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13" r:id="rId4"/>
    <p:sldId id="314" r:id="rId5"/>
    <p:sldId id="315" r:id="rId6"/>
    <p:sldId id="316" r:id="rId7"/>
    <p:sldId id="317" r:id="rId8"/>
    <p:sldId id="318" r:id="rId9"/>
    <p:sldId id="319" r:id="rId10"/>
    <p:sldId id="320" r:id="rId11"/>
    <p:sldId id="321" r:id="rId12"/>
    <p:sldId id="322" r:id="rId13"/>
    <p:sldId id="323" r:id="rId14"/>
    <p:sldId id="324" r:id="rId15"/>
    <p:sldId id="325" r:id="rId16"/>
    <p:sldId id="326" r:id="rId17"/>
    <p:sldId id="327" r:id="rId18"/>
    <p:sldId id="328" r:id="rId19"/>
    <p:sldId id="339" r:id="rId20"/>
    <p:sldId id="340" r:id="rId21"/>
    <p:sldId id="341" r:id="rId22"/>
    <p:sldId id="342" r:id="rId23"/>
    <p:sldId id="343" r:id="rId24"/>
    <p:sldId id="344" r:id="rId25"/>
    <p:sldId id="345" r:id="rId26"/>
    <p:sldId id="346" r:id="rId27"/>
    <p:sldId id="347" r:id="rId28"/>
    <p:sldId id="279" r:id="rId29"/>
    <p:sldId id="348" r:id="rId30"/>
    <p:sldId id="338" r:id="rId31"/>
    <p:sldId id="349" r:id="rId32"/>
    <p:sldId id="350" r:id="rId33"/>
    <p:sldId id="351" r:id="rId34"/>
    <p:sldId id="352" r:id="rId35"/>
    <p:sldId id="353" r:id="rId36"/>
    <p:sldId id="354" r:id="rId37"/>
    <p:sldId id="355" r:id="rId38"/>
    <p:sldId id="356" r:id="rId39"/>
    <p:sldId id="357" r:id="rId40"/>
    <p:sldId id="358" r:id="rId41"/>
    <p:sldId id="359" r:id="rId42"/>
    <p:sldId id="360" r:id="rId43"/>
    <p:sldId id="361" r:id="rId44"/>
    <p:sldId id="292" r:id="rId45"/>
    <p:sldId id="362" r:id="rId46"/>
    <p:sldId id="363" r:id="rId47"/>
    <p:sldId id="364" r:id="rId48"/>
    <p:sldId id="365" r:id="rId49"/>
    <p:sldId id="366" r:id="rId50"/>
    <p:sldId id="367" r:id="rId51"/>
    <p:sldId id="368" r:id="rId52"/>
    <p:sldId id="369" r:id="rId53"/>
    <p:sldId id="370" r:id="rId54"/>
    <p:sldId id="371" r:id="rId55"/>
    <p:sldId id="372" r:id="rId56"/>
    <p:sldId id="373" r:id="rId57"/>
    <p:sldId id="374" r:id="rId58"/>
    <p:sldId id="375" r:id="rId59"/>
    <p:sldId id="376" r:id="rId60"/>
    <p:sldId id="377" r:id="rId61"/>
    <p:sldId id="378" r:id="rId62"/>
    <p:sldId id="379" r:id="rId63"/>
    <p:sldId id="380" r:id="rId64"/>
    <p:sldId id="381" r:id="rId65"/>
    <p:sldId id="382" r:id="rId66"/>
    <p:sldId id="383" r:id="rId67"/>
    <p:sldId id="384" r:id="rId68"/>
    <p:sldId id="385" r:id="rId69"/>
    <p:sldId id="386" r:id="rId70"/>
    <p:sldId id="387" r:id="rId71"/>
    <p:sldId id="388" r:id="rId72"/>
    <p:sldId id="389" r:id="rId73"/>
    <p:sldId id="390" r:id="rId74"/>
    <p:sldId id="391" r:id="rId75"/>
    <p:sldId id="392" r:id="rId76"/>
    <p:sldId id="393" r:id="rId77"/>
    <p:sldId id="394" r:id="rId78"/>
    <p:sldId id="395" r:id="rId79"/>
    <p:sldId id="396" r:id="rId80"/>
    <p:sldId id="397" r:id="rId81"/>
    <p:sldId id="398" r:id="rId82"/>
    <p:sldId id="329" r:id="rId83"/>
    <p:sldId id="330" r:id="rId84"/>
    <p:sldId id="331" r:id="rId85"/>
    <p:sldId id="399" r:id="rId86"/>
    <p:sldId id="332" r:id="rId87"/>
    <p:sldId id="333" r:id="rId88"/>
    <p:sldId id="334" r:id="rId89"/>
    <p:sldId id="335" r:id="rId90"/>
    <p:sldId id="336" r:id="rId91"/>
    <p:sldId id="337" r:id="rId92"/>
    <p:sldId id="262" r:id="rId9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2" d="100"/>
          <a:sy n="122" d="100"/>
        </p:scale>
        <p:origin x="114"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A9DC05-D5B6-4FAB-945E-5EDAA9D26A81}"/>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F2B9CEE4-AF33-460E-AF65-39A2B35320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A9F2327A-2EF7-4531-A6A7-3E07BBDD0190}"/>
              </a:ext>
            </a:extLst>
          </p:cNvPr>
          <p:cNvSpPr>
            <a:spLocks noGrp="1"/>
          </p:cNvSpPr>
          <p:nvPr>
            <p:ph type="dt" sz="half" idx="10"/>
          </p:nvPr>
        </p:nvSpPr>
        <p:spPr/>
        <p:txBody>
          <a:bodyPr/>
          <a:lstStyle/>
          <a:p>
            <a:fld id="{3A7FB122-C71A-4A12-B721-4239913096C3}" type="datetimeFigureOut">
              <a:rPr lang="cs-CZ" smtClean="0"/>
              <a:t>09.12.2022</a:t>
            </a:fld>
            <a:endParaRPr lang="cs-CZ"/>
          </a:p>
        </p:txBody>
      </p:sp>
      <p:sp>
        <p:nvSpPr>
          <p:cNvPr id="5" name="Zástupný symbol pro zápatí 4">
            <a:extLst>
              <a:ext uri="{FF2B5EF4-FFF2-40B4-BE49-F238E27FC236}">
                <a16:creationId xmlns:a16="http://schemas.microsoft.com/office/drawing/2014/main" id="{73541606-C268-4F8B-96AD-DDE5B7A6E08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EA6F3E0-1AF9-4000-AD4D-4947973352BD}"/>
              </a:ext>
            </a:extLst>
          </p:cNvPr>
          <p:cNvSpPr>
            <a:spLocks noGrp="1"/>
          </p:cNvSpPr>
          <p:nvPr>
            <p:ph type="sldNum" sz="quarter" idx="12"/>
          </p:nvPr>
        </p:nvSpPr>
        <p:spPr/>
        <p:txBody>
          <a:bodyPr/>
          <a:lstStyle/>
          <a:p>
            <a:fld id="{90E635A8-4F99-481C-8B6D-C784AAA19127}" type="slidenum">
              <a:rPr lang="cs-CZ" smtClean="0"/>
              <a:t>‹#›</a:t>
            </a:fld>
            <a:endParaRPr lang="cs-CZ"/>
          </a:p>
        </p:txBody>
      </p:sp>
    </p:spTree>
    <p:extLst>
      <p:ext uri="{BB962C8B-B14F-4D97-AF65-F5344CB8AC3E}">
        <p14:creationId xmlns:p14="http://schemas.microsoft.com/office/powerpoint/2010/main" val="622178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B34EB2-DFC5-4F63-8150-22C5F03AFFAC}"/>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A39CAF0B-89C4-479C-BB9D-4F9BE51E0366}"/>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33E838-5D97-4086-8DFB-0745D796244F}"/>
              </a:ext>
            </a:extLst>
          </p:cNvPr>
          <p:cNvSpPr>
            <a:spLocks noGrp="1"/>
          </p:cNvSpPr>
          <p:nvPr>
            <p:ph type="dt" sz="half" idx="10"/>
          </p:nvPr>
        </p:nvSpPr>
        <p:spPr/>
        <p:txBody>
          <a:bodyPr/>
          <a:lstStyle/>
          <a:p>
            <a:fld id="{3A7FB122-C71A-4A12-B721-4239913096C3}" type="datetimeFigureOut">
              <a:rPr lang="cs-CZ" smtClean="0"/>
              <a:t>09.12.2022</a:t>
            </a:fld>
            <a:endParaRPr lang="cs-CZ"/>
          </a:p>
        </p:txBody>
      </p:sp>
      <p:sp>
        <p:nvSpPr>
          <p:cNvPr id="5" name="Zástupný symbol pro zápatí 4">
            <a:extLst>
              <a:ext uri="{FF2B5EF4-FFF2-40B4-BE49-F238E27FC236}">
                <a16:creationId xmlns:a16="http://schemas.microsoft.com/office/drawing/2014/main" id="{BE9B9E9F-B715-4FCB-9090-2DEDF2F5CF5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C060C1E-7775-4A1F-B016-6018F6D661F7}"/>
              </a:ext>
            </a:extLst>
          </p:cNvPr>
          <p:cNvSpPr>
            <a:spLocks noGrp="1"/>
          </p:cNvSpPr>
          <p:nvPr>
            <p:ph type="sldNum" sz="quarter" idx="12"/>
          </p:nvPr>
        </p:nvSpPr>
        <p:spPr/>
        <p:txBody>
          <a:bodyPr/>
          <a:lstStyle/>
          <a:p>
            <a:fld id="{90E635A8-4F99-481C-8B6D-C784AAA19127}" type="slidenum">
              <a:rPr lang="cs-CZ" smtClean="0"/>
              <a:t>‹#›</a:t>
            </a:fld>
            <a:endParaRPr lang="cs-CZ"/>
          </a:p>
        </p:txBody>
      </p:sp>
    </p:spTree>
    <p:extLst>
      <p:ext uri="{BB962C8B-B14F-4D97-AF65-F5344CB8AC3E}">
        <p14:creationId xmlns:p14="http://schemas.microsoft.com/office/powerpoint/2010/main" val="2079334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C201E687-FBA5-4DB8-BA69-D1DBDCBF1999}"/>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E5894449-4046-4396-A079-70927B1FC928}"/>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C8D5D86-849B-4E11-8335-E1DD3C48381A}"/>
              </a:ext>
            </a:extLst>
          </p:cNvPr>
          <p:cNvSpPr>
            <a:spLocks noGrp="1"/>
          </p:cNvSpPr>
          <p:nvPr>
            <p:ph type="dt" sz="half" idx="10"/>
          </p:nvPr>
        </p:nvSpPr>
        <p:spPr/>
        <p:txBody>
          <a:bodyPr/>
          <a:lstStyle/>
          <a:p>
            <a:fld id="{3A7FB122-C71A-4A12-B721-4239913096C3}" type="datetimeFigureOut">
              <a:rPr lang="cs-CZ" smtClean="0"/>
              <a:t>09.12.2022</a:t>
            </a:fld>
            <a:endParaRPr lang="cs-CZ"/>
          </a:p>
        </p:txBody>
      </p:sp>
      <p:sp>
        <p:nvSpPr>
          <p:cNvPr id="5" name="Zástupný symbol pro zápatí 4">
            <a:extLst>
              <a:ext uri="{FF2B5EF4-FFF2-40B4-BE49-F238E27FC236}">
                <a16:creationId xmlns:a16="http://schemas.microsoft.com/office/drawing/2014/main" id="{0AD9904B-8AF4-4381-93C5-07EA250A697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A154947-3BD5-4F23-BDE9-1B04DE68150F}"/>
              </a:ext>
            </a:extLst>
          </p:cNvPr>
          <p:cNvSpPr>
            <a:spLocks noGrp="1"/>
          </p:cNvSpPr>
          <p:nvPr>
            <p:ph type="sldNum" sz="quarter" idx="12"/>
          </p:nvPr>
        </p:nvSpPr>
        <p:spPr/>
        <p:txBody>
          <a:bodyPr/>
          <a:lstStyle/>
          <a:p>
            <a:fld id="{90E635A8-4F99-481C-8B6D-C784AAA19127}" type="slidenum">
              <a:rPr lang="cs-CZ" smtClean="0"/>
              <a:t>‹#›</a:t>
            </a:fld>
            <a:endParaRPr lang="cs-CZ"/>
          </a:p>
        </p:txBody>
      </p:sp>
    </p:spTree>
    <p:extLst>
      <p:ext uri="{BB962C8B-B14F-4D97-AF65-F5344CB8AC3E}">
        <p14:creationId xmlns:p14="http://schemas.microsoft.com/office/powerpoint/2010/main" val="40403172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2_1_">
    <p:spTree>
      <p:nvGrpSpPr>
        <p:cNvPr id="1" name=""/>
        <p:cNvGrpSpPr/>
        <p:nvPr/>
      </p:nvGrpSpPr>
      <p:grpSpPr>
        <a:xfrm>
          <a:off x="0" y="0"/>
          <a:ext cx="0" cy="0"/>
          <a:chOff x="0" y="0"/>
          <a:chExt cx="0" cy="0"/>
        </a:xfrm>
      </p:grpSpPr>
      <p:sp>
        <p:nvSpPr>
          <p:cNvPr id="31746" name="Rectangle 2"/>
          <p:cNvSpPr>
            <a:spLocks noGrp="1"/>
          </p:cNvSpPr>
          <p:nvPr/>
        </p:nvSpPr>
        <p:spPr bwMode="auto">
          <a:xfrm>
            <a:off x="1913467" y="274638"/>
            <a:ext cx="9999133" cy="1143000"/>
          </a:xfrm>
          <a:prstGeom prst="rect">
            <a:avLst/>
          </a:prstGeom>
        </p:spPr>
        <p:txBody>
          <a:bodyPr anchor="ctr"/>
          <a:lstStyle>
            <a:lvl1pPr eaLnBrk="0" hangingPunct="0">
              <a:defRPr sz="4300">
                <a:solidFill>
                  <a:srgbClr val="572314"/>
                </a:solidFill>
                <a:latin typeface="Gill Sans MT" panose="020B0502020104020203" pitchFamily="34" charset="-18"/>
              </a:defRPr>
            </a:lvl1pPr>
            <a:lvl2pPr eaLnBrk="0" hangingPunct="0">
              <a:defRPr sz="4300">
                <a:solidFill>
                  <a:srgbClr val="572314"/>
                </a:solidFill>
                <a:latin typeface="Gill Sans MT" panose="020B0502020104020203" pitchFamily="34" charset="-18"/>
              </a:defRPr>
            </a:lvl2pPr>
            <a:lvl3pPr eaLnBrk="0" hangingPunct="0">
              <a:defRPr sz="4300">
                <a:solidFill>
                  <a:srgbClr val="572314"/>
                </a:solidFill>
                <a:latin typeface="Gill Sans MT" panose="020B0502020104020203" pitchFamily="34" charset="-18"/>
              </a:defRPr>
            </a:lvl3pPr>
            <a:lvl4pPr eaLnBrk="0" hangingPunct="0">
              <a:defRPr sz="4300">
                <a:solidFill>
                  <a:srgbClr val="572314"/>
                </a:solidFill>
                <a:latin typeface="Gill Sans MT" panose="020B0502020104020203" pitchFamily="34" charset="-18"/>
              </a:defRPr>
            </a:lvl4pPr>
            <a:lvl5pPr eaLnBrk="0" hangingPunct="0">
              <a:defRPr sz="4300">
                <a:solidFill>
                  <a:srgbClr val="572314"/>
                </a:solidFill>
                <a:latin typeface="Gill Sans MT" panose="020B0502020104020203" pitchFamily="34" charset="-18"/>
              </a:defRPr>
            </a:lvl5pPr>
            <a:lvl6pPr marL="457200" eaLnBrk="0" fontAlgn="base" hangingPunct="0">
              <a:spcBef>
                <a:spcPct val="0"/>
              </a:spcBef>
              <a:spcAft>
                <a:spcPct val="0"/>
              </a:spcAft>
              <a:defRPr sz="4300">
                <a:solidFill>
                  <a:srgbClr val="572314"/>
                </a:solidFill>
                <a:latin typeface="Gill Sans MT" panose="020B0502020104020203" pitchFamily="34" charset="-18"/>
              </a:defRPr>
            </a:lvl6pPr>
            <a:lvl7pPr marL="914400" eaLnBrk="0" fontAlgn="base" hangingPunct="0">
              <a:spcBef>
                <a:spcPct val="0"/>
              </a:spcBef>
              <a:spcAft>
                <a:spcPct val="0"/>
              </a:spcAft>
              <a:defRPr sz="4300">
                <a:solidFill>
                  <a:srgbClr val="572314"/>
                </a:solidFill>
                <a:latin typeface="Gill Sans MT" panose="020B0502020104020203" pitchFamily="34" charset="-18"/>
              </a:defRPr>
            </a:lvl7pPr>
            <a:lvl8pPr marL="1371600" eaLnBrk="0" fontAlgn="base" hangingPunct="0">
              <a:spcBef>
                <a:spcPct val="0"/>
              </a:spcBef>
              <a:spcAft>
                <a:spcPct val="0"/>
              </a:spcAft>
              <a:defRPr sz="4300">
                <a:solidFill>
                  <a:srgbClr val="572314"/>
                </a:solidFill>
                <a:latin typeface="Gill Sans MT" panose="020B0502020104020203" pitchFamily="34" charset="-18"/>
              </a:defRPr>
            </a:lvl8pPr>
            <a:lvl9pPr marL="1828800" eaLnBrk="0" fontAlgn="base" hangingPunct="0">
              <a:spcBef>
                <a:spcPct val="0"/>
              </a:spcBef>
              <a:spcAft>
                <a:spcPct val="0"/>
              </a:spcAft>
              <a:defRPr sz="4300">
                <a:solidFill>
                  <a:srgbClr val="572314"/>
                </a:solidFill>
                <a:latin typeface="Gill Sans MT" panose="020B0502020104020203" pitchFamily="34" charset="-18"/>
              </a:defRPr>
            </a:lvl9pPr>
          </a:lstStyle>
          <a:p>
            <a:endParaRPr lang="cs-CZ" altLang="cs-CZ" sz="4300"/>
          </a:p>
        </p:txBody>
      </p:sp>
      <p:sp>
        <p:nvSpPr>
          <p:cNvPr id="31747" name="Rectangle 3"/>
          <p:cNvSpPr>
            <a:spLocks noGrp="1"/>
          </p:cNvSpPr>
          <p:nvPr/>
        </p:nvSpPr>
        <p:spPr bwMode="auto">
          <a:xfrm>
            <a:off x="1913467" y="1447800"/>
            <a:ext cx="9999133" cy="4800600"/>
          </a:xfrm>
          <a:prstGeom prst="rect">
            <a:avLst/>
          </a:prstGeom>
        </p:spPr>
        <p:txBody>
          <a:bodyPr/>
          <a:lstStyle>
            <a:lvl1pPr marL="82550" algn="ctr" eaLnBrk="0" hangingPunct="0">
              <a:spcBef>
                <a:spcPts val="600"/>
              </a:spcBef>
              <a:buClr>
                <a:schemeClr val="accent1"/>
              </a:buClr>
              <a:buSzPct val="80000"/>
              <a:buFont typeface="Wingdings 2" panose="05020102010507070707" pitchFamily="18" charset="2"/>
              <a:defRPr sz="3200">
                <a:solidFill>
                  <a:schemeClr val="tx1"/>
                </a:solidFill>
                <a:latin typeface="Gill Sans MT" panose="020B0502020104020203" pitchFamily="34" charset="-18"/>
              </a:defRPr>
            </a:lvl1pPr>
            <a:lvl2pPr marL="403225" algn="ctr" eaLnBrk="0" hangingPunct="0">
              <a:spcBef>
                <a:spcPts val="550"/>
              </a:spcBef>
              <a:buClr>
                <a:schemeClr val="accent1"/>
              </a:buClr>
              <a:buFont typeface="Verdana" panose="020B0604030504040204" pitchFamily="34" charset="0"/>
              <a:defRPr sz="2800">
                <a:solidFill>
                  <a:schemeClr val="tx1"/>
                </a:solidFill>
                <a:latin typeface="Gill Sans MT" panose="020B0502020104020203" pitchFamily="34" charset="-18"/>
              </a:defRPr>
            </a:lvl2pPr>
            <a:lvl3pPr marL="657225" algn="ctr" eaLnBrk="0" hangingPunct="0">
              <a:spcBef>
                <a:spcPct val="20000"/>
              </a:spcBef>
              <a:buClr>
                <a:schemeClr val="accent2"/>
              </a:buClr>
              <a:buFont typeface="Wingdings 2" panose="05020102010507070707" pitchFamily="18" charset="2"/>
              <a:defRPr sz="2400">
                <a:solidFill>
                  <a:schemeClr val="tx1"/>
                </a:solidFill>
                <a:latin typeface="Gill Sans MT" panose="020B0502020104020203" pitchFamily="34" charset="-18"/>
              </a:defRPr>
            </a:lvl3pPr>
            <a:lvl4pPr marL="923925" algn="ctr" eaLnBrk="0" hangingPunct="0">
              <a:spcBef>
                <a:spcPct val="20000"/>
              </a:spcBef>
              <a:buClr>
                <a:srgbClr val="C32D2E"/>
              </a:buClr>
              <a:buFont typeface="Wingdings 2" panose="05020102010507070707" pitchFamily="18" charset="2"/>
              <a:defRPr sz="2000">
                <a:solidFill>
                  <a:schemeClr val="tx1"/>
                </a:solidFill>
                <a:latin typeface="Gill Sans MT" panose="020B0502020104020203" pitchFamily="34" charset="-18"/>
              </a:defRPr>
            </a:lvl4pPr>
            <a:lvl5pPr marL="1114425" algn="ctr" eaLnBrk="0" hangingPunct="0">
              <a:spcBef>
                <a:spcPct val="20000"/>
              </a:spcBef>
              <a:buClr>
                <a:srgbClr val="84AA33"/>
              </a:buClr>
              <a:buFont typeface="Wingdings 2" panose="05020102010507070707" pitchFamily="18" charset="2"/>
              <a:defRPr sz="2000">
                <a:solidFill>
                  <a:schemeClr val="tx1"/>
                </a:solidFill>
                <a:latin typeface="Gill Sans MT" panose="020B0502020104020203" pitchFamily="34" charset="-18"/>
              </a:defRPr>
            </a:lvl5pPr>
            <a:lvl6pPr marL="1571625" algn="ctr" eaLnBrk="0" fontAlgn="base" hangingPunct="0">
              <a:spcBef>
                <a:spcPct val="20000"/>
              </a:spcBef>
              <a:spcAft>
                <a:spcPct val="0"/>
              </a:spcAft>
              <a:buClr>
                <a:srgbClr val="84AA33"/>
              </a:buClr>
              <a:buFont typeface="Wingdings 2" panose="05020102010507070707" pitchFamily="18" charset="2"/>
              <a:defRPr sz="2000">
                <a:solidFill>
                  <a:schemeClr val="tx1"/>
                </a:solidFill>
                <a:latin typeface="Gill Sans MT" panose="020B0502020104020203" pitchFamily="34" charset="-18"/>
              </a:defRPr>
            </a:lvl6pPr>
            <a:lvl7pPr marL="2028825" algn="ctr" eaLnBrk="0" fontAlgn="base" hangingPunct="0">
              <a:spcBef>
                <a:spcPct val="20000"/>
              </a:spcBef>
              <a:spcAft>
                <a:spcPct val="0"/>
              </a:spcAft>
              <a:buClr>
                <a:srgbClr val="84AA33"/>
              </a:buClr>
              <a:buFont typeface="Wingdings 2" panose="05020102010507070707" pitchFamily="18" charset="2"/>
              <a:defRPr sz="2000">
                <a:solidFill>
                  <a:schemeClr val="tx1"/>
                </a:solidFill>
                <a:latin typeface="Gill Sans MT" panose="020B0502020104020203" pitchFamily="34" charset="-18"/>
              </a:defRPr>
            </a:lvl7pPr>
            <a:lvl8pPr marL="2486025" algn="ctr" eaLnBrk="0" fontAlgn="base" hangingPunct="0">
              <a:spcBef>
                <a:spcPct val="20000"/>
              </a:spcBef>
              <a:spcAft>
                <a:spcPct val="0"/>
              </a:spcAft>
              <a:buClr>
                <a:srgbClr val="84AA33"/>
              </a:buClr>
              <a:buFont typeface="Wingdings 2" panose="05020102010507070707" pitchFamily="18" charset="2"/>
              <a:defRPr sz="2000">
                <a:solidFill>
                  <a:schemeClr val="tx1"/>
                </a:solidFill>
                <a:latin typeface="Gill Sans MT" panose="020B0502020104020203" pitchFamily="34" charset="-18"/>
              </a:defRPr>
            </a:lvl8pPr>
            <a:lvl9pPr marL="2943225" algn="ctr" eaLnBrk="0" fontAlgn="base" hangingPunct="0">
              <a:spcBef>
                <a:spcPct val="20000"/>
              </a:spcBef>
              <a:spcAft>
                <a:spcPct val="0"/>
              </a:spcAft>
              <a:buClr>
                <a:srgbClr val="84AA33"/>
              </a:buClr>
              <a:buFont typeface="Wingdings 2" panose="05020102010507070707" pitchFamily="18" charset="2"/>
              <a:defRPr sz="2000">
                <a:solidFill>
                  <a:schemeClr val="tx1"/>
                </a:solidFill>
                <a:latin typeface="Gill Sans MT" panose="020B0502020104020203" pitchFamily="34" charset="-18"/>
              </a:defRPr>
            </a:lvl9pPr>
          </a:lstStyle>
          <a:p>
            <a:pPr marL="365125" indent="-282575" algn="l">
              <a:buFont typeface="Wingdings 2" panose="05020102010507070707" pitchFamily="18" charset="2"/>
              <a:buChar char=""/>
            </a:pPr>
            <a:endParaRPr lang="cs-CZ" altLang="cs-CZ" sz="3200"/>
          </a:p>
        </p:txBody>
      </p:sp>
    </p:spTree>
    <p:extLst>
      <p:ext uri="{BB962C8B-B14F-4D97-AF65-F5344CB8AC3E}">
        <p14:creationId xmlns:p14="http://schemas.microsoft.com/office/powerpoint/2010/main" val="2644405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4433FF-8EA5-4742-A798-149700E0C0E8}"/>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25B40E9E-C6AA-44F3-B154-2C6FB954E128}"/>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FD209A6-683C-47D7-AB0E-8707BDBD5A47}"/>
              </a:ext>
            </a:extLst>
          </p:cNvPr>
          <p:cNvSpPr>
            <a:spLocks noGrp="1"/>
          </p:cNvSpPr>
          <p:nvPr>
            <p:ph type="dt" sz="half" idx="10"/>
          </p:nvPr>
        </p:nvSpPr>
        <p:spPr/>
        <p:txBody>
          <a:bodyPr/>
          <a:lstStyle/>
          <a:p>
            <a:fld id="{3A7FB122-C71A-4A12-B721-4239913096C3}" type="datetimeFigureOut">
              <a:rPr lang="cs-CZ" smtClean="0"/>
              <a:t>09.12.2022</a:t>
            </a:fld>
            <a:endParaRPr lang="cs-CZ"/>
          </a:p>
        </p:txBody>
      </p:sp>
      <p:sp>
        <p:nvSpPr>
          <p:cNvPr id="5" name="Zástupný symbol pro zápatí 4">
            <a:extLst>
              <a:ext uri="{FF2B5EF4-FFF2-40B4-BE49-F238E27FC236}">
                <a16:creationId xmlns:a16="http://schemas.microsoft.com/office/drawing/2014/main" id="{A7D63639-AE4C-481A-B2C1-2E6341E263D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3A2E890-5ED3-4769-BDAE-2CBA3CB392A3}"/>
              </a:ext>
            </a:extLst>
          </p:cNvPr>
          <p:cNvSpPr>
            <a:spLocks noGrp="1"/>
          </p:cNvSpPr>
          <p:nvPr>
            <p:ph type="sldNum" sz="quarter" idx="12"/>
          </p:nvPr>
        </p:nvSpPr>
        <p:spPr/>
        <p:txBody>
          <a:bodyPr/>
          <a:lstStyle/>
          <a:p>
            <a:fld id="{90E635A8-4F99-481C-8B6D-C784AAA19127}" type="slidenum">
              <a:rPr lang="cs-CZ" smtClean="0"/>
              <a:t>‹#›</a:t>
            </a:fld>
            <a:endParaRPr lang="cs-CZ"/>
          </a:p>
        </p:txBody>
      </p:sp>
    </p:spTree>
    <p:extLst>
      <p:ext uri="{BB962C8B-B14F-4D97-AF65-F5344CB8AC3E}">
        <p14:creationId xmlns:p14="http://schemas.microsoft.com/office/powerpoint/2010/main" val="3866887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6A74AD-F01A-4C7C-A0A4-93AA378B0BEF}"/>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2E0F077C-221B-4745-8904-2C0FA392D9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DE1C3C8A-0D34-4C7A-A653-75EB36B2CC21}"/>
              </a:ext>
            </a:extLst>
          </p:cNvPr>
          <p:cNvSpPr>
            <a:spLocks noGrp="1"/>
          </p:cNvSpPr>
          <p:nvPr>
            <p:ph type="dt" sz="half" idx="10"/>
          </p:nvPr>
        </p:nvSpPr>
        <p:spPr/>
        <p:txBody>
          <a:bodyPr/>
          <a:lstStyle/>
          <a:p>
            <a:fld id="{3A7FB122-C71A-4A12-B721-4239913096C3}" type="datetimeFigureOut">
              <a:rPr lang="cs-CZ" smtClean="0"/>
              <a:t>09.12.2022</a:t>
            </a:fld>
            <a:endParaRPr lang="cs-CZ"/>
          </a:p>
        </p:txBody>
      </p:sp>
      <p:sp>
        <p:nvSpPr>
          <p:cNvPr id="5" name="Zástupný symbol pro zápatí 4">
            <a:extLst>
              <a:ext uri="{FF2B5EF4-FFF2-40B4-BE49-F238E27FC236}">
                <a16:creationId xmlns:a16="http://schemas.microsoft.com/office/drawing/2014/main" id="{DDC35272-C4BC-4473-BF2C-66D9CB3999A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718A937-A808-49DB-A1AF-001B0C0494CA}"/>
              </a:ext>
            </a:extLst>
          </p:cNvPr>
          <p:cNvSpPr>
            <a:spLocks noGrp="1"/>
          </p:cNvSpPr>
          <p:nvPr>
            <p:ph type="sldNum" sz="quarter" idx="12"/>
          </p:nvPr>
        </p:nvSpPr>
        <p:spPr/>
        <p:txBody>
          <a:bodyPr/>
          <a:lstStyle/>
          <a:p>
            <a:fld id="{90E635A8-4F99-481C-8B6D-C784AAA19127}" type="slidenum">
              <a:rPr lang="cs-CZ" smtClean="0"/>
              <a:t>‹#›</a:t>
            </a:fld>
            <a:endParaRPr lang="cs-CZ"/>
          </a:p>
        </p:txBody>
      </p:sp>
    </p:spTree>
    <p:extLst>
      <p:ext uri="{BB962C8B-B14F-4D97-AF65-F5344CB8AC3E}">
        <p14:creationId xmlns:p14="http://schemas.microsoft.com/office/powerpoint/2010/main" val="1522144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037B03-D31F-4D1C-B8B7-24E6C40AC1D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4EE20B4-469D-40FC-A940-EC4F9DD07E93}"/>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5E1ADAA5-A23B-4E08-A04C-B0BA4ABF7775}"/>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6F1CA4F5-1268-4F90-BF44-1438BC04CF26}"/>
              </a:ext>
            </a:extLst>
          </p:cNvPr>
          <p:cNvSpPr>
            <a:spLocks noGrp="1"/>
          </p:cNvSpPr>
          <p:nvPr>
            <p:ph type="dt" sz="half" idx="10"/>
          </p:nvPr>
        </p:nvSpPr>
        <p:spPr/>
        <p:txBody>
          <a:bodyPr/>
          <a:lstStyle/>
          <a:p>
            <a:fld id="{3A7FB122-C71A-4A12-B721-4239913096C3}" type="datetimeFigureOut">
              <a:rPr lang="cs-CZ" smtClean="0"/>
              <a:t>09.12.2022</a:t>
            </a:fld>
            <a:endParaRPr lang="cs-CZ"/>
          </a:p>
        </p:txBody>
      </p:sp>
      <p:sp>
        <p:nvSpPr>
          <p:cNvPr id="6" name="Zástupný symbol pro zápatí 5">
            <a:extLst>
              <a:ext uri="{FF2B5EF4-FFF2-40B4-BE49-F238E27FC236}">
                <a16:creationId xmlns:a16="http://schemas.microsoft.com/office/drawing/2014/main" id="{9FF3B0C6-9764-4E17-8CA0-4F8D517799F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4D938BD-25E2-4BEF-86D2-B8C90AF1069A}"/>
              </a:ext>
            </a:extLst>
          </p:cNvPr>
          <p:cNvSpPr>
            <a:spLocks noGrp="1"/>
          </p:cNvSpPr>
          <p:nvPr>
            <p:ph type="sldNum" sz="quarter" idx="12"/>
          </p:nvPr>
        </p:nvSpPr>
        <p:spPr/>
        <p:txBody>
          <a:bodyPr/>
          <a:lstStyle/>
          <a:p>
            <a:fld id="{90E635A8-4F99-481C-8B6D-C784AAA19127}" type="slidenum">
              <a:rPr lang="cs-CZ" smtClean="0"/>
              <a:t>‹#›</a:t>
            </a:fld>
            <a:endParaRPr lang="cs-CZ"/>
          </a:p>
        </p:txBody>
      </p:sp>
    </p:spTree>
    <p:extLst>
      <p:ext uri="{BB962C8B-B14F-4D97-AF65-F5344CB8AC3E}">
        <p14:creationId xmlns:p14="http://schemas.microsoft.com/office/powerpoint/2010/main" val="4179118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B80E4F-CF26-4562-A0A9-54D09F8DD615}"/>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0A306F15-FD61-41DE-A8BE-AF1729B9A2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8C2C2937-0151-4119-82F2-14AF9353E568}"/>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F7D4A6F4-3222-4B75-B987-492ED02430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7A0F3BF5-5E70-4556-AC8A-C47DB37F68D1}"/>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9880C1B-322A-44F9-9129-FE2945913D33}"/>
              </a:ext>
            </a:extLst>
          </p:cNvPr>
          <p:cNvSpPr>
            <a:spLocks noGrp="1"/>
          </p:cNvSpPr>
          <p:nvPr>
            <p:ph type="dt" sz="half" idx="10"/>
          </p:nvPr>
        </p:nvSpPr>
        <p:spPr/>
        <p:txBody>
          <a:bodyPr/>
          <a:lstStyle/>
          <a:p>
            <a:fld id="{3A7FB122-C71A-4A12-B721-4239913096C3}" type="datetimeFigureOut">
              <a:rPr lang="cs-CZ" smtClean="0"/>
              <a:t>09.12.2022</a:t>
            </a:fld>
            <a:endParaRPr lang="cs-CZ"/>
          </a:p>
        </p:txBody>
      </p:sp>
      <p:sp>
        <p:nvSpPr>
          <p:cNvPr id="8" name="Zástupný symbol pro zápatí 7">
            <a:extLst>
              <a:ext uri="{FF2B5EF4-FFF2-40B4-BE49-F238E27FC236}">
                <a16:creationId xmlns:a16="http://schemas.microsoft.com/office/drawing/2014/main" id="{695722D0-3533-4BFB-9B03-BA4756F19BD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EFC3981E-780A-47CA-90A5-28D6FB585903}"/>
              </a:ext>
            </a:extLst>
          </p:cNvPr>
          <p:cNvSpPr>
            <a:spLocks noGrp="1"/>
          </p:cNvSpPr>
          <p:nvPr>
            <p:ph type="sldNum" sz="quarter" idx="12"/>
          </p:nvPr>
        </p:nvSpPr>
        <p:spPr/>
        <p:txBody>
          <a:bodyPr/>
          <a:lstStyle/>
          <a:p>
            <a:fld id="{90E635A8-4F99-481C-8B6D-C784AAA19127}" type="slidenum">
              <a:rPr lang="cs-CZ" smtClean="0"/>
              <a:t>‹#›</a:t>
            </a:fld>
            <a:endParaRPr lang="cs-CZ"/>
          </a:p>
        </p:txBody>
      </p:sp>
    </p:spTree>
    <p:extLst>
      <p:ext uri="{BB962C8B-B14F-4D97-AF65-F5344CB8AC3E}">
        <p14:creationId xmlns:p14="http://schemas.microsoft.com/office/powerpoint/2010/main" val="4041495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86C2B3-D77A-464A-9B2E-614E0B47EB3B}"/>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583D12D3-A053-4E5A-A1FF-EA2F19A42344}"/>
              </a:ext>
            </a:extLst>
          </p:cNvPr>
          <p:cNvSpPr>
            <a:spLocks noGrp="1"/>
          </p:cNvSpPr>
          <p:nvPr>
            <p:ph type="dt" sz="half" idx="10"/>
          </p:nvPr>
        </p:nvSpPr>
        <p:spPr/>
        <p:txBody>
          <a:bodyPr/>
          <a:lstStyle/>
          <a:p>
            <a:fld id="{3A7FB122-C71A-4A12-B721-4239913096C3}" type="datetimeFigureOut">
              <a:rPr lang="cs-CZ" smtClean="0"/>
              <a:t>09.12.2022</a:t>
            </a:fld>
            <a:endParaRPr lang="cs-CZ"/>
          </a:p>
        </p:txBody>
      </p:sp>
      <p:sp>
        <p:nvSpPr>
          <p:cNvPr id="4" name="Zástupný symbol pro zápatí 3">
            <a:extLst>
              <a:ext uri="{FF2B5EF4-FFF2-40B4-BE49-F238E27FC236}">
                <a16:creationId xmlns:a16="http://schemas.microsoft.com/office/drawing/2014/main" id="{0920773A-003B-4F0B-A4B5-5660467FF9C6}"/>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845E4569-6635-44EA-A4B5-E7DD340264A0}"/>
              </a:ext>
            </a:extLst>
          </p:cNvPr>
          <p:cNvSpPr>
            <a:spLocks noGrp="1"/>
          </p:cNvSpPr>
          <p:nvPr>
            <p:ph type="sldNum" sz="quarter" idx="12"/>
          </p:nvPr>
        </p:nvSpPr>
        <p:spPr/>
        <p:txBody>
          <a:bodyPr/>
          <a:lstStyle/>
          <a:p>
            <a:fld id="{90E635A8-4F99-481C-8B6D-C784AAA19127}" type="slidenum">
              <a:rPr lang="cs-CZ" smtClean="0"/>
              <a:t>‹#›</a:t>
            </a:fld>
            <a:endParaRPr lang="cs-CZ"/>
          </a:p>
        </p:txBody>
      </p:sp>
    </p:spTree>
    <p:extLst>
      <p:ext uri="{BB962C8B-B14F-4D97-AF65-F5344CB8AC3E}">
        <p14:creationId xmlns:p14="http://schemas.microsoft.com/office/powerpoint/2010/main" val="2637464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253463D6-7724-4D85-8CF4-2A3F95221A37}"/>
              </a:ext>
            </a:extLst>
          </p:cNvPr>
          <p:cNvSpPr>
            <a:spLocks noGrp="1"/>
          </p:cNvSpPr>
          <p:nvPr>
            <p:ph type="dt" sz="half" idx="10"/>
          </p:nvPr>
        </p:nvSpPr>
        <p:spPr/>
        <p:txBody>
          <a:bodyPr/>
          <a:lstStyle/>
          <a:p>
            <a:fld id="{3A7FB122-C71A-4A12-B721-4239913096C3}" type="datetimeFigureOut">
              <a:rPr lang="cs-CZ" smtClean="0"/>
              <a:t>09.12.2022</a:t>
            </a:fld>
            <a:endParaRPr lang="cs-CZ"/>
          </a:p>
        </p:txBody>
      </p:sp>
      <p:sp>
        <p:nvSpPr>
          <p:cNvPr id="3" name="Zástupný symbol pro zápatí 2">
            <a:extLst>
              <a:ext uri="{FF2B5EF4-FFF2-40B4-BE49-F238E27FC236}">
                <a16:creationId xmlns:a16="http://schemas.microsoft.com/office/drawing/2014/main" id="{24302E81-F0FA-4AC9-BD8F-D3DDBC58E891}"/>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F9FF8EA4-074A-4F9D-9971-7FCE4166A3C4}"/>
              </a:ext>
            </a:extLst>
          </p:cNvPr>
          <p:cNvSpPr>
            <a:spLocks noGrp="1"/>
          </p:cNvSpPr>
          <p:nvPr>
            <p:ph type="sldNum" sz="quarter" idx="12"/>
          </p:nvPr>
        </p:nvSpPr>
        <p:spPr/>
        <p:txBody>
          <a:bodyPr/>
          <a:lstStyle/>
          <a:p>
            <a:fld id="{90E635A8-4F99-481C-8B6D-C784AAA19127}" type="slidenum">
              <a:rPr lang="cs-CZ" smtClean="0"/>
              <a:t>‹#›</a:t>
            </a:fld>
            <a:endParaRPr lang="cs-CZ"/>
          </a:p>
        </p:txBody>
      </p:sp>
    </p:spTree>
    <p:extLst>
      <p:ext uri="{BB962C8B-B14F-4D97-AF65-F5344CB8AC3E}">
        <p14:creationId xmlns:p14="http://schemas.microsoft.com/office/powerpoint/2010/main" val="3639385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3B7FEC-C49A-40BA-8BA8-83337798440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4241662A-CD39-458C-A623-9596996FB5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F1005B2F-77E5-41AE-BB44-BE8E1D65A4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AA594175-D31A-49CB-8B7B-F3717950CDC0}"/>
              </a:ext>
            </a:extLst>
          </p:cNvPr>
          <p:cNvSpPr>
            <a:spLocks noGrp="1"/>
          </p:cNvSpPr>
          <p:nvPr>
            <p:ph type="dt" sz="half" idx="10"/>
          </p:nvPr>
        </p:nvSpPr>
        <p:spPr/>
        <p:txBody>
          <a:bodyPr/>
          <a:lstStyle/>
          <a:p>
            <a:fld id="{3A7FB122-C71A-4A12-B721-4239913096C3}" type="datetimeFigureOut">
              <a:rPr lang="cs-CZ" smtClean="0"/>
              <a:t>09.12.2022</a:t>
            </a:fld>
            <a:endParaRPr lang="cs-CZ"/>
          </a:p>
        </p:txBody>
      </p:sp>
      <p:sp>
        <p:nvSpPr>
          <p:cNvPr id="6" name="Zástupný symbol pro zápatí 5">
            <a:extLst>
              <a:ext uri="{FF2B5EF4-FFF2-40B4-BE49-F238E27FC236}">
                <a16:creationId xmlns:a16="http://schemas.microsoft.com/office/drawing/2014/main" id="{04FB8520-AFC3-4163-81A8-3D3A10BA0F0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01F0495-4A2D-4A5B-ADB3-6593C64A36F2}"/>
              </a:ext>
            </a:extLst>
          </p:cNvPr>
          <p:cNvSpPr>
            <a:spLocks noGrp="1"/>
          </p:cNvSpPr>
          <p:nvPr>
            <p:ph type="sldNum" sz="quarter" idx="12"/>
          </p:nvPr>
        </p:nvSpPr>
        <p:spPr/>
        <p:txBody>
          <a:bodyPr/>
          <a:lstStyle/>
          <a:p>
            <a:fld id="{90E635A8-4F99-481C-8B6D-C784AAA19127}" type="slidenum">
              <a:rPr lang="cs-CZ" smtClean="0"/>
              <a:t>‹#›</a:t>
            </a:fld>
            <a:endParaRPr lang="cs-CZ"/>
          </a:p>
        </p:txBody>
      </p:sp>
    </p:spTree>
    <p:extLst>
      <p:ext uri="{BB962C8B-B14F-4D97-AF65-F5344CB8AC3E}">
        <p14:creationId xmlns:p14="http://schemas.microsoft.com/office/powerpoint/2010/main" val="1229126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610595-FA48-4253-82A7-408B449C199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7C2152AC-1214-4D73-9182-7D195A543E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3E80556B-4888-4820-9485-464146588E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11A8286B-5F9B-4FC3-AEB3-022CA31EF0D4}"/>
              </a:ext>
            </a:extLst>
          </p:cNvPr>
          <p:cNvSpPr>
            <a:spLocks noGrp="1"/>
          </p:cNvSpPr>
          <p:nvPr>
            <p:ph type="dt" sz="half" idx="10"/>
          </p:nvPr>
        </p:nvSpPr>
        <p:spPr/>
        <p:txBody>
          <a:bodyPr/>
          <a:lstStyle/>
          <a:p>
            <a:fld id="{3A7FB122-C71A-4A12-B721-4239913096C3}" type="datetimeFigureOut">
              <a:rPr lang="cs-CZ" smtClean="0"/>
              <a:t>09.12.2022</a:t>
            </a:fld>
            <a:endParaRPr lang="cs-CZ"/>
          </a:p>
        </p:txBody>
      </p:sp>
      <p:sp>
        <p:nvSpPr>
          <p:cNvPr id="6" name="Zástupný symbol pro zápatí 5">
            <a:extLst>
              <a:ext uri="{FF2B5EF4-FFF2-40B4-BE49-F238E27FC236}">
                <a16:creationId xmlns:a16="http://schemas.microsoft.com/office/drawing/2014/main" id="{B5161081-2076-410D-9167-90C33309307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F46AF89-E325-4114-AAB5-8AFFBF8E1DBB}"/>
              </a:ext>
            </a:extLst>
          </p:cNvPr>
          <p:cNvSpPr>
            <a:spLocks noGrp="1"/>
          </p:cNvSpPr>
          <p:nvPr>
            <p:ph type="sldNum" sz="quarter" idx="12"/>
          </p:nvPr>
        </p:nvSpPr>
        <p:spPr/>
        <p:txBody>
          <a:bodyPr/>
          <a:lstStyle/>
          <a:p>
            <a:fld id="{90E635A8-4F99-481C-8B6D-C784AAA19127}" type="slidenum">
              <a:rPr lang="cs-CZ" smtClean="0"/>
              <a:t>‹#›</a:t>
            </a:fld>
            <a:endParaRPr lang="cs-CZ"/>
          </a:p>
        </p:txBody>
      </p:sp>
    </p:spTree>
    <p:extLst>
      <p:ext uri="{BB962C8B-B14F-4D97-AF65-F5344CB8AC3E}">
        <p14:creationId xmlns:p14="http://schemas.microsoft.com/office/powerpoint/2010/main" val="270849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AED0A14-8406-4CAD-97B1-3DC4343FD3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289CC61E-2C37-40EB-8BE9-A5F7F78559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1F28EBD-9AC7-4EBF-B0BC-FE32423975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7FB122-C71A-4A12-B721-4239913096C3}" type="datetimeFigureOut">
              <a:rPr lang="cs-CZ" smtClean="0"/>
              <a:t>09.12.2022</a:t>
            </a:fld>
            <a:endParaRPr lang="cs-CZ"/>
          </a:p>
        </p:txBody>
      </p:sp>
      <p:sp>
        <p:nvSpPr>
          <p:cNvPr id="5" name="Zástupný symbol pro zápatí 4">
            <a:extLst>
              <a:ext uri="{FF2B5EF4-FFF2-40B4-BE49-F238E27FC236}">
                <a16:creationId xmlns:a16="http://schemas.microsoft.com/office/drawing/2014/main" id="{196CBCB1-BC6B-429F-A247-1BCEA3D986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155CD212-D387-417F-8C1C-F09225EA8F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E635A8-4F99-481C-8B6D-C784AAA19127}" type="slidenum">
              <a:rPr lang="cs-CZ" smtClean="0"/>
              <a:t>‹#›</a:t>
            </a:fld>
            <a:endParaRPr lang="cs-CZ"/>
          </a:p>
        </p:txBody>
      </p:sp>
    </p:spTree>
    <p:extLst>
      <p:ext uri="{BB962C8B-B14F-4D97-AF65-F5344CB8AC3E}">
        <p14:creationId xmlns:p14="http://schemas.microsoft.com/office/powerpoint/2010/main" val="4212602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mpo.cz/cz/rozcestnik/analyticke-materialy-a-statistiky/analyticke-materialy/financni-analyza-podnikove-sfery-za-1--pololeti-2018--245361/"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www.justice.cz/"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wmf"/></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8.wmf"/><Relationship Id="rId5" Type="http://schemas.openxmlformats.org/officeDocument/2006/relationships/oleObject" Target="../embeddings/oleObject6.bin"/><Relationship Id="rId4" Type="http://schemas.openxmlformats.org/officeDocument/2006/relationships/image" Target="../media/image7.wmf"/></Relationships>
</file>

<file path=ppt/slides/_rels/slide89.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1.wmf"/><Relationship Id="rId5" Type="http://schemas.openxmlformats.org/officeDocument/2006/relationships/oleObject" Target="../embeddings/oleObject9.bin"/><Relationship Id="rId10" Type="http://schemas.openxmlformats.org/officeDocument/2006/relationships/image" Target="../media/image13.wmf"/><Relationship Id="rId4" Type="http://schemas.openxmlformats.org/officeDocument/2006/relationships/image" Target="../media/image10.wmf"/><Relationship Id="rId9" Type="http://schemas.openxmlformats.org/officeDocument/2006/relationships/oleObject" Target="../embeddings/oleObject11.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4816E3-7021-4BF4-ABEF-2F019ED3B006}"/>
              </a:ext>
            </a:extLst>
          </p:cNvPr>
          <p:cNvSpPr>
            <a:spLocks noGrp="1"/>
          </p:cNvSpPr>
          <p:nvPr>
            <p:ph type="ctrTitle"/>
          </p:nvPr>
        </p:nvSpPr>
        <p:spPr/>
        <p:txBody>
          <a:bodyPr/>
          <a:lstStyle/>
          <a:p>
            <a:r>
              <a:rPr lang="cs-CZ" dirty="0"/>
              <a:t>Třetí tutoriál EKPO</a:t>
            </a:r>
          </a:p>
        </p:txBody>
      </p:sp>
      <p:sp>
        <p:nvSpPr>
          <p:cNvPr id="3" name="Podnadpis 2">
            <a:extLst>
              <a:ext uri="{FF2B5EF4-FFF2-40B4-BE49-F238E27FC236}">
                <a16:creationId xmlns:a16="http://schemas.microsoft.com/office/drawing/2014/main" id="{FD723D8E-840A-45A4-9E35-285AB0A2A6F9}"/>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777346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lstStyle/>
          <a:p>
            <a:pPr>
              <a:defRPr/>
            </a:pPr>
            <a:r>
              <a:rPr lang="cs-CZ" sz="3200">
                <a:solidFill>
                  <a:schemeClr val="tx2">
                    <a:satMod val="130000"/>
                  </a:schemeClr>
                </a:solidFill>
              </a:rPr>
              <a:t>Schopnost přeměnit majetek podniku v peníze</a:t>
            </a:r>
          </a:p>
        </p:txBody>
      </p:sp>
      <p:sp>
        <p:nvSpPr>
          <p:cNvPr id="12291" name="Rectangle 3"/>
          <p:cNvSpPr>
            <a:spLocks noGrp="1" noChangeArrowheads="1"/>
          </p:cNvSpPr>
          <p:nvPr>
            <p:ph idx="1"/>
          </p:nvPr>
        </p:nvSpPr>
        <p:spPr/>
        <p:txBody>
          <a:bodyPr/>
          <a:lstStyle/>
          <a:p>
            <a:pPr eaLnBrk="1" hangingPunct="1"/>
            <a:r>
              <a:rPr lang="cs-CZ" altLang="cs-CZ" sz="2400"/>
              <a:t>vlastnost jednotlivé složky majetku být použita nebo být rychle převedena na platební prostředky </a:t>
            </a:r>
            <a:r>
              <a:rPr lang="cs-CZ" altLang="cs-CZ" sz="2400">
                <a:sym typeface="Wingdings" panose="05000000000000000000" pitchFamily="2" charset="2"/>
              </a:rPr>
              <a:t> absolutní likvidita  </a:t>
            </a:r>
            <a:r>
              <a:rPr lang="cs-CZ" altLang="cs-CZ" sz="2400" b="1">
                <a:sym typeface="Wingdings" panose="05000000000000000000" pitchFamily="2" charset="2"/>
              </a:rPr>
              <a:t>likvidnost</a:t>
            </a:r>
          </a:p>
          <a:p>
            <a:pPr eaLnBrk="1" hangingPunct="1">
              <a:spcBef>
                <a:spcPct val="40000"/>
              </a:spcBef>
            </a:pPr>
            <a:r>
              <a:rPr lang="cs-CZ" altLang="cs-CZ" sz="2400">
                <a:sym typeface="Wingdings" panose="05000000000000000000" pitchFamily="2" charset="2"/>
              </a:rPr>
              <a:t>schopnost podniku uhradit své závazky v daných termínech  relativní likvidita  </a:t>
            </a:r>
            <a:r>
              <a:rPr lang="cs-CZ" altLang="cs-CZ" sz="2400" b="1">
                <a:sym typeface="Wingdings" panose="05000000000000000000" pitchFamily="2" charset="2"/>
              </a:rPr>
              <a:t>likvidita</a:t>
            </a:r>
          </a:p>
          <a:p>
            <a:pPr eaLnBrk="1" hangingPunct="1">
              <a:spcBef>
                <a:spcPct val="100000"/>
              </a:spcBef>
            </a:pPr>
            <a:r>
              <a:rPr lang="cs-CZ" altLang="cs-CZ" sz="2400" b="1">
                <a:sym typeface="Wingdings" panose="05000000000000000000" pitchFamily="2" charset="2"/>
              </a:rPr>
              <a:t>Majetková struktura</a:t>
            </a:r>
            <a:r>
              <a:rPr lang="cs-CZ" altLang="cs-CZ" sz="2400">
                <a:sym typeface="Wingdings" panose="05000000000000000000" pitchFamily="2" charset="2"/>
              </a:rPr>
              <a:t> podniku je dána</a:t>
            </a:r>
          </a:p>
          <a:p>
            <a:pPr lvl="1" eaLnBrk="1" hangingPunct="1"/>
            <a:r>
              <a:rPr lang="cs-CZ" altLang="cs-CZ" sz="2000">
                <a:sym typeface="Wingdings" panose="05000000000000000000" pitchFamily="2" charset="2"/>
              </a:rPr>
              <a:t>odvětvím a typem podniku</a:t>
            </a:r>
          </a:p>
          <a:p>
            <a:pPr lvl="1" eaLnBrk="1" hangingPunct="1"/>
            <a:r>
              <a:rPr lang="cs-CZ" altLang="cs-CZ" sz="2000">
                <a:sym typeface="Wingdings" panose="05000000000000000000" pitchFamily="2" charset="2"/>
              </a:rPr>
              <a:t>a finanční politikou podniku.</a:t>
            </a:r>
            <a:endParaRPr lang="cs-CZ" altLang="cs-CZ" sz="2000"/>
          </a:p>
        </p:txBody>
      </p:sp>
    </p:spTree>
    <p:extLst>
      <p:ext uri="{BB962C8B-B14F-4D97-AF65-F5344CB8AC3E}">
        <p14:creationId xmlns:p14="http://schemas.microsoft.com/office/powerpoint/2010/main" val="3666314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3"/>
          <p:cNvGrpSpPr>
            <a:grpSpLocks/>
          </p:cNvGrpSpPr>
          <p:nvPr/>
        </p:nvGrpSpPr>
        <p:grpSpPr bwMode="auto">
          <a:xfrm>
            <a:off x="2133600" y="2286000"/>
            <a:ext cx="8001000" cy="3657600"/>
            <a:chOff x="624" y="1344"/>
            <a:chExt cx="5040" cy="2304"/>
          </a:xfrm>
        </p:grpSpPr>
        <p:sp>
          <p:nvSpPr>
            <p:cNvPr id="13316" name="Rectangle 4"/>
            <p:cNvSpPr>
              <a:spLocks noChangeArrowheads="1"/>
            </p:cNvSpPr>
            <p:nvPr/>
          </p:nvSpPr>
          <p:spPr bwMode="auto">
            <a:xfrm>
              <a:off x="1968" y="1344"/>
              <a:ext cx="1008" cy="2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2000" b="1"/>
                <a:t>Kapitál</a:t>
              </a:r>
            </a:p>
          </p:txBody>
        </p:sp>
        <p:sp>
          <p:nvSpPr>
            <p:cNvPr id="13317" name="Rectangle 5"/>
            <p:cNvSpPr>
              <a:spLocks noChangeArrowheads="1"/>
            </p:cNvSpPr>
            <p:nvPr/>
          </p:nvSpPr>
          <p:spPr bwMode="auto">
            <a:xfrm>
              <a:off x="720" y="1776"/>
              <a:ext cx="1008" cy="2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800"/>
                <a:t>Vlastní kapitál</a:t>
              </a:r>
            </a:p>
          </p:txBody>
        </p:sp>
        <p:sp>
          <p:nvSpPr>
            <p:cNvPr id="13318" name="Rectangle 6"/>
            <p:cNvSpPr>
              <a:spLocks noChangeArrowheads="1"/>
            </p:cNvSpPr>
            <p:nvPr/>
          </p:nvSpPr>
          <p:spPr bwMode="auto">
            <a:xfrm>
              <a:off x="3264" y="1776"/>
              <a:ext cx="1008" cy="2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800"/>
                <a:t>Cizí kapitál</a:t>
              </a:r>
            </a:p>
          </p:txBody>
        </p:sp>
        <p:sp>
          <p:nvSpPr>
            <p:cNvPr id="13319" name="Rectangle 7"/>
            <p:cNvSpPr>
              <a:spLocks noChangeArrowheads="1"/>
            </p:cNvSpPr>
            <p:nvPr/>
          </p:nvSpPr>
          <p:spPr bwMode="auto">
            <a:xfrm>
              <a:off x="4128" y="2208"/>
              <a:ext cx="1008" cy="2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800"/>
                <a:t>Dlouhodobý</a:t>
              </a:r>
            </a:p>
          </p:txBody>
        </p:sp>
        <p:sp>
          <p:nvSpPr>
            <p:cNvPr id="13320" name="Rectangle 8"/>
            <p:cNvSpPr>
              <a:spLocks noChangeArrowheads="1"/>
            </p:cNvSpPr>
            <p:nvPr/>
          </p:nvSpPr>
          <p:spPr bwMode="auto">
            <a:xfrm>
              <a:off x="2448" y="2208"/>
              <a:ext cx="1008" cy="2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800"/>
                <a:t>Krátkodobý</a:t>
              </a:r>
            </a:p>
          </p:txBody>
        </p:sp>
        <p:sp>
          <p:nvSpPr>
            <p:cNvPr id="13321" name="Rectangle 9"/>
            <p:cNvSpPr>
              <a:spLocks noChangeArrowheads="1"/>
            </p:cNvSpPr>
            <p:nvPr/>
          </p:nvSpPr>
          <p:spPr bwMode="auto">
            <a:xfrm>
              <a:off x="624" y="2112"/>
              <a:ext cx="1632" cy="1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cs-CZ" altLang="cs-CZ" sz="1600"/>
                <a:t>- základní kapitál</a:t>
              </a:r>
            </a:p>
            <a:p>
              <a:pPr eaLnBrk="1" hangingPunct="1"/>
              <a:r>
                <a:rPr lang="cs-CZ" altLang="cs-CZ" sz="1600"/>
                <a:t>- emisní ážio</a:t>
              </a:r>
            </a:p>
            <a:p>
              <a:pPr eaLnBrk="1" hangingPunct="1"/>
              <a:r>
                <a:rPr lang="cs-CZ" altLang="cs-CZ" sz="1600"/>
                <a:t>- fondy ze zisku</a:t>
              </a:r>
            </a:p>
            <a:p>
              <a:pPr eaLnBrk="1" hangingPunct="1"/>
              <a:r>
                <a:rPr lang="cs-CZ" altLang="cs-CZ" sz="1600"/>
                <a:t>- výsledek hospodaření  </a:t>
              </a:r>
            </a:p>
            <a:p>
              <a:pPr eaLnBrk="1" hangingPunct="1"/>
              <a:r>
                <a:rPr lang="cs-CZ" altLang="cs-CZ" sz="1600"/>
                <a:t>  (zisk nebo ztráta</a:t>
              </a:r>
            </a:p>
            <a:p>
              <a:pPr eaLnBrk="1" hangingPunct="1"/>
              <a:r>
                <a:rPr lang="cs-CZ" altLang="cs-CZ" sz="1600"/>
                <a:t>  běžného období)</a:t>
              </a:r>
            </a:p>
            <a:p>
              <a:pPr eaLnBrk="1" hangingPunct="1"/>
              <a:r>
                <a:rPr lang="cs-CZ" altLang="cs-CZ" sz="1600"/>
                <a:t>- nerozdělený zisk</a:t>
              </a:r>
            </a:p>
            <a:p>
              <a:pPr eaLnBrk="1" hangingPunct="1"/>
              <a:r>
                <a:rPr lang="cs-CZ" altLang="cs-CZ" sz="1600"/>
                <a:t>  (neuhrazená ztráta)</a:t>
              </a:r>
            </a:p>
            <a:p>
              <a:pPr eaLnBrk="1" hangingPunct="1"/>
              <a:r>
                <a:rPr lang="cs-CZ" altLang="cs-CZ" sz="1600"/>
                <a:t>  minulých let</a:t>
              </a:r>
            </a:p>
          </p:txBody>
        </p:sp>
        <p:sp>
          <p:nvSpPr>
            <p:cNvPr id="13322" name="Rectangle 10"/>
            <p:cNvSpPr>
              <a:spLocks noChangeArrowheads="1"/>
            </p:cNvSpPr>
            <p:nvPr/>
          </p:nvSpPr>
          <p:spPr bwMode="auto">
            <a:xfrm>
              <a:off x="2352" y="2544"/>
              <a:ext cx="1584" cy="1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cs-CZ" altLang="cs-CZ" sz="1600"/>
                <a:t>- krátkodobé bank. úvěry</a:t>
              </a:r>
            </a:p>
            <a:p>
              <a:pPr eaLnBrk="1" hangingPunct="1"/>
              <a:r>
                <a:rPr lang="cs-CZ" altLang="cs-CZ" sz="1600"/>
                <a:t>- dodavatelské úvěry</a:t>
              </a:r>
            </a:p>
            <a:p>
              <a:pPr eaLnBrk="1" hangingPunct="1"/>
              <a:r>
                <a:rPr lang="cs-CZ" altLang="cs-CZ" sz="1600"/>
                <a:t>- zálohy</a:t>
              </a:r>
            </a:p>
            <a:p>
              <a:pPr eaLnBrk="1" hangingPunct="1"/>
              <a:r>
                <a:rPr lang="cs-CZ" altLang="cs-CZ" sz="1600"/>
                <a:t>- nevyplacené mzdy a</a:t>
              </a:r>
            </a:p>
            <a:p>
              <a:pPr eaLnBrk="1" hangingPunct="1"/>
              <a:r>
                <a:rPr lang="cs-CZ" altLang="cs-CZ" sz="1600"/>
                <a:t>  dividendy</a:t>
              </a:r>
            </a:p>
            <a:p>
              <a:pPr eaLnBrk="1" hangingPunct="1"/>
              <a:r>
                <a:rPr lang="cs-CZ" altLang="cs-CZ" sz="1600"/>
                <a:t>- výdaje příštích období</a:t>
              </a:r>
            </a:p>
          </p:txBody>
        </p:sp>
        <p:sp>
          <p:nvSpPr>
            <p:cNvPr id="13323" name="Rectangle 11"/>
            <p:cNvSpPr>
              <a:spLocks noChangeArrowheads="1"/>
            </p:cNvSpPr>
            <p:nvPr/>
          </p:nvSpPr>
          <p:spPr bwMode="auto">
            <a:xfrm>
              <a:off x="4032" y="2544"/>
              <a:ext cx="1632"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cs-CZ" altLang="cs-CZ" sz="1600"/>
                <a:t>- dlouhodobé bank. úvěry</a:t>
              </a:r>
            </a:p>
            <a:p>
              <a:pPr eaLnBrk="1" hangingPunct="1"/>
              <a:r>
                <a:rPr lang="cs-CZ" altLang="cs-CZ" sz="1600"/>
                <a:t>- podnikové obligace</a:t>
              </a:r>
            </a:p>
            <a:p>
              <a:pPr eaLnBrk="1" hangingPunct="1"/>
              <a:r>
                <a:rPr lang="cs-CZ" altLang="cs-CZ" sz="1600"/>
                <a:t>- dlužní úpisy</a:t>
              </a:r>
            </a:p>
          </p:txBody>
        </p:sp>
        <p:cxnSp>
          <p:nvCxnSpPr>
            <p:cNvPr id="13324" name="AutoShape 12"/>
            <p:cNvCxnSpPr>
              <a:cxnSpLocks noChangeShapeType="1"/>
              <a:stCxn id="13316" idx="1"/>
              <a:endCxn id="13317" idx="0"/>
            </p:cNvCxnSpPr>
            <p:nvPr/>
          </p:nvCxnSpPr>
          <p:spPr bwMode="auto">
            <a:xfrm rot="10800000" flipV="1">
              <a:off x="1224" y="1488"/>
              <a:ext cx="744" cy="288"/>
            </a:xfrm>
            <a:prstGeom prst="bentConnector2">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3325" name="AutoShape 13"/>
            <p:cNvCxnSpPr>
              <a:cxnSpLocks noChangeShapeType="1"/>
              <a:stCxn id="13316" idx="3"/>
              <a:endCxn id="13318" idx="0"/>
            </p:cNvCxnSpPr>
            <p:nvPr/>
          </p:nvCxnSpPr>
          <p:spPr bwMode="auto">
            <a:xfrm>
              <a:off x="2976" y="1488"/>
              <a:ext cx="792" cy="288"/>
            </a:xfrm>
            <a:prstGeom prst="bentConnector2">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3326" name="AutoShape 14"/>
            <p:cNvCxnSpPr>
              <a:cxnSpLocks noChangeShapeType="1"/>
              <a:stCxn id="13318" idx="1"/>
              <a:endCxn id="13320" idx="0"/>
            </p:cNvCxnSpPr>
            <p:nvPr/>
          </p:nvCxnSpPr>
          <p:spPr bwMode="auto">
            <a:xfrm rot="10800000" flipV="1">
              <a:off x="2952" y="1920"/>
              <a:ext cx="312" cy="288"/>
            </a:xfrm>
            <a:prstGeom prst="bentConnector2">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3327" name="AutoShape 15"/>
            <p:cNvCxnSpPr>
              <a:cxnSpLocks noChangeShapeType="1"/>
              <a:stCxn id="13318" idx="3"/>
              <a:endCxn id="13319" idx="0"/>
            </p:cNvCxnSpPr>
            <p:nvPr/>
          </p:nvCxnSpPr>
          <p:spPr bwMode="auto">
            <a:xfrm>
              <a:off x="4272" y="1920"/>
              <a:ext cx="360" cy="288"/>
            </a:xfrm>
            <a:prstGeom prst="bentConnector2">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grpSp>
      <p:sp>
        <p:nvSpPr>
          <p:cNvPr id="21" name="Obdélník 20"/>
          <p:cNvSpPr/>
          <p:nvPr/>
        </p:nvSpPr>
        <p:spPr>
          <a:xfrm>
            <a:off x="2381250" y="571501"/>
            <a:ext cx="7429500" cy="535531"/>
          </a:xfrm>
          <a:prstGeom prst="rect">
            <a:avLst/>
          </a:prstGeom>
        </p:spPr>
        <p:txBody>
          <a:bodyPr>
            <a:spAutoFit/>
          </a:bodyPr>
          <a:lstStyle/>
          <a:p>
            <a:pPr defTabSz="685800">
              <a:lnSpc>
                <a:spcPct val="90000"/>
              </a:lnSpc>
              <a:spcBef>
                <a:spcPct val="0"/>
              </a:spcBef>
              <a:defRPr/>
            </a:pPr>
            <a:r>
              <a:rPr lang="cs-CZ" sz="3200" dirty="0">
                <a:solidFill>
                  <a:schemeClr val="tx2">
                    <a:satMod val="130000"/>
                  </a:schemeClr>
                </a:solidFill>
                <a:latin typeface="+mj-lt"/>
                <a:ea typeface="+mj-ea"/>
                <a:cs typeface="+mj-cs"/>
              </a:rPr>
              <a:t>Pravidla financování a kapitálová struktura</a:t>
            </a:r>
          </a:p>
        </p:txBody>
      </p:sp>
    </p:spTree>
    <p:extLst>
      <p:ext uri="{BB962C8B-B14F-4D97-AF65-F5344CB8AC3E}">
        <p14:creationId xmlns:p14="http://schemas.microsoft.com/office/powerpoint/2010/main" val="711784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pPr>
              <a:defRPr/>
            </a:pPr>
            <a:r>
              <a:rPr lang="cs-CZ" altLang="cs-CZ" sz="3200" dirty="0">
                <a:solidFill>
                  <a:schemeClr val="tx2">
                    <a:satMod val="130000"/>
                  </a:schemeClr>
                </a:solidFill>
              </a:rPr>
              <a:t>Stanovení forem financování</a:t>
            </a:r>
          </a:p>
        </p:txBody>
      </p:sp>
      <p:sp>
        <p:nvSpPr>
          <p:cNvPr id="18435" name="Rectangle 3"/>
          <p:cNvSpPr>
            <a:spLocks noGrp="1" noChangeArrowheads="1"/>
          </p:cNvSpPr>
          <p:nvPr>
            <p:ph type="body" idx="1"/>
          </p:nvPr>
        </p:nvSpPr>
        <p:spPr/>
        <p:txBody>
          <a:bodyPr>
            <a:normAutofit/>
          </a:bodyPr>
          <a:lstStyle/>
          <a:p>
            <a:pPr eaLnBrk="1" hangingPunct="1">
              <a:lnSpc>
                <a:spcPct val="90000"/>
              </a:lnSpc>
            </a:pPr>
            <a:r>
              <a:rPr lang="cs-CZ" altLang="cs-CZ" sz="2600" dirty="0"/>
              <a:t>Jaká je finanční strategie podniku z hlediska kapitálové struktury (z hlediska preference využívání zdrojů financování)?</a:t>
            </a:r>
          </a:p>
          <a:p>
            <a:pPr eaLnBrk="1" hangingPunct="1">
              <a:lnSpc>
                <a:spcPct val="90000"/>
              </a:lnSpc>
            </a:pPr>
            <a:r>
              <a:rPr lang="cs-CZ" altLang="cs-CZ" sz="2600" dirty="0"/>
              <a:t>Vlastní kapitál (vlastní zdroje):</a:t>
            </a:r>
          </a:p>
          <a:p>
            <a:pPr lvl="1" eaLnBrk="1" hangingPunct="1">
              <a:lnSpc>
                <a:spcPct val="90000"/>
              </a:lnSpc>
            </a:pPr>
            <a:r>
              <a:rPr lang="cs-CZ" altLang="cs-CZ" sz="2200" dirty="0"/>
              <a:t>vlastní kapitál (základní kapitál, tvorba fondů, rozhodování o použití nerozděleného zisku)</a:t>
            </a:r>
          </a:p>
          <a:p>
            <a:pPr eaLnBrk="1" hangingPunct="1">
              <a:lnSpc>
                <a:spcPct val="90000"/>
              </a:lnSpc>
            </a:pPr>
            <a:r>
              <a:rPr lang="cs-CZ" altLang="cs-CZ" sz="2600" dirty="0"/>
              <a:t>Cizí kapitál (cizí zdroje):</a:t>
            </a:r>
          </a:p>
          <a:p>
            <a:pPr lvl="1" eaLnBrk="1" hangingPunct="1">
              <a:lnSpc>
                <a:spcPct val="90000"/>
              </a:lnSpc>
            </a:pPr>
            <a:r>
              <a:rPr lang="cs-CZ" altLang="cs-CZ" sz="2200" dirty="0"/>
              <a:t>cizí kapitál dlouhodobý (obligace, dlouhodobé zápůjčky a úvěry)</a:t>
            </a:r>
          </a:p>
          <a:p>
            <a:pPr lvl="1" eaLnBrk="1" hangingPunct="1">
              <a:lnSpc>
                <a:spcPct val="90000"/>
              </a:lnSpc>
            </a:pPr>
            <a:r>
              <a:rPr lang="cs-CZ" altLang="cs-CZ" sz="2200" dirty="0"/>
              <a:t>cizí kapitál krátkodobý (obchodní závazky, překlenovací a krátkodobé úvěry)</a:t>
            </a:r>
          </a:p>
          <a:p>
            <a:pPr eaLnBrk="1" hangingPunct="1">
              <a:lnSpc>
                <a:spcPct val="90000"/>
              </a:lnSpc>
            </a:pPr>
            <a:r>
              <a:rPr lang="cs-CZ" altLang="cs-CZ" sz="2600" dirty="0"/>
              <a:t>Alternativní zdroje – leasing (operativní a finanční), pacht podniku.</a:t>
            </a:r>
          </a:p>
        </p:txBody>
      </p:sp>
    </p:spTree>
    <p:extLst>
      <p:ext uri="{BB962C8B-B14F-4D97-AF65-F5344CB8AC3E}">
        <p14:creationId xmlns:p14="http://schemas.microsoft.com/office/powerpoint/2010/main" val="4186564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defRPr/>
            </a:pPr>
            <a:r>
              <a:rPr lang="cs-CZ" altLang="cs-CZ" sz="3200" dirty="0">
                <a:solidFill>
                  <a:schemeClr val="tx2">
                    <a:satMod val="130000"/>
                  </a:schemeClr>
                </a:solidFill>
              </a:rPr>
              <a:t>Klíčové faktory při volbě zdrojů financování</a:t>
            </a:r>
          </a:p>
        </p:txBody>
      </p:sp>
      <p:sp>
        <p:nvSpPr>
          <p:cNvPr id="20483" name="Rectangle 3"/>
          <p:cNvSpPr>
            <a:spLocks noGrp="1" noChangeArrowheads="1"/>
          </p:cNvSpPr>
          <p:nvPr>
            <p:ph type="body" idx="1"/>
          </p:nvPr>
        </p:nvSpPr>
        <p:spPr>
          <a:xfrm>
            <a:off x="1981201" y="1371601"/>
            <a:ext cx="7413625" cy="4759325"/>
          </a:xfrm>
        </p:spPr>
        <p:txBody>
          <a:bodyPr>
            <a:normAutofit lnSpcReduction="10000"/>
          </a:bodyPr>
          <a:lstStyle/>
          <a:p>
            <a:pPr eaLnBrk="1" hangingPunct="1">
              <a:lnSpc>
                <a:spcPct val="90000"/>
              </a:lnSpc>
            </a:pPr>
            <a:r>
              <a:rPr lang="cs-CZ" altLang="cs-CZ" sz="2600" dirty="0"/>
              <a:t>V oblasti vlastních zdrojů:</a:t>
            </a:r>
          </a:p>
          <a:p>
            <a:pPr lvl="1" eaLnBrk="1" hangingPunct="1">
              <a:lnSpc>
                <a:spcPct val="90000"/>
              </a:lnSpc>
            </a:pPr>
            <a:r>
              <a:rPr lang="cs-CZ" altLang="cs-CZ" sz="2200" dirty="0"/>
              <a:t>ochota vlastníků investovat do základního kapitálu</a:t>
            </a:r>
          </a:p>
          <a:p>
            <a:pPr lvl="1" eaLnBrk="1" hangingPunct="1">
              <a:lnSpc>
                <a:spcPct val="90000"/>
              </a:lnSpc>
            </a:pPr>
            <a:r>
              <a:rPr lang="cs-CZ" altLang="cs-CZ" sz="2200" dirty="0"/>
              <a:t>zákonné požadavky (základní kapitál, fondy)</a:t>
            </a:r>
          </a:p>
          <a:p>
            <a:pPr lvl="1" eaLnBrk="1" hangingPunct="1">
              <a:lnSpc>
                <a:spcPct val="90000"/>
              </a:lnSpc>
            </a:pPr>
            <a:r>
              <a:rPr lang="cs-CZ" altLang="cs-CZ" sz="2200" dirty="0"/>
              <a:t>schopnost tvorby zisku</a:t>
            </a:r>
          </a:p>
          <a:p>
            <a:pPr lvl="1" eaLnBrk="1" hangingPunct="1">
              <a:lnSpc>
                <a:spcPct val="90000"/>
              </a:lnSpc>
            </a:pPr>
            <a:r>
              <a:rPr lang="cs-CZ" altLang="cs-CZ" sz="2200" dirty="0"/>
              <a:t>dividendová politika podniku (rozdělování zisku)</a:t>
            </a:r>
          </a:p>
          <a:p>
            <a:pPr eaLnBrk="1" hangingPunct="1">
              <a:lnSpc>
                <a:spcPct val="90000"/>
              </a:lnSpc>
            </a:pPr>
            <a:r>
              <a:rPr lang="cs-CZ" altLang="cs-CZ" sz="2600" dirty="0"/>
              <a:t>V oblasti cizích zdrojů:</a:t>
            </a:r>
          </a:p>
          <a:p>
            <a:pPr lvl="1" eaLnBrk="1" hangingPunct="1">
              <a:lnSpc>
                <a:spcPct val="90000"/>
              </a:lnSpc>
            </a:pPr>
            <a:r>
              <a:rPr lang="cs-CZ" altLang="cs-CZ" sz="2200" dirty="0"/>
              <a:t>dlouhodobé závazky: vztahy mateřská - dceřiná společnost (zápůjčky), možnost aplikace dluhopisů a podobných zdrojů</a:t>
            </a:r>
          </a:p>
          <a:p>
            <a:pPr lvl="1" eaLnBrk="1" hangingPunct="1">
              <a:lnSpc>
                <a:spcPct val="90000"/>
              </a:lnSpc>
            </a:pPr>
            <a:r>
              <a:rPr lang="cs-CZ" altLang="cs-CZ" sz="2200" dirty="0"/>
              <a:t>krátkodobé závazky: parametry standardních obchodních vztahů (zejména vztah mezi dobou splatnosti obchodních pohledávek a závazků)</a:t>
            </a:r>
          </a:p>
          <a:p>
            <a:pPr lvl="1" eaLnBrk="1" hangingPunct="1">
              <a:lnSpc>
                <a:spcPct val="90000"/>
              </a:lnSpc>
            </a:pPr>
            <a:r>
              <a:rPr lang="cs-CZ" altLang="cs-CZ" sz="2200" dirty="0"/>
              <a:t>úvěrové závazky: bonita podniku při získávání krátkodobých a dlouhodobých úvěrů + cena úvěru.</a:t>
            </a:r>
          </a:p>
        </p:txBody>
      </p:sp>
    </p:spTree>
    <p:extLst>
      <p:ext uri="{BB962C8B-B14F-4D97-AF65-F5344CB8AC3E}">
        <p14:creationId xmlns:p14="http://schemas.microsoft.com/office/powerpoint/2010/main" val="1325185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lstStyle/>
          <a:p>
            <a:pPr>
              <a:defRPr/>
            </a:pPr>
            <a:r>
              <a:rPr lang="cs-CZ" sz="3200" dirty="0">
                <a:solidFill>
                  <a:schemeClr val="tx2">
                    <a:satMod val="130000"/>
                  </a:schemeClr>
                </a:solidFill>
              </a:rPr>
              <a:t>Pravidla financování a kapitálová struktura</a:t>
            </a:r>
          </a:p>
        </p:txBody>
      </p:sp>
      <p:sp>
        <p:nvSpPr>
          <p:cNvPr id="14339" name="Rectangle 3"/>
          <p:cNvSpPr>
            <a:spLocks noGrp="1" noChangeArrowheads="1"/>
          </p:cNvSpPr>
          <p:nvPr>
            <p:ph idx="1"/>
          </p:nvPr>
        </p:nvSpPr>
        <p:spPr/>
        <p:txBody>
          <a:bodyPr/>
          <a:lstStyle/>
          <a:p>
            <a:pPr marL="609600" indent="-609600">
              <a:buNone/>
            </a:pPr>
            <a:r>
              <a:rPr lang="cs-CZ" altLang="cs-CZ" b="1" dirty="0"/>
              <a:t>Pravidla financování</a:t>
            </a:r>
          </a:p>
          <a:p>
            <a:pPr marL="609600" indent="-609600"/>
            <a:r>
              <a:rPr lang="cs-CZ" altLang="cs-CZ" dirty="0"/>
              <a:t>vychází z dané kapitálové potřeby</a:t>
            </a:r>
          </a:p>
          <a:p>
            <a:pPr marL="609600" indent="-609600"/>
            <a:r>
              <a:rPr lang="cs-CZ" altLang="cs-CZ" dirty="0"/>
              <a:t>a stanoví základní zásady.</a:t>
            </a:r>
          </a:p>
          <a:p>
            <a:pPr marL="609600" indent="-609600">
              <a:buNone/>
            </a:pPr>
            <a:endParaRPr lang="cs-CZ" altLang="cs-CZ" dirty="0"/>
          </a:p>
          <a:p>
            <a:pPr marL="609600" indent="-609600">
              <a:buFont typeface="Wingdings" panose="05000000000000000000" pitchFamily="2" charset="2"/>
              <a:buAutoNum type="arabicPeriod"/>
            </a:pPr>
            <a:r>
              <a:rPr lang="cs-CZ" altLang="cs-CZ" dirty="0"/>
              <a:t>Pravidlo vertikální kapitálové struktury</a:t>
            </a:r>
          </a:p>
          <a:p>
            <a:pPr marL="609600" indent="-609600">
              <a:buFont typeface="Wingdings" panose="05000000000000000000" pitchFamily="2" charset="2"/>
              <a:buAutoNum type="arabicPeriod"/>
            </a:pPr>
            <a:r>
              <a:rPr lang="cs-CZ" altLang="cs-CZ" dirty="0"/>
              <a:t>Pravidlo horizontální majetkově-kapitálové struktury</a:t>
            </a:r>
          </a:p>
          <a:p>
            <a:pPr marL="990600" lvl="1" indent="-533400"/>
            <a:r>
              <a:rPr lang="cs-CZ" altLang="cs-CZ" dirty="0"/>
              <a:t>zlaté pravidlo financování</a:t>
            </a:r>
          </a:p>
          <a:p>
            <a:pPr marL="990600" lvl="1" indent="-533400"/>
            <a:r>
              <a:rPr lang="cs-CZ" altLang="cs-CZ" dirty="0"/>
              <a:t>zlaté bilanční pravidlo</a:t>
            </a:r>
          </a:p>
        </p:txBody>
      </p:sp>
    </p:spTree>
    <p:extLst>
      <p:ext uri="{BB962C8B-B14F-4D97-AF65-F5344CB8AC3E}">
        <p14:creationId xmlns:p14="http://schemas.microsoft.com/office/powerpoint/2010/main" val="2963638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lstStyle/>
          <a:p>
            <a:pPr>
              <a:defRPr/>
            </a:pPr>
            <a:r>
              <a:rPr lang="cs-CZ" sz="3200">
                <a:solidFill>
                  <a:schemeClr val="tx2">
                    <a:satMod val="130000"/>
                  </a:schemeClr>
                </a:solidFill>
              </a:rPr>
              <a:t>Pravidla financování a kapitálová struktura</a:t>
            </a:r>
          </a:p>
        </p:txBody>
      </p:sp>
      <p:sp>
        <p:nvSpPr>
          <p:cNvPr id="15363" name="Rectangle 3"/>
          <p:cNvSpPr>
            <a:spLocks noGrp="1" noChangeArrowheads="1"/>
          </p:cNvSpPr>
          <p:nvPr>
            <p:ph idx="1"/>
          </p:nvPr>
        </p:nvSpPr>
        <p:spPr/>
        <p:txBody>
          <a:bodyPr>
            <a:normAutofit/>
          </a:bodyPr>
          <a:lstStyle/>
          <a:p>
            <a:pPr eaLnBrk="1" hangingPunct="1">
              <a:buFont typeface="Wingdings" panose="05000000000000000000" pitchFamily="2" charset="2"/>
              <a:buNone/>
            </a:pPr>
            <a:r>
              <a:rPr lang="cs-CZ" altLang="cs-CZ" b="1" dirty="0"/>
              <a:t>Pravidlo vertikální kapitálové struktury</a:t>
            </a:r>
          </a:p>
          <a:p>
            <a:pPr eaLnBrk="1" hangingPunct="1">
              <a:lnSpc>
                <a:spcPct val="150000"/>
              </a:lnSpc>
            </a:pPr>
            <a:r>
              <a:rPr lang="cs-CZ" altLang="cs-CZ" dirty="0"/>
              <a:t>vztah vlastního a cizího kapitálu by měl být nejvýše 1:1 (někdy také 60</a:t>
            </a:r>
            <a:r>
              <a:rPr lang="en-GB" altLang="cs-CZ" dirty="0"/>
              <a:t>:40</a:t>
            </a:r>
            <a:r>
              <a:rPr lang="cs-CZ" altLang="cs-CZ" dirty="0"/>
              <a:t>)</a:t>
            </a:r>
          </a:p>
          <a:p>
            <a:pPr>
              <a:lnSpc>
                <a:spcPct val="150000"/>
              </a:lnSpc>
            </a:pPr>
            <a:r>
              <a:rPr lang="cs-CZ" altLang="cs-CZ" dirty="0"/>
              <a:t>Různá cena vlastního a cizího kapitálu </a:t>
            </a:r>
            <a:r>
              <a:rPr lang="cs-CZ" altLang="cs-CZ" dirty="0">
                <a:sym typeface="Symbol" pitchFamily="18" charset="2"/>
              </a:rPr>
              <a:t> pákový efekt (</a:t>
            </a:r>
            <a:r>
              <a:rPr lang="cs-CZ" altLang="cs-CZ" dirty="0">
                <a:solidFill>
                  <a:schemeClr val="hlink"/>
                </a:solidFill>
                <a:sym typeface="Symbol" pitchFamily="18" charset="2"/>
              </a:rPr>
              <a:t>finanční páka</a:t>
            </a:r>
            <a:r>
              <a:rPr lang="cs-CZ" altLang="cs-CZ" dirty="0">
                <a:sym typeface="Symbol" pitchFamily="18" charset="2"/>
              </a:rPr>
              <a:t>)</a:t>
            </a:r>
          </a:p>
          <a:p>
            <a:pPr eaLnBrk="1" hangingPunct="1">
              <a:lnSpc>
                <a:spcPct val="150000"/>
              </a:lnSpc>
              <a:spcBef>
                <a:spcPct val="40000"/>
              </a:spcBef>
              <a:spcAft>
                <a:spcPct val="20000"/>
              </a:spcAft>
            </a:pPr>
            <a:r>
              <a:rPr lang="cs-CZ" altLang="cs-CZ" dirty="0"/>
              <a:t>míra zadlužení </a:t>
            </a:r>
          </a:p>
          <a:p>
            <a:pPr eaLnBrk="1" hangingPunct="1">
              <a:lnSpc>
                <a:spcPct val="150000"/>
              </a:lnSpc>
              <a:spcAft>
                <a:spcPct val="40000"/>
              </a:spcAft>
              <a:buFont typeface="Wingdings" panose="05000000000000000000" pitchFamily="2" charset="2"/>
              <a:buNone/>
            </a:pPr>
            <a:r>
              <a:rPr lang="cs-CZ" altLang="cs-CZ" dirty="0"/>
              <a:t>	         SZ =                                 *100 </a:t>
            </a:r>
          </a:p>
        </p:txBody>
      </p:sp>
      <p:graphicFrame>
        <p:nvGraphicFramePr>
          <p:cNvPr id="216068" name="Group 4"/>
          <p:cNvGraphicFramePr>
            <a:graphicFrameLocks noGrp="1"/>
          </p:cNvGraphicFramePr>
          <p:nvPr>
            <p:extLst>
              <p:ext uri="{D42A27DB-BD31-4B8C-83A1-F6EECF244321}">
                <p14:modId xmlns:p14="http://schemas.microsoft.com/office/powerpoint/2010/main" val="3504766602"/>
              </p:ext>
            </p:extLst>
          </p:nvPr>
        </p:nvGraphicFramePr>
        <p:xfrm>
          <a:off x="2655651" y="5268239"/>
          <a:ext cx="2438400" cy="1117600"/>
        </p:xfrm>
        <a:graphic>
          <a:graphicData uri="http://schemas.openxmlformats.org/drawingml/2006/table">
            <a:tbl>
              <a:tblPr/>
              <a:tblGrid>
                <a:gridCol w="2438400">
                  <a:extLst>
                    <a:ext uri="{9D8B030D-6E8A-4147-A177-3AD203B41FA5}">
                      <a16:colId xmlns:a16="http://schemas.microsoft.com/office/drawing/2014/main" val="20000"/>
                    </a:ext>
                  </a:extLst>
                </a:gridCol>
              </a:tblGrid>
              <a:tr h="5588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2800" b="0" i="0" u="none" strike="noStrike" cap="none" normalizeH="0" baseline="0" dirty="0">
                          <a:ln>
                            <a:noFill/>
                          </a:ln>
                          <a:solidFill>
                            <a:schemeClr val="tx1"/>
                          </a:solidFill>
                          <a:effectLst/>
                          <a:latin typeface="Tahoma" pitchFamily="34" charset="0"/>
                        </a:rPr>
                        <a:t>cizí kapitál</a:t>
                      </a:r>
                    </a:p>
                  </a:txBody>
                  <a:tcPr horzOverflow="overflow">
                    <a:lnL cap="flat">
                      <a:noFill/>
                    </a:lnL>
                    <a:lnR cap="flat">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588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2800" b="0" i="0" u="none" strike="noStrike" cap="none" normalizeH="0" baseline="0" dirty="0">
                          <a:ln>
                            <a:noFill/>
                          </a:ln>
                          <a:solidFill>
                            <a:schemeClr val="tx1"/>
                          </a:solidFill>
                          <a:effectLst/>
                          <a:latin typeface="Tahoma" pitchFamily="34" charset="0"/>
                        </a:rPr>
                        <a:t>vlastní kapitál</a:t>
                      </a:r>
                    </a:p>
                  </a:txBody>
                  <a:tcPr horzOverflow="overflow">
                    <a:lnL cap="flat">
                      <a:noFill/>
                    </a:lnL>
                    <a:lnR cap="flat">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6648123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Struktura pasiv v průmyslu</a:t>
            </a:r>
          </a:p>
        </p:txBody>
      </p:sp>
      <p:sp>
        <p:nvSpPr>
          <p:cNvPr id="3" name="Zástupný symbol pro obsah 2"/>
          <p:cNvSpPr>
            <a:spLocks noGrp="1"/>
          </p:cNvSpPr>
          <p:nvPr>
            <p:ph idx="1"/>
          </p:nvPr>
        </p:nvSpPr>
        <p:spPr/>
        <p:txBody>
          <a:bodyPr/>
          <a:lstStyle/>
          <a:p>
            <a:r>
              <a:rPr lang="cs-CZ" dirty="0">
                <a:hlinkClick r:id="rId2"/>
              </a:rPr>
              <a:t>https://www.mpo.cz/cz/rozcestnik/analyticke-materialy-a-statistiky/analyticke-materialy/financni-analyza-podnikove-sfery-za-1--pololeti-2018--245361/</a:t>
            </a:r>
            <a:endParaRPr lang="cs-CZ" dirty="0"/>
          </a:p>
          <a:p>
            <a:endParaRPr lang="cs-CZ" dirty="0"/>
          </a:p>
        </p:txBody>
      </p:sp>
    </p:spTree>
    <p:extLst>
      <p:ext uri="{BB962C8B-B14F-4D97-AF65-F5344CB8AC3E}">
        <p14:creationId xmlns:p14="http://schemas.microsoft.com/office/powerpoint/2010/main" val="2759924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pPr>
              <a:defRPr/>
            </a:pPr>
            <a:r>
              <a:rPr lang="cs-CZ" sz="3200">
                <a:solidFill>
                  <a:schemeClr val="tx2">
                    <a:satMod val="130000"/>
                  </a:schemeClr>
                </a:solidFill>
              </a:rPr>
              <a:t>Pravidla financování a kapitálová struktura</a:t>
            </a:r>
          </a:p>
        </p:txBody>
      </p:sp>
      <p:sp>
        <p:nvSpPr>
          <p:cNvPr id="16387" name="Rectangle 3"/>
          <p:cNvSpPr>
            <a:spLocks noGrp="1" noChangeArrowheads="1"/>
          </p:cNvSpPr>
          <p:nvPr>
            <p:ph idx="1"/>
          </p:nvPr>
        </p:nvSpPr>
        <p:spPr/>
        <p:txBody>
          <a:bodyPr/>
          <a:lstStyle/>
          <a:p>
            <a:pPr eaLnBrk="1" hangingPunct="1">
              <a:buFont typeface="Wingdings" panose="05000000000000000000" pitchFamily="2" charset="2"/>
              <a:buNone/>
            </a:pPr>
            <a:r>
              <a:rPr lang="cs-CZ" altLang="cs-CZ" sz="2400" b="1" dirty="0"/>
              <a:t>Pravidlo horizontální struktury kapitál-majetek</a:t>
            </a:r>
          </a:p>
          <a:p>
            <a:pPr eaLnBrk="1" hangingPunct="1"/>
            <a:r>
              <a:rPr lang="cs-CZ" altLang="cs-CZ" sz="2400" dirty="0"/>
              <a:t>zlaté pravidlo financování</a:t>
            </a:r>
          </a:p>
          <a:p>
            <a:pPr lvl="1" eaLnBrk="1" hangingPunct="1"/>
            <a:r>
              <a:rPr lang="cs-CZ" altLang="cs-CZ" sz="2000" dirty="0"/>
              <a:t>mezi dobou, během níž jsou vázány prostředky v majetku, a dobou, během níž je kapitál získaný pro jejich krytí k dispozici, musí být shoda – zajištění platební schopnosti podniku</a:t>
            </a:r>
          </a:p>
          <a:p>
            <a:pPr eaLnBrk="1" hangingPunct="1"/>
            <a:r>
              <a:rPr lang="cs-CZ" altLang="cs-CZ" sz="2400" dirty="0"/>
              <a:t>zlaté bilanční pravidlo</a:t>
            </a:r>
          </a:p>
          <a:p>
            <a:pPr lvl="1" eaLnBrk="1" hangingPunct="1"/>
            <a:r>
              <a:rPr lang="cs-CZ" altLang="cs-CZ" sz="2000" dirty="0"/>
              <a:t>v užším pojetí – investiční majetek je nutno financovat vlastním kapitálem a oběžný majetek cizím kapitálem</a:t>
            </a:r>
          </a:p>
          <a:p>
            <a:pPr lvl="1" eaLnBrk="1" hangingPunct="1"/>
            <a:r>
              <a:rPr lang="cs-CZ" altLang="cs-CZ" sz="2000" dirty="0"/>
              <a:t>v širším pojetí – investiční majetek má být financován dlouhodobým kapitálem a oběžný majetek krátkodobým</a:t>
            </a:r>
          </a:p>
        </p:txBody>
      </p:sp>
    </p:spTree>
    <p:extLst>
      <p:ext uri="{BB962C8B-B14F-4D97-AF65-F5344CB8AC3E}">
        <p14:creationId xmlns:p14="http://schemas.microsoft.com/office/powerpoint/2010/main" val="441400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pPr>
              <a:defRPr/>
            </a:pPr>
            <a:r>
              <a:rPr lang="cs-CZ" sz="3200">
                <a:solidFill>
                  <a:schemeClr val="tx2">
                    <a:satMod val="130000"/>
                  </a:schemeClr>
                </a:solidFill>
              </a:rPr>
              <a:t>Zjištění kapitálové potřeby a jejího krytí</a:t>
            </a:r>
          </a:p>
        </p:txBody>
      </p:sp>
      <p:sp>
        <p:nvSpPr>
          <p:cNvPr id="17411" name="Rectangle 3"/>
          <p:cNvSpPr>
            <a:spLocks noGrp="1" noChangeArrowheads="1"/>
          </p:cNvSpPr>
          <p:nvPr>
            <p:ph idx="1"/>
          </p:nvPr>
        </p:nvSpPr>
        <p:spPr/>
        <p:txBody>
          <a:bodyPr/>
          <a:lstStyle/>
          <a:p>
            <a:pPr eaLnBrk="1" hangingPunct="1">
              <a:buFont typeface="Wingdings" panose="05000000000000000000" pitchFamily="2" charset="2"/>
              <a:buNone/>
            </a:pPr>
            <a:endParaRPr lang="cs-CZ" altLang="cs-CZ" sz="1400" b="1"/>
          </a:p>
          <a:p>
            <a:pPr eaLnBrk="1" hangingPunct="1"/>
            <a:r>
              <a:rPr lang="cs-CZ" altLang="cs-CZ" b="1"/>
              <a:t>Investiční majetek</a:t>
            </a:r>
          </a:p>
          <a:p>
            <a:pPr lvl="1" eaLnBrk="1" hangingPunct="1">
              <a:spcBef>
                <a:spcPct val="10000"/>
              </a:spcBef>
            </a:pPr>
            <a:r>
              <a:rPr lang="cs-CZ" altLang="cs-CZ"/>
              <a:t>investiční propočty při pořizování</a:t>
            </a:r>
          </a:p>
          <a:p>
            <a:pPr lvl="1" eaLnBrk="1" hangingPunct="1">
              <a:spcBef>
                <a:spcPct val="10000"/>
              </a:spcBef>
            </a:pPr>
            <a:r>
              <a:rPr lang="cs-CZ" altLang="cs-CZ"/>
              <a:t>dlouhodobě váže kapitál („dovybavení“ lze financovat i z odpisů)</a:t>
            </a:r>
          </a:p>
          <a:p>
            <a:pPr eaLnBrk="1" hangingPunct="1">
              <a:spcBef>
                <a:spcPct val="10000"/>
              </a:spcBef>
            </a:pPr>
            <a:endParaRPr lang="cs-CZ" altLang="cs-CZ" b="1"/>
          </a:p>
          <a:p>
            <a:pPr eaLnBrk="1" hangingPunct="1">
              <a:spcBef>
                <a:spcPct val="10000"/>
              </a:spcBef>
            </a:pPr>
            <a:r>
              <a:rPr lang="cs-CZ" altLang="cs-CZ" b="1"/>
              <a:t>Oběžný majetek</a:t>
            </a:r>
          </a:p>
          <a:p>
            <a:pPr lvl="1" eaLnBrk="1" hangingPunct="1">
              <a:spcBef>
                <a:spcPct val="10000"/>
              </a:spcBef>
            </a:pPr>
            <a:r>
              <a:rPr lang="cs-CZ" altLang="cs-CZ"/>
              <a:t>náklady jednoho výrobního dne x průměrná doba vázanosti kapitálu</a:t>
            </a:r>
          </a:p>
          <a:p>
            <a:pPr lvl="1" eaLnBrk="1" hangingPunct="1">
              <a:spcBef>
                <a:spcPct val="10000"/>
              </a:spcBef>
            </a:pPr>
            <a:r>
              <a:rPr lang="cs-CZ" altLang="cs-CZ"/>
              <a:t>přímý vliv na likviditu (nutno platit průběžně)</a:t>
            </a:r>
          </a:p>
        </p:txBody>
      </p:sp>
    </p:spTree>
    <p:extLst>
      <p:ext uri="{BB962C8B-B14F-4D97-AF65-F5344CB8AC3E}">
        <p14:creationId xmlns:p14="http://schemas.microsoft.com/office/powerpoint/2010/main" val="514533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pPr>
              <a:defRPr/>
            </a:pPr>
            <a:r>
              <a:rPr lang="cs-CZ" altLang="cs-CZ" sz="3200" dirty="0">
                <a:solidFill>
                  <a:schemeClr val="tx2">
                    <a:satMod val="130000"/>
                  </a:schemeClr>
                </a:solidFill>
              </a:rPr>
              <a:t>Analýza cash-</a:t>
            </a:r>
            <a:r>
              <a:rPr lang="cs-CZ" altLang="cs-CZ" sz="3200" dirty="0" err="1">
                <a:solidFill>
                  <a:schemeClr val="tx2">
                    <a:satMod val="130000"/>
                  </a:schemeClr>
                </a:solidFill>
              </a:rPr>
              <a:t>flow</a:t>
            </a:r>
            <a:endParaRPr lang="cs-CZ" altLang="cs-CZ" sz="3200" dirty="0">
              <a:solidFill>
                <a:schemeClr val="tx2">
                  <a:satMod val="130000"/>
                </a:schemeClr>
              </a:solidFill>
            </a:endParaRPr>
          </a:p>
        </p:txBody>
      </p:sp>
      <p:sp>
        <p:nvSpPr>
          <p:cNvPr id="8195" name="Rectangle 3"/>
          <p:cNvSpPr>
            <a:spLocks noGrp="1" noChangeArrowheads="1"/>
          </p:cNvSpPr>
          <p:nvPr>
            <p:ph type="body" idx="1"/>
          </p:nvPr>
        </p:nvSpPr>
        <p:spPr>
          <a:xfrm>
            <a:off x="838199" y="1690690"/>
            <a:ext cx="9317477" cy="4148137"/>
          </a:xfrm>
        </p:spPr>
        <p:txBody>
          <a:bodyPr>
            <a:normAutofit lnSpcReduction="10000"/>
          </a:bodyPr>
          <a:lstStyle/>
          <a:p>
            <a:pPr eaLnBrk="1" hangingPunct="1">
              <a:lnSpc>
                <a:spcPct val="80000"/>
              </a:lnSpc>
            </a:pPr>
            <a:r>
              <a:rPr lang="cs-CZ" altLang="cs-CZ" sz="2000" dirty="0"/>
              <a:t>Zisk, který představuje rozdíl mezi výnosy a náklady je jen účetní veličinou a nevyjadřuje, resp. přesněji nemusí vyjadřovat skutečnou částku (hotových) peněz</a:t>
            </a:r>
          </a:p>
          <a:p>
            <a:pPr eaLnBrk="1" hangingPunct="1">
              <a:lnSpc>
                <a:spcPct val="80000"/>
              </a:lnSpc>
            </a:pPr>
            <a:r>
              <a:rPr lang="cs-CZ" altLang="cs-CZ" sz="2000" dirty="0"/>
              <a:t>Hotové peníze představuje rozdíl mezi peněžními příjmy a peněžními výdaji, který se také označuje jako „cash </a:t>
            </a:r>
            <a:r>
              <a:rPr lang="cs-CZ" altLang="cs-CZ" sz="2000" dirty="0" err="1"/>
              <a:t>flow</a:t>
            </a:r>
            <a:r>
              <a:rPr lang="cs-CZ" altLang="cs-CZ" sz="2000" dirty="0"/>
              <a:t>“ (peněžní tok)</a:t>
            </a:r>
          </a:p>
          <a:p>
            <a:pPr eaLnBrk="1" hangingPunct="1">
              <a:lnSpc>
                <a:spcPct val="80000"/>
              </a:lnSpc>
            </a:pPr>
            <a:r>
              <a:rPr lang="cs-CZ" altLang="cs-CZ" sz="2000" dirty="0"/>
              <a:t>Tento ukazatel umožňuje získat přehled o likvidní situaci a finančním vývoji podniku. Orientuje se na tokové veličiny, které zachycují strukturní a peněžně měřitelné změny v pohotových finančních prostředcích</a:t>
            </a:r>
          </a:p>
          <a:p>
            <a:pPr eaLnBrk="1" hangingPunct="1">
              <a:lnSpc>
                <a:spcPct val="80000"/>
              </a:lnSpc>
            </a:pPr>
            <a:endParaRPr lang="cs-CZ" altLang="cs-CZ" sz="2000" dirty="0"/>
          </a:p>
          <a:p>
            <a:pPr eaLnBrk="1" hangingPunct="1">
              <a:lnSpc>
                <a:spcPct val="80000"/>
              </a:lnSpc>
            </a:pPr>
            <a:endParaRPr lang="cs-CZ" altLang="cs-CZ" sz="2000" dirty="0"/>
          </a:p>
          <a:p>
            <a:pPr eaLnBrk="1" hangingPunct="1">
              <a:lnSpc>
                <a:spcPct val="80000"/>
              </a:lnSpc>
            </a:pPr>
            <a:r>
              <a:rPr lang="cs-CZ" altLang="cs-CZ" sz="2000" dirty="0"/>
              <a:t>Obvykle se Cash </a:t>
            </a:r>
            <a:r>
              <a:rPr lang="cs-CZ" altLang="cs-CZ" sz="2000" dirty="0" err="1"/>
              <a:t>flow</a:t>
            </a:r>
            <a:r>
              <a:rPr lang="cs-CZ" altLang="cs-CZ" sz="2000" dirty="0"/>
              <a:t> zjišťuje </a:t>
            </a:r>
            <a:r>
              <a:rPr lang="cs-CZ" altLang="cs-CZ" sz="2000" b="1" dirty="0"/>
              <a:t>nepřímo</a:t>
            </a:r>
            <a:r>
              <a:rPr lang="cs-CZ" altLang="cs-CZ" sz="2000" dirty="0"/>
              <a:t>, prostřednictvím peněžních příjmů a peněžních výdajů a hospodářského výsledku za dané období</a:t>
            </a:r>
          </a:p>
          <a:p>
            <a:pPr eaLnBrk="1" hangingPunct="1">
              <a:lnSpc>
                <a:spcPct val="80000"/>
              </a:lnSpc>
            </a:pPr>
            <a:r>
              <a:rPr lang="cs-CZ" altLang="cs-CZ" sz="2000" b="1" dirty="0"/>
              <a:t>Přímo</a:t>
            </a:r>
            <a:r>
              <a:rPr lang="cs-CZ" altLang="cs-CZ" sz="2000" dirty="0"/>
              <a:t> se cash </a:t>
            </a:r>
            <a:r>
              <a:rPr lang="cs-CZ" altLang="cs-CZ" sz="2000" dirty="0" err="1"/>
              <a:t>flow</a:t>
            </a:r>
            <a:r>
              <a:rPr lang="cs-CZ" altLang="cs-CZ" sz="2000" dirty="0"/>
              <a:t> stanoví postupným propočtem, jako rozdíl účetních výnosů, znamenajících zároveň peněžní příjmy a účetních nákladů, které jsou zároveň peněžními výdaji. Výsledky obou způsobů stanovení cash </a:t>
            </a:r>
            <a:r>
              <a:rPr lang="cs-CZ" altLang="cs-CZ" sz="2000" dirty="0" err="1"/>
              <a:t>flow</a:t>
            </a:r>
            <a:r>
              <a:rPr lang="cs-CZ" altLang="cs-CZ" sz="2000" dirty="0"/>
              <a:t> musí být stejné</a:t>
            </a:r>
          </a:p>
        </p:txBody>
      </p:sp>
    </p:spTree>
    <p:extLst>
      <p:ext uri="{BB962C8B-B14F-4D97-AF65-F5344CB8AC3E}">
        <p14:creationId xmlns:p14="http://schemas.microsoft.com/office/powerpoint/2010/main" val="4007571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E7B307-9FB0-4C0C-A616-C8323F5DC639}"/>
              </a:ext>
            </a:extLst>
          </p:cNvPr>
          <p:cNvSpPr>
            <a:spLocks noGrp="1"/>
          </p:cNvSpPr>
          <p:nvPr>
            <p:ph type="title"/>
          </p:nvPr>
        </p:nvSpPr>
        <p:spPr/>
        <p:txBody>
          <a:bodyPr/>
          <a:lstStyle/>
          <a:p>
            <a:r>
              <a:rPr lang="cs-CZ" dirty="0"/>
              <a:t>Obsah</a:t>
            </a:r>
          </a:p>
        </p:txBody>
      </p:sp>
      <p:sp>
        <p:nvSpPr>
          <p:cNvPr id="3" name="Zástupný obsah 2">
            <a:extLst>
              <a:ext uri="{FF2B5EF4-FFF2-40B4-BE49-F238E27FC236}">
                <a16:creationId xmlns:a16="http://schemas.microsoft.com/office/drawing/2014/main" id="{FC0135D0-3814-48F7-A2D2-5E7ED8933E0A}"/>
              </a:ext>
            </a:extLst>
          </p:cNvPr>
          <p:cNvSpPr>
            <a:spLocks noGrp="1"/>
          </p:cNvSpPr>
          <p:nvPr>
            <p:ph idx="1"/>
          </p:nvPr>
        </p:nvSpPr>
        <p:spPr/>
        <p:txBody>
          <a:bodyPr/>
          <a:lstStyle/>
          <a:p>
            <a:pPr marL="0" indent="0">
              <a:buNone/>
            </a:pPr>
            <a:r>
              <a:rPr lang="cs-CZ" dirty="0"/>
              <a:t>12. Řízení investic v podniku, majetková a kapitálová výstavba v podniku, investice v podniku, základní metody hodnocení investic, analýza bodu zvratu</a:t>
            </a:r>
          </a:p>
          <a:p>
            <a:pPr marL="0" indent="0">
              <a:buNone/>
            </a:pPr>
            <a:r>
              <a:rPr lang="cs-CZ" dirty="0"/>
              <a:t>13. Financování v podniku, systém finančního a vnitropodnikového účetnictvím, podnikové účetní výkazy, cash </a:t>
            </a:r>
            <a:r>
              <a:rPr lang="cs-CZ" dirty="0" err="1"/>
              <a:t>flow</a:t>
            </a:r>
            <a:r>
              <a:rPr lang="cs-CZ" dirty="0"/>
              <a:t>, pracovní kapitál, ukazatele efektivity</a:t>
            </a:r>
          </a:p>
        </p:txBody>
      </p:sp>
    </p:spTree>
    <p:extLst>
      <p:ext uri="{BB962C8B-B14F-4D97-AF65-F5344CB8AC3E}">
        <p14:creationId xmlns:p14="http://schemas.microsoft.com/office/powerpoint/2010/main" val="15140058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lstStyle/>
          <a:p>
            <a:pPr>
              <a:defRPr/>
            </a:pPr>
            <a:r>
              <a:rPr lang="cs-CZ" sz="3200">
                <a:solidFill>
                  <a:schemeClr val="tx2">
                    <a:satMod val="130000"/>
                  </a:schemeClr>
                </a:solidFill>
              </a:rPr>
              <a:t>Analýza cash-flow</a:t>
            </a:r>
          </a:p>
        </p:txBody>
      </p:sp>
      <p:sp>
        <p:nvSpPr>
          <p:cNvPr id="18435" name="Rectangle 3"/>
          <p:cNvSpPr>
            <a:spLocks noGrp="1" noChangeArrowheads="1"/>
          </p:cNvSpPr>
          <p:nvPr>
            <p:ph idx="1"/>
          </p:nvPr>
        </p:nvSpPr>
        <p:spPr>
          <a:xfrm>
            <a:off x="2706688" y="2017714"/>
            <a:ext cx="7772400" cy="4535487"/>
          </a:xfrm>
        </p:spPr>
        <p:txBody>
          <a:bodyPr/>
          <a:lstStyle/>
          <a:p>
            <a:pPr eaLnBrk="1" hangingPunct="1">
              <a:buFont typeface="Wingdings" panose="05000000000000000000" pitchFamily="2" charset="2"/>
              <a:buNone/>
            </a:pPr>
            <a:r>
              <a:rPr lang="cs-CZ" altLang="cs-CZ" sz="2400" dirty="0"/>
              <a:t>CF = ukazatel charakterizující příliv prostředků z podnikových operací</a:t>
            </a:r>
          </a:p>
          <a:p>
            <a:pPr eaLnBrk="1" hangingPunct="1">
              <a:spcBef>
                <a:spcPct val="70000"/>
              </a:spcBef>
            </a:pPr>
            <a:r>
              <a:rPr lang="cs-CZ" altLang="cs-CZ" sz="2400" dirty="0"/>
              <a:t>umožňuje získat přehled o</a:t>
            </a:r>
          </a:p>
          <a:p>
            <a:pPr lvl="1" eaLnBrk="1" hangingPunct="1"/>
            <a:r>
              <a:rPr lang="cs-CZ" altLang="cs-CZ" sz="2000" dirty="0"/>
              <a:t>likvidní situaci</a:t>
            </a:r>
          </a:p>
          <a:p>
            <a:pPr lvl="1" eaLnBrk="1" hangingPunct="1"/>
            <a:r>
              <a:rPr lang="cs-CZ" altLang="cs-CZ" sz="2000" dirty="0"/>
              <a:t>finančním vývoji podniku</a:t>
            </a:r>
          </a:p>
          <a:p>
            <a:pPr eaLnBrk="1" hangingPunct="1">
              <a:spcBef>
                <a:spcPct val="70000"/>
              </a:spcBef>
            </a:pPr>
            <a:r>
              <a:rPr lang="cs-CZ" altLang="cs-CZ" sz="2400" dirty="0"/>
              <a:t>orientuje se na tokové veličiny zabývající se</a:t>
            </a:r>
          </a:p>
          <a:p>
            <a:pPr lvl="1" eaLnBrk="1" hangingPunct="1"/>
            <a:r>
              <a:rPr lang="cs-CZ" altLang="cs-CZ" sz="2000" dirty="0"/>
              <a:t>strukturními a peněžně měřenými změnami v pohotových finančních prostředcích</a:t>
            </a:r>
          </a:p>
          <a:p>
            <a:pPr eaLnBrk="1" hangingPunct="1">
              <a:spcBef>
                <a:spcPct val="70000"/>
              </a:spcBef>
            </a:pPr>
            <a:r>
              <a:rPr lang="cs-CZ" altLang="cs-CZ" sz="2400" dirty="0"/>
              <a:t>slouží jako kontrolní a plánovací veličina</a:t>
            </a:r>
          </a:p>
        </p:txBody>
      </p:sp>
    </p:spTree>
    <p:extLst>
      <p:ext uri="{BB962C8B-B14F-4D97-AF65-F5344CB8AC3E}">
        <p14:creationId xmlns:p14="http://schemas.microsoft.com/office/powerpoint/2010/main" val="41575961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p:txBody>
          <a:bodyPr/>
          <a:lstStyle/>
          <a:p>
            <a:pPr>
              <a:defRPr/>
            </a:pPr>
            <a:r>
              <a:rPr lang="cs-CZ" sz="3200" dirty="0">
                <a:solidFill>
                  <a:schemeClr val="tx2">
                    <a:satMod val="130000"/>
                  </a:schemeClr>
                </a:solidFill>
              </a:rPr>
              <a:t>Analýza cash-</a:t>
            </a:r>
            <a:r>
              <a:rPr lang="cs-CZ" sz="3200" dirty="0" err="1">
                <a:solidFill>
                  <a:schemeClr val="tx2">
                    <a:satMod val="130000"/>
                  </a:schemeClr>
                </a:solidFill>
              </a:rPr>
              <a:t>flow</a:t>
            </a:r>
            <a:endParaRPr lang="cs-CZ" sz="3200" dirty="0">
              <a:solidFill>
                <a:schemeClr val="tx2">
                  <a:satMod val="130000"/>
                </a:schemeClr>
              </a:solidFill>
            </a:endParaRPr>
          </a:p>
        </p:txBody>
      </p:sp>
      <p:sp>
        <p:nvSpPr>
          <p:cNvPr id="202755" name="Rectangle 3"/>
          <p:cNvSpPr>
            <a:spLocks noGrp="1" noChangeArrowheads="1"/>
          </p:cNvSpPr>
          <p:nvPr>
            <p:ph idx="1"/>
          </p:nvPr>
        </p:nvSpPr>
        <p:spPr>
          <a:xfrm>
            <a:off x="2711450" y="2017713"/>
            <a:ext cx="7767638" cy="4114800"/>
          </a:xfrm>
        </p:spPr>
        <p:txBody>
          <a:bodyPr>
            <a:normAutofit/>
          </a:bodyPr>
          <a:lstStyle/>
          <a:p>
            <a:pPr marL="365760" indent="-283464">
              <a:buNone/>
              <a:defRPr/>
            </a:pPr>
            <a:r>
              <a:rPr lang="cs-CZ" sz="2400" dirty="0"/>
              <a:t>CF lze zjistit</a:t>
            </a:r>
          </a:p>
          <a:p>
            <a:pPr marL="365760" indent="-283464">
              <a:spcBef>
                <a:spcPct val="40000"/>
              </a:spcBef>
              <a:buFont typeface="Wingdings 2"/>
              <a:buChar char=""/>
              <a:defRPr/>
            </a:pPr>
            <a:r>
              <a:rPr lang="cs-CZ" sz="2400" dirty="0"/>
              <a:t>nepřímo</a:t>
            </a:r>
          </a:p>
          <a:p>
            <a:pPr marL="640080" lvl="1" indent="-237744">
              <a:buFont typeface="Verdana"/>
              <a:buChar char="◦"/>
              <a:defRPr/>
            </a:pPr>
            <a:r>
              <a:rPr lang="cs-CZ" sz="2000" dirty="0"/>
              <a:t>roční přebytek (zisk)</a:t>
            </a:r>
          </a:p>
          <a:p>
            <a:pPr marL="640080" lvl="1" indent="-237744">
              <a:buNone/>
              <a:defRPr/>
            </a:pPr>
            <a:r>
              <a:rPr lang="cs-CZ" sz="2000" dirty="0"/>
              <a:t>	+ všechny náklady neznamenající peněžní výdaje</a:t>
            </a:r>
          </a:p>
          <a:p>
            <a:pPr marL="640080" lvl="1" indent="-237744">
              <a:buNone/>
              <a:defRPr/>
            </a:pPr>
            <a:r>
              <a:rPr lang="cs-CZ" sz="2000" dirty="0"/>
              <a:t>	- všechny výnosy neznamenající peněžní příjmy </a:t>
            </a:r>
          </a:p>
          <a:p>
            <a:pPr marL="365760" indent="-283464">
              <a:spcBef>
                <a:spcPct val="40000"/>
              </a:spcBef>
              <a:buFont typeface="Wingdings 2"/>
              <a:buChar char=""/>
              <a:defRPr/>
            </a:pPr>
            <a:r>
              <a:rPr lang="cs-CZ" sz="2400" dirty="0"/>
              <a:t>přímo</a:t>
            </a:r>
          </a:p>
          <a:p>
            <a:pPr marL="640080" lvl="1" indent="-237744">
              <a:buFont typeface="Verdana"/>
              <a:buChar char="◦"/>
              <a:defRPr/>
            </a:pPr>
            <a:r>
              <a:rPr lang="cs-CZ" sz="2000" dirty="0"/>
              <a:t>rozdíl účetních nákladů, které jsou zároveň peněžními výdaji a všech výnosů znamenajících zároveň peněžní příjem (stručně suma příjmů a výdajů)</a:t>
            </a:r>
          </a:p>
        </p:txBody>
      </p:sp>
    </p:spTree>
    <p:extLst>
      <p:ext uri="{BB962C8B-B14F-4D97-AF65-F5344CB8AC3E}">
        <p14:creationId xmlns:p14="http://schemas.microsoft.com/office/powerpoint/2010/main" val="13191005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solidFill>
                  <a:schemeClr val="tx2">
                    <a:satMod val="130000"/>
                  </a:schemeClr>
                </a:solidFill>
              </a:rPr>
              <a:t>Analýza cash-</a:t>
            </a:r>
            <a:r>
              <a:rPr lang="cs-CZ" sz="3600" dirty="0" err="1">
                <a:solidFill>
                  <a:schemeClr val="tx2">
                    <a:satMod val="130000"/>
                  </a:schemeClr>
                </a:solidFill>
              </a:rPr>
              <a:t>flow</a:t>
            </a:r>
            <a:endParaRPr lang="cs-CZ" dirty="0"/>
          </a:p>
        </p:txBody>
      </p:sp>
      <p:sp>
        <p:nvSpPr>
          <p:cNvPr id="3" name="Zástupný symbol pro obsah 2"/>
          <p:cNvSpPr>
            <a:spLocks noGrp="1"/>
          </p:cNvSpPr>
          <p:nvPr>
            <p:ph idx="1"/>
          </p:nvPr>
        </p:nvSpPr>
        <p:spPr/>
        <p:txBody>
          <a:bodyPr/>
          <a:lstStyle/>
          <a:p>
            <a:pPr>
              <a:lnSpc>
                <a:spcPct val="80000"/>
              </a:lnSpc>
              <a:buNone/>
            </a:pPr>
            <a:r>
              <a:rPr lang="cs-CZ" altLang="cs-CZ" sz="2400" dirty="0"/>
              <a:t>Obě metody výpočtu </a:t>
            </a:r>
            <a:r>
              <a:rPr lang="cs-CZ" altLang="cs-CZ" sz="2400" b="1" dirty="0"/>
              <a:t>cash </a:t>
            </a:r>
            <a:r>
              <a:rPr lang="cs-CZ" altLang="cs-CZ" sz="2400" b="1" dirty="0" err="1"/>
              <a:t>flow</a:t>
            </a:r>
            <a:r>
              <a:rPr lang="cs-CZ" altLang="cs-CZ" sz="2400" dirty="0"/>
              <a:t>, přitom rozlišují </a:t>
            </a:r>
            <a:r>
              <a:rPr lang="cs-CZ" altLang="cs-CZ" sz="2400" b="1" dirty="0"/>
              <a:t>tři oblasti činnosti podniku</a:t>
            </a:r>
            <a:r>
              <a:rPr lang="cs-CZ" altLang="cs-CZ" sz="2400" dirty="0"/>
              <a:t>:</a:t>
            </a:r>
            <a:endParaRPr lang="cs-CZ" altLang="cs-CZ" sz="2400" b="1" dirty="0"/>
          </a:p>
          <a:p>
            <a:pPr>
              <a:lnSpc>
                <a:spcPct val="80000"/>
              </a:lnSpc>
            </a:pPr>
            <a:r>
              <a:rPr lang="cs-CZ" altLang="cs-CZ" sz="2400" b="1" dirty="0"/>
              <a:t>provoz, </a:t>
            </a:r>
            <a:r>
              <a:rPr lang="cs-CZ" altLang="cs-CZ" sz="2400" dirty="0"/>
              <a:t>který zahrnuje výrobu a prodej výrobků a služeb, přičemž této oblasti se týkají výsledky provozní činnosti (provozní zisk), změny pohledávek u odběratelů, změny závazků u dodavatelů, změny zásob apod.,</a:t>
            </a:r>
            <a:endParaRPr lang="cs-CZ" altLang="cs-CZ" sz="2400" b="1" dirty="0"/>
          </a:p>
          <a:p>
            <a:pPr>
              <a:lnSpc>
                <a:spcPct val="80000"/>
              </a:lnSpc>
            </a:pPr>
            <a:r>
              <a:rPr lang="cs-CZ" altLang="cs-CZ" sz="2400" b="1" dirty="0"/>
              <a:t>investice</a:t>
            </a:r>
            <a:r>
              <a:rPr lang="cs-CZ" altLang="cs-CZ" sz="2400" dirty="0"/>
              <a:t>, které zahrnují změny dlouhodobého majetku podniku a jeho zdrojů,</a:t>
            </a:r>
            <a:endParaRPr lang="cs-CZ" altLang="cs-CZ" sz="2400" b="1" dirty="0"/>
          </a:p>
          <a:p>
            <a:pPr>
              <a:lnSpc>
                <a:spcPct val="80000"/>
              </a:lnSpc>
            </a:pPr>
            <a:r>
              <a:rPr lang="cs-CZ" altLang="cs-CZ" sz="2400" b="1" dirty="0"/>
              <a:t>finance, </a:t>
            </a:r>
            <a:r>
              <a:rPr lang="cs-CZ" altLang="cs-CZ" sz="2400" dirty="0"/>
              <a:t>které se týkají fondů, vytvářených s použitím úvěrů a jiných dluhů, splátek dluhů, placení dividend atp. </a:t>
            </a:r>
          </a:p>
          <a:p>
            <a:endParaRPr lang="cs-CZ" dirty="0"/>
          </a:p>
        </p:txBody>
      </p:sp>
    </p:spTree>
    <p:extLst>
      <p:ext uri="{BB962C8B-B14F-4D97-AF65-F5344CB8AC3E}">
        <p14:creationId xmlns:p14="http://schemas.microsoft.com/office/powerpoint/2010/main" val="18656312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normAutofit/>
          </a:bodyPr>
          <a:lstStyle/>
          <a:p>
            <a:pPr algn="ctr">
              <a:defRPr/>
            </a:pPr>
            <a:r>
              <a:rPr lang="cs-CZ" sz="5400" b="1" dirty="0">
                <a:solidFill>
                  <a:srgbClr val="FF0000"/>
                </a:solidFill>
              </a:rPr>
              <a:t>Investice a financování</a:t>
            </a:r>
          </a:p>
        </p:txBody>
      </p:sp>
      <p:sp>
        <p:nvSpPr>
          <p:cNvPr id="8195" name="Rectangle 3"/>
          <p:cNvSpPr>
            <a:spLocks noGrp="1" noChangeArrowheads="1"/>
          </p:cNvSpPr>
          <p:nvPr>
            <p:ph idx="1"/>
          </p:nvPr>
        </p:nvSpPr>
        <p:spPr/>
        <p:txBody>
          <a:bodyPr/>
          <a:lstStyle/>
          <a:p>
            <a:pPr eaLnBrk="1" hangingPunct="1"/>
            <a:r>
              <a:rPr lang="cs-CZ" altLang="cs-CZ" dirty="0"/>
              <a:t>Pojmy investice a financování</a:t>
            </a:r>
          </a:p>
          <a:p>
            <a:pPr eaLnBrk="1" hangingPunct="1"/>
            <a:r>
              <a:rPr lang="cs-CZ" altLang="cs-CZ" dirty="0"/>
              <a:t>Podnikový obrat</a:t>
            </a:r>
          </a:p>
          <a:p>
            <a:pPr eaLnBrk="1" hangingPunct="1"/>
            <a:r>
              <a:rPr lang="cs-CZ" altLang="cs-CZ" dirty="0"/>
              <a:t>Likvidita</a:t>
            </a:r>
          </a:p>
          <a:p>
            <a:pPr eaLnBrk="1" hangingPunct="1"/>
            <a:r>
              <a:rPr lang="cs-CZ" altLang="cs-CZ" dirty="0"/>
              <a:t>Druhy financování</a:t>
            </a:r>
          </a:p>
          <a:p>
            <a:pPr eaLnBrk="1" hangingPunct="1"/>
            <a:r>
              <a:rPr lang="cs-CZ" altLang="cs-CZ" dirty="0"/>
              <a:t>Druhy investic</a:t>
            </a:r>
          </a:p>
        </p:txBody>
      </p:sp>
    </p:spTree>
    <p:extLst>
      <p:ext uri="{BB962C8B-B14F-4D97-AF65-F5344CB8AC3E}">
        <p14:creationId xmlns:p14="http://schemas.microsoft.com/office/powerpoint/2010/main" val="42723912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sz="3200" dirty="0">
                <a:solidFill>
                  <a:schemeClr val="tx2">
                    <a:satMod val="130000"/>
                  </a:schemeClr>
                </a:solidFill>
              </a:rPr>
              <a:t>Podniková činnost a investice/financování</a:t>
            </a:r>
          </a:p>
        </p:txBody>
      </p:sp>
      <p:sp>
        <p:nvSpPr>
          <p:cNvPr id="3" name="Zástupný symbol pro obsah 2"/>
          <p:cNvSpPr>
            <a:spLocks noGrp="1"/>
          </p:cNvSpPr>
          <p:nvPr>
            <p:ph idx="1"/>
          </p:nvPr>
        </p:nvSpPr>
        <p:spPr/>
        <p:txBody>
          <a:bodyPr/>
          <a:lstStyle/>
          <a:p>
            <a:pPr>
              <a:spcBef>
                <a:spcPct val="50000"/>
              </a:spcBef>
            </a:pPr>
            <a:r>
              <a:rPr lang="cs-CZ" altLang="cs-CZ" dirty="0"/>
              <a:t>Podniková činnost = zásobování + výroba + prodej výkonů </a:t>
            </a:r>
            <a:r>
              <a:rPr lang="cs-CZ" altLang="cs-CZ" dirty="0">
                <a:sym typeface="Symbol" pitchFamily="18" charset="2"/>
              </a:rPr>
              <a:t> financování</a:t>
            </a:r>
          </a:p>
          <a:p>
            <a:pPr>
              <a:spcBef>
                <a:spcPct val="50000"/>
              </a:spcBef>
            </a:pPr>
            <a:endParaRPr lang="cs-CZ" altLang="cs-CZ" dirty="0">
              <a:sym typeface="Symbol" pitchFamily="18" charset="2"/>
            </a:endParaRPr>
          </a:p>
          <a:p>
            <a:pPr>
              <a:spcBef>
                <a:spcPct val="50000"/>
              </a:spcBef>
            </a:pPr>
            <a:r>
              <a:rPr lang="cs-CZ" altLang="cs-CZ" dirty="0">
                <a:sym typeface="Symbol" pitchFamily="18" charset="2"/>
              </a:rPr>
              <a:t>Tok statků = věcně hospodářský proces (výkony)</a:t>
            </a:r>
          </a:p>
          <a:p>
            <a:pPr>
              <a:spcBef>
                <a:spcPct val="50000"/>
              </a:spcBef>
            </a:pPr>
            <a:r>
              <a:rPr lang="cs-CZ" altLang="cs-CZ" dirty="0">
                <a:sym typeface="Symbol" pitchFamily="18" charset="2"/>
              </a:rPr>
              <a:t>Tok plateb = finančně hospodářský proces</a:t>
            </a:r>
          </a:p>
          <a:p>
            <a:pPr>
              <a:spcBef>
                <a:spcPct val="50000"/>
              </a:spcBef>
              <a:buFont typeface="Symbol" pitchFamily="18" charset="2"/>
              <a:buChar char="®"/>
            </a:pPr>
            <a:r>
              <a:rPr lang="cs-CZ" altLang="cs-CZ" dirty="0">
                <a:sym typeface="Symbol" pitchFamily="18" charset="2"/>
              </a:rPr>
              <a:t> oba toky ve vzájemném vztahu  vzájemně se ovlivňují</a:t>
            </a:r>
          </a:p>
          <a:p>
            <a:endParaRPr lang="cs-CZ" dirty="0"/>
          </a:p>
        </p:txBody>
      </p:sp>
    </p:spTree>
    <p:extLst>
      <p:ext uri="{BB962C8B-B14F-4D97-AF65-F5344CB8AC3E}">
        <p14:creationId xmlns:p14="http://schemas.microsoft.com/office/powerpoint/2010/main" val="3875114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pPr>
              <a:defRPr/>
            </a:pPr>
            <a:r>
              <a:rPr lang="cs-CZ" sz="3200" dirty="0">
                <a:solidFill>
                  <a:schemeClr val="tx2">
                    <a:satMod val="130000"/>
                  </a:schemeClr>
                </a:solidFill>
              </a:rPr>
              <a:t>Pojmy investice a financování</a:t>
            </a:r>
          </a:p>
        </p:txBody>
      </p:sp>
      <p:sp>
        <p:nvSpPr>
          <p:cNvPr id="9219" name="Rectangle 3"/>
          <p:cNvSpPr>
            <a:spLocks noGrp="1" noChangeArrowheads="1"/>
          </p:cNvSpPr>
          <p:nvPr>
            <p:ph idx="1"/>
          </p:nvPr>
        </p:nvSpPr>
        <p:spPr/>
        <p:txBody>
          <a:bodyPr/>
          <a:lstStyle/>
          <a:p>
            <a:pPr eaLnBrk="1" hangingPunct="1"/>
            <a:r>
              <a:rPr lang="cs-CZ" altLang="cs-CZ" sz="2400" b="1"/>
              <a:t>financování</a:t>
            </a:r>
            <a:r>
              <a:rPr lang="cs-CZ" altLang="cs-CZ"/>
              <a:t> </a:t>
            </a:r>
            <a:r>
              <a:rPr lang="cs-CZ" altLang="cs-CZ" sz="2400"/>
              <a:t>= opatřování kapitálu, vyjádřeno v pasivech rozvahy</a:t>
            </a:r>
          </a:p>
          <a:p>
            <a:pPr eaLnBrk="1" hangingPunct="1"/>
            <a:r>
              <a:rPr lang="cs-CZ" altLang="cs-CZ" sz="2400" b="1"/>
              <a:t>investice</a:t>
            </a:r>
            <a:r>
              <a:rPr lang="cs-CZ" altLang="cs-CZ"/>
              <a:t> </a:t>
            </a:r>
            <a:r>
              <a:rPr lang="cs-CZ" altLang="cs-CZ" sz="2400"/>
              <a:t>= použití finančních prostředků k obstarání hmotného majetku, nehmotných aktiv a finančního majetku, vyjádřeno v aktivech rozvahy</a:t>
            </a:r>
          </a:p>
          <a:p>
            <a:pPr eaLnBrk="1" hangingPunct="1">
              <a:buFont typeface="Tahoma" panose="020B0604030504040204" pitchFamily="34" charset="0"/>
              <a:buNone/>
            </a:pPr>
            <a:endParaRPr lang="cs-CZ" altLang="cs-CZ" sz="700"/>
          </a:p>
          <a:p>
            <a:pPr eaLnBrk="1" hangingPunct="1">
              <a:buFont typeface="Tahoma" panose="020B0604030504040204" pitchFamily="34" charset="0"/>
              <a:buNone/>
            </a:pPr>
            <a:r>
              <a:rPr lang="cs-CZ" altLang="cs-CZ" sz="2400" b="1"/>
              <a:t>Financování:</a:t>
            </a:r>
          </a:p>
          <a:p>
            <a:pPr eaLnBrk="1" hangingPunct="1"/>
            <a:r>
              <a:rPr lang="cs-CZ" altLang="cs-CZ" sz="2000"/>
              <a:t>v užším slova smyslu (obstarávání kapitálu)</a:t>
            </a:r>
          </a:p>
          <a:p>
            <a:pPr eaLnBrk="1" hangingPunct="1"/>
            <a:r>
              <a:rPr lang="cs-CZ" altLang="cs-CZ" sz="2000"/>
              <a:t>v širším slova smyslu (+ opatření v kapitálové oblasti nezbytná pro realizaci podnikové činnosti)</a:t>
            </a:r>
          </a:p>
          <a:p>
            <a:pPr eaLnBrk="1" hangingPunct="1"/>
            <a:r>
              <a:rPr lang="cs-CZ" altLang="cs-CZ" sz="2000"/>
              <a:t>v nejširším slova smyslu (+ opatření k zajištění mimořádných aktivit v podniku)  </a:t>
            </a:r>
          </a:p>
        </p:txBody>
      </p:sp>
    </p:spTree>
    <p:extLst>
      <p:ext uri="{BB962C8B-B14F-4D97-AF65-F5344CB8AC3E}">
        <p14:creationId xmlns:p14="http://schemas.microsoft.com/office/powerpoint/2010/main" val="1323336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a:solidFill>
                  <a:schemeClr val="tx2">
                    <a:satMod val="130000"/>
                  </a:schemeClr>
                </a:solidFill>
              </a:rPr>
              <a:t>Pojmy investice a financování</a:t>
            </a:r>
            <a:endParaRPr lang="cs-CZ" dirty="0"/>
          </a:p>
        </p:txBody>
      </p:sp>
      <p:sp>
        <p:nvSpPr>
          <p:cNvPr id="3" name="Zástupný symbol pro obsah 2"/>
          <p:cNvSpPr>
            <a:spLocks noGrp="1"/>
          </p:cNvSpPr>
          <p:nvPr>
            <p:ph idx="1"/>
          </p:nvPr>
        </p:nvSpPr>
        <p:spPr/>
        <p:txBody>
          <a:bodyPr>
            <a:normAutofit fontScale="92500" lnSpcReduction="20000"/>
          </a:bodyPr>
          <a:lstStyle/>
          <a:p>
            <a:pPr>
              <a:spcBef>
                <a:spcPct val="50000"/>
              </a:spcBef>
            </a:pPr>
            <a:r>
              <a:rPr lang="cs-CZ" altLang="cs-CZ" dirty="0"/>
              <a:t>Ne každé použití finančních prostředků je investice (např. úvěr na zaplacení závazků).</a:t>
            </a:r>
          </a:p>
          <a:p>
            <a:pPr>
              <a:spcBef>
                <a:spcPct val="50000"/>
              </a:spcBef>
            </a:pPr>
            <a:r>
              <a:rPr lang="cs-CZ" altLang="cs-CZ" dirty="0"/>
              <a:t>Ne každé financování je obstarávaní peněz (např. věcné vklady).</a:t>
            </a:r>
          </a:p>
          <a:p>
            <a:pPr>
              <a:spcBef>
                <a:spcPct val="50000"/>
              </a:spcBef>
            </a:pPr>
            <a:endParaRPr lang="cs-CZ" altLang="cs-CZ" dirty="0"/>
          </a:p>
          <a:p>
            <a:pPr>
              <a:spcBef>
                <a:spcPct val="50000"/>
              </a:spcBef>
            </a:pPr>
            <a:r>
              <a:rPr lang="cs-CZ" altLang="cs-CZ" dirty="0"/>
              <a:t>Z hlediska rozvahy sledujeme jaké součásti kapitálu má podnik k dispozici a v jaké podobě (pasiva – vlastní a cizí kapitál) a jaké druhy majetku má podnik k dispozici (aktiva – dlouhodobý a oběžný majetek).</a:t>
            </a:r>
          </a:p>
          <a:p>
            <a:pPr>
              <a:spcBef>
                <a:spcPct val="50000"/>
              </a:spcBef>
            </a:pPr>
            <a:endParaRPr lang="cs-CZ" altLang="cs-CZ" dirty="0"/>
          </a:p>
          <a:p>
            <a:pPr>
              <a:spcBef>
                <a:spcPct val="50000"/>
              </a:spcBef>
            </a:pPr>
            <a:r>
              <a:rPr lang="cs-CZ" altLang="cs-CZ" dirty="0" err="1"/>
              <a:t>Dezinvestice</a:t>
            </a:r>
            <a:r>
              <a:rPr lang="cs-CZ" altLang="cs-CZ" dirty="0"/>
              <a:t> = uvolnění finančních částek investovaných ve věcném nebo finančním majetku prostřednictvím trhu do likvidní podoby</a:t>
            </a:r>
          </a:p>
          <a:p>
            <a:pPr>
              <a:spcBef>
                <a:spcPct val="50000"/>
              </a:spcBef>
            </a:pPr>
            <a:r>
              <a:rPr lang="cs-CZ" altLang="cs-CZ" dirty="0"/>
              <a:t>Úbytek kapitálu = např. splácení kapitálových vkladů, výběr zisku apod.</a:t>
            </a:r>
          </a:p>
        </p:txBody>
      </p:sp>
    </p:spTree>
    <p:extLst>
      <p:ext uri="{BB962C8B-B14F-4D97-AF65-F5344CB8AC3E}">
        <p14:creationId xmlns:p14="http://schemas.microsoft.com/office/powerpoint/2010/main" val="1777124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sz="3200" dirty="0">
                <a:solidFill>
                  <a:schemeClr val="tx2">
                    <a:satMod val="130000"/>
                  </a:schemeClr>
                </a:solidFill>
              </a:rPr>
              <a:t>Podnikový obrat</a:t>
            </a:r>
          </a:p>
        </p:txBody>
      </p:sp>
      <p:pic>
        <p:nvPicPr>
          <p:cNvPr id="4" name="Picture 5"/>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635314" y="1877290"/>
            <a:ext cx="4921372" cy="424800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821471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pPr>
              <a:defRPr/>
            </a:pPr>
            <a:r>
              <a:rPr lang="cs-CZ" sz="3200">
                <a:solidFill>
                  <a:schemeClr val="tx2">
                    <a:satMod val="130000"/>
                  </a:schemeClr>
                </a:solidFill>
              </a:rPr>
              <a:t>Podnikový obrat</a:t>
            </a:r>
          </a:p>
        </p:txBody>
      </p:sp>
      <p:sp>
        <p:nvSpPr>
          <p:cNvPr id="10243" name="Rectangle 3"/>
          <p:cNvSpPr>
            <a:spLocks noGrp="1" noChangeArrowheads="1"/>
          </p:cNvSpPr>
          <p:nvPr>
            <p:ph idx="1"/>
          </p:nvPr>
        </p:nvSpPr>
        <p:spPr/>
        <p:txBody>
          <a:bodyPr/>
          <a:lstStyle/>
          <a:p>
            <a:pPr eaLnBrk="1" hangingPunct="1">
              <a:lnSpc>
                <a:spcPct val="90000"/>
              </a:lnSpc>
              <a:buFont typeface="Tahoma" panose="020B0604030504040204" pitchFamily="34" charset="0"/>
              <a:buNone/>
            </a:pPr>
            <a:r>
              <a:rPr lang="cs-CZ" altLang="cs-CZ" b="1" dirty="0"/>
              <a:t>Platební prostředky</a:t>
            </a:r>
          </a:p>
          <a:p>
            <a:pPr eaLnBrk="1" hangingPunct="1">
              <a:lnSpc>
                <a:spcPct val="90000"/>
              </a:lnSpc>
            </a:pPr>
            <a:r>
              <a:rPr lang="cs-CZ" altLang="cs-CZ" dirty="0"/>
              <a:t>nejsou všechny průběžně investovány</a:t>
            </a:r>
          </a:p>
          <a:p>
            <a:pPr eaLnBrk="1" hangingPunct="1">
              <a:lnSpc>
                <a:spcPct val="90000"/>
              </a:lnSpc>
            </a:pPr>
            <a:r>
              <a:rPr lang="cs-CZ" altLang="cs-CZ" dirty="0"/>
              <a:t>připlývají přeměnou podnikových výkonů v peníze</a:t>
            </a:r>
          </a:p>
          <a:p>
            <a:pPr marL="0" indent="0">
              <a:spcBef>
                <a:spcPct val="100000"/>
              </a:spcBef>
              <a:buNone/>
            </a:pPr>
            <a:r>
              <a:rPr lang="cs-CZ" altLang="cs-CZ" b="1" dirty="0"/>
              <a:t>Majetková oblast podniku</a:t>
            </a:r>
            <a:r>
              <a:rPr lang="cs-CZ" altLang="cs-CZ" dirty="0"/>
              <a:t> se skládá ze dvou složek:</a:t>
            </a:r>
          </a:p>
          <a:p>
            <a:r>
              <a:rPr lang="cs-CZ" altLang="cs-CZ" dirty="0"/>
              <a:t>oblast platební</a:t>
            </a:r>
          </a:p>
          <a:p>
            <a:r>
              <a:rPr lang="cs-CZ" altLang="cs-CZ" dirty="0"/>
              <a:t>oblast investiční</a:t>
            </a:r>
          </a:p>
        </p:txBody>
      </p:sp>
    </p:spTree>
    <p:extLst>
      <p:ext uri="{BB962C8B-B14F-4D97-AF65-F5344CB8AC3E}">
        <p14:creationId xmlns:p14="http://schemas.microsoft.com/office/powerpoint/2010/main" val="19890259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pPr>
              <a:defRPr/>
            </a:pPr>
            <a:r>
              <a:rPr lang="cs-CZ" sz="3200" dirty="0">
                <a:solidFill>
                  <a:schemeClr val="tx2">
                    <a:satMod val="130000"/>
                  </a:schemeClr>
                </a:solidFill>
              </a:rPr>
              <a:t>Podnikový obrat</a:t>
            </a:r>
          </a:p>
        </p:txBody>
      </p:sp>
      <p:sp>
        <p:nvSpPr>
          <p:cNvPr id="11267" name="Rectangle 3"/>
          <p:cNvSpPr>
            <a:spLocks noGrp="1" noChangeArrowheads="1"/>
          </p:cNvSpPr>
          <p:nvPr>
            <p:ph idx="1"/>
          </p:nvPr>
        </p:nvSpPr>
        <p:spPr/>
        <p:txBody>
          <a:bodyPr/>
          <a:lstStyle/>
          <a:p>
            <a:pPr eaLnBrk="1" hangingPunct="1">
              <a:buFont typeface="Tahoma" panose="020B0604030504040204" pitchFamily="34" charset="0"/>
              <a:buNone/>
            </a:pPr>
            <a:r>
              <a:rPr lang="cs-CZ" altLang="cs-CZ"/>
              <a:t>Spolu </a:t>
            </a:r>
            <a:r>
              <a:rPr lang="cs-CZ" altLang="cs-CZ" b="1"/>
              <a:t>s kapitálovou oblastí</a:t>
            </a:r>
            <a:r>
              <a:rPr lang="cs-CZ" altLang="cs-CZ"/>
              <a:t> jsou oblasti </a:t>
            </a:r>
            <a:r>
              <a:rPr lang="cs-CZ" altLang="cs-CZ" b="1"/>
              <a:t>platební a investiční</a:t>
            </a:r>
            <a:r>
              <a:rPr lang="cs-CZ" altLang="cs-CZ"/>
              <a:t> bilančním odrazem podnikového obratového procesu.</a:t>
            </a:r>
          </a:p>
        </p:txBody>
      </p:sp>
      <p:grpSp>
        <p:nvGrpSpPr>
          <p:cNvPr id="11268" name="Group 4"/>
          <p:cNvGrpSpPr>
            <a:grpSpLocks/>
          </p:cNvGrpSpPr>
          <p:nvPr/>
        </p:nvGrpSpPr>
        <p:grpSpPr bwMode="auto">
          <a:xfrm>
            <a:off x="3048000" y="3962400"/>
            <a:ext cx="6096000" cy="1676400"/>
            <a:chOff x="960" y="2496"/>
            <a:chExt cx="3840" cy="1056"/>
          </a:xfrm>
        </p:grpSpPr>
        <p:sp>
          <p:nvSpPr>
            <p:cNvPr id="11269" name="Rectangle 5"/>
            <p:cNvSpPr>
              <a:spLocks noChangeArrowheads="1"/>
            </p:cNvSpPr>
            <p:nvPr/>
          </p:nvSpPr>
          <p:spPr bwMode="auto">
            <a:xfrm>
              <a:off x="960" y="3168"/>
              <a:ext cx="192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spcBef>
                  <a:spcPct val="20000"/>
                </a:spcBef>
                <a:buClr>
                  <a:schemeClr val="folHlink"/>
                </a:buClr>
                <a:buSzPct val="60000"/>
                <a:buFont typeface="Tahoma" panose="020B0604030504040204" pitchFamily="34" charset="0"/>
                <a:buNone/>
              </a:pPr>
              <a:r>
                <a:rPr lang="cs-CZ" altLang="cs-CZ" sz="2000"/>
                <a:t>oblast platební</a:t>
              </a:r>
            </a:p>
          </p:txBody>
        </p:sp>
        <p:sp>
          <p:nvSpPr>
            <p:cNvPr id="11270" name="Rectangle 6"/>
            <p:cNvSpPr>
              <a:spLocks noChangeArrowheads="1"/>
            </p:cNvSpPr>
            <p:nvPr/>
          </p:nvSpPr>
          <p:spPr bwMode="auto">
            <a:xfrm>
              <a:off x="2880" y="2784"/>
              <a:ext cx="1920"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spcBef>
                  <a:spcPct val="20000"/>
                </a:spcBef>
                <a:buClr>
                  <a:schemeClr val="folHlink"/>
                </a:buClr>
                <a:buSzPct val="60000"/>
                <a:buFont typeface="Tahoma" panose="020B0604030504040204" pitchFamily="34" charset="0"/>
                <a:buNone/>
              </a:pPr>
              <a:r>
                <a:rPr lang="cs-CZ" altLang="cs-CZ" sz="2000"/>
                <a:t>oblast kapitálová</a:t>
              </a:r>
            </a:p>
          </p:txBody>
        </p:sp>
        <p:sp>
          <p:nvSpPr>
            <p:cNvPr id="11271" name="Rectangle 7"/>
            <p:cNvSpPr>
              <a:spLocks noChangeArrowheads="1"/>
            </p:cNvSpPr>
            <p:nvPr/>
          </p:nvSpPr>
          <p:spPr bwMode="auto">
            <a:xfrm>
              <a:off x="960" y="2784"/>
              <a:ext cx="192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spcBef>
                  <a:spcPct val="20000"/>
                </a:spcBef>
                <a:buClr>
                  <a:schemeClr val="folHlink"/>
                </a:buClr>
                <a:buSzPct val="60000"/>
                <a:buFont typeface="Tahoma" panose="020B0604030504040204" pitchFamily="34" charset="0"/>
                <a:buNone/>
              </a:pPr>
              <a:r>
                <a:rPr lang="cs-CZ" altLang="cs-CZ" sz="2000"/>
                <a:t>oblast investiční</a:t>
              </a:r>
            </a:p>
          </p:txBody>
        </p:sp>
        <p:sp>
          <p:nvSpPr>
            <p:cNvPr id="11272" name="Rectangle 8"/>
            <p:cNvSpPr>
              <a:spLocks noChangeArrowheads="1"/>
            </p:cNvSpPr>
            <p:nvPr/>
          </p:nvSpPr>
          <p:spPr bwMode="auto">
            <a:xfrm>
              <a:off x="960" y="2496"/>
              <a:ext cx="38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spcBef>
                  <a:spcPct val="20000"/>
                </a:spcBef>
                <a:buClr>
                  <a:schemeClr val="folHlink"/>
                </a:buClr>
                <a:buSzPct val="60000"/>
                <a:buFont typeface="Tahoma" panose="020B0604030504040204" pitchFamily="34" charset="0"/>
                <a:buNone/>
              </a:pPr>
              <a:r>
                <a:rPr lang="cs-CZ" altLang="cs-CZ" sz="2000"/>
                <a:t> aktiva           Rozvaha k 31. 12. 20..            pasiva</a:t>
              </a:r>
            </a:p>
          </p:txBody>
        </p:sp>
        <p:sp>
          <p:nvSpPr>
            <p:cNvPr id="11273" name="Line 9"/>
            <p:cNvSpPr>
              <a:spLocks noChangeShapeType="1"/>
            </p:cNvSpPr>
            <p:nvPr/>
          </p:nvSpPr>
          <p:spPr bwMode="auto">
            <a:xfrm>
              <a:off x="960" y="2496"/>
              <a:ext cx="3840"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1274" name="Line 10"/>
            <p:cNvSpPr>
              <a:spLocks noChangeShapeType="1"/>
            </p:cNvSpPr>
            <p:nvPr/>
          </p:nvSpPr>
          <p:spPr bwMode="auto">
            <a:xfrm>
              <a:off x="960" y="2784"/>
              <a:ext cx="3840" cy="0"/>
            </a:xfrm>
            <a:prstGeom prst="line">
              <a:avLst/>
            </a:prstGeom>
            <a:noFill/>
            <a:ln w="12700">
              <a:solidFill>
                <a:schemeClr val="tx1"/>
              </a:solidFill>
              <a:miter lim="800000"/>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1275" name="Line 11"/>
            <p:cNvSpPr>
              <a:spLocks noChangeShapeType="1"/>
            </p:cNvSpPr>
            <p:nvPr/>
          </p:nvSpPr>
          <p:spPr bwMode="auto">
            <a:xfrm>
              <a:off x="960" y="3168"/>
              <a:ext cx="1920" cy="0"/>
            </a:xfrm>
            <a:prstGeom prst="line">
              <a:avLst/>
            </a:prstGeom>
            <a:noFill/>
            <a:ln w="12700">
              <a:solidFill>
                <a:schemeClr val="tx1"/>
              </a:solidFill>
              <a:miter lim="800000"/>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1276" name="Line 12"/>
            <p:cNvSpPr>
              <a:spLocks noChangeShapeType="1"/>
            </p:cNvSpPr>
            <p:nvPr/>
          </p:nvSpPr>
          <p:spPr bwMode="auto">
            <a:xfrm>
              <a:off x="960" y="3552"/>
              <a:ext cx="3840" cy="0"/>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1277" name="Line 13"/>
            <p:cNvSpPr>
              <a:spLocks noChangeShapeType="1"/>
            </p:cNvSpPr>
            <p:nvPr/>
          </p:nvSpPr>
          <p:spPr bwMode="auto">
            <a:xfrm>
              <a:off x="960" y="2496"/>
              <a:ext cx="0" cy="1056"/>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1278" name="Line 14"/>
            <p:cNvSpPr>
              <a:spLocks noChangeShapeType="1"/>
            </p:cNvSpPr>
            <p:nvPr/>
          </p:nvSpPr>
          <p:spPr bwMode="auto">
            <a:xfrm>
              <a:off x="4800" y="2496"/>
              <a:ext cx="0" cy="1056"/>
            </a:xfrm>
            <a:prstGeom prst="line">
              <a:avLst/>
            </a:prstGeom>
            <a:noFill/>
            <a:ln w="28575" cap="sq">
              <a:solidFill>
                <a:schemeClr val="tx1"/>
              </a:solidFill>
              <a:miter lim="800000"/>
              <a:headEnd/>
              <a:tailEnd/>
            </a:ln>
            <a:extLst>
              <a:ext uri="{909E8E84-426E-40DD-AFC4-6F175D3DCCD1}">
                <a14:hiddenFill xmlns:a14="http://schemas.microsoft.com/office/drawing/2010/main">
                  <a:noFill/>
                </a14:hiddenFill>
              </a:ext>
            </a:extLst>
          </p:spPr>
          <p:txBody>
            <a:bodyPr wrap="none" anchor="ctr"/>
            <a:lstStyle/>
            <a:p>
              <a:endParaRPr lang="cs-CZ"/>
            </a:p>
          </p:txBody>
        </p:sp>
        <p:sp>
          <p:nvSpPr>
            <p:cNvPr id="11279" name="Line 15"/>
            <p:cNvSpPr>
              <a:spLocks noChangeShapeType="1"/>
            </p:cNvSpPr>
            <p:nvPr/>
          </p:nvSpPr>
          <p:spPr bwMode="auto">
            <a:xfrm>
              <a:off x="2880" y="2784"/>
              <a:ext cx="0" cy="768"/>
            </a:xfrm>
            <a:prstGeom prst="line">
              <a:avLst/>
            </a:prstGeom>
            <a:noFill/>
            <a:ln w="12700">
              <a:solidFill>
                <a:schemeClr val="tx1"/>
              </a:solidFill>
              <a:miter lim="800000"/>
              <a:headEnd/>
              <a:tailEnd/>
            </a:ln>
            <a:extLst>
              <a:ext uri="{909E8E84-426E-40DD-AFC4-6F175D3DCCD1}">
                <a14:hiddenFill xmlns:a14="http://schemas.microsoft.com/office/drawing/2010/main">
                  <a:noFill/>
                </a14:hiddenFill>
              </a:ext>
            </a:extLst>
          </p:spPr>
          <p:txBody>
            <a:bodyPr wrap="none" anchor="ctr"/>
            <a:lstStyle/>
            <a:p>
              <a:endParaRPr lang="cs-CZ"/>
            </a:p>
          </p:txBody>
        </p:sp>
      </p:grpSp>
    </p:spTree>
    <p:extLst>
      <p:ext uri="{BB962C8B-B14F-4D97-AF65-F5344CB8AC3E}">
        <p14:creationId xmlns:p14="http://schemas.microsoft.com/office/powerpoint/2010/main" val="1205009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solidFill>
                  <a:srgbClr val="00B050"/>
                </a:solidFill>
              </a:rPr>
              <a:t>Finance v podniku</a:t>
            </a:r>
          </a:p>
        </p:txBody>
      </p:sp>
    </p:spTree>
    <p:extLst>
      <p:ext uri="{BB962C8B-B14F-4D97-AF65-F5344CB8AC3E}">
        <p14:creationId xmlns:p14="http://schemas.microsoft.com/office/powerpoint/2010/main" val="34399182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a:solidFill>
                  <a:schemeClr val="tx2">
                    <a:satMod val="130000"/>
                  </a:schemeClr>
                </a:solidFill>
              </a:rPr>
              <a:t>Rozvaha</a:t>
            </a:r>
          </a:p>
        </p:txBody>
      </p:sp>
      <p:graphicFrame>
        <p:nvGraphicFramePr>
          <p:cNvPr id="4" name="Group 73"/>
          <p:cNvGraphicFramePr>
            <a:graphicFrameLocks noGrp="1"/>
          </p:cNvGraphicFramePr>
          <p:nvPr>
            <p:ph idx="1"/>
          </p:nvPr>
        </p:nvGraphicFramePr>
        <p:xfrm>
          <a:off x="2495550" y="2542063"/>
          <a:ext cx="7200900" cy="3230840"/>
        </p:xfrm>
        <a:graphic>
          <a:graphicData uri="http://schemas.openxmlformats.org/drawingml/2006/table">
            <a:tbl>
              <a:tblPr/>
              <a:tblGrid>
                <a:gridCol w="3106737">
                  <a:extLst>
                    <a:ext uri="{9D8B030D-6E8A-4147-A177-3AD203B41FA5}">
                      <a16:colId xmlns:a16="http://schemas.microsoft.com/office/drawing/2014/main" val="20000"/>
                    </a:ext>
                  </a:extLst>
                </a:gridCol>
                <a:gridCol w="4094163">
                  <a:extLst>
                    <a:ext uri="{9D8B030D-6E8A-4147-A177-3AD203B41FA5}">
                      <a16:colId xmlns:a16="http://schemas.microsoft.com/office/drawing/2014/main" val="20001"/>
                    </a:ext>
                  </a:extLst>
                </a:gridCol>
              </a:tblGrid>
              <a:tr h="304770">
                <a:tc gridSpan="2">
                  <a:txBody>
                    <a:bodyPr/>
                    <a:lstStyle>
                      <a:lvl1pPr marL="342900" indent="-342900">
                        <a:spcBef>
                          <a:spcPct val="20000"/>
                        </a:spcBef>
                        <a:buClr>
                          <a:schemeClr val="folHlink"/>
                        </a:buClr>
                        <a:buSzPct val="60000"/>
                        <a:buFont typeface="Wingdings" pitchFamily="2" charset="2"/>
                        <a:defRPr sz="2800">
                          <a:solidFill>
                            <a:schemeClr val="tx1"/>
                          </a:solidFill>
                          <a:latin typeface="Tahoma" pitchFamily="34" charset="0"/>
                        </a:defRPr>
                      </a:lvl1pPr>
                      <a:lvl2pPr marL="742950" indent="-285750">
                        <a:spcBef>
                          <a:spcPct val="20000"/>
                        </a:spcBef>
                        <a:buClr>
                          <a:schemeClr val="hlink"/>
                        </a:buClr>
                        <a:buSzPct val="55000"/>
                        <a:buFont typeface="Wingdings" pitchFamily="2" charset="2"/>
                        <a:defRPr sz="2400">
                          <a:solidFill>
                            <a:schemeClr val="tx1"/>
                          </a:solidFill>
                          <a:latin typeface="Tahoma" pitchFamily="34" charset="0"/>
                        </a:defRPr>
                      </a:lvl2pPr>
                      <a:lvl3pPr marL="1143000" indent="-228600">
                        <a:spcBef>
                          <a:spcPct val="20000"/>
                        </a:spcBef>
                        <a:buClr>
                          <a:schemeClr val="folHlink"/>
                        </a:buClr>
                        <a:buSzPct val="50000"/>
                        <a:buFont typeface="Wingdings" pitchFamily="2" charset="2"/>
                        <a:defRPr sz="2000">
                          <a:solidFill>
                            <a:schemeClr val="tx1"/>
                          </a:solidFill>
                          <a:latin typeface="Tahoma" pitchFamily="34" charset="0"/>
                        </a:defRPr>
                      </a:lvl3pPr>
                      <a:lvl4pPr marL="1600200" indent="-228600">
                        <a:spcBef>
                          <a:spcPct val="20000"/>
                        </a:spcBef>
                        <a:buClr>
                          <a:schemeClr val="accent2"/>
                        </a:buClr>
                        <a:buSzPct val="55000"/>
                        <a:buFont typeface="Wingdings" pitchFamily="2" charset="2"/>
                        <a:defRPr>
                          <a:solidFill>
                            <a:schemeClr val="tx1"/>
                          </a:solidFill>
                          <a:latin typeface="Tahoma" pitchFamily="34" charset="0"/>
                        </a:defRPr>
                      </a:lvl4pPr>
                      <a:lvl5pPr marL="2057400" indent="-228600">
                        <a:spcBef>
                          <a:spcPct val="20000"/>
                        </a:spcBef>
                        <a:buClr>
                          <a:schemeClr val="accent1"/>
                        </a:buClr>
                        <a:buSzPct val="50000"/>
                        <a:buFont typeface="Wingdings" pitchFamily="2" charset="2"/>
                        <a:defRPr>
                          <a:solidFill>
                            <a:schemeClr val="tx1"/>
                          </a:solidFill>
                          <a:latin typeface="Tahoma" pitchFamily="34" charset="0"/>
                        </a:defRPr>
                      </a:lvl5pPr>
                      <a:lvl6pPr marL="25146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marL="29718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marL="34290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marL="38862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altLang="cs-CZ" sz="1400" b="0" i="0" u="none" strike="noStrike" cap="none" normalizeH="0" baseline="0">
                          <a:ln>
                            <a:noFill/>
                          </a:ln>
                          <a:solidFill>
                            <a:schemeClr val="tx1"/>
                          </a:solidFill>
                          <a:effectLst/>
                          <a:latin typeface="Times New Roman" pitchFamily="18" charset="0"/>
                          <a:cs typeface="Times New Roman" pitchFamily="18" charset="0"/>
                        </a:rPr>
                        <a:t>Aktiva                                               Rozvaha k 31.12.20...                                             Pasiva </a:t>
                      </a:r>
                      <a:endParaRPr kumimoji="0" lang="cs-CZ" altLang="cs-CZ" sz="1400" b="0" i="0" u="none" strike="noStrike" cap="none" normalizeH="0" baseline="0">
                        <a:ln>
                          <a:noFill/>
                        </a:ln>
                        <a:solidFill>
                          <a:schemeClr val="tx1"/>
                        </a:solidFill>
                        <a:effectLst/>
                        <a:latin typeface="Arial"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0"/>
                  </a:ext>
                </a:extLst>
              </a:tr>
              <a:tr h="1371465">
                <a:tc>
                  <a:txBody>
                    <a:bodyPr/>
                    <a:lstStyle>
                      <a:lvl1pPr marL="342900" indent="-342900">
                        <a:spcBef>
                          <a:spcPct val="20000"/>
                        </a:spcBef>
                        <a:buClr>
                          <a:schemeClr val="folHlink"/>
                        </a:buClr>
                        <a:buSzPct val="60000"/>
                        <a:buFont typeface="Wingdings" pitchFamily="2" charset="2"/>
                        <a:defRPr sz="2800">
                          <a:solidFill>
                            <a:schemeClr val="tx1"/>
                          </a:solidFill>
                          <a:latin typeface="Tahoma" pitchFamily="34" charset="0"/>
                        </a:defRPr>
                      </a:lvl1pPr>
                      <a:lvl2pPr marL="742950" indent="-285750">
                        <a:spcBef>
                          <a:spcPct val="20000"/>
                        </a:spcBef>
                        <a:buClr>
                          <a:schemeClr val="hlink"/>
                        </a:buClr>
                        <a:buSzPct val="55000"/>
                        <a:buFont typeface="Wingdings" pitchFamily="2" charset="2"/>
                        <a:defRPr sz="2400">
                          <a:solidFill>
                            <a:schemeClr val="tx1"/>
                          </a:solidFill>
                          <a:latin typeface="Tahoma" pitchFamily="34" charset="0"/>
                        </a:defRPr>
                      </a:lvl2pPr>
                      <a:lvl3pPr marL="1143000" indent="-228600">
                        <a:spcBef>
                          <a:spcPct val="20000"/>
                        </a:spcBef>
                        <a:buClr>
                          <a:schemeClr val="folHlink"/>
                        </a:buClr>
                        <a:buSzPct val="50000"/>
                        <a:buFont typeface="Wingdings" pitchFamily="2" charset="2"/>
                        <a:defRPr sz="2000">
                          <a:solidFill>
                            <a:schemeClr val="tx1"/>
                          </a:solidFill>
                          <a:latin typeface="Tahoma" pitchFamily="34" charset="0"/>
                        </a:defRPr>
                      </a:lvl3pPr>
                      <a:lvl4pPr marL="1600200" indent="-228600">
                        <a:spcBef>
                          <a:spcPct val="20000"/>
                        </a:spcBef>
                        <a:buClr>
                          <a:schemeClr val="accent2"/>
                        </a:buClr>
                        <a:buSzPct val="55000"/>
                        <a:buFont typeface="Wingdings" pitchFamily="2" charset="2"/>
                        <a:defRPr>
                          <a:solidFill>
                            <a:schemeClr val="tx1"/>
                          </a:solidFill>
                          <a:latin typeface="Tahoma" pitchFamily="34" charset="0"/>
                        </a:defRPr>
                      </a:lvl4pPr>
                      <a:lvl5pPr marL="2057400" indent="-228600">
                        <a:spcBef>
                          <a:spcPct val="20000"/>
                        </a:spcBef>
                        <a:buClr>
                          <a:schemeClr val="accent1"/>
                        </a:buClr>
                        <a:buSzPct val="50000"/>
                        <a:buFont typeface="Wingdings" pitchFamily="2" charset="2"/>
                        <a:defRPr>
                          <a:solidFill>
                            <a:schemeClr val="tx1"/>
                          </a:solidFill>
                          <a:latin typeface="Tahoma" pitchFamily="34" charset="0"/>
                        </a:defRPr>
                      </a:lvl5pPr>
                      <a:lvl6pPr marL="25146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marL="29718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marL="34290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marL="38862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altLang="cs-CZ" sz="1400" b="1" i="0" u="none" strike="noStrike" cap="none" normalizeH="0" baseline="0" dirty="0">
                          <a:ln>
                            <a:noFill/>
                          </a:ln>
                          <a:solidFill>
                            <a:schemeClr val="tx1"/>
                          </a:solidFill>
                          <a:effectLst/>
                          <a:latin typeface="Times New Roman" pitchFamily="18" charset="0"/>
                          <a:cs typeface="Times New Roman" pitchFamily="18" charset="0"/>
                        </a:rPr>
                        <a:t>Dlouhodobý majetek </a:t>
                      </a:r>
                      <a:endParaRPr kumimoji="0" lang="cs-CZ" altLang="cs-CZ" sz="1400" b="0" i="0" u="none" strike="noStrike" cap="none" normalizeH="0" baseline="0" dirty="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chemeClr val="tx1"/>
                          </a:solidFill>
                          <a:effectLst/>
                          <a:latin typeface="Times New Roman" pitchFamily="18" charset="0"/>
                          <a:cs typeface="Times New Roman" pitchFamily="18" charset="0"/>
                        </a:rPr>
                        <a:t>Dlouhodobý hmotný majetek</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chemeClr val="tx1"/>
                          </a:solidFill>
                          <a:effectLst/>
                          <a:latin typeface="Times New Roman" pitchFamily="18" charset="0"/>
                          <a:cs typeface="Times New Roman" pitchFamily="18" charset="0"/>
                        </a:rPr>
                        <a:t>Dlouhodobý nehmotný majetek</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a:ln>
                            <a:noFill/>
                          </a:ln>
                          <a:solidFill>
                            <a:schemeClr val="tx1"/>
                          </a:solidFill>
                          <a:effectLst/>
                          <a:latin typeface="Times New Roman" pitchFamily="18" charset="0"/>
                          <a:cs typeface="Times New Roman" pitchFamily="18" charset="0"/>
                        </a:rPr>
                        <a:t>Dlouhodobý finanční majetek</a:t>
                      </a:r>
                      <a:endParaRPr kumimoji="0" lang="cs-CZ" altLang="cs-CZ" sz="1400" b="0" i="0" u="none" strike="noStrike" cap="none" normalizeH="0" baseline="0" dirty="0">
                        <a:ln>
                          <a:noFill/>
                        </a:ln>
                        <a:solidFill>
                          <a:schemeClr val="tx1"/>
                        </a:solidFill>
                        <a:effectLst/>
                        <a:latin typeface="Arial"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60000"/>
                        <a:buFont typeface="Wingdings" pitchFamily="2" charset="2"/>
                        <a:defRPr sz="2800">
                          <a:solidFill>
                            <a:schemeClr val="tx1"/>
                          </a:solidFill>
                          <a:latin typeface="Tahoma" pitchFamily="34" charset="0"/>
                        </a:defRPr>
                      </a:lvl1pPr>
                      <a:lvl2pPr marL="742950" indent="-285750">
                        <a:spcBef>
                          <a:spcPct val="20000"/>
                        </a:spcBef>
                        <a:buClr>
                          <a:schemeClr val="hlink"/>
                        </a:buClr>
                        <a:buSzPct val="55000"/>
                        <a:buFont typeface="Wingdings" pitchFamily="2" charset="2"/>
                        <a:defRPr sz="2400">
                          <a:solidFill>
                            <a:schemeClr val="tx1"/>
                          </a:solidFill>
                          <a:latin typeface="Tahoma" pitchFamily="34" charset="0"/>
                        </a:defRPr>
                      </a:lvl2pPr>
                      <a:lvl3pPr marL="1143000" indent="-228600">
                        <a:spcBef>
                          <a:spcPct val="20000"/>
                        </a:spcBef>
                        <a:buClr>
                          <a:schemeClr val="folHlink"/>
                        </a:buClr>
                        <a:buSzPct val="50000"/>
                        <a:buFont typeface="Wingdings" pitchFamily="2" charset="2"/>
                        <a:defRPr sz="2000">
                          <a:solidFill>
                            <a:schemeClr val="tx1"/>
                          </a:solidFill>
                          <a:latin typeface="Tahoma" pitchFamily="34" charset="0"/>
                        </a:defRPr>
                      </a:lvl3pPr>
                      <a:lvl4pPr marL="1600200" indent="-228600">
                        <a:spcBef>
                          <a:spcPct val="20000"/>
                        </a:spcBef>
                        <a:buClr>
                          <a:schemeClr val="accent2"/>
                        </a:buClr>
                        <a:buSzPct val="55000"/>
                        <a:buFont typeface="Wingdings" pitchFamily="2" charset="2"/>
                        <a:defRPr>
                          <a:solidFill>
                            <a:schemeClr val="tx1"/>
                          </a:solidFill>
                          <a:latin typeface="Tahoma" pitchFamily="34" charset="0"/>
                        </a:defRPr>
                      </a:lvl4pPr>
                      <a:lvl5pPr marL="2057400" indent="-228600">
                        <a:spcBef>
                          <a:spcPct val="20000"/>
                        </a:spcBef>
                        <a:buClr>
                          <a:schemeClr val="accent1"/>
                        </a:buClr>
                        <a:buSzPct val="50000"/>
                        <a:buFont typeface="Wingdings" pitchFamily="2" charset="2"/>
                        <a:defRPr>
                          <a:solidFill>
                            <a:schemeClr val="tx1"/>
                          </a:solidFill>
                          <a:latin typeface="Tahoma" pitchFamily="34" charset="0"/>
                        </a:defRPr>
                      </a:lvl5pPr>
                      <a:lvl6pPr marL="25146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marL="29718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marL="34290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marL="38862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altLang="cs-CZ" sz="1400" b="1" i="0" u="none" strike="noStrike" cap="none" normalizeH="0" baseline="0">
                          <a:ln>
                            <a:noFill/>
                          </a:ln>
                          <a:solidFill>
                            <a:schemeClr val="tx1"/>
                          </a:solidFill>
                          <a:effectLst/>
                          <a:latin typeface="Times New Roman" pitchFamily="18" charset="0"/>
                          <a:cs typeface="Times New Roman" pitchFamily="18" charset="0"/>
                        </a:rPr>
                        <a:t>Vlastní kapitál</a:t>
                      </a:r>
                      <a:endParaRPr kumimoji="0" lang="cs-CZ" altLang="cs-CZ" sz="1400" b="0"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a:ln>
                            <a:noFill/>
                          </a:ln>
                          <a:solidFill>
                            <a:schemeClr val="tx1"/>
                          </a:solidFill>
                          <a:effectLst/>
                          <a:latin typeface="Times New Roman" pitchFamily="18" charset="0"/>
                          <a:cs typeface="Times New Roman" pitchFamily="18" charset="0"/>
                        </a:rPr>
                        <a:t>Základní kapitál</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a:ln>
                            <a:noFill/>
                          </a:ln>
                          <a:solidFill>
                            <a:schemeClr val="tx1"/>
                          </a:solidFill>
                          <a:effectLst/>
                          <a:latin typeface="Times New Roman" pitchFamily="18" charset="0"/>
                          <a:cs typeface="Times New Roman" pitchFamily="18" charset="0"/>
                        </a:rPr>
                        <a:t>Kapitálové fondy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a:ln>
                            <a:noFill/>
                          </a:ln>
                          <a:solidFill>
                            <a:schemeClr val="tx1"/>
                          </a:solidFill>
                          <a:effectLst/>
                          <a:latin typeface="Times New Roman" pitchFamily="18" charset="0"/>
                          <a:cs typeface="Times New Roman" pitchFamily="18" charset="0"/>
                        </a:rPr>
                        <a:t>Fondy ze zisku</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a:ln>
                            <a:noFill/>
                          </a:ln>
                          <a:solidFill>
                            <a:schemeClr val="tx1"/>
                          </a:solidFill>
                          <a:effectLst/>
                          <a:latin typeface="Times New Roman" pitchFamily="18" charset="0"/>
                          <a:cs typeface="Times New Roman" pitchFamily="18" charset="0"/>
                        </a:rPr>
                        <a:t>Nerozdělení výsledek hospodaření z minulých let</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a:ln>
                            <a:noFill/>
                          </a:ln>
                          <a:solidFill>
                            <a:schemeClr val="tx1"/>
                          </a:solidFill>
                          <a:effectLst/>
                          <a:latin typeface="Times New Roman" pitchFamily="18" charset="0"/>
                          <a:cs typeface="Times New Roman" pitchFamily="18" charset="0"/>
                        </a:rPr>
                        <a:t>Hospodářský výsledek z běžného účetního období</a:t>
                      </a:r>
                      <a:endParaRPr kumimoji="0" lang="cs-CZ" altLang="cs-CZ" sz="1400" b="0" i="0" u="none" strike="noStrike" cap="none" normalizeH="0" baseline="0">
                        <a:ln>
                          <a:noFill/>
                        </a:ln>
                        <a:solidFill>
                          <a:schemeClr val="tx1"/>
                        </a:solidFill>
                        <a:effectLst/>
                        <a:latin typeface="Arial"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44787">
                <a:tc>
                  <a:txBody>
                    <a:bodyPr/>
                    <a:lstStyle>
                      <a:lvl1pPr marL="342900" indent="-342900">
                        <a:spcBef>
                          <a:spcPct val="20000"/>
                        </a:spcBef>
                        <a:buClr>
                          <a:schemeClr val="folHlink"/>
                        </a:buClr>
                        <a:buSzPct val="60000"/>
                        <a:buFont typeface="Wingdings" pitchFamily="2" charset="2"/>
                        <a:defRPr sz="2800">
                          <a:solidFill>
                            <a:schemeClr val="tx1"/>
                          </a:solidFill>
                          <a:latin typeface="Tahoma" pitchFamily="34" charset="0"/>
                        </a:defRPr>
                      </a:lvl1pPr>
                      <a:lvl2pPr marL="742950" indent="-285750">
                        <a:spcBef>
                          <a:spcPct val="20000"/>
                        </a:spcBef>
                        <a:buClr>
                          <a:schemeClr val="hlink"/>
                        </a:buClr>
                        <a:buSzPct val="55000"/>
                        <a:buFont typeface="Wingdings" pitchFamily="2" charset="2"/>
                        <a:defRPr sz="2400">
                          <a:solidFill>
                            <a:schemeClr val="tx1"/>
                          </a:solidFill>
                          <a:latin typeface="Tahoma" pitchFamily="34" charset="0"/>
                        </a:defRPr>
                      </a:lvl2pPr>
                      <a:lvl3pPr marL="1143000" indent="-228600">
                        <a:spcBef>
                          <a:spcPct val="20000"/>
                        </a:spcBef>
                        <a:buClr>
                          <a:schemeClr val="folHlink"/>
                        </a:buClr>
                        <a:buSzPct val="50000"/>
                        <a:buFont typeface="Wingdings" pitchFamily="2" charset="2"/>
                        <a:defRPr sz="2000">
                          <a:solidFill>
                            <a:schemeClr val="tx1"/>
                          </a:solidFill>
                          <a:latin typeface="Tahoma" pitchFamily="34" charset="0"/>
                        </a:defRPr>
                      </a:lvl3pPr>
                      <a:lvl4pPr marL="1600200" indent="-228600">
                        <a:spcBef>
                          <a:spcPct val="20000"/>
                        </a:spcBef>
                        <a:buClr>
                          <a:schemeClr val="accent2"/>
                        </a:buClr>
                        <a:buSzPct val="55000"/>
                        <a:buFont typeface="Wingdings" pitchFamily="2" charset="2"/>
                        <a:defRPr>
                          <a:solidFill>
                            <a:schemeClr val="tx1"/>
                          </a:solidFill>
                          <a:latin typeface="Tahoma" pitchFamily="34" charset="0"/>
                        </a:defRPr>
                      </a:lvl4pPr>
                      <a:lvl5pPr marL="2057400" indent="-228600">
                        <a:spcBef>
                          <a:spcPct val="20000"/>
                        </a:spcBef>
                        <a:buClr>
                          <a:schemeClr val="accent1"/>
                        </a:buClr>
                        <a:buSzPct val="50000"/>
                        <a:buFont typeface="Wingdings" pitchFamily="2" charset="2"/>
                        <a:defRPr>
                          <a:solidFill>
                            <a:schemeClr val="tx1"/>
                          </a:solidFill>
                          <a:latin typeface="Tahoma" pitchFamily="34" charset="0"/>
                        </a:defRPr>
                      </a:lvl5pPr>
                      <a:lvl6pPr marL="25146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marL="29718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marL="34290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marL="38862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altLang="cs-CZ" sz="1400" b="1" i="0" u="none" strike="noStrike" cap="none" normalizeH="0" baseline="0">
                          <a:ln>
                            <a:noFill/>
                          </a:ln>
                          <a:solidFill>
                            <a:schemeClr val="tx1"/>
                          </a:solidFill>
                          <a:effectLst/>
                          <a:latin typeface="Times New Roman" pitchFamily="18" charset="0"/>
                          <a:cs typeface="Times New Roman" pitchFamily="18" charset="0"/>
                        </a:rPr>
                        <a:t>Oběžný majetek </a:t>
                      </a:r>
                      <a:endParaRPr kumimoji="0" lang="cs-CZ" altLang="cs-CZ" sz="1400" b="0"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a:ln>
                            <a:noFill/>
                          </a:ln>
                          <a:solidFill>
                            <a:schemeClr val="tx1"/>
                          </a:solidFill>
                          <a:effectLst/>
                          <a:latin typeface="Times New Roman" pitchFamily="18" charset="0"/>
                          <a:cs typeface="Times New Roman" pitchFamily="18" charset="0"/>
                        </a:rPr>
                        <a:t>Zásoby </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a:ln>
                            <a:noFill/>
                          </a:ln>
                          <a:solidFill>
                            <a:schemeClr val="tx1"/>
                          </a:solidFill>
                          <a:effectLst/>
                          <a:latin typeface="Times New Roman" pitchFamily="18" charset="0"/>
                          <a:cs typeface="Times New Roman" pitchFamily="18" charset="0"/>
                        </a:rPr>
                        <a:t>Pohledávky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a:ln>
                            <a:noFill/>
                          </a:ln>
                          <a:solidFill>
                            <a:schemeClr val="tx1"/>
                          </a:solidFill>
                          <a:effectLst/>
                          <a:latin typeface="Times New Roman" pitchFamily="18" charset="0"/>
                          <a:cs typeface="Times New Roman" pitchFamily="18" charset="0"/>
                        </a:rPr>
                        <a:t>Finanční majetek (krátkodobý)</a:t>
                      </a:r>
                      <a:endParaRPr kumimoji="0" lang="cs-CZ" altLang="cs-CZ" sz="1400" b="0" i="0" u="none" strike="noStrike" cap="none" normalizeH="0" baseline="0">
                        <a:ln>
                          <a:noFill/>
                        </a:ln>
                        <a:solidFill>
                          <a:schemeClr val="tx1"/>
                        </a:solidFill>
                        <a:effectLst/>
                        <a:latin typeface="Arial"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60000"/>
                        <a:buFont typeface="Wingdings" pitchFamily="2" charset="2"/>
                        <a:defRPr sz="2800">
                          <a:solidFill>
                            <a:schemeClr val="tx1"/>
                          </a:solidFill>
                          <a:latin typeface="Tahoma" pitchFamily="34" charset="0"/>
                        </a:defRPr>
                      </a:lvl1pPr>
                      <a:lvl2pPr marL="742950" indent="-285750">
                        <a:spcBef>
                          <a:spcPct val="20000"/>
                        </a:spcBef>
                        <a:buClr>
                          <a:schemeClr val="hlink"/>
                        </a:buClr>
                        <a:buSzPct val="55000"/>
                        <a:buFont typeface="Wingdings" pitchFamily="2" charset="2"/>
                        <a:defRPr sz="2400">
                          <a:solidFill>
                            <a:schemeClr val="tx1"/>
                          </a:solidFill>
                          <a:latin typeface="Tahoma" pitchFamily="34" charset="0"/>
                        </a:defRPr>
                      </a:lvl2pPr>
                      <a:lvl3pPr marL="1143000" indent="-228600">
                        <a:spcBef>
                          <a:spcPct val="20000"/>
                        </a:spcBef>
                        <a:buClr>
                          <a:schemeClr val="folHlink"/>
                        </a:buClr>
                        <a:buSzPct val="50000"/>
                        <a:buFont typeface="Wingdings" pitchFamily="2" charset="2"/>
                        <a:defRPr sz="2000">
                          <a:solidFill>
                            <a:schemeClr val="tx1"/>
                          </a:solidFill>
                          <a:latin typeface="Tahoma" pitchFamily="34" charset="0"/>
                        </a:defRPr>
                      </a:lvl3pPr>
                      <a:lvl4pPr marL="1600200" indent="-228600">
                        <a:spcBef>
                          <a:spcPct val="20000"/>
                        </a:spcBef>
                        <a:buClr>
                          <a:schemeClr val="accent2"/>
                        </a:buClr>
                        <a:buSzPct val="55000"/>
                        <a:buFont typeface="Wingdings" pitchFamily="2" charset="2"/>
                        <a:defRPr>
                          <a:solidFill>
                            <a:schemeClr val="tx1"/>
                          </a:solidFill>
                          <a:latin typeface="Tahoma" pitchFamily="34" charset="0"/>
                        </a:defRPr>
                      </a:lvl4pPr>
                      <a:lvl5pPr marL="2057400" indent="-228600">
                        <a:spcBef>
                          <a:spcPct val="20000"/>
                        </a:spcBef>
                        <a:buClr>
                          <a:schemeClr val="accent1"/>
                        </a:buClr>
                        <a:buSzPct val="50000"/>
                        <a:buFont typeface="Wingdings" pitchFamily="2" charset="2"/>
                        <a:defRPr>
                          <a:solidFill>
                            <a:schemeClr val="tx1"/>
                          </a:solidFill>
                          <a:latin typeface="Tahoma" pitchFamily="34" charset="0"/>
                        </a:defRPr>
                      </a:lvl5pPr>
                      <a:lvl6pPr marL="25146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marL="29718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marL="34290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marL="38862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altLang="cs-CZ" sz="1400" b="1" i="0" u="none" strike="noStrike" cap="none" normalizeH="0" baseline="0">
                          <a:ln>
                            <a:noFill/>
                          </a:ln>
                          <a:solidFill>
                            <a:schemeClr val="tx1"/>
                          </a:solidFill>
                          <a:effectLst/>
                          <a:latin typeface="Times New Roman" pitchFamily="18" charset="0"/>
                          <a:cs typeface="Times New Roman" pitchFamily="18" charset="0"/>
                        </a:rPr>
                        <a:t>Cizí kapitál</a:t>
                      </a:r>
                      <a:endParaRPr kumimoji="0" lang="cs-CZ" altLang="cs-CZ" sz="1400" b="0" i="0" u="none" strike="noStrike" cap="none" normalizeH="0" baseline="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a:ln>
                            <a:noFill/>
                          </a:ln>
                          <a:solidFill>
                            <a:schemeClr val="tx1"/>
                          </a:solidFill>
                          <a:effectLst/>
                          <a:latin typeface="Times New Roman" pitchFamily="18" charset="0"/>
                          <a:cs typeface="Times New Roman" pitchFamily="18" charset="0"/>
                        </a:rPr>
                        <a:t>Dlouhodobé závazky</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a:ln>
                            <a:noFill/>
                          </a:ln>
                          <a:solidFill>
                            <a:schemeClr val="tx1"/>
                          </a:solidFill>
                          <a:effectLst/>
                          <a:latin typeface="Times New Roman" pitchFamily="18" charset="0"/>
                          <a:cs typeface="Times New Roman" pitchFamily="18" charset="0"/>
                        </a:rPr>
                        <a:t>Krátkodobé závazky</a:t>
                      </a:r>
                      <a:endParaRPr kumimoji="0" lang="cs-CZ" altLang="cs-CZ" sz="1400" b="0" i="0" u="none" strike="noStrike" cap="none" normalizeH="0" baseline="0">
                        <a:ln>
                          <a:noFill/>
                        </a:ln>
                        <a:solidFill>
                          <a:schemeClr val="tx1"/>
                        </a:solidFill>
                        <a:effectLst/>
                        <a:latin typeface="Arial"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770">
                <a:tc>
                  <a:txBody>
                    <a:bodyPr/>
                    <a:lstStyle>
                      <a:lvl1pPr marL="342900" indent="-342900">
                        <a:spcBef>
                          <a:spcPct val="20000"/>
                        </a:spcBef>
                        <a:buClr>
                          <a:schemeClr val="folHlink"/>
                        </a:buClr>
                        <a:buSzPct val="60000"/>
                        <a:buFont typeface="Wingdings" pitchFamily="2" charset="2"/>
                        <a:defRPr sz="2800">
                          <a:solidFill>
                            <a:schemeClr val="tx1"/>
                          </a:solidFill>
                          <a:latin typeface="Tahoma" pitchFamily="34" charset="0"/>
                        </a:defRPr>
                      </a:lvl1pPr>
                      <a:lvl2pPr marL="742950" indent="-285750">
                        <a:spcBef>
                          <a:spcPct val="20000"/>
                        </a:spcBef>
                        <a:buClr>
                          <a:schemeClr val="hlink"/>
                        </a:buClr>
                        <a:buSzPct val="55000"/>
                        <a:buFont typeface="Wingdings" pitchFamily="2" charset="2"/>
                        <a:defRPr sz="2400">
                          <a:solidFill>
                            <a:schemeClr val="tx1"/>
                          </a:solidFill>
                          <a:latin typeface="Tahoma" pitchFamily="34" charset="0"/>
                        </a:defRPr>
                      </a:lvl2pPr>
                      <a:lvl3pPr marL="1143000" indent="-228600">
                        <a:spcBef>
                          <a:spcPct val="20000"/>
                        </a:spcBef>
                        <a:buClr>
                          <a:schemeClr val="folHlink"/>
                        </a:buClr>
                        <a:buSzPct val="50000"/>
                        <a:buFont typeface="Wingdings" pitchFamily="2" charset="2"/>
                        <a:defRPr sz="2000">
                          <a:solidFill>
                            <a:schemeClr val="tx1"/>
                          </a:solidFill>
                          <a:latin typeface="Tahoma" pitchFamily="34" charset="0"/>
                        </a:defRPr>
                      </a:lvl3pPr>
                      <a:lvl4pPr marL="1600200" indent="-228600">
                        <a:spcBef>
                          <a:spcPct val="20000"/>
                        </a:spcBef>
                        <a:buClr>
                          <a:schemeClr val="accent2"/>
                        </a:buClr>
                        <a:buSzPct val="55000"/>
                        <a:buFont typeface="Wingdings" pitchFamily="2" charset="2"/>
                        <a:defRPr>
                          <a:solidFill>
                            <a:schemeClr val="tx1"/>
                          </a:solidFill>
                          <a:latin typeface="Tahoma" pitchFamily="34" charset="0"/>
                        </a:defRPr>
                      </a:lvl4pPr>
                      <a:lvl5pPr marL="2057400" indent="-228600">
                        <a:spcBef>
                          <a:spcPct val="20000"/>
                        </a:spcBef>
                        <a:buClr>
                          <a:schemeClr val="accent1"/>
                        </a:buClr>
                        <a:buSzPct val="50000"/>
                        <a:buFont typeface="Wingdings" pitchFamily="2" charset="2"/>
                        <a:defRPr>
                          <a:solidFill>
                            <a:schemeClr val="tx1"/>
                          </a:solidFill>
                          <a:latin typeface="Tahoma" pitchFamily="34" charset="0"/>
                        </a:defRPr>
                      </a:lvl5pPr>
                      <a:lvl6pPr marL="25146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marL="29718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marL="34290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marL="38862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altLang="cs-CZ" sz="1400" b="1" i="0" u="none" strike="noStrike" cap="none" normalizeH="0" baseline="0">
                          <a:ln>
                            <a:noFill/>
                          </a:ln>
                          <a:solidFill>
                            <a:schemeClr val="tx1"/>
                          </a:solidFill>
                          <a:effectLst/>
                          <a:latin typeface="Times New Roman" pitchFamily="18" charset="0"/>
                          <a:cs typeface="Times New Roman" pitchFamily="18" charset="0"/>
                        </a:rPr>
                        <a:t>Ostatní aktiva</a:t>
                      </a:r>
                      <a:endParaRPr kumimoji="0" lang="cs-CZ" altLang="cs-CZ" sz="1400" b="0" i="0" u="none" strike="noStrike" cap="none" normalizeH="0" baseline="0">
                        <a:ln>
                          <a:noFill/>
                        </a:ln>
                        <a:solidFill>
                          <a:schemeClr val="tx1"/>
                        </a:solidFill>
                        <a:effectLst/>
                        <a:latin typeface="Arial"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60000"/>
                        <a:buFont typeface="Wingdings" pitchFamily="2" charset="2"/>
                        <a:defRPr sz="2800">
                          <a:solidFill>
                            <a:schemeClr val="tx1"/>
                          </a:solidFill>
                          <a:latin typeface="Tahoma" pitchFamily="34" charset="0"/>
                        </a:defRPr>
                      </a:lvl1pPr>
                      <a:lvl2pPr marL="742950" indent="-285750">
                        <a:spcBef>
                          <a:spcPct val="20000"/>
                        </a:spcBef>
                        <a:buClr>
                          <a:schemeClr val="hlink"/>
                        </a:buClr>
                        <a:buSzPct val="55000"/>
                        <a:buFont typeface="Wingdings" pitchFamily="2" charset="2"/>
                        <a:defRPr sz="2400">
                          <a:solidFill>
                            <a:schemeClr val="tx1"/>
                          </a:solidFill>
                          <a:latin typeface="Tahoma" pitchFamily="34" charset="0"/>
                        </a:defRPr>
                      </a:lvl2pPr>
                      <a:lvl3pPr marL="1143000" indent="-228600">
                        <a:spcBef>
                          <a:spcPct val="20000"/>
                        </a:spcBef>
                        <a:buClr>
                          <a:schemeClr val="folHlink"/>
                        </a:buClr>
                        <a:buSzPct val="50000"/>
                        <a:buFont typeface="Wingdings" pitchFamily="2" charset="2"/>
                        <a:defRPr sz="2000">
                          <a:solidFill>
                            <a:schemeClr val="tx1"/>
                          </a:solidFill>
                          <a:latin typeface="Tahoma" pitchFamily="34" charset="0"/>
                        </a:defRPr>
                      </a:lvl3pPr>
                      <a:lvl4pPr marL="1600200" indent="-228600">
                        <a:spcBef>
                          <a:spcPct val="20000"/>
                        </a:spcBef>
                        <a:buClr>
                          <a:schemeClr val="accent2"/>
                        </a:buClr>
                        <a:buSzPct val="55000"/>
                        <a:buFont typeface="Wingdings" pitchFamily="2" charset="2"/>
                        <a:defRPr>
                          <a:solidFill>
                            <a:schemeClr val="tx1"/>
                          </a:solidFill>
                          <a:latin typeface="Tahoma" pitchFamily="34" charset="0"/>
                        </a:defRPr>
                      </a:lvl4pPr>
                      <a:lvl5pPr marL="2057400" indent="-228600">
                        <a:spcBef>
                          <a:spcPct val="20000"/>
                        </a:spcBef>
                        <a:buClr>
                          <a:schemeClr val="accent1"/>
                        </a:buClr>
                        <a:buSzPct val="50000"/>
                        <a:buFont typeface="Wingdings" pitchFamily="2" charset="2"/>
                        <a:defRPr>
                          <a:solidFill>
                            <a:schemeClr val="tx1"/>
                          </a:solidFill>
                          <a:latin typeface="Tahoma" pitchFamily="34" charset="0"/>
                        </a:defRPr>
                      </a:lvl5pPr>
                      <a:lvl6pPr marL="25146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marL="29718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marL="34290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marL="38862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altLang="cs-CZ" sz="1400" b="1" i="0" u="none" strike="noStrike" cap="none" normalizeH="0" baseline="0">
                          <a:ln>
                            <a:noFill/>
                          </a:ln>
                          <a:solidFill>
                            <a:schemeClr val="tx1"/>
                          </a:solidFill>
                          <a:effectLst/>
                          <a:latin typeface="Times New Roman" pitchFamily="18" charset="0"/>
                          <a:cs typeface="Times New Roman" pitchFamily="18" charset="0"/>
                        </a:rPr>
                        <a:t>Ostatní pasiva</a:t>
                      </a:r>
                      <a:endParaRPr kumimoji="0" lang="cs-CZ" altLang="cs-CZ" sz="1400" b="0" i="0" u="none" strike="noStrike" cap="none" normalizeH="0" baseline="0">
                        <a:ln>
                          <a:noFill/>
                        </a:ln>
                        <a:solidFill>
                          <a:schemeClr val="tx1"/>
                        </a:solidFill>
                        <a:effectLst/>
                        <a:latin typeface="Arial"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770">
                <a:tc>
                  <a:txBody>
                    <a:bodyPr/>
                    <a:lstStyle>
                      <a:lvl1pPr marL="342900" indent="-342900">
                        <a:spcBef>
                          <a:spcPct val="20000"/>
                        </a:spcBef>
                        <a:buClr>
                          <a:schemeClr val="folHlink"/>
                        </a:buClr>
                        <a:buSzPct val="60000"/>
                        <a:buFont typeface="Wingdings" pitchFamily="2" charset="2"/>
                        <a:defRPr sz="2800">
                          <a:solidFill>
                            <a:schemeClr val="tx1"/>
                          </a:solidFill>
                          <a:latin typeface="Tahoma" pitchFamily="34" charset="0"/>
                        </a:defRPr>
                      </a:lvl1pPr>
                      <a:lvl2pPr marL="742950" indent="-285750">
                        <a:spcBef>
                          <a:spcPct val="20000"/>
                        </a:spcBef>
                        <a:buClr>
                          <a:schemeClr val="hlink"/>
                        </a:buClr>
                        <a:buSzPct val="55000"/>
                        <a:buFont typeface="Wingdings" pitchFamily="2" charset="2"/>
                        <a:defRPr sz="2400">
                          <a:solidFill>
                            <a:schemeClr val="tx1"/>
                          </a:solidFill>
                          <a:latin typeface="Tahoma" pitchFamily="34" charset="0"/>
                        </a:defRPr>
                      </a:lvl2pPr>
                      <a:lvl3pPr marL="1143000" indent="-228600">
                        <a:spcBef>
                          <a:spcPct val="20000"/>
                        </a:spcBef>
                        <a:buClr>
                          <a:schemeClr val="folHlink"/>
                        </a:buClr>
                        <a:buSzPct val="50000"/>
                        <a:buFont typeface="Wingdings" pitchFamily="2" charset="2"/>
                        <a:defRPr sz="2000">
                          <a:solidFill>
                            <a:schemeClr val="tx1"/>
                          </a:solidFill>
                          <a:latin typeface="Tahoma" pitchFamily="34" charset="0"/>
                        </a:defRPr>
                      </a:lvl3pPr>
                      <a:lvl4pPr marL="1600200" indent="-228600">
                        <a:spcBef>
                          <a:spcPct val="20000"/>
                        </a:spcBef>
                        <a:buClr>
                          <a:schemeClr val="accent2"/>
                        </a:buClr>
                        <a:buSzPct val="55000"/>
                        <a:buFont typeface="Wingdings" pitchFamily="2" charset="2"/>
                        <a:defRPr>
                          <a:solidFill>
                            <a:schemeClr val="tx1"/>
                          </a:solidFill>
                          <a:latin typeface="Tahoma" pitchFamily="34" charset="0"/>
                        </a:defRPr>
                      </a:lvl4pPr>
                      <a:lvl5pPr marL="2057400" indent="-228600">
                        <a:spcBef>
                          <a:spcPct val="20000"/>
                        </a:spcBef>
                        <a:buClr>
                          <a:schemeClr val="accent1"/>
                        </a:buClr>
                        <a:buSzPct val="50000"/>
                        <a:buFont typeface="Wingdings" pitchFamily="2" charset="2"/>
                        <a:defRPr>
                          <a:solidFill>
                            <a:schemeClr val="tx1"/>
                          </a:solidFill>
                          <a:latin typeface="Tahoma" pitchFamily="34" charset="0"/>
                        </a:defRPr>
                      </a:lvl5pPr>
                      <a:lvl6pPr marL="25146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marL="29718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marL="34290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marL="38862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altLang="cs-CZ" sz="1400" b="0" i="0" u="none" strike="noStrike" cap="none" normalizeH="0" baseline="0">
                          <a:ln>
                            <a:noFill/>
                          </a:ln>
                          <a:solidFill>
                            <a:schemeClr val="tx1"/>
                          </a:solidFill>
                          <a:effectLst/>
                          <a:latin typeface="Times New Roman" pitchFamily="18" charset="0"/>
                          <a:cs typeface="Times New Roman" pitchFamily="18" charset="0"/>
                        </a:rPr>
                        <a:t>(bilanční ztráta)</a:t>
                      </a:r>
                      <a:endParaRPr kumimoji="0" lang="cs-CZ" altLang="cs-CZ" sz="1400" b="0" i="0" u="none" strike="noStrike" cap="none" normalizeH="0" baseline="0">
                        <a:ln>
                          <a:noFill/>
                        </a:ln>
                        <a:solidFill>
                          <a:schemeClr val="tx1"/>
                        </a:solidFill>
                        <a:effectLst/>
                        <a:latin typeface="Arial"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folHlink"/>
                        </a:buClr>
                        <a:buSzPct val="60000"/>
                        <a:buFont typeface="Wingdings" pitchFamily="2" charset="2"/>
                        <a:defRPr sz="2800">
                          <a:solidFill>
                            <a:schemeClr val="tx1"/>
                          </a:solidFill>
                          <a:latin typeface="Tahoma" pitchFamily="34" charset="0"/>
                        </a:defRPr>
                      </a:lvl1pPr>
                      <a:lvl2pPr marL="742950" indent="-285750">
                        <a:spcBef>
                          <a:spcPct val="20000"/>
                        </a:spcBef>
                        <a:buClr>
                          <a:schemeClr val="hlink"/>
                        </a:buClr>
                        <a:buSzPct val="55000"/>
                        <a:buFont typeface="Wingdings" pitchFamily="2" charset="2"/>
                        <a:defRPr sz="2400">
                          <a:solidFill>
                            <a:schemeClr val="tx1"/>
                          </a:solidFill>
                          <a:latin typeface="Tahoma" pitchFamily="34" charset="0"/>
                        </a:defRPr>
                      </a:lvl2pPr>
                      <a:lvl3pPr marL="1143000" indent="-228600">
                        <a:spcBef>
                          <a:spcPct val="20000"/>
                        </a:spcBef>
                        <a:buClr>
                          <a:schemeClr val="folHlink"/>
                        </a:buClr>
                        <a:buSzPct val="50000"/>
                        <a:buFont typeface="Wingdings" pitchFamily="2" charset="2"/>
                        <a:defRPr sz="2000">
                          <a:solidFill>
                            <a:schemeClr val="tx1"/>
                          </a:solidFill>
                          <a:latin typeface="Tahoma" pitchFamily="34" charset="0"/>
                        </a:defRPr>
                      </a:lvl3pPr>
                      <a:lvl4pPr marL="1600200" indent="-228600">
                        <a:spcBef>
                          <a:spcPct val="20000"/>
                        </a:spcBef>
                        <a:buClr>
                          <a:schemeClr val="accent2"/>
                        </a:buClr>
                        <a:buSzPct val="55000"/>
                        <a:buFont typeface="Wingdings" pitchFamily="2" charset="2"/>
                        <a:defRPr>
                          <a:solidFill>
                            <a:schemeClr val="tx1"/>
                          </a:solidFill>
                          <a:latin typeface="Tahoma" pitchFamily="34" charset="0"/>
                        </a:defRPr>
                      </a:lvl4pPr>
                      <a:lvl5pPr marL="2057400" indent="-228600">
                        <a:spcBef>
                          <a:spcPct val="20000"/>
                        </a:spcBef>
                        <a:buClr>
                          <a:schemeClr val="accent1"/>
                        </a:buClr>
                        <a:buSzPct val="50000"/>
                        <a:buFont typeface="Wingdings" pitchFamily="2" charset="2"/>
                        <a:defRPr>
                          <a:solidFill>
                            <a:schemeClr val="tx1"/>
                          </a:solidFill>
                          <a:latin typeface="Tahoma" pitchFamily="34" charset="0"/>
                        </a:defRPr>
                      </a:lvl5pPr>
                      <a:lvl6pPr marL="25146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6pPr>
                      <a:lvl7pPr marL="29718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7pPr>
                      <a:lvl8pPr marL="34290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8pPr>
                      <a:lvl9pPr marL="3886200" indent="-228600" fontAlgn="base">
                        <a:spcBef>
                          <a:spcPct val="20000"/>
                        </a:spcBef>
                        <a:spcAft>
                          <a:spcPct val="0"/>
                        </a:spcAft>
                        <a:buClr>
                          <a:schemeClr val="accent1"/>
                        </a:buClr>
                        <a:buSzPct val="50000"/>
                        <a:buFont typeface="Wingdings" pitchFamily="2" charset="2"/>
                        <a:defRPr>
                          <a:solidFill>
                            <a:schemeClr val="tx1"/>
                          </a:solidFill>
                          <a:latin typeface="Tahoma"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altLang="cs-CZ" sz="1400" b="0" i="0" u="none" strike="noStrike" cap="none" normalizeH="0" baseline="0" dirty="0">
                          <a:ln>
                            <a:noFill/>
                          </a:ln>
                          <a:solidFill>
                            <a:schemeClr val="tx1"/>
                          </a:solidFill>
                          <a:effectLst/>
                          <a:latin typeface="Times New Roman" pitchFamily="18" charset="0"/>
                          <a:cs typeface="Times New Roman" pitchFamily="18" charset="0"/>
                        </a:rPr>
                        <a:t>(bilanční zisk)</a:t>
                      </a:r>
                      <a:endParaRPr kumimoji="0" lang="cs-CZ" altLang="cs-CZ" sz="1400" b="0" i="0" u="none" strike="noStrike" cap="none" normalizeH="0" baseline="0" dirty="0">
                        <a:ln>
                          <a:noFill/>
                        </a:ln>
                        <a:solidFill>
                          <a:schemeClr val="tx1"/>
                        </a:solidFill>
                        <a:effectLst/>
                        <a:latin typeface="Arial" charset="0"/>
                      </a:endParaRPr>
                    </a:p>
                  </a:txBody>
                  <a:tcPr marT="45716" marB="4571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513570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pPr>
              <a:defRPr/>
            </a:pPr>
            <a:r>
              <a:rPr lang="cs-CZ" sz="3200" dirty="0">
                <a:solidFill>
                  <a:schemeClr val="tx2">
                    <a:satMod val="130000"/>
                  </a:schemeClr>
                </a:solidFill>
              </a:rPr>
              <a:t>Likvidita</a:t>
            </a:r>
          </a:p>
        </p:txBody>
      </p:sp>
      <p:sp>
        <p:nvSpPr>
          <p:cNvPr id="12291" name="Rectangle 3"/>
          <p:cNvSpPr>
            <a:spLocks noGrp="1" noChangeArrowheads="1"/>
          </p:cNvSpPr>
          <p:nvPr>
            <p:ph idx="1"/>
          </p:nvPr>
        </p:nvSpPr>
        <p:spPr/>
        <p:txBody>
          <a:bodyPr/>
          <a:lstStyle/>
          <a:p>
            <a:pPr eaLnBrk="1" hangingPunct="1">
              <a:buFont typeface="Tahoma" panose="020B0604030504040204" pitchFamily="34" charset="0"/>
              <a:buNone/>
            </a:pPr>
            <a:r>
              <a:rPr lang="cs-CZ" altLang="cs-CZ" b="1"/>
              <a:t>Likvidnost </a:t>
            </a:r>
            <a:r>
              <a:rPr lang="cs-CZ" altLang="cs-CZ" b="1">
                <a:solidFill>
                  <a:srgbClr val="FF0000"/>
                </a:solidFill>
              </a:rPr>
              <a:t>= absolutní likvidita </a:t>
            </a:r>
            <a:r>
              <a:rPr lang="cs-CZ" altLang="cs-CZ"/>
              <a:t>= vlastnost majetkových složek podniku být více nebo méně lehce použity jako platební prostředky nebo na platební prostředky přeměněny</a:t>
            </a:r>
          </a:p>
          <a:p>
            <a:pPr eaLnBrk="1" hangingPunct="1">
              <a:spcBef>
                <a:spcPct val="100000"/>
              </a:spcBef>
              <a:buFont typeface="Tahoma" panose="020B0604030504040204" pitchFamily="34" charset="0"/>
              <a:buNone/>
            </a:pPr>
            <a:r>
              <a:rPr lang="cs-CZ" altLang="cs-CZ" b="1"/>
              <a:t>Likvidita </a:t>
            </a:r>
            <a:r>
              <a:rPr lang="cs-CZ" altLang="cs-CZ" b="1">
                <a:solidFill>
                  <a:srgbClr val="FF0000"/>
                </a:solidFill>
              </a:rPr>
              <a:t>= relativní likvidita </a:t>
            </a:r>
            <a:r>
              <a:rPr lang="cs-CZ" altLang="cs-CZ"/>
              <a:t>= schopnost podniku dostát všem platebním povinnostem a nevyhnutelným platbám v daném termínu</a:t>
            </a:r>
          </a:p>
        </p:txBody>
      </p:sp>
    </p:spTree>
    <p:extLst>
      <p:ext uri="{BB962C8B-B14F-4D97-AF65-F5344CB8AC3E}">
        <p14:creationId xmlns:p14="http://schemas.microsoft.com/office/powerpoint/2010/main" val="35721888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p:cNvSpPr txBox="1">
            <a:spLocks noChangeArrowheads="1"/>
          </p:cNvSpPr>
          <p:nvPr/>
        </p:nvSpPr>
        <p:spPr bwMode="auto">
          <a:xfrm>
            <a:off x="2152650" y="1964704"/>
            <a:ext cx="7848600" cy="3667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spcBef>
                <a:spcPct val="50000"/>
              </a:spcBef>
            </a:pPr>
            <a:r>
              <a:rPr lang="cs-CZ" altLang="cs-CZ" b="1" dirty="0" err="1">
                <a:solidFill>
                  <a:schemeClr val="hlink"/>
                </a:solidFill>
              </a:rPr>
              <a:t>Podlikvidita</a:t>
            </a:r>
            <a:r>
              <a:rPr lang="cs-CZ" altLang="cs-CZ" dirty="0"/>
              <a:t> = podnik nemůže </a:t>
            </a:r>
            <a:r>
              <a:rPr lang="cs-CZ" altLang="cs-CZ" b="1" dirty="0"/>
              <a:t>přechodně</a:t>
            </a:r>
            <a:r>
              <a:rPr lang="cs-CZ" altLang="cs-CZ" dirty="0"/>
              <a:t> dostát svým závazkům (např. druhotná platební neschopnost)</a:t>
            </a:r>
          </a:p>
          <a:p>
            <a:pPr eaLnBrk="1" hangingPunct="1">
              <a:spcBef>
                <a:spcPct val="50000"/>
              </a:spcBef>
            </a:pPr>
            <a:endParaRPr lang="cs-CZ" altLang="cs-CZ" dirty="0"/>
          </a:p>
          <a:p>
            <a:pPr eaLnBrk="1" hangingPunct="1">
              <a:spcBef>
                <a:spcPct val="50000"/>
              </a:spcBef>
            </a:pPr>
            <a:r>
              <a:rPr lang="cs-CZ" altLang="cs-CZ" b="1" dirty="0" err="1">
                <a:solidFill>
                  <a:schemeClr val="hlink"/>
                </a:solidFill>
              </a:rPr>
              <a:t>Ilikvidita</a:t>
            </a:r>
            <a:r>
              <a:rPr lang="cs-CZ" altLang="cs-CZ" dirty="0"/>
              <a:t> = podnik nemůže </a:t>
            </a:r>
            <a:r>
              <a:rPr lang="cs-CZ" altLang="cs-CZ" b="1" dirty="0"/>
              <a:t>trvale</a:t>
            </a:r>
            <a:r>
              <a:rPr lang="cs-CZ" altLang="cs-CZ" dirty="0"/>
              <a:t> dostát svým závazkům (zpravidla vede ke konkurzu)</a:t>
            </a:r>
          </a:p>
          <a:p>
            <a:pPr eaLnBrk="1" hangingPunct="1">
              <a:spcBef>
                <a:spcPct val="50000"/>
              </a:spcBef>
            </a:pPr>
            <a:endParaRPr lang="cs-CZ" altLang="cs-CZ" dirty="0"/>
          </a:p>
          <a:p>
            <a:pPr eaLnBrk="1" hangingPunct="1">
              <a:spcBef>
                <a:spcPct val="50000"/>
              </a:spcBef>
            </a:pPr>
            <a:r>
              <a:rPr lang="cs-CZ" altLang="cs-CZ" b="1" dirty="0">
                <a:solidFill>
                  <a:schemeClr val="hlink"/>
                </a:solidFill>
              </a:rPr>
              <a:t>Předlužení</a:t>
            </a:r>
            <a:r>
              <a:rPr lang="cs-CZ" altLang="cs-CZ" dirty="0"/>
              <a:t> = majetek podniku je menší než cizí kapitál (důvod konkurzu u kapitálových společností)</a:t>
            </a:r>
          </a:p>
          <a:p>
            <a:pPr eaLnBrk="1" hangingPunct="1">
              <a:spcBef>
                <a:spcPct val="50000"/>
              </a:spcBef>
            </a:pPr>
            <a:endParaRPr lang="cs-CZ" altLang="cs-CZ" dirty="0"/>
          </a:p>
          <a:p>
            <a:pPr eaLnBrk="1" hangingPunct="1">
              <a:spcBef>
                <a:spcPct val="50000"/>
              </a:spcBef>
            </a:pPr>
            <a:r>
              <a:rPr lang="cs-CZ" altLang="cs-CZ" b="1" dirty="0">
                <a:solidFill>
                  <a:schemeClr val="hlink"/>
                </a:solidFill>
              </a:rPr>
              <a:t>Nadbytečná likvidita</a:t>
            </a:r>
            <a:r>
              <a:rPr lang="cs-CZ" altLang="cs-CZ" dirty="0"/>
              <a:t> </a:t>
            </a:r>
            <a:r>
              <a:rPr lang="cs-CZ" altLang="cs-CZ" dirty="0">
                <a:sym typeface="Symbol" pitchFamily="18" charset="2"/>
              </a:rPr>
              <a:t></a:t>
            </a:r>
            <a:r>
              <a:rPr lang="cs-CZ" altLang="cs-CZ" dirty="0"/>
              <a:t> problémy s rentabilitou</a:t>
            </a:r>
          </a:p>
        </p:txBody>
      </p:sp>
      <p:sp>
        <p:nvSpPr>
          <p:cNvPr id="2" name="Nadpis 1"/>
          <p:cNvSpPr>
            <a:spLocks noGrp="1"/>
          </p:cNvSpPr>
          <p:nvPr>
            <p:ph type="title"/>
          </p:nvPr>
        </p:nvSpPr>
        <p:spPr/>
        <p:txBody>
          <a:bodyPr>
            <a:normAutofit/>
          </a:bodyPr>
          <a:lstStyle/>
          <a:p>
            <a:r>
              <a:rPr lang="cs-CZ" sz="3200" dirty="0">
                <a:solidFill>
                  <a:schemeClr val="tx2">
                    <a:satMod val="130000"/>
                  </a:schemeClr>
                </a:solidFill>
              </a:rPr>
              <a:t>Hodnocení likvidity</a:t>
            </a:r>
          </a:p>
        </p:txBody>
      </p:sp>
    </p:spTree>
    <p:extLst>
      <p:ext uri="{BB962C8B-B14F-4D97-AF65-F5344CB8AC3E}">
        <p14:creationId xmlns:p14="http://schemas.microsoft.com/office/powerpoint/2010/main" val="6139220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pPr>
              <a:defRPr/>
            </a:pPr>
            <a:r>
              <a:rPr lang="cs-CZ" sz="3200" dirty="0">
                <a:solidFill>
                  <a:schemeClr val="tx2">
                    <a:satMod val="130000"/>
                  </a:schemeClr>
                </a:solidFill>
              </a:rPr>
              <a:t>Druhy financování</a:t>
            </a:r>
          </a:p>
        </p:txBody>
      </p:sp>
      <p:sp>
        <p:nvSpPr>
          <p:cNvPr id="13315" name="Rectangle 3"/>
          <p:cNvSpPr>
            <a:spLocks noGrp="1" noChangeArrowheads="1"/>
          </p:cNvSpPr>
          <p:nvPr>
            <p:ph idx="1"/>
          </p:nvPr>
        </p:nvSpPr>
        <p:spPr/>
        <p:txBody>
          <a:bodyPr>
            <a:normAutofit fontScale="92500" lnSpcReduction="20000"/>
          </a:bodyPr>
          <a:lstStyle/>
          <a:p>
            <a:pPr marL="609600" indent="-609600">
              <a:buNone/>
            </a:pPr>
            <a:r>
              <a:rPr lang="cs-CZ" altLang="cs-CZ" sz="2000" dirty="0"/>
              <a:t>Změna financování = nemá vliv na stav majetku, ale jen na jeho strukturu</a:t>
            </a:r>
          </a:p>
          <a:p>
            <a:pPr marL="609600" indent="-609600">
              <a:buNone/>
            </a:pPr>
            <a:r>
              <a:rPr lang="cs-CZ" altLang="cs-CZ" sz="2000" b="1" dirty="0"/>
              <a:t>Kapitálové transformace:</a:t>
            </a:r>
          </a:p>
          <a:p>
            <a:pPr marL="609600" indent="-609600"/>
            <a:r>
              <a:rPr lang="cs-CZ" altLang="cs-CZ" sz="2000" dirty="0"/>
              <a:t>přeměna cizího ve vlastní kapitál</a:t>
            </a:r>
          </a:p>
          <a:p>
            <a:pPr marL="609600" indent="-609600"/>
            <a:r>
              <a:rPr lang="cs-CZ" altLang="cs-CZ" sz="2000" dirty="0"/>
              <a:t>přeměna vlastního v cizí kapitál</a:t>
            </a:r>
          </a:p>
          <a:p>
            <a:pPr marL="609600" indent="-609600"/>
            <a:r>
              <a:rPr lang="cs-CZ" altLang="cs-CZ" sz="2000" dirty="0"/>
              <a:t>přeměna jednoho druhu cizího v jiný druh</a:t>
            </a:r>
          </a:p>
          <a:p>
            <a:pPr marL="609600" indent="-609600"/>
            <a:r>
              <a:rPr lang="cs-CZ" altLang="cs-CZ" sz="2000" dirty="0"/>
              <a:t>přeměna jednoho druhu vlastního v jiný druh</a:t>
            </a:r>
          </a:p>
          <a:p>
            <a:pPr marL="609600" indent="-609600">
              <a:buNone/>
            </a:pPr>
            <a:endParaRPr lang="cs-CZ" altLang="cs-CZ" sz="2000" dirty="0"/>
          </a:p>
          <a:p>
            <a:pPr marL="609600" indent="-609600">
              <a:buNone/>
            </a:pPr>
            <a:r>
              <a:rPr lang="cs-CZ" altLang="cs-CZ" sz="2000" b="1" dirty="0"/>
              <a:t>Pro systematizaci druhů financování lze použít kritérií:</a:t>
            </a:r>
          </a:p>
          <a:p>
            <a:pPr marL="609600" indent="-609600">
              <a:buFont typeface="Tahoma" panose="020B0604030504040204" pitchFamily="34" charset="0"/>
              <a:buAutoNum type="arabicPeriod"/>
            </a:pPr>
            <a:r>
              <a:rPr lang="cs-CZ" altLang="cs-CZ" sz="2000" dirty="0"/>
              <a:t>původ kapitálu (vnější - vnitřní)</a:t>
            </a:r>
          </a:p>
          <a:p>
            <a:pPr marL="609600" indent="-609600">
              <a:buFont typeface="Tahoma" panose="020B0604030504040204" pitchFamily="34" charset="0"/>
              <a:buAutoNum type="arabicPeriod"/>
            </a:pPr>
            <a:r>
              <a:rPr lang="cs-CZ" altLang="cs-CZ" sz="2000" dirty="0"/>
              <a:t>právní postavení původce kapitálu (vlastní - cizí)</a:t>
            </a:r>
          </a:p>
          <a:p>
            <a:pPr marL="609600" indent="-609600">
              <a:buFont typeface="Tahoma" panose="020B0604030504040204" pitchFamily="34" charset="0"/>
              <a:buAutoNum type="arabicPeriod"/>
            </a:pPr>
            <a:r>
              <a:rPr lang="cs-CZ" altLang="cs-CZ" sz="2000" dirty="0"/>
              <a:t>vliv na majetkovou a kapitálovou strukturu změna bilanční sumy x změna v aktivech, resp. pasivech</a:t>
            </a:r>
          </a:p>
          <a:p>
            <a:pPr marL="609600" indent="-609600">
              <a:buFont typeface="Tahoma" panose="020B0604030504040204" pitchFamily="34" charset="0"/>
              <a:buAutoNum type="arabicPeriod"/>
            </a:pPr>
            <a:r>
              <a:rPr lang="cs-CZ" altLang="cs-CZ" sz="2000" dirty="0"/>
              <a:t>dispoziční lhůta (neomezený, dlouho-, středně-, krátkodobý)</a:t>
            </a:r>
          </a:p>
          <a:p>
            <a:pPr marL="609600" indent="-609600">
              <a:buFont typeface="Tahoma" panose="020B0604030504040204" pitchFamily="34" charset="0"/>
              <a:buAutoNum type="arabicPeriod"/>
            </a:pPr>
            <a:r>
              <a:rPr lang="cs-CZ" altLang="cs-CZ" sz="2000" dirty="0"/>
              <a:t>příčina financování (založení podniku, zvýšení kapitálu, fúze, změna právní formy, sanace)</a:t>
            </a:r>
          </a:p>
        </p:txBody>
      </p:sp>
    </p:spTree>
    <p:extLst>
      <p:ext uri="{BB962C8B-B14F-4D97-AF65-F5344CB8AC3E}">
        <p14:creationId xmlns:p14="http://schemas.microsoft.com/office/powerpoint/2010/main" val="29878494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ovéPole 32"/>
          <p:cNvSpPr txBox="1">
            <a:spLocks noChangeArrowheads="1"/>
          </p:cNvSpPr>
          <p:nvPr/>
        </p:nvSpPr>
        <p:spPr bwMode="auto">
          <a:xfrm>
            <a:off x="3667126" y="214314"/>
            <a:ext cx="5000625" cy="978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defTabSz="685800" eaLnBrk="1" hangingPunct="1">
              <a:lnSpc>
                <a:spcPct val="90000"/>
              </a:lnSpc>
              <a:spcBef>
                <a:spcPct val="0"/>
              </a:spcBef>
              <a:defRPr/>
            </a:pPr>
            <a:r>
              <a:rPr lang="cs-CZ" altLang="cs-CZ" sz="3200" dirty="0">
                <a:solidFill>
                  <a:schemeClr val="tx2">
                    <a:satMod val="130000"/>
                  </a:schemeClr>
                </a:solidFill>
                <a:latin typeface="+mj-lt"/>
                <a:ea typeface="+mj-ea"/>
                <a:cs typeface="+mj-cs"/>
              </a:rPr>
              <a:t>Členění podle původu kapitálu</a:t>
            </a:r>
          </a:p>
        </p:txBody>
      </p:sp>
      <p:grpSp>
        <p:nvGrpSpPr>
          <p:cNvPr id="14339" name="Group 3"/>
          <p:cNvGrpSpPr>
            <a:grpSpLocks/>
          </p:cNvGrpSpPr>
          <p:nvPr/>
        </p:nvGrpSpPr>
        <p:grpSpPr bwMode="auto">
          <a:xfrm>
            <a:off x="1752600" y="1295400"/>
            <a:ext cx="8763000" cy="4419600"/>
            <a:chOff x="144" y="672"/>
            <a:chExt cx="5520" cy="2784"/>
          </a:xfrm>
        </p:grpSpPr>
        <p:sp>
          <p:nvSpPr>
            <p:cNvPr id="14340" name="Rectangle 4"/>
            <p:cNvSpPr>
              <a:spLocks noChangeArrowheads="1"/>
            </p:cNvSpPr>
            <p:nvPr/>
          </p:nvSpPr>
          <p:spPr bwMode="auto">
            <a:xfrm>
              <a:off x="1968" y="672"/>
              <a:ext cx="1056" cy="33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2000"/>
                <a:t>Financování</a:t>
              </a:r>
            </a:p>
          </p:txBody>
        </p:sp>
        <p:sp>
          <p:nvSpPr>
            <p:cNvPr id="14341" name="Rectangle 5"/>
            <p:cNvSpPr>
              <a:spLocks noChangeArrowheads="1"/>
            </p:cNvSpPr>
            <p:nvPr/>
          </p:nvSpPr>
          <p:spPr bwMode="auto">
            <a:xfrm>
              <a:off x="444" y="1248"/>
              <a:ext cx="1056" cy="33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2000"/>
                <a:t>VNĚJŠÍ</a:t>
              </a:r>
            </a:p>
          </p:txBody>
        </p:sp>
        <p:sp>
          <p:nvSpPr>
            <p:cNvPr id="14342" name="Rectangle 6"/>
            <p:cNvSpPr>
              <a:spLocks noChangeArrowheads="1"/>
            </p:cNvSpPr>
            <p:nvPr/>
          </p:nvSpPr>
          <p:spPr bwMode="auto">
            <a:xfrm>
              <a:off x="3360" y="1248"/>
              <a:ext cx="1056" cy="33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2000"/>
                <a:t>VNITŘNÍ</a:t>
              </a:r>
            </a:p>
          </p:txBody>
        </p:sp>
        <p:sp>
          <p:nvSpPr>
            <p:cNvPr id="14343" name="Rectangle 7"/>
            <p:cNvSpPr>
              <a:spLocks noChangeArrowheads="1"/>
            </p:cNvSpPr>
            <p:nvPr/>
          </p:nvSpPr>
          <p:spPr bwMode="auto">
            <a:xfrm>
              <a:off x="444" y="1827"/>
              <a:ext cx="1056" cy="33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Přírůstek majetku</a:t>
              </a:r>
            </a:p>
          </p:txBody>
        </p:sp>
        <p:sp>
          <p:nvSpPr>
            <p:cNvPr id="14344" name="Rectangle 8"/>
            <p:cNvSpPr>
              <a:spLocks noChangeArrowheads="1"/>
            </p:cNvSpPr>
            <p:nvPr/>
          </p:nvSpPr>
          <p:spPr bwMode="auto">
            <a:xfrm>
              <a:off x="2400" y="1824"/>
              <a:ext cx="1056" cy="33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Přírůstek majetku</a:t>
              </a:r>
            </a:p>
          </p:txBody>
        </p:sp>
        <p:sp>
          <p:nvSpPr>
            <p:cNvPr id="14345" name="Rectangle 9"/>
            <p:cNvSpPr>
              <a:spLocks noChangeArrowheads="1"/>
            </p:cNvSpPr>
            <p:nvPr/>
          </p:nvSpPr>
          <p:spPr bwMode="auto">
            <a:xfrm>
              <a:off x="4272" y="1824"/>
              <a:ext cx="1152" cy="33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Přírůstek struktury majetku</a:t>
              </a:r>
            </a:p>
          </p:txBody>
        </p:sp>
        <p:sp>
          <p:nvSpPr>
            <p:cNvPr id="14346" name="Rectangle 10"/>
            <p:cNvSpPr>
              <a:spLocks noChangeArrowheads="1"/>
            </p:cNvSpPr>
            <p:nvPr/>
          </p:nvSpPr>
          <p:spPr bwMode="auto">
            <a:xfrm>
              <a:off x="144" y="2544"/>
              <a:ext cx="768" cy="9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Financová-ní z úvěru</a:t>
              </a:r>
            </a:p>
          </p:txBody>
        </p:sp>
        <p:sp>
          <p:nvSpPr>
            <p:cNvPr id="14347" name="Rectangle 11"/>
            <p:cNvSpPr>
              <a:spLocks noChangeArrowheads="1"/>
            </p:cNvSpPr>
            <p:nvPr/>
          </p:nvSpPr>
          <p:spPr bwMode="auto">
            <a:xfrm>
              <a:off x="1008" y="2544"/>
              <a:ext cx="768" cy="9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Financová-ní z vkladů a podílů</a:t>
              </a:r>
            </a:p>
          </p:txBody>
        </p:sp>
        <p:sp>
          <p:nvSpPr>
            <p:cNvPr id="14348" name="Rectangle 12"/>
            <p:cNvSpPr>
              <a:spLocks noChangeArrowheads="1"/>
            </p:cNvSpPr>
            <p:nvPr/>
          </p:nvSpPr>
          <p:spPr bwMode="auto">
            <a:xfrm>
              <a:off x="2112" y="2544"/>
              <a:ext cx="768" cy="9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Financová-ní ze zisku (samofi- nancování)</a:t>
              </a:r>
            </a:p>
          </p:txBody>
        </p:sp>
        <p:sp>
          <p:nvSpPr>
            <p:cNvPr id="14349" name="Rectangle 13"/>
            <p:cNvSpPr>
              <a:spLocks noChangeArrowheads="1"/>
            </p:cNvSpPr>
            <p:nvPr/>
          </p:nvSpPr>
          <p:spPr bwMode="auto">
            <a:xfrm>
              <a:off x="2976" y="2544"/>
              <a:ext cx="768" cy="9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Financová-ní z dlouho- dobých rezerv</a:t>
              </a:r>
            </a:p>
          </p:txBody>
        </p:sp>
        <p:sp>
          <p:nvSpPr>
            <p:cNvPr id="14350" name="Rectangle 14"/>
            <p:cNvSpPr>
              <a:spLocks noChangeArrowheads="1"/>
            </p:cNvSpPr>
            <p:nvPr/>
          </p:nvSpPr>
          <p:spPr bwMode="auto">
            <a:xfrm>
              <a:off x="4032" y="2544"/>
              <a:ext cx="768" cy="9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dirty="0" err="1"/>
                <a:t>Financová-ní</a:t>
              </a:r>
              <a:r>
                <a:rPr lang="cs-CZ" altLang="cs-CZ" sz="1600" dirty="0"/>
                <a:t> </a:t>
              </a:r>
              <a:r>
                <a:rPr lang="cs-CZ" altLang="cs-CZ" sz="1600" dirty="0" err="1"/>
                <a:t>reinvestič</a:t>
              </a:r>
              <a:r>
                <a:rPr lang="cs-CZ" altLang="cs-CZ" sz="1600" dirty="0"/>
                <a:t>- </a:t>
              </a:r>
              <a:r>
                <a:rPr lang="cs-CZ" altLang="cs-CZ" sz="1600" dirty="0" err="1"/>
                <a:t>ních</a:t>
              </a:r>
              <a:r>
                <a:rPr lang="cs-CZ" altLang="cs-CZ" sz="1600" dirty="0"/>
                <a:t> tržeb</a:t>
              </a:r>
            </a:p>
          </p:txBody>
        </p:sp>
        <p:sp>
          <p:nvSpPr>
            <p:cNvPr id="14351" name="Rectangle 15"/>
            <p:cNvSpPr>
              <a:spLocks noChangeArrowheads="1"/>
            </p:cNvSpPr>
            <p:nvPr/>
          </p:nvSpPr>
          <p:spPr bwMode="auto">
            <a:xfrm>
              <a:off x="4896" y="2544"/>
              <a:ext cx="768" cy="9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Financová-ní netto- investic z tržeb</a:t>
              </a:r>
            </a:p>
          </p:txBody>
        </p:sp>
        <p:cxnSp>
          <p:nvCxnSpPr>
            <p:cNvPr id="14352" name="AutoShape 16"/>
            <p:cNvCxnSpPr>
              <a:cxnSpLocks noChangeShapeType="1"/>
              <a:stCxn id="14340" idx="2"/>
              <a:endCxn id="14341" idx="0"/>
            </p:cNvCxnSpPr>
            <p:nvPr/>
          </p:nvCxnSpPr>
          <p:spPr bwMode="auto">
            <a:xfrm rot="5400000">
              <a:off x="1614" y="366"/>
              <a:ext cx="240" cy="1524"/>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4353" name="AutoShape 17"/>
            <p:cNvCxnSpPr>
              <a:cxnSpLocks noChangeShapeType="1"/>
              <a:stCxn id="14340" idx="2"/>
              <a:endCxn id="14342" idx="0"/>
            </p:cNvCxnSpPr>
            <p:nvPr/>
          </p:nvCxnSpPr>
          <p:spPr bwMode="auto">
            <a:xfrm rot="16200000" flipH="1">
              <a:off x="3072" y="432"/>
              <a:ext cx="240" cy="1392"/>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4354" name="AutoShape 18"/>
            <p:cNvCxnSpPr>
              <a:cxnSpLocks noChangeShapeType="1"/>
              <a:stCxn id="14341" idx="2"/>
              <a:endCxn id="14343" idx="0"/>
            </p:cNvCxnSpPr>
            <p:nvPr/>
          </p:nvCxnSpPr>
          <p:spPr bwMode="auto">
            <a:xfrm>
              <a:off x="972" y="1584"/>
              <a:ext cx="0" cy="243"/>
            </a:xfrm>
            <a:prstGeom prst="straightConnector1">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4355" name="AutoShape 19"/>
            <p:cNvCxnSpPr>
              <a:cxnSpLocks noChangeShapeType="1"/>
              <a:stCxn id="14342" idx="2"/>
              <a:endCxn id="14344" idx="0"/>
            </p:cNvCxnSpPr>
            <p:nvPr/>
          </p:nvCxnSpPr>
          <p:spPr bwMode="auto">
            <a:xfrm rot="5400000">
              <a:off x="3288" y="1224"/>
              <a:ext cx="240" cy="960"/>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4356" name="AutoShape 20"/>
            <p:cNvCxnSpPr>
              <a:cxnSpLocks noChangeShapeType="1"/>
              <a:stCxn id="14342" idx="2"/>
              <a:endCxn id="14345" idx="0"/>
            </p:cNvCxnSpPr>
            <p:nvPr/>
          </p:nvCxnSpPr>
          <p:spPr bwMode="auto">
            <a:xfrm rot="16200000" flipH="1">
              <a:off x="4248" y="1224"/>
              <a:ext cx="240" cy="960"/>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4357" name="AutoShape 21"/>
            <p:cNvCxnSpPr>
              <a:cxnSpLocks noChangeShapeType="1"/>
              <a:stCxn id="14343" idx="2"/>
              <a:endCxn id="14346" idx="0"/>
            </p:cNvCxnSpPr>
            <p:nvPr/>
          </p:nvCxnSpPr>
          <p:spPr bwMode="auto">
            <a:xfrm rot="5400000">
              <a:off x="559" y="2132"/>
              <a:ext cx="381" cy="444"/>
            </a:xfrm>
            <a:prstGeom prst="bentConnector3">
              <a:avLst>
                <a:gd name="adj1" fmla="val 4987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4358" name="AutoShape 22"/>
            <p:cNvCxnSpPr>
              <a:cxnSpLocks noChangeShapeType="1"/>
              <a:stCxn id="14343" idx="2"/>
              <a:endCxn id="14347" idx="0"/>
            </p:cNvCxnSpPr>
            <p:nvPr/>
          </p:nvCxnSpPr>
          <p:spPr bwMode="auto">
            <a:xfrm rot="16200000" flipH="1">
              <a:off x="991" y="2144"/>
              <a:ext cx="381" cy="420"/>
            </a:xfrm>
            <a:prstGeom prst="bentConnector3">
              <a:avLst>
                <a:gd name="adj1" fmla="val 4987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4359" name="AutoShape 23"/>
            <p:cNvCxnSpPr>
              <a:cxnSpLocks noChangeShapeType="1"/>
              <a:stCxn id="14344" idx="2"/>
              <a:endCxn id="14348" idx="0"/>
            </p:cNvCxnSpPr>
            <p:nvPr/>
          </p:nvCxnSpPr>
          <p:spPr bwMode="auto">
            <a:xfrm rot="5400000">
              <a:off x="2520" y="2136"/>
              <a:ext cx="384" cy="432"/>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4360" name="AutoShape 24"/>
            <p:cNvCxnSpPr>
              <a:cxnSpLocks noChangeShapeType="1"/>
              <a:stCxn id="14344" idx="2"/>
              <a:endCxn id="14349" idx="0"/>
            </p:cNvCxnSpPr>
            <p:nvPr/>
          </p:nvCxnSpPr>
          <p:spPr bwMode="auto">
            <a:xfrm rot="16200000" flipH="1">
              <a:off x="2952" y="2136"/>
              <a:ext cx="384" cy="432"/>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4361" name="AutoShape 25"/>
            <p:cNvCxnSpPr>
              <a:cxnSpLocks noChangeShapeType="1"/>
              <a:stCxn id="14345" idx="2"/>
              <a:endCxn id="14350" idx="0"/>
            </p:cNvCxnSpPr>
            <p:nvPr/>
          </p:nvCxnSpPr>
          <p:spPr bwMode="auto">
            <a:xfrm rot="5400000">
              <a:off x="4440" y="2136"/>
              <a:ext cx="384" cy="432"/>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4362" name="AutoShape 26"/>
            <p:cNvCxnSpPr>
              <a:cxnSpLocks noChangeShapeType="1"/>
              <a:stCxn id="14345" idx="2"/>
              <a:endCxn id="14351" idx="0"/>
            </p:cNvCxnSpPr>
            <p:nvPr/>
          </p:nvCxnSpPr>
          <p:spPr bwMode="auto">
            <a:xfrm rot="16200000" flipH="1">
              <a:off x="4872" y="2136"/>
              <a:ext cx="384" cy="432"/>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6798868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ovéPole 2"/>
          <p:cNvSpPr txBox="1">
            <a:spLocks noChangeArrowheads="1"/>
          </p:cNvSpPr>
          <p:nvPr/>
        </p:nvSpPr>
        <p:spPr bwMode="auto">
          <a:xfrm>
            <a:off x="2595563" y="214314"/>
            <a:ext cx="7143750" cy="978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defTabSz="685800" eaLnBrk="1" hangingPunct="1">
              <a:lnSpc>
                <a:spcPct val="90000"/>
              </a:lnSpc>
              <a:spcBef>
                <a:spcPct val="0"/>
              </a:spcBef>
              <a:defRPr/>
            </a:pPr>
            <a:r>
              <a:rPr lang="cs-CZ" altLang="cs-CZ" sz="3200" dirty="0">
                <a:solidFill>
                  <a:schemeClr val="tx2">
                    <a:satMod val="130000"/>
                  </a:schemeClr>
                </a:solidFill>
                <a:latin typeface="+mj-lt"/>
                <a:ea typeface="+mj-ea"/>
                <a:cs typeface="+mj-cs"/>
              </a:rPr>
              <a:t>Členění podle právního postavení vkladatele</a:t>
            </a:r>
          </a:p>
        </p:txBody>
      </p:sp>
      <p:grpSp>
        <p:nvGrpSpPr>
          <p:cNvPr id="15363" name="Group 3"/>
          <p:cNvGrpSpPr>
            <a:grpSpLocks/>
          </p:cNvGrpSpPr>
          <p:nvPr/>
        </p:nvGrpSpPr>
        <p:grpSpPr bwMode="auto">
          <a:xfrm>
            <a:off x="2362200" y="1143000"/>
            <a:ext cx="7391400" cy="5105400"/>
            <a:chOff x="528" y="720"/>
            <a:chExt cx="4656" cy="3216"/>
          </a:xfrm>
        </p:grpSpPr>
        <p:sp>
          <p:nvSpPr>
            <p:cNvPr id="15364" name="Rectangle 4"/>
            <p:cNvSpPr>
              <a:spLocks noChangeArrowheads="1"/>
            </p:cNvSpPr>
            <p:nvPr/>
          </p:nvSpPr>
          <p:spPr bwMode="auto">
            <a:xfrm>
              <a:off x="2352" y="720"/>
              <a:ext cx="1056" cy="38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2000"/>
                <a:t>Financování</a:t>
              </a:r>
            </a:p>
          </p:txBody>
        </p:sp>
        <p:sp>
          <p:nvSpPr>
            <p:cNvPr id="15365" name="Rectangle 5"/>
            <p:cNvSpPr>
              <a:spLocks noChangeArrowheads="1"/>
            </p:cNvSpPr>
            <p:nvPr/>
          </p:nvSpPr>
          <p:spPr bwMode="auto">
            <a:xfrm>
              <a:off x="624" y="1392"/>
              <a:ext cx="1440" cy="38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2000"/>
                <a:t>z vlastních zdrojů</a:t>
              </a:r>
            </a:p>
          </p:txBody>
        </p:sp>
        <p:sp>
          <p:nvSpPr>
            <p:cNvPr id="15366" name="Rectangle 6"/>
            <p:cNvSpPr>
              <a:spLocks noChangeArrowheads="1"/>
            </p:cNvSpPr>
            <p:nvPr/>
          </p:nvSpPr>
          <p:spPr bwMode="auto">
            <a:xfrm>
              <a:off x="3696" y="1392"/>
              <a:ext cx="1440" cy="38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2000"/>
                <a:t>z cizích zdrojů</a:t>
              </a:r>
            </a:p>
          </p:txBody>
        </p:sp>
        <p:sp>
          <p:nvSpPr>
            <p:cNvPr id="15367" name="Rectangle 7"/>
            <p:cNvSpPr>
              <a:spLocks noChangeArrowheads="1"/>
            </p:cNvSpPr>
            <p:nvPr/>
          </p:nvSpPr>
          <p:spPr bwMode="auto">
            <a:xfrm>
              <a:off x="528" y="2304"/>
              <a:ext cx="720" cy="76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kapitálové vklady a podíly</a:t>
              </a:r>
            </a:p>
          </p:txBody>
        </p:sp>
        <p:sp>
          <p:nvSpPr>
            <p:cNvPr id="15368" name="Rectangle 8"/>
            <p:cNvSpPr>
              <a:spLocks noChangeArrowheads="1"/>
            </p:cNvSpPr>
            <p:nvPr/>
          </p:nvSpPr>
          <p:spPr bwMode="auto">
            <a:xfrm>
              <a:off x="1392" y="2304"/>
              <a:ext cx="768" cy="76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zisk (samofi- nancování)</a:t>
              </a:r>
            </a:p>
          </p:txBody>
        </p:sp>
        <p:sp>
          <p:nvSpPr>
            <p:cNvPr id="15369" name="Rectangle 9"/>
            <p:cNvSpPr>
              <a:spLocks noChangeArrowheads="1"/>
            </p:cNvSpPr>
            <p:nvPr/>
          </p:nvSpPr>
          <p:spPr bwMode="auto">
            <a:xfrm>
              <a:off x="2304" y="2304"/>
              <a:ext cx="720" cy="76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změny ve struktuře majetku</a:t>
              </a:r>
            </a:p>
          </p:txBody>
        </p:sp>
        <p:sp>
          <p:nvSpPr>
            <p:cNvPr id="15370" name="Rectangle 10"/>
            <p:cNvSpPr>
              <a:spLocks noChangeArrowheads="1"/>
            </p:cNvSpPr>
            <p:nvPr/>
          </p:nvSpPr>
          <p:spPr bwMode="auto">
            <a:xfrm>
              <a:off x="3600" y="2304"/>
              <a:ext cx="720" cy="76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úvěry</a:t>
              </a:r>
            </a:p>
          </p:txBody>
        </p:sp>
        <p:sp>
          <p:nvSpPr>
            <p:cNvPr id="15371" name="Rectangle 11"/>
            <p:cNvSpPr>
              <a:spLocks noChangeArrowheads="1"/>
            </p:cNvSpPr>
            <p:nvPr/>
          </p:nvSpPr>
          <p:spPr bwMode="auto">
            <a:xfrm>
              <a:off x="4464" y="2304"/>
              <a:ext cx="720" cy="76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dlouho-dobé rezervy</a:t>
              </a:r>
            </a:p>
          </p:txBody>
        </p:sp>
        <p:sp>
          <p:nvSpPr>
            <p:cNvPr id="15372" name="Rectangle 12"/>
            <p:cNvSpPr>
              <a:spLocks noChangeArrowheads="1"/>
            </p:cNvSpPr>
            <p:nvPr/>
          </p:nvSpPr>
          <p:spPr bwMode="auto">
            <a:xfrm>
              <a:off x="624" y="3552"/>
              <a:ext cx="1440" cy="38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2000"/>
                <a:t>vnější financování</a:t>
              </a:r>
            </a:p>
          </p:txBody>
        </p:sp>
        <p:sp>
          <p:nvSpPr>
            <p:cNvPr id="15373" name="Rectangle 13"/>
            <p:cNvSpPr>
              <a:spLocks noChangeArrowheads="1"/>
            </p:cNvSpPr>
            <p:nvPr/>
          </p:nvSpPr>
          <p:spPr bwMode="auto">
            <a:xfrm>
              <a:off x="3696" y="3552"/>
              <a:ext cx="1440" cy="38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2000"/>
                <a:t>vnitřní financování</a:t>
              </a:r>
            </a:p>
          </p:txBody>
        </p:sp>
        <p:cxnSp>
          <p:nvCxnSpPr>
            <p:cNvPr id="15374" name="AutoShape 14"/>
            <p:cNvCxnSpPr>
              <a:cxnSpLocks noChangeShapeType="1"/>
              <a:stCxn id="15364" idx="2"/>
              <a:endCxn id="15365" idx="0"/>
            </p:cNvCxnSpPr>
            <p:nvPr/>
          </p:nvCxnSpPr>
          <p:spPr bwMode="auto">
            <a:xfrm rot="5400000">
              <a:off x="1968" y="480"/>
              <a:ext cx="288" cy="1536"/>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5375" name="AutoShape 15"/>
            <p:cNvCxnSpPr>
              <a:cxnSpLocks noChangeShapeType="1"/>
              <a:stCxn id="15364" idx="2"/>
              <a:endCxn id="15366" idx="0"/>
            </p:cNvCxnSpPr>
            <p:nvPr/>
          </p:nvCxnSpPr>
          <p:spPr bwMode="auto">
            <a:xfrm rot="16200000" flipH="1">
              <a:off x="3504" y="480"/>
              <a:ext cx="288" cy="1536"/>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5376" name="AutoShape 16"/>
            <p:cNvCxnSpPr>
              <a:cxnSpLocks noChangeShapeType="1"/>
              <a:stCxn id="15365" idx="2"/>
              <a:endCxn id="15367" idx="0"/>
            </p:cNvCxnSpPr>
            <p:nvPr/>
          </p:nvCxnSpPr>
          <p:spPr bwMode="auto">
            <a:xfrm rot="5400000">
              <a:off x="852" y="1812"/>
              <a:ext cx="528" cy="456"/>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5377" name="AutoShape 17"/>
            <p:cNvCxnSpPr>
              <a:cxnSpLocks noChangeShapeType="1"/>
              <a:stCxn id="15365" idx="2"/>
              <a:endCxn id="15368" idx="0"/>
            </p:cNvCxnSpPr>
            <p:nvPr/>
          </p:nvCxnSpPr>
          <p:spPr bwMode="auto">
            <a:xfrm rot="16200000" flipH="1">
              <a:off x="1296" y="1824"/>
              <a:ext cx="528" cy="432"/>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5378" name="AutoShape 18"/>
            <p:cNvCxnSpPr>
              <a:cxnSpLocks noChangeShapeType="1"/>
              <a:stCxn id="15366" idx="2"/>
              <a:endCxn id="15370" idx="0"/>
            </p:cNvCxnSpPr>
            <p:nvPr/>
          </p:nvCxnSpPr>
          <p:spPr bwMode="auto">
            <a:xfrm rot="5400000">
              <a:off x="3924" y="1812"/>
              <a:ext cx="528" cy="456"/>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5379" name="AutoShape 19"/>
            <p:cNvCxnSpPr>
              <a:cxnSpLocks noChangeShapeType="1"/>
              <a:stCxn id="15366" idx="2"/>
              <a:endCxn id="15371" idx="0"/>
            </p:cNvCxnSpPr>
            <p:nvPr/>
          </p:nvCxnSpPr>
          <p:spPr bwMode="auto">
            <a:xfrm rot="16200000" flipH="1">
              <a:off x="4356" y="1836"/>
              <a:ext cx="528" cy="408"/>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5380" name="AutoShape 20"/>
            <p:cNvCxnSpPr>
              <a:cxnSpLocks noChangeShapeType="1"/>
              <a:stCxn id="15365" idx="2"/>
              <a:endCxn id="15369" idx="0"/>
            </p:cNvCxnSpPr>
            <p:nvPr/>
          </p:nvCxnSpPr>
          <p:spPr bwMode="auto">
            <a:xfrm rot="16200000" flipH="1">
              <a:off x="1740" y="1380"/>
              <a:ext cx="528" cy="1320"/>
            </a:xfrm>
            <a:prstGeom prst="bentConnector3">
              <a:avLst>
                <a:gd name="adj1" fmla="val 27269"/>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5381" name="AutoShape 21"/>
            <p:cNvCxnSpPr>
              <a:cxnSpLocks noChangeShapeType="1"/>
              <a:stCxn id="15366" idx="2"/>
              <a:endCxn id="15369" idx="0"/>
            </p:cNvCxnSpPr>
            <p:nvPr/>
          </p:nvCxnSpPr>
          <p:spPr bwMode="auto">
            <a:xfrm rot="5400000">
              <a:off x="3276" y="1164"/>
              <a:ext cx="528" cy="1752"/>
            </a:xfrm>
            <a:prstGeom prst="bentConnector3">
              <a:avLst>
                <a:gd name="adj1" fmla="val 27269"/>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5382" name="AutoShape 22"/>
            <p:cNvCxnSpPr>
              <a:cxnSpLocks noChangeShapeType="1"/>
              <a:stCxn id="15372" idx="0"/>
              <a:endCxn id="15367" idx="2"/>
            </p:cNvCxnSpPr>
            <p:nvPr/>
          </p:nvCxnSpPr>
          <p:spPr bwMode="auto">
            <a:xfrm rot="5400000" flipH="1">
              <a:off x="876" y="3084"/>
              <a:ext cx="480" cy="456"/>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5383" name="AutoShape 23"/>
            <p:cNvCxnSpPr>
              <a:cxnSpLocks noChangeShapeType="1"/>
              <a:stCxn id="15372" idx="0"/>
              <a:endCxn id="15370" idx="2"/>
            </p:cNvCxnSpPr>
            <p:nvPr/>
          </p:nvCxnSpPr>
          <p:spPr bwMode="auto">
            <a:xfrm rot="-5400000">
              <a:off x="2412" y="2004"/>
              <a:ext cx="480" cy="2616"/>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5384" name="AutoShape 24"/>
            <p:cNvCxnSpPr>
              <a:cxnSpLocks noChangeShapeType="1"/>
              <a:stCxn id="15373" idx="0"/>
              <a:endCxn id="15371" idx="2"/>
            </p:cNvCxnSpPr>
            <p:nvPr/>
          </p:nvCxnSpPr>
          <p:spPr bwMode="auto">
            <a:xfrm rot="-5400000">
              <a:off x="4380" y="3108"/>
              <a:ext cx="480" cy="408"/>
            </a:xfrm>
            <a:prstGeom prst="bentConnector3">
              <a:avLst>
                <a:gd name="adj1" fmla="val 73125"/>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5385" name="AutoShape 25"/>
            <p:cNvCxnSpPr>
              <a:cxnSpLocks noChangeShapeType="1"/>
              <a:stCxn id="15373" idx="0"/>
              <a:endCxn id="15369" idx="2"/>
            </p:cNvCxnSpPr>
            <p:nvPr/>
          </p:nvCxnSpPr>
          <p:spPr bwMode="auto">
            <a:xfrm rot="5400000" flipH="1">
              <a:off x="3300" y="2436"/>
              <a:ext cx="480" cy="1752"/>
            </a:xfrm>
            <a:prstGeom prst="bentConnector3">
              <a:avLst>
                <a:gd name="adj1" fmla="val 73125"/>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5386" name="AutoShape 26"/>
            <p:cNvCxnSpPr>
              <a:cxnSpLocks noChangeShapeType="1"/>
              <a:stCxn id="15373" idx="0"/>
              <a:endCxn id="15368" idx="2"/>
            </p:cNvCxnSpPr>
            <p:nvPr/>
          </p:nvCxnSpPr>
          <p:spPr bwMode="auto">
            <a:xfrm rot="5400000" flipH="1">
              <a:off x="2856" y="1992"/>
              <a:ext cx="480" cy="2640"/>
            </a:xfrm>
            <a:prstGeom prst="bentConnector3">
              <a:avLst>
                <a:gd name="adj1" fmla="val 73125"/>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2618542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ovéPole 1"/>
          <p:cNvSpPr txBox="1">
            <a:spLocks noChangeArrowheads="1"/>
          </p:cNvSpPr>
          <p:nvPr/>
        </p:nvSpPr>
        <p:spPr bwMode="auto">
          <a:xfrm>
            <a:off x="2166938" y="214314"/>
            <a:ext cx="8001000" cy="978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defTabSz="685800" eaLnBrk="1" hangingPunct="1">
              <a:lnSpc>
                <a:spcPct val="90000"/>
              </a:lnSpc>
              <a:spcBef>
                <a:spcPct val="0"/>
              </a:spcBef>
              <a:defRPr/>
            </a:pPr>
            <a:r>
              <a:rPr lang="cs-CZ" altLang="cs-CZ" sz="3200" dirty="0">
                <a:solidFill>
                  <a:schemeClr val="tx2">
                    <a:satMod val="130000"/>
                  </a:schemeClr>
                </a:solidFill>
                <a:latin typeface="+mj-lt"/>
                <a:ea typeface="+mj-ea"/>
                <a:cs typeface="+mj-cs"/>
              </a:rPr>
              <a:t>Členění podle vlivu na majetkovou a kapitálovou oblast</a:t>
            </a:r>
          </a:p>
        </p:txBody>
      </p:sp>
      <p:grpSp>
        <p:nvGrpSpPr>
          <p:cNvPr id="16387" name="Group 3"/>
          <p:cNvGrpSpPr>
            <a:grpSpLocks/>
          </p:cNvGrpSpPr>
          <p:nvPr/>
        </p:nvGrpSpPr>
        <p:grpSpPr bwMode="auto">
          <a:xfrm>
            <a:off x="1747838" y="1126503"/>
            <a:ext cx="8839200" cy="5334000"/>
            <a:chOff x="96" y="864"/>
            <a:chExt cx="5568" cy="3360"/>
          </a:xfrm>
        </p:grpSpPr>
        <p:sp>
          <p:nvSpPr>
            <p:cNvPr id="16388" name="Rectangle 4"/>
            <p:cNvSpPr>
              <a:spLocks noChangeArrowheads="1"/>
            </p:cNvSpPr>
            <p:nvPr/>
          </p:nvSpPr>
          <p:spPr bwMode="auto">
            <a:xfrm>
              <a:off x="2112" y="864"/>
              <a:ext cx="1584" cy="2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b="1" dirty="0"/>
                <a:t>Získání a užití kapitálu</a:t>
              </a:r>
            </a:p>
          </p:txBody>
        </p:sp>
        <p:sp>
          <p:nvSpPr>
            <p:cNvPr id="16389" name="Rectangle 5"/>
            <p:cNvSpPr>
              <a:spLocks noChangeArrowheads="1"/>
            </p:cNvSpPr>
            <p:nvPr/>
          </p:nvSpPr>
          <p:spPr bwMode="auto">
            <a:xfrm>
              <a:off x="144" y="1440"/>
              <a:ext cx="1248" cy="2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zvýšení bilančního součtu</a:t>
              </a:r>
            </a:p>
          </p:txBody>
        </p:sp>
        <p:sp>
          <p:nvSpPr>
            <p:cNvPr id="16390" name="Rectangle 6"/>
            <p:cNvSpPr>
              <a:spLocks noChangeArrowheads="1"/>
            </p:cNvSpPr>
            <p:nvPr/>
          </p:nvSpPr>
          <p:spPr bwMode="auto">
            <a:xfrm>
              <a:off x="1536" y="1440"/>
              <a:ext cx="1248" cy="2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snížení bilančního součtu</a:t>
              </a:r>
            </a:p>
          </p:txBody>
        </p:sp>
        <p:sp>
          <p:nvSpPr>
            <p:cNvPr id="16391" name="Rectangle 7"/>
            <p:cNvSpPr>
              <a:spLocks noChangeArrowheads="1"/>
            </p:cNvSpPr>
            <p:nvPr/>
          </p:nvSpPr>
          <p:spPr bwMode="auto">
            <a:xfrm>
              <a:off x="2976" y="1440"/>
              <a:ext cx="1248" cy="2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54000" rIns="54000"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změna v aktivech (vnitřní financování)</a:t>
              </a:r>
            </a:p>
          </p:txBody>
        </p:sp>
        <p:sp>
          <p:nvSpPr>
            <p:cNvPr id="16392" name="Rectangle 8"/>
            <p:cNvSpPr>
              <a:spLocks noChangeArrowheads="1"/>
            </p:cNvSpPr>
            <p:nvPr/>
          </p:nvSpPr>
          <p:spPr bwMode="auto">
            <a:xfrm>
              <a:off x="4416" y="1440"/>
              <a:ext cx="1248" cy="2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změna v pasivech (přefinancování)</a:t>
              </a:r>
            </a:p>
          </p:txBody>
        </p:sp>
        <p:sp>
          <p:nvSpPr>
            <p:cNvPr id="16393" name="Rectangle 9"/>
            <p:cNvSpPr>
              <a:spLocks noChangeArrowheads="1"/>
            </p:cNvSpPr>
            <p:nvPr/>
          </p:nvSpPr>
          <p:spPr bwMode="auto">
            <a:xfrm>
              <a:off x="96" y="1968"/>
              <a:ext cx="672" cy="62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vnější finan-cování</a:t>
              </a:r>
            </a:p>
          </p:txBody>
        </p:sp>
        <p:sp>
          <p:nvSpPr>
            <p:cNvPr id="16394" name="Rectangle 10"/>
            <p:cNvSpPr>
              <a:spLocks noChangeArrowheads="1"/>
            </p:cNvSpPr>
            <p:nvPr/>
          </p:nvSpPr>
          <p:spPr bwMode="auto">
            <a:xfrm>
              <a:off x="1008" y="1968"/>
              <a:ext cx="672" cy="62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vnitřní finan-cování</a:t>
              </a:r>
            </a:p>
          </p:txBody>
        </p:sp>
        <p:sp>
          <p:nvSpPr>
            <p:cNvPr id="16395" name="Rectangle 11"/>
            <p:cNvSpPr>
              <a:spLocks noChangeArrowheads="1"/>
            </p:cNvSpPr>
            <p:nvPr/>
          </p:nvSpPr>
          <p:spPr bwMode="auto">
            <a:xfrm>
              <a:off x="96" y="2784"/>
              <a:ext cx="672" cy="13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kapitá-lové vklady, podíly a financo-vání z vnějších zdrojů</a:t>
              </a:r>
            </a:p>
          </p:txBody>
        </p:sp>
        <p:sp>
          <p:nvSpPr>
            <p:cNvPr id="16396" name="Rectangle 12"/>
            <p:cNvSpPr>
              <a:spLocks noChangeArrowheads="1"/>
            </p:cNvSpPr>
            <p:nvPr/>
          </p:nvSpPr>
          <p:spPr bwMode="auto">
            <a:xfrm>
              <a:off x="1104" y="2784"/>
              <a:ext cx="576" cy="62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samo-finan-cování</a:t>
              </a:r>
            </a:p>
          </p:txBody>
        </p:sp>
        <p:sp>
          <p:nvSpPr>
            <p:cNvPr id="16397" name="Rectangle 13"/>
            <p:cNvSpPr>
              <a:spLocks noChangeArrowheads="1"/>
            </p:cNvSpPr>
            <p:nvPr/>
          </p:nvSpPr>
          <p:spPr bwMode="auto">
            <a:xfrm>
              <a:off x="2160" y="1968"/>
              <a:ext cx="624" cy="62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splácení vlastního a cizího kapitálu</a:t>
              </a:r>
            </a:p>
          </p:txBody>
        </p:sp>
        <p:sp>
          <p:nvSpPr>
            <p:cNvPr id="16398" name="Rectangle 14"/>
            <p:cNvSpPr>
              <a:spLocks noChangeArrowheads="1"/>
            </p:cNvSpPr>
            <p:nvPr/>
          </p:nvSpPr>
          <p:spPr bwMode="auto">
            <a:xfrm>
              <a:off x="2160" y="2736"/>
              <a:ext cx="624" cy="62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výplaty rozděle-ní zisku</a:t>
              </a:r>
            </a:p>
          </p:txBody>
        </p:sp>
        <p:sp>
          <p:nvSpPr>
            <p:cNvPr id="16399" name="Rectangle 15"/>
            <p:cNvSpPr>
              <a:spLocks noChangeArrowheads="1"/>
            </p:cNvSpPr>
            <p:nvPr/>
          </p:nvSpPr>
          <p:spPr bwMode="auto">
            <a:xfrm>
              <a:off x="2160" y="3504"/>
              <a:ext cx="624" cy="62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ztráta</a:t>
              </a:r>
            </a:p>
          </p:txBody>
        </p:sp>
        <p:sp>
          <p:nvSpPr>
            <p:cNvPr id="16400" name="Rectangle 16"/>
            <p:cNvSpPr>
              <a:spLocks noChangeArrowheads="1"/>
            </p:cNvSpPr>
            <p:nvPr/>
          </p:nvSpPr>
          <p:spPr bwMode="auto">
            <a:xfrm>
              <a:off x="1104" y="3504"/>
              <a:ext cx="576" cy="7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finan-cování z vnějších rezerv</a:t>
              </a:r>
            </a:p>
          </p:txBody>
        </p:sp>
        <p:sp>
          <p:nvSpPr>
            <p:cNvPr id="16401" name="Rectangle 17"/>
            <p:cNvSpPr>
              <a:spLocks noChangeArrowheads="1"/>
            </p:cNvSpPr>
            <p:nvPr/>
          </p:nvSpPr>
          <p:spPr bwMode="auto">
            <a:xfrm>
              <a:off x="3600" y="1968"/>
              <a:ext cx="624" cy="62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reinves-tice</a:t>
              </a:r>
            </a:p>
          </p:txBody>
        </p:sp>
        <p:sp>
          <p:nvSpPr>
            <p:cNvPr id="16402" name="Rectangle 18"/>
            <p:cNvSpPr>
              <a:spLocks noChangeArrowheads="1"/>
            </p:cNvSpPr>
            <p:nvPr/>
          </p:nvSpPr>
          <p:spPr bwMode="auto">
            <a:xfrm>
              <a:off x="3600" y="2736"/>
              <a:ext cx="624" cy="62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netto investice</a:t>
              </a:r>
            </a:p>
          </p:txBody>
        </p:sp>
        <p:sp>
          <p:nvSpPr>
            <p:cNvPr id="16403" name="Rectangle 19"/>
            <p:cNvSpPr>
              <a:spLocks noChangeArrowheads="1"/>
            </p:cNvSpPr>
            <p:nvPr/>
          </p:nvSpPr>
          <p:spPr bwMode="auto">
            <a:xfrm>
              <a:off x="4944" y="1968"/>
              <a:ext cx="720" cy="4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dirty="0"/>
                <a:t>VK -</a:t>
              </a:r>
              <a:r>
                <a:rPr lang="en-GB" altLang="cs-CZ" sz="1600" dirty="0"/>
                <a:t>&gt; </a:t>
              </a:r>
              <a:r>
                <a:rPr lang="cs-CZ" altLang="cs-CZ" sz="1600" dirty="0"/>
                <a:t>VK</a:t>
              </a:r>
            </a:p>
          </p:txBody>
        </p:sp>
        <p:sp>
          <p:nvSpPr>
            <p:cNvPr id="16404" name="Rectangle 20"/>
            <p:cNvSpPr>
              <a:spLocks noChangeArrowheads="1"/>
            </p:cNvSpPr>
            <p:nvPr/>
          </p:nvSpPr>
          <p:spPr bwMode="auto">
            <a:xfrm>
              <a:off x="4944" y="2592"/>
              <a:ext cx="720" cy="4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dirty="0"/>
                <a:t>CK -</a:t>
              </a:r>
              <a:r>
                <a:rPr lang="en-GB" altLang="cs-CZ" sz="1600" dirty="0"/>
                <a:t>&gt; </a:t>
              </a:r>
              <a:r>
                <a:rPr lang="cs-CZ" altLang="cs-CZ" sz="1600" dirty="0"/>
                <a:t>VK</a:t>
              </a:r>
            </a:p>
          </p:txBody>
        </p:sp>
        <p:sp>
          <p:nvSpPr>
            <p:cNvPr id="16405" name="Rectangle 21"/>
            <p:cNvSpPr>
              <a:spLocks noChangeArrowheads="1"/>
            </p:cNvSpPr>
            <p:nvPr/>
          </p:nvSpPr>
          <p:spPr bwMode="auto">
            <a:xfrm>
              <a:off x="4944" y="3216"/>
              <a:ext cx="720" cy="4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dirty="0"/>
                <a:t>VK -</a:t>
              </a:r>
              <a:r>
                <a:rPr lang="en-GB" altLang="cs-CZ" sz="1600" dirty="0"/>
                <a:t>&gt; </a:t>
              </a:r>
              <a:r>
                <a:rPr lang="cs-CZ" altLang="cs-CZ" sz="1600" dirty="0"/>
                <a:t>CK</a:t>
              </a:r>
            </a:p>
          </p:txBody>
        </p:sp>
        <p:sp>
          <p:nvSpPr>
            <p:cNvPr id="16406" name="Rectangle 22"/>
            <p:cNvSpPr>
              <a:spLocks noChangeArrowheads="1"/>
            </p:cNvSpPr>
            <p:nvPr/>
          </p:nvSpPr>
          <p:spPr bwMode="auto">
            <a:xfrm>
              <a:off x="4944" y="3792"/>
              <a:ext cx="720" cy="4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dirty="0"/>
                <a:t>CK -</a:t>
              </a:r>
              <a:r>
                <a:rPr lang="en-GB" altLang="cs-CZ" sz="1600" dirty="0"/>
                <a:t>&gt; </a:t>
              </a:r>
              <a:r>
                <a:rPr lang="cs-CZ" altLang="cs-CZ" sz="1600" dirty="0"/>
                <a:t>CK</a:t>
              </a:r>
            </a:p>
          </p:txBody>
        </p:sp>
        <p:cxnSp>
          <p:nvCxnSpPr>
            <p:cNvPr id="16407" name="AutoShape 23"/>
            <p:cNvCxnSpPr>
              <a:cxnSpLocks noChangeShapeType="1"/>
              <a:stCxn id="16388" idx="2"/>
              <a:endCxn id="16389" idx="0"/>
            </p:cNvCxnSpPr>
            <p:nvPr/>
          </p:nvCxnSpPr>
          <p:spPr bwMode="auto">
            <a:xfrm rot="5400000">
              <a:off x="1692" y="228"/>
              <a:ext cx="288" cy="2136"/>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6408" name="AutoShape 24"/>
            <p:cNvCxnSpPr>
              <a:cxnSpLocks noChangeShapeType="1"/>
              <a:stCxn id="16388" idx="2"/>
              <a:endCxn id="16390" idx="0"/>
            </p:cNvCxnSpPr>
            <p:nvPr/>
          </p:nvCxnSpPr>
          <p:spPr bwMode="auto">
            <a:xfrm rot="5400000">
              <a:off x="2388" y="924"/>
              <a:ext cx="288" cy="744"/>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6409" name="AutoShape 25"/>
            <p:cNvCxnSpPr>
              <a:cxnSpLocks noChangeShapeType="1"/>
              <a:stCxn id="16388" idx="2"/>
              <a:endCxn id="16391" idx="0"/>
            </p:cNvCxnSpPr>
            <p:nvPr/>
          </p:nvCxnSpPr>
          <p:spPr bwMode="auto">
            <a:xfrm rot="16200000" flipH="1">
              <a:off x="3108" y="948"/>
              <a:ext cx="288" cy="696"/>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6410" name="AutoShape 26"/>
            <p:cNvCxnSpPr>
              <a:cxnSpLocks noChangeShapeType="1"/>
              <a:stCxn id="16388" idx="2"/>
              <a:endCxn id="16392" idx="0"/>
            </p:cNvCxnSpPr>
            <p:nvPr/>
          </p:nvCxnSpPr>
          <p:spPr bwMode="auto">
            <a:xfrm rot="16200000" flipH="1">
              <a:off x="3828" y="228"/>
              <a:ext cx="288" cy="2136"/>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6411" name="AutoShape 27"/>
            <p:cNvCxnSpPr>
              <a:cxnSpLocks noChangeShapeType="1"/>
              <a:stCxn id="16389" idx="2"/>
              <a:endCxn id="16393" idx="0"/>
            </p:cNvCxnSpPr>
            <p:nvPr/>
          </p:nvCxnSpPr>
          <p:spPr bwMode="auto">
            <a:xfrm rot="5400000">
              <a:off x="480" y="1680"/>
              <a:ext cx="240" cy="336"/>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6412" name="AutoShape 28"/>
            <p:cNvCxnSpPr>
              <a:cxnSpLocks noChangeShapeType="1"/>
              <a:stCxn id="16389" idx="2"/>
              <a:endCxn id="16394" idx="0"/>
            </p:cNvCxnSpPr>
            <p:nvPr/>
          </p:nvCxnSpPr>
          <p:spPr bwMode="auto">
            <a:xfrm rot="16200000" flipH="1">
              <a:off x="936" y="1560"/>
              <a:ext cx="240" cy="576"/>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6413" name="AutoShape 29"/>
            <p:cNvCxnSpPr>
              <a:cxnSpLocks noChangeShapeType="1"/>
              <a:stCxn id="16393" idx="2"/>
              <a:endCxn id="16395" idx="0"/>
            </p:cNvCxnSpPr>
            <p:nvPr/>
          </p:nvCxnSpPr>
          <p:spPr bwMode="auto">
            <a:xfrm>
              <a:off x="432" y="2592"/>
              <a:ext cx="0" cy="192"/>
            </a:xfrm>
            <a:prstGeom prst="straightConnector1">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6414" name="AutoShape 30"/>
            <p:cNvCxnSpPr>
              <a:cxnSpLocks noChangeShapeType="1"/>
            </p:cNvCxnSpPr>
            <p:nvPr/>
          </p:nvCxnSpPr>
          <p:spPr bwMode="auto">
            <a:xfrm rot="10800000" flipH="1" flipV="1">
              <a:off x="999" y="2280"/>
              <a:ext cx="96" cy="816"/>
            </a:xfrm>
            <a:prstGeom prst="bentConnector3">
              <a:avLst>
                <a:gd name="adj1" fmla="val 937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6415" name="AutoShape 31"/>
            <p:cNvCxnSpPr>
              <a:cxnSpLocks noChangeShapeType="1"/>
            </p:cNvCxnSpPr>
            <p:nvPr/>
          </p:nvCxnSpPr>
          <p:spPr bwMode="auto">
            <a:xfrm rot="10800000" flipH="1" flipV="1">
              <a:off x="990" y="2280"/>
              <a:ext cx="96" cy="1584"/>
            </a:xfrm>
            <a:prstGeom prst="bentConnector3">
              <a:avLst>
                <a:gd name="adj1" fmla="val 18745"/>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6416" name="AutoShape 32"/>
            <p:cNvCxnSpPr>
              <a:cxnSpLocks noChangeShapeType="1"/>
              <a:stCxn id="16390" idx="2"/>
              <a:endCxn id="16397" idx="1"/>
            </p:cNvCxnSpPr>
            <p:nvPr/>
          </p:nvCxnSpPr>
          <p:spPr bwMode="auto">
            <a:xfrm rot="16200000" flipH="1">
              <a:off x="1885" y="2003"/>
              <a:ext cx="552" cy="1"/>
            </a:xfrm>
            <a:prstGeom prst="bentConnector4">
              <a:avLst>
                <a:gd name="adj1" fmla="val -907"/>
                <a:gd name="adj2" fmla="val -14400005"/>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6417" name="AutoShape 33"/>
            <p:cNvCxnSpPr>
              <a:cxnSpLocks noChangeShapeType="1"/>
              <a:stCxn id="16390" idx="2"/>
              <a:endCxn id="16398" idx="1"/>
            </p:cNvCxnSpPr>
            <p:nvPr/>
          </p:nvCxnSpPr>
          <p:spPr bwMode="auto">
            <a:xfrm rot="16200000" flipH="1">
              <a:off x="1501" y="2387"/>
              <a:ext cx="1320" cy="1"/>
            </a:xfrm>
            <a:prstGeom prst="bentConnector4">
              <a:avLst>
                <a:gd name="adj1" fmla="val -685"/>
                <a:gd name="adj2" fmla="val -14400005"/>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6418" name="AutoShape 34"/>
            <p:cNvCxnSpPr>
              <a:cxnSpLocks noChangeShapeType="1"/>
              <a:stCxn id="16390" idx="2"/>
              <a:endCxn id="16399" idx="1"/>
            </p:cNvCxnSpPr>
            <p:nvPr/>
          </p:nvCxnSpPr>
          <p:spPr bwMode="auto">
            <a:xfrm rot="16200000" flipH="1">
              <a:off x="1117" y="2771"/>
              <a:ext cx="2088" cy="1"/>
            </a:xfrm>
            <a:prstGeom prst="bentConnector4">
              <a:avLst>
                <a:gd name="adj1" fmla="val -579"/>
                <a:gd name="adj2" fmla="val -14400005"/>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6419" name="AutoShape 35"/>
            <p:cNvCxnSpPr>
              <a:cxnSpLocks noChangeShapeType="1"/>
              <a:stCxn id="16391" idx="2"/>
              <a:endCxn id="16401" idx="1"/>
            </p:cNvCxnSpPr>
            <p:nvPr/>
          </p:nvCxnSpPr>
          <p:spPr bwMode="auto">
            <a:xfrm rot="16200000" flipH="1">
              <a:off x="3325" y="2003"/>
              <a:ext cx="552" cy="1"/>
            </a:xfrm>
            <a:prstGeom prst="bentConnector4">
              <a:avLst>
                <a:gd name="adj1" fmla="val -907"/>
                <a:gd name="adj2" fmla="val -14400005"/>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6420" name="AutoShape 36"/>
            <p:cNvCxnSpPr>
              <a:cxnSpLocks noChangeShapeType="1"/>
              <a:stCxn id="16391" idx="2"/>
              <a:endCxn id="16402" idx="1"/>
            </p:cNvCxnSpPr>
            <p:nvPr/>
          </p:nvCxnSpPr>
          <p:spPr bwMode="auto">
            <a:xfrm rot="16200000" flipH="1">
              <a:off x="2941" y="2387"/>
              <a:ext cx="1320" cy="1"/>
            </a:xfrm>
            <a:prstGeom prst="bentConnector4">
              <a:avLst>
                <a:gd name="adj1" fmla="val -5"/>
                <a:gd name="adj2" fmla="val -14400005"/>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6421" name="AutoShape 37"/>
            <p:cNvCxnSpPr>
              <a:cxnSpLocks noChangeShapeType="1"/>
              <a:stCxn id="16392" idx="2"/>
              <a:endCxn id="16403" idx="1"/>
            </p:cNvCxnSpPr>
            <p:nvPr/>
          </p:nvCxnSpPr>
          <p:spPr bwMode="auto">
            <a:xfrm rot="5400000">
              <a:off x="4764" y="1908"/>
              <a:ext cx="456" cy="96"/>
            </a:xfrm>
            <a:prstGeom prst="bentConnector4">
              <a:avLst>
                <a:gd name="adj1" fmla="val 435"/>
                <a:gd name="adj2" fmla="val 2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6422" name="AutoShape 38"/>
            <p:cNvCxnSpPr>
              <a:cxnSpLocks noChangeShapeType="1"/>
              <a:stCxn id="16392" idx="2"/>
              <a:endCxn id="16404" idx="1"/>
            </p:cNvCxnSpPr>
            <p:nvPr/>
          </p:nvCxnSpPr>
          <p:spPr bwMode="auto">
            <a:xfrm rot="5400000">
              <a:off x="4452" y="2220"/>
              <a:ext cx="1080" cy="96"/>
            </a:xfrm>
            <a:prstGeom prst="bentConnector4">
              <a:avLst>
                <a:gd name="adj1" fmla="val -1116"/>
                <a:gd name="adj2" fmla="val 2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6423" name="AutoShape 39"/>
            <p:cNvCxnSpPr>
              <a:cxnSpLocks noChangeShapeType="1"/>
              <a:stCxn id="16392" idx="2"/>
              <a:endCxn id="16405" idx="1"/>
            </p:cNvCxnSpPr>
            <p:nvPr/>
          </p:nvCxnSpPr>
          <p:spPr bwMode="auto">
            <a:xfrm rot="5400000">
              <a:off x="4140" y="2532"/>
              <a:ext cx="1704" cy="96"/>
            </a:xfrm>
            <a:prstGeom prst="bentConnector4">
              <a:avLst>
                <a:gd name="adj1" fmla="val -708"/>
                <a:gd name="adj2" fmla="val 2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6424" name="AutoShape 40"/>
            <p:cNvCxnSpPr>
              <a:cxnSpLocks noChangeShapeType="1"/>
              <a:stCxn id="16392" idx="2"/>
              <a:endCxn id="16406" idx="1"/>
            </p:cNvCxnSpPr>
            <p:nvPr/>
          </p:nvCxnSpPr>
          <p:spPr bwMode="auto">
            <a:xfrm rot="5400000">
              <a:off x="3852" y="2820"/>
              <a:ext cx="2280" cy="96"/>
            </a:xfrm>
            <a:prstGeom prst="bentConnector4">
              <a:avLst>
                <a:gd name="adj1" fmla="val -134"/>
                <a:gd name="adj2" fmla="val 2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8954091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ovéPole 1"/>
          <p:cNvSpPr txBox="1">
            <a:spLocks noChangeArrowheads="1"/>
          </p:cNvSpPr>
          <p:nvPr/>
        </p:nvSpPr>
        <p:spPr bwMode="auto">
          <a:xfrm>
            <a:off x="3667126" y="214314"/>
            <a:ext cx="5000625"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defTabSz="685800" eaLnBrk="1" hangingPunct="1">
              <a:lnSpc>
                <a:spcPct val="90000"/>
              </a:lnSpc>
              <a:spcBef>
                <a:spcPct val="0"/>
              </a:spcBef>
              <a:defRPr/>
            </a:pPr>
            <a:r>
              <a:rPr lang="cs-CZ" altLang="cs-CZ" sz="3200" dirty="0">
                <a:solidFill>
                  <a:schemeClr val="tx2">
                    <a:satMod val="130000"/>
                  </a:schemeClr>
                </a:solidFill>
                <a:latin typeface="+mj-lt"/>
                <a:ea typeface="+mj-ea"/>
                <a:cs typeface="+mj-cs"/>
              </a:rPr>
              <a:t>Druhy investic</a:t>
            </a:r>
          </a:p>
        </p:txBody>
      </p:sp>
      <p:grpSp>
        <p:nvGrpSpPr>
          <p:cNvPr id="17411" name="Group 3"/>
          <p:cNvGrpSpPr>
            <a:grpSpLocks/>
          </p:cNvGrpSpPr>
          <p:nvPr/>
        </p:nvGrpSpPr>
        <p:grpSpPr bwMode="auto">
          <a:xfrm>
            <a:off x="1828800" y="1123950"/>
            <a:ext cx="8680450" cy="5124450"/>
            <a:chOff x="192" y="708"/>
            <a:chExt cx="5468" cy="3228"/>
          </a:xfrm>
        </p:grpSpPr>
        <p:sp>
          <p:nvSpPr>
            <p:cNvPr id="17412" name="Rectangle 4"/>
            <p:cNvSpPr>
              <a:spLocks noChangeArrowheads="1"/>
            </p:cNvSpPr>
            <p:nvPr/>
          </p:nvSpPr>
          <p:spPr bwMode="auto">
            <a:xfrm>
              <a:off x="2257" y="708"/>
              <a:ext cx="1390" cy="50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8000" rIns="18000"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2000"/>
                <a:t>Investice</a:t>
              </a:r>
            </a:p>
          </p:txBody>
        </p:sp>
        <p:sp>
          <p:nvSpPr>
            <p:cNvPr id="17413" name="Rectangle 5"/>
            <p:cNvSpPr>
              <a:spLocks noChangeArrowheads="1"/>
            </p:cNvSpPr>
            <p:nvPr/>
          </p:nvSpPr>
          <p:spPr bwMode="auto">
            <a:xfrm>
              <a:off x="2449" y="1609"/>
              <a:ext cx="1007" cy="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Finanční investice</a:t>
              </a:r>
            </a:p>
          </p:txBody>
        </p:sp>
        <p:sp>
          <p:nvSpPr>
            <p:cNvPr id="17414" name="Rectangle 6"/>
            <p:cNvSpPr>
              <a:spLocks noChangeArrowheads="1"/>
            </p:cNvSpPr>
            <p:nvPr/>
          </p:nvSpPr>
          <p:spPr bwMode="auto">
            <a:xfrm>
              <a:off x="963" y="1609"/>
              <a:ext cx="1007" cy="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Věcné investice</a:t>
              </a:r>
            </a:p>
          </p:txBody>
        </p:sp>
        <p:sp>
          <p:nvSpPr>
            <p:cNvPr id="17415" name="Rectangle 7"/>
            <p:cNvSpPr>
              <a:spLocks noChangeArrowheads="1"/>
            </p:cNvSpPr>
            <p:nvPr/>
          </p:nvSpPr>
          <p:spPr bwMode="auto">
            <a:xfrm>
              <a:off x="3982" y="1609"/>
              <a:ext cx="1007" cy="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Nehmotné investice</a:t>
              </a:r>
            </a:p>
          </p:txBody>
        </p:sp>
        <p:sp>
          <p:nvSpPr>
            <p:cNvPr id="17416" name="Rectangle 8"/>
            <p:cNvSpPr>
              <a:spLocks noChangeAspect="1" noChangeArrowheads="1"/>
            </p:cNvSpPr>
            <p:nvPr/>
          </p:nvSpPr>
          <p:spPr bwMode="auto">
            <a:xfrm>
              <a:off x="192" y="2345"/>
              <a:ext cx="572" cy="6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400"/>
                <a:t>Pozemky</a:t>
              </a:r>
            </a:p>
          </p:txBody>
        </p:sp>
        <p:sp>
          <p:nvSpPr>
            <p:cNvPr id="17417" name="Rectangle 9"/>
            <p:cNvSpPr>
              <a:spLocks noChangeAspect="1" noChangeArrowheads="1"/>
            </p:cNvSpPr>
            <p:nvPr/>
          </p:nvSpPr>
          <p:spPr bwMode="auto">
            <a:xfrm>
              <a:off x="2066" y="3421"/>
              <a:ext cx="814" cy="51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400"/>
                <a:t>Podíly</a:t>
              </a:r>
            </a:p>
          </p:txBody>
        </p:sp>
        <p:sp>
          <p:nvSpPr>
            <p:cNvPr id="17418" name="Rectangle 10"/>
            <p:cNvSpPr>
              <a:spLocks noChangeAspect="1" noChangeArrowheads="1"/>
            </p:cNvSpPr>
            <p:nvPr/>
          </p:nvSpPr>
          <p:spPr bwMode="auto">
            <a:xfrm>
              <a:off x="3024" y="3421"/>
              <a:ext cx="815" cy="51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400"/>
                <a:t>Pohledávky</a:t>
              </a:r>
            </a:p>
          </p:txBody>
        </p:sp>
        <p:cxnSp>
          <p:nvCxnSpPr>
            <p:cNvPr id="17419" name="AutoShape 11"/>
            <p:cNvCxnSpPr>
              <a:cxnSpLocks noChangeShapeType="1"/>
              <a:stCxn id="17412" idx="2"/>
              <a:endCxn id="17414" idx="0"/>
            </p:cNvCxnSpPr>
            <p:nvPr/>
          </p:nvCxnSpPr>
          <p:spPr bwMode="auto">
            <a:xfrm rot="5400000">
              <a:off x="2010" y="666"/>
              <a:ext cx="400" cy="1485"/>
            </a:xfrm>
            <a:prstGeom prst="bentConnector3">
              <a:avLst>
                <a:gd name="adj1" fmla="val 49861"/>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7420" name="AutoShape 12"/>
            <p:cNvCxnSpPr>
              <a:cxnSpLocks noChangeShapeType="1"/>
              <a:stCxn id="17412" idx="2"/>
              <a:endCxn id="17415" idx="0"/>
            </p:cNvCxnSpPr>
            <p:nvPr/>
          </p:nvCxnSpPr>
          <p:spPr bwMode="auto">
            <a:xfrm rot="16200000" flipH="1">
              <a:off x="3519" y="642"/>
              <a:ext cx="400" cy="1534"/>
            </a:xfrm>
            <a:prstGeom prst="bentConnector3">
              <a:avLst>
                <a:gd name="adj1" fmla="val 49861"/>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7421" name="AutoShape 13"/>
            <p:cNvCxnSpPr>
              <a:cxnSpLocks noChangeShapeType="1"/>
              <a:stCxn id="17412" idx="2"/>
              <a:endCxn id="17413" idx="0"/>
            </p:cNvCxnSpPr>
            <p:nvPr/>
          </p:nvCxnSpPr>
          <p:spPr bwMode="auto">
            <a:xfrm>
              <a:off x="2952" y="1209"/>
              <a:ext cx="1" cy="40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7422" name="AutoShape 14"/>
            <p:cNvCxnSpPr>
              <a:cxnSpLocks noChangeShapeType="1"/>
              <a:stCxn id="17413" idx="2"/>
              <a:endCxn id="17417" idx="0"/>
            </p:cNvCxnSpPr>
            <p:nvPr/>
          </p:nvCxnSpPr>
          <p:spPr bwMode="auto">
            <a:xfrm rot="5400000">
              <a:off x="2007" y="2475"/>
              <a:ext cx="1412" cy="480"/>
            </a:xfrm>
            <a:prstGeom prst="bentConnector3">
              <a:avLst>
                <a:gd name="adj1" fmla="val 87532"/>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7423" name="AutoShape 15"/>
            <p:cNvCxnSpPr>
              <a:cxnSpLocks noChangeShapeType="1"/>
              <a:stCxn id="17413" idx="2"/>
              <a:endCxn id="17418" idx="0"/>
            </p:cNvCxnSpPr>
            <p:nvPr/>
          </p:nvCxnSpPr>
          <p:spPr bwMode="auto">
            <a:xfrm rot="16200000" flipH="1">
              <a:off x="2487" y="2475"/>
              <a:ext cx="1412" cy="479"/>
            </a:xfrm>
            <a:prstGeom prst="bentConnector3">
              <a:avLst>
                <a:gd name="adj1" fmla="val 87602"/>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sp>
          <p:nvSpPr>
            <p:cNvPr id="17424" name="Rectangle 16"/>
            <p:cNvSpPr>
              <a:spLocks noChangeAspect="1" noChangeArrowheads="1"/>
            </p:cNvSpPr>
            <p:nvPr/>
          </p:nvSpPr>
          <p:spPr bwMode="auto">
            <a:xfrm>
              <a:off x="864" y="2352"/>
              <a:ext cx="572" cy="6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400"/>
                <a:t>Budovy</a:t>
              </a:r>
            </a:p>
            <a:p>
              <a:pPr algn="ctr" eaLnBrk="1" hangingPunct="1"/>
              <a:r>
                <a:rPr lang="cs-CZ" altLang="cs-CZ" sz="1400"/>
                <a:t>Stavby</a:t>
              </a:r>
            </a:p>
            <a:p>
              <a:pPr algn="ctr" eaLnBrk="1" hangingPunct="1"/>
              <a:r>
                <a:rPr lang="cs-CZ" altLang="cs-CZ" sz="1400"/>
                <a:t>Stroje</a:t>
              </a:r>
            </a:p>
          </p:txBody>
        </p:sp>
        <p:sp>
          <p:nvSpPr>
            <p:cNvPr id="17425" name="Rectangle 17"/>
            <p:cNvSpPr>
              <a:spLocks noChangeAspect="1" noChangeArrowheads="1"/>
            </p:cNvSpPr>
            <p:nvPr/>
          </p:nvSpPr>
          <p:spPr bwMode="auto">
            <a:xfrm>
              <a:off x="1536" y="2352"/>
              <a:ext cx="572" cy="6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400"/>
                <a:t>Zásoby</a:t>
              </a:r>
            </a:p>
          </p:txBody>
        </p:sp>
        <p:sp>
          <p:nvSpPr>
            <p:cNvPr id="17426" name="Rectangle 18"/>
            <p:cNvSpPr>
              <a:spLocks noChangeAspect="1" noChangeArrowheads="1"/>
            </p:cNvSpPr>
            <p:nvPr/>
          </p:nvSpPr>
          <p:spPr bwMode="auto">
            <a:xfrm>
              <a:off x="2208" y="2352"/>
              <a:ext cx="572" cy="6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400"/>
                <a:t>Nakupo-vané služby</a:t>
              </a:r>
            </a:p>
          </p:txBody>
        </p:sp>
        <p:sp>
          <p:nvSpPr>
            <p:cNvPr id="17427" name="Rectangle 19"/>
            <p:cNvSpPr>
              <a:spLocks noChangeAspect="1" noChangeArrowheads="1"/>
            </p:cNvSpPr>
            <p:nvPr/>
          </p:nvSpPr>
          <p:spPr bwMode="auto">
            <a:xfrm>
              <a:off x="3072" y="2352"/>
              <a:ext cx="572" cy="6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400"/>
                <a:t>Věda, výzkum a vývoj</a:t>
              </a:r>
            </a:p>
          </p:txBody>
        </p:sp>
        <p:sp>
          <p:nvSpPr>
            <p:cNvPr id="17428" name="Rectangle 20"/>
            <p:cNvSpPr>
              <a:spLocks noChangeAspect="1" noChangeArrowheads="1"/>
            </p:cNvSpPr>
            <p:nvPr/>
          </p:nvSpPr>
          <p:spPr bwMode="auto">
            <a:xfrm>
              <a:off x="3744" y="2352"/>
              <a:ext cx="572" cy="6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400"/>
                <a:t>Reklama</a:t>
              </a:r>
            </a:p>
          </p:txBody>
        </p:sp>
        <p:sp>
          <p:nvSpPr>
            <p:cNvPr id="17429" name="Rectangle 21"/>
            <p:cNvSpPr>
              <a:spLocks noChangeAspect="1" noChangeArrowheads="1"/>
            </p:cNvSpPr>
            <p:nvPr/>
          </p:nvSpPr>
          <p:spPr bwMode="auto">
            <a:xfrm>
              <a:off x="4416" y="2352"/>
              <a:ext cx="572" cy="6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400"/>
                <a:t>Vzdělání</a:t>
              </a:r>
            </a:p>
          </p:txBody>
        </p:sp>
        <p:sp>
          <p:nvSpPr>
            <p:cNvPr id="17430" name="Rectangle 22"/>
            <p:cNvSpPr>
              <a:spLocks noChangeAspect="1" noChangeArrowheads="1"/>
            </p:cNvSpPr>
            <p:nvPr/>
          </p:nvSpPr>
          <p:spPr bwMode="auto">
            <a:xfrm>
              <a:off x="5088" y="2352"/>
              <a:ext cx="572" cy="6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400"/>
                <a:t>Sociální služby</a:t>
              </a:r>
            </a:p>
          </p:txBody>
        </p:sp>
        <p:cxnSp>
          <p:nvCxnSpPr>
            <p:cNvPr id="17431" name="AutoShape 23"/>
            <p:cNvCxnSpPr>
              <a:cxnSpLocks noChangeShapeType="1"/>
              <a:stCxn id="17414" idx="2"/>
              <a:endCxn id="17425" idx="0"/>
            </p:cNvCxnSpPr>
            <p:nvPr/>
          </p:nvCxnSpPr>
          <p:spPr bwMode="auto">
            <a:xfrm rot="16200000" flipH="1">
              <a:off x="1473" y="2003"/>
              <a:ext cx="343" cy="355"/>
            </a:xfrm>
            <a:prstGeom prst="bentConnector3">
              <a:avLst>
                <a:gd name="adj1" fmla="val 49856"/>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7432" name="AutoShape 24"/>
            <p:cNvCxnSpPr>
              <a:cxnSpLocks noChangeShapeType="1"/>
              <a:stCxn id="17414" idx="2"/>
              <a:endCxn id="17426" idx="0"/>
            </p:cNvCxnSpPr>
            <p:nvPr/>
          </p:nvCxnSpPr>
          <p:spPr bwMode="auto">
            <a:xfrm rot="16200000" flipH="1">
              <a:off x="1809" y="1667"/>
              <a:ext cx="343" cy="1027"/>
            </a:xfrm>
            <a:prstGeom prst="bentConnector3">
              <a:avLst>
                <a:gd name="adj1" fmla="val 49856"/>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7433" name="AutoShape 25"/>
            <p:cNvCxnSpPr>
              <a:cxnSpLocks noChangeShapeType="1"/>
              <a:stCxn id="17414" idx="2"/>
              <a:endCxn id="17416" idx="0"/>
            </p:cNvCxnSpPr>
            <p:nvPr/>
          </p:nvCxnSpPr>
          <p:spPr bwMode="auto">
            <a:xfrm rot="5400000">
              <a:off x="805" y="1682"/>
              <a:ext cx="336" cy="989"/>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7434" name="AutoShape 26"/>
            <p:cNvCxnSpPr>
              <a:cxnSpLocks noChangeShapeType="1"/>
              <a:stCxn id="17415" idx="2"/>
              <a:endCxn id="17427" idx="0"/>
            </p:cNvCxnSpPr>
            <p:nvPr/>
          </p:nvCxnSpPr>
          <p:spPr bwMode="auto">
            <a:xfrm rot="5400000">
              <a:off x="3750" y="1617"/>
              <a:ext cx="343" cy="1128"/>
            </a:xfrm>
            <a:prstGeom prst="bentConnector3">
              <a:avLst>
                <a:gd name="adj1" fmla="val 49856"/>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7435" name="AutoShape 27"/>
            <p:cNvCxnSpPr>
              <a:cxnSpLocks noChangeShapeType="1"/>
              <a:stCxn id="17415" idx="2"/>
              <a:endCxn id="17428" idx="0"/>
            </p:cNvCxnSpPr>
            <p:nvPr/>
          </p:nvCxnSpPr>
          <p:spPr bwMode="auto">
            <a:xfrm rot="5400000">
              <a:off x="4086" y="1953"/>
              <a:ext cx="343" cy="456"/>
            </a:xfrm>
            <a:prstGeom prst="bentConnector3">
              <a:avLst>
                <a:gd name="adj1" fmla="val 49856"/>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7436" name="AutoShape 28"/>
            <p:cNvCxnSpPr>
              <a:cxnSpLocks noChangeShapeType="1"/>
              <a:stCxn id="17415" idx="2"/>
              <a:endCxn id="17429" idx="0"/>
            </p:cNvCxnSpPr>
            <p:nvPr/>
          </p:nvCxnSpPr>
          <p:spPr bwMode="auto">
            <a:xfrm rot="16200000" flipH="1">
              <a:off x="4422" y="2073"/>
              <a:ext cx="343" cy="216"/>
            </a:xfrm>
            <a:prstGeom prst="bentConnector3">
              <a:avLst>
                <a:gd name="adj1" fmla="val 49856"/>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7437" name="AutoShape 29"/>
            <p:cNvCxnSpPr>
              <a:cxnSpLocks noChangeShapeType="1"/>
              <a:stCxn id="17415" idx="2"/>
              <a:endCxn id="17430" idx="0"/>
            </p:cNvCxnSpPr>
            <p:nvPr/>
          </p:nvCxnSpPr>
          <p:spPr bwMode="auto">
            <a:xfrm rot="16200000" flipH="1">
              <a:off x="4758" y="1737"/>
              <a:ext cx="343" cy="888"/>
            </a:xfrm>
            <a:prstGeom prst="bentConnector3">
              <a:avLst>
                <a:gd name="adj1" fmla="val 49856"/>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7438" name="AutoShape 30"/>
            <p:cNvCxnSpPr>
              <a:cxnSpLocks noChangeShapeType="1"/>
              <a:stCxn id="17414" idx="2"/>
              <a:endCxn id="17424" idx="0"/>
            </p:cNvCxnSpPr>
            <p:nvPr/>
          </p:nvCxnSpPr>
          <p:spPr bwMode="auto">
            <a:xfrm rot="5400000">
              <a:off x="1137" y="2022"/>
              <a:ext cx="343" cy="317"/>
            </a:xfrm>
            <a:prstGeom prst="bentConnector3">
              <a:avLst>
                <a:gd name="adj1" fmla="val 49856"/>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13076635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p:txBody>
          <a:bodyPr>
            <a:normAutofit/>
          </a:bodyPr>
          <a:lstStyle/>
          <a:p>
            <a:pPr>
              <a:defRPr/>
            </a:pPr>
            <a:r>
              <a:rPr lang="cs-CZ" altLang="cs-CZ" sz="3200" dirty="0">
                <a:solidFill>
                  <a:schemeClr val="tx2">
                    <a:satMod val="130000"/>
                  </a:schemeClr>
                </a:solidFill>
              </a:rPr>
              <a:t>Druhy investic</a:t>
            </a:r>
          </a:p>
        </p:txBody>
      </p:sp>
      <p:sp>
        <p:nvSpPr>
          <p:cNvPr id="9219" name="Text Box 5"/>
          <p:cNvSpPr txBox="1">
            <a:spLocks noChangeArrowheads="1"/>
          </p:cNvSpPr>
          <p:nvPr/>
        </p:nvSpPr>
        <p:spPr bwMode="auto">
          <a:xfrm>
            <a:off x="2286000" y="1793132"/>
            <a:ext cx="7620000" cy="445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spcBef>
                <a:spcPct val="50000"/>
              </a:spcBef>
            </a:pPr>
            <a:r>
              <a:rPr lang="cs-CZ" altLang="cs-CZ" b="1" dirty="0"/>
              <a:t>Dle druhu majetkových složek, pro jejichž získání byly použity</a:t>
            </a:r>
          </a:p>
          <a:p>
            <a:pPr eaLnBrk="1" hangingPunct="1">
              <a:spcBef>
                <a:spcPct val="10000"/>
              </a:spcBef>
            </a:pPr>
            <a:r>
              <a:rPr lang="cs-CZ" altLang="cs-CZ" dirty="0"/>
              <a:t>- věcné investice</a:t>
            </a:r>
          </a:p>
          <a:p>
            <a:pPr eaLnBrk="1" hangingPunct="1">
              <a:spcBef>
                <a:spcPct val="10000"/>
              </a:spcBef>
              <a:buFontTx/>
              <a:buChar char="-"/>
            </a:pPr>
            <a:r>
              <a:rPr lang="cs-CZ" altLang="cs-CZ" dirty="0"/>
              <a:t> finanční investice</a:t>
            </a:r>
          </a:p>
          <a:p>
            <a:pPr eaLnBrk="1" hangingPunct="1">
              <a:spcBef>
                <a:spcPct val="10000"/>
              </a:spcBef>
              <a:buFontTx/>
              <a:buChar char="-"/>
            </a:pPr>
            <a:r>
              <a:rPr lang="cs-CZ" altLang="cs-CZ" dirty="0"/>
              <a:t> nehmotné investice</a:t>
            </a:r>
          </a:p>
          <a:p>
            <a:pPr eaLnBrk="1" hangingPunct="1"/>
            <a:endParaRPr lang="cs-CZ" altLang="cs-CZ" dirty="0"/>
          </a:p>
          <a:p>
            <a:pPr eaLnBrk="1" hangingPunct="1">
              <a:spcBef>
                <a:spcPct val="50000"/>
              </a:spcBef>
            </a:pPr>
            <a:r>
              <a:rPr lang="cs-CZ" altLang="cs-CZ" b="1" dirty="0"/>
              <a:t>Dle hodnoty investic v příslušném období</a:t>
            </a:r>
          </a:p>
          <a:p>
            <a:pPr eaLnBrk="1" hangingPunct="1">
              <a:spcBef>
                <a:spcPct val="10000"/>
              </a:spcBef>
            </a:pPr>
            <a:r>
              <a:rPr lang="cs-CZ" altLang="cs-CZ" dirty="0"/>
              <a:t>brutto investice = reinvestice (obnovovací investice) + netto investice (rozšiřovací investice)</a:t>
            </a:r>
          </a:p>
          <a:p>
            <a:pPr eaLnBrk="1" hangingPunct="1"/>
            <a:endParaRPr lang="cs-CZ" altLang="cs-CZ" dirty="0"/>
          </a:p>
          <a:p>
            <a:pPr eaLnBrk="1" hangingPunct="1">
              <a:spcBef>
                <a:spcPct val="50000"/>
              </a:spcBef>
            </a:pPr>
            <a:r>
              <a:rPr lang="cs-CZ" altLang="cs-CZ" dirty="0"/>
              <a:t>Modernizační investice = technicky vylepšené zařízení, které zvyšuje kapacitu podniku</a:t>
            </a:r>
          </a:p>
          <a:p>
            <a:pPr eaLnBrk="1" hangingPunct="1"/>
            <a:endParaRPr lang="cs-CZ" altLang="cs-CZ" dirty="0"/>
          </a:p>
          <a:p>
            <a:pPr eaLnBrk="1" hangingPunct="1">
              <a:spcBef>
                <a:spcPct val="50000"/>
              </a:spcBef>
            </a:pPr>
            <a:r>
              <a:rPr lang="cs-CZ" altLang="cs-CZ" dirty="0"/>
              <a:t>Racionalizační investice = zařízení produkuje beze změny kapacity, ale s nižšími náklady</a:t>
            </a:r>
          </a:p>
        </p:txBody>
      </p:sp>
    </p:spTree>
    <p:extLst>
      <p:ext uri="{BB962C8B-B14F-4D97-AF65-F5344CB8AC3E}">
        <p14:creationId xmlns:p14="http://schemas.microsoft.com/office/powerpoint/2010/main" val="13235828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166939" y="214314"/>
            <a:ext cx="8143875" cy="978729"/>
          </a:xfrm>
          <a:prstGeom prst="rect">
            <a:avLst/>
          </a:prstGeom>
          <a:noFill/>
        </p:spPr>
        <p:txBody>
          <a:bodyPr>
            <a:spAutoFit/>
          </a:bodyPr>
          <a:lstStyle/>
          <a:p>
            <a:pPr defTabSz="685800">
              <a:lnSpc>
                <a:spcPct val="90000"/>
              </a:lnSpc>
              <a:spcBef>
                <a:spcPct val="0"/>
              </a:spcBef>
              <a:defRPr/>
            </a:pPr>
            <a:r>
              <a:rPr lang="cs-CZ" sz="3200" dirty="0">
                <a:solidFill>
                  <a:schemeClr val="tx2">
                    <a:satMod val="130000"/>
                  </a:schemeClr>
                </a:solidFill>
                <a:latin typeface="+mj-lt"/>
                <a:ea typeface="+mj-ea"/>
                <a:cs typeface="+mj-cs"/>
              </a:rPr>
              <a:t>Členění investic z hlediska jejich hodnoty v jednom období</a:t>
            </a:r>
          </a:p>
        </p:txBody>
      </p:sp>
      <p:grpSp>
        <p:nvGrpSpPr>
          <p:cNvPr id="18435" name="Group 3"/>
          <p:cNvGrpSpPr>
            <a:grpSpLocks/>
          </p:cNvGrpSpPr>
          <p:nvPr/>
        </p:nvGrpSpPr>
        <p:grpSpPr bwMode="auto">
          <a:xfrm>
            <a:off x="1881188" y="2000250"/>
            <a:ext cx="8229600" cy="3657600"/>
            <a:chOff x="240" y="1536"/>
            <a:chExt cx="5184" cy="2304"/>
          </a:xfrm>
        </p:grpSpPr>
        <p:sp>
          <p:nvSpPr>
            <p:cNvPr id="18436" name="Rectangle 4"/>
            <p:cNvSpPr>
              <a:spLocks noChangeArrowheads="1"/>
            </p:cNvSpPr>
            <p:nvPr/>
          </p:nvSpPr>
          <p:spPr bwMode="auto">
            <a:xfrm>
              <a:off x="1920" y="1536"/>
              <a:ext cx="1824" cy="48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2000"/>
                <a:t>Bruttoinvestice</a:t>
              </a:r>
            </a:p>
          </p:txBody>
        </p:sp>
        <p:sp>
          <p:nvSpPr>
            <p:cNvPr id="18437" name="Rectangle 5"/>
            <p:cNvSpPr>
              <a:spLocks noChangeArrowheads="1"/>
            </p:cNvSpPr>
            <p:nvPr/>
          </p:nvSpPr>
          <p:spPr bwMode="auto">
            <a:xfrm>
              <a:off x="1920" y="3360"/>
              <a:ext cx="1824" cy="48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2000"/>
                <a:t>Racionalizační investice</a:t>
              </a:r>
            </a:p>
          </p:txBody>
        </p:sp>
        <p:sp>
          <p:nvSpPr>
            <p:cNvPr id="18438" name="Rectangle 6"/>
            <p:cNvSpPr>
              <a:spLocks noChangeArrowheads="1"/>
            </p:cNvSpPr>
            <p:nvPr/>
          </p:nvSpPr>
          <p:spPr bwMode="auto">
            <a:xfrm>
              <a:off x="3600" y="2400"/>
              <a:ext cx="1824" cy="48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2000"/>
                <a:t>Obnovovací investice (reinvestice)</a:t>
              </a:r>
            </a:p>
          </p:txBody>
        </p:sp>
        <p:sp>
          <p:nvSpPr>
            <p:cNvPr id="18439" name="Rectangle 7"/>
            <p:cNvSpPr>
              <a:spLocks noChangeArrowheads="1"/>
            </p:cNvSpPr>
            <p:nvPr/>
          </p:nvSpPr>
          <p:spPr bwMode="auto">
            <a:xfrm>
              <a:off x="240" y="2400"/>
              <a:ext cx="1824" cy="48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2000"/>
                <a:t>Nettoinvestice (založení podniku, rozšiřování)</a:t>
              </a:r>
            </a:p>
          </p:txBody>
        </p:sp>
        <p:cxnSp>
          <p:nvCxnSpPr>
            <p:cNvPr id="18440" name="AutoShape 8"/>
            <p:cNvCxnSpPr>
              <a:cxnSpLocks noChangeShapeType="1"/>
              <a:stCxn id="18436" idx="2"/>
              <a:endCxn id="18439" idx="0"/>
            </p:cNvCxnSpPr>
            <p:nvPr/>
          </p:nvCxnSpPr>
          <p:spPr bwMode="auto">
            <a:xfrm rot="5400000">
              <a:off x="1800" y="1368"/>
              <a:ext cx="384" cy="1680"/>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8441" name="AutoShape 9"/>
            <p:cNvCxnSpPr>
              <a:cxnSpLocks noChangeShapeType="1"/>
              <a:stCxn id="18436" idx="2"/>
              <a:endCxn id="18438" idx="0"/>
            </p:cNvCxnSpPr>
            <p:nvPr/>
          </p:nvCxnSpPr>
          <p:spPr bwMode="auto">
            <a:xfrm rot="16200000" flipH="1">
              <a:off x="3480" y="1368"/>
              <a:ext cx="384" cy="1680"/>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8442" name="AutoShape 10"/>
            <p:cNvCxnSpPr>
              <a:cxnSpLocks noChangeShapeType="1"/>
              <a:stCxn id="18439" idx="2"/>
              <a:endCxn id="18437" idx="0"/>
            </p:cNvCxnSpPr>
            <p:nvPr/>
          </p:nvCxnSpPr>
          <p:spPr bwMode="auto">
            <a:xfrm rot="16200000" flipH="1">
              <a:off x="1752" y="2280"/>
              <a:ext cx="480" cy="1680"/>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8443" name="AutoShape 11"/>
            <p:cNvCxnSpPr>
              <a:cxnSpLocks noChangeShapeType="1"/>
              <a:stCxn id="18437" idx="0"/>
              <a:endCxn id="18438" idx="2"/>
            </p:cNvCxnSpPr>
            <p:nvPr/>
          </p:nvCxnSpPr>
          <p:spPr bwMode="auto">
            <a:xfrm rot="-5400000">
              <a:off x="3432" y="2280"/>
              <a:ext cx="480" cy="1680"/>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407346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sz="3200" dirty="0">
                <a:solidFill>
                  <a:schemeClr val="tx2">
                    <a:satMod val="130000"/>
                  </a:schemeClr>
                </a:solidFill>
              </a:rPr>
              <a:t>Kde se pohybujeme?</a:t>
            </a:r>
          </a:p>
        </p:txBody>
      </p:sp>
      <p:pic>
        <p:nvPicPr>
          <p:cNvPr id="4" name="Zástupný symbol pro obsah 3"/>
          <p:cNvPicPr>
            <a:picLocks noChangeAspect="1"/>
          </p:cNvPicPr>
          <p:nvPr/>
        </p:nvPicPr>
        <p:blipFill>
          <a:blip r:embed="rId2" cstate="print">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3260741" y="2057400"/>
            <a:ext cx="5213321" cy="3600450"/>
          </a:xfrm>
          <a:prstGeom prst="rect">
            <a:avLst/>
          </a:prstGeom>
        </p:spPr>
      </p:pic>
      <p:sp>
        <p:nvSpPr>
          <p:cNvPr id="5" name="Obdélník 4"/>
          <p:cNvSpPr/>
          <p:nvPr/>
        </p:nvSpPr>
        <p:spPr>
          <a:xfrm>
            <a:off x="3639672" y="2057400"/>
            <a:ext cx="4034117" cy="354106"/>
          </a:xfrm>
          <a:prstGeom prst="rect">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cs-CZ"/>
          </a:p>
        </p:txBody>
      </p:sp>
      <p:sp>
        <p:nvSpPr>
          <p:cNvPr id="6" name="Obdélník 5"/>
          <p:cNvSpPr/>
          <p:nvPr/>
        </p:nvSpPr>
        <p:spPr>
          <a:xfrm>
            <a:off x="3639672" y="2882153"/>
            <a:ext cx="4034117" cy="354106"/>
          </a:xfrm>
          <a:prstGeom prst="rect">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cs-CZ"/>
          </a:p>
        </p:txBody>
      </p:sp>
    </p:spTree>
    <p:extLst>
      <p:ext uri="{BB962C8B-B14F-4D97-AF65-F5344CB8AC3E}">
        <p14:creationId xmlns:p14="http://schemas.microsoft.com/office/powerpoint/2010/main" val="29085180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sz="3200" dirty="0">
                <a:solidFill>
                  <a:schemeClr val="tx2">
                    <a:satMod val="130000"/>
                  </a:schemeClr>
                </a:solidFill>
              </a:rPr>
              <a:t>Kdy investovat? Obnovovat?</a:t>
            </a:r>
          </a:p>
        </p:txBody>
      </p:sp>
      <p:sp>
        <p:nvSpPr>
          <p:cNvPr id="3" name="Zástupný symbol pro obsah 2"/>
          <p:cNvSpPr>
            <a:spLocks noGrp="1"/>
          </p:cNvSpPr>
          <p:nvPr>
            <p:ph idx="1"/>
          </p:nvPr>
        </p:nvSpPr>
        <p:spPr/>
        <p:txBody>
          <a:bodyPr>
            <a:normAutofit/>
          </a:bodyPr>
          <a:lstStyle/>
          <a:p>
            <a:pPr>
              <a:spcBef>
                <a:spcPct val="50000"/>
              </a:spcBef>
            </a:pPr>
            <a:r>
              <a:rPr lang="cs-CZ" altLang="cs-CZ" dirty="0"/>
              <a:t>Technická x ekonomická životnost</a:t>
            </a:r>
          </a:p>
          <a:p>
            <a:pPr>
              <a:spcBef>
                <a:spcPct val="50000"/>
              </a:spcBef>
            </a:pPr>
            <a:r>
              <a:rPr lang="cs-CZ" altLang="cs-CZ" dirty="0"/>
              <a:t>Technická životnost</a:t>
            </a:r>
          </a:p>
          <a:p>
            <a:pPr lvl="1">
              <a:spcBef>
                <a:spcPct val="50000"/>
              </a:spcBef>
            </a:pPr>
            <a:r>
              <a:rPr lang="cs-CZ" altLang="cs-CZ" dirty="0"/>
              <a:t>Jak dlouho je stroj schopen produkovat bezchybné výrobky…</a:t>
            </a:r>
          </a:p>
          <a:p>
            <a:pPr>
              <a:spcBef>
                <a:spcPct val="50000"/>
              </a:spcBef>
            </a:pPr>
            <a:r>
              <a:rPr lang="cs-CZ" altLang="cs-CZ" dirty="0"/>
              <a:t>Ekonomická životnost</a:t>
            </a:r>
          </a:p>
          <a:p>
            <a:pPr lvl="1">
              <a:spcBef>
                <a:spcPct val="10000"/>
              </a:spcBef>
            </a:pPr>
            <a:r>
              <a:rPr lang="cs-CZ" altLang="cs-CZ" dirty="0"/>
              <a:t> Krytím běžných provozních výdajů</a:t>
            </a:r>
          </a:p>
          <a:p>
            <a:pPr lvl="1">
              <a:spcBef>
                <a:spcPct val="10000"/>
              </a:spcBef>
            </a:pPr>
            <a:r>
              <a:rPr lang="cs-CZ" altLang="cs-CZ" dirty="0"/>
              <a:t> Krytím nižší tržby při prodeji zařízení v daném období za zůstatkovou cenu</a:t>
            </a:r>
          </a:p>
          <a:p>
            <a:pPr lvl="1">
              <a:spcBef>
                <a:spcPct val="10000"/>
              </a:spcBef>
            </a:pPr>
            <a:r>
              <a:rPr lang="cs-CZ" altLang="cs-CZ" dirty="0"/>
              <a:t> Krytím úroky z tržeb za zůstatkovou cenu</a:t>
            </a:r>
          </a:p>
          <a:p>
            <a:pPr lvl="1">
              <a:spcBef>
                <a:spcPct val="10000"/>
              </a:spcBef>
            </a:pPr>
            <a:r>
              <a:rPr lang="cs-CZ" altLang="cs-CZ" dirty="0"/>
              <a:t> Krytím daně z příjmu</a:t>
            </a:r>
          </a:p>
          <a:p>
            <a:pPr lvl="1">
              <a:spcBef>
                <a:spcPct val="10000"/>
              </a:spcBef>
            </a:pPr>
            <a:r>
              <a:rPr lang="cs-CZ" altLang="cs-CZ" b="1" dirty="0"/>
              <a:t>Obecně ziskovost a efektivita vs. Trh – tedy jak dlouho je účelné využívat stroj s ohledem na trh</a:t>
            </a:r>
          </a:p>
        </p:txBody>
      </p:sp>
    </p:spTree>
    <p:extLst>
      <p:ext uri="{BB962C8B-B14F-4D97-AF65-F5344CB8AC3E}">
        <p14:creationId xmlns:p14="http://schemas.microsoft.com/office/powerpoint/2010/main" val="12422908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txBody>
          <a:bodyPr>
            <a:normAutofit/>
          </a:bodyPr>
          <a:lstStyle/>
          <a:p>
            <a:pPr algn="ctr">
              <a:defRPr/>
            </a:pPr>
            <a:r>
              <a:rPr lang="cs-CZ" sz="3600" b="1" dirty="0">
                <a:solidFill>
                  <a:srgbClr val="FF0000"/>
                </a:solidFill>
              </a:rPr>
              <a:t>Investiční plánování a investiční propočty</a:t>
            </a:r>
          </a:p>
        </p:txBody>
      </p:sp>
      <p:sp>
        <p:nvSpPr>
          <p:cNvPr id="11267" name="Rectangle 3"/>
          <p:cNvSpPr>
            <a:spLocks noGrp="1" noChangeArrowheads="1"/>
          </p:cNvSpPr>
          <p:nvPr>
            <p:ph idx="1"/>
          </p:nvPr>
        </p:nvSpPr>
        <p:spPr/>
        <p:txBody>
          <a:bodyPr/>
          <a:lstStyle/>
          <a:p>
            <a:pPr eaLnBrk="1" hangingPunct="1">
              <a:lnSpc>
                <a:spcPct val="150000"/>
              </a:lnSpc>
            </a:pPr>
            <a:r>
              <a:rPr lang="cs-CZ" altLang="cs-CZ" dirty="0"/>
              <a:t>Hodnocení efektivnosti investic</a:t>
            </a:r>
          </a:p>
          <a:p>
            <a:pPr eaLnBrk="1" hangingPunct="1">
              <a:lnSpc>
                <a:spcPct val="150000"/>
              </a:lnSpc>
            </a:pPr>
            <a:r>
              <a:rPr lang="cs-CZ" altLang="cs-CZ" dirty="0"/>
              <a:t>Metody hodnocení investic</a:t>
            </a:r>
          </a:p>
          <a:p>
            <a:pPr eaLnBrk="1" hangingPunct="1">
              <a:lnSpc>
                <a:spcPct val="150000"/>
              </a:lnSpc>
            </a:pPr>
            <a:r>
              <a:rPr lang="cs-CZ" altLang="cs-CZ" dirty="0"/>
              <a:t>Oceňování podniku</a:t>
            </a:r>
          </a:p>
        </p:txBody>
      </p:sp>
    </p:spTree>
    <p:extLst>
      <p:ext uri="{BB962C8B-B14F-4D97-AF65-F5344CB8AC3E}">
        <p14:creationId xmlns:p14="http://schemas.microsoft.com/office/powerpoint/2010/main" val="39969456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lstStyle/>
          <a:p>
            <a:pPr>
              <a:defRPr/>
            </a:pPr>
            <a:r>
              <a:rPr lang="cs-CZ" sz="3200">
                <a:solidFill>
                  <a:schemeClr val="tx2">
                    <a:satMod val="130000"/>
                  </a:schemeClr>
                </a:solidFill>
              </a:rPr>
              <a:t>Hodnocení efektivnosti investic</a:t>
            </a:r>
          </a:p>
        </p:txBody>
      </p:sp>
      <p:sp>
        <p:nvSpPr>
          <p:cNvPr id="12291" name="Rectangle 3"/>
          <p:cNvSpPr>
            <a:spLocks noGrp="1" noChangeArrowheads="1"/>
          </p:cNvSpPr>
          <p:nvPr>
            <p:ph idx="1"/>
          </p:nvPr>
        </p:nvSpPr>
        <p:spPr/>
        <p:txBody>
          <a:bodyPr>
            <a:normAutofit/>
          </a:bodyPr>
          <a:lstStyle/>
          <a:p>
            <a:pPr eaLnBrk="1" hangingPunct="1">
              <a:lnSpc>
                <a:spcPct val="90000"/>
              </a:lnSpc>
              <a:buFont typeface="Wingdings" panose="05000000000000000000" pitchFamily="2" charset="2"/>
              <a:buNone/>
            </a:pPr>
            <a:r>
              <a:rPr lang="cs-CZ" altLang="cs-CZ" sz="2400"/>
              <a:t>Má-li být</a:t>
            </a:r>
          </a:p>
          <a:p>
            <a:pPr eaLnBrk="1" hangingPunct="1">
              <a:lnSpc>
                <a:spcPct val="90000"/>
              </a:lnSpc>
            </a:pPr>
            <a:r>
              <a:rPr lang="cs-CZ" altLang="cs-CZ" sz="2400"/>
              <a:t>založen nový podnik</a:t>
            </a:r>
          </a:p>
          <a:p>
            <a:pPr eaLnBrk="1" hangingPunct="1">
              <a:lnSpc>
                <a:spcPct val="90000"/>
              </a:lnSpc>
            </a:pPr>
            <a:r>
              <a:rPr lang="cs-CZ" altLang="cs-CZ" sz="2400"/>
              <a:t>zachován podnik obnovou tech. a hosp. opotřebovaných zařízení</a:t>
            </a:r>
          </a:p>
          <a:p>
            <a:pPr eaLnBrk="1" hangingPunct="1">
              <a:lnSpc>
                <a:spcPct val="90000"/>
              </a:lnSpc>
            </a:pPr>
            <a:r>
              <a:rPr lang="cs-CZ" altLang="cs-CZ" sz="2400"/>
              <a:t>rozšířen podnik</a:t>
            </a:r>
          </a:p>
          <a:p>
            <a:pPr eaLnBrk="1" hangingPunct="1">
              <a:lnSpc>
                <a:spcPct val="90000"/>
              </a:lnSpc>
              <a:buFont typeface="Wingdings" panose="05000000000000000000" pitchFamily="2" charset="2"/>
              <a:buChar char="à"/>
            </a:pPr>
            <a:r>
              <a:rPr lang="cs-CZ" altLang="cs-CZ" sz="2400">
                <a:sym typeface="Wingdings" panose="05000000000000000000" pitchFamily="2" charset="2"/>
              </a:rPr>
              <a:t>musí vlastnímu rozhodnutí o pořízení investic předcházet investiční plánování.</a:t>
            </a:r>
          </a:p>
          <a:p>
            <a:pPr eaLnBrk="1" hangingPunct="1">
              <a:lnSpc>
                <a:spcPct val="90000"/>
              </a:lnSpc>
              <a:buFont typeface="Wingdings" panose="05000000000000000000" pitchFamily="2" charset="2"/>
              <a:buNone/>
            </a:pPr>
            <a:endParaRPr lang="cs-CZ" altLang="cs-CZ" sz="1400"/>
          </a:p>
          <a:p>
            <a:pPr eaLnBrk="1" hangingPunct="1">
              <a:lnSpc>
                <a:spcPct val="90000"/>
              </a:lnSpc>
              <a:buFont typeface="Wingdings" panose="05000000000000000000" pitchFamily="2" charset="2"/>
              <a:buNone/>
            </a:pPr>
            <a:r>
              <a:rPr lang="cs-CZ" altLang="cs-CZ" sz="2400" b="1"/>
              <a:t>Investiční rozhodnutí</a:t>
            </a:r>
          </a:p>
          <a:p>
            <a:pPr eaLnBrk="1" hangingPunct="1">
              <a:lnSpc>
                <a:spcPct val="90000"/>
              </a:lnSpc>
            </a:pPr>
            <a:r>
              <a:rPr lang="cs-CZ" altLang="cs-CZ" sz="2400"/>
              <a:t>určuje dlouhodobě druh a objem produkovaných výkonů</a:t>
            </a:r>
          </a:p>
          <a:p>
            <a:pPr eaLnBrk="1" hangingPunct="1">
              <a:lnSpc>
                <a:spcPct val="90000"/>
              </a:lnSpc>
            </a:pPr>
            <a:r>
              <a:rPr lang="cs-CZ" altLang="cs-CZ" sz="2400"/>
              <a:t>významně ovlivňuje další existenci podniku</a:t>
            </a:r>
          </a:p>
        </p:txBody>
      </p:sp>
    </p:spTree>
    <p:extLst>
      <p:ext uri="{BB962C8B-B14F-4D97-AF65-F5344CB8AC3E}">
        <p14:creationId xmlns:p14="http://schemas.microsoft.com/office/powerpoint/2010/main" val="41155306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p:txBody>
          <a:bodyPr/>
          <a:lstStyle/>
          <a:p>
            <a:pPr>
              <a:defRPr/>
            </a:pPr>
            <a:r>
              <a:rPr lang="cs-CZ" sz="3200">
                <a:solidFill>
                  <a:schemeClr val="tx2">
                    <a:satMod val="130000"/>
                  </a:schemeClr>
                </a:solidFill>
              </a:rPr>
              <a:t>Hodnocení efektivnosti investic</a:t>
            </a:r>
          </a:p>
        </p:txBody>
      </p:sp>
      <p:sp>
        <p:nvSpPr>
          <p:cNvPr id="13315" name="Rectangle 3"/>
          <p:cNvSpPr>
            <a:spLocks noGrp="1" noChangeArrowheads="1"/>
          </p:cNvSpPr>
          <p:nvPr>
            <p:ph idx="1"/>
          </p:nvPr>
        </p:nvSpPr>
        <p:spPr/>
        <p:txBody>
          <a:bodyPr/>
          <a:lstStyle/>
          <a:p>
            <a:pPr eaLnBrk="1" hangingPunct="1">
              <a:lnSpc>
                <a:spcPct val="80000"/>
              </a:lnSpc>
              <a:buFont typeface="Wingdings" panose="05000000000000000000" pitchFamily="2" charset="2"/>
              <a:buNone/>
            </a:pPr>
            <a:r>
              <a:rPr lang="cs-CZ" altLang="cs-CZ" sz="2000" b="1"/>
              <a:t>Investiční plánování </a:t>
            </a:r>
            <a:r>
              <a:rPr lang="cs-CZ" altLang="cs-CZ" sz="2000"/>
              <a:t>- musí být sladěno s kapitálovým plánováním</a:t>
            </a:r>
          </a:p>
          <a:p>
            <a:pPr eaLnBrk="1" hangingPunct="1">
              <a:lnSpc>
                <a:spcPct val="80000"/>
              </a:lnSpc>
            </a:pPr>
            <a:r>
              <a:rPr lang="cs-CZ" altLang="cs-CZ" sz="2000"/>
              <a:t>klíčový nástroj investičního plánování =</a:t>
            </a:r>
            <a:r>
              <a:rPr lang="cs-CZ" altLang="cs-CZ" sz="2000">
                <a:sym typeface="Wingdings" panose="05000000000000000000" pitchFamily="2" charset="2"/>
              </a:rPr>
              <a:t> </a:t>
            </a:r>
            <a:r>
              <a:rPr lang="cs-CZ" altLang="cs-CZ" sz="2000" b="1">
                <a:sym typeface="Wingdings" panose="05000000000000000000" pitchFamily="2" charset="2"/>
              </a:rPr>
              <a:t>investiční propočty</a:t>
            </a:r>
            <a:r>
              <a:rPr lang="cs-CZ" altLang="cs-CZ" sz="2000">
                <a:sym typeface="Wingdings" panose="05000000000000000000" pitchFamily="2" charset="2"/>
              </a:rPr>
              <a:t>  posuzují:</a:t>
            </a:r>
          </a:p>
          <a:p>
            <a:pPr lvl="1" eaLnBrk="1" hangingPunct="1">
              <a:lnSpc>
                <a:spcPct val="80000"/>
              </a:lnSpc>
            </a:pPr>
            <a:r>
              <a:rPr lang="cs-CZ" altLang="cs-CZ" sz="1800">
                <a:sym typeface="Wingdings" panose="05000000000000000000" pitchFamily="2" charset="2"/>
              </a:rPr>
              <a:t>výhodnost investičního projektu</a:t>
            </a:r>
          </a:p>
          <a:p>
            <a:pPr lvl="1" eaLnBrk="1" hangingPunct="1">
              <a:lnSpc>
                <a:spcPct val="80000"/>
              </a:lnSpc>
            </a:pPr>
            <a:r>
              <a:rPr lang="cs-CZ" altLang="cs-CZ" sz="1800">
                <a:sym typeface="Wingdings" panose="05000000000000000000" pitchFamily="2" charset="2"/>
              </a:rPr>
              <a:t>výhodnost více investičních variant</a:t>
            </a:r>
          </a:p>
          <a:p>
            <a:pPr lvl="1" eaLnBrk="1" hangingPunct="1">
              <a:lnSpc>
                <a:spcPct val="80000"/>
              </a:lnSpc>
            </a:pPr>
            <a:r>
              <a:rPr lang="cs-CZ" altLang="cs-CZ" sz="1800">
                <a:sym typeface="Wingdings" panose="05000000000000000000" pitchFamily="2" charset="2"/>
              </a:rPr>
              <a:t>sestavení optimální kombinace investičních projektů </a:t>
            </a:r>
          </a:p>
          <a:p>
            <a:pPr eaLnBrk="1" hangingPunct="1">
              <a:lnSpc>
                <a:spcPct val="80000"/>
              </a:lnSpc>
              <a:spcBef>
                <a:spcPct val="40000"/>
              </a:spcBef>
            </a:pPr>
            <a:r>
              <a:rPr lang="cs-CZ" altLang="cs-CZ" sz="2000"/>
              <a:t>investice se bude realizovat, pokud zajistí investorovi návratnost peněžních výdajů spojených s pořízením a dostatečné zúročení vloženého kapitálu </a:t>
            </a:r>
            <a:r>
              <a:rPr lang="cs-CZ" altLang="cs-CZ" sz="2000">
                <a:sym typeface="Wingdings" panose="05000000000000000000" pitchFamily="2" charset="2"/>
              </a:rPr>
              <a:t> </a:t>
            </a:r>
            <a:r>
              <a:rPr lang="cs-CZ" altLang="cs-CZ" sz="2000" b="1"/>
              <a:t>investice je výhodná</a:t>
            </a:r>
            <a:r>
              <a:rPr lang="cs-CZ" altLang="cs-CZ" sz="2000"/>
              <a:t> pokud</a:t>
            </a:r>
          </a:p>
          <a:p>
            <a:pPr lvl="1" eaLnBrk="1" hangingPunct="1">
              <a:lnSpc>
                <a:spcPct val="80000"/>
              </a:lnSpc>
            </a:pPr>
            <a:r>
              <a:rPr lang="cs-CZ" altLang="cs-CZ" sz="1800"/>
              <a:t>součet peněžních příjmů převyšuje součet výdajů a</a:t>
            </a:r>
          </a:p>
          <a:p>
            <a:pPr lvl="1" eaLnBrk="1" hangingPunct="1">
              <a:lnSpc>
                <a:spcPct val="80000"/>
              </a:lnSpc>
            </a:pPr>
            <a:r>
              <a:rPr lang="cs-CZ" altLang="cs-CZ" sz="1800"/>
              <a:t>přebytek peněžních příjmů nad výdaji umožňuje amortizaci a přiměřené zúročení vloženého kapitálu</a:t>
            </a:r>
          </a:p>
        </p:txBody>
      </p:sp>
    </p:spTree>
    <p:extLst>
      <p:ext uri="{BB962C8B-B14F-4D97-AF65-F5344CB8AC3E}">
        <p14:creationId xmlns:p14="http://schemas.microsoft.com/office/powerpoint/2010/main" val="15944461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pPr>
              <a:defRPr/>
            </a:pPr>
            <a:r>
              <a:rPr lang="cs-CZ" sz="3200">
                <a:solidFill>
                  <a:schemeClr val="tx2">
                    <a:satMod val="130000"/>
                  </a:schemeClr>
                </a:solidFill>
              </a:rPr>
              <a:t>Metody hodnocení investic</a:t>
            </a:r>
          </a:p>
        </p:txBody>
      </p:sp>
      <p:sp>
        <p:nvSpPr>
          <p:cNvPr id="14339" name="Rectangle 3"/>
          <p:cNvSpPr>
            <a:spLocks noGrp="1" noChangeArrowheads="1"/>
          </p:cNvSpPr>
          <p:nvPr>
            <p:ph idx="1"/>
          </p:nvPr>
        </p:nvSpPr>
        <p:spPr/>
        <p:txBody>
          <a:bodyPr/>
          <a:lstStyle/>
          <a:p>
            <a:pPr eaLnBrk="1" hangingPunct="1">
              <a:lnSpc>
                <a:spcPct val="90000"/>
              </a:lnSpc>
            </a:pPr>
            <a:r>
              <a:rPr lang="cs-CZ" altLang="cs-CZ" dirty="0"/>
              <a:t>pomocné praktické (statické)</a:t>
            </a:r>
          </a:p>
          <a:p>
            <a:pPr lvl="1" eaLnBrk="1" hangingPunct="1">
              <a:lnSpc>
                <a:spcPct val="90000"/>
              </a:lnSpc>
            </a:pPr>
            <a:r>
              <a:rPr lang="cs-CZ" altLang="cs-CZ" dirty="0"/>
              <a:t>výpočet porovnávající náklady</a:t>
            </a:r>
          </a:p>
          <a:p>
            <a:pPr lvl="1" eaLnBrk="1" hangingPunct="1">
              <a:lnSpc>
                <a:spcPct val="90000"/>
              </a:lnSpc>
            </a:pPr>
            <a:r>
              <a:rPr lang="cs-CZ" altLang="cs-CZ" dirty="0"/>
              <a:t>výpočet porovnávající zisk</a:t>
            </a:r>
          </a:p>
          <a:p>
            <a:pPr lvl="1" eaLnBrk="1" hangingPunct="1">
              <a:lnSpc>
                <a:spcPct val="90000"/>
              </a:lnSpc>
            </a:pPr>
            <a:r>
              <a:rPr lang="cs-CZ" altLang="cs-CZ" dirty="0"/>
              <a:t>výpočet rentability</a:t>
            </a:r>
          </a:p>
          <a:p>
            <a:pPr lvl="1" eaLnBrk="1" hangingPunct="1">
              <a:lnSpc>
                <a:spcPct val="90000"/>
              </a:lnSpc>
            </a:pPr>
            <a:r>
              <a:rPr lang="cs-CZ" altLang="cs-CZ" dirty="0"/>
              <a:t>výpočet návratnosti</a:t>
            </a:r>
          </a:p>
          <a:p>
            <a:pPr eaLnBrk="1" hangingPunct="1">
              <a:lnSpc>
                <a:spcPct val="90000"/>
              </a:lnSpc>
              <a:spcBef>
                <a:spcPct val="40000"/>
              </a:spcBef>
            </a:pPr>
            <a:r>
              <a:rPr lang="cs-CZ" altLang="cs-CZ" dirty="0"/>
              <a:t>finančně matematické (dynamické)</a:t>
            </a:r>
          </a:p>
          <a:p>
            <a:pPr lvl="1" eaLnBrk="1" hangingPunct="1">
              <a:lnSpc>
                <a:spcPct val="90000"/>
              </a:lnSpc>
            </a:pPr>
            <a:r>
              <a:rPr lang="cs-CZ" altLang="cs-CZ" dirty="0"/>
              <a:t>hodnocení kapitálu</a:t>
            </a:r>
          </a:p>
          <a:p>
            <a:pPr lvl="1" eaLnBrk="1" hangingPunct="1">
              <a:lnSpc>
                <a:spcPct val="90000"/>
              </a:lnSpc>
            </a:pPr>
            <a:r>
              <a:rPr lang="cs-CZ" altLang="cs-CZ" dirty="0"/>
              <a:t>vnitřní výnosové procento</a:t>
            </a:r>
          </a:p>
          <a:p>
            <a:pPr lvl="1" eaLnBrk="1" hangingPunct="1">
              <a:lnSpc>
                <a:spcPct val="90000"/>
              </a:lnSpc>
            </a:pPr>
            <a:r>
              <a:rPr lang="cs-CZ" altLang="cs-CZ" dirty="0"/>
              <a:t>anuity</a:t>
            </a:r>
          </a:p>
          <a:p>
            <a:pPr eaLnBrk="1" hangingPunct="1">
              <a:lnSpc>
                <a:spcPct val="90000"/>
              </a:lnSpc>
              <a:spcBef>
                <a:spcPct val="40000"/>
              </a:spcBef>
            </a:pPr>
            <a:r>
              <a:rPr lang="cs-CZ" altLang="cs-CZ" dirty="0"/>
              <a:t>simultánní modely kapitálového rozpočtu</a:t>
            </a:r>
          </a:p>
        </p:txBody>
      </p:sp>
    </p:spTree>
    <p:extLst>
      <p:ext uri="{BB962C8B-B14F-4D97-AF65-F5344CB8AC3E}">
        <p14:creationId xmlns:p14="http://schemas.microsoft.com/office/powerpoint/2010/main" val="10220506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p:txBody>
          <a:bodyPr/>
          <a:lstStyle/>
          <a:p>
            <a:pPr>
              <a:defRPr/>
            </a:pPr>
            <a:r>
              <a:rPr lang="cs-CZ" sz="3200">
                <a:solidFill>
                  <a:schemeClr val="tx2">
                    <a:satMod val="130000"/>
                  </a:schemeClr>
                </a:solidFill>
              </a:rPr>
              <a:t>Výpočet porovnávající náklady</a:t>
            </a:r>
          </a:p>
        </p:txBody>
      </p:sp>
      <p:sp>
        <p:nvSpPr>
          <p:cNvPr id="15363" name="Rectangle 3"/>
          <p:cNvSpPr>
            <a:spLocks noGrp="1" noChangeArrowheads="1"/>
          </p:cNvSpPr>
          <p:nvPr>
            <p:ph idx="1"/>
          </p:nvPr>
        </p:nvSpPr>
        <p:spPr/>
        <p:txBody>
          <a:bodyPr>
            <a:normAutofit/>
          </a:bodyPr>
          <a:lstStyle/>
          <a:p>
            <a:pPr eaLnBrk="1" hangingPunct="1">
              <a:lnSpc>
                <a:spcPct val="90000"/>
              </a:lnSpc>
            </a:pPr>
            <a:r>
              <a:rPr lang="cs-CZ" altLang="cs-CZ" sz="2000"/>
              <a:t>srovnávají se náklady určitého období 2 nebo více projektů (za podmínky stejné kapacity)</a:t>
            </a:r>
          </a:p>
          <a:p>
            <a:pPr lvl="1" eaLnBrk="1" hangingPunct="1">
              <a:lnSpc>
                <a:spcPct val="90000"/>
              </a:lnSpc>
            </a:pPr>
            <a:r>
              <a:rPr lang="cs-CZ" altLang="cs-CZ" sz="1800"/>
              <a:t>př. N</a:t>
            </a:r>
            <a:r>
              <a:rPr lang="cs-CZ" altLang="cs-CZ" sz="1800" baseline="-25000"/>
              <a:t>I</a:t>
            </a:r>
            <a:r>
              <a:rPr lang="cs-CZ" altLang="cs-CZ" sz="1800"/>
              <a:t>(A) = N</a:t>
            </a:r>
            <a:r>
              <a:rPr lang="cs-CZ" altLang="cs-CZ" sz="1800" baseline="-25000"/>
              <a:t>J</a:t>
            </a:r>
            <a:r>
              <a:rPr lang="cs-CZ" altLang="cs-CZ" sz="1800"/>
              <a:t>(A) + N</a:t>
            </a:r>
            <a:r>
              <a:rPr lang="cs-CZ" altLang="cs-CZ" sz="1800" baseline="-25000"/>
              <a:t>P</a:t>
            </a:r>
            <a:r>
              <a:rPr lang="cs-CZ" altLang="cs-CZ" sz="1800"/>
              <a:t>(A)</a:t>
            </a:r>
          </a:p>
          <a:p>
            <a:pPr eaLnBrk="1" hangingPunct="1">
              <a:lnSpc>
                <a:spcPct val="90000"/>
              </a:lnSpc>
              <a:buFont typeface="Wingdings" panose="05000000000000000000" pitchFamily="2" charset="2"/>
              <a:buNone/>
            </a:pPr>
            <a:r>
              <a:rPr lang="cs-CZ" altLang="cs-CZ" sz="2000"/>
              <a:t>		  </a:t>
            </a:r>
            <a:r>
              <a:rPr lang="cs-CZ" altLang="cs-CZ" sz="1800"/>
              <a:t>N</a:t>
            </a:r>
            <a:r>
              <a:rPr lang="cs-CZ" altLang="cs-CZ" sz="1800" baseline="-25000"/>
              <a:t>I</a:t>
            </a:r>
            <a:r>
              <a:rPr lang="cs-CZ" altLang="cs-CZ" sz="1800"/>
              <a:t>(B) = N</a:t>
            </a:r>
            <a:r>
              <a:rPr lang="cs-CZ" altLang="cs-CZ" sz="1800" baseline="-25000"/>
              <a:t>J</a:t>
            </a:r>
            <a:r>
              <a:rPr lang="cs-CZ" altLang="cs-CZ" sz="1800"/>
              <a:t>(B) + N</a:t>
            </a:r>
            <a:r>
              <a:rPr lang="cs-CZ" altLang="cs-CZ" sz="1800" baseline="-25000"/>
              <a:t>P</a:t>
            </a:r>
            <a:r>
              <a:rPr lang="cs-CZ" altLang="cs-CZ" sz="1800"/>
              <a:t>(B)</a:t>
            </a:r>
          </a:p>
          <a:p>
            <a:pPr eaLnBrk="1" hangingPunct="1">
              <a:lnSpc>
                <a:spcPct val="90000"/>
              </a:lnSpc>
              <a:buFont typeface="Wingdings" panose="05000000000000000000" pitchFamily="2" charset="2"/>
              <a:buNone/>
            </a:pPr>
            <a:r>
              <a:rPr lang="cs-CZ" altLang="cs-CZ" sz="1800"/>
              <a:t>		</a:t>
            </a:r>
            <a:r>
              <a:rPr lang="cs-CZ" altLang="cs-CZ" sz="2000"/>
              <a:t>  </a:t>
            </a:r>
            <a:r>
              <a:rPr lang="cs-CZ" altLang="cs-CZ" sz="1800"/>
              <a:t>N</a:t>
            </a:r>
            <a:r>
              <a:rPr lang="cs-CZ" altLang="cs-CZ" sz="1800" baseline="-25000"/>
              <a:t>J</a:t>
            </a:r>
            <a:r>
              <a:rPr lang="cs-CZ" altLang="cs-CZ" sz="1800"/>
              <a:t> … jednorázové náklady</a:t>
            </a:r>
          </a:p>
          <a:p>
            <a:pPr eaLnBrk="1" hangingPunct="1">
              <a:lnSpc>
                <a:spcPct val="90000"/>
              </a:lnSpc>
              <a:buFont typeface="Wingdings" panose="05000000000000000000" pitchFamily="2" charset="2"/>
              <a:buNone/>
            </a:pPr>
            <a:r>
              <a:rPr lang="cs-CZ" altLang="cs-CZ" sz="1800"/>
              <a:t>		</a:t>
            </a:r>
            <a:r>
              <a:rPr lang="cs-CZ" altLang="cs-CZ" sz="2000"/>
              <a:t>  </a:t>
            </a:r>
            <a:r>
              <a:rPr lang="cs-CZ" altLang="cs-CZ" sz="1800"/>
              <a:t>N</a:t>
            </a:r>
            <a:r>
              <a:rPr lang="cs-CZ" altLang="cs-CZ" sz="1800" baseline="-25000"/>
              <a:t>P</a:t>
            </a:r>
            <a:r>
              <a:rPr lang="cs-CZ" altLang="cs-CZ" sz="1800"/>
              <a:t> … provozní náklady za dobu životnosti</a:t>
            </a:r>
          </a:p>
          <a:p>
            <a:pPr eaLnBrk="1" hangingPunct="1">
              <a:lnSpc>
                <a:spcPct val="90000"/>
              </a:lnSpc>
              <a:spcBef>
                <a:spcPct val="40000"/>
              </a:spcBef>
            </a:pPr>
            <a:r>
              <a:rPr lang="cs-CZ" altLang="cs-CZ" sz="2000"/>
              <a:t>v případě různé kapacity se při srovnávání musí přepočíst náklady na jednotku kapacity</a:t>
            </a:r>
          </a:p>
          <a:p>
            <a:pPr eaLnBrk="1" hangingPunct="1">
              <a:lnSpc>
                <a:spcPct val="90000"/>
              </a:lnSpc>
              <a:spcBef>
                <a:spcPct val="40000"/>
              </a:spcBef>
            </a:pPr>
            <a:r>
              <a:rPr lang="cs-CZ" altLang="cs-CZ" sz="2000" b="1"/>
              <a:t>kritické množství</a:t>
            </a:r>
            <a:r>
              <a:rPr lang="cs-CZ" altLang="cs-CZ" sz="2000"/>
              <a:t> = objem výroby od nějž je výhodnější použít jiné výrobní zařízení</a:t>
            </a:r>
          </a:p>
          <a:p>
            <a:pPr eaLnBrk="1" hangingPunct="1">
              <a:lnSpc>
                <a:spcPct val="90000"/>
              </a:lnSpc>
              <a:spcBef>
                <a:spcPct val="40000"/>
              </a:spcBef>
            </a:pPr>
            <a:r>
              <a:rPr lang="cs-CZ" altLang="cs-CZ" sz="2000"/>
              <a:t>nedostatek:</a:t>
            </a:r>
          </a:p>
          <a:p>
            <a:pPr lvl="1" eaLnBrk="1" hangingPunct="1">
              <a:lnSpc>
                <a:spcPct val="90000"/>
              </a:lnSpc>
            </a:pPr>
            <a:r>
              <a:rPr lang="cs-CZ" altLang="cs-CZ" sz="1800"/>
              <a:t>krátký horizont</a:t>
            </a:r>
          </a:p>
          <a:p>
            <a:pPr lvl="1" eaLnBrk="1" hangingPunct="1">
              <a:lnSpc>
                <a:spcPct val="90000"/>
              </a:lnSpc>
            </a:pPr>
            <a:r>
              <a:rPr lang="cs-CZ" altLang="cs-CZ" sz="1800"/>
              <a:t>nelze vyvodit závěry o budoucích nákladech a výnosech</a:t>
            </a:r>
          </a:p>
        </p:txBody>
      </p:sp>
    </p:spTree>
    <p:extLst>
      <p:ext uri="{BB962C8B-B14F-4D97-AF65-F5344CB8AC3E}">
        <p14:creationId xmlns:p14="http://schemas.microsoft.com/office/powerpoint/2010/main" val="36705050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p:txBody>
          <a:bodyPr/>
          <a:lstStyle/>
          <a:p>
            <a:pPr>
              <a:defRPr/>
            </a:pPr>
            <a:r>
              <a:rPr lang="cs-CZ" sz="3200">
                <a:solidFill>
                  <a:schemeClr val="tx2">
                    <a:satMod val="130000"/>
                  </a:schemeClr>
                </a:solidFill>
              </a:rPr>
              <a:t>Výpočet porovnávající zisk a</a:t>
            </a:r>
            <a:br>
              <a:rPr lang="cs-CZ" sz="3200">
                <a:solidFill>
                  <a:schemeClr val="tx2">
                    <a:satMod val="130000"/>
                  </a:schemeClr>
                </a:solidFill>
              </a:rPr>
            </a:br>
            <a:r>
              <a:rPr lang="cs-CZ" sz="3200">
                <a:solidFill>
                  <a:schemeClr val="tx2">
                    <a:satMod val="130000"/>
                  </a:schemeClr>
                </a:solidFill>
              </a:rPr>
              <a:t>výpočet rentability</a:t>
            </a:r>
          </a:p>
        </p:txBody>
      </p:sp>
      <p:sp>
        <p:nvSpPr>
          <p:cNvPr id="16387" name="Rectangle 3"/>
          <p:cNvSpPr>
            <a:spLocks noGrp="1" noChangeArrowheads="1"/>
          </p:cNvSpPr>
          <p:nvPr>
            <p:ph idx="1"/>
          </p:nvPr>
        </p:nvSpPr>
        <p:spPr/>
        <p:txBody>
          <a:bodyPr/>
          <a:lstStyle/>
          <a:p>
            <a:pPr eaLnBrk="1" hangingPunct="1">
              <a:buFont typeface="Wingdings" panose="05000000000000000000" pitchFamily="2" charset="2"/>
              <a:buNone/>
            </a:pPr>
            <a:r>
              <a:rPr lang="cs-CZ" altLang="cs-CZ" sz="2400" b="1"/>
              <a:t>Výpočet porovnávající zisk</a:t>
            </a:r>
          </a:p>
          <a:p>
            <a:pPr eaLnBrk="1" hangingPunct="1"/>
            <a:r>
              <a:rPr lang="cs-CZ" altLang="cs-CZ" sz="2400"/>
              <a:t>zahrnuje do výpočtu tržby – porovnává roční očekávaný zisk při různých investičních variantách</a:t>
            </a:r>
          </a:p>
          <a:p>
            <a:pPr eaLnBrk="1" hangingPunct="1"/>
            <a:r>
              <a:rPr lang="cs-CZ" altLang="cs-CZ" sz="2400"/>
              <a:t>chybí časové rozlišení budoucích nákladů a výnosů</a:t>
            </a:r>
          </a:p>
          <a:p>
            <a:pPr eaLnBrk="1" hangingPunct="1">
              <a:spcBef>
                <a:spcPct val="100000"/>
              </a:spcBef>
              <a:buFont typeface="Wingdings" panose="05000000000000000000" pitchFamily="2" charset="2"/>
              <a:buNone/>
            </a:pPr>
            <a:r>
              <a:rPr lang="cs-CZ" altLang="cs-CZ" sz="2400" b="1"/>
              <a:t>Výpočet rentability</a:t>
            </a:r>
          </a:p>
          <a:p>
            <a:pPr eaLnBrk="1" hangingPunct="1"/>
            <a:r>
              <a:rPr lang="cs-CZ" altLang="cs-CZ" sz="2400"/>
              <a:t>v nejjednodušší podobě – vztahuje očekávaný roční zisk variant investičních projektů k investovanému kapitálu</a:t>
            </a:r>
          </a:p>
          <a:p>
            <a:pPr eaLnBrk="1" hangingPunct="1"/>
            <a:endParaRPr lang="cs-CZ" altLang="cs-CZ" sz="2400"/>
          </a:p>
          <a:p>
            <a:pPr eaLnBrk="1" hangingPunct="1"/>
            <a:r>
              <a:rPr lang="cs-CZ" altLang="cs-CZ" sz="2400"/>
              <a:t>rentabilita = </a:t>
            </a:r>
          </a:p>
        </p:txBody>
      </p:sp>
      <p:graphicFrame>
        <p:nvGraphicFramePr>
          <p:cNvPr id="196612" name="Group 4"/>
          <p:cNvGraphicFramePr>
            <a:graphicFrameLocks noGrp="1"/>
          </p:cNvGraphicFramePr>
          <p:nvPr/>
        </p:nvGraphicFramePr>
        <p:xfrm>
          <a:off x="4044051" y="5080017"/>
          <a:ext cx="1295400" cy="914400"/>
        </p:xfrm>
        <a:graphic>
          <a:graphicData uri="http://schemas.openxmlformats.org/drawingml/2006/table">
            <a:tbl>
              <a:tblPr/>
              <a:tblGrid>
                <a:gridCol w="1295400">
                  <a:extLst>
                    <a:ext uri="{9D8B030D-6E8A-4147-A177-3AD203B41FA5}">
                      <a16:colId xmlns:a16="http://schemas.microsoft.com/office/drawing/2014/main" val="20000"/>
                    </a:ext>
                  </a:extLst>
                </a:gridCol>
              </a:tblGrid>
              <a:tr h="4064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2400" b="0" i="0" u="none" strike="noStrike" cap="none" normalizeH="0" baseline="0" dirty="0">
                          <a:ln>
                            <a:noFill/>
                          </a:ln>
                          <a:solidFill>
                            <a:schemeClr val="tx1"/>
                          </a:solidFill>
                          <a:effectLst/>
                          <a:latin typeface="Tahoma" pitchFamily="34" charset="0"/>
                        </a:rPr>
                        <a:t>zisk</a:t>
                      </a:r>
                    </a:p>
                  </a:txBody>
                  <a:tcPr horzOverflow="overflow">
                    <a:lnL cap="flat">
                      <a:noFill/>
                    </a:lnL>
                    <a:lnR cap="flat">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64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2400" b="0" i="0" u="none" strike="noStrike" cap="none" normalizeH="0" baseline="0" dirty="0">
                          <a:ln>
                            <a:noFill/>
                          </a:ln>
                          <a:solidFill>
                            <a:schemeClr val="tx1"/>
                          </a:solidFill>
                          <a:effectLst/>
                          <a:latin typeface="Tahoma" pitchFamily="34" charset="0"/>
                        </a:rPr>
                        <a:t>kapitál</a:t>
                      </a:r>
                    </a:p>
                  </a:txBody>
                  <a:tcPr horzOverflow="overflow">
                    <a:lnL cap="flat">
                      <a:noFill/>
                    </a:lnL>
                    <a:lnR cap="flat">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1186276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pPr>
              <a:defRPr/>
            </a:pPr>
            <a:r>
              <a:rPr lang="cs-CZ" sz="3200">
                <a:solidFill>
                  <a:schemeClr val="tx2">
                    <a:satMod val="130000"/>
                  </a:schemeClr>
                </a:solidFill>
              </a:rPr>
              <a:t>Výpočet návratnosti</a:t>
            </a:r>
          </a:p>
        </p:txBody>
      </p:sp>
      <p:sp>
        <p:nvSpPr>
          <p:cNvPr id="17411" name="Rectangle 3"/>
          <p:cNvSpPr>
            <a:spLocks noGrp="1" noChangeArrowheads="1"/>
          </p:cNvSpPr>
          <p:nvPr>
            <p:ph idx="1"/>
          </p:nvPr>
        </p:nvSpPr>
        <p:spPr>
          <a:xfrm>
            <a:off x="2438400" y="2017713"/>
            <a:ext cx="8040688" cy="4114800"/>
          </a:xfrm>
        </p:spPr>
        <p:txBody>
          <a:bodyPr/>
          <a:lstStyle/>
          <a:p>
            <a:pPr eaLnBrk="1" hangingPunct="1">
              <a:spcAft>
                <a:spcPct val="30000"/>
              </a:spcAft>
            </a:pPr>
            <a:r>
              <a:rPr lang="cs-CZ" altLang="cs-CZ" sz="2000"/>
              <a:t>založen na výpočtu období, kdy je možné získat zpět peněžní výdaje spojené s daným zařízením (doba amortizace)</a:t>
            </a:r>
          </a:p>
          <a:p>
            <a:pPr eaLnBrk="1" hangingPunct="1">
              <a:lnSpc>
                <a:spcPct val="150000"/>
              </a:lnSpc>
              <a:spcBef>
                <a:spcPct val="50000"/>
              </a:spcBef>
              <a:spcAft>
                <a:spcPct val="50000"/>
              </a:spcAft>
            </a:pPr>
            <a:r>
              <a:rPr lang="cs-CZ" altLang="cs-CZ" sz="2000"/>
              <a:t>doba amortizace =</a:t>
            </a:r>
          </a:p>
          <a:p>
            <a:pPr eaLnBrk="1" hangingPunct="1">
              <a:spcBef>
                <a:spcPct val="50000"/>
              </a:spcBef>
            </a:pPr>
            <a:r>
              <a:rPr lang="cs-CZ" altLang="cs-CZ" sz="2000"/>
              <a:t>doba amortizace musí být nižší než amortizační doba, kterou považuje investor z hlediska zhodnocení rizika za reálnou</a:t>
            </a:r>
          </a:p>
          <a:p>
            <a:pPr eaLnBrk="1" hangingPunct="1">
              <a:spcBef>
                <a:spcPct val="50000"/>
              </a:spcBef>
            </a:pPr>
            <a:r>
              <a:rPr lang="cs-CZ" altLang="cs-CZ" sz="2000"/>
              <a:t>doba návratnosti dodatečných investičních nákladů:</a:t>
            </a:r>
          </a:p>
          <a:p>
            <a:pPr eaLnBrk="1" hangingPunct="1">
              <a:lnSpc>
                <a:spcPct val="150000"/>
              </a:lnSpc>
              <a:spcBef>
                <a:spcPct val="50000"/>
              </a:spcBef>
              <a:buFont typeface="Wingdings" panose="05000000000000000000" pitchFamily="2" charset="2"/>
              <a:buNone/>
            </a:pPr>
            <a:r>
              <a:rPr lang="cs-CZ" altLang="cs-CZ" sz="2000"/>
              <a:t>	dn =  </a:t>
            </a:r>
          </a:p>
        </p:txBody>
      </p:sp>
      <p:graphicFrame>
        <p:nvGraphicFramePr>
          <p:cNvPr id="197636" name="Group 4"/>
          <p:cNvGraphicFramePr>
            <a:graphicFrameLocks noGrp="1"/>
          </p:cNvGraphicFramePr>
          <p:nvPr/>
        </p:nvGraphicFramePr>
        <p:xfrm>
          <a:off x="4718116" y="2721859"/>
          <a:ext cx="4800600" cy="812800"/>
        </p:xfrm>
        <a:graphic>
          <a:graphicData uri="http://schemas.openxmlformats.org/drawingml/2006/table">
            <a:tbl>
              <a:tblPr/>
              <a:tblGrid>
                <a:gridCol w="4800600">
                  <a:extLst>
                    <a:ext uri="{9D8B030D-6E8A-4147-A177-3AD203B41FA5}">
                      <a16:colId xmlns:a16="http://schemas.microsoft.com/office/drawing/2014/main" val="20000"/>
                    </a:ext>
                  </a:extLst>
                </a:gridCol>
              </a:tblGrid>
              <a:tr h="4064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2000" b="0" i="0" u="none" strike="noStrike" cap="none" normalizeH="0" baseline="0" dirty="0">
                          <a:ln>
                            <a:noFill/>
                          </a:ln>
                          <a:solidFill>
                            <a:schemeClr val="tx1"/>
                          </a:solidFill>
                          <a:effectLst/>
                          <a:latin typeface="Tahoma" pitchFamily="34" charset="0"/>
                        </a:rPr>
                        <a:t>PV </a:t>
                      </a:r>
                      <a:r>
                        <a:rPr kumimoji="0" lang="cs-CZ" sz="1400" b="0" i="0" u="none" strike="noStrike" cap="none" normalizeH="0" baseline="0" dirty="0">
                          <a:ln>
                            <a:noFill/>
                          </a:ln>
                          <a:solidFill>
                            <a:schemeClr val="tx1"/>
                          </a:solidFill>
                          <a:effectLst/>
                          <a:latin typeface="Tahoma" pitchFamily="34" charset="0"/>
                        </a:rPr>
                        <a:t>(peněžní výdaje spojené s pořízením)</a:t>
                      </a:r>
                    </a:p>
                  </a:txBody>
                  <a:tcPr horzOverflow="overflow">
                    <a:lnL cap="flat">
                      <a:noFill/>
                    </a:lnL>
                    <a:lnR cap="flat">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64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2000" b="0" i="0" u="none" strike="noStrike" cap="none" normalizeH="0" baseline="0" dirty="0">
                          <a:ln>
                            <a:noFill/>
                          </a:ln>
                          <a:solidFill>
                            <a:schemeClr val="tx1"/>
                          </a:solidFill>
                          <a:effectLst/>
                          <a:latin typeface="Tahoma" pitchFamily="34" charset="0"/>
                        </a:rPr>
                        <a:t>PP </a:t>
                      </a:r>
                      <a:r>
                        <a:rPr kumimoji="0" lang="cs-CZ" sz="1400" b="0" i="0" u="none" strike="noStrike" cap="none" normalizeH="0" baseline="0" dirty="0">
                          <a:ln>
                            <a:noFill/>
                          </a:ln>
                          <a:solidFill>
                            <a:schemeClr val="tx1"/>
                          </a:solidFill>
                          <a:effectLst/>
                          <a:latin typeface="Tahoma" pitchFamily="34" charset="0"/>
                        </a:rPr>
                        <a:t>(peněžní příjmy po odpočtu běžných nákladů a daní)</a:t>
                      </a:r>
                    </a:p>
                  </a:txBody>
                  <a:tcPr horzOverflow="overflow">
                    <a:lnL cap="flat">
                      <a:noFill/>
                    </a:lnL>
                    <a:lnR cap="flat">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197646" name="Group 14"/>
          <p:cNvGraphicFramePr>
            <a:graphicFrameLocks noGrp="1"/>
          </p:cNvGraphicFramePr>
          <p:nvPr/>
        </p:nvGraphicFramePr>
        <p:xfrm>
          <a:off x="3222396" y="4630918"/>
          <a:ext cx="1676400" cy="792408"/>
        </p:xfrm>
        <a:graphic>
          <a:graphicData uri="http://schemas.openxmlformats.org/drawingml/2006/table">
            <a:tbl>
              <a:tblPr/>
              <a:tblGrid>
                <a:gridCol w="1676400">
                  <a:extLst>
                    <a:ext uri="{9D8B030D-6E8A-4147-A177-3AD203B41FA5}">
                      <a16:colId xmlns:a16="http://schemas.microsoft.com/office/drawing/2014/main" val="20000"/>
                    </a:ext>
                  </a:extLst>
                </a:gridCol>
              </a:tblGrid>
              <a:tr h="396082">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2000" b="0" i="0" u="none" strike="noStrike" cap="none" normalizeH="0" baseline="0" dirty="0">
                          <a:ln>
                            <a:noFill/>
                          </a:ln>
                          <a:solidFill>
                            <a:schemeClr val="tx1"/>
                          </a:solidFill>
                          <a:effectLst/>
                          <a:latin typeface="Tahoma" pitchFamily="34" charset="0"/>
                        </a:rPr>
                        <a:t>N</a:t>
                      </a:r>
                      <a:r>
                        <a:rPr kumimoji="0" lang="cs-CZ" sz="2000" b="0" i="0" u="none" strike="noStrike" cap="none" normalizeH="0" baseline="-25000" dirty="0">
                          <a:ln>
                            <a:noFill/>
                          </a:ln>
                          <a:solidFill>
                            <a:schemeClr val="tx1"/>
                          </a:solidFill>
                          <a:effectLst/>
                          <a:latin typeface="Tahoma" pitchFamily="34" charset="0"/>
                        </a:rPr>
                        <a:t>J</a:t>
                      </a:r>
                      <a:r>
                        <a:rPr kumimoji="0" lang="cs-CZ" sz="2000" b="0" i="0" u="none" strike="noStrike" cap="none" normalizeH="0" baseline="0" dirty="0">
                          <a:ln>
                            <a:noFill/>
                          </a:ln>
                          <a:solidFill>
                            <a:schemeClr val="tx1"/>
                          </a:solidFill>
                          <a:effectLst/>
                          <a:latin typeface="Tahoma" pitchFamily="34" charset="0"/>
                        </a:rPr>
                        <a:t>(B) - N</a:t>
                      </a:r>
                      <a:r>
                        <a:rPr kumimoji="0" lang="cs-CZ" sz="2000" b="0" i="0" u="none" strike="noStrike" cap="none" normalizeH="0" baseline="-25000" dirty="0">
                          <a:ln>
                            <a:noFill/>
                          </a:ln>
                          <a:solidFill>
                            <a:schemeClr val="tx1"/>
                          </a:solidFill>
                          <a:effectLst/>
                          <a:latin typeface="Tahoma" pitchFamily="34" charset="0"/>
                        </a:rPr>
                        <a:t>J</a:t>
                      </a:r>
                      <a:r>
                        <a:rPr kumimoji="0" lang="cs-CZ" sz="2000" b="0" i="0" u="none" strike="noStrike" cap="none" normalizeH="0" baseline="0" dirty="0">
                          <a:ln>
                            <a:noFill/>
                          </a:ln>
                          <a:solidFill>
                            <a:schemeClr val="tx1"/>
                          </a:solidFill>
                          <a:effectLst/>
                          <a:latin typeface="Tahoma" pitchFamily="34" charset="0"/>
                        </a:rPr>
                        <a:t>(A) </a:t>
                      </a:r>
                    </a:p>
                  </a:txBody>
                  <a:tcPr marT="45702" marB="45702" horzOverflow="overflow">
                    <a:lnL cap="flat">
                      <a:noFill/>
                    </a:lnL>
                    <a:lnR cap="flat">
                      <a:noFill/>
                    </a:lnR>
                    <a:lnT cap="flat">
                      <a:noFill/>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6082">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2000" b="0" i="0" u="none" strike="noStrike" cap="none" normalizeH="0" baseline="0" dirty="0">
                          <a:ln>
                            <a:noFill/>
                          </a:ln>
                          <a:solidFill>
                            <a:schemeClr val="tx1"/>
                          </a:solidFill>
                          <a:effectLst/>
                          <a:latin typeface="Tahoma" pitchFamily="34" charset="0"/>
                        </a:rPr>
                        <a:t>N</a:t>
                      </a:r>
                      <a:r>
                        <a:rPr kumimoji="0" lang="cs-CZ" sz="2000" b="0" i="0" u="none" strike="noStrike" cap="none" normalizeH="0" baseline="-25000" dirty="0">
                          <a:ln>
                            <a:noFill/>
                          </a:ln>
                          <a:solidFill>
                            <a:schemeClr val="tx1"/>
                          </a:solidFill>
                          <a:effectLst/>
                          <a:latin typeface="Tahoma" pitchFamily="34" charset="0"/>
                        </a:rPr>
                        <a:t>P</a:t>
                      </a:r>
                      <a:r>
                        <a:rPr kumimoji="0" lang="cs-CZ" sz="2000" b="0" i="0" u="none" strike="noStrike" cap="none" normalizeH="0" baseline="0" dirty="0">
                          <a:ln>
                            <a:noFill/>
                          </a:ln>
                          <a:solidFill>
                            <a:schemeClr val="tx1"/>
                          </a:solidFill>
                          <a:effectLst/>
                          <a:latin typeface="Tahoma" pitchFamily="34" charset="0"/>
                        </a:rPr>
                        <a:t>(A) - N</a:t>
                      </a:r>
                      <a:r>
                        <a:rPr kumimoji="0" lang="cs-CZ" sz="2000" b="0" i="0" u="none" strike="noStrike" cap="none" normalizeH="0" baseline="-25000" dirty="0">
                          <a:ln>
                            <a:noFill/>
                          </a:ln>
                          <a:solidFill>
                            <a:schemeClr val="tx1"/>
                          </a:solidFill>
                          <a:effectLst/>
                          <a:latin typeface="Tahoma" pitchFamily="34" charset="0"/>
                        </a:rPr>
                        <a:t>P</a:t>
                      </a:r>
                      <a:r>
                        <a:rPr kumimoji="0" lang="cs-CZ" sz="2000" b="0" i="0" u="none" strike="noStrike" cap="none" normalizeH="0" baseline="0" dirty="0">
                          <a:ln>
                            <a:noFill/>
                          </a:ln>
                          <a:solidFill>
                            <a:schemeClr val="tx1"/>
                          </a:solidFill>
                          <a:effectLst/>
                          <a:latin typeface="Tahoma" pitchFamily="34" charset="0"/>
                        </a:rPr>
                        <a:t>(B)</a:t>
                      </a:r>
                    </a:p>
                  </a:txBody>
                  <a:tcPr marT="45702" marB="45702" horzOverflow="overflow">
                    <a:lnL cap="flat">
                      <a:noFill/>
                    </a:lnL>
                    <a:lnR cap="flat">
                      <a:noFill/>
                    </a:lnR>
                    <a:lnT w="12700" cap="flat" cmpd="sng" algn="ctr">
                      <a:solidFill>
                        <a:schemeClr val="tx1"/>
                      </a:solidFill>
                      <a:prstDash val="solid"/>
                      <a:miter lim="800000"/>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7697401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vert="horz" wrap="square" lIns="91440" tIns="45720" rIns="91440" bIns="45720" numCol="1" rtlCol="0" anchor="ctr" anchorCtr="0" compatLnSpc="1">
            <a:prstTxWarp prst="textNoShape">
              <a:avLst/>
            </a:prstTxWarp>
            <a:normAutofit/>
          </a:bodyPr>
          <a:lstStyle/>
          <a:p>
            <a:pPr>
              <a:defRPr/>
            </a:pPr>
            <a:r>
              <a:rPr lang="cs-CZ" sz="3200" dirty="0">
                <a:solidFill>
                  <a:schemeClr val="tx2">
                    <a:satMod val="130000"/>
                  </a:schemeClr>
                </a:solidFill>
              </a:rPr>
              <a:t>Hodnota kapitálu</a:t>
            </a:r>
          </a:p>
        </p:txBody>
      </p:sp>
      <p:sp>
        <p:nvSpPr>
          <p:cNvPr id="1028" name="Rectangle 3"/>
          <p:cNvSpPr>
            <a:spLocks noGrp="1" noChangeArrowheads="1"/>
          </p:cNvSpPr>
          <p:nvPr>
            <p:ph idx="1"/>
          </p:nvPr>
        </p:nvSpPr>
        <p:spPr>
          <a:xfrm>
            <a:off x="2706688" y="2017714"/>
            <a:ext cx="7772400" cy="3773487"/>
          </a:xfrm>
        </p:spPr>
        <p:txBody>
          <a:bodyPr>
            <a:normAutofit lnSpcReduction="10000"/>
          </a:bodyPr>
          <a:lstStyle/>
          <a:p>
            <a:pPr eaLnBrk="1" hangingPunct="1">
              <a:lnSpc>
                <a:spcPct val="80000"/>
              </a:lnSpc>
            </a:pPr>
            <a:r>
              <a:rPr lang="cs-CZ" altLang="cs-CZ" sz="1900"/>
              <a:t>u dané investice hodnota kapitálu = součet současných hodnot všech čistých příjmů (rozdílů mezi příjmy a platbami v jednotlivých letech), které souvisí s investicí</a:t>
            </a:r>
          </a:p>
          <a:p>
            <a:pPr eaLnBrk="1" hangingPunct="1">
              <a:lnSpc>
                <a:spcPct val="130000"/>
              </a:lnSpc>
              <a:spcBef>
                <a:spcPct val="40000"/>
              </a:spcBef>
              <a:spcAft>
                <a:spcPct val="60000"/>
              </a:spcAft>
            </a:pPr>
            <a:r>
              <a:rPr lang="cs-CZ" altLang="cs-CZ" sz="1900"/>
              <a:t>K = </a:t>
            </a:r>
          </a:p>
          <a:p>
            <a:pPr eaLnBrk="1" hangingPunct="1">
              <a:lnSpc>
                <a:spcPct val="90000"/>
              </a:lnSpc>
              <a:buFont typeface="Wingdings" panose="05000000000000000000" pitchFamily="2" charset="2"/>
              <a:buNone/>
            </a:pPr>
            <a:r>
              <a:rPr lang="cs-CZ" altLang="cs-CZ" sz="1900"/>
              <a:t>	</a:t>
            </a:r>
            <a:r>
              <a:rPr lang="cs-CZ" altLang="cs-CZ" sz="1700"/>
              <a:t>K … hodnota kapitálu</a:t>
            </a:r>
          </a:p>
          <a:p>
            <a:pPr eaLnBrk="1" hangingPunct="1">
              <a:lnSpc>
                <a:spcPct val="90000"/>
              </a:lnSpc>
              <a:buFont typeface="Wingdings" panose="05000000000000000000" pitchFamily="2" charset="2"/>
              <a:buNone/>
            </a:pPr>
            <a:r>
              <a:rPr lang="cs-CZ" altLang="cs-CZ" sz="1700"/>
              <a:t>	E</a:t>
            </a:r>
            <a:r>
              <a:rPr lang="cs-CZ" altLang="cs-CZ" sz="1700" baseline="-25000"/>
              <a:t>t</a:t>
            </a:r>
            <a:r>
              <a:rPr lang="cs-CZ" altLang="cs-CZ" sz="1700"/>
              <a:t> … peněžní příjmy na konci období t</a:t>
            </a:r>
          </a:p>
          <a:p>
            <a:pPr eaLnBrk="1" hangingPunct="1">
              <a:lnSpc>
                <a:spcPct val="90000"/>
              </a:lnSpc>
              <a:buFont typeface="Wingdings" panose="05000000000000000000" pitchFamily="2" charset="2"/>
              <a:buNone/>
            </a:pPr>
            <a:r>
              <a:rPr lang="cs-CZ" altLang="cs-CZ" sz="1700"/>
              <a:t>	A</a:t>
            </a:r>
            <a:r>
              <a:rPr lang="cs-CZ" altLang="cs-CZ" sz="1700" baseline="-25000"/>
              <a:t>t</a:t>
            </a:r>
            <a:r>
              <a:rPr lang="cs-CZ" altLang="cs-CZ" sz="1700"/>
              <a:t> … peněžní výdaje na konci období t</a:t>
            </a:r>
          </a:p>
          <a:p>
            <a:pPr eaLnBrk="1" hangingPunct="1">
              <a:lnSpc>
                <a:spcPct val="90000"/>
              </a:lnSpc>
              <a:buFont typeface="Wingdings" panose="05000000000000000000" pitchFamily="2" charset="2"/>
              <a:buNone/>
            </a:pPr>
            <a:r>
              <a:rPr lang="cs-CZ" altLang="cs-CZ" sz="1700"/>
              <a:t>	i … kalkulační úroková míra (požadované nejnižší zúročení kapitálu)</a:t>
            </a:r>
          </a:p>
          <a:p>
            <a:pPr eaLnBrk="1" hangingPunct="1">
              <a:lnSpc>
                <a:spcPct val="90000"/>
              </a:lnSpc>
              <a:buFont typeface="Wingdings" panose="05000000000000000000" pitchFamily="2" charset="2"/>
              <a:buNone/>
            </a:pPr>
            <a:r>
              <a:rPr lang="cs-CZ" altLang="cs-CZ" sz="1700"/>
              <a:t>	t … období (t = 0, 1, 2, …, n)</a:t>
            </a:r>
          </a:p>
          <a:p>
            <a:pPr eaLnBrk="1" hangingPunct="1">
              <a:lnSpc>
                <a:spcPct val="90000"/>
              </a:lnSpc>
              <a:buFont typeface="Wingdings" panose="05000000000000000000" pitchFamily="2" charset="2"/>
              <a:buNone/>
            </a:pPr>
            <a:r>
              <a:rPr lang="cs-CZ" altLang="cs-CZ" sz="1700"/>
              <a:t>	n … ekonomická životnost investice</a:t>
            </a:r>
          </a:p>
          <a:p>
            <a:pPr eaLnBrk="1" hangingPunct="1">
              <a:lnSpc>
                <a:spcPct val="90000"/>
              </a:lnSpc>
              <a:spcBef>
                <a:spcPct val="40000"/>
              </a:spcBef>
            </a:pPr>
            <a:r>
              <a:rPr lang="cs-CZ" altLang="cs-CZ" sz="1900" b="1"/>
              <a:t>investice je výhodná</a:t>
            </a:r>
            <a:r>
              <a:rPr lang="cs-CZ" altLang="cs-CZ" sz="1900"/>
              <a:t>, jeli hodnota kapitálu </a:t>
            </a:r>
            <a:r>
              <a:rPr lang="cs-CZ" altLang="cs-CZ" sz="1900" b="1"/>
              <a:t>K </a:t>
            </a:r>
            <a:r>
              <a:rPr lang="cs-CZ" altLang="cs-CZ" sz="1900" b="1">
                <a:sym typeface="Symbol" panose="05050102010706020507" pitchFamily="18" charset="2"/>
              </a:rPr>
              <a:t> 0</a:t>
            </a:r>
            <a:endParaRPr lang="cs-CZ" altLang="cs-CZ" sz="1900" b="1"/>
          </a:p>
          <a:p>
            <a:pPr eaLnBrk="1" hangingPunct="1">
              <a:lnSpc>
                <a:spcPct val="80000"/>
              </a:lnSpc>
            </a:pPr>
            <a:endParaRPr lang="cs-CZ" altLang="cs-CZ" sz="1900" b="1"/>
          </a:p>
        </p:txBody>
      </p:sp>
      <p:graphicFrame>
        <p:nvGraphicFramePr>
          <p:cNvPr id="1026" name="Object 4"/>
          <p:cNvGraphicFramePr>
            <a:graphicFrameLocks noChangeAspect="1"/>
          </p:cNvGraphicFramePr>
          <p:nvPr/>
        </p:nvGraphicFramePr>
        <p:xfrm>
          <a:off x="3322311" y="2620357"/>
          <a:ext cx="1295400" cy="755650"/>
        </p:xfrm>
        <a:graphic>
          <a:graphicData uri="http://schemas.openxmlformats.org/presentationml/2006/ole">
            <mc:AlternateContent xmlns:mc="http://schemas.openxmlformats.org/markup-compatibility/2006">
              <mc:Choice xmlns:v="urn:schemas-microsoft-com:vml" Requires="v">
                <p:oleObj spid="_x0000_s1030" name="Rovnice" r:id="rId3" imgW="761760" imgH="444240" progId="Equation.3">
                  <p:embed/>
                </p:oleObj>
              </mc:Choice>
              <mc:Fallback>
                <p:oleObj name="Rovnice" r:id="rId3" imgW="761760" imgH="444240" progId="Equation.3">
                  <p:embed/>
                  <p:pic>
                    <p:nvPicPr>
                      <p:cNvPr id="1026"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22311" y="2620357"/>
                        <a:ext cx="1295400" cy="755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6082143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a:defRPr/>
            </a:pPr>
            <a:r>
              <a:rPr lang="cs-CZ" sz="3200">
                <a:solidFill>
                  <a:schemeClr val="tx2">
                    <a:satMod val="130000"/>
                  </a:schemeClr>
                </a:solidFill>
              </a:rPr>
              <a:t>Vnitřní výnosové procento</a:t>
            </a:r>
          </a:p>
        </p:txBody>
      </p:sp>
      <p:sp>
        <p:nvSpPr>
          <p:cNvPr id="2052" name="Rectangle 3"/>
          <p:cNvSpPr>
            <a:spLocks noGrp="1" noChangeArrowheads="1"/>
          </p:cNvSpPr>
          <p:nvPr>
            <p:ph idx="1"/>
          </p:nvPr>
        </p:nvSpPr>
        <p:spPr/>
        <p:txBody>
          <a:bodyPr/>
          <a:lstStyle/>
          <a:p>
            <a:pPr eaLnBrk="1" hangingPunct="1">
              <a:buFont typeface="Wingdings" panose="05000000000000000000" pitchFamily="2" charset="2"/>
              <a:buNone/>
            </a:pPr>
            <a:r>
              <a:rPr lang="cs-CZ" altLang="cs-CZ" dirty="0"/>
              <a:t>= míra odúročení, která vede k nulové hodnotě kapitálu</a:t>
            </a:r>
          </a:p>
          <a:p>
            <a:pPr eaLnBrk="1" hangingPunct="1">
              <a:buFont typeface="Wingdings" panose="05000000000000000000" pitchFamily="2" charset="2"/>
              <a:buNone/>
            </a:pPr>
            <a:r>
              <a:rPr lang="cs-CZ" altLang="cs-CZ" dirty="0">
                <a:sym typeface="Wingdings" panose="05000000000000000000" pitchFamily="2" charset="2"/>
              </a:rPr>
              <a:t>	                    = 0   </a:t>
            </a:r>
          </a:p>
          <a:p>
            <a:pPr eaLnBrk="1" hangingPunct="1">
              <a:spcBef>
                <a:spcPct val="90000"/>
              </a:spcBef>
            </a:pPr>
            <a:r>
              <a:rPr lang="cs-CZ" altLang="cs-CZ" dirty="0"/>
              <a:t>zjištěné vnitřní výnosové procento „r“ se porovnává s danou kalkulační úrokovou mírou jako měřítkem</a:t>
            </a:r>
          </a:p>
          <a:p>
            <a:pPr eaLnBrk="1" hangingPunct="1"/>
            <a:endParaRPr lang="cs-CZ" altLang="cs-CZ" dirty="0"/>
          </a:p>
          <a:p>
            <a:pPr eaLnBrk="1" hangingPunct="1"/>
            <a:endParaRPr lang="cs-CZ" altLang="cs-CZ" dirty="0"/>
          </a:p>
        </p:txBody>
      </p:sp>
      <p:graphicFrame>
        <p:nvGraphicFramePr>
          <p:cNvPr id="2050" name="Object 4"/>
          <p:cNvGraphicFramePr>
            <a:graphicFrameLocks noChangeAspect="1"/>
          </p:cNvGraphicFramePr>
          <p:nvPr/>
        </p:nvGraphicFramePr>
        <p:xfrm>
          <a:off x="2989869" y="2574254"/>
          <a:ext cx="1295400" cy="755650"/>
        </p:xfrm>
        <a:graphic>
          <a:graphicData uri="http://schemas.openxmlformats.org/presentationml/2006/ole">
            <mc:AlternateContent xmlns:mc="http://schemas.openxmlformats.org/markup-compatibility/2006">
              <mc:Choice xmlns:v="urn:schemas-microsoft-com:vml" Requires="v">
                <p:oleObj spid="_x0000_s2054" name="Rovnice" r:id="rId3" imgW="761760" imgH="444240" progId="Equation.3">
                  <p:embed/>
                </p:oleObj>
              </mc:Choice>
              <mc:Fallback>
                <p:oleObj name="Rovnice" r:id="rId3" imgW="761760" imgH="444240" progId="Equation.3">
                  <p:embed/>
                  <p:pic>
                    <p:nvPicPr>
                      <p:cNvPr id="205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9869" y="2574254"/>
                        <a:ext cx="1295400" cy="755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23385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sz="3200" dirty="0">
                <a:solidFill>
                  <a:schemeClr val="tx2">
                    <a:satMod val="130000"/>
                  </a:schemeClr>
                </a:solidFill>
              </a:rPr>
              <a:t>Propojení majetkové a kapitálové struktury se strategií obecně</a:t>
            </a:r>
          </a:p>
        </p:txBody>
      </p:sp>
      <p:grpSp>
        <p:nvGrpSpPr>
          <p:cNvPr id="58" name="Skupina 57"/>
          <p:cNvGrpSpPr/>
          <p:nvPr/>
        </p:nvGrpSpPr>
        <p:grpSpPr>
          <a:xfrm>
            <a:off x="2057400" y="1447801"/>
            <a:ext cx="8077200" cy="5165725"/>
            <a:chOff x="533400" y="1447800"/>
            <a:chExt cx="8077200" cy="5165725"/>
          </a:xfrm>
        </p:grpSpPr>
        <p:sp>
          <p:nvSpPr>
            <p:cNvPr id="30" name="Text Box 3"/>
            <p:cNvSpPr txBox="1">
              <a:spLocks noChangeArrowheads="1"/>
            </p:cNvSpPr>
            <p:nvPr/>
          </p:nvSpPr>
          <p:spPr bwMode="auto">
            <a:xfrm>
              <a:off x="3581400" y="3359150"/>
              <a:ext cx="2057400" cy="831850"/>
            </a:xfrm>
            <a:prstGeom prst="rect">
              <a:avLst/>
            </a:prstGeom>
            <a:solidFill>
              <a:schemeClr val="accent4">
                <a:lumMod val="60000"/>
                <a:lumOff val="4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cs-CZ" altLang="cs-CZ" sz="2400" b="1" dirty="0">
                  <a:latin typeface="Tahoma" pitchFamily="34" charset="0"/>
                </a:rPr>
                <a:t>Finanční strategie</a:t>
              </a:r>
            </a:p>
          </p:txBody>
        </p:sp>
        <p:sp>
          <p:nvSpPr>
            <p:cNvPr id="31" name="Text Box 12"/>
            <p:cNvSpPr txBox="1">
              <a:spLocks noChangeArrowheads="1"/>
            </p:cNvSpPr>
            <p:nvPr/>
          </p:nvSpPr>
          <p:spPr bwMode="auto">
            <a:xfrm>
              <a:off x="6705600" y="2209800"/>
              <a:ext cx="1905000" cy="60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cs-CZ" altLang="cs-CZ" sz="1400">
                  <a:latin typeface="Tahoma" pitchFamily="34" charset="0"/>
                </a:rPr>
                <a:t>Informační systém</a:t>
              </a:r>
            </a:p>
          </p:txBody>
        </p:sp>
        <p:sp>
          <p:nvSpPr>
            <p:cNvPr id="32" name="Text Box 37"/>
            <p:cNvSpPr txBox="1">
              <a:spLocks noChangeArrowheads="1"/>
            </p:cNvSpPr>
            <p:nvPr/>
          </p:nvSpPr>
          <p:spPr bwMode="auto">
            <a:xfrm>
              <a:off x="539750" y="6308725"/>
              <a:ext cx="7848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cs-CZ" altLang="cs-CZ" sz="1400"/>
                <a:t>Zdroj: Keřkovský, Novák a kol. Finanční strategie, Krok za krokem, 2015 (upraveno).</a:t>
              </a:r>
            </a:p>
          </p:txBody>
        </p:sp>
        <p:sp>
          <p:nvSpPr>
            <p:cNvPr id="33" name="Text Box 38"/>
            <p:cNvSpPr txBox="1">
              <a:spLocks noChangeArrowheads="1"/>
            </p:cNvSpPr>
            <p:nvPr/>
          </p:nvSpPr>
          <p:spPr bwMode="auto">
            <a:xfrm>
              <a:off x="6705600" y="2971800"/>
              <a:ext cx="1905000" cy="60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cs-CZ" altLang="cs-CZ" sz="1400">
                  <a:latin typeface="Tahoma" pitchFamily="34" charset="0"/>
                </a:rPr>
                <a:t>Kontrolní mechanismy</a:t>
              </a:r>
            </a:p>
          </p:txBody>
        </p:sp>
        <p:sp>
          <p:nvSpPr>
            <p:cNvPr id="34" name="Text Box 39"/>
            <p:cNvSpPr txBox="1">
              <a:spLocks noChangeArrowheads="1"/>
            </p:cNvSpPr>
            <p:nvPr/>
          </p:nvSpPr>
          <p:spPr bwMode="auto">
            <a:xfrm>
              <a:off x="6705600" y="3733800"/>
              <a:ext cx="1905000" cy="60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cs-CZ" altLang="cs-CZ" sz="1400">
                  <a:latin typeface="Tahoma" pitchFamily="34" charset="0"/>
                </a:rPr>
                <a:t>Interní ekonomické informace</a:t>
              </a:r>
            </a:p>
          </p:txBody>
        </p:sp>
        <p:sp>
          <p:nvSpPr>
            <p:cNvPr id="35" name="Text Box 40"/>
            <p:cNvSpPr txBox="1">
              <a:spLocks noChangeArrowheads="1"/>
            </p:cNvSpPr>
            <p:nvPr/>
          </p:nvSpPr>
          <p:spPr bwMode="auto">
            <a:xfrm>
              <a:off x="6705600" y="4495800"/>
              <a:ext cx="1905000" cy="60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cs-CZ" altLang="cs-CZ" sz="1400">
                  <a:latin typeface="Tahoma" pitchFamily="34" charset="0"/>
                </a:rPr>
                <a:t>Externí informační výstupy</a:t>
              </a:r>
            </a:p>
          </p:txBody>
        </p:sp>
        <p:sp>
          <p:nvSpPr>
            <p:cNvPr id="36" name="Text Box 41"/>
            <p:cNvSpPr txBox="1">
              <a:spLocks noChangeArrowheads="1"/>
            </p:cNvSpPr>
            <p:nvPr/>
          </p:nvSpPr>
          <p:spPr bwMode="auto">
            <a:xfrm>
              <a:off x="533400" y="2057400"/>
              <a:ext cx="1905000" cy="60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cs-CZ" altLang="cs-CZ" sz="1400">
                  <a:latin typeface="Tahoma" pitchFamily="34" charset="0"/>
                </a:rPr>
                <a:t>Interní/vlastní zdroje financování</a:t>
              </a:r>
            </a:p>
          </p:txBody>
        </p:sp>
        <p:sp>
          <p:nvSpPr>
            <p:cNvPr id="37" name="Text Box 42"/>
            <p:cNvSpPr txBox="1">
              <a:spLocks noChangeArrowheads="1"/>
            </p:cNvSpPr>
            <p:nvPr/>
          </p:nvSpPr>
          <p:spPr bwMode="auto">
            <a:xfrm>
              <a:off x="533400" y="2743200"/>
              <a:ext cx="1905000" cy="60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cs-CZ" altLang="cs-CZ" sz="1400" dirty="0">
                  <a:latin typeface="Tahoma" pitchFamily="34" charset="0"/>
                </a:rPr>
                <a:t>Externí/cizí zdroje financování</a:t>
              </a:r>
            </a:p>
          </p:txBody>
        </p:sp>
        <p:sp>
          <p:nvSpPr>
            <p:cNvPr id="38" name="Text Box 43"/>
            <p:cNvSpPr txBox="1">
              <a:spLocks noChangeArrowheads="1"/>
            </p:cNvSpPr>
            <p:nvPr/>
          </p:nvSpPr>
          <p:spPr bwMode="auto">
            <a:xfrm>
              <a:off x="533400" y="3429000"/>
              <a:ext cx="1905000" cy="60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cs-CZ" altLang="cs-CZ" sz="1400">
                  <a:latin typeface="Tahoma" pitchFamily="34" charset="0"/>
                </a:rPr>
                <a:t>Dividendová politika</a:t>
              </a:r>
            </a:p>
          </p:txBody>
        </p:sp>
        <p:sp>
          <p:nvSpPr>
            <p:cNvPr id="39" name="Text Box 44"/>
            <p:cNvSpPr txBox="1">
              <a:spLocks noChangeArrowheads="1"/>
            </p:cNvSpPr>
            <p:nvPr/>
          </p:nvSpPr>
          <p:spPr bwMode="auto">
            <a:xfrm>
              <a:off x="533400" y="4114800"/>
              <a:ext cx="1905000" cy="60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cs-CZ" altLang="cs-CZ" sz="1400">
                  <a:latin typeface="Tahoma" pitchFamily="34" charset="0"/>
                </a:rPr>
                <a:t>Daňová politika</a:t>
              </a:r>
            </a:p>
          </p:txBody>
        </p:sp>
        <p:sp>
          <p:nvSpPr>
            <p:cNvPr id="40" name="Text Box 45"/>
            <p:cNvSpPr txBox="1">
              <a:spLocks noChangeArrowheads="1"/>
            </p:cNvSpPr>
            <p:nvPr/>
          </p:nvSpPr>
          <p:spPr bwMode="auto">
            <a:xfrm>
              <a:off x="533400" y="4876800"/>
              <a:ext cx="1905000" cy="60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cs-CZ" altLang="cs-CZ" sz="1400">
                  <a:latin typeface="Tahoma" pitchFamily="34" charset="0"/>
                </a:rPr>
                <a:t>Náklady a zisk</a:t>
              </a:r>
            </a:p>
          </p:txBody>
        </p:sp>
        <p:sp>
          <p:nvSpPr>
            <p:cNvPr id="41" name="Text Box 46"/>
            <p:cNvSpPr txBox="1">
              <a:spLocks noChangeArrowheads="1"/>
            </p:cNvSpPr>
            <p:nvPr/>
          </p:nvSpPr>
          <p:spPr bwMode="auto">
            <a:xfrm>
              <a:off x="2590800" y="5562600"/>
              <a:ext cx="1905000" cy="60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cs-CZ" altLang="cs-CZ" sz="1400" dirty="0">
                  <a:latin typeface="Tahoma" pitchFamily="34" charset="0"/>
                </a:rPr>
                <a:t>Řízení pracovního kapitálu</a:t>
              </a:r>
            </a:p>
          </p:txBody>
        </p:sp>
        <p:sp>
          <p:nvSpPr>
            <p:cNvPr id="42" name="Text Box 47"/>
            <p:cNvSpPr txBox="1">
              <a:spLocks noChangeArrowheads="1"/>
            </p:cNvSpPr>
            <p:nvPr/>
          </p:nvSpPr>
          <p:spPr bwMode="auto">
            <a:xfrm>
              <a:off x="4648200" y="5562600"/>
              <a:ext cx="1905000" cy="60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cs-CZ" altLang="cs-CZ" sz="1400" dirty="0">
                  <a:latin typeface="Tahoma" pitchFamily="34" charset="0"/>
                </a:rPr>
                <a:t>Investiční politika</a:t>
              </a:r>
            </a:p>
          </p:txBody>
        </p:sp>
        <p:sp>
          <p:nvSpPr>
            <p:cNvPr id="43" name="Text Box 48"/>
            <p:cNvSpPr txBox="1">
              <a:spLocks noChangeArrowheads="1"/>
            </p:cNvSpPr>
            <p:nvPr/>
          </p:nvSpPr>
          <p:spPr bwMode="auto">
            <a:xfrm>
              <a:off x="2590800" y="1447800"/>
              <a:ext cx="1905000" cy="60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cs-CZ" altLang="cs-CZ" sz="1400" dirty="0">
                  <a:latin typeface="Tahoma" pitchFamily="34" charset="0"/>
                </a:rPr>
                <a:t>Tržní/ekonomická hodnota podniku</a:t>
              </a:r>
            </a:p>
          </p:txBody>
        </p:sp>
        <p:sp>
          <p:nvSpPr>
            <p:cNvPr id="44" name="Text Box 49"/>
            <p:cNvSpPr txBox="1">
              <a:spLocks noChangeArrowheads="1"/>
            </p:cNvSpPr>
            <p:nvPr/>
          </p:nvSpPr>
          <p:spPr bwMode="auto">
            <a:xfrm>
              <a:off x="4648200" y="1447800"/>
              <a:ext cx="1905000" cy="60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cs-CZ" altLang="cs-CZ" sz="1400">
                  <a:latin typeface="Tahoma" pitchFamily="34" charset="0"/>
                </a:rPr>
                <a:t>Finanční strategické cíle</a:t>
              </a:r>
            </a:p>
          </p:txBody>
        </p:sp>
        <p:cxnSp>
          <p:nvCxnSpPr>
            <p:cNvPr id="45" name="Přímá spojnice 2"/>
            <p:cNvCxnSpPr>
              <a:cxnSpLocks noChangeShapeType="1"/>
              <a:stCxn id="36" idx="3"/>
              <a:endCxn id="30" idx="1"/>
            </p:cNvCxnSpPr>
            <p:nvPr/>
          </p:nvCxnSpPr>
          <p:spPr bwMode="auto">
            <a:xfrm>
              <a:off x="2438400" y="2362200"/>
              <a:ext cx="1143000" cy="1412875"/>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Přímá spojnice 25"/>
            <p:cNvCxnSpPr>
              <a:cxnSpLocks noChangeShapeType="1"/>
              <a:stCxn id="37" idx="3"/>
              <a:endCxn id="30" idx="1"/>
            </p:cNvCxnSpPr>
            <p:nvPr/>
          </p:nvCxnSpPr>
          <p:spPr bwMode="auto">
            <a:xfrm>
              <a:off x="2438400" y="3048000"/>
              <a:ext cx="1143000" cy="727075"/>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Přímá spojnice 6"/>
            <p:cNvCxnSpPr>
              <a:cxnSpLocks noChangeShapeType="1"/>
              <a:stCxn id="38" idx="3"/>
              <a:endCxn id="30" idx="1"/>
            </p:cNvCxnSpPr>
            <p:nvPr/>
          </p:nvCxnSpPr>
          <p:spPr bwMode="auto">
            <a:xfrm>
              <a:off x="2438400" y="3733800"/>
              <a:ext cx="1143000" cy="41275"/>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Přímá spojnice 8"/>
            <p:cNvCxnSpPr>
              <a:cxnSpLocks noChangeShapeType="1"/>
              <a:stCxn id="39" idx="3"/>
              <a:endCxn id="30" idx="1"/>
            </p:cNvCxnSpPr>
            <p:nvPr/>
          </p:nvCxnSpPr>
          <p:spPr bwMode="auto">
            <a:xfrm flipV="1">
              <a:off x="2438400" y="3775075"/>
              <a:ext cx="1143000" cy="644525"/>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Přímá spojnice 10"/>
            <p:cNvCxnSpPr>
              <a:cxnSpLocks noChangeShapeType="1"/>
              <a:stCxn id="40" idx="3"/>
              <a:endCxn id="30" idx="1"/>
            </p:cNvCxnSpPr>
            <p:nvPr/>
          </p:nvCxnSpPr>
          <p:spPr bwMode="auto">
            <a:xfrm flipV="1">
              <a:off x="2438400" y="3775075"/>
              <a:ext cx="1143000" cy="1406525"/>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Přímá spojnice 12"/>
            <p:cNvCxnSpPr>
              <a:cxnSpLocks noChangeShapeType="1"/>
              <a:stCxn id="31" idx="1"/>
              <a:endCxn id="30" idx="3"/>
            </p:cNvCxnSpPr>
            <p:nvPr/>
          </p:nvCxnSpPr>
          <p:spPr bwMode="auto">
            <a:xfrm flipH="1">
              <a:off x="5638800" y="2514600"/>
              <a:ext cx="1066800" cy="1260475"/>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Přímá spojnice 14"/>
            <p:cNvCxnSpPr>
              <a:cxnSpLocks noChangeShapeType="1"/>
              <a:stCxn id="33" idx="1"/>
              <a:endCxn id="30" idx="3"/>
            </p:cNvCxnSpPr>
            <p:nvPr/>
          </p:nvCxnSpPr>
          <p:spPr bwMode="auto">
            <a:xfrm flipH="1">
              <a:off x="5638800" y="3276600"/>
              <a:ext cx="1066800" cy="498475"/>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Přímá spojnice 16"/>
            <p:cNvCxnSpPr>
              <a:cxnSpLocks noChangeShapeType="1"/>
              <a:stCxn id="34" idx="1"/>
              <a:endCxn id="30" idx="3"/>
            </p:cNvCxnSpPr>
            <p:nvPr/>
          </p:nvCxnSpPr>
          <p:spPr bwMode="auto">
            <a:xfrm flipH="1" flipV="1">
              <a:off x="5638800" y="3775075"/>
              <a:ext cx="1066800" cy="263525"/>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Přímá spojnice 18"/>
            <p:cNvCxnSpPr>
              <a:cxnSpLocks noChangeShapeType="1"/>
              <a:stCxn id="35" idx="1"/>
              <a:endCxn id="30" idx="3"/>
            </p:cNvCxnSpPr>
            <p:nvPr/>
          </p:nvCxnSpPr>
          <p:spPr bwMode="auto">
            <a:xfrm flipH="1" flipV="1">
              <a:off x="5638800" y="3775075"/>
              <a:ext cx="1066800" cy="1025525"/>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Přímá spojnice 20"/>
            <p:cNvCxnSpPr>
              <a:cxnSpLocks noChangeShapeType="1"/>
              <a:stCxn id="30" idx="0"/>
              <a:endCxn id="43" idx="2"/>
            </p:cNvCxnSpPr>
            <p:nvPr/>
          </p:nvCxnSpPr>
          <p:spPr bwMode="auto">
            <a:xfrm flipH="1" flipV="1">
              <a:off x="3543300" y="2057400"/>
              <a:ext cx="1066800" cy="1301750"/>
            </a:xfrm>
            <a:prstGeom prst="line">
              <a:avLst/>
            </a:prstGeom>
            <a:noFill/>
            <a:ln w="9525" algn="ctr">
              <a:solidFill>
                <a:schemeClr val="tx1"/>
              </a:solidFill>
              <a:miter lim="800000"/>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Přímá spojnice 27"/>
            <p:cNvCxnSpPr>
              <a:cxnSpLocks noChangeShapeType="1"/>
              <a:stCxn id="41" idx="0"/>
              <a:endCxn id="30" idx="2"/>
            </p:cNvCxnSpPr>
            <p:nvPr/>
          </p:nvCxnSpPr>
          <p:spPr bwMode="auto">
            <a:xfrm flipV="1">
              <a:off x="3543300" y="4191000"/>
              <a:ext cx="1066800" cy="1371600"/>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Přímá spojnice 29"/>
            <p:cNvCxnSpPr>
              <a:cxnSpLocks noChangeShapeType="1"/>
              <a:stCxn id="42" idx="0"/>
              <a:endCxn id="30" idx="2"/>
            </p:cNvCxnSpPr>
            <p:nvPr/>
          </p:nvCxnSpPr>
          <p:spPr bwMode="auto">
            <a:xfrm flipH="1" flipV="1">
              <a:off x="4610100" y="4191000"/>
              <a:ext cx="990600" cy="1371600"/>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Přímá spojnice 53"/>
            <p:cNvCxnSpPr>
              <a:cxnSpLocks noChangeShapeType="1"/>
              <a:endCxn id="44" idx="2"/>
            </p:cNvCxnSpPr>
            <p:nvPr/>
          </p:nvCxnSpPr>
          <p:spPr bwMode="auto">
            <a:xfrm flipV="1">
              <a:off x="4643438" y="2057400"/>
              <a:ext cx="957262" cy="1304925"/>
            </a:xfrm>
            <a:prstGeom prst="line">
              <a:avLst/>
            </a:prstGeom>
            <a:noFill/>
            <a:ln w="9525" algn="ctr">
              <a:solidFill>
                <a:schemeClr val="tx1"/>
              </a:solidFill>
              <a:miter lim="800000"/>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9" name="Obdélník 58"/>
          <p:cNvSpPr/>
          <p:nvPr/>
        </p:nvSpPr>
        <p:spPr>
          <a:xfrm>
            <a:off x="2096102" y="2069185"/>
            <a:ext cx="1866298" cy="1324891"/>
          </a:xfrm>
          <a:prstGeom prst="rect">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cs-CZ"/>
          </a:p>
        </p:txBody>
      </p:sp>
      <p:sp>
        <p:nvSpPr>
          <p:cNvPr id="60" name="Obdélník 59"/>
          <p:cNvSpPr/>
          <p:nvPr/>
        </p:nvSpPr>
        <p:spPr>
          <a:xfrm>
            <a:off x="6167438" y="5562600"/>
            <a:ext cx="1909762" cy="609601"/>
          </a:xfrm>
          <a:prstGeom prst="rect">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cs-CZ"/>
          </a:p>
        </p:txBody>
      </p:sp>
      <p:sp>
        <p:nvSpPr>
          <p:cNvPr id="62" name="Obdélník 61"/>
          <p:cNvSpPr/>
          <p:nvPr/>
        </p:nvSpPr>
        <p:spPr>
          <a:xfrm>
            <a:off x="6188869" y="1454151"/>
            <a:ext cx="1909762" cy="609601"/>
          </a:xfrm>
          <a:prstGeom prst="rect">
            <a:avLst/>
          </a:prstGeom>
          <a:noFill/>
          <a:ln w="3810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cs-CZ"/>
          </a:p>
        </p:txBody>
      </p:sp>
    </p:spTree>
    <p:extLst>
      <p:ext uri="{BB962C8B-B14F-4D97-AF65-F5344CB8AC3E}">
        <p14:creationId xmlns:p14="http://schemas.microsoft.com/office/powerpoint/2010/main" val="265550909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pPr>
              <a:defRPr/>
            </a:pPr>
            <a:r>
              <a:rPr lang="cs-CZ" sz="3200">
                <a:solidFill>
                  <a:schemeClr val="tx2">
                    <a:satMod val="130000"/>
                  </a:schemeClr>
                </a:solidFill>
              </a:rPr>
              <a:t>Anuity</a:t>
            </a:r>
          </a:p>
        </p:txBody>
      </p:sp>
      <p:sp>
        <p:nvSpPr>
          <p:cNvPr id="18435" name="Rectangle 3"/>
          <p:cNvSpPr>
            <a:spLocks noGrp="1" noChangeArrowheads="1"/>
          </p:cNvSpPr>
          <p:nvPr>
            <p:ph idx="1"/>
          </p:nvPr>
        </p:nvSpPr>
        <p:spPr/>
        <p:txBody>
          <a:bodyPr/>
          <a:lstStyle/>
          <a:p>
            <a:pPr eaLnBrk="1" hangingPunct="1"/>
            <a:r>
              <a:rPr lang="cs-CZ" altLang="cs-CZ" sz="2400" dirty="0"/>
              <a:t>jsou porovnávány průměrné roční peněžní výdaje investičního projektu s průměrnými ročními peněžními příjmy, přičemž se pomocí složeného úrokování přepočítávají toky plateb a příjmů na dvě srovnatelné a ekvivalentní řady</a:t>
            </a:r>
          </a:p>
          <a:p>
            <a:pPr eaLnBrk="1" hangingPunct="1">
              <a:spcBef>
                <a:spcPct val="60000"/>
              </a:spcBef>
            </a:pPr>
            <a:r>
              <a:rPr lang="cs-CZ" altLang="cs-CZ" sz="2400" dirty="0"/>
              <a:t>anuita investičního projektu: </a:t>
            </a:r>
          </a:p>
          <a:p>
            <a:pPr eaLnBrk="1" hangingPunct="1">
              <a:buFont typeface="Wingdings" panose="05000000000000000000" pitchFamily="2" charset="2"/>
              <a:buNone/>
            </a:pPr>
            <a:r>
              <a:rPr lang="cs-CZ" altLang="cs-CZ" sz="2400" dirty="0"/>
              <a:t>	</a:t>
            </a:r>
            <a:r>
              <a:rPr lang="cs-CZ" altLang="cs-CZ" sz="2400" b="1" dirty="0"/>
              <a:t>a = </a:t>
            </a:r>
            <a:r>
              <a:rPr lang="cs-CZ" altLang="cs-CZ" sz="2400" b="1" dirty="0">
                <a:cs typeface="Tahoma" panose="020B0604030504040204" pitchFamily="34" charset="0"/>
              </a:rPr>
              <a:t>Ø</a:t>
            </a:r>
            <a:r>
              <a:rPr lang="cs-CZ" altLang="cs-CZ" sz="2400" b="1" dirty="0"/>
              <a:t> roční přebytky peněžních příjmů</a:t>
            </a:r>
          </a:p>
          <a:p>
            <a:pPr eaLnBrk="1" hangingPunct="1">
              <a:spcBef>
                <a:spcPct val="60000"/>
              </a:spcBef>
            </a:pPr>
            <a:r>
              <a:rPr lang="cs-CZ" altLang="cs-CZ" sz="2400" b="1" dirty="0"/>
              <a:t>investice je výhodná</a:t>
            </a:r>
            <a:r>
              <a:rPr lang="cs-CZ" altLang="cs-CZ" sz="2400" dirty="0"/>
              <a:t>, když je při dané kalkulační úrokové míře </a:t>
            </a:r>
            <a:r>
              <a:rPr lang="cs-CZ" altLang="cs-CZ" sz="2400" b="1" dirty="0"/>
              <a:t>a </a:t>
            </a:r>
            <a:r>
              <a:rPr lang="cs-CZ" altLang="cs-CZ" sz="2400" b="1" dirty="0">
                <a:sym typeface="Symbol" panose="05050102010706020507" pitchFamily="18" charset="2"/>
              </a:rPr>
              <a:t> 0</a:t>
            </a:r>
            <a:endParaRPr lang="cs-CZ" altLang="cs-CZ" sz="2400" b="1" dirty="0"/>
          </a:p>
        </p:txBody>
      </p:sp>
    </p:spTree>
    <p:extLst>
      <p:ext uri="{BB962C8B-B14F-4D97-AF65-F5344CB8AC3E}">
        <p14:creationId xmlns:p14="http://schemas.microsoft.com/office/powerpoint/2010/main" val="34048942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pPr>
              <a:defRPr/>
            </a:pPr>
            <a:r>
              <a:rPr lang="cs-CZ" sz="3200">
                <a:solidFill>
                  <a:schemeClr val="tx2">
                    <a:satMod val="130000"/>
                  </a:schemeClr>
                </a:solidFill>
              </a:rPr>
              <a:t>Nedostatky finančně-matematických postupů</a:t>
            </a:r>
          </a:p>
        </p:txBody>
      </p:sp>
      <p:sp>
        <p:nvSpPr>
          <p:cNvPr id="19459" name="Rectangle 3"/>
          <p:cNvSpPr>
            <a:spLocks noGrp="1" noChangeArrowheads="1"/>
          </p:cNvSpPr>
          <p:nvPr>
            <p:ph idx="1"/>
          </p:nvPr>
        </p:nvSpPr>
        <p:spPr/>
        <p:txBody>
          <a:bodyPr/>
          <a:lstStyle/>
          <a:p>
            <a:pPr eaLnBrk="1" hangingPunct="1">
              <a:buFont typeface="Wingdings" panose="05000000000000000000" pitchFamily="2" charset="2"/>
              <a:buNone/>
            </a:pPr>
            <a:endParaRPr lang="cs-CZ" altLang="cs-CZ" sz="1600"/>
          </a:p>
          <a:p>
            <a:pPr eaLnBrk="1" hangingPunct="1"/>
            <a:r>
              <a:rPr lang="cs-CZ" altLang="cs-CZ"/>
              <a:t>u budoucích hodnot toku plateb a příjmů musíme pracovat s hrubými odhady</a:t>
            </a:r>
          </a:p>
          <a:p>
            <a:pPr eaLnBrk="1" hangingPunct="1">
              <a:spcBef>
                <a:spcPct val="70000"/>
              </a:spcBef>
            </a:pPr>
            <a:r>
              <a:rPr lang="cs-CZ" altLang="cs-CZ"/>
              <a:t>kalkulační úrokovou míru lze pouze odhadnout – je vztažena k budoucnosti, o které nemáme jasné informace</a:t>
            </a:r>
          </a:p>
          <a:p>
            <a:pPr eaLnBrk="1" hangingPunct="1">
              <a:spcBef>
                <a:spcPct val="70000"/>
              </a:spcBef>
            </a:pPr>
            <a:r>
              <a:rPr lang="cs-CZ" altLang="cs-CZ"/>
              <a:t>předpokládá se, že příjmy a výdaje lze přiřadit jednotlivé investici</a:t>
            </a:r>
          </a:p>
        </p:txBody>
      </p:sp>
    </p:spTree>
    <p:extLst>
      <p:ext uri="{BB962C8B-B14F-4D97-AF65-F5344CB8AC3E}">
        <p14:creationId xmlns:p14="http://schemas.microsoft.com/office/powerpoint/2010/main" val="4143197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pPr>
              <a:defRPr/>
            </a:pPr>
            <a:r>
              <a:rPr lang="cs-CZ" sz="3200">
                <a:solidFill>
                  <a:schemeClr val="tx2">
                    <a:satMod val="130000"/>
                  </a:schemeClr>
                </a:solidFill>
              </a:rPr>
              <a:t>Simultánní modely kapitálového rozpočtu</a:t>
            </a:r>
          </a:p>
        </p:txBody>
      </p:sp>
      <p:sp>
        <p:nvSpPr>
          <p:cNvPr id="20483" name="Rectangle 3"/>
          <p:cNvSpPr>
            <a:spLocks noGrp="1" noChangeArrowheads="1"/>
          </p:cNvSpPr>
          <p:nvPr>
            <p:ph idx="1"/>
          </p:nvPr>
        </p:nvSpPr>
        <p:spPr/>
        <p:txBody>
          <a:bodyPr/>
          <a:lstStyle/>
          <a:p>
            <a:pPr eaLnBrk="1" hangingPunct="1"/>
            <a:r>
              <a:rPr lang="cs-CZ" altLang="cs-CZ" dirty="0"/>
              <a:t>cílem = simultánní plánování celkového investičního programu ve stádiu formování</a:t>
            </a:r>
          </a:p>
          <a:p>
            <a:pPr eaLnBrk="1" hangingPunct="1">
              <a:spcBef>
                <a:spcPct val="40000"/>
              </a:spcBef>
            </a:pPr>
            <a:r>
              <a:rPr lang="cs-CZ" altLang="cs-CZ" dirty="0"/>
              <a:t>vychází se z optimálního plánu výroby a berou se v potaz vazby mezi všemi oblastmi podniku</a:t>
            </a:r>
          </a:p>
          <a:p>
            <a:pPr eaLnBrk="1" hangingPunct="1">
              <a:spcBef>
                <a:spcPct val="40000"/>
              </a:spcBef>
            </a:pPr>
            <a:r>
              <a:rPr lang="cs-CZ" altLang="cs-CZ" b="1" dirty="0"/>
              <a:t>komplexní celostní model optimalizace</a:t>
            </a:r>
          </a:p>
          <a:p>
            <a:pPr eaLnBrk="1" hangingPunct="1">
              <a:spcBef>
                <a:spcPct val="40000"/>
              </a:spcBef>
            </a:pPr>
            <a:r>
              <a:rPr lang="cs-CZ" altLang="cs-CZ" dirty="0"/>
              <a:t>pokusy </a:t>
            </a:r>
            <a:r>
              <a:rPr lang="cs-CZ" altLang="cs-CZ" dirty="0">
                <a:sym typeface="Wingdings" panose="05000000000000000000" pitchFamily="2" charset="2"/>
              </a:rPr>
              <a:t> nemá vysokou vysvětlovací hodnotu</a:t>
            </a:r>
            <a:endParaRPr lang="cs-CZ" altLang="cs-CZ" dirty="0"/>
          </a:p>
        </p:txBody>
      </p:sp>
    </p:spTree>
    <p:extLst>
      <p:ext uri="{BB962C8B-B14F-4D97-AF65-F5344CB8AC3E}">
        <p14:creationId xmlns:p14="http://schemas.microsoft.com/office/powerpoint/2010/main" val="23914433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a:defRPr/>
            </a:pPr>
            <a:r>
              <a:rPr lang="cs-CZ" sz="3200">
                <a:solidFill>
                  <a:schemeClr val="tx2">
                    <a:satMod val="130000"/>
                  </a:schemeClr>
                </a:solidFill>
              </a:rPr>
              <a:t>Oceňování podniku</a:t>
            </a:r>
          </a:p>
        </p:txBody>
      </p:sp>
      <p:sp>
        <p:nvSpPr>
          <p:cNvPr id="3076" name="Rectangle 3"/>
          <p:cNvSpPr>
            <a:spLocks noGrp="1" noChangeArrowheads="1"/>
          </p:cNvSpPr>
          <p:nvPr>
            <p:ph idx="1"/>
          </p:nvPr>
        </p:nvSpPr>
        <p:spPr/>
        <p:txBody>
          <a:bodyPr/>
          <a:lstStyle/>
          <a:p>
            <a:pPr eaLnBrk="1" hangingPunct="1">
              <a:lnSpc>
                <a:spcPct val="90000"/>
              </a:lnSpc>
              <a:buFont typeface="Wingdings" panose="05000000000000000000" pitchFamily="2" charset="2"/>
              <a:buNone/>
            </a:pPr>
            <a:r>
              <a:rPr lang="cs-CZ" altLang="cs-CZ" dirty="0">
                <a:solidFill>
                  <a:schemeClr val="hlink"/>
                </a:solidFill>
              </a:rPr>
              <a:t>!!! </a:t>
            </a:r>
            <a:r>
              <a:rPr lang="cs-CZ" altLang="cs-CZ" dirty="0"/>
              <a:t>Hodnota podniku</a:t>
            </a:r>
            <a:r>
              <a:rPr lang="cs-CZ" altLang="cs-CZ" sz="3600" b="1" dirty="0"/>
              <a:t> </a:t>
            </a:r>
            <a:r>
              <a:rPr lang="cs-CZ" altLang="cs-CZ" sz="3600" b="1" dirty="0">
                <a:sym typeface="Symbol" panose="05050102010706020507" pitchFamily="18" charset="2"/>
              </a:rPr>
              <a:t> </a:t>
            </a:r>
            <a:r>
              <a:rPr lang="cs-CZ" altLang="cs-CZ" dirty="0">
                <a:sym typeface="Symbol" panose="05050102010706020507" pitchFamily="18" charset="2"/>
              </a:rPr>
              <a:t>součet hodnot jednotlivých částí majetku</a:t>
            </a:r>
            <a:r>
              <a:rPr lang="cs-CZ" altLang="cs-CZ" dirty="0">
                <a:solidFill>
                  <a:schemeClr val="hlink"/>
                </a:solidFill>
                <a:sym typeface="Symbol" panose="05050102010706020507" pitchFamily="18" charset="2"/>
              </a:rPr>
              <a:t>!!!</a:t>
            </a:r>
          </a:p>
          <a:p>
            <a:pPr lvl="1" eaLnBrk="1" hangingPunct="1">
              <a:lnSpc>
                <a:spcPct val="90000"/>
              </a:lnSpc>
              <a:spcBef>
                <a:spcPct val="40000"/>
              </a:spcBef>
              <a:buFont typeface="Wingdings" panose="05000000000000000000" pitchFamily="2" charset="2"/>
              <a:buChar char="è"/>
            </a:pPr>
            <a:r>
              <a:rPr lang="cs-CZ" altLang="cs-CZ" sz="2000" dirty="0">
                <a:sym typeface="Symbol" panose="05050102010706020507" pitchFamily="18" charset="2"/>
              </a:rPr>
              <a:t>je třeba brát v úvahu také</a:t>
            </a:r>
          </a:p>
          <a:p>
            <a:pPr lvl="2" eaLnBrk="1" hangingPunct="1">
              <a:lnSpc>
                <a:spcPct val="90000"/>
              </a:lnSpc>
              <a:buSzPct val="60000"/>
              <a:buFont typeface="Wingdings" panose="05000000000000000000" pitchFamily="2" charset="2"/>
              <a:buChar char="§"/>
            </a:pPr>
            <a:r>
              <a:rPr lang="cs-CZ" altLang="cs-CZ" sz="1800" dirty="0">
                <a:sym typeface="Symbol" panose="05050102010706020507" pitchFamily="18" charset="2"/>
              </a:rPr>
              <a:t>dobré jméno podniku</a:t>
            </a:r>
          </a:p>
          <a:p>
            <a:pPr lvl="2" eaLnBrk="1" hangingPunct="1">
              <a:lnSpc>
                <a:spcPct val="90000"/>
              </a:lnSpc>
              <a:buSzPct val="60000"/>
              <a:buFont typeface="Wingdings" panose="05000000000000000000" pitchFamily="2" charset="2"/>
              <a:buChar char="§"/>
            </a:pPr>
            <a:r>
              <a:rPr lang="cs-CZ" altLang="cs-CZ" sz="1800" dirty="0">
                <a:sym typeface="Symbol" panose="05050102010706020507" pitchFamily="18" charset="2"/>
              </a:rPr>
              <a:t>postavení na trhu apod.</a:t>
            </a:r>
          </a:p>
          <a:p>
            <a:pPr eaLnBrk="1" hangingPunct="1">
              <a:lnSpc>
                <a:spcPct val="90000"/>
              </a:lnSpc>
              <a:spcBef>
                <a:spcPct val="100000"/>
              </a:spcBef>
            </a:pPr>
            <a:r>
              <a:rPr lang="cs-CZ" altLang="cs-CZ" sz="2000" dirty="0">
                <a:sym typeface="Symbol" panose="05050102010706020507" pitchFamily="18" charset="2"/>
              </a:rPr>
              <a:t>v případě, že je možné přesně určit budoucí vývoj, lze použít vzorce:</a:t>
            </a:r>
          </a:p>
          <a:p>
            <a:pPr eaLnBrk="1" hangingPunct="1">
              <a:lnSpc>
                <a:spcPct val="90000"/>
              </a:lnSpc>
              <a:spcBef>
                <a:spcPct val="100000"/>
              </a:spcBef>
              <a:buFont typeface="Wingdings" panose="05000000000000000000" pitchFamily="2" charset="2"/>
              <a:buNone/>
            </a:pPr>
            <a:r>
              <a:rPr lang="cs-CZ" altLang="cs-CZ" sz="2000" dirty="0">
                <a:sym typeface="Symbol" panose="05050102010706020507" pitchFamily="18" charset="2"/>
              </a:rPr>
              <a:t>	K = </a:t>
            </a:r>
          </a:p>
          <a:p>
            <a:pPr eaLnBrk="1" hangingPunct="1">
              <a:lnSpc>
                <a:spcPct val="90000"/>
              </a:lnSpc>
              <a:spcBef>
                <a:spcPct val="40000"/>
              </a:spcBef>
              <a:buFont typeface="Wingdings" panose="05000000000000000000" pitchFamily="2" charset="2"/>
              <a:buNone/>
            </a:pPr>
            <a:r>
              <a:rPr lang="cs-CZ" altLang="cs-CZ" sz="2000" dirty="0">
                <a:sym typeface="Symbol" panose="05050102010706020507" pitchFamily="18" charset="2"/>
              </a:rPr>
              <a:t>	</a:t>
            </a:r>
          </a:p>
          <a:p>
            <a:pPr lvl="1" eaLnBrk="1" hangingPunct="1">
              <a:lnSpc>
                <a:spcPct val="90000"/>
              </a:lnSpc>
              <a:spcBef>
                <a:spcPct val="40000"/>
              </a:spcBef>
              <a:buFont typeface="Wingdings" panose="05000000000000000000" pitchFamily="2" charset="2"/>
              <a:buChar char="ý"/>
            </a:pPr>
            <a:r>
              <a:rPr lang="cs-CZ" altLang="cs-CZ" sz="1800" dirty="0">
                <a:sym typeface="Symbol" panose="05050102010706020507" pitchFamily="18" charset="2"/>
              </a:rPr>
              <a:t>v praxi nemáme dokonalé informace – využívá se osobní zkušenost</a:t>
            </a:r>
          </a:p>
        </p:txBody>
      </p:sp>
      <p:graphicFrame>
        <p:nvGraphicFramePr>
          <p:cNvPr id="3074" name="Object 4"/>
          <p:cNvGraphicFramePr>
            <a:graphicFrameLocks noChangeAspect="1"/>
          </p:cNvGraphicFramePr>
          <p:nvPr/>
        </p:nvGraphicFramePr>
        <p:xfrm>
          <a:off x="2844489" y="4388472"/>
          <a:ext cx="1295400" cy="755650"/>
        </p:xfrm>
        <a:graphic>
          <a:graphicData uri="http://schemas.openxmlformats.org/presentationml/2006/ole">
            <mc:AlternateContent xmlns:mc="http://schemas.openxmlformats.org/markup-compatibility/2006">
              <mc:Choice xmlns:v="urn:schemas-microsoft-com:vml" Requires="v">
                <p:oleObj spid="_x0000_s3078" name="Rovnice" r:id="rId3" imgW="761760" imgH="444240" progId="Equation.3">
                  <p:embed/>
                </p:oleObj>
              </mc:Choice>
              <mc:Fallback>
                <p:oleObj name="Rovnice" r:id="rId3" imgW="761760" imgH="444240" progId="Equation.3">
                  <p:embed/>
                  <p:pic>
                    <p:nvPicPr>
                      <p:cNvPr id="3074"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4489" y="4388472"/>
                        <a:ext cx="1295400" cy="755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79947866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lstStyle/>
          <a:p>
            <a:pPr>
              <a:defRPr/>
            </a:pPr>
            <a:r>
              <a:rPr lang="cs-CZ" sz="3200" dirty="0">
                <a:solidFill>
                  <a:schemeClr val="tx2">
                    <a:satMod val="130000"/>
                  </a:schemeClr>
                </a:solidFill>
              </a:rPr>
              <a:t>Oceňování podniku</a:t>
            </a:r>
          </a:p>
        </p:txBody>
      </p:sp>
      <p:sp>
        <p:nvSpPr>
          <p:cNvPr id="23555" name="Rectangle 3"/>
          <p:cNvSpPr>
            <a:spLocks noGrp="1" noChangeArrowheads="1"/>
          </p:cNvSpPr>
          <p:nvPr>
            <p:ph idx="1"/>
          </p:nvPr>
        </p:nvSpPr>
        <p:spPr/>
        <p:txBody>
          <a:bodyPr/>
          <a:lstStyle/>
          <a:p>
            <a:pPr eaLnBrk="1" hangingPunct="1">
              <a:lnSpc>
                <a:spcPct val="90000"/>
              </a:lnSpc>
              <a:buFont typeface="Wingdings" panose="05000000000000000000" pitchFamily="2" charset="2"/>
              <a:buNone/>
            </a:pPr>
            <a:r>
              <a:rPr lang="cs-CZ" altLang="cs-CZ" sz="2400" b="1" dirty="0"/>
              <a:t>Praktické postupy oceňování podniku:</a:t>
            </a:r>
          </a:p>
          <a:p>
            <a:pPr eaLnBrk="1" hangingPunct="1">
              <a:lnSpc>
                <a:spcPct val="90000"/>
              </a:lnSpc>
            </a:pPr>
            <a:r>
              <a:rPr lang="cs-CZ" altLang="cs-CZ" sz="2400" dirty="0"/>
              <a:t>postupy, které vedou bezprostředně k ocenění podniku jako celku</a:t>
            </a:r>
          </a:p>
          <a:p>
            <a:pPr lvl="1" eaLnBrk="1" hangingPunct="1">
              <a:lnSpc>
                <a:spcPct val="90000"/>
              </a:lnSpc>
            </a:pPr>
            <a:r>
              <a:rPr lang="cs-CZ" altLang="cs-CZ" sz="2000" dirty="0"/>
              <a:t>postup ohodnocení podle výnosů</a:t>
            </a:r>
          </a:p>
          <a:p>
            <a:pPr lvl="1" eaLnBrk="1" hangingPunct="1">
              <a:lnSpc>
                <a:spcPct val="90000"/>
              </a:lnSpc>
            </a:pPr>
            <a:r>
              <a:rPr lang="cs-CZ" altLang="cs-CZ" sz="2000" dirty="0"/>
              <a:t>ocenění podstaty podniku</a:t>
            </a:r>
          </a:p>
          <a:p>
            <a:pPr lvl="1" eaLnBrk="1" hangingPunct="1">
              <a:lnSpc>
                <a:spcPct val="90000"/>
              </a:lnSpc>
            </a:pPr>
            <a:r>
              <a:rPr lang="cs-CZ" altLang="cs-CZ" sz="2000" dirty="0"/>
              <a:t>ohodnocení podle středních hodnot</a:t>
            </a:r>
          </a:p>
          <a:p>
            <a:pPr eaLnBrk="1" hangingPunct="1">
              <a:lnSpc>
                <a:spcPct val="90000"/>
              </a:lnSpc>
              <a:spcBef>
                <a:spcPct val="50000"/>
              </a:spcBef>
            </a:pPr>
            <a:r>
              <a:rPr lang="cs-CZ" altLang="cs-CZ" sz="2400" dirty="0"/>
              <a:t>postupy nejprve zjišťující hodnotu firmy (goodwill) a poté vypočtou celkovou hodnotu podniku (přičítají firemní hodnotu k reprodukční ceně)</a:t>
            </a:r>
          </a:p>
          <a:p>
            <a:pPr lvl="1" eaLnBrk="1" hangingPunct="1">
              <a:lnSpc>
                <a:spcPct val="90000"/>
              </a:lnSpc>
            </a:pPr>
            <a:r>
              <a:rPr lang="cs-CZ" altLang="cs-CZ" sz="2000" dirty="0"/>
              <a:t>postup podle kapitalizace vyšších zisků</a:t>
            </a:r>
          </a:p>
          <a:p>
            <a:pPr lvl="1" eaLnBrk="1" hangingPunct="1">
              <a:lnSpc>
                <a:spcPct val="90000"/>
              </a:lnSpc>
            </a:pPr>
            <a:r>
              <a:rPr lang="cs-CZ" altLang="cs-CZ" sz="2000" dirty="0"/>
              <a:t>metoda zkrácené lhůty přínosu goodwillu</a:t>
            </a:r>
          </a:p>
          <a:p>
            <a:pPr lvl="1" eaLnBrk="1" hangingPunct="1">
              <a:lnSpc>
                <a:spcPct val="90000"/>
              </a:lnSpc>
            </a:pPr>
            <a:r>
              <a:rPr lang="cs-CZ" altLang="cs-CZ" sz="2000" dirty="0"/>
              <a:t>v praxi užívané další metody (Stuttgartská metoda) </a:t>
            </a:r>
            <a:endParaRPr lang="cs-CZ" altLang="cs-CZ" sz="1800" dirty="0"/>
          </a:p>
        </p:txBody>
      </p:sp>
    </p:spTree>
    <p:extLst>
      <p:ext uri="{BB962C8B-B14F-4D97-AF65-F5344CB8AC3E}">
        <p14:creationId xmlns:p14="http://schemas.microsoft.com/office/powerpoint/2010/main" val="360272305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p:txBody>
          <a:bodyPr>
            <a:normAutofit/>
          </a:bodyPr>
          <a:lstStyle/>
          <a:p>
            <a:pPr algn="ctr">
              <a:defRPr/>
            </a:pPr>
            <a:r>
              <a:rPr lang="cs-CZ" sz="4800" b="1" dirty="0">
                <a:solidFill>
                  <a:srgbClr val="FF0000"/>
                </a:solidFill>
              </a:rPr>
              <a:t>Účetní závěrka</a:t>
            </a:r>
          </a:p>
        </p:txBody>
      </p:sp>
      <p:sp>
        <p:nvSpPr>
          <p:cNvPr id="8195" name="Rectangle 3"/>
          <p:cNvSpPr>
            <a:spLocks noGrp="1" noChangeArrowheads="1"/>
          </p:cNvSpPr>
          <p:nvPr>
            <p:ph idx="1"/>
          </p:nvPr>
        </p:nvSpPr>
        <p:spPr/>
        <p:txBody>
          <a:bodyPr/>
          <a:lstStyle/>
          <a:p>
            <a:pPr eaLnBrk="1" hangingPunct="1">
              <a:lnSpc>
                <a:spcPct val="160000"/>
              </a:lnSpc>
            </a:pPr>
            <a:r>
              <a:rPr lang="cs-CZ" altLang="cs-CZ" dirty="0"/>
              <a:t>Rozvaha</a:t>
            </a:r>
          </a:p>
          <a:p>
            <a:pPr eaLnBrk="1" hangingPunct="1">
              <a:lnSpc>
                <a:spcPct val="160000"/>
              </a:lnSpc>
            </a:pPr>
            <a:r>
              <a:rPr lang="cs-CZ" altLang="cs-CZ" dirty="0"/>
              <a:t>Výkaz zisku a ztráty (výsledovka)</a:t>
            </a:r>
          </a:p>
          <a:p>
            <a:pPr eaLnBrk="1" hangingPunct="1">
              <a:lnSpc>
                <a:spcPct val="160000"/>
              </a:lnSpc>
            </a:pPr>
            <a:r>
              <a:rPr lang="cs-CZ" altLang="cs-CZ" dirty="0"/>
              <a:t>Příloha a výroční zpráva</a:t>
            </a:r>
          </a:p>
        </p:txBody>
      </p:sp>
    </p:spTree>
    <p:extLst>
      <p:ext uri="{BB962C8B-B14F-4D97-AF65-F5344CB8AC3E}">
        <p14:creationId xmlns:p14="http://schemas.microsoft.com/office/powerpoint/2010/main" val="7436302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a:solidFill>
                  <a:schemeClr val="tx2">
                    <a:satMod val="130000"/>
                  </a:schemeClr>
                </a:solidFill>
              </a:rPr>
              <a:t>Účetní závěrka</a:t>
            </a:r>
          </a:p>
        </p:txBody>
      </p:sp>
      <p:sp>
        <p:nvSpPr>
          <p:cNvPr id="3" name="Zástupný symbol pro obsah 2"/>
          <p:cNvSpPr>
            <a:spLocks noGrp="1"/>
          </p:cNvSpPr>
          <p:nvPr>
            <p:ph idx="1"/>
          </p:nvPr>
        </p:nvSpPr>
        <p:spPr/>
        <p:txBody>
          <a:bodyPr>
            <a:normAutofit fontScale="92500" lnSpcReduction="10000"/>
          </a:bodyPr>
          <a:lstStyle/>
          <a:p>
            <a:pPr>
              <a:lnSpc>
                <a:spcPct val="80000"/>
              </a:lnSpc>
            </a:pPr>
            <a:r>
              <a:rPr lang="cs-CZ" altLang="cs-CZ" sz="2400" dirty="0"/>
              <a:t>Účetní závěrku sestavují podnikatelské subjekty (účetní jednotky) na konci účetního období (zpravidla kalendářního roku)</a:t>
            </a:r>
          </a:p>
          <a:p>
            <a:pPr>
              <a:lnSpc>
                <a:spcPct val="80000"/>
              </a:lnSpc>
            </a:pPr>
            <a:r>
              <a:rPr lang="cs-CZ" altLang="cs-CZ" sz="2400" dirty="0"/>
              <a:t>Účetní závěrka je výsledkem účetní uzávěrky, v jejímž rámci se uzavírají účty (rozvahové, nákladové a výnosové) a provádějí se činnosti vedoucí k co nejpřesnějšímu zachycení stavu majetku, kapitálu a toku nákladů a výnosů v podniku</a:t>
            </a:r>
          </a:p>
          <a:p>
            <a:pPr>
              <a:lnSpc>
                <a:spcPct val="80000"/>
              </a:lnSpc>
              <a:buNone/>
            </a:pPr>
            <a:endParaRPr lang="cs-CZ" altLang="cs-CZ" sz="2400" b="1" dirty="0"/>
          </a:p>
          <a:p>
            <a:pPr>
              <a:lnSpc>
                <a:spcPct val="80000"/>
              </a:lnSpc>
              <a:buNone/>
            </a:pPr>
            <a:r>
              <a:rPr lang="cs-CZ" altLang="cs-CZ" sz="2400" b="1" dirty="0"/>
              <a:t>Účetní závěrka</a:t>
            </a:r>
            <a:r>
              <a:rPr lang="cs-CZ" altLang="cs-CZ" sz="2400" dirty="0"/>
              <a:t> je tvořena dvěma základními dokumenty:</a:t>
            </a:r>
            <a:endParaRPr lang="cs-CZ" altLang="cs-CZ" sz="2400" b="1" dirty="0"/>
          </a:p>
          <a:p>
            <a:pPr>
              <a:lnSpc>
                <a:spcPct val="80000"/>
              </a:lnSpc>
            </a:pPr>
            <a:r>
              <a:rPr lang="cs-CZ" altLang="cs-CZ" sz="2400" b="1" dirty="0"/>
              <a:t>rozvahou</a:t>
            </a:r>
            <a:r>
              <a:rPr lang="cs-CZ" altLang="cs-CZ" sz="2400" dirty="0"/>
              <a:t> (bilancí),</a:t>
            </a:r>
            <a:endParaRPr lang="cs-CZ" altLang="cs-CZ" sz="2400" b="1" dirty="0"/>
          </a:p>
          <a:p>
            <a:pPr>
              <a:lnSpc>
                <a:spcPct val="80000"/>
              </a:lnSpc>
            </a:pPr>
            <a:r>
              <a:rPr lang="cs-CZ" altLang="cs-CZ" sz="2400" b="1" dirty="0"/>
              <a:t>výkazem zisků a ztrát</a:t>
            </a:r>
            <a:r>
              <a:rPr lang="cs-CZ" altLang="cs-CZ" sz="2400" dirty="0"/>
              <a:t> (výsledovkou)</a:t>
            </a:r>
          </a:p>
          <a:p>
            <a:pPr>
              <a:lnSpc>
                <a:spcPct val="80000"/>
              </a:lnSpc>
            </a:pPr>
            <a:endParaRPr lang="cs-CZ" altLang="cs-CZ" sz="2400" dirty="0"/>
          </a:p>
          <a:p>
            <a:pPr>
              <a:lnSpc>
                <a:spcPct val="80000"/>
              </a:lnSpc>
            </a:pPr>
            <a:r>
              <a:rPr lang="cs-CZ" altLang="cs-CZ" sz="2400" dirty="0"/>
              <a:t>Podniky, které mají povinnost účetní závěrku ověřit auditorem (ze zákona akciové společnosti) a údaje z ní zveřejnit, doplňují oba výkazy </a:t>
            </a:r>
            <a:r>
              <a:rPr lang="cs-CZ" altLang="cs-CZ" sz="2400" b="1" dirty="0"/>
              <a:t>přílohou k účetní závěrce </a:t>
            </a:r>
            <a:r>
              <a:rPr lang="cs-CZ" altLang="cs-CZ" sz="2400" dirty="0"/>
              <a:t>(její důležitou součástí je pak výkaz o peněžních tocích – cash </a:t>
            </a:r>
            <a:r>
              <a:rPr lang="cs-CZ" altLang="cs-CZ" sz="2400" dirty="0" err="1"/>
              <a:t>flow</a:t>
            </a:r>
            <a:r>
              <a:rPr lang="cs-CZ" altLang="cs-CZ" sz="2400" dirty="0"/>
              <a:t>) </a:t>
            </a:r>
          </a:p>
          <a:p>
            <a:endParaRPr lang="cs-CZ" dirty="0"/>
          </a:p>
        </p:txBody>
      </p:sp>
    </p:spTree>
    <p:extLst>
      <p:ext uri="{BB962C8B-B14F-4D97-AF65-F5344CB8AC3E}">
        <p14:creationId xmlns:p14="http://schemas.microsoft.com/office/powerpoint/2010/main" val="1394423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a:solidFill>
                  <a:schemeClr val="tx2">
                    <a:satMod val="130000"/>
                  </a:schemeClr>
                </a:solidFill>
              </a:rPr>
              <a:t>Účetní závěrka</a:t>
            </a:r>
          </a:p>
        </p:txBody>
      </p:sp>
      <p:sp>
        <p:nvSpPr>
          <p:cNvPr id="3" name="Zástupný symbol pro obsah 2"/>
          <p:cNvSpPr>
            <a:spLocks noGrp="1"/>
          </p:cNvSpPr>
          <p:nvPr>
            <p:ph idx="1"/>
          </p:nvPr>
        </p:nvSpPr>
        <p:spPr/>
        <p:txBody>
          <a:bodyPr>
            <a:normAutofit fontScale="85000" lnSpcReduction="20000"/>
          </a:bodyPr>
          <a:lstStyle/>
          <a:p>
            <a:pPr>
              <a:lnSpc>
                <a:spcPct val="80000"/>
              </a:lnSpc>
              <a:buNone/>
            </a:pPr>
            <a:r>
              <a:rPr lang="cs-CZ" altLang="cs-CZ" sz="2400" b="1" dirty="0"/>
              <a:t>Typy účetní závěrky</a:t>
            </a:r>
            <a:r>
              <a:rPr lang="cs-CZ" altLang="cs-CZ" sz="2400" dirty="0"/>
              <a:t>:</a:t>
            </a:r>
            <a:endParaRPr lang="cs-CZ" altLang="cs-CZ" sz="2400" b="1" dirty="0"/>
          </a:p>
          <a:p>
            <a:pPr>
              <a:lnSpc>
                <a:spcPct val="80000"/>
              </a:lnSpc>
            </a:pPr>
            <a:r>
              <a:rPr lang="cs-CZ" altLang="cs-CZ" sz="2400" b="1" dirty="0"/>
              <a:t>řádná</a:t>
            </a:r>
            <a:r>
              <a:rPr lang="cs-CZ" altLang="cs-CZ" sz="2400" dirty="0"/>
              <a:t> (k 1.1. a 31.12. příslušného účetního období pokud je účetním obdobím kalendářní rok),</a:t>
            </a:r>
            <a:endParaRPr lang="cs-CZ" altLang="cs-CZ" sz="2400" b="1" dirty="0"/>
          </a:p>
          <a:p>
            <a:pPr>
              <a:lnSpc>
                <a:spcPct val="80000"/>
              </a:lnSpc>
            </a:pPr>
            <a:r>
              <a:rPr lang="cs-CZ" altLang="cs-CZ" sz="2400" b="1" dirty="0"/>
              <a:t>mimořádná</a:t>
            </a:r>
            <a:r>
              <a:rPr lang="cs-CZ" altLang="cs-CZ" sz="2400" dirty="0"/>
              <a:t> – při likvidaci, konkurzu, zrušení bez likvidace apod.</a:t>
            </a:r>
          </a:p>
          <a:p>
            <a:pPr>
              <a:lnSpc>
                <a:spcPct val="80000"/>
              </a:lnSpc>
            </a:pPr>
            <a:endParaRPr lang="cs-CZ" altLang="cs-CZ" sz="2400" dirty="0"/>
          </a:p>
          <a:p>
            <a:pPr>
              <a:lnSpc>
                <a:spcPct val="80000"/>
              </a:lnSpc>
              <a:buNone/>
            </a:pPr>
            <a:r>
              <a:rPr lang="cs-CZ" altLang="cs-CZ" sz="2400" dirty="0"/>
              <a:t>Podniky, které překročily nebo dosáhly alespoň jedno z uvedených kritérií:</a:t>
            </a:r>
          </a:p>
          <a:p>
            <a:pPr>
              <a:lnSpc>
                <a:spcPct val="80000"/>
              </a:lnSpc>
            </a:pPr>
            <a:r>
              <a:rPr lang="cs-CZ" altLang="cs-CZ" sz="2400" b="1" dirty="0"/>
              <a:t>sumy celkových aktiv</a:t>
            </a:r>
            <a:r>
              <a:rPr lang="cs-CZ" altLang="cs-CZ" sz="2400" dirty="0"/>
              <a:t> více než 40 mil. Kč nebo</a:t>
            </a:r>
          </a:p>
          <a:p>
            <a:pPr>
              <a:lnSpc>
                <a:spcPct val="80000"/>
              </a:lnSpc>
            </a:pPr>
            <a:r>
              <a:rPr lang="cs-CZ" altLang="cs-CZ" sz="2400" b="1" dirty="0"/>
              <a:t>roční úhrn čistého obratu</a:t>
            </a:r>
            <a:r>
              <a:rPr lang="cs-CZ" altLang="cs-CZ" sz="2400" dirty="0"/>
              <a:t> více než 80 mil. Kč nebo</a:t>
            </a:r>
          </a:p>
          <a:p>
            <a:pPr>
              <a:lnSpc>
                <a:spcPct val="80000"/>
              </a:lnSpc>
            </a:pPr>
            <a:r>
              <a:rPr lang="cs-CZ" altLang="cs-CZ" sz="2400" b="1" dirty="0"/>
              <a:t>průměrný přepočtený stav zaměstnanců</a:t>
            </a:r>
            <a:r>
              <a:rPr lang="cs-CZ" altLang="cs-CZ" sz="2400" dirty="0"/>
              <a:t> v průběhu účetního období více než 50, podléhají povinně auditu</a:t>
            </a:r>
          </a:p>
          <a:p>
            <a:pPr>
              <a:lnSpc>
                <a:spcPct val="80000"/>
              </a:lnSpc>
            </a:pPr>
            <a:endParaRPr lang="cs-CZ" altLang="cs-CZ" sz="2400" dirty="0"/>
          </a:p>
          <a:p>
            <a:pPr>
              <a:lnSpc>
                <a:spcPct val="80000"/>
              </a:lnSpc>
            </a:pPr>
            <a:r>
              <a:rPr lang="cs-CZ" altLang="cs-CZ" sz="2400" dirty="0"/>
              <a:t>Tyto společnosti mají zároveň povinnost sestavovat účetní závěrku v plném rozsahu a zveřejňovat údaje z ní v Obchodním věstníku, který lze v elektronické formě najít na webu (konkrétně na </a:t>
            </a:r>
            <a:r>
              <a:rPr lang="cs-CZ" altLang="cs-CZ" sz="2400" dirty="0">
                <a:hlinkClick r:id="rId2"/>
              </a:rPr>
              <a:t>www.justice.cz</a:t>
            </a:r>
            <a:r>
              <a:rPr lang="cs-CZ" altLang="cs-CZ" sz="2400" dirty="0"/>
              <a:t>)</a:t>
            </a:r>
          </a:p>
          <a:p>
            <a:pPr>
              <a:lnSpc>
                <a:spcPct val="80000"/>
              </a:lnSpc>
            </a:pPr>
            <a:r>
              <a:rPr lang="cs-CZ" altLang="cs-CZ" sz="2400" dirty="0"/>
              <a:t>Podniky, které vytváří ekonomické seskupení (holding, koncern) sestavují tzv. </a:t>
            </a:r>
            <a:r>
              <a:rPr lang="cs-CZ" altLang="cs-CZ" sz="2400" b="1" dirty="0"/>
              <a:t>konsolidovanou účetní závěrku</a:t>
            </a:r>
            <a:r>
              <a:rPr lang="cs-CZ" altLang="cs-CZ" sz="2400" dirty="0"/>
              <a:t>, jako by se jednalo o jednu účetní jednotku</a:t>
            </a:r>
          </a:p>
          <a:p>
            <a:endParaRPr lang="cs-CZ" dirty="0"/>
          </a:p>
        </p:txBody>
      </p:sp>
    </p:spTree>
    <p:extLst>
      <p:ext uri="{BB962C8B-B14F-4D97-AF65-F5344CB8AC3E}">
        <p14:creationId xmlns:p14="http://schemas.microsoft.com/office/powerpoint/2010/main" val="11586445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lstStyle/>
          <a:p>
            <a:pPr>
              <a:defRPr/>
            </a:pPr>
            <a:r>
              <a:rPr lang="cs-CZ" sz="3200">
                <a:solidFill>
                  <a:schemeClr val="tx2">
                    <a:satMod val="130000"/>
                  </a:schemeClr>
                </a:solidFill>
              </a:rPr>
              <a:t>Účetní závěrka</a:t>
            </a:r>
          </a:p>
        </p:txBody>
      </p:sp>
      <p:sp>
        <p:nvSpPr>
          <p:cNvPr id="9219" name="Rectangle 3"/>
          <p:cNvSpPr>
            <a:spLocks noGrp="1" noChangeArrowheads="1"/>
          </p:cNvSpPr>
          <p:nvPr>
            <p:ph idx="1"/>
          </p:nvPr>
        </p:nvSpPr>
        <p:spPr/>
        <p:txBody>
          <a:bodyPr/>
          <a:lstStyle/>
          <a:p>
            <a:pPr eaLnBrk="1" hangingPunct="1">
              <a:lnSpc>
                <a:spcPct val="90000"/>
              </a:lnSpc>
            </a:pPr>
            <a:r>
              <a:rPr lang="cs-CZ" altLang="cs-CZ" dirty="0"/>
              <a:t>Obsahuje číselné údaje o stavu a struktuře</a:t>
            </a:r>
          </a:p>
          <a:p>
            <a:pPr lvl="1" eaLnBrk="1" hangingPunct="1">
              <a:lnSpc>
                <a:spcPct val="90000"/>
              </a:lnSpc>
            </a:pPr>
            <a:r>
              <a:rPr lang="cs-CZ" altLang="cs-CZ" dirty="0"/>
              <a:t>majetku, závazků a jmění,</a:t>
            </a:r>
          </a:p>
          <a:p>
            <a:pPr lvl="1" eaLnBrk="1" hangingPunct="1">
              <a:lnSpc>
                <a:spcPct val="90000"/>
              </a:lnSpc>
            </a:pPr>
            <a:r>
              <a:rPr lang="cs-CZ" altLang="cs-CZ" dirty="0"/>
              <a:t>nákladů a výnosů a</a:t>
            </a:r>
          </a:p>
          <a:p>
            <a:pPr lvl="1" eaLnBrk="1" hangingPunct="1">
              <a:lnSpc>
                <a:spcPct val="90000"/>
              </a:lnSpc>
            </a:pPr>
            <a:r>
              <a:rPr lang="cs-CZ" altLang="cs-CZ" dirty="0"/>
              <a:t>o dosaženém hospodářském výsledku v předepsaném členění.</a:t>
            </a:r>
          </a:p>
          <a:p>
            <a:pPr eaLnBrk="1" hangingPunct="1">
              <a:lnSpc>
                <a:spcPct val="90000"/>
              </a:lnSpc>
              <a:spcBef>
                <a:spcPct val="60000"/>
              </a:spcBef>
            </a:pPr>
            <a:r>
              <a:rPr lang="cs-CZ" altLang="cs-CZ" dirty="0"/>
              <a:t>Tvoří ji:</a:t>
            </a:r>
          </a:p>
          <a:p>
            <a:pPr lvl="1" eaLnBrk="1" hangingPunct="1">
              <a:lnSpc>
                <a:spcPct val="90000"/>
              </a:lnSpc>
            </a:pPr>
            <a:r>
              <a:rPr lang="cs-CZ" altLang="cs-CZ" dirty="0"/>
              <a:t>rozvaha,</a:t>
            </a:r>
          </a:p>
          <a:p>
            <a:pPr lvl="1" eaLnBrk="1" hangingPunct="1">
              <a:lnSpc>
                <a:spcPct val="90000"/>
              </a:lnSpc>
            </a:pPr>
            <a:r>
              <a:rPr lang="cs-CZ" altLang="cs-CZ" dirty="0"/>
              <a:t>výkaz zisků a ztrát</a:t>
            </a:r>
          </a:p>
          <a:p>
            <a:pPr lvl="1" eaLnBrk="1" hangingPunct="1">
              <a:lnSpc>
                <a:spcPct val="90000"/>
              </a:lnSpc>
            </a:pPr>
            <a:r>
              <a:rPr lang="cs-CZ" altLang="cs-CZ" dirty="0"/>
              <a:t>příloha – doplňuje a vysvětluje údaje rozvahy a výkazu zisku a ztráty.</a:t>
            </a:r>
          </a:p>
        </p:txBody>
      </p:sp>
    </p:spTree>
    <p:extLst>
      <p:ext uri="{BB962C8B-B14F-4D97-AF65-F5344CB8AC3E}">
        <p14:creationId xmlns:p14="http://schemas.microsoft.com/office/powerpoint/2010/main" val="20175444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pPr>
              <a:defRPr/>
            </a:pPr>
            <a:r>
              <a:rPr lang="cs-CZ" altLang="cs-CZ" sz="3200" dirty="0">
                <a:solidFill>
                  <a:schemeClr val="tx2">
                    <a:satMod val="130000"/>
                  </a:schemeClr>
                </a:solidFill>
              </a:rPr>
              <a:t>Rozvaha</a:t>
            </a:r>
          </a:p>
        </p:txBody>
      </p:sp>
      <p:sp>
        <p:nvSpPr>
          <p:cNvPr id="5123" name="Rectangle 3"/>
          <p:cNvSpPr>
            <a:spLocks noGrp="1" noChangeArrowheads="1"/>
          </p:cNvSpPr>
          <p:nvPr>
            <p:ph type="body" idx="1"/>
          </p:nvPr>
        </p:nvSpPr>
        <p:spPr/>
        <p:txBody>
          <a:bodyPr/>
          <a:lstStyle/>
          <a:p>
            <a:pPr eaLnBrk="1" hangingPunct="1">
              <a:lnSpc>
                <a:spcPct val="80000"/>
              </a:lnSpc>
            </a:pPr>
            <a:r>
              <a:rPr lang="cs-CZ" altLang="cs-CZ" sz="1600" dirty="0"/>
              <a:t>je písemný přehled o majetku podniku a zdrojích podniku, která se sestavuje k určitému datu</a:t>
            </a:r>
          </a:p>
          <a:p>
            <a:pPr eaLnBrk="1" hangingPunct="1">
              <a:lnSpc>
                <a:spcPct val="80000"/>
              </a:lnSpc>
            </a:pPr>
            <a:r>
              <a:rPr lang="cs-CZ" altLang="cs-CZ" sz="1600" dirty="0"/>
              <a:t>zachycuje počáteční nebo konečné stavy účtů, označuje se jako stavový odpočet</a:t>
            </a:r>
          </a:p>
          <a:p>
            <a:pPr eaLnBrk="1" hangingPunct="1">
              <a:lnSpc>
                <a:spcPct val="80000"/>
              </a:lnSpc>
              <a:buFont typeface="Wingdings" pitchFamily="2" charset="2"/>
              <a:buNone/>
            </a:pPr>
            <a:endParaRPr lang="cs-CZ" altLang="cs-CZ" sz="1600" dirty="0"/>
          </a:p>
          <a:p>
            <a:pPr eaLnBrk="1" hangingPunct="1">
              <a:lnSpc>
                <a:spcPct val="80000"/>
              </a:lnSpc>
              <a:buFont typeface="Wingdings" pitchFamily="2" charset="2"/>
              <a:buNone/>
            </a:pPr>
            <a:r>
              <a:rPr lang="cs-CZ" altLang="cs-CZ" sz="1600" dirty="0"/>
              <a:t>V </a:t>
            </a:r>
            <a:r>
              <a:rPr lang="cs-CZ" altLang="cs-CZ" sz="1600" b="1" dirty="0"/>
              <a:t>rozvaze</a:t>
            </a:r>
            <a:r>
              <a:rPr lang="cs-CZ" altLang="cs-CZ" sz="1600" dirty="0"/>
              <a:t> jsou zachycena:</a:t>
            </a:r>
            <a:endParaRPr lang="cs-CZ" altLang="cs-CZ" sz="1600" b="1" dirty="0"/>
          </a:p>
          <a:p>
            <a:pPr eaLnBrk="1" hangingPunct="1">
              <a:lnSpc>
                <a:spcPct val="80000"/>
              </a:lnSpc>
            </a:pPr>
            <a:r>
              <a:rPr lang="cs-CZ" altLang="cs-CZ" sz="1600" b="1" dirty="0"/>
              <a:t>pasiva</a:t>
            </a:r>
            <a:r>
              <a:rPr lang="cs-CZ" altLang="cs-CZ" sz="1600" dirty="0"/>
              <a:t> (kapitál), což je součet všech vlastních zdrojů (např. základní kapitál, nerozdělený zisk minulých účetních období apod.) a cizích zdrojů podniku (např. bankovní úvěry, závazky vůči dodavatelům, rezervy apod.), - vyjadřuje původ finančních prostředků</a:t>
            </a:r>
            <a:endParaRPr lang="cs-CZ" altLang="cs-CZ" sz="1600" b="1" dirty="0"/>
          </a:p>
          <a:p>
            <a:pPr eaLnBrk="1" hangingPunct="1">
              <a:lnSpc>
                <a:spcPct val="80000"/>
              </a:lnSpc>
            </a:pPr>
            <a:r>
              <a:rPr lang="cs-CZ" altLang="cs-CZ" sz="1600" b="1" dirty="0"/>
              <a:t>aktiva</a:t>
            </a:r>
            <a:r>
              <a:rPr lang="cs-CZ" altLang="cs-CZ" sz="1600" dirty="0"/>
              <a:t> (majetek), což jsou v podniku používané hospodářské a peněžní prostředky, tzn. především dlouhodobý (např. stroje, zařízení, software apod.) a oběžný majetek (zásoby, pohledávky, hotové peníze) – vyjadřuje využití finančních prostředků</a:t>
            </a:r>
          </a:p>
          <a:p>
            <a:pPr eaLnBrk="1" hangingPunct="1">
              <a:lnSpc>
                <a:spcPct val="80000"/>
              </a:lnSpc>
            </a:pPr>
            <a:endParaRPr lang="cs-CZ" altLang="cs-CZ" sz="1600" dirty="0"/>
          </a:p>
          <a:p>
            <a:pPr eaLnBrk="1" hangingPunct="1">
              <a:lnSpc>
                <a:spcPct val="80000"/>
              </a:lnSpc>
            </a:pPr>
            <a:r>
              <a:rPr lang="cs-CZ" altLang="cs-CZ" sz="1600" dirty="0"/>
              <a:t>Rozvaha porovnává stavy aktiv a pasiv v jediném momentu (k tzv. bilančnímu dni)</a:t>
            </a:r>
          </a:p>
          <a:p>
            <a:pPr eaLnBrk="1" hangingPunct="1">
              <a:lnSpc>
                <a:spcPct val="80000"/>
              </a:lnSpc>
            </a:pPr>
            <a:r>
              <a:rPr lang="cs-CZ" altLang="cs-CZ" sz="1600" dirty="0"/>
              <a:t>Zobrazuje také výsledek hospodaření za dané období, který tak slouží jako spojovací článek mezi rozvahou a výkazem zisků a ztrát</a:t>
            </a:r>
          </a:p>
          <a:p>
            <a:pPr eaLnBrk="1" hangingPunct="1">
              <a:lnSpc>
                <a:spcPct val="80000"/>
              </a:lnSpc>
            </a:pPr>
            <a:r>
              <a:rPr lang="cs-CZ" altLang="cs-CZ" sz="1600" dirty="0"/>
              <a:t>Rozvaha nepodává informaci o vzniku výsledku hospodaření </a:t>
            </a:r>
          </a:p>
        </p:txBody>
      </p:sp>
    </p:spTree>
    <p:extLst>
      <p:ext uri="{BB962C8B-B14F-4D97-AF65-F5344CB8AC3E}">
        <p14:creationId xmlns:p14="http://schemas.microsoft.com/office/powerpoint/2010/main" val="3560931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normAutofit/>
          </a:bodyPr>
          <a:lstStyle/>
          <a:p>
            <a:pPr algn="ctr">
              <a:defRPr/>
            </a:pPr>
            <a:r>
              <a:rPr lang="cs-CZ" sz="3600" b="1" dirty="0">
                <a:solidFill>
                  <a:srgbClr val="FF0000"/>
                </a:solidFill>
              </a:rPr>
              <a:t>Majetková a kapitálová výstavba podniku</a:t>
            </a:r>
          </a:p>
        </p:txBody>
      </p:sp>
      <p:sp>
        <p:nvSpPr>
          <p:cNvPr id="8195" name="Rectangle 3"/>
          <p:cNvSpPr>
            <a:spLocks noGrp="1" noChangeArrowheads="1"/>
          </p:cNvSpPr>
          <p:nvPr>
            <p:ph idx="1"/>
          </p:nvPr>
        </p:nvSpPr>
        <p:spPr/>
        <p:txBody>
          <a:bodyPr/>
          <a:lstStyle/>
          <a:p>
            <a:pPr eaLnBrk="1" hangingPunct="1">
              <a:lnSpc>
                <a:spcPct val="110000"/>
              </a:lnSpc>
            </a:pPr>
            <a:r>
              <a:rPr lang="cs-CZ" altLang="cs-CZ" dirty="0"/>
              <a:t>Majetková struktura podniku</a:t>
            </a:r>
          </a:p>
          <a:p>
            <a:pPr eaLnBrk="1" hangingPunct="1">
              <a:lnSpc>
                <a:spcPct val="110000"/>
              </a:lnSpc>
            </a:pPr>
            <a:r>
              <a:rPr lang="cs-CZ" altLang="cs-CZ" dirty="0"/>
              <a:t>Pravidla financování a kapitálová struktura</a:t>
            </a:r>
          </a:p>
          <a:p>
            <a:pPr eaLnBrk="1" hangingPunct="1">
              <a:lnSpc>
                <a:spcPct val="110000"/>
              </a:lnSpc>
            </a:pPr>
            <a:r>
              <a:rPr lang="cs-CZ" altLang="cs-CZ" dirty="0"/>
              <a:t>Zjištění kapitálové potřeby a jejího krytí</a:t>
            </a:r>
          </a:p>
          <a:p>
            <a:pPr eaLnBrk="1" hangingPunct="1">
              <a:lnSpc>
                <a:spcPct val="110000"/>
              </a:lnSpc>
            </a:pPr>
            <a:r>
              <a:rPr lang="cs-CZ" altLang="cs-CZ" dirty="0"/>
              <a:t>Analýza cash-</a:t>
            </a:r>
            <a:r>
              <a:rPr lang="cs-CZ" altLang="cs-CZ" dirty="0" err="1"/>
              <a:t>flow</a:t>
            </a:r>
            <a:endParaRPr lang="cs-CZ" altLang="cs-CZ" dirty="0"/>
          </a:p>
        </p:txBody>
      </p:sp>
    </p:spTree>
    <p:extLst>
      <p:ext uri="{BB962C8B-B14F-4D97-AF65-F5344CB8AC3E}">
        <p14:creationId xmlns:p14="http://schemas.microsoft.com/office/powerpoint/2010/main" val="428708851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p:txBody>
          <a:bodyPr/>
          <a:lstStyle/>
          <a:p>
            <a:pPr>
              <a:defRPr/>
            </a:pPr>
            <a:r>
              <a:rPr lang="cs-CZ" sz="3200">
                <a:solidFill>
                  <a:schemeClr val="tx2">
                    <a:satMod val="130000"/>
                  </a:schemeClr>
                </a:solidFill>
              </a:rPr>
              <a:t>Úkoly určené zákonnými předpisy rozvahám</a:t>
            </a:r>
          </a:p>
        </p:txBody>
      </p:sp>
      <p:sp>
        <p:nvSpPr>
          <p:cNvPr id="11267" name="Rectangle 3"/>
          <p:cNvSpPr>
            <a:spLocks noGrp="1" noChangeArrowheads="1"/>
          </p:cNvSpPr>
          <p:nvPr>
            <p:ph idx="1"/>
          </p:nvPr>
        </p:nvSpPr>
        <p:spPr/>
        <p:txBody>
          <a:bodyPr/>
          <a:lstStyle/>
          <a:p>
            <a:pPr marL="609600" indent="-609600">
              <a:buFont typeface="Wingdings" panose="05000000000000000000" pitchFamily="2" charset="2"/>
              <a:buAutoNum type="arabicPeriod"/>
            </a:pPr>
            <a:r>
              <a:rPr lang="cs-CZ" altLang="cs-CZ"/>
              <a:t>ochrana věřitelů</a:t>
            </a:r>
          </a:p>
          <a:p>
            <a:pPr marL="609600" indent="-609600">
              <a:buFont typeface="Wingdings" panose="05000000000000000000" pitchFamily="2" charset="2"/>
              <a:buAutoNum type="arabicPeriod"/>
            </a:pPr>
            <a:r>
              <a:rPr lang="cs-CZ" altLang="cs-CZ"/>
              <a:t>ochrana společníků</a:t>
            </a:r>
          </a:p>
          <a:p>
            <a:pPr marL="609600" indent="-609600">
              <a:buFont typeface="Wingdings" panose="05000000000000000000" pitchFamily="2" charset="2"/>
              <a:buAutoNum type="arabicPeriod"/>
            </a:pPr>
            <a:r>
              <a:rPr lang="cs-CZ" altLang="cs-CZ"/>
              <a:t>ochrana zaměstnanců</a:t>
            </a:r>
          </a:p>
          <a:p>
            <a:pPr marL="609600" indent="-609600">
              <a:buFont typeface="Wingdings" panose="05000000000000000000" pitchFamily="2" charset="2"/>
              <a:buAutoNum type="arabicPeriod"/>
            </a:pPr>
            <a:r>
              <a:rPr lang="cs-CZ" altLang="cs-CZ"/>
              <a:t>ochrana finančních úřadů</a:t>
            </a:r>
          </a:p>
          <a:p>
            <a:pPr marL="609600" indent="-609600">
              <a:buFont typeface="Wingdings" panose="05000000000000000000" pitchFamily="2" charset="2"/>
              <a:buAutoNum type="arabicPeriod"/>
            </a:pPr>
            <a:r>
              <a:rPr lang="cs-CZ" altLang="cs-CZ"/>
              <a:t>korektura podkladů pro vyměření daní</a:t>
            </a:r>
          </a:p>
          <a:p>
            <a:pPr marL="609600" indent="-609600">
              <a:buFont typeface="Wingdings" panose="05000000000000000000" pitchFamily="2" charset="2"/>
              <a:buAutoNum type="arabicPeriod"/>
            </a:pPr>
            <a:r>
              <a:rPr lang="cs-CZ" altLang="cs-CZ"/>
              <a:t>ochrana v podniku zainteresované veřejnosti</a:t>
            </a:r>
          </a:p>
          <a:p>
            <a:pPr marL="609600" indent="-609600">
              <a:buFont typeface="Wingdings" panose="05000000000000000000" pitchFamily="2" charset="2"/>
              <a:buAutoNum type="arabicPeriod"/>
            </a:pPr>
            <a:r>
              <a:rPr lang="cs-CZ" altLang="cs-CZ"/>
              <a:t>ochrana podniku před náhlým zhroucením</a:t>
            </a:r>
          </a:p>
        </p:txBody>
      </p:sp>
    </p:spTree>
    <p:extLst>
      <p:ext uri="{BB962C8B-B14F-4D97-AF65-F5344CB8AC3E}">
        <p14:creationId xmlns:p14="http://schemas.microsoft.com/office/powerpoint/2010/main" val="50724102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p:txBody>
          <a:bodyPr vert="horz" wrap="square" lIns="91440" tIns="45720" rIns="91440" bIns="45720" numCol="1" rtlCol="0" anchor="ctr" anchorCtr="0" compatLnSpc="1">
            <a:prstTxWarp prst="textNoShape">
              <a:avLst/>
            </a:prstTxWarp>
            <a:normAutofit/>
          </a:bodyPr>
          <a:lstStyle/>
          <a:p>
            <a:pPr>
              <a:defRPr/>
            </a:pPr>
            <a:r>
              <a:rPr lang="cs-CZ" sz="3200" dirty="0">
                <a:solidFill>
                  <a:schemeClr val="tx2">
                    <a:satMod val="130000"/>
                  </a:schemeClr>
                </a:solidFill>
              </a:rPr>
              <a:t>Výkaz zisku a ztrát = výsledovka</a:t>
            </a:r>
          </a:p>
        </p:txBody>
      </p:sp>
      <p:sp>
        <p:nvSpPr>
          <p:cNvPr id="12291" name="Rectangle 3"/>
          <p:cNvSpPr>
            <a:spLocks noGrp="1" noChangeArrowheads="1"/>
          </p:cNvSpPr>
          <p:nvPr>
            <p:ph idx="1"/>
          </p:nvPr>
        </p:nvSpPr>
        <p:spPr/>
        <p:txBody>
          <a:bodyPr>
            <a:normAutofit/>
          </a:bodyPr>
          <a:lstStyle/>
          <a:p>
            <a:pPr eaLnBrk="1" hangingPunct="1">
              <a:lnSpc>
                <a:spcPct val="90000"/>
              </a:lnSpc>
            </a:pPr>
            <a:r>
              <a:rPr lang="cs-CZ" altLang="cs-CZ"/>
              <a:t>srovnává</a:t>
            </a:r>
          </a:p>
          <a:p>
            <a:pPr lvl="1" eaLnBrk="1" hangingPunct="1">
              <a:lnSpc>
                <a:spcPct val="90000"/>
              </a:lnSpc>
            </a:pPr>
            <a:r>
              <a:rPr lang="cs-CZ" altLang="cs-CZ"/>
              <a:t>veškeré výnosy</a:t>
            </a:r>
          </a:p>
          <a:p>
            <a:pPr lvl="1" eaLnBrk="1" hangingPunct="1">
              <a:lnSpc>
                <a:spcPct val="90000"/>
              </a:lnSpc>
            </a:pPr>
            <a:r>
              <a:rPr lang="cs-CZ" altLang="cs-CZ"/>
              <a:t>veškeré náklady určitého účetního období</a:t>
            </a:r>
          </a:p>
          <a:p>
            <a:pPr eaLnBrk="1" hangingPunct="1">
              <a:lnSpc>
                <a:spcPct val="90000"/>
              </a:lnSpc>
              <a:spcBef>
                <a:spcPct val="60000"/>
              </a:spcBef>
            </a:pPr>
            <a:r>
              <a:rPr lang="cs-CZ" altLang="cs-CZ"/>
              <a:t>zjišťuje tak nejen hospodářský výsledek jako saldo, ale ukazuje také </a:t>
            </a:r>
            <a:r>
              <a:rPr lang="cs-CZ" altLang="cs-CZ" b="1"/>
              <a:t>zdroje výsledku</a:t>
            </a:r>
            <a:r>
              <a:rPr lang="cs-CZ" altLang="cs-CZ"/>
              <a:t>, tzn. vysvětluje jeho vznik</a:t>
            </a:r>
          </a:p>
          <a:p>
            <a:pPr eaLnBrk="1" hangingPunct="1">
              <a:lnSpc>
                <a:spcPct val="90000"/>
              </a:lnSpc>
              <a:spcBef>
                <a:spcPct val="60000"/>
              </a:spcBef>
            </a:pPr>
            <a:r>
              <a:rPr lang="cs-CZ" altLang="cs-CZ"/>
              <a:t>zjišťování výsledku je založeno </a:t>
            </a:r>
          </a:p>
          <a:p>
            <a:pPr lvl="1" eaLnBrk="1" hangingPunct="1">
              <a:lnSpc>
                <a:spcPct val="90000"/>
              </a:lnSpc>
              <a:spcBef>
                <a:spcPct val="60000"/>
              </a:spcBef>
            </a:pPr>
            <a:r>
              <a:rPr lang="cs-CZ" altLang="cs-CZ"/>
              <a:t>na zúčtování nákladů a výnosů, </a:t>
            </a:r>
          </a:p>
          <a:p>
            <a:pPr lvl="1" eaLnBrk="1" hangingPunct="1">
              <a:lnSpc>
                <a:spcPct val="90000"/>
              </a:lnSpc>
              <a:spcBef>
                <a:spcPct val="60000"/>
              </a:spcBef>
            </a:pPr>
            <a:r>
              <a:rPr lang="cs-CZ" altLang="cs-CZ"/>
              <a:t>nikoliv na zúčtování plateb (peněžních toků)</a:t>
            </a:r>
          </a:p>
          <a:p>
            <a:pPr eaLnBrk="1" hangingPunct="1">
              <a:lnSpc>
                <a:spcPct val="90000"/>
              </a:lnSpc>
            </a:pPr>
            <a:endParaRPr lang="cs-CZ" altLang="cs-CZ"/>
          </a:p>
        </p:txBody>
      </p:sp>
    </p:spTree>
    <p:extLst>
      <p:ext uri="{BB962C8B-B14F-4D97-AF65-F5344CB8AC3E}">
        <p14:creationId xmlns:p14="http://schemas.microsoft.com/office/powerpoint/2010/main" val="272119145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p:txBody>
          <a:bodyPr vert="horz" wrap="square" lIns="91440" tIns="45720" rIns="91440" bIns="45720" numCol="1" rtlCol="0" anchor="ctr" anchorCtr="0" compatLnSpc="1">
            <a:prstTxWarp prst="textNoShape">
              <a:avLst/>
            </a:prstTxWarp>
            <a:normAutofit/>
          </a:bodyPr>
          <a:lstStyle/>
          <a:p>
            <a:pPr>
              <a:defRPr/>
            </a:pPr>
            <a:r>
              <a:rPr lang="cs-CZ" sz="3200" dirty="0">
                <a:solidFill>
                  <a:schemeClr val="tx2">
                    <a:satMod val="130000"/>
                  </a:schemeClr>
                </a:solidFill>
              </a:rPr>
              <a:t>Výkaz zisku a ztrát = výsledovka</a:t>
            </a:r>
          </a:p>
        </p:txBody>
      </p:sp>
      <p:sp>
        <p:nvSpPr>
          <p:cNvPr id="13315" name="Rectangle 3"/>
          <p:cNvSpPr>
            <a:spLocks noGrp="1" noChangeArrowheads="1"/>
          </p:cNvSpPr>
          <p:nvPr>
            <p:ph idx="1"/>
          </p:nvPr>
        </p:nvSpPr>
        <p:spPr/>
        <p:txBody>
          <a:bodyPr>
            <a:normAutofit/>
          </a:bodyPr>
          <a:lstStyle/>
          <a:p>
            <a:pPr eaLnBrk="1" hangingPunct="1">
              <a:lnSpc>
                <a:spcPct val="80000"/>
              </a:lnSpc>
            </a:pPr>
            <a:r>
              <a:rPr lang="cs-CZ" altLang="cs-CZ" sz="2400" b="1" dirty="0"/>
              <a:t>výnosy </a:t>
            </a:r>
            <a:r>
              <a:rPr lang="cs-CZ" altLang="cs-CZ" sz="2400" dirty="0"/>
              <a:t>podniku = peněžní vyjádření podnikových výkonů za určité účetní období </a:t>
            </a:r>
            <a:r>
              <a:rPr lang="cs-CZ" altLang="cs-CZ" sz="2400" dirty="0">
                <a:sym typeface="Wingdings" panose="05000000000000000000" pitchFamily="2" charset="2"/>
              </a:rPr>
              <a:t></a:t>
            </a:r>
            <a:r>
              <a:rPr lang="cs-CZ" altLang="cs-CZ" sz="2400" dirty="0"/>
              <a:t> bez toho, zda došlo k úhradě za jejich poskytnutí</a:t>
            </a:r>
          </a:p>
          <a:p>
            <a:pPr eaLnBrk="1" hangingPunct="1">
              <a:lnSpc>
                <a:spcPct val="80000"/>
              </a:lnSpc>
              <a:spcBef>
                <a:spcPct val="40000"/>
              </a:spcBef>
            </a:pPr>
            <a:endParaRPr lang="cs-CZ" altLang="cs-CZ" sz="2400" b="1" dirty="0"/>
          </a:p>
          <a:p>
            <a:pPr eaLnBrk="1" hangingPunct="1">
              <a:lnSpc>
                <a:spcPct val="80000"/>
              </a:lnSpc>
              <a:spcBef>
                <a:spcPct val="40000"/>
              </a:spcBef>
            </a:pPr>
            <a:r>
              <a:rPr lang="cs-CZ" altLang="cs-CZ" sz="2400" b="1" dirty="0"/>
              <a:t>náklady</a:t>
            </a:r>
            <a:r>
              <a:rPr lang="cs-CZ" altLang="cs-CZ" sz="2400" dirty="0"/>
              <a:t> podniku = peněžní vyjádření spotřeby výrobních faktorů, účelně vynaložených na získání výnosů</a:t>
            </a:r>
          </a:p>
          <a:p>
            <a:pPr>
              <a:lnSpc>
                <a:spcPct val="80000"/>
              </a:lnSpc>
              <a:spcBef>
                <a:spcPct val="40000"/>
              </a:spcBef>
            </a:pPr>
            <a:r>
              <a:rPr lang="cs-CZ" altLang="cs-CZ" sz="2400" b="1" dirty="0"/>
              <a:t>Spotřebou</a:t>
            </a:r>
            <a:r>
              <a:rPr lang="cs-CZ" altLang="cs-CZ" sz="2400" dirty="0"/>
              <a:t> se rozumí přeměna těchto faktorů, resp. jejich úbytek v procesu vzniku protihodnoty ve formě podnikových výkonů  </a:t>
            </a:r>
          </a:p>
          <a:p>
            <a:pPr eaLnBrk="1" hangingPunct="1">
              <a:lnSpc>
                <a:spcPct val="80000"/>
              </a:lnSpc>
              <a:spcBef>
                <a:spcPct val="40000"/>
              </a:spcBef>
            </a:pPr>
            <a:endParaRPr lang="cs-CZ" altLang="cs-CZ" sz="2400" b="1" dirty="0"/>
          </a:p>
          <a:p>
            <a:pPr eaLnBrk="1" hangingPunct="1">
              <a:lnSpc>
                <a:spcPct val="80000"/>
              </a:lnSpc>
              <a:spcBef>
                <a:spcPct val="40000"/>
              </a:spcBef>
            </a:pPr>
            <a:r>
              <a:rPr lang="cs-CZ" altLang="cs-CZ" sz="2400" b="1" dirty="0"/>
              <a:t>Hospodářský výsledek</a:t>
            </a:r>
            <a:r>
              <a:rPr lang="cs-CZ" altLang="cs-CZ" sz="2400" dirty="0"/>
              <a:t> = rozdíl mezi výnosy a náklady</a:t>
            </a:r>
          </a:p>
          <a:p>
            <a:pPr eaLnBrk="1" hangingPunct="1">
              <a:lnSpc>
                <a:spcPct val="80000"/>
              </a:lnSpc>
              <a:spcBef>
                <a:spcPct val="40000"/>
              </a:spcBef>
              <a:buSzTx/>
              <a:buFont typeface="Wingdings" panose="05000000000000000000" pitchFamily="2" charset="2"/>
              <a:buChar char="à"/>
            </a:pPr>
            <a:r>
              <a:rPr lang="cs-CZ" altLang="cs-CZ" sz="2400" dirty="0"/>
              <a:t>přehled o výnosech, nákladech a hospodářském výsledku podniku podává výkaz zisku a ztráty = výsledovka</a:t>
            </a:r>
          </a:p>
        </p:txBody>
      </p:sp>
    </p:spTree>
    <p:extLst>
      <p:ext uri="{BB962C8B-B14F-4D97-AF65-F5344CB8AC3E}">
        <p14:creationId xmlns:p14="http://schemas.microsoft.com/office/powerpoint/2010/main" val="131829486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p:txBody>
          <a:bodyPr vert="horz" wrap="square" lIns="91440" tIns="45720" rIns="91440" bIns="45720" numCol="1" rtlCol="0" anchor="ctr" anchorCtr="0" compatLnSpc="1">
            <a:prstTxWarp prst="textNoShape">
              <a:avLst/>
            </a:prstTxWarp>
            <a:normAutofit/>
          </a:bodyPr>
          <a:lstStyle/>
          <a:p>
            <a:pPr>
              <a:defRPr/>
            </a:pPr>
            <a:r>
              <a:rPr lang="cs-CZ" sz="3200" dirty="0">
                <a:solidFill>
                  <a:schemeClr val="tx2">
                    <a:satMod val="130000"/>
                  </a:schemeClr>
                </a:solidFill>
              </a:rPr>
              <a:t>Výkaz zisku a ztrát = výsledovka</a:t>
            </a:r>
          </a:p>
        </p:txBody>
      </p:sp>
      <p:sp>
        <p:nvSpPr>
          <p:cNvPr id="14339" name="Rectangle 3"/>
          <p:cNvSpPr>
            <a:spLocks noGrp="1" noChangeArrowheads="1"/>
          </p:cNvSpPr>
          <p:nvPr>
            <p:ph idx="1"/>
          </p:nvPr>
        </p:nvSpPr>
        <p:spPr/>
        <p:txBody>
          <a:bodyPr/>
          <a:lstStyle/>
          <a:p>
            <a:pPr eaLnBrk="1" hangingPunct="1">
              <a:lnSpc>
                <a:spcPct val="90000"/>
              </a:lnSpc>
            </a:pPr>
            <a:r>
              <a:rPr lang="cs-CZ" altLang="cs-CZ"/>
              <a:t>má stupňovitou podobu:</a:t>
            </a:r>
          </a:p>
          <a:p>
            <a:pPr eaLnBrk="1" hangingPunct="1">
              <a:lnSpc>
                <a:spcPct val="90000"/>
              </a:lnSpc>
              <a:spcBef>
                <a:spcPct val="40000"/>
              </a:spcBef>
            </a:pPr>
            <a:r>
              <a:rPr lang="cs-CZ" altLang="cs-CZ" b="1"/>
              <a:t>provozní výsledek</a:t>
            </a:r>
            <a:r>
              <a:rPr lang="cs-CZ" altLang="cs-CZ"/>
              <a:t> = výsledek z činnosti, pro kterou byl podnik založen (výrobní podnik x obchodní podnik)</a:t>
            </a:r>
          </a:p>
          <a:p>
            <a:pPr eaLnBrk="1" hangingPunct="1">
              <a:lnSpc>
                <a:spcPct val="90000"/>
              </a:lnSpc>
            </a:pPr>
            <a:r>
              <a:rPr lang="cs-CZ" altLang="cs-CZ" b="1"/>
              <a:t>finanční výsledek</a:t>
            </a:r>
          </a:p>
          <a:p>
            <a:pPr eaLnBrk="1" hangingPunct="1">
              <a:lnSpc>
                <a:spcPct val="90000"/>
              </a:lnSpc>
            </a:pPr>
            <a:r>
              <a:rPr lang="cs-CZ" altLang="cs-CZ" b="1"/>
              <a:t>mimořádný výsledek</a:t>
            </a:r>
          </a:p>
          <a:p>
            <a:pPr eaLnBrk="1" hangingPunct="1">
              <a:lnSpc>
                <a:spcPct val="90000"/>
              </a:lnSpc>
              <a:spcBef>
                <a:spcPct val="70000"/>
              </a:spcBef>
            </a:pPr>
            <a:r>
              <a:rPr lang="cs-CZ" altLang="cs-CZ"/>
              <a:t>výsledovka + rozvaha = základní bilance podniku, jsou určeny legislativně a závisí mj. na právní formě podniku</a:t>
            </a:r>
          </a:p>
        </p:txBody>
      </p:sp>
    </p:spTree>
    <p:extLst>
      <p:ext uri="{BB962C8B-B14F-4D97-AF65-F5344CB8AC3E}">
        <p14:creationId xmlns:p14="http://schemas.microsoft.com/office/powerpoint/2010/main" val="38804827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Obrázek 6" descr="DSO_NPII.gif"/>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38776" y="0"/>
            <a:ext cx="52292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Nadpis 1"/>
          <p:cNvSpPr>
            <a:spLocks noGrp="1"/>
          </p:cNvSpPr>
          <p:nvPr>
            <p:ph type="title"/>
          </p:nvPr>
        </p:nvSpPr>
        <p:spPr>
          <a:xfrm>
            <a:off x="2881314" y="2500313"/>
            <a:ext cx="4429125" cy="3440112"/>
          </a:xfrm>
        </p:spPr>
        <p:txBody>
          <a:bodyPr>
            <a:normAutofit/>
          </a:bodyPr>
          <a:lstStyle/>
          <a:p>
            <a:pPr>
              <a:defRPr/>
            </a:pPr>
            <a:r>
              <a:rPr lang="cs-CZ" sz="3200" dirty="0">
                <a:solidFill>
                  <a:schemeClr val="tx2">
                    <a:satMod val="130000"/>
                  </a:schemeClr>
                </a:solidFill>
              </a:rPr>
              <a:t>Výsledovka (Výkaz zisků/ztrát)</a:t>
            </a:r>
          </a:p>
        </p:txBody>
      </p:sp>
    </p:spTree>
    <p:extLst>
      <p:ext uri="{BB962C8B-B14F-4D97-AF65-F5344CB8AC3E}">
        <p14:creationId xmlns:p14="http://schemas.microsoft.com/office/powerpoint/2010/main" val="240734700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p:txBody>
          <a:bodyPr/>
          <a:lstStyle/>
          <a:p>
            <a:pPr>
              <a:defRPr/>
            </a:pPr>
            <a:r>
              <a:rPr lang="cs-CZ" sz="3200">
                <a:solidFill>
                  <a:schemeClr val="tx2">
                    <a:satMod val="130000"/>
                  </a:schemeClr>
                </a:solidFill>
              </a:rPr>
              <a:t>Příloha a výroční zpráva</a:t>
            </a:r>
          </a:p>
        </p:txBody>
      </p:sp>
      <p:sp>
        <p:nvSpPr>
          <p:cNvPr id="16387" name="Rectangle 3"/>
          <p:cNvSpPr>
            <a:spLocks noGrp="1" noChangeArrowheads="1"/>
          </p:cNvSpPr>
          <p:nvPr>
            <p:ph idx="1"/>
          </p:nvPr>
        </p:nvSpPr>
        <p:spPr/>
        <p:txBody>
          <a:bodyPr/>
          <a:lstStyle/>
          <a:p>
            <a:pPr eaLnBrk="1" hangingPunct="1">
              <a:lnSpc>
                <a:spcPct val="90000"/>
              </a:lnSpc>
              <a:buFont typeface="Wingdings" panose="05000000000000000000" pitchFamily="2" charset="2"/>
              <a:buNone/>
            </a:pPr>
            <a:r>
              <a:rPr lang="cs-CZ" altLang="cs-CZ" sz="2400" dirty="0"/>
              <a:t>Kapitálové společnosti musí účetní závěrku rozšířit o přílohu a výroční zprávu.</a:t>
            </a:r>
          </a:p>
          <a:p>
            <a:pPr eaLnBrk="1" hangingPunct="1">
              <a:lnSpc>
                <a:spcPct val="90000"/>
              </a:lnSpc>
              <a:spcBef>
                <a:spcPct val="60000"/>
              </a:spcBef>
              <a:buFont typeface="Wingdings" panose="05000000000000000000" pitchFamily="2" charset="2"/>
              <a:buNone/>
            </a:pPr>
            <a:r>
              <a:rPr lang="cs-CZ" altLang="cs-CZ" sz="2400" b="1" dirty="0"/>
              <a:t>Úkolem </a:t>
            </a:r>
            <a:r>
              <a:rPr lang="cs-CZ" altLang="cs-CZ" sz="2400" dirty="0"/>
              <a:t>přílohy je </a:t>
            </a:r>
            <a:r>
              <a:rPr lang="cs-CZ" altLang="cs-CZ" sz="2400" b="1" dirty="0"/>
              <a:t>zlepšit vypovídací schopnost závěrky</a:t>
            </a:r>
            <a:r>
              <a:rPr lang="cs-CZ" altLang="cs-CZ" sz="2400" dirty="0"/>
              <a:t> doplňkovými údaji, specifikacemi, informacemi o finančních údajích, které se v rozvaze a výsledovce neobjevují:</a:t>
            </a:r>
          </a:p>
          <a:p>
            <a:pPr lvl="1" eaLnBrk="1" hangingPunct="1">
              <a:lnSpc>
                <a:spcPct val="90000"/>
              </a:lnSpc>
              <a:spcBef>
                <a:spcPct val="10000"/>
              </a:spcBef>
            </a:pPr>
            <a:r>
              <a:rPr lang="cs-CZ" altLang="cs-CZ" sz="2000" dirty="0"/>
              <a:t>popis použitých bilančních a oceňovacích metod,</a:t>
            </a:r>
          </a:p>
          <a:p>
            <a:pPr lvl="1" eaLnBrk="1" hangingPunct="1">
              <a:lnSpc>
                <a:spcPct val="90000"/>
              </a:lnSpc>
              <a:spcBef>
                <a:spcPct val="10000"/>
              </a:spcBef>
            </a:pPr>
            <a:r>
              <a:rPr lang="cs-CZ" altLang="cs-CZ" sz="2000" dirty="0"/>
              <a:t>popis, zdůvodnění a vysvětlení změn těchto metod,</a:t>
            </a:r>
          </a:p>
          <a:p>
            <a:pPr lvl="1" eaLnBrk="1" hangingPunct="1">
              <a:lnSpc>
                <a:spcPct val="90000"/>
              </a:lnSpc>
              <a:spcBef>
                <a:spcPct val="10000"/>
              </a:spcBef>
            </a:pPr>
            <a:r>
              <a:rPr lang="cs-CZ" altLang="cs-CZ" sz="2000" dirty="0"/>
              <a:t>popis, zdůvodnění a vysvětlení porušení kontinuity členění položek a oceňování,</a:t>
            </a:r>
          </a:p>
          <a:p>
            <a:pPr lvl="1" eaLnBrk="1" hangingPunct="1">
              <a:lnSpc>
                <a:spcPct val="90000"/>
              </a:lnSpc>
              <a:spcBef>
                <a:spcPct val="10000"/>
              </a:spcBef>
            </a:pPr>
            <a:r>
              <a:rPr lang="cs-CZ" altLang="cs-CZ" sz="2000" dirty="0"/>
              <a:t>podání zprávy o průběhu obchodní činnosti, situaci a o očekávaném vývoji společnosti apod.</a:t>
            </a:r>
          </a:p>
          <a:p>
            <a:pPr>
              <a:spcBef>
                <a:spcPct val="10000"/>
              </a:spcBef>
            </a:pPr>
            <a:endParaRPr lang="cs-CZ" altLang="cs-CZ" sz="2300" dirty="0"/>
          </a:p>
        </p:txBody>
      </p:sp>
    </p:spTree>
    <p:extLst>
      <p:ext uri="{BB962C8B-B14F-4D97-AF65-F5344CB8AC3E}">
        <p14:creationId xmlns:p14="http://schemas.microsoft.com/office/powerpoint/2010/main" val="351311757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lstStyle/>
          <a:p>
            <a:pPr>
              <a:defRPr/>
            </a:pPr>
            <a:r>
              <a:rPr lang="cs-CZ" sz="3200">
                <a:solidFill>
                  <a:schemeClr val="tx2">
                    <a:satMod val="130000"/>
                  </a:schemeClr>
                </a:solidFill>
              </a:rPr>
              <a:t>Příloha a výroční zpráva</a:t>
            </a:r>
          </a:p>
        </p:txBody>
      </p:sp>
      <p:sp>
        <p:nvSpPr>
          <p:cNvPr id="17411" name="Rectangle 3"/>
          <p:cNvSpPr>
            <a:spLocks noGrp="1" noChangeArrowheads="1"/>
          </p:cNvSpPr>
          <p:nvPr>
            <p:ph idx="1"/>
          </p:nvPr>
        </p:nvSpPr>
        <p:spPr/>
        <p:txBody>
          <a:bodyPr>
            <a:normAutofit/>
          </a:bodyPr>
          <a:lstStyle/>
          <a:p>
            <a:pPr eaLnBrk="1" hangingPunct="1">
              <a:lnSpc>
                <a:spcPct val="90000"/>
              </a:lnSpc>
            </a:pPr>
            <a:r>
              <a:rPr lang="cs-CZ" altLang="cs-CZ" sz="2400" b="1" dirty="0"/>
              <a:t>Osobní společnosti</a:t>
            </a:r>
            <a:r>
              <a:rPr lang="cs-CZ" altLang="cs-CZ" sz="2400" dirty="0"/>
              <a:t> a podniky</a:t>
            </a:r>
            <a:r>
              <a:rPr lang="cs-CZ" altLang="cs-CZ" sz="2400" b="1" dirty="0"/>
              <a:t> jednotlivců</a:t>
            </a:r>
            <a:r>
              <a:rPr lang="cs-CZ" altLang="cs-CZ" sz="2400" dirty="0"/>
              <a:t> nemusí sestavovat přílohu a výroční zprávu.(pokud nemají povinnost zveřejňovat)</a:t>
            </a:r>
          </a:p>
          <a:p>
            <a:pPr>
              <a:spcBef>
                <a:spcPct val="40000"/>
              </a:spcBef>
            </a:pPr>
            <a:r>
              <a:rPr lang="cs-CZ" altLang="cs-CZ" sz="2400" b="1" dirty="0"/>
              <a:t>Podniky podléhající auditu jsou povinni sestavit spolu s rozvahou a výkazem zisků a ztrát i přílohu a výroční zprávu a to v prvních třech měsících navazujícího hospodářského roku za uplynulý rok (tato lhůta se prodlužuje o další tři měsíce, pokud podniky využívají služeb daňového poradce)</a:t>
            </a:r>
          </a:p>
          <a:p>
            <a:pPr>
              <a:spcBef>
                <a:spcPct val="40000"/>
              </a:spcBef>
            </a:pPr>
            <a:r>
              <a:rPr lang="cs-CZ" altLang="cs-CZ" sz="2400" dirty="0"/>
              <a:t>Ihned po sestavení musí výkaz zisků a ztrát rozšířenou o přílohu a výroční správu předložit k auditorskému ověření</a:t>
            </a:r>
          </a:p>
          <a:p>
            <a:pPr eaLnBrk="1" hangingPunct="1">
              <a:lnSpc>
                <a:spcPct val="90000"/>
              </a:lnSpc>
              <a:spcBef>
                <a:spcPct val="60000"/>
              </a:spcBef>
            </a:pPr>
            <a:r>
              <a:rPr lang="cs-CZ" altLang="cs-CZ" sz="2400" dirty="0"/>
              <a:t>Příloha a výroční zpráva musí být </a:t>
            </a:r>
            <a:r>
              <a:rPr lang="cs-CZ" altLang="cs-CZ" sz="2400" b="1" dirty="0"/>
              <a:t>úplné a srozumitelné</a:t>
            </a:r>
            <a:r>
              <a:rPr lang="cs-CZ" altLang="cs-CZ" sz="2400" dirty="0"/>
              <a:t> tak, aby jim porozuměl i čtenář, který není odborníkem.</a:t>
            </a:r>
          </a:p>
        </p:txBody>
      </p:sp>
    </p:spTree>
    <p:extLst>
      <p:ext uri="{BB962C8B-B14F-4D97-AF65-F5344CB8AC3E}">
        <p14:creationId xmlns:p14="http://schemas.microsoft.com/office/powerpoint/2010/main" val="201126731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vert="horz" wrap="square" lIns="91440" tIns="45720" rIns="91440" bIns="45720" numCol="1" rtlCol="0" anchor="ctr" anchorCtr="0" compatLnSpc="1">
            <a:prstTxWarp prst="textNoShape">
              <a:avLst/>
            </a:prstTxWarp>
            <a:normAutofit/>
          </a:bodyPr>
          <a:lstStyle/>
          <a:p>
            <a:pPr algn="ctr">
              <a:defRPr/>
            </a:pPr>
            <a:r>
              <a:rPr lang="cs-CZ" b="1" dirty="0">
                <a:solidFill>
                  <a:srgbClr val="FF0000"/>
                </a:solidFill>
              </a:rPr>
              <a:t>Podnikové početnictví</a:t>
            </a:r>
          </a:p>
        </p:txBody>
      </p:sp>
      <p:sp>
        <p:nvSpPr>
          <p:cNvPr id="8195" name="Rectangle 3"/>
          <p:cNvSpPr>
            <a:spLocks noGrp="1" noChangeArrowheads="1"/>
          </p:cNvSpPr>
          <p:nvPr>
            <p:ph idx="1"/>
          </p:nvPr>
        </p:nvSpPr>
        <p:spPr/>
        <p:txBody>
          <a:bodyPr/>
          <a:lstStyle/>
          <a:p>
            <a:pPr eaLnBrk="1" hangingPunct="1">
              <a:lnSpc>
                <a:spcPct val="150000"/>
              </a:lnSpc>
            </a:pPr>
            <a:r>
              <a:rPr lang="cs-CZ" altLang="cs-CZ" dirty="0"/>
              <a:t>Úkoly podnikového početnictví</a:t>
            </a:r>
          </a:p>
          <a:p>
            <a:pPr eaLnBrk="1" hangingPunct="1">
              <a:lnSpc>
                <a:spcPct val="150000"/>
              </a:lnSpc>
            </a:pPr>
            <a:r>
              <a:rPr lang="cs-CZ" altLang="cs-CZ" dirty="0"/>
              <a:t>Členění podnikového početnictví</a:t>
            </a:r>
          </a:p>
          <a:p>
            <a:pPr eaLnBrk="1" hangingPunct="1">
              <a:lnSpc>
                <a:spcPct val="150000"/>
              </a:lnSpc>
            </a:pPr>
            <a:r>
              <a:rPr lang="cs-CZ" altLang="cs-CZ" dirty="0"/>
              <a:t>Základní pojmy podnikového početnictví</a:t>
            </a:r>
          </a:p>
        </p:txBody>
      </p:sp>
    </p:spTree>
    <p:extLst>
      <p:ext uri="{BB962C8B-B14F-4D97-AF65-F5344CB8AC3E}">
        <p14:creationId xmlns:p14="http://schemas.microsoft.com/office/powerpoint/2010/main" val="10529071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p:txBody>
          <a:bodyPr/>
          <a:lstStyle/>
          <a:p>
            <a:pPr>
              <a:defRPr/>
            </a:pPr>
            <a:r>
              <a:rPr lang="cs-CZ" sz="3200">
                <a:solidFill>
                  <a:schemeClr val="tx2">
                    <a:satMod val="130000"/>
                  </a:schemeClr>
                </a:solidFill>
              </a:rPr>
              <a:t>Úkoly podnikového početnictví</a:t>
            </a:r>
          </a:p>
        </p:txBody>
      </p:sp>
      <p:sp>
        <p:nvSpPr>
          <p:cNvPr id="9219" name="Rectangle 3"/>
          <p:cNvSpPr>
            <a:spLocks noGrp="1" noChangeArrowheads="1"/>
          </p:cNvSpPr>
          <p:nvPr>
            <p:ph idx="1"/>
          </p:nvPr>
        </p:nvSpPr>
        <p:spPr/>
        <p:txBody>
          <a:bodyPr/>
          <a:lstStyle/>
          <a:p>
            <a:pPr eaLnBrk="1" hangingPunct="1"/>
            <a:r>
              <a:rPr lang="cs-CZ" altLang="cs-CZ" sz="2400" b="1"/>
              <a:t>Dokumentační úloha</a:t>
            </a:r>
          </a:p>
          <a:p>
            <a:pPr lvl="1" eaLnBrk="1" hangingPunct="1"/>
            <a:r>
              <a:rPr lang="cs-CZ" altLang="cs-CZ" sz="2000"/>
              <a:t>zachycuje a kontroluje peněžní a výkonové toky v podniku</a:t>
            </a:r>
          </a:p>
          <a:p>
            <a:pPr eaLnBrk="1" hangingPunct="1">
              <a:spcBef>
                <a:spcPct val="40000"/>
              </a:spcBef>
            </a:pPr>
            <a:r>
              <a:rPr lang="cs-CZ" altLang="cs-CZ" sz="2400" b="1"/>
              <a:t>Dispoziční úloha</a:t>
            </a:r>
          </a:p>
          <a:p>
            <a:pPr lvl="1" eaLnBrk="1" hangingPunct="1"/>
            <a:r>
              <a:rPr lang="cs-CZ" altLang="cs-CZ" sz="2000"/>
              <a:t>zjištění a porovnání stavových a výsledkových veličin umožňující:</a:t>
            </a:r>
          </a:p>
          <a:p>
            <a:pPr lvl="2"/>
            <a:r>
              <a:rPr lang="cs-CZ" altLang="cs-CZ" sz="1800"/>
              <a:t>kontrolu hospodárnosti</a:t>
            </a:r>
          </a:p>
          <a:p>
            <a:pPr lvl="2"/>
            <a:r>
              <a:rPr lang="cs-CZ" altLang="cs-CZ" sz="1800"/>
              <a:t>kontrolu rentability</a:t>
            </a:r>
          </a:p>
          <a:p>
            <a:pPr lvl="2"/>
            <a:r>
              <a:rPr lang="cs-CZ" altLang="cs-CZ" sz="1800"/>
              <a:t>plánování a rozhodování</a:t>
            </a:r>
          </a:p>
          <a:p>
            <a:pPr eaLnBrk="1" hangingPunct="1">
              <a:spcBef>
                <a:spcPct val="40000"/>
              </a:spcBef>
            </a:pPr>
            <a:r>
              <a:rPr lang="cs-CZ" altLang="cs-CZ" sz="2400" b="1"/>
              <a:t>Výkazní a informační úloha podniku :</a:t>
            </a:r>
          </a:p>
          <a:p>
            <a:pPr lvl="1" eaLnBrk="1" hangingPunct="1"/>
            <a:r>
              <a:rPr lang="cs-CZ" altLang="cs-CZ" sz="2000"/>
              <a:t>ke státním orgánům </a:t>
            </a:r>
          </a:p>
          <a:p>
            <a:pPr lvl="1" eaLnBrk="1" hangingPunct="1"/>
            <a:r>
              <a:rPr lang="cs-CZ" altLang="cs-CZ" sz="2000"/>
              <a:t>k vlastníkům, </a:t>
            </a:r>
          </a:p>
          <a:p>
            <a:pPr lvl="1" eaLnBrk="1" hangingPunct="1"/>
            <a:r>
              <a:rPr lang="cs-CZ" altLang="cs-CZ" sz="2000"/>
              <a:t>k věřitelům podniku </a:t>
            </a:r>
          </a:p>
          <a:p>
            <a:pPr lvl="1" eaLnBrk="1" hangingPunct="1"/>
            <a:r>
              <a:rPr lang="cs-CZ" altLang="cs-CZ" sz="2000"/>
              <a:t>k veřejnosti apod.</a:t>
            </a:r>
          </a:p>
        </p:txBody>
      </p:sp>
    </p:spTree>
    <p:extLst>
      <p:ext uri="{BB962C8B-B14F-4D97-AF65-F5344CB8AC3E}">
        <p14:creationId xmlns:p14="http://schemas.microsoft.com/office/powerpoint/2010/main" val="124735212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a:xfrm>
            <a:off x="2959100" y="274638"/>
            <a:ext cx="7499350" cy="1143000"/>
          </a:xfrm>
        </p:spPr>
        <p:txBody>
          <a:bodyPr/>
          <a:lstStyle/>
          <a:p>
            <a:pPr>
              <a:defRPr/>
            </a:pPr>
            <a:r>
              <a:rPr lang="cs-CZ" sz="3200">
                <a:solidFill>
                  <a:schemeClr val="tx2">
                    <a:satMod val="130000"/>
                  </a:schemeClr>
                </a:solidFill>
              </a:rPr>
              <a:t>Členění podnikového početnictví</a:t>
            </a:r>
          </a:p>
        </p:txBody>
      </p:sp>
      <p:sp>
        <p:nvSpPr>
          <p:cNvPr id="10243" name="Rectangle 3"/>
          <p:cNvSpPr>
            <a:spLocks noGrp="1" noChangeArrowheads="1"/>
          </p:cNvSpPr>
          <p:nvPr>
            <p:ph sz="half" idx="1"/>
          </p:nvPr>
        </p:nvSpPr>
        <p:spPr>
          <a:xfrm>
            <a:off x="2959100" y="1524001"/>
            <a:ext cx="3657600" cy="4664075"/>
          </a:xfrm>
        </p:spPr>
        <p:txBody>
          <a:bodyPr/>
          <a:lstStyle/>
          <a:p>
            <a:pPr marL="533400" indent="-533400">
              <a:buFont typeface="Wingdings" panose="05000000000000000000" pitchFamily="2" charset="2"/>
              <a:buAutoNum type="arabicPeriod"/>
            </a:pPr>
            <a:r>
              <a:rPr lang="cs-CZ" altLang="cs-CZ" sz="1800"/>
              <a:t>Finanční účetnictví a rozvaha</a:t>
            </a:r>
          </a:p>
          <a:p>
            <a:pPr marL="914400" lvl="1" indent="-457200"/>
            <a:r>
              <a:rPr lang="cs-CZ" altLang="cs-CZ" sz="1400"/>
              <a:t>účetnictví</a:t>
            </a:r>
          </a:p>
          <a:p>
            <a:pPr marL="914400" lvl="1" indent="-457200"/>
            <a:r>
              <a:rPr lang="cs-CZ" altLang="cs-CZ" sz="1400"/>
              <a:t>inventarizace</a:t>
            </a:r>
          </a:p>
          <a:p>
            <a:pPr marL="914400" lvl="1" indent="-457200"/>
            <a:r>
              <a:rPr lang="cs-CZ" altLang="cs-CZ" sz="1400"/>
              <a:t>roční závěrka (rozvaha, výsledovka, příloha)</a:t>
            </a:r>
          </a:p>
          <a:p>
            <a:pPr marL="914400" lvl="1" indent="-457200"/>
            <a:r>
              <a:rPr lang="cs-CZ" altLang="cs-CZ" sz="1400"/>
              <a:t>účelové bilance, mezitímní bilance</a:t>
            </a:r>
          </a:p>
          <a:p>
            <a:pPr marL="533400" indent="-533400">
              <a:spcBef>
                <a:spcPct val="40000"/>
              </a:spcBef>
              <a:buFont typeface="Wingdings" panose="05000000000000000000" pitchFamily="2" charset="2"/>
              <a:buAutoNum type="arabicPeriod"/>
            </a:pPr>
            <a:r>
              <a:rPr lang="cs-CZ" altLang="cs-CZ" sz="1800"/>
              <a:t>Evidence a kalkulace nákladů</a:t>
            </a:r>
          </a:p>
          <a:p>
            <a:pPr marL="914400" lvl="1" indent="-457200"/>
            <a:r>
              <a:rPr lang="cs-CZ" altLang="cs-CZ" sz="1400"/>
              <a:t>kontrola nákladů podle druhu</a:t>
            </a:r>
          </a:p>
          <a:p>
            <a:pPr marL="914400" lvl="1" indent="-457200"/>
            <a:r>
              <a:rPr lang="cs-CZ" altLang="cs-CZ" sz="1400"/>
              <a:t>kontrola nákladů podle místa vzniku a odpovědnosti</a:t>
            </a:r>
          </a:p>
          <a:p>
            <a:pPr marL="914400" lvl="1" indent="-457200"/>
            <a:r>
              <a:rPr lang="cs-CZ" altLang="cs-CZ" sz="1400"/>
              <a:t>kontrola nákladů podle účelu</a:t>
            </a:r>
          </a:p>
          <a:p>
            <a:pPr marL="914400" lvl="1" indent="-457200"/>
            <a:r>
              <a:rPr lang="cs-CZ" altLang="cs-CZ" sz="1400"/>
              <a:t>krátkodobé závěrky</a:t>
            </a:r>
          </a:p>
          <a:p>
            <a:pPr marL="914400" lvl="1" indent="-457200"/>
            <a:r>
              <a:rPr lang="cs-CZ" altLang="cs-CZ" sz="1400"/>
              <a:t>kalkulace nákladů</a:t>
            </a:r>
          </a:p>
        </p:txBody>
      </p:sp>
      <p:sp>
        <p:nvSpPr>
          <p:cNvPr id="10244" name="Rectangle 4"/>
          <p:cNvSpPr>
            <a:spLocks noGrp="1" noChangeArrowheads="1"/>
          </p:cNvSpPr>
          <p:nvPr>
            <p:ph sz="half" idx="2"/>
          </p:nvPr>
        </p:nvSpPr>
        <p:spPr>
          <a:xfrm>
            <a:off x="6800850" y="1524001"/>
            <a:ext cx="3657600" cy="4664075"/>
          </a:xfrm>
        </p:spPr>
        <p:txBody>
          <a:bodyPr/>
          <a:lstStyle/>
          <a:p>
            <a:pPr marL="533400" indent="-533400">
              <a:buFont typeface="Wingdings" panose="05000000000000000000" pitchFamily="2" charset="2"/>
              <a:buAutoNum type="arabicPeriod" startAt="3"/>
            </a:pPr>
            <a:r>
              <a:rPr lang="cs-CZ" altLang="cs-CZ" sz="1800" dirty="0"/>
              <a:t>Podniková statistika</a:t>
            </a:r>
          </a:p>
          <a:p>
            <a:pPr marL="914400" lvl="1" indent="-457200"/>
            <a:r>
              <a:rPr lang="cs-CZ" altLang="cs-CZ" sz="1400" dirty="0"/>
              <a:t>srovnávání uvnitř podniku</a:t>
            </a:r>
          </a:p>
          <a:p>
            <a:pPr marL="914400" lvl="1" indent="-457200"/>
            <a:r>
              <a:rPr lang="cs-CZ" altLang="cs-CZ" sz="1400" dirty="0"/>
              <a:t>srovnávání v čase</a:t>
            </a:r>
          </a:p>
          <a:p>
            <a:pPr marL="914400" lvl="1" indent="-457200"/>
            <a:r>
              <a:rPr lang="cs-CZ" altLang="cs-CZ" sz="1400" dirty="0"/>
              <a:t>srovnávání postupů</a:t>
            </a:r>
          </a:p>
          <a:p>
            <a:pPr marL="914400" lvl="1" indent="-457200"/>
            <a:r>
              <a:rPr lang="cs-CZ" altLang="cs-CZ" sz="1400" dirty="0"/>
              <a:t>srovnávání skutečností s předpoklady</a:t>
            </a:r>
          </a:p>
          <a:p>
            <a:pPr marL="914400" lvl="1" indent="-457200"/>
            <a:r>
              <a:rPr lang="cs-CZ" altLang="cs-CZ" sz="1400" dirty="0"/>
              <a:t>mezipodnikové srovnávání</a:t>
            </a:r>
          </a:p>
          <a:p>
            <a:pPr marL="533400" indent="-533400">
              <a:spcBef>
                <a:spcPct val="40000"/>
              </a:spcBef>
              <a:buFont typeface="Wingdings" panose="05000000000000000000" pitchFamily="2" charset="2"/>
              <a:buAutoNum type="arabicPeriod" startAt="3"/>
            </a:pPr>
            <a:r>
              <a:rPr lang="cs-CZ" altLang="cs-CZ" sz="1800" dirty="0"/>
              <a:t>Podnikové plánování a rozpočty</a:t>
            </a:r>
          </a:p>
          <a:p>
            <a:pPr marL="533400" indent="-533400">
              <a:buNone/>
            </a:pPr>
            <a:endParaRPr lang="cs-CZ" altLang="cs-CZ" dirty="0"/>
          </a:p>
        </p:txBody>
      </p:sp>
    </p:spTree>
    <p:extLst>
      <p:ext uri="{BB962C8B-B14F-4D97-AF65-F5344CB8AC3E}">
        <p14:creationId xmlns:p14="http://schemas.microsoft.com/office/powerpoint/2010/main" val="901912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p:txBody>
          <a:bodyPr/>
          <a:lstStyle/>
          <a:p>
            <a:pPr>
              <a:defRPr/>
            </a:pPr>
            <a:r>
              <a:rPr lang="cs-CZ" sz="3200">
                <a:solidFill>
                  <a:schemeClr val="tx2">
                    <a:satMod val="130000"/>
                  </a:schemeClr>
                </a:solidFill>
              </a:rPr>
              <a:t>Majetková struktura podniku</a:t>
            </a:r>
          </a:p>
        </p:txBody>
      </p:sp>
      <p:sp>
        <p:nvSpPr>
          <p:cNvPr id="9219" name="Rectangle 3"/>
          <p:cNvSpPr>
            <a:spLocks noGrp="1" noChangeArrowheads="1"/>
          </p:cNvSpPr>
          <p:nvPr>
            <p:ph idx="1"/>
          </p:nvPr>
        </p:nvSpPr>
        <p:spPr/>
        <p:txBody>
          <a:bodyPr/>
          <a:lstStyle/>
          <a:p>
            <a:pPr eaLnBrk="1" hangingPunct="1">
              <a:lnSpc>
                <a:spcPct val="90000"/>
              </a:lnSpc>
            </a:pPr>
            <a:r>
              <a:rPr lang="cs-CZ" altLang="cs-CZ"/>
              <a:t>konkrétní složení hospodářských prostředků = </a:t>
            </a:r>
            <a:r>
              <a:rPr lang="cs-CZ" altLang="cs-CZ" b="1"/>
              <a:t>majetek; </a:t>
            </a:r>
            <a:r>
              <a:rPr lang="cs-CZ" altLang="cs-CZ"/>
              <a:t>co podnik vlastní</a:t>
            </a:r>
            <a:endParaRPr lang="cs-CZ" altLang="cs-CZ" b="1"/>
          </a:p>
          <a:p>
            <a:pPr eaLnBrk="1" hangingPunct="1">
              <a:lnSpc>
                <a:spcPct val="90000"/>
              </a:lnSpc>
            </a:pPr>
            <a:r>
              <a:rPr lang="cs-CZ" altLang="cs-CZ"/>
              <a:t>finanční zdroje, původ, z něhož majetek vznikl, jeho finanční krytí = </a:t>
            </a:r>
            <a:r>
              <a:rPr lang="cs-CZ" altLang="cs-CZ" b="1"/>
              <a:t>kapitál; </a:t>
            </a:r>
            <a:r>
              <a:rPr lang="cs-CZ" altLang="cs-CZ"/>
              <a:t>komu to patří</a:t>
            </a:r>
          </a:p>
          <a:p>
            <a:pPr eaLnBrk="1" hangingPunct="1">
              <a:lnSpc>
                <a:spcPct val="90000"/>
              </a:lnSpc>
              <a:spcBef>
                <a:spcPct val="50000"/>
              </a:spcBef>
            </a:pPr>
            <a:r>
              <a:rPr lang="cs-CZ" altLang="cs-CZ"/>
              <a:t>Majetek je souhrn všech</a:t>
            </a:r>
          </a:p>
          <a:p>
            <a:pPr lvl="1" eaLnBrk="1" hangingPunct="1">
              <a:lnSpc>
                <a:spcPct val="90000"/>
              </a:lnSpc>
            </a:pPr>
            <a:r>
              <a:rPr lang="cs-CZ" altLang="cs-CZ"/>
              <a:t>věcí,</a:t>
            </a:r>
          </a:p>
          <a:p>
            <a:pPr lvl="1" eaLnBrk="1" hangingPunct="1">
              <a:lnSpc>
                <a:spcPct val="90000"/>
              </a:lnSpc>
            </a:pPr>
            <a:r>
              <a:rPr lang="cs-CZ" altLang="cs-CZ"/>
              <a:t>peněz,</a:t>
            </a:r>
          </a:p>
          <a:p>
            <a:pPr lvl="1" eaLnBrk="1" hangingPunct="1">
              <a:lnSpc>
                <a:spcPct val="90000"/>
              </a:lnSpc>
            </a:pPr>
            <a:r>
              <a:rPr lang="cs-CZ" altLang="cs-CZ"/>
              <a:t>pohledávek a</a:t>
            </a:r>
          </a:p>
          <a:p>
            <a:pPr lvl="1" eaLnBrk="1" hangingPunct="1">
              <a:lnSpc>
                <a:spcPct val="90000"/>
              </a:lnSpc>
            </a:pPr>
            <a:r>
              <a:rPr lang="cs-CZ" altLang="cs-CZ"/>
              <a:t>jiných majetkových hodnot, které vlastní podnikatel a slouží k jeho podnikání.</a:t>
            </a:r>
          </a:p>
        </p:txBody>
      </p:sp>
    </p:spTree>
    <p:extLst>
      <p:ext uri="{BB962C8B-B14F-4D97-AF65-F5344CB8AC3E}">
        <p14:creationId xmlns:p14="http://schemas.microsoft.com/office/powerpoint/2010/main" val="217493484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p:txBody>
          <a:bodyPr/>
          <a:lstStyle/>
          <a:p>
            <a:pPr>
              <a:defRPr/>
            </a:pPr>
            <a:r>
              <a:rPr lang="cs-CZ" sz="3200">
                <a:solidFill>
                  <a:schemeClr val="tx2">
                    <a:satMod val="130000"/>
                  </a:schemeClr>
                </a:solidFill>
              </a:rPr>
              <a:t>1. Finanční účetnictví a rozvaha</a:t>
            </a:r>
          </a:p>
        </p:txBody>
      </p:sp>
      <p:sp>
        <p:nvSpPr>
          <p:cNvPr id="11267" name="Rectangle 3"/>
          <p:cNvSpPr>
            <a:spLocks noGrp="1" noChangeArrowheads="1"/>
          </p:cNvSpPr>
          <p:nvPr>
            <p:ph idx="1"/>
          </p:nvPr>
        </p:nvSpPr>
        <p:spPr/>
        <p:txBody>
          <a:bodyPr/>
          <a:lstStyle/>
          <a:p>
            <a:pPr eaLnBrk="1" hangingPunct="1">
              <a:spcBef>
                <a:spcPct val="40000"/>
              </a:spcBef>
            </a:pPr>
            <a:r>
              <a:rPr lang="cs-CZ" altLang="cs-CZ" sz="2000"/>
              <a:t>úkolem je </a:t>
            </a:r>
            <a:r>
              <a:rPr lang="cs-CZ" altLang="cs-CZ" sz="2000" b="1"/>
              <a:t>zaznamenávat hospodářsky významné děje</a:t>
            </a:r>
            <a:r>
              <a:rPr lang="cs-CZ" altLang="cs-CZ" sz="2000"/>
              <a:t> v podniku, které vedou ke změně objemu nebo skladby majetku a kapitálu podniku</a:t>
            </a:r>
          </a:p>
          <a:p>
            <a:pPr eaLnBrk="1" hangingPunct="1">
              <a:spcBef>
                <a:spcPct val="40000"/>
              </a:spcBef>
            </a:pPr>
            <a:r>
              <a:rPr lang="cs-CZ" altLang="cs-CZ" sz="2000"/>
              <a:t>všechny stavové a tokové veličiny jsou v účetnictví </a:t>
            </a:r>
            <a:r>
              <a:rPr lang="cs-CZ" altLang="cs-CZ" sz="2000" b="1"/>
              <a:t>vyjádřeny v peněžních jednotkách</a:t>
            </a:r>
          </a:p>
          <a:p>
            <a:pPr eaLnBrk="1" hangingPunct="1">
              <a:spcBef>
                <a:spcPct val="40000"/>
              </a:spcBef>
            </a:pPr>
            <a:r>
              <a:rPr lang="cs-CZ" altLang="cs-CZ" sz="2000" b="1"/>
              <a:t>zjišťování fyzického stavu</a:t>
            </a:r>
            <a:r>
              <a:rPr lang="cs-CZ" altLang="cs-CZ" sz="2000"/>
              <a:t> se uskutečňuje inventurou a následně pak vzniká tzv. </a:t>
            </a:r>
            <a:r>
              <a:rPr lang="cs-CZ" altLang="cs-CZ" sz="2000" b="1"/>
              <a:t>inventurní soupis majetku</a:t>
            </a:r>
          </a:p>
          <a:p>
            <a:pPr eaLnBrk="1" hangingPunct="1">
              <a:spcBef>
                <a:spcPct val="40000"/>
              </a:spcBef>
            </a:pPr>
            <a:r>
              <a:rPr lang="cs-CZ" altLang="cs-CZ" sz="2000"/>
              <a:t>rozvaha neobsahuje údaje o množství, ale pouze údaje o druhu a hodnotě</a:t>
            </a:r>
          </a:p>
          <a:p>
            <a:pPr eaLnBrk="1" hangingPunct="1">
              <a:spcBef>
                <a:spcPct val="40000"/>
              </a:spcBef>
            </a:pPr>
            <a:r>
              <a:rPr lang="cs-CZ" altLang="cs-CZ" sz="2000"/>
              <a:t>účty stavové = rozvahové</a:t>
            </a:r>
          </a:p>
          <a:p>
            <a:pPr eaLnBrk="1" hangingPunct="1"/>
            <a:r>
              <a:rPr lang="cs-CZ" altLang="cs-CZ" sz="2000"/>
              <a:t>účty tokové = výsledkové</a:t>
            </a:r>
            <a:endParaRPr lang="cs-CZ" altLang="cs-CZ"/>
          </a:p>
        </p:txBody>
      </p:sp>
    </p:spTree>
    <p:extLst>
      <p:ext uri="{BB962C8B-B14F-4D97-AF65-F5344CB8AC3E}">
        <p14:creationId xmlns:p14="http://schemas.microsoft.com/office/powerpoint/2010/main" val="2017128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p:txBody>
          <a:bodyPr/>
          <a:lstStyle/>
          <a:p>
            <a:pPr>
              <a:defRPr/>
            </a:pPr>
            <a:r>
              <a:rPr lang="cs-CZ" sz="3200">
                <a:solidFill>
                  <a:schemeClr val="tx2">
                    <a:satMod val="130000"/>
                  </a:schemeClr>
                </a:solidFill>
              </a:rPr>
              <a:t>2. Evidence a kalkulace nákladů</a:t>
            </a:r>
            <a:br>
              <a:rPr lang="cs-CZ" sz="3200">
                <a:solidFill>
                  <a:schemeClr val="tx2">
                    <a:satMod val="130000"/>
                  </a:schemeClr>
                </a:solidFill>
              </a:rPr>
            </a:br>
            <a:r>
              <a:rPr lang="cs-CZ" sz="3200">
                <a:solidFill>
                  <a:schemeClr val="tx2">
                    <a:satMod val="130000"/>
                  </a:schemeClr>
                </a:solidFill>
                <a:sym typeface="Wingdings" pitchFamily="2" charset="2"/>
              </a:rPr>
              <a:t> nákladové (vnitropodnikové) účetnictví</a:t>
            </a:r>
            <a:endParaRPr lang="cs-CZ" sz="3200">
              <a:solidFill>
                <a:schemeClr val="tx2">
                  <a:satMod val="130000"/>
                </a:schemeClr>
              </a:solidFill>
            </a:endParaRPr>
          </a:p>
        </p:txBody>
      </p:sp>
      <p:sp>
        <p:nvSpPr>
          <p:cNvPr id="12291" name="Rectangle 3"/>
          <p:cNvSpPr>
            <a:spLocks noGrp="1" noChangeArrowheads="1"/>
          </p:cNvSpPr>
          <p:nvPr>
            <p:ph idx="1"/>
          </p:nvPr>
        </p:nvSpPr>
        <p:spPr/>
        <p:txBody>
          <a:bodyPr/>
          <a:lstStyle/>
          <a:p>
            <a:pPr eaLnBrk="1" hangingPunct="1"/>
            <a:r>
              <a:rPr lang="cs-CZ" altLang="cs-CZ" dirty="0"/>
              <a:t>úkolem je</a:t>
            </a:r>
          </a:p>
          <a:p>
            <a:pPr lvl="1" eaLnBrk="1" hangingPunct="1"/>
            <a:r>
              <a:rPr lang="cs-CZ" altLang="cs-CZ" dirty="0"/>
              <a:t>srovnání vlastních nákladů s dosaženými výkony </a:t>
            </a:r>
            <a:r>
              <a:rPr lang="cs-CZ" altLang="cs-CZ" dirty="0">
                <a:sym typeface="Wingdings" panose="05000000000000000000" pitchFamily="2" charset="2"/>
              </a:rPr>
              <a:t></a:t>
            </a:r>
            <a:r>
              <a:rPr lang="cs-CZ" altLang="cs-CZ" dirty="0"/>
              <a:t> </a:t>
            </a:r>
            <a:r>
              <a:rPr lang="cs-CZ" altLang="cs-CZ" b="1" dirty="0"/>
              <a:t>kontrola hospodárnosti</a:t>
            </a:r>
          </a:p>
          <a:p>
            <a:pPr lvl="1" eaLnBrk="1" hangingPunct="1"/>
            <a:r>
              <a:rPr lang="cs-CZ" altLang="cs-CZ" dirty="0"/>
              <a:t>zjištění vlastních nákladů k dosaženým výkonům </a:t>
            </a:r>
            <a:r>
              <a:rPr lang="cs-CZ" altLang="cs-CZ" dirty="0">
                <a:sym typeface="Wingdings" panose="05000000000000000000" pitchFamily="2" charset="2"/>
              </a:rPr>
              <a:t></a:t>
            </a:r>
            <a:r>
              <a:rPr lang="cs-CZ" altLang="cs-CZ" dirty="0"/>
              <a:t> </a:t>
            </a:r>
            <a:r>
              <a:rPr lang="cs-CZ" altLang="cs-CZ" b="1" dirty="0"/>
              <a:t>kalkulace ceny</a:t>
            </a:r>
          </a:p>
          <a:p>
            <a:pPr eaLnBrk="1" hangingPunct="1">
              <a:spcBef>
                <a:spcPct val="50000"/>
              </a:spcBef>
            </a:pPr>
            <a:r>
              <a:rPr lang="cs-CZ" altLang="cs-CZ" dirty="0"/>
              <a:t>propočet vlastních nákladů (kalkulace) </a:t>
            </a:r>
            <a:r>
              <a:rPr lang="cs-CZ" altLang="cs-CZ" dirty="0">
                <a:sym typeface="Wingdings" panose="05000000000000000000" pitchFamily="2" charset="2"/>
              </a:rPr>
              <a:t> </a:t>
            </a:r>
            <a:r>
              <a:rPr lang="cs-CZ" altLang="cs-CZ" dirty="0"/>
              <a:t>základ pro cenovou politiku podniku</a:t>
            </a:r>
          </a:p>
        </p:txBody>
      </p:sp>
      <p:graphicFrame>
        <p:nvGraphicFramePr>
          <p:cNvPr id="4" name="Zástupný symbol pro obsah 4"/>
          <p:cNvGraphicFramePr>
            <a:graphicFrameLocks/>
          </p:cNvGraphicFramePr>
          <p:nvPr/>
        </p:nvGraphicFramePr>
        <p:xfrm>
          <a:off x="3173690" y="5020575"/>
          <a:ext cx="5459395" cy="1156389"/>
        </p:xfrm>
        <a:graphic>
          <a:graphicData uri="http://schemas.openxmlformats.org/drawingml/2006/table">
            <a:tbl>
              <a:tblPr firstRow="1" firstCol="1" lastRow="1" lastCol="1" bandRow="1" bandCol="1">
                <a:tableStyleId>{7E9639D4-E3E2-4D34-9284-5A2195B3D0D7}</a:tableStyleId>
              </a:tblPr>
              <a:tblGrid>
                <a:gridCol w="1091639">
                  <a:extLst>
                    <a:ext uri="{9D8B030D-6E8A-4147-A177-3AD203B41FA5}">
                      <a16:colId xmlns:a16="http://schemas.microsoft.com/office/drawing/2014/main" val="20000"/>
                    </a:ext>
                  </a:extLst>
                </a:gridCol>
                <a:gridCol w="1091639">
                  <a:extLst>
                    <a:ext uri="{9D8B030D-6E8A-4147-A177-3AD203B41FA5}">
                      <a16:colId xmlns:a16="http://schemas.microsoft.com/office/drawing/2014/main" val="20001"/>
                    </a:ext>
                  </a:extLst>
                </a:gridCol>
                <a:gridCol w="1091639">
                  <a:extLst>
                    <a:ext uri="{9D8B030D-6E8A-4147-A177-3AD203B41FA5}">
                      <a16:colId xmlns:a16="http://schemas.microsoft.com/office/drawing/2014/main" val="20002"/>
                    </a:ext>
                  </a:extLst>
                </a:gridCol>
                <a:gridCol w="1092239">
                  <a:extLst>
                    <a:ext uri="{9D8B030D-6E8A-4147-A177-3AD203B41FA5}">
                      <a16:colId xmlns:a16="http://schemas.microsoft.com/office/drawing/2014/main" val="20003"/>
                    </a:ext>
                  </a:extLst>
                </a:gridCol>
                <a:gridCol w="1092239">
                  <a:extLst>
                    <a:ext uri="{9D8B030D-6E8A-4147-A177-3AD203B41FA5}">
                      <a16:colId xmlns:a16="http://schemas.microsoft.com/office/drawing/2014/main" val="20004"/>
                    </a:ext>
                  </a:extLst>
                </a:gridCol>
              </a:tblGrid>
              <a:tr h="231278">
                <a:tc>
                  <a:txBody>
                    <a:bodyPr/>
                    <a:lstStyle/>
                    <a:p>
                      <a:pPr algn="ctr">
                        <a:spcAft>
                          <a:spcPts val="0"/>
                        </a:spcAft>
                      </a:pPr>
                      <a:r>
                        <a:rPr lang="cs-CZ" sz="1200" dirty="0">
                          <a:effectLst/>
                        </a:rPr>
                        <a:t>Vysoká cena</a:t>
                      </a:r>
                      <a:endParaRPr lang="cs-CZ" sz="1200" b="0" dirty="0">
                        <a:effectLst/>
                        <a:latin typeface="Times New Roman"/>
                        <a:ea typeface="Times New Roman"/>
                      </a:endParaRPr>
                    </a:p>
                  </a:txBody>
                  <a:tcPr marL="51435" marR="51435" marT="0" marB="0" anchor="ctr"/>
                </a:tc>
                <a:tc>
                  <a:txBody>
                    <a:bodyPr/>
                    <a:lstStyle/>
                    <a:p>
                      <a:pPr algn="ctr"/>
                      <a:endParaRPr lang="cs-CZ" sz="1400" dirty="0"/>
                    </a:p>
                  </a:txBody>
                  <a:tcPr marL="51435" marR="51435" marT="0" marB="0" anchor="ctr"/>
                </a:tc>
                <a:tc>
                  <a:txBody>
                    <a:bodyPr/>
                    <a:lstStyle/>
                    <a:p>
                      <a:pPr algn="ctr"/>
                      <a:endParaRPr lang="cs-CZ" sz="1400"/>
                    </a:p>
                  </a:txBody>
                  <a:tcPr marL="51435" marR="51435" marT="0" marB="0" anchor="ctr"/>
                </a:tc>
                <a:tc>
                  <a:txBody>
                    <a:bodyPr/>
                    <a:lstStyle/>
                    <a:p>
                      <a:pPr algn="ctr"/>
                      <a:endParaRPr lang="cs-CZ" sz="1400" dirty="0"/>
                    </a:p>
                  </a:txBody>
                  <a:tcPr marL="51435" marR="51435" marT="0" marB="0" anchor="ctr"/>
                </a:tc>
                <a:tc>
                  <a:txBody>
                    <a:bodyPr/>
                    <a:lstStyle/>
                    <a:p>
                      <a:pPr algn="ctr">
                        <a:spcAft>
                          <a:spcPts val="0"/>
                        </a:spcAft>
                      </a:pPr>
                      <a:r>
                        <a:rPr lang="cs-CZ" sz="1200">
                          <a:effectLst/>
                        </a:rPr>
                        <a:t>Nízká cena</a:t>
                      </a:r>
                      <a:endParaRPr lang="cs-CZ" sz="1200" b="0">
                        <a:effectLst/>
                        <a:latin typeface="Times New Roman"/>
                        <a:ea typeface="Times New Roman"/>
                      </a:endParaRPr>
                    </a:p>
                  </a:txBody>
                  <a:tcPr marL="51435" marR="51435" marT="0" marB="0" anchor="ctr"/>
                </a:tc>
                <a:extLst>
                  <a:ext uri="{0D108BD9-81ED-4DB2-BD59-A6C34878D82A}">
                    <a16:rowId xmlns:a16="http://schemas.microsoft.com/office/drawing/2014/main" val="10000"/>
                  </a:ext>
                </a:extLst>
              </a:tr>
              <a:tr h="925111">
                <a:tc>
                  <a:txBody>
                    <a:bodyPr/>
                    <a:lstStyle/>
                    <a:p>
                      <a:pPr algn="ctr">
                        <a:spcAft>
                          <a:spcPts val="0"/>
                        </a:spcAft>
                      </a:pPr>
                      <a:r>
                        <a:rPr lang="cs-CZ" sz="1200" dirty="0">
                          <a:effectLst/>
                        </a:rPr>
                        <a:t>Při této ceně je nulová poptávka</a:t>
                      </a:r>
                      <a:endParaRPr lang="cs-CZ" sz="1200" b="0" dirty="0">
                        <a:effectLst/>
                        <a:latin typeface="Times New Roman"/>
                        <a:ea typeface="Times New Roman"/>
                      </a:endParaRPr>
                    </a:p>
                  </a:txBody>
                  <a:tcPr marL="51435" marR="51435" marT="0" marB="0" anchor="ctr"/>
                </a:tc>
                <a:tc>
                  <a:txBody>
                    <a:bodyPr/>
                    <a:lstStyle/>
                    <a:p>
                      <a:pPr algn="ctr">
                        <a:spcAft>
                          <a:spcPts val="0"/>
                        </a:spcAft>
                      </a:pPr>
                      <a:r>
                        <a:rPr lang="cs-CZ" sz="1200" dirty="0">
                          <a:effectLst/>
                        </a:rPr>
                        <a:t>Představa zákazníka o jedinečných vlastnostech produktu</a:t>
                      </a:r>
                      <a:endParaRPr lang="cs-CZ" sz="1200" b="0" dirty="0">
                        <a:effectLst/>
                        <a:latin typeface="Times New Roman"/>
                        <a:ea typeface="Times New Roman"/>
                      </a:endParaRPr>
                    </a:p>
                  </a:txBody>
                  <a:tcPr marL="51435" marR="51435" marT="0" marB="0" anchor="ctr"/>
                </a:tc>
                <a:tc>
                  <a:txBody>
                    <a:bodyPr/>
                    <a:lstStyle/>
                    <a:p>
                      <a:pPr algn="ctr">
                        <a:spcAft>
                          <a:spcPts val="0"/>
                        </a:spcAft>
                      </a:pPr>
                      <a:r>
                        <a:rPr lang="cs-CZ" sz="1200" dirty="0">
                          <a:effectLst/>
                        </a:rPr>
                        <a:t>Ceny konkurentů a ceny substitutů</a:t>
                      </a:r>
                      <a:endParaRPr lang="cs-CZ" sz="1200" b="0" dirty="0">
                        <a:effectLst/>
                        <a:latin typeface="Times New Roman"/>
                        <a:ea typeface="Times New Roman"/>
                      </a:endParaRPr>
                    </a:p>
                  </a:txBody>
                  <a:tcPr marL="51435" marR="51435" marT="0" marB="0" anchor="ctr"/>
                </a:tc>
                <a:tc>
                  <a:txBody>
                    <a:bodyPr/>
                    <a:lstStyle/>
                    <a:p>
                      <a:pPr algn="ctr">
                        <a:spcAft>
                          <a:spcPts val="0"/>
                        </a:spcAft>
                      </a:pPr>
                      <a:r>
                        <a:rPr lang="cs-CZ" sz="1200" dirty="0">
                          <a:effectLst/>
                        </a:rPr>
                        <a:t>Náklady</a:t>
                      </a:r>
                      <a:endParaRPr lang="cs-CZ" sz="1200" b="0" dirty="0">
                        <a:effectLst/>
                        <a:latin typeface="Times New Roman"/>
                        <a:ea typeface="Times New Roman"/>
                      </a:endParaRPr>
                    </a:p>
                  </a:txBody>
                  <a:tcPr marL="51435" marR="51435" marT="0" marB="0" anchor="ctr"/>
                </a:tc>
                <a:tc>
                  <a:txBody>
                    <a:bodyPr/>
                    <a:lstStyle/>
                    <a:p>
                      <a:pPr algn="ctr">
                        <a:spcAft>
                          <a:spcPts val="0"/>
                        </a:spcAft>
                      </a:pPr>
                      <a:r>
                        <a:rPr lang="cs-CZ" sz="1200" dirty="0">
                          <a:effectLst/>
                        </a:rPr>
                        <a:t>Při této ceně nelze dosáhnout zisku</a:t>
                      </a:r>
                      <a:endParaRPr lang="cs-CZ" sz="1200" b="0" dirty="0">
                        <a:effectLst/>
                        <a:latin typeface="Times New Roman"/>
                        <a:ea typeface="Times New Roman"/>
                      </a:endParaRPr>
                    </a:p>
                  </a:txBody>
                  <a:tcPr marL="51435" marR="51435" marT="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7990748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sz="3200" dirty="0">
                <a:solidFill>
                  <a:schemeClr val="tx2">
                    <a:satMod val="130000"/>
                  </a:schemeClr>
                </a:solidFill>
              </a:rPr>
              <a:t>Typový kalkulační vzorec</a:t>
            </a:r>
          </a:p>
        </p:txBody>
      </p:sp>
      <p:sp>
        <p:nvSpPr>
          <p:cNvPr id="3" name="Zástupný symbol pro obsah 2"/>
          <p:cNvSpPr>
            <a:spLocks noGrp="1"/>
          </p:cNvSpPr>
          <p:nvPr>
            <p:ph idx="1"/>
          </p:nvPr>
        </p:nvSpPr>
        <p:spPr/>
        <p:txBody>
          <a:bodyPr>
            <a:normAutofit fontScale="55000" lnSpcReduction="20000"/>
          </a:bodyPr>
          <a:lstStyle/>
          <a:p>
            <a:pPr marL="0" indent="0">
              <a:buNone/>
            </a:pPr>
            <a:r>
              <a:rPr lang="cs-CZ" dirty="0"/>
              <a:t> Kalkulační vzorec</a:t>
            </a:r>
          </a:p>
          <a:p>
            <a:pPr marL="0" indent="0">
              <a:buNone/>
            </a:pPr>
            <a:r>
              <a:rPr lang="cs-CZ" dirty="0"/>
              <a:t>  + přímý materiál</a:t>
            </a:r>
          </a:p>
          <a:p>
            <a:pPr marL="0" indent="0">
              <a:buNone/>
            </a:pPr>
            <a:r>
              <a:rPr lang="cs-CZ" dirty="0"/>
              <a:t>  + přímé mzdy</a:t>
            </a:r>
          </a:p>
          <a:p>
            <a:pPr marL="0" indent="0">
              <a:buNone/>
            </a:pPr>
            <a:r>
              <a:rPr lang="cs-CZ" dirty="0"/>
              <a:t>  + ostatní přímé náklady</a:t>
            </a:r>
          </a:p>
          <a:p>
            <a:pPr marL="0" indent="0">
              <a:buNone/>
            </a:pPr>
            <a:r>
              <a:rPr lang="cs-CZ" dirty="0"/>
              <a:t>  + výrobní (provozní) režie (např. odpisy strojů, energie, atp.)</a:t>
            </a:r>
          </a:p>
          <a:p>
            <a:pPr marL="0" indent="0">
              <a:buNone/>
            </a:pPr>
            <a:r>
              <a:rPr lang="cs-CZ" dirty="0"/>
              <a:t>VLASTNÍ NÁKLADY VÝROBY</a:t>
            </a:r>
          </a:p>
          <a:p>
            <a:pPr marL="0" indent="0">
              <a:buNone/>
            </a:pPr>
            <a:r>
              <a:rPr lang="cs-CZ" dirty="0"/>
              <a:t>  + správní režie (např. řízení podniku jako celku, odpisy správních budov)</a:t>
            </a:r>
          </a:p>
          <a:p>
            <a:pPr marL="0" indent="0">
              <a:buNone/>
            </a:pPr>
            <a:r>
              <a:rPr lang="cs-CZ" dirty="0"/>
              <a:t>VLASTNÍ NÁKLADY VÝKONU</a:t>
            </a:r>
          </a:p>
          <a:p>
            <a:pPr marL="0" indent="0">
              <a:buNone/>
            </a:pPr>
            <a:r>
              <a:rPr lang="cs-CZ" dirty="0"/>
              <a:t>  + odbytové náklady (např. skladování, propagace, expedice)</a:t>
            </a:r>
          </a:p>
          <a:p>
            <a:pPr marL="0" indent="0">
              <a:buNone/>
            </a:pPr>
            <a:r>
              <a:rPr lang="cs-CZ" dirty="0"/>
              <a:t>ÚPLNÉ VLASTNÍ NÁKLADY VÝKONU</a:t>
            </a:r>
          </a:p>
          <a:p>
            <a:pPr marL="0" indent="0">
              <a:buNone/>
            </a:pPr>
            <a:r>
              <a:rPr lang="cs-CZ" dirty="0"/>
              <a:t>  + zisk (ztráta)</a:t>
            </a:r>
          </a:p>
          <a:p>
            <a:pPr marL="0" indent="0">
              <a:buNone/>
            </a:pPr>
            <a:r>
              <a:rPr lang="cs-CZ" dirty="0"/>
              <a:t>CENA VÝKONU</a:t>
            </a:r>
          </a:p>
          <a:p>
            <a:pPr marL="0" indent="0">
              <a:buNone/>
            </a:pPr>
            <a:endParaRPr lang="cs-CZ" dirty="0"/>
          </a:p>
          <a:p>
            <a:pPr marL="0" indent="0">
              <a:buNone/>
            </a:pPr>
            <a:r>
              <a:rPr lang="cs-CZ" dirty="0"/>
              <a:t>Synonyma: všeobecný kalkulační vzorec</a:t>
            </a:r>
          </a:p>
          <a:p>
            <a:endParaRPr lang="cs-CZ" dirty="0"/>
          </a:p>
        </p:txBody>
      </p:sp>
    </p:spTree>
    <p:extLst>
      <p:ext uri="{BB962C8B-B14F-4D97-AF65-F5344CB8AC3E}">
        <p14:creationId xmlns:p14="http://schemas.microsoft.com/office/powerpoint/2010/main" val="245369310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p:txBody>
          <a:bodyPr/>
          <a:lstStyle/>
          <a:p>
            <a:pPr>
              <a:defRPr/>
            </a:pPr>
            <a:r>
              <a:rPr lang="cs-CZ" sz="3200" dirty="0">
                <a:solidFill>
                  <a:schemeClr val="tx2">
                    <a:satMod val="130000"/>
                  </a:schemeClr>
                </a:solidFill>
              </a:rPr>
              <a:t>3. Podniková statistika a srovnávání</a:t>
            </a:r>
          </a:p>
        </p:txBody>
      </p:sp>
      <p:sp>
        <p:nvSpPr>
          <p:cNvPr id="13315" name="Rectangle 3"/>
          <p:cNvSpPr>
            <a:spLocks noGrp="1" noChangeArrowheads="1"/>
          </p:cNvSpPr>
          <p:nvPr>
            <p:ph idx="1"/>
          </p:nvPr>
        </p:nvSpPr>
        <p:spPr/>
        <p:txBody>
          <a:bodyPr/>
          <a:lstStyle/>
          <a:p>
            <a:pPr eaLnBrk="1" hangingPunct="1"/>
            <a:r>
              <a:rPr lang="cs-CZ" altLang="cs-CZ" dirty="0"/>
              <a:t>vyhodnocuje podklady z účetnictví, rozvahy a nákladového účetnictví</a:t>
            </a:r>
          </a:p>
          <a:p>
            <a:pPr eaLnBrk="1" hangingPunct="1"/>
            <a:r>
              <a:rPr lang="cs-CZ" altLang="cs-CZ" dirty="0"/>
              <a:t>slouží pro kontrolu hospodárnosti a jako podklad pro rozhodování a plánování</a:t>
            </a:r>
          </a:p>
          <a:p>
            <a:pPr eaLnBrk="1" hangingPunct="1">
              <a:spcBef>
                <a:spcPct val="70000"/>
              </a:spcBef>
            </a:pPr>
            <a:r>
              <a:rPr lang="cs-CZ" altLang="cs-CZ" dirty="0"/>
              <a:t>Členění (tohle již je finanční analýza):</a:t>
            </a:r>
          </a:p>
          <a:p>
            <a:pPr lvl="1" eaLnBrk="1" hangingPunct="1">
              <a:lnSpc>
                <a:spcPct val="90000"/>
              </a:lnSpc>
            </a:pPr>
            <a:r>
              <a:rPr lang="cs-CZ" altLang="cs-CZ" dirty="0"/>
              <a:t>srovnávání v čase</a:t>
            </a:r>
          </a:p>
          <a:p>
            <a:pPr lvl="1" eaLnBrk="1" hangingPunct="1">
              <a:lnSpc>
                <a:spcPct val="90000"/>
              </a:lnSpc>
            </a:pPr>
            <a:r>
              <a:rPr lang="cs-CZ" altLang="cs-CZ" dirty="0"/>
              <a:t>srovnávání metod</a:t>
            </a:r>
          </a:p>
          <a:p>
            <a:pPr lvl="1" eaLnBrk="1" hangingPunct="1">
              <a:lnSpc>
                <a:spcPct val="90000"/>
              </a:lnSpc>
            </a:pPr>
            <a:r>
              <a:rPr lang="cs-CZ" altLang="cs-CZ" dirty="0"/>
              <a:t>srovnávání skutečných a předpokládaných veličin</a:t>
            </a:r>
          </a:p>
        </p:txBody>
      </p:sp>
    </p:spTree>
    <p:extLst>
      <p:ext uri="{BB962C8B-B14F-4D97-AF65-F5344CB8AC3E}">
        <p14:creationId xmlns:p14="http://schemas.microsoft.com/office/powerpoint/2010/main" val="211053165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pPr>
              <a:defRPr/>
            </a:pPr>
            <a:r>
              <a:rPr lang="cs-CZ" sz="3200">
                <a:solidFill>
                  <a:schemeClr val="tx2">
                    <a:satMod val="130000"/>
                  </a:schemeClr>
                </a:solidFill>
              </a:rPr>
              <a:t>4. Podnikové plánování a rozpočty</a:t>
            </a:r>
          </a:p>
        </p:txBody>
      </p:sp>
      <p:sp>
        <p:nvSpPr>
          <p:cNvPr id="14339" name="Rectangle 3"/>
          <p:cNvSpPr>
            <a:spLocks noGrp="1" noChangeArrowheads="1"/>
          </p:cNvSpPr>
          <p:nvPr>
            <p:ph idx="1"/>
          </p:nvPr>
        </p:nvSpPr>
        <p:spPr/>
        <p:txBody>
          <a:bodyPr>
            <a:normAutofit lnSpcReduction="10000"/>
          </a:bodyPr>
          <a:lstStyle/>
          <a:p>
            <a:pPr eaLnBrk="1" hangingPunct="1">
              <a:lnSpc>
                <a:spcPct val="90000"/>
              </a:lnSpc>
            </a:pPr>
            <a:r>
              <a:rPr lang="cs-CZ" altLang="cs-CZ" sz="2400"/>
              <a:t>Slouží k:</a:t>
            </a:r>
          </a:p>
          <a:p>
            <a:pPr lvl="1" eaLnBrk="1" hangingPunct="1">
              <a:lnSpc>
                <a:spcPct val="90000"/>
              </a:lnSpc>
            </a:pPr>
            <a:r>
              <a:rPr lang="cs-CZ" altLang="cs-CZ" sz="2000"/>
              <a:t>stanovení budoucích nákladů,</a:t>
            </a:r>
          </a:p>
          <a:p>
            <a:pPr lvl="1" eaLnBrk="1" hangingPunct="1">
              <a:lnSpc>
                <a:spcPct val="90000"/>
              </a:lnSpc>
            </a:pPr>
            <a:r>
              <a:rPr lang="cs-CZ" altLang="cs-CZ" sz="2000"/>
              <a:t>stanovení budoucích výnosů,</a:t>
            </a:r>
          </a:p>
          <a:p>
            <a:pPr lvl="1" eaLnBrk="1" hangingPunct="1">
              <a:lnSpc>
                <a:spcPct val="90000"/>
              </a:lnSpc>
            </a:pPr>
            <a:r>
              <a:rPr lang="cs-CZ" altLang="cs-CZ" sz="2000"/>
              <a:t>hospodářského výsledku,</a:t>
            </a:r>
          </a:p>
          <a:p>
            <a:pPr lvl="1" eaLnBrk="1" hangingPunct="1">
              <a:lnSpc>
                <a:spcPct val="90000"/>
              </a:lnSpc>
            </a:pPr>
            <a:r>
              <a:rPr lang="cs-CZ" altLang="cs-CZ" sz="2000"/>
              <a:t>příjmů a výdajů,</a:t>
            </a:r>
          </a:p>
          <a:p>
            <a:pPr eaLnBrk="1" hangingPunct="1">
              <a:lnSpc>
                <a:spcPct val="90000"/>
              </a:lnSpc>
              <a:buFont typeface="Wingdings 2" panose="05020102010507070707" pitchFamily="18" charset="2"/>
              <a:buNone/>
            </a:pPr>
            <a:r>
              <a:rPr lang="cs-CZ" altLang="cs-CZ" sz="2400"/>
              <a:t>	vyplývajících z dlouhodobých i krátkodobých úkolů podniku.</a:t>
            </a:r>
          </a:p>
          <a:p>
            <a:pPr eaLnBrk="1" hangingPunct="1">
              <a:lnSpc>
                <a:spcPct val="90000"/>
              </a:lnSpc>
            </a:pPr>
            <a:endParaRPr lang="cs-CZ" altLang="cs-CZ" sz="2400"/>
          </a:p>
          <a:p>
            <a:pPr eaLnBrk="1" hangingPunct="1">
              <a:lnSpc>
                <a:spcPct val="90000"/>
              </a:lnSpc>
            </a:pPr>
            <a:r>
              <a:rPr lang="cs-CZ" altLang="cs-CZ" sz="2400"/>
              <a:t>Zahrnuje:</a:t>
            </a:r>
          </a:p>
          <a:p>
            <a:pPr lvl="1" eaLnBrk="1" hangingPunct="1">
              <a:lnSpc>
                <a:spcPct val="90000"/>
              </a:lnSpc>
            </a:pPr>
            <a:r>
              <a:rPr lang="cs-CZ" altLang="cs-CZ" sz="2000"/>
              <a:t>dlouhodobý rozpočet finančních zdrojů</a:t>
            </a:r>
          </a:p>
          <a:p>
            <a:pPr lvl="1" eaLnBrk="1" hangingPunct="1">
              <a:lnSpc>
                <a:spcPct val="90000"/>
              </a:lnSpc>
            </a:pPr>
            <a:r>
              <a:rPr lang="cs-CZ" altLang="cs-CZ" sz="2000"/>
              <a:t>roční prováděcí rozpočet</a:t>
            </a:r>
          </a:p>
          <a:p>
            <a:pPr lvl="1" eaLnBrk="1" hangingPunct="1">
              <a:lnSpc>
                <a:spcPct val="90000"/>
              </a:lnSpc>
            </a:pPr>
            <a:r>
              <a:rPr lang="cs-CZ" altLang="cs-CZ" sz="2000"/>
              <a:t>operativní rozpočet</a:t>
            </a:r>
          </a:p>
          <a:p>
            <a:pPr lvl="1" eaLnBrk="1" hangingPunct="1">
              <a:lnSpc>
                <a:spcPct val="90000"/>
              </a:lnSpc>
            </a:pPr>
            <a:r>
              <a:rPr lang="cs-CZ" altLang="cs-CZ" sz="2000"/>
              <a:t>rozpočet střediska</a:t>
            </a:r>
          </a:p>
        </p:txBody>
      </p:sp>
    </p:spTree>
    <p:extLst>
      <p:ext uri="{BB962C8B-B14F-4D97-AF65-F5344CB8AC3E}">
        <p14:creationId xmlns:p14="http://schemas.microsoft.com/office/powerpoint/2010/main" val="59835135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pPr>
              <a:defRPr/>
            </a:pPr>
            <a:r>
              <a:rPr lang="cs-CZ" sz="3200">
                <a:solidFill>
                  <a:schemeClr val="tx2">
                    <a:satMod val="130000"/>
                  </a:schemeClr>
                </a:solidFill>
              </a:rPr>
              <a:t>Základní pojmy podnikového početnictví</a:t>
            </a:r>
          </a:p>
        </p:txBody>
      </p:sp>
      <p:sp>
        <p:nvSpPr>
          <p:cNvPr id="15363" name="Rectangle 3"/>
          <p:cNvSpPr>
            <a:spLocks noGrp="1" noChangeArrowheads="1"/>
          </p:cNvSpPr>
          <p:nvPr>
            <p:ph idx="1"/>
          </p:nvPr>
        </p:nvSpPr>
        <p:spPr/>
        <p:txBody>
          <a:bodyPr/>
          <a:lstStyle/>
          <a:p>
            <a:pPr eaLnBrk="1" hangingPunct="1"/>
            <a:r>
              <a:rPr lang="cs-CZ" altLang="cs-CZ"/>
              <a:t>přijatá úhrada – poskytnutá úhrada</a:t>
            </a:r>
          </a:p>
          <a:p>
            <a:pPr eaLnBrk="1" hangingPunct="1">
              <a:spcBef>
                <a:spcPct val="60000"/>
              </a:spcBef>
            </a:pPr>
            <a:r>
              <a:rPr lang="cs-CZ" altLang="cs-CZ"/>
              <a:t>příjmy – výnosy</a:t>
            </a:r>
          </a:p>
          <a:p>
            <a:pPr eaLnBrk="1" hangingPunct="1">
              <a:spcBef>
                <a:spcPct val="0"/>
              </a:spcBef>
            </a:pPr>
            <a:r>
              <a:rPr lang="cs-CZ" altLang="cs-CZ"/>
              <a:t>výdaje – náklady</a:t>
            </a:r>
          </a:p>
          <a:p>
            <a:pPr eaLnBrk="1" hangingPunct="1">
              <a:spcBef>
                <a:spcPct val="60000"/>
              </a:spcBef>
            </a:pPr>
            <a:r>
              <a:rPr lang="cs-CZ" altLang="cs-CZ"/>
              <a:t>výnosy – výkony</a:t>
            </a:r>
          </a:p>
          <a:p>
            <a:pPr eaLnBrk="1" hangingPunct="1">
              <a:spcBef>
                <a:spcPct val="0"/>
              </a:spcBef>
            </a:pPr>
            <a:r>
              <a:rPr lang="cs-CZ" altLang="cs-CZ"/>
              <a:t>účetní náklady – náklady v kalkulaci</a:t>
            </a:r>
          </a:p>
        </p:txBody>
      </p:sp>
    </p:spTree>
    <p:extLst>
      <p:ext uri="{BB962C8B-B14F-4D97-AF65-F5344CB8AC3E}">
        <p14:creationId xmlns:p14="http://schemas.microsoft.com/office/powerpoint/2010/main" val="18959756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vert="horz" wrap="square" lIns="91440" tIns="45720" rIns="91440" bIns="45720" numCol="1" rtlCol="0" anchor="ctr" anchorCtr="0" compatLnSpc="1">
            <a:prstTxWarp prst="textNoShape">
              <a:avLst/>
            </a:prstTxWarp>
            <a:normAutofit/>
          </a:bodyPr>
          <a:lstStyle/>
          <a:p>
            <a:pPr algn="ctr">
              <a:defRPr/>
            </a:pPr>
            <a:r>
              <a:rPr lang="cs-CZ" b="1" dirty="0">
                <a:solidFill>
                  <a:srgbClr val="FF0000"/>
                </a:solidFill>
              </a:rPr>
              <a:t>Finanční analýza</a:t>
            </a:r>
          </a:p>
        </p:txBody>
      </p:sp>
      <p:sp>
        <p:nvSpPr>
          <p:cNvPr id="8195" name="Rectangle 3"/>
          <p:cNvSpPr>
            <a:spLocks noGrp="1" noChangeArrowheads="1"/>
          </p:cNvSpPr>
          <p:nvPr>
            <p:ph idx="1"/>
          </p:nvPr>
        </p:nvSpPr>
        <p:spPr/>
        <p:txBody>
          <a:bodyPr/>
          <a:lstStyle/>
          <a:p>
            <a:pPr eaLnBrk="1" hangingPunct="1">
              <a:lnSpc>
                <a:spcPct val="150000"/>
              </a:lnSpc>
            </a:pPr>
            <a:r>
              <a:rPr lang="cs-CZ" altLang="cs-CZ" dirty="0"/>
              <a:t>Analýza rozvahy</a:t>
            </a:r>
          </a:p>
          <a:p>
            <a:pPr eaLnBrk="1" hangingPunct="1">
              <a:lnSpc>
                <a:spcPct val="150000"/>
              </a:lnSpc>
            </a:pPr>
            <a:r>
              <a:rPr lang="cs-CZ" altLang="cs-CZ" dirty="0"/>
              <a:t>Příklad</a:t>
            </a:r>
          </a:p>
          <a:p>
            <a:pPr eaLnBrk="1" hangingPunct="1">
              <a:lnSpc>
                <a:spcPct val="150000"/>
              </a:lnSpc>
            </a:pPr>
            <a:r>
              <a:rPr lang="cs-CZ" altLang="cs-CZ" dirty="0"/>
              <a:t>Základní pojmy podnikového početnictví</a:t>
            </a:r>
          </a:p>
        </p:txBody>
      </p:sp>
    </p:spTree>
    <p:extLst>
      <p:ext uri="{BB962C8B-B14F-4D97-AF65-F5344CB8AC3E}">
        <p14:creationId xmlns:p14="http://schemas.microsoft.com/office/powerpoint/2010/main" val="9863151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a:defRPr/>
            </a:pPr>
            <a:r>
              <a:rPr lang="cs-CZ" altLang="cs-CZ" sz="3200" dirty="0">
                <a:solidFill>
                  <a:schemeClr val="tx2">
                    <a:satMod val="130000"/>
                  </a:schemeClr>
                </a:solidFill>
              </a:rPr>
              <a:t>Analýza rozvahy a výkazu zisků a ztrát</a:t>
            </a:r>
          </a:p>
        </p:txBody>
      </p:sp>
      <p:sp>
        <p:nvSpPr>
          <p:cNvPr id="6147" name="Rectangle 3"/>
          <p:cNvSpPr>
            <a:spLocks noGrp="1" noChangeArrowheads="1"/>
          </p:cNvSpPr>
          <p:nvPr>
            <p:ph type="body" idx="1"/>
          </p:nvPr>
        </p:nvSpPr>
        <p:spPr>
          <a:xfrm>
            <a:off x="2090739" y="1752600"/>
            <a:ext cx="8181975" cy="4267200"/>
          </a:xfrm>
        </p:spPr>
        <p:txBody>
          <a:bodyPr/>
          <a:lstStyle/>
          <a:p>
            <a:pPr eaLnBrk="1" hangingPunct="1">
              <a:lnSpc>
                <a:spcPct val="80000"/>
              </a:lnSpc>
              <a:buFont typeface="Wingdings" pitchFamily="2" charset="2"/>
              <a:buNone/>
            </a:pPr>
            <a:r>
              <a:rPr lang="cs-CZ" altLang="cs-CZ" sz="1500" b="1"/>
              <a:t>Analýza rozvahy a výkazu zisků a ztrát spočívá v provedení</a:t>
            </a:r>
          </a:p>
          <a:p>
            <a:pPr eaLnBrk="1" hangingPunct="1">
              <a:lnSpc>
                <a:spcPct val="80000"/>
              </a:lnSpc>
              <a:buFont typeface="Wingdings" pitchFamily="2" charset="2"/>
              <a:buNone/>
            </a:pPr>
            <a:r>
              <a:rPr lang="cs-CZ" altLang="cs-CZ" sz="1500" b="1"/>
              <a:t>následujících tří kroků:</a:t>
            </a:r>
          </a:p>
          <a:p>
            <a:pPr eaLnBrk="1" hangingPunct="1">
              <a:lnSpc>
                <a:spcPct val="80000"/>
              </a:lnSpc>
              <a:buFont typeface="Wingdings" pitchFamily="2" charset="2"/>
              <a:buNone/>
            </a:pPr>
            <a:endParaRPr lang="cs-CZ" altLang="cs-CZ" sz="1500" b="1"/>
          </a:p>
          <a:p>
            <a:pPr eaLnBrk="1" hangingPunct="1">
              <a:lnSpc>
                <a:spcPct val="80000"/>
              </a:lnSpc>
            </a:pPr>
            <a:r>
              <a:rPr lang="cs-CZ" altLang="cs-CZ" sz="1500" b="1"/>
              <a:t>Zjištění absolutní výše položek</a:t>
            </a:r>
            <a:endParaRPr lang="cs-CZ" altLang="cs-CZ" sz="1500"/>
          </a:p>
          <a:p>
            <a:pPr eaLnBrk="1" hangingPunct="1">
              <a:lnSpc>
                <a:spcPct val="80000"/>
              </a:lnSpc>
              <a:buFont typeface="Wingdings" pitchFamily="2" charset="2"/>
              <a:buNone/>
            </a:pPr>
            <a:r>
              <a:rPr lang="cs-CZ" altLang="cs-CZ" sz="1500"/>
              <a:t>       Zjišťuje se korunová výše jednotlivých majetkových a finančních položek. Je ovšem nutné zohlednit možnou odlišnost účetních a tržních hodnot (především u stálých aktiv v rozvaze), absenci některých položek v rozvaze (např. majetek pořízený na leasing), různá bonita či nedobytnost vykázaných pohledávek, různá kvalita a zejména prodejnost zásob zboží a pod.</a:t>
            </a:r>
          </a:p>
          <a:p>
            <a:pPr eaLnBrk="1" hangingPunct="1">
              <a:lnSpc>
                <a:spcPct val="80000"/>
              </a:lnSpc>
            </a:pPr>
            <a:r>
              <a:rPr lang="cs-CZ" altLang="cs-CZ" sz="1500" b="1"/>
              <a:t>Zjištění podílů položek (vertikální rozbor)</a:t>
            </a:r>
            <a:endParaRPr lang="cs-CZ" altLang="cs-CZ" sz="1500"/>
          </a:p>
          <a:p>
            <a:pPr eaLnBrk="1" hangingPunct="1">
              <a:lnSpc>
                <a:spcPct val="80000"/>
              </a:lnSpc>
              <a:buFont typeface="Wingdings" pitchFamily="2" charset="2"/>
              <a:buNone/>
            </a:pPr>
            <a:r>
              <a:rPr lang="cs-CZ" altLang="cs-CZ" sz="1500"/>
              <a:t>       Umožňuje lépe srovnávat strukturu rozvahy podniku s jinými podniky. V případě výkazu zisků ztrát se nejčastěji počítají podíly jednotlivých nákladových položek, na tržbách, resp. celkových výnosech.</a:t>
            </a:r>
          </a:p>
          <a:p>
            <a:pPr eaLnBrk="1" hangingPunct="1">
              <a:lnSpc>
                <a:spcPct val="80000"/>
              </a:lnSpc>
            </a:pPr>
            <a:r>
              <a:rPr lang="cs-CZ" altLang="cs-CZ" sz="1500" b="1"/>
              <a:t>Zjištění časového vývoje položek (horizontální rozbor)</a:t>
            </a:r>
            <a:endParaRPr lang="cs-CZ" altLang="cs-CZ" sz="1500"/>
          </a:p>
          <a:p>
            <a:pPr eaLnBrk="1" hangingPunct="1">
              <a:lnSpc>
                <a:spcPct val="80000"/>
              </a:lnSpc>
              <a:buFont typeface="Wingdings" pitchFamily="2" charset="2"/>
              <a:buNone/>
            </a:pPr>
            <a:r>
              <a:rPr lang="cs-CZ" altLang="cs-CZ" sz="1500"/>
              <a:t>       Sledují se změny položek v čase. Může se jednat o vývoj položek vyjádřených jak absolutně v Kč, tak procentním podílem. Tyto změny lze vyjadřovat různým způsobem, přičemž autor preferuje formu bazického indexu (roční hodnoty se vztahují vždy ke společnému výchozímu období a zobrazují tedy kumulované změny).</a:t>
            </a:r>
          </a:p>
        </p:txBody>
      </p:sp>
    </p:spTree>
    <p:extLst>
      <p:ext uri="{BB962C8B-B14F-4D97-AF65-F5344CB8AC3E}">
        <p14:creationId xmlns:p14="http://schemas.microsoft.com/office/powerpoint/2010/main" val="72437252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p:txBody>
          <a:bodyPr vert="horz" wrap="square" lIns="91440" tIns="45720" rIns="91440" bIns="45720" numCol="1" rtlCol="0" anchor="ctr" anchorCtr="0" compatLnSpc="1">
            <a:prstTxWarp prst="textNoShape">
              <a:avLst/>
            </a:prstTxWarp>
            <a:normAutofit/>
          </a:bodyPr>
          <a:lstStyle/>
          <a:p>
            <a:r>
              <a:rPr lang="cs-CZ" altLang="cs-CZ" sz="3200" dirty="0">
                <a:solidFill>
                  <a:schemeClr val="tx2">
                    <a:satMod val="130000"/>
                  </a:schemeClr>
                </a:solidFill>
              </a:rPr>
              <a:t>Finanční analýza podniku</a:t>
            </a:r>
          </a:p>
        </p:txBody>
      </p:sp>
      <p:sp>
        <p:nvSpPr>
          <p:cNvPr id="11267" name="Rectangle 3"/>
          <p:cNvSpPr>
            <a:spLocks noGrp="1" noChangeArrowheads="1"/>
          </p:cNvSpPr>
          <p:nvPr>
            <p:ph idx="1"/>
          </p:nvPr>
        </p:nvSpPr>
        <p:spPr/>
        <p:txBody>
          <a:bodyPr/>
          <a:lstStyle/>
          <a:p>
            <a:pPr eaLnBrk="1" hangingPunct="1"/>
            <a:r>
              <a:rPr lang="cs-CZ" altLang="cs-CZ"/>
              <a:t>Techniky:</a:t>
            </a:r>
          </a:p>
          <a:p>
            <a:pPr marL="742950" lvl="1" indent="-285750"/>
            <a:r>
              <a:rPr lang="cs-CZ" altLang="cs-CZ"/>
              <a:t>rozbor absolutních ukazatelů </a:t>
            </a:r>
          </a:p>
          <a:p>
            <a:pPr marL="742950" lvl="1" indent="-285750"/>
            <a:r>
              <a:rPr lang="cs-CZ" altLang="cs-CZ"/>
              <a:t>procentní rozbor </a:t>
            </a:r>
          </a:p>
          <a:p>
            <a:pPr marL="742950" lvl="1" indent="-285750"/>
            <a:r>
              <a:rPr lang="cs-CZ" altLang="cs-CZ"/>
              <a:t>poměrová analýza </a:t>
            </a:r>
          </a:p>
        </p:txBody>
      </p:sp>
    </p:spTree>
    <p:extLst>
      <p:ext uri="{BB962C8B-B14F-4D97-AF65-F5344CB8AC3E}">
        <p14:creationId xmlns:p14="http://schemas.microsoft.com/office/powerpoint/2010/main" val="27671509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title"/>
          </p:nvPr>
        </p:nvSpPr>
        <p:spPr bwMode="auto">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ctr" anchorCtr="0" compatLnSpc="1">
            <a:prstTxWarp prst="textNoShape">
              <a:avLst/>
            </a:prstTxWarp>
            <a:normAutofit/>
          </a:bodyPr>
          <a:lstStyle/>
          <a:p>
            <a:r>
              <a:rPr lang="cs-CZ" altLang="cs-CZ" sz="3200" dirty="0">
                <a:solidFill>
                  <a:schemeClr val="tx2">
                    <a:satMod val="130000"/>
                  </a:schemeClr>
                </a:solidFill>
              </a:rPr>
              <a:t>Finanční analýza podniku</a:t>
            </a:r>
          </a:p>
        </p:txBody>
      </p:sp>
      <p:sp>
        <p:nvSpPr>
          <p:cNvPr id="12291" name="Rectangle 3"/>
          <p:cNvSpPr>
            <a:spLocks noGrp="1"/>
          </p:cNvSpPr>
          <p:nvPr>
            <p:ph type="body" idx="1"/>
          </p:nvPr>
        </p:nvSpPr>
        <p:spPr/>
        <p:txBody>
          <a:bodyPr/>
          <a:lstStyle/>
          <a:p>
            <a:pPr eaLnBrk="1" hangingPunct="1"/>
            <a:r>
              <a:rPr lang="cs-CZ" altLang="cs-CZ" b="1"/>
              <a:t>posouzení finanční situace v podniku umožňují</a:t>
            </a:r>
            <a:r>
              <a:rPr lang="cs-CZ" altLang="cs-CZ"/>
              <a:t>:</a:t>
            </a:r>
          </a:p>
          <a:p>
            <a:pPr lvl="1" eaLnBrk="1" hangingPunct="1"/>
            <a:r>
              <a:rPr lang="cs-CZ" altLang="cs-CZ"/>
              <a:t>ukazatele rentability a aktivity </a:t>
            </a:r>
          </a:p>
          <a:p>
            <a:pPr lvl="1" eaLnBrk="1" hangingPunct="1"/>
            <a:r>
              <a:rPr lang="cs-CZ" altLang="cs-CZ"/>
              <a:t>ukazatele zadluženosti </a:t>
            </a:r>
          </a:p>
          <a:p>
            <a:pPr lvl="1" eaLnBrk="1" hangingPunct="1"/>
            <a:r>
              <a:rPr lang="cs-CZ" altLang="cs-CZ"/>
              <a:t>ukazatele platební schopnosti </a:t>
            </a:r>
          </a:p>
          <a:p>
            <a:pPr lvl="1" eaLnBrk="1" hangingPunct="1"/>
            <a:r>
              <a:rPr lang="cs-CZ" altLang="cs-CZ"/>
              <a:t>ukazatele vycházející z údajů kapitálového trhu </a:t>
            </a:r>
          </a:p>
        </p:txBody>
      </p:sp>
    </p:spTree>
    <p:extLst>
      <p:ext uri="{BB962C8B-B14F-4D97-AF65-F5344CB8AC3E}">
        <p14:creationId xmlns:p14="http://schemas.microsoft.com/office/powerpoint/2010/main" val="2856503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lstStyle/>
          <a:p>
            <a:pPr>
              <a:defRPr/>
            </a:pPr>
            <a:r>
              <a:rPr lang="cs-CZ" sz="3200">
                <a:solidFill>
                  <a:schemeClr val="tx2">
                    <a:satMod val="130000"/>
                  </a:schemeClr>
                </a:solidFill>
              </a:rPr>
              <a:t>Majetková struktura podniku</a:t>
            </a:r>
          </a:p>
        </p:txBody>
      </p:sp>
      <p:sp>
        <p:nvSpPr>
          <p:cNvPr id="10243" name="Rectangle 3"/>
          <p:cNvSpPr>
            <a:spLocks noGrp="1" noChangeArrowheads="1"/>
          </p:cNvSpPr>
          <p:nvPr>
            <p:ph idx="1"/>
          </p:nvPr>
        </p:nvSpPr>
        <p:spPr/>
        <p:txBody>
          <a:bodyPr/>
          <a:lstStyle/>
          <a:p>
            <a:pPr eaLnBrk="1" hangingPunct="1">
              <a:lnSpc>
                <a:spcPct val="90000"/>
              </a:lnSpc>
            </a:pPr>
            <a:r>
              <a:rPr lang="cs-CZ" altLang="cs-CZ"/>
              <a:t>Stálý majetek (investiční, zřizovací, fixní)</a:t>
            </a:r>
          </a:p>
          <a:p>
            <a:pPr lvl="1" eaLnBrk="1" hangingPunct="1">
              <a:lnSpc>
                <a:spcPct val="90000"/>
              </a:lnSpc>
            </a:pPr>
            <a:r>
              <a:rPr lang="cs-CZ" altLang="cs-CZ"/>
              <a:t>slouží podniku déle než 1 rok,</a:t>
            </a:r>
          </a:p>
          <a:p>
            <a:pPr lvl="1" eaLnBrk="1" hangingPunct="1">
              <a:lnSpc>
                <a:spcPct val="90000"/>
              </a:lnSpc>
            </a:pPr>
            <a:r>
              <a:rPr lang="cs-CZ" altLang="cs-CZ"/>
              <a:t>nespotřebovává se najednou, ale</a:t>
            </a:r>
          </a:p>
          <a:p>
            <a:pPr lvl="1" eaLnBrk="1" hangingPunct="1">
              <a:lnSpc>
                <a:spcPct val="90000"/>
              </a:lnSpc>
            </a:pPr>
            <a:r>
              <a:rPr lang="cs-CZ" altLang="cs-CZ"/>
              <a:t>postupně se opotřebovává a úměrně tomu přenáší svou hodnotu ve formě odpisů do nákladů.</a:t>
            </a:r>
          </a:p>
          <a:p>
            <a:pPr eaLnBrk="1" hangingPunct="1">
              <a:lnSpc>
                <a:spcPct val="90000"/>
              </a:lnSpc>
              <a:spcBef>
                <a:spcPct val="50000"/>
              </a:spcBef>
            </a:pPr>
            <a:r>
              <a:rPr lang="cs-CZ" altLang="cs-CZ"/>
              <a:t>Oběžný majetek (provozovací)</a:t>
            </a:r>
          </a:p>
          <a:p>
            <a:pPr lvl="1" eaLnBrk="1" hangingPunct="1">
              <a:lnSpc>
                <a:spcPct val="90000"/>
              </a:lnSpc>
            </a:pPr>
            <a:r>
              <a:rPr lang="cs-CZ" altLang="cs-CZ"/>
              <a:t>je v podniku v různých formách (např. materiál, peníze, pohledávky),</a:t>
            </a:r>
          </a:p>
          <a:p>
            <a:pPr lvl="1" eaLnBrk="1" hangingPunct="1">
              <a:lnSpc>
                <a:spcPct val="90000"/>
              </a:lnSpc>
            </a:pPr>
            <a:r>
              <a:rPr lang="cs-CZ" altLang="cs-CZ"/>
              <a:t>které se neustále mění,</a:t>
            </a:r>
          </a:p>
          <a:p>
            <a:pPr lvl="1" eaLnBrk="1" hangingPunct="1">
              <a:lnSpc>
                <a:spcPct val="90000"/>
              </a:lnSpc>
            </a:pPr>
            <a:r>
              <a:rPr lang="cs-CZ" altLang="cs-CZ"/>
              <a:t>oběžný majetek je v neustálém pohybu.</a:t>
            </a:r>
          </a:p>
        </p:txBody>
      </p:sp>
    </p:spTree>
    <p:extLst>
      <p:ext uri="{BB962C8B-B14F-4D97-AF65-F5344CB8AC3E}">
        <p14:creationId xmlns:p14="http://schemas.microsoft.com/office/powerpoint/2010/main" val="98562367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a:solidFill>
                  <a:schemeClr val="tx2">
                    <a:satMod val="130000"/>
                  </a:schemeClr>
                </a:solidFill>
              </a:rPr>
              <a:t>Rentability</a:t>
            </a:r>
          </a:p>
        </p:txBody>
      </p:sp>
      <p:sp>
        <p:nvSpPr>
          <p:cNvPr id="3" name="Zástupný symbol pro obsah 2"/>
          <p:cNvSpPr>
            <a:spLocks noGrp="1"/>
          </p:cNvSpPr>
          <p:nvPr>
            <p:ph idx="1"/>
          </p:nvPr>
        </p:nvSpPr>
        <p:spPr/>
        <p:txBody>
          <a:bodyPr/>
          <a:lstStyle/>
          <a:p>
            <a:r>
              <a:rPr lang="cs-CZ" dirty="0"/>
              <a:t>Rentabilita obecně jako poměrový ukazatel zobrazuje vztah mezi investicí a jejím výnosem.</a:t>
            </a:r>
          </a:p>
          <a:p>
            <a:r>
              <a:rPr lang="cs-CZ" dirty="0"/>
              <a:t>Jedná se o jednoduchý ukazatel vycházející z účetních dat.</a:t>
            </a:r>
          </a:p>
        </p:txBody>
      </p:sp>
      <p:sp>
        <p:nvSpPr>
          <p:cNvPr id="4" name="Obdélník 3"/>
          <p:cNvSpPr/>
          <p:nvPr/>
        </p:nvSpPr>
        <p:spPr>
          <a:xfrm>
            <a:off x="3084136" y="3072494"/>
            <a:ext cx="5472260" cy="3046988"/>
          </a:xfrm>
          <a:prstGeom prst="rect">
            <a:avLst/>
          </a:prstGeom>
        </p:spPr>
        <p:txBody>
          <a:bodyPr wrap="square">
            <a:spAutoFit/>
          </a:bodyPr>
          <a:lstStyle/>
          <a:p>
            <a:r>
              <a:rPr lang="cs-CZ" dirty="0">
                <a:latin typeface="Calibri" panose="020F0502020204030204" pitchFamily="34" charset="0"/>
              </a:rPr>
              <a:t>Zisk</a:t>
            </a:r>
          </a:p>
          <a:p>
            <a:r>
              <a:rPr lang="cs-CZ" dirty="0">
                <a:latin typeface="Calibri" panose="020F0502020204030204" pitchFamily="34" charset="0"/>
              </a:rPr>
              <a:t>Zisk před zdaněním, odpisy a úroky (EBITDA)</a:t>
            </a:r>
          </a:p>
          <a:p>
            <a:r>
              <a:rPr lang="cs-CZ" dirty="0">
                <a:latin typeface="TimesNewRomanPSMT"/>
              </a:rPr>
              <a:t>- </a:t>
            </a:r>
            <a:r>
              <a:rPr lang="cs-CZ" dirty="0">
                <a:latin typeface="Calibri" panose="020F0502020204030204" pitchFamily="34" charset="0"/>
              </a:rPr>
              <a:t>odpisy</a:t>
            </a:r>
          </a:p>
          <a:p>
            <a:r>
              <a:rPr lang="cs-CZ" dirty="0">
                <a:latin typeface="Calibri" panose="020F0502020204030204" pitchFamily="34" charset="0"/>
              </a:rPr>
              <a:t>Zisk před zdaněním a úroky (EBIT)</a:t>
            </a:r>
          </a:p>
          <a:p>
            <a:r>
              <a:rPr lang="cs-CZ" dirty="0">
                <a:latin typeface="TimesNewRomanPSMT"/>
              </a:rPr>
              <a:t>- </a:t>
            </a:r>
            <a:r>
              <a:rPr lang="cs-CZ" dirty="0">
                <a:latin typeface="Calibri" panose="020F0502020204030204" pitchFamily="34" charset="0"/>
              </a:rPr>
              <a:t>úroky</a:t>
            </a:r>
          </a:p>
          <a:p>
            <a:r>
              <a:rPr lang="cs-CZ" dirty="0">
                <a:latin typeface="Calibri" panose="020F0502020204030204" pitchFamily="34" charset="0"/>
              </a:rPr>
              <a:t>Zisk před zdaněním (EBT)</a:t>
            </a:r>
          </a:p>
          <a:p>
            <a:r>
              <a:rPr lang="cs-CZ" dirty="0">
                <a:latin typeface="TimesNewRomanPSMT"/>
              </a:rPr>
              <a:t>- </a:t>
            </a:r>
            <a:r>
              <a:rPr lang="cs-CZ" dirty="0">
                <a:latin typeface="Calibri" panose="020F0502020204030204" pitchFamily="34" charset="0"/>
              </a:rPr>
              <a:t>zdanění</a:t>
            </a:r>
          </a:p>
          <a:p>
            <a:r>
              <a:rPr lang="cs-CZ" dirty="0">
                <a:latin typeface="Calibri" panose="020F0502020204030204" pitchFamily="34" charset="0"/>
              </a:rPr>
              <a:t>Zisk po zdanění (EAT)</a:t>
            </a:r>
          </a:p>
          <a:p>
            <a:endParaRPr lang="cs-CZ" sz="1200" i="1" dirty="0">
              <a:latin typeface="TimesNewRomanPS-ItalicMT"/>
            </a:endParaRPr>
          </a:p>
          <a:p>
            <a:r>
              <a:rPr lang="cs-CZ" sz="1200" i="1" dirty="0">
                <a:latin typeface="TimesNewRomanPS-ItalicMT"/>
              </a:rPr>
              <a:t>Zdroj: HOLEČKOVÁ, J. Finanční analýza firmy. 1.vyd. Praha: ASPI, a.s., 2008. 203 s. ISBN 978-80-7357-392-</a:t>
            </a:r>
          </a:p>
          <a:p>
            <a:r>
              <a:rPr lang="cs-CZ" sz="1200" i="1" dirty="0">
                <a:latin typeface="TimesNewRomanPS-ItalicMT"/>
              </a:rPr>
              <a:t>8. Str. 60.</a:t>
            </a:r>
            <a:endParaRPr lang="cs-CZ" dirty="0"/>
          </a:p>
        </p:txBody>
      </p:sp>
    </p:spTree>
    <p:extLst>
      <p:ext uri="{BB962C8B-B14F-4D97-AF65-F5344CB8AC3E}">
        <p14:creationId xmlns:p14="http://schemas.microsoft.com/office/powerpoint/2010/main" val="144646440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p:cNvSpPr>
          <p:nvPr>
            <p:ph type="title"/>
          </p:nvPr>
        </p:nvSpPr>
        <p:spPr bwMode="auto">
          <a:xfrm>
            <a:off x="2959100" y="836614"/>
            <a:ext cx="7499350" cy="581025"/>
          </a:xfrm>
        </p:spPr>
        <p:txBody>
          <a:bodyPr vert="horz" wrap="square" lIns="91440" tIns="45720" rIns="91440" bIns="45720" numCol="1" rtlCol="0" anchor="ctr" anchorCtr="0" compatLnSpc="1">
            <a:prstTxWarp prst="textNoShape">
              <a:avLst/>
            </a:prstTxWarp>
            <a:normAutofit/>
          </a:bodyPr>
          <a:lstStyle/>
          <a:p>
            <a:pPr eaLnBrk="1" hangingPunct="1">
              <a:defRPr/>
            </a:pPr>
            <a:r>
              <a:rPr lang="cs-CZ" sz="3200" dirty="0">
                <a:solidFill>
                  <a:schemeClr val="tx2">
                    <a:satMod val="130000"/>
                  </a:schemeClr>
                </a:solidFill>
              </a:rPr>
              <a:t>Analýza rentability</a:t>
            </a:r>
          </a:p>
        </p:txBody>
      </p:sp>
      <p:sp>
        <p:nvSpPr>
          <p:cNvPr id="13315" name="Rectangle 3"/>
          <p:cNvSpPr>
            <a:spLocks noGrp="1"/>
          </p:cNvSpPr>
          <p:nvPr>
            <p:ph type="body" idx="1"/>
          </p:nvPr>
        </p:nvSpPr>
        <p:spPr>
          <a:xfrm>
            <a:off x="2927350" y="1412875"/>
            <a:ext cx="7499350" cy="4800600"/>
          </a:xfrm>
        </p:spPr>
        <p:txBody>
          <a:bodyPr/>
          <a:lstStyle/>
          <a:p>
            <a:pPr eaLnBrk="1" hangingPunct="1"/>
            <a:endParaRPr lang="cs-CZ" altLang="cs-CZ" sz="2000" dirty="0"/>
          </a:p>
          <a:p>
            <a:pPr eaLnBrk="1" hangingPunct="1"/>
            <a:r>
              <a:rPr lang="cs-CZ" altLang="cs-CZ" sz="2000" dirty="0"/>
              <a:t>Rentabilita tržeb =</a:t>
            </a:r>
          </a:p>
          <a:p>
            <a:pPr eaLnBrk="1" hangingPunct="1"/>
            <a:endParaRPr lang="cs-CZ" altLang="cs-CZ" sz="1800" dirty="0">
              <a:solidFill>
                <a:srgbClr val="FF0000"/>
              </a:solidFill>
            </a:endParaRPr>
          </a:p>
          <a:p>
            <a:pPr eaLnBrk="1" hangingPunct="1"/>
            <a:endParaRPr lang="cs-CZ" altLang="cs-CZ" sz="1800" dirty="0">
              <a:solidFill>
                <a:srgbClr val="FF0000"/>
              </a:solidFill>
            </a:endParaRPr>
          </a:p>
          <a:p>
            <a:pPr eaLnBrk="1" hangingPunct="1"/>
            <a:r>
              <a:rPr lang="cs-CZ" altLang="cs-CZ" sz="2000" dirty="0"/>
              <a:t>Výnosnost celkových aktiv (ROA) =</a:t>
            </a:r>
          </a:p>
          <a:p>
            <a:pPr eaLnBrk="1" hangingPunct="1"/>
            <a:endParaRPr lang="cs-CZ" altLang="cs-CZ" sz="1800" dirty="0">
              <a:solidFill>
                <a:srgbClr val="FF0000"/>
              </a:solidFill>
            </a:endParaRPr>
          </a:p>
          <a:p>
            <a:pPr eaLnBrk="1" hangingPunct="1"/>
            <a:endParaRPr lang="cs-CZ" altLang="cs-CZ" sz="1800" dirty="0">
              <a:solidFill>
                <a:srgbClr val="FF0000"/>
              </a:solidFill>
            </a:endParaRPr>
          </a:p>
          <a:p>
            <a:pPr eaLnBrk="1" hangingPunct="1"/>
            <a:endParaRPr lang="cs-CZ" altLang="cs-CZ" sz="2000" dirty="0"/>
          </a:p>
          <a:p>
            <a:pPr eaLnBrk="1" hangingPunct="1"/>
            <a:endParaRPr lang="cs-CZ" altLang="cs-CZ" sz="2000" dirty="0"/>
          </a:p>
          <a:p>
            <a:pPr eaLnBrk="1" hangingPunct="1"/>
            <a:r>
              <a:rPr lang="cs-CZ" altLang="cs-CZ" sz="2000" dirty="0"/>
              <a:t>Výnosnost vlastního kapitálu (ROE) =</a:t>
            </a:r>
          </a:p>
          <a:p>
            <a:pPr eaLnBrk="1" hangingPunct="1"/>
            <a:endParaRPr lang="cs-CZ" altLang="cs-CZ" sz="1800" dirty="0">
              <a:solidFill>
                <a:srgbClr val="FF0000"/>
              </a:solidFill>
            </a:endParaRPr>
          </a:p>
          <a:p>
            <a:pPr eaLnBrk="1" hangingPunct="1"/>
            <a:endParaRPr lang="cs-CZ" altLang="cs-CZ" sz="1800" dirty="0">
              <a:solidFill>
                <a:srgbClr val="FF0000"/>
              </a:solidFill>
            </a:endParaRPr>
          </a:p>
        </p:txBody>
      </p:sp>
      <p:sp>
        <p:nvSpPr>
          <p:cNvPr id="13316" name="Rectangle 5"/>
          <p:cNvSpPr>
            <a:spLocks noChangeArrowheads="1"/>
          </p:cNvSpPr>
          <p:nvPr/>
        </p:nvSpPr>
        <p:spPr bwMode="auto">
          <a:xfrm>
            <a:off x="1524001" y="298861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cs-CZ" altLang="cs-CZ"/>
          </a:p>
        </p:txBody>
      </p:sp>
      <p:graphicFrame>
        <p:nvGraphicFramePr>
          <p:cNvPr id="6" name="Group 5"/>
          <p:cNvGraphicFramePr>
            <a:graphicFrameLocks noGrp="1"/>
          </p:cNvGraphicFramePr>
          <p:nvPr/>
        </p:nvGraphicFramePr>
        <p:xfrm>
          <a:off x="5381626" y="1500188"/>
          <a:ext cx="1285875" cy="1066800"/>
        </p:xfrm>
        <a:graphic>
          <a:graphicData uri="http://schemas.openxmlformats.org/drawingml/2006/table">
            <a:tbl>
              <a:tblPr/>
              <a:tblGrid>
                <a:gridCol w="1285875">
                  <a:extLst>
                    <a:ext uri="{9D8B030D-6E8A-4147-A177-3AD203B41FA5}">
                      <a16:colId xmlns:a16="http://schemas.microsoft.com/office/drawing/2014/main" val="20000"/>
                    </a:ext>
                  </a:extLst>
                </a:gridCol>
              </a:tblGrid>
              <a:tr h="5207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2000" b="0" i="0" u="none" strike="noStrike" cap="none" normalizeH="0" baseline="0" dirty="0">
                          <a:ln>
                            <a:noFill/>
                          </a:ln>
                          <a:solidFill>
                            <a:schemeClr val="tx1"/>
                          </a:solidFill>
                          <a:effectLst/>
                          <a:latin typeface="Tahoma" pitchFamily="34" charset="0"/>
                        </a:rPr>
                        <a:t>čistý zisk</a:t>
                      </a:r>
                    </a:p>
                  </a:txBody>
                  <a:tcPr marL="91439" marR="91439" anchor="b"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bg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61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2000" b="0" i="0" u="none" strike="noStrike" cap="none" normalizeH="0" baseline="0" dirty="0">
                          <a:ln>
                            <a:noFill/>
                          </a:ln>
                          <a:solidFill>
                            <a:schemeClr val="tx1"/>
                          </a:solidFill>
                          <a:effectLst/>
                          <a:latin typeface="Tahoma" pitchFamily="34" charset="0"/>
                        </a:rPr>
                        <a:t>tržby</a:t>
                      </a:r>
                    </a:p>
                  </a:txBody>
                  <a:tcPr marL="91439" marR="91439"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bg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7" name="Group 5"/>
          <p:cNvGraphicFramePr>
            <a:graphicFrameLocks noGrp="1"/>
          </p:cNvGraphicFramePr>
          <p:nvPr/>
        </p:nvGraphicFramePr>
        <p:xfrm>
          <a:off x="7096125" y="2571750"/>
          <a:ext cx="3062828" cy="1066800"/>
        </p:xfrm>
        <a:graphic>
          <a:graphicData uri="http://schemas.openxmlformats.org/drawingml/2006/table">
            <a:tbl>
              <a:tblPr/>
              <a:tblGrid>
                <a:gridCol w="3062828">
                  <a:extLst>
                    <a:ext uri="{9D8B030D-6E8A-4147-A177-3AD203B41FA5}">
                      <a16:colId xmlns:a16="http://schemas.microsoft.com/office/drawing/2014/main" val="20000"/>
                    </a:ext>
                  </a:extLst>
                </a:gridCol>
              </a:tblGrid>
              <a:tr h="5207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2000" b="0" i="0" u="none" strike="noStrike" cap="none" normalizeH="0" baseline="0" dirty="0">
                          <a:ln>
                            <a:noFill/>
                          </a:ln>
                          <a:solidFill>
                            <a:schemeClr val="tx1"/>
                          </a:solidFill>
                          <a:effectLst/>
                          <a:latin typeface="Tahoma" pitchFamily="34" charset="0"/>
                        </a:rPr>
                        <a:t>čistý zisk (nebo EBIT)</a:t>
                      </a:r>
                    </a:p>
                  </a:txBody>
                  <a:tcPr marL="91439" marR="91439" anchor="b"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bg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61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2000" b="0" i="0" u="none" strike="noStrike" cap="none" normalizeH="0" baseline="0" dirty="0">
                          <a:ln>
                            <a:noFill/>
                          </a:ln>
                          <a:solidFill>
                            <a:schemeClr val="tx1"/>
                          </a:solidFill>
                          <a:effectLst/>
                          <a:latin typeface="Tahoma" pitchFamily="34" charset="0"/>
                        </a:rPr>
                        <a:t>aktiva</a:t>
                      </a:r>
                    </a:p>
                  </a:txBody>
                  <a:tcPr marL="91439" marR="91439"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bg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8" name="Group 5"/>
          <p:cNvGraphicFramePr>
            <a:graphicFrameLocks noGrp="1"/>
          </p:cNvGraphicFramePr>
          <p:nvPr/>
        </p:nvGraphicFramePr>
        <p:xfrm>
          <a:off x="7178464" y="4359750"/>
          <a:ext cx="1785937" cy="1066800"/>
        </p:xfrm>
        <a:graphic>
          <a:graphicData uri="http://schemas.openxmlformats.org/drawingml/2006/table">
            <a:tbl>
              <a:tblPr/>
              <a:tblGrid>
                <a:gridCol w="1785937">
                  <a:extLst>
                    <a:ext uri="{9D8B030D-6E8A-4147-A177-3AD203B41FA5}">
                      <a16:colId xmlns:a16="http://schemas.microsoft.com/office/drawing/2014/main" val="20000"/>
                    </a:ext>
                  </a:extLst>
                </a:gridCol>
              </a:tblGrid>
              <a:tr h="5207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2000" b="0" i="0" u="none" strike="noStrike" cap="none" normalizeH="0" baseline="0" dirty="0">
                          <a:ln>
                            <a:noFill/>
                          </a:ln>
                          <a:solidFill>
                            <a:schemeClr val="tx1"/>
                          </a:solidFill>
                          <a:effectLst/>
                          <a:latin typeface="Tahoma" pitchFamily="34" charset="0"/>
                        </a:rPr>
                        <a:t>čistý zisk</a:t>
                      </a:r>
                    </a:p>
                  </a:txBody>
                  <a:tcPr marL="91439" marR="91439" anchor="b"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bg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61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2000" b="0" i="0" u="none" strike="noStrike" cap="none" normalizeH="0" baseline="0" dirty="0">
                          <a:ln>
                            <a:noFill/>
                          </a:ln>
                          <a:solidFill>
                            <a:schemeClr val="tx1"/>
                          </a:solidFill>
                          <a:effectLst/>
                          <a:latin typeface="Tahoma" pitchFamily="34" charset="0"/>
                        </a:rPr>
                        <a:t>vlastní kapitál</a:t>
                      </a:r>
                    </a:p>
                  </a:txBody>
                  <a:tcPr marL="91439" marR="91439"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bg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89667986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p:cNvSpPr>
          <p:nvPr>
            <p:ph type="body" idx="1"/>
          </p:nvPr>
        </p:nvSpPr>
        <p:spPr/>
        <p:txBody>
          <a:bodyPr>
            <a:normAutofit lnSpcReduction="10000"/>
          </a:bodyPr>
          <a:lstStyle/>
          <a:p>
            <a:pPr eaLnBrk="1" hangingPunct="1"/>
            <a:r>
              <a:rPr lang="cs-CZ" altLang="cs-CZ" sz="2000"/>
              <a:t>Průměrná doba inkasa(ve dnech) =</a:t>
            </a:r>
          </a:p>
          <a:p>
            <a:pPr eaLnBrk="1" hangingPunct="1"/>
            <a:endParaRPr lang="cs-CZ" altLang="cs-CZ" sz="2000"/>
          </a:p>
          <a:p>
            <a:pPr eaLnBrk="1" hangingPunct="1"/>
            <a:endParaRPr lang="cs-CZ" altLang="cs-CZ" sz="2000"/>
          </a:p>
          <a:p>
            <a:pPr eaLnBrk="1" hangingPunct="1"/>
            <a:endParaRPr lang="cs-CZ" altLang="cs-CZ" sz="2000"/>
          </a:p>
          <a:p>
            <a:pPr eaLnBrk="1" hangingPunct="1"/>
            <a:r>
              <a:rPr lang="cs-CZ" altLang="cs-CZ" sz="2000"/>
              <a:t>Obrat zásob(v počtech obratů za rok) =</a:t>
            </a:r>
          </a:p>
          <a:p>
            <a:pPr eaLnBrk="1" hangingPunct="1"/>
            <a:endParaRPr lang="cs-CZ" altLang="cs-CZ" sz="2000"/>
          </a:p>
          <a:p>
            <a:pPr eaLnBrk="1" hangingPunct="1"/>
            <a:r>
              <a:rPr lang="cs-CZ" altLang="cs-CZ" sz="2000"/>
              <a:t>Obrat stálých aktiv(v počtech obratů za rok) =</a:t>
            </a:r>
          </a:p>
          <a:p>
            <a:pPr eaLnBrk="1" hangingPunct="1"/>
            <a:endParaRPr lang="cs-CZ" altLang="cs-CZ" sz="2000"/>
          </a:p>
          <a:p>
            <a:pPr eaLnBrk="1" hangingPunct="1"/>
            <a:r>
              <a:rPr lang="cs-CZ" altLang="cs-CZ" sz="2000"/>
              <a:t>Obrat oběžných aktiv(v počtech obratů za rok) =</a:t>
            </a:r>
          </a:p>
          <a:p>
            <a:pPr eaLnBrk="1" hangingPunct="1"/>
            <a:endParaRPr lang="cs-CZ" altLang="cs-CZ" sz="2000"/>
          </a:p>
          <a:p>
            <a:pPr eaLnBrk="1" hangingPunct="1"/>
            <a:r>
              <a:rPr lang="cs-CZ" altLang="cs-CZ" sz="2000"/>
              <a:t>Obrat celkových aktiv(v počtech obratů za rok) =</a:t>
            </a:r>
          </a:p>
          <a:p>
            <a:pPr eaLnBrk="1" hangingPunct="1"/>
            <a:endParaRPr lang="cs-CZ" altLang="cs-CZ" sz="2000"/>
          </a:p>
          <a:p>
            <a:pPr eaLnBrk="1" hangingPunct="1"/>
            <a:endParaRPr lang="cs-CZ" altLang="cs-CZ"/>
          </a:p>
        </p:txBody>
      </p:sp>
      <p:sp>
        <p:nvSpPr>
          <p:cNvPr id="272390" name="Rectangle 6"/>
          <p:cNvSpPr>
            <a:spLocks noGrp="1"/>
          </p:cNvSpPr>
          <p:nvPr>
            <p:ph type="title"/>
          </p:nvPr>
        </p:nvSpPr>
        <p:spPr bwMode="auto">
          <a:xfrm>
            <a:off x="2959100" y="908050"/>
            <a:ext cx="7499350" cy="509588"/>
          </a:xfrm>
        </p:spPr>
        <p:txBody>
          <a:bodyPr vert="horz" wrap="square" lIns="91440" tIns="45720" rIns="91440" bIns="45720" numCol="1" rtlCol="0" anchor="ctr" anchorCtr="0" compatLnSpc="1">
            <a:prstTxWarp prst="textNoShape">
              <a:avLst/>
            </a:prstTxWarp>
            <a:noAutofit/>
          </a:bodyPr>
          <a:lstStyle/>
          <a:p>
            <a:pPr eaLnBrk="1" hangingPunct="1">
              <a:defRPr/>
            </a:pPr>
            <a:r>
              <a:rPr lang="cs-CZ" sz="3200" dirty="0">
                <a:solidFill>
                  <a:schemeClr val="tx2">
                    <a:satMod val="130000"/>
                  </a:schemeClr>
                </a:solidFill>
              </a:rPr>
              <a:t>Analýza aktivity </a:t>
            </a:r>
          </a:p>
        </p:txBody>
      </p:sp>
      <p:graphicFrame>
        <p:nvGraphicFramePr>
          <p:cNvPr id="5" name="Group 5"/>
          <p:cNvGraphicFramePr>
            <a:graphicFrameLocks noGrp="1"/>
          </p:cNvGraphicFramePr>
          <p:nvPr/>
        </p:nvGraphicFramePr>
        <p:xfrm>
          <a:off x="6246019" y="1489075"/>
          <a:ext cx="2571750" cy="1066800"/>
        </p:xfrm>
        <a:graphic>
          <a:graphicData uri="http://schemas.openxmlformats.org/drawingml/2006/table">
            <a:tbl>
              <a:tblPr/>
              <a:tblGrid>
                <a:gridCol w="2571750">
                  <a:extLst>
                    <a:ext uri="{9D8B030D-6E8A-4147-A177-3AD203B41FA5}">
                      <a16:colId xmlns:a16="http://schemas.microsoft.com/office/drawing/2014/main" val="20000"/>
                    </a:ext>
                  </a:extLst>
                </a:gridCol>
              </a:tblGrid>
              <a:tr h="5207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2000" b="0" i="0" u="none" strike="noStrike" cap="none" normalizeH="0" baseline="0" dirty="0">
                          <a:ln>
                            <a:noFill/>
                          </a:ln>
                          <a:solidFill>
                            <a:schemeClr val="tx1"/>
                          </a:solidFill>
                          <a:effectLst/>
                          <a:latin typeface="Tahoma" pitchFamily="34" charset="0"/>
                        </a:rPr>
                        <a:t>pohledávky</a:t>
                      </a:r>
                    </a:p>
                  </a:txBody>
                  <a:tcPr marL="91439" marR="91439" anchor="b"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bg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61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2000" b="0" i="0" u="none" strike="noStrike" cap="none" normalizeH="0" baseline="0" dirty="0">
                          <a:ln>
                            <a:noFill/>
                          </a:ln>
                          <a:solidFill>
                            <a:schemeClr val="tx1"/>
                          </a:solidFill>
                          <a:effectLst/>
                          <a:latin typeface="Tahoma" pitchFamily="34" charset="0"/>
                        </a:rPr>
                        <a:t>roční tržby/365</a:t>
                      </a:r>
                    </a:p>
                  </a:txBody>
                  <a:tcPr marL="91439" marR="91439"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bg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6" name="Group 5"/>
          <p:cNvGraphicFramePr>
            <a:graphicFrameLocks noGrp="1"/>
          </p:cNvGraphicFramePr>
          <p:nvPr/>
        </p:nvGraphicFramePr>
        <p:xfrm>
          <a:off x="6596947" y="3121820"/>
          <a:ext cx="1000125" cy="714375"/>
        </p:xfrm>
        <a:graphic>
          <a:graphicData uri="http://schemas.openxmlformats.org/drawingml/2006/table">
            <a:tbl>
              <a:tblPr/>
              <a:tblGrid>
                <a:gridCol w="1000125">
                  <a:extLst>
                    <a:ext uri="{9D8B030D-6E8A-4147-A177-3AD203B41FA5}">
                      <a16:colId xmlns:a16="http://schemas.microsoft.com/office/drawing/2014/main" val="20000"/>
                    </a:ext>
                  </a:extLst>
                </a:gridCol>
              </a:tblGrid>
              <a:tr h="34868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1600" b="0" i="0" u="none" strike="noStrike" cap="none" normalizeH="0" baseline="0" dirty="0">
                          <a:ln>
                            <a:noFill/>
                          </a:ln>
                          <a:solidFill>
                            <a:schemeClr val="tx1"/>
                          </a:solidFill>
                          <a:effectLst/>
                          <a:latin typeface="Tahoma" pitchFamily="34" charset="0"/>
                        </a:rPr>
                        <a:t>tržby</a:t>
                      </a:r>
                    </a:p>
                  </a:txBody>
                  <a:tcPr marL="91439" marR="91439" anchor="b"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bg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692">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1600" b="0" i="0" u="none" strike="noStrike" cap="none" normalizeH="0" baseline="0" dirty="0">
                          <a:ln>
                            <a:noFill/>
                          </a:ln>
                          <a:solidFill>
                            <a:schemeClr val="tx1"/>
                          </a:solidFill>
                          <a:effectLst/>
                          <a:latin typeface="Tahoma" pitchFamily="34" charset="0"/>
                        </a:rPr>
                        <a:t>zásoby</a:t>
                      </a:r>
                    </a:p>
                  </a:txBody>
                  <a:tcPr marL="91439" marR="91439"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bg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7" name="Group 5"/>
          <p:cNvGraphicFramePr>
            <a:graphicFrameLocks noGrp="1"/>
          </p:cNvGraphicFramePr>
          <p:nvPr/>
        </p:nvGraphicFramePr>
        <p:xfrm>
          <a:off x="7174707" y="3903664"/>
          <a:ext cx="1643062" cy="714375"/>
        </p:xfrm>
        <a:graphic>
          <a:graphicData uri="http://schemas.openxmlformats.org/drawingml/2006/table">
            <a:tbl>
              <a:tblPr/>
              <a:tblGrid>
                <a:gridCol w="1643062">
                  <a:extLst>
                    <a:ext uri="{9D8B030D-6E8A-4147-A177-3AD203B41FA5}">
                      <a16:colId xmlns:a16="http://schemas.microsoft.com/office/drawing/2014/main" val="20000"/>
                    </a:ext>
                  </a:extLst>
                </a:gridCol>
              </a:tblGrid>
              <a:tr h="34868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1600" b="0" i="0" u="none" strike="noStrike" cap="none" normalizeH="0" baseline="0" dirty="0">
                          <a:ln>
                            <a:noFill/>
                          </a:ln>
                          <a:solidFill>
                            <a:schemeClr val="tx1"/>
                          </a:solidFill>
                          <a:effectLst/>
                          <a:latin typeface="Tahoma" pitchFamily="34" charset="0"/>
                        </a:rPr>
                        <a:t>tržby</a:t>
                      </a:r>
                    </a:p>
                  </a:txBody>
                  <a:tcPr marL="91439" marR="91439" anchor="b"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bg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692">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1600" b="0" i="0" u="none" strike="noStrike" cap="none" normalizeH="0" baseline="0" dirty="0">
                          <a:ln>
                            <a:noFill/>
                          </a:ln>
                          <a:solidFill>
                            <a:schemeClr val="tx1"/>
                          </a:solidFill>
                          <a:effectLst/>
                          <a:latin typeface="Tahoma" pitchFamily="34" charset="0"/>
                        </a:rPr>
                        <a:t>stálá aktiva</a:t>
                      </a:r>
                    </a:p>
                  </a:txBody>
                  <a:tcPr marL="91439" marR="91439"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bg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8" name="Group 5"/>
          <p:cNvGraphicFramePr>
            <a:graphicFrameLocks noGrp="1"/>
          </p:cNvGraphicFramePr>
          <p:nvPr/>
        </p:nvGraphicFramePr>
        <p:xfrm>
          <a:off x="7403086" y="4654970"/>
          <a:ext cx="1643063" cy="714375"/>
        </p:xfrm>
        <a:graphic>
          <a:graphicData uri="http://schemas.openxmlformats.org/drawingml/2006/table">
            <a:tbl>
              <a:tblPr/>
              <a:tblGrid>
                <a:gridCol w="1643063">
                  <a:extLst>
                    <a:ext uri="{9D8B030D-6E8A-4147-A177-3AD203B41FA5}">
                      <a16:colId xmlns:a16="http://schemas.microsoft.com/office/drawing/2014/main" val="20000"/>
                    </a:ext>
                  </a:extLst>
                </a:gridCol>
              </a:tblGrid>
              <a:tr h="34868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1600" b="0" i="0" u="none" strike="noStrike" cap="none" normalizeH="0" baseline="0" dirty="0">
                          <a:ln>
                            <a:noFill/>
                          </a:ln>
                          <a:solidFill>
                            <a:schemeClr val="tx1"/>
                          </a:solidFill>
                          <a:effectLst/>
                          <a:latin typeface="Tahoma" pitchFamily="34" charset="0"/>
                        </a:rPr>
                        <a:t>tržby</a:t>
                      </a:r>
                    </a:p>
                  </a:txBody>
                  <a:tcPr marL="91439" marR="91439" anchor="b"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bg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692">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1600" b="0" i="0" u="none" strike="noStrike" cap="none" normalizeH="0" baseline="0" dirty="0">
                          <a:ln>
                            <a:noFill/>
                          </a:ln>
                          <a:solidFill>
                            <a:schemeClr val="tx1"/>
                          </a:solidFill>
                          <a:effectLst/>
                          <a:latin typeface="Tahoma" pitchFamily="34" charset="0"/>
                        </a:rPr>
                        <a:t>oběžná aktiva</a:t>
                      </a:r>
                    </a:p>
                  </a:txBody>
                  <a:tcPr marL="91439" marR="91439"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bg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9" name="Group 5"/>
          <p:cNvGraphicFramePr>
            <a:graphicFrameLocks noGrp="1"/>
          </p:cNvGraphicFramePr>
          <p:nvPr/>
        </p:nvGraphicFramePr>
        <p:xfrm>
          <a:off x="7403085" y="5420144"/>
          <a:ext cx="1643063" cy="714375"/>
        </p:xfrm>
        <a:graphic>
          <a:graphicData uri="http://schemas.openxmlformats.org/drawingml/2006/table">
            <a:tbl>
              <a:tblPr/>
              <a:tblGrid>
                <a:gridCol w="1643063">
                  <a:extLst>
                    <a:ext uri="{9D8B030D-6E8A-4147-A177-3AD203B41FA5}">
                      <a16:colId xmlns:a16="http://schemas.microsoft.com/office/drawing/2014/main" val="20000"/>
                    </a:ext>
                  </a:extLst>
                </a:gridCol>
              </a:tblGrid>
              <a:tr h="34868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1600" b="0" i="0" u="none" strike="noStrike" cap="none" normalizeH="0" baseline="0" dirty="0">
                          <a:ln>
                            <a:noFill/>
                          </a:ln>
                          <a:solidFill>
                            <a:schemeClr val="tx1"/>
                          </a:solidFill>
                          <a:effectLst/>
                          <a:latin typeface="Tahoma" pitchFamily="34" charset="0"/>
                        </a:rPr>
                        <a:t>tržby</a:t>
                      </a:r>
                    </a:p>
                  </a:txBody>
                  <a:tcPr marL="91439" marR="91439" anchor="b"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bg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692">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1600" b="0" i="0" u="none" strike="noStrike" cap="none" normalizeH="0" baseline="0" dirty="0">
                          <a:ln>
                            <a:noFill/>
                          </a:ln>
                          <a:solidFill>
                            <a:schemeClr val="tx1"/>
                          </a:solidFill>
                          <a:effectLst/>
                          <a:latin typeface="Tahoma" pitchFamily="34" charset="0"/>
                        </a:rPr>
                        <a:t>celková aktiva</a:t>
                      </a:r>
                    </a:p>
                  </a:txBody>
                  <a:tcPr marL="91439" marR="91439"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bg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19537911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p:cNvSpPr>
          <p:nvPr>
            <p:ph type="title"/>
          </p:nvPr>
        </p:nvSpPr>
        <p:spPr bwMode="auto">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ctr" anchorCtr="0" compatLnSpc="1">
            <a:prstTxWarp prst="textNoShape">
              <a:avLst/>
            </a:prstTxWarp>
            <a:normAutofit/>
          </a:bodyPr>
          <a:lstStyle/>
          <a:p>
            <a:pPr eaLnBrk="1" hangingPunct="1"/>
            <a:r>
              <a:rPr lang="cs-CZ" altLang="cs-CZ" sz="3200" dirty="0">
                <a:solidFill>
                  <a:schemeClr val="tx2">
                    <a:satMod val="130000"/>
                  </a:schemeClr>
                </a:solidFill>
              </a:rPr>
              <a:t>Analýza zadluženosti</a:t>
            </a:r>
          </a:p>
        </p:txBody>
      </p:sp>
      <p:sp>
        <p:nvSpPr>
          <p:cNvPr id="1028" name="Rectangle 3"/>
          <p:cNvSpPr>
            <a:spLocks noGrp="1"/>
          </p:cNvSpPr>
          <p:nvPr>
            <p:ph type="body" idx="1"/>
          </p:nvPr>
        </p:nvSpPr>
        <p:spPr/>
        <p:txBody>
          <a:bodyPr>
            <a:normAutofit fontScale="70000" lnSpcReduction="20000"/>
          </a:bodyPr>
          <a:lstStyle/>
          <a:p>
            <a:pPr eaLnBrk="1" hangingPunct="1">
              <a:lnSpc>
                <a:spcPct val="90000"/>
              </a:lnSpc>
            </a:pPr>
            <a:r>
              <a:rPr lang="cs-CZ" altLang="cs-CZ" sz="2400" dirty="0"/>
              <a:t>Celková zadluženost = </a:t>
            </a:r>
          </a:p>
          <a:p>
            <a:pPr eaLnBrk="1" hangingPunct="1">
              <a:lnSpc>
                <a:spcPct val="90000"/>
              </a:lnSpc>
            </a:pPr>
            <a:endParaRPr lang="cs-CZ" altLang="cs-CZ" sz="2400" dirty="0"/>
          </a:p>
          <a:p>
            <a:pPr eaLnBrk="1" hangingPunct="1">
              <a:lnSpc>
                <a:spcPct val="90000"/>
              </a:lnSpc>
            </a:pPr>
            <a:endParaRPr lang="cs-CZ" altLang="cs-CZ" sz="2400" dirty="0"/>
          </a:p>
          <a:p>
            <a:pPr eaLnBrk="1" hangingPunct="1">
              <a:lnSpc>
                <a:spcPct val="90000"/>
              </a:lnSpc>
            </a:pPr>
            <a:r>
              <a:rPr lang="cs-CZ" altLang="cs-CZ" sz="2400" dirty="0"/>
              <a:t>Krytí úroků =</a:t>
            </a:r>
          </a:p>
          <a:p>
            <a:pPr eaLnBrk="1" hangingPunct="1">
              <a:lnSpc>
                <a:spcPct val="90000"/>
              </a:lnSpc>
            </a:pPr>
            <a:endParaRPr lang="cs-CZ" altLang="cs-CZ" sz="2400" dirty="0"/>
          </a:p>
          <a:p>
            <a:pPr eaLnBrk="1" hangingPunct="1">
              <a:lnSpc>
                <a:spcPct val="90000"/>
              </a:lnSpc>
            </a:pPr>
            <a:endParaRPr lang="cs-CZ" altLang="cs-CZ" sz="2400" dirty="0"/>
          </a:p>
          <a:p>
            <a:pPr eaLnBrk="1" hangingPunct="1">
              <a:lnSpc>
                <a:spcPct val="90000"/>
              </a:lnSpc>
            </a:pPr>
            <a:endParaRPr lang="cs-CZ" altLang="cs-CZ" sz="2400" dirty="0"/>
          </a:p>
          <a:p>
            <a:pPr eaLnBrk="1" hangingPunct="1">
              <a:lnSpc>
                <a:spcPct val="90000"/>
              </a:lnSpc>
            </a:pPr>
            <a:r>
              <a:rPr lang="cs-CZ" altLang="cs-CZ" sz="2400" dirty="0"/>
              <a:t>Pro měření finanční páky se používá následující ukazatel:</a:t>
            </a:r>
          </a:p>
          <a:p>
            <a:pPr eaLnBrk="1" hangingPunct="1">
              <a:lnSpc>
                <a:spcPct val="90000"/>
              </a:lnSpc>
            </a:pPr>
            <a:endParaRPr lang="cs-CZ" altLang="cs-CZ" sz="2400" dirty="0"/>
          </a:p>
          <a:p>
            <a:r>
              <a:rPr lang="cs-CZ" altLang="cs-CZ" sz="2400" dirty="0"/>
              <a:t>Míra zadluženosti = </a:t>
            </a:r>
          </a:p>
          <a:p>
            <a:pPr eaLnBrk="1" hangingPunct="1">
              <a:lnSpc>
                <a:spcPct val="90000"/>
              </a:lnSpc>
            </a:pPr>
            <a:endParaRPr lang="cs-CZ" altLang="cs-CZ" sz="2400" dirty="0"/>
          </a:p>
          <a:p>
            <a:pPr eaLnBrk="1" hangingPunct="1">
              <a:lnSpc>
                <a:spcPct val="90000"/>
              </a:lnSpc>
            </a:pPr>
            <a:endParaRPr lang="cs-CZ" altLang="cs-CZ" sz="2400" dirty="0"/>
          </a:p>
          <a:p>
            <a:pPr eaLnBrk="1" hangingPunct="1">
              <a:lnSpc>
                <a:spcPct val="90000"/>
              </a:lnSpc>
            </a:pPr>
            <a:r>
              <a:rPr lang="cs-CZ" altLang="cs-CZ" sz="2400" i="1" dirty="0">
                <a:solidFill>
                  <a:srgbClr val="000000"/>
                </a:solidFill>
              </a:rPr>
              <a:t>Finanční páka je označení pro jev kdy cizí kapitál zvedá výnosnost vlastního kapitálu - tak jako páka zvedá břemeno.</a:t>
            </a:r>
          </a:p>
        </p:txBody>
      </p:sp>
      <p:graphicFrame>
        <p:nvGraphicFramePr>
          <p:cNvPr id="1026" name="Object 4"/>
          <p:cNvGraphicFramePr>
            <a:graphicFrameLocks noChangeAspect="1"/>
          </p:cNvGraphicFramePr>
          <p:nvPr/>
        </p:nvGraphicFramePr>
        <p:xfrm>
          <a:off x="4483167" y="4456116"/>
          <a:ext cx="2744787" cy="795337"/>
        </p:xfrm>
        <a:graphic>
          <a:graphicData uri="http://schemas.openxmlformats.org/presentationml/2006/ole">
            <mc:AlternateContent xmlns:mc="http://schemas.openxmlformats.org/markup-compatibility/2006">
              <mc:Choice xmlns:v="urn:schemas-microsoft-com:vml" Requires="v">
                <p:oleObj spid="_x0000_s4102" name="Rovnice" r:id="rId3" imgW="1447800" imgH="419100" progId="Equation.3">
                  <p:embed/>
                </p:oleObj>
              </mc:Choice>
              <mc:Fallback>
                <p:oleObj name="Rovnice" r:id="rId3" imgW="1447800" imgH="419100" progId="Equation.3">
                  <p:embed/>
                  <p:pic>
                    <p:nvPicPr>
                      <p:cNvPr id="1026"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83167" y="4456116"/>
                        <a:ext cx="2744787" cy="7953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Group 5"/>
          <p:cNvGraphicFramePr>
            <a:graphicFrameLocks noGrp="1"/>
          </p:cNvGraphicFramePr>
          <p:nvPr/>
        </p:nvGraphicFramePr>
        <p:xfrm>
          <a:off x="3791000" y="2401890"/>
          <a:ext cx="3286125" cy="1066800"/>
        </p:xfrm>
        <a:graphic>
          <a:graphicData uri="http://schemas.openxmlformats.org/drawingml/2006/table">
            <a:tbl>
              <a:tblPr/>
              <a:tblGrid>
                <a:gridCol w="3286125">
                  <a:extLst>
                    <a:ext uri="{9D8B030D-6E8A-4147-A177-3AD203B41FA5}">
                      <a16:colId xmlns:a16="http://schemas.microsoft.com/office/drawing/2014/main" val="20000"/>
                    </a:ext>
                  </a:extLst>
                </a:gridCol>
              </a:tblGrid>
              <a:tr h="5207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2000" b="0" i="0" u="none" strike="noStrike" cap="none" normalizeH="0" baseline="0" dirty="0">
                          <a:ln>
                            <a:noFill/>
                          </a:ln>
                          <a:solidFill>
                            <a:schemeClr val="tx1"/>
                          </a:solidFill>
                          <a:effectLst/>
                          <a:latin typeface="Tahoma" pitchFamily="34" charset="0"/>
                        </a:rPr>
                        <a:t>zisk před úroky a zdaněním</a:t>
                      </a:r>
                    </a:p>
                  </a:txBody>
                  <a:tcPr marL="91439" marR="91439" anchor="b"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bg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61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2000" b="0" i="0" u="none" strike="noStrike" cap="none" normalizeH="0" baseline="0" dirty="0">
                          <a:ln>
                            <a:noFill/>
                          </a:ln>
                          <a:solidFill>
                            <a:schemeClr val="tx1"/>
                          </a:solidFill>
                          <a:effectLst/>
                          <a:latin typeface="Tahoma" pitchFamily="34" charset="0"/>
                        </a:rPr>
                        <a:t>úroky</a:t>
                      </a:r>
                    </a:p>
                  </a:txBody>
                  <a:tcPr marL="91439" marR="91439"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bg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6" name="Group 5"/>
          <p:cNvGraphicFramePr>
            <a:graphicFrameLocks noGrp="1"/>
          </p:cNvGraphicFramePr>
          <p:nvPr/>
        </p:nvGraphicFramePr>
        <p:xfrm>
          <a:off x="4795692" y="1395098"/>
          <a:ext cx="3571875" cy="1077436"/>
        </p:xfrm>
        <a:graphic>
          <a:graphicData uri="http://schemas.openxmlformats.org/drawingml/2006/table">
            <a:tbl>
              <a:tblPr/>
              <a:tblGrid>
                <a:gridCol w="3571875">
                  <a:extLst>
                    <a:ext uri="{9D8B030D-6E8A-4147-A177-3AD203B41FA5}">
                      <a16:colId xmlns:a16="http://schemas.microsoft.com/office/drawing/2014/main" val="20000"/>
                    </a:ext>
                  </a:extLst>
                </a:gridCol>
              </a:tblGrid>
              <a:tr h="531336">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2000" b="0" i="0" u="none" strike="noStrike" cap="none" normalizeH="0" baseline="0" dirty="0">
                          <a:ln>
                            <a:noFill/>
                          </a:ln>
                          <a:solidFill>
                            <a:schemeClr val="tx1"/>
                          </a:solidFill>
                          <a:effectLst/>
                          <a:latin typeface="Tahoma" pitchFamily="34" charset="0"/>
                        </a:rPr>
                        <a:t>celkový dluh (cizí zdroje)</a:t>
                      </a:r>
                    </a:p>
                  </a:txBody>
                  <a:tcPr marL="91439" marR="91439" anchor="b"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bg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61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2000" b="0" i="0" u="none" strike="noStrike" cap="none" normalizeH="0" baseline="0" dirty="0">
                          <a:ln>
                            <a:noFill/>
                          </a:ln>
                          <a:solidFill>
                            <a:schemeClr val="tx1"/>
                          </a:solidFill>
                          <a:effectLst/>
                          <a:latin typeface="Tahoma" pitchFamily="34" charset="0"/>
                        </a:rPr>
                        <a:t>celková aktiva</a:t>
                      </a:r>
                    </a:p>
                  </a:txBody>
                  <a:tcPr marL="91439" marR="91439"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bg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29615265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p:nvPr>
        </p:nvSpPr>
        <p:spPr bwMode="auto">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ctr" anchorCtr="0" compatLnSpc="1">
            <a:prstTxWarp prst="textNoShape">
              <a:avLst/>
            </a:prstTxWarp>
            <a:normAutofit/>
          </a:bodyPr>
          <a:lstStyle/>
          <a:p>
            <a:r>
              <a:rPr lang="cs-CZ" altLang="cs-CZ" sz="3200" dirty="0">
                <a:solidFill>
                  <a:schemeClr val="tx2">
                    <a:satMod val="130000"/>
                  </a:schemeClr>
                </a:solidFill>
              </a:rPr>
              <a:t>Analýza platební schopnosti</a:t>
            </a:r>
          </a:p>
        </p:txBody>
      </p:sp>
      <p:sp>
        <p:nvSpPr>
          <p:cNvPr id="15363" name="Rectangle 3"/>
          <p:cNvSpPr>
            <a:spLocks noGrp="1"/>
          </p:cNvSpPr>
          <p:nvPr>
            <p:ph type="body" idx="1"/>
          </p:nvPr>
        </p:nvSpPr>
        <p:spPr/>
        <p:txBody>
          <a:bodyPr/>
          <a:lstStyle/>
          <a:p>
            <a:pPr eaLnBrk="1" hangingPunct="1"/>
            <a:r>
              <a:rPr lang="cs-CZ" altLang="cs-CZ" sz="2400"/>
              <a:t>Běžná likvidita =</a:t>
            </a:r>
          </a:p>
          <a:p>
            <a:pPr lvl="1" eaLnBrk="1" hangingPunct="1"/>
            <a:r>
              <a:rPr lang="cs-CZ" altLang="cs-CZ" sz="2000"/>
              <a:t>(current ratio)</a:t>
            </a:r>
          </a:p>
          <a:p>
            <a:pPr eaLnBrk="1" hangingPunct="1"/>
            <a:endParaRPr lang="cs-CZ" altLang="cs-CZ" sz="2400"/>
          </a:p>
          <a:p>
            <a:pPr eaLnBrk="1" hangingPunct="1"/>
            <a:endParaRPr lang="cs-CZ" altLang="cs-CZ" sz="2400"/>
          </a:p>
          <a:p>
            <a:pPr eaLnBrk="1" hangingPunct="1"/>
            <a:r>
              <a:rPr lang="cs-CZ" altLang="cs-CZ" sz="2400"/>
              <a:t>Rychlá likvidita =</a:t>
            </a:r>
          </a:p>
          <a:p>
            <a:pPr lvl="1" eaLnBrk="1" hangingPunct="1"/>
            <a:r>
              <a:rPr lang="cs-CZ" altLang="cs-CZ" sz="2000"/>
              <a:t>(quick ratio, acid test) </a:t>
            </a:r>
          </a:p>
          <a:p>
            <a:pPr eaLnBrk="1" hangingPunct="1"/>
            <a:endParaRPr lang="cs-CZ" altLang="cs-CZ" sz="2400"/>
          </a:p>
          <a:p>
            <a:pPr eaLnBrk="1" hangingPunct="1"/>
            <a:endParaRPr lang="cs-CZ" altLang="cs-CZ" sz="2400"/>
          </a:p>
          <a:p>
            <a:pPr eaLnBrk="1" hangingPunct="1"/>
            <a:r>
              <a:rPr lang="cs-CZ" altLang="cs-CZ" sz="2400"/>
              <a:t>Pohotová likvidita =</a:t>
            </a:r>
          </a:p>
          <a:p>
            <a:pPr lvl="1" eaLnBrk="1" hangingPunct="1"/>
            <a:r>
              <a:rPr lang="cs-CZ" altLang="cs-CZ" sz="2000"/>
              <a:t>(cash ratio)</a:t>
            </a:r>
          </a:p>
        </p:txBody>
      </p:sp>
      <p:graphicFrame>
        <p:nvGraphicFramePr>
          <p:cNvPr id="4" name="Group 5"/>
          <p:cNvGraphicFramePr>
            <a:graphicFrameLocks noGrp="1"/>
          </p:cNvGraphicFramePr>
          <p:nvPr/>
        </p:nvGraphicFramePr>
        <p:xfrm>
          <a:off x="4525259" y="1707359"/>
          <a:ext cx="2643188" cy="714375"/>
        </p:xfrm>
        <a:graphic>
          <a:graphicData uri="http://schemas.openxmlformats.org/drawingml/2006/table">
            <a:tbl>
              <a:tblPr/>
              <a:tblGrid>
                <a:gridCol w="2643188">
                  <a:extLst>
                    <a:ext uri="{9D8B030D-6E8A-4147-A177-3AD203B41FA5}">
                      <a16:colId xmlns:a16="http://schemas.microsoft.com/office/drawing/2014/main" val="20000"/>
                    </a:ext>
                  </a:extLst>
                </a:gridCol>
              </a:tblGrid>
              <a:tr h="34868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1600" b="0" i="0" u="none" strike="noStrike" cap="none" normalizeH="0" baseline="0" dirty="0">
                          <a:ln>
                            <a:noFill/>
                          </a:ln>
                          <a:solidFill>
                            <a:schemeClr val="tx1"/>
                          </a:solidFill>
                          <a:effectLst/>
                          <a:latin typeface="Tahoma" pitchFamily="34" charset="0"/>
                        </a:rPr>
                        <a:t>oběžná aktiva</a:t>
                      </a:r>
                    </a:p>
                  </a:txBody>
                  <a:tcPr marL="91439" marR="91439" anchor="b"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bg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692">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1600" b="0" i="0" u="none" strike="noStrike" cap="none" normalizeH="0" baseline="0" dirty="0">
                          <a:ln>
                            <a:noFill/>
                          </a:ln>
                          <a:solidFill>
                            <a:schemeClr val="tx1"/>
                          </a:solidFill>
                          <a:effectLst/>
                          <a:latin typeface="Tahoma" pitchFamily="34" charset="0"/>
                        </a:rPr>
                        <a:t>krátkodobé závazky</a:t>
                      </a:r>
                    </a:p>
                  </a:txBody>
                  <a:tcPr marL="91439" marR="91439"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bg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5" name="Group 5"/>
          <p:cNvGraphicFramePr>
            <a:graphicFrameLocks noGrp="1"/>
          </p:cNvGraphicFramePr>
          <p:nvPr/>
        </p:nvGraphicFramePr>
        <p:xfrm>
          <a:off x="4880975" y="3286920"/>
          <a:ext cx="3286125" cy="714375"/>
        </p:xfrm>
        <a:graphic>
          <a:graphicData uri="http://schemas.openxmlformats.org/drawingml/2006/table">
            <a:tbl>
              <a:tblPr/>
              <a:tblGrid>
                <a:gridCol w="3286125">
                  <a:extLst>
                    <a:ext uri="{9D8B030D-6E8A-4147-A177-3AD203B41FA5}">
                      <a16:colId xmlns:a16="http://schemas.microsoft.com/office/drawing/2014/main" val="20000"/>
                    </a:ext>
                  </a:extLst>
                </a:gridCol>
              </a:tblGrid>
              <a:tr h="34868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1600" b="0" i="0" u="none" strike="noStrike" cap="none" normalizeH="0" baseline="0" dirty="0">
                          <a:ln>
                            <a:noFill/>
                          </a:ln>
                          <a:solidFill>
                            <a:schemeClr val="tx1"/>
                          </a:solidFill>
                          <a:effectLst/>
                          <a:latin typeface="Tahoma" pitchFamily="34" charset="0"/>
                        </a:rPr>
                        <a:t>oběžná aktiva - zásoby</a:t>
                      </a:r>
                    </a:p>
                  </a:txBody>
                  <a:tcPr marL="91439" marR="91439" anchor="b"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bg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692">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1600" b="0" i="0" u="none" strike="noStrike" cap="none" normalizeH="0" baseline="0" dirty="0">
                          <a:ln>
                            <a:noFill/>
                          </a:ln>
                          <a:solidFill>
                            <a:schemeClr val="tx1"/>
                          </a:solidFill>
                          <a:effectLst/>
                          <a:latin typeface="Tahoma" pitchFamily="34" charset="0"/>
                        </a:rPr>
                        <a:t>krátkodobé závazky</a:t>
                      </a:r>
                    </a:p>
                  </a:txBody>
                  <a:tcPr marL="91439" marR="91439"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bg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6" name="Group 5"/>
          <p:cNvGraphicFramePr>
            <a:graphicFrameLocks noGrp="1"/>
          </p:cNvGraphicFramePr>
          <p:nvPr>
            <p:extLst>
              <p:ext uri="{D42A27DB-BD31-4B8C-83A1-F6EECF244321}">
                <p14:modId xmlns:p14="http://schemas.microsoft.com/office/powerpoint/2010/main" val="1322460983"/>
              </p:ext>
            </p:extLst>
          </p:nvPr>
        </p:nvGraphicFramePr>
        <p:xfrm>
          <a:off x="4394400" y="5105402"/>
          <a:ext cx="3286125" cy="714375"/>
        </p:xfrm>
        <a:graphic>
          <a:graphicData uri="http://schemas.openxmlformats.org/drawingml/2006/table">
            <a:tbl>
              <a:tblPr/>
              <a:tblGrid>
                <a:gridCol w="3286125">
                  <a:extLst>
                    <a:ext uri="{9D8B030D-6E8A-4147-A177-3AD203B41FA5}">
                      <a16:colId xmlns:a16="http://schemas.microsoft.com/office/drawing/2014/main" val="20000"/>
                    </a:ext>
                  </a:extLst>
                </a:gridCol>
              </a:tblGrid>
              <a:tr h="34868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1600" b="0" i="0" u="none" strike="noStrike" cap="none" normalizeH="0" baseline="0" dirty="0">
                          <a:ln>
                            <a:noFill/>
                          </a:ln>
                          <a:solidFill>
                            <a:schemeClr val="tx1"/>
                          </a:solidFill>
                          <a:effectLst/>
                          <a:latin typeface="Tahoma" pitchFamily="34" charset="0"/>
                        </a:rPr>
                        <a:t>krátkodobý finanční majetek</a:t>
                      </a:r>
                    </a:p>
                  </a:txBody>
                  <a:tcPr marL="91439" marR="91439" anchor="b"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bg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692">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1600" b="0" i="0" u="none" strike="noStrike" cap="none" normalizeH="0" baseline="0" dirty="0">
                          <a:ln>
                            <a:noFill/>
                          </a:ln>
                          <a:solidFill>
                            <a:schemeClr val="tx1"/>
                          </a:solidFill>
                          <a:effectLst/>
                          <a:latin typeface="Tahoma" pitchFamily="34" charset="0"/>
                        </a:rPr>
                        <a:t>krátkodobé závazky</a:t>
                      </a:r>
                    </a:p>
                  </a:txBody>
                  <a:tcPr marL="91439" marR="91439"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bg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36649071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altLang="cs-CZ" sz="3200" dirty="0">
                <a:solidFill>
                  <a:schemeClr val="tx2">
                    <a:satMod val="130000"/>
                  </a:schemeClr>
                </a:solidFill>
              </a:rPr>
              <a:t>Likvidita (vychází z rozvahy)</a:t>
            </a:r>
            <a:endParaRPr lang="cs-CZ" sz="3200" dirty="0">
              <a:solidFill>
                <a:schemeClr val="tx2">
                  <a:satMod val="130000"/>
                </a:schemeClr>
              </a:solidFill>
            </a:endParaRPr>
          </a:p>
        </p:txBody>
      </p:sp>
      <p:sp>
        <p:nvSpPr>
          <p:cNvPr id="3" name="Zástupný symbol pro obsah 2"/>
          <p:cNvSpPr>
            <a:spLocks noGrp="1"/>
          </p:cNvSpPr>
          <p:nvPr>
            <p:ph idx="1"/>
          </p:nvPr>
        </p:nvSpPr>
        <p:spPr/>
        <p:txBody>
          <a:bodyPr>
            <a:normAutofit/>
          </a:bodyPr>
          <a:lstStyle/>
          <a:p>
            <a:r>
              <a:rPr lang="cs-CZ" altLang="cs-CZ" dirty="0">
                <a:solidFill>
                  <a:srgbClr val="000000"/>
                </a:solidFill>
                <a:latin typeface="Calibri" panose="020F0502020204030204" pitchFamily="34" charset="0"/>
              </a:rPr>
              <a:t>Likvidita vyjadřuje schopnost podniku hradit své závazky, tj. platební schopnost. Podstatou je vztah mezi složkami oběžného (krátkodobého majetku) a krátkodobými závazky.</a:t>
            </a:r>
          </a:p>
          <a:p>
            <a:pPr lvl="1">
              <a:lnSpc>
                <a:spcPct val="80000"/>
              </a:lnSpc>
              <a:spcBef>
                <a:spcPts val="750"/>
              </a:spcBef>
            </a:pPr>
            <a:r>
              <a:rPr lang="cs-CZ" altLang="cs-CZ" i="1" dirty="0">
                <a:solidFill>
                  <a:srgbClr val="000000"/>
                </a:solidFill>
                <a:latin typeface="Calibri" panose="020F0502020204030204" pitchFamily="34" charset="0"/>
              </a:rPr>
              <a:t>běžná likvidita </a:t>
            </a:r>
            <a:r>
              <a:rPr lang="cs-CZ" altLang="cs-CZ" dirty="0">
                <a:solidFill>
                  <a:srgbClr val="000000"/>
                </a:solidFill>
                <a:latin typeface="Calibri" panose="020F0502020204030204" pitchFamily="34" charset="0"/>
              </a:rPr>
              <a:t>- má nejmenší vypovídající hodnotu, je to poměr mezi oběžným majetkem a krátkodobými závazky. Optimum je CCA 2.</a:t>
            </a:r>
          </a:p>
          <a:p>
            <a:pPr lvl="1">
              <a:lnSpc>
                <a:spcPct val="80000"/>
              </a:lnSpc>
              <a:spcBef>
                <a:spcPts val="750"/>
              </a:spcBef>
            </a:pPr>
            <a:r>
              <a:rPr lang="cs-CZ" altLang="cs-CZ" i="1" dirty="0">
                <a:solidFill>
                  <a:srgbClr val="000000"/>
                </a:solidFill>
                <a:latin typeface="Calibri" panose="020F0502020204030204" pitchFamily="34" charset="0"/>
              </a:rPr>
              <a:t>pohotová  likvidita </a:t>
            </a:r>
            <a:r>
              <a:rPr lang="cs-CZ" altLang="cs-CZ" dirty="0">
                <a:solidFill>
                  <a:srgbClr val="000000"/>
                </a:solidFill>
                <a:latin typeface="Calibri" panose="020F0502020204030204" pitchFamily="34" charset="0"/>
              </a:rPr>
              <a:t>– od předchozí se liší hlavně tím, že se do ní nezapočítávají zásoby. Tedy poměr mezi oběžnými aktivy minus zásoby a krátkodobými závazky. Z těchto tří poměrů je nejrozšířenější. Optimum je  CCA 1.</a:t>
            </a:r>
          </a:p>
          <a:p>
            <a:pPr lvl="1">
              <a:lnSpc>
                <a:spcPct val="80000"/>
              </a:lnSpc>
              <a:spcBef>
                <a:spcPts val="750"/>
              </a:spcBef>
            </a:pPr>
            <a:r>
              <a:rPr lang="cs-CZ" altLang="cs-CZ" i="1" dirty="0">
                <a:solidFill>
                  <a:srgbClr val="000000"/>
                </a:solidFill>
                <a:latin typeface="Calibri" panose="020F0502020204030204" pitchFamily="34" charset="0"/>
              </a:rPr>
              <a:t>okamžitá likvidita –</a:t>
            </a:r>
            <a:r>
              <a:rPr lang="cs-CZ" altLang="cs-CZ" dirty="0">
                <a:solidFill>
                  <a:srgbClr val="000000"/>
                </a:solidFill>
                <a:latin typeface="Calibri" panose="020F0502020204030204" pitchFamily="34" charset="0"/>
              </a:rPr>
              <a:t> poměr mezi finančním majetkem (peníze a cenné papíry) a krátkodobými závazky. Optimum 0,2–0,4.</a:t>
            </a:r>
          </a:p>
          <a:p>
            <a:endParaRPr lang="cs-CZ" altLang="cs-CZ" dirty="0">
              <a:solidFill>
                <a:srgbClr val="000000"/>
              </a:solidFill>
              <a:latin typeface="Calibri" panose="020F0502020204030204" pitchFamily="34" charset="0"/>
            </a:endParaRPr>
          </a:p>
          <a:p>
            <a:pPr marL="0" indent="0">
              <a:buNone/>
            </a:pPr>
            <a:endParaRPr lang="cs-CZ" dirty="0"/>
          </a:p>
        </p:txBody>
      </p:sp>
      <p:graphicFrame>
        <p:nvGraphicFramePr>
          <p:cNvPr id="4" name="Zástupný symbol pro obsah 6"/>
          <p:cNvGraphicFramePr>
            <a:graphicFrameLocks/>
          </p:cNvGraphicFramePr>
          <p:nvPr>
            <p:extLst>
              <p:ext uri="{D42A27DB-BD31-4B8C-83A1-F6EECF244321}">
                <p14:modId xmlns:p14="http://schemas.microsoft.com/office/powerpoint/2010/main" val="1820932511"/>
              </p:ext>
            </p:extLst>
          </p:nvPr>
        </p:nvGraphicFramePr>
        <p:xfrm>
          <a:off x="2484527" y="5386913"/>
          <a:ext cx="5735728" cy="1036320"/>
        </p:xfrm>
        <a:graphic>
          <a:graphicData uri="http://schemas.openxmlformats.org/drawingml/2006/table">
            <a:tbl>
              <a:tblPr firstRow="1" bandRow="1">
                <a:tableStyleId>{5C22544A-7EE6-4342-B048-85BDC9FD1C3A}</a:tableStyleId>
              </a:tblPr>
              <a:tblGrid>
                <a:gridCol w="1433932">
                  <a:extLst>
                    <a:ext uri="{9D8B030D-6E8A-4147-A177-3AD203B41FA5}">
                      <a16:colId xmlns:a16="http://schemas.microsoft.com/office/drawing/2014/main" val="937782097"/>
                    </a:ext>
                  </a:extLst>
                </a:gridCol>
                <a:gridCol w="1433932">
                  <a:extLst>
                    <a:ext uri="{9D8B030D-6E8A-4147-A177-3AD203B41FA5}">
                      <a16:colId xmlns:a16="http://schemas.microsoft.com/office/drawing/2014/main" val="726353138"/>
                    </a:ext>
                  </a:extLst>
                </a:gridCol>
                <a:gridCol w="1433932">
                  <a:extLst>
                    <a:ext uri="{9D8B030D-6E8A-4147-A177-3AD203B41FA5}">
                      <a16:colId xmlns:a16="http://schemas.microsoft.com/office/drawing/2014/main" val="3926285528"/>
                    </a:ext>
                  </a:extLst>
                </a:gridCol>
                <a:gridCol w="1433932">
                  <a:extLst>
                    <a:ext uri="{9D8B030D-6E8A-4147-A177-3AD203B41FA5}">
                      <a16:colId xmlns:a16="http://schemas.microsoft.com/office/drawing/2014/main" val="3250513135"/>
                    </a:ext>
                  </a:extLst>
                </a:gridCol>
              </a:tblGrid>
              <a:tr h="229853">
                <a:tc>
                  <a:txBody>
                    <a:bodyPr/>
                    <a:lstStyle/>
                    <a:p>
                      <a:endParaRPr lang="cs-CZ" sz="1100" dirty="0"/>
                    </a:p>
                  </a:txBody>
                  <a:tcPr/>
                </a:tc>
                <a:tc>
                  <a:txBody>
                    <a:bodyPr/>
                    <a:lstStyle/>
                    <a:p>
                      <a:r>
                        <a:rPr lang="cs-CZ" sz="1100" dirty="0"/>
                        <a:t>agresivní</a:t>
                      </a:r>
                    </a:p>
                  </a:txBody>
                  <a:tcPr/>
                </a:tc>
                <a:tc>
                  <a:txBody>
                    <a:bodyPr/>
                    <a:lstStyle/>
                    <a:p>
                      <a:r>
                        <a:rPr lang="cs-CZ" sz="1100" dirty="0"/>
                        <a:t>standard</a:t>
                      </a:r>
                    </a:p>
                  </a:txBody>
                  <a:tcPr/>
                </a:tc>
                <a:tc>
                  <a:txBody>
                    <a:bodyPr/>
                    <a:lstStyle/>
                    <a:p>
                      <a:r>
                        <a:rPr lang="cs-CZ" sz="1100" dirty="0"/>
                        <a:t>konzervativní</a:t>
                      </a:r>
                    </a:p>
                  </a:txBody>
                  <a:tcPr/>
                </a:tc>
                <a:extLst>
                  <a:ext uri="{0D108BD9-81ED-4DB2-BD59-A6C34878D82A}">
                    <a16:rowId xmlns:a16="http://schemas.microsoft.com/office/drawing/2014/main" val="3677321300"/>
                  </a:ext>
                </a:extLst>
              </a:tr>
              <a:tr h="229853">
                <a:tc>
                  <a:txBody>
                    <a:bodyPr/>
                    <a:lstStyle/>
                    <a:p>
                      <a:r>
                        <a:rPr lang="cs-CZ" sz="1100" dirty="0"/>
                        <a:t>L Okamžitá</a:t>
                      </a:r>
                    </a:p>
                  </a:txBody>
                  <a:tcPr/>
                </a:tc>
                <a:tc>
                  <a:txBody>
                    <a:bodyPr/>
                    <a:lstStyle/>
                    <a:p>
                      <a:r>
                        <a:rPr lang="cs-CZ" sz="1100" dirty="0"/>
                        <a:t>0,2</a:t>
                      </a:r>
                    </a:p>
                  </a:txBody>
                  <a:tcPr/>
                </a:tc>
                <a:tc>
                  <a:txBody>
                    <a:bodyPr/>
                    <a:lstStyle/>
                    <a:p>
                      <a:r>
                        <a:rPr lang="cs-CZ" sz="1100" dirty="0"/>
                        <a:t>0,2</a:t>
                      </a:r>
                    </a:p>
                  </a:txBody>
                  <a:tcPr/>
                </a:tc>
                <a:tc>
                  <a:txBody>
                    <a:bodyPr/>
                    <a:lstStyle/>
                    <a:p>
                      <a:r>
                        <a:rPr lang="cs-CZ" sz="1100" dirty="0"/>
                        <a:t>0,2</a:t>
                      </a:r>
                    </a:p>
                  </a:txBody>
                  <a:tcPr/>
                </a:tc>
                <a:extLst>
                  <a:ext uri="{0D108BD9-81ED-4DB2-BD59-A6C34878D82A}">
                    <a16:rowId xmlns:a16="http://schemas.microsoft.com/office/drawing/2014/main" val="360704705"/>
                  </a:ext>
                </a:extLst>
              </a:tr>
              <a:tr h="229853">
                <a:tc>
                  <a:txBody>
                    <a:bodyPr/>
                    <a:lstStyle/>
                    <a:p>
                      <a:r>
                        <a:rPr lang="cs-CZ" sz="1100" dirty="0"/>
                        <a:t>L pohotová</a:t>
                      </a:r>
                    </a:p>
                  </a:txBody>
                  <a:tcPr/>
                </a:tc>
                <a:tc>
                  <a:txBody>
                    <a:bodyPr/>
                    <a:lstStyle/>
                    <a:p>
                      <a:r>
                        <a:rPr lang="cs-CZ" sz="1100" dirty="0"/>
                        <a:t>0,4-0,7</a:t>
                      </a:r>
                    </a:p>
                  </a:txBody>
                  <a:tcPr/>
                </a:tc>
                <a:tc>
                  <a:txBody>
                    <a:bodyPr/>
                    <a:lstStyle/>
                    <a:p>
                      <a:r>
                        <a:rPr lang="cs-CZ" sz="1100" dirty="0"/>
                        <a:t>0,7-1</a:t>
                      </a:r>
                    </a:p>
                  </a:txBody>
                  <a:tcPr/>
                </a:tc>
                <a:tc>
                  <a:txBody>
                    <a:bodyPr/>
                    <a:lstStyle/>
                    <a:p>
                      <a:r>
                        <a:rPr lang="cs-CZ" sz="1100" dirty="0"/>
                        <a:t>1-1,5</a:t>
                      </a:r>
                    </a:p>
                  </a:txBody>
                  <a:tcPr/>
                </a:tc>
                <a:extLst>
                  <a:ext uri="{0D108BD9-81ED-4DB2-BD59-A6C34878D82A}">
                    <a16:rowId xmlns:a16="http://schemas.microsoft.com/office/drawing/2014/main" val="3749830549"/>
                  </a:ext>
                </a:extLst>
              </a:tr>
              <a:tr h="229853">
                <a:tc>
                  <a:txBody>
                    <a:bodyPr/>
                    <a:lstStyle/>
                    <a:p>
                      <a:r>
                        <a:rPr lang="cs-CZ" sz="1100" dirty="0"/>
                        <a:t>L běžná</a:t>
                      </a:r>
                    </a:p>
                  </a:txBody>
                  <a:tcPr/>
                </a:tc>
                <a:tc>
                  <a:txBody>
                    <a:bodyPr/>
                    <a:lstStyle/>
                    <a:p>
                      <a:r>
                        <a:rPr lang="cs-CZ" sz="1100" dirty="0"/>
                        <a:t>Pod 1,6</a:t>
                      </a:r>
                    </a:p>
                  </a:txBody>
                  <a:tcPr/>
                </a:tc>
                <a:tc>
                  <a:txBody>
                    <a:bodyPr/>
                    <a:lstStyle/>
                    <a:p>
                      <a:r>
                        <a:rPr lang="cs-CZ" sz="1100" dirty="0"/>
                        <a:t>1,6-2,5</a:t>
                      </a:r>
                    </a:p>
                  </a:txBody>
                  <a:tcPr/>
                </a:tc>
                <a:tc>
                  <a:txBody>
                    <a:bodyPr/>
                    <a:lstStyle/>
                    <a:p>
                      <a:r>
                        <a:rPr lang="cs-CZ" sz="1100" dirty="0"/>
                        <a:t>Nad 2,5</a:t>
                      </a:r>
                    </a:p>
                  </a:txBody>
                  <a:tcPr/>
                </a:tc>
                <a:extLst>
                  <a:ext uri="{0D108BD9-81ED-4DB2-BD59-A6C34878D82A}">
                    <a16:rowId xmlns:a16="http://schemas.microsoft.com/office/drawing/2014/main" val="3462477162"/>
                  </a:ext>
                </a:extLst>
              </a:tr>
            </a:tbl>
          </a:graphicData>
        </a:graphic>
      </p:graphicFrame>
      <p:sp>
        <p:nvSpPr>
          <p:cNvPr id="5" name="Obdélník 4"/>
          <p:cNvSpPr/>
          <p:nvPr/>
        </p:nvSpPr>
        <p:spPr>
          <a:xfrm>
            <a:off x="2593942" y="6519446"/>
            <a:ext cx="4572000" cy="338554"/>
          </a:xfrm>
          <a:prstGeom prst="rect">
            <a:avLst/>
          </a:prstGeom>
        </p:spPr>
        <p:txBody>
          <a:bodyPr>
            <a:spAutoFit/>
          </a:bodyPr>
          <a:lstStyle/>
          <a:p>
            <a:r>
              <a:rPr lang="cs-CZ" sz="800" i="1" dirty="0">
                <a:latin typeface="TimesNewRomanPS-ItalicMT"/>
              </a:rPr>
              <a:t>KISLINGEROVÁ, Eva. Manažerské finance. 3. vyd. Praha: C. H. Beck, 2010, </a:t>
            </a:r>
            <a:r>
              <a:rPr lang="cs-CZ" sz="800" i="1" dirty="0" err="1">
                <a:latin typeface="TimesNewRomanPS-ItalicMT"/>
              </a:rPr>
              <a:t>xxxviii</a:t>
            </a:r>
            <a:r>
              <a:rPr lang="cs-CZ" sz="800" i="1" dirty="0">
                <a:latin typeface="TimesNewRomanPS-ItalicMT"/>
              </a:rPr>
              <a:t>,</a:t>
            </a:r>
          </a:p>
          <a:p>
            <a:r>
              <a:rPr lang="cs-CZ" sz="800" i="1" dirty="0">
                <a:latin typeface="TimesNewRomanPS-ItalicMT"/>
              </a:rPr>
              <a:t>811 s. Beckova edice ekonomie. ISBN 978-80-7400-194-9.</a:t>
            </a:r>
            <a:endParaRPr lang="cs-CZ" sz="800" dirty="0"/>
          </a:p>
        </p:txBody>
      </p:sp>
    </p:spTree>
    <p:extLst>
      <p:ext uri="{BB962C8B-B14F-4D97-AF65-F5344CB8AC3E}">
        <p14:creationId xmlns:p14="http://schemas.microsoft.com/office/powerpoint/2010/main" val="361603581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p:cNvSpPr>
          <p:nvPr>
            <p:ph type="title"/>
          </p:nvPr>
        </p:nvSpPr>
        <p:spPr bwMode="auto"/>
        <p:txBody>
          <a:bodyPr vert="horz" wrap="square" lIns="91440" tIns="45720" rIns="91440" bIns="45720" numCol="1" rtlCol="0" anchor="ctr" anchorCtr="0" compatLnSpc="1">
            <a:prstTxWarp prst="textNoShape">
              <a:avLst/>
            </a:prstTxWarp>
            <a:normAutofit/>
          </a:bodyPr>
          <a:lstStyle/>
          <a:p>
            <a:pPr>
              <a:defRPr/>
            </a:pPr>
            <a:r>
              <a:rPr lang="cs-CZ" sz="3200" dirty="0">
                <a:solidFill>
                  <a:schemeClr val="tx2">
                    <a:satMod val="130000"/>
                  </a:schemeClr>
                </a:solidFill>
              </a:rPr>
              <a:t>Analýza postavení podniku na kapitálovém trhu</a:t>
            </a:r>
          </a:p>
        </p:txBody>
      </p:sp>
      <p:sp>
        <p:nvSpPr>
          <p:cNvPr id="16387" name="Rectangle 3"/>
          <p:cNvSpPr>
            <a:spLocks noGrp="1"/>
          </p:cNvSpPr>
          <p:nvPr>
            <p:ph type="body" idx="1"/>
          </p:nvPr>
        </p:nvSpPr>
        <p:spPr/>
        <p:txBody>
          <a:bodyPr/>
          <a:lstStyle/>
          <a:p>
            <a:pPr eaLnBrk="1" hangingPunct="1"/>
            <a:r>
              <a:rPr lang="cs-CZ" altLang="cs-CZ" sz="2400" dirty="0"/>
              <a:t>Týká se totiž pouze podniků  uplatňujících právní formu podnikání - akciovou společnost. </a:t>
            </a:r>
          </a:p>
          <a:p>
            <a:pPr eaLnBrk="1" hangingPunct="1"/>
            <a:endParaRPr lang="cs-CZ" altLang="cs-CZ" sz="2400" dirty="0"/>
          </a:p>
          <a:p>
            <a:pPr eaLnBrk="1" hangingPunct="1"/>
            <a:r>
              <a:rPr lang="cs-CZ" altLang="cs-CZ" sz="2400" dirty="0"/>
              <a:t>Poměr ceny akcie na akcii P/E =</a:t>
            </a:r>
          </a:p>
          <a:p>
            <a:pPr eaLnBrk="1" hangingPunct="1"/>
            <a:endParaRPr lang="cs-CZ" altLang="cs-CZ" sz="2400" dirty="0"/>
          </a:p>
          <a:p>
            <a:pPr eaLnBrk="1" hangingPunct="1"/>
            <a:r>
              <a:rPr lang="cs-CZ" altLang="cs-CZ" sz="2400" dirty="0"/>
              <a:t>Kurz akcie (market/</a:t>
            </a:r>
            <a:r>
              <a:rPr lang="cs-CZ" altLang="cs-CZ" sz="2400" dirty="0" err="1"/>
              <a:t>book</a:t>
            </a:r>
            <a:r>
              <a:rPr lang="cs-CZ" altLang="cs-CZ" sz="2400" dirty="0"/>
              <a:t> ratio) =</a:t>
            </a:r>
          </a:p>
          <a:p>
            <a:pPr eaLnBrk="1" hangingPunct="1"/>
            <a:endParaRPr lang="cs-CZ" altLang="cs-CZ" sz="2400" dirty="0"/>
          </a:p>
          <a:p>
            <a:pPr eaLnBrk="1" hangingPunct="1"/>
            <a:endParaRPr lang="cs-CZ" altLang="cs-CZ" sz="2400" dirty="0"/>
          </a:p>
          <a:p>
            <a:pPr eaLnBrk="1" hangingPunct="1"/>
            <a:r>
              <a:rPr lang="cs-CZ" altLang="cs-CZ" sz="2400" dirty="0"/>
              <a:t>Čistý zisk na akcii EPS =</a:t>
            </a:r>
          </a:p>
        </p:txBody>
      </p:sp>
      <p:graphicFrame>
        <p:nvGraphicFramePr>
          <p:cNvPr id="4" name="Group 5"/>
          <p:cNvGraphicFramePr>
            <a:graphicFrameLocks noGrp="1"/>
          </p:cNvGraphicFramePr>
          <p:nvPr>
            <p:extLst>
              <p:ext uri="{D42A27DB-BD31-4B8C-83A1-F6EECF244321}">
                <p14:modId xmlns:p14="http://schemas.microsoft.com/office/powerpoint/2010/main" val="2613438654"/>
              </p:ext>
            </p:extLst>
          </p:nvPr>
        </p:nvGraphicFramePr>
        <p:xfrm>
          <a:off x="5108484" y="2952072"/>
          <a:ext cx="2643188" cy="714375"/>
        </p:xfrm>
        <a:graphic>
          <a:graphicData uri="http://schemas.openxmlformats.org/drawingml/2006/table">
            <a:tbl>
              <a:tblPr/>
              <a:tblGrid>
                <a:gridCol w="2643188">
                  <a:extLst>
                    <a:ext uri="{9D8B030D-6E8A-4147-A177-3AD203B41FA5}">
                      <a16:colId xmlns:a16="http://schemas.microsoft.com/office/drawing/2014/main" val="20000"/>
                    </a:ext>
                  </a:extLst>
                </a:gridCol>
              </a:tblGrid>
              <a:tr h="34868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1600" b="0" i="0" u="none" strike="noStrike" cap="none" normalizeH="0" baseline="0" dirty="0">
                          <a:ln>
                            <a:noFill/>
                          </a:ln>
                          <a:solidFill>
                            <a:schemeClr val="tx1"/>
                          </a:solidFill>
                          <a:effectLst/>
                          <a:latin typeface="Tahoma" pitchFamily="34" charset="0"/>
                        </a:rPr>
                        <a:t>tržní cena akcie</a:t>
                      </a:r>
                    </a:p>
                  </a:txBody>
                  <a:tcPr marL="91439" marR="91439" anchor="b"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bg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692">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1600" b="0" i="0" u="none" strike="noStrike" cap="none" normalizeH="0" baseline="0" dirty="0">
                          <a:ln>
                            <a:noFill/>
                          </a:ln>
                          <a:solidFill>
                            <a:schemeClr val="tx1"/>
                          </a:solidFill>
                          <a:effectLst/>
                          <a:latin typeface="Tahoma" pitchFamily="34" charset="0"/>
                        </a:rPr>
                        <a:t>čistý zisk na 1 akcii</a:t>
                      </a:r>
                    </a:p>
                  </a:txBody>
                  <a:tcPr marL="91439" marR="91439"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bg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5" name="Group 5"/>
          <p:cNvGraphicFramePr>
            <a:graphicFrameLocks noGrp="1"/>
          </p:cNvGraphicFramePr>
          <p:nvPr>
            <p:extLst>
              <p:ext uri="{D42A27DB-BD31-4B8C-83A1-F6EECF244321}">
                <p14:modId xmlns:p14="http://schemas.microsoft.com/office/powerpoint/2010/main" val="993577969"/>
              </p:ext>
            </p:extLst>
          </p:nvPr>
        </p:nvGraphicFramePr>
        <p:xfrm>
          <a:off x="5280880" y="3801384"/>
          <a:ext cx="2643188" cy="714375"/>
        </p:xfrm>
        <a:graphic>
          <a:graphicData uri="http://schemas.openxmlformats.org/drawingml/2006/table">
            <a:tbl>
              <a:tblPr/>
              <a:tblGrid>
                <a:gridCol w="2643188">
                  <a:extLst>
                    <a:ext uri="{9D8B030D-6E8A-4147-A177-3AD203B41FA5}">
                      <a16:colId xmlns:a16="http://schemas.microsoft.com/office/drawing/2014/main" val="20000"/>
                    </a:ext>
                  </a:extLst>
                </a:gridCol>
              </a:tblGrid>
              <a:tr h="34868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1600" b="0" i="0" u="none" strike="noStrike" cap="none" normalizeH="0" baseline="0" dirty="0">
                          <a:ln>
                            <a:noFill/>
                          </a:ln>
                          <a:solidFill>
                            <a:schemeClr val="tx1"/>
                          </a:solidFill>
                          <a:effectLst/>
                          <a:latin typeface="Tahoma" pitchFamily="34" charset="0"/>
                        </a:rPr>
                        <a:t>tržní cena akcie</a:t>
                      </a:r>
                    </a:p>
                  </a:txBody>
                  <a:tcPr marL="91439" marR="91439" anchor="b"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bg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692">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1600" b="0" i="0" u="none" strike="noStrike" cap="none" normalizeH="0" baseline="0" dirty="0">
                          <a:ln>
                            <a:noFill/>
                          </a:ln>
                          <a:solidFill>
                            <a:schemeClr val="tx1"/>
                          </a:solidFill>
                          <a:effectLst/>
                          <a:latin typeface="Tahoma" pitchFamily="34" charset="0"/>
                        </a:rPr>
                        <a:t>nominální hodnota akcie</a:t>
                      </a:r>
                    </a:p>
                  </a:txBody>
                  <a:tcPr marL="91439" marR="91439"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bg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6" name="Group 5"/>
          <p:cNvGraphicFramePr>
            <a:graphicFrameLocks noGrp="1"/>
          </p:cNvGraphicFramePr>
          <p:nvPr>
            <p:extLst>
              <p:ext uri="{D42A27DB-BD31-4B8C-83A1-F6EECF244321}">
                <p14:modId xmlns:p14="http://schemas.microsoft.com/office/powerpoint/2010/main" val="3928709628"/>
              </p:ext>
            </p:extLst>
          </p:nvPr>
        </p:nvGraphicFramePr>
        <p:xfrm>
          <a:off x="4108735" y="5256445"/>
          <a:ext cx="1285875" cy="714375"/>
        </p:xfrm>
        <a:graphic>
          <a:graphicData uri="http://schemas.openxmlformats.org/drawingml/2006/table">
            <a:tbl>
              <a:tblPr/>
              <a:tblGrid>
                <a:gridCol w="1285875">
                  <a:extLst>
                    <a:ext uri="{9D8B030D-6E8A-4147-A177-3AD203B41FA5}">
                      <a16:colId xmlns:a16="http://schemas.microsoft.com/office/drawing/2014/main" val="20000"/>
                    </a:ext>
                  </a:extLst>
                </a:gridCol>
              </a:tblGrid>
              <a:tr h="34868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1600" b="0" i="0" u="none" strike="noStrike" cap="none" normalizeH="0" baseline="0" dirty="0">
                          <a:ln>
                            <a:noFill/>
                          </a:ln>
                          <a:solidFill>
                            <a:schemeClr val="tx1"/>
                          </a:solidFill>
                          <a:effectLst/>
                          <a:latin typeface="Tahoma" pitchFamily="34" charset="0"/>
                        </a:rPr>
                        <a:t>čistý zisk</a:t>
                      </a:r>
                    </a:p>
                  </a:txBody>
                  <a:tcPr marL="91439" marR="91439" anchor="b"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bg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692">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cs-CZ" sz="1600" b="0" i="0" u="none" strike="noStrike" cap="none" normalizeH="0" baseline="0" dirty="0">
                          <a:ln>
                            <a:noFill/>
                          </a:ln>
                          <a:solidFill>
                            <a:schemeClr val="tx1"/>
                          </a:solidFill>
                          <a:effectLst/>
                          <a:latin typeface="Tahoma" pitchFamily="34" charset="0"/>
                        </a:rPr>
                        <a:t>počet akcií</a:t>
                      </a:r>
                    </a:p>
                  </a:txBody>
                  <a:tcPr marL="91439" marR="91439" horzOverflow="overflow">
                    <a:lnL w="12700" cap="flat" cmpd="sng" algn="ctr">
                      <a:solidFill>
                        <a:schemeClr val="bg1"/>
                      </a:solidFill>
                      <a:prstDash val="solid"/>
                      <a:miter lim="800000"/>
                      <a:headEnd type="none" w="med" len="med"/>
                      <a:tailEnd type="none" w="med" len="med"/>
                    </a:lnL>
                    <a:lnR w="12700" cap="flat" cmpd="sng" algn="ctr">
                      <a:solidFill>
                        <a:schemeClr val="bg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bg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9222431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p:nvPr>
        </p:nvSpPr>
        <p:spPr bwMode="auto">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ctr" anchorCtr="0" compatLnSpc="1">
            <a:prstTxWarp prst="textNoShape">
              <a:avLst/>
            </a:prstTxWarp>
            <a:normAutofit/>
          </a:bodyPr>
          <a:lstStyle/>
          <a:p>
            <a:pPr>
              <a:defRPr/>
            </a:pPr>
            <a:r>
              <a:rPr lang="cs-CZ" altLang="cs-CZ" sz="3200" dirty="0">
                <a:solidFill>
                  <a:schemeClr val="tx2">
                    <a:satMod val="130000"/>
                  </a:schemeClr>
                </a:solidFill>
              </a:rPr>
              <a:t>Postup finanční analýzy </a:t>
            </a:r>
          </a:p>
        </p:txBody>
      </p:sp>
      <p:sp>
        <p:nvSpPr>
          <p:cNvPr id="17411" name="Rectangle 3"/>
          <p:cNvSpPr>
            <a:spLocks noGrp="1"/>
          </p:cNvSpPr>
          <p:nvPr>
            <p:ph type="body" idx="1"/>
          </p:nvPr>
        </p:nvSpPr>
        <p:spPr/>
        <p:txBody>
          <a:bodyPr>
            <a:normAutofit/>
          </a:bodyPr>
          <a:lstStyle/>
          <a:p>
            <a:pPr eaLnBrk="1" hangingPunct="1">
              <a:lnSpc>
                <a:spcPct val="80000"/>
              </a:lnSpc>
            </a:pPr>
            <a:r>
              <a:rPr lang="cs-CZ" altLang="cs-CZ" dirty="0"/>
              <a:t>Finanční analýzu založenou na využití poměrových ukazatelů lze, podle Synka vymezit prostřednictvím následujících pěti kroků:</a:t>
            </a:r>
          </a:p>
          <a:p>
            <a:pPr lvl="1" eaLnBrk="1" hangingPunct="1">
              <a:lnSpc>
                <a:spcPct val="80000"/>
              </a:lnSpc>
            </a:pPr>
            <a:r>
              <a:rPr lang="cs-CZ" altLang="cs-CZ" dirty="0"/>
              <a:t>výpočet poměrových ukazatelů za sledovaný podnik, </a:t>
            </a:r>
          </a:p>
          <a:p>
            <a:pPr lvl="1" eaLnBrk="1" hangingPunct="1">
              <a:lnSpc>
                <a:spcPct val="80000"/>
              </a:lnSpc>
            </a:pPr>
            <a:r>
              <a:rPr lang="cs-CZ" altLang="cs-CZ" dirty="0"/>
              <a:t>komparace poměrových ukazatelů s odvětvovými průměry (sektorová a odvětvová analýza),</a:t>
            </a:r>
          </a:p>
          <a:p>
            <a:pPr lvl="1" eaLnBrk="1" hangingPunct="1">
              <a:lnSpc>
                <a:spcPct val="80000"/>
              </a:lnSpc>
            </a:pPr>
            <a:r>
              <a:rPr lang="cs-CZ" altLang="cs-CZ" dirty="0"/>
              <a:t>hodnocení vývoje poměrových ukazatelů v čase (trendová analýza),</a:t>
            </a:r>
          </a:p>
          <a:p>
            <a:pPr lvl="1" eaLnBrk="1" hangingPunct="1">
              <a:lnSpc>
                <a:spcPct val="80000"/>
              </a:lnSpc>
            </a:pPr>
            <a:r>
              <a:rPr lang="cs-CZ" altLang="cs-CZ" dirty="0"/>
              <a:t>hodnocení vzájemných vztahů mezi poměrovými ukazateli (v USA obvykle systém </a:t>
            </a:r>
            <a:r>
              <a:rPr lang="cs-CZ" altLang="cs-CZ" dirty="0" err="1"/>
              <a:t>Du</a:t>
            </a:r>
            <a:r>
              <a:rPr lang="cs-CZ" altLang="cs-CZ" dirty="0"/>
              <a:t>-Pont, u nás pyramidová soustava ukazatelů)</a:t>
            </a:r>
          </a:p>
          <a:p>
            <a:pPr lvl="1" eaLnBrk="1" hangingPunct="1">
              <a:lnSpc>
                <a:spcPct val="80000"/>
              </a:lnSpc>
            </a:pPr>
            <a:r>
              <a:rPr lang="cs-CZ" altLang="cs-CZ" dirty="0"/>
              <a:t>návrh opatření (analýza identifikuje slabá a silná místa ekonomiky podniku a slouží jako podklad pro finanční řízení).</a:t>
            </a:r>
          </a:p>
        </p:txBody>
      </p:sp>
    </p:spTree>
    <p:extLst>
      <p:ext uri="{BB962C8B-B14F-4D97-AF65-F5344CB8AC3E}">
        <p14:creationId xmlns:p14="http://schemas.microsoft.com/office/powerpoint/2010/main" val="92914940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p:cNvSpPr>
          <p:nvPr>
            <p:ph type="title"/>
          </p:nvPr>
        </p:nvSpPr>
        <p:spPr bwMode="auto">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ctr" anchorCtr="0" compatLnSpc="1">
            <a:prstTxWarp prst="textNoShape">
              <a:avLst/>
            </a:prstTxWarp>
            <a:normAutofit/>
          </a:bodyPr>
          <a:lstStyle/>
          <a:p>
            <a:pPr>
              <a:defRPr/>
            </a:pPr>
            <a:r>
              <a:rPr lang="cs-CZ" altLang="cs-CZ" sz="3200" dirty="0">
                <a:solidFill>
                  <a:schemeClr val="tx2">
                    <a:satMod val="130000"/>
                  </a:schemeClr>
                </a:solidFill>
              </a:rPr>
              <a:t>Ukazatele </a:t>
            </a:r>
            <a:r>
              <a:rPr lang="cs-CZ" altLang="cs-CZ" sz="3200" dirty="0" err="1">
                <a:solidFill>
                  <a:schemeClr val="tx2">
                    <a:satMod val="130000"/>
                  </a:schemeClr>
                </a:solidFill>
              </a:rPr>
              <a:t>Du</a:t>
            </a:r>
            <a:r>
              <a:rPr lang="cs-CZ" altLang="cs-CZ" sz="3200" dirty="0">
                <a:solidFill>
                  <a:schemeClr val="tx2">
                    <a:satMod val="130000"/>
                  </a:schemeClr>
                </a:solidFill>
              </a:rPr>
              <a:t>-Pont</a:t>
            </a:r>
          </a:p>
        </p:txBody>
      </p:sp>
      <p:sp>
        <p:nvSpPr>
          <p:cNvPr id="2054" name="Rectangle 3"/>
          <p:cNvSpPr>
            <a:spLocks noGrp="1"/>
          </p:cNvSpPr>
          <p:nvPr>
            <p:ph type="body" idx="1"/>
          </p:nvPr>
        </p:nvSpPr>
        <p:spPr/>
        <p:txBody>
          <a:bodyPr/>
          <a:lstStyle/>
          <a:p>
            <a:pPr eaLnBrk="1" hangingPunct="1"/>
            <a:r>
              <a:rPr lang="cs-CZ" altLang="cs-CZ" b="1" dirty="0"/>
              <a:t>Systém ukazatelů </a:t>
            </a:r>
            <a:r>
              <a:rPr lang="cs-CZ" altLang="cs-CZ" b="1" dirty="0" err="1"/>
              <a:t>Du</a:t>
            </a:r>
            <a:r>
              <a:rPr lang="cs-CZ" altLang="cs-CZ" b="1" dirty="0"/>
              <a:t>-Pont </a:t>
            </a:r>
            <a:r>
              <a:rPr lang="cs-CZ" altLang="cs-CZ" dirty="0"/>
              <a:t>se zaměřuje na vzájemné vazby mezi poměrovými ukazateli. Je založen na základní rovnici:</a:t>
            </a:r>
          </a:p>
          <a:p>
            <a:pPr eaLnBrk="1" hangingPunct="1"/>
            <a:endParaRPr lang="cs-CZ" altLang="cs-CZ" dirty="0"/>
          </a:p>
          <a:p>
            <a:pPr eaLnBrk="1" hangingPunct="1"/>
            <a:endParaRPr lang="cs-CZ" altLang="cs-CZ" dirty="0"/>
          </a:p>
          <a:p>
            <a:pPr eaLnBrk="1" hangingPunct="1"/>
            <a:r>
              <a:rPr lang="cs-CZ" altLang="cs-CZ" sz="2400" dirty="0"/>
              <a:t>ROA = rentabilita tržeb </a:t>
            </a:r>
            <a:r>
              <a:rPr lang="en-US" altLang="cs-CZ" sz="2400" dirty="0"/>
              <a:t>×</a:t>
            </a:r>
            <a:r>
              <a:rPr lang="cs-CZ" altLang="cs-CZ" sz="2400" dirty="0"/>
              <a:t> obrat celkových aktiv = výnosnost celkových aktiv</a:t>
            </a:r>
          </a:p>
          <a:p>
            <a:pPr eaLnBrk="1" hangingPunct="1"/>
            <a:r>
              <a:rPr lang="cs-CZ" altLang="cs-CZ" sz="2400" dirty="0"/>
              <a:t>Ze základní rovnice pak vychází rozšířená </a:t>
            </a:r>
            <a:r>
              <a:rPr lang="cs-CZ" altLang="cs-CZ" sz="2400" dirty="0" err="1"/>
              <a:t>Du-Pontova</a:t>
            </a:r>
            <a:r>
              <a:rPr lang="cs-CZ" altLang="cs-CZ" sz="2400" dirty="0"/>
              <a:t> rovnice.</a:t>
            </a:r>
          </a:p>
        </p:txBody>
      </p:sp>
      <p:grpSp>
        <p:nvGrpSpPr>
          <p:cNvPr id="2055" name="Group 10"/>
          <p:cNvGrpSpPr>
            <a:grpSpLocks/>
          </p:cNvGrpSpPr>
          <p:nvPr/>
        </p:nvGrpSpPr>
        <p:grpSpPr bwMode="auto">
          <a:xfrm>
            <a:off x="3232933" y="3093171"/>
            <a:ext cx="5425833" cy="785813"/>
            <a:chOff x="1549" y="1525"/>
            <a:chExt cx="1869" cy="264"/>
          </a:xfrm>
        </p:grpSpPr>
        <p:graphicFrame>
          <p:nvGraphicFramePr>
            <p:cNvPr id="2050" name="Object 6"/>
            <p:cNvGraphicFramePr>
              <a:graphicFrameLocks noChangeAspect="1"/>
            </p:cNvGraphicFramePr>
            <p:nvPr/>
          </p:nvGraphicFramePr>
          <p:xfrm>
            <a:off x="1882" y="1525"/>
            <a:ext cx="402" cy="264"/>
          </p:xfrm>
          <a:graphic>
            <a:graphicData uri="http://schemas.openxmlformats.org/presentationml/2006/ole">
              <mc:AlternateContent xmlns:mc="http://schemas.openxmlformats.org/markup-compatibility/2006">
                <mc:Choice xmlns:v="urn:schemas-microsoft-com:vml" Requires="v">
                  <p:oleObj spid="_x0000_s5134" name="Rovnice" r:id="rId3" imgW="634725" imgH="418918" progId="Equation.3">
                    <p:embed/>
                  </p:oleObj>
                </mc:Choice>
                <mc:Fallback>
                  <p:oleObj name="Rovnice" r:id="rId3" imgW="634725" imgH="418918" progId="Equation.3">
                    <p:embed/>
                    <p:pic>
                      <p:nvPicPr>
                        <p:cNvPr id="205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82" y="1525"/>
                          <a:ext cx="402" cy="2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5"/>
            <p:cNvGraphicFramePr>
              <a:graphicFrameLocks noChangeAspect="1"/>
            </p:cNvGraphicFramePr>
            <p:nvPr/>
          </p:nvGraphicFramePr>
          <p:xfrm>
            <a:off x="2517" y="1525"/>
            <a:ext cx="282" cy="246"/>
          </p:xfrm>
          <a:graphic>
            <a:graphicData uri="http://schemas.openxmlformats.org/presentationml/2006/ole">
              <mc:AlternateContent xmlns:mc="http://schemas.openxmlformats.org/markup-compatibility/2006">
                <mc:Choice xmlns:v="urn:schemas-microsoft-com:vml" Requires="v">
                  <p:oleObj spid="_x0000_s5135" name="Rovnice" r:id="rId5" imgW="444307" imgH="393529" progId="Equation.3">
                    <p:embed/>
                  </p:oleObj>
                </mc:Choice>
                <mc:Fallback>
                  <p:oleObj name="Rovnice" r:id="rId5" imgW="444307" imgH="393529" progId="Equation.3">
                    <p:embed/>
                    <p:pic>
                      <p:nvPicPr>
                        <p:cNvPr id="2051"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17" y="1525"/>
                          <a:ext cx="282" cy="24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2" name="Object 4"/>
            <p:cNvGraphicFramePr>
              <a:graphicFrameLocks noChangeAspect="1"/>
            </p:cNvGraphicFramePr>
            <p:nvPr/>
          </p:nvGraphicFramePr>
          <p:xfrm>
            <a:off x="3016" y="1525"/>
            <a:ext cx="402" cy="246"/>
          </p:xfrm>
          <a:graphic>
            <a:graphicData uri="http://schemas.openxmlformats.org/presentationml/2006/ole">
              <mc:AlternateContent xmlns:mc="http://schemas.openxmlformats.org/markup-compatibility/2006">
                <mc:Choice xmlns:v="urn:schemas-microsoft-com:vml" Requires="v">
                  <p:oleObj spid="_x0000_s5136" name="Rovnice" r:id="rId7" imgW="634725" imgH="393529" progId="Equation.3">
                    <p:embed/>
                  </p:oleObj>
                </mc:Choice>
                <mc:Fallback>
                  <p:oleObj name="Rovnice" r:id="rId7" imgW="634725" imgH="393529" progId="Equation.3">
                    <p:embed/>
                    <p:pic>
                      <p:nvPicPr>
                        <p:cNvPr id="2052"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16" y="1525"/>
                          <a:ext cx="402" cy="24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6" name="Rectangle 7"/>
            <p:cNvSpPr>
              <a:spLocks noChangeArrowheads="1"/>
            </p:cNvSpPr>
            <p:nvPr/>
          </p:nvSpPr>
          <p:spPr bwMode="auto">
            <a:xfrm>
              <a:off x="1549" y="1610"/>
              <a:ext cx="392"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just"/>
              <a:r>
                <a:rPr lang="cs-CZ" altLang="cs-CZ" sz="1800" b="1">
                  <a:solidFill>
                    <a:srgbClr val="000000"/>
                  </a:solidFill>
                  <a:cs typeface="Times New Roman" panose="02020603050405020304" pitchFamily="18" charset="0"/>
                </a:rPr>
                <a:t>ROA =</a:t>
              </a:r>
              <a:r>
                <a:rPr lang="cs-CZ" altLang="cs-CZ" sz="1600">
                  <a:solidFill>
                    <a:srgbClr val="000000"/>
                  </a:solidFill>
                  <a:cs typeface="Times New Roman" panose="02020603050405020304" pitchFamily="18" charset="0"/>
                </a:rPr>
                <a:t>   </a:t>
              </a:r>
              <a:endParaRPr lang="cs-CZ" altLang="cs-CZ" sz="3200"/>
            </a:p>
          </p:txBody>
        </p:sp>
        <p:sp>
          <p:nvSpPr>
            <p:cNvPr id="2057" name="Rectangle 8"/>
            <p:cNvSpPr>
              <a:spLocks noChangeArrowheads="1"/>
            </p:cNvSpPr>
            <p:nvPr/>
          </p:nvSpPr>
          <p:spPr bwMode="auto">
            <a:xfrm>
              <a:off x="2355" y="1615"/>
              <a:ext cx="98"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just"/>
              <a:r>
                <a:rPr lang="cs-CZ" altLang="cs-CZ" sz="1600">
                  <a:solidFill>
                    <a:srgbClr val="000000"/>
                  </a:solidFill>
                  <a:cs typeface="Times New Roman" panose="02020603050405020304" pitchFamily="18" charset="0"/>
                </a:rPr>
                <a:t>x</a:t>
              </a:r>
              <a:endParaRPr lang="cs-CZ" altLang="cs-CZ" sz="3200"/>
            </a:p>
          </p:txBody>
        </p:sp>
        <p:sp>
          <p:nvSpPr>
            <p:cNvPr id="2058" name="Rectangle 9"/>
            <p:cNvSpPr>
              <a:spLocks noChangeArrowheads="1"/>
            </p:cNvSpPr>
            <p:nvPr/>
          </p:nvSpPr>
          <p:spPr bwMode="auto">
            <a:xfrm>
              <a:off x="2857" y="1615"/>
              <a:ext cx="115" cy="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just"/>
              <a:r>
                <a:rPr lang="cs-CZ" altLang="cs-CZ" sz="1600">
                  <a:solidFill>
                    <a:srgbClr val="000000"/>
                  </a:solidFill>
                  <a:cs typeface="Times New Roman" panose="02020603050405020304" pitchFamily="18" charset="0"/>
                </a:rPr>
                <a:t>=</a:t>
              </a:r>
              <a:endParaRPr lang="cs-CZ" altLang="cs-CZ" sz="3200"/>
            </a:p>
          </p:txBody>
        </p:sp>
      </p:grpSp>
    </p:spTree>
    <p:extLst>
      <p:ext uri="{BB962C8B-B14F-4D97-AF65-F5344CB8AC3E}">
        <p14:creationId xmlns:p14="http://schemas.microsoft.com/office/powerpoint/2010/main" val="413546074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Rectangle 2"/>
          <p:cNvSpPr>
            <a:spLocks noGrp="1"/>
          </p:cNvSpPr>
          <p:nvPr>
            <p:ph type="title"/>
          </p:nvPr>
        </p:nvSpPr>
        <p:spPr bwMode="auto">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ctr" anchorCtr="0" compatLnSpc="1">
            <a:prstTxWarp prst="textNoShape">
              <a:avLst/>
            </a:prstTxWarp>
            <a:normAutofit/>
          </a:bodyPr>
          <a:lstStyle/>
          <a:p>
            <a:pPr>
              <a:defRPr/>
            </a:pPr>
            <a:r>
              <a:rPr lang="cs-CZ" altLang="cs-CZ" sz="3200" dirty="0">
                <a:solidFill>
                  <a:schemeClr val="tx2">
                    <a:satMod val="130000"/>
                  </a:schemeClr>
                </a:solidFill>
              </a:rPr>
              <a:t>Rozšířená </a:t>
            </a:r>
            <a:r>
              <a:rPr lang="cs-CZ" altLang="cs-CZ" sz="3200" dirty="0" err="1">
                <a:solidFill>
                  <a:schemeClr val="tx2">
                    <a:satMod val="130000"/>
                  </a:schemeClr>
                </a:solidFill>
              </a:rPr>
              <a:t>Du-Pontova</a:t>
            </a:r>
            <a:r>
              <a:rPr lang="cs-CZ" altLang="cs-CZ" sz="3200" dirty="0">
                <a:solidFill>
                  <a:schemeClr val="tx2">
                    <a:satMod val="130000"/>
                  </a:schemeClr>
                </a:solidFill>
              </a:rPr>
              <a:t> rovnice</a:t>
            </a:r>
          </a:p>
        </p:txBody>
      </p:sp>
      <p:sp>
        <p:nvSpPr>
          <p:cNvPr id="3079" name="Rectangle 3"/>
          <p:cNvSpPr>
            <a:spLocks noGrp="1"/>
          </p:cNvSpPr>
          <p:nvPr>
            <p:ph type="body" idx="1"/>
          </p:nvPr>
        </p:nvSpPr>
        <p:spPr/>
        <p:txBody>
          <a:bodyPr/>
          <a:lstStyle/>
          <a:p>
            <a:pPr eaLnBrk="1" hangingPunct="1"/>
            <a:r>
              <a:rPr lang="cs-CZ" altLang="cs-CZ" sz="2400" dirty="0"/>
              <a:t>ROE = rentabilita tržeb (zisková marže) x obrat aktiv x míra finanční páky = výnosnost vlastního jmění</a:t>
            </a:r>
          </a:p>
        </p:txBody>
      </p:sp>
      <p:grpSp>
        <p:nvGrpSpPr>
          <p:cNvPr id="3080" name="Group 12"/>
          <p:cNvGrpSpPr>
            <a:grpSpLocks/>
          </p:cNvGrpSpPr>
          <p:nvPr/>
        </p:nvGrpSpPr>
        <p:grpSpPr bwMode="auto">
          <a:xfrm>
            <a:off x="2573338" y="3063189"/>
            <a:ext cx="7045325" cy="708025"/>
            <a:chOff x="1247" y="1616"/>
            <a:chExt cx="2783" cy="264"/>
          </a:xfrm>
        </p:grpSpPr>
        <p:graphicFrame>
          <p:nvGraphicFramePr>
            <p:cNvPr id="3074" name="Object 7"/>
            <p:cNvGraphicFramePr>
              <a:graphicFrameLocks noChangeAspect="1"/>
            </p:cNvGraphicFramePr>
            <p:nvPr/>
          </p:nvGraphicFramePr>
          <p:xfrm>
            <a:off x="1606" y="1616"/>
            <a:ext cx="410" cy="264"/>
          </p:xfrm>
          <a:graphic>
            <a:graphicData uri="http://schemas.openxmlformats.org/presentationml/2006/ole">
              <mc:AlternateContent xmlns:mc="http://schemas.openxmlformats.org/markup-compatibility/2006">
                <mc:Choice xmlns:v="urn:schemas-microsoft-com:vml" Requires="v">
                  <p:oleObj spid="_x0000_s6162" name="Rovnice" r:id="rId3" imgW="647640" imgH="419040" progId="Equation.3">
                    <p:embed/>
                  </p:oleObj>
                </mc:Choice>
                <mc:Fallback>
                  <p:oleObj name="Rovnice" r:id="rId3" imgW="647640" imgH="419040" progId="Equation.3">
                    <p:embed/>
                    <p:pic>
                      <p:nvPicPr>
                        <p:cNvPr id="3074"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6" y="1616"/>
                          <a:ext cx="410" cy="2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5" name="Object 6"/>
            <p:cNvGraphicFramePr>
              <a:graphicFrameLocks noChangeAspect="1"/>
            </p:cNvGraphicFramePr>
            <p:nvPr/>
          </p:nvGraphicFramePr>
          <p:xfrm>
            <a:off x="2245" y="1616"/>
            <a:ext cx="282" cy="246"/>
          </p:xfrm>
          <a:graphic>
            <a:graphicData uri="http://schemas.openxmlformats.org/presentationml/2006/ole">
              <mc:AlternateContent xmlns:mc="http://schemas.openxmlformats.org/markup-compatibility/2006">
                <mc:Choice xmlns:v="urn:schemas-microsoft-com:vml" Requires="v">
                  <p:oleObj spid="_x0000_s6163" name="Rovnice" r:id="rId5" imgW="444307" imgH="393529" progId="Equation.3">
                    <p:embed/>
                  </p:oleObj>
                </mc:Choice>
                <mc:Fallback>
                  <p:oleObj name="Rovnice" r:id="rId5" imgW="444307" imgH="393529" progId="Equation.3">
                    <p:embed/>
                    <p:pic>
                      <p:nvPicPr>
                        <p:cNvPr id="3075"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45" y="1616"/>
                          <a:ext cx="282" cy="24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6" name="Object 5"/>
            <p:cNvGraphicFramePr>
              <a:graphicFrameLocks noChangeAspect="1"/>
            </p:cNvGraphicFramePr>
            <p:nvPr/>
          </p:nvGraphicFramePr>
          <p:xfrm>
            <a:off x="2675" y="1616"/>
            <a:ext cx="630" cy="264"/>
          </p:xfrm>
          <a:graphic>
            <a:graphicData uri="http://schemas.openxmlformats.org/presentationml/2006/ole">
              <mc:AlternateContent xmlns:mc="http://schemas.openxmlformats.org/markup-compatibility/2006">
                <mc:Choice xmlns:v="urn:schemas-microsoft-com:vml" Requires="v">
                  <p:oleObj spid="_x0000_s6164" name="Rovnice" r:id="rId7" imgW="1002960" imgH="419040" progId="Equation.3">
                    <p:embed/>
                  </p:oleObj>
                </mc:Choice>
                <mc:Fallback>
                  <p:oleObj name="Rovnice" r:id="rId7" imgW="1002960" imgH="419040" progId="Equation.3">
                    <p:embed/>
                    <p:pic>
                      <p:nvPicPr>
                        <p:cNvPr id="3076"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75" y="1616"/>
                          <a:ext cx="630" cy="2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7" name="Object 4"/>
            <p:cNvGraphicFramePr>
              <a:graphicFrameLocks noChangeAspect="1"/>
            </p:cNvGraphicFramePr>
            <p:nvPr/>
          </p:nvGraphicFramePr>
          <p:xfrm>
            <a:off x="3400" y="1616"/>
            <a:ext cx="630" cy="264"/>
          </p:xfrm>
          <a:graphic>
            <a:graphicData uri="http://schemas.openxmlformats.org/presentationml/2006/ole">
              <mc:AlternateContent xmlns:mc="http://schemas.openxmlformats.org/markup-compatibility/2006">
                <mc:Choice xmlns:v="urn:schemas-microsoft-com:vml" Requires="v">
                  <p:oleObj spid="_x0000_s6165" name="Rovnice" r:id="rId9" imgW="1002960" imgH="419040" progId="Equation.3">
                    <p:embed/>
                  </p:oleObj>
                </mc:Choice>
                <mc:Fallback>
                  <p:oleObj name="Rovnice" r:id="rId9" imgW="1002960" imgH="419040" progId="Equation.3">
                    <p:embed/>
                    <p:pic>
                      <p:nvPicPr>
                        <p:cNvPr id="3077" name="Object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400" y="1616"/>
                          <a:ext cx="630" cy="2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81" name="Rectangle 8"/>
            <p:cNvSpPr>
              <a:spLocks noChangeArrowheads="1"/>
            </p:cNvSpPr>
            <p:nvPr/>
          </p:nvSpPr>
          <p:spPr bwMode="auto">
            <a:xfrm>
              <a:off x="1247" y="1684"/>
              <a:ext cx="333"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just"/>
              <a:r>
                <a:rPr lang="cs-CZ" altLang="cs-CZ" sz="1600" b="1">
                  <a:solidFill>
                    <a:srgbClr val="000000"/>
                  </a:solidFill>
                  <a:cs typeface="Times New Roman" panose="02020603050405020304" pitchFamily="18" charset="0"/>
                </a:rPr>
                <a:t>ROE =</a:t>
              </a:r>
              <a:r>
                <a:rPr lang="cs-CZ" altLang="cs-CZ" sz="1200">
                  <a:solidFill>
                    <a:srgbClr val="000000"/>
                  </a:solidFill>
                  <a:cs typeface="Times New Roman" panose="02020603050405020304" pitchFamily="18" charset="0"/>
                </a:rPr>
                <a:t>   </a:t>
              </a:r>
              <a:endParaRPr lang="cs-CZ" altLang="cs-CZ"/>
            </a:p>
          </p:txBody>
        </p:sp>
        <p:sp>
          <p:nvSpPr>
            <p:cNvPr id="3082" name="Rectangle 9"/>
            <p:cNvSpPr>
              <a:spLocks noChangeArrowheads="1"/>
            </p:cNvSpPr>
            <p:nvPr/>
          </p:nvSpPr>
          <p:spPr bwMode="auto">
            <a:xfrm>
              <a:off x="2025" y="1685"/>
              <a:ext cx="122"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just"/>
              <a:r>
                <a:rPr lang="cs-CZ" altLang="cs-CZ" sz="1600" b="1">
                  <a:solidFill>
                    <a:srgbClr val="000000"/>
                  </a:solidFill>
                  <a:cs typeface="Times New Roman" panose="02020603050405020304" pitchFamily="18" charset="0"/>
                </a:rPr>
                <a:t>x</a:t>
              </a:r>
              <a:endParaRPr lang="cs-CZ" altLang="cs-CZ" sz="3200" b="1"/>
            </a:p>
          </p:txBody>
        </p:sp>
        <p:sp>
          <p:nvSpPr>
            <p:cNvPr id="3083" name="Rectangle 10"/>
            <p:cNvSpPr>
              <a:spLocks noChangeArrowheads="1"/>
            </p:cNvSpPr>
            <p:nvPr/>
          </p:nvSpPr>
          <p:spPr bwMode="auto">
            <a:xfrm>
              <a:off x="2524" y="1685"/>
              <a:ext cx="122"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just"/>
              <a:r>
                <a:rPr lang="cs-CZ" altLang="cs-CZ" sz="1600" b="1">
                  <a:solidFill>
                    <a:srgbClr val="000000"/>
                  </a:solidFill>
                  <a:cs typeface="Times New Roman" panose="02020603050405020304" pitchFamily="18" charset="0"/>
                </a:rPr>
                <a:t>x</a:t>
              </a:r>
              <a:endParaRPr lang="cs-CZ" altLang="cs-CZ" sz="3200" b="1"/>
            </a:p>
          </p:txBody>
        </p:sp>
        <p:sp>
          <p:nvSpPr>
            <p:cNvPr id="3084" name="Rectangle 11"/>
            <p:cNvSpPr>
              <a:spLocks noChangeArrowheads="1"/>
            </p:cNvSpPr>
            <p:nvPr/>
          </p:nvSpPr>
          <p:spPr bwMode="auto">
            <a:xfrm>
              <a:off x="3269" y="1685"/>
              <a:ext cx="139" cy="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just"/>
              <a:r>
                <a:rPr lang="cs-CZ" altLang="cs-CZ" sz="1600" b="1">
                  <a:solidFill>
                    <a:srgbClr val="000000"/>
                  </a:solidFill>
                  <a:cs typeface="Times New Roman" panose="02020603050405020304" pitchFamily="18" charset="0"/>
                </a:rPr>
                <a:t>=</a:t>
              </a:r>
              <a:endParaRPr lang="cs-CZ" altLang="cs-CZ" sz="3200" b="1"/>
            </a:p>
          </p:txBody>
        </p:sp>
      </p:grpSp>
    </p:spTree>
    <p:extLst>
      <p:ext uri="{BB962C8B-B14F-4D97-AF65-F5344CB8AC3E}">
        <p14:creationId xmlns:p14="http://schemas.microsoft.com/office/powerpoint/2010/main" val="577976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6" name="Group 3"/>
          <p:cNvGrpSpPr>
            <a:grpSpLocks/>
          </p:cNvGrpSpPr>
          <p:nvPr/>
        </p:nvGrpSpPr>
        <p:grpSpPr bwMode="auto">
          <a:xfrm>
            <a:off x="1600200" y="2209800"/>
            <a:ext cx="8991600" cy="4038600"/>
            <a:chOff x="48" y="1248"/>
            <a:chExt cx="5664" cy="2544"/>
          </a:xfrm>
        </p:grpSpPr>
        <p:sp>
          <p:nvSpPr>
            <p:cNvPr id="11268" name="Rectangle 4"/>
            <p:cNvSpPr>
              <a:spLocks noChangeArrowheads="1"/>
            </p:cNvSpPr>
            <p:nvPr/>
          </p:nvSpPr>
          <p:spPr bwMode="auto">
            <a:xfrm>
              <a:off x="2016" y="1248"/>
              <a:ext cx="1536" cy="33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2000" b="1"/>
                <a:t>Majetek podniku</a:t>
              </a:r>
            </a:p>
          </p:txBody>
        </p:sp>
        <p:sp>
          <p:nvSpPr>
            <p:cNvPr id="11269" name="Rectangle 5"/>
            <p:cNvSpPr>
              <a:spLocks noChangeArrowheads="1"/>
            </p:cNvSpPr>
            <p:nvPr/>
          </p:nvSpPr>
          <p:spPr bwMode="auto">
            <a:xfrm>
              <a:off x="672" y="1824"/>
              <a:ext cx="1344" cy="33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800"/>
                <a:t>Investiční majetek</a:t>
              </a:r>
            </a:p>
          </p:txBody>
        </p:sp>
        <p:sp>
          <p:nvSpPr>
            <p:cNvPr id="11270" name="Rectangle 6"/>
            <p:cNvSpPr>
              <a:spLocks noChangeArrowheads="1"/>
            </p:cNvSpPr>
            <p:nvPr/>
          </p:nvSpPr>
          <p:spPr bwMode="auto">
            <a:xfrm>
              <a:off x="3552" y="1824"/>
              <a:ext cx="1344" cy="33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800"/>
                <a:t>Oběžný majetek</a:t>
              </a:r>
            </a:p>
          </p:txBody>
        </p:sp>
        <p:sp>
          <p:nvSpPr>
            <p:cNvPr id="11271" name="Rectangle 7"/>
            <p:cNvSpPr>
              <a:spLocks noChangeArrowheads="1"/>
            </p:cNvSpPr>
            <p:nvPr/>
          </p:nvSpPr>
          <p:spPr bwMode="auto">
            <a:xfrm>
              <a:off x="48" y="2544"/>
              <a:ext cx="1152" cy="33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Hmotný investiční majetek</a:t>
              </a:r>
            </a:p>
          </p:txBody>
        </p:sp>
        <p:sp>
          <p:nvSpPr>
            <p:cNvPr id="11272" name="Rectangle 8"/>
            <p:cNvSpPr>
              <a:spLocks noChangeArrowheads="1"/>
            </p:cNvSpPr>
            <p:nvPr/>
          </p:nvSpPr>
          <p:spPr bwMode="auto">
            <a:xfrm>
              <a:off x="1248" y="2544"/>
              <a:ext cx="1152" cy="33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Nehmotný investiční majetek</a:t>
              </a:r>
            </a:p>
          </p:txBody>
        </p:sp>
        <p:sp>
          <p:nvSpPr>
            <p:cNvPr id="11273" name="Rectangle 9"/>
            <p:cNvSpPr>
              <a:spLocks noChangeArrowheads="1"/>
            </p:cNvSpPr>
            <p:nvPr/>
          </p:nvSpPr>
          <p:spPr bwMode="auto">
            <a:xfrm>
              <a:off x="2448" y="2544"/>
              <a:ext cx="1152" cy="33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Finanční majetek</a:t>
              </a:r>
            </a:p>
          </p:txBody>
        </p:sp>
        <p:sp>
          <p:nvSpPr>
            <p:cNvPr id="11274" name="Rectangle 10"/>
            <p:cNvSpPr>
              <a:spLocks noChangeArrowheads="1"/>
            </p:cNvSpPr>
            <p:nvPr/>
          </p:nvSpPr>
          <p:spPr bwMode="auto">
            <a:xfrm>
              <a:off x="3648" y="2544"/>
              <a:ext cx="1008" cy="33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ve věcné formě (zásoby)</a:t>
              </a:r>
            </a:p>
          </p:txBody>
        </p:sp>
        <p:sp>
          <p:nvSpPr>
            <p:cNvPr id="11275" name="Rectangle 11"/>
            <p:cNvSpPr>
              <a:spLocks noChangeArrowheads="1"/>
            </p:cNvSpPr>
            <p:nvPr/>
          </p:nvSpPr>
          <p:spPr bwMode="auto">
            <a:xfrm>
              <a:off x="4704" y="2544"/>
              <a:ext cx="960" cy="33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v peněžní formě</a:t>
              </a:r>
            </a:p>
          </p:txBody>
        </p:sp>
        <p:sp>
          <p:nvSpPr>
            <p:cNvPr id="11276" name="Rectangle 12"/>
            <p:cNvSpPr>
              <a:spLocks noChangeArrowheads="1"/>
            </p:cNvSpPr>
            <p:nvPr/>
          </p:nvSpPr>
          <p:spPr bwMode="auto">
            <a:xfrm>
              <a:off x="48" y="3072"/>
              <a:ext cx="528" cy="33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Movitý</a:t>
              </a:r>
            </a:p>
          </p:txBody>
        </p:sp>
        <p:sp>
          <p:nvSpPr>
            <p:cNvPr id="11277" name="Rectangle 13"/>
            <p:cNvSpPr>
              <a:spLocks noChangeArrowheads="1"/>
            </p:cNvSpPr>
            <p:nvPr/>
          </p:nvSpPr>
          <p:spPr bwMode="auto">
            <a:xfrm>
              <a:off x="624" y="3072"/>
              <a:ext cx="672" cy="33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Nemovitý</a:t>
              </a:r>
            </a:p>
          </p:txBody>
        </p:sp>
        <p:sp>
          <p:nvSpPr>
            <p:cNvPr id="11278" name="Rectangle 14"/>
            <p:cNvSpPr>
              <a:spLocks noChangeArrowheads="1"/>
            </p:cNvSpPr>
            <p:nvPr/>
          </p:nvSpPr>
          <p:spPr bwMode="auto">
            <a:xfrm>
              <a:off x="1344" y="3072"/>
              <a:ext cx="1056" cy="7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Pohledávky (u odběratelů, u sdruž. podniků)</a:t>
              </a:r>
            </a:p>
          </p:txBody>
        </p:sp>
        <p:sp>
          <p:nvSpPr>
            <p:cNvPr id="11279" name="Rectangle 15"/>
            <p:cNvSpPr>
              <a:spLocks noChangeArrowheads="1"/>
            </p:cNvSpPr>
            <p:nvPr/>
          </p:nvSpPr>
          <p:spPr bwMode="auto">
            <a:xfrm>
              <a:off x="2448" y="3072"/>
              <a:ext cx="1056" cy="7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Cenné papíry (krátkodobé)</a:t>
              </a:r>
            </a:p>
          </p:txBody>
        </p:sp>
        <p:sp>
          <p:nvSpPr>
            <p:cNvPr id="11280" name="Rectangle 16"/>
            <p:cNvSpPr>
              <a:spLocks noChangeArrowheads="1"/>
            </p:cNvSpPr>
            <p:nvPr/>
          </p:nvSpPr>
          <p:spPr bwMode="auto">
            <a:xfrm>
              <a:off x="3552" y="3072"/>
              <a:ext cx="1056" cy="7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Peníze (na účtech, v hotovosti)</a:t>
              </a:r>
            </a:p>
          </p:txBody>
        </p:sp>
        <p:sp>
          <p:nvSpPr>
            <p:cNvPr id="11281" name="Rectangle 17"/>
            <p:cNvSpPr>
              <a:spLocks noChangeArrowheads="1"/>
            </p:cNvSpPr>
            <p:nvPr/>
          </p:nvSpPr>
          <p:spPr bwMode="auto">
            <a:xfrm>
              <a:off x="4656" y="3072"/>
              <a:ext cx="1056" cy="7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600"/>
                <a:t>Náklady příštích období</a:t>
              </a:r>
            </a:p>
          </p:txBody>
        </p:sp>
        <p:cxnSp>
          <p:nvCxnSpPr>
            <p:cNvPr id="11282" name="AutoShape 18"/>
            <p:cNvCxnSpPr>
              <a:cxnSpLocks noChangeShapeType="1"/>
              <a:stCxn id="11268" idx="1"/>
              <a:endCxn id="11269" idx="0"/>
            </p:cNvCxnSpPr>
            <p:nvPr/>
          </p:nvCxnSpPr>
          <p:spPr bwMode="auto">
            <a:xfrm rot="10800000" flipV="1">
              <a:off x="1344" y="1416"/>
              <a:ext cx="672" cy="408"/>
            </a:xfrm>
            <a:prstGeom prst="bentConnector2">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1283" name="AutoShape 19"/>
            <p:cNvCxnSpPr>
              <a:cxnSpLocks noChangeShapeType="1"/>
              <a:stCxn id="11268" idx="3"/>
              <a:endCxn id="11270" idx="0"/>
            </p:cNvCxnSpPr>
            <p:nvPr/>
          </p:nvCxnSpPr>
          <p:spPr bwMode="auto">
            <a:xfrm>
              <a:off x="3552" y="1416"/>
              <a:ext cx="672" cy="408"/>
            </a:xfrm>
            <a:prstGeom prst="bentConnector2">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1284" name="AutoShape 20"/>
            <p:cNvCxnSpPr>
              <a:cxnSpLocks noChangeShapeType="1"/>
              <a:stCxn id="11269" idx="2"/>
              <a:endCxn id="11271" idx="0"/>
            </p:cNvCxnSpPr>
            <p:nvPr/>
          </p:nvCxnSpPr>
          <p:spPr bwMode="auto">
            <a:xfrm rot="5400000">
              <a:off x="792" y="1992"/>
              <a:ext cx="384" cy="720"/>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1285" name="AutoShape 21"/>
            <p:cNvCxnSpPr>
              <a:cxnSpLocks noChangeShapeType="1"/>
              <a:stCxn id="11269" idx="2"/>
              <a:endCxn id="11272" idx="0"/>
            </p:cNvCxnSpPr>
            <p:nvPr/>
          </p:nvCxnSpPr>
          <p:spPr bwMode="auto">
            <a:xfrm rot="16200000" flipH="1">
              <a:off x="1392" y="2112"/>
              <a:ext cx="384" cy="480"/>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1286" name="AutoShape 22"/>
            <p:cNvCxnSpPr>
              <a:cxnSpLocks noChangeShapeType="1"/>
              <a:stCxn id="11269" idx="2"/>
              <a:endCxn id="11273" idx="0"/>
            </p:cNvCxnSpPr>
            <p:nvPr/>
          </p:nvCxnSpPr>
          <p:spPr bwMode="auto">
            <a:xfrm rot="16200000" flipH="1">
              <a:off x="1992" y="1512"/>
              <a:ext cx="384" cy="1680"/>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1287" name="AutoShape 23"/>
            <p:cNvCxnSpPr>
              <a:cxnSpLocks noChangeShapeType="1"/>
              <a:stCxn id="11271" idx="2"/>
              <a:endCxn id="11276" idx="0"/>
            </p:cNvCxnSpPr>
            <p:nvPr/>
          </p:nvCxnSpPr>
          <p:spPr bwMode="auto">
            <a:xfrm rot="5400000">
              <a:off x="372" y="2820"/>
              <a:ext cx="192" cy="312"/>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1288" name="AutoShape 24"/>
            <p:cNvCxnSpPr>
              <a:cxnSpLocks noChangeShapeType="1"/>
              <a:stCxn id="11271" idx="2"/>
              <a:endCxn id="11277" idx="0"/>
            </p:cNvCxnSpPr>
            <p:nvPr/>
          </p:nvCxnSpPr>
          <p:spPr bwMode="auto">
            <a:xfrm rot="16200000" flipH="1">
              <a:off x="696" y="2808"/>
              <a:ext cx="192" cy="336"/>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1289" name="AutoShape 25"/>
            <p:cNvCxnSpPr>
              <a:cxnSpLocks noChangeShapeType="1"/>
              <a:stCxn id="11275" idx="2"/>
              <a:endCxn id="11281" idx="0"/>
            </p:cNvCxnSpPr>
            <p:nvPr/>
          </p:nvCxnSpPr>
          <p:spPr bwMode="auto">
            <a:xfrm rot="5400000">
              <a:off x="5088" y="2976"/>
              <a:ext cx="192" cy="0"/>
            </a:xfrm>
            <a:prstGeom prst="straightConnector1">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1290" name="AutoShape 26"/>
            <p:cNvCxnSpPr>
              <a:cxnSpLocks noChangeShapeType="1"/>
              <a:stCxn id="11275" idx="2"/>
              <a:endCxn id="11280" idx="0"/>
            </p:cNvCxnSpPr>
            <p:nvPr/>
          </p:nvCxnSpPr>
          <p:spPr bwMode="auto">
            <a:xfrm rot="5400000">
              <a:off x="4536" y="2424"/>
              <a:ext cx="192" cy="1104"/>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1291" name="AutoShape 27"/>
            <p:cNvCxnSpPr>
              <a:cxnSpLocks noChangeShapeType="1"/>
              <a:stCxn id="11275" idx="2"/>
              <a:endCxn id="11279" idx="0"/>
            </p:cNvCxnSpPr>
            <p:nvPr/>
          </p:nvCxnSpPr>
          <p:spPr bwMode="auto">
            <a:xfrm rot="5400000">
              <a:off x="3984" y="1872"/>
              <a:ext cx="192" cy="2208"/>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1292" name="AutoShape 28"/>
            <p:cNvCxnSpPr>
              <a:cxnSpLocks noChangeShapeType="1"/>
              <a:stCxn id="11275" idx="2"/>
              <a:endCxn id="11278" idx="0"/>
            </p:cNvCxnSpPr>
            <p:nvPr/>
          </p:nvCxnSpPr>
          <p:spPr bwMode="auto">
            <a:xfrm rot="5400000">
              <a:off x="3432" y="1320"/>
              <a:ext cx="192" cy="3312"/>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1293" name="AutoShape 29"/>
            <p:cNvCxnSpPr>
              <a:cxnSpLocks noChangeShapeType="1"/>
              <a:stCxn id="11270" idx="2"/>
              <a:endCxn id="11274" idx="0"/>
            </p:cNvCxnSpPr>
            <p:nvPr/>
          </p:nvCxnSpPr>
          <p:spPr bwMode="auto">
            <a:xfrm rot="5400000">
              <a:off x="3996" y="2316"/>
              <a:ext cx="384" cy="72"/>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cxnSp>
          <p:nvCxnSpPr>
            <p:cNvPr id="11294" name="AutoShape 30"/>
            <p:cNvCxnSpPr>
              <a:cxnSpLocks noChangeShapeType="1"/>
              <a:stCxn id="11270" idx="2"/>
              <a:endCxn id="11275" idx="0"/>
            </p:cNvCxnSpPr>
            <p:nvPr/>
          </p:nvCxnSpPr>
          <p:spPr bwMode="auto">
            <a:xfrm rot="16200000" flipH="1">
              <a:off x="4512" y="1872"/>
              <a:ext cx="384" cy="960"/>
            </a:xfrm>
            <a:prstGeom prst="bentConnector3">
              <a:avLst>
                <a:gd name="adj1" fmla="val 50000"/>
              </a:avLst>
            </a:prstGeom>
            <a:noFill/>
            <a:ln w="9525">
              <a:solidFill>
                <a:schemeClr val="tx1"/>
              </a:solidFill>
              <a:miter lim="800000"/>
              <a:headEnd/>
              <a:tailEnd/>
            </a:ln>
            <a:extLst>
              <a:ext uri="{909E8E84-426E-40DD-AFC4-6F175D3DCCD1}">
                <a14:hiddenFill xmlns:a14="http://schemas.microsoft.com/office/drawing/2010/main">
                  <a:noFill/>
                </a14:hiddenFill>
              </a:ext>
            </a:extLst>
          </p:spPr>
        </p:cxnSp>
      </p:grpSp>
      <p:sp>
        <p:nvSpPr>
          <p:cNvPr id="37" name="Obdélník 36"/>
          <p:cNvSpPr/>
          <p:nvPr/>
        </p:nvSpPr>
        <p:spPr>
          <a:xfrm>
            <a:off x="2738438" y="714376"/>
            <a:ext cx="6572250" cy="535531"/>
          </a:xfrm>
          <a:prstGeom prst="rect">
            <a:avLst/>
          </a:prstGeom>
        </p:spPr>
        <p:txBody>
          <a:bodyPr>
            <a:spAutoFit/>
          </a:bodyPr>
          <a:lstStyle/>
          <a:p>
            <a:pPr defTabSz="685800">
              <a:lnSpc>
                <a:spcPct val="90000"/>
              </a:lnSpc>
              <a:spcBef>
                <a:spcPct val="0"/>
              </a:spcBef>
              <a:defRPr/>
            </a:pPr>
            <a:r>
              <a:rPr lang="cs-CZ" sz="3200" dirty="0">
                <a:solidFill>
                  <a:schemeClr val="tx2">
                    <a:satMod val="130000"/>
                  </a:schemeClr>
                </a:solidFill>
                <a:latin typeface="+mj-lt"/>
                <a:ea typeface="+mj-ea"/>
                <a:cs typeface="+mj-cs"/>
              </a:rPr>
              <a:t>Majetková struktura podniku</a:t>
            </a:r>
          </a:p>
        </p:txBody>
      </p:sp>
    </p:spTree>
    <p:extLst>
      <p:ext uri="{BB962C8B-B14F-4D97-AF65-F5344CB8AC3E}">
        <p14:creationId xmlns:p14="http://schemas.microsoft.com/office/powerpoint/2010/main" val="90001560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p:cNvSpPr>
          <p:nvPr>
            <p:ph type="title"/>
          </p:nvPr>
        </p:nvSpPr>
        <p:spPr bwMode="auto">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ctr" anchorCtr="0" compatLnSpc="1">
            <a:prstTxWarp prst="textNoShape">
              <a:avLst/>
            </a:prstTxWarp>
            <a:normAutofit/>
          </a:bodyPr>
          <a:lstStyle/>
          <a:p>
            <a:pPr>
              <a:defRPr/>
            </a:pPr>
            <a:r>
              <a:rPr lang="cs-CZ" altLang="cs-CZ" sz="3200" dirty="0">
                <a:solidFill>
                  <a:schemeClr val="tx2">
                    <a:satMod val="130000"/>
                  </a:schemeClr>
                </a:solidFill>
              </a:rPr>
              <a:t>Rozšířená </a:t>
            </a:r>
            <a:r>
              <a:rPr lang="cs-CZ" altLang="cs-CZ" sz="3200" dirty="0" err="1">
                <a:solidFill>
                  <a:schemeClr val="tx2">
                    <a:satMod val="130000"/>
                  </a:schemeClr>
                </a:solidFill>
              </a:rPr>
              <a:t>Du-Pontova</a:t>
            </a:r>
            <a:r>
              <a:rPr lang="cs-CZ" altLang="cs-CZ" sz="3200" dirty="0">
                <a:solidFill>
                  <a:schemeClr val="tx2">
                    <a:satMod val="130000"/>
                  </a:schemeClr>
                </a:solidFill>
              </a:rPr>
              <a:t> rovnice</a:t>
            </a:r>
          </a:p>
        </p:txBody>
      </p:sp>
      <p:sp>
        <p:nvSpPr>
          <p:cNvPr id="18435" name="Rectangle 3"/>
          <p:cNvSpPr>
            <a:spLocks noGrp="1"/>
          </p:cNvSpPr>
          <p:nvPr>
            <p:ph type="body" idx="1"/>
          </p:nvPr>
        </p:nvSpPr>
        <p:spPr/>
        <p:txBody>
          <a:bodyPr/>
          <a:lstStyle/>
          <a:p>
            <a:pPr eaLnBrk="1" hangingPunct="1">
              <a:lnSpc>
                <a:spcPct val="80000"/>
              </a:lnSpc>
            </a:pPr>
            <a:r>
              <a:rPr lang="cs-CZ" altLang="cs-CZ" sz="2000"/>
              <a:t>Tato rozšířená rovnice vyjadřuje skutečnost, že management má tři páky ke zvyšování výnosnosti vlastního kapitálu (ROE): </a:t>
            </a:r>
          </a:p>
          <a:p>
            <a:pPr lvl="1" eaLnBrk="1" hangingPunct="1">
              <a:lnSpc>
                <a:spcPct val="80000"/>
              </a:lnSpc>
            </a:pPr>
            <a:r>
              <a:rPr lang="cs-CZ" altLang="cs-CZ" sz="1800"/>
              <a:t>zisková marže (hlavním způsobem zvyšování je snižování nákladů)</a:t>
            </a:r>
          </a:p>
          <a:p>
            <a:pPr lvl="1" eaLnBrk="1" hangingPunct="1">
              <a:lnSpc>
                <a:spcPct val="80000"/>
              </a:lnSpc>
            </a:pPr>
            <a:r>
              <a:rPr lang="cs-CZ" altLang="cs-CZ" sz="1800"/>
              <a:t>obrat aktiv (hlavním způsobem je růst tržeb připadajících na jednu korunu aktiv)</a:t>
            </a:r>
          </a:p>
          <a:p>
            <a:pPr lvl="1" eaLnBrk="1" hangingPunct="1">
              <a:lnSpc>
                <a:spcPct val="80000"/>
              </a:lnSpc>
            </a:pPr>
            <a:r>
              <a:rPr lang="cs-CZ" altLang="cs-CZ" sz="1800"/>
              <a:t>finanční páka (hlavním způsobem je levné použití cizích zdrojů).</a:t>
            </a:r>
            <a:endParaRPr lang="cs-CZ" altLang="cs-CZ" sz="1800" b="1"/>
          </a:p>
          <a:p>
            <a:pPr eaLnBrk="1" hangingPunct="1">
              <a:lnSpc>
                <a:spcPct val="80000"/>
              </a:lnSpc>
            </a:pPr>
            <a:endParaRPr lang="cs-CZ" altLang="cs-CZ" sz="2000" b="1"/>
          </a:p>
          <a:p>
            <a:pPr algn="just" eaLnBrk="1" hangingPunct="1">
              <a:lnSpc>
                <a:spcPct val="80000"/>
              </a:lnSpc>
            </a:pPr>
            <a:r>
              <a:rPr lang="cs-CZ" altLang="cs-CZ" sz="2000" b="1"/>
              <a:t>Pyramidová soustava finančních ukazatelů</a:t>
            </a:r>
            <a:r>
              <a:rPr lang="cs-CZ" altLang="cs-CZ" sz="2000"/>
              <a:t> je založena na postupném rozkladu vrcholového ukazatele na dílčí ukazatele, které jej v rozhodující míře ovlivňují. Vrcholový ukazatel by měl co nejlépe postihovat základní cíl podniku. Výpočet vlivů dílčích ukazatelů zpracovává na počítači tzv. logaritmickou metodou. Analytik se zde zabývá jen rozhodující fází rozboru, interpretaci výsledků a návrhem opatření. </a:t>
            </a:r>
          </a:p>
        </p:txBody>
      </p:sp>
    </p:spTree>
    <p:extLst>
      <p:ext uri="{BB962C8B-B14F-4D97-AF65-F5344CB8AC3E}">
        <p14:creationId xmlns:p14="http://schemas.microsoft.com/office/powerpoint/2010/main" val="223993272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p:nvPr>
        </p:nvSpPr>
        <p:spPr bwMode="auto">
          <a:xfrm>
            <a:off x="2152650" y="365127"/>
            <a:ext cx="7886700" cy="577554"/>
          </a:xfr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ctr" anchorCtr="0" compatLnSpc="1">
            <a:prstTxWarp prst="textNoShape">
              <a:avLst/>
            </a:prstTxWarp>
            <a:normAutofit/>
          </a:bodyPr>
          <a:lstStyle/>
          <a:p>
            <a:pPr eaLnBrk="1" hangingPunct="1"/>
            <a:r>
              <a:rPr lang="cs-CZ" altLang="cs-CZ" sz="3200" dirty="0">
                <a:solidFill>
                  <a:schemeClr val="tx2">
                    <a:satMod val="130000"/>
                  </a:schemeClr>
                </a:solidFill>
              </a:rPr>
              <a:t>Pyramidová struktura ukazatelů</a:t>
            </a:r>
          </a:p>
        </p:txBody>
      </p:sp>
      <p:pic>
        <p:nvPicPr>
          <p:cNvPr id="19459" name="Picture 4"/>
          <p:cNvPicPr>
            <a:picLocks noGrp="1" noChangeAspect="1" noChangeArrowheads="1"/>
          </p:cNvPicPr>
          <p:nvPr>
            <p:ph type="body" idx="1"/>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1853938" y="779109"/>
            <a:ext cx="8814062" cy="6607334"/>
          </a:xfrm>
          <a:noFill/>
        </p:spPr>
      </p:pic>
      <p:sp>
        <p:nvSpPr>
          <p:cNvPr id="19460" name="AutoShape 5"/>
          <p:cNvSpPr>
            <a:spLocks noChangeArrowheads="1"/>
          </p:cNvSpPr>
          <p:nvPr/>
        </p:nvSpPr>
        <p:spPr bwMode="auto">
          <a:xfrm rot="10800000">
            <a:off x="7608888" y="5516564"/>
            <a:ext cx="2735262" cy="288925"/>
          </a:xfrm>
          <a:prstGeom prst="wedgeRectCallout">
            <a:avLst>
              <a:gd name="adj1" fmla="val 85921"/>
              <a:gd name="adj2" fmla="val 842306"/>
            </a:avLst>
          </a:prstGeom>
          <a:gradFill rotWithShape="1">
            <a:gsLst>
              <a:gs pos="0">
                <a:schemeClr val="accent1">
                  <a:alpha val="48000"/>
                </a:schemeClr>
              </a:gs>
              <a:gs pos="100000">
                <a:schemeClr val="bg1">
                  <a:alpha val="48000"/>
                </a:schemeClr>
              </a:gs>
            </a:gsLst>
            <a:lin ang="5400000" scaled="1"/>
          </a:gradFill>
          <a:ln w="9525">
            <a:solidFill>
              <a:schemeClr val="tx1"/>
            </a:solidFill>
            <a:miter lim="800000"/>
            <a:headEnd/>
            <a:tailEnd/>
          </a:ln>
        </p:spPr>
        <p:txBody>
          <a:bodyPr rot="10800000"/>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r>
              <a:rPr lang="cs-CZ" altLang="cs-CZ" sz="1400"/>
              <a:t>Vlastní jmění/vlastní jmění</a:t>
            </a:r>
          </a:p>
        </p:txBody>
      </p:sp>
    </p:spTree>
    <p:extLst>
      <p:ext uri="{BB962C8B-B14F-4D97-AF65-F5344CB8AC3E}">
        <p14:creationId xmlns:p14="http://schemas.microsoft.com/office/powerpoint/2010/main" val="53350054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59EA28-5087-4157-8F6C-49887C15FB3C}"/>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2CAAEC87-49EB-47FB-A5D5-1275F816AEC3}"/>
              </a:ext>
            </a:extLst>
          </p:cNvPr>
          <p:cNvSpPr>
            <a:spLocks noGrp="1"/>
          </p:cNvSpPr>
          <p:nvPr>
            <p:ph idx="1"/>
          </p:nvPr>
        </p:nvSpPr>
        <p:spPr/>
        <p:txBody>
          <a:bodyPr/>
          <a:lstStyle/>
          <a:p>
            <a:r>
              <a:rPr lang="cs-CZ" dirty="0"/>
              <a:t>Děkuji za pozornost…</a:t>
            </a:r>
          </a:p>
        </p:txBody>
      </p:sp>
    </p:spTree>
    <p:extLst>
      <p:ext uri="{BB962C8B-B14F-4D97-AF65-F5344CB8AC3E}">
        <p14:creationId xmlns:p14="http://schemas.microsoft.com/office/powerpoint/2010/main" val="1439553320"/>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TotalTime>
  <Words>5317</Words>
  <Application>Microsoft Office PowerPoint</Application>
  <PresentationFormat>Širokoúhlá obrazovka</PresentationFormat>
  <Paragraphs>828</Paragraphs>
  <Slides>92</Slides>
  <Notes>0</Notes>
  <HiddenSlides>0</HiddenSlides>
  <MMClips>0</MMClips>
  <ScaleCrop>false</ScaleCrop>
  <HeadingPairs>
    <vt:vector size="8" baseType="variant">
      <vt:variant>
        <vt:lpstr>Použitá písma</vt:lpstr>
      </vt:variant>
      <vt:variant>
        <vt:i4>12</vt:i4>
      </vt:variant>
      <vt:variant>
        <vt:lpstr>Motiv</vt:lpstr>
      </vt:variant>
      <vt:variant>
        <vt:i4>1</vt:i4>
      </vt:variant>
      <vt:variant>
        <vt:lpstr>Vložené servery OLE</vt:lpstr>
      </vt:variant>
      <vt:variant>
        <vt:i4>1</vt:i4>
      </vt:variant>
      <vt:variant>
        <vt:lpstr>Nadpisy snímků</vt:lpstr>
      </vt:variant>
      <vt:variant>
        <vt:i4>92</vt:i4>
      </vt:variant>
    </vt:vector>
  </HeadingPairs>
  <TitlesOfParts>
    <vt:vector size="106" baseType="lpstr">
      <vt:lpstr>Arial</vt:lpstr>
      <vt:lpstr>Calibri</vt:lpstr>
      <vt:lpstr>Calibri Light</vt:lpstr>
      <vt:lpstr>Gill Sans MT</vt:lpstr>
      <vt:lpstr>Symbol</vt:lpstr>
      <vt:lpstr>Tahoma</vt:lpstr>
      <vt:lpstr>Times New Roman</vt:lpstr>
      <vt:lpstr>TimesNewRomanPS-ItalicMT</vt:lpstr>
      <vt:lpstr>TimesNewRomanPSMT</vt:lpstr>
      <vt:lpstr>Verdana</vt:lpstr>
      <vt:lpstr>Wingdings</vt:lpstr>
      <vt:lpstr>Wingdings 2</vt:lpstr>
      <vt:lpstr>Motiv Office</vt:lpstr>
      <vt:lpstr>Rovnice</vt:lpstr>
      <vt:lpstr>Třetí tutoriál EKPO</vt:lpstr>
      <vt:lpstr>Obsah</vt:lpstr>
      <vt:lpstr>Finance v podniku</vt:lpstr>
      <vt:lpstr>Kde se pohybujeme?</vt:lpstr>
      <vt:lpstr>Propojení majetkové a kapitálové struktury se strategií obecně</vt:lpstr>
      <vt:lpstr>Majetková a kapitálová výstavba podniku</vt:lpstr>
      <vt:lpstr>Majetková struktura podniku</vt:lpstr>
      <vt:lpstr>Majetková struktura podniku</vt:lpstr>
      <vt:lpstr>Prezentace aplikace PowerPoint</vt:lpstr>
      <vt:lpstr>Schopnost přeměnit majetek podniku v peníze</vt:lpstr>
      <vt:lpstr>Prezentace aplikace PowerPoint</vt:lpstr>
      <vt:lpstr>Stanovení forem financování</vt:lpstr>
      <vt:lpstr>Klíčové faktory při volbě zdrojů financování</vt:lpstr>
      <vt:lpstr>Pravidla financování a kapitálová struktura</vt:lpstr>
      <vt:lpstr>Pravidla financování a kapitálová struktura</vt:lpstr>
      <vt:lpstr>Struktura pasiv v průmyslu</vt:lpstr>
      <vt:lpstr>Pravidla financování a kapitálová struktura</vt:lpstr>
      <vt:lpstr>Zjištění kapitálové potřeby a jejího krytí</vt:lpstr>
      <vt:lpstr>Analýza cash-flow</vt:lpstr>
      <vt:lpstr>Analýza cash-flow</vt:lpstr>
      <vt:lpstr>Analýza cash-flow</vt:lpstr>
      <vt:lpstr>Analýza cash-flow</vt:lpstr>
      <vt:lpstr>Investice a financování</vt:lpstr>
      <vt:lpstr>Podniková činnost a investice/financování</vt:lpstr>
      <vt:lpstr>Pojmy investice a financování</vt:lpstr>
      <vt:lpstr>Pojmy investice a financování</vt:lpstr>
      <vt:lpstr>Podnikový obrat</vt:lpstr>
      <vt:lpstr>Podnikový obrat</vt:lpstr>
      <vt:lpstr>Podnikový obrat</vt:lpstr>
      <vt:lpstr>Rozvaha</vt:lpstr>
      <vt:lpstr>Likvidita</vt:lpstr>
      <vt:lpstr>Hodnocení likvidity</vt:lpstr>
      <vt:lpstr>Druhy financování</vt:lpstr>
      <vt:lpstr>Prezentace aplikace PowerPoint</vt:lpstr>
      <vt:lpstr>Prezentace aplikace PowerPoint</vt:lpstr>
      <vt:lpstr>Prezentace aplikace PowerPoint</vt:lpstr>
      <vt:lpstr>Prezentace aplikace PowerPoint</vt:lpstr>
      <vt:lpstr>Druhy investic</vt:lpstr>
      <vt:lpstr>Prezentace aplikace PowerPoint</vt:lpstr>
      <vt:lpstr>Kdy investovat? Obnovovat?</vt:lpstr>
      <vt:lpstr>Investiční plánování a investiční propočty</vt:lpstr>
      <vt:lpstr>Hodnocení efektivnosti investic</vt:lpstr>
      <vt:lpstr>Hodnocení efektivnosti investic</vt:lpstr>
      <vt:lpstr>Metody hodnocení investic</vt:lpstr>
      <vt:lpstr>Výpočet porovnávající náklady</vt:lpstr>
      <vt:lpstr>Výpočet porovnávající zisk a výpočet rentability</vt:lpstr>
      <vt:lpstr>Výpočet návratnosti</vt:lpstr>
      <vt:lpstr>Hodnota kapitálu</vt:lpstr>
      <vt:lpstr>Vnitřní výnosové procento</vt:lpstr>
      <vt:lpstr>Anuity</vt:lpstr>
      <vt:lpstr>Nedostatky finančně-matematických postupů</vt:lpstr>
      <vt:lpstr>Simultánní modely kapitálového rozpočtu</vt:lpstr>
      <vt:lpstr>Oceňování podniku</vt:lpstr>
      <vt:lpstr>Oceňování podniku</vt:lpstr>
      <vt:lpstr>Účetní závěrka</vt:lpstr>
      <vt:lpstr>Účetní závěrka</vt:lpstr>
      <vt:lpstr>Účetní závěrka</vt:lpstr>
      <vt:lpstr>Účetní závěrka</vt:lpstr>
      <vt:lpstr>Rozvaha</vt:lpstr>
      <vt:lpstr>Úkoly určené zákonnými předpisy rozvahám</vt:lpstr>
      <vt:lpstr>Výkaz zisku a ztrát = výsledovka</vt:lpstr>
      <vt:lpstr>Výkaz zisku a ztrát = výsledovka</vt:lpstr>
      <vt:lpstr>Výkaz zisku a ztrát = výsledovka</vt:lpstr>
      <vt:lpstr>Výsledovka (Výkaz zisků/ztrát)</vt:lpstr>
      <vt:lpstr>Příloha a výroční zpráva</vt:lpstr>
      <vt:lpstr>Příloha a výroční zpráva</vt:lpstr>
      <vt:lpstr>Podnikové početnictví</vt:lpstr>
      <vt:lpstr>Úkoly podnikového početnictví</vt:lpstr>
      <vt:lpstr>Členění podnikového početnictví</vt:lpstr>
      <vt:lpstr>1. Finanční účetnictví a rozvaha</vt:lpstr>
      <vt:lpstr>2. Evidence a kalkulace nákladů  nákladové (vnitropodnikové) účetnictví</vt:lpstr>
      <vt:lpstr>Typový kalkulační vzorec</vt:lpstr>
      <vt:lpstr>3. Podniková statistika a srovnávání</vt:lpstr>
      <vt:lpstr>4. Podnikové plánování a rozpočty</vt:lpstr>
      <vt:lpstr>Základní pojmy podnikového početnictví</vt:lpstr>
      <vt:lpstr>Finanční analýza</vt:lpstr>
      <vt:lpstr>Analýza rozvahy a výkazu zisků a ztrát</vt:lpstr>
      <vt:lpstr>Finanční analýza podniku</vt:lpstr>
      <vt:lpstr>Finanční analýza podniku</vt:lpstr>
      <vt:lpstr>Rentability</vt:lpstr>
      <vt:lpstr>Analýza rentability</vt:lpstr>
      <vt:lpstr>Analýza aktivity </vt:lpstr>
      <vt:lpstr>Analýza zadluženosti</vt:lpstr>
      <vt:lpstr>Analýza platební schopnosti</vt:lpstr>
      <vt:lpstr>Likvidita (vychází z rozvahy)</vt:lpstr>
      <vt:lpstr>Analýza postavení podniku na kapitálovém trhu</vt:lpstr>
      <vt:lpstr>Postup finanční analýzy </vt:lpstr>
      <vt:lpstr>Ukazatele Du-Pont</vt:lpstr>
      <vt:lpstr>Rozšířená Du-Pontova rovnice</vt:lpstr>
      <vt:lpstr>Rozšířená Du-Pontova rovnice</vt:lpstr>
      <vt:lpstr>Pyramidová struktura ukazatelů</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Třetí tutoriál EKPO</dc:title>
  <dc:creator>Petr Mikuš</dc:creator>
  <cp:lastModifiedBy>Petr Mikuš</cp:lastModifiedBy>
  <cp:revision>7</cp:revision>
  <dcterms:created xsi:type="dcterms:W3CDTF">2021-12-03T20:44:41Z</dcterms:created>
  <dcterms:modified xsi:type="dcterms:W3CDTF">2022-12-09T12:10:11Z</dcterms:modified>
</cp:coreProperties>
</file>