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422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C"/>
    <a:srgbClr val="B9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2D56C-29FE-4EAA-A781-227082D879F7}" type="doc">
      <dgm:prSet loTypeId="urn:microsoft.com/office/officeart/2005/8/layout/vList5" loCatId="list" qsTypeId="urn:microsoft.com/office/officeart/2005/8/quickstyle/simple3" qsCatId="simple" csTypeId="urn:microsoft.com/office/officeart/2005/8/colors/accent0_1" csCatId="mainScheme" phldr="1"/>
      <dgm:spPr/>
    </dgm:pt>
    <dgm:pt modelId="{9883C8FB-946B-4A04-B340-0FEC67ADE1B0}">
      <dgm:prSet phldrT="[Text]"/>
      <dgm:spPr/>
      <dgm:t>
        <a:bodyPr/>
        <a:lstStyle/>
        <a:p>
          <a:pPr algn="ctr"/>
          <a:r>
            <a:rPr lang="cs-CZ"/>
            <a:t>zkušenější</a:t>
          </a:r>
        </a:p>
      </dgm:t>
    </dgm:pt>
    <dgm:pt modelId="{38A9C0DD-0E2E-40A2-9202-58E2658E761D}" type="parTrans" cxnId="{6367FBC0-75B0-47BD-8C9F-CE7F7B0DAA1B}">
      <dgm:prSet/>
      <dgm:spPr/>
      <dgm:t>
        <a:bodyPr/>
        <a:lstStyle/>
        <a:p>
          <a:endParaRPr lang="cs-CZ"/>
        </a:p>
      </dgm:t>
    </dgm:pt>
    <dgm:pt modelId="{24F402F7-3DFF-46E4-BE28-A507D2A0CCF5}" type="sibTrans" cxnId="{6367FBC0-75B0-47BD-8C9F-CE7F7B0DAA1B}">
      <dgm:prSet/>
      <dgm:spPr/>
      <dgm:t>
        <a:bodyPr/>
        <a:lstStyle/>
        <a:p>
          <a:endParaRPr lang="cs-CZ"/>
        </a:p>
      </dgm:t>
    </dgm:pt>
    <dgm:pt modelId="{69A22A77-B628-4AD0-AA0C-1D7AD7D41321}">
      <dgm:prSet phldrT="[Text]"/>
      <dgm:spPr/>
      <dgm:t>
        <a:bodyPr/>
        <a:lstStyle/>
        <a:p>
          <a:pPr algn="ctr"/>
          <a:r>
            <a:rPr lang="cs-CZ"/>
            <a:t>změna hodnot</a:t>
          </a:r>
        </a:p>
      </dgm:t>
    </dgm:pt>
    <dgm:pt modelId="{25787322-1CD4-4D1E-9624-39D7F663A341}" type="parTrans" cxnId="{70F06E4F-D922-4152-8BC7-46D36E377190}">
      <dgm:prSet/>
      <dgm:spPr/>
      <dgm:t>
        <a:bodyPr/>
        <a:lstStyle/>
        <a:p>
          <a:endParaRPr lang="cs-CZ"/>
        </a:p>
      </dgm:t>
    </dgm:pt>
    <dgm:pt modelId="{7285A23B-30A0-41C2-BDD7-AFFECEE859AD}" type="sibTrans" cxnId="{70F06E4F-D922-4152-8BC7-46D36E377190}">
      <dgm:prSet/>
      <dgm:spPr/>
      <dgm:t>
        <a:bodyPr/>
        <a:lstStyle/>
        <a:p>
          <a:endParaRPr lang="cs-CZ"/>
        </a:p>
      </dgm:t>
    </dgm:pt>
    <dgm:pt modelId="{9A2C5A29-252B-417F-B1EF-18FEFB4B4931}">
      <dgm:prSet phldrT="[Text]"/>
      <dgm:spPr/>
      <dgm:t>
        <a:bodyPr/>
        <a:lstStyle/>
        <a:p>
          <a:pPr algn="ctr"/>
          <a:r>
            <a:rPr lang="cs-CZ" dirty="0"/>
            <a:t>změna životního stylu</a:t>
          </a:r>
        </a:p>
      </dgm:t>
    </dgm:pt>
    <dgm:pt modelId="{0BE8A7C2-2DF9-4D2D-9CD3-0C14A75D3ED7}" type="parTrans" cxnId="{C2E22F19-CD4C-4F33-BCC7-89C9DCC42E95}">
      <dgm:prSet/>
      <dgm:spPr/>
      <dgm:t>
        <a:bodyPr/>
        <a:lstStyle/>
        <a:p>
          <a:endParaRPr lang="cs-CZ"/>
        </a:p>
      </dgm:t>
    </dgm:pt>
    <dgm:pt modelId="{23EF6331-FC37-4630-9861-721A529778D9}" type="sibTrans" cxnId="{C2E22F19-CD4C-4F33-BCC7-89C9DCC42E95}">
      <dgm:prSet/>
      <dgm:spPr/>
      <dgm:t>
        <a:bodyPr/>
        <a:lstStyle/>
        <a:p>
          <a:endParaRPr lang="cs-CZ"/>
        </a:p>
      </dgm:t>
    </dgm:pt>
    <dgm:pt modelId="{5B8DFF51-A89B-4268-B122-EF5A124CACF9}">
      <dgm:prSet phldrT="[Text]"/>
      <dgm:spPr/>
      <dgm:t>
        <a:bodyPr/>
        <a:lstStyle/>
        <a:p>
          <a:pPr algn="ctr"/>
          <a:r>
            <a:rPr lang="cs-CZ"/>
            <a:t>nezávislejší</a:t>
          </a:r>
        </a:p>
      </dgm:t>
    </dgm:pt>
    <dgm:pt modelId="{0DB115BE-90A7-4590-855F-24291025C2B8}" type="parTrans" cxnId="{6C57257F-4630-4157-A7A2-2DB0FFD47054}">
      <dgm:prSet/>
      <dgm:spPr/>
      <dgm:t>
        <a:bodyPr/>
        <a:lstStyle/>
        <a:p>
          <a:endParaRPr lang="cs-CZ"/>
        </a:p>
      </dgm:t>
    </dgm:pt>
    <dgm:pt modelId="{AD0AFB78-CF79-4D79-9CAD-2D17AD699D0C}" type="sibTrans" cxnId="{6C57257F-4630-4157-A7A2-2DB0FFD47054}">
      <dgm:prSet/>
      <dgm:spPr/>
      <dgm:t>
        <a:bodyPr/>
        <a:lstStyle/>
        <a:p>
          <a:endParaRPr lang="cs-CZ"/>
        </a:p>
      </dgm:t>
    </dgm:pt>
    <dgm:pt modelId="{694179D1-1B66-4300-897F-5F28CABE26AD}">
      <dgm:prSet phldrT="[Text]"/>
      <dgm:spPr/>
      <dgm:t>
        <a:bodyPr/>
        <a:lstStyle/>
        <a:p>
          <a:pPr algn="ctr"/>
          <a:r>
            <a:rPr lang="cs-CZ"/>
            <a:t>demografické změny</a:t>
          </a:r>
        </a:p>
      </dgm:t>
    </dgm:pt>
    <dgm:pt modelId="{FB61309B-688D-43C0-94E6-6CC4CCA4EEA1}" type="parTrans" cxnId="{7D36BB6A-7D6C-4E23-BA1E-7E711E65E4C0}">
      <dgm:prSet/>
      <dgm:spPr/>
      <dgm:t>
        <a:bodyPr/>
        <a:lstStyle/>
        <a:p>
          <a:endParaRPr lang="cs-CZ"/>
        </a:p>
      </dgm:t>
    </dgm:pt>
    <dgm:pt modelId="{16942048-9D29-44F4-91A4-ED52C55F061A}" type="sibTrans" cxnId="{7D36BB6A-7D6C-4E23-BA1E-7E711E65E4C0}">
      <dgm:prSet/>
      <dgm:spPr/>
      <dgm:t>
        <a:bodyPr/>
        <a:lstStyle/>
        <a:p>
          <a:endParaRPr lang="cs-CZ"/>
        </a:p>
      </dgm:t>
    </dgm:pt>
    <dgm:pt modelId="{2DD2F02E-869C-4FA9-93E5-61B217D82C6A}">
      <dgm:prSet phldrT="[Text]"/>
      <dgm:spPr/>
      <dgm:t>
        <a:bodyPr/>
        <a:lstStyle/>
        <a:p>
          <a:pPr algn="ctr"/>
          <a:r>
            <a:rPr lang="cs-CZ"/>
            <a:t>flexibilnější</a:t>
          </a:r>
        </a:p>
      </dgm:t>
    </dgm:pt>
    <dgm:pt modelId="{8D63CEC6-F1AD-4B6B-AE3B-6BAD4DF5E417}" type="parTrans" cxnId="{578B4A90-56D1-4831-913A-02DE32CF2B4A}">
      <dgm:prSet/>
      <dgm:spPr/>
      <dgm:t>
        <a:bodyPr/>
        <a:lstStyle/>
        <a:p>
          <a:endParaRPr lang="cs-CZ"/>
        </a:p>
      </dgm:t>
    </dgm:pt>
    <dgm:pt modelId="{BC94C43B-CF28-443B-B69C-6A1799DEC1ED}" type="sibTrans" cxnId="{578B4A90-56D1-4831-913A-02DE32CF2B4A}">
      <dgm:prSet/>
      <dgm:spPr/>
      <dgm:t>
        <a:bodyPr/>
        <a:lstStyle/>
        <a:p>
          <a:endParaRPr lang="cs-CZ"/>
        </a:p>
      </dgm:t>
    </dgm:pt>
    <dgm:pt modelId="{D1448288-7F6D-4F33-8D76-5842397DC8D2}">
      <dgm:prSet/>
      <dgm:spPr/>
      <dgm:t>
        <a:bodyPr/>
        <a:lstStyle/>
        <a:p>
          <a:r>
            <a:rPr lang="cs-CZ" dirty="0"/>
            <a:t>více cestovních zážitků, náročnější na kvalitu, vzdělanější</a:t>
          </a:r>
        </a:p>
      </dgm:t>
    </dgm:pt>
    <dgm:pt modelId="{BBC68A61-1665-482E-B983-5D09FB317460}" type="parTrans" cxnId="{1E6CBAE6-6C2B-4AC1-AFA9-8A3A7BDFED42}">
      <dgm:prSet/>
      <dgm:spPr/>
      <dgm:t>
        <a:bodyPr/>
        <a:lstStyle/>
        <a:p>
          <a:endParaRPr lang="cs-CZ"/>
        </a:p>
      </dgm:t>
    </dgm:pt>
    <dgm:pt modelId="{557539DE-E087-4E2C-A8C8-70780D81A74E}" type="sibTrans" cxnId="{1E6CBAE6-6C2B-4AC1-AFA9-8A3A7BDFED42}">
      <dgm:prSet/>
      <dgm:spPr/>
      <dgm:t>
        <a:bodyPr/>
        <a:lstStyle/>
        <a:p>
          <a:endParaRPr lang="cs-CZ"/>
        </a:p>
      </dgm:t>
    </dgm:pt>
    <dgm:pt modelId="{346C1AF1-6989-421B-A4A8-04EBC7CA73DD}">
      <dgm:prSet/>
      <dgm:spPr/>
      <dgm:t>
        <a:bodyPr/>
        <a:lstStyle/>
        <a:p>
          <a:r>
            <a:rPr lang="cs-CZ"/>
            <a:t>zvláštní zájmy, požadující více zábavy, dobrodružství a rozmanitý výběr</a:t>
          </a:r>
        </a:p>
      </dgm:t>
    </dgm:pt>
    <dgm:pt modelId="{CEFCD0CE-8057-40E3-9C1E-A9A875EDEA8E}" type="parTrans" cxnId="{4F282DE6-5A56-4EBA-B754-B0630981DCAC}">
      <dgm:prSet/>
      <dgm:spPr/>
      <dgm:t>
        <a:bodyPr/>
        <a:lstStyle/>
        <a:p>
          <a:endParaRPr lang="cs-CZ"/>
        </a:p>
      </dgm:t>
    </dgm:pt>
    <dgm:pt modelId="{37574C61-E337-41E2-934E-7C14D4708020}" type="sibTrans" cxnId="{4F282DE6-5A56-4EBA-B754-B0630981DCAC}">
      <dgm:prSet/>
      <dgm:spPr/>
      <dgm:t>
        <a:bodyPr/>
        <a:lstStyle/>
        <a:p>
          <a:endParaRPr lang="cs-CZ"/>
        </a:p>
      </dgm:t>
    </dgm:pt>
    <dgm:pt modelId="{29914833-255A-4F28-83FC-8A21A0D2FD9A}">
      <dgm:prSet/>
      <dgm:spPr/>
      <dgm:t>
        <a:bodyPr/>
        <a:lstStyle/>
        <a:p>
          <a:r>
            <a:rPr lang="cs-CZ"/>
            <a:t>ohleduplný k životnímu prostředí, vnímavější, důraz na požitek z cestování</a:t>
          </a:r>
        </a:p>
      </dgm:t>
    </dgm:pt>
    <dgm:pt modelId="{37E30F6A-3AE5-4648-9D26-405DFA774BB6}" type="parTrans" cxnId="{D46D0573-0FDA-4506-B112-A0054E87E4E4}">
      <dgm:prSet/>
      <dgm:spPr/>
      <dgm:t>
        <a:bodyPr/>
        <a:lstStyle/>
        <a:p>
          <a:endParaRPr lang="cs-CZ"/>
        </a:p>
      </dgm:t>
    </dgm:pt>
    <dgm:pt modelId="{CE9F6F84-DEEC-4AFF-8E92-7A8666CD5DA7}" type="sibTrans" cxnId="{D46D0573-0FDA-4506-B112-A0054E87E4E4}">
      <dgm:prSet/>
      <dgm:spPr/>
      <dgm:t>
        <a:bodyPr/>
        <a:lstStyle/>
        <a:p>
          <a:endParaRPr lang="cs-CZ"/>
        </a:p>
      </dgm:t>
    </dgm:pt>
    <dgm:pt modelId="{DFB7290B-D928-4668-B236-28642793CDCA}">
      <dgm:prSet/>
      <dgm:spPr/>
      <dgm:t>
        <a:bodyPr/>
        <a:lstStyle/>
        <a:p>
          <a:r>
            <a:rPr lang="cs-CZ"/>
            <a:t>oceňuje rozdílnost destinací, touha po autenticitě</a:t>
          </a:r>
        </a:p>
      </dgm:t>
    </dgm:pt>
    <dgm:pt modelId="{CCD111C1-4341-4FD4-AC2C-E6AA173AF0E3}" type="parTrans" cxnId="{EE307E77-EE92-4108-92E9-CDFE1410534C}">
      <dgm:prSet/>
      <dgm:spPr/>
      <dgm:t>
        <a:bodyPr/>
        <a:lstStyle/>
        <a:p>
          <a:endParaRPr lang="cs-CZ"/>
        </a:p>
      </dgm:t>
    </dgm:pt>
    <dgm:pt modelId="{8E183C9E-778C-4081-8038-267E3F8CC421}" type="sibTrans" cxnId="{EE307E77-EE92-4108-92E9-CDFE1410534C}">
      <dgm:prSet/>
      <dgm:spPr/>
      <dgm:t>
        <a:bodyPr/>
        <a:lstStyle/>
        <a:p>
          <a:endParaRPr lang="cs-CZ"/>
        </a:p>
      </dgm:t>
    </dgm:pt>
    <dgm:pt modelId="{8DD6B15E-4FA1-4AF9-93A9-32045531F7DE}">
      <dgm:prSet/>
      <dgm:spPr/>
      <dgm:t>
        <a:bodyPr/>
        <a:lstStyle/>
        <a:p>
          <a:r>
            <a:rPr lang="cs-CZ"/>
            <a:t>flexibilní pracovní doba, vyšší příjmy, více volného času, zdravý životní styl</a:t>
          </a:r>
        </a:p>
      </dgm:t>
    </dgm:pt>
    <dgm:pt modelId="{4E42FB74-64C4-427E-B43A-082049E405B8}" type="parTrans" cxnId="{CC8FA8E4-49BD-40F4-A60A-1E1D6E091AC1}">
      <dgm:prSet/>
      <dgm:spPr/>
      <dgm:t>
        <a:bodyPr/>
        <a:lstStyle/>
        <a:p>
          <a:endParaRPr lang="cs-CZ"/>
        </a:p>
      </dgm:t>
    </dgm:pt>
    <dgm:pt modelId="{C3CAE380-8E51-42C0-9DD1-A137C0543EA6}" type="sibTrans" cxnId="{CC8FA8E4-49BD-40F4-A60A-1E1D6E091AC1}">
      <dgm:prSet/>
      <dgm:spPr/>
      <dgm:t>
        <a:bodyPr/>
        <a:lstStyle/>
        <a:p>
          <a:endParaRPr lang="cs-CZ"/>
        </a:p>
      </dgm:t>
    </dgm:pt>
    <dgm:pt modelId="{B39F533D-B699-4083-B1BE-6A082A0D23EC}">
      <dgm:prSet/>
      <dgm:spPr/>
      <dgm:t>
        <a:bodyPr/>
        <a:lstStyle/>
        <a:p>
          <a:r>
            <a:rPr lang="cs-CZ"/>
            <a:t>častější a kratší dovolené, cestování jako způsob života</a:t>
          </a:r>
        </a:p>
      </dgm:t>
    </dgm:pt>
    <dgm:pt modelId="{FD30E3B1-DCF1-446C-8414-8903825B9F76}" type="parTrans" cxnId="{F5158D12-35E7-4549-AF42-EA29CEB80231}">
      <dgm:prSet/>
      <dgm:spPr/>
      <dgm:t>
        <a:bodyPr/>
        <a:lstStyle/>
        <a:p>
          <a:endParaRPr lang="cs-CZ"/>
        </a:p>
      </dgm:t>
    </dgm:pt>
    <dgm:pt modelId="{74BB5BC7-2BF5-4E6A-8FD4-C1A7E6DD31E7}" type="sibTrans" cxnId="{F5158D12-35E7-4549-AF42-EA29CEB80231}">
      <dgm:prSet/>
      <dgm:spPr/>
      <dgm:t>
        <a:bodyPr/>
        <a:lstStyle/>
        <a:p>
          <a:endParaRPr lang="cs-CZ"/>
        </a:p>
      </dgm:t>
    </dgm:pt>
    <dgm:pt modelId="{8189A9E5-B8B2-4A2A-AD34-7B437692A26A}">
      <dgm:prSet/>
      <dgm:spPr/>
      <dgm:t>
        <a:bodyPr/>
        <a:lstStyle/>
        <a:p>
          <a:r>
            <a:rPr lang="cs-CZ"/>
            <a:t>stárnutí populace, menší počet členů domácnosti</a:t>
          </a:r>
        </a:p>
      </dgm:t>
    </dgm:pt>
    <dgm:pt modelId="{A0335F32-264B-43A5-9384-37BF41B7AE33}" type="parTrans" cxnId="{016C6940-68EE-4DB9-B068-4884A7D3AF70}">
      <dgm:prSet/>
      <dgm:spPr/>
      <dgm:t>
        <a:bodyPr/>
        <a:lstStyle/>
        <a:p>
          <a:endParaRPr lang="cs-CZ"/>
        </a:p>
      </dgm:t>
    </dgm:pt>
    <dgm:pt modelId="{90D0B59C-5638-47FD-94B3-C3815B7E70F8}" type="sibTrans" cxnId="{016C6940-68EE-4DB9-B068-4884A7D3AF70}">
      <dgm:prSet/>
      <dgm:spPr/>
      <dgm:t>
        <a:bodyPr/>
        <a:lstStyle/>
        <a:p>
          <a:endParaRPr lang="cs-CZ"/>
        </a:p>
      </dgm:t>
    </dgm:pt>
    <dgm:pt modelId="{E50682C9-BD21-4909-B3EA-9278577D758F}">
      <dgm:prSet/>
      <dgm:spPr/>
      <dgm:t>
        <a:bodyPr/>
        <a:lstStyle/>
        <a:p>
          <a:r>
            <a:rPr lang="cs-CZ"/>
            <a:t>více osob žíjících single  nebo  v páru bez dětí </a:t>
          </a:r>
        </a:p>
      </dgm:t>
    </dgm:pt>
    <dgm:pt modelId="{25B7E15E-FD9B-4447-9FF2-EBB038400C6C}" type="parTrans" cxnId="{B94FD051-AA7F-47C3-8709-A275414FA2B1}">
      <dgm:prSet/>
      <dgm:spPr/>
      <dgm:t>
        <a:bodyPr/>
        <a:lstStyle/>
        <a:p>
          <a:endParaRPr lang="cs-CZ"/>
        </a:p>
      </dgm:t>
    </dgm:pt>
    <dgm:pt modelId="{049F1E4C-EBA7-4634-9779-C99AA72E65A5}" type="sibTrans" cxnId="{B94FD051-AA7F-47C3-8709-A275414FA2B1}">
      <dgm:prSet/>
      <dgm:spPr/>
      <dgm:t>
        <a:bodyPr/>
        <a:lstStyle/>
        <a:p>
          <a:endParaRPr lang="cs-CZ"/>
        </a:p>
      </dgm:t>
    </dgm:pt>
    <dgm:pt modelId="{7B02B187-74A9-4283-876A-4564D8A73457}">
      <dgm:prSet/>
      <dgm:spPr/>
      <dgm:t>
        <a:bodyPr/>
        <a:lstStyle/>
        <a:p>
          <a:r>
            <a:rPr lang="cs-CZ"/>
            <a:t>spontánní, nepředvídatelný, méně plánuje dovolenou </a:t>
          </a:r>
        </a:p>
      </dgm:t>
    </dgm:pt>
    <dgm:pt modelId="{7EF3691D-E01A-407F-ACEE-46E3D725A3DE}" type="parTrans" cxnId="{1C9B93EC-4090-4072-AE5F-1225D2483285}">
      <dgm:prSet/>
      <dgm:spPr/>
      <dgm:t>
        <a:bodyPr/>
        <a:lstStyle/>
        <a:p>
          <a:endParaRPr lang="cs-CZ"/>
        </a:p>
      </dgm:t>
    </dgm:pt>
    <dgm:pt modelId="{7A6F1FA7-BE69-4691-ADBA-568D6F971F7A}" type="sibTrans" cxnId="{1C9B93EC-4090-4072-AE5F-1225D2483285}">
      <dgm:prSet/>
      <dgm:spPr/>
      <dgm:t>
        <a:bodyPr/>
        <a:lstStyle/>
        <a:p>
          <a:endParaRPr lang="cs-CZ"/>
        </a:p>
      </dgm:t>
    </dgm:pt>
    <dgm:pt modelId="{13CEAFDA-C9AE-4CF0-B766-B22BD4228199}">
      <dgm:prSet/>
      <dgm:spPr/>
      <dgm:t>
        <a:bodyPr/>
        <a:lstStyle/>
        <a:p>
          <a:r>
            <a:rPr lang="cs-CZ"/>
            <a:t>mění se způsob a posouvá čas rezervací (např. zájezdů, dopravních prostředků)</a:t>
          </a:r>
        </a:p>
      </dgm:t>
    </dgm:pt>
    <dgm:pt modelId="{52FF7BF8-9E0E-4D97-B764-96C66AD42A3D}" type="parTrans" cxnId="{081C445B-9301-489E-9004-E78C19ECAE72}">
      <dgm:prSet/>
      <dgm:spPr/>
      <dgm:t>
        <a:bodyPr/>
        <a:lstStyle/>
        <a:p>
          <a:endParaRPr lang="cs-CZ"/>
        </a:p>
      </dgm:t>
    </dgm:pt>
    <dgm:pt modelId="{5410FFE0-00EF-4673-AB6C-757B84C92847}" type="sibTrans" cxnId="{081C445B-9301-489E-9004-E78C19ECAE72}">
      <dgm:prSet/>
      <dgm:spPr/>
      <dgm:t>
        <a:bodyPr/>
        <a:lstStyle/>
        <a:p>
          <a:endParaRPr lang="cs-CZ"/>
        </a:p>
      </dgm:t>
    </dgm:pt>
    <dgm:pt modelId="{7270EF99-B39E-450A-9D3F-6E5A2183094D}">
      <dgm:prSet/>
      <dgm:spPr/>
      <dgm:t>
        <a:bodyPr/>
        <a:lstStyle/>
        <a:p>
          <a:r>
            <a:rPr lang="cs-CZ"/>
            <a:t>sám si řídí svůj volný čas, ochotný více riskovat, chce se odlišovat od davu</a:t>
          </a:r>
        </a:p>
      </dgm:t>
    </dgm:pt>
    <dgm:pt modelId="{B7BDF6C5-F233-422C-BD46-C18D82A3D7DC}" type="parTrans" cxnId="{0432389C-7288-4B60-A6C0-24C684BB06D3}">
      <dgm:prSet/>
      <dgm:spPr/>
      <dgm:t>
        <a:bodyPr/>
        <a:lstStyle/>
        <a:p>
          <a:endParaRPr lang="cs-CZ"/>
        </a:p>
      </dgm:t>
    </dgm:pt>
    <dgm:pt modelId="{B15DF75F-CA1D-4594-AE89-4F98331EFFF4}" type="sibTrans" cxnId="{0432389C-7288-4B60-A6C0-24C684BB06D3}">
      <dgm:prSet/>
      <dgm:spPr/>
      <dgm:t>
        <a:bodyPr/>
        <a:lstStyle/>
        <a:p>
          <a:endParaRPr lang="cs-CZ"/>
        </a:p>
      </dgm:t>
    </dgm:pt>
    <dgm:pt modelId="{879E52FF-B557-46F6-B177-BF1613EC4CFC}" type="pres">
      <dgm:prSet presAssocID="{C3A2D56C-29FE-4EAA-A781-227082D879F7}" presName="Name0" presStyleCnt="0">
        <dgm:presLayoutVars>
          <dgm:dir/>
          <dgm:animLvl val="lvl"/>
          <dgm:resizeHandles val="exact"/>
        </dgm:presLayoutVars>
      </dgm:prSet>
      <dgm:spPr/>
    </dgm:pt>
    <dgm:pt modelId="{CFE266C2-562C-4039-B16B-E4A9512B870F}" type="pres">
      <dgm:prSet presAssocID="{9883C8FB-946B-4A04-B340-0FEC67ADE1B0}" presName="linNode" presStyleCnt="0"/>
      <dgm:spPr/>
    </dgm:pt>
    <dgm:pt modelId="{49EBA3F5-DEA1-4BEE-93CF-7D7697BB7838}" type="pres">
      <dgm:prSet presAssocID="{9883C8FB-946B-4A04-B340-0FEC67ADE1B0}" presName="parentText" presStyleLbl="node1" presStyleIdx="0" presStyleCnt="6" custScaleX="47822" custLinFactNeighborX="17561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C8DF4A-19FA-4CD6-AFA1-7C7139CE68E5}" type="pres">
      <dgm:prSet presAssocID="{9883C8FB-946B-4A04-B340-0FEC67ADE1B0}" presName="descendantText" presStyleLbl="alignAccFollowNode1" presStyleIdx="0" presStyleCnt="6" custScaleX="92363" custLinFactNeighborX="31208" custLinFactNeighborY="-2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D960DA-DD48-45C9-A28B-B95E0F7427FE}" type="pres">
      <dgm:prSet presAssocID="{24F402F7-3DFF-46E4-BE28-A507D2A0CCF5}" presName="sp" presStyleCnt="0"/>
      <dgm:spPr/>
    </dgm:pt>
    <dgm:pt modelId="{9EBC7BC4-D369-4632-A6A2-691983D1E207}" type="pres">
      <dgm:prSet presAssocID="{69A22A77-B628-4AD0-AA0C-1D7AD7D41321}" presName="linNode" presStyleCnt="0"/>
      <dgm:spPr/>
    </dgm:pt>
    <dgm:pt modelId="{4DFFCCE2-8EE8-41D1-A2DF-278858765DC7}" type="pres">
      <dgm:prSet presAssocID="{69A22A77-B628-4AD0-AA0C-1D7AD7D41321}" presName="parentText" presStyleLbl="node1" presStyleIdx="1" presStyleCnt="6" custScaleX="47822" custLinFactNeighborX="17561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4FE0D4-0B1E-46B4-BEC9-98B7E87289B8}" type="pres">
      <dgm:prSet presAssocID="{69A22A77-B628-4AD0-AA0C-1D7AD7D41321}" presName="descendantText" presStyleLbl="alignAccFollowNode1" presStyleIdx="1" presStyleCnt="6" custScaleX="92363" custLinFactNeighborX="31208" custLinFactNeighborY="-2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4865DD-36B8-4E00-AEEC-236EABA52681}" type="pres">
      <dgm:prSet presAssocID="{7285A23B-30A0-41C2-BDD7-AFFECEE859AD}" presName="sp" presStyleCnt="0"/>
      <dgm:spPr/>
    </dgm:pt>
    <dgm:pt modelId="{E7381C7B-73A6-4D4A-8490-0F77F18E9264}" type="pres">
      <dgm:prSet presAssocID="{9A2C5A29-252B-417F-B1EF-18FEFB4B4931}" presName="linNode" presStyleCnt="0"/>
      <dgm:spPr/>
    </dgm:pt>
    <dgm:pt modelId="{CE14E685-87E7-44E7-9DCA-9B61F3E33C63}" type="pres">
      <dgm:prSet presAssocID="{9A2C5A29-252B-417F-B1EF-18FEFB4B4931}" presName="parentText" presStyleLbl="node1" presStyleIdx="2" presStyleCnt="6" custScaleX="47822" custLinFactNeighborX="17561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F617EB-4AEF-4A66-92BB-52F5C2C11612}" type="pres">
      <dgm:prSet presAssocID="{9A2C5A29-252B-417F-B1EF-18FEFB4B4931}" presName="descendantText" presStyleLbl="alignAccFollowNode1" presStyleIdx="2" presStyleCnt="6" custScaleX="92363" custLinFactNeighborX="31208" custLinFactNeighborY="-2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AC1E49-8888-4D3A-9870-D03CC7BA776C}" type="pres">
      <dgm:prSet presAssocID="{23EF6331-FC37-4630-9861-721A529778D9}" presName="sp" presStyleCnt="0"/>
      <dgm:spPr/>
    </dgm:pt>
    <dgm:pt modelId="{A01518B1-C4DE-48F2-889C-B35A6C63AF43}" type="pres">
      <dgm:prSet presAssocID="{694179D1-1B66-4300-897F-5F28CABE26AD}" presName="linNode" presStyleCnt="0"/>
      <dgm:spPr/>
    </dgm:pt>
    <dgm:pt modelId="{295AA14D-E7DE-4BC1-948C-409D46578F74}" type="pres">
      <dgm:prSet presAssocID="{694179D1-1B66-4300-897F-5F28CABE26AD}" presName="parentText" presStyleLbl="node1" presStyleIdx="3" presStyleCnt="6" custScaleX="47822" custLinFactNeighborX="17561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E37AB8-D7C8-4FB6-AD52-551C20B228EC}" type="pres">
      <dgm:prSet presAssocID="{694179D1-1B66-4300-897F-5F28CABE26AD}" presName="descendantText" presStyleLbl="alignAccFollowNode1" presStyleIdx="3" presStyleCnt="6" custScaleX="92363" custLinFactNeighborX="31208" custLinFactNeighborY="-2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7BD84C-62B5-423A-8B58-377D0F133854}" type="pres">
      <dgm:prSet presAssocID="{16942048-9D29-44F4-91A4-ED52C55F061A}" presName="sp" presStyleCnt="0"/>
      <dgm:spPr/>
    </dgm:pt>
    <dgm:pt modelId="{FC8E2372-C3BF-4108-BD14-B86561CDB63A}" type="pres">
      <dgm:prSet presAssocID="{2DD2F02E-869C-4FA9-93E5-61B217D82C6A}" presName="linNode" presStyleCnt="0"/>
      <dgm:spPr/>
    </dgm:pt>
    <dgm:pt modelId="{0888F99E-0DA5-4154-A86A-DAEB9F2C0A62}" type="pres">
      <dgm:prSet presAssocID="{2DD2F02E-869C-4FA9-93E5-61B217D82C6A}" presName="parentText" presStyleLbl="node1" presStyleIdx="4" presStyleCnt="6" custScaleX="47822" custLinFactNeighborX="17561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81EEDC-9613-4B7F-87EA-39CAF658CA61}" type="pres">
      <dgm:prSet presAssocID="{2DD2F02E-869C-4FA9-93E5-61B217D82C6A}" presName="descendantText" presStyleLbl="alignAccFollowNode1" presStyleIdx="4" presStyleCnt="6" custScaleX="92363" custLinFactNeighborX="31208" custLinFactNeighborY="-2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882E74-514B-45C9-A063-C925EA51361D}" type="pres">
      <dgm:prSet presAssocID="{BC94C43B-CF28-443B-B69C-6A1799DEC1ED}" presName="sp" presStyleCnt="0"/>
      <dgm:spPr/>
    </dgm:pt>
    <dgm:pt modelId="{9E919EBD-9211-473C-B3F1-0343806A7543}" type="pres">
      <dgm:prSet presAssocID="{5B8DFF51-A89B-4268-B122-EF5A124CACF9}" presName="linNode" presStyleCnt="0"/>
      <dgm:spPr/>
    </dgm:pt>
    <dgm:pt modelId="{AA7678E1-F709-4C96-822C-AB39910BFDB6}" type="pres">
      <dgm:prSet presAssocID="{5B8DFF51-A89B-4268-B122-EF5A124CACF9}" presName="parentText" presStyleLbl="node1" presStyleIdx="5" presStyleCnt="6" custScaleX="47822" custLinFactNeighborX="17561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60B7F8-CE92-4CDA-A45E-C8B7EE080D02}" type="pres">
      <dgm:prSet presAssocID="{5B8DFF51-A89B-4268-B122-EF5A124CACF9}" presName="descendantText" presStyleLbl="alignAccFollowNode1" presStyleIdx="5" presStyleCnt="6" custScaleX="92363" custLinFactNeighborX="31208" custLinFactNeighborY="-2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8DB64D9-447F-4B12-B6DE-46E052844C36}" type="presOf" srcId="{8189A9E5-B8B2-4A2A-AD34-7B437692A26A}" destId="{06E37AB8-D7C8-4FB6-AD52-551C20B228EC}" srcOrd="0" destOrd="0" presId="urn:microsoft.com/office/officeart/2005/8/layout/vList5"/>
    <dgm:cxn modelId="{7D36BB6A-7D6C-4E23-BA1E-7E711E65E4C0}" srcId="{C3A2D56C-29FE-4EAA-A781-227082D879F7}" destId="{694179D1-1B66-4300-897F-5F28CABE26AD}" srcOrd="3" destOrd="0" parTransId="{FB61309B-688D-43C0-94E6-6CC4CCA4EEA1}" sibTransId="{16942048-9D29-44F4-91A4-ED52C55F061A}"/>
    <dgm:cxn modelId="{C1703DFB-DDB8-4792-A786-B5D668391D61}" type="presOf" srcId="{DFB7290B-D928-4668-B236-28642793CDCA}" destId="{0A4FE0D4-0B1E-46B4-BEC9-98B7E87289B8}" srcOrd="0" destOrd="1" presId="urn:microsoft.com/office/officeart/2005/8/layout/vList5"/>
    <dgm:cxn modelId="{6367FBC0-75B0-47BD-8C9F-CE7F7B0DAA1B}" srcId="{C3A2D56C-29FE-4EAA-A781-227082D879F7}" destId="{9883C8FB-946B-4A04-B340-0FEC67ADE1B0}" srcOrd="0" destOrd="0" parTransId="{38A9C0DD-0E2E-40A2-9202-58E2658E761D}" sibTransId="{24F402F7-3DFF-46E4-BE28-A507D2A0CCF5}"/>
    <dgm:cxn modelId="{CC8A95B4-B18E-4B60-B9D5-FFE2343DCE71}" type="presOf" srcId="{D1448288-7F6D-4F33-8D76-5842397DC8D2}" destId="{5BC8DF4A-19FA-4CD6-AFA1-7C7139CE68E5}" srcOrd="0" destOrd="0" presId="urn:microsoft.com/office/officeart/2005/8/layout/vList5"/>
    <dgm:cxn modelId="{4BA554E9-65F2-465C-8842-68213B124EFA}" type="presOf" srcId="{9A2C5A29-252B-417F-B1EF-18FEFB4B4931}" destId="{CE14E685-87E7-44E7-9DCA-9B61F3E33C63}" srcOrd="0" destOrd="0" presId="urn:microsoft.com/office/officeart/2005/8/layout/vList5"/>
    <dgm:cxn modelId="{D46D0573-0FDA-4506-B112-A0054E87E4E4}" srcId="{69A22A77-B628-4AD0-AA0C-1D7AD7D41321}" destId="{29914833-255A-4F28-83FC-8A21A0D2FD9A}" srcOrd="0" destOrd="0" parTransId="{37E30F6A-3AE5-4648-9D26-405DFA774BB6}" sibTransId="{CE9F6F84-DEEC-4AFF-8E92-7A8666CD5DA7}"/>
    <dgm:cxn modelId="{B593D0B7-4D00-4FAF-A514-7302CD81B9F6}" type="presOf" srcId="{7B02B187-74A9-4283-876A-4564D8A73457}" destId="{D481EEDC-9613-4B7F-87EA-39CAF658CA61}" srcOrd="0" destOrd="0" presId="urn:microsoft.com/office/officeart/2005/8/layout/vList5"/>
    <dgm:cxn modelId="{49E19E5B-81B8-4785-ACC8-112E92024AD9}" type="presOf" srcId="{2DD2F02E-869C-4FA9-93E5-61B217D82C6A}" destId="{0888F99E-0DA5-4154-A86A-DAEB9F2C0A62}" srcOrd="0" destOrd="0" presId="urn:microsoft.com/office/officeart/2005/8/layout/vList5"/>
    <dgm:cxn modelId="{C2E22F19-CD4C-4F33-BCC7-89C9DCC42E95}" srcId="{C3A2D56C-29FE-4EAA-A781-227082D879F7}" destId="{9A2C5A29-252B-417F-B1EF-18FEFB4B4931}" srcOrd="2" destOrd="0" parTransId="{0BE8A7C2-2DF9-4D2D-9CD3-0C14A75D3ED7}" sibTransId="{23EF6331-FC37-4630-9861-721A529778D9}"/>
    <dgm:cxn modelId="{B4998190-6191-411B-A76E-BFB72085CBDD}" type="presOf" srcId="{346C1AF1-6989-421B-A4A8-04EBC7CA73DD}" destId="{5BC8DF4A-19FA-4CD6-AFA1-7C7139CE68E5}" srcOrd="0" destOrd="1" presId="urn:microsoft.com/office/officeart/2005/8/layout/vList5"/>
    <dgm:cxn modelId="{0432389C-7288-4B60-A6C0-24C684BB06D3}" srcId="{5B8DFF51-A89B-4268-B122-EF5A124CACF9}" destId="{7270EF99-B39E-450A-9D3F-6E5A2183094D}" srcOrd="0" destOrd="0" parTransId="{B7BDF6C5-F233-422C-BD46-C18D82A3D7DC}" sibTransId="{B15DF75F-CA1D-4594-AE89-4F98331EFFF4}"/>
    <dgm:cxn modelId="{6C57257F-4630-4157-A7A2-2DB0FFD47054}" srcId="{C3A2D56C-29FE-4EAA-A781-227082D879F7}" destId="{5B8DFF51-A89B-4268-B122-EF5A124CACF9}" srcOrd="5" destOrd="0" parTransId="{0DB115BE-90A7-4590-855F-24291025C2B8}" sibTransId="{AD0AFB78-CF79-4D79-9CAD-2D17AD699D0C}"/>
    <dgm:cxn modelId="{081C445B-9301-489E-9004-E78C19ECAE72}" srcId="{2DD2F02E-869C-4FA9-93E5-61B217D82C6A}" destId="{13CEAFDA-C9AE-4CF0-B766-B22BD4228199}" srcOrd="1" destOrd="0" parTransId="{52FF7BF8-9E0E-4D97-B764-96C66AD42A3D}" sibTransId="{5410FFE0-00EF-4673-AB6C-757B84C92847}"/>
    <dgm:cxn modelId="{CC8FA8E4-49BD-40F4-A60A-1E1D6E091AC1}" srcId="{9A2C5A29-252B-417F-B1EF-18FEFB4B4931}" destId="{8DD6B15E-4FA1-4AF9-93A9-32045531F7DE}" srcOrd="0" destOrd="0" parTransId="{4E42FB74-64C4-427E-B43A-082049E405B8}" sibTransId="{C3CAE380-8E51-42C0-9DD1-A137C0543EA6}"/>
    <dgm:cxn modelId="{F5158D12-35E7-4549-AF42-EA29CEB80231}" srcId="{9A2C5A29-252B-417F-B1EF-18FEFB4B4931}" destId="{B39F533D-B699-4083-B1BE-6A082A0D23EC}" srcOrd="1" destOrd="0" parTransId="{FD30E3B1-DCF1-446C-8414-8903825B9F76}" sibTransId="{74BB5BC7-2BF5-4E6A-8FD4-C1A7E6DD31E7}"/>
    <dgm:cxn modelId="{E7480613-2E82-48E2-9E57-07592A61846B}" type="presOf" srcId="{C3A2D56C-29FE-4EAA-A781-227082D879F7}" destId="{879E52FF-B557-46F6-B177-BF1613EC4CFC}" srcOrd="0" destOrd="0" presId="urn:microsoft.com/office/officeart/2005/8/layout/vList5"/>
    <dgm:cxn modelId="{399B6C29-07EE-49E1-801E-F5EEBF9D5726}" type="presOf" srcId="{694179D1-1B66-4300-897F-5F28CABE26AD}" destId="{295AA14D-E7DE-4BC1-948C-409D46578F74}" srcOrd="0" destOrd="0" presId="urn:microsoft.com/office/officeart/2005/8/layout/vList5"/>
    <dgm:cxn modelId="{85EAA2A9-DF18-41AC-B1A4-518146ABC6AC}" type="presOf" srcId="{29914833-255A-4F28-83FC-8A21A0D2FD9A}" destId="{0A4FE0D4-0B1E-46B4-BEC9-98B7E87289B8}" srcOrd="0" destOrd="0" presId="urn:microsoft.com/office/officeart/2005/8/layout/vList5"/>
    <dgm:cxn modelId="{F677C15A-02EB-463B-AFAA-7CCAA9D6F5AF}" type="presOf" srcId="{9883C8FB-946B-4A04-B340-0FEC67ADE1B0}" destId="{49EBA3F5-DEA1-4BEE-93CF-7D7697BB7838}" srcOrd="0" destOrd="0" presId="urn:microsoft.com/office/officeart/2005/8/layout/vList5"/>
    <dgm:cxn modelId="{70F06E4F-D922-4152-8BC7-46D36E377190}" srcId="{C3A2D56C-29FE-4EAA-A781-227082D879F7}" destId="{69A22A77-B628-4AD0-AA0C-1D7AD7D41321}" srcOrd="1" destOrd="0" parTransId="{25787322-1CD4-4D1E-9624-39D7F663A341}" sibTransId="{7285A23B-30A0-41C2-BDD7-AFFECEE859AD}"/>
    <dgm:cxn modelId="{25A04756-A528-46DF-8A9D-35C045090FF5}" type="presOf" srcId="{E50682C9-BD21-4909-B3EA-9278577D758F}" destId="{06E37AB8-D7C8-4FB6-AD52-551C20B228EC}" srcOrd="0" destOrd="1" presId="urn:microsoft.com/office/officeart/2005/8/layout/vList5"/>
    <dgm:cxn modelId="{B4F14C48-BA3D-4C62-B99A-66EF9C23E887}" type="presOf" srcId="{B39F533D-B699-4083-B1BE-6A082A0D23EC}" destId="{BBF617EB-4AEF-4A66-92BB-52F5C2C11612}" srcOrd="0" destOrd="1" presId="urn:microsoft.com/office/officeart/2005/8/layout/vList5"/>
    <dgm:cxn modelId="{B8C1C421-C501-4968-A77A-BF91DAC3D512}" type="presOf" srcId="{5B8DFF51-A89B-4268-B122-EF5A124CACF9}" destId="{AA7678E1-F709-4C96-822C-AB39910BFDB6}" srcOrd="0" destOrd="0" presId="urn:microsoft.com/office/officeart/2005/8/layout/vList5"/>
    <dgm:cxn modelId="{016C6940-68EE-4DB9-B068-4884A7D3AF70}" srcId="{694179D1-1B66-4300-897F-5F28CABE26AD}" destId="{8189A9E5-B8B2-4A2A-AD34-7B437692A26A}" srcOrd="0" destOrd="0" parTransId="{A0335F32-264B-43A5-9384-37BF41B7AE33}" sibTransId="{90D0B59C-5638-47FD-94B3-C3815B7E70F8}"/>
    <dgm:cxn modelId="{578B4A90-56D1-4831-913A-02DE32CF2B4A}" srcId="{C3A2D56C-29FE-4EAA-A781-227082D879F7}" destId="{2DD2F02E-869C-4FA9-93E5-61B217D82C6A}" srcOrd="4" destOrd="0" parTransId="{8D63CEC6-F1AD-4B6B-AE3B-6BAD4DF5E417}" sibTransId="{BC94C43B-CF28-443B-B69C-6A1799DEC1ED}"/>
    <dgm:cxn modelId="{4F282DE6-5A56-4EBA-B754-B0630981DCAC}" srcId="{9883C8FB-946B-4A04-B340-0FEC67ADE1B0}" destId="{346C1AF1-6989-421B-A4A8-04EBC7CA73DD}" srcOrd="1" destOrd="0" parTransId="{CEFCD0CE-8057-40E3-9C1E-A9A875EDEA8E}" sibTransId="{37574C61-E337-41E2-934E-7C14D4708020}"/>
    <dgm:cxn modelId="{1C9B93EC-4090-4072-AE5F-1225D2483285}" srcId="{2DD2F02E-869C-4FA9-93E5-61B217D82C6A}" destId="{7B02B187-74A9-4283-876A-4564D8A73457}" srcOrd="0" destOrd="0" parTransId="{7EF3691D-E01A-407F-ACEE-46E3D725A3DE}" sibTransId="{7A6F1FA7-BE69-4691-ADBA-568D6F971F7A}"/>
    <dgm:cxn modelId="{EE307E77-EE92-4108-92E9-CDFE1410534C}" srcId="{69A22A77-B628-4AD0-AA0C-1D7AD7D41321}" destId="{DFB7290B-D928-4668-B236-28642793CDCA}" srcOrd="1" destOrd="0" parTransId="{CCD111C1-4341-4FD4-AC2C-E6AA173AF0E3}" sibTransId="{8E183C9E-778C-4081-8038-267E3F8CC421}"/>
    <dgm:cxn modelId="{A982C2D4-F777-42E6-8BAA-286B21FF0D02}" type="presOf" srcId="{13CEAFDA-C9AE-4CF0-B766-B22BD4228199}" destId="{D481EEDC-9613-4B7F-87EA-39CAF658CA61}" srcOrd="0" destOrd="1" presId="urn:microsoft.com/office/officeart/2005/8/layout/vList5"/>
    <dgm:cxn modelId="{8BCD56F3-D88F-40F9-BA1F-9964602ED067}" type="presOf" srcId="{8DD6B15E-4FA1-4AF9-93A9-32045531F7DE}" destId="{BBF617EB-4AEF-4A66-92BB-52F5C2C11612}" srcOrd="0" destOrd="0" presId="urn:microsoft.com/office/officeart/2005/8/layout/vList5"/>
    <dgm:cxn modelId="{C7B77F1A-C342-4C1F-99A3-070D547C572D}" type="presOf" srcId="{69A22A77-B628-4AD0-AA0C-1D7AD7D41321}" destId="{4DFFCCE2-8EE8-41D1-A2DF-278858765DC7}" srcOrd="0" destOrd="0" presId="urn:microsoft.com/office/officeart/2005/8/layout/vList5"/>
    <dgm:cxn modelId="{B94FD051-AA7F-47C3-8709-A275414FA2B1}" srcId="{694179D1-1B66-4300-897F-5F28CABE26AD}" destId="{E50682C9-BD21-4909-B3EA-9278577D758F}" srcOrd="1" destOrd="0" parTransId="{25B7E15E-FD9B-4447-9FF2-EBB038400C6C}" sibTransId="{049F1E4C-EBA7-4634-9779-C99AA72E65A5}"/>
    <dgm:cxn modelId="{992E67F3-1D09-429B-8F9D-A9047BFAEF44}" type="presOf" srcId="{7270EF99-B39E-450A-9D3F-6E5A2183094D}" destId="{2260B7F8-CE92-4CDA-A45E-C8B7EE080D02}" srcOrd="0" destOrd="0" presId="urn:microsoft.com/office/officeart/2005/8/layout/vList5"/>
    <dgm:cxn modelId="{1E6CBAE6-6C2B-4AC1-AFA9-8A3A7BDFED42}" srcId="{9883C8FB-946B-4A04-B340-0FEC67ADE1B0}" destId="{D1448288-7F6D-4F33-8D76-5842397DC8D2}" srcOrd="0" destOrd="0" parTransId="{BBC68A61-1665-482E-B983-5D09FB317460}" sibTransId="{557539DE-E087-4E2C-A8C8-70780D81A74E}"/>
    <dgm:cxn modelId="{51816AF5-9E5C-476F-9125-45D30F1BCE07}" type="presParOf" srcId="{879E52FF-B557-46F6-B177-BF1613EC4CFC}" destId="{CFE266C2-562C-4039-B16B-E4A9512B870F}" srcOrd="0" destOrd="0" presId="urn:microsoft.com/office/officeart/2005/8/layout/vList5"/>
    <dgm:cxn modelId="{3B573948-E5EB-46E6-9B1C-EE57AADEE65D}" type="presParOf" srcId="{CFE266C2-562C-4039-B16B-E4A9512B870F}" destId="{49EBA3F5-DEA1-4BEE-93CF-7D7697BB7838}" srcOrd="0" destOrd="0" presId="urn:microsoft.com/office/officeart/2005/8/layout/vList5"/>
    <dgm:cxn modelId="{4F4C0C84-4903-45B7-ACE9-54C473AE57C5}" type="presParOf" srcId="{CFE266C2-562C-4039-B16B-E4A9512B870F}" destId="{5BC8DF4A-19FA-4CD6-AFA1-7C7139CE68E5}" srcOrd="1" destOrd="0" presId="urn:microsoft.com/office/officeart/2005/8/layout/vList5"/>
    <dgm:cxn modelId="{61E42C62-A257-419B-86E9-710EE513D838}" type="presParOf" srcId="{879E52FF-B557-46F6-B177-BF1613EC4CFC}" destId="{13D960DA-DD48-45C9-A28B-B95E0F7427FE}" srcOrd="1" destOrd="0" presId="urn:microsoft.com/office/officeart/2005/8/layout/vList5"/>
    <dgm:cxn modelId="{A5A05611-096F-436F-9BFF-4B6D75CF7F55}" type="presParOf" srcId="{879E52FF-B557-46F6-B177-BF1613EC4CFC}" destId="{9EBC7BC4-D369-4632-A6A2-691983D1E207}" srcOrd="2" destOrd="0" presId="urn:microsoft.com/office/officeart/2005/8/layout/vList5"/>
    <dgm:cxn modelId="{0EDD657B-A5DA-4CBC-9E05-057C35FDABE9}" type="presParOf" srcId="{9EBC7BC4-D369-4632-A6A2-691983D1E207}" destId="{4DFFCCE2-8EE8-41D1-A2DF-278858765DC7}" srcOrd="0" destOrd="0" presId="urn:microsoft.com/office/officeart/2005/8/layout/vList5"/>
    <dgm:cxn modelId="{6CCDF568-0E56-4B3C-9C58-BC310A2E6D49}" type="presParOf" srcId="{9EBC7BC4-D369-4632-A6A2-691983D1E207}" destId="{0A4FE0D4-0B1E-46B4-BEC9-98B7E87289B8}" srcOrd="1" destOrd="0" presId="urn:microsoft.com/office/officeart/2005/8/layout/vList5"/>
    <dgm:cxn modelId="{57C46E38-C4B9-4FB2-864B-38C814F80D71}" type="presParOf" srcId="{879E52FF-B557-46F6-B177-BF1613EC4CFC}" destId="{F24865DD-36B8-4E00-AEEC-236EABA52681}" srcOrd="3" destOrd="0" presId="urn:microsoft.com/office/officeart/2005/8/layout/vList5"/>
    <dgm:cxn modelId="{4EEEDCB6-5CF7-466A-A0BC-E8A26BBA85C1}" type="presParOf" srcId="{879E52FF-B557-46F6-B177-BF1613EC4CFC}" destId="{E7381C7B-73A6-4D4A-8490-0F77F18E9264}" srcOrd="4" destOrd="0" presId="urn:microsoft.com/office/officeart/2005/8/layout/vList5"/>
    <dgm:cxn modelId="{83217C57-4C83-47E4-83EA-8C7C23430C6C}" type="presParOf" srcId="{E7381C7B-73A6-4D4A-8490-0F77F18E9264}" destId="{CE14E685-87E7-44E7-9DCA-9B61F3E33C63}" srcOrd="0" destOrd="0" presId="urn:microsoft.com/office/officeart/2005/8/layout/vList5"/>
    <dgm:cxn modelId="{80268632-2570-4AE1-AB6F-3B0639EC4BD4}" type="presParOf" srcId="{E7381C7B-73A6-4D4A-8490-0F77F18E9264}" destId="{BBF617EB-4AEF-4A66-92BB-52F5C2C11612}" srcOrd="1" destOrd="0" presId="urn:microsoft.com/office/officeart/2005/8/layout/vList5"/>
    <dgm:cxn modelId="{6B8D668F-76B5-4A78-BFBB-279225A6DE0D}" type="presParOf" srcId="{879E52FF-B557-46F6-B177-BF1613EC4CFC}" destId="{AAAC1E49-8888-4D3A-9870-D03CC7BA776C}" srcOrd="5" destOrd="0" presId="urn:microsoft.com/office/officeart/2005/8/layout/vList5"/>
    <dgm:cxn modelId="{3D1CD1AF-530C-43E7-BC5C-9E85147EC067}" type="presParOf" srcId="{879E52FF-B557-46F6-B177-BF1613EC4CFC}" destId="{A01518B1-C4DE-48F2-889C-B35A6C63AF43}" srcOrd="6" destOrd="0" presId="urn:microsoft.com/office/officeart/2005/8/layout/vList5"/>
    <dgm:cxn modelId="{82BCDF82-1EC1-43CC-8278-417814F87D17}" type="presParOf" srcId="{A01518B1-C4DE-48F2-889C-B35A6C63AF43}" destId="{295AA14D-E7DE-4BC1-948C-409D46578F74}" srcOrd="0" destOrd="0" presId="urn:microsoft.com/office/officeart/2005/8/layout/vList5"/>
    <dgm:cxn modelId="{6CE1FF6A-7FFF-4653-B30A-88A1210BDAF7}" type="presParOf" srcId="{A01518B1-C4DE-48F2-889C-B35A6C63AF43}" destId="{06E37AB8-D7C8-4FB6-AD52-551C20B228EC}" srcOrd="1" destOrd="0" presId="urn:microsoft.com/office/officeart/2005/8/layout/vList5"/>
    <dgm:cxn modelId="{232149CD-49AA-4A58-9299-57092EE59950}" type="presParOf" srcId="{879E52FF-B557-46F6-B177-BF1613EC4CFC}" destId="{3F7BD84C-62B5-423A-8B58-377D0F133854}" srcOrd="7" destOrd="0" presId="urn:microsoft.com/office/officeart/2005/8/layout/vList5"/>
    <dgm:cxn modelId="{A5AEE5E7-4239-42BC-9905-0DCC649B0806}" type="presParOf" srcId="{879E52FF-B557-46F6-B177-BF1613EC4CFC}" destId="{FC8E2372-C3BF-4108-BD14-B86561CDB63A}" srcOrd="8" destOrd="0" presId="urn:microsoft.com/office/officeart/2005/8/layout/vList5"/>
    <dgm:cxn modelId="{FECD54A0-EACF-4E76-A990-DC40CE49E6BB}" type="presParOf" srcId="{FC8E2372-C3BF-4108-BD14-B86561CDB63A}" destId="{0888F99E-0DA5-4154-A86A-DAEB9F2C0A62}" srcOrd="0" destOrd="0" presId="urn:microsoft.com/office/officeart/2005/8/layout/vList5"/>
    <dgm:cxn modelId="{41F2803F-5572-490C-851E-10FC21FDD7D9}" type="presParOf" srcId="{FC8E2372-C3BF-4108-BD14-B86561CDB63A}" destId="{D481EEDC-9613-4B7F-87EA-39CAF658CA61}" srcOrd="1" destOrd="0" presId="urn:microsoft.com/office/officeart/2005/8/layout/vList5"/>
    <dgm:cxn modelId="{631E1A41-CD4D-494E-BF28-A04B7DBBEFC5}" type="presParOf" srcId="{879E52FF-B557-46F6-B177-BF1613EC4CFC}" destId="{37882E74-514B-45C9-A063-C925EA51361D}" srcOrd="9" destOrd="0" presId="urn:microsoft.com/office/officeart/2005/8/layout/vList5"/>
    <dgm:cxn modelId="{A251A68D-5788-4CBC-9F94-58CB67D3AE36}" type="presParOf" srcId="{879E52FF-B557-46F6-B177-BF1613EC4CFC}" destId="{9E919EBD-9211-473C-B3F1-0343806A7543}" srcOrd="10" destOrd="0" presId="urn:microsoft.com/office/officeart/2005/8/layout/vList5"/>
    <dgm:cxn modelId="{EAF5F59F-44DE-487F-8CD4-947791873CDB}" type="presParOf" srcId="{9E919EBD-9211-473C-B3F1-0343806A7543}" destId="{AA7678E1-F709-4C96-822C-AB39910BFDB6}" srcOrd="0" destOrd="0" presId="urn:microsoft.com/office/officeart/2005/8/layout/vList5"/>
    <dgm:cxn modelId="{6E4049A4-7A0D-41A2-9E98-BCD3B80A382C}" type="presParOf" srcId="{9E919EBD-9211-473C-B3F1-0343806A7543}" destId="{2260B7F8-CE92-4CDA-A45E-C8B7EE080D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8DF4A-19FA-4CD6-AFA1-7C7139CE68E5}">
      <dsp:nvSpPr>
        <dsp:cNvPr id="0" name=""/>
        <dsp:cNvSpPr/>
      </dsp:nvSpPr>
      <dsp:spPr>
        <a:xfrm rot="5400000">
          <a:off x="5816375" y="-2144454"/>
          <a:ext cx="766617" cy="52471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/>
            <a:t>více cestovních zážitků, náročnější na kvalitu, vzdělanější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zvláštní zájmy, požadující více zábavy, dobrodružství a rozmanitý výběr</a:t>
          </a:r>
        </a:p>
      </dsp:txBody>
      <dsp:txXfrm rot="-5400000">
        <a:off x="3576096" y="133248"/>
        <a:ext cx="5209753" cy="691771"/>
      </dsp:txXfrm>
    </dsp:sp>
    <dsp:sp modelId="{49EBA3F5-DEA1-4BEE-93CF-7D7697BB7838}">
      <dsp:nvSpPr>
        <dsp:cNvPr id="0" name=""/>
        <dsp:cNvSpPr/>
      </dsp:nvSpPr>
      <dsp:spPr>
        <a:xfrm>
          <a:off x="2048273" y="0"/>
          <a:ext cx="1528191" cy="9582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zkušenější</a:t>
          </a:r>
        </a:p>
      </dsp:txBody>
      <dsp:txXfrm>
        <a:off x="2095052" y="46779"/>
        <a:ext cx="1434633" cy="864713"/>
      </dsp:txXfrm>
    </dsp:sp>
    <dsp:sp modelId="{0A4FE0D4-0B1E-46B4-BEC9-98B7E87289B8}">
      <dsp:nvSpPr>
        <dsp:cNvPr id="0" name=""/>
        <dsp:cNvSpPr/>
      </dsp:nvSpPr>
      <dsp:spPr>
        <a:xfrm rot="5400000">
          <a:off x="5816375" y="-1138269"/>
          <a:ext cx="766617" cy="52471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ohleduplný k životnímu prostředí, vnímavější, důraz na požitek z cestování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oceňuje rozdílnost destinací, touha po autenticitě</a:t>
          </a:r>
        </a:p>
      </dsp:txBody>
      <dsp:txXfrm rot="-5400000">
        <a:off x="3576096" y="1139433"/>
        <a:ext cx="5209753" cy="691771"/>
      </dsp:txXfrm>
    </dsp:sp>
    <dsp:sp modelId="{4DFFCCE2-8EE8-41D1-A2DF-278858765DC7}">
      <dsp:nvSpPr>
        <dsp:cNvPr id="0" name=""/>
        <dsp:cNvSpPr/>
      </dsp:nvSpPr>
      <dsp:spPr>
        <a:xfrm>
          <a:off x="2048273" y="1006182"/>
          <a:ext cx="1528191" cy="9582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změna hodnot</a:t>
          </a:r>
        </a:p>
      </dsp:txBody>
      <dsp:txXfrm>
        <a:off x="2095052" y="1052961"/>
        <a:ext cx="1434633" cy="864713"/>
      </dsp:txXfrm>
    </dsp:sp>
    <dsp:sp modelId="{BBF617EB-4AEF-4A66-92BB-52F5C2C11612}">
      <dsp:nvSpPr>
        <dsp:cNvPr id="0" name=""/>
        <dsp:cNvSpPr/>
      </dsp:nvSpPr>
      <dsp:spPr>
        <a:xfrm rot="5400000">
          <a:off x="5816375" y="-132084"/>
          <a:ext cx="766617" cy="52471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flexibilní pracovní doba, vyšší příjmy, více volného času, zdravý životní styl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častější a kratší dovolené, cestování jako způsob života</a:t>
          </a:r>
        </a:p>
      </dsp:txBody>
      <dsp:txXfrm rot="-5400000">
        <a:off x="3576096" y="2145618"/>
        <a:ext cx="5209753" cy="691771"/>
      </dsp:txXfrm>
    </dsp:sp>
    <dsp:sp modelId="{CE14E685-87E7-44E7-9DCA-9B61F3E33C63}">
      <dsp:nvSpPr>
        <dsp:cNvPr id="0" name=""/>
        <dsp:cNvSpPr/>
      </dsp:nvSpPr>
      <dsp:spPr>
        <a:xfrm>
          <a:off x="2048273" y="2012368"/>
          <a:ext cx="1528191" cy="9582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změna životního stylu</a:t>
          </a:r>
        </a:p>
      </dsp:txBody>
      <dsp:txXfrm>
        <a:off x="2095052" y="2059147"/>
        <a:ext cx="1434633" cy="864713"/>
      </dsp:txXfrm>
    </dsp:sp>
    <dsp:sp modelId="{06E37AB8-D7C8-4FB6-AD52-551C20B228EC}">
      <dsp:nvSpPr>
        <dsp:cNvPr id="0" name=""/>
        <dsp:cNvSpPr/>
      </dsp:nvSpPr>
      <dsp:spPr>
        <a:xfrm rot="5400000">
          <a:off x="5816375" y="874101"/>
          <a:ext cx="766617" cy="52471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stárnutí populace, menší počet členů domácnosti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více osob žíjících single  nebo  v páru bez dětí </a:t>
          </a:r>
        </a:p>
      </dsp:txBody>
      <dsp:txXfrm rot="-5400000">
        <a:off x="3576096" y="3151804"/>
        <a:ext cx="5209753" cy="691771"/>
      </dsp:txXfrm>
    </dsp:sp>
    <dsp:sp modelId="{295AA14D-E7DE-4BC1-948C-409D46578F74}">
      <dsp:nvSpPr>
        <dsp:cNvPr id="0" name=""/>
        <dsp:cNvSpPr/>
      </dsp:nvSpPr>
      <dsp:spPr>
        <a:xfrm>
          <a:off x="2048273" y="3018553"/>
          <a:ext cx="1528191" cy="9582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demografické změny</a:t>
          </a:r>
        </a:p>
      </dsp:txBody>
      <dsp:txXfrm>
        <a:off x="2095052" y="3065332"/>
        <a:ext cx="1434633" cy="864713"/>
      </dsp:txXfrm>
    </dsp:sp>
    <dsp:sp modelId="{D481EEDC-9613-4B7F-87EA-39CAF658CA61}">
      <dsp:nvSpPr>
        <dsp:cNvPr id="0" name=""/>
        <dsp:cNvSpPr/>
      </dsp:nvSpPr>
      <dsp:spPr>
        <a:xfrm rot="5400000">
          <a:off x="5816375" y="1880286"/>
          <a:ext cx="766617" cy="52471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spontánní, nepředvídatelný, méně plánuje dovolenou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mění se způsob a posouvá čas rezervací (např. zájezdů, dopravních prostředků)</a:t>
          </a:r>
        </a:p>
      </dsp:txBody>
      <dsp:txXfrm rot="-5400000">
        <a:off x="3576096" y="4157989"/>
        <a:ext cx="5209753" cy="691771"/>
      </dsp:txXfrm>
    </dsp:sp>
    <dsp:sp modelId="{0888F99E-0DA5-4154-A86A-DAEB9F2C0A62}">
      <dsp:nvSpPr>
        <dsp:cNvPr id="0" name=""/>
        <dsp:cNvSpPr/>
      </dsp:nvSpPr>
      <dsp:spPr>
        <a:xfrm>
          <a:off x="2048273" y="4024738"/>
          <a:ext cx="1528191" cy="9582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flexibilnější</a:t>
          </a:r>
        </a:p>
      </dsp:txBody>
      <dsp:txXfrm>
        <a:off x="2095052" y="4071517"/>
        <a:ext cx="1434633" cy="864713"/>
      </dsp:txXfrm>
    </dsp:sp>
    <dsp:sp modelId="{2260B7F8-CE92-4CDA-A45E-C8B7EE080D02}">
      <dsp:nvSpPr>
        <dsp:cNvPr id="0" name=""/>
        <dsp:cNvSpPr/>
      </dsp:nvSpPr>
      <dsp:spPr>
        <a:xfrm rot="5400000">
          <a:off x="5816375" y="2886471"/>
          <a:ext cx="766617" cy="52471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/>
            <a:t>sám si řídí svůj volný čas, ochotný více riskovat, chce se odlišovat od davu</a:t>
          </a:r>
        </a:p>
      </dsp:txBody>
      <dsp:txXfrm rot="-5400000">
        <a:off x="3576096" y="5164174"/>
        <a:ext cx="5209753" cy="691771"/>
      </dsp:txXfrm>
    </dsp:sp>
    <dsp:sp modelId="{AA7678E1-F709-4C96-822C-AB39910BFDB6}">
      <dsp:nvSpPr>
        <dsp:cNvPr id="0" name=""/>
        <dsp:cNvSpPr/>
      </dsp:nvSpPr>
      <dsp:spPr>
        <a:xfrm>
          <a:off x="2048273" y="5030924"/>
          <a:ext cx="1528191" cy="9582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nezávislejší</a:t>
          </a:r>
        </a:p>
      </dsp:txBody>
      <dsp:txXfrm>
        <a:off x="2095052" y="5077703"/>
        <a:ext cx="1434633" cy="864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45FD3C9-D159-4263-B4BE-1B9B846758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dfds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CC2A79-B355-4E87-9706-0F40C0F5F5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01F87-B82B-42B1-8F8C-0A2CC0B2FB75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C6B1E9-0F79-4813-8931-D02EB1C117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0352C7-28F8-418C-904F-40C0D76F36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956A4-5B8B-479C-9846-838B53408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07521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dfds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D4A15-BBD5-4E12-A12C-04C9DC81C4E3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00170-2F9C-4692-AAB0-B778858D3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91675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63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57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8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582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0835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042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E5D1C-1530-4B44-85DF-EC52D40A9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F81CED3-AF43-4B77-B826-9B581EA59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4DFA97-79AE-474E-9273-F5C32E5E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98B2-958B-422D-8D23-5849E98C30FB}" type="datetime1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CAF7C1-0F74-4D32-B2BE-EC008984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684412-0638-4812-B31F-76E0F8D0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88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6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5315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127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3402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16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7299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313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0507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EDE5944C-F351-4809-869C-A75C956721D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22835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65AFE-7878-4132-AEEA-5406132E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cs-CZ" dirty="0">
                <a:solidFill>
                  <a:srgbClr val="0000D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Analýza poptávky</a:t>
            </a:r>
          </a:p>
        </p:txBody>
      </p:sp>
    </p:spTree>
    <p:extLst>
      <p:ext uri="{BB962C8B-B14F-4D97-AF65-F5344CB8AC3E}">
        <p14:creationId xmlns:p14="http://schemas.microsoft.com/office/powerpoint/2010/main" val="28636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 err="1">
                <a:solidFill>
                  <a:srgbClr val="0000DC"/>
                </a:solidFill>
              </a:rPr>
              <a:t>Bye</a:t>
            </a:r>
            <a:r>
              <a:rPr lang="cs-CZ" altLang="cs-CZ" sz="3200" b="1" dirty="0">
                <a:solidFill>
                  <a:srgbClr val="0000DC"/>
                </a:solidFill>
              </a:rPr>
              <a:t> </a:t>
            </a:r>
            <a:r>
              <a:rPr lang="cs-CZ" altLang="cs-CZ" sz="3200" b="1" dirty="0" err="1">
                <a:solidFill>
                  <a:srgbClr val="0000DC"/>
                </a:solidFill>
              </a:rPr>
              <a:t>bye</a:t>
            </a:r>
            <a:r>
              <a:rPr lang="cs-CZ" altLang="cs-CZ" sz="3200" b="1" dirty="0">
                <a:solidFill>
                  <a:srgbClr val="0000DC"/>
                </a:solidFill>
              </a:rPr>
              <a:t>, Baby </a:t>
            </a:r>
            <a:r>
              <a:rPr lang="cs-CZ" altLang="cs-CZ" sz="3200" b="1" dirty="0" err="1">
                <a:solidFill>
                  <a:srgbClr val="0000DC"/>
                </a:solidFill>
              </a:rPr>
              <a:t>boomers</a:t>
            </a:r>
            <a:endParaRPr lang="cs-CZ" sz="3200" b="1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70FEAF-C7B8-4A0D-96B2-8454654B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0" y="2703135"/>
            <a:ext cx="10515600" cy="36624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altLang="cs-CZ" sz="3200" dirty="0"/>
              <a:t>„</a:t>
            </a:r>
            <a:r>
              <a:rPr lang="cs-CZ" altLang="cs-CZ" sz="3200" dirty="0" err="1"/>
              <a:t>We</a:t>
            </a:r>
            <a:r>
              <a:rPr lang="cs-CZ" altLang="cs-CZ" sz="3200" dirty="0"/>
              <a:t> are </a:t>
            </a:r>
            <a:r>
              <a:rPr lang="cs-CZ" altLang="cs-CZ" sz="3200" dirty="0" err="1"/>
              <a:t>moving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away</a:t>
            </a:r>
            <a:r>
              <a:rPr lang="cs-CZ" altLang="cs-CZ" sz="3200" dirty="0"/>
              <a:t> </a:t>
            </a:r>
            <a:r>
              <a:rPr lang="cs-CZ" altLang="cs-CZ" sz="3200" dirty="0" err="1"/>
              <a:t>from</a:t>
            </a:r>
            <a:r>
              <a:rPr lang="cs-CZ" altLang="cs-CZ" sz="3200" dirty="0"/>
              <a:t> </a:t>
            </a:r>
            <a:r>
              <a:rPr lang="cs-CZ" altLang="cs-CZ" sz="3200" dirty="0" err="1"/>
              <a:t>the</a:t>
            </a:r>
            <a:r>
              <a:rPr lang="cs-CZ" altLang="cs-CZ" sz="3200" dirty="0"/>
              <a:t> </a:t>
            </a:r>
            <a:r>
              <a:rPr lang="cs-CZ" altLang="cs-CZ" sz="3200" dirty="0" err="1"/>
              <a:t>values</a:t>
            </a:r>
            <a:r>
              <a:rPr lang="cs-CZ" altLang="cs-CZ" sz="3200" dirty="0"/>
              <a:t>, </a:t>
            </a:r>
            <a:r>
              <a:rPr lang="cs-CZ" altLang="cs-CZ" sz="3200" dirty="0" err="1"/>
              <a:t>attitudes</a:t>
            </a:r>
            <a:r>
              <a:rPr lang="cs-CZ" altLang="cs-CZ" sz="3200" dirty="0"/>
              <a:t> and </a:t>
            </a:r>
            <a:r>
              <a:rPr lang="cs-CZ" altLang="cs-CZ" sz="3200" dirty="0" err="1"/>
              <a:t>lifestyles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of</a:t>
            </a:r>
            <a:r>
              <a:rPr lang="cs-CZ" altLang="cs-CZ" sz="3200" dirty="0"/>
              <a:t> </a:t>
            </a:r>
            <a:r>
              <a:rPr lang="cs-CZ" altLang="cs-CZ" sz="3200" dirty="0" err="1"/>
              <a:t>the</a:t>
            </a:r>
            <a:r>
              <a:rPr lang="cs-CZ" altLang="cs-CZ" sz="3200" dirty="0"/>
              <a:t> </a:t>
            </a:r>
            <a:r>
              <a:rPr lang="cs-CZ" altLang="cs-CZ" sz="3200" dirty="0" err="1"/>
              <a:t>once</a:t>
            </a:r>
            <a:r>
              <a:rPr lang="cs-CZ" altLang="cs-CZ" sz="3200" dirty="0"/>
              <a:t> </a:t>
            </a:r>
            <a:r>
              <a:rPr lang="cs-CZ" altLang="cs-CZ" sz="3200" dirty="0" err="1"/>
              <a:t>influential</a:t>
            </a:r>
            <a:r>
              <a:rPr lang="cs-CZ" altLang="cs-CZ" sz="3200" dirty="0"/>
              <a:t> Baby </a:t>
            </a:r>
            <a:r>
              <a:rPr lang="cs-CZ" altLang="cs-CZ" sz="3200" dirty="0" err="1"/>
              <a:t>Boomers</a:t>
            </a:r>
            <a:r>
              <a:rPr lang="cs-CZ" altLang="cs-CZ" sz="3200" dirty="0"/>
              <a:t> (</a:t>
            </a:r>
            <a:r>
              <a:rPr lang="cs-CZ" altLang="cs-CZ" sz="3200" dirty="0" err="1"/>
              <a:t>born</a:t>
            </a:r>
            <a:r>
              <a:rPr lang="cs-CZ" altLang="cs-CZ" sz="3200" dirty="0"/>
              <a:t> 1943 to 1960) </a:t>
            </a:r>
            <a:r>
              <a:rPr lang="cs-CZ" altLang="cs-CZ" sz="3200" dirty="0" err="1"/>
              <a:t>toward</a:t>
            </a:r>
            <a:r>
              <a:rPr lang="cs-CZ" altLang="cs-CZ" sz="3200" dirty="0"/>
              <a:t> </a:t>
            </a:r>
            <a:r>
              <a:rPr lang="cs-CZ" altLang="cs-CZ" sz="3200" dirty="0" err="1"/>
              <a:t>the</a:t>
            </a:r>
            <a:r>
              <a:rPr lang="cs-CZ" altLang="cs-CZ" sz="3200" dirty="0"/>
              <a:t> </a:t>
            </a:r>
            <a:r>
              <a:rPr lang="cs-CZ" altLang="cs-CZ" sz="3200" dirty="0" err="1"/>
              <a:t>values</a:t>
            </a:r>
            <a:r>
              <a:rPr lang="cs-CZ" altLang="cs-CZ" sz="3200" dirty="0"/>
              <a:t>, </a:t>
            </a:r>
            <a:r>
              <a:rPr lang="cs-CZ" altLang="cs-CZ" sz="3200" dirty="0" err="1"/>
              <a:t>attitudes</a:t>
            </a:r>
            <a:r>
              <a:rPr lang="cs-CZ" altLang="cs-CZ" sz="3200" dirty="0"/>
              <a:t> and </a:t>
            </a:r>
            <a:r>
              <a:rPr lang="cs-CZ" altLang="cs-CZ" sz="3200" dirty="0" err="1"/>
              <a:t>lifestyles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of</a:t>
            </a:r>
            <a:r>
              <a:rPr lang="cs-CZ" altLang="cs-CZ" sz="3200" dirty="0"/>
              <a:t> </a:t>
            </a:r>
            <a:r>
              <a:rPr lang="cs-CZ" altLang="cs-CZ" sz="3200" dirty="0" err="1"/>
              <a:t>the</a:t>
            </a:r>
            <a:r>
              <a:rPr lang="cs-CZ" altLang="cs-CZ" sz="3200" dirty="0"/>
              <a:t> </a:t>
            </a:r>
            <a:r>
              <a:rPr lang="cs-CZ" altLang="cs-CZ" sz="3200" dirty="0" err="1"/>
              <a:t>younger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generations</a:t>
            </a:r>
            <a:r>
              <a:rPr lang="cs-CZ" altLang="cs-CZ" sz="3200" dirty="0"/>
              <a:t>“.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cs-CZ" altLang="cs-CZ" sz="3200" dirty="0"/>
              <a:t>(</a:t>
            </a:r>
            <a:r>
              <a:rPr lang="cs-CZ" altLang="cs-CZ" sz="3200" dirty="0" err="1"/>
              <a:t>Hira</a:t>
            </a:r>
            <a:r>
              <a:rPr lang="cs-CZ" altLang="cs-CZ" sz="3200" dirty="0"/>
              <a:t>, 2007)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6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generace y">
            <a:extLst>
              <a:ext uri="{FF2B5EF4-FFF2-40B4-BE49-F238E27FC236}">
                <a16:creationId xmlns:a16="http://schemas.microsoft.com/office/drawing/2014/main" id="{7332BE93-F397-4086-8F98-8F46E34C8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71500"/>
            <a:ext cx="6210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A73117FE-893F-4296-ABAF-7212CF31A03E}"/>
              </a:ext>
            </a:extLst>
          </p:cNvPr>
          <p:cNvGrpSpPr>
            <a:grpSpLocks/>
          </p:cNvGrpSpPr>
          <p:nvPr/>
        </p:nvGrpSpPr>
        <p:grpSpPr bwMode="auto">
          <a:xfrm>
            <a:off x="9090025" y="4324352"/>
            <a:ext cx="2263775" cy="2159754"/>
            <a:chOff x="7468334" y="4445562"/>
            <a:chExt cx="2263718" cy="2158778"/>
          </a:xfrm>
        </p:grpSpPr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D8AC12EC-5E93-4AC1-8161-A645E5CF15E4}"/>
                </a:ext>
              </a:extLst>
            </p:cNvPr>
            <p:cNvSpPr txBox="1"/>
            <p:nvPr/>
          </p:nvSpPr>
          <p:spPr>
            <a:xfrm>
              <a:off x="7715978" y="4820043"/>
              <a:ext cx="2016074" cy="17842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000" dirty="0" err="1">
                  <a:solidFill>
                    <a:schemeClr val="accent1"/>
                  </a:solidFill>
                  <a:latin typeface="+mn-lt"/>
                </a:rPr>
                <a:t>Tech</a:t>
              </a:r>
              <a:r>
                <a:rPr lang="cs-CZ" sz="2000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cs-CZ" sz="2000" dirty="0" err="1">
                  <a:solidFill>
                    <a:schemeClr val="accent1"/>
                  </a:solidFill>
                  <a:latin typeface="+mn-lt"/>
                </a:rPr>
                <a:t>savvy</a:t>
              </a:r>
              <a:r>
                <a:rPr lang="cs-CZ" sz="2000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cs-CZ" sz="2000" dirty="0" err="1">
                  <a:solidFill>
                    <a:schemeClr val="accent1"/>
                  </a:solidFill>
                  <a:latin typeface="+mn-lt"/>
                </a:rPr>
                <a:t>or</a:t>
              </a:r>
              <a:r>
                <a:rPr lang="cs-CZ" sz="2000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cs-CZ" sz="2000" dirty="0" err="1">
                  <a:solidFill>
                    <a:schemeClr val="accent1"/>
                  </a:solidFill>
                  <a:latin typeface="+mn-lt"/>
                </a:rPr>
                <a:t>tech-dependent</a:t>
              </a:r>
              <a:endParaRPr lang="cs-CZ" sz="2000" dirty="0">
                <a:solidFill>
                  <a:schemeClr val="accent1"/>
                </a:solidFill>
                <a:latin typeface="+mn-lt"/>
              </a:endParaRP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cs-CZ" sz="1400" dirty="0">
                  <a:solidFill>
                    <a:schemeClr val="accent1"/>
                  </a:solidFill>
                  <a:latin typeface="+mn-lt"/>
                </a:rPr>
                <a:t>Elektronická zařízení jsou další končetinou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cs-CZ" sz="1400" dirty="0">
                  <a:solidFill>
                    <a:schemeClr val="accent1"/>
                  </a:solidFill>
                  <a:latin typeface="+mn-lt"/>
                </a:rPr>
                <a:t>Web je oboustranný komunikační nástroj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cs-CZ" sz="1400" dirty="0">
                  <a:solidFill>
                    <a:schemeClr val="accent1"/>
                  </a:solidFill>
                  <a:latin typeface="+mn-lt"/>
                </a:rPr>
                <a:t>Multitasking</a:t>
              </a:r>
            </a:p>
          </p:txBody>
        </p:sp>
        <p:cxnSp>
          <p:nvCxnSpPr>
            <p:cNvPr id="7" name="Přímá spojnice se šipkou 6">
              <a:extLst>
                <a:ext uri="{FF2B5EF4-FFF2-40B4-BE49-F238E27FC236}">
                  <a16:creationId xmlns:a16="http://schemas.microsoft.com/office/drawing/2014/main" id="{6C280F26-2C27-43AD-819E-7430C71D2F35}"/>
                </a:ext>
              </a:extLst>
            </p:cNvPr>
            <p:cNvCxnSpPr/>
            <p:nvPr/>
          </p:nvCxnSpPr>
          <p:spPr>
            <a:xfrm>
              <a:off x="7468334" y="4445562"/>
              <a:ext cx="288918" cy="3189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E462BE8C-EE45-48E2-99F0-A24741D63762}"/>
              </a:ext>
            </a:extLst>
          </p:cNvPr>
          <p:cNvGrpSpPr>
            <a:grpSpLocks/>
          </p:cNvGrpSpPr>
          <p:nvPr/>
        </p:nvGrpSpPr>
        <p:grpSpPr bwMode="auto">
          <a:xfrm>
            <a:off x="1844675" y="4716462"/>
            <a:ext cx="1984375" cy="1890791"/>
            <a:chOff x="221879" y="4837236"/>
            <a:chExt cx="1984771" cy="1891307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960B45B8-B35D-4BB7-ADA5-C685A6572B7E}"/>
                </a:ext>
              </a:extLst>
            </p:cNvPr>
            <p:cNvSpPr txBox="1"/>
            <p:nvPr/>
          </p:nvSpPr>
          <p:spPr>
            <a:xfrm>
              <a:off x="221879" y="5373957"/>
              <a:ext cx="1984771" cy="13545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000" dirty="0" err="1">
                  <a:solidFill>
                    <a:schemeClr val="accent1"/>
                  </a:solidFill>
                  <a:latin typeface="+mn-lt"/>
                </a:rPr>
                <a:t>Seeking</a:t>
              </a:r>
              <a:r>
                <a:rPr lang="cs-CZ" sz="2000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cs-CZ" sz="2000" dirty="0" err="1">
                  <a:solidFill>
                    <a:schemeClr val="accent1"/>
                  </a:solidFill>
                  <a:latin typeface="+mn-lt"/>
                </a:rPr>
                <a:t>work-life</a:t>
              </a:r>
              <a:r>
                <a:rPr lang="cs-CZ" sz="2000" dirty="0">
                  <a:solidFill>
                    <a:schemeClr val="accent1"/>
                  </a:solidFill>
                  <a:latin typeface="+mn-lt"/>
                </a:rPr>
                <a:t> balance</a:t>
              </a:r>
            </a:p>
            <a:p>
              <a:pPr marL="171450" indent="-1714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cs-CZ" sz="1400" dirty="0">
                  <a:solidFill>
                    <a:schemeClr val="accent1"/>
                  </a:solidFill>
                  <a:latin typeface="+mn-lt"/>
                </a:rPr>
                <a:t>Rozmazávat hranici mezi socializací a prací</a:t>
              </a:r>
            </a:p>
          </p:txBody>
        </p: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80853C80-2407-49B0-BD5E-815EF37E6669}"/>
                </a:ext>
              </a:extLst>
            </p:cNvPr>
            <p:cNvCxnSpPr/>
            <p:nvPr/>
          </p:nvCxnSpPr>
          <p:spPr>
            <a:xfrm flipH="1">
              <a:off x="1222204" y="4837236"/>
              <a:ext cx="365198" cy="484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FCC76B44-E7CE-44EF-9FF7-0053417FE0EC}"/>
              </a:ext>
            </a:extLst>
          </p:cNvPr>
          <p:cNvGrpSpPr>
            <a:grpSpLocks/>
          </p:cNvGrpSpPr>
          <p:nvPr/>
        </p:nvGrpSpPr>
        <p:grpSpPr bwMode="auto">
          <a:xfrm>
            <a:off x="5561013" y="6232526"/>
            <a:ext cx="2188420" cy="643104"/>
            <a:chOff x="3939301" y="6353783"/>
            <a:chExt cx="2187514" cy="642944"/>
          </a:xfrm>
        </p:grpSpPr>
        <p:sp>
          <p:nvSpPr>
            <p:cNvPr id="12" name="TextovéPole 20">
              <a:extLst>
                <a:ext uri="{FF2B5EF4-FFF2-40B4-BE49-F238E27FC236}">
                  <a16:creationId xmlns:a16="http://schemas.microsoft.com/office/drawing/2014/main" id="{4915A5EE-2F0E-4A9F-AD07-092230E56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301" y="6535177"/>
              <a:ext cx="2187514" cy="4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FFFFFF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FFFFFF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FFFFFF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FFFFFF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FFFFFF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FFFFFF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FFFFFF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FFFFFF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FFFFFF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dirty="0" err="1">
                  <a:solidFill>
                    <a:schemeClr val="accen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Global</a:t>
              </a:r>
              <a:r>
                <a:rPr lang="cs-CZ" altLang="cs-CZ" sz="2400" dirty="0">
                  <a:solidFill>
                    <a:schemeClr val="accen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cs-CZ" altLang="cs-CZ" sz="2400" dirty="0" err="1">
                  <a:solidFill>
                    <a:schemeClr val="accen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citizens</a:t>
              </a:r>
              <a:endParaRPr lang="cs-CZ" altLang="cs-CZ" sz="2400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7120CDA3-F40F-4B2A-BD61-7B67414255EB}"/>
                </a:ext>
              </a:extLst>
            </p:cNvPr>
            <p:cNvCxnSpPr/>
            <p:nvPr/>
          </p:nvCxnSpPr>
          <p:spPr>
            <a:xfrm flipH="1">
              <a:off x="4991378" y="6353783"/>
              <a:ext cx="228505" cy="211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85B3438-C337-42EF-A0AD-89D757CCA533}"/>
              </a:ext>
            </a:extLst>
          </p:cNvPr>
          <p:cNvGrpSpPr>
            <a:grpSpLocks/>
          </p:cNvGrpSpPr>
          <p:nvPr/>
        </p:nvGrpSpPr>
        <p:grpSpPr bwMode="auto">
          <a:xfrm>
            <a:off x="7850186" y="644524"/>
            <a:ext cx="2926861" cy="461665"/>
            <a:chOff x="6228184" y="764704"/>
            <a:chExt cx="2926107" cy="462040"/>
          </a:xfrm>
        </p:grpSpPr>
        <p:sp>
          <p:nvSpPr>
            <p:cNvPr id="15" name="TextovéPole 24">
              <a:extLst>
                <a:ext uri="{FF2B5EF4-FFF2-40B4-BE49-F238E27FC236}">
                  <a16:creationId xmlns:a16="http://schemas.microsoft.com/office/drawing/2014/main" id="{0836356E-7AA4-4942-BE8C-360C47138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8224" y="764704"/>
              <a:ext cx="2566067" cy="46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FFFFFF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FFFFFF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FFFFFF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FFFFFF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FFFFFF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FFFFFF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FFFFFF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FFFFFF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FFFFFF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dirty="0">
                  <a:solidFill>
                    <a:schemeClr val="accen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Long-</a:t>
              </a:r>
              <a:r>
                <a:rPr lang="cs-CZ" altLang="cs-CZ" sz="2400" dirty="0" err="1">
                  <a:solidFill>
                    <a:schemeClr val="accen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life</a:t>
              </a:r>
              <a:r>
                <a:rPr lang="cs-CZ" altLang="cs-CZ" sz="2400" dirty="0">
                  <a:solidFill>
                    <a:schemeClr val="accen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cs-CZ" altLang="cs-CZ" sz="2400" dirty="0" err="1">
                  <a:solidFill>
                    <a:schemeClr val="accent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learners</a:t>
              </a:r>
              <a:endParaRPr lang="cs-CZ" altLang="cs-CZ" sz="2400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D3734C6E-05B0-4158-B36D-AB68F8F54AA4}"/>
                </a:ext>
              </a:extLst>
            </p:cNvPr>
            <p:cNvCxnSpPr/>
            <p:nvPr/>
          </p:nvCxnSpPr>
          <p:spPr>
            <a:xfrm flipV="1">
              <a:off x="6228184" y="1084051"/>
              <a:ext cx="360270" cy="778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Obrázek 16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DF08D286-0CDF-41D2-BCA7-00F8CAF202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2917977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Generace Y</a:t>
            </a:r>
            <a:endParaRPr lang="cs-CZ" sz="3200" b="1" dirty="0">
              <a:solidFill>
                <a:srgbClr val="0000DC"/>
              </a:solidFill>
            </a:endParaRP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51D1E0-E177-49D8-BCE2-A8B36573D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17719" r="37985" b="36510"/>
          <a:stretch>
            <a:fillRect/>
          </a:stretch>
        </p:blipFill>
        <p:spPr bwMode="auto">
          <a:xfrm>
            <a:off x="3360193" y="307284"/>
            <a:ext cx="8459273" cy="624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28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2917977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Generace Y</a:t>
            </a:r>
            <a:endParaRPr lang="cs-CZ" sz="3200" b="1" dirty="0">
              <a:solidFill>
                <a:srgbClr val="0000DC"/>
              </a:solidFill>
            </a:endParaRP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349DCCCE-FE62-4ED4-806D-590D62D4A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91" y="261781"/>
            <a:ext cx="83788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D722C2B2-7075-4600-8C5D-AEEE1DE9E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27" y="5076981"/>
            <a:ext cx="8164513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72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2917977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Generace Y</a:t>
            </a:r>
            <a:endParaRPr lang="cs-CZ" sz="3200" b="1" dirty="0">
              <a:solidFill>
                <a:srgbClr val="0000DC"/>
              </a:solidFill>
            </a:endParaRP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199EBD98-83A7-4974-ADA9-EDC488DE08E2}"/>
              </a:ext>
            </a:extLst>
          </p:cNvPr>
          <p:cNvSpPr txBox="1">
            <a:spLocks/>
          </p:cNvSpPr>
          <p:nvPr/>
        </p:nvSpPr>
        <p:spPr>
          <a:xfrm>
            <a:off x="662350" y="2522366"/>
            <a:ext cx="3657600" cy="3292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altLang="cs-CZ" dirty="0"/>
              <a:t>Funky</a:t>
            </a:r>
          </a:p>
          <a:p>
            <a:pPr>
              <a:lnSpc>
                <a:spcPct val="150000"/>
              </a:lnSpc>
            </a:pPr>
            <a:r>
              <a:rPr lang="cs-CZ" altLang="cs-CZ" dirty="0" err="1"/>
              <a:t>Cool</a:t>
            </a:r>
            <a:endParaRPr lang="cs-CZ" altLang="cs-CZ" dirty="0"/>
          </a:p>
          <a:p>
            <a:pPr>
              <a:lnSpc>
                <a:spcPct val="150000"/>
              </a:lnSpc>
            </a:pPr>
            <a:r>
              <a:rPr lang="cs-CZ" altLang="cs-CZ" dirty="0"/>
              <a:t>Hot </a:t>
            </a:r>
          </a:p>
          <a:p>
            <a:pPr>
              <a:lnSpc>
                <a:spcPct val="150000"/>
              </a:lnSpc>
            </a:pPr>
            <a:r>
              <a:rPr lang="cs-CZ" altLang="cs-CZ" dirty="0" err="1"/>
              <a:t>Edgy</a:t>
            </a:r>
            <a:endParaRPr lang="cs-CZ" altLang="cs-CZ" dirty="0"/>
          </a:p>
          <a:p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7F8C28-81C4-4656-8227-7C2A84ACC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32" y="1169672"/>
            <a:ext cx="7696039" cy="51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1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5671C6-69DD-4A4B-81A4-677547675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18166" r="38576" b="35771"/>
          <a:stretch>
            <a:fillRect/>
          </a:stretch>
        </p:blipFill>
        <p:spPr bwMode="auto">
          <a:xfrm>
            <a:off x="3610378" y="879195"/>
            <a:ext cx="746283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>
            <a:extLst>
              <a:ext uri="{FF2B5EF4-FFF2-40B4-BE49-F238E27FC236}">
                <a16:creationId xmlns:a16="http://schemas.microsoft.com/office/drawing/2014/main" id="{5E8855C8-E7A0-4854-8C59-85F4E8C2B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t="16980" r="37878" b="36508"/>
          <a:stretch>
            <a:fillRect/>
          </a:stretch>
        </p:blipFill>
        <p:spPr bwMode="auto">
          <a:xfrm>
            <a:off x="3503214" y="204163"/>
            <a:ext cx="7677165" cy="644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5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Demografické změny</a:t>
            </a:r>
            <a:endParaRPr lang="cs-CZ" sz="3200" b="1" dirty="0">
              <a:solidFill>
                <a:srgbClr val="0000DC"/>
              </a:solidFill>
            </a:endParaRP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sp>
        <p:nvSpPr>
          <p:cNvPr id="8" name="Zástupný symbol pro text 2">
            <a:extLst>
              <a:ext uri="{FF2B5EF4-FFF2-40B4-BE49-F238E27FC236}">
                <a16:creationId xmlns:a16="http://schemas.microsoft.com/office/drawing/2014/main" id="{6F9ACF21-ACC4-45B5-A14D-F8A4B09210B0}"/>
              </a:ext>
            </a:extLst>
          </p:cNvPr>
          <p:cNvSpPr txBox="1">
            <a:spLocks/>
          </p:cNvSpPr>
          <p:nvPr/>
        </p:nvSpPr>
        <p:spPr>
          <a:xfrm>
            <a:off x="662349" y="2703136"/>
            <a:ext cx="4824051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Hlavní změny	</a:t>
            </a: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29D5F913-B123-4A59-8045-44854DEB9E3E}"/>
              </a:ext>
            </a:extLst>
          </p:cNvPr>
          <p:cNvSpPr txBox="1">
            <a:spLocks/>
          </p:cNvSpPr>
          <p:nvPr/>
        </p:nvSpPr>
        <p:spPr>
          <a:xfrm>
            <a:off x="662349" y="3398461"/>
            <a:ext cx="5080309" cy="2719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altLang="cs-CZ" sz="1800" dirty="0"/>
              <a:t>Stárnutí evropské populace</a:t>
            </a:r>
          </a:p>
          <a:p>
            <a:pPr>
              <a:lnSpc>
                <a:spcPct val="100000"/>
              </a:lnSpc>
            </a:pPr>
            <a:r>
              <a:rPr lang="cs-CZ" altLang="cs-CZ" sz="1800" dirty="0"/>
              <a:t>Na straně druhé existují regiony s vysokou mírou reprodukce (Latinská Amerika, Indie, …)</a:t>
            </a:r>
          </a:p>
          <a:p>
            <a:pPr>
              <a:lnSpc>
                <a:spcPct val="100000"/>
              </a:lnSpc>
            </a:pPr>
            <a:r>
              <a:rPr lang="cs-CZ" altLang="cs-CZ" sz="1800" dirty="0" err="1"/>
              <a:t>Youth</a:t>
            </a:r>
            <a:r>
              <a:rPr lang="cs-CZ" altLang="cs-CZ" sz="1800" dirty="0"/>
              <a:t> market dnes představuje 20 % trhu</a:t>
            </a:r>
          </a:p>
          <a:p>
            <a:pPr>
              <a:lnSpc>
                <a:spcPct val="100000"/>
              </a:lnSpc>
            </a:pPr>
            <a:r>
              <a:rPr lang="cs-CZ" altLang="cs-CZ" sz="1800" dirty="0"/>
              <a:t>Statut rodiny (krize tradičního modelu)</a:t>
            </a:r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E946E445-004C-4781-9F04-E68A18D112B6}"/>
              </a:ext>
            </a:extLst>
          </p:cNvPr>
          <p:cNvSpPr txBox="1">
            <a:spLocks/>
          </p:cNvSpPr>
          <p:nvPr/>
        </p:nvSpPr>
        <p:spPr>
          <a:xfrm>
            <a:off x="5956885" y="2703136"/>
            <a:ext cx="4824051" cy="63976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Důsledky pro CR</a:t>
            </a:r>
          </a:p>
        </p:txBody>
      </p:sp>
      <p:sp>
        <p:nvSpPr>
          <p:cNvPr id="11" name="Zástupný symbol pro obsah 5">
            <a:extLst>
              <a:ext uri="{FF2B5EF4-FFF2-40B4-BE49-F238E27FC236}">
                <a16:creationId xmlns:a16="http://schemas.microsoft.com/office/drawing/2014/main" id="{15D99F56-39DD-4FFF-B40F-62A49EECE3EF}"/>
              </a:ext>
            </a:extLst>
          </p:cNvPr>
          <p:cNvSpPr txBox="1">
            <a:spLocks/>
          </p:cNvSpPr>
          <p:nvPr/>
        </p:nvSpPr>
        <p:spPr>
          <a:xfrm>
            <a:off x="5956885" y="3398461"/>
            <a:ext cx="5572766" cy="271900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Senioři stále důležitější segment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Specifické potřeby – důraz na pohodlí a bezpečí – blízké destinace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Kratší, ale častější cestování – mimo sezónu.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Zkušení cestovatelé – hledání nových výzev (kultura a vzdělávání)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Programy loajality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Odraz nejen v tvorbě produktů, ale i v </a:t>
            </a:r>
            <a:r>
              <a:rPr lang="cs-CZ" alt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brandingu</a:t>
            </a: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182880" indent="-182880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cs-CZ" altLang="cs-CZ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53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87F31A-AEAF-45D7-9650-62F9A4AE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88" y="0"/>
            <a:ext cx="8964612" cy="67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998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745" y="1584524"/>
            <a:ext cx="10753200" cy="451576"/>
          </a:xfrm>
        </p:spPr>
        <p:txBody>
          <a:bodyPr/>
          <a:lstStyle/>
          <a:p>
            <a:r>
              <a:rPr lang="cs-CZ" altLang="cs-CZ" b="0" dirty="0">
                <a:solidFill>
                  <a:srgbClr val="0000DC"/>
                </a:solidFill>
              </a:rPr>
              <a:t>Environmentální změny</a:t>
            </a:r>
            <a:endParaRPr lang="cs-CZ" b="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45" y="2437115"/>
            <a:ext cx="5715000" cy="381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437116"/>
            <a:ext cx="5715000" cy="3810000"/>
          </a:xfrm>
          <a:prstGeom prst="rect">
            <a:avLst/>
          </a:prstGeom>
        </p:spPr>
      </p:pic>
      <p:pic>
        <p:nvPicPr>
          <p:cNvPr id="7" name="Obrázek 6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Environmentální změny</a:t>
            </a:r>
            <a:endParaRPr lang="cs-CZ" sz="3200" b="1" dirty="0">
              <a:solidFill>
                <a:srgbClr val="0000DC"/>
              </a:solidFill>
            </a:endParaRP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29D5F913-B123-4A59-8045-44854DEB9E3E}"/>
              </a:ext>
            </a:extLst>
          </p:cNvPr>
          <p:cNvSpPr txBox="1">
            <a:spLocks/>
          </p:cNvSpPr>
          <p:nvPr/>
        </p:nvSpPr>
        <p:spPr>
          <a:xfrm>
            <a:off x="662349" y="2459399"/>
            <a:ext cx="5080309" cy="3414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altLang="cs-CZ" sz="1800" dirty="0"/>
              <a:t>Vzestup významu životního prostředí (</a:t>
            </a:r>
            <a:r>
              <a:rPr lang="cs-CZ" altLang="cs-CZ" sz="1800" dirty="0" err="1"/>
              <a:t>evironmentálních</a:t>
            </a:r>
            <a:r>
              <a:rPr lang="cs-CZ" altLang="cs-CZ" sz="1800" dirty="0"/>
              <a:t> dopadů) ve spotřebitelských preferencích obyvatelstva</a:t>
            </a:r>
          </a:p>
          <a:p>
            <a:pPr>
              <a:lnSpc>
                <a:spcPct val="150000"/>
              </a:lnSpc>
            </a:pPr>
            <a:r>
              <a:rPr lang="cs-CZ" altLang="cs-CZ" sz="1800" dirty="0"/>
              <a:t>9 % německého obyvatelstva má silnou vazbu na koncept URT s dopady na jejich vzorce chování (18 – 20 €)</a:t>
            </a:r>
          </a:p>
          <a:p>
            <a:pPr>
              <a:lnSpc>
                <a:spcPct val="150000"/>
              </a:lnSpc>
            </a:pPr>
            <a:r>
              <a:rPr lang="cs-CZ" altLang="cs-CZ" sz="1800" dirty="0"/>
              <a:t>40 % německého obyvatelstva vnímá zelenou značku jako přidanou hodnotu, za kterou jsou si ochotni zaplatit (15 € za den)</a:t>
            </a:r>
          </a:p>
        </p:txBody>
      </p:sp>
      <p:sp>
        <p:nvSpPr>
          <p:cNvPr id="11" name="Zástupný symbol pro obsah 5">
            <a:extLst>
              <a:ext uri="{FF2B5EF4-FFF2-40B4-BE49-F238E27FC236}">
                <a16:creationId xmlns:a16="http://schemas.microsoft.com/office/drawing/2014/main" id="{15D99F56-39DD-4FFF-B40F-62A49EECE3EF}"/>
              </a:ext>
            </a:extLst>
          </p:cNvPr>
          <p:cNvSpPr txBox="1">
            <a:spLocks/>
          </p:cNvSpPr>
          <p:nvPr/>
        </p:nvSpPr>
        <p:spPr>
          <a:xfrm>
            <a:off x="5956885" y="2459399"/>
            <a:ext cx="5572766" cy="365806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000" b="1" dirty="0" err="1"/>
              <a:t>Flygskam</a:t>
            </a:r>
            <a:r>
              <a:rPr lang="cs-CZ" sz="2000" b="1" dirty="0"/>
              <a:t> </a:t>
            </a:r>
            <a:r>
              <a:rPr lang="cs-CZ" sz="2000" b="1" dirty="0" err="1"/>
              <a:t>or</a:t>
            </a:r>
            <a:r>
              <a:rPr lang="cs-CZ" sz="2000" b="1" dirty="0"/>
              <a:t> '</a:t>
            </a:r>
            <a:r>
              <a:rPr lang="cs-CZ" sz="2000" b="1" dirty="0" err="1"/>
              <a:t>flight-shaming</a:t>
            </a:r>
            <a:r>
              <a:rPr lang="cs-CZ" sz="2000" b="1" dirty="0"/>
              <a:t>'</a:t>
            </a:r>
            <a:endParaRPr lang="cs-CZ" altLang="cs-CZ" sz="1400" dirty="0"/>
          </a:p>
          <a:p>
            <a:pPr>
              <a:lnSpc>
                <a:spcPct val="150000"/>
              </a:lnSpc>
            </a:pPr>
            <a:r>
              <a:rPr lang="cs-CZ" altLang="cs-CZ" sz="1800" dirty="0"/>
              <a:t>Zelený produkt CR: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/>
              <a:t>By měl být bez ztráty pohodlí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/>
              <a:t>Udržitelnost by měla být zvláštním zážitkem.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/>
              <a:t>Pro návštěvníka je to přidaná hodnota, za kterou platí.</a:t>
            </a:r>
          </a:p>
          <a:p>
            <a:pPr>
              <a:lnSpc>
                <a:spcPct val="150000"/>
              </a:lnSpc>
            </a:pPr>
            <a:r>
              <a:rPr lang="cs-CZ" altLang="cs-CZ" sz="1800" dirty="0"/>
              <a:t>Regionální produkty </a:t>
            </a:r>
          </a:p>
          <a:p>
            <a:pPr>
              <a:lnSpc>
                <a:spcPct val="150000"/>
              </a:lnSpc>
            </a:pPr>
            <a:r>
              <a:rPr lang="cs-CZ" altLang="cs-CZ" sz="1800" dirty="0" err="1"/>
              <a:t>Eko</a:t>
            </a:r>
            <a:r>
              <a:rPr lang="cs-CZ" altLang="cs-CZ" sz="1800" dirty="0"/>
              <a:t> – labely </a:t>
            </a:r>
          </a:p>
          <a:p>
            <a:pPr marL="182880" indent="-182880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cs-CZ" altLang="cs-CZ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0B640B2-CC37-4068-9077-EFA39502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12" y="454958"/>
            <a:ext cx="10001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102CC4E-92B2-4A64-B70C-34C9D1DD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50" y="331133"/>
            <a:ext cx="7524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23DCB82-B185-4C64-92B8-6DC6AFB4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412" y="543858"/>
            <a:ext cx="1878013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6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Co musíte znát o svých klientech</a:t>
            </a:r>
            <a:endParaRPr lang="cs-CZ" sz="3200" b="1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70FEAF-C7B8-4A0D-96B2-8454654B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0" y="2703135"/>
            <a:ext cx="10515600" cy="36624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dirty="0"/>
              <a:t>Jaké faktory ovlivňují jeho chování a preference?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Jak se rozhoduje při výběru destinace?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Jak se chová v destinaci, jaké má preference?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97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Makroekonomické trendy</a:t>
            </a:r>
            <a:endParaRPr lang="cs-CZ" sz="3200" b="1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70FEAF-C7B8-4A0D-96B2-8454654B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0" y="2703135"/>
            <a:ext cx="10515600" cy="366249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altLang="cs-CZ" dirty="0"/>
              <a:t>Vývoj HDP a nezaměstnanosti v hlavních zdrojových zemích</a:t>
            </a:r>
          </a:p>
          <a:p>
            <a:pPr>
              <a:spcAft>
                <a:spcPts val="600"/>
              </a:spcAft>
            </a:pPr>
            <a:r>
              <a:rPr lang="cs-CZ" altLang="cs-CZ" dirty="0"/>
              <a:t>Nové trhy – BRIC</a:t>
            </a:r>
          </a:p>
          <a:p>
            <a:pPr>
              <a:spcAft>
                <a:spcPts val="600"/>
              </a:spcAft>
            </a:pPr>
            <a:r>
              <a:rPr lang="cs-CZ" altLang="cs-CZ" dirty="0"/>
              <a:t>Nové segmenty a produkty</a:t>
            </a:r>
          </a:p>
          <a:p>
            <a:pPr>
              <a:spcAft>
                <a:spcPts val="600"/>
              </a:spcAft>
            </a:pPr>
            <a:r>
              <a:rPr lang="cs-CZ" altLang="cs-CZ" dirty="0"/>
              <a:t>Evropské destinace budou muset vynakládat daleko více prostředků do marketingových aktivit (udržet současné a přilákat nové návštěvníky)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04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Politické změny</a:t>
            </a:r>
            <a:endParaRPr lang="cs-CZ" sz="3200" b="1" dirty="0">
              <a:solidFill>
                <a:srgbClr val="0000DC"/>
              </a:solidFill>
            </a:endParaRP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29D5F913-B123-4A59-8045-44854DEB9E3E}"/>
              </a:ext>
            </a:extLst>
          </p:cNvPr>
          <p:cNvSpPr txBox="1">
            <a:spLocks/>
          </p:cNvSpPr>
          <p:nvPr/>
        </p:nvSpPr>
        <p:spPr>
          <a:xfrm>
            <a:off x="662349" y="2459399"/>
            <a:ext cx="5080309" cy="3414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Zvyšování daní</a:t>
            </a:r>
          </a:p>
          <a:p>
            <a:pPr>
              <a:lnSpc>
                <a:spcPct val="200000"/>
              </a:lnSpc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Bezpečnost (terorismus, potraviny)</a:t>
            </a:r>
          </a:p>
          <a:p>
            <a:pPr>
              <a:lnSpc>
                <a:spcPct val="200000"/>
              </a:lnSpc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Imigrační politiky (víza)</a:t>
            </a:r>
          </a:p>
        </p:txBody>
      </p:sp>
      <p:sp>
        <p:nvSpPr>
          <p:cNvPr id="11" name="Zástupný symbol pro obsah 5">
            <a:extLst>
              <a:ext uri="{FF2B5EF4-FFF2-40B4-BE49-F238E27FC236}">
                <a16:creationId xmlns:a16="http://schemas.microsoft.com/office/drawing/2014/main" id="{15D99F56-39DD-4FFF-B40F-62A49EECE3EF}"/>
              </a:ext>
            </a:extLst>
          </p:cNvPr>
          <p:cNvSpPr txBox="1">
            <a:spLocks/>
          </p:cNvSpPr>
          <p:nvPr/>
        </p:nvSpPr>
        <p:spPr>
          <a:xfrm>
            <a:off x="5956885" y="2459399"/>
            <a:ext cx="5572766" cy="365806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Obecně populace vnímá zvýšené riziko nejistoty (bezpečností)</a:t>
            </a:r>
          </a:p>
          <a:p>
            <a:pPr>
              <a:lnSpc>
                <a:spcPct val="150000"/>
              </a:lnSpc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Postupem času je stále rezistentnější k riziku (zkracuje se čas, po kterém negativní dopady odezní</a:t>
            </a:r>
          </a:p>
          <a:p>
            <a:pPr>
              <a:lnSpc>
                <a:spcPct val="150000"/>
              </a:lnSpc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Růst významu CR uvnitř vládní agendy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cs-CZ" altLang="cs-CZ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23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2608884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Životní styl</a:t>
            </a:r>
            <a:endParaRPr lang="cs-CZ" sz="3200" b="1" dirty="0">
              <a:solidFill>
                <a:srgbClr val="0000DC"/>
              </a:solidFill>
            </a:endParaRP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pic>
        <p:nvPicPr>
          <p:cNvPr id="7" name="Picture 2" descr="Výsledek obrázku pro lohas">
            <a:extLst>
              <a:ext uri="{FF2B5EF4-FFF2-40B4-BE49-F238E27FC236}">
                <a16:creationId xmlns:a16="http://schemas.microsoft.com/office/drawing/2014/main" id="{D7EB4572-5416-4FF2-B321-49B2DB468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20" y="2459399"/>
            <a:ext cx="7332662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ýsledek obrázku pro lohas">
            <a:extLst>
              <a:ext uri="{FF2B5EF4-FFF2-40B4-BE49-F238E27FC236}">
                <a16:creationId xmlns:a16="http://schemas.microsoft.com/office/drawing/2014/main" id="{9DA7ED18-1055-4E67-B571-F0CEC9BEF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20" y="1306874"/>
            <a:ext cx="23002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26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2608884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Životní styl</a:t>
            </a:r>
            <a:endParaRPr lang="cs-CZ" sz="3200" b="1" dirty="0">
              <a:solidFill>
                <a:srgbClr val="0000DC"/>
              </a:solidFill>
            </a:endParaRP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pic>
        <p:nvPicPr>
          <p:cNvPr id="6" name="Picture 2" descr="Výsledek obrázku pro sv. kateřina resort">
            <a:extLst>
              <a:ext uri="{FF2B5EF4-FFF2-40B4-BE49-F238E27FC236}">
                <a16:creationId xmlns:a16="http://schemas.microsoft.com/office/drawing/2014/main" id="{950DC811-6D86-4B29-BC52-67E38691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75" y="3749675"/>
            <a:ext cx="399891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Výsledek obrázku pro sv. kateřina resort">
            <a:extLst>
              <a:ext uri="{FF2B5EF4-FFF2-40B4-BE49-F238E27FC236}">
                <a16:creationId xmlns:a16="http://schemas.microsoft.com/office/drawing/2014/main" id="{C850FA7B-D402-4960-A28F-A2F15849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50" y="3971925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Výsledek obrázku pro sv. kateřina resort">
            <a:extLst>
              <a:ext uri="{FF2B5EF4-FFF2-40B4-BE49-F238E27FC236}">
                <a16:creationId xmlns:a16="http://schemas.microsoft.com/office/drawing/2014/main" id="{00F12B12-E03B-4567-ADC6-0FB2BEAE5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25" y="98425"/>
            <a:ext cx="6732587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02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Trendy v cestovním ruchu</a:t>
            </a:r>
            <a:endParaRPr lang="cs-CZ" sz="3200" b="1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70FEAF-C7B8-4A0D-96B2-8454654B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0" y="2703136"/>
            <a:ext cx="10515600" cy="3662494"/>
          </a:xfrm>
        </p:spPr>
        <p:txBody>
          <a:bodyPr>
            <a:normAutofit fontScale="70000" lnSpcReduction="20000"/>
          </a:bodyPr>
          <a:lstStyle/>
          <a:p>
            <a:pPr marL="182880" indent="-18288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cs-CZ" altLang="cs-CZ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Zdraví a důsledky pro poptávku</a:t>
            </a: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cs-CZ" altLang="cs-C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turisté se budou stále častěji vyhýbat destinacím, které jsou chápány jako méně zdravé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poptávka po </a:t>
            </a:r>
            <a:r>
              <a:rPr lang="cs-CZ" altLang="cs-CZ" dirty="0">
                <a:solidFill>
                  <a:schemeClr val="accent1"/>
                </a:solidFill>
                <a:cs typeface="Times New Roman" panose="02020603050405020304" pitchFamily="18" charset="0"/>
              </a:rPr>
              <a:t>pouze letních dovolených bude stále klesat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poroste stále více </a:t>
            </a:r>
            <a:r>
              <a:rPr lang="cs-CZ" altLang="cs-CZ" dirty="0">
                <a:solidFill>
                  <a:schemeClr val="accent1"/>
                </a:solidFill>
                <a:cs typeface="Times New Roman" panose="02020603050405020304" pitchFamily="18" charset="0"/>
              </a:rPr>
              <a:t>popularita aktivní dovolené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 rovněž poptávka po všech aktivitách s ní spojených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poroste poptávka po </a:t>
            </a:r>
            <a:r>
              <a:rPr lang="cs-CZ" altLang="cs-CZ" dirty="0">
                <a:solidFill>
                  <a:schemeClr val="accent1"/>
                </a:solidFill>
                <a:cs typeface="Times New Roman" panose="02020603050405020304" pitchFamily="18" charset="0"/>
              </a:rPr>
              <a:t>wellness produktech, lázeňských pobytech a fitness centrech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trend růstu </a:t>
            </a:r>
            <a:r>
              <a:rPr lang="cs-CZ" altLang="cs-CZ" dirty="0">
                <a:solidFill>
                  <a:schemeClr val="accent1"/>
                </a:solidFill>
              </a:rPr>
              <a:t>zdravotního cestovního ruchu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cs-CZ" alt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medical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tourism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rozvoj agroturistiky – pobyt na biofarmách, bioprodukt</a:t>
            </a:r>
            <a:endParaRPr lang="cs-CZ" dirty="0"/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44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Trendy v cestovním ruchu</a:t>
            </a:r>
            <a:endParaRPr lang="cs-CZ" sz="3200" b="1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70FEAF-C7B8-4A0D-96B2-8454654B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0" y="2703136"/>
            <a:ext cx="10515600" cy="3662494"/>
          </a:xfrm>
        </p:spPr>
        <p:txBody>
          <a:bodyPr>
            <a:normAutofit fontScale="62500" lnSpcReduction="20000"/>
          </a:bodyPr>
          <a:lstStyle/>
          <a:p>
            <a:pPr marL="182880" indent="-18288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cs-CZ" altLang="cs-CZ" sz="3200" b="1" dirty="0"/>
              <a:t>Životní styl a důsledky pro poptávku</a:t>
            </a: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cestování bude (je) běžnou součástí života → </a:t>
            </a:r>
            <a:r>
              <a:rPr lang="cs-CZ" altLang="cs-CZ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rozhodování na poslední chvíli bude proto velmi běžné </a:t>
            </a: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– hlavně u krátkodobých cest (city </a:t>
            </a:r>
            <a:r>
              <a:rPr lang="cs-CZ" altLang="cs-CZ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breaks</a:t>
            </a: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chování ve volném čase bude </a:t>
            </a:r>
            <a:r>
              <a:rPr lang="cs-CZ" altLang="cs-CZ" sz="3200" dirty="0">
                <a:solidFill>
                  <a:srgbClr val="0000DC"/>
                </a:solidFill>
                <a:cs typeface="Times New Roman" panose="02020603050405020304" pitchFamily="18" charset="0"/>
              </a:rPr>
              <a:t>více individualizované</a:t>
            </a: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poroste poptávka spíše po menších ubytovacích jednotkách (menší rodinné hotely, farmy)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posun ve vnímání života a životního stylu způsobí </a:t>
            </a:r>
            <a:r>
              <a:rPr lang="cs-CZ" altLang="cs-CZ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pokles</a:t>
            </a: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v poptávce </a:t>
            </a:r>
            <a:r>
              <a:rPr lang="cs-CZ" altLang="cs-CZ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po plně doprovázených zájezdech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ale, fenomén časové zaneprázdněnosti  - </a:t>
            </a:r>
            <a:r>
              <a:rPr lang="cs-CZ" altLang="cs-CZ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obliba </a:t>
            </a:r>
            <a:r>
              <a:rPr lang="cs-CZ" altLang="cs-CZ" sz="32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all-inclusive</a:t>
            </a:r>
            <a:endParaRPr lang="cs-CZ" altLang="cs-CZ" sz="3200" dirty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specializace produktů </a:t>
            </a: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cestovního ruchu v souvislosti se </a:t>
            </a:r>
            <a:r>
              <a:rPr lang="cs-CZ" altLang="cs-CZ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specifickými koníčky a zájmy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růst vzdělanosti společnosti - návštěvník je stále náročnější, </a:t>
            </a:r>
            <a:r>
              <a:rPr lang="cs-CZ" altLang="cs-CZ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vyžaduje hlubší informace a prožitek</a:t>
            </a: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3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Trendy v cestovním ruchu</a:t>
            </a:r>
            <a:endParaRPr lang="cs-CZ" sz="3200" b="1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70FEAF-C7B8-4A0D-96B2-8454654B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0" y="2601532"/>
            <a:ext cx="10515600" cy="389814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altLang="cs-CZ" sz="2400" b="1" dirty="0"/>
              <a:t>Informační technologie a důsledky pro poptávku</a:t>
            </a:r>
            <a:r>
              <a:rPr lang="cs-CZ" altLang="cs-CZ" sz="2400" dirty="0"/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dirty="0">
                <a:cs typeface="Times New Roman" panose="02020603050405020304" pitchFamily="18" charset="0"/>
              </a:rPr>
              <a:t>Internet zcela mění celé odvětví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200" dirty="0">
                <a:cs typeface="Times New Roman" panose="02020603050405020304" pitchFamily="18" charset="0"/>
              </a:rPr>
              <a:t>Větší </a:t>
            </a:r>
            <a:r>
              <a:rPr lang="cs-CZ" altLang="cs-CZ" sz="2200" dirty="0">
                <a:solidFill>
                  <a:schemeClr val="accent1"/>
                </a:solidFill>
                <a:cs typeface="Times New Roman" panose="02020603050405020304" pitchFamily="18" charset="0"/>
              </a:rPr>
              <a:t>dostupnost informací</a:t>
            </a:r>
            <a:r>
              <a:rPr lang="cs-CZ" altLang="cs-CZ" sz="2200" dirty="0">
                <a:cs typeface="Times New Roman" panose="02020603050405020304" pitchFamily="18" charset="0"/>
              </a:rPr>
              <a:t> → větší konkurence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chemeClr val="accent1"/>
                </a:solidFill>
                <a:cs typeface="Arial" panose="020B0604020202020204" pitchFamily="34" charset="0"/>
              </a:rPr>
              <a:t>Přímé rezervace</a:t>
            </a:r>
            <a:r>
              <a:rPr lang="cs-CZ" altLang="cs-CZ" sz="2200" dirty="0">
                <a:cs typeface="Arial" panose="020B0604020202020204" pitchFamily="34" charset="0"/>
              </a:rPr>
              <a:t> </a:t>
            </a:r>
            <a:r>
              <a:rPr lang="cs-CZ" altLang="cs-CZ" sz="2200" dirty="0">
                <a:cs typeface="Times New Roman" panose="02020603050405020304" pitchFamily="18" charset="0"/>
              </a:rPr>
              <a:t>→ změna role cestovních kanceláří a agentur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1900" dirty="0">
                <a:cs typeface="Times New Roman" panose="02020603050405020304" pitchFamily="18" charset="0"/>
              </a:rPr>
              <a:t>                    → pozdější rezervace</a:t>
            </a:r>
            <a:endParaRPr lang="cs-CZ" altLang="cs-CZ" sz="1900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200" dirty="0">
                <a:cs typeface="Times New Roman" panose="02020603050405020304" pitchFamily="18" charset="0"/>
              </a:rPr>
              <a:t>Růst významu </a:t>
            </a:r>
            <a:r>
              <a:rPr lang="cs-CZ" altLang="cs-CZ" sz="2200" dirty="0">
                <a:solidFill>
                  <a:schemeClr val="accent1"/>
                </a:solidFill>
                <a:cs typeface="Times New Roman" panose="02020603050405020304" pitchFamily="18" charset="0"/>
              </a:rPr>
              <a:t>e-marketingu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200" dirty="0">
                <a:cs typeface="Times New Roman" panose="02020603050405020304" pitchFamily="18" charset="0"/>
              </a:rPr>
              <a:t>Nové </a:t>
            </a:r>
            <a:r>
              <a:rPr lang="cs-CZ" altLang="cs-CZ" sz="2200" dirty="0">
                <a:solidFill>
                  <a:schemeClr val="accent1"/>
                </a:solidFill>
                <a:cs typeface="Times New Roman" panose="02020603050405020304" pitchFamily="18" charset="0"/>
              </a:rPr>
              <a:t>možnosti měření efektivity</a:t>
            </a:r>
            <a:r>
              <a:rPr lang="cs-CZ" altLang="cs-CZ" sz="2200" dirty="0">
                <a:cs typeface="Times New Roman" panose="02020603050405020304" pitchFamily="18" charset="0"/>
              </a:rPr>
              <a:t> marketingových aktivit → větší tlak na management destinace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200" dirty="0">
                <a:cs typeface="Times New Roman" panose="02020603050405020304" pitchFamily="18" charset="0"/>
              </a:rPr>
              <a:t>Sdílení dat (zážitků – </a:t>
            </a:r>
            <a:r>
              <a:rPr lang="cs-CZ" altLang="cs-CZ" sz="2200" dirty="0">
                <a:solidFill>
                  <a:schemeClr val="accent1"/>
                </a:solidFill>
                <a:cs typeface="Times New Roman" panose="02020603050405020304" pitchFamily="18" charset="0"/>
              </a:rPr>
              <a:t>fotky, videa, blogy</a:t>
            </a:r>
            <a:r>
              <a:rPr lang="cs-CZ" altLang="cs-CZ" sz="2200" dirty="0">
                <a:cs typeface="Times New Roman" panose="02020603050405020304" pitchFamily="18" charset="0"/>
              </a:rPr>
              <a:t>, apod.)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200" dirty="0">
                <a:cs typeface="Times New Roman" panose="02020603050405020304" pitchFamily="18" charset="0"/>
              </a:rPr>
              <a:t>Aplikace pro </a:t>
            </a:r>
            <a:r>
              <a:rPr lang="cs-CZ" altLang="cs-CZ" sz="2200" dirty="0">
                <a:solidFill>
                  <a:schemeClr val="accent1"/>
                </a:solidFill>
                <a:cs typeface="Times New Roman" panose="02020603050405020304" pitchFamily="18" charset="0"/>
              </a:rPr>
              <a:t>mobilní telefony</a:t>
            </a:r>
            <a:endParaRPr lang="cs-CZ" altLang="cs-CZ" sz="2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5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Trendy v cestovním ruchu</a:t>
            </a:r>
            <a:endParaRPr lang="cs-CZ" sz="3200" b="1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70FEAF-C7B8-4A0D-96B2-8454654B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0" y="2601531"/>
            <a:ext cx="10515600" cy="4146999"/>
          </a:xfrm>
        </p:spPr>
        <p:txBody>
          <a:bodyPr>
            <a:normAutofit fontScale="32500" lnSpcReduction="20000"/>
          </a:bodyPr>
          <a:lstStyle/>
          <a:p>
            <a:pPr marL="182880" indent="-18288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cs-CZ" altLang="cs-CZ" sz="5500" b="1" dirty="0"/>
              <a:t>Doprava a důsledky pro poptávku</a:t>
            </a:r>
            <a:r>
              <a:rPr lang="cs-CZ" altLang="cs-CZ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182880" indent="-182880">
              <a:buClr>
                <a:schemeClr val="accent1">
                  <a:lumMod val="75000"/>
                </a:schemeClr>
              </a:buClr>
              <a:buNone/>
              <a:defRPr/>
            </a:pPr>
            <a:endParaRPr lang="cs-CZ" altLang="cs-C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6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destinace budou více profitovat </a:t>
            </a:r>
            <a:r>
              <a:rPr lang="cs-CZ" altLang="cs-CZ" sz="6200" dirty="0">
                <a:solidFill>
                  <a:schemeClr val="accent1"/>
                </a:solidFill>
                <a:cs typeface="Times New Roman" panose="02020603050405020304" pitchFamily="18" charset="0"/>
              </a:rPr>
              <a:t>z jednoduché dostupnosti</a:t>
            </a:r>
            <a:r>
              <a:rPr lang="cs-CZ" altLang="cs-CZ" sz="6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především v případě </a:t>
            </a:r>
            <a:r>
              <a:rPr lang="cs-CZ" altLang="cs-CZ" sz="6200" dirty="0">
                <a:solidFill>
                  <a:schemeClr val="accent1"/>
                </a:solidFill>
                <a:cs typeface="Times New Roman" panose="02020603050405020304" pitchFamily="18" charset="0"/>
              </a:rPr>
              <a:t>krátkodobějších pobytů</a:t>
            </a:r>
            <a:r>
              <a:rPr lang="cs-CZ" altLang="cs-CZ" sz="6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zejména pokud jsou hlavní události pořádány v období mimosezóny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6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lepší dostupnost </a:t>
            </a:r>
            <a:r>
              <a:rPr lang="cs-CZ" altLang="cs-CZ" sz="6200" dirty="0">
                <a:solidFill>
                  <a:schemeClr val="accent1"/>
                </a:solidFill>
                <a:cs typeface="Times New Roman" panose="02020603050405020304" pitchFamily="18" charset="0"/>
              </a:rPr>
              <a:t>přímých vlakových a leteckých spojení</a:t>
            </a:r>
            <a:r>
              <a:rPr lang="cs-CZ" altLang="cs-CZ" sz="6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bude stimulovat poptávku po prodloužených víkendech a krátkodobějších pobytech </a:t>
            </a:r>
            <a:r>
              <a:rPr lang="cs-CZ" altLang="cs-CZ" sz="6200" dirty="0">
                <a:solidFill>
                  <a:schemeClr val="accent1"/>
                </a:solidFill>
                <a:cs typeface="Times New Roman" panose="02020603050405020304" pitchFamily="18" charset="0"/>
              </a:rPr>
              <a:t>ve městech v zahraničí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6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vzroste využívání </a:t>
            </a:r>
            <a:r>
              <a:rPr lang="cs-CZ" altLang="cs-CZ" sz="6200" dirty="0">
                <a:solidFill>
                  <a:schemeClr val="accent1"/>
                </a:solidFill>
                <a:cs typeface="Times New Roman" panose="02020603050405020304" pitchFamily="18" charset="0"/>
              </a:rPr>
              <a:t>vysokorychlostních železnic</a:t>
            </a:r>
            <a:r>
              <a:rPr lang="cs-CZ" altLang="cs-CZ" sz="6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které tak převezmou vysoký podíl v současné době </a:t>
            </a:r>
            <a:r>
              <a:rPr lang="cs-CZ" altLang="cs-CZ" sz="6200" dirty="0">
                <a:solidFill>
                  <a:schemeClr val="accent1"/>
                </a:solidFill>
                <a:cs typeface="Times New Roman" panose="02020603050405020304" pitchFamily="18" charset="0"/>
              </a:rPr>
              <a:t>letecké dopravy</a:t>
            </a:r>
          </a:p>
          <a:p>
            <a:pPr algn="just"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cs-CZ" altLang="cs-CZ" sz="6200" dirty="0">
                <a:solidFill>
                  <a:schemeClr val="accent1"/>
                </a:solidFill>
                <a:cs typeface="Times New Roman" panose="02020603050405020304" pitchFamily="18" charset="0"/>
              </a:rPr>
              <a:t>přetížení silniční dopravy</a:t>
            </a:r>
            <a:r>
              <a:rPr lang="cs-CZ" altLang="cs-CZ" sz="6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bude mít negativní vliv na cesty soukromými vozy, zejména v </a:t>
            </a:r>
            <a:r>
              <a:rPr lang="cs-CZ" altLang="cs-CZ" sz="6200" dirty="0">
                <a:solidFill>
                  <a:schemeClr val="accent1"/>
                </a:solidFill>
                <a:cs typeface="Times New Roman" panose="02020603050405020304" pitchFamily="18" charset="0"/>
              </a:rPr>
              <a:t>hlavní sezóně</a:t>
            </a:r>
            <a:endParaRPr lang="cs-CZ" altLang="cs-CZ" sz="6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66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1" y="1643804"/>
            <a:ext cx="2995250" cy="1485761"/>
          </a:xfrm>
        </p:spPr>
        <p:txBody>
          <a:bodyPr>
            <a:normAutofit fontScale="90000"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Trendy v cestovním ruchu</a:t>
            </a:r>
            <a:endParaRPr lang="cs-CZ" sz="3200" b="1" dirty="0">
              <a:solidFill>
                <a:srgbClr val="0000DC"/>
              </a:solidFill>
            </a:endParaRP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9FA89B7-254F-4345-94AE-91D4BAEF6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454379"/>
              </p:ext>
            </p:extLst>
          </p:nvPr>
        </p:nvGraphicFramePr>
        <p:xfrm>
          <a:off x="2395470" y="575735"/>
          <a:ext cx="8876621" cy="599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87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06C43-5F31-413B-A20B-4DB1CB57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700338"/>
            <a:ext cx="8596312" cy="1827212"/>
          </a:xfrm>
        </p:spPr>
        <p:txBody>
          <a:bodyPr rtlCol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altLang="cs-CZ" sz="6600" dirty="0"/>
              <a:t>Jaké faktory ovlivňují jeho chování?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5A8A506-2FF8-4438-B9A7-81DBC72A6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8013" y="5019675"/>
            <a:ext cx="6789737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cs-CZ"/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B066DBBF-3107-471E-BDF0-5F91940640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8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Faktory ovlivňující chování spotřebitele</a:t>
            </a:r>
            <a:endParaRPr lang="cs-CZ" sz="3200" b="1" dirty="0">
              <a:solidFill>
                <a:srgbClr val="0000DC"/>
              </a:solidFill>
            </a:endParaRP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3F9D6DEA-112C-4149-A739-4C4BDC993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66059"/>
              </p:ext>
            </p:extLst>
          </p:nvPr>
        </p:nvGraphicFramePr>
        <p:xfrm>
          <a:off x="661988" y="2703513"/>
          <a:ext cx="10515600" cy="234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57666465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81793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Sociální vlivy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Individuální vlivy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215696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Kulturní vlivy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Osobnost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205175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Sociální statut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Postoje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241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Rodinný cyklus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Motivace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73713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Zájmové skupiny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Vnímání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96397436"/>
                  </a:ext>
                </a:extLst>
              </a:tr>
            </a:tbl>
          </a:graphicData>
        </a:graphic>
      </p:graphicFrame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2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>
                <a:solidFill>
                  <a:srgbClr val="0000DC"/>
                </a:solidFill>
              </a:rPr>
              <a:t>Vnější vlivy</a:t>
            </a:r>
            <a:endParaRPr lang="cs-CZ" sz="3200" b="1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70FEAF-C7B8-4A0D-96B2-8454654B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0" y="2703135"/>
            <a:ext cx="10515600" cy="36624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dirty="0"/>
              <a:t>Demografické vlivy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Environmentální vlivy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Makroekonomické trendy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Politické vlivy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C20E684-DD53-4134-B7DD-272C68A6E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2703135"/>
            <a:ext cx="5636850" cy="32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6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C08122B-57EB-47F2-B5D9-363808BC1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00" y="284844"/>
            <a:ext cx="91440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8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Do jaké generace patříte?</a:t>
            </a:r>
            <a:endParaRPr lang="cs-CZ" sz="3200" b="1" dirty="0">
              <a:solidFill>
                <a:srgbClr val="0000DC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70FEAF-C7B8-4A0D-96B2-8454654B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0" y="2703135"/>
            <a:ext cx="10134604" cy="37965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Tradicionalisti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narození 1925-1942 – dnes vymírají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Baby </a:t>
            </a:r>
            <a:r>
              <a:rPr lang="cs-CZ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Boomers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narození 1943-1960, odcházejí do důchodu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Generace X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1960-1982, na vrcholu kariéry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Generace 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1983-1995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Generace Z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1995-2010</a:t>
            </a:r>
            <a:endParaRPr lang="cs-CZ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F093C-3165-4128-BC28-345CDB7F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0" y="1643805"/>
            <a:ext cx="10515600" cy="815594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00DC"/>
                </a:solidFill>
              </a:rPr>
              <a:t>Generace Y</a:t>
            </a:r>
            <a:endParaRPr lang="cs-CZ" sz="3200" b="1" dirty="0">
              <a:solidFill>
                <a:srgbClr val="0000DC"/>
              </a:solidFill>
            </a:endParaRPr>
          </a:p>
        </p:txBody>
      </p:sp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0661725E-19FA-4781-9B45-AD11DE1FB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34" y="1055077"/>
            <a:ext cx="9043676" cy="566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99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bjekt, hodiny&#10;&#10;Popis vygenerován s velmi vysokou mírou spolehlivosti">
            <a:extLst>
              <a:ext uri="{FF2B5EF4-FFF2-40B4-BE49-F238E27FC236}">
                <a16:creationId xmlns:a16="http://schemas.microsoft.com/office/drawing/2014/main" id="{4DD618CD-32B6-4CEF-BA32-A68580102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8322"/>
            <a:ext cx="1368000" cy="1041746"/>
          </a:xfrm>
          <a:prstGeom prst="rect">
            <a:avLst/>
          </a:prstGeom>
        </p:spPr>
      </p:pic>
      <p:pic>
        <p:nvPicPr>
          <p:cNvPr id="9" name="Picture 2" descr="Výsledek obrázku pro generace y">
            <a:extLst>
              <a:ext uri="{FF2B5EF4-FFF2-40B4-BE49-F238E27FC236}">
                <a16:creationId xmlns:a16="http://schemas.microsoft.com/office/drawing/2014/main" id="{24CB0599-5F70-4153-8741-BBB9B8DEE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69" y="665163"/>
            <a:ext cx="7688262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BE45FD8-B7C3-4880-8F92-DC6F0C37D5B2}"/>
              </a:ext>
            </a:extLst>
          </p:cNvPr>
          <p:cNvSpPr txBox="1"/>
          <p:nvPr/>
        </p:nvSpPr>
        <p:spPr>
          <a:xfrm>
            <a:off x="2251869" y="4835769"/>
            <a:ext cx="8334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B9006E"/>
                </a:solidFill>
              </a:rPr>
              <a:t>Do roku 2025 bude pravděpodobně 75 % světové pracovní síly patřit ke generaci Y</a:t>
            </a:r>
          </a:p>
        </p:txBody>
      </p:sp>
    </p:spTree>
    <p:extLst>
      <p:ext uri="{BB962C8B-B14F-4D97-AF65-F5344CB8AC3E}">
        <p14:creationId xmlns:p14="http://schemas.microsoft.com/office/powerpoint/2010/main" val="80877097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4510A592-3228-4492-B397-7B108D9B63E1}" vid="{9C7BEE8C-42AF-4CBF-BC35-794671BB228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8840</TotalTime>
  <Words>847</Words>
  <Application>Microsoft Office PowerPoint</Application>
  <PresentationFormat>Širokoúhlá obrazovka</PresentationFormat>
  <Paragraphs>140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Arial Unicode MS</vt:lpstr>
      <vt:lpstr>Calibri</vt:lpstr>
      <vt:lpstr>Tahoma</vt:lpstr>
      <vt:lpstr>Times New Roman</vt:lpstr>
      <vt:lpstr>Wingdings</vt:lpstr>
      <vt:lpstr>Wingdings 3</vt:lpstr>
      <vt:lpstr>Prezentace_MU_CZ</vt:lpstr>
      <vt:lpstr>Analýza poptávky</vt:lpstr>
      <vt:lpstr>Co musíte znát o svých klientech</vt:lpstr>
      <vt:lpstr>Jaké faktory ovlivňují jeho chování?</vt:lpstr>
      <vt:lpstr>Faktory ovlivňující chování spotřebitele</vt:lpstr>
      <vt:lpstr>Vnější vlivy</vt:lpstr>
      <vt:lpstr>Prezentace aplikace PowerPoint</vt:lpstr>
      <vt:lpstr>Do jaké generace patříte?</vt:lpstr>
      <vt:lpstr>Generace Y</vt:lpstr>
      <vt:lpstr>Prezentace aplikace PowerPoint</vt:lpstr>
      <vt:lpstr>Bye bye, Baby boomers</vt:lpstr>
      <vt:lpstr>Prezentace aplikace PowerPoint</vt:lpstr>
      <vt:lpstr>Generace Y</vt:lpstr>
      <vt:lpstr>Generace Y</vt:lpstr>
      <vt:lpstr>Generace Y</vt:lpstr>
      <vt:lpstr>Prezentace aplikace PowerPoint</vt:lpstr>
      <vt:lpstr>Demografické změny</vt:lpstr>
      <vt:lpstr>Prezentace aplikace PowerPoint</vt:lpstr>
      <vt:lpstr>Environmentální změny</vt:lpstr>
      <vt:lpstr>Environmentální změny</vt:lpstr>
      <vt:lpstr>Makroekonomické trendy</vt:lpstr>
      <vt:lpstr>Politické změny</vt:lpstr>
      <vt:lpstr>Životní styl</vt:lpstr>
      <vt:lpstr>Životní styl</vt:lpstr>
      <vt:lpstr>Trendy v cestovním ruchu</vt:lpstr>
      <vt:lpstr>Trendy v cestovním ruchu</vt:lpstr>
      <vt:lpstr>Trendy v cestovním ruchu</vt:lpstr>
      <vt:lpstr>Trendy v cestovním ruchu</vt:lpstr>
      <vt:lpstr>Trendy v cestovním ruchu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poptávky</dc:title>
  <dc:creator>Martin Šauer</dc:creator>
  <cp:lastModifiedBy>Martin Šauer</cp:lastModifiedBy>
  <cp:revision>13</cp:revision>
  <dcterms:created xsi:type="dcterms:W3CDTF">2019-09-30T09:54:50Z</dcterms:created>
  <dcterms:modified xsi:type="dcterms:W3CDTF">2020-10-19T11:15:02Z</dcterms:modified>
</cp:coreProperties>
</file>