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mp4"/>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2.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9" r:id="rId2"/>
    <p:sldMasterId id="2147483672" r:id="rId3"/>
    <p:sldMasterId id="2147483674" r:id="rId4"/>
    <p:sldMasterId id="2147483676" r:id="rId5"/>
  </p:sldMasterIdLst>
  <p:notesMasterIdLst>
    <p:notesMasterId r:id="rId78"/>
  </p:notesMasterIdLst>
  <p:handoutMasterIdLst>
    <p:handoutMasterId r:id="rId79"/>
  </p:handoutMasterIdLst>
  <p:sldIdLst>
    <p:sldId id="397" r:id="rId6"/>
    <p:sldId id="418" r:id="rId7"/>
    <p:sldId id="344" r:id="rId8"/>
    <p:sldId id="386" r:id="rId9"/>
    <p:sldId id="387" r:id="rId10"/>
    <p:sldId id="388" r:id="rId11"/>
    <p:sldId id="389" r:id="rId12"/>
    <p:sldId id="383" r:id="rId13"/>
    <p:sldId id="391" r:id="rId14"/>
    <p:sldId id="354" r:id="rId15"/>
    <p:sldId id="380" r:id="rId16"/>
    <p:sldId id="356" r:id="rId17"/>
    <p:sldId id="357" r:id="rId18"/>
    <p:sldId id="393" r:id="rId19"/>
    <p:sldId id="358" r:id="rId20"/>
    <p:sldId id="359" r:id="rId21"/>
    <p:sldId id="360" r:id="rId22"/>
    <p:sldId id="392" r:id="rId23"/>
    <p:sldId id="361" r:id="rId24"/>
    <p:sldId id="362" r:id="rId25"/>
    <p:sldId id="403" r:id="rId26"/>
    <p:sldId id="399" r:id="rId27"/>
    <p:sldId id="400" r:id="rId28"/>
    <p:sldId id="401" r:id="rId29"/>
    <p:sldId id="381" r:id="rId30"/>
    <p:sldId id="367" r:id="rId31"/>
    <p:sldId id="368" r:id="rId32"/>
    <p:sldId id="369" r:id="rId33"/>
    <p:sldId id="370" r:id="rId34"/>
    <p:sldId id="371" r:id="rId35"/>
    <p:sldId id="372" r:id="rId36"/>
    <p:sldId id="373" r:id="rId37"/>
    <p:sldId id="382" r:id="rId38"/>
    <p:sldId id="376" r:id="rId39"/>
    <p:sldId id="377" r:id="rId40"/>
    <p:sldId id="378" r:id="rId41"/>
    <p:sldId id="379" r:id="rId42"/>
    <p:sldId id="405" r:id="rId43"/>
    <p:sldId id="406" r:id="rId44"/>
    <p:sldId id="407" r:id="rId45"/>
    <p:sldId id="408" r:id="rId46"/>
    <p:sldId id="409" r:id="rId47"/>
    <p:sldId id="410" r:id="rId48"/>
    <p:sldId id="411" r:id="rId49"/>
    <p:sldId id="412" r:id="rId50"/>
    <p:sldId id="413" r:id="rId51"/>
    <p:sldId id="415" r:id="rId52"/>
    <p:sldId id="289" r:id="rId53"/>
    <p:sldId id="346" r:id="rId54"/>
    <p:sldId id="347" r:id="rId55"/>
    <p:sldId id="394" r:id="rId56"/>
    <p:sldId id="271" r:id="rId57"/>
    <p:sldId id="317" r:id="rId58"/>
    <p:sldId id="318" r:id="rId59"/>
    <p:sldId id="319" r:id="rId60"/>
    <p:sldId id="320" r:id="rId61"/>
    <p:sldId id="321" r:id="rId62"/>
    <p:sldId id="274" r:id="rId63"/>
    <p:sldId id="322" r:id="rId64"/>
    <p:sldId id="323" r:id="rId65"/>
    <p:sldId id="324" r:id="rId66"/>
    <p:sldId id="325" r:id="rId67"/>
    <p:sldId id="326" r:id="rId68"/>
    <p:sldId id="275" r:id="rId69"/>
    <p:sldId id="327" r:id="rId70"/>
    <p:sldId id="328" r:id="rId71"/>
    <p:sldId id="329" r:id="rId72"/>
    <p:sldId id="330" r:id="rId73"/>
    <p:sldId id="279" r:id="rId74"/>
    <p:sldId id="332" r:id="rId75"/>
    <p:sldId id="333" r:id="rId76"/>
    <p:sldId id="33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CD74"/>
    <a:srgbClr val="F9C871"/>
    <a:srgbClr val="F9DE98"/>
    <a:srgbClr val="FFE29B"/>
    <a:srgbClr val="800040"/>
    <a:srgbClr val="FFF5DB"/>
    <a:srgbClr val="E9DEA7"/>
    <a:srgbClr val="CCFF66"/>
    <a:srgbClr val="FA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83169" autoAdjust="0"/>
  </p:normalViewPr>
  <p:slideViewPr>
    <p:cSldViewPr snapToGrid="0">
      <p:cViewPr varScale="1">
        <p:scale>
          <a:sx n="95" d="100"/>
          <a:sy n="95" d="100"/>
        </p:scale>
        <p:origin x="2064" y="96"/>
      </p:cViewPr>
      <p:guideLst>
        <p:guide orient="horz"/>
        <p:guide/>
      </p:guideLst>
    </p:cSldViewPr>
  </p:slideViewPr>
  <p:notesTextViewPr>
    <p:cViewPr>
      <p:scale>
        <a:sx n="100" d="100"/>
        <a:sy n="100" d="100"/>
      </p:scale>
      <p:origin x="0" y="0"/>
    </p:cViewPr>
  </p:notesTextViewPr>
  <p:sorterViewPr>
    <p:cViewPr>
      <p:scale>
        <a:sx n="80" d="100"/>
        <a:sy n="80" d="100"/>
      </p:scale>
      <p:origin x="0" y="824"/>
    </p:cViewPr>
  </p:sorterViewPr>
  <p:notesViewPr>
    <p:cSldViewPr>
      <p:cViewPr>
        <p:scale>
          <a:sx n="94" d="100"/>
          <a:sy n="94" d="100"/>
        </p:scale>
        <p:origin x="-2504" y="-4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DF15FA-6B4E-4FED-9D12-E83FDD547227}" type="slidenum">
              <a:rPr lang="en-US" smtClean="0"/>
              <a:pPr/>
              <a:t>‹#›</a:t>
            </a:fld>
            <a:endParaRPr lang="en-US"/>
          </a:p>
        </p:txBody>
      </p:sp>
    </p:spTree>
    <p:extLst>
      <p:ext uri="{BB962C8B-B14F-4D97-AF65-F5344CB8AC3E}">
        <p14:creationId xmlns:p14="http://schemas.microsoft.com/office/powerpoint/2010/main" val="192180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val="858898701"/>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0</a:t>
            </a:fld>
            <a:endParaRPr lang="en-US" altLang="en-US" sz="1200"/>
          </a:p>
        </p:txBody>
      </p:sp>
    </p:spTree>
    <p:extLst>
      <p:ext uri="{BB962C8B-B14F-4D97-AF65-F5344CB8AC3E}">
        <p14:creationId xmlns:p14="http://schemas.microsoft.com/office/powerpoint/2010/main" val="1551927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68532A9-6CBA-436F-9E21-5B5EADA6A627}" type="slidenum">
              <a:rPr lang="en-US" smtClean="0"/>
              <a:pPr/>
              <a:t>9</a:t>
            </a:fld>
            <a:endParaRPr lang="en-US"/>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FDDF0E-DB87-4847-BDA6-BBE2E4544C26}" type="slidenum">
              <a:rPr lang="en-US" sz="1200">
                <a:cs typeface="Arial" charset="0"/>
              </a:rPr>
              <a:pPr algn="r"/>
              <a:t>9</a:t>
            </a:fld>
            <a:endParaRPr lang="en-US" sz="1200">
              <a:cs typeface="Arial" charset="0"/>
            </a:endParaRPr>
          </a:p>
        </p:txBody>
      </p:sp>
      <p:sp>
        <p:nvSpPr>
          <p:cNvPr id="50180" name="Rectangle 2"/>
          <p:cNvSpPr>
            <a:spLocks noGrp="1" noRot="1" noChangeAspect="1" noChangeArrowheads="1" noTextEdit="1"/>
          </p:cNvSpPr>
          <p:nvPr>
            <p:ph type="sldImg"/>
          </p:nvPr>
        </p:nvSpPr>
        <p:spPr>
          <a:xfrm>
            <a:off x="1144588" y="552450"/>
            <a:ext cx="4572000" cy="3429000"/>
          </a:xfrm>
          <a:ln/>
        </p:spPr>
      </p:sp>
      <p:sp>
        <p:nvSpPr>
          <p:cNvPr id="50181" name="Rectangle 3"/>
          <p:cNvSpPr>
            <a:spLocks noGrp="1" noChangeArrowheads="1"/>
          </p:cNvSpPr>
          <p:nvPr>
            <p:ph type="body" idx="1"/>
          </p:nvPr>
        </p:nvSpPr>
        <p:spPr>
          <a:xfrm>
            <a:off x="685800" y="4213225"/>
            <a:ext cx="5486400" cy="4244975"/>
          </a:xfrm>
          <a:noFill/>
          <a:ln/>
        </p:spPr>
        <p:txBody>
          <a:bodyPr/>
          <a:lstStyle/>
          <a:p>
            <a:pPr eaLnBrk="1" hangingPunct="1">
              <a:lnSpc>
                <a:spcPct val="90000"/>
              </a:lnSpc>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B6F644F-6AEC-4932-9679-4D25EC8BB860}" type="slidenum">
              <a:rPr lang="en-US" smtClean="0">
                <a:solidFill>
                  <a:prstClr val="black"/>
                </a:solidFill>
                <a:latin typeface="Calibri"/>
              </a:rPr>
              <a:pPr/>
              <a:t>10</a:t>
            </a:fld>
            <a:endParaRPr lang="en-US">
              <a:solidFill>
                <a:prstClr val="black"/>
              </a:solidFill>
              <a:latin typeface="Calibri"/>
            </a:endParaRPr>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338493-DDED-4EBB-9AD4-E0EBB35C5033}" type="slidenum">
              <a:rPr lang="en-US" sz="1200">
                <a:solidFill>
                  <a:prstClr val="black"/>
                </a:solidFill>
                <a:latin typeface="Calibri"/>
                <a:cs typeface="Arial" charset="0"/>
              </a:rPr>
              <a:pPr algn="r"/>
              <a:t>10</a:t>
            </a:fld>
            <a:endParaRPr lang="en-US" sz="1200">
              <a:solidFill>
                <a:prstClr val="black"/>
              </a:solidFill>
              <a:latin typeface="Calibri"/>
              <a:cs typeface="Arial" charset="0"/>
            </a:endParaRPr>
          </a:p>
        </p:txBody>
      </p:sp>
      <p:sp>
        <p:nvSpPr>
          <p:cNvPr id="51204" name="Rectangle 2"/>
          <p:cNvSpPr>
            <a:spLocks noGrp="1" noRot="1" noChangeAspect="1" noChangeArrowheads="1" noTextEdit="1"/>
          </p:cNvSpPr>
          <p:nvPr>
            <p:ph type="sldImg"/>
          </p:nvPr>
        </p:nvSpPr>
        <p:spPr>
          <a:xfrm>
            <a:off x="1144588" y="552450"/>
            <a:ext cx="4572000" cy="3429000"/>
          </a:xfrm>
          <a:ln/>
        </p:spPr>
      </p:sp>
      <p:sp>
        <p:nvSpPr>
          <p:cNvPr id="51205"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B6957B7-40E7-4660-8A25-3A60C2D53670}" type="slidenum">
              <a:rPr lang="en-US" smtClean="0"/>
              <a:pPr/>
              <a:t>11</a:t>
            </a:fld>
            <a:endParaRPr lang="en-US"/>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5541B06-E0A7-450E-BA05-B693A78A07DC}" type="slidenum">
              <a:rPr lang="en-US" sz="1200">
                <a:cs typeface="Arial" charset="0"/>
              </a:rPr>
              <a:pPr algn="r"/>
              <a:t>11</a:t>
            </a:fld>
            <a:endParaRPr lang="en-US" sz="1200">
              <a:cs typeface="Arial" charset="0"/>
            </a:endParaRPr>
          </a:p>
        </p:txBody>
      </p:sp>
      <p:sp>
        <p:nvSpPr>
          <p:cNvPr id="52228" name="Rectangle 2"/>
          <p:cNvSpPr>
            <a:spLocks noGrp="1" noRot="1" noChangeAspect="1" noChangeArrowheads="1" noTextEdit="1"/>
          </p:cNvSpPr>
          <p:nvPr>
            <p:ph type="sldImg"/>
          </p:nvPr>
        </p:nvSpPr>
        <p:spPr>
          <a:xfrm>
            <a:off x="1144588" y="552450"/>
            <a:ext cx="4572000" cy="3429000"/>
          </a:xfrm>
          <a:ln/>
        </p:spPr>
      </p:sp>
      <p:sp>
        <p:nvSpPr>
          <p:cNvPr id="52229"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AD7DF6F-0887-4492-B81D-742293CECA66}" type="slidenum">
              <a:rPr lang="en-US" smtClean="0"/>
              <a:pPr/>
              <a:t>12</a:t>
            </a:fld>
            <a:endParaRPr lang="en-US"/>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A2138DE-DDB1-47B3-9164-EB2BE581110E}" type="slidenum">
              <a:rPr lang="en-US" sz="1200">
                <a:cs typeface="Arial" charset="0"/>
              </a:rPr>
              <a:pPr algn="r"/>
              <a:t>12</a:t>
            </a:fld>
            <a:endParaRPr lang="en-US" sz="1200">
              <a:cs typeface="Arial" charset="0"/>
            </a:endParaRPr>
          </a:p>
        </p:txBody>
      </p:sp>
      <p:sp>
        <p:nvSpPr>
          <p:cNvPr id="53252" name="Rectangle 2"/>
          <p:cNvSpPr>
            <a:spLocks noGrp="1" noRot="1" noChangeAspect="1" noChangeArrowheads="1" noTextEdit="1"/>
          </p:cNvSpPr>
          <p:nvPr>
            <p:ph type="sldImg"/>
          </p:nvPr>
        </p:nvSpPr>
        <p:spPr>
          <a:xfrm>
            <a:off x="1144588" y="552450"/>
            <a:ext cx="4572000" cy="3429000"/>
          </a:xfrm>
          <a:ln/>
        </p:spPr>
      </p:sp>
      <p:sp>
        <p:nvSpPr>
          <p:cNvPr id="53253"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48186DA-6F95-4514-B45E-A8D55F07E449}" type="slidenum">
              <a:rPr lang="en-US" altLang="en-US" sz="1200"/>
              <a:pPr eaLnBrk="1" hangingPunct="1"/>
              <a:t>13</a:t>
            </a:fld>
            <a:endParaRPr lang="en-US" altLang="en-US" sz="1200"/>
          </a:p>
        </p:txBody>
      </p:sp>
    </p:spTree>
    <p:extLst>
      <p:ext uri="{BB962C8B-B14F-4D97-AF65-F5344CB8AC3E}">
        <p14:creationId xmlns:p14="http://schemas.microsoft.com/office/powerpoint/2010/main" val="212019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8B178F-3DAC-423D-AC21-0D86A4AE9659}" type="slidenum">
              <a:rPr lang="en-US" smtClean="0"/>
              <a:pPr/>
              <a:t>14</a:t>
            </a:fld>
            <a:endParaRPr lang="en-US"/>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45AAB4-6C89-44F8-8FCD-2A806B5E425C}" type="slidenum">
              <a:rPr lang="en-US" sz="1200">
                <a:cs typeface="Arial" charset="0"/>
              </a:rPr>
              <a:pPr algn="r"/>
              <a:t>14</a:t>
            </a:fld>
            <a:endParaRPr lang="en-US" sz="1200">
              <a:cs typeface="Arial" charset="0"/>
            </a:endParaRPr>
          </a:p>
        </p:txBody>
      </p:sp>
      <p:sp>
        <p:nvSpPr>
          <p:cNvPr id="54276" name="Rectangle 2"/>
          <p:cNvSpPr>
            <a:spLocks noGrp="1" noRot="1" noChangeAspect="1" noChangeArrowheads="1" noTextEdit="1"/>
          </p:cNvSpPr>
          <p:nvPr>
            <p:ph type="sldImg"/>
          </p:nvPr>
        </p:nvSpPr>
        <p:spPr>
          <a:xfrm>
            <a:off x="1143000" y="552450"/>
            <a:ext cx="4572000" cy="3429000"/>
          </a:xfrm>
          <a:ln/>
        </p:spPr>
      </p:sp>
      <p:sp>
        <p:nvSpPr>
          <p:cNvPr id="54277"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3455073-F3EF-4148-9ABB-93F85BE785D1}" type="slidenum">
              <a:rPr lang="en-US" smtClean="0"/>
              <a:pPr/>
              <a:t>15</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C9F8D2-F36B-457D-BE16-7E50F64ABA8D}" type="slidenum">
              <a:rPr lang="en-US" sz="1200">
                <a:cs typeface="Arial" charset="0"/>
              </a:rPr>
              <a:pPr algn="r"/>
              <a:t>15</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52450"/>
            <a:ext cx="4572000" cy="3429000"/>
          </a:xfrm>
          <a:ln/>
        </p:spPr>
      </p:sp>
      <p:sp>
        <p:nvSpPr>
          <p:cNvPr id="55301" name="Rectangle 3"/>
          <p:cNvSpPr>
            <a:spLocks noGrp="1" noChangeArrowheads="1"/>
          </p:cNvSpPr>
          <p:nvPr>
            <p:ph type="body" idx="1"/>
          </p:nvPr>
        </p:nvSpPr>
        <p:spPr>
          <a:xfrm>
            <a:off x="685800" y="4157663"/>
            <a:ext cx="5486400" cy="4568825"/>
          </a:xfrm>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7313685-0812-455F-87EF-DE62D2321104}" type="slidenum">
              <a:rPr lang="en-US" smtClean="0"/>
              <a:pPr/>
              <a:t>16</a:t>
            </a:fld>
            <a:endParaRPr lang="en-US"/>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CC084E-4B25-4072-9FD2-B64A22B0A689}" type="slidenum">
              <a:rPr lang="en-US" sz="1200">
                <a:cs typeface="Arial" charset="0"/>
              </a:rPr>
              <a:pPr algn="r"/>
              <a:t>16</a:t>
            </a:fld>
            <a:endParaRPr lang="en-US" sz="1200">
              <a:cs typeface="Arial" charset="0"/>
            </a:endParaRPr>
          </a:p>
        </p:txBody>
      </p:sp>
      <p:sp>
        <p:nvSpPr>
          <p:cNvPr id="56324" name="Rectangle 2"/>
          <p:cNvSpPr>
            <a:spLocks noGrp="1" noRot="1" noChangeAspect="1" noChangeArrowheads="1" noTextEdit="1"/>
          </p:cNvSpPr>
          <p:nvPr>
            <p:ph type="sldImg"/>
          </p:nvPr>
        </p:nvSpPr>
        <p:spPr>
          <a:xfrm>
            <a:off x="1144588" y="552450"/>
            <a:ext cx="4572000" cy="3429000"/>
          </a:xfrm>
          <a:ln/>
        </p:spPr>
      </p:sp>
      <p:sp>
        <p:nvSpPr>
          <p:cNvPr id="56325"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48186DA-6F95-4514-B45E-A8D55F07E449}" type="slidenum">
              <a:rPr lang="en-US" altLang="en-US" sz="1200"/>
              <a:pPr eaLnBrk="1" hangingPunct="1"/>
              <a:t>17</a:t>
            </a:fld>
            <a:endParaRPr lang="en-US" altLang="en-US" sz="1200"/>
          </a:p>
        </p:txBody>
      </p:sp>
    </p:spTree>
    <p:extLst>
      <p:ext uri="{BB962C8B-B14F-4D97-AF65-F5344CB8AC3E}">
        <p14:creationId xmlns:p14="http://schemas.microsoft.com/office/powerpoint/2010/main" val="377162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5744B49-451F-43EF-851D-2065E5793325}" type="slidenum">
              <a:rPr lang="en-US" smtClean="0"/>
              <a:pPr/>
              <a:t>18</a:t>
            </a:fld>
            <a:endParaRPr lang="en-US"/>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42BF65-EFFC-4901-B601-E83DE5A187DE}" type="slidenum">
              <a:rPr lang="en-US" sz="1200">
                <a:cs typeface="Arial" charset="0"/>
              </a:rPr>
              <a:pPr algn="r"/>
              <a:t>18</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52450"/>
            <a:ext cx="4572000" cy="3429000"/>
          </a:xfrm>
          <a:ln/>
        </p:spPr>
      </p:sp>
      <p:sp>
        <p:nvSpPr>
          <p:cNvPr id="57349" name="Rectangle 3"/>
          <p:cNvSpPr>
            <a:spLocks noGrp="1" noChangeArrowheads="1"/>
          </p:cNvSpPr>
          <p:nvPr>
            <p:ph type="body" idx="1"/>
          </p:nvPr>
        </p:nvSpPr>
        <p:spPr>
          <a:xfrm>
            <a:off x="685800" y="4213225"/>
            <a:ext cx="5486400" cy="4244975"/>
          </a:xfrm>
          <a:noFill/>
          <a:ln/>
        </p:spPr>
        <p:txBody>
          <a:bodyPr/>
          <a:lstStyle/>
          <a:p>
            <a:pPr marL="233363" indent="-233363"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1</a:t>
            </a:fld>
            <a:endParaRPr lang="en-US" altLang="en-US" sz="1200"/>
          </a:p>
        </p:txBody>
      </p:sp>
    </p:spTree>
    <p:extLst>
      <p:ext uri="{BB962C8B-B14F-4D97-AF65-F5344CB8AC3E}">
        <p14:creationId xmlns:p14="http://schemas.microsoft.com/office/powerpoint/2010/main" val="2553332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3A7E8A6-5970-4C56-BAF1-4E1423540DBC}" type="slidenum">
              <a:rPr lang="en-US" smtClean="0"/>
              <a:pPr/>
              <a:t>19</a:t>
            </a:fld>
            <a:endParaRPr lang="en-US"/>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95786A-ED44-4D84-AE60-FA421F2B0E6D}" type="slidenum">
              <a:rPr lang="en-US" sz="1200">
                <a:cs typeface="Arial" charset="0"/>
              </a:rPr>
              <a:pPr algn="r"/>
              <a:t>19</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52450"/>
            <a:ext cx="4572000" cy="3429000"/>
          </a:xfrm>
          <a:ln/>
        </p:spPr>
      </p:sp>
      <p:sp>
        <p:nvSpPr>
          <p:cNvPr id="58373"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20</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274352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21</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4021369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22</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2045578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23</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324487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8402663-2C52-484F-8F25-CAAC62735857}" type="slidenum">
              <a:rPr lang="en-US" smtClean="0">
                <a:solidFill>
                  <a:prstClr val="black"/>
                </a:solidFill>
                <a:latin typeface="Calibri"/>
              </a:rPr>
              <a:pPr/>
              <a:t>24</a:t>
            </a:fld>
            <a:endParaRPr lang="en-US">
              <a:solidFill>
                <a:prstClr val="black"/>
              </a:solidFill>
              <a:latin typeface="Calibri"/>
            </a:endParaRPr>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1DB068-1898-4DC6-97F7-860FA2C3495D}" type="slidenum">
              <a:rPr lang="en-US" sz="1200">
                <a:solidFill>
                  <a:prstClr val="black"/>
                </a:solidFill>
                <a:latin typeface="Calibri"/>
                <a:cs typeface="Arial" charset="0"/>
              </a:rPr>
              <a:pPr algn="r"/>
              <a:t>24</a:t>
            </a:fld>
            <a:endParaRPr lang="en-US" sz="1200">
              <a:solidFill>
                <a:prstClr val="black"/>
              </a:solidFill>
              <a:latin typeface="Calibri"/>
              <a:cs typeface="Arial" charset="0"/>
            </a:endParaRPr>
          </a:p>
        </p:txBody>
      </p:sp>
      <p:sp>
        <p:nvSpPr>
          <p:cNvPr id="62468" name="Rectangle 2"/>
          <p:cNvSpPr>
            <a:spLocks noGrp="1" noRot="1" noChangeAspect="1" noChangeArrowheads="1" noTextEdit="1"/>
          </p:cNvSpPr>
          <p:nvPr>
            <p:ph type="sldImg"/>
          </p:nvPr>
        </p:nvSpPr>
        <p:spPr>
          <a:xfrm>
            <a:off x="1144588" y="552450"/>
            <a:ext cx="4572000" cy="3429000"/>
          </a:xfrm>
          <a:ln/>
        </p:spPr>
      </p:sp>
      <p:sp>
        <p:nvSpPr>
          <p:cNvPr id="62469"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3FB6571-0EB0-4385-B3F7-972C21453F46}" type="slidenum">
              <a:rPr lang="en-US" smtClean="0"/>
              <a:pPr/>
              <a:t>25</a:t>
            </a:fld>
            <a:endParaRPr lang="en-US"/>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6337C6-6B76-484A-BA77-5C3441396343}" type="slidenum">
              <a:rPr lang="en-US" sz="1200">
                <a:cs typeface="Arial" charset="0"/>
              </a:rPr>
              <a:pPr algn="r"/>
              <a:t>25</a:t>
            </a:fld>
            <a:endParaRPr lang="en-US" sz="1200">
              <a:cs typeface="Arial" charset="0"/>
            </a:endParaRPr>
          </a:p>
        </p:txBody>
      </p:sp>
      <p:sp>
        <p:nvSpPr>
          <p:cNvPr id="63492" name="Rectangle 2"/>
          <p:cNvSpPr>
            <a:spLocks noGrp="1" noRot="1" noChangeAspect="1" noChangeArrowheads="1" noTextEdit="1"/>
          </p:cNvSpPr>
          <p:nvPr>
            <p:ph type="sldImg"/>
          </p:nvPr>
        </p:nvSpPr>
        <p:spPr>
          <a:xfrm>
            <a:off x="1144588" y="552450"/>
            <a:ext cx="4572000" cy="3429000"/>
          </a:xfrm>
          <a:ln/>
        </p:spPr>
      </p:sp>
      <p:sp>
        <p:nvSpPr>
          <p:cNvPr id="63493"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26</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26</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27</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27</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28</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28</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lnSpc>
                <a:spcPct val="90000"/>
              </a:lnSpc>
              <a:spcBef>
                <a:spcPct val="0"/>
              </a:spcBef>
            </a:pPr>
            <a:endParaRPr lang="en-US" sz="1100"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29</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29</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655132E-9625-4915-B20C-9A1FFC5BD232}" type="slidenum">
              <a:rPr lang="en-US" smtClean="0"/>
              <a:pPr/>
              <a:t>30</a:t>
            </a:fld>
            <a:endParaRPr lang="en-US"/>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FE1B51-1028-456E-B83C-A0B35E6581A5}" type="slidenum">
              <a:rPr lang="en-US" sz="1200">
                <a:cs typeface="Arial" charset="0"/>
              </a:rPr>
              <a:pPr algn="r"/>
              <a:t>30</a:t>
            </a:fld>
            <a:endParaRPr lang="en-US" sz="1200">
              <a:cs typeface="Arial" charset="0"/>
            </a:endParaRPr>
          </a:p>
        </p:txBody>
      </p:sp>
      <p:sp>
        <p:nvSpPr>
          <p:cNvPr id="68612" name="Rectangle 2"/>
          <p:cNvSpPr>
            <a:spLocks noGrp="1" noRot="1" noChangeAspect="1" noChangeArrowheads="1" noTextEdit="1"/>
          </p:cNvSpPr>
          <p:nvPr>
            <p:ph type="sldImg"/>
          </p:nvPr>
        </p:nvSpPr>
        <p:spPr>
          <a:xfrm>
            <a:off x="1144588" y="552450"/>
            <a:ext cx="4572000" cy="3429000"/>
          </a:xfrm>
          <a:ln/>
        </p:spPr>
      </p:sp>
      <p:sp>
        <p:nvSpPr>
          <p:cNvPr id="68613" name="Rectangle 3"/>
          <p:cNvSpPr>
            <a:spLocks noGrp="1" noChangeArrowheads="1"/>
          </p:cNvSpPr>
          <p:nvPr>
            <p:ph type="body" idx="1"/>
          </p:nvPr>
        </p:nvSpPr>
        <p:spPr>
          <a:xfrm>
            <a:off x="685800" y="4213225"/>
            <a:ext cx="5486400" cy="4244975"/>
          </a:xfrm>
          <a:noFill/>
          <a:ln/>
        </p:spPr>
        <p:txBody>
          <a:bodyPr/>
          <a:lstStyle/>
          <a:p>
            <a:pPr eaLnBrk="1" hangingPunct="1">
              <a:lnSpc>
                <a:spcPct val="90000"/>
              </a:lnSpc>
            </a:pPr>
            <a:endParaRPr lang="en-US" sz="11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31</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31</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8E654EE-6C5E-41F1-8708-6A3FDE9AB779}" type="slidenum">
              <a:rPr lang="en-US" smtClean="0">
                <a:solidFill>
                  <a:prstClr val="black"/>
                </a:solidFill>
                <a:latin typeface="Calibri"/>
              </a:rPr>
              <a:pPr/>
              <a:t>32</a:t>
            </a:fld>
            <a:endParaRPr lang="en-US">
              <a:solidFill>
                <a:prstClr val="black"/>
              </a:solidFill>
              <a:latin typeface="Calibri"/>
            </a:endParaRPr>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DAE46D-2C67-4B4B-9BA1-D233B8E4D683}" type="slidenum">
              <a:rPr lang="en-US" sz="1200">
                <a:solidFill>
                  <a:prstClr val="black"/>
                </a:solidFill>
                <a:latin typeface="Calibri"/>
                <a:cs typeface="Arial" charset="0"/>
              </a:rPr>
              <a:pPr algn="r"/>
              <a:t>32</a:t>
            </a:fld>
            <a:endParaRPr lang="en-US" sz="1200">
              <a:solidFill>
                <a:prstClr val="black"/>
              </a:solidFill>
              <a:latin typeface="Calibri"/>
              <a:cs typeface="Arial" charset="0"/>
            </a:endParaRPr>
          </a:p>
        </p:txBody>
      </p:sp>
      <p:sp>
        <p:nvSpPr>
          <p:cNvPr id="71684" name="Rectangle 2"/>
          <p:cNvSpPr>
            <a:spLocks noGrp="1" noRot="1" noChangeAspect="1" noChangeArrowheads="1" noTextEdit="1"/>
          </p:cNvSpPr>
          <p:nvPr>
            <p:ph type="sldImg"/>
          </p:nvPr>
        </p:nvSpPr>
        <p:spPr>
          <a:xfrm>
            <a:off x="1144588" y="552450"/>
            <a:ext cx="4572000" cy="3429000"/>
          </a:xfrm>
          <a:ln/>
        </p:spPr>
      </p:sp>
      <p:sp>
        <p:nvSpPr>
          <p:cNvPr id="71685"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33</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33</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34</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34</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35</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35</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36</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36</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A73C9F-6718-4275-A7F9-72EEF272DA81}" type="slidenum">
              <a:rPr lang="en-US" smtClean="0"/>
              <a:pPr/>
              <a:t>37</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489535-609E-45BB-925B-82683974087D}" type="slidenum">
              <a:rPr lang="en-US" sz="1200">
                <a:cs typeface="Arial" charset="0"/>
              </a:rPr>
              <a:pPr algn="r"/>
              <a:t>37</a:t>
            </a:fld>
            <a:endParaRPr lang="en-US" sz="1200">
              <a:cs typeface="Arial" charset="0"/>
            </a:endParaRPr>
          </a:p>
        </p:txBody>
      </p:sp>
      <p:sp>
        <p:nvSpPr>
          <p:cNvPr id="55300" name="Rectangle 2"/>
          <p:cNvSpPr>
            <a:spLocks noGrp="1" noRot="1" noChangeAspect="1" noChangeArrowheads="1" noTextEdit="1"/>
          </p:cNvSpPr>
          <p:nvPr>
            <p:ph type="sldImg"/>
          </p:nvPr>
        </p:nvSpPr>
        <p:spPr>
          <a:xfrm>
            <a:off x="1144588" y="685800"/>
            <a:ext cx="4572000" cy="3429000"/>
          </a:xfrm>
          <a:ln/>
        </p:spPr>
      </p:sp>
      <p:sp>
        <p:nvSpPr>
          <p:cNvPr id="5530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3769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A73C9F-6718-4275-A7F9-72EEF272DA81}" type="slidenum">
              <a:rPr lang="en-US" smtClean="0"/>
              <a:pPr/>
              <a:t>38</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489535-609E-45BB-925B-82683974087D}" type="slidenum">
              <a:rPr lang="en-US" sz="1200">
                <a:cs typeface="Arial" charset="0"/>
              </a:rPr>
              <a:pPr algn="r"/>
              <a:t>38</a:t>
            </a:fld>
            <a:endParaRPr lang="en-US" sz="1200">
              <a:cs typeface="Arial" charset="0"/>
            </a:endParaRPr>
          </a:p>
        </p:txBody>
      </p:sp>
      <p:sp>
        <p:nvSpPr>
          <p:cNvPr id="55300" name="Rectangle 2"/>
          <p:cNvSpPr>
            <a:spLocks noGrp="1" noRot="1" noChangeAspect="1" noChangeArrowheads="1" noTextEdit="1"/>
          </p:cNvSpPr>
          <p:nvPr>
            <p:ph type="sldImg"/>
          </p:nvPr>
        </p:nvSpPr>
        <p:spPr>
          <a:xfrm>
            <a:off x="1144588" y="685800"/>
            <a:ext cx="4572000" cy="3429000"/>
          </a:xfrm>
          <a:ln/>
        </p:spPr>
      </p:sp>
      <p:sp>
        <p:nvSpPr>
          <p:cNvPr id="5530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952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3</a:t>
            </a:fld>
            <a:endParaRPr lang="en-US" altLang="en-US" sz="1200"/>
          </a:p>
        </p:txBody>
      </p:sp>
    </p:spTree>
    <p:extLst>
      <p:ext uri="{BB962C8B-B14F-4D97-AF65-F5344CB8AC3E}">
        <p14:creationId xmlns:p14="http://schemas.microsoft.com/office/powerpoint/2010/main" val="2112410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A73C9F-6718-4275-A7F9-72EEF272DA81}" type="slidenum">
              <a:rPr lang="en-US" smtClean="0"/>
              <a:pPr/>
              <a:t>39</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489535-609E-45BB-925B-82683974087D}" type="slidenum">
              <a:rPr lang="en-US" sz="1200">
                <a:cs typeface="Arial" charset="0"/>
              </a:rPr>
              <a:pPr algn="r"/>
              <a:t>39</a:t>
            </a:fld>
            <a:endParaRPr lang="en-US" sz="1200">
              <a:cs typeface="Arial" charset="0"/>
            </a:endParaRPr>
          </a:p>
        </p:txBody>
      </p:sp>
      <p:sp>
        <p:nvSpPr>
          <p:cNvPr id="55300" name="Rectangle 2"/>
          <p:cNvSpPr>
            <a:spLocks noGrp="1" noRot="1" noChangeAspect="1" noChangeArrowheads="1" noTextEdit="1"/>
          </p:cNvSpPr>
          <p:nvPr>
            <p:ph type="sldImg"/>
          </p:nvPr>
        </p:nvSpPr>
        <p:spPr>
          <a:xfrm>
            <a:off x="1144588" y="685800"/>
            <a:ext cx="4572000" cy="3429000"/>
          </a:xfrm>
          <a:ln/>
        </p:spPr>
      </p:sp>
      <p:sp>
        <p:nvSpPr>
          <p:cNvPr id="5530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87032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A7BD1E0-30AF-4BD0-A5B1-966148B35329}" type="slidenum">
              <a:rPr lang="en-US" smtClean="0"/>
              <a:pPr/>
              <a:t>40</a:t>
            </a:fld>
            <a:endParaRPr lang="en-US"/>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6C8969-DE40-402C-9F74-6246208A86D6}" type="slidenum">
              <a:rPr lang="en-US" sz="1200">
                <a:cs typeface="Arial" charset="0"/>
              </a:rPr>
              <a:pPr algn="r"/>
              <a:t>40</a:t>
            </a:fld>
            <a:endParaRPr lang="en-US" sz="1200">
              <a:cs typeface="Arial" charset="0"/>
            </a:endParaRPr>
          </a:p>
        </p:txBody>
      </p:sp>
      <p:sp>
        <p:nvSpPr>
          <p:cNvPr id="56324" name="Rectangle 2"/>
          <p:cNvSpPr>
            <a:spLocks noGrp="1" noRot="1" noChangeAspect="1" noChangeArrowheads="1" noTextEdit="1"/>
          </p:cNvSpPr>
          <p:nvPr>
            <p:ph type="sldImg"/>
          </p:nvPr>
        </p:nvSpPr>
        <p:spPr>
          <a:xfrm>
            <a:off x="1144588" y="685800"/>
            <a:ext cx="4572000" cy="3429000"/>
          </a:xfrm>
          <a:ln/>
        </p:spPr>
      </p:sp>
      <p:sp>
        <p:nvSpPr>
          <p:cNvPr id="5632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1683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E752B73-A80B-4B1C-A2A8-FD67CFC53D52}" type="slidenum">
              <a:rPr lang="en-US" smtClean="0"/>
              <a:pPr/>
              <a:t>42</a:t>
            </a:fld>
            <a:endParaRPr lang="en-US"/>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00D09C-B3C0-4F93-BC01-41B280B4ADCF}" type="slidenum">
              <a:rPr lang="en-US" sz="1200">
                <a:cs typeface="Arial" charset="0"/>
              </a:rPr>
              <a:pPr algn="r"/>
              <a:t>42</a:t>
            </a:fld>
            <a:endParaRPr lang="en-US" sz="1200">
              <a:cs typeface="Arial" charset="0"/>
            </a:endParaRPr>
          </a:p>
        </p:txBody>
      </p:sp>
      <p:sp>
        <p:nvSpPr>
          <p:cNvPr id="57348" name="Rectangle 2"/>
          <p:cNvSpPr>
            <a:spLocks noGrp="1" noRot="1" noChangeAspect="1" noChangeArrowheads="1" noTextEdit="1"/>
          </p:cNvSpPr>
          <p:nvPr>
            <p:ph type="sldImg"/>
          </p:nvPr>
        </p:nvSpPr>
        <p:spPr>
          <a:xfrm>
            <a:off x="1144588" y="685800"/>
            <a:ext cx="4572000" cy="3429000"/>
          </a:xfrm>
          <a:ln/>
        </p:spPr>
      </p:sp>
      <p:sp>
        <p:nvSpPr>
          <p:cNvPr id="5734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51856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9FDC76E-F748-4443-AA47-B977974903AF}" type="slidenum">
              <a:rPr lang="en-US" smtClean="0"/>
              <a:pPr/>
              <a:t>43</a:t>
            </a:fld>
            <a:endParaRPr lang="en-US"/>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CDD994-064D-4137-834F-919200EFDC41}" type="slidenum">
              <a:rPr lang="en-US" sz="1200">
                <a:cs typeface="Arial" charset="0"/>
              </a:rPr>
              <a:pPr algn="r"/>
              <a:t>43</a:t>
            </a:fld>
            <a:endParaRPr lang="en-US" sz="1200">
              <a:cs typeface="Arial" charset="0"/>
            </a:endParaRPr>
          </a:p>
        </p:txBody>
      </p:sp>
      <p:sp>
        <p:nvSpPr>
          <p:cNvPr id="58372" name="Rectangle 2"/>
          <p:cNvSpPr>
            <a:spLocks noGrp="1" noRot="1" noChangeAspect="1" noChangeArrowheads="1" noTextEdit="1"/>
          </p:cNvSpPr>
          <p:nvPr>
            <p:ph type="sldImg"/>
          </p:nvPr>
        </p:nvSpPr>
        <p:spPr>
          <a:xfrm>
            <a:off x="1144588" y="685800"/>
            <a:ext cx="4572000" cy="3429000"/>
          </a:xfrm>
          <a:ln/>
        </p:spPr>
      </p:sp>
      <p:sp>
        <p:nvSpPr>
          <p:cNvPr id="5837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26098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9664BC5-9B54-430A-9BF4-2828B2B81C21}" type="slidenum">
              <a:rPr lang="en-US" smtClean="0"/>
              <a:pPr/>
              <a:t>44</a:t>
            </a:fld>
            <a:endParaRPr lang="en-US"/>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95652F-26A5-4CC4-8CA1-BA27E533E2BD}" type="slidenum">
              <a:rPr lang="en-US" sz="1200">
                <a:cs typeface="Arial" charset="0"/>
              </a:rPr>
              <a:pPr algn="r"/>
              <a:t>44</a:t>
            </a:fld>
            <a:endParaRPr lang="en-US" sz="1200">
              <a:cs typeface="Arial" charset="0"/>
            </a:endParaRPr>
          </a:p>
        </p:txBody>
      </p:sp>
      <p:sp>
        <p:nvSpPr>
          <p:cNvPr id="59396" name="Rectangle 2"/>
          <p:cNvSpPr>
            <a:spLocks noGrp="1" noRot="1" noChangeAspect="1" noChangeArrowheads="1" noTextEdit="1"/>
          </p:cNvSpPr>
          <p:nvPr>
            <p:ph type="sldImg"/>
          </p:nvPr>
        </p:nvSpPr>
        <p:spPr>
          <a:xfrm>
            <a:off x="1144588" y="685800"/>
            <a:ext cx="4572000" cy="3429000"/>
          </a:xfrm>
          <a:ln/>
        </p:spPr>
      </p:sp>
      <p:sp>
        <p:nvSpPr>
          <p:cNvPr id="5939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9571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E605A8D-A938-49A3-B66D-B4D825B38220}" type="slidenum">
              <a:rPr lang="en-US" smtClean="0"/>
              <a:pPr/>
              <a:t>45</a:t>
            </a:fld>
            <a:endParaRPr lang="en-US"/>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E61DC63-AEE0-47CA-9778-A2BA869882A6}" type="slidenum">
              <a:rPr lang="en-US" sz="1200">
                <a:cs typeface="Arial" charset="0"/>
              </a:rPr>
              <a:pPr algn="r"/>
              <a:t>45</a:t>
            </a:fld>
            <a:endParaRPr lang="en-US" sz="1200">
              <a:cs typeface="Arial" charset="0"/>
            </a:endParaRPr>
          </a:p>
        </p:txBody>
      </p:sp>
      <p:sp>
        <p:nvSpPr>
          <p:cNvPr id="60420" name="Rectangle 2"/>
          <p:cNvSpPr>
            <a:spLocks noGrp="1" noRot="1" noChangeAspect="1" noChangeArrowheads="1" noTextEdit="1"/>
          </p:cNvSpPr>
          <p:nvPr>
            <p:ph type="sldImg"/>
          </p:nvPr>
        </p:nvSpPr>
        <p:spPr>
          <a:xfrm>
            <a:off x="1144588" y="685800"/>
            <a:ext cx="4572000" cy="3429000"/>
          </a:xfrm>
          <a:ln/>
        </p:spPr>
      </p:sp>
      <p:sp>
        <p:nvSpPr>
          <p:cNvPr id="6042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96351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47</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48</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49</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17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4</a:t>
            </a:fld>
            <a:endParaRPr lang="en-US" altLang="en-US" sz="1200"/>
          </a:p>
        </p:txBody>
      </p:sp>
    </p:spTree>
    <p:extLst>
      <p:ext uri="{BB962C8B-B14F-4D97-AF65-F5344CB8AC3E}">
        <p14:creationId xmlns:p14="http://schemas.microsoft.com/office/powerpoint/2010/main" val="3552738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958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1457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402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665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504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175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1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5</a:t>
            </a:fld>
            <a:endParaRPr lang="en-US" altLang="en-US" sz="1200"/>
          </a:p>
        </p:txBody>
      </p:sp>
    </p:spTree>
    <p:extLst>
      <p:ext uri="{BB962C8B-B14F-4D97-AF65-F5344CB8AC3E}">
        <p14:creationId xmlns:p14="http://schemas.microsoft.com/office/powerpoint/2010/main" val="40082458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85565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6</a:t>
            </a:fld>
            <a:endParaRPr lang="en-US" altLang="en-US" sz="1200"/>
          </a:p>
        </p:txBody>
      </p:sp>
    </p:spTree>
    <p:extLst>
      <p:ext uri="{BB962C8B-B14F-4D97-AF65-F5344CB8AC3E}">
        <p14:creationId xmlns:p14="http://schemas.microsoft.com/office/powerpoint/2010/main" val="84056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7</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4062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8</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0710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22222"/>
        </a:solidFill>
        <a:effectLst/>
      </p:bgPr>
    </p:bg>
    <p:spTree>
      <p:nvGrpSpPr>
        <p:cNvPr id="1" name=""/>
        <p:cNvGrpSpPr/>
        <p:nvPr/>
      </p:nvGrpSpPr>
      <p:grpSpPr>
        <a:xfrm>
          <a:off x="0" y="0"/>
          <a:ext cx="0" cy="0"/>
          <a:chOff x="0" y="0"/>
          <a:chExt cx="0" cy="0"/>
        </a:xfrm>
      </p:grpSpPr>
      <p:sp>
        <p:nvSpPr>
          <p:cNvPr id="8" name="TextBox 7"/>
          <p:cNvSpPr txBox="1"/>
          <p:nvPr userDrawn="1"/>
        </p:nvSpPr>
        <p:spPr>
          <a:xfrm>
            <a:off x="-10633"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600" b="0">
                <a:solidFill>
                  <a:srgbClr val="006699"/>
                </a:solidFill>
                <a:latin typeface="Arial" pitchFamily="34" charset="0"/>
                <a:ea typeface="Tahom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
        <p:nvSpPr>
          <p:cNvPr id="6" name="TextBox 5"/>
          <p:cNvSpPr txBox="1"/>
          <p:nvPr userDrawn="1"/>
        </p:nvSpPr>
        <p:spPr>
          <a:xfrm>
            <a:off x="-10633"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a:solidFill>
                  <a:prstClr val="black">
                    <a:tint val="75000"/>
                  </a:prstClr>
                </a:solidFill>
                <a:latin typeface="Calibri"/>
              </a:rPr>
              <a:t>TEN PRINCIPLES OF ECONOMICS</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54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313" y="6623050"/>
            <a:ext cx="9056687"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100" baseline="30000">
                <a:solidFill>
                  <a:srgbClr val="BFBFBF"/>
                </a:solidFill>
                <a:latin typeface="Verdana" panose="020B0604030504040204" pitchFamily="34" charset="0"/>
              </a:rPr>
              <a:t>©2016 Cengage Learning. All Rights Reserved. May not be scanned, copied or duplicated, or posted to a publicly accessible website, in whole or in part.</a:t>
            </a:r>
            <a:r>
              <a:rPr lang="en-US" altLang="en-US" sz="1100">
                <a:solidFill>
                  <a:srgbClr val="BFBFBF"/>
                </a:solidFill>
                <a:latin typeface="Verdana" panose="020B0604030504040204" pitchFamily="34" charset="0"/>
              </a:rPr>
              <a:t>  </a:t>
            </a:r>
          </a:p>
        </p:txBody>
      </p:sp>
      <p:sp>
        <p:nvSpPr>
          <p:cNvPr id="5" name="Rectangle 4"/>
          <p:cNvSpPr/>
          <p:nvPr/>
        </p:nvSpPr>
        <p:spPr>
          <a:xfrm>
            <a:off x="0" y="0"/>
            <a:ext cx="9144000" cy="571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4334226" y="1625720"/>
            <a:ext cx="4592464" cy="2652440"/>
          </a:xfrm>
        </p:spPr>
        <p:txBody>
          <a:bodyPr lIns="0" tIns="0" rIns="0" bIns="0">
            <a:normAutofit/>
          </a:bodyPr>
          <a:lstStyle>
            <a:lvl1pPr marL="0" indent="0">
              <a:lnSpc>
                <a:spcPts val="2100"/>
              </a:lnSpc>
              <a:spcBef>
                <a:spcPts val="600"/>
              </a:spcBef>
              <a:buClr>
                <a:schemeClr val="accent3">
                  <a:lumMod val="75000"/>
                </a:schemeClr>
              </a:buClr>
              <a:buSzPct val="95000"/>
              <a:buFontTx/>
              <a:buNone/>
              <a:defRPr sz="1800" b="0" i="0" baseline="0">
                <a:solidFill>
                  <a:srgbClr val="C10101"/>
                </a:solidFill>
                <a:latin typeface="Verdana"/>
                <a:cs typeface="Lucida Fax"/>
              </a:defRPr>
            </a:lvl1pPr>
            <a:lvl2pPr marL="832104" indent="-285750">
              <a:buClr>
                <a:srgbClr val="0099CC"/>
              </a:buClr>
              <a:buFont typeface="Arial"/>
              <a:buChar char="•"/>
              <a:defRPr>
                <a:solidFill>
                  <a:schemeClr val="tx1"/>
                </a:solidFill>
                <a:latin typeface="Lucida Fax"/>
                <a:cs typeface="Lucida Fax"/>
              </a:defRPr>
            </a:lvl2pPr>
            <a:lvl3pPr>
              <a:defRPr>
                <a:solidFill>
                  <a:schemeClr val="tx1"/>
                </a:solidFill>
                <a:latin typeface="Lucida Fax"/>
                <a:cs typeface="Lucida Fax"/>
              </a:defRPr>
            </a:lvl3pPr>
            <a:lvl4pPr>
              <a:defRPr>
                <a:solidFill>
                  <a:schemeClr val="tx1"/>
                </a:solidFill>
                <a:latin typeface="Lucida Fax"/>
                <a:cs typeface="Lucida Fax"/>
              </a:defRPr>
            </a:lvl4pPr>
            <a:lvl5pPr>
              <a:defRPr>
                <a:solidFill>
                  <a:schemeClr val="tx1"/>
                </a:solidFill>
                <a:latin typeface="Lucida Fax"/>
                <a:cs typeface="Lucida Fax"/>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fld id="{A43A7153-B8F3-4246-B251-B7E24DC41206}" type="datetime1">
              <a:rPr lang="en-US" altLang="en-US"/>
              <a:pPr/>
              <a:t>10/7/2022</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216CE3C5-8773-4EEE-9DF9-3948498D3EE5}" type="slidenum">
              <a:rPr lang="en-US" altLang="en-US"/>
              <a:pPr/>
              <a:t>‹#›</a:t>
            </a:fld>
            <a:endParaRPr lang="en-US" altLang="en-US"/>
          </a:p>
        </p:txBody>
      </p:sp>
    </p:spTree>
    <p:extLst>
      <p:ext uri="{BB962C8B-B14F-4D97-AF65-F5344CB8AC3E}">
        <p14:creationId xmlns:p14="http://schemas.microsoft.com/office/powerpoint/2010/main" val="70833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871029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13226705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1168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466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91600" cy="661061"/>
          </a:xfrm>
        </p:spPr>
        <p:txBody>
          <a:bodyPr/>
          <a:lstStyle>
            <a:lvl1pPr>
              <a:defRPr sz="3200">
                <a:solidFill>
                  <a:srgbClr val="005EA4"/>
                </a:solidFill>
              </a:defRPr>
            </a:lvl1pPr>
          </a:lstStyle>
          <a:p>
            <a:r>
              <a:rPr lang="en-US" dirty="0"/>
              <a:t>Click to edit Master title style</a:t>
            </a:r>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82299750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TEN PRINCIPLES OF ECONOMICS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474788" cy="113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79833242"/>
      </p:ext>
    </p:extLst>
  </p:cSld>
  <p:clrMap bg1="lt1" tx1="dk1" bg2="lt2" tx2="dk2" accent1="accent1" accent2="accent2" accent3="accent3" accent4="accent4" accent5="accent5" accent6="accent6" hlink="hlink" folHlink="folHlink"/>
  <p:sldLayoutIdLst>
    <p:sldLayoutId id="2147483670" r:id="rId1"/>
    <p:sldLayoutId id="2147483671" r:id="rId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8">
                                            <p:txEl>
                                              <p:pRg st="1" end="1"/>
                                            </p:txEl>
                                          </p:spTgt>
                                        </p:tgtEl>
                                        <p:attrNameLst>
                                          <p:attrName>style.visibility</p:attrName>
                                        </p:attrNameLst>
                                      </p:cBhvr>
                                      <p:to>
                                        <p:strVal val="visible"/>
                                      </p:to>
                                    </p:set>
                                    <p:animEffect transition="in" filter="wipe(left)">
                                      <p:cBhvr>
                                        <p:cTn id="12" dur="500"/>
                                        <p:tgtEl>
                                          <p:spTgt spid="3078">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8">
                                            <p:txEl>
                                              <p:pRg st="2" end="2"/>
                                            </p:txEl>
                                          </p:spTgt>
                                        </p:tgtEl>
                                        <p:attrNameLst>
                                          <p:attrName>style.visibility</p:attrName>
                                        </p:attrNameLst>
                                      </p:cBhvr>
                                      <p:to>
                                        <p:strVal val="visible"/>
                                      </p:to>
                                    </p:set>
                                    <p:animEffect transition="in" filter="wipe(left)">
                                      <p:cBhvr>
                                        <p:cTn id="17" dur="500"/>
                                        <p:tgtEl>
                                          <p:spTgt spid="3078">
                                            <p:txEl>
                                              <p:pRg st="2" end="2"/>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8">
                                            <p:txEl>
                                              <p:pRg st="3" end="3"/>
                                            </p:txEl>
                                          </p:spTgt>
                                        </p:tgtEl>
                                        <p:attrNameLst>
                                          <p:attrName>style.visibility</p:attrName>
                                        </p:attrNameLst>
                                      </p:cBhvr>
                                      <p:to>
                                        <p:strVal val="visible"/>
                                      </p:to>
                                    </p:set>
                                    <p:animEffect transition="in" filter="wipe(left)">
                                      <p:cBhvr>
                                        <p:cTn id="22" dur="500"/>
                                        <p:tgtEl>
                                          <p:spTgt spid="3078">
                                            <p:txEl>
                                              <p:pRg st="3" end="3"/>
                                            </p:txEl>
                                          </p:spTgt>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8">
                                            <p:txEl>
                                              <p:pRg st="4" end="4"/>
                                            </p:txEl>
                                          </p:spTgt>
                                        </p:tgtEl>
                                        <p:attrNameLst>
                                          <p:attrName>style.visibility</p:attrName>
                                        </p:attrNameLst>
                                      </p:cBhvr>
                                      <p:to>
                                        <p:strVal val="visible"/>
                                      </p:to>
                                    </p:set>
                                    <p:animEffect transition="in" filter="wipe(left)">
                                      <p:cBhvr>
                                        <p:cTn id="27"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39200" y="418246"/>
              <a:ext cx="3048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785" y="6146800"/>
                <a:ext cx="9014960" cy="34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grpSp>
        <p:nvGrpSpPr>
          <p:cNvPr id="17" name="Group 16"/>
          <p:cNvGrpSpPr/>
          <p:nvPr userDrawn="1"/>
        </p:nvGrpSpPr>
        <p:grpSpPr>
          <a:xfrm>
            <a:off x="124529" y="47182"/>
            <a:ext cx="8861865" cy="6259718"/>
            <a:chOff x="124529" y="47182"/>
            <a:chExt cx="8861865" cy="6259718"/>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153400" y="5943600"/>
              <a:ext cx="832994" cy="363300"/>
              <a:chOff x="8153400" y="5943600"/>
              <a:chExt cx="832994" cy="363300"/>
            </a:xfrm>
          </p:grpSpPr>
          <p:cxnSp>
            <p:nvCxnSpPr>
              <p:cNvPr id="22" name="Straight Connector 21"/>
              <p:cNvCxnSpPr/>
              <p:nvPr userDrawn="1"/>
            </p:nvCxnSpPr>
            <p:spPr bwMode="auto">
              <a:xfrm>
                <a:off x="8153400" y="6224838"/>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08240" y="5943600"/>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937769240"/>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2" name="Group 1"/>
          <p:cNvGrpSpPr/>
          <p:nvPr userDrawn="1"/>
        </p:nvGrpSpPr>
        <p:grpSpPr>
          <a:xfrm>
            <a:off x="0" y="1"/>
            <a:ext cx="9144000" cy="6542704"/>
            <a:chOff x="0" y="1"/>
            <a:chExt cx="9144000" cy="6542704"/>
          </a:xfrm>
        </p:grpSpPr>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1602283523"/>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277665"/>
      </p:ext>
    </p:extLst>
  </p:cSld>
  <p:clrMap bg1="lt1" tx1="dk1" bg2="lt2" tx2="dk2" accent1="accent1" accent2="accent2" accent3="accent3" accent4="accent4" accent5="accent5" accent6="accent6" hlink="hlink" folHlink="folHlink"/>
  <p:sldLayoutIdLst>
    <p:sldLayoutId id="21474836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37.e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38.emf"/><Relationship Id="rId4" Type="http://schemas.openxmlformats.org/officeDocument/2006/relationships/oleObject" Target="../embeddings/oleObject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40.emf"/><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39.emf"/><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40.emf"/><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39.emf"/><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image" Target="../media/image41.emf"/><Relationship Id="rId4" Type="http://schemas.openxmlformats.org/officeDocument/2006/relationships/oleObject" Target="../embeddings/oleObject9.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0</a:t>
            </a:fld>
            <a:endParaRPr lang="en-US" altLang="en-US" sz="1200"/>
          </a:p>
        </p:txBody>
      </p:sp>
      <p:sp>
        <p:nvSpPr>
          <p:cNvPr id="2" name="TextBox 1"/>
          <p:cNvSpPr txBox="1"/>
          <p:nvPr/>
        </p:nvSpPr>
        <p:spPr>
          <a:xfrm>
            <a:off x="2307771" y="707219"/>
            <a:ext cx="4953277" cy="830997"/>
          </a:xfrm>
          <a:prstGeom prst="rect">
            <a:avLst/>
          </a:prstGeom>
          <a:noFill/>
        </p:spPr>
        <p:txBody>
          <a:bodyPr wrap="square" rtlCol="0">
            <a:spAutoFit/>
          </a:bodyPr>
          <a:lstStyle/>
          <a:p>
            <a:r>
              <a:rPr lang="en-US" sz="4800" dirty="0">
                <a:solidFill>
                  <a:schemeClr val="accent1">
                    <a:lumMod val="50000"/>
                  </a:schemeClr>
                </a:solidFill>
              </a:rPr>
              <a:t>Microeconomics 1</a:t>
            </a:r>
          </a:p>
        </p:txBody>
      </p:sp>
      <p:sp>
        <p:nvSpPr>
          <p:cNvPr id="3" name="Rectangle 2"/>
          <p:cNvSpPr/>
          <p:nvPr/>
        </p:nvSpPr>
        <p:spPr>
          <a:xfrm>
            <a:off x="473335" y="1799473"/>
            <a:ext cx="7917629" cy="4401205"/>
          </a:xfrm>
          <a:prstGeom prst="rect">
            <a:avLst/>
          </a:prstGeom>
        </p:spPr>
        <p:txBody>
          <a:bodyPr wrap="square" numCol="1">
            <a:spAutoFit/>
          </a:bodyPr>
          <a:lstStyle/>
          <a:p>
            <a:pPr marL="285750" indent="-285750">
              <a:buFont typeface="Courier New" panose="02070309020205020404" pitchFamily="49" charset="0"/>
              <a:buChar char="o"/>
            </a:pPr>
            <a:r>
              <a:rPr lang="en-US" sz="2800" dirty="0">
                <a:solidFill>
                  <a:schemeClr val="accent2">
                    <a:lumMod val="50000"/>
                  </a:schemeClr>
                </a:solidFill>
                <a:latin typeface="Arial" pitchFamily="34" charset="0"/>
                <a:cs typeface="Arial" pitchFamily="34" charset="0"/>
              </a:rPr>
              <a:t>Lecturer</a:t>
            </a:r>
            <a:r>
              <a:rPr lang="en-US" sz="2800" dirty="0">
                <a:solidFill>
                  <a:prstClr val="black"/>
                </a:solidFill>
                <a:latin typeface="Arial" pitchFamily="34" charset="0"/>
                <a:cs typeface="Arial" pitchFamily="34" charset="0"/>
              </a:rPr>
              <a:t>: Dali Laxton, Junior Researcher at CERGE-EI, Prague (</a:t>
            </a:r>
            <a:r>
              <a:rPr lang="en-US" sz="2800" dirty="0">
                <a:solidFill>
                  <a:srgbClr val="FF0000"/>
                </a:solidFill>
                <a:latin typeface="Arial" pitchFamily="34" charset="0"/>
                <a:cs typeface="Arial" pitchFamily="34" charset="0"/>
              </a:rPr>
              <a:t>245603@mail.muni.cz</a:t>
            </a:r>
            <a:r>
              <a:rPr lang="en-US" sz="2800" dirty="0">
                <a:solidFill>
                  <a:prstClr val="black"/>
                </a:solidFill>
                <a:latin typeface="Arial" pitchFamily="34" charset="0"/>
                <a:cs typeface="Arial" pitchFamily="34" charset="0"/>
              </a:rPr>
              <a:t>)</a:t>
            </a:r>
          </a:p>
          <a:p>
            <a:pPr marL="285750" indent="-285750">
              <a:buFont typeface="Courier New" panose="02070309020205020404" pitchFamily="49" charset="0"/>
              <a:buChar char="o"/>
            </a:pPr>
            <a:endParaRPr lang="en-US" sz="2800" dirty="0">
              <a:solidFill>
                <a:schemeClr val="accent2">
                  <a:lumMod val="50000"/>
                </a:schemeClr>
              </a:solidFill>
              <a:latin typeface="Arial" pitchFamily="34" charset="0"/>
              <a:cs typeface="Arial" pitchFamily="34" charset="0"/>
            </a:endParaRPr>
          </a:p>
          <a:p>
            <a:pPr marL="285750" indent="-285750">
              <a:buFont typeface="Courier New" panose="02070309020205020404" pitchFamily="49" charset="0"/>
              <a:buChar char="o"/>
            </a:pPr>
            <a:r>
              <a:rPr lang="en-US" sz="2800" dirty="0">
                <a:solidFill>
                  <a:schemeClr val="accent2">
                    <a:lumMod val="50000"/>
                  </a:schemeClr>
                </a:solidFill>
                <a:latin typeface="Arial" pitchFamily="34" charset="0"/>
                <a:cs typeface="Arial" pitchFamily="34" charset="0"/>
              </a:rPr>
              <a:t>Text-book: </a:t>
            </a:r>
            <a:r>
              <a:rPr lang="en-US" sz="2800" dirty="0">
                <a:latin typeface="Arial" pitchFamily="34" charset="0"/>
                <a:cs typeface="Arial" pitchFamily="34" charset="0"/>
              </a:rPr>
              <a:t>Mankiw, Principles of Economics, 4</a:t>
            </a:r>
            <a:r>
              <a:rPr lang="en-US" sz="2800" baseline="30000" dirty="0">
                <a:latin typeface="Arial" pitchFamily="34" charset="0"/>
                <a:cs typeface="Arial" pitchFamily="34" charset="0"/>
              </a:rPr>
              <a:t>th</a:t>
            </a:r>
            <a:r>
              <a:rPr lang="en-US" sz="2800" dirty="0">
                <a:latin typeface="Arial" pitchFamily="34" charset="0"/>
                <a:cs typeface="Arial" pitchFamily="34" charset="0"/>
              </a:rPr>
              <a:t> edition (available at the library).</a:t>
            </a:r>
          </a:p>
          <a:p>
            <a:endParaRPr lang="en-US" sz="2800" dirty="0">
              <a:latin typeface="Arial" pitchFamily="34" charset="0"/>
              <a:cs typeface="Arial" pitchFamily="34" charset="0"/>
            </a:endParaRPr>
          </a:p>
          <a:p>
            <a:pPr marL="285750" indent="-285750">
              <a:buFont typeface="Wingdings" panose="05000000000000000000" pitchFamily="2" charset="2"/>
              <a:buChar char="Ø"/>
            </a:pPr>
            <a:r>
              <a:rPr lang="en-US" sz="2800" dirty="0">
                <a:solidFill>
                  <a:schemeClr val="accent2">
                    <a:lumMod val="50000"/>
                  </a:schemeClr>
                </a:solidFill>
                <a:latin typeface="Arial" pitchFamily="34" charset="0"/>
                <a:cs typeface="Arial" pitchFamily="34" charset="0"/>
              </a:rPr>
              <a:t>Lectures / Seminars :</a:t>
            </a:r>
            <a:r>
              <a:rPr lang="en-US" sz="2800" dirty="0">
                <a:latin typeface="Arial" pitchFamily="34" charset="0"/>
                <a:cs typeface="Arial" pitchFamily="34" charset="0"/>
              </a:rPr>
              <a:t> </a:t>
            </a:r>
            <a:r>
              <a:rPr lang="en-US" sz="2800" dirty="0">
                <a:solidFill>
                  <a:srgbClr val="FF0000"/>
                </a:solidFill>
                <a:latin typeface="Arial" pitchFamily="34" charset="0"/>
                <a:cs typeface="Arial" pitchFamily="34" charset="0"/>
              </a:rPr>
              <a:t>Friday 13:00-16:50, room P312</a:t>
            </a:r>
          </a:p>
          <a:p>
            <a:pPr marL="285750" indent="-285750">
              <a:buFont typeface="Wingdings" panose="05000000000000000000" pitchFamily="2" charset="2"/>
              <a:buChar char="Ø"/>
            </a:pPr>
            <a:r>
              <a:rPr lang="en-US" sz="2800" dirty="0">
                <a:solidFill>
                  <a:srgbClr val="FF0000"/>
                </a:solidFill>
                <a:latin typeface="Arial" pitchFamily="34" charset="0"/>
                <a:cs typeface="Arial" pitchFamily="34" charset="0"/>
              </a:rPr>
              <a:t>Office hours: Online Saturday 4:00-5:00 pm by appointment</a:t>
            </a:r>
          </a:p>
        </p:txBody>
      </p:sp>
      <p:pic>
        <p:nvPicPr>
          <p:cNvPr id="4" name="Audio 3">
            <a:hlinkClick r:id="" action="ppaction://media"/>
            <a:extLst>
              <a:ext uri="{FF2B5EF4-FFF2-40B4-BE49-F238E27FC236}">
                <a16:creationId xmlns:a16="http://schemas.microsoft.com/office/drawing/2014/main" id="{967AFF8D-DCA0-499D-AC78-DDECA4BB82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195612922"/>
      </p:ext>
    </p:extLst>
  </p:cSld>
  <p:clrMapOvr>
    <a:masterClrMapping/>
  </p:clrMapOvr>
  <mc:AlternateContent xmlns:mc="http://schemas.openxmlformats.org/markup-compatibility/2006" xmlns:p14="http://schemas.microsoft.com/office/powerpoint/2010/main">
    <mc:Choice Requires="p14">
      <p:transition spd="slow" p14:dur="2000" advTm="21493"/>
    </mc:Choice>
    <mc:Fallback xmlns="">
      <p:transition spd="slow" advTm="21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2536" x="317500" y="6489700"/>
          <p14:tracePt t="2544" x="330200" y="6483350"/>
          <p14:tracePt t="2562" x="349250" y="6451600"/>
          <p14:tracePt t="2582" x="374650" y="6432550"/>
          <p14:tracePt t="2603" x="431800" y="6400800"/>
          <p14:tracePt t="2624" x="501650" y="6350000"/>
          <p14:tracePt t="2645" x="552450" y="6324600"/>
          <p14:tracePt t="2666" x="590550" y="6299200"/>
          <p14:tracePt t="2686" x="615950" y="6292850"/>
          <p14:tracePt t="2707" x="660400" y="6267450"/>
          <p14:tracePt t="2728" x="723900" y="6248400"/>
          <p14:tracePt t="2749" x="774700" y="6235700"/>
          <p14:tracePt t="2770" x="825500" y="6229350"/>
          <p14:tracePt t="2791" x="914400" y="6203950"/>
          <p14:tracePt t="2812" x="971550" y="6197600"/>
          <p14:tracePt t="2832" x="1028700" y="6197600"/>
          <p14:tracePt t="2853" x="1073150" y="6191250"/>
          <p14:tracePt t="2874" x="1181100" y="6191250"/>
          <p14:tracePt t="2895" x="1276350" y="6203950"/>
          <p14:tracePt t="2916" x="1428750" y="6248400"/>
          <p14:tracePt t="2936" x="1498600" y="6280150"/>
          <p14:tracePt t="2958" x="1524000" y="6305550"/>
          <p14:tracePt t="2978" x="1549400" y="6356350"/>
          <p14:tracePt t="2999" x="1568450" y="6400800"/>
          <p14:tracePt t="3020" x="1587500" y="6464300"/>
          <p14:tracePt t="3704" x="2647950" y="6711950"/>
          <p14:tracePt t="3712" x="2698750" y="6711950"/>
          <p14:tracePt t="3728" x="2832100" y="6711950"/>
          <p14:tracePt t="3749" x="2971800" y="6711950"/>
          <p14:tracePt t="3770" x="3238500" y="6711950"/>
          <p14:tracePt t="3791" x="3524250" y="6711950"/>
          <p14:tracePt t="3812" x="3606800" y="6711950"/>
          <p14:tracePt t="3832" x="3797300" y="6711950"/>
          <p14:tracePt t="3853" x="3987800" y="6711950"/>
          <p14:tracePt t="3874" x="4292600" y="6711950"/>
          <p14:tracePt t="3895" x="4483100" y="6711950"/>
          <p14:tracePt t="3915" x="4686300" y="6711950"/>
          <p14:tracePt t="3936" x="4902200" y="6711950"/>
          <p14:tracePt t="3958" x="5029200" y="6711950"/>
          <p14:tracePt t="3978" x="5245100" y="6711950"/>
          <p14:tracePt t="3999" x="5524500" y="6711950"/>
          <p14:tracePt t="4020" x="5753100" y="6711950"/>
          <p14:tracePt t="4024" x="5892800" y="6711950"/>
          <p14:tracePt t="4041" x="6108700" y="6711950"/>
          <p14:tracePt t="4061" x="6343650" y="6711950"/>
          <p14:tracePt t="4083" x="6794500" y="6705600"/>
          <p14:tracePt t="4103" x="7378700" y="6692900"/>
          <p14:tracePt t="4124" x="7874000" y="6680200"/>
          <p14:tracePt t="4145" x="8712200" y="6686550"/>
          <p14:tracePt t="4937" x="9131300" y="5822950"/>
          <p14:tracePt t="4944" x="8997950" y="5657850"/>
          <p14:tracePt t="4958" x="8890000" y="5499100"/>
          <p14:tracePt t="4978" x="8051800" y="4425950"/>
          <p14:tracePt t="4999" x="7175500" y="3422650"/>
          <p14:tracePt t="5020" x="5880100" y="2305050"/>
          <p14:tracePt t="5040" x="5035550" y="1689100"/>
          <p14:tracePt t="5062" x="4641850" y="1416050"/>
          <p14:tracePt t="5082" x="3708400" y="889000"/>
          <p14:tracePt t="5103" x="2514600" y="514350"/>
          <p14:tracePt t="5124" x="1765300" y="304800"/>
          <p14:tracePt t="5145" x="1206500" y="127000"/>
          <p14:tracePt t="5166" x="901700" y="0"/>
          <p14:tracePt t="5187" x="698500" y="0"/>
          <p14:tracePt t="5207" x="393700" y="0"/>
          <p14:tracePt t="5228" x="203200" y="0"/>
          <p14:tracePt t="5249" x="177800" y="0"/>
          <p14:tracePt t="5270" x="171450" y="0"/>
          <p14:tracePt t="5329" x="152400" y="0"/>
          <p14:tracePt t="5336" x="146050" y="0"/>
          <p14:tracePt t="5353" x="114300" y="0"/>
          <p14:tracePt t="5374" x="107950" y="0"/>
          <p14:tracePt t="5395" x="95250" y="0"/>
          <p14:tracePt t="12888" x="0" y="469900"/>
          <p14:tracePt t="12897" x="69850" y="476250"/>
          <p14:tracePt t="12904" x="76200" y="476250"/>
          <p14:tracePt t="12916" x="88900" y="488950"/>
          <p14:tracePt t="12936" x="254000" y="533400"/>
          <p14:tracePt t="12957" x="374650" y="558800"/>
          <p14:tracePt t="12978" x="590550" y="679450"/>
          <p14:tracePt t="12999" x="768350" y="742950"/>
          <p14:tracePt t="13020" x="831850" y="774700"/>
          <p14:tracePt t="13041" x="869950" y="812800"/>
          <p14:tracePt t="13144" x="844550" y="812800"/>
          <p14:tracePt t="13152" x="793750" y="812800"/>
          <p14:tracePt t="13166" x="615950" y="812800"/>
          <p14:tracePt t="13186" x="400050" y="7683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en-US" dirty="0"/>
              <a:t>What Economics Is All About</a:t>
            </a:r>
          </a:p>
        </p:txBody>
      </p:sp>
      <p:sp>
        <p:nvSpPr>
          <p:cNvPr id="9221" name="Rectangle 3"/>
          <p:cNvSpPr>
            <a:spLocks noGrp="1" noChangeArrowheads="1"/>
          </p:cNvSpPr>
          <p:nvPr>
            <p:ph idx="1"/>
          </p:nvPr>
        </p:nvSpPr>
        <p:spPr>
          <a:xfrm>
            <a:off x="457200" y="1143000"/>
            <a:ext cx="8229600" cy="5334000"/>
          </a:xfrm>
        </p:spPr>
        <p:txBody>
          <a:bodyPr>
            <a:normAutofit/>
          </a:bodyPr>
          <a:lstStyle/>
          <a:p>
            <a:r>
              <a:rPr lang="en-US" b="1" dirty="0">
                <a:solidFill>
                  <a:srgbClr val="FF0000"/>
                </a:solidFill>
              </a:rPr>
              <a:t>Scarcity</a:t>
            </a:r>
            <a:r>
              <a:rPr lang="en-US" dirty="0"/>
              <a:t>:  the limited nature of society’s resources</a:t>
            </a:r>
          </a:p>
          <a:p>
            <a:r>
              <a:rPr lang="en-US" b="1" dirty="0">
                <a:solidFill>
                  <a:srgbClr val="FF0000"/>
                </a:solidFill>
              </a:rPr>
              <a:t>Economics</a:t>
            </a:r>
            <a:r>
              <a:rPr lang="en-US" dirty="0"/>
              <a:t>:  the study of how society manages its scarce resources, e.g.</a:t>
            </a:r>
          </a:p>
          <a:p>
            <a:pPr lvl="1"/>
            <a:r>
              <a:rPr lang="en-US" dirty="0"/>
              <a:t>how </a:t>
            </a:r>
            <a:r>
              <a:rPr lang="en-US" u="sng" dirty="0"/>
              <a:t>people</a:t>
            </a:r>
            <a:r>
              <a:rPr lang="en-US" dirty="0"/>
              <a:t> decide what to buy, </a:t>
            </a:r>
            <a:br>
              <a:rPr lang="en-US" dirty="0"/>
            </a:br>
            <a:r>
              <a:rPr lang="en-US" dirty="0"/>
              <a:t>how much to work, save, and spend</a:t>
            </a:r>
          </a:p>
          <a:p>
            <a:pPr lvl="1"/>
            <a:r>
              <a:rPr lang="en-US" dirty="0"/>
              <a:t>how </a:t>
            </a:r>
            <a:r>
              <a:rPr lang="en-US" u="sng" dirty="0"/>
              <a:t>firms</a:t>
            </a:r>
            <a:r>
              <a:rPr lang="en-US" dirty="0"/>
              <a:t> decide how much to produce, </a:t>
            </a:r>
            <a:br>
              <a:rPr lang="en-US" dirty="0"/>
            </a:br>
            <a:r>
              <a:rPr lang="en-US" dirty="0"/>
              <a:t>how many workers to hire</a:t>
            </a:r>
          </a:p>
          <a:p>
            <a:pPr lvl="1"/>
            <a:r>
              <a:rPr lang="en-US" dirty="0"/>
              <a:t>how </a:t>
            </a:r>
            <a:r>
              <a:rPr lang="en-US" u="sng" dirty="0"/>
              <a:t>society</a:t>
            </a:r>
            <a:r>
              <a:rPr lang="en-US" dirty="0"/>
              <a:t> decides how to divide its resources between national defense, consumer goods, protecting the environment, and other needs</a:t>
            </a:r>
          </a:p>
        </p:txBody>
      </p:sp>
      <p:sp>
        <p:nvSpPr>
          <p:cNvPr id="922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34781280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4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pic>
        <p:nvPicPr>
          <p:cNvPr id="1955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33523" y="2393336"/>
            <a:ext cx="3957638" cy="3327387"/>
          </a:xfrm>
          <a:prstGeom prst="rect">
            <a:avLst/>
          </a:prstGeom>
          <a:noFill/>
          <a:effectLst>
            <a:outerShdw dist="89803" dir="2700000" algn="ctr" rotWithShape="0">
              <a:srgbClr val="808080">
                <a:alpha val="50000"/>
              </a:srgbClr>
            </a:outerShdw>
          </a:effectLst>
        </p:spPr>
      </p:pic>
      <p:sp>
        <p:nvSpPr>
          <p:cNvPr id="195586" name="Rectangle 2"/>
          <p:cNvSpPr>
            <a:spLocks noGrp="1" noChangeArrowheads="1"/>
          </p:cNvSpPr>
          <p:nvPr>
            <p:ph type="title" idx="4294967295"/>
          </p:nvPr>
        </p:nvSpPr>
        <p:spPr>
          <a:xfrm>
            <a:off x="0" y="276225"/>
            <a:ext cx="4610100" cy="1906588"/>
          </a:xfrm>
        </p:spPr>
        <p:txBody>
          <a:bodyPr/>
          <a:lstStyle/>
          <a:p>
            <a:pPr eaLnBrk="1" hangingPunct="1">
              <a:lnSpc>
                <a:spcPct val="110000"/>
              </a:lnSpc>
              <a:defRPr/>
            </a:pPr>
            <a:r>
              <a:rPr lang="en-US" sz="36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The principles of </a:t>
            </a:r>
            <a:br>
              <a:rPr lang="en-US" sz="36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36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HOW PEOPLE </a:t>
            </a:r>
            <a:br>
              <a:rPr lang="en-US" sz="36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36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MAKE DECISIONS</a:t>
            </a:r>
          </a:p>
        </p:txBody>
      </p:sp>
      <p:sp>
        <p:nvSpPr>
          <p:cNvPr id="4" name="Rectangle 3"/>
          <p:cNvSpPr/>
          <p:nvPr/>
        </p:nvSpPr>
        <p:spPr>
          <a:xfrm>
            <a:off x="7734608" y="5742982"/>
            <a:ext cx="1306768" cy="215444"/>
          </a:xfrm>
          <a:prstGeom prst="rect">
            <a:avLst/>
          </a:prstGeom>
        </p:spPr>
        <p:txBody>
          <a:bodyPr wrap="none">
            <a:spAutoFit/>
          </a:bodyPr>
          <a:lstStyle/>
          <a:p>
            <a:r>
              <a:rPr lang="en-US" sz="800" dirty="0">
                <a:solidFill>
                  <a:schemeClr val="tx1">
                    <a:lumMod val="50000"/>
                    <a:lumOff val="50000"/>
                  </a:schemeClr>
                </a:solidFill>
              </a:rPr>
              <a:t>©lithian/Shutterstock.com</a:t>
            </a:r>
          </a:p>
        </p:txBody>
      </p:sp>
    </p:spTree>
    <p:extLst>
      <p:ext uri="{BB962C8B-B14F-4D97-AF65-F5344CB8AC3E}">
        <p14:creationId xmlns:p14="http://schemas.microsoft.com/office/powerpoint/2010/main" val="301472832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fontScale="90000"/>
          </a:bodyPr>
          <a:lstStyle/>
          <a:p>
            <a:r>
              <a:rPr lang="en-US" sz="2900" b="1" dirty="0"/>
              <a:t>PRINCIPLE 1</a:t>
            </a:r>
            <a:r>
              <a:rPr lang="en-US" sz="2900" dirty="0"/>
              <a:t>  </a:t>
            </a:r>
            <a:br>
              <a:rPr lang="en-US" sz="2900" dirty="0"/>
            </a:br>
            <a:r>
              <a:rPr lang="en-US" dirty="0"/>
              <a:t>People Face Tradeoffs</a:t>
            </a:r>
          </a:p>
        </p:txBody>
      </p:sp>
      <p:sp>
        <p:nvSpPr>
          <p:cNvPr id="11269" name="Rectangle 3"/>
          <p:cNvSpPr>
            <a:spLocks noGrp="1" noChangeArrowheads="1"/>
          </p:cNvSpPr>
          <p:nvPr>
            <p:ph idx="1"/>
          </p:nvPr>
        </p:nvSpPr>
        <p:spPr/>
        <p:txBody>
          <a:bodyPr/>
          <a:lstStyle/>
          <a:p>
            <a:pPr>
              <a:buNone/>
            </a:pPr>
            <a:r>
              <a:rPr lang="en-US" dirty="0"/>
              <a:t>All decisions involve tradeoffs.  Examples:</a:t>
            </a:r>
          </a:p>
          <a:p>
            <a:r>
              <a:rPr lang="en-US" dirty="0"/>
              <a:t>Going to a party the night before your midterm leaves less time for studying.</a:t>
            </a:r>
          </a:p>
          <a:p>
            <a:r>
              <a:rPr lang="en-US" dirty="0"/>
              <a:t>Having more money to buy stuff requires working longer hours, which leaves less time </a:t>
            </a:r>
            <a:br>
              <a:rPr lang="en-US" dirty="0"/>
            </a:br>
            <a:r>
              <a:rPr lang="en-US" dirty="0"/>
              <a:t>for leisure.</a:t>
            </a:r>
          </a:p>
          <a:p>
            <a:r>
              <a:rPr lang="en-US" dirty="0"/>
              <a:t>Protecting the environment requires resources </a:t>
            </a:r>
            <a:br>
              <a:rPr lang="en-US" dirty="0"/>
            </a:br>
            <a:r>
              <a:rPr lang="en-US" dirty="0"/>
              <a:t>that could otherwise be used to produce </a:t>
            </a:r>
            <a:br>
              <a:rPr lang="en-US" dirty="0"/>
            </a:br>
            <a:r>
              <a:rPr lang="en-US" dirty="0"/>
              <a:t>consumer goods.</a:t>
            </a:r>
          </a:p>
        </p:txBody>
      </p:sp>
      <p:sp>
        <p:nvSpPr>
          <p:cNvPr id="1127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5843620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left)">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wipe(left)">
                                      <p:cBhvr>
                                        <p:cTn id="12" dur="500"/>
                                        <p:tgtEl>
                                          <p:spTgt spid="11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wipe(left)">
                                      <p:cBhvr>
                                        <p:cTn id="17" dur="500"/>
                                        <p:tgtEl>
                                          <p:spTgt spid="11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wipe(left)">
                                      <p:cBhvr>
                                        <p:cTn id="22" dur="500"/>
                                        <p:tgtEl>
                                          <p:spTgt spid="11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fontScale="90000"/>
          </a:bodyPr>
          <a:lstStyle/>
          <a:p>
            <a:r>
              <a:rPr lang="en-US" sz="2900" b="1" dirty="0"/>
              <a:t>PRINCIPLE 1</a:t>
            </a:r>
            <a:r>
              <a:rPr lang="en-US" sz="2900" dirty="0"/>
              <a:t>  </a:t>
            </a:r>
            <a:br>
              <a:rPr lang="en-US" sz="2900" dirty="0"/>
            </a:br>
            <a:r>
              <a:rPr lang="en-US" dirty="0"/>
              <a:t>People Face Tradeoffs</a:t>
            </a:r>
          </a:p>
        </p:txBody>
      </p:sp>
      <p:sp>
        <p:nvSpPr>
          <p:cNvPr id="12293" name="Rectangle 3"/>
          <p:cNvSpPr>
            <a:spLocks noGrp="1" noChangeArrowheads="1"/>
          </p:cNvSpPr>
          <p:nvPr>
            <p:ph idx="1"/>
          </p:nvPr>
        </p:nvSpPr>
        <p:spPr>
          <a:xfrm>
            <a:off x="457200" y="1219200"/>
            <a:ext cx="8229600" cy="5181600"/>
          </a:xfrm>
        </p:spPr>
        <p:txBody>
          <a:bodyPr>
            <a:normAutofit/>
          </a:bodyPr>
          <a:lstStyle/>
          <a:p>
            <a:r>
              <a:rPr lang="en-US" dirty="0"/>
              <a:t>Society faces an important tradeoff:  </a:t>
            </a:r>
            <a:br>
              <a:rPr lang="en-US" dirty="0"/>
            </a:br>
            <a:r>
              <a:rPr lang="en-US" dirty="0"/>
              <a:t>		   </a:t>
            </a:r>
            <a:r>
              <a:rPr lang="en-US" b="1" i="1" dirty="0">
                <a:solidFill>
                  <a:srgbClr val="3333FF"/>
                </a:solidFill>
              </a:rPr>
              <a:t>efficiency vs. equality</a:t>
            </a:r>
            <a:r>
              <a:rPr lang="en-US" dirty="0">
                <a:solidFill>
                  <a:srgbClr val="3333FF"/>
                </a:solidFill>
              </a:rPr>
              <a:t> </a:t>
            </a:r>
          </a:p>
          <a:p>
            <a:r>
              <a:rPr lang="en-US" b="1" dirty="0">
                <a:solidFill>
                  <a:srgbClr val="FF0000"/>
                </a:solidFill>
              </a:rPr>
              <a:t>Efficiency</a:t>
            </a:r>
            <a:r>
              <a:rPr lang="en-US" dirty="0"/>
              <a:t>:  when society gets the most from its scarce resources</a:t>
            </a:r>
          </a:p>
          <a:p>
            <a:r>
              <a:rPr lang="en-US" b="1" dirty="0">
                <a:solidFill>
                  <a:srgbClr val="FF0000"/>
                </a:solidFill>
              </a:rPr>
              <a:t>Equality</a:t>
            </a:r>
            <a:r>
              <a:rPr lang="en-US" dirty="0"/>
              <a:t>:  when prosperity is distributed uniformly among society’s members</a:t>
            </a:r>
          </a:p>
          <a:p>
            <a:r>
              <a:rPr lang="en-US" dirty="0"/>
              <a:t>Tradeoff:  To achieve greater equality, </a:t>
            </a:r>
            <a:br>
              <a:rPr lang="en-US" dirty="0"/>
            </a:br>
            <a:r>
              <a:rPr lang="en-US" dirty="0"/>
              <a:t>could redistribute income from wealthy to poor.   </a:t>
            </a:r>
            <a:br>
              <a:rPr lang="en-US" dirty="0"/>
            </a:br>
            <a:r>
              <a:rPr lang="en-US" dirty="0"/>
              <a:t>But this reduces incentive to work and produce, shrinks the size of the economic “pie.” </a:t>
            </a:r>
          </a:p>
        </p:txBody>
      </p:sp>
      <p:sp>
        <p:nvSpPr>
          <p:cNvPr id="1229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331970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wipe(left)">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wipe(left)">
                                      <p:cBhvr>
                                        <p:cTn id="12" dur="5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wipe(left)">
                                      <p:cBhvr>
                                        <p:cTn id="17" dur="500"/>
                                        <p:tgtEl>
                                          <p:spTgt spid="122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3">
                                            <p:txEl>
                                              <p:pRg st="3" end="3"/>
                                            </p:txEl>
                                          </p:spTgt>
                                        </p:tgtEl>
                                        <p:attrNameLst>
                                          <p:attrName>style.visibility</p:attrName>
                                        </p:attrNameLst>
                                      </p:cBhvr>
                                      <p:to>
                                        <p:strVal val="visible"/>
                                      </p:to>
                                    </p:set>
                                    <p:animEffect transition="in" filter="wipe(left)">
                                      <p:cBhvr>
                                        <p:cTn id="22" dur="5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399532" y="1181940"/>
            <a:ext cx="0" cy="3041717"/>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6071DB3-E8A2-48AD-B4E0-09CC4E39979B}" type="slidenum">
              <a:rPr lang="en-US" altLang="en-US" sz="1200"/>
              <a:pPr eaLnBrk="1" hangingPunct="1"/>
              <a:t>13</a:t>
            </a:fld>
            <a:endParaRPr lang="en-US" altLang="en-US" sz="1200"/>
          </a:p>
        </p:txBody>
      </p:sp>
      <p:sp>
        <p:nvSpPr>
          <p:cNvPr id="3" name="Content Placeholder 2"/>
          <p:cNvSpPr>
            <a:spLocks noGrp="1"/>
          </p:cNvSpPr>
          <p:nvPr>
            <p:ph idx="1"/>
          </p:nvPr>
        </p:nvSpPr>
        <p:spPr>
          <a:xfrm>
            <a:off x="348343" y="1401490"/>
            <a:ext cx="3374572" cy="4752657"/>
          </a:xfrm>
        </p:spPr>
        <p:txBody>
          <a:bodyPr/>
          <a:lstStyle/>
          <a:p>
            <a:pPr>
              <a:lnSpc>
                <a:spcPct val="100000"/>
              </a:lnSpc>
              <a:spcBef>
                <a:spcPts val="0"/>
              </a:spcBef>
            </a:pPr>
            <a:r>
              <a:rPr lang="en-US" dirty="0"/>
              <a:t>Even though designating these parking spaces for disabled drivers may not be an efficient use of scarce parking spaces (because they are often not used), many believe it is fair to give these drivers a convenient spot. The debate between efficiency and equality is often heated.</a:t>
            </a:r>
          </a:p>
          <a:p>
            <a:endParaRPr lang="en-US" dirty="0"/>
          </a:p>
        </p:txBody>
      </p:sp>
      <p:pic>
        <p:nvPicPr>
          <p:cNvPr id="4" name="Picture 3">
            <a:extLst>
              <a:ext uri="{FF2B5EF4-FFF2-40B4-BE49-F238E27FC236}">
                <a16:creationId xmlns:a16="http://schemas.microsoft.com/office/drawing/2014/main" id="{BA78EDCF-C7D0-42ED-B58E-5025BFB0A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469" y="1401490"/>
            <a:ext cx="4104687" cy="3041716"/>
          </a:xfrm>
          <a:prstGeom prst="rect">
            <a:avLst/>
          </a:prstGeom>
        </p:spPr>
      </p:pic>
    </p:spTree>
    <p:extLst>
      <p:ext uri="{BB962C8B-B14F-4D97-AF65-F5344CB8AC3E}">
        <p14:creationId xmlns:p14="http://schemas.microsoft.com/office/powerpoint/2010/main" val="315789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457200" y="152400"/>
            <a:ext cx="8229600" cy="1524000"/>
          </a:xfrm>
        </p:spPr>
        <p:txBody>
          <a:bodyPr>
            <a:normAutofit fontScale="90000"/>
          </a:bodyPr>
          <a:lstStyle/>
          <a:p>
            <a:r>
              <a:rPr lang="en-US" sz="2900" b="1" dirty="0"/>
              <a:t>PRINCIPLE 2</a:t>
            </a:r>
            <a:r>
              <a:rPr lang="en-US" sz="2900" dirty="0"/>
              <a:t>  </a:t>
            </a:r>
            <a:br>
              <a:rPr lang="en-US" sz="2900" dirty="0"/>
            </a:br>
            <a:r>
              <a:rPr lang="en-US" dirty="0"/>
              <a:t>The Cost of Something Is </a:t>
            </a:r>
            <a:br>
              <a:rPr lang="en-US" dirty="0"/>
            </a:br>
            <a:r>
              <a:rPr lang="en-US" dirty="0"/>
              <a:t>What You Give Up to Get It</a:t>
            </a:r>
          </a:p>
        </p:txBody>
      </p:sp>
      <p:sp>
        <p:nvSpPr>
          <p:cNvPr id="13317" name="Rectangle 3"/>
          <p:cNvSpPr>
            <a:spLocks noGrp="1" noChangeArrowheads="1"/>
          </p:cNvSpPr>
          <p:nvPr>
            <p:ph idx="1"/>
          </p:nvPr>
        </p:nvSpPr>
        <p:spPr>
          <a:xfrm>
            <a:off x="457200" y="1828800"/>
            <a:ext cx="8229600" cy="4141381"/>
          </a:xfrm>
        </p:spPr>
        <p:txBody>
          <a:bodyPr/>
          <a:lstStyle/>
          <a:p>
            <a:r>
              <a:rPr lang="en-US" dirty="0"/>
              <a:t>Making decisions requires comparing the costs and benefits of alternative choices.  </a:t>
            </a:r>
          </a:p>
          <a:p>
            <a:r>
              <a:rPr lang="en-US" dirty="0"/>
              <a:t>The </a:t>
            </a:r>
            <a:r>
              <a:rPr lang="en-US" b="1" dirty="0">
                <a:solidFill>
                  <a:srgbClr val="FF0000"/>
                </a:solidFill>
              </a:rPr>
              <a:t>opportunity cost</a:t>
            </a:r>
            <a:r>
              <a:rPr lang="en-US" dirty="0"/>
              <a:t> of any item is </a:t>
            </a:r>
            <a:br>
              <a:rPr lang="en-US" dirty="0"/>
            </a:br>
            <a:r>
              <a:rPr lang="en-US" dirty="0"/>
              <a:t>whatever must be given up to obtain it.  </a:t>
            </a:r>
          </a:p>
          <a:p>
            <a:r>
              <a:rPr lang="en-US" dirty="0"/>
              <a:t>It is the relevant cost for decision making.</a:t>
            </a:r>
          </a:p>
          <a:p>
            <a:endParaRPr lang="en-US" dirty="0"/>
          </a:p>
        </p:txBody>
      </p:sp>
    </p:spTree>
    <p:extLst>
      <p:ext uri="{BB962C8B-B14F-4D97-AF65-F5344CB8AC3E}">
        <p14:creationId xmlns:p14="http://schemas.microsoft.com/office/powerpoint/2010/main" val="3839058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wipe(left)">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wipe(left)">
                                      <p:cBhvr>
                                        <p:cTn id="12" dur="500"/>
                                        <p:tgtEl>
                                          <p:spTgt spid="13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Effect transition="in" filter="wipe(left)">
                                      <p:cBhvr>
                                        <p:cTn id="17"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457200" y="228600"/>
            <a:ext cx="8229600" cy="1371600"/>
          </a:xfrm>
        </p:spPr>
        <p:txBody>
          <a:bodyPr>
            <a:normAutofit fontScale="90000"/>
          </a:bodyPr>
          <a:lstStyle/>
          <a:p>
            <a:r>
              <a:rPr lang="en-US" sz="2900" b="1" dirty="0"/>
              <a:t>PRINCIPLE 2</a:t>
            </a:r>
            <a:r>
              <a:rPr lang="en-US" sz="2900" dirty="0"/>
              <a:t>  </a:t>
            </a:r>
            <a:br>
              <a:rPr lang="en-US" sz="2900" dirty="0"/>
            </a:br>
            <a:r>
              <a:rPr lang="en-US" dirty="0"/>
              <a:t>The Cost of Something Is </a:t>
            </a:r>
            <a:br>
              <a:rPr lang="en-US" dirty="0"/>
            </a:br>
            <a:r>
              <a:rPr lang="en-US" dirty="0"/>
              <a:t>What You Give Up to Get It</a:t>
            </a:r>
          </a:p>
        </p:txBody>
      </p:sp>
      <p:sp>
        <p:nvSpPr>
          <p:cNvPr id="56323" name="Rectangle 3"/>
          <p:cNvSpPr>
            <a:spLocks noGrp="1" noChangeArrowheads="1"/>
          </p:cNvSpPr>
          <p:nvPr>
            <p:ph idx="1"/>
          </p:nvPr>
        </p:nvSpPr>
        <p:spPr>
          <a:xfrm>
            <a:off x="457200" y="1676400"/>
            <a:ext cx="8229600" cy="4369981"/>
          </a:xfrm>
        </p:spPr>
        <p:txBody>
          <a:bodyPr/>
          <a:lstStyle/>
          <a:p>
            <a:pPr marL="0" indent="0" eaLnBrk="1" hangingPunct="1">
              <a:lnSpc>
                <a:spcPct val="120000"/>
              </a:lnSpc>
              <a:spcBef>
                <a:spcPct val="35000"/>
              </a:spcBef>
              <a:buFont typeface="Wingdings" pitchFamily="2" charset="2"/>
              <a:buNone/>
              <a:tabLst>
                <a:tab pos="3997325" algn="ctr"/>
              </a:tabLst>
            </a:pPr>
            <a:r>
              <a:rPr lang="en-US" i="1" dirty="0"/>
              <a:t>	</a:t>
            </a:r>
            <a:r>
              <a:rPr lang="en-US" i="1" u="sng" dirty="0"/>
              <a:t>Examples:</a:t>
            </a:r>
            <a:r>
              <a:rPr lang="en-US" u="sng" dirty="0"/>
              <a:t>  </a:t>
            </a:r>
            <a:br>
              <a:rPr lang="en-US" u="sng" dirty="0"/>
            </a:br>
            <a:r>
              <a:rPr lang="en-US" dirty="0"/>
              <a:t>The opportunity cost of…</a:t>
            </a:r>
          </a:p>
          <a:p>
            <a:pPr marL="457200" lvl="1" indent="-339725" eaLnBrk="1" hangingPunct="1">
              <a:lnSpc>
                <a:spcPct val="105000"/>
              </a:lnSpc>
              <a:spcBef>
                <a:spcPct val="25000"/>
              </a:spcBef>
              <a:buFont typeface="Wingdings" pitchFamily="2" charset="2"/>
              <a:buNone/>
              <a:tabLst>
                <a:tab pos="3997325" algn="ctr"/>
              </a:tabLst>
            </a:pPr>
            <a:r>
              <a:rPr lang="en-US" dirty="0"/>
              <a:t>…waiting in line for “free” event.</a:t>
            </a:r>
          </a:p>
          <a:p>
            <a:pPr marL="457200" lvl="1" indent="-339725" eaLnBrk="1" hangingPunct="1">
              <a:lnSpc>
                <a:spcPct val="105000"/>
              </a:lnSpc>
              <a:spcBef>
                <a:spcPct val="25000"/>
              </a:spcBef>
              <a:buFont typeface="Wingdings" pitchFamily="2" charset="2"/>
              <a:buNone/>
              <a:tabLst>
                <a:tab pos="3997325" algn="ctr"/>
              </a:tabLst>
            </a:pPr>
            <a:r>
              <a:rPr lang="en-US" dirty="0"/>
              <a:t>…studying at university – not only tuition fee and living costs but also foregone wages.</a:t>
            </a:r>
          </a:p>
          <a:p>
            <a:pPr marL="457200" lvl="1" indent="-339725" eaLnBrk="1" hangingPunct="1">
              <a:lnSpc>
                <a:spcPct val="105000"/>
              </a:lnSpc>
              <a:spcBef>
                <a:spcPct val="25000"/>
              </a:spcBef>
              <a:buFont typeface="Wingdings" pitchFamily="2" charset="2"/>
              <a:buNone/>
              <a:tabLst>
                <a:tab pos="3997325" algn="ctr"/>
              </a:tabLst>
            </a:pPr>
            <a:r>
              <a:rPr lang="en-US" sz="2800" b="1" dirty="0">
                <a:solidFill>
                  <a:srgbClr val="FF0000"/>
                </a:solidFill>
              </a:rPr>
              <a:t>Question:</a:t>
            </a:r>
          </a:p>
          <a:p>
            <a:pPr marL="457200" lvl="1" indent="-339725" eaLnBrk="1" hangingPunct="1">
              <a:lnSpc>
                <a:spcPct val="105000"/>
              </a:lnSpc>
              <a:spcBef>
                <a:spcPct val="25000"/>
              </a:spcBef>
              <a:buFont typeface="Wingdings" pitchFamily="2" charset="2"/>
              <a:buNone/>
              <a:tabLst>
                <a:tab pos="3997325" algn="ctr"/>
              </a:tabLst>
            </a:pPr>
            <a:r>
              <a:rPr lang="en-US" dirty="0"/>
              <a:t>What are “best things” that are “free”? Are they really free?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497" y="559980"/>
            <a:ext cx="2329679" cy="2796296"/>
          </a:xfrm>
          <a:prstGeom prst="rect">
            <a:avLst/>
          </a:prstGeom>
        </p:spPr>
      </p:pic>
    </p:spTree>
    <p:extLst>
      <p:ext uri="{BB962C8B-B14F-4D97-AF65-F5344CB8AC3E}">
        <p14:creationId xmlns:p14="http://schemas.microsoft.com/office/powerpoint/2010/main" val="9759756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wipe(left)">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wipe(left)">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animEffect transition="in" filter="wipe(left)">
                                      <p:cBhvr>
                                        <p:cTn id="17" dur="500"/>
                                        <p:tgtEl>
                                          <p:spTgt spid="563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wipe(left)">
                                      <p:cBhvr>
                                        <p:cTn id="22"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hangingPunct="1"/>
            <a:r>
              <a:rPr lang="en-US" sz="2900" b="1" dirty="0"/>
              <a:t>PRINCIPLE 3</a:t>
            </a:r>
            <a:r>
              <a:rPr lang="en-US" sz="2900" dirty="0"/>
              <a:t>  </a:t>
            </a:r>
            <a:br>
              <a:rPr lang="en-US" sz="2900" dirty="0"/>
            </a:br>
            <a:r>
              <a:rPr lang="en-US" dirty="0"/>
              <a:t>Rational People Think at the Margin</a:t>
            </a:r>
          </a:p>
        </p:txBody>
      </p:sp>
      <p:sp>
        <p:nvSpPr>
          <p:cNvPr id="15365" name="Rectangle 3"/>
          <p:cNvSpPr>
            <a:spLocks noGrp="1" noChangeArrowheads="1"/>
          </p:cNvSpPr>
          <p:nvPr>
            <p:ph idx="1"/>
          </p:nvPr>
        </p:nvSpPr>
        <p:spPr/>
        <p:txBody>
          <a:bodyPr/>
          <a:lstStyle/>
          <a:p>
            <a:pPr marL="0" indent="0" eaLnBrk="1" hangingPunct="1">
              <a:spcBef>
                <a:spcPct val="30000"/>
              </a:spcBef>
              <a:buFont typeface="Wingdings" pitchFamily="2" charset="2"/>
              <a:buNone/>
            </a:pPr>
            <a:r>
              <a:rPr lang="en-US" b="1" dirty="0">
                <a:solidFill>
                  <a:srgbClr val="FF0000"/>
                </a:solidFill>
              </a:rPr>
              <a:t>Rational people</a:t>
            </a:r>
            <a:r>
              <a:rPr lang="en-US" dirty="0">
                <a:solidFill>
                  <a:srgbClr val="FF0000"/>
                </a:solidFill>
              </a:rPr>
              <a:t> </a:t>
            </a:r>
          </a:p>
          <a:p>
            <a:pPr marL="519113" lvl="1" indent="-347663" eaLnBrk="1" hangingPunct="1">
              <a:lnSpc>
                <a:spcPct val="105000"/>
              </a:lnSpc>
              <a:spcBef>
                <a:spcPct val="30000"/>
              </a:spcBef>
              <a:buClr>
                <a:srgbClr val="339966"/>
              </a:buClr>
            </a:pPr>
            <a:r>
              <a:rPr lang="en-US" dirty="0"/>
              <a:t>systematically and purposefully do the best they can to achieve their objectives.</a:t>
            </a:r>
          </a:p>
          <a:p>
            <a:pPr marL="519113" lvl="1" indent="-347663">
              <a:spcBef>
                <a:spcPct val="30000"/>
              </a:spcBef>
              <a:buClr>
                <a:srgbClr val="339966"/>
              </a:buClr>
            </a:pPr>
            <a:r>
              <a:rPr lang="en-US" dirty="0"/>
              <a:t>make decisions by evaluating costs and benefits of </a:t>
            </a:r>
            <a:r>
              <a:rPr lang="en-US" b="1" dirty="0">
                <a:solidFill>
                  <a:srgbClr val="FF0000"/>
                </a:solidFill>
              </a:rPr>
              <a:t>marginal changes</a:t>
            </a:r>
            <a:r>
              <a:rPr lang="en-US" dirty="0"/>
              <a:t>, incremental adjustments to an existing plan. </a:t>
            </a:r>
          </a:p>
        </p:txBody>
      </p:sp>
    </p:spTree>
    <p:extLst>
      <p:ext uri="{BB962C8B-B14F-4D97-AF65-F5344CB8AC3E}">
        <p14:creationId xmlns:p14="http://schemas.microsoft.com/office/powerpoint/2010/main" val="832093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wipe(left)">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wipe(left)">
                                      <p:cBhvr>
                                        <p:cTn id="12" dur="500"/>
                                        <p:tgtEl>
                                          <p:spTgt spid="15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wipe(left)">
                                      <p:cBhvr>
                                        <p:cTn id="17" dur="500"/>
                                        <p:tgtEl>
                                          <p:spTgt spid="15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76400" y="2026798"/>
            <a:ext cx="2688098" cy="7009"/>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6071DB3-E8A2-48AD-B4E0-09CC4E39979B}" type="slidenum">
              <a:rPr lang="en-US" altLang="en-US" sz="1200"/>
              <a:pPr eaLnBrk="1" hangingPunct="1"/>
              <a:t>17</a:t>
            </a:fld>
            <a:endParaRPr lang="en-US" altLang="en-US" sz="1200"/>
          </a:p>
        </p:txBody>
      </p:sp>
      <p:sp>
        <p:nvSpPr>
          <p:cNvPr id="3" name="Content Placeholder 2"/>
          <p:cNvSpPr>
            <a:spLocks noGrp="1"/>
          </p:cNvSpPr>
          <p:nvPr>
            <p:ph idx="1"/>
          </p:nvPr>
        </p:nvSpPr>
        <p:spPr>
          <a:xfrm>
            <a:off x="175883" y="636982"/>
            <a:ext cx="8641546" cy="2652440"/>
          </a:xfrm>
        </p:spPr>
        <p:txBody>
          <a:bodyPr/>
          <a:lstStyle/>
          <a:p>
            <a:r>
              <a:rPr lang="en-US" dirty="0"/>
              <a:t>During rush hour some drivers will switch into and out of lanes if they perceive one lane is moving faster than another. This is a marginal adjustment. The same is true of lines in a supermarket. People are constantly weighing the marginal benefits and marginal costs of changing lanes and/or lines.</a:t>
            </a:r>
          </a:p>
          <a:p>
            <a:endParaRPr lang="en-US" dirty="0"/>
          </a:p>
        </p:txBody>
      </p:sp>
      <p:pic>
        <p:nvPicPr>
          <p:cNvPr id="6" name="Picture 2"/>
          <p:cNvPicPr>
            <a:picLocks noChangeAspect="1" noChangeArrowheads="1"/>
          </p:cNvPicPr>
          <p:nvPr/>
        </p:nvPicPr>
        <p:blipFill>
          <a:blip r:embed="rId3"/>
          <a:srcRect/>
          <a:stretch>
            <a:fillRect/>
          </a:stretch>
        </p:blipFill>
        <p:spPr bwMode="auto">
          <a:xfrm>
            <a:off x="2622673" y="2161309"/>
            <a:ext cx="6064127" cy="4087957"/>
          </a:xfrm>
          <a:prstGeom prst="rect">
            <a:avLst/>
          </a:prstGeom>
          <a:noFill/>
          <a:ln w="9525">
            <a:noFill/>
            <a:miter lim="800000"/>
            <a:headEnd/>
            <a:tailEnd/>
          </a:ln>
        </p:spPr>
      </p:pic>
      <p:sp>
        <p:nvSpPr>
          <p:cNvPr id="7" name="Rectangle 6"/>
          <p:cNvSpPr/>
          <p:nvPr/>
        </p:nvSpPr>
        <p:spPr>
          <a:xfrm rot="16200000">
            <a:off x="1024968" y="4596814"/>
            <a:ext cx="2679067" cy="369332"/>
          </a:xfrm>
          <a:prstGeom prst="rect">
            <a:avLst/>
          </a:prstGeom>
        </p:spPr>
        <p:txBody>
          <a:bodyPr wrap="none">
            <a:spAutoFit/>
          </a:bodyPr>
          <a:lstStyle/>
          <a:p>
            <a:r>
              <a:rPr lang="en-US" dirty="0"/>
              <a:t>Vyshnya/Shutterstock.com</a:t>
            </a:r>
          </a:p>
        </p:txBody>
      </p:sp>
    </p:spTree>
    <p:extLst>
      <p:ext uri="{BB962C8B-B14F-4D97-AF65-F5344CB8AC3E}">
        <p14:creationId xmlns:p14="http://schemas.microsoft.com/office/powerpoint/2010/main" val="319124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fontScale="90000"/>
          </a:bodyPr>
          <a:lstStyle/>
          <a:p>
            <a:r>
              <a:rPr lang="en-US" sz="2900" b="1" dirty="0"/>
              <a:t>PRINCIPLE 3</a:t>
            </a:r>
            <a:r>
              <a:rPr lang="en-US" sz="2900" dirty="0"/>
              <a:t>  </a:t>
            </a:r>
            <a:br>
              <a:rPr lang="en-US" sz="2900" dirty="0"/>
            </a:br>
            <a:r>
              <a:rPr lang="en-US" dirty="0"/>
              <a:t>Rational People Think at the Margin</a:t>
            </a:r>
          </a:p>
        </p:txBody>
      </p:sp>
      <p:sp>
        <p:nvSpPr>
          <p:cNvPr id="16389" name="Rectangle 3"/>
          <p:cNvSpPr>
            <a:spLocks noGrp="1" noChangeArrowheads="1"/>
          </p:cNvSpPr>
          <p:nvPr>
            <p:ph idx="1"/>
          </p:nvPr>
        </p:nvSpPr>
        <p:spPr/>
        <p:txBody>
          <a:bodyPr>
            <a:normAutofit/>
          </a:bodyPr>
          <a:lstStyle/>
          <a:p>
            <a:pPr eaLnBrk="1" hangingPunct="1">
              <a:spcBef>
                <a:spcPct val="40000"/>
              </a:spcBef>
              <a:buFont typeface="Wingdings" pitchFamily="2" charset="2"/>
              <a:buNone/>
            </a:pPr>
            <a:r>
              <a:rPr lang="en-US" dirty="0"/>
              <a:t>Other Examples:</a:t>
            </a:r>
          </a:p>
          <a:p>
            <a:pPr eaLnBrk="1" hangingPunct="1">
              <a:spcBef>
                <a:spcPct val="40000"/>
              </a:spcBef>
            </a:pPr>
            <a:r>
              <a:rPr lang="en-US" dirty="0"/>
              <a:t>When a student considers whether to go to college for an additional year, he compares the fees &amp; foregone wages to the extra income </a:t>
            </a:r>
            <a:br>
              <a:rPr lang="en-US" dirty="0"/>
            </a:br>
            <a:r>
              <a:rPr lang="en-US" dirty="0"/>
              <a:t>he could earn with the extra year of education.</a:t>
            </a:r>
          </a:p>
          <a:p>
            <a:pPr eaLnBrk="1" hangingPunct="1">
              <a:spcBef>
                <a:spcPct val="40000"/>
              </a:spcBef>
            </a:pPr>
            <a:r>
              <a:rPr lang="en-US" dirty="0"/>
              <a:t>When a manager considers whether to increase output, she compares the cost of the needed labor and materials to the extra revenue. </a:t>
            </a:r>
          </a:p>
          <a:p>
            <a:pPr eaLnBrk="1" hangingPunct="1">
              <a:spcBef>
                <a:spcPct val="40000"/>
              </a:spcBef>
            </a:pPr>
            <a:r>
              <a:rPr lang="en-US" dirty="0"/>
              <a:t>                               </a:t>
            </a:r>
            <a:r>
              <a:rPr lang="en-US" dirty="0">
                <a:solidFill>
                  <a:srgbClr val="FF0000"/>
                </a:solidFill>
              </a:rPr>
              <a:t>VS.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451" y="5137603"/>
            <a:ext cx="1570673" cy="1235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846" y="5147910"/>
            <a:ext cx="1841033" cy="1225124"/>
          </a:xfrm>
          <a:prstGeom prst="rect">
            <a:avLst/>
          </a:prstGeom>
        </p:spPr>
      </p:pic>
    </p:spTree>
    <p:extLst>
      <p:ext uri="{BB962C8B-B14F-4D97-AF65-F5344CB8AC3E}">
        <p14:creationId xmlns:p14="http://schemas.microsoft.com/office/powerpoint/2010/main" val="512850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xEl>
                                              <p:pRg st="3" end="3"/>
                                            </p:txEl>
                                          </p:spTgt>
                                        </p:tgtEl>
                                        <p:attrNameLst>
                                          <p:attrName>style.visibility</p:attrName>
                                        </p:attrNameLst>
                                      </p:cBhvr>
                                      <p:to>
                                        <p:strVal val="visible"/>
                                      </p:to>
                                    </p:set>
                                    <p:animEffect transition="in" filter="wipe(left)">
                                      <p:cBhvr>
                                        <p:cTn id="22" dur="500"/>
                                        <p:tgtEl>
                                          <p:spTgt spid="163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1</a:t>
            </a:fld>
            <a:endParaRPr lang="en-US" altLang="en-US" sz="1200"/>
          </a:p>
        </p:txBody>
      </p:sp>
      <p:sp>
        <p:nvSpPr>
          <p:cNvPr id="2" name="TextBox 1"/>
          <p:cNvSpPr txBox="1"/>
          <p:nvPr/>
        </p:nvSpPr>
        <p:spPr>
          <a:xfrm>
            <a:off x="3360808" y="728990"/>
            <a:ext cx="4662240" cy="830997"/>
          </a:xfrm>
          <a:prstGeom prst="rect">
            <a:avLst/>
          </a:prstGeom>
          <a:noFill/>
        </p:spPr>
        <p:txBody>
          <a:bodyPr wrap="square" rtlCol="0">
            <a:spAutoFit/>
          </a:bodyPr>
          <a:lstStyle/>
          <a:p>
            <a:r>
              <a:rPr lang="en-US" sz="4800" dirty="0">
                <a:solidFill>
                  <a:schemeClr val="accent1">
                    <a:lumMod val="50000"/>
                  </a:schemeClr>
                </a:solidFill>
              </a:rPr>
              <a:t>Agenda</a:t>
            </a:r>
          </a:p>
        </p:txBody>
      </p:sp>
      <p:sp>
        <p:nvSpPr>
          <p:cNvPr id="3" name="Rectangle 2"/>
          <p:cNvSpPr/>
          <p:nvPr/>
        </p:nvSpPr>
        <p:spPr>
          <a:xfrm>
            <a:off x="473335" y="1559987"/>
            <a:ext cx="7917629" cy="4832092"/>
          </a:xfrm>
          <a:prstGeom prst="rect">
            <a:avLst/>
          </a:prstGeom>
        </p:spPr>
        <p:txBody>
          <a:bodyPr wrap="square" numCol="1">
            <a:spAutoFit/>
          </a:bodyPr>
          <a:lstStyle/>
          <a:p>
            <a:pPr marL="285750" lvl="0" indent="-285750">
              <a:lnSpc>
                <a:spcPct val="150000"/>
              </a:lnSpc>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2 Quizzes </a:t>
            </a:r>
            <a:r>
              <a:rPr lang="en-US" sz="2800" dirty="0">
                <a:solidFill>
                  <a:prstClr val="black"/>
                </a:solidFill>
                <a:latin typeface="Arial" pitchFamily="34" charset="0"/>
                <a:cs typeface="Arial" pitchFamily="34" charset="0"/>
              </a:rPr>
              <a:t>(</a:t>
            </a:r>
            <a:r>
              <a:rPr lang="en-US" sz="2800" dirty="0">
                <a:solidFill>
                  <a:srgbClr val="00B050"/>
                </a:solidFill>
                <a:latin typeface="Arial" pitchFamily="34" charset="0"/>
                <a:cs typeface="Arial" pitchFamily="34" charset="0"/>
              </a:rPr>
              <a:t>10 points</a:t>
            </a:r>
            <a:r>
              <a:rPr lang="en-US" sz="2800" dirty="0">
                <a:solidFill>
                  <a:prstClr val="black"/>
                </a:solidFill>
                <a:latin typeface="Arial" pitchFamily="34" charset="0"/>
                <a:cs typeface="Arial" pitchFamily="34" charset="0"/>
              </a:rPr>
              <a:t>): </a:t>
            </a:r>
            <a:r>
              <a:rPr lang="en-US" sz="2800" dirty="0">
                <a:solidFill>
                  <a:srgbClr val="FF0000"/>
                </a:solidFill>
                <a:latin typeface="Arial" pitchFamily="34" charset="0"/>
                <a:cs typeface="Arial" pitchFamily="34" charset="0"/>
              </a:rPr>
              <a:t>1</a:t>
            </a:r>
            <a:r>
              <a:rPr lang="en-US" sz="2800" dirty="0">
                <a:solidFill>
                  <a:prstClr val="black"/>
                </a:solidFill>
                <a:latin typeface="Arial" pitchFamily="34" charset="0"/>
                <a:cs typeface="Arial" pitchFamily="34" charset="0"/>
              </a:rPr>
              <a:t> multiple choice, </a:t>
            </a:r>
            <a:r>
              <a:rPr lang="en-US" sz="2800" dirty="0">
                <a:solidFill>
                  <a:srgbClr val="FF0000"/>
                </a:solidFill>
                <a:latin typeface="Arial" pitchFamily="34" charset="0"/>
                <a:cs typeface="Arial" pitchFamily="34" charset="0"/>
              </a:rPr>
              <a:t>1</a:t>
            </a:r>
            <a:r>
              <a:rPr lang="en-US" sz="2800" dirty="0">
                <a:solidFill>
                  <a:prstClr val="black"/>
                </a:solidFill>
                <a:latin typeface="Arial" pitchFamily="34" charset="0"/>
                <a:cs typeface="Arial" pitchFamily="34" charset="0"/>
              </a:rPr>
              <a:t> conceptual question and </a:t>
            </a:r>
            <a:r>
              <a:rPr lang="en-US" sz="2800" dirty="0">
                <a:solidFill>
                  <a:srgbClr val="FF0000"/>
                </a:solidFill>
                <a:latin typeface="Arial" pitchFamily="34" charset="0"/>
                <a:cs typeface="Arial" pitchFamily="34" charset="0"/>
              </a:rPr>
              <a:t>1</a:t>
            </a:r>
            <a:r>
              <a:rPr lang="en-US" sz="2800" dirty="0">
                <a:solidFill>
                  <a:prstClr val="black"/>
                </a:solidFill>
                <a:latin typeface="Arial" pitchFamily="34" charset="0"/>
                <a:cs typeface="Arial" pitchFamily="34" charset="0"/>
              </a:rPr>
              <a:t> problem</a:t>
            </a:r>
            <a:endParaRPr lang="en-US" sz="2800" dirty="0">
              <a:solidFill>
                <a:srgbClr val="1CADE4">
                  <a:lumMod val="50000"/>
                </a:srgbClr>
              </a:solidFill>
              <a:latin typeface="Arial" pitchFamily="34" charset="0"/>
              <a:cs typeface="Arial" pitchFamily="34" charset="0"/>
            </a:endParaRPr>
          </a:p>
          <a:p>
            <a:pPr marL="285750" lvl="0" indent="-285750">
              <a:lnSpc>
                <a:spcPct val="150000"/>
              </a:lnSpc>
              <a:buFont typeface="Wingdings" panose="05000000000000000000" pitchFamily="2" charset="2"/>
              <a:buChar char="Ø"/>
            </a:pPr>
            <a:r>
              <a:rPr lang="en-US" sz="2800" dirty="0">
                <a:solidFill>
                  <a:srgbClr val="1CADE4">
                    <a:lumMod val="50000"/>
                  </a:srgbClr>
                </a:solidFill>
                <a:latin typeface="Arial" pitchFamily="34" charset="0"/>
                <a:cs typeface="Arial" pitchFamily="34" charset="0"/>
              </a:rPr>
              <a:t>First Quiz: </a:t>
            </a:r>
            <a:r>
              <a:rPr lang="en-US" sz="2800">
                <a:solidFill>
                  <a:srgbClr val="FF0000"/>
                </a:solidFill>
                <a:latin typeface="Arial" pitchFamily="34" charset="0"/>
                <a:cs typeface="Arial" pitchFamily="34" charset="0"/>
              </a:rPr>
              <a:t>07.10.2022 (3rd </a:t>
            </a:r>
            <a:r>
              <a:rPr lang="en-US" sz="2800" dirty="0">
                <a:solidFill>
                  <a:srgbClr val="FF0000"/>
                </a:solidFill>
                <a:latin typeface="Arial" pitchFamily="34" charset="0"/>
                <a:cs typeface="Arial" pitchFamily="34" charset="0"/>
              </a:rPr>
              <a:t>week)</a:t>
            </a:r>
          </a:p>
          <a:p>
            <a:pPr marL="285750" lvl="0" indent="-285750">
              <a:lnSpc>
                <a:spcPct val="150000"/>
              </a:lnSpc>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2 </a:t>
            </a:r>
            <a:r>
              <a:rPr lang="en-US" sz="2800" dirty="0" err="1">
                <a:solidFill>
                  <a:srgbClr val="2683C6">
                    <a:lumMod val="50000"/>
                  </a:srgbClr>
                </a:solidFill>
                <a:latin typeface="Arial" pitchFamily="34" charset="0"/>
                <a:cs typeface="Arial" pitchFamily="34" charset="0"/>
              </a:rPr>
              <a:t>homeworks</a:t>
            </a:r>
            <a:r>
              <a:rPr lang="en-US" sz="2800" dirty="0">
                <a:solidFill>
                  <a:srgbClr val="2683C6">
                    <a:lumMod val="50000"/>
                  </a:srgbClr>
                </a:solidFill>
                <a:latin typeface="Arial" pitchFamily="34" charset="0"/>
                <a:cs typeface="Arial" pitchFamily="34" charset="0"/>
              </a:rPr>
              <a:t> (</a:t>
            </a:r>
            <a:r>
              <a:rPr lang="en-US" sz="2800" dirty="0">
                <a:solidFill>
                  <a:srgbClr val="00B050"/>
                </a:solidFill>
                <a:latin typeface="Arial" pitchFamily="34" charset="0"/>
                <a:cs typeface="Arial" pitchFamily="34" charset="0"/>
              </a:rPr>
              <a:t>10 points</a:t>
            </a:r>
            <a:r>
              <a:rPr lang="en-US" sz="2800" dirty="0">
                <a:solidFill>
                  <a:srgbClr val="2683C6">
                    <a:lumMod val="50000"/>
                  </a:srgbClr>
                </a:solidFill>
                <a:latin typeface="Arial" pitchFamily="34" charset="0"/>
                <a:cs typeface="Arial" pitchFamily="34" charset="0"/>
              </a:rPr>
              <a:t>)</a:t>
            </a:r>
          </a:p>
          <a:p>
            <a:pPr marL="285750" lvl="0" indent="-285750">
              <a:buFont typeface="Wingdings" panose="05000000000000000000" pitchFamily="2" charset="2"/>
              <a:buChar char="Ø"/>
            </a:pPr>
            <a:endParaRPr lang="en-US" sz="2800" dirty="0">
              <a:solidFill>
                <a:srgbClr val="FF0000"/>
              </a:solidFill>
              <a:latin typeface="Arial" pitchFamily="34" charset="0"/>
              <a:cs typeface="Arial" pitchFamily="34" charset="0"/>
            </a:endParaRPr>
          </a:p>
          <a:p>
            <a:pPr marL="285750" lvl="0" indent="-285750">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Midterm Exam </a:t>
            </a:r>
            <a:r>
              <a:rPr lang="en-US" sz="2800" dirty="0">
                <a:latin typeface="Arial" pitchFamily="34" charset="0"/>
                <a:cs typeface="Arial" pitchFamily="34" charset="0"/>
              </a:rPr>
              <a:t>(</a:t>
            </a:r>
            <a:r>
              <a:rPr lang="en-US" sz="2800" dirty="0">
                <a:solidFill>
                  <a:srgbClr val="00B050"/>
                </a:solidFill>
                <a:latin typeface="Arial" pitchFamily="34" charset="0"/>
                <a:cs typeface="Arial" pitchFamily="34" charset="0"/>
              </a:rPr>
              <a:t>40 points</a:t>
            </a:r>
            <a:r>
              <a:rPr lang="en-US" sz="2800" dirty="0">
                <a:latin typeface="Arial" pitchFamily="34" charset="0"/>
                <a:cs typeface="Arial" pitchFamily="34" charset="0"/>
              </a:rPr>
              <a:t>)</a:t>
            </a:r>
            <a:r>
              <a:rPr lang="en-US" sz="2800" dirty="0">
                <a:solidFill>
                  <a:srgbClr val="2683C6">
                    <a:lumMod val="50000"/>
                  </a:srgbClr>
                </a:solidFill>
                <a:latin typeface="Arial" pitchFamily="34" charset="0"/>
                <a:cs typeface="Arial" pitchFamily="34" charset="0"/>
              </a:rPr>
              <a:t>: </a:t>
            </a:r>
            <a:r>
              <a:rPr lang="en-US" sz="2800" i="1" dirty="0">
                <a:latin typeface="Arial" pitchFamily="34" charset="0"/>
                <a:cs typeface="Arial" pitchFamily="34" charset="0"/>
              </a:rPr>
              <a:t>11.11.2022</a:t>
            </a:r>
            <a:r>
              <a:rPr lang="en-US" sz="2800" dirty="0">
                <a:solidFill>
                  <a:srgbClr val="FF0000"/>
                </a:solidFill>
                <a:latin typeface="Arial" pitchFamily="34" charset="0"/>
                <a:cs typeface="Arial" pitchFamily="34" charset="0"/>
              </a:rPr>
              <a:t> </a:t>
            </a:r>
          </a:p>
          <a:p>
            <a:pPr marL="285750" lvl="0" indent="-285750">
              <a:buFont typeface="Wingdings" panose="05000000000000000000" pitchFamily="2" charset="2"/>
              <a:buChar char="Ø"/>
            </a:pPr>
            <a:endParaRPr lang="en-US" sz="2800" dirty="0">
              <a:solidFill>
                <a:srgbClr val="1CADE4">
                  <a:lumMod val="50000"/>
                </a:srgbClr>
              </a:solidFill>
              <a:latin typeface="Arial" pitchFamily="34" charset="0"/>
              <a:cs typeface="Arial" pitchFamily="34" charset="0"/>
            </a:endParaRPr>
          </a:p>
          <a:p>
            <a:pPr marL="285750" indent="-285750">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Final Exam </a:t>
            </a:r>
            <a:r>
              <a:rPr lang="en-US" sz="2800" dirty="0">
                <a:solidFill>
                  <a:prstClr val="black"/>
                </a:solidFill>
                <a:latin typeface="Arial" pitchFamily="34" charset="0"/>
                <a:cs typeface="Arial" pitchFamily="34" charset="0"/>
              </a:rPr>
              <a:t>(</a:t>
            </a:r>
            <a:r>
              <a:rPr lang="en-US" sz="2800" dirty="0">
                <a:solidFill>
                  <a:srgbClr val="00B050"/>
                </a:solidFill>
                <a:latin typeface="Arial" pitchFamily="34" charset="0"/>
                <a:cs typeface="Arial" pitchFamily="34" charset="0"/>
              </a:rPr>
              <a:t>40 points</a:t>
            </a:r>
            <a:r>
              <a:rPr lang="en-US" sz="2800" dirty="0">
                <a:solidFill>
                  <a:prstClr val="black"/>
                </a:solidFill>
                <a:latin typeface="Arial" pitchFamily="34" charset="0"/>
                <a:cs typeface="Arial" pitchFamily="34" charset="0"/>
              </a:rPr>
              <a:t>): </a:t>
            </a:r>
            <a:r>
              <a:rPr lang="en-US" sz="2800" i="1" dirty="0">
                <a:solidFill>
                  <a:prstClr val="black"/>
                </a:solidFill>
                <a:latin typeface="Arial" pitchFamily="34" charset="0"/>
                <a:cs typeface="Arial" pitchFamily="34" charset="0"/>
              </a:rPr>
              <a:t>16.12.2022</a:t>
            </a:r>
          </a:p>
          <a:p>
            <a:pPr marL="285750" lvl="0" indent="-285750">
              <a:buFont typeface="Wingdings" panose="05000000000000000000" pitchFamily="2" charset="2"/>
              <a:buChar char="Ø"/>
            </a:pP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90249035"/>
      </p:ext>
    </p:extLst>
  </p:cSld>
  <p:clrMapOvr>
    <a:masterClrMapping/>
  </p:clrMapOvr>
  <mc:AlternateContent xmlns:mc="http://schemas.openxmlformats.org/markup-compatibility/2006" xmlns:p14="http://schemas.microsoft.com/office/powerpoint/2010/main">
    <mc:Choice Requires="p14">
      <p:transition spd="slow" p14:dur="2000" advTm="3028"/>
    </mc:Choice>
    <mc:Fallback xmlns="">
      <p:transition spd="slow" advTm="3028"/>
    </mc:Fallback>
  </mc:AlternateContent>
  <p:extLst>
    <p:ext uri="{3A86A75C-4F4B-4683-9AE1-C65F6400EC91}">
      <p14:laserTraceLst xmlns:p14="http://schemas.microsoft.com/office/powerpoint/2010/main">
        <p14:tracePtLst>
          <p14:tracePt t="135" x="4629150" y="3790950"/>
          <p14:tracePt t="142" x="4572000" y="3727450"/>
          <p14:tracePt t="151" x="4489450" y="3670300"/>
          <p14:tracePt t="168" x="4311650" y="3556000"/>
          <p14:tracePt t="189" x="4038600" y="3397250"/>
          <p14:tracePt t="210" x="3663950" y="3143250"/>
          <p14:tracePt t="230" x="3397250" y="2908300"/>
          <p14:tracePt t="251" x="3225800" y="2743200"/>
          <p14:tracePt t="272" x="2946400" y="2482850"/>
          <p14:tracePt t="293" x="2635250" y="2266950"/>
          <p14:tracePt t="314" x="2266950" y="2012950"/>
          <p14:tracePt t="335" x="1987550" y="1847850"/>
          <p14:tracePt t="359" x="1714500" y="1638300"/>
          <p14:tracePt t="379" x="1562100" y="1492250"/>
          <p14:tracePt t="397" x="1327150" y="1339850"/>
          <p14:tracePt t="418" x="1187450" y="1238250"/>
          <p14:tracePt t="439" x="1035050" y="1117600"/>
          <p14:tracePt t="459" x="958850" y="1047750"/>
          <p14:tracePt t="481" x="857250" y="920750"/>
          <p14:tracePt t="501" x="723900" y="774700"/>
          <p14:tracePt t="522" x="654050" y="679450"/>
          <p14:tracePt t="543" x="438150" y="488950"/>
          <p14:tracePt t="564" x="323850" y="412750"/>
          <p14:tracePt t="585" x="76200" y="234950"/>
          <p14:tracePt t="2752" x="12700" y="12065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fontScale="90000"/>
          </a:bodyPr>
          <a:lstStyle/>
          <a:p>
            <a:r>
              <a:rPr lang="en-US" sz="2900" b="1" dirty="0"/>
              <a:t>PRINCIPLE 4</a:t>
            </a:r>
            <a:r>
              <a:rPr lang="en-US" sz="2900" dirty="0"/>
              <a:t>  </a:t>
            </a:r>
            <a:br>
              <a:rPr lang="en-US" sz="2900" dirty="0"/>
            </a:br>
            <a:r>
              <a:rPr lang="en-US" dirty="0"/>
              <a:t>People Respond to Incentives</a:t>
            </a:r>
          </a:p>
        </p:txBody>
      </p:sp>
      <p:sp>
        <p:nvSpPr>
          <p:cNvPr id="62467" name="Rectangle 3"/>
          <p:cNvSpPr>
            <a:spLocks noGrp="1" noChangeArrowheads="1"/>
          </p:cNvSpPr>
          <p:nvPr>
            <p:ph idx="1"/>
          </p:nvPr>
        </p:nvSpPr>
        <p:spPr/>
        <p:txBody>
          <a:bodyPr/>
          <a:lstStyle/>
          <a:p>
            <a:r>
              <a:rPr lang="en-US" b="1" dirty="0">
                <a:solidFill>
                  <a:srgbClr val="FF0000"/>
                </a:solidFill>
              </a:rPr>
              <a:t>Incentive</a:t>
            </a:r>
            <a:r>
              <a:rPr lang="en-US" dirty="0"/>
              <a:t>:</a:t>
            </a:r>
            <a:r>
              <a:rPr lang="en-US" dirty="0">
                <a:solidFill>
                  <a:srgbClr val="FF0000"/>
                </a:solidFill>
              </a:rPr>
              <a:t> </a:t>
            </a:r>
            <a:r>
              <a:rPr lang="en-US" dirty="0"/>
              <a:t>something that induces a person to act, i.e.</a:t>
            </a:r>
            <a:r>
              <a:rPr lang="en-US" i="1" dirty="0"/>
              <a:t> </a:t>
            </a:r>
            <a:r>
              <a:rPr lang="en-US" dirty="0"/>
              <a:t>the prospect of a reward or punishment. </a:t>
            </a:r>
          </a:p>
          <a:p>
            <a:pPr eaLnBrk="1" hangingPunct="1"/>
            <a:r>
              <a:rPr lang="en-US" dirty="0"/>
              <a:t>Rational people respond to incentives.</a:t>
            </a:r>
          </a:p>
          <a:p>
            <a:pPr eaLnBrk="1" hangingPunct="1">
              <a:spcBef>
                <a:spcPct val="25000"/>
              </a:spcBef>
              <a:buFont typeface="Wingdings" pitchFamily="2" charset="2"/>
              <a:buNone/>
            </a:pPr>
            <a:r>
              <a:rPr lang="en-US" dirty="0"/>
              <a:t>	Examples:</a:t>
            </a:r>
          </a:p>
          <a:p>
            <a:pPr lvl="1" eaLnBrk="1" hangingPunct="1">
              <a:lnSpc>
                <a:spcPct val="105000"/>
              </a:lnSpc>
              <a:spcBef>
                <a:spcPct val="20000"/>
              </a:spcBef>
            </a:pPr>
            <a:r>
              <a:rPr lang="en-US" dirty="0"/>
              <a:t>When gas prices rise, consumers buy more hybrid cars.</a:t>
            </a:r>
          </a:p>
          <a:p>
            <a:pPr lvl="1" eaLnBrk="1" hangingPunct="1">
              <a:lnSpc>
                <a:spcPct val="105000"/>
              </a:lnSpc>
              <a:spcBef>
                <a:spcPct val="20000"/>
              </a:spcBef>
            </a:pPr>
            <a:r>
              <a:rPr lang="en-US" dirty="0"/>
              <a:t>When cigarette taxes increase, </a:t>
            </a:r>
            <a:br>
              <a:rPr lang="en-US" dirty="0"/>
            </a:br>
            <a:r>
              <a:rPr lang="en-US" dirty="0"/>
              <a:t>teen smoking falls.  </a:t>
            </a:r>
          </a:p>
        </p:txBody>
      </p:sp>
    </p:spTree>
    <p:extLst>
      <p:ext uri="{BB962C8B-B14F-4D97-AF65-F5344CB8AC3E}">
        <p14:creationId xmlns:p14="http://schemas.microsoft.com/office/powerpoint/2010/main" val="1558568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2467">
                                            <p:txEl>
                                              <p:pRg st="3" end="3"/>
                                            </p:txEl>
                                          </p:spTgt>
                                        </p:tgtEl>
                                        <p:attrNameLst>
                                          <p:attrName>style.visibility</p:attrName>
                                        </p:attrNameLst>
                                      </p:cBhvr>
                                      <p:to>
                                        <p:strVal val="visible"/>
                                      </p:to>
                                    </p:set>
                                    <p:animEffect transition="in" filter="wipe(left)">
                                      <p:cBhvr>
                                        <p:cTn id="20" dur="500"/>
                                        <p:tgtEl>
                                          <p:spTgt spid="624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2467">
                                            <p:txEl>
                                              <p:pRg st="4" end="4"/>
                                            </p:txEl>
                                          </p:spTgt>
                                        </p:tgtEl>
                                        <p:attrNameLst>
                                          <p:attrName>style.visibility</p:attrName>
                                        </p:attrNameLst>
                                      </p:cBhvr>
                                      <p:to>
                                        <p:strVal val="visible"/>
                                      </p:to>
                                    </p:set>
                                    <p:animEffect transition="in" filter="wipe(left)">
                                      <p:cBhvr>
                                        <p:cTn id="25"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Applying the principles</a:t>
            </a:r>
          </a:p>
        </p:txBody>
      </p:sp>
      <p:sp>
        <p:nvSpPr>
          <p:cNvPr id="36" name="Content Placeholder 2"/>
          <p:cNvSpPr>
            <a:spLocks noGrp="1"/>
          </p:cNvSpPr>
          <p:nvPr>
            <p:ph idx="1"/>
          </p:nvPr>
        </p:nvSpPr>
        <p:spPr>
          <a:xfrm>
            <a:off x="457200" y="1371600"/>
            <a:ext cx="8382000" cy="5105400"/>
          </a:xfrm>
        </p:spPr>
        <p:txBody>
          <a:bodyPr>
            <a:normAutofit/>
          </a:bodyPr>
          <a:lstStyle/>
          <a:p>
            <a:pPr marL="0" indent="0">
              <a:buClr>
                <a:srgbClr val="CC0000"/>
              </a:buClr>
              <a:buNone/>
            </a:pPr>
            <a:r>
              <a:rPr lang="en-US" sz="2700" dirty="0"/>
              <a:t>Work in pairs for 3 minutes!</a:t>
            </a:r>
            <a:endParaRPr lang="en-US" sz="2600" dirty="0"/>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32613813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Applying the principles</a:t>
            </a:r>
          </a:p>
        </p:txBody>
      </p:sp>
      <p:sp>
        <p:nvSpPr>
          <p:cNvPr id="36" name="Content Placeholder 2"/>
          <p:cNvSpPr>
            <a:spLocks noGrp="1"/>
          </p:cNvSpPr>
          <p:nvPr>
            <p:ph idx="1"/>
          </p:nvPr>
        </p:nvSpPr>
        <p:spPr>
          <a:xfrm>
            <a:off x="457200" y="1371600"/>
            <a:ext cx="8382000" cy="5105400"/>
          </a:xfrm>
        </p:spPr>
        <p:txBody>
          <a:bodyPr>
            <a:normAutofit lnSpcReduction="10000"/>
          </a:bodyPr>
          <a:lstStyle/>
          <a:p>
            <a:pPr marL="0" indent="0">
              <a:buClr>
                <a:srgbClr val="CC0000"/>
              </a:buClr>
              <a:buNone/>
            </a:pPr>
            <a:r>
              <a:rPr lang="en-US" sz="2700" dirty="0"/>
              <a:t>You are selling your old car.  You have already spent 15,000 CZK on repairs.  </a:t>
            </a:r>
          </a:p>
          <a:p>
            <a:pPr marL="0" indent="0">
              <a:buClr>
                <a:srgbClr val="CC0000"/>
              </a:buClr>
              <a:buNone/>
            </a:pPr>
            <a:r>
              <a:rPr lang="en-US" sz="2700" dirty="0"/>
              <a:t>At the last minute, the transmission dies. </a:t>
            </a:r>
          </a:p>
          <a:p>
            <a:pPr marL="0" indent="0">
              <a:buClr>
                <a:srgbClr val="CC0000"/>
              </a:buClr>
              <a:buNone/>
            </a:pPr>
            <a:r>
              <a:rPr lang="en-US" sz="2700" dirty="0"/>
              <a:t>You can pay 10,000 CZK to have it repaired, or sell the car “as is.” </a:t>
            </a:r>
          </a:p>
          <a:p>
            <a:pPr marL="0" indent="0">
              <a:buClr>
                <a:srgbClr val="CC0000"/>
              </a:buClr>
              <a:buNone/>
            </a:pPr>
            <a:r>
              <a:rPr lang="en-US" sz="2700" dirty="0"/>
              <a:t>In each of the following scenarios, should you have the transmission repaired?  Explain.</a:t>
            </a:r>
          </a:p>
          <a:p>
            <a:pPr marL="685800" lvl="1" indent="-457200">
              <a:buClr>
                <a:srgbClr val="CC0000"/>
              </a:buClr>
              <a:buNone/>
            </a:pPr>
            <a:r>
              <a:rPr lang="en-US" sz="2400" b="1" dirty="0">
                <a:solidFill>
                  <a:srgbClr val="800000"/>
                </a:solidFill>
              </a:rPr>
              <a:t>A.</a:t>
            </a:r>
            <a:r>
              <a:rPr lang="en-US" sz="2400" dirty="0"/>
              <a:t>	The </a:t>
            </a:r>
            <a:r>
              <a:rPr lang="en-US" sz="2600" dirty="0"/>
              <a:t>value of the car is 40,000 CZK if the transmission works and 25,000 CZK if it doesn’t</a:t>
            </a:r>
          </a:p>
          <a:p>
            <a:pPr marL="685800" lvl="1" indent="-457200">
              <a:buClr>
                <a:srgbClr val="CC0000"/>
              </a:buClr>
              <a:buNone/>
            </a:pPr>
            <a:r>
              <a:rPr lang="en-US" sz="2400" b="1" dirty="0">
                <a:solidFill>
                  <a:srgbClr val="800000"/>
                </a:solidFill>
              </a:rPr>
              <a:t>B.</a:t>
            </a:r>
            <a:r>
              <a:rPr lang="en-US" sz="2400" dirty="0"/>
              <a:t>	The </a:t>
            </a:r>
            <a:r>
              <a:rPr lang="en-US" sz="2600" dirty="0"/>
              <a:t>value of the car is 45,000 CZK if the transmission works and 38,000 CZK if it doesn’t</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110996890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Answers</a:t>
            </a:r>
          </a:p>
        </p:txBody>
      </p:sp>
      <p:sp>
        <p:nvSpPr>
          <p:cNvPr id="36" name="Content Placeholder 2"/>
          <p:cNvSpPr>
            <a:spLocks noGrp="1"/>
          </p:cNvSpPr>
          <p:nvPr>
            <p:ph idx="1"/>
          </p:nvPr>
        </p:nvSpPr>
        <p:spPr>
          <a:xfrm>
            <a:off x="457200" y="1371600"/>
            <a:ext cx="8382000" cy="5105400"/>
          </a:xfrm>
        </p:spPr>
        <p:txBody>
          <a:bodyPr>
            <a:normAutofit lnSpcReduction="10000"/>
          </a:bodyPr>
          <a:lstStyle/>
          <a:p>
            <a:pPr>
              <a:buClr>
                <a:srgbClr val="CC0000"/>
              </a:buClr>
              <a:buNone/>
            </a:pPr>
            <a:r>
              <a:rPr lang="en-US" sz="2700" dirty="0"/>
              <a:t>Cost of fixing transmission = 10,000 CZK</a:t>
            </a:r>
          </a:p>
          <a:p>
            <a:pPr marL="688975" lvl="1" indent="-457200">
              <a:spcBef>
                <a:spcPts val="1200"/>
              </a:spcBef>
              <a:buClr>
                <a:srgbClr val="CC0000"/>
              </a:buClr>
              <a:buNone/>
            </a:pPr>
            <a:r>
              <a:rPr lang="en-US" sz="2400" b="1" dirty="0">
                <a:solidFill>
                  <a:srgbClr val="800040"/>
                </a:solidFill>
              </a:rPr>
              <a:t>A.</a:t>
            </a:r>
            <a:r>
              <a:rPr lang="en-US" sz="2400" b="1" dirty="0">
                <a:solidFill>
                  <a:srgbClr val="C00000"/>
                </a:solidFill>
              </a:rPr>
              <a:t>	</a:t>
            </a:r>
            <a:r>
              <a:rPr lang="en-US" dirty="0"/>
              <a:t>If transmission works, the value of the car is </a:t>
            </a:r>
            <a:r>
              <a:rPr lang="en-US" sz="2800" dirty="0"/>
              <a:t>40,000 CZK and is 25,000 CZK if it doesn’t</a:t>
            </a:r>
            <a:endParaRPr lang="en-US" dirty="0"/>
          </a:p>
          <a:p>
            <a:pPr marL="688975" lvl="1" indent="-457200">
              <a:buClr>
                <a:srgbClr val="CC0000"/>
              </a:buClr>
              <a:buNone/>
            </a:pPr>
            <a:r>
              <a:rPr lang="en-US" dirty="0"/>
              <a:t>	</a:t>
            </a:r>
            <a:r>
              <a:rPr lang="en-US" dirty="0">
                <a:solidFill>
                  <a:srgbClr val="0000FF"/>
                </a:solidFill>
              </a:rPr>
              <a:t>Benefit of fixing transmission = 15,000 CZK</a:t>
            </a:r>
            <a:br>
              <a:rPr lang="en-US" dirty="0">
                <a:solidFill>
                  <a:srgbClr val="0000FF"/>
                </a:solidFill>
              </a:rPr>
            </a:br>
            <a:r>
              <a:rPr lang="en-US" dirty="0">
                <a:solidFill>
                  <a:srgbClr val="0000FF"/>
                </a:solidFill>
              </a:rPr>
              <a:t>(40,000 – 25,000). </a:t>
            </a:r>
          </a:p>
          <a:p>
            <a:pPr marL="688975" lvl="1" indent="-457200">
              <a:buClr>
                <a:srgbClr val="CC0000"/>
              </a:buClr>
              <a:buNone/>
            </a:pPr>
            <a:r>
              <a:rPr lang="en-US" dirty="0">
                <a:solidFill>
                  <a:srgbClr val="0000FF"/>
                </a:solidFill>
              </a:rPr>
              <a:t>	Get the transmission fixed. </a:t>
            </a:r>
          </a:p>
          <a:p>
            <a:pPr marL="688975" lvl="1" indent="-457200">
              <a:spcBef>
                <a:spcPts val="1200"/>
              </a:spcBef>
              <a:buClr>
                <a:srgbClr val="CC0000"/>
              </a:buClr>
              <a:buNone/>
            </a:pPr>
            <a:r>
              <a:rPr lang="en-US" sz="2400" b="1" dirty="0">
                <a:solidFill>
                  <a:srgbClr val="800040"/>
                </a:solidFill>
              </a:rPr>
              <a:t>B.</a:t>
            </a:r>
            <a:r>
              <a:rPr lang="en-US" sz="2400" b="1" dirty="0">
                <a:solidFill>
                  <a:srgbClr val="C00000"/>
                </a:solidFill>
              </a:rPr>
              <a:t>	</a:t>
            </a:r>
            <a:r>
              <a:rPr lang="en-US" dirty="0"/>
              <a:t>If transmission works, the value of the car is </a:t>
            </a:r>
            <a:r>
              <a:rPr lang="en-US" sz="2800" dirty="0"/>
              <a:t>45,000 CZK and is 38,000 CZK if it doesn’t</a:t>
            </a:r>
            <a:endParaRPr lang="en-US" dirty="0"/>
          </a:p>
          <a:p>
            <a:pPr marL="688975" lvl="1" indent="-457200">
              <a:buClr>
                <a:srgbClr val="CC0000"/>
              </a:buClr>
              <a:buNone/>
            </a:pPr>
            <a:r>
              <a:rPr lang="en-US" dirty="0"/>
              <a:t>	</a:t>
            </a:r>
            <a:r>
              <a:rPr lang="en-US" dirty="0">
                <a:solidFill>
                  <a:srgbClr val="0000FF"/>
                </a:solidFill>
              </a:rPr>
              <a:t>Benefit of fixing the transmission is only 7,000 CZK.</a:t>
            </a:r>
          </a:p>
          <a:p>
            <a:pPr marL="688975" lvl="1" indent="-457200">
              <a:buClr>
                <a:srgbClr val="CC0000"/>
              </a:buClr>
              <a:buNone/>
            </a:pPr>
            <a:r>
              <a:rPr lang="en-US" dirty="0">
                <a:solidFill>
                  <a:srgbClr val="0000FF"/>
                </a:solidFill>
              </a:rPr>
              <a:t>	Do not pay 10,000 CZK to fix it.</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26531860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Observations</a:t>
            </a:r>
          </a:p>
        </p:txBody>
      </p:sp>
      <p:sp>
        <p:nvSpPr>
          <p:cNvPr id="36" name="Content Placeholder 2"/>
          <p:cNvSpPr>
            <a:spLocks noGrp="1"/>
          </p:cNvSpPr>
          <p:nvPr>
            <p:ph idx="1"/>
          </p:nvPr>
        </p:nvSpPr>
        <p:spPr>
          <a:xfrm>
            <a:off x="457200" y="1371600"/>
            <a:ext cx="8382000" cy="5105400"/>
          </a:xfrm>
        </p:spPr>
        <p:txBody>
          <a:bodyPr>
            <a:normAutofit/>
          </a:bodyPr>
          <a:lstStyle/>
          <a:p>
            <a:pPr lvl="0">
              <a:buClr>
                <a:srgbClr val="800000"/>
              </a:buClr>
            </a:pPr>
            <a:r>
              <a:rPr lang="en-US" dirty="0">
                <a:solidFill>
                  <a:prstClr val="black"/>
                </a:solidFill>
              </a:rPr>
              <a:t>The 15,000 CZK you previously spent on repairs is irrelevant.  What matters is the cost and benefit </a:t>
            </a:r>
            <a:br>
              <a:rPr lang="en-US" dirty="0">
                <a:solidFill>
                  <a:prstClr val="black"/>
                </a:solidFill>
              </a:rPr>
            </a:br>
            <a:r>
              <a:rPr lang="en-US" dirty="0">
                <a:solidFill>
                  <a:prstClr val="black"/>
                </a:solidFill>
              </a:rPr>
              <a:t>of the </a:t>
            </a:r>
            <a:r>
              <a:rPr lang="en-US" i="1" dirty="0">
                <a:solidFill>
                  <a:prstClr val="black"/>
                </a:solidFill>
              </a:rPr>
              <a:t>marginal</a:t>
            </a:r>
            <a:r>
              <a:rPr lang="en-US" dirty="0">
                <a:solidFill>
                  <a:prstClr val="black"/>
                </a:solidFill>
              </a:rPr>
              <a:t> repair (the transmission). </a:t>
            </a:r>
          </a:p>
          <a:p>
            <a:pPr lvl="0">
              <a:buClr>
                <a:srgbClr val="800000"/>
              </a:buClr>
            </a:pPr>
            <a:r>
              <a:rPr lang="en-US" dirty="0">
                <a:solidFill>
                  <a:prstClr val="black"/>
                </a:solidFill>
              </a:rPr>
              <a:t>The change in incentives from scenario A </a:t>
            </a:r>
            <a:br>
              <a:rPr lang="en-US" dirty="0">
                <a:solidFill>
                  <a:prstClr val="black"/>
                </a:solidFill>
              </a:rPr>
            </a:br>
            <a:r>
              <a:rPr lang="en-US" dirty="0">
                <a:solidFill>
                  <a:prstClr val="black"/>
                </a:solidFill>
              </a:rPr>
              <a:t>to scenario B caused your decision to change.</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15095042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150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240643" name="Rectangle 3"/>
          <p:cNvSpPr>
            <a:spLocks noGrp="1" noChangeArrowheads="1"/>
          </p:cNvSpPr>
          <p:nvPr>
            <p:ph type="title" idx="4294967295"/>
          </p:nvPr>
        </p:nvSpPr>
        <p:spPr>
          <a:xfrm>
            <a:off x="0" y="293688"/>
            <a:ext cx="4318000" cy="2109787"/>
          </a:xfrm>
        </p:spPr>
        <p:txBody>
          <a:bodyPr>
            <a:normAutofit fontScale="90000"/>
          </a:bodyPr>
          <a:lstStyle/>
          <a:p>
            <a:pPr eaLnBrk="1" hangingPunct="1">
              <a:lnSpc>
                <a:spcPct val="110000"/>
              </a:lnSpc>
              <a:defRPr/>
            </a:pPr>
            <a: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The principles of </a:t>
            </a:r>
            <a:b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HOW PEOPLE </a:t>
            </a:r>
            <a:b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INTERACT</a:t>
            </a:r>
          </a:p>
        </p:txBody>
      </p:sp>
      <p:pic>
        <p:nvPicPr>
          <p:cNvPr id="2406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43092" y="2320577"/>
            <a:ext cx="4924159" cy="3282772"/>
          </a:xfrm>
          <a:prstGeom prst="rect">
            <a:avLst/>
          </a:prstGeom>
          <a:noFill/>
          <a:ln w="9525">
            <a:noFill/>
            <a:miter lim="800000"/>
            <a:headEnd/>
            <a:tailEnd/>
          </a:ln>
          <a:effectLst>
            <a:outerShdw dist="104727" dir="842175" algn="ctr" rotWithShape="0">
              <a:srgbClr val="003399">
                <a:alpha val="50000"/>
              </a:srgbClr>
            </a:outerShdw>
          </a:effectLst>
        </p:spPr>
      </p:pic>
      <p:sp>
        <p:nvSpPr>
          <p:cNvPr id="5" name="Rectangle 4"/>
          <p:cNvSpPr/>
          <p:nvPr/>
        </p:nvSpPr>
        <p:spPr>
          <a:xfrm>
            <a:off x="7309288" y="5594120"/>
            <a:ext cx="1553630" cy="215444"/>
          </a:xfrm>
          <a:prstGeom prst="rect">
            <a:avLst/>
          </a:prstGeom>
        </p:spPr>
        <p:txBody>
          <a:bodyPr wrap="none">
            <a:spAutoFit/>
          </a:bodyPr>
          <a:lstStyle/>
          <a:p>
            <a:r>
              <a:rPr lang="en-US" sz="800" dirty="0">
                <a:solidFill>
                  <a:schemeClr val="tx1">
                    <a:lumMod val="50000"/>
                    <a:lumOff val="50000"/>
                  </a:schemeClr>
                </a:solidFill>
              </a:rPr>
              <a:t>©Pressmaster/Shutterstock.com</a:t>
            </a:r>
          </a:p>
        </p:txBody>
      </p:sp>
    </p:spTree>
    <p:extLst>
      <p:ext uri="{BB962C8B-B14F-4D97-AF65-F5344CB8AC3E}">
        <p14:creationId xmlns:p14="http://schemas.microsoft.com/office/powerpoint/2010/main" val="268833272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r>
              <a:rPr lang="en-US" sz="2900" b="1" dirty="0"/>
              <a:t>PRINCIPLE 5</a:t>
            </a:r>
            <a:br>
              <a:rPr lang="en-US" sz="2900" dirty="0"/>
            </a:br>
            <a:r>
              <a:rPr lang="en-US" dirty="0"/>
              <a:t>Trade Can Make Everyone Better Off</a:t>
            </a:r>
          </a:p>
        </p:txBody>
      </p:sp>
      <p:sp>
        <p:nvSpPr>
          <p:cNvPr id="22533" name="Rectangle 3"/>
          <p:cNvSpPr>
            <a:spLocks noGrp="1" noChangeArrowheads="1"/>
          </p:cNvSpPr>
          <p:nvPr>
            <p:ph idx="1"/>
          </p:nvPr>
        </p:nvSpPr>
        <p:spPr/>
        <p:txBody>
          <a:bodyPr/>
          <a:lstStyle/>
          <a:p>
            <a:pPr eaLnBrk="1" hangingPunct="1"/>
            <a:r>
              <a:rPr lang="en-US" dirty="0"/>
              <a:t>Rather than being self-sufficient, </a:t>
            </a:r>
            <a:br>
              <a:rPr lang="en-US" dirty="0"/>
            </a:br>
            <a:r>
              <a:rPr lang="en-US" dirty="0"/>
              <a:t>people can specialize in producing one good or service and exchange it for other goods.  </a:t>
            </a:r>
          </a:p>
          <a:p>
            <a:pPr eaLnBrk="1" hangingPunct="1"/>
            <a:r>
              <a:rPr lang="en-US" dirty="0"/>
              <a:t>Countries also benefit from trade and specialization:</a:t>
            </a:r>
          </a:p>
          <a:p>
            <a:pPr lvl="1" eaLnBrk="1" hangingPunct="1">
              <a:lnSpc>
                <a:spcPct val="105000"/>
              </a:lnSpc>
              <a:spcBef>
                <a:spcPct val="30000"/>
              </a:spcBef>
            </a:pPr>
            <a:r>
              <a:rPr lang="en-US" dirty="0"/>
              <a:t>Get a better price abroad for goods they produce</a:t>
            </a:r>
          </a:p>
          <a:p>
            <a:pPr lvl="1" eaLnBrk="1" hangingPunct="1">
              <a:lnSpc>
                <a:spcPct val="105000"/>
              </a:lnSpc>
              <a:spcBef>
                <a:spcPct val="30000"/>
              </a:spcBef>
            </a:pPr>
            <a:r>
              <a:rPr lang="en-US" dirty="0"/>
              <a:t>Buy other goods more cheaply from abroad than could be produced at home</a:t>
            </a:r>
          </a:p>
        </p:txBody>
      </p:sp>
    </p:spTree>
    <p:extLst>
      <p:ext uri="{BB962C8B-B14F-4D97-AF65-F5344CB8AC3E}">
        <p14:creationId xmlns:p14="http://schemas.microsoft.com/office/powerpoint/2010/main" val="3785190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6</a:t>
            </a:r>
            <a:r>
              <a:rPr lang="en-US" sz="2900" dirty="0"/>
              <a:t>  </a:t>
            </a:r>
            <a:br>
              <a:rPr lang="en-US" sz="2900" dirty="0"/>
            </a:br>
            <a:r>
              <a:rPr lang="en-US" dirty="0"/>
              <a:t>Markets Are Usually A Good Way to</a:t>
            </a:r>
            <a:br>
              <a:rPr lang="en-US" dirty="0"/>
            </a:br>
            <a:r>
              <a:rPr lang="en-US" dirty="0"/>
              <a:t>Organize Economic Activity</a:t>
            </a:r>
          </a:p>
        </p:txBody>
      </p:sp>
      <p:sp>
        <p:nvSpPr>
          <p:cNvPr id="87043" name="Rectangle 3"/>
          <p:cNvSpPr>
            <a:spLocks noGrp="1" noChangeArrowheads="1"/>
          </p:cNvSpPr>
          <p:nvPr>
            <p:ph idx="1"/>
          </p:nvPr>
        </p:nvSpPr>
        <p:spPr>
          <a:xfrm>
            <a:off x="457200" y="1828800"/>
            <a:ext cx="8229600" cy="4369981"/>
          </a:xfrm>
        </p:spPr>
        <p:txBody>
          <a:bodyPr>
            <a:normAutofit/>
          </a:bodyPr>
          <a:lstStyle/>
          <a:p>
            <a:pPr eaLnBrk="1" hangingPunct="1"/>
            <a:r>
              <a:rPr lang="en-US" b="1" dirty="0">
                <a:solidFill>
                  <a:srgbClr val="FF0000"/>
                </a:solidFill>
              </a:rPr>
              <a:t>Market</a:t>
            </a:r>
            <a:r>
              <a:rPr lang="en-US" dirty="0"/>
              <a:t>:  a group of buyers and sellers </a:t>
            </a:r>
            <a:br>
              <a:rPr lang="en-US" dirty="0"/>
            </a:br>
            <a:r>
              <a:rPr lang="en-US" dirty="0"/>
              <a:t>(need not be in a single location)</a:t>
            </a:r>
          </a:p>
          <a:p>
            <a:pPr eaLnBrk="1" hangingPunct="1">
              <a:spcBef>
                <a:spcPct val="50000"/>
              </a:spcBef>
            </a:pPr>
            <a:r>
              <a:rPr lang="en-US" dirty="0"/>
              <a:t>“Organize economic activity” means determining </a:t>
            </a:r>
          </a:p>
          <a:p>
            <a:pPr lvl="1" eaLnBrk="1" hangingPunct="1">
              <a:lnSpc>
                <a:spcPct val="105000"/>
              </a:lnSpc>
              <a:spcBef>
                <a:spcPct val="20000"/>
              </a:spcBef>
            </a:pPr>
            <a:r>
              <a:rPr lang="en-US" u="sng" dirty="0"/>
              <a:t>what</a:t>
            </a:r>
            <a:r>
              <a:rPr lang="en-US" dirty="0"/>
              <a:t> goods to produce </a:t>
            </a:r>
          </a:p>
          <a:p>
            <a:pPr lvl="1" eaLnBrk="1" hangingPunct="1">
              <a:lnSpc>
                <a:spcPct val="105000"/>
              </a:lnSpc>
              <a:spcBef>
                <a:spcPct val="20000"/>
              </a:spcBef>
            </a:pPr>
            <a:r>
              <a:rPr lang="en-US" u="sng" dirty="0"/>
              <a:t>how</a:t>
            </a:r>
            <a:r>
              <a:rPr lang="en-US" dirty="0"/>
              <a:t> to produce them  </a:t>
            </a:r>
          </a:p>
          <a:p>
            <a:pPr lvl="1" eaLnBrk="1" hangingPunct="1">
              <a:lnSpc>
                <a:spcPct val="105000"/>
              </a:lnSpc>
              <a:spcBef>
                <a:spcPct val="20000"/>
              </a:spcBef>
            </a:pPr>
            <a:r>
              <a:rPr lang="en-US" u="sng" dirty="0"/>
              <a:t>how much</a:t>
            </a:r>
            <a:r>
              <a:rPr lang="en-US" dirty="0"/>
              <a:t> of each to produce</a:t>
            </a:r>
          </a:p>
          <a:p>
            <a:pPr lvl="1" eaLnBrk="1" hangingPunct="1">
              <a:lnSpc>
                <a:spcPct val="105000"/>
              </a:lnSpc>
              <a:spcBef>
                <a:spcPct val="20000"/>
              </a:spcBef>
            </a:pPr>
            <a:r>
              <a:rPr lang="en-US" u="sng" dirty="0"/>
              <a:t>who</a:t>
            </a:r>
            <a:r>
              <a:rPr lang="en-US" dirty="0"/>
              <a:t> gets them</a:t>
            </a:r>
          </a:p>
        </p:txBody>
      </p:sp>
    </p:spTree>
    <p:extLst>
      <p:ext uri="{BB962C8B-B14F-4D97-AF65-F5344CB8AC3E}">
        <p14:creationId xmlns:p14="http://schemas.microsoft.com/office/powerpoint/2010/main" val="1493718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animEffect transition="in" filter="wipe(left)">
                                      <p:cBhvr>
                                        <p:cTn id="15" dur="500"/>
                                        <p:tgtEl>
                                          <p:spTgt spid="8704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7043">
                                            <p:txEl>
                                              <p:pRg st="3" end="3"/>
                                            </p:txEl>
                                          </p:spTgt>
                                        </p:tgtEl>
                                        <p:attrNameLst>
                                          <p:attrName>style.visibility</p:attrName>
                                        </p:attrNameLst>
                                      </p:cBhvr>
                                      <p:to>
                                        <p:strVal val="visible"/>
                                      </p:to>
                                    </p:set>
                                    <p:animEffect transition="in" filter="wipe(left)">
                                      <p:cBhvr>
                                        <p:cTn id="18" dur="500"/>
                                        <p:tgtEl>
                                          <p:spTgt spid="870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7043">
                                            <p:txEl>
                                              <p:pRg st="4" end="4"/>
                                            </p:txEl>
                                          </p:spTgt>
                                        </p:tgtEl>
                                        <p:attrNameLst>
                                          <p:attrName>style.visibility</p:attrName>
                                        </p:attrNameLst>
                                      </p:cBhvr>
                                      <p:to>
                                        <p:strVal val="visible"/>
                                      </p:to>
                                    </p:set>
                                    <p:animEffect transition="in" filter="wipe(left)">
                                      <p:cBhvr>
                                        <p:cTn id="21" dur="500"/>
                                        <p:tgtEl>
                                          <p:spTgt spid="870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7043">
                                            <p:txEl>
                                              <p:pRg st="5" end="5"/>
                                            </p:txEl>
                                          </p:spTgt>
                                        </p:tgtEl>
                                        <p:attrNameLst>
                                          <p:attrName>style.visibility</p:attrName>
                                        </p:attrNameLst>
                                      </p:cBhvr>
                                      <p:to>
                                        <p:strVal val="visible"/>
                                      </p:to>
                                    </p:set>
                                    <p:animEffect transition="in" filter="wipe(left)">
                                      <p:cBhvr>
                                        <p:cTn id="24" dur="5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6</a:t>
            </a:r>
            <a:r>
              <a:rPr lang="en-US" sz="2900" dirty="0"/>
              <a:t>  </a:t>
            </a:r>
            <a:br>
              <a:rPr lang="en-US" sz="2900" dirty="0"/>
            </a:br>
            <a:r>
              <a:rPr lang="en-US" dirty="0"/>
              <a:t>Markets Are Usually A Good Way to</a:t>
            </a:r>
            <a:br>
              <a:rPr lang="en-US" dirty="0"/>
            </a:br>
            <a:r>
              <a:rPr lang="en-US" dirty="0"/>
              <a:t>Organize Economic Activity</a:t>
            </a:r>
          </a:p>
        </p:txBody>
      </p:sp>
      <p:sp>
        <p:nvSpPr>
          <p:cNvPr id="87043" name="Rectangle 3"/>
          <p:cNvSpPr>
            <a:spLocks noGrp="1" noChangeArrowheads="1"/>
          </p:cNvSpPr>
          <p:nvPr>
            <p:ph idx="1"/>
          </p:nvPr>
        </p:nvSpPr>
        <p:spPr>
          <a:xfrm>
            <a:off x="457200" y="1828800"/>
            <a:ext cx="8229600" cy="4369981"/>
          </a:xfrm>
        </p:spPr>
        <p:txBody>
          <a:bodyPr>
            <a:normAutofit/>
          </a:bodyPr>
          <a:lstStyle/>
          <a:p>
            <a:r>
              <a:rPr lang="en-US" dirty="0"/>
              <a:t>A </a:t>
            </a:r>
            <a:r>
              <a:rPr lang="en-US" b="1" dirty="0">
                <a:solidFill>
                  <a:srgbClr val="FF0000"/>
                </a:solidFill>
              </a:rPr>
              <a:t>market economy</a:t>
            </a:r>
            <a:r>
              <a:rPr lang="en-US" dirty="0"/>
              <a:t> allocates resources through the decentralized decisions of many households and firms as they interact in markets.  </a:t>
            </a:r>
          </a:p>
          <a:p>
            <a:r>
              <a:rPr lang="en-US" dirty="0"/>
              <a:t>Famous insight by Adam Smith in </a:t>
            </a:r>
            <a:br>
              <a:rPr lang="en-US" dirty="0"/>
            </a:br>
            <a:r>
              <a:rPr lang="en-US" i="1" dirty="0"/>
              <a:t>The Wealth of Nations</a:t>
            </a:r>
            <a:r>
              <a:rPr lang="en-US" dirty="0"/>
              <a:t> (1776):  </a:t>
            </a:r>
          </a:p>
          <a:p>
            <a:pPr lvl="1">
              <a:spcBef>
                <a:spcPct val="20000"/>
              </a:spcBef>
              <a:buNone/>
            </a:pPr>
            <a:r>
              <a:rPr lang="en-US" dirty="0"/>
              <a:t>	Each of these households and firms </a:t>
            </a:r>
            <a:br>
              <a:rPr lang="en-US" dirty="0"/>
            </a:br>
            <a:r>
              <a:rPr lang="en-US" dirty="0"/>
              <a:t>acts as if “led by </a:t>
            </a:r>
            <a:r>
              <a:rPr lang="en-US" b="1" dirty="0">
                <a:solidFill>
                  <a:srgbClr val="3333FF"/>
                </a:solidFill>
              </a:rPr>
              <a:t>an invisible hand</a:t>
            </a:r>
            <a:r>
              <a:rPr lang="en-US" dirty="0"/>
              <a:t>” </a:t>
            </a:r>
            <a:br>
              <a:rPr lang="en-US" dirty="0"/>
            </a:br>
            <a:r>
              <a:rPr lang="en-US" dirty="0"/>
              <a:t>to promote general economic well-being.</a:t>
            </a:r>
          </a:p>
        </p:txBody>
      </p:sp>
    </p:spTree>
    <p:extLst>
      <p:ext uri="{BB962C8B-B14F-4D97-AF65-F5344CB8AC3E}">
        <p14:creationId xmlns:p14="http://schemas.microsoft.com/office/powerpoint/2010/main" val="33264192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animEffect transition="in" filter="wipe(left)">
                                      <p:cBhvr>
                                        <p:cTn id="15"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6</a:t>
            </a:r>
            <a:r>
              <a:rPr lang="en-US" sz="2900" dirty="0"/>
              <a:t>  </a:t>
            </a:r>
            <a:br>
              <a:rPr lang="en-US" sz="2900" dirty="0"/>
            </a:br>
            <a:r>
              <a:rPr lang="en-US" dirty="0"/>
              <a:t>Markets Are Usually A Good Way to</a:t>
            </a:r>
            <a:br>
              <a:rPr lang="en-US" dirty="0"/>
            </a:br>
            <a:r>
              <a:rPr lang="en-US" dirty="0"/>
              <a:t>Organize Economic Activity</a:t>
            </a:r>
          </a:p>
        </p:txBody>
      </p:sp>
      <p:sp>
        <p:nvSpPr>
          <p:cNvPr id="87043" name="Rectangle 3"/>
          <p:cNvSpPr>
            <a:spLocks noGrp="1" noChangeArrowheads="1"/>
          </p:cNvSpPr>
          <p:nvPr>
            <p:ph idx="1"/>
          </p:nvPr>
        </p:nvSpPr>
        <p:spPr>
          <a:xfrm>
            <a:off x="457200" y="1828800"/>
            <a:ext cx="8229600" cy="4495800"/>
          </a:xfrm>
        </p:spPr>
        <p:txBody>
          <a:bodyPr>
            <a:normAutofit fontScale="92500" lnSpcReduction="10000"/>
          </a:bodyPr>
          <a:lstStyle/>
          <a:p>
            <a:pPr>
              <a:spcBef>
                <a:spcPct val="35000"/>
              </a:spcBef>
            </a:pPr>
            <a:r>
              <a:rPr lang="en-US" dirty="0"/>
              <a:t>The invisible hand works through the price system:</a:t>
            </a:r>
          </a:p>
          <a:p>
            <a:pPr lvl="1">
              <a:spcBef>
                <a:spcPct val="35000"/>
              </a:spcBef>
            </a:pPr>
            <a:r>
              <a:rPr lang="en-US" dirty="0"/>
              <a:t>The interaction of buyers and sellers </a:t>
            </a:r>
            <a:br>
              <a:rPr lang="en-US" dirty="0"/>
            </a:br>
            <a:r>
              <a:rPr lang="en-US" dirty="0"/>
              <a:t>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pPr lvl="1">
              <a:spcBef>
                <a:spcPct val="35000"/>
              </a:spcBef>
            </a:pPr>
            <a:r>
              <a:rPr lang="en-US" dirty="0"/>
              <a:t>In many cases better option than centralized economy.</a:t>
            </a:r>
          </a:p>
        </p:txBody>
      </p:sp>
    </p:spTree>
    <p:extLst>
      <p:ext uri="{BB962C8B-B14F-4D97-AF65-F5344CB8AC3E}">
        <p14:creationId xmlns:p14="http://schemas.microsoft.com/office/powerpoint/2010/main" val="11895165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wipe(left)">
                                      <p:cBhvr>
                                        <p:cTn id="22" dur="500"/>
                                        <p:tgtEl>
                                          <p:spTgt spid="8704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7043">
                                            <p:txEl>
                                              <p:pRg st="4" end="4"/>
                                            </p:txEl>
                                          </p:spTgt>
                                        </p:tgtEl>
                                        <p:attrNameLst>
                                          <p:attrName>style.visibility</p:attrName>
                                        </p:attrNameLst>
                                      </p:cBhvr>
                                      <p:to>
                                        <p:strVal val="visible"/>
                                      </p:to>
                                    </p:set>
                                    <p:animEffect transition="in" filter="wipe(left)">
                                      <p:cBhvr>
                                        <p:cTn id="25" dur="5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59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76200" y="240268"/>
            <a:ext cx="2362200" cy="369332"/>
          </a:xfrm>
          <a:prstGeom prst="rect">
            <a:avLst/>
          </a:prstGeom>
          <a:noFill/>
        </p:spPr>
        <p:txBody>
          <a:bodyPr wrap="square">
            <a:spAutoFit/>
          </a:bodyPr>
          <a:lstStyle/>
          <a:p>
            <a:pPr algn="ctr">
              <a:defRPr/>
            </a:pPr>
            <a:r>
              <a:rPr lang="en-US"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Masaryk University</a:t>
            </a:r>
          </a:p>
        </p:txBody>
      </p:sp>
      <p:grpSp>
        <p:nvGrpSpPr>
          <p:cNvPr id="17" name="Group 16"/>
          <p:cNvGrpSpPr/>
          <p:nvPr/>
        </p:nvGrpSpPr>
        <p:grpSpPr>
          <a:xfrm>
            <a:off x="243495" y="1046136"/>
            <a:ext cx="4694609" cy="749147"/>
            <a:chOff x="347660" y="1949660"/>
            <a:chExt cx="5206837" cy="749147"/>
          </a:xfrm>
        </p:grpSpPr>
        <p:sp>
          <p:nvSpPr>
            <p:cNvPr id="18" name="TextBox 9"/>
            <p:cNvSpPr txBox="1">
              <a:spLocks noChangeArrowheads="1"/>
            </p:cNvSpPr>
            <p:nvPr/>
          </p:nvSpPr>
          <p:spPr bwMode="auto">
            <a:xfrm>
              <a:off x="347660" y="2021699"/>
              <a:ext cx="5206837" cy="677108"/>
            </a:xfrm>
            <a:prstGeom prst="rect">
              <a:avLst/>
            </a:prstGeom>
            <a:noFill/>
            <a:ln w="9525">
              <a:noFill/>
              <a:miter lim="800000"/>
              <a:headEnd/>
              <a:tailEnd/>
            </a:ln>
          </p:spPr>
          <p:txBody>
            <a:bodyPr wrap="square">
              <a:spAutoFit/>
            </a:bodyPr>
            <a:lstStyle/>
            <a:p>
              <a:r>
                <a:rPr lang="en-US" sz="3800" dirty="0">
                  <a:solidFill>
                    <a:srgbClr val="FFFFFF"/>
                  </a:solidFill>
                  <a:effectLst>
                    <a:outerShdw blurRad="38100" dist="38100" dir="2700000" algn="tl">
                      <a:srgbClr val="000000">
                        <a:alpha val="43137"/>
                      </a:srgbClr>
                    </a:outerShdw>
                  </a:effectLst>
                  <a:latin typeface="Book Antiqua" pitchFamily="18" charset="0"/>
                  <a:cs typeface="Arial" charset="0"/>
                </a:rPr>
                <a:t>Microeconomics 1</a:t>
              </a:r>
            </a:p>
          </p:txBody>
        </p:sp>
        <p:sp>
          <p:nvSpPr>
            <p:cNvPr id="19" name="TextBox 18"/>
            <p:cNvSpPr txBox="1"/>
            <p:nvPr/>
          </p:nvSpPr>
          <p:spPr>
            <a:xfrm>
              <a:off x="1133405" y="1949660"/>
              <a:ext cx="3254416" cy="461665"/>
            </a:xfrm>
            <a:prstGeom prst="rect">
              <a:avLst/>
            </a:prstGeom>
            <a:noFill/>
          </p:spPr>
          <p:txBody>
            <a:bodyPr wrap="square">
              <a:spAutoFit/>
            </a:bodyPr>
            <a:lstStyle/>
            <a:p>
              <a:pPr>
                <a:defRPr/>
              </a:pPr>
              <a:endParaRPr lang="en-US" sz="2400" dirty="0">
                <a:solidFill>
                  <a:srgbClr val="FFFFFF"/>
                </a:solidFill>
                <a:latin typeface="Times New Roman" pitchFamily="18" charset="0"/>
                <a:cs typeface="Times New Roman" pitchFamily="18" charset="0"/>
              </a:endParaRPr>
            </a:p>
          </p:txBody>
        </p:sp>
      </p:grpSp>
      <p:sp>
        <p:nvSpPr>
          <p:cNvPr id="23" name="TextBox 22"/>
          <p:cNvSpPr txBox="1"/>
          <p:nvPr/>
        </p:nvSpPr>
        <p:spPr>
          <a:xfrm>
            <a:off x="-115870" y="2057693"/>
            <a:ext cx="464820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Dali Laxton</a:t>
            </a:r>
          </a:p>
        </p:txBody>
      </p:sp>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000"/>
                    </a14:imgEffect>
                    <a14:imgEffect>
                      <a14:saturation sat="85000"/>
                    </a14:imgEffect>
                    <a14:imgEffect>
                      <a14:brightnessContrast contrast="-10000"/>
                    </a14:imgEffect>
                  </a14:imgLayer>
                </a14:imgProps>
              </a:ext>
              <a:ext uri="{28A0092B-C50C-407E-A947-70E740481C1C}">
                <a14:useLocalDpi xmlns:a14="http://schemas.microsoft.com/office/drawing/2010/main" val="0"/>
              </a:ext>
            </a:extLst>
          </a:blip>
          <a:srcRect l="8827" t="13217" r="3175" b="5984"/>
          <a:stretch/>
        </p:blipFill>
        <p:spPr>
          <a:xfrm>
            <a:off x="4694609" y="389977"/>
            <a:ext cx="4212112" cy="2697675"/>
          </a:xfrm>
          <a:prstGeom prst="rect">
            <a:avLst/>
          </a:prstGeom>
          <a:effectLst>
            <a:outerShdw blurRad="50800" dist="38100" dir="2700000" algn="tl" rotWithShape="0">
              <a:prstClr val="black">
                <a:alpha val="40000"/>
              </a:prstClr>
            </a:outerShdw>
            <a:reflection stA="35000" endPos="40000" dist="12700" dir="5400000" sy="-100000" algn="bl" rotWithShape="0"/>
          </a:effectLst>
        </p:spPr>
      </p:pic>
      <p:sp>
        <p:nvSpPr>
          <p:cNvPr id="24" name="TextBox 23"/>
          <p:cNvSpPr txBox="1"/>
          <p:nvPr/>
        </p:nvSpPr>
        <p:spPr>
          <a:xfrm>
            <a:off x="383652" y="4063425"/>
            <a:ext cx="2207148" cy="584775"/>
          </a:xfrm>
          <a:prstGeom prst="rect">
            <a:avLst/>
          </a:prstGeom>
          <a:noFill/>
        </p:spPr>
        <p:txBody>
          <a:bodyPr wrap="square" rtlCol="0">
            <a:spAutoFit/>
          </a:bodyPr>
          <a:lstStyle/>
          <a:p>
            <a:pPr algn="ctr"/>
            <a:r>
              <a:rPr lang="en-US" sz="3200" dirty="0">
                <a:solidFill>
                  <a:srgbClr val="FFCD74"/>
                </a:solidFill>
                <a:effectLst>
                  <a:outerShdw blurRad="50800" dist="38100" dir="2700000" algn="tl" rotWithShape="0">
                    <a:prstClr val="black">
                      <a:alpha val="40000"/>
                    </a:prstClr>
                  </a:outerShdw>
                </a:effectLst>
                <a:latin typeface="Arial Narrow" pitchFamily="34" charset="0"/>
                <a:ea typeface="Cambria Math" pitchFamily="18" charset="0"/>
                <a:cs typeface="Arial" pitchFamily="34" charset="0"/>
              </a:rPr>
              <a:t>Lecture</a:t>
            </a:r>
          </a:p>
        </p:txBody>
      </p:sp>
      <p:sp>
        <p:nvSpPr>
          <p:cNvPr id="25" name="TextBox 24"/>
          <p:cNvSpPr txBox="1"/>
          <p:nvPr/>
        </p:nvSpPr>
        <p:spPr>
          <a:xfrm>
            <a:off x="782480" y="4495800"/>
            <a:ext cx="1445148" cy="1077218"/>
          </a:xfrm>
          <a:prstGeom prst="rect">
            <a:avLst/>
          </a:prstGeom>
          <a:noFill/>
        </p:spPr>
        <p:txBody>
          <a:bodyPr wrap="square" rtlCol="0">
            <a:spAutoFit/>
          </a:bodyPr>
          <a:lstStyle/>
          <a:p>
            <a:pPr algn="ctr"/>
            <a:r>
              <a:rPr lang="en-US" sz="6400" b="1" dirty="0">
                <a:solidFill>
                  <a:srgbClr val="FFCD74"/>
                </a:solidFill>
                <a:effectLst>
                  <a:outerShdw blurRad="38100" dist="38100" dir="2700000" algn="tl">
                    <a:schemeClr val="tx1">
                      <a:alpha val="43000"/>
                    </a:schemeClr>
                  </a:outerShdw>
                </a:effectLst>
                <a:latin typeface="Cambria Math" pitchFamily="18" charset="0"/>
                <a:ea typeface="Cambria Math" pitchFamily="18" charset="0"/>
                <a:cs typeface="Tahoma" pitchFamily="34" charset="0"/>
              </a:rPr>
              <a:t>1</a:t>
            </a:r>
          </a:p>
        </p:txBody>
      </p:sp>
      <p:sp>
        <p:nvSpPr>
          <p:cNvPr id="12" name="TextBox 11"/>
          <p:cNvSpPr txBox="1"/>
          <p:nvPr/>
        </p:nvSpPr>
        <p:spPr>
          <a:xfrm>
            <a:off x="2744192" y="3738341"/>
            <a:ext cx="6399808" cy="2041071"/>
          </a:xfrm>
          <a:prstGeom prst="rect">
            <a:avLst/>
          </a:prstGeom>
          <a:noFill/>
        </p:spPr>
        <p:txBody>
          <a:bodyPr wrap="square" rtlCol="0">
            <a:spAutoFit/>
          </a:bodyPr>
          <a:lstStyle/>
          <a:p>
            <a:pPr algn="ctr">
              <a:lnSpc>
                <a:spcPct val="110000"/>
              </a:lnSpc>
            </a:pPr>
            <a:r>
              <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Ten Principles </a:t>
            </a:r>
            <a:br>
              <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Economics  </a:t>
            </a:r>
          </a:p>
        </p:txBody>
      </p:sp>
      <p:sp>
        <p:nvSpPr>
          <p:cNvPr id="13" name="Rectangle 12"/>
          <p:cNvSpPr/>
          <p:nvPr/>
        </p:nvSpPr>
        <p:spPr>
          <a:xfrm rot="16200000">
            <a:off x="8251789" y="2351214"/>
            <a:ext cx="1418978" cy="215444"/>
          </a:xfrm>
          <a:prstGeom prst="rect">
            <a:avLst/>
          </a:prstGeom>
        </p:spPr>
        <p:txBody>
          <a:bodyPr wrap="none">
            <a:spAutoFit/>
          </a:bodyPr>
          <a:lstStyle/>
          <a:p>
            <a:r>
              <a:rPr lang="en-US" sz="800" dirty="0">
                <a:solidFill>
                  <a:schemeClr val="bg1">
                    <a:lumMod val="50000"/>
                  </a:schemeClr>
                </a:solidFill>
              </a:rPr>
              <a:t>Wojciech Gerson (1831-1901)</a:t>
            </a:r>
          </a:p>
        </p:txBody>
      </p:sp>
    </p:spTree>
    <p:extLst>
      <p:ext uri="{BB962C8B-B14F-4D97-AF65-F5344CB8AC3E}">
        <p14:creationId xmlns:p14="http://schemas.microsoft.com/office/powerpoint/2010/main" val="15964664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7</a:t>
            </a:r>
            <a:r>
              <a:rPr lang="en-US" sz="2900" dirty="0"/>
              <a:t>  </a:t>
            </a:r>
            <a:br>
              <a:rPr lang="en-US" sz="2900" dirty="0"/>
            </a:br>
            <a:r>
              <a:rPr lang="en-US" dirty="0"/>
              <a:t>Governments Can Sometimes </a:t>
            </a:r>
            <a:br>
              <a:rPr lang="en-US" dirty="0"/>
            </a:br>
            <a:r>
              <a:rPr lang="en-US" dirty="0"/>
              <a:t>Improve Market Outcomes</a:t>
            </a:r>
          </a:p>
        </p:txBody>
      </p:sp>
      <p:sp>
        <p:nvSpPr>
          <p:cNvPr id="87043" name="Rectangle 3"/>
          <p:cNvSpPr>
            <a:spLocks noGrp="1" noChangeArrowheads="1"/>
          </p:cNvSpPr>
          <p:nvPr>
            <p:ph idx="1"/>
          </p:nvPr>
        </p:nvSpPr>
        <p:spPr>
          <a:xfrm>
            <a:off x="457200" y="1828800"/>
            <a:ext cx="8229600" cy="4369981"/>
          </a:xfrm>
        </p:spPr>
        <p:txBody>
          <a:bodyPr>
            <a:normAutofit/>
          </a:bodyPr>
          <a:lstStyle/>
          <a:p>
            <a:pPr>
              <a:spcBef>
                <a:spcPct val="35000"/>
              </a:spcBef>
            </a:pPr>
            <a:r>
              <a:rPr lang="en-US" dirty="0"/>
              <a:t>Important role for government:  </a:t>
            </a:r>
            <a:r>
              <a:rPr lang="en-US" b="1" dirty="0">
                <a:solidFill>
                  <a:srgbClr val="3333FF"/>
                </a:solidFill>
              </a:rPr>
              <a:t>enforce property rights </a:t>
            </a:r>
            <a:br>
              <a:rPr lang="en-US" dirty="0"/>
            </a:br>
            <a:r>
              <a:rPr lang="en-US" dirty="0"/>
              <a:t>(with police, courts)</a:t>
            </a:r>
          </a:p>
          <a:p>
            <a:pPr>
              <a:spcBef>
                <a:spcPct val="35000"/>
              </a:spcBef>
            </a:pPr>
            <a:r>
              <a:rPr lang="en-US" dirty="0"/>
              <a:t>People are less inclined to work, produce, invest, or purchase if large risk of their property being stolen.</a:t>
            </a:r>
          </a:p>
        </p:txBody>
      </p:sp>
    </p:spTree>
    <p:extLst>
      <p:ext uri="{BB962C8B-B14F-4D97-AF65-F5344CB8AC3E}">
        <p14:creationId xmlns:p14="http://schemas.microsoft.com/office/powerpoint/2010/main" val="3631309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266700"/>
            <a:ext cx="8229600" cy="1295400"/>
          </a:xfrm>
        </p:spPr>
        <p:txBody>
          <a:bodyPr>
            <a:normAutofit fontScale="90000"/>
          </a:bodyPr>
          <a:lstStyle/>
          <a:p>
            <a:r>
              <a:rPr lang="en-US" sz="2900" b="1" dirty="0"/>
              <a:t>PRINCIPLE 7</a:t>
            </a:r>
            <a:r>
              <a:rPr lang="en-US" sz="2900" dirty="0"/>
              <a:t>  </a:t>
            </a:r>
            <a:br>
              <a:rPr lang="en-US" sz="2900" dirty="0"/>
            </a:br>
            <a:r>
              <a:rPr lang="en-US" dirty="0"/>
              <a:t>Governments Can Sometimes </a:t>
            </a:r>
            <a:br>
              <a:rPr lang="en-US" dirty="0"/>
            </a:br>
            <a:r>
              <a:rPr lang="en-US" dirty="0"/>
              <a:t>Improve Market Outcomes</a:t>
            </a:r>
          </a:p>
        </p:txBody>
      </p:sp>
      <p:sp>
        <p:nvSpPr>
          <p:cNvPr id="95235" name="Rectangle 3"/>
          <p:cNvSpPr>
            <a:spLocks noGrp="1" noChangeArrowheads="1"/>
          </p:cNvSpPr>
          <p:nvPr>
            <p:ph idx="1"/>
          </p:nvPr>
        </p:nvSpPr>
        <p:spPr>
          <a:xfrm>
            <a:off x="457200" y="1828800"/>
            <a:ext cx="8382000" cy="4876800"/>
          </a:xfrm>
        </p:spPr>
        <p:txBody>
          <a:bodyPr>
            <a:normAutofit/>
          </a:bodyPr>
          <a:lstStyle/>
          <a:p>
            <a:pPr marL="287338" indent="-287338" eaLnBrk="1" hangingPunct="1">
              <a:spcBef>
                <a:spcPct val="35000"/>
              </a:spcBef>
            </a:pPr>
            <a:r>
              <a:rPr lang="en-US" b="1" dirty="0">
                <a:solidFill>
                  <a:srgbClr val="FF0000"/>
                </a:solidFill>
              </a:rPr>
              <a:t>Market failure:</a:t>
            </a:r>
            <a:r>
              <a:rPr lang="en-US" dirty="0"/>
              <a:t>  when the market fails to allocate society’s resources efficiently</a:t>
            </a:r>
          </a:p>
          <a:p>
            <a:pPr marL="287338" indent="-287338" eaLnBrk="1" hangingPunct="1"/>
            <a:r>
              <a:rPr lang="en-US" dirty="0"/>
              <a:t>Causes of market failure:</a:t>
            </a:r>
          </a:p>
          <a:p>
            <a:pPr marL="674688" lvl="1" indent="-273050" eaLnBrk="1" hangingPunct="1">
              <a:lnSpc>
                <a:spcPct val="105000"/>
              </a:lnSpc>
            </a:pPr>
            <a:r>
              <a:rPr lang="en-US" sz="2600" b="1" dirty="0">
                <a:solidFill>
                  <a:srgbClr val="FF0000"/>
                </a:solidFill>
              </a:rPr>
              <a:t>Externalities</a:t>
            </a:r>
            <a:r>
              <a:rPr lang="en-US" sz="2600" dirty="0"/>
              <a:t>, when the production or consumption </a:t>
            </a:r>
            <a:br>
              <a:rPr lang="en-US" sz="2600" dirty="0"/>
            </a:br>
            <a:r>
              <a:rPr lang="en-US" sz="2600" dirty="0"/>
              <a:t>of a good affects bystanders (e.g. pollution)</a:t>
            </a:r>
          </a:p>
          <a:p>
            <a:pPr marL="674688" lvl="1" indent="-273050" eaLnBrk="1" hangingPunct="1">
              <a:lnSpc>
                <a:spcPct val="105000"/>
              </a:lnSpc>
            </a:pPr>
            <a:r>
              <a:rPr lang="en-US" sz="2600" b="1" dirty="0">
                <a:solidFill>
                  <a:srgbClr val="FF0000"/>
                </a:solidFill>
              </a:rPr>
              <a:t>Market power</a:t>
            </a:r>
            <a:r>
              <a:rPr lang="en-US" sz="2600" dirty="0"/>
              <a:t>, a single buyer or seller has substantial influence on market price </a:t>
            </a:r>
            <a:br>
              <a:rPr lang="en-US" sz="2600" dirty="0"/>
            </a:br>
            <a:r>
              <a:rPr lang="en-US" sz="2600" dirty="0"/>
              <a:t>(e.g. monopoly)</a:t>
            </a:r>
          </a:p>
          <a:p>
            <a:pPr marL="287338" indent="-287338" eaLnBrk="1" hangingPunct="1">
              <a:spcBef>
                <a:spcPct val="40000"/>
              </a:spcBef>
            </a:pPr>
            <a:r>
              <a:rPr lang="en-US" dirty="0"/>
              <a:t>Public policy may </a:t>
            </a:r>
            <a:r>
              <a:rPr lang="en-US" b="1" dirty="0">
                <a:solidFill>
                  <a:srgbClr val="3333FF"/>
                </a:solidFill>
              </a:rPr>
              <a:t>promote efficiency</a:t>
            </a:r>
            <a:r>
              <a:rPr lang="en-US" dirty="0"/>
              <a:t>.</a:t>
            </a:r>
          </a:p>
        </p:txBody>
      </p:sp>
    </p:spTree>
    <p:extLst>
      <p:ext uri="{BB962C8B-B14F-4D97-AF65-F5344CB8AC3E}">
        <p14:creationId xmlns:p14="http://schemas.microsoft.com/office/powerpoint/2010/main" val="40304980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wipe(left)">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wipe(left)">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wipe(left)">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wipe(left)">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wipe(left)">
                                      <p:cBhvr>
                                        <p:cTn id="27" dur="500"/>
                                        <p:tgtEl>
                                          <p:spTgt spid="95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7</a:t>
            </a:r>
            <a:r>
              <a:rPr lang="en-US" sz="2900" dirty="0"/>
              <a:t>  </a:t>
            </a:r>
            <a:br>
              <a:rPr lang="en-US" sz="2900" dirty="0"/>
            </a:br>
            <a:r>
              <a:rPr lang="en-US" dirty="0"/>
              <a:t>Governments Can Sometimes </a:t>
            </a:r>
            <a:br>
              <a:rPr lang="en-US" dirty="0"/>
            </a:br>
            <a:r>
              <a:rPr lang="en-US" dirty="0"/>
              <a:t>Improve Market Outcomes</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dirty="0" err="1"/>
              <a:t>Govt</a:t>
            </a:r>
            <a:r>
              <a:rPr lang="en-US" dirty="0"/>
              <a:t> may alter market outcome to </a:t>
            </a:r>
            <a:br>
              <a:rPr lang="en-US" dirty="0"/>
            </a:br>
            <a:r>
              <a:rPr lang="en-US" b="1" dirty="0">
                <a:solidFill>
                  <a:srgbClr val="3333FF"/>
                </a:solidFill>
              </a:rPr>
              <a:t>promote equity</a:t>
            </a:r>
            <a:r>
              <a:rPr lang="en-US" dirty="0"/>
              <a:t>.</a:t>
            </a:r>
          </a:p>
          <a:p>
            <a:pPr>
              <a:spcBef>
                <a:spcPct val="35000"/>
              </a:spcBef>
            </a:pPr>
            <a:r>
              <a:rPr lang="en-US" dirty="0"/>
              <a:t>If the market’s distribution of economic well-being is not desirable, tax or welfare policies can change how the economic “pie” is divided. </a:t>
            </a:r>
          </a:p>
          <a:p>
            <a:pPr marL="0" indent="0">
              <a:spcBef>
                <a:spcPct val="35000"/>
              </a:spcBef>
              <a:buNone/>
            </a:pPr>
            <a:endParaRPr lang="en-US" dirty="0"/>
          </a:p>
        </p:txBody>
      </p:sp>
    </p:spTree>
    <p:extLst>
      <p:ext uri="{BB962C8B-B14F-4D97-AF65-F5344CB8AC3E}">
        <p14:creationId xmlns:p14="http://schemas.microsoft.com/office/powerpoint/2010/main" val="12088432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2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248835" name="Rectangle 3"/>
          <p:cNvSpPr>
            <a:spLocks noGrp="1" noChangeArrowheads="1"/>
          </p:cNvSpPr>
          <p:nvPr>
            <p:ph type="title" idx="4294967295"/>
          </p:nvPr>
        </p:nvSpPr>
        <p:spPr>
          <a:xfrm>
            <a:off x="0" y="228600"/>
            <a:ext cx="4419600" cy="3276600"/>
          </a:xfrm>
        </p:spPr>
        <p:txBody>
          <a:bodyPr>
            <a:normAutofit fontScale="90000"/>
          </a:bodyPr>
          <a:lstStyle/>
          <a:p>
            <a:pPr eaLnBrk="1" hangingPunct="1">
              <a:lnSpc>
                <a:spcPct val="110000"/>
              </a:lnSpc>
              <a:defRPr/>
            </a:pPr>
            <a: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The principles of </a:t>
            </a:r>
            <a:b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HOW THE ECONOMY </a:t>
            </a:r>
            <a:b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AS A WHOLE WORKS</a:t>
            </a:r>
            <a:b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endParaRPr lang="en-US" sz="4000" b="1" dirty="0">
              <a:solidFill>
                <a:srgbClr val="FF0000"/>
              </a:solidFill>
              <a:effectLst>
                <a:outerShdw blurRad="38100" dist="38100" dir="2700000" algn="tl">
                  <a:srgbClr val="000000"/>
                </a:outerShdw>
              </a:effectLst>
              <a:latin typeface="Tahoma" pitchFamily="34" charset="0"/>
              <a:ea typeface="Tahoma" pitchFamily="34" charset="0"/>
              <a:cs typeface="Tahoma" pitchFamily="34" charset="0"/>
            </a:endParaRPr>
          </a:p>
        </p:txBody>
      </p:sp>
      <p:pic>
        <p:nvPicPr>
          <p:cNvPr id="2488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45392" y="2373659"/>
            <a:ext cx="4689033" cy="3516774"/>
          </a:xfrm>
          <a:prstGeom prst="rect">
            <a:avLst/>
          </a:prstGeom>
          <a:noFill/>
          <a:effectLst>
            <a:outerShdw dist="107763" dir="2700000" algn="ctr" rotWithShape="0">
              <a:srgbClr val="003366">
                <a:alpha val="50000"/>
              </a:srgbClr>
            </a:outerShdw>
          </a:effectLst>
        </p:spPr>
      </p:pic>
      <p:sp>
        <p:nvSpPr>
          <p:cNvPr id="5" name="Rectangle 4"/>
          <p:cNvSpPr/>
          <p:nvPr/>
        </p:nvSpPr>
        <p:spPr>
          <a:xfrm>
            <a:off x="7489152" y="5923725"/>
            <a:ext cx="1404552" cy="215444"/>
          </a:xfrm>
          <a:prstGeom prst="rect">
            <a:avLst/>
          </a:prstGeom>
        </p:spPr>
        <p:txBody>
          <a:bodyPr wrap="none">
            <a:spAutoFit/>
          </a:bodyPr>
          <a:lstStyle/>
          <a:p>
            <a:r>
              <a:rPr lang="en-US" sz="800" dirty="0">
                <a:solidFill>
                  <a:schemeClr val="tx1">
                    <a:lumMod val="50000"/>
                    <a:lumOff val="50000"/>
                  </a:schemeClr>
                </a:solidFill>
              </a:rPr>
              <a:t>©nopporn/Shutterstock.com</a:t>
            </a:r>
          </a:p>
        </p:txBody>
      </p:sp>
    </p:spTree>
    <p:extLst>
      <p:ext uri="{BB962C8B-B14F-4D97-AF65-F5344CB8AC3E}">
        <p14:creationId xmlns:p14="http://schemas.microsoft.com/office/powerpoint/2010/main" val="3909194946"/>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534400" cy="1447800"/>
          </a:xfrm>
        </p:spPr>
        <p:txBody>
          <a:bodyPr>
            <a:normAutofit fontScale="90000"/>
          </a:bodyPr>
          <a:lstStyle/>
          <a:p>
            <a:r>
              <a:rPr lang="en-US" sz="2900" b="1" dirty="0"/>
              <a:t>PRINCIPLE 8</a:t>
            </a:r>
            <a:r>
              <a:rPr lang="en-US" sz="2900" dirty="0"/>
              <a:t>  </a:t>
            </a:r>
            <a:br>
              <a:rPr lang="en-US" sz="2900" dirty="0"/>
            </a:br>
            <a:r>
              <a:rPr lang="en-US" dirty="0"/>
              <a:t>A Country’s Standard of Living Depends on Its Ability to Produce Goods &amp; Services </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dirty="0"/>
              <a:t>Huge variation in living standards across countries and over time:</a:t>
            </a:r>
          </a:p>
          <a:p>
            <a:pPr lvl="1">
              <a:spcBef>
                <a:spcPct val="35000"/>
              </a:spcBef>
            </a:pPr>
            <a:r>
              <a:rPr lang="en-US" dirty="0"/>
              <a:t>Average income in rich countries is more than ten times average income in poor countries. </a:t>
            </a:r>
          </a:p>
          <a:p>
            <a:pPr lvl="1">
              <a:spcBef>
                <a:spcPct val="35000"/>
              </a:spcBef>
            </a:pPr>
            <a:r>
              <a:rPr lang="en-US" dirty="0"/>
              <a:t>The U.S. standard of living today is about </a:t>
            </a:r>
            <a:br>
              <a:rPr lang="en-US" dirty="0"/>
            </a:br>
            <a:r>
              <a:rPr lang="en-US" dirty="0"/>
              <a:t>eight times larger than 100 years ago.</a:t>
            </a:r>
          </a:p>
        </p:txBody>
      </p:sp>
    </p:spTree>
    <p:extLst>
      <p:ext uri="{BB962C8B-B14F-4D97-AF65-F5344CB8AC3E}">
        <p14:creationId xmlns:p14="http://schemas.microsoft.com/office/powerpoint/2010/main" val="1608773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534400" cy="1447800"/>
          </a:xfrm>
        </p:spPr>
        <p:txBody>
          <a:bodyPr>
            <a:normAutofit fontScale="90000"/>
          </a:bodyPr>
          <a:lstStyle/>
          <a:p>
            <a:r>
              <a:rPr lang="en-US" sz="2900" b="1" dirty="0"/>
              <a:t>PRINCIPLE 8</a:t>
            </a:r>
            <a:r>
              <a:rPr lang="en-US" sz="2900" dirty="0"/>
              <a:t>  </a:t>
            </a:r>
            <a:br>
              <a:rPr lang="en-US" sz="2900" dirty="0"/>
            </a:br>
            <a:r>
              <a:rPr lang="en-US" dirty="0"/>
              <a:t>A Country’s Standard of Living Depends on Its Ability to Produce Goods &amp; Services </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dirty="0"/>
              <a:t>The most important determinant of living standards:  </a:t>
            </a:r>
            <a:r>
              <a:rPr lang="en-US" b="1" dirty="0">
                <a:solidFill>
                  <a:srgbClr val="FF0000"/>
                </a:solidFill>
              </a:rPr>
              <a:t>productivity</a:t>
            </a:r>
            <a:r>
              <a:rPr lang="en-US" dirty="0"/>
              <a:t>, the amount of goods and services produced per unit of labor.   </a:t>
            </a:r>
          </a:p>
          <a:p>
            <a:pPr>
              <a:spcBef>
                <a:spcPct val="35000"/>
              </a:spcBef>
            </a:pPr>
            <a:r>
              <a:rPr lang="en-US" dirty="0"/>
              <a:t>Productivity depends on the equipment, skills, and technology available to workers.</a:t>
            </a:r>
          </a:p>
          <a:p>
            <a:pPr>
              <a:spcBef>
                <a:spcPct val="35000"/>
              </a:spcBef>
            </a:pPr>
            <a:r>
              <a:rPr lang="en-US" dirty="0"/>
              <a:t>Other factors (e.g., labor unions, competition from abroad) have far less impact on living standards.</a:t>
            </a:r>
          </a:p>
        </p:txBody>
      </p:sp>
    </p:spTree>
    <p:extLst>
      <p:ext uri="{BB962C8B-B14F-4D97-AF65-F5344CB8AC3E}">
        <p14:creationId xmlns:p14="http://schemas.microsoft.com/office/powerpoint/2010/main" val="562322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382000" cy="1447800"/>
          </a:xfrm>
        </p:spPr>
        <p:txBody>
          <a:bodyPr>
            <a:normAutofit fontScale="90000"/>
          </a:bodyPr>
          <a:lstStyle/>
          <a:p>
            <a:r>
              <a:rPr lang="en-US" sz="2900" b="1" dirty="0"/>
              <a:t>PRINCIPLE 9</a:t>
            </a:r>
            <a:r>
              <a:rPr lang="en-US" sz="2900" dirty="0"/>
              <a:t>  </a:t>
            </a:r>
            <a:br>
              <a:rPr lang="en-US" sz="2900" dirty="0"/>
            </a:br>
            <a:r>
              <a:rPr lang="en-US" dirty="0"/>
              <a:t>Prices Rise When the Government Prints Too Much Money</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b="1" dirty="0">
                <a:solidFill>
                  <a:srgbClr val="FF0000"/>
                </a:solidFill>
              </a:rPr>
              <a:t>Inflation</a:t>
            </a:r>
            <a:r>
              <a:rPr lang="en-US" dirty="0"/>
              <a:t>:  increases in the general level of prices.  </a:t>
            </a:r>
          </a:p>
          <a:p>
            <a:pPr>
              <a:spcBef>
                <a:spcPct val="35000"/>
              </a:spcBef>
            </a:pPr>
            <a:r>
              <a:rPr lang="en-US" dirty="0"/>
              <a:t>In the long run, inflation is almost always caused by excessive growth in the quantity of money, which causes the value of money to fall.  </a:t>
            </a:r>
          </a:p>
          <a:p>
            <a:pPr>
              <a:spcBef>
                <a:spcPct val="35000"/>
              </a:spcBef>
            </a:pPr>
            <a:r>
              <a:rPr lang="en-US" dirty="0"/>
              <a:t>The faster the </a:t>
            </a:r>
            <a:r>
              <a:rPr lang="en-US" dirty="0" err="1"/>
              <a:t>govt</a:t>
            </a:r>
            <a:r>
              <a:rPr lang="en-US" dirty="0"/>
              <a:t> creates money, </a:t>
            </a:r>
            <a:br>
              <a:rPr lang="en-US" dirty="0"/>
            </a:br>
            <a:r>
              <a:rPr lang="en-US" dirty="0"/>
              <a:t>the greater the inflation rate.</a:t>
            </a:r>
          </a:p>
        </p:txBody>
      </p:sp>
    </p:spTree>
    <p:extLst>
      <p:ext uri="{BB962C8B-B14F-4D97-AF65-F5344CB8AC3E}">
        <p14:creationId xmlns:p14="http://schemas.microsoft.com/office/powerpoint/2010/main" val="39251659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382000" cy="1447800"/>
          </a:xfrm>
        </p:spPr>
        <p:txBody>
          <a:bodyPr>
            <a:normAutofit fontScale="90000"/>
          </a:bodyPr>
          <a:lstStyle/>
          <a:p>
            <a:r>
              <a:rPr lang="en-US" sz="2900" b="1" dirty="0"/>
              <a:t>PRINCIPLE 10</a:t>
            </a:r>
            <a:r>
              <a:rPr lang="en-US" sz="2900" dirty="0"/>
              <a:t>  </a:t>
            </a:r>
            <a:br>
              <a:rPr lang="en-US" sz="2900" dirty="0"/>
            </a:br>
            <a:r>
              <a:rPr lang="en-US" dirty="0"/>
              <a:t>Society Faces a Short-run Tradeoff Between Inflation and Unemployment</a:t>
            </a:r>
          </a:p>
        </p:txBody>
      </p:sp>
      <p:sp>
        <p:nvSpPr>
          <p:cNvPr id="87043" name="Rectangle 3"/>
          <p:cNvSpPr>
            <a:spLocks noGrp="1" noChangeArrowheads="1"/>
          </p:cNvSpPr>
          <p:nvPr>
            <p:ph idx="1"/>
          </p:nvPr>
        </p:nvSpPr>
        <p:spPr>
          <a:xfrm>
            <a:off x="457200" y="1828800"/>
            <a:ext cx="8382000" cy="4369981"/>
          </a:xfrm>
        </p:spPr>
        <p:txBody>
          <a:bodyPr>
            <a:normAutofit/>
          </a:bodyPr>
          <a:lstStyle/>
          <a:p>
            <a:r>
              <a:rPr lang="en-US" dirty="0"/>
              <a:t>In the short-run (1–2 years), </a:t>
            </a:r>
            <a:br>
              <a:rPr lang="en-US" dirty="0"/>
            </a:br>
            <a:r>
              <a:rPr lang="en-US" dirty="0"/>
              <a:t>many economic policies push inflation and unemployment in opposite directions.  </a:t>
            </a:r>
          </a:p>
          <a:p>
            <a:r>
              <a:rPr lang="en-US" dirty="0"/>
              <a:t>Other factors can make this tradeoff more or less favorable, but the tradeoff is always present.  </a:t>
            </a:r>
          </a:p>
        </p:txBody>
      </p:sp>
    </p:spTree>
    <p:extLst>
      <p:ext uri="{BB962C8B-B14F-4D97-AF65-F5344CB8AC3E}">
        <p14:creationId xmlns:p14="http://schemas.microsoft.com/office/powerpoint/2010/main" val="18271402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The Economist as Scientist</a:t>
            </a:r>
          </a:p>
        </p:txBody>
      </p:sp>
      <p:sp>
        <p:nvSpPr>
          <p:cNvPr id="16389" name="Rectangle 3"/>
          <p:cNvSpPr>
            <a:spLocks noGrp="1" noChangeArrowheads="1"/>
          </p:cNvSpPr>
          <p:nvPr>
            <p:ph idx="1"/>
          </p:nvPr>
        </p:nvSpPr>
        <p:spPr/>
        <p:txBody>
          <a:bodyPr/>
          <a:lstStyle/>
          <a:p>
            <a:pPr eaLnBrk="1" hangingPunct="1"/>
            <a:r>
              <a:rPr lang="en-US" dirty="0"/>
              <a:t>Economists play two roles:</a:t>
            </a:r>
          </a:p>
          <a:p>
            <a:pPr lvl="1" eaLnBrk="1" hangingPunct="1">
              <a:buFont typeface="Wingdings" pitchFamily="2" charset="2"/>
              <a:buNone/>
            </a:pPr>
            <a:r>
              <a:rPr lang="en-US" sz="2500" b="1" dirty="0">
                <a:solidFill>
                  <a:srgbClr val="996633"/>
                </a:solidFill>
              </a:rPr>
              <a:t>1.  </a:t>
            </a:r>
            <a:r>
              <a:rPr lang="en-US" dirty="0"/>
              <a:t>Scientists:  try to explain the world</a:t>
            </a:r>
          </a:p>
          <a:p>
            <a:pPr lvl="1" eaLnBrk="1" hangingPunct="1">
              <a:buFont typeface="Wingdings" pitchFamily="2" charset="2"/>
              <a:buNone/>
            </a:pPr>
            <a:r>
              <a:rPr lang="en-US" sz="2500" b="1" dirty="0">
                <a:solidFill>
                  <a:srgbClr val="996633"/>
                </a:solidFill>
              </a:rPr>
              <a:t>2.  </a:t>
            </a:r>
            <a:r>
              <a:rPr lang="en-US" dirty="0"/>
              <a:t>Policy advisors:  try to improve it</a:t>
            </a:r>
          </a:p>
          <a:p>
            <a:pPr eaLnBrk="1" hangingPunct="1">
              <a:spcBef>
                <a:spcPct val="50000"/>
              </a:spcBef>
            </a:pPr>
            <a:r>
              <a:rPr lang="en-US" dirty="0"/>
              <a:t>In the first, economists employ the </a:t>
            </a:r>
            <a:br>
              <a:rPr lang="en-US" dirty="0"/>
            </a:br>
            <a:r>
              <a:rPr lang="en-US" b="1" dirty="0">
                <a:solidFill>
                  <a:srgbClr val="FF0000"/>
                </a:solidFill>
              </a:rPr>
              <a:t>scientific method</a:t>
            </a:r>
            <a:r>
              <a:rPr lang="en-US" dirty="0"/>
              <a:t>, </a:t>
            </a:r>
            <a:br>
              <a:rPr lang="en-US" dirty="0"/>
            </a:br>
            <a:r>
              <a:rPr lang="en-US" dirty="0"/>
              <a:t>the dispassionate development and testing of theories about how the world works. </a:t>
            </a:r>
          </a:p>
        </p:txBody>
      </p:sp>
    </p:spTree>
    <p:extLst>
      <p:ext uri="{BB962C8B-B14F-4D97-AF65-F5344CB8AC3E}">
        <p14:creationId xmlns:p14="http://schemas.microsoft.com/office/powerpoint/2010/main" val="2278787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xEl>
                                              <p:pRg st="3" end="3"/>
                                            </p:txEl>
                                          </p:spTgt>
                                        </p:tgtEl>
                                        <p:attrNameLst>
                                          <p:attrName>style.visibility</p:attrName>
                                        </p:attrNameLst>
                                      </p:cBhvr>
                                      <p:to>
                                        <p:strVal val="visible"/>
                                      </p:to>
                                    </p:set>
                                    <p:animEffect transition="in" filter="wipe(left)">
                                      <p:cBhvr>
                                        <p:cTn id="22" dur="500"/>
                                        <p:tgtEl>
                                          <p:spTgt spid="163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4"/>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The Economist as Scientist</a:t>
            </a:r>
          </a:p>
        </p:txBody>
      </p:sp>
      <p:sp>
        <p:nvSpPr>
          <p:cNvPr id="16389" name="Rectangle 3"/>
          <p:cNvSpPr>
            <a:spLocks noGrp="1" noChangeArrowheads="1"/>
          </p:cNvSpPr>
          <p:nvPr>
            <p:ph idx="1"/>
          </p:nvPr>
        </p:nvSpPr>
        <p:spPr/>
        <p:txBody>
          <a:bodyPr>
            <a:normAutofit/>
          </a:bodyPr>
          <a:lstStyle/>
          <a:p>
            <a:pPr eaLnBrk="1" hangingPunct="1"/>
            <a:r>
              <a:rPr lang="en-US" dirty="0"/>
              <a:t>Working with data</a:t>
            </a:r>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marL="0" indent="0" eaLnBrk="1" hangingPunct="1">
              <a:buNone/>
            </a:pPr>
            <a:r>
              <a:rPr lang="en-US" dirty="0"/>
              <a: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78786"/>
            <a:ext cx="7315200" cy="346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533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bldLvl="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3</a:t>
            </a:fld>
            <a:endParaRPr lang="en-US" altLang="en-US" sz="1200"/>
          </a:p>
        </p:txBody>
      </p:sp>
      <p:sp>
        <p:nvSpPr>
          <p:cNvPr id="3" name="Content Placeholder 2"/>
          <p:cNvSpPr>
            <a:spLocks noGrp="1"/>
          </p:cNvSpPr>
          <p:nvPr>
            <p:ph idx="1"/>
          </p:nvPr>
        </p:nvSpPr>
        <p:spPr>
          <a:xfrm>
            <a:off x="4334226" y="2372163"/>
            <a:ext cx="4592464" cy="2652440"/>
          </a:xfrm>
        </p:spPr>
        <p:txBody>
          <a:bodyPr/>
          <a:lstStyle/>
          <a:p>
            <a:r>
              <a:rPr lang="en-US" dirty="0">
                <a:solidFill>
                  <a:srgbClr val="C00000"/>
                </a:solidFill>
              </a:rPr>
              <a:t>Newspapers and websites are filled with articles related to economics—either directly or  indirectly.  News headlines may cover topics such as </a:t>
            </a:r>
            <a:r>
              <a:rPr lang="en-US" dirty="0">
                <a:solidFill>
                  <a:schemeClr val="accent1">
                    <a:lumMod val="50000"/>
                  </a:schemeClr>
                </a:solidFill>
              </a:rPr>
              <a:t>unemployment, deficits, financial markets, health care, Social Security, energy issues, war, global warming</a:t>
            </a:r>
            <a:r>
              <a:rPr lang="en-US" dirty="0">
                <a:solidFill>
                  <a:srgbClr val="C00000"/>
                </a:solidFill>
              </a:rPr>
              <a:t>, and so on.</a:t>
            </a:r>
          </a:p>
          <a:p>
            <a:endParaRPr lang="en-US" dirty="0"/>
          </a:p>
        </p:txBody>
      </p:sp>
      <p:pic>
        <p:nvPicPr>
          <p:cNvPr id="8" name="Picture 4"/>
          <p:cNvPicPr>
            <a:picLocks noChangeAspect="1" noChangeArrowheads="1"/>
          </p:cNvPicPr>
          <p:nvPr/>
        </p:nvPicPr>
        <p:blipFill>
          <a:blip r:embed="rId3"/>
          <a:srcRect/>
          <a:stretch>
            <a:fillRect/>
          </a:stretch>
        </p:blipFill>
        <p:spPr bwMode="auto">
          <a:xfrm>
            <a:off x="259774" y="651164"/>
            <a:ext cx="3909055" cy="2931791"/>
          </a:xfrm>
          <a:prstGeom prst="rect">
            <a:avLst/>
          </a:prstGeom>
          <a:noFill/>
          <a:ln w="9525">
            <a:noFill/>
            <a:miter lim="800000"/>
            <a:headEnd/>
            <a:tailEnd/>
          </a:ln>
        </p:spPr>
      </p:pic>
      <p:sp>
        <p:nvSpPr>
          <p:cNvPr id="10" name="TextBox 9"/>
          <p:cNvSpPr txBox="1"/>
          <p:nvPr/>
        </p:nvSpPr>
        <p:spPr>
          <a:xfrm>
            <a:off x="259774" y="3633537"/>
            <a:ext cx="1695592" cy="276999"/>
          </a:xfrm>
          <a:prstGeom prst="rect">
            <a:avLst/>
          </a:prstGeom>
          <a:noFill/>
        </p:spPr>
        <p:txBody>
          <a:bodyPr wrap="none" rtlCol="0">
            <a:spAutoFit/>
          </a:bodyPr>
          <a:lstStyle/>
          <a:p>
            <a:r>
              <a:rPr lang="en-US" sz="1200" dirty="0"/>
              <a:t>Photo by Robert Sexton</a:t>
            </a:r>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spTree>
    <p:extLst>
      <p:ext uri="{BB962C8B-B14F-4D97-AF65-F5344CB8AC3E}">
        <p14:creationId xmlns:p14="http://schemas.microsoft.com/office/powerpoint/2010/main" val="203661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The Economist as Scientist</a:t>
            </a:r>
          </a:p>
        </p:txBody>
      </p:sp>
      <p:sp>
        <p:nvSpPr>
          <p:cNvPr id="16389" name="Rectangle 3"/>
          <p:cNvSpPr>
            <a:spLocks noGrp="1" noChangeArrowheads="1"/>
          </p:cNvSpPr>
          <p:nvPr>
            <p:ph idx="1"/>
          </p:nvPr>
        </p:nvSpPr>
        <p:spPr/>
        <p:txBody>
          <a:bodyPr>
            <a:normAutofit lnSpcReduction="10000"/>
          </a:bodyPr>
          <a:lstStyle/>
          <a:p>
            <a:pPr eaLnBrk="1" hangingPunct="1"/>
            <a:r>
              <a:rPr lang="en-US" dirty="0"/>
              <a:t>Providing explanations by building up models.</a:t>
            </a:r>
          </a:p>
          <a:p>
            <a:pPr eaLnBrk="1" hangingPunct="1"/>
            <a:r>
              <a:rPr lang="en-US" dirty="0">
                <a:solidFill>
                  <a:schemeClr val="accent6">
                    <a:lumMod val="75000"/>
                  </a:schemeClr>
                </a:solidFill>
              </a:rPr>
              <a:t>Not these ones </a:t>
            </a:r>
            <a:r>
              <a:rPr lang="en-US" dirty="0">
                <a:solidFill>
                  <a:schemeClr val="accent6">
                    <a:lumMod val="75000"/>
                  </a:schemeClr>
                </a:solidFill>
                <a:sym typeface="Wingdings" panose="05000000000000000000" pitchFamily="2" charset="2"/>
              </a:rPr>
              <a:t></a:t>
            </a:r>
            <a:endParaRPr lang="en-US" dirty="0">
              <a:solidFill>
                <a:schemeClr val="accent6">
                  <a:lumMod val="75000"/>
                </a:schemeClr>
              </a:solidFill>
            </a:endParaRPr>
          </a:p>
          <a:p>
            <a:pPr marL="0" indent="0" eaLnBrk="1" hangingPunct="1">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marL="0" indent="0" eaLnBrk="1" hangingPunct="1">
              <a:buNone/>
            </a:pPr>
            <a:r>
              <a:rPr lang="en-US"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826" y="2722971"/>
            <a:ext cx="4230347" cy="3105103"/>
          </a:xfrm>
          <a:prstGeom prst="rect">
            <a:avLst/>
          </a:prstGeom>
        </p:spPr>
      </p:pic>
    </p:spTree>
    <p:extLst>
      <p:ext uri="{BB962C8B-B14F-4D97-AF65-F5344CB8AC3E}">
        <p14:creationId xmlns:p14="http://schemas.microsoft.com/office/powerpoint/2010/main" val="546622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1" end="1"/>
                                            </p:txEl>
                                          </p:spTgt>
                                        </p:tgtEl>
                                        <p:attrNameLst>
                                          <p:attrName>style.visibility</p:attrName>
                                        </p:attrNameLst>
                                      </p:cBhvr>
                                      <p:to>
                                        <p:strVal val="visible"/>
                                      </p:to>
                                    </p:set>
                                    <p:animEffect transition="in" filter="wipe(left)">
                                      <p:cBhvr>
                                        <p:cTn id="17" dur="500"/>
                                        <p:tgtEl>
                                          <p:spTgt spid="163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bldLvl="4"/>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dirty="0"/>
              <a:t>Assumptions &amp; Models</a:t>
            </a:r>
          </a:p>
        </p:txBody>
      </p:sp>
      <p:sp>
        <p:nvSpPr>
          <p:cNvPr id="17413" name="Rectangle 3"/>
          <p:cNvSpPr>
            <a:spLocks noGrp="1" noChangeArrowheads="1"/>
          </p:cNvSpPr>
          <p:nvPr>
            <p:ph idx="1"/>
          </p:nvPr>
        </p:nvSpPr>
        <p:spPr/>
        <p:txBody>
          <a:bodyPr>
            <a:normAutofit/>
          </a:bodyPr>
          <a:lstStyle/>
          <a:p>
            <a:r>
              <a:rPr lang="en-US" b="1" dirty="0">
                <a:solidFill>
                  <a:srgbClr val="FF0000"/>
                </a:solidFill>
              </a:rPr>
              <a:t>Model</a:t>
            </a:r>
            <a:r>
              <a:rPr lang="en-US" dirty="0"/>
              <a:t>:</a:t>
            </a:r>
            <a:r>
              <a:rPr lang="en-US" b="1" dirty="0">
                <a:solidFill>
                  <a:srgbClr val="CC0000"/>
                </a:solidFill>
              </a:rPr>
              <a:t>  </a:t>
            </a:r>
            <a:r>
              <a:rPr lang="en-US" dirty="0"/>
              <a:t>a highly simplified representation of </a:t>
            </a:r>
            <a:br>
              <a:rPr lang="en-US" dirty="0"/>
            </a:br>
            <a:r>
              <a:rPr lang="en-US" dirty="0"/>
              <a:t>a more complicated reality.  </a:t>
            </a:r>
            <a:br>
              <a:rPr lang="en-US" dirty="0"/>
            </a:br>
            <a:r>
              <a:rPr lang="en-US" dirty="0"/>
              <a:t>Economists use models to study economic issues.  </a:t>
            </a:r>
          </a:p>
          <a:p>
            <a:pPr eaLnBrk="1" hangingPunct="1"/>
            <a:r>
              <a:rPr lang="en-US" dirty="0"/>
              <a:t>Assumptions simplify the complex world, </a:t>
            </a:r>
            <a:br>
              <a:rPr lang="en-US" dirty="0"/>
            </a:br>
            <a:r>
              <a:rPr lang="en-US" dirty="0"/>
              <a:t>make it easier to understand.  </a:t>
            </a:r>
          </a:p>
          <a:p>
            <a:pPr eaLnBrk="1" hangingPunct="1"/>
            <a:r>
              <a:rPr lang="en-US" dirty="0"/>
              <a:t>Example:  To study international trade, </a:t>
            </a:r>
            <a:br>
              <a:rPr lang="en-US" dirty="0"/>
            </a:br>
            <a:r>
              <a:rPr lang="en-US" dirty="0"/>
              <a:t>assume two countries and two goods.  </a:t>
            </a:r>
          </a:p>
          <a:p>
            <a:pPr eaLnBrk="1" hangingPunct="1">
              <a:spcBef>
                <a:spcPct val="15000"/>
              </a:spcBef>
              <a:buFont typeface="Wingdings" pitchFamily="2" charset="2"/>
              <a:buNone/>
            </a:pPr>
            <a:r>
              <a:rPr lang="en-US" dirty="0"/>
              <a:t>	Unrealistic, but simple to learn and </a:t>
            </a:r>
            <a:br>
              <a:rPr lang="en-US" dirty="0"/>
            </a:br>
            <a:r>
              <a:rPr lang="en-US" dirty="0"/>
              <a:t>gives useful insights about the real world.</a:t>
            </a:r>
          </a:p>
        </p:txBody>
      </p:sp>
    </p:spTree>
    <p:extLst>
      <p:ext uri="{BB962C8B-B14F-4D97-AF65-F5344CB8AC3E}">
        <p14:creationId xmlns:p14="http://schemas.microsoft.com/office/powerpoint/2010/main" val="1140479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wipe(left)">
                                      <p:cBhvr>
                                        <p:cTn id="12" dur="500"/>
                                        <p:tgtEl>
                                          <p:spTgt spid="174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wipe(left)">
                                      <p:cBhvr>
                                        <p:cTn id="17" dur="500"/>
                                        <p:tgtEl>
                                          <p:spTgt spid="174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wipe(left)">
                                      <p:cBhvr>
                                        <p:cTn id="22" dur="5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4"/>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The Role of Assumptions</a:t>
            </a:r>
            <a:endParaRPr lang="en-US" dirty="0"/>
          </a:p>
        </p:txBody>
      </p:sp>
      <p:sp>
        <p:nvSpPr>
          <p:cNvPr id="3" name="Content Placeholder 2"/>
          <p:cNvSpPr>
            <a:spLocks noGrp="1"/>
          </p:cNvSpPr>
          <p:nvPr>
            <p:ph idx="1"/>
          </p:nvPr>
        </p:nvSpPr>
        <p:spPr/>
        <p:txBody>
          <a:bodyPr>
            <a:normAutofit/>
          </a:bodyPr>
          <a:lstStyle/>
          <a:p>
            <a:r>
              <a:rPr lang="en-US" altLang="en-US" dirty="0">
                <a:solidFill>
                  <a:schemeClr val="accent6">
                    <a:lumMod val="75000"/>
                  </a:schemeClr>
                </a:solidFill>
              </a:rPr>
              <a:t>Assumptions</a:t>
            </a:r>
          </a:p>
          <a:p>
            <a:pPr lvl="1"/>
            <a:r>
              <a:rPr lang="en-US" altLang="en-US" dirty="0"/>
              <a:t>Can simplify the complex world</a:t>
            </a:r>
          </a:p>
          <a:p>
            <a:pPr lvl="2"/>
            <a:r>
              <a:rPr lang="en-US" altLang="en-US" dirty="0"/>
              <a:t>Make it easier to understand</a:t>
            </a:r>
          </a:p>
          <a:p>
            <a:pPr lvl="1"/>
            <a:r>
              <a:rPr lang="en-US" altLang="en-US" dirty="0"/>
              <a:t>The art in scientific thinking: deciding which assumptions to make</a:t>
            </a:r>
          </a:p>
          <a:p>
            <a:r>
              <a:rPr lang="en-US" altLang="en-US" dirty="0"/>
              <a:t>Different assumptions</a:t>
            </a:r>
          </a:p>
          <a:p>
            <a:pPr lvl="1"/>
            <a:r>
              <a:rPr lang="en-US" altLang="en-US" dirty="0"/>
              <a:t>To answer different questions</a:t>
            </a:r>
          </a:p>
        </p:txBody>
      </p:sp>
    </p:spTree>
    <p:extLst>
      <p:ext uri="{BB962C8B-B14F-4D97-AF65-F5344CB8AC3E}">
        <p14:creationId xmlns:p14="http://schemas.microsoft.com/office/powerpoint/2010/main" val="641653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algn="ctr" eaLnBrk="1" hangingPunct="1"/>
            <a:r>
              <a:rPr lang="en-US" dirty="0"/>
              <a:t>Some Familiar Models</a:t>
            </a:r>
          </a:p>
        </p:txBody>
      </p:sp>
      <p:sp>
        <p:nvSpPr>
          <p:cNvPr id="18437" name="Rectangle 3"/>
          <p:cNvSpPr>
            <a:spLocks noGrp="1" noChangeArrowheads="1"/>
          </p:cNvSpPr>
          <p:nvPr>
            <p:ph idx="1"/>
          </p:nvPr>
        </p:nvSpPr>
        <p:spPr>
          <a:xfrm>
            <a:off x="5562600" y="2209800"/>
            <a:ext cx="2895600" cy="940981"/>
          </a:xfrm>
        </p:spPr>
        <p:txBody>
          <a:bodyPr/>
          <a:lstStyle/>
          <a:p>
            <a:pPr marL="0" indent="0" eaLnBrk="1" hangingPunct="1">
              <a:buFont typeface="Wingdings" pitchFamily="2" charset="2"/>
              <a:buNone/>
            </a:pPr>
            <a:r>
              <a:rPr lang="en-US" dirty="0"/>
              <a:t>A road map</a:t>
            </a:r>
          </a:p>
        </p:txBody>
      </p:sp>
      <p:pic>
        <p:nvPicPr>
          <p:cNvPr id="3143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6810" y="2021020"/>
            <a:ext cx="3974104" cy="2649402"/>
          </a:xfrm>
          <a:prstGeom prst="rect">
            <a:avLst/>
          </a:prstGeom>
          <a:noFill/>
          <a:ln w="9525">
            <a:noFill/>
            <a:miter lim="800000"/>
            <a:headEnd/>
            <a:tailEnd/>
          </a:ln>
          <a:effectLst>
            <a:outerShdw blurRad="50800" dist="50800" dir="2700000" algn="ctr" rotWithShape="0">
              <a:srgbClr val="5F5F5F"/>
            </a:outerShdw>
          </a:effectLst>
        </p:spPr>
      </p:pic>
      <p:sp>
        <p:nvSpPr>
          <p:cNvPr id="2" name="Rectangle 1"/>
          <p:cNvSpPr/>
          <p:nvPr/>
        </p:nvSpPr>
        <p:spPr>
          <a:xfrm>
            <a:off x="691113" y="4669018"/>
            <a:ext cx="1762021" cy="215444"/>
          </a:xfrm>
          <a:prstGeom prst="rect">
            <a:avLst/>
          </a:prstGeom>
        </p:spPr>
        <p:txBody>
          <a:bodyPr wrap="none">
            <a:spAutoFit/>
          </a:bodyPr>
          <a:lstStyle/>
          <a:p>
            <a:r>
              <a:rPr lang="en-US" sz="800" dirty="0">
                <a:solidFill>
                  <a:schemeClr val="bg1">
                    <a:lumMod val="50000"/>
                  </a:schemeClr>
                </a:solidFill>
              </a:rPr>
              <a:t>©wavebreakmedia/Shutterstock.com</a:t>
            </a:r>
          </a:p>
        </p:txBody>
      </p:sp>
    </p:spTree>
    <p:extLst>
      <p:ext uri="{BB962C8B-B14F-4D97-AF65-F5344CB8AC3E}">
        <p14:creationId xmlns:p14="http://schemas.microsoft.com/office/powerpoint/2010/main" val="279602323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eaLnBrk="1" hangingPunct="1"/>
            <a:r>
              <a:rPr lang="en-US" dirty="0"/>
              <a:t>Some Familiar Models</a:t>
            </a:r>
          </a:p>
        </p:txBody>
      </p:sp>
      <p:sp>
        <p:nvSpPr>
          <p:cNvPr id="19461" name="Rectangle 3"/>
          <p:cNvSpPr>
            <a:spLocks noGrp="1" noChangeArrowheads="1"/>
          </p:cNvSpPr>
          <p:nvPr>
            <p:ph idx="1"/>
          </p:nvPr>
        </p:nvSpPr>
        <p:spPr>
          <a:xfrm>
            <a:off x="914400" y="2514600"/>
            <a:ext cx="3657600" cy="1676400"/>
          </a:xfrm>
        </p:spPr>
        <p:txBody>
          <a:bodyPr/>
          <a:lstStyle/>
          <a:p>
            <a:pPr marL="0" indent="0" eaLnBrk="1" hangingPunct="1">
              <a:buFont typeface="Wingdings" pitchFamily="2" charset="2"/>
              <a:buNone/>
            </a:pPr>
            <a:r>
              <a:rPr lang="en-US" dirty="0"/>
              <a:t>A model of human </a:t>
            </a:r>
            <a:br>
              <a:rPr lang="en-US" dirty="0"/>
            </a:br>
            <a:r>
              <a:rPr lang="en-US" dirty="0"/>
              <a:t>anatomy from high </a:t>
            </a:r>
            <a:br>
              <a:rPr lang="en-US" dirty="0"/>
            </a:br>
            <a:r>
              <a:rPr lang="en-US" dirty="0"/>
              <a:t>school biology class</a:t>
            </a:r>
          </a:p>
        </p:txBody>
      </p:sp>
      <p:pic>
        <p:nvPicPr>
          <p:cNvPr id="3164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64616" y="1997500"/>
            <a:ext cx="3683172" cy="2733966"/>
          </a:xfrm>
          <a:prstGeom prst="rect">
            <a:avLst/>
          </a:prstGeom>
          <a:noFill/>
          <a:ln w="9525">
            <a:noFill/>
            <a:miter lim="800000"/>
            <a:headEnd/>
            <a:tailEnd/>
          </a:ln>
          <a:effectLst>
            <a:outerShdw blurRad="50800" dist="50800" dir="2700000" algn="ctr" rotWithShape="0">
              <a:schemeClr val="tx1">
                <a:lumMod val="65000"/>
                <a:lumOff val="35000"/>
              </a:schemeClr>
            </a:outerShdw>
          </a:effectLst>
        </p:spPr>
      </p:pic>
      <p:sp>
        <p:nvSpPr>
          <p:cNvPr id="5" name="Rectangle 4"/>
          <p:cNvSpPr/>
          <p:nvPr/>
        </p:nvSpPr>
        <p:spPr>
          <a:xfrm>
            <a:off x="7117417" y="4731466"/>
            <a:ext cx="1332416" cy="215444"/>
          </a:xfrm>
          <a:prstGeom prst="rect">
            <a:avLst/>
          </a:prstGeom>
        </p:spPr>
        <p:txBody>
          <a:bodyPr wrap="none">
            <a:spAutoFit/>
          </a:bodyPr>
          <a:lstStyle/>
          <a:p>
            <a:r>
              <a:rPr lang="en-US" sz="800" dirty="0">
                <a:solidFill>
                  <a:schemeClr val="bg1">
                    <a:lumMod val="50000"/>
                  </a:schemeClr>
                </a:solidFill>
              </a:rPr>
              <a:t>©Accord/Shutterstock.com</a:t>
            </a:r>
          </a:p>
        </p:txBody>
      </p:sp>
    </p:spTree>
    <p:extLst>
      <p:ext uri="{BB962C8B-B14F-4D97-AF65-F5344CB8AC3E}">
        <p14:creationId xmlns:p14="http://schemas.microsoft.com/office/powerpoint/2010/main" val="73810415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9201" y="1929963"/>
            <a:ext cx="4245849" cy="2823038"/>
          </a:xfrm>
          <a:prstGeom prst="rect">
            <a:avLst/>
          </a:prstGeom>
          <a:noFill/>
          <a:ln w="9525">
            <a:noFill/>
            <a:miter lim="800000"/>
            <a:headEnd/>
            <a:tailEnd/>
          </a:ln>
        </p:spPr>
      </p:pic>
      <p:sp>
        <p:nvSpPr>
          <p:cNvPr id="20485" name="Rectangle 3"/>
          <p:cNvSpPr>
            <a:spLocks noGrp="1" noChangeArrowheads="1"/>
          </p:cNvSpPr>
          <p:nvPr>
            <p:ph type="title"/>
          </p:nvPr>
        </p:nvSpPr>
        <p:spPr/>
        <p:txBody>
          <a:bodyPr/>
          <a:lstStyle/>
          <a:p>
            <a:pPr algn="ctr" eaLnBrk="1" hangingPunct="1"/>
            <a:r>
              <a:rPr lang="en-US" dirty="0"/>
              <a:t>Some Familiar Models</a:t>
            </a:r>
          </a:p>
        </p:txBody>
      </p:sp>
      <p:sp>
        <p:nvSpPr>
          <p:cNvPr id="20486" name="Rectangle 4"/>
          <p:cNvSpPr>
            <a:spLocks noGrp="1" noChangeArrowheads="1"/>
          </p:cNvSpPr>
          <p:nvPr>
            <p:ph idx="1"/>
          </p:nvPr>
        </p:nvSpPr>
        <p:spPr>
          <a:xfrm>
            <a:off x="5410200" y="4343400"/>
            <a:ext cx="2971800" cy="788581"/>
          </a:xfrm>
        </p:spPr>
        <p:txBody>
          <a:bodyPr/>
          <a:lstStyle/>
          <a:p>
            <a:pPr marL="0" indent="0" eaLnBrk="1" hangingPunct="1">
              <a:buFont typeface="Wingdings" pitchFamily="2" charset="2"/>
              <a:buNone/>
            </a:pPr>
            <a:r>
              <a:rPr lang="en-US" dirty="0"/>
              <a:t>A model airplane</a:t>
            </a:r>
          </a:p>
        </p:txBody>
      </p:sp>
      <p:sp>
        <p:nvSpPr>
          <p:cNvPr id="5" name="Rectangle 4"/>
          <p:cNvSpPr/>
          <p:nvPr/>
        </p:nvSpPr>
        <p:spPr>
          <a:xfrm>
            <a:off x="489086" y="4722183"/>
            <a:ext cx="1428596" cy="215444"/>
          </a:xfrm>
          <a:prstGeom prst="rect">
            <a:avLst/>
          </a:prstGeom>
        </p:spPr>
        <p:txBody>
          <a:bodyPr wrap="none">
            <a:spAutoFit/>
          </a:bodyPr>
          <a:lstStyle/>
          <a:p>
            <a:r>
              <a:rPr lang="en-US" sz="800" dirty="0">
                <a:solidFill>
                  <a:schemeClr val="bg1">
                    <a:lumMod val="50000"/>
                  </a:schemeClr>
                </a:solidFill>
              </a:rPr>
              <a:t>©Olga Rosi/Shutterstock.com</a:t>
            </a:r>
          </a:p>
        </p:txBody>
      </p:sp>
    </p:spTree>
    <p:extLst>
      <p:ext uri="{BB962C8B-B14F-4D97-AF65-F5344CB8AC3E}">
        <p14:creationId xmlns:p14="http://schemas.microsoft.com/office/powerpoint/2010/main" val="108849754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algn="ctr" eaLnBrk="1" hangingPunct="1"/>
            <a:r>
              <a:rPr lang="en-US" dirty="0"/>
              <a:t>Some Familiar Models</a:t>
            </a:r>
          </a:p>
        </p:txBody>
      </p:sp>
      <p:sp>
        <p:nvSpPr>
          <p:cNvPr id="21509" name="Rectangle 3"/>
          <p:cNvSpPr>
            <a:spLocks noGrp="1" noChangeArrowheads="1"/>
          </p:cNvSpPr>
          <p:nvPr>
            <p:ph idx="1"/>
          </p:nvPr>
        </p:nvSpPr>
        <p:spPr>
          <a:xfrm>
            <a:off x="762000" y="1600200"/>
            <a:ext cx="4114800" cy="1371600"/>
          </a:xfrm>
        </p:spPr>
        <p:txBody>
          <a:bodyPr/>
          <a:lstStyle/>
          <a:p>
            <a:pPr marL="0" indent="0" eaLnBrk="1" hangingPunct="1">
              <a:buFont typeface="Wingdings" pitchFamily="2" charset="2"/>
              <a:buNone/>
            </a:pPr>
            <a:r>
              <a:rPr lang="en-US" dirty="0"/>
              <a:t>The model teeth at the dentist’s office</a:t>
            </a:r>
          </a:p>
        </p:txBody>
      </p:sp>
      <p:pic>
        <p:nvPicPr>
          <p:cNvPr id="215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12138" y="2624138"/>
            <a:ext cx="4420983" cy="2947322"/>
          </a:xfrm>
          <a:prstGeom prst="rect">
            <a:avLst/>
          </a:prstGeom>
          <a:noFill/>
          <a:ln w="9525">
            <a:solidFill>
              <a:schemeClr val="bg1">
                <a:lumMod val="50000"/>
              </a:schemeClr>
            </a:solidFill>
            <a:miter lim="800000"/>
            <a:headEnd/>
            <a:tailEnd/>
          </a:ln>
          <a:effectLst>
            <a:outerShdw blurRad="50800" dist="50800" dir="2700000" algn="tl" rotWithShape="0">
              <a:schemeClr val="tx1">
                <a:lumMod val="50000"/>
                <a:lumOff val="50000"/>
              </a:schemeClr>
            </a:outerShdw>
          </a:effectLst>
        </p:spPr>
      </p:pic>
      <p:grpSp>
        <p:nvGrpSpPr>
          <p:cNvPr id="2" name="Group 5"/>
          <p:cNvGrpSpPr>
            <a:grpSpLocks/>
          </p:cNvGrpSpPr>
          <p:nvPr/>
        </p:nvGrpSpPr>
        <p:grpSpPr bwMode="auto">
          <a:xfrm>
            <a:off x="6265862" y="1906588"/>
            <a:ext cx="2127250" cy="950912"/>
            <a:chOff x="3958" y="1069"/>
            <a:chExt cx="1340" cy="599"/>
          </a:xfrm>
        </p:grpSpPr>
        <p:sp>
          <p:nvSpPr>
            <p:cNvPr id="320518" name="AutoShape 6"/>
            <p:cNvSpPr>
              <a:spLocks noChangeArrowheads="1"/>
            </p:cNvSpPr>
            <p:nvPr/>
          </p:nvSpPr>
          <p:spPr bwMode="auto">
            <a:xfrm>
              <a:off x="3958" y="1069"/>
              <a:ext cx="1340" cy="599"/>
            </a:xfrm>
            <a:prstGeom prst="wedgeRoundRectCallout">
              <a:avLst>
                <a:gd name="adj1" fmla="val -54329"/>
                <a:gd name="adj2" fmla="val 106259"/>
                <a:gd name="adj3" fmla="val 16667"/>
              </a:avLst>
            </a:prstGeom>
            <a:solidFill>
              <a:srgbClr val="FFFFCC"/>
            </a:solidFill>
            <a:ln w="9525">
              <a:solidFill>
                <a:srgbClr val="CC0000"/>
              </a:solidFill>
              <a:miter lim="800000"/>
              <a:headEnd/>
              <a:tailEnd/>
            </a:ln>
            <a:effectLst>
              <a:outerShdw blurRad="50800" dist="50800" dir="2700000" algn="ctr" rotWithShape="0">
                <a:schemeClr val="tx1">
                  <a:lumMod val="50000"/>
                  <a:lumOff val="50000"/>
                </a:schemeClr>
              </a:outerShdw>
            </a:effectLst>
          </p:spPr>
          <p:txBody>
            <a:bodyPr/>
            <a:lstStyle/>
            <a:p>
              <a:pPr algn="ctr">
                <a:defRPr/>
              </a:pPr>
              <a:endParaRPr lang="en-US">
                <a:cs typeface="Arial" charset="0"/>
              </a:endParaRPr>
            </a:p>
          </p:txBody>
        </p:sp>
        <p:sp>
          <p:nvSpPr>
            <p:cNvPr id="21513" name="Text Box 7"/>
            <p:cNvSpPr txBox="1">
              <a:spLocks noChangeArrowheads="1"/>
            </p:cNvSpPr>
            <p:nvPr/>
          </p:nvSpPr>
          <p:spPr bwMode="auto">
            <a:xfrm>
              <a:off x="3972" y="1101"/>
              <a:ext cx="1287" cy="538"/>
            </a:xfrm>
            <a:prstGeom prst="rect">
              <a:avLst/>
            </a:prstGeom>
            <a:noFill/>
            <a:ln w="9525">
              <a:noFill/>
              <a:miter lim="800000"/>
              <a:headEnd/>
              <a:tailEnd/>
            </a:ln>
          </p:spPr>
          <p:txBody>
            <a:bodyPr>
              <a:spAutoFit/>
            </a:bodyPr>
            <a:lstStyle/>
            <a:p>
              <a:pPr>
                <a:spcBef>
                  <a:spcPct val="50000"/>
                </a:spcBef>
              </a:pPr>
              <a:r>
                <a:rPr lang="en-US" sz="2500" i="1" dirty="0">
                  <a:solidFill>
                    <a:srgbClr val="A50021"/>
                  </a:solidFill>
                  <a:latin typeface="Comic Sans MS" pitchFamily="66" charset="0"/>
                  <a:cs typeface="Arial" charset="0"/>
                </a:rPr>
                <a:t>Don’t forget to floss!</a:t>
              </a:r>
            </a:p>
          </p:txBody>
        </p:sp>
      </p:grpSp>
      <p:sp>
        <p:nvSpPr>
          <p:cNvPr id="8" name="Rectangle 7"/>
          <p:cNvSpPr/>
          <p:nvPr/>
        </p:nvSpPr>
        <p:spPr>
          <a:xfrm>
            <a:off x="6585769" y="5571460"/>
            <a:ext cx="1332416" cy="215444"/>
          </a:xfrm>
          <a:prstGeom prst="rect">
            <a:avLst/>
          </a:prstGeom>
        </p:spPr>
        <p:txBody>
          <a:bodyPr wrap="none">
            <a:spAutoFit/>
          </a:bodyPr>
          <a:lstStyle/>
          <a:p>
            <a:r>
              <a:rPr lang="en-US" sz="800" dirty="0">
                <a:solidFill>
                  <a:schemeClr val="bg1">
                    <a:lumMod val="50000"/>
                  </a:schemeClr>
                </a:solidFill>
              </a:rPr>
              <a:t>©ittipon/Shutterstock.com</a:t>
            </a:r>
          </a:p>
        </p:txBody>
      </p:sp>
    </p:spTree>
    <p:extLst>
      <p:ext uri="{BB962C8B-B14F-4D97-AF65-F5344CB8AC3E}">
        <p14:creationId xmlns:p14="http://schemas.microsoft.com/office/powerpoint/2010/main" val="4207833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Models</a:t>
            </a:r>
          </a:p>
        </p:txBody>
      </p:sp>
      <p:sp>
        <p:nvSpPr>
          <p:cNvPr id="3" name="Content Placeholder 2"/>
          <p:cNvSpPr>
            <a:spLocks noGrp="1"/>
          </p:cNvSpPr>
          <p:nvPr>
            <p:ph idx="1"/>
          </p:nvPr>
        </p:nvSpPr>
        <p:spPr/>
        <p:txBody>
          <a:bodyPr>
            <a:normAutofit/>
          </a:bodyPr>
          <a:lstStyle/>
          <a:p>
            <a:r>
              <a:rPr lang="en-US" dirty="0"/>
              <a:t>Includes characteristics that are essential to explore research question.</a:t>
            </a:r>
          </a:p>
          <a:p>
            <a:r>
              <a:rPr lang="en-US" dirty="0"/>
              <a:t>Simplifies reality to increase our understanding – neglects redundant dimensions of reality.</a:t>
            </a:r>
          </a:p>
          <a:p>
            <a:endParaRPr lang="en-US" dirty="0"/>
          </a:p>
          <a:p>
            <a:pPr marL="0" indent="0">
              <a:buNone/>
            </a:pPr>
            <a:r>
              <a:rPr lang="en-US" dirty="0">
                <a:solidFill>
                  <a:srgbClr val="FF0000"/>
                </a:solidFill>
              </a:rPr>
              <a:t>Most economic models</a:t>
            </a:r>
          </a:p>
          <a:p>
            <a:r>
              <a:rPr lang="en-US" dirty="0"/>
              <a:t>Diagrams and equation</a:t>
            </a:r>
          </a:p>
          <a:p>
            <a:pPr marL="0" indent="0">
              <a:buNone/>
            </a:pPr>
            <a:r>
              <a:rPr lang="en-US" i="1" dirty="0"/>
              <a:t>Ceteris Paribus </a:t>
            </a:r>
            <a:r>
              <a:rPr lang="en-US" dirty="0"/>
              <a:t>analysis – concentrating in change only one variable fixing </a:t>
            </a:r>
            <a:r>
              <a:rPr lang="en-US"/>
              <a:t>all others.</a:t>
            </a:r>
            <a:endParaRPr lang="en-US" dirty="0"/>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676850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Tx/>
              <a:buSzPct val="120000"/>
              <a:buNone/>
            </a:pPr>
            <a:r>
              <a:rPr lang="en-US" dirty="0"/>
              <a:t>The principles of decision making are:</a:t>
            </a:r>
          </a:p>
          <a:p>
            <a:pPr>
              <a:buClr>
                <a:schemeClr val="accent1">
                  <a:lumMod val="75000"/>
                </a:schemeClr>
              </a:buClr>
              <a:buSzPct val="120000"/>
              <a:buFont typeface="Arial" pitchFamily="34" charset="0"/>
              <a:buChar char="•"/>
            </a:pPr>
            <a:r>
              <a:rPr lang="en-US" dirty="0"/>
              <a:t>People face tradeoffs.</a:t>
            </a:r>
          </a:p>
          <a:p>
            <a:pPr>
              <a:buClr>
                <a:schemeClr val="accent1">
                  <a:lumMod val="75000"/>
                </a:schemeClr>
              </a:buClr>
              <a:buSzPct val="120000"/>
              <a:buFont typeface="Arial" pitchFamily="34" charset="0"/>
              <a:buChar char="•"/>
            </a:pPr>
            <a:r>
              <a:rPr lang="en-US" dirty="0"/>
              <a:t>The cost of any action is measured in terms of foregone opportunities. </a:t>
            </a:r>
          </a:p>
          <a:p>
            <a:pPr>
              <a:buClr>
                <a:schemeClr val="accent1">
                  <a:lumMod val="75000"/>
                </a:schemeClr>
              </a:buClr>
              <a:buSzPct val="120000"/>
              <a:buFont typeface="Arial" pitchFamily="34" charset="0"/>
              <a:buChar char="•"/>
            </a:pPr>
            <a:r>
              <a:rPr lang="en-US" dirty="0"/>
              <a:t>Rational people make decisions by comparing marginal costs and marginal benefits.</a:t>
            </a:r>
          </a:p>
          <a:p>
            <a:pPr>
              <a:buClr>
                <a:schemeClr val="accent1">
                  <a:lumMod val="75000"/>
                </a:schemeClr>
              </a:buClr>
              <a:buSzPct val="120000"/>
              <a:buFont typeface="Arial" pitchFamily="34" charset="0"/>
              <a:buChar char="•"/>
            </a:pPr>
            <a:r>
              <a:rPr lang="en-US" dirty="0"/>
              <a:t>People respond to incentives.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Tx/>
              <a:buSzPct val="120000"/>
              <a:buNone/>
            </a:pPr>
            <a:r>
              <a:rPr lang="en-US" dirty="0"/>
              <a:t>The principles of interactions among people are:</a:t>
            </a:r>
          </a:p>
          <a:p>
            <a:pPr>
              <a:buClr>
                <a:schemeClr val="accent1">
                  <a:lumMod val="75000"/>
                </a:schemeClr>
              </a:buClr>
              <a:buSzPct val="120000"/>
              <a:buFont typeface="Arial" pitchFamily="34" charset="0"/>
              <a:buChar char="•"/>
            </a:pPr>
            <a:r>
              <a:rPr lang="en-US" dirty="0"/>
              <a:t>Trade can be mutually beneficial.</a:t>
            </a:r>
          </a:p>
          <a:p>
            <a:pPr>
              <a:buClr>
                <a:schemeClr val="accent1">
                  <a:lumMod val="75000"/>
                </a:schemeClr>
              </a:buClr>
              <a:buSzPct val="120000"/>
              <a:buFont typeface="Arial" pitchFamily="34" charset="0"/>
              <a:buChar char="•"/>
            </a:pPr>
            <a:r>
              <a:rPr lang="en-US" dirty="0"/>
              <a:t>Markets are usually a good way of coordinating trade. </a:t>
            </a:r>
          </a:p>
          <a:p>
            <a:pPr>
              <a:buClr>
                <a:schemeClr val="accent1">
                  <a:lumMod val="75000"/>
                </a:schemeClr>
              </a:buClr>
              <a:buSzPct val="120000"/>
              <a:buFont typeface="Arial" pitchFamily="34" charset="0"/>
              <a:buChar char="•"/>
            </a:pPr>
            <a:r>
              <a:rPr lang="en-US" dirty="0" err="1"/>
              <a:t>Govt</a:t>
            </a:r>
            <a:r>
              <a:rPr lang="en-US" dirty="0"/>
              <a:t> can potentially improve market outcomes if there is a market failure or if the market outcome is inequitable.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a:solidFill>
                  <a:srgbClr val="777777"/>
                </a:solidFill>
                <a:latin typeface="Times New Roman" pitchFamily="18" charset="0"/>
                <a:cs typeface="Times New Roman" pitchFamily="18" charset="0"/>
              </a:rPr>
              <a:t>© 2015 </a:t>
            </a:r>
            <a:r>
              <a:rPr lang="en-US" sz="800" i="1" dirty="0" err="1">
                <a:solidFill>
                  <a:srgbClr val="777777"/>
                </a:solidFill>
                <a:latin typeface="Times New Roman" pitchFamily="18" charset="0"/>
                <a:cs typeface="Times New Roman" pitchFamily="18" charset="0"/>
              </a:rPr>
              <a:t>Cengage</a:t>
            </a:r>
            <a:r>
              <a:rPr lang="en-US" sz="80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0104208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4</a:t>
            </a:fld>
            <a:endParaRPr lang="en-US" altLang="en-US" sz="1200"/>
          </a:p>
        </p:txBody>
      </p:sp>
      <p:sp>
        <p:nvSpPr>
          <p:cNvPr id="3" name="Content Placeholder 2"/>
          <p:cNvSpPr>
            <a:spLocks noGrp="1"/>
          </p:cNvSpPr>
          <p:nvPr>
            <p:ph idx="1"/>
          </p:nvPr>
        </p:nvSpPr>
        <p:spPr>
          <a:xfrm>
            <a:off x="4334226" y="2372163"/>
            <a:ext cx="4592464" cy="2652440"/>
          </a:xfrm>
        </p:spPr>
        <p:txBody>
          <a:bodyPr/>
          <a:lstStyle/>
          <a:p>
            <a:r>
              <a:rPr lang="en-US" sz="2400" dirty="0">
                <a:solidFill>
                  <a:srgbClr val="C00000"/>
                </a:solidFill>
              </a:rPr>
              <a:t>At the professional level:</a:t>
            </a:r>
          </a:p>
          <a:p>
            <a:pPr marL="285750" indent="-285750">
              <a:buFont typeface="Arial" panose="020B0604020202020204" pitchFamily="34" charset="0"/>
              <a:buChar char="•"/>
            </a:pPr>
            <a:r>
              <a:rPr lang="en-US" dirty="0">
                <a:solidFill>
                  <a:srgbClr val="C00000"/>
                </a:solidFill>
              </a:rPr>
              <a:t>How can my firm minimize costs and maximize profits?</a:t>
            </a:r>
          </a:p>
          <a:p>
            <a:pPr marL="285750" indent="-285750">
              <a:buFont typeface="Arial" panose="020B0604020202020204" pitchFamily="34" charset="0"/>
              <a:buChar char="•"/>
            </a:pPr>
            <a:r>
              <a:rPr lang="en-US" dirty="0">
                <a:solidFill>
                  <a:srgbClr val="C00000"/>
                </a:solidFill>
              </a:rPr>
              <a:t>How much price should I charge and how much should I produce?</a:t>
            </a:r>
          </a:p>
          <a:p>
            <a:endParaRPr lang="en-US" dirty="0"/>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46" y="651164"/>
            <a:ext cx="3706498" cy="2649871"/>
          </a:xfrm>
          <a:prstGeom prst="rect">
            <a:avLst/>
          </a:prstGeom>
        </p:spPr>
      </p:pic>
    </p:spTree>
    <p:extLst>
      <p:ext uri="{BB962C8B-B14F-4D97-AF65-F5344CB8AC3E}">
        <p14:creationId xmlns:p14="http://schemas.microsoft.com/office/powerpoint/2010/main" val="2309783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Tx/>
              <a:buSzPct val="120000"/>
              <a:buNone/>
            </a:pPr>
            <a:r>
              <a:rPr lang="en-US" dirty="0"/>
              <a:t>The principles of the economy as a whole are:</a:t>
            </a:r>
          </a:p>
          <a:p>
            <a:pPr>
              <a:buClr>
                <a:schemeClr val="accent1">
                  <a:lumMod val="75000"/>
                </a:schemeClr>
              </a:buClr>
              <a:buSzPct val="120000"/>
              <a:buFont typeface="Arial" pitchFamily="34" charset="0"/>
              <a:buChar char="•"/>
            </a:pPr>
            <a:r>
              <a:rPr lang="en-US" dirty="0"/>
              <a:t>Productivity is the ultimate source of living standards. </a:t>
            </a:r>
          </a:p>
          <a:p>
            <a:pPr>
              <a:buClr>
                <a:schemeClr val="accent1">
                  <a:lumMod val="75000"/>
                </a:schemeClr>
              </a:buClr>
              <a:buSzPct val="120000"/>
              <a:buFont typeface="Arial" pitchFamily="34" charset="0"/>
              <a:buChar char="•"/>
            </a:pPr>
            <a:r>
              <a:rPr lang="en-US" dirty="0"/>
              <a:t>Money growth is the ultimate source of inflation. </a:t>
            </a:r>
          </a:p>
          <a:p>
            <a:pPr>
              <a:buClr>
                <a:schemeClr val="accent1">
                  <a:lumMod val="75000"/>
                </a:schemeClr>
              </a:buClr>
              <a:buSzPct val="120000"/>
              <a:buFont typeface="Arial" pitchFamily="34" charset="0"/>
              <a:buChar char="•"/>
            </a:pPr>
            <a:r>
              <a:rPr lang="en-US" dirty="0"/>
              <a:t>Society faces a short-run tradeoff between inflation and unemployment.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a:solidFill>
                  <a:srgbClr val="777777"/>
                </a:solidFill>
                <a:latin typeface="Times New Roman" pitchFamily="18" charset="0"/>
                <a:cs typeface="Times New Roman" pitchFamily="18" charset="0"/>
              </a:rPr>
              <a:t>© 2015 </a:t>
            </a:r>
            <a:r>
              <a:rPr lang="en-US" sz="800" i="1" dirty="0" err="1">
                <a:solidFill>
                  <a:srgbClr val="777777"/>
                </a:solidFill>
                <a:latin typeface="Times New Roman" pitchFamily="18" charset="0"/>
                <a:cs typeface="Times New Roman" pitchFamily="18" charset="0"/>
              </a:rPr>
              <a:t>Cengage</a:t>
            </a:r>
            <a:r>
              <a:rPr lang="en-US" sz="80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01042083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524669" y="69850"/>
            <a:ext cx="8094662" cy="860425"/>
          </a:xfrm>
        </p:spPr>
        <p:txBody>
          <a:bodyPr wrap="square" anchor="t">
            <a:normAutofit/>
          </a:bodyPr>
          <a:lstStyle/>
          <a:p>
            <a:pPr eaLnBrk="1" hangingPunct="1"/>
            <a:r>
              <a:rPr lang="en-US" altLang="en-US" kern="0" spc="200" dirty="0">
                <a:solidFill>
                  <a:srgbClr val="008000"/>
                </a:solidFill>
              </a:rPr>
              <a:t>Next Lecture</a:t>
            </a:r>
          </a:p>
        </p:txBody>
      </p:sp>
      <p:sp>
        <p:nvSpPr>
          <p:cNvPr id="10243" name="Content Placeholder 2"/>
          <p:cNvSpPr>
            <a:spLocks noGrp="1"/>
          </p:cNvSpPr>
          <p:nvPr>
            <p:ph idx="1"/>
          </p:nvPr>
        </p:nvSpPr>
        <p:spPr>
          <a:xfrm>
            <a:off x="277813" y="1025525"/>
            <a:ext cx="8995279" cy="5422900"/>
          </a:xfrm>
        </p:spPr>
        <p:txBody>
          <a:bodyPr/>
          <a:lstStyle/>
          <a:p>
            <a:pPr eaLnBrk="1" hangingPunct="1"/>
            <a:r>
              <a:rPr lang="en-US" altLang="en-US" dirty="0"/>
              <a:t>Demand and Supply Analysis</a:t>
            </a:r>
          </a:p>
          <a:p>
            <a:pPr eaLnBrk="1" hangingPunct="1"/>
            <a:r>
              <a:rPr lang="en-US" altLang="en-US" dirty="0"/>
              <a:t>Readings: Mankiw, Chapter 1; Production Possibility Frontier part </a:t>
            </a:r>
            <a:r>
              <a:rPr lang="en-US" altLang="en-US"/>
              <a:t>and Appendix </a:t>
            </a:r>
            <a:r>
              <a:rPr lang="en-US" altLang="en-US" dirty="0"/>
              <a:t>from Chapter 2</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panose="020B0604020202020204" pitchFamily="34" charset="0"/>
              </a:defRPr>
            </a:lvl1pPr>
            <a:lvl2pPr marL="742950" indent="-285750" eaLnBrk="0" hangingPunct="0">
              <a:defRPr sz="3400">
                <a:solidFill>
                  <a:schemeClr val="tx1"/>
                </a:solidFill>
                <a:latin typeface="Arial" panose="020B0604020202020204" pitchFamily="34" charset="0"/>
              </a:defRPr>
            </a:lvl2pPr>
            <a:lvl3pPr marL="1143000" indent="-228600" eaLnBrk="0" hangingPunct="0">
              <a:defRPr sz="3400">
                <a:solidFill>
                  <a:schemeClr val="tx1"/>
                </a:solidFill>
                <a:latin typeface="Arial" panose="020B0604020202020204" pitchFamily="34" charset="0"/>
              </a:defRPr>
            </a:lvl3pPr>
            <a:lvl4pPr marL="1600200" indent="-228600" eaLnBrk="0" hangingPunct="0">
              <a:defRPr sz="3400">
                <a:solidFill>
                  <a:schemeClr val="tx1"/>
                </a:solidFill>
                <a:latin typeface="Arial" panose="020B0604020202020204" pitchFamily="34" charset="0"/>
              </a:defRPr>
            </a:lvl4pPr>
            <a:lvl5pPr marL="2057400" indent="-228600" eaLnBrk="0" hangingPunct="0">
              <a:defRPr sz="34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4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4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4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400">
                <a:solidFill>
                  <a:schemeClr val="tx1"/>
                </a:solidFill>
                <a:latin typeface="Arial" panose="020B0604020202020204" pitchFamily="34" charset="0"/>
              </a:defRPr>
            </a:lvl9pPr>
          </a:lstStyle>
          <a:p>
            <a:pPr eaLnBrk="1" hangingPunct="1"/>
            <a:fld id="{6566CBAC-F0E7-4DC7-A047-13A2B58E7728}" type="slidenum">
              <a:rPr lang="en-US" altLang="en-US" sz="1200">
                <a:solidFill>
                  <a:srgbClr val="002060"/>
                </a:solidFill>
              </a:rPr>
              <a:pPr eaLnBrk="1" hangingPunct="1"/>
              <a:t>50</a:t>
            </a:fld>
            <a:endParaRPr lang="en-US" altLang="en-US" sz="1200">
              <a:solidFill>
                <a:srgbClr val="002060"/>
              </a:solidFill>
            </a:endParaRPr>
          </a:p>
        </p:txBody>
      </p:sp>
      <p:pic>
        <p:nvPicPr>
          <p:cNvPr id="8" name="Picture 7"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759453067"/>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pPr eaLnBrk="1" hangingPunct="1"/>
            <a:r>
              <a:rPr lang="en-US" altLang="en-US" dirty="0"/>
              <a:t>The PPF</a:t>
            </a:r>
          </a:p>
        </p:txBody>
      </p:sp>
      <p:sp>
        <p:nvSpPr>
          <p:cNvPr id="18435" name="Content Placeholder 2"/>
          <p:cNvSpPr>
            <a:spLocks noGrp="1"/>
          </p:cNvSpPr>
          <p:nvPr>
            <p:ph idx="1"/>
          </p:nvPr>
        </p:nvSpPr>
        <p:spPr/>
        <p:txBody>
          <a:bodyPr/>
          <a:lstStyle/>
          <a:p>
            <a:r>
              <a:rPr lang="en-US" altLang="en-US" dirty="0">
                <a:solidFill>
                  <a:srgbClr val="005696"/>
                </a:solidFill>
              </a:rPr>
              <a:t>Production possibilities frontier</a:t>
            </a:r>
          </a:p>
          <a:p>
            <a:pPr lvl="1"/>
            <a:r>
              <a:rPr lang="en-US" altLang="en-US" dirty="0"/>
              <a:t>A graph: combinations of output that the economy can possibly produce</a:t>
            </a:r>
          </a:p>
          <a:p>
            <a:pPr lvl="1"/>
            <a:r>
              <a:rPr lang="en-US" altLang="en-US" dirty="0"/>
              <a:t>Given the available</a:t>
            </a:r>
          </a:p>
          <a:p>
            <a:pPr lvl="2"/>
            <a:r>
              <a:rPr lang="en-US" altLang="en-US" dirty="0"/>
              <a:t>Factors of production and technology</a:t>
            </a:r>
          </a:p>
          <a:p>
            <a:pPr lvl="1"/>
            <a:r>
              <a:rPr lang="en-US" altLang="en-US" dirty="0"/>
              <a:t>Example:  </a:t>
            </a:r>
          </a:p>
          <a:p>
            <a:pPr lvl="2"/>
            <a:r>
              <a:rPr lang="en-US" altLang="en-US" dirty="0"/>
              <a:t>Two goods:  computers and wheat</a:t>
            </a:r>
          </a:p>
          <a:p>
            <a:pPr lvl="2"/>
            <a:r>
              <a:rPr lang="en-US" altLang="en-US" dirty="0"/>
              <a:t>One resource:  labor (measured in hours)</a:t>
            </a:r>
          </a:p>
          <a:p>
            <a:pPr lvl="2"/>
            <a:r>
              <a:rPr lang="en-US" altLang="en-US" dirty="0"/>
              <a:t>Economy has 50,000 labor hours per month available for production</a:t>
            </a:r>
          </a:p>
          <a:p>
            <a:pPr marL="0" indent="0">
              <a:buNone/>
            </a:pPr>
            <a:endParaRPr lang="en-US" altLang="en-US" dirty="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E873B2A1-42AF-4082-91D3-E8BC15B135CF}"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97598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PPF Example</a:t>
            </a:r>
          </a:p>
        </p:txBody>
      </p:sp>
      <p:sp>
        <p:nvSpPr>
          <p:cNvPr id="3" name="Text Placeholder 2"/>
          <p:cNvSpPr>
            <a:spLocks noGrp="1"/>
          </p:cNvSpPr>
          <p:nvPr>
            <p:ph type="body" sz="quarter" idx="12"/>
          </p:nvPr>
        </p:nvSpPr>
        <p:spPr>
          <a:xfrm>
            <a:off x="304800" y="609600"/>
            <a:ext cx="8269288" cy="1066800"/>
          </a:xfrm>
        </p:spPr>
        <p:txBody>
          <a:bodyPr/>
          <a:lstStyle/>
          <a:p>
            <a:pPr marL="285750" indent="-285750" eaLnBrk="1" hangingPunct="1">
              <a:spcBef>
                <a:spcPct val="20000"/>
              </a:spcBef>
            </a:pPr>
            <a:r>
              <a:rPr lang="en-US" sz="2400" dirty="0">
                <a:cs typeface="Arial"/>
              </a:rPr>
              <a:t>Producing one computer requires 100 hours labor.</a:t>
            </a:r>
          </a:p>
          <a:p>
            <a:pPr marL="285750" indent="-285750" eaLnBrk="1" hangingPunct="1">
              <a:spcBef>
                <a:spcPct val="20000"/>
              </a:spcBef>
            </a:pPr>
            <a:r>
              <a:rPr lang="en-US" sz="2400" dirty="0">
                <a:cs typeface="Arial"/>
              </a:rPr>
              <a:t>Producing one ton of wheat requires 10 hours labor.</a:t>
            </a:r>
          </a:p>
          <a:p>
            <a:endParaRPr lang="en-US" sz="24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52</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23" name="Group 5"/>
          <p:cNvGrpSpPr>
            <a:grpSpLocks/>
          </p:cNvGrpSpPr>
          <p:nvPr/>
        </p:nvGrpSpPr>
        <p:grpSpPr bwMode="auto">
          <a:xfrm>
            <a:off x="4940300" y="5456238"/>
            <a:ext cx="3633788" cy="596900"/>
            <a:chOff x="3112" y="3715"/>
            <a:chExt cx="2289" cy="376"/>
          </a:xfrm>
        </p:grpSpPr>
        <p:sp>
          <p:nvSpPr>
            <p:cNvPr id="24" name="Rectangle 6"/>
            <p:cNvSpPr>
              <a:spLocks noChangeArrowheads="1"/>
            </p:cNvSpPr>
            <p:nvPr/>
          </p:nvSpPr>
          <p:spPr bwMode="auto">
            <a:xfrm>
              <a:off x="4369" y="3715"/>
              <a:ext cx="1032"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5,000</a:t>
              </a:r>
            </a:p>
          </p:txBody>
        </p:sp>
        <p:sp>
          <p:nvSpPr>
            <p:cNvPr id="25" name="Rectangle 7"/>
            <p:cNvSpPr>
              <a:spLocks noChangeArrowheads="1"/>
            </p:cNvSpPr>
            <p:nvPr/>
          </p:nvSpPr>
          <p:spPr bwMode="auto">
            <a:xfrm>
              <a:off x="3112" y="3715"/>
              <a:ext cx="125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grpSp>
      <p:grpSp>
        <p:nvGrpSpPr>
          <p:cNvPr id="26" name="Group 8"/>
          <p:cNvGrpSpPr>
            <a:grpSpLocks/>
          </p:cNvGrpSpPr>
          <p:nvPr/>
        </p:nvGrpSpPr>
        <p:grpSpPr bwMode="auto">
          <a:xfrm>
            <a:off x="4940300" y="4857750"/>
            <a:ext cx="3633788" cy="598488"/>
            <a:chOff x="3112" y="3338"/>
            <a:chExt cx="2289" cy="377"/>
          </a:xfrm>
        </p:grpSpPr>
        <p:sp>
          <p:nvSpPr>
            <p:cNvPr id="27" name="Rectangle 9"/>
            <p:cNvSpPr>
              <a:spLocks noChangeArrowheads="1"/>
            </p:cNvSpPr>
            <p:nvPr/>
          </p:nvSpPr>
          <p:spPr bwMode="auto">
            <a:xfrm>
              <a:off x="4369" y="3338"/>
              <a:ext cx="1032"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4,000</a:t>
              </a:r>
            </a:p>
          </p:txBody>
        </p:sp>
        <p:sp>
          <p:nvSpPr>
            <p:cNvPr id="28" name="Rectangle 10"/>
            <p:cNvSpPr>
              <a:spLocks noChangeArrowheads="1"/>
            </p:cNvSpPr>
            <p:nvPr/>
          </p:nvSpPr>
          <p:spPr bwMode="auto">
            <a:xfrm>
              <a:off x="3112" y="3338"/>
              <a:ext cx="125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100</a:t>
              </a:r>
            </a:p>
          </p:txBody>
        </p:sp>
      </p:grpSp>
      <p:grpSp>
        <p:nvGrpSpPr>
          <p:cNvPr id="29" name="Group 11"/>
          <p:cNvGrpSpPr>
            <a:grpSpLocks/>
          </p:cNvGrpSpPr>
          <p:nvPr/>
        </p:nvGrpSpPr>
        <p:grpSpPr bwMode="auto">
          <a:xfrm>
            <a:off x="4940300" y="4262438"/>
            <a:ext cx="3633788" cy="595312"/>
            <a:chOff x="3112" y="2963"/>
            <a:chExt cx="2289" cy="375"/>
          </a:xfrm>
        </p:grpSpPr>
        <p:sp>
          <p:nvSpPr>
            <p:cNvPr id="30" name="Rectangle 12"/>
            <p:cNvSpPr>
              <a:spLocks noChangeArrowheads="1"/>
            </p:cNvSpPr>
            <p:nvPr/>
          </p:nvSpPr>
          <p:spPr bwMode="auto">
            <a:xfrm>
              <a:off x="4369" y="2963"/>
              <a:ext cx="1032"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2,500</a:t>
              </a:r>
            </a:p>
          </p:txBody>
        </p:sp>
        <p:sp>
          <p:nvSpPr>
            <p:cNvPr id="31" name="Rectangle 13"/>
            <p:cNvSpPr>
              <a:spLocks noChangeArrowheads="1"/>
            </p:cNvSpPr>
            <p:nvPr/>
          </p:nvSpPr>
          <p:spPr bwMode="auto">
            <a:xfrm>
              <a:off x="3112" y="2963"/>
              <a:ext cx="1257"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250</a:t>
              </a:r>
            </a:p>
          </p:txBody>
        </p:sp>
      </p:grpSp>
      <p:grpSp>
        <p:nvGrpSpPr>
          <p:cNvPr id="32" name="Group 14"/>
          <p:cNvGrpSpPr>
            <a:grpSpLocks/>
          </p:cNvGrpSpPr>
          <p:nvPr/>
        </p:nvGrpSpPr>
        <p:grpSpPr bwMode="auto">
          <a:xfrm>
            <a:off x="4940300" y="3663950"/>
            <a:ext cx="3633788" cy="598488"/>
            <a:chOff x="3112" y="2586"/>
            <a:chExt cx="2289" cy="377"/>
          </a:xfrm>
        </p:grpSpPr>
        <p:sp>
          <p:nvSpPr>
            <p:cNvPr id="33" name="Rectangle 15"/>
            <p:cNvSpPr>
              <a:spLocks noChangeArrowheads="1"/>
            </p:cNvSpPr>
            <p:nvPr/>
          </p:nvSpPr>
          <p:spPr bwMode="auto">
            <a:xfrm>
              <a:off x="4369" y="2586"/>
              <a:ext cx="1032"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1,000</a:t>
              </a:r>
            </a:p>
          </p:txBody>
        </p:sp>
        <p:sp>
          <p:nvSpPr>
            <p:cNvPr id="34" name="Rectangle 16"/>
            <p:cNvSpPr>
              <a:spLocks noChangeArrowheads="1"/>
            </p:cNvSpPr>
            <p:nvPr/>
          </p:nvSpPr>
          <p:spPr bwMode="auto">
            <a:xfrm>
              <a:off x="3112" y="2586"/>
              <a:ext cx="125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400</a:t>
              </a:r>
            </a:p>
          </p:txBody>
        </p:sp>
      </p:grpSp>
      <p:grpSp>
        <p:nvGrpSpPr>
          <p:cNvPr id="35" name="Group 17"/>
          <p:cNvGrpSpPr>
            <a:grpSpLocks/>
          </p:cNvGrpSpPr>
          <p:nvPr/>
        </p:nvGrpSpPr>
        <p:grpSpPr bwMode="auto">
          <a:xfrm>
            <a:off x="1317625" y="3663950"/>
            <a:ext cx="3622675" cy="2389188"/>
            <a:chOff x="830" y="2586"/>
            <a:chExt cx="2282" cy="1505"/>
          </a:xfrm>
        </p:grpSpPr>
        <p:grpSp>
          <p:nvGrpSpPr>
            <p:cNvPr id="36" name="Group 18"/>
            <p:cNvGrpSpPr>
              <a:grpSpLocks/>
            </p:cNvGrpSpPr>
            <p:nvPr/>
          </p:nvGrpSpPr>
          <p:grpSpPr bwMode="auto">
            <a:xfrm>
              <a:off x="830" y="3715"/>
              <a:ext cx="2282" cy="376"/>
              <a:chOff x="830" y="3715"/>
              <a:chExt cx="2282" cy="376"/>
            </a:xfrm>
          </p:grpSpPr>
          <p:sp>
            <p:nvSpPr>
              <p:cNvPr id="46" name="Rectangle 19"/>
              <p:cNvSpPr>
                <a:spLocks noChangeArrowheads="1"/>
              </p:cNvSpPr>
              <p:nvPr/>
            </p:nvSpPr>
            <p:spPr bwMode="auto">
              <a:xfrm>
                <a:off x="2035" y="3715"/>
                <a:ext cx="107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50,000</a:t>
                </a:r>
              </a:p>
            </p:txBody>
          </p:sp>
          <p:sp>
            <p:nvSpPr>
              <p:cNvPr id="47" name="Rectangle 20"/>
              <p:cNvSpPr>
                <a:spLocks noChangeArrowheads="1"/>
              </p:cNvSpPr>
              <p:nvPr/>
            </p:nvSpPr>
            <p:spPr bwMode="auto">
              <a:xfrm>
                <a:off x="830" y="3715"/>
                <a:ext cx="1205"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grpSp>
        <p:grpSp>
          <p:nvGrpSpPr>
            <p:cNvPr id="37" name="Group 21"/>
            <p:cNvGrpSpPr>
              <a:grpSpLocks/>
            </p:cNvGrpSpPr>
            <p:nvPr/>
          </p:nvGrpSpPr>
          <p:grpSpPr bwMode="auto">
            <a:xfrm>
              <a:off x="830" y="3338"/>
              <a:ext cx="2282" cy="377"/>
              <a:chOff x="830" y="3338"/>
              <a:chExt cx="2282" cy="377"/>
            </a:xfrm>
          </p:grpSpPr>
          <p:sp>
            <p:nvSpPr>
              <p:cNvPr id="44" name="Rectangle 22"/>
              <p:cNvSpPr>
                <a:spLocks noChangeArrowheads="1"/>
              </p:cNvSpPr>
              <p:nvPr/>
            </p:nvSpPr>
            <p:spPr bwMode="auto">
              <a:xfrm>
                <a:off x="2035" y="3338"/>
                <a:ext cx="107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40,000</a:t>
                </a:r>
              </a:p>
            </p:txBody>
          </p:sp>
          <p:sp>
            <p:nvSpPr>
              <p:cNvPr id="45" name="Rectangle 23"/>
              <p:cNvSpPr>
                <a:spLocks noChangeArrowheads="1"/>
              </p:cNvSpPr>
              <p:nvPr/>
            </p:nvSpPr>
            <p:spPr bwMode="auto">
              <a:xfrm>
                <a:off x="830" y="3338"/>
                <a:ext cx="1205"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10,000</a:t>
                </a:r>
              </a:p>
            </p:txBody>
          </p:sp>
        </p:grpSp>
        <p:grpSp>
          <p:nvGrpSpPr>
            <p:cNvPr id="38" name="Group 24"/>
            <p:cNvGrpSpPr>
              <a:grpSpLocks/>
            </p:cNvGrpSpPr>
            <p:nvPr/>
          </p:nvGrpSpPr>
          <p:grpSpPr bwMode="auto">
            <a:xfrm>
              <a:off x="830" y="2963"/>
              <a:ext cx="2282" cy="375"/>
              <a:chOff x="830" y="2963"/>
              <a:chExt cx="2282" cy="375"/>
            </a:xfrm>
          </p:grpSpPr>
          <p:sp>
            <p:nvSpPr>
              <p:cNvPr id="42" name="Rectangle 25"/>
              <p:cNvSpPr>
                <a:spLocks noChangeArrowheads="1"/>
              </p:cNvSpPr>
              <p:nvPr/>
            </p:nvSpPr>
            <p:spPr bwMode="auto">
              <a:xfrm>
                <a:off x="2035" y="2963"/>
                <a:ext cx="1077"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25,000</a:t>
                </a:r>
              </a:p>
            </p:txBody>
          </p:sp>
          <p:sp>
            <p:nvSpPr>
              <p:cNvPr id="43" name="Rectangle 26"/>
              <p:cNvSpPr>
                <a:spLocks noChangeArrowheads="1"/>
              </p:cNvSpPr>
              <p:nvPr/>
            </p:nvSpPr>
            <p:spPr bwMode="auto">
              <a:xfrm>
                <a:off x="830" y="2963"/>
                <a:ext cx="1205"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25,000</a:t>
                </a:r>
              </a:p>
            </p:txBody>
          </p:sp>
        </p:grpSp>
        <p:grpSp>
          <p:nvGrpSpPr>
            <p:cNvPr id="39" name="Group 27"/>
            <p:cNvGrpSpPr>
              <a:grpSpLocks/>
            </p:cNvGrpSpPr>
            <p:nvPr/>
          </p:nvGrpSpPr>
          <p:grpSpPr bwMode="auto">
            <a:xfrm>
              <a:off x="830" y="2586"/>
              <a:ext cx="2282" cy="377"/>
              <a:chOff x="830" y="2586"/>
              <a:chExt cx="2282" cy="377"/>
            </a:xfrm>
          </p:grpSpPr>
          <p:sp>
            <p:nvSpPr>
              <p:cNvPr id="40" name="Rectangle 28"/>
              <p:cNvSpPr>
                <a:spLocks noChangeArrowheads="1"/>
              </p:cNvSpPr>
              <p:nvPr/>
            </p:nvSpPr>
            <p:spPr bwMode="auto">
              <a:xfrm>
                <a:off x="2035" y="2586"/>
                <a:ext cx="107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10,000</a:t>
                </a:r>
              </a:p>
            </p:txBody>
          </p:sp>
          <p:sp>
            <p:nvSpPr>
              <p:cNvPr id="41" name="Rectangle 29"/>
              <p:cNvSpPr>
                <a:spLocks noChangeArrowheads="1"/>
              </p:cNvSpPr>
              <p:nvPr/>
            </p:nvSpPr>
            <p:spPr bwMode="auto">
              <a:xfrm>
                <a:off x="830" y="2586"/>
                <a:ext cx="1205"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40,000</a:t>
                </a:r>
              </a:p>
            </p:txBody>
          </p:sp>
        </p:grpSp>
      </p:grpSp>
      <p:grpSp>
        <p:nvGrpSpPr>
          <p:cNvPr id="48" name="Group 30"/>
          <p:cNvGrpSpPr>
            <a:grpSpLocks/>
          </p:cNvGrpSpPr>
          <p:nvPr/>
        </p:nvGrpSpPr>
        <p:grpSpPr bwMode="auto">
          <a:xfrm>
            <a:off x="4940300" y="3067050"/>
            <a:ext cx="3633788" cy="596900"/>
            <a:chOff x="3112" y="2210"/>
            <a:chExt cx="2289" cy="376"/>
          </a:xfrm>
        </p:grpSpPr>
        <p:sp>
          <p:nvSpPr>
            <p:cNvPr id="49" name="Rectangle 31"/>
            <p:cNvSpPr>
              <a:spLocks noChangeArrowheads="1"/>
            </p:cNvSpPr>
            <p:nvPr/>
          </p:nvSpPr>
          <p:spPr bwMode="auto">
            <a:xfrm>
              <a:off x="4369" y="2210"/>
              <a:ext cx="1032"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sp>
          <p:nvSpPr>
            <p:cNvPr id="50" name="Rectangle 32"/>
            <p:cNvSpPr>
              <a:spLocks noChangeArrowheads="1"/>
            </p:cNvSpPr>
            <p:nvPr/>
          </p:nvSpPr>
          <p:spPr bwMode="auto">
            <a:xfrm>
              <a:off x="3112" y="2210"/>
              <a:ext cx="125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a:t>
              </a:r>
            </a:p>
          </p:txBody>
        </p:sp>
      </p:grpSp>
      <p:grpSp>
        <p:nvGrpSpPr>
          <p:cNvPr id="51" name="Group 33"/>
          <p:cNvGrpSpPr>
            <a:grpSpLocks/>
          </p:cNvGrpSpPr>
          <p:nvPr/>
        </p:nvGrpSpPr>
        <p:grpSpPr bwMode="auto">
          <a:xfrm>
            <a:off x="1317625" y="3067050"/>
            <a:ext cx="3622675" cy="596900"/>
            <a:chOff x="830" y="2210"/>
            <a:chExt cx="2282" cy="376"/>
          </a:xfrm>
        </p:grpSpPr>
        <p:sp>
          <p:nvSpPr>
            <p:cNvPr id="52" name="Rectangle 34"/>
            <p:cNvSpPr>
              <a:spLocks noChangeArrowheads="1"/>
            </p:cNvSpPr>
            <p:nvPr/>
          </p:nvSpPr>
          <p:spPr bwMode="auto">
            <a:xfrm>
              <a:off x="2035" y="2210"/>
              <a:ext cx="107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sp>
          <p:nvSpPr>
            <p:cNvPr id="53" name="Rectangle 35"/>
            <p:cNvSpPr>
              <a:spLocks noChangeArrowheads="1"/>
            </p:cNvSpPr>
            <p:nvPr/>
          </p:nvSpPr>
          <p:spPr bwMode="auto">
            <a:xfrm>
              <a:off x="830" y="2210"/>
              <a:ext cx="1205"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50,000</a:t>
              </a:r>
            </a:p>
          </p:txBody>
        </p:sp>
      </p:grpSp>
      <p:grpSp>
        <p:nvGrpSpPr>
          <p:cNvPr id="54" name="Group 36"/>
          <p:cNvGrpSpPr>
            <a:grpSpLocks/>
          </p:cNvGrpSpPr>
          <p:nvPr/>
        </p:nvGrpSpPr>
        <p:grpSpPr bwMode="auto">
          <a:xfrm>
            <a:off x="530225" y="1524000"/>
            <a:ext cx="8043863" cy="4529138"/>
            <a:chOff x="334" y="1238"/>
            <a:chExt cx="5067" cy="2853"/>
          </a:xfrm>
        </p:grpSpPr>
        <p:grpSp>
          <p:nvGrpSpPr>
            <p:cNvPr id="55" name="Group 37"/>
            <p:cNvGrpSpPr>
              <a:grpSpLocks/>
            </p:cNvGrpSpPr>
            <p:nvPr/>
          </p:nvGrpSpPr>
          <p:grpSpPr bwMode="auto">
            <a:xfrm>
              <a:off x="334" y="1238"/>
              <a:ext cx="5067" cy="2853"/>
              <a:chOff x="334" y="1238"/>
              <a:chExt cx="5067" cy="2853"/>
            </a:xfrm>
          </p:grpSpPr>
          <p:sp>
            <p:nvSpPr>
              <p:cNvPr id="57" name="Rectangle 38"/>
              <p:cNvSpPr>
                <a:spLocks noChangeArrowheads="1"/>
              </p:cNvSpPr>
              <p:nvPr/>
            </p:nvSpPr>
            <p:spPr bwMode="auto">
              <a:xfrm>
                <a:off x="334" y="3715"/>
                <a:ext cx="496"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E</a:t>
                </a:r>
              </a:p>
            </p:txBody>
          </p:sp>
          <p:sp>
            <p:nvSpPr>
              <p:cNvPr id="58" name="Rectangle 39"/>
              <p:cNvSpPr>
                <a:spLocks noChangeArrowheads="1"/>
              </p:cNvSpPr>
              <p:nvPr/>
            </p:nvSpPr>
            <p:spPr bwMode="auto">
              <a:xfrm>
                <a:off x="334" y="3338"/>
                <a:ext cx="496"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D</a:t>
                </a:r>
              </a:p>
            </p:txBody>
          </p:sp>
          <p:sp>
            <p:nvSpPr>
              <p:cNvPr id="59" name="Rectangle 40"/>
              <p:cNvSpPr>
                <a:spLocks noChangeArrowheads="1"/>
              </p:cNvSpPr>
              <p:nvPr/>
            </p:nvSpPr>
            <p:spPr bwMode="auto">
              <a:xfrm>
                <a:off x="334" y="2963"/>
                <a:ext cx="496"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C</a:t>
                </a:r>
              </a:p>
            </p:txBody>
          </p:sp>
          <p:sp>
            <p:nvSpPr>
              <p:cNvPr id="60" name="Rectangle 41"/>
              <p:cNvSpPr>
                <a:spLocks noChangeArrowheads="1"/>
              </p:cNvSpPr>
              <p:nvPr/>
            </p:nvSpPr>
            <p:spPr bwMode="auto">
              <a:xfrm>
                <a:off x="334" y="2586"/>
                <a:ext cx="496"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B</a:t>
                </a:r>
              </a:p>
            </p:txBody>
          </p:sp>
          <p:sp>
            <p:nvSpPr>
              <p:cNvPr id="61" name="Rectangle 42"/>
              <p:cNvSpPr>
                <a:spLocks noChangeArrowheads="1"/>
              </p:cNvSpPr>
              <p:nvPr/>
            </p:nvSpPr>
            <p:spPr bwMode="auto">
              <a:xfrm>
                <a:off x="334" y="2210"/>
                <a:ext cx="496"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A</a:t>
                </a:r>
              </a:p>
            </p:txBody>
          </p:sp>
          <p:sp>
            <p:nvSpPr>
              <p:cNvPr id="62" name="Rectangle 43"/>
              <p:cNvSpPr>
                <a:spLocks noChangeArrowheads="1"/>
              </p:cNvSpPr>
              <p:nvPr/>
            </p:nvSpPr>
            <p:spPr bwMode="auto">
              <a:xfrm>
                <a:off x="4369" y="1833"/>
                <a:ext cx="1032"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Wheat</a:t>
                </a:r>
              </a:p>
            </p:txBody>
          </p:sp>
          <p:sp>
            <p:nvSpPr>
              <p:cNvPr id="63" name="Rectangle 44"/>
              <p:cNvSpPr>
                <a:spLocks noChangeArrowheads="1"/>
              </p:cNvSpPr>
              <p:nvPr/>
            </p:nvSpPr>
            <p:spPr bwMode="auto">
              <a:xfrm>
                <a:off x="3112" y="1833"/>
                <a:ext cx="1257"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Computers</a:t>
                </a:r>
              </a:p>
            </p:txBody>
          </p:sp>
          <p:sp>
            <p:nvSpPr>
              <p:cNvPr id="64" name="Rectangle 45"/>
              <p:cNvSpPr>
                <a:spLocks noChangeArrowheads="1"/>
              </p:cNvSpPr>
              <p:nvPr/>
            </p:nvSpPr>
            <p:spPr bwMode="auto">
              <a:xfrm>
                <a:off x="2035" y="1833"/>
                <a:ext cx="1077"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Wheat</a:t>
                </a:r>
              </a:p>
            </p:txBody>
          </p:sp>
          <p:sp>
            <p:nvSpPr>
              <p:cNvPr id="65" name="Rectangle 46"/>
              <p:cNvSpPr>
                <a:spLocks noChangeArrowheads="1"/>
              </p:cNvSpPr>
              <p:nvPr/>
            </p:nvSpPr>
            <p:spPr bwMode="auto">
              <a:xfrm>
                <a:off x="830" y="1833"/>
                <a:ext cx="1205"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Computers</a:t>
                </a:r>
              </a:p>
            </p:txBody>
          </p:sp>
          <p:sp>
            <p:nvSpPr>
              <p:cNvPr id="66" name="Rectangle 47"/>
              <p:cNvSpPr>
                <a:spLocks noChangeArrowheads="1"/>
              </p:cNvSpPr>
              <p:nvPr/>
            </p:nvSpPr>
            <p:spPr bwMode="auto">
              <a:xfrm>
                <a:off x="3112" y="1238"/>
                <a:ext cx="2289" cy="595"/>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Production</a:t>
                </a:r>
              </a:p>
            </p:txBody>
          </p:sp>
          <p:sp>
            <p:nvSpPr>
              <p:cNvPr id="67" name="Rectangle 48"/>
              <p:cNvSpPr>
                <a:spLocks noChangeArrowheads="1"/>
              </p:cNvSpPr>
              <p:nvPr/>
            </p:nvSpPr>
            <p:spPr bwMode="auto">
              <a:xfrm>
                <a:off x="830" y="1238"/>
                <a:ext cx="2282" cy="595"/>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Employment of </a:t>
                </a:r>
                <a:b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labor hours</a:t>
                </a:r>
              </a:p>
            </p:txBody>
          </p:sp>
          <p:sp>
            <p:nvSpPr>
              <p:cNvPr id="68" name="Rectangle 49"/>
              <p:cNvSpPr>
                <a:spLocks noChangeArrowheads="1"/>
              </p:cNvSpPr>
              <p:nvPr/>
            </p:nvSpPr>
            <p:spPr bwMode="auto">
              <a:xfrm>
                <a:off x="334" y="1238"/>
                <a:ext cx="496" cy="972"/>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56" name="Line 50"/>
            <p:cNvSpPr>
              <a:spLocks noChangeShapeType="1"/>
            </p:cNvSpPr>
            <p:nvPr/>
          </p:nvSpPr>
          <p:spPr bwMode="auto">
            <a:xfrm>
              <a:off x="334" y="1238"/>
              <a:ext cx="5067" cy="0"/>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69" name="Line 51"/>
          <p:cNvSpPr>
            <a:spLocks noChangeShapeType="1"/>
          </p:cNvSpPr>
          <p:nvPr/>
        </p:nvSpPr>
        <p:spPr bwMode="auto">
          <a:xfrm>
            <a:off x="530225" y="3067050"/>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0" name="Line 52"/>
          <p:cNvSpPr>
            <a:spLocks noChangeShapeType="1"/>
          </p:cNvSpPr>
          <p:nvPr/>
        </p:nvSpPr>
        <p:spPr bwMode="auto">
          <a:xfrm>
            <a:off x="530225" y="3663950"/>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1" name="Line 53"/>
          <p:cNvSpPr>
            <a:spLocks noChangeShapeType="1"/>
          </p:cNvSpPr>
          <p:nvPr/>
        </p:nvSpPr>
        <p:spPr bwMode="auto">
          <a:xfrm>
            <a:off x="530225" y="4262438"/>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2" name="Line 54"/>
          <p:cNvSpPr>
            <a:spLocks noChangeShapeType="1"/>
          </p:cNvSpPr>
          <p:nvPr/>
        </p:nvSpPr>
        <p:spPr bwMode="auto">
          <a:xfrm>
            <a:off x="530225" y="4857750"/>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3" name="Line 55"/>
          <p:cNvSpPr>
            <a:spLocks noChangeShapeType="1"/>
          </p:cNvSpPr>
          <p:nvPr/>
        </p:nvSpPr>
        <p:spPr bwMode="auto">
          <a:xfrm>
            <a:off x="530225" y="5456238"/>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4" name="Line 56"/>
          <p:cNvSpPr>
            <a:spLocks noChangeShapeType="1"/>
          </p:cNvSpPr>
          <p:nvPr/>
        </p:nvSpPr>
        <p:spPr bwMode="auto">
          <a:xfrm>
            <a:off x="530225" y="6053138"/>
            <a:ext cx="8043863" cy="0"/>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5" name="Line 57"/>
          <p:cNvSpPr>
            <a:spLocks noChangeShapeType="1"/>
          </p:cNvSpPr>
          <p:nvPr/>
        </p:nvSpPr>
        <p:spPr bwMode="auto">
          <a:xfrm>
            <a:off x="530225" y="1524000"/>
            <a:ext cx="0" cy="4529138"/>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6" name="Line 58"/>
          <p:cNvSpPr>
            <a:spLocks noChangeShapeType="1"/>
          </p:cNvSpPr>
          <p:nvPr/>
        </p:nvSpPr>
        <p:spPr bwMode="auto">
          <a:xfrm>
            <a:off x="1317625" y="1524000"/>
            <a:ext cx="0" cy="4529138"/>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7" name="Line 59"/>
          <p:cNvSpPr>
            <a:spLocks noChangeShapeType="1"/>
          </p:cNvSpPr>
          <p:nvPr/>
        </p:nvSpPr>
        <p:spPr bwMode="auto">
          <a:xfrm>
            <a:off x="4940300" y="1524000"/>
            <a:ext cx="0" cy="4529138"/>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 name="Line 60"/>
          <p:cNvSpPr>
            <a:spLocks noChangeShapeType="1"/>
          </p:cNvSpPr>
          <p:nvPr/>
        </p:nvSpPr>
        <p:spPr bwMode="auto">
          <a:xfrm>
            <a:off x="8574088" y="1524000"/>
            <a:ext cx="0" cy="4529138"/>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9" name="Line 61"/>
          <p:cNvSpPr>
            <a:spLocks noChangeShapeType="1"/>
          </p:cNvSpPr>
          <p:nvPr/>
        </p:nvSpPr>
        <p:spPr bwMode="auto">
          <a:xfrm>
            <a:off x="3230563" y="2468563"/>
            <a:ext cx="0" cy="3584575"/>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0" name="Line 62"/>
          <p:cNvSpPr>
            <a:spLocks noChangeShapeType="1"/>
          </p:cNvSpPr>
          <p:nvPr/>
        </p:nvSpPr>
        <p:spPr bwMode="auto">
          <a:xfrm>
            <a:off x="6935788" y="2468563"/>
            <a:ext cx="0" cy="3584575"/>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1" name="Line 63"/>
          <p:cNvSpPr>
            <a:spLocks noChangeShapeType="1"/>
          </p:cNvSpPr>
          <p:nvPr/>
        </p:nvSpPr>
        <p:spPr bwMode="auto">
          <a:xfrm>
            <a:off x="1317625" y="2468563"/>
            <a:ext cx="72564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371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Righ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PPF Example</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53</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6" name="Rectangle 2"/>
          <p:cNvSpPr>
            <a:spLocks noChangeArrowheads="1"/>
          </p:cNvSpPr>
          <p:nvPr/>
        </p:nvSpPr>
        <p:spPr bwMode="auto">
          <a:xfrm>
            <a:off x="527050" y="2974975"/>
            <a:ext cx="403225" cy="373063"/>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Rectangle 3"/>
          <p:cNvSpPr>
            <a:spLocks noChangeArrowheads="1"/>
          </p:cNvSpPr>
          <p:nvPr/>
        </p:nvSpPr>
        <p:spPr bwMode="auto">
          <a:xfrm>
            <a:off x="528638" y="3490913"/>
            <a:ext cx="403225" cy="373062"/>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8" name="Rectangle 4"/>
          <p:cNvSpPr>
            <a:spLocks noChangeArrowheads="1"/>
          </p:cNvSpPr>
          <p:nvPr/>
        </p:nvSpPr>
        <p:spPr bwMode="auto">
          <a:xfrm>
            <a:off x="525463" y="4019550"/>
            <a:ext cx="403225" cy="373063"/>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9" name="Rectangle 5"/>
          <p:cNvSpPr>
            <a:spLocks noChangeArrowheads="1"/>
          </p:cNvSpPr>
          <p:nvPr/>
        </p:nvSpPr>
        <p:spPr bwMode="auto">
          <a:xfrm>
            <a:off x="528638" y="4535488"/>
            <a:ext cx="403225" cy="373062"/>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0" name="Rectangle 6"/>
          <p:cNvSpPr>
            <a:spLocks noChangeArrowheads="1"/>
          </p:cNvSpPr>
          <p:nvPr/>
        </p:nvSpPr>
        <p:spPr bwMode="auto">
          <a:xfrm>
            <a:off x="530225" y="2466975"/>
            <a:ext cx="403225" cy="373063"/>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aphicFrame>
        <p:nvGraphicFramePr>
          <p:cNvPr id="11" name="Group 79"/>
          <p:cNvGraphicFramePr>
            <a:graphicFrameLocks/>
          </p:cNvGraphicFramePr>
          <p:nvPr/>
        </p:nvGraphicFramePr>
        <p:xfrm>
          <a:off x="246063" y="1035050"/>
          <a:ext cx="3041650" cy="3916364"/>
        </p:xfrm>
        <a:graphic>
          <a:graphicData uri="http://schemas.openxmlformats.org/drawingml/2006/table">
            <a:tbl>
              <a:tblPr/>
              <a:tblGrid>
                <a:gridCol w="987425">
                  <a:extLst>
                    <a:ext uri="{9D8B030D-6E8A-4147-A177-3AD203B41FA5}">
                      <a16:colId xmlns:a16="http://schemas.microsoft.com/office/drawing/2014/main" val="20000"/>
                    </a:ext>
                  </a:extLst>
                </a:gridCol>
                <a:gridCol w="1011237">
                  <a:extLst>
                    <a:ext uri="{9D8B030D-6E8A-4147-A177-3AD203B41FA5}">
                      <a16:colId xmlns:a16="http://schemas.microsoft.com/office/drawing/2014/main" val="20001"/>
                    </a:ext>
                  </a:extLst>
                </a:gridCol>
                <a:gridCol w="1042988">
                  <a:extLst>
                    <a:ext uri="{9D8B030D-6E8A-4147-A177-3AD203B41FA5}">
                      <a16:colId xmlns:a16="http://schemas.microsoft.com/office/drawing/2014/main" val="20002"/>
                    </a:ext>
                  </a:extLst>
                </a:gridCol>
              </a:tblGrid>
              <a:tr h="531813">
                <a:tc row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Point on graph</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Production</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815975">
                <a:tc vMerge="1">
                  <a:txBody>
                    <a:bodyPr/>
                    <a:lstStyle/>
                    <a:p>
                      <a:endParaRPr lang="en-US"/>
                    </a:p>
                  </a:txBody>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Com-puters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Wheat</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A</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B</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93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C</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2,500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D</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100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4,000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E</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dirty="0">
                          <a:ln>
                            <a:noFill/>
                          </a:ln>
                          <a:solidFill>
                            <a:schemeClr val="tx1"/>
                          </a:solidFill>
                          <a:effectLst/>
                          <a:latin typeface="Arial" charset="0"/>
                        </a:rPr>
                        <a:t>5,000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2" name="Object 53"/>
          <p:cNvGraphicFramePr>
            <a:graphicFrameLocks noChangeAspect="1"/>
          </p:cNvGraphicFramePr>
          <p:nvPr/>
        </p:nvGraphicFramePr>
        <p:xfrm>
          <a:off x="3360738" y="633413"/>
          <a:ext cx="5730875" cy="5637212"/>
        </p:xfrm>
        <a:graphic>
          <a:graphicData uri="http://schemas.openxmlformats.org/presentationml/2006/ole">
            <mc:AlternateContent xmlns:mc="http://schemas.openxmlformats.org/markup-compatibility/2006">
              <mc:Choice xmlns:v="urn:schemas-microsoft-com:vml" Requires="v">
                <p:oleObj spid="_x0000_s1029" name="Worksheet" r:id="rId4" imgW="5016552" imgH="4934019" progId="Excel.Sheet.8">
                  <p:embed/>
                </p:oleObj>
              </mc:Choice>
              <mc:Fallback>
                <p:oleObj name="Worksheet" r:id="rId4" imgW="5016552" imgH="4934019" progId="Excel.Sheet.8">
                  <p:embed/>
                  <p:pic>
                    <p:nvPicPr>
                      <p:cNvPr id="12" name="Object 53"/>
                      <p:cNvPicPr>
                        <a:picLocks noChangeAspect="1" noChangeArrowheads="1"/>
                      </p:cNvPicPr>
                      <p:nvPr/>
                    </p:nvPicPr>
                    <p:blipFill>
                      <a:blip r:embed="rId5"/>
                      <a:srcRect/>
                      <a:stretch>
                        <a:fillRect/>
                      </a:stretch>
                    </p:blipFill>
                    <p:spPr bwMode="auto">
                      <a:xfrm>
                        <a:off x="3360738" y="633413"/>
                        <a:ext cx="5730875" cy="563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54"/>
          <p:cNvSpPr txBox="1">
            <a:spLocks noChangeArrowheads="1"/>
          </p:cNvSpPr>
          <p:nvPr/>
        </p:nvSpPr>
        <p:spPr bwMode="auto">
          <a:xfrm>
            <a:off x="7580313" y="4486275"/>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p>
        </p:txBody>
      </p:sp>
      <p:sp>
        <p:nvSpPr>
          <p:cNvPr id="14" name="Text Box 55"/>
          <p:cNvSpPr txBox="1">
            <a:spLocks noChangeArrowheads="1"/>
          </p:cNvSpPr>
          <p:nvPr/>
        </p:nvSpPr>
        <p:spPr bwMode="auto">
          <a:xfrm>
            <a:off x="6980238" y="3994150"/>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B</a:t>
            </a:r>
          </a:p>
        </p:txBody>
      </p:sp>
      <p:sp>
        <p:nvSpPr>
          <p:cNvPr id="15" name="Text Box 56"/>
          <p:cNvSpPr txBox="1">
            <a:spLocks noChangeArrowheads="1"/>
          </p:cNvSpPr>
          <p:nvPr/>
        </p:nvSpPr>
        <p:spPr bwMode="auto">
          <a:xfrm>
            <a:off x="6094413" y="3238500"/>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C</a:t>
            </a:r>
          </a:p>
        </p:txBody>
      </p:sp>
      <p:sp>
        <p:nvSpPr>
          <p:cNvPr id="16" name="Text Box 57"/>
          <p:cNvSpPr txBox="1">
            <a:spLocks noChangeArrowheads="1"/>
          </p:cNvSpPr>
          <p:nvPr/>
        </p:nvSpPr>
        <p:spPr bwMode="auto">
          <a:xfrm>
            <a:off x="5257800" y="2501900"/>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p>
        </p:txBody>
      </p:sp>
      <p:sp>
        <p:nvSpPr>
          <p:cNvPr id="17" name="Text Box 58"/>
          <p:cNvSpPr txBox="1">
            <a:spLocks noChangeArrowheads="1"/>
          </p:cNvSpPr>
          <p:nvPr/>
        </p:nvSpPr>
        <p:spPr bwMode="auto">
          <a:xfrm>
            <a:off x="4635500" y="1963738"/>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a:t>
            </a:r>
          </a:p>
        </p:txBody>
      </p:sp>
      <p:sp>
        <p:nvSpPr>
          <p:cNvPr id="18" name="Line 60"/>
          <p:cNvSpPr>
            <a:spLocks noChangeShapeType="1"/>
          </p:cNvSpPr>
          <p:nvPr/>
        </p:nvSpPr>
        <p:spPr bwMode="auto">
          <a:xfrm>
            <a:off x="4645025" y="2366963"/>
            <a:ext cx="2932113" cy="2540000"/>
          </a:xfrm>
          <a:prstGeom prst="line">
            <a:avLst/>
          </a:prstGeom>
          <a:noFill/>
          <a:ln w="50800">
            <a:solidFill>
              <a:srgbClr val="0033C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 name="Group 61"/>
          <p:cNvGrpSpPr>
            <a:grpSpLocks/>
          </p:cNvGrpSpPr>
          <p:nvPr/>
        </p:nvGrpSpPr>
        <p:grpSpPr bwMode="auto">
          <a:xfrm>
            <a:off x="4652963" y="2817813"/>
            <a:ext cx="652462" cy="2076450"/>
            <a:chOff x="2899" y="1852"/>
            <a:chExt cx="411" cy="1308"/>
          </a:xfrm>
        </p:grpSpPr>
        <p:grpSp>
          <p:nvGrpSpPr>
            <p:cNvPr id="20" name="Group 62"/>
            <p:cNvGrpSpPr>
              <a:grpSpLocks/>
            </p:cNvGrpSpPr>
            <p:nvPr/>
          </p:nvGrpSpPr>
          <p:grpSpPr bwMode="auto">
            <a:xfrm>
              <a:off x="2899" y="1896"/>
              <a:ext cx="366" cy="1264"/>
              <a:chOff x="357" y="2450"/>
              <a:chExt cx="795" cy="646"/>
            </a:xfrm>
          </p:grpSpPr>
          <p:sp>
            <p:nvSpPr>
              <p:cNvPr id="22"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1" name="Oval 65"/>
            <p:cNvSpPr>
              <a:spLocks noChangeArrowheads="1"/>
            </p:cNvSpPr>
            <p:nvPr/>
          </p:nvSpPr>
          <p:spPr bwMode="auto">
            <a:xfrm>
              <a:off x="3221" y="185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nvGrpSpPr>
          <p:cNvPr id="24" name="Group 66"/>
          <p:cNvGrpSpPr>
            <a:grpSpLocks/>
          </p:cNvGrpSpPr>
          <p:nvPr/>
        </p:nvGrpSpPr>
        <p:grpSpPr bwMode="auto">
          <a:xfrm>
            <a:off x="4657725" y="3556000"/>
            <a:ext cx="1511300" cy="1343025"/>
            <a:chOff x="2902" y="2317"/>
            <a:chExt cx="952" cy="846"/>
          </a:xfrm>
        </p:grpSpPr>
        <p:grpSp>
          <p:nvGrpSpPr>
            <p:cNvPr id="25" name="Group 67"/>
            <p:cNvGrpSpPr>
              <a:grpSpLocks/>
            </p:cNvGrpSpPr>
            <p:nvPr/>
          </p:nvGrpSpPr>
          <p:grpSpPr bwMode="auto">
            <a:xfrm>
              <a:off x="2902" y="2359"/>
              <a:ext cx="908" cy="804"/>
              <a:chOff x="357" y="2450"/>
              <a:chExt cx="795" cy="646"/>
            </a:xfrm>
          </p:grpSpPr>
          <p:sp>
            <p:nvSpPr>
              <p:cNvPr id="27"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6" name="Oval 70"/>
            <p:cNvSpPr>
              <a:spLocks noChangeArrowheads="1"/>
            </p:cNvSpPr>
            <p:nvPr/>
          </p:nvSpPr>
          <p:spPr bwMode="auto">
            <a:xfrm>
              <a:off x="3765" y="2317"/>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nvGrpSpPr>
          <p:cNvPr id="29" name="Group 71"/>
          <p:cNvGrpSpPr>
            <a:grpSpLocks/>
          </p:cNvGrpSpPr>
          <p:nvPr/>
        </p:nvGrpSpPr>
        <p:grpSpPr bwMode="auto">
          <a:xfrm>
            <a:off x="4654550" y="4322763"/>
            <a:ext cx="2390775" cy="581025"/>
            <a:chOff x="2900" y="2800"/>
            <a:chExt cx="1506" cy="366"/>
          </a:xfrm>
        </p:grpSpPr>
        <p:grpSp>
          <p:nvGrpSpPr>
            <p:cNvPr id="30" name="Group 72"/>
            <p:cNvGrpSpPr>
              <a:grpSpLocks/>
            </p:cNvGrpSpPr>
            <p:nvPr/>
          </p:nvGrpSpPr>
          <p:grpSpPr bwMode="auto">
            <a:xfrm>
              <a:off x="2900" y="2843"/>
              <a:ext cx="1467" cy="323"/>
              <a:chOff x="357" y="2450"/>
              <a:chExt cx="795" cy="646"/>
            </a:xfrm>
          </p:grpSpPr>
          <p:sp>
            <p:nvSpPr>
              <p:cNvPr id="32"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1" name="Oval 75"/>
            <p:cNvSpPr>
              <a:spLocks noChangeArrowheads="1"/>
            </p:cNvSpPr>
            <p:nvPr/>
          </p:nvSpPr>
          <p:spPr bwMode="auto">
            <a:xfrm>
              <a:off x="4317" y="2800"/>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sp>
        <p:nvSpPr>
          <p:cNvPr id="34" name="Oval 76"/>
          <p:cNvSpPr>
            <a:spLocks noChangeArrowheads="1"/>
          </p:cNvSpPr>
          <p:nvPr/>
        </p:nvSpPr>
        <p:spPr bwMode="auto">
          <a:xfrm>
            <a:off x="7491413" y="4826000"/>
            <a:ext cx="141287" cy="138113"/>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5" name="Oval 77"/>
          <p:cNvSpPr>
            <a:spLocks noChangeArrowheads="1"/>
          </p:cNvSpPr>
          <p:nvPr/>
        </p:nvSpPr>
        <p:spPr bwMode="auto">
          <a:xfrm>
            <a:off x="4575175" y="2311400"/>
            <a:ext cx="141288" cy="138113"/>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9480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bg1"/>
                                      </p:to>
                                    </p:animClr>
                                  </p:sub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upRight)">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bg1"/>
                                      </p:to>
                                    </p:animClr>
                                  </p:sub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1"/>
                                      </p:to>
                                    </p:animClr>
                                  </p:sub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upRight)">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1"/>
                                      </p:to>
                                    </p:animClr>
                                  </p:sub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subTnLst>
                                    <p:animClr clrSpc="rgb" dir="cw">
                                      <p:cBhvr override="childStyle">
                                        <p:cTn dur="1" fill="hold" display="0" masterRel="nextClick" afterEffect="1"/>
                                        <p:tgtEl>
                                          <p:spTgt spid="15"/>
                                        </p:tgtEl>
                                        <p:attrNameLst>
                                          <p:attrName>ppt_c</p:attrName>
                                        </p:attrNameLst>
                                      </p:cBhvr>
                                      <p:to>
                                        <a:schemeClr val="bg1"/>
                                      </p:to>
                                    </p:animClr>
                                  </p:sub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strips(upRight)">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1"/>
                                      </p:to>
                                    </p:animClr>
                                  </p:sub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bg1"/>
                                      </p:to>
                                    </p:animClr>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subTnLst>
                                    <p:animClr clrSpc="rgb" dir="cw">
                                      <p:cBhvr override="childStyle">
                                        <p:cTn dur="1" fill="hold" display="0" masterRel="nextClick" afterEffect="1"/>
                                        <p:tgtEl>
                                          <p:spTgt spid="17"/>
                                        </p:tgtEl>
                                        <p:attrNameLst>
                                          <p:attrName>ppt_c</p:attrName>
                                        </p:attrNameLst>
                                      </p:cBhvr>
                                      <p:to>
                                        <a:schemeClr val="bg1"/>
                                      </p:to>
                                    </p:animClr>
                                  </p:sub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trips(downRigh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OleChart spid="12" grpId="0"/>
      <p:bldP spid="13" grpId="0"/>
      <p:bldP spid="14" grpId="0"/>
      <p:bldP spid="15" grpId="0"/>
      <p:bldP spid="16" grpId="0"/>
      <p:bldP spid="17" grpId="0"/>
      <p:bldP spid="18" grpId="0" animBg="1"/>
      <p:bldP spid="34"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a:solidFill>
                  <a:srgbClr val="AE1221"/>
                </a:solidFill>
              </a:rPr>
              <a:t>Points off the PPF</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0" indent="0">
              <a:buNone/>
            </a:pPr>
            <a:r>
              <a:rPr lang="en-US" sz="3100" dirty="0">
                <a:solidFill>
                  <a:schemeClr val="accent6">
                    <a:lumMod val="50000"/>
                  </a:schemeClr>
                </a:solidFill>
              </a:rPr>
              <a:t>On the graph above, find the point that represents (100 computers, 3000 tons of wheat), label it </a:t>
            </a:r>
            <a:r>
              <a:rPr lang="en-US" sz="3100" b="1" dirty="0">
                <a:solidFill>
                  <a:schemeClr val="accent6">
                    <a:lumMod val="50000"/>
                  </a:schemeClr>
                </a:solidFill>
              </a:rPr>
              <a:t>F</a:t>
            </a:r>
            <a:r>
              <a:rPr lang="en-US" sz="3100" dirty="0">
                <a:solidFill>
                  <a:schemeClr val="accent6">
                    <a:lumMod val="50000"/>
                  </a:schemeClr>
                </a:solidFill>
              </a:rPr>
              <a:t>.   </a:t>
            </a:r>
          </a:p>
          <a:p>
            <a:pPr lvl="1"/>
            <a:r>
              <a:rPr lang="en-US" sz="3100" dirty="0"/>
              <a:t>Would it be possible for the economy to produce this combination of the two goods?</a:t>
            </a:r>
            <a:br>
              <a:rPr lang="en-US" sz="3100" dirty="0"/>
            </a:br>
            <a:r>
              <a:rPr lang="en-US" sz="3100" dirty="0"/>
              <a:t>Why or why not? </a:t>
            </a:r>
          </a:p>
          <a:p>
            <a:pPr marL="0" lvl="0" indent="0">
              <a:buNone/>
            </a:pPr>
            <a:r>
              <a:rPr lang="en-US" sz="3100" dirty="0">
                <a:solidFill>
                  <a:schemeClr val="accent6">
                    <a:lumMod val="50000"/>
                  </a:schemeClr>
                </a:solidFill>
              </a:rPr>
              <a:t>Next, find the point that represents (300 computers, 3500 tons of wheat), label it </a:t>
            </a:r>
            <a:r>
              <a:rPr lang="en-US" sz="3100" b="1" dirty="0">
                <a:solidFill>
                  <a:schemeClr val="accent6">
                    <a:lumMod val="50000"/>
                  </a:schemeClr>
                </a:solidFill>
              </a:rPr>
              <a:t>G</a:t>
            </a:r>
            <a:r>
              <a:rPr lang="en-US" sz="3100" dirty="0">
                <a:solidFill>
                  <a:schemeClr val="accent6">
                    <a:lumMod val="50000"/>
                  </a:schemeClr>
                </a:solidFill>
              </a:rPr>
              <a:t>.  </a:t>
            </a:r>
          </a:p>
          <a:p>
            <a:pPr lvl="1"/>
            <a:r>
              <a:rPr lang="en-US" sz="3100" dirty="0">
                <a:solidFill>
                  <a:prstClr val="black"/>
                </a:solidFill>
              </a:rPr>
              <a:t>Would it be possible for the economy to produce this combination of the two goods?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54</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9761656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762000"/>
            <a:ext cx="3124199" cy="5686425"/>
          </a:xfrm>
        </p:spPr>
        <p:txBody>
          <a:bodyPr>
            <a:noAutofit/>
          </a:bodyPr>
          <a:lstStyle/>
          <a:p>
            <a:r>
              <a:rPr lang="en-US" sz="2700" dirty="0">
                <a:solidFill>
                  <a:srgbClr val="AE1221"/>
                </a:solidFill>
              </a:rPr>
              <a:t>Point F</a:t>
            </a:r>
            <a:r>
              <a:rPr lang="en-US" sz="2700" dirty="0"/>
              <a:t>: 100 computers, 3000 tons wheat</a:t>
            </a:r>
          </a:p>
          <a:p>
            <a:r>
              <a:rPr lang="en-US" sz="2700" dirty="0"/>
              <a:t>Requires 40,000 hours of labor</a:t>
            </a:r>
          </a:p>
          <a:p>
            <a:r>
              <a:rPr lang="en-US" sz="2700" dirty="0"/>
              <a:t>Possible but not efficient: could get more </a:t>
            </a:r>
            <a:br>
              <a:rPr lang="en-US" sz="2700" dirty="0"/>
            </a:br>
            <a:r>
              <a:rPr lang="en-US" sz="2700" dirty="0"/>
              <a:t>of either good without sacrificing any of the other</a:t>
            </a:r>
          </a:p>
          <a:p>
            <a:endParaRPr lang="en-US" sz="270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55</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10"/>
          <p:cNvGrpSpPr>
            <a:grpSpLocks/>
          </p:cNvGrpSpPr>
          <p:nvPr/>
        </p:nvGrpSpPr>
        <p:grpSpPr bwMode="auto">
          <a:xfrm>
            <a:off x="3324225" y="838200"/>
            <a:ext cx="5438775" cy="5135563"/>
            <a:chOff x="2132" y="710"/>
            <a:chExt cx="3426" cy="3235"/>
          </a:xfrm>
        </p:grpSpPr>
        <p:graphicFrame>
          <p:nvGraphicFramePr>
            <p:cNvPr id="7" name="Object 11"/>
            <p:cNvGraphicFramePr>
              <a:graphicFrameLocks noChangeAspect="1"/>
            </p:cNvGraphicFramePr>
            <p:nvPr/>
          </p:nvGraphicFramePr>
          <p:xfrm>
            <a:off x="2132" y="710"/>
            <a:ext cx="3426" cy="3235"/>
          </p:xfrm>
          <a:graphic>
            <a:graphicData uri="http://schemas.openxmlformats.org/presentationml/2006/ole">
              <mc:AlternateContent xmlns:mc="http://schemas.openxmlformats.org/markup-compatibility/2006">
                <mc:Choice xmlns:v="urn:schemas-microsoft-com:vml" Requires="v">
                  <p:oleObj spid="_x0000_s2053" name="Worksheet" r:id="rId4" imgW="4762567" imgH="4495744" progId="Excel.Sheet.8">
                    <p:embed/>
                  </p:oleObj>
                </mc:Choice>
                <mc:Fallback>
                  <p:oleObj name="Worksheet" r:id="rId4" imgW="4762567" imgH="4495744" progId="Excel.Sheet.8">
                    <p:embed/>
                    <p:pic>
                      <p:nvPicPr>
                        <p:cNvPr id="7" name="Object 11"/>
                        <p:cNvPicPr>
                          <a:picLocks noChangeAspect="1" noChangeArrowheads="1"/>
                        </p:cNvPicPr>
                        <p:nvPr/>
                      </p:nvPicPr>
                      <p:blipFill>
                        <a:blip r:embed="rId5"/>
                        <a:srcRect/>
                        <a:stretch>
                          <a:fillRect/>
                        </a:stretch>
                      </p:blipFill>
                      <p:spPr bwMode="auto">
                        <a:xfrm>
                          <a:off x="2132" y="710"/>
                          <a:ext cx="3426"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2"/>
            <p:cNvSpPr>
              <a:spLocks noChangeShapeType="1"/>
            </p:cNvSpPr>
            <p:nvPr/>
          </p:nvSpPr>
          <p:spPr bwMode="auto">
            <a:xfrm>
              <a:off x="2864" y="1654"/>
              <a:ext cx="1847" cy="1600"/>
            </a:xfrm>
            <a:prstGeom prst="line">
              <a:avLst/>
            </a:prstGeom>
            <a:noFill/>
            <a:ln w="50800">
              <a:solidFill>
                <a:srgbClr val="00009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4495800" y="3276600"/>
            <a:ext cx="960429" cy="1593851"/>
            <a:chOff x="4560897" y="3686174"/>
            <a:chExt cx="960429" cy="1593851"/>
          </a:xfrm>
        </p:grpSpPr>
        <p:grpSp>
          <p:nvGrpSpPr>
            <p:cNvPr id="10" name="Group 14"/>
            <p:cNvGrpSpPr>
              <a:grpSpLocks/>
            </p:cNvGrpSpPr>
            <p:nvPr/>
          </p:nvGrpSpPr>
          <p:grpSpPr bwMode="auto">
            <a:xfrm>
              <a:off x="4560897" y="3686174"/>
              <a:ext cx="665164" cy="1593851"/>
              <a:chOff x="2905" y="2269"/>
              <a:chExt cx="419" cy="1004"/>
            </a:xfrm>
          </p:grpSpPr>
          <p:grpSp>
            <p:nvGrpSpPr>
              <p:cNvPr id="12" name="Group 15"/>
              <p:cNvGrpSpPr>
                <a:grpSpLocks/>
              </p:cNvGrpSpPr>
              <p:nvPr/>
            </p:nvGrpSpPr>
            <p:grpSpPr bwMode="auto">
              <a:xfrm>
                <a:off x="2905" y="2308"/>
                <a:ext cx="373" cy="965"/>
                <a:chOff x="363" y="3623"/>
                <a:chExt cx="806" cy="965"/>
              </a:xfrm>
            </p:grpSpPr>
            <p:sp>
              <p:nvSpPr>
                <p:cNvPr id="14" name="Line 16"/>
                <p:cNvSpPr>
                  <a:spLocks noChangeShapeType="1"/>
                </p:cNvSpPr>
                <p:nvPr/>
              </p:nvSpPr>
              <p:spPr bwMode="auto">
                <a:xfrm>
                  <a:off x="363" y="3623"/>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Line 17"/>
                <p:cNvSpPr>
                  <a:spLocks noChangeShapeType="1"/>
                </p:cNvSpPr>
                <p:nvPr/>
              </p:nvSpPr>
              <p:spPr bwMode="auto">
                <a:xfrm flipH="1">
                  <a:off x="1155" y="3629"/>
                  <a:ext cx="14" cy="959"/>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3" name="Oval 18"/>
              <p:cNvSpPr>
                <a:spLocks noChangeArrowheads="1"/>
              </p:cNvSpPr>
              <p:nvPr/>
            </p:nvSpPr>
            <p:spPr bwMode="auto">
              <a:xfrm>
                <a:off x="3235" y="2269"/>
                <a:ext cx="89" cy="87"/>
              </a:xfrm>
              <a:prstGeom prst="ellipse">
                <a:avLst/>
              </a:prstGeom>
              <a:solidFill>
                <a:srgbClr val="C0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sp>
          <p:nvSpPr>
            <p:cNvPr id="11" name="Text Box 19"/>
            <p:cNvSpPr txBox="1">
              <a:spLocks noChangeArrowheads="1"/>
            </p:cNvSpPr>
            <p:nvPr/>
          </p:nvSpPr>
          <p:spPr bwMode="auto">
            <a:xfrm>
              <a:off x="5141913" y="3687762"/>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a:t>
              </a:r>
            </a:p>
          </p:txBody>
        </p:sp>
      </p:grpSp>
      <p:sp>
        <p:nvSpPr>
          <p:cNvPr id="16" name="Oval 20"/>
          <p:cNvSpPr>
            <a:spLocks noChangeArrowheads="1"/>
          </p:cNvSpPr>
          <p:nvPr/>
        </p:nvSpPr>
        <p:spPr bwMode="auto">
          <a:xfrm>
            <a:off x="7315200" y="4800600"/>
            <a:ext cx="141287"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Oval 21"/>
          <p:cNvSpPr>
            <a:spLocks noChangeArrowheads="1"/>
          </p:cNvSpPr>
          <p:nvPr/>
        </p:nvSpPr>
        <p:spPr bwMode="auto">
          <a:xfrm>
            <a:off x="4486275" y="2302699"/>
            <a:ext cx="141288" cy="138113"/>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25995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762001"/>
            <a:ext cx="3124199" cy="5562600"/>
          </a:xfrm>
        </p:spPr>
        <p:txBody>
          <a:bodyPr>
            <a:noAutofit/>
          </a:bodyPr>
          <a:lstStyle/>
          <a:p>
            <a:r>
              <a:rPr lang="en-US" sz="2700" dirty="0">
                <a:solidFill>
                  <a:srgbClr val="AE1221"/>
                </a:solidFill>
              </a:rPr>
              <a:t>Point G</a:t>
            </a:r>
            <a:r>
              <a:rPr lang="en-US" sz="2700" dirty="0"/>
              <a:t>: 300 computers, 3500 tons wheat</a:t>
            </a:r>
          </a:p>
          <a:p>
            <a:r>
              <a:rPr lang="en-US" sz="2700" dirty="0"/>
              <a:t>Requires 65,000 hours of labor. </a:t>
            </a:r>
          </a:p>
          <a:p>
            <a:r>
              <a:rPr lang="en-US" sz="2700" dirty="0"/>
              <a:t>Not possible because the economy only has 50,000 hours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56</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10"/>
          <p:cNvGrpSpPr>
            <a:grpSpLocks/>
          </p:cNvGrpSpPr>
          <p:nvPr/>
        </p:nvGrpSpPr>
        <p:grpSpPr bwMode="auto">
          <a:xfrm>
            <a:off x="3400425" y="884237"/>
            <a:ext cx="5438775" cy="5135563"/>
            <a:chOff x="2132" y="710"/>
            <a:chExt cx="3426" cy="3235"/>
          </a:xfrm>
        </p:grpSpPr>
        <p:graphicFrame>
          <p:nvGraphicFramePr>
            <p:cNvPr id="7" name="Object 11"/>
            <p:cNvGraphicFramePr>
              <a:graphicFrameLocks noChangeAspect="1"/>
            </p:cNvGraphicFramePr>
            <p:nvPr/>
          </p:nvGraphicFramePr>
          <p:xfrm>
            <a:off x="2132" y="710"/>
            <a:ext cx="3426" cy="3235"/>
          </p:xfrm>
          <a:graphic>
            <a:graphicData uri="http://schemas.openxmlformats.org/presentationml/2006/ole">
              <mc:AlternateContent xmlns:mc="http://schemas.openxmlformats.org/markup-compatibility/2006">
                <mc:Choice xmlns:v="urn:schemas-microsoft-com:vml" Requires="v">
                  <p:oleObj spid="_x0000_s3077" name="Worksheet" r:id="rId4" imgW="4762567" imgH="4495744" progId="Excel.Sheet.8">
                    <p:embed/>
                  </p:oleObj>
                </mc:Choice>
                <mc:Fallback>
                  <p:oleObj name="Worksheet" r:id="rId4" imgW="4762567" imgH="4495744" progId="Excel.Sheet.8">
                    <p:embed/>
                    <p:pic>
                      <p:nvPicPr>
                        <p:cNvPr id="7" name="Object 11"/>
                        <p:cNvPicPr>
                          <a:picLocks noChangeAspect="1" noChangeArrowheads="1"/>
                        </p:cNvPicPr>
                        <p:nvPr/>
                      </p:nvPicPr>
                      <p:blipFill>
                        <a:blip r:embed="rId5"/>
                        <a:srcRect/>
                        <a:stretch>
                          <a:fillRect/>
                        </a:stretch>
                      </p:blipFill>
                      <p:spPr bwMode="auto">
                        <a:xfrm>
                          <a:off x="2132" y="710"/>
                          <a:ext cx="3426"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2"/>
            <p:cNvSpPr>
              <a:spLocks noChangeShapeType="1"/>
            </p:cNvSpPr>
            <p:nvPr/>
          </p:nvSpPr>
          <p:spPr bwMode="auto">
            <a:xfrm>
              <a:off x="2894" y="1673"/>
              <a:ext cx="1847" cy="1600"/>
            </a:xfrm>
            <a:prstGeom prst="line">
              <a:avLst/>
            </a:prstGeom>
            <a:noFill/>
            <a:ln w="50800">
              <a:solidFill>
                <a:srgbClr val="00009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6" name="Oval 20"/>
          <p:cNvSpPr>
            <a:spLocks noChangeArrowheads="1"/>
          </p:cNvSpPr>
          <p:nvPr/>
        </p:nvSpPr>
        <p:spPr bwMode="auto">
          <a:xfrm>
            <a:off x="7412038" y="4840700"/>
            <a:ext cx="141287"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Oval 21"/>
          <p:cNvSpPr>
            <a:spLocks noChangeArrowheads="1"/>
          </p:cNvSpPr>
          <p:nvPr/>
        </p:nvSpPr>
        <p:spPr bwMode="auto">
          <a:xfrm>
            <a:off x="4486275" y="2302699"/>
            <a:ext cx="141288" cy="138113"/>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nvGrpSpPr>
          <p:cNvPr id="18" name="Group 13"/>
          <p:cNvGrpSpPr>
            <a:grpSpLocks/>
          </p:cNvGrpSpPr>
          <p:nvPr/>
        </p:nvGrpSpPr>
        <p:grpSpPr bwMode="auto">
          <a:xfrm>
            <a:off x="4513263" y="2813050"/>
            <a:ext cx="2192337" cy="2139950"/>
            <a:chOff x="2879" y="1924"/>
            <a:chExt cx="1381" cy="1348"/>
          </a:xfrm>
        </p:grpSpPr>
        <p:grpSp>
          <p:nvGrpSpPr>
            <p:cNvPr id="19" name="Group 14"/>
            <p:cNvGrpSpPr>
              <a:grpSpLocks/>
            </p:cNvGrpSpPr>
            <p:nvPr/>
          </p:nvGrpSpPr>
          <p:grpSpPr bwMode="auto">
            <a:xfrm>
              <a:off x="2879" y="2104"/>
              <a:ext cx="1166" cy="1168"/>
              <a:chOff x="2879" y="2104"/>
              <a:chExt cx="1166" cy="1168"/>
            </a:xfrm>
          </p:grpSpPr>
          <p:grpSp>
            <p:nvGrpSpPr>
              <p:cNvPr id="21" name="Group 15"/>
              <p:cNvGrpSpPr>
                <a:grpSpLocks/>
              </p:cNvGrpSpPr>
              <p:nvPr/>
            </p:nvGrpSpPr>
            <p:grpSpPr bwMode="auto">
              <a:xfrm>
                <a:off x="2879" y="2144"/>
                <a:ext cx="1121" cy="1128"/>
                <a:chOff x="343" y="4255"/>
                <a:chExt cx="807" cy="1128"/>
              </a:xfrm>
            </p:grpSpPr>
            <p:sp>
              <p:nvSpPr>
                <p:cNvPr id="23" name="Line 16"/>
                <p:cNvSpPr>
                  <a:spLocks noChangeShapeType="1"/>
                </p:cNvSpPr>
                <p:nvPr/>
              </p:nvSpPr>
              <p:spPr bwMode="auto">
                <a:xfrm>
                  <a:off x="343" y="4255"/>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Line 17"/>
                <p:cNvSpPr>
                  <a:spLocks noChangeShapeType="1"/>
                </p:cNvSpPr>
                <p:nvPr/>
              </p:nvSpPr>
              <p:spPr bwMode="auto">
                <a:xfrm>
                  <a:off x="1147" y="4256"/>
                  <a:ext cx="3" cy="1127"/>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2" name="Oval 18"/>
              <p:cNvSpPr>
                <a:spLocks noChangeArrowheads="1"/>
              </p:cNvSpPr>
              <p:nvPr/>
            </p:nvSpPr>
            <p:spPr bwMode="auto">
              <a:xfrm>
                <a:off x="3956" y="2104"/>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sp>
          <p:nvSpPr>
            <p:cNvPr id="20" name="Text Box 19"/>
            <p:cNvSpPr txBox="1">
              <a:spLocks noChangeArrowheads="1"/>
            </p:cNvSpPr>
            <p:nvPr/>
          </p:nvSpPr>
          <p:spPr bwMode="auto">
            <a:xfrm>
              <a:off x="4021" y="1924"/>
              <a:ext cx="239" cy="288"/>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a:t>
              </a:r>
            </a:p>
          </p:txBody>
        </p:sp>
      </p:grpSp>
    </p:spTree>
    <p:extLst>
      <p:ext uri="{BB962C8B-B14F-4D97-AF65-F5344CB8AC3E}">
        <p14:creationId xmlns:p14="http://schemas.microsoft.com/office/powerpoint/2010/main" val="3552005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19200" y="101600"/>
            <a:ext cx="7924800" cy="860425"/>
          </a:xfrm>
        </p:spPr>
        <p:txBody>
          <a:bodyPr wrap="square" anchor="t"/>
          <a:lstStyle/>
          <a:p>
            <a:pPr eaLnBrk="1" hangingPunct="1"/>
            <a:r>
              <a:rPr lang="en-US" altLang="en-US" dirty="0"/>
              <a:t>The PPF: What We Know So Far</a:t>
            </a:r>
          </a:p>
        </p:txBody>
      </p:sp>
      <p:sp>
        <p:nvSpPr>
          <p:cNvPr id="21507" name="Content Placeholder 2"/>
          <p:cNvSpPr>
            <a:spLocks noGrp="1"/>
          </p:cNvSpPr>
          <p:nvPr>
            <p:ph idx="1"/>
          </p:nvPr>
        </p:nvSpPr>
        <p:spPr/>
        <p:txBody>
          <a:bodyPr/>
          <a:lstStyle/>
          <a:p>
            <a:r>
              <a:rPr lang="en-US" altLang="en-US" dirty="0"/>
              <a:t>Points on the PPF (like A – E): possible </a:t>
            </a:r>
          </a:p>
          <a:p>
            <a:pPr lvl="1"/>
            <a:r>
              <a:rPr lang="en-US" altLang="en-US" dirty="0"/>
              <a:t>Efficient: all resources are fully utilized</a:t>
            </a:r>
          </a:p>
          <a:p>
            <a:r>
              <a:rPr lang="en-US" altLang="en-US" dirty="0"/>
              <a:t>Points under the PPF (like F): possible </a:t>
            </a:r>
          </a:p>
          <a:p>
            <a:pPr lvl="1"/>
            <a:r>
              <a:rPr lang="en-US" altLang="en-US" dirty="0"/>
              <a:t>Not efficient: some resources are underutilized (e.g., workers unemployed, factories idle) </a:t>
            </a:r>
          </a:p>
          <a:p>
            <a:r>
              <a:rPr lang="en-US" altLang="en-US" dirty="0"/>
              <a:t>Points above the PPF (like G) </a:t>
            </a:r>
          </a:p>
          <a:p>
            <a:pPr lvl="1"/>
            <a:r>
              <a:rPr lang="en-US" altLang="en-US" dirty="0"/>
              <a:t>Not possible</a:t>
            </a: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9AE0F80-5848-43B2-BFD8-A0D7D340C1BA}"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57</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312316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49338" y="101600"/>
            <a:ext cx="8094662" cy="860425"/>
          </a:xfrm>
        </p:spPr>
        <p:txBody>
          <a:bodyPr wrap="square" anchor="t"/>
          <a:lstStyle/>
          <a:p>
            <a:pPr eaLnBrk="1" hangingPunct="1"/>
            <a:r>
              <a:rPr lang="en-US" altLang="en-US" dirty="0"/>
              <a:t>The PPF</a:t>
            </a:r>
          </a:p>
        </p:txBody>
      </p:sp>
      <p:sp>
        <p:nvSpPr>
          <p:cNvPr id="21507" name="Content Placeholder 2"/>
          <p:cNvSpPr>
            <a:spLocks noGrp="1"/>
          </p:cNvSpPr>
          <p:nvPr>
            <p:ph idx="1"/>
          </p:nvPr>
        </p:nvSpPr>
        <p:spPr/>
        <p:txBody>
          <a:bodyPr/>
          <a:lstStyle/>
          <a:p>
            <a:r>
              <a:rPr lang="en-US" altLang="en-US" dirty="0"/>
              <a:t>Moving along a PPF </a:t>
            </a:r>
          </a:p>
          <a:p>
            <a:pPr lvl="1"/>
            <a:r>
              <a:rPr lang="en-US" altLang="en-US" dirty="0"/>
              <a:t>Involves shifting resources from the production of one good to the other </a:t>
            </a:r>
          </a:p>
          <a:p>
            <a:r>
              <a:rPr lang="en-US" altLang="en-US" dirty="0"/>
              <a:t>Society faces a tradeoff</a:t>
            </a:r>
          </a:p>
          <a:p>
            <a:pPr lvl="1"/>
            <a:r>
              <a:rPr lang="en-US" altLang="en-US" dirty="0"/>
              <a:t>Getting more of one good requires sacrificing some of the other  </a:t>
            </a:r>
          </a:p>
          <a:p>
            <a:r>
              <a:rPr lang="en-US" altLang="en-US" dirty="0"/>
              <a:t>The slope of the PPF </a:t>
            </a:r>
          </a:p>
          <a:p>
            <a:pPr lvl="1"/>
            <a:r>
              <a:rPr lang="en-US" altLang="en-US" dirty="0"/>
              <a:t>The opportunity cost of one good in terms of the other</a:t>
            </a:r>
          </a:p>
          <a:p>
            <a:pPr lvl="1"/>
            <a:endParaRPr lang="en-US" altLang="en-US" dirty="0"/>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9AE0F80-5848-43B2-BFD8-A0D7D340C1BA}"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58</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45607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5</a:t>
            </a:fld>
            <a:endParaRPr lang="en-US" altLang="en-US" sz="1200"/>
          </a:p>
        </p:txBody>
      </p:sp>
      <p:sp>
        <p:nvSpPr>
          <p:cNvPr id="3" name="Content Placeholder 2"/>
          <p:cNvSpPr>
            <a:spLocks noGrp="1"/>
          </p:cNvSpPr>
          <p:nvPr>
            <p:ph idx="1"/>
          </p:nvPr>
        </p:nvSpPr>
        <p:spPr>
          <a:xfrm>
            <a:off x="4334226" y="2372163"/>
            <a:ext cx="4592464" cy="2652440"/>
          </a:xfrm>
        </p:spPr>
        <p:txBody>
          <a:bodyPr/>
          <a:lstStyle/>
          <a:p>
            <a:r>
              <a:rPr lang="en-US" sz="2400" dirty="0">
                <a:solidFill>
                  <a:srgbClr val="C00000"/>
                </a:solidFill>
              </a:rPr>
              <a:t>At the personal level:</a:t>
            </a:r>
          </a:p>
          <a:p>
            <a:pPr marL="285750" indent="-285750">
              <a:buFont typeface="Arial" panose="020B0604020202020204" pitchFamily="34" charset="0"/>
              <a:buChar char="•"/>
            </a:pPr>
            <a:r>
              <a:rPr lang="en-US" dirty="0">
                <a:solidFill>
                  <a:srgbClr val="C00000"/>
                </a:solidFill>
              </a:rPr>
              <a:t>How can I maximize my average GPA given time constraints?</a:t>
            </a:r>
          </a:p>
          <a:p>
            <a:pPr marL="285750" indent="-285750">
              <a:buFont typeface="Arial" panose="020B0604020202020204" pitchFamily="34" charset="0"/>
              <a:buChar char="•"/>
            </a:pPr>
            <a:r>
              <a:rPr lang="en-US" dirty="0">
                <a:solidFill>
                  <a:srgbClr val="C00000"/>
                </a:solidFill>
              </a:rPr>
              <a:t>Should I quit my job and pursue university education?</a:t>
            </a:r>
          </a:p>
          <a:p>
            <a:pPr marL="285750" indent="-285750">
              <a:buFont typeface="Arial" panose="020B0604020202020204" pitchFamily="34" charset="0"/>
              <a:buChar char="•"/>
            </a:pPr>
            <a:r>
              <a:rPr lang="en-US" dirty="0">
                <a:solidFill>
                  <a:srgbClr val="C00000"/>
                </a:solidFill>
              </a:rPr>
              <a:t>What is a marginal benefit of calling my girlfriend compared to the cost of spent time?</a:t>
            </a:r>
          </a:p>
          <a:p>
            <a:endParaRPr lang="en-US" dirty="0"/>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6278" y="651164"/>
            <a:ext cx="3452837" cy="2902975"/>
          </a:xfrm>
          <a:prstGeom prst="rect">
            <a:avLst/>
          </a:prstGeom>
          <a:noFill/>
          <a:effectLst>
            <a:outerShdw dist="89803" dir="2700000" algn="ctr" rotWithShape="0">
              <a:srgbClr val="808080">
                <a:alpha val="50000"/>
              </a:srgbClr>
            </a:outerShdw>
          </a:effectLst>
        </p:spPr>
      </p:pic>
    </p:spTree>
    <p:extLst>
      <p:ext uri="{BB962C8B-B14F-4D97-AF65-F5344CB8AC3E}">
        <p14:creationId xmlns:p14="http://schemas.microsoft.com/office/powerpoint/2010/main" val="3597667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PPF and Opportunity Cost</a:t>
            </a:r>
          </a:p>
        </p:txBody>
      </p:sp>
      <p:sp>
        <p:nvSpPr>
          <p:cNvPr id="3" name="Text Placeholder 2"/>
          <p:cNvSpPr>
            <a:spLocks noGrp="1"/>
          </p:cNvSpPr>
          <p:nvPr>
            <p:ph type="body" sz="quarter" idx="12"/>
          </p:nvPr>
        </p:nvSpPr>
        <p:spPr>
          <a:xfrm>
            <a:off x="5791200" y="749300"/>
            <a:ext cx="3200400" cy="5118100"/>
          </a:xfrm>
        </p:spPr>
        <p:txBody>
          <a:bodyPr/>
          <a:lstStyle/>
          <a:p>
            <a:r>
              <a:rPr lang="en-US" sz="2800" dirty="0"/>
              <a:t>The slope of a line equals the “</a:t>
            </a:r>
            <a:r>
              <a:rPr lang="en-US" sz="2800" b="1" dirty="0">
                <a:solidFill>
                  <a:srgbClr val="9900CC"/>
                </a:solidFill>
              </a:rPr>
              <a:t>rise</a:t>
            </a:r>
            <a:r>
              <a:rPr lang="en-US" sz="2800" dirty="0"/>
              <a:t> over the </a:t>
            </a:r>
            <a:r>
              <a:rPr lang="en-US" sz="2800" b="1" dirty="0">
                <a:solidFill>
                  <a:srgbClr val="339933"/>
                </a:solidFill>
              </a:rPr>
              <a:t>run.</a:t>
            </a:r>
            <a:r>
              <a:rPr lang="en-US" sz="2800" dirty="0"/>
              <a:t>” </a:t>
            </a:r>
          </a:p>
          <a:p>
            <a:endParaRPr lang="en-US" sz="2800" dirty="0"/>
          </a:p>
          <a:p>
            <a:endParaRPr lang="en-US" sz="2800" dirty="0"/>
          </a:p>
          <a:p>
            <a:endParaRPr lang="en-US" sz="2800" dirty="0"/>
          </a:p>
          <a:p>
            <a:r>
              <a:rPr lang="en-US" sz="2800" dirty="0">
                <a:solidFill>
                  <a:srgbClr val="AE1221"/>
                </a:solidFill>
              </a:rPr>
              <a:t>Opportunity cost </a:t>
            </a:r>
            <a:r>
              <a:rPr lang="en-US" sz="2800" dirty="0"/>
              <a:t>of 1 computer =</a:t>
            </a:r>
            <a:br>
              <a:rPr lang="en-US" sz="2800" dirty="0"/>
            </a:br>
            <a:r>
              <a:rPr lang="en-US" sz="2800" dirty="0"/>
              <a:t>10 tons of wheat.</a:t>
            </a:r>
          </a:p>
          <a:p>
            <a:endParaRPr lang="en-US" sz="28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59</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427038" y="762000"/>
            <a:ext cx="5440363" cy="5135563"/>
            <a:chOff x="2189" y="710"/>
            <a:chExt cx="3427" cy="3235"/>
          </a:xfrm>
        </p:grpSpPr>
        <p:graphicFrame>
          <p:nvGraphicFramePr>
            <p:cNvPr id="7" name="Object 5"/>
            <p:cNvGraphicFramePr>
              <a:graphicFrameLocks noChangeAspect="1"/>
            </p:cNvGraphicFramePr>
            <p:nvPr/>
          </p:nvGraphicFramePr>
          <p:xfrm>
            <a:off x="2189" y="710"/>
            <a:ext cx="3427" cy="3235"/>
          </p:xfrm>
          <a:graphic>
            <a:graphicData uri="http://schemas.openxmlformats.org/presentationml/2006/ole">
              <mc:AlternateContent xmlns:mc="http://schemas.openxmlformats.org/markup-compatibility/2006">
                <mc:Choice xmlns:v="urn:schemas-microsoft-com:vml" Requires="v">
                  <p:oleObj spid="_x0000_s4101" name="Worksheet" r:id="rId4" imgW="4762567" imgH="4495744" progId="Excel.Sheet.8">
                    <p:embed/>
                  </p:oleObj>
                </mc:Choice>
                <mc:Fallback>
                  <p:oleObj name="Worksheet" r:id="rId4" imgW="4762567" imgH="4495744" progId="Excel.Sheet.8">
                    <p:embed/>
                    <p:pic>
                      <p:nvPicPr>
                        <p:cNvPr id="7" name="Object 5"/>
                        <p:cNvPicPr>
                          <a:picLocks noChangeAspect="1" noChangeArrowheads="1"/>
                        </p:cNvPicPr>
                        <p:nvPr/>
                      </p:nvPicPr>
                      <p:blipFill>
                        <a:blip r:embed="rId5"/>
                        <a:srcRect/>
                        <a:stretch>
                          <a:fillRect/>
                        </a:stretch>
                      </p:blipFill>
                      <p:spPr bwMode="auto">
                        <a:xfrm>
                          <a:off x="2189" y="710"/>
                          <a:ext cx="3427"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6"/>
            <p:cNvSpPr>
              <a:spLocks noChangeShapeType="1"/>
            </p:cNvSpPr>
            <p:nvPr/>
          </p:nvSpPr>
          <p:spPr bwMode="auto">
            <a:xfrm>
              <a:off x="2894" y="1673"/>
              <a:ext cx="1847" cy="1600"/>
            </a:xfrm>
            <a:prstGeom prst="line">
              <a:avLst/>
            </a:prstGeom>
            <a:noFill/>
            <a:ln w="50800">
              <a:solidFill>
                <a:srgbClr val="00009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Line 7"/>
          <p:cNvSpPr>
            <a:spLocks noChangeShapeType="1"/>
          </p:cNvSpPr>
          <p:nvPr/>
        </p:nvSpPr>
        <p:spPr bwMode="auto">
          <a:xfrm>
            <a:off x="1576388" y="2295525"/>
            <a:ext cx="565150" cy="0"/>
          </a:xfrm>
          <a:prstGeom prst="line">
            <a:avLst/>
          </a:prstGeom>
          <a:noFill/>
          <a:ln w="38100">
            <a:solidFill>
              <a:srgbClr val="339933"/>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Line 8"/>
          <p:cNvSpPr>
            <a:spLocks noChangeShapeType="1"/>
          </p:cNvSpPr>
          <p:nvPr/>
        </p:nvSpPr>
        <p:spPr bwMode="auto">
          <a:xfrm>
            <a:off x="2116138" y="2305050"/>
            <a:ext cx="1587" cy="488950"/>
          </a:xfrm>
          <a:prstGeom prst="line">
            <a:avLst/>
          </a:prstGeom>
          <a:noFill/>
          <a:ln w="38100">
            <a:solidFill>
              <a:srgbClr val="9900CC"/>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 Box 9"/>
          <p:cNvSpPr txBox="1">
            <a:spLocks noChangeArrowheads="1"/>
          </p:cNvSpPr>
          <p:nvPr/>
        </p:nvSpPr>
        <p:spPr bwMode="auto">
          <a:xfrm>
            <a:off x="3173413" y="1390650"/>
            <a:ext cx="1195387"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dirty="0">
                <a:ln>
                  <a:noFill/>
                </a:ln>
                <a:solidFill>
                  <a:srgbClr val="9900CC"/>
                </a:solidFill>
                <a:effectLst/>
                <a:uLnTx/>
                <a:uFillTx/>
                <a:latin typeface="Arial" pitchFamily="34" charset="0"/>
                <a:ea typeface="+mn-ea"/>
                <a:cs typeface="Arial" pitchFamily="34" charset="0"/>
              </a:rPr>
              <a:t>–1000</a:t>
            </a:r>
          </a:p>
        </p:txBody>
      </p:sp>
      <p:sp>
        <p:nvSpPr>
          <p:cNvPr id="12" name="Text Box 10"/>
          <p:cNvSpPr txBox="1">
            <a:spLocks noChangeArrowheads="1"/>
          </p:cNvSpPr>
          <p:nvPr/>
        </p:nvSpPr>
        <p:spPr bwMode="auto">
          <a:xfrm>
            <a:off x="3349625" y="1781175"/>
            <a:ext cx="930275"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dirty="0">
                <a:ln>
                  <a:noFill/>
                </a:ln>
                <a:solidFill>
                  <a:srgbClr val="339933"/>
                </a:solidFill>
                <a:effectLst/>
                <a:uLnTx/>
                <a:uFillTx/>
                <a:latin typeface="Arial" pitchFamily="34" charset="0"/>
                <a:ea typeface="+mn-ea"/>
                <a:cs typeface="Arial" pitchFamily="34" charset="0"/>
              </a:rPr>
              <a:t>100</a:t>
            </a:r>
          </a:p>
        </p:txBody>
      </p:sp>
      <p:grpSp>
        <p:nvGrpSpPr>
          <p:cNvPr id="13" name="Group 11"/>
          <p:cNvGrpSpPr>
            <a:grpSpLocks/>
          </p:cNvGrpSpPr>
          <p:nvPr/>
        </p:nvGrpSpPr>
        <p:grpSpPr bwMode="auto">
          <a:xfrm>
            <a:off x="2036763" y="1581150"/>
            <a:ext cx="2189162" cy="473075"/>
            <a:chOff x="1283" y="1208"/>
            <a:chExt cx="1379" cy="298"/>
          </a:xfrm>
        </p:grpSpPr>
        <p:sp>
          <p:nvSpPr>
            <p:cNvPr id="14" name="Text Box 12"/>
            <p:cNvSpPr txBox="1">
              <a:spLocks noChangeArrowheads="1"/>
            </p:cNvSpPr>
            <p:nvPr/>
          </p:nvSpPr>
          <p:spPr bwMode="auto">
            <a:xfrm>
              <a:off x="1283" y="1208"/>
              <a:ext cx="772" cy="29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slope =</a:t>
              </a:r>
            </a:p>
          </p:txBody>
        </p:sp>
        <p:sp>
          <p:nvSpPr>
            <p:cNvPr id="15" name="Line 13"/>
            <p:cNvSpPr>
              <a:spLocks noChangeShapeType="1"/>
            </p:cNvSpPr>
            <p:nvPr/>
          </p:nvSpPr>
          <p:spPr bwMode="auto">
            <a:xfrm>
              <a:off x="2090" y="1364"/>
              <a:ext cx="572"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6" name="Text Box 14"/>
          <p:cNvSpPr txBox="1">
            <a:spLocks noChangeArrowheads="1"/>
          </p:cNvSpPr>
          <p:nvPr/>
        </p:nvSpPr>
        <p:spPr bwMode="auto">
          <a:xfrm>
            <a:off x="4205288" y="1587500"/>
            <a:ext cx="1109662" cy="4730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500" b="0" i="0" u="none" strike="noStrike" kern="1200" cap="none" spc="0" normalizeH="0" baseline="0" noProof="0">
                <a:ln>
                  <a:noFill/>
                </a:ln>
                <a:solidFill>
                  <a:srgbClr val="000000"/>
                </a:solidFill>
                <a:effectLst/>
                <a:uLnTx/>
                <a:uFillTx/>
                <a:latin typeface="Arial" pitchFamily="34" charset="0"/>
                <a:ea typeface="+mn-ea"/>
                <a:cs typeface="Arial" pitchFamily="34" charset="0"/>
              </a:rPr>
              <a:t>= –10</a:t>
            </a:r>
          </a:p>
        </p:txBody>
      </p:sp>
      <p:sp>
        <p:nvSpPr>
          <p:cNvPr id="17" name="Oval 16"/>
          <p:cNvSpPr>
            <a:spLocks noChangeArrowheads="1"/>
          </p:cNvSpPr>
          <p:nvPr/>
        </p:nvSpPr>
        <p:spPr bwMode="auto">
          <a:xfrm>
            <a:off x="1482725" y="2227263"/>
            <a:ext cx="141288"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8" name="Oval 17"/>
          <p:cNvSpPr>
            <a:spLocks noChangeArrowheads="1"/>
          </p:cNvSpPr>
          <p:nvPr/>
        </p:nvSpPr>
        <p:spPr bwMode="auto">
          <a:xfrm>
            <a:off x="4408488" y="4751388"/>
            <a:ext cx="141287"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37351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p:bldP spid="12"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2  </a:t>
            </a:r>
            <a:r>
              <a:rPr lang="en-US" dirty="0"/>
              <a:t>		</a:t>
            </a:r>
            <a:r>
              <a:rPr lang="en-US" dirty="0">
                <a:solidFill>
                  <a:srgbClr val="AE1221"/>
                </a:solidFill>
              </a:rPr>
              <a:t>PPF and Opportunity Cost</a:t>
            </a:r>
            <a:endParaRPr lang="en-US" dirty="0"/>
          </a:p>
        </p:txBody>
      </p:sp>
      <p:sp>
        <p:nvSpPr>
          <p:cNvPr id="3" name="Content Placeholder 2"/>
          <p:cNvSpPr>
            <a:spLocks noGrp="1"/>
          </p:cNvSpPr>
          <p:nvPr>
            <p:ph idx="1"/>
          </p:nvPr>
        </p:nvSpPr>
        <p:spPr>
          <a:xfrm>
            <a:off x="347241" y="685800"/>
            <a:ext cx="8518947" cy="1295401"/>
          </a:xfrm>
        </p:spPr>
        <p:txBody>
          <a:bodyPr/>
          <a:lstStyle/>
          <a:p>
            <a:pPr marL="0" indent="0">
              <a:buNone/>
            </a:pPr>
            <a:r>
              <a:rPr lang="en-US" dirty="0">
                <a:latin typeface="Arial" pitchFamily="34" charset="0"/>
                <a:cs typeface="Arial" pitchFamily="34" charset="0"/>
              </a:rPr>
              <a:t>In which country is the opportunity cost of cloth lower? </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60</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19" name="Group 18"/>
          <p:cNvGrpSpPr/>
          <p:nvPr/>
        </p:nvGrpSpPr>
        <p:grpSpPr>
          <a:xfrm>
            <a:off x="4926012" y="1652587"/>
            <a:ext cx="3684588" cy="4592638"/>
            <a:chOff x="4773612" y="1295400"/>
            <a:chExt cx="4003675" cy="4949825"/>
          </a:xfrm>
        </p:grpSpPr>
        <p:graphicFrame>
          <p:nvGraphicFramePr>
            <p:cNvPr id="7" name="Object 10"/>
            <p:cNvGraphicFramePr>
              <a:graphicFrameLocks noChangeAspect="1"/>
            </p:cNvGraphicFramePr>
            <p:nvPr/>
          </p:nvGraphicFramePr>
          <p:xfrm>
            <a:off x="4773612" y="1295400"/>
            <a:ext cx="4003675" cy="4949825"/>
          </p:xfrm>
          <a:graphic>
            <a:graphicData uri="http://schemas.openxmlformats.org/presentationml/2006/ole">
              <mc:AlternateContent xmlns:mc="http://schemas.openxmlformats.org/markup-compatibility/2006">
                <mc:Choice xmlns:v="urn:schemas-microsoft-com:vml" Requires="v">
                  <p:oleObj spid="_x0000_s5128" name="Worksheet" r:id="rId4" imgW="3400349" imgH="3991051" progId="Excel.Sheet.8">
                    <p:embed/>
                  </p:oleObj>
                </mc:Choice>
                <mc:Fallback>
                  <p:oleObj name="Worksheet" r:id="rId4" imgW="3400349" imgH="3991051" progId="Excel.Sheet.8">
                    <p:embed/>
                    <p:pic>
                      <p:nvPicPr>
                        <p:cNvPr id="7"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612" y="1295400"/>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2"/>
            <p:cNvSpPr txBox="1">
              <a:spLocks noChangeArrowheads="1"/>
            </p:cNvSpPr>
            <p:nvPr/>
          </p:nvSpPr>
          <p:spPr bwMode="auto">
            <a:xfrm>
              <a:off x="5986462" y="1422400"/>
              <a:ext cx="1930400"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ENGLAND</a:t>
              </a:r>
            </a:p>
          </p:txBody>
        </p:sp>
        <p:grpSp>
          <p:nvGrpSpPr>
            <p:cNvPr id="10" name="Group 20"/>
            <p:cNvGrpSpPr>
              <a:grpSpLocks/>
            </p:cNvGrpSpPr>
            <p:nvPr/>
          </p:nvGrpSpPr>
          <p:grpSpPr bwMode="auto">
            <a:xfrm>
              <a:off x="5519737" y="4273550"/>
              <a:ext cx="1895475" cy="1116013"/>
              <a:chOff x="3610" y="2989"/>
              <a:chExt cx="1194" cy="703"/>
            </a:xfrm>
          </p:grpSpPr>
          <p:sp>
            <p:nvSpPr>
              <p:cNvPr id="11"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3"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grpSp>
        <p:nvGrpSpPr>
          <p:cNvPr id="18" name="Group 17"/>
          <p:cNvGrpSpPr/>
          <p:nvPr/>
        </p:nvGrpSpPr>
        <p:grpSpPr>
          <a:xfrm>
            <a:off x="609600" y="1657350"/>
            <a:ext cx="3684588" cy="4592638"/>
            <a:chOff x="457200" y="1300163"/>
            <a:chExt cx="4003675" cy="4949825"/>
          </a:xfrm>
        </p:grpSpPr>
        <p:graphicFrame>
          <p:nvGraphicFramePr>
            <p:cNvPr id="6" name="Object 9"/>
            <p:cNvGraphicFramePr>
              <a:graphicFrameLocks noChangeAspect="1"/>
            </p:cNvGraphicFramePr>
            <p:nvPr/>
          </p:nvGraphicFramePr>
          <p:xfrm>
            <a:off x="457200" y="1300163"/>
            <a:ext cx="4003675" cy="4949825"/>
          </p:xfrm>
          <a:graphic>
            <a:graphicData uri="http://schemas.openxmlformats.org/presentationml/2006/ole">
              <mc:AlternateContent xmlns:mc="http://schemas.openxmlformats.org/markup-compatibility/2006">
                <mc:Choice xmlns:v="urn:schemas-microsoft-com:vml" Requires="v">
                  <p:oleObj spid="_x0000_s5129" name="Chart" r:id="rId6" imgW="3505200" imgH="4333951" progId="Excel.Sheet.8">
                    <p:embed/>
                  </p:oleObj>
                </mc:Choice>
                <mc:Fallback>
                  <p:oleObj name="Chart" r:id="rId6" imgW="3505200" imgH="4333951" progId="Excel.Sheet.8">
                    <p:embed/>
                    <p:pic>
                      <p:nvPicPr>
                        <p:cNvPr id="6"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300163"/>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1"/>
            <p:cNvSpPr txBox="1">
              <a:spLocks noChangeArrowheads="1"/>
            </p:cNvSpPr>
            <p:nvPr/>
          </p:nvSpPr>
          <p:spPr bwMode="auto">
            <a:xfrm>
              <a:off x="1647825" y="1416050"/>
              <a:ext cx="1639887"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FRANCE</a:t>
              </a:r>
            </a:p>
          </p:txBody>
        </p:sp>
        <p:grpSp>
          <p:nvGrpSpPr>
            <p:cNvPr id="14" name="Group 19"/>
            <p:cNvGrpSpPr>
              <a:grpSpLocks/>
            </p:cNvGrpSpPr>
            <p:nvPr/>
          </p:nvGrpSpPr>
          <p:grpSpPr bwMode="auto">
            <a:xfrm>
              <a:off x="1252537" y="2309813"/>
              <a:ext cx="1849438" cy="3074987"/>
              <a:chOff x="782" y="1752"/>
              <a:chExt cx="1165" cy="1937"/>
            </a:xfrm>
          </p:grpSpPr>
          <p:sp>
            <p:nvSpPr>
              <p:cNvPr id="15" name="Oval 14"/>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6" name="Oval 15"/>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292795618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2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914399"/>
            <a:ext cx="8637588" cy="1219201"/>
          </a:xfrm>
        </p:spPr>
        <p:txBody>
          <a:bodyPr>
            <a:normAutofit/>
          </a:bodyPr>
          <a:lstStyle/>
          <a:p>
            <a:pPr marL="0" indent="0">
              <a:buNone/>
            </a:pPr>
            <a:r>
              <a:rPr lang="en-US" sz="2800" dirty="0"/>
              <a:t>England, because its PPF is not as steep as France’s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61</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5"/>
          <p:cNvGrpSpPr/>
          <p:nvPr/>
        </p:nvGrpSpPr>
        <p:grpSpPr>
          <a:xfrm>
            <a:off x="4926012" y="1652587"/>
            <a:ext cx="3684588" cy="4592638"/>
            <a:chOff x="4773612" y="1295400"/>
            <a:chExt cx="4003675" cy="4949825"/>
          </a:xfrm>
        </p:grpSpPr>
        <p:graphicFrame>
          <p:nvGraphicFramePr>
            <p:cNvPr id="7" name="Object 10"/>
            <p:cNvGraphicFramePr>
              <a:graphicFrameLocks noChangeAspect="1"/>
            </p:cNvGraphicFramePr>
            <p:nvPr/>
          </p:nvGraphicFramePr>
          <p:xfrm>
            <a:off x="4773612" y="1295400"/>
            <a:ext cx="4003675" cy="4949825"/>
          </p:xfrm>
          <a:graphic>
            <a:graphicData uri="http://schemas.openxmlformats.org/presentationml/2006/ole">
              <mc:AlternateContent xmlns:mc="http://schemas.openxmlformats.org/markup-compatibility/2006">
                <mc:Choice xmlns:v="urn:schemas-microsoft-com:vml" Requires="v">
                  <p:oleObj spid="_x0000_s6152" name="Worksheet" r:id="rId4" imgW="3400349" imgH="3991051" progId="Excel.Sheet.8">
                    <p:embed/>
                  </p:oleObj>
                </mc:Choice>
                <mc:Fallback>
                  <p:oleObj name="Worksheet" r:id="rId4" imgW="3400349" imgH="3991051" progId="Excel.Sheet.8">
                    <p:embed/>
                    <p:pic>
                      <p:nvPicPr>
                        <p:cNvPr id="7"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612" y="1295400"/>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2"/>
            <p:cNvSpPr txBox="1">
              <a:spLocks noChangeArrowheads="1"/>
            </p:cNvSpPr>
            <p:nvPr/>
          </p:nvSpPr>
          <p:spPr bwMode="auto">
            <a:xfrm>
              <a:off x="5986462" y="1422400"/>
              <a:ext cx="1930400"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ENGLAND</a:t>
              </a:r>
            </a:p>
          </p:txBody>
        </p:sp>
        <p:grpSp>
          <p:nvGrpSpPr>
            <p:cNvPr id="9" name="Group 20"/>
            <p:cNvGrpSpPr>
              <a:grpSpLocks/>
            </p:cNvGrpSpPr>
            <p:nvPr/>
          </p:nvGrpSpPr>
          <p:grpSpPr bwMode="auto">
            <a:xfrm>
              <a:off x="5519737" y="4273550"/>
              <a:ext cx="1895475" cy="1116013"/>
              <a:chOff x="3610" y="2989"/>
              <a:chExt cx="1194" cy="703"/>
            </a:xfrm>
          </p:grpSpPr>
          <p:sp>
            <p:nvSpPr>
              <p:cNvPr id="10"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2"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grpSp>
        <p:nvGrpSpPr>
          <p:cNvPr id="13" name="Group 12"/>
          <p:cNvGrpSpPr/>
          <p:nvPr/>
        </p:nvGrpSpPr>
        <p:grpSpPr>
          <a:xfrm>
            <a:off x="609600" y="1657350"/>
            <a:ext cx="3684588" cy="4592638"/>
            <a:chOff x="457200" y="1300163"/>
            <a:chExt cx="4003675" cy="4949825"/>
          </a:xfrm>
        </p:grpSpPr>
        <p:graphicFrame>
          <p:nvGraphicFramePr>
            <p:cNvPr id="14" name="Object 9"/>
            <p:cNvGraphicFramePr>
              <a:graphicFrameLocks noChangeAspect="1"/>
            </p:cNvGraphicFramePr>
            <p:nvPr/>
          </p:nvGraphicFramePr>
          <p:xfrm>
            <a:off x="457200" y="1300163"/>
            <a:ext cx="4003675" cy="4949825"/>
          </p:xfrm>
          <a:graphic>
            <a:graphicData uri="http://schemas.openxmlformats.org/presentationml/2006/ole">
              <mc:AlternateContent xmlns:mc="http://schemas.openxmlformats.org/markup-compatibility/2006">
                <mc:Choice xmlns:v="urn:schemas-microsoft-com:vml" Requires="v">
                  <p:oleObj spid="_x0000_s6153" name="Chart" r:id="rId6" imgW="3505200" imgH="4333951" progId="Excel.Sheet.8">
                    <p:embed/>
                  </p:oleObj>
                </mc:Choice>
                <mc:Fallback>
                  <p:oleObj name="Chart" r:id="rId6" imgW="3505200" imgH="4333951" progId="Excel.Sheet.8">
                    <p:embed/>
                    <p:pic>
                      <p:nvPicPr>
                        <p:cNvPr id="14"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300163"/>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11"/>
            <p:cNvSpPr txBox="1">
              <a:spLocks noChangeArrowheads="1"/>
            </p:cNvSpPr>
            <p:nvPr/>
          </p:nvSpPr>
          <p:spPr bwMode="auto">
            <a:xfrm>
              <a:off x="1647825" y="1416050"/>
              <a:ext cx="1639887"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FRANCE</a:t>
              </a:r>
            </a:p>
          </p:txBody>
        </p:sp>
        <p:grpSp>
          <p:nvGrpSpPr>
            <p:cNvPr id="16" name="Group 19"/>
            <p:cNvGrpSpPr>
              <a:grpSpLocks/>
            </p:cNvGrpSpPr>
            <p:nvPr/>
          </p:nvGrpSpPr>
          <p:grpSpPr bwMode="auto">
            <a:xfrm>
              <a:off x="1252537" y="2309813"/>
              <a:ext cx="1849438" cy="3074987"/>
              <a:chOff x="782" y="1752"/>
              <a:chExt cx="1165" cy="1937"/>
            </a:xfrm>
          </p:grpSpPr>
          <p:sp>
            <p:nvSpPr>
              <p:cNvPr id="17" name="Oval 16"/>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8" name="Oval 17"/>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21195620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Growth and the PPF</a:t>
            </a:r>
          </a:p>
        </p:txBody>
      </p:sp>
      <p:sp>
        <p:nvSpPr>
          <p:cNvPr id="3" name="Text Placeholder 2"/>
          <p:cNvSpPr>
            <a:spLocks noGrp="1"/>
          </p:cNvSpPr>
          <p:nvPr>
            <p:ph type="body" sz="quarter" idx="12"/>
          </p:nvPr>
        </p:nvSpPr>
        <p:spPr>
          <a:xfrm>
            <a:off x="152400" y="685800"/>
            <a:ext cx="3810000" cy="5715000"/>
          </a:xfrm>
        </p:spPr>
        <p:txBody>
          <a:bodyPr/>
          <a:lstStyle/>
          <a:p>
            <a:r>
              <a:rPr lang="en-US" sz="2800" dirty="0"/>
              <a:t>With additional resources or an improvement in technology, </a:t>
            </a:r>
            <a:br>
              <a:rPr lang="en-US" sz="2800" dirty="0"/>
            </a:br>
            <a:r>
              <a:rPr lang="en-US" sz="2800" dirty="0"/>
              <a:t>the economy can produce more computers, </a:t>
            </a:r>
          </a:p>
          <a:p>
            <a:endParaRPr lang="en-US" sz="2800" dirty="0"/>
          </a:p>
          <a:p>
            <a:r>
              <a:rPr lang="en-US" sz="2800" dirty="0">
                <a:latin typeface="Arial" pitchFamily="34" charset="0"/>
                <a:cs typeface="Arial" pitchFamily="34" charset="0"/>
              </a:rPr>
              <a:t>more wheat, </a:t>
            </a:r>
          </a:p>
          <a:p>
            <a:endParaRPr lang="en-US" sz="2800" dirty="0">
              <a:latin typeface="Arial" pitchFamily="34" charset="0"/>
              <a:cs typeface="Arial" pitchFamily="34" charset="0"/>
            </a:endParaRPr>
          </a:p>
          <a:p>
            <a:r>
              <a:rPr lang="en-US" sz="2800" dirty="0">
                <a:latin typeface="Arial" pitchFamily="34" charset="0"/>
                <a:cs typeface="Arial" pitchFamily="34" charset="0"/>
              </a:rPr>
              <a:t>or any combination in between. </a:t>
            </a:r>
          </a:p>
          <a:p>
            <a:endParaRPr lang="en-US" sz="28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62</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2"/>
          <p:cNvGrpSpPr>
            <a:grpSpLocks/>
          </p:cNvGrpSpPr>
          <p:nvPr/>
        </p:nvGrpSpPr>
        <p:grpSpPr bwMode="auto">
          <a:xfrm>
            <a:off x="3886200" y="762000"/>
            <a:ext cx="5051989" cy="5135563"/>
            <a:chOff x="39" y="575"/>
            <a:chExt cx="3427" cy="3235"/>
          </a:xfrm>
        </p:grpSpPr>
        <p:graphicFrame>
          <p:nvGraphicFramePr>
            <p:cNvPr id="7" name="Object 3"/>
            <p:cNvGraphicFramePr>
              <a:graphicFrameLocks noChangeAspect="1"/>
            </p:cNvGraphicFramePr>
            <p:nvPr/>
          </p:nvGraphicFramePr>
          <p:xfrm>
            <a:off x="39" y="575"/>
            <a:ext cx="3427" cy="3235"/>
          </p:xfrm>
          <a:graphic>
            <a:graphicData uri="http://schemas.openxmlformats.org/presentationml/2006/ole">
              <mc:AlternateContent xmlns:mc="http://schemas.openxmlformats.org/markup-compatibility/2006">
                <mc:Choice xmlns:v="urn:schemas-microsoft-com:vml" Requires="v">
                  <p:oleObj spid="_x0000_s7173" name="Worksheet" r:id="rId4" imgW="4762567" imgH="4495744" progId="Excel.Sheet.8">
                    <p:embed/>
                  </p:oleObj>
                </mc:Choice>
                <mc:Fallback>
                  <p:oleObj name="Worksheet" r:id="rId4" imgW="4762567" imgH="4495744" progId="Excel.Sheet.8">
                    <p:embed/>
                    <p:pic>
                      <p:nvPicPr>
                        <p:cNvPr id="7" name="Object 3"/>
                        <p:cNvPicPr>
                          <a:picLocks noChangeAspect="1" noChangeArrowheads="1"/>
                        </p:cNvPicPr>
                        <p:nvPr/>
                      </p:nvPicPr>
                      <p:blipFill>
                        <a:blip r:embed="rId5"/>
                        <a:srcRect/>
                        <a:stretch>
                          <a:fillRect/>
                        </a:stretch>
                      </p:blipFill>
                      <p:spPr bwMode="auto">
                        <a:xfrm>
                          <a:off x="39" y="575"/>
                          <a:ext cx="3427"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4"/>
            <p:cNvSpPr>
              <a:spLocks noChangeShapeType="1"/>
            </p:cNvSpPr>
            <p:nvPr/>
          </p:nvSpPr>
          <p:spPr bwMode="auto">
            <a:xfrm>
              <a:off x="778" y="1514"/>
              <a:ext cx="1847" cy="1600"/>
            </a:xfrm>
            <a:prstGeom prst="line">
              <a:avLst/>
            </a:prstGeom>
            <a:noFill/>
            <a:ln w="508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Line 9"/>
          <p:cNvSpPr>
            <a:spLocks noChangeShapeType="1"/>
          </p:cNvSpPr>
          <p:nvPr/>
        </p:nvSpPr>
        <p:spPr bwMode="auto">
          <a:xfrm>
            <a:off x="4975789" y="1739900"/>
            <a:ext cx="3251200" cy="3009900"/>
          </a:xfrm>
          <a:prstGeom prst="line">
            <a:avLst/>
          </a:prstGeom>
          <a:noFill/>
          <a:ln w="5715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Oval 12"/>
          <p:cNvSpPr>
            <a:spLocks noChangeArrowheads="1"/>
          </p:cNvSpPr>
          <p:nvPr/>
        </p:nvSpPr>
        <p:spPr bwMode="auto">
          <a:xfrm>
            <a:off x="4899589" y="2159000"/>
            <a:ext cx="141287" cy="138113"/>
          </a:xfrm>
          <a:prstGeom prst="ellipse">
            <a:avLst/>
          </a:prstGeom>
          <a:solidFill>
            <a:schemeClr val="tx1"/>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1" name="Oval 13"/>
          <p:cNvSpPr>
            <a:spLocks noChangeArrowheads="1"/>
          </p:cNvSpPr>
          <p:nvPr/>
        </p:nvSpPr>
        <p:spPr bwMode="auto">
          <a:xfrm>
            <a:off x="7620564" y="4692650"/>
            <a:ext cx="141287" cy="138113"/>
          </a:xfrm>
          <a:prstGeom prst="ellipse">
            <a:avLst/>
          </a:prstGeom>
          <a:solidFill>
            <a:schemeClr val="tx1"/>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nvGrpSpPr>
          <p:cNvPr id="12" name="Group 17"/>
          <p:cNvGrpSpPr>
            <a:grpSpLocks/>
          </p:cNvGrpSpPr>
          <p:nvPr/>
        </p:nvGrpSpPr>
        <p:grpSpPr bwMode="auto">
          <a:xfrm>
            <a:off x="7736451" y="4689475"/>
            <a:ext cx="566738" cy="138113"/>
            <a:chOff x="4835" y="3224"/>
            <a:chExt cx="357" cy="87"/>
          </a:xfrm>
        </p:grpSpPr>
        <p:sp>
          <p:nvSpPr>
            <p:cNvPr id="13" name="Oval 11"/>
            <p:cNvSpPr>
              <a:spLocks noChangeArrowheads="1"/>
            </p:cNvSpPr>
            <p:nvPr/>
          </p:nvSpPr>
          <p:spPr bwMode="auto">
            <a:xfrm>
              <a:off x="5103" y="3224"/>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4" name="Line 14"/>
            <p:cNvSpPr>
              <a:spLocks noChangeShapeType="1"/>
            </p:cNvSpPr>
            <p:nvPr/>
          </p:nvSpPr>
          <p:spPr bwMode="auto">
            <a:xfrm>
              <a:off x="4835" y="3268"/>
              <a:ext cx="288" cy="0"/>
            </a:xfrm>
            <a:prstGeom prst="line">
              <a:avLst/>
            </a:prstGeom>
            <a:noFill/>
            <a:ln w="57150">
              <a:solidFill>
                <a:srgbClr val="FF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6"/>
          <p:cNvGrpSpPr>
            <a:grpSpLocks/>
          </p:cNvGrpSpPr>
          <p:nvPr/>
        </p:nvGrpSpPr>
        <p:grpSpPr bwMode="auto">
          <a:xfrm>
            <a:off x="4901176" y="1665288"/>
            <a:ext cx="141288" cy="490537"/>
            <a:chOff x="3049" y="1319"/>
            <a:chExt cx="89" cy="309"/>
          </a:xfrm>
        </p:grpSpPr>
        <p:sp>
          <p:nvSpPr>
            <p:cNvPr id="16" name="Oval 10"/>
            <p:cNvSpPr>
              <a:spLocks noChangeArrowheads="1"/>
            </p:cNvSpPr>
            <p:nvPr/>
          </p:nvSpPr>
          <p:spPr bwMode="auto">
            <a:xfrm>
              <a:off x="3049" y="1319"/>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Line 15"/>
            <p:cNvSpPr>
              <a:spLocks noChangeShapeType="1"/>
            </p:cNvSpPr>
            <p:nvPr/>
          </p:nvSpPr>
          <p:spPr bwMode="auto">
            <a:xfrm rot="-5400000">
              <a:off x="2981" y="1514"/>
              <a:ext cx="228" cy="0"/>
            </a:xfrm>
            <a:prstGeom prst="line">
              <a:avLst/>
            </a:prstGeom>
            <a:noFill/>
            <a:ln w="57150">
              <a:solidFill>
                <a:srgbClr val="FF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8" name="Text Box 18"/>
          <p:cNvSpPr txBox="1">
            <a:spLocks noChangeArrowheads="1"/>
          </p:cNvSpPr>
          <p:nvPr/>
        </p:nvSpPr>
        <p:spPr bwMode="auto">
          <a:xfrm>
            <a:off x="6314051" y="1374170"/>
            <a:ext cx="1989138" cy="1569660"/>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Economic growth shifts the PPF outward.</a:t>
            </a:r>
          </a:p>
        </p:txBody>
      </p:sp>
    </p:spTree>
    <p:extLst>
      <p:ext uri="{BB962C8B-B14F-4D97-AF65-F5344CB8AC3E}">
        <p14:creationId xmlns:p14="http://schemas.microsoft.com/office/powerpoint/2010/main" val="40654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4"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18" presetClass="entr" presetSubtype="6" fill="hold" grpId="0" nodeType="with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9338" y="101600"/>
            <a:ext cx="8094662" cy="860425"/>
          </a:xfrm>
        </p:spPr>
        <p:txBody>
          <a:bodyPr wrap="square" anchor="t"/>
          <a:lstStyle/>
          <a:p>
            <a:pPr eaLnBrk="1" hangingPunct="1"/>
            <a:r>
              <a:rPr lang="en-US" altLang="en-US" dirty="0"/>
              <a:t>The Shape of the PPF</a:t>
            </a:r>
          </a:p>
        </p:txBody>
      </p:sp>
      <p:sp>
        <p:nvSpPr>
          <p:cNvPr id="22531" name="Content Placeholder 2"/>
          <p:cNvSpPr>
            <a:spLocks noGrp="1"/>
          </p:cNvSpPr>
          <p:nvPr>
            <p:ph idx="1"/>
          </p:nvPr>
        </p:nvSpPr>
        <p:spPr/>
        <p:txBody>
          <a:bodyPr/>
          <a:lstStyle/>
          <a:p>
            <a:r>
              <a:rPr lang="en-US" altLang="en-US" dirty="0"/>
              <a:t>Shape of the PPF</a:t>
            </a:r>
          </a:p>
          <a:p>
            <a:pPr lvl="1"/>
            <a:r>
              <a:rPr lang="en-US" altLang="en-US" dirty="0"/>
              <a:t>Straight line: constant opportunity cost </a:t>
            </a:r>
          </a:p>
          <a:p>
            <a:pPr lvl="2"/>
            <a:r>
              <a:rPr lang="en-US" altLang="en-US" dirty="0"/>
              <a:t>Previous example: the opportunity cost of 1 computer is 10 tons of wheat</a:t>
            </a:r>
          </a:p>
          <a:p>
            <a:pPr lvl="1"/>
            <a:r>
              <a:rPr lang="en-US" altLang="en-US" dirty="0"/>
              <a:t> Bowed outward: increasing opportunity cost</a:t>
            </a:r>
          </a:p>
          <a:p>
            <a:pPr lvl="2"/>
            <a:r>
              <a:rPr lang="en-US" altLang="en-US" dirty="0"/>
              <a:t>As more units of a good are produced, we need to give up increasing amounts of the other good produced </a:t>
            </a:r>
          </a:p>
          <a:p>
            <a:endParaRPr lang="en-US" altLang="en-US" dirty="0"/>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9F7807B4-97EA-48FA-9F98-DF170A7C1F30}"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63</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2881299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Bowed Outward</a:t>
            </a:r>
          </a:p>
        </p:txBody>
      </p:sp>
      <p:sp>
        <p:nvSpPr>
          <p:cNvPr id="3" name="Text Placeholder 2"/>
          <p:cNvSpPr>
            <a:spLocks noGrp="1"/>
          </p:cNvSpPr>
          <p:nvPr>
            <p:ph type="body" sz="quarter" idx="12"/>
          </p:nvPr>
        </p:nvSpPr>
        <p:spPr>
          <a:xfrm>
            <a:off x="5486400" y="901700"/>
            <a:ext cx="3314700" cy="4826000"/>
          </a:xfrm>
        </p:spPr>
        <p:txBody>
          <a:bodyPr/>
          <a:lstStyle/>
          <a:p>
            <a:r>
              <a:rPr lang="en-US" sz="2800" dirty="0"/>
              <a:t>As the economy shifts resources from beer to mountain bikes:</a:t>
            </a:r>
          </a:p>
          <a:p>
            <a:endParaRPr lang="en-US" sz="2800" dirty="0"/>
          </a:p>
          <a:p>
            <a:r>
              <a:rPr lang="en-US" sz="2800" dirty="0"/>
              <a:t>PPF becomes steeper </a:t>
            </a:r>
          </a:p>
          <a:p>
            <a:endParaRPr lang="en-US" sz="2800" dirty="0"/>
          </a:p>
          <a:p>
            <a:r>
              <a:rPr lang="en-US" sz="2800" dirty="0"/>
              <a:t>and the opportunity cost of mountain bikes increases.</a:t>
            </a:r>
          </a:p>
          <a:p>
            <a:endParaRPr lang="en-US" sz="28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64</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grpSp>
        <p:nvGrpSpPr>
          <p:cNvPr id="13" name="Group 11"/>
          <p:cNvGrpSpPr>
            <a:grpSpLocks/>
          </p:cNvGrpSpPr>
          <p:nvPr/>
        </p:nvGrpSpPr>
        <p:grpSpPr bwMode="auto">
          <a:xfrm>
            <a:off x="906463" y="1422888"/>
            <a:ext cx="3556000" cy="3908425"/>
            <a:chOff x="2802" y="935"/>
            <a:chExt cx="2301" cy="2435"/>
          </a:xfrm>
        </p:grpSpPr>
        <p:sp>
          <p:nvSpPr>
            <p:cNvPr id="14" name="Arc 12"/>
            <p:cNvSpPr>
              <a:spLocks/>
            </p:cNvSpPr>
            <p:nvPr/>
          </p:nvSpPr>
          <p:spPr bwMode="auto">
            <a:xfrm>
              <a:off x="2802" y="935"/>
              <a:ext cx="2301" cy="2435"/>
            </a:xfrm>
            <a:custGeom>
              <a:avLst/>
              <a:gdLst>
                <a:gd name="T0" fmla="*/ 0 w 20462"/>
                <a:gd name="T1" fmla="*/ 0 h 21118"/>
                <a:gd name="T2" fmla="*/ 0 w 20462"/>
                <a:gd name="T3" fmla="*/ 0 h 21118"/>
                <a:gd name="T4" fmla="*/ 0 w 20462"/>
                <a:gd name="T5" fmla="*/ 0 h 21118"/>
                <a:gd name="T6" fmla="*/ 0 60000 65536"/>
                <a:gd name="T7" fmla="*/ 0 60000 65536"/>
                <a:gd name="T8" fmla="*/ 0 60000 65536"/>
                <a:gd name="T9" fmla="*/ 0 w 20462"/>
                <a:gd name="T10" fmla="*/ 0 h 21118"/>
                <a:gd name="T11" fmla="*/ 20462 w 20462"/>
                <a:gd name="T12" fmla="*/ 21118 h 21118"/>
              </a:gdLst>
              <a:ahLst/>
              <a:cxnLst>
                <a:cxn ang="T6">
                  <a:pos x="T0" y="T1"/>
                </a:cxn>
                <a:cxn ang="T7">
                  <a:pos x="T2" y="T3"/>
                </a:cxn>
                <a:cxn ang="T8">
                  <a:pos x="T4" y="T5"/>
                </a:cxn>
              </a:cxnLst>
              <a:rect l="T9" t="T10" r="T11" b="T12"/>
              <a:pathLst>
                <a:path w="20462" h="21118" fill="none" extrusionOk="0">
                  <a:moveTo>
                    <a:pt x="4536" y="-1"/>
                  </a:moveTo>
                  <a:cubicBezTo>
                    <a:pt x="11975" y="1597"/>
                    <a:pt x="18024" y="6991"/>
                    <a:pt x="20461" y="14199"/>
                  </a:cubicBezTo>
                </a:path>
                <a:path w="20462" h="21118" stroke="0" extrusionOk="0">
                  <a:moveTo>
                    <a:pt x="4536" y="-1"/>
                  </a:moveTo>
                  <a:cubicBezTo>
                    <a:pt x="11975" y="1597"/>
                    <a:pt x="18024" y="6991"/>
                    <a:pt x="20461" y="14199"/>
                  </a:cubicBezTo>
                  <a:lnTo>
                    <a:pt x="0" y="21118"/>
                  </a:lnTo>
                  <a:close/>
                </a:path>
              </a:pathLst>
            </a:custGeom>
            <a:noFill/>
            <a:ln w="38100">
              <a:solidFill>
                <a:srgbClr val="CC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Line 13"/>
            <p:cNvSpPr>
              <a:spLocks noChangeShapeType="1"/>
            </p:cNvSpPr>
            <p:nvPr/>
          </p:nvSpPr>
          <p:spPr bwMode="auto">
            <a:xfrm rot="1980000">
              <a:off x="4045" y="1266"/>
              <a:ext cx="120" cy="0"/>
            </a:xfrm>
            <a:prstGeom prst="line">
              <a:avLst/>
            </a:prstGeom>
            <a:noFill/>
            <a:ln w="44450">
              <a:solidFill>
                <a:srgbClr val="CC000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Line 14"/>
            <p:cNvSpPr>
              <a:spLocks noChangeShapeType="1"/>
            </p:cNvSpPr>
            <p:nvPr/>
          </p:nvSpPr>
          <p:spPr bwMode="auto">
            <a:xfrm rot="3300000">
              <a:off x="4657" y="1837"/>
              <a:ext cx="120" cy="0"/>
            </a:xfrm>
            <a:prstGeom prst="line">
              <a:avLst/>
            </a:prstGeom>
            <a:noFill/>
            <a:ln w="44450">
              <a:solidFill>
                <a:srgbClr val="CC000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Line 15"/>
            <p:cNvSpPr>
              <a:spLocks noChangeShapeType="1"/>
            </p:cNvSpPr>
            <p:nvPr/>
          </p:nvSpPr>
          <p:spPr bwMode="auto">
            <a:xfrm rot="4260000">
              <a:off x="5031" y="2536"/>
              <a:ext cx="120" cy="0"/>
            </a:xfrm>
            <a:prstGeom prst="line">
              <a:avLst/>
            </a:prstGeom>
            <a:noFill/>
            <a:ln w="44450">
              <a:solidFill>
                <a:srgbClr val="CC000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0431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1000"/>
                                        <p:tgtEl>
                                          <p:spTgt spid="13"/>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Bowed Outward</a:t>
            </a:r>
          </a:p>
        </p:txBody>
      </p:sp>
      <p:sp>
        <p:nvSpPr>
          <p:cNvPr id="3" name="Text Placeholder 2"/>
          <p:cNvSpPr>
            <a:spLocks noGrp="1"/>
          </p:cNvSpPr>
          <p:nvPr>
            <p:ph type="body" sz="quarter" idx="12"/>
          </p:nvPr>
        </p:nvSpPr>
        <p:spPr>
          <a:xfrm>
            <a:off x="5638800" y="697400"/>
            <a:ext cx="3162300" cy="5030300"/>
          </a:xfrm>
        </p:spPr>
        <p:txBody>
          <a:bodyPr/>
          <a:lstStyle/>
          <a:p>
            <a:r>
              <a:rPr lang="en-US" sz="2800" dirty="0"/>
              <a:t>At point A, most workers are producing beer, even those who are better suited to building bikes.</a:t>
            </a:r>
          </a:p>
          <a:p>
            <a:endParaRPr lang="en-US" sz="2800" dirty="0"/>
          </a:p>
          <a:p>
            <a:r>
              <a:rPr lang="en-US" sz="2800" dirty="0"/>
              <a:t>So, do not have to give up much beer to get more bikes.</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65</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8" name="Text Box 2"/>
          <p:cNvSpPr txBox="1">
            <a:spLocks noChangeArrowheads="1"/>
          </p:cNvSpPr>
          <p:nvPr/>
        </p:nvSpPr>
        <p:spPr bwMode="auto">
          <a:xfrm>
            <a:off x="1317187" y="1008550"/>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a:t>
            </a:r>
          </a:p>
        </p:txBody>
      </p:sp>
      <p:sp>
        <p:nvSpPr>
          <p:cNvPr id="19" name="Oval 11"/>
          <p:cNvSpPr>
            <a:spLocks noChangeArrowheads="1"/>
          </p:cNvSpPr>
          <p:nvPr/>
        </p:nvSpPr>
        <p:spPr bwMode="auto">
          <a:xfrm>
            <a:off x="1433075" y="1441937"/>
            <a:ext cx="141287" cy="138113"/>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0" name="Line 13"/>
          <p:cNvSpPr>
            <a:spLocks noChangeShapeType="1"/>
          </p:cNvSpPr>
          <p:nvPr/>
        </p:nvSpPr>
        <p:spPr bwMode="auto">
          <a:xfrm>
            <a:off x="1572775" y="1507025"/>
            <a:ext cx="669925" cy="0"/>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 name="Group 14"/>
          <p:cNvGrpSpPr>
            <a:grpSpLocks/>
          </p:cNvGrpSpPr>
          <p:nvPr/>
        </p:nvGrpSpPr>
        <p:grpSpPr bwMode="auto">
          <a:xfrm>
            <a:off x="2147450" y="1500675"/>
            <a:ext cx="141287" cy="333375"/>
            <a:chOff x="3365" y="1285"/>
            <a:chExt cx="89" cy="210"/>
          </a:xfrm>
        </p:grpSpPr>
        <p:sp>
          <p:nvSpPr>
            <p:cNvPr id="22" name="Oval 15"/>
            <p:cNvSpPr>
              <a:spLocks noChangeArrowheads="1"/>
            </p:cNvSpPr>
            <p:nvPr/>
          </p:nvSpPr>
          <p:spPr bwMode="auto">
            <a:xfrm>
              <a:off x="3365" y="1408"/>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3" name="Line 16"/>
            <p:cNvSpPr>
              <a:spLocks noChangeShapeType="1"/>
            </p:cNvSpPr>
            <p:nvPr/>
          </p:nvSpPr>
          <p:spPr bwMode="auto">
            <a:xfrm>
              <a:off x="3407" y="1285"/>
              <a:ext cx="1" cy="167"/>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4" name="Text Box 17"/>
          <p:cNvSpPr txBox="1">
            <a:spLocks noChangeArrowheads="1"/>
          </p:cNvSpPr>
          <p:nvPr/>
        </p:nvSpPr>
        <p:spPr bwMode="auto">
          <a:xfrm>
            <a:off x="2630050" y="697400"/>
            <a:ext cx="2714625"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opportunity cost of mountain bikes is low.</a:t>
            </a:r>
          </a:p>
        </p:txBody>
      </p:sp>
    </p:spTree>
    <p:extLst>
      <p:ext uri="{BB962C8B-B14F-4D97-AF65-F5344CB8AC3E}">
        <p14:creationId xmlns:p14="http://schemas.microsoft.com/office/powerpoint/2010/main" val="21229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Bowed Outward</a:t>
            </a:r>
          </a:p>
        </p:txBody>
      </p:sp>
      <p:sp>
        <p:nvSpPr>
          <p:cNvPr id="3" name="Text Placeholder 2"/>
          <p:cNvSpPr>
            <a:spLocks noGrp="1"/>
          </p:cNvSpPr>
          <p:nvPr>
            <p:ph type="body" sz="quarter" idx="12"/>
          </p:nvPr>
        </p:nvSpPr>
        <p:spPr>
          <a:xfrm>
            <a:off x="5410200" y="583100"/>
            <a:ext cx="3505200" cy="5665299"/>
          </a:xfrm>
        </p:spPr>
        <p:txBody>
          <a:bodyPr/>
          <a:lstStyle/>
          <a:p>
            <a:r>
              <a:rPr lang="en-US" sz="2800" dirty="0"/>
              <a:t>At B, most workers are producing bikes.  </a:t>
            </a:r>
            <a:br>
              <a:rPr lang="en-US" sz="2800" dirty="0"/>
            </a:br>
            <a:r>
              <a:rPr lang="en-US" sz="2800" dirty="0"/>
              <a:t>The few left in beer production are the best brewers.</a:t>
            </a:r>
          </a:p>
          <a:p>
            <a:endParaRPr lang="en-US" sz="2800" dirty="0"/>
          </a:p>
          <a:p>
            <a:r>
              <a:rPr lang="en-US" sz="2800" dirty="0"/>
              <a:t>Producing more bikes would require shifting some of the best brewers away from beer production </a:t>
            </a:r>
            <a:br>
              <a:rPr lang="en-US" sz="2800" dirty="0"/>
            </a:br>
            <a:r>
              <a:rPr lang="en-US" sz="2800" dirty="0"/>
              <a:t>causing a big drop in beer output. </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66</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8" name="Text Box 2"/>
          <p:cNvSpPr txBox="1">
            <a:spLocks noChangeArrowheads="1"/>
          </p:cNvSpPr>
          <p:nvPr/>
        </p:nvSpPr>
        <p:spPr bwMode="auto">
          <a:xfrm>
            <a:off x="1317187" y="1008550"/>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a:t>
            </a:r>
          </a:p>
        </p:txBody>
      </p:sp>
      <p:sp>
        <p:nvSpPr>
          <p:cNvPr id="19" name="Oval 11"/>
          <p:cNvSpPr>
            <a:spLocks noChangeArrowheads="1"/>
          </p:cNvSpPr>
          <p:nvPr/>
        </p:nvSpPr>
        <p:spPr bwMode="auto">
          <a:xfrm>
            <a:off x="1433075" y="1441937"/>
            <a:ext cx="141287" cy="138113"/>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0" name="Line 13"/>
          <p:cNvSpPr>
            <a:spLocks noChangeShapeType="1"/>
          </p:cNvSpPr>
          <p:nvPr/>
        </p:nvSpPr>
        <p:spPr bwMode="auto">
          <a:xfrm>
            <a:off x="1572775" y="1507025"/>
            <a:ext cx="669925" cy="0"/>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 name="Group 14"/>
          <p:cNvGrpSpPr>
            <a:grpSpLocks/>
          </p:cNvGrpSpPr>
          <p:nvPr/>
        </p:nvGrpSpPr>
        <p:grpSpPr bwMode="auto">
          <a:xfrm>
            <a:off x="2147450" y="1500675"/>
            <a:ext cx="141287" cy="333375"/>
            <a:chOff x="3365" y="1285"/>
            <a:chExt cx="89" cy="210"/>
          </a:xfrm>
        </p:grpSpPr>
        <p:sp>
          <p:nvSpPr>
            <p:cNvPr id="22" name="Oval 15"/>
            <p:cNvSpPr>
              <a:spLocks noChangeArrowheads="1"/>
            </p:cNvSpPr>
            <p:nvPr/>
          </p:nvSpPr>
          <p:spPr bwMode="auto">
            <a:xfrm>
              <a:off x="3365" y="1408"/>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3" name="Line 16"/>
            <p:cNvSpPr>
              <a:spLocks noChangeShapeType="1"/>
            </p:cNvSpPr>
            <p:nvPr/>
          </p:nvSpPr>
          <p:spPr bwMode="auto">
            <a:xfrm>
              <a:off x="3407" y="1285"/>
              <a:ext cx="1" cy="167"/>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5" name="Text Box 2"/>
          <p:cNvSpPr txBox="1">
            <a:spLocks noChangeArrowheads="1"/>
          </p:cNvSpPr>
          <p:nvPr/>
        </p:nvSpPr>
        <p:spPr bwMode="auto">
          <a:xfrm>
            <a:off x="3622675" y="2514600"/>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B</a:t>
            </a:r>
          </a:p>
        </p:txBody>
      </p:sp>
      <p:sp>
        <p:nvSpPr>
          <p:cNvPr id="26" name="Oval 11"/>
          <p:cNvSpPr>
            <a:spLocks noChangeArrowheads="1"/>
          </p:cNvSpPr>
          <p:nvPr/>
        </p:nvSpPr>
        <p:spPr bwMode="auto">
          <a:xfrm>
            <a:off x="3638550" y="2909887"/>
            <a:ext cx="141287" cy="138113"/>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7" name="Line 13"/>
          <p:cNvSpPr>
            <a:spLocks noChangeShapeType="1"/>
          </p:cNvSpPr>
          <p:nvPr/>
        </p:nvSpPr>
        <p:spPr bwMode="auto">
          <a:xfrm>
            <a:off x="3751262" y="2974975"/>
            <a:ext cx="546100" cy="0"/>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8" name="Group 14"/>
          <p:cNvGrpSpPr>
            <a:grpSpLocks/>
          </p:cNvGrpSpPr>
          <p:nvPr/>
        </p:nvGrpSpPr>
        <p:grpSpPr bwMode="auto">
          <a:xfrm>
            <a:off x="4202112" y="2973387"/>
            <a:ext cx="141288" cy="1182688"/>
            <a:chOff x="4648" y="2212"/>
            <a:chExt cx="89" cy="745"/>
          </a:xfrm>
        </p:grpSpPr>
        <p:sp>
          <p:nvSpPr>
            <p:cNvPr id="29" name="Oval 15"/>
            <p:cNvSpPr>
              <a:spLocks noChangeArrowheads="1"/>
            </p:cNvSpPr>
            <p:nvPr/>
          </p:nvSpPr>
          <p:spPr bwMode="auto">
            <a:xfrm>
              <a:off x="4648" y="2870"/>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0" name="Line 16"/>
            <p:cNvSpPr>
              <a:spLocks noChangeShapeType="1"/>
            </p:cNvSpPr>
            <p:nvPr/>
          </p:nvSpPr>
          <p:spPr bwMode="auto">
            <a:xfrm flipH="1">
              <a:off x="4693" y="2212"/>
              <a:ext cx="0" cy="662"/>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1" name="Text Box 17"/>
          <p:cNvSpPr txBox="1">
            <a:spLocks noChangeArrowheads="1"/>
          </p:cNvSpPr>
          <p:nvPr/>
        </p:nvSpPr>
        <p:spPr bwMode="auto">
          <a:xfrm>
            <a:off x="790109" y="3439013"/>
            <a:ext cx="2359025"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opportunity cost of mountain bikes is high.</a:t>
            </a:r>
          </a:p>
        </p:txBody>
      </p:sp>
    </p:spTree>
    <p:extLst>
      <p:ext uri="{BB962C8B-B14F-4D97-AF65-F5344CB8AC3E}">
        <p14:creationId xmlns:p14="http://schemas.microsoft.com/office/powerpoint/2010/main" val="101996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animBg="1"/>
      <p:bldP spid="3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Why the PPF Might Be Bowed Outward</a:t>
            </a:r>
          </a:p>
        </p:txBody>
      </p:sp>
      <p:sp>
        <p:nvSpPr>
          <p:cNvPr id="3" name="Content Placeholder 2"/>
          <p:cNvSpPr>
            <a:spLocks noGrp="1"/>
          </p:cNvSpPr>
          <p:nvPr>
            <p:ph idx="1"/>
          </p:nvPr>
        </p:nvSpPr>
        <p:spPr/>
        <p:txBody>
          <a:bodyPr/>
          <a:lstStyle/>
          <a:p>
            <a:r>
              <a:rPr lang="en-US" dirty="0"/>
              <a:t>The PPF is bowed outward when:</a:t>
            </a:r>
          </a:p>
          <a:p>
            <a:pPr lvl="1"/>
            <a:r>
              <a:rPr lang="en-US" dirty="0"/>
              <a:t>Different workers have different skills</a:t>
            </a:r>
          </a:p>
          <a:p>
            <a:pPr lvl="1"/>
            <a:r>
              <a:rPr lang="en-US" dirty="0"/>
              <a:t>Different opportunity costs of producing one good in terms of the other </a:t>
            </a:r>
          </a:p>
          <a:p>
            <a:pPr lvl="1"/>
            <a:r>
              <a:rPr lang="en-US" dirty="0"/>
              <a:t>There is some other resource, or mix of resources with varying opportunity costs</a:t>
            </a:r>
          </a:p>
          <a:p>
            <a:pPr lvl="2"/>
            <a:r>
              <a:rPr lang="en-US" dirty="0"/>
              <a:t>E.g., different types of land suited for different uses</a:t>
            </a:r>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67</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71380077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49338" y="101600"/>
            <a:ext cx="8094662" cy="860425"/>
          </a:xfrm>
        </p:spPr>
        <p:txBody>
          <a:bodyPr wrap="square" anchor="t"/>
          <a:lstStyle/>
          <a:p>
            <a:pPr algn="r" eaLnBrk="1" hangingPunct="1"/>
            <a:r>
              <a:rPr lang="en-US" altLang="en-US"/>
              <a:t>The Economist as Policy Adviser</a:t>
            </a:r>
          </a:p>
        </p:txBody>
      </p:sp>
      <p:sp>
        <p:nvSpPr>
          <p:cNvPr id="26627" name="Content Placeholder 2"/>
          <p:cNvSpPr>
            <a:spLocks noGrp="1"/>
          </p:cNvSpPr>
          <p:nvPr>
            <p:ph idx="1"/>
          </p:nvPr>
        </p:nvSpPr>
        <p:spPr/>
        <p:txBody>
          <a:bodyPr/>
          <a:lstStyle/>
          <a:p>
            <a:r>
              <a:rPr lang="en-US" altLang="en-US" dirty="0"/>
              <a:t>Positive statements: descriptive</a:t>
            </a:r>
          </a:p>
          <a:p>
            <a:pPr lvl="1"/>
            <a:r>
              <a:rPr lang="en-US" altLang="en-US" dirty="0"/>
              <a:t>Attempt to describe the world as it is</a:t>
            </a:r>
          </a:p>
          <a:p>
            <a:pPr lvl="1"/>
            <a:r>
              <a:rPr lang="en-US" altLang="en-US" dirty="0"/>
              <a:t>Confirm or refute by examining evidence: “Minimum-wage laws cause unemployment”</a:t>
            </a:r>
          </a:p>
          <a:p>
            <a:r>
              <a:rPr lang="en-US" altLang="en-US" dirty="0"/>
              <a:t>Normative statements: prescriptive</a:t>
            </a:r>
          </a:p>
          <a:p>
            <a:pPr lvl="1"/>
            <a:r>
              <a:rPr lang="en-US" altLang="en-US" dirty="0"/>
              <a:t>Attempt to prescribe how the world should be: “The government should raise the minimum wage”</a:t>
            </a: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662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B639FC9-B438-42E9-9B7E-4529763DCBB5}"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68</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261680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6</a:t>
            </a:fld>
            <a:endParaRPr lang="en-US" altLang="en-US" sz="1200"/>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sp>
        <p:nvSpPr>
          <p:cNvPr id="8" name="Content Placeholder 7"/>
          <p:cNvSpPr>
            <a:spLocks noGrp="1"/>
          </p:cNvSpPr>
          <p:nvPr>
            <p:ph idx="1"/>
          </p:nvPr>
        </p:nvSpPr>
        <p:spPr>
          <a:xfrm>
            <a:off x="307908" y="6068493"/>
            <a:ext cx="8502605" cy="669434"/>
          </a:xfrm>
        </p:spPr>
        <p:txBody>
          <a:bodyPr>
            <a:normAutofit/>
          </a:bodyPr>
          <a:lstStyle/>
          <a:p>
            <a:r>
              <a:rPr lang="en-US" sz="800" dirty="0">
                <a:solidFill>
                  <a:schemeClr val="tx1"/>
                </a:solidFill>
              </a:rPr>
              <a:t>The table shows gross wages in the Czech Republic before paying pension and insurance outlets. The data is retrieved from https://www.euroeducation.cz/en/content/36/20.</a:t>
            </a:r>
          </a:p>
        </p:txBody>
      </p:sp>
      <p:cxnSp>
        <p:nvCxnSpPr>
          <p:cNvPr id="11" name="Straight Connector 10"/>
          <p:cNvCxnSpPr/>
          <p:nvPr/>
        </p:nvCxnSpPr>
        <p:spPr>
          <a:xfrm flipV="1">
            <a:off x="307908" y="6029580"/>
            <a:ext cx="8502605" cy="38913"/>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024" y="1367185"/>
            <a:ext cx="2743438" cy="1988992"/>
          </a:xfrm>
          <a:prstGeom prst="rect">
            <a:avLst/>
          </a:prstGeom>
        </p:spPr>
      </p:pic>
      <p:sp>
        <p:nvSpPr>
          <p:cNvPr id="13" name="TextBox 12"/>
          <p:cNvSpPr txBox="1"/>
          <p:nvPr/>
        </p:nvSpPr>
        <p:spPr>
          <a:xfrm>
            <a:off x="5569115" y="3698382"/>
            <a:ext cx="2651878" cy="369332"/>
          </a:xfrm>
          <a:prstGeom prst="rect">
            <a:avLst/>
          </a:prstGeom>
          <a:noFill/>
        </p:spPr>
        <p:txBody>
          <a:bodyPr wrap="square" rtlCol="0">
            <a:spAutoFit/>
          </a:bodyPr>
          <a:lstStyle/>
          <a:p>
            <a:r>
              <a:rPr lang="en-US" dirty="0">
                <a:solidFill>
                  <a:srgbClr val="C00000"/>
                </a:solidFill>
                <a:latin typeface="Verdana"/>
                <a:cs typeface="Lucida Fax"/>
              </a:rPr>
              <a:t>It pays off </a:t>
            </a:r>
            <a:r>
              <a:rPr lang="en-US" dirty="0">
                <a:solidFill>
                  <a:srgbClr val="C00000"/>
                </a:solidFill>
                <a:latin typeface="Verdana"/>
                <a:cs typeface="Lucida Fax"/>
                <a:sym typeface="Wingdings" panose="05000000000000000000" pitchFamily="2" charset="2"/>
              </a:rPr>
              <a:t></a:t>
            </a:r>
            <a:endParaRPr lang="en-US" dirty="0">
              <a:solidFill>
                <a:srgbClr val="C00000"/>
              </a:solidFill>
              <a:latin typeface="Verdana"/>
              <a:cs typeface="Lucida Fax"/>
            </a:endParaRPr>
          </a:p>
        </p:txBody>
      </p:sp>
      <p:pic>
        <p:nvPicPr>
          <p:cNvPr id="3" name="Picture 2">
            <a:extLst>
              <a:ext uri="{FF2B5EF4-FFF2-40B4-BE49-F238E27FC236}">
                <a16:creationId xmlns:a16="http://schemas.microsoft.com/office/drawing/2014/main" id="{ECD52A17-8BBB-47DE-B7EF-C91ED826CBED}"/>
              </a:ext>
            </a:extLst>
          </p:cNvPr>
          <p:cNvPicPr>
            <a:picLocks noChangeAspect="1"/>
          </p:cNvPicPr>
          <p:nvPr/>
        </p:nvPicPr>
        <p:blipFill rotWithShape="1">
          <a:blip r:embed="rId4"/>
          <a:srcRect l="36068" t="23513" r="23625" b="12455"/>
          <a:stretch/>
        </p:blipFill>
        <p:spPr>
          <a:xfrm>
            <a:off x="217310" y="1266771"/>
            <a:ext cx="5351805" cy="4782265"/>
          </a:xfrm>
          <a:prstGeom prst="rect">
            <a:avLst/>
          </a:prstGeom>
        </p:spPr>
      </p:pic>
      <p:sp>
        <p:nvSpPr>
          <p:cNvPr id="4" name="Rectangle: Rounded Corners 3">
            <a:extLst>
              <a:ext uri="{FF2B5EF4-FFF2-40B4-BE49-F238E27FC236}">
                <a16:creationId xmlns:a16="http://schemas.microsoft.com/office/drawing/2014/main" id="{A4AEC361-A080-4B1D-B7BF-2ED4E9690AE9}"/>
              </a:ext>
            </a:extLst>
          </p:cNvPr>
          <p:cNvSpPr/>
          <p:nvPr/>
        </p:nvSpPr>
        <p:spPr>
          <a:xfrm>
            <a:off x="217311" y="1936205"/>
            <a:ext cx="5017630" cy="2443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920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a:t>			</a:t>
            </a:r>
            <a:r>
              <a:rPr lang="en-US" dirty="0">
                <a:solidFill>
                  <a:srgbClr val="AE1221"/>
                </a:solidFill>
              </a:rPr>
              <a:t>Positive vs. Normative</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0" indent="0">
              <a:buNone/>
            </a:pPr>
            <a:r>
              <a:rPr lang="en-US" sz="3100" dirty="0">
                <a:solidFill>
                  <a:schemeClr val="accent6">
                    <a:lumMod val="50000"/>
                  </a:schemeClr>
                </a:solidFill>
              </a:rPr>
              <a:t>Which of these statements are “positive” and which are “normative”?  How can you tell the difference?</a:t>
            </a:r>
          </a:p>
          <a:p>
            <a:pPr marL="971550" lvl="1" indent="-514350">
              <a:buFont typeface="+mj-lt"/>
              <a:buAutoNum type="alphaLcPeriod"/>
            </a:pPr>
            <a:r>
              <a:rPr lang="en-US" sz="2700" dirty="0"/>
              <a:t>Prices rise when the government increases the quantity of money.  </a:t>
            </a:r>
          </a:p>
          <a:p>
            <a:pPr marL="971550" lvl="1" indent="-514350">
              <a:buFont typeface="+mj-lt"/>
              <a:buAutoNum type="alphaLcPeriod"/>
            </a:pPr>
            <a:r>
              <a:rPr lang="en-US" sz="2700" dirty="0"/>
              <a:t>The government should print less money.  </a:t>
            </a:r>
          </a:p>
          <a:p>
            <a:pPr marL="971550" lvl="1" indent="-514350">
              <a:buFont typeface="+mj-lt"/>
              <a:buAutoNum type="alphaLcPeriod"/>
            </a:pPr>
            <a:r>
              <a:rPr lang="en-US" sz="2700" dirty="0"/>
              <a:t>A tax cut is needed to stimulate the economy. </a:t>
            </a:r>
          </a:p>
          <a:p>
            <a:pPr marL="971550" lvl="1" indent="-514350">
              <a:buFont typeface="+mj-lt"/>
              <a:buAutoNum type="alphaLcPeriod"/>
            </a:pPr>
            <a:r>
              <a:rPr lang="en-US" sz="2700" dirty="0"/>
              <a:t>An increase in the price of burritos will cause an increase in consumer demand for music downloads.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69</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111122891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a:t>					</a:t>
            </a:r>
            <a:r>
              <a:rPr lang="en-US" dirty="0">
                <a:solidFill>
                  <a:srgbClr val="AE1221"/>
                </a:solidFill>
              </a:rPr>
              <a:t>Answers</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571500" indent="-514350">
              <a:buFont typeface="+mj-lt"/>
              <a:buAutoNum type="alphaLcPeriod"/>
            </a:pPr>
            <a:r>
              <a:rPr lang="en-US" sz="3100" dirty="0"/>
              <a:t>Prices rise when the government increases the quantity of money.  </a:t>
            </a:r>
          </a:p>
          <a:p>
            <a:pPr marL="57150" indent="0">
              <a:buNone/>
            </a:pPr>
            <a:r>
              <a:rPr lang="en-US" sz="2800" i="1" dirty="0">
                <a:solidFill>
                  <a:srgbClr val="0000FF"/>
                </a:solidFill>
              </a:rPr>
              <a:t>	</a:t>
            </a:r>
            <a:r>
              <a:rPr lang="en-US" sz="2800" i="1" dirty="0">
                <a:solidFill>
                  <a:srgbClr val="005EA4"/>
                </a:solidFill>
              </a:rPr>
              <a:t>Positive – describes a relationship, could use 	data to confirm or refute.</a:t>
            </a:r>
          </a:p>
          <a:p>
            <a:pPr marL="57150" indent="0">
              <a:buNone/>
            </a:pPr>
            <a:endParaRPr lang="en-US" sz="2800" dirty="0">
              <a:solidFill>
                <a:srgbClr val="0000FF"/>
              </a:solidFill>
            </a:endParaRPr>
          </a:p>
          <a:p>
            <a:pPr marL="571500" indent="-514350">
              <a:buFont typeface="+mj-lt"/>
              <a:buAutoNum type="alphaLcPeriod" startAt="2"/>
            </a:pPr>
            <a:r>
              <a:rPr lang="en-US" sz="3100" dirty="0"/>
              <a:t>The government should print less money.  </a:t>
            </a:r>
          </a:p>
          <a:p>
            <a:pPr marL="457200" lvl="1" indent="0">
              <a:buNone/>
            </a:pPr>
            <a:r>
              <a:rPr lang="en-US" sz="2700" i="1" dirty="0">
                <a:solidFill>
                  <a:srgbClr val="0000FF"/>
                </a:solidFill>
              </a:rPr>
              <a:t>	</a:t>
            </a:r>
            <a:r>
              <a:rPr lang="en-US" sz="2700" i="1" dirty="0">
                <a:solidFill>
                  <a:srgbClr val="005EA4"/>
                </a:solidFill>
              </a:rPr>
              <a:t>Normative – this is a value judgment, cannot be 	confirmed or refuted.</a:t>
            </a:r>
          </a:p>
          <a:p>
            <a:pPr marL="457200" lvl="1" indent="0">
              <a:buNone/>
            </a:pPr>
            <a:endParaRPr lang="en-US" sz="270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70</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71989194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a:t>					</a:t>
            </a:r>
            <a:r>
              <a:rPr lang="en-US" dirty="0">
                <a:solidFill>
                  <a:srgbClr val="AE1221"/>
                </a:solidFill>
              </a:rPr>
              <a:t>Answers</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571500" indent="-514350">
              <a:buFont typeface="+mj-lt"/>
              <a:buAutoNum type="alphaLcPeriod" startAt="3"/>
            </a:pPr>
            <a:r>
              <a:rPr lang="en-US" sz="3100" dirty="0"/>
              <a:t>A tax cut is needed to stimulate the economy. </a:t>
            </a:r>
          </a:p>
          <a:p>
            <a:pPr marL="57150" indent="0">
              <a:buNone/>
            </a:pPr>
            <a:r>
              <a:rPr lang="en-US" sz="2800" i="1" dirty="0">
                <a:solidFill>
                  <a:srgbClr val="0000FF"/>
                </a:solidFill>
              </a:rPr>
              <a:t>	</a:t>
            </a:r>
            <a:r>
              <a:rPr lang="en-US" sz="2800" i="1" dirty="0">
                <a:solidFill>
                  <a:srgbClr val="005EA4"/>
                </a:solidFill>
              </a:rPr>
              <a:t>Normative – another value judgment.</a:t>
            </a:r>
            <a:endParaRPr lang="en-US" sz="2800" dirty="0">
              <a:solidFill>
                <a:srgbClr val="005EA4"/>
              </a:solidFill>
            </a:endParaRPr>
          </a:p>
          <a:p>
            <a:pPr marL="57150" indent="0">
              <a:buNone/>
            </a:pPr>
            <a:endParaRPr lang="en-US" sz="3100" dirty="0"/>
          </a:p>
          <a:p>
            <a:pPr marL="571500" indent="-514350">
              <a:buFont typeface="+mj-lt"/>
              <a:buAutoNum type="alphaLcPeriod" startAt="4"/>
            </a:pPr>
            <a:r>
              <a:rPr lang="en-US" sz="3100" dirty="0"/>
              <a:t>An increase in the price of burritos will cause an increase in consumer demand for music downloads</a:t>
            </a:r>
          </a:p>
          <a:p>
            <a:pPr marL="57150" indent="0">
              <a:buNone/>
            </a:pPr>
            <a:r>
              <a:rPr lang="en-US" sz="3100" dirty="0"/>
              <a:t>	</a:t>
            </a:r>
            <a:r>
              <a:rPr lang="en-US" sz="2800" i="1" dirty="0">
                <a:solidFill>
                  <a:srgbClr val="005EA4"/>
                </a:solidFill>
              </a:rPr>
              <a:t>Positive – describes a relationship.    </a:t>
            </a:r>
            <a:br>
              <a:rPr lang="en-US" sz="2800" i="1" dirty="0">
                <a:solidFill>
                  <a:srgbClr val="005EA4"/>
                </a:solidFill>
              </a:rPr>
            </a:br>
            <a:r>
              <a:rPr lang="en-US" sz="2800" i="1" dirty="0">
                <a:solidFill>
                  <a:srgbClr val="005EA4"/>
                </a:solidFill>
              </a:rPr>
              <a:t>	</a:t>
            </a:r>
          </a:p>
          <a:p>
            <a:pPr marL="57150" indent="0">
              <a:buNone/>
            </a:pPr>
            <a:r>
              <a:rPr lang="en-US" sz="2800" i="1" dirty="0">
                <a:solidFill>
                  <a:srgbClr val="005EA4"/>
                </a:solidFill>
              </a:rPr>
              <a:t>Note that a statement need not be true to be positive.</a:t>
            </a:r>
            <a:endParaRPr lang="en-US" sz="2800" dirty="0">
              <a:solidFill>
                <a:srgbClr val="005EA4"/>
              </a:solidFill>
            </a:endParaRPr>
          </a:p>
          <a:p>
            <a:pPr marL="57150" indent="0">
              <a:buNone/>
            </a:pPr>
            <a:endParaRPr lang="en-US" sz="310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71</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8354694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457200" y="188912"/>
            <a:ext cx="8534400" cy="843822"/>
          </a:xfrm>
          <a:noFill/>
        </p:spPr>
        <p:txBody>
          <a:bodyPr bIns="0" anchor="b">
            <a:noAutofit/>
          </a:bodyPr>
          <a:lstStyle/>
          <a:p>
            <a:pPr algn="l" eaLnBrk="1" hangingPunct="1">
              <a:lnSpc>
                <a:spcPct val="105000"/>
              </a:lnSpc>
              <a:defRPr/>
            </a:pPr>
            <a:r>
              <a:rPr lang="en-US" sz="3300" kern="0" spc="200" dirty="0">
                <a:solidFill>
                  <a:srgbClr val="008000"/>
                </a:solidFill>
                <a:latin typeface="Arial" pitchFamily="34" charset="0"/>
                <a:cs typeface="Arial" pitchFamily="34" charset="0"/>
              </a:rPr>
              <a:t>Lecture Today</a:t>
            </a:r>
          </a:p>
        </p:txBody>
      </p:sp>
      <p:sp>
        <p:nvSpPr>
          <p:cNvPr id="36" name="Content Placeholder 2"/>
          <p:cNvSpPr>
            <a:spLocks noGrp="1"/>
          </p:cNvSpPr>
          <p:nvPr>
            <p:ph idx="1"/>
          </p:nvPr>
        </p:nvSpPr>
        <p:spPr>
          <a:xfrm>
            <a:off x="457200" y="1668002"/>
            <a:ext cx="8229600" cy="4808998"/>
          </a:xfrm>
        </p:spPr>
        <p:txBody>
          <a:bodyPr>
            <a:normAutofit/>
          </a:bodyPr>
          <a:lstStyle/>
          <a:p>
            <a:pPr marL="285750" indent="-285750">
              <a:buClr>
                <a:schemeClr val="accent1">
                  <a:lumMod val="75000"/>
                </a:schemeClr>
              </a:buClr>
              <a:buSzPct val="120000"/>
              <a:buFont typeface="Arial" pitchFamily="34" charset="0"/>
              <a:buChar char="•"/>
            </a:pPr>
            <a:r>
              <a:rPr lang="en-US" dirty="0"/>
              <a:t>Introduction/revision of fundamental principles of economics</a:t>
            </a:r>
          </a:p>
          <a:p>
            <a:pPr marL="285750" indent="-285750">
              <a:buClr>
                <a:schemeClr val="accent1">
                  <a:lumMod val="75000"/>
                </a:schemeClr>
              </a:buClr>
              <a:buSzPct val="120000"/>
              <a:buFont typeface="Arial" pitchFamily="34" charset="0"/>
              <a:buChar char="•"/>
            </a:pPr>
            <a:r>
              <a:rPr lang="en-US" dirty="0"/>
              <a:t>What kinds of questions does economics address?</a:t>
            </a:r>
          </a:p>
          <a:p>
            <a:pPr marL="285750" indent="-285750">
              <a:buClr>
                <a:schemeClr val="accent1">
                  <a:lumMod val="75000"/>
                </a:schemeClr>
              </a:buClr>
              <a:buSzPct val="120000"/>
              <a:buFont typeface="Arial" pitchFamily="34" charset="0"/>
              <a:buChar char="•"/>
            </a:pPr>
            <a:r>
              <a:rPr lang="en-US" dirty="0"/>
              <a:t>What are the principles of how people make decisions? </a:t>
            </a:r>
          </a:p>
          <a:p>
            <a:pPr marL="285750" indent="-285750">
              <a:buClr>
                <a:schemeClr val="accent1">
                  <a:lumMod val="75000"/>
                </a:schemeClr>
              </a:buClr>
              <a:buSzPct val="120000"/>
              <a:buFont typeface="Arial" pitchFamily="34" charset="0"/>
              <a:buChar char="•"/>
            </a:pPr>
            <a:r>
              <a:rPr lang="en-US" dirty="0"/>
              <a:t>What are the principles of how people interact?</a:t>
            </a:r>
          </a:p>
          <a:p>
            <a:pPr marL="285750" indent="-285750">
              <a:buClr>
                <a:schemeClr val="accent1">
                  <a:lumMod val="75000"/>
                </a:schemeClr>
              </a:buClr>
              <a:buSzPct val="120000"/>
              <a:buFont typeface="Arial" pitchFamily="34" charset="0"/>
              <a:buChar char="•"/>
            </a:pPr>
            <a:r>
              <a:rPr lang="en-US" dirty="0"/>
              <a:t>How do Economists think?</a:t>
            </a: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133166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457200" y="188912"/>
            <a:ext cx="8534400" cy="843822"/>
          </a:xfrm>
          <a:noFill/>
        </p:spPr>
        <p:txBody>
          <a:bodyPr bIns="0" anchor="b">
            <a:noAutofit/>
          </a:bodyPr>
          <a:lstStyle/>
          <a:p>
            <a:pPr algn="l" eaLnBrk="1" hangingPunct="1">
              <a:lnSpc>
                <a:spcPct val="105000"/>
              </a:lnSpc>
              <a:defRPr/>
            </a:pPr>
            <a:r>
              <a:rPr lang="en-US" sz="3300" kern="0" spc="200" dirty="0">
                <a:solidFill>
                  <a:srgbClr val="008000"/>
                </a:solidFill>
                <a:latin typeface="Arial" pitchFamily="34" charset="0"/>
                <a:cs typeface="Arial" pitchFamily="34" charset="0"/>
              </a:rPr>
              <a:t>Readings</a:t>
            </a:r>
          </a:p>
        </p:txBody>
      </p:sp>
      <p:sp>
        <p:nvSpPr>
          <p:cNvPr id="36" name="Content Placeholder 2"/>
          <p:cNvSpPr>
            <a:spLocks noGrp="1"/>
          </p:cNvSpPr>
          <p:nvPr>
            <p:ph idx="1"/>
          </p:nvPr>
        </p:nvSpPr>
        <p:spPr>
          <a:xfrm>
            <a:off x="457200" y="1668002"/>
            <a:ext cx="8229600" cy="4808998"/>
          </a:xfrm>
        </p:spPr>
        <p:txBody>
          <a:bodyPr>
            <a:normAutofit/>
          </a:bodyPr>
          <a:lstStyle/>
          <a:p>
            <a:pPr marL="285750" indent="-285750">
              <a:buClr>
                <a:schemeClr val="accent1">
                  <a:lumMod val="75000"/>
                </a:schemeClr>
              </a:buClr>
              <a:buSzPct val="120000"/>
              <a:buFont typeface="Arial" pitchFamily="34" charset="0"/>
              <a:buChar char="•"/>
            </a:pPr>
            <a:r>
              <a:rPr lang="en-US" dirty="0"/>
              <a:t>Mankiw, Principles of Economics, Chapter 1</a:t>
            </a:r>
          </a:p>
        </p:txBody>
      </p:sp>
      <p:pic>
        <p:nvPicPr>
          <p:cNvPr id="2" name="Picture 1" descr="Screen Shot 2013-09-29 at 9.52.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460764470"/>
      </p:ext>
    </p:extLst>
  </p:cSld>
  <p:clrMapOvr>
    <a:overrideClrMapping bg1="lt1" tx1="dk1" bg2="lt2" tx2="dk2" accent1="accent1" accent2="accent2" accent3="accent3" accent4="accent4" accent5="accent5" accent6="accent6" hlink="hlink" folHlink="folHlink"/>
  </p:clrMapOvr>
  <p:transition>
    <p:fade/>
  </p:transition>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0</TotalTime>
  <Words>4975</Words>
  <Application>Microsoft Office PowerPoint</Application>
  <PresentationFormat>On-screen Show (4:3)</PresentationFormat>
  <Paragraphs>575</Paragraphs>
  <Slides>72</Slides>
  <Notes>63</Notes>
  <HiddenSlides>1</HiddenSlides>
  <MMClips>1</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2</vt:i4>
      </vt:variant>
      <vt:variant>
        <vt:lpstr>Slide Titles</vt:lpstr>
      </vt:variant>
      <vt:variant>
        <vt:i4>72</vt:i4>
      </vt:variant>
    </vt:vector>
  </HeadingPairs>
  <TitlesOfParts>
    <vt:vector size="93" baseType="lpstr">
      <vt:lpstr>MS PGothic</vt:lpstr>
      <vt:lpstr>Arial</vt:lpstr>
      <vt:lpstr>Arial Narrow</vt:lpstr>
      <vt:lpstr>Book Antiqua</vt:lpstr>
      <vt:lpstr>Calibri</vt:lpstr>
      <vt:lpstr>Cambria</vt:lpstr>
      <vt:lpstr>Cambria Math</vt:lpstr>
      <vt:lpstr>Comic Sans MS</vt:lpstr>
      <vt:lpstr>Courier New</vt:lpstr>
      <vt:lpstr>Lucida Fax</vt:lpstr>
      <vt:lpstr>Tahoma</vt:lpstr>
      <vt:lpstr>Times New Roman</vt:lpstr>
      <vt:lpstr>Verdana</vt:lpstr>
      <vt:lpstr>Wingdings</vt:lpstr>
      <vt:lpstr>Office Theme</vt:lpstr>
      <vt:lpstr>Chapter content</vt:lpstr>
      <vt:lpstr>Table</vt:lpstr>
      <vt:lpstr>Figure</vt:lpstr>
      <vt:lpstr>ActiveLearning</vt:lpstr>
      <vt:lpstr>Worksheet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Today</vt:lpstr>
      <vt:lpstr>Readings</vt:lpstr>
      <vt:lpstr>What Economics Is All About</vt:lpstr>
      <vt:lpstr>The principles of  HOW PEOPLE  MAKE DECISIONS</vt:lpstr>
      <vt:lpstr>PRINCIPLE 1   People Face Tradeoffs</vt:lpstr>
      <vt:lpstr>PRINCIPLE 1   People Face Tradeoffs</vt:lpstr>
      <vt:lpstr>PowerPoint Presentation</vt:lpstr>
      <vt:lpstr>PRINCIPLE 2   The Cost of Something Is  What You Give Up to Get It</vt:lpstr>
      <vt:lpstr>PRINCIPLE 2   The Cost of Something Is  What You Give Up to Get It</vt:lpstr>
      <vt:lpstr>PRINCIPLE 3   Rational People Think at the Margin</vt:lpstr>
      <vt:lpstr>PowerPoint Presentation</vt:lpstr>
      <vt:lpstr>PRINCIPLE 3   Rational People Think at the Margin</vt:lpstr>
      <vt:lpstr>PRINCIPLE 4   People Respond to Incentives</vt:lpstr>
      <vt:lpstr>ACTIVE LEARNING   1    Applying the principles</vt:lpstr>
      <vt:lpstr>ACTIVE LEARNING   1    Applying the principles</vt:lpstr>
      <vt:lpstr>ACTIVE LEARNING   1    Answers</vt:lpstr>
      <vt:lpstr>ACTIVE LEARNING   1    Observations</vt:lpstr>
      <vt:lpstr>The principles of  HOW PEOPLE  INTERACT</vt:lpstr>
      <vt:lpstr>PRINCIPLE 5 Trade Can Make Everyone Better Off</vt:lpstr>
      <vt:lpstr>PRINCIPLE 6   Markets Are Usually A Good Way to Organize Economic Activity</vt:lpstr>
      <vt:lpstr>PRINCIPLE 6   Markets Are Usually A Good Way to Organize Economic Activity</vt:lpstr>
      <vt:lpstr>PRINCIPLE 6   Markets Are Usually A Good Way to Organize Economic Activity</vt:lpstr>
      <vt:lpstr>PRINCIPLE 7   Governments Can Sometimes  Improve Market Outcomes</vt:lpstr>
      <vt:lpstr>PRINCIPLE 7   Governments Can Sometimes  Improve Market Outcomes</vt:lpstr>
      <vt:lpstr>PRINCIPLE 7   Governments Can Sometimes  Improve Market Outcomes</vt:lpstr>
      <vt:lpstr>The principles of  HOW THE ECONOMY  AS A WHOLE WORKS </vt:lpstr>
      <vt:lpstr>PRINCIPLE 8   A Country’s Standard of Living Depends on Its Ability to Produce Goods &amp; Services </vt:lpstr>
      <vt:lpstr>PRINCIPLE 8   A Country’s Standard of Living Depends on Its Ability to Produce Goods &amp; Services </vt:lpstr>
      <vt:lpstr>PRINCIPLE 9   Prices Rise When the Government Prints Too Much Money</vt:lpstr>
      <vt:lpstr>PRINCIPLE 10   Society Faces a Short-run Tradeoff Between Inflation and Unemployment</vt:lpstr>
      <vt:lpstr>The Economist as Scientist</vt:lpstr>
      <vt:lpstr>The Economist as Scientist</vt:lpstr>
      <vt:lpstr>The Economist as Scientist</vt:lpstr>
      <vt:lpstr>Assumptions &amp; Models</vt:lpstr>
      <vt:lpstr>The Role of Assumptions</vt:lpstr>
      <vt:lpstr>Some Familiar Models</vt:lpstr>
      <vt:lpstr>Some Familiar Models</vt:lpstr>
      <vt:lpstr>Some Familiar Models</vt:lpstr>
      <vt:lpstr>Some Familiar Models</vt:lpstr>
      <vt:lpstr>Effective Models</vt:lpstr>
      <vt:lpstr>Summary</vt:lpstr>
      <vt:lpstr>Summary</vt:lpstr>
      <vt:lpstr>Summary</vt:lpstr>
      <vt:lpstr>Next Lecture</vt:lpstr>
      <vt:lpstr>The PPF</vt:lpstr>
      <vt:lpstr>PPF Example</vt:lpstr>
      <vt:lpstr>PPF Example</vt:lpstr>
      <vt:lpstr>Active Learning 1     Points off the PPF</vt:lpstr>
      <vt:lpstr>Active Learning 1       Answers </vt:lpstr>
      <vt:lpstr>Active Learning 1       Answers </vt:lpstr>
      <vt:lpstr>The PPF: What We Know So Far</vt:lpstr>
      <vt:lpstr>The PPF</vt:lpstr>
      <vt:lpstr>The PPF and Opportunity Cost</vt:lpstr>
      <vt:lpstr>Active Learning 2    PPF and Opportunity Cost</vt:lpstr>
      <vt:lpstr>Active Learning 2       Answers </vt:lpstr>
      <vt:lpstr>Economic Growth and the PPF</vt:lpstr>
      <vt:lpstr>The Shape of the PPF</vt:lpstr>
      <vt:lpstr>Why the PPF Might Be Bowed Outward</vt:lpstr>
      <vt:lpstr>Why the PPF Might Be Bowed Outward</vt:lpstr>
      <vt:lpstr>Why the PPF Might Be Bowed Outward</vt:lpstr>
      <vt:lpstr>Why the PPF Might Be Bowed Outward</vt:lpstr>
      <vt:lpstr>The Economist as Policy Adviser</vt:lpstr>
      <vt:lpstr>Active Learning 3     Positive vs. Normative</vt:lpstr>
      <vt:lpstr>Active Learning 3       Answers</vt:lpstr>
      <vt:lpstr>Active Learning 3       Answers</vt:lpstr>
    </vt:vector>
  </TitlesOfParts>
  <Company>Carthage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Laxton Dali</cp:lastModifiedBy>
  <cp:revision>322</cp:revision>
  <dcterms:created xsi:type="dcterms:W3CDTF">2010-12-25T14:19:53Z</dcterms:created>
  <dcterms:modified xsi:type="dcterms:W3CDTF">2022-10-07T09:53:03Z</dcterms:modified>
</cp:coreProperties>
</file>