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sldIdLst>
    <p:sldId id="256" r:id="rId2"/>
    <p:sldId id="276" r:id="rId3"/>
    <p:sldId id="336" r:id="rId4"/>
    <p:sldId id="337" r:id="rId5"/>
    <p:sldId id="355" r:id="rId6"/>
    <p:sldId id="353" r:id="rId7"/>
    <p:sldId id="333" r:id="rId8"/>
    <p:sldId id="335" r:id="rId9"/>
    <p:sldId id="347" r:id="rId10"/>
    <p:sldId id="274" r:id="rId11"/>
    <p:sldId id="348" r:id="rId12"/>
    <p:sldId id="349" r:id="rId13"/>
    <p:sldId id="350" r:id="rId14"/>
    <p:sldId id="265" r:id="rId15"/>
    <p:sldId id="329" r:id="rId16"/>
    <p:sldId id="345" r:id="rId17"/>
    <p:sldId id="268" r:id="rId18"/>
    <p:sldId id="330" r:id="rId19"/>
    <p:sldId id="331" r:id="rId20"/>
    <p:sldId id="338" r:id="rId21"/>
    <p:sldId id="341" r:id="rId22"/>
    <p:sldId id="342" r:id="rId23"/>
    <p:sldId id="343" r:id="rId24"/>
    <p:sldId id="344" r:id="rId25"/>
    <p:sldId id="352" r:id="rId26"/>
    <p:sldId id="264" r:id="rId27"/>
    <p:sldId id="280" r:id="rId28"/>
    <p:sldId id="356" r:id="rId29"/>
    <p:sldId id="334" r:id="rId30"/>
    <p:sldId id="258" r:id="rId31"/>
    <p:sldId id="328" r:id="rId32"/>
  </p:sldIdLst>
  <p:sldSz cx="9144000" cy="6858000" type="screen4x3"/>
  <p:notesSz cx="10018713" cy="688816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60"/>
  </p:normalViewPr>
  <p:slideViewPr>
    <p:cSldViewPr>
      <p:cViewPr varScale="1">
        <p:scale>
          <a:sx n="67" d="100"/>
          <a:sy n="67" d="100"/>
        </p:scale>
        <p:origin x="1260"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pPr>
              <a:defRPr/>
            </a:pPr>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E81BB5C-7F69-4109-AC96-A3D685D2D1CF}" type="slidenum">
              <a:rPr lang="cs-CZ" altLang="cs-CZ" smtClean="0"/>
              <a:pPr/>
              <a:t>‹#›</a:t>
            </a:fld>
            <a:endParaRPr lang="cs-CZ" alt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insert subtitle.</a:t>
            </a:r>
          </a:p>
        </p:txBody>
      </p:sp>
      <p:pic>
        <p:nvPicPr>
          <p:cNvPr id="10" name="Obrázek 9">
            <a:extLst>
              <a:ext uri="{FF2B5EF4-FFF2-40B4-BE49-F238E27FC236}">
                <a16:creationId xmlns:a16="http://schemas.microsoft.com/office/drawing/2014/main" id="{C36484A1-5FE2-4AC7-B186-C1E15EE77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00" y="414000"/>
            <a:ext cx="1148718" cy="1036098"/>
          </a:xfrm>
          <a:prstGeom prst="rect">
            <a:avLst/>
          </a:prstGeom>
        </p:spPr>
      </p:pic>
    </p:spTree>
    <p:extLst>
      <p:ext uri="{BB962C8B-B14F-4D97-AF65-F5344CB8AC3E}">
        <p14:creationId xmlns:p14="http://schemas.microsoft.com/office/powerpoint/2010/main" val="926828441"/>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8" y="718713"/>
            <a:ext cx="3915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nSpc>
                <a:spcPts val="825"/>
              </a:lnSpc>
              <a:defRPr sz="675"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2" y="4068000"/>
            <a:ext cx="3915000" cy="360000"/>
          </a:xfrm>
        </p:spPr>
        <p:txBody>
          <a:bodyPr/>
          <a:lstStyle>
            <a:lvl1pPr>
              <a:lnSpc>
                <a:spcPts val="825"/>
              </a:lnSpc>
              <a:defRPr sz="675"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3"/>
            <a:ext cx="3915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1FF7BBC3-4942-4748-BDEB-393A88A26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3929126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pic>
        <p:nvPicPr>
          <p:cNvPr id="5" name="Obrázek 4">
            <a:extLst>
              <a:ext uri="{FF2B5EF4-FFF2-40B4-BE49-F238E27FC236}">
                <a16:creationId xmlns:a16="http://schemas.microsoft.com/office/drawing/2014/main" id="{A17F7BCE-DD2D-4B15-B525-A4DDC38CF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4177882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verse slide with image">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chemeClr val="bg1"/>
                </a:solidFill>
              </a:defRPr>
            </a:lvl1pPr>
          </a:lstStyle>
          <a:p>
            <a:pPr>
              <a:defRPr/>
            </a:pPr>
            <a:endParaRPr lang="cs-CZ"/>
          </a:p>
        </p:txBody>
      </p:sp>
      <p:sp>
        <p:nvSpPr>
          <p:cNvPr id="5" name="Zástupný symbol pro číslo snímku 2"/>
          <p:cNvSpPr>
            <a:spLocks noGrp="1"/>
          </p:cNvSpPr>
          <p:nvPr>
            <p:ph type="sldNum" sz="quarter" idx="11"/>
          </p:nvPr>
        </p:nvSpPr>
        <p:spPr>
          <a:xfrm>
            <a:off x="310500" y="6228000"/>
            <a:ext cx="189000" cy="252000"/>
          </a:xfrm>
        </p:spPr>
        <p:txBody>
          <a:bodyPr/>
          <a:lstStyle>
            <a:lvl1pPr>
              <a:defRPr>
                <a:solidFill>
                  <a:schemeClr val="bg1"/>
                </a:solidFill>
              </a:defRPr>
            </a:lvl1pPr>
          </a:lstStyle>
          <a:p>
            <a:fld id="{EB728A4A-7210-4395-B69D-EF09A978EDDE}" type="slidenum">
              <a:rPr lang="cs-CZ" altLang="cs-CZ" smtClean="0"/>
              <a:pPr/>
              <a:t>‹#›</a:t>
            </a:fld>
            <a:endParaRPr lang="cs-CZ" altLang="cs-CZ"/>
          </a:p>
        </p:txBody>
      </p:sp>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7" name="Obrázek 6">
            <a:extLst>
              <a:ext uri="{FF2B5EF4-FFF2-40B4-BE49-F238E27FC236}">
                <a16:creationId xmlns:a16="http://schemas.microsoft.com/office/drawing/2014/main" id="{92E47129-CD29-4FAB-AAFF-2F8F08274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069" y="6050486"/>
            <a:ext cx="662558" cy="597601"/>
          </a:xfrm>
          <a:prstGeom prst="rect">
            <a:avLst/>
          </a:prstGeom>
        </p:spPr>
      </p:pic>
    </p:spTree>
    <p:extLst>
      <p:ext uri="{BB962C8B-B14F-4D97-AF65-F5344CB8AC3E}">
        <p14:creationId xmlns:p14="http://schemas.microsoft.com/office/powerpoint/2010/main" val="1291126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UNI ECON slide">
    <p:bg>
      <p:bgPr>
        <a:solidFill>
          <a:srgbClr val="B9006E"/>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CF0005C-D689-4DD6-A5D8-EA2023146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52" y="2019300"/>
            <a:ext cx="3149915" cy="2841099"/>
          </a:xfrm>
          <a:prstGeom prst="rect">
            <a:avLst/>
          </a:prstGeom>
        </p:spPr>
      </p:pic>
      <p:sp>
        <p:nvSpPr>
          <p:cNvPr id="3" name="Zástupný symbol pro zápatí 1"/>
          <p:cNvSpPr>
            <a:spLocks noGrp="1"/>
          </p:cNvSpPr>
          <p:nvPr>
            <p:ph type="ftr" sz="quarter" idx="10"/>
          </p:nvPr>
        </p:nvSpPr>
        <p:spPr>
          <a:xfrm>
            <a:off x="540000" y="6228000"/>
            <a:ext cx="5940000" cy="252000"/>
          </a:xfrm>
        </p:spPr>
        <p:txBody>
          <a:bodyPr/>
          <a:lstStyle>
            <a:lvl1pPr>
              <a:defRPr>
                <a:solidFill>
                  <a:srgbClr val="B9006E"/>
                </a:solidFill>
              </a:defRPr>
            </a:lvl1pPr>
          </a:lstStyle>
          <a:p>
            <a:pPr>
              <a:defRPr/>
            </a:pPr>
            <a:endParaRPr lang="cs-CZ"/>
          </a:p>
        </p:txBody>
      </p:sp>
      <p:sp>
        <p:nvSpPr>
          <p:cNvPr id="4" name="Zástupný symbol pro číslo snímku 2"/>
          <p:cNvSpPr>
            <a:spLocks noGrp="1"/>
          </p:cNvSpPr>
          <p:nvPr>
            <p:ph type="sldNum" sz="quarter" idx="11"/>
          </p:nvPr>
        </p:nvSpPr>
        <p:spPr>
          <a:xfrm>
            <a:off x="310500" y="6228000"/>
            <a:ext cx="189000" cy="252000"/>
          </a:xfrm>
        </p:spPr>
        <p:txBody>
          <a:bodyPr/>
          <a:lstStyle>
            <a:lvl1pPr>
              <a:defRPr>
                <a:solidFill>
                  <a:srgbClr val="B9006E"/>
                </a:solidFill>
              </a:defRPr>
            </a:lvl1pPr>
          </a:lstStyle>
          <a:p>
            <a:fld id="{EB728A4A-7210-4395-B69D-EF09A978EDDE}" type="slidenum">
              <a:rPr lang="cs-CZ" altLang="cs-CZ" smtClean="0"/>
              <a:pPr/>
              <a:t>‹#›</a:t>
            </a:fld>
            <a:endParaRPr lang="cs-CZ" altLang="cs-CZ"/>
          </a:p>
        </p:txBody>
      </p:sp>
    </p:spTree>
    <p:extLst>
      <p:ext uri="{BB962C8B-B14F-4D97-AF65-F5344CB8AC3E}">
        <p14:creationId xmlns:p14="http://schemas.microsoft.com/office/powerpoint/2010/main" val="202080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021" y="2285079"/>
            <a:ext cx="6667566" cy="2304838"/>
          </a:xfrm>
          <a:prstGeom prst="rect">
            <a:avLst/>
          </a:prstGeom>
        </p:spPr>
      </p:pic>
      <p:sp>
        <p:nvSpPr>
          <p:cNvPr id="3" name="Zástupný symbol pro zápatí 1">
            <a:extLst>
              <a:ext uri="{FF2B5EF4-FFF2-40B4-BE49-F238E27FC236}">
                <a16:creationId xmlns:a16="http://schemas.microsoft.com/office/drawing/2014/main" id="{C44CE881-5C32-4D94-BD5B-1353FF61C8A8}"/>
              </a:ext>
            </a:extLst>
          </p:cNvPr>
          <p:cNvSpPr>
            <a:spLocks noGrp="1"/>
          </p:cNvSpPr>
          <p:nvPr>
            <p:ph type="ftr" sz="quarter" idx="10"/>
          </p:nvPr>
        </p:nvSpPr>
        <p:spPr>
          <a:xfrm>
            <a:off x="540000" y="6228000"/>
            <a:ext cx="5940000" cy="252000"/>
          </a:xfrm>
        </p:spPr>
        <p:txBody>
          <a:bodyPr/>
          <a:lstStyle>
            <a:lvl1pPr>
              <a:defRPr>
                <a:solidFill>
                  <a:srgbClr val="0000DC"/>
                </a:solidFill>
              </a:defRPr>
            </a:lvl1pPr>
          </a:lstStyle>
          <a:p>
            <a:pPr>
              <a:defRPr/>
            </a:pPr>
            <a:endParaRPr lang="cs-CZ"/>
          </a:p>
        </p:txBody>
      </p:sp>
      <p:sp>
        <p:nvSpPr>
          <p:cNvPr id="4" name="Zástupný symbol pro číslo snímku 2">
            <a:extLst>
              <a:ext uri="{FF2B5EF4-FFF2-40B4-BE49-F238E27FC236}">
                <a16:creationId xmlns:a16="http://schemas.microsoft.com/office/drawing/2014/main" id="{AE4DA97F-66A7-4782-958D-53BB7E421A13}"/>
              </a:ext>
            </a:extLst>
          </p:cNvPr>
          <p:cNvSpPr>
            <a:spLocks noGrp="1"/>
          </p:cNvSpPr>
          <p:nvPr>
            <p:ph type="sldNum" sz="quarter" idx="11"/>
          </p:nvPr>
        </p:nvSpPr>
        <p:spPr>
          <a:xfrm>
            <a:off x="310500" y="6228000"/>
            <a:ext cx="189000" cy="252000"/>
          </a:xfrm>
        </p:spPr>
        <p:txBody>
          <a:bodyPr/>
          <a:lstStyle>
            <a:lvl1pPr>
              <a:defRPr>
                <a:solidFill>
                  <a:srgbClr val="0000DC"/>
                </a:solidFill>
              </a:defRPr>
            </a:lvl1pPr>
          </a:lstStyle>
          <a:p>
            <a:fld id="{EB728A4A-7210-4395-B69D-EF09A978EDDE}" type="slidenum">
              <a:rPr lang="cs-CZ" altLang="cs-CZ" smtClean="0"/>
              <a:pPr/>
              <a:t>‹#›</a:t>
            </a:fld>
            <a:endParaRPr lang="cs-CZ" altLang="cs-CZ"/>
          </a:p>
        </p:txBody>
      </p:sp>
    </p:spTree>
    <p:extLst>
      <p:ext uri="{BB962C8B-B14F-4D97-AF65-F5344CB8AC3E}">
        <p14:creationId xmlns:p14="http://schemas.microsoft.com/office/powerpoint/2010/main" val="189650897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a:ext uri="{FF2B5EF4-FFF2-40B4-BE49-F238E27FC236}">
                <a16:creationId xmlns:a16="http://schemas.microsoft.com/office/drawing/2014/main" id="{497E412C-48CF-41DA-A7D4-E2F3F82109E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a:ext uri="{FF2B5EF4-FFF2-40B4-BE49-F238E27FC236}">
                <a16:creationId xmlns:a16="http://schemas.microsoft.com/office/drawing/2014/main" id="{4329D8A6-A8F6-4F17-B847-9F21FEB60F9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a:ext uri="{FF2B5EF4-FFF2-40B4-BE49-F238E27FC236}">
                <a16:creationId xmlns:a16="http://schemas.microsoft.com/office/drawing/2014/main" id="{C4BAC389-B3E6-49EA-89CD-57EA8420BD81}"/>
              </a:ext>
            </a:extLst>
          </p:cNvPr>
          <p:cNvSpPr>
            <a:spLocks noGrp="1" noChangeArrowheads="1"/>
          </p:cNvSpPr>
          <p:nvPr>
            <p:ph type="sldNum" sz="quarter" idx="12"/>
          </p:nvPr>
        </p:nvSpPr>
        <p:spPr>
          <a:ln/>
        </p:spPr>
        <p:txBody>
          <a:bodyPr/>
          <a:lstStyle>
            <a:lvl1pPr>
              <a:defRPr/>
            </a:lvl1pPr>
          </a:lstStyle>
          <a:p>
            <a:fld id="{717DEB6E-605A-4FEA-883B-3F2F401CEC78}" type="slidenum">
              <a:rPr lang="cs-CZ" altLang="cs-CZ"/>
              <a:pPr/>
              <a:t>‹#›</a:t>
            </a:fld>
            <a:endParaRPr lang="cs-CZ" altLang="cs-CZ"/>
          </a:p>
        </p:txBody>
      </p:sp>
    </p:spTree>
    <p:extLst>
      <p:ext uri="{BB962C8B-B14F-4D97-AF65-F5344CB8AC3E}">
        <p14:creationId xmlns:p14="http://schemas.microsoft.com/office/powerpoint/2010/main" val="349139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900"/>
            </a:lvl1pPr>
          </a:lstStyle>
          <a:p>
            <a:pPr>
              <a:defRPr/>
            </a:pPr>
            <a:endParaRPr lang="cs-CZ"/>
          </a:p>
        </p:txBody>
      </p:sp>
      <p:sp>
        <p:nvSpPr>
          <p:cNvPr id="5" name="Zástupný symbol pro číslo snímku 4"/>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540000" y="1692002"/>
            <a:ext cx="8064900" cy="4139998"/>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FE4ED1EA-6D6D-4751-96EE-A54F4980D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92993714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inverse">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pPr>
              <a:defRPr/>
            </a:pPr>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EB728A4A-7210-4395-B69D-EF09A978EDDE}" type="slidenum">
              <a:rPr lang="cs-CZ" altLang="cs-CZ" smtClean="0"/>
              <a:pPr/>
              <a:t>‹#›</a:t>
            </a:fld>
            <a:endParaRPr lang="cs-CZ" alt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insert subtitle.</a:t>
            </a:r>
          </a:p>
        </p:txBody>
      </p:sp>
      <p:pic>
        <p:nvPicPr>
          <p:cNvPr id="9" name="Obrázek 8">
            <a:extLst>
              <a:ext uri="{FF2B5EF4-FFF2-40B4-BE49-F238E27FC236}">
                <a16:creationId xmlns:a16="http://schemas.microsoft.com/office/drawing/2014/main" id="{7D02BBC8-BA18-446A-A9BA-BD711450F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00" y="414000"/>
            <a:ext cx="1140587" cy="1028764"/>
          </a:xfrm>
          <a:prstGeom prst="rect">
            <a:avLst/>
          </a:prstGeom>
        </p:spPr>
      </p:pic>
    </p:spTree>
    <p:extLst>
      <p:ext uri="{BB962C8B-B14F-4D97-AF65-F5344CB8AC3E}">
        <p14:creationId xmlns:p14="http://schemas.microsoft.com/office/powerpoint/2010/main" val="244440857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540000" y="1692002"/>
            <a:ext cx="8064900" cy="4139998"/>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900"/>
            </a:lvl1pPr>
          </a:lstStyle>
          <a:p>
            <a:pPr>
              <a:defRPr/>
            </a:pPr>
            <a:endParaRPr lang="cs-CZ"/>
          </a:p>
        </p:txBody>
      </p:sp>
      <p:sp>
        <p:nvSpPr>
          <p:cNvPr id="5" name="Zástupný symbol pro číslo snímku 4"/>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7E8EB499-B5B8-4411-8A5F-E98450293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95423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1725"/>
              </a:lnSpc>
              <a:defRPr sz="15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1725"/>
              </a:lnSpc>
              <a:defRPr sz="15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540000" y="1692001"/>
            <a:ext cx="3914999" cy="4140000"/>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4688460" y="1690271"/>
            <a:ext cx="3914999" cy="4140000"/>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98AAC756-AFD3-4AD9-9CB6-A2C9F5EEB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3798986904"/>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539353" y="1695075"/>
            <a:ext cx="3913810"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540544" y="5599670"/>
            <a:ext cx="3913809" cy="216000"/>
          </a:xfrm>
        </p:spPr>
        <p:txBody>
          <a:bodyPr anchor="ctr"/>
          <a:lstStyle>
            <a:lvl1pPr>
              <a:lnSpc>
                <a:spcPts val="825"/>
              </a:lnSpc>
              <a:defRPr sz="750" b="0" i="0"/>
            </a:lvl1pPr>
          </a:lstStyle>
          <a:p>
            <a:pPr lvl="0"/>
            <a:r>
              <a:rPr lang="en-GB" noProof="0" dirty="0"/>
              <a:t>Click here to insert text.</a:t>
            </a:r>
          </a:p>
        </p:txBody>
      </p:sp>
      <p:sp>
        <p:nvSpPr>
          <p:cNvPr id="12" name="Zástupný symbol pro obsah 2"/>
          <p:cNvSpPr>
            <a:spLocks noGrp="1"/>
          </p:cNvSpPr>
          <p:nvPr>
            <p:ph idx="28" hasCustomPrompt="1"/>
          </p:nvPr>
        </p:nvSpPr>
        <p:spPr>
          <a:xfrm>
            <a:off x="4688460" y="1667024"/>
            <a:ext cx="3914999" cy="4140000"/>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200"/>
            </a:lvl2pPr>
            <a:lvl3pPr marL="6858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D06ABEBC-1414-4D9D-9456-64352E0AE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1207588011"/>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0" y="1692003"/>
            <a:ext cx="2483644"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39999"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0"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825"/>
              </a:lnSpc>
              <a:defRPr sz="75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825"/>
              </a:lnSpc>
              <a:defRPr sz="75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825"/>
              </a:lnSpc>
              <a:defRPr sz="75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3"/>
            <a:ext cx="2483644"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1" y="1692003"/>
            <a:ext cx="2483644"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1511ED70-4159-4340-8610-715880E63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3993706330"/>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14" name="Zástupný symbol pro obsah 2"/>
          <p:cNvSpPr>
            <a:spLocks noGrp="1"/>
          </p:cNvSpPr>
          <p:nvPr>
            <p:ph idx="1" hasCustomPrompt="1"/>
          </p:nvPr>
        </p:nvSpPr>
        <p:spPr>
          <a:xfrm>
            <a:off x="4704160" y="692150"/>
            <a:ext cx="3900740" cy="5139850"/>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200"/>
            </a:lvl2pPr>
            <a:lvl3pPr marL="6858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539353" y="692151"/>
            <a:ext cx="3913810"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540544" y="5599670"/>
            <a:ext cx="3913809" cy="216000"/>
          </a:xfrm>
        </p:spPr>
        <p:txBody>
          <a:bodyPr anchor="ctr"/>
          <a:lstStyle>
            <a:lvl1pPr>
              <a:lnSpc>
                <a:spcPts val="825"/>
              </a:lnSpc>
              <a:defRPr sz="750" b="0" i="0"/>
            </a:lvl1pPr>
          </a:lstStyle>
          <a:p>
            <a:pPr lvl="0"/>
            <a:r>
              <a:rPr lang="en-GB" noProof="0" dirty="0"/>
              <a:t>Click here to insert text.</a:t>
            </a:r>
          </a:p>
        </p:txBody>
      </p:sp>
      <p:pic>
        <p:nvPicPr>
          <p:cNvPr id="8" name="Obrázek 7">
            <a:extLst>
              <a:ext uri="{FF2B5EF4-FFF2-40B4-BE49-F238E27FC236}">
                <a16:creationId xmlns:a16="http://schemas.microsoft.com/office/drawing/2014/main" id="{1B8642D8-D658-40BB-B4D2-E29CAE385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2655770792"/>
      </p:ext>
    </p:extLst>
  </p:cSld>
  <p:clrMapOvr>
    <a:masterClrMapping/>
  </p:clrMapOvr>
  <p:extLst>
    <p:ext uri="{DCECCB84-F9BA-43D5-87BE-67443E8EF086}">
      <p15:sldGuideLst xmlns:p15="http://schemas.microsoft.com/office/powerpoint/2012/main">
        <p15:guide id="1" orient="horz" pos="3158">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fld id="{EB728A4A-7210-4395-B69D-EF09A978EDDE}" type="slidenum">
              <a:rPr lang="cs-CZ" altLang="cs-CZ" smtClean="0"/>
              <a:pPr/>
              <a:t>‹#›</a:t>
            </a:fld>
            <a:endParaRPr lang="cs-CZ" altLang="cs-CZ"/>
          </a:p>
        </p:txBody>
      </p:sp>
      <p:sp>
        <p:nvSpPr>
          <p:cNvPr id="10" name="Zástupný symbol pro obsah 2"/>
          <p:cNvSpPr>
            <a:spLocks noGrp="1"/>
          </p:cNvSpPr>
          <p:nvPr>
            <p:ph idx="1" hasCustomPrompt="1"/>
          </p:nvPr>
        </p:nvSpPr>
        <p:spPr>
          <a:xfrm>
            <a:off x="540000" y="692150"/>
            <a:ext cx="8064900" cy="5139850"/>
          </a:xfrm>
          <a:prstGeom prst="rect">
            <a:avLst/>
          </a:prstGeom>
        </p:spPr>
        <p:txBody>
          <a:bodyPr/>
          <a:lstStyle>
            <a:lvl1pPr marL="189000" indent="-135000">
              <a:lnSpc>
                <a:spcPct val="1500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772743CB-F148-49FE-83DC-5E159625F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942" y="6059508"/>
            <a:ext cx="644064" cy="580920"/>
          </a:xfrm>
          <a:prstGeom prst="rect">
            <a:avLst/>
          </a:prstGeom>
        </p:spPr>
      </p:pic>
    </p:spTree>
    <p:extLst>
      <p:ext uri="{BB962C8B-B14F-4D97-AF65-F5344CB8AC3E}">
        <p14:creationId xmlns:p14="http://schemas.microsoft.com/office/powerpoint/2010/main" val="1646157279"/>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900" dirty="0" smtClean="0">
                <a:solidFill>
                  <a:schemeClr val="tx2"/>
                </a:solidFill>
                <a:latin typeface="+mj-lt"/>
              </a:defRPr>
            </a:lvl1pPr>
          </a:lstStyle>
          <a:p>
            <a:pPr>
              <a:defRPr/>
            </a:pPr>
            <a:endParaRPr lang="cs-CZ"/>
          </a:p>
        </p:txBody>
      </p:sp>
      <p:sp>
        <p:nvSpPr>
          <p:cNvPr id="64530" name="Rectangle 18"/>
          <p:cNvSpPr>
            <a:spLocks noGrp="1" noChangeArrowheads="1"/>
          </p:cNvSpPr>
          <p:nvPr>
            <p:ph type="sldNum" sz="quarter" idx="4"/>
          </p:nvPr>
        </p:nvSpPr>
        <p:spPr bwMode="auto">
          <a:xfrm>
            <a:off x="310500"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b="0">
                <a:solidFill>
                  <a:schemeClr val="tx2"/>
                </a:solidFill>
                <a:latin typeface="+mj-lt"/>
              </a:defRPr>
            </a:lvl1pPr>
          </a:lstStyle>
          <a:p>
            <a:fld id="{EB728A4A-7210-4395-B69D-EF09A978EDDE}" type="slidenum">
              <a:rPr lang="cs-CZ" altLang="cs-CZ" smtClean="0"/>
              <a:pPr/>
              <a:t>‹#›</a:t>
            </a:fld>
            <a:endParaRPr lang="cs-CZ" altLang="cs-CZ"/>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lvl="0"/>
            <a:r>
              <a:rPr lang="en-GB" noProof="0" dirty="0"/>
              <a:t>Click here insert text.</a:t>
            </a:r>
          </a:p>
        </p:txBody>
      </p:sp>
    </p:spTree>
    <p:extLst>
      <p:ext uri="{BB962C8B-B14F-4D97-AF65-F5344CB8AC3E}">
        <p14:creationId xmlns:p14="http://schemas.microsoft.com/office/powerpoint/2010/main" val="34867956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17"/>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mzp.cz/cz/agenda_2030" TargetMode="External"/><Relationship Id="rId3" Type="http://schemas.openxmlformats.org/officeDocument/2006/relationships/slideLayout" Target="../slideLayouts/slideLayout15.xml"/><Relationship Id="rId7" Type="http://schemas.openxmlformats.org/officeDocument/2006/relationships/hyperlink" Target="https://www.oecd-ilibrary.org/development/measuring-distance-to-the-sdg-targets-2017_9789264308183-en" TargetMode="External"/><Relationship Id="rId2" Type="http://schemas.openxmlformats.org/officeDocument/2006/relationships/tags" Target="../tags/tag1.xml"/><Relationship Id="rId1" Type="http://schemas.openxmlformats.org/officeDocument/2006/relationships/video" Target="https://www.youtube.com/embed/RpqVmvMCmp0?feature=oembed" TargetMode="External"/><Relationship Id="rId6" Type="http://schemas.openxmlformats.org/officeDocument/2006/relationships/hyperlink" Target="https://sdgindex.org/" TargetMode="External"/><Relationship Id="rId5" Type="http://schemas.openxmlformats.org/officeDocument/2006/relationships/hyperlink" Target="http://sdgindex.org/" TargetMode="External"/><Relationship Id="rId4" Type="http://schemas.openxmlformats.org/officeDocument/2006/relationships/hyperlink" Target="https://sustainabledevelopment.un.org/post2015/transformingourworld" TargetMode="External"/><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mzp.cz/C1257458002F0DC7/cz/agenda_2030/$FILE/OUR_ImplementaceAgendy2030_20190121.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ur-lex.europa.eu/legal-content/CS/TXT/HTML/?uri=CELEX:32014L0095&amp;from=D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frag.org/" TargetMode="External"/><Relationship Id="rId2" Type="http://schemas.openxmlformats.org/officeDocument/2006/relationships/hyperlink" Target="https://ec.europa.eu/info/publications/210421-sustainable-finance-communication_cs#csrd" TargetMode="External"/><Relationship Id="rId1" Type="http://schemas.openxmlformats.org/officeDocument/2006/relationships/slideLayout" Target="../slideLayouts/slideLayout2.xml"/><Relationship Id="rId5" Type="http://schemas.openxmlformats.org/officeDocument/2006/relationships/hyperlink" Target="https://eur-lex.europa.eu/legal-content/CS/TXT/PDF/?uri=CELEX:52021PC0189&amp;from=EN" TargetMode="External"/><Relationship Id="rId4" Type="http://schemas.openxmlformats.org/officeDocument/2006/relationships/hyperlink" Target="https://flagship.cz/blog/detail/nefinancni-reporting-povinny-pro-vsechny-velke-spolecnosti_44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prozeny.cz/clanek/dumpster-diving-aneb-menu-z-popelnic-70383" TargetMode="External"/><Relationship Id="rId7" Type="http://schemas.openxmlformats.org/officeDocument/2006/relationships/image" Target="../media/image30.png"/><Relationship Id="rId2" Type="http://schemas.openxmlformats.org/officeDocument/2006/relationships/hyperlink" Target="https://www.stoplusjednicka.cz/pro-pripad-katastrofy-v-tasmanii-vyroste-cerna-skrinka-planety-zeme?fbclid=IwAR25gOHdV9EnrjF4e9fSsQCiMK8OhNdZB2DxJl1P3BY4NV2m_xiI9QSbjl0" TargetMode="Externa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hyperlink" Target="https://www.asustainablelife.co.uk/12-not-so-fun-festive-facts/" TargetMode="External"/><Relationship Id="rId4" Type="http://schemas.openxmlformats.org/officeDocument/2006/relationships/hyperlink" Target="https://www.seznamzpravy.cz/clanek/energeticka-krize-svira-svet-expert-popsal-jake-spory-to-vyvola-178973"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en.wikipedia.org/wiki/Sustainabilit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un-documents.net/our-common-future.pdf" TargetMode="External"/><Relationship Id="rId2" Type="http://schemas.openxmlformats.org/officeDocument/2006/relationships/hyperlink" Target="https://cs.wikipedia.org/wiki/Ekosyst%C3%A9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639AD89-7287-4C07-B788-DC1FAFDC7BBE}"/>
              </a:ext>
            </a:extLst>
          </p:cNvPr>
          <p:cNvSpPr>
            <a:spLocks noGrp="1" noChangeArrowheads="1"/>
          </p:cNvSpPr>
          <p:nvPr>
            <p:ph type="title"/>
          </p:nvPr>
        </p:nvSpPr>
        <p:spPr>
          <a:xfrm>
            <a:off x="2411760" y="2348880"/>
            <a:ext cx="5616229" cy="1944216"/>
          </a:xfrm>
        </p:spPr>
        <p:txBody>
          <a:bodyPr/>
          <a:lstStyle/>
          <a:p>
            <a:pPr eaLnBrk="1" hangingPunct="1"/>
            <a:r>
              <a:rPr lang="cs-CZ" altLang="cs-CZ" b="1" dirty="0"/>
              <a:t>	</a:t>
            </a:r>
            <a:br>
              <a:rPr lang="cs-CZ" altLang="cs-CZ" b="1" dirty="0"/>
            </a:br>
            <a:r>
              <a:rPr lang="cs-CZ" altLang="cs-CZ" b="1" dirty="0" err="1">
                <a:solidFill>
                  <a:srgbClr val="92D050"/>
                </a:solidFill>
              </a:rPr>
              <a:t>Sustainability</a:t>
            </a:r>
            <a:r>
              <a:rPr lang="cs-CZ" altLang="cs-CZ" b="1" dirty="0">
                <a:solidFill>
                  <a:srgbClr val="92D050"/>
                </a:solidFill>
              </a:rPr>
              <a:t> management – </a:t>
            </a:r>
            <a:r>
              <a:rPr lang="cs-CZ" altLang="cs-CZ" b="1" dirty="0">
                <a:solidFill>
                  <a:srgbClr val="FFC000"/>
                </a:solidFill>
              </a:rPr>
              <a:t>management udržitelnosti </a:t>
            </a:r>
            <a:r>
              <a:rPr lang="cs-CZ" altLang="cs-CZ" b="1" dirty="0">
                <a:solidFill>
                  <a:srgbClr val="FF0000"/>
                </a:solidFill>
              </a:rPr>
              <a:t>– udržitelného rozvoje</a:t>
            </a:r>
          </a:p>
        </p:txBody>
      </p:sp>
      <p:sp>
        <p:nvSpPr>
          <p:cNvPr id="3075" name="Rectangle 3">
            <a:extLst>
              <a:ext uri="{FF2B5EF4-FFF2-40B4-BE49-F238E27FC236}">
                <a16:creationId xmlns:a16="http://schemas.microsoft.com/office/drawing/2014/main" id="{4E48D9B1-9315-4CE7-A187-BDAA8A5F7A14}"/>
              </a:ext>
            </a:extLst>
          </p:cNvPr>
          <p:cNvSpPr>
            <a:spLocks noGrp="1" noChangeArrowheads="1"/>
          </p:cNvSpPr>
          <p:nvPr>
            <p:ph type="subTitle" idx="1"/>
          </p:nvPr>
        </p:nvSpPr>
        <p:spPr>
          <a:xfrm>
            <a:off x="4355976" y="4653136"/>
            <a:ext cx="3023941" cy="698497"/>
          </a:xfrm>
        </p:spPr>
        <p:txBody>
          <a:bodyPr/>
          <a:lstStyle/>
          <a:p>
            <a:pPr eaLnBrk="1" hangingPunct="1"/>
            <a:r>
              <a:rPr lang="cs-CZ" altLang="cs-CZ" sz="2000" dirty="0">
                <a:solidFill>
                  <a:srgbClr val="0070C0"/>
                </a:solidFill>
              </a:rPr>
              <a:t>Alena Klapalová</a:t>
            </a:r>
          </a:p>
          <a:p>
            <a:pPr eaLnBrk="1" hangingPunct="1"/>
            <a:r>
              <a:rPr lang="cs-CZ" altLang="cs-CZ" sz="2000" dirty="0">
                <a:solidFill>
                  <a:srgbClr val="0070C0"/>
                </a:solidFill>
              </a:rPr>
              <a:t>klapalov@econ.muni.cz</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0000" y="333788"/>
            <a:ext cx="8064900" cy="451576"/>
          </a:xfrm>
        </p:spPr>
        <p:txBody>
          <a:bodyPr>
            <a:normAutofit/>
          </a:bodyPr>
          <a:lstStyle/>
          <a:p>
            <a:r>
              <a:rPr lang="cs-CZ" dirty="0"/>
              <a:t>Odpovědnost podniku</a:t>
            </a:r>
          </a:p>
        </p:txBody>
      </p:sp>
      <p:sp>
        <p:nvSpPr>
          <p:cNvPr id="5" name="TextovéPole 4"/>
          <p:cNvSpPr txBox="1"/>
          <p:nvPr/>
        </p:nvSpPr>
        <p:spPr>
          <a:xfrm>
            <a:off x="3767262" y="4262340"/>
            <a:ext cx="5049981" cy="1384995"/>
          </a:xfrm>
          <a:prstGeom prst="rect">
            <a:avLst/>
          </a:prstGeom>
          <a:noFill/>
          <a:ln>
            <a:solidFill>
              <a:srgbClr val="0070C0"/>
            </a:solidFill>
          </a:ln>
        </p:spPr>
        <p:txBody>
          <a:bodyPr wrap="square" rtlCol="0">
            <a:spAutoFit/>
          </a:bodyPr>
          <a:lstStyle/>
          <a:p>
            <a:pPr algn="just"/>
            <a:r>
              <a:rPr lang="cs-CZ" sz="1200" b="1" dirty="0">
                <a:solidFill>
                  <a:srgbClr val="0070C0"/>
                </a:solidFill>
              </a:rPr>
              <a:t>Právní odpovědnost </a:t>
            </a:r>
            <a:r>
              <a:rPr lang="cs-CZ" sz="1200" dirty="0"/>
              <a:t>- </a:t>
            </a:r>
            <a:r>
              <a:rPr lang="cs-CZ" sz="1200" dirty="0">
                <a:solidFill>
                  <a:srgbClr val="7030A0"/>
                </a:solidFill>
              </a:rPr>
              <a:t>požadovaná od podniku společností </a:t>
            </a:r>
            <a:r>
              <a:rPr lang="cs-CZ" sz="1200" dirty="0"/>
              <a:t>= kodifikovaná etika, tj. minimální závazná psaná a vybranými společenskými institucemi „hlídána“ pravidla (jejich dodržování) správného a férového podnikání – většinou platná pro všechny na území určitého státu anebo ohraničeného území, případně pro určitou skupinu podnikatelských subjektů – dle zaměření jejich činností.</a:t>
            </a:r>
          </a:p>
          <a:p>
            <a:pPr algn="just"/>
            <a:r>
              <a:rPr lang="cs-CZ" sz="1200" dirty="0"/>
              <a:t>- sankce za nedodržování „uvalované“ společenskými institucemi</a:t>
            </a:r>
          </a:p>
        </p:txBody>
      </p:sp>
      <p:pic>
        <p:nvPicPr>
          <p:cNvPr id="6" name="Obrázek 5"/>
          <p:cNvPicPr>
            <a:picLocks noChangeAspect="1"/>
          </p:cNvPicPr>
          <p:nvPr/>
        </p:nvPicPr>
        <p:blipFill>
          <a:blip r:embed="rId2"/>
          <a:stretch>
            <a:fillRect/>
          </a:stretch>
        </p:blipFill>
        <p:spPr>
          <a:xfrm>
            <a:off x="451621" y="908720"/>
            <a:ext cx="3176885" cy="5832647"/>
          </a:xfrm>
          <a:prstGeom prst="rect">
            <a:avLst/>
          </a:prstGeom>
        </p:spPr>
      </p:pic>
      <p:sp>
        <p:nvSpPr>
          <p:cNvPr id="3" name="Obdélník 2"/>
          <p:cNvSpPr/>
          <p:nvPr/>
        </p:nvSpPr>
        <p:spPr>
          <a:xfrm>
            <a:off x="3746962" y="5858568"/>
            <a:ext cx="5049982" cy="830997"/>
          </a:xfrm>
          <a:prstGeom prst="rect">
            <a:avLst/>
          </a:prstGeom>
          <a:ln>
            <a:solidFill>
              <a:schemeClr val="accent2">
                <a:lumMod val="75000"/>
              </a:schemeClr>
            </a:solidFill>
          </a:ln>
        </p:spPr>
        <p:txBody>
          <a:bodyPr wrap="square">
            <a:spAutoFit/>
          </a:bodyPr>
          <a:lstStyle/>
          <a:p>
            <a:r>
              <a:rPr lang="cs-CZ" sz="1200" b="1" dirty="0">
                <a:solidFill>
                  <a:srgbClr val="C00000"/>
                </a:solidFill>
              </a:rPr>
              <a:t>Ekonomická odpovědnost </a:t>
            </a:r>
            <a:r>
              <a:rPr lang="cs-CZ" sz="1200" dirty="0"/>
              <a:t>– </a:t>
            </a:r>
            <a:r>
              <a:rPr lang="cs-CZ" sz="1200" dirty="0">
                <a:solidFill>
                  <a:srgbClr val="7030A0"/>
                </a:solidFill>
              </a:rPr>
              <a:t>požadovaná od podniku společností – </a:t>
            </a:r>
            <a:r>
              <a:rPr lang="cs-CZ" sz="1200" dirty="0"/>
              <a:t>instituce, které produkují a prodávají produkty a služby, které jiní potřebují pro život – očekává se </a:t>
            </a:r>
            <a:r>
              <a:rPr lang="cs-CZ" sz="1200" dirty="0">
                <a:solidFill>
                  <a:srgbClr val="FFC000"/>
                </a:solidFill>
              </a:rPr>
              <a:t>rozvoj – investice – zisky – efektivní a účelné nakládání se zdroji</a:t>
            </a:r>
          </a:p>
        </p:txBody>
      </p:sp>
      <p:sp>
        <p:nvSpPr>
          <p:cNvPr id="7" name="TextovéPole 6"/>
          <p:cNvSpPr txBox="1"/>
          <p:nvPr/>
        </p:nvSpPr>
        <p:spPr>
          <a:xfrm>
            <a:off x="4470169" y="2010641"/>
            <a:ext cx="2643448" cy="369332"/>
          </a:xfrm>
          <a:prstGeom prst="rect">
            <a:avLst/>
          </a:prstGeom>
          <a:noFill/>
        </p:spPr>
        <p:txBody>
          <a:bodyPr wrap="square" rtlCol="0">
            <a:spAutoFit/>
          </a:bodyPr>
          <a:lstStyle/>
          <a:p>
            <a:endParaRPr lang="cs-CZ" sz="1800" dirty="0"/>
          </a:p>
        </p:txBody>
      </p:sp>
      <p:sp>
        <p:nvSpPr>
          <p:cNvPr id="8" name="TextovéPole 7"/>
          <p:cNvSpPr txBox="1"/>
          <p:nvPr/>
        </p:nvSpPr>
        <p:spPr>
          <a:xfrm>
            <a:off x="3738573" y="1403742"/>
            <a:ext cx="4975169" cy="646331"/>
          </a:xfrm>
          <a:prstGeom prst="rect">
            <a:avLst/>
          </a:prstGeom>
          <a:noFill/>
          <a:ln>
            <a:solidFill>
              <a:srgbClr val="00B050"/>
            </a:solidFill>
          </a:ln>
        </p:spPr>
        <p:txBody>
          <a:bodyPr wrap="square" rtlCol="0">
            <a:spAutoFit/>
          </a:bodyPr>
          <a:lstStyle/>
          <a:p>
            <a:r>
              <a:rPr lang="cs-CZ" sz="1200" dirty="0">
                <a:solidFill>
                  <a:srgbClr val="00B050"/>
                </a:solidFill>
              </a:rPr>
              <a:t>Filantropická odpovědnost </a:t>
            </a:r>
            <a:r>
              <a:rPr lang="cs-CZ" sz="1200" dirty="0"/>
              <a:t>– společnost si ji přeje, touží po ní – dobré skutky nad rámec požadovaného a očekávaného…pokud to podnik nedělá, není považovaný za neeticky se chovající</a:t>
            </a:r>
          </a:p>
        </p:txBody>
      </p:sp>
      <p:sp>
        <p:nvSpPr>
          <p:cNvPr id="9" name="TextovéPole 8">
            <a:extLst>
              <a:ext uri="{FF2B5EF4-FFF2-40B4-BE49-F238E27FC236}">
                <a16:creationId xmlns:a16="http://schemas.microsoft.com/office/drawing/2014/main" id="{720BC581-F5EC-4F21-BAAF-A7A03672E2A2}"/>
              </a:ext>
            </a:extLst>
          </p:cNvPr>
          <p:cNvSpPr txBox="1"/>
          <p:nvPr/>
        </p:nvSpPr>
        <p:spPr>
          <a:xfrm>
            <a:off x="3738573" y="2243939"/>
            <a:ext cx="4991191" cy="1785104"/>
          </a:xfrm>
          <a:prstGeom prst="rect">
            <a:avLst/>
          </a:prstGeom>
          <a:noFill/>
          <a:ln>
            <a:solidFill>
              <a:schemeClr val="bg2"/>
            </a:solidFill>
          </a:ln>
        </p:spPr>
        <p:txBody>
          <a:bodyPr wrap="square" rtlCol="0">
            <a:spAutoFit/>
          </a:bodyPr>
          <a:lstStyle/>
          <a:p>
            <a:r>
              <a:rPr lang="cs-CZ" sz="1000" b="1" dirty="0">
                <a:solidFill>
                  <a:srgbClr val="FFC000"/>
                </a:solidFill>
              </a:rPr>
              <a:t>Etická odpovědnost </a:t>
            </a:r>
            <a:r>
              <a:rPr lang="cs-CZ" sz="1000" dirty="0"/>
              <a:t>- Podnikání =  realizovat férové a objektivní praktiky i v těch případech, kdy legislativa neexistuje = ty aktivity, politiky, standardy chování a praktiky, které jsou ve společnosti očekávané anebo naopak zakázané,  přičemž nejsou kodifikovány v právu – ochrana morálních práv stakeholderů</a:t>
            </a:r>
          </a:p>
          <a:p>
            <a:r>
              <a:rPr lang="cs-CZ" sz="1000" dirty="0"/>
              <a:t>Právní odpovědnost – vychází z etické odpovědnosti, resp. z morálky, hodnot, standardů chování, přesvědčení atd.  určité společnosti</a:t>
            </a:r>
          </a:p>
          <a:p>
            <a:r>
              <a:rPr lang="cs-CZ" sz="1000" dirty="0"/>
              <a:t>Etická odpovědnost – prolíná se všemi součástmi pyramidy a celou ji saturuje– podstata etiky </a:t>
            </a:r>
            <a:r>
              <a:rPr lang="cs-CZ" sz="1000" i="1" dirty="0"/>
              <a:t>(</a:t>
            </a:r>
            <a:r>
              <a:rPr lang="cs-CZ" sz="1000" i="1" dirty="0">
                <a:solidFill>
                  <a:srgbClr val="00B0F0"/>
                </a:solidFill>
              </a:rPr>
              <a:t>„</a:t>
            </a:r>
            <a:r>
              <a:rPr lang="en-US" sz="1000" i="1" dirty="0">
                <a:solidFill>
                  <a:srgbClr val="00B0F0"/>
                </a:solidFill>
              </a:rPr>
              <a:t>cuts through and saturates the entire pyramid</a:t>
            </a:r>
            <a:r>
              <a:rPr lang="cs-CZ" sz="1000" i="1" dirty="0">
                <a:solidFill>
                  <a:srgbClr val="00B0F0"/>
                </a:solidFill>
              </a:rPr>
              <a:t>“ </a:t>
            </a:r>
            <a:r>
              <a:rPr lang="cs-CZ" sz="1000" dirty="0"/>
              <a:t>– </a:t>
            </a:r>
            <a:r>
              <a:rPr lang="cs-CZ" sz="1000" dirty="0" err="1"/>
              <a:t>Carroll</a:t>
            </a:r>
            <a:r>
              <a:rPr lang="cs-CZ" sz="1000" dirty="0"/>
              <a:t>, 2016) – např. i filantropická odpovědnost může být vycházet z altruizmu a cností manažerů, právě tak, jako být </a:t>
            </a:r>
            <a:r>
              <a:rPr lang="cs-CZ" sz="1000" dirty="0" err="1"/>
              <a:t>více-méně</a:t>
            </a:r>
            <a:r>
              <a:rPr lang="cs-CZ" sz="1000" dirty="0"/>
              <a:t> účelová…ale i tak neporušovat morální normy v žádném aspektu </a:t>
            </a:r>
          </a:p>
        </p:txBody>
      </p:sp>
      <p:sp>
        <p:nvSpPr>
          <p:cNvPr id="10" name="TextovéPole 9">
            <a:extLst>
              <a:ext uri="{FF2B5EF4-FFF2-40B4-BE49-F238E27FC236}">
                <a16:creationId xmlns:a16="http://schemas.microsoft.com/office/drawing/2014/main" id="{B86CA856-96E7-4141-BC48-D6B3306F6BFA}"/>
              </a:ext>
            </a:extLst>
          </p:cNvPr>
          <p:cNvSpPr txBox="1"/>
          <p:nvPr/>
        </p:nvSpPr>
        <p:spPr>
          <a:xfrm>
            <a:off x="2475770" y="645363"/>
            <a:ext cx="6368730" cy="707886"/>
          </a:xfrm>
          <a:prstGeom prst="rect">
            <a:avLst/>
          </a:prstGeom>
          <a:noFill/>
        </p:spPr>
        <p:txBody>
          <a:bodyPr wrap="square" rtlCol="0">
            <a:spAutoFit/>
          </a:bodyPr>
          <a:lstStyle/>
          <a:p>
            <a:r>
              <a:rPr lang="cs-CZ" sz="2000" dirty="0" err="1"/>
              <a:t>Archie</a:t>
            </a:r>
            <a:r>
              <a:rPr lang="cs-CZ" sz="2000" dirty="0"/>
              <a:t> </a:t>
            </a:r>
            <a:r>
              <a:rPr lang="cs-CZ" sz="2000" dirty="0" err="1"/>
              <a:t>Carroll</a:t>
            </a:r>
            <a:r>
              <a:rPr lang="cs-CZ" sz="2000" dirty="0"/>
              <a:t>, pyramida společenské odpovědnosti, 2016</a:t>
            </a:r>
          </a:p>
        </p:txBody>
      </p:sp>
    </p:spTree>
    <p:extLst>
      <p:ext uri="{BB962C8B-B14F-4D97-AF65-F5344CB8AC3E}">
        <p14:creationId xmlns:p14="http://schemas.microsoft.com/office/powerpoint/2010/main" val="132034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8E865-16E2-416B-9B49-44C3FA388DA8}"/>
              </a:ext>
            </a:extLst>
          </p:cNvPr>
          <p:cNvSpPr>
            <a:spLocks noGrp="1"/>
          </p:cNvSpPr>
          <p:nvPr>
            <p:ph type="title"/>
          </p:nvPr>
        </p:nvSpPr>
        <p:spPr>
          <a:xfrm>
            <a:off x="755576" y="188640"/>
            <a:ext cx="8064900" cy="683614"/>
          </a:xfrm>
        </p:spPr>
        <p:txBody>
          <a:bodyPr/>
          <a:lstStyle/>
          <a:p>
            <a:r>
              <a:rPr lang="cs-CZ" sz="2800" dirty="0">
                <a:solidFill>
                  <a:schemeClr val="bg2"/>
                </a:solidFill>
              </a:rPr>
              <a:t>Různé perspektivy na management udržitelnosti (3)</a:t>
            </a:r>
            <a:br>
              <a:rPr lang="cs-CZ" sz="2800" dirty="0">
                <a:solidFill>
                  <a:schemeClr val="bg2"/>
                </a:solidFill>
              </a:rPr>
            </a:br>
            <a:endParaRPr lang="cs-CZ" sz="2800" dirty="0">
              <a:solidFill>
                <a:schemeClr val="bg2"/>
              </a:solidFill>
            </a:endParaRPr>
          </a:p>
        </p:txBody>
      </p:sp>
      <p:sp>
        <p:nvSpPr>
          <p:cNvPr id="3" name="Zástupný obsah 2">
            <a:extLst>
              <a:ext uri="{FF2B5EF4-FFF2-40B4-BE49-F238E27FC236}">
                <a16:creationId xmlns:a16="http://schemas.microsoft.com/office/drawing/2014/main" id="{EB9AB4D0-EF65-4EA2-AA20-7D509C7CAEAD}"/>
              </a:ext>
            </a:extLst>
          </p:cNvPr>
          <p:cNvSpPr>
            <a:spLocks noGrp="1"/>
          </p:cNvSpPr>
          <p:nvPr>
            <p:ph idx="1"/>
          </p:nvPr>
        </p:nvSpPr>
        <p:spPr>
          <a:xfrm>
            <a:off x="540000" y="1052736"/>
            <a:ext cx="8064900" cy="3240360"/>
          </a:xfrm>
        </p:spPr>
        <p:txBody>
          <a:bodyPr/>
          <a:lstStyle/>
          <a:p>
            <a:pPr marL="54000" indent="0">
              <a:lnSpc>
                <a:spcPct val="100000"/>
              </a:lnSpc>
              <a:spcAft>
                <a:spcPts val="600"/>
              </a:spcAft>
              <a:buNone/>
            </a:pPr>
            <a:r>
              <a:rPr lang="cs-CZ" sz="2400" b="1" dirty="0">
                <a:solidFill>
                  <a:srgbClr val="FF0000"/>
                </a:solidFill>
              </a:rPr>
              <a:t>Management udržitelnosti a cirkulární ekonomika</a:t>
            </a:r>
            <a:endParaRPr lang="cs-CZ" b="1" dirty="0">
              <a:solidFill>
                <a:srgbClr val="FF0000"/>
              </a:solidFill>
            </a:endParaRPr>
          </a:p>
          <a:p>
            <a:pPr marL="54000" indent="0">
              <a:lnSpc>
                <a:spcPct val="100000"/>
              </a:lnSpc>
              <a:spcAft>
                <a:spcPts val="600"/>
              </a:spcAft>
              <a:buNone/>
            </a:pPr>
            <a:r>
              <a:rPr lang="cs-CZ" sz="1800" dirty="0"/>
              <a:t>Primární cíl – negenerovat odpad (podniky, organizace, municipality, jednotlivci) – tzv. „waste </a:t>
            </a:r>
            <a:r>
              <a:rPr lang="cs-CZ" sz="1800" dirty="0" err="1"/>
              <a:t>is</a:t>
            </a:r>
            <a:r>
              <a:rPr lang="cs-CZ" sz="1800" dirty="0"/>
              <a:t> </a:t>
            </a:r>
            <a:r>
              <a:rPr lang="cs-CZ" sz="1800" dirty="0" err="1"/>
              <a:t>designed</a:t>
            </a:r>
            <a:r>
              <a:rPr lang="cs-CZ" sz="1800" dirty="0"/>
              <a:t> out“ anebo „</a:t>
            </a:r>
            <a:r>
              <a:rPr lang="cs-CZ" sz="1800" dirty="0" err="1"/>
              <a:t>zero</a:t>
            </a:r>
            <a:r>
              <a:rPr lang="cs-CZ" sz="1800" dirty="0"/>
              <a:t> waste“</a:t>
            </a:r>
          </a:p>
          <a:p>
            <a:pPr marL="54000" indent="0">
              <a:lnSpc>
                <a:spcPct val="100000"/>
              </a:lnSpc>
              <a:spcAft>
                <a:spcPts val="600"/>
              </a:spcAft>
              <a:buNone/>
            </a:pPr>
            <a:r>
              <a:rPr lang="cs-CZ" sz="1800" dirty="0"/>
              <a:t>Sekundární cíl – odpad je zdrojem – vrací se zpět (pokud je vytvořený)</a:t>
            </a:r>
          </a:p>
          <a:p>
            <a:pPr marL="54000" indent="0">
              <a:lnSpc>
                <a:spcPct val="100000"/>
              </a:lnSpc>
              <a:buNone/>
            </a:pPr>
            <a:r>
              <a:rPr lang="cs-CZ" sz="1800" dirty="0"/>
              <a:t>= průmyslový systém, který je svým záměrem a designem obnovující nebo regenerační. Nahrazuje koncept "konce životnosti" obnovou, přechází na využívání obnovitelné energie, eliminuje používání toxických chemikálií, které brání opětovnému použití, a usiluje o eliminaci odpadu prostřednictvím dokonalého designu materiálů, výrobků, systémů a v rámci toho i obchodních modelů.</a:t>
            </a:r>
          </a:p>
        </p:txBody>
      </p:sp>
      <p:pic>
        <p:nvPicPr>
          <p:cNvPr id="4" name="Obrázek 3">
            <a:extLst>
              <a:ext uri="{FF2B5EF4-FFF2-40B4-BE49-F238E27FC236}">
                <a16:creationId xmlns:a16="http://schemas.microsoft.com/office/drawing/2014/main" id="{F6412E97-E1F0-4CFC-90B4-2CA7A244F4AB}"/>
              </a:ext>
            </a:extLst>
          </p:cNvPr>
          <p:cNvPicPr>
            <a:picLocks noChangeAspect="1"/>
          </p:cNvPicPr>
          <p:nvPr/>
        </p:nvPicPr>
        <p:blipFill rotWithShape="1">
          <a:blip r:embed="rId2"/>
          <a:srcRect t="11435"/>
          <a:stretch/>
        </p:blipFill>
        <p:spPr>
          <a:xfrm>
            <a:off x="1691680" y="4149080"/>
            <a:ext cx="5112568" cy="2592288"/>
          </a:xfrm>
          <a:prstGeom prst="rect">
            <a:avLst/>
          </a:prstGeom>
        </p:spPr>
      </p:pic>
    </p:spTree>
    <p:extLst>
      <p:ext uri="{BB962C8B-B14F-4D97-AF65-F5344CB8AC3E}">
        <p14:creationId xmlns:p14="http://schemas.microsoft.com/office/powerpoint/2010/main" val="127633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BF549-B698-42E6-B493-07E4CD944B91}"/>
              </a:ext>
            </a:extLst>
          </p:cNvPr>
          <p:cNvSpPr>
            <a:spLocks noGrp="1"/>
          </p:cNvSpPr>
          <p:nvPr>
            <p:ph type="title"/>
          </p:nvPr>
        </p:nvSpPr>
        <p:spPr>
          <a:xfrm>
            <a:off x="531490" y="404664"/>
            <a:ext cx="8216973" cy="451576"/>
          </a:xfrm>
        </p:spPr>
        <p:txBody>
          <a:bodyPr/>
          <a:lstStyle/>
          <a:p>
            <a:r>
              <a:rPr lang="cs-CZ" sz="2800" dirty="0">
                <a:solidFill>
                  <a:schemeClr val="bg2"/>
                </a:solidFill>
              </a:rPr>
              <a:t>Management udržitelnosti – manažerské funkce</a:t>
            </a:r>
          </a:p>
        </p:txBody>
      </p:sp>
      <p:sp>
        <p:nvSpPr>
          <p:cNvPr id="3" name="Zástupný obsah 2">
            <a:extLst>
              <a:ext uri="{FF2B5EF4-FFF2-40B4-BE49-F238E27FC236}">
                <a16:creationId xmlns:a16="http://schemas.microsoft.com/office/drawing/2014/main" id="{B3E22EEF-4089-4375-A103-63F4120A173B}"/>
              </a:ext>
            </a:extLst>
          </p:cNvPr>
          <p:cNvSpPr>
            <a:spLocks noGrp="1"/>
          </p:cNvSpPr>
          <p:nvPr>
            <p:ph idx="1"/>
          </p:nvPr>
        </p:nvSpPr>
        <p:spPr>
          <a:xfrm>
            <a:off x="5436096" y="1052736"/>
            <a:ext cx="3168804" cy="4779264"/>
          </a:xfrm>
        </p:spPr>
        <p:txBody>
          <a:bodyPr/>
          <a:lstStyle/>
          <a:p>
            <a:pPr marL="54000" indent="0">
              <a:buNone/>
            </a:pPr>
            <a:r>
              <a:rPr lang="cs-CZ" dirty="0"/>
              <a:t>Leadership</a:t>
            </a:r>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r>
              <a:rPr lang="cs-CZ" sz="1600" dirty="0"/>
              <a:t>Strategické směřování organizace</a:t>
            </a:r>
          </a:p>
          <a:p>
            <a:pPr marL="54000" indent="0">
              <a:buNone/>
            </a:pPr>
            <a:r>
              <a:rPr lang="cs-CZ" sz="1600" dirty="0"/>
              <a:t>Volba správných cílů</a:t>
            </a:r>
          </a:p>
          <a:p>
            <a:pPr marL="54000" indent="0">
              <a:buNone/>
            </a:pPr>
            <a:r>
              <a:rPr lang="cs-CZ" sz="1600" dirty="0"/>
              <a:t>Volba správných praktik</a:t>
            </a:r>
          </a:p>
          <a:p>
            <a:pPr marL="54000" indent="0">
              <a:buNone/>
            </a:pPr>
            <a:r>
              <a:rPr lang="cs-CZ" sz="1600" dirty="0"/>
              <a:t>Volba správných zdrojů…</a:t>
            </a:r>
            <a:endParaRPr lang="cs-CZ" dirty="0"/>
          </a:p>
          <a:p>
            <a:pPr marL="54000" indent="0">
              <a:buNone/>
            </a:pPr>
            <a:r>
              <a:rPr lang="cs-CZ" dirty="0"/>
              <a:t>…..a další manažerské funkce</a:t>
            </a:r>
          </a:p>
        </p:txBody>
      </p:sp>
      <p:pic>
        <p:nvPicPr>
          <p:cNvPr id="4" name="Obrázek 3">
            <a:extLst>
              <a:ext uri="{FF2B5EF4-FFF2-40B4-BE49-F238E27FC236}">
                <a16:creationId xmlns:a16="http://schemas.microsoft.com/office/drawing/2014/main" id="{ABBD70BE-6FF0-4D57-A174-B151CC28F497}"/>
              </a:ext>
            </a:extLst>
          </p:cNvPr>
          <p:cNvPicPr>
            <a:picLocks noChangeAspect="1"/>
          </p:cNvPicPr>
          <p:nvPr/>
        </p:nvPicPr>
        <p:blipFill>
          <a:blip r:embed="rId2"/>
          <a:stretch>
            <a:fillRect/>
          </a:stretch>
        </p:blipFill>
        <p:spPr>
          <a:xfrm>
            <a:off x="395536" y="1268760"/>
            <a:ext cx="4864968" cy="4968552"/>
          </a:xfrm>
          <a:prstGeom prst="rect">
            <a:avLst/>
          </a:prstGeom>
        </p:spPr>
      </p:pic>
      <p:sp>
        <p:nvSpPr>
          <p:cNvPr id="6" name="TextovéPole 5">
            <a:extLst>
              <a:ext uri="{FF2B5EF4-FFF2-40B4-BE49-F238E27FC236}">
                <a16:creationId xmlns:a16="http://schemas.microsoft.com/office/drawing/2014/main" id="{7D0C60C0-D70C-4305-A9F4-D2EF3816858F}"/>
              </a:ext>
            </a:extLst>
          </p:cNvPr>
          <p:cNvSpPr txBox="1"/>
          <p:nvPr/>
        </p:nvSpPr>
        <p:spPr>
          <a:xfrm>
            <a:off x="542020" y="6542110"/>
            <a:ext cx="4572000" cy="215444"/>
          </a:xfrm>
          <a:prstGeom prst="rect">
            <a:avLst/>
          </a:prstGeom>
          <a:noFill/>
        </p:spPr>
        <p:txBody>
          <a:bodyPr wrap="square">
            <a:spAutoFit/>
          </a:bodyPr>
          <a:lstStyle/>
          <a:p>
            <a:r>
              <a:rPr lang="cs-CZ" sz="800" dirty="0"/>
              <a:t>https://www.cbcsd.cz/en/sustainable-leadership-what-it-is/</a:t>
            </a:r>
          </a:p>
        </p:txBody>
      </p:sp>
      <p:pic>
        <p:nvPicPr>
          <p:cNvPr id="7" name="Obrázek 6">
            <a:extLst>
              <a:ext uri="{FF2B5EF4-FFF2-40B4-BE49-F238E27FC236}">
                <a16:creationId xmlns:a16="http://schemas.microsoft.com/office/drawing/2014/main" id="{2C6D6483-764E-4D5F-B7D9-53DBDBA704F0}"/>
              </a:ext>
            </a:extLst>
          </p:cNvPr>
          <p:cNvPicPr>
            <a:picLocks noChangeAspect="1"/>
          </p:cNvPicPr>
          <p:nvPr/>
        </p:nvPicPr>
        <p:blipFill>
          <a:blip r:embed="rId3"/>
          <a:stretch>
            <a:fillRect/>
          </a:stretch>
        </p:blipFill>
        <p:spPr>
          <a:xfrm>
            <a:off x="6084168" y="1700808"/>
            <a:ext cx="2857500" cy="1600200"/>
          </a:xfrm>
          <a:prstGeom prst="rect">
            <a:avLst/>
          </a:prstGeom>
        </p:spPr>
      </p:pic>
    </p:spTree>
    <p:extLst>
      <p:ext uri="{BB962C8B-B14F-4D97-AF65-F5344CB8AC3E}">
        <p14:creationId xmlns:p14="http://schemas.microsoft.com/office/powerpoint/2010/main" val="382235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B39984-5389-44C1-8078-E71C508C6E2A}"/>
              </a:ext>
            </a:extLst>
          </p:cNvPr>
          <p:cNvSpPr>
            <a:spLocks noGrp="1"/>
          </p:cNvSpPr>
          <p:nvPr>
            <p:ph type="title"/>
          </p:nvPr>
        </p:nvSpPr>
        <p:spPr>
          <a:xfrm>
            <a:off x="540000" y="332656"/>
            <a:ext cx="8064900" cy="792088"/>
          </a:xfrm>
        </p:spPr>
        <p:txBody>
          <a:bodyPr/>
          <a:lstStyle/>
          <a:p>
            <a:r>
              <a:rPr lang="cs-CZ" dirty="0">
                <a:solidFill>
                  <a:srgbClr val="FFC000"/>
                </a:solidFill>
              </a:rPr>
              <a:t>Management udržitelnosti  a ESG - INVESTOVÁNÍ</a:t>
            </a:r>
          </a:p>
        </p:txBody>
      </p:sp>
      <p:sp>
        <p:nvSpPr>
          <p:cNvPr id="4" name="Zástupný obsah 3">
            <a:extLst>
              <a:ext uri="{FF2B5EF4-FFF2-40B4-BE49-F238E27FC236}">
                <a16:creationId xmlns:a16="http://schemas.microsoft.com/office/drawing/2014/main" id="{242F1C12-5B8B-4CBA-BCF5-E1F13DC1AD24}"/>
              </a:ext>
            </a:extLst>
          </p:cNvPr>
          <p:cNvSpPr>
            <a:spLocks noGrp="1"/>
          </p:cNvSpPr>
          <p:nvPr>
            <p:ph idx="1"/>
          </p:nvPr>
        </p:nvSpPr>
        <p:spPr>
          <a:xfrm>
            <a:off x="539550" y="1340768"/>
            <a:ext cx="8064900" cy="4851272"/>
          </a:xfrm>
        </p:spPr>
        <p:txBody>
          <a:bodyPr/>
          <a:lstStyle/>
          <a:p>
            <a:pPr marL="54000" indent="0" algn="l">
              <a:buNone/>
            </a:pPr>
            <a:r>
              <a:rPr lang="cs-CZ" dirty="0"/>
              <a:t>ESG = </a:t>
            </a:r>
            <a:r>
              <a:rPr lang="cs-CZ" sz="1800" b="0" i="0" u="none" strike="noStrike" baseline="0" dirty="0" err="1">
                <a:latin typeface="Akkurat Light Pro"/>
              </a:rPr>
              <a:t>Environmental</a:t>
            </a:r>
            <a:r>
              <a:rPr lang="cs-CZ" sz="1800" b="0" i="0" u="none" strike="noStrike" baseline="0" dirty="0">
                <a:latin typeface="Akkurat Light Pro"/>
              </a:rPr>
              <a:t>, </a:t>
            </a:r>
            <a:r>
              <a:rPr lang="cs-CZ" sz="1800" b="0" i="0" u="none" strike="noStrike" baseline="0" dirty="0" err="1">
                <a:latin typeface="Akkurat Light Pro"/>
              </a:rPr>
              <a:t>Social</a:t>
            </a:r>
            <a:r>
              <a:rPr lang="cs-CZ" sz="1800" b="0" i="0" u="none" strike="noStrike" baseline="0" dirty="0">
                <a:latin typeface="Akkurat Light Pro"/>
              </a:rPr>
              <a:t>, and </a:t>
            </a:r>
            <a:r>
              <a:rPr lang="cs-CZ" sz="1800" b="0" i="0" u="none" strike="noStrike" baseline="0" dirty="0" err="1">
                <a:latin typeface="Akkurat Light Pro"/>
              </a:rPr>
              <a:t>Governance</a:t>
            </a:r>
            <a:r>
              <a:rPr lang="cs-CZ" dirty="0"/>
              <a:t> </a:t>
            </a:r>
          </a:p>
          <a:p>
            <a:pPr algn="l">
              <a:lnSpc>
                <a:spcPct val="100000"/>
              </a:lnSpc>
              <a:spcAft>
                <a:spcPts val="600"/>
              </a:spcAft>
              <a:buFont typeface="Wingdings" panose="05000000000000000000" pitchFamily="2" charset="2"/>
              <a:buChar char="§"/>
            </a:pPr>
            <a:r>
              <a:rPr lang="cs-CZ" dirty="0"/>
              <a:t>v současnosti spojené nejčastěji s investičním rozhodováním</a:t>
            </a:r>
          </a:p>
          <a:p>
            <a:pPr algn="l">
              <a:lnSpc>
                <a:spcPct val="100000"/>
              </a:lnSpc>
              <a:spcAft>
                <a:spcPts val="600"/>
              </a:spcAft>
              <a:buFont typeface="Wingdings" panose="05000000000000000000" pitchFamily="2" charset="2"/>
              <a:buChar char="§"/>
            </a:pPr>
            <a:r>
              <a:rPr lang="cs-CZ" dirty="0"/>
              <a:t>signatáři </a:t>
            </a:r>
            <a:r>
              <a:rPr lang="cs-CZ" dirty="0">
                <a:solidFill>
                  <a:srgbClr val="FF0000"/>
                </a:solidFill>
              </a:rPr>
              <a:t>Zásad OSN pro odpovědného investování (PRI), </a:t>
            </a:r>
            <a:r>
              <a:rPr lang="cs-CZ" dirty="0"/>
              <a:t>které byly zahájeny v roce 2006, se zavázaly začlenit otázky ESG do svých investičních analýz a vlastnických politik  a postupů</a:t>
            </a:r>
          </a:p>
          <a:p>
            <a:pPr algn="l">
              <a:lnSpc>
                <a:spcPct val="100000"/>
              </a:lnSpc>
              <a:spcAft>
                <a:spcPts val="600"/>
              </a:spcAft>
              <a:buFont typeface="Wingdings" panose="05000000000000000000" pitchFamily="2" charset="2"/>
              <a:buChar char="§"/>
            </a:pPr>
            <a:r>
              <a:rPr lang="cs-CZ" dirty="0" err="1"/>
              <a:t>Governance</a:t>
            </a:r>
            <a:r>
              <a:rPr lang="cs-CZ" dirty="0"/>
              <a:t> – např. politický lobbing, rozmanitost protikorupčních rad atd….“</a:t>
            </a:r>
            <a:r>
              <a:rPr lang="cs-CZ" dirty="0">
                <a:solidFill>
                  <a:srgbClr val="FF0000"/>
                </a:solidFill>
              </a:rPr>
              <a:t>správa společností</a:t>
            </a:r>
            <a:r>
              <a:rPr lang="cs-CZ" dirty="0"/>
              <a:t>“ (akciových)</a:t>
            </a:r>
          </a:p>
        </p:txBody>
      </p:sp>
      <p:pic>
        <p:nvPicPr>
          <p:cNvPr id="5" name="Obrázek 4">
            <a:extLst>
              <a:ext uri="{FF2B5EF4-FFF2-40B4-BE49-F238E27FC236}">
                <a16:creationId xmlns:a16="http://schemas.microsoft.com/office/drawing/2014/main" id="{66F1CEAA-3F82-4AE9-9EC4-9C4B86110D31}"/>
              </a:ext>
            </a:extLst>
          </p:cNvPr>
          <p:cNvPicPr>
            <a:picLocks noChangeAspect="1"/>
          </p:cNvPicPr>
          <p:nvPr/>
        </p:nvPicPr>
        <p:blipFill>
          <a:blip r:embed="rId2"/>
          <a:stretch>
            <a:fillRect/>
          </a:stretch>
        </p:blipFill>
        <p:spPr>
          <a:xfrm>
            <a:off x="7303237" y="3698054"/>
            <a:ext cx="1428750" cy="1896222"/>
          </a:xfrm>
          <a:prstGeom prst="rect">
            <a:avLst/>
          </a:prstGeom>
        </p:spPr>
      </p:pic>
      <p:sp>
        <p:nvSpPr>
          <p:cNvPr id="7" name="TextovéPole 6">
            <a:extLst>
              <a:ext uri="{FF2B5EF4-FFF2-40B4-BE49-F238E27FC236}">
                <a16:creationId xmlns:a16="http://schemas.microsoft.com/office/drawing/2014/main" id="{58786A27-AE33-4E91-882A-90107F03196F}"/>
              </a:ext>
            </a:extLst>
          </p:cNvPr>
          <p:cNvSpPr txBox="1"/>
          <p:nvPr/>
        </p:nvSpPr>
        <p:spPr>
          <a:xfrm>
            <a:off x="5783970" y="5702578"/>
            <a:ext cx="3168352" cy="215444"/>
          </a:xfrm>
          <a:prstGeom prst="rect">
            <a:avLst/>
          </a:prstGeom>
          <a:noFill/>
        </p:spPr>
        <p:txBody>
          <a:bodyPr wrap="square">
            <a:spAutoFit/>
          </a:bodyPr>
          <a:lstStyle/>
          <a:p>
            <a:r>
              <a:rPr lang="cs-CZ" sz="800" dirty="0"/>
              <a:t>https://www.oecd.org/corporate/principles-corporate-governance/</a:t>
            </a:r>
          </a:p>
        </p:txBody>
      </p:sp>
      <p:pic>
        <p:nvPicPr>
          <p:cNvPr id="9" name="Obrázek 8">
            <a:extLst>
              <a:ext uri="{FF2B5EF4-FFF2-40B4-BE49-F238E27FC236}">
                <a16:creationId xmlns:a16="http://schemas.microsoft.com/office/drawing/2014/main" id="{6D74A714-4F1C-4DDF-BA98-AE9B58315FF1}"/>
              </a:ext>
            </a:extLst>
          </p:cNvPr>
          <p:cNvPicPr>
            <a:picLocks noChangeAspect="1"/>
          </p:cNvPicPr>
          <p:nvPr/>
        </p:nvPicPr>
        <p:blipFill rotWithShape="1">
          <a:blip r:embed="rId3"/>
          <a:srcRect l="19289" t="29000" r="49212" b="24800"/>
          <a:stretch/>
        </p:blipFill>
        <p:spPr>
          <a:xfrm>
            <a:off x="5050484" y="3933056"/>
            <a:ext cx="1986999" cy="1661220"/>
          </a:xfrm>
          <a:prstGeom prst="rect">
            <a:avLst/>
          </a:prstGeom>
        </p:spPr>
      </p:pic>
      <p:sp>
        <p:nvSpPr>
          <p:cNvPr id="11" name="TextovéPole 10">
            <a:extLst>
              <a:ext uri="{FF2B5EF4-FFF2-40B4-BE49-F238E27FC236}">
                <a16:creationId xmlns:a16="http://schemas.microsoft.com/office/drawing/2014/main" id="{79808607-3398-4916-B12C-4D0A97BA5213}"/>
              </a:ext>
            </a:extLst>
          </p:cNvPr>
          <p:cNvSpPr txBox="1"/>
          <p:nvPr/>
        </p:nvSpPr>
        <p:spPr>
          <a:xfrm>
            <a:off x="140464" y="4657662"/>
            <a:ext cx="4580388" cy="1815882"/>
          </a:xfrm>
          <a:prstGeom prst="rect">
            <a:avLst/>
          </a:prstGeom>
          <a:noFill/>
        </p:spPr>
        <p:txBody>
          <a:bodyPr wrap="square">
            <a:spAutoFit/>
          </a:bodyPr>
          <a:lstStyle/>
          <a:p>
            <a:r>
              <a:rPr lang="cs-CZ" sz="1600" b="1" dirty="0"/>
              <a:t>Kodex správy a řízení společností ČR </a:t>
            </a:r>
          </a:p>
          <a:p>
            <a:r>
              <a:rPr lang="cs-CZ" sz="1600" dirty="0"/>
              <a:t>(zpracovaný ve spolupráci s Deloitte </a:t>
            </a:r>
            <a:r>
              <a:rPr lang="cs-CZ" sz="1600" dirty="0" err="1"/>
              <a:t>Corporate</a:t>
            </a:r>
            <a:r>
              <a:rPr lang="cs-CZ" sz="1600" dirty="0"/>
              <a:t> </a:t>
            </a:r>
            <a:r>
              <a:rPr lang="cs-CZ" sz="1600" dirty="0" err="1"/>
              <a:t>Governance</a:t>
            </a:r>
            <a:r>
              <a:rPr lang="cs-CZ" sz="1600" dirty="0"/>
              <a:t> Centrum pro Českou republiku) - kodex navazuje na Principy správy a řízení společností vydané v roce 2015 OECD ve spolupráci se státy G20 – v ČR platný od ledna 2019.</a:t>
            </a:r>
          </a:p>
        </p:txBody>
      </p:sp>
    </p:spTree>
    <p:extLst>
      <p:ext uri="{BB962C8B-B14F-4D97-AF65-F5344CB8AC3E}">
        <p14:creationId xmlns:p14="http://schemas.microsoft.com/office/powerpoint/2010/main" val="3863621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3270" y="836712"/>
            <a:ext cx="8699209" cy="5480754"/>
          </a:xfrm>
        </p:spPr>
        <p:txBody>
          <a:bodyPr>
            <a:normAutofit fontScale="25000" lnSpcReduction="20000"/>
          </a:bodyPr>
          <a:lstStyle/>
          <a:p>
            <a:pPr>
              <a:lnSpc>
                <a:spcPct val="120000"/>
              </a:lnSpc>
              <a:spcAft>
                <a:spcPts val="600"/>
              </a:spcAft>
            </a:pPr>
            <a:r>
              <a:rPr lang="cs-CZ" sz="4800" dirty="0"/>
              <a:t>2015 – Valné shromáždění OSN – </a:t>
            </a:r>
            <a:r>
              <a:rPr lang="cs-CZ" sz="4800" b="1" dirty="0">
                <a:solidFill>
                  <a:srgbClr val="FF0000"/>
                </a:solidFill>
              </a:rPr>
              <a:t>Agenda 2030 </a:t>
            </a:r>
            <a:r>
              <a:rPr lang="cs-CZ" sz="3200" dirty="0">
                <a:solidFill>
                  <a:srgbClr val="00B050"/>
                </a:solidFill>
                <a:hlinkClick r:id="rId4"/>
              </a:rPr>
              <a:t>https://sustainabledevelopment.un.org/post2015/transformingourworld</a:t>
            </a:r>
            <a:endParaRPr lang="cs-CZ" sz="3200" dirty="0">
              <a:solidFill>
                <a:srgbClr val="00B050"/>
              </a:solidFill>
            </a:endParaRPr>
          </a:p>
          <a:p>
            <a:pPr>
              <a:lnSpc>
                <a:spcPct val="120000"/>
              </a:lnSpc>
              <a:spcAft>
                <a:spcPts val="600"/>
              </a:spcAft>
            </a:pPr>
            <a:r>
              <a:rPr lang="cs-CZ" sz="4800" b="1" dirty="0">
                <a:solidFill>
                  <a:srgbClr val="00B050"/>
                </a:solidFill>
              </a:rPr>
              <a:t>„</a:t>
            </a:r>
            <a:r>
              <a:rPr lang="cs-CZ" sz="5600" b="1" dirty="0">
                <a:solidFill>
                  <a:srgbClr val="00B050"/>
                </a:solidFill>
              </a:rPr>
              <a:t>17 Cílů udržitelného rozvoje</a:t>
            </a:r>
            <a:r>
              <a:rPr lang="cs-CZ" sz="5600" dirty="0"/>
              <a:t> </a:t>
            </a:r>
            <a:r>
              <a:rPr lang="cs-CZ" sz="4800" dirty="0"/>
              <a:t>(</a:t>
            </a:r>
            <a:r>
              <a:rPr lang="cs-CZ" sz="4800" dirty="0" err="1"/>
              <a:t>Sustainable</a:t>
            </a:r>
            <a:r>
              <a:rPr lang="cs-CZ" sz="4800" dirty="0"/>
              <a:t> </a:t>
            </a:r>
            <a:r>
              <a:rPr lang="cs-CZ" sz="4800" dirty="0" err="1"/>
              <a:t>Development</a:t>
            </a:r>
            <a:r>
              <a:rPr lang="cs-CZ" sz="4800" dirty="0"/>
              <a:t> </a:t>
            </a:r>
            <a:r>
              <a:rPr lang="cs-CZ" sz="4800" dirty="0" err="1"/>
              <a:t>Goals</a:t>
            </a:r>
            <a:r>
              <a:rPr lang="cs-CZ" sz="4800" dirty="0"/>
              <a:t>, </a:t>
            </a:r>
            <a:r>
              <a:rPr lang="cs-CZ" sz="4800" b="1" dirty="0" err="1">
                <a:solidFill>
                  <a:srgbClr val="00B050"/>
                </a:solidFill>
              </a:rPr>
              <a:t>SDGs</a:t>
            </a:r>
            <a:r>
              <a:rPr lang="cs-CZ" sz="4800" dirty="0"/>
              <a:t>) a </a:t>
            </a:r>
            <a:r>
              <a:rPr lang="cs-CZ" sz="4800" b="1" dirty="0">
                <a:solidFill>
                  <a:srgbClr val="00B050"/>
                </a:solidFill>
              </a:rPr>
              <a:t>169 specifických podcílů</a:t>
            </a:r>
            <a:r>
              <a:rPr lang="cs-CZ" sz="4800" dirty="0"/>
              <a:t>, vstoupily v platnost k 1. lednu 2016 a všechny členské státy OSN je mají naplnit do roku 2030. Cílem Agendy 2030 je do této doby docílit udržitelného rozvoje v těchto oblastech:</a:t>
            </a:r>
          </a:p>
          <a:p>
            <a:pPr>
              <a:lnSpc>
                <a:spcPct val="120000"/>
              </a:lnSpc>
              <a:spcAft>
                <a:spcPts val="600"/>
              </a:spcAft>
            </a:pPr>
            <a:r>
              <a:rPr lang="cs-CZ" sz="4800" b="1" dirty="0">
                <a:solidFill>
                  <a:srgbClr val="0070C0"/>
                </a:solidFill>
              </a:rPr>
              <a:t>Lidé</a:t>
            </a:r>
            <a:r>
              <a:rPr lang="cs-CZ" sz="4800" dirty="0"/>
              <a:t> – vymýcení chudoby a hladu ve všech jejich formách a rozměrech a umožnění všem lidem na světě, aby naplnili svůj potenciál v důstojnosti, rovnosti a zdravém životním prostředí.</a:t>
            </a:r>
          </a:p>
          <a:p>
            <a:pPr>
              <a:lnSpc>
                <a:spcPct val="120000"/>
              </a:lnSpc>
              <a:spcAft>
                <a:spcPts val="600"/>
              </a:spcAft>
            </a:pPr>
            <a:r>
              <a:rPr lang="cs-CZ" sz="4800" b="1" dirty="0">
                <a:solidFill>
                  <a:srgbClr val="0070C0"/>
                </a:solidFill>
              </a:rPr>
              <a:t>Planeta</a:t>
            </a:r>
            <a:r>
              <a:rPr lang="cs-CZ" sz="4800" dirty="0"/>
              <a:t> – ochrana planety před jejím poškozením, včetně udržitelné spotřeby a výroby a čerpání přírodních zdrojů a podnikání urgentních kroků v rámci klimatické změny.</a:t>
            </a:r>
          </a:p>
          <a:p>
            <a:pPr>
              <a:lnSpc>
                <a:spcPct val="120000"/>
              </a:lnSpc>
              <a:spcAft>
                <a:spcPts val="600"/>
              </a:spcAft>
            </a:pPr>
            <a:r>
              <a:rPr lang="cs-CZ" sz="4800" b="1" dirty="0">
                <a:solidFill>
                  <a:srgbClr val="0070C0"/>
                </a:solidFill>
              </a:rPr>
              <a:t>Prosperit</a:t>
            </a:r>
            <a:r>
              <a:rPr lang="cs-CZ" sz="4800" dirty="0"/>
              <a:t>a – zajištění prosperity a životního naplnění pro všechny, včetně toho, že ekonomický, sociální a technologický rozvoj půjde ruku v ruce s přírodou.</a:t>
            </a:r>
          </a:p>
          <a:p>
            <a:pPr>
              <a:lnSpc>
                <a:spcPct val="120000"/>
              </a:lnSpc>
              <a:spcAft>
                <a:spcPts val="600"/>
              </a:spcAft>
            </a:pPr>
            <a:r>
              <a:rPr lang="cs-CZ" sz="4800" b="1" dirty="0">
                <a:solidFill>
                  <a:srgbClr val="0070C0"/>
                </a:solidFill>
              </a:rPr>
              <a:t>Mír</a:t>
            </a:r>
            <a:r>
              <a:rPr lang="cs-CZ" sz="4800" dirty="0"/>
              <a:t> – zajištění mírumilovných, spravedlivých a inkluzivních společností, které jsou oproštěny od strachu a násilí.</a:t>
            </a:r>
          </a:p>
          <a:p>
            <a:pPr>
              <a:lnSpc>
                <a:spcPct val="120000"/>
              </a:lnSpc>
              <a:spcAft>
                <a:spcPts val="600"/>
              </a:spcAft>
            </a:pPr>
            <a:r>
              <a:rPr lang="cs-CZ" sz="4800" b="1" dirty="0">
                <a:solidFill>
                  <a:srgbClr val="0070C0"/>
                </a:solidFill>
              </a:rPr>
              <a:t>Partnerství</a:t>
            </a:r>
            <a:r>
              <a:rPr lang="cs-CZ" sz="4800" dirty="0"/>
              <a:t> – vytvoření „globálního partnerství pro udržitelný rozvoj“ založeném na posílené globální solidaritě zaměřené především na potřeby nejchudších a nejvíc ohrožených lidí se zapojením všech zemí, aktérů a lidí.</a:t>
            </a:r>
          </a:p>
          <a:p>
            <a:pPr>
              <a:lnSpc>
                <a:spcPct val="120000"/>
              </a:lnSpc>
              <a:spcAft>
                <a:spcPts val="600"/>
              </a:spcAft>
            </a:pPr>
            <a:r>
              <a:rPr lang="cs-CZ" sz="4800" dirty="0"/>
              <a:t>Ústředním heslem Agendy 2030 je „</a:t>
            </a:r>
            <a:r>
              <a:rPr lang="cs-CZ" sz="4800" dirty="0" err="1"/>
              <a:t>Leave</a:t>
            </a:r>
            <a:r>
              <a:rPr lang="cs-CZ" sz="4800" dirty="0"/>
              <a:t> no </a:t>
            </a:r>
            <a:r>
              <a:rPr lang="cs-CZ" sz="4800" dirty="0" err="1"/>
              <a:t>one</a:t>
            </a:r>
            <a:r>
              <a:rPr lang="cs-CZ" sz="4800" dirty="0"/>
              <a:t> </a:t>
            </a:r>
            <a:r>
              <a:rPr lang="cs-CZ" sz="4800" dirty="0" err="1"/>
              <a:t>behind</a:t>
            </a:r>
            <a:r>
              <a:rPr lang="cs-CZ" sz="4800" dirty="0"/>
              <a:t>“ (Neopominout nikoho).</a:t>
            </a:r>
          </a:p>
          <a:p>
            <a:pPr>
              <a:lnSpc>
                <a:spcPct val="120000"/>
              </a:lnSpc>
              <a:spcAft>
                <a:spcPts val="600"/>
              </a:spcAft>
            </a:pPr>
            <a:r>
              <a:rPr lang="cs-CZ" sz="4800" dirty="0">
                <a:solidFill>
                  <a:srgbClr val="C00000"/>
                </a:solidFill>
              </a:rPr>
              <a:t>Agenda stojí na třech pilířích </a:t>
            </a:r>
            <a:r>
              <a:rPr lang="cs-CZ" sz="4800" dirty="0"/>
              <a:t>– </a:t>
            </a:r>
            <a:r>
              <a:rPr lang="cs-CZ" sz="4800" b="1" dirty="0">
                <a:solidFill>
                  <a:srgbClr val="0070C0"/>
                </a:solidFill>
              </a:rPr>
              <a:t>ekonomickém, sociálním a environmentálním. Tyto pilíře jsou neoddělitelně propojené a navzájem se doplňují.</a:t>
            </a:r>
          </a:p>
          <a:p>
            <a:pPr>
              <a:lnSpc>
                <a:spcPct val="120000"/>
              </a:lnSpc>
              <a:spcAft>
                <a:spcPts val="600"/>
              </a:spcAft>
            </a:pPr>
            <a:r>
              <a:rPr lang="cs-CZ" sz="4800" dirty="0"/>
              <a:t>Cíle udržitelného rozvoje nefungují samy o sobě. Každý cíl spadá do dvou nebo i tří pilířů (například SDG 13, Klimatická opatření, se týká ekonomického i environmentálního pilíře). Cíle se navzájem doplňují, a tvoří tedy ucelený a propojený systém rozvoje.</a:t>
            </a:r>
          </a:p>
          <a:p>
            <a:pPr>
              <a:lnSpc>
                <a:spcPct val="120000"/>
              </a:lnSpc>
              <a:spcAft>
                <a:spcPts val="600"/>
              </a:spcAft>
            </a:pPr>
            <a:r>
              <a:rPr lang="cs-CZ" sz="4800" dirty="0"/>
              <a:t>Agenda 2030 klade důraz na jasná </a:t>
            </a:r>
            <a:r>
              <a:rPr lang="cs-CZ" sz="4800" b="1" dirty="0">
                <a:solidFill>
                  <a:srgbClr val="0070C0"/>
                </a:solidFill>
              </a:rPr>
              <a:t>data a pravidelný monitoring jejího naplňování</a:t>
            </a:r>
            <a:r>
              <a:rPr lang="cs-CZ" sz="4800" dirty="0"/>
              <a:t>. Představitelé států se každý rok červenci scházejí na Politickém fóru na vysoké úrovni (</a:t>
            </a:r>
            <a:r>
              <a:rPr lang="cs-CZ" sz="4800" dirty="0" err="1"/>
              <a:t>High</a:t>
            </a:r>
            <a:r>
              <a:rPr lang="cs-CZ" sz="4800" dirty="0"/>
              <a:t>-Level </a:t>
            </a:r>
            <a:r>
              <a:rPr lang="cs-CZ" sz="4800" dirty="0" err="1"/>
              <a:t>Political</a:t>
            </a:r>
            <a:r>
              <a:rPr lang="cs-CZ" sz="4800" dirty="0"/>
              <a:t> </a:t>
            </a:r>
            <a:r>
              <a:rPr lang="cs-CZ" sz="4800" dirty="0" err="1"/>
              <a:t>Forum</a:t>
            </a:r>
            <a:r>
              <a:rPr lang="cs-CZ" sz="4800" dirty="0"/>
              <a:t>), které slouží jako platforma pro prezentaci tzv. národních dobrovolných reportů. Sdílejí spolu zde zkušenosti z realizace a naplňování </a:t>
            </a:r>
            <a:r>
              <a:rPr lang="cs-CZ" sz="4800" dirty="0" err="1"/>
              <a:t>SDGs</a:t>
            </a:r>
            <a:r>
              <a:rPr lang="cs-CZ" sz="4800" dirty="0"/>
              <a:t> v jednotlivých zemí. </a:t>
            </a:r>
            <a:r>
              <a:rPr lang="cs-CZ" sz="4800" dirty="0">
                <a:solidFill>
                  <a:srgbClr val="C00000"/>
                </a:solidFill>
              </a:rPr>
              <a:t>Česká republika se přezkumu zúčastnila v roce 2017</a:t>
            </a:r>
            <a:r>
              <a:rPr lang="cs-CZ" sz="4800" dirty="0"/>
              <a:t>.a v r. 2021</a:t>
            </a:r>
          </a:p>
          <a:p>
            <a:pPr>
              <a:lnSpc>
                <a:spcPct val="120000"/>
              </a:lnSpc>
              <a:spcAft>
                <a:spcPts val="600"/>
              </a:spcAft>
            </a:pPr>
            <a:r>
              <a:rPr lang="cs-CZ" sz="4800" dirty="0"/>
              <a:t>Na půdě OSN je průběžně vyjednávána a zpřesňována sada indikátorů pro měření pokroku v naplňování </a:t>
            </a:r>
            <a:r>
              <a:rPr lang="cs-CZ" sz="4800" dirty="0" err="1"/>
              <a:t>SDGs</a:t>
            </a:r>
            <a:r>
              <a:rPr lang="cs-CZ" sz="4800" dirty="0"/>
              <a:t>. Mezi nejvýznamnější publikace, které analyzují pokrok v naplňování Agendy 2030 na úrovni jednotlivých států v mezinárodním srovnání, patří </a:t>
            </a:r>
            <a:r>
              <a:rPr lang="cs-CZ" sz="4800" dirty="0">
                <a:hlinkClick r:id="rId5"/>
              </a:rPr>
              <a:t>SDG Index a </a:t>
            </a:r>
            <a:r>
              <a:rPr lang="cs-CZ" sz="4800" dirty="0" err="1">
                <a:hlinkClick r:id="rId5"/>
              </a:rPr>
              <a:t>Dashboard</a:t>
            </a:r>
            <a:r>
              <a:rPr lang="cs-CZ" sz="4800" dirty="0"/>
              <a:t>  </a:t>
            </a:r>
            <a:r>
              <a:rPr lang="cs-CZ" sz="4800" dirty="0">
                <a:hlinkClick r:id="rId6"/>
              </a:rPr>
              <a:t>https://sdgindex.org/</a:t>
            </a:r>
            <a:r>
              <a:rPr lang="cs-CZ" sz="4800" dirty="0"/>
              <a:t> a studie OECD </a:t>
            </a:r>
            <a:r>
              <a:rPr lang="cs-CZ" sz="4800" dirty="0" err="1">
                <a:hlinkClick r:id="rId7"/>
              </a:rPr>
              <a:t>Measuring</a:t>
            </a:r>
            <a:r>
              <a:rPr lang="cs-CZ" sz="4800" dirty="0">
                <a:hlinkClick r:id="rId7"/>
              </a:rPr>
              <a:t> Distance to </a:t>
            </a:r>
            <a:r>
              <a:rPr lang="cs-CZ" sz="4800" dirty="0" err="1">
                <a:hlinkClick r:id="rId7"/>
              </a:rPr>
              <a:t>SDGs</a:t>
            </a:r>
            <a:r>
              <a:rPr lang="cs-CZ" sz="4800" dirty="0">
                <a:hlinkClick r:id="rId7"/>
              </a:rPr>
              <a:t> </a:t>
            </a:r>
            <a:r>
              <a:rPr lang="cs-CZ" sz="4800" dirty="0" err="1">
                <a:hlinkClick r:id="rId7"/>
              </a:rPr>
              <a:t>Targets</a:t>
            </a:r>
            <a:r>
              <a:rPr lang="cs-CZ" sz="4800" dirty="0"/>
              <a:t>.</a:t>
            </a:r>
          </a:p>
          <a:p>
            <a:pPr>
              <a:lnSpc>
                <a:spcPct val="120000"/>
              </a:lnSpc>
              <a:spcAft>
                <a:spcPts val="600"/>
              </a:spcAft>
            </a:pPr>
            <a:r>
              <a:rPr lang="cs-CZ" dirty="0">
                <a:hlinkClick r:id="rId8"/>
              </a:rPr>
              <a:t>https://www.mzp.cz/cz/agenda_2030</a:t>
            </a:r>
            <a:endParaRPr lang="cs-CZ" dirty="0"/>
          </a:p>
          <a:p>
            <a:pPr>
              <a:lnSpc>
                <a:spcPct val="120000"/>
              </a:lnSpc>
              <a:spcAft>
                <a:spcPts val="600"/>
              </a:spcAft>
            </a:pPr>
            <a:endParaRPr lang="cs-CZ" dirty="0"/>
          </a:p>
          <a:p>
            <a:pPr>
              <a:lnSpc>
                <a:spcPct val="120000"/>
              </a:lnSpc>
              <a:spcAft>
                <a:spcPts val="600"/>
              </a:spcAft>
            </a:pPr>
            <a:endParaRPr lang="cs-CZ" dirty="0"/>
          </a:p>
          <a:p>
            <a:endParaRPr lang="cs-CZ" b="1" dirty="0">
              <a:solidFill>
                <a:srgbClr val="00B050"/>
              </a:solidFill>
            </a:endParaRPr>
          </a:p>
        </p:txBody>
      </p:sp>
      <p:sp>
        <p:nvSpPr>
          <p:cNvPr id="5" name="Nadpis 1"/>
          <p:cNvSpPr>
            <a:spLocks noGrp="1"/>
          </p:cNvSpPr>
          <p:nvPr>
            <p:ph type="title"/>
          </p:nvPr>
        </p:nvSpPr>
        <p:spPr>
          <a:xfrm>
            <a:off x="628650" y="308387"/>
            <a:ext cx="7886700" cy="456317"/>
          </a:xfrm>
          <a:noFill/>
        </p:spPr>
        <p:txBody>
          <a:bodyPr>
            <a:normAutofit/>
          </a:bodyPr>
          <a:lstStyle/>
          <a:p>
            <a:r>
              <a:rPr lang="cs-CZ" dirty="0">
                <a:solidFill>
                  <a:schemeClr val="accent2"/>
                </a:solidFill>
              </a:rPr>
              <a:t>OSN  a Agenda 2030 </a:t>
            </a:r>
          </a:p>
        </p:txBody>
      </p:sp>
      <p:pic>
        <p:nvPicPr>
          <p:cNvPr id="4" name="Online médium 3" title="'We The People' for The Global Goals | Global Goals">
            <a:hlinkClick r:id="" action="ppaction://media"/>
            <a:extLst>
              <a:ext uri="{FF2B5EF4-FFF2-40B4-BE49-F238E27FC236}">
                <a16:creationId xmlns:a16="http://schemas.microsoft.com/office/drawing/2014/main" id="{CC9886BE-46BA-486B-BABD-21846A3127F5}"/>
              </a:ext>
            </a:extLst>
          </p:cNvPr>
          <p:cNvPicPr>
            <a:picLocks noRot="1" noChangeAspect="1"/>
          </p:cNvPicPr>
          <p:nvPr>
            <a:videoFile r:link="rId1"/>
            <p:custDataLst>
              <p:tags r:id="rId2"/>
            </p:custDataLst>
          </p:nvPr>
        </p:nvPicPr>
        <p:blipFill>
          <a:blip r:embed="rId9"/>
          <a:stretch>
            <a:fillRect/>
          </a:stretch>
        </p:blipFill>
        <p:spPr>
          <a:xfrm>
            <a:off x="7236296" y="0"/>
            <a:ext cx="1907704" cy="980728"/>
          </a:xfrm>
          <a:prstGeom prst="rect">
            <a:avLst/>
          </a:prstGeom>
        </p:spPr>
      </p:pic>
    </p:spTree>
    <p:extLst>
      <p:ext uri="{BB962C8B-B14F-4D97-AF65-F5344CB8AC3E}">
        <p14:creationId xmlns:p14="http://schemas.microsoft.com/office/powerpoint/2010/main" val="401275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C86017-CC71-4C52-B8D4-ED82A7A3C0E1}"/>
              </a:ext>
            </a:extLst>
          </p:cNvPr>
          <p:cNvSpPr>
            <a:spLocks noGrp="1"/>
          </p:cNvSpPr>
          <p:nvPr>
            <p:ph type="title"/>
          </p:nvPr>
        </p:nvSpPr>
        <p:spPr>
          <a:xfrm>
            <a:off x="575554" y="385136"/>
            <a:ext cx="8064900" cy="451576"/>
          </a:xfrm>
        </p:spPr>
        <p:txBody>
          <a:bodyPr/>
          <a:lstStyle/>
          <a:p>
            <a:r>
              <a:rPr lang="cs-CZ" dirty="0">
                <a:solidFill>
                  <a:srgbClr val="FFC000"/>
                </a:solidFill>
              </a:rPr>
              <a:t>17 cílů udržitelného rozvoje</a:t>
            </a:r>
          </a:p>
        </p:txBody>
      </p:sp>
      <p:pic>
        <p:nvPicPr>
          <p:cNvPr id="5" name="Obrázek 4">
            <a:extLst>
              <a:ext uri="{FF2B5EF4-FFF2-40B4-BE49-F238E27FC236}">
                <a16:creationId xmlns:a16="http://schemas.microsoft.com/office/drawing/2014/main" id="{4C1EC989-6CA3-478D-91DC-2C7B3B9C1897}"/>
              </a:ext>
            </a:extLst>
          </p:cNvPr>
          <p:cNvPicPr>
            <a:picLocks noChangeAspect="1"/>
          </p:cNvPicPr>
          <p:nvPr/>
        </p:nvPicPr>
        <p:blipFill rotWithShape="1">
          <a:blip r:embed="rId2"/>
          <a:srcRect l="25588" t="6111" r="26376" b="9401"/>
          <a:stretch/>
        </p:blipFill>
        <p:spPr>
          <a:xfrm>
            <a:off x="179512" y="836712"/>
            <a:ext cx="8856984" cy="5184576"/>
          </a:xfrm>
          <a:prstGeom prst="rect">
            <a:avLst/>
          </a:prstGeom>
        </p:spPr>
      </p:pic>
      <p:sp>
        <p:nvSpPr>
          <p:cNvPr id="7" name="TextovéPole 6">
            <a:extLst>
              <a:ext uri="{FF2B5EF4-FFF2-40B4-BE49-F238E27FC236}">
                <a16:creationId xmlns:a16="http://schemas.microsoft.com/office/drawing/2014/main" id="{60562C0C-4C6E-477B-A93B-D9A9613A7121}"/>
              </a:ext>
            </a:extLst>
          </p:cNvPr>
          <p:cNvSpPr txBox="1"/>
          <p:nvPr/>
        </p:nvSpPr>
        <p:spPr>
          <a:xfrm>
            <a:off x="1187624" y="6365142"/>
            <a:ext cx="2664296" cy="215444"/>
          </a:xfrm>
          <a:prstGeom prst="rect">
            <a:avLst/>
          </a:prstGeom>
          <a:noFill/>
        </p:spPr>
        <p:txBody>
          <a:bodyPr wrap="square">
            <a:spAutoFit/>
          </a:bodyPr>
          <a:lstStyle/>
          <a:p>
            <a:r>
              <a:rPr lang="cs-CZ" sz="800" dirty="0"/>
              <a:t>https://sustain.muni.cz/cile-udrzitelneho-rozvoje/sdgs</a:t>
            </a:r>
          </a:p>
        </p:txBody>
      </p:sp>
    </p:spTree>
    <p:extLst>
      <p:ext uri="{BB962C8B-B14F-4D97-AF65-F5344CB8AC3E}">
        <p14:creationId xmlns:p14="http://schemas.microsoft.com/office/powerpoint/2010/main" val="156129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642C96-5A7F-429E-877D-0BE52CF04DEC}"/>
              </a:ext>
            </a:extLst>
          </p:cNvPr>
          <p:cNvSpPr>
            <a:spLocks noGrp="1"/>
          </p:cNvSpPr>
          <p:nvPr>
            <p:ph type="title"/>
          </p:nvPr>
        </p:nvSpPr>
        <p:spPr>
          <a:xfrm>
            <a:off x="540000" y="404664"/>
            <a:ext cx="8064900" cy="451576"/>
          </a:xfrm>
        </p:spPr>
        <p:txBody>
          <a:bodyPr/>
          <a:lstStyle/>
          <a:p>
            <a:r>
              <a:rPr lang="cs-CZ" dirty="0">
                <a:solidFill>
                  <a:schemeClr val="bg2"/>
                </a:solidFill>
              </a:rPr>
              <a:t>Agenda 2030 a podniky</a:t>
            </a:r>
          </a:p>
        </p:txBody>
      </p:sp>
      <p:sp>
        <p:nvSpPr>
          <p:cNvPr id="3" name="Zástupný obsah 2">
            <a:extLst>
              <a:ext uri="{FF2B5EF4-FFF2-40B4-BE49-F238E27FC236}">
                <a16:creationId xmlns:a16="http://schemas.microsoft.com/office/drawing/2014/main" id="{E407B52A-F249-4547-8921-E30C6B85B3CF}"/>
              </a:ext>
            </a:extLst>
          </p:cNvPr>
          <p:cNvSpPr>
            <a:spLocks noGrp="1"/>
          </p:cNvSpPr>
          <p:nvPr>
            <p:ph idx="1"/>
          </p:nvPr>
        </p:nvSpPr>
        <p:spPr>
          <a:xfrm>
            <a:off x="539550" y="1052736"/>
            <a:ext cx="8064900" cy="5256584"/>
          </a:xfrm>
        </p:spPr>
        <p:txBody>
          <a:bodyPr/>
          <a:lstStyle/>
          <a:p>
            <a:pPr marL="54000" indent="0">
              <a:buNone/>
            </a:pPr>
            <a:r>
              <a:rPr lang="cs-CZ" dirty="0"/>
              <a:t>Podniky a cíle udržitelného rozvoje</a:t>
            </a:r>
          </a:p>
          <a:p>
            <a:pPr>
              <a:buFont typeface="Wingdings" panose="05000000000000000000" pitchFamily="2" charset="2"/>
              <a:buChar char="§"/>
            </a:pPr>
            <a:r>
              <a:rPr lang="cs-CZ" dirty="0"/>
              <a:t>v zásadě </a:t>
            </a:r>
            <a:r>
              <a:rPr lang="cs-CZ" dirty="0">
                <a:solidFill>
                  <a:schemeClr val="accent2">
                    <a:lumMod val="60000"/>
                    <a:lumOff val="40000"/>
                  </a:schemeClr>
                </a:solidFill>
              </a:rPr>
              <a:t>dobrovolné</a:t>
            </a:r>
          </a:p>
          <a:p>
            <a:pPr>
              <a:buFont typeface="Wingdings" panose="05000000000000000000" pitchFamily="2" charset="2"/>
              <a:buChar char="§"/>
            </a:pPr>
            <a:r>
              <a:rPr lang="cs-CZ" dirty="0"/>
              <a:t>Agenda a podniky – velmi </a:t>
            </a:r>
            <a:r>
              <a:rPr lang="cs-CZ" dirty="0">
                <a:solidFill>
                  <a:schemeClr val="accent1">
                    <a:lumMod val="75000"/>
                  </a:schemeClr>
                </a:solidFill>
              </a:rPr>
              <a:t>nepřímý vztah </a:t>
            </a:r>
            <a:r>
              <a:rPr lang="cs-CZ" dirty="0"/>
              <a:t>(přes členské země OSN, které k Agendě přistoupily a cíle specifikovaly ve svých strategických dokumentech a naplňují mimo jiné i prostřednictvím legislativy – to již dobrovolné není) – viz další slide</a:t>
            </a:r>
          </a:p>
          <a:p>
            <a:pPr>
              <a:buFont typeface="Wingdings" panose="05000000000000000000" pitchFamily="2" charset="2"/>
              <a:buChar char="§"/>
            </a:pPr>
            <a:r>
              <a:rPr lang="cs-CZ" dirty="0">
                <a:solidFill>
                  <a:schemeClr val="tx2">
                    <a:lumMod val="60000"/>
                    <a:lumOff val="40000"/>
                  </a:schemeClr>
                </a:solidFill>
              </a:rPr>
              <a:t>Dobrovolnost</a:t>
            </a:r>
            <a:r>
              <a:rPr lang="cs-CZ" dirty="0"/>
              <a:t> = vlastní strategie a strategické cíle – závazky cíle plnit (stakeholdeři)</a:t>
            </a:r>
          </a:p>
          <a:p>
            <a:pPr>
              <a:buFont typeface="Wingdings" panose="05000000000000000000" pitchFamily="2" charset="2"/>
              <a:buChar char="§"/>
            </a:pPr>
            <a:r>
              <a:rPr lang="cs-CZ" dirty="0">
                <a:solidFill>
                  <a:schemeClr val="tx2">
                    <a:lumMod val="60000"/>
                    <a:lumOff val="40000"/>
                  </a:schemeClr>
                </a:solidFill>
              </a:rPr>
              <a:t>Naplňování cílů </a:t>
            </a:r>
            <a:r>
              <a:rPr lang="cs-CZ" dirty="0"/>
              <a:t>– v zásadě nevymahatelné a nezávazné vně podniku (ovšem uvnitř jako vlastní cíle…záleží na striktnosti)</a:t>
            </a:r>
          </a:p>
          <a:p>
            <a:pPr>
              <a:buFont typeface="Wingdings" panose="05000000000000000000" pitchFamily="2" charset="2"/>
              <a:buChar char="§"/>
            </a:pPr>
            <a:r>
              <a:rPr lang="cs-CZ" dirty="0">
                <a:solidFill>
                  <a:schemeClr val="tx2">
                    <a:lumMod val="60000"/>
                    <a:lumOff val="40000"/>
                  </a:schemeClr>
                </a:solidFill>
              </a:rPr>
              <a:t>Způsoby dosahování cílů </a:t>
            </a:r>
            <a:r>
              <a:rPr lang="cs-CZ" dirty="0"/>
              <a:t>- různé</a:t>
            </a:r>
          </a:p>
        </p:txBody>
      </p:sp>
    </p:spTree>
    <p:extLst>
      <p:ext uri="{BB962C8B-B14F-4D97-AF65-F5344CB8AC3E}">
        <p14:creationId xmlns:p14="http://schemas.microsoft.com/office/powerpoint/2010/main" val="2659962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6833F-1EEB-40B2-9093-1C9254CB85D5}"/>
              </a:ext>
            </a:extLst>
          </p:cNvPr>
          <p:cNvSpPr>
            <a:spLocks noGrp="1"/>
          </p:cNvSpPr>
          <p:nvPr>
            <p:ph type="title"/>
          </p:nvPr>
        </p:nvSpPr>
        <p:spPr>
          <a:xfrm>
            <a:off x="539550" y="404664"/>
            <a:ext cx="8064900" cy="451576"/>
          </a:xfrm>
        </p:spPr>
        <p:txBody>
          <a:bodyPr/>
          <a:lstStyle/>
          <a:p>
            <a:r>
              <a:rPr lang="cs-CZ" dirty="0">
                <a:solidFill>
                  <a:schemeClr val="accent2"/>
                </a:solidFill>
              </a:rPr>
              <a:t>Agenda 2030 a Česká republika</a:t>
            </a:r>
          </a:p>
        </p:txBody>
      </p:sp>
      <p:sp>
        <p:nvSpPr>
          <p:cNvPr id="5" name="Zástupný symbol pro obsah 4"/>
          <p:cNvSpPr>
            <a:spLocks noGrp="1"/>
          </p:cNvSpPr>
          <p:nvPr>
            <p:ph idx="1"/>
          </p:nvPr>
        </p:nvSpPr>
        <p:spPr>
          <a:xfrm>
            <a:off x="259105" y="856240"/>
            <a:ext cx="8352928" cy="5813120"/>
          </a:xfrm>
        </p:spPr>
        <p:txBody>
          <a:bodyPr>
            <a:normAutofit fontScale="40000" lnSpcReduction="20000"/>
          </a:bodyPr>
          <a:lstStyle/>
          <a:p>
            <a:pPr>
              <a:buFont typeface="Arial" panose="020B0604020202020204" pitchFamily="34" charset="0"/>
              <a:buChar char="•"/>
            </a:pPr>
            <a:r>
              <a:rPr lang="cs-CZ" sz="3000" b="1" dirty="0">
                <a:solidFill>
                  <a:schemeClr val="accent2"/>
                </a:solidFill>
              </a:rPr>
              <a:t>Strategický rámec Česká republika 2030 </a:t>
            </a:r>
            <a:r>
              <a:rPr lang="cs-CZ" sz="2000" dirty="0">
                <a:solidFill>
                  <a:srgbClr val="0070C0"/>
                </a:solidFill>
              </a:rPr>
              <a:t>(https://www.mzp.cz/C1257458002F0DC7/cz/agenda_2030/$FILE/OUR_Strategicky_ramec_20181015.pdf ) </a:t>
            </a:r>
            <a:r>
              <a:rPr lang="cs-CZ" sz="2500" dirty="0"/>
              <a:t>- </a:t>
            </a:r>
            <a:r>
              <a:rPr lang="cs-CZ" sz="3000" dirty="0"/>
              <a:t>přijatý vládou v roce 2017. V roce 2018  - schválena </a:t>
            </a:r>
            <a:r>
              <a:rPr lang="cs-CZ" sz="3000" b="1" dirty="0">
                <a:solidFill>
                  <a:srgbClr val="0070C0"/>
                </a:solidFill>
              </a:rPr>
              <a:t>Implementace Agendy 2030 pro udržitelný rozvoj v České republice</a:t>
            </a:r>
            <a:r>
              <a:rPr lang="cs-CZ" sz="3000" dirty="0"/>
              <a:t>. </a:t>
            </a:r>
            <a:r>
              <a:rPr lang="cs-CZ" sz="3000" dirty="0">
                <a:solidFill>
                  <a:srgbClr val="C00000"/>
                </a:solidFill>
              </a:rPr>
              <a:t>Slouží jako převodník plnění jednotlivých Cílů udržitelného rozvoje pro státní správu včetně identifikace vazeb na samotný Strategický rámec Česká republika 2030 a mezer mezi podcíli Agendy 2030 pro udržitelný rozvoj, které Česká republika 2030 nepokrývá</a:t>
            </a:r>
            <a:r>
              <a:rPr lang="cs-CZ" sz="3000" dirty="0"/>
              <a:t>.</a:t>
            </a:r>
          </a:p>
          <a:p>
            <a:pPr>
              <a:buFont typeface="Arial" panose="020B0604020202020204" pitchFamily="34" charset="0"/>
              <a:buChar char="•"/>
            </a:pPr>
            <a:r>
              <a:rPr lang="cs-CZ" sz="3000" dirty="0"/>
              <a:t>Výběr relevantních cílů a podcílů pro ČR -  základní úkoly na domácí i zahraniční úrovni</a:t>
            </a:r>
          </a:p>
          <a:p>
            <a:pPr>
              <a:buFont typeface="Arial" panose="020B0604020202020204" pitchFamily="34" charset="0"/>
              <a:buChar char="•"/>
            </a:pPr>
            <a:r>
              <a:rPr lang="cs-CZ" sz="3000" b="1" dirty="0">
                <a:solidFill>
                  <a:srgbClr val="0070C0"/>
                </a:solidFill>
              </a:rPr>
              <a:t>Implementace Agendy v ČR (příklady): </a:t>
            </a:r>
            <a:r>
              <a:rPr lang="cs-CZ" sz="2000" dirty="0">
                <a:solidFill>
                  <a:srgbClr val="0070C0"/>
                </a:solidFill>
                <a:hlinkClick r:id="rId2"/>
              </a:rPr>
              <a:t>https://www.mzp.cz/C1257458002F0DC7/cz/agenda_2030/$FILE/OUR_ImplementaceAgendy2030_20190121.pdf</a:t>
            </a:r>
            <a:endParaRPr lang="cs-CZ" sz="2000" dirty="0">
              <a:solidFill>
                <a:srgbClr val="0070C0"/>
              </a:solidFill>
            </a:endParaRPr>
          </a:p>
          <a:p>
            <a:pPr>
              <a:buFont typeface="Arial" panose="020B0604020202020204" pitchFamily="34" charset="0"/>
              <a:buChar char="•"/>
            </a:pPr>
            <a:endParaRPr lang="cs-CZ" sz="2500" dirty="0">
              <a:solidFill>
                <a:srgbClr val="0070C0"/>
              </a:solidFill>
            </a:endParaRPr>
          </a:p>
          <a:p>
            <a:pPr>
              <a:buFont typeface="Arial" panose="020B0604020202020204" pitchFamily="34" charset="0"/>
              <a:buChar char="•"/>
            </a:pPr>
            <a:r>
              <a:rPr lang="cs-CZ" sz="3000" dirty="0"/>
              <a:t>SDG 1 Vymýtit chudobu ve všech jejích formách všude na světě:</a:t>
            </a:r>
          </a:p>
          <a:p>
            <a:pPr lvl="1">
              <a:buFont typeface="Arial" panose="020B0604020202020204" pitchFamily="34" charset="0"/>
              <a:buChar char="•"/>
            </a:pPr>
            <a:r>
              <a:rPr lang="cs-CZ" sz="3000" dirty="0"/>
              <a:t>Opatření ve vnitřní dimenzi zaměřovat zejména na osoby a skupiny osob nejvíce ohrožené příjmovou chudobou (senioři a seniorky – zejména samostatně žijící, neúplné rodiny, rodiny se třemi a více dětmi, samostatně žijící osoby s nízkými příjmy, osoby zdravotně postižené a rodiny se členem se zdravotním postižením), osoby ohrožené diskriminací a osoby ohrožené sociálním vyloučením</a:t>
            </a:r>
          </a:p>
          <a:p>
            <a:pPr>
              <a:buFont typeface="Arial" panose="020B0604020202020204" pitchFamily="34" charset="0"/>
              <a:buChar char="•"/>
            </a:pPr>
            <a:r>
              <a:rPr lang="cs-CZ" sz="3000" dirty="0"/>
              <a:t>SDG 2 Vymýtit hlad, dosáhnout potravinové bezpečnosti a zlepšení výživy, prosazovat udržitelné zemědělství:</a:t>
            </a:r>
          </a:p>
          <a:p>
            <a:pPr lvl="1">
              <a:buFont typeface="Arial" panose="020B0604020202020204" pitchFamily="34" charset="0"/>
              <a:buChar char="•"/>
            </a:pPr>
            <a:r>
              <a:rPr lang="cs-CZ" sz="3000" dirty="0"/>
              <a:t>Podporovat vědu a výzkum v zemědělství a opatření zaměřená na zvýšení produkčního potenciálu a technologií, které přispívají k </a:t>
            </a:r>
            <a:r>
              <a:rPr lang="cs-CZ" sz="3000" dirty="0">
                <a:solidFill>
                  <a:schemeClr val="accent2"/>
                </a:solidFill>
              </a:rPr>
              <a:t>potravinovému zabezpečení ČR, tj. k zajištění dostatečného množství produkce a dostupnosti kvalitních a bezpečných potravin tuzemského původu;</a:t>
            </a:r>
          </a:p>
          <a:p>
            <a:pPr lvl="1">
              <a:buFont typeface="Arial" panose="020B0604020202020204" pitchFamily="34" charset="0"/>
              <a:buChar char="•"/>
            </a:pPr>
            <a:r>
              <a:rPr lang="cs-CZ" sz="3000" dirty="0"/>
              <a:t>Zachovat systém </a:t>
            </a:r>
            <a:r>
              <a:rPr lang="cs-CZ" sz="3000" dirty="0">
                <a:solidFill>
                  <a:schemeClr val="accent2"/>
                </a:solidFill>
              </a:rPr>
              <a:t>dotovaného školního stravování</a:t>
            </a:r>
            <a:r>
              <a:rPr lang="cs-CZ" sz="3000" dirty="0"/>
              <a:t>;</a:t>
            </a:r>
          </a:p>
          <a:p>
            <a:pPr lvl="1">
              <a:buFont typeface="Arial" panose="020B0604020202020204" pitchFamily="34" charset="0"/>
              <a:buChar char="•"/>
            </a:pPr>
            <a:r>
              <a:rPr lang="cs-CZ" sz="3000" dirty="0"/>
              <a:t>Aktivně se podílet na vytváření globálního prostředí podporujícího udržitelný rozvoj, především pak předcházet obchodním omezením a pokřivením na světových zemědělských trzích, stejně jako spekulativnímu chování, </a:t>
            </a:r>
            <a:r>
              <a:rPr lang="cs-CZ" sz="3000" dirty="0">
                <a:solidFill>
                  <a:srgbClr val="FFC000"/>
                </a:solidFill>
              </a:rPr>
              <a:t>dvojí kvalitě potravin</a:t>
            </a:r>
            <a:r>
              <a:rPr lang="cs-CZ" sz="3000" dirty="0"/>
              <a:t>, různým formám dumpingu a dalším formám tržních nedokonalostí a tržních selhání. </a:t>
            </a:r>
          </a:p>
          <a:p>
            <a:pPr>
              <a:buFont typeface="Arial" panose="020B0604020202020204" pitchFamily="34" charset="0"/>
              <a:buChar char="•"/>
            </a:pPr>
            <a:r>
              <a:rPr lang="cs-CZ" sz="3000" dirty="0"/>
              <a:t>SDG 4 Zajistit inkluzivní a spravedlivé kvalitní vzdělávání a podporovat příležitosti celoživotního vzdělávání pro všechny :</a:t>
            </a:r>
          </a:p>
          <a:p>
            <a:pPr lvl="1">
              <a:buFont typeface="Arial" panose="020B0604020202020204" pitchFamily="34" charset="0"/>
              <a:buChar char="•"/>
            </a:pPr>
            <a:r>
              <a:rPr lang="cs-CZ" sz="3000" dirty="0"/>
              <a:t>V oblasti dalšího vzdělávání klást </a:t>
            </a:r>
            <a:r>
              <a:rPr lang="cs-CZ" sz="3000" dirty="0">
                <a:solidFill>
                  <a:srgbClr val="FFC000"/>
                </a:solidFill>
              </a:rPr>
              <a:t>důraz na pracovní flexibilitu, a to s ohledem na předpokládaný vývoj pracovního trhu a stávající demografický vývoj společnosti</a:t>
            </a:r>
          </a:p>
          <a:p>
            <a:pPr lvl="1">
              <a:buFont typeface="Arial" panose="020B0604020202020204" pitchFamily="34" charset="0"/>
              <a:buChar char="•"/>
            </a:pPr>
            <a:r>
              <a:rPr lang="cs-CZ" sz="3000" dirty="0"/>
              <a:t>Podporovat rovný a cenově dostupný přístup k inkluzívnímu a kvalitnímu vzdělání v rozvojových zemích vč. poskytování vládních stipendií;</a:t>
            </a:r>
          </a:p>
          <a:p>
            <a:pPr lvl="1">
              <a:buFont typeface="Arial" panose="020B0604020202020204" pitchFamily="34" charset="0"/>
              <a:buChar char="•"/>
            </a:pPr>
            <a:r>
              <a:rPr lang="cs-CZ" sz="3000" dirty="0">
                <a:solidFill>
                  <a:srgbClr val="FFC000"/>
                </a:solidFill>
              </a:rPr>
              <a:t>Podporovat environmentální vzdělávání a vzdělávání k udržitelnému rozvoji</a:t>
            </a:r>
          </a:p>
          <a:p>
            <a:pPr>
              <a:buFont typeface="Arial" panose="020B0604020202020204" pitchFamily="34" charset="0"/>
              <a:buChar char="•"/>
            </a:pPr>
            <a:r>
              <a:rPr lang="cs-CZ" sz="3000" dirty="0"/>
              <a:t>SDG 6 Zajistit dostupnost vody a sanitačních zařízení pro všechny a udržitelné hospodaření s nimi:</a:t>
            </a:r>
          </a:p>
          <a:p>
            <a:pPr lvl="1">
              <a:buFont typeface="Arial" panose="020B0604020202020204" pitchFamily="34" charset="0"/>
              <a:buChar char="•"/>
            </a:pPr>
            <a:r>
              <a:rPr lang="cs-CZ" sz="3000" dirty="0"/>
              <a:t>Podporovat začleňování veřejnosti a místních komunit do rozhodovacích procesů v oblasti využívání vodních zdrojů;</a:t>
            </a:r>
          </a:p>
          <a:p>
            <a:pPr lvl="1">
              <a:buFont typeface="Arial" panose="020B0604020202020204" pitchFamily="34" charset="0"/>
              <a:buChar char="•"/>
            </a:pPr>
            <a:r>
              <a:rPr lang="cs-CZ" sz="3000" dirty="0"/>
              <a:t>Zajistit bezplatnou dostupnost hygienických a sanitačních zařízení pro osoby bez domova v průběhu celého dne</a:t>
            </a:r>
          </a:p>
          <a:p>
            <a:endParaRPr lang="cs-CZ" dirty="0"/>
          </a:p>
        </p:txBody>
      </p:sp>
    </p:spTree>
    <p:extLst>
      <p:ext uri="{BB962C8B-B14F-4D97-AF65-F5344CB8AC3E}">
        <p14:creationId xmlns:p14="http://schemas.microsoft.com/office/powerpoint/2010/main" val="270123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4740D-5106-4F0A-AB3E-496EFEAEB9DB}"/>
              </a:ext>
            </a:extLst>
          </p:cNvPr>
          <p:cNvSpPr>
            <a:spLocks noGrp="1"/>
          </p:cNvSpPr>
          <p:nvPr>
            <p:ph type="title"/>
          </p:nvPr>
        </p:nvSpPr>
        <p:spPr>
          <a:xfrm>
            <a:off x="467544" y="332656"/>
            <a:ext cx="8064900" cy="451576"/>
          </a:xfrm>
        </p:spPr>
        <p:txBody>
          <a:bodyPr/>
          <a:lstStyle/>
          <a:p>
            <a:r>
              <a:rPr lang="cs-CZ" dirty="0">
                <a:solidFill>
                  <a:srgbClr val="C00000"/>
                </a:solidFill>
              </a:rPr>
              <a:t>1. Konec chudoby</a:t>
            </a:r>
          </a:p>
        </p:txBody>
      </p:sp>
      <p:sp>
        <p:nvSpPr>
          <p:cNvPr id="3" name="Zástupný obsah 2">
            <a:extLst>
              <a:ext uri="{FF2B5EF4-FFF2-40B4-BE49-F238E27FC236}">
                <a16:creationId xmlns:a16="http://schemas.microsoft.com/office/drawing/2014/main" id="{85BB0A95-7A38-4AA3-B34B-FCA8F4D76009}"/>
              </a:ext>
            </a:extLst>
          </p:cNvPr>
          <p:cNvSpPr>
            <a:spLocks noGrp="1"/>
          </p:cNvSpPr>
          <p:nvPr>
            <p:ph idx="1"/>
          </p:nvPr>
        </p:nvSpPr>
        <p:spPr>
          <a:xfrm>
            <a:off x="5045271" y="2243492"/>
            <a:ext cx="4069412" cy="2952328"/>
          </a:xfrm>
        </p:spPr>
        <p:txBody>
          <a:bodyPr/>
          <a:lstStyle/>
          <a:p>
            <a:pPr marL="54000" indent="0">
              <a:lnSpc>
                <a:spcPct val="100000"/>
              </a:lnSpc>
              <a:buNone/>
            </a:pPr>
            <a:r>
              <a:rPr lang="cs-CZ" dirty="0">
                <a:solidFill>
                  <a:srgbClr val="C00000"/>
                </a:solidFill>
              </a:rPr>
              <a:t>Co tyto cíle znamenají pro management podniků?</a:t>
            </a:r>
          </a:p>
          <a:p>
            <a:pPr marL="54000" indent="0">
              <a:lnSpc>
                <a:spcPct val="100000"/>
              </a:lnSpc>
              <a:buNone/>
            </a:pPr>
            <a:endParaRPr lang="cs-CZ" dirty="0"/>
          </a:p>
          <a:p>
            <a:pPr marL="54000" indent="0">
              <a:lnSpc>
                <a:spcPct val="100000"/>
              </a:lnSpc>
              <a:buNone/>
            </a:pPr>
            <a:r>
              <a:rPr lang="cs-CZ" dirty="0">
                <a:solidFill>
                  <a:srgbClr val="C00000"/>
                </a:solidFill>
              </a:rPr>
              <a:t>Proč  a jak se chudoba dotýká i podniků v Česku/Slovensku?</a:t>
            </a:r>
          </a:p>
          <a:p>
            <a:pPr marL="54000" indent="0">
              <a:lnSpc>
                <a:spcPct val="100000"/>
              </a:lnSpc>
              <a:buNone/>
            </a:pPr>
            <a:endParaRPr lang="cs-CZ" dirty="0">
              <a:solidFill>
                <a:srgbClr val="C00000"/>
              </a:solidFill>
            </a:endParaRPr>
          </a:p>
          <a:p>
            <a:pPr marL="54000" indent="0">
              <a:lnSpc>
                <a:spcPct val="100000"/>
              </a:lnSpc>
              <a:buNone/>
            </a:pPr>
            <a:r>
              <a:rPr lang="cs-CZ" dirty="0">
                <a:solidFill>
                  <a:srgbClr val="C00000"/>
                </a:solidFill>
              </a:rPr>
              <a:t>Které z cílů se nejvíce týkají managementu podniků, proč a jak?</a:t>
            </a:r>
          </a:p>
        </p:txBody>
      </p:sp>
      <p:pic>
        <p:nvPicPr>
          <p:cNvPr id="5" name="Obrázek 4">
            <a:extLst>
              <a:ext uri="{FF2B5EF4-FFF2-40B4-BE49-F238E27FC236}">
                <a16:creationId xmlns:a16="http://schemas.microsoft.com/office/drawing/2014/main" id="{36907CFA-D4CA-4F06-8B23-0BF95104F93D}"/>
              </a:ext>
            </a:extLst>
          </p:cNvPr>
          <p:cNvPicPr>
            <a:picLocks noChangeAspect="1"/>
          </p:cNvPicPr>
          <p:nvPr/>
        </p:nvPicPr>
        <p:blipFill rotWithShape="1">
          <a:blip r:embed="rId2"/>
          <a:srcRect l="19288" t="8000" r="39763" b="26200"/>
          <a:stretch/>
        </p:blipFill>
        <p:spPr>
          <a:xfrm>
            <a:off x="251520" y="836712"/>
            <a:ext cx="4572000" cy="5832648"/>
          </a:xfrm>
          <a:prstGeom prst="rect">
            <a:avLst/>
          </a:prstGeom>
        </p:spPr>
      </p:pic>
      <p:sp>
        <p:nvSpPr>
          <p:cNvPr id="7" name="TextovéPole 6">
            <a:extLst>
              <a:ext uri="{FF2B5EF4-FFF2-40B4-BE49-F238E27FC236}">
                <a16:creationId xmlns:a16="http://schemas.microsoft.com/office/drawing/2014/main" id="{9F8736EC-D6D7-4AFA-A7F7-D8746A0C0395}"/>
              </a:ext>
            </a:extLst>
          </p:cNvPr>
          <p:cNvSpPr txBox="1"/>
          <p:nvPr/>
        </p:nvSpPr>
        <p:spPr>
          <a:xfrm>
            <a:off x="212501" y="6642556"/>
            <a:ext cx="4572000" cy="215444"/>
          </a:xfrm>
          <a:prstGeom prst="rect">
            <a:avLst/>
          </a:prstGeom>
          <a:noFill/>
        </p:spPr>
        <p:txBody>
          <a:bodyPr wrap="square">
            <a:spAutoFit/>
          </a:bodyPr>
          <a:lstStyle/>
          <a:p>
            <a:r>
              <a:rPr lang="cs-CZ" sz="800" dirty="0"/>
              <a:t>https://www.osn.cz/sdg-1-vymytit-chudobu-ve-vsech-jejich-formach-vsude-na-svete/</a:t>
            </a:r>
          </a:p>
        </p:txBody>
      </p:sp>
      <p:sp>
        <p:nvSpPr>
          <p:cNvPr id="4" name="TextovéPole 3">
            <a:extLst>
              <a:ext uri="{FF2B5EF4-FFF2-40B4-BE49-F238E27FC236}">
                <a16:creationId xmlns:a16="http://schemas.microsoft.com/office/drawing/2014/main" id="{D8D2EFC0-F087-48D0-8E87-4F124F5809A6}"/>
              </a:ext>
            </a:extLst>
          </p:cNvPr>
          <p:cNvSpPr txBox="1"/>
          <p:nvPr/>
        </p:nvSpPr>
        <p:spPr>
          <a:xfrm>
            <a:off x="5220072" y="476672"/>
            <a:ext cx="3312372" cy="830997"/>
          </a:xfrm>
          <a:prstGeom prst="rect">
            <a:avLst/>
          </a:prstGeom>
          <a:noFill/>
        </p:spPr>
        <p:txBody>
          <a:bodyPr wrap="square" rtlCol="0">
            <a:spAutoFit/>
          </a:bodyPr>
          <a:lstStyle/>
          <a:p>
            <a:r>
              <a:rPr lang="cs-CZ" dirty="0"/>
              <a:t>Ne pro učení se – jenom doplnění</a:t>
            </a:r>
          </a:p>
        </p:txBody>
      </p:sp>
    </p:spTree>
    <p:extLst>
      <p:ext uri="{BB962C8B-B14F-4D97-AF65-F5344CB8AC3E}">
        <p14:creationId xmlns:p14="http://schemas.microsoft.com/office/powerpoint/2010/main" val="410353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704848-B980-49FC-93EA-8E1CB197DE40}"/>
              </a:ext>
            </a:extLst>
          </p:cNvPr>
          <p:cNvSpPr>
            <a:spLocks noGrp="1"/>
          </p:cNvSpPr>
          <p:nvPr>
            <p:ph type="title"/>
          </p:nvPr>
        </p:nvSpPr>
        <p:spPr>
          <a:xfrm>
            <a:off x="395536" y="476672"/>
            <a:ext cx="8064900" cy="451576"/>
          </a:xfrm>
        </p:spPr>
        <p:txBody>
          <a:bodyPr/>
          <a:lstStyle/>
          <a:p>
            <a:r>
              <a:rPr lang="cs-CZ" dirty="0">
                <a:solidFill>
                  <a:srgbClr val="FFC000"/>
                </a:solidFill>
              </a:rPr>
              <a:t>2. Konec hladu</a:t>
            </a:r>
          </a:p>
        </p:txBody>
      </p:sp>
      <p:sp>
        <p:nvSpPr>
          <p:cNvPr id="3" name="Zástupný obsah 2">
            <a:extLst>
              <a:ext uri="{FF2B5EF4-FFF2-40B4-BE49-F238E27FC236}">
                <a16:creationId xmlns:a16="http://schemas.microsoft.com/office/drawing/2014/main" id="{1140630A-AF8E-430C-A111-4B3BED5DDB39}"/>
              </a:ext>
            </a:extLst>
          </p:cNvPr>
          <p:cNvSpPr>
            <a:spLocks noGrp="1"/>
          </p:cNvSpPr>
          <p:nvPr>
            <p:ph idx="1"/>
          </p:nvPr>
        </p:nvSpPr>
        <p:spPr>
          <a:xfrm>
            <a:off x="6012160" y="2420888"/>
            <a:ext cx="2808764" cy="2772308"/>
          </a:xfrm>
        </p:spPr>
        <p:txBody>
          <a:bodyPr/>
          <a:lstStyle/>
          <a:p>
            <a:pPr marL="54000" indent="0">
              <a:lnSpc>
                <a:spcPct val="100000"/>
              </a:lnSpc>
              <a:buNone/>
            </a:pPr>
            <a:r>
              <a:rPr lang="cs-CZ" dirty="0">
                <a:solidFill>
                  <a:srgbClr val="FFC000"/>
                </a:solidFill>
              </a:rPr>
              <a:t>Co tyto cíle znamenají pro management podniků?</a:t>
            </a:r>
          </a:p>
          <a:p>
            <a:pPr marL="54000" indent="0">
              <a:lnSpc>
                <a:spcPct val="100000"/>
              </a:lnSpc>
              <a:buNone/>
            </a:pPr>
            <a:endParaRPr lang="cs-CZ" dirty="0">
              <a:solidFill>
                <a:srgbClr val="FFC000"/>
              </a:solidFill>
            </a:endParaRPr>
          </a:p>
          <a:p>
            <a:pPr marL="54000" indent="0">
              <a:lnSpc>
                <a:spcPct val="100000"/>
              </a:lnSpc>
              <a:buNone/>
            </a:pPr>
            <a:r>
              <a:rPr lang="cs-CZ" dirty="0">
                <a:solidFill>
                  <a:srgbClr val="FFC000"/>
                </a:solidFill>
              </a:rPr>
              <a:t>Příklady problémů podniků, pokud se některé cíle nepodaří naplnit?</a:t>
            </a:r>
          </a:p>
          <a:p>
            <a:pPr marL="54000" indent="0">
              <a:lnSpc>
                <a:spcPct val="100000"/>
              </a:lnSpc>
              <a:buNone/>
            </a:pPr>
            <a:endParaRPr lang="cs-CZ" dirty="0"/>
          </a:p>
          <a:p>
            <a:pPr marL="54000" indent="0">
              <a:buNone/>
            </a:pPr>
            <a:endParaRPr lang="cs-CZ" dirty="0"/>
          </a:p>
        </p:txBody>
      </p:sp>
      <p:pic>
        <p:nvPicPr>
          <p:cNvPr id="5" name="Obrázek 4">
            <a:extLst>
              <a:ext uri="{FF2B5EF4-FFF2-40B4-BE49-F238E27FC236}">
                <a16:creationId xmlns:a16="http://schemas.microsoft.com/office/drawing/2014/main" id="{8E9993B0-A836-4DBB-95E6-36AA5519FB96}"/>
              </a:ext>
            </a:extLst>
          </p:cNvPr>
          <p:cNvPicPr>
            <a:picLocks noChangeAspect="1"/>
          </p:cNvPicPr>
          <p:nvPr/>
        </p:nvPicPr>
        <p:blipFill rotWithShape="1">
          <a:blip r:embed="rId2"/>
          <a:srcRect l="18501" t="9401" r="40550" b="10109"/>
          <a:stretch/>
        </p:blipFill>
        <p:spPr>
          <a:xfrm>
            <a:off x="221367" y="928248"/>
            <a:ext cx="5472608" cy="5544616"/>
          </a:xfrm>
          <a:prstGeom prst="rect">
            <a:avLst/>
          </a:prstGeom>
        </p:spPr>
      </p:pic>
      <p:sp>
        <p:nvSpPr>
          <p:cNvPr id="7" name="TextovéPole 6">
            <a:extLst>
              <a:ext uri="{FF2B5EF4-FFF2-40B4-BE49-F238E27FC236}">
                <a16:creationId xmlns:a16="http://schemas.microsoft.com/office/drawing/2014/main" id="{4E582ED1-70FB-4514-BB51-40FEADE44820}"/>
              </a:ext>
            </a:extLst>
          </p:cNvPr>
          <p:cNvSpPr txBox="1"/>
          <p:nvPr/>
        </p:nvSpPr>
        <p:spPr>
          <a:xfrm>
            <a:off x="701824" y="6562224"/>
            <a:ext cx="4572000" cy="338554"/>
          </a:xfrm>
          <a:prstGeom prst="rect">
            <a:avLst/>
          </a:prstGeom>
          <a:noFill/>
        </p:spPr>
        <p:txBody>
          <a:bodyPr wrap="square">
            <a:spAutoFit/>
          </a:bodyPr>
          <a:lstStyle/>
          <a:p>
            <a:r>
              <a:rPr lang="cs-CZ" sz="800" dirty="0"/>
              <a:t>https://www.osn.cz/sdg-2-vymytit-hlad-dosahnout-potravinove-bezpecnosti-a-zlepseni-vyzivy-prosazovat-udrzitelne-zemedelstvi/</a:t>
            </a:r>
          </a:p>
        </p:txBody>
      </p:sp>
      <p:pic>
        <p:nvPicPr>
          <p:cNvPr id="4" name="Obrázek 3">
            <a:extLst>
              <a:ext uri="{FF2B5EF4-FFF2-40B4-BE49-F238E27FC236}">
                <a16:creationId xmlns:a16="http://schemas.microsoft.com/office/drawing/2014/main" id="{5D488B9F-0592-4E70-8478-940AF5AB897F}"/>
              </a:ext>
            </a:extLst>
          </p:cNvPr>
          <p:cNvPicPr>
            <a:picLocks noChangeAspect="1"/>
          </p:cNvPicPr>
          <p:nvPr/>
        </p:nvPicPr>
        <p:blipFill>
          <a:blip r:embed="rId3"/>
          <a:stretch>
            <a:fillRect/>
          </a:stretch>
        </p:blipFill>
        <p:spPr>
          <a:xfrm>
            <a:off x="5868144" y="476672"/>
            <a:ext cx="3407959" cy="1012024"/>
          </a:xfrm>
          <a:prstGeom prst="rect">
            <a:avLst/>
          </a:prstGeom>
        </p:spPr>
      </p:pic>
    </p:spTree>
    <p:extLst>
      <p:ext uri="{BB962C8B-B14F-4D97-AF65-F5344CB8AC3E}">
        <p14:creationId xmlns:p14="http://schemas.microsoft.com/office/powerpoint/2010/main" val="43701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2407387-56E6-4BA4-A397-273426151D3E}"/>
              </a:ext>
            </a:extLst>
          </p:cNvPr>
          <p:cNvSpPr>
            <a:spLocks noGrp="1" noChangeArrowheads="1"/>
          </p:cNvSpPr>
          <p:nvPr>
            <p:ph type="title"/>
          </p:nvPr>
        </p:nvSpPr>
        <p:spPr/>
        <p:txBody>
          <a:bodyPr/>
          <a:lstStyle/>
          <a:p>
            <a:pPr eaLnBrk="1" hangingPunct="1"/>
            <a:r>
              <a:rPr lang="cs-CZ" altLang="cs-CZ" dirty="0">
                <a:solidFill>
                  <a:srgbClr val="FFC000"/>
                </a:solidFill>
              </a:rPr>
              <a:t>obsah</a:t>
            </a:r>
          </a:p>
        </p:txBody>
      </p:sp>
      <p:sp>
        <p:nvSpPr>
          <p:cNvPr id="4099" name="Rectangle 3">
            <a:extLst>
              <a:ext uri="{FF2B5EF4-FFF2-40B4-BE49-F238E27FC236}">
                <a16:creationId xmlns:a16="http://schemas.microsoft.com/office/drawing/2014/main" id="{5B862B9B-991F-4F1D-BBD2-2C5361DA923F}"/>
              </a:ext>
            </a:extLst>
          </p:cNvPr>
          <p:cNvSpPr>
            <a:spLocks noGrp="1" noChangeArrowheads="1"/>
          </p:cNvSpPr>
          <p:nvPr>
            <p:ph idx="1"/>
          </p:nvPr>
        </p:nvSpPr>
        <p:spPr>
          <a:xfrm>
            <a:off x="539550" y="1484784"/>
            <a:ext cx="8064900" cy="4139998"/>
          </a:xfrm>
        </p:spPr>
        <p:txBody>
          <a:bodyPr/>
          <a:lstStyle/>
          <a:p>
            <a:pPr marL="54000" indent="0">
              <a:buNone/>
            </a:pPr>
            <a:r>
              <a:rPr lang="cs-CZ" altLang="cs-CZ" sz="2400" dirty="0"/>
              <a:t>Co je to „</a:t>
            </a:r>
            <a:r>
              <a:rPr lang="cs-CZ" altLang="cs-CZ" sz="2400" dirty="0" err="1"/>
              <a:t>sustainability</a:t>
            </a:r>
            <a:r>
              <a:rPr lang="cs-CZ" altLang="cs-CZ" sz="2400" dirty="0"/>
              <a:t>“ – udržitelnost? </a:t>
            </a:r>
          </a:p>
          <a:p>
            <a:pPr marL="54000" indent="0">
              <a:buNone/>
            </a:pPr>
            <a:r>
              <a:rPr lang="cs-CZ" altLang="cs-CZ" sz="2400" dirty="0"/>
              <a:t>Definice udržitelnosti a udržitelného rozvoje</a:t>
            </a:r>
          </a:p>
          <a:p>
            <a:pPr marL="54000" indent="0">
              <a:buNone/>
            </a:pPr>
            <a:r>
              <a:rPr lang="cs-CZ" altLang="cs-CZ" sz="2400" dirty="0"/>
              <a:t>Důvody zájmu o udržitelnost a její management a definice </a:t>
            </a:r>
            <a:r>
              <a:rPr lang="cs-CZ" altLang="cs-CZ" sz="2400" dirty="0" err="1"/>
              <a:t>sustainability</a:t>
            </a:r>
            <a:r>
              <a:rPr lang="cs-CZ" altLang="cs-CZ" sz="2400" dirty="0"/>
              <a:t> managementu (managementu udržitelnosti?)</a:t>
            </a:r>
          </a:p>
          <a:p>
            <a:pPr marL="54000" indent="0">
              <a:buNone/>
            </a:pPr>
            <a:r>
              <a:rPr lang="cs-CZ" altLang="cs-CZ" sz="2400" dirty="0"/>
              <a:t>Systémový a holistický pohled na management udržitelnosti a </a:t>
            </a:r>
            <a:r>
              <a:rPr lang="cs-CZ" altLang="cs-CZ" sz="2400" dirty="0">
                <a:solidFill>
                  <a:schemeClr val="accent6">
                    <a:lumMod val="40000"/>
                    <a:lumOff val="60000"/>
                  </a:schemeClr>
                </a:solidFill>
              </a:rPr>
              <a:t>ESG rámec</a:t>
            </a:r>
          </a:p>
          <a:p>
            <a:pPr marL="54000" indent="0">
              <a:buNone/>
            </a:pPr>
            <a:r>
              <a:rPr lang="cs-CZ" altLang="cs-CZ" sz="2400" dirty="0">
                <a:solidFill>
                  <a:schemeClr val="accent6">
                    <a:lumMod val="40000"/>
                    <a:lumOff val="60000"/>
                  </a:schemeClr>
                </a:solidFill>
              </a:rPr>
              <a:t>Různé perspektivy na management udržitelnosti</a:t>
            </a:r>
          </a:p>
          <a:p>
            <a:pPr marL="54000" indent="0">
              <a:buNone/>
            </a:pPr>
            <a:r>
              <a:rPr lang="cs-CZ" altLang="cs-CZ" sz="2400" dirty="0"/>
              <a:t>Agenda 2030 – Cíle udržitelného rozvoje a </a:t>
            </a:r>
            <a:r>
              <a:rPr lang="cs-CZ" altLang="cs-CZ" sz="2400" dirty="0" err="1"/>
              <a:t>managmen</a:t>
            </a:r>
            <a:endParaRPr lang="en-US" altLang="cs-CZ"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0DC16-5B78-425F-99E0-33145D48EB99}"/>
              </a:ext>
            </a:extLst>
          </p:cNvPr>
          <p:cNvSpPr>
            <a:spLocks noGrp="1"/>
          </p:cNvSpPr>
          <p:nvPr>
            <p:ph type="title"/>
          </p:nvPr>
        </p:nvSpPr>
        <p:spPr>
          <a:xfrm>
            <a:off x="539550" y="338554"/>
            <a:ext cx="8064900" cy="451576"/>
          </a:xfrm>
        </p:spPr>
        <p:txBody>
          <a:bodyPr/>
          <a:lstStyle/>
          <a:p>
            <a:r>
              <a:rPr lang="cs-CZ" dirty="0">
                <a:solidFill>
                  <a:srgbClr val="C00000"/>
                </a:solidFill>
              </a:rPr>
              <a:t>4. Kvalitní vzdělávání</a:t>
            </a:r>
          </a:p>
        </p:txBody>
      </p:sp>
      <p:pic>
        <p:nvPicPr>
          <p:cNvPr id="5" name="Obrázek 4">
            <a:extLst>
              <a:ext uri="{FF2B5EF4-FFF2-40B4-BE49-F238E27FC236}">
                <a16:creationId xmlns:a16="http://schemas.microsoft.com/office/drawing/2014/main" id="{CB88F24B-9D27-4DD1-9AD8-310B4886D344}"/>
              </a:ext>
            </a:extLst>
          </p:cNvPr>
          <p:cNvPicPr>
            <a:picLocks noChangeAspect="1"/>
          </p:cNvPicPr>
          <p:nvPr/>
        </p:nvPicPr>
        <p:blipFill rotWithShape="1">
          <a:blip r:embed="rId2"/>
          <a:srcRect l="20863" t="8001" r="41337" b="16229"/>
          <a:stretch/>
        </p:blipFill>
        <p:spPr>
          <a:xfrm>
            <a:off x="251520" y="884232"/>
            <a:ext cx="5616624" cy="5610726"/>
          </a:xfrm>
          <a:prstGeom prst="rect">
            <a:avLst/>
          </a:prstGeom>
        </p:spPr>
      </p:pic>
      <p:sp>
        <p:nvSpPr>
          <p:cNvPr id="7" name="TextovéPole 6">
            <a:extLst>
              <a:ext uri="{FF2B5EF4-FFF2-40B4-BE49-F238E27FC236}">
                <a16:creationId xmlns:a16="http://schemas.microsoft.com/office/drawing/2014/main" id="{1F2CF08A-8A95-4F73-8867-83BAE5CDA75B}"/>
              </a:ext>
            </a:extLst>
          </p:cNvPr>
          <p:cNvSpPr txBox="1"/>
          <p:nvPr/>
        </p:nvSpPr>
        <p:spPr>
          <a:xfrm>
            <a:off x="395536" y="6519446"/>
            <a:ext cx="4572000" cy="338554"/>
          </a:xfrm>
          <a:prstGeom prst="rect">
            <a:avLst/>
          </a:prstGeom>
          <a:noFill/>
        </p:spPr>
        <p:txBody>
          <a:bodyPr wrap="square">
            <a:spAutoFit/>
          </a:bodyPr>
          <a:lstStyle/>
          <a:p>
            <a:r>
              <a:rPr lang="cs-CZ" sz="800" dirty="0"/>
              <a:t>https://www.osn.cz/sdg-4-zajistit-rovny-pristup-k-inkluzivnimu-a-kvalitnimu-vzdelani-a-podporovat-celozivotni-vzdelavani-pro-vsechny/</a:t>
            </a:r>
          </a:p>
        </p:txBody>
      </p:sp>
      <p:sp>
        <p:nvSpPr>
          <p:cNvPr id="6" name="Zástupný obsah 2">
            <a:extLst>
              <a:ext uri="{FF2B5EF4-FFF2-40B4-BE49-F238E27FC236}">
                <a16:creationId xmlns:a16="http://schemas.microsoft.com/office/drawing/2014/main" id="{B1B380A7-4F7B-46AD-ACF9-8A54997EDC24}"/>
              </a:ext>
            </a:extLst>
          </p:cNvPr>
          <p:cNvSpPr>
            <a:spLocks noGrp="1"/>
          </p:cNvSpPr>
          <p:nvPr>
            <p:ph idx="1"/>
          </p:nvPr>
        </p:nvSpPr>
        <p:spPr>
          <a:xfrm>
            <a:off x="6011708" y="2381935"/>
            <a:ext cx="2952780" cy="2664296"/>
          </a:xfrm>
        </p:spPr>
        <p:txBody>
          <a:bodyPr/>
          <a:lstStyle/>
          <a:p>
            <a:pPr marL="54000" indent="0">
              <a:buNone/>
            </a:pPr>
            <a:r>
              <a:rPr lang="cs-CZ" dirty="0">
                <a:solidFill>
                  <a:schemeClr val="accent2">
                    <a:lumMod val="75000"/>
                  </a:schemeClr>
                </a:solidFill>
              </a:rPr>
              <a:t>Co z těchto dílčích cílů plyne pro české/slovenské podniky? Reflexe v managementu?</a:t>
            </a:r>
          </a:p>
        </p:txBody>
      </p:sp>
      <p:pic>
        <p:nvPicPr>
          <p:cNvPr id="4" name="Obrázek 3">
            <a:extLst>
              <a:ext uri="{FF2B5EF4-FFF2-40B4-BE49-F238E27FC236}">
                <a16:creationId xmlns:a16="http://schemas.microsoft.com/office/drawing/2014/main" id="{ADE0B025-D788-49E5-82BE-D01031E63C57}"/>
              </a:ext>
            </a:extLst>
          </p:cNvPr>
          <p:cNvPicPr>
            <a:picLocks noChangeAspect="1"/>
          </p:cNvPicPr>
          <p:nvPr/>
        </p:nvPicPr>
        <p:blipFill>
          <a:blip r:embed="rId3"/>
          <a:stretch>
            <a:fillRect/>
          </a:stretch>
        </p:blipFill>
        <p:spPr>
          <a:xfrm>
            <a:off x="6033352" y="790130"/>
            <a:ext cx="3407959" cy="1012024"/>
          </a:xfrm>
          <a:prstGeom prst="rect">
            <a:avLst/>
          </a:prstGeom>
        </p:spPr>
      </p:pic>
    </p:spTree>
    <p:extLst>
      <p:ext uri="{BB962C8B-B14F-4D97-AF65-F5344CB8AC3E}">
        <p14:creationId xmlns:p14="http://schemas.microsoft.com/office/powerpoint/2010/main" val="9387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18BE8-5B1D-4E65-909D-09C06A5997BE}"/>
              </a:ext>
            </a:extLst>
          </p:cNvPr>
          <p:cNvSpPr>
            <a:spLocks noGrp="1"/>
          </p:cNvSpPr>
          <p:nvPr>
            <p:ph type="title"/>
          </p:nvPr>
        </p:nvSpPr>
        <p:spPr>
          <a:xfrm>
            <a:off x="611560" y="260648"/>
            <a:ext cx="8064900" cy="451576"/>
          </a:xfrm>
        </p:spPr>
        <p:txBody>
          <a:bodyPr/>
          <a:lstStyle/>
          <a:p>
            <a:r>
              <a:rPr lang="cs-CZ" dirty="0">
                <a:solidFill>
                  <a:srgbClr val="FFC000"/>
                </a:solidFill>
              </a:rPr>
              <a:t>7. Dostupné a čisté energie</a:t>
            </a:r>
          </a:p>
        </p:txBody>
      </p:sp>
      <p:pic>
        <p:nvPicPr>
          <p:cNvPr id="5" name="Obrázek 4">
            <a:extLst>
              <a:ext uri="{FF2B5EF4-FFF2-40B4-BE49-F238E27FC236}">
                <a16:creationId xmlns:a16="http://schemas.microsoft.com/office/drawing/2014/main" id="{115ED6F2-6E52-4589-B3EB-A61054C92BEE}"/>
              </a:ext>
            </a:extLst>
          </p:cNvPr>
          <p:cNvPicPr>
            <a:picLocks noChangeAspect="1"/>
          </p:cNvPicPr>
          <p:nvPr/>
        </p:nvPicPr>
        <p:blipFill rotWithShape="1">
          <a:blip r:embed="rId2"/>
          <a:srcRect l="21650" t="16229" r="41338" b="38800"/>
          <a:stretch/>
        </p:blipFill>
        <p:spPr>
          <a:xfrm>
            <a:off x="179512" y="712224"/>
            <a:ext cx="7416824" cy="5741112"/>
          </a:xfrm>
          <a:prstGeom prst="rect">
            <a:avLst/>
          </a:prstGeom>
        </p:spPr>
      </p:pic>
      <p:sp>
        <p:nvSpPr>
          <p:cNvPr id="7" name="TextovéPole 6">
            <a:extLst>
              <a:ext uri="{FF2B5EF4-FFF2-40B4-BE49-F238E27FC236}">
                <a16:creationId xmlns:a16="http://schemas.microsoft.com/office/drawing/2014/main" id="{E832CB52-E056-448F-95B3-B9E7D4909A37}"/>
              </a:ext>
            </a:extLst>
          </p:cNvPr>
          <p:cNvSpPr txBox="1"/>
          <p:nvPr/>
        </p:nvSpPr>
        <p:spPr>
          <a:xfrm>
            <a:off x="467544" y="6490749"/>
            <a:ext cx="4572000" cy="338554"/>
          </a:xfrm>
          <a:prstGeom prst="rect">
            <a:avLst/>
          </a:prstGeom>
          <a:noFill/>
        </p:spPr>
        <p:txBody>
          <a:bodyPr wrap="square">
            <a:spAutoFit/>
          </a:bodyPr>
          <a:lstStyle/>
          <a:p>
            <a:r>
              <a:rPr lang="cs-CZ" sz="800" dirty="0"/>
              <a:t>https://www.osn.cz/sdg-7-zajistit-pristup-k-cenove-dostupnym-spolehlivym-udrzitelnym-a-modernim-zdrojum-energie-pro-vsechny/</a:t>
            </a:r>
          </a:p>
        </p:txBody>
      </p:sp>
      <p:pic>
        <p:nvPicPr>
          <p:cNvPr id="4" name="Obrázek 3">
            <a:extLst>
              <a:ext uri="{FF2B5EF4-FFF2-40B4-BE49-F238E27FC236}">
                <a16:creationId xmlns:a16="http://schemas.microsoft.com/office/drawing/2014/main" id="{DC7F5E30-B79C-4B70-A370-ED09EDF5F2E4}"/>
              </a:ext>
            </a:extLst>
          </p:cNvPr>
          <p:cNvPicPr>
            <a:picLocks noChangeAspect="1"/>
          </p:cNvPicPr>
          <p:nvPr/>
        </p:nvPicPr>
        <p:blipFill>
          <a:blip r:embed="rId3"/>
          <a:stretch>
            <a:fillRect/>
          </a:stretch>
        </p:blipFill>
        <p:spPr>
          <a:xfrm>
            <a:off x="6588224" y="1163800"/>
            <a:ext cx="3407959" cy="1012024"/>
          </a:xfrm>
          <a:prstGeom prst="rect">
            <a:avLst/>
          </a:prstGeom>
        </p:spPr>
      </p:pic>
    </p:spTree>
    <p:extLst>
      <p:ext uri="{BB962C8B-B14F-4D97-AF65-F5344CB8AC3E}">
        <p14:creationId xmlns:p14="http://schemas.microsoft.com/office/powerpoint/2010/main" val="155562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94A166-D0E3-44CE-A23D-B248A9504932}"/>
              </a:ext>
            </a:extLst>
          </p:cNvPr>
          <p:cNvSpPr>
            <a:spLocks noGrp="1"/>
          </p:cNvSpPr>
          <p:nvPr>
            <p:ph type="title"/>
          </p:nvPr>
        </p:nvSpPr>
        <p:spPr>
          <a:xfrm>
            <a:off x="611560" y="260648"/>
            <a:ext cx="8064900" cy="451576"/>
          </a:xfrm>
        </p:spPr>
        <p:txBody>
          <a:bodyPr/>
          <a:lstStyle/>
          <a:p>
            <a:r>
              <a:rPr lang="cs-CZ" dirty="0">
                <a:solidFill>
                  <a:schemeClr val="accent6">
                    <a:lumMod val="75000"/>
                  </a:schemeClr>
                </a:solidFill>
              </a:rPr>
              <a:t>8. Důstojná práce  ekonomický růst</a:t>
            </a:r>
          </a:p>
        </p:txBody>
      </p:sp>
      <p:sp>
        <p:nvSpPr>
          <p:cNvPr id="3" name="Zástupný obsah 2">
            <a:extLst>
              <a:ext uri="{FF2B5EF4-FFF2-40B4-BE49-F238E27FC236}">
                <a16:creationId xmlns:a16="http://schemas.microsoft.com/office/drawing/2014/main" id="{BF7F8C7D-A04A-4A63-B93C-4201D3484870}"/>
              </a:ext>
            </a:extLst>
          </p:cNvPr>
          <p:cNvSpPr>
            <a:spLocks noGrp="1"/>
          </p:cNvSpPr>
          <p:nvPr>
            <p:ph idx="1"/>
          </p:nvPr>
        </p:nvSpPr>
        <p:spPr>
          <a:xfrm>
            <a:off x="5724128" y="1692002"/>
            <a:ext cx="2880772" cy="4139998"/>
          </a:xfrm>
        </p:spPr>
        <p:txBody>
          <a:bodyPr/>
          <a:lstStyle/>
          <a:p>
            <a:pPr marL="54000" indent="0">
              <a:buNone/>
            </a:pPr>
            <a:r>
              <a:rPr lang="cs-CZ" sz="1800" dirty="0">
                <a:solidFill>
                  <a:schemeClr val="accent6">
                    <a:lumMod val="75000"/>
                  </a:schemeClr>
                </a:solidFill>
              </a:rPr>
              <a:t>Za problémy ve které oblasti/ech v rámci uvedených cílů platí (české/slovenské) podniky nejvyšší pokuty? Kterých manažerských funkcí a jak se příčiny placení pokut týkají?</a:t>
            </a:r>
          </a:p>
        </p:txBody>
      </p:sp>
      <p:pic>
        <p:nvPicPr>
          <p:cNvPr id="5" name="Obrázek 4">
            <a:extLst>
              <a:ext uri="{FF2B5EF4-FFF2-40B4-BE49-F238E27FC236}">
                <a16:creationId xmlns:a16="http://schemas.microsoft.com/office/drawing/2014/main" id="{58014F0B-CFF5-4B58-B54F-F5FD3B52C8DE}"/>
              </a:ext>
            </a:extLst>
          </p:cNvPr>
          <p:cNvPicPr>
            <a:picLocks noChangeAspect="1"/>
          </p:cNvPicPr>
          <p:nvPr/>
        </p:nvPicPr>
        <p:blipFill rotWithShape="1">
          <a:blip r:embed="rId2"/>
          <a:srcRect l="21651" t="6111" r="40550" b="6601"/>
          <a:stretch/>
        </p:blipFill>
        <p:spPr>
          <a:xfrm>
            <a:off x="107504" y="764704"/>
            <a:ext cx="5472608" cy="5832648"/>
          </a:xfrm>
          <a:prstGeom prst="rect">
            <a:avLst/>
          </a:prstGeom>
        </p:spPr>
      </p:pic>
      <p:sp>
        <p:nvSpPr>
          <p:cNvPr id="7" name="TextovéPole 6">
            <a:extLst>
              <a:ext uri="{FF2B5EF4-FFF2-40B4-BE49-F238E27FC236}">
                <a16:creationId xmlns:a16="http://schemas.microsoft.com/office/drawing/2014/main" id="{B360F336-BF0F-4F7F-82AA-FC7BC7F5E74B}"/>
              </a:ext>
            </a:extLst>
          </p:cNvPr>
          <p:cNvSpPr txBox="1"/>
          <p:nvPr/>
        </p:nvSpPr>
        <p:spPr>
          <a:xfrm>
            <a:off x="123535" y="6539679"/>
            <a:ext cx="4572000" cy="338554"/>
          </a:xfrm>
          <a:prstGeom prst="rect">
            <a:avLst/>
          </a:prstGeom>
          <a:noFill/>
        </p:spPr>
        <p:txBody>
          <a:bodyPr wrap="square">
            <a:spAutoFit/>
          </a:bodyPr>
          <a:lstStyle/>
          <a:p>
            <a:r>
              <a:rPr lang="cs-CZ" sz="800" dirty="0"/>
              <a:t>https://www.osn.cz/sdg-8-podporovat-trvaly-inkluzivni-a-udrzitelny-hospodarsky-rust-plnou-a-produktivni-zamestnanost-a-dustojnou-praci-pro-vsechny/</a:t>
            </a:r>
          </a:p>
        </p:txBody>
      </p:sp>
      <p:pic>
        <p:nvPicPr>
          <p:cNvPr id="4" name="Obrázek 3">
            <a:extLst>
              <a:ext uri="{FF2B5EF4-FFF2-40B4-BE49-F238E27FC236}">
                <a16:creationId xmlns:a16="http://schemas.microsoft.com/office/drawing/2014/main" id="{2C8AC4B7-ACDD-4D39-9C50-C9FE0B56DA0C}"/>
              </a:ext>
            </a:extLst>
          </p:cNvPr>
          <p:cNvPicPr>
            <a:picLocks noChangeAspect="1"/>
          </p:cNvPicPr>
          <p:nvPr/>
        </p:nvPicPr>
        <p:blipFill>
          <a:blip r:embed="rId3"/>
          <a:stretch>
            <a:fillRect/>
          </a:stretch>
        </p:blipFill>
        <p:spPr>
          <a:xfrm>
            <a:off x="5940152" y="795446"/>
            <a:ext cx="3407959" cy="1012024"/>
          </a:xfrm>
          <a:prstGeom prst="rect">
            <a:avLst/>
          </a:prstGeom>
        </p:spPr>
      </p:pic>
    </p:spTree>
    <p:extLst>
      <p:ext uri="{BB962C8B-B14F-4D97-AF65-F5344CB8AC3E}">
        <p14:creationId xmlns:p14="http://schemas.microsoft.com/office/powerpoint/2010/main" val="2428099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A7C7A-54EF-4271-96A2-163F65F93768}"/>
              </a:ext>
            </a:extLst>
          </p:cNvPr>
          <p:cNvSpPr>
            <a:spLocks noGrp="1"/>
          </p:cNvSpPr>
          <p:nvPr>
            <p:ph type="title"/>
          </p:nvPr>
        </p:nvSpPr>
        <p:spPr>
          <a:xfrm>
            <a:off x="467544" y="260648"/>
            <a:ext cx="8064900" cy="451576"/>
          </a:xfrm>
        </p:spPr>
        <p:txBody>
          <a:bodyPr/>
          <a:lstStyle/>
          <a:p>
            <a:r>
              <a:rPr lang="cs-CZ" dirty="0">
                <a:solidFill>
                  <a:schemeClr val="accent5">
                    <a:lumMod val="75000"/>
                  </a:schemeClr>
                </a:solidFill>
              </a:rPr>
              <a:t>9. průmysl, inovace a infrastruktura</a:t>
            </a:r>
          </a:p>
        </p:txBody>
      </p:sp>
      <p:sp>
        <p:nvSpPr>
          <p:cNvPr id="3" name="Zástupný obsah 2">
            <a:extLst>
              <a:ext uri="{FF2B5EF4-FFF2-40B4-BE49-F238E27FC236}">
                <a16:creationId xmlns:a16="http://schemas.microsoft.com/office/drawing/2014/main" id="{1FE854F8-BC19-446D-8AEC-D5FDE0F9FC99}"/>
              </a:ext>
            </a:extLst>
          </p:cNvPr>
          <p:cNvSpPr>
            <a:spLocks noGrp="1"/>
          </p:cNvSpPr>
          <p:nvPr>
            <p:ph idx="1"/>
          </p:nvPr>
        </p:nvSpPr>
        <p:spPr>
          <a:xfrm>
            <a:off x="5652120" y="2348880"/>
            <a:ext cx="2952780" cy="2664296"/>
          </a:xfrm>
        </p:spPr>
        <p:txBody>
          <a:bodyPr/>
          <a:lstStyle/>
          <a:p>
            <a:pPr marL="54000" indent="0">
              <a:buNone/>
            </a:pPr>
            <a:r>
              <a:rPr lang="cs-CZ" dirty="0">
                <a:solidFill>
                  <a:schemeClr val="accent5">
                    <a:lumMod val="75000"/>
                  </a:schemeClr>
                </a:solidFill>
              </a:rPr>
              <a:t>Co z těchto dílčích cílů plyne pro české/slovenské podniky? Reflexe v managementu?</a:t>
            </a:r>
          </a:p>
        </p:txBody>
      </p:sp>
      <p:pic>
        <p:nvPicPr>
          <p:cNvPr id="5" name="Obrázek 4">
            <a:extLst>
              <a:ext uri="{FF2B5EF4-FFF2-40B4-BE49-F238E27FC236}">
                <a16:creationId xmlns:a16="http://schemas.microsoft.com/office/drawing/2014/main" id="{929A795B-DFBE-40F3-8971-376265C0AA99}"/>
              </a:ext>
            </a:extLst>
          </p:cNvPr>
          <p:cNvPicPr>
            <a:picLocks noChangeAspect="1"/>
          </p:cNvPicPr>
          <p:nvPr/>
        </p:nvPicPr>
        <p:blipFill rotWithShape="1">
          <a:blip r:embed="rId2"/>
          <a:srcRect l="21650" t="16230" r="41338" b="17800"/>
          <a:stretch/>
        </p:blipFill>
        <p:spPr>
          <a:xfrm>
            <a:off x="179513" y="712223"/>
            <a:ext cx="5184575" cy="5816977"/>
          </a:xfrm>
          <a:prstGeom prst="rect">
            <a:avLst/>
          </a:prstGeom>
        </p:spPr>
      </p:pic>
      <p:sp>
        <p:nvSpPr>
          <p:cNvPr id="7" name="TextovéPole 6">
            <a:extLst>
              <a:ext uri="{FF2B5EF4-FFF2-40B4-BE49-F238E27FC236}">
                <a16:creationId xmlns:a16="http://schemas.microsoft.com/office/drawing/2014/main" id="{8811D8ED-DEE4-4858-8DC6-D8491344FF04}"/>
              </a:ext>
            </a:extLst>
          </p:cNvPr>
          <p:cNvSpPr txBox="1"/>
          <p:nvPr/>
        </p:nvSpPr>
        <p:spPr>
          <a:xfrm>
            <a:off x="467544" y="6529201"/>
            <a:ext cx="4752528" cy="338554"/>
          </a:xfrm>
          <a:prstGeom prst="rect">
            <a:avLst/>
          </a:prstGeom>
          <a:noFill/>
        </p:spPr>
        <p:txBody>
          <a:bodyPr wrap="square">
            <a:spAutoFit/>
          </a:bodyPr>
          <a:lstStyle/>
          <a:p>
            <a:r>
              <a:rPr lang="cs-CZ" sz="800" dirty="0"/>
              <a:t>https://www.osn.cz/sdg-9-vybudovat-odolnou-infrastrukturu-podporovat-inkluzivni-a-udrzitelnou-industrializaci-a-inovace/</a:t>
            </a:r>
          </a:p>
        </p:txBody>
      </p:sp>
      <p:pic>
        <p:nvPicPr>
          <p:cNvPr id="4" name="Obrázek 3">
            <a:extLst>
              <a:ext uri="{FF2B5EF4-FFF2-40B4-BE49-F238E27FC236}">
                <a16:creationId xmlns:a16="http://schemas.microsoft.com/office/drawing/2014/main" id="{FC7A7824-3129-4212-A19C-465903B32B8D}"/>
              </a:ext>
            </a:extLst>
          </p:cNvPr>
          <p:cNvPicPr>
            <a:picLocks noChangeAspect="1"/>
          </p:cNvPicPr>
          <p:nvPr/>
        </p:nvPicPr>
        <p:blipFill>
          <a:blip r:embed="rId3"/>
          <a:stretch>
            <a:fillRect/>
          </a:stretch>
        </p:blipFill>
        <p:spPr>
          <a:xfrm>
            <a:off x="5940152" y="1024540"/>
            <a:ext cx="3407959" cy="1012024"/>
          </a:xfrm>
          <a:prstGeom prst="rect">
            <a:avLst/>
          </a:prstGeom>
        </p:spPr>
      </p:pic>
    </p:spTree>
    <p:extLst>
      <p:ext uri="{BB962C8B-B14F-4D97-AF65-F5344CB8AC3E}">
        <p14:creationId xmlns:p14="http://schemas.microsoft.com/office/powerpoint/2010/main" val="98480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AABB2-32BD-4497-AC55-86474162EAB7}"/>
              </a:ext>
            </a:extLst>
          </p:cNvPr>
          <p:cNvSpPr>
            <a:spLocks noGrp="1"/>
          </p:cNvSpPr>
          <p:nvPr>
            <p:ph type="title"/>
          </p:nvPr>
        </p:nvSpPr>
        <p:spPr>
          <a:xfrm>
            <a:off x="467544" y="332656"/>
            <a:ext cx="8064900" cy="451576"/>
          </a:xfrm>
        </p:spPr>
        <p:txBody>
          <a:bodyPr/>
          <a:lstStyle/>
          <a:p>
            <a:r>
              <a:rPr lang="cs-CZ" dirty="0">
                <a:solidFill>
                  <a:srgbClr val="CC0099"/>
                </a:solidFill>
              </a:rPr>
              <a:t>10. Méně nerovnosti</a:t>
            </a:r>
          </a:p>
        </p:txBody>
      </p:sp>
      <p:sp>
        <p:nvSpPr>
          <p:cNvPr id="3" name="Zástupný obsah 2">
            <a:extLst>
              <a:ext uri="{FF2B5EF4-FFF2-40B4-BE49-F238E27FC236}">
                <a16:creationId xmlns:a16="http://schemas.microsoft.com/office/drawing/2014/main" id="{2FF254C7-AC75-4CF2-BD45-01119CFC6931}"/>
              </a:ext>
            </a:extLst>
          </p:cNvPr>
          <p:cNvSpPr>
            <a:spLocks noGrp="1"/>
          </p:cNvSpPr>
          <p:nvPr>
            <p:ph idx="1"/>
          </p:nvPr>
        </p:nvSpPr>
        <p:spPr>
          <a:xfrm>
            <a:off x="5940152" y="2780928"/>
            <a:ext cx="2952328" cy="2016224"/>
          </a:xfrm>
        </p:spPr>
        <p:txBody>
          <a:bodyPr/>
          <a:lstStyle/>
          <a:p>
            <a:pPr marL="54000" indent="0">
              <a:lnSpc>
                <a:spcPct val="100000"/>
              </a:lnSpc>
              <a:buNone/>
            </a:pPr>
            <a:r>
              <a:rPr lang="cs-CZ" dirty="0">
                <a:solidFill>
                  <a:srgbClr val="CC0099"/>
                </a:solidFill>
              </a:rPr>
              <a:t>Jaké dopady na život podniků (a tedy jejich management) má společnost, ve které jsou velmi velké sociální nerovnosti?</a:t>
            </a:r>
          </a:p>
        </p:txBody>
      </p:sp>
      <p:pic>
        <p:nvPicPr>
          <p:cNvPr id="5" name="Obrázek 4">
            <a:extLst>
              <a:ext uri="{FF2B5EF4-FFF2-40B4-BE49-F238E27FC236}">
                <a16:creationId xmlns:a16="http://schemas.microsoft.com/office/drawing/2014/main" id="{BA3C1E6D-4B45-40C0-83F5-D4B1CE77F069}"/>
              </a:ext>
            </a:extLst>
          </p:cNvPr>
          <p:cNvPicPr>
            <a:picLocks noChangeAspect="1"/>
          </p:cNvPicPr>
          <p:nvPr/>
        </p:nvPicPr>
        <p:blipFill rotWithShape="1">
          <a:blip r:embed="rId2"/>
          <a:srcRect l="21651" t="16229" r="40550" b="23400"/>
          <a:stretch/>
        </p:blipFill>
        <p:spPr>
          <a:xfrm>
            <a:off x="251520" y="908720"/>
            <a:ext cx="5400600" cy="5688632"/>
          </a:xfrm>
          <a:prstGeom prst="rect">
            <a:avLst/>
          </a:prstGeom>
        </p:spPr>
      </p:pic>
      <p:sp>
        <p:nvSpPr>
          <p:cNvPr id="7" name="TextovéPole 6">
            <a:extLst>
              <a:ext uri="{FF2B5EF4-FFF2-40B4-BE49-F238E27FC236}">
                <a16:creationId xmlns:a16="http://schemas.microsoft.com/office/drawing/2014/main" id="{8EDCC8FE-F34C-4430-AC57-8785E55EB8DC}"/>
              </a:ext>
            </a:extLst>
          </p:cNvPr>
          <p:cNvSpPr txBox="1"/>
          <p:nvPr/>
        </p:nvSpPr>
        <p:spPr>
          <a:xfrm>
            <a:off x="467544" y="6576357"/>
            <a:ext cx="4572000" cy="215444"/>
          </a:xfrm>
          <a:prstGeom prst="rect">
            <a:avLst/>
          </a:prstGeom>
          <a:noFill/>
        </p:spPr>
        <p:txBody>
          <a:bodyPr wrap="square">
            <a:spAutoFit/>
          </a:bodyPr>
          <a:lstStyle/>
          <a:p>
            <a:r>
              <a:rPr lang="cs-CZ" sz="800" dirty="0"/>
              <a:t>https://www.osn.cz/sdg-10-snizit-nerovnost-uvnitr-zemi-i-mezi-nimi/</a:t>
            </a:r>
          </a:p>
        </p:txBody>
      </p:sp>
      <p:pic>
        <p:nvPicPr>
          <p:cNvPr id="4" name="Obrázek 3">
            <a:extLst>
              <a:ext uri="{FF2B5EF4-FFF2-40B4-BE49-F238E27FC236}">
                <a16:creationId xmlns:a16="http://schemas.microsoft.com/office/drawing/2014/main" id="{AE71DA9C-68E1-4157-A8C6-640DBCD48235}"/>
              </a:ext>
            </a:extLst>
          </p:cNvPr>
          <p:cNvPicPr>
            <a:picLocks noChangeAspect="1"/>
          </p:cNvPicPr>
          <p:nvPr/>
        </p:nvPicPr>
        <p:blipFill>
          <a:blip r:embed="rId3"/>
          <a:stretch>
            <a:fillRect/>
          </a:stretch>
        </p:blipFill>
        <p:spPr>
          <a:xfrm>
            <a:off x="5796136" y="1196752"/>
            <a:ext cx="3407959" cy="1012024"/>
          </a:xfrm>
          <a:prstGeom prst="rect">
            <a:avLst/>
          </a:prstGeom>
        </p:spPr>
      </p:pic>
    </p:spTree>
    <p:extLst>
      <p:ext uri="{BB962C8B-B14F-4D97-AF65-F5344CB8AC3E}">
        <p14:creationId xmlns:p14="http://schemas.microsoft.com/office/powerpoint/2010/main" val="2392868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29108B-2CF9-4729-889B-120927D0F285}"/>
              </a:ext>
            </a:extLst>
          </p:cNvPr>
          <p:cNvSpPr>
            <a:spLocks noGrp="1"/>
          </p:cNvSpPr>
          <p:nvPr>
            <p:ph type="title"/>
          </p:nvPr>
        </p:nvSpPr>
        <p:spPr>
          <a:xfrm>
            <a:off x="527342" y="476672"/>
            <a:ext cx="8064900" cy="451576"/>
          </a:xfrm>
        </p:spPr>
        <p:txBody>
          <a:bodyPr/>
          <a:lstStyle/>
          <a:p>
            <a:r>
              <a:rPr lang="cs-CZ" sz="2400" dirty="0">
                <a:solidFill>
                  <a:srgbClr val="FFC000"/>
                </a:solidFill>
                <a:latin typeface="Calibri" panose="020F0502020204030204" pitchFamily="34" charset="0"/>
                <a:ea typeface="Calibri" panose="020F0502020204030204" pitchFamily="34" charset="0"/>
                <a:cs typeface="Times New Roman" panose="02020603050405020304" pitchFamily="18" charset="0"/>
              </a:rPr>
              <a:t>A</a:t>
            </a:r>
            <a:r>
              <a:rPr lang="cs-CZ" sz="2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udit udržitelnosti podniku a reportování o udržitelnosti</a:t>
            </a:r>
            <a:endParaRPr lang="cs-CZ" sz="2400" dirty="0">
              <a:solidFill>
                <a:srgbClr val="FFC000"/>
              </a:solidFill>
            </a:endParaRPr>
          </a:p>
        </p:txBody>
      </p:sp>
      <p:sp>
        <p:nvSpPr>
          <p:cNvPr id="3" name="Zástupný obsah 2">
            <a:extLst>
              <a:ext uri="{FF2B5EF4-FFF2-40B4-BE49-F238E27FC236}">
                <a16:creationId xmlns:a16="http://schemas.microsoft.com/office/drawing/2014/main" id="{10AFBBE1-C077-4871-82A2-FE9C7B4EE146}"/>
              </a:ext>
            </a:extLst>
          </p:cNvPr>
          <p:cNvSpPr>
            <a:spLocks noGrp="1"/>
          </p:cNvSpPr>
          <p:nvPr>
            <p:ph idx="1"/>
          </p:nvPr>
        </p:nvSpPr>
        <p:spPr>
          <a:xfrm>
            <a:off x="540000" y="1124744"/>
            <a:ext cx="8064900" cy="4707256"/>
          </a:xfrm>
        </p:spPr>
        <p:txBody>
          <a:bodyPr/>
          <a:lstStyle/>
          <a:p>
            <a:pPr marL="54000" indent="0">
              <a:lnSpc>
                <a:spcPct val="100000"/>
              </a:lnSpc>
              <a:spcAft>
                <a:spcPts val="600"/>
              </a:spcAft>
              <a:buNone/>
            </a:pPr>
            <a:r>
              <a:rPr lang="cs-CZ" dirty="0"/>
              <a:t>Manažerské funkce – kontrola a komunikování:</a:t>
            </a:r>
          </a:p>
          <a:p>
            <a:pPr marL="54000" indent="0">
              <a:lnSpc>
                <a:spcPct val="100000"/>
              </a:lnSpc>
              <a:spcAft>
                <a:spcPts val="600"/>
              </a:spcAft>
              <a:buNone/>
            </a:pPr>
            <a:r>
              <a:rPr lang="cs-CZ" dirty="0"/>
              <a:t>              audity  a reporty</a:t>
            </a:r>
          </a:p>
          <a:p>
            <a:pPr marL="54000" indent="0">
              <a:lnSpc>
                <a:spcPct val="100000"/>
              </a:lnSpc>
              <a:spcAft>
                <a:spcPts val="600"/>
              </a:spcAft>
              <a:buNone/>
            </a:pPr>
            <a:r>
              <a:rPr lang="cs-CZ" dirty="0"/>
              <a:t>                         </a:t>
            </a:r>
            <a:r>
              <a:rPr lang="cs-CZ" dirty="0">
                <a:solidFill>
                  <a:srgbClr val="FF0000"/>
                </a:solidFill>
              </a:rPr>
              <a:t>AUDIT</a:t>
            </a:r>
            <a:r>
              <a:rPr lang="cs-CZ" dirty="0"/>
              <a:t> toho, jak jsou podniky společensky odpovědné a jak se udržitelně chovají</a:t>
            </a:r>
          </a:p>
          <a:p>
            <a:pPr marL="54000" indent="0">
              <a:lnSpc>
                <a:spcPct val="100000"/>
              </a:lnSpc>
              <a:spcAft>
                <a:spcPts val="600"/>
              </a:spcAft>
              <a:buNone/>
            </a:pPr>
            <a:r>
              <a:rPr lang="cs-CZ" dirty="0"/>
              <a:t>                         </a:t>
            </a:r>
            <a:r>
              <a:rPr lang="cs-CZ" dirty="0">
                <a:solidFill>
                  <a:srgbClr val="FF0000"/>
                </a:solidFill>
              </a:rPr>
              <a:t>REPORT VÝSLEDKŮ AUDITU</a:t>
            </a:r>
          </a:p>
          <a:p>
            <a:pPr marL="54000" indent="0">
              <a:lnSpc>
                <a:spcPct val="100000"/>
              </a:lnSpc>
              <a:spcAft>
                <a:spcPts val="600"/>
              </a:spcAft>
              <a:buNone/>
            </a:pPr>
            <a:endParaRPr lang="cs-CZ" dirty="0"/>
          </a:p>
          <a:p>
            <a:pPr marL="54000" indent="0">
              <a:lnSpc>
                <a:spcPct val="100000"/>
              </a:lnSpc>
              <a:spcAft>
                <a:spcPts val="600"/>
              </a:spcAft>
              <a:buNone/>
            </a:pPr>
            <a:r>
              <a:rPr lang="cs-CZ" dirty="0"/>
              <a:t>Sběr dat – napříč podnikem  částečně i v externím prostředí (zapojení všech manažerských funkcí - vedení, plánování, organizování, motivování, komunikování, rozhodování, kontrolování..) – čas a náklady</a:t>
            </a:r>
          </a:p>
        </p:txBody>
      </p:sp>
    </p:spTree>
    <p:extLst>
      <p:ext uri="{BB962C8B-B14F-4D97-AF65-F5344CB8AC3E}">
        <p14:creationId xmlns:p14="http://schemas.microsoft.com/office/powerpoint/2010/main" val="2383877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188640"/>
            <a:ext cx="8064900" cy="451576"/>
          </a:xfrm>
        </p:spPr>
        <p:txBody>
          <a:bodyPr/>
          <a:lstStyle/>
          <a:p>
            <a:r>
              <a:rPr lang="cs-CZ" sz="2400" dirty="0">
                <a:solidFill>
                  <a:srgbClr val="FF0000"/>
                </a:solidFill>
              </a:rPr>
              <a:t>Kdo musí reportovat o společenské odpovědnosti</a:t>
            </a:r>
          </a:p>
        </p:txBody>
      </p:sp>
      <p:sp>
        <p:nvSpPr>
          <p:cNvPr id="3" name="Zástupný symbol pro obsah 2"/>
          <p:cNvSpPr>
            <a:spLocks noGrp="1"/>
          </p:cNvSpPr>
          <p:nvPr>
            <p:ph idx="1"/>
          </p:nvPr>
        </p:nvSpPr>
        <p:spPr>
          <a:xfrm>
            <a:off x="251520" y="692696"/>
            <a:ext cx="8640960" cy="5976664"/>
          </a:xfrm>
        </p:spPr>
        <p:txBody>
          <a:bodyPr>
            <a:noAutofit/>
          </a:bodyPr>
          <a:lstStyle/>
          <a:p>
            <a:pPr>
              <a:buFont typeface="Arial" panose="020B0604020202020204" pitchFamily="34" charset="0"/>
              <a:buChar char="•"/>
            </a:pPr>
            <a:r>
              <a:rPr lang="cs-CZ" sz="900" b="1" dirty="0">
                <a:solidFill>
                  <a:schemeClr val="accent2">
                    <a:lumMod val="75000"/>
                  </a:schemeClr>
                </a:solidFill>
              </a:rPr>
              <a:t>SMĚRNICE EVROPSKÉHO PARLAMENTU A RADY 2014/95/EU ze dne 22. října 2014, kterou se mění směrnice 2013/34/EU, pokud jde o uvádění nefinančních informací a informací týkajících se rozmanitosti některými velkými podniky a skupinami </a:t>
            </a:r>
            <a:r>
              <a:rPr lang="cs-CZ" sz="900" b="1" dirty="0"/>
              <a:t>(anebo </a:t>
            </a:r>
            <a:r>
              <a:rPr lang="cs-CZ" sz="900" b="1" dirty="0">
                <a:solidFill>
                  <a:srgbClr val="FF0000"/>
                </a:solidFill>
              </a:rPr>
              <a:t>směrnice o nefinančním reportování</a:t>
            </a:r>
            <a:r>
              <a:rPr lang="cs-CZ" sz="900" b="1" dirty="0"/>
              <a:t>) </a:t>
            </a:r>
            <a:r>
              <a:rPr lang="cs-CZ" sz="600" b="1" dirty="0">
                <a:hlinkClick r:id="rId2"/>
              </a:rPr>
              <a:t>https://eur-lex.europa.eu/legal-content/CS/TXT/HTML/?uri=CELEX:32014L0095&amp;from=DE</a:t>
            </a:r>
            <a:endParaRPr lang="cs-CZ" sz="600" b="1" dirty="0"/>
          </a:p>
          <a:p>
            <a:pPr>
              <a:buFont typeface="Arial" panose="020B0604020202020204" pitchFamily="34" charset="0"/>
              <a:buChar char="•"/>
            </a:pPr>
            <a:r>
              <a:rPr lang="cs-CZ" sz="900" b="1" dirty="0"/>
              <a:t>Do prosince 2016 měly všechny členské státy implementovat do své legislativy</a:t>
            </a:r>
          </a:p>
          <a:p>
            <a:pPr>
              <a:buFont typeface="Arial" panose="020B0604020202020204" pitchFamily="34" charset="0"/>
              <a:buChar char="•"/>
            </a:pPr>
            <a:r>
              <a:rPr lang="cs-CZ" sz="900" b="1" dirty="0"/>
              <a:t>Relativně značná volnost </a:t>
            </a:r>
            <a:r>
              <a:rPr lang="cs-CZ" sz="900" dirty="0"/>
              <a:t>nastavit reportování tak, aby vyhovovalo místní legislativě i podnikům samotným (velmi různé praktiky a politiky napříč EU)</a:t>
            </a:r>
            <a:endParaRPr lang="cs-CZ" sz="900" b="1" dirty="0"/>
          </a:p>
          <a:p>
            <a:pPr>
              <a:buFont typeface="Arial" panose="020B0604020202020204" pitchFamily="34" charset="0"/>
              <a:buChar char="•"/>
            </a:pPr>
            <a:r>
              <a:rPr lang="cs-CZ" sz="900" b="1" dirty="0">
                <a:solidFill>
                  <a:srgbClr val="00B050"/>
                </a:solidFill>
              </a:rPr>
              <a:t>Česká republika </a:t>
            </a:r>
            <a:r>
              <a:rPr lang="cs-CZ" sz="900" dirty="0"/>
              <a:t>- prosinec 2016 – obsah směrnice začleněn do </a:t>
            </a:r>
            <a:r>
              <a:rPr lang="cs-CZ" sz="900" b="1" dirty="0">
                <a:solidFill>
                  <a:schemeClr val="accent2">
                    <a:lumMod val="75000"/>
                  </a:schemeClr>
                </a:solidFill>
              </a:rPr>
              <a:t>Zákona o účetnictví Sb. 563/1991 </a:t>
            </a:r>
            <a:r>
              <a:rPr lang="cs-CZ" sz="900" dirty="0"/>
              <a:t> – konkrétně ,,Část osmá Uvádění nefinančních informací“</a:t>
            </a:r>
          </a:p>
          <a:p>
            <a:pPr>
              <a:spcBef>
                <a:spcPts val="225"/>
              </a:spcBef>
              <a:buFont typeface="Arial" panose="020B0604020202020204" pitchFamily="34" charset="0"/>
              <a:buChar char="•"/>
            </a:pPr>
            <a:r>
              <a:rPr lang="cs-CZ" sz="900" dirty="0"/>
              <a:t>Kdo musí:</a:t>
            </a:r>
          </a:p>
          <a:p>
            <a:pPr lvl="1">
              <a:spcBef>
                <a:spcPts val="225"/>
              </a:spcBef>
              <a:buFont typeface="Arial" panose="020B0604020202020204" pitchFamily="34" charset="0"/>
              <a:buChar char="•"/>
            </a:pPr>
            <a:r>
              <a:rPr lang="cs-CZ" sz="1100" i="1" dirty="0"/>
              <a:t>velké účetní jednoty, které jsou obchodní společností a zároveň subjektem veřejného zájmu, pokud k rozvahovému dni překročí kritérium průměrného počtu 500 zaměstnanců v průběhu účetního období a pro konsolidující účetní jednotky velkých skupin účetních jednotek, které jsou zároveň subjekty veřejného zájmu, pokud k rozvahovému dni překročí na konsolidovaném základě kritérium 500 zaměstnanců v průběhu účetního období. </a:t>
            </a:r>
            <a:r>
              <a:rPr lang="cs-CZ" sz="1100" dirty="0"/>
              <a:t>Velké účetní jednotky jsou zároveň definovány v prvním paragrafu zákona s názvem Kategorie účetních jednotek a. kategorie skupin účetních jednotek jako jednotka, která k rozvahovému dni překračuje alespoň dvě z následujících hodnot: </a:t>
            </a:r>
          </a:p>
          <a:p>
            <a:pPr lvl="2">
              <a:spcBef>
                <a:spcPts val="225"/>
              </a:spcBef>
              <a:buFont typeface="Arial" panose="020B0604020202020204" pitchFamily="34" charset="0"/>
              <a:buChar char="•"/>
            </a:pPr>
            <a:r>
              <a:rPr lang="cs-CZ" sz="1050" dirty="0"/>
              <a:t>aktiva celkem 500 000 000 Kč, roční úhrn čistého obratu 1 000 000 000 Kč, průměrný počet zaměstnanců v průběhu účetního období je 250 – toto kritérium je pro účely nefinančního reportování změněno na výše zmíněných 500 </a:t>
            </a:r>
          </a:p>
          <a:p>
            <a:pPr lvl="1">
              <a:spcBef>
                <a:spcPts val="225"/>
              </a:spcBef>
              <a:buFont typeface="Arial" panose="020B0604020202020204" pitchFamily="34" charset="0"/>
              <a:buChar char="•"/>
            </a:pPr>
            <a:r>
              <a:rPr lang="cs-CZ" sz="1100" dirty="0"/>
              <a:t>Dceřiná firma tuto zprávu zveřejňovat nemusí, pokud je již vypracována mateřskou</a:t>
            </a:r>
          </a:p>
          <a:p>
            <a:pPr>
              <a:spcBef>
                <a:spcPts val="225"/>
              </a:spcBef>
              <a:buFont typeface="Arial" panose="020B0604020202020204" pitchFamily="34" charset="0"/>
              <a:buChar char="•"/>
            </a:pPr>
            <a:r>
              <a:rPr lang="cs-CZ" sz="900" b="1" dirty="0">
                <a:solidFill>
                  <a:srgbClr val="0070C0"/>
                </a:solidFill>
                <a:latin typeface="Times New Roman" panose="02020603050405020304" pitchFamily="18" charset="0"/>
              </a:rPr>
              <a:t>V reportu</a:t>
            </a:r>
            <a:r>
              <a:rPr lang="cs-CZ" sz="900" dirty="0">
                <a:solidFill>
                  <a:srgbClr val="000000"/>
                </a:solidFill>
                <a:latin typeface="Times New Roman" panose="02020603050405020304" pitchFamily="18" charset="0"/>
              </a:rPr>
              <a:t>: přehled nefinančních informací zahrnující environmentální, sociální a zaměstnanecké témata nebo otázky, dodržování lidských práv a boje proti korupci a úplatkářství</a:t>
            </a:r>
            <a:endParaRPr lang="cs-CZ" sz="900" dirty="0"/>
          </a:p>
          <a:p>
            <a:pPr>
              <a:spcBef>
                <a:spcPts val="225"/>
              </a:spcBef>
              <a:buFont typeface="Arial" panose="020B0604020202020204" pitchFamily="34" charset="0"/>
              <a:buChar char="•"/>
            </a:pPr>
            <a:r>
              <a:rPr lang="cs-CZ" sz="900" dirty="0"/>
              <a:t>Zákon také upravuje strukturu, ve které mají být nefinanční informace uváděny a sice: </a:t>
            </a:r>
          </a:p>
          <a:p>
            <a:pPr lvl="1">
              <a:spcBef>
                <a:spcPts val="225"/>
              </a:spcBef>
              <a:buFont typeface="Arial" panose="020B0604020202020204" pitchFamily="34" charset="0"/>
              <a:buChar char="•"/>
            </a:pPr>
            <a:r>
              <a:rPr lang="cs-CZ" sz="1000" dirty="0"/>
              <a:t>d) Popis obchodního modelu </a:t>
            </a:r>
          </a:p>
          <a:p>
            <a:pPr lvl="1">
              <a:spcBef>
                <a:spcPts val="225"/>
              </a:spcBef>
              <a:buFont typeface="Arial" panose="020B0604020202020204" pitchFamily="34" charset="0"/>
              <a:buChar char="•"/>
            </a:pPr>
            <a:r>
              <a:rPr lang="cs-CZ" sz="1000" dirty="0"/>
              <a:t>e) Popis uplatňovaných opatření a postupů náležité péče, v případě že podnik žádná neuplatňuje, je potřeba uvést odůvodnění </a:t>
            </a:r>
          </a:p>
          <a:p>
            <a:pPr lvl="1">
              <a:spcBef>
                <a:spcPts val="225"/>
              </a:spcBef>
              <a:buFont typeface="Arial" panose="020B0604020202020204" pitchFamily="34" charset="0"/>
              <a:buChar char="•"/>
            </a:pPr>
            <a:r>
              <a:rPr lang="cs-CZ" sz="1000" dirty="0"/>
              <a:t>f) Popis výsledků těchto opatření </a:t>
            </a:r>
          </a:p>
          <a:p>
            <a:pPr lvl="1">
              <a:spcBef>
                <a:spcPts val="225"/>
              </a:spcBef>
              <a:buFont typeface="Arial" panose="020B0604020202020204" pitchFamily="34" charset="0"/>
              <a:buChar char="•"/>
            </a:pPr>
            <a:r>
              <a:rPr lang="cs-CZ" sz="1000" dirty="0"/>
              <a:t>g) Popis hlavních rizik spojených s činností a popis jejich řízení </a:t>
            </a:r>
          </a:p>
          <a:p>
            <a:pPr lvl="1">
              <a:spcBef>
                <a:spcPts val="225"/>
              </a:spcBef>
              <a:buFont typeface="Arial" panose="020B0604020202020204" pitchFamily="34" charset="0"/>
              <a:buChar char="•"/>
            </a:pPr>
            <a:r>
              <a:rPr lang="cs-CZ" sz="1000" dirty="0"/>
              <a:t>h) Nefinanční klíčové ukazatele výkonnosti </a:t>
            </a:r>
          </a:p>
          <a:p>
            <a:pPr>
              <a:spcBef>
                <a:spcPts val="225"/>
              </a:spcBef>
              <a:buFont typeface="Arial" panose="020B0604020202020204" pitchFamily="34" charset="0"/>
              <a:buChar char="•"/>
            </a:pPr>
            <a:r>
              <a:rPr lang="cs-CZ" sz="900" dirty="0"/>
              <a:t>Zpracování nefinančních informací musí být ověřeno auditorem</a:t>
            </a:r>
          </a:p>
          <a:p>
            <a:pPr lvl="1">
              <a:spcBef>
                <a:spcPts val="225"/>
              </a:spcBef>
              <a:buFont typeface="Arial" panose="020B0604020202020204" pitchFamily="34" charset="0"/>
              <a:buChar char="•"/>
            </a:pPr>
            <a:r>
              <a:rPr lang="cs-CZ" sz="1000" dirty="0"/>
              <a:t>informace mohou být uvedeny ve výroční, konsolidované výroční, nebo samostatné výroční zprávě. Pokud se jedná o samostatnou zprávu, účetní jednotka ji musí zveřejnit společně s výroční nebo konsolidovanou výroční zprávou nebo ji zpřístupnit na webových stránkách účetní jednotky v lhůtě do 6 měsíců od rozvahového dne s odkazem ve výroční nebo konsolidované výroční zprávě. </a:t>
            </a:r>
          </a:p>
          <a:p>
            <a:pPr lvl="1">
              <a:buFont typeface="Arial" panose="020B0604020202020204" pitchFamily="34" charset="0"/>
              <a:buChar char="•"/>
            </a:pPr>
            <a:r>
              <a:rPr lang="cs-CZ" sz="1000" dirty="0"/>
              <a:t>pokud podnik používá metodiky pro uvádění společenské odpovědnost, musí uvést které (směrnice doporučuje sestavovat reporty s využitím existujících přístupů, jako je systém pro environmentální řízení podniků a audit (EMAS), UN </a:t>
            </a:r>
            <a:r>
              <a:rPr lang="cs-CZ" sz="1000" dirty="0" err="1"/>
              <a:t>Global</a:t>
            </a:r>
            <a:r>
              <a:rPr lang="cs-CZ" sz="1000" dirty="0"/>
              <a:t> </a:t>
            </a:r>
            <a:r>
              <a:rPr lang="cs-CZ" sz="1000" dirty="0" err="1"/>
              <a:t>Compact</a:t>
            </a:r>
            <a:r>
              <a:rPr lang="cs-CZ" sz="1000" dirty="0"/>
              <a:t>, směrnice OECD pro </a:t>
            </a:r>
            <a:r>
              <a:rPr lang="cs-CZ" sz="1000" dirty="0" err="1"/>
              <a:t>Corporate</a:t>
            </a:r>
            <a:r>
              <a:rPr lang="cs-CZ" sz="1000" dirty="0"/>
              <a:t> </a:t>
            </a:r>
            <a:r>
              <a:rPr lang="cs-CZ" sz="1000" dirty="0" err="1"/>
              <a:t>Governance</a:t>
            </a:r>
            <a:r>
              <a:rPr lang="cs-CZ" sz="1000" dirty="0"/>
              <a:t>, norma ISO 26000 , </a:t>
            </a:r>
            <a:r>
              <a:rPr lang="cs-CZ" sz="1000" dirty="0" err="1"/>
              <a:t>Global</a:t>
            </a:r>
            <a:r>
              <a:rPr lang="cs-CZ" sz="1000" dirty="0"/>
              <a:t> Reporting </a:t>
            </a:r>
            <a:r>
              <a:rPr lang="cs-CZ" sz="1000" dirty="0" err="1"/>
              <a:t>Initiative</a:t>
            </a:r>
            <a:r>
              <a:rPr lang="cs-CZ" sz="1000" dirty="0"/>
              <a:t> apod.) </a:t>
            </a:r>
          </a:p>
          <a:p>
            <a:pPr>
              <a:buFont typeface="Arial" panose="020B0604020202020204" pitchFamily="34" charset="0"/>
              <a:buChar char="•"/>
            </a:pPr>
            <a:r>
              <a:rPr lang="cs-CZ" sz="900" dirty="0"/>
              <a:t>Zákon o účetnictví – výjimky, které nemusí reportovat</a:t>
            </a:r>
          </a:p>
          <a:p>
            <a:pPr>
              <a:spcBef>
                <a:spcPts val="450"/>
              </a:spcBef>
              <a:buFont typeface="Arial" panose="020B0604020202020204" pitchFamily="34" charset="0"/>
              <a:buChar char="•"/>
            </a:pPr>
            <a:r>
              <a:rPr lang="cs-CZ" sz="900" dirty="0"/>
              <a:t>týká se: v EU cca 11700 podniků, v ČR cca 25</a:t>
            </a:r>
          </a:p>
        </p:txBody>
      </p:sp>
    </p:spTree>
    <p:extLst>
      <p:ext uri="{BB962C8B-B14F-4D97-AF65-F5344CB8AC3E}">
        <p14:creationId xmlns:p14="http://schemas.microsoft.com/office/powerpoint/2010/main" val="263861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B1895-E068-48D4-8063-1D0092B6992F}"/>
              </a:ext>
            </a:extLst>
          </p:cNvPr>
          <p:cNvSpPr>
            <a:spLocks noGrp="1"/>
          </p:cNvSpPr>
          <p:nvPr>
            <p:ph type="title"/>
          </p:nvPr>
        </p:nvSpPr>
        <p:spPr>
          <a:xfrm>
            <a:off x="540000" y="404664"/>
            <a:ext cx="8064900" cy="451576"/>
          </a:xfrm>
        </p:spPr>
        <p:txBody>
          <a:bodyPr>
            <a:normAutofit/>
          </a:bodyPr>
          <a:lstStyle/>
          <a:p>
            <a:r>
              <a:rPr lang="cs-CZ" sz="2400" dirty="0">
                <a:solidFill>
                  <a:srgbClr val="FF0000"/>
                </a:solidFill>
              </a:rPr>
              <a:t>Kdo bude muset reportovat o udržitelnosti společností</a:t>
            </a:r>
          </a:p>
        </p:txBody>
      </p:sp>
      <p:sp>
        <p:nvSpPr>
          <p:cNvPr id="3" name="Zástupný obsah 2">
            <a:extLst>
              <a:ext uri="{FF2B5EF4-FFF2-40B4-BE49-F238E27FC236}">
                <a16:creationId xmlns:a16="http://schemas.microsoft.com/office/drawing/2014/main" id="{1D08EACB-06D9-441E-B9BC-3D4D6BC7CA2D}"/>
              </a:ext>
            </a:extLst>
          </p:cNvPr>
          <p:cNvSpPr>
            <a:spLocks noGrp="1"/>
          </p:cNvSpPr>
          <p:nvPr>
            <p:ph idx="1"/>
          </p:nvPr>
        </p:nvSpPr>
        <p:spPr>
          <a:xfrm>
            <a:off x="179512" y="856240"/>
            <a:ext cx="8568952" cy="4851272"/>
          </a:xfrm>
        </p:spPr>
        <p:txBody>
          <a:bodyPr>
            <a:normAutofit fontScale="25000" lnSpcReduction="20000"/>
          </a:bodyPr>
          <a:lstStyle/>
          <a:p>
            <a:pPr>
              <a:buFont typeface="Wingdings" panose="05000000000000000000" pitchFamily="2" charset="2"/>
              <a:buChar char="§"/>
            </a:pPr>
            <a:r>
              <a:rPr lang="cs-CZ" sz="4200" dirty="0"/>
              <a:t>Ev. Komise – duben 2021 – </a:t>
            </a:r>
            <a:r>
              <a:rPr lang="cs-CZ" sz="4200" dirty="0">
                <a:solidFill>
                  <a:srgbClr val="00B050"/>
                </a:solidFill>
              </a:rPr>
              <a:t>návrh směrnice </a:t>
            </a:r>
            <a:r>
              <a:rPr lang="cs-CZ" sz="4200" u="sng" dirty="0">
                <a:solidFill>
                  <a:srgbClr val="00B050"/>
                </a:solidFill>
                <a:hlinkClick r:id="rId2">
                  <a:extLst>
                    <a:ext uri="{A12FA001-AC4F-418D-AE19-62706E023703}">
                      <ahyp:hlinkClr xmlns:ahyp="http://schemas.microsoft.com/office/drawing/2018/hyperlinkcolor" val="tx"/>
                    </a:ext>
                  </a:extLst>
                </a:hlinkClick>
              </a:rPr>
              <a:t>o podávání zpráv o udržitelnosti podniků</a:t>
            </a:r>
            <a:r>
              <a:rPr lang="cs-CZ" sz="4200" u="sng" dirty="0">
                <a:solidFill>
                  <a:srgbClr val="00B050"/>
                </a:solidFill>
              </a:rPr>
              <a:t> (CSRD - </a:t>
            </a:r>
            <a:r>
              <a:rPr lang="cs-CZ" sz="4200" dirty="0" err="1">
                <a:solidFill>
                  <a:srgbClr val="00B050"/>
                </a:solidFill>
              </a:rPr>
              <a:t>Corporate</a:t>
            </a:r>
            <a:r>
              <a:rPr lang="cs-CZ" sz="4200" dirty="0">
                <a:solidFill>
                  <a:srgbClr val="00B050"/>
                </a:solidFill>
              </a:rPr>
              <a:t> </a:t>
            </a:r>
            <a:r>
              <a:rPr lang="cs-CZ" sz="4200" dirty="0" err="1">
                <a:solidFill>
                  <a:srgbClr val="00B050"/>
                </a:solidFill>
              </a:rPr>
              <a:t>Sustainability</a:t>
            </a:r>
            <a:r>
              <a:rPr lang="cs-CZ" sz="4200" dirty="0">
                <a:solidFill>
                  <a:srgbClr val="00B050"/>
                </a:solidFill>
              </a:rPr>
              <a:t> Reporting </a:t>
            </a:r>
            <a:r>
              <a:rPr lang="cs-CZ" sz="4200" dirty="0" err="1">
                <a:solidFill>
                  <a:srgbClr val="00B050"/>
                </a:solidFill>
              </a:rPr>
              <a:t>Directive</a:t>
            </a:r>
            <a:r>
              <a:rPr lang="cs-CZ" sz="4200" dirty="0">
                <a:solidFill>
                  <a:srgbClr val="00B050"/>
                </a:solidFill>
              </a:rPr>
              <a:t>) </a:t>
            </a:r>
            <a:r>
              <a:rPr lang="cs-CZ" sz="4200" dirty="0"/>
              <a:t>nahradí směrnici o nefinančním reportingu (NFRD) – součástí opatření souvisejících s Green </a:t>
            </a:r>
            <a:r>
              <a:rPr lang="cs-CZ" sz="4200" dirty="0" err="1"/>
              <a:t>deal</a:t>
            </a:r>
            <a:endParaRPr lang="cs-CZ" sz="4200" u="sng" dirty="0"/>
          </a:p>
          <a:p>
            <a:pPr lvl="1">
              <a:buFont typeface="Wingdings" panose="05000000000000000000" pitchFamily="2" charset="2"/>
              <a:buChar char="§"/>
            </a:pPr>
            <a:r>
              <a:rPr lang="cs-CZ" sz="4200" dirty="0"/>
              <a:t>vyžaduje audit (ujištění) vykázaných informací</a:t>
            </a:r>
          </a:p>
          <a:p>
            <a:pPr lvl="1">
              <a:buFont typeface="Wingdings" panose="05000000000000000000" pitchFamily="2" charset="2"/>
              <a:buChar char="§"/>
            </a:pPr>
            <a:r>
              <a:rPr lang="cs-CZ" sz="4200" dirty="0"/>
              <a:t>zavádí podrobnější požadavky na podávání zpráv a povinnost podávat zprávy v souladu s povinnými normami EU pro podávání zpráv o udržitelnosti</a:t>
            </a:r>
          </a:p>
          <a:p>
            <a:pPr lvl="1">
              <a:buFont typeface="Wingdings" panose="05000000000000000000" pitchFamily="2" charset="2"/>
              <a:buChar char="§"/>
            </a:pPr>
            <a:r>
              <a:rPr lang="cs-CZ" sz="4200" dirty="0"/>
              <a:t>vyžaduje, aby společnosti digitálně „značily“ oznámené informace, takže jsou strojově čitelné a jsou součástí jednotného evropského přístupového místa, které je plánováno v akčním plánu pro unii </a:t>
            </a:r>
            <a:r>
              <a:rPr lang="cs-CZ" sz="4200" u="sng" dirty="0"/>
              <a:t>kapitálových trhů</a:t>
            </a:r>
          </a:p>
          <a:p>
            <a:pPr algn="l">
              <a:buFont typeface="Wingdings" panose="05000000000000000000" pitchFamily="2" charset="2"/>
              <a:buChar char="§"/>
            </a:pPr>
            <a:r>
              <a:rPr lang="cs-CZ" sz="4200" dirty="0"/>
              <a:t>Návrhy standardů vypracuje </a:t>
            </a:r>
            <a:r>
              <a:rPr lang="cs-CZ" sz="4200" u="sng" dirty="0">
                <a:hlinkClick r:id="rId3">
                  <a:extLst>
                    <a:ext uri="{A12FA001-AC4F-418D-AE19-62706E023703}">
                      <ahyp:hlinkClr xmlns:ahyp="http://schemas.microsoft.com/office/drawing/2018/hyperlinkcolor" val="tx"/>
                    </a:ext>
                  </a:extLst>
                </a:hlinkClick>
              </a:rPr>
              <a:t>Evropská poradní skupina pro účetní výkaznictví (EFRAG)</a:t>
            </a:r>
            <a:endParaRPr lang="cs-CZ" sz="4200" dirty="0"/>
          </a:p>
          <a:p>
            <a:pPr>
              <a:buFont typeface="Wingdings" panose="05000000000000000000" pitchFamily="2" charset="2"/>
              <a:buChar char="§"/>
            </a:pPr>
            <a:r>
              <a:rPr lang="cs-CZ" sz="4200" dirty="0"/>
              <a:t>Platnost od 1. 1. 2023 (výroční zpráva za rok 2023)</a:t>
            </a:r>
          </a:p>
          <a:p>
            <a:pPr>
              <a:buFont typeface="Wingdings" panose="05000000000000000000" pitchFamily="2" charset="2"/>
              <a:buChar char="§"/>
            </a:pPr>
            <a:r>
              <a:rPr lang="cs-CZ" sz="4200" dirty="0"/>
              <a:t>Bude s týkat více než 50 000 podniků v EU  - také střední a menší firmy ze sektorů čelících vysokým rizikům - podniky, které splňují některou z podmínek:</a:t>
            </a:r>
          </a:p>
          <a:p>
            <a:pPr algn="just">
              <a:buFont typeface="Wingdings" panose="05000000000000000000" pitchFamily="2" charset="2"/>
              <a:buChar char="§"/>
            </a:pPr>
            <a:r>
              <a:rPr lang="cs-CZ" sz="4200" b="1" dirty="0">
                <a:solidFill>
                  <a:srgbClr val="131313"/>
                </a:solidFill>
              </a:rPr>
              <a:t>všechny velké společnosti</a:t>
            </a:r>
            <a:r>
              <a:rPr lang="cs-CZ" sz="4200" dirty="0">
                <a:solidFill>
                  <a:srgbClr val="131313"/>
                </a:solidFill>
              </a:rPr>
              <a:t> (s obratem 40 mil. EUR a více než 250 zaměstnanci) </a:t>
            </a:r>
            <a:r>
              <a:rPr lang="cs-CZ" sz="4200" b="1" dirty="0">
                <a:solidFill>
                  <a:srgbClr val="131313"/>
                </a:solidFill>
              </a:rPr>
              <a:t>a všechny veřejně obchodované společnosti </a:t>
            </a:r>
            <a:r>
              <a:rPr lang="cs-CZ" sz="4200" dirty="0">
                <a:solidFill>
                  <a:srgbClr val="131313"/>
                </a:solidFill>
              </a:rPr>
              <a:t>(mimo veřejně obchodované mikro společnosti).</a:t>
            </a:r>
          </a:p>
          <a:p>
            <a:pPr algn="just">
              <a:buFont typeface="Wingdings" panose="05000000000000000000" pitchFamily="2" charset="2"/>
              <a:buChar char="§"/>
            </a:pPr>
            <a:r>
              <a:rPr lang="cs-CZ" sz="4200" dirty="0">
                <a:solidFill>
                  <a:srgbClr val="131313"/>
                </a:solidFill>
              </a:rPr>
              <a:t>Směrnice:</a:t>
            </a:r>
          </a:p>
          <a:p>
            <a:pPr lvl="1" algn="just">
              <a:buFont typeface="Wingdings" panose="05000000000000000000" pitchFamily="2" charset="2"/>
              <a:buChar char="§"/>
            </a:pPr>
            <a:r>
              <a:rPr lang="cs-CZ" sz="4200" dirty="0">
                <a:solidFill>
                  <a:srgbClr val="131313"/>
                </a:solidFill>
              </a:rPr>
              <a:t>Zadává reportování </a:t>
            </a:r>
            <a:r>
              <a:rPr lang="cs-CZ" sz="4200" b="1" dirty="0">
                <a:solidFill>
                  <a:srgbClr val="131313"/>
                </a:solidFill>
              </a:rPr>
              <a:t>„dvojité významnosti“</a:t>
            </a:r>
            <a:r>
              <a:rPr lang="cs-CZ" sz="4200" dirty="0">
                <a:solidFill>
                  <a:srgbClr val="131313"/>
                </a:solidFill>
              </a:rPr>
              <a:t> (double </a:t>
            </a:r>
            <a:r>
              <a:rPr lang="cs-CZ" sz="4200" dirty="0" err="1">
                <a:solidFill>
                  <a:srgbClr val="131313"/>
                </a:solidFill>
              </a:rPr>
              <a:t>materiality</a:t>
            </a:r>
            <a:r>
              <a:rPr lang="cs-CZ" sz="4200" dirty="0">
                <a:solidFill>
                  <a:srgbClr val="131313"/>
                </a:solidFill>
              </a:rPr>
              <a:t>), což znamená </a:t>
            </a:r>
            <a:r>
              <a:rPr lang="cs-CZ" sz="4200" dirty="0">
                <a:solidFill>
                  <a:srgbClr val="FF0000"/>
                </a:solidFill>
              </a:rPr>
              <a:t>vykazování toho, jakým způsobem témata udržitelnosti ovlivňují danou firmu a její finanční hodnotu (dovnitř), ale také, jakým způsobem firma ovlivňuje společnost a životní prostředí (navenek).</a:t>
            </a:r>
          </a:p>
          <a:p>
            <a:pPr lvl="1" algn="just">
              <a:buFont typeface="Wingdings" panose="05000000000000000000" pitchFamily="2" charset="2"/>
              <a:buChar char="§"/>
            </a:pPr>
            <a:r>
              <a:rPr lang="cs-CZ" sz="4200" dirty="0">
                <a:solidFill>
                  <a:srgbClr val="131313"/>
                </a:solidFill>
              </a:rPr>
              <a:t>Společnosti budou muset reportovat podle </a:t>
            </a:r>
            <a:r>
              <a:rPr lang="cs-CZ" sz="4200" b="1" dirty="0">
                <a:solidFill>
                  <a:srgbClr val="131313"/>
                </a:solidFill>
              </a:rPr>
              <a:t>nových evropských standardů</a:t>
            </a:r>
            <a:r>
              <a:rPr lang="cs-CZ" sz="4200" dirty="0">
                <a:solidFill>
                  <a:srgbClr val="131313"/>
                </a:solidFill>
              </a:rPr>
              <a:t> (EU </a:t>
            </a:r>
            <a:r>
              <a:rPr lang="cs-CZ" sz="4200" dirty="0" err="1">
                <a:solidFill>
                  <a:srgbClr val="131313"/>
                </a:solidFill>
              </a:rPr>
              <a:t>sustainability</a:t>
            </a:r>
            <a:r>
              <a:rPr lang="cs-CZ" sz="4200" dirty="0">
                <a:solidFill>
                  <a:srgbClr val="131313"/>
                </a:solidFill>
              </a:rPr>
              <a:t> reporting </a:t>
            </a:r>
            <a:r>
              <a:rPr lang="cs-CZ" sz="4200" dirty="0" err="1">
                <a:solidFill>
                  <a:srgbClr val="131313"/>
                </a:solidFill>
              </a:rPr>
              <a:t>standards</a:t>
            </a:r>
            <a:r>
              <a:rPr lang="cs-CZ" sz="4200" dirty="0">
                <a:solidFill>
                  <a:srgbClr val="131313"/>
                </a:solidFill>
              </a:rPr>
              <a:t>), které nyní sestavuje Evropská poradní skupina pro účetní výkaznictví (EFRAG). Firmy už tak nebudou muset váhat, který rámec nebo normu pro reportování zvolit.</a:t>
            </a:r>
          </a:p>
          <a:p>
            <a:pPr lvl="1" algn="just">
              <a:buFont typeface="Wingdings" panose="05000000000000000000" pitchFamily="2" charset="2"/>
              <a:buChar char="§"/>
            </a:pPr>
            <a:r>
              <a:rPr lang="cs-CZ" sz="4200" dirty="0">
                <a:solidFill>
                  <a:srgbClr val="131313"/>
                </a:solidFill>
              </a:rPr>
              <a:t>Audit – informace o udržitelnosti budou </a:t>
            </a:r>
            <a:r>
              <a:rPr lang="cs-CZ" sz="4200" b="1" dirty="0">
                <a:solidFill>
                  <a:srgbClr val="131313"/>
                </a:solidFill>
              </a:rPr>
              <a:t>podléhat ověření</a:t>
            </a:r>
            <a:r>
              <a:rPr lang="cs-CZ" sz="4200" dirty="0">
                <a:solidFill>
                  <a:srgbClr val="131313"/>
                </a:solidFill>
              </a:rPr>
              <a:t>. Dočasně bude nutná pouze prověrka, která zajišťuje nižší úroveň ověření než audit finančních informací. Očekává se však, že tento rozdíl by se měl v budoucnu zrušit.</a:t>
            </a:r>
          </a:p>
          <a:p>
            <a:pPr lvl="1" algn="just">
              <a:buFont typeface="Wingdings" panose="05000000000000000000" pitchFamily="2" charset="2"/>
              <a:buChar char="§"/>
            </a:pPr>
            <a:r>
              <a:rPr lang="cs-CZ" sz="4200" dirty="0">
                <a:solidFill>
                  <a:srgbClr val="131313"/>
                </a:solidFill>
              </a:rPr>
              <a:t>Firmy budou muset vydávat informace o udržitelnosti </a:t>
            </a:r>
            <a:r>
              <a:rPr lang="cs-CZ" sz="4200" b="1" dirty="0">
                <a:solidFill>
                  <a:srgbClr val="131313"/>
                </a:solidFill>
              </a:rPr>
              <a:t>v jednotné výroční zprávě</a:t>
            </a:r>
            <a:r>
              <a:rPr lang="cs-CZ" sz="4200" dirty="0">
                <a:solidFill>
                  <a:srgbClr val="131313"/>
                </a:solidFill>
              </a:rPr>
              <a:t> a tato zpráva bude </a:t>
            </a:r>
            <a:r>
              <a:rPr lang="cs-CZ" sz="4200" b="1" dirty="0">
                <a:solidFill>
                  <a:srgbClr val="131313"/>
                </a:solidFill>
              </a:rPr>
              <a:t>ve strojově čitelném formátu</a:t>
            </a:r>
            <a:r>
              <a:rPr lang="cs-CZ" sz="4200" dirty="0">
                <a:solidFill>
                  <a:srgbClr val="131313"/>
                </a:solidFill>
              </a:rPr>
              <a:t>, aby se mohla zařadit do evropské databáze (</a:t>
            </a:r>
            <a:r>
              <a:rPr lang="cs-CZ" sz="4200" dirty="0" err="1">
                <a:solidFill>
                  <a:srgbClr val="131313"/>
                </a:solidFill>
              </a:rPr>
              <a:t>European</a:t>
            </a:r>
            <a:r>
              <a:rPr lang="cs-CZ" sz="4200" dirty="0">
                <a:solidFill>
                  <a:srgbClr val="131313"/>
                </a:solidFill>
              </a:rPr>
              <a:t> single </a:t>
            </a:r>
            <a:r>
              <a:rPr lang="cs-CZ" sz="4200" dirty="0" err="1">
                <a:solidFill>
                  <a:srgbClr val="131313"/>
                </a:solidFill>
              </a:rPr>
              <a:t>access</a:t>
            </a:r>
            <a:r>
              <a:rPr lang="cs-CZ" sz="4200" dirty="0">
                <a:solidFill>
                  <a:srgbClr val="131313"/>
                </a:solidFill>
              </a:rPr>
              <a:t> point database). Tento proces napomůže vyšší transparentnosti a usnadní srovnávání (benchmarking) a analýzu těchto dat.</a:t>
            </a:r>
          </a:p>
          <a:p>
            <a:pPr lvl="1" algn="just">
              <a:buFont typeface="Wingdings" panose="05000000000000000000" pitchFamily="2" charset="2"/>
              <a:buChar char="§"/>
            </a:pPr>
            <a:r>
              <a:rPr lang="cs-CZ" sz="4200" dirty="0">
                <a:solidFill>
                  <a:srgbClr val="131313"/>
                </a:solidFill>
              </a:rPr>
              <a:t>Očekává se, že společnosti budou poprvé vykazovat data </a:t>
            </a:r>
            <a:r>
              <a:rPr lang="cs-CZ" sz="4200" b="1" dirty="0">
                <a:solidFill>
                  <a:srgbClr val="131313"/>
                </a:solidFill>
              </a:rPr>
              <a:t>v roce 2024 ve zprávách za rok 2023. </a:t>
            </a:r>
            <a:endParaRPr lang="cs-CZ" sz="4200" dirty="0">
              <a:solidFill>
                <a:srgbClr val="131313"/>
              </a:solidFill>
            </a:endParaRPr>
          </a:p>
          <a:p>
            <a:pPr lvl="1" algn="just">
              <a:buFont typeface="Wingdings" panose="05000000000000000000" pitchFamily="2" charset="2"/>
              <a:buChar char="§"/>
            </a:pPr>
            <a:r>
              <a:rPr lang="cs-CZ" sz="4200" dirty="0">
                <a:solidFill>
                  <a:srgbClr val="131313"/>
                </a:solidFill>
              </a:rPr>
              <a:t>Veřejně obchodované </a:t>
            </a:r>
            <a:r>
              <a:rPr lang="cs-CZ" sz="4200" dirty="0" err="1">
                <a:solidFill>
                  <a:srgbClr val="131313"/>
                </a:solidFill>
              </a:rPr>
              <a:t>SMEs</a:t>
            </a:r>
            <a:r>
              <a:rPr lang="cs-CZ" sz="4200" dirty="0">
                <a:solidFill>
                  <a:srgbClr val="131313"/>
                </a:solidFill>
              </a:rPr>
              <a:t> (malé a střední podniky) budou mít 3 roky navíc, než se budou muset zapojit </a:t>
            </a:r>
            <a:r>
              <a:rPr lang="cs-CZ" sz="1875" dirty="0">
                <a:solidFill>
                  <a:srgbClr val="131313"/>
                </a:solidFill>
                <a:hlinkClick r:id="rId4"/>
              </a:rPr>
              <a:t>https://flagship.cz/blog/detail/nefinancni-reporting-povinny-pro-vsechny-velke-spolecnosti_440</a:t>
            </a:r>
            <a:endParaRPr lang="cs-CZ" sz="1875" dirty="0">
              <a:solidFill>
                <a:srgbClr val="131313"/>
              </a:solidFill>
            </a:endParaRPr>
          </a:p>
          <a:p>
            <a:pPr lvl="1" fontAlgn="base">
              <a:buFont typeface="Wingdings" panose="05000000000000000000" pitchFamily="2" charset="2"/>
              <a:buChar char="§"/>
            </a:pPr>
            <a:endParaRPr lang="cs-CZ" b="0" i="0" dirty="0">
              <a:solidFill>
                <a:srgbClr val="2D2D2D"/>
              </a:solidFill>
              <a:effectLst/>
              <a:latin typeface="inherit"/>
            </a:endParaRPr>
          </a:p>
          <a:p>
            <a:pPr>
              <a:buFont typeface="Wingdings" panose="05000000000000000000" pitchFamily="2" charset="2"/>
              <a:buChar char="§"/>
            </a:pPr>
            <a:r>
              <a:rPr lang="cs-CZ" sz="4200" dirty="0"/>
              <a:t>Návrh je zde</a:t>
            </a:r>
            <a:r>
              <a:rPr lang="cs-CZ" dirty="0"/>
              <a:t>: </a:t>
            </a:r>
            <a:r>
              <a:rPr lang="cs-CZ" sz="825" dirty="0">
                <a:hlinkClick r:id="rId5"/>
              </a:rPr>
              <a:t>https://eur-lex.europa.eu/legal-content/CS/TXT/PDF/?uri=CELEX:52021PC0189&amp;from=EN</a:t>
            </a:r>
            <a:endParaRPr lang="cs-CZ" sz="825" dirty="0"/>
          </a:p>
          <a:p>
            <a:pPr>
              <a:lnSpc>
                <a:spcPct val="120000"/>
              </a:lnSpc>
              <a:buFont typeface="Wingdings" panose="05000000000000000000" pitchFamily="2" charset="2"/>
              <a:buChar char="§"/>
            </a:pPr>
            <a:r>
              <a:rPr lang="cs-CZ" sz="4800" dirty="0">
                <a:solidFill>
                  <a:srgbClr val="00B050"/>
                </a:solidFill>
              </a:rPr>
              <a:t>Zdůvodnění vydání směrnice</a:t>
            </a:r>
            <a:r>
              <a:rPr lang="cs-CZ" sz="4800" dirty="0"/>
              <a:t>: „ přesměrovat kapitálové toky k udržitelným investicím pro dosažení udržitelného růstu podporujícího začlenění, řídit finanční rizika plynoucí ze změny klimatu, vyčerpávání zdrojů, zhoršování životního prostředí a sociálních otázek a podporovat transparentnost a dlouhodobost finančních a ekonomických činnost“</a:t>
            </a:r>
          </a:p>
          <a:p>
            <a:pPr>
              <a:buFont typeface="Wingdings" panose="05000000000000000000" pitchFamily="2" charset="2"/>
              <a:buChar char="§"/>
            </a:pPr>
            <a:r>
              <a:rPr lang="cs-CZ" sz="4800" dirty="0"/>
              <a:t>Zajímavý je článek 8 na s. 24 textu</a:t>
            </a:r>
            <a:r>
              <a:rPr lang="cs-CZ" sz="4800" dirty="0">
                <a:latin typeface="Times New Roman" panose="02020603050405020304" pitchFamily="18" charset="0"/>
                <a:cs typeface="Times New Roman" panose="02020603050405020304" pitchFamily="18" charset="0"/>
              </a:rPr>
              <a:t>☺</a:t>
            </a:r>
            <a:endParaRPr lang="cs-CZ" sz="4800" dirty="0"/>
          </a:p>
        </p:txBody>
      </p:sp>
    </p:spTree>
    <p:extLst>
      <p:ext uri="{BB962C8B-B14F-4D97-AF65-F5344CB8AC3E}">
        <p14:creationId xmlns:p14="http://schemas.microsoft.com/office/powerpoint/2010/main" val="125547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0A4BF2-5B86-7120-FEEC-D665597954BF}"/>
              </a:ext>
            </a:extLst>
          </p:cNvPr>
          <p:cNvSpPr>
            <a:spLocks noGrp="1"/>
          </p:cNvSpPr>
          <p:nvPr>
            <p:ph type="title"/>
          </p:nvPr>
        </p:nvSpPr>
        <p:spPr/>
        <p:txBody>
          <a:bodyPr/>
          <a:lstStyle/>
          <a:p>
            <a:r>
              <a:rPr lang="cs-CZ" dirty="0"/>
              <a:t>Co tedy je management udržitelnosti?</a:t>
            </a:r>
          </a:p>
        </p:txBody>
      </p:sp>
      <p:sp>
        <p:nvSpPr>
          <p:cNvPr id="3" name="Zástupný obsah 2">
            <a:extLst>
              <a:ext uri="{FF2B5EF4-FFF2-40B4-BE49-F238E27FC236}">
                <a16:creationId xmlns:a16="http://schemas.microsoft.com/office/drawing/2014/main" id="{9175E142-F84B-5B8C-6452-D6322FE0524B}"/>
              </a:ext>
            </a:extLst>
          </p:cNvPr>
          <p:cNvSpPr>
            <a:spLocks noGrp="1"/>
          </p:cNvSpPr>
          <p:nvPr>
            <p:ph idx="1"/>
          </p:nvPr>
        </p:nvSpPr>
        <p:spPr/>
        <p:txBody>
          <a:bodyPr/>
          <a:lstStyle/>
          <a:p>
            <a:pPr marL="54000" indent="0">
              <a:buNone/>
            </a:pPr>
            <a:r>
              <a:rPr lang="cs-CZ" dirty="0"/>
              <a:t>Zapojení všech manažerských funkcí – plánování a organizování (co z udržitelnosti, kdy, kdo, s kým a jak udělá) + vedení (již bylo v této PPT) + motivace (všech na všech úrovních a jak?) + komunikace (aby všichni, co mají vědět, věděli to, co mají vědět) + rozhodování + kontrolování </a:t>
            </a:r>
            <a:r>
              <a:rPr lang="cs-CZ"/>
              <a:t>+ hodnocení +…………..</a:t>
            </a:r>
          </a:p>
        </p:txBody>
      </p:sp>
    </p:spTree>
    <p:extLst>
      <p:ext uri="{BB962C8B-B14F-4D97-AF65-F5344CB8AC3E}">
        <p14:creationId xmlns:p14="http://schemas.microsoft.com/office/powerpoint/2010/main" val="225269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0EB8D5A-974D-4357-9512-BED490043469}"/>
              </a:ext>
            </a:extLst>
          </p:cNvPr>
          <p:cNvSpPr>
            <a:spLocks noGrp="1"/>
          </p:cNvSpPr>
          <p:nvPr>
            <p:ph sz="quarter" idx="24"/>
          </p:nvPr>
        </p:nvSpPr>
        <p:spPr>
          <a:xfrm>
            <a:off x="539353" y="1695075"/>
            <a:ext cx="3913810" cy="3896711"/>
          </a:xfrm>
        </p:spPr>
        <p:txBody>
          <a:bodyPr>
            <a:normAutofit/>
          </a:bodyPr>
          <a:lstStyle/>
          <a:p>
            <a:pPr marL="54000" indent="0">
              <a:spcAft>
                <a:spcPts val="600"/>
              </a:spcAft>
              <a:buNone/>
            </a:pPr>
            <a:r>
              <a:rPr lang="cs-CZ" sz="1000" dirty="0">
                <a:hlinkClick r:id="rId2"/>
              </a:rPr>
              <a:t>https://www.stoplusjednicka.cz/pro-pripad-katastrofy-v-tasmanii-vyroste-cerna-skrinka-planety-zeme?fbclid=IwAR25gOHdV9EnrjF4e9fSsQCiMK8OhNdZB2DxJl1P3BY4NV2m_xiI9QSbjl0</a:t>
            </a: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r>
              <a:rPr lang="cs-CZ" sz="1000" dirty="0">
                <a:hlinkClick r:id="rId3"/>
              </a:rPr>
              <a:t>https://www.prozeny.cz/clanek/dumpster-diving-aneb-menu-z-popelnic-70383</a:t>
            </a: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r>
              <a:rPr lang="cs-CZ" sz="1000" dirty="0">
                <a:hlinkClick r:id="rId4"/>
              </a:rPr>
              <a:t>https://www.seznamzpravy.cz/clanek/energeticka-krize-svira-svet-expert-popsal-jake-spory-to-vyvola-178973</a:t>
            </a:r>
            <a:endParaRPr lang="cs-CZ" sz="1000" dirty="0"/>
          </a:p>
          <a:p>
            <a:pPr marL="54000" indent="0">
              <a:spcAft>
                <a:spcPts val="600"/>
              </a:spcAft>
              <a:buNone/>
            </a:pPr>
            <a:endParaRPr lang="cs-CZ" sz="1000" dirty="0"/>
          </a:p>
          <a:p>
            <a:pPr marL="54000" indent="0">
              <a:spcAft>
                <a:spcPts val="600"/>
              </a:spcAft>
              <a:buNone/>
            </a:pPr>
            <a:r>
              <a:rPr lang="cs-CZ" sz="1000" dirty="0"/>
              <a:t>A Vánoce a management udržitelnosti: </a:t>
            </a:r>
            <a:r>
              <a:rPr lang="cs-CZ" sz="1000" dirty="0">
                <a:hlinkClick r:id="rId5"/>
              </a:rPr>
              <a:t>https://www.asustainablelife.co.uk/12-not-so-fun-festive-facts/</a:t>
            </a: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endParaRPr lang="cs-CZ" sz="1000" dirty="0"/>
          </a:p>
          <a:p>
            <a:pPr marL="54000" indent="0">
              <a:spcAft>
                <a:spcPts val="600"/>
              </a:spcAft>
              <a:buNone/>
            </a:pPr>
            <a:endParaRPr lang="cs-CZ" dirty="0"/>
          </a:p>
        </p:txBody>
      </p:sp>
      <p:sp>
        <p:nvSpPr>
          <p:cNvPr id="2" name="Nadpis 1">
            <a:extLst>
              <a:ext uri="{FF2B5EF4-FFF2-40B4-BE49-F238E27FC236}">
                <a16:creationId xmlns:a16="http://schemas.microsoft.com/office/drawing/2014/main" id="{628A6E15-C135-436D-A207-D4E9BAD46373}"/>
              </a:ext>
            </a:extLst>
          </p:cNvPr>
          <p:cNvSpPr>
            <a:spLocks noGrp="1"/>
          </p:cNvSpPr>
          <p:nvPr>
            <p:ph type="title"/>
          </p:nvPr>
        </p:nvSpPr>
        <p:spPr>
          <a:xfrm>
            <a:off x="539550" y="440549"/>
            <a:ext cx="8064900" cy="451576"/>
          </a:xfrm>
        </p:spPr>
        <p:txBody>
          <a:bodyPr anchor="t">
            <a:normAutofit fontScale="90000"/>
          </a:bodyPr>
          <a:lstStyle/>
          <a:p>
            <a:r>
              <a:rPr lang="cs-CZ" dirty="0">
                <a:solidFill>
                  <a:schemeClr val="bg2"/>
                </a:solidFill>
              </a:rPr>
              <a:t>Zajímavosti na konec…a pro Vánoční pohodu (?)</a:t>
            </a:r>
          </a:p>
        </p:txBody>
      </p:sp>
      <p:pic>
        <p:nvPicPr>
          <p:cNvPr id="4" name="Obrázek 3">
            <a:extLst>
              <a:ext uri="{FF2B5EF4-FFF2-40B4-BE49-F238E27FC236}">
                <a16:creationId xmlns:a16="http://schemas.microsoft.com/office/drawing/2014/main" id="{4ADFD4EF-1E24-4000-818D-F2ED75DC3158}"/>
              </a:ext>
            </a:extLst>
          </p:cNvPr>
          <p:cNvPicPr>
            <a:picLocks noChangeAspect="1"/>
          </p:cNvPicPr>
          <p:nvPr/>
        </p:nvPicPr>
        <p:blipFill rotWithShape="1">
          <a:blip r:embed="rId6"/>
          <a:srcRect l="17573" r="20015" b="1"/>
          <a:stretch/>
        </p:blipFill>
        <p:spPr>
          <a:xfrm>
            <a:off x="5436096" y="1158254"/>
            <a:ext cx="3338935" cy="1406650"/>
          </a:xfrm>
          <a:prstGeom prst="rect">
            <a:avLst/>
          </a:prstGeom>
          <a:noFill/>
        </p:spPr>
      </p:pic>
      <p:pic>
        <p:nvPicPr>
          <p:cNvPr id="5" name="Obrázek 4">
            <a:extLst>
              <a:ext uri="{FF2B5EF4-FFF2-40B4-BE49-F238E27FC236}">
                <a16:creationId xmlns:a16="http://schemas.microsoft.com/office/drawing/2014/main" id="{330EE1B1-8C1C-42F2-8FC4-B1EF8A226F30}"/>
              </a:ext>
            </a:extLst>
          </p:cNvPr>
          <p:cNvPicPr>
            <a:picLocks noChangeAspect="1"/>
          </p:cNvPicPr>
          <p:nvPr/>
        </p:nvPicPr>
        <p:blipFill>
          <a:blip r:embed="rId7"/>
          <a:stretch>
            <a:fillRect/>
          </a:stretch>
        </p:blipFill>
        <p:spPr>
          <a:xfrm>
            <a:off x="5436096" y="2645587"/>
            <a:ext cx="3364162" cy="1406650"/>
          </a:xfrm>
          <a:prstGeom prst="rect">
            <a:avLst/>
          </a:prstGeom>
        </p:spPr>
      </p:pic>
      <p:pic>
        <p:nvPicPr>
          <p:cNvPr id="6" name="Obrázek 5">
            <a:extLst>
              <a:ext uri="{FF2B5EF4-FFF2-40B4-BE49-F238E27FC236}">
                <a16:creationId xmlns:a16="http://schemas.microsoft.com/office/drawing/2014/main" id="{BFC73CA8-0119-4600-B75C-9FDC19CF857C}"/>
              </a:ext>
            </a:extLst>
          </p:cNvPr>
          <p:cNvPicPr>
            <a:picLocks noChangeAspect="1"/>
          </p:cNvPicPr>
          <p:nvPr/>
        </p:nvPicPr>
        <p:blipFill>
          <a:blip r:embed="rId8"/>
          <a:stretch>
            <a:fillRect/>
          </a:stretch>
        </p:blipFill>
        <p:spPr>
          <a:xfrm>
            <a:off x="5485383" y="4132920"/>
            <a:ext cx="3240360" cy="1635646"/>
          </a:xfrm>
          <a:prstGeom prst="rect">
            <a:avLst/>
          </a:prstGeom>
        </p:spPr>
      </p:pic>
    </p:spTree>
    <p:extLst>
      <p:ext uri="{BB962C8B-B14F-4D97-AF65-F5344CB8AC3E}">
        <p14:creationId xmlns:p14="http://schemas.microsoft.com/office/powerpoint/2010/main" val="372881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CD8232-5899-49B0-A452-4915431B083F}"/>
              </a:ext>
            </a:extLst>
          </p:cNvPr>
          <p:cNvSpPr>
            <a:spLocks noGrp="1"/>
          </p:cNvSpPr>
          <p:nvPr>
            <p:ph type="title"/>
          </p:nvPr>
        </p:nvSpPr>
        <p:spPr>
          <a:xfrm>
            <a:off x="561554" y="404664"/>
            <a:ext cx="8064900" cy="451576"/>
          </a:xfrm>
        </p:spPr>
        <p:txBody>
          <a:bodyPr/>
          <a:lstStyle/>
          <a:p>
            <a:r>
              <a:rPr lang="cs-CZ" dirty="0">
                <a:solidFill>
                  <a:schemeClr val="bg2"/>
                </a:solidFill>
              </a:rPr>
              <a:t>Co je to udržitelnost?</a:t>
            </a:r>
          </a:p>
        </p:txBody>
      </p:sp>
      <p:sp>
        <p:nvSpPr>
          <p:cNvPr id="3" name="Zástupný obsah 2">
            <a:extLst>
              <a:ext uri="{FF2B5EF4-FFF2-40B4-BE49-F238E27FC236}">
                <a16:creationId xmlns:a16="http://schemas.microsoft.com/office/drawing/2014/main" id="{BE60D26F-DEBD-4DAA-BF71-D5E7A401A26D}"/>
              </a:ext>
            </a:extLst>
          </p:cNvPr>
          <p:cNvSpPr>
            <a:spLocks noGrp="1"/>
          </p:cNvSpPr>
          <p:nvPr>
            <p:ph idx="1"/>
          </p:nvPr>
        </p:nvSpPr>
        <p:spPr>
          <a:xfrm>
            <a:off x="540000" y="1196752"/>
            <a:ext cx="8064900" cy="4635248"/>
          </a:xfrm>
        </p:spPr>
        <p:txBody>
          <a:bodyPr/>
          <a:lstStyle/>
          <a:p>
            <a:pPr>
              <a:buFont typeface="Wingdings" panose="05000000000000000000" pitchFamily="2" charset="2"/>
              <a:buChar char="§"/>
            </a:pPr>
            <a:r>
              <a:rPr lang="cs-CZ" dirty="0"/>
              <a:t>schopnost trvat nebo pokračovat po dlouhou dobu</a:t>
            </a:r>
          </a:p>
          <a:p>
            <a:pPr>
              <a:buFont typeface="Wingdings" panose="05000000000000000000" pitchFamily="2" charset="2"/>
              <a:buChar char="§"/>
            </a:pPr>
            <a:r>
              <a:rPr lang="cs-CZ" dirty="0"/>
              <a:t>schopnost vydržet, snášet; přetrpět, přestát, přežít, podepřít, udržet ve vzpřímené poloze</a:t>
            </a:r>
          </a:p>
          <a:p>
            <a:pPr>
              <a:buFont typeface="Wingdings" panose="05000000000000000000" pitchFamily="2" charset="2"/>
              <a:buChar char="§"/>
            </a:pPr>
            <a:r>
              <a:rPr lang="cs-CZ" dirty="0"/>
              <a:t>schopnost udržovat, podporovat</a:t>
            </a:r>
          </a:p>
          <a:p>
            <a:pPr marL="54000" indent="0">
              <a:buNone/>
            </a:pPr>
            <a:r>
              <a:rPr lang="cs-CZ" sz="800" dirty="0">
                <a:hlinkClick r:id="rId2"/>
              </a:rPr>
              <a:t>https://en.wikipedia.org/wiki/Sustainability</a:t>
            </a:r>
            <a:endParaRPr lang="cs-CZ" sz="800" dirty="0"/>
          </a:p>
          <a:p>
            <a:pPr>
              <a:buFont typeface="Wingdings" panose="05000000000000000000" pitchFamily="2" charset="2"/>
              <a:buChar char="§"/>
            </a:pPr>
            <a:r>
              <a:rPr lang="cs-CZ" sz="2000" dirty="0"/>
              <a:t>schopnost daná živým i neživým objektům, subjektům – produktům, stavbám, procesům, prvkům přírody, lidem, </a:t>
            </a:r>
            <a:r>
              <a:rPr lang="cs-CZ" sz="2000" dirty="0">
                <a:solidFill>
                  <a:srgbClr val="C00000"/>
                </a:solidFill>
              </a:rPr>
              <a:t>organizacím, podnikům</a:t>
            </a:r>
            <a:r>
              <a:rPr lang="cs-CZ" sz="2000" dirty="0"/>
              <a:t>…</a:t>
            </a:r>
          </a:p>
          <a:p>
            <a:pPr>
              <a:lnSpc>
                <a:spcPct val="100000"/>
              </a:lnSpc>
              <a:spcAft>
                <a:spcPts val="600"/>
              </a:spcAft>
              <a:buFont typeface="Wingdings" panose="05000000000000000000" pitchFamily="2" charset="2"/>
              <a:buChar char="§"/>
            </a:pPr>
            <a:r>
              <a:rPr lang="cs-CZ" sz="1800" dirty="0">
                <a:solidFill>
                  <a:srgbClr val="000000"/>
                </a:solidFill>
                <a:latin typeface="Times New Roman" panose="02020603050405020304" pitchFamily="18" charset="0"/>
              </a:rPr>
              <a:t>„</a:t>
            </a:r>
            <a:r>
              <a:rPr lang="en-US" sz="1800" b="1" i="0" u="none" strike="noStrike" baseline="0" dirty="0">
                <a:solidFill>
                  <a:schemeClr val="accent5">
                    <a:lumMod val="60000"/>
                    <a:lumOff val="40000"/>
                  </a:schemeClr>
                </a:solidFill>
                <a:latin typeface="Times New Roman" panose="02020603050405020304" pitchFamily="18" charset="0"/>
              </a:rPr>
              <a:t>the ability</a:t>
            </a:r>
            <a:r>
              <a:rPr lang="en-US" sz="1800" b="1"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of the </a:t>
            </a:r>
            <a:r>
              <a:rPr lang="en-US" sz="1800" b="1" i="0" u="none" strike="noStrike" baseline="0" dirty="0">
                <a:solidFill>
                  <a:srgbClr val="C00000"/>
                </a:solidFill>
                <a:latin typeface="Times New Roman" panose="02020603050405020304" pitchFamily="18" charset="0"/>
              </a:rPr>
              <a:t>firm</a:t>
            </a:r>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chemeClr val="accent5">
                    <a:lumMod val="60000"/>
                    <a:lumOff val="40000"/>
                  </a:schemeClr>
                </a:solidFill>
                <a:latin typeface="Times New Roman" panose="02020603050405020304" pitchFamily="18" charset="0"/>
              </a:rPr>
              <a:t>to adapt and align dynamically with the resilience of the ecosystem where it is embedded, preserving ecosystem health to the extent that the provisioning of ecosystem services on which the firm depends is not jeopardized</a:t>
            </a:r>
            <a:r>
              <a:rPr lang="en-US" sz="1800" b="0" i="0" u="none" strike="noStrike" baseline="0" dirty="0">
                <a:solidFill>
                  <a:srgbClr val="000000"/>
                </a:solidFill>
                <a:latin typeface="Times New Roman" panose="02020603050405020304" pitchFamily="18" charset="0"/>
              </a:rPr>
              <a:t>.</a:t>
            </a:r>
            <a:r>
              <a:rPr lang="cs-CZ" sz="1800" b="0" i="0" u="none" strike="noStrike" baseline="0" dirty="0">
                <a:solidFill>
                  <a:srgbClr val="000000"/>
                </a:solidFill>
                <a:latin typeface="Times New Roman" panose="02020603050405020304" pitchFamily="18" charset="0"/>
              </a:rPr>
              <a:t>“</a:t>
            </a:r>
            <a:r>
              <a:rPr lang="en-US" sz="1800" b="0" i="0" u="none" strike="noStrike" baseline="0" dirty="0">
                <a:solidFill>
                  <a:srgbClr val="000000"/>
                </a:solidFill>
                <a:latin typeface="Times New Roman" panose="02020603050405020304" pitchFamily="18" charset="0"/>
              </a:rPr>
              <a:t> </a:t>
            </a:r>
            <a:endParaRPr lang="cs-CZ" sz="2000" dirty="0"/>
          </a:p>
          <a:p>
            <a:pPr>
              <a:buFont typeface="Wingdings" panose="05000000000000000000" pitchFamily="2" charset="2"/>
              <a:buChar char="§"/>
            </a:pPr>
            <a:r>
              <a:rPr lang="cs-CZ" sz="2000" dirty="0"/>
              <a:t>„udržitelný tok peněz“, „udržitelné vztahy se zákazníky“…</a:t>
            </a:r>
          </a:p>
          <a:p>
            <a:pPr marL="54000" indent="0">
              <a:buNone/>
            </a:pPr>
            <a:endParaRPr lang="cs-CZ" dirty="0"/>
          </a:p>
        </p:txBody>
      </p:sp>
    </p:spTree>
    <p:extLst>
      <p:ext uri="{BB962C8B-B14F-4D97-AF65-F5344CB8AC3E}">
        <p14:creationId xmlns:p14="http://schemas.microsoft.com/office/powerpoint/2010/main" val="1189496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C52CFD-DDD5-42E0-8CDA-3109CC62C653}"/>
              </a:ext>
            </a:extLst>
          </p:cNvPr>
          <p:cNvSpPr>
            <a:spLocks noGrp="1"/>
          </p:cNvSpPr>
          <p:nvPr>
            <p:ph type="title"/>
          </p:nvPr>
        </p:nvSpPr>
        <p:spPr/>
        <p:txBody>
          <a:bodyPr/>
          <a:lstStyle/>
          <a:p>
            <a:r>
              <a:rPr lang="cs-CZ" dirty="0">
                <a:solidFill>
                  <a:srgbClr val="FFC000"/>
                </a:solidFill>
              </a:rPr>
              <a:t>zdroje</a:t>
            </a:r>
          </a:p>
        </p:txBody>
      </p:sp>
      <p:sp>
        <p:nvSpPr>
          <p:cNvPr id="3" name="Zástupný obsah 2">
            <a:extLst>
              <a:ext uri="{FF2B5EF4-FFF2-40B4-BE49-F238E27FC236}">
                <a16:creationId xmlns:a16="http://schemas.microsoft.com/office/drawing/2014/main" id="{7ECF46F4-837F-498F-B972-5E42421F403F}"/>
              </a:ext>
            </a:extLst>
          </p:cNvPr>
          <p:cNvSpPr>
            <a:spLocks noGrp="1"/>
          </p:cNvSpPr>
          <p:nvPr>
            <p:ph idx="1"/>
          </p:nvPr>
        </p:nvSpPr>
        <p:spPr>
          <a:xfrm>
            <a:off x="539100" y="1484784"/>
            <a:ext cx="8064900" cy="4347216"/>
          </a:xfrm>
        </p:spPr>
        <p:txBody>
          <a:bodyPr>
            <a:normAutofit fontScale="62500" lnSpcReduction="20000"/>
          </a:bodyPr>
          <a:lstStyle/>
          <a:p>
            <a:pPr>
              <a:spcAft>
                <a:spcPts val="600"/>
              </a:spcAft>
            </a:pPr>
            <a:r>
              <a:rPr lang="en-US" b="0" i="0" dirty="0" err="1">
                <a:solidFill>
                  <a:srgbClr val="222222"/>
                </a:solidFill>
                <a:effectLst/>
                <a:latin typeface="Arial" panose="020B0604020202020204" pitchFamily="34" charset="0"/>
              </a:rPr>
              <a:t>Amel</a:t>
            </a:r>
            <a:r>
              <a:rPr lang="en-US" b="0" i="0" dirty="0">
                <a:solidFill>
                  <a:srgbClr val="222222"/>
                </a:solidFill>
                <a:effectLst/>
                <a:latin typeface="Arial" panose="020B0604020202020204" pitchFamily="34" charset="0"/>
              </a:rPr>
              <a:t>-Zadeh, A., &amp; </a:t>
            </a:r>
            <a:r>
              <a:rPr lang="en-US" b="0" i="0" dirty="0" err="1">
                <a:solidFill>
                  <a:srgbClr val="222222"/>
                </a:solidFill>
                <a:effectLst/>
                <a:latin typeface="Arial" panose="020B0604020202020204" pitchFamily="34" charset="0"/>
              </a:rPr>
              <a:t>Serafeim</a:t>
            </a:r>
            <a:r>
              <a:rPr lang="en-US" b="0" i="0" dirty="0">
                <a:solidFill>
                  <a:srgbClr val="222222"/>
                </a:solidFill>
                <a:effectLst/>
                <a:latin typeface="Arial" panose="020B0604020202020204" pitchFamily="34" charset="0"/>
              </a:rPr>
              <a:t>, G. (2018). Why and how investors use ESG information: Evidence from a global survey. </a:t>
            </a:r>
            <a:r>
              <a:rPr lang="en-US" b="0" i="1" dirty="0">
                <a:solidFill>
                  <a:srgbClr val="222222"/>
                </a:solidFill>
                <a:effectLst/>
                <a:latin typeface="Arial" panose="020B0604020202020204" pitchFamily="34" charset="0"/>
              </a:rPr>
              <a:t>Financial Analysts Journal</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74</a:t>
            </a:r>
            <a:r>
              <a:rPr lang="en-US" b="0" i="0" dirty="0">
                <a:solidFill>
                  <a:srgbClr val="222222"/>
                </a:solidFill>
                <a:effectLst/>
                <a:latin typeface="Arial" panose="020B0604020202020204" pitchFamily="34" charset="0"/>
              </a:rPr>
              <a:t>(3), 87-103.</a:t>
            </a:r>
            <a:endParaRPr lang="cs-CZ" b="0" i="0" dirty="0">
              <a:solidFill>
                <a:srgbClr val="222222"/>
              </a:solidFill>
              <a:effectLst/>
              <a:latin typeface="Arial" panose="020B0604020202020204" pitchFamily="34" charset="0"/>
            </a:endParaRPr>
          </a:p>
          <a:p>
            <a:pPr>
              <a:spcAft>
                <a:spcPts val="600"/>
              </a:spcAft>
            </a:pPr>
            <a:r>
              <a:rPr lang="en-US" b="0" i="0" dirty="0">
                <a:solidFill>
                  <a:srgbClr val="222222"/>
                </a:solidFill>
                <a:effectLst/>
                <a:latin typeface="Arial" panose="020B0604020202020204" pitchFamily="34" charset="0"/>
              </a:rPr>
              <a:t>Baumgartner, R. J., &amp; </a:t>
            </a:r>
            <a:r>
              <a:rPr lang="en-US" b="0" i="0" dirty="0" err="1">
                <a:solidFill>
                  <a:srgbClr val="222222"/>
                </a:solidFill>
                <a:effectLst/>
                <a:latin typeface="Arial" panose="020B0604020202020204" pitchFamily="34" charset="0"/>
              </a:rPr>
              <a:t>Rauter</a:t>
            </a:r>
            <a:r>
              <a:rPr lang="en-US" b="0" i="0" dirty="0">
                <a:solidFill>
                  <a:srgbClr val="222222"/>
                </a:solidFill>
                <a:effectLst/>
                <a:latin typeface="Arial" panose="020B0604020202020204" pitchFamily="34" charset="0"/>
              </a:rPr>
              <a:t>, R. (2017). Strategic perspectives of corporate sustainability management to develop a sustainable organization. </a:t>
            </a:r>
            <a:r>
              <a:rPr lang="en-US" b="0" i="1" dirty="0">
                <a:solidFill>
                  <a:srgbClr val="222222"/>
                </a:solidFill>
                <a:effectLst/>
                <a:latin typeface="Arial" panose="020B0604020202020204" pitchFamily="34" charset="0"/>
              </a:rPr>
              <a:t>Journal of Cleaner Production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140</a:t>
            </a:r>
            <a:r>
              <a:rPr lang="en-US" b="0" i="0" dirty="0">
                <a:solidFill>
                  <a:srgbClr val="222222"/>
                </a:solidFill>
                <a:effectLst/>
                <a:latin typeface="Arial" panose="020B0604020202020204" pitchFamily="34" charset="0"/>
              </a:rPr>
              <a:t>, 81-92.</a:t>
            </a:r>
            <a:endParaRPr lang="cs-CZ" b="0" i="0" dirty="0">
              <a:solidFill>
                <a:srgbClr val="222222"/>
              </a:solidFill>
              <a:effectLst/>
              <a:latin typeface="Arial" panose="020B0604020202020204" pitchFamily="34" charset="0"/>
            </a:endParaRPr>
          </a:p>
          <a:p>
            <a:pPr>
              <a:spcAft>
                <a:spcPts val="600"/>
              </a:spcAft>
            </a:pPr>
            <a:r>
              <a:rPr lang="en-US" b="0" i="0" dirty="0" err="1">
                <a:solidFill>
                  <a:srgbClr val="222222"/>
                </a:solidFill>
                <a:effectLst/>
                <a:latin typeface="Arial" panose="020B0604020202020204" pitchFamily="34" charset="0"/>
              </a:rPr>
              <a:t>Cavagnaro</a:t>
            </a:r>
            <a:r>
              <a:rPr lang="en-US" b="0" i="0" dirty="0">
                <a:solidFill>
                  <a:srgbClr val="222222"/>
                </a:solidFill>
                <a:effectLst/>
                <a:latin typeface="Arial" panose="020B0604020202020204" pitchFamily="34" charset="0"/>
              </a:rPr>
              <a:t>, E., &amp; Curiel, G. (2017). </a:t>
            </a:r>
            <a:r>
              <a:rPr lang="en-US" b="0" i="1" dirty="0">
                <a:solidFill>
                  <a:srgbClr val="222222"/>
                </a:solidFill>
                <a:effectLst/>
                <a:latin typeface="Arial" panose="020B0604020202020204" pitchFamily="34" charset="0"/>
              </a:rPr>
              <a:t>The three levels of sustainability</a:t>
            </a:r>
            <a:r>
              <a:rPr lang="en-US" b="0" i="0" dirty="0">
                <a:solidFill>
                  <a:srgbClr val="222222"/>
                </a:solidFill>
                <a:effectLst/>
                <a:latin typeface="Arial" panose="020B0604020202020204" pitchFamily="34" charset="0"/>
              </a:rPr>
              <a:t>. Routledge.</a:t>
            </a:r>
            <a:endParaRPr lang="cs-CZ" b="0" i="0" dirty="0">
              <a:solidFill>
                <a:srgbClr val="222222"/>
              </a:solidFill>
              <a:effectLst/>
              <a:latin typeface="Arial" panose="020B0604020202020204" pitchFamily="34" charset="0"/>
            </a:endParaRPr>
          </a:p>
          <a:p>
            <a:pPr>
              <a:spcAft>
                <a:spcPts val="600"/>
              </a:spcAft>
            </a:pPr>
            <a:r>
              <a:rPr lang="en-US" b="0" i="0" dirty="0">
                <a:solidFill>
                  <a:srgbClr val="222222"/>
                </a:solidFill>
                <a:effectLst/>
                <a:latin typeface="Arial" panose="020B0604020202020204" pitchFamily="34" charset="0"/>
              </a:rPr>
              <a:t>Dawe, N. K., &amp; Ryan, K. L. (2003). The faulty three-legged-stool model of sustainable development. </a:t>
            </a:r>
            <a:r>
              <a:rPr lang="en-US" b="0" i="1" dirty="0">
                <a:solidFill>
                  <a:srgbClr val="222222"/>
                </a:solidFill>
                <a:effectLst/>
                <a:latin typeface="Arial" panose="020B0604020202020204" pitchFamily="34" charset="0"/>
              </a:rPr>
              <a:t>Conservation biology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17</a:t>
            </a:r>
            <a:r>
              <a:rPr lang="en-US" b="0" i="0" dirty="0">
                <a:solidFill>
                  <a:srgbClr val="222222"/>
                </a:solidFill>
                <a:effectLst/>
                <a:latin typeface="Arial" panose="020B0604020202020204" pitchFamily="34" charset="0"/>
              </a:rPr>
              <a:t>(5), 1458-1460.</a:t>
            </a:r>
            <a:endParaRPr lang="cs-CZ" b="0" i="0" dirty="0">
              <a:solidFill>
                <a:srgbClr val="222222"/>
              </a:solidFill>
              <a:effectLst/>
              <a:latin typeface="Arial" panose="020B0604020202020204" pitchFamily="34" charset="0"/>
            </a:endParaRPr>
          </a:p>
          <a:p>
            <a:pPr>
              <a:spcAft>
                <a:spcPts val="600"/>
              </a:spcAft>
            </a:pPr>
            <a:r>
              <a:rPr lang="en-US" b="0" i="0" dirty="0">
                <a:solidFill>
                  <a:srgbClr val="222222"/>
                </a:solidFill>
                <a:effectLst/>
                <a:latin typeface="Arial" panose="020B0604020202020204" pitchFamily="34" charset="0"/>
              </a:rPr>
              <a:t>Johnson, M. P., &amp; </a:t>
            </a:r>
            <a:r>
              <a:rPr lang="en-US" b="0" i="0" dirty="0" err="1">
                <a:solidFill>
                  <a:srgbClr val="222222"/>
                </a:solidFill>
                <a:effectLst/>
                <a:latin typeface="Arial" panose="020B0604020202020204" pitchFamily="34" charset="0"/>
              </a:rPr>
              <a:t>Schaltegger</a:t>
            </a:r>
            <a:r>
              <a:rPr lang="en-US" b="0" i="0" dirty="0">
                <a:solidFill>
                  <a:srgbClr val="222222"/>
                </a:solidFill>
                <a:effectLst/>
                <a:latin typeface="Arial" panose="020B0604020202020204" pitchFamily="34" charset="0"/>
              </a:rPr>
              <a:t>, S. (2016). Two decades of sustainability management tools for SMEs: How far have we come?. </a:t>
            </a:r>
            <a:r>
              <a:rPr lang="en-US" b="0" i="1" dirty="0">
                <a:solidFill>
                  <a:srgbClr val="222222"/>
                </a:solidFill>
                <a:effectLst/>
                <a:latin typeface="Arial" panose="020B0604020202020204" pitchFamily="34" charset="0"/>
              </a:rPr>
              <a:t>Journal of Small Business Management</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54</a:t>
            </a:r>
            <a:r>
              <a:rPr lang="en-US" b="0" i="0" dirty="0">
                <a:solidFill>
                  <a:srgbClr val="222222"/>
                </a:solidFill>
                <a:effectLst/>
                <a:latin typeface="Arial" panose="020B0604020202020204" pitchFamily="34" charset="0"/>
              </a:rPr>
              <a:t>(2), 481-505.</a:t>
            </a:r>
            <a:endParaRPr lang="cs-CZ" b="0" i="0" dirty="0">
              <a:solidFill>
                <a:srgbClr val="222222"/>
              </a:solidFill>
              <a:effectLst/>
              <a:latin typeface="Arial" panose="020B0604020202020204" pitchFamily="34" charset="0"/>
            </a:endParaRPr>
          </a:p>
          <a:p>
            <a:pPr>
              <a:spcAft>
                <a:spcPts val="600"/>
              </a:spcAft>
            </a:pPr>
            <a:r>
              <a:rPr lang="en-US" b="0" i="0" dirty="0" err="1">
                <a:solidFill>
                  <a:srgbClr val="222222"/>
                </a:solidFill>
                <a:effectLst/>
                <a:latin typeface="Arial" panose="020B0604020202020204" pitchFamily="34" charset="0"/>
              </a:rPr>
              <a:t>Kiesnere</a:t>
            </a:r>
            <a:r>
              <a:rPr lang="en-US" b="0" i="0" dirty="0">
                <a:solidFill>
                  <a:srgbClr val="222222"/>
                </a:solidFill>
                <a:effectLst/>
                <a:latin typeface="Arial" panose="020B0604020202020204" pitchFamily="34" charset="0"/>
              </a:rPr>
              <a:t>, A. L., &amp; Baumgartner, R. J. (2019). Sustainability management in practice: Organizational change for sustainability in smaller large-sized companies in Austria. </a:t>
            </a:r>
            <a:r>
              <a:rPr lang="en-US" b="0" i="1" dirty="0">
                <a:solidFill>
                  <a:srgbClr val="222222"/>
                </a:solidFill>
                <a:effectLst/>
                <a:latin typeface="Arial" panose="020B0604020202020204" pitchFamily="34" charset="0"/>
              </a:rPr>
              <a:t>Sustainability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11</a:t>
            </a:r>
            <a:r>
              <a:rPr lang="en-US" b="0" i="0" dirty="0">
                <a:solidFill>
                  <a:srgbClr val="222222"/>
                </a:solidFill>
                <a:effectLst/>
                <a:latin typeface="Arial" panose="020B0604020202020204" pitchFamily="34" charset="0"/>
              </a:rPr>
              <a:t>(3), 572.</a:t>
            </a:r>
            <a:endParaRPr lang="cs-CZ" b="0" i="0" dirty="0">
              <a:solidFill>
                <a:srgbClr val="222222"/>
              </a:solidFill>
              <a:effectLst/>
              <a:latin typeface="Arial" panose="020B0604020202020204" pitchFamily="34" charset="0"/>
            </a:endParaRPr>
          </a:p>
          <a:p>
            <a:pPr>
              <a:spcAft>
                <a:spcPts val="600"/>
              </a:spcAft>
            </a:pPr>
            <a:r>
              <a:rPr lang="en-US" b="0" i="0" dirty="0" err="1">
                <a:solidFill>
                  <a:srgbClr val="222222"/>
                </a:solidFill>
                <a:effectLst/>
                <a:latin typeface="Arial" panose="020B0604020202020204" pitchFamily="34" charset="0"/>
              </a:rPr>
              <a:t>Madu</a:t>
            </a:r>
            <a:r>
              <a:rPr lang="en-US" b="0" i="0" dirty="0">
                <a:solidFill>
                  <a:srgbClr val="222222"/>
                </a:solidFill>
                <a:effectLst/>
                <a:latin typeface="Arial" panose="020B0604020202020204" pitchFamily="34" charset="0"/>
              </a:rPr>
              <a:t>, C. N., &amp; </a:t>
            </a:r>
            <a:r>
              <a:rPr lang="en-US" b="0" i="0" dirty="0" err="1">
                <a:solidFill>
                  <a:srgbClr val="222222"/>
                </a:solidFill>
                <a:effectLst/>
                <a:latin typeface="Arial" panose="020B0604020202020204" pitchFamily="34" charset="0"/>
              </a:rPr>
              <a:t>Kuei</a:t>
            </a:r>
            <a:r>
              <a:rPr lang="en-US" b="0" i="0" dirty="0">
                <a:solidFill>
                  <a:srgbClr val="222222"/>
                </a:solidFill>
                <a:effectLst/>
                <a:latin typeface="Arial" panose="020B0604020202020204" pitchFamily="34" charset="0"/>
              </a:rPr>
              <a:t>, C. H. (Eds.). (2012). </a:t>
            </a:r>
            <a:r>
              <a:rPr lang="en-US" b="0" i="1" dirty="0">
                <a:solidFill>
                  <a:srgbClr val="222222"/>
                </a:solidFill>
                <a:effectLst/>
                <a:latin typeface="Arial" panose="020B0604020202020204" pitchFamily="34" charset="0"/>
              </a:rPr>
              <a:t>Handbook of sustainability management</a:t>
            </a:r>
            <a:r>
              <a:rPr lang="en-US" b="0" i="0" dirty="0">
                <a:solidFill>
                  <a:srgbClr val="222222"/>
                </a:solidFill>
                <a:effectLst/>
                <a:latin typeface="Arial" panose="020B0604020202020204" pitchFamily="34" charset="0"/>
              </a:rPr>
              <a:t>. World Scientific.</a:t>
            </a:r>
            <a:endParaRPr lang="cs-CZ" b="0" i="0" dirty="0">
              <a:solidFill>
                <a:srgbClr val="222222"/>
              </a:solidFill>
              <a:effectLst/>
              <a:latin typeface="Arial" panose="020B0604020202020204" pitchFamily="34" charset="0"/>
            </a:endParaRPr>
          </a:p>
          <a:p>
            <a:pPr>
              <a:spcAft>
                <a:spcPts val="600"/>
              </a:spcAft>
            </a:pPr>
            <a:r>
              <a:rPr lang="en-US" b="0" i="0" dirty="0" err="1">
                <a:solidFill>
                  <a:srgbClr val="222222"/>
                </a:solidFill>
                <a:effectLst/>
                <a:latin typeface="Arial" panose="020B0604020202020204" pitchFamily="34" charset="0"/>
              </a:rPr>
              <a:t>Starik</a:t>
            </a:r>
            <a:r>
              <a:rPr lang="en-US" b="0" i="0" dirty="0">
                <a:solidFill>
                  <a:srgbClr val="222222"/>
                </a:solidFill>
                <a:effectLst/>
                <a:latin typeface="Arial" panose="020B0604020202020204" pitchFamily="34" charset="0"/>
              </a:rPr>
              <a:t>, M., &amp; </a:t>
            </a:r>
            <a:r>
              <a:rPr lang="en-US" b="0" i="0" dirty="0" err="1">
                <a:solidFill>
                  <a:srgbClr val="222222"/>
                </a:solidFill>
                <a:effectLst/>
                <a:latin typeface="Arial" panose="020B0604020202020204" pitchFamily="34" charset="0"/>
              </a:rPr>
              <a:t>Kanashiro</a:t>
            </a:r>
            <a:r>
              <a:rPr lang="en-US" b="0" i="0" dirty="0">
                <a:solidFill>
                  <a:srgbClr val="222222"/>
                </a:solidFill>
                <a:effectLst/>
                <a:latin typeface="Arial" panose="020B0604020202020204" pitchFamily="34" charset="0"/>
              </a:rPr>
              <a:t>, P. (2013). Toward a theory of sustainability management: Uncovering and integrating the nearly obvious. </a:t>
            </a:r>
            <a:r>
              <a:rPr lang="en-US" b="0" i="1" dirty="0">
                <a:solidFill>
                  <a:srgbClr val="222222"/>
                </a:solidFill>
                <a:effectLst/>
                <a:latin typeface="Arial" panose="020B0604020202020204" pitchFamily="34" charset="0"/>
              </a:rPr>
              <a:t>Organization &amp; Environment</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26</a:t>
            </a:r>
            <a:r>
              <a:rPr lang="en-US" b="0" i="0" dirty="0">
                <a:solidFill>
                  <a:srgbClr val="222222"/>
                </a:solidFill>
                <a:effectLst/>
                <a:latin typeface="Arial" panose="020B0604020202020204" pitchFamily="34" charset="0"/>
              </a:rPr>
              <a:t>(1), 7-30.</a:t>
            </a:r>
            <a:endParaRPr lang="cs-CZ" b="0" i="0" dirty="0">
              <a:solidFill>
                <a:srgbClr val="222222"/>
              </a:solidFill>
              <a:effectLst/>
              <a:latin typeface="Arial" panose="020B0604020202020204" pitchFamily="34" charset="0"/>
            </a:endParaRPr>
          </a:p>
          <a:p>
            <a:pPr>
              <a:spcAft>
                <a:spcPts val="600"/>
              </a:spcAft>
            </a:pPr>
            <a:r>
              <a:rPr lang="cs-CZ" dirty="0"/>
              <a:t>Melecká, L. (2018). Zodpovědnost u zdravotně sociálních pracovníků pracujících ve zdravotnických zařízeních v Olomouci. Diplomová práce. UP Olomouc</a:t>
            </a:r>
            <a:endParaRPr lang="cs-CZ" b="0" i="0" dirty="0">
              <a:solidFill>
                <a:srgbClr val="222222"/>
              </a:solidFill>
              <a:effectLst/>
              <a:latin typeface="Arial" panose="020B0604020202020204" pitchFamily="34" charset="0"/>
            </a:endParaRPr>
          </a:p>
          <a:p>
            <a:pPr>
              <a:spcAft>
                <a:spcPts val="600"/>
              </a:spcAft>
            </a:pPr>
            <a:r>
              <a:rPr lang="en-US" b="0" i="0" dirty="0">
                <a:solidFill>
                  <a:srgbClr val="222222"/>
                </a:solidFill>
                <a:effectLst/>
                <a:latin typeface="Arial" panose="020B0604020202020204" pitchFamily="34" charset="0"/>
              </a:rPr>
              <a:t>Williams, A., Kennedy, S., Philipp, F., &amp; Whiteman, G. (2017). Systems thinking: A review of sustainability management research. </a:t>
            </a:r>
            <a:r>
              <a:rPr lang="en-US" b="0" i="1" dirty="0">
                <a:solidFill>
                  <a:srgbClr val="222222"/>
                </a:solidFill>
                <a:effectLst/>
                <a:latin typeface="Arial" panose="020B0604020202020204" pitchFamily="34" charset="0"/>
              </a:rPr>
              <a:t>Journal of Cleaner Production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148</a:t>
            </a:r>
            <a:r>
              <a:rPr lang="en-US" b="0" i="0" dirty="0">
                <a:solidFill>
                  <a:srgbClr val="222222"/>
                </a:solidFill>
                <a:effectLst/>
                <a:latin typeface="Arial" panose="020B0604020202020204" pitchFamily="34" charset="0"/>
              </a:rPr>
              <a:t>, 866-881.</a:t>
            </a:r>
            <a:endParaRPr lang="cs-CZ" b="0" i="0" dirty="0">
              <a:solidFill>
                <a:srgbClr val="222222"/>
              </a:solidFill>
              <a:effectLst/>
              <a:latin typeface="Arial" panose="020B0604020202020204" pitchFamily="34" charset="0"/>
            </a:endParaRPr>
          </a:p>
          <a:p>
            <a:pPr>
              <a:spcAft>
                <a:spcPts val="600"/>
              </a:spcAft>
            </a:pPr>
            <a:r>
              <a:rPr lang="en-US" b="0" i="0" dirty="0" err="1">
                <a:solidFill>
                  <a:srgbClr val="222222"/>
                </a:solidFill>
                <a:effectLst/>
                <a:latin typeface="Arial" panose="020B0604020202020204" pitchFamily="34" charset="0"/>
              </a:rPr>
              <a:t>Zeemering</a:t>
            </a:r>
            <a:r>
              <a:rPr lang="en-US" b="0" i="0" dirty="0">
                <a:solidFill>
                  <a:srgbClr val="222222"/>
                </a:solidFill>
                <a:effectLst/>
                <a:latin typeface="Arial" panose="020B0604020202020204" pitchFamily="34" charset="0"/>
              </a:rPr>
              <a:t>, E. S. (2018). Sustainability management, strategy and reform in local government. </a:t>
            </a:r>
            <a:r>
              <a:rPr lang="en-US" b="0" i="1" dirty="0">
                <a:solidFill>
                  <a:srgbClr val="222222"/>
                </a:solidFill>
                <a:effectLst/>
                <a:latin typeface="Arial" panose="020B0604020202020204" pitchFamily="34" charset="0"/>
              </a:rPr>
              <a:t>Public Management Review</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20</a:t>
            </a:r>
            <a:r>
              <a:rPr lang="en-US" b="0" i="0" dirty="0">
                <a:solidFill>
                  <a:srgbClr val="222222"/>
                </a:solidFill>
                <a:effectLst/>
                <a:latin typeface="Arial" panose="020B0604020202020204" pitchFamily="34" charset="0"/>
              </a:rPr>
              <a:t>(1), 136-153.</a:t>
            </a:r>
            <a:endParaRPr lang="cs-CZ" dirty="0"/>
          </a:p>
        </p:txBody>
      </p:sp>
    </p:spTree>
    <p:extLst>
      <p:ext uri="{BB962C8B-B14F-4D97-AF65-F5344CB8AC3E}">
        <p14:creationId xmlns:p14="http://schemas.microsoft.com/office/powerpoint/2010/main" val="2152600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25195-0320-4088-9934-F4DA9493A511}"/>
              </a:ext>
            </a:extLst>
          </p:cNvPr>
          <p:cNvSpPr>
            <a:spLocks noGrp="1"/>
          </p:cNvSpPr>
          <p:nvPr>
            <p:ph type="title"/>
          </p:nvPr>
        </p:nvSpPr>
        <p:spPr>
          <a:xfrm>
            <a:off x="2817937" y="1268760"/>
            <a:ext cx="3744416" cy="451576"/>
          </a:xfrm>
        </p:spPr>
        <p:txBody>
          <a:bodyPr/>
          <a:lstStyle/>
          <a:p>
            <a:r>
              <a:rPr lang="cs-CZ" dirty="0">
                <a:solidFill>
                  <a:schemeClr val="bg2"/>
                </a:solidFill>
              </a:rPr>
              <a:t>Děkuji za pozornost</a:t>
            </a:r>
          </a:p>
        </p:txBody>
      </p:sp>
      <p:sp>
        <p:nvSpPr>
          <p:cNvPr id="3" name="Zástupný obsah 2">
            <a:extLst>
              <a:ext uri="{FF2B5EF4-FFF2-40B4-BE49-F238E27FC236}">
                <a16:creationId xmlns:a16="http://schemas.microsoft.com/office/drawing/2014/main" id="{FFEEA224-674E-4B48-ADAA-4341ADD782A5}"/>
              </a:ext>
            </a:extLst>
          </p:cNvPr>
          <p:cNvSpPr>
            <a:spLocks noGrp="1"/>
          </p:cNvSpPr>
          <p:nvPr>
            <p:ph idx="1"/>
          </p:nvPr>
        </p:nvSpPr>
        <p:spPr>
          <a:xfrm>
            <a:off x="2267744" y="2420888"/>
            <a:ext cx="4847604" cy="3411112"/>
          </a:xfrm>
        </p:spPr>
        <p:txBody>
          <a:bodyPr/>
          <a:lstStyle/>
          <a:p>
            <a:pPr marL="54000" indent="0">
              <a:buNone/>
            </a:pPr>
            <a:r>
              <a:rPr lang="cs-CZ" dirty="0"/>
              <a:t>Otázky?</a:t>
            </a:r>
          </a:p>
          <a:p>
            <a:pPr marL="54000" indent="0">
              <a:buNone/>
            </a:pPr>
            <a:endParaRPr lang="cs-CZ" dirty="0"/>
          </a:p>
          <a:p>
            <a:pPr marL="54000" indent="0">
              <a:buNone/>
            </a:pPr>
            <a:endParaRPr lang="cs-CZ" dirty="0"/>
          </a:p>
          <a:p>
            <a:pPr marL="54000" indent="0">
              <a:buNone/>
            </a:pPr>
            <a:r>
              <a:rPr lang="cs-CZ" dirty="0"/>
              <a:t>Komentáře?</a:t>
            </a:r>
          </a:p>
          <a:p>
            <a:endParaRPr lang="cs-CZ" dirty="0"/>
          </a:p>
          <a:p>
            <a:endParaRPr lang="cs-CZ" dirty="0"/>
          </a:p>
          <a:p>
            <a:endParaRPr lang="cs-CZ" dirty="0"/>
          </a:p>
          <a:p>
            <a:endParaRPr lang="cs-CZ" dirty="0"/>
          </a:p>
          <a:p>
            <a:pPr lvl="2"/>
            <a:r>
              <a:rPr lang="cs-CZ" dirty="0"/>
              <a:t>					</a:t>
            </a:r>
          </a:p>
        </p:txBody>
      </p:sp>
      <p:pic>
        <p:nvPicPr>
          <p:cNvPr id="4" name="Obrázek 3">
            <a:extLst>
              <a:ext uri="{FF2B5EF4-FFF2-40B4-BE49-F238E27FC236}">
                <a16:creationId xmlns:a16="http://schemas.microsoft.com/office/drawing/2014/main" id="{EC5EFEFE-A8E7-4A96-864C-E048BDE24BB6}"/>
              </a:ext>
            </a:extLst>
          </p:cNvPr>
          <p:cNvPicPr>
            <a:picLocks noChangeAspect="1"/>
          </p:cNvPicPr>
          <p:nvPr/>
        </p:nvPicPr>
        <p:blipFill>
          <a:blip r:embed="rId2"/>
          <a:stretch>
            <a:fillRect/>
          </a:stretch>
        </p:blipFill>
        <p:spPr>
          <a:xfrm>
            <a:off x="4067944" y="2070612"/>
            <a:ext cx="2638425" cy="1512168"/>
          </a:xfrm>
          <a:prstGeom prst="rect">
            <a:avLst/>
          </a:prstGeom>
        </p:spPr>
      </p:pic>
      <p:pic>
        <p:nvPicPr>
          <p:cNvPr id="5" name="Obrázek 4">
            <a:extLst>
              <a:ext uri="{FF2B5EF4-FFF2-40B4-BE49-F238E27FC236}">
                <a16:creationId xmlns:a16="http://schemas.microsoft.com/office/drawing/2014/main" id="{B26DBEB1-B1A7-4018-8CCB-752A83DCE828}"/>
              </a:ext>
            </a:extLst>
          </p:cNvPr>
          <p:cNvPicPr>
            <a:picLocks noChangeAspect="1"/>
          </p:cNvPicPr>
          <p:nvPr/>
        </p:nvPicPr>
        <p:blipFill>
          <a:blip r:embed="rId3"/>
          <a:stretch>
            <a:fillRect/>
          </a:stretch>
        </p:blipFill>
        <p:spPr>
          <a:xfrm>
            <a:off x="4443687" y="3599256"/>
            <a:ext cx="1886938" cy="1368152"/>
          </a:xfrm>
          <a:prstGeom prst="rect">
            <a:avLst/>
          </a:prstGeom>
        </p:spPr>
      </p:pic>
    </p:spTree>
    <p:extLst>
      <p:ext uri="{BB962C8B-B14F-4D97-AF65-F5344CB8AC3E}">
        <p14:creationId xmlns:p14="http://schemas.microsoft.com/office/powerpoint/2010/main" val="122083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BE8A3-0BCA-4F98-8AB9-9B935FBFAEDB}"/>
              </a:ext>
            </a:extLst>
          </p:cNvPr>
          <p:cNvSpPr>
            <a:spLocks noGrp="1"/>
          </p:cNvSpPr>
          <p:nvPr>
            <p:ph type="title"/>
          </p:nvPr>
        </p:nvSpPr>
        <p:spPr>
          <a:xfrm>
            <a:off x="251520" y="404664"/>
            <a:ext cx="8640960" cy="451576"/>
          </a:xfrm>
        </p:spPr>
        <p:txBody>
          <a:bodyPr/>
          <a:lstStyle/>
          <a:p>
            <a:r>
              <a:rPr lang="cs-CZ" dirty="0">
                <a:solidFill>
                  <a:schemeClr val="bg2"/>
                </a:solidFill>
              </a:rPr>
              <a:t>Co je to </a:t>
            </a:r>
            <a:r>
              <a:rPr lang="cs-CZ" dirty="0" err="1">
                <a:solidFill>
                  <a:schemeClr val="bg2"/>
                </a:solidFill>
              </a:rPr>
              <a:t>ecosystém</a:t>
            </a:r>
            <a:r>
              <a:rPr lang="cs-CZ" dirty="0">
                <a:solidFill>
                  <a:schemeClr val="bg2"/>
                </a:solidFill>
              </a:rPr>
              <a:t> a co udržitelný rozvoj (UR)?</a:t>
            </a:r>
          </a:p>
        </p:txBody>
      </p:sp>
      <p:sp>
        <p:nvSpPr>
          <p:cNvPr id="3" name="Zástupný obsah 2">
            <a:extLst>
              <a:ext uri="{FF2B5EF4-FFF2-40B4-BE49-F238E27FC236}">
                <a16:creationId xmlns:a16="http://schemas.microsoft.com/office/drawing/2014/main" id="{7ECECDE3-6C4A-474F-8A19-C48F4CC3EAD4}"/>
              </a:ext>
            </a:extLst>
          </p:cNvPr>
          <p:cNvSpPr>
            <a:spLocks noGrp="1"/>
          </p:cNvSpPr>
          <p:nvPr>
            <p:ph idx="1"/>
          </p:nvPr>
        </p:nvSpPr>
        <p:spPr>
          <a:xfrm>
            <a:off x="264146" y="980728"/>
            <a:ext cx="8281372" cy="4635248"/>
          </a:xfrm>
        </p:spPr>
        <p:txBody>
          <a:bodyPr/>
          <a:lstStyle/>
          <a:p>
            <a:pPr marL="54000" indent="0">
              <a:lnSpc>
                <a:spcPct val="100000"/>
              </a:lnSpc>
              <a:spcAft>
                <a:spcPts val="600"/>
              </a:spcAft>
              <a:buNone/>
            </a:pPr>
            <a:r>
              <a:rPr lang="cs-CZ" sz="2000" dirty="0" err="1">
                <a:solidFill>
                  <a:srgbClr val="FF0000"/>
                </a:solidFill>
              </a:rPr>
              <a:t>Eco</a:t>
            </a:r>
            <a:r>
              <a:rPr lang="cs-CZ" sz="2000" dirty="0">
                <a:solidFill>
                  <a:srgbClr val="FF0000"/>
                </a:solidFill>
              </a:rPr>
              <a:t> (eko) systém </a:t>
            </a:r>
            <a:r>
              <a:rPr lang="cs-CZ" sz="2000" dirty="0"/>
              <a:t>= </a:t>
            </a:r>
            <a:r>
              <a:rPr lang="cs-CZ" sz="2000" b="0" i="0" dirty="0">
                <a:solidFill>
                  <a:srgbClr val="202122"/>
                </a:solidFill>
                <a:effectLst/>
                <a:latin typeface="Arial" panose="020B0604020202020204" pitchFamily="34" charset="0"/>
              </a:rPr>
              <a:t>Český zákon o životním prostředí ekosystém definuje jako „funkční soustavu živých a neživých složek životního prostředí, jež jsou navzájem spojeny výměnou látek, tokem energie a předáváním informací a které se vzájemně ovlivňují a vyvíjejí v určitém prostoru a čase.“ </a:t>
            </a:r>
            <a:r>
              <a:rPr lang="cs-CZ" sz="900" b="0" i="0" dirty="0">
                <a:solidFill>
                  <a:srgbClr val="202122"/>
                </a:solidFill>
                <a:effectLst/>
                <a:latin typeface="Arial" panose="020B0604020202020204" pitchFamily="34" charset="0"/>
                <a:hlinkClick r:id="rId2"/>
              </a:rPr>
              <a:t>https://cs.wikipedia.org/wiki/Ekosyst%C3%A9m</a:t>
            </a:r>
            <a:endParaRPr lang="cs-CZ" sz="900" b="0" i="0" dirty="0">
              <a:solidFill>
                <a:srgbClr val="202122"/>
              </a:solidFill>
              <a:effectLst/>
              <a:latin typeface="Arial" panose="020B0604020202020204" pitchFamily="34" charset="0"/>
            </a:endParaRPr>
          </a:p>
          <a:p>
            <a:pPr marL="54000" indent="0">
              <a:lnSpc>
                <a:spcPct val="100000"/>
              </a:lnSpc>
              <a:spcAft>
                <a:spcPts val="600"/>
              </a:spcAft>
              <a:buNone/>
            </a:pPr>
            <a:endParaRPr lang="cs-CZ" sz="900" dirty="0">
              <a:solidFill>
                <a:srgbClr val="202122"/>
              </a:solidFill>
              <a:latin typeface="Arial" panose="020B0604020202020204" pitchFamily="34" charset="0"/>
            </a:endParaRPr>
          </a:p>
          <a:p>
            <a:pPr algn="l">
              <a:lnSpc>
                <a:spcPct val="100000"/>
              </a:lnSpc>
            </a:pPr>
            <a:r>
              <a:rPr lang="en-US" sz="1600" b="0" i="1" dirty="0">
                <a:solidFill>
                  <a:srgbClr val="1A1A1A"/>
                </a:solidFill>
                <a:effectLst/>
                <a:latin typeface="Arial" panose="020B0604020202020204" pitchFamily="34" charset="0"/>
              </a:rPr>
              <a:t>Ecology</a:t>
            </a:r>
            <a:r>
              <a:rPr lang="en-US" sz="1600" b="0" i="0" dirty="0">
                <a:solidFill>
                  <a:srgbClr val="1A1A1A"/>
                </a:solidFill>
                <a:effectLst/>
                <a:latin typeface="Arial" panose="020B0604020202020204" pitchFamily="34" charset="0"/>
              </a:rPr>
              <a:t>. a system, or a group of interconnected elements, formed by the interaction of a community of organisms with their </a:t>
            </a:r>
            <a:r>
              <a:rPr lang="en-US" sz="1600" b="0" i="0" dirty="0" err="1">
                <a:solidFill>
                  <a:srgbClr val="1A1A1A"/>
                </a:solidFill>
                <a:effectLst/>
                <a:latin typeface="Arial" panose="020B0604020202020204" pitchFamily="34" charset="0"/>
              </a:rPr>
              <a:t>environment:</a:t>
            </a:r>
            <a:r>
              <a:rPr lang="en-US" sz="1600" b="0" i="1" dirty="0" err="1">
                <a:solidFill>
                  <a:srgbClr val="4A4A4A"/>
                </a:solidFill>
                <a:effectLst/>
                <a:latin typeface="Arial" panose="020B0604020202020204" pitchFamily="34" charset="0"/>
              </a:rPr>
              <a:t>Aquatic</a:t>
            </a:r>
            <a:r>
              <a:rPr lang="en-US" sz="1600" b="0" i="1" dirty="0">
                <a:solidFill>
                  <a:srgbClr val="4A4A4A"/>
                </a:solidFill>
                <a:effectLst/>
                <a:latin typeface="Arial" panose="020B0604020202020204" pitchFamily="34" charset="0"/>
              </a:rPr>
              <a:t> ecosystems differ radically from their terrestrial counterparts.</a:t>
            </a:r>
            <a:endParaRPr lang="en-US" sz="1600" b="0" i="0" dirty="0">
              <a:solidFill>
                <a:srgbClr val="4A4A4A"/>
              </a:solidFill>
              <a:effectLst/>
              <a:latin typeface="Arial" panose="020B0604020202020204" pitchFamily="34" charset="0"/>
            </a:endParaRPr>
          </a:p>
          <a:p>
            <a:pPr algn="l">
              <a:lnSpc>
                <a:spcPct val="100000"/>
              </a:lnSpc>
            </a:pPr>
            <a:r>
              <a:rPr lang="en-US" sz="1600" b="0" i="0" dirty="0">
                <a:solidFill>
                  <a:srgbClr val="1A1A1A"/>
                </a:solidFill>
                <a:effectLst/>
                <a:latin typeface="Arial" panose="020B0604020202020204" pitchFamily="34" charset="0"/>
              </a:rPr>
              <a:t>any system or network of interconnecting and interacting parts, as in a </a:t>
            </a:r>
            <a:r>
              <a:rPr lang="en-US" sz="1600" b="0" i="0" dirty="0" err="1">
                <a:solidFill>
                  <a:srgbClr val="1A1A1A"/>
                </a:solidFill>
                <a:effectLst/>
                <a:latin typeface="Arial" panose="020B0604020202020204" pitchFamily="34" charset="0"/>
              </a:rPr>
              <a:t>business:</a:t>
            </a:r>
            <a:r>
              <a:rPr lang="en-US" sz="1600" b="0" i="1" dirty="0" err="1">
                <a:solidFill>
                  <a:srgbClr val="4A4A4A"/>
                </a:solidFill>
                <a:effectLst/>
                <a:latin typeface="Arial" panose="020B0604020202020204" pitchFamily="34" charset="0"/>
              </a:rPr>
              <a:t>The</a:t>
            </a:r>
            <a:r>
              <a:rPr lang="en-US" sz="1600" b="0" i="1" dirty="0">
                <a:solidFill>
                  <a:srgbClr val="4A4A4A"/>
                </a:solidFill>
                <a:effectLst/>
                <a:latin typeface="Arial" panose="020B0604020202020204" pitchFamily="34" charset="0"/>
              </a:rPr>
              <a:t> success of Apple’s ecosystem depends on hardware/software </a:t>
            </a:r>
            <a:r>
              <a:rPr lang="en-US" sz="1600" b="0" i="1" dirty="0" err="1">
                <a:solidFill>
                  <a:srgbClr val="4A4A4A"/>
                </a:solidFill>
                <a:effectLst/>
                <a:latin typeface="Arial" panose="020B0604020202020204" pitchFamily="34" charset="0"/>
              </a:rPr>
              <a:t>integration.Manufacturers</a:t>
            </a:r>
            <a:r>
              <a:rPr lang="en-US" sz="1600" b="0" i="1" dirty="0">
                <a:solidFill>
                  <a:srgbClr val="4A4A4A"/>
                </a:solidFill>
                <a:effectLst/>
                <a:latin typeface="Arial" panose="020B0604020202020204" pitchFamily="34" charset="0"/>
              </a:rPr>
              <a:t>, retailers, and customers are all part of the automotive industry’s ecosystem.</a:t>
            </a:r>
            <a:endParaRPr lang="en-US" sz="1600" b="0" i="0" dirty="0">
              <a:solidFill>
                <a:srgbClr val="4A4A4A"/>
              </a:solidFill>
              <a:effectLst/>
              <a:latin typeface="Arial" panose="020B0604020202020204" pitchFamily="34" charset="0"/>
            </a:endParaRPr>
          </a:p>
          <a:p>
            <a:pPr marL="54000" indent="0">
              <a:lnSpc>
                <a:spcPct val="100000"/>
              </a:lnSpc>
              <a:spcAft>
                <a:spcPts val="600"/>
              </a:spcAft>
              <a:buNone/>
            </a:pPr>
            <a:endParaRPr lang="cs-CZ" sz="1000" b="0" i="0" dirty="0">
              <a:solidFill>
                <a:srgbClr val="202122"/>
              </a:solidFill>
              <a:effectLst/>
              <a:latin typeface="Arial" panose="020B0604020202020204" pitchFamily="34" charset="0"/>
            </a:endParaRPr>
          </a:p>
          <a:p>
            <a:pPr marL="54000" indent="0">
              <a:lnSpc>
                <a:spcPct val="100000"/>
              </a:lnSpc>
              <a:spcAft>
                <a:spcPts val="600"/>
              </a:spcAft>
              <a:buNone/>
            </a:pPr>
            <a:r>
              <a:rPr lang="cs-CZ" sz="1000" b="0" i="0" dirty="0">
                <a:solidFill>
                  <a:srgbClr val="202122"/>
                </a:solidFill>
                <a:effectLst/>
                <a:latin typeface="Arial" panose="020B0604020202020204" pitchFamily="34" charset="0"/>
              </a:rPr>
              <a:t>„</a:t>
            </a:r>
            <a:r>
              <a:rPr lang="cs-CZ" sz="1000" dirty="0">
                <a:effectLst/>
                <a:latin typeface="Calibri" panose="020F0502020204030204" pitchFamily="34" charset="0"/>
                <a:ea typeface="Calibri" panose="020F0502020204030204" pitchFamily="34" charset="0"/>
                <a:cs typeface="Times New Roman" panose="02020603050405020304" pitchFamily="18" charset="0"/>
              </a:rPr>
              <a:t> Regionální inovační ekosystém. Jedná se o subjekty (firmy, instituce, organizace, lidé) a soubor vztahů mezi nimi a geografickým místem, které umožňuje vytváření myšlenek a urychluje jejich komercionalizaci, a tím provádějí, kultivuji a podporují prostředí bohaté na inovace.“ (z dokumentu: „Marketingová a komunikační strategie Jihomoravského kraje jako atraktivního prostoru znalostní ekonomiky“)</a:t>
            </a:r>
            <a:endParaRPr lang="cs-CZ" dirty="0"/>
          </a:p>
          <a:p>
            <a:pPr marL="54000" indent="0">
              <a:lnSpc>
                <a:spcPct val="100000"/>
              </a:lnSpc>
              <a:spcAft>
                <a:spcPts val="600"/>
              </a:spcAft>
              <a:buNone/>
            </a:pPr>
            <a:r>
              <a:rPr lang="cs-CZ" dirty="0">
                <a:solidFill>
                  <a:srgbClr val="FF0000"/>
                </a:solidFill>
              </a:rPr>
              <a:t>UR</a:t>
            </a:r>
            <a:r>
              <a:rPr lang="cs-CZ" dirty="0"/>
              <a:t>= rozvoj, který uspokojuje potřeby současných generací bez narušení možnosti uspokojovat potřeby generací příštích (</a:t>
            </a:r>
            <a:r>
              <a:rPr lang="cs-CZ" sz="1600" dirty="0"/>
              <a:t>Naše společná budoucnost - </a:t>
            </a:r>
            <a:r>
              <a:rPr lang="en-US" sz="1600" b="1" i="1" dirty="0"/>
              <a:t>Our Common Future</a:t>
            </a:r>
            <a:r>
              <a:rPr lang="cs-CZ" sz="1600" b="1" i="1" dirty="0"/>
              <a:t> - </a:t>
            </a:r>
            <a:r>
              <a:rPr lang="en-US" sz="1600" dirty="0"/>
              <a:t> </a:t>
            </a:r>
            <a:r>
              <a:rPr lang="en-US" sz="1600" b="1" dirty="0"/>
              <a:t>Brundtland Report</a:t>
            </a:r>
            <a:r>
              <a:rPr lang="cs-CZ" sz="1600" dirty="0"/>
              <a:t>) </a:t>
            </a:r>
            <a:r>
              <a:rPr lang="cs-CZ" sz="800" dirty="0">
                <a:hlinkClick r:id="rId3"/>
              </a:rPr>
              <a:t>http://www.un-documents.net/our-common-future.pdf</a:t>
            </a:r>
            <a:endParaRPr lang="cs-CZ" sz="800" dirty="0"/>
          </a:p>
          <a:p>
            <a:pPr marL="54000" indent="0">
              <a:lnSpc>
                <a:spcPct val="100000"/>
              </a:lnSpc>
              <a:spcAft>
                <a:spcPts val="600"/>
              </a:spcAft>
              <a:buNone/>
            </a:pPr>
            <a:endParaRPr lang="cs-CZ" sz="800" dirty="0"/>
          </a:p>
          <a:p>
            <a:pPr marL="54000" indent="0">
              <a:lnSpc>
                <a:spcPct val="100000"/>
              </a:lnSpc>
              <a:spcAft>
                <a:spcPts val="600"/>
              </a:spcAft>
              <a:buNone/>
            </a:pPr>
            <a:r>
              <a:rPr lang="cs-CZ" sz="1800" dirty="0"/>
              <a:t>Management = vnímání pojmu </a:t>
            </a:r>
            <a:r>
              <a:rPr lang="cs-CZ" sz="1800" dirty="0">
                <a:solidFill>
                  <a:srgbClr val="FFC000"/>
                </a:solidFill>
              </a:rPr>
              <a:t>UDRŽITELNÝ</a:t>
            </a:r>
            <a:r>
              <a:rPr lang="cs-CZ" sz="1800" dirty="0"/>
              <a:t> a VNÍMÁNÍ POJMU </a:t>
            </a:r>
            <a:r>
              <a:rPr lang="cs-CZ" sz="1800" dirty="0">
                <a:solidFill>
                  <a:srgbClr val="FFC000"/>
                </a:solidFill>
              </a:rPr>
              <a:t>ROZVOJ</a:t>
            </a:r>
          </a:p>
          <a:p>
            <a:pPr marL="54000" indent="0">
              <a:buNone/>
            </a:pPr>
            <a:endParaRPr lang="cs-CZ" dirty="0"/>
          </a:p>
          <a:p>
            <a:pPr marL="54000" indent="0">
              <a:buNone/>
            </a:pPr>
            <a:endParaRPr lang="cs-CZ" dirty="0"/>
          </a:p>
        </p:txBody>
      </p:sp>
    </p:spTree>
    <p:extLst>
      <p:ext uri="{BB962C8B-B14F-4D97-AF65-F5344CB8AC3E}">
        <p14:creationId xmlns:p14="http://schemas.microsoft.com/office/powerpoint/2010/main" val="106396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3D73D39-80C7-4506-A5E0-1BFB259EB7F0}"/>
              </a:ext>
            </a:extLst>
          </p:cNvPr>
          <p:cNvPicPr>
            <a:picLocks noChangeAspect="1"/>
          </p:cNvPicPr>
          <p:nvPr/>
        </p:nvPicPr>
        <p:blipFill>
          <a:blip r:embed="rId2"/>
          <a:stretch>
            <a:fillRect/>
          </a:stretch>
        </p:blipFill>
        <p:spPr>
          <a:xfrm>
            <a:off x="179512" y="764704"/>
            <a:ext cx="4608512" cy="3713484"/>
          </a:xfrm>
          <a:prstGeom prst="rect">
            <a:avLst/>
          </a:prstGeom>
        </p:spPr>
      </p:pic>
      <p:sp>
        <p:nvSpPr>
          <p:cNvPr id="6" name="TextovéPole 5">
            <a:extLst>
              <a:ext uri="{FF2B5EF4-FFF2-40B4-BE49-F238E27FC236}">
                <a16:creationId xmlns:a16="http://schemas.microsoft.com/office/drawing/2014/main" id="{D6627A50-4DCE-481C-91AB-6E4757ED69EE}"/>
              </a:ext>
            </a:extLst>
          </p:cNvPr>
          <p:cNvSpPr txBox="1"/>
          <p:nvPr/>
        </p:nvSpPr>
        <p:spPr>
          <a:xfrm>
            <a:off x="1115616" y="4675738"/>
            <a:ext cx="3168352" cy="215444"/>
          </a:xfrm>
          <a:prstGeom prst="rect">
            <a:avLst/>
          </a:prstGeom>
          <a:noFill/>
        </p:spPr>
        <p:txBody>
          <a:bodyPr wrap="square" rtlCol="0">
            <a:spAutoFit/>
          </a:bodyPr>
          <a:lstStyle/>
          <a:p>
            <a:r>
              <a:rPr lang="cs-CZ" sz="800" dirty="0" err="1"/>
              <a:t>Williams</a:t>
            </a:r>
            <a:r>
              <a:rPr lang="cs-CZ" sz="800" dirty="0"/>
              <a:t> et al, 2017</a:t>
            </a:r>
          </a:p>
        </p:txBody>
      </p:sp>
      <p:pic>
        <p:nvPicPr>
          <p:cNvPr id="8" name="Obrázek 7">
            <a:extLst>
              <a:ext uri="{FF2B5EF4-FFF2-40B4-BE49-F238E27FC236}">
                <a16:creationId xmlns:a16="http://schemas.microsoft.com/office/drawing/2014/main" id="{AEAA07F5-1FE0-4585-9D28-529CEDFC0717}"/>
              </a:ext>
            </a:extLst>
          </p:cNvPr>
          <p:cNvPicPr>
            <a:picLocks noChangeAspect="1"/>
          </p:cNvPicPr>
          <p:nvPr/>
        </p:nvPicPr>
        <p:blipFill>
          <a:blip r:embed="rId3"/>
          <a:stretch>
            <a:fillRect/>
          </a:stretch>
        </p:blipFill>
        <p:spPr>
          <a:xfrm>
            <a:off x="5220072" y="1196752"/>
            <a:ext cx="3744416" cy="4149080"/>
          </a:xfrm>
          <a:prstGeom prst="rect">
            <a:avLst/>
          </a:prstGeom>
        </p:spPr>
      </p:pic>
      <p:sp>
        <p:nvSpPr>
          <p:cNvPr id="10" name="TextovéPole 9">
            <a:extLst>
              <a:ext uri="{FF2B5EF4-FFF2-40B4-BE49-F238E27FC236}">
                <a16:creationId xmlns:a16="http://schemas.microsoft.com/office/drawing/2014/main" id="{908EB0C5-0C2C-4082-A210-227A010D0807}"/>
              </a:ext>
            </a:extLst>
          </p:cNvPr>
          <p:cNvSpPr txBox="1"/>
          <p:nvPr/>
        </p:nvSpPr>
        <p:spPr>
          <a:xfrm>
            <a:off x="7020272" y="5445804"/>
            <a:ext cx="1296144" cy="215444"/>
          </a:xfrm>
          <a:prstGeom prst="rect">
            <a:avLst/>
          </a:prstGeom>
          <a:noFill/>
        </p:spPr>
        <p:txBody>
          <a:bodyPr wrap="square">
            <a:spAutoFit/>
          </a:bodyPr>
          <a:lstStyle/>
          <a:p>
            <a:r>
              <a:rPr lang="cs-CZ" sz="800" dirty="0" err="1"/>
              <a:t>Starik</a:t>
            </a:r>
            <a:r>
              <a:rPr lang="cs-CZ" sz="800" dirty="0"/>
              <a:t> a </a:t>
            </a:r>
            <a:r>
              <a:rPr lang="cs-CZ" sz="800" dirty="0" err="1"/>
              <a:t>Kanashiro</a:t>
            </a:r>
            <a:r>
              <a:rPr lang="cs-CZ" sz="800" dirty="0"/>
              <a:t>, 2013</a:t>
            </a:r>
          </a:p>
        </p:txBody>
      </p:sp>
    </p:spTree>
    <p:extLst>
      <p:ext uri="{BB962C8B-B14F-4D97-AF65-F5344CB8AC3E}">
        <p14:creationId xmlns:p14="http://schemas.microsoft.com/office/powerpoint/2010/main" val="752519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FB7D96E-7B25-4F07-8DF6-7DA8A8C63451}"/>
              </a:ext>
            </a:extLst>
          </p:cNvPr>
          <p:cNvSpPr>
            <a:spLocks noGrp="1"/>
          </p:cNvSpPr>
          <p:nvPr>
            <p:ph type="title"/>
          </p:nvPr>
        </p:nvSpPr>
        <p:spPr>
          <a:xfrm>
            <a:off x="540000" y="404664"/>
            <a:ext cx="8064900" cy="451576"/>
          </a:xfrm>
        </p:spPr>
        <p:txBody>
          <a:bodyPr/>
          <a:lstStyle/>
          <a:p>
            <a:r>
              <a:rPr lang="cs-CZ" dirty="0">
                <a:solidFill>
                  <a:srgbClr val="FFC000"/>
                </a:solidFill>
              </a:rPr>
              <a:t>Co je to management udržitelnosti?</a:t>
            </a:r>
          </a:p>
        </p:txBody>
      </p:sp>
      <p:sp>
        <p:nvSpPr>
          <p:cNvPr id="5" name="Zástupný obsah 4">
            <a:extLst>
              <a:ext uri="{FF2B5EF4-FFF2-40B4-BE49-F238E27FC236}">
                <a16:creationId xmlns:a16="http://schemas.microsoft.com/office/drawing/2014/main" id="{F2DFDC5C-DC72-4B23-8D32-D65162D9D368}"/>
              </a:ext>
            </a:extLst>
          </p:cNvPr>
          <p:cNvSpPr>
            <a:spLocks noGrp="1"/>
          </p:cNvSpPr>
          <p:nvPr>
            <p:ph idx="1"/>
          </p:nvPr>
        </p:nvSpPr>
        <p:spPr>
          <a:xfrm>
            <a:off x="6300192" y="2053262"/>
            <a:ext cx="2376716" cy="3231303"/>
          </a:xfrm>
          <a:solidFill>
            <a:schemeClr val="bg2"/>
          </a:solidFill>
        </p:spPr>
        <p:txBody>
          <a:bodyPr/>
          <a:lstStyle/>
          <a:p>
            <a:pPr>
              <a:lnSpc>
                <a:spcPct val="100000"/>
              </a:lnSpc>
              <a:spcAft>
                <a:spcPts val="600"/>
              </a:spcAft>
              <a:buFont typeface="Arial" panose="020B0604020202020204" pitchFamily="34" charset="0"/>
              <a:buChar char="•"/>
            </a:pPr>
            <a:r>
              <a:rPr lang="cs-CZ" dirty="0"/>
              <a:t>„hot“ téma</a:t>
            </a:r>
          </a:p>
          <a:p>
            <a:pPr>
              <a:lnSpc>
                <a:spcPct val="100000"/>
              </a:lnSpc>
              <a:spcAft>
                <a:spcPts val="600"/>
              </a:spcAft>
              <a:buFont typeface="Arial" panose="020B0604020202020204" pitchFamily="34" charset="0"/>
              <a:buChar char="•"/>
            </a:pPr>
            <a:r>
              <a:rPr lang="cs-CZ" dirty="0"/>
              <a:t>velké výzvy</a:t>
            </a:r>
          </a:p>
          <a:p>
            <a:pPr>
              <a:lnSpc>
                <a:spcPct val="100000"/>
              </a:lnSpc>
              <a:spcAft>
                <a:spcPts val="600"/>
              </a:spcAft>
              <a:buFont typeface="Arial" panose="020B0604020202020204" pitchFamily="34" charset="0"/>
              <a:buChar char="•"/>
            </a:pPr>
            <a:r>
              <a:rPr lang="cs-CZ" dirty="0"/>
              <a:t>velmi rychlý vývoj (včetně tlaku legislativy)</a:t>
            </a:r>
          </a:p>
          <a:p>
            <a:pPr>
              <a:lnSpc>
                <a:spcPct val="100000"/>
              </a:lnSpc>
              <a:spcAft>
                <a:spcPts val="600"/>
              </a:spcAft>
              <a:buFont typeface="Arial" panose="020B0604020202020204" pitchFamily="34" charset="0"/>
              <a:buChar char="•"/>
            </a:pPr>
            <a:r>
              <a:rPr lang="cs-CZ" dirty="0"/>
              <a:t>různé součásti – viz obrázky vlevo (pouze několik příkladů)</a:t>
            </a:r>
          </a:p>
        </p:txBody>
      </p:sp>
      <p:pic>
        <p:nvPicPr>
          <p:cNvPr id="7" name="Obrázek 6">
            <a:extLst>
              <a:ext uri="{FF2B5EF4-FFF2-40B4-BE49-F238E27FC236}">
                <a16:creationId xmlns:a16="http://schemas.microsoft.com/office/drawing/2014/main" id="{9115000D-9988-459A-8426-F584020D2811}"/>
              </a:ext>
            </a:extLst>
          </p:cNvPr>
          <p:cNvPicPr>
            <a:picLocks noChangeAspect="1"/>
          </p:cNvPicPr>
          <p:nvPr/>
        </p:nvPicPr>
        <p:blipFill rotWithShape="1">
          <a:blip r:embed="rId2"/>
          <a:srcRect l="24801" t="37400" r="38975" b="45800"/>
          <a:stretch/>
        </p:blipFill>
        <p:spPr>
          <a:xfrm>
            <a:off x="179511" y="954488"/>
            <a:ext cx="5904657" cy="2232248"/>
          </a:xfrm>
          <a:prstGeom prst="rect">
            <a:avLst/>
          </a:prstGeom>
        </p:spPr>
      </p:pic>
      <p:pic>
        <p:nvPicPr>
          <p:cNvPr id="9" name="Obrázek 8">
            <a:extLst>
              <a:ext uri="{FF2B5EF4-FFF2-40B4-BE49-F238E27FC236}">
                <a16:creationId xmlns:a16="http://schemas.microsoft.com/office/drawing/2014/main" id="{4CB8C342-5D57-4FF7-96CB-4160840C1FDA}"/>
              </a:ext>
            </a:extLst>
          </p:cNvPr>
          <p:cNvPicPr>
            <a:picLocks noChangeAspect="1"/>
          </p:cNvPicPr>
          <p:nvPr/>
        </p:nvPicPr>
        <p:blipFill rotWithShape="1">
          <a:blip r:embed="rId3"/>
          <a:srcRect l="24013" t="30400" r="38415" b="34600"/>
          <a:stretch/>
        </p:blipFill>
        <p:spPr>
          <a:xfrm>
            <a:off x="179511" y="3191920"/>
            <a:ext cx="5832649" cy="3231303"/>
          </a:xfrm>
          <a:prstGeom prst="rect">
            <a:avLst/>
          </a:prstGeom>
        </p:spPr>
      </p:pic>
      <p:sp>
        <p:nvSpPr>
          <p:cNvPr id="11" name="TextovéPole 10">
            <a:extLst>
              <a:ext uri="{FF2B5EF4-FFF2-40B4-BE49-F238E27FC236}">
                <a16:creationId xmlns:a16="http://schemas.microsoft.com/office/drawing/2014/main" id="{3E6A4D12-89CA-4E19-8F3D-9952F7F4473E}"/>
              </a:ext>
            </a:extLst>
          </p:cNvPr>
          <p:cNvSpPr txBox="1"/>
          <p:nvPr/>
        </p:nvSpPr>
        <p:spPr>
          <a:xfrm>
            <a:off x="2050440" y="6418039"/>
            <a:ext cx="1709936" cy="215444"/>
          </a:xfrm>
          <a:prstGeom prst="rect">
            <a:avLst/>
          </a:prstGeom>
          <a:noFill/>
        </p:spPr>
        <p:txBody>
          <a:bodyPr wrap="square">
            <a:spAutoFit/>
          </a:bodyPr>
          <a:lstStyle/>
          <a:p>
            <a:r>
              <a:rPr lang="en-US" sz="800" b="0" i="0" dirty="0" err="1">
                <a:solidFill>
                  <a:srgbClr val="222222"/>
                </a:solidFill>
                <a:effectLst/>
                <a:latin typeface="Arial" panose="020B0604020202020204" pitchFamily="34" charset="0"/>
              </a:rPr>
              <a:t>Kiesnere</a:t>
            </a:r>
            <a:r>
              <a:rPr lang="cs-CZ" sz="800" dirty="0">
                <a:solidFill>
                  <a:srgbClr val="222222"/>
                </a:solidFill>
                <a:latin typeface="Arial" panose="020B0604020202020204" pitchFamily="34" charset="0"/>
              </a:rPr>
              <a:t>  a </a:t>
            </a:r>
            <a:r>
              <a:rPr lang="en-US" sz="800" b="0" i="0" dirty="0">
                <a:solidFill>
                  <a:srgbClr val="222222"/>
                </a:solidFill>
                <a:effectLst/>
                <a:latin typeface="Arial" panose="020B0604020202020204" pitchFamily="34" charset="0"/>
              </a:rPr>
              <a:t>Baumgartner,</a:t>
            </a:r>
            <a:r>
              <a:rPr lang="cs-CZ" sz="800" b="0" i="0" dirty="0">
                <a:solidFill>
                  <a:srgbClr val="222222"/>
                </a:solidFill>
                <a:effectLst/>
                <a:latin typeface="Arial" panose="020B0604020202020204" pitchFamily="34" charset="0"/>
              </a:rPr>
              <a:t> </a:t>
            </a:r>
            <a:r>
              <a:rPr lang="en-US" sz="800" b="0" i="0" dirty="0">
                <a:solidFill>
                  <a:srgbClr val="222222"/>
                </a:solidFill>
                <a:effectLst/>
                <a:latin typeface="Arial" panose="020B0604020202020204" pitchFamily="34" charset="0"/>
              </a:rPr>
              <a:t>2019</a:t>
            </a:r>
            <a:endParaRPr lang="cs-CZ" sz="800" dirty="0"/>
          </a:p>
        </p:txBody>
      </p:sp>
    </p:spTree>
    <p:extLst>
      <p:ext uri="{BB962C8B-B14F-4D97-AF65-F5344CB8AC3E}">
        <p14:creationId xmlns:p14="http://schemas.microsoft.com/office/powerpoint/2010/main" val="3816801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B0A6DD-64AF-4EED-88A0-753059FD65DA}"/>
              </a:ext>
            </a:extLst>
          </p:cNvPr>
          <p:cNvSpPr>
            <a:spLocks noGrp="1"/>
          </p:cNvSpPr>
          <p:nvPr>
            <p:ph type="title"/>
          </p:nvPr>
        </p:nvSpPr>
        <p:spPr>
          <a:xfrm>
            <a:off x="539550" y="259588"/>
            <a:ext cx="8064900" cy="766412"/>
          </a:xfrm>
        </p:spPr>
        <p:txBody>
          <a:bodyPr/>
          <a:lstStyle/>
          <a:p>
            <a:r>
              <a:rPr lang="cs-CZ" sz="2800" dirty="0">
                <a:solidFill>
                  <a:schemeClr val="bg2"/>
                </a:solidFill>
              </a:rPr>
              <a:t>Management udržitelnosti – systémový a holistický pohled</a:t>
            </a:r>
          </a:p>
        </p:txBody>
      </p:sp>
      <p:sp>
        <p:nvSpPr>
          <p:cNvPr id="3" name="Zástupný obsah 2">
            <a:extLst>
              <a:ext uri="{FF2B5EF4-FFF2-40B4-BE49-F238E27FC236}">
                <a16:creationId xmlns:a16="http://schemas.microsoft.com/office/drawing/2014/main" id="{354EF905-BAE6-4A26-8C4D-284C0B66BECF}"/>
              </a:ext>
            </a:extLst>
          </p:cNvPr>
          <p:cNvSpPr>
            <a:spLocks noGrp="1"/>
          </p:cNvSpPr>
          <p:nvPr>
            <p:ph idx="1"/>
          </p:nvPr>
        </p:nvSpPr>
        <p:spPr>
          <a:xfrm>
            <a:off x="539550" y="1037815"/>
            <a:ext cx="8064900" cy="4419224"/>
          </a:xfrm>
        </p:spPr>
        <p:txBody>
          <a:bodyPr/>
          <a:lstStyle/>
          <a:p>
            <a:pPr marL="54000" indent="0">
              <a:lnSpc>
                <a:spcPct val="100000"/>
              </a:lnSpc>
              <a:buNone/>
            </a:pPr>
            <a:r>
              <a:rPr lang="cs-CZ" sz="1800" dirty="0"/>
              <a:t>Nutný </a:t>
            </a:r>
            <a:r>
              <a:rPr lang="cs-CZ" sz="1800" dirty="0">
                <a:solidFill>
                  <a:srgbClr val="FF0000"/>
                </a:solidFill>
              </a:rPr>
              <a:t>systémový </a:t>
            </a:r>
            <a:r>
              <a:rPr lang="cs-CZ" sz="1800" dirty="0"/>
              <a:t>a </a:t>
            </a:r>
            <a:r>
              <a:rPr lang="cs-CZ" sz="1800" dirty="0">
                <a:solidFill>
                  <a:srgbClr val="FF0000"/>
                </a:solidFill>
              </a:rPr>
              <a:t>holistický </a:t>
            </a:r>
            <a:r>
              <a:rPr lang="cs-CZ" sz="1800" dirty="0"/>
              <a:t>pohled – chápání pojmu „</a:t>
            </a:r>
            <a:r>
              <a:rPr lang="cs-CZ" sz="1800" dirty="0">
                <a:solidFill>
                  <a:schemeClr val="accent5">
                    <a:lumMod val="50000"/>
                  </a:schemeClr>
                </a:solidFill>
              </a:rPr>
              <a:t>ekosystém</a:t>
            </a:r>
            <a:r>
              <a:rPr lang="cs-CZ" sz="1800" dirty="0"/>
              <a:t>“ (jenom ekologický? Jenom business? Propojení obou?</a:t>
            </a:r>
          </a:p>
        </p:txBody>
      </p:sp>
      <p:pic>
        <p:nvPicPr>
          <p:cNvPr id="4" name="Obrázek 3">
            <a:extLst>
              <a:ext uri="{FF2B5EF4-FFF2-40B4-BE49-F238E27FC236}">
                <a16:creationId xmlns:a16="http://schemas.microsoft.com/office/drawing/2014/main" id="{68F6D4F8-5EEC-4639-86DF-D8624F981873}"/>
              </a:ext>
            </a:extLst>
          </p:cNvPr>
          <p:cNvPicPr>
            <a:picLocks noChangeAspect="1"/>
          </p:cNvPicPr>
          <p:nvPr/>
        </p:nvPicPr>
        <p:blipFill>
          <a:blip r:embed="rId2"/>
          <a:stretch>
            <a:fillRect/>
          </a:stretch>
        </p:blipFill>
        <p:spPr>
          <a:xfrm>
            <a:off x="5484890" y="2185971"/>
            <a:ext cx="3408040" cy="3271068"/>
          </a:xfrm>
          <a:prstGeom prst="rect">
            <a:avLst/>
          </a:prstGeom>
        </p:spPr>
      </p:pic>
      <p:pic>
        <p:nvPicPr>
          <p:cNvPr id="5" name="Obrázek 4">
            <a:extLst>
              <a:ext uri="{FF2B5EF4-FFF2-40B4-BE49-F238E27FC236}">
                <a16:creationId xmlns:a16="http://schemas.microsoft.com/office/drawing/2014/main" id="{CD6C5948-7B3F-4F04-973E-75E92202CA7D}"/>
              </a:ext>
            </a:extLst>
          </p:cNvPr>
          <p:cNvPicPr>
            <a:picLocks noChangeAspect="1"/>
          </p:cNvPicPr>
          <p:nvPr/>
        </p:nvPicPr>
        <p:blipFill>
          <a:blip r:embed="rId3"/>
          <a:stretch>
            <a:fillRect/>
          </a:stretch>
        </p:blipFill>
        <p:spPr>
          <a:xfrm>
            <a:off x="323528" y="2163564"/>
            <a:ext cx="5161362" cy="3816424"/>
          </a:xfrm>
          <a:prstGeom prst="rect">
            <a:avLst/>
          </a:prstGeom>
        </p:spPr>
      </p:pic>
      <p:sp>
        <p:nvSpPr>
          <p:cNvPr id="7" name="TextovéPole 6">
            <a:extLst>
              <a:ext uri="{FF2B5EF4-FFF2-40B4-BE49-F238E27FC236}">
                <a16:creationId xmlns:a16="http://schemas.microsoft.com/office/drawing/2014/main" id="{AA9E0563-3B8C-48D8-9B00-5537B8B44276}"/>
              </a:ext>
            </a:extLst>
          </p:cNvPr>
          <p:cNvSpPr txBox="1"/>
          <p:nvPr/>
        </p:nvSpPr>
        <p:spPr>
          <a:xfrm>
            <a:off x="395536" y="6093296"/>
            <a:ext cx="4572000" cy="215444"/>
          </a:xfrm>
          <a:prstGeom prst="rect">
            <a:avLst/>
          </a:prstGeom>
          <a:noFill/>
        </p:spPr>
        <p:txBody>
          <a:bodyPr wrap="square">
            <a:spAutoFit/>
          </a:bodyPr>
          <a:lstStyle/>
          <a:p>
            <a:r>
              <a:rPr lang="cs-CZ" sz="800" dirty="0"/>
              <a:t>https://www.rolandberger.com/en/Insights/Publications/Sustainability-here-to-stay.html</a:t>
            </a:r>
          </a:p>
        </p:txBody>
      </p:sp>
      <p:sp>
        <p:nvSpPr>
          <p:cNvPr id="9" name="TextovéPole 8">
            <a:extLst>
              <a:ext uri="{FF2B5EF4-FFF2-40B4-BE49-F238E27FC236}">
                <a16:creationId xmlns:a16="http://schemas.microsoft.com/office/drawing/2014/main" id="{692EEA16-3DD2-4221-A8CD-D44A60AB37B9}"/>
              </a:ext>
            </a:extLst>
          </p:cNvPr>
          <p:cNvSpPr txBox="1"/>
          <p:nvPr/>
        </p:nvSpPr>
        <p:spPr>
          <a:xfrm>
            <a:off x="6156176" y="6093296"/>
            <a:ext cx="1647910" cy="215444"/>
          </a:xfrm>
          <a:prstGeom prst="rect">
            <a:avLst/>
          </a:prstGeom>
          <a:noFill/>
        </p:spPr>
        <p:txBody>
          <a:bodyPr wrap="square">
            <a:spAutoFit/>
          </a:bodyPr>
          <a:lstStyle/>
          <a:p>
            <a:r>
              <a:rPr lang="cs-CZ" sz="800" dirty="0"/>
              <a:t>https://fb.watch/9UFHlhJsmM/</a:t>
            </a:r>
          </a:p>
        </p:txBody>
      </p:sp>
    </p:spTree>
    <p:extLst>
      <p:ext uri="{BB962C8B-B14F-4D97-AF65-F5344CB8AC3E}">
        <p14:creationId xmlns:p14="http://schemas.microsoft.com/office/powerpoint/2010/main" val="321268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9A23A0-0AED-4028-A335-273070C2D5A2}"/>
              </a:ext>
            </a:extLst>
          </p:cNvPr>
          <p:cNvSpPr>
            <a:spLocks noGrp="1"/>
          </p:cNvSpPr>
          <p:nvPr>
            <p:ph type="title"/>
          </p:nvPr>
        </p:nvSpPr>
        <p:spPr>
          <a:xfrm>
            <a:off x="540000" y="332656"/>
            <a:ext cx="8064900" cy="504056"/>
          </a:xfrm>
        </p:spPr>
        <p:txBody>
          <a:bodyPr/>
          <a:lstStyle/>
          <a:p>
            <a:r>
              <a:rPr lang="cs-CZ" sz="2400" dirty="0">
                <a:solidFill>
                  <a:schemeClr val="bg2"/>
                </a:solidFill>
              </a:rPr>
              <a:t>Různé perspektivy na management udržitelnosti (1)</a:t>
            </a:r>
          </a:p>
        </p:txBody>
      </p:sp>
      <p:sp>
        <p:nvSpPr>
          <p:cNvPr id="3" name="Zástupný obsah 2">
            <a:extLst>
              <a:ext uri="{FF2B5EF4-FFF2-40B4-BE49-F238E27FC236}">
                <a16:creationId xmlns:a16="http://schemas.microsoft.com/office/drawing/2014/main" id="{0DA38F08-FFB2-4588-91B1-888E2964DAF0}"/>
              </a:ext>
            </a:extLst>
          </p:cNvPr>
          <p:cNvSpPr>
            <a:spLocks noGrp="1"/>
          </p:cNvSpPr>
          <p:nvPr>
            <p:ph idx="1"/>
          </p:nvPr>
        </p:nvSpPr>
        <p:spPr>
          <a:xfrm>
            <a:off x="179512" y="836712"/>
            <a:ext cx="8928992" cy="3528392"/>
          </a:xfrm>
        </p:spPr>
        <p:txBody>
          <a:bodyPr/>
          <a:lstStyle/>
          <a:p>
            <a:pPr marL="54000" indent="0">
              <a:lnSpc>
                <a:spcPct val="100000"/>
              </a:lnSpc>
              <a:buNone/>
            </a:pPr>
            <a:r>
              <a:rPr lang="cs-CZ" dirty="0">
                <a:solidFill>
                  <a:srgbClr val="FF0000"/>
                </a:solidFill>
              </a:rPr>
              <a:t>Jak se změní management pokud je management udržitelnosti chápaný podle jednoho z přístupů na obrázcích?</a:t>
            </a:r>
          </a:p>
        </p:txBody>
      </p:sp>
      <p:sp>
        <p:nvSpPr>
          <p:cNvPr id="5" name="TextovéPole 4">
            <a:extLst>
              <a:ext uri="{FF2B5EF4-FFF2-40B4-BE49-F238E27FC236}">
                <a16:creationId xmlns:a16="http://schemas.microsoft.com/office/drawing/2014/main" id="{561B63DE-7EA5-4456-9504-0E7201A4ACED}"/>
              </a:ext>
            </a:extLst>
          </p:cNvPr>
          <p:cNvSpPr txBox="1"/>
          <p:nvPr/>
        </p:nvSpPr>
        <p:spPr>
          <a:xfrm>
            <a:off x="179512" y="4164356"/>
            <a:ext cx="4662038" cy="2308324"/>
          </a:xfrm>
          <a:prstGeom prst="rect">
            <a:avLst/>
          </a:prstGeom>
          <a:noFill/>
        </p:spPr>
        <p:txBody>
          <a:bodyPr wrap="square">
            <a:spAutoFit/>
          </a:bodyPr>
          <a:lstStyle/>
          <a:p>
            <a:pPr algn="just"/>
            <a:r>
              <a:rPr lang="cs-CZ" sz="1200" b="1" dirty="0">
                <a:solidFill>
                  <a:srgbClr val="FF0000"/>
                </a:solidFill>
              </a:rPr>
              <a:t>Triple </a:t>
            </a:r>
            <a:r>
              <a:rPr lang="cs-CZ" sz="1200" b="1" dirty="0" err="1">
                <a:solidFill>
                  <a:srgbClr val="FF0000"/>
                </a:solidFill>
              </a:rPr>
              <a:t>Bottom</a:t>
            </a:r>
            <a:r>
              <a:rPr lang="cs-CZ" sz="1200" b="1" dirty="0">
                <a:solidFill>
                  <a:srgbClr val="FF0000"/>
                </a:solidFill>
              </a:rPr>
              <a:t> Line přístup </a:t>
            </a:r>
            <a:r>
              <a:rPr lang="cs-CZ" sz="1000" dirty="0"/>
              <a:t>– cíle = </a:t>
            </a:r>
            <a:r>
              <a:rPr lang="cs-CZ" sz="1000" b="1" dirty="0">
                <a:solidFill>
                  <a:srgbClr val="0070C0"/>
                </a:solidFill>
              </a:rPr>
              <a:t>dosahovat rovnováhu mezi 3 oblastmi</a:t>
            </a:r>
            <a:r>
              <a:rPr lang="cs-CZ" sz="1000" dirty="0"/>
              <a:t> (nemusí jít vždy o hodnotu)</a:t>
            </a:r>
          </a:p>
          <a:p>
            <a:pPr algn="just"/>
            <a:endParaRPr lang="cs-CZ" sz="1000" dirty="0"/>
          </a:p>
          <a:p>
            <a:pPr algn="just"/>
            <a:endParaRPr lang="cs-CZ" sz="1000" dirty="0"/>
          </a:p>
          <a:p>
            <a:pPr algn="just"/>
            <a:endParaRPr lang="cs-CZ" sz="1000" dirty="0"/>
          </a:p>
          <a:p>
            <a:pPr algn="just"/>
            <a:r>
              <a:rPr lang="en-US" sz="1000" dirty="0"/>
              <a:t>A simple way of picturing sustainable development is to</a:t>
            </a:r>
          </a:p>
          <a:p>
            <a:pPr algn="just"/>
            <a:r>
              <a:rPr lang="en-US" sz="1000" dirty="0"/>
              <a:t> think of it as a stool with three legs, representing the environment, the economy and society. If any leg is more</a:t>
            </a:r>
            <a:r>
              <a:rPr lang="cs-CZ" sz="1000" dirty="0"/>
              <a:t> </a:t>
            </a:r>
            <a:r>
              <a:rPr lang="en-US" sz="1000" dirty="0"/>
              <a:t>or less important (i.e., shorter or longer) than the</a:t>
            </a:r>
            <a:r>
              <a:rPr lang="cs-CZ" sz="1000" dirty="0"/>
              <a:t> </a:t>
            </a:r>
            <a:r>
              <a:rPr lang="en-US" sz="1000" dirty="0"/>
              <a:t>others, the stool will be unstable (but perhaps still usable-at least for a while). If any leg is missing, the stool simply will not work. But if all three legs are the same</a:t>
            </a:r>
            <a:r>
              <a:rPr lang="cs-CZ" sz="1000" dirty="0"/>
              <a:t> </a:t>
            </a:r>
            <a:r>
              <a:rPr lang="en-US" sz="1000" dirty="0"/>
              <a:t>length (i.e., environmental, economic and social considerations have been given equal weight), the result will</a:t>
            </a:r>
            <a:r>
              <a:rPr lang="cs-CZ" sz="1000" dirty="0"/>
              <a:t> </a:t>
            </a:r>
            <a:r>
              <a:rPr lang="en-US" sz="1000" dirty="0"/>
              <a:t>be a well balanced stool which will serve its purpose indefinitely-a sustainable stool (Scottish Environment</a:t>
            </a:r>
            <a:r>
              <a:rPr lang="cs-CZ" sz="1000" dirty="0"/>
              <a:t> </a:t>
            </a:r>
            <a:r>
              <a:rPr lang="en-US" sz="1000" dirty="0"/>
              <a:t>Protection Agency 2</a:t>
            </a:r>
            <a:r>
              <a:rPr lang="cs-CZ" sz="1000" dirty="0"/>
              <a:t>002)</a:t>
            </a:r>
            <a:r>
              <a:rPr lang="cs-CZ" sz="1200" dirty="0"/>
              <a:t> (</a:t>
            </a:r>
            <a:r>
              <a:rPr lang="cs-CZ" sz="1200" dirty="0" err="1"/>
              <a:t>Dawe</a:t>
            </a:r>
            <a:r>
              <a:rPr lang="cs-CZ" sz="1200" dirty="0"/>
              <a:t> a Ryan, 2003)</a:t>
            </a:r>
          </a:p>
        </p:txBody>
      </p:sp>
      <p:pic>
        <p:nvPicPr>
          <p:cNvPr id="7" name="Obrázek 6">
            <a:extLst>
              <a:ext uri="{FF2B5EF4-FFF2-40B4-BE49-F238E27FC236}">
                <a16:creationId xmlns:a16="http://schemas.microsoft.com/office/drawing/2014/main" id="{0070779E-D4C2-4CC7-9F4D-3ACDFC4A5311}"/>
              </a:ext>
            </a:extLst>
          </p:cNvPr>
          <p:cNvPicPr>
            <a:picLocks noChangeAspect="1"/>
          </p:cNvPicPr>
          <p:nvPr/>
        </p:nvPicPr>
        <p:blipFill rotWithShape="1">
          <a:blip r:embed="rId2"/>
          <a:srcRect l="23226" t="13600" r="38975" b="43753"/>
          <a:stretch/>
        </p:blipFill>
        <p:spPr>
          <a:xfrm>
            <a:off x="656805" y="1544039"/>
            <a:ext cx="3456384" cy="2391285"/>
          </a:xfrm>
          <a:prstGeom prst="rect">
            <a:avLst/>
          </a:prstGeom>
        </p:spPr>
      </p:pic>
      <p:pic>
        <p:nvPicPr>
          <p:cNvPr id="8" name="Obrázek 7">
            <a:extLst>
              <a:ext uri="{FF2B5EF4-FFF2-40B4-BE49-F238E27FC236}">
                <a16:creationId xmlns:a16="http://schemas.microsoft.com/office/drawing/2014/main" id="{9F79B12C-0E5E-40E8-B3D5-B48823E32910}"/>
              </a:ext>
            </a:extLst>
          </p:cNvPr>
          <p:cNvPicPr>
            <a:picLocks noChangeAspect="1"/>
          </p:cNvPicPr>
          <p:nvPr/>
        </p:nvPicPr>
        <p:blipFill>
          <a:blip r:embed="rId3"/>
          <a:stretch>
            <a:fillRect/>
          </a:stretch>
        </p:blipFill>
        <p:spPr>
          <a:xfrm>
            <a:off x="5940152" y="1544039"/>
            <a:ext cx="2808870" cy="2391285"/>
          </a:xfrm>
          <a:prstGeom prst="rect">
            <a:avLst/>
          </a:prstGeom>
        </p:spPr>
      </p:pic>
      <p:sp>
        <p:nvSpPr>
          <p:cNvPr id="10" name="TextovéPole 9">
            <a:extLst>
              <a:ext uri="{FF2B5EF4-FFF2-40B4-BE49-F238E27FC236}">
                <a16:creationId xmlns:a16="http://schemas.microsoft.com/office/drawing/2014/main" id="{8959DAA6-64C3-43A9-B47E-A30DDD1BBB78}"/>
              </a:ext>
            </a:extLst>
          </p:cNvPr>
          <p:cNvSpPr txBox="1"/>
          <p:nvPr/>
        </p:nvSpPr>
        <p:spPr>
          <a:xfrm>
            <a:off x="4860032" y="3957984"/>
            <a:ext cx="4572000" cy="338554"/>
          </a:xfrm>
          <a:prstGeom prst="rect">
            <a:avLst/>
          </a:prstGeom>
          <a:noFill/>
        </p:spPr>
        <p:txBody>
          <a:bodyPr wrap="square">
            <a:spAutoFit/>
          </a:bodyPr>
          <a:lstStyle/>
          <a:p>
            <a:r>
              <a:rPr lang="cs-CZ" sz="800" dirty="0"/>
              <a:t>https://www.dreamstime.com/economy-society-fitting-wider-environment-economy-society-environment-image165287862</a:t>
            </a:r>
          </a:p>
        </p:txBody>
      </p:sp>
      <p:sp>
        <p:nvSpPr>
          <p:cNvPr id="12" name="TextovéPole 11">
            <a:extLst>
              <a:ext uri="{FF2B5EF4-FFF2-40B4-BE49-F238E27FC236}">
                <a16:creationId xmlns:a16="http://schemas.microsoft.com/office/drawing/2014/main" id="{FCC8F98C-4710-4796-9F43-0DE38A8675F9}"/>
              </a:ext>
            </a:extLst>
          </p:cNvPr>
          <p:cNvSpPr txBox="1"/>
          <p:nvPr/>
        </p:nvSpPr>
        <p:spPr>
          <a:xfrm>
            <a:off x="1637228" y="3828407"/>
            <a:ext cx="1566621" cy="215444"/>
          </a:xfrm>
          <a:prstGeom prst="rect">
            <a:avLst/>
          </a:prstGeom>
          <a:noFill/>
        </p:spPr>
        <p:txBody>
          <a:bodyPr wrap="square">
            <a:spAutoFit/>
          </a:bodyPr>
          <a:lstStyle/>
          <a:p>
            <a:r>
              <a:rPr lang="cs-CZ" sz="800" dirty="0"/>
              <a:t>(</a:t>
            </a:r>
            <a:r>
              <a:rPr lang="it-IT" sz="800" dirty="0"/>
              <a:t>Cavagnaro</a:t>
            </a:r>
            <a:r>
              <a:rPr lang="cs-CZ" sz="800" dirty="0"/>
              <a:t> a </a:t>
            </a:r>
            <a:r>
              <a:rPr lang="it-IT" sz="800" dirty="0"/>
              <a:t>Curiel, 2017)</a:t>
            </a:r>
            <a:endParaRPr lang="cs-CZ" sz="800" dirty="0"/>
          </a:p>
        </p:txBody>
      </p:sp>
      <p:sp>
        <p:nvSpPr>
          <p:cNvPr id="4" name="TextovéPole 3">
            <a:extLst>
              <a:ext uri="{FF2B5EF4-FFF2-40B4-BE49-F238E27FC236}">
                <a16:creationId xmlns:a16="http://schemas.microsoft.com/office/drawing/2014/main" id="{35CCE712-91F8-4428-9D61-48F5F23FDC4B}"/>
              </a:ext>
            </a:extLst>
          </p:cNvPr>
          <p:cNvSpPr txBox="1"/>
          <p:nvPr/>
        </p:nvSpPr>
        <p:spPr>
          <a:xfrm>
            <a:off x="5292080" y="4437112"/>
            <a:ext cx="3456942" cy="954107"/>
          </a:xfrm>
          <a:prstGeom prst="rect">
            <a:avLst/>
          </a:prstGeom>
          <a:noFill/>
        </p:spPr>
        <p:txBody>
          <a:bodyPr wrap="square" rtlCol="0">
            <a:spAutoFit/>
          </a:bodyPr>
          <a:lstStyle/>
          <a:p>
            <a:r>
              <a:rPr lang="cs-CZ" sz="1400" dirty="0">
                <a:solidFill>
                  <a:srgbClr val="FF0000"/>
                </a:solidFill>
              </a:rPr>
              <a:t>Podniky jsou součástí většího celku (systému) – ekonomiky, ta je součástí života společnosti a společnost je součástí životního prostředí</a:t>
            </a:r>
          </a:p>
        </p:txBody>
      </p:sp>
    </p:spTree>
    <p:extLst>
      <p:ext uri="{BB962C8B-B14F-4D97-AF65-F5344CB8AC3E}">
        <p14:creationId xmlns:p14="http://schemas.microsoft.com/office/powerpoint/2010/main" val="152042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91FB75-551E-43BF-B13E-3F81C8473CD6}"/>
              </a:ext>
            </a:extLst>
          </p:cNvPr>
          <p:cNvSpPr>
            <a:spLocks noGrp="1"/>
          </p:cNvSpPr>
          <p:nvPr>
            <p:ph type="title"/>
          </p:nvPr>
        </p:nvSpPr>
        <p:spPr>
          <a:xfrm>
            <a:off x="540000" y="476672"/>
            <a:ext cx="8064900" cy="792088"/>
          </a:xfrm>
        </p:spPr>
        <p:txBody>
          <a:bodyPr/>
          <a:lstStyle/>
          <a:p>
            <a:r>
              <a:rPr lang="cs-CZ" sz="2800" dirty="0">
                <a:solidFill>
                  <a:schemeClr val="bg2"/>
                </a:solidFill>
              </a:rPr>
              <a:t>Různé perspektivy na management udržitelnosti (2)</a:t>
            </a:r>
            <a:br>
              <a:rPr lang="cs-CZ" sz="2800" dirty="0">
                <a:solidFill>
                  <a:schemeClr val="bg2"/>
                </a:solidFill>
              </a:rPr>
            </a:br>
            <a:endParaRPr lang="cs-CZ" sz="2800" dirty="0">
              <a:solidFill>
                <a:schemeClr val="bg2"/>
              </a:solidFill>
            </a:endParaRPr>
          </a:p>
        </p:txBody>
      </p:sp>
      <p:sp>
        <p:nvSpPr>
          <p:cNvPr id="4" name="Zástupný obsah 3">
            <a:extLst>
              <a:ext uri="{FF2B5EF4-FFF2-40B4-BE49-F238E27FC236}">
                <a16:creationId xmlns:a16="http://schemas.microsoft.com/office/drawing/2014/main" id="{A6300292-5A25-4E63-B921-834A33D0BDD2}"/>
              </a:ext>
            </a:extLst>
          </p:cNvPr>
          <p:cNvSpPr>
            <a:spLocks noGrp="1"/>
          </p:cNvSpPr>
          <p:nvPr>
            <p:ph idx="1"/>
          </p:nvPr>
        </p:nvSpPr>
        <p:spPr>
          <a:xfrm>
            <a:off x="540000" y="1340768"/>
            <a:ext cx="8064900" cy="4491232"/>
          </a:xfrm>
        </p:spPr>
        <p:txBody>
          <a:bodyPr/>
          <a:lstStyle/>
          <a:p>
            <a:pPr marL="54000" indent="0">
              <a:lnSpc>
                <a:spcPct val="100000"/>
              </a:lnSpc>
              <a:spcAft>
                <a:spcPts val="600"/>
              </a:spcAft>
              <a:buNone/>
            </a:pPr>
            <a:r>
              <a:rPr lang="cs-CZ" sz="1800" b="1" dirty="0">
                <a:solidFill>
                  <a:srgbClr val="FF0000"/>
                </a:solidFill>
              </a:rPr>
              <a:t>Management udržitelnosti a (společenská) odpovědnost</a:t>
            </a:r>
          </a:p>
          <a:p>
            <a:pPr>
              <a:lnSpc>
                <a:spcPct val="100000"/>
              </a:lnSpc>
              <a:spcAft>
                <a:spcPts val="600"/>
              </a:spcAft>
              <a:buFont typeface="Wingdings" panose="05000000000000000000" pitchFamily="2" charset="2"/>
              <a:buChar char="§"/>
            </a:pPr>
            <a:r>
              <a:rPr lang="cs-CZ" sz="1600" dirty="0">
                <a:solidFill>
                  <a:srgbClr val="FFC000"/>
                </a:solidFill>
              </a:rPr>
              <a:t>Odpovědnost = jeden ze základních, zásadních pojmů v morálce, etice, řízení etiky</a:t>
            </a:r>
          </a:p>
          <a:p>
            <a:pPr>
              <a:lnSpc>
                <a:spcPct val="100000"/>
              </a:lnSpc>
              <a:spcAft>
                <a:spcPts val="600"/>
              </a:spcAft>
              <a:buFont typeface="Wingdings" panose="05000000000000000000" pitchFamily="2" charset="2"/>
              <a:buChar char="§"/>
            </a:pPr>
            <a:r>
              <a:rPr lang="cs-CZ" sz="1600" dirty="0">
                <a:solidFill>
                  <a:srgbClr val="FFC000"/>
                </a:solidFill>
              </a:rPr>
              <a:t>Odpovědnost – „</a:t>
            </a:r>
            <a:r>
              <a:rPr lang="cs-CZ" sz="1600" dirty="0"/>
              <a:t>právní, morální a etický pojem, který označuje „</a:t>
            </a:r>
            <a:r>
              <a:rPr lang="cs-CZ" sz="1600" dirty="0">
                <a:solidFill>
                  <a:srgbClr val="FF0000"/>
                </a:solidFill>
              </a:rPr>
              <a:t>ručení“</a:t>
            </a:r>
            <a:r>
              <a:rPr lang="cs-CZ" sz="1600" dirty="0"/>
              <a:t> </a:t>
            </a:r>
            <a:r>
              <a:rPr lang="cs-CZ" sz="1600" dirty="0">
                <a:solidFill>
                  <a:srgbClr val="FF0000"/>
                </a:solidFill>
              </a:rPr>
              <a:t>osoby/organizace </a:t>
            </a:r>
            <a:r>
              <a:rPr lang="cs-CZ" sz="1600" i="1" dirty="0"/>
              <a:t>X</a:t>
            </a:r>
            <a:r>
              <a:rPr lang="cs-CZ" sz="1600" dirty="0"/>
              <a:t> za nějakou věc či jednání </a:t>
            </a:r>
            <a:r>
              <a:rPr lang="cs-CZ" sz="1600" i="1" dirty="0"/>
              <a:t>Y</a:t>
            </a:r>
            <a:r>
              <a:rPr lang="cs-CZ" sz="1600" dirty="0"/>
              <a:t>, případně před nějakou instancí </a:t>
            </a:r>
            <a:r>
              <a:rPr lang="cs-CZ" sz="1600" i="1" dirty="0"/>
              <a:t>Z</a:t>
            </a:r>
            <a:r>
              <a:rPr lang="cs-CZ" sz="1600" dirty="0"/>
              <a:t>. Je třeba rozlišovat mezi odpovědností </a:t>
            </a:r>
            <a:r>
              <a:rPr lang="cs-CZ" sz="1600" i="1" dirty="0">
                <a:solidFill>
                  <a:srgbClr val="00B050"/>
                </a:solidFill>
              </a:rPr>
              <a:t>retrospektivní</a:t>
            </a:r>
            <a:r>
              <a:rPr lang="cs-CZ" sz="1600" dirty="0"/>
              <a:t> – odpovědností za něco, co se už stalo, jako je tomu u odpovědnosti právní – a odpovědností </a:t>
            </a:r>
            <a:r>
              <a:rPr lang="cs-CZ" sz="1600" i="1" dirty="0">
                <a:solidFill>
                  <a:srgbClr val="00B050"/>
                </a:solidFill>
              </a:rPr>
              <a:t>prospektivní</a:t>
            </a:r>
            <a:r>
              <a:rPr lang="cs-CZ" sz="1600" dirty="0"/>
              <a:t>, jež osobě/organizaci </a:t>
            </a:r>
            <a:r>
              <a:rPr lang="cs-CZ" sz="1600" i="1" dirty="0"/>
              <a:t>X</a:t>
            </a:r>
            <a:r>
              <a:rPr lang="cs-CZ" sz="1600" dirty="0"/>
              <a:t> něco ukládá do budoucnosti“….důležitá kvůli převzetí odpovědnosti – v organizaci souvisí s pozicí a povinnostmi. </a:t>
            </a:r>
            <a:r>
              <a:rPr lang="cs-CZ" sz="800" dirty="0"/>
              <a:t>(převzato z: https://cs.wikipedia.org/wiki/Odpov%C4%9Bdnost a upraveno)</a:t>
            </a:r>
          </a:p>
          <a:p>
            <a:pPr>
              <a:lnSpc>
                <a:spcPct val="100000"/>
              </a:lnSpc>
              <a:spcAft>
                <a:spcPts val="600"/>
              </a:spcAft>
              <a:buFont typeface="Wingdings" panose="05000000000000000000" pitchFamily="2" charset="2"/>
              <a:buChar char="§"/>
            </a:pPr>
            <a:r>
              <a:rPr lang="cs-CZ" sz="1600" dirty="0"/>
              <a:t>„Odpovědnost je </a:t>
            </a:r>
            <a:r>
              <a:rPr lang="cs-CZ" sz="1600" dirty="0">
                <a:solidFill>
                  <a:srgbClr val="00B050"/>
                </a:solidFill>
              </a:rPr>
              <a:t>závazek</a:t>
            </a:r>
            <a:r>
              <a:rPr lang="cs-CZ" sz="1600" dirty="0"/>
              <a:t>. Odpovědné jednání je </a:t>
            </a:r>
            <a:r>
              <a:rPr lang="cs-CZ" sz="1600" dirty="0">
                <a:solidFill>
                  <a:srgbClr val="FF0000"/>
                </a:solidFill>
              </a:rPr>
              <a:t>vědomé a záměrné rozhodnutí</a:t>
            </a:r>
            <a:r>
              <a:rPr lang="cs-CZ" sz="1600" dirty="0"/>
              <a:t>. Je to takové jednání, které záleží na člověku samotném, je </a:t>
            </a:r>
            <a:r>
              <a:rPr lang="cs-CZ" sz="1600" dirty="0">
                <a:solidFill>
                  <a:srgbClr val="0070C0"/>
                </a:solidFill>
              </a:rPr>
              <a:t>podmíněno jeho schopností se rozhodovat a jednat</a:t>
            </a:r>
            <a:r>
              <a:rPr lang="cs-CZ" sz="1600" dirty="0"/>
              <a:t>. “ (Melecká, 2018)</a:t>
            </a:r>
          </a:p>
          <a:p>
            <a:pPr>
              <a:lnSpc>
                <a:spcPct val="100000"/>
              </a:lnSpc>
              <a:spcAft>
                <a:spcPts val="600"/>
              </a:spcAft>
              <a:buFont typeface="Wingdings" panose="05000000000000000000" pitchFamily="2" charset="2"/>
              <a:buChar char="§"/>
            </a:pPr>
            <a:r>
              <a:rPr lang="cs-CZ" sz="1400" dirty="0"/>
              <a:t>Odpovědnost spojená s/se:</a:t>
            </a:r>
          </a:p>
          <a:p>
            <a:pPr lvl="1">
              <a:spcAft>
                <a:spcPts val="600"/>
              </a:spcAft>
              <a:buFont typeface="Wingdings" panose="05000000000000000000" pitchFamily="2" charset="2"/>
              <a:buChar char="§"/>
            </a:pPr>
            <a:r>
              <a:rPr lang="cs-CZ" sz="1400" dirty="0"/>
              <a:t>spolehlivostí, důvěryhodností (PŘED I PO – VIZ RETROSPEEKTIVNÍ A PROSPEKTIVNÍ – </a:t>
            </a:r>
            <a:r>
              <a:rPr lang="cs-CZ" sz="1400" dirty="0">
                <a:solidFill>
                  <a:srgbClr val="00B050"/>
                </a:solidFill>
              </a:rPr>
              <a:t>VNÍMÁNÍ OSOBY, ORGANIZACE…např. Bohemia </a:t>
            </a:r>
            <a:r>
              <a:rPr lang="cs-CZ" sz="1400" dirty="0" err="1">
                <a:solidFill>
                  <a:srgbClr val="00B050"/>
                </a:solidFill>
              </a:rPr>
              <a:t>Energy</a:t>
            </a:r>
            <a:r>
              <a:rPr lang="cs-CZ" sz="1400" dirty="0">
                <a:solidFill>
                  <a:srgbClr val="00B050"/>
                </a:solidFill>
              </a:rPr>
              <a:t>, Petr Kellner….</a:t>
            </a:r>
            <a:r>
              <a:rPr lang="cs-CZ" sz="1400" dirty="0"/>
              <a:t>)</a:t>
            </a:r>
          </a:p>
          <a:p>
            <a:pPr>
              <a:lnSpc>
                <a:spcPct val="100000"/>
              </a:lnSpc>
              <a:spcAft>
                <a:spcPts val="600"/>
              </a:spcAft>
              <a:buFont typeface="Wingdings" panose="05000000000000000000" pitchFamily="2" charset="2"/>
              <a:buChar char="§"/>
            </a:pPr>
            <a:r>
              <a:rPr lang="cs-CZ" sz="1400" dirty="0"/>
              <a:t>Odpovědnost: ekonomická, právní, filantropickou nebo morální či etickou  – viz dále...a mnoho dalších (politická, společenská – sociální, technologická, environmentální, digitální ..</a:t>
            </a:r>
            <a:r>
              <a:rPr lang="cs-CZ" sz="1400" dirty="0">
                <a:solidFill>
                  <a:srgbClr val="C00000"/>
                </a:solidFill>
              </a:rPr>
              <a:t>v managementu také osobní a kolektivní)</a:t>
            </a:r>
          </a:p>
          <a:p>
            <a:pPr marL="54000" indent="0">
              <a:buNone/>
            </a:pPr>
            <a:endParaRPr lang="cs-CZ" dirty="0">
              <a:solidFill>
                <a:srgbClr val="FF0000"/>
              </a:solidFill>
            </a:endParaRPr>
          </a:p>
        </p:txBody>
      </p:sp>
    </p:spTree>
    <p:extLst>
      <p:ext uri="{BB962C8B-B14F-4D97-AF65-F5344CB8AC3E}">
        <p14:creationId xmlns:p14="http://schemas.microsoft.com/office/powerpoint/2010/main" val="3198977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1D01C5D1-73A5-4C06-983F-C00CB175FBFF&quot;,&quot;SourceFullName&quot;:&quot;https://www.youtube.com/embed/RpqVmvMCmp0?feature=oembed&quot;,&quot;LastUpdate&quot;:&quot;2021-12-16 10:04 PM&quot;,&quot;UpdatedBy&quot;:&quot;adm&quot;,&quot;IsLinked&quot;:false,&quot;IsBrokenLink&quot;:false}"/>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ECON-EN.potx" id="{F7C11DC7-1B8A-49B4-9AAA-52303DEDAF7D}" vid="{B13F5AAB-AC0E-4CB5-95CC-537D369F30D3}"/>
    </a:ext>
  </a:extLst>
</a:theme>
</file>

<file path=docProps/app.xml><?xml version="1.0" encoding="utf-8"?>
<Properties xmlns="http://schemas.openxmlformats.org/officeDocument/2006/extended-properties" xmlns:vt="http://schemas.openxmlformats.org/officeDocument/2006/docPropsVTypes">
  <Template>Prezentace-ECON-EN</Template>
  <TotalTime>6663</TotalTime>
  <Words>4381</Words>
  <Application>Microsoft Office PowerPoint</Application>
  <PresentationFormat>Předvádění na obrazovce (4:3)</PresentationFormat>
  <Paragraphs>250</Paragraphs>
  <Slides>31</Slides>
  <Notes>0</Notes>
  <HiddenSlides>0</HiddenSlides>
  <MMClips>1</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31</vt:i4>
      </vt:variant>
    </vt:vector>
  </HeadingPairs>
  <TitlesOfParts>
    <vt:vector size="39" baseType="lpstr">
      <vt:lpstr>Akkurat Light Pro</vt:lpstr>
      <vt:lpstr>Arial</vt:lpstr>
      <vt:lpstr>Calibri</vt:lpstr>
      <vt:lpstr>inherit</vt:lpstr>
      <vt:lpstr>Tahoma</vt:lpstr>
      <vt:lpstr>Times New Roman</vt:lpstr>
      <vt:lpstr>Wingdings</vt:lpstr>
      <vt:lpstr>Presentation_MU_EN</vt:lpstr>
      <vt:lpstr>  Sustainability management – management udržitelnosti – udržitelného rozvoje</vt:lpstr>
      <vt:lpstr>obsah</vt:lpstr>
      <vt:lpstr>Co je to udržitelnost?</vt:lpstr>
      <vt:lpstr>Co je to ecosystém a co udržitelný rozvoj (UR)?</vt:lpstr>
      <vt:lpstr>Prezentace aplikace PowerPoint</vt:lpstr>
      <vt:lpstr>Co je to management udržitelnosti?</vt:lpstr>
      <vt:lpstr>Management udržitelnosti – systémový a holistický pohled</vt:lpstr>
      <vt:lpstr>Různé perspektivy na management udržitelnosti (1)</vt:lpstr>
      <vt:lpstr>Různé perspektivy na management udržitelnosti (2) </vt:lpstr>
      <vt:lpstr>Odpovědnost podniku</vt:lpstr>
      <vt:lpstr>Různé perspektivy na management udržitelnosti (3) </vt:lpstr>
      <vt:lpstr>Management udržitelnosti – manažerské funkce</vt:lpstr>
      <vt:lpstr>Management udržitelnosti  a ESG - INVESTOVÁNÍ</vt:lpstr>
      <vt:lpstr>OSN  a Agenda 2030 </vt:lpstr>
      <vt:lpstr>17 cílů udržitelného rozvoje</vt:lpstr>
      <vt:lpstr>Agenda 2030 a podniky</vt:lpstr>
      <vt:lpstr>Agenda 2030 a Česká republika</vt:lpstr>
      <vt:lpstr>1. Konec chudoby</vt:lpstr>
      <vt:lpstr>2. Konec hladu</vt:lpstr>
      <vt:lpstr>4. Kvalitní vzdělávání</vt:lpstr>
      <vt:lpstr>7. Dostupné a čisté energie</vt:lpstr>
      <vt:lpstr>8. Důstojná práce  ekonomický růst</vt:lpstr>
      <vt:lpstr>9. průmysl, inovace a infrastruktura</vt:lpstr>
      <vt:lpstr>10. Méně nerovnosti</vt:lpstr>
      <vt:lpstr>Audit udržitelnosti podniku a reportování o udržitelnosti</vt:lpstr>
      <vt:lpstr>Kdo musí reportovat o společenské odpovědnosti</vt:lpstr>
      <vt:lpstr>Kdo bude muset reportovat o udržitelnosti společností</vt:lpstr>
      <vt:lpstr>Co tedy je management udržitelnosti?</vt:lpstr>
      <vt:lpstr>Zajímavosti na konec…a pro Vánoční pohodu (?)</vt:lpstr>
      <vt:lpstr>zdroje</vt:lpstr>
      <vt:lpstr>Děkuji za pozornost</vt:lpstr>
    </vt:vector>
  </TitlesOfParts>
  <Company>Doc.Ing.Ivan Hálek, 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PROJEKTOVÉ ŘÍZENÍ</dc:title>
  <dc:creator>Doc.Ing.Ivan Hálek, CSc.</dc:creator>
  <cp:lastModifiedBy>Alena Klapalová</cp:lastModifiedBy>
  <cp:revision>192</cp:revision>
  <cp:lastPrinted>2020-10-15T07:46:28Z</cp:lastPrinted>
  <dcterms:created xsi:type="dcterms:W3CDTF">2005-11-05T15:53:31Z</dcterms:created>
  <dcterms:modified xsi:type="dcterms:W3CDTF">2022-12-15T20:34:01Z</dcterms:modified>
</cp:coreProperties>
</file>