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94" r:id="rId4"/>
    <p:sldId id="289" r:id="rId5"/>
    <p:sldId id="259" r:id="rId6"/>
    <p:sldId id="293" r:id="rId7"/>
    <p:sldId id="288" r:id="rId8"/>
    <p:sldId id="290" r:id="rId9"/>
    <p:sldId id="275" r:id="rId10"/>
    <p:sldId id="260" r:id="rId11"/>
    <p:sldId id="263" r:id="rId12"/>
    <p:sldId id="264" r:id="rId13"/>
    <p:sldId id="265" r:id="rId14"/>
    <p:sldId id="282" r:id="rId15"/>
    <p:sldId id="281" r:id="rId16"/>
    <p:sldId id="271" r:id="rId17"/>
    <p:sldId id="270" r:id="rId18"/>
    <p:sldId id="284" r:id="rId19"/>
    <p:sldId id="285" r:id="rId20"/>
    <p:sldId id="286" r:id="rId21"/>
    <p:sldId id="276" r:id="rId22"/>
    <p:sldId id="287" r:id="rId23"/>
    <p:sldId id="292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59" autoAdjust="0"/>
  </p:normalViewPr>
  <p:slideViewPr>
    <p:cSldViewPr snapToGrid="0">
      <p:cViewPr varScale="1">
        <p:scale>
          <a:sx n="99" d="100"/>
          <a:sy n="99" d="100"/>
        </p:scale>
        <p:origin x="827" y="10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Cairney-p.2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82B7C-94D1-4165-AB72-54586E7B11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3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policy concepts for public policies study </a:t>
            </a:r>
            <a:endParaRPr lang="sk-SK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AIPP 2021</a:t>
            </a:r>
          </a:p>
          <a:p>
            <a:r>
              <a:rPr lang="cs-CZ" dirty="0"/>
              <a:t>Marek </a:t>
            </a:r>
            <a:r>
              <a:rPr lang="cs-CZ" dirty="0" err="1"/>
              <a:t>Pavlik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10698480" cy="1325563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 err="1"/>
              <a:t>ublic</a:t>
            </a:r>
            <a:r>
              <a:rPr lang="en-US" dirty="0"/>
              <a:t> policy as science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9118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dirty="0"/>
              <a:t>…provide explanations, find answers, give advice</a:t>
            </a:r>
          </a:p>
          <a:p>
            <a:pPr marL="0" indent="0">
              <a:buNone/>
            </a:pPr>
            <a:r>
              <a:rPr lang="en-US" altLang="en-US" sz="2000" dirty="0" err="1"/>
              <a:t>Lasswell</a:t>
            </a:r>
            <a:r>
              <a:rPr lang="en-US" altLang="en-US" sz="2000" dirty="0"/>
              <a:t> argued that the science of policy had three distinct characteristics that set it apart from other disciplines:</a:t>
            </a:r>
            <a:r>
              <a:rPr lang="cs-CZ" altLang="en-US" sz="2000" dirty="0"/>
              <a:t> </a:t>
            </a:r>
            <a:r>
              <a:rPr lang="en-US" altLang="en-US" sz="2000" b="1" dirty="0"/>
              <a:t>it would/should be:</a:t>
            </a:r>
          </a:p>
          <a:p>
            <a:pPr marL="1066800" lvl="1" indent="-609600"/>
            <a:r>
              <a:rPr lang="en-US" altLang="en-US" sz="1800" b="1" dirty="0"/>
              <a:t>multi-disciplinary</a:t>
            </a:r>
          </a:p>
          <a:p>
            <a:pPr marL="1066800" lvl="1" indent="-609600"/>
            <a:r>
              <a:rPr lang="en-US" altLang="en-US" sz="1800" b="1" dirty="0"/>
              <a:t>problem solving</a:t>
            </a:r>
          </a:p>
          <a:p>
            <a:pPr marL="1066800" lvl="1" indent="-609600"/>
            <a:r>
              <a:rPr lang="en-US" altLang="en-US" sz="1600" b="1" dirty="0"/>
              <a:t>normative</a:t>
            </a:r>
          </a:p>
          <a:p>
            <a:pPr marL="0" indent="0">
              <a:buNone/>
            </a:pPr>
            <a:r>
              <a:rPr lang="en-GB" sz="2400" b="1" dirty="0"/>
              <a:t>Disciplines and topics related to public policy</a:t>
            </a:r>
            <a:endParaRPr lang="en-US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06338"/>
              </p:ext>
            </p:extLst>
          </p:nvPr>
        </p:nvGraphicFramePr>
        <p:xfrm>
          <a:off x="838200" y="3592945"/>
          <a:ext cx="7853218" cy="30730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73118">
                  <a:extLst>
                    <a:ext uri="{9D8B030D-6E8A-4147-A177-3AD203B41FA5}">
                      <a16:colId xmlns:a16="http://schemas.microsoft.com/office/drawing/2014/main" val="247722884"/>
                    </a:ext>
                  </a:extLst>
                </a:gridCol>
                <a:gridCol w="6380100">
                  <a:extLst>
                    <a:ext uri="{9D8B030D-6E8A-4147-A177-3AD203B41FA5}">
                      <a16:colId xmlns:a16="http://schemas.microsoft.com/office/drawing/2014/main" val="2308841933"/>
                    </a:ext>
                  </a:extLst>
                </a:gridCol>
              </a:tblGrid>
              <a:tr h="55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Sociology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understanding society as a whole, class social structure, social status, social problems, social interests, social exclusion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18909"/>
                  </a:ext>
                </a:extLst>
              </a:tr>
              <a:tr h="55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instrumental rationality, institutional economics, cost-benefit analysis, political economics, economic policy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628366"/>
                  </a:ext>
                </a:extLst>
              </a:tr>
              <a:tr h="55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Political science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political processes, political institutions and actors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83256"/>
                  </a:ext>
                </a:extLst>
              </a:tr>
              <a:tr h="55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Public administration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role of bureaucracy in shaping policy and in decision implementation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417201"/>
                  </a:ext>
                </a:extLst>
              </a:tr>
              <a:tr h="2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Jurisprudence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law as normative and regulatory framework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84939"/>
                  </a:ext>
                </a:extLst>
              </a:tr>
              <a:tr h="2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Control theory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decision-making processes and decision realisation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996833"/>
                  </a:ext>
                </a:extLst>
              </a:tr>
              <a:tr h="2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Philosophy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logic, values and ethics, theory of justice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43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68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1" y="37426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cs-CZ" sz="4000" dirty="0"/>
              <a:t>Roots of public policy - Values</a:t>
            </a:r>
            <a:endParaRPr lang="cs-CZ" altLang="cs-CZ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1" y="1699832"/>
            <a:ext cx="10972800" cy="4525963"/>
          </a:xfrm>
        </p:spPr>
        <p:txBody>
          <a:bodyPr>
            <a:normAutofit/>
          </a:bodyPr>
          <a:lstStyle/>
          <a:p>
            <a:r>
              <a:rPr lang="en-GB" dirty="0"/>
              <a:t>Why is so difficult to find a consensus about government policies?</a:t>
            </a:r>
          </a:p>
          <a:p>
            <a:pPr lvl="1"/>
            <a:r>
              <a:rPr lang="en-GB" dirty="0"/>
              <a:t>We do not share the same values or we perceive their importance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b="1" dirty="0"/>
              <a:t>Freedom</a:t>
            </a:r>
            <a:r>
              <a:rPr lang="en-US" altLang="cs-CZ" dirty="0"/>
              <a:t> versus </a:t>
            </a:r>
            <a:r>
              <a:rPr lang="en-US" altLang="cs-CZ" b="1" dirty="0"/>
              <a:t>equal opportunities </a:t>
            </a:r>
            <a:r>
              <a:rPr lang="en-US" altLang="cs-CZ" dirty="0"/>
              <a:t>(equality)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What is more important</a:t>
            </a:r>
            <a:r>
              <a:rPr lang="cs-CZ" altLang="cs-CZ" dirty="0"/>
              <a:t>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cs-CZ" dirty="0"/>
              <a:t>For a single person x </a:t>
            </a:r>
            <a:r>
              <a:rPr lang="en-US" altLang="cs-CZ" b="1" dirty="0"/>
              <a:t>for society</a:t>
            </a:r>
            <a:r>
              <a:rPr lang="en-US" altLang="cs-CZ" dirty="0"/>
              <a:t>?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Is it ok to cut a little peace of freedom to enable “huge” equal opportunities?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Is it ok to slightly reduce equal opportunities to create a free society</a:t>
            </a:r>
            <a:r>
              <a:rPr lang="cs-CZ" altLang="cs-CZ" dirty="0"/>
              <a:t>, to </a:t>
            </a:r>
            <a:r>
              <a:rPr lang="cs-CZ" altLang="cs-CZ" dirty="0" err="1"/>
              <a:t>respect</a:t>
            </a:r>
            <a:r>
              <a:rPr lang="cs-CZ" altLang="cs-CZ" dirty="0"/>
              <a:t> a </a:t>
            </a:r>
            <a:r>
              <a:rPr lang="cs-CZ" altLang="cs-CZ" dirty="0" err="1"/>
              <a:t>person‘s</a:t>
            </a:r>
            <a:r>
              <a:rPr lang="cs-CZ" altLang="cs-CZ" dirty="0"/>
              <a:t> free </a:t>
            </a:r>
            <a:r>
              <a:rPr lang="cs-CZ" altLang="cs-CZ" dirty="0" err="1"/>
              <a:t>will</a:t>
            </a:r>
            <a:r>
              <a:rPr lang="cs-CZ" altLang="cs-CZ" dirty="0"/>
              <a:t>?</a:t>
            </a:r>
            <a:endParaRPr lang="en-US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Is it possible to achieve them both?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YES – egalitarians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NO – liberals, libertarians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4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versus equal opportunities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421" y="1496415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How it works?</a:t>
            </a:r>
          </a:p>
          <a:p>
            <a:r>
              <a:rPr lang="en-US" dirty="0"/>
              <a:t>The way into slavery or the way to better society?</a:t>
            </a:r>
          </a:p>
          <a:p>
            <a:r>
              <a:rPr lang="en-US" dirty="0"/>
              <a:t>Is there any “optimum”?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721224" y="3636084"/>
            <a:ext cx="8433995" cy="36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247885" y="4367605"/>
            <a:ext cx="1716987" cy="365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Freedom</a:t>
            </a:r>
          </a:p>
        </p:txBody>
      </p:sp>
      <p:sp>
        <p:nvSpPr>
          <p:cNvPr id="7" name="Obdélník 6"/>
          <p:cNvSpPr/>
          <p:nvPr/>
        </p:nvSpPr>
        <p:spPr>
          <a:xfrm>
            <a:off x="8174183" y="4287818"/>
            <a:ext cx="2432858" cy="782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Equal opportunities</a:t>
            </a:r>
          </a:p>
        </p:txBody>
      </p:sp>
      <p:sp>
        <p:nvSpPr>
          <p:cNvPr id="9" name="Ohnutý pruh 8"/>
          <p:cNvSpPr/>
          <p:nvPr/>
        </p:nvSpPr>
        <p:spPr>
          <a:xfrm>
            <a:off x="1721224" y="3463962"/>
            <a:ext cx="892884" cy="3442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hnutý pruh 9"/>
          <p:cNvSpPr/>
          <p:nvPr/>
        </p:nvSpPr>
        <p:spPr>
          <a:xfrm>
            <a:off x="2115670" y="3691804"/>
            <a:ext cx="7960659" cy="43030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hnutý pruh 10"/>
          <p:cNvSpPr/>
          <p:nvPr/>
        </p:nvSpPr>
        <p:spPr>
          <a:xfrm>
            <a:off x="1323191" y="3887237"/>
            <a:ext cx="8832028" cy="63097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hnutý pruh 11"/>
          <p:cNvSpPr/>
          <p:nvPr/>
        </p:nvSpPr>
        <p:spPr>
          <a:xfrm>
            <a:off x="2614108" y="3471415"/>
            <a:ext cx="892884" cy="344244"/>
          </a:xfrm>
          <a:prstGeom prst="blockArc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hnutý pruh 12"/>
          <p:cNvSpPr/>
          <p:nvPr/>
        </p:nvSpPr>
        <p:spPr>
          <a:xfrm>
            <a:off x="2561037" y="3697702"/>
            <a:ext cx="7037473" cy="228462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2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500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Should state:</a:t>
            </a:r>
          </a:p>
          <a:p>
            <a:pPr lvl="1"/>
            <a:r>
              <a:rPr lang="en-US" dirty="0"/>
              <a:t>Provide a free basic education?</a:t>
            </a:r>
            <a:endParaRPr lang="cs-CZ" dirty="0"/>
          </a:p>
          <a:p>
            <a:pPr lvl="2"/>
            <a:r>
              <a:rPr lang="cs-CZ" dirty="0" err="1"/>
              <a:t>Shoud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obligatory</a:t>
            </a:r>
            <a:r>
              <a:rPr lang="cs-CZ" dirty="0"/>
              <a:t>?</a:t>
            </a:r>
            <a:endParaRPr lang="en-US" dirty="0"/>
          </a:p>
          <a:p>
            <a:pPr lvl="1"/>
            <a:r>
              <a:rPr lang="en-US" dirty="0"/>
              <a:t>Provide a free basic health care?</a:t>
            </a:r>
            <a:endParaRPr lang="cs-CZ" dirty="0"/>
          </a:p>
          <a:p>
            <a:pPr lvl="1"/>
            <a:r>
              <a:rPr lang="en-US" dirty="0"/>
              <a:t>Set a speed limits on motorways?</a:t>
            </a:r>
          </a:p>
          <a:p>
            <a:pPr lvl="1"/>
            <a:r>
              <a:rPr lang="en-US" dirty="0"/>
              <a:t>Insist on involuntary vaccination against dangerous diseases?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Infantile</a:t>
            </a:r>
            <a:r>
              <a:rPr lang="cs-CZ" dirty="0"/>
              <a:t> </a:t>
            </a:r>
            <a:r>
              <a:rPr lang="cs-CZ" dirty="0" err="1"/>
              <a:t>paralysis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/>
              <a:t>Ban smoking in restaurants?</a:t>
            </a:r>
          </a:p>
          <a:p>
            <a:pPr lvl="1"/>
            <a:r>
              <a:rPr lang="en-US" dirty="0"/>
              <a:t>Set a nutrition limits of fat and sugar in your food?</a:t>
            </a:r>
          </a:p>
          <a:p>
            <a:pPr lvl="1"/>
            <a:r>
              <a:rPr lang="en-US" dirty="0"/>
              <a:t>Check your private communication to find a terrorist?</a:t>
            </a:r>
          </a:p>
          <a:p>
            <a:pPr lvl="1"/>
            <a:r>
              <a:rPr lang="en-US" dirty="0"/>
              <a:t>Decide who deserves a subsidies and who not?</a:t>
            </a:r>
          </a:p>
          <a:p>
            <a:pPr lvl="1"/>
            <a:r>
              <a:rPr lang="en-US" dirty="0"/>
              <a:t>Subsidize NGOs?</a:t>
            </a:r>
          </a:p>
          <a:p>
            <a:pPr lvl="1"/>
            <a:r>
              <a:rPr lang="en-US" dirty="0"/>
              <a:t>Support young families?</a:t>
            </a:r>
          </a:p>
          <a:p>
            <a:pPr lvl="1"/>
            <a:r>
              <a:rPr lang="en-US" dirty="0"/>
              <a:t>Ban some books and movies?</a:t>
            </a:r>
          </a:p>
          <a:p>
            <a:pPr lvl="1"/>
            <a:r>
              <a:rPr lang="en-US" dirty="0"/>
              <a:t>………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answer to each of these questions is also an answer to freedom x equality dispute</a:t>
            </a:r>
          </a:p>
        </p:txBody>
      </p:sp>
    </p:spTree>
    <p:extLst>
      <p:ext uri="{BB962C8B-B14F-4D97-AF65-F5344CB8AC3E}">
        <p14:creationId xmlns:p14="http://schemas.microsoft.com/office/powerpoint/2010/main" val="2944789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other values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881"/>
            <a:ext cx="10515600" cy="4351338"/>
          </a:xfrm>
        </p:spPr>
        <p:txBody>
          <a:bodyPr/>
          <a:lstStyle/>
          <a:p>
            <a:r>
              <a:rPr lang="en-GB" dirty="0"/>
              <a:t>Human rights</a:t>
            </a:r>
          </a:p>
          <a:p>
            <a:pPr lvl="1"/>
            <a:r>
              <a:rPr lang="en-GB" dirty="0"/>
              <a:t>Civil</a:t>
            </a:r>
          </a:p>
          <a:p>
            <a:pPr lvl="1"/>
            <a:r>
              <a:rPr lang="en-GB" dirty="0"/>
              <a:t>Political</a:t>
            </a:r>
          </a:p>
          <a:p>
            <a:pPr lvl="1"/>
            <a:r>
              <a:rPr lang="en-GB" dirty="0"/>
              <a:t>Social</a:t>
            </a:r>
          </a:p>
          <a:p>
            <a:pPr lvl="1"/>
            <a:r>
              <a:rPr lang="en-GB" dirty="0"/>
              <a:t>Cultural</a:t>
            </a:r>
          </a:p>
          <a:p>
            <a:r>
              <a:rPr lang="en-GB" dirty="0"/>
              <a:t>Quality of life and sustainability</a:t>
            </a:r>
          </a:p>
          <a:p>
            <a:endParaRPr lang="en-GB" dirty="0"/>
          </a:p>
          <a:p>
            <a:r>
              <a:rPr lang="en-GB" dirty="0"/>
              <a:t>Justice</a:t>
            </a:r>
          </a:p>
          <a:p>
            <a:r>
              <a:rPr lang="en-GB" dirty="0"/>
              <a:t>Moral and ethical values</a:t>
            </a:r>
          </a:p>
        </p:txBody>
      </p:sp>
    </p:spTree>
    <p:extLst>
      <p:ext uri="{BB962C8B-B14F-4D97-AF65-F5344CB8AC3E}">
        <p14:creationId xmlns:p14="http://schemas.microsoft.com/office/powerpoint/2010/main" val="195595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Economists and values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Economic barriers may force us (government) to make a decision which is unethical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en-GB" dirty="0"/>
              <a:t> unfair </a:t>
            </a:r>
            <a:endParaRPr lang="cs-CZ" dirty="0"/>
          </a:p>
          <a:p>
            <a:r>
              <a:rPr lang="en-GB" dirty="0"/>
              <a:t>Suggest a situation where state should do something (according ethics or moral values) but a lack of resources makes an obstacle</a:t>
            </a:r>
          </a:p>
          <a:p>
            <a:r>
              <a:rPr lang="en-GB" dirty="0"/>
              <a:t>Example?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/>
              <a:t> </a:t>
            </a:r>
            <a:r>
              <a:rPr lang="cs-CZ" dirty="0"/>
              <a:t>10</a:t>
            </a:r>
            <a:r>
              <a:rPr lang="en-GB" dirty="0"/>
              <a:t>min</a:t>
            </a:r>
            <a:endParaRPr lang="cs-CZ" dirty="0"/>
          </a:p>
          <a:p>
            <a:r>
              <a:rPr lang="cs-CZ" dirty="0"/>
              <a:t>…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in </a:t>
            </a:r>
            <a:r>
              <a:rPr lang="cs-CZ" dirty="0" err="1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8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Two main ways to manage the study of policy making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policy cycle / phase models</a:t>
            </a:r>
          </a:p>
          <a:p>
            <a:r>
              <a:rPr lang="en-US" dirty="0"/>
              <a:t>The comprehensive rationality in which policymaker has a perfect ability to produce, research and introduce his/her preferences</a:t>
            </a:r>
          </a:p>
          <a:p>
            <a:endParaRPr lang="en-US" dirty="0"/>
          </a:p>
          <a:p>
            <a:r>
              <a:rPr lang="en-US" dirty="0"/>
              <a:t>To provide basic explanation we </a:t>
            </a:r>
            <a:r>
              <a:rPr lang="cs-CZ" dirty="0"/>
              <a:t>use</a:t>
            </a:r>
          </a:p>
          <a:p>
            <a:pPr lvl="1"/>
            <a:r>
              <a:rPr lang="cs-CZ" dirty="0"/>
              <a:t>C</a:t>
            </a:r>
            <a:r>
              <a:rPr lang="en-US" dirty="0" err="1"/>
              <a:t>oncept</a:t>
            </a:r>
            <a:r>
              <a:rPr lang="en-US" dirty="0"/>
              <a:t> of policy cycle </a:t>
            </a:r>
            <a:r>
              <a:rPr lang="cs-CZ" dirty="0"/>
              <a:t>/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models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US" dirty="0" err="1"/>
              <a:t>olicy</a:t>
            </a:r>
            <a:r>
              <a:rPr lang="en-US" dirty="0"/>
              <a:t> network / networking models, interest groups theory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2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481112"/>
            <a:ext cx="10753200" cy="451576"/>
          </a:xfrm>
        </p:spPr>
        <p:txBody>
          <a:bodyPr/>
          <a:lstStyle/>
          <a:p>
            <a:r>
              <a:rPr lang="en-US" dirty="0"/>
              <a:t>The concept of the policy cycle</a:t>
            </a:r>
            <a:r>
              <a:rPr lang="cs-CZ" dirty="0"/>
              <a:t> </a:t>
            </a:r>
            <a:r>
              <a:rPr lang="en-GB" dirty="0"/>
              <a:t>/ phase models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recognition of problem to its solution</a:t>
            </a:r>
          </a:p>
        </p:txBody>
      </p:sp>
      <p:sp>
        <p:nvSpPr>
          <p:cNvPr id="4" name="Ovál 3"/>
          <p:cNvSpPr/>
          <p:nvPr/>
        </p:nvSpPr>
        <p:spPr>
          <a:xfrm>
            <a:off x="4837176" y="1463040"/>
            <a:ext cx="3840480" cy="34838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ahnutá šipka doleva 5"/>
          <p:cNvSpPr/>
          <p:nvPr/>
        </p:nvSpPr>
        <p:spPr>
          <a:xfrm>
            <a:off x="7516368" y="1463040"/>
            <a:ext cx="1435608" cy="401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Zahnutá šipka doleva 6"/>
          <p:cNvSpPr/>
          <p:nvPr/>
        </p:nvSpPr>
        <p:spPr>
          <a:xfrm rot="9685025">
            <a:off x="4425026" y="1489838"/>
            <a:ext cx="1654144" cy="42646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ravidelný pětiúhelník 7"/>
          <p:cNvSpPr/>
          <p:nvPr/>
        </p:nvSpPr>
        <p:spPr>
          <a:xfrm>
            <a:off x="6510528" y="133744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9" name="Pravidelný pětiúhelník 8"/>
          <p:cNvSpPr/>
          <p:nvPr/>
        </p:nvSpPr>
        <p:spPr>
          <a:xfrm>
            <a:off x="8439912" y="2732787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0" name="Pravidelný pětiúhelník 9"/>
          <p:cNvSpPr/>
          <p:nvPr/>
        </p:nvSpPr>
        <p:spPr>
          <a:xfrm>
            <a:off x="7018020" y="4676234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1" name="Pravidelný pětiúhelník 10"/>
          <p:cNvSpPr/>
          <p:nvPr/>
        </p:nvSpPr>
        <p:spPr>
          <a:xfrm>
            <a:off x="5100138" y="414160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2" name="Pravidelný pětiúhelník 11"/>
          <p:cNvSpPr/>
          <p:nvPr/>
        </p:nvSpPr>
        <p:spPr>
          <a:xfrm>
            <a:off x="4739640" y="2630368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44893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applied problem-solving and stages in policy cycle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69264" y="2231138"/>
          <a:ext cx="8014970" cy="29607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07485">
                  <a:extLst>
                    <a:ext uri="{9D8B030D-6E8A-4147-A177-3AD203B41FA5}">
                      <a16:colId xmlns:a16="http://schemas.microsoft.com/office/drawing/2014/main" val="3406152731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1860811017"/>
                    </a:ext>
                  </a:extLst>
                </a:gridCol>
              </a:tblGrid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applied problem-solving	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policy cycle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58499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1. problem recognition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1. agenda-setting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878795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 proposal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 policy design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671353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choice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decision-making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2092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4. putting solution into effect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4. policy implementation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87589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5. monitoring outcomes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5. policy evaluation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72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policy network / networking models, interest groups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Why some problems are not solved? Why policy aims are not fulfilled?</a:t>
            </a:r>
          </a:p>
          <a:p>
            <a:r>
              <a:rPr lang="en-GB" dirty="0"/>
              <a:t>… because the role actors’ interest</a:t>
            </a:r>
            <a:endParaRPr lang="cs-CZ" dirty="0"/>
          </a:p>
          <a:p>
            <a:r>
              <a:rPr lang="cs-CZ" dirty="0"/>
              <a:t>… </a:t>
            </a:r>
            <a:r>
              <a:rPr lang="en-US" dirty="0"/>
              <a:t>because policymakers (elected) may be replaced</a:t>
            </a:r>
          </a:p>
          <a:p>
            <a:pPr lvl="1"/>
            <a:r>
              <a:rPr lang="en-US" dirty="0"/>
              <a:t>Who is in </a:t>
            </a:r>
            <a:r>
              <a:rPr lang="en-US" dirty="0" err="1"/>
              <a:t>charg</a:t>
            </a:r>
            <a:r>
              <a:rPr lang="cs-CZ" dirty="0"/>
              <a:t>e</a:t>
            </a:r>
            <a:r>
              <a:rPr lang="en-US" dirty="0"/>
              <a:t> today who will be tomorrow</a:t>
            </a:r>
            <a:r>
              <a:rPr lang="cs-CZ" dirty="0"/>
              <a:t>?</a:t>
            </a:r>
            <a:endParaRPr lang="en-GB" dirty="0"/>
          </a:p>
          <a:p>
            <a:r>
              <a:rPr lang="en-GB" dirty="0"/>
              <a:t>… therefore it is more important to put a focus on actors (interest groups)</a:t>
            </a:r>
          </a:p>
          <a:p>
            <a:endParaRPr lang="en-GB" dirty="0"/>
          </a:p>
          <a:p>
            <a:r>
              <a:rPr lang="en-GB" dirty="0"/>
              <a:t>These theories examine how are networks among actors established, how it works, how powerful are these groups ...</a:t>
            </a:r>
          </a:p>
          <a:p>
            <a:r>
              <a:rPr lang="en-GB" dirty="0"/>
              <a:t>Explain past and predict a future through analysis of networks and interest </a:t>
            </a:r>
          </a:p>
        </p:txBody>
      </p:sp>
    </p:spTree>
    <p:extLst>
      <p:ext uri="{BB962C8B-B14F-4D97-AF65-F5344CB8AC3E}">
        <p14:creationId xmlns:p14="http://schemas.microsoft.com/office/powerpoint/2010/main" val="329479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should we study </a:t>
            </a:r>
            <a:r>
              <a:rPr lang="cs-CZ" dirty="0"/>
              <a:t>public </a:t>
            </a:r>
            <a:r>
              <a:rPr lang="cs-CZ" dirty="0" err="1"/>
              <a:t>policy</a:t>
            </a:r>
            <a:r>
              <a:rPr lang="en-GB" dirty="0"/>
              <a:t>?</a:t>
            </a:r>
            <a:endParaRPr lang="cs-CZ" dirty="0"/>
          </a:p>
          <a:p>
            <a:r>
              <a:rPr lang="en-GB" dirty="0"/>
              <a:t>What is </a:t>
            </a:r>
            <a:r>
              <a:rPr lang="cs-CZ" dirty="0"/>
              <a:t>public </a:t>
            </a:r>
            <a:r>
              <a:rPr lang="en-GB" dirty="0"/>
              <a:t>policy?</a:t>
            </a:r>
          </a:p>
          <a:p>
            <a:r>
              <a:rPr lang="en-GB" dirty="0"/>
              <a:t>Why is so difficult to find consensus?</a:t>
            </a:r>
          </a:p>
          <a:p>
            <a:r>
              <a:rPr lang="en-GB" dirty="0"/>
              <a:t>How to understand public policy?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84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Either you will or not a public policy is a part of your life </a:t>
            </a:r>
          </a:p>
          <a:p>
            <a:r>
              <a:rPr lang="en-GB" dirty="0"/>
              <a:t>There is no single unifying or all explaining theory in Public Policy</a:t>
            </a:r>
          </a:p>
          <a:p>
            <a:r>
              <a:rPr lang="en-GB" dirty="0"/>
              <a:t>There is a value dispute</a:t>
            </a:r>
          </a:p>
          <a:p>
            <a:r>
              <a:rPr lang="en-GB" dirty="0"/>
              <a:t>There is no clear optimal point</a:t>
            </a:r>
          </a:p>
          <a:p>
            <a:r>
              <a:rPr lang="en-GB" dirty="0"/>
              <a:t>There are a lot of analytical methods</a:t>
            </a:r>
          </a:p>
          <a:p>
            <a:endParaRPr lang="cs-CZ" dirty="0"/>
          </a:p>
          <a:p>
            <a:r>
              <a:rPr lang="cs-CZ" dirty="0"/>
              <a:t>….but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study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1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</a:t>
            </a:r>
            <a:r>
              <a:rPr lang="cs-CZ" dirty="0"/>
              <a:t>	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Optional</a:t>
            </a:r>
            <a:endParaRPr lang="cs-CZ" dirty="0"/>
          </a:p>
          <a:p>
            <a:pPr lvl="1"/>
            <a:r>
              <a:rPr lang="en-GB" dirty="0" err="1"/>
              <a:t>Howlett</a:t>
            </a:r>
            <a:r>
              <a:rPr lang="en-GB" dirty="0"/>
              <a:t>, Ramesh – Studying Public Policy. Policy cycles and policy subsystems</a:t>
            </a:r>
            <a:endParaRPr lang="cs-CZ" dirty="0"/>
          </a:p>
          <a:p>
            <a:pPr lvl="2"/>
            <a:r>
              <a:rPr lang="cs-CZ" dirty="0" err="1"/>
              <a:t>Chapter</a:t>
            </a:r>
            <a:r>
              <a:rPr lang="cs-CZ" dirty="0"/>
              <a:t> 1</a:t>
            </a:r>
            <a:endParaRPr lang="en-GB" dirty="0"/>
          </a:p>
          <a:p>
            <a:pPr lvl="1"/>
            <a:r>
              <a:rPr lang="en-GB" dirty="0" err="1"/>
              <a:t>Cairney</a:t>
            </a:r>
            <a:r>
              <a:rPr lang="en-GB" dirty="0"/>
              <a:t> – Understanding Public Policy. Theories and Issues</a:t>
            </a:r>
            <a:endParaRPr lang="cs-CZ" dirty="0"/>
          </a:p>
          <a:p>
            <a:pPr lvl="2"/>
            <a:r>
              <a:rPr lang="cs-CZ" dirty="0" err="1"/>
              <a:t>Chapter</a:t>
            </a:r>
            <a:r>
              <a:rPr lang="cs-CZ" dirty="0"/>
              <a:t> 1,2</a:t>
            </a:r>
          </a:p>
          <a:p>
            <a:r>
              <a:rPr lang="cs-CZ" dirty="0" err="1"/>
              <a:t>Alternative</a:t>
            </a:r>
            <a:endParaRPr lang="cs-CZ" dirty="0"/>
          </a:p>
          <a:p>
            <a:pPr lvl="1"/>
            <a:r>
              <a:rPr lang="cs-CZ" dirty="0"/>
              <a:t>Study text </a:t>
            </a:r>
            <a:r>
              <a:rPr lang="cs-CZ" dirty="0" err="1"/>
              <a:t>uploaded</a:t>
            </a:r>
            <a:r>
              <a:rPr lang="cs-CZ" dirty="0"/>
              <a:t> in study </a:t>
            </a:r>
            <a:r>
              <a:rPr lang="cs-CZ" dirty="0" err="1"/>
              <a:t>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964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Thank you for </a:t>
            </a:r>
            <a:r>
              <a:rPr lang="en-GB"/>
              <a:t>your attention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988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- </a:t>
            </a:r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716" y="1548654"/>
            <a:ext cx="10515600" cy="4351338"/>
          </a:xfrm>
        </p:spPr>
        <p:txBody>
          <a:bodyPr/>
          <a:lstStyle/>
          <a:p>
            <a:r>
              <a:rPr lang="en-GB" dirty="0"/>
              <a:t>Sometimes is a chance to live too small and cost for treatment too high…that someone has to make a decision to stop a treatment</a:t>
            </a:r>
            <a:r>
              <a:rPr lang="cs-CZ" dirty="0"/>
              <a:t> (and </a:t>
            </a:r>
            <a:r>
              <a:rPr lang="cs-CZ" dirty="0" err="1"/>
              <a:t>switch</a:t>
            </a:r>
            <a:r>
              <a:rPr lang="cs-CZ" dirty="0"/>
              <a:t> a </a:t>
            </a:r>
            <a:r>
              <a:rPr lang="cs-CZ" dirty="0" err="1"/>
              <a:t>treatment</a:t>
            </a:r>
            <a:r>
              <a:rPr lang="cs-CZ" dirty="0"/>
              <a:t> to a paliative care). </a:t>
            </a:r>
            <a:endParaRPr lang="en-GB" dirty="0"/>
          </a:p>
        </p:txBody>
      </p:sp>
      <p:grpSp>
        <p:nvGrpSpPr>
          <p:cNvPr id="4" name="Skupina 3"/>
          <p:cNvGrpSpPr/>
          <p:nvPr/>
        </p:nvGrpSpPr>
        <p:grpSpPr>
          <a:xfrm>
            <a:off x="1360170" y="2877645"/>
            <a:ext cx="7088886" cy="2856025"/>
            <a:chOff x="134874" y="3764613"/>
            <a:chExt cx="7088886" cy="2856025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587752" y="6176963"/>
              <a:ext cx="0" cy="141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5"/>
            <p:cNvGrpSpPr/>
            <p:nvPr/>
          </p:nvGrpSpPr>
          <p:grpSpPr>
            <a:xfrm>
              <a:off x="134874" y="3764613"/>
              <a:ext cx="7088886" cy="2856025"/>
              <a:chOff x="134874" y="3764613"/>
              <a:chExt cx="7088886" cy="2856025"/>
            </a:xfrm>
          </p:grpSpPr>
          <p:cxnSp>
            <p:nvCxnSpPr>
              <p:cNvPr id="7" name="Přímá spojnice 6"/>
              <p:cNvCxnSpPr/>
              <p:nvPr/>
            </p:nvCxnSpPr>
            <p:spPr>
              <a:xfrm flipH="1">
                <a:off x="1609344" y="3767328"/>
                <a:ext cx="9144" cy="24096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1609344" y="6176963"/>
                <a:ext cx="418795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2148840" y="3936110"/>
                <a:ext cx="2925318" cy="17283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V="1">
                <a:off x="2348484" y="4115230"/>
                <a:ext cx="2688336" cy="1545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1568196" y="4663345"/>
                <a:ext cx="4270248" cy="91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bdélník 11"/>
              <p:cNvSpPr/>
              <p:nvPr/>
            </p:nvSpPr>
            <p:spPr>
              <a:xfrm>
                <a:off x="5074158" y="6318504"/>
                <a:ext cx="214960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Stadium of illness</a:t>
                </a:r>
                <a:r>
                  <a:rPr lang="cs-CZ" sz="1600" dirty="0"/>
                  <a:t>; </a:t>
                </a:r>
                <a:r>
                  <a:rPr lang="cs-CZ" sz="1600" dirty="0" err="1"/>
                  <a:t>time</a:t>
                </a:r>
                <a:endParaRPr lang="en-GB" sz="1600" dirty="0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4434840" y="3821619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Costs of treatment</a:t>
                </a:r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4416552" y="5682996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Chance to live</a:t>
                </a:r>
              </a:p>
            </p:txBody>
          </p:sp>
          <p:cxnSp>
            <p:nvCxnSpPr>
              <p:cNvPr id="15" name="Přímá spojnice 14"/>
              <p:cNvCxnSpPr/>
              <p:nvPr/>
            </p:nvCxnSpPr>
            <p:spPr>
              <a:xfrm>
                <a:off x="3361944" y="6176963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4166616" y="6185440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989576" y="6167152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bdélník 17"/>
              <p:cNvSpPr/>
              <p:nvPr/>
            </p:nvSpPr>
            <p:spPr>
              <a:xfrm>
                <a:off x="4808220" y="4704588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Economic barrier</a:t>
                </a:r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134874" y="3764613"/>
                <a:ext cx="1394460" cy="84667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Chance to live, cost of treatment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43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 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Public Policy about opinions or about facts?</a:t>
            </a:r>
          </a:p>
          <a:p>
            <a:r>
              <a:rPr lang="en-GB" dirty="0"/>
              <a:t>Each policy has pros and cons</a:t>
            </a:r>
          </a:p>
          <a:p>
            <a:pPr lvl="1"/>
            <a:r>
              <a:rPr lang="en-GB" dirty="0"/>
              <a:t>Do you agree?</a:t>
            </a:r>
          </a:p>
          <a:p>
            <a:endParaRPr lang="en-GB" dirty="0"/>
          </a:p>
          <a:p>
            <a:r>
              <a:rPr lang="en-GB" dirty="0"/>
              <a:t>Example: alcohol prohibition</a:t>
            </a:r>
          </a:p>
          <a:p>
            <a:pPr lvl="1"/>
            <a:r>
              <a:rPr lang="en-GB" dirty="0"/>
              <a:t>Yes… why…</a:t>
            </a:r>
          </a:p>
          <a:p>
            <a:pPr lvl="1"/>
            <a:r>
              <a:rPr lang="en-GB" dirty="0"/>
              <a:t>No…  why..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9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study public </a:t>
            </a:r>
            <a:r>
              <a:rPr lang="cs-CZ" dirty="0" err="1"/>
              <a:t>policy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know why particular decisions are made</a:t>
            </a:r>
          </a:p>
          <a:p>
            <a:pPr lvl="1"/>
            <a:r>
              <a:rPr lang="en-US" dirty="0"/>
              <a:t>Why did governments privatize their industries?</a:t>
            </a:r>
          </a:p>
          <a:p>
            <a:pPr lvl="1"/>
            <a:r>
              <a:rPr lang="en-US" dirty="0"/>
              <a:t>Why so many governments introduced major tobacco control policies?</a:t>
            </a:r>
          </a:p>
          <a:p>
            <a:r>
              <a:rPr lang="en-US" dirty="0"/>
              <a:t>We study PP because we recognize that there are many different answers</a:t>
            </a:r>
          </a:p>
          <a:p>
            <a:r>
              <a:rPr lang="en-US" dirty="0"/>
              <a:t>We can focus on</a:t>
            </a:r>
          </a:p>
          <a:p>
            <a:pPr lvl="1"/>
            <a:r>
              <a:rPr lang="en-US" dirty="0"/>
              <a:t>Individual policymakers</a:t>
            </a:r>
          </a:p>
          <a:p>
            <a:pPr lvl="1"/>
            <a:r>
              <a:rPr lang="en-US" dirty="0"/>
              <a:t>Institutions</a:t>
            </a:r>
          </a:p>
          <a:p>
            <a:pPr lvl="1"/>
            <a:r>
              <a:rPr lang="en-US" dirty="0"/>
              <a:t>Socio-econ</a:t>
            </a:r>
            <a:r>
              <a:rPr lang="cs-CZ" dirty="0"/>
              <a:t>o</a:t>
            </a:r>
            <a:r>
              <a:rPr lang="en-US" dirty="0"/>
              <a:t>mic context</a:t>
            </a:r>
          </a:p>
          <a:p>
            <a:pPr lvl="1"/>
            <a:r>
              <a:rPr lang="en-US" dirty="0"/>
              <a:t>Identify powerful groups</a:t>
            </a:r>
          </a:p>
          <a:p>
            <a:r>
              <a:rPr lang="en-US" dirty="0"/>
              <a:t>….. </a:t>
            </a:r>
            <a:r>
              <a:rPr lang="en-US" dirty="0">
                <a:solidFill>
                  <a:srgbClr val="FF0000"/>
                </a:solidFill>
              </a:rPr>
              <a:t>There is no single unifying theory in public policy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3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Why should anyone </a:t>
            </a:r>
            <a:r>
              <a:rPr lang="cs-CZ" sz="4000" dirty="0" err="1"/>
              <a:t>be</a:t>
            </a:r>
            <a:r>
              <a:rPr lang="cs-CZ" sz="4000" dirty="0"/>
              <a:t> </a:t>
            </a:r>
            <a:r>
              <a:rPr lang="cs-CZ" sz="4000" dirty="0" err="1"/>
              <a:t>interested</a:t>
            </a:r>
            <a:r>
              <a:rPr lang="cs-CZ" sz="4000" dirty="0"/>
              <a:t> in </a:t>
            </a:r>
            <a:r>
              <a:rPr lang="en-US" sz="4000" dirty="0"/>
              <a:t>public policy?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048" y="2052637"/>
            <a:ext cx="10515600" cy="48053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Regardless of your will…public policy outcome</a:t>
            </a:r>
            <a:r>
              <a:rPr lang="cs-CZ" dirty="0"/>
              <a:t>s</a:t>
            </a:r>
            <a:r>
              <a:rPr lang="en-US" dirty="0"/>
              <a:t> always affect your life</a:t>
            </a:r>
          </a:p>
          <a:p>
            <a:pPr lvl="2"/>
            <a:r>
              <a:rPr lang="en-US" dirty="0"/>
              <a:t>Will be health care provided for free?</a:t>
            </a:r>
          </a:p>
          <a:p>
            <a:pPr lvl="2"/>
            <a:r>
              <a:rPr lang="en-US" dirty="0"/>
              <a:t>What is a crime and when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en-US" dirty="0"/>
              <a:t>you be arrested?</a:t>
            </a:r>
          </a:p>
          <a:p>
            <a:pPr lvl="2"/>
            <a:r>
              <a:rPr lang="en-US" dirty="0"/>
              <a:t>What taxes do you have to pay?</a:t>
            </a:r>
          </a:p>
          <a:p>
            <a:pPr lvl="2"/>
            <a:r>
              <a:rPr lang="en-US" dirty="0"/>
              <a:t>Can you drink beer in public park?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economist study a public policy?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Any political decision has an economic impact</a:t>
            </a:r>
          </a:p>
          <a:p>
            <a:pPr lvl="2"/>
            <a:r>
              <a:rPr lang="en-US" dirty="0"/>
              <a:t>To build something, to destroy something, to change something… = investment expenditure</a:t>
            </a:r>
          </a:p>
          <a:p>
            <a:pPr lvl="2"/>
            <a:r>
              <a:rPr lang="en-US" dirty="0"/>
              <a:t>To convince somebody, to inform,…. = expenditure on marketing/communication tools</a:t>
            </a:r>
          </a:p>
          <a:p>
            <a:pPr lvl="2"/>
            <a:r>
              <a:rPr lang="en-US" dirty="0"/>
              <a:t>To support somebody, to solve some problem = non-investment expenditure</a:t>
            </a:r>
          </a:p>
          <a:p>
            <a:pPr lvl="1"/>
            <a:r>
              <a:rPr lang="en-US" dirty="0"/>
              <a:t>Any policy failure means  loss of resources (financial, human, time…)</a:t>
            </a:r>
          </a:p>
          <a:p>
            <a:pPr lvl="1"/>
            <a:r>
              <a:rPr lang="en-US" dirty="0"/>
              <a:t>Any change in currently implemented policy induces new costs</a:t>
            </a:r>
          </a:p>
          <a:p>
            <a:r>
              <a:rPr lang="en-US" dirty="0"/>
              <a:t>As economists we know that resources are scarce</a:t>
            </a:r>
          </a:p>
          <a:p>
            <a:pPr lvl="1"/>
            <a:r>
              <a:rPr lang="en-US" dirty="0" err="1"/>
              <a:t>Labour</a:t>
            </a:r>
            <a:r>
              <a:rPr lang="en-US" dirty="0"/>
              <a:t>, land, financial capital… time</a:t>
            </a:r>
          </a:p>
          <a:p>
            <a:pPr lvl="1"/>
            <a:r>
              <a:rPr lang="en-US" dirty="0"/>
              <a:t>Financial resources (from the state point of view) may be gather though taxes or debts (ignore printing of money….inflation or other monetary reform)</a:t>
            </a:r>
          </a:p>
          <a:p>
            <a:pPr lvl="1"/>
            <a:r>
              <a:rPr lang="en-US" dirty="0"/>
              <a:t>Modern social states are in debts and with high taxes…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9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public </a:t>
            </a:r>
            <a:r>
              <a:rPr lang="cs-CZ" dirty="0" err="1"/>
              <a:t>policy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There</a:t>
            </a:r>
            <a:r>
              <a:rPr lang="cs-CZ" dirty="0"/>
              <a:t> are</a:t>
            </a:r>
          </a:p>
          <a:p>
            <a:r>
              <a:rPr lang="en-US" dirty="0"/>
              <a:t>Many definitions</a:t>
            </a:r>
          </a:p>
          <a:p>
            <a:r>
              <a:rPr lang="en-US" dirty="0"/>
              <a:t>Many approaches to study</a:t>
            </a:r>
          </a:p>
          <a:p>
            <a:r>
              <a:rPr lang="en-US" dirty="0"/>
              <a:t>Many theories –positive and normative</a:t>
            </a:r>
          </a:p>
          <a:p>
            <a:r>
              <a:rPr lang="en-US" dirty="0"/>
              <a:t>Many practical implications</a:t>
            </a:r>
          </a:p>
          <a:p>
            <a:pPr lvl="1"/>
            <a:r>
              <a:rPr lang="en-US" dirty="0"/>
              <a:t>Many contradictory implication</a:t>
            </a:r>
          </a:p>
          <a:p>
            <a:r>
              <a:rPr lang="en-US" dirty="0"/>
              <a:t>Many questions</a:t>
            </a:r>
          </a:p>
          <a:p>
            <a:endParaRPr lang="en-US" dirty="0"/>
          </a:p>
          <a:p>
            <a:r>
              <a:rPr lang="en-US" dirty="0"/>
              <a:t>Why? Because public policy is real</a:t>
            </a:r>
          </a:p>
        </p:txBody>
      </p:sp>
    </p:spTree>
    <p:extLst>
      <p:ext uri="{BB962C8B-B14F-4D97-AF65-F5344CB8AC3E}">
        <p14:creationId xmlns:p14="http://schemas.microsoft.com/office/powerpoint/2010/main" val="365548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definitions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Policy – the sum total of government action, from signals of intent to the final outcomes (</a:t>
            </a:r>
            <a:r>
              <a:rPr lang="en-US" dirty="0" err="1"/>
              <a:t>Cairney</a:t>
            </a:r>
            <a:r>
              <a:rPr lang="en-US" dirty="0"/>
              <a:t>, p.5)</a:t>
            </a:r>
          </a:p>
          <a:p>
            <a:r>
              <a:rPr lang="en-US" dirty="0"/>
              <a:t>Anything a government chooses to do or not to do (Dye – quot. </a:t>
            </a:r>
            <a:r>
              <a:rPr lang="cs-CZ" dirty="0"/>
              <a:t>a</a:t>
            </a:r>
            <a:r>
              <a:rPr lang="en-US" dirty="0"/>
              <a:t>cc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en-US" dirty="0" err="1"/>
              <a:t>Howlett</a:t>
            </a:r>
            <a:r>
              <a:rPr lang="en-US" dirty="0"/>
              <a:t>, </a:t>
            </a:r>
            <a:r>
              <a:rPr lang="cs-CZ" dirty="0" err="1"/>
              <a:t>R</a:t>
            </a:r>
            <a:r>
              <a:rPr lang="en-US" dirty="0" err="1"/>
              <a:t>amesh</a:t>
            </a:r>
            <a:r>
              <a:rPr lang="en-US" dirty="0"/>
              <a:t> p.5)</a:t>
            </a:r>
          </a:p>
          <a:p>
            <a:r>
              <a:rPr lang="en-US" dirty="0"/>
              <a:t>Policy is a set of interrelated decisions taken by a political actor or group of actor concerning the selection of goals and the means of achieving them within a specific situation where those decisions should, in principle, be within the power of those actors to achieve (Jenkins – quot.</a:t>
            </a:r>
            <a:r>
              <a:rPr lang="cs-CZ" dirty="0"/>
              <a:t> </a:t>
            </a:r>
            <a:r>
              <a:rPr lang="en-US" dirty="0" err="1"/>
              <a:t>acc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en-US" dirty="0" err="1"/>
              <a:t>Howlett</a:t>
            </a:r>
            <a:r>
              <a:rPr lang="en-US" dirty="0"/>
              <a:t>, Ramesh p.6)</a:t>
            </a:r>
          </a:p>
        </p:txBody>
      </p:sp>
    </p:spTree>
    <p:extLst>
      <p:ext uri="{BB962C8B-B14F-4D97-AF65-F5344CB8AC3E}">
        <p14:creationId xmlns:p14="http://schemas.microsoft.com/office/powerpoint/2010/main" val="42120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you and public policy?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040" y="15147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Who has been </a:t>
            </a:r>
            <a:r>
              <a:rPr lang="cs-CZ" dirty="0" err="1"/>
              <a:t>talking</a:t>
            </a:r>
            <a:r>
              <a:rPr lang="en-GB" dirty="0"/>
              <a:t> about policy/politics today?</a:t>
            </a:r>
          </a:p>
          <a:p>
            <a:r>
              <a:rPr lang="en-GB" dirty="0"/>
              <a:t>What is the topic of the day in..</a:t>
            </a:r>
          </a:p>
          <a:p>
            <a:pPr lvl="1"/>
            <a:r>
              <a:rPr lang="en-GB" dirty="0"/>
              <a:t>World</a:t>
            </a:r>
          </a:p>
          <a:p>
            <a:pPr lvl="1"/>
            <a:r>
              <a:rPr lang="cs-CZ" dirty="0" err="1"/>
              <a:t>Your</a:t>
            </a:r>
            <a:r>
              <a:rPr lang="cs-CZ" dirty="0"/>
              <a:t> country</a:t>
            </a:r>
            <a:r>
              <a:rPr lang="en-GB" dirty="0"/>
              <a:t>…</a:t>
            </a:r>
          </a:p>
          <a:p>
            <a:r>
              <a:rPr lang="en-GB" dirty="0"/>
              <a:t>…add some economic consequences of previously mentioned issues</a:t>
            </a:r>
          </a:p>
          <a:p>
            <a:pPr lvl="1"/>
            <a:r>
              <a:rPr lang="en-GB" dirty="0"/>
              <a:t>… soon you realize that a single aim can be achieved through different policy tools (with different costs)…. i.e. Theory of instrument choice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Q: </a:t>
            </a:r>
            <a:r>
              <a:rPr lang="cs-CZ" dirty="0">
                <a:solidFill>
                  <a:srgbClr val="FF0000"/>
                </a:solidFill>
              </a:rPr>
              <a:t>Policy versus </a:t>
            </a:r>
            <a:r>
              <a:rPr lang="cs-CZ" dirty="0" err="1">
                <a:solidFill>
                  <a:srgbClr val="FF0000"/>
                </a:solidFill>
              </a:rPr>
              <a:t>politics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1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858</TotalTime>
  <Words>1427</Words>
  <Application>Microsoft Office PowerPoint</Application>
  <PresentationFormat>Širokoúhlá obrazovka</PresentationFormat>
  <Paragraphs>210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Wingdings</vt:lpstr>
      <vt:lpstr>Prezentace_MU_CZ</vt:lpstr>
      <vt:lpstr>Public policy concepts for public policies study </vt:lpstr>
      <vt:lpstr>content</vt:lpstr>
      <vt:lpstr>Warm up</vt:lpstr>
      <vt:lpstr>Why do we study public policy?</vt:lpstr>
      <vt:lpstr>Why should anyone be interested in public policy?</vt:lpstr>
      <vt:lpstr>Why should economist study a public policy?</vt:lpstr>
      <vt:lpstr>What can we tell about public policy?</vt:lpstr>
      <vt:lpstr>Example of definitions</vt:lpstr>
      <vt:lpstr>What about you and public policy?</vt:lpstr>
      <vt:lpstr>Public policy as science</vt:lpstr>
      <vt:lpstr>Roots of public policy - Values</vt:lpstr>
      <vt:lpstr>Freedom versus equal opportunities</vt:lpstr>
      <vt:lpstr>Examples</vt:lpstr>
      <vt:lpstr>Examples of other values</vt:lpstr>
      <vt:lpstr>GROUP WORK - Economists and values</vt:lpstr>
      <vt:lpstr>Two main ways to manage the study of policy making</vt:lpstr>
      <vt:lpstr>The concept of the policy cycle / phase models</vt:lpstr>
      <vt:lpstr>Stages of applied problem-solving and stages in policy cycle</vt:lpstr>
      <vt:lpstr>The policy network / networking models, interest groups theory</vt:lpstr>
      <vt:lpstr>Summary</vt:lpstr>
      <vt:lpstr>Literature </vt:lpstr>
      <vt:lpstr>Prezentace aplikace PowerPoint</vt:lpstr>
      <vt:lpstr>Example - Cancer 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Pavlík</dc:creator>
  <cp:lastModifiedBy>Marek Pavlík</cp:lastModifiedBy>
  <cp:revision>5</cp:revision>
  <cp:lastPrinted>1601-01-01T00:00:00Z</cp:lastPrinted>
  <dcterms:created xsi:type="dcterms:W3CDTF">2021-09-26T12:34:10Z</dcterms:created>
  <dcterms:modified xsi:type="dcterms:W3CDTF">2021-09-28T20:12:54Z</dcterms:modified>
</cp:coreProperties>
</file>