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87" r:id="rId4"/>
    <p:sldId id="271" r:id="rId5"/>
    <p:sldId id="272" r:id="rId6"/>
    <p:sldId id="273" r:id="rId7"/>
    <p:sldId id="274" r:id="rId8"/>
    <p:sldId id="275" r:id="rId9"/>
    <p:sldId id="276" r:id="rId10"/>
    <p:sldId id="288" r:id="rId11"/>
    <p:sldId id="277" r:id="rId12"/>
    <p:sldId id="278" r:id="rId13"/>
    <p:sldId id="286" r:id="rId14"/>
    <p:sldId id="282" r:id="rId15"/>
    <p:sldId id="284" r:id="rId16"/>
    <p:sldId id="283" r:id="rId17"/>
    <p:sldId id="280" r:id="rId18"/>
    <p:sldId id="281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6259" autoAdjust="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Nudges</a:t>
            </a:r>
            <a:r>
              <a:rPr lang="cs-CZ" dirty="0"/>
              <a:t>= pobídky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4BE22-3AA0-4433-8A66-15D2075402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33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G.Peters</a:t>
            </a:r>
            <a:r>
              <a:rPr lang="cs-CZ" baseline="0" dirty="0"/>
              <a:t> – s.109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4BE22-3AA0-4433-8A66-15D2075402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172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4BE22-3AA0-4433-8A66-15D2075402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941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4BE22-3AA0-4433-8A66-15D2075402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345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4BE22-3AA0-4433-8A66-15D2075402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03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64054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64054" cy="106560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349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349" cy="1065600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6" y="6048000"/>
            <a:ext cx="877864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17683" y="2014200"/>
            <a:ext cx="415663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7139" cy="59760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avlik@econ.muni.cz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repub.eur.nl/pub/33101/metis_154870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FA40A6-7CC7-D54B-9668-6AC8BFE84F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5D3470D-D655-BE4B-B17C-534AC779C1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029068-3663-7246-9F5F-EFDCE7D1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L4 – </a:t>
            </a:r>
            <a:r>
              <a:rPr lang="en-GB" dirty="0"/>
              <a:t>Policy </a:t>
            </a:r>
            <a:r>
              <a:rPr lang="en-US" dirty="0"/>
              <a:t>instruments and policy aims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4D4CD4B-062C-BE4E-AB39-55FFED551B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AIPP 2021</a:t>
            </a:r>
          </a:p>
          <a:p>
            <a:r>
              <a:rPr lang="cs-CZ" dirty="0"/>
              <a:t>Marek </a:t>
            </a:r>
            <a:r>
              <a:rPr lang="cs-CZ" dirty="0" err="1"/>
              <a:t>Pavlik</a:t>
            </a: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6971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0E66108-4620-4B3E-B220-7CFE76570F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A410AD-E834-4C30-ADF7-FC264C3CCC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E9026D-8256-4D21-BD0F-B99305B35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5F1F89D-7A7C-48DB-8B8E-53CD7604B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have a ‘good’ aim and enough financial resources is not a guaranty of success</a:t>
            </a:r>
          </a:p>
          <a:p>
            <a:endParaRPr lang="en-GB" dirty="0"/>
          </a:p>
          <a:p>
            <a:r>
              <a:rPr lang="en-GB" dirty="0"/>
              <a:t>Wrong aim (wrong assumption about causality)</a:t>
            </a:r>
          </a:p>
          <a:p>
            <a:r>
              <a:rPr lang="en-GB" dirty="0"/>
              <a:t>Selection of incorrect instrument</a:t>
            </a:r>
          </a:p>
          <a:p>
            <a:r>
              <a:rPr lang="en-GB" dirty="0"/>
              <a:t>Implementation failure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511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>
                <a:solidFill>
                  <a:srgbClr val="00B050"/>
                </a:solidFill>
              </a:rPr>
              <a:t>Class</a:t>
            </a:r>
            <a:r>
              <a:rPr lang="en-US" dirty="0">
                <a:solidFill>
                  <a:srgbClr val="00B050"/>
                </a:solidFill>
              </a:rPr>
              <a:t> work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5609" y="1537390"/>
            <a:ext cx="8873741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Teacher‘s aim: Each student will read at least two books about public policy (not simplified textbooks) before the end of  the semester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1) Suggest possible instruments (from teacher point of view)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2) Sort them according the level of regulation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3) Discuss costs of each instrument (</a:t>
            </a:r>
            <a:r>
              <a:rPr lang="cs-CZ" dirty="0" err="1"/>
              <a:t>economic</a:t>
            </a:r>
            <a:r>
              <a:rPr lang="cs-CZ" dirty="0"/>
              <a:t>,  </a:t>
            </a:r>
            <a:r>
              <a:rPr lang="cs-CZ" dirty="0" err="1"/>
              <a:t>time</a:t>
            </a:r>
            <a:r>
              <a:rPr lang="cs-CZ" dirty="0"/>
              <a:t>, </a:t>
            </a:r>
            <a:r>
              <a:rPr lang="cs-CZ" dirty="0" err="1"/>
              <a:t>others</a:t>
            </a:r>
            <a:r>
              <a:rPr lang="en-US" dirty="0"/>
              <a:t>)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4) Identify pros and cons of each instrument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5) Consider preferences of target group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6) Suggest „the best“ instrument</a:t>
            </a:r>
            <a:r>
              <a:rPr lang="cs-CZ" dirty="0"/>
              <a:t> and </a:t>
            </a:r>
            <a:r>
              <a:rPr lang="en-US" dirty="0"/>
              <a:t>identify the one which would most likely be selected</a:t>
            </a:r>
          </a:p>
        </p:txBody>
      </p:sp>
    </p:spTree>
    <p:extLst>
      <p:ext uri="{BB962C8B-B14F-4D97-AF65-F5344CB8AC3E}">
        <p14:creationId xmlns:p14="http://schemas.microsoft.com/office/powerpoint/2010/main" val="130855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Homework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39273"/>
            <a:ext cx="9901817" cy="48860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A small city has the aim of: </a:t>
            </a:r>
            <a:r>
              <a:rPr lang="en-US" b="1" dirty="0"/>
              <a:t>Increase the share of young people participating in sport </a:t>
            </a:r>
            <a:r>
              <a:rPr lang="cs-CZ" dirty="0"/>
              <a:t>(as a </a:t>
            </a:r>
            <a:r>
              <a:rPr lang="en-US" dirty="0"/>
              <a:t>leisure time as well </a:t>
            </a:r>
            <a:r>
              <a:rPr lang="cs-CZ" dirty="0"/>
              <a:t>as via sport </a:t>
            </a:r>
            <a:r>
              <a:rPr lang="en-US" dirty="0"/>
              <a:t>clubs</a:t>
            </a:r>
            <a:r>
              <a:rPr lang="cs-CZ" dirty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1) Suggest</a:t>
            </a:r>
            <a:r>
              <a:rPr lang="cs-CZ" dirty="0"/>
              <a:t> a list </a:t>
            </a:r>
            <a:r>
              <a:rPr lang="cs-CZ" dirty="0" err="1"/>
              <a:t>of</a:t>
            </a:r>
            <a:r>
              <a:rPr lang="en-US" dirty="0"/>
              <a:t> possible instruments  </a:t>
            </a:r>
          </a:p>
          <a:p>
            <a:pPr marL="0" indent="0">
              <a:buNone/>
            </a:pPr>
            <a:r>
              <a:rPr lang="en-US" dirty="0"/>
              <a:t>2) Sort them according the level of regulation</a:t>
            </a:r>
          </a:p>
          <a:p>
            <a:pPr marL="0" indent="0">
              <a:buNone/>
            </a:pPr>
            <a:r>
              <a:rPr lang="en-US" dirty="0"/>
              <a:t>3) Discuss the costs of each instrument (costs include time) </a:t>
            </a:r>
          </a:p>
          <a:p>
            <a:pPr marL="0" indent="0">
              <a:buNone/>
            </a:pPr>
            <a:r>
              <a:rPr lang="en-US" dirty="0"/>
              <a:t>4) Identify pros and cons of each instrument</a:t>
            </a:r>
          </a:p>
          <a:p>
            <a:pPr marL="0" indent="0">
              <a:buNone/>
            </a:pPr>
            <a:r>
              <a:rPr lang="en-US" dirty="0"/>
              <a:t>5) Consider preferences of target group</a:t>
            </a:r>
          </a:p>
          <a:p>
            <a:pPr marL="0" indent="0">
              <a:buNone/>
            </a:pPr>
            <a:r>
              <a:rPr lang="en-US" dirty="0"/>
              <a:t>6) Suggest „the best“ instrument</a:t>
            </a:r>
            <a:r>
              <a:rPr lang="cs-CZ" dirty="0"/>
              <a:t> and </a:t>
            </a:r>
            <a:r>
              <a:rPr lang="en-US" dirty="0"/>
              <a:t>identify the one which would most likely be selected</a:t>
            </a:r>
            <a:endParaRPr lang="cs-CZ" dirty="0"/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Solution send to </a:t>
            </a:r>
            <a:r>
              <a:rPr lang="cs-CZ" dirty="0">
                <a:solidFill>
                  <a:srgbClr val="00B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pavlik@econ.muni.cz</a:t>
            </a:r>
            <a:r>
              <a:rPr lang="en-GB" dirty="0">
                <a:solidFill>
                  <a:srgbClr val="00B050"/>
                </a:solidFill>
              </a:rPr>
              <a:t> before 30.10. You can work in team of 2 persons. Reward 5 points to total score.</a:t>
            </a:r>
            <a:endParaRPr lang="cs-CZ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165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9DF867-7BEC-4DBB-B0FD-D8D96AFCA1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B891BB-0171-4B31-9FFF-D185D8F8FA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913878-4542-402B-B2DE-34BB859F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 setting, policy formulation and policy aims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D67AF5-D3A7-49B5-8734-656E88D57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82618"/>
            <a:ext cx="10753200" cy="3569091"/>
          </a:xfrm>
        </p:spPr>
        <p:txBody>
          <a:bodyPr/>
          <a:lstStyle/>
          <a:p>
            <a:r>
              <a:rPr lang="en-GB" dirty="0"/>
              <a:t>Agenda setting – the process affected by many actors </a:t>
            </a:r>
          </a:p>
          <a:p>
            <a:pPr lvl="1"/>
            <a:r>
              <a:rPr lang="en-GB" dirty="0"/>
              <a:t>example: which actors can affect the reform of education system?</a:t>
            </a:r>
          </a:p>
          <a:p>
            <a:r>
              <a:rPr lang="en-GB" dirty="0"/>
              <a:t>The next stage – policy formulation and setting of policy aims.</a:t>
            </a:r>
          </a:p>
          <a:p>
            <a:pPr lvl="1"/>
            <a:r>
              <a:rPr lang="en-GB" dirty="0"/>
              <a:t>Again – process affected by many actors but decision about the final form is done by </a:t>
            </a:r>
            <a:r>
              <a:rPr lang="en-GB" dirty="0" err="1"/>
              <a:t>decis</a:t>
            </a:r>
            <a:r>
              <a:rPr lang="cs-CZ" dirty="0"/>
              <a:t>i</a:t>
            </a:r>
            <a:r>
              <a:rPr lang="en-GB" dirty="0"/>
              <a:t>on-makers </a:t>
            </a:r>
          </a:p>
          <a:p>
            <a:endParaRPr lang="en-GB" dirty="0"/>
          </a:p>
          <a:p>
            <a:r>
              <a:rPr lang="en-GB" dirty="0"/>
              <a:t>Example: </a:t>
            </a:r>
          </a:p>
          <a:p>
            <a:pPr lvl="1"/>
            <a:r>
              <a:rPr lang="en-GB" dirty="0"/>
              <a:t>problem – high number of unemployed young people</a:t>
            </a:r>
          </a:p>
          <a:p>
            <a:pPr lvl="1"/>
            <a:r>
              <a:rPr lang="en-GB" dirty="0"/>
              <a:t>Agenda setting – debate if there is a need to intervene, debate about reason of this situation and possible solutions… influence of normative issues, personal preferences, etc.. </a:t>
            </a:r>
          </a:p>
          <a:p>
            <a:pPr lvl="1"/>
            <a:r>
              <a:rPr lang="en-GB" dirty="0"/>
              <a:t>Policy formulation – preparation a policy solving the issue, setting aims… and choosing instruments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40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5B6E6B6-AFBB-4343-AA41-4674E8C5FF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E9ED78-4CB7-48B1-9FA8-90479CE7CF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770E20-DE15-4EFC-A7E4-85482B253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Policy aims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75EEAB0-DC68-4836-987E-65016D8F7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easiest approach – SMART</a:t>
            </a:r>
          </a:p>
          <a:p>
            <a:r>
              <a:rPr lang="en-GB" dirty="0"/>
              <a:t>SMART </a:t>
            </a:r>
            <a:r>
              <a:rPr lang="en-US" dirty="0"/>
              <a:t>specific, measurable, achievable, (sometimes agreed), realistic (or relevant) and time-bound, (or timely)</a:t>
            </a:r>
          </a:p>
          <a:p>
            <a:r>
              <a:rPr lang="en-GB" dirty="0"/>
              <a:t>Aims can be evaluated from formal as well as normative point of view</a:t>
            </a:r>
          </a:p>
          <a:p>
            <a:endParaRPr lang="en-US" dirty="0"/>
          </a:p>
          <a:p>
            <a:r>
              <a:rPr lang="en-US" dirty="0"/>
              <a:t>Setting aims is a method for strategic management</a:t>
            </a:r>
          </a:p>
          <a:p>
            <a:r>
              <a:rPr lang="en-US" dirty="0"/>
              <a:t>There is a strong analogy and transfer of method from business companies to public authorities (public sector)</a:t>
            </a:r>
          </a:p>
        </p:txBody>
      </p:sp>
    </p:spTree>
    <p:extLst>
      <p:ext uri="{BB962C8B-B14F-4D97-AF65-F5344CB8AC3E}">
        <p14:creationId xmlns:p14="http://schemas.microsoft.com/office/powerpoint/2010/main" val="199222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FB107CC-595E-46FD-BCDD-A7C3642B7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6961C4-43B3-4EFB-95BF-2ADDFDAF74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BB4508-1512-4B92-B5F2-9A48A366E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C8F172D-8AAF-4CD8-B1F8-BB9F2CC9B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 aims are negotiated and set by policy makers (those who have power to make a decision)</a:t>
            </a:r>
          </a:p>
          <a:p>
            <a:r>
              <a:rPr lang="en-US" dirty="0"/>
              <a:t>Policy makers (as any other actor) may follow their own preferences or voters’ preferences…</a:t>
            </a:r>
            <a:endParaRPr lang="cs-CZ" dirty="0"/>
          </a:p>
          <a:p>
            <a:r>
              <a:rPr lang="en-GB" dirty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333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3897D5B-0097-4FE2-A793-85DDF8969F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C71F79-210E-4C01-BED7-37B7D34EA9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D64DE1-B33C-4F03-A752-9F7E694A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From general to details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A3D41D1-CC69-457F-B9BA-FEF045AB7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Mission</a:t>
            </a:r>
          </a:p>
          <a:p>
            <a:pPr lvl="1"/>
            <a:r>
              <a:rPr lang="en-GB" dirty="0"/>
              <a:t>The announced intention of the Cabinet</a:t>
            </a:r>
          </a:p>
          <a:p>
            <a:r>
              <a:rPr lang="en-GB" dirty="0"/>
              <a:t>Vision</a:t>
            </a:r>
          </a:p>
          <a:p>
            <a:pPr lvl="1"/>
            <a:r>
              <a:rPr lang="en-GB" dirty="0"/>
              <a:t>The announced intention of the Ministry</a:t>
            </a:r>
          </a:p>
          <a:p>
            <a:r>
              <a:rPr lang="en-GB" dirty="0"/>
              <a:t>Policy formulation and setting aims</a:t>
            </a:r>
          </a:p>
          <a:p>
            <a:pPr lvl="1"/>
            <a:r>
              <a:rPr lang="en-GB" dirty="0"/>
              <a:t>Strategic plan of specific Ministry</a:t>
            </a:r>
          </a:p>
          <a:p>
            <a:r>
              <a:rPr lang="en-GB" dirty="0"/>
              <a:t>Policy Goals</a:t>
            </a:r>
          </a:p>
          <a:p>
            <a:pPr lvl="1"/>
            <a:r>
              <a:rPr lang="en-GB" dirty="0"/>
              <a:t>Detailed goals for policy aims</a:t>
            </a:r>
          </a:p>
          <a:p>
            <a:pPr lvl="1"/>
            <a:endParaRPr lang="en-GB" dirty="0"/>
          </a:p>
          <a:p>
            <a:r>
              <a:rPr lang="en-GB" dirty="0"/>
              <a:t>…the same can be valid e.g. EU plan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6782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Literature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Howlett</a:t>
            </a:r>
            <a:r>
              <a:rPr lang="cs-CZ" dirty="0"/>
              <a:t>, </a:t>
            </a:r>
            <a:r>
              <a:rPr lang="cs-CZ" dirty="0" err="1"/>
              <a:t>Ramesh</a:t>
            </a:r>
            <a:r>
              <a:rPr lang="cs-CZ" dirty="0"/>
              <a:t> – </a:t>
            </a:r>
            <a:r>
              <a:rPr lang="cs-CZ" dirty="0" err="1"/>
              <a:t>Studying</a:t>
            </a:r>
            <a:r>
              <a:rPr lang="cs-CZ" dirty="0"/>
              <a:t> public </a:t>
            </a:r>
            <a:r>
              <a:rPr lang="cs-CZ" dirty="0" err="1"/>
              <a:t>policy</a:t>
            </a:r>
            <a:r>
              <a:rPr lang="cs-CZ" dirty="0"/>
              <a:t>, </a:t>
            </a:r>
            <a:r>
              <a:rPr lang="cs-CZ" dirty="0" err="1"/>
              <a:t>chapter</a:t>
            </a:r>
            <a:r>
              <a:rPr lang="cs-CZ" dirty="0"/>
              <a:t> 4 and </a:t>
            </a:r>
            <a:r>
              <a:rPr lang="en-GB" dirty="0"/>
              <a:t>6</a:t>
            </a:r>
            <a:endParaRPr lang="cs-CZ" dirty="0"/>
          </a:p>
          <a:p>
            <a:pPr lvl="1"/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and </a:t>
            </a:r>
            <a:r>
              <a:rPr lang="cs-CZ" dirty="0" err="1"/>
              <a:t>Administration</a:t>
            </a:r>
            <a:endParaRPr lang="cs-CZ" dirty="0"/>
          </a:p>
          <a:p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instruments</a:t>
            </a:r>
            <a:endParaRPr lang="cs-CZ" dirty="0"/>
          </a:p>
          <a:p>
            <a:pPr lvl="1"/>
            <a:r>
              <a:rPr lang="cs-CZ" dirty="0"/>
              <a:t>Access via IS/study </a:t>
            </a:r>
            <a:r>
              <a:rPr lang="cs-CZ" dirty="0" err="1"/>
              <a:t>materials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online </a:t>
            </a:r>
            <a:r>
              <a:rPr lang="en-GB" dirty="0">
                <a:hlinkClick r:id="rId2" action="ppaction://hlinkfile"/>
              </a:rPr>
              <a:t>repub.eur.nl/pub/33101/metis_154870.pdf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7630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638727"/>
          </a:xfrm>
        </p:spPr>
        <p:txBody>
          <a:bodyPr>
            <a:normAutofit/>
          </a:bodyPr>
          <a:lstStyle/>
          <a:p>
            <a:r>
              <a:rPr lang="cs-CZ" dirty="0" err="1"/>
              <a:t>Appendix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- </a:t>
            </a:r>
            <a:r>
              <a:rPr lang="cs-CZ" dirty="0" err="1"/>
              <a:t>solution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4738" y="1288912"/>
            <a:ext cx="9054612" cy="518146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Teacher‘s aim: Each student will read at least two books about public policy (not simplified textbooks) before the end of  the semester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Encourage reading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+ low costs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- only few will do that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Make a list of literature and ask for a short resume from each text.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+ higher share of students start to read (rest will cheat and modify resume of your colleagues)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- higher workload for teacher (reading resume, control of work)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- during time the rules will be more complicated  (to prevent cheating)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Make a final test so hard, that without study of all resources it is impossible to succeed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+ almost all will study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- but majority of them without real interest – they soon forget what they read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-  high demand on teacher – many test questions, complicated rules…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? Increasing number of fail</a:t>
            </a:r>
            <a:r>
              <a:rPr lang="cs-CZ" dirty="0"/>
              <a:t>s</a:t>
            </a:r>
            <a:r>
              <a:rPr lang="en-US" dirty="0"/>
              <a:t> though the exam 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rgbClr val="FF0000"/>
                </a:solidFill>
              </a:rPr>
              <a:t>Long-term point of view</a:t>
            </a:r>
            <a:r>
              <a:rPr lang="en-US" dirty="0"/>
              <a:t>… how student will react during first year and how long term rule will affect their behavior? E.g. The course will be known as difficult so anyone will anticipate high demands.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412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Reminder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Whether you like it or not public policy is a part of your life.</a:t>
            </a:r>
          </a:p>
          <a:p>
            <a:r>
              <a:rPr lang="en-GB" dirty="0"/>
              <a:t>There is no single unifying or all explaining theory in Public Policy</a:t>
            </a:r>
          </a:p>
          <a:p>
            <a:r>
              <a:rPr lang="en-GB" dirty="0"/>
              <a:t>There is a value dispute</a:t>
            </a:r>
            <a:r>
              <a:rPr lang="cs-CZ" dirty="0"/>
              <a:t> </a:t>
            </a:r>
          </a:p>
          <a:p>
            <a:pPr lvl="1"/>
            <a:r>
              <a:rPr lang="en-US" dirty="0"/>
              <a:t>Freedom</a:t>
            </a:r>
            <a:r>
              <a:rPr lang="cs-CZ" dirty="0"/>
              <a:t> versus </a:t>
            </a:r>
            <a:r>
              <a:rPr lang="en-US" dirty="0"/>
              <a:t>equal opportunities</a:t>
            </a:r>
          </a:p>
          <a:p>
            <a:r>
              <a:rPr lang="en-GB" dirty="0"/>
              <a:t>There is no clear optimal point</a:t>
            </a:r>
          </a:p>
          <a:p>
            <a:r>
              <a:rPr lang="en-GB" dirty="0"/>
              <a:t>There are a lot of analytical methods</a:t>
            </a:r>
            <a:endParaRPr lang="cs-CZ" dirty="0"/>
          </a:p>
          <a:p>
            <a:endParaRPr lang="en-US" dirty="0"/>
          </a:p>
          <a:p>
            <a:r>
              <a:rPr lang="en-US" dirty="0"/>
              <a:t>Policy is affected by actors (via politics)</a:t>
            </a:r>
          </a:p>
        </p:txBody>
      </p:sp>
    </p:spTree>
    <p:extLst>
      <p:ext uri="{BB962C8B-B14F-4D97-AF65-F5344CB8AC3E}">
        <p14:creationId xmlns:p14="http://schemas.microsoft.com/office/powerpoint/2010/main" val="3294958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AA92683-48D5-466A-A15D-528621AEAC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3962B1-2F00-401F-A438-B8A10970FF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5F50DE-035D-4C60-9077-5333FEE1F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advocacy versus policy analysis</a:t>
            </a:r>
            <a:br>
              <a:rPr lang="en-US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BEF5A6-F89B-42AE-8485-518D1ED13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have a question….</a:t>
            </a:r>
          </a:p>
          <a:p>
            <a:pPr lvl="1"/>
            <a:r>
              <a:rPr lang="en-GB" dirty="0"/>
              <a:t>I want to know which answer is correct</a:t>
            </a:r>
          </a:p>
          <a:p>
            <a:pPr lvl="1"/>
            <a:r>
              <a:rPr lang="en-GB" dirty="0"/>
              <a:t>I know which answer is correct, but I need some evidence</a:t>
            </a:r>
            <a:endParaRPr lang="cs-CZ" dirty="0"/>
          </a:p>
          <a:p>
            <a:endParaRPr lang="en-GB" dirty="0"/>
          </a:p>
          <a:p>
            <a:r>
              <a:rPr lang="en-GB" dirty="0"/>
              <a:t>Doing analysis… get new findings, arguments, fact</a:t>
            </a:r>
          </a:p>
          <a:p>
            <a:r>
              <a:rPr lang="en-GB" dirty="0"/>
              <a:t>Doing advocacy… using findings, arguments, fact and </a:t>
            </a:r>
            <a:r>
              <a:rPr lang="en-GB" dirty="0" err="1"/>
              <a:t>analztical</a:t>
            </a:r>
            <a:r>
              <a:rPr lang="en-GB" dirty="0"/>
              <a:t> method to defend the policy</a:t>
            </a:r>
            <a:endParaRPr lang="cs-CZ" dirty="0"/>
          </a:p>
          <a:p>
            <a:endParaRPr lang="cs-CZ" dirty="0"/>
          </a:p>
          <a:p>
            <a:r>
              <a:rPr lang="en-US" dirty="0"/>
              <a:t>Policy advocacy is..</a:t>
            </a:r>
            <a:endParaRPr lang="cs-CZ" dirty="0"/>
          </a:p>
          <a:p>
            <a:r>
              <a:rPr lang="en-US" dirty="0"/>
              <a:t>Policy analysis is….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05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Policy instruments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G.Peters</a:t>
            </a:r>
            <a:r>
              <a:rPr lang="en-US" dirty="0"/>
              <a:t>: Policy instruments are not a simple,</a:t>
            </a:r>
            <a:r>
              <a:rPr lang="cs-CZ" dirty="0"/>
              <a:t> </a:t>
            </a:r>
            <a:r>
              <a:rPr lang="en-US" dirty="0"/>
              <a:t>mechanical means of intervention, but have political impacts of their own.</a:t>
            </a:r>
          </a:p>
          <a:p>
            <a:r>
              <a:rPr lang="en-US" dirty="0"/>
              <a:t>The selection of instruments is a function of a number of factors, which emphasize the political dimensions of instrument selection.</a:t>
            </a:r>
          </a:p>
          <a:p>
            <a:endParaRPr lang="cs-CZ" dirty="0"/>
          </a:p>
          <a:p>
            <a:r>
              <a:rPr lang="cs-CZ" dirty="0" err="1"/>
              <a:t>There</a:t>
            </a:r>
            <a:r>
              <a:rPr lang="cs-CZ" dirty="0"/>
              <a:t> are a lot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sorting</a:t>
            </a:r>
            <a:r>
              <a:rPr lang="cs-CZ" dirty="0"/>
              <a:t> </a:t>
            </a:r>
            <a:r>
              <a:rPr lang="cs-CZ" dirty="0" err="1"/>
              <a:t>approaches</a:t>
            </a:r>
            <a:r>
              <a:rPr lang="cs-CZ" dirty="0"/>
              <a:t> (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slides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034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2097984" y="809088"/>
          <a:ext cx="7692888" cy="2332878"/>
        </p:xfrm>
        <a:graphic>
          <a:graphicData uri="http://schemas.openxmlformats.org/drawingml/2006/table">
            <a:tbl>
              <a:tblPr/>
              <a:tblGrid>
                <a:gridCol w="854301">
                  <a:extLst>
                    <a:ext uri="{9D8B030D-6E8A-4147-A177-3AD203B41FA5}">
                      <a16:colId xmlns:a16="http://schemas.microsoft.com/office/drawing/2014/main" val="1822479259"/>
                    </a:ext>
                  </a:extLst>
                </a:gridCol>
                <a:gridCol w="979469">
                  <a:extLst>
                    <a:ext uri="{9D8B030D-6E8A-4147-A177-3AD203B41FA5}">
                      <a16:colId xmlns:a16="http://schemas.microsoft.com/office/drawing/2014/main" val="2184365393"/>
                    </a:ext>
                  </a:extLst>
                </a:gridCol>
                <a:gridCol w="559076">
                  <a:extLst>
                    <a:ext uri="{9D8B030D-6E8A-4147-A177-3AD203B41FA5}">
                      <a16:colId xmlns:a16="http://schemas.microsoft.com/office/drawing/2014/main" val="3503989244"/>
                    </a:ext>
                  </a:extLst>
                </a:gridCol>
                <a:gridCol w="1133061">
                  <a:extLst>
                    <a:ext uri="{9D8B030D-6E8A-4147-A177-3AD203B41FA5}">
                      <a16:colId xmlns:a16="http://schemas.microsoft.com/office/drawing/2014/main" val="3522332634"/>
                    </a:ext>
                  </a:extLst>
                </a:gridCol>
                <a:gridCol w="746433">
                  <a:extLst>
                    <a:ext uri="{9D8B030D-6E8A-4147-A177-3AD203B41FA5}">
                      <a16:colId xmlns:a16="http://schemas.microsoft.com/office/drawing/2014/main" val="4124895390"/>
                    </a:ext>
                  </a:extLst>
                </a:gridCol>
                <a:gridCol w="855137">
                  <a:extLst>
                    <a:ext uri="{9D8B030D-6E8A-4147-A177-3AD203B41FA5}">
                      <a16:colId xmlns:a16="http://schemas.microsoft.com/office/drawing/2014/main" val="3893024003"/>
                    </a:ext>
                  </a:extLst>
                </a:gridCol>
                <a:gridCol w="855137">
                  <a:extLst>
                    <a:ext uri="{9D8B030D-6E8A-4147-A177-3AD203B41FA5}">
                      <a16:colId xmlns:a16="http://schemas.microsoft.com/office/drawing/2014/main" val="2919273802"/>
                    </a:ext>
                  </a:extLst>
                </a:gridCol>
                <a:gridCol w="855137">
                  <a:extLst>
                    <a:ext uri="{9D8B030D-6E8A-4147-A177-3AD203B41FA5}">
                      <a16:colId xmlns:a16="http://schemas.microsoft.com/office/drawing/2014/main" val="1360802462"/>
                    </a:ext>
                  </a:extLst>
                </a:gridCol>
                <a:gridCol w="855137">
                  <a:extLst>
                    <a:ext uri="{9D8B030D-6E8A-4147-A177-3AD203B41FA5}">
                      <a16:colId xmlns:a16="http://schemas.microsoft.com/office/drawing/2014/main" val="2475766585"/>
                    </a:ext>
                  </a:extLst>
                </a:gridCol>
              </a:tblGrid>
              <a:tr h="1583451"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Family and community</a:t>
                      </a:r>
                    </a:p>
                  </a:txBody>
                  <a:tcPr marL="33338" marR="3333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Voluntary organizations</a:t>
                      </a:r>
                    </a:p>
                  </a:txBody>
                  <a:tcPr marL="33338" marR="3333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Private market</a:t>
                      </a:r>
                    </a:p>
                  </a:txBody>
                  <a:tcPr marL="33338" marR="3333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Information, exhortation</a:t>
                      </a:r>
                    </a:p>
                  </a:txBody>
                  <a:tcPr marL="33338" marR="3333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Subsidy</a:t>
                      </a:r>
                    </a:p>
                  </a:txBody>
                  <a:tcPr marL="33338" marR="3333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Taxes</a:t>
                      </a:r>
                      <a:r>
                        <a:rPr lang="cs-CZ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and user charges</a:t>
                      </a:r>
                    </a:p>
                  </a:txBody>
                  <a:tcPr marL="33338" marR="3333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Regulation</a:t>
                      </a:r>
                    </a:p>
                  </a:txBody>
                  <a:tcPr marL="33338" marR="3333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Public enterprise</a:t>
                      </a:r>
                    </a:p>
                  </a:txBody>
                  <a:tcPr marL="33338" marR="3333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Direct provision</a:t>
                      </a:r>
                    </a:p>
                  </a:txBody>
                  <a:tcPr marL="33338" marR="3333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32089"/>
                  </a:ext>
                </a:extLst>
              </a:tr>
              <a:tr h="227982">
                <a:tc gridSpan="9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Voluntary                                  </a:t>
                      </a:r>
                      <a:r>
                        <a:rPr lang="cs-CZ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mix                                                   compulsory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917978"/>
                  </a:ext>
                </a:extLst>
              </a:tr>
              <a:tr h="0">
                <a:tc gridSpan="9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Low                                                                                                             high</a:t>
                      </a: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825999"/>
                  </a:ext>
                </a:extLst>
              </a:tr>
              <a:tr h="0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Level of state activity</a:t>
                      </a:r>
                      <a:r>
                        <a:rPr lang="en-US" sz="1600" i="1" baseline="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involved in goods and service production and delivery</a:t>
                      </a:r>
                      <a:endParaRPr lang="en-US" sz="1600" noProof="0" dirty="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155566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94500" y="190525"/>
            <a:ext cx="6452279" cy="62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zh-CN" dirty="0"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spectrum of substantive policy instruments </a:t>
            </a:r>
            <a:endParaRPr lang="en-US" altLang="zh-CN" sz="1200" dirty="0"/>
          </a:p>
          <a:p>
            <a:pPr eaLnBrk="0" hangingPunct="0"/>
            <a:r>
              <a:rPr lang="en-US" altLang="zh-CN" sz="1050" dirty="0"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source: </a:t>
            </a:r>
            <a:r>
              <a:rPr lang="en-US" altLang="zh-CN" sz="1050" dirty="0" err="1"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Howlett</a:t>
            </a:r>
            <a:r>
              <a:rPr lang="en-US" altLang="zh-CN" sz="1050" dirty="0"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Ramesh (2003: 195), </a:t>
            </a:r>
            <a:r>
              <a:rPr lang="en-US" altLang="zh-CN" sz="1050" dirty="0" err="1"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přeloženo</a:t>
            </a:r>
            <a:endParaRPr lang="en-US" altLang="zh-CN" sz="2000" dirty="0">
              <a:latin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2381937" y="3933055"/>
          <a:ext cx="7408935" cy="2562336"/>
        </p:xfrm>
        <a:graphic>
          <a:graphicData uri="http://schemas.openxmlformats.org/drawingml/2006/table">
            <a:tbl>
              <a:tblPr/>
              <a:tblGrid>
                <a:gridCol w="1481465">
                  <a:extLst>
                    <a:ext uri="{9D8B030D-6E8A-4147-A177-3AD203B41FA5}">
                      <a16:colId xmlns:a16="http://schemas.microsoft.com/office/drawing/2014/main" val="295537207"/>
                    </a:ext>
                  </a:extLst>
                </a:gridCol>
                <a:gridCol w="1481465">
                  <a:extLst>
                    <a:ext uri="{9D8B030D-6E8A-4147-A177-3AD203B41FA5}">
                      <a16:colId xmlns:a16="http://schemas.microsoft.com/office/drawing/2014/main" val="165364877"/>
                    </a:ext>
                  </a:extLst>
                </a:gridCol>
                <a:gridCol w="1481465">
                  <a:extLst>
                    <a:ext uri="{9D8B030D-6E8A-4147-A177-3AD203B41FA5}">
                      <a16:colId xmlns:a16="http://schemas.microsoft.com/office/drawing/2014/main" val="199853296"/>
                    </a:ext>
                  </a:extLst>
                </a:gridCol>
                <a:gridCol w="1482270">
                  <a:extLst>
                    <a:ext uri="{9D8B030D-6E8A-4147-A177-3AD203B41FA5}">
                      <a16:colId xmlns:a16="http://schemas.microsoft.com/office/drawing/2014/main" val="2978962954"/>
                    </a:ext>
                  </a:extLst>
                </a:gridCol>
                <a:gridCol w="1482270">
                  <a:extLst>
                    <a:ext uri="{9D8B030D-6E8A-4147-A177-3AD203B41FA5}">
                      <a16:colId xmlns:a16="http://schemas.microsoft.com/office/drawing/2014/main" val="2115139439"/>
                    </a:ext>
                  </a:extLst>
                </a:gridCol>
              </a:tblGrid>
              <a:tr h="1683325"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Network</a:t>
                      </a:r>
                      <a:r>
                        <a:rPr lang="en-US" sz="1600" baseline="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cs-CZ" sz="1600" baseline="0" noProof="0" dirty="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71755" marR="7175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self-creation</a:t>
                      </a:r>
                      <a:endParaRPr lang="en-US" sz="1600" noProof="0" dirty="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Information management and distribution</a:t>
                      </a:r>
                    </a:p>
                  </a:txBody>
                  <a:tcPr marL="33338" marR="3333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Research and interest group funding</a:t>
                      </a:r>
                    </a:p>
                  </a:txBody>
                  <a:tcPr marL="33338" marR="3333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Standing/</a:t>
                      </a:r>
                      <a:r>
                        <a:rPr lang="cs-CZ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access and advisory committee creation</a:t>
                      </a:r>
                    </a:p>
                  </a:txBody>
                  <a:tcPr marL="33338" marR="3333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Institutional reform and government reorganization</a:t>
                      </a:r>
                    </a:p>
                  </a:txBody>
                  <a:tcPr marL="33338" marR="3333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623489"/>
                  </a:ext>
                </a:extLst>
              </a:tr>
              <a:tr h="288722">
                <a:tc grid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Management                           </a:t>
                      </a:r>
                      <a:r>
                        <a:rPr lang="cs-CZ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Mixed                                     </a:t>
                      </a:r>
                      <a:r>
                        <a:rPr lang="cs-CZ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600" noProof="0" dirty="0" err="1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estructuring</a:t>
                      </a:r>
                      <a:endParaRPr lang="en-US" sz="2000" noProof="0" dirty="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145510"/>
                  </a:ext>
                </a:extLst>
              </a:tr>
              <a:tr h="301567">
                <a:tc grid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Low                                                                                                      High</a:t>
                      </a:r>
                      <a:endParaRPr lang="en-US" sz="2000" noProof="0" dirty="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950342"/>
                  </a:ext>
                </a:extLst>
              </a:tr>
              <a:tr h="288722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i="1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Level of state manipulation of</a:t>
                      </a:r>
                      <a:r>
                        <a:rPr lang="en-US" sz="1600" i="1" baseline="0" noProof="0" dirty="0">
                          <a:effectLst/>
                          <a:latin typeface="Palatino Linotype" panose="0204050205050503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subsystem membership and structure</a:t>
                      </a:r>
                      <a:endParaRPr lang="en-US" sz="2000" i="1" noProof="0" dirty="0">
                        <a:effectLst/>
                        <a:latin typeface="Palatino Linotype" panose="0204050205050503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866417"/>
                  </a:ext>
                </a:extLst>
              </a:tr>
            </a:tbl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294720" y="3309008"/>
            <a:ext cx="6316473" cy="62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zh-CN" dirty="0"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spectrum of procedural policy instruments</a:t>
            </a:r>
            <a:endParaRPr lang="en-US" altLang="zh-CN" sz="1200" dirty="0"/>
          </a:p>
          <a:p>
            <a:pPr eaLnBrk="0" hangingPunct="0"/>
            <a:r>
              <a:rPr lang="en-US" altLang="zh-CN" sz="1050" dirty="0"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source: </a:t>
            </a:r>
            <a:r>
              <a:rPr lang="en-US" altLang="zh-CN" sz="1050" dirty="0" err="1"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Howlett</a:t>
            </a:r>
            <a:r>
              <a:rPr lang="en-US" altLang="zh-CN" sz="1050" dirty="0">
                <a:latin typeface="Palatino Linotype" panose="0204050205050503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Ramesh (2003: 196) </a:t>
            </a:r>
            <a:endParaRPr lang="en-US" altLang="zh-CN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69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policy instruments (Peters)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152650" y="1690688"/>
          <a:ext cx="78867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1430906947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0763388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242804305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1921181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Economic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Legal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Persuasive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Other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3353780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Grants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Regulation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Information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Monitoring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999736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Subsidies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Contracts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noProof="0" dirty="0"/>
                        <a:t>„Nudges“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359732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Taxes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779653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Tax expenditures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804718052"/>
                  </a:ext>
                </a:extLst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8472" y="386701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8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152650" y="3867014"/>
            <a:ext cx="7886700" cy="22952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Each instrument may use more or less regulatory </a:t>
            </a:r>
            <a:r>
              <a:rPr lang="cs-CZ" sz="2800" dirty="0" err="1"/>
              <a:t>mechanism</a:t>
            </a:r>
            <a:r>
              <a:rPr lang="en-GB" sz="2800" dirty="0"/>
              <a:t>s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4274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an instrument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theory according to</a:t>
            </a:r>
          </a:p>
          <a:p>
            <a:pPr lvl="1"/>
            <a:r>
              <a:rPr lang="en-US" dirty="0"/>
              <a:t>„the best“ according efficiency, ethic, normative criteria</a:t>
            </a:r>
          </a:p>
          <a:p>
            <a:r>
              <a:rPr lang="en-US" dirty="0"/>
              <a:t>In reality according to</a:t>
            </a:r>
          </a:p>
          <a:p>
            <a:pPr lvl="1"/>
            <a:r>
              <a:rPr lang="en-US" dirty="0"/>
              <a:t>knowledge (using only known instruments)</a:t>
            </a:r>
          </a:p>
          <a:p>
            <a:pPr lvl="1"/>
            <a:r>
              <a:rPr lang="en-US" dirty="0"/>
              <a:t>comfort (person prefers less demanding instrument)</a:t>
            </a:r>
          </a:p>
          <a:p>
            <a:pPr lvl="1"/>
            <a:r>
              <a:rPr lang="en-US" dirty="0"/>
              <a:t>Direct personal profit (incl. Corruption)</a:t>
            </a:r>
          </a:p>
          <a:p>
            <a:pPr lvl="1"/>
            <a:r>
              <a:rPr lang="en-US" dirty="0"/>
              <a:t>Compromise (which can be necessary for policy support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even</a:t>
            </a:r>
            <a:r>
              <a:rPr lang="cs-CZ" dirty="0"/>
              <a:t> </a:t>
            </a:r>
            <a:r>
              <a:rPr lang="en-GB" dirty="0"/>
              <a:t>possibly </a:t>
            </a:r>
            <a:r>
              <a:rPr lang="cs-CZ" dirty="0" err="1"/>
              <a:t>irrational</a:t>
            </a:r>
            <a:r>
              <a:rPr lang="cs-CZ" dirty="0"/>
              <a:t> </a:t>
            </a:r>
            <a:r>
              <a:rPr lang="cs-CZ" dirty="0" err="1"/>
              <a:t>reasons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067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Individual decision-maker – how do they choose an instrument (Linder, Peters 1989)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2050" y="1760262"/>
            <a:ext cx="8966753" cy="4351338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Instrumentalist (majority)</a:t>
            </a:r>
          </a:p>
          <a:p>
            <a:pPr lvl="1"/>
            <a:r>
              <a:rPr lang="en-GB" dirty="0"/>
              <a:t>They select the same instrument regardless of the circumstances</a:t>
            </a:r>
          </a:p>
          <a:p>
            <a:pPr lvl="1"/>
            <a:r>
              <a:rPr lang="en-GB" dirty="0"/>
              <a:t>Professional background (i.e. economists – economic instruments, lawyers – law instrument)</a:t>
            </a:r>
          </a:p>
          <a:p>
            <a:r>
              <a:rPr lang="en-GB" dirty="0" err="1"/>
              <a:t>Managerialists</a:t>
            </a:r>
            <a:r>
              <a:rPr lang="en-GB" dirty="0"/>
              <a:t> (20%)</a:t>
            </a:r>
          </a:p>
          <a:p>
            <a:pPr lvl="1"/>
            <a:r>
              <a:rPr lang="en-GB" dirty="0"/>
              <a:t>They believe that they would be able to make any instrument work effectively</a:t>
            </a:r>
          </a:p>
          <a:p>
            <a:pPr lvl="1"/>
            <a:r>
              <a:rPr lang="en-GB" dirty="0"/>
              <a:t>The management of instrument is more important that the nature of the instrument itself</a:t>
            </a:r>
          </a:p>
          <a:p>
            <a:pPr lvl="1"/>
            <a:r>
              <a:rPr lang="en-GB" dirty="0"/>
              <a:t>Public administrative training</a:t>
            </a:r>
          </a:p>
          <a:p>
            <a:r>
              <a:rPr lang="en-GB" dirty="0" err="1"/>
              <a:t>Contingentists</a:t>
            </a:r>
            <a:r>
              <a:rPr lang="en-GB" dirty="0"/>
              <a:t> (10%)</a:t>
            </a:r>
          </a:p>
          <a:p>
            <a:pPr lvl="1"/>
            <a:r>
              <a:rPr lang="en-GB" dirty="0"/>
              <a:t>Selection depends on character of the problem and situation</a:t>
            </a:r>
          </a:p>
          <a:p>
            <a:pPr lvl="1"/>
            <a:r>
              <a:rPr lang="en-GB" dirty="0"/>
              <a:t>Experience and academic training</a:t>
            </a:r>
          </a:p>
          <a:p>
            <a:r>
              <a:rPr lang="en-GB" dirty="0" err="1"/>
              <a:t>Constitutivists</a:t>
            </a:r>
            <a:r>
              <a:rPr lang="en-GB" dirty="0"/>
              <a:t> (5%)</a:t>
            </a:r>
          </a:p>
          <a:p>
            <a:pPr lvl="1"/>
            <a:r>
              <a:rPr lang="en-GB" dirty="0"/>
              <a:t>Selection of instrument shouldn‘t be separated from the policy aim (policy setting). I.e. the instrument cannot be evaluated without policy.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049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Criteria of instrument selection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497633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Economic</a:t>
            </a:r>
          </a:p>
          <a:p>
            <a:r>
              <a:rPr lang="en-US" dirty="0"/>
              <a:t>Administrative</a:t>
            </a:r>
          </a:p>
          <a:p>
            <a:r>
              <a:rPr lang="en-US" dirty="0"/>
              <a:t>Ethic</a:t>
            </a:r>
          </a:p>
          <a:p>
            <a:r>
              <a:rPr lang="en-US" dirty="0"/>
              <a:t>Political</a:t>
            </a:r>
          </a:p>
          <a:p>
            <a:r>
              <a:rPr lang="en-US" dirty="0"/>
              <a:t>Others</a:t>
            </a:r>
          </a:p>
          <a:p>
            <a:endParaRPr lang="en-US" dirty="0"/>
          </a:p>
          <a:p>
            <a:r>
              <a:rPr lang="en-US" dirty="0"/>
              <a:t>Mix of them makes a set of limits</a:t>
            </a:r>
          </a:p>
          <a:p>
            <a:r>
              <a:rPr lang="en-US" dirty="0"/>
              <a:t>Economic criteria make barriers</a:t>
            </a:r>
          </a:p>
          <a:p>
            <a:pPr lvl="1"/>
            <a:r>
              <a:rPr lang="en-US" dirty="0"/>
              <a:t>We cannot do something which we are not able to finance .. or?</a:t>
            </a:r>
          </a:p>
          <a:p>
            <a:pPr lvl="1"/>
            <a:r>
              <a:rPr lang="en-US" dirty="0"/>
              <a:t>There is a tendency to ignore economic barrier (</a:t>
            </a:r>
            <a:r>
              <a:rPr lang="en-US" dirty="0" err="1"/>
              <a:t>Linder,Peters</a:t>
            </a:r>
            <a:r>
              <a:rPr lang="en-US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6075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4" id="{EB9BBFD1-4945-FF4B-B444-0FA2E299937D}" vid="{6E2C3D73-0B21-D247-8C5E-B7166C29BAB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muni-econ-prezentace-16x9-cz</Template>
  <TotalTime>1195</TotalTime>
  <Words>1381</Words>
  <Application>Microsoft Office PowerPoint</Application>
  <PresentationFormat>Širokoúhlá obrazovka</PresentationFormat>
  <Paragraphs>196</Paragraphs>
  <Slides>18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Palatino Linotype</vt:lpstr>
      <vt:lpstr>Tahoma</vt:lpstr>
      <vt:lpstr>Wingdings</vt:lpstr>
      <vt:lpstr>Prezentace_MU_CZ</vt:lpstr>
      <vt:lpstr>L4 – Policy instruments and policy aims</vt:lpstr>
      <vt:lpstr>Reminder</vt:lpstr>
      <vt:lpstr>Policy advocacy versus policy analysis </vt:lpstr>
      <vt:lpstr>Policy instruments</vt:lpstr>
      <vt:lpstr>Prezentace aplikace PowerPoint</vt:lpstr>
      <vt:lpstr>Types of policy instruments (Peters)</vt:lpstr>
      <vt:lpstr>Choosing an instrument</vt:lpstr>
      <vt:lpstr>Individual decision-maker – how do they choose an instrument (Linder, Peters 1989)</vt:lpstr>
      <vt:lpstr>Criteria of instrument selection</vt:lpstr>
      <vt:lpstr>Prezentace aplikace PowerPoint</vt:lpstr>
      <vt:lpstr>Class work</vt:lpstr>
      <vt:lpstr>Homework</vt:lpstr>
      <vt:lpstr>Agenda setting, policy formulation and policy aims</vt:lpstr>
      <vt:lpstr>Policy aims</vt:lpstr>
      <vt:lpstr>Prezentace aplikace PowerPoint</vt:lpstr>
      <vt:lpstr>From general to details</vt:lpstr>
      <vt:lpstr>Literature</vt:lpstr>
      <vt:lpstr>Appendix Example - solution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</dc:creator>
  <cp:lastModifiedBy>Pavlik Marek</cp:lastModifiedBy>
  <cp:revision>17</cp:revision>
  <cp:lastPrinted>1601-01-01T00:00:00Z</cp:lastPrinted>
  <dcterms:created xsi:type="dcterms:W3CDTF">2021-03-25T17:25:24Z</dcterms:created>
  <dcterms:modified xsi:type="dcterms:W3CDTF">2021-10-13T05:52:22Z</dcterms:modified>
</cp:coreProperties>
</file>