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89" r:id="rId4"/>
    <p:sldId id="301" r:id="rId5"/>
    <p:sldId id="309" r:id="rId6"/>
    <p:sldId id="299" r:id="rId7"/>
    <p:sldId id="298" r:id="rId8"/>
    <p:sldId id="302" r:id="rId9"/>
    <p:sldId id="305" r:id="rId10"/>
    <p:sldId id="303" r:id="rId11"/>
    <p:sldId id="304" r:id="rId12"/>
    <p:sldId id="307" r:id="rId13"/>
    <p:sldId id="306" r:id="rId14"/>
    <p:sldId id="308" r:id="rId15"/>
    <p:sldId id="294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6259" autoAdjust="0"/>
  </p:normalViewPr>
  <p:slideViewPr>
    <p:cSldViewPr snapToGrid="0">
      <p:cViewPr varScale="1">
        <p:scale>
          <a:sx n="99" d="100"/>
          <a:sy n="99" d="100"/>
        </p:scale>
        <p:origin x="553" y="10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7864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7683" y="2014200"/>
            <a:ext cx="415663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eb.pdx.edu/~nwallace/PATF/McConnell.pdf" TargetMode="External"/><Relationship Id="rId2" Type="http://schemas.openxmlformats.org/officeDocument/2006/relationships/hyperlink" Target="http://www.sfu.ca/~howlett/documents/1-s2.0-S1449403504700302-main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FA40A6-7CC7-D54B-9668-6AC8BFE84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5D3470D-D655-BE4B-B17C-534AC779C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029068-3663-7246-9F5F-EFDCE7D1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</a:t>
            </a:r>
            <a:r>
              <a:rPr lang="en-GB"/>
              <a:t>6</a:t>
            </a:r>
            <a:r>
              <a:rPr lang="cs-CZ"/>
              <a:t> </a:t>
            </a:r>
            <a:r>
              <a:rPr lang="cs-CZ" dirty="0"/>
              <a:t>–</a:t>
            </a:r>
            <a:r>
              <a:rPr lang="cs-CZ" dirty="0" err="1"/>
              <a:t>Policy</a:t>
            </a:r>
            <a:r>
              <a:rPr lang="en-GB" dirty="0"/>
              <a:t> implementation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4D4CD4B-062C-BE4E-AB39-55FFED551B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AIPP 2021</a:t>
            </a:r>
          </a:p>
          <a:p>
            <a:r>
              <a:rPr lang="cs-CZ" dirty="0"/>
              <a:t>Marek </a:t>
            </a:r>
            <a:r>
              <a:rPr lang="cs-CZ" dirty="0" err="1"/>
              <a:t>Pavlik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69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EF8B3E-ADF7-4DAA-A44F-5CA10CDD49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95A638-901C-48AC-9341-BD9E7EB845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034CD0-AE51-45BF-A2D1-68A2958D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87E7DD-4937-4300-8790-E11F08897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stage of phase model… </a:t>
            </a:r>
          </a:p>
          <a:p>
            <a:r>
              <a:rPr lang="en-GB" dirty="0"/>
              <a:t>A result of process</a:t>
            </a:r>
          </a:p>
          <a:p>
            <a:pPr lvl="1"/>
            <a:r>
              <a:rPr lang="en-GB" dirty="0"/>
              <a:t>E.g. implementation success</a:t>
            </a:r>
          </a:p>
          <a:p>
            <a:r>
              <a:rPr lang="en-GB" dirty="0"/>
              <a:t>A process itself</a:t>
            </a:r>
          </a:p>
          <a:p>
            <a:endParaRPr lang="en-GB" dirty="0"/>
          </a:p>
          <a:p>
            <a:r>
              <a:rPr lang="en-GB" dirty="0"/>
              <a:t>Implementation failure is something</a:t>
            </a:r>
          </a:p>
          <a:p>
            <a:pPr lvl="1"/>
            <a:r>
              <a:rPr lang="en-GB" dirty="0"/>
              <a:t>Wrong</a:t>
            </a:r>
          </a:p>
          <a:p>
            <a:pPr lvl="1"/>
            <a:r>
              <a:rPr lang="en-GB" dirty="0"/>
              <a:t>Inevitable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What is correct and why?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987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40CF23-AF0A-4B6C-BEEA-8C5660656F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73D2B4-E534-416A-AB82-5C77626423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97ADCF-BC62-4127-AC9A-0B9864AE7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 failure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980CB8-1B07-40EA-87EB-2481ACEDC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Class work</a:t>
            </a:r>
          </a:p>
          <a:p>
            <a:r>
              <a:rPr lang="en-GB" dirty="0"/>
              <a:t>Do you know some examples of implementation failure?</a:t>
            </a:r>
          </a:p>
          <a:p>
            <a:r>
              <a:rPr lang="en-GB" dirty="0"/>
              <a:t>Why it can happen?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45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16870F-29A6-48B9-BE50-45B870EFF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78A824-5630-439E-8CA7-3B036C8ED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9B17E3-0060-4829-8179-EA1972E72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discussion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D2674E-2B48-4340-94FC-699BC7C18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Implementation is affected by</a:t>
            </a:r>
          </a:p>
          <a:p>
            <a:pPr lvl="1"/>
            <a:r>
              <a:rPr lang="en-GB" sz="2400" dirty="0"/>
              <a:t>Actors</a:t>
            </a:r>
          </a:p>
          <a:p>
            <a:pPr lvl="1"/>
            <a:r>
              <a:rPr lang="en-GB" sz="2400" dirty="0"/>
              <a:t>Factor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With different strength and impact</a:t>
            </a:r>
          </a:p>
          <a:p>
            <a:pPr lvl="1"/>
            <a:r>
              <a:rPr lang="en-GB" sz="2400" dirty="0"/>
              <a:t>Predictability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It is not possible to predict everything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48891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0FEEBB-E698-401D-81EA-A70EC5DDD7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740AA4-22D9-4520-A926-E06E7D9A1B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D0CD74-0B65-4F2F-8365-233A9A0A0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Approaches to study the implementation	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129638-9A79-48F9-8223-6B90389B5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Top-down approaches</a:t>
            </a:r>
            <a:r>
              <a:rPr lang="cs-CZ" dirty="0"/>
              <a:t> </a:t>
            </a:r>
            <a:endParaRPr lang="en-GB" dirty="0"/>
          </a:p>
          <a:p>
            <a:pPr lvl="1"/>
            <a:r>
              <a:rPr lang="en-GB" dirty="0"/>
              <a:t>The central level is the most important</a:t>
            </a:r>
          </a:p>
          <a:p>
            <a:pPr lvl="1"/>
            <a:r>
              <a:rPr lang="en-GB" dirty="0"/>
              <a:t>Hierarchy needed</a:t>
            </a:r>
          </a:p>
          <a:p>
            <a:r>
              <a:rPr lang="en-GB" dirty="0"/>
              <a:t>Bottom-up approaches</a:t>
            </a:r>
            <a:endParaRPr lang="cs-CZ" dirty="0"/>
          </a:p>
          <a:p>
            <a:pPr lvl="1"/>
            <a:r>
              <a:rPr lang="cs-CZ" dirty="0"/>
              <a:t>Street level </a:t>
            </a:r>
            <a:r>
              <a:rPr lang="en-GB" dirty="0"/>
              <a:t>bureaucracy</a:t>
            </a:r>
            <a:endParaRPr lang="cs-CZ" dirty="0"/>
          </a:p>
          <a:p>
            <a:pPr lvl="1"/>
            <a:r>
              <a:rPr lang="en-GB" dirty="0"/>
              <a:t>Horizontal</a:t>
            </a:r>
            <a:r>
              <a:rPr lang="cs-CZ" dirty="0"/>
              <a:t> hierarchy</a:t>
            </a:r>
            <a:endParaRPr lang="en-GB" dirty="0"/>
          </a:p>
          <a:p>
            <a:r>
              <a:rPr lang="en-GB" dirty="0"/>
              <a:t>Synthetising approaches</a:t>
            </a:r>
          </a:p>
          <a:p>
            <a:pPr lvl="1"/>
            <a:r>
              <a:rPr lang="en-GB" dirty="0"/>
              <a:t>Mixture</a:t>
            </a:r>
          </a:p>
          <a:p>
            <a:pPr lvl="1"/>
            <a:r>
              <a:rPr lang="en-GB" dirty="0"/>
              <a:t>Adding new variables, elements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390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4A8BE4-6646-4F89-90F5-820E8326D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1246CE-B52F-4A2D-BCAF-EBC40EC1E7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40F41F-C4CC-442D-BC1D-88BE2062D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Homework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4ED7BE-9DDB-4509-8681-33B9567A3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Read to recommended papers and answer following question:</a:t>
            </a:r>
          </a:p>
          <a:p>
            <a:r>
              <a:rPr lang="en-GB" dirty="0"/>
              <a:t>Which implementation style could useful when we see policy as process and we are dealing with this failure „Inability to produce a sustainable coalition“</a:t>
            </a:r>
          </a:p>
          <a:p>
            <a:r>
              <a:rPr lang="en-GB" dirty="0"/>
              <a:t>Provide answer and explain ½-1page</a:t>
            </a:r>
          </a:p>
          <a:p>
            <a:endParaRPr lang="en-GB" dirty="0"/>
          </a:p>
          <a:p>
            <a:r>
              <a:rPr lang="en-GB" dirty="0"/>
              <a:t>Voluntary</a:t>
            </a:r>
          </a:p>
          <a:p>
            <a:r>
              <a:rPr lang="en-GB" dirty="0"/>
              <a:t>Deadline 10.11.2021</a:t>
            </a:r>
          </a:p>
          <a:p>
            <a:r>
              <a:rPr lang="en-GB" dirty="0"/>
              <a:t>Reward 4-7 points</a:t>
            </a:r>
          </a:p>
        </p:txBody>
      </p:sp>
    </p:spTree>
    <p:extLst>
      <p:ext uri="{BB962C8B-B14F-4D97-AF65-F5344CB8AC3E}">
        <p14:creationId xmlns:p14="http://schemas.microsoft.com/office/powerpoint/2010/main" val="2135055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9F658B-70BA-4B50-97DA-6954CCDE13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478241-E1A8-4297-B0DA-D7878722F7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179B2-0D6F-472E-83DE-C528657EC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Literature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4EB32C9-289E-4F76-876B-5C08C772F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Howlett, Ramesh – Studying Public Policy… chapter </a:t>
            </a:r>
            <a:r>
              <a:rPr lang="cs-CZ" dirty="0"/>
              <a:t>8</a:t>
            </a:r>
          </a:p>
          <a:p>
            <a:r>
              <a:rPr lang="cs-CZ" dirty="0" err="1"/>
              <a:t>Howlett</a:t>
            </a:r>
            <a:r>
              <a:rPr lang="cs-CZ" dirty="0"/>
              <a:t> –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and </a:t>
            </a:r>
            <a:r>
              <a:rPr lang="cs-CZ" dirty="0" err="1"/>
              <a:t>evil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Access via IS/study </a:t>
            </a:r>
            <a:r>
              <a:rPr lang="cs-CZ" dirty="0" err="1"/>
              <a:t>materials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online  </a:t>
            </a:r>
            <a:r>
              <a:rPr lang="cs-CZ" dirty="0">
                <a:hlinkClick r:id="rId2"/>
              </a:rPr>
              <a:t>http://www.sfu.ca/~howlett/documents/1-s2.0-S1449403504700302-main.pdf</a:t>
            </a:r>
            <a:r>
              <a:rPr lang="cs-CZ" dirty="0"/>
              <a:t> </a:t>
            </a:r>
          </a:p>
          <a:p>
            <a:r>
              <a:rPr lang="cs-CZ" dirty="0" err="1"/>
              <a:t>McConnell</a:t>
            </a:r>
            <a:r>
              <a:rPr lang="cs-CZ" dirty="0"/>
              <a:t> –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success</a:t>
            </a:r>
            <a:endParaRPr lang="cs-CZ" dirty="0"/>
          </a:p>
          <a:p>
            <a:pPr lvl="1"/>
            <a:r>
              <a:rPr lang="cs-CZ" dirty="0"/>
              <a:t>Access via IS/study </a:t>
            </a:r>
            <a:r>
              <a:rPr lang="cs-CZ" dirty="0" err="1"/>
              <a:t>materials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online: </a:t>
            </a:r>
            <a:r>
              <a:rPr lang="en-GB" dirty="0">
                <a:hlinkClick r:id="rId3"/>
              </a:rPr>
              <a:t>http://web.pdx.edu/~nwallace/PATF/McConnell.pdf</a:t>
            </a:r>
            <a:r>
              <a:rPr lang="cs-CZ" dirty="0"/>
              <a:t> 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54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Whether you like it or not public policy is a part of your life.</a:t>
            </a:r>
          </a:p>
          <a:p>
            <a:endParaRPr lang="en-US" dirty="0"/>
          </a:p>
          <a:p>
            <a:r>
              <a:rPr lang="en-US" dirty="0"/>
              <a:t>What is difference between policy outputs and outcomes?</a:t>
            </a:r>
          </a:p>
          <a:p>
            <a:r>
              <a:rPr lang="en-US" dirty="0"/>
              <a:t>Which result</a:t>
            </a:r>
            <a:r>
              <a:rPr lang="cs-CZ" dirty="0"/>
              <a:t> (</a:t>
            </a:r>
            <a:r>
              <a:rPr lang="en-GB" dirty="0"/>
              <a:t>policy output)</a:t>
            </a:r>
            <a:r>
              <a:rPr lang="en-US" dirty="0"/>
              <a:t> is more important (real one or perceived one?) and why?</a:t>
            </a:r>
          </a:p>
          <a:p>
            <a:r>
              <a:rPr lang="en-GB" dirty="0"/>
              <a:t>How can we characterize a single decision maker?</a:t>
            </a:r>
            <a:endParaRPr lang="en-US" dirty="0"/>
          </a:p>
          <a:p>
            <a:endParaRPr lang="en-US" dirty="0"/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29DF12-1EC4-47DC-8AA1-CEF32826B3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956E39-62F8-4F85-9510-32440130BA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9BE835-8819-478E-8090-C84A623F6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Lobbying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1F5717-185A-4B75-95D8-275E70CBA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r>
              <a:rPr lang="en-GB" dirty="0"/>
              <a:t>Lobbying …an activity with the aim to affect decision-maker’s decision.</a:t>
            </a:r>
          </a:p>
          <a:p>
            <a:r>
              <a:rPr lang="en-GB" dirty="0"/>
              <a:t>Long tradition (historically from a word “lobby” or passage where decision makers (councillors) went through the hall…. And crowd yelled their wishes)</a:t>
            </a:r>
          </a:p>
          <a:p>
            <a:r>
              <a:rPr lang="en-GB" dirty="0"/>
              <a:t>Lobbyists try to convince the decision-makers about changing his/her preferences</a:t>
            </a:r>
          </a:p>
          <a:p>
            <a:pPr lvl="1"/>
            <a:r>
              <a:rPr lang="en-GB" dirty="0"/>
              <a:t>They can use serious resources as analysis, research results or manipulative techniques and misleading information</a:t>
            </a:r>
          </a:p>
          <a:p>
            <a:r>
              <a:rPr lang="en-GB" dirty="0"/>
              <a:t>Can be seen as natural activity of interesting groups or as potential threat for a democracy… </a:t>
            </a:r>
            <a:r>
              <a:rPr lang="en-GB" dirty="0">
                <a:solidFill>
                  <a:srgbClr val="FF0000"/>
                </a:solidFill>
              </a:rPr>
              <a:t>why?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693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870583-B52B-4F00-A7C9-854CF62643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D2A8E4-DF2E-45A8-A171-3EB5C6893B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71B05E-8CC7-4629-B78C-332043B89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Lobbying aiming at dec</a:t>
            </a:r>
            <a:r>
              <a:rPr lang="cs-CZ" dirty="0"/>
              <a:t>i</a:t>
            </a:r>
            <a:r>
              <a:rPr lang="en-GB" dirty="0" err="1"/>
              <a:t>sion</a:t>
            </a:r>
            <a:r>
              <a:rPr lang="en-GB" dirty="0"/>
              <a:t>-maker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DDAE06-B774-411E-B22A-6A63EF152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Politician</a:t>
            </a:r>
          </a:p>
          <a:p>
            <a:r>
              <a:rPr lang="en-GB" dirty="0"/>
              <a:t>An Officer </a:t>
            </a:r>
          </a:p>
          <a:p>
            <a:r>
              <a:rPr lang="en-GB" dirty="0"/>
              <a:t>A judge</a:t>
            </a:r>
          </a:p>
          <a:p>
            <a:endParaRPr lang="en-GB" dirty="0"/>
          </a:p>
          <a:p>
            <a:r>
              <a:rPr lang="en-GB" dirty="0"/>
              <a:t>In the case of collective decision-makers we are still aiming at single persons, but strategy can be different</a:t>
            </a:r>
          </a:p>
          <a:p>
            <a:endParaRPr lang="en-GB" dirty="0"/>
          </a:p>
          <a:p>
            <a:r>
              <a:rPr lang="en-GB" dirty="0"/>
              <a:t>Different types of lobbying and techniques</a:t>
            </a:r>
          </a:p>
          <a:p>
            <a:pPr lvl="1"/>
            <a:r>
              <a:rPr lang="en-GB" dirty="0"/>
              <a:t>Wild x Ad hoc x Professional</a:t>
            </a:r>
          </a:p>
          <a:p>
            <a:pPr lvl="1"/>
            <a:r>
              <a:rPr lang="en-GB" dirty="0"/>
              <a:t>Rifle x shotgun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142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D28D1B-0282-42D1-B93E-FCFAB95B52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6295D9-56C8-4B85-AAE9-6514A13645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91FC29-A722-4F87-BE81-9A8743739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lobbying and </a:t>
            </a:r>
            <a:r>
              <a:rPr lang="en-GB" dirty="0" err="1"/>
              <a:t>lobbists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0B88A3-1E89-40AA-A125-ED4951263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Executive bodies (short-term changes)</a:t>
            </a:r>
          </a:p>
          <a:p>
            <a:r>
              <a:rPr lang="en-GB" dirty="0"/>
              <a:t>Legislature bodies (long-term changes)</a:t>
            </a:r>
          </a:p>
          <a:p>
            <a:r>
              <a:rPr lang="en-GB" dirty="0"/>
              <a:t>Election (raising money)</a:t>
            </a:r>
          </a:p>
          <a:p>
            <a:r>
              <a:rPr lang="en-GB" dirty="0"/>
              <a:t>Courts (precedential decisions)</a:t>
            </a:r>
          </a:p>
          <a:p>
            <a:endParaRPr lang="en-GB" dirty="0"/>
          </a:p>
          <a:p>
            <a:r>
              <a:rPr lang="en-GB" dirty="0"/>
              <a:t>Commercial/business</a:t>
            </a:r>
          </a:p>
          <a:p>
            <a:r>
              <a:rPr lang="en-GB" dirty="0"/>
              <a:t>Social and ecological activities</a:t>
            </a:r>
          </a:p>
          <a:p>
            <a:r>
              <a:rPr lang="en-GB" dirty="0"/>
              <a:t>Non-governmental organizations</a:t>
            </a:r>
          </a:p>
          <a:p>
            <a:r>
              <a:rPr lang="en-GB" dirty="0"/>
              <a:t>Public administrative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519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AD6BC7-1E30-485C-9BFC-763AA4664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F4BC87-7EC4-4422-AB1C-DFB6B0D1CB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82956B-3C9E-49D1-9AE1-6CEDE775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Think about role of tradition for perception of lobbying</a:t>
            </a: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451261-C693-4CCF-B9C5-6C0C80928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5909"/>
            <a:ext cx="10753200" cy="3846182"/>
          </a:xfrm>
        </p:spPr>
        <p:txBody>
          <a:bodyPr/>
          <a:lstStyle/>
          <a:p>
            <a:r>
              <a:rPr lang="en-GB" dirty="0"/>
              <a:t>Countries with long tradition of lobbying</a:t>
            </a:r>
          </a:p>
          <a:p>
            <a:pPr lvl="1"/>
            <a:r>
              <a:rPr lang="en-GB" dirty="0"/>
              <a:t>UK, US</a:t>
            </a:r>
          </a:p>
          <a:p>
            <a:r>
              <a:rPr lang="en-GB" dirty="0"/>
              <a:t>Post communistic countries</a:t>
            </a:r>
          </a:p>
          <a:p>
            <a:pPr lvl="1"/>
            <a:r>
              <a:rPr lang="en-GB" dirty="0"/>
              <a:t>CZ, SVK</a:t>
            </a:r>
          </a:p>
          <a:p>
            <a:r>
              <a:rPr lang="en-GB" dirty="0"/>
              <a:t>Countries in post-war or unstable situation</a:t>
            </a:r>
          </a:p>
          <a:p>
            <a:pPr lvl="1"/>
            <a:r>
              <a:rPr lang="en-GB" dirty="0"/>
              <a:t>Afghanistan, Sierra Leone</a:t>
            </a:r>
          </a:p>
          <a:p>
            <a:pPr lvl="1"/>
            <a:endParaRPr lang="en-GB" dirty="0"/>
          </a:p>
          <a:p>
            <a:endParaRPr lang="en-GB" dirty="0"/>
          </a:p>
          <a:p>
            <a:r>
              <a:rPr lang="en-GB" dirty="0"/>
              <a:t>Hint: defending interest is natural, but sometimes powerful groups are able to defend “better”</a:t>
            </a:r>
          </a:p>
          <a:p>
            <a:r>
              <a:rPr lang="en-GB" dirty="0">
                <a:solidFill>
                  <a:srgbClr val="FF0000"/>
                </a:solidFill>
              </a:rPr>
              <a:t>In which connotation is seen word “lobbying” in your country?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24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CF3FE9-7658-4A41-859E-F545D651B5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3859-46F5-492F-A074-5B53A782E0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1FFEB3-BCF1-4768-B306-C5B185054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Regulation of Lobbying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FB20BC-7664-489C-B312-2AC3A610F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Very different across countries</a:t>
            </a:r>
          </a:p>
          <a:p>
            <a:r>
              <a:rPr lang="en-GB" dirty="0"/>
              <a:t>Regulation can be done via law or via self regulation</a:t>
            </a:r>
          </a:p>
          <a:p>
            <a:pPr lvl="1"/>
            <a:r>
              <a:rPr lang="en-GB" dirty="0"/>
              <a:t>Rights, duties and penalties determined by law</a:t>
            </a:r>
          </a:p>
          <a:p>
            <a:pPr lvl="1"/>
            <a:r>
              <a:rPr lang="en-GB" dirty="0"/>
              <a:t>Ethical standard guarded by professional chambers and ethical committees</a:t>
            </a:r>
          </a:p>
          <a:p>
            <a:r>
              <a:rPr lang="en-GB" dirty="0"/>
              <a:t>Regulation can be directed on</a:t>
            </a:r>
          </a:p>
          <a:p>
            <a:pPr lvl="1"/>
            <a:r>
              <a:rPr lang="en-GB" dirty="0"/>
              <a:t>decision makers</a:t>
            </a:r>
          </a:p>
          <a:p>
            <a:pPr lvl="1"/>
            <a:r>
              <a:rPr lang="en-GB" dirty="0"/>
              <a:t>lobbyists</a:t>
            </a:r>
          </a:p>
        </p:txBody>
      </p:sp>
    </p:spTree>
    <p:extLst>
      <p:ext uri="{BB962C8B-B14F-4D97-AF65-F5344CB8AC3E}">
        <p14:creationId xmlns:p14="http://schemas.microsoft.com/office/powerpoint/2010/main" val="350997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0C046A-7F07-4A3F-9223-3ADD33CBC2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118232-7387-4363-B7C5-086D5A1EC4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D080C3-3FF4-426E-B50D-27F46A0CF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implementation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4743DB-A186-4BC6-9977-C7CEEE052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“cooking” process</a:t>
            </a:r>
          </a:p>
          <a:p>
            <a:endParaRPr lang="en-GB" dirty="0"/>
          </a:p>
          <a:p>
            <a:r>
              <a:rPr lang="en-GB" dirty="0"/>
              <a:t>Implementation failure/gap/deficit</a:t>
            </a:r>
          </a:p>
          <a:p>
            <a:pPr lvl="1"/>
            <a:r>
              <a:rPr lang="en-GB" dirty="0"/>
              <a:t>Situation when we didn’t achieve aims</a:t>
            </a:r>
          </a:p>
          <a:p>
            <a:pPr lvl="1"/>
            <a:r>
              <a:rPr lang="en-GB" dirty="0"/>
              <a:t>Difference between what we expected and what we really get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r>
              <a:rPr lang="en-GB" dirty="0"/>
              <a:t>Raising interest back in 60s …because plenty of situation ending up as policy failure was noted, although there was enough money and general support for aims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507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8F15CB-5B01-4816-BAE8-522E14F4AC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96F5FA-394E-43C7-9F18-8B3F3B678A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99BB8D-9004-43EF-AB3E-B0CAFF7BD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Difference between Policy failure and Implementation failure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C59D80-47CE-4324-A053-D74921BFF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03490"/>
            <a:ext cx="10753200" cy="3628510"/>
          </a:xfrm>
        </p:spPr>
        <p:txBody>
          <a:bodyPr/>
          <a:lstStyle/>
          <a:p>
            <a:r>
              <a:rPr lang="en-GB" dirty="0"/>
              <a:t>Policy failure is broader term than implementation failure</a:t>
            </a:r>
          </a:p>
          <a:p>
            <a:pPr lvl="1"/>
            <a:r>
              <a:rPr lang="en-GB" dirty="0"/>
              <a:t>Implementation failure can be a part of policy failure</a:t>
            </a:r>
          </a:p>
          <a:p>
            <a:pPr lvl="1"/>
            <a:r>
              <a:rPr lang="en-GB" dirty="0"/>
              <a:t>Aside from IF, policy failure can e.g.</a:t>
            </a:r>
          </a:p>
          <a:p>
            <a:pPr lvl="2"/>
            <a:r>
              <a:rPr lang="en-GB" dirty="0"/>
              <a:t>Wrong identification of the problem</a:t>
            </a:r>
          </a:p>
          <a:p>
            <a:pPr lvl="2"/>
            <a:r>
              <a:rPr lang="en-GB" dirty="0"/>
              <a:t>Wrong causality </a:t>
            </a:r>
          </a:p>
          <a:p>
            <a:pPr lvl="2"/>
            <a:r>
              <a:rPr lang="en-GB" dirty="0"/>
              <a:t>Wrongly set aims </a:t>
            </a:r>
          </a:p>
          <a:p>
            <a:pPr lvl="2"/>
            <a:r>
              <a:rPr lang="en-GB" dirty="0"/>
              <a:t>Wrong instruments</a:t>
            </a:r>
          </a:p>
          <a:p>
            <a:pPr lvl="2"/>
            <a:r>
              <a:rPr lang="en-GB" dirty="0"/>
              <a:t>…. Basically all mistakes in all previous phases before implementation</a:t>
            </a:r>
          </a:p>
          <a:p>
            <a:pPr lvl="2"/>
            <a:r>
              <a:rPr lang="en-GB" dirty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325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4" id="{EB9BBFD1-4945-FF4B-B444-0FA2E299937D}" vid="{6E2C3D73-0B21-D247-8C5E-B7166C29BA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muni-econ-prezentace-16x9-cz</Template>
  <TotalTime>1765</TotalTime>
  <Words>720</Words>
  <Application>Microsoft Office PowerPoint</Application>
  <PresentationFormat>Širokoúhlá obrazovka</PresentationFormat>
  <Paragraphs>148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L6 –Policy implementation</vt:lpstr>
      <vt:lpstr>Reminder</vt:lpstr>
      <vt:lpstr>Lobbying</vt:lpstr>
      <vt:lpstr>Lobbying aiming at decision-maker</vt:lpstr>
      <vt:lpstr>Types of lobbying and lobbists</vt:lpstr>
      <vt:lpstr>Think about role of tradition for perception of lobbying</vt:lpstr>
      <vt:lpstr>Regulation of Lobbying</vt:lpstr>
      <vt:lpstr>Policy implementation</vt:lpstr>
      <vt:lpstr>Difference between Policy failure and Implementation failure</vt:lpstr>
      <vt:lpstr>implementation</vt:lpstr>
      <vt:lpstr>Implementation failure </vt:lpstr>
      <vt:lpstr>Summary of discussion</vt:lpstr>
      <vt:lpstr>Approaches to study the implementation </vt:lpstr>
      <vt:lpstr>Homework</vt:lpstr>
      <vt:lpstr>Literature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</dc:creator>
  <cp:lastModifiedBy>Marek Pavlík</cp:lastModifiedBy>
  <cp:revision>43</cp:revision>
  <cp:lastPrinted>1601-01-01T00:00:00Z</cp:lastPrinted>
  <dcterms:created xsi:type="dcterms:W3CDTF">2021-03-25T17:25:24Z</dcterms:created>
  <dcterms:modified xsi:type="dcterms:W3CDTF">2021-10-26T19:41:38Z</dcterms:modified>
</cp:coreProperties>
</file>