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7" r:id="rId3"/>
    <p:sldId id="294" r:id="rId4"/>
    <p:sldId id="298" r:id="rId5"/>
    <p:sldId id="299" r:id="rId6"/>
    <p:sldId id="302" r:id="rId7"/>
    <p:sldId id="289" r:id="rId8"/>
    <p:sldId id="304" r:id="rId9"/>
    <p:sldId id="287" r:id="rId10"/>
    <p:sldId id="291" r:id="rId11"/>
    <p:sldId id="257" r:id="rId12"/>
    <p:sldId id="260" r:id="rId13"/>
    <p:sldId id="259" r:id="rId14"/>
    <p:sldId id="261" r:id="rId15"/>
    <p:sldId id="292" r:id="rId16"/>
    <p:sldId id="262" r:id="rId17"/>
    <p:sldId id="263" r:id="rId18"/>
    <p:sldId id="293" r:id="rId19"/>
    <p:sldId id="265" r:id="rId20"/>
    <p:sldId id="273" r:id="rId21"/>
    <p:sldId id="264" r:id="rId22"/>
    <p:sldId id="290" r:id="rId23"/>
    <p:sldId id="266" r:id="rId24"/>
    <p:sldId id="286" r:id="rId25"/>
    <p:sldId id="271" r:id="rId26"/>
    <p:sldId id="301" r:id="rId27"/>
    <p:sldId id="272" r:id="rId28"/>
    <p:sldId id="274" r:id="rId29"/>
    <p:sldId id="275" r:id="rId30"/>
    <p:sldId id="276" r:id="rId31"/>
    <p:sldId id="277" r:id="rId32"/>
    <p:sldId id="278" r:id="rId33"/>
    <p:sldId id="307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43" y="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19376AD-1836-4A6E-8A99-686130BAFEB8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19376AD-1836-4A6E-8A99-686130BAFEB8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9376AD-1836-4A6E-8A99-686130BAFEB8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matkovykatalog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Kulturní statek a jeho hodnota Význam a vývoj památkové péče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Ochrana a regenerace kulturních hodnot v území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4379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hodnoty netržních statků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Pohledy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užší výnosově-nákladový přístup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výnosy a náklady spojené se spotřebou zboží a služeb mohou být brány v úvahu (Nelson,  </a:t>
            </a:r>
            <a:r>
              <a:rPr lang="cs-CZ" dirty="0" err="1"/>
              <a:t>Weikard</a:t>
            </a:r>
            <a:r>
              <a:rPr lang="cs-CZ" dirty="0"/>
              <a:t>) 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kolik stojí náhrada jednotlivých služeb?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Kolik služba vynáší?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přístup</a:t>
            </a:r>
            <a:r>
              <a:rPr lang="cs-CZ" b="1" i="1" dirty="0"/>
              <a:t> </a:t>
            </a:r>
            <a:r>
              <a:rPr lang="cs-CZ" dirty="0"/>
              <a:t>kontingentního hodnocení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zájmy všech jedinců společnosti zakomponovány do procesu společenského rozhodování (Kopp,  </a:t>
            </a:r>
            <a:r>
              <a:rPr lang="cs-CZ" dirty="0" err="1"/>
              <a:t>Aldred</a:t>
            </a:r>
            <a:r>
              <a:rPr lang="cs-CZ" dirty="0"/>
              <a:t>) 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Informace z hypotetických trhů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Respondenti se podněcují, aby zveřejnili svoje preference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Ochota platit, ochota </a:t>
            </a:r>
            <a:r>
              <a:rPr lang="cs-CZ" dirty="0" err="1"/>
              <a:t>příjímat</a:t>
            </a:r>
            <a:r>
              <a:rPr lang="cs-CZ" dirty="0"/>
              <a:t> kompenzace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přístup občanské volby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rozdíl mezi spotřebitelským a občanským přístupem (</a:t>
            </a:r>
            <a:r>
              <a:rPr lang="cs-CZ" dirty="0" err="1"/>
              <a:t>Quiggin</a:t>
            </a:r>
            <a:r>
              <a:rPr lang="cs-CZ" dirty="0"/>
              <a:t>, </a:t>
            </a:r>
            <a:r>
              <a:rPr lang="cs-CZ" dirty="0" err="1"/>
              <a:t>Common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969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Hodnota kulturních památek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Ekonomie</a:t>
            </a:r>
          </a:p>
          <a:p>
            <a:pPr lvl="1" algn="just"/>
            <a:r>
              <a:rPr lang="cs-CZ" dirty="0"/>
              <a:t>rakouská škola ekonomického myšlení</a:t>
            </a:r>
          </a:p>
          <a:p>
            <a:pPr lvl="1" algn="just"/>
            <a:r>
              <a:rPr lang="cs-CZ" dirty="0"/>
              <a:t>užitná hodnota - přímé uspokojení </a:t>
            </a:r>
          </a:p>
          <a:p>
            <a:pPr lvl="1" algn="just">
              <a:buFontTx/>
              <a:buNone/>
            </a:pPr>
            <a:r>
              <a:rPr lang="cs-CZ" dirty="0"/>
              <a:t>(naší potřeby prostřednictvím daného statku)</a:t>
            </a:r>
          </a:p>
          <a:p>
            <a:pPr lvl="1" algn="just"/>
            <a:r>
              <a:rPr lang="cs-CZ" dirty="0"/>
              <a:t>směnná hodnota - nepřímé uspokojení</a:t>
            </a:r>
          </a:p>
          <a:p>
            <a:pPr algn="just"/>
            <a:r>
              <a:rPr lang="cs-CZ" dirty="0"/>
              <a:t>Dějiny umění a památková péče</a:t>
            </a:r>
          </a:p>
          <a:p>
            <a:pPr lvl="1" algn="just"/>
            <a:r>
              <a:rPr lang="cs-CZ" dirty="0"/>
              <a:t>vídeňská škola dějin umění (Alois </a:t>
            </a:r>
            <a:r>
              <a:rPr lang="cs-CZ" dirty="0" err="1"/>
              <a:t>Riegl</a:t>
            </a:r>
            <a:r>
              <a:rPr lang="cs-CZ" dirty="0"/>
              <a:t>)</a:t>
            </a:r>
          </a:p>
          <a:p>
            <a:pPr lvl="1" algn="just"/>
            <a:r>
              <a:rPr lang="cs-CZ" dirty="0"/>
              <a:t>subjektivně-užitečnostní přístup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0272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Subjektivní hodnota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</a:pPr>
            <a:r>
              <a:rPr lang="cs-CZ" sz="2800" i="1" dirty="0"/>
              <a:t>„</a:t>
            </a:r>
            <a:r>
              <a:rPr lang="cs-CZ" sz="2800" i="1" dirty="0" err="1"/>
              <a:t>Subjective</a:t>
            </a:r>
            <a:r>
              <a:rPr lang="cs-CZ" sz="2800" i="1" dirty="0"/>
              <a:t> </a:t>
            </a:r>
            <a:r>
              <a:rPr lang="cs-CZ" sz="2800" i="1" dirty="0" err="1"/>
              <a:t>value</a:t>
            </a:r>
            <a:r>
              <a:rPr lang="cs-CZ" sz="2800" i="1" dirty="0"/>
              <a:t> </a:t>
            </a:r>
            <a:r>
              <a:rPr lang="cs-CZ" sz="2800" i="1" dirty="0" err="1"/>
              <a:t>is</a:t>
            </a:r>
            <a:r>
              <a:rPr lang="cs-CZ" sz="2800" i="1" dirty="0"/>
              <a:t> </a:t>
            </a:r>
            <a:r>
              <a:rPr lang="cs-CZ" sz="2800" i="1" dirty="0" err="1"/>
              <a:t>defined</a:t>
            </a:r>
            <a:r>
              <a:rPr lang="cs-CZ" sz="2800" i="1" dirty="0"/>
              <a:t> as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importance</a:t>
            </a:r>
            <a:r>
              <a:rPr lang="cs-CZ" sz="2800" i="1" dirty="0"/>
              <a:t> </a:t>
            </a:r>
            <a:r>
              <a:rPr lang="cs-CZ" sz="2800" i="1" dirty="0" err="1"/>
              <a:t>which</a:t>
            </a:r>
            <a:r>
              <a:rPr lang="cs-CZ" sz="2800" i="1" dirty="0"/>
              <a:t> a </a:t>
            </a:r>
            <a:r>
              <a:rPr lang="cs-CZ" sz="2800" i="1" dirty="0" err="1"/>
              <a:t>good</a:t>
            </a:r>
            <a:r>
              <a:rPr lang="cs-CZ" sz="2800" i="1" dirty="0"/>
              <a:t> </a:t>
            </a:r>
            <a:r>
              <a:rPr lang="cs-CZ" sz="2800" i="1" dirty="0" err="1"/>
              <a:t>or</a:t>
            </a:r>
            <a:r>
              <a:rPr lang="cs-CZ" sz="2800" i="1" dirty="0"/>
              <a:t> a </a:t>
            </a:r>
            <a:r>
              <a:rPr lang="cs-CZ" sz="2800" i="1" dirty="0" err="1"/>
              <a:t>complex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goods</a:t>
            </a:r>
            <a:r>
              <a:rPr lang="cs-CZ" sz="2800" i="1" dirty="0"/>
              <a:t> has </a:t>
            </a:r>
            <a:r>
              <a:rPr lang="cs-CZ" sz="2800" i="1" dirty="0" err="1"/>
              <a:t>for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welfare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a person.“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i="1" dirty="0"/>
              <a:t>							E. Böhm-</a:t>
            </a:r>
            <a:r>
              <a:rPr lang="cs-CZ" sz="2800" i="1" dirty="0" err="1"/>
              <a:t>Bawerk</a:t>
            </a:r>
            <a:endParaRPr lang="cs-CZ" sz="2800" i="1" dirty="0"/>
          </a:p>
          <a:p>
            <a:pPr>
              <a:lnSpc>
                <a:spcPct val="90000"/>
              </a:lnSpc>
            </a:pPr>
            <a:endParaRPr lang="cs-CZ" sz="2800" i="1" dirty="0"/>
          </a:p>
          <a:p>
            <a:pPr algn="just">
              <a:lnSpc>
                <a:spcPct val="90000"/>
              </a:lnSpc>
            </a:pPr>
            <a:r>
              <a:rPr lang="cs-CZ" sz="2800" i="1" dirty="0"/>
              <a:t>„</a:t>
            </a:r>
            <a:r>
              <a:rPr lang="cs-CZ" sz="2800" i="1" dirty="0" err="1"/>
              <a:t>Value</a:t>
            </a:r>
            <a:r>
              <a:rPr lang="cs-CZ" sz="2800" i="1" dirty="0"/>
              <a:t> </a:t>
            </a:r>
            <a:r>
              <a:rPr lang="cs-CZ" sz="2800" i="1" dirty="0" err="1"/>
              <a:t>is</a:t>
            </a:r>
            <a:r>
              <a:rPr lang="cs-CZ" sz="2800" i="1" dirty="0"/>
              <a:t> </a:t>
            </a:r>
            <a:r>
              <a:rPr lang="cs-CZ" sz="2800" i="1" dirty="0" err="1"/>
              <a:t>thus</a:t>
            </a:r>
            <a:r>
              <a:rPr lang="cs-CZ" sz="2800" i="1" dirty="0"/>
              <a:t> </a:t>
            </a:r>
            <a:r>
              <a:rPr lang="cs-CZ" sz="2800" i="1" dirty="0" err="1"/>
              <a:t>nothing</a:t>
            </a:r>
            <a:r>
              <a:rPr lang="cs-CZ" sz="2800" i="1" dirty="0"/>
              <a:t> </a:t>
            </a:r>
            <a:r>
              <a:rPr lang="cs-CZ" sz="2800" i="1" dirty="0" err="1"/>
              <a:t>inherent</a:t>
            </a:r>
            <a:r>
              <a:rPr lang="cs-CZ" sz="2800" i="1" dirty="0"/>
              <a:t> in </a:t>
            </a:r>
            <a:r>
              <a:rPr lang="cs-CZ" sz="2800" i="1" dirty="0" err="1"/>
              <a:t>goods</a:t>
            </a:r>
            <a:r>
              <a:rPr lang="cs-CZ" sz="2800" i="1" dirty="0"/>
              <a:t>, no </a:t>
            </a:r>
            <a:r>
              <a:rPr lang="cs-CZ" sz="2800" i="1" dirty="0" err="1"/>
              <a:t>property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them</a:t>
            </a:r>
            <a:r>
              <a:rPr lang="cs-CZ" sz="2800" i="1" dirty="0"/>
              <a:t>, nor </a:t>
            </a:r>
            <a:r>
              <a:rPr lang="cs-CZ" sz="2800" i="1" dirty="0" err="1"/>
              <a:t>an</a:t>
            </a:r>
            <a:r>
              <a:rPr lang="cs-CZ" sz="2800" i="1" dirty="0"/>
              <a:t> independent </a:t>
            </a:r>
            <a:r>
              <a:rPr lang="cs-CZ" sz="2800" i="1" dirty="0" err="1"/>
              <a:t>thing</a:t>
            </a:r>
            <a:r>
              <a:rPr lang="cs-CZ" sz="2800" i="1" dirty="0"/>
              <a:t> </a:t>
            </a:r>
            <a:r>
              <a:rPr lang="cs-CZ" sz="2800" i="1" dirty="0" err="1"/>
              <a:t>existing</a:t>
            </a:r>
            <a:r>
              <a:rPr lang="cs-CZ" sz="2800" i="1" dirty="0"/>
              <a:t> by </a:t>
            </a:r>
            <a:r>
              <a:rPr lang="cs-CZ" sz="2800" i="1" dirty="0" err="1"/>
              <a:t>itself</a:t>
            </a:r>
            <a:r>
              <a:rPr lang="cs-CZ" sz="2800" i="1" dirty="0"/>
              <a:t>. </a:t>
            </a:r>
            <a:r>
              <a:rPr lang="cs-CZ" sz="2800" i="1" dirty="0" err="1"/>
              <a:t>It</a:t>
            </a:r>
            <a:r>
              <a:rPr lang="cs-CZ" sz="2800" i="1" dirty="0"/>
              <a:t> </a:t>
            </a:r>
            <a:r>
              <a:rPr lang="cs-CZ" sz="2800" i="1" dirty="0" err="1"/>
              <a:t>is</a:t>
            </a:r>
            <a:r>
              <a:rPr lang="cs-CZ" sz="2800" i="1" dirty="0"/>
              <a:t> a </a:t>
            </a:r>
            <a:r>
              <a:rPr lang="cs-CZ" sz="2800" i="1" dirty="0" err="1"/>
              <a:t>judgement</a:t>
            </a:r>
            <a:r>
              <a:rPr lang="cs-CZ" sz="2800" i="1" dirty="0"/>
              <a:t> </a:t>
            </a:r>
            <a:r>
              <a:rPr lang="cs-CZ" sz="2800" i="1" dirty="0" err="1"/>
              <a:t>economizing</a:t>
            </a:r>
            <a:r>
              <a:rPr lang="cs-CZ" sz="2800" i="1" dirty="0"/>
              <a:t> </a:t>
            </a:r>
            <a:r>
              <a:rPr lang="cs-CZ" sz="2800" i="1" dirty="0" err="1"/>
              <a:t>men</a:t>
            </a:r>
            <a:r>
              <a:rPr lang="cs-CZ" sz="2800" i="1" dirty="0"/>
              <a:t> make </a:t>
            </a:r>
            <a:r>
              <a:rPr lang="cs-CZ" sz="2800" i="1" dirty="0" err="1"/>
              <a:t>about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importance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goods</a:t>
            </a:r>
            <a:r>
              <a:rPr lang="cs-CZ" sz="2800" i="1" dirty="0"/>
              <a:t> </a:t>
            </a:r>
            <a:r>
              <a:rPr lang="cs-CZ" sz="2800" i="1" dirty="0" err="1"/>
              <a:t>at</a:t>
            </a:r>
            <a:r>
              <a:rPr lang="cs-CZ" sz="2800" i="1" dirty="0"/>
              <a:t> </a:t>
            </a:r>
            <a:r>
              <a:rPr lang="cs-CZ" sz="2800" i="1" dirty="0" err="1"/>
              <a:t>their</a:t>
            </a:r>
            <a:r>
              <a:rPr lang="cs-CZ" sz="2800" i="1" dirty="0"/>
              <a:t> </a:t>
            </a:r>
            <a:r>
              <a:rPr lang="cs-CZ" sz="2800" i="1" dirty="0" err="1"/>
              <a:t>disposal</a:t>
            </a:r>
            <a:r>
              <a:rPr lang="cs-CZ" sz="2800" i="1" dirty="0"/>
              <a:t> </a:t>
            </a:r>
            <a:r>
              <a:rPr lang="cs-CZ" sz="2800" i="1" dirty="0" err="1"/>
              <a:t>for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maintenance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their</a:t>
            </a:r>
            <a:r>
              <a:rPr lang="cs-CZ" sz="2800" i="1" dirty="0"/>
              <a:t> </a:t>
            </a:r>
            <a:r>
              <a:rPr lang="cs-CZ" sz="2800" i="1" dirty="0" err="1"/>
              <a:t>lives</a:t>
            </a:r>
            <a:r>
              <a:rPr lang="cs-CZ" sz="2800" i="1" dirty="0"/>
              <a:t> and </a:t>
            </a:r>
            <a:r>
              <a:rPr lang="cs-CZ" sz="2800" i="1" dirty="0" err="1"/>
              <a:t>well-being</a:t>
            </a:r>
            <a:r>
              <a:rPr lang="cs-CZ" sz="2800" i="1" dirty="0"/>
              <a:t>. </a:t>
            </a:r>
            <a:r>
              <a:rPr lang="cs-CZ" sz="2800" i="1" dirty="0" err="1"/>
              <a:t>Hence</a:t>
            </a:r>
            <a:r>
              <a:rPr lang="cs-CZ" sz="2800" i="1" dirty="0"/>
              <a:t> </a:t>
            </a:r>
            <a:r>
              <a:rPr lang="cs-CZ" sz="2800" i="1" dirty="0" err="1"/>
              <a:t>value</a:t>
            </a:r>
            <a:r>
              <a:rPr lang="cs-CZ" sz="2800" i="1" dirty="0"/>
              <a:t> </a:t>
            </a:r>
            <a:r>
              <a:rPr lang="cs-CZ" sz="2800" i="1" dirty="0" err="1"/>
              <a:t>does</a:t>
            </a:r>
            <a:r>
              <a:rPr lang="cs-CZ" sz="2800" i="1" dirty="0"/>
              <a:t> not </a:t>
            </a:r>
            <a:r>
              <a:rPr lang="cs-CZ" sz="2800" i="1" dirty="0" err="1"/>
              <a:t>exist</a:t>
            </a:r>
            <a:r>
              <a:rPr lang="cs-CZ" sz="2800" i="1" dirty="0"/>
              <a:t> </a:t>
            </a:r>
            <a:r>
              <a:rPr lang="cs-CZ" sz="2800" i="1" dirty="0" err="1"/>
              <a:t>outside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consciousness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men</a:t>
            </a:r>
            <a:r>
              <a:rPr lang="cs-CZ" sz="2800" i="1" dirty="0"/>
              <a:t>“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i="1" dirty="0"/>
              <a:t>							Carl </a:t>
            </a:r>
            <a:r>
              <a:rPr lang="cs-CZ" sz="2800" i="1" dirty="0" err="1"/>
              <a:t>Menger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Památka a kulturní dědictví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sz="2400" dirty="0"/>
              <a:t>Památky záměrné</a:t>
            </a:r>
          </a:p>
          <a:p>
            <a:pPr lvl="1" algn="just"/>
            <a:r>
              <a:rPr lang="cs-CZ" sz="2000" dirty="0"/>
              <a:t>vytvořeno s cílem zachovat ve vědomí dalších generací jednotlivé skutky či osudy </a:t>
            </a:r>
          </a:p>
          <a:p>
            <a:pPr algn="just"/>
            <a:r>
              <a:rPr lang="cs-CZ" sz="2400" dirty="0"/>
              <a:t>Památky nezáměrné</a:t>
            </a:r>
          </a:p>
          <a:p>
            <a:pPr lvl="1" algn="just"/>
            <a:r>
              <a:rPr lang="cs-CZ" sz="2000" dirty="0"/>
              <a:t>vznikaly za účelem uspokojení praktických potřeb jedné či několika málo generací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Památka - subjektivní úsudek nás a naší doby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04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Památka historická vs. umělecká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/>
              <a:t>každá umělecká památka je zároveň historická a každá historická památka je zároveň umělecká (</a:t>
            </a:r>
            <a:r>
              <a:rPr lang="cs-CZ" sz="2800" dirty="0" err="1"/>
              <a:t>Riegl</a:t>
            </a:r>
            <a:r>
              <a:rPr lang="cs-CZ" sz="2800" dirty="0"/>
              <a:t>, Moderní kult památek)</a:t>
            </a:r>
          </a:p>
          <a:p>
            <a:endParaRPr lang="cs-CZ" dirty="0"/>
          </a:p>
          <a:p>
            <a:r>
              <a:rPr lang="cs-CZ" sz="2400" dirty="0"/>
              <a:t>uměleckohistorická hodnota</a:t>
            </a:r>
          </a:p>
          <a:p>
            <a:r>
              <a:rPr lang="cs-CZ" sz="2400" dirty="0"/>
              <a:t>čistě umělecká hodnota</a:t>
            </a:r>
          </a:p>
          <a:p>
            <a:pPr lvl="1"/>
            <a:r>
              <a:rPr lang="cs-CZ" sz="2000" dirty="0"/>
              <a:t>nezávislá na historickém vývoji</a:t>
            </a:r>
          </a:p>
          <a:p>
            <a:pPr lvl="1"/>
            <a:r>
              <a:rPr lang="cs-CZ" sz="2000" dirty="0"/>
              <a:t>subjektivní (do 19. století platila teze, že existuje umělecký kánon, jeden absolutně platný objektivní umělecký ideál)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Schéma celkové hodnoty statku kulturního dědictví dle A. </a:t>
            </a:r>
            <a:r>
              <a:rPr lang="cs-CZ" dirty="0" err="1"/>
              <a:t>Riegla</a:t>
            </a:r>
            <a:endParaRPr lang="cs-CZ" dirty="0"/>
          </a:p>
        </p:txBody>
      </p:sp>
      <p:pic>
        <p:nvPicPr>
          <p:cNvPr id="1026" name="Picture 2" descr="schema_hodnota_CESK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628800"/>
            <a:ext cx="8549873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7765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Rieglova</a:t>
            </a:r>
            <a:r>
              <a:rPr lang="cs-CZ" dirty="0"/>
              <a:t> hodnota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pamětní hodnota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hodnota stáří – nesoučasnost, stáří památky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hodnota historická - celistvost</a:t>
            </a:r>
          </a:p>
          <a:p>
            <a:pPr lvl="2">
              <a:lnSpc>
                <a:spcPct val="90000"/>
              </a:lnSpc>
            </a:pPr>
            <a:r>
              <a:rPr lang="cs-CZ" sz="1800" dirty="0"/>
              <a:t>údaje, které nám památka o době svého vzniku sděluje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záměrná pamětní hodnota  (pomníky, pamětní desky, místa)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přítomnostní hodnota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vychází z potřeb přítomnosti (uspokojuje i potřeby současného člověka)</a:t>
            </a:r>
          </a:p>
          <a:p>
            <a:pPr lvl="2">
              <a:lnSpc>
                <a:spcPct val="90000"/>
              </a:lnSpc>
            </a:pPr>
            <a:r>
              <a:rPr lang="cs-CZ" sz="1800" dirty="0"/>
              <a:t>smyslové potřeby – užitná hodnota, dodnes se např. budova využívá</a:t>
            </a:r>
          </a:p>
          <a:p>
            <a:pPr lvl="2">
              <a:lnSpc>
                <a:spcPct val="90000"/>
              </a:lnSpc>
            </a:pPr>
            <a:r>
              <a:rPr lang="cs-CZ" sz="1800" dirty="0"/>
              <a:t>duchovní potřeby – umělecká hodnota</a:t>
            </a:r>
          </a:p>
          <a:p>
            <a:pPr lvl="3">
              <a:lnSpc>
                <a:spcPct val="90000"/>
              </a:lnSpc>
            </a:pPr>
            <a:r>
              <a:rPr lang="cs-CZ" sz="1600" dirty="0"/>
              <a:t>hodnota novosti (hodnotné, protože je něco nového)</a:t>
            </a:r>
          </a:p>
          <a:p>
            <a:pPr lvl="3">
              <a:lnSpc>
                <a:spcPct val="90000"/>
              </a:lnSpc>
            </a:pPr>
            <a:r>
              <a:rPr lang="cs-CZ" sz="1600" dirty="0"/>
              <a:t>relativní umělecká hodnota (v době vzniku naráželo na odpor, dnes má hodnotu)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Hodnota kulturního dědictví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322712" cy="4937760"/>
          </a:xfrm>
        </p:spPr>
        <p:txBody>
          <a:bodyPr/>
          <a:lstStyle/>
          <a:p>
            <a:r>
              <a:rPr lang="cs-CZ" sz="2400" dirty="0"/>
              <a:t>Francois </a:t>
            </a:r>
            <a:r>
              <a:rPr lang="cs-CZ" sz="2400" dirty="0" err="1"/>
              <a:t>Benhamou</a:t>
            </a:r>
            <a:endParaRPr lang="cs-CZ" sz="2400" dirty="0"/>
          </a:p>
          <a:p>
            <a:pPr lvl="1"/>
            <a:r>
              <a:rPr lang="cs-CZ" sz="2000" dirty="0"/>
              <a:t>tržní hodnota</a:t>
            </a:r>
          </a:p>
          <a:p>
            <a:pPr lvl="1"/>
            <a:r>
              <a:rPr lang="cs-CZ" sz="2000" dirty="0"/>
              <a:t>vypovídací hodnota </a:t>
            </a:r>
          </a:p>
          <a:p>
            <a:pPr lvl="1"/>
            <a:r>
              <a:rPr lang="cs-CZ" sz="2000" dirty="0"/>
              <a:t>existenční hodnota</a:t>
            </a:r>
          </a:p>
          <a:p>
            <a:endParaRPr lang="cs-CZ" dirty="0"/>
          </a:p>
          <a:p>
            <a:r>
              <a:rPr lang="cs-CZ" sz="2400" dirty="0" err="1"/>
              <a:t>Arjo</a:t>
            </a:r>
            <a:r>
              <a:rPr lang="cs-CZ" sz="2400" dirty="0"/>
              <a:t> </a:t>
            </a:r>
            <a:r>
              <a:rPr lang="cs-CZ" sz="2400" dirty="0" err="1"/>
              <a:t>Klamer</a:t>
            </a:r>
            <a:endParaRPr lang="cs-CZ" sz="2400" dirty="0"/>
          </a:p>
          <a:p>
            <a:pPr lvl="1"/>
            <a:r>
              <a:rPr lang="cs-CZ" sz="2000" dirty="0"/>
              <a:t>ekonomická hodnota</a:t>
            </a:r>
          </a:p>
          <a:p>
            <a:pPr lvl="1"/>
            <a:r>
              <a:rPr lang="cs-CZ" sz="2000" dirty="0"/>
              <a:t>společenská hodnota</a:t>
            </a:r>
          </a:p>
          <a:p>
            <a:pPr lvl="2"/>
            <a:r>
              <a:rPr lang="cs-CZ" sz="1800" dirty="0"/>
              <a:t>národní identita apod.</a:t>
            </a:r>
          </a:p>
          <a:p>
            <a:pPr lvl="1"/>
            <a:r>
              <a:rPr lang="cs-CZ" sz="2000" dirty="0"/>
              <a:t>kulturní hodnota</a:t>
            </a:r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932040" y="1371600"/>
            <a:ext cx="3322712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Další</a:t>
            </a:r>
          </a:p>
          <a:p>
            <a:pPr lvl="1"/>
            <a:r>
              <a:rPr lang="cs-CZ" sz="2000" dirty="0"/>
              <a:t>vědecká hodnota</a:t>
            </a:r>
          </a:p>
          <a:p>
            <a:pPr lvl="1"/>
            <a:r>
              <a:rPr lang="cs-CZ" sz="2000" dirty="0"/>
              <a:t>filosofická hodnota</a:t>
            </a:r>
          </a:p>
          <a:p>
            <a:pPr lvl="1"/>
            <a:r>
              <a:rPr lang="cs-CZ" sz="2000" dirty="0"/>
              <a:t>emocionální hodnota</a:t>
            </a:r>
            <a:endParaRPr lang="cs-CZ" dirty="0"/>
          </a:p>
          <a:p>
            <a:pPr lvl="1"/>
            <a:r>
              <a:rPr lang="cs-CZ" sz="2000" dirty="0"/>
              <a:t>jedinečnost</a:t>
            </a:r>
          </a:p>
          <a:p>
            <a:pPr marL="27432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Koncepce hodnoty zohledňující hledisko času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82" t="24858" r="18149" b="11227"/>
          <a:stretch>
            <a:fillRect/>
          </a:stretch>
        </p:blipFill>
        <p:spPr bwMode="auto">
          <a:xfrm>
            <a:off x="514818" y="1288434"/>
            <a:ext cx="7009510" cy="5164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8871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Instituce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veřejné vlastnictví a provoz památky </a:t>
            </a:r>
          </a:p>
          <a:p>
            <a:r>
              <a:rPr lang="cs-CZ" dirty="0"/>
              <a:t>regulace, právní nařízení a předpisy</a:t>
            </a:r>
          </a:p>
          <a:p>
            <a:r>
              <a:rPr lang="cs-CZ" dirty="0"/>
              <a:t>ustavení, přiřazení a posílení vlastnických práv</a:t>
            </a:r>
          </a:p>
          <a:p>
            <a:r>
              <a:rPr lang="cs-CZ" dirty="0"/>
              <a:t>motivace a pobídky</a:t>
            </a:r>
          </a:p>
          <a:p>
            <a:r>
              <a:rPr lang="cs-CZ" dirty="0"/>
              <a:t>šíření informací a posilování racionality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Kulturní dědictví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  <a:p>
            <a:pPr lvl="1" algn="just"/>
            <a:r>
              <a:rPr lang="cs-CZ" dirty="0"/>
              <a:t>Souhrn jedinečných hodnot hmotné a nehmotné povahy vzniklých historickým vývojem civilizačního procesu v podmínkách konkrétního společenského i environmentálního prostředí.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Komplex hmotných a nehmotných prvků vzniklých postupným vývojem osídlení, tradic plynoucích z charakteru místa a na místo navázaných.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0556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i="1" dirty="0"/>
              <a:t>Žádný příkaz, žádný zákon, žádný trest a byť nejlépe a nejostřeji byl k veřejnosti pronesen, nepomůže ochrániti ani stébla trávy v pažitu, není-li především v lidech samých oněch citů, jež působí, že člověk v úctě zastaví svou hrabivost a své osobní zájmy u pomníků minulosti.“</a:t>
            </a:r>
            <a:r>
              <a:rPr lang="cs-CZ" dirty="0"/>
              <a:t> </a:t>
            </a:r>
          </a:p>
          <a:p>
            <a:pPr algn="just">
              <a:buFont typeface="Wingdings" pitchFamily="2" charset="2"/>
              <a:buNone/>
            </a:pPr>
            <a:r>
              <a:rPr lang="cs-CZ" dirty="0"/>
              <a:t>		Josef Švehla, Ochrana památek, 1924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 jednotlivců do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jednotlivec v rámci tržního mechanismu</a:t>
            </a:r>
          </a:p>
          <a:p>
            <a:r>
              <a:rPr lang="cs-CZ" dirty="0"/>
              <a:t>kolektivní akce lidí bez nároku na odměnu</a:t>
            </a:r>
          </a:p>
          <a:p>
            <a:r>
              <a:rPr lang="cs-CZ" dirty="0"/>
              <a:t>organizace památkové péče</a:t>
            </a:r>
            <a:endParaRPr lang="en-US" dirty="0"/>
          </a:p>
          <a:p>
            <a:endParaRPr lang="en-US" dirty="0"/>
          </a:p>
          <a:p>
            <a:r>
              <a:rPr lang="cs-CZ" dirty="0"/>
              <a:t>pozorovatel</a:t>
            </a:r>
          </a:p>
          <a:p>
            <a:r>
              <a:rPr lang="cs-CZ" dirty="0"/>
              <a:t>vlastník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 efektivní ochrany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Vlastník ochranu zajišťovat</a:t>
            </a:r>
          </a:p>
          <a:p>
            <a:pPr lvl="1"/>
            <a:r>
              <a:rPr lang="cs-CZ" sz="2200" dirty="0"/>
              <a:t>může</a:t>
            </a:r>
          </a:p>
          <a:p>
            <a:pPr lvl="2"/>
            <a:r>
              <a:rPr lang="cs-CZ" dirty="0"/>
              <a:t>hospodářské hledisko – tržní mechanismus</a:t>
            </a:r>
          </a:p>
          <a:p>
            <a:pPr lvl="1">
              <a:buNone/>
            </a:pPr>
            <a:r>
              <a:rPr lang="cs-CZ" sz="2200" dirty="0"/>
              <a:t>a</a:t>
            </a:r>
          </a:p>
          <a:p>
            <a:pPr lvl="1"/>
            <a:r>
              <a:rPr lang="cs-CZ" sz="2200" dirty="0"/>
              <a:t>chce </a:t>
            </a:r>
          </a:p>
          <a:p>
            <a:pPr lvl="2"/>
            <a:r>
              <a:rPr lang="cs-CZ" dirty="0"/>
              <a:t>motivační hledisko – netržní a nestátní instituce</a:t>
            </a:r>
          </a:p>
          <a:p>
            <a:pPr lvl="1">
              <a:buNone/>
            </a:pPr>
            <a:r>
              <a:rPr lang="cs-CZ" sz="2200" dirty="0"/>
              <a:t>nebo</a:t>
            </a:r>
          </a:p>
          <a:p>
            <a:pPr lvl="1"/>
            <a:r>
              <a:rPr lang="cs-CZ" sz="2200" dirty="0"/>
              <a:t>musí</a:t>
            </a:r>
          </a:p>
          <a:p>
            <a:pPr lvl="2"/>
            <a:r>
              <a:rPr lang="cs-CZ" dirty="0"/>
              <a:t>právní hledisko – legislativní rámec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2300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Typy</a:t>
            </a:r>
          </a:p>
          <a:p>
            <a:pPr lvl="1"/>
            <a:r>
              <a:rPr lang="cs-CZ" sz="2000" dirty="0"/>
              <a:t>Soukromé</a:t>
            </a:r>
          </a:p>
          <a:p>
            <a:pPr lvl="1"/>
            <a:r>
              <a:rPr lang="cs-CZ" sz="2000" dirty="0"/>
              <a:t>Veřejné</a:t>
            </a:r>
          </a:p>
          <a:p>
            <a:pPr lvl="2"/>
            <a:r>
              <a:rPr lang="cs-CZ" sz="1800" dirty="0"/>
              <a:t>Státní</a:t>
            </a:r>
          </a:p>
          <a:p>
            <a:pPr lvl="2"/>
            <a:r>
              <a:rPr lang="cs-CZ" sz="1800" dirty="0"/>
              <a:t>Samosprávné</a:t>
            </a:r>
          </a:p>
          <a:p>
            <a:pPr lvl="1"/>
            <a:r>
              <a:rPr lang="cs-CZ" sz="2000" dirty="0"/>
              <a:t>Společenské</a:t>
            </a:r>
          </a:p>
          <a:p>
            <a:endParaRPr lang="cs-CZ" dirty="0"/>
          </a:p>
          <a:p>
            <a:r>
              <a:rPr lang="cs-CZ" sz="2400" dirty="0"/>
              <a:t>Stupně</a:t>
            </a:r>
          </a:p>
          <a:p>
            <a:pPr lvl="1"/>
            <a:r>
              <a:rPr lang="cs-CZ" sz="2000" dirty="0"/>
              <a:t>Usus</a:t>
            </a:r>
          </a:p>
          <a:p>
            <a:pPr lvl="2"/>
            <a:r>
              <a:rPr lang="cs-CZ" sz="1800" dirty="0"/>
              <a:t>právo užívat danou věc </a:t>
            </a:r>
          </a:p>
          <a:p>
            <a:pPr lvl="1"/>
            <a:r>
              <a:rPr lang="cs-CZ" sz="2000" dirty="0"/>
              <a:t>Usus </a:t>
            </a:r>
            <a:r>
              <a:rPr lang="cs-CZ" sz="2000" dirty="0" err="1"/>
              <a:t>fructus</a:t>
            </a:r>
            <a:endParaRPr lang="cs-CZ" sz="2000" dirty="0"/>
          </a:p>
          <a:p>
            <a:pPr lvl="2"/>
            <a:r>
              <a:rPr lang="cs-CZ" sz="1800" dirty="0"/>
              <a:t>právo užívat danou věc i užívat plody, které přináší </a:t>
            </a:r>
          </a:p>
          <a:p>
            <a:pPr lvl="1"/>
            <a:r>
              <a:rPr lang="cs-CZ" sz="2000" dirty="0"/>
              <a:t>Abusus</a:t>
            </a:r>
          </a:p>
          <a:p>
            <a:pPr lvl="2"/>
            <a:r>
              <a:rPr lang="cs-CZ" sz="1800" dirty="0"/>
              <a:t>vlastník může věc prodat, darovat, opustit či zničit</a:t>
            </a:r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Důležití aktéři památkové péče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Šlechta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Noblesse</a:t>
            </a:r>
            <a:r>
              <a:rPr lang="cs-CZ" dirty="0"/>
              <a:t> </a:t>
            </a:r>
            <a:r>
              <a:rPr lang="cs-CZ" dirty="0" err="1"/>
              <a:t>oblige</a:t>
            </a:r>
            <a:r>
              <a:rPr lang="cs-CZ" dirty="0"/>
              <a:t>“</a:t>
            </a:r>
          </a:p>
          <a:p>
            <a:r>
              <a:rPr lang="cs-CZ" dirty="0"/>
              <a:t>Církve a náboženské společnosti</a:t>
            </a:r>
          </a:p>
          <a:p>
            <a:r>
              <a:rPr lang="cs-CZ" dirty="0"/>
              <a:t>Státní památková péče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167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Principy formálních institucí a organizací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princip koordinace</a:t>
            </a:r>
          </a:p>
          <a:p>
            <a:endParaRPr lang="cs-CZ"/>
          </a:p>
          <a:p>
            <a:r>
              <a:rPr lang="cs-CZ"/>
              <a:t>princip </a:t>
            </a:r>
            <a:r>
              <a:rPr lang="cs-CZ" dirty="0"/>
              <a:t>alokace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schéma památkové péče </a:t>
            </a:r>
          </a:p>
        </p:txBody>
      </p:sp>
      <p:pic>
        <p:nvPicPr>
          <p:cNvPr id="1026" name="Picture 2" descr="b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27538"/>
            <a:ext cx="8229600" cy="4920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81211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schéma památkové péče 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7" t="3763" r="22102" b="10660"/>
          <a:stretch>
            <a:fillRect/>
          </a:stretch>
        </p:blipFill>
        <p:spPr>
          <a:xfrm>
            <a:off x="1044725" y="1196752"/>
            <a:ext cx="6768752" cy="4641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Mikroekonomická ohrožení památek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sz="2400" dirty="0"/>
              <a:t>nedostatečná poptávka po tomto druhu bydlení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/>
              <a:t>chátrání nebo využívání nevhodným způsobem</a:t>
            </a:r>
          </a:p>
          <a:p>
            <a:pPr algn="just">
              <a:lnSpc>
                <a:spcPct val="80000"/>
              </a:lnSpc>
            </a:pPr>
            <a:r>
              <a:rPr lang="cs-CZ" sz="2400" dirty="0"/>
              <a:t>vlastník nepociťuje užitek a nechce platit zvýšené náklady na památkově vhodné opravy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/>
              <a:t>nechává dům chátrat či jej opravuje zcela nevhodným způsobem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/>
              <a:t>preferuje vlastní potřeby a provádí nevratné změny, které kulturně-historickou hodnotu snižují či zcela ničí</a:t>
            </a:r>
          </a:p>
          <a:p>
            <a:pPr algn="just">
              <a:lnSpc>
                <a:spcPct val="80000"/>
              </a:lnSpc>
            </a:pPr>
            <a:r>
              <a:rPr lang="cs-CZ" sz="2400" dirty="0"/>
              <a:t>majitel preferuje novostavbu, která lépe vyhovuje jeho potřebám</a:t>
            </a:r>
          </a:p>
          <a:p>
            <a:pPr lvl="1" algn="just">
              <a:lnSpc>
                <a:spcPct val="80000"/>
              </a:lnSpc>
            </a:pPr>
            <a:r>
              <a:rPr lang="cs-CZ" sz="2000" dirty="0"/>
              <a:t>rozhodne se pro demolici staré budovy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ochrany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Kulturní památka</a:t>
            </a:r>
          </a:p>
          <a:p>
            <a:pPr lvl="1"/>
            <a:r>
              <a:rPr lang="cs-CZ" dirty="0"/>
              <a:t>40 283 (2012)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40 335 (2013)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40 298 (2014) </a:t>
            </a:r>
            <a:r>
              <a:rPr lang="cs-CZ" dirty="0">
                <a:sym typeface="Wingdings" panose="05000000000000000000" pitchFamily="2" charset="2"/>
              </a:rPr>
              <a:t> 40 349 (2015)  39 344 (2018)</a:t>
            </a:r>
            <a:endParaRPr lang="cs-CZ" dirty="0"/>
          </a:p>
          <a:p>
            <a:r>
              <a:rPr lang="cs-CZ" dirty="0"/>
              <a:t>Národní kulturní památka </a:t>
            </a:r>
          </a:p>
          <a:p>
            <a:pPr lvl="1"/>
            <a:r>
              <a:rPr lang="cs-CZ" dirty="0"/>
              <a:t>272 (2013) </a:t>
            </a:r>
            <a:r>
              <a:rPr lang="cs-CZ" dirty="0">
                <a:sym typeface="Wingdings" panose="05000000000000000000" pitchFamily="2" charset="2"/>
              </a:rPr>
              <a:t> 296 (2014)  304 (2015)  307 (2018)</a:t>
            </a:r>
            <a:endParaRPr lang="cs-CZ" dirty="0"/>
          </a:p>
          <a:p>
            <a:r>
              <a:rPr lang="cs-CZ" dirty="0"/>
              <a:t>Památková rezervace</a:t>
            </a:r>
          </a:p>
          <a:p>
            <a:pPr lvl="1"/>
            <a:r>
              <a:rPr lang="cs-CZ" dirty="0"/>
              <a:t>Městská – 40 (2014) </a:t>
            </a:r>
            <a:r>
              <a:rPr lang="cs-CZ" dirty="0">
                <a:sym typeface="Wingdings" panose="05000000000000000000" pitchFamily="2" charset="2"/>
              </a:rPr>
              <a:t> 39 (2018)</a:t>
            </a:r>
            <a:endParaRPr lang="cs-CZ" dirty="0"/>
          </a:p>
          <a:p>
            <a:pPr lvl="1"/>
            <a:r>
              <a:rPr lang="cs-CZ" dirty="0"/>
              <a:t>Vesnická – 61 (2014) </a:t>
            </a:r>
            <a:r>
              <a:rPr lang="cs-CZ" dirty="0">
                <a:sym typeface="Wingdings" panose="05000000000000000000" pitchFamily="2" charset="2"/>
              </a:rPr>
              <a:t> 61 (2018)</a:t>
            </a:r>
            <a:endParaRPr lang="cs-CZ" dirty="0"/>
          </a:p>
          <a:p>
            <a:pPr lvl="1"/>
            <a:r>
              <a:rPr lang="cs-CZ" dirty="0"/>
              <a:t>Ostatní – 2 (2014) </a:t>
            </a:r>
            <a:r>
              <a:rPr lang="cs-CZ" dirty="0">
                <a:sym typeface="Wingdings" panose="05000000000000000000" pitchFamily="2" charset="2"/>
              </a:rPr>
              <a:t> 5 (2018)</a:t>
            </a:r>
            <a:endParaRPr lang="cs-CZ" dirty="0"/>
          </a:p>
          <a:p>
            <a:pPr lvl="1"/>
            <a:r>
              <a:rPr lang="cs-CZ" dirty="0"/>
              <a:t>Archeologická – 8 (2014) </a:t>
            </a:r>
            <a:r>
              <a:rPr lang="cs-CZ" dirty="0">
                <a:sym typeface="Wingdings" panose="05000000000000000000" pitchFamily="2" charset="2"/>
              </a:rPr>
              <a:t> 6 (2018)</a:t>
            </a:r>
            <a:endParaRPr lang="cs-CZ" dirty="0"/>
          </a:p>
          <a:p>
            <a:r>
              <a:rPr lang="cs-CZ" dirty="0"/>
              <a:t>Památková zóna</a:t>
            </a:r>
          </a:p>
          <a:p>
            <a:pPr lvl="1"/>
            <a:r>
              <a:rPr lang="cs-CZ" dirty="0"/>
              <a:t>Městská – 253 (2014) </a:t>
            </a:r>
            <a:r>
              <a:rPr lang="cs-CZ" dirty="0">
                <a:sym typeface="Wingdings" panose="05000000000000000000" pitchFamily="2" charset="2"/>
              </a:rPr>
              <a:t> 255 (2015)  255 (2018)</a:t>
            </a:r>
            <a:endParaRPr lang="cs-CZ" dirty="0"/>
          </a:p>
          <a:p>
            <a:pPr lvl="1"/>
            <a:r>
              <a:rPr lang="cs-CZ" dirty="0"/>
              <a:t>Vesnická – 211 (2014) </a:t>
            </a:r>
            <a:r>
              <a:rPr lang="cs-CZ" dirty="0">
                <a:sym typeface="Wingdings" panose="05000000000000000000" pitchFamily="2" charset="2"/>
              </a:rPr>
              <a:t> 215 (2018)</a:t>
            </a:r>
            <a:endParaRPr lang="cs-CZ" dirty="0"/>
          </a:p>
          <a:p>
            <a:pPr lvl="1"/>
            <a:r>
              <a:rPr lang="cs-CZ" dirty="0"/>
              <a:t>Krajinná – 19 (2014) </a:t>
            </a:r>
            <a:r>
              <a:rPr lang="cs-CZ" dirty="0">
                <a:sym typeface="Wingdings" panose="05000000000000000000" pitchFamily="2" charset="2"/>
              </a:rPr>
              <a:t> 24 (2015)  24 (2018)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>
                <a:hlinkClick r:id="rId2"/>
              </a:rPr>
              <a:t>http://www.pamatkovykatalog.cz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Kulturnost společnosti</a:t>
            </a:r>
          </a:p>
          <a:p>
            <a:pPr lvl="1"/>
            <a:r>
              <a:rPr lang="cs-CZ" dirty="0"/>
              <a:t>Úměrná míře citlivosti využívání potenciálu prostředí</a:t>
            </a:r>
          </a:p>
          <a:p>
            <a:pPr lvl="1"/>
            <a:r>
              <a:rPr lang="cs-CZ" dirty="0"/>
              <a:t>Aniž by docházelo ke znehodnocování jeho podstaty</a:t>
            </a:r>
          </a:p>
          <a:p>
            <a:pPr lvl="1"/>
            <a:r>
              <a:rPr lang="cs-CZ" dirty="0"/>
              <a:t>Přeměna něčeho na dobro</a:t>
            </a:r>
          </a:p>
        </p:txBody>
      </p:sp>
    </p:spTree>
    <p:extLst>
      <p:ext uri="{BB962C8B-B14F-4D97-AF65-F5344CB8AC3E}">
        <p14:creationId xmlns:p14="http://schemas.microsoft.com/office/powerpoint/2010/main" val="8255499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Seznam nejohroženějších památek</a:t>
            </a:r>
          </a:p>
          <a:p>
            <a:pPr lvl="1"/>
            <a:r>
              <a:rPr lang="cs-CZ" dirty="0"/>
              <a:t>842 (2013)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742 (2014) objektů </a:t>
            </a:r>
            <a:r>
              <a:rPr lang="cs-CZ" dirty="0">
                <a:sym typeface="Wingdings" panose="05000000000000000000" pitchFamily="2" charset="2"/>
              </a:rPr>
              <a:t> 788 (2015)  687 (2018)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Movité památky</a:t>
            </a:r>
          </a:p>
          <a:p>
            <a:pPr lvl="1"/>
            <a:r>
              <a:rPr lang="cs-CZ" dirty="0"/>
              <a:t>Mobiliáře</a:t>
            </a:r>
          </a:p>
          <a:p>
            <a:pPr lvl="1"/>
            <a:r>
              <a:rPr lang="cs-CZ" dirty="0"/>
              <a:t>Knihovní fondy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Vnímání kulturních hodnot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Turista</a:t>
            </a:r>
          </a:p>
          <a:p>
            <a:r>
              <a:rPr lang="cs-CZ" dirty="0"/>
              <a:t>Zdánlivě nezúčastněný divák</a:t>
            </a:r>
          </a:p>
          <a:p>
            <a:r>
              <a:rPr lang="cs-CZ" dirty="0"/>
              <a:t>Odborník</a:t>
            </a:r>
          </a:p>
          <a:p>
            <a:r>
              <a:rPr lang="cs-CZ" dirty="0"/>
              <a:t>Památkář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funkčního využití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Původní funkční využití</a:t>
            </a:r>
          </a:p>
          <a:p>
            <a:r>
              <a:rPr lang="cs-CZ" dirty="0"/>
              <a:t>Odpovídající jiné funkční využití</a:t>
            </a:r>
          </a:p>
          <a:p>
            <a:r>
              <a:rPr lang="cs-CZ" dirty="0"/>
              <a:t>Neodpovídající nebo nevhodné funkční využití</a:t>
            </a:r>
          </a:p>
          <a:p>
            <a:r>
              <a:rPr lang="cs-CZ" dirty="0"/>
              <a:t>Bez funkčního využití</a:t>
            </a:r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Dekuji za pozornost</a:t>
            </a:r>
          </a:p>
          <a:p>
            <a:pPr marL="0" indent="0" algn="ctr">
              <a:buNone/>
            </a:pPr>
            <a:r>
              <a:rPr lang="cs-CZ" dirty="0"/>
              <a:t>z.silhan@mail.muni.cz</a:t>
            </a:r>
          </a:p>
        </p:txBody>
      </p:sp>
    </p:spTree>
    <p:extLst>
      <p:ext uri="{BB962C8B-B14F-4D97-AF65-F5344CB8AC3E}">
        <p14:creationId xmlns:p14="http://schemas.microsoft.com/office/powerpoint/2010/main" val="357751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Kulturní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Zákon 20/1987 Sb. o státní památkové péči</a:t>
            </a:r>
          </a:p>
          <a:p>
            <a:r>
              <a:rPr lang="cs-CZ" dirty="0"/>
              <a:t>nemovité a movité věci, popřípadě jejich soubory:</a:t>
            </a:r>
          </a:p>
          <a:p>
            <a:pPr lvl="1" algn="just"/>
            <a:r>
              <a:rPr lang="cs-CZ" dirty="0"/>
              <a:t>a) které jsou významnými doklady historického vývoje, životního způsobu a prostředí společnosti od nejstarších dob do současnosti, jako projevy tvůrčích schopností a práce člověka z nejrůznějších oborů lidské činnosti, pro jejich hodnoty revoluční, historické, umělecké, vědecké a technické,</a:t>
            </a:r>
          </a:p>
          <a:p>
            <a:r>
              <a:rPr lang="cs-CZ" dirty="0"/>
              <a:t> </a:t>
            </a:r>
          </a:p>
          <a:p>
            <a:pPr lvl="1" algn="just"/>
            <a:r>
              <a:rPr lang="cs-CZ" dirty="0"/>
              <a:t>b) které mají přímý vztah k významným osobnostem a historickým událostem</a:t>
            </a:r>
          </a:p>
        </p:txBody>
      </p:sp>
    </p:spTree>
    <p:extLst>
      <p:ext uri="{BB962C8B-B14F-4D97-AF65-F5344CB8AC3E}">
        <p14:creationId xmlns:p14="http://schemas.microsoft.com/office/powerpoint/2010/main" val="2205163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55/1954 o chráněné oblasti Pražského hradu</a:t>
            </a:r>
          </a:p>
          <a:p>
            <a:endParaRPr lang="cs-CZ" dirty="0"/>
          </a:p>
          <a:p>
            <a:r>
              <a:rPr lang="cs-CZ" dirty="0"/>
              <a:t>22/1958 zákon 22/1958 o kulturních památkách</a:t>
            </a:r>
          </a:p>
          <a:p>
            <a:pPr lvl="1"/>
            <a:r>
              <a:rPr lang="cs-CZ" dirty="0"/>
              <a:t>118/1959 o památkových ochranných pásmech</a:t>
            </a:r>
          </a:p>
          <a:p>
            <a:pPr lvl="1"/>
            <a:r>
              <a:rPr lang="cs-CZ" dirty="0"/>
              <a:t>117/1959 o NKP</a:t>
            </a:r>
          </a:p>
          <a:p>
            <a:endParaRPr lang="cs-CZ" dirty="0"/>
          </a:p>
          <a:p>
            <a:r>
              <a:rPr lang="cs-CZ" dirty="0"/>
              <a:t>70. léta</a:t>
            </a:r>
          </a:p>
          <a:p>
            <a:pPr lvl="1"/>
            <a:r>
              <a:rPr lang="cs-CZ" dirty="0"/>
              <a:t>Dlouhodobá koncepce rozvoje státní památkové péče</a:t>
            </a:r>
          </a:p>
          <a:p>
            <a:pPr lvl="2"/>
            <a:r>
              <a:rPr lang="cs-CZ" dirty="0"/>
              <a:t>1972 – 1973</a:t>
            </a:r>
          </a:p>
          <a:p>
            <a:pPr lvl="1"/>
            <a:r>
              <a:rPr lang="cs-CZ" dirty="0"/>
              <a:t>zřízení nové kategorie tzv. památkových zón</a:t>
            </a:r>
          </a:p>
          <a:p>
            <a:endParaRPr lang="cs-CZ" dirty="0"/>
          </a:p>
          <a:p>
            <a:r>
              <a:rPr lang="cs-CZ" dirty="0"/>
              <a:t>Zákon 20/1987 Sb. o státní památkové péči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524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státní památkové péči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Základní ustanovení</a:t>
            </a:r>
          </a:p>
          <a:p>
            <a:r>
              <a:rPr lang="cs-CZ" dirty="0"/>
              <a:t>Péče o kulturní památky</a:t>
            </a:r>
          </a:p>
          <a:p>
            <a:r>
              <a:rPr lang="cs-CZ" dirty="0"/>
              <a:t>Archeologické výzkumy a nálezy</a:t>
            </a:r>
          </a:p>
          <a:p>
            <a:r>
              <a:rPr lang="cs-CZ" dirty="0"/>
              <a:t>Orgány a organizace státní památkové péče</a:t>
            </a:r>
          </a:p>
          <a:p>
            <a:r>
              <a:rPr lang="cs-CZ" dirty="0"/>
              <a:t>Přestupky</a:t>
            </a:r>
          </a:p>
          <a:p>
            <a:r>
              <a:rPr lang="cs-CZ" dirty="0"/>
              <a:t>Závěrečná ustanovení</a:t>
            </a:r>
          </a:p>
        </p:txBody>
      </p:sp>
    </p:spTree>
    <p:extLst>
      <p:ext uri="{BB962C8B-B14F-4D97-AF65-F5344CB8AC3E}">
        <p14:creationId xmlns:p14="http://schemas.microsoft.com/office/powerpoint/2010/main" val="580122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Restituční zákony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/>
              <a:t>90. léta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zákon 298/1990 Sb.</a:t>
            </a:r>
          </a:p>
          <a:p>
            <a:pPr lvl="2">
              <a:lnSpc>
                <a:spcPct val="90000"/>
              </a:lnSpc>
            </a:pPr>
            <a:r>
              <a:rPr lang="cs-CZ" sz="1600" i="1" dirty="0"/>
              <a:t>o úpravě některých majetkových vztahů řeholních řádů a kongregací a arcibiskupství olomouckého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zákon 338/1991 Sb.</a:t>
            </a:r>
          </a:p>
          <a:p>
            <a:pPr lvl="2">
              <a:lnSpc>
                <a:spcPct val="90000"/>
              </a:lnSpc>
            </a:pPr>
            <a:r>
              <a:rPr lang="cs-CZ" sz="1600" i="1" dirty="0"/>
              <a:t>kterým bylo obnoveno vlastnické právo mužských i ženských řeholních řádů a kongregací 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zákon č. 403/1990 Sb. </a:t>
            </a:r>
          </a:p>
          <a:p>
            <a:pPr lvl="2">
              <a:lnSpc>
                <a:spcPct val="90000"/>
              </a:lnSpc>
            </a:pPr>
            <a:r>
              <a:rPr lang="cs-CZ" sz="1600" i="1" dirty="0"/>
              <a:t>o zmírnění následků některých majetkových křivd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zákon 87/1991 Sb. </a:t>
            </a:r>
          </a:p>
          <a:p>
            <a:pPr lvl="2">
              <a:lnSpc>
                <a:spcPct val="90000"/>
              </a:lnSpc>
            </a:pPr>
            <a:r>
              <a:rPr lang="cs-CZ" sz="1600" dirty="0"/>
              <a:t>o mimosoudních rehabilitacích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zákon č. 229/1991</a:t>
            </a:r>
          </a:p>
          <a:p>
            <a:pPr lvl="2">
              <a:lnSpc>
                <a:spcPct val="90000"/>
              </a:lnSpc>
            </a:pPr>
            <a:r>
              <a:rPr lang="cs-CZ" sz="1600" i="1" dirty="0"/>
              <a:t>o úpravě vlastnických vztahů k půdě a jinému zemědělskému majetku </a:t>
            </a:r>
          </a:p>
          <a:p>
            <a:pPr lvl="1"/>
            <a:r>
              <a:rPr lang="cs-CZ" sz="1800" dirty="0"/>
              <a:t>zákon č. 428/2012 Sb.</a:t>
            </a:r>
          </a:p>
          <a:p>
            <a:pPr lvl="2"/>
            <a:r>
              <a:rPr lang="cs-CZ" sz="1500" i="1" dirty="0"/>
              <a:t>o majetkovém vyrovnání s církvemi a náboženskými společnostmi</a:t>
            </a:r>
          </a:p>
        </p:txBody>
      </p:sp>
    </p:spTree>
    <p:extLst>
      <p:ext uri="{BB962C8B-B14F-4D97-AF65-F5344CB8AC3E}">
        <p14:creationId xmlns:p14="http://schemas.microsoft.com/office/powerpoint/2010/main" val="453921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Jakým způsobem byste ocenili hodnotu památky?</a:t>
            </a:r>
          </a:p>
        </p:txBody>
      </p:sp>
    </p:spTree>
    <p:extLst>
      <p:ext uri="{BB962C8B-B14F-4D97-AF65-F5344CB8AC3E}">
        <p14:creationId xmlns:p14="http://schemas.microsoft.com/office/powerpoint/2010/main" val="2508689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Počátky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Moderní kult památek – jeho podstata a vývoj</a:t>
            </a:r>
          </a:p>
          <a:p>
            <a:pPr lvl="1" algn="just"/>
            <a:r>
              <a:rPr lang="cs-CZ" dirty="0"/>
              <a:t>1903</a:t>
            </a:r>
          </a:p>
          <a:p>
            <a:pPr lvl="1" algn="just"/>
            <a:r>
              <a:rPr lang="cs-CZ" dirty="0"/>
              <a:t>Alois </a:t>
            </a:r>
            <a:r>
              <a:rPr lang="cs-CZ" dirty="0" err="1"/>
              <a:t>Riegl</a:t>
            </a:r>
            <a:r>
              <a:rPr lang="cs-CZ" dirty="0"/>
              <a:t> (zakladatel historie umění jako samostatné vědecké disciplíny. Byl jedním z nejvlivnějších odborníků na formální analýzu uměleckých děl.) </a:t>
            </a:r>
          </a:p>
          <a:p>
            <a:pPr lvl="1" algn="just"/>
            <a:r>
              <a:rPr lang="cs-CZ" dirty="0"/>
              <a:t>-</a:t>
            </a:r>
            <a:r>
              <a:rPr lang="en-US" dirty="0"/>
              <a:t>&gt; </a:t>
            </a:r>
            <a:r>
              <a:rPr lang="cs-CZ" dirty="0"/>
              <a:t>návrh rakouského památkového zákona</a:t>
            </a:r>
          </a:p>
          <a:p>
            <a:pPr lvl="1" algn="just"/>
            <a:endParaRPr lang="cs-CZ" dirty="0"/>
          </a:p>
          <a:p>
            <a:r>
              <a:rPr lang="cs-CZ" dirty="0"/>
              <a:t>Max Dvořák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1916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Katechismus památkové péče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Vídeň 1916</a:t>
            </a:r>
          </a:p>
        </p:txBody>
      </p:sp>
    </p:spTree>
    <p:extLst>
      <p:ext uri="{BB962C8B-B14F-4D97-AF65-F5344CB8AC3E}">
        <p14:creationId xmlns:p14="http://schemas.microsoft.com/office/powerpoint/2010/main" val="28509357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1237</TotalTime>
  <Words>1330</Words>
  <Application>Microsoft Office PowerPoint</Application>
  <PresentationFormat>Předvádění na obrazovce (4:3)</PresentationFormat>
  <Paragraphs>233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Bookman Old Style</vt:lpstr>
      <vt:lpstr>Gill Sans MT</vt:lpstr>
      <vt:lpstr>Wingdings</vt:lpstr>
      <vt:lpstr>Wingdings 3</vt:lpstr>
      <vt:lpstr>Původ</vt:lpstr>
      <vt:lpstr>Kulturní statek a jeho hodnota Význam a vývoj památkové péče</vt:lpstr>
      <vt:lpstr>Kulturní dědictví</vt:lpstr>
      <vt:lpstr>Kulturnost</vt:lpstr>
      <vt:lpstr>Kulturní památky</vt:lpstr>
      <vt:lpstr>Vývoj památkové péče</vt:lpstr>
      <vt:lpstr>Zákon o státní památkové péči</vt:lpstr>
      <vt:lpstr>Restituční zákony</vt:lpstr>
      <vt:lpstr>Prezentace aplikace PowerPoint</vt:lpstr>
      <vt:lpstr>Počátky památkové péče</vt:lpstr>
      <vt:lpstr>Teorie hodnoty netržních statků</vt:lpstr>
      <vt:lpstr>Hodnota kulturních památek</vt:lpstr>
      <vt:lpstr>Subjektivní hodnota</vt:lpstr>
      <vt:lpstr>Památka a kulturní dědictví</vt:lpstr>
      <vt:lpstr>Památka historická vs. umělecká</vt:lpstr>
      <vt:lpstr>Schéma celkové hodnoty statku kulturního dědictví dle A. Riegla</vt:lpstr>
      <vt:lpstr>Rieglova hodnota památky</vt:lpstr>
      <vt:lpstr>Hodnota kulturního dědictví</vt:lpstr>
      <vt:lpstr>Koncepce hodnoty zohledňující hledisko času</vt:lpstr>
      <vt:lpstr>Instituce památkové péče</vt:lpstr>
      <vt:lpstr>Motivace</vt:lpstr>
      <vt:lpstr>Zapojení jednotlivců do památkové péče</vt:lpstr>
      <vt:lpstr>Předpoklady efektivní ochrany památky</vt:lpstr>
      <vt:lpstr>Vlastnictví</vt:lpstr>
      <vt:lpstr>Důležití aktéři památkové péče </vt:lpstr>
      <vt:lpstr>Principy formálních institucí a organizací</vt:lpstr>
      <vt:lpstr>Organizační schéma památkové péče </vt:lpstr>
      <vt:lpstr>Organizační schéma památkové péče </vt:lpstr>
      <vt:lpstr>Mikroekonomická ohrožení památek </vt:lpstr>
      <vt:lpstr>Formy ochrany</vt:lpstr>
      <vt:lpstr>Další památky</vt:lpstr>
      <vt:lpstr>Vnímání kulturních hodnot</vt:lpstr>
      <vt:lpstr>Možnosti funkčního využití</vt:lpstr>
      <vt:lpstr>Prezentace aplikace PowerPoint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Pařil Vilém</dc:creator>
  <cp:lastModifiedBy>Zdeněk Šilhan</cp:lastModifiedBy>
  <cp:revision>84</cp:revision>
  <dcterms:created xsi:type="dcterms:W3CDTF">2012-09-11T12:15:01Z</dcterms:created>
  <dcterms:modified xsi:type="dcterms:W3CDTF">2021-10-16T07:43:39Z</dcterms:modified>
</cp:coreProperties>
</file>