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64054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64054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349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349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7864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683" y="2014200"/>
            <a:ext cx="415663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13. 10. 2021</a:t>
            </a:r>
            <a:endParaRPr lang="cs-CZ" alt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759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13. 10. 2021</a:t>
            </a:r>
            <a:endParaRPr lang="cs-CZ" alt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111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13. 10. 2021</a:t>
            </a:r>
            <a:endParaRPr lang="cs-CZ" alt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749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13. 10. 2021</a:t>
            </a:r>
            <a:endParaRPr lang="cs-CZ" alt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CD6F-6F72-494C-9F75-EA7F2E40209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3468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13. 10. 2021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E3-FB3A-4F01-A26A-8D36CDF01ADA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85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13. 10. 2021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D3470D-D655-BE4B-B17C-534AC779C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1902" t="31163" r="36746" b="33250"/>
          <a:stretch/>
        </p:blipFill>
        <p:spPr bwMode="auto">
          <a:xfrm>
            <a:off x="3771326" y="717596"/>
            <a:ext cx="4559935" cy="2711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3">
            <a:extLst>
              <a:ext uri="{FF2B5EF4-FFF2-40B4-BE49-F238E27FC236}">
                <a16:creationId xmlns:a16="http://schemas.microsoft.com/office/drawing/2014/main" id="{BA29DB3E-2731-ABB9-118A-3BFB97FC68EB}"/>
              </a:ext>
            </a:extLst>
          </p:cNvPr>
          <p:cNvSpPr txBox="1">
            <a:spLocks/>
          </p:cNvSpPr>
          <p:nvPr/>
        </p:nvSpPr>
        <p:spPr>
          <a:xfrm>
            <a:off x="370494" y="3668670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sk-SK" dirty="0" err="1"/>
              <a:t>Účetnictví</a:t>
            </a:r>
            <a:r>
              <a:rPr lang="sk-SK" dirty="0"/>
              <a:t>, </a:t>
            </a:r>
            <a:r>
              <a:rPr lang="sk-SK" dirty="0" err="1"/>
              <a:t>daně</a:t>
            </a:r>
            <a:r>
              <a:rPr lang="sk-SK" dirty="0"/>
              <a:t> a finanční analýzy v NNO</a:t>
            </a:r>
            <a:endParaRPr lang="sk-SK" kern="0" dirty="0"/>
          </a:p>
        </p:txBody>
      </p:sp>
      <p:sp>
        <p:nvSpPr>
          <p:cNvPr id="10" name="Podnadpis 4">
            <a:extLst>
              <a:ext uri="{FF2B5EF4-FFF2-40B4-BE49-F238E27FC236}">
                <a16:creationId xmlns:a16="http://schemas.microsoft.com/office/drawing/2014/main" id="{1EC85DA1-4842-5505-38F7-6C5165D9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5070001"/>
            <a:ext cx="11094102" cy="698497"/>
          </a:xfrm>
        </p:spPr>
        <p:txBody>
          <a:bodyPr/>
          <a:lstStyle/>
          <a:p>
            <a:pPr algn="ctr"/>
            <a:r>
              <a:rPr lang="sk-SK" dirty="0"/>
              <a:t>2. tutoriál </a:t>
            </a:r>
            <a:r>
              <a:rPr lang="sk-SK" dirty="0" err="1"/>
              <a:t>předmětu</a:t>
            </a:r>
            <a:r>
              <a:rPr lang="sk-SK" dirty="0"/>
              <a:t> MKV_MAUD</a:t>
            </a:r>
          </a:p>
          <a:p>
            <a:pPr algn="ctr"/>
            <a:r>
              <a:rPr lang="sk-SK" dirty="0"/>
              <a:t>22. </a:t>
            </a:r>
            <a:r>
              <a:rPr lang="sk-SK" dirty="0" err="1"/>
              <a:t>října</a:t>
            </a:r>
            <a:r>
              <a:rPr lang="sk-SK" dirty="0"/>
              <a:t> 2022, </a:t>
            </a:r>
            <a:r>
              <a:rPr lang="sk-SK" dirty="0" err="1"/>
              <a:t>tématem</a:t>
            </a:r>
            <a:r>
              <a:rPr lang="sk-SK" dirty="0"/>
              <a:t> </a:t>
            </a:r>
            <a:r>
              <a:rPr lang="sk-SK" dirty="0" err="1"/>
              <a:t>provází</a:t>
            </a:r>
            <a:r>
              <a:rPr lang="sk-SK" dirty="0"/>
              <a:t> Jakub Pejcal</a:t>
            </a:r>
          </a:p>
        </p:txBody>
      </p:sp>
    </p:spTree>
    <p:extLst>
      <p:ext uri="{BB962C8B-B14F-4D97-AF65-F5344CB8AC3E}">
        <p14:creationId xmlns:p14="http://schemas.microsoft.com/office/powerpoint/2010/main" val="28469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794C73-4DD1-49DA-8085-0E9E0572741D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400" dirty="0"/>
              <a:t>Vyhláška č. 504/2002 Sb.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Stanoví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Řídí se jí</a:t>
            </a:r>
          </a:p>
        </p:txBody>
      </p:sp>
      <p:sp>
        <p:nvSpPr>
          <p:cNvPr id="11268" name="Zástupný symbol pro text 2"/>
          <p:cNvSpPr txBox="1">
            <a:spLocks/>
          </p:cNvSpPr>
          <p:nvPr/>
        </p:nvSpPr>
        <p:spPr bwMode="auto">
          <a:xfrm>
            <a:off x="926964" y="2043827"/>
            <a:ext cx="3814762" cy="345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buNone/>
            </a:pPr>
            <a:endParaRPr lang="cs-CZ" altLang="cs-CZ" sz="18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rozsah a způsob sestavování účetní závěrky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uspořádání a obsahové vymezení položek majetku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uspořádání a obsahové vymezení nákladů a výnosů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směrnou účtovou osnovu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účetní metody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cs-CZ" altLang="cs-CZ" sz="1600" dirty="0"/>
              <a:t>…</a:t>
            </a:r>
          </a:p>
          <a:p>
            <a:pPr>
              <a:buFont typeface="Wingdings" pitchFamily="2" charset="2"/>
              <a:buChar char="q"/>
            </a:pPr>
            <a:endParaRPr lang="cs-CZ" altLang="cs-CZ" sz="1600" dirty="0"/>
          </a:p>
          <a:p>
            <a:pPr>
              <a:buFont typeface="Wingdings" pitchFamily="2" charset="2"/>
              <a:buChar char="q"/>
            </a:pPr>
            <a:endParaRPr lang="cs-CZ" altLang="cs-CZ" sz="1600" dirty="0"/>
          </a:p>
          <a:p>
            <a:pPr>
              <a:buFont typeface="Wingdings" pitchFamily="2" charset="2"/>
              <a:buChar char="q"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600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 bwMode="auto">
          <a:xfrm>
            <a:off x="6473825" y="2194559"/>
            <a:ext cx="3816350" cy="36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politické </a:t>
            </a:r>
            <a:r>
              <a:rPr lang="en-US" altLang="cs-CZ" sz="1600" dirty="0" err="1"/>
              <a:t>strany</a:t>
            </a:r>
            <a:r>
              <a:rPr lang="en-US" altLang="cs-CZ" sz="1600" dirty="0"/>
              <a:t> </a:t>
            </a:r>
            <a:r>
              <a:rPr lang="cs-CZ" altLang="cs-CZ" sz="1600" dirty="0"/>
              <a:t>a hnutí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spolky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církve a náboženské společnosti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sz="1600" kern="0" dirty="0"/>
              <a:t>obecně prospěšné společnosti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sz="1600" kern="0" dirty="0"/>
              <a:t>zájmová sdružení PO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sz="1600" kern="0" dirty="0"/>
              <a:t>nadace, nadační fondy, ústavy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sz="1600" kern="0" dirty="0"/>
              <a:t>společenství vlastníků jednotek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sz="1600" kern="0" dirty="0"/>
              <a:t>veřejné vysoké školy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sz="1600" kern="0" dirty="0"/>
              <a:t>jiné účetní jednotky…</a:t>
            </a:r>
          </a:p>
        </p:txBody>
      </p:sp>
    </p:spTree>
    <p:extLst>
      <p:ext uri="{BB962C8B-B14F-4D97-AF65-F5344CB8AC3E}">
        <p14:creationId xmlns:p14="http://schemas.microsoft.com/office/powerpoint/2010/main" val="422849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9C74BCB-3DA5-4E17-B059-2AECA9FBCA18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000" dirty="0"/>
              <a:t>České účetní standardy  </a:t>
            </a:r>
            <a:br>
              <a:rPr lang="cs-CZ" altLang="cs-CZ" sz="4000" dirty="0"/>
            </a:br>
            <a:r>
              <a:rPr lang="cs-CZ" altLang="cs-CZ" sz="2700" dirty="0">
                <a:solidFill>
                  <a:srgbClr val="0000DC"/>
                </a:solidFill>
              </a:rPr>
              <a:t>(metody a postupy vedení a zpracování účetnictví)</a:t>
            </a:r>
            <a:br>
              <a:rPr lang="cs-CZ" altLang="cs-CZ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401 – účty, účtování na účtech, </a:t>
            </a:r>
            <a:r>
              <a:rPr lang="cs-CZ" altLang="cs-CZ" sz="2000" dirty="0" err="1"/>
              <a:t>vnitroorganizační</a:t>
            </a:r>
            <a:r>
              <a:rPr lang="cs-CZ" altLang="cs-CZ" sz="2000" dirty="0"/>
              <a:t> účetnictví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402 – otevírání a uzavírání účetních knih a účetní závěrka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403 – inventarizační rozdíly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404 – kursové rozdíly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405 – deriváty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406 – cenné papíry, podíly a směnky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407 – opravné položky k pohledávkám, rezervy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408 – krátkodobý finanční majetek a úvěry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409 – dlouhodobý majetek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410 – zásoby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411 – zúčtovací vztahy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412 – náklady a výnosy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413 – vlastní zdroje a dlouhodobé závazky</a:t>
            </a:r>
            <a:endParaRPr lang="en-US" altLang="cs-CZ" sz="2000" dirty="0"/>
          </a:p>
          <a:p>
            <a:pPr marL="72000" indent="0"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5480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192A25A-C62B-4BEF-8E3E-BF234AAEF895}" type="slidenum">
              <a:rPr lang="cs-CZ" altLang="cs-CZ" sz="1200" smtClean="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200" dirty="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Účetnictví NNO</a:t>
            </a:r>
            <a:endParaRPr lang="cs-CZ" sz="4000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 bwMode="auto">
          <a:xfrm>
            <a:off x="720000" y="1681899"/>
            <a:ext cx="10913200" cy="464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NNO musí plně respektovat zákon o účetnictví (přechod od výdajového k akruálnímu principu)</a:t>
            </a:r>
          </a:p>
          <a:p>
            <a:pPr algn="just" eaLnBrk="1" hangingPunct="1">
              <a:defRPr/>
            </a:pPr>
            <a:r>
              <a:rPr lang="cs-CZ" altLang="cs-CZ" sz="1100" dirty="0">
                <a:solidFill>
                  <a:srgbClr val="000099"/>
                </a:solidFill>
              </a:rPr>
              <a:t>	</a:t>
            </a:r>
            <a:endParaRPr lang="en-US" altLang="cs-CZ" sz="1100" dirty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r>
              <a:rPr lang="en-US" altLang="cs-CZ" sz="1100" dirty="0">
                <a:solidFill>
                  <a:srgbClr val="000099"/>
                </a:solidFill>
              </a:rPr>
              <a:t>	</a:t>
            </a:r>
            <a:r>
              <a:rPr lang="cs-CZ" altLang="cs-CZ" sz="1100" dirty="0">
                <a:solidFill>
                  <a:srgbClr val="000099"/>
                </a:solidFill>
              </a:rPr>
              <a:t>- výdajový princip (účtuji v okamžiku, kdy dojde ke změně stavu finančních prostředků)</a:t>
            </a:r>
            <a:endParaRPr lang="en-US" altLang="cs-CZ" sz="1100" dirty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r>
              <a:rPr lang="en-US" altLang="cs-CZ" sz="1100" dirty="0">
                <a:solidFill>
                  <a:srgbClr val="000099"/>
                </a:solidFill>
              </a:rPr>
              <a:t>		</a:t>
            </a:r>
            <a:r>
              <a:rPr lang="cs-CZ" altLang="cs-CZ" sz="1100" dirty="0">
                <a:solidFill>
                  <a:srgbClr val="000099"/>
                </a:solidFill>
              </a:rPr>
              <a:t>výdaj: skutečně vydané prostředky</a:t>
            </a:r>
          </a:p>
          <a:p>
            <a:pPr algn="just" eaLnBrk="1" hangingPunct="1">
              <a:defRPr/>
            </a:pPr>
            <a:r>
              <a:rPr lang="cs-CZ" altLang="cs-CZ" sz="1100" dirty="0">
                <a:solidFill>
                  <a:srgbClr val="000099"/>
                </a:solidFill>
              </a:rPr>
              <a:t>		příjem: skutečně přijaté prostředky</a:t>
            </a:r>
          </a:p>
          <a:p>
            <a:pPr algn="just" eaLnBrk="1" hangingPunct="1">
              <a:defRPr/>
            </a:pPr>
            <a:r>
              <a:rPr lang="cs-CZ" altLang="cs-CZ" sz="1100" dirty="0">
                <a:solidFill>
                  <a:srgbClr val="000099"/>
                </a:solidFill>
              </a:rPr>
              <a:t>	</a:t>
            </a:r>
          </a:p>
          <a:p>
            <a:pPr algn="just" eaLnBrk="1" hangingPunct="1">
              <a:defRPr/>
            </a:pPr>
            <a:r>
              <a:rPr lang="cs-CZ" altLang="cs-CZ" sz="1100" dirty="0">
                <a:solidFill>
                  <a:srgbClr val="000099"/>
                </a:solidFill>
              </a:rPr>
              <a:t>	- akruální princip (účtuji v okamžiku, kdy událost nastala – bez ohledu na změnu stavu finančních prostředků)</a:t>
            </a:r>
          </a:p>
          <a:p>
            <a:pPr algn="just" eaLnBrk="1" hangingPunct="1">
              <a:defRPr/>
            </a:pPr>
            <a:r>
              <a:rPr lang="cs-CZ" altLang="cs-CZ" sz="1100" dirty="0">
                <a:solidFill>
                  <a:srgbClr val="000099"/>
                </a:solidFill>
              </a:rPr>
              <a:t>		náklad: vznikají spotřebou zdrojů v peněžním vyjádření, neznamenají nutně výdaj prostředků</a:t>
            </a:r>
          </a:p>
          <a:p>
            <a:pPr algn="just" eaLnBrk="1" hangingPunct="1">
              <a:defRPr/>
            </a:pPr>
            <a:r>
              <a:rPr lang="cs-CZ" altLang="cs-CZ" sz="1100" dirty="0">
                <a:solidFill>
                  <a:srgbClr val="000099"/>
                </a:solidFill>
              </a:rPr>
              <a:t>		výnos: hmotné toky v peněžním vyjádření, neznamenají nutně příjem prostředků</a:t>
            </a:r>
            <a:endParaRPr lang="cs-CZ" altLang="cs-CZ" sz="1600" dirty="0"/>
          </a:p>
          <a:p>
            <a:pPr marL="285750" indent="-285750" algn="just" eaLnBrk="1" hangingPunct="1">
              <a:buFont typeface="Wingdings" pitchFamily="2" charset="2"/>
              <a:buChar char="q"/>
              <a:defRPr/>
            </a:pPr>
            <a:endParaRPr lang="en-US" altLang="cs-CZ" sz="1800" dirty="0"/>
          </a:p>
          <a:p>
            <a:pPr marL="285750" indent="-285750" algn="just" eaLnBrk="1" hangingPunct="1">
              <a:buFont typeface="Wingdings" pitchFamily="2" charset="2"/>
              <a:buChar char="q"/>
              <a:defRPr/>
            </a:pPr>
            <a:endParaRPr lang="en-US" altLang="cs-CZ" sz="1800" dirty="0"/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jednoduché účetnictví</a:t>
            </a:r>
            <a:r>
              <a:rPr lang="en-US" altLang="cs-CZ" sz="1800" dirty="0"/>
              <a:t>      </a:t>
            </a:r>
            <a:r>
              <a:rPr lang="cs-CZ" altLang="cs-CZ" sz="1800" dirty="0"/>
              <a:t>           </a:t>
            </a:r>
            <a:r>
              <a:rPr lang="en-US" altLang="cs-CZ" sz="1800" dirty="0"/>
              <a:t> X  </a:t>
            </a:r>
            <a:r>
              <a:rPr lang="cs-CZ" altLang="cs-CZ" sz="1800" dirty="0"/>
              <a:t>           </a:t>
            </a:r>
            <a:r>
              <a:rPr lang="en-US" altLang="cs-CZ" sz="1800" dirty="0"/>
              <a:t>    </a:t>
            </a:r>
            <a:r>
              <a:rPr lang="cs-CZ" altLang="cs-CZ" sz="1800" dirty="0"/>
              <a:t>podvojné účetnictví</a:t>
            </a:r>
          </a:p>
          <a:p>
            <a:pPr algn="just" eaLnBrk="1" hangingPunct="1">
              <a:defRPr/>
            </a:pPr>
            <a:r>
              <a:rPr lang="cs-CZ" altLang="cs-CZ" sz="1800" dirty="0"/>
              <a:t>				 </a:t>
            </a:r>
          </a:p>
          <a:p>
            <a:pPr algn="just" eaLnBrk="1" hangingPunct="1">
              <a:defRPr/>
            </a:pPr>
            <a:r>
              <a:rPr lang="cs-CZ" altLang="cs-CZ" sz="1800" dirty="0"/>
              <a:t>                                                                    (zjednodušený </a:t>
            </a:r>
            <a:r>
              <a:rPr lang="en-US" altLang="cs-CZ" sz="1800" dirty="0"/>
              <a:t>X</a:t>
            </a:r>
            <a:r>
              <a:rPr lang="cs-CZ" altLang="cs-CZ" sz="1800" dirty="0"/>
              <a:t> úplný rozsah)</a:t>
            </a:r>
          </a:p>
          <a:p>
            <a:pPr>
              <a:defRPr/>
            </a:pPr>
            <a:endParaRPr lang="cs-CZ" altLang="cs-CZ" kern="0" dirty="0"/>
          </a:p>
          <a:p>
            <a:pPr marL="342900" indent="-342900">
              <a:buFont typeface="Wingdings" pitchFamily="2" charset="2"/>
              <a:buChar char="q"/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263805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8E3602-4E97-48E1-B478-8A5882A65B7D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/>
              <a:t>Jednoduché účetnictví</a:t>
            </a:r>
            <a:endParaRPr lang="cs-CZ" sz="3600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 bwMode="auto">
          <a:xfrm>
            <a:off x="720000" y="1444896"/>
            <a:ext cx="89519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upraveno zákonem o účetnictví</a:t>
            </a:r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mohou vést vybrané NNO:</a:t>
            </a:r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i="1" dirty="0"/>
              <a:t>spolek a pobočný spolek, odborová organizace, organizace zaměstnavatelů, církve a náboženské společnosti a honební společenstva</a:t>
            </a:r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za předpokladu, že: </a:t>
            </a:r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nejsou plátcem DPH; </a:t>
            </a:r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jejich celkové příjmy nepřesáhnou 3 mil. Kč; </a:t>
            </a:r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hodnota jejich majetku nepřesáhne 3 mil. Kč.</a:t>
            </a:r>
            <a:endParaRPr lang="cs-CZ" altLang="cs-CZ" sz="1800" dirty="0"/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předmětem jsou příjmy a výdaje, majetek a závazky </a:t>
            </a:r>
          </a:p>
          <a:p>
            <a:pPr algn="just" eaLnBrk="1" hangingPunct="1">
              <a:defRPr/>
            </a:pPr>
            <a:endParaRPr lang="cs-CZ" altLang="cs-CZ" sz="1800" dirty="0"/>
          </a:p>
          <a:p>
            <a:pPr algn="just" eaLnBrk="1" hangingPunct="1">
              <a:defRPr/>
            </a:pPr>
            <a:r>
              <a:rPr lang="cs-CZ" altLang="cs-CZ" sz="1800" b="1" dirty="0"/>
              <a:t>Účetní knihy: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peněžní deník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kniha pohledávek a závazků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pomocné knihy o ostatních složkách majetku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přehled o majetku a závazcích a přehled o příjmech a výdajích</a:t>
            </a:r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13924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8E3602-4E97-48E1-B478-8A5882A65B7D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/>
              <a:t>Zjednodušený rozsah účetnictví</a:t>
            </a:r>
            <a:endParaRPr lang="cs-CZ" sz="3600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 bwMode="auto">
          <a:xfrm>
            <a:off x="1104900" y="1778000"/>
            <a:ext cx="10058400" cy="462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upraveno zákonem o účetnictví a zmiňovanou vyhláškou</a:t>
            </a:r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mohou vést vybrané NNO: </a:t>
            </a:r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i="1" dirty="0"/>
              <a:t>spolek a pobočný spolek, odborová organizace, organizace zaměstnavatelů, církve a náboženské společnosti, honební společenstva, obecně prospěšné společnosti, nadační fondy, ústavy, společenství vlastníků jednotek a bytová a sociální družstva</a:t>
            </a:r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za předpokladu, že naplňují atributy mikro a malých účetních jednotek</a:t>
            </a:r>
          </a:p>
          <a:p>
            <a:pPr marL="0" lvl="1" algn="just" eaLnBrk="1" hangingPunct="1">
              <a:buClr>
                <a:srgbClr val="969696"/>
              </a:buClr>
              <a:defRPr/>
            </a:pPr>
            <a:r>
              <a:rPr lang="cs-CZ" altLang="cs-CZ" sz="1200" dirty="0">
                <a:solidFill>
                  <a:srgbClr val="000099"/>
                </a:solidFill>
              </a:rPr>
              <a:t>        Splňuje alespoň dvě ze tří kritérií: </a:t>
            </a:r>
          </a:p>
          <a:p>
            <a:pPr algn="just" eaLnBrk="1" hangingPunct="1">
              <a:defRPr/>
            </a:pPr>
            <a:r>
              <a:rPr lang="cs-CZ" altLang="cs-CZ" sz="1200" dirty="0">
                <a:solidFill>
                  <a:srgbClr val="000099"/>
                </a:solidFill>
              </a:rPr>
              <a:t>	- aktiva celkem nižší jak 9 mil. Kč (resp. 100 mil. Kč)</a:t>
            </a:r>
          </a:p>
          <a:p>
            <a:pPr algn="just" eaLnBrk="1" hangingPunct="1">
              <a:defRPr/>
            </a:pPr>
            <a:r>
              <a:rPr lang="cs-CZ" altLang="cs-CZ" sz="1200" dirty="0">
                <a:solidFill>
                  <a:srgbClr val="000099"/>
                </a:solidFill>
              </a:rPr>
              <a:t>	- roční úhrn čistého obratu nižší jak 18 mil. Kč (resp. 200 mil. Kč)</a:t>
            </a:r>
          </a:p>
          <a:p>
            <a:pPr algn="just" eaLnBrk="1" hangingPunct="1">
              <a:defRPr/>
            </a:pPr>
            <a:r>
              <a:rPr lang="cs-CZ" altLang="cs-CZ" sz="1200" dirty="0">
                <a:solidFill>
                  <a:srgbClr val="000099"/>
                </a:solidFill>
              </a:rPr>
              <a:t>	- průměrný počet zaměstnanců v průběhu účetního období 10 a méně (resp. 50 a méně)</a:t>
            </a:r>
            <a:endParaRPr lang="cs-CZ" altLang="cs-CZ" sz="1200" dirty="0"/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endParaRPr lang="cs-CZ" altLang="cs-CZ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„</a:t>
            </a:r>
            <a:r>
              <a:rPr lang="cs-CZ" altLang="cs-CZ" sz="1800" b="1" dirty="0"/>
              <a:t>zjednodušený“ účetní rozvrh </a:t>
            </a:r>
            <a:r>
              <a:rPr lang="cs-CZ" altLang="cs-CZ" sz="1200" dirty="0">
                <a:solidFill>
                  <a:srgbClr val="000099"/>
                </a:solidFill>
              </a:rPr>
              <a:t>– pouze účtové třídy a účtové skupiny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možnost </a:t>
            </a:r>
            <a:r>
              <a:rPr lang="cs-CZ" altLang="cs-CZ" sz="1800" b="1" dirty="0"/>
              <a:t>amerického deníku</a:t>
            </a:r>
            <a:r>
              <a:rPr lang="cs-CZ" altLang="cs-CZ" sz="2800" b="1" dirty="0"/>
              <a:t> </a:t>
            </a:r>
            <a:r>
              <a:rPr lang="cs-CZ" altLang="cs-CZ" sz="1200" dirty="0">
                <a:solidFill>
                  <a:srgbClr val="000099"/>
                </a:solidFill>
              </a:rPr>
              <a:t>– spojení hlavní knihy a účetního deníku</a:t>
            </a:r>
            <a:endParaRPr lang="cs-CZ" altLang="cs-CZ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netřeba účtovat o předvídatelných a možných ztrátách a ziscích </a:t>
            </a:r>
          </a:p>
          <a:p>
            <a:pPr marL="342900" indent="-342900" algn="just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zjednodušený rozsah účetní závěrky</a:t>
            </a:r>
          </a:p>
        </p:txBody>
      </p:sp>
    </p:spTree>
    <p:extLst>
      <p:ext uri="{BB962C8B-B14F-4D97-AF65-F5344CB8AC3E}">
        <p14:creationId xmlns:p14="http://schemas.microsoft.com/office/powerpoint/2010/main" val="84141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9C2ECC-B581-4356-9C88-A6AFC2D98029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/>
              <a:t>Účetnictví v plném rozsahu</a:t>
            </a:r>
            <a:endParaRPr lang="cs-CZ" sz="4000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 bwMode="auto">
          <a:xfrm>
            <a:off x="850230" y="1535667"/>
            <a:ext cx="99441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upraveno zákonem o účetnictví a zmiňovanou vyhláškou</a:t>
            </a:r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endParaRPr lang="en-US" altLang="cs-CZ" dirty="0"/>
          </a:p>
          <a:p>
            <a:pPr marL="342900" lvl="1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dirty="0"/>
              <a:t>v </a:t>
            </a:r>
            <a:r>
              <a:rPr lang="en-US" altLang="cs-CZ" dirty="0" err="1"/>
              <a:t>podstatě</a:t>
            </a:r>
            <a:r>
              <a:rPr lang="en-US" altLang="cs-CZ" dirty="0"/>
              <a:t> </a:t>
            </a:r>
            <a:r>
              <a:rPr lang="cs-CZ" altLang="cs-CZ" dirty="0"/>
              <a:t>tak, jak je zvykem pro ziskové organizace</a:t>
            </a:r>
            <a:endParaRPr lang="en-US" altLang="cs-CZ" dirty="0"/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„lepší“ uspořádání dat – více přehledné...</a:t>
            </a:r>
            <a:endParaRPr lang="en-US" altLang="cs-CZ" dirty="0"/>
          </a:p>
          <a:p>
            <a:pPr marL="800100" lvl="2" indent="-342900" algn="just" eaLnBrk="1" hangingPunct="1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více výkazů, které jsou více podrobné…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cs-CZ" altLang="cs-CZ" sz="1800" dirty="0">
              <a:solidFill>
                <a:srgbClr val="000099"/>
              </a:solidFill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účetnictví v plném rozsahu poskytuje údaje, se kterými se následně lépe pracuje při případné analýze ekonomického chodu organizace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cs-CZ" altLang="cs-CZ" sz="1800" dirty="0"/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některé neziskové organizace však „dokonalé“ výkazy nepotřebují a z toho důvodu volí jednodušší formu vedení účetnictví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1800" kern="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1800" b="1" dirty="0"/>
              <a:t>„úplný“ účetní rozvrh</a:t>
            </a:r>
            <a:r>
              <a:rPr lang="en-US" altLang="cs-CZ" sz="1800" b="1" dirty="0"/>
              <a:t> </a:t>
            </a:r>
            <a:r>
              <a:rPr lang="cs-CZ" altLang="cs-CZ" sz="1200" dirty="0">
                <a:solidFill>
                  <a:srgbClr val="000099"/>
                </a:solidFill>
              </a:rPr>
              <a:t>– odlišnosti proti rozvrhu v ziskovém sektoru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práce s účetním deníkem a hlavní knihou</a:t>
            </a:r>
            <a:endParaRPr lang="en-US" altLang="cs-CZ" sz="1200" dirty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95858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Potrojné účetnictví</a:t>
            </a:r>
          </a:p>
        </p:txBody>
      </p:sp>
      <p:pic>
        <p:nvPicPr>
          <p:cNvPr id="6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l="12246" t="24752" r="28477" b="24765"/>
          <a:stretch/>
        </p:blipFill>
        <p:spPr bwMode="auto">
          <a:xfrm>
            <a:off x="1775539" y="1306286"/>
            <a:ext cx="8805375" cy="4526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509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Vyvrcholením účetních prací za celé účetní období je </a:t>
            </a:r>
            <a:r>
              <a:rPr lang="cs-CZ" b="1" dirty="0"/>
              <a:t>účetní závěrka</a:t>
            </a:r>
            <a:r>
              <a:rPr lang="cs-CZ" dirty="0"/>
              <a:t>, která zahrnuje celou řadu činností od inventarizace, zjištění výsledku hospodaření (dále jen „VH“) až po uzavření všech účtů.</a:t>
            </a:r>
          </a:p>
          <a:p>
            <a:endParaRPr lang="cs-CZ" dirty="0"/>
          </a:p>
          <a:p>
            <a:r>
              <a:rPr lang="cs-CZ" dirty="0"/>
              <a:t>Účetní závěrku tvoří rozvaha, výkaz zisku a ztráty (dále jen „VZZ“) a příloha. </a:t>
            </a:r>
          </a:p>
        </p:txBody>
      </p:sp>
    </p:spTree>
    <p:extLst>
      <p:ext uri="{BB962C8B-B14F-4D97-AF65-F5344CB8AC3E}">
        <p14:creationId xmlns:p14="http://schemas.microsoft.com/office/powerpoint/2010/main" val="31208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1EE484E-8650-4529-BEB3-627B93688523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/>
              <a:t>Účetní výkazy – účetní závěrka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15363" name="Zástupný symbol pro text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u="sng" kern="1200" dirty="0">
                <a:solidFill>
                  <a:schemeClr val="tx1"/>
                </a:solidFill>
                <a:ea typeface="+mn-ea"/>
                <a:cs typeface="+mn-cs"/>
              </a:rPr>
              <a:t>výkaz zisku a ztráty</a:t>
            </a:r>
            <a:r>
              <a:rPr lang="cs-CZ" altLang="cs-CZ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(</a:t>
            </a:r>
            <a:r>
              <a:rPr lang="cs-CZ" altLang="cs-CZ" sz="1200" i="1" kern="1200" dirty="0">
                <a:solidFill>
                  <a:schemeClr val="tx1"/>
                </a:solidFill>
                <a:ea typeface="+mn-ea"/>
                <a:cs typeface="+mn-cs"/>
              </a:rPr>
              <a:t>údaje o nákladech a výnosech za rok činnosti organizace</a:t>
            </a: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) přizpůsoben pro členění nákladů na hlavní a doplňkovou činnost</a:t>
            </a: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endParaRPr lang="cs-CZ" altLang="cs-CZ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u="sng" kern="1200" dirty="0">
                <a:solidFill>
                  <a:schemeClr val="tx1"/>
                </a:solidFill>
                <a:ea typeface="+mn-ea"/>
                <a:cs typeface="+mn-cs"/>
              </a:rPr>
              <a:t>rozvaha</a:t>
            </a: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 (bilance) </a:t>
            </a:r>
            <a:r>
              <a:rPr lang="cs-CZ" altLang="cs-CZ" sz="1200" kern="1200" dirty="0">
                <a:solidFill>
                  <a:schemeClr val="tx1"/>
                </a:solidFill>
                <a:ea typeface="+mn-ea"/>
                <a:cs typeface="+mn-cs"/>
              </a:rPr>
              <a:t>– </a:t>
            </a:r>
            <a:r>
              <a:rPr lang="cs-CZ" altLang="cs-CZ" sz="1200" i="1" kern="1200" dirty="0">
                <a:solidFill>
                  <a:schemeClr val="tx1"/>
                </a:solidFill>
                <a:ea typeface="+mn-ea"/>
                <a:cs typeface="+mn-cs"/>
              </a:rPr>
              <a:t>základní přehled o majetku organizace a způsobu jeho krytí</a:t>
            </a: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endParaRPr lang="cs-CZ" altLang="cs-CZ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příloha účetní závěrce </a:t>
            </a:r>
            <a:r>
              <a:rPr lang="cs-CZ" altLang="cs-CZ" sz="1200" kern="1200" dirty="0">
                <a:solidFill>
                  <a:schemeClr val="tx1"/>
                </a:solidFill>
                <a:ea typeface="+mn-ea"/>
                <a:cs typeface="+mn-cs"/>
              </a:rPr>
              <a:t>– „</a:t>
            </a:r>
            <a:r>
              <a:rPr lang="cs-CZ" altLang="cs-CZ" sz="1200" i="1" kern="1200" dirty="0">
                <a:solidFill>
                  <a:schemeClr val="tx1"/>
                </a:solidFill>
                <a:ea typeface="+mn-ea"/>
                <a:cs typeface="+mn-cs"/>
              </a:rPr>
              <a:t>doprovodný text k účetní závěrce</a:t>
            </a:r>
            <a:r>
              <a:rPr lang="cs-CZ" altLang="cs-CZ" sz="1200" kern="1200" dirty="0">
                <a:solidFill>
                  <a:schemeClr val="tx1"/>
                </a:solidFill>
                <a:ea typeface="+mn-ea"/>
                <a:cs typeface="+mn-cs"/>
              </a:rPr>
              <a:t>“</a:t>
            </a:r>
          </a:p>
          <a:p>
            <a:pPr marL="0" lvl="1" indent="0" algn="just">
              <a:buClr>
                <a:srgbClr val="969696"/>
              </a:buClr>
              <a:buNone/>
              <a:defRPr/>
            </a:pP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	</a:t>
            </a: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(přehled o peněžních tocích) </a:t>
            </a:r>
            <a:r>
              <a:rPr lang="cs-CZ" altLang="cs-CZ" sz="1200" kern="1200" dirty="0">
                <a:solidFill>
                  <a:schemeClr val="tx1"/>
                </a:solidFill>
                <a:ea typeface="+mn-ea"/>
                <a:cs typeface="+mn-cs"/>
              </a:rPr>
              <a:t>– </a:t>
            </a:r>
            <a:r>
              <a:rPr lang="cs-CZ" altLang="cs-CZ" sz="1200" i="1" kern="1200" dirty="0">
                <a:solidFill>
                  <a:schemeClr val="tx1"/>
                </a:solidFill>
                <a:ea typeface="+mn-ea"/>
                <a:cs typeface="+mn-cs"/>
              </a:rPr>
              <a:t>výkaz o změnách finančních prostředků podniku</a:t>
            </a: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(přehled o změnách vlastního kapitálu) </a:t>
            </a:r>
            <a:r>
              <a:rPr lang="cs-CZ" altLang="cs-CZ" sz="1200" kern="1200" dirty="0">
                <a:solidFill>
                  <a:schemeClr val="tx1"/>
                </a:solidFill>
                <a:ea typeface="+mn-ea"/>
                <a:cs typeface="+mn-cs"/>
              </a:rPr>
              <a:t>- …</a:t>
            </a: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endParaRPr lang="cs-CZ" altLang="cs-CZ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kern="1200" dirty="0">
                <a:solidFill>
                  <a:schemeClr val="tx1"/>
                </a:solidFill>
                <a:ea typeface="+mn-ea"/>
                <a:cs typeface="+mn-cs"/>
              </a:rPr>
              <a:t>zveřejnění ve sbírce listin veřejných rejstříků, resp. ve výroční zprávě (pokud musí mít účetní závěrku ověřenou auditorem</a:t>
            </a:r>
            <a:r>
              <a:rPr lang="cs-CZ" altLang="cs-CZ" kern="1200" dirty="0">
                <a:ea typeface="+mn-ea"/>
                <a:cs typeface="+mn-cs"/>
              </a:rPr>
              <a:t>)</a:t>
            </a:r>
          </a:p>
          <a:p>
            <a:pPr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703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ZVEŘEJNIT ÚČETNÍ ZÁVĚRKU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52368"/>
            <a:ext cx="10753200" cy="4139998"/>
          </a:xfrm>
        </p:spPr>
        <p:txBody>
          <a:bodyPr/>
          <a:lstStyle/>
          <a:p>
            <a:r>
              <a:rPr lang="cs-CZ" sz="1800" dirty="0"/>
              <a:t>Od 1. 1. 2014 nabyl platnosti zákon o veřejných rejstřících právnických osob. Rejstříkový zákon nařizuje ukládat do sbírky listin účetní závěrky osobám, kterým to přikazuje zákon č. 563/1991 Sb. o účetnictví.</a:t>
            </a:r>
          </a:p>
          <a:p>
            <a:endParaRPr lang="cs-CZ" sz="1800" dirty="0"/>
          </a:p>
          <a:p>
            <a:r>
              <a:rPr lang="cs-CZ" sz="1800" b="1" dirty="0"/>
              <a:t>Pro všechny neziskové organizace vznikla povinnost zasílat výkazy do rejstříku, ve kterém byla organizace dle nového NOZ zapsána!</a:t>
            </a:r>
          </a:p>
          <a:p>
            <a:endParaRPr lang="cs-CZ" sz="1800" b="1" dirty="0"/>
          </a:p>
          <a:p>
            <a:pPr marL="72000" indent="0">
              <a:buNone/>
            </a:pPr>
            <a:r>
              <a:rPr lang="cs-CZ" sz="1800" b="1" dirty="0"/>
              <a:t>ALE!!</a:t>
            </a:r>
          </a:p>
          <a:p>
            <a:r>
              <a:rPr lang="cs-CZ" sz="1800" dirty="0"/>
              <a:t>Daňové přiznání není povinen podat veřejně prospěšný poplatník, pokud má pouze příjmy, které nejsou předmětem daně (příjmy z hlavní činnosti, je-li ztrátová, dotace, příspěvky), příjmy od daně osvobozené (členské příspěvky) nebo příjmy, z nichž je daň vybírána srážkou podle zvláštní sazby daně (úroky).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25369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0000" y="376839"/>
            <a:ext cx="10753200" cy="451576"/>
          </a:xfrm>
        </p:spPr>
        <p:txBody>
          <a:bodyPr/>
          <a:lstStyle/>
          <a:p>
            <a:r>
              <a:rPr lang="cs-CZ" dirty="0"/>
              <a:t>Co si vybavíte, když se řekne účetnictví?</a:t>
            </a:r>
          </a:p>
        </p:txBody>
      </p:sp>
      <p:pic>
        <p:nvPicPr>
          <p:cNvPr id="9" name="Zástupný symbol pro obsah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300" t="46721" r="57907" b="17530"/>
          <a:stretch/>
        </p:blipFill>
        <p:spPr>
          <a:xfrm>
            <a:off x="296790" y="892515"/>
            <a:ext cx="2725876" cy="2769370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954" t="45779" r="37296" b="17414"/>
          <a:stretch/>
        </p:blipFill>
        <p:spPr>
          <a:xfrm>
            <a:off x="2727011" y="2826234"/>
            <a:ext cx="2514600" cy="378633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826500" y="6248400"/>
            <a:ext cx="1841500" cy="457200"/>
          </a:xfrm>
        </p:spPr>
        <p:txBody>
          <a:bodyPr/>
          <a:lstStyle/>
          <a:p>
            <a:fld id="{B7F5D36C-8A95-44A1-B2E3-4B4CEE4AA93A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12" name="AutoShape 2" descr="Výsledek obrázku pro účetnictví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4" descr="Výsledek obrázku pro účetnictví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11" y="1309003"/>
            <a:ext cx="4038600" cy="26955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11" y="2620485"/>
            <a:ext cx="3241989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7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CA756D-FFB6-431C-8FEC-DA0D053B3F9D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/>
              <a:t>Jak vypadá účetní doklad 1</a:t>
            </a:r>
            <a:endParaRPr lang="cs-CZ" sz="1000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 bwMode="auto">
          <a:xfrm>
            <a:off x="749300" y="1587501"/>
            <a:ext cx="9269413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účetní doklad – záznam, kterým účetní jednotka prokazuje proběhlou skutečnost, slouží jako základ pro zápis v účetnictví (tzv. účetní záznam)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prvotní vs. druhotný (účetní) doklad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cs-CZ" altLang="cs-CZ" sz="1800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altLang="cs-CZ" sz="1800" dirty="0"/>
              <a:t>p</a:t>
            </a:r>
            <a:r>
              <a:rPr lang="cs-CZ" altLang="cs-CZ" sz="1800" dirty="0" err="1"/>
              <a:t>říklady</a:t>
            </a:r>
            <a:r>
              <a:rPr lang="cs-CZ" altLang="cs-CZ" sz="1800" dirty="0"/>
              <a:t> prvotních dokladů:</a:t>
            </a:r>
            <a:r>
              <a:rPr lang="cs-CZ" altLang="cs-CZ" sz="1500" dirty="0"/>
              <a:t>		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300" dirty="0"/>
              <a:t>paragon, nájemní smlouva;</a:t>
            </a:r>
            <a:r>
              <a:rPr lang="cs-CZ" altLang="cs-CZ" sz="1100" dirty="0"/>
              <a:t>		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300" dirty="0"/>
              <a:t>faktura;			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300" dirty="0"/>
              <a:t>výpis z běžného účtu;		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300" dirty="0"/>
              <a:t>inventurní soupis.	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300" dirty="0"/>
              <a:t>	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náležitosti prvotních (resp. účetních) dokladů: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(označení účetního dokladu),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obsah hospodářské (účetní) operace,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peněžní částka nebo informace o ceně za měrnou jednotku a vyjádření množství,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okamžik vystavení prvotního dokladu,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(okamžik uskutečnění účetního případu),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identifikace stran hospodářské operace,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400" dirty="0"/>
              <a:t>(podpisový záznam osoby odpovědné za účetní případ a za zaúčtování). </a:t>
            </a:r>
            <a:endParaRPr lang="cs-CZ" altLang="cs-CZ" kern="0" dirty="0"/>
          </a:p>
          <a:p>
            <a:pPr marL="342900" indent="-342900">
              <a:buFont typeface="Wingdings" pitchFamily="2" charset="2"/>
              <a:buChar char="q"/>
              <a:defRPr/>
            </a:pPr>
            <a:endParaRPr lang="cs-CZ" altLang="cs-CZ" kern="0" dirty="0"/>
          </a:p>
        </p:txBody>
      </p:sp>
      <p:sp>
        <p:nvSpPr>
          <p:cNvPr id="17413" name="Zástupný symbol pro text 2"/>
          <p:cNvSpPr txBox="1">
            <a:spLocks/>
          </p:cNvSpPr>
          <p:nvPr/>
        </p:nvSpPr>
        <p:spPr bwMode="auto">
          <a:xfrm>
            <a:off x="5549900" y="2867558"/>
            <a:ext cx="3714750" cy="139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cs-CZ" sz="1800" dirty="0">
                <a:latin typeface="+mn-lt"/>
              </a:rPr>
              <a:t>p</a:t>
            </a:r>
            <a:r>
              <a:rPr lang="cs-CZ" altLang="cs-CZ" sz="1800" dirty="0" err="1">
                <a:latin typeface="+mn-lt"/>
              </a:rPr>
              <a:t>říklady</a:t>
            </a:r>
            <a:r>
              <a:rPr lang="cs-CZ" altLang="cs-CZ" sz="1800" dirty="0">
                <a:latin typeface="+mn-lt"/>
              </a:rPr>
              <a:t> účetních dokladů: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altLang="cs-CZ" sz="1300" dirty="0"/>
              <a:t>výdejový / příjmový pokladní doklad;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altLang="cs-CZ" sz="1300" dirty="0"/>
              <a:t>přijatá /vydaná faktura;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altLang="cs-CZ" sz="1300" dirty="0"/>
              <a:t>výpis z běžného účtu;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altLang="cs-CZ" sz="1300" dirty="0"/>
              <a:t>interní doklad.</a:t>
            </a:r>
          </a:p>
        </p:txBody>
      </p:sp>
    </p:spTree>
    <p:extLst>
      <p:ext uri="{BB962C8B-B14F-4D97-AF65-F5344CB8AC3E}">
        <p14:creationId xmlns:p14="http://schemas.microsoft.com/office/powerpoint/2010/main" val="70925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255" y="634717"/>
            <a:ext cx="8748713" cy="573086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Jak vypadá účetní doklad 2</a:t>
            </a:r>
            <a:endParaRPr lang="cs-CZ" sz="1000" dirty="0"/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>
          <a:xfrm>
            <a:off x="1270000" y="1765301"/>
            <a:ext cx="8748713" cy="520700"/>
          </a:xfrm>
        </p:spPr>
        <p:txBody>
          <a:bodyPr anchor="t">
            <a:noAutofit/>
          </a:bodyPr>
          <a:lstStyle/>
          <a:p>
            <a:pPr algn="just"/>
            <a:endParaRPr lang="cs-CZ" altLang="cs-CZ" sz="1800" b="1" dirty="0"/>
          </a:p>
          <a:p>
            <a:pPr algn="just"/>
            <a:r>
              <a:rPr lang="cs-CZ" altLang="cs-CZ" sz="1800" b="1" dirty="0"/>
              <a:t>Účetní doklad				Prvotní doklad</a:t>
            </a:r>
          </a:p>
          <a:p>
            <a:pPr algn="just"/>
            <a:endParaRPr lang="cs-CZ" altLang="cs-CZ" sz="1800" b="1" dirty="0"/>
          </a:p>
          <a:p>
            <a:pPr algn="just"/>
            <a:endParaRPr lang="cs-CZ" altLang="cs-CZ" sz="1800" b="1" dirty="0"/>
          </a:p>
          <a:p>
            <a:pPr algn="just"/>
            <a:endParaRPr lang="cs-CZ" altLang="cs-CZ" sz="1800" b="1" dirty="0"/>
          </a:p>
          <a:p>
            <a:pPr algn="just"/>
            <a:endParaRPr lang="cs-CZ" altLang="cs-CZ" sz="1800" b="1" dirty="0"/>
          </a:p>
          <a:p>
            <a:pPr algn="just"/>
            <a:r>
              <a:rPr lang="cs-CZ" altLang="cs-CZ" sz="1800" dirty="0"/>
              <a:t>				</a:t>
            </a:r>
            <a:endParaRPr lang="cs-CZ" altLang="cs-CZ" sz="1800" b="1" dirty="0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826500" y="6248400"/>
            <a:ext cx="18415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674060-C4C3-4E6B-B355-8174FE13CD3D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527301"/>
            <a:ext cx="7429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3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950915"/>
            <a:ext cx="9104313" cy="846138"/>
          </a:xfrm>
        </p:spPr>
        <p:txBody>
          <a:bodyPr/>
          <a:lstStyle/>
          <a:p>
            <a:pPr>
              <a:defRPr/>
            </a:pPr>
            <a:r>
              <a:rPr lang="cs-CZ" altLang="cs-CZ" sz="3200" dirty="0"/>
              <a:t>Archivace účetních </a:t>
            </a:r>
            <a:r>
              <a:rPr lang="en-US" altLang="cs-CZ" sz="3200" dirty="0" err="1"/>
              <a:t>dokladů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1" y="1698627"/>
            <a:ext cx="2914116" cy="1895473"/>
          </a:xfrm>
        </p:spPr>
        <p:txBody>
          <a:bodyPr anchor="t"/>
          <a:lstStyle/>
          <a:p>
            <a:pPr>
              <a:defRPr/>
            </a:pPr>
            <a:r>
              <a:rPr lang="cs-CZ" altLang="cs-CZ" sz="1800" b="1" kern="1200" dirty="0"/>
              <a:t>účetní doklad </a:t>
            </a:r>
            <a:r>
              <a:rPr lang="cs-CZ" altLang="cs-CZ" sz="1800" kern="1200" dirty="0"/>
              <a:t>– podklad, kterým účetní jednotka prokazuje proběhlou skutečnost, </a:t>
            </a:r>
          </a:p>
          <a:p>
            <a:pPr>
              <a:defRPr/>
            </a:pPr>
            <a:r>
              <a:rPr lang="cs-CZ" altLang="cs-CZ" sz="1800" kern="1200" dirty="0"/>
              <a:t>slouží jako základ pro zápis v účetnictví</a:t>
            </a:r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dirty="0"/>
          </a:p>
          <a:p>
            <a:pPr marL="285750" lvl="1" indent="-285750">
              <a:buFont typeface="Wingdings" pitchFamily="2" charset="2"/>
              <a:buChar char="q"/>
              <a:defRPr/>
            </a:pPr>
            <a:endParaRPr lang="cs-CZ" altLang="cs-CZ" sz="1600" i="1" dirty="0"/>
          </a:p>
          <a:p>
            <a:pPr>
              <a:defRPr/>
            </a:pPr>
            <a:endParaRPr lang="cs-CZ" altLang="cs-CZ" sz="1800" dirty="0"/>
          </a:p>
        </p:txBody>
      </p:sp>
      <p:sp>
        <p:nvSpPr>
          <p:cNvPr id="19460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826500" y="6248400"/>
            <a:ext cx="18415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6A15BD1-4563-4B92-8831-C49747306BA4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49" y="1444756"/>
            <a:ext cx="7281550" cy="487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9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musí vést NNO účetnictví?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NNO musí ke dni účetní závěrky vykázat oddělené výnosy, náklady a výsledek hospodaření za hlavní  a vedlejší činnosti (více viz vyhlášku č. 504/2002 Sb.).</a:t>
            </a:r>
          </a:p>
          <a:p>
            <a:r>
              <a:rPr lang="cs-CZ" sz="1800" dirty="0"/>
              <a:t>Účetnictví musí být nastaveno tak, abychom toho byli schopni už v průběhu roku.</a:t>
            </a:r>
          </a:p>
          <a:p>
            <a:endParaRPr lang="cs-CZ" sz="1800" dirty="0"/>
          </a:p>
          <a:p>
            <a:r>
              <a:rPr lang="cs-CZ" sz="1800" dirty="0"/>
              <a:t>Více variant, jak na to:</a:t>
            </a:r>
          </a:p>
          <a:p>
            <a:pPr marL="696150" lvl="2" indent="-285750">
              <a:buFont typeface="Wingdings" panose="05000000000000000000" pitchFamily="2" charset="2"/>
              <a:buChar char="§"/>
            </a:pPr>
            <a:r>
              <a:rPr lang="cs-CZ" sz="1400" dirty="0"/>
              <a:t>Zřízení zakázek, středisek </a:t>
            </a:r>
          </a:p>
          <a:p>
            <a:pPr marL="1257300" lvl="2" indent="-342900">
              <a:buFontTx/>
              <a:buChar char="-"/>
            </a:pPr>
            <a:r>
              <a:rPr lang="cs-CZ" sz="1800" dirty="0"/>
              <a:t>účetnictví jako šatní skříň, co zásuvka, to projekt,..</a:t>
            </a:r>
          </a:p>
          <a:p>
            <a:pPr marL="1257300" lvl="2" indent="-342900">
              <a:buFontTx/>
              <a:buChar char="-"/>
            </a:pPr>
            <a:r>
              <a:rPr lang="cs-CZ" sz="1800" dirty="0"/>
              <a:t>zdroj financování je středisko, doklad se účtuje na jednotlivé zakázky..</a:t>
            </a:r>
          </a:p>
          <a:p>
            <a:pPr marL="696150" lvl="2" indent="-285750">
              <a:buFont typeface="Arial" panose="020B0604020202020204" pitchFamily="34" charset="0"/>
              <a:buChar char="•"/>
            </a:pPr>
            <a:r>
              <a:rPr lang="cs-CZ" sz="1400" dirty="0"/>
              <a:t>Analytické účtování</a:t>
            </a:r>
          </a:p>
          <a:p>
            <a:pPr marL="696150" lvl="2" indent="-285750">
              <a:buFont typeface="Arial" panose="020B0604020202020204" pitchFamily="34" charset="0"/>
              <a:buChar char="•"/>
            </a:pPr>
            <a:r>
              <a:rPr lang="cs-CZ" sz="1400" dirty="0"/>
              <a:t>Rozbory mimo účetnictví, „na papíře“</a:t>
            </a:r>
          </a:p>
        </p:txBody>
      </p:sp>
    </p:spTree>
    <p:extLst>
      <p:ext uri="{BB962C8B-B14F-4D97-AF65-F5344CB8AC3E}">
        <p14:creationId xmlns:p14="http://schemas.microsoft.com/office/powerpoint/2010/main" val="236405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Podnikání neziskových organizací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Obecně 2 druhy činnosti: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sz="2400" b="1" dirty="0"/>
              <a:t>Hlavní činnost </a:t>
            </a:r>
            <a:r>
              <a:rPr lang="cs-CZ" sz="2400" dirty="0"/>
              <a:t>je ta, pro kterou byla nevýdělečná organizace zřízena.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sz="2400" b="1" dirty="0"/>
              <a:t>Hospodářská činnost </a:t>
            </a:r>
            <a:r>
              <a:rPr lang="cs-CZ" sz="2400" dirty="0"/>
              <a:t>je stanovena ve statutu či ve zřizovací listině jako jiná než hlavní činnost, která může být činností doplňkovou, vedlejší nebo podnikatelskou. Neměla by omezit činnost hlavní. </a:t>
            </a:r>
          </a:p>
        </p:txBody>
      </p:sp>
    </p:spTree>
    <p:extLst>
      <p:ext uri="{BB962C8B-B14F-4D97-AF65-F5344CB8AC3E}">
        <p14:creationId xmlns:p14="http://schemas.microsoft.com/office/powerpoint/2010/main" val="293315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Podnikání NNO?  CO ŘÍKÁ NOZ?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§</a:t>
            </a:r>
            <a:r>
              <a:rPr lang="en-GB" sz="2000" b="1" dirty="0"/>
              <a:t> </a:t>
            </a:r>
            <a:r>
              <a:rPr lang="cs-CZ" sz="2000" b="1" dirty="0"/>
              <a:t>217: Vedle hlavní činnosti může NNO vyvíjet též vedlejší hospodářskou činnost spočívající v podnikání nebo jiné výděleční činnosti, je-li její účel v podpoře hlavní činnosti nebo v hospodárném využití spolkového majetku. Zisk z činnosti spolku      lze použít pouze pro spolkovou činnost včetně správy spolku…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Z hlavní činnosti spolku je vyloučeno:</a:t>
            </a:r>
          </a:p>
          <a:p>
            <a:pPr marL="457200" lvl="1"/>
            <a:r>
              <a:rPr lang="cs-CZ" sz="2000" b="1" dirty="0">
                <a:ea typeface="+mn-ea"/>
                <a:cs typeface="+mn-cs"/>
              </a:rPr>
              <a:t>Podnikání</a:t>
            </a:r>
            <a:r>
              <a:rPr lang="cs-CZ" dirty="0">
                <a:ea typeface="+mn-ea"/>
                <a:cs typeface="+mn-cs"/>
              </a:rPr>
              <a:t>: </a:t>
            </a:r>
            <a:r>
              <a:rPr lang="cs-CZ" sz="2000" dirty="0">
                <a:ea typeface="+mn-ea"/>
                <a:cs typeface="+mn-cs"/>
              </a:rPr>
              <a:t>samostatně vykonávaná výdělečná činnost na vlastní účet a odpovědnost, soustavně, za účelem dosažení zisku, na základě živnostenského či jiného oprávnění.</a:t>
            </a:r>
          </a:p>
          <a:p>
            <a:pPr marL="457200" lvl="1"/>
            <a:r>
              <a:rPr lang="cs-CZ" sz="2000" b="1" dirty="0">
                <a:ea typeface="+mn-ea"/>
                <a:cs typeface="+mn-cs"/>
              </a:rPr>
              <a:t>Jiná výdělečná činnost: </a:t>
            </a:r>
            <a:r>
              <a:rPr lang="cs-CZ" sz="2000" dirty="0">
                <a:ea typeface="+mn-ea"/>
                <a:cs typeface="+mn-cs"/>
              </a:rPr>
              <a:t>(slouží k podpoře HČ nebo k hospodárnému využití majetku): činnost, která nemá známky podnikání, i když tvoří zisk, např. není vykonávána soustavně.</a:t>
            </a:r>
          </a:p>
        </p:txBody>
      </p:sp>
    </p:spTree>
    <p:extLst>
      <p:ext uri="{BB962C8B-B14F-4D97-AF65-F5344CB8AC3E}">
        <p14:creationId xmlns:p14="http://schemas.microsoft.com/office/powerpoint/2010/main" val="9071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5C9630-790B-4255-B285-73EC4D2708BE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/>
              <a:t>Zdanění NNO</a:t>
            </a:r>
            <a:endParaRPr lang="cs-CZ" sz="3200" dirty="0"/>
          </a:p>
        </p:txBody>
      </p:sp>
      <p:sp>
        <p:nvSpPr>
          <p:cNvPr id="20483" name="Zástupný symbol pro text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NNO jsou zdaňovány v tzv. </a:t>
            </a:r>
            <a:r>
              <a:rPr lang="cs-CZ" altLang="cs-CZ" sz="2400" b="1" dirty="0"/>
              <a:t>specifickém daňovém režimu</a:t>
            </a:r>
          </a:p>
          <a:p>
            <a:pPr marL="742950" lvl="2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stát poskytuje NNO určité výhody </a:t>
            </a:r>
            <a:r>
              <a:rPr lang="en-US" altLang="cs-CZ" sz="2400" dirty="0"/>
              <a:t>– </a:t>
            </a:r>
            <a:r>
              <a:rPr lang="cs-CZ" altLang="cs-CZ" sz="2400" dirty="0"/>
              <a:t>nepřímá podpora státem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cs-CZ" altLang="cs-CZ" sz="2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cs-CZ" sz="2400" dirty="0"/>
              <a:t>p</a:t>
            </a:r>
            <a:r>
              <a:rPr lang="cs-CZ" altLang="cs-CZ" sz="2400" dirty="0" err="1"/>
              <a:t>roč</a:t>
            </a:r>
            <a:r>
              <a:rPr lang="cs-CZ" altLang="cs-CZ" sz="2400" dirty="0"/>
              <a:t> specifický daňový režim?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NNO snižují výdaje státu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NNO představují dodatečné přínosy pro společnost 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poskytují služby za nulové nebo zvýhodněné ceny</a:t>
            </a:r>
          </a:p>
        </p:txBody>
      </p:sp>
    </p:spTree>
    <p:extLst>
      <p:ext uri="{BB962C8B-B14F-4D97-AF65-F5344CB8AC3E}">
        <p14:creationId xmlns:p14="http://schemas.microsoft.com/office/powerpoint/2010/main" val="417004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zdaňování neziskových organizací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541417"/>
            <a:ext cx="10753200" cy="429058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Alokační funkce. </a:t>
            </a:r>
          </a:p>
          <a:p>
            <a:pPr marL="72000" indent="0">
              <a:buNone/>
            </a:pPr>
            <a:r>
              <a:rPr lang="cs-CZ" sz="1800" dirty="0"/>
              <a:t>Jedná se o nepřímou veřejnou podporu, kdy stát poskytuje neziskovým organizacím daňové úlevy a vzdává se tak části svých příjmů, a to ve prospěch vybraných činností, které považuje za vhodné/nutné podporovat. </a:t>
            </a:r>
          </a:p>
          <a:p>
            <a:pPr marL="72000" indent="0">
              <a:buNone/>
            </a:pPr>
            <a:r>
              <a:rPr lang="cs-CZ" dirty="0"/>
              <a:t>Stimulační funkce. </a:t>
            </a:r>
          </a:p>
          <a:p>
            <a:pPr marL="72000" indent="0">
              <a:buNone/>
            </a:pPr>
            <a:r>
              <a:rPr lang="cs-CZ" sz="1800" dirty="0"/>
              <a:t>Prostřednictvím vybraných nastavení (vytváření kontrolních mechanismů, transparentnost) může stát daňovou politikou ovlivňovat činnost a chování neziskových organizací. </a:t>
            </a:r>
          </a:p>
          <a:p>
            <a:pPr marL="72000" indent="0">
              <a:buNone/>
            </a:pPr>
            <a:r>
              <a:rPr lang="cs-CZ" dirty="0"/>
              <a:t>Regulační funkce. </a:t>
            </a:r>
          </a:p>
          <a:p>
            <a:pPr marL="72000" indent="0">
              <a:buNone/>
            </a:pPr>
            <a:r>
              <a:rPr lang="cs-CZ" sz="1800" dirty="0"/>
              <a:t>Stát dále může nastavením mechanismů zdaňování regulovat chování neziskových organizací. Jedná se například o zákaz podnikání pro neziskové organizace, omezení jejich investiční činnosti, zamezení politické činnosti aj.</a:t>
            </a:r>
          </a:p>
        </p:txBody>
      </p:sp>
    </p:spTree>
    <p:extLst>
      <p:ext uri="{BB962C8B-B14F-4D97-AF65-F5344CB8AC3E}">
        <p14:creationId xmlns:p14="http://schemas.microsoft.com/office/powerpoint/2010/main" val="196826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D0DBDB-F58A-40B8-A709-D603B0111ED5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/>
              <a:t>Daně, které na NNO doléhají</a:t>
            </a:r>
            <a:endParaRPr lang="cs-CZ" sz="3200" dirty="0"/>
          </a:p>
        </p:txBody>
      </p:sp>
      <p:sp>
        <p:nvSpPr>
          <p:cNvPr id="22531" name="Zástupný symbol pro text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</a:t>
            </a:r>
            <a:r>
              <a:rPr lang="cs-CZ" altLang="cs-CZ" sz="1800" b="1" dirty="0"/>
              <a:t>Daň z příjmů právnických osob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altLang="cs-CZ" sz="1600" dirty="0"/>
              <a:t>příjmy, které plynou z </a:t>
            </a:r>
            <a:r>
              <a:rPr lang="cs-CZ" altLang="cs-CZ" sz="1600" b="1" dirty="0"/>
              <a:t>hlavní činnosti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altLang="cs-CZ" sz="1600" dirty="0"/>
              <a:t>příjmy, které plynou z </a:t>
            </a:r>
            <a:r>
              <a:rPr lang="cs-CZ" altLang="cs-CZ" sz="1600" b="1" dirty="0"/>
              <a:t>doplňkové činnosti</a:t>
            </a:r>
            <a:endParaRPr lang="cs-CZ" alt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b="1" dirty="0"/>
              <a:t>Daň z přidané hodnoty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altLang="cs-CZ" sz="1600" dirty="0"/>
              <a:t>za specifických podmínek</a:t>
            </a:r>
            <a:r>
              <a:rPr lang="en-US" altLang="cs-CZ" sz="1600" dirty="0"/>
              <a:t> se </a:t>
            </a:r>
            <a:r>
              <a:rPr lang="cs-CZ" altLang="cs-CZ" sz="1600" dirty="0"/>
              <a:t>musí NNO stát plátcem </a:t>
            </a:r>
            <a:r>
              <a:rPr lang="en-US" altLang="cs-CZ" sz="1600" dirty="0"/>
              <a:t>DPH</a:t>
            </a:r>
            <a:r>
              <a:rPr lang="cs-CZ" altLang="cs-CZ" sz="1600" dirty="0"/>
              <a:t> </a:t>
            </a:r>
            <a:r>
              <a:rPr lang="cs-CZ" altLang="cs-CZ" sz="1600" i="1" dirty="0"/>
              <a:t>(ekonomická činnost, pořizuje zboží z jiného členského státu EU</a:t>
            </a:r>
            <a:r>
              <a:rPr lang="en-US" altLang="cs-CZ" sz="1600" i="1" dirty="0"/>
              <a:t>)</a:t>
            </a:r>
            <a:endParaRPr lang="cs-CZ" altLang="cs-CZ" sz="1600" i="1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b="1" dirty="0"/>
              <a:t>Daň z nabytí nemovitých věcí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altLang="cs-CZ" sz="1600" dirty="0"/>
              <a:t>za specifických podmínek osvobozeny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cs-CZ" altLang="cs-CZ" sz="1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b="1" dirty="0"/>
              <a:t>Daň z nemovitých věcí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altLang="cs-CZ" sz="1600" dirty="0"/>
              <a:t>osvobození při užívání pro účely organizace</a:t>
            </a:r>
            <a:endParaRPr lang="cs-CZ" altLang="cs-CZ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800" b="1" dirty="0"/>
              <a:t>Daň silniční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altLang="cs-CZ" sz="1600" dirty="0"/>
              <a:t>pokud není zdaněna činnost, v rámci které je vozidlo užíváno, dojde</a:t>
            </a:r>
            <a:r>
              <a:rPr lang="en-US" altLang="cs-CZ" sz="1600" dirty="0"/>
              <a:t> </a:t>
            </a:r>
            <a:r>
              <a:rPr lang="cs-CZ" altLang="cs-CZ" sz="1600" dirty="0"/>
              <a:t>k osvobození</a:t>
            </a:r>
          </a:p>
        </p:txBody>
      </p:sp>
    </p:spTree>
    <p:extLst>
      <p:ext uri="{BB962C8B-B14F-4D97-AF65-F5344CB8AC3E}">
        <p14:creationId xmlns:p14="http://schemas.microsoft.com/office/powerpoint/2010/main" val="593969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Členění příjmů pro výpočet DPPO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59053B3-E764-4BF4-8483-E06B2E906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448" y="1320800"/>
            <a:ext cx="7761815" cy="43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027872-45B1-4E5C-A713-FEC6E946BDDA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Účetnictví</a:t>
            </a:r>
            <a:endParaRPr lang="cs-CZ" sz="4000" dirty="0"/>
          </a:p>
        </p:txBody>
      </p:sp>
      <p:sp>
        <p:nvSpPr>
          <p:cNvPr id="8195" name="Zástupný symbol pro text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b="1" dirty="0"/>
              <a:t>informační systém</a:t>
            </a:r>
            <a:r>
              <a:rPr lang="cs-CZ" altLang="cs-CZ" sz="1900" dirty="0"/>
              <a:t>, který poskytuje základní informace o finančních aktivitách a stavu majetku účetní jednotky (tj. právnické osoby)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900" b="1" dirty="0"/>
              <a:t>činnost</a:t>
            </a:r>
            <a:r>
              <a:rPr lang="cs-CZ" sz="1900" dirty="0"/>
              <a:t> vedoucí ke zjištění stavu a změn majetku a jeho zdrojů, výsledku hospodaření za určité období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900" dirty="0"/>
              <a:t>písemné zaznamenávání </a:t>
            </a:r>
            <a:r>
              <a:rPr lang="cs-CZ" sz="1900" b="1" dirty="0"/>
              <a:t>informací</a:t>
            </a:r>
            <a:r>
              <a:rPr lang="cs-CZ" sz="1900" dirty="0"/>
              <a:t> o hospodářských jevech podniku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cs-CZ" altLang="cs-CZ" sz="1900" dirty="0"/>
          </a:p>
          <a:p>
            <a:pPr marL="285750" indent="-285750" eaLnBrk="1" hangingPunct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cs-CZ" altLang="cs-CZ" sz="19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dirty="0"/>
              <a:t>účetnictví musí být (§ 8</a:t>
            </a:r>
            <a:r>
              <a:rPr lang="en-US" altLang="cs-CZ" sz="1900" dirty="0"/>
              <a:t>, 563/1991 Sb., </a:t>
            </a:r>
            <a:r>
              <a:rPr lang="cs-CZ" altLang="cs-CZ" sz="1900" dirty="0"/>
              <a:t>zákona o účetnictví):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dirty="0"/>
              <a:t>správné (neodporuje zákonu),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dirty="0"/>
              <a:t>úplné (obsahuje vše),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dirty="0"/>
              <a:t>průkazné (navázáno na skutečnost),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dirty="0"/>
              <a:t>srozumitelné (nadáno schopností jednoznačně určit informace), 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1900" dirty="0"/>
              <a:t>trvalé (uchovatel informací).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5567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odčitatelné od základu daně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E0779E1-398F-4D3A-9A2B-7290B7D1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22" y="1692274"/>
            <a:ext cx="8146490" cy="44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9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Daň z příjmu PO</a:t>
            </a:r>
          </a:p>
        </p:txBody>
      </p:sp>
      <p:pic>
        <p:nvPicPr>
          <p:cNvPr id="6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l="33011" t="24122" r="29009" b="24134"/>
          <a:stretch/>
        </p:blipFill>
        <p:spPr bwMode="auto">
          <a:xfrm>
            <a:off x="2416629" y="1171576"/>
            <a:ext cx="6648993" cy="5412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477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snížení základu DPPO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40" cy="158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50428">
                  <a:extLst>
                    <a:ext uri="{9D8B030D-6E8A-4147-A177-3AD203B41FA5}">
                      <a16:colId xmlns:a16="http://schemas.microsoft.com/office/drawing/2014/main" val="234504830"/>
                    </a:ext>
                  </a:extLst>
                </a:gridCol>
                <a:gridCol w="2150428">
                  <a:extLst>
                    <a:ext uri="{9D8B030D-6E8A-4147-A177-3AD203B41FA5}">
                      <a16:colId xmlns:a16="http://schemas.microsoft.com/office/drawing/2014/main" val="1392419270"/>
                    </a:ext>
                  </a:extLst>
                </a:gridCol>
                <a:gridCol w="2150428">
                  <a:extLst>
                    <a:ext uri="{9D8B030D-6E8A-4147-A177-3AD203B41FA5}">
                      <a16:colId xmlns:a16="http://schemas.microsoft.com/office/drawing/2014/main" val="1699647377"/>
                    </a:ext>
                  </a:extLst>
                </a:gridCol>
                <a:gridCol w="2150428">
                  <a:extLst>
                    <a:ext uri="{9D8B030D-6E8A-4147-A177-3AD203B41FA5}">
                      <a16:colId xmlns:a16="http://schemas.microsoft.com/office/drawing/2014/main" val="1514753612"/>
                    </a:ext>
                  </a:extLst>
                </a:gridCol>
                <a:gridCol w="2150428">
                  <a:extLst>
                    <a:ext uri="{9D8B030D-6E8A-4147-A177-3AD203B41FA5}">
                      <a16:colId xmlns:a16="http://schemas.microsoft.com/office/drawing/2014/main" val="52017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ZD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250 000,-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400 000,-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3 000 000,-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4 000 000,-</a:t>
                      </a:r>
                    </a:p>
                  </a:txBody>
                  <a:tcPr marL="121651" marR="121651"/>
                </a:tc>
                <a:extLst>
                  <a:ext uri="{0D108BD9-81ED-4DB2-BD59-A6C34878D82A}">
                    <a16:rowId xmlns:a16="http://schemas.microsoft.com/office/drawing/2014/main" val="336306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30 %</a:t>
                      </a:r>
                      <a:r>
                        <a:rPr lang="cs-CZ" sz="2000" baseline="0" dirty="0"/>
                        <a:t> ze ZD</a:t>
                      </a:r>
                      <a:endParaRPr lang="cs-CZ" sz="2000" dirty="0"/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120 000,-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900 000,-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1 200</a:t>
                      </a:r>
                      <a:r>
                        <a:rPr lang="cs-CZ" sz="2000" baseline="0" dirty="0"/>
                        <a:t> 000,-</a:t>
                      </a:r>
                      <a:endParaRPr lang="cs-CZ" sz="2000" dirty="0"/>
                    </a:p>
                  </a:txBody>
                  <a:tcPr marL="121651" marR="121651"/>
                </a:tc>
                <a:extLst>
                  <a:ext uri="{0D108BD9-81ED-4DB2-BD59-A6C34878D82A}">
                    <a16:rowId xmlns:a16="http://schemas.microsoft.com/office/drawing/2014/main" val="275494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Mohu odečíst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250 000,-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900 000,-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</a:t>
                      </a:r>
                      <a:r>
                        <a:rPr lang="cs-CZ" sz="2000" baseline="0" dirty="0"/>
                        <a:t> 000 000,-</a:t>
                      </a:r>
                      <a:endParaRPr lang="cs-CZ" sz="2000" dirty="0"/>
                    </a:p>
                  </a:txBody>
                  <a:tcPr marL="121651" marR="121651"/>
                </a:tc>
                <a:extLst>
                  <a:ext uri="{0D108BD9-81ED-4DB2-BD59-A6C34878D82A}">
                    <a16:rowId xmlns:a16="http://schemas.microsoft.com/office/drawing/2014/main" val="74479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Upravený ZD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100 000,-</a:t>
                      </a:r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2 100</a:t>
                      </a:r>
                      <a:r>
                        <a:rPr lang="cs-CZ" sz="2000" baseline="0" dirty="0"/>
                        <a:t> 000,-</a:t>
                      </a:r>
                      <a:endParaRPr lang="cs-CZ" sz="2000" dirty="0"/>
                    </a:p>
                  </a:txBody>
                  <a:tcPr marL="121651" marR="121651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3 000 000,-</a:t>
                      </a:r>
                    </a:p>
                  </a:txBody>
                  <a:tcPr marL="121651" marR="121651"/>
                </a:tc>
                <a:extLst>
                  <a:ext uri="{0D108BD9-81ED-4DB2-BD59-A6C34878D82A}">
                    <a16:rowId xmlns:a16="http://schemas.microsoft.com/office/drawing/2014/main" val="124527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15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účetnictví: §18a(3) – členění činností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2000" indent="0">
              <a:buNone/>
            </a:pPr>
            <a:r>
              <a:rPr lang="cs-CZ" dirty="0"/>
              <a:t>U veřejně prospěšného poplatníka se splnění podmínky uvedené v odstavci 1 písm. a) posuzuje za celé zdaňovací období podle jednotlivých druhů činností.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Pokud jednotlivá činnost v rámci téhož druhu činnosti je prováděna jak za </a:t>
            </a:r>
            <a:r>
              <a:rPr lang="cs-CZ" b="1" dirty="0"/>
              <a:t>ceny,     kdy dosažené příjmy jsou nižší nebo rovny než související výdaje</a:t>
            </a:r>
            <a:r>
              <a:rPr lang="cs-CZ" dirty="0"/>
              <a:t> (náklady) vynaložené na jejich dosažení, zajištění a udržení, tak </a:t>
            </a:r>
            <a:r>
              <a:rPr lang="cs-CZ" b="1" dirty="0"/>
              <a:t>za ceny, kdy dosažené příjmy jsou vyšší než související výdaje </a:t>
            </a:r>
            <a:r>
              <a:rPr lang="cs-CZ" dirty="0"/>
              <a:t>(náklady) vynaložené na jejich dosažení, zajištění a udržení, </a:t>
            </a:r>
            <a:r>
              <a:rPr lang="cs-CZ" dirty="0">
                <a:solidFill>
                  <a:srgbClr val="FF0000"/>
                </a:solidFill>
              </a:rPr>
              <a:t>jsou předmětem daně příjmy z těch jednotlivých činností, které jsou vykonávány za ceny, kdy příjmy převyšují související výdaje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168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Členění činnosti - §18a(4) – členění činností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Veřejně prospěšný poplatník je povinen vést účetnictví tak, aby nejpozději ke dni účetní závěrky byly vedeny </a:t>
            </a:r>
            <a:r>
              <a:rPr lang="cs-CZ" b="1" dirty="0">
                <a:solidFill>
                  <a:srgbClr val="FF0000"/>
                </a:solidFill>
              </a:rPr>
              <a:t>odděleně příjmy, které jsou předmětem daně, od příjmů, které předmětem daně nejsou</a:t>
            </a:r>
            <a:r>
              <a:rPr lang="cs-CZ" b="1" dirty="0"/>
              <a:t>, nebo předmětem daně jsou, ale jsou od daně osvobozeny. </a:t>
            </a:r>
            <a:r>
              <a:rPr lang="cs-CZ" dirty="0"/>
              <a:t>Obdobně to platí pro vedení výdajů (nákladů) – střediska, zakázky, nákladové okruhy…</a:t>
            </a:r>
          </a:p>
        </p:txBody>
      </p:sp>
    </p:spTree>
    <p:extLst>
      <p:ext uri="{BB962C8B-B14F-4D97-AF65-F5344CB8AC3E}">
        <p14:creationId xmlns:p14="http://schemas.microsoft.com/office/powerpoint/2010/main" val="378342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účetnictví pro správné stanovení základu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9568"/>
            <a:ext cx="10753200" cy="41399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 má možnost ovlivnit svůj daňový základ. Ten může snížit, pokud vhodně vymezí obsah hlavní a hospodářské činnosti ve stanovách. Příjmy z některých činností totiž vůbec nemusí být předmětem daně. Způsob vymezení činností ve stanovách žádný předpis neupravuje.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Odděleně evidovány náklady a výnosy podle jednotlivých druhů činností (využívat střediska nebo analytické účty)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096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účetnictví pro správné stanovení základu DPPO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2564D5F-6680-47BA-9F02-999F5CE61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975" y="1991333"/>
            <a:ext cx="8187638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56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 účetnictví pro správné stanovení základu DPPO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B40FFF0-CBC4-4057-BC88-98F67FCAC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907" y="1933416"/>
            <a:ext cx="8827773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9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 soubor činností, jejichž cílem je zjistit a komplexně vyhodnotit finanční situaci podniku.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Soubor finančních ukazatelů, který je hlavním zdrojem informací pro sestavování finančních plánů v různých časových úsecích či pro strategická rozhodnutí, směřující k ekonomické stabilitě firmy.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Jejím úkolem je rozpoznat zdraví podniku, odhalit slabé stránky a identifikovat silné stránky.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Vychází především z dat minulých let, ale je podkladem pro kroky k rozhodování do budoucnosti.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Ukazatelů, díky kterým se hodnotí finanční zdraví organizace, existuje velké množství → ne všechny je vhodné/možné použít u NNO</a:t>
            </a:r>
          </a:p>
        </p:txBody>
      </p:sp>
    </p:spTree>
    <p:extLst>
      <p:ext uri="{BB962C8B-B14F-4D97-AF65-F5344CB8AC3E}">
        <p14:creationId xmlns:p14="http://schemas.microsoft.com/office/powerpoint/2010/main" val="907498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organizaci je velmi důležitá hospodárnost, tzn. měření            a minimalizace nákladů. </a:t>
            </a:r>
          </a:p>
          <a:p>
            <a:r>
              <a:rPr lang="cs-CZ" dirty="0"/>
              <a:t>Případný zisk z činnosti organizace není rozdělován a slouží jako zdroj k dalšímu naplňování poslání organizace. 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Proto se sledují zejména ukazatele vývoje: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výnosů a nákladů v čase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počtu klientů v čase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majetkových položek v čase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velikosti potřebných zdrojů v čase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počtu zaměstnanců a dobrovolníků v čase</a:t>
            </a:r>
          </a:p>
        </p:txBody>
      </p:sp>
    </p:spTree>
    <p:extLst>
      <p:ext uri="{BB962C8B-B14F-4D97-AF65-F5344CB8AC3E}">
        <p14:creationId xmlns:p14="http://schemas.microsoft.com/office/powerpoint/2010/main" val="394970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účetnictví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Přehled pro majitele, zakladatele, zřizovatele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Podklady pro řízení organizace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Poklady pro dárce, poskytovatele dotací, grantů,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Evidence pro daňové přiznání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Zákonem daná povinnost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Zájem statistik (zákonná povinnost)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Zájem konkurence</a:t>
            </a:r>
          </a:p>
        </p:txBody>
      </p:sp>
    </p:spTree>
    <p:extLst>
      <p:ext uri="{BB962C8B-B14F-4D97-AF65-F5344CB8AC3E}">
        <p14:creationId xmlns:p14="http://schemas.microsoft.com/office/powerpoint/2010/main" val="688649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Fundamentální a technická finanční analýza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FFA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000" dirty="0"/>
              <a:t>- spíše se zabývá kvalitativními údaji o podniku.</a:t>
            </a:r>
          </a:p>
          <a:p>
            <a:r>
              <a:rPr lang="cs-CZ" sz="2000" dirty="0"/>
              <a:t>- využívá se při ní </a:t>
            </a:r>
            <a:r>
              <a:rPr lang="cs-CZ" sz="2000" b="1" dirty="0"/>
              <a:t>odborných zkušeností, expertních odhadů a intuice</a:t>
            </a:r>
            <a:r>
              <a:rPr lang="cs-CZ" sz="2000" dirty="0"/>
              <a:t>. </a:t>
            </a:r>
          </a:p>
          <a:p>
            <a:r>
              <a:rPr lang="cs-CZ" sz="2000" dirty="0"/>
              <a:t>- tato metoda se upřednostňuje při velkých změnách podmínek, které vylučují využití extrapolačních metod v rámci technické analýzy.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TFA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6172201" y="2646635"/>
            <a:ext cx="3878113" cy="4956329"/>
          </a:xfrm>
        </p:spPr>
        <p:txBody>
          <a:bodyPr/>
          <a:lstStyle/>
          <a:p>
            <a:r>
              <a:rPr lang="cs-CZ" sz="2000" dirty="0"/>
              <a:t>- zabývá se kvantitativními údaji a je založena na </a:t>
            </a:r>
            <a:r>
              <a:rPr lang="cs-CZ" sz="2000" b="1" dirty="0"/>
              <a:t>matematicko-statistických metodách</a:t>
            </a:r>
            <a:r>
              <a:rPr lang="cs-CZ" sz="2000" dirty="0"/>
              <a:t>.</a:t>
            </a:r>
          </a:p>
          <a:p>
            <a:r>
              <a:rPr lang="cs-CZ" sz="2000" dirty="0"/>
              <a:t>- V oblasti elementárních metod se jedná o analýzu vertikální a horizontální. 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V rámci vertikální analýzy se hodnotí vývoj jednotlivých prvků. </a:t>
            </a:r>
          </a:p>
          <a:p>
            <a:pPr lvl="1"/>
            <a:r>
              <a:rPr lang="cs-CZ" sz="1600" dirty="0"/>
              <a:t>K nástrojům u horizontální analýzy patří časové řady a rozpoznání.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826500" y="6248400"/>
            <a:ext cx="1841500" cy="457200"/>
          </a:xfrm>
        </p:spPr>
        <p:txBody>
          <a:bodyPr/>
          <a:lstStyle/>
          <a:p>
            <a:endParaRPr lang="cs-CZ" altLang="cs-CZ" dirty="0"/>
          </a:p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127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Elementární metody TFA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absolutních ukazatelů</a:t>
            </a:r>
          </a:p>
          <a:p>
            <a:r>
              <a:rPr lang="cs-CZ" dirty="0"/>
              <a:t>analýza poměrových ukazatelů</a:t>
            </a:r>
          </a:p>
          <a:p>
            <a:r>
              <a:rPr lang="cs-CZ" dirty="0"/>
              <a:t>analýza soustav ukazatelů</a:t>
            </a:r>
          </a:p>
          <a:p>
            <a:r>
              <a:rPr lang="cs-CZ" dirty="0"/>
              <a:t>analýza rozdílových ukazatelů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43" y="2530243"/>
            <a:ext cx="5843239" cy="31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8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absolutních ukazatelů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základní přehled o vývoji jednotlivých veličin ve výkazech finančního účetnictví. </a:t>
            </a:r>
          </a:p>
          <a:p>
            <a:r>
              <a:rPr lang="cs-CZ" dirty="0"/>
              <a:t>HA: vývoj jednotlivých položek účetních výkazů v čase.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VA: podíl jednotlivých dílčích položek výkazů na celku. </a:t>
            </a:r>
          </a:p>
          <a:p>
            <a:r>
              <a:rPr lang="cs-CZ" dirty="0"/>
              <a:t>Pokud jde o rozvahu, jako celek se považují aktiva a pasiva celkem.    V případě VZZ jsou za celek považovány tržby anebo položka výkony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6065" t="61099" r="34775" b="24423"/>
          <a:stretch/>
        </p:blipFill>
        <p:spPr bwMode="auto">
          <a:xfrm>
            <a:off x="5257165" y="3195002"/>
            <a:ext cx="3124835" cy="1321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788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600" y="2390531"/>
            <a:ext cx="9007475" cy="96659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Analýza poměrových ukazatelů (vypočítávají vydělením jedné položky jinou položkou)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1. Ukazatele rentability (u NNO dosti diskutované)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3628" y="2873829"/>
            <a:ext cx="3761447" cy="3460432"/>
          </a:xfrm>
        </p:spPr>
        <p:txBody>
          <a:bodyPr/>
          <a:lstStyle/>
          <a:p>
            <a:r>
              <a:rPr lang="cs-CZ" sz="2400" i="1" dirty="0"/>
              <a:t>Vzorec pro výpočet míry pokrytí ztráty z hlavní činnosti ziskem z doplňkové činnosti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2033588" y="2996065"/>
            <a:ext cx="3805934" cy="3252335"/>
          </a:xfrm>
        </p:spPr>
        <p:txBody>
          <a:bodyPr/>
          <a:lstStyle/>
          <a:p>
            <a:r>
              <a:rPr lang="cs-CZ" sz="2400" i="1" dirty="0"/>
              <a:t>Vzorec pro výpočet rentability nákladů doplňkové činnosti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826500" y="6248400"/>
            <a:ext cx="1841500" cy="4572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40601" t="73123" r="38680" b="8467"/>
          <a:stretch/>
        </p:blipFill>
        <p:spPr bwMode="auto">
          <a:xfrm>
            <a:off x="1717091" y="4644666"/>
            <a:ext cx="3097691" cy="1661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3"/>
          <a:srcRect l="36444" t="73368" r="34976" b="8228"/>
          <a:stretch/>
        </p:blipFill>
        <p:spPr bwMode="auto">
          <a:xfrm>
            <a:off x="6363628" y="4625197"/>
            <a:ext cx="3155795" cy="1661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87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62BE3-FB3A-4F01-A26A-8D36CDF01ADA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Ukazatel likvidity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Hodnotí, jak subjekt dokáže dostát svým závazkům, a to prostřednictvím úhrady v peněžních prostředcích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nejčastěji se hodnotí likvidita okamžitá a pohotová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i="1" dirty="0"/>
              <a:t>Vzorec pro výpočet okamžité likvidity</a:t>
            </a:r>
          </a:p>
          <a:p>
            <a:endParaRPr lang="cs-CZ" i="1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41559" t="45150" r="39940" b="41109"/>
          <a:stretch/>
        </p:blipFill>
        <p:spPr bwMode="auto">
          <a:xfrm>
            <a:off x="2347098" y="4531195"/>
            <a:ext cx="3415640" cy="1409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01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Ukazatele autarkie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Míra soběstačnosti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i="1" dirty="0"/>
              <a:t>Vzorec na výpočet autarkie hlavní činnosti na bázi výnosů a nákladů</a:t>
            </a: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41725" t="48343" r="38790" b="36199"/>
          <a:stretch/>
        </p:blipFill>
        <p:spPr bwMode="auto">
          <a:xfrm>
            <a:off x="2033589" y="3825241"/>
            <a:ext cx="3672118" cy="1650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1159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FA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použití souhrnných modelů, které slouží k posouzení velkých NNO</a:t>
            </a:r>
          </a:p>
          <a:p>
            <a:r>
              <a:rPr lang="cs-CZ" dirty="0"/>
              <a:t>Např. </a:t>
            </a:r>
            <a:r>
              <a:rPr lang="cs-CZ" dirty="0">
                <a:solidFill>
                  <a:srgbClr val="FF0000"/>
                </a:solidFill>
              </a:rPr>
              <a:t>model KAMF</a:t>
            </a:r>
            <a:r>
              <a:rPr lang="cs-CZ" dirty="0"/>
              <a:t>: hodnotí ukazatel autarkie hlavní činnosti, dále nákladovou rentabilitu doplňkové činnosti, míru pokrytí ztráty z hlavní činnosti ziskem z doplňkové činnosti. Dále hodnotí okamžitou likviditu, obrat kapitálu a modifikovanou produktivitu práce. </a:t>
            </a:r>
          </a:p>
          <a:p>
            <a:r>
              <a:rPr lang="cs-CZ" dirty="0"/>
              <a:t>ke každému ukazateli je sestavena stupnice hodnocení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Celkový výsledek je poté určen aritmetickým průměrem.</a:t>
            </a:r>
          </a:p>
        </p:txBody>
      </p:sp>
    </p:spTree>
    <p:extLst>
      <p:ext uri="{BB962C8B-B14F-4D97-AF65-F5344CB8AC3E}">
        <p14:creationId xmlns:p14="http://schemas.microsoft.com/office/powerpoint/2010/main" val="255236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KAMF</a:t>
            </a:r>
          </a:p>
        </p:txBody>
      </p:sp>
      <p:pic>
        <p:nvPicPr>
          <p:cNvPr id="7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4669" t="26330" r="26525" b="34231"/>
          <a:stretch/>
        </p:blipFill>
        <p:spPr bwMode="auto">
          <a:xfrm>
            <a:off x="1567543" y="1171576"/>
            <a:ext cx="8725988" cy="4798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27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 ještě není pro dnešek vše.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5744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 musí poskytovat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57800" indent="-342900">
              <a:buFont typeface="Wingdings" panose="05000000000000000000" pitchFamily="2" charset="2"/>
              <a:buChar char="§"/>
            </a:pPr>
            <a:r>
              <a:rPr lang="cs-CZ" sz="2000" dirty="0"/>
              <a:t>o </a:t>
            </a:r>
            <a:r>
              <a:rPr lang="cs-CZ" sz="2000" b="1" dirty="0"/>
              <a:t>stavu a pohybu majetku a jeho zdrojích financování </a:t>
            </a:r>
          </a:p>
          <a:p>
            <a:pPr marL="0" indent="0">
              <a:buNone/>
            </a:pPr>
            <a:r>
              <a:rPr lang="cs-CZ" sz="2000" i="1" dirty="0"/>
              <a:t>Podnikatel musí mít přehled například o stavu peněžních prostředků, o tom, kolik Kč má dostat zaplaceno od odběratelů, a naopak, kolik Kč dluží dodavatelům a jiným subjektům, jaká část majetku je financována z vlastních zdrojů apod.</a:t>
            </a:r>
          </a:p>
          <a:p>
            <a:pPr marL="414900" indent="-342900">
              <a:buFont typeface="Wingdings" panose="05000000000000000000" pitchFamily="2" charset="2"/>
              <a:buChar char="§"/>
            </a:pPr>
            <a:endParaRPr lang="cs-CZ" sz="2000" i="1" dirty="0"/>
          </a:p>
          <a:p>
            <a:pPr marL="757800" indent="-342900">
              <a:buFont typeface="Wingdings" panose="05000000000000000000" pitchFamily="2" charset="2"/>
              <a:buChar char="§"/>
            </a:pPr>
            <a:r>
              <a:rPr lang="cs-CZ" sz="2000" dirty="0"/>
              <a:t>o </a:t>
            </a:r>
            <a:r>
              <a:rPr lang="cs-CZ" sz="2000" b="1" dirty="0"/>
              <a:t>nákladech, výnosech a s tím souvisejícím výsledkem hospodaření</a:t>
            </a:r>
            <a:r>
              <a:rPr lang="cs-CZ" sz="2000" dirty="0"/>
              <a:t> účetní jednotky. </a:t>
            </a:r>
          </a:p>
          <a:p>
            <a:pPr marL="0" indent="0">
              <a:buNone/>
            </a:pPr>
            <a:r>
              <a:rPr lang="cs-CZ" sz="2000" i="1" dirty="0"/>
              <a:t>Při jakémkoliv podnikání je potřeba mít přehled o výši prostředků do podnikání vložených a o dosažených výsledcích podnikatelské činnosti, aby podnikatel věděl, zda se mu vyplatí provozovat podnikatelskou činnost či nikoliv.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692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vede účetnictví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V §1 ZU se uvádí: „účetní jednotky uvedené v § 1 odst. 2 písm. b) jsou povinny vést účetnictví ode dne svého vzniku až do dne svého zániku“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Účetní jednotkou je každá organizace – právnická osoba.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NNO je právnická osoba a z toho plyne, že má povinnost vést účetnictví. A to i tehdy, když neplyne povinnost podat daňové přiznání.</a:t>
            </a:r>
          </a:p>
        </p:txBody>
      </p:sp>
    </p:spTree>
    <p:extLst>
      <p:ext uri="{BB962C8B-B14F-4D97-AF65-F5344CB8AC3E}">
        <p14:creationId xmlns:p14="http://schemas.microsoft.com/office/powerpoint/2010/main" val="285226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nevede účetnictví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Podnikající fyzické osoby, které nejsou zapsané v obchodním rejstříku (obrat nepřesáhl 6 mil Kč) – řídí se zákonem o daních z příjmů</a:t>
            </a:r>
          </a:p>
          <a:p>
            <a:pPr marL="72000"/>
            <a:endParaRPr lang="cs-CZ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sz="1800" dirty="0"/>
              <a:t>Vedou </a:t>
            </a:r>
            <a:r>
              <a:rPr lang="cs-CZ" sz="1800" b="1" dirty="0"/>
              <a:t>Daňovou evidenci</a:t>
            </a:r>
            <a:r>
              <a:rPr lang="cs-CZ" sz="1800" dirty="0"/>
              <a:t>: evidence příjmů a výdajů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sz="1800" dirty="0"/>
              <a:t>Vedou </a:t>
            </a:r>
            <a:r>
              <a:rPr lang="cs-CZ" sz="1800" b="1" dirty="0"/>
              <a:t>Evidenci příjmů</a:t>
            </a:r>
            <a:r>
              <a:rPr lang="cs-CZ" sz="1800" dirty="0"/>
              <a:t>: evidují pouze příjmy (výdaje se vypočtou stanovením procenta – paušálem)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09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 účetních informací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2325189"/>
            <a:ext cx="5181600" cy="3851774"/>
          </a:xfrm>
        </p:spPr>
        <p:txBody>
          <a:bodyPr/>
          <a:lstStyle/>
          <a:p>
            <a:r>
              <a:rPr lang="cs-CZ" dirty="0"/>
              <a:t>Majitelé</a:t>
            </a:r>
          </a:p>
          <a:p>
            <a:r>
              <a:rPr lang="cs-CZ" dirty="0"/>
              <a:t>Manažeři</a:t>
            </a:r>
          </a:p>
          <a:p>
            <a:r>
              <a:rPr lang="cs-CZ" dirty="0"/>
              <a:t>Zaměstnanci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2325189"/>
            <a:ext cx="5181600" cy="3851774"/>
          </a:xfrm>
        </p:spPr>
        <p:txBody>
          <a:bodyPr>
            <a:normAutofit/>
          </a:bodyPr>
          <a:lstStyle/>
          <a:p>
            <a:r>
              <a:rPr lang="cs-CZ" dirty="0"/>
              <a:t>Finanční úřad</a:t>
            </a:r>
          </a:p>
          <a:p>
            <a:r>
              <a:rPr lang="cs-CZ" dirty="0"/>
              <a:t>Zdravotní pojišťovna</a:t>
            </a:r>
          </a:p>
          <a:p>
            <a:r>
              <a:rPr lang="cs-CZ" dirty="0"/>
              <a:t>Správa sociálního zabezpečení</a:t>
            </a:r>
          </a:p>
          <a:p>
            <a:r>
              <a:rPr lang="cs-CZ" dirty="0"/>
              <a:t>Banka</a:t>
            </a:r>
          </a:p>
          <a:p>
            <a:r>
              <a:rPr lang="cs-CZ" dirty="0"/>
              <a:t>Obchodní partneři</a:t>
            </a:r>
          </a:p>
          <a:p>
            <a:r>
              <a:rPr lang="cs-CZ" dirty="0"/>
              <a:t>Klienti</a:t>
            </a:r>
          </a:p>
          <a:p>
            <a:r>
              <a:rPr lang="cs-CZ" dirty="0"/>
              <a:t>Dárci…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CD6F-6F72-494C-9F75-EA7F2E402090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cs-CZ" b="1" dirty="0"/>
              <a:t>        Interní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6172201" y="1681163"/>
            <a:ext cx="6019800" cy="823912"/>
          </a:xfrm>
        </p:spPr>
        <p:txBody>
          <a:bodyPr/>
          <a:lstStyle/>
          <a:p>
            <a:r>
              <a:rPr lang="cs-CZ" b="1" dirty="0"/>
              <a:t>Externí</a:t>
            </a:r>
          </a:p>
        </p:txBody>
      </p:sp>
    </p:spTree>
    <p:extLst>
      <p:ext uri="{BB962C8B-B14F-4D97-AF65-F5344CB8AC3E}">
        <p14:creationId xmlns:p14="http://schemas.microsoft.com/office/powerpoint/2010/main" val="35663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F0F001-7FAF-42FD-B71F-FE6377F1E56C}" type="slidenum">
              <a:rPr lang="cs-CZ" altLang="cs-CZ" sz="1200">
                <a:solidFill>
                  <a:srgbClr val="96969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Legislativní úprava účetnictví pro NNO</a:t>
            </a:r>
            <a:endParaRPr lang="cs-CZ" sz="3600" dirty="0"/>
          </a:p>
        </p:txBody>
      </p:sp>
      <p:sp>
        <p:nvSpPr>
          <p:cNvPr id="10243" name="Zástupný symbol pro text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/>
              <a:t>zákon</a:t>
            </a:r>
            <a:r>
              <a:rPr lang="cs-CZ" altLang="cs-CZ" sz="1800" dirty="0"/>
              <a:t> č. 563/1991 Sb., o účetnictví ve znění pozdějších předpisů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/>
              <a:t>vyhláška</a:t>
            </a:r>
            <a:r>
              <a:rPr lang="cs-CZ" altLang="cs-CZ" sz="1800" dirty="0"/>
              <a:t> č. 504/2002 Sb., kterou se provádějí některá ustanovení zákona o účetnictví pro účetní jednotky, jejichž hlavním předmětem činnosti není podnikání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b="1" dirty="0"/>
              <a:t>vyhláška </a:t>
            </a:r>
            <a:r>
              <a:rPr lang="cs-CZ" sz="1800" dirty="0"/>
              <a:t>č. 325/2015 Sb., kterou se provádějí některá ustanovení zákona o účetnictví, ve znění pozdějších předpisů, pro účetní jednotky, které vedou jednoduché účetnictví</a:t>
            </a:r>
            <a:endParaRPr lang="cs-CZ" altLang="cs-CZ" sz="1800" dirty="0"/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/>
              <a:t>české účetní standardy</a:t>
            </a:r>
            <a:r>
              <a:rPr lang="cs-CZ" altLang="cs-CZ" sz="1800" dirty="0"/>
              <a:t> pro účetní jednotky, u kterých hlavním předmětem činnosti není podnikání (standardy č. 401 – 413)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/>
              <a:t>vnitřní předpisy </a:t>
            </a:r>
            <a:r>
              <a:rPr lang="cs-CZ" altLang="cs-CZ" sz="1800" dirty="0"/>
              <a:t>organizace (stanovy, organizační řád...)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800" b="1" dirty="0"/>
              <a:t>vnitřní směrnice </a:t>
            </a:r>
            <a:r>
              <a:rPr lang="cs-CZ" altLang="cs-CZ" sz="1800" dirty="0"/>
              <a:t>organizace (o finančním řízení, o účetnictví...)</a:t>
            </a:r>
          </a:p>
        </p:txBody>
      </p:sp>
    </p:spTree>
    <p:extLst>
      <p:ext uri="{BB962C8B-B14F-4D97-AF65-F5344CB8AC3E}">
        <p14:creationId xmlns:p14="http://schemas.microsoft.com/office/powerpoint/2010/main" val="23589823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4" id="{EB9BBFD1-4945-FF4B-B444-0FA2E299937D}" vid="{6E2C3D73-0B21-D247-8C5E-B7166C29BA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muni-econ-prezentace-16x9-cz</Template>
  <TotalTime>331</TotalTime>
  <Words>3018</Words>
  <Application>Microsoft Office PowerPoint</Application>
  <PresentationFormat>Širokoúhlá obrazovka</PresentationFormat>
  <Paragraphs>418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Tahoma</vt:lpstr>
      <vt:lpstr>Wingdings</vt:lpstr>
      <vt:lpstr>Prezentace_MU_CZ</vt:lpstr>
      <vt:lpstr>Prezentace aplikace PowerPoint</vt:lpstr>
      <vt:lpstr>Co si vybavíte, když se řekne účetnictví?</vt:lpstr>
      <vt:lpstr>Účetnictví</vt:lpstr>
      <vt:lpstr>Účel účetnictví</vt:lpstr>
      <vt:lpstr>Účetnictví musí poskytovat informace</vt:lpstr>
      <vt:lpstr>Kdo vede účetnictví</vt:lpstr>
      <vt:lpstr>Kdo nevede účetnictví</vt:lpstr>
      <vt:lpstr>Uživatelé účetních informací</vt:lpstr>
      <vt:lpstr>Legislativní úprava účetnictví pro NNO</vt:lpstr>
      <vt:lpstr>Vyhláška č. 504/2002 Sb.</vt:lpstr>
      <vt:lpstr>České účetní standardy   (metody a postupy vedení a zpracování účetnictví) </vt:lpstr>
      <vt:lpstr>Účetnictví NNO</vt:lpstr>
      <vt:lpstr>Jednoduché účetnictví</vt:lpstr>
      <vt:lpstr>Zjednodušený rozsah účetnictví</vt:lpstr>
      <vt:lpstr>Účetnictví v plném rozsahu</vt:lpstr>
      <vt:lpstr>Potrojné účetnictví</vt:lpstr>
      <vt:lpstr>Účetní závěrka</vt:lpstr>
      <vt:lpstr>Účetní výkazy – účetní závěrka </vt:lpstr>
      <vt:lpstr>POVINNOST ZVEŘEJNIT ÚČETNÍ ZÁVĚRKU</vt:lpstr>
      <vt:lpstr>Jak vypadá účetní doklad 1</vt:lpstr>
      <vt:lpstr>Jak vypadá účetní doklad 2</vt:lpstr>
      <vt:lpstr>Archivace účetních dokladů </vt:lpstr>
      <vt:lpstr>Jak musí vést NNO účetnictví?  </vt:lpstr>
      <vt:lpstr>Podnikání neziskových organizací</vt:lpstr>
      <vt:lpstr>Podnikání NNO?  CO ŘÍKÁ NOZ?</vt:lpstr>
      <vt:lpstr>Zdanění NNO</vt:lpstr>
      <vt:lpstr>Funkce zdaňování neziskových organizací</vt:lpstr>
      <vt:lpstr>Daně, které na NNO doléhají</vt:lpstr>
      <vt:lpstr>Členění příjmů pro výpočet DPPO</vt:lpstr>
      <vt:lpstr>Položky odčitatelné od základu daně</vt:lpstr>
      <vt:lpstr>Daň z příjmu PO</vt:lpstr>
      <vt:lpstr>Příklad na snížení základu DPPO </vt:lpstr>
      <vt:lpstr>Vedení účetnictví: §18a(3) – členění činností</vt:lpstr>
      <vt:lpstr>Členění činnosti - §18a(4) – členění činností </vt:lpstr>
      <vt:lpstr>Vedení účetnictví pro správné stanovení základu daně</vt:lpstr>
      <vt:lpstr>Vedení účetnictví pro správné stanovení základu DPPO</vt:lpstr>
      <vt:lpstr>Vedení účetnictví pro správné stanovení základu DPPO</vt:lpstr>
      <vt:lpstr>Finanční analýza</vt:lpstr>
      <vt:lpstr>Základní ukazatele</vt:lpstr>
      <vt:lpstr>Fundamentální a technická finanční analýza</vt:lpstr>
      <vt:lpstr>Elementární metody TFA</vt:lpstr>
      <vt:lpstr>Analýza absolutních ukazatelů</vt:lpstr>
      <vt:lpstr>   Analýza poměrových ukazatelů (vypočítávají vydělením jedné položky jinou položkou)  1. Ukazatele rentability (u NNO dosti diskutované) </vt:lpstr>
      <vt:lpstr>2. Ukazatel likvidity</vt:lpstr>
      <vt:lpstr>3. Ukazatele autarkie</vt:lpstr>
      <vt:lpstr>Další možnosti FA</vt:lpstr>
      <vt:lpstr>Model KAMF</vt:lpstr>
      <vt:lpstr>To ještě není pro dnešek vše.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Účetnictví, daně  a finanční analýzy v NNO</dc:title>
  <dc:creator>user</dc:creator>
  <cp:lastModifiedBy>Jakub Pejcal</cp:lastModifiedBy>
  <cp:revision>12</cp:revision>
  <cp:lastPrinted>1601-01-01T00:00:00Z</cp:lastPrinted>
  <dcterms:created xsi:type="dcterms:W3CDTF">2020-11-03T08:54:41Z</dcterms:created>
  <dcterms:modified xsi:type="dcterms:W3CDTF">2022-10-21T23:04:09Z</dcterms:modified>
</cp:coreProperties>
</file>