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8"/>
  </p:notesMasterIdLst>
  <p:sldIdLst>
    <p:sldId id="256" r:id="rId2"/>
    <p:sldId id="825" r:id="rId3"/>
    <p:sldId id="421" r:id="rId4"/>
    <p:sldId id="456" r:id="rId5"/>
    <p:sldId id="422" r:id="rId6"/>
    <p:sldId id="423" r:id="rId7"/>
    <p:sldId id="424" r:id="rId8"/>
    <p:sldId id="425" r:id="rId9"/>
    <p:sldId id="426" r:id="rId10"/>
    <p:sldId id="418" r:id="rId11"/>
    <p:sldId id="351" r:id="rId12"/>
    <p:sldId id="384" r:id="rId13"/>
    <p:sldId id="428" r:id="rId14"/>
    <p:sldId id="429" r:id="rId15"/>
    <p:sldId id="430" r:id="rId16"/>
    <p:sldId id="431" r:id="rId17"/>
    <p:sldId id="432" r:id="rId18"/>
    <p:sldId id="433" r:id="rId19"/>
    <p:sldId id="434" r:id="rId20"/>
    <p:sldId id="821" r:id="rId21"/>
    <p:sldId id="435" r:id="rId22"/>
    <p:sldId id="404" r:id="rId23"/>
    <p:sldId id="823" r:id="rId24"/>
    <p:sldId id="457" r:id="rId25"/>
    <p:sldId id="436" r:id="rId26"/>
    <p:sldId id="334" r:id="rId27"/>
    <p:sldId id="419" r:id="rId28"/>
    <p:sldId id="501" r:id="rId29"/>
    <p:sldId id="502" r:id="rId30"/>
    <p:sldId id="504" r:id="rId31"/>
    <p:sldId id="818" r:id="rId32"/>
    <p:sldId id="819" r:id="rId33"/>
    <p:sldId id="458" r:id="rId34"/>
    <p:sldId id="452" r:id="rId35"/>
    <p:sldId id="453" r:id="rId36"/>
    <p:sldId id="454" r:id="rId37"/>
    <p:sldId id="444" r:id="rId38"/>
    <p:sldId id="445" r:id="rId39"/>
    <p:sldId id="820" r:id="rId40"/>
    <p:sldId id="446" r:id="rId41"/>
    <p:sldId id="500" r:id="rId42"/>
    <p:sldId id="448" r:id="rId43"/>
    <p:sldId id="822" r:id="rId44"/>
    <p:sldId id="449" r:id="rId45"/>
    <p:sldId id="450" r:id="rId46"/>
    <p:sldId id="451" r:id="rId47"/>
  </p:sldIdLst>
  <p:sldSz cx="9144000" cy="6858000" type="screen4x3"/>
  <p:notesSz cx="6888163" cy="10018713"/>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23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p:cViewPr varScale="1">
        <p:scale>
          <a:sx n="59" d="100"/>
          <a:sy n="59" d="100"/>
        </p:scale>
        <p:origin x="1332"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EC2FE0-0F5E-408B-8B13-A86957980767}"/>
              </a:ext>
            </a:extLst>
          </p:cNvPr>
          <p:cNvSpPr>
            <a:spLocks noGrp="1"/>
          </p:cNvSpPr>
          <p:nvPr>
            <p:ph type="hdr" sz="quarter"/>
          </p:nvPr>
        </p:nvSpPr>
        <p:spPr>
          <a:xfrm>
            <a:off x="0" y="0"/>
            <a:ext cx="2984500" cy="501650"/>
          </a:xfrm>
          <a:prstGeom prst="rect">
            <a:avLst/>
          </a:prstGeom>
        </p:spPr>
        <p:txBody>
          <a:bodyPr vert="horz" lIns="96606" tIns="48303" rIns="96606" bIns="48303" rtlCol="0"/>
          <a:lstStyle>
            <a:lvl1pPr algn="l" eaLnBrk="1" hangingPunct="1">
              <a:defRPr sz="1300">
                <a:latin typeface="Arial" charset="0"/>
              </a:defRPr>
            </a:lvl1pPr>
          </a:lstStyle>
          <a:p>
            <a:pPr>
              <a:defRPr/>
            </a:pPr>
            <a:endParaRPr lang="en-GB"/>
          </a:p>
        </p:txBody>
      </p:sp>
      <p:sp>
        <p:nvSpPr>
          <p:cNvPr id="3" name="Date Placeholder 2">
            <a:extLst>
              <a:ext uri="{FF2B5EF4-FFF2-40B4-BE49-F238E27FC236}">
                <a16:creationId xmlns:a16="http://schemas.microsoft.com/office/drawing/2014/main" id="{8D230C97-4418-4480-9257-F25126D53F3C}"/>
              </a:ext>
            </a:extLst>
          </p:cNvPr>
          <p:cNvSpPr>
            <a:spLocks noGrp="1"/>
          </p:cNvSpPr>
          <p:nvPr>
            <p:ph type="dt" idx="1"/>
          </p:nvPr>
        </p:nvSpPr>
        <p:spPr>
          <a:xfrm>
            <a:off x="3902075" y="0"/>
            <a:ext cx="2984500" cy="501650"/>
          </a:xfrm>
          <a:prstGeom prst="rect">
            <a:avLst/>
          </a:prstGeom>
        </p:spPr>
        <p:txBody>
          <a:bodyPr vert="horz" lIns="96606" tIns="48303" rIns="96606" bIns="48303" rtlCol="0"/>
          <a:lstStyle>
            <a:lvl1pPr algn="r" eaLnBrk="1" hangingPunct="1">
              <a:defRPr sz="1300">
                <a:latin typeface="Arial" charset="0"/>
              </a:defRPr>
            </a:lvl1pPr>
          </a:lstStyle>
          <a:p>
            <a:pPr>
              <a:defRPr/>
            </a:pPr>
            <a:fld id="{226E8374-E61C-46E9-87BE-129CBE9627B1}" type="datetimeFigureOut">
              <a:rPr lang="en-US"/>
              <a:pPr>
                <a:defRPr/>
              </a:pPr>
              <a:t>11/29/2022</a:t>
            </a:fld>
            <a:endParaRPr lang="en-GB"/>
          </a:p>
        </p:txBody>
      </p:sp>
      <p:sp>
        <p:nvSpPr>
          <p:cNvPr id="4" name="Slide Image Placeholder 3">
            <a:extLst>
              <a:ext uri="{FF2B5EF4-FFF2-40B4-BE49-F238E27FC236}">
                <a16:creationId xmlns:a16="http://schemas.microsoft.com/office/drawing/2014/main" id="{C869F370-89E7-4756-8723-3EA4C13461BC}"/>
              </a:ext>
            </a:extLst>
          </p:cNvPr>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06" tIns="48303" rIns="96606" bIns="48303" rtlCol="0" anchor="ctr"/>
          <a:lstStyle/>
          <a:p>
            <a:pPr lvl="0"/>
            <a:endParaRPr lang="en-GB" noProof="0"/>
          </a:p>
        </p:txBody>
      </p:sp>
      <p:sp>
        <p:nvSpPr>
          <p:cNvPr id="5" name="Notes Placeholder 4">
            <a:extLst>
              <a:ext uri="{FF2B5EF4-FFF2-40B4-BE49-F238E27FC236}">
                <a16:creationId xmlns:a16="http://schemas.microsoft.com/office/drawing/2014/main" id="{6B76874F-6E1C-46F5-A468-E0B7CEEA9118}"/>
              </a:ext>
            </a:extLst>
          </p:cNvPr>
          <p:cNvSpPr>
            <a:spLocks noGrp="1"/>
          </p:cNvSpPr>
          <p:nvPr>
            <p:ph type="body" sz="quarter" idx="3"/>
          </p:nvPr>
        </p:nvSpPr>
        <p:spPr>
          <a:xfrm>
            <a:off x="688975" y="4759325"/>
            <a:ext cx="5510213" cy="4508500"/>
          </a:xfrm>
          <a:prstGeom prst="rect">
            <a:avLst/>
          </a:prstGeom>
        </p:spPr>
        <p:txBody>
          <a:bodyPr vert="horz" lIns="96606" tIns="48303" rIns="96606" bIns="4830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C1ED9FD4-8D9D-448F-9A1F-0469CB2689D3}"/>
              </a:ext>
            </a:extLst>
          </p:cNvPr>
          <p:cNvSpPr>
            <a:spLocks noGrp="1"/>
          </p:cNvSpPr>
          <p:nvPr>
            <p:ph type="ftr" sz="quarter" idx="4"/>
          </p:nvPr>
        </p:nvSpPr>
        <p:spPr>
          <a:xfrm>
            <a:off x="0" y="9515475"/>
            <a:ext cx="2984500" cy="501650"/>
          </a:xfrm>
          <a:prstGeom prst="rect">
            <a:avLst/>
          </a:prstGeom>
        </p:spPr>
        <p:txBody>
          <a:bodyPr vert="horz" lIns="96606" tIns="48303" rIns="96606" bIns="48303" rtlCol="0" anchor="b"/>
          <a:lstStyle>
            <a:lvl1pPr algn="l" eaLnBrk="1" hangingPunct="1">
              <a:defRPr sz="1300">
                <a:latin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61CFEDF2-05C8-4AF0-9DF1-FD9977B7AF8B}"/>
              </a:ext>
            </a:extLst>
          </p:cNvPr>
          <p:cNvSpPr>
            <a:spLocks noGrp="1"/>
          </p:cNvSpPr>
          <p:nvPr>
            <p:ph type="sldNum" sz="quarter" idx="5"/>
          </p:nvPr>
        </p:nvSpPr>
        <p:spPr>
          <a:xfrm>
            <a:off x="3902075" y="9515475"/>
            <a:ext cx="2984500" cy="501650"/>
          </a:xfrm>
          <a:prstGeom prst="rect">
            <a:avLst/>
          </a:prstGeom>
        </p:spPr>
        <p:txBody>
          <a:bodyPr vert="horz" wrap="square" lIns="96606" tIns="48303" rIns="96606" bIns="48303" numCol="1" anchor="b" anchorCtr="0" compatLnSpc="1">
            <a:prstTxWarp prst="textNoShape">
              <a:avLst/>
            </a:prstTxWarp>
          </a:bodyPr>
          <a:lstStyle>
            <a:lvl1pPr algn="r" eaLnBrk="1" hangingPunct="1">
              <a:defRPr sz="1300"/>
            </a:lvl1pPr>
          </a:lstStyle>
          <a:p>
            <a:fld id="{7333C718-0071-417A-85C9-EB5A25298CBD}"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81C0B5F-F50B-4A3B-B073-544175EA73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91752A49-70D6-4B5F-A8F9-47BC1AA442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a:extLst>
              <a:ext uri="{FF2B5EF4-FFF2-40B4-BE49-F238E27FC236}">
                <a16:creationId xmlns:a16="http://schemas.microsoft.com/office/drawing/2014/main" id="{D3ECD283-4C96-4114-90B1-20772BF035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89100"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5EE2F2-55E8-4E49-8D1E-5E7D929DBBD4}" type="slidenum">
              <a:rPr lang="en-US" altLang="en-US" sz="1300">
                <a:latin typeface="Arial" panose="020B0604020202020204" pitchFamily="34" charset="0"/>
              </a:rPr>
              <a:pPr>
                <a:spcBef>
                  <a:spcPct val="0"/>
                </a:spcBef>
              </a:pPr>
              <a:t>12</a:t>
            </a:fld>
            <a:endParaRPr lang="en-US" altLang="en-US" sz="13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A406BEA-A592-4E8B-B673-168B9AF1E5E5}"/>
              </a:ext>
            </a:extLst>
          </p:cNvPr>
          <p:cNvSpPr>
            <a:spLocks noGrp="1" noRot="1" noChangeAspect="1" noChangeArrowheads="1" noTextEdit="1"/>
          </p:cNvSpPr>
          <p:nvPr>
            <p:ph type="sldImg"/>
          </p:nvPr>
        </p:nvSpPr>
        <p:spPr bwMode="auto">
          <a:xfrm>
            <a:off x="763588" y="839788"/>
            <a:ext cx="5607050" cy="4206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02EE2986-D941-4D43-B902-A348FCE2FBF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1748" name="Slide Number Placeholder 3">
            <a:extLst>
              <a:ext uri="{FF2B5EF4-FFF2-40B4-BE49-F238E27FC236}">
                <a16:creationId xmlns:a16="http://schemas.microsoft.com/office/drawing/2014/main" id="{90E6D973-8053-4520-9EA4-A1D1B2BBEF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0C3354B2-726B-46E5-857B-60F0B1AA8970}" type="slidenum">
              <a:rPr lang="en-US" altLang="en-US"/>
              <a:pPr/>
              <a:t>27</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D98B9948-3E28-4BC1-9435-2E15736E129D}"/>
              </a:ext>
            </a:extLst>
          </p:cNvPr>
          <p:cNvSpPr>
            <a:spLocks noGrp="1" noRot="1" noChangeAspect="1" noChangeArrowheads="1" noTextEdit="1"/>
          </p:cNvSpPr>
          <p:nvPr>
            <p:ph type="sldImg"/>
          </p:nvPr>
        </p:nvSpPr>
        <p:spPr bwMode="auto">
          <a:xfrm>
            <a:off x="695325" y="815975"/>
            <a:ext cx="5437188" cy="40782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599FA447-E34D-4470-9873-6BC9A993A9B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Slide Number Placeholder 3">
            <a:extLst>
              <a:ext uri="{FF2B5EF4-FFF2-40B4-BE49-F238E27FC236}">
                <a16:creationId xmlns:a16="http://schemas.microsoft.com/office/drawing/2014/main" id="{99B33851-3ED5-49E4-B05C-08AF71501C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D8FB5E83-C077-47C1-ACE3-E5EBCA902626}" type="slidenum">
              <a:rPr lang="en-US" altLang="en-US"/>
              <a:pPr/>
              <a:t>28</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F2740590-C779-48BB-BD9B-232950C9EED3}"/>
              </a:ext>
            </a:extLst>
          </p:cNvPr>
          <p:cNvSpPr>
            <a:spLocks noGrp="1" noRot="1" noChangeAspect="1" noChangeArrowheads="1" noTextEdit="1"/>
          </p:cNvSpPr>
          <p:nvPr>
            <p:ph type="sldImg"/>
          </p:nvPr>
        </p:nvSpPr>
        <p:spPr bwMode="auto">
          <a:xfrm>
            <a:off x="763588" y="839788"/>
            <a:ext cx="5607050" cy="4206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E0C3C381-0099-4A8E-AFED-6D53DD68E8D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5844" name="Slide Number Placeholder 3">
            <a:extLst>
              <a:ext uri="{FF2B5EF4-FFF2-40B4-BE49-F238E27FC236}">
                <a16:creationId xmlns:a16="http://schemas.microsoft.com/office/drawing/2014/main" id="{F120BC15-B1DB-4E36-BDE4-C8B74423FD4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DC9E6307-1B9E-4DA4-81FF-0F45BFE30D3A}" type="slidenum">
              <a:rPr lang="en-US" altLang="en-US"/>
              <a:pPr/>
              <a:t>29</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7F0E9F88-7049-471A-841B-9C77740ACC62}"/>
              </a:ext>
            </a:extLst>
          </p:cNvPr>
          <p:cNvSpPr>
            <a:spLocks noGrp="1" noRot="1" noChangeAspect="1" noChangeArrowheads="1" noTextEdit="1"/>
          </p:cNvSpPr>
          <p:nvPr>
            <p:ph type="sldImg"/>
          </p:nvPr>
        </p:nvSpPr>
        <p:spPr bwMode="auto">
          <a:xfrm>
            <a:off x="763588" y="839788"/>
            <a:ext cx="5607050" cy="4206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EDE2F94F-951E-4E91-A7AF-CEDC83B69B1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7892" name="Slide Number Placeholder 3">
            <a:extLst>
              <a:ext uri="{FF2B5EF4-FFF2-40B4-BE49-F238E27FC236}">
                <a16:creationId xmlns:a16="http://schemas.microsoft.com/office/drawing/2014/main" id="{C295C8BC-C58D-4CB9-9EA5-44250C2535F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AD56E4BD-1DA4-4D54-B654-CD0B96AD6D60}" type="slidenum">
              <a:rPr lang="en-US" altLang="en-US"/>
              <a:pPr/>
              <a:t>30</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5C945CC-AECA-40F2-8836-8279D797C6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83E765F9-ABBD-4371-8681-DCFC7E69FB0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0180" name="Slide Number Placeholder 3">
            <a:extLst>
              <a:ext uri="{FF2B5EF4-FFF2-40B4-BE49-F238E27FC236}">
                <a16:creationId xmlns:a16="http://schemas.microsoft.com/office/drawing/2014/main" id="{AD09B2CF-9B85-4AD6-B2E6-1031D67E17D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13ADD297-7C15-40EA-A644-982245D80F64}" type="slidenum">
              <a:rPr lang="en-US" altLang="en-US"/>
              <a:pPr/>
              <a:t>41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6D723C4-FB93-423F-9504-DE2AF36BDBCD}"/>
              </a:ext>
            </a:extLst>
          </p:cNvPr>
          <p:cNvSpPr>
            <a:spLocks noChangeArrowheads="1"/>
          </p:cNvSpPr>
          <p:nvPr userDrawn="1"/>
        </p:nvSpPr>
        <p:spPr bwMode="ltGray">
          <a:xfrm>
            <a:off x="76200" y="76200"/>
            <a:ext cx="8991600" cy="6705600"/>
          </a:xfrm>
          <a:prstGeom prst="rect">
            <a:avLst/>
          </a:prstGeom>
          <a:solidFill>
            <a:srgbClr val="C41230"/>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endParaRPr lang="en-US" altLang="en-US" sz="2400">
              <a:solidFill>
                <a:srgbClr val="8D010F"/>
              </a:solidFill>
              <a:latin typeface="Times" pitchFamily="18" charset="0"/>
            </a:endParaRPr>
          </a:p>
        </p:txBody>
      </p:sp>
      <p:pic>
        <p:nvPicPr>
          <p:cNvPr id="5" name="Picture 3" descr="LeedsUniWhite">
            <a:extLst>
              <a:ext uri="{FF2B5EF4-FFF2-40B4-BE49-F238E27FC236}">
                <a16:creationId xmlns:a16="http://schemas.microsoft.com/office/drawing/2014/main" id="{FEB1F120-27DC-40CE-8D34-BD7E55518E5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9">
            <a:extLst>
              <a:ext uri="{FF2B5EF4-FFF2-40B4-BE49-F238E27FC236}">
                <a16:creationId xmlns:a16="http://schemas.microsoft.com/office/drawing/2014/main" id="{AE03422B-29C8-4AF0-ABC8-DD02015DA18D}"/>
              </a:ext>
            </a:extLst>
          </p:cNvPr>
          <p:cNvSpPr>
            <a:spLocks noChangeShapeType="1"/>
          </p:cNvSpPr>
          <p:nvPr/>
        </p:nvSpPr>
        <p:spPr bwMode="white">
          <a:xfrm>
            <a:off x="201613" y="1341438"/>
            <a:ext cx="871378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 name="Text Box 10">
            <a:extLst>
              <a:ext uri="{FF2B5EF4-FFF2-40B4-BE49-F238E27FC236}">
                <a16:creationId xmlns:a16="http://schemas.microsoft.com/office/drawing/2014/main" id="{D9FD4026-FDAD-4D29-9702-A4A7489100D5}"/>
              </a:ext>
            </a:extLst>
          </p:cNvPr>
          <p:cNvSpPr txBox="1">
            <a:spLocks noChangeArrowheads="1"/>
          </p:cNvSpPr>
          <p:nvPr/>
        </p:nvSpPr>
        <p:spPr bwMode="ltGray">
          <a:xfrm>
            <a:off x="250825" y="404813"/>
            <a:ext cx="4832350" cy="738187"/>
          </a:xfrm>
          <a:prstGeom prst="rect">
            <a:avLst/>
          </a:prstGeom>
          <a:noFill/>
          <a:ln>
            <a:noFill/>
          </a:ln>
        </p:spPr>
        <p:txBody>
          <a:bodyPr lIns="0" tIns="0" rIns="0" bIns="36000"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2800">
                <a:solidFill>
                  <a:schemeClr val="bg1"/>
                </a:solidFill>
              </a:rPr>
              <a:t>Institute for Transport Studies</a:t>
            </a:r>
          </a:p>
          <a:p>
            <a:pPr>
              <a:defRPr/>
            </a:pPr>
            <a:r>
              <a:rPr lang="en-GB" altLang="en-US" sz="1400">
                <a:solidFill>
                  <a:schemeClr val="bg1"/>
                </a:solidFill>
              </a:rPr>
              <a:t>FACULTY OF EARTH AND ENVIRONMENT</a:t>
            </a:r>
          </a:p>
        </p:txBody>
      </p:sp>
      <p:pic>
        <p:nvPicPr>
          <p:cNvPr id="8" name="Picture 16" descr="ITS Logo white">
            <a:extLst>
              <a:ext uri="{FF2B5EF4-FFF2-40B4-BE49-F238E27FC236}">
                <a16:creationId xmlns:a16="http://schemas.microsoft.com/office/drawing/2014/main" id="{5D56F387-35CD-4AC9-A082-ED42E461439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43888" y="6210300"/>
            <a:ext cx="649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AutoShape 2">
            <a:extLst>
              <a:ext uri="{FF2B5EF4-FFF2-40B4-BE49-F238E27FC236}">
                <a16:creationId xmlns:a16="http://schemas.microsoft.com/office/drawing/2014/main" id="{9FD85A27-145C-4E07-9B24-9EBAB92211CA}"/>
              </a:ext>
            </a:extLst>
          </p:cNvPr>
          <p:cNvSpPr>
            <a:spLocks noChangeAspect="1" noChangeArrowheads="1"/>
          </p:cNvSpPr>
          <p:nvPr/>
        </p:nvSpPr>
        <p:spPr bwMode="auto">
          <a:xfrm>
            <a:off x="8243888" y="6210300"/>
            <a:ext cx="649287" cy="396875"/>
          </a:xfrm>
          <a:prstGeom prst="rect">
            <a:avLst/>
          </a:prstGeom>
          <a:noFill/>
          <a:ln>
            <a:no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p>
        </p:txBody>
      </p:sp>
      <p:sp>
        <p:nvSpPr>
          <p:cNvPr id="4100" name="Rectangle 4"/>
          <p:cNvSpPr>
            <a:spLocks noGrp="1" noChangeArrowheads="1"/>
          </p:cNvSpPr>
          <p:nvPr>
            <p:ph type="ctrTitle"/>
          </p:nvPr>
        </p:nvSpPr>
        <p:spPr>
          <a:xfrm>
            <a:off x="349250" y="2565400"/>
            <a:ext cx="7772400" cy="427038"/>
          </a:xfrm>
        </p:spPr>
        <p:txBody>
          <a:bodyPr anchor="t">
            <a:spAutoFit/>
          </a:bodyPr>
          <a:lstStyle>
            <a:lvl1pPr>
              <a:defRPr sz="2800">
                <a:solidFill>
                  <a:schemeClr val="bg1"/>
                </a:solidFill>
              </a:defRPr>
            </a:lvl1pPr>
          </a:lstStyle>
          <a:p>
            <a:r>
              <a:rPr lang="en-GB"/>
              <a:t>Click to edit Master title style</a:t>
            </a:r>
          </a:p>
        </p:txBody>
      </p:sp>
      <p:sp>
        <p:nvSpPr>
          <p:cNvPr id="4101" name="Rectangle 5"/>
          <p:cNvSpPr>
            <a:spLocks noGrp="1" noChangeArrowheads="1"/>
          </p:cNvSpPr>
          <p:nvPr>
            <p:ph type="subTitle" idx="1"/>
          </p:nvPr>
        </p:nvSpPr>
        <p:spPr bwMode="ltGray">
          <a:xfrm>
            <a:off x="352425" y="3990975"/>
            <a:ext cx="5394325" cy="519113"/>
          </a:xfrm>
        </p:spPr>
        <p:txBody>
          <a:bodyPr/>
          <a:lstStyle>
            <a:lvl1pPr indent="3175">
              <a:buFontTx/>
              <a:buNone/>
              <a:defRPr sz="2000">
                <a:solidFill>
                  <a:schemeClr val="bg1"/>
                </a:solidFill>
              </a:defRPr>
            </a:lvl1pPr>
          </a:lstStyle>
          <a:p>
            <a:r>
              <a:rPr lang="en-GB"/>
              <a:t>Click to edit Master subtitle style</a:t>
            </a:r>
          </a:p>
        </p:txBody>
      </p:sp>
      <p:sp>
        <p:nvSpPr>
          <p:cNvPr id="10" name="Rectangle 6">
            <a:extLst>
              <a:ext uri="{FF2B5EF4-FFF2-40B4-BE49-F238E27FC236}">
                <a16:creationId xmlns:a16="http://schemas.microsoft.com/office/drawing/2014/main" id="{AB866CDA-2E60-4487-AB4A-B7C6CE753730}"/>
              </a:ext>
            </a:extLst>
          </p:cNvPr>
          <p:cNvSpPr>
            <a:spLocks noGrp="1" noChangeArrowheads="1"/>
          </p:cNvSpPr>
          <p:nvPr>
            <p:ph type="dt" sz="half" idx="10"/>
          </p:nvPr>
        </p:nvSpPr>
        <p:spPr>
          <a:xfrm>
            <a:off x="457200" y="6927850"/>
            <a:ext cx="2133600" cy="476250"/>
          </a:xfrm>
        </p:spPr>
        <p:txBody>
          <a:bodyPr/>
          <a:lstStyle>
            <a:lvl1pPr>
              <a:defRPr/>
            </a:lvl1pPr>
          </a:lstStyle>
          <a:p>
            <a:pPr>
              <a:defRPr/>
            </a:pPr>
            <a:endParaRPr lang="en-GB"/>
          </a:p>
        </p:txBody>
      </p:sp>
      <p:sp>
        <p:nvSpPr>
          <p:cNvPr id="11" name="Rectangle 7">
            <a:extLst>
              <a:ext uri="{FF2B5EF4-FFF2-40B4-BE49-F238E27FC236}">
                <a16:creationId xmlns:a16="http://schemas.microsoft.com/office/drawing/2014/main" id="{7B1D9707-F9AA-47C3-949E-19386CDC5E64}"/>
              </a:ext>
            </a:extLst>
          </p:cNvPr>
          <p:cNvSpPr>
            <a:spLocks noGrp="1" noChangeArrowheads="1"/>
          </p:cNvSpPr>
          <p:nvPr>
            <p:ph type="ftr" sz="quarter" idx="11"/>
          </p:nvPr>
        </p:nvSpPr>
        <p:spPr>
          <a:xfrm>
            <a:off x="3124200" y="6927850"/>
            <a:ext cx="2895600" cy="476250"/>
          </a:xfrm>
        </p:spPr>
        <p:txBody>
          <a:bodyPr/>
          <a:lstStyle>
            <a:lvl1pPr>
              <a:defRPr/>
            </a:lvl1pPr>
          </a:lstStyle>
          <a:p>
            <a:pPr>
              <a:defRPr/>
            </a:pPr>
            <a:endParaRPr lang="en-GB"/>
          </a:p>
        </p:txBody>
      </p:sp>
      <p:sp>
        <p:nvSpPr>
          <p:cNvPr id="12" name="Rectangle 8">
            <a:extLst>
              <a:ext uri="{FF2B5EF4-FFF2-40B4-BE49-F238E27FC236}">
                <a16:creationId xmlns:a16="http://schemas.microsoft.com/office/drawing/2014/main" id="{B84F697D-547A-467A-8206-2DE375818BD8}"/>
              </a:ext>
            </a:extLst>
          </p:cNvPr>
          <p:cNvSpPr>
            <a:spLocks noGrp="1" noChangeArrowheads="1"/>
          </p:cNvSpPr>
          <p:nvPr>
            <p:ph type="sldNum" sz="quarter" idx="12"/>
          </p:nvPr>
        </p:nvSpPr>
        <p:spPr>
          <a:xfrm>
            <a:off x="6553200" y="6927850"/>
            <a:ext cx="2133600" cy="476250"/>
          </a:xfrm>
        </p:spPr>
        <p:txBody>
          <a:bodyPr/>
          <a:lstStyle>
            <a:lvl1pPr>
              <a:defRPr/>
            </a:lvl1pPr>
          </a:lstStyle>
          <a:p>
            <a:fld id="{348B5F44-7036-4080-B67E-7911FB544B50}" type="slidenum">
              <a:rPr lang="en-GB" altLang="en-US"/>
              <a:pPr/>
              <a:t>‹#›</a:t>
            </a:fld>
            <a:endParaRPr lang="en-GB" altLang="en-US"/>
          </a:p>
        </p:txBody>
      </p:sp>
    </p:spTree>
    <p:extLst>
      <p:ext uri="{BB962C8B-B14F-4D97-AF65-F5344CB8AC3E}">
        <p14:creationId xmlns:p14="http://schemas.microsoft.com/office/powerpoint/2010/main" val="3372429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5098B76-5940-4B3C-B02C-9608EA9F622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557F10CF-3E45-4F08-8EFB-55F09E52929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8">
            <a:extLst>
              <a:ext uri="{FF2B5EF4-FFF2-40B4-BE49-F238E27FC236}">
                <a16:creationId xmlns:a16="http://schemas.microsoft.com/office/drawing/2014/main" id="{5B333643-B95A-492C-90DF-5B212A63B618}"/>
              </a:ext>
            </a:extLst>
          </p:cNvPr>
          <p:cNvSpPr>
            <a:spLocks noGrp="1" noChangeArrowheads="1"/>
          </p:cNvSpPr>
          <p:nvPr>
            <p:ph type="sldNum" sz="quarter" idx="12"/>
          </p:nvPr>
        </p:nvSpPr>
        <p:spPr>
          <a:ln/>
        </p:spPr>
        <p:txBody>
          <a:bodyPr/>
          <a:lstStyle>
            <a:lvl1pPr>
              <a:defRPr/>
            </a:lvl1pPr>
          </a:lstStyle>
          <a:p>
            <a:fld id="{46E48FD4-1602-495F-9BD1-6EA0413BCCB3}" type="slidenum">
              <a:rPr lang="en-GB" altLang="en-US"/>
              <a:pPr/>
              <a:t>‹#›</a:t>
            </a:fld>
            <a:endParaRPr lang="en-GB" altLang="en-US"/>
          </a:p>
        </p:txBody>
      </p:sp>
    </p:spTree>
    <p:extLst>
      <p:ext uri="{BB962C8B-B14F-4D97-AF65-F5344CB8AC3E}">
        <p14:creationId xmlns:p14="http://schemas.microsoft.com/office/powerpoint/2010/main" val="254143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3" y="422275"/>
            <a:ext cx="2106612" cy="5592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5600" y="422275"/>
            <a:ext cx="6170613" cy="5592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954FBE0E-51DF-4F43-AC96-599A4AE191A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97B5D518-5A56-475E-8A59-58A6DEE8705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8">
            <a:extLst>
              <a:ext uri="{FF2B5EF4-FFF2-40B4-BE49-F238E27FC236}">
                <a16:creationId xmlns:a16="http://schemas.microsoft.com/office/drawing/2014/main" id="{A3DE303B-AD7E-4B14-954E-6DC2DBCF1204}"/>
              </a:ext>
            </a:extLst>
          </p:cNvPr>
          <p:cNvSpPr>
            <a:spLocks noGrp="1" noChangeArrowheads="1"/>
          </p:cNvSpPr>
          <p:nvPr>
            <p:ph type="sldNum" sz="quarter" idx="12"/>
          </p:nvPr>
        </p:nvSpPr>
        <p:spPr>
          <a:ln/>
        </p:spPr>
        <p:txBody>
          <a:bodyPr/>
          <a:lstStyle>
            <a:lvl1pPr>
              <a:defRPr/>
            </a:lvl1pPr>
          </a:lstStyle>
          <a:p>
            <a:fld id="{63D8489F-2FD0-4CC1-8DA0-D830F07DF3F5}" type="slidenum">
              <a:rPr lang="en-GB" altLang="en-US"/>
              <a:pPr/>
              <a:t>‹#›</a:t>
            </a:fld>
            <a:endParaRPr lang="en-GB" altLang="en-US"/>
          </a:p>
        </p:txBody>
      </p:sp>
    </p:spTree>
    <p:extLst>
      <p:ext uri="{BB962C8B-B14F-4D97-AF65-F5344CB8AC3E}">
        <p14:creationId xmlns:p14="http://schemas.microsoft.com/office/powerpoint/2010/main" val="1484770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9AC515-7DB1-40A1-83F4-D8F35224AB56}"/>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9F407132-A548-4BDB-9562-60239D15E475}"/>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1531B37B-6CF0-43F6-9538-4A78CB242598}"/>
              </a:ext>
            </a:extLst>
          </p:cNvPr>
          <p:cNvSpPr>
            <a:spLocks noGrp="1" noChangeArrowheads="1"/>
          </p:cNvSpPr>
          <p:nvPr>
            <p:ph type="sldNum" sz="quarter" idx="12"/>
          </p:nvPr>
        </p:nvSpPr>
        <p:spPr/>
        <p:txBody>
          <a:bodyPr/>
          <a:lstStyle>
            <a:lvl1pPr>
              <a:defRPr/>
            </a:lvl1pPr>
          </a:lstStyle>
          <a:p>
            <a:fld id="{65DB1C41-B77F-48F7-B5F6-60C74D2854E7}" type="slidenum">
              <a:rPr lang="en-US" altLang="en-US"/>
              <a:pPr/>
              <a:t>‹#›</a:t>
            </a:fld>
            <a:endParaRPr lang="en-US" altLang="en-US"/>
          </a:p>
        </p:txBody>
      </p:sp>
    </p:spTree>
    <p:extLst>
      <p:ext uri="{BB962C8B-B14F-4D97-AF65-F5344CB8AC3E}">
        <p14:creationId xmlns:p14="http://schemas.microsoft.com/office/powerpoint/2010/main" val="4165327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Rectangle 4">
            <a:extLst>
              <a:ext uri="{FF2B5EF4-FFF2-40B4-BE49-F238E27FC236}">
                <a16:creationId xmlns:a16="http://schemas.microsoft.com/office/drawing/2014/main" id="{39D8E9D8-1036-4261-B6EF-B930639C89E7}"/>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DE60F13-EB04-495A-A685-0ED171944AFA}"/>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CEC7621-32E7-47D2-A782-845D75D3A98F}"/>
              </a:ext>
            </a:extLst>
          </p:cNvPr>
          <p:cNvSpPr>
            <a:spLocks noGrp="1" noChangeArrowheads="1"/>
          </p:cNvSpPr>
          <p:nvPr>
            <p:ph type="sldNum" sz="quarter" idx="12"/>
          </p:nvPr>
        </p:nvSpPr>
        <p:spPr/>
        <p:txBody>
          <a:bodyPr/>
          <a:lstStyle>
            <a:lvl1pPr>
              <a:defRPr/>
            </a:lvl1pPr>
          </a:lstStyle>
          <a:p>
            <a:fld id="{47ED1EF5-A357-40A4-A3EF-261BEC000A19}" type="slidenum">
              <a:rPr lang="en-US" altLang="en-US"/>
              <a:pPr/>
              <a:t>‹#›</a:t>
            </a:fld>
            <a:endParaRPr lang="en-US" altLang="en-US"/>
          </a:p>
        </p:txBody>
      </p:sp>
    </p:spTree>
    <p:extLst>
      <p:ext uri="{BB962C8B-B14F-4D97-AF65-F5344CB8AC3E}">
        <p14:creationId xmlns:p14="http://schemas.microsoft.com/office/powerpoint/2010/main" val="2145623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A547AACE-CCEC-4B99-A654-2C9CA1BEBAE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DACE1DB9-63C6-43F4-BC39-858BABF6200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8">
            <a:extLst>
              <a:ext uri="{FF2B5EF4-FFF2-40B4-BE49-F238E27FC236}">
                <a16:creationId xmlns:a16="http://schemas.microsoft.com/office/drawing/2014/main" id="{D932F5CE-4978-40EE-BFE9-96BCBF2516E0}"/>
              </a:ext>
            </a:extLst>
          </p:cNvPr>
          <p:cNvSpPr>
            <a:spLocks noGrp="1" noChangeArrowheads="1"/>
          </p:cNvSpPr>
          <p:nvPr>
            <p:ph type="sldNum" sz="quarter" idx="12"/>
          </p:nvPr>
        </p:nvSpPr>
        <p:spPr>
          <a:ln/>
        </p:spPr>
        <p:txBody>
          <a:bodyPr/>
          <a:lstStyle>
            <a:lvl1pPr>
              <a:defRPr/>
            </a:lvl1pPr>
          </a:lstStyle>
          <a:p>
            <a:fld id="{4471DE59-14F1-4828-8240-8D531105D266}" type="slidenum">
              <a:rPr lang="en-GB" altLang="en-US"/>
              <a:pPr/>
              <a:t>‹#›</a:t>
            </a:fld>
            <a:endParaRPr lang="en-GB" altLang="en-US"/>
          </a:p>
        </p:txBody>
      </p:sp>
    </p:spTree>
    <p:extLst>
      <p:ext uri="{BB962C8B-B14F-4D97-AF65-F5344CB8AC3E}">
        <p14:creationId xmlns:p14="http://schemas.microsoft.com/office/powerpoint/2010/main" val="292986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8851116-4A18-45D5-BE0E-08C8F1D41336}"/>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E4DA31CE-1218-4301-8FE4-0B66CE516C3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8">
            <a:extLst>
              <a:ext uri="{FF2B5EF4-FFF2-40B4-BE49-F238E27FC236}">
                <a16:creationId xmlns:a16="http://schemas.microsoft.com/office/drawing/2014/main" id="{64529522-AA2B-45EC-9878-73E4C76AABB8}"/>
              </a:ext>
            </a:extLst>
          </p:cNvPr>
          <p:cNvSpPr>
            <a:spLocks noGrp="1" noChangeArrowheads="1"/>
          </p:cNvSpPr>
          <p:nvPr>
            <p:ph type="sldNum" sz="quarter" idx="12"/>
          </p:nvPr>
        </p:nvSpPr>
        <p:spPr>
          <a:ln/>
        </p:spPr>
        <p:txBody>
          <a:bodyPr/>
          <a:lstStyle>
            <a:lvl1pPr>
              <a:defRPr/>
            </a:lvl1pPr>
          </a:lstStyle>
          <a:p>
            <a:fld id="{A41C2F0A-39F0-4FC9-83EC-1933FE6D33F5}" type="slidenum">
              <a:rPr lang="en-GB" altLang="en-US"/>
              <a:pPr/>
              <a:t>‹#›</a:t>
            </a:fld>
            <a:endParaRPr lang="en-GB" altLang="en-US"/>
          </a:p>
        </p:txBody>
      </p:sp>
    </p:spTree>
    <p:extLst>
      <p:ext uri="{BB962C8B-B14F-4D97-AF65-F5344CB8AC3E}">
        <p14:creationId xmlns:p14="http://schemas.microsoft.com/office/powerpoint/2010/main" val="1543386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5600" y="1665288"/>
            <a:ext cx="4138613"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665288"/>
            <a:ext cx="4138612"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85D42B44-1C3C-41C3-A125-E6627AF4729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C56A24E1-07D0-4DEC-9BD3-C65C83946FC3}"/>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8">
            <a:extLst>
              <a:ext uri="{FF2B5EF4-FFF2-40B4-BE49-F238E27FC236}">
                <a16:creationId xmlns:a16="http://schemas.microsoft.com/office/drawing/2014/main" id="{705AE293-9781-4FA8-A04E-1150E2A3A3FD}"/>
              </a:ext>
            </a:extLst>
          </p:cNvPr>
          <p:cNvSpPr>
            <a:spLocks noGrp="1" noChangeArrowheads="1"/>
          </p:cNvSpPr>
          <p:nvPr>
            <p:ph type="sldNum" sz="quarter" idx="12"/>
          </p:nvPr>
        </p:nvSpPr>
        <p:spPr>
          <a:ln/>
        </p:spPr>
        <p:txBody>
          <a:bodyPr/>
          <a:lstStyle>
            <a:lvl1pPr>
              <a:defRPr/>
            </a:lvl1pPr>
          </a:lstStyle>
          <a:p>
            <a:fld id="{2F3D19A5-F1D2-443F-BEA1-5661B2E5F393}" type="slidenum">
              <a:rPr lang="en-GB" altLang="en-US"/>
              <a:pPr/>
              <a:t>‹#›</a:t>
            </a:fld>
            <a:endParaRPr lang="en-GB" altLang="en-US"/>
          </a:p>
        </p:txBody>
      </p:sp>
    </p:spTree>
    <p:extLst>
      <p:ext uri="{BB962C8B-B14F-4D97-AF65-F5344CB8AC3E}">
        <p14:creationId xmlns:p14="http://schemas.microsoft.com/office/powerpoint/2010/main" val="249353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AACFB00F-CA37-47D4-8235-A650DCB5916A}"/>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7">
            <a:extLst>
              <a:ext uri="{FF2B5EF4-FFF2-40B4-BE49-F238E27FC236}">
                <a16:creationId xmlns:a16="http://schemas.microsoft.com/office/drawing/2014/main" id="{886EBE76-D628-40F0-B469-AB7F6CBAE19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8">
            <a:extLst>
              <a:ext uri="{FF2B5EF4-FFF2-40B4-BE49-F238E27FC236}">
                <a16:creationId xmlns:a16="http://schemas.microsoft.com/office/drawing/2014/main" id="{FBA62630-BD4E-4CF9-810B-F7223764BFA1}"/>
              </a:ext>
            </a:extLst>
          </p:cNvPr>
          <p:cNvSpPr>
            <a:spLocks noGrp="1" noChangeArrowheads="1"/>
          </p:cNvSpPr>
          <p:nvPr>
            <p:ph type="sldNum" sz="quarter" idx="12"/>
          </p:nvPr>
        </p:nvSpPr>
        <p:spPr>
          <a:ln/>
        </p:spPr>
        <p:txBody>
          <a:bodyPr/>
          <a:lstStyle>
            <a:lvl1pPr>
              <a:defRPr/>
            </a:lvl1pPr>
          </a:lstStyle>
          <a:p>
            <a:fld id="{761E83B2-668E-49CE-B191-D820E534EC49}" type="slidenum">
              <a:rPr lang="en-GB" altLang="en-US"/>
              <a:pPr/>
              <a:t>‹#›</a:t>
            </a:fld>
            <a:endParaRPr lang="en-GB" altLang="en-US"/>
          </a:p>
        </p:txBody>
      </p:sp>
    </p:spTree>
    <p:extLst>
      <p:ext uri="{BB962C8B-B14F-4D97-AF65-F5344CB8AC3E}">
        <p14:creationId xmlns:p14="http://schemas.microsoft.com/office/powerpoint/2010/main" val="1076598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586DF6A1-0257-47C5-8FCA-C0FD6D746208}"/>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7">
            <a:extLst>
              <a:ext uri="{FF2B5EF4-FFF2-40B4-BE49-F238E27FC236}">
                <a16:creationId xmlns:a16="http://schemas.microsoft.com/office/drawing/2014/main" id="{E66776E2-D4F9-43B9-B0E9-CC4B67E2FEE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8">
            <a:extLst>
              <a:ext uri="{FF2B5EF4-FFF2-40B4-BE49-F238E27FC236}">
                <a16:creationId xmlns:a16="http://schemas.microsoft.com/office/drawing/2014/main" id="{B97924FE-882F-4A4A-85A5-AD12C33017F3}"/>
              </a:ext>
            </a:extLst>
          </p:cNvPr>
          <p:cNvSpPr>
            <a:spLocks noGrp="1" noChangeArrowheads="1"/>
          </p:cNvSpPr>
          <p:nvPr>
            <p:ph type="sldNum" sz="quarter" idx="12"/>
          </p:nvPr>
        </p:nvSpPr>
        <p:spPr>
          <a:ln/>
        </p:spPr>
        <p:txBody>
          <a:bodyPr/>
          <a:lstStyle>
            <a:lvl1pPr>
              <a:defRPr/>
            </a:lvl1pPr>
          </a:lstStyle>
          <a:p>
            <a:fld id="{C67D6891-F2AF-428F-9E1A-0E253529E1CF}" type="slidenum">
              <a:rPr lang="en-GB" altLang="en-US"/>
              <a:pPr/>
              <a:t>‹#›</a:t>
            </a:fld>
            <a:endParaRPr lang="en-GB" altLang="en-US"/>
          </a:p>
        </p:txBody>
      </p:sp>
    </p:spTree>
    <p:extLst>
      <p:ext uri="{BB962C8B-B14F-4D97-AF65-F5344CB8AC3E}">
        <p14:creationId xmlns:p14="http://schemas.microsoft.com/office/powerpoint/2010/main" val="5401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BFE85412-EE36-470A-A1E1-8D72A2DCDBC9}"/>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7">
            <a:extLst>
              <a:ext uri="{FF2B5EF4-FFF2-40B4-BE49-F238E27FC236}">
                <a16:creationId xmlns:a16="http://schemas.microsoft.com/office/drawing/2014/main" id="{6CAD38A6-172B-44A6-A53A-3BA761E099D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8">
            <a:extLst>
              <a:ext uri="{FF2B5EF4-FFF2-40B4-BE49-F238E27FC236}">
                <a16:creationId xmlns:a16="http://schemas.microsoft.com/office/drawing/2014/main" id="{E4A2754D-5F50-462B-9924-DF33FC37D6CB}"/>
              </a:ext>
            </a:extLst>
          </p:cNvPr>
          <p:cNvSpPr>
            <a:spLocks noGrp="1" noChangeArrowheads="1"/>
          </p:cNvSpPr>
          <p:nvPr>
            <p:ph type="sldNum" sz="quarter" idx="12"/>
          </p:nvPr>
        </p:nvSpPr>
        <p:spPr>
          <a:ln/>
        </p:spPr>
        <p:txBody>
          <a:bodyPr/>
          <a:lstStyle>
            <a:lvl1pPr>
              <a:defRPr/>
            </a:lvl1pPr>
          </a:lstStyle>
          <a:p>
            <a:fld id="{6665DEB2-99DA-4BB5-AA85-BE2FCCF57939}" type="slidenum">
              <a:rPr lang="en-GB" altLang="en-US"/>
              <a:pPr/>
              <a:t>‹#›</a:t>
            </a:fld>
            <a:endParaRPr lang="en-GB" altLang="en-US"/>
          </a:p>
        </p:txBody>
      </p:sp>
    </p:spTree>
    <p:extLst>
      <p:ext uri="{BB962C8B-B14F-4D97-AF65-F5344CB8AC3E}">
        <p14:creationId xmlns:p14="http://schemas.microsoft.com/office/powerpoint/2010/main" val="67932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94FD583-836A-4E38-A012-A93A732EE7A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06BD7063-7475-4CD8-B45A-1D3B74632F6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8">
            <a:extLst>
              <a:ext uri="{FF2B5EF4-FFF2-40B4-BE49-F238E27FC236}">
                <a16:creationId xmlns:a16="http://schemas.microsoft.com/office/drawing/2014/main" id="{2172F6CB-9D14-4B3B-9145-86DBF3E6630B}"/>
              </a:ext>
            </a:extLst>
          </p:cNvPr>
          <p:cNvSpPr>
            <a:spLocks noGrp="1" noChangeArrowheads="1"/>
          </p:cNvSpPr>
          <p:nvPr>
            <p:ph type="sldNum" sz="quarter" idx="12"/>
          </p:nvPr>
        </p:nvSpPr>
        <p:spPr>
          <a:ln/>
        </p:spPr>
        <p:txBody>
          <a:bodyPr/>
          <a:lstStyle>
            <a:lvl1pPr>
              <a:defRPr/>
            </a:lvl1pPr>
          </a:lstStyle>
          <a:p>
            <a:fld id="{5944C56F-E5FE-4523-9A01-AE6E6469449E}" type="slidenum">
              <a:rPr lang="en-GB" altLang="en-US"/>
              <a:pPr/>
              <a:t>‹#›</a:t>
            </a:fld>
            <a:endParaRPr lang="en-GB" altLang="en-US"/>
          </a:p>
        </p:txBody>
      </p:sp>
    </p:spTree>
    <p:extLst>
      <p:ext uri="{BB962C8B-B14F-4D97-AF65-F5344CB8AC3E}">
        <p14:creationId xmlns:p14="http://schemas.microsoft.com/office/powerpoint/2010/main" val="1989868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27CB0337-1D57-4FAB-B4D2-8938A7979935}"/>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E2ACC1F6-340E-4BB8-84CE-B400BA36BD7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8">
            <a:extLst>
              <a:ext uri="{FF2B5EF4-FFF2-40B4-BE49-F238E27FC236}">
                <a16:creationId xmlns:a16="http://schemas.microsoft.com/office/drawing/2014/main" id="{B4032487-3C41-4AB2-9AE2-AB974716D8E7}"/>
              </a:ext>
            </a:extLst>
          </p:cNvPr>
          <p:cNvSpPr>
            <a:spLocks noGrp="1" noChangeArrowheads="1"/>
          </p:cNvSpPr>
          <p:nvPr>
            <p:ph type="sldNum" sz="quarter" idx="12"/>
          </p:nvPr>
        </p:nvSpPr>
        <p:spPr>
          <a:ln/>
        </p:spPr>
        <p:txBody>
          <a:bodyPr/>
          <a:lstStyle>
            <a:lvl1pPr>
              <a:defRPr/>
            </a:lvl1pPr>
          </a:lstStyle>
          <a:p>
            <a:fld id="{98A3F1A8-5313-4B7B-87FA-B318AD091AF4}" type="slidenum">
              <a:rPr lang="en-GB" altLang="en-US"/>
              <a:pPr/>
              <a:t>‹#›</a:t>
            </a:fld>
            <a:endParaRPr lang="en-GB" altLang="en-US"/>
          </a:p>
        </p:txBody>
      </p:sp>
    </p:spTree>
    <p:extLst>
      <p:ext uri="{BB962C8B-B14F-4D97-AF65-F5344CB8AC3E}">
        <p14:creationId xmlns:p14="http://schemas.microsoft.com/office/powerpoint/2010/main" val="1684260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LeedsUniWhite">
            <a:extLst>
              <a:ext uri="{FF2B5EF4-FFF2-40B4-BE49-F238E27FC236}">
                <a16:creationId xmlns:a16="http://schemas.microsoft.com/office/drawing/2014/main" id="{119DE54A-1D9F-438E-AB6A-EF1924DD688B}"/>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a:extLst>
              <a:ext uri="{FF2B5EF4-FFF2-40B4-BE49-F238E27FC236}">
                <a16:creationId xmlns:a16="http://schemas.microsoft.com/office/drawing/2014/main" id="{6922EB95-A654-4B04-B90F-DAB08F148C2D}"/>
              </a:ext>
            </a:extLst>
          </p:cNvPr>
          <p:cNvSpPr>
            <a:spLocks noGrp="1" noChangeArrowheads="1"/>
          </p:cNvSpPr>
          <p:nvPr>
            <p:ph type="body" idx="1"/>
          </p:nvPr>
        </p:nvSpPr>
        <p:spPr bwMode="auto">
          <a:xfrm>
            <a:off x="355600" y="1665288"/>
            <a:ext cx="8429625"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5">
            <a:extLst>
              <a:ext uri="{FF2B5EF4-FFF2-40B4-BE49-F238E27FC236}">
                <a16:creationId xmlns:a16="http://schemas.microsoft.com/office/drawing/2014/main" id="{7A8185A1-6356-4C5A-B065-B6DC1972CFB0}"/>
              </a:ext>
            </a:extLst>
          </p:cNvPr>
          <p:cNvSpPr>
            <a:spLocks noGrp="1" noChangeArrowheads="1"/>
          </p:cNvSpPr>
          <p:nvPr>
            <p:ph type="title"/>
          </p:nvPr>
        </p:nvSpPr>
        <p:spPr bwMode="ltGray">
          <a:xfrm>
            <a:off x="355600" y="422275"/>
            <a:ext cx="48768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altLang="en-US"/>
              <a:t>Click to edit Master title style</a:t>
            </a:r>
          </a:p>
        </p:txBody>
      </p:sp>
      <p:sp>
        <p:nvSpPr>
          <p:cNvPr id="3078" name="Rectangle 6">
            <a:extLst>
              <a:ext uri="{FF2B5EF4-FFF2-40B4-BE49-F238E27FC236}">
                <a16:creationId xmlns:a16="http://schemas.microsoft.com/office/drawing/2014/main" id="{15CED4AC-358D-435C-B757-88956AEDC58E}"/>
              </a:ext>
            </a:extLst>
          </p:cNvPr>
          <p:cNvSpPr>
            <a:spLocks noGrp="1" noChangeArrowheads="1"/>
          </p:cNvSpPr>
          <p:nvPr>
            <p:ph type="dt" sz="half" idx="2"/>
          </p:nvPr>
        </p:nvSpPr>
        <p:spPr bwMode="auto">
          <a:xfrm>
            <a:off x="685800" y="6948488"/>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defRPr>
            </a:lvl1pPr>
          </a:lstStyle>
          <a:p>
            <a:pPr>
              <a:defRPr/>
            </a:pPr>
            <a:endParaRPr lang="en-GB"/>
          </a:p>
        </p:txBody>
      </p:sp>
      <p:sp>
        <p:nvSpPr>
          <p:cNvPr id="3079" name="Rectangle 7">
            <a:extLst>
              <a:ext uri="{FF2B5EF4-FFF2-40B4-BE49-F238E27FC236}">
                <a16:creationId xmlns:a16="http://schemas.microsoft.com/office/drawing/2014/main" id="{5531EFED-6F1C-4B34-8F93-4C452BF42DEF}"/>
              </a:ext>
            </a:extLst>
          </p:cNvPr>
          <p:cNvSpPr>
            <a:spLocks noGrp="1" noChangeArrowheads="1"/>
          </p:cNvSpPr>
          <p:nvPr>
            <p:ph type="ftr" sz="quarter" idx="3"/>
          </p:nvPr>
        </p:nvSpPr>
        <p:spPr bwMode="auto">
          <a:xfrm>
            <a:off x="3124200" y="69484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8" charset="0"/>
              </a:defRPr>
            </a:lvl1pPr>
          </a:lstStyle>
          <a:p>
            <a:pPr>
              <a:defRPr/>
            </a:pPr>
            <a:endParaRPr lang="en-GB"/>
          </a:p>
        </p:txBody>
      </p:sp>
      <p:sp>
        <p:nvSpPr>
          <p:cNvPr id="3080" name="Rectangle 8">
            <a:extLst>
              <a:ext uri="{FF2B5EF4-FFF2-40B4-BE49-F238E27FC236}">
                <a16:creationId xmlns:a16="http://schemas.microsoft.com/office/drawing/2014/main" id="{C4A65FA1-5AE4-4B6B-B623-44367C3108BC}"/>
              </a:ext>
            </a:extLst>
          </p:cNvPr>
          <p:cNvSpPr>
            <a:spLocks noGrp="1" noChangeArrowheads="1"/>
          </p:cNvSpPr>
          <p:nvPr>
            <p:ph type="sldNum" sz="quarter" idx="4"/>
          </p:nvPr>
        </p:nvSpPr>
        <p:spPr bwMode="auto">
          <a:xfrm>
            <a:off x="6553200" y="6948488"/>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panose="02020603050405020304" pitchFamily="18" charset="0"/>
              </a:defRPr>
            </a:lvl1pPr>
          </a:lstStyle>
          <a:p>
            <a:fld id="{BDF65627-DDD8-4709-AC1A-2D894805D549}" type="slidenum">
              <a:rPr lang="en-GB" altLang="en-US"/>
              <a:pPr/>
              <a:t>‹#›</a:t>
            </a:fld>
            <a:endParaRPr lang="en-GB" altLang="en-US"/>
          </a:p>
        </p:txBody>
      </p:sp>
      <p:sp>
        <p:nvSpPr>
          <p:cNvPr id="1032" name="Line 9">
            <a:extLst>
              <a:ext uri="{FF2B5EF4-FFF2-40B4-BE49-F238E27FC236}">
                <a16:creationId xmlns:a16="http://schemas.microsoft.com/office/drawing/2014/main" id="{ED665F1D-4E01-4D5B-8C12-05A9BBE8CC2F}"/>
              </a:ext>
            </a:extLst>
          </p:cNvPr>
          <p:cNvSpPr>
            <a:spLocks noChangeShapeType="1"/>
          </p:cNvSpPr>
          <p:nvPr/>
        </p:nvSpPr>
        <p:spPr bwMode="white">
          <a:xfrm>
            <a:off x="201613" y="1600200"/>
            <a:ext cx="871378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pic>
        <p:nvPicPr>
          <p:cNvPr id="1033" name="Picture 11" descr="ITS Logo Black">
            <a:extLst>
              <a:ext uri="{FF2B5EF4-FFF2-40B4-BE49-F238E27FC236}">
                <a16:creationId xmlns:a16="http://schemas.microsoft.com/office/drawing/2014/main" id="{58D039E4-1846-4BB4-9C00-4119FFD80F7D}"/>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243888" y="6251575"/>
            <a:ext cx="66675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2" descr="New Leeds logo green">
            <a:extLst>
              <a:ext uri="{FF2B5EF4-FFF2-40B4-BE49-F238E27FC236}">
                <a16:creationId xmlns:a16="http://schemas.microsoft.com/office/drawing/2014/main" id="{768B0FD0-27DB-472F-B01F-BBD6014A971F}"/>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6588125" y="476250"/>
            <a:ext cx="233997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98"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 id="2147484399" r:id="rId12"/>
    <p:sldLayoutId id="2147484400" r:id="rId13"/>
  </p:sldLayoutIdLst>
  <p:txStyles>
    <p:titleStyle>
      <a:lvl1pPr algn="l" rtl="0" eaLnBrk="0" fontAlgn="base" hangingPunct="0">
        <a:spcBef>
          <a:spcPct val="0"/>
        </a:spcBef>
        <a:spcAft>
          <a:spcPct val="0"/>
        </a:spcAft>
        <a:defRPr sz="2000">
          <a:solidFill>
            <a:schemeClr val="accent1"/>
          </a:solidFill>
          <a:latin typeface="+mj-lt"/>
          <a:ea typeface="+mj-ea"/>
          <a:cs typeface="+mj-cs"/>
        </a:defRPr>
      </a:lvl1pPr>
      <a:lvl2pPr algn="l" rtl="0" eaLnBrk="0" fontAlgn="base" hangingPunct="0">
        <a:spcBef>
          <a:spcPct val="0"/>
        </a:spcBef>
        <a:spcAft>
          <a:spcPct val="0"/>
        </a:spcAft>
        <a:defRPr sz="2000">
          <a:solidFill>
            <a:schemeClr val="accent1"/>
          </a:solidFill>
          <a:latin typeface="Arial" charset="0"/>
        </a:defRPr>
      </a:lvl2pPr>
      <a:lvl3pPr algn="l" rtl="0" eaLnBrk="0" fontAlgn="base" hangingPunct="0">
        <a:spcBef>
          <a:spcPct val="0"/>
        </a:spcBef>
        <a:spcAft>
          <a:spcPct val="0"/>
        </a:spcAft>
        <a:defRPr sz="2000">
          <a:solidFill>
            <a:schemeClr val="accent1"/>
          </a:solidFill>
          <a:latin typeface="Arial" charset="0"/>
        </a:defRPr>
      </a:lvl3pPr>
      <a:lvl4pPr algn="l" rtl="0" eaLnBrk="0" fontAlgn="base" hangingPunct="0">
        <a:spcBef>
          <a:spcPct val="0"/>
        </a:spcBef>
        <a:spcAft>
          <a:spcPct val="0"/>
        </a:spcAft>
        <a:defRPr sz="2000">
          <a:solidFill>
            <a:schemeClr val="accent1"/>
          </a:solidFill>
          <a:latin typeface="Arial" charset="0"/>
        </a:defRPr>
      </a:lvl4pPr>
      <a:lvl5pPr algn="l" rtl="0" eaLnBrk="0" fontAlgn="base" hangingPunct="0">
        <a:spcBef>
          <a:spcPct val="0"/>
        </a:spcBef>
        <a:spcAft>
          <a:spcPct val="0"/>
        </a:spcAft>
        <a:defRPr sz="2000">
          <a:solidFill>
            <a:schemeClr val="accent1"/>
          </a:solidFill>
          <a:latin typeface="Arial" charset="0"/>
        </a:defRPr>
      </a:lvl5pPr>
      <a:lvl6pPr marL="457200" algn="l" rtl="0" fontAlgn="base">
        <a:spcBef>
          <a:spcPct val="0"/>
        </a:spcBef>
        <a:spcAft>
          <a:spcPct val="0"/>
        </a:spcAft>
        <a:defRPr sz="2000">
          <a:solidFill>
            <a:schemeClr val="accent1"/>
          </a:solidFill>
          <a:latin typeface="Arial" charset="0"/>
        </a:defRPr>
      </a:lvl6pPr>
      <a:lvl7pPr marL="914400" algn="l" rtl="0" fontAlgn="base">
        <a:spcBef>
          <a:spcPct val="0"/>
        </a:spcBef>
        <a:spcAft>
          <a:spcPct val="0"/>
        </a:spcAft>
        <a:defRPr sz="2000">
          <a:solidFill>
            <a:schemeClr val="accent1"/>
          </a:solidFill>
          <a:latin typeface="Arial" charset="0"/>
        </a:defRPr>
      </a:lvl7pPr>
      <a:lvl8pPr marL="1371600" algn="l" rtl="0" fontAlgn="base">
        <a:spcBef>
          <a:spcPct val="0"/>
        </a:spcBef>
        <a:spcAft>
          <a:spcPct val="0"/>
        </a:spcAft>
        <a:defRPr sz="2000">
          <a:solidFill>
            <a:schemeClr val="accent1"/>
          </a:solidFill>
          <a:latin typeface="Arial" charset="0"/>
        </a:defRPr>
      </a:lvl8pPr>
      <a:lvl9pPr marL="1828800" algn="l" rtl="0" fontAlgn="base">
        <a:spcBef>
          <a:spcPct val="0"/>
        </a:spcBef>
        <a:spcAft>
          <a:spcPct val="0"/>
        </a:spcAft>
        <a:defRPr sz="2000">
          <a:solidFill>
            <a:schemeClr val="accent1"/>
          </a:solidFill>
          <a:latin typeface="Arial" charset="0"/>
        </a:defRPr>
      </a:lvl9pPr>
    </p:titleStyle>
    <p:bodyStyle>
      <a:lvl1pPr marL="85725" indent="274638" algn="l" rtl="0" eaLnBrk="0" fontAlgn="base" hangingPunct="0">
        <a:spcBef>
          <a:spcPct val="0"/>
        </a:spcBef>
        <a:spcAft>
          <a:spcPct val="40000"/>
        </a:spcAft>
        <a:buChar char="•"/>
        <a:defRPr sz="2400">
          <a:solidFill>
            <a:srgbClr val="C41230"/>
          </a:solidFill>
          <a:latin typeface="+mn-lt"/>
          <a:ea typeface="+mn-ea"/>
          <a:cs typeface="+mn-cs"/>
        </a:defRPr>
      </a:lvl1pPr>
      <a:lvl2pPr marL="539750" indent="352425" algn="l" rtl="0" eaLnBrk="0" fontAlgn="base" hangingPunct="0">
        <a:spcBef>
          <a:spcPct val="0"/>
        </a:spcBef>
        <a:spcAft>
          <a:spcPct val="40000"/>
        </a:spcAft>
        <a:buChar char="•"/>
        <a:defRPr sz="2000">
          <a:solidFill>
            <a:srgbClr val="C41230"/>
          </a:solidFill>
          <a:latin typeface="+mn-lt"/>
        </a:defRPr>
      </a:lvl2pPr>
      <a:lvl3pPr marL="1174750" indent="257175" algn="l" rtl="0" eaLnBrk="0" fontAlgn="base" hangingPunct="0">
        <a:spcBef>
          <a:spcPct val="0"/>
        </a:spcBef>
        <a:spcAft>
          <a:spcPct val="40000"/>
        </a:spcAft>
        <a:buChar char="•"/>
        <a:defRPr sz="2000">
          <a:solidFill>
            <a:srgbClr val="C41230"/>
          </a:solidFill>
          <a:latin typeface="+mn-lt"/>
        </a:defRPr>
      </a:lvl3pPr>
      <a:lvl4pPr marL="1876425" indent="-265113" algn="l" rtl="0" eaLnBrk="0" fontAlgn="base" hangingPunct="0">
        <a:spcBef>
          <a:spcPct val="0"/>
        </a:spcBef>
        <a:spcAft>
          <a:spcPct val="40000"/>
        </a:spcAft>
        <a:buChar char="•"/>
        <a:defRPr sz="2000">
          <a:solidFill>
            <a:srgbClr val="C41230"/>
          </a:solidFill>
          <a:latin typeface="+mn-lt"/>
        </a:defRPr>
      </a:lvl4pPr>
      <a:lvl5pPr marL="2325688" indent="-269875" algn="l" rtl="0" eaLnBrk="0" fontAlgn="base" hangingPunct="0">
        <a:spcBef>
          <a:spcPct val="0"/>
        </a:spcBef>
        <a:spcAft>
          <a:spcPct val="40000"/>
        </a:spcAft>
        <a:buChar char="•"/>
        <a:defRPr sz="2000">
          <a:solidFill>
            <a:srgbClr val="C41230"/>
          </a:solidFill>
          <a:latin typeface="+mn-lt"/>
        </a:defRPr>
      </a:lvl5pPr>
      <a:lvl6pPr marL="2782888" indent="-269875" algn="l" rtl="0" fontAlgn="base">
        <a:spcBef>
          <a:spcPct val="0"/>
        </a:spcBef>
        <a:spcAft>
          <a:spcPct val="40000"/>
        </a:spcAft>
        <a:buChar char="•"/>
        <a:defRPr sz="2000">
          <a:solidFill>
            <a:srgbClr val="C41230"/>
          </a:solidFill>
          <a:latin typeface="+mn-lt"/>
        </a:defRPr>
      </a:lvl6pPr>
      <a:lvl7pPr marL="3240088" indent="-269875" algn="l" rtl="0" fontAlgn="base">
        <a:spcBef>
          <a:spcPct val="0"/>
        </a:spcBef>
        <a:spcAft>
          <a:spcPct val="40000"/>
        </a:spcAft>
        <a:buChar char="•"/>
        <a:defRPr sz="2000">
          <a:solidFill>
            <a:srgbClr val="C41230"/>
          </a:solidFill>
          <a:latin typeface="+mn-lt"/>
        </a:defRPr>
      </a:lvl7pPr>
      <a:lvl8pPr marL="3697288" indent="-269875" algn="l" rtl="0" fontAlgn="base">
        <a:spcBef>
          <a:spcPct val="0"/>
        </a:spcBef>
        <a:spcAft>
          <a:spcPct val="40000"/>
        </a:spcAft>
        <a:buChar char="•"/>
        <a:defRPr sz="2000">
          <a:solidFill>
            <a:srgbClr val="C41230"/>
          </a:solidFill>
          <a:latin typeface="+mn-lt"/>
        </a:defRPr>
      </a:lvl8pPr>
      <a:lvl9pPr marL="4154488" indent="-269875" algn="l" rtl="0" fontAlgn="base">
        <a:spcBef>
          <a:spcPct val="0"/>
        </a:spcBef>
        <a:spcAft>
          <a:spcPct val="40000"/>
        </a:spcAft>
        <a:buChar char="•"/>
        <a:defRPr sz="2000">
          <a:solidFill>
            <a:srgbClr val="C4123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gov.uk/guidance/transport-analysis-guidance-tag"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gov.uk/guidance/transport-analysis-guidance-tag" TargetMode="External"/><Relationship Id="rId2" Type="http://schemas.openxmlformats.org/officeDocument/2006/relationships/hyperlink" Target="https://www.gov.uk/government/publications/the-green-book-appraisal-and-evaluation-in-central-governent/the-green-book-2020" TargetMode="External"/><Relationship Id="rId1" Type="http://schemas.openxmlformats.org/officeDocument/2006/relationships/slideLayout" Target="../slideLayouts/slideLayout2.xml"/><Relationship Id="rId4" Type="http://schemas.openxmlformats.org/officeDocument/2006/relationships/hyperlink" Target="https://www.gov.uk/government/uploads/system/uploads/attachment_data/file/470998/Understanding_and_Valuing_Impacts_of_Transport_Investment.pdf"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www.gov.uk/government/consultations/transport-investment-understanding-and-valuing-impacts"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4">
            <a:extLst>
              <a:ext uri="{FF2B5EF4-FFF2-40B4-BE49-F238E27FC236}">
                <a16:creationId xmlns:a16="http://schemas.microsoft.com/office/drawing/2014/main" id="{DEEA0326-1EBD-48DF-B14B-A9EC9C168059}"/>
              </a:ext>
            </a:extLst>
          </p:cNvPr>
          <p:cNvSpPr>
            <a:spLocks noGrp="1" noChangeArrowheads="1"/>
          </p:cNvSpPr>
          <p:nvPr>
            <p:ph type="subTitle" idx="1"/>
          </p:nvPr>
        </p:nvSpPr>
        <p:spPr/>
        <p:txBody>
          <a:bodyPr/>
          <a:lstStyle/>
          <a:p>
            <a:r>
              <a:rPr lang="en-US" altLang="en-US"/>
              <a:t>Chris Nash</a:t>
            </a:r>
          </a:p>
        </p:txBody>
      </p:sp>
      <p:sp>
        <p:nvSpPr>
          <p:cNvPr id="6147" name="Title 2">
            <a:extLst>
              <a:ext uri="{FF2B5EF4-FFF2-40B4-BE49-F238E27FC236}">
                <a16:creationId xmlns:a16="http://schemas.microsoft.com/office/drawing/2014/main" id="{CBFBBEF4-E60F-4FF3-956C-973C0D7871CB}"/>
              </a:ext>
            </a:extLst>
          </p:cNvPr>
          <p:cNvSpPr>
            <a:spLocks noGrp="1" noChangeArrowheads="1"/>
          </p:cNvSpPr>
          <p:nvPr>
            <p:ph type="ctrTitle"/>
          </p:nvPr>
        </p:nvSpPr>
        <p:spPr>
          <a:xfrm>
            <a:off x="349250" y="2565400"/>
            <a:ext cx="7772400" cy="1292225"/>
          </a:xfrm>
        </p:spPr>
        <p:txBody>
          <a:bodyPr/>
          <a:lstStyle/>
          <a:p>
            <a:r>
              <a:rPr lang="en-GB" altLang="en-US"/>
              <a:t>Appraisal of transport projects – the British approach</a:t>
            </a:r>
            <a:br>
              <a:rPr lang="en-GB" altLang="en-US"/>
            </a:br>
            <a:endParaRPr lang="en-GB"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E95AF37-A2A3-42F0-884A-397D2DFEE16C}"/>
              </a:ext>
            </a:extLst>
          </p:cNvPr>
          <p:cNvSpPr>
            <a:spLocks noGrp="1" noChangeArrowheads="1"/>
          </p:cNvSpPr>
          <p:nvPr>
            <p:ph type="title" idx="4294967295"/>
          </p:nvPr>
        </p:nvSpPr>
        <p:spPr/>
        <p:txBody>
          <a:bodyPr/>
          <a:lstStyle/>
          <a:p>
            <a:r>
              <a:rPr lang="en-GB" altLang="en-US"/>
              <a:t>The Treasury Green Book: Appraisal and Evaluation in Central Government</a:t>
            </a:r>
          </a:p>
        </p:txBody>
      </p:sp>
      <p:sp>
        <p:nvSpPr>
          <p:cNvPr id="14339" name="Content Placeholder 2">
            <a:extLst>
              <a:ext uri="{FF2B5EF4-FFF2-40B4-BE49-F238E27FC236}">
                <a16:creationId xmlns:a16="http://schemas.microsoft.com/office/drawing/2014/main" id="{0FE8103F-885D-43EC-9B46-4F9C11D9BD24}"/>
              </a:ext>
            </a:extLst>
          </p:cNvPr>
          <p:cNvSpPr>
            <a:spLocks noGrp="1" noChangeArrowheads="1"/>
          </p:cNvSpPr>
          <p:nvPr>
            <p:ph idx="4294967295"/>
          </p:nvPr>
        </p:nvSpPr>
        <p:spPr/>
        <p:txBody>
          <a:bodyPr/>
          <a:lstStyle/>
          <a:p>
            <a:pPr>
              <a:buFontTx/>
              <a:buNone/>
            </a:pPr>
            <a:r>
              <a:rPr lang="en-GB" altLang="en-US"/>
              <a:t>The purpose of the Green Book is to ensure that no policy, programme or project is adopted without first having the answer to these questions:</a:t>
            </a:r>
          </a:p>
          <a:p>
            <a:pPr>
              <a:buFontTx/>
              <a:buNone/>
            </a:pPr>
            <a:r>
              <a:rPr lang="en-GB" altLang="en-US"/>
              <a:t>❑ Are there better ways to achieve this objective?</a:t>
            </a:r>
          </a:p>
          <a:p>
            <a:pPr>
              <a:buFontTx/>
              <a:buNone/>
            </a:pPr>
            <a:r>
              <a:rPr lang="en-GB" altLang="en-US"/>
              <a:t>❑ Are there better uses for these resources? </a:t>
            </a:r>
          </a:p>
          <a:p>
            <a:endParaRPr lang="en-GB" altLang="en-US"/>
          </a:p>
          <a:p>
            <a:pPr>
              <a:buFontTx/>
              <a:buNone/>
            </a:pPr>
            <a:r>
              <a:rPr lang="en-GB" altLang="en-US"/>
              <a:t>Thus a shortlist of alternatives must be appraised.</a:t>
            </a:r>
          </a:p>
          <a:p>
            <a:pPr>
              <a:buFontTx/>
              <a:buNone/>
            </a:pPr>
            <a:r>
              <a:rPr lang="en-GB" altLang="en-US"/>
              <a:t>The shortlist must always include the ‘do minimum’ option</a:t>
            </a:r>
          </a:p>
          <a:p>
            <a:pPr>
              <a:buFontTx/>
              <a:buNone/>
            </a:pPr>
            <a:r>
              <a:rPr lang="en-GB" altLang="en-US"/>
              <a:t>(note – this may be problematic for instance if traffic is growing fast)</a:t>
            </a:r>
          </a:p>
          <a:p>
            <a:pPr>
              <a:buFontTx/>
              <a:buNone/>
            </a:pPr>
            <a:endParaRPr lang="en-GB" altLang="en-US"/>
          </a:p>
          <a:p>
            <a:endParaRPr lang="en-GB"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9D26FDD0-53C3-4318-A67D-083FE664872A}"/>
              </a:ext>
            </a:extLst>
          </p:cNvPr>
          <p:cNvSpPr>
            <a:spLocks noGrp="1" noChangeArrowheads="1"/>
          </p:cNvSpPr>
          <p:nvPr>
            <p:ph type="title" idx="4294967295"/>
          </p:nvPr>
        </p:nvSpPr>
        <p:spPr>
          <a:xfrm>
            <a:off x="468313" y="476250"/>
            <a:ext cx="4876800" cy="738188"/>
          </a:xfrm>
        </p:spPr>
        <p:txBody>
          <a:bodyPr/>
          <a:lstStyle/>
          <a:p>
            <a:r>
              <a:rPr lang="en-US" altLang="en-US" dirty="0"/>
              <a:t> </a:t>
            </a:r>
            <a:r>
              <a:rPr lang="en-GB" sz="2000" dirty="0">
                <a:hlinkClick r:id="rId2"/>
              </a:rPr>
              <a:t>Transport analysis guidance - GOV.UK (www.gov.uk)</a:t>
            </a:r>
            <a:r>
              <a:rPr lang="en-GB" altLang="en-US" sz="3600" dirty="0"/>
              <a:t> </a:t>
            </a:r>
            <a:br>
              <a:rPr lang="en-GB" altLang="en-US" sz="3600" dirty="0"/>
            </a:br>
            <a:endParaRPr lang="en-US" altLang="en-US" dirty="0"/>
          </a:p>
        </p:txBody>
      </p:sp>
      <p:sp>
        <p:nvSpPr>
          <p:cNvPr id="15363" name="Content Placeholder 2">
            <a:extLst>
              <a:ext uri="{FF2B5EF4-FFF2-40B4-BE49-F238E27FC236}">
                <a16:creationId xmlns:a16="http://schemas.microsoft.com/office/drawing/2014/main" id="{026AD35B-A516-4E0B-8A02-B62590ABC73D}"/>
              </a:ext>
            </a:extLst>
          </p:cNvPr>
          <p:cNvSpPr>
            <a:spLocks noGrp="1" noChangeArrowheads="1"/>
          </p:cNvSpPr>
          <p:nvPr>
            <p:ph idx="4294967295"/>
          </p:nvPr>
        </p:nvSpPr>
        <p:spPr/>
        <p:txBody>
          <a:bodyPr/>
          <a:lstStyle/>
          <a:p>
            <a:pPr>
              <a:buFontTx/>
              <a:buNone/>
            </a:pPr>
            <a:r>
              <a:rPr lang="en-GB" altLang="en-US" sz="2000" dirty="0"/>
              <a:t>- All projects should be compared with a do minimum base case</a:t>
            </a:r>
          </a:p>
          <a:p>
            <a:pPr>
              <a:buFontTx/>
              <a:buChar char="-"/>
            </a:pPr>
            <a:r>
              <a:rPr lang="en-GB" altLang="en-US" sz="2000" dirty="0"/>
              <a:t>Forecasts need to be made of costs and benefits throughout the life of the project (assumed to be 60 years in the case of major transport infrastructure but DfT caps benefits after 20 years)</a:t>
            </a:r>
          </a:p>
          <a:p>
            <a:pPr>
              <a:buFontTx/>
              <a:buChar char="-"/>
            </a:pPr>
            <a:r>
              <a:rPr lang="en-GB" altLang="en-US" sz="2000" dirty="0"/>
              <a:t>As far as possible all costs and benefits should be valued in money terms </a:t>
            </a:r>
          </a:p>
          <a:p>
            <a:pPr>
              <a:buFontTx/>
              <a:buChar char="-"/>
            </a:pPr>
            <a:r>
              <a:rPr lang="en-GB" altLang="en-US" sz="2000" dirty="0"/>
              <a:t>All costs and benefits should be discounted back to the present using a discount rate of 3.5% for the first 30 years and then 3% after that</a:t>
            </a:r>
          </a:p>
          <a:p>
            <a:pPr>
              <a:buFontTx/>
              <a:buChar char="-"/>
            </a:pPr>
            <a:r>
              <a:rPr lang="en-GB" altLang="en-US" sz="2000" dirty="0"/>
              <a:t>A benefit cost ratio is then calculated as the ratio of benefits minus costs to all excluding the government over net government transport funding </a:t>
            </a:r>
          </a:p>
          <a:p>
            <a:pPr>
              <a:buFontTx/>
              <a:buChar char="-"/>
            </a:pPr>
            <a:endParaRPr lang="en-US" alt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715662EF-6CF2-45BE-9433-D64CA35DD4E2}"/>
              </a:ext>
            </a:extLst>
          </p:cNvPr>
          <p:cNvSpPr>
            <a:spLocks noGrp="1" noChangeArrowheads="1"/>
          </p:cNvSpPr>
          <p:nvPr>
            <p:ph type="body" idx="1"/>
          </p:nvPr>
        </p:nvSpPr>
        <p:spPr>
          <a:xfrm>
            <a:off x="355600" y="1830388"/>
            <a:ext cx="8405813" cy="4349750"/>
          </a:xfrm>
        </p:spPr>
        <p:txBody>
          <a:bodyPr/>
          <a:lstStyle/>
          <a:p>
            <a:pPr marL="385763" lvl="1" indent="-457200" eaLnBrk="1" hangingPunct="1">
              <a:spcAft>
                <a:spcPct val="25000"/>
              </a:spcAft>
              <a:buFontTx/>
              <a:buNone/>
              <a:defRPr/>
            </a:pPr>
            <a:r>
              <a:rPr lang="en-GB" altLang="en-US" dirty="0"/>
              <a:t>International context:</a:t>
            </a:r>
          </a:p>
          <a:p>
            <a:pPr marL="385763" lvl="1" indent="-385763" eaLnBrk="1" hangingPunct="1">
              <a:lnSpc>
                <a:spcPct val="125000"/>
              </a:lnSpc>
              <a:spcAft>
                <a:spcPct val="25000"/>
              </a:spcAft>
              <a:defRPr/>
            </a:pPr>
            <a:r>
              <a:rPr lang="en-GB" altLang="en-US" b="1" dirty="0"/>
              <a:t>many other countries have similar appraisal practice and guidance</a:t>
            </a:r>
          </a:p>
          <a:p>
            <a:pPr marL="923925" lvl="3" indent="-385763" eaLnBrk="1" hangingPunct="1">
              <a:lnSpc>
                <a:spcPct val="125000"/>
              </a:lnSpc>
              <a:spcAft>
                <a:spcPct val="25000"/>
              </a:spcAft>
              <a:buFont typeface="Arial" charset="0"/>
              <a:buChar char="−"/>
              <a:defRPr/>
            </a:pPr>
            <a:r>
              <a:rPr lang="en-GB" altLang="en-US" dirty="0"/>
              <a:t>e.g. Netherlands, Sweden, Germany, USA, NZ, Australia (NSW), France, Denmark, Canada, Japan ...</a:t>
            </a:r>
          </a:p>
          <a:p>
            <a:pPr marL="923925" lvl="3" indent="-385763" eaLnBrk="1" hangingPunct="1">
              <a:lnSpc>
                <a:spcPct val="125000"/>
              </a:lnSpc>
              <a:spcAft>
                <a:spcPct val="25000"/>
              </a:spcAft>
              <a:buFont typeface="Arial" charset="0"/>
              <a:buChar char="−"/>
              <a:defRPr/>
            </a:pPr>
            <a:r>
              <a:rPr lang="en-GB" altLang="en-US" dirty="0"/>
              <a:t>international comparisons: see ITS (2013)</a:t>
            </a:r>
          </a:p>
          <a:p>
            <a:pPr marL="385763" lvl="1" indent="-385763" eaLnBrk="1" hangingPunct="1">
              <a:lnSpc>
                <a:spcPct val="125000"/>
              </a:lnSpc>
              <a:spcAft>
                <a:spcPct val="25000"/>
              </a:spcAft>
              <a:defRPr/>
            </a:pPr>
            <a:r>
              <a:rPr lang="en-GB" altLang="en-US" b="1" dirty="0"/>
              <a:t>international level:</a:t>
            </a:r>
          </a:p>
          <a:p>
            <a:pPr marL="923925" lvl="3" indent="-385763" eaLnBrk="1" hangingPunct="1">
              <a:lnSpc>
                <a:spcPct val="125000"/>
              </a:lnSpc>
              <a:spcAft>
                <a:spcPct val="25000"/>
              </a:spcAft>
              <a:buFont typeface="Arial" charset="0"/>
              <a:buChar char="−"/>
              <a:defRPr/>
            </a:pPr>
            <a:r>
              <a:rPr lang="en-GB" altLang="en-US" dirty="0"/>
              <a:t>EU: DG REGIO CBA guide (2014) ; DG Mobility &amp; Transport ‘HEATCO’ guidelines (2006); Handbook on External Costs (CE Delft, 2019)</a:t>
            </a:r>
          </a:p>
          <a:p>
            <a:pPr marL="923925" lvl="3" indent="-385763" eaLnBrk="1" hangingPunct="1">
              <a:lnSpc>
                <a:spcPct val="125000"/>
              </a:lnSpc>
              <a:spcAft>
                <a:spcPct val="25000"/>
              </a:spcAft>
              <a:buFont typeface="Arial" charset="0"/>
              <a:buChar char="−"/>
              <a:defRPr/>
            </a:pPr>
            <a:r>
              <a:rPr lang="en-GB" altLang="en-US" dirty="0"/>
              <a:t>The World Bank (2005)  </a:t>
            </a:r>
            <a:r>
              <a:rPr lang="en-GB" altLang="en-US" sz="1600" dirty="0">
                <a:solidFill>
                  <a:srgbClr val="1D1DFF"/>
                </a:solidFill>
              </a:rPr>
              <a:t>http://go.worldbank.org/09MMD2C490 </a:t>
            </a:r>
            <a:endParaRPr lang="en-GB" altLang="en-US" sz="1600" dirty="0"/>
          </a:p>
          <a:p>
            <a:pPr marL="923925" lvl="3" indent="-385763" eaLnBrk="1" hangingPunct="1">
              <a:lnSpc>
                <a:spcPct val="125000"/>
              </a:lnSpc>
              <a:spcAft>
                <a:spcPct val="25000"/>
              </a:spcAft>
              <a:buFont typeface="Arial" charset="0"/>
              <a:buChar char="−"/>
              <a:defRPr/>
            </a:pPr>
            <a:endParaRPr lang="en-GB" altLang="en-US" dirty="0"/>
          </a:p>
          <a:p>
            <a:pPr marL="923925" lvl="3" indent="-385763" eaLnBrk="1" hangingPunct="1">
              <a:lnSpc>
                <a:spcPct val="125000"/>
              </a:lnSpc>
              <a:spcAft>
                <a:spcPct val="25000"/>
              </a:spcAft>
              <a:buFont typeface="Arial" charset="0"/>
              <a:buChar char="−"/>
              <a:defRPr/>
            </a:pPr>
            <a:endParaRPr lang="en-GB" altLang="en-US" dirty="0"/>
          </a:p>
          <a:p>
            <a:pPr marL="385763" lvl="1" indent="-457200" eaLnBrk="1" hangingPunct="1">
              <a:spcAft>
                <a:spcPct val="25000"/>
              </a:spcAft>
              <a:buFontTx/>
              <a:buNone/>
              <a:defRPr/>
            </a:pPr>
            <a:endParaRPr lang="en-GB" altLang="en-US" dirty="0"/>
          </a:p>
          <a:p>
            <a:pPr marL="457200" indent="-457200" eaLnBrk="1" hangingPunct="1">
              <a:spcAft>
                <a:spcPct val="25000"/>
              </a:spcAft>
              <a:defRPr/>
            </a:pPr>
            <a:endParaRPr lang="en-GB" altLang="en-US" dirty="0"/>
          </a:p>
          <a:p>
            <a:pPr marL="457200" indent="-457200" eaLnBrk="1" hangingPunct="1">
              <a:spcAft>
                <a:spcPct val="25000"/>
              </a:spcAft>
              <a:buFontTx/>
              <a:buAutoNum type="arabicPeriod"/>
              <a:defRPr/>
            </a:pPr>
            <a:endParaRPr lang="en-GB" altLang="en-US" dirty="0"/>
          </a:p>
          <a:p>
            <a:pPr marL="457200" indent="-457200" eaLnBrk="1" hangingPunct="1">
              <a:spcAft>
                <a:spcPct val="25000"/>
              </a:spcAft>
              <a:defRPr/>
            </a:pPr>
            <a:endParaRPr lang="en-GB" altLang="en-US" dirty="0"/>
          </a:p>
        </p:txBody>
      </p:sp>
      <p:sp>
        <p:nvSpPr>
          <p:cNvPr id="16387" name="Rectangle 2">
            <a:extLst>
              <a:ext uri="{FF2B5EF4-FFF2-40B4-BE49-F238E27FC236}">
                <a16:creationId xmlns:a16="http://schemas.microsoft.com/office/drawing/2014/main" id="{F9CEA105-D0DC-4A1E-9C35-2645434A97D4}"/>
              </a:ext>
            </a:extLst>
          </p:cNvPr>
          <p:cNvSpPr>
            <a:spLocks noGrp="1" noChangeArrowheads="1"/>
          </p:cNvSpPr>
          <p:nvPr>
            <p:ph type="title"/>
          </p:nvPr>
        </p:nvSpPr>
        <p:spPr>
          <a:xfrm>
            <a:off x="355600" y="422275"/>
            <a:ext cx="5491163" cy="738188"/>
          </a:xfrm>
        </p:spPr>
        <p:txBody>
          <a:bodyPr/>
          <a:lstStyle/>
          <a:p>
            <a:pPr eaLnBrk="1" hangingPunct="1"/>
            <a:r>
              <a:rPr lang="en-GB" altLang="en-US" dirty="0"/>
              <a:t>TAG and</a:t>
            </a:r>
            <a:br>
              <a:rPr lang="en-GB" altLang="en-US" dirty="0"/>
            </a:br>
            <a:r>
              <a:rPr lang="en-GB" altLang="en-US" dirty="0"/>
              <a:t>appraisal systems worldwide</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3A71FD7-485E-4AF4-92F2-2F94D19C9170}"/>
              </a:ext>
            </a:extLst>
          </p:cNvPr>
          <p:cNvSpPr>
            <a:spLocks noGrp="1" noChangeArrowheads="1"/>
          </p:cNvSpPr>
          <p:nvPr>
            <p:ph type="title"/>
          </p:nvPr>
        </p:nvSpPr>
        <p:spPr/>
        <p:txBody>
          <a:bodyPr/>
          <a:lstStyle/>
          <a:p>
            <a:pPr eaLnBrk="1" hangingPunct="1"/>
            <a:r>
              <a:rPr lang="en-GB" altLang="en-US" sz="4000"/>
              <a:t>Transport Economic Efficiency Table</a:t>
            </a:r>
            <a:endParaRPr lang="en-US" altLang="en-US" sz="4000"/>
          </a:p>
        </p:txBody>
      </p:sp>
      <p:sp>
        <p:nvSpPr>
          <p:cNvPr id="18435" name="Rectangle 3">
            <a:extLst>
              <a:ext uri="{FF2B5EF4-FFF2-40B4-BE49-F238E27FC236}">
                <a16:creationId xmlns:a16="http://schemas.microsoft.com/office/drawing/2014/main" id="{229879B3-3DFC-4616-A30E-D8810D82925B}"/>
              </a:ext>
            </a:extLst>
          </p:cNvPr>
          <p:cNvSpPr>
            <a:spLocks noGrp="1" noChangeArrowheads="1"/>
          </p:cNvSpPr>
          <p:nvPr>
            <p:ph type="body" idx="1"/>
          </p:nvPr>
        </p:nvSpPr>
        <p:spPr/>
        <p:txBody>
          <a:bodyPr/>
          <a:lstStyle/>
          <a:p>
            <a:pPr eaLnBrk="1" hangingPunct="1">
              <a:lnSpc>
                <a:spcPct val="90000"/>
              </a:lnSpc>
              <a:buFontTx/>
              <a:buNone/>
            </a:pPr>
            <a:r>
              <a:rPr lang="en-GB" altLang="en-US"/>
              <a:t>User Benefits</a:t>
            </a:r>
          </a:p>
          <a:p>
            <a:pPr eaLnBrk="1" hangingPunct="1">
              <a:lnSpc>
                <a:spcPct val="90000"/>
              </a:lnSpc>
              <a:buFontTx/>
              <a:buNone/>
            </a:pPr>
            <a:r>
              <a:rPr lang="en-GB" altLang="en-US"/>
              <a:t>(time, operating costs, user charges, delays during construction)</a:t>
            </a:r>
          </a:p>
          <a:p>
            <a:pPr eaLnBrk="1" hangingPunct="1">
              <a:lnSpc>
                <a:spcPct val="90000"/>
              </a:lnSpc>
              <a:buFontTx/>
              <a:buNone/>
            </a:pPr>
            <a:r>
              <a:rPr lang="en-GB" altLang="en-US"/>
              <a:t>Private Sector Provider Impact</a:t>
            </a:r>
          </a:p>
          <a:p>
            <a:pPr eaLnBrk="1" hangingPunct="1">
              <a:lnSpc>
                <a:spcPct val="90000"/>
              </a:lnSpc>
              <a:buFontTx/>
              <a:buNone/>
            </a:pPr>
            <a:r>
              <a:rPr lang="en-GB" altLang="en-US"/>
              <a:t>(revenues, costs, grants and subsidies)</a:t>
            </a:r>
          </a:p>
          <a:p>
            <a:pPr eaLnBrk="1" hangingPunct="1">
              <a:lnSpc>
                <a:spcPct val="90000"/>
              </a:lnSpc>
              <a:buFontTx/>
              <a:buNone/>
            </a:pPr>
            <a:r>
              <a:rPr lang="en-GB" altLang="en-US"/>
              <a:t>Other Impacts</a:t>
            </a:r>
          </a:p>
          <a:p>
            <a:pPr eaLnBrk="1" hangingPunct="1">
              <a:lnSpc>
                <a:spcPct val="90000"/>
              </a:lnSpc>
              <a:buFontTx/>
              <a:buNone/>
            </a:pPr>
            <a:r>
              <a:rPr lang="en-GB" altLang="en-US"/>
              <a:t>Net Business Impact</a:t>
            </a:r>
          </a:p>
          <a:p>
            <a:pPr eaLnBrk="1" hangingPunct="1">
              <a:lnSpc>
                <a:spcPct val="90000"/>
              </a:lnSpc>
              <a:buFontTx/>
              <a:buNone/>
            </a:pPr>
            <a:r>
              <a:rPr lang="en-GB" altLang="en-US"/>
              <a:t>Total</a:t>
            </a:r>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570847F-B874-40C0-B7D8-9221151BE980}"/>
              </a:ext>
            </a:extLst>
          </p:cNvPr>
          <p:cNvSpPr>
            <a:spLocks noGrp="1" noChangeArrowheads="1"/>
          </p:cNvSpPr>
          <p:nvPr>
            <p:ph type="title"/>
          </p:nvPr>
        </p:nvSpPr>
        <p:spPr/>
        <p:txBody>
          <a:bodyPr/>
          <a:lstStyle/>
          <a:p>
            <a:r>
              <a:rPr lang="en-GB" altLang="en-US"/>
              <a:t>Notes</a:t>
            </a:r>
          </a:p>
        </p:txBody>
      </p:sp>
      <p:sp>
        <p:nvSpPr>
          <p:cNvPr id="19459" name="Content Placeholder 2">
            <a:extLst>
              <a:ext uri="{FF2B5EF4-FFF2-40B4-BE49-F238E27FC236}">
                <a16:creationId xmlns:a16="http://schemas.microsoft.com/office/drawing/2014/main" id="{4A0AAE56-EB5C-445E-8A31-72040FFE0A33}"/>
              </a:ext>
            </a:extLst>
          </p:cNvPr>
          <p:cNvSpPr>
            <a:spLocks noGrp="1" noChangeArrowheads="1"/>
          </p:cNvSpPr>
          <p:nvPr>
            <p:ph idx="1"/>
          </p:nvPr>
        </p:nvSpPr>
        <p:spPr/>
        <p:txBody>
          <a:bodyPr/>
          <a:lstStyle/>
          <a:p>
            <a:pPr>
              <a:buFontTx/>
              <a:buNone/>
            </a:pPr>
            <a:r>
              <a:rPr lang="en-GB" altLang="en-US" dirty="0"/>
              <a:t>-Generated trips valued using ‘rule of a half’ i.e. given half the benefit figure of trips that would take place anyway.</a:t>
            </a:r>
          </a:p>
          <a:p>
            <a:pPr>
              <a:buFontTx/>
              <a:buNone/>
            </a:pPr>
            <a:r>
              <a:rPr lang="en-GB" altLang="en-US" dirty="0"/>
              <a:t>-Users perceive costs and benefits in market prices (i.e. including tax). Government and firms perceive them at factor cost.</a:t>
            </a:r>
          </a:p>
          <a:p>
            <a:pPr>
              <a:buFontTx/>
              <a:buNone/>
            </a:pPr>
            <a:r>
              <a:rPr lang="en-GB" altLang="en-US" dirty="0"/>
              <a:t> Need to use a common unit of account – conversion factor 1.19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BDCE38C-3838-49CC-967C-5545C161BB9F}"/>
              </a:ext>
            </a:extLst>
          </p:cNvPr>
          <p:cNvSpPr>
            <a:spLocks noGrp="1" noChangeArrowheads="1"/>
          </p:cNvSpPr>
          <p:nvPr>
            <p:ph type="title"/>
          </p:nvPr>
        </p:nvSpPr>
        <p:spPr/>
        <p:txBody>
          <a:bodyPr/>
          <a:lstStyle/>
          <a:p>
            <a:pPr eaLnBrk="1" hangingPunct="1"/>
            <a:r>
              <a:rPr lang="en-GB" altLang="en-US"/>
              <a:t>Public Accounts Table</a:t>
            </a:r>
            <a:endParaRPr lang="en-US" altLang="en-US"/>
          </a:p>
        </p:txBody>
      </p:sp>
      <p:sp>
        <p:nvSpPr>
          <p:cNvPr id="20483" name="Rectangle 3">
            <a:extLst>
              <a:ext uri="{FF2B5EF4-FFF2-40B4-BE49-F238E27FC236}">
                <a16:creationId xmlns:a16="http://schemas.microsoft.com/office/drawing/2014/main" id="{2DAB6B66-4564-4D63-A947-7D7531134343}"/>
              </a:ext>
            </a:extLst>
          </p:cNvPr>
          <p:cNvSpPr>
            <a:spLocks noGrp="1" noChangeArrowheads="1"/>
          </p:cNvSpPr>
          <p:nvPr>
            <p:ph type="body" idx="1"/>
          </p:nvPr>
        </p:nvSpPr>
        <p:spPr/>
        <p:txBody>
          <a:bodyPr/>
          <a:lstStyle/>
          <a:p>
            <a:pPr eaLnBrk="1" hangingPunct="1">
              <a:buFontTx/>
              <a:buNone/>
            </a:pPr>
            <a:r>
              <a:rPr lang="en-GB" altLang="en-US"/>
              <a:t>Local Government Funding</a:t>
            </a:r>
          </a:p>
          <a:p>
            <a:pPr eaLnBrk="1" hangingPunct="1">
              <a:buFontTx/>
              <a:buNone/>
            </a:pPr>
            <a:endParaRPr lang="en-GB" altLang="en-US"/>
          </a:p>
          <a:p>
            <a:pPr eaLnBrk="1" hangingPunct="1">
              <a:buFontTx/>
              <a:buNone/>
            </a:pPr>
            <a:r>
              <a:rPr lang="en-GB" altLang="en-US"/>
              <a:t>Central Government Funding</a:t>
            </a:r>
          </a:p>
          <a:p>
            <a:pPr eaLnBrk="1" hangingPunct="1">
              <a:buFontTx/>
              <a:buNone/>
            </a:pPr>
            <a:r>
              <a:rPr lang="en-GB" altLang="en-US"/>
              <a:t>(inc. impact on tax revenues)</a:t>
            </a:r>
          </a:p>
          <a:p>
            <a:pPr eaLnBrk="1" hangingPunct="1">
              <a:buFontTx/>
              <a:buNone/>
            </a:pPr>
            <a:endParaRPr lang="en-GB" altLang="en-US"/>
          </a:p>
          <a:p>
            <a:pPr eaLnBrk="1" hangingPunct="1">
              <a:buFontTx/>
              <a:buNone/>
            </a:pPr>
            <a:r>
              <a:rPr lang="en-GB" altLang="en-US"/>
              <a:t>Total</a:t>
            </a:r>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54B2EA9-0000-4F3A-9BA8-E9D780597F01}"/>
              </a:ext>
            </a:extLst>
          </p:cNvPr>
          <p:cNvSpPr>
            <a:spLocks noGrp="1" noChangeArrowheads="1"/>
          </p:cNvSpPr>
          <p:nvPr>
            <p:ph type="title"/>
          </p:nvPr>
        </p:nvSpPr>
        <p:spPr/>
        <p:txBody>
          <a:bodyPr/>
          <a:lstStyle/>
          <a:p>
            <a:pPr eaLnBrk="1" hangingPunct="1"/>
            <a:r>
              <a:rPr lang="en-GB" altLang="en-US"/>
              <a:t>Analysis of Monetarised Costs and Benefits Table (other monetised effects)</a:t>
            </a:r>
            <a:endParaRPr lang="en-US" altLang="en-US"/>
          </a:p>
        </p:txBody>
      </p:sp>
      <p:sp>
        <p:nvSpPr>
          <p:cNvPr id="21507" name="Rectangle 3">
            <a:extLst>
              <a:ext uri="{FF2B5EF4-FFF2-40B4-BE49-F238E27FC236}">
                <a16:creationId xmlns:a16="http://schemas.microsoft.com/office/drawing/2014/main" id="{97811A80-415A-4949-A03A-1557364FF847}"/>
              </a:ext>
            </a:extLst>
          </p:cNvPr>
          <p:cNvSpPr>
            <a:spLocks noGrp="1" noChangeArrowheads="1"/>
          </p:cNvSpPr>
          <p:nvPr>
            <p:ph type="body" idx="1"/>
          </p:nvPr>
        </p:nvSpPr>
        <p:spPr/>
        <p:txBody>
          <a:bodyPr/>
          <a:lstStyle/>
          <a:p>
            <a:pPr>
              <a:buFontTx/>
              <a:buNone/>
            </a:pPr>
            <a:r>
              <a:rPr lang="en-GB" altLang="en-US" sz="2000"/>
              <a:t>Noise		</a:t>
            </a:r>
            <a:r>
              <a:rPr lang="en-GB" altLang="en-US" sz="2000" i="1"/>
              <a:t>	</a:t>
            </a:r>
          </a:p>
          <a:p>
            <a:pPr>
              <a:buFontTx/>
              <a:buNone/>
            </a:pPr>
            <a:r>
              <a:rPr lang="en-GB" altLang="en-US" sz="2000"/>
              <a:t>Local Air Quality		</a:t>
            </a:r>
            <a:r>
              <a:rPr lang="en-GB" altLang="en-US" sz="2000" i="1"/>
              <a:t>	</a:t>
            </a:r>
          </a:p>
          <a:p>
            <a:pPr>
              <a:buFontTx/>
              <a:buNone/>
            </a:pPr>
            <a:r>
              <a:rPr lang="en-GB" altLang="en-US" sz="2000"/>
              <a:t>  Greenhouse Gases		</a:t>
            </a:r>
            <a:r>
              <a:rPr lang="en-GB" altLang="en-US" sz="2000" i="1"/>
              <a:t>	</a:t>
            </a:r>
          </a:p>
          <a:p>
            <a:pPr>
              <a:buFontTx/>
              <a:buNone/>
            </a:pPr>
            <a:r>
              <a:rPr lang="en-GB" altLang="en-US" sz="2000"/>
              <a:t>Journey Quality		</a:t>
            </a:r>
            <a:r>
              <a:rPr lang="en-GB" altLang="en-US" sz="2000" i="1"/>
              <a:t>	</a:t>
            </a:r>
          </a:p>
          <a:p>
            <a:pPr>
              <a:buFontTx/>
              <a:buNone/>
            </a:pPr>
            <a:r>
              <a:rPr lang="en-GB" altLang="en-US" sz="2000"/>
              <a:t>  Physical Activity	</a:t>
            </a:r>
            <a:r>
              <a:rPr lang="en-GB" altLang="en-US" sz="2000" i="1"/>
              <a:t>	</a:t>
            </a:r>
          </a:p>
          <a:p>
            <a:pPr>
              <a:buFontTx/>
              <a:buNone/>
            </a:pPr>
            <a:r>
              <a:rPr lang="en-GB" altLang="en-US" sz="2000"/>
              <a:t> Accidents	</a:t>
            </a:r>
          </a:p>
          <a:p>
            <a:pPr>
              <a:buFontTx/>
              <a:buNone/>
            </a:pPr>
            <a:r>
              <a:rPr lang="en-GB" altLang="en-US" sz="2000"/>
              <a:t>NB Common values applied regardless of incomes</a:t>
            </a:r>
          </a:p>
          <a:p>
            <a:pPr>
              <a:buFontTx/>
              <a:buNone/>
            </a:pPr>
            <a:r>
              <a:rPr lang="en-GB" altLang="en-US" sz="2000"/>
              <a:t>(equivalent of applying weights except for money costs – can have perverse impacts) </a:t>
            </a:r>
          </a:p>
          <a:p>
            <a:pPr>
              <a:buFontTx/>
              <a:buNone/>
            </a:pPr>
            <a:r>
              <a:rPr lang="en-GB" altLang="en-US" sz="2000"/>
              <a:t>But values assumed to rise in proportion to GDP/head	</a:t>
            </a:r>
            <a:r>
              <a:rPr lang="en-GB" altLang="en-US" sz="2000" i="1"/>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97AB037-B498-4E52-8902-D7D8DF1715B5}"/>
              </a:ext>
            </a:extLst>
          </p:cNvPr>
          <p:cNvSpPr>
            <a:spLocks noGrp="1" noChangeArrowheads="1"/>
          </p:cNvSpPr>
          <p:nvPr>
            <p:ph type="title"/>
          </p:nvPr>
        </p:nvSpPr>
        <p:spPr/>
        <p:txBody>
          <a:bodyPr/>
          <a:lstStyle/>
          <a:p>
            <a:pPr eaLnBrk="1" hangingPunct="1"/>
            <a:r>
              <a:rPr lang="en-GB" altLang="en-US" sz="4000"/>
              <a:t>Appraisal summary table </a:t>
            </a:r>
            <a:endParaRPr lang="en-US" altLang="en-US" sz="4000"/>
          </a:p>
        </p:txBody>
      </p:sp>
      <p:sp>
        <p:nvSpPr>
          <p:cNvPr id="22531" name="Rectangle 3">
            <a:extLst>
              <a:ext uri="{FF2B5EF4-FFF2-40B4-BE49-F238E27FC236}">
                <a16:creationId xmlns:a16="http://schemas.microsoft.com/office/drawing/2014/main" id="{A7596F89-5A00-45FD-B859-A1AFE0D1380D}"/>
              </a:ext>
            </a:extLst>
          </p:cNvPr>
          <p:cNvSpPr>
            <a:spLocks noGrp="1" noChangeArrowheads="1"/>
          </p:cNvSpPr>
          <p:nvPr>
            <p:ph type="body" idx="1"/>
          </p:nvPr>
        </p:nvSpPr>
        <p:spPr/>
        <p:txBody>
          <a:bodyPr/>
          <a:lstStyle/>
          <a:p>
            <a:pPr eaLnBrk="1" hangingPunct="1">
              <a:lnSpc>
                <a:spcPct val="90000"/>
              </a:lnSpc>
              <a:buFontTx/>
              <a:buNone/>
            </a:pPr>
            <a:r>
              <a:rPr lang="en-US" altLang="en-US" b="1"/>
              <a:t>Economy </a:t>
            </a:r>
            <a:r>
              <a:rPr lang="en-US" altLang="en-US"/>
              <a:t> </a:t>
            </a:r>
          </a:p>
          <a:p>
            <a:pPr eaLnBrk="1" hangingPunct="1">
              <a:lnSpc>
                <a:spcPct val="90000"/>
              </a:lnSpc>
              <a:buFontTx/>
              <a:buNone/>
            </a:pPr>
            <a:r>
              <a:rPr lang="en-GB" altLang="en-US"/>
              <a:t>Business users </a:t>
            </a:r>
          </a:p>
          <a:p>
            <a:pPr eaLnBrk="1" hangingPunct="1">
              <a:lnSpc>
                <a:spcPct val="90000"/>
              </a:lnSpc>
              <a:buFontTx/>
              <a:buNone/>
            </a:pPr>
            <a:r>
              <a:rPr lang="en-GB" altLang="en-US"/>
              <a:t>Transport providers   </a:t>
            </a:r>
          </a:p>
          <a:p>
            <a:pPr eaLnBrk="1" hangingPunct="1">
              <a:lnSpc>
                <a:spcPct val="90000"/>
              </a:lnSpc>
              <a:buFontTx/>
              <a:buNone/>
            </a:pPr>
            <a:r>
              <a:rPr lang="en-GB" altLang="en-US"/>
              <a:t>  Regeneration</a:t>
            </a:r>
          </a:p>
          <a:p>
            <a:pPr eaLnBrk="1" hangingPunct="1">
              <a:lnSpc>
                <a:spcPct val="90000"/>
              </a:lnSpc>
              <a:buFontTx/>
              <a:buNone/>
            </a:pPr>
            <a:r>
              <a:rPr lang="en-GB" altLang="en-US"/>
              <a:t>   Wider Impacts   </a:t>
            </a:r>
          </a:p>
          <a:p>
            <a:pPr eaLnBrk="1" hangingPunct="1">
              <a:lnSpc>
                <a:spcPct val="90000"/>
              </a:lnSpc>
              <a:buFontTx/>
              <a:buNone/>
            </a:pPr>
            <a:r>
              <a:rPr lang="en-GB" altLang="en-US" b="1"/>
              <a:t>Environmental</a:t>
            </a:r>
          </a:p>
          <a:p>
            <a:pPr eaLnBrk="1" hangingPunct="1">
              <a:lnSpc>
                <a:spcPct val="90000"/>
              </a:lnSpc>
              <a:buFontTx/>
              <a:buNone/>
            </a:pPr>
            <a:r>
              <a:rPr lang="en-GB" altLang="en-US"/>
              <a:t>Noise   </a:t>
            </a:r>
          </a:p>
          <a:p>
            <a:pPr eaLnBrk="1" hangingPunct="1">
              <a:lnSpc>
                <a:spcPct val="90000"/>
              </a:lnSpc>
              <a:buFontTx/>
              <a:buNone/>
            </a:pPr>
            <a:r>
              <a:rPr lang="en-GB" altLang="en-US"/>
              <a:t>Air Quality   Greenhouse gases </a:t>
            </a:r>
          </a:p>
          <a:p>
            <a:pPr eaLnBrk="1" hangingPunct="1">
              <a:lnSpc>
                <a:spcPct val="90000"/>
              </a:lnSpc>
              <a:buFontTx/>
              <a:buNone/>
            </a:pPr>
            <a:r>
              <a:rPr lang="en-GB" altLang="en-US"/>
              <a:t>  Landscape   Townscape   Historic Environment   </a:t>
            </a:r>
          </a:p>
          <a:p>
            <a:pPr eaLnBrk="1" hangingPunct="1">
              <a:lnSpc>
                <a:spcPct val="90000"/>
              </a:lnSpc>
              <a:buFontTx/>
              <a:buNone/>
            </a:pPr>
            <a:r>
              <a:rPr lang="en-GB" altLang="en-US"/>
              <a:t>Biodiversity</a:t>
            </a:r>
          </a:p>
          <a:p>
            <a:pPr eaLnBrk="1" hangingPunct="1">
              <a:lnSpc>
                <a:spcPct val="90000"/>
              </a:lnSpc>
              <a:buFontTx/>
              <a:buNone/>
            </a:pPr>
            <a:r>
              <a:rPr lang="en-GB" altLang="en-US"/>
              <a:t>   Water Environment   </a:t>
            </a:r>
          </a:p>
          <a:p>
            <a:pPr eaLnBrk="1" hangingPunct="1">
              <a:lnSpc>
                <a:spcPct val="90000"/>
              </a:lnSpc>
              <a:buFontTx/>
              <a:buNone/>
            </a:pPr>
            <a:r>
              <a:rPr lang="en-GB" altLang="en-US"/>
              <a:t>  </a:t>
            </a:r>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029E280F-8D7E-4176-B1D4-AEBAA1687771}"/>
              </a:ext>
            </a:extLst>
          </p:cNvPr>
          <p:cNvSpPr>
            <a:spLocks noGrp="1" noChangeArrowheads="1"/>
          </p:cNvSpPr>
          <p:nvPr>
            <p:ph type="title"/>
          </p:nvPr>
        </p:nvSpPr>
        <p:spPr/>
        <p:txBody>
          <a:bodyPr/>
          <a:lstStyle/>
          <a:p>
            <a:r>
              <a:rPr lang="en-GB" altLang="en-US"/>
              <a:t>Appraisal Summary Table CTD</a:t>
            </a:r>
          </a:p>
        </p:txBody>
      </p:sp>
      <p:sp>
        <p:nvSpPr>
          <p:cNvPr id="23555" name="Content Placeholder 2">
            <a:extLst>
              <a:ext uri="{FF2B5EF4-FFF2-40B4-BE49-F238E27FC236}">
                <a16:creationId xmlns:a16="http://schemas.microsoft.com/office/drawing/2014/main" id="{885F5133-E4AE-448A-9865-99F082A910D6}"/>
              </a:ext>
            </a:extLst>
          </p:cNvPr>
          <p:cNvSpPr>
            <a:spLocks noGrp="1" noChangeArrowheads="1"/>
          </p:cNvSpPr>
          <p:nvPr>
            <p:ph idx="1"/>
          </p:nvPr>
        </p:nvSpPr>
        <p:spPr/>
        <p:txBody>
          <a:bodyPr/>
          <a:lstStyle/>
          <a:p>
            <a:pPr eaLnBrk="1" hangingPunct="1">
              <a:lnSpc>
                <a:spcPct val="90000"/>
              </a:lnSpc>
              <a:buFontTx/>
              <a:buNone/>
            </a:pPr>
            <a:r>
              <a:rPr lang="en-GB" altLang="en-US" b="1"/>
              <a:t>Social</a:t>
            </a:r>
          </a:p>
          <a:p>
            <a:pPr eaLnBrk="1" hangingPunct="1">
              <a:lnSpc>
                <a:spcPct val="90000"/>
              </a:lnSpc>
              <a:buFontTx/>
              <a:buNone/>
            </a:pPr>
            <a:r>
              <a:rPr lang="en-GB" altLang="en-US"/>
              <a:t>Commuting and Other users  Time and Reliability </a:t>
            </a:r>
          </a:p>
          <a:p>
            <a:pPr eaLnBrk="1" hangingPunct="1">
              <a:lnSpc>
                <a:spcPct val="90000"/>
              </a:lnSpc>
              <a:buFontTx/>
              <a:buNone/>
            </a:pPr>
            <a:r>
              <a:rPr lang="en-GB" altLang="en-US"/>
              <a:t>Accidents  </a:t>
            </a:r>
          </a:p>
          <a:p>
            <a:pPr eaLnBrk="1" hangingPunct="1">
              <a:lnSpc>
                <a:spcPct val="90000"/>
              </a:lnSpc>
              <a:buFontTx/>
              <a:buNone/>
            </a:pPr>
            <a:r>
              <a:rPr lang="en-GB" altLang="en-US"/>
              <a:t> Affordability </a:t>
            </a:r>
          </a:p>
          <a:p>
            <a:pPr eaLnBrk="1" hangingPunct="1">
              <a:lnSpc>
                <a:spcPct val="90000"/>
              </a:lnSpc>
              <a:buFontTx/>
              <a:buNone/>
            </a:pPr>
            <a:r>
              <a:rPr lang="en-GB" altLang="en-US"/>
              <a:t>  Option and non-use values  </a:t>
            </a:r>
          </a:p>
          <a:p>
            <a:pPr eaLnBrk="1" hangingPunct="1">
              <a:lnSpc>
                <a:spcPct val="90000"/>
              </a:lnSpc>
              <a:buFontTx/>
              <a:buNone/>
            </a:pPr>
            <a:r>
              <a:rPr lang="en-GB" altLang="en-US" b="1"/>
              <a:t>Public accounts </a:t>
            </a:r>
          </a:p>
          <a:p>
            <a:pPr eaLnBrk="1" hangingPunct="1">
              <a:lnSpc>
                <a:spcPct val="90000"/>
              </a:lnSpc>
              <a:buFontTx/>
              <a:buNone/>
            </a:pPr>
            <a:r>
              <a:rPr lang="en-GB" altLang="en-US"/>
              <a:t>Cost to Broad Transport Budget </a:t>
            </a:r>
          </a:p>
          <a:p>
            <a:pPr eaLnBrk="1" hangingPunct="1">
              <a:lnSpc>
                <a:spcPct val="90000"/>
              </a:lnSpc>
              <a:buFontTx/>
              <a:buNone/>
            </a:pPr>
            <a:r>
              <a:rPr lang="en-GB" altLang="en-US"/>
              <a:t>  Indirect Tax Revenues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882D6B4-E083-4828-9C63-E93795C72A76}"/>
              </a:ext>
            </a:extLst>
          </p:cNvPr>
          <p:cNvSpPr>
            <a:spLocks noGrp="1" noChangeArrowheads="1"/>
          </p:cNvSpPr>
          <p:nvPr>
            <p:ph type="title" idx="4294967295"/>
          </p:nvPr>
        </p:nvSpPr>
        <p:spPr/>
        <p:txBody>
          <a:bodyPr/>
          <a:lstStyle/>
          <a:p>
            <a:r>
              <a:rPr lang="en-GB" altLang="en-US"/>
              <a:t>Valuation of costs and benefits – key issues</a:t>
            </a:r>
            <a:endParaRPr lang="en-US" altLang="en-US"/>
          </a:p>
        </p:txBody>
      </p:sp>
      <p:sp>
        <p:nvSpPr>
          <p:cNvPr id="24579" name="Rectangle 3">
            <a:extLst>
              <a:ext uri="{FF2B5EF4-FFF2-40B4-BE49-F238E27FC236}">
                <a16:creationId xmlns:a16="http://schemas.microsoft.com/office/drawing/2014/main" id="{C1F08806-9CED-413A-B956-CD7FE2A4D2E4}"/>
              </a:ext>
            </a:extLst>
          </p:cNvPr>
          <p:cNvSpPr>
            <a:spLocks noGrp="1" noChangeArrowheads="1"/>
          </p:cNvSpPr>
          <p:nvPr>
            <p:ph type="body" idx="4294967295"/>
          </p:nvPr>
        </p:nvSpPr>
        <p:spPr/>
        <p:txBody>
          <a:bodyPr/>
          <a:lstStyle/>
          <a:p>
            <a:pPr>
              <a:buFontTx/>
              <a:buNone/>
            </a:pPr>
            <a:endParaRPr lang="en-GB" altLang="en-US"/>
          </a:p>
          <a:p>
            <a:r>
              <a:rPr lang="en-GB" altLang="en-US"/>
              <a:t>Optimism bias</a:t>
            </a:r>
          </a:p>
          <a:p>
            <a:r>
              <a:rPr lang="en-GB" altLang="en-US"/>
              <a:t>Value of time (esp business travel and small time savings)</a:t>
            </a:r>
          </a:p>
          <a:p>
            <a:r>
              <a:rPr lang="en-GB" altLang="en-US"/>
              <a:t>Value of environmental impacts</a:t>
            </a:r>
          </a:p>
          <a:p>
            <a:r>
              <a:rPr lang="en-GB" altLang="en-US"/>
              <a:t>Wider Economic Benefits</a:t>
            </a:r>
          </a:p>
          <a:p>
            <a:r>
              <a:rPr lang="en-GB" altLang="en-US"/>
              <a:t>Scarcity of  investment funds</a:t>
            </a:r>
          </a:p>
          <a:p>
            <a:pPr>
              <a:buFontTx/>
              <a:buNone/>
            </a:pPr>
            <a:endParaRPr lang="en-GB" altLang="en-US"/>
          </a:p>
          <a:p>
            <a:pPr>
              <a:buFontTx/>
              <a:buNone/>
            </a:pPr>
            <a:endParaRPr lang="en-GB" altLang="en-US"/>
          </a:p>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8FA78FA2-C005-074C-70E2-16F8E6DD1FA1}"/>
              </a:ext>
            </a:extLst>
          </p:cNvPr>
          <p:cNvSpPr>
            <a:spLocks noGrp="1" noChangeArrowheads="1"/>
          </p:cNvSpPr>
          <p:nvPr>
            <p:ph type="title"/>
          </p:nvPr>
        </p:nvSpPr>
        <p:spPr/>
        <p:txBody>
          <a:bodyPr/>
          <a:lstStyle/>
          <a:p>
            <a:r>
              <a:rPr lang="en-GB" altLang="en-US"/>
              <a:t>Discounting for time</a:t>
            </a:r>
          </a:p>
        </p:txBody>
      </p:sp>
      <p:sp>
        <p:nvSpPr>
          <p:cNvPr id="3" name="Content Placeholder 2">
            <a:extLst>
              <a:ext uri="{FF2B5EF4-FFF2-40B4-BE49-F238E27FC236}">
                <a16:creationId xmlns:a16="http://schemas.microsoft.com/office/drawing/2014/main" id="{72EF0319-9889-75C2-D590-683FED6902D5}"/>
              </a:ext>
            </a:extLst>
          </p:cNvPr>
          <p:cNvSpPr>
            <a:spLocks noGrp="1"/>
          </p:cNvSpPr>
          <p:nvPr>
            <p:ph idx="1"/>
          </p:nvPr>
        </p:nvSpPr>
        <p:spPr>
          <a:xfrm>
            <a:off x="357188" y="1743075"/>
            <a:ext cx="8429625" cy="4349750"/>
          </a:xfrm>
        </p:spPr>
        <p:txBody>
          <a:bodyPr/>
          <a:lstStyle/>
          <a:p>
            <a:pPr>
              <a:defRPr/>
            </a:pPr>
            <a:r>
              <a:rPr lang="en-GB" dirty="0"/>
              <a:t>Suppose the project yields 100k euros of net benefit per year for 3 years. With a discount rate of 3.5%: </a:t>
            </a:r>
          </a:p>
          <a:p>
            <a:pPr indent="0">
              <a:buFontTx/>
              <a:buNone/>
              <a:defRPr/>
            </a:pPr>
            <a:endParaRPr lang="en-GB" dirty="0"/>
          </a:p>
        </p:txBody>
      </p:sp>
      <p:graphicFrame>
        <p:nvGraphicFramePr>
          <p:cNvPr id="4" name="Table 3">
            <a:extLst>
              <a:ext uri="{FF2B5EF4-FFF2-40B4-BE49-F238E27FC236}">
                <a16:creationId xmlns:a16="http://schemas.microsoft.com/office/drawing/2014/main" id="{9D27BCF7-B53C-D045-CA34-8AF0FD1E5AD5}"/>
              </a:ext>
            </a:extLst>
          </p:cNvPr>
          <p:cNvGraphicFramePr>
            <a:graphicFrameLocks noGrp="1"/>
          </p:cNvGraphicFramePr>
          <p:nvPr/>
        </p:nvGraphicFramePr>
        <p:xfrm>
          <a:off x="1692275" y="3068638"/>
          <a:ext cx="6048376" cy="2768608"/>
        </p:xfrm>
        <a:graphic>
          <a:graphicData uri="http://schemas.openxmlformats.org/drawingml/2006/table">
            <a:tbl>
              <a:tblPr>
                <a:tableStyleId>{5C22544A-7EE6-4342-B048-85BDC9FD1C3A}</a:tableStyleId>
              </a:tblPr>
              <a:tblGrid>
                <a:gridCol w="907256">
                  <a:extLst>
                    <a:ext uri="{9D8B030D-6E8A-4147-A177-3AD203B41FA5}">
                      <a16:colId xmlns:a16="http://schemas.microsoft.com/office/drawing/2014/main" val="20000"/>
                    </a:ext>
                  </a:extLst>
                </a:gridCol>
                <a:gridCol w="907256">
                  <a:extLst>
                    <a:ext uri="{9D8B030D-6E8A-4147-A177-3AD203B41FA5}">
                      <a16:colId xmlns:a16="http://schemas.microsoft.com/office/drawing/2014/main" val="20001"/>
                    </a:ext>
                  </a:extLst>
                </a:gridCol>
                <a:gridCol w="604838">
                  <a:extLst>
                    <a:ext uri="{9D8B030D-6E8A-4147-A177-3AD203B41FA5}">
                      <a16:colId xmlns:a16="http://schemas.microsoft.com/office/drawing/2014/main" val="20002"/>
                    </a:ext>
                  </a:extLst>
                </a:gridCol>
                <a:gridCol w="604838">
                  <a:extLst>
                    <a:ext uri="{9D8B030D-6E8A-4147-A177-3AD203B41FA5}">
                      <a16:colId xmlns:a16="http://schemas.microsoft.com/office/drawing/2014/main" val="20003"/>
                    </a:ext>
                  </a:extLst>
                </a:gridCol>
                <a:gridCol w="907256">
                  <a:extLst>
                    <a:ext uri="{9D8B030D-6E8A-4147-A177-3AD203B41FA5}">
                      <a16:colId xmlns:a16="http://schemas.microsoft.com/office/drawing/2014/main" val="20004"/>
                    </a:ext>
                  </a:extLst>
                </a:gridCol>
                <a:gridCol w="907256">
                  <a:extLst>
                    <a:ext uri="{9D8B030D-6E8A-4147-A177-3AD203B41FA5}">
                      <a16:colId xmlns:a16="http://schemas.microsoft.com/office/drawing/2014/main" val="20005"/>
                    </a:ext>
                  </a:extLst>
                </a:gridCol>
                <a:gridCol w="604838">
                  <a:extLst>
                    <a:ext uri="{9D8B030D-6E8A-4147-A177-3AD203B41FA5}">
                      <a16:colId xmlns:a16="http://schemas.microsoft.com/office/drawing/2014/main" val="20006"/>
                    </a:ext>
                  </a:extLst>
                </a:gridCol>
                <a:gridCol w="604838">
                  <a:extLst>
                    <a:ext uri="{9D8B030D-6E8A-4147-A177-3AD203B41FA5}">
                      <a16:colId xmlns:a16="http://schemas.microsoft.com/office/drawing/2014/main" val="20007"/>
                    </a:ext>
                  </a:extLst>
                </a:gridCol>
              </a:tblGrid>
              <a:tr h="702103">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gridSpan="2">
                  <a:txBody>
                    <a:bodyPr/>
                    <a:lstStyle/>
                    <a:p>
                      <a:pPr algn="l" fontAlgn="b"/>
                      <a:r>
                        <a:rPr lang="en-GB" sz="1600" u="none" strike="noStrike" dirty="0">
                          <a:effectLst/>
                        </a:rPr>
                        <a:t>net benefit</a:t>
                      </a:r>
                      <a:endParaRPr lang="en-GB" sz="1600" b="0" i="0" u="none" strike="noStrike" dirty="0">
                        <a:solidFill>
                          <a:srgbClr val="000000"/>
                        </a:solidFill>
                        <a:effectLst/>
                        <a:latin typeface="Calibri" panose="020F0502020204030204" pitchFamily="34" charset="0"/>
                      </a:endParaRPr>
                    </a:p>
                  </a:txBody>
                  <a:tcPr marL="6350" marR="6350" marT="6345" marB="0" anchor="b"/>
                </a:tc>
                <a:tc hMerge="1">
                  <a:txBody>
                    <a:bodyPr/>
                    <a:lstStyle/>
                    <a:p>
                      <a:endParaRPr lang="en-GB"/>
                    </a:p>
                  </a:txBody>
                  <a:tcPr/>
                </a:tc>
                <a:tc>
                  <a:txBody>
                    <a:bodyPr/>
                    <a:lstStyle/>
                    <a:p>
                      <a:pPr algn="l" fontAlgn="b"/>
                      <a:r>
                        <a:rPr lang="en-GB" sz="1600" u="none" strike="noStrike">
                          <a:effectLst/>
                        </a:rPr>
                        <a:t>discount</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gridSpan="2">
                  <a:txBody>
                    <a:bodyPr/>
                    <a:lstStyle/>
                    <a:p>
                      <a:pPr algn="l" fontAlgn="b"/>
                      <a:r>
                        <a:rPr lang="en-GB" sz="1600" u="none" strike="noStrike">
                          <a:effectLst/>
                        </a:rPr>
                        <a:t>discounted benefit</a:t>
                      </a:r>
                      <a:endParaRPr lang="en-GB" sz="1600" b="0" i="0" u="none" strike="noStrike">
                        <a:solidFill>
                          <a:srgbClr val="000000"/>
                        </a:solidFill>
                        <a:effectLst/>
                        <a:latin typeface="Calibri" panose="020F0502020204030204" pitchFamily="34" charset="0"/>
                      </a:endParaRPr>
                    </a:p>
                  </a:txBody>
                  <a:tcPr marL="6350" marR="6350" marT="6345" marB="0" anchor="b"/>
                </a:tc>
                <a:tc hMerge="1">
                  <a:txBody>
                    <a:bodyPr/>
                    <a:lstStyle/>
                    <a:p>
                      <a:endParaRPr lang="en-GB"/>
                    </a:p>
                  </a:txBody>
                  <a:tcPr/>
                </a:tc>
                <a:extLst>
                  <a:ext uri="{0D108BD9-81ED-4DB2-BD59-A6C34878D82A}">
                    <a16:rowId xmlns:a16="http://schemas.microsoft.com/office/drawing/2014/main" val="10000"/>
                  </a:ext>
                </a:extLst>
              </a:tr>
              <a:tr h="250184">
                <a:tc>
                  <a:txBody>
                    <a:bodyPr/>
                    <a:lstStyle/>
                    <a:p>
                      <a:pPr algn="l" fontAlgn="b"/>
                      <a:r>
                        <a:rPr lang="en-GB" sz="1600" u="none" strike="noStrike" dirty="0">
                          <a:effectLst/>
                        </a:rPr>
                        <a:t>Year </a:t>
                      </a:r>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r>
                        <a:rPr lang="en-GB" sz="1600" u="none" strike="noStrike">
                          <a:effectLst/>
                        </a:rPr>
                        <a:t>factor</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extLst>
                  <a:ext uri="{0D108BD9-81ED-4DB2-BD59-A6C34878D82A}">
                    <a16:rowId xmlns:a16="http://schemas.microsoft.com/office/drawing/2014/main" val="10001"/>
                  </a:ext>
                </a:extLst>
              </a:tr>
              <a:tr h="250184">
                <a:tc>
                  <a:txBody>
                    <a:bodyPr/>
                    <a:lstStyle/>
                    <a:p>
                      <a:pPr algn="r" fontAlgn="b"/>
                      <a:r>
                        <a:rPr lang="en-GB" sz="1600" u="none" strike="noStrike">
                          <a:effectLst/>
                        </a:rPr>
                        <a:t>1</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dirty="0">
                          <a:effectLst/>
                        </a:rPr>
                        <a:t>100</a:t>
                      </a:r>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a:effectLst/>
                        </a:rPr>
                        <a:t>0.966184</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a:effectLst/>
                        </a:rPr>
                        <a:t>96.6</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extLst>
                  <a:ext uri="{0D108BD9-81ED-4DB2-BD59-A6C34878D82A}">
                    <a16:rowId xmlns:a16="http://schemas.microsoft.com/office/drawing/2014/main" val="10002"/>
                  </a:ext>
                </a:extLst>
              </a:tr>
              <a:tr h="250184">
                <a:tc>
                  <a:txBody>
                    <a:bodyPr/>
                    <a:lstStyle/>
                    <a:p>
                      <a:pPr algn="r" fontAlgn="b"/>
                      <a:r>
                        <a:rPr lang="en-GB" sz="1600" u="none" strike="noStrike">
                          <a:effectLst/>
                        </a:rPr>
                        <a:t>2</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a:effectLst/>
                        </a:rPr>
                        <a:t>100</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a:effectLst/>
                        </a:rPr>
                        <a:t>0.933511</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a:effectLst/>
                        </a:rPr>
                        <a:t>93.4</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extLst>
                  <a:ext uri="{0D108BD9-81ED-4DB2-BD59-A6C34878D82A}">
                    <a16:rowId xmlns:a16="http://schemas.microsoft.com/office/drawing/2014/main" val="10003"/>
                  </a:ext>
                </a:extLst>
              </a:tr>
              <a:tr h="250184">
                <a:tc>
                  <a:txBody>
                    <a:bodyPr/>
                    <a:lstStyle/>
                    <a:p>
                      <a:pPr algn="r" fontAlgn="b"/>
                      <a:r>
                        <a:rPr lang="en-GB" sz="1600" u="none" strike="noStrike">
                          <a:effectLst/>
                        </a:rPr>
                        <a:t>3</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dirty="0">
                          <a:effectLst/>
                        </a:rPr>
                        <a:t>100</a:t>
                      </a:r>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a:effectLst/>
                        </a:rPr>
                        <a:t>0.901943</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a:effectLst/>
                        </a:rPr>
                        <a:t>90.2</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extLst>
                  <a:ext uri="{0D108BD9-81ED-4DB2-BD59-A6C34878D82A}">
                    <a16:rowId xmlns:a16="http://schemas.microsoft.com/office/drawing/2014/main" val="10004"/>
                  </a:ext>
                </a:extLst>
              </a:tr>
              <a:tr h="250184">
                <a:tc gridSpan="3">
                  <a:txBody>
                    <a:bodyPr/>
                    <a:lstStyle/>
                    <a:p>
                      <a:pPr algn="l" fontAlgn="b"/>
                      <a:r>
                        <a:rPr lang="en-GB" sz="1600" u="none" strike="noStrike" dirty="0">
                          <a:effectLst/>
                        </a:rPr>
                        <a:t>Present value of benefits</a:t>
                      </a:r>
                      <a:endParaRPr lang="en-GB" sz="1600" b="0" i="0" u="none" strike="noStrike" dirty="0">
                        <a:solidFill>
                          <a:srgbClr val="000000"/>
                        </a:solidFill>
                        <a:effectLst/>
                        <a:latin typeface="Calibri" panose="020F0502020204030204" pitchFamily="34" charset="0"/>
                      </a:endParaRPr>
                    </a:p>
                  </a:txBody>
                  <a:tcPr marL="6350" marR="6350" marT="6345" marB="0" anchor="b"/>
                </a:tc>
                <a:tc hMerge="1">
                  <a:txBody>
                    <a:bodyPr/>
                    <a:lstStyle/>
                    <a:p>
                      <a:endParaRPr lang="en-GB"/>
                    </a:p>
                  </a:txBody>
                  <a:tcPr/>
                </a:tc>
                <a:tc hMerge="1">
                  <a:txBody>
                    <a:bodyPr/>
                    <a:lstStyle/>
                    <a:p>
                      <a:endParaRPr lang="en-GB"/>
                    </a:p>
                  </a:txBody>
                  <a:tcPr/>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r" fontAlgn="b"/>
                      <a:r>
                        <a:rPr lang="en-GB" sz="1600" u="none" strike="noStrike">
                          <a:effectLst/>
                        </a:rPr>
                        <a:t>280.2</a:t>
                      </a:r>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extLst>
                  <a:ext uri="{0D108BD9-81ED-4DB2-BD59-A6C34878D82A}">
                    <a16:rowId xmlns:a16="http://schemas.microsoft.com/office/drawing/2014/main" val="10005"/>
                  </a:ext>
                </a:extLst>
              </a:tr>
              <a:tr h="321555">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6350" marR="6350" marT="6345" marB="0" anchor="b"/>
                </a:tc>
                <a:extLst>
                  <a:ext uri="{0D108BD9-81ED-4DB2-BD59-A6C34878D82A}">
                    <a16:rowId xmlns:a16="http://schemas.microsoft.com/office/drawing/2014/main" val="10006"/>
                  </a:ext>
                </a:extLst>
              </a:tr>
              <a:tr h="494023">
                <a:tc gridSpan="7">
                  <a:txBody>
                    <a:bodyPr/>
                    <a:lstStyle/>
                    <a:p>
                      <a:pPr algn="l" fontAlgn="b"/>
                      <a:r>
                        <a:rPr lang="en-GB" sz="1600" u="none" strike="noStrike" dirty="0">
                          <a:effectLst/>
                        </a:rPr>
                        <a:t>If the project costs 200, then the net present value is 280.2-200=80.2</a:t>
                      </a:r>
                      <a:endParaRPr lang="en-GB" sz="1600" b="0" i="0" u="none" strike="noStrike" dirty="0">
                        <a:solidFill>
                          <a:srgbClr val="000000"/>
                        </a:solidFill>
                        <a:effectLst/>
                        <a:latin typeface="Calibri" panose="020F0502020204030204" pitchFamily="34" charset="0"/>
                      </a:endParaRPr>
                    </a:p>
                  </a:txBody>
                  <a:tcPr marL="6350" marR="6350" marT="6345"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endParaRPr lang="en-GB" sz="1600" b="0" i="0" u="none" strike="noStrike" dirty="0">
                        <a:solidFill>
                          <a:srgbClr val="000000"/>
                        </a:solidFill>
                        <a:effectLst/>
                        <a:latin typeface="Calibri" panose="020F0502020204030204" pitchFamily="34" charset="0"/>
                      </a:endParaRPr>
                    </a:p>
                  </a:txBody>
                  <a:tcPr marL="6350" marR="6350" marT="6345" marB="0" anchor="b"/>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02275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F0609C0-EFCA-4437-A2B0-E003F6AF3757}"/>
              </a:ext>
            </a:extLst>
          </p:cNvPr>
          <p:cNvSpPr>
            <a:spLocks noGrp="1" noChangeArrowheads="1"/>
          </p:cNvSpPr>
          <p:nvPr>
            <p:ph type="title"/>
          </p:nvPr>
        </p:nvSpPr>
        <p:spPr/>
        <p:txBody>
          <a:bodyPr/>
          <a:lstStyle/>
          <a:p>
            <a:r>
              <a:rPr lang="en-GB" altLang="en-US"/>
              <a:t>Optimism Bias</a:t>
            </a:r>
          </a:p>
        </p:txBody>
      </p:sp>
      <p:sp>
        <p:nvSpPr>
          <p:cNvPr id="25603" name="Content Placeholder 2">
            <a:extLst>
              <a:ext uri="{FF2B5EF4-FFF2-40B4-BE49-F238E27FC236}">
                <a16:creationId xmlns:a16="http://schemas.microsoft.com/office/drawing/2014/main" id="{42D7320E-D521-43DD-9B63-1DEA80C12FCD}"/>
              </a:ext>
            </a:extLst>
          </p:cNvPr>
          <p:cNvSpPr>
            <a:spLocks noGrp="1" noChangeArrowheads="1"/>
          </p:cNvSpPr>
          <p:nvPr>
            <p:ph idx="1"/>
          </p:nvPr>
        </p:nvSpPr>
        <p:spPr/>
        <p:txBody>
          <a:bodyPr/>
          <a:lstStyle/>
          <a:p>
            <a:pPr indent="0">
              <a:buFontTx/>
              <a:buNone/>
            </a:pPr>
            <a:r>
              <a:rPr lang="en-GB" altLang="en-US"/>
              <a:t> Recommended optimism bias uplifts for different projects at different stages of the life of a transport project </a:t>
            </a:r>
          </a:p>
          <a:p>
            <a:pPr indent="0">
              <a:buFontTx/>
              <a:buNone/>
            </a:pPr>
            <a:r>
              <a:rPr lang="en-GB" altLang="en-US"/>
              <a:t>			Stage 1	Stage 2	Stage 3</a:t>
            </a:r>
          </a:p>
          <a:p>
            <a:pPr indent="0">
              <a:buFontTx/>
              <a:buNone/>
            </a:pPr>
            <a:r>
              <a:rPr lang="en-GB" altLang="en-US"/>
              <a:t>Roads 		 44% 	 	15% 		 3% </a:t>
            </a:r>
          </a:p>
          <a:p>
            <a:pPr indent="0">
              <a:buFontTx/>
              <a:buNone/>
            </a:pPr>
            <a:r>
              <a:rPr lang="en-GB" altLang="en-US"/>
              <a:t>Light rail,  Metro	 66%          	40% 		 6% </a:t>
            </a:r>
          </a:p>
          <a:p>
            <a:pPr indent="0">
              <a:buFontTx/>
              <a:buNone/>
            </a:pPr>
            <a:r>
              <a:rPr lang="en-GB" altLang="en-US"/>
              <a:t>Conventional rail	 64%    	18% 		 4% </a:t>
            </a:r>
          </a:p>
          <a:p>
            <a:pPr indent="0">
              <a:buFontTx/>
              <a:buNone/>
            </a:pPr>
            <a:r>
              <a:rPr lang="en-GB" altLang="en-US"/>
              <a:t>Stage 1  Strategic appraisal</a:t>
            </a:r>
          </a:p>
          <a:p>
            <a:pPr indent="0">
              <a:buFontTx/>
              <a:buNone/>
            </a:pPr>
            <a:r>
              <a:rPr lang="en-GB" altLang="en-US"/>
              <a:t>Stage 2  Outline business case</a:t>
            </a:r>
          </a:p>
          <a:p>
            <a:pPr indent="0">
              <a:buFontTx/>
              <a:buNone/>
            </a:pPr>
            <a:r>
              <a:rPr lang="en-GB" altLang="en-US"/>
              <a:t>Stage 3   Full business case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793C99E4-B549-4FA3-89D4-022BB4A6FC4B}"/>
              </a:ext>
            </a:extLst>
          </p:cNvPr>
          <p:cNvSpPr>
            <a:spLocks noGrp="1" noChangeArrowheads="1"/>
          </p:cNvSpPr>
          <p:nvPr>
            <p:ph type="title"/>
          </p:nvPr>
        </p:nvSpPr>
        <p:spPr/>
        <p:txBody>
          <a:bodyPr/>
          <a:lstStyle/>
          <a:p>
            <a:r>
              <a:rPr lang="en-GB" altLang="en-US">
                <a:solidFill>
                  <a:srgbClr val="000000"/>
                </a:solidFill>
                <a:latin typeface="Cambria" panose="02040503050406030204" pitchFamily="18" charset="0"/>
                <a:ea typeface="Calibri" panose="020F0502020204030204" pitchFamily="34" charset="0"/>
                <a:cs typeface="Corbel" panose="020B0503020204020204" pitchFamily="34" charset="0"/>
              </a:rPr>
              <a:t>Values of Time for rail travellers   per hour (2010 prices) DfT 2015</a:t>
            </a:r>
            <a:endParaRPr lang="en-GB" altLang="en-US">
              <a:ea typeface="Calibri" panose="020F0502020204030204" pitchFamily="34" charset="0"/>
              <a:cs typeface="Corbel" panose="020B0503020204020204" pitchFamily="34" charset="0"/>
            </a:endParaRPr>
          </a:p>
        </p:txBody>
      </p:sp>
      <p:graphicFrame>
        <p:nvGraphicFramePr>
          <p:cNvPr id="4" name="Table Placeholder 3">
            <a:extLst>
              <a:ext uri="{FF2B5EF4-FFF2-40B4-BE49-F238E27FC236}">
                <a16:creationId xmlns:a16="http://schemas.microsoft.com/office/drawing/2014/main" id="{D257C1A5-89DF-49EB-B68B-A4D33CD1F49A}"/>
              </a:ext>
            </a:extLst>
          </p:cNvPr>
          <p:cNvGraphicFramePr>
            <a:graphicFrameLocks noGrp="1"/>
          </p:cNvGraphicFramePr>
          <p:nvPr>
            <p:ph type="tbl" idx="1"/>
          </p:nvPr>
        </p:nvGraphicFramePr>
        <p:xfrm>
          <a:off x="2195513" y="2997200"/>
          <a:ext cx="4905376" cy="1876425"/>
        </p:xfrm>
        <a:graphic>
          <a:graphicData uri="http://schemas.openxmlformats.org/drawingml/2006/table">
            <a:tbl>
              <a:tblPr/>
              <a:tblGrid>
                <a:gridCol w="1728539">
                  <a:extLst>
                    <a:ext uri="{9D8B030D-6E8A-4147-A177-3AD203B41FA5}">
                      <a16:colId xmlns:a16="http://schemas.microsoft.com/office/drawing/2014/main" val="20000"/>
                    </a:ext>
                  </a:extLst>
                </a:gridCol>
                <a:gridCol w="34924">
                  <a:extLst>
                    <a:ext uri="{9D8B030D-6E8A-4147-A177-3AD203B41FA5}">
                      <a16:colId xmlns:a16="http://schemas.microsoft.com/office/drawing/2014/main" val="20001"/>
                    </a:ext>
                  </a:extLst>
                </a:gridCol>
                <a:gridCol w="52244">
                  <a:extLst>
                    <a:ext uri="{9D8B030D-6E8A-4147-A177-3AD203B41FA5}">
                      <a16:colId xmlns:a16="http://schemas.microsoft.com/office/drawing/2014/main" val="20002"/>
                    </a:ext>
                  </a:extLst>
                </a:gridCol>
                <a:gridCol w="1424876">
                  <a:extLst>
                    <a:ext uri="{9D8B030D-6E8A-4147-A177-3AD203B41FA5}">
                      <a16:colId xmlns:a16="http://schemas.microsoft.com/office/drawing/2014/main" val="20003"/>
                    </a:ext>
                  </a:extLst>
                </a:gridCol>
                <a:gridCol w="1580158">
                  <a:extLst>
                    <a:ext uri="{9D8B030D-6E8A-4147-A177-3AD203B41FA5}">
                      <a16:colId xmlns:a16="http://schemas.microsoft.com/office/drawing/2014/main" val="20004"/>
                    </a:ext>
                  </a:extLst>
                </a:gridCol>
                <a:gridCol w="84635">
                  <a:extLst>
                    <a:ext uri="{9D8B030D-6E8A-4147-A177-3AD203B41FA5}">
                      <a16:colId xmlns:a16="http://schemas.microsoft.com/office/drawing/2014/main" val="20005"/>
                    </a:ext>
                  </a:extLst>
                </a:gridCol>
              </a:tblGrid>
              <a:tr h="0">
                <a:tc gridSpan="2">
                  <a:txBody>
                    <a:bodyPr/>
                    <a:lstStyle/>
                    <a:p>
                      <a:pPr algn="l" fontAlgn="b"/>
                      <a:endParaRPr lang="en-GB" sz="2400" b="0" i="0" u="none" strike="noStrike" dirty="0">
                        <a:solidFill>
                          <a:srgbClr val="000000"/>
                        </a:solidFill>
                        <a:latin typeface="Calibri"/>
                      </a:endParaRP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hMerge="1">
                  <a:txBody>
                    <a:bodyPr/>
                    <a:lstStyle/>
                    <a:p>
                      <a:endParaRPr lang="en-GB"/>
                    </a:p>
                  </a:txBody>
                  <a:tcPr/>
                </a:tc>
                <a:tc>
                  <a:txBody>
                    <a:bodyPr/>
                    <a:lstStyle/>
                    <a:p>
                      <a:endParaRPr lang="en-GB" sz="2400"/>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GB" sz="2400" b="0" i="0" u="none" strike="noStrike" dirty="0">
                          <a:solidFill>
                            <a:srgbClr val="000000"/>
                          </a:solidFill>
                          <a:latin typeface="Calibri"/>
                        </a:rPr>
                        <a:t>    Previous</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gridSpan="2">
                  <a:txBody>
                    <a:bodyPr/>
                    <a:lstStyle/>
                    <a:p>
                      <a:pPr algn="l" fontAlgn="b"/>
                      <a:r>
                        <a:rPr lang="en-GB" sz="2400" b="0" i="0" u="none" strike="noStrike" dirty="0">
                          <a:solidFill>
                            <a:srgbClr val="000000"/>
                          </a:solidFill>
                          <a:latin typeface="Calibri"/>
                        </a:rPr>
                        <a:t>            New</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hMerge="1">
                  <a:txBody>
                    <a:bodyPr/>
                    <a:lstStyle/>
                    <a:p>
                      <a:endParaRPr lang="en-GB"/>
                    </a:p>
                  </a:txBody>
                  <a:tcPr/>
                </a:tc>
                <a:extLst>
                  <a:ext uri="{0D108BD9-81ED-4DB2-BD59-A6C34878D82A}">
                    <a16:rowId xmlns:a16="http://schemas.microsoft.com/office/drawing/2014/main" val="10000"/>
                  </a:ext>
                </a:extLst>
              </a:tr>
              <a:tr h="190500">
                <a:tc gridSpan="2">
                  <a:txBody>
                    <a:bodyPr/>
                    <a:lstStyle/>
                    <a:p>
                      <a:pPr algn="l" fontAlgn="b"/>
                      <a:r>
                        <a:rPr lang="en-GB" sz="2400" b="0" i="0" u="none" strike="noStrike" dirty="0">
                          <a:solidFill>
                            <a:srgbClr val="000000"/>
                          </a:solidFill>
                          <a:latin typeface="Calibri"/>
                        </a:rPr>
                        <a:t>commuting</a:t>
                      </a: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endParaRPr lang="en-GB"/>
                    </a:p>
                  </a:txBody>
                  <a:tcPr/>
                </a:tc>
                <a:tc>
                  <a:txBody>
                    <a:bodyPr/>
                    <a:lstStyle/>
                    <a:p>
                      <a:endParaRPr lang="en-GB" sz="2400"/>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r" fontAlgn="b"/>
                      <a:r>
                        <a:rPr lang="en-GB" sz="2400" b="0" i="0" u="none" strike="noStrike">
                          <a:solidFill>
                            <a:srgbClr val="000000"/>
                          </a:solidFill>
                          <a:latin typeface="Calibri"/>
                        </a:rPr>
                        <a:t>6.81</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r" fontAlgn="b"/>
                      <a:r>
                        <a:rPr lang="en-GB" sz="2400" b="0" i="0" u="none" strike="noStrike">
                          <a:solidFill>
                            <a:srgbClr val="000000"/>
                          </a:solidFill>
                          <a:latin typeface="Calibri"/>
                        </a:rPr>
                        <a:t>10.01</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GB" sz="2400"/>
                    </a:p>
                  </a:txBody>
                  <a:tcPr marL="9524" marR="9524"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1"/>
                  </a:ext>
                </a:extLst>
              </a:tr>
              <a:tr h="190500">
                <a:tc gridSpan="3">
                  <a:txBody>
                    <a:bodyPr/>
                    <a:lstStyle/>
                    <a:p>
                      <a:pPr algn="l" fontAlgn="b"/>
                      <a:r>
                        <a:rPr lang="en-GB" sz="2400" b="0" i="0" u="none" strike="noStrike" dirty="0">
                          <a:solidFill>
                            <a:srgbClr val="000000"/>
                          </a:solidFill>
                          <a:latin typeface="Calibri"/>
                        </a:rPr>
                        <a:t>other leisure</a:t>
                      </a: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hMerge="1">
                  <a:txBody>
                    <a:bodyPr/>
                    <a:lstStyle/>
                    <a:p>
                      <a:endParaRPr lang="en-GB"/>
                    </a:p>
                  </a:txBody>
                  <a:tcPr/>
                </a:tc>
                <a:tc hMerge="1">
                  <a:txBody>
                    <a:bodyPr/>
                    <a:lstStyle/>
                    <a:p>
                      <a:endParaRPr lang="en-GB"/>
                    </a:p>
                  </a:txBody>
                  <a:tcPr/>
                </a:tc>
                <a:tc>
                  <a:txBody>
                    <a:bodyPr/>
                    <a:lstStyle/>
                    <a:p>
                      <a:pPr algn="r" fontAlgn="b"/>
                      <a:r>
                        <a:rPr lang="en-GB" sz="2400" b="0" i="0" u="none" strike="noStrike">
                          <a:solidFill>
                            <a:srgbClr val="000000"/>
                          </a:solidFill>
                          <a:latin typeface="Calibri"/>
                        </a:rPr>
                        <a:t>6.04</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GB" sz="2400" b="0" i="0" u="none" strike="noStrike">
                          <a:solidFill>
                            <a:srgbClr val="000000"/>
                          </a:solidFill>
                          <a:latin typeface="Calibri"/>
                        </a:rPr>
                        <a:t>4.57</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endParaRPr lang="en-GB" sz="2400" dirty="0"/>
                    </a:p>
                  </a:txBody>
                  <a:tcPr marL="9524" marR="9524"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2"/>
                  </a:ext>
                </a:extLst>
              </a:tr>
              <a:tr h="190500">
                <a:tc>
                  <a:txBody>
                    <a:bodyPr/>
                    <a:lstStyle/>
                    <a:p>
                      <a:pPr algn="l" fontAlgn="b"/>
                      <a:r>
                        <a:rPr lang="en-GB" sz="2400" b="0" i="0" u="none" strike="noStrike" dirty="0">
                          <a:solidFill>
                            <a:srgbClr val="000000"/>
                          </a:solidFill>
                          <a:latin typeface="Calibri"/>
                        </a:rPr>
                        <a:t>Business</a:t>
                      </a: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gridSpan="2">
                  <a:txBody>
                    <a:bodyPr/>
                    <a:lstStyle/>
                    <a:p>
                      <a:endParaRPr lang="en-GB" sz="2400"/>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endParaRPr lang="en-GB"/>
                    </a:p>
                  </a:txBody>
                  <a:tcPr/>
                </a:tc>
                <a:tc>
                  <a:txBody>
                    <a:bodyPr/>
                    <a:lstStyle/>
                    <a:p>
                      <a:pPr algn="r" fontAlgn="b"/>
                      <a:r>
                        <a:rPr lang="en-GB" sz="2400" b="0" i="0" u="none" strike="noStrike">
                          <a:solidFill>
                            <a:srgbClr val="000000"/>
                          </a:solidFill>
                          <a:latin typeface="Calibri"/>
                        </a:rPr>
                        <a:t>31.96</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r" fontAlgn="b"/>
                      <a:r>
                        <a:rPr lang="en-GB" sz="2400" b="0" i="0" u="none" strike="noStrike">
                          <a:solidFill>
                            <a:srgbClr val="000000"/>
                          </a:solidFill>
                          <a:latin typeface="Calibri"/>
                        </a:rPr>
                        <a:t>36.19</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GB" sz="2400" dirty="0"/>
                    </a:p>
                  </a:txBody>
                  <a:tcPr marL="9524" marR="9524"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3"/>
                  </a:ext>
                </a:extLst>
              </a:tr>
              <a:tr h="190500">
                <a:tc>
                  <a:txBody>
                    <a:bodyPr/>
                    <a:lstStyle/>
                    <a:p>
                      <a:pPr algn="l" fontAlgn="b"/>
                      <a:r>
                        <a:rPr lang="en-GB" sz="2400" b="0" i="0" u="none" strike="noStrike" dirty="0">
                          <a:solidFill>
                            <a:srgbClr val="000000"/>
                          </a:solidFill>
                          <a:latin typeface="Calibri"/>
                        </a:rPr>
                        <a:t>(&gt;100km)</a:t>
                      </a: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gridSpan="2">
                  <a:txBody>
                    <a:bodyPr/>
                    <a:lstStyle/>
                    <a:p>
                      <a:endParaRPr lang="en-GB" sz="2400" dirty="0"/>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hMerge="1">
                  <a:txBody>
                    <a:bodyPr/>
                    <a:lstStyle/>
                    <a:p>
                      <a:endParaRPr lang="en-GB"/>
                    </a:p>
                  </a:txBody>
                  <a:tcPr/>
                </a:tc>
                <a:tc>
                  <a:txBody>
                    <a:bodyPr/>
                    <a:lstStyle/>
                    <a:p>
                      <a:pPr algn="l" fontAlgn="b"/>
                      <a:endParaRPr lang="en-GB" sz="2400" b="0" i="0" u="none" strike="noStrike" dirty="0">
                        <a:solidFill>
                          <a:srgbClr val="000000"/>
                        </a:solidFill>
                        <a:latin typeface="Calibri"/>
                      </a:endParaRP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endParaRPr lang="en-GB" sz="2400" b="0" i="0" u="none" strike="noStrike" dirty="0">
                        <a:solidFill>
                          <a:srgbClr val="000000"/>
                        </a:solidFill>
                        <a:latin typeface="Calibri"/>
                      </a:endParaRP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endParaRPr lang="en-GB" sz="2400" dirty="0"/>
                    </a:p>
                  </a:txBody>
                  <a:tcPr marL="9524" marR="9524"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a:extLst>
              <a:ext uri="{FF2B5EF4-FFF2-40B4-BE49-F238E27FC236}">
                <a16:creationId xmlns:a16="http://schemas.microsoft.com/office/drawing/2014/main" id="{7093E044-0A8E-6CDF-2A29-85F690D5CC5A}"/>
              </a:ext>
            </a:extLst>
          </p:cNvPr>
          <p:cNvSpPr>
            <a:spLocks noGrp="1" noChangeArrowheads="1"/>
          </p:cNvSpPr>
          <p:nvPr>
            <p:ph type="title"/>
          </p:nvPr>
        </p:nvSpPr>
        <p:spPr/>
        <p:txBody>
          <a:bodyPr/>
          <a:lstStyle/>
          <a:p>
            <a:r>
              <a:rPr lang="en-GB" altLang="en-US" sz="3200"/>
              <a:t>           Why do businesses value time savings so highly?</a:t>
            </a:r>
          </a:p>
        </p:txBody>
      </p:sp>
      <p:sp>
        <p:nvSpPr>
          <p:cNvPr id="5" name="Content Placeholder 4">
            <a:extLst>
              <a:ext uri="{FF2B5EF4-FFF2-40B4-BE49-F238E27FC236}">
                <a16:creationId xmlns:a16="http://schemas.microsoft.com/office/drawing/2014/main" id="{DCFA74B3-7C44-0E1D-A42E-F02BCBF68771}"/>
              </a:ext>
            </a:extLst>
          </p:cNvPr>
          <p:cNvSpPr>
            <a:spLocks noGrp="1"/>
          </p:cNvSpPr>
          <p:nvPr>
            <p:ph idx="1"/>
          </p:nvPr>
        </p:nvSpPr>
        <p:spPr/>
        <p:txBody>
          <a:bodyPr/>
          <a:lstStyle/>
          <a:p>
            <a:pPr indent="0">
              <a:buFontTx/>
              <a:buNone/>
              <a:defRPr/>
            </a:pPr>
            <a:r>
              <a:rPr lang="en-GB" altLang="en-US" sz="3600" dirty="0"/>
              <a:t>Ability to work effectively on the train should reduce value</a:t>
            </a:r>
          </a:p>
          <a:p>
            <a:pPr indent="0">
              <a:buFontTx/>
              <a:buNone/>
              <a:defRPr/>
            </a:pPr>
            <a:r>
              <a:rPr lang="en-GB" altLang="en-US" sz="3600" dirty="0"/>
              <a:t>But:</a:t>
            </a:r>
          </a:p>
          <a:p>
            <a:pPr marL="533400" indent="-355600">
              <a:defRPr/>
            </a:pPr>
            <a:r>
              <a:rPr lang="en-GB" altLang="en-US" sz="3600" dirty="0"/>
              <a:t>Ability to fit more meetings into a day</a:t>
            </a:r>
          </a:p>
          <a:p>
            <a:pPr marL="533400" indent="-355600">
              <a:defRPr/>
            </a:pPr>
            <a:r>
              <a:rPr lang="en-GB" altLang="en-US" sz="3600" dirty="0"/>
              <a:t>Reduced travel in unsocial hours</a:t>
            </a:r>
          </a:p>
          <a:p>
            <a:pPr marL="533400" indent="-355600">
              <a:defRPr/>
            </a:pPr>
            <a:r>
              <a:rPr lang="en-GB" altLang="en-US" sz="3600" dirty="0"/>
              <a:t>Better productivity at destination</a:t>
            </a:r>
          </a:p>
          <a:p>
            <a:pPr indent="0">
              <a:buFontTx/>
              <a:buChar char="-"/>
              <a:defRPr/>
            </a:pPr>
            <a:endParaRPr lang="en-GB" altLang="en-US" sz="2200" dirty="0"/>
          </a:p>
        </p:txBody>
      </p:sp>
    </p:spTree>
    <p:extLst>
      <p:ext uri="{BB962C8B-B14F-4D97-AF65-F5344CB8AC3E}">
        <p14:creationId xmlns:p14="http://schemas.microsoft.com/office/powerpoint/2010/main" val="124897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061AA-DBEC-E1DF-112B-3ABBBB85D282}"/>
              </a:ext>
            </a:extLst>
          </p:cNvPr>
          <p:cNvSpPr>
            <a:spLocks noGrp="1"/>
          </p:cNvSpPr>
          <p:nvPr>
            <p:ph type="title"/>
          </p:nvPr>
        </p:nvSpPr>
        <p:spPr/>
        <p:txBody>
          <a:bodyPr/>
          <a:lstStyle/>
          <a:p>
            <a:pPr>
              <a:defRPr/>
            </a:pPr>
            <a:r>
              <a:rPr lang="en-GB" altLang="en-US" dirty="0">
                <a:solidFill>
                  <a:srgbClr val="C41230"/>
                </a:solidFill>
                <a:latin typeface="+mn-lt"/>
                <a:ea typeface="Calibri" pitchFamily="34" charset="0"/>
                <a:cs typeface="Corbel" pitchFamily="34" charset="0"/>
              </a:rPr>
              <a:t>	Values of Time for rail travellers per hour (£2010 market prices)</a:t>
            </a:r>
            <a:endParaRPr lang="en-GB" dirty="0"/>
          </a:p>
        </p:txBody>
      </p:sp>
      <p:sp>
        <p:nvSpPr>
          <p:cNvPr id="18435" name="Content Placeholder 2">
            <a:extLst>
              <a:ext uri="{FF2B5EF4-FFF2-40B4-BE49-F238E27FC236}">
                <a16:creationId xmlns:a16="http://schemas.microsoft.com/office/drawing/2014/main" id="{C9C7C365-55C0-3A9D-993F-4E9293C893A1}"/>
              </a:ext>
            </a:extLst>
          </p:cNvPr>
          <p:cNvSpPr>
            <a:spLocks noGrp="1" noChangeArrowheads="1"/>
          </p:cNvSpPr>
          <p:nvPr>
            <p:ph idx="1"/>
          </p:nvPr>
        </p:nvSpPr>
        <p:spPr/>
        <p:txBody>
          <a:bodyPr/>
          <a:lstStyle/>
          <a:p>
            <a:endParaRPr lang="en-GB" altLang="en-US" dirty="0"/>
          </a:p>
          <a:p>
            <a:r>
              <a:rPr lang="en-GB" altLang="en-US" dirty="0"/>
              <a:t>Commuting            	  9.95</a:t>
            </a:r>
          </a:p>
          <a:p>
            <a:r>
              <a:rPr lang="en-GB" altLang="en-US" dirty="0"/>
              <a:t>Other non business         4.54</a:t>
            </a:r>
          </a:p>
          <a:p>
            <a:r>
              <a:rPr lang="en-GB" altLang="en-US" dirty="0"/>
              <a:t>Business &lt;50km	     10.02</a:t>
            </a:r>
          </a:p>
          <a:p>
            <a:r>
              <a:rPr lang="en-GB" altLang="en-US" dirty="0"/>
              <a:t>           50-100km      16.21 </a:t>
            </a:r>
          </a:p>
          <a:p>
            <a:r>
              <a:rPr lang="en-GB" altLang="en-US" dirty="0"/>
              <a:t>          100-200km     28.23</a:t>
            </a:r>
          </a:p>
          <a:p>
            <a:r>
              <a:rPr lang="en-GB" altLang="en-US" dirty="0"/>
              <a:t>             &gt;200km       40.72</a:t>
            </a:r>
          </a:p>
        </p:txBody>
      </p:sp>
    </p:spTree>
    <p:extLst>
      <p:ext uri="{BB962C8B-B14F-4D97-AF65-F5344CB8AC3E}">
        <p14:creationId xmlns:p14="http://schemas.microsoft.com/office/powerpoint/2010/main" val="1119152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5121D0ED-BF98-4D7E-A446-074DD7E55B50}"/>
              </a:ext>
            </a:extLst>
          </p:cNvPr>
          <p:cNvSpPr>
            <a:spLocks noGrp="1" noChangeArrowheads="1"/>
          </p:cNvSpPr>
          <p:nvPr>
            <p:ph type="title"/>
          </p:nvPr>
        </p:nvSpPr>
        <p:spPr/>
        <p:txBody>
          <a:bodyPr/>
          <a:lstStyle/>
          <a:p>
            <a:r>
              <a:rPr lang="en-GB" altLang="en-US"/>
              <a:t>Major changes</a:t>
            </a:r>
          </a:p>
        </p:txBody>
      </p:sp>
      <p:sp>
        <p:nvSpPr>
          <p:cNvPr id="27651" name="Content Placeholder 4">
            <a:extLst>
              <a:ext uri="{FF2B5EF4-FFF2-40B4-BE49-F238E27FC236}">
                <a16:creationId xmlns:a16="http://schemas.microsoft.com/office/drawing/2014/main" id="{84B0F9FB-F8F3-4886-A1FC-B43E30C824FC}"/>
              </a:ext>
            </a:extLst>
          </p:cNvPr>
          <p:cNvSpPr>
            <a:spLocks noGrp="1" noChangeArrowheads="1"/>
          </p:cNvSpPr>
          <p:nvPr>
            <p:ph idx="1"/>
          </p:nvPr>
        </p:nvSpPr>
        <p:spPr/>
        <p:txBody>
          <a:bodyPr/>
          <a:lstStyle/>
          <a:p>
            <a:r>
              <a:rPr lang="en-GB" altLang="en-US"/>
              <a:t>For working time, previously used the cost savings approach (wage rate plus overheads)</a:t>
            </a:r>
          </a:p>
          <a:p>
            <a:r>
              <a:rPr lang="en-GB" altLang="en-US"/>
              <a:t>This was much criticised (people work whilst travelling; but they get other benefits from time savings – can do more work on a single visit, avoid an overnight stay etc)</a:t>
            </a:r>
          </a:p>
          <a:p>
            <a:r>
              <a:rPr lang="en-GB" altLang="en-US"/>
              <a:t>Switched to valuing business time savings using willingness to pay studies</a:t>
            </a:r>
          </a:p>
          <a:p>
            <a:r>
              <a:rPr lang="en-GB" altLang="en-US"/>
              <a:t>Values depend on length of trip – much higher for long distance trips</a:t>
            </a:r>
          </a:p>
          <a:p>
            <a:endParaRPr lang="en-GB"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A9B3010D-F47E-46B5-96DA-31BA5970EACA}"/>
              </a:ext>
            </a:extLst>
          </p:cNvPr>
          <p:cNvSpPr>
            <a:spLocks noGrp="1" noChangeArrowheads="1"/>
          </p:cNvSpPr>
          <p:nvPr>
            <p:ph type="title"/>
          </p:nvPr>
        </p:nvSpPr>
        <p:spPr/>
        <p:txBody>
          <a:bodyPr/>
          <a:lstStyle/>
          <a:p>
            <a:r>
              <a:rPr lang="en-GB" altLang="en-US"/>
              <a:t>Multipliers for waiting, walking and late time</a:t>
            </a:r>
          </a:p>
        </p:txBody>
      </p:sp>
      <p:sp>
        <p:nvSpPr>
          <p:cNvPr id="24579" name="Content Placeholder 3">
            <a:extLst>
              <a:ext uri="{FF2B5EF4-FFF2-40B4-BE49-F238E27FC236}">
                <a16:creationId xmlns:a16="http://schemas.microsoft.com/office/drawing/2014/main" id="{65D47171-6223-48E5-8352-5FE8924E420A}"/>
              </a:ext>
            </a:extLst>
          </p:cNvPr>
          <p:cNvSpPr>
            <a:spLocks noGrp="1" noChangeArrowheads="1"/>
          </p:cNvSpPr>
          <p:nvPr>
            <p:ph idx="1"/>
          </p:nvPr>
        </p:nvSpPr>
        <p:spPr/>
        <p:txBody>
          <a:bodyPr/>
          <a:lstStyle/>
          <a:p>
            <a:pPr indent="0">
              <a:buFontTx/>
              <a:buNone/>
              <a:defRPr/>
            </a:pPr>
            <a:endParaRPr lang="en-GB" altLang="en-US" dirty="0"/>
          </a:p>
          <a:p>
            <a:pPr>
              <a:defRPr/>
            </a:pPr>
            <a:r>
              <a:rPr lang="en-GB" altLang="en-US" dirty="0"/>
              <a:t>Walking and waiting  revised from 2.5 to 2</a:t>
            </a:r>
          </a:p>
          <a:p>
            <a:pPr>
              <a:defRPr/>
            </a:pPr>
            <a:r>
              <a:rPr lang="en-GB" altLang="en-US" dirty="0"/>
              <a:t>Late time revised from 3 to 2.4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6CD6E6F6-91F0-45C8-B761-3B311CC3E4AB}"/>
              </a:ext>
            </a:extLst>
          </p:cNvPr>
          <p:cNvSpPr>
            <a:spLocks noGrp="1" noChangeArrowheads="1"/>
          </p:cNvSpPr>
          <p:nvPr>
            <p:ph type="title"/>
          </p:nvPr>
        </p:nvSpPr>
        <p:spPr>
          <a:xfrm>
            <a:off x="323850" y="266700"/>
            <a:ext cx="5314950" cy="752475"/>
          </a:xfrm>
        </p:spPr>
        <p:txBody>
          <a:bodyPr/>
          <a:lstStyle/>
          <a:p>
            <a:r>
              <a:rPr lang="en-GB" altLang="en-US" sz="3200" b="1"/>
              <a:t>WHAT ELSE HAVE THE RAILWAYS VALUED?</a:t>
            </a:r>
          </a:p>
        </p:txBody>
      </p:sp>
      <p:sp>
        <p:nvSpPr>
          <p:cNvPr id="29699" name="Content Placeholder 2">
            <a:extLst>
              <a:ext uri="{FF2B5EF4-FFF2-40B4-BE49-F238E27FC236}">
                <a16:creationId xmlns:a16="http://schemas.microsoft.com/office/drawing/2014/main" id="{ACE9727F-FD49-4D60-BA11-D89B8420D23E}"/>
              </a:ext>
            </a:extLst>
          </p:cNvPr>
          <p:cNvSpPr>
            <a:spLocks noGrp="1" noChangeArrowheads="1"/>
          </p:cNvSpPr>
          <p:nvPr>
            <p:ph idx="1"/>
          </p:nvPr>
        </p:nvSpPr>
        <p:spPr>
          <a:xfrm>
            <a:off x="355600" y="1323975"/>
            <a:ext cx="8788400" cy="4772025"/>
          </a:xfrm>
        </p:spPr>
        <p:txBody>
          <a:bodyPr/>
          <a:lstStyle/>
          <a:p>
            <a:pPr>
              <a:spcAft>
                <a:spcPts val="300"/>
              </a:spcAft>
              <a:defRPr/>
            </a:pPr>
            <a:r>
              <a:rPr lang="en-GB" altLang="en-US" dirty="0"/>
              <a:t>Walking time (to and from station and at interchange)</a:t>
            </a:r>
          </a:p>
          <a:p>
            <a:pPr>
              <a:spcAft>
                <a:spcPts val="300"/>
              </a:spcAft>
              <a:defRPr/>
            </a:pPr>
            <a:r>
              <a:rPr lang="en-GB" altLang="en-US" dirty="0"/>
              <a:t>Waiting time (at departure and at interchange)</a:t>
            </a:r>
          </a:p>
          <a:p>
            <a:pPr>
              <a:spcAft>
                <a:spcPts val="300"/>
              </a:spcAft>
              <a:defRPr/>
            </a:pPr>
            <a:r>
              <a:rPr lang="en-GB" altLang="en-US" dirty="0"/>
              <a:t>Interchange penalties</a:t>
            </a:r>
          </a:p>
          <a:p>
            <a:pPr>
              <a:spcAft>
                <a:spcPts val="300"/>
              </a:spcAft>
              <a:defRPr/>
            </a:pPr>
            <a:r>
              <a:rPr lang="en-GB" altLang="en-US" dirty="0"/>
              <a:t>Headway and Displacement Time</a:t>
            </a:r>
          </a:p>
          <a:p>
            <a:pPr>
              <a:spcAft>
                <a:spcPts val="300"/>
              </a:spcAft>
              <a:defRPr/>
            </a:pPr>
            <a:r>
              <a:rPr lang="en-GB" altLang="en-US" dirty="0"/>
              <a:t>Reliability (Late arrivals and large delays)</a:t>
            </a:r>
          </a:p>
          <a:p>
            <a:pPr>
              <a:spcAft>
                <a:spcPts val="300"/>
              </a:spcAft>
              <a:defRPr/>
            </a:pPr>
            <a:r>
              <a:rPr lang="en-GB" altLang="en-US" dirty="0"/>
              <a:t>Crowding (Standing time and crowded while seated)</a:t>
            </a:r>
          </a:p>
          <a:p>
            <a:pPr>
              <a:spcAft>
                <a:spcPts val="300"/>
              </a:spcAft>
              <a:defRPr/>
            </a:pPr>
            <a:r>
              <a:rPr lang="en-GB" altLang="en-US" dirty="0"/>
              <a:t>Rolling stock improvements (new trains and specific attributes)</a:t>
            </a:r>
          </a:p>
          <a:p>
            <a:pPr>
              <a:spcAft>
                <a:spcPts val="300"/>
              </a:spcAft>
              <a:defRPr/>
            </a:pPr>
            <a:r>
              <a:rPr lang="en-GB" altLang="en-US" dirty="0"/>
              <a:t>Station improvements, staffing and security</a:t>
            </a:r>
          </a:p>
          <a:p>
            <a:pPr>
              <a:spcAft>
                <a:spcPts val="300"/>
              </a:spcAft>
              <a:defRPr/>
            </a:pPr>
            <a:r>
              <a:rPr lang="en-GB" altLang="en-US" dirty="0"/>
              <a:t>Information provision, purchasing and fare simplification</a:t>
            </a:r>
          </a:p>
          <a:p>
            <a:pPr>
              <a:spcAft>
                <a:spcPts val="300"/>
              </a:spcAft>
              <a:defRPr/>
            </a:pPr>
            <a:r>
              <a:rPr lang="en-GB" altLang="en-US" dirty="0"/>
              <a:t>On-board facilities (e.g. catering, wi-fi, toilets, cleanliness)</a:t>
            </a:r>
          </a:p>
          <a:p>
            <a:pPr>
              <a:spcAft>
                <a:spcPts val="300"/>
              </a:spcAft>
              <a:defRPr/>
            </a:pPr>
            <a:r>
              <a:rPr lang="en-GB" altLang="en-US" dirty="0"/>
              <a:t>Seating layout</a:t>
            </a:r>
          </a:p>
          <a:p>
            <a:pPr indent="0">
              <a:spcAft>
                <a:spcPts val="300"/>
              </a:spcAft>
              <a:buFontTx/>
              <a:buNone/>
              <a:defRPr/>
            </a:pPr>
            <a:r>
              <a:rPr lang="en-GB" altLang="en-US" dirty="0"/>
              <a:t>See the Passenger Demand Forecasting Handbook</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E223E07-24C4-4754-B0D1-6BD8E3949D2B}"/>
              </a:ext>
            </a:extLst>
          </p:cNvPr>
          <p:cNvSpPr>
            <a:spLocks noGrp="1" noChangeArrowheads="1"/>
          </p:cNvSpPr>
          <p:nvPr>
            <p:ph type="title"/>
          </p:nvPr>
        </p:nvSpPr>
        <p:spPr>
          <a:xfrm>
            <a:off x="355600" y="422275"/>
            <a:ext cx="3563938" cy="738188"/>
          </a:xfrm>
        </p:spPr>
        <p:txBody>
          <a:bodyPr/>
          <a:lstStyle/>
          <a:p>
            <a:pPr eaLnBrk="1" hangingPunct="1"/>
            <a:r>
              <a:rPr lang="en-GB" altLang="en-US"/>
              <a:t>Externalities </a:t>
            </a:r>
            <a:endParaRPr lang="en-US" altLang="en-US"/>
          </a:p>
        </p:txBody>
      </p:sp>
      <p:sp>
        <p:nvSpPr>
          <p:cNvPr id="15363" name="Rectangle 3">
            <a:extLst>
              <a:ext uri="{FF2B5EF4-FFF2-40B4-BE49-F238E27FC236}">
                <a16:creationId xmlns:a16="http://schemas.microsoft.com/office/drawing/2014/main" id="{A41564CF-2004-4878-8E9A-0FF7E97BC8C6}"/>
              </a:ext>
            </a:extLst>
          </p:cNvPr>
          <p:cNvSpPr>
            <a:spLocks noGrp="1" noChangeArrowheads="1"/>
          </p:cNvSpPr>
          <p:nvPr>
            <p:ph type="body" idx="1"/>
          </p:nvPr>
        </p:nvSpPr>
        <p:spPr>
          <a:xfrm>
            <a:off x="355600" y="1042988"/>
            <a:ext cx="8429625" cy="4349750"/>
          </a:xfrm>
        </p:spPr>
        <p:txBody>
          <a:bodyPr/>
          <a:lstStyle/>
          <a:p>
            <a:pPr marL="0" indent="0" eaLnBrk="1" hangingPunct="1">
              <a:buFontTx/>
              <a:buNone/>
              <a:defRPr/>
            </a:pPr>
            <a:endParaRPr lang="en-GB" sz="2800" dirty="0"/>
          </a:p>
          <a:p>
            <a:pPr marL="360363" indent="-360363" eaLnBrk="1" hangingPunct="1">
              <a:defRPr/>
            </a:pPr>
            <a:r>
              <a:rPr lang="en-GB" dirty="0"/>
              <a:t>what are externalities?</a:t>
            </a:r>
          </a:p>
          <a:p>
            <a:pPr marL="809625" lvl="1" eaLnBrk="1" hangingPunct="1">
              <a:buFont typeface="Arial" charset="0"/>
              <a:buChar char="–"/>
              <a:defRPr/>
            </a:pPr>
            <a:r>
              <a:rPr lang="en-GB" sz="2400" dirty="0"/>
              <a:t>not part of user cost (GC) or producer costs</a:t>
            </a:r>
          </a:p>
          <a:p>
            <a:pPr marL="809625" lvl="1" eaLnBrk="1" hangingPunct="1">
              <a:buFont typeface="Arial" charset="0"/>
              <a:buChar char="–"/>
              <a:defRPr/>
            </a:pPr>
            <a:r>
              <a:rPr lang="en-GB" sz="2400" dirty="0"/>
              <a:t>externalities are effects for which no money compensation is paid</a:t>
            </a:r>
          </a:p>
          <a:p>
            <a:pPr marL="809625" lvl="1" eaLnBrk="1" hangingPunct="1">
              <a:buFont typeface="Arial" charset="0"/>
              <a:buChar char="–"/>
              <a:defRPr/>
            </a:pPr>
            <a:r>
              <a:rPr lang="en-GB" sz="2400" dirty="0"/>
              <a:t>occur where markets are absent (e.g. no market for clean air, so when an HGV pollutes the air no compensation is paid)</a:t>
            </a:r>
          </a:p>
          <a:p>
            <a:pPr marL="360363" indent="-360363" eaLnBrk="1" hangingPunct="1">
              <a:defRPr/>
            </a:pPr>
            <a:endParaRPr lang="en-GB" sz="2800" dirty="0"/>
          </a:p>
        </p:txBody>
      </p:sp>
      <p:sp>
        <p:nvSpPr>
          <p:cNvPr id="4" name="Rectangle 3">
            <a:extLst>
              <a:ext uri="{FF2B5EF4-FFF2-40B4-BE49-F238E27FC236}">
                <a16:creationId xmlns:a16="http://schemas.microsoft.com/office/drawing/2014/main" id="{6523F522-A2D0-4B79-A25A-431589FE4BDF}"/>
              </a:ext>
            </a:extLst>
          </p:cNvPr>
          <p:cNvSpPr txBox="1">
            <a:spLocks noChangeArrowheads="1"/>
          </p:cNvSpPr>
          <p:nvPr/>
        </p:nvSpPr>
        <p:spPr bwMode="auto">
          <a:xfrm>
            <a:off x="355600" y="4911725"/>
            <a:ext cx="8429625" cy="4611688"/>
          </a:xfrm>
          <a:prstGeom prst="rect">
            <a:avLst/>
          </a:prstGeom>
          <a:noFill/>
          <a:ln w="9525">
            <a:noFill/>
            <a:miter lim="800000"/>
            <a:headEnd/>
            <a:tailEnd/>
          </a:ln>
        </p:spPr>
        <p:txBody>
          <a:bodyPr lIns="0" tIns="0" rIns="0" bIns="0"/>
          <a:lstStyle>
            <a:lvl1pPr marL="342900" indent="-342900" algn="l" rtl="0" eaLnBrk="0" fontAlgn="base" hangingPunct="0">
              <a:spcBef>
                <a:spcPct val="0"/>
              </a:spcBef>
              <a:spcAft>
                <a:spcPct val="40000"/>
              </a:spcAft>
              <a:defRPr sz="2400">
                <a:solidFill>
                  <a:schemeClr val="tx1"/>
                </a:solidFill>
                <a:latin typeface="+mn-lt"/>
                <a:ea typeface="+mn-ea"/>
                <a:cs typeface="+mn-cs"/>
              </a:defRPr>
            </a:lvl1pPr>
            <a:lvl2pPr marL="271463" indent="-269875" algn="l" rtl="0" eaLnBrk="0" fontAlgn="base" hangingPunct="0">
              <a:spcBef>
                <a:spcPct val="0"/>
              </a:spcBef>
              <a:spcAft>
                <a:spcPct val="40000"/>
              </a:spcAft>
              <a:buChar char="•"/>
              <a:defRPr sz="2000">
                <a:solidFill>
                  <a:schemeClr val="tx1"/>
                </a:solidFill>
                <a:latin typeface="+mn-lt"/>
              </a:defRPr>
            </a:lvl2pPr>
            <a:lvl3pPr marL="542925" indent="-269875" algn="l" rtl="0" eaLnBrk="0" fontAlgn="base" hangingPunct="0">
              <a:spcBef>
                <a:spcPct val="0"/>
              </a:spcBef>
              <a:spcAft>
                <a:spcPct val="40000"/>
              </a:spcAft>
              <a:buChar char="•"/>
              <a:defRPr sz="2000">
                <a:solidFill>
                  <a:schemeClr val="tx1"/>
                </a:solidFill>
                <a:latin typeface="+mn-lt"/>
              </a:defRPr>
            </a:lvl3pPr>
            <a:lvl4pPr marL="809625" indent="-265113" algn="l" rtl="0" eaLnBrk="0" fontAlgn="base" hangingPunct="0">
              <a:spcBef>
                <a:spcPct val="0"/>
              </a:spcBef>
              <a:spcAft>
                <a:spcPct val="40000"/>
              </a:spcAft>
              <a:buChar char="•"/>
              <a:defRPr sz="2000">
                <a:solidFill>
                  <a:schemeClr val="tx1"/>
                </a:solidFill>
                <a:latin typeface="+mn-lt"/>
              </a:defRPr>
            </a:lvl4pPr>
            <a:lvl5pPr marL="1081088" indent="-269875" algn="l" rtl="0" eaLnBrk="0" fontAlgn="base" hangingPunct="0">
              <a:spcBef>
                <a:spcPct val="0"/>
              </a:spcBef>
              <a:spcAft>
                <a:spcPct val="40000"/>
              </a:spcAft>
              <a:buChar char="•"/>
              <a:defRPr sz="2000">
                <a:solidFill>
                  <a:schemeClr val="tx1"/>
                </a:solidFill>
                <a:latin typeface="+mn-lt"/>
              </a:defRPr>
            </a:lvl5pPr>
            <a:lvl6pPr marL="1538288" indent="-269875" algn="l" rtl="0" fontAlgn="base">
              <a:spcBef>
                <a:spcPct val="0"/>
              </a:spcBef>
              <a:spcAft>
                <a:spcPct val="40000"/>
              </a:spcAft>
              <a:buChar char="•"/>
              <a:defRPr sz="2000">
                <a:solidFill>
                  <a:schemeClr val="tx1"/>
                </a:solidFill>
                <a:latin typeface="+mn-lt"/>
              </a:defRPr>
            </a:lvl6pPr>
            <a:lvl7pPr marL="1995488" indent="-269875" algn="l" rtl="0" fontAlgn="base">
              <a:spcBef>
                <a:spcPct val="0"/>
              </a:spcBef>
              <a:spcAft>
                <a:spcPct val="40000"/>
              </a:spcAft>
              <a:buChar char="•"/>
              <a:defRPr sz="2000">
                <a:solidFill>
                  <a:schemeClr val="tx1"/>
                </a:solidFill>
                <a:latin typeface="+mn-lt"/>
              </a:defRPr>
            </a:lvl7pPr>
            <a:lvl8pPr marL="2452688" indent="-269875" algn="l" rtl="0" fontAlgn="base">
              <a:spcBef>
                <a:spcPct val="0"/>
              </a:spcBef>
              <a:spcAft>
                <a:spcPct val="40000"/>
              </a:spcAft>
              <a:buChar char="•"/>
              <a:defRPr sz="2000">
                <a:solidFill>
                  <a:schemeClr val="tx1"/>
                </a:solidFill>
                <a:latin typeface="+mn-lt"/>
              </a:defRPr>
            </a:lvl8pPr>
            <a:lvl9pPr marL="2909888" indent="-269875" algn="l" rtl="0" fontAlgn="base">
              <a:spcBef>
                <a:spcPct val="0"/>
              </a:spcBef>
              <a:spcAft>
                <a:spcPct val="40000"/>
              </a:spcAft>
              <a:buChar char="•"/>
              <a:defRPr sz="2000">
                <a:solidFill>
                  <a:schemeClr val="tx1"/>
                </a:solidFill>
                <a:latin typeface="+mn-lt"/>
              </a:defRPr>
            </a:lvl9pPr>
          </a:lstStyle>
          <a:p>
            <a:pPr marL="273050" indent="-273050" eaLnBrk="1" hangingPunct="1">
              <a:lnSpc>
                <a:spcPct val="90000"/>
              </a:lnSpc>
              <a:defRPr/>
            </a:pPr>
            <a:r>
              <a:rPr lang="en-GB" kern="0" dirty="0"/>
              <a:t>The challenge: </a:t>
            </a:r>
          </a:p>
          <a:p>
            <a:pPr marL="355600" indent="-355600" eaLnBrk="1" hangingPunct="1">
              <a:lnSpc>
                <a:spcPct val="90000"/>
              </a:lnSpc>
              <a:buFontTx/>
              <a:buChar char="•"/>
              <a:defRPr/>
            </a:pPr>
            <a:r>
              <a:rPr lang="en-GB" kern="0" dirty="0"/>
              <a:t>methods are needed to measure the value to people of these impacts so that they can be included in the CBA.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1E04E86-32B1-468B-96E1-2FF485289CC4}"/>
              </a:ext>
            </a:extLst>
          </p:cNvPr>
          <p:cNvSpPr>
            <a:spLocks noGrp="1" noChangeArrowheads="1"/>
          </p:cNvSpPr>
          <p:nvPr>
            <p:ph type="title"/>
          </p:nvPr>
        </p:nvSpPr>
        <p:spPr>
          <a:xfrm>
            <a:off x="355600" y="422275"/>
            <a:ext cx="5211763" cy="738188"/>
          </a:xfrm>
        </p:spPr>
        <p:txBody>
          <a:bodyPr/>
          <a:lstStyle/>
          <a:p>
            <a:pPr eaLnBrk="1" hangingPunct="1"/>
            <a:r>
              <a:rPr lang="en-GB" altLang="en-US"/>
              <a:t>Safety</a:t>
            </a:r>
            <a:endParaRPr lang="en-US" altLang="en-US"/>
          </a:p>
        </p:txBody>
      </p:sp>
      <p:sp>
        <p:nvSpPr>
          <p:cNvPr id="11" name="Rectangle 3">
            <a:extLst>
              <a:ext uri="{FF2B5EF4-FFF2-40B4-BE49-F238E27FC236}">
                <a16:creationId xmlns:a16="http://schemas.microsoft.com/office/drawing/2014/main" id="{4792240D-5416-43FE-8C1D-43702B20E3B4}"/>
              </a:ext>
            </a:extLst>
          </p:cNvPr>
          <p:cNvSpPr txBox="1">
            <a:spLocks noChangeArrowheads="1"/>
          </p:cNvSpPr>
          <p:nvPr/>
        </p:nvSpPr>
        <p:spPr bwMode="auto">
          <a:xfrm>
            <a:off x="355600" y="1830388"/>
            <a:ext cx="8429625" cy="4349750"/>
          </a:xfrm>
          <a:prstGeom prst="rect">
            <a:avLst/>
          </a:prstGeom>
          <a:noFill/>
          <a:ln w="9525">
            <a:noFill/>
            <a:miter lim="800000"/>
            <a:headEnd/>
            <a:tailEnd/>
          </a:ln>
        </p:spPr>
        <p:txBody>
          <a:bodyPr lIns="0" tIns="0" rIns="0" bIns="0"/>
          <a:lstStyle/>
          <a:p>
            <a:pPr marL="360363" indent="-360363">
              <a:lnSpc>
                <a:spcPct val="90000"/>
              </a:lnSpc>
              <a:spcAft>
                <a:spcPct val="40000"/>
              </a:spcAft>
              <a:defRPr/>
            </a:pPr>
            <a:r>
              <a:rPr lang="en-GB" sz="2000" kern="0" dirty="0">
                <a:latin typeface="+mn-lt"/>
              </a:rPr>
              <a:t>Typical costs imposed by transport accidents:</a:t>
            </a:r>
          </a:p>
          <a:p>
            <a:pPr marL="809625" lvl="1" indent="-269875">
              <a:lnSpc>
                <a:spcPct val="90000"/>
              </a:lnSpc>
              <a:spcAft>
                <a:spcPct val="40000"/>
              </a:spcAft>
              <a:buFont typeface="Arial" charset="0"/>
              <a:buChar char="–"/>
              <a:defRPr/>
            </a:pPr>
            <a:r>
              <a:rPr lang="en-US" sz="2000" kern="0" dirty="0">
                <a:latin typeface="+mn-lt"/>
              </a:rPr>
              <a:t>material damage</a:t>
            </a:r>
            <a:r>
              <a:rPr lang="en-US" sz="2000" kern="0" baseline="30000" dirty="0">
                <a:latin typeface="+mn-lt"/>
              </a:rPr>
              <a:t>†</a:t>
            </a:r>
            <a:endParaRPr lang="en-US" sz="2000" kern="0" dirty="0">
              <a:latin typeface="+mn-lt"/>
            </a:endParaRPr>
          </a:p>
          <a:p>
            <a:pPr marL="809625" lvl="1" indent="-269875">
              <a:lnSpc>
                <a:spcPct val="90000"/>
              </a:lnSpc>
              <a:spcAft>
                <a:spcPct val="40000"/>
              </a:spcAft>
              <a:buFont typeface="Arial" charset="0"/>
              <a:buChar char="–"/>
              <a:defRPr/>
            </a:pPr>
            <a:r>
              <a:rPr lang="en-US" sz="2000" kern="0" dirty="0">
                <a:latin typeface="+mn-lt"/>
              </a:rPr>
              <a:t>police and fire service costs</a:t>
            </a:r>
            <a:r>
              <a:rPr lang="en-US" sz="2000" kern="0" baseline="30000" dirty="0">
                <a:latin typeface="+mn-lt"/>
              </a:rPr>
              <a:t>†</a:t>
            </a:r>
            <a:endParaRPr lang="en-US" sz="2000" kern="0" dirty="0">
              <a:latin typeface="+mn-lt"/>
            </a:endParaRPr>
          </a:p>
          <a:p>
            <a:pPr marL="809625" lvl="1" indent="-269875">
              <a:lnSpc>
                <a:spcPct val="90000"/>
              </a:lnSpc>
              <a:spcAft>
                <a:spcPct val="40000"/>
              </a:spcAft>
              <a:buFont typeface="Arial" charset="0"/>
              <a:buChar char="–"/>
              <a:defRPr/>
            </a:pPr>
            <a:r>
              <a:rPr lang="en-US" sz="2000" kern="0" dirty="0">
                <a:latin typeface="+mn-lt"/>
              </a:rPr>
              <a:t>insurance administration</a:t>
            </a:r>
            <a:r>
              <a:rPr lang="en-US" sz="2000" kern="0" baseline="30000" dirty="0">
                <a:latin typeface="+mn-lt"/>
              </a:rPr>
              <a:t>†</a:t>
            </a:r>
            <a:endParaRPr lang="en-US" sz="2000" kern="0" dirty="0">
              <a:latin typeface="+mn-lt"/>
            </a:endParaRPr>
          </a:p>
          <a:p>
            <a:pPr marL="809625" lvl="1" indent="-269875">
              <a:lnSpc>
                <a:spcPct val="90000"/>
              </a:lnSpc>
              <a:spcAft>
                <a:spcPct val="40000"/>
              </a:spcAft>
              <a:buFont typeface="Arial" charset="0"/>
              <a:buChar char="–"/>
              <a:defRPr/>
            </a:pPr>
            <a:r>
              <a:rPr lang="en-US" sz="2000" kern="0" dirty="0">
                <a:latin typeface="+mn-lt"/>
              </a:rPr>
              <a:t>legal and court costs</a:t>
            </a:r>
            <a:r>
              <a:rPr lang="en-US" sz="2000" kern="0" baseline="30000" dirty="0">
                <a:latin typeface="+mn-lt"/>
              </a:rPr>
              <a:t>†</a:t>
            </a:r>
          </a:p>
          <a:p>
            <a:pPr marL="809625" lvl="1" indent="-269875">
              <a:lnSpc>
                <a:spcPct val="90000"/>
              </a:lnSpc>
              <a:spcAft>
                <a:spcPct val="40000"/>
              </a:spcAft>
              <a:buFont typeface="Arial" charset="0"/>
              <a:buChar char="–"/>
              <a:defRPr/>
            </a:pPr>
            <a:r>
              <a:rPr lang="en-US" sz="2000" kern="0" dirty="0">
                <a:solidFill>
                  <a:srgbClr val="FF0000"/>
                </a:solidFill>
                <a:latin typeface="+mn-lt"/>
              </a:rPr>
              <a:t>medical and healthcare costs*</a:t>
            </a:r>
            <a:endParaRPr lang="en-US" sz="2000" kern="0" baseline="30000" dirty="0">
              <a:solidFill>
                <a:srgbClr val="FF0000"/>
              </a:solidFill>
              <a:latin typeface="+mn-lt"/>
            </a:endParaRPr>
          </a:p>
          <a:p>
            <a:pPr marL="809625" lvl="1" indent="-269875">
              <a:lnSpc>
                <a:spcPct val="90000"/>
              </a:lnSpc>
              <a:spcAft>
                <a:spcPct val="40000"/>
              </a:spcAft>
              <a:buFont typeface="Arial" charset="0"/>
              <a:buChar char="–"/>
              <a:defRPr/>
            </a:pPr>
            <a:r>
              <a:rPr lang="en-US" sz="2000" kern="0" dirty="0">
                <a:solidFill>
                  <a:srgbClr val="FF0000"/>
                </a:solidFill>
                <a:latin typeface="+mn-lt"/>
              </a:rPr>
              <a:t>lost economic output*</a:t>
            </a:r>
          </a:p>
          <a:p>
            <a:pPr marL="809625" lvl="1" indent="-269875">
              <a:lnSpc>
                <a:spcPct val="90000"/>
              </a:lnSpc>
              <a:spcAft>
                <a:spcPct val="40000"/>
              </a:spcAft>
              <a:buFont typeface="Arial" charset="0"/>
              <a:buChar char="–"/>
              <a:defRPr/>
            </a:pPr>
            <a:r>
              <a:rPr lang="en-US" sz="2000" kern="0" dirty="0">
                <a:solidFill>
                  <a:srgbClr val="FF0000"/>
                </a:solidFill>
                <a:latin typeface="+mn-lt"/>
              </a:rPr>
              <a:t>pain, grief and suffering*</a:t>
            </a:r>
          </a:p>
          <a:p>
            <a:pPr marL="360363" indent="-360363">
              <a:lnSpc>
                <a:spcPct val="90000"/>
              </a:lnSpc>
              <a:spcAft>
                <a:spcPct val="40000"/>
              </a:spcAft>
              <a:defRPr/>
            </a:pPr>
            <a:endParaRPr lang="en-GB" sz="2000" kern="0" dirty="0">
              <a:latin typeface="+mn-lt"/>
            </a:endParaRPr>
          </a:p>
        </p:txBody>
      </p:sp>
      <p:sp>
        <p:nvSpPr>
          <p:cNvPr id="32772" name="AutoShape 10">
            <a:extLst>
              <a:ext uri="{FF2B5EF4-FFF2-40B4-BE49-F238E27FC236}">
                <a16:creationId xmlns:a16="http://schemas.microsoft.com/office/drawing/2014/main" id="{67449541-BD48-41DF-B1E3-669F59B21F6E}"/>
              </a:ext>
            </a:extLst>
          </p:cNvPr>
          <p:cNvSpPr>
            <a:spLocks noChangeArrowheads="1"/>
          </p:cNvSpPr>
          <p:nvPr/>
        </p:nvSpPr>
        <p:spPr bwMode="auto">
          <a:xfrm>
            <a:off x="4918075" y="3949700"/>
            <a:ext cx="901700" cy="792163"/>
          </a:xfrm>
          <a:prstGeom prst="rightArrow">
            <a:avLst>
              <a:gd name="adj1" fmla="val 50000"/>
              <a:gd name="adj2" fmla="val 28457"/>
            </a:avLst>
          </a:prstGeom>
          <a:solidFill>
            <a:srgbClr val="FF0000"/>
          </a:solidFill>
          <a:ln w="9525">
            <a:solidFill>
              <a:schemeClr val="accent2"/>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2773" name="Text Box 11">
            <a:extLst>
              <a:ext uri="{FF2B5EF4-FFF2-40B4-BE49-F238E27FC236}">
                <a16:creationId xmlns:a16="http://schemas.microsoft.com/office/drawing/2014/main" id="{E15AB85E-3283-43F0-90EC-30387B0B2261}"/>
              </a:ext>
            </a:extLst>
          </p:cNvPr>
          <p:cNvSpPr txBox="1">
            <a:spLocks noChangeArrowheads="1"/>
          </p:cNvSpPr>
          <p:nvPr/>
        </p:nvSpPr>
        <p:spPr bwMode="auto">
          <a:xfrm>
            <a:off x="6018213" y="3592513"/>
            <a:ext cx="31257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sz="2000" i="1">
                <a:solidFill>
                  <a:srgbClr val="FF0000"/>
                </a:solidFill>
              </a:rPr>
              <a:t>Cost per fatality, serious or slight injury</a:t>
            </a:r>
          </a:p>
        </p:txBody>
      </p:sp>
      <p:sp>
        <p:nvSpPr>
          <p:cNvPr id="2" name="Right Brace 1">
            <a:extLst>
              <a:ext uri="{FF2B5EF4-FFF2-40B4-BE49-F238E27FC236}">
                <a16:creationId xmlns:a16="http://schemas.microsoft.com/office/drawing/2014/main" id="{EC836252-A582-498F-B7D0-E23B8603EF93}"/>
              </a:ext>
            </a:extLst>
          </p:cNvPr>
          <p:cNvSpPr/>
          <p:nvPr/>
        </p:nvSpPr>
        <p:spPr>
          <a:xfrm>
            <a:off x="4595813" y="3776663"/>
            <a:ext cx="177800" cy="1139825"/>
          </a:xfrm>
          <a:prstGeom prst="rightBrace">
            <a:avLst/>
          </a:prstGeom>
          <a:noFill/>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53B69FAB-6C28-4CDB-A861-A3693280CA12}"/>
              </a:ext>
            </a:extLst>
          </p:cNvPr>
          <p:cNvSpPr>
            <a:spLocks noGrp="1" noChangeArrowheads="1"/>
          </p:cNvSpPr>
          <p:nvPr>
            <p:ph type="title"/>
          </p:nvPr>
        </p:nvSpPr>
        <p:spPr>
          <a:xfrm>
            <a:off x="355600" y="422275"/>
            <a:ext cx="4362450" cy="738188"/>
          </a:xfrm>
        </p:spPr>
        <p:txBody>
          <a:bodyPr/>
          <a:lstStyle/>
          <a:p>
            <a:pPr eaLnBrk="1" hangingPunct="1"/>
            <a:r>
              <a:rPr lang="en-GB" altLang="en-US"/>
              <a:t>Safety:</a:t>
            </a:r>
            <a:br>
              <a:rPr lang="en-GB" altLang="en-US"/>
            </a:br>
            <a:r>
              <a:rPr lang="en-GB" altLang="en-US"/>
              <a:t>Overall Casualty Values</a:t>
            </a:r>
            <a:endParaRPr lang="en-US" altLang="en-US"/>
          </a:p>
        </p:txBody>
      </p:sp>
      <p:sp>
        <p:nvSpPr>
          <p:cNvPr id="34819" name="Rectangle 3">
            <a:extLst>
              <a:ext uri="{FF2B5EF4-FFF2-40B4-BE49-F238E27FC236}">
                <a16:creationId xmlns:a16="http://schemas.microsoft.com/office/drawing/2014/main" id="{A295CBE1-1258-49BC-9D18-04B9FDBEFC2C}"/>
              </a:ext>
            </a:extLst>
          </p:cNvPr>
          <p:cNvSpPr>
            <a:spLocks noGrp="1" noChangeArrowheads="1"/>
          </p:cNvSpPr>
          <p:nvPr>
            <p:ph type="body" idx="1"/>
          </p:nvPr>
        </p:nvSpPr>
        <p:spPr>
          <a:xfrm>
            <a:off x="342900" y="5067300"/>
            <a:ext cx="8621713" cy="965200"/>
          </a:xfrm>
        </p:spPr>
        <p:txBody>
          <a:bodyPr/>
          <a:lstStyle/>
          <a:p>
            <a:pPr lvl="1" eaLnBrk="1" hangingPunct="1">
              <a:lnSpc>
                <a:spcPct val="114000"/>
              </a:lnSpc>
              <a:spcAft>
                <a:spcPct val="20000"/>
              </a:spcAft>
              <a:buFontTx/>
              <a:buNone/>
            </a:pPr>
            <a:endParaRPr lang="en-GB" altLang="en-US" i="1">
              <a:solidFill>
                <a:srgbClr val="FF0000"/>
              </a:solidFill>
            </a:endParaRPr>
          </a:p>
        </p:txBody>
      </p:sp>
      <p:sp>
        <p:nvSpPr>
          <p:cNvPr id="34820" name="Text Box 6">
            <a:extLst>
              <a:ext uri="{FF2B5EF4-FFF2-40B4-BE49-F238E27FC236}">
                <a16:creationId xmlns:a16="http://schemas.microsoft.com/office/drawing/2014/main" id="{FB609C7A-5119-4276-9B28-42A97A4A6039}"/>
              </a:ext>
            </a:extLst>
          </p:cNvPr>
          <p:cNvSpPr txBox="1">
            <a:spLocks noChangeArrowheads="1"/>
          </p:cNvSpPr>
          <p:nvPr/>
        </p:nvSpPr>
        <p:spPr bwMode="auto">
          <a:xfrm>
            <a:off x="403225" y="4322763"/>
            <a:ext cx="75739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sz="1600"/>
              <a:t>Source: TAG Data Book (DfT, July 2017)</a:t>
            </a:r>
            <a:endParaRPr lang="en-US" altLang="en-US" sz="1600"/>
          </a:p>
        </p:txBody>
      </p:sp>
      <p:pic>
        <p:nvPicPr>
          <p:cNvPr id="34821" name="Picture 1" descr="Screen Clipping">
            <a:extLst>
              <a:ext uri="{FF2B5EF4-FFF2-40B4-BE49-F238E27FC236}">
                <a16:creationId xmlns:a16="http://schemas.microsoft.com/office/drawing/2014/main" id="{62515292-ACEC-4F4E-A796-62080A5A7F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763" y="2401888"/>
            <a:ext cx="7927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a:extLst>
              <a:ext uri="{FF2B5EF4-FFF2-40B4-BE49-F238E27FC236}">
                <a16:creationId xmlns:a16="http://schemas.microsoft.com/office/drawing/2014/main" id="{3E4DBB6C-858F-4C07-814B-420C53883CBF}"/>
              </a:ext>
            </a:extLst>
          </p:cNvPr>
          <p:cNvSpPr>
            <a:spLocks noGrp="1" noChangeArrowheads="1"/>
          </p:cNvSpPr>
          <p:nvPr>
            <p:ph type="title"/>
          </p:nvPr>
        </p:nvSpPr>
        <p:spPr/>
        <p:txBody>
          <a:bodyPr/>
          <a:lstStyle/>
          <a:p>
            <a:r>
              <a:rPr lang="en-GB" altLang="en-US"/>
              <a:t>Outline</a:t>
            </a:r>
          </a:p>
        </p:txBody>
      </p:sp>
      <p:sp>
        <p:nvSpPr>
          <p:cNvPr id="7171" name="Content Placeholder 4">
            <a:extLst>
              <a:ext uri="{FF2B5EF4-FFF2-40B4-BE49-F238E27FC236}">
                <a16:creationId xmlns:a16="http://schemas.microsoft.com/office/drawing/2014/main" id="{D329BC15-01AD-4F8E-BD61-A01E9DAEA6BD}"/>
              </a:ext>
            </a:extLst>
          </p:cNvPr>
          <p:cNvSpPr>
            <a:spLocks noGrp="1" noChangeArrowheads="1"/>
          </p:cNvSpPr>
          <p:nvPr>
            <p:ph idx="1"/>
          </p:nvPr>
        </p:nvSpPr>
        <p:spPr/>
        <p:txBody>
          <a:bodyPr/>
          <a:lstStyle/>
          <a:p>
            <a:pPr>
              <a:defRPr/>
            </a:pPr>
            <a:r>
              <a:rPr lang="en-GB" altLang="en-US" dirty="0"/>
              <a:t>Development of appraisal methods</a:t>
            </a:r>
          </a:p>
          <a:p>
            <a:pPr>
              <a:defRPr/>
            </a:pPr>
            <a:r>
              <a:rPr lang="en-GB" altLang="en-US" dirty="0"/>
              <a:t>Current approach</a:t>
            </a:r>
          </a:p>
          <a:p>
            <a:pPr>
              <a:defRPr/>
            </a:pPr>
            <a:r>
              <a:rPr lang="en-GB" altLang="en-US" dirty="0"/>
              <a:t>Key issues</a:t>
            </a:r>
          </a:p>
          <a:p>
            <a:pPr indent="0">
              <a:buFontTx/>
              <a:buNone/>
              <a:defRPr/>
            </a:pPr>
            <a:r>
              <a:rPr lang="en-GB" altLang="en-US" dirty="0"/>
              <a:t>	- Appraisal optimism</a:t>
            </a:r>
          </a:p>
          <a:p>
            <a:pPr>
              <a:buFontTx/>
              <a:buNone/>
              <a:defRPr/>
            </a:pPr>
            <a:r>
              <a:rPr lang="en-GB" altLang="en-US" dirty="0"/>
              <a:t>	-Value of time</a:t>
            </a:r>
          </a:p>
          <a:p>
            <a:pPr>
              <a:buFontTx/>
              <a:buNone/>
              <a:defRPr/>
            </a:pPr>
            <a:r>
              <a:rPr lang="en-GB" altLang="en-US" dirty="0"/>
              <a:t>	-Value of environmental impacts</a:t>
            </a:r>
          </a:p>
          <a:p>
            <a:pPr>
              <a:buFontTx/>
              <a:buNone/>
              <a:defRPr/>
            </a:pPr>
            <a:r>
              <a:rPr lang="en-GB" altLang="en-US" dirty="0"/>
              <a:t>	-Wider Economic Benefits</a:t>
            </a:r>
          </a:p>
          <a:p>
            <a:pPr>
              <a:buFontTx/>
              <a:buNone/>
              <a:defRPr/>
            </a:pPr>
            <a:r>
              <a:rPr lang="en-GB" altLang="en-US" dirty="0"/>
              <a:t>	-Scarcity of  investment funds</a:t>
            </a:r>
          </a:p>
          <a:p>
            <a:pPr>
              <a:defRPr/>
            </a:pPr>
            <a:endParaRPr lang="en-GB" altLang="en-US" dirty="0"/>
          </a:p>
          <a:p>
            <a:pPr>
              <a:defRPr/>
            </a:pPr>
            <a:endParaRPr lang="en-GB"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8D6CB195-A6CA-491A-BFE4-F7C25916F7CB}"/>
              </a:ext>
            </a:extLst>
          </p:cNvPr>
          <p:cNvSpPr>
            <a:spLocks noGrp="1" noChangeArrowheads="1"/>
          </p:cNvSpPr>
          <p:nvPr>
            <p:ph type="body" idx="1"/>
          </p:nvPr>
        </p:nvSpPr>
        <p:spPr>
          <a:xfrm>
            <a:off x="327025" y="1633538"/>
            <a:ext cx="8285163" cy="609600"/>
          </a:xfrm>
        </p:spPr>
        <p:txBody>
          <a:bodyPr/>
          <a:lstStyle/>
          <a:p>
            <a:pPr marL="360363" indent="-360363" eaLnBrk="1" hangingPunct="1">
              <a:spcAft>
                <a:spcPct val="0"/>
              </a:spcAft>
              <a:tabLst>
                <a:tab pos="4572000" algn="l"/>
              </a:tabLst>
            </a:pPr>
            <a:r>
              <a:rPr lang="en-GB" altLang="en-US"/>
              <a:t>UK Noise values:</a:t>
            </a:r>
          </a:p>
          <a:p>
            <a:pPr marL="360363" indent="-360363" eaLnBrk="1" hangingPunct="1">
              <a:spcBef>
                <a:spcPct val="40000"/>
              </a:spcBef>
              <a:spcAft>
                <a:spcPct val="0"/>
              </a:spcAft>
              <a:tabLst>
                <a:tab pos="4572000" algn="l"/>
              </a:tabLst>
            </a:pPr>
            <a:r>
              <a:rPr lang="en-GB" altLang="en-US" sz="2000"/>
              <a:t>benefit transfer from Birmingham study, 1997, gives UK values at 2002 prices</a:t>
            </a:r>
          </a:p>
          <a:p>
            <a:pPr marL="360363" indent="-360363" eaLnBrk="1" hangingPunct="1">
              <a:spcAft>
                <a:spcPct val="0"/>
              </a:spcAft>
              <a:tabLst>
                <a:tab pos="4572000" algn="l"/>
              </a:tabLst>
            </a:pPr>
            <a:endParaRPr lang="en-GB" altLang="en-US" sz="20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r>
              <a:rPr lang="en-GB" altLang="en-US" sz="1800" i="1">
                <a:solidFill>
                  <a:srgbClr val="009900"/>
                </a:solidFill>
              </a:rPr>
              <a:t>Source: Nellthorp, Bristow and Day, 2005/7</a:t>
            </a:r>
            <a:endParaRPr lang="en-GB" altLang="en-US" baseline="-25000"/>
          </a:p>
        </p:txBody>
      </p:sp>
      <p:pic>
        <p:nvPicPr>
          <p:cNvPr id="36867" name="Picture 10">
            <a:extLst>
              <a:ext uri="{FF2B5EF4-FFF2-40B4-BE49-F238E27FC236}">
                <a16:creationId xmlns:a16="http://schemas.microsoft.com/office/drawing/2014/main" id="{EF1498E4-2005-4863-A144-7859E53144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38298"/>
          <a:stretch>
            <a:fillRect/>
          </a:stretch>
        </p:blipFill>
        <p:spPr bwMode="auto">
          <a:xfrm>
            <a:off x="690563" y="2868613"/>
            <a:ext cx="4806950" cy="313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9" name="Rectangle 2">
            <a:extLst>
              <a:ext uri="{FF2B5EF4-FFF2-40B4-BE49-F238E27FC236}">
                <a16:creationId xmlns:a16="http://schemas.microsoft.com/office/drawing/2014/main" id="{DC27DF91-1800-4834-B201-4572242F3730}"/>
              </a:ext>
            </a:extLst>
          </p:cNvPr>
          <p:cNvSpPr>
            <a:spLocks noGrp="1" noChangeArrowheads="1"/>
          </p:cNvSpPr>
          <p:nvPr>
            <p:ph type="title"/>
          </p:nvPr>
        </p:nvSpPr>
        <p:spPr>
          <a:xfrm>
            <a:off x="355600" y="422275"/>
            <a:ext cx="5211763" cy="738188"/>
          </a:xfrm>
        </p:spPr>
        <p:txBody>
          <a:bodyPr/>
          <a:lstStyle/>
          <a:p>
            <a:pPr eaLnBrk="1" hangingPunct="1"/>
            <a:r>
              <a:rPr lang="en-GB" altLang="en-US"/>
              <a:t>Environment:</a:t>
            </a:r>
            <a:br>
              <a:rPr lang="en-GB" altLang="en-US"/>
            </a:br>
            <a:r>
              <a:rPr lang="en-GB" altLang="en-US"/>
              <a:t>Noise</a:t>
            </a:r>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93FF391E-7535-485F-A2BA-EDD56E6C458E}"/>
              </a:ext>
            </a:extLst>
          </p:cNvPr>
          <p:cNvSpPr>
            <a:spLocks noGrp="1" noChangeArrowheads="1"/>
          </p:cNvSpPr>
          <p:nvPr>
            <p:ph type="title"/>
          </p:nvPr>
        </p:nvSpPr>
        <p:spPr/>
        <p:txBody>
          <a:bodyPr/>
          <a:lstStyle/>
          <a:p>
            <a:r>
              <a:rPr lang="en-GB" altLang="en-US"/>
              <a:t>Environment   -  air  pollution damage and abatement costs (2010)</a:t>
            </a:r>
          </a:p>
        </p:txBody>
      </p:sp>
      <p:sp>
        <p:nvSpPr>
          <p:cNvPr id="38915" name="Rectangle 1">
            <a:extLst>
              <a:ext uri="{FF2B5EF4-FFF2-40B4-BE49-F238E27FC236}">
                <a16:creationId xmlns:a16="http://schemas.microsoft.com/office/drawing/2014/main" id="{2D0A51D5-18B8-4641-9D4B-161B824300F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8916" name="Content Placeholder 7">
            <a:extLst>
              <a:ext uri="{FF2B5EF4-FFF2-40B4-BE49-F238E27FC236}">
                <a16:creationId xmlns:a16="http://schemas.microsoft.com/office/drawing/2014/main" id="{9D3A3A4A-CE12-4B60-BA3D-0E240889F88E}"/>
              </a:ext>
            </a:extLst>
          </p:cNvPr>
          <p:cNvSpPr>
            <a:spLocks noGrp="1" noChangeArrowheads="1"/>
          </p:cNvSpPr>
          <p:nvPr>
            <p:ph idx="1"/>
          </p:nvPr>
        </p:nvSpPr>
        <p:spPr/>
        <p:txBody>
          <a:bodyPr/>
          <a:lstStyle/>
          <a:p>
            <a:pPr indent="0">
              <a:buFontTx/>
              <a:buNone/>
            </a:pPr>
            <a:r>
              <a:rPr lang="en-GB" altLang="en-US"/>
              <a:t>PM10 damage costs (£/household/1μg/m³) 	92.7</a:t>
            </a:r>
          </a:p>
          <a:p>
            <a:pPr indent="0">
              <a:buFontTx/>
              <a:buNone/>
            </a:pPr>
            <a:endParaRPr lang="en-GB" altLang="en-US"/>
          </a:p>
          <a:p>
            <a:pPr indent="0">
              <a:buFontTx/>
              <a:buNone/>
            </a:pPr>
            <a:r>
              <a:rPr lang="en-GB" altLang="en-US"/>
              <a:t>NO</a:t>
            </a:r>
            <a:r>
              <a:rPr lang="en-GB" altLang="en-US" baseline="-25000"/>
              <a:t>x</a:t>
            </a:r>
            <a:r>
              <a:rPr lang="en-GB" altLang="en-US"/>
              <a:t> damage costs (£/tonne)         		955</a:t>
            </a:r>
          </a:p>
          <a:p>
            <a:pPr indent="0">
              <a:buFontTx/>
              <a:buNone/>
            </a:pPr>
            <a:endParaRPr lang="en-GB" altLang="en-US"/>
          </a:p>
          <a:p>
            <a:pPr indent="0">
              <a:buFontTx/>
              <a:buNone/>
            </a:pPr>
            <a:r>
              <a:rPr lang="en-GB" altLang="en-US"/>
              <a:t>NO</a:t>
            </a:r>
            <a:r>
              <a:rPr lang="en-GB" altLang="en-US" baseline="-25000"/>
              <a:t>x</a:t>
            </a:r>
            <a:r>
              <a:rPr lang="en-GB" altLang="en-US"/>
              <a:t> abatement  costs (£/tonne) 		      29000</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34F31051-F9C8-4760-9710-9A6C07141698}"/>
              </a:ext>
            </a:extLst>
          </p:cNvPr>
          <p:cNvSpPr>
            <a:spLocks noGrp="1" noChangeArrowheads="1"/>
          </p:cNvSpPr>
          <p:nvPr>
            <p:ph type="title"/>
          </p:nvPr>
        </p:nvSpPr>
        <p:spPr/>
        <p:txBody>
          <a:bodyPr/>
          <a:lstStyle/>
          <a:p>
            <a:r>
              <a:rPr lang="en-GB" altLang="en-US"/>
              <a:t>Values of carbon  (£ per tonne of CO2e; 2010 prices)</a:t>
            </a:r>
          </a:p>
        </p:txBody>
      </p:sp>
      <p:sp>
        <p:nvSpPr>
          <p:cNvPr id="3" name="Content Placeholder 2">
            <a:extLst>
              <a:ext uri="{FF2B5EF4-FFF2-40B4-BE49-F238E27FC236}">
                <a16:creationId xmlns:a16="http://schemas.microsoft.com/office/drawing/2014/main" id="{65A272AB-F580-497C-B90E-1B7872C32259}"/>
              </a:ext>
            </a:extLst>
          </p:cNvPr>
          <p:cNvSpPr>
            <a:spLocks noGrp="1"/>
          </p:cNvSpPr>
          <p:nvPr>
            <p:ph idx="1"/>
          </p:nvPr>
        </p:nvSpPr>
        <p:spPr/>
        <p:txBody>
          <a:bodyPr/>
          <a:lstStyle/>
          <a:p>
            <a:pPr>
              <a:defRPr/>
            </a:pPr>
            <a:endParaRPr lang="en-GB" dirty="0"/>
          </a:p>
          <a:p>
            <a:pPr indent="0">
              <a:buFontTx/>
              <a:buNone/>
              <a:defRPr/>
            </a:pPr>
            <a:r>
              <a:rPr lang="en-GB" dirty="0"/>
              <a:t>		2010 		52.3</a:t>
            </a:r>
          </a:p>
          <a:p>
            <a:pPr indent="0">
              <a:buFontTx/>
              <a:buNone/>
              <a:defRPr/>
            </a:pPr>
            <a:r>
              <a:rPr lang="en-GB" dirty="0"/>
              <a:t>		2020   	60.7</a:t>
            </a:r>
          </a:p>
          <a:p>
            <a:pPr indent="0">
              <a:buFontTx/>
              <a:buNone/>
              <a:defRPr/>
            </a:pPr>
            <a:r>
              <a:rPr lang="en-GB" dirty="0"/>
              <a:t>		2030  		70.8</a:t>
            </a:r>
          </a:p>
          <a:p>
            <a:pPr indent="0">
              <a:buFontTx/>
              <a:buNone/>
              <a:defRPr/>
            </a:pPr>
            <a:r>
              <a:rPr lang="en-GB" dirty="0"/>
              <a:t>		2040 	         136.6</a:t>
            </a:r>
          </a:p>
          <a:p>
            <a:pPr indent="0">
              <a:buFontTx/>
              <a:buNone/>
              <a:defRPr/>
            </a:pPr>
            <a:r>
              <a:rPr lang="en-GB" dirty="0"/>
              <a:t>		2050            202.3</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E8079908-2C07-4584-91FF-0A03CB2836AB}"/>
              </a:ext>
            </a:extLst>
          </p:cNvPr>
          <p:cNvSpPr>
            <a:spLocks noGrp="1" noChangeArrowheads="1"/>
          </p:cNvSpPr>
          <p:nvPr>
            <p:ph type="title"/>
          </p:nvPr>
        </p:nvSpPr>
        <p:spPr/>
        <p:txBody>
          <a:bodyPr/>
          <a:lstStyle/>
          <a:p>
            <a:r>
              <a:rPr lang="en-GB" altLang="en-US"/>
              <a:t>How to value impact of diverting passengers from other modes?</a:t>
            </a:r>
          </a:p>
        </p:txBody>
      </p:sp>
      <p:sp>
        <p:nvSpPr>
          <p:cNvPr id="40963" name="Content Placeholder 2">
            <a:extLst>
              <a:ext uri="{FF2B5EF4-FFF2-40B4-BE49-F238E27FC236}">
                <a16:creationId xmlns:a16="http://schemas.microsoft.com/office/drawing/2014/main" id="{4E05ABE7-1D18-4B55-874B-A25C3D28A49B}"/>
              </a:ext>
            </a:extLst>
          </p:cNvPr>
          <p:cNvSpPr>
            <a:spLocks noGrp="1" noChangeArrowheads="1"/>
          </p:cNvSpPr>
          <p:nvPr>
            <p:ph idx="1"/>
          </p:nvPr>
        </p:nvSpPr>
        <p:spPr/>
        <p:txBody>
          <a:bodyPr/>
          <a:lstStyle/>
          <a:p>
            <a:r>
              <a:rPr lang="en-GB" altLang="en-US"/>
              <a:t>Ideally use a multimodal model</a:t>
            </a:r>
          </a:p>
          <a:p>
            <a:r>
              <a:rPr lang="en-GB" altLang="en-US"/>
              <a:t>If that is not possible, use diversion factors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21992CB-F5EC-4D65-A062-7951D439DD3E}"/>
              </a:ext>
            </a:extLst>
          </p:cNvPr>
          <p:cNvSpPr>
            <a:spLocks noGrp="1" noChangeArrowheads="1"/>
          </p:cNvSpPr>
          <p:nvPr>
            <p:ph type="title"/>
          </p:nvPr>
        </p:nvSpPr>
        <p:spPr>
          <a:xfrm>
            <a:off x="457200" y="0"/>
            <a:ext cx="8229600" cy="1143000"/>
          </a:xfrm>
        </p:spPr>
        <p:txBody>
          <a:bodyPr/>
          <a:lstStyle/>
          <a:p>
            <a:pPr eaLnBrk="1" hangingPunct="1"/>
            <a:r>
              <a:rPr lang="en-GB" altLang="en-US">
                <a:solidFill>
                  <a:srgbClr val="008000"/>
                </a:solidFill>
              </a:rPr>
              <a:t>Diversion Factors (change in passenger km as a percentage of change in rail km) typical inter city values</a:t>
            </a:r>
            <a:endParaRPr lang="en-US" altLang="en-US">
              <a:solidFill>
                <a:srgbClr val="008000"/>
              </a:solidFill>
            </a:endParaRPr>
          </a:p>
        </p:txBody>
      </p:sp>
      <p:graphicFrame>
        <p:nvGraphicFramePr>
          <p:cNvPr id="50203" name="Group 27">
            <a:extLst>
              <a:ext uri="{FF2B5EF4-FFF2-40B4-BE49-F238E27FC236}">
                <a16:creationId xmlns:a16="http://schemas.microsoft.com/office/drawing/2014/main" id="{F7363CAB-0070-4D91-9853-307A36786F93}"/>
              </a:ext>
            </a:extLst>
          </p:cNvPr>
          <p:cNvGraphicFramePr>
            <a:graphicFrameLocks noGrp="1"/>
          </p:cNvGraphicFramePr>
          <p:nvPr>
            <p:ph type="tbl" idx="1"/>
          </p:nvPr>
        </p:nvGraphicFramePr>
        <p:xfrm>
          <a:off x="457200" y="1600200"/>
          <a:ext cx="8229600" cy="4525965"/>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Walk</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-0.47</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Cycle</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-0.46</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Car Driver</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-26</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Car Passenger</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-20</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Bus</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-7.4</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Total km travelled</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a:ln>
                            <a:noFill/>
                          </a:ln>
                          <a:solidFill>
                            <a:srgbClr val="C41230"/>
                          </a:solidFill>
                          <a:effectLst/>
                          <a:latin typeface="+mn-lt"/>
                        </a:rPr>
                        <a:t>46</a:t>
                      </a:r>
                      <a:endParaRPr kumimoji="0" lang="en-US" sz="2800" b="0" i="0" u="none" strike="noStrike" cap="none" normalizeH="0" baseline="0" dirty="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4362" name="Text Box 28">
            <a:extLst>
              <a:ext uri="{FF2B5EF4-FFF2-40B4-BE49-F238E27FC236}">
                <a16:creationId xmlns:a16="http://schemas.microsoft.com/office/drawing/2014/main" id="{C365346E-0AAC-4241-A603-78517B48324B}"/>
              </a:ext>
            </a:extLst>
          </p:cNvPr>
          <p:cNvSpPr txBox="1">
            <a:spLocks noChangeArrowheads="1"/>
          </p:cNvSpPr>
          <p:nvPr/>
        </p:nvSpPr>
        <p:spPr bwMode="auto">
          <a:xfrm>
            <a:off x="468313" y="6381750"/>
            <a:ext cx="3382962" cy="336550"/>
          </a:xfrm>
          <a:prstGeom prst="rect">
            <a:avLst/>
          </a:prstGeom>
          <a:noFill/>
          <a:ln w="9525">
            <a:noFill/>
            <a:miter lim="800000"/>
            <a:headEnd/>
            <a:tailEnd/>
          </a:ln>
        </p:spPr>
        <p:txBody>
          <a:bodyPr>
            <a:spAutoFit/>
          </a:bodyPr>
          <a:lstStyle/>
          <a:p>
            <a:pPr eaLnBrk="1" hangingPunct="1">
              <a:spcBef>
                <a:spcPct val="50000"/>
              </a:spcBef>
              <a:defRPr/>
            </a:pPr>
            <a:r>
              <a:rPr lang="en-GB" sz="1600" dirty="0">
                <a:solidFill>
                  <a:srgbClr val="C41230"/>
                </a:solidFill>
                <a:latin typeface="+mn-lt"/>
              </a:rPr>
              <a:t>Source: WEBTAG</a:t>
            </a:r>
            <a:endParaRPr lang="en-US" sz="1600" dirty="0">
              <a:solidFill>
                <a:srgbClr val="C41230"/>
              </a:solidFill>
              <a:latin typeface="+mn-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4CB7229C-7B03-48FF-8FE2-A4EC3080E8A8}"/>
              </a:ext>
            </a:extLst>
          </p:cNvPr>
          <p:cNvSpPr>
            <a:spLocks noGrp="1" noChangeArrowheads="1"/>
          </p:cNvSpPr>
          <p:nvPr>
            <p:ph type="title"/>
          </p:nvPr>
        </p:nvSpPr>
        <p:spPr/>
        <p:txBody>
          <a:bodyPr/>
          <a:lstStyle/>
          <a:p>
            <a:r>
              <a:rPr lang="en-GB" altLang="en-US"/>
              <a:t>Marginal external costs and indirect taxation (2010)</a:t>
            </a:r>
            <a:br>
              <a:rPr lang="en-GB" altLang="en-US"/>
            </a:br>
            <a:r>
              <a:rPr lang="en-GB" altLang="en-US"/>
              <a:t>(weighted mean for all roads and times of day)</a:t>
            </a:r>
            <a:br>
              <a:rPr lang="en-GB" altLang="en-US"/>
            </a:br>
            <a:endParaRPr lang="en-GB" altLang="en-US"/>
          </a:p>
        </p:txBody>
      </p:sp>
      <p:graphicFrame>
        <p:nvGraphicFramePr>
          <p:cNvPr id="4" name="Table Placeholder 3">
            <a:extLst>
              <a:ext uri="{FF2B5EF4-FFF2-40B4-BE49-F238E27FC236}">
                <a16:creationId xmlns:a16="http://schemas.microsoft.com/office/drawing/2014/main" id="{A61323E0-7569-401F-8E14-38667F1E822D}"/>
              </a:ext>
            </a:extLst>
          </p:cNvPr>
          <p:cNvGraphicFramePr>
            <a:graphicFrameLocks noGrp="1"/>
          </p:cNvGraphicFramePr>
          <p:nvPr>
            <p:ph type="tbl" idx="1"/>
          </p:nvPr>
        </p:nvGraphicFramePr>
        <p:xfrm>
          <a:off x="2182813" y="1970088"/>
          <a:ext cx="4778376" cy="3978278"/>
        </p:xfrm>
        <a:graphic>
          <a:graphicData uri="http://schemas.openxmlformats.org/drawingml/2006/table">
            <a:tbl>
              <a:tblPr firstRow="1" firstCol="1" bandRow="1">
                <a:tableStyleId>{5C22544A-7EE6-4342-B048-85BDC9FD1C3A}</a:tableStyleId>
              </a:tblPr>
              <a:tblGrid>
                <a:gridCol w="1140937">
                  <a:extLst>
                    <a:ext uri="{9D8B030D-6E8A-4147-A177-3AD203B41FA5}">
                      <a16:colId xmlns:a16="http://schemas.microsoft.com/office/drawing/2014/main" val="1681432585"/>
                    </a:ext>
                  </a:extLst>
                </a:gridCol>
                <a:gridCol w="714653">
                  <a:extLst>
                    <a:ext uri="{9D8B030D-6E8A-4147-A177-3AD203B41FA5}">
                      <a16:colId xmlns:a16="http://schemas.microsoft.com/office/drawing/2014/main" val="1335028415"/>
                    </a:ext>
                  </a:extLst>
                </a:gridCol>
                <a:gridCol w="714653">
                  <a:extLst>
                    <a:ext uri="{9D8B030D-6E8A-4147-A177-3AD203B41FA5}">
                      <a16:colId xmlns:a16="http://schemas.microsoft.com/office/drawing/2014/main" val="4280293867"/>
                    </a:ext>
                  </a:extLst>
                </a:gridCol>
                <a:gridCol w="162596">
                  <a:extLst>
                    <a:ext uri="{9D8B030D-6E8A-4147-A177-3AD203B41FA5}">
                      <a16:colId xmlns:a16="http://schemas.microsoft.com/office/drawing/2014/main" val="632587853"/>
                    </a:ext>
                  </a:extLst>
                </a:gridCol>
                <a:gridCol w="1330884">
                  <a:extLst>
                    <a:ext uri="{9D8B030D-6E8A-4147-A177-3AD203B41FA5}">
                      <a16:colId xmlns:a16="http://schemas.microsoft.com/office/drawing/2014/main" val="3548398679"/>
                    </a:ext>
                  </a:extLst>
                </a:gridCol>
                <a:gridCol w="714653">
                  <a:extLst>
                    <a:ext uri="{9D8B030D-6E8A-4147-A177-3AD203B41FA5}">
                      <a16:colId xmlns:a16="http://schemas.microsoft.com/office/drawing/2014/main" val="390844250"/>
                    </a:ext>
                  </a:extLst>
                </a:gridCol>
              </a:tblGrid>
              <a:tr h="385560">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spcAft>
                          <a:spcPts val="0"/>
                        </a:spcAft>
                      </a:pPr>
                      <a:r>
                        <a:rPr lang="en-GB" sz="1100">
                          <a:effectLst/>
                        </a:rPr>
                        <a:t>cars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gridSpan="2">
                  <a:txBody>
                    <a:bodyPr/>
                    <a:lstStyle/>
                    <a:p>
                      <a:pPr>
                        <a:lnSpc>
                          <a:spcPct val="115000"/>
                        </a:lnSpc>
                        <a:spcAft>
                          <a:spcPts val="0"/>
                        </a:spcAft>
                      </a:pPr>
                      <a:r>
                        <a:rPr lang="en-GB" sz="1100">
                          <a:effectLst/>
                        </a:rPr>
                        <a:t>heavy goods vehicles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hMerge="1">
                  <a:txBody>
                    <a:bodyPr/>
                    <a:lstStyle/>
                    <a:p>
                      <a:endParaRPr lang="en-GB"/>
                    </a:p>
                  </a:txBody>
                  <a:tcP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1061567063"/>
                  </a:ext>
                </a:extLst>
              </a:tr>
              <a:tr h="192780">
                <a:tc>
                  <a:txBody>
                    <a:bodyPr/>
                    <a:lstStyle/>
                    <a:p>
                      <a:pPr>
                        <a:lnSpc>
                          <a:spcPct val="115000"/>
                        </a:lnSpc>
                        <a:spcAft>
                          <a:spcPts val="0"/>
                        </a:spcAft>
                      </a:pPr>
                      <a:r>
                        <a:rPr lang="en-GB" sz="1000">
                          <a:effectLst/>
                        </a:rPr>
                        <a:t>Congestion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10.1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52.4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284650948"/>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4001803538"/>
                  </a:ext>
                </a:extLst>
              </a:tr>
              <a:tr h="192780">
                <a:tc>
                  <a:txBody>
                    <a:bodyPr/>
                    <a:lstStyle/>
                    <a:p>
                      <a:pPr>
                        <a:lnSpc>
                          <a:spcPct val="115000"/>
                        </a:lnSpc>
                        <a:spcAft>
                          <a:spcPts val="0"/>
                        </a:spcAft>
                      </a:pPr>
                      <a:r>
                        <a:rPr lang="en-GB" sz="1000">
                          <a:effectLst/>
                        </a:rPr>
                        <a:t>Infrastructure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570135727"/>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582766655"/>
                  </a:ext>
                </a:extLst>
              </a:tr>
              <a:tr h="192780">
                <a:tc>
                  <a:txBody>
                    <a:bodyPr/>
                    <a:lstStyle/>
                    <a:p>
                      <a:pPr>
                        <a:lnSpc>
                          <a:spcPct val="115000"/>
                        </a:lnSpc>
                        <a:spcAft>
                          <a:spcPts val="0"/>
                        </a:spcAft>
                      </a:pPr>
                      <a:r>
                        <a:rPr lang="en-GB" sz="1000">
                          <a:effectLst/>
                        </a:rPr>
                        <a:t>Accidents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2182045754"/>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916844897"/>
                  </a:ext>
                </a:extLst>
              </a:tr>
              <a:tr h="350509">
                <a:tc>
                  <a:txBody>
                    <a:bodyPr/>
                    <a:lstStyle/>
                    <a:p>
                      <a:pPr>
                        <a:lnSpc>
                          <a:spcPct val="115000"/>
                        </a:lnSpc>
                        <a:spcAft>
                          <a:spcPts val="0"/>
                        </a:spcAft>
                      </a:pPr>
                      <a:r>
                        <a:rPr lang="en-GB" sz="1000">
                          <a:effectLst/>
                        </a:rPr>
                        <a:t>Local Air Quality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446105680"/>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970099200"/>
                  </a:ext>
                </a:extLst>
              </a:tr>
              <a:tr h="192780">
                <a:tc>
                  <a:txBody>
                    <a:bodyPr/>
                    <a:lstStyle/>
                    <a:p>
                      <a:pPr>
                        <a:lnSpc>
                          <a:spcPct val="115000"/>
                        </a:lnSpc>
                        <a:spcAft>
                          <a:spcPts val="0"/>
                        </a:spcAft>
                      </a:pPr>
                      <a:r>
                        <a:rPr lang="en-GB" sz="1000">
                          <a:effectLst/>
                        </a:rPr>
                        <a:t>Noise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056961354"/>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849924165"/>
                  </a:ext>
                </a:extLst>
              </a:tr>
              <a:tr h="350509">
                <a:tc>
                  <a:txBody>
                    <a:bodyPr/>
                    <a:lstStyle/>
                    <a:p>
                      <a:pPr>
                        <a:lnSpc>
                          <a:spcPct val="115000"/>
                        </a:lnSpc>
                        <a:spcAft>
                          <a:spcPts val="0"/>
                        </a:spcAft>
                      </a:pPr>
                      <a:r>
                        <a:rPr lang="en-GB" sz="1000">
                          <a:effectLst/>
                        </a:rPr>
                        <a:t>Greenhouse gases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0.9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3.8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102668220"/>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957446009"/>
                  </a:ext>
                </a:extLst>
              </a:tr>
              <a:tr h="192780">
                <a:tc>
                  <a:txBody>
                    <a:bodyPr/>
                    <a:lstStyle/>
                    <a:p>
                      <a:pPr>
                        <a:lnSpc>
                          <a:spcPct val="115000"/>
                        </a:lnSpc>
                        <a:spcAft>
                          <a:spcPts val="0"/>
                        </a:spcAft>
                      </a:pPr>
                      <a:r>
                        <a:rPr lang="en-GB" sz="1000">
                          <a:effectLst/>
                        </a:rPr>
                        <a:t>Other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6.4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1412637555"/>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74262446"/>
                  </a:ext>
                </a:extLst>
              </a:tr>
              <a:tr h="192780">
                <a:tc>
                  <a:txBody>
                    <a:bodyPr/>
                    <a:lstStyle/>
                    <a:p>
                      <a:pPr>
                        <a:lnSpc>
                          <a:spcPct val="115000"/>
                        </a:lnSpc>
                        <a:spcAft>
                          <a:spcPts val="0"/>
                        </a:spcAft>
                      </a:pPr>
                      <a:r>
                        <a:rPr lang="en-GB" sz="1000">
                          <a:effectLst/>
                        </a:rPr>
                        <a:t>Indirect taxation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-4.7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-34.1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289872614"/>
                  </a:ext>
                </a:extLst>
              </a:tr>
              <a:tr h="192780">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243155528"/>
                  </a:ext>
                </a:extLst>
              </a:tr>
              <a:tr h="192780">
                <a:tc>
                  <a:txBody>
                    <a:bodyPr/>
                    <a:lstStyle/>
                    <a:p>
                      <a:pPr>
                        <a:lnSpc>
                          <a:spcPct val="115000"/>
                        </a:lnSpc>
                        <a:spcAft>
                          <a:spcPts val="0"/>
                        </a:spcAft>
                      </a:pPr>
                      <a:r>
                        <a:rPr lang="en-GB" sz="1100">
                          <a:effectLst/>
                        </a:rPr>
                        <a:t>Total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49.7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dirty="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1684638495"/>
                  </a:ext>
                </a:extLst>
              </a:tr>
            </a:tbl>
          </a:graphicData>
        </a:graphic>
      </p:graphicFrame>
      <p:sp>
        <p:nvSpPr>
          <p:cNvPr id="43145" name="Rectangle 1">
            <a:extLst>
              <a:ext uri="{FF2B5EF4-FFF2-40B4-BE49-F238E27FC236}">
                <a16:creationId xmlns:a16="http://schemas.microsoft.com/office/drawing/2014/main" id="{218A1E21-35E2-439F-B80B-5DD14593536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a:extLst>
              <a:ext uri="{FF2B5EF4-FFF2-40B4-BE49-F238E27FC236}">
                <a16:creationId xmlns:a16="http://schemas.microsoft.com/office/drawing/2014/main" id="{4809E9D7-1655-4DD6-BC22-A1CA731AA0D8}"/>
              </a:ext>
            </a:extLst>
          </p:cNvPr>
          <p:cNvSpPr>
            <a:spLocks noGrp="1" noChangeArrowheads="1"/>
          </p:cNvSpPr>
          <p:nvPr>
            <p:ph type="title"/>
          </p:nvPr>
        </p:nvSpPr>
        <p:spPr/>
        <p:txBody>
          <a:bodyPr/>
          <a:lstStyle/>
          <a:p>
            <a:r>
              <a:rPr lang="en-GB" altLang="en-US"/>
              <a:t>Sources for previous table</a:t>
            </a:r>
          </a:p>
        </p:txBody>
      </p:sp>
      <p:sp>
        <p:nvSpPr>
          <p:cNvPr id="5" name="Content Placeholder 4">
            <a:extLst>
              <a:ext uri="{FF2B5EF4-FFF2-40B4-BE49-F238E27FC236}">
                <a16:creationId xmlns:a16="http://schemas.microsoft.com/office/drawing/2014/main" id="{32AE1020-DD82-4EF3-B751-B72C86302E4E}"/>
              </a:ext>
            </a:extLst>
          </p:cNvPr>
          <p:cNvSpPr>
            <a:spLocks noGrp="1"/>
          </p:cNvSpPr>
          <p:nvPr>
            <p:ph idx="1"/>
          </p:nvPr>
        </p:nvSpPr>
        <p:spPr/>
        <p:txBody>
          <a:bodyPr/>
          <a:lstStyle/>
          <a:p>
            <a:pPr>
              <a:defRPr/>
            </a:pPr>
            <a:r>
              <a:rPr lang="en-GB" dirty="0"/>
              <a:t>Source: </a:t>
            </a:r>
          </a:p>
          <a:p>
            <a:pPr>
              <a:defRPr/>
            </a:pPr>
            <a:r>
              <a:rPr lang="en-GB" dirty="0"/>
              <a:t>Cars: Department for Transport (2017 TAG </a:t>
            </a:r>
            <a:r>
              <a:rPr lang="en-GB" dirty="0" err="1"/>
              <a:t>databook</a:t>
            </a:r>
            <a:endParaRPr lang="en-GB" dirty="0"/>
          </a:p>
          <a:p>
            <a:pPr>
              <a:defRPr/>
            </a:pPr>
            <a:r>
              <a:rPr lang="en-GB" dirty="0"/>
              <a:t>Heavy Goods Vehicles Department for Transport (2009) Mode Shift Benefit Values: Technical Report</a:t>
            </a:r>
          </a:p>
          <a:p>
            <a:pPr>
              <a:defRPr/>
            </a:pPr>
            <a:r>
              <a:rPr lang="en-GB" dirty="0"/>
              <a:t>Note: values for heavy goods vehicles are estimated 2015 values in 2010 prices</a:t>
            </a:r>
          </a:p>
          <a:p>
            <a:pPr indent="0">
              <a:buFontTx/>
              <a:buNone/>
              <a:defRPr/>
            </a:pPr>
            <a:r>
              <a:rPr lang="en-GB" dirty="0"/>
              <a:t>Note: dominance of relief of congestion over environmental factors controversial</a:t>
            </a:r>
          </a:p>
          <a:p>
            <a:pPr indent="0">
              <a:buFontTx/>
              <a:buNone/>
              <a:defRPr/>
            </a:pPr>
            <a:endParaRPr lang="en-GB" dirty="0"/>
          </a:p>
          <a:p>
            <a:pPr>
              <a:defRPr/>
            </a:pP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4D7751CB-5C55-4E3D-9DE9-98BF946B503B}"/>
              </a:ext>
            </a:extLst>
          </p:cNvPr>
          <p:cNvSpPr>
            <a:spLocks noGrp="1" noChangeArrowheads="1"/>
          </p:cNvSpPr>
          <p:nvPr>
            <p:ph type="title"/>
          </p:nvPr>
        </p:nvSpPr>
        <p:spPr/>
        <p:txBody>
          <a:bodyPr/>
          <a:lstStyle/>
          <a:p>
            <a:r>
              <a:rPr lang="en-GB" altLang="en-US"/>
              <a:t>Wider economic impacts</a:t>
            </a:r>
          </a:p>
        </p:txBody>
      </p:sp>
      <p:sp>
        <p:nvSpPr>
          <p:cNvPr id="45059" name="Rectangle 3">
            <a:extLst>
              <a:ext uri="{FF2B5EF4-FFF2-40B4-BE49-F238E27FC236}">
                <a16:creationId xmlns:a16="http://schemas.microsoft.com/office/drawing/2014/main" id="{77EE92E3-70DE-4E2D-A050-A785BA95F3E1}"/>
              </a:ext>
            </a:extLst>
          </p:cNvPr>
          <p:cNvSpPr>
            <a:spLocks noGrp="1" noChangeArrowheads="1"/>
          </p:cNvSpPr>
          <p:nvPr>
            <p:ph idx="1"/>
          </p:nvPr>
        </p:nvSpPr>
        <p:spPr/>
        <p:txBody>
          <a:bodyPr/>
          <a:lstStyle/>
          <a:p>
            <a:pPr>
              <a:buFontTx/>
              <a:buNone/>
            </a:pPr>
            <a:r>
              <a:rPr lang="en-GB" altLang="en-US"/>
              <a:t>It is usually assumed that when a transport scheme attracts new economic activity to an area	it is simply shifting it from somewhere else. But some additional benefits are now recognised.</a:t>
            </a:r>
          </a:p>
          <a:p>
            <a:pPr>
              <a:buFontTx/>
              <a:buNone/>
            </a:pPr>
            <a:r>
              <a:rPr lang="en-GB" altLang="en-US"/>
              <a:t>1. Agglomeration externalities</a:t>
            </a:r>
          </a:p>
          <a:p>
            <a:pPr lvl="1"/>
            <a:r>
              <a:rPr lang="en-GB" altLang="en-US"/>
              <a:t>Productivity depends on effective density (i.e. accessibility to population) esp for business services</a:t>
            </a:r>
          </a:p>
          <a:p>
            <a:pPr lvl="1">
              <a:buFontTx/>
              <a:buNone/>
            </a:pPr>
            <a:r>
              <a:rPr lang="en-GB" altLang="en-US"/>
              <a:t>(size of labour market</a:t>
            </a:r>
          </a:p>
          <a:p>
            <a:pPr lvl="1">
              <a:buFontTx/>
              <a:buNone/>
            </a:pPr>
            <a:r>
              <a:rPr lang="en-GB" altLang="en-US"/>
              <a:t>Economies of scale in supply of services</a:t>
            </a:r>
          </a:p>
          <a:p>
            <a:pPr lvl="1">
              <a:buFontTx/>
              <a:buNone/>
            </a:pPr>
            <a:r>
              <a:rPr lang="en-GB" altLang="en-US"/>
              <a:t>Speed of technological change) </a:t>
            </a:r>
          </a:p>
          <a:p>
            <a:pPr lvl="1">
              <a:buFontTx/>
              <a:buNone/>
            </a:pPr>
            <a:endParaRPr lang="en-GB" altLang="en-US"/>
          </a:p>
          <a:p>
            <a:pPr lvl="1"/>
            <a:endParaRPr lang="en-GB" altLang="en-US"/>
          </a:p>
          <a:p>
            <a:pPr>
              <a:buFontTx/>
              <a:buNone/>
            </a:pPr>
            <a:endParaRPr lang="en-GB"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AD070BF0-9446-4D35-B9DC-8D8DE9A91269}"/>
              </a:ext>
            </a:extLst>
          </p:cNvPr>
          <p:cNvSpPr>
            <a:spLocks noGrp="1" noChangeArrowheads="1"/>
          </p:cNvSpPr>
          <p:nvPr>
            <p:ph type="title"/>
          </p:nvPr>
        </p:nvSpPr>
        <p:spPr/>
        <p:txBody>
          <a:bodyPr/>
          <a:lstStyle/>
          <a:p>
            <a:r>
              <a:rPr lang="en-GB" altLang="en-US"/>
              <a:t>Wider economic benefits CTD</a:t>
            </a:r>
          </a:p>
        </p:txBody>
      </p:sp>
      <p:sp>
        <p:nvSpPr>
          <p:cNvPr id="51203" name="Content Placeholder 2">
            <a:extLst>
              <a:ext uri="{FF2B5EF4-FFF2-40B4-BE49-F238E27FC236}">
                <a16:creationId xmlns:a16="http://schemas.microsoft.com/office/drawing/2014/main" id="{09F42D33-875C-4A27-AFB9-22694B5B1493}"/>
              </a:ext>
            </a:extLst>
          </p:cNvPr>
          <p:cNvSpPr>
            <a:spLocks noGrp="1" noChangeArrowheads="1"/>
          </p:cNvSpPr>
          <p:nvPr>
            <p:ph idx="1"/>
          </p:nvPr>
        </p:nvSpPr>
        <p:spPr/>
        <p:txBody>
          <a:bodyPr/>
          <a:lstStyle/>
          <a:p>
            <a:pPr lvl="1">
              <a:buFontTx/>
              <a:buNone/>
              <a:defRPr/>
            </a:pPr>
            <a:r>
              <a:rPr lang="en-GB" altLang="en-US" sz="2400" dirty="0"/>
              <a:t>2. Imperfect competition in output markets</a:t>
            </a:r>
          </a:p>
          <a:p>
            <a:pPr lvl="1">
              <a:buFontTx/>
              <a:buNone/>
              <a:defRPr/>
            </a:pPr>
            <a:r>
              <a:rPr lang="en-GB" altLang="en-US" sz="2400" dirty="0"/>
              <a:t>10% uplift in benefits (based on studies of price cost</a:t>
            </a:r>
          </a:p>
          <a:p>
            <a:pPr lvl="1">
              <a:buFontTx/>
              <a:buNone/>
              <a:defRPr/>
            </a:pPr>
            <a:r>
              <a:rPr lang="en-GB" altLang="en-US" sz="2400" dirty="0"/>
              <a:t>margins)</a:t>
            </a:r>
          </a:p>
          <a:p>
            <a:pPr marL="342900" lvl="1" indent="-342900">
              <a:buFontTx/>
              <a:buNone/>
              <a:defRPr/>
            </a:pPr>
            <a:r>
              <a:rPr lang="en-GB" altLang="en-US" sz="2400" dirty="0"/>
              <a:t>		3. Labour supply</a:t>
            </a:r>
          </a:p>
          <a:p>
            <a:pPr>
              <a:buFontTx/>
              <a:buNone/>
              <a:defRPr/>
            </a:pPr>
            <a:r>
              <a:rPr lang="en-GB" altLang="en-US" dirty="0"/>
              <a:t>	Reduced commuting costs generate increased 	labour 	supply (people entering the market or longer hours)</a:t>
            </a:r>
          </a:p>
          <a:p>
            <a:pPr>
              <a:buFontTx/>
              <a:buNone/>
              <a:defRPr/>
            </a:pPr>
            <a:r>
              <a:rPr lang="en-GB" altLang="en-US" dirty="0"/>
              <a:t>	Benefits of extra trips already estimated (but value to 	user depends on post tax income)</a:t>
            </a:r>
          </a:p>
          <a:p>
            <a:pPr>
              <a:buFontTx/>
              <a:buNone/>
              <a:defRPr/>
            </a:pPr>
            <a:r>
              <a:rPr lang="en-GB" altLang="en-US" dirty="0"/>
              <a:t>	But government benefits from extra tax revenue</a:t>
            </a:r>
          </a:p>
          <a:p>
            <a:pPr lvl="1">
              <a:buFontTx/>
              <a:buNone/>
              <a:defRPr/>
            </a:pPr>
            <a:r>
              <a:rPr lang="en-GB" altLang="en-US" dirty="0"/>
              <a:t>(‘tax wedge’)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ACF7F178-224C-40C0-B0BF-767AE752F674}"/>
              </a:ext>
            </a:extLst>
          </p:cNvPr>
          <p:cNvSpPr>
            <a:spLocks noGrp="1" noChangeArrowheads="1"/>
          </p:cNvSpPr>
          <p:nvPr>
            <p:ph type="title"/>
          </p:nvPr>
        </p:nvSpPr>
        <p:spPr/>
        <p:txBody>
          <a:bodyPr/>
          <a:lstStyle/>
          <a:p>
            <a:r>
              <a:rPr lang="en-GB" altLang="en-US"/>
              <a:t>Wider economic benefits CTD</a:t>
            </a:r>
          </a:p>
        </p:txBody>
      </p:sp>
      <p:sp>
        <p:nvSpPr>
          <p:cNvPr id="3" name="Content Placeholder 2">
            <a:extLst>
              <a:ext uri="{FF2B5EF4-FFF2-40B4-BE49-F238E27FC236}">
                <a16:creationId xmlns:a16="http://schemas.microsoft.com/office/drawing/2014/main" id="{20C00A4D-CECA-4B61-A663-96B85C76168D}"/>
              </a:ext>
            </a:extLst>
          </p:cNvPr>
          <p:cNvSpPr>
            <a:spLocks noGrp="1"/>
          </p:cNvSpPr>
          <p:nvPr>
            <p:ph idx="1"/>
          </p:nvPr>
        </p:nvSpPr>
        <p:spPr/>
        <p:txBody>
          <a:bodyPr/>
          <a:lstStyle/>
          <a:p>
            <a:pPr indent="0">
              <a:buFontTx/>
              <a:buNone/>
              <a:defRPr/>
            </a:pPr>
            <a:r>
              <a:rPr lang="en-GB" altLang="en-US" dirty="0"/>
              <a:t>4. Move to more productive jobs due to land use changes</a:t>
            </a:r>
          </a:p>
          <a:p>
            <a:pPr>
              <a:buFontTx/>
              <a:buChar char="-"/>
              <a:defRPr/>
            </a:pPr>
            <a:r>
              <a:rPr lang="en-GB" dirty="0"/>
              <a:t>If project attracts jobs to where productivity is higher.</a:t>
            </a:r>
          </a:p>
          <a:p>
            <a:pPr indent="0">
              <a:buFontTx/>
              <a:buNone/>
              <a:defRPr/>
            </a:pPr>
            <a:r>
              <a:rPr lang="en-GB" dirty="0"/>
              <a:t>Again net benefit is increased tax revenue.</a:t>
            </a:r>
          </a:p>
          <a:p>
            <a:pPr>
              <a:buFontTx/>
              <a:buChar char="-"/>
              <a:defRPr/>
            </a:pPr>
            <a:endParaRPr lang="en-GB" dirty="0"/>
          </a:p>
          <a:p>
            <a:pPr>
              <a:buFontTx/>
              <a:buChar char="-"/>
              <a:defRPr/>
            </a:pPr>
            <a:endParaRPr lang="en-GB" dirty="0"/>
          </a:p>
          <a:p>
            <a:pPr indent="0">
              <a:buFontTx/>
              <a:buNone/>
              <a:defRPr/>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5D99B07A-E83E-4AF2-8B1F-F4B1E80799DE}"/>
              </a:ext>
            </a:extLst>
          </p:cNvPr>
          <p:cNvSpPr>
            <a:spLocks noGrp="1" noChangeArrowheads="1"/>
          </p:cNvSpPr>
          <p:nvPr>
            <p:ph type="title"/>
          </p:nvPr>
        </p:nvSpPr>
        <p:spPr/>
        <p:txBody>
          <a:bodyPr/>
          <a:lstStyle/>
          <a:p>
            <a:r>
              <a:rPr lang="en-GB" altLang="en-US"/>
              <a:t>Transport Appraisal in the 1960s</a:t>
            </a:r>
          </a:p>
        </p:txBody>
      </p:sp>
      <p:sp>
        <p:nvSpPr>
          <p:cNvPr id="8195" name="Content Placeholder 2">
            <a:extLst>
              <a:ext uri="{FF2B5EF4-FFF2-40B4-BE49-F238E27FC236}">
                <a16:creationId xmlns:a16="http://schemas.microsoft.com/office/drawing/2014/main" id="{44B1E84A-E0D9-4A84-A643-30122694C2BC}"/>
              </a:ext>
            </a:extLst>
          </p:cNvPr>
          <p:cNvSpPr>
            <a:spLocks noGrp="1" noChangeArrowheads="1"/>
          </p:cNvSpPr>
          <p:nvPr>
            <p:ph idx="1"/>
          </p:nvPr>
        </p:nvSpPr>
        <p:spPr/>
        <p:txBody>
          <a:bodyPr/>
          <a:lstStyle/>
          <a:p>
            <a:r>
              <a:rPr lang="en-GB" altLang="en-US"/>
              <a:t>Pioneering studies of the Victoria Line (London Underground) and the M1 Motorway</a:t>
            </a:r>
          </a:p>
          <a:p>
            <a:r>
              <a:rPr lang="en-GB" altLang="en-US"/>
              <a:t>By the end of the 1960s, cost benefit analysis routinely applied to main road schemes (financial appraisal the norm on rail, although the Cambrian Coast study was a pioneering study of a rail closure)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8AF5F76A-E49E-4AE5-8F98-B679A4497599}"/>
              </a:ext>
            </a:extLst>
          </p:cNvPr>
          <p:cNvSpPr>
            <a:spLocks noGrp="1" noChangeArrowheads="1"/>
          </p:cNvSpPr>
          <p:nvPr>
            <p:ph type="title"/>
          </p:nvPr>
        </p:nvSpPr>
        <p:spPr/>
        <p:txBody>
          <a:bodyPr/>
          <a:lstStyle/>
          <a:p>
            <a:r>
              <a:rPr lang="en-GB" altLang="en-US"/>
              <a:t>Two ways of dealing with scarcity of investment funds</a:t>
            </a:r>
          </a:p>
        </p:txBody>
      </p:sp>
      <p:sp>
        <p:nvSpPr>
          <p:cNvPr id="48131" name="Content Placeholder 2">
            <a:extLst>
              <a:ext uri="{FF2B5EF4-FFF2-40B4-BE49-F238E27FC236}">
                <a16:creationId xmlns:a16="http://schemas.microsoft.com/office/drawing/2014/main" id="{21AB4F8D-1844-4A72-ADF9-C87D3C831367}"/>
              </a:ext>
            </a:extLst>
          </p:cNvPr>
          <p:cNvSpPr>
            <a:spLocks noGrp="1" noChangeArrowheads="1"/>
          </p:cNvSpPr>
          <p:nvPr>
            <p:ph idx="1"/>
          </p:nvPr>
        </p:nvSpPr>
        <p:spPr/>
        <p:txBody>
          <a:bodyPr/>
          <a:lstStyle/>
          <a:p>
            <a:pPr marL="514350" indent="-514350">
              <a:buFontTx/>
              <a:buAutoNum type="arabicPeriod"/>
            </a:pPr>
            <a:r>
              <a:rPr lang="en-GB" altLang="en-US"/>
              <a:t>Shadow price public funds</a:t>
            </a:r>
          </a:p>
          <a:p>
            <a:pPr marL="514350" indent="-514350">
              <a:buFontTx/>
              <a:buAutoNum type="arabicPeriod"/>
            </a:pPr>
            <a:r>
              <a:rPr lang="en-GB" altLang="en-US"/>
              <a:t>Compute the BCR (benefits per pound of government funds) and require a value significantly above 1</a:t>
            </a:r>
          </a:p>
          <a:p>
            <a:pPr marL="514350" indent="-514350">
              <a:buFontTx/>
              <a:buAutoNum type="arabicPeriod"/>
            </a:pPr>
            <a:endParaRPr lang="en-GB" altLang="en-US"/>
          </a:p>
          <a:p>
            <a:pPr marL="514350" indent="-514350">
              <a:buFontTx/>
              <a:buNone/>
            </a:pPr>
            <a:r>
              <a:rPr lang="en-GB" altLang="en-US"/>
              <a:t>Britain currently does the latter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160E6E2B-A4A7-463A-98CE-D9936E4ABD78}"/>
              </a:ext>
            </a:extLst>
          </p:cNvPr>
          <p:cNvSpPr>
            <a:spLocks noGrp="1" noChangeArrowheads="1"/>
          </p:cNvSpPr>
          <p:nvPr>
            <p:ph type="title"/>
          </p:nvPr>
        </p:nvSpPr>
        <p:spPr>
          <a:xfrm>
            <a:off x="355600" y="422275"/>
            <a:ext cx="4022725" cy="738188"/>
          </a:xfrm>
        </p:spPr>
        <p:txBody>
          <a:bodyPr/>
          <a:lstStyle/>
          <a:p>
            <a:pPr eaLnBrk="1" hangingPunct="1"/>
            <a:r>
              <a:rPr lang="en-GB" altLang="en-US"/>
              <a:t>Value for Money (VfM) and BCR Categories</a:t>
            </a:r>
            <a:endParaRPr lang="en-US" altLang="en-US"/>
          </a:p>
        </p:txBody>
      </p:sp>
      <p:sp>
        <p:nvSpPr>
          <p:cNvPr id="5124" name="Rectangle 3">
            <a:extLst>
              <a:ext uri="{FF2B5EF4-FFF2-40B4-BE49-F238E27FC236}">
                <a16:creationId xmlns:a16="http://schemas.microsoft.com/office/drawing/2014/main" id="{2A970E51-1956-4016-8EDB-E9351771765A}"/>
              </a:ext>
            </a:extLst>
          </p:cNvPr>
          <p:cNvSpPr>
            <a:spLocks noGrp="1" noChangeArrowheads="1"/>
          </p:cNvSpPr>
          <p:nvPr>
            <p:ph type="body" idx="1"/>
          </p:nvPr>
        </p:nvSpPr>
        <p:spPr>
          <a:xfrm>
            <a:off x="355600" y="1830388"/>
            <a:ext cx="8474075" cy="4349750"/>
          </a:xfrm>
        </p:spPr>
        <p:txBody>
          <a:bodyPr/>
          <a:lstStyle/>
          <a:p>
            <a:pPr marL="0" indent="0">
              <a:spcBef>
                <a:spcPts val="1200"/>
              </a:spcBef>
              <a:defRPr/>
            </a:pPr>
            <a:r>
              <a:rPr lang="en-GB" sz="2000" dirty="0"/>
              <a:t>For most projects, which impose a net </a:t>
            </a:r>
            <a:r>
              <a:rPr lang="en-GB" sz="2000" b="1" dirty="0"/>
              <a:t>cost</a:t>
            </a:r>
            <a:r>
              <a:rPr lang="en-GB" sz="2000" dirty="0"/>
              <a:t> on the Broad Transport Budget:</a:t>
            </a:r>
          </a:p>
          <a:p>
            <a:pPr marL="0" indent="0">
              <a:spcBef>
                <a:spcPts val="1200"/>
              </a:spcBef>
              <a:defRPr/>
            </a:pPr>
            <a:endParaRPr lang="en-GB" sz="2000" dirty="0"/>
          </a:p>
          <a:p>
            <a:pPr marL="0" indent="0">
              <a:spcBef>
                <a:spcPts val="1200"/>
              </a:spcBef>
              <a:defRPr/>
            </a:pPr>
            <a:endParaRPr lang="en-GB" sz="2000" dirty="0"/>
          </a:p>
          <a:p>
            <a:pPr marL="0" indent="0">
              <a:spcBef>
                <a:spcPts val="1200"/>
              </a:spcBef>
              <a:defRPr/>
            </a:pPr>
            <a:endParaRPr lang="en-GB" sz="2000" dirty="0"/>
          </a:p>
          <a:p>
            <a:pPr marL="0" indent="0">
              <a:spcBef>
                <a:spcPts val="1200"/>
              </a:spcBef>
              <a:spcAft>
                <a:spcPts val="2400"/>
              </a:spcAft>
              <a:defRPr/>
            </a:pPr>
            <a:endParaRPr lang="en-GB" sz="2000" dirty="0"/>
          </a:p>
          <a:p>
            <a:pPr marL="0" indent="0">
              <a:spcBef>
                <a:spcPts val="1200"/>
              </a:spcBef>
              <a:defRPr/>
            </a:pPr>
            <a:endParaRPr lang="en-GB" sz="2000" dirty="0"/>
          </a:p>
          <a:p>
            <a:pPr marL="0" indent="0">
              <a:spcBef>
                <a:spcPts val="1200"/>
              </a:spcBef>
              <a:defRPr/>
            </a:pPr>
            <a:r>
              <a:rPr lang="en-GB" sz="2000" dirty="0"/>
              <a:t>               </a:t>
            </a:r>
            <a:r>
              <a:rPr lang="en-GB" sz="1600" i="1" dirty="0" err="1">
                <a:solidFill>
                  <a:srgbClr val="759E00"/>
                </a:solidFill>
              </a:rPr>
              <a:t>DfT</a:t>
            </a:r>
            <a:r>
              <a:rPr lang="en-GB" sz="1600" i="1" dirty="0">
                <a:solidFill>
                  <a:srgbClr val="759E00"/>
                </a:solidFill>
              </a:rPr>
              <a:t> (2017), Value for Money Framework</a:t>
            </a:r>
          </a:p>
          <a:p>
            <a:pPr marL="609600" indent="-609600">
              <a:spcBef>
                <a:spcPts val="1200"/>
              </a:spcBef>
              <a:defRPr/>
            </a:pPr>
            <a:r>
              <a:rPr lang="en-GB" sz="2000" dirty="0"/>
              <a:t>			</a:t>
            </a:r>
            <a:endParaRPr lang="en-GB" dirty="0"/>
          </a:p>
        </p:txBody>
      </p:sp>
      <p:pic>
        <p:nvPicPr>
          <p:cNvPr id="49156" name="Picture 1" descr="Screen Clipping">
            <a:extLst>
              <a:ext uri="{FF2B5EF4-FFF2-40B4-BE49-F238E27FC236}">
                <a16:creationId xmlns:a16="http://schemas.microsoft.com/office/drawing/2014/main" id="{BE1AC293-BC37-443C-872F-BEDC6BB75F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6988" y="2708275"/>
            <a:ext cx="6184900" cy="305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74D69A2C-16F0-4A6B-A448-1B20AF1906CB}"/>
              </a:ext>
            </a:extLst>
          </p:cNvPr>
          <p:cNvSpPr>
            <a:spLocks noGrp="1" noChangeArrowheads="1"/>
          </p:cNvSpPr>
          <p:nvPr>
            <p:ph type="title" idx="4294967295"/>
          </p:nvPr>
        </p:nvSpPr>
        <p:spPr/>
        <p:txBody>
          <a:bodyPr/>
          <a:lstStyle/>
          <a:p>
            <a:r>
              <a:rPr lang="en-GB" altLang="en-US"/>
              <a:t>Conclusions</a:t>
            </a:r>
          </a:p>
        </p:txBody>
      </p:sp>
      <p:sp>
        <p:nvSpPr>
          <p:cNvPr id="51203" name="Rectangle 3">
            <a:extLst>
              <a:ext uri="{FF2B5EF4-FFF2-40B4-BE49-F238E27FC236}">
                <a16:creationId xmlns:a16="http://schemas.microsoft.com/office/drawing/2014/main" id="{7AED8149-6672-4C1B-A97F-FE99644C45C6}"/>
              </a:ext>
            </a:extLst>
          </p:cNvPr>
          <p:cNvSpPr>
            <a:spLocks noGrp="1" noChangeArrowheads="1"/>
          </p:cNvSpPr>
          <p:nvPr>
            <p:ph type="body" idx="4294967295"/>
          </p:nvPr>
        </p:nvSpPr>
        <p:spPr>
          <a:xfrm>
            <a:off x="539750" y="1600200"/>
            <a:ext cx="8353425" cy="4800600"/>
          </a:xfrm>
        </p:spPr>
        <p:txBody>
          <a:bodyPr/>
          <a:lstStyle/>
          <a:p>
            <a:pPr>
              <a:buFontTx/>
              <a:buNone/>
            </a:pPr>
            <a:r>
              <a:rPr lang="en-GB" altLang="en-US" sz="2800"/>
              <a:t>British transport appraisal nests CBA within a wider assessment of impacts</a:t>
            </a:r>
          </a:p>
          <a:p>
            <a:pPr>
              <a:buFontTx/>
              <a:buNone/>
            </a:pPr>
            <a:r>
              <a:rPr lang="en-GB" altLang="en-US" sz="2800"/>
              <a:t>It is state of the art on many issues e.g.</a:t>
            </a:r>
          </a:p>
          <a:p>
            <a:pPr>
              <a:buFontTx/>
              <a:buNone/>
            </a:pPr>
            <a:r>
              <a:rPr lang="en-GB" altLang="en-US" sz="2800"/>
              <a:t>Value of time and environmental impacts</a:t>
            </a:r>
          </a:p>
          <a:p>
            <a:pPr>
              <a:buFontTx/>
              <a:buNone/>
            </a:pPr>
            <a:r>
              <a:rPr lang="en-GB" altLang="en-US" sz="2800"/>
              <a:t>Wider economic impacts</a:t>
            </a:r>
          </a:p>
          <a:p>
            <a:pPr>
              <a:buFontTx/>
              <a:buNone/>
            </a:pPr>
            <a:r>
              <a:rPr lang="en-GB" altLang="en-US" sz="2800"/>
              <a:t>But still much uncertainty on some issues</a:t>
            </a:r>
          </a:p>
          <a:p>
            <a:pPr>
              <a:buFontTx/>
              <a:buNone/>
            </a:pPr>
            <a:r>
              <a:rPr lang="en-GB" altLang="en-US" sz="2800"/>
              <a:t>No formal method to combine quantitative and qualitative elements</a:t>
            </a:r>
          </a:p>
          <a:p>
            <a:pPr>
              <a:buFontTx/>
              <a:buNone/>
            </a:pPr>
            <a:r>
              <a:rPr lang="en-GB" altLang="en-US" sz="2800"/>
              <a:t> </a:t>
            </a:r>
          </a:p>
          <a:p>
            <a:endParaRPr lang="en-GB" altLang="en-US" sz="28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7BE265B8-0527-4EFF-9D3F-8006801F16BE}"/>
              </a:ext>
            </a:extLst>
          </p:cNvPr>
          <p:cNvSpPr>
            <a:spLocks noGrp="1" noChangeArrowheads="1"/>
          </p:cNvSpPr>
          <p:nvPr>
            <p:ph type="title"/>
          </p:nvPr>
        </p:nvSpPr>
        <p:spPr/>
        <p:txBody>
          <a:bodyPr/>
          <a:lstStyle/>
          <a:p>
            <a:r>
              <a:rPr lang="en-GB" altLang="en-US"/>
              <a:t>Questions for discussion</a:t>
            </a:r>
            <a:br>
              <a:rPr lang="en-GB" altLang="en-US"/>
            </a:br>
            <a:endParaRPr lang="en-GB" altLang="en-US"/>
          </a:p>
        </p:txBody>
      </p:sp>
      <p:sp>
        <p:nvSpPr>
          <p:cNvPr id="52227" name="Content Placeholder 2">
            <a:extLst>
              <a:ext uri="{FF2B5EF4-FFF2-40B4-BE49-F238E27FC236}">
                <a16:creationId xmlns:a16="http://schemas.microsoft.com/office/drawing/2014/main" id="{42A216A2-C6A1-499E-A760-492861AFE9EA}"/>
              </a:ext>
            </a:extLst>
          </p:cNvPr>
          <p:cNvSpPr>
            <a:spLocks noGrp="1" noChangeArrowheads="1"/>
          </p:cNvSpPr>
          <p:nvPr>
            <p:ph idx="1"/>
          </p:nvPr>
        </p:nvSpPr>
        <p:spPr/>
        <p:txBody>
          <a:bodyPr/>
          <a:lstStyle/>
          <a:p>
            <a:r>
              <a:rPr lang="en-GB" altLang="en-US"/>
              <a:t>Are there important impacts still omitted from the British approach?</a:t>
            </a:r>
          </a:p>
          <a:p>
            <a:r>
              <a:rPr lang="en-GB" altLang="en-US"/>
              <a:t>Is it possible to value safety and environmental effects in money terms?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5E1894A0-4253-40EF-8AAA-10B827352803}"/>
              </a:ext>
            </a:extLst>
          </p:cNvPr>
          <p:cNvSpPr>
            <a:spLocks noGrp="1" noChangeArrowheads="1"/>
          </p:cNvSpPr>
          <p:nvPr>
            <p:ph type="title"/>
          </p:nvPr>
        </p:nvSpPr>
        <p:spPr/>
        <p:txBody>
          <a:bodyPr/>
          <a:lstStyle/>
          <a:p>
            <a:r>
              <a:rPr lang="en-GB" altLang="en-US"/>
              <a:t>References</a:t>
            </a:r>
          </a:p>
        </p:txBody>
      </p:sp>
      <p:sp>
        <p:nvSpPr>
          <p:cNvPr id="53251" name="Content Placeholder 2">
            <a:extLst>
              <a:ext uri="{FF2B5EF4-FFF2-40B4-BE49-F238E27FC236}">
                <a16:creationId xmlns:a16="http://schemas.microsoft.com/office/drawing/2014/main" id="{0E144666-28A7-436B-906F-EB05D9B05ADB}"/>
              </a:ext>
            </a:extLst>
          </p:cNvPr>
          <p:cNvSpPr>
            <a:spLocks noGrp="1" noChangeArrowheads="1"/>
          </p:cNvSpPr>
          <p:nvPr>
            <p:ph idx="1"/>
          </p:nvPr>
        </p:nvSpPr>
        <p:spPr/>
        <p:txBody>
          <a:bodyPr/>
          <a:lstStyle/>
          <a:p>
            <a:pPr indent="0">
              <a:lnSpc>
                <a:spcPct val="80000"/>
              </a:lnSpc>
              <a:buNone/>
              <a:defRPr/>
            </a:pPr>
            <a:r>
              <a:rPr lang="en-GB" altLang="en-US" sz="2000" dirty="0"/>
              <a:t>The general approach to appraisal of the British government is outlined in:</a:t>
            </a:r>
          </a:p>
          <a:p>
            <a:pPr>
              <a:lnSpc>
                <a:spcPct val="80000"/>
              </a:lnSpc>
              <a:buFontTx/>
              <a:buNone/>
              <a:defRPr/>
            </a:pPr>
            <a:endParaRPr lang="en-GB" sz="2000" dirty="0">
              <a:hlinkClick r:id="rId2"/>
            </a:endParaRPr>
          </a:p>
          <a:p>
            <a:pPr>
              <a:lnSpc>
                <a:spcPct val="80000"/>
              </a:lnSpc>
              <a:buFontTx/>
              <a:buNone/>
              <a:defRPr/>
            </a:pPr>
            <a:r>
              <a:rPr lang="en-GB" sz="2000" dirty="0">
                <a:hlinkClick r:id="rId2"/>
              </a:rPr>
              <a:t>The Green Book (2020) - GOV.UK (www.gov.uk)</a:t>
            </a:r>
            <a:endParaRPr lang="en-GB" altLang="en-US" sz="3600" dirty="0"/>
          </a:p>
          <a:p>
            <a:pPr marL="0" indent="0">
              <a:lnSpc>
                <a:spcPct val="80000"/>
              </a:lnSpc>
              <a:buFontTx/>
              <a:buNone/>
              <a:defRPr/>
            </a:pPr>
            <a:endParaRPr lang="en-GB" altLang="en-US" sz="2000" dirty="0"/>
          </a:p>
          <a:p>
            <a:pPr>
              <a:lnSpc>
                <a:spcPct val="80000"/>
              </a:lnSpc>
              <a:defRPr/>
            </a:pPr>
            <a:r>
              <a:rPr lang="en-GB" altLang="en-US" sz="2000" dirty="0"/>
              <a:t>The current British </a:t>
            </a:r>
            <a:r>
              <a:rPr lang="en-GB" altLang="en-US" sz="2000" dirty="0" err="1"/>
              <a:t>DfT</a:t>
            </a:r>
            <a:r>
              <a:rPr lang="en-GB" altLang="en-US" sz="2000" dirty="0"/>
              <a:t> guidance on appraisal can be accessed via the TAG website </a:t>
            </a:r>
            <a:r>
              <a:rPr lang="en-GB" sz="1200" dirty="0">
                <a:hlinkClick r:id="rId3"/>
              </a:rPr>
              <a:t>Transport analysis guidance - GOV.UK (www.gov.uk)</a:t>
            </a:r>
            <a:r>
              <a:rPr lang="en-GB" altLang="en-US" sz="2000" dirty="0"/>
              <a:t> </a:t>
            </a:r>
          </a:p>
          <a:p>
            <a:pPr>
              <a:lnSpc>
                <a:spcPct val="80000"/>
              </a:lnSpc>
              <a:buFontTx/>
              <a:buNone/>
              <a:defRPr/>
            </a:pPr>
            <a:endParaRPr lang="en-GB" altLang="en-US" sz="2000" dirty="0"/>
          </a:p>
          <a:p>
            <a:pPr>
              <a:defRPr/>
            </a:pPr>
            <a:r>
              <a:rPr lang="en-GB" altLang="en-US" sz="2000" dirty="0"/>
              <a:t>Estimation of the new values of time is described at  </a:t>
            </a:r>
            <a:r>
              <a:rPr lang="en-GB" altLang="en-US" sz="2000" dirty="0" err="1"/>
              <a:t>DepartmentforTransport</a:t>
            </a:r>
            <a:r>
              <a:rPr lang="en-GB" altLang="en-US" sz="2000" dirty="0"/>
              <a:t>(2015)</a:t>
            </a:r>
            <a:r>
              <a:rPr lang="en-GB" altLang="en-US" sz="2000" dirty="0" err="1"/>
              <a:t>Understanding_and_Valuing_Impacts_of_Transport_Investment</a:t>
            </a:r>
            <a:endParaRPr lang="en-GB" altLang="en-US" sz="2000" dirty="0"/>
          </a:p>
          <a:p>
            <a:pPr>
              <a:lnSpc>
                <a:spcPct val="80000"/>
              </a:lnSpc>
              <a:buFontTx/>
              <a:buNone/>
              <a:defRPr/>
            </a:pPr>
            <a:r>
              <a:rPr lang="en-GB" altLang="en-US" sz="2000" dirty="0">
                <a:hlinkClick r:id="rId4"/>
              </a:rPr>
              <a:t>https://www.gov.uk/government/uploads/system/uploads/attachment_data/file/470998/Understanding_and_Valuing_Impacts_of_Transport_Investment.pdf</a:t>
            </a:r>
            <a:endParaRPr lang="en-GB" altLang="en-US"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EB7B2F0C-E209-4215-9DCA-C6C6BDAFDF9E}"/>
              </a:ext>
            </a:extLst>
          </p:cNvPr>
          <p:cNvSpPr>
            <a:spLocks noGrp="1" noChangeArrowheads="1"/>
          </p:cNvSpPr>
          <p:nvPr>
            <p:ph type="title"/>
          </p:nvPr>
        </p:nvSpPr>
        <p:spPr/>
        <p:txBody>
          <a:bodyPr/>
          <a:lstStyle/>
          <a:p>
            <a:r>
              <a:rPr lang="en-GB" altLang="en-US"/>
              <a:t>References continued</a:t>
            </a:r>
          </a:p>
        </p:txBody>
      </p:sp>
      <p:sp>
        <p:nvSpPr>
          <p:cNvPr id="29699" name="Content Placeholder 2">
            <a:extLst>
              <a:ext uri="{FF2B5EF4-FFF2-40B4-BE49-F238E27FC236}">
                <a16:creationId xmlns:a16="http://schemas.microsoft.com/office/drawing/2014/main" id="{7189E423-8A1F-433A-8757-C7D0481928C5}"/>
              </a:ext>
            </a:extLst>
          </p:cNvPr>
          <p:cNvSpPr>
            <a:spLocks noGrp="1" noChangeArrowheads="1"/>
          </p:cNvSpPr>
          <p:nvPr>
            <p:ph idx="1"/>
          </p:nvPr>
        </p:nvSpPr>
        <p:spPr/>
        <p:txBody>
          <a:bodyPr/>
          <a:lstStyle/>
          <a:p>
            <a:pPr indent="0">
              <a:lnSpc>
                <a:spcPct val="80000"/>
              </a:lnSpc>
              <a:buNone/>
              <a:defRPr/>
            </a:pPr>
            <a:endParaRPr lang="en-GB" altLang="en-US" sz="2000" dirty="0"/>
          </a:p>
          <a:p>
            <a:pPr>
              <a:lnSpc>
                <a:spcPct val="80000"/>
              </a:lnSpc>
              <a:defRPr/>
            </a:pPr>
            <a:r>
              <a:rPr lang="en-GB" altLang="en-US" sz="2000" dirty="0"/>
              <a:t>Department of Business, Energy and Industrial Strategy (2021) Valuation of greenhouse gases: for policy appraisal and evaluation tps://www.gov.uk/government/publications/valuing-greenhouse-gas-emissions-in-policy-appraisal/valuation-of-greenhouse-gas-emissions-for-policy-appraisal-and-evaluation</a:t>
            </a:r>
          </a:p>
          <a:p>
            <a:pPr>
              <a:defRPr/>
            </a:pPr>
            <a:r>
              <a:rPr lang="en-GB" altLang="en-US" sz="2000" dirty="0"/>
              <a:t>Department for Transport (2016) Understanding and valuing the impacts of transport investment: wider impacts transport appraisal guidance (</a:t>
            </a:r>
            <a:r>
              <a:rPr lang="en-GB" altLang="en-US" sz="2000" dirty="0" err="1"/>
              <a:t>WebTAG</a:t>
            </a:r>
            <a:r>
              <a:rPr lang="en-GB" altLang="en-US" sz="2000" dirty="0"/>
              <a:t>) </a:t>
            </a:r>
            <a:r>
              <a:rPr lang="en-GB" altLang="en-US" sz="2000" dirty="0">
                <a:hlinkClick r:id="rId2"/>
              </a:rPr>
              <a:t>htts://www.gov.uk/government/consultations/transport-investment-understanding-and-valuing-impacts</a:t>
            </a:r>
            <a:r>
              <a:rPr lang="en-GB" altLang="en-US" sz="2000" dirty="0"/>
              <a:t> </a:t>
            </a:r>
          </a:p>
          <a:p>
            <a:pPr>
              <a:defRPr/>
            </a:pPr>
            <a:r>
              <a:rPr lang="en-GB" altLang="en-US" sz="2000" dirty="0"/>
              <a:t>Graham D J (2007) Agglomeration, productivity and transport investment, Journal of Transport economics and Policy, 41 (3) ,317-343</a:t>
            </a:r>
          </a:p>
          <a:p>
            <a:pPr>
              <a:defRPr/>
            </a:pPr>
            <a:r>
              <a:rPr lang="en-GB" altLang="en-US" sz="2000" dirty="0" err="1"/>
              <a:t>Nellthorp,J;Bristow,AL;Day,B</a:t>
            </a:r>
            <a:r>
              <a:rPr lang="en-GB" altLang="en-US" sz="2000" dirty="0"/>
              <a:t> (2007) Introducing Willingness-to-pay for Noise Changes into Transport Appraisal: An Application of Benefit Transfer</a:t>
            </a:r>
            <a:br>
              <a:rPr lang="en-GB" altLang="en-US" sz="2000" dirty="0"/>
            </a:br>
            <a:r>
              <a:rPr lang="en-GB" altLang="en-US" sz="2000" dirty="0"/>
              <a:t>Transport Reviews 27, 327-353</a:t>
            </a:r>
          </a:p>
          <a:p>
            <a:pPr>
              <a:buFontTx/>
              <a:buNone/>
              <a:defRPr/>
            </a:pPr>
            <a:endParaRPr lang="en-GB" altLang="en-US" sz="2000" dirty="0"/>
          </a:p>
          <a:p>
            <a:pPr>
              <a:defRPr/>
            </a:pPr>
            <a:endParaRPr lang="en-GB"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234A6051-0D1A-4DA0-94DB-B37FA4565412}"/>
              </a:ext>
            </a:extLst>
          </p:cNvPr>
          <p:cNvSpPr>
            <a:spLocks noGrp="1" noChangeArrowheads="1"/>
          </p:cNvSpPr>
          <p:nvPr>
            <p:ph type="title"/>
          </p:nvPr>
        </p:nvSpPr>
        <p:spPr/>
        <p:txBody>
          <a:bodyPr/>
          <a:lstStyle/>
          <a:p>
            <a:r>
              <a:rPr lang="en-GB" altLang="en-US"/>
              <a:t>References continued</a:t>
            </a:r>
          </a:p>
        </p:txBody>
      </p:sp>
      <p:sp>
        <p:nvSpPr>
          <p:cNvPr id="3" name="Content Placeholder 2">
            <a:extLst>
              <a:ext uri="{FF2B5EF4-FFF2-40B4-BE49-F238E27FC236}">
                <a16:creationId xmlns:a16="http://schemas.microsoft.com/office/drawing/2014/main" id="{4377CEFC-AA21-49C1-A3D4-E249F1D41459}"/>
              </a:ext>
            </a:extLst>
          </p:cNvPr>
          <p:cNvSpPr>
            <a:spLocks noGrp="1"/>
          </p:cNvSpPr>
          <p:nvPr>
            <p:ph idx="1"/>
          </p:nvPr>
        </p:nvSpPr>
        <p:spPr/>
        <p:txBody>
          <a:bodyPr/>
          <a:lstStyle/>
          <a:p>
            <a:pPr>
              <a:defRPr/>
            </a:pPr>
            <a:r>
              <a:rPr lang="en-US" altLang="en-US" sz="2800" dirty="0" err="1"/>
              <a:t>Venables</a:t>
            </a:r>
            <a:r>
              <a:rPr lang="en-US" altLang="en-US" sz="2800" dirty="0"/>
              <a:t>, A.J. (2007), ‘Evaluating urban transport improvements. Cost–benefit analysis in the presence of agglomeration and income taxation’, </a:t>
            </a:r>
            <a:r>
              <a:rPr lang="en-US" altLang="en-US" sz="2800" i="1" dirty="0"/>
              <a:t>Journal of Transport Economics and Policy</a:t>
            </a:r>
            <a:r>
              <a:rPr lang="en-US" altLang="en-US" sz="2800" dirty="0"/>
              <a:t>, 41 (2), 173–188.</a:t>
            </a:r>
            <a:endParaRPr lang="en-GB" altLang="en-US" sz="2800" dirty="0"/>
          </a:p>
          <a:p>
            <a:pPr marL="0" indent="0">
              <a:buFontTx/>
              <a:buNone/>
              <a:defRPr/>
            </a:pPr>
            <a:endParaRPr lang="en-GB" altLang="en-US" sz="2800" dirty="0"/>
          </a:p>
          <a:p>
            <a:pPr>
              <a:defRPr/>
            </a:pPr>
            <a:r>
              <a:rPr lang="en-US" altLang="en-US" sz="2800" dirty="0"/>
              <a:t>Wardman M (2001) A review of British evidence on Time and Service Quality. </a:t>
            </a:r>
            <a:r>
              <a:rPr lang="en-US" altLang="en-US" sz="2800" i="1" dirty="0"/>
              <a:t>Transportation Research</a:t>
            </a:r>
            <a:r>
              <a:rPr lang="en-US" altLang="en-US" sz="2800" dirty="0"/>
              <a:t> E, Vol 37, No 2 pp 107-128.</a:t>
            </a:r>
            <a:endParaRPr lang="en-GB" altLang="en-US" sz="2800" dirty="0"/>
          </a:p>
          <a:p>
            <a:pPr>
              <a:defRPr/>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5D2B1FE-DE17-444A-BB69-03208F7EB2C9}"/>
              </a:ext>
            </a:extLst>
          </p:cNvPr>
          <p:cNvSpPr>
            <a:spLocks noGrp="1" noChangeArrowheads="1"/>
          </p:cNvSpPr>
          <p:nvPr>
            <p:ph type="title"/>
          </p:nvPr>
        </p:nvSpPr>
        <p:spPr/>
        <p:txBody>
          <a:bodyPr/>
          <a:lstStyle/>
          <a:p>
            <a:pPr eaLnBrk="1" hangingPunct="1"/>
            <a:r>
              <a:rPr lang="en-GB" altLang="en-US" sz="4000"/>
              <a:t>Transport Appraisal in the early 1970s</a:t>
            </a:r>
            <a:endParaRPr lang="en-US" altLang="en-US" sz="4000"/>
          </a:p>
        </p:txBody>
      </p:sp>
      <p:sp>
        <p:nvSpPr>
          <p:cNvPr id="9219" name="Rectangle 3">
            <a:extLst>
              <a:ext uri="{FF2B5EF4-FFF2-40B4-BE49-F238E27FC236}">
                <a16:creationId xmlns:a16="http://schemas.microsoft.com/office/drawing/2014/main" id="{7336C51E-17F1-477A-8890-2C4A5DE2DC38}"/>
              </a:ext>
            </a:extLst>
          </p:cNvPr>
          <p:cNvSpPr>
            <a:spLocks noGrp="1" noChangeArrowheads="1"/>
          </p:cNvSpPr>
          <p:nvPr>
            <p:ph type="body" idx="1"/>
          </p:nvPr>
        </p:nvSpPr>
        <p:spPr/>
        <p:txBody>
          <a:bodyPr/>
          <a:lstStyle/>
          <a:p>
            <a:pPr eaLnBrk="1" hangingPunct="1"/>
            <a:r>
              <a:rPr lang="en-GB" altLang="en-US"/>
              <a:t>Solely concerned with economic efficiency – simply presented an NPV</a:t>
            </a:r>
          </a:p>
          <a:p>
            <a:pPr eaLnBrk="1" hangingPunct="1"/>
            <a:r>
              <a:rPr lang="en-GB" altLang="en-US"/>
              <a:t>Nothing about who gained and who lost</a:t>
            </a:r>
          </a:p>
          <a:p>
            <a:pPr eaLnBrk="1" hangingPunct="1"/>
            <a:r>
              <a:rPr lang="en-GB" altLang="en-US"/>
              <a:t>Concentrated on construction and maintenance costs, time and accident savings:  neglect of environment, planning and wider economic impact</a:t>
            </a:r>
          </a:p>
          <a:p>
            <a:pPr eaLnBrk="1" hangingPunct="1"/>
            <a:r>
              <a:rPr lang="en-GB" altLang="en-US"/>
              <a:t>10% discount rate and 30 year horizon so emphasis on the short run</a:t>
            </a:r>
          </a:p>
          <a:p>
            <a:pPr eaLnBrk="1" hangingPunct="1"/>
            <a:r>
              <a:rPr lang="en-GB" altLang="en-US"/>
              <a:t>Much criticised as narrow and mechanistic</a:t>
            </a: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703C3C5-8E6E-4A7C-BBEF-66BC43D8CEFD}"/>
              </a:ext>
            </a:extLst>
          </p:cNvPr>
          <p:cNvSpPr>
            <a:spLocks noGrp="1" noChangeArrowheads="1"/>
          </p:cNvSpPr>
          <p:nvPr>
            <p:ph type="title"/>
          </p:nvPr>
        </p:nvSpPr>
        <p:spPr/>
        <p:txBody>
          <a:bodyPr/>
          <a:lstStyle/>
          <a:p>
            <a:pPr eaLnBrk="1" hangingPunct="1"/>
            <a:r>
              <a:rPr lang="en-GB" altLang="en-US"/>
              <a:t>The Leitch report  (1977)</a:t>
            </a:r>
            <a:endParaRPr lang="en-US" altLang="en-US"/>
          </a:p>
        </p:txBody>
      </p:sp>
      <p:sp>
        <p:nvSpPr>
          <p:cNvPr id="10243" name="Rectangle 3">
            <a:extLst>
              <a:ext uri="{FF2B5EF4-FFF2-40B4-BE49-F238E27FC236}">
                <a16:creationId xmlns:a16="http://schemas.microsoft.com/office/drawing/2014/main" id="{698D06C8-86B0-4522-A3DC-D8BC85BF8F36}"/>
              </a:ext>
            </a:extLst>
          </p:cNvPr>
          <p:cNvSpPr>
            <a:spLocks noGrp="1" noChangeArrowheads="1"/>
          </p:cNvSpPr>
          <p:nvPr>
            <p:ph type="body" idx="1"/>
          </p:nvPr>
        </p:nvSpPr>
        <p:spPr/>
        <p:txBody>
          <a:bodyPr/>
          <a:lstStyle/>
          <a:p>
            <a:pPr eaLnBrk="1" hangingPunct="1">
              <a:buFontTx/>
              <a:buNone/>
            </a:pPr>
            <a:endParaRPr lang="en-GB" altLang="en-US"/>
          </a:p>
          <a:p>
            <a:pPr eaLnBrk="1" hangingPunct="1"/>
            <a:r>
              <a:rPr lang="en-GB" altLang="en-US"/>
              <a:t>Framework approach</a:t>
            </a:r>
          </a:p>
          <a:p>
            <a:pPr eaLnBrk="1" hangingPunct="1"/>
            <a:r>
              <a:rPr lang="en-GB" altLang="en-US"/>
              <a:t>Nested CBA in a broader multi criterion approach in which much material (e.g. environmental impacts) was presented in physical rather than in money terms </a:t>
            </a:r>
          </a:p>
          <a:p>
            <a:pPr eaLnBrk="1" hangingPunct="1"/>
            <a:r>
              <a:rPr lang="en-GB" altLang="en-US"/>
              <a:t>Problem of volume of information; no formal way of trading off costs and benefits expressed in different units </a:t>
            </a: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244C719-291A-40CC-A959-A7C57A367FAF}"/>
              </a:ext>
            </a:extLst>
          </p:cNvPr>
          <p:cNvSpPr>
            <a:spLocks noGrp="1" noChangeArrowheads="1"/>
          </p:cNvSpPr>
          <p:nvPr>
            <p:ph type="title"/>
          </p:nvPr>
        </p:nvSpPr>
        <p:spPr>
          <a:xfrm>
            <a:off x="457200" y="188913"/>
            <a:ext cx="8229600" cy="1143000"/>
          </a:xfrm>
        </p:spPr>
        <p:txBody>
          <a:bodyPr/>
          <a:lstStyle/>
          <a:p>
            <a:pPr eaLnBrk="1" hangingPunct="1"/>
            <a:r>
              <a:rPr lang="en-GB" altLang="en-US" sz="2400"/>
              <a:t>New Approach to Transport Appraisal</a:t>
            </a:r>
            <a:br>
              <a:rPr lang="en-GB" altLang="en-US" sz="2400"/>
            </a:br>
            <a:r>
              <a:rPr lang="en-GB" altLang="en-US" sz="2400"/>
              <a:t> (NATA) 1998</a:t>
            </a:r>
          </a:p>
        </p:txBody>
      </p:sp>
      <p:sp>
        <p:nvSpPr>
          <p:cNvPr id="11267" name="Rectangle 3">
            <a:extLst>
              <a:ext uri="{FF2B5EF4-FFF2-40B4-BE49-F238E27FC236}">
                <a16:creationId xmlns:a16="http://schemas.microsoft.com/office/drawing/2014/main" id="{689E2AA9-6C6E-49FC-9322-141394D791AC}"/>
              </a:ext>
            </a:extLst>
          </p:cNvPr>
          <p:cNvSpPr>
            <a:spLocks noGrp="1" noChangeArrowheads="1"/>
          </p:cNvSpPr>
          <p:nvPr>
            <p:ph type="body" idx="1"/>
          </p:nvPr>
        </p:nvSpPr>
        <p:spPr/>
        <p:txBody>
          <a:bodyPr/>
          <a:lstStyle/>
          <a:p>
            <a:pPr marL="609600" indent="-609600" eaLnBrk="1" hangingPunct="1">
              <a:buFontTx/>
              <a:buNone/>
            </a:pPr>
            <a:r>
              <a:rPr lang="en-GB" altLang="en-US"/>
              <a:t>Revised the framework</a:t>
            </a:r>
          </a:p>
          <a:p>
            <a:pPr marL="609600" indent="-609600" eaLnBrk="1" hangingPunct="1">
              <a:buFontTx/>
              <a:buNone/>
            </a:pPr>
            <a:endParaRPr lang="en-GB" altLang="en-US"/>
          </a:p>
          <a:p>
            <a:pPr marL="609600" indent="-609600" eaLnBrk="1" hangingPunct="1">
              <a:buFontTx/>
              <a:buNone/>
            </a:pPr>
            <a:r>
              <a:rPr lang="en-GB" altLang="en-US"/>
              <a:t>To be applied to all decisions: </a:t>
            </a:r>
          </a:p>
          <a:p>
            <a:pPr marL="609600" indent="-609600" eaLnBrk="1" hangingPunct="1">
              <a:buFontTx/>
              <a:buChar char="-"/>
            </a:pPr>
            <a:r>
              <a:rPr lang="en-GB" altLang="en-US"/>
              <a:t>Road investment</a:t>
            </a:r>
          </a:p>
          <a:p>
            <a:pPr marL="609600" indent="-609600" eaLnBrk="1" hangingPunct="1">
              <a:buFontTx/>
              <a:buChar char="-"/>
            </a:pPr>
            <a:r>
              <a:rPr lang="en-GB" altLang="en-US"/>
              <a:t>Public transport investment</a:t>
            </a:r>
          </a:p>
          <a:p>
            <a:pPr marL="609600" indent="-609600" eaLnBrk="1" hangingPunct="1">
              <a:buFontTx/>
              <a:buChar char="-"/>
            </a:pPr>
            <a:r>
              <a:rPr lang="en-GB" altLang="en-US"/>
              <a:t>Subsidies</a:t>
            </a:r>
          </a:p>
          <a:p>
            <a:pPr marL="609600" indent="-609600" eaLnBrk="1" hangingPunct="1">
              <a:buFontTx/>
              <a:buNone/>
            </a:pPr>
            <a:endParaRPr lang="en-GB" altLang="en-US"/>
          </a:p>
          <a:p>
            <a:pPr marL="609600" indent="-609600" eaLnBrk="1" hangingPunct="1">
              <a:buFontTx/>
              <a:buNone/>
            </a:pPr>
            <a:r>
              <a:rPr lang="en-GB" altLang="en-US"/>
              <a:t>Move to 3.5% discount rate and 60 year time horizon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E44D489-E7AE-4244-93E1-2A78688DF4F6}"/>
              </a:ext>
            </a:extLst>
          </p:cNvPr>
          <p:cNvSpPr>
            <a:spLocks noGrp="1" noChangeArrowheads="1"/>
          </p:cNvSpPr>
          <p:nvPr>
            <p:ph type="title"/>
          </p:nvPr>
        </p:nvSpPr>
        <p:spPr/>
        <p:txBody>
          <a:bodyPr/>
          <a:lstStyle/>
          <a:p>
            <a:pPr eaLnBrk="1" hangingPunct="1"/>
            <a:r>
              <a:rPr lang="en-GB" altLang="en-US"/>
              <a:t>NATA objectives</a:t>
            </a:r>
            <a:endParaRPr lang="en-US" altLang="en-US"/>
          </a:p>
        </p:txBody>
      </p:sp>
      <p:sp>
        <p:nvSpPr>
          <p:cNvPr id="12291" name="Rectangle 3">
            <a:extLst>
              <a:ext uri="{FF2B5EF4-FFF2-40B4-BE49-F238E27FC236}">
                <a16:creationId xmlns:a16="http://schemas.microsoft.com/office/drawing/2014/main" id="{1666F511-3635-4885-8B79-2E40036D5D9F}"/>
              </a:ext>
            </a:extLst>
          </p:cNvPr>
          <p:cNvSpPr>
            <a:spLocks noGrp="1" noChangeArrowheads="1"/>
          </p:cNvSpPr>
          <p:nvPr>
            <p:ph type="body" idx="1"/>
          </p:nvPr>
        </p:nvSpPr>
        <p:spPr>
          <a:xfrm>
            <a:off x="355600" y="1628775"/>
            <a:ext cx="8429625" cy="4349750"/>
          </a:xfrm>
        </p:spPr>
        <p:txBody>
          <a:bodyPr/>
          <a:lstStyle/>
          <a:p>
            <a:pPr eaLnBrk="1" hangingPunct="1">
              <a:buFontTx/>
              <a:buNone/>
            </a:pPr>
            <a:r>
              <a:rPr lang="en-GB" altLang="en-US"/>
              <a:t>Environment</a:t>
            </a:r>
          </a:p>
          <a:p>
            <a:pPr eaLnBrk="1" hangingPunct="1">
              <a:buFontTx/>
              <a:buNone/>
            </a:pPr>
            <a:r>
              <a:rPr lang="en-GB" altLang="en-US"/>
              <a:t>Economy</a:t>
            </a:r>
          </a:p>
          <a:p>
            <a:pPr eaLnBrk="1" hangingPunct="1">
              <a:buFontTx/>
              <a:buNone/>
            </a:pPr>
            <a:r>
              <a:rPr lang="en-GB" altLang="en-US"/>
              <a:t>Safety</a:t>
            </a:r>
          </a:p>
          <a:p>
            <a:pPr eaLnBrk="1" hangingPunct="1">
              <a:buFontTx/>
              <a:buNone/>
            </a:pPr>
            <a:r>
              <a:rPr lang="en-GB" altLang="en-US"/>
              <a:t>Accessibility</a:t>
            </a:r>
          </a:p>
          <a:p>
            <a:pPr eaLnBrk="1" hangingPunct="1">
              <a:buFontTx/>
              <a:buNone/>
            </a:pPr>
            <a:r>
              <a:rPr lang="en-GB" altLang="en-US"/>
              <a:t>Integration</a:t>
            </a:r>
          </a:p>
          <a:p>
            <a:pPr eaLnBrk="1" hangingPunct="1">
              <a:buFontTx/>
              <a:buNone/>
            </a:pPr>
            <a:r>
              <a:rPr lang="en-GB" altLang="en-US"/>
              <a:t>Now replaced by a simple grouping of impacts into</a:t>
            </a:r>
          </a:p>
          <a:p>
            <a:pPr eaLnBrk="1" hangingPunct="1">
              <a:buFontTx/>
              <a:buNone/>
            </a:pPr>
            <a:r>
              <a:rPr lang="en-GB" altLang="en-US"/>
              <a:t>Economic, Environmental, Social and Government Finance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E8E0F3D-2B81-4C0D-923E-DB15E06ACCD3}"/>
              </a:ext>
            </a:extLst>
          </p:cNvPr>
          <p:cNvSpPr>
            <a:spLocks noGrp="1" noChangeArrowheads="1"/>
          </p:cNvSpPr>
          <p:nvPr>
            <p:ph type="title"/>
          </p:nvPr>
        </p:nvSpPr>
        <p:spPr/>
        <p:txBody>
          <a:bodyPr/>
          <a:lstStyle/>
          <a:p>
            <a:r>
              <a:rPr lang="en-GB" altLang="en-US" dirty="0"/>
              <a:t>Current approach in TAG (transport analysis guidance)</a:t>
            </a:r>
          </a:p>
        </p:txBody>
      </p:sp>
      <p:sp>
        <p:nvSpPr>
          <p:cNvPr id="3" name="Content Placeholder 2">
            <a:extLst>
              <a:ext uri="{FF2B5EF4-FFF2-40B4-BE49-F238E27FC236}">
                <a16:creationId xmlns:a16="http://schemas.microsoft.com/office/drawing/2014/main" id="{35168066-8D52-4296-B5E3-2FC358719BF3}"/>
              </a:ext>
            </a:extLst>
          </p:cNvPr>
          <p:cNvSpPr>
            <a:spLocks noGrp="1"/>
          </p:cNvSpPr>
          <p:nvPr>
            <p:ph idx="1"/>
          </p:nvPr>
        </p:nvSpPr>
        <p:spPr/>
        <p:txBody>
          <a:bodyPr/>
          <a:lstStyle/>
          <a:p>
            <a:pPr>
              <a:defRPr/>
            </a:pPr>
            <a:r>
              <a:rPr lang="en-GB" dirty="0"/>
              <a:t>Based on Treasury Green Book (2020)</a:t>
            </a:r>
          </a:p>
          <a:p>
            <a:pPr>
              <a:defRPr/>
            </a:pPr>
            <a:r>
              <a:rPr lang="en-GB" dirty="0"/>
              <a:t>5 cases approach to appraisal</a:t>
            </a:r>
          </a:p>
          <a:p>
            <a:pPr marL="0" indent="0">
              <a:buFontTx/>
              <a:buNone/>
              <a:defRPr/>
            </a:pPr>
            <a:r>
              <a:rPr lang="en-GB" dirty="0"/>
              <a:t>-  Strategic case</a:t>
            </a:r>
          </a:p>
          <a:p>
            <a:pPr>
              <a:buFontTx/>
              <a:buChar char="-"/>
              <a:defRPr/>
            </a:pPr>
            <a:r>
              <a:rPr lang="en-GB" dirty="0"/>
              <a:t>Economic case</a:t>
            </a:r>
          </a:p>
          <a:p>
            <a:pPr>
              <a:buFontTx/>
              <a:buChar char="-"/>
              <a:defRPr/>
            </a:pPr>
            <a:r>
              <a:rPr lang="en-GB" dirty="0"/>
              <a:t> Commercial case</a:t>
            </a:r>
          </a:p>
          <a:p>
            <a:pPr>
              <a:buFontTx/>
              <a:buChar char="-"/>
              <a:defRPr/>
            </a:pPr>
            <a:r>
              <a:rPr lang="en-GB" dirty="0"/>
              <a:t> Financial case </a:t>
            </a:r>
          </a:p>
          <a:p>
            <a:pPr>
              <a:buFontTx/>
              <a:buChar char="-"/>
              <a:defRPr/>
            </a:pPr>
            <a:r>
              <a:rPr lang="en-GB" dirty="0"/>
              <a:t> Management case. </a:t>
            </a:r>
          </a:p>
        </p:txBody>
      </p:sp>
    </p:spTree>
  </p:cSld>
  <p:clrMapOvr>
    <a:masterClrMapping/>
  </p:clrMapOvr>
</p:sld>
</file>

<file path=ppt/theme/theme1.xml><?xml version="1.0" encoding="utf-8"?>
<a:theme xmlns:a="http://schemas.openxmlformats.org/drawingml/2006/main" name="1_Default Design">
  <a:themeElements>
    <a:clrScheme name="Custom 4">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0202FF"/>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E9E2D3"/>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1437</TotalTime>
  <Words>2520</Words>
  <Application>Microsoft Office PowerPoint</Application>
  <PresentationFormat>On-screen Show (4:3)</PresentationFormat>
  <Paragraphs>396</Paragraphs>
  <Slides>46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Cambria</vt:lpstr>
      <vt:lpstr>Times</vt:lpstr>
      <vt:lpstr>1_Default Design</vt:lpstr>
      <vt:lpstr>Appraisal of transport projects – the British approach </vt:lpstr>
      <vt:lpstr>Discounting for time</vt:lpstr>
      <vt:lpstr>Outline</vt:lpstr>
      <vt:lpstr>Transport Appraisal in the 1960s</vt:lpstr>
      <vt:lpstr>Transport Appraisal in the early 1970s</vt:lpstr>
      <vt:lpstr>The Leitch report  (1977)</vt:lpstr>
      <vt:lpstr>New Approach to Transport Appraisal  (NATA) 1998</vt:lpstr>
      <vt:lpstr>NATA objectives</vt:lpstr>
      <vt:lpstr>Current approach in TAG (transport analysis guidance)</vt:lpstr>
      <vt:lpstr>The Treasury Green Book: Appraisal and Evaluation in Central Government</vt:lpstr>
      <vt:lpstr> Transport analysis guidance - GOV.UK (www.gov.uk)  </vt:lpstr>
      <vt:lpstr>TAG and appraisal systems worldwide</vt:lpstr>
      <vt:lpstr>Transport Economic Efficiency Table</vt:lpstr>
      <vt:lpstr>Notes</vt:lpstr>
      <vt:lpstr>Public Accounts Table</vt:lpstr>
      <vt:lpstr>Analysis of Monetarised Costs and Benefits Table (other monetised effects)</vt:lpstr>
      <vt:lpstr>Appraisal summary table </vt:lpstr>
      <vt:lpstr>Appraisal Summary Table CTD</vt:lpstr>
      <vt:lpstr>Valuation of costs and benefits – key issues</vt:lpstr>
      <vt:lpstr>Optimism Bias</vt:lpstr>
      <vt:lpstr>Values of Time for rail travellers   per hour (2010 prices) DfT 2015</vt:lpstr>
      <vt:lpstr>           Why do businesses value time savings so highly?</vt:lpstr>
      <vt:lpstr> Values of Time for rail travellers per hour (£2010 market prices)</vt:lpstr>
      <vt:lpstr>Major changes</vt:lpstr>
      <vt:lpstr>Multipliers for waiting, walking and late time</vt:lpstr>
      <vt:lpstr>WHAT ELSE HAVE THE RAILWAYS VALUED?</vt:lpstr>
      <vt:lpstr>Externalities </vt:lpstr>
      <vt:lpstr>Safety</vt:lpstr>
      <vt:lpstr>Safety: Overall Casualty Values</vt:lpstr>
      <vt:lpstr>Environment: Noise</vt:lpstr>
      <vt:lpstr>Environment   -  air  pollution damage and abatement costs (2010)</vt:lpstr>
      <vt:lpstr>Values of carbon  (£ per tonne of CO2e; 2010 prices)</vt:lpstr>
      <vt:lpstr>How to value impact of diverting passengers from other modes?</vt:lpstr>
      <vt:lpstr>Diversion Factors (change in passenger km as a percentage of change in rail km) typical inter city values</vt:lpstr>
      <vt:lpstr>Marginal external costs and indirect taxation (2010) (weighted mean for all roads and times of day) </vt:lpstr>
      <vt:lpstr>Sources for previous table</vt:lpstr>
      <vt:lpstr>Wider economic impacts</vt:lpstr>
      <vt:lpstr>Wider economic benefits CTD</vt:lpstr>
      <vt:lpstr>Wider economic benefits CTD</vt:lpstr>
      <vt:lpstr>Two ways of dealing with scarcity of investment funds</vt:lpstr>
      <vt:lpstr>Value for Money (VfM) and BCR Categories</vt:lpstr>
      <vt:lpstr>Conclusions</vt:lpstr>
      <vt:lpstr>Questions for discussion </vt:lpstr>
      <vt:lpstr>References</vt:lpstr>
      <vt:lpstr>References continued</vt:lpstr>
      <vt:lpstr>References continued</vt:lpstr>
    </vt:vector>
  </TitlesOfParts>
  <Company>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Presentation</dc:title>
  <dc:creator>traerd</dc:creator>
  <cp:lastModifiedBy>Chris Nash</cp:lastModifiedBy>
  <cp:revision>123</cp:revision>
  <cp:lastPrinted>2018-10-25T14:06:20Z</cp:lastPrinted>
  <dcterms:created xsi:type="dcterms:W3CDTF">2006-06-29T13:13:10Z</dcterms:created>
  <dcterms:modified xsi:type="dcterms:W3CDTF">2022-11-29T06:59:02Z</dcterms:modified>
</cp:coreProperties>
</file>