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sldIdLst>
    <p:sldId id="256" r:id="rId2"/>
    <p:sldId id="288" r:id="rId3"/>
    <p:sldId id="290" r:id="rId4"/>
    <p:sldId id="291" r:id="rId5"/>
    <p:sldId id="403" r:id="rId6"/>
    <p:sldId id="289" r:id="rId7"/>
    <p:sldId id="401" r:id="rId8"/>
    <p:sldId id="397" r:id="rId9"/>
    <p:sldId id="293" r:id="rId10"/>
    <p:sldId id="292" r:id="rId11"/>
    <p:sldId id="398" r:id="rId12"/>
    <p:sldId id="402" r:id="rId13"/>
    <p:sldId id="404" r:id="rId14"/>
    <p:sldId id="415" r:id="rId15"/>
    <p:sldId id="518" r:id="rId16"/>
    <p:sldId id="413" r:id="rId17"/>
    <p:sldId id="442" r:id="rId18"/>
    <p:sldId id="519" r:id="rId19"/>
    <p:sldId id="443" r:id="rId20"/>
    <p:sldId id="360" r:id="rId21"/>
    <p:sldId id="515" r:id="rId22"/>
    <p:sldId id="365" r:id="rId23"/>
    <p:sldId id="512" r:id="rId24"/>
    <p:sldId id="522" r:id="rId25"/>
    <p:sldId id="516" r:id="rId26"/>
    <p:sldId id="517" r:id="rId27"/>
    <p:sldId id="396" r:id="rId28"/>
    <p:sldId id="400" r:id="rId29"/>
    <p:sldId id="379" r:id="rId30"/>
    <p:sldId id="416" r:id="rId31"/>
    <p:sldId id="427" r:id="rId32"/>
    <p:sldId id="384" r:id="rId33"/>
    <p:sldId id="425" r:id="rId34"/>
    <p:sldId id="388" r:id="rId35"/>
    <p:sldId id="523" r:id="rId36"/>
    <p:sldId id="448" r:id="rId37"/>
    <p:sldId id="449" r:id="rId38"/>
    <p:sldId id="514" r:id="rId39"/>
    <p:sldId id="393" r:id="rId40"/>
    <p:sldId id="323" r:id="rId41"/>
    <p:sldId id="524" r:id="rId42"/>
    <p:sldId id="451" r:id="rId4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" initials="" lastIdx="4" clrIdx="0"/>
  <p:cmAuthor id="2" name="Chris" initials="C" lastIdx="4" clrIdx="1"/>
  <p:cmAuthor id="3" name="Chris Nash" initials="CN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23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6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6-23T14:46:13.657" idx="3">
    <p:pos x="5302" y="1596"/>
    <p:text>need to reeaxmine HS2 documents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6-23T14:54:47.818" idx="4">
    <p:pos x="2582" y="2568"/>
    <p:text>Likley reason why HS2 shows less diversion from other modes than any project ex ante or ex post that I have ever looked at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DDFE7D-C021-4126-9AFE-6822CA36D4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CEDCF2-30CB-4A0B-A6A3-5ACF7452FBC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F754B1E-184F-410E-9ADF-F505878DBC13}" type="datetimeFigureOut">
              <a:rPr lang="en-US"/>
              <a:pPr>
                <a:defRPr/>
              </a:pPr>
              <a:t>11/20/2022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194C5B2-B7DF-481B-82D8-F5441B8D7E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779654C-BD2A-4D20-A02D-89022F8DE6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68E96-C9E6-4289-A7FD-FA2182E270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757DC-8E55-4396-9898-D6A2574DA5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A0430E2-ED8F-4165-84D0-CC7EBAE49C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5620884-B6E0-46CE-9081-080C74E4F811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76200" y="76200"/>
            <a:ext cx="8991600" cy="6705600"/>
          </a:xfrm>
          <a:prstGeom prst="rect">
            <a:avLst/>
          </a:prstGeom>
          <a:solidFill>
            <a:srgbClr val="C412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2400">
              <a:solidFill>
                <a:srgbClr val="8D010F"/>
              </a:solidFill>
              <a:latin typeface="Times" panose="02020603050405020304" pitchFamily="18" charset="0"/>
            </a:endParaRPr>
          </a:p>
        </p:txBody>
      </p:sp>
      <p:pic>
        <p:nvPicPr>
          <p:cNvPr id="5" name="Picture 3" descr="LeedsUniWhite">
            <a:extLst>
              <a:ext uri="{FF2B5EF4-FFF2-40B4-BE49-F238E27FC236}">
                <a16:creationId xmlns:a16="http://schemas.microsoft.com/office/drawing/2014/main" id="{A4128981-31FB-49FB-A889-AD2C02809B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>
            <a:extLst>
              <a:ext uri="{FF2B5EF4-FFF2-40B4-BE49-F238E27FC236}">
                <a16:creationId xmlns:a16="http://schemas.microsoft.com/office/drawing/2014/main" id="{960D1B33-4DE3-475E-9B4E-1EA43D6F343B}"/>
              </a:ext>
            </a:extLst>
          </p:cNvPr>
          <p:cNvSpPr>
            <a:spLocks noChangeShapeType="1"/>
          </p:cNvSpPr>
          <p:nvPr/>
        </p:nvSpPr>
        <p:spPr bwMode="white">
          <a:xfrm>
            <a:off x="201613" y="1341438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A59CAECB-14E9-4A75-818A-058677ABF94C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250825" y="404813"/>
            <a:ext cx="48323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60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2800">
                <a:solidFill>
                  <a:schemeClr val="bg1"/>
                </a:solidFill>
              </a:rPr>
              <a:t>Institute for Transport Studies</a:t>
            </a:r>
          </a:p>
          <a:p>
            <a:pPr>
              <a:defRPr/>
            </a:pPr>
            <a:r>
              <a:rPr lang="en-GB" altLang="en-US" sz="1400">
                <a:solidFill>
                  <a:schemeClr val="bg1"/>
                </a:solidFill>
              </a:rPr>
              <a:t>FACULTY OF EARTH AND ENVIRONMENT</a:t>
            </a:r>
          </a:p>
        </p:txBody>
      </p:sp>
      <p:pic>
        <p:nvPicPr>
          <p:cNvPr id="8" name="Picture 16" descr="ITS Logo white">
            <a:extLst>
              <a:ext uri="{FF2B5EF4-FFF2-40B4-BE49-F238E27FC236}">
                <a16:creationId xmlns:a16="http://schemas.microsoft.com/office/drawing/2014/main" id="{C2C80499-8D5D-41E7-AF44-FA39A4A82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0300"/>
            <a:ext cx="649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">
            <a:extLst>
              <a:ext uri="{FF2B5EF4-FFF2-40B4-BE49-F238E27FC236}">
                <a16:creationId xmlns:a16="http://schemas.microsoft.com/office/drawing/2014/main" id="{4467B255-961B-4E80-A583-8E458E7FFF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43888" y="6210300"/>
            <a:ext cx="649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9250" y="2565400"/>
            <a:ext cx="7772400" cy="427038"/>
          </a:xfrm>
        </p:spPr>
        <p:txBody>
          <a:bodyPr anchor="t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352425" y="3990975"/>
            <a:ext cx="5394325" cy="519113"/>
          </a:xfrm>
        </p:spPr>
        <p:txBody>
          <a:bodyPr/>
          <a:lstStyle>
            <a:lvl1pPr indent="3175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EA7FA96-E6BD-4E91-A95C-14BA828720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927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DA27D470-1E94-477A-9D02-864DDFE14A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9278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6CE5A344-ACB9-459F-8965-8757A09C6F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927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D4754-B5DF-4FFC-9DC3-FCB52AF3B9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214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0267A42-DB46-48C5-9B1A-0C1D9364FD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30B8856-BD9D-4D5A-B6F3-AFD7B68D8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FBB594D-82B3-4383-849E-3E3175CE4B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4D4EA-7EA1-46C0-BF04-5750115008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839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422275"/>
            <a:ext cx="2106612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22275"/>
            <a:ext cx="6170613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E1769C-6E36-47DC-BAE5-C1489A5F29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FB7D30A-C551-4F26-9FFA-0DCE4FA234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0B99044-B607-46CB-85EA-A611B7E183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FCFD-37C7-4BD4-A495-79A664363D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1828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6EE149-3EA4-400A-BF11-732BC6F7D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1AC48F-FF1D-4DDB-AC24-04811F19AE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D17F74-421E-4931-B30E-9C60BE7E83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61FB5-905A-4510-BC2C-2C588E9396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553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AF8BB-E962-4970-A021-4C81406D29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16AC4-EE36-4B2E-AD3C-8DC7DC64B9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97E8E-E604-4211-8CDD-EA22A20AEC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6862-232C-4D12-B5D8-0509E3E44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26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8A7A2D4-0219-49A7-83D6-C77C6D673D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B6B83BD-B18E-4473-989B-02D6CDA810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3624A8D-15EA-4F29-AE58-E49F761576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D32AF-A0D7-4E5E-B4EE-39E4B72B1E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778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ADEE32-504C-4AFE-A9FF-B4A1D0E327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5C1537F-350B-4D6B-B88F-980C71B0A2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4BC3D45-3EE1-400B-AE05-314C5F01D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08156-C945-4AB3-B579-F6F4CDA453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334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65288"/>
            <a:ext cx="413861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EFC090-4B5F-49C7-81B0-BCA41971B3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327A029-E555-48DF-9988-ABCA9B2F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C9A5397-0E23-44EF-A25A-E23EC84B3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23A47-AC63-4FA4-B684-3DB4EBC050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782F25-6B51-42FE-B6A9-A14503ECDD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29797D-664C-478A-AF5D-E86B92A558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D8E7F6-70C3-4912-BA17-7E9517C825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2804B-A015-4158-AAC8-5077BAC54F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339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18EA3D2-AF46-4998-90A5-3EF0A12CD4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E0A7FD8-A10E-46FE-9956-BBBF9284C4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A72DB01-6A0E-48F4-8593-318A4FB51A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5E5C0-3141-4E51-B6B4-B96F83B381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974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2A930AF3-6210-4EC2-89DF-5B3AD9EFE4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9F052E5E-011A-452A-ACF9-861FA0F936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9C84600-FD07-4CED-A443-A7641F6454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3699D-77B0-4F7E-A19C-35620D339F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037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C7312D-6233-4354-BB7A-11DDF1FF0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A2D2CC0-C913-4C28-85D8-E919C88BEA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D603D61-23F6-4A61-927A-A91B9BBECD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F01AC-B042-4286-A062-7D6B9B0F1B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574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2BAE28-AE0C-42A0-824F-F7EA6E354B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FD48494-3129-4E47-A45B-12382CCB1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B3FD7FE-27E3-499F-B78A-6C1F3A304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F7529-1DA6-42AB-91F4-1AFBA9AA5C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738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LeedsUniWhite">
            <a:extLst>
              <a:ext uri="{FF2B5EF4-FFF2-40B4-BE49-F238E27FC236}">
                <a16:creationId xmlns:a16="http://schemas.microsoft.com/office/drawing/2014/main" id="{9FF7C8B7-8778-4B09-AFAC-8DF4C469A0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4">
            <a:extLst>
              <a:ext uri="{FF2B5EF4-FFF2-40B4-BE49-F238E27FC236}">
                <a16:creationId xmlns:a16="http://schemas.microsoft.com/office/drawing/2014/main" id="{39072493-AF37-4FDC-B0E7-8BC5938CD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665288"/>
            <a:ext cx="842962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5">
            <a:extLst>
              <a:ext uri="{FF2B5EF4-FFF2-40B4-BE49-F238E27FC236}">
                <a16:creationId xmlns:a16="http://schemas.microsoft.com/office/drawing/2014/main" id="{079CE2B8-CE21-4BC8-9880-91808EBC9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ltGray">
          <a:xfrm>
            <a:off x="355600" y="422275"/>
            <a:ext cx="487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81AC965-84BE-4534-A4C7-8184FF36F6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948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220DAC89-190D-45C2-811A-CE236C3E31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948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D666DADF-B8B2-4BF2-9640-70D9194AEC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948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6C1D0543-215A-4F4C-A981-EA4FA8400F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2" name="Line 9">
            <a:extLst>
              <a:ext uri="{FF2B5EF4-FFF2-40B4-BE49-F238E27FC236}">
                <a16:creationId xmlns:a16="http://schemas.microsoft.com/office/drawing/2014/main" id="{E79D19CC-0647-40E0-8C31-97EF71B551B8}"/>
              </a:ext>
            </a:extLst>
          </p:cNvPr>
          <p:cNvSpPr>
            <a:spLocks noChangeShapeType="1"/>
          </p:cNvSpPr>
          <p:nvPr/>
        </p:nvSpPr>
        <p:spPr bwMode="white">
          <a:xfrm>
            <a:off x="201613" y="1600200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11" descr="ITS Logo Black">
            <a:extLst>
              <a:ext uri="{FF2B5EF4-FFF2-40B4-BE49-F238E27FC236}">
                <a16:creationId xmlns:a16="http://schemas.microsoft.com/office/drawing/2014/main" id="{60EC0FF5-0A3F-46E3-8DE9-551029F163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51575"/>
            <a:ext cx="6667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2" descr="New Leeds logo green">
            <a:extLst>
              <a:ext uri="{FF2B5EF4-FFF2-40B4-BE49-F238E27FC236}">
                <a16:creationId xmlns:a16="http://schemas.microsoft.com/office/drawing/2014/main" id="{7337B096-A975-42F1-B175-2F9AD8520C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6250"/>
            <a:ext cx="2339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  <p:sldLayoutId id="2147484170" r:id="rId12"/>
    <p:sldLayoutId id="214748417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charset="0"/>
        </a:defRPr>
      </a:lvl9pPr>
    </p:titleStyle>
    <p:bodyStyle>
      <a:lvl1pPr marL="85725" indent="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rgbClr val="C41230"/>
          </a:solidFill>
          <a:latin typeface="+mn-lt"/>
          <a:ea typeface="+mn-ea"/>
          <a:cs typeface="+mn-cs"/>
        </a:defRPr>
      </a:lvl1pPr>
      <a:lvl2pPr marL="539750" indent="352425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rgbClr val="C41230"/>
          </a:solidFill>
          <a:latin typeface="+mn-lt"/>
        </a:defRPr>
      </a:lvl2pPr>
      <a:lvl3pPr marL="1174750" indent="257175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rgbClr val="C41230"/>
          </a:solidFill>
          <a:latin typeface="+mn-lt"/>
        </a:defRPr>
      </a:lvl3pPr>
      <a:lvl4pPr marL="1876425" indent="-265113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rgbClr val="C41230"/>
          </a:solidFill>
          <a:latin typeface="+mn-lt"/>
        </a:defRPr>
      </a:lvl4pPr>
      <a:lvl5pPr marL="2325688" indent="-269875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rgbClr val="C41230"/>
          </a:solidFill>
          <a:latin typeface="+mn-lt"/>
        </a:defRPr>
      </a:lvl5pPr>
      <a:lvl6pPr marL="27828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rgbClr val="C41230"/>
          </a:solidFill>
          <a:latin typeface="+mn-lt"/>
        </a:defRPr>
      </a:lvl6pPr>
      <a:lvl7pPr marL="32400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rgbClr val="C41230"/>
          </a:solidFill>
          <a:latin typeface="+mn-lt"/>
        </a:defRPr>
      </a:lvl7pPr>
      <a:lvl8pPr marL="36972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rgbClr val="C41230"/>
          </a:solidFill>
          <a:latin typeface="+mn-lt"/>
        </a:defRPr>
      </a:lvl8pPr>
      <a:lvl9pPr marL="41544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rgbClr val="C4123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ossrail.co.uk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oakervee-review-of-hs2" TargetMode="External"/><Relationship Id="rId2" Type="http://schemas.openxmlformats.org/officeDocument/2006/relationships/hyperlink" Target="https://www.gov.uk/government/publications/hs2-strategic-case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nic.org.uk/studies-reports/rail-needs-assessment-for-the-midlands-and-the-north/" TargetMode="External"/><Relationship Id="rId2" Type="http://schemas.openxmlformats.org/officeDocument/2006/relationships/hyperlink" Target="https://www.gov.uk/government/publications/hs2-phase-one-full-business-cas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>
            <a:extLst>
              <a:ext uri="{FF2B5EF4-FFF2-40B4-BE49-F238E27FC236}">
                <a16:creationId xmlns:a16="http://schemas.microsoft.com/office/drawing/2014/main" id="{92239EFE-E24F-46CD-AB9C-A9069EF8EC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2132856"/>
            <a:ext cx="7772400" cy="1723549"/>
          </a:xfrm>
        </p:spPr>
        <p:txBody>
          <a:bodyPr/>
          <a:lstStyle/>
          <a:p>
            <a:r>
              <a:rPr lang="en-GB" altLang="en-US" dirty="0"/>
              <a:t>Transport Investment Appraisal Case Studies</a:t>
            </a:r>
            <a:br>
              <a:rPr lang="en-GB" altLang="en-US" dirty="0"/>
            </a:br>
            <a:r>
              <a:rPr lang="en-GB" altLang="en-US" dirty="0"/>
              <a:t>Crossrail and High Speed Rail</a:t>
            </a:r>
            <a:br>
              <a:rPr lang="en-GB" altLang="en-US" dirty="0"/>
            </a:br>
            <a:br>
              <a:rPr lang="en-GB" altLang="en-US" dirty="0"/>
            </a:br>
            <a:endParaRPr lang="en-US" altLang="en-US" dirty="0"/>
          </a:p>
        </p:txBody>
      </p:sp>
      <p:sp>
        <p:nvSpPr>
          <p:cNvPr id="5123" name="Subtitle 4">
            <a:extLst>
              <a:ext uri="{FF2B5EF4-FFF2-40B4-BE49-F238E27FC236}">
                <a16:creationId xmlns:a16="http://schemas.microsoft.com/office/drawing/2014/main" id="{59704720-24F6-43F8-A708-F1D44F9CC7B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Chris Nash</a:t>
            </a:r>
          </a:p>
          <a:p>
            <a:r>
              <a:rPr lang="en-GB" altLang="en-US" dirty="0"/>
              <a:t>C.A.Nash@its.leeds.ac.uk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65A1BA6-A824-41EF-B3D4-97FAB72FE0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008000"/>
                </a:solidFill>
              </a:rPr>
              <a:t>Crossrail CBA (£mPV2002)</a:t>
            </a:r>
            <a:endParaRPr lang="en-US" altLang="en-US">
              <a:solidFill>
                <a:srgbClr val="008000"/>
              </a:solidFill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97F5D88-E0E0-4E29-B6BE-2C069DC96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/>
              <a:t>Time savings 				12832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/>
              <a:t>Crowding			  	  2889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/>
              <a:t>Other transport benefits           	    372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/>
              <a:t>Wider economic benefits		  7161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/>
              <a:t>Total benefits                       	23254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/>
              <a:t>Total costs				13902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/>
              <a:t>Less revenues			 	-6149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/>
              <a:t>Plus tax loss			  	 1207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/>
              <a:t>Cost to government		   	 8960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/>
              <a:t>BCR	2.6 (1.8 excl Wider economic benefits)</a:t>
            </a:r>
            <a:endParaRPr lang="en-US" altLang="en-US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9B5E9BE-7170-4823-8C1C-CBB1381B20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B0D03-8A03-4012-A6D0-CA6A656F8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FontTx/>
              <a:buNone/>
              <a:defRPr/>
            </a:pPr>
            <a:r>
              <a:rPr lang="en-GB" dirty="0"/>
              <a:t>Further studies suggested</a:t>
            </a:r>
          </a:p>
          <a:p>
            <a:pPr>
              <a:defRPr/>
            </a:pPr>
            <a:r>
              <a:rPr lang="en-GB" dirty="0"/>
              <a:t>Voluntary contributions limited – free rider problems</a:t>
            </a:r>
          </a:p>
          <a:p>
            <a:pPr>
              <a:defRPr/>
            </a:pPr>
            <a:r>
              <a:rPr lang="en-GB" dirty="0"/>
              <a:t>Scope for specific value capture limited</a:t>
            </a:r>
          </a:p>
          <a:p>
            <a:pPr>
              <a:defRPr/>
            </a:pPr>
            <a:r>
              <a:rPr lang="en-GB" dirty="0"/>
              <a:t>Property values would rise generally throughout the area</a:t>
            </a:r>
          </a:p>
          <a:p>
            <a:pPr>
              <a:defRPr/>
            </a:pPr>
            <a:r>
              <a:rPr lang="en-GB" dirty="0"/>
              <a:t>So a general supplementary business rate would be a reasonable way of getting beneficiaries to pay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D1B803C-4908-458D-89B7-F517D94EC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Funding of Crossrail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AEA0D417-E87D-4733-A864-002E2C6ABC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0">
              <a:buFontTx/>
              <a:buNone/>
            </a:pPr>
            <a:r>
              <a:rPr lang="en-GB" altLang="en-US"/>
              <a:t>Transport for London direct funding        £1.9bn </a:t>
            </a:r>
          </a:p>
          <a:p>
            <a:pPr indent="0">
              <a:buFontTx/>
              <a:buNone/>
            </a:pPr>
            <a:r>
              <a:rPr lang="en-GB" altLang="en-US"/>
              <a:t>Department for Transport direct funding £4.8bn </a:t>
            </a:r>
          </a:p>
          <a:p>
            <a:pPr indent="0">
              <a:buFontTx/>
              <a:buNone/>
            </a:pPr>
            <a:r>
              <a:rPr lang="en-GB" altLang="en-US"/>
              <a:t>Business Rate Supplement/borrowing    £4.1bn </a:t>
            </a:r>
          </a:p>
          <a:p>
            <a:pPr indent="0">
              <a:buFontTx/>
              <a:buNone/>
            </a:pPr>
            <a:r>
              <a:rPr lang="en-GB" altLang="en-US"/>
              <a:t>Sale of surplus land and property                £500m </a:t>
            </a:r>
          </a:p>
          <a:p>
            <a:pPr indent="0">
              <a:buFontTx/>
              <a:buNone/>
            </a:pPr>
            <a:r>
              <a:rPr lang="en-GB" altLang="en-US"/>
              <a:t>Private sector/Developer contributions        £880m </a:t>
            </a:r>
          </a:p>
          <a:p>
            <a:pPr indent="0">
              <a:buFontTx/>
              <a:buNone/>
            </a:pPr>
            <a:r>
              <a:rPr lang="en-GB" altLang="en-US"/>
              <a:t>Community Infrastructure Levy                    £300m</a:t>
            </a:r>
          </a:p>
          <a:p>
            <a:pPr indent="0">
              <a:buFontTx/>
              <a:buNone/>
            </a:pPr>
            <a:r>
              <a:rPr lang="en-GB" altLang="en-US"/>
              <a:t>Network Rail				           £2.3b</a:t>
            </a:r>
          </a:p>
          <a:p>
            <a:pPr indent="0">
              <a:buFontTx/>
              <a:buNone/>
            </a:pPr>
            <a:r>
              <a:rPr lang="en-GB" altLang="en-US"/>
              <a:t>Total						£14.8b</a:t>
            </a:r>
          </a:p>
          <a:p>
            <a:pPr indent="0">
              <a:buFontTx/>
              <a:buNone/>
            </a:pPr>
            <a:endParaRPr lang="en-GB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Audit Office (2014)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Latest update of business case showed that growth of London had strengthened the case (BCR excluding WEIs 1.97; including WEIs 3).</a:t>
            </a:r>
          </a:p>
          <a:p>
            <a:r>
              <a:rPr lang="en-GB" dirty="0"/>
              <a:t>On the whole and to date, the Department together with its co-sponsor Transport for London and its delivery body, </a:t>
            </a:r>
            <a:r>
              <a:rPr lang="en-GB" dirty="0" err="1"/>
              <a:t>Crossrail</a:t>
            </a:r>
            <a:r>
              <a:rPr lang="en-GB" dirty="0"/>
              <a:t> Limited, have done well to protect taxpayers’ interests in the </a:t>
            </a:r>
            <a:r>
              <a:rPr lang="en-GB" dirty="0" err="1"/>
              <a:t>Crossrail</a:t>
            </a:r>
            <a:r>
              <a:rPr lang="en-GB" dirty="0"/>
              <a:t> programme. Overall, if progress to date can be maintained, and risks managed, Crossrail is on track to achieve value for money.</a:t>
            </a:r>
          </a:p>
          <a:p>
            <a:r>
              <a:rPr lang="en-GB" dirty="0"/>
              <a:t>But by the time NAO looked at it again in in 2019, it was running late and above budget.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78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4">
            <a:extLst>
              <a:ext uri="{FF2B5EF4-FFF2-40B4-BE49-F238E27FC236}">
                <a16:creationId xmlns:a16="http://schemas.microsoft.com/office/drawing/2014/main" id="{BB763724-FD4E-402F-B5BC-B02FD3E2F30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GB" altLang="en-US"/>
              <a:t>C.A.Nash@its.leeds.ac.uk</a:t>
            </a:r>
            <a:endParaRPr lang="en-US" altLang="en-US"/>
          </a:p>
        </p:txBody>
      </p:sp>
      <p:sp>
        <p:nvSpPr>
          <p:cNvPr id="6147" name="Title 1">
            <a:extLst>
              <a:ext uri="{FF2B5EF4-FFF2-40B4-BE49-F238E27FC236}">
                <a16:creationId xmlns:a16="http://schemas.microsoft.com/office/drawing/2014/main" id="{D3A43DD5-1459-4399-B9C9-9AC1C86355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9250" y="2565400"/>
            <a:ext cx="7772400" cy="83661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alt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Appraisal of High Speed Rail</a:t>
            </a:r>
            <a:br>
              <a:rPr lang="en-GB" alt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 Nash </a:t>
            </a:r>
            <a:endParaRPr lang="en-GB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49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DAD7B64-F439-4400-BDFA-8A2040C34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Outline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8D4DEC4E-7DAC-4BFF-ABDD-8C7E94BAEA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0">
              <a:buFontTx/>
              <a:buNone/>
            </a:pPr>
            <a:r>
              <a:rPr lang="en-GB" altLang="en-US"/>
              <a:t>1. Introduction</a:t>
            </a:r>
          </a:p>
          <a:p>
            <a:pPr indent="0">
              <a:buFontTx/>
              <a:buNone/>
            </a:pPr>
            <a:r>
              <a:rPr lang="en-GB" altLang="en-US"/>
              <a:t>2. Costs and demand</a:t>
            </a:r>
          </a:p>
          <a:p>
            <a:pPr indent="0">
              <a:buFontTx/>
              <a:buNone/>
            </a:pPr>
            <a:r>
              <a:rPr lang="en-GB" altLang="en-US"/>
              <a:t>3. British case studies</a:t>
            </a:r>
          </a:p>
          <a:p>
            <a:pPr indent="0">
              <a:buFontTx/>
              <a:buNone/>
            </a:pPr>
            <a:r>
              <a:rPr lang="en-GB" altLang="en-US"/>
              <a:t>-HS1 (London-Channel Tunnel)</a:t>
            </a:r>
          </a:p>
          <a:p>
            <a:pPr indent="0">
              <a:buFontTx/>
              <a:buNone/>
            </a:pPr>
            <a:r>
              <a:rPr lang="en-GB" altLang="en-US"/>
              <a:t>-HS2 London-Birmingham-Manchester/Leeds</a:t>
            </a:r>
          </a:p>
          <a:p>
            <a:pPr indent="0">
              <a:buFontTx/>
              <a:buNone/>
            </a:pPr>
            <a:r>
              <a:rPr lang="en-GB" altLang="en-US"/>
              <a:t>4. Conclusions</a:t>
            </a:r>
          </a:p>
        </p:txBody>
      </p:sp>
    </p:spTree>
    <p:extLst>
      <p:ext uri="{BB962C8B-B14F-4D97-AF65-F5344CB8AC3E}">
        <p14:creationId xmlns:p14="http://schemas.microsoft.com/office/powerpoint/2010/main" val="3109235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F28BA8B-4CB3-42DD-9C60-F0104776FB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High Speed Rail (HSR)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AB0DE-1BD7-4293-9F6E-97D6FA058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 high-speed train is a train capable of reaching speeds of over 200 km/h on upgraded conventional lines and of over 250 km/h on new lines designed specifically for high speeds</a:t>
            </a:r>
          </a:p>
          <a:p>
            <a:pPr indent="0">
              <a:buFontTx/>
              <a:buNone/>
              <a:defRPr/>
            </a:pPr>
            <a:r>
              <a:rPr lang="en-GB" dirty="0"/>
              <a:t>(European Commission)</a:t>
            </a:r>
          </a:p>
          <a:p>
            <a:pPr indent="0">
              <a:buFontTx/>
              <a:buNone/>
              <a:defRPr/>
            </a:pPr>
            <a:r>
              <a:rPr lang="en-GB" dirty="0"/>
              <a:t>I will talk largely about new lines</a:t>
            </a:r>
          </a:p>
        </p:txBody>
      </p:sp>
    </p:spTree>
    <p:extLst>
      <p:ext uri="{BB962C8B-B14F-4D97-AF65-F5344CB8AC3E}">
        <p14:creationId xmlns:p14="http://schemas.microsoft.com/office/powerpoint/2010/main" val="112296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70D798A-CC2C-4EC5-B677-AE975BF49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Cost per route km of HSR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18CFF-3448-44B8-BD56-97A740A9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Mean £31m</a:t>
            </a:r>
          </a:p>
          <a:p>
            <a:pPr>
              <a:defRPr/>
            </a:pPr>
            <a:r>
              <a:rPr lang="en-GB" dirty="0"/>
              <a:t>Range  £11m – 79m</a:t>
            </a:r>
          </a:p>
          <a:p>
            <a:pPr>
              <a:defRPr/>
            </a:pPr>
            <a:r>
              <a:rPr lang="en-GB" dirty="0"/>
              <a:t>Simple rural routes £11-20m</a:t>
            </a:r>
          </a:p>
          <a:p>
            <a:pPr>
              <a:defRPr/>
            </a:pPr>
            <a:r>
              <a:rPr lang="en-GB" dirty="0"/>
              <a:t>Urban routes   £43-61m</a:t>
            </a:r>
          </a:p>
          <a:p>
            <a:pPr indent="0">
              <a:buFontTx/>
              <a:buNone/>
              <a:defRPr/>
            </a:pPr>
            <a:r>
              <a:rPr lang="en-GB" dirty="0"/>
              <a:t> High proportion of tunnel   up to £79m</a:t>
            </a:r>
          </a:p>
          <a:p>
            <a:pPr indent="0">
              <a:buFontTx/>
              <a:buNone/>
              <a:defRPr/>
            </a:pPr>
            <a:endParaRPr lang="en-GB" dirty="0"/>
          </a:p>
          <a:p>
            <a:pPr indent="0">
              <a:buFontTx/>
              <a:buNone/>
              <a:defRPr/>
            </a:pPr>
            <a:r>
              <a:rPr lang="en-GB" dirty="0"/>
              <a:t>Source: PWC (2016)  </a:t>
            </a:r>
            <a:r>
              <a:rPr lang="en-GB" i="1" dirty="0"/>
              <a:t>High speed rail international benchmarking study. HS2 Ltd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678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9751424-47EC-42A1-BE18-A7EBFB6833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Costs and capacity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46F95706-2A7D-4DCC-9BC4-39B78F412F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/>
              <a:t>So HSR inevitably very expensive</a:t>
            </a:r>
          </a:p>
          <a:p>
            <a:r>
              <a:rPr lang="en-GB" altLang="en-US" sz="2800"/>
              <a:t>But enormous capacity</a:t>
            </a:r>
          </a:p>
          <a:p>
            <a:r>
              <a:rPr lang="en-GB" altLang="en-US" sz="2800"/>
              <a:t>If all trains identical, capacity of up to 18 trains per hour with 1000 seats per train.</a:t>
            </a:r>
          </a:p>
        </p:txBody>
      </p:sp>
    </p:spTree>
    <p:extLst>
      <p:ext uri="{BB962C8B-B14F-4D97-AF65-F5344CB8AC3E}">
        <p14:creationId xmlns:p14="http://schemas.microsoft.com/office/powerpoint/2010/main" val="3509864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63E6967-767D-457B-9DE0-91CB21AB9CB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sz="2400"/>
              <a:t>HSR operating costs</a:t>
            </a:r>
            <a:endParaRPr lang="en-US" altLang="en-US" sz="240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8471E62-51BD-4451-987D-D6685CEA527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5125" indent="-4763">
              <a:lnSpc>
                <a:spcPct val="90000"/>
              </a:lnSpc>
              <a:buFontTx/>
              <a:buNone/>
              <a:defRPr/>
            </a:pPr>
            <a:endParaRPr lang="en-US" altLang="en-US" sz="2000" b="1" dirty="0"/>
          </a:p>
          <a:p>
            <a:pPr marL="365125" indent="-4763">
              <a:lnSpc>
                <a:spcPct val="90000"/>
              </a:lnSpc>
              <a:buFontTx/>
              <a:buNone/>
              <a:defRPr/>
            </a:pPr>
            <a:r>
              <a:rPr lang="en-US" altLang="en-US" sz="2000" dirty="0"/>
              <a:t>Depend mainly on </a:t>
            </a:r>
          </a:p>
          <a:p>
            <a:pPr marL="703262" indent="-342900">
              <a:lnSpc>
                <a:spcPct val="90000"/>
              </a:lnSpc>
              <a:buFontTx/>
              <a:buChar char="-"/>
              <a:defRPr/>
            </a:pPr>
            <a:r>
              <a:rPr lang="en-US" altLang="en-US" sz="2000" dirty="0"/>
              <a:t>Rolling stock requirements </a:t>
            </a:r>
          </a:p>
          <a:p>
            <a:pPr marL="703262" indent="-342900">
              <a:lnSpc>
                <a:spcPct val="90000"/>
              </a:lnSpc>
              <a:buFontTx/>
              <a:buChar char="-"/>
              <a:defRPr/>
            </a:pPr>
            <a:r>
              <a:rPr lang="en-US" altLang="en-US" sz="2000" dirty="0"/>
              <a:t>Staff requirements </a:t>
            </a:r>
          </a:p>
          <a:p>
            <a:pPr marL="703262" indent="-342900">
              <a:lnSpc>
                <a:spcPct val="90000"/>
              </a:lnSpc>
              <a:buFontTx/>
              <a:buChar char="-"/>
              <a:defRPr/>
            </a:pPr>
            <a:r>
              <a:rPr lang="en-US" altLang="en-US" sz="2000" dirty="0"/>
              <a:t>Energy consumption</a:t>
            </a:r>
          </a:p>
          <a:p>
            <a:pPr marL="703262" indent="-342900">
              <a:lnSpc>
                <a:spcPct val="90000"/>
              </a:lnSpc>
              <a:buFontTx/>
              <a:buChar char="-"/>
              <a:defRPr/>
            </a:pPr>
            <a:r>
              <a:rPr lang="en-US" altLang="en-US" sz="2000" dirty="0"/>
              <a:t> Maintenance costs </a:t>
            </a:r>
          </a:p>
          <a:p>
            <a:pPr marL="703262" indent="-342900">
              <a:lnSpc>
                <a:spcPct val="90000"/>
              </a:lnSpc>
              <a:buFontTx/>
              <a:buChar char="-"/>
              <a:defRPr/>
            </a:pPr>
            <a:endParaRPr lang="en-US" altLang="en-US" sz="2000" dirty="0"/>
          </a:p>
          <a:p>
            <a:pPr marL="360362" indent="0">
              <a:lnSpc>
                <a:spcPct val="90000"/>
              </a:lnSpc>
              <a:buFontTx/>
              <a:buNone/>
              <a:defRPr/>
            </a:pPr>
            <a:r>
              <a:rPr lang="en-US" altLang="en-US" dirty="0"/>
              <a:t>Very high </a:t>
            </a:r>
            <a:r>
              <a:rPr lang="en-US" altLang="en-US" dirty="0" err="1"/>
              <a:t>utilisation</a:t>
            </a:r>
            <a:r>
              <a:rPr lang="en-US" altLang="en-US" dirty="0"/>
              <a:t> of assets and staff may more than offset high energy and maintenance costs (</a:t>
            </a:r>
            <a:r>
              <a:rPr lang="en-US" altLang="en-US" dirty="0" err="1"/>
              <a:t>Civity</a:t>
            </a:r>
            <a:r>
              <a:rPr lang="en-US" altLang="en-US" dirty="0"/>
              <a:t>, 2013)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0386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65F2CFC-836D-4D61-B443-FB0F119791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solidFill>
                  <a:srgbClr val="008000"/>
                </a:solidFill>
              </a:rPr>
              <a:t> Crossrail    Background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8169AEF-F794-454E-80C9-D7346EA0A2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altLang="en-US" dirty="0"/>
              <a:t>	Problem</a:t>
            </a:r>
          </a:p>
          <a:p>
            <a:pPr eaLnBrk="1" hangingPunct="1">
              <a:buFontTx/>
              <a:buNone/>
              <a:defRPr/>
            </a:pPr>
            <a:r>
              <a:rPr lang="en-GB" altLang="en-US" dirty="0"/>
              <a:t>Cluster of main line termini around central London require many passengers to change on to the Underground to complete their journey </a:t>
            </a:r>
          </a:p>
          <a:p>
            <a:pPr eaLnBrk="1" hangingPunct="1">
              <a:buFontTx/>
              <a:buNone/>
              <a:defRPr/>
            </a:pPr>
            <a:r>
              <a:rPr lang="en-GB" altLang="en-US" dirty="0"/>
              <a:t>This leads to major overcrowding on the central section of Underground Lines</a:t>
            </a:r>
          </a:p>
          <a:p>
            <a:pPr indent="0" eaLnBrk="1" hangingPunct="1">
              <a:buFontTx/>
              <a:buNone/>
              <a:defRPr/>
            </a:pPr>
            <a:r>
              <a:rPr lang="en-GB" altLang="en-US" dirty="0"/>
              <a:t>	Solution</a:t>
            </a:r>
          </a:p>
          <a:p>
            <a:pPr indent="0" eaLnBrk="1" hangingPunct="1">
              <a:buFontTx/>
              <a:buNone/>
              <a:defRPr/>
            </a:pPr>
            <a:r>
              <a:rPr lang="en-GB" altLang="en-US" dirty="0"/>
              <a:t>A new cross London tunnel connecting existing lines</a:t>
            </a:r>
          </a:p>
          <a:p>
            <a:pPr indent="0" eaLnBrk="1" hangingPunct="1">
              <a:buFontTx/>
              <a:buNone/>
              <a:defRPr/>
            </a:pPr>
            <a:r>
              <a:rPr lang="en-GB" altLang="en-US" dirty="0"/>
              <a:t>First proposed in 1940s</a:t>
            </a:r>
          </a:p>
          <a:p>
            <a:pPr indent="0" eaLnBrk="1" hangingPunct="1">
              <a:buFontTx/>
              <a:buNone/>
              <a:defRPr/>
            </a:pPr>
            <a:r>
              <a:rPr lang="en-GB" altLang="en-US" dirty="0"/>
              <a:t>Revived by SSRA in 2000</a:t>
            </a:r>
          </a:p>
          <a:p>
            <a:pPr eaLnBrk="1" hangingPunct="1">
              <a:buFontTx/>
              <a:buNone/>
              <a:defRPr/>
            </a:pPr>
            <a:endParaRPr lang="en-GB" altLang="en-US" dirty="0"/>
          </a:p>
          <a:p>
            <a:pPr eaLnBrk="1" hangingPunct="1">
              <a:buFontTx/>
              <a:buNone/>
              <a:defRPr/>
            </a:pPr>
            <a:endParaRPr lang="en-US" altLang="en-US" dirty="0"/>
          </a:p>
          <a:p>
            <a:pPr eaLnBrk="1" hangingPunct="1">
              <a:buFontTx/>
              <a:buNone/>
              <a:defRPr/>
            </a:pPr>
            <a:r>
              <a:rPr lang="en-US" altLang="en-US" dirty="0"/>
              <a:t>First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6A2A40F-EBE8-4E0D-A53E-B918758F0FE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55600" y="422275"/>
            <a:ext cx="5287963" cy="738188"/>
          </a:xfrm>
        </p:spPr>
        <p:txBody>
          <a:bodyPr/>
          <a:lstStyle/>
          <a:p>
            <a:r>
              <a:rPr lang="en-GB" altLang="en-US"/>
              <a:t>Source of High Speed Rail Traffic (%)</a:t>
            </a:r>
            <a:br>
              <a:rPr lang="en-GB" altLang="en-US"/>
            </a:br>
            <a:r>
              <a:rPr lang="en-GB" altLang="en-US"/>
              <a:t>(Preston, 2017)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0A96FA-BF7A-440F-BF28-ED4E2D1C6AF4}"/>
              </a:ext>
            </a:extLst>
          </p:cNvPr>
          <p:cNvGraphicFramePr>
            <a:graphicFrameLocks noGrp="1"/>
          </p:cNvGraphicFramePr>
          <p:nvPr/>
        </p:nvGraphicFramePr>
        <p:xfrm>
          <a:off x="-107950" y="1989138"/>
          <a:ext cx="8072437" cy="426720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8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5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067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2800" dirty="0">
                        <a:solidFill>
                          <a:srgbClr val="C4123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412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Paris-     Paris-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412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Lyons    Brussels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4123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Madrid-    London-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4123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Barcelona Paris/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4123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Brussels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4123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GB" sz="2800" dirty="0">
                        <a:solidFill>
                          <a:srgbClr val="C4123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4123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2800" dirty="0">
                        <a:solidFill>
                          <a:srgbClr val="C4123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2800" dirty="0">
                        <a:solidFill>
                          <a:srgbClr val="C4123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2800" dirty="0">
                        <a:solidFill>
                          <a:srgbClr val="C4123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2800" dirty="0">
                        <a:solidFill>
                          <a:srgbClr val="C4123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C4123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Plane</a:t>
                      </a:r>
                      <a:endParaRPr lang="en-GB" sz="2800">
                        <a:solidFill>
                          <a:srgbClr val="C4123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412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412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412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412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4123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Train</a:t>
                      </a:r>
                      <a:endParaRPr lang="en-GB" sz="2800" dirty="0">
                        <a:solidFill>
                          <a:srgbClr val="C4123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412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412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412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412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3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4123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Road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4123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Induced </a:t>
                      </a:r>
                      <a:endParaRPr lang="en-GB" sz="2800" dirty="0">
                        <a:solidFill>
                          <a:srgbClr val="C4123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412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412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412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412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412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412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412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C412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069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69FCEE5-D59A-4137-800B-75BD37E96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GB" altLang="en-US">
                <a:solidFill>
                  <a:schemeClr val="tx1"/>
                </a:solidFill>
              </a:rPr>
            </a:br>
            <a:br>
              <a:rPr lang="en-GB" altLang="en-US">
                <a:solidFill>
                  <a:schemeClr val="tx1"/>
                </a:solidFill>
              </a:rPr>
            </a:br>
            <a:br>
              <a:rPr lang="en-GB" altLang="en-US">
                <a:solidFill>
                  <a:schemeClr val="tx1"/>
                </a:solidFill>
              </a:rPr>
            </a:br>
            <a:br>
              <a:rPr lang="en-GB" altLang="en-US">
                <a:solidFill>
                  <a:schemeClr val="tx1"/>
                </a:solidFill>
              </a:rPr>
            </a:br>
            <a:br>
              <a:rPr lang="en-GB" altLang="en-US">
                <a:solidFill>
                  <a:schemeClr val="tx1"/>
                </a:solidFill>
              </a:rPr>
            </a:b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Rail Share of the rail/air market and rail station to station journey times  (source Nash, 2015)            </a:t>
            </a:r>
            <a:br>
              <a:rPr lang="en-GB" altLang="en-US">
                <a:solidFill>
                  <a:schemeClr val="tx1"/>
                </a:solidFill>
              </a:rPr>
            </a:br>
            <a:endParaRPr lang="en-GB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403F3B-DC40-497B-97EA-7B97EA6447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7632699" cy="5167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9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9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3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325">
                <a:tc>
                  <a:txBody>
                    <a:bodyPr/>
                    <a:lstStyle/>
                    <a:p>
                      <a:pPr marL="10795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 dirty="0">
                          <a:effectLst/>
                        </a:rPr>
                        <a:t>Corridor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 dirty="0">
                          <a:effectLst/>
                        </a:rPr>
                        <a:t>Year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Travel time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Rail share (%)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888">
                <a:tc>
                  <a:txBody>
                    <a:bodyPr/>
                    <a:lstStyle/>
                    <a:p>
                      <a:pPr marL="10795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Paris–Brussels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marL="127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2006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1 h 25 min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100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455">
                <a:tc>
                  <a:txBody>
                    <a:bodyPr/>
                    <a:lstStyle/>
                    <a:p>
                      <a:pPr marL="10795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Paris–Lyons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1985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2 h 15 min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marL="4699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91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455">
                <a:tc>
                  <a:txBody>
                    <a:bodyPr/>
                    <a:lstStyle/>
                    <a:p>
                      <a:pPr marL="10795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Madrid–Seville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marL="127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2003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2 h 20 min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marL="4699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83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455">
                <a:tc>
                  <a:txBody>
                    <a:bodyPr/>
                    <a:lstStyle/>
                    <a:p>
                      <a:pPr marL="10795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Brussels–London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marL="127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2005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2 h 20 min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marL="4826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 dirty="0">
                          <a:effectLst/>
                        </a:rPr>
                        <a:t>60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455">
                <a:tc>
                  <a:txBody>
                    <a:bodyPr/>
                    <a:lstStyle/>
                    <a:p>
                      <a:pPr marL="10795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Tokyo–Osaka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marL="127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2005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2 h 30 min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marL="4699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81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455">
                <a:tc>
                  <a:txBody>
                    <a:bodyPr/>
                    <a:lstStyle/>
                    <a:p>
                      <a:pPr marL="10795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Madrid–Barcelona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marL="127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2009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2 h 38 min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marL="4699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47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455">
                <a:tc>
                  <a:txBody>
                    <a:bodyPr/>
                    <a:lstStyle/>
                    <a:p>
                      <a:pPr marL="10795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Paris–London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marL="127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2005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2 h 40 min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marL="4699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66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455">
                <a:tc>
                  <a:txBody>
                    <a:bodyPr/>
                    <a:lstStyle/>
                    <a:p>
                      <a:pPr marL="10795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Tokyo–Okayama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marL="127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2005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3 h 16 min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marL="4699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57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455">
                <a:tc>
                  <a:txBody>
                    <a:bodyPr/>
                    <a:lstStyle/>
                    <a:p>
                      <a:pPr marL="10795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Paris–Geneva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marL="127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2003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3 h 30 min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marL="4699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35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455">
                <a:tc>
                  <a:txBody>
                    <a:bodyPr/>
                    <a:lstStyle/>
                    <a:p>
                      <a:pPr marL="10795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Tokyo–Hiroshima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marL="127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2005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3 h 51 min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marL="4699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47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455">
                <a:tc>
                  <a:txBody>
                    <a:bodyPr/>
                    <a:lstStyle/>
                    <a:p>
                      <a:pPr marL="10795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Paris–Amsterdam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marL="127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2004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4 h 10 min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marL="4699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45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455">
                <a:tc>
                  <a:txBody>
                    <a:bodyPr/>
                    <a:lstStyle/>
                    <a:p>
                      <a:pPr marL="10795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Paris–Marseilles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marL="1905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2000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4 h 20 min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marL="4699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45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455">
                <a:tc>
                  <a:txBody>
                    <a:bodyPr/>
                    <a:lstStyle/>
                    <a:p>
                      <a:pPr marL="10795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London–Edinburgh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1999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4 h 25 min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marL="4699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29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4455">
                <a:tc>
                  <a:txBody>
                    <a:bodyPr/>
                    <a:lstStyle/>
                    <a:p>
                      <a:pPr marL="10795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London–Edinburgh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marL="127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2004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4 h 30 min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marL="4699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18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8184">
                <a:tc>
                  <a:txBody>
                    <a:bodyPr/>
                    <a:lstStyle/>
                    <a:p>
                      <a:pPr marL="10795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Tokyo–Fukuoka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marL="1270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2005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>
                          <a:effectLst/>
                        </a:rPr>
                        <a:t>4 h 59 min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tc>
                  <a:txBody>
                    <a:bodyPr/>
                    <a:lstStyle/>
                    <a:p>
                      <a:pPr marL="95885" indent="146050" algn="l">
                        <a:lnSpc>
                          <a:spcPct val="107000"/>
                        </a:lnSpc>
                        <a:spcAft>
                          <a:spcPts val="25"/>
                        </a:spcAft>
                      </a:pPr>
                      <a:r>
                        <a:rPr lang="en-GB" sz="1600" dirty="0">
                          <a:effectLst/>
                        </a:rPr>
                        <a:t>9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4" marT="13969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755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AB95B15-E01F-4CF5-84D5-35A247A9E4A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2400"/>
              <a:t>Ex post appraisal of French high speed line construction</a:t>
            </a:r>
            <a:endParaRPr lang="en-GB" altLang="en-US" sz="2400"/>
          </a:p>
        </p:txBody>
      </p:sp>
      <p:graphicFrame>
        <p:nvGraphicFramePr>
          <p:cNvPr id="15399" name="Group 39">
            <a:extLst>
              <a:ext uri="{FF2B5EF4-FFF2-40B4-BE49-F238E27FC236}">
                <a16:creationId xmlns:a16="http://schemas.microsoft.com/office/drawing/2014/main" id="{8CF714EB-D201-48F8-8E15-8D83659C2357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2205038"/>
          <a:ext cx="8424863" cy="2262188"/>
        </p:xfrm>
        <a:graphic>
          <a:graphicData uri="http://schemas.openxmlformats.org/drawingml/2006/table">
            <a:tbl>
              <a:tblPr/>
              <a:tblGrid>
                <a:gridCol w="1801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3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38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38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2960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defRPr sz="2000">
                          <a:solidFill>
                            <a:srgbClr val="C41230"/>
                          </a:solidFill>
                          <a:latin typeface="Arial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defRPr sz="2000">
                          <a:solidFill>
                            <a:srgbClr val="C41230"/>
                          </a:solidFill>
                          <a:latin typeface="Arial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Sud Est</a:t>
                      </a:r>
                      <a:endParaRPr kumimoji="0" lang="en-GB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defRPr sz="2000">
                          <a:solidFill>
                            <a:srgbClr val="C41230"/>
                          </a:solidFill>
                          <a:latin typeface="Arial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Atlant-ique</a:t>
                      </a:r>
                      <a:endParaRPr kumimoji="0" lang="en-GB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defRPr sz="2000">
                          <a:solidFill>
                            <a:srgbClr val="C41230"/>
                          </a:solidFill>
                          <a:latin typeface="Arial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Nord</a:t>
                      </a:r>
                      <a:endParaRPr kumimoji="0" lang="en-GB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defRPr sz="2000">
                          <a:solidFill>
                            <a:srgbClr val="C41230"/>
                          </a:solidFill>
                          <a:latin typeface="Arial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Inter Connec-tion</a:t>
                      </a:r>
                      <a:endParaRPr kumimoji="0" lang="en-GB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defRPr sz="2000">
                          <a:solidFill>
                            <a:srgbClr val="C41230"/>
                          </a:solidFill>
                          <a:latin typeface="Arial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Alpes</a:t>
                      </a:r>
                      <a:endParaRPr kumimoji="0" lang="en-GB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defRPr sz="2000">
                          <a:solidFill>
                            <a:srgbClr val="C41230"/>
                          </a:solidFill>
                          <a:latin typeface="Arial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Mediter-ranean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614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defRPr sz="2000">
                          <a:solidFill>
                            <a:srgbClr val="C41230"/>
                          </a:solidFill>
                          <a:latin typeface="Arial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Passengers in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first year (m)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defRPr sz="2000">
                          <a:solidFill>
                            <a:srgbClr val="C41230"/>
                          </a:solidFill>
                          <a:latin typeface="Arial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15.8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defRPr sz="2000">
                          <a:solidFill>
                            <a:srgbClr val="C41230"/>
                          </a:solidFill>
                          <a:latin typeface="Arial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26.7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defRPr sz="2000">
                          <a:solidFill>
                            <a:srgbClr val="C41230"/>
                          </a:solidFill>
                          <a:latin typeface="Arial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19.2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defRPr sz="2000">
                          <a:solidFill>
                            <a:srgbClr val="C41230"/>
                          </a:solidFill>
                          <a:latin typeface="Arial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16.6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defRPr sz="2000">
                          <a:solidFill>
                            <a:srgbClr val="C41230"/>
                          </a:solidFill>
                          <a:latin typeface="Arial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18.6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defRPr sz="2000">
                          <a:solidFill>
                            <a:srgbClr val="C41230"/>
                          </a:solidFill>
                          <a:latin typeface="Arial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19.2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614"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defRPr sz="2000">
                          <a:solidFill>
                            <a:srgbClr val="C41230"/>
                          </a:solidFill>
                          <a:latin typeface="Arial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Social rate of return (%), IRR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defRPr sz="2000">
                          <a:solidFill>
                            <a:srgbClr val="C41230"/>
                          </a:solidFill>
                          <a:latin typeface="Arial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defRPr sz="2000">
                          <a:solidFill>
                            <a:srgbClr val="C41230"/>
                          </a:solidFill>
                          <a:latin typeface="Arial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defRPr sz="2000">
                          <a:solidFill>
                            <a:srgbClr val="C41230"/>
                          </a:solidFill>
                          <a:latin typeface="Arial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defRPr sz="2000">
                          <a:solidFill>
                            <a:srgbClr val="C41230"/>
                          </a:solidFill>
                          <a:latin typeface="Arial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13.8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defRPr sz="2000">
                          <a:solidFill>
                            <a:srgbClr val="C41230"/>
                          </a:solidFill>
                          <a:latin typeface="Arial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10.6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40000"/>
                        </a:spcAft>
                        <a:defRPr sz="2000">
                          <a:solidFill>
                            <a:srgbClr val="C41230"/>
                          </a:solidFill>
                          <a:latin typeface="Arial" charset="0"/>
                        </a:defRPr>
                      </a:lvl1pPr>
                      <a:lvl2pPr marL="742950" indent="-28575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2pPr>
                      <a:lvl3pPr marL="11430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3pPr>
                      <a:lvl4pPr marL="16002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4pPr>
                      <a:lvl5pPr marL="2057400" indent="-228600"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defRPr>
                          <a:solidFill>
                            <a:srgbClr val="C4123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8.1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421" name="Rectangle 1">
            <a:extLst>
              <a:ext uri="{FF2B5EF4-FFF2-40B4-BE49-F238E27FC236}">
                <a16:creationId xmlns:a16="http://schemas.microsoft.com/office/drawing/2014/main" id="{FE89F3DC-5F9A-4812-96A8-988255E72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4724400"/>
            <a:ext cx="87423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Aft>
                <a:spcPct val="40000"/>
              </a:spcAft>
              <a:buChar char="•"/>
              <a:defRPr sz="2400">
                <a:solidFill>
                  <a:srgbClr val="C41230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40000"/>
              </a:spcAft>
              <a:buChar char="•"/>
              <a:defRPr sz="2000">
                <a:solidFill>
                  <a:srgbClr val="C41230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40000"/>
              </a:spcAft>
              <a:buChar char="•"/>
              <a:defRPr sz="2000">
                <a:solidFill>
                  <a:srgbClr val="C41230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40000"/>
              </a:spcAft>
              <a:buChar char="•"/>
              <a:defRPr sz="2000">
                <a:solidFill>
                  <a:srgbClr val="C41230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40000"/>
              </a:spcAft>
              <a:buChar char="•"/>
              <a:defRPr sz="2000">
                <a:solidFill>
                  <a:srgbClr val="C4123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rgbClr val="C4123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rgbClr val="C4123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rgbClr val="C4123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rgbClr val="C41230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ct val="0"/>
              </a:spcAft>
              <a:buFontTx/>
              <a:buNone/>
            </a:pPr>
            <a:r>
              <a:rPr lang="fr-FR" altLang="en-US" sz="1600">
                <a:ea typeface="Times New Roman" panose="02020603050405020304" pitchFamily="18" charset="0"/>
                <a:cs typeface="Arial" panose="020B0604020202020204" pitchFamily="34" charset="0"/>
              </a:rPr>
              <a:t>Source:  Conseil Général des Pont et Chaussées (2006)  Annex 1 updated from Crozet (2013)</a:t>
            </a:r>
          </a:p>
        </p:txBody>
      </p:sp>
    </p:spTree>
    <p:extLst>
      <p:ext uri="{BB962C8B-B14F-4D97-AF65-F5344CB8AC3E}">
        <p14:creationId xmlns:p14="http://schemas.microsoft.com/office/powerpoint/2010/main" val="2109972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959F823-39A0-4867-9693-CB5FBEDDFE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 post appraisal of Spanish high speed line construction (Betancor and Llobet, 2017)</a:t>
            </a:r>
            <a:endParaRPr lang="en-GB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7DB8C8-ADE3-4815-9501-2224F7B9A4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71775" y="2546350"/>
          <a:ext cx="4321175" cy="2376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9518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Madrid-Andalusia</a:t>
                      </a:r>
                      <a:endParaRPr lang="en-GB" sz="1100" dirty="0">
                        <a:effectLst/>
                      </a:endParaRPr>
                    </a:p>
                  </a:txBody>
                  <a:tcPr marL="68591" marR="68591" marT="9518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Madrid-Barcelona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951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67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Passengers in</a:t>
                      </a:r>
                      <a:endParaRPr lang="en-GB" sz="1100" dirty="0">
                        <a:effectLst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 2013 (m)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9518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5.5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9518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</a:t>
                      </a:r>
                    </a:p>
                  </a:txBody>
                  <a:tcPr marL="68591" marR="68591" marT="9518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14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return % (50 year life)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9518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</a:t>
                      </a:r>
                    </a:p>
                  </a:txBody>
                  <a:tcPr marL="68591" marR="68591" marT="9518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2.55</a:t>
                      </a:r>
                    </a:p>
                  </a:txBody>
                  <a:tcPr marL="68591" marR="68591" marT="9518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617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>
            <a:extLst>
              <a:ext uri="{FF2B5EF4-FFF2-40B4-BE49-F238E27FC236}">
                <a16:creationId xmlns:a16="http://schemas.microsoft.com/office/drawing/2014/main" id="{6287EFCC-1904-4A5C-929D-6EB6F45CC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Determinants of demand for HSR</a:t>
            </a:r>
          </a:p>
        </p:txBody>
      </p:sp>
      <p:sp>
        <p:nvSpPr>
          <p:cNvPr id="18435" name="Content Placeholder 4">
            <a:extLst>
              <a:ext uri="{FF2B5EF4-FFF2-40B4-BE49-F238E27FC236}">
                <a16:creationId xmlns:a16="http://schemas.microsoft.com/office/drawing/2014/main" id="{6C7BFB0A-1187-45AB-8585-C06C6ABBC0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0">
              <a:buFontTx/>
              <a:buNone/>
            </a:pPr>
            <a:endParaRPr lang="en-GB" altLang="en-US"/>
          </a:p>
          <a:p>
            <a:pPr indent="0">
              <a:buFontTx/>
              <a:buNone/>
            </a:pPr>
            <a:r>
              <a:rPr lang="en-GB" altLang="en-US"/>
              <a:t>Population</a:t>
            </a:r>
          </a:p>
          <a:p>
            <a:pPr indent="0">
              <a:buFontTx/>
              <a:buNone/>
            </a:pPr>
            <a:r>
              <a:rPr lang="en-GB" altLang="en-US"/>
              <a:t>Density</a:t>
            </a:r>
          </a:p>
          <a:p>
            <a:pPr indent="0">
              <a:buFontTx/>
              <a:buNone/>
            </a:pPr>
            <a:r>
              <a:rPr lang="en-GB" altLang="en-US"/>
              <a:t>Corridors (‘string of pearls’ in Japan generates over 200m trips p.a.)</a:t>
            </a:r>
          </a:p>
          <a:p>
            <a:pPr indent="0">
              <a:buFontTx/>
              <a:buNone/>
            </a:pPr>
            <a:r>
              <a:rPr lang="en-GB" altLang="en-US"/>
              <a:t>Competitive position with air and car</a:t>
            </a:r>
          </a:p>
          <a:p>
            <a:pPr indent="0">
              <a:buFontTx/>
              <a:buNone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4540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>
            <a:extLst>
              <a:ext uri="{FF2B5EF4-FFF2-40B4-BE49-F238E27FC236}">
                <a16:creationId xmlns:a16="http://schemas.microsoft.com/office/drawing/2014/main" id="{7F8E9D9C-4F3E-4985-B3B4-F01C094A0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High Speed 1</a:t>
            </a:r>
          </a:p>
        </p:txBody>
      </p:sp>
      <p:pic>
        <p:nvPicPr>
          <p:cNvPr id="19459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70FC4F1D-2EED-4454-ABB6-8687D7EBFF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063" y="1665288"/>
            <a:ext cx="6870700" cy="4349750"/>
          </a:xfrm>
        </p:spPr>
      </p:pic>
    </p:spTree>
    <p:extLst>
      <p:ext uri="{BB962C8B-B14F-4D97-AF65-F5344CB8AC3E}">
        <p14:creationId xmlns:p14="http://schemas.microsoft.com/office/powerpoint/2010/main" val="2342875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73762084-B97B-4B45-AAFE-82428215C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High speed 1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5DF01DF6-21F3-4D1E-9FB3-FA294A9D1D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0">
              <a:buFontTx/>
              <a:buNone/>
            </a:pPr>
            <a:r>
              <a:rPr lang="en-GB" altLang="en-US"/>
              <a:t>Passenger traffic on HS1   2018 (m passenger trips)</a:t>
            </a:r>
          </a:p>
          <a:p>
            <a:pPr indent="0">
              <a:buFontTx/>
              <a:buNone/>
            </a:pPr>
            <a:endParaRPr lang="en-GB" altLang="en-US"/>
          </a:p>
          <a:p>
            <a:pPr indent="0">
              <a:buFontTx/>
              <a:buNone/>
            </a:pPr>
            <a:r>
              <a:rPr lang="en-GB" altLang="en-US"/>
              <a:t>Eurostar  (London –Paris/Brussels)       11m</a:t>
            </a:r>
          </a:p>
          <a:p>
            <a:pPr indent="0">
              <a:buFontTx/>
              <a:buNone/>
            </a:pPr>
            <a:r>
              <a:rPr lang="en-GB" altLang="en-US"/>
              <a:t>Javelin domestic services			10m</a:t>
            </a:r>
          </a:p>
          <a:p>
            <a:pPr indent="0">
              <a:buFontTx/>
              <a:buNone/>
            </a:pPr>
            <a:r>
              <a:rPr lang="en-GB" altLang="en-US"/>
              <a:t>Total						 21m</a:t>
            </a:r>
          </a:p>
        </p:txBody>
      </p:sp>
    </p:spTree>
    <p:extLst>
      <p:ext uri="{BB962C8B-B14F-4D97-AF65-F5344CB8AC3E}">
        <p14:creationId xmlns:p14="http://schemas.microsoft.com/office/powerpoint/2010/main" val="3387099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3CC2B6B-6C44-4426-801A-4BF37BD4A51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55600" y="422275"/>
            <a:ext cx="5800725" cy="738188"/>
          </a:xfrm>
        </p:spPr>
        <p:txBody>
          <a:bodyPr/>
          <a:lstStyle/>
          <a:p>
            <a:r>
              <a:rPr lang="en-US" altLang="en-US" sz="2400"/>
              <a:t>Ex ante appraisal of HS1</a:t>
            </a:r>
            <a:br>
              <a:rPr lang="en-US" altLang="en-US" sz="2400"/>
            </a:br>
            <a:r>
              <a:rPr lang="en-US" altLang="en-US" sz="2400"/>
              <a:t>(London to Channel Tunnel) (£millionPV)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7DB9552-ED88-4B78-BF36-2F4F53B03447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971550" y="1412875"/>
          <a:ext cx="6913563" cy="5192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2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57"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rgbClr val="C41230"/>
                        </a:solidFill>
                      </a:endParaRPr>
                    </a:p>
                  </a:txBody>
                  <a:tcPr marL="91461" marR="91461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rgbClr val="C41230"/>
                          </a:solidFill>
                        </a:rPr>
                        <a:t>1998</a:t>
                      </a:r>
                    </a:p>
                    <a:p>
                      <a:pPr algn="ctr"/>
                      <a:r>
                        <a:rPr lang="en-GB" sz="1800" b="1">
                          <a:solidFill>
                            <a:srgbClr val="C41230"/>
                          </a:solidFill>
                        </a:rPr>
                        <a:t>Appraisal</a:t>
                      </a:r>
                      <a:endParaRPr lang="en-GB" sz="1800" b="1" dirty="0">
                        <a:solidFill>
                          <a:srgbClr val="C41230"/>
                        </a:solidFill>
                      </a:endParaRPr>
                    </a:p>
                  </a:txBody>
                  <a:tcPr marL="91461" marR="91461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>
                          <a:solidFill>
                            <a:srgbClr val="C41230"/>
                          </a:solidFill>
                        </a:rPr>
                        <a:t>Benefits</a:t>
                      </a:r>
                    </a:p>
                  </a:txBody>
                  <a:tcPr marL="91461" marR="91461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800" b="0" dirty="0">
                        <a:solidFill>
                          <a:srgbClr val="C41230"/>
                        </a:solidFill>
                      </a:endParaRPr>
                    </a:p>
                  </a:txBody>
                  <a:tcPr marL="91461" marR="91461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131">
                <a:tc>
                  <a:txBody>
                    <a:bodyPr/>
                    <a:lstStyle/>
                    <a:p>
                      <a:r>
                        <a:rPr lang="en-GB" sz="1800" b="0">
                          <a:solidFill>
                            <a:srgbClr val="C41230"/>
                          </a:solidFill>
                        </a:rPr>
                        <a:t>User benefits - International </a:t>
                      </a:r>
                      <a:r>
                        <a:rPr lang="en-GB" sz="1800" b="0" dirty="0">
                          <a:solidFill>
                            <a:srgbClr val="C41230"/>
                          </a:solidFill>
                        </a:rPr>
                        <a:t>Services</a:t>
                      </a:r>
                    </a:p>
                  </a:txBody>
                  <a:tcPr marL="91461" marR="91461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>
                          <a:solidFill>
                            <a:srgbClr val="C41230"/>
                          </a:solidFill>
                        </a:rPr>
                        <a:t>1,800</a:t>
                      </a:r>
                      <a:endParaRPr lang="en-GB" sz="1800" b="0" dirty="0">
                        <a:solidFill>
                          <a:srgbClr val="C41230"/>
                        </a:solidFill>
                      </a:endParaRPr>
                    </a:p>
                  </a:txBody>
                  <a:tcPr marL="91461" marR="91461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40"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C41230"/>
                          </a:solidFill>
                        </a:rPr>
                        <a:t>User benefits - Domestic Services</a:t>
                      </a:r>
                    </a:p>
                  </a:txBody>
                  <a:tcPr marL="91461" marR="91461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>
                          <a:solidFill>
                            <a:srgbClr val="C41230"/>
                          </a:solidFill>
                        </a:rPr>
                        <a:t>1,000</a:t>
                      </a:r>
                      <a:endParaRPr lang="en-GB" sz="1800" b="0" dirty="0">
                        <a:solidFill>
                          <a:srgbClr val="C41230"/>
                        </a:solidFill>
                      </a:endParaRPr>
                    </a:p>
                  </a:txBody>
                  <a:tcPr marL="91461" marR="91461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40"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C41230"/>
                          </a:solidFill>
                        </a:rPr>
                        <a:t>Road Congestion</a:t>
                      </a:r>
                    </a:p>
                  </a:txBody>
                  <a:tcPr marL="91461" marR="91461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>
                          <a:solidFill>
                            <a:srgbClr val="C41230"/>
                          </a:solidFill>
                        </a:rPr>
                        <a:t>30</a:t>
                      </a:r>
                    </a:p>
                  </a:txBody>
                  <a:tcPr marL="91461" marR="91461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40"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C41230"/>
                          </a:solidFill>
                        </a:rPr>
                        <a:t>Environmental benefits</a:t>
                      </a:r>
                    </a:p>
                  </a:txBody>
                  <a:tcPr marL="91461" marR="91461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>
                          <a:solidFill>
                            <a:srgbClr val="C41230"/>
                          </a:solidFill>
                        </a:rPr>
                        <a:t>90</a:t>
                      </a:r>
                    </a:p>
                  </a:txBody>
                  <a:tcPr marL="91461" marR="91461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40"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C41230"/>
                          </a:solidFill>
                        </a:rPr>
                        <a:t>Regeneration</a:t>
                      </a:r>
                    </a:p>
                  </a:txBody>
                  <a:tcPr marL="91461" marR="91461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>
                          <a:solidFill>
                            <a:srgbClr val="C41230"/>
                          </a:solidFill>
                        </a:rPr>
                        <a:t>500</a:t>
                      </a:r>
                    </a:p>
                  </a:txBody>
                  <a:tcPr marL="91461" marR="91461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40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C41230"/>
                          </a:solidFill>
                        </a:rPr>
                        <a:t>Total Benefit</a:t>
                      </a:r>
                    </a:p>
                  </a:txBody>
                  <a:tcPr marL="91461" marR="91461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>
                          <a:solidFill>
                            <a:srgbClr val="C41230"/>
                          </a:solidFill>
                        </a:rPr>
                        <a:t>3,420</a:t>
                      </a:r>
                      <a:endParaRPr lang="en-GB" sz="1800" b="1" dirty="0">
                        <a:solidFill>
                          <a:srgbClr val="C41230"/>
                        </a:solidFill>
                      </a:endParaRPr>
                    </a:p>
                  </a:txBody>
                  <a:tcPr marL="91461" marR="91461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40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C41230"/>
                          </a:solidFill>
                        </a:rPr>
                        <a:t>Costs</a:t>
                      </a:r>
                    </a:p>
                  </a:txBody>
                  <a:tcPr marL="91461" marR="91461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>
                          <a:solidFill>
                            <a:srgbClr val="C41230"/>
                          </a:solidFill>
                        </a:rPr>
                        <a:t>1,990</a:t>
                      </a:r>
                      <a:endParaRPr lang="en-GB" sz="1800" b="1" dirty="0">
                        <a:solidFill>
                          <a:srgbClr val="C41230"/>
                        </a:solidFill>
                      </a:endParaRPr>
                    </a:p>
                  </a:txBody>
                  <a:tcPr marL="91461" marR="91461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C41230"/>
                        </a:solidFill>
                      </a:endParaRPr>
                    </a:p>
                  </a:txBody>
                  <a:tcPr marL="91461" marR="91461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800" b="0" dirty="0">
                        <a:solidFill>
                          <a:srgbClr val="C41230"/>
                        </a:solidFill>
                      </a:endParaRPr>
                    </a:p>
                  </a:txBody>
                  <a:tcPr marL="91461" marR="91461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740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C41230"/>
                          </a:solidFill>
                        </a:rPr>
                        <a:t>NPV</a:t>
                      </a:r>
                    </a:p>
                  </a:txBody>
                  <a:tcPr marL="91461" marR="91461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>
                          <a:solidFill>
                            <a:srgbClr val="C41230"/>
                          </a:solidFill>
                        </a:rPr>
                        <a:t>1,430</a:t>
                      </a:r>
                      <a:endParaRPr lang="en-GB" sz="1800" b="1" dirty="0">
                        <a:solidFill>
                          <a:srgbClr val="C41230"/>
                        </a:solidFill>
                      </a:endParaRPr>
                    </a:p>
                  </a:txBody>
                  <a:tcPr marL="91461" marR="91461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740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C41230"/>
                          </a:solidFill>
                        </a:rPr>
                        <a:t>BCR</a:t>
                      </a:r>
                    </a:p>
                  </a:txBody>
                  <a:tcPr marL="91461" marR="91461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C41230"/>
                          </a:solidFill>
                        </a:rPr>
                        <a:t>1.72</a:t>
                      </a:r>
                    </a:p>
                  </a:txBody>
                  <a:tcPr marL="91461" marR="91461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740">
                <a:tc>
                  <a:txBody>
                    <a:bodyPr/>
                    <a:lstStyle/>
                    <a:p>
                      <a:r>
                        <a:rPr lang="en-GB" sz="1800" b="1" baseline="0">
                          <a:solidFill>
                            <a:srgbClr val="C41230"/>
                          </a:solidFill>
                        </a:rPr>
                        <a:t>    (BCR </a:t>
                      </a:r>
                      <a:r>
                        <a:rPr lang="en-GB" sz="1800" b="1">
                          <a:solidFill>
                            <a:srgbClr val="C41230"/>
                          </a:solidFill>
                        </a:rPr>
                        <a:t>excluding </a:t>
                      </a:r>
                      <a:r>
                        <a:rPr lang="en-GB" sz="1800" b="1" dirty="0">
                          <a:solidFill>
                            <a:srgbClr val="C41230"/>
                          </a:solidFill>
                        </a:rPr>
                        <a:t>regeneration</a:t>
                      </a:r>
                      <a:r>
                        <a:rPr lang="en-GB" sz="1800" b="1" baseline="0" dirty="0">
                          <a:solidFill>
                            <a:srgbClr val="C41230"/>
                          </a:solidFill>
                        </a:rPr>
                        <a:t> benefits)</a:t>
                      </a:r>
                      <a:endParaRPr lang="en-GB" sz="1800" b="1" dirty="0">
                        <a:solidFill>
                          <a:srgbClr val="C41230"/>
                        </a:solidFill>
                      </a:endParaRPr>
                    </a:p>
                  </a:txBody>
                  <a:tcPr marL="91461" marR="91461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C41230"/>
                          </a:solidFill>
                        </a:rPr>
                        <a:t>1.5</a:t>
                      </a:r>
                    </a:p>
                  </a:txBody>
                  <a:tcPr marL="91461" marR="91461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034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00F02F3-ABB8-4793-A6BA-39AB53C49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HS2 Proposal – phases 1 and 2</a:t>
            </a:r>
          </a:p>
        </p:txBody>
      </p:sp>
      <p:pic>
        <p:nvPicPr>
          <p:cNvPr id="22531" name="Picture 1">
            <a:extLst>
              <a:ext uri="{FF2B5EF4-FFF2-40B4-BE49-F238E27FC236}">
                <a16:creationId xmlns:a16="http://schemas.microsoft.com/office/drawing/2014/main" id="{1DCB7B2E-9F9F-4E74-8027-8E95CEE296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4175" y="1646238"/>
            <a:ext cx="3292475" cy="4314825"/>
          </a:xfrm>
          <a:noFill/>
        </p:spPr>
      </p:pic>
    </p:spTree>
    <p:extLst>
      <p:ext uri="{BB962C8B-B14F-4D97-AF65-F5344CB8AC3E}">
        <p14:creationId xmlns:p14="http://schemas.microsoft.com/office/powerpoint/2010/main" val="1494710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832ECA11-BF92-4472-A5AF-BDB6772C513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55600" y="422275"/>
            <a:ext cx="6376988" cy="738188"/>
          </a:xfrm>
        </p:spPr>
        <p:txBody>
          <a:bodyPr/>
          <a:lstStyle/>
          <a:p>
            <a:r>
              <a:rPr lang="en-GB" altLang="en-US" sz="2400"/>
              <a:t>Options examined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99ABCFA6-4951-496A-9AF4-F02282B9594A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33400" indent="-444500">
              <a:defRPr/>
            </a:pPr>
            <a:r>
              <a:rPr lang="en-GB" altLang="en-US" sz="2200" dirty="0"/>
              <a:t>East, West, Both or Y shaped network</a:t>
            </a:r>
          </a:p>
          <a:p>
            <a:pPr marL="533400" indent="-444500">
              <a:defRPr/>
            </a:pPr>
            <a:r>
              <a:rPr lang="en-GB" altLang="en-US" sz="2200" dirty="0"/>
              <a:t>Sifting process looked at 60 London termini and 6 routes</a:t>
            </a:r>
          </a:p>
          <a:p>
            <a:pPr marL="533400" indent="-444500">
              <a:defRPr/>
            </a:pPr>
            <a:r>
              <a:rPr lang="en-GB" altLang="en-US" sz="2200" dirty="0"/>
              <a:t>Stations included Old Oak Common (severe loss of user benefits compared with Central London)</a:t>
            </a:r>
          </a:p>
          <a:p>
            <a:pPr marL="533400" indent="-444500">
              <a:defRPr/>
            </a:pPr>
            <a:r>
              <a:rPr lang="en-GB" altLang="en-US" sz="2200" dirty="0"/>
              <a:t>Routes including M1 corridor (closer to built up area so involved a lot of demolition and/or tunnelling)</a:t>
            </a:r>
          </a:p>
          <a:p>
            <a:pPr marL="533400" indent="-444500">
              <a:defRPr/>
            </a:pPr>
            <a:r>
              <a:rPr lang="en-GB" altLang="en-US" sz="2200" dirty="0"/>
              <a:t>New orthodox line (200km p.a.)</a:t>
            </a:r>
          </a:p>
          <a:p>
            <a:pPr marL="533400" indent="-444500">
              <a:defRPr/>
            </a:pPr>
            <a:r>
              <a:rPr lang="en-GB" altLang="en-US" sz="2200" dirty="0"/>
              <a:t>Upgrading existing lines</a:t>
            </a:r>
          </a:p>
          <a:p>
            <a:pPr>
              <a:buFontTx/>
              <a:buNone/>
              <a:defRPr/>
            </a:pPr>
            <a:endParaRPr lang="en-GB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425349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A16B43C-D0AD-49D3-BEB8-3A55DD9A1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008000"/>
                </a:solidFill>
              </a:rPr>
              <a:t>Key questions</a:t>
            </a:r>
            <a:endParaRPr lang="en-US" altLang="en-US">
              <a:solidFill>
                <a:srgbClr val="008000"/>
              </a:solidFill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4B5F931-9682-458C-A99A-9E6262BCA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613" y="2565400"/>
            <a:ext cx="8429625" cy="434975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Which terminals to link?</a:t>
            </a:r>
          </a:p>
          <a:p>
            <a:pPr eaLnBrk="1" hangingPunct="1">
              <a:defRPr/>
            </a:pPr>
            <a:r>
              <a:rPr lang="en-GB" altLang="en-US" dirty="0"/>
              <a:t>What sort of services</a:t>
            </a:r>
          </a:p>
          <a:p>
            <a:pPr indent="0" eaLnBrk="1" hangingPunct="1">
              <a:buFontTx/>
              <a:buNone/>
              <a:defRPr/>
            </a:pPr>
            <a:r>
              <a:rPr lang="en-GB" altLang="en-US" dirty="0"/>
              <a:t> - metro?</a:t>
            </a:r>
          </a:p>
          <a:p>
            <a:pPr eaLnBrk="1" hangingPunct="1">
              <a:buFontTx/>
              <a:buChar char="-"/>
              <a:defRPr/>
            </a:pPr>
            <a:r>
              <a:rPr lang="en-GB" altLang="en-US" dirty="0"/>
              <a:t>Outer suburban (Thameslink?)</a:t>
            </a:r>
          </a:p>
          <a:p>
            <a:pPr eaLnBrk="1" hangingPunct="1">
              <a:buFontTx/>
              <a:buChar char="-"/>
              <a:defRPr/>
            </a:pPr>
            <a:r>
              <a:rPr lang="en-GB" altLang="en-US" dirty="0"/>
              <a:t>Long distance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A5DF6E18-059E-4035-BA92-CDA1D32D1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Journey times from London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EADD4BA5-37A5-4D7F-B068-F1AF054C42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/>
              <a:t>				now		with HS2</a:t>
            </a:r>
          </a:p>
          <a:p>
            <a:pPr>
              <a:buFontTx/>
              <a:buNone/>
            </a:pPr>
            <a:r>
              <a:rPr lang="en-GB" altLang="en-US"/>
              <a:t>Birmingham		1:21		0:49</a:t>
            </a:r>
          </a:p>
          <a:p>
            <a:pPr>
              <a:buFontTx/>
              <a:buNone/>
            </a:pPr>
            <a:r>
              <a:rPr lang="en-GB" altLang="en-US"/>
              <a:t>Leeds			2.12		1:23</a:t>
            </a:r>
          </a:p>
          <a:p>
            <a:pPr>
              <a:buFontTx/>
              <a:buNone/>
            </a:pPr>
            <a:r>
              <a:rPr lang="en-GB" altLang="en-US"/>
              <a:t>Manchester		2.08		1.08</a:t>
            </a:r>
          </a:p>
          <a:p>
            <a:pPr>
              <a:buFontTx/>
              <a:buNone/>
            </a:pPr>
            <a:r>
              <a:rPr lang="en-GB" altLang="en-US"/>
              <a:t>Newcastle			2.52		2.19</a:t>
            </a:r>
          </a:p>
          <a:p>
            <a:pPr>
              <a:buFontTx/>
              <a:buNone/>
            </a:pPr>
            <a:r>
              <a:rPr lang="en-GB" altLang="en-US"/>
              <a:t>Edinburgh			4.23 		3.38</a:t>
            </a:r>
          </a:p>
          <a:p>
            <a:pPr>
              <a:buFontTx/>
              <a:buNone/>
            </a:pPr>
            <a:r>
              <a:rPr lang="en-GB" altLang="en-US"/>
              <a:t>Glasgow			4.08		3.38</a:t>
            </a:r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4920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10D23B14-0BF9-49AA-BF44-FB641A9E3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/>
              <a:t>Passengers forecast to use HS2 </a:t>
            </a:r>
            <a:br>
              <a:rPr lang="en-GB" altLang="en-US" sz="2400"/>
            </a:br>
            <a:r>
              <a:rPr lang="en-GB" altLang="en-US" sz="2400"/>
              <a:t>(&gt;40m p.a.)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3085C3-2140-4668-A095-2730BB0913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850" y="1628775"/>
          <a:ext cx="8429626" cy="1657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4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378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rgbClr val="C41230"/>
                          </a:solidFill>
                        </a:rPr>
                        <a:t>Switch from classic rail</a:t>
                      </a:r>
                    </a:p>
                  </a:txBody>
                  <a:tcPr marL="91439" marR="9143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rgbClr val="C41230"/>
                          </a:solidFill>
                        </a:rPr>
                        <a:t>69%</a:t>
                      </a:r>
                    </a:p>
                  </a:txBody>
                  <a:tcPr marL="91439" marR="9143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78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C41230"/>
                          </a:solidFill>
                        </a:rPr>
                        <a:t>New Trips</a:t>
                      </a:r>
                    </a:p>
                  </a:txBody>
                  <a:tcPr marL="91439" marR="9143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C41230"/>
                          </a:solidFill>
                        </a:rPr>
                        <a:t>26%</a:t>
                      </a:r>
                    </a:p>
                  </a:txBody>
                  <a:tcPr marL="91439" marR="9143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78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C41230"/>
                          </a:solidFill>
                        </a:rPr>
                        <a:t>Modal Shift from Air</a:t>
                      </a:r>
                    </a:p>
                  </a:txBody>
                  <a:tcPr marL="91439" marR="9143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C41230"/>
                          </a:solidFill>
                        </a:rPr>
                        <a:t>1%</a:t>
                      </a:r>
                    </a:p>
                  </a:txBody>
                  <a:tcPr marL="91439" marR="9143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215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C41230"/>
                          </a:solidFill>
                        </a:rPr>
                        <a:t>Modal Shift from Car</a:t>
                      </a:r>
                    </a:p>
                  </a:txBody>
                  <a:tcPr marL="91439" marR="9143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C41230"/>
                          </a:solidFill>
                        </a:rPr>
                        <a:t>4%</a:t>
                      </a:r>
                    </a:p>
                  </a:txBody>
                  <a:tcPr marL="91439" marR="9143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620" name="Text Placeholder 4">
            <a:extLst>
              <a:ext uri="{FF2B5EF4-FFF2-40B4-BE49-F238E27FC236}">
                <a16:creationId xmlns:a16="http://schemas.microsoft.com/office/drawing/2014/main" id="{963CD60F-C87A-4853-B185-A961F9F8FDE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3933825"/>
            <a:ext cx="8569325" cy="1223963"/>
          </a:xfrm>
        </p:spPr>
        <p:txBody>
          <a:bodyPr/>
          <a:lstStyle/>
          <a:p>
            <a:pPr marL="444500" indent="-355600"/>
            <a:r>
              <a:rPr lang="en-GB" altLang="en-US" sz="2200"/>
              <a:t>Rail already dominant except for London-Scotland</a:t>
            </a:r>
          </a:p>
          <a:p>
            <a:pPr marL="444500" indent="-355600"/>
            <a:r>
              <a:rPr lang="en-GB" altLang="en-US" sz="2200"/>
              <a:t>So not much scope to reduce CO</a:t>
            </a:r>
            <a:r>
              <a:rPr lang="en-GB" altLang="en-US" sz="2200" baseline="-25000"/>
              <a:t>2</a:t>
            </a:r>
            <a:r>
              <a:rPr lang="en-GB" altLang="en-US" sz="2200"/>
              <a:t> by modal shift.</a:t>
            </a:r>
          </a:p>
        </p:txBody>
      </p:sp>
    </p:spTree>
    <p:extLst>
      <p:ext uri="{BB962C8B-B14F-4D97-AF65-F5344CB8AC3E}">
        <p14:creationId xmlns:p14="http://schemas.microsoft.com/office/powerpoint/2010/main" val="2507067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A78B9773-F562-4C40-B38B-550B9951509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55600" y="603250"/>
            <a:ext cx="5800725" cy="738188"/>
          </a:xfrm>
        </p:spPr>
        <p:txBody>
          <a:bodyPr/>
          <a:lstStyle/>
          <a:p>
            <a:r>
              <a:rPr lang="en-GB" altLang="en-US" sz="2400"/>
              <a:t>Pricing Policy assumed in the appraisal</a:t>
            </a:r>
            <a:br>
              <a:rPr lang="en-GB" altLang="en-US" sz="2400"/>
            </a:br>
            <a:endParaRPr lang="en-GB" altLang="en-US" sz="2400"/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8CCFD3E-1C0D-414D-9A95-046828E92DF4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44500" indent="-355600">
              <a:buFont typeface="Arial" panose="020B0604020202020204" pitchFamily="34" charset="0"/>
              <a:buChar char="−"/>
              <a:defRPr/>
            </a:pPr>
            <a:r>
              <a:rPr lang="en-GB" altLang="en-US" sz="2200"/>
              <a:t>Rail fares rise by RPI +1% from 2020</a:t>
            </a:r>
          </a:p>
          <a:p>
            <a:pPr marL="444500" indent="-355600">
              <a:buFont typeface="Arial" panose="020B0604020202020204" pitchFamily="34" charset="0"/>
              <a:buChar char="−"/>
              <a:defRPr/>
            </a:pPr>
            <a:r>
              <a:rPr lang="en-GB" altLang="en-US" sz="2200"/>
              <a:t>HS2 fares same as conventional rail</a:t>
            </a:r>
          </a:p>
          <a:p>
            <a:pPr marL="444500" indent="-355600">
              <a:buFont typeface="Arial" panose="020B0604020202020204" pitchFamily="34" charset="0"/>
              <a:buChar char="−"/>
              <a:defRPr/>
            </a:pPr>
            <a:r>
              <a:rPr lang="en-GB" altLang="en-US" sz="2200"/>
              <a:t>Air fares continue to decline</a:t>
            </a:r>
          </a:p>
          <a:p>
            <a:pPr marL="444500" indent="-355600">
              <a:buFont typeface="Arial" panose="020B0604020202020204" pitchFamily="34" charset="0"/>
              <a:buChar char="−"/>
              <a:defRPr/>
            </a:pPr>
            <a:r>
              <a:rPr lang="en-GB" altLang="en-US" sz="2200"/>
              <a:t>Motoring costs decline as efficiency improves but no rise in fuel tax or further use of road pricing</a:t>
            </a:r>
          </a:p>
          <a:p>
            <a:pPr indent="3175">
              <a:buFontTx/>
              <a:buNone/>
              <a:defRPr/>
            </a:pPr>
            <a:r>
              <a:rPr lang="en-GB" altLang="en-US" sz="2200"/>
              <a:t>So by 2036 in real terms:</a:t>
            </a:r>
          </a:p>
          <a:p>
            <a:pPr indent="3175">
              <a:buFontTx/>
              <a:buNone/>
              <a:defRPr/>
            </a:pPr>
            <a:r>
              <a:rPr lang="en-GB" altLang="en-US" sz="2200"/>
              <a:t>  	Rail 	+25%</a:t>
            </a:r>
          </a:p>
          <a:p>
            <a:pPr indent="3175">
              <a:buFontTx/>
              <a:buNone/>
              <a:defRPr/>
            </a:pPr>
            <a:r>
              <a:rPr lang="en-GB" altLang="en-US" sz="2200"/>
              <a:t>  	Air  	−30% </a:t>
            </a:r>
          </a:p>
          <a:p>
            <a:pPr indent="3175">
              <a:buFontTx/>
              <a:buNone/>
              <a:defRPr/>
            </a:pPr>
            <a:r>
              <a:rPr lang="en-GB" altLang="en-US" sz="2200"/>
              <a:t>  	Car	−40%</a:t>
            </a:r>
          </a:p>
          <a:p>
            <a:pPr indent="3175">
              <a:buFontTx/>
              <a:buNone/>
              <a:defRPr/>
            </a:pPr>
            <a:r>
              <a:rPr lang="en-GB" altLang="en-US" sz="2200"/>
              <a:t>  	(HS2 forecasts) </a:t>
            </a:r>
          </a:p>
          <a:p>
            <a:pPr>
              <a:buFontTx/>
              <a:buNone/>
              <a:defRPr/>
            </a:pPr>
            <a:endParaRPr lang="en-GB" altLang="en-US" sz="2200"/>
          </a:p>
        </p:txBody>
      </p:sp>
    </p:spTree>
    <p:extLst>
      <p:ext uri="{BB962C8B-B14F-4D97-AF65-F5344CB8AC3E}">
        <p14:creationId xmlns:p14="http://schemas.microsoft.com/office/powerpoint/2010/main" val="175664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886FFDC-1978-4D1F-81AC-E833A6A0E5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zh-CN" sz="2400">
                <a:ea typeface="SimSun" panose="02010600030101010101" pitchFamily="2" charset="-122"/>
              </a:rPr>
              <a:t>Capacity benefits</a:t>
            </a:r>
            <a:r>
              <a:rPr lang="en-US" altLang="zh-CN" sz="2400">
                <a:ea typeface="SimSun" panose="02010600030101010101" pitchFamily="2" charset="-122"/>
              </a:rPr>
              <a:t> </a:t>
            </a:r>
            <a:endParaRPr lang="en-GB" altLang="en-US" sz="240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08FC4F6-3A25-46E3-987D-8B0489F26E5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2200" dirty="0"/>
              <a:t>HSR route has huge capacity</a:t>
            </a:r>
          </a:p>
          <a:p>
            <a:pPr>
              <a:defRPr/>
            </a:pPr>
            <a:r>
              <a:rPr lang="en-GB" altLang="en-US" sz="2200" dirty="0"/>
              <a:t>Relief of capacity problems on parallel routes leading to: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GB" altLang="en-US" sz="2200" dirty="0"/>
              <a:t>Reduced overcrowding 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GB" altLang="en-US" sz="2200" dirty="0"/>
              <a:t>Improved reliability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GB" altLang="en-US" sz="2200" dirty="0"/>
              <a:t>More capacity for freight</a:t>
            </a:r>
          </a:p>
          <a:p>
            <a:pPr lvl="1" indent="0">
              <a:buFontTx/>
              <a:buNone/>
              <a:defRPr/>
            </a:pPr>
            <a:r>
              <a:rPr lang="en-GB" altLang="en-US" sz="2200" dirty="0"/>
              <a:t>Particularly important between London and Rugby, but also approaches to Birmingham, Leeds and Manchester (part of Northern Powerhouse Rail?</a:t>
            </a:r>
          </a:p>
          <a:p>
            <a:pPr lvl="1" indent="0">
              <a:buFontTx/>
              <a:buNone/>
              <a:defRPr/>
            </a:pPr>
            <a:r>
              <a:rPr lang="en-GB" altLang="en-US" sz="2200" dirty="0"/>
              <a:t>How best to use capacity on the Northern part of the route?</a:t>
            </a:r>
          </a:p>
          <a:p>
            <a:pPr lvl="1" indent="0">
              <a:buFontTx/>
              <a:buNone/>
              <a:defRPr/>
            </a:pPr>
            <a:r>
              <a:rPr lang="en-GB" altLang="en-US" sz="2200" dirty="0"/>
              <a:t>What would happen without HS2?</a:t>
            </a:r>
          </a:p>
          <a:p>
            <a:pPr>
              <a:buFontTx/>
              <a:buNone/>
              <a:defRPr/>
            </a:pPr>
            <a:endParaRPr lang="en-GB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555675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B2170261-F112-40FE-813B-6E164CBA6F4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sz="2400"/>
              <a:t>Wider economic benefits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49711569-DDB7-41B9-9A7E-5C2128DC5A6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88900" indent="0">
              <a:buFontTx/>
              <a:buNone/>
              <a:defRPr/>
            </a:pPr>
            <a:r>
              <a:rPr lang="en-US" altLang="en-US" sz="2200"/>
              <a:t>Current appraisal method considers these only for major conurbations on the assumption of unchanged land-use :</a:t>
            </a:r>
          </a:p>
          <a:p>
            <a:pPr marL="533400" indent="-355600">
              <a:defRPr/>
            </a:pPr>
            <a:r>
              <a:rPr lang="en-US" altLang="en-US" sz="2200"/>
              <a:t>Agglomeration benefits</a:t>
            </a:r>
          </a:p>
          <a:p>
            <a:pPr marL="533400" indent="-355600">
              <a:defRPr/>
            </a:pPr>
            <a:r>
              <a:rPr lang="en-US" altLang="en-US" sz="2200"/>
              <a:t>Labour market benefits</a:t>
            </a:r>
          </a:p>
          <a:p>
            <a:pPr marL="533400" indent="-355600">
              <a:defRPr/>
            </a:pPr>
            <a:r>
              <a:rPr lang="en-US" altLang="en-US" sz="2200"/>
              <a:t>Imperfect competition</a:t>
            </a:r>
          </a:p>
          <a:p>
            <a:pPr marL="444500" indent="-355600">
              <a:buFontTx/>
              <a:buNone/>
              <a:defRPr/>
            </a:pPr>
            <a:r>
              <a:rPr lang="en-US" altLang="en-US" sz="2200"/>
              <a:t>The figure of  £14billion is on this basis.</a:t>
            </a:r>
          </a:p>
          <a:p>
            <a:pPr marL="88900" indent="0">
              <a:buFontTx/>
              <a:buNone/>
              <a:defRPr/>
            </a:pPr>
            <a:r>
              <a:rPr lang="en-US" altLang="en-US" sz="2200"/>
              <a:t>Graham examined whether there were further agglomeration benefits from improving inter city rail business travel? Concluded very small (£0.1bn?) due to low share of all journeys in the course of work. </a:t>
            </a:r>
          </a:p>
          <a:p>
            <a:pPr>
              <a:buFontTx/>
              <a:buNone/>
              <a:defRPr/>
            </a:pPr>
            <a:endParaRPr lang="en-US" altLang="en-US" sz="2200"/>
          </a:p>
        </p:txBody>
      </p:sp>
    </p:spTree>
    <p:extLst>
      <p:ext uri="{BB962C8B-B14F-4D97-AF65-F5344CB8AC3E}">
        <p14:creationId xmlns:p14="http://schemas.microsoft.com/office/powerpoint/2010/main" val="179779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0A53465F-D903-4F36-9424-EDF6D9D61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/>
              <a:t>Wider economic benefits (cont’d)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D3901881-195D-4D79-8926-101FFF511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665288"/>
            <a:ext cx="8537575" cy="4349750"/>
          </a:xfrm>
        </p:spPr>
        <p:txBody>
          <a:bodyPr/>
          <a:lstStyle/>
          <a:p>
            <a:pPr indent="3175">
              <a:buFontTx/>
              <a:buNone/>
              <a:defRPr/>
            </a:pPr>
            <a:r>
              <a:rPr lang="en-GB" altLang="en-US" dirty="0"/>
              <a:t>Additional mechanisms (Venables, Laird and Overman, 2014). </a:t>
            </a:r>
          </a:p>
          <a:p>
            <a:pPr marL="622300" indent="-444500">
              <a:defRPr/>
            </a:pPr>
            <a:r>
              <a:rPr lang="en-GB" altLang="en-US" dirty="0"/>
              <a:t>Increases in density and city size leading to further agglomeration effects</a:t>
            </a:r>
          </a:p>
          <a:p>
            <a:pPr marL="622300" indent="-444500">
              <a:defRPr/>
            </a:pPr>
            <a:r>
              <a:rPr lang="en-GB" altLang="en-US" dirty="0"/>
              <a:t>Specialisation and economies of scale</a:t>
            </a:r>
          </a:p>
          <a:p>
            <a:pPr marL="622300" indent="-444500">
              <a:defRPr/>
            </a:pPr>
            <a:r>
              <a:rPr lang="en-GB" altLang="en-US" dirty="0"/>
              <a:t>Attraction of additional private investment</a:t>
            </a:r>
          </a:p>
          <a:p>
            <a:pPr indent="0">
              <a:spcBef>
                <a:spcPts val="1200"/>
              </a:spcBef>
              <a:buFontTx/>
              <a:buNone/>
              <a:defRPr/>
            </a:pPr>
            <a:r>
              <a:rPr lang="en-US" altLang="en-US" dirty="0"/>
              <a:t>KPMG estimate £15b p.a.; but much criticism of how they separate out rail accessibility from other factors. </a:t>
            </a:r>
          </a:p>
          <a:p>
            <a:pPr indent="0">
              <a:buFontTx/>
              <a:buNone/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69898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6">
            <a:extLst>
              <a:ext uri="{FF2B5EF4-FFF2-40B4-BE49-F238E27FC236}">
                <a16:creationId xmlns:a16="http://schemas.microsoft.com/office/drawing/2014/main" id="{E800B517-D12B-4413-ADE6-EBF9055F1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E1356A94-67DB-43D6-9CB4-91952DCF71D4}"/>
              </a:ext>
            </a:extLst>
          </p:cNvPr>
          <p:cNvGraphicFramePr>
            <a:graphicFrameLocks noGrp="1"/>
          </p:cNvGraphicFramePr>
          <p:nvPr>
            <p:ph type="pic" idx="1"/>
          </p:nvPr>
        </p:nvGraphicFramePr>
        <p:xfrm>
          <a:off x="0" y="893763"/>
          <a:ext cx="9993313" cy="51895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5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5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64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Benefits and Costs of the full “Y” network PV, 2015 prices, £bn 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(</a:t>
                      </a:r>
                      <a:r>
                        <a:rPr lang="en-GB" sz="2000" dirty="0" err="1">
                          <a:effectLst/>
                        </a:rPr>
                        <a:t>DfT</a:t>
                      </a:r>
                      <a:r>
                        <a:rPr lang="en-GB" sz="2000" dirty="0">
                          <a:effectLst/>
                        </a:rPr>
                        <a:t>, 2020)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Net transport benefits 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74.2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Wider Economic Impacts (WEIs)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20.5 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Net benefits including WEIs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94.7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Capital costs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78.2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5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Renewals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5.4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6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Operating costs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25.2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6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7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Total costs = (4) + (5) + (6)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108.9 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8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Revenues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45.4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4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Net costs to Government = (7) – (8)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63.5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4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BCR without WEIs (ratio) = (1) / (9)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1.2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11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BCR with WEIs (ratio) = (3) / (9) 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1.5 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37" marR="9733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0777" name="Text Placeholder 7">
            <a:extLst>
              <a:ext uri="{FF2B5EF4-FFF2-40B4-BE49-F238E27FC236}">
                <a16:creationId xmlns:a16="http://schemas.microsoft.com/office/drawing/2014/main" id="{AAD8FD4B-9C0D-4CAC-8B0F-3194624728B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174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>
            <a:extLst>
              <a:ext uri="{FF2B5EF4-FFF2-40B4-BE49-F238E27FC236}">
                <a16:creationId xmlns:a16="http://schemas.microsoft.com/office/drawing/2014/main" id="{B0E9C5DA-770F-47D6-A9DF-62F7E506F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Breakdown of benefits for HS2 (full Y network)</a:t>
            </a:r>
            <a:br>
              <a:rPr lang="en-GB" altLang="en-US" b="1"/>
            </a:br>
            <a:r>
              <a:rPr lang="en-GB" altLang="en-US" b="1"/>
              <a:t> (PV, 2015 prices, £m) </a:t>
            </a:r>
            <a:r>
              <a:rPr lang="en-GB" altLang="en-US"/>
              <a:t>	(DfT, 2020)</a:t>
            </a:r>
            <a:br>
              <a:rPr lang="en-GB" altLang="en-US"/>
            </a:br>
            <a:endParaRPr lang="en-GB" altLang="en-US"/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F904732F-58A8-427D-8A17-A4140D1E76B5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627313" y="1738313"/>
          <a:ext cx="2895600" cy="3879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9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17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Rail user benefits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76670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2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17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Road user benefits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820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1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Wider Economic Impacts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2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20500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58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Reduced External Costs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810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958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Loss of indirect Tax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-4140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17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Net Benefits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94660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777" name="Table Placeholder 4">
            <a:extLst>
              <a:ext uri="{FF2B5EF4-FFF2-40B4-BE49-F238E27FC236}">
                <a16:creationId xmlns:a16="http://schemas.microsoft.com/office/drawing/2014/main" id="{6B1E2D85-7D7E-401F-AE2E-F6C3416B2B6A}"/>
              </a:ext>
            </a:extLst>
          </p:cNvPr>
          <p:cNvSpPr txBox="1">
            <a:spLocks/>
          </p:cNvSpPr>
          <p:nvPr/>
        </p:nvSpPr>
        <p:spPr bwMode="auto">
          <a:xfrm>
            <a:off x="457200" y="1412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08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AC059906-AB93-4439-90B1-2D6412A28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National Infrastructure Commission Report on rail needs in the Midlands and the North  2020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18D14340-8E45-47D5-9AB0-9B08A36DF5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Northern part of HS2 plus other aspirations  (new line Leeds-Manchester; upgrading Sheffield-Manchester etc) not affordable </a:t>
            </a:r>
          </a:p>
          <a:p>
            <a:r>
              <a:rPr lang="en-GB" altLang="en-US" dirty="0"/>
              <a:t>Should examine the possibility of terminating the Eastern leg of HS2 in the East Midlands and upgrading the existing line from there north</a:t>
            </a:r>
          </a:p>
          <a:p>
            <a:r>
              <a:rPr lang="en-GB" altLang="en-US" dirty="0"/>
              <a:t>This has been adopted as part of the Integrated Rail Plan</a:t>
            </a:r>
          </a:p>
        </p:txBody>
      </p:sp>
    </p:spTree>
    <p:extLst>
      <p:ext uri="{BB962C8B-B14F-4D97-AF65-F5344CB8AC3E}">
        <p14:creationId xmlns:p14="http://schemas.microsoft.com/office/powerpoint/2010/main" val="1039828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D916CAA-10F3-4F28-8251-3EB5C1D993F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sz="2400">
                <a:solidFill>
                  <a:srgbClr val="00502F"/>
                </a:solidFill>
              </a:rPr>
              <a:t>General Conclusions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6F66FC3-76D5-4CF9-BA33-2EB22FD5934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73238"/>
            <a:ext cx="8429625" cy="4349750"/>
          </a:xfrm>
        </p:spPr>
        <p:txBody>
          <a:bodyPr/>
          <a:lstStyle/>
          <a:p>
            <a:pPr marL="828675" indent="-742950">
              <a:lnSpc>
                <a:spcPct val="80000"/>
              </a:lnSpc>
              <a:buFontTx/>
              <a:buAutoNum type="arabicPeriod"/>
            </a:pPr>
            <a:r>
              <a:rPr lang="en-GB" altLang="en-US" sz="2800" dirty="0"/>
              <a:t>Rail project appraisal is complex because of the number of options to be considered (including route, rolling stock, price, quality of service) </a:t>
            </a:r>
          </a:p>
          <a:p>
            <a:pPr marL="828675" indent="-742950">
              <a:lnSpc>
                <a:spcPct val="80000"/>
              </a:lnSpc>
              <a:buFontTx/>
              <a:buAutoNum type="arabicPeriod"/>
            </a:pPr>
            <a:r>
              <a:rPr lang="en-GB" altLang="en-US" sz="2800" dirty="0"/>
              <a:t>May be able to modify distributive consequences by revising the scheme and how it is financed </a:t>
            </a:r>
          </a:p>
          <a:p>
            <a:pPr marL="828675" indent="-742950">
              <a:lnSpc>
                <a:spcPct val="80000"/>
              </a:lnSpc>
              <a:buFontTx/>
              <a:buAutoNum type="arabicPeriod"/>
            </a:pPr>
            <a:r>
              <a:rPr lang="en-GB" altLang="en-US" sz="2800" dirty="0"/>
              <a:t>Interactions between schemes complicated</a:t>
            </a:r>
          </a:p>
          <a:p>
            <a:pPr marL="828675" indent="-742950">
              <a:lnSpc>
                <a:spcPct val="80000"/>
              </a:lnSpc>
              <a:buFontTx/>
              <a:buAutoNum type="arabicPeriod"/>
            </a:pPr>
            <a:r>
              <a:rPr lang="en-GB" altLang="en-US" sz="2800" dirty="0"/>
              <a:t>Major uncertainties are:</a:t>
            </a:r>
          </a:p>
          <a:p>
            <a:pPr marL="828675" indent="-742950">
              <a:lnSpc>
                <a:spcPct val="80000"/>
              </a:lnSpc>
              <a:buFontTx/>
              <a:buNone/>
            </a:pPr>
            <a:r>
              <a:rPr lang="en-GB" altLang="en-US" sz="2800" dirty="0"/>
              <a:t>-future demand (</a:t>
            </a:r>
            <a:r>
              <a:rPr lang="en-GB" altLang="en-US" sz="2800" dirty="0" err="1"/>
              <a:t>esp</a:t>
            </a:r>
            <a:r>
              <a:rPr lang="en-GB" altLang="en-US" sz="2800" dirty="0"/>
              <a:t> post Covid 19)</a:t>
            </a:r>
          </a:p>
          <a:p>
            <a:pPr marL="828675" indent="-742950">
              <a:lnSpc>
                <a:spcPct val="80000"/>
              </a:lnSpc>
              <a:buFontTx/>
              <a:buNone/>
            </a:pPr>
            <a:r>
              <a:rPr lang="en-GB" altLang="en-US" sz="2800" dirty="0"/>
              <a:t>-wider economic benefits </a:t>
            </a:r>
          </a:p>
          <a:p>
            <a:pPr marL="828675" indent="-742950">
              <a:lnSpc>
                <a:spcPct val="80000"/>
              </a:lnSpc>
              <a:buFontTx/>
              <a:buAutoNum type="arabicPeriod"/>
            </a:pPr>
            <a:endParaRPr lang="en-GB" alt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D319B8F-48ED-46EF-9097-24367AA92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008000"/>
                </a:solidFill>
              </a:rPr>
              <a:t>Crossrail options(SSRA (2000))</a:t>
            </a:r>
            <a:endParaRPr lang="en-US" altLang="en-US">
              <a:solidFill>
                <a:srgbClr val="008000"/>
              </a:solidFill>
            </a:endParaRPr>
          </a:p>
        </p:txBody>
      </p:sp>
      <p:graphicFrame>
        <p:nvGraphicFramePr>
          <p:cNvPr id="98307" name="Group 3">
            <a:extLst>
              <a:ext uri="{FF2B5EF4-FFF2-40B4-BE49-F238E27FC236}">
                <a16:creationId xmlns:a16="http://schemas.microsoft.com/office/drawing/2014/main" id="{EBE37B8C-55C9-45BC-9FE9-F79C2BED728B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23888" y="1908175"/>
          <a:ext cx="7920037" cy="3413328"/>
        </p:xfrm>
        <a:graphic>
          <a:graphicData uri="http://schemas.openxmlformats.org/drawingml/2006/table">
            <a:tbl>
              <a:tblPr/>
              <a:tblGrid>
                <a:gridCol w="1484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9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9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3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1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Option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666" marB="456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Variant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666" marB="45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Capital Cost (£b)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666" marB="45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666" marB="45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NPV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(£b)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666" marB="45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B/C ratio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666" marB="45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Paddington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- Liv St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666" marB="456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Metro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Express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666" marB="45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2.3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666" marB="45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666" marB="45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4.4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4.5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666" marB="45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2.6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3.0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666" marB="45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Wimbledon – Liv St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666" marB="456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Metro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Express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666" marB="45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4.4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4.2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666" marB="45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666" marB="45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5.5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5.3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666" marB="45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2.3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2.3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666" marB="45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Wimbledon – Hackney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666" marB="456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Metro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Express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666" marB="45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5.3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5.3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666" marB="45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666" marB="45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3.5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4.1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666" marB="45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1.7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41230"/>
                          </a:solidFill>
                          <a:effectLst/>
                          <a:latin typeface="+mn-lt"/>
                        </a:rPr>
                        <a:t>1.8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41230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666" marB="45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D768C32-6324-44B9-A718-9357BF6B8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E001FBD-C616-4911-A381-0A5A3F19C2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en-US" sz="1800" dirty="0"/>
              <a:t>See: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en-US" sz="1600" dirty="0"/>
              <a:t>National Audit Office (2014) Crossrail, London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GB" altLang="en-US" sz="1600" dirty="0"/>
          </a:p>
          <a:p>
            <a:pPr>
              <a:lnSpc>
                <a:spcPct val="80000"/>
              </a:lnSpc>
              <a:buNone/>
              <a:defRPr/>
            </a:pPr>
            <a:r>
              <a:rPr lang="en-GB" altLang="en-US" sz="1600" dirty="0"/>
              <a:t>National Audit Office (2019) Completing Crossrail, London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GB" altLang="en-US" sz="1600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en-US" sz="1800" dirty="0"/>
              <a:t>T. Worsley (2011) </a:t>
            </a:r>
            <a:r>
              <a:rPr lang="en-GB" sz="1800" dirty="0"/>
              <a:t>The Evolution of London’s </a:t>
            </a:r>
            <a:r>
              <a:rPr lang="en-GB" sz="1800" dirty="0" err="1"/>
              <a:t>Crossrail</a:t>
            </a:r>
            <a:r>
              <a:rPr lang="en-GB" sz="1800" dirty="0"/>
              <a:t> Scheme and the Development of the Department for Transport’s Economic Appraisal</a:t>
            </a:r>
          </a:p>
          <a:p>
            <a:pPr indent="0">
              <a:buFontTx/>
              <a:buNone/>
              <a:defRPr/>
            </a:pPr>
            <a:r>
              <a:rPr lang="en-GB" sz="1800" dirty="0"/>
              <a:t> Discussion Paper 27, ITF, Paris</a:t>
            </a:r>
            <a:endParaRPr lang="en-GB" altLang="en-US" sz="1800" dirty="0"/>
          </a:p>
          <a:p>
            <a:pPr>
              <a:lnSpc>
                <a:spcPct val="80000"/>
              </a:lnSpc>
              <a:defRPr/>
            </a:pPr>
            <a:endParaRPr lang="en-GB" altLang="en-US" sz="1600" dirty="0"/>
          </a:p>
          <a:p>
            <a:pPr indent="0">
              <a:lnSpc>
                <a:spcPct val="80000"/>
              </a:lnSpc>
              <a:buNone/>
              <a:defRPr/>
            </a:pPr>
            <a:r>
              <a:rPr lang="en-GB" altLang="en-US" sz="1600" dirty="0"/>
              <a:t>More information about Cross Rail  may be found at </a:t>
            </a:r>
            <a:r>
              <a:rPr lang="en-GB" altLang="en-US" sz="1600" dirty="0">
                <a:hlinkClick r:id="rId2"/>
              </a:rPr>
              <a:t>www.crossrail.co.uk</a:t>
            </a:r>
            <a:endParaRPr lang="en-GB" altLang="en-US" sz="1600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GB" altLang="en-US" sz="1600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GB" altLang="en-US" sz="1600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GB" altLang="en-US" sz="1600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GB" altLang="en-US" sz="1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60FC8149-E769-4BEB-B25C-D85B781EFA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58788"/>
            <a:ext cx="4876800" cy="738187"/>
          </a:xfrm>
        </p:spPr>
        <p:txBody>
          <a:bodyPr/>
          <a:lstStyle/>
          <a:p>
            <a:r>
              <a:rPr lang="en-US" altLang="en-US" sz="2400"/>
              <a:t>References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AB5368D-B6F5-4C9F-8F5A-E3023A41D4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0">
              <a:buFontTx/>
              <a:buNone/>
              <a:defRPr/>
            </a:pPr>
            <a:r>
              <a:rPr lang="en-GB" altLang="en-US" sz="2000" dirty="0"/>
              <a:t>On high speed rail in general see:</a:t>
            </a:r>
          </a:p>
          <a:p>
            <a:pPr lvl="1" indent="0">
              <a:buFontTx/>
              <a:buNone/>
              <a:defRPr/>
            </a:pPr>
            <a:r>
              <a:rPr lang="en-GB" altLang="en-US" dirty="0"/>
              <a:t>Nash, Chris (2013) </a:t>
            </a:r>
            <a:r>
              <a:rPr lang="en-GB" altLang="en-US" i="1" dirty="0"/>
              <a:t>When to invest in high-speed rail? </a:t>
            </a:r>
            <a:r>
              <a:rPr lang="en-GB" altLang="en-US" dirty="0"/>
              <a:t>OECD/ITF joint transport research centre discussion paper 2013/25 (</a:t>
            </a:r>
            <a:r>
              <a:rPr lang="en-GB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www.oecd.org</a:t>
            </a:r>
            <a:r>
              <a:rPr lang="en-GB" altLang="en-US" dirty="0"/>
              <a:t>)</a:t>
            </a:r>
          </a:p>
          <a:p>
            <a:pPr indent="0">
              <a:buFontTx/>
              <a:buNone/>
              <a:defRPr/>
            </a:pPr>
            <a:r>
              <a:rPr lang="en-GB" altLang="en-US" sz="2000" dirty="0"/>
              <a:t>National Audit Office report on HS1:</a:t>
            </a:r>
          </a:p>
          <a:p>
            <a:pPr lvl="1" indent="0">
              <a:buFontTx/>
              <a:buNone/>
              <a:defRPr/>
            </a:pPr>
            <a:r>
              <a:rPr lang="en-GB" altLang="en-US" dirty="0"/>
              <a:t>NAO (2012) </a:t>
            </a:r>
            <a:r>
              <a:rPr lang="en-GB" altLang="en-US" i="1" dirty="0"/>
              <a:t>The completion and sale of High Speed 1. </a:t>
            </a:r>
            <a:r>
              <a:rPr lang="en-GB" altLang="en-US" dirty="0"/>
              <a:t>Report by the Comptroller and Auditor General, HC1834, 28 March 2012. </a:t>
            </a:r>
            <a:r>
              <a:rPr lang="en-GB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https://www.nao.org.uk/wp-content/uploads/2012/03/10121834.pdf </a:t>
            </a:r>
          </a:p>
          <a:p>
            <a:pPr>
              <a:buFontTx/>
              <a:buNone/>
              <a:defRPr/>
            </a:pPr>
            <a:r>
              <a:rPr lang="en-GB" altLang="en-US" sz="2000" dirty="0"/>
              <a:t>HS2 Strategic Case (2013)</a:t>
            </a:r>
            <a:endParaRPr lang="en-GB" dirty="0"/>
          </a:p>
          <a:p>
            <a:pPr indent="0">
              <a:buFontTx/>
              <a:buNone/>
              <a:defRPr/>
            </a:pPr>
            <a:r>
              <a:rPr lang="en-GB" dirty="0">
                <a:hlinkClick r:id="rId2"/>
              </a:rPr>
              <a:t>https://www.gov.uk/government/publications/hs2-strategic-case</a:t>
            </a:r>
            <a:endParaRPr lang="en-GB" dirty="0"/>
          </a:p>
          <a:p>
            <a:pPr indent="0">
              <a:buFontTx/>
              <a:buNone/>
              <a:defRPr/>
            </a:pPr>
            <a:r>
              <a:rPr lang="en-GB" altLang="en-US" sz="2000" dirty="0" err="1"/>
              <a:t>Oakervee</a:t>
            </a:r>
            <a:r>
              <a:rPr lang="en-GB" altLang="en-US" sz="2000" dirty="0"/>
              <a:t> Review (2019)</a:t>
            </a:r>
          </a:p>
          <a:p>
            <a:pPr>
              <a:buFontTx/>
              <a:buNone/>
              <a:defRPr/>
            </a:pPr>
            <a:r>
              <a:rPr lang="en-GB" altLang="en-US" sz="2000" dirty="0">
                <a:hlinkClick r:id="rId3"/>
              </a:rPr>
              <a:t>https://www.gov.uk/government/publications/oakervee-review-of-hs2</a:t>
            </a:r>
            <a:endParaRPr lang="en-GB" altLang="en-US" sz="2000" dirty="0"/>
          </a:p>
          <a:p>
            <a:pPr>
              <a:buFontTx/>
              <a:buNone/>
              <a:defRPr/>
            </a:pPr>
            <a:endParaRPr lang="en-GB" altLang="en-US" sz="2000" dirty="0"/>
          </a:p>
          <a:p>
            <a:pPr>
              <a:buFontTx/>
              <a:buNone/>
              <a:defRPr/>
            </a:pPr>
            <a:endParaRPr lang="en-GB" altLang="en-US" sz="2000" dirty="0"/>
          </a:p>
          <a:p>
            <a:pPr>
              <a:buFontTx/>
              <a:buNone/>
              <a:defRPr/>
            </a:pPr>
            <a:endParaRPr lang="en-GB" altLang="en-US" sz="2000" dirty="0"/>
          </a:p>
          <a:p>
            <a:pPr>
              <a:buFontTx/>
              <a:buNone/>
              <a:defRPr/>
            </a:pPr>
            <a:endParaRPr lang="en-GB" altLang="en-US" sz="2000" dirty="0"/>
          </a:p>
          <a:p>
            <a:pPr>
              <a:buFontTx/>
              <a:buNone/>
              <a:defRPr/>
            </a:pPr>
            <a:endParaRPr lang="en-GB" altLang="en-US" sz="2000" dirty="0"/>
          </a:p>
          <a:p>
            <a:pPr>
              <a:buFontTx/>
              <a:buNone/>
              <a:defRPr/>
            </a:pP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095855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86DA669D-76E2-4906-A147-1F02504B23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References CTD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FF61238D-DFCD-4A65-A82C-98A50EACA9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err="1"/>
              <a:t>DfT</a:t>
            </a:r>
            <a:r>
              <a:rPr lang="en-GB" altLang="en-US" dirty="0"/>
              <a:t> (2020)  Full Business Case. High Speed 2 Phase One 	(</a:t>
            </a:r>
            <a:r>
              <a:rPr lang="en-GB" altLang="en-US" dirty="0">
                <a:hlinkClick r:id="rId2"/>
              </a:rPr>
              <a:t>https://www.gov.uk/government/publications/hs2-phase-one-full-business-case</a:t>
            </a:r>
            <a:r>
              <a:rPr lang="en-GB" altLang="en-US" dirty="0"/>
              <a:t>)</a:t>
            </a:r>
          </a:p>
          <a:p>
            <a:r>
              <a:rPr lang="en-GB" altLang="en-US" dirty="0"/>
              <a:t>National Infrastructure Commission (2020) Rail Needs Assessment for the Midlands and the North</a:t>
            </a:r>
          </a:p>
          <a:p>
            <a:r>
              <a:rPr lang="en-GB" dirty="0">
                <a:hlinkClick r:id="rId3"/>
              </a:rPr>
              <a:t>Rail Needs Assessment for the Midlands and the North - NIC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440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55F0CC7C-0E6B-4C51-B569-931F2D09E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Which option to choose?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D2333A30-80D2-4C2C-A3D0-465B7C5E37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0">
              <a:buFontTx/>
              <a:buNone/>
            </a:pPr>
            <a:r>
              <a:rPr lang="en-GB" altLang="en-US"/>
              <a:t>- Paddington – Liv St has highest BCR and lowest capital cost</a:t>
            </a:r>
          </a:p>
          <a:p>
            <a:pPr indent="0">
              <a:buFontTx/>
              <a:buNone/>
            </a:pPr>
            <a:r>
              <a:rPr lang="en-GB" altLang="en-US"/>
              <a:t>- Wimbledon – Liv St has highest NPV but incremental BCR</a:t>
            </a:r>
          </a:p>
          <a:p>
            <a:pPr indent="0">
              <a:buFontTx/>
              <a:buNone/>
            </a:pPr>
            <a:r>
              <a:rPr lang="en-GB" altLang="en-US"/>
              <a:t> 	well below 2</a:t>
            </a:r>
          </a:p>
          <a:p>
            <a:pPr indent="0">
              <a:buFontTx/>
              <a:buNone/>
            </a:pPr>
            <a:r>
              <a:rPr lang="en-GB" altLang="en-US"/>
              <a:t>- Paddington –Liv St leaves option of Wimbledon-Hackney at   	a later date</a:t>
            </a:r>
          </a:p>
          <a:p>
            <a:pPr indent="0">
              <a:buFontTx/>
              <a:buNone/>
            </a:pPr>
            <a:r>
              <a:rPr lang="en-GB" altLang="en-US"/>
              <a:t>(Wimbledon – Liv St blocks both other routes)</a:t>
            </a:r>
          </a:p>
          <a:p>
            <a:pPr indent="0">
              <a:buFontTx/>
              <a:buNone/>
            </a:pPr>
            <a:endParaRPr lang="en-GB" altLang="en-US"/>
          </a:p>
          <a:p>
            <a:pPr indent="0">
              <a:buFontTx/>
              <a:buNone/>
            </a:pPr>
            <a:r>
              <a:rPr lang="en-GB" altLang="en-US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0F2F33F-229D-4E41-AB4D-1EA7BB073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Crossrail route map</a:t>
            </a:r>
            <a:endParaRPr lang="en-US" altLang="en-US"/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C24AACBA-5C1F-408C-9CA9-5CF4046BAD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338" y="1714500"/>
            <a:ext cx="7065962" cy="2071688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807B5D45-EEB6-4EE3-8FC6-EFE4375C1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Advantages of the Metro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A209D-119F-420A-BC2B-F175E7485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Benefits poorer inner London suburbs rather than wealthier commuter areas</a:t>
            </a:r>
          </a:p>
          <a:p>
            <a:pPr>
              <a:defRPr/>
            </a:pPr>
            <a:r>
              <a:rPr lang="en-GB" dirty="0"/>
              <a:t>High density rolling stock maximises capacity</a:t>
            </a:r>
          </a:p>
          <a:p>
            <a:pPr>
              <a:defRPr/>
            </a:pPr>
            <a:r>
              <a:rPr lang="en-GB" dirty="0"/>
              <a:t> Simpler service pattern aids reliability</a:t>
            </a:r>
          </a:p>
          <a:p>
            <a:pPr indent="0">
              <a:buFontTx/>
              <a:buNone/>
              <a:defRPr/>
            </a:pPr>
            <a:r>
              <a:rPr lang="en-GB" dirty="0"/>
              <a:t>(</a:t>
            </a:r>
            <a:r>
              <a:rPr lang="en-GB" dirty="0" err="1"/>
              <a:t>Cf</a:t>
            </a:r>
            <a:r>
              <a:rPr lang="en-GB" dirty="0"/>
              <a:t> Thameslink)</a:t>
            </a:r>
          </a:p>
          <a:p>
            <a:pPr indent="0">
              <a:buFontTx/>
              <a:buNone/>
              <a:defRPr/>
            </a:pPr>
            <a:r>
              <a:rPr lang="en-GB" dirty="0"/>
              <a:t>BUT a longer distance option may generate more revenue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ECF3964-1D9F-413C-9D83-7E1EB5E495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Objections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1FB6D-9088-4328-A254-04EEAFE07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2925" indent="-457200">
              <a:buFontTx/>
              <a:buAutoNum type="arabicPeriod"/>
              <a:defRPr/>
            </a:pPr>
            <a:r>
              <a:rPr lang="en-GB" dirty="0"/>
              <a:t>BCR on the basis of conventional CBA marginal (1.8)</a:t>
            </a:r>
          </a:p>
          <a:p>
            <a:pPr marL="542925" indent="-457200">
              <a:buFontTx/>
              <a:buAutoNum type="arabicPeriod"/>
              <a:defRPr/>
            </a:pPr>
            <a:r>
              <a:rPr lang="en-GB" dirty="0"/>
              <a:t>Very expensive if all it did was to make journeys of commuters a bit more comfortable and convenient</a:t>
            </a:r>
          </a:p>
          <a:p>
            <a:pPr marL="542925" indent="-457200">
              <a:buFontTx/>
              <a:buAutoNum type="arabicPeriod"/>
              <a:defRPr/>
            </a:pPr>
            <a:r>
              <a:rPr lang="en-GB" dirty="0"/>
              <a:t>Benefits would go to property owners (</a:t>
            </a:r>
            <a:r>
              <a:rPr lang="en-GB" dirty="0" err="1"/>
              <a:t>Cf</a:t>
            </a:r>
            <a:r>
              <a:rPr lang="en-GB" dirty="0"/>
              <a:t> Jubilee Line extension to Docklands) – not a good use of taxpayers money</a:t>
            </a:r>
          </a:p>
          <a:p>
            <a:pPr indent="0">
              <a:buFontTx/>
              <a:buNone/>
              <a:defRPr/>
            </a:pPr>
            <a:r>
              <a:rPr lang="en-GB" dirty="0"/>
              <a:t>So</a:t>
            </a:r>
          </a:p>
          <a:p>
            <a:pPr marL="542925" indent="-457200">
              <a:buFontTx/>
              <a:buAutoNum type="arabicPeriod"/>
              <a:defRPr/>
            </a:pPr>
            <a:r>
              <a:rPr lang="en-GB" dirty="0"/>
              <a:t>Were there wider economic benefits? (</a:t>
            </a:r>
            <a:r>
              <a:rPr lang="en-GB" dirty="0" err="1"/>
              <a:t>Venables</a:t>
            </a:r>
            <a:r>
              <a:rPr lang="en-GB" dirty="0"/>
              <a:t> report)</a:t>
            </a:r>
          </a:p>
          <a:p>
            <a:pPr marL="542925" indent="-457200">
              <a:buFontTx/>
              <a:buAutoNum type="arabicPeriod"/>
              <a:defRPr/>
            </a:pPr>
            <a:r>
              <a:rPr lang="en-GB" dirty="0"/>
              <a:t>Could the beneficiaries be made to pay for it?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EAC6E15-FCB9-4218-AE05-7F14A04BF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5600" y="422275"/>
            <a:ext cx="6145213" cy="738188"/>
          </a:xfrm>
        </p:spPr>
        <p:txBody>
          <a:bodyPr/>
          <a:lstStyle/>
          <a:p>
            <a:r>
              <a:rPr lang="en-GB" altLang="en-US" sz="2400">
                <a:solidFill>
                  <a:srgbClr val="008000"/>
                </a:solidFill>
              </a:rPr>
              <a:t>Crossrail wider economic benefits (£mPV2002)</a:t>
            </a: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3A36D47-4D51-4CFA-A8EA-5CD18494C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tabLst>
                <a:tab pos="6096000" algn="r"/>
              </a:tabLst>
            </a:pPr>
            <a:r>
              <a:rPr lang="en-GB" altLang="en-US"/>
              <a:t>Moves to more productive jobs	3232</a:t>
            </a:r>
          </a:p>
          <a:p>
            <a:pPr>
              <a:buFontTx/>
              <a:buNone/>
              <a:tabLst>
                <a:tab pos="6096000" algn="r"/>
              </a:tabLst>
            </a:pPr>
            <a:r>
              <a:rPr lang="en-GB" altLang="en-US"/>
              <a:t>Agglomeration economies	3094</a:t>
            </a:r>
          </a:p>
          <a:p>
            <a:pPr>
              <a:buFontTx/>
              <a:buNone/>
              <a:tabLst>
                <a:tab pos="6096000" algn="r"/>
              </a:tabLst>
            </a:pPr>
            <a:r>
              <a:rPr lang="en-GB" altLang="en-US"/>
              <a:t>Labour force participation	349</a:t>
            </a:r>
          </a:p>
          <a:p>
            <a:pPr>
              <a:buFontTx/>
              <a:buNone/>
              <a:tabLst>
                <a:tab pos="6096000" algn="r"/>
              </a:tabLst>
            </a:pPr>
            <a:r>
              <a:rPr lang="en-GB" altLang="en-US"/>
              <a:t>Imperfect competition	486</a:t>
            </a:r>
          </a:p>
          <a:p>
            <a:pPr>
              <a:buFontTx/>
              <a:buNone/>
              <a:tabLst>
                <a:tab pos="6096000" algn="r"/>
              </a:tabLst>
            </a:pPr>
            <a:r>
              <a:rPr lang="en-GB" altLang="en-US"/>
              <a:t>Total	7161</a:t>
            </a: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Custom 4">
      <a:dk1>
        <a:srgbClr val="000005"/>
      </a:dk1>
      <a:lt1>
        <a:srgbClr val="FFFFFF"/>
      </a:lt1>
      <a:dk2>
        <a:srgbClr val="FFFFFF"/>
      </a:dk2>
      <a:lt2>
        <a:srgbClr val="808080"/>
      </a:lt2>
      <a:accent1>
        <a:srgbClr val="00502F"/>
      </a:accent1>
      <a:accent2>
        <a:srgbClr val="C41230"/>
      </a:accent2>
      <a:accent3>
        <a:srgbClr val="FFFFFF"/>
      </a:accent3>
      <a:accent4>
        <a:srgbClr val="000003"/>
      </a:accent4>
      <a:accent5>
        <a:srgbClr val="AAB3AD"/>
      </a:accent5>
      <a:accent6>
        <a:srgbClr val="B10F2A"/>
      </a:accent6>
      <a:hlink>
        <a:srgbClr val="0202FF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5"/>
        </a:dk1>
        <a:lt1>
          <a:srgbClr val="FFFFFF"/>
        </a:lt1>
        <a:dk2>
          <a:srgbClr val="FFFFFF"/>
        </a:dk2>
        <a:lt2>
          <a:srgbClr val="808080"/>
        </a:lt2>
        <a:accent1>
          <a:srgbClr val="00502F"/>
        </a:accent1>
        <a:accent2>
          <a:srgbClr val="C41230"/>
        </a:accent2>
        <a:accent3>
          <a:srgbClr val="FFFFFF"/>
        </a:accent3>
        <a:accent4>
          <a:srgbClr val="000003"/>
        </a:accent4>
        <a:accent5>
          <a:srgbClr val="AAB3AD"/>
        </a:accent5>
        <a:accent6>
          <a:srgbClr val="B10F2A"/>
        </a:accent6>
        <a:hlink>
          <a:srgbClr val="E9E2D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</TotalTime>
  <Words>2342</Words>
  <Application>Microsoft Office PowerPoint</Application>
  <PresentationFormat>On-screen Show (4:3)</PresentationFormat>
  <Paragraphs>458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</vt:lpstr>
      <vt:lpstr>Times New Roman</vt:lpstr>
      <vt:lpstr>1_Default Design</vt:lpstr>
      <vt:lpstr>Transport Investment Appraisal Case Studies Crossrail and High Speed Rail  </vt:lpstr>
      <vt:lpstr> Crossrail    Background</vt:lpstr>
      <vt:lpstr>Key questions</vt:lpstr>
      <vt:lpstr>Crossrail options(SSRA (2000))</vt:lpstr>
      <vt:lpstr>Which option to choose?</vt:lpstr>
      <vt:lpstr>Crossrail route map</vt:lpstr>
      <vt:lpstr>Advantages of the Metro option</vt:lpstr>
      <vt:lpstr>Objections</vt:lpstr>
      <vt:lpstr>Crossrail wider economic benefits (£mPV2002)</vt:lpstr>
      <vt:lpstr>Crossrail CBA (£mPV2002)</vt:lpstr>
      <vt:lpstr>Finance</vt:lpstr>
      <vt:lpstr>Funding of Crossrail</vt:lpstr>
      <vt:lpstr>National Audit Office (2014)</vt:lpstr>
      <vt:lpstr>Appraisal of High Speed Rail Chris Nash </vt:lpstr>
      <vt:lpstr>Outline</vt:lpstr>
      <vt:lpstr>High Speed Rail (HSR)</vt:lpstr>
      <vt:lpstr>Cost per route km of HSR projects</vt:lpstr>
      <vt:lpstr>Costs and capacity</vt:lpstr>
      <vt:lpstr>HSR operating costs</vt:lpstr>
      <vt:lpstr>Source of High Speed Rail Traffic (%) (Preston, 2017)</vt:lpstr>
      <vt:lpstr>      Rail Share of the rail/air market and rail station to station journey times  (source Nash, 2015)             </vt:lpstr>
      <vt:lpstr>Ex post appraisal of French high speed line construction</vt:lpstr>
      <vt:lpstr>Ex post appraisal of Spanish high speed line construction (Betancor and Llobet, 2017)</vt:lpstr>
      <vt:lpstr>Determinants of demand for HSR</vt:lpstr>
      <vt:lpstr>High Speed 1</vt:lpstr>
      <vt:lpstr>High speed 1</vt:lpstr>
      <vt:lpstr>Ex ante appraisal of HS1 (London to Channel Tunnel) (£millionPV)</vt:lpstr>
      <vt:lpstr>HS2 Proposal – phases 1 and 2</vt:lpstr>
      <vt:lpstr>Options examined</vt:lpstr>
      <vt:lpstr>Journey times from London</vt:lpstr>
      <vt:lpstr>Passengers forecast to use HS2  (&gt;40m p.a.)</vt:lpstr>
      <vt:lpstr>Pricing Policy assumed in the appraisal </vt:lpstr>
      <vt:lpstr>Capacity benefits </vt:lpstr>
      <vt:lpstr>Wider economic benefits</vt:lpstr>
      <vt:lpstr>Wider economic benefits (cont’d)</vt:lpstr>
      <vt:lpstr>PowerPoint Presentation</vt:lpstr>
      <vt:lpstr>Breakdown of benefits for HS2 (full Y network)  (PV, 2015 prices, £m)  (DfT, 2020) </vt:lpstr>
      <vt:lpstr>National Infrastructure Commission Report on rail needs in the Midlands and the North  2020</vt:lpstr>
      <vt:lpstr>General Conclusions </vt:lpstr>
      <vt:lpstr>References</vt:lpstr>
      <vt:lpstr>References</vt:lpstr>
      <vt:lpstr>References CTD</vt:lpstr>
    </vt:vector>
  </TitlesOfParts>
  <Company>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Presentation</dc:title>
  <dc:creator>traerd</dc:creator>
  <cp:lastModifiedBy>Chris Nash</cp:lastModifiedBy>
  <cp:revision>87</cp:revision>
  <dcterms:created xsi:type="dcterms:W3CDTF">2006-06-29T13:13:10Z</dcterms:created>
  <dcterms:modified xsi:type="dcterms:W3CDTF">2022-11-20T12:22:10Z</dcterms:modified>
</cp:coreProperties>
</file>