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1" r:id="rId4"/>
    <p:sldId id="259" r:id="rId5"/>
    <p:sldId id="293" r:id="rId6"/>
    <p:sldId id="257" r:id="rId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9" d="100"/>
          <a:sy n="99" d="100"/>
        </p:scale>
        <p:origin x="151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749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634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MPF_FIFI: Organizace semestru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880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/>
              <a:t>Požadavky a podmínky ukončení kurzu I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7714" y="1516742"/>
            <a:ext cx="8066301" cy="4139998"/>
          </a:xfrm>
        </p:spPr>
        <p:txBody>
          <a:bodyPr/>
          <a:lstStyle/>
          <a:p>
            <a:r>
              <a:rPr lang="cs-CZ" altLang="cs-CZ" sz="1800" dirty="0"/>
              <a:t>Docházka a aktivní účast na seminářích</a:t>
            </a:r>
          </a:p>
          <a:p>
            <a:pPr lvl="1" algn="just"/>
            <a:r>
              <a:rPr lang="cs-CZ" altLang="cs-CZ" sz="1600" dirty="0"/>
              <a:t>3 neomluvené účasti</a:t>
            </a:r>
          </a:p>
          <a:p>
            <a:pPr lvl="1" algn="just"/>
            <a:r>
              <a:rPr lang="cs-CZ" altLang="cs-CZ" sz="1600" dirty="0"/>
              <a:t>Přednášky nejsou povinné, na přednáškách neočekávám nutně Vaši interakci, na seminářích určitě ano</a:t>
            </a:r>
          </a:p>
          <a:p>
            <a:pPr lvl="1" algn="just"/>
            <a:r>
              <a:rPr lang="cs-CZ" altLang="cs-CZ" sz="1600" dirty="0"/>
              <a:t>Seminář si lze nahradit v jiný čas; semináře jsou v pondělí (12.00) a ve čtvrtek (8.00, 16.00)</a:t>
            </a:r>
          </a:p>
          <a:p>
            <a:pPr lvl="1" algn="just"/>
            <a:r>
              <a:rPr lang="cs-CZ" altLang="cs-CZ" sz="1600" dirty="0"/>
              <a:t>Možnost nahrazování seminářů v týdnech průběžných testů jen po předchozí domluvě</a:t>
            </a:r>
          </a:p>
          <a:p>
            <a:pPr algn="just"/>
            <a:r>
              <a:rPr lang="cs-CZ" altLang="cs-CZ" sz="1800" dirty="0"/>
              <a:t>Domácí úlohy v průběhu semestru</a:t>
            </a:r>
          </a:p>
          <a:p>
            <a:pPr lvl="1" algn="just"/>
            <a:r>
              <a:rPr lang="cs-CZ" altLang="cs-CZ" sz="1600" dirty="0"/>
              <a:t>Za semestr budou celkem 2 - 3 domácí úlohy, budou vždy avizovány minimálně týden dopředu</a:t>
            </a:r>
          </a:p>
          <a:p>
            <a:pPr lvl="1" algn="just"/>
            <a:r>
              <a:rPr lang="cs-CZ" altLang="cs-CZ" sz="1600" dirty="0"/>
              <a:t>Úlohy budou vždy na seminář v dalším týdnu</a:t>
            </a:r>
          </a:p>
          <a:p>
            <a:pPr lvl="1" algn="just"/>
            <a:r>
              <a:rPr lang="cs-CZ" altLang="cs-CZ" sz="1600" dirty="0"/>
              <a:t>Nejčastěji se bude jednat o studium podkladů či přečtení případové studie z povinné literatury a přípravu diskuze na seminář</a:t>
            </a:r>
          </a:p>
        </p:txBody>
      </p:sp>
    </p:spTree>
    <p:extLst>
      <p:ext uri="{BB962C8B-B14F-4D97-AF65-F5344CB8AC3E}">
        <p14:creationId xmlns:p14="http://schemas.microsoft.com/office/powerpoint/2010/main" val="130549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/>
              <a:t>Požadavky a podmínky ukončení kurzu II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1054" y="1371962"/>
            <a:ext cx="8066301" cy="4139998"/>
          </a:xfrm>
        </p:spPr>
        <p:txBody>
          <a:bodyPr/>
          <a:lstStyle/>
          <a:p>
            <a:r>
              <a:rPr lang="cs-CZ" altLang="cs-CZ" sz="1800" dirty="0"/>
              <a:t>2 průběžné testy</a:t>
            </a:r>
          </a:p>
          <a:p>
            <a:pPr lvl="1" algn="just"/>
            <a:r>
              <a:rPr lang="cs-CZ" altLang="cs-CZ" sz="1600" dirty="0"/>
              <a:t>Test č. 1 (v 6. týdnu semestru, pokrývá obsah prvních pěti týdnů)</a:t>
            </a:r>
          </a:p>
          <a:p>
            <a:pPr lvl="1" algn="just"/>
            <a:r>
              <a:rPr lang="cs-CZ" altLang="cs-CZ" sz="1600" dirty="0"/>
              <a:t>Test č. 2 (v 11. týdnu, koncentruje se především na problematiku 7. – 10. týdne s přihlédnutím ke znalostem z první poloviny semestru)</a:t>
            </a:r>
          </a:p>
          <a:p>
            <a:pPr lvl="1" algn="just"/>
            <a:r>
              <a:rPr lang="cs-CZ" altLang="cs-CZ" sz="1600" dirty="0"/>
              <a:t>Maximální bodový zisk z každého testu je 15 bodů, </a:t>
            </a:r>
            <a:r>
              <a:rPr lang="cs-CZ" altLang="cs-CZ" sz="1600" b="1" dirty="0"/>
              <a:t>v součtu je potřeba získat minimálně 16 bodů z obou testů pro připuštění ke zkoušce</a:t>
            </a:r>
          </a:p>
          <a:p>
            <a:pPr lvl="1" algn="just"/>
            <a:r>
              <a:rPr lang="cs-CZ" altLang="cs-CZ" sz="1600" dirty="0"/>
              <a:t>V případě nesplnění tohoto požadavku -&gt; možnost psát </a:t>
            </a:r>
            <a:r>
              <a:rPr lang="cs-CZ" altLang="cs-CZ" sz="1600" b="1" dirty="0"/>
              <a:t>jeden opravný test ve 12. týdnu</a:t>
            </a:r>
            <a:r>
              <a:rPr lang="cs-CZ" altLang="cs-CZ" sz="1600" dirty="0"/>
              <a:t> (max. 30 bodů, min. požadavek je opět 16 bodů)</a:t>
            </a:r>
          </a:p>
          <a:p>
            <a:pPr lvl="1" algn="just"/>
            <a:r>
              <a:rPr lang="cs-CZ" altLang="cs-CZ" sz="1600" dirty="0"/>
              <a:t>V případě nesplnění požadavku průběžného testu či povinné docházky a aktivní účasti (domácích úloh) je hodnocení předmětu F</a:t>
            </a:r>
          </a:p>
          <a:p>
            <a:pPr marL="0" lvl="1" indent="0">
              <a:buNone/>
            </a:pPr>
            <a:endParaRPr lang="cs-CZ" altLang="cs-CZ" sz="1800" dirty="0"/>
          </a:p>
          <a:p>
            <a:pPr marL="0" lvl="1"/>
            <a:r>
              <a:rPr lang="cs-CZ" altLang="cs-CZ" sz="1800" dirty="0"/>
              <a:t>Závěrečná zkouška</a:t>
            </a:r>
          </a:p>
          <a:p>
            <a:pPr marL="741600" lvl="1"/>
            <a:r>
              <a:rPr lang="cs-CZ" altLang="cs-CZ" sz="1600" dirty="0"/>
              <a:t>Písemná</a:t>
            </a:r>
          </a:p>
          <a:p>
            <a:pPr marL="741600" lvl="1"/>
            <a:r>
              <a:rPr lang="cs-CZ" altLang="cs-CZ" sz="1600" dirty="0"/>
              <a:t>Minimálně 3 termíny v lednu (a únoru), možnost využít sobotní termín a </a:t>
            </a:r>
            <a:r>
              <a:rPr lang="cs-CZ" altLang="cs-CZ" sz="1600" dirty="0" err="1"/>
              <a:t>možnostminimálně</a:t>
            </a:r>
            <a:r>
              <a:rPr lang="cs-CZ" altLang="cs-CZ" sz="1600" dirty="0"/>
              <a:t> jednoho „</a:t>
            </a:r>
            <a:r>
              <a:rPr lang="cs-CZ" altLang="cs-CZ" sz="1600" dirty="0" err="1"/>
              <a:t>předtermínu</a:t>
            </a:r>
            <a:r>
              <a:rPr lang="cs-CZ" altLang="cs-CZ" sz="1600" dirty="0"/>
              <a:t>“ v prosinci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7348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Výukové metody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Přednášky, semináře a povinná literatura</a:t>
            </a:r>
          </a:p>
          <a:p>
            <a:r>
              <a:rPr lang="cs-CZ" sz="1800" b="1" dirty="0"/>
              <a:t>Kladen důraz na diskuzi v seminářích</a:t>
            </a:r>
          </a:p>
          <a:p>
            <a:r>
              <a:rPr lang="cs-CZ" sz="1800" dirty="0"/>
              <a:t>Materiály distribuovány v průběhu semestru</a:t>
            </a:r>
          </a:p>
          <a:p>
            <a:endParaRPr lang="cs-CZ" dirty="0"/>
          </a:p>
          <a:p>
            <a:r>
              <a:rPr lang="cs-CZ" sz="1800" dirty="0"/>
              <a:t>Povinná literatura:</a:t>
            </a:r>
          </a:p>
          <a:p>
            <a:pPr lvl="1" algn="just">
              <a:spcAft>
                <a:spcPts val="1000"/>
              </a:spcAft>
            </a:pPr>
            <a:r>
              <a:rPr lang="en-US" sz="1600" dirty="0"/>
              <a:t>BREALEY, Richard A., Stewart C. MYERS and Alan J. MARCUS. Fundamentals of corporate finance. Tenth edition. New York: McGraw-Hill Education, 2020. xxxi, 728. ISBN 9781260566093</a:t>
            </a:r>
            <a:r>
              <a:rPr lang="cs-CZ" sz="1600" dirty="0"/>
              <a:t>.</a:t>
            </a:r>
          </a:p>
          <a:p>
            <a:pPr lvl="1" algn="just">
              <a:spcAft>
                <a:spcPts val="1000"/>
              </a:spcAft>
            </a:pPr>
            <a:r>
              <a:rPr lang="en-US" sz="1600" dirty="0"/>
              <a:t>BREALEY, Richard A., Stewart C. MYERS and Franklin ALLEN. Principles of corporate finance. Thirteenth edition. New York: McGraw-Hill Education, 2020. xxx, 918. ISBN 9781260565553.</a:t>
            </a:r>
            <a:endParaRPr lang="cs-CZ" sz="1600" dirty="0"/>
          </a:p>
          <a:p>
            <a:pPr lvl="1">
              <a:spcAft>
                <a:spcPts val="1000"/>
              </a:spcAft>
            </a:pPr>
            <a:endParaRPr lang="cs-CZ" sz="1600" dirty="0"/>
          </a:p>
          <a:p>
            <a:pPr lvl="1">
              <a:spcAft>
                <a:spcPts val="1000"/>
              </a:spcAft>
            </a:pPr>
            <a:endParaRPr lang="cs-CZ" sz="1600" dirty="0"/>
          </a:p>
          <a:p>
            <a:pPr lvl="1">
              <a:spcAft>
                <a:spcPts val="1000"/>
              </a:spcAft>
            </a:pPr>
            <a:endParaRPr lang="cs-CZ" sz="1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47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Osnova kurzu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71022"/>
            <a:ext cx="8066301" cy="4139998"/>
          </a:xfrm>
        </p:spPr>
        <p:txBody>
          <a:bodyPr/>
          <a:lstStyle/>
          <a:p>
            <a:r>
              <a:rPr lang="cs-CZ" sz="1600" dirty="0"/>
              <a:t>1. Úvodní informace, organizace semestru</a:t>
            </a:r>
          </a:p>
          <a:p>
            <a:r>
              <a:rPr lang="cs-CZ" sz="1600" dirty="0"/>
              <a:t>2. Opakování látky z bakalářského studia</a:t>
            </a:r>
          </a:p>
          <a:p>
            <a:r>
              <a:rPr lang="cs-CZ" sz="1600" dirty="0"/>
              <a:t>3. Problematika firemních financí, základy finanční analýzy, čistá současná hodnota</a:t>
            </a:r>
          </a:p>
          <a:p>
            <a:r>
              <a:rPr lang="cs-CZ" sz="1600" dirty="0"/>
              <a:t>4. Dluhový kapitál společnosti, prioritní a kmenové akcie</a:t>
            </a:r>
          </a:p>
          <a:p>
            <a:r>
              <a:rPr lang="cs-CZ" sz="1600" dirty="0"/>
              <a:t>5. Modely oceňování opcí</a:t>
            </a:r>
          </a:p>
          <a:p>
            <a:r>
              <a:rPr lang="cs-CZ" sz="1600" dirty="0"/>
              <a:t>6. Zásady podnikového investování a tvorba hodnoty</a:t>
            </a:r>
          </a:p>
          <a:p>
            <a:r>
              <a:rPr lang="cs-CZ" sz="1600" dirty="0"/>
              <a:t>7. Oceňování strategických příležitostí a problematika reálných opcí</a:t>
            </a:r>
          </a:p>
          <a:p>
            <a:r>
              <a:rPr lang="cs-CZ" sz="1600" dirty="0"/>
              <a:t>8. Volba kapitálové struktury a její dopad na hodnotu společnosti</a:t>
            </a:r>
          </a:p>
          <a:p>
            <a:r>
              <a:rPr lang="cs-CZ" sz="1600" dirty="0"/>
              <a:t>9. Náklady na kapitál</a:t>
            </a:r>
          </a:p>
          <a:p>
            <a:r>
              <a:rPr lang="cs-CZ" sz="1600" dirty="0"/>
              <a:t>10.Dividendová politika</a:t>
            </a:r>
          </a:p>
          <a:p>
            <a:r>
              <a:rPr lang="cs-CZ" sz="1600" dirty="0"/>
              <a:t>11. Externí zahraniční host (</a:t>
            </a:r>
            <a:r>
              <a:rPr lang="cs-CZ" sz="1600" dirty="0" err="1"/>
              <a:t>Mergers</a:t>
            </a:r>
            <a:r>
              <a:rPr lang="cs-CZ" sz="1600" dirty="0"/>
              <a:t> and </a:t>
            </a:r>
            <a:r>
              <a:rPr lang="cs-CZ" sz="1600" dirty="0" err="1"/>
              <a:t>Acquisitions</a:t>
            </a:r>
            <a:r>
              <a:rPr lang="cs-CZ" sz="1600" dirty="0"/>
              <a:t>)</a:t>
            </a:r>
          </a:p>
          <a:p>
            <a:r>
              <a:rPr lang="cs-CZ" sz="1600" dirty="0"/>
              <a:t>12. </a:t>
            </a:r>
            <a:r>
              <a:rPr lang="cs-CZ" sz="1600" dirty="0" err="1"/>
              <a:t>Corporate</a:t>
            </a:r>
            <a:r>
              <a:rPr lang="cs-CZ" sz="1600" dirty="0"/>
              <a:t> </a:t>
            </a:r>
            <a:r>
              <a:rPr lang="cs-CZ" sz="1600" dirty="0" err="1"/>
              <a:t>Governance</a:t>
            </a:r>
            <a:r>
              <a:rPr lang="cs-CZ" sz="1600" dirty="0"/>
              <a:t> a hodnota podniku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38385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Kontaktní údaje a konzultační hodiny 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1000"/>
              </a:spcAft>
            </a:pPr>
            <a:r>
              <a:rPr lang="cs-CZ" sz="1800" dirty="0"/>
              <a:t>Kancelář č. 410</a:t>
            </a:r>
            <a:endParaRPr lang="cs-CZ" sz="1600" dirty="0"/>
          </a:p>
          <a:p>
            <a:pPr algn="just">
              <a:spcAft>
                <a:spcPts val="1000"/>
              </a:spcAft>
            </a:pPr>
            <a:r>
              <a:rPr lang="cs-CZ" sz="1800" dirty="0"/>
              <a:t>Konzultační hodiny</a:t>
            </a:r>
          </a:p>
          <a:p>
            <a:pPr lvl="1" algn="just">
              <a:spcAft>
                <a:spcPts val="1000"/>
              </a:spcAft>
            </a:pPr>
            <a:r>
              <a:rPr lang="cs-CZ" sz="1600" dirty="0"/>
              <a:t>Úterý; 15:15 – 16:00 </a:t>
            </a:r>
          </a:p>
          <a:p>
            <a:pPr lvl="1" algn="just">
              <a:spcAft>
                <a:spcPts val="1000"/>
              </a:spcAft>
            </a:pPr>
            <a:r>
              <a:rPr lang="cs-CZ" sz="1600" dirty="0"/>
              <a:t>Čtvrtek; 7.15 – 8.00</a:t>
            </a:r>
          </a:p>
          <a:p>
            <a:pPr lvl="1" algn="just">
              <a:spcAft>
                <a:spcPts val="1000"/>
              </a:spcAft>
            </a:pPr>
            <a:r>
              <a:rPr lang="cs-CZ" sz="1600" dirty="0"/>
              <a:t>Lze domluvit i individuálně, zejména online konzultační hodiny.</a:t>
            </a:r>
          </a:p>
          <a:p>
            <a:pPr lvl="1" algn="just">
              <a:spcAft>
                <a:spcPts val="1000"/>
              </a:spcAft>
            </a:pPr>
            <a:r>
              <a:rPr lang="cs-CZ" sz="1600" dirty="0"/>
              <a:t>Na vypsané konzultační hodiny v průběhu semestru se není třeba předem ohlašovat, můžete přijít bez předchozí domluvy; případné změny oznámeny prostřednictvím osobní stránky v IS MU. </a:t>
            </a:r>
          </a:p>
          <a:p>
            <a:pPr lvl="1" algn="just">
              <a:spcAft>
                <a:spcPts val="1000"/>
              </a:spcAft>
            </a:pPr>
            <a:r>
              <a:rPr lang="cs-CZ" sz="1600" dirty="0"/>
              <a:t>V průběhu zkouškového budou konzultační hodiny průběžně aktualizovány.</a:t>
            </a:r>
          </a:p>
          <a:p>
            <a:pPr algn="just">
              <a:spcAft>
                <a:spcPts val="1000"/>
              </a:spcAft>
            </a:pPr>
            <a:r>
              <a:rPr lang="cs-CZ" sz="1800" dirty="0"/>
              <a:t>Tel.: </a:t>
            </a:r>
            <a:r>
              <a:rPr lang="cs-CZ" sz="1800" b="1" dirty="0"/>
              <a:t>+420 728454512, +420 739235120</a:t>
            </a:r>
          </a:p>
          <a:p>
            <a:pPr algn="just">
              <a:spcAft>
                <a:spcPts val="1000"/>
              </a:spcAft>
            </a:pPr>
            <a:r>
              <a:rPr lang="cs-CZ" sz="1800" dirty="0"/>
              <a:t>E-mail: </a:t>
            </a:r>
            <a:r>
              <a:rPr lang="cs-CZ" sz="1800" b="1" dirty="0"/>
              <a:t>josef.nesleha@econ.muni.cz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5793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con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prezentace-econ-cz-4-3</Template>
  <TotalTime>253</TotalTime>
  <Words>561</Words>
  <Application>Microsoft Office PowerPoint</Application>
  <PresentationFormat>Custom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prezentace-econ-cz-4-3</vt:lpstr>
      <vt:lpstr>MPF_FIFI: Organizace semestru</vt:lpstr>
      <vt:lpstr>Požadavky a podmínky ukončení kurzu I</vt:lpstr>
      <vt:lpstr>Požadavky a podmínky ukončení kurzu II</vt:lpstr>
      <vt:lpstr>Výukové metody</vt:lpstr>
      <vt:lpstr>Osnova kurzu</vt:lpstr>
      <vt:lpstr>Kontaktní údaje a konzultační hodiny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Firemní finance (MKF_FIFI) Podzim 2019</dc:title>
  <dc:creator>Nešleha Josef</dc:creator>
  <cp:lastModifiedBy>Josef Nešleha</cp:lastModifiedBy>
  <cp:revision>31</cp:revision>
  <cp:lastPrinted>1601-01-01T00:00:00Z</cp:lastPrinted>
  <dcterms:created xsi:type="dcterms:W3CDTF">2019-09-30T11:51:49Z</dcterms:created>
  <dcterms:modified xsi:type="dcterms:W3CDTF">2022-09-22T11:37:37Z</dcterms:modified>
</cp:coreProperties>
</file>