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3" r:id="rId3"/>
    <p:sldId id="292" r:id="rId4"/>
    <p:sldId id="282" r:id="rId5"/>
    <p:sldId id="257" r:id="rId6"/>
    <p:sldId id="264" r:id="rId7"/>
    <p:sldId id="267" r:id="rId8"/>
    <p:sldId id="258" r:id="rId9"/>
    <p:sldId id="269" r:id="rId10"/>
    <p:sldId id="286" r:id="rId11"/>
    <p:sldId id="291" r:id="rId12"/>
    <p:sldId id="270" r:id="rId13"/>
    <p:sldId id="294" r:id="rId14"/>
    <p:sldId id="259" r:id="rId15"/>
    <p:sldId id="260" r:id="rId16"/>
    <p:sldId id="283" r:id="rId17"/>
    <p:sldId id="271" r:id="rId18"/>
    <p:sldId id="272" r:id="rId19"/>
    <p:sldId id="262" r:id="rId20"/>
    <p:sldId id="265" r:id="rId21"/>
    <p:sldId id="285" r:id="rId22"/>
    <p:sldId id="268" r:id="rId23"/>
    <p:sldId id="263" r:id="rId24"/>
    <p:sldId id="276" r:id="rId25"/>
    <p:sldId id="281" r:id="rId26"/>
    <p:sldId id="289" r:id="rId27"/>
    <p:sldId id="290" r:id="rId28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6754" autoAdjust="0"/>
  </p:normalViewPr>
  <p:slideViewPr>
    <p:cSldViewPr snapToGrid="0">
      <p:cViewPr varScale="1">
        <p:scale>
          <a:sx n="72" d="100"/>
          <a:sy n="72" d="100"/>
        </p:scale>
        <p:origin x="1266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‹Nº›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‹Nº›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749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634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13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‹Nº›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840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‹Nº›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A6B4FB-E962-4651-AF33-D86725C91A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8736123-8808-415B-8A0F-FBB3564F4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firemních financí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11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FA0304A-8524-4ED3-B2D8-FC35534F85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27F845-2078-81C5-8674-EA147900D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Cash </a:t>
            </a:r>
            <a:r>
              <a:rPr lang="cs-CZ" sz="2800" dirty="0" err="1"/>
              <a:t>pooling</a:t>
            </a:r>
            <a:r>
              <a:rPr lang="cs-CZ" sz="2800" dirty="0"/>
              <a:t> ve vztahu k likviditě</a:t>
            </a:r>
            <a:endParaRPr lang="en-US" sz="28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67FC0CA2-81ED-A9A6-D0C2-C250910C1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Sdílení peněžních prostředků různých účtů (entit), nejčastěji mateřská a dceřiná společnosti. </a:t>
            </a:r>
          </a:p>
          <a:p>
            <a:pPr algn="just"/>
            <a:r>
              <a:rPr lang="cs-CZ" sz="2000" dirty="0"/>
              <a:t>Tlak na likviditu je tak nižší (není výjimka ani hodnota blížící se k nule). </a:t>
            </a:r>
          </a:p>
          <a:p>
            <a:pPr algn="just"/>
            <a:r>
              <a:rPr lang="cs-CZ" sz="2000" dirty="0"/>
              <a:t>Pozor na interpretaci „zdravé“ míry likvidity, s využitím sdílení peněžních prostředků požadavek na likviditu klesá. </a:t>
            </a:r>
          </a:p>
          <a:p>
            <a:pPr algn="just"/>
            <a:r>
              <a:rPr lang="cs-CZ" sz="2000" dirty="0"/>
              <a:t>Cash-</a:t>
            </a:r>
            <a:r>
              <a:rPr lang="cs-CZ" sz="2000" dirty="0" err="1"/>
              <a:t>pooling</a:t>
            </a:r>
            <a:r>
              <a:rPr lang="cs-CZ" sz="2000" dirty="0"/>
              <a:t> může vést nejen k nižšímu nákladu peněz, ale i k redukci úvěrů, optimální míry zadlužení a samofinancování, daňovým efektům.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3707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FA0304A-8524-4ED3-B2D8-FC35534F85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27F845-2078-81C5-8674-EA147900D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Problémy se změnou struktury aktiv a pasiv</a:t>
            </a:r>
            <a:endParaRPr lang="en-US" sz="28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67FC0CA2-81ED-A9A6-D0C2-C250910C1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Optimální složení vlastních a cizích zdrojů je v poměru 40 – 60 %. </a:t>
            </a:r>
          </a:p>
          <a:p>
            <a:pPr algn="just"/>
            <a:r>
              <a:rPr lang="cs-CZ" sz="2000" dirty="0"/>
              <a:t>Přesná hranice neexistuje, vždy závisí na konkrétní společnosti, trhu apod. </a:t>
            </a:r>
          </a:p>
          <a:p>
            <a:pPr algn="just"/>
            <a:r>
              <a:rPr lang="cs-CZ" sz="2000" dirty="0"/>
              <a:t>Ke změně dojde snadno – vyplacení nerozděleného zisku, úhrada ztráty, …</a:t>
            </a:r>
          </a:p>
          <a:p>
            <a:pPr algn="just"/>
            <a:r>
              <a:rPr lang="cs-CZ" sz="2000" dirty="0"/>
              <a:t>Problémy s nerovností: </a:t>
            </a:r>
          </a:p>
          <a:p>
            <a:pPr lvl="1" algn="just"/>
            <a:r>
              <a:rPr lang="cs-CZ" sz="1800" dirty="0"/>
              <a:t>Vysoká zadluženost (vadit bude zejména bance při poskytování úvěrů)</a:t>
            </a:r>
          </a:p>
          <a:p>
            <a:pPr lvl="1" algn="just"/>
            <a:r>
              <a:rPr lang="cs-CZ" sz="1800" dirty="0"/>
              <a:t>Může být překážkou při žádosti o dotaci</a:t>
            </a:r>
          </a:p>
          <a:p>
            <a:pPr lvl="1" algn="just"/>
            <a:r>
              <a:rPr lang="cs-CZ" sz="1800" dirty="0"/>
              <a:t>Kapitál je zbytečně drahý, nebo alespoň existuje možnost úspory nákladů</a:t>
            </a:r>
          </a:p>
        </p:txBody>
      </p:sp>
    </p:spTree>
    <p:extLst>
      <p:ext uri="{BB962C8B-B14F-4D97-AF65-F5344CB8AC3E}">
        <p14:creationId xmlns:p14="http://schemas.microsoft.com/office/powerpoint/2010/main" val="1582868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Schopnost generovat zisk (rentabilita)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cs-CZ" sz="2000" dirty="0"/>
              <a:t>Základní vztah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Zisk / vložené prostředky</a:t>
            </a:r>
          </a:p>
          <a:p>
            <a:pPr lvl="1">
              <a:lnSpc>
                <a:spcPct val="114000"/>
              </a:lnSpc>
            </a:pPr>
            <a:endParaRPr lang="cs-CZ" sz="1800" dirty="0"/>
          </a:p>
          <a:p>
            <a:pPr>
              <a:lnSpc>
                <a:spcPct val="114000"/>
              </a:lnSpc>
            </a:pPr>
            <a:r>
              <a:rPr lang="cs-CZ" sz="2000" dirty="0"/>
              <a:t>Ukazatele rentability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ROA</a:t>
            </a:r>
            <a:r>
              <a:rPr lang="cs-CZ" sz="1800" dirty="0"/>
              <a:t> = zisk / aktiva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ROS</a:t>
            </a:r>
            <a:r>
              <a:rPr lang="cs-CZ" sz="1800" dirty="0"/>
              <a:t> = zisk / tržby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ROI</a:t>
            </a:r>
            <a:r>
              <a:rPr lang="cs-CZ" sz="1800" dirty="0"/>
              <a:t> = zisk / investice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ROE</a:t>
            </a:r>
            <a:r>
              <a:rPr lang="cs-CZ" sz="1800" dirty="0"/>
              <a:t> = zisk / vlastní kapitál</a:t>
            </a:r>
          </a:p>
          <a:p>
            <a:pPr lvl="1">
              <a:lnSpc>
                <a:spcPct val="114000"/>
              </a:lnSpc>
            </a:pPr>
            <a:r>
              <a:rPr lang="cs-CZ" sz="1800" b="1" dirty="0"/>
              <a:t>ROCE</a:t>
            </a:r>
            <a:r>
              <a:rPr lang="cs-CZ" sz="1800" dirty="0"/>
              <a:t> </a:t>
            </a:r>
            <a:r>
              <a:rPr lang="cs-CZ" sz="1700" dirty="0"/>
              <a:t>= </a:t>
            </a:r>
            <a:r>
              <a:rPr lang="cs-CZ" sz="1800" dirty="0"/>
              <a:t>zisk / (dlouhodobé závazky + dlouhodobé úvěry + vlastní kapitál)</a:t>
            </a:r>
          </a:p>
          <a:p>
            <a:pPr lvl="1">
              <a:lnSpc>
                <a:spcPct val="114000"/>
              </a:lnSpc>
            </a:pPr>
            <a:endParaRPr lang="cs-CZ" sz="1800" dirty="0"/>
          </a:p>
          <a:p>
            <a:pPr>
              <a:lnSpc>
                <a:spcPct val="114000"/>
              </a:lnSpc>
            </a:pPr>
            <a:r>
              <a:rPr lang="cs-CZ" sz="2000" dirty="0"/>
              <a:t>Omezení ukazatelů</a:t>
            </a:r>
          </a:p>
          <a:p>
            <a:pPr lvl="1">
              <a:lnSpc>
                <a:spcPct val="114000"/>
              </a:lnSpc>
            </a:pPr>
            <a:r>
              <a:rPr lang="cs-CZ" sz="1800" dirty="0"/>
              <a:t>Různé podoby zisku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631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Slabá stránka ukazatelů rentability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000" dirty="0"/>
              <a:t>Krátkodobě lehce ovlivnitelné (alespoň částečně)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000" dirty="0"/>
              <a:t>Opatrně s ukazatelem ROE (selhává při záporném VK)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000" dirty="0"/>
              <a:t>Nekonzistentní použití jednotlivých forem zisku</a:t>
            </a:r>
          </a:p>
          <a:p>
            <a:pPr algn="just">
              <a:lnSpc>
                <a:spcPct val="114000"/>
              </a:lnSpc>
              <a:spcAft>
                <a:spcPts val="600"/>
              </a:spcAft>
            </a:pPr>
            <a:r>
              <a:rPr lang="cs-CZ" sz="2000" dirty="0"/>
              <a:t>Zcela statický ukazatel</a:t>
            </a:r>
          </a:p>
        </p:txBody>
      </p:sp>
    </p:spTree>
    <p:extLst>
      <p:ext uri="{BB962C8B-B14F-4D97-AF65-F5344CB8AC3E}">
        <p14:creationId xmlns:p14="http://schemas.microsoft.com/office/powerpoint/2010/main" val="2219064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Základní finanční výkazy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Rozvaha</a:t>
            </a:r>
          </a:p>
          <a:p>
            <a:r>
              <a:rPr lang="cs-CZ" sz="2000" dirty="0"/>
              <a:t>Výkaz zisku a ztráty</a:t>
            </a:r>
          </a:p>
          <a:p>
            <a:r>
              <a:rPr lang="cs-CZ" sz="2000" dirty="0"/>
              <a:t>Příloha</a:t>
            </a:r>
          </a:p>
          <a:p>
            <a:r>
              <a:rPr lang="cs-CZ" sz="2000" dirty="0"/>
              <a:t>Výkaz cash-</a:t>
            </a:r>
            <a:r>
              <a:rPr lang="cs-CZ" sz="2000" dirty="0" err="1"/>
              <a:t>flow</a:t>
            </a:r>
            <a:endParaRPr lang="cs-CZ" sz="2000" dirty="0"/>
          </a:p>
          <a:p>
            <a:r>
              <a:rPr lang="cs-CZ" sz="2000" dirty="0"/>
              <a:t>(Výkaz o změnách VK)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7031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Rozvaha I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Souhrn aktiv a pasiv včetně jejich složek (zajištěna rovnost aktiv a pasiv)</a:t>
            </a:r>
          </a:p>
          <a:p>
            <a:pPr algn="just"/>
            <a:r>
              <a:rPr lang="cs-CZ" sz="2000" dirty="0"/>
              <a:t>Rozdílné řazení rozvahy dle pravidel české legislativy a mezinárodního pojetí</a:t>
            </a:r>
          </a:p>
          <a:p>
            <a:pPr algn="just"/>
            <a:r>
              <a:rPr lang="cs-CZ" sz="2000" dirty="0"/>
              <a:t>Statické veličiny, které jsou oporou pro různé absolutní i poměrové ukazatele (aktivita, likvidita, zadluženost, …)</a:t>
            </a:r>
          </a:p>
          <a:p>
            <a:pPr algn="just"/>
            <a:r>
              <a:rPr lang="cs-CZ" sz="2000" dirty="0"/>
              <a:t>Termíny k vysvětlení: </a:t>
            </a:r>
          </a:p>
          <a:p>
            <a:pPr lvl="1" algn="just"/>
            <a:r>
              <a:rPr lang="cs-CZ" sz="1600" dirty="0" err="1"/>
              <a:t>Shareholders</a:t>
            </a:r>
            <a:r>
              <a:rPr lang="cs-CZ" sz="1600" dirty="0"/>
              <a:t>‘ ekvity</a:t>
            </a:r>
          </a:p>
          <a:p>
            <a:pPr lvl="1" algn="just"/>
            <a:r>
              <a:rPr lang="cs-CZ" sz="1600" dirty="0" err="1"/>
              <a:t>Inventories</a:t>
            </a:r>
            <a:endParaRPr lang="cs-CZ" sz="1600" dirty="0"/>
          </a:p>
          <a:p>
            <a:pPr lvl="1" algn="just"/>
            <a:r>
              <a:rPr lang="cs-CZ" sz="1600" dirty="0" err="1"/>
              <a:t>Tangible</a:t>
            </a:r>
            <a:r>
              <a:rPr lang="cs-CZ" sz="1600" dirty="0"/>
              <a:t> vs. </a:t>
            </a:r>
            <a:r>
              <a:rPr lang="cs-CZ" sz="1600" dirty="0" err="1"/>
              <a:t>intangible</a:t>
            </a:r>
            <a:r>
              <a:rPr lang="cs-CZ" sz="1600" dirty="0"/>
              <a:t> </a:t>
            </a:r>
            <a:r>
              <a:rPr lang="cs-CZ" sz="1600" dirty="0" err="1"/>
              <a:t>assets</a:t>
            </a:r>
            <a:endParaRPr lang="cs-CZ" sz="1600" dirty="0"/>
          </a:p>
          <a:p>
            <a:pPr lvl="1" algn="just"/>
            <a:r>
              <a:rPr lang="cs-CZ" sz="1600" dirty="0"/>
              <a:t>Cash and </a:t>
            </a:r>
            <a:r>
              <a:rPr lang="cs-CZ" sz="1600" dirty="0" err="1"/>
              <a:t>securities</a:t>
            </a:r>
            <a:r>
              <a:rPr lang="cs-CZ" sz="1600" dirty="0"/>
              <a:t> vs. long-term </a:t>
            </a:r>
            <a:r>
              <a:rPr lang="cs-CZ" sz="1600" dirty="0" err="1"/>
              <a:t>financial</a:t>
            </a:r>
            <a:r>
              <a:rPr lang="cs-CZ" sz="1600" dirty="0"/>
              <a:t> </a:t>
            </a:r>
            <a:r>
              <a:rPr lang="cs-CZ" sz="1600" dirty="0" err="1"/>
              <a:t>assets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70574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48E326-7102-40C0-9713-57F84D1D06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55F6AF-DB7E-4CFF-A7A9-50E5E686A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Rozvaha II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519E96-0472-45AD-BC48-52E456BF4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293" y="1496014"/>
            <a:ext cx="7414502" cy="3865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323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finanční ukazatele rozvahy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Čistý pracovní kapitál (NWC)</a:t>
            </a:r>
          </a:p>
          <a:p>
            <a:pPr lvl="1">
              <a:spcAft>
                <a:spcPts val="400"/>
              </a:spcAft>
            </a:pPr>
            <a:r>
              <a:rPr lang="cs-CZ" sz="1600" b="1" dirty="0"/>
              <a:t>NWC &gt; 0 </a:t>
            </a:r>
            <a:r>
              <a:rPr lang="cs-CZ" sz="1600" dirty="0"/>
              <a:t>(konzervativní strategie financování)</a:t>
            </a:r>
          </a:p>
          <a:p>
            <a:pPr lvl="1">
              <a:spcAft>
                <a:spcPts val="400"/>
              </a:spcAft>
            </a:pPr>
            <a:r>
              <a:rPr lang="cs-CZ" sz="1600" b="1" dirty="0"/>
              <a:t>NWC = 0 </a:t>
            </a:r>
            <a:r>
              <a:rPr lang="cs-CZ" sz="1600" dirty="0"/>
              <a:t>(neutrální strategie financování)</a:t>
            </a:r>
          </a:p>
          <a:p>
            <a:pPr lvl="1">
              <a:spcAft>
                <a:spcPts val="400"/>
              </a:spcAft>
            </a:pPr>
            <a:r>
              <a:rPr lang="cs-CZ" sz="1600" b="1" dirty="0"/>
              <a:t>NWC &lt; 0 </a:t>
            </a:r>
            <a:r>
              <a:rPr lang="cs-CZ" sz="1600" dirty="0"/>
              <a:t>(agresivní strategie financování)</a:t>
            </a:r>
          </a:p>
          <a:p>
            <a:pPr>
              <a:spcBef>
                <a:spcPts val="1200"/>
              </a:spcBef>
            </a:pPr>
            <a:r>
              <a:rPr lang="cs-CZ" sz="1800" dirty="0"/>
              <a:t>Míra finanční samostatnosti</a:t>
            </a:r>
          </a:p>
          <a:p>
            <a:pPr lvl="1">
              <a:spcAft>
                <a:spcPts val="400"/>
              </a:spcAft>
            </a:pPr>
            <a:r>
              <a:rPr lang="cs-CZ" sz="1600" dirty="0"/>
              <a:t>= vlastní kapitál / (dlouhodobé závazky + krátkodobé závazky + 			         bankovní úvěry a výpomoci)</a:t>
            </a:r>
          </a:p>
          <a:p>
            <a:pPr>
              <a:spcBef>
                <a:spcPts val="1000"/>
              </a:spcBef>
            </a:pPr>
            <a:r>
              <a:rPr lang="cs-CZ" sz="1800" dirty="0"/>
              <a:t>Koeficient samofinancování</a:t>
            </a:r>
          </a:p>
          <a:p>
            <a:pPr lvl="1">
              <a:spcBef>
                <a:spcPts val="1000"/>
              </a:spcBef>
              <a:spcAft>
                <a:spcPts val="400"/>
              </a:spcAft>
            </a:pPr>
            <a:r>
              <a:rPr lang="cs-CZ" sz="1600" b="1" dirty="0"/>
              <a:t>Koeficient samofinancování </a:t>
            </a:r>
            <a:r>
              <a:rPr lang="cs-CZ" sz="1600" dirty="0"/>
              <a:t>= vlastní kapitál / suma aktiv</a:t>
            </a:r>
          </a:p>
          <a:p>
            <a:pPr>
              <a:spcBef>
                <a:spcPts val="1000"/>
              </a:spcBef>
            </a:pPr>
            <a:r>
              <a:rPr lang="cs-CZ" sz="1800" dirty="0"/>
              <a:t>Ukazatel celkové zadluženosti</a:t>
            </a:r>
          </a:p>
          <a:p>
            <a:pPr lvl="1">
              <a:spcAft>
                <a:spcPts val="400"/>
              </a:spcAft>
            </a:pPr>
            <a:r>
              <a:rPr lang="cs-CZ" sz="1600" b="1" dirty="0"/>
              <a:t>Celková zadluženost </a:t>
            </a:r>
            <a:r>
              <a:rPr lang="cs-CZ" sz="1600" dirty="0"/>
              <a:t>= Cizí zdroje / suma aktiv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175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Finanční páka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1800" dirty="0"/>
              <a:t>Podává informaci o tom, kolikrát celkový kapitál převyšuje vlastní kapitál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1800" dirty="0"/>
              <a:t>Informuje o zadluženosti podniku (</a:t>
            </a:r>
            <a:r>
              <a:rPr lang="cs-CZ" sz="1800" b="1" i="1" dirty="0"/>
              <a:t>je to skutečně tak?</a:t>
            </a:r>
            <a:r>
              <a:rPr lang="cs-CZ" sz="1800" dirty="0"/>
              <a:t>)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1800" dirty="0"/>
              <a:t>Je založen na skutečnosti, že cizí kapitál je obvykle levnější než vlastní kapitál; alespoň do doby, do kdy dokáže podnik zhodnotit každou korunu efektivněji než je úroková sazba cizího kapitálu</a:t>
            </a:r>
          </a:p>
          <a:p>
            <a:pPr algn="ctr">
              <a:lnSpc>
                <a:spcPct val="114000"/>
              </a:lnSpc>
              <a:spcBef>
                <a:spcPts val="1500"/>
              </a:spcBef>
              <a:spcAft>
                <a:spcPts val="600"/>
              </a:spcAft>
            </a:pPr>
            <a:r>
              <a:rPr lang="cs-CZ" sz="1800" b="1" dirty="0"/>
              <a:t>Finanční páka = celková aktiva / vlastní kapitál</a:t>
            </a:r>
          </a:p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cs-CZ" sz="1800" dirty="0"/>
              <a:t>Alternativně lze zapsat jako „celková pasiva / vlastní kapitál“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542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Výkaz zisku a ztráty I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Souhrn všech nákladů a výnosů za účetní období, výsledkem je daňová povinnost a zisk po zdanění</a:t>
            </a:r>
          </a:p>
          <a:p>
            <a:r>
              <a:rPr lang="cs-CZ" sz="2000" dirty="0"/>
              <a:t>Termíny k vysvětlení a jejich anglické ekvivalenty: </a:t>
            </a:r>
          </a:p>
          <a:p>
            <a:pPr lvl="1"/>
            <a:r>
              <a:rPr lang="cs-CZ" sz="1800" dirty="0"/>
              <a:t>Úpravy hodnoty v provozní oblasti</a:t>
            </a:r>
          </a:p>
          <a:p>
            <a:pPr lvl="1"/>
            <a:r>
              <a:rPr lang="cs-CZ" sz="1800" dirty="0"/>
              <a:t>Osobní náklady</a:t>
            </a:r>
          </a:p>
          <a:p>
            <a:pPr lvl="1"/>
            <a:r>
              <a:rPr lang="cs-CZ" sz="1800" dirty="0"/>
              <a:t>Opravné položky</a:t>
            </a:r>
          </a:p>
          <a:p>
            <a:r>
              <a:rPr lang="cs-CZ" sz="2000" dirty="0"/>
              <a:t>Rozdělení na: </a:t>
            </a:r>
          </a:p>
          <a:p>
            <a:pPr lvl="1"/>
            <a:r>
              <a:rPr lang="cs-CZ" sz="1800" dirty="0"/>
              <a:t>Provozní VH</a:t>
            </a:r>
          </a:p>
          <a:p>
            <a:pPr lvl="1"/>
            <a:r>
              <a:rPr lang="cs-CZ" sz="1800" dirty="0"/>
              <a:t>Finanční VH</a:t>
            </a:r>
          </a:p>
          <a:p>
            <a:pPr lvl="1"/>
            <a:r>
              <a:rPr lang="cs-CZ" sz="1800" dirty="0"/>
              <a:t>(mimořádný VH)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044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Osnova kurzu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71022"/>
            <a:ext cx="8066301" cy="4139998"/>
          </a:xfrm>
        </p:spPr>
        <p:txBody>
          <a:bodyPr/>
          <a:lstStyle/>
          <a:p>
            <a:r>
              <a:rPr lang="cs-CZ" sz="1600" dirty="0"/>
              <a:t>1. Úvodní informace, organizace semestru</a:t>
            </a:r>
          </a:p>
          <a:p>
            <a:r>
              <a:rPr lang="cs-CZ" sz="1600" dirty="0"/>
              <a:t>2. Opakování látky z bakalářského studia</a:t>
            </a:r>
          </a:p>
          <a:p>
            <a:r>
              <a:rPr lang="cs-CZ" sz="1600" dirty="0"/>
              <a:t>3. Problematika firemních financí, základy finanční analýzy, čistá současná hodnota</a:t>
            </a:r>
          </a:p>
          <a:p>
            <a:r>
              <a:rPr lang="cs-CZ" sz="1600" dirty="0"/>
              <a:t>4. Dluhový kapitál společnosti, prioritní a kmenové akcie</a:t>
            </a:r>
          </a:p>
          <a:p>
            <a:r>
              <a:rPr lang="cs-CZ" sz="1600" dirty="0"/>
              <a:t>5. Modely oceňování opcí</a:t>
            </a:r>
          </a:p>
          <a:p>
            <a:r>
              <a:rPr lang="cs-CZ" sz="1600" dirty="0"/>
              <a:t>6. Zásady podnikového investování a tvorba hodnoty</a:t>
            </a:r>
          </a:p>
          <a:p>
            <a:r>
              <a:rPr lang="cs-CZ" sz="1600" dirty="0"/>
              <a:t>7. Oceňování strategických příležitostí a problematika reálných opcí</a:t>
            </a:r>
          </a:p>
          <a:p>
            <a:r>
              <a:rPr lang="cs-CZ" sz="1600" dirty="0"/>
              <a:t>8. Volba kapitálové struktury a její dopad na hodnotu společnosti</a:t>
            </a:r>
          </a:p>
          <a:p>
            <a:r>
              <a:rPr lang="cs-CZ" sz="1600" dirty="0"/>
              <a:t>9. Náklady na kapitál</a:t>
            </a:r>
          </a:p>
          <a:p>
            <a:r>
              <a:rPr lang="cs-CZ" sz="1600" dirty="0"/>
              <a:t>10.Dividendová politika</a:t>
            </a:r>
          </a:p>
          <a:p>
            <a:r>
              <a:rPr lang="cs-CZ" sz="1600" dirty="0"/>
              <a:t>11. Externí zahraniční host (</a:t>
            </a:r>
            <a:r>
              <a:rPr lang="cs-CZ" sz="1600" dirty="0" err="1"/>
              <a:t>Mergers</a:t>
            </a:r>
            <a:r>
              <a:rPr lang="cs-CZ" sz="1600" dirty="0"/>
              <a:t> and </a:t>
            </a:r>
            <a:r>
              <a:rPr lang="cs-CZ" sz="1600" dirty="0" err="1"/>
              <a:t>Acquisitions</a:t>
            </a:r>
            <a:r>
              <a:rPr lang="cs-CZ" sz="1600" dirty="0"/>
              <a:t>)</a:t>
            </a:r>
          </a:p>
          <a:p>
            <a:r>
              <a:rPr lang="cs-CZ" sz="1600" dirty="0"/>
              <a:t>12. </a:t>
            </a:r>
            <a:r>
              <a:rPr lang="cs-CZ" sz="1600" dirty="0" err="1"/>
              <a:t>Corporate</a:t>
            </a:r>
            <a:r>
              <a:rPr lang="cs-CZ" sz="1600" dirty="0"/>
              <a:t> </a:t>
            </a:r>
            <a:r>
              <a:rPr lang="cs-CZ" sz="1600" dirty="0" err="1"/>
              <a:t>Governance</a:t>
            </a:r>
            <a:r>
              <a:rPr lang="cs-CZ" sz="1600" dirty="0"/>
              <a:t> a hodnota podniku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3373083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8D4258-8DFB-48D3-A332-7A6C233951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38BE053-E467-4CE2-9A89-E82EAFF7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Výkaz cash-</a:t>
            </a:r>
            <a:r>
              <a:rPr lang="cs-CZ" sz="2800" dirty="0" err="1"/>
              <a:t>flow</a:t>
            </a:r>
            <a:r>
              <a:rPr lang="cs-CZ" sz="2800" dirty="0"/>
              <a:t> I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0C5A01-C69B-4812-AE56-4AE44E4D2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Odlišné pojetí od výsledovky (výkazu zisku a ztráty)!</a:t>
            </a:r>
          </a:p>
          <a:p>
            <a:pPr algn="just"/>
            <a:r>
              <a:rPr lang="cs-CZ" sz="2000" dirty="0"/>
              <a:t>Rozdělení na provozní, finanční a investiční činnost (nesoulad mezi částmi výsledovky a cash-</a:t>
            </a:r>
            <a:r>
              <a:rPr lang="cs-CZ" sz="2000" dirty="0" err="1"/>
              <a:t>flow</a:t>
            </a:r>
            <a:r>
              <a:rPr lang="cs-CZ" sz="2000" dirty="0"/>
              <a:t> výkazu)</a:t>
            </a:r>
          </a:p>
          <a:p>
            <a:pPr algn="just"/>
            <a:r>
              <a:rPr lang="cs-CZ" sz="2000" dirty="0"/>
              <a:t>Přímá a nepřímá metoda výpočtu (plus alternativní varianty)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6538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D4912C-93E9-4EAD-8068-4F46DBD395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EAEEE7F-A013-4E51-8575-1A8AECFD0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Výkaz cash-</a:t>
            </a:r>
            <a:r>
              <a:rPr lang="cs-CZ" sz="2800" dirty="0" err="1"/>
              <a:t>flow</a:t>
            </a:r>
            <a:r>
              <a:rPr lang="cs-CZ" sz="2800" dirty="0"/>
              <a:t> II</a:t>
            </a:r>
            <a:endParaRPr lang="en-US" sz="2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F355CE-5920-4022-96C1-4DB2E82A5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253" y="1376579"/>
            <a:ext cx="5121082" cy="459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847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Použití různých forem zisku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7714" y="1448162"/>
            <a:ext cx="8066301" cy="4503058"/>
          </a:xfrm>
        </p:spPr>
        <p:txBody>
          <a:bodyPr/>
          <a:lstStyle/>
          <a:p>
            <a:r>
              <a:rPr lang="cs-CZ" sz="2000" dirty="0"/>
              <a:t>EBITDA</a:t>
            </a:r>
          </a:p>
          <a:p>
            <a:pPr lvl="1"/>
            <a:r>
              <a:rPr lang="cs-CZ" sz="1800" dirty="0"/>
              <a:t>Vhodné pro mezinárodní srovnávání</a:t>
            </a:r>
          </a:p>
          <a:p>
            <a:pPr lvl="1"/>
            <a:r>
              <a:rPr lang="cs-CZ" sz="1800" dirty="0"/>
              <a:t>Eliminovány dopady pravidel jednotlivých ekonomik</a:t>
            </a:r>
          </a:p>
          <a:p>
            <a:r>
              <a:rPr lang="cs-CZ" sz="2000" dirty="0"/>
              <a:t>EBDIT</a:t>
            </a:r>
          </a:p>
          <a:p>
            <a:r>
              <a:rPr lang="cs-CZ" sz="2000" dirty="0"/>
              <a:t>EBIT</a:t>
            </a:r>
          </a:p>
          <a:p>
            <a:r>
              <a:rPr lang="cs-CZ" sz="2000" dirty="0"/>
              <a:t>EBT</a:t>
            </a:r>
          </a:p>
          <a:p>
            <a:r>
              <a:rPr lang="cs-CZ" sz="2000" dirty="0"/>
              <a:t>EAT</a:t>
            </a:r>
          </a:p>
          <a:p>
            <a:pPr lvl="1">
              <a:spcAft>
                <a:spcPts val="1400"/>
              </a:spcAft>
            </a:pPr>
            <a:r>
              <a:rPr lang="cs-CZ" sz="1800" dirty="0"/>
              <a:t>Vhodné pro vnitrostátní srovnávání, případně srovnávání ekonomik s podobnými legislativními pravidly</a:t>
            </a:r>
          </a:p>
          <a:p>
            <a:r>
              <a:rPr lang="cs-CZ" sz="2000" dirty="0"/>
              <a:t>Provozní výsledek hospodaření</a:t>
            </a:r>
          </a:p>
          <a:p>
            <a:r>
              <a:rPr lang="cs-CZ" sz="2000" dirty="0"/>
              <a:t>Finanční výsledek hospodaření</a:t>
            </a:r>
          </a:p>
          <a:p>
            <a:r>
              <a:rPr lang="cs-CZ" sz="2000" dirty="0"/>
              <a:t>Výsledek hospodaření (před/po zdanění)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125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Principy finančního řízení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410789"/>
            <a:ext cx="8066301" cy="442121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/>
              <a:t>Princip peněžních toků</a:t>
            </a:r>
          </a:p>
          <a:p>
            <a:pPr lvl="1"/>
            <a:r>
              <a:rPr lang="cs-CZ" dirty="0"/>
              <a:t>Při rozhodování o vhodnosti investice jsou vhodnějšími ukazateli </a:t>
            </a:r>
            <a:r>
              <a:rPr lang="cs-CZ" b="1" dirty="0"/>
              <a:t>příjmy a výdaje </a:t>
            </a:r>
            <a:r>
              <a:rPr lang="cs-CZ" dirty="0"/>
              <a:t>(nikoliv účetní náklady a výnosy)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Optimalizace finanční struktury</a:t>
            </a:r>
          </a:p>
          <a:p>
            <a:pPr lvl="1"/>
            <a:r>
              <a:rPr lang="cs-CZ" dirty="0"/>
              <a:t>Finanční struktura, při které jsou průměrné náklady na kapitál minimální -&gt; tržní hodnota společnosti je nejvyšší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Respektování faktoru času</a:t>
            </a:r>
          </a:p>
          <a:p>
            <a:pPr>
              <a:spcAft>
                <a:spcPts val="600"/>
              </a:spcAft>
            </a:pPr>
            <a:r>
              <a:rPr lang="cs-CZ" sz="2000" dirty="0"/>
              <a:t>Princip čisté současné hodnoty</a:t>
            </a:r>
          </a:p>
          <a:p>
            <a:pPr lvl="1"/>
            <a:r>
              <a:rPr lang="cs-CZ" dirty="0"/>
              <a:t>Podnik volí takové investiční projekty, jejichž čistá současná hodnota je kladná</a:t>
            </a:r>
          </a:p>
          <a:p>
            <a:pPr marL="285750" lvl="1">
              <a:spcAft>
                <a:spcPts val="600"/>
              </a:spcAft>
            </a:pPr>
            <a:r>
              <a:rPr lang="cs-CZ" dirty="0"/>
              <a:t>Zohledňování rizika podnikání</a:t>
            </a:r>
          </a:p>
          <a:p>
            <a:pPr marL="742950" lvl="2" indent="-285750">
              <a:buFont typeface="Wingdings" panose="05000000000000000000" pitchFamily="2" charset="2"/>
              <a:buChar char="§"/>
            </a:pPr>
            <a:r>
              <a:rPr lang="cs-CZ" sz="2000" dirty="0"/>
              <a:t>Individuální preference</a:t>
            </a:r>
          </a:p>
        </p:txBody>
      </p:sp>
    </p:spTree>
    <p:extLst>
      <p:ext uri="{BB962C8B-B14F-4D97-AF65-F5344CB8AC3E}">
        <p14:creationId xmlns:p14="http://schemas.microsoft.com/office/powerpoint/2010/main" val="2509121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Současná hodnota peněz: vztah pro NPV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spcBef>
                    <a:spcPts val="2000"/>
                  </a:spcBef>
                  <a:spcAft>
                    <a:spcPts val="0"/>
                  </a:spcAft>
                  <a:buNone/>
                </a:pPr>
                <a:r>
                  <a:rPr lang="cs-CZ" sz="2000" dirty="0"/>
                  <a:t>= použije se, pokud potřebujeme zjistit, jaká je současná/aktuální hodnota budoucích příjmů</a:t>
                </a:r>
              </a:p>
              <a:p>
                <a:pPr marL="0" indent="0">
                  <a:spcAft>
                    <a:spcPts val="2000"/>
                  </a:spcAft>
                  <a:buNone/>
                </a:pPr>
                <a:r>
                  <a:rPr lang="cs-CZ" dirty="0"/>
                  <a:t>                            </a:t>
                </a:r>
                <a:br>
                  <a:rPr lang="cs-CZ" dirty="0"/>
                </a:br>
                <a:r>
                  <a:rPr lang="cs-CZ" dirty="0"/>
                  <a:t>  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(1+</m:t>
                            </m:r>
                            <m:r>
                              <a:rPr lang="cs-CZ" i="1">
                                <a:latin typeface="Cambria Math"/>
                              </a:rPr>
                              <m:t>𝑖</m:t>
                            </m:r>
                            <m:r>
                              <a:rPr lang="cs-CZ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dirty="0"/>
              </a:p>
              <a:p>
                <a:pPr marL="324000" lvl="1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cs-CZ" sz="1600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sz="1600" dirty="0"/>
                  <a:t>….. kapitál na konci sledovaného období; v čase „n“</a:t>
                </a:r>
              </a:p>
              <a:p>
                <a:pPr marL="324000" lvl="1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600" i="1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cs-CZ" sz="1600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cs-CZ" sz="1600" dirty="0"/>
                  <a:t>….. kapitál na počátku období; v „nultém“ okamžiku</a:t>
                </a:r>
              </a:p>
              <a:p>
                <a:pPr marL="324000" lvl="1" indent="0" algn="just">
                  <a:buNone/>
                </a:pPr>
                <a14:m>
                  <m:oMath xmlns:m="http://schemas.openxmlformats.org/officeDocument/2006/math">
                    <m:r>
                      <a:rPr lang="cs-CZ" sz="1600" i="1">
                        <a:latin typeface="Cambria Math"/>
                      </a:rPr>
                      <m:t>𝑖</m:t>
                    </m:r>
                  </m:oMath>
                </a14:m>
                <a:r>
                  <a:rPr lang="cs-CZ" sz="1600" dirty="0"/>
                  <a:t>……. úroková míra</a:t>
                </a:r>
              </a:p>
              <a:p>
                <a:pPr marL="324000" lvl="1" indent="0" algn="just">
                  <a:buNone/>
                </a:pPr>
                <a14:m>
                  <m:oMath xmlns:m="http://schemas.openxmlformats.org/officeDocument/2006/math">
                    <m:r>
                      <a:rPr lang="cs-CZ" sz="1600" i="1">
                        <a:latin typeface="Cambria Math"/>
                      </a:rPr>
                      <m:t>𝑛</m:t>
                    </m:r>
                  </m:oMath>
                </a14:m>
                <a:r>
                  <a:rPr lang="cs-CZ" sz="1600" dirty="0"/>
                  <a:t>…… počet období </a:t>
                </a:r>
              </a:p>
              <a:p>
                <a:pPr marL="324000" lvl="1" indent="0" algn="just">
                  <a:buNone/>
                </a:pPr>
                <a:r>
                  <a:rPr lang="cs-CZ" sz="1600" dirty="0"/>
                  <a:t>1/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1600" i="1">
                            <a:latin typeface="Cambria Math"/>
                          </a:rPr>
                          <m:t>(1+</m:t>
                        </m:r>
                        <m:r>
                          <a:rPr lang="cs-CZ" sz="1600" i="1">
                            <a:latin typeface="Cambria Math"/>
                          </a:rPr>
                          <m:t>𝑖</m:t>
                        </m:r>
                        <m:r>
                          <a:rPr lang="cs-CZ" sz="1600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sz="1600" i="1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cs-CZ" sz="1600" i="1">
                        <a:latin typeface="Cambria Math"/>
                      </a:rPr>
                      <m:t>….</m:t>
                    </m:r>
                  </m:oMath>
                </a14:m>
                <a:r>
                  <a:rPr lang="cs-CZ" sz="1600" dirty="0"/>
                  <a:t>odúročitel, i tyto hodnoty jsou tabelovány (diskont)</a:t>
                </a: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7250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Založení podniku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000"/>
              </a:spcAft>
            </a:pPr>
            <a:r>
              <a:rPr lang="cs-CZ" sz="2000" dirty="0"/>
              <a:t>Koncepce podnikatelského záměru</a:t>
            </a:r>
          </a:p>
          <a:p>
            <a:pPr>
              <a:spcAft>
                <a:spcPts val="2000"/>
              </a:spcAft>
            </a:pPr>
            <a:r>
              <a:rPr lang="cs-CZ" sz="2000" dirty="0"/>
              <a:t>Volba právní formy podnikání</a:t>
            </a:r>
          </a:p>
          <a:p>
            <a:pPr lvl="1"/>
            <a:r>
              <a:rPr lang="cs-CZ" sz="1800" dirty="0"/>
              <a:t>Základní kapitál</a:t>
            </a:r>
          </a:p>
          <a:p>
            <a:pPr lvl="2"/>
            <a:r>
              <a:rPr lang="cs-CZ" sz="1600" dirty="0"/>
              <a:t>a.s.: ………………………</a:t>
            </a:r>
          </a:p>
          <a:p>
            <a:pPr lvl="2"/>
            <a:r>
              <a:rPr lang="cs-CZ" sz="1600" dirty="0"/>
              <a:t>s.r.o.: ……………………</a:t>
            </a:r>
          </a:p>
          <a:p>
            <a:pPr lvl="2"/>
            <a:r>
              <a:rPr lang="cs-CZ" sz="1600" dirty="0"/>
              <a:t>veřejná obchodní společnost: …………………</a:t>
            </a:r>
          </a:p>
          <a:p>
            <a:pPr lvl="2"/>
            <a:r>
              <a:rPr lang="cs-CZ" sz="1600" dirty="0"/>
              <a:t>komanditní společnost: ……………………….</a:t>
            </a:r>
          </a:p>
          <a:p>
            <a:pPr lvl="2"/>
            <a:r>
              <a:rPr lang="cs-CZ" sz="1600" dirty="0"/>
              <a:t>družstvo: ……………………</a:t>
            </a:r>
          </a:p>
          <a:p>
            <a:pPr>
              <a:spcBef>
                <a:spcPts val="2000"/>
              </a:spcBef>
            </a:pPr>
            <a:r>
              <a:rPr lang="cs-CZ" sz="2000" dirty="0"/>
              <a:t>Volba výše základního kapitálu a volba způsobu získávání prvotního vkladu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1373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C39FC17-47CD-E165-173C-B1DE5DFDAB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7F08A7E9-738F-694B-078D-3B1183FB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err="1"/>
              <a:t>Corporate</a:t>
            </a:r>
            <a:r>
              <a:rPr lang="cs-CZ" sz="2800" dirty="0"/>
              <a:t> </a:t>
            </a:r>
            <a:r>
              <a:rPr lang="cs-CZ" sz="2800" dirty="0" err="1"/>
              <a:t>Governance</a:t>
            </a:r>
            <a:endParaRPr lang="en-US" sz="28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E7507EE-5B3A-8A71-31E6-2BDB4FFA2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Definice správy a řízení společnosti. </a:t>
            </a:r>
          </a:p>
          <a:p>
            <a:pPr algn="just"/>
            <a:r>
              <a:rPr lang="cs-CZ" sz="2000" dirty="0"/>
              <a:t>Struktura pravidel, která definuje vztahy mezi vedením společnosti, radou společnosti, akcionáři a ostatními zainteresovanými osobami. </a:t>
            </a:r>
          </a:p>
          <a:p>
            <a:pPr algn="just"/>
            <a:r>
              <a:rPr lang="cs-CZ" sz="2000" dirty="0"/>
              <a:t>Současně zahrnuje způsob a metodiku dosahování cílů společnosti, strukturu orgánů a způsob dohledu. </a:t>
            </a:r>
          </a:p>
        </p:txBody>
      </p:sp>
    </p:spTree>
    <p:extLst>
      <p:ext uri="{BB962C8B-B14F-4D97-AF65-F5344CB8AC3E}">
        <p14:creationId xmlns:p14="http://schemas.microsoft.com/office/powerpoint/2010/main" val="3191518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C39FC17-47CD-E165-173C-B1DE5DFDAB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7F08A7E9-738F-694B-078D-3B1183FB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Etika maximalizace hodnoty</a:t>
            </a:r>
            <a:endParaRPr lang="en-US" sz="2800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E7507EE-5B3A-8A71-31E6-2BDB4FFA2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Střet zájmů vedení společnosti, zaměstnanců, akcionářů a třetích osob. </a:t>
            </a:r>
          </a:p>
          <a:p>
            <a:pPr algn="just"/>
            <a:r>
              <a:rPr lang="cs-CZ" sz="2000" dirty="0"/>
              <a:t>Problematika těžko měřitelných negativních externalit (dokáže se firma vzdát části svého úspěchu za kolektivním užitkem, např. v podobně zlepšení životního prostředí. </a:t>
            </a:r>
          </a:p>
          <a:p>
            <a:pPr algn="just"/>
            <a:r>
              <a:rPr lang="cs-CZ" sz="2000" dirty="0"/>
              <a:t>Obtížné stanovení nepsaných pravidel (např. dopadů na životní prostředí či negativních externalit). </a:t>
            </a:r>
          </a:p>
          <a:p>
            <a:pPr algn="just"/>
            <a:r>
              <a:rPr lang="cs-CZ" sz="2000" dirty="0"/>
              <a:t>Pohled společnosti vs. pohled regulatorních orgánů.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34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Výukové metody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Přednášky, semináře a povinná literatura</a:t>
            </a:r>
          </a:p>
          <a:p>
            <a:r>
              <a:rPr lang="cs-CZ" sz="1800" b="1" dirty="0"/>
              <a:t>Kladen důraz na diskuzi v seminářích</a:t>
            </a:r>
          </a:p>
          <a:p>
            <a:r>
              <a:rPr lang="cs-CZ" sz="1800" dirty="0"/>
              <a:t>Materiály distribuovány v průběhu semestru</a:t>
            </a:r>
          </a:p>
          <a:p>
            <a:endParaRPr lang="cs-CZ" dirty="0"/>
          </a:p>
          <a:p>
            <a:r>
              <a:rPr lang="cs-CZ" sz="1800" dirty="0"/>
              <a:t>Povinná literatura:</a:t>
            </a:r>
          </a:p>
          <a:p>
            <a:pPr lvl="1" algn="just">
              <a:spcAft>
                <a:spcPts val="1000"/>
              </a:spcAft>
            </a:pPr>
            <a:r>
              <a:rPr lang="en-US" sz="1600" dirty="0"/>
              <a:t>BREALEY, Richard A., Stewart C. MYERS and Alan J. MARCUS. Fundamentals of corporate finance. Tenth edition. New York: McGraw-Hill Education, 2020. xxxi, 728. ISBN 9781260566093</a:t>
            </a:r>
            <a:r>
              <a:rPr lang="cs-CZ" sz="1600" dirty="0"/>
              <a:t>.</a:t>
            </a:r>
          </a:p>
          <a:p>
            <a:pPr lvl="1" algn="just">
              <a:spcAft>
                <a:spcPts val="1000"/>
              </a:spcAft>
            </a:pPr>
            <a:r>
              <a:rPr lang="en-US" sz="1600" dirty="0"/>
              <a:t>BREALEY, Richard A., Stewart C. MYERS and Franklin ALLEN. Principles of corporate finance. Thirteenth edition. New York: McGraw-Hill Education, 2020. xxx, 918. ISBN 9781260565553.</a:t>
            </a:r>
            <a:endParaRPr lang="cs-CZ" sz="1600" dirty="0"/>
          </a:p>
          <a:p>
            <a:pPr lvl="1">
              <a:spcAft>
                <a:spcPts val="1000"/>
              </a:spcAft>
            </a:pPr>
            <a:endParaRPr lang="cs-CZ" sz="1600" dirty="0"/>
          </a:p>
          <a:p>
            <a:pPr lvl="1">
              <a:spcAft>
                <a:spcPts val="1000"/>
              </a:spcAft>
            </a:pPr>
            <a:endParaRPr lang="cs-CZ" sz="1600" dirty="0"/>
          </a:p>
          <a:p>
            <a:pPr lvl="1">
              <a:spcAft>
                <a:spcPts val="1000"/>
              </a:spcAft>
            </a:pPr>
            <a:endParaRPr lang="cs-CZ" sz="1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4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Podnikové finance: definice a složky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01054" y="1371962"/>
            <a:ext cx="8066301" cy="413999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/>
              <a:t>= zobrazují pohyby peněžních prostředků, podnikového kapitálu a finančních zdrojů podniku</a:t>
            </a:r>
          </a:p>
          <a:p>
            <a:pPr>
              <a:spcAft>
                <a:spcPts val="800"/>
              </a:spcAft>
            </a:pPr>
            <a:r>
              <a:rPr lang="cs-CZ" sz="1800" dirty="0"/>
              <a:t>Peněžní prostředky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Peníze na účtech, v pokladně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Funkcí je především zabezpečení likvidity</a:t>
            </a:r>
          </a:p>
          <a:p>
            <a:pPr>
              <a:spcAft>
                <a:spcPts val="800"/>
              </a:spcAft>
            </a:pPr>
            <a:r>
              <a:rPr lang="cs-CZ" sz="1800" dirty="0"/>
              <a:t>Podnikový majetek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Soubor hmotných i nehmotných aktiv podniku</a:t>
            </a:r>
          </a:p>
          <a:p>
            <a:pPr>
              <a:spcAft>
                <a:spcPts val="800"/>
              </a:spcAft>
            </a:pPr>
            <a:r>
              <a:rPr lang="cs-CZ" sz="1800" dirty="0"/>
              <a:t>Finanční zdroje</a:t>
            </a:r>
          </a:p>
          <a:p>
            <a:pPr lvl="1">
              <a:spcAft>
                <a:spcPts val="800"/>
              </a:spcAft>
            </a:pPr>
            <a:r>
              <a:rPr lang="cs-CZ" sz="1800" dirty="0"/>
              <a:t>„Nadřazený“ pojem peněžním prostředkům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482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Cíle podnikání – hlavní cíl</a:t>
            </a:r>
            <a:endParaRPr lang="en-US" sz="2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cs-CZ" sz="2200" dirty="0"/>
              <a:t>Maximalizace zisku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cs-CZ" sz="2000" dirty="0"/>
              <a:t>Statický ukazatel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cs-CZ" sz="2000" dirty="0"/>
              <a:t>Spoléhá pouze na účetnictví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cs-CZ" sz="2000" dirty="0"/>
              <a:t>Nezohledňuje riziko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cs-CZ" sz="2200" dirty="0"/>
              <a:t>Maximalizace tržní hodnoty</a:t>
            </a:r>
          </a:p>
          <a:p>
            <a:pPr lvl="1">
              <a:spcBef>
                <a:spcPts val="0"/>
              </a:spcBef>
              <a:spcAft>
                <a:spcPts val="1000"/>
              </a:spcAft>
            </a:pPr>
            <a:r>
              <a:rPr lang="cs-CZ" sz="2000" dirty="0"/>
              <a:t>Částečně eliminuje nedostatky ukazatele „zisk“</a:t>
            </a:r>
          </a:p>
        </p:txBody>
      </p:sp>
    </p:spTree>
    <p:extLst>
      <p:ext uri="{BB962C8B-B14F-4D97-AF65-F5344CB8AC3E}">
        <p14:creationId xmlns:p14="http://schemas.microsoft.com/office/powerpoint/2010/main" val="35935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1D11BA-D9DB-46F6-BAE0-5E78684E2D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BB7DC3-E1BB-4C51-AC41-E64162C1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Etika maximalizace tržní hodnoty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476388-4CD7-473D-ABCD-356AC1C733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Střet zájmů </a:t>
            </a:r>
            <a:r>
              <a:rPr lang="cs-CZ" sz="2000" dirty="0" err="1"/>
              <a:t>shareholderů</a:t>
            </a:r>
            <a:r>
              <a:rPr lang="cs-CZ" sz="2000" dirty="0"/>
              <a:t>, zaměstnanců, zákazníků, státní správy, …</a:t>
            </a:r>
          </a:p>
          <a:p>
            <a:r>
              <a:rPr lang="cs-CZ" sz="2000" dirty="0"/>
              <a:t>Nejasně definovaná etická pravidla vs. zákonná omezení</a:t>
            </a:r>
          </a:p>
          <a:p>
            <a:r>
              <a:rPr lang="cs-CZ" sz="2000" dirty="0"/>
              <a:t>„green“ </a:t>
            </a:r>
            <a:r>
              <a:rPr lang="cs-CZ" sz="2000" dirty="0" err="1"/>
              <a:t>issues</a:t>
            </a:r>
            <a:r>
              <a:rPr lang="cs-CZ" sz="2000" dirty="0"/>
              <a:t> vs. ziskový pragmatizmus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150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CAB26F-16A7-49D6-A9CB-D998ECBCC7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90D50D-BC14-474C-AF7C-3A67D5033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Tržní vs. účetní hodnota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8AB9BE-5798-4E33-8174-1C38DA423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Tržní hodnota: </a:t>
            </a:r>
          </a:p>
          <a:p>
            <a:pPr lvl="1"/>
            <a:r>
              <a:rPr lang="cs-CZ" sz="1800" dirty="0"/>
              <a:t>aktuální hodnota, kterou odráží trh; toková veličina závislá na aktuální tržní situaci</a:t>
            </a:r>
          </a:p>
          <a:p>
            <a:pPr lvl="1"/>
            <a:r>
              <a:rPr lang="cs-CZ" sz="1800" dirty="0"/>
              <a:t>Použití např. při oceňování podniku (samostatná kapitola v </a:t>
            </a:r>
            <a:r>
              <a:rPr lang="cs-CZ" sz="1800"/>
              <a:t>závěru semestru)</a:t>
            </a:r>
            <a:endParaRPr lang="cs-CZ" sz="1800" dirty="0"/>
          </a:p>
          <a:p>
            <a:r>
              <a:rPr lang="cs-CZ" sz="2000" b="1" dirty="0"/>
              <a:t>Účetní hodnota: </a:t>
            </a:r>
          </a:p>
          <a:p>
            <a:pPr lvl="1"/>
            <a:r>
              <a:rPr lang="cs-CZ" sz="1800" dirty="0"/>
              <a:t>„neaktualizovaná“ hodnota z účetnictví</a:t>
            </a:r>
          </a:p>
          <a:p>
            <a:pPr lvl="1"/>
            <a:r>
              <a:rPr lang="cs-CZ" sz="1800" dirty="0"/>
              <a:t>neodráží aktuální situaci (alespoň ne s každou změnou)</a:t>
            </a:r>
          </a:p>
          <a:p>
            <a:pPr lvl="1"/>
            <a:r>
              <a:rPr lang="cs-CZ" sz="1800" dirty="0"/>
              <a:t>statická veličina</a:t>
            </a:r>
          </a:p>
          <a:p>
            <a:pPr lvl="1"/>
            <a:r>
              <a:rPr lang="cs-CZ" sz="1800" dirty="0"/>
              <a:t>snadnější zjištění a použití – zejména v účetních výkazech, v řadě ukazatelů výkonnosti a metod hodnocení efektivnosti investic</a:t>
            </a:r>
          </a:p>
        </p:txBody>
      </p:sp>
    </p:spTree>
    <p:extLst>
      <p:ext uri="{BB962C8B-B14F-4D97-AF65-F5344CB8AC3E}">
        <p14:creationId xmlns:p14="http://schemas.microsoft.com/office/powerpoint/2010/main" val="170126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01A712-D662-435B-B016-1C0B095D15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96396-FCE6-4B44-960F-1BAE6BF5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/>
              <a:t>Krátkodobé</a:t>
            </a:r>
            <a:r>
              <a:rPr lang="en-US" sz="2800" dirty="0"/>
              <a:t> (</a:t>
            </a:r>
            <a:r>
              <a:rPr lang="en-US" sz="2800" dirty="0" err="1"/>
              <a:t>parciální</a:t>
            </a:r>
            <a:r>
              <a:rPr lang="en-US" sz="2800" dirty="0"/>
              <a:t>) </a:t>
            </a:r>
            <a:r>
              <a:rPr lang="en-US" sz="2800" dirty="0" err="1"/>
              <a:t>finanční</a:t>
            </a:r>
            <a:r>
              <a:rPr lang="en-US" sz="2800" dirty="0"/>
              <a:t> </a:t>
            </a:r>
            <a:r>
              <a:rPr lang="en-US" sz="2800" dirty="0" err="1"/>
              <a:t>cíle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5251A5-0C45-49F4-A28A-06AC022E4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/>
              <a:t>Platební schopnost (likvidita)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Schopnost generovat zisk (rentabilita)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Finanční rovnováha/stabilita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Definována především vhodnou finanční strukturou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Okrajově definována i vhodnou majetkovou strukturou (způsob alokování zdrojů)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51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Platební schopnost (likvidita)</a:t>
            </a:r>
            <a:endParaRPr lang="en-GB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cs-CZ" sz="2000" dirty="0"/>
              <a:t>Likvidita = schopnost podniku být likvidní, tj. dostávat svým závazkům</a:t>
            </a:r>
          </a:p>
          <a:p>
            <a:pPr>
              <a:spcAft>
                <a:spcPts val="2000"/>
              </a:spcAft>
            </a:pPr>
            <a:r>
              <a:rPr lang="cs-CZ" sz="2000" dirty="0"/>
              <a:t>Likvidnost = schopnost majetku přeměnit se na peněžní prostředky (případně na jiný typ likvidnějšího majetku)</a:t>
            </a:r>
          </a:p>
          <a:p>
            <a:r>
              <a:rPr lang="cs-CZ" sz="2000" dirty="0"/>
              <a:t>Ukazatele likvidity</a:t>
            </a:r>
          </a:p>
          <a:p>
            <a:pPr lvl="1"/>
            <a:r>
              <a:rPr lang="cs-CZ" sz="1800" b="1" dirty="0"/>
              <a:t>Běžná likvidita </a:t>
            </a:r>
            <a:r>
              <a:rPr lang="cs-CZ" sz="1800" dirty="0"/>
              <a:t>= Oběžná aktiva / Krátkodobé závazky</a:t>
            </a:r>
          </a:p>
          <a:p>
            <a:pPr lvl="1"/>
            <a:r>
              <a:rPr lang="cs-CZ" sz="1800" b="1" dirty="0"/>
              <a:t>Pohotová likvidita </a:t>
            </a:r>
            <a:r>
              <a:rPr lang="cs-CZ" sz="1800" dirty="0"/>
              <a:t>= (Oběžná aktiva – zásoby) / Krátkodobé závazky</a:t>
            </a:r>
          </a:p>
          <a:p>
            <a:pPr lvl="1"/>
            <a:r>
              <a:rPr lang="cs-CZ" sz="1800" b="1" dirty="0"/>
              <a:t>Okamžitá likvidita </a:t>
            </a:r>
            <a:r>
              <a:rPr lang="cs-CZ" sz="1800" dirty="0"/>
              <a:t>= Krátkodobý finanční majetek / Krátkodobé závazky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33684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prezentace-econ-cz-4-3</Template>
  <TotalTime>203</TotalTime>
  <Words>1420</Words>
  <Application>Microsoft Office PowerPoint</Application>
  <PresentationFormat>Personalizado</PresentationFormat>
  <Paragraphs>221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2" baseType="lpstr">
      <vt:lpstr>Arial</vt:lpstr>
      <vt:lpstr>Cambria Math</vt:lpstr>
      <vt:lpstr>Tahoma</vt:lpstr>
      <vt:lpstr>Wingdings</vt:lpstr>
      <vt:lpstr>Prezentace_MU_CZ</vt:lpstr>
      <vt:lpstr>Úvod do firemních financí</vt:lpstr>
      <vt:lpstr>Osnova kurzu</vt:lpstr>
      <vt:lpstr>Výukové metody</vt:lpstr>
      <vt:lpstr>Podnikové finance: definice a složky</vt:lpstr>
      <vt:lpstr>Cíle podnikání – hlavní cíl</vt:lpstr>
      <vt:lpstr>Etika maximalizace tržní hodnoty</vt:lpstr>
      <vt:lpstr>Tržní vs. účetní hodnota</vt:lpstr>
      <vt:lpstr>Krátkodobé (parciální) finanční cíle</vt:lpstr>
      <vt:lpstr>Platební schopnost (likvidita)</vt:lpstr>
      <vt:lpstr>Cash pooling ve vztahu k likviditě</vt:lpstr>
      <vt:lpstr>Problémy se změnou struktury aktiv a pasiv</vt:lpstr>
      <vt:lpstr>Schopnost generovat zisk (rentabilita)</vt:lpstr>
      <vt:lpstr>Slabá stránka ukazatelů rentability</vt:lpstr>
      <vt:lpstr>Základní finanční výkazy</vt:lpstr>
      <vt:lpstr>Rozvaha I</vt:lpstr>
      <vt:lpstr>Rozvaha II</vt:lpstr>
      <vt:lpstr>finanční ukazatele rozvahy</vt:lpstr>
      <vt:lpstr>Finanční páka</vt:lpstr>
      <vt:lpstr>Výkaz zisku a ztráty I</vt:lpstr>
      <vt:lpstr>Výkaz cash-flow I</vt:lpstr>
      <vt:lpstr>Výkaz cash-flow II</vt:lpstr>
      <vt:lpstr>Použití různých forem zisku</vt:lpstr>
      <vt:lpstr>Principy finančního řízení</vt:lpstr>
      <vt:lpstr>Současná hodnota peněz: vztah pro NPV</vt:lpstr>
      <vt:lpstr>Založení podniku</vt:lpstr>
      <vt:lpstr>Corporate Governance</vt:lpstr>
      <vt:lpstr>Etika maximalizace hodnoty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MPF_FIFI: Firemní finance</dc:title>
  <dc:creator>Josef Nešleha</dc:creator>
  <cp:lastModifiedBy>Josef Nešleha</cp:lastModifiedBy>
  <cp:revision>21</cp:revision>
  <cp:lastPrinted>1601-01-01T00:00:00Z</cp:lastPrinted>
  <dcterms:created xsi:type="dcterms:W3CDTF">2021-08-19T17:10:35Z</dcterms:created>
  <dcterms:modified xsi:type="dcterms:W3CDTF">2022-09-20T05:52:34Z</dcterms:modified>
</cp:coreProperties>
</file>