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79" r:id="rId2"/>
    <p:sldId id="265" r:id="rId3"/>
    <p:sldId id="266" r:id="rId4"/>
    <p:sldId id="281" r:id="rId5"/>
    <p:sldId id="280" r:id="rId6"/>
    <p:sldId id="267" r:id="rId7"/>
    <p:sldId id="282" r:id="rId8"/>
    <p:sldId id="283" r:id="rId9"/>
    <p:sldId id="285" r:id="rId10"/>
    <p:sldId id="284" r:id="rId11"/>
    <p:sldId id="289" r:id="rId12"/>
    <p:sldId id="290" r:id="rId13"/>
    <p:sldId id="291" r:id="rId14"/>
    <p:sldId id="292" r:id="rId15"/>
    <p:sldId id="288" r:id="rId16"/>
    <p:sldId id="286" r:id="rId17"/>
    <p:sldId id="287" r:id="rId18"/>
    <p:sldId id="256" r:id="rId19"/>
    <p:sldId id="271" r:id="rId20"/>
    <p:sldId id="263" r:id="rId21"/>
    <p:sldId id="264" r:id="rId22"/>
    <p:sldId id="261" r:id="rId23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162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749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634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7979C4-F180-4CF2-B648-531FD0D47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B50777-1F31-44C7-87AE-B673AEE9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hodnoty podniku, zahraniční směna podniku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478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likvidační hodnoty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Metoda, která předpokládá ukončení činnosti podniku. </a:t>
            </a:r>
          </a:p>
          <a:p>
            <a:pPr algn="just"/>
            <a:r>
              <a:rPr lang="cs-CZ" sz="2000" dirty="0"/>
              <a:t>Smyslem je odhadnutí „nejnižší možné“ hodnoty, která nebude podkročena</a:t>
            </a:r>
          </a:p>
          <a:p>
            <a:pPr marL="72000" indent="0" algn="ctr">
              <a:buNone/>
            </a:pPr>
            <a:r>
              <a:rPr lang="cs-CZ" sz="2000" b="1" i="1" dirty="0"/>
              <a:t>Likvidační hodnota = Hodnota podniku (účetní) – hodnota závazků</a:t>
            </a:r>
          </a:p>
          <a:p>
            <a:r>
              <a:rPr lang="cs-CZ" sz="2000" dirty="0"/>
              <a:t>Použití zejména pro: </a:t>
            </a:r>
          </a:p>
          <a:p>
            <a:pPr lvl="1"/>
            <a:r>
              <a:rPr lang="cs-CZ" sz="1800" dirty="0"/>
              <a:t>Vypořádání podílů</a:t>
            </a:r>
          </a:p>
          <a:p>
            <a:pPr lvl="1"/>
            <a:r>
              <a:rPr lang="cs-CZ" sz="1800" dirty="0"/>
              <a:t>Likvidace společnosti a hierarchické vyplácení věřitelů</a:t>
            </a:r>
          </a:p>
          <a:p>
            <a:pPr lvl="1"/>
            <a:r>
              <a:rPr lang="cs-CZ" sz="1800" dirty="0"/>
              <a:t>Odhad minimální hodnoty (pod kterou by hodnota např. prodeje) neměla klesnout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5008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BF73DC-E9A4-457E-93FE-0B574F1940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9E175E2-4FC3-4F36-A0DD-1C1A1902F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diskontovaných peněžních toků (DCF)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AA2B22-B441-4186-91B3-F630F452D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cs-CZ" sz="2000" dirty="0"/>
              <a:t>Princip diskontu je stejný, jak ho již známe, tj. přepočet na ČSH.</a:t>
            </a:r>
          </a:p>
          <a:p>
            <a:pPr>
              <a:spcAft>
                <a:spcPts val="800"/>
              </a:spcAft>
            </a:pPr>
            <a:r>
              <a:rPr lang="cs-CZ" sz="2000" dirty="0"/>
              <a:t>Uznávané aspekty při ocenění hodnoty podniku: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Metoda FCFF (Free Cash </a:t>
            </a:r>
            <a:r>
              <a:rPr lang="cs-CZ" sz="1800" dirty="0" err="1"/>
              <a:t>Flow</a:t>
            </a:r>
            <a:r>
              <a:rPr lang="cs-CZ" sz="1800" dirty="0"/>
              <a:t> to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Firm</a:t>
            </a:r>
            <a:r>
              <a:rPr lang="cs-CZ" sz="1800" dirty="0"/>
              <a:t>): zde se pracuje s celkovým cash-</a:t>
            </a:r>
            <a:r>
              <a:rPr lang="cs-CZ" sz="1800" dirty="0" err="1"/>
              <a:t>flow</a:t>
            </a:r>
            <a:r>
              <a:rPr lang="cs-CZ" sz="1800" dirty="0"/>
              <a:t>, které do firmy vstupuje, tj. jak ve vztahu k vlastnímu, tak i cizímu kapitálu.</a:t>
            </a:r>
          </a:p>
          <a:p>
            <a:pPr lvl="1"/>
            <a:r>
              <a:rPr lang="cs-CZ" sz="1800" dirty="0"/>
              <a:t>Metoda FCFE (Free Cash </a:t>
            </a:r>
            <a:r>
              <a:rPr lang="cs-CZ" sz="1800" dirty="0" err="1"/>
              <a:t>Flow</a:t>
            </a:r>
            <a:r>
              <a:rPr lang="cs-CZ" sz="1800" dirty="0"/>
              <a:t> to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Equity</a:t>
            </a:r>
            <a:r>
              <a:rPr lang="cs-CZ" sz="1800" dirty="0"/>
              <a:t>): neuvažuje se cash-</a:t>
            </a:r>
            <a:r>
              <a:rPr lang="cs-CZ" sz="1800" dirty="0" err="1"/>
              <a:t>flow</a:t>
            </a:r>
            <a:r>
              <a:rPr lang="cs-CZ" sz="1800" dirty="0"/>
              <a:t> plynoucí ve vztahu k cizímu kapitálu.</a:t>
            </a:r>
          </a:p>
        </p:txBody>
      </p:sp>
    </p:spTree>
    <p:extLst>
      <p:ext uri="{BB962C8B-B14F-4D97-AF65-F5344CB8AC3E}">
        <p14:creationId xmlns:p14="http://schemas.microsoft.com/office/powerpoint/2010/main" val="1293467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623DCA-91AB-4E00-9034-6FBC04F778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6028D9-D7FF-43A8-9D15-DCB1074B6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FCFF (Free Cash </a:t>
            </a:r>
            <a:r>
              <a:rPr lang="cs-CZ" sz="2800" dirty="0" err="1"/>
              <a:t>Flow</a:t>
            </a:r>
            <a:r>
              <a:rPr lang="cs-CZ" sz="2800" dirty="0"/>
              <a:t> to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Firm</a:t>
            </a:r>
            <a:r>
              <a:rPr lang="cs-CZ" sz="2800" dirty="0"/>
              <a:t>)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CEC3F4-FBC0-4BB8-8F65-0B87F0D66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Smyslem je definovat hodnotu cash-</a:t>
            </a:r>
            <a:r>
              <a:rPr lang="cs-CZ" sz="2000" dirty="0" err="1"/>
              <a:t>flow</a:t>
            </a:r>
            <a:r>
              <a:rPr lang="cs-CZ" sz="2000" dirty="0"/>
              <a:t>, stanovit jednotlivé fáze modelu a přepočíst hodnoty na čistou současnou hodnotu</a:t>
            </a:r>
          </a:p>
          <a:p>
            <a:pPr marL="72000" indent="0" algn="ctr">
              <a:buNone/>
            </a:pPr>
            <a:r>
              <a:rPr lang="cs-CZ" sz="2000" b="1" dirty="0"/>
              <a:t>FCFF = EBIT(1-t) + odpisy – změny NWC – trvalé kapitálové výdaje (investice)</a:t>
            </a:r>
          </a:p>
          <a:p>
            <a:pPr algn="just"/>
            <a:r>
              <a:rPr lang="cs-CZ" sz="2000" dirty="0"/>
              <a:t>Následné stanovení hodnoty podniku může být bez použití růstové složky „</a:t>
            </a:r>
            <a:r>
              <a:rPr lang="cs-CZ" sz="2000" dirty="0" err="1"/>
              <a:t>gn</a:t>
            </a:r>
            <a:r>
              <a:rPr lang="cs-CZ" sz="2000" dirty="0"/>
              <a:t>“ či s použitím této složky.  </a:t>
            </a:r>
            <a:endParaRPr lang="en-US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6CA142-382B-4DB8-BF38-500A69664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00" y="4850925"/>
            <a:ext cx="3524250" cy="9810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9A41C86-FC17-4B42-AA73-9DB35483E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793" y="4850925"/>
            <a:ext cx="3099457" cy="108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81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4E18E4-C13F-4E7E-B238-28C191D1E0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650859-3E1F-486C-B8A7-AA4A2A8C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FCFE (Free Cash </a:t>
            </a:r>
            <a:r>
              <a:rPr lang="cs-CZ" sz="2800" dirty="0" err="1"/>
              <a:t>Flow</a:t>
            </a:r>
            <a:r>
              <a:rPr lang="cs-CZ" sz="2800" dirty="0"/>
              <a:t> to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Equity</a:t>
            </a:r>
            <a:r>
              <a:rPr lang="cs-CZ" sz="2800" dirty="0"/>
              <a:t>)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47720D-1888-4CD1-AD72-D2964DEAB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cs-CZ" sz="2000" dirty="0"/>
              <a:t>Postup je podobný jako u FCFF, ale zaměřujeme se pouze na část </a:t>
            </a:r>
            <a:r>
              <a:rPr lang="cs-CZ" sz="2000" dirty="0" err="1"/>
              <a:t>Equity</a:t>
            </a:r>
            <a:r>
              <a:rPr lang="cs-CZ" sz="2000" dirty="0"/>
              <a:t>, proto se odečítá cash-</a:t>
            </a:r>
            <a:r>
              <a:rPr lang="cs-CZ" sz="2000" dirty="0" err="1"/>
              <a:t>flow</a:t>
            </a:r>
            <a:r>
              <a:rPr lang="cs-CZ" sz="2000" dirty="0"/>
              <a:t> týkající se cizího kapitálu. </a:t>
            </a:r>
          </a:p>
          <a:p>
            <a:pPr marL="72000" indent="0" algn="ctr">
              <a:buNone/>
            </a:pPr>
            <a:r>
              <a:rPr lang="cs-CZ" sz="2000" b="1" dirty="0"/>
              <a:t>FCFE = EBIT(1-t) + odpisy –změna NWC – trvalé kapitálové výdaje (investice) – splátky dluhu</a:t>
            </a:r>
          </a:p>
          <a:p>
            <a:endParaRPr lang="en-US" sz="2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BEC9FF-BEC4-40FF-812A-76A520773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895" y="3986530"/>
            <a:ext cx="4844024" cy="147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63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06F056-2013-4243-95EE-92D7DB56A8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672F54-1930-45E9-9236-DC90809D8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Pravidla stanovení diskontní míry</a:t>
            </a:r>
            <a:endParaRPr lang="en-US" sz="28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6CF3344-F897-45F8-8DDE-0FCE802348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610059"/>
              </p:ext>
            </p:extLst>
          </p:nvPr>
        </p:nvGraphicFramePr>
        <p:xfrm>
          <a:off x="540307" y="1793965"/>
          <a:ext cx="8066088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3044">
                  <a:extLst>
                    <a:ext uri="{9D8B030D-6E8A-4147-A177-3AD203B41FA5}">
                      <a16:colId xmlns:a16="http://schemas.microsoft.com/office/drawing/2014/main" val="4023904481"/>
                    </a:ext>
                  </a:extLst>
                </a:gridCol>
                <a:gridCol w="4033044">
                  <a:extLst>
                    <a:ext uri="{9D8B030D-6E8A-4147-A177-3AD203B41FA5}">
                      <a16:colId xmlns:a16="http://schemas.microsoft.com/office/drawing/2014/main" val="123717759"/>
                    </a:ext>
                  </a:extLst>
                </a:gridCol>
              </a:tblGrid>
              <a:tr h="333466">
                <a:tc>
                  <a:txBody>
                    <a:bodyPr/>
                    <a:lstStyle/>
                    <a:p>
                      <a:r>
                        <a:rPr lang="cs-CZ" dirty="0"/>
                        <a:t>Forma výnosu v budoucnosti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Míra diskontu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220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FCFF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WACC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862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WACC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882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Dividenda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06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FCFE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71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058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16F617-AD09-4999-AF1C-D8405CFA52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088A019-6C3C-4E3B-8C2D-B21D2F1A2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ekonomické přidané hodnoty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835B376-FCB0-47B3-A6F0-FC2FA55FC9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lnSpc>
                    <a:spcPct val="130000"/>
                  </a:lnSpc>
                </a:pPr>
                <a:r>
                  <a:rPr lang="cs-CZ" sz="1800" dirty="0"/>
                  <a:t>Hodnota podniku založena již na známých vztazích (ekonomický prospěch – náklady dosažení ekonomického prospěchu). 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cs-CZ" sz="1800" dirty="0"/>
                  <a:t>Jedná se o metodu zařazenou mezi výnosově orientované metody, což při stanovení hodnoty podniku znamená, že se kombinuje s doplněním (přičtením) potenciálního výnosu (růstu v budoucnosti). </a:t>
                </a:r>
              </a:p>
              <a:p>
                <a:pPr algn="just"/>
                <a:endParaRPr lang="cs-CZ" sz="1800" dirty="0"/>
              </a:p>
              <a:p>
                <a:pPr marL="0" marR="0" indent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𝐸𝑉𝐴</m:t>
                      </m:r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𝑁𝑂𝑃𝐴𝑇</m:t>
                      </m:r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−</m:t>
                      </m:r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𝑊𝐴𝐶𝐶</m:t>
                      </m:r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∗</m:t>
                      </m:r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𝐶</m:t>
                      </m:r>
                    </m:oMath>
                  </m:oMathPara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cs-CZ" sz="18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EVA</a:t>
                </a: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=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𝑁𝑂𝑃𝐴𝑇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−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𝑁𝑂𝐴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∗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𝑊𝐴𝐶𝐶</m:t>
                    </m:r>
                  </m:oMath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𝐸𝑉𝐴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𝐶𝑎𝑝𝑖𝑡𝑎𝑙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𝐸𝑚𝑝𝑙𝑜𝑦𝑒𝑑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𝑅𝑂𝐶𝐸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cs-CZ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𝑊𝐴𝐶𝐶</m:t>
                    </m:r>
                  </m:oMath>
                </a14:m>
                <a:r>
                  <a:rPr lang="cs-CZ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𝐸𝑛𝑡𝑒𝑟𝑝𝑟𝑖𝑠𝑒</m:t>
                      </m:r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𝑣𝑎𝑙𝑢𝑒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𝐵𝑜𝑜𝑘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𝑣𝑎𝑙𝑢𝑒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𝑜𝑓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𝑎𝑠𝑠𝑒𝑡𝑠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𝐸𝑐𝑜𝑛𝑜𝑚𝑖𝑐</m:t>
                              </m:r>
                              <m:r>
                                <a:rPr lang="cs-CZ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cs-CZ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𝑝𝑟𝑜𝑓𝑖𝑡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(1+</m:t>
                                  </m:r>
                                  <m:r>
                                    <a:rPr lang="cs-CZ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𝑊𝐴𝐶𝐶</m:t>
                                  </m:r>
                                  <m:r>
                                    <a:rPr lang="cs-CZ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20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835B376-FCB0-47B3-A6F0-FC2FA55FC9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6" t="-736" r="-1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693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střední hodnoty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Ocenění založeno na součtu hodnoty substance a goodwillu (v ponížené části)</a:t>
            </a:r>
          </a:p>
          <a:p>
            <a:pPr algn="just"/>
            <a:r>
              <a:rPr lang="cs-CZ" sz="2000" dirty="0"/>
              <a:t>Metoda je založena na premise, že hodnota podniku je tvořena jako součet již v podniku existujících statků, tak i potenciálních (budoucích) výnosů.</a:t>
            </a:r>
          </a:p>
          <a:p>
            <a:pPr marL="72000" indent="0" algn="ctr">
              <a:buNone/>
            </a:pPr>
            <a:r>
              <a:rPr lang="cs-CZ" sz="2000" b="1" dirty="0"/>
              <a:t>Hodnota podniku = hodnota substance + ½*goodwill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89228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932623-A180-401A-9C62-A9D4C68769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D9CAE45-B2EB-48BC-930D-D4E4235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vážené střední hodnoty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2F3D79-9E16-4664-9C5D-FF4935C00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2000" dirty="0"/>
              <a:t>Vychází z metody střední hodnoty, ale jednotlivým částem jsou přiřazeny váhy (koeficienty). 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2000" dirty="0"/>
              <a:t>Hodnota podniku je stanovena jako součet substanční metody (vynásobené koeficientem) a hodnoty potenciálního budoucího výnosu (opět </a:t>
            </a:r>
            <a:r>
              <a:rPr lang="cs-CZ" sz="2000" dirty="0" err="1"/>
              <a:t>vynásobné</a:t>
            </a:r>
            <a:r>
              <a:rPr lang="cs-CZ" sz="2000" dirty="0"/>
              <a:t> koeficientem).</a:t>
            </a:r>
          </a:p>
          <a:p>
            <a:pPr marL="72000" indent="0" algn="ctr">
              <a:lnSpc>
                <a:spcPct val="130000"/>
              </a:lnSpc>
              <a:buNone/>
            </a:pPr>
            <a:r>
              <a:rPr lang="cs-CZ" sz="2000" b="1" dirty="0"/>
              <a:t>Hodnota podniku = v1*hodnota substance + (1-v1)*hodnota podniku stanovená výnosovou metodou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98906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Zahraniční směna podniku</a:t>
            </a: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9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F974D4-33E4-481F-AC0A-7E97AC25EE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6281B8-7A7B-4B8B-ACF5-E320CD17E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Devizová expozice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3B4B22-879B-44ED-BBCF-378B2E9C6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2000" dirty="0"/>
              <a:t>Riziko, že neplánovaný/nečekaný vývoj měnového kurzu nepříznivě ovlivní hodnotu aktiv, peněžních toků či pasiv. Termín můžeme chápat jako „</a:t>
            </a:r>
            <a:r>
              <a:rPr lang="cs-CZ" sz="2000" i="1" dirty="0"/>
              <a:t>riziko vystavení se dopadům změny kurzů</a:t>
            </a:r>
            <a:r>
              <a:rPr lang="cs-CZ" sz="2000" dirty="0"/>
              <a:t>“.</a:t>
            </a:r>
          </a:p>
          <a:p>
            <a:pPr algn="just">
              <a:spcAft>
                <a:spcPts val="600"/>
              </a:spcAft>
            </a:pPr>
            <a:r>
              <a:rPr lang="cs-CZ" sz="2000" dirty="0"/>
              <a:t>Při apreciaci domácí měny dochází ke zvýhodnění postavení při závazcích denominovaných v cizí měně; a naopak ke zhoršení pozice při držení pohledávek denominovaných v cizí měně.</a:t>
            </a:r>
          </a:p>
          <a:p>
            <a:pPr algn="just">
              <a:spcAft>
                <a:spcPts val="600"/>
              </a:spcAft>
            </a:pPr>
            <a:r>
              <a:rPr lang="cs-CZ" sz="2000" dirty="0"/>
              <a:t>Depreciace má opačný vliv, z čehož pramení snaha vyrovnávat aktiva a pasiva v konkrétní cizí měně.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82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Ocenění hodnoty podniku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  <a:spcAft>
                <a:spcPts val="1000"/>
              </a:spcAft>
            </a:pPr>
            <a:r>
              <a:rPr lang="cs-CZ" sz="1800" dirty="0"/>
              <a:t>Podnik není oceněn žádnou základní oceňovací bází (pořizovací cena, nominální hodnota, vlastní náklady…)</a:t>
            </a:r>
          </a:p>
          <a:p>
            <a:pPr algn="just">
              <a:lnSpc>
                <a:spcPct val="114000"/>
              </a:lnSpc>
              <a:spcAft>
                <a:spcPts val="1000"/>
              </a:spcAft>
            </a:pPr>
            <a:r>
              <a:rPr lang="cs-CZ" sz="1800" dirty="0"/>
              <a:t>Cílem je určení celkové </a:t>
            </a:r>
            <a:r>
              <a:rPr lang="cs-CZ" sz="1800" b="1" dirty="0"/>
              <a:t>tržní hodnoty</a:t>
            </a:r>
            <a:endParaRPr lang="en-US" sz="1800" b="1" dirty="0"/>
          </a:p>
          <a:p>
            <a:pPr algn="just">
              <a:lnSpc>
                <a:spcPct val="114000"/>
              </a:lnSpc>
              <a:spcAft>
                <a:spcPts val="1000"/>
              </a:spcAft>
            </a:pPr>
            <a:r>
              <a:rPr lang="cs-CZ" sz="1800" dirty="0"/>
              <a:t>Častým obecným přístupem bývá: </a:t>
            </a:r>
            <a:r>
              <a:rPr lang="cs-CZ" sz="1800" b="1" dirty="0"/>
              <a:t>účetní hodnota + přidaná tržní </a:t>
            </a:r>
            <a:r>
              <a:rPr lang="cs-CZ" sz="1800" b="1" dirty="0" err="1"/>
              <a:t>hodnoa</a:t>
            </a:r>
            <a:r>
              <a:rPr lang="cs-CZ" sz="1800" b="1" dirty="0"/>
              <a:t> </a:t>
            </a:r>
          </a:p>
          <a:p>
            <a:pPr algn="just">
              <a:lnSpc>
                <a:spcPct val="114000"/>
              </a:lnSpc>
              <a:spcAft>
                <a:spcPts val="1000"/>
              </a:spcAft>
            </a:pPr>
            <a:r>
              <a:rPr lang="cs-CZ" sz="1800" dirty="0"/>
              <a:t>Kromě všech položek majetku a závazků je potřeba zahrnout i goodwill, obchodní značku, know-how, reputaci, potenciál úspěchu a růstu, ...</a:t>
            </a:r>
          </a:p>
          <a:p>
            <a:pPr algn="just">
              <a:lnSpc>
                <a:spcPct val="114000"/>
              </a:lnSpc>
              <a:spcAft>
                <a:spcPts val="1000"/>
              </a:spcAft>
            </a:pPr>
            <a:r>
              <a:rPr lang="cs-CZ" sz="1800" dirty="0"/>
              <a:t>Užití </a:t>
            </a:r>
            <a:r>
              <a:rPr lang="cs-CZ" sz="1800" b="1" dirty="0"/>
              <a:t>EVS</a:t>
            </a:r>
            <a:r>
              <a:rPr lang="cs-CZ" sz="1800" dirty="0"/>
              <a:t> (</a:t>
            </a:r>
            <a:r>
              <a:rPr lang="cs-CZ" sz="1800" b="1" dirty="0" err="1"/>
              <a:t>European</a:t>
            </a:r>
            <a:r>
              <a:rPr lang="cs-CZ" sz="1800" b="1" dirty="0"/>
              <a:t> </a:t>
            </a:r>
            <a:r>
              <a:rPr lang="cs-CZ" sz="1800" b="1" dirty="0" err="1"/>
              <a:t>Valuation</a:t>
            </a:r>
            <a:r>
              <a:rPr lang="cs-CZ" sz="1800" b="1" dirty="0"/>
              <a:t> </a:t>
            </a:r>
            <a:r>
              <a:rPr lang="cs-CZ" sz="1800" b="1" dirty="0" err="1"/>
              <a:t>Standards</a:t>
            </a:r>
            <a:r>
              <a:rPr lang="cs-CZ" sz="18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88631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Interní zajištění devizové expozice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Volba fakturační měny</a:t>
            </a:r>
          </a:p>
          <a:p>
            <a:pPr lvl="1">
              <a:spcAft>
                <a:spcPts val="1000"/>
              </a:spcAft>
            </a:pPr>
            <a:r>
              <a:rPr lang="cs-CZ" sz="1800" dirty="0"/>
              <a:t>Eliminace kurzových rozdílů (tři varianty: volba měny dodavatele, odběratele či třetí měny)</a:t>
            </a:r>
          </a:p>
          <a:p>
            <a:r>
              <a:rPr lang="cs-CZ" sz="2000" dirty="0"/>
              <a:t>Technika „</a:t>
            </a:r>
            <a:r>
              <a:rPr lang="cs-CZ" sz="2000" dirty="0" err="1"/>
              <a:t>Leading</a:t>
            </a:r>
            <a:r>
              <a:rPr lang="cs-CZ" sz="2000" dirty="0"/>
              <a:t> a </a:t>
            </a:r>
            <a:r>
              <a:rPr lang="cs-CZ" sz="2000" dirty="0" err="1"/>
              <a:t>lagging</a:t>
            </a:r>
            <a:r>
              <a:rPr lang="cs-CZ" sz="2000" dirty="0"/>
              <a:t>“</a:t>
            </a:r>
          </a:p>
          <a:p>
            <a:pPr lvl="1">
              <a:spcAft>
                <a:spcPts val="1000"/>
              </a:spcAft>
            </a:pPr>
            <a:r>
              <a:rPr lang="cs-CZ" sz="1800" dirty="0"/>
              <a:t>Oddalování či přibližování data splatnosti za účelem získání profitu z devizové expozice</a:t>
            </a:r>
          </a:p>
          <a:p>
            <a:r>
              <a:rPr lang="cs-CZ" sz="2000" dirty="0"/>
              <a:t>Cenové politiky</a:t>
            </a:r>
          </a:p>
          <a:p>
            <a:pPr lvl="1">
              <a:spcAft>
                <a:spcPts val="0"/>
              </a:spcAft>
            </a:pPr>
            <a:r>
              <a:rPr lang="cs-CZ" sz="1800" dirty="0"/>
              <a:t>Volba marže, rabatu či jiných cenových výhod/nevýhod (ovlivňujeme tím možnou kompenzaci ztráty z devizové expozice)</a:t>
            </a:r>
          </a:p>
          <a:p>
            <a:pPr lvl="1">
              <a:spcAft>
                <a:spcPts val="0"/>
              </a:spcAft>
            </a:pPr>
            <a:r>
              <a:rPr lang="cs-CZ" sz="1800" dirty="0"/>
              <a:t>Závisí na více faktorech (postavení na trhu, konkurence, diferencovaný produkt, služba,..)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682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Externí zajištění devizové expozice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Finanční deriváty</a:t>
            </a:r>
          </a:p>
          <a:p>
            <a:pPr lvl="1">
              <a:spcAft>
                <a:spcPts val="1000"/>
              </a:spcAft>
            </a:pPr>
            <a:r>
              <a:rPr lang="cs-CZ" sz="1800" dirty="0"/>
              <a:t>Zajištění proti pohybu kurzů, měn, cen komodit</a:t>
            </a:r>
          </a:p>
          <a:p>
            <a:r>
              <a:rPr lang="cs-CZ" sz="2000" dirty="0"/>
              <a:t>Zajištění pomocí depozitních operací</a:t>
            </a:r>
          </a:p>
          <a:p>
            <a:pPr lvl="1">
              <a:spcAft>
                <a:spcPts val="1000"/>
              </a:spcAft>
            </a:pPr>
            <a:r>
              <a:rPr lang="cs-CZ" sz="1800" dirty="0"/>
              <a:t>Riziko kurzové ztráty (v případě </a:t>
            </a:r>
            <a:r>
              <a:rPr lang="cs-CZ" sz="1800" b="1" dirty="0"/>
              <a:t>závazku</a:t>
            </a:r>
            <a:r>
              <a:rPr lang="cs-CZ" sz="1800" dirty="0"/>
              <a:t>) kompenzuji vytvořením pohledávky ve stejné měně</a:t>
            </a:r>
          </a:p>
          <a:p>
            <a:r>
              <a:rPr lang="cs-CZ" sz="2000" dirty="0"/>
              <a:t>Zajištění pomocí úvěrových operací</a:t>
            </a:r>
          </a:p>
          <a:p>
            <a:pPr lvl="1">
              <a:spcAft>
                <a:spcPts val="1000"/>
              </a:spcAft>
            </a:pPr>
            <a:r>
              <a:rPr lang="cs-CZ" sz="1800" dirty="0"/>
              <a:t>Riziko kurzové ztráty (v případě </a:t>
            </a:r>
            <a:r>
              <a:rPr lang="cs-CZ" sz="1800" b="1" dirty="0"/>
              <a:t>pohledávky</a:t>
            </a:r>
            <a:r>
              <a:rPr lang="cs-CZ" sz="1800" dirty="0"/>
              <a:t>) kompenzuji vytvořením závazku ve stejné měně</a:t>
            </a:r>
          </a:p>
          <a:p>
            <a:r>
              <a:rPr lang="cs-CZ" sz="2000" dirty="0"/>
              <a:t>Využití forfaitingu, bankovních záruk, skonta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336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Fungování derivátu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1054" y="1371962"/>
            <a:ext cx="8066301" cy="4139998"/>
          </a:xfrm>
        </p:spPr>
        <p:txBody>
          <a:bodyPr/>
          <a:lstStyle/>
          <a:p>
            <a:pPr algn="ctr"/>
            <a:r>
              <a:rPr lang="cs-CZ" sz="2000" dirty="0"/>
              <a:t>Čas „T“ (okamžik uzavření obchodu): </a:t>
            </a:r>
          </a:p>
          <a:p>
            <a:pPr lvl="1"/>
            <a:r>
              <a:rPr lang="cs-CZ" sz="1600" dirty="0"/>
              <a:t>Aktuální kurz měnový kurz je 25,55 Kč/€ (vyjádřen přímou kotací)</a:t>
            </a:r>
          </a:p>
          <a:p>
            <a:pPr lvl="1"/>
            <a:r>
              <a:rPr lang="cs-CZ" sz="1600" dirty="0"/>
              <a:t>Očekávám, že Kč bude vůči € oslabovat (tzn., že bude „potřeba více Kč, abych si jedno € koupil“)</a:t>
            </a:r>
          </a:p>
          <a:p>
            <a:pPr lvl="1"/>
            <a:r>
              <a:rPr lang="cs-CZ" sz="1600" dirty="0"/>
              <a:t>Existují však protistrany, které se domnívají, že pohyb veličiny bude opačný</a:t>
            </a:r>
          </a:p>
          <a:p>
            <a:pPr lvl="1"/>
            <a:r>
              <a:rPr lang="cs-CZ" sz="1600" dirty="0"/>
              <a:t>Protistrany se takto „spárují“, přičemž každý bude spekulovat na opačný pohyb veličiny (kurzu)</a:t>
            </a:r>
          </a:p>
          <a:p>
            <a:pPr lvl="1">
              <a:spcAft>
                <a:spcPts val="1000"/>
              </a:spcAft>
            </a:pPr>
            <a:r>
              <a:rPr lang="cs-CZ" sz="1600" dirty="0"/>
              <a:t>Nechť se uzavře kontrakt „v čase T+1 nakoupí strana A od strany B 10 000 € za kurz 25,55 Kč/€“</a:t>
            </a:r>
          </a:p>
          <a:p>
            <a:pPr algn="ctr"/>
            <a:r>
              <a:rPr lang="cs-CZ" sz="2000" dirty="0"/>
              <a:t>Čas „T+1“ (okamžik vypořádání obchodu): </a:t>
            </a:r>
          </a:p>
          <a:p>
            <a:pPr lvl="1">
              <a:spcAft>
                <a:spcPts val="1000"/>
              </a:spcAft>
            </a:pPr>
            <a:r>
              <a:rPr lang="cs-CZ" sz="1600" dirty="0"/>
              <a:t>Provede se nákup/prodej, tzn., že strana A nakoupí 10 000 € za 255 500 Kč</a:t>
            </a:r>
          </a:p>
          <a:p>
            <a:pPr algn="ctr"/>
            <a:r>
              <a:rPr lang="cs-CZ" sz="2000" dirty="0"/>
              <a:t>Výsledek: </a:t>
            </a:r>
          </a:p>
          <a:p>
            <a:pPr lvl="1"/>
            <a:r>
              <a:rPr lang="cs-CZ" sz="1600" dirty="0"/>
              <a:t>Jestliže bude kurz v čase „T+1“ &gt; 25,55Kč/€ =&gt; strana</a:t>
            </a:r>
            <a:r>
              <a:rPr lang="cs-CZ" sz="1600" b="1" dirty="0"/>
              <a:t> A získá </a:t>
            </a:r>
            <a:r>
              <a:rPr lang="cs-CZ" sz="1600" dirty="0"/>
              <a:t>a strana </a:t>
            </a:r>
            <a:r>
              <a:rPr lang="cs-CZ" sz="1600" b="1" dirty="0"/>
              <a:t>B ztratí</a:t>
            </a:r>
          </a:p>
          <a:p>
            <a:pPr lvl="1"/>
            <a:r>
              <a:rPr lang="cs-CZ" sz="1600" dirty="0"/>
              <a:t>Jestliže bude kurz v čase „T+1“ &lt; 25,55Kč/€ =&gt; strana</a:t>
            </a:r>
            <a:r>
              <a:rPr lang="cs-CZ" sz="1600" b="1" dirty="0"/>
              <a:t> A ztratí </a:t>
            </a:r>
            <a:r>
              <a:rPr lang="cs-CZ" sz="1600" dirty="0"/>
              <a:t>a strana </a:t>
            </a:r>
            <a:r>
              <a:rPr lang="cs-CZ" sz="1600" b="1" dirty="0"/>
              <a:t>B získá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48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Motivy ocenění hodnoty podniku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7714" y="1448162"/>
            <a:ext cx="8066301" cy="4503058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cs-CZ" sz="2000" dirty="0"/>
              <a:t>Vklad podniku do nově zakládané společnosti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Prodej nebo koupě podniku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Uvedení na burzu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Přeměna obchodní společnosti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Likvidace společnosti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Zástavní právo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Vypořádání se společníky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Dědictví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Poskytování úvěrů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Náhrada za vyvlastnění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Hodnocení reálné bonity společnosti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125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D9ADE7-4423-4B04-9061-5923B592E5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BFABCD2-1E6A-4950-A323-3AFC4A70C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Hladina ocenění podniku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C0EC55-CC11-4ECD-BDF2-6249577AD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Brutto hodnota</a:t>
            </a:r>
          </a:p>
          <a:p>
            <a:pPr lvl="1" algn="just"/>
            <a:r>
              <a:rPr lang="cs-CZ" sz="1800" dirty="0"/>
              <a:t>Ocenění celkové hodnoty podniku se zohledněním celkového kapitálu, tedy vlastního i cizího. </a:t>
            </a:r>
          </a:p>
          <a:p>
            <a:r>
              <a:rPr lang="cs-CZ" sz="2000" dirty="0"/>
              <a:t>Netto hodnota</a:t>
            </a:r>
          </a:p>
          <a:p>
            <a:pPr lvl="1" algn="just"/>
            <a:r>
              <a:rPr lang="cs-CZ" sz="1800" dirty="0"/>
              <a:t>Ocenění se týká pouze kapitálu vlastníků, oceňujeme tedy hodnotu vlastního kapitálu. </a:t>
            </a:r>
          </a:p>
          <a:p>
            <a:pPr lvl="1" algn="just"/>
            <a:r>
              <a:rPr lang="cs-CZ" sz="1800" dirty="0"/>
              <a:t>Hodnota ocenění ale není rovna účetní hodnotě VK.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2154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ABB867-26F9-4A22-9A3E-636F918F5B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2386BB-9005-496F-B0DA-FE8B43D2C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Přístupy k ocenění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4743A2-7176-429F-9F36-1FE82BE22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80457"/>
            <a:ext cx="8066301" cy="4351543"/>
          </a:xfrm>
        </p:spPr>
        <p:txBody>
          <a:bodyPr/>
          <a:lstStyle/>
          <a:p>
            <a:r>
              <a:rPr lang="cs-CZ" sz="2000" dirty="0"/>
              <a:t>Tržní hodnota</a:t>
            </a:r>
          </a:p>
          <a:p>
            <a:pPr lvl="1" algn="just"/>
            <a:r>
              <a:rPr lang="cs-CZ" sz="1800" dirty="0"/>
              <a:t>Odhad založen na odhadu tržní ceny, tedy za kolik by podnik bylo možné prodat/koupit. </a:t>
            </a:r>
          </a:p>
          <a:p>
            <a:r>
              <a:rPr lang="cs-CZ" sz="2000" dirty="0"/>
              <a:t>Subjektivní (investiční) hodnota</a:t>
            </a:r>
          </a:p>
          <a:p>
            <a:pPr lvl="1" algn="just"/>
            <a:r>
              <a:rPr lang="cs-CZ" sz="1800" dirty="0"/>
              <a:t>Logika je spíše taková, že hledáme hodnotu pro jednotlivý subjekt, např. pro jednoho (individuálního) kupujícího.</a:t>
            </a:r>
          </a:p>
          <a:p>
            <a:pPr lvl="1" algn="just"/>
            <a:r>
              <a:rPr lang="cs-CZ" sz="1800" dirty="0"/>
              <a:t>Ocenění je tak ovlivněno zamýšlenými cíli nabyvatele podniku, dobrým příkladem je ocenění pro individuálního investora či skupinu investorů. </a:t>
            </a:r>
          </a:p>
          <a:p>
            <a:r>
              <a:rPr lang="cs-CZ" sz="2000" dirty="0"/>
              <a:t>Objektivizovaná hodnota</a:t>
            </a:r>
          </a:p>
          <a:p>
            <a:pPr lvl="1" algn="just"/>
            <a:r>
              <a:rPr lang="cs-CZ" sz="1800" dirty="0"/>
              <a:t>Založen na předpokladu trvání podniku i v budoucnu, tzn., že hlavním pojetím tohoto ocenění je zahrnovat do hodnoty podniku </a:t>
            </a:r>
            <a:r>
              <a:rPr lang="cs-CZ" sz="1800" b="1" dirty="0"/>
              <a:t>pouze takový majetek, který je pro chod podniku nezbytný. </a:t>
            </a:r>
          </a:p>
          <a:p>
            <a:r>
              <a:rPr lang="cs-CZ" sz="2000" dirty="0"/>
              <a:t>Komplexní přístup (komplexní ocenění)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6341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Metody ocenění hodnoty podniku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Ocenění založené na stavových (nedynamických) veličinách</a:t>
            </a:r>
          </a:p>
          <a:p>
            <a:pPr lvl="1"/>
            <a:r>
              <a:rPr lang="cs-CZ" sz="1200" dirty="0"/>
              <a:t>Metoda účetní hodnoty</a:t>
            </a:r>
          </a:p>
          <a:p>
            <a:pPr lvl="1"/>
            <a:r>
              <a:rPr lang="cs-CZ" sz="1200" dirty="0"/>
              <a:t>Metoda substanční hodnoty</a:t>
            </a:r>
          </a:p>
          <a:p>
            <a:pPr lvl="1"/>
            <a:r>
              <a:rPr lang="cs-CZ" sz="1200" dirty="0"/>
              <a:t>Metoda likvidační hodnoty</a:t>
            </a:r>
          </a:p>
          <a:p>
            <a:r>
              <a:rPr lang="cs-CZ" sz="2000" dirty="0"/>
              <a:t>Výnosové metody</a:t>
            </a:r>
          </a:p>
          <a:p>
            <a:pPr lvl="1"/>
            <a:r>
              <a:rPr lang="cs-CZ" sz="1200" dirty="0"/>
              <a:t>Metody diskontovaných peněžních příjmů a výdajů</a:t>
            </a:r>
          </a:p>
          <a:p>
            <a:pPr lvl="1"/>
            <a:r>
              <a:rPr lang="cs-CZ" sz="1200" dirty="0"/>
              <a:t>Metoda ekonomické přidané hodnoty</a:t>
            </a:r>
          </a:p>
          <a:p>
            <a:pPr lvl="1"/>
            <a:r>
              <a:rPr lang="cs-CZ" sz="1200" dirty="0"/>
              <a:t>Metoda kapitalizovaných výnosů</a:t>
            </a:r>
          </a:p>
          <a:p>
            <a:r>
              <a:rPr lang="cs-CZ" sz="2000" dirty="0"/>
              <a:t>Kombinované metody</a:t>
            </a:r>
          </a:p>
          <a:p>
            <a:pPr lvl="1"/>
            <a:r>
              <a:rPr lang="cs-CZ" sz="1200" dirty="0"/>
              <a:t>Stanovení ceny obvyklé dle zákona</a:t>
            </a:r>
          </a:p>
          <a:p>
            <a:pPr lvl="1"/>
            <a:r>
              <a:rPr lang="cs-CZ" sz="1200" dirty="0"/>
              <a:t>Metoda střední hodnoty</a:t>
            </a:r>
          </a:p>
          <a:p>
            <a:pPr lvl="1"/>
            <a:r>
              <a:rPr lang="cs-CZ" sz="1200" dirty="0"/>
              <a:t>Metoda </a:t>
            </a:r>
            <a:r>
              <a:rPr lang="cs-CZ" sz="1200"/>
              <a:t>vážené střední hodnoty</a:t>
            </a:r>
            <a:endParaRPr lang="cs-CZ" sz="1200" dirty="0"/>
          </a:p>
          <a:p>
            <a:r>
              <a:rPr lang="cs-CZ" sz="2000" dirty="0"/>
              <a:t>Metody založené na tržním principu</a:t>
            </a:r>
          </a:p>
          <a:p>
            <a:pPr lvl="1"/>
            <a:r>
              <a:rPr lang="cs-CZ" sz="1200" dirty="0"/>
              <a:t>Metody tržních multiplikátorů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98638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účetní hodnoty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0000"/>
              </a:lnSpc>
            </a:pPr>
            <a:r>
              <a:rPr lang="cs-CZ" sz="2000" dirty="0"/>
              <a:t>Zjednodušená forma hodnocení založená na vztazích:</a:t>
            </a:r>
          </a:p>
          <a:p>
            <a:pPr lvl="1" algn="just">
              <a:lnSpc>
                <a:spcPct val="130000"/>
              </a:lnSpc>
            </a:pPr>
            <a:r>
              <a:rPr lang="cs-CZ" sz="1800" dirty="0"/>
              <a:t>Hodnota podniku = A (P)</a:t>
            </a:r>
          </a:p>
          <a:p>
            <a:pPr lvl="1" algn="just">
              <a:lnSpc>
                <a:spcPct val="130000"/>
              </a:lnSpc>
            </a:pPr>
            <a:r>
              <a:rPr lang="cs-CZ" sz="1800" dirty="0"/>
              <a:t>Hodnota ZK = Počet akcií*nominální hodnota akcie</a:t>
            </a:r>
          </a:p>
          <a:p>
            <a:pPr lvl="1" algn="just">
              <a:lnSpc>
                <a:spcPct val="130000"/>
              </a:lnSpc>
              <a:spcAft>
                <a:spcPts val="800"/>
              </a:spcAft>
            </a:pPr>
            <a:r>
              <a:rPr lang="cs-CZ" sz="1800" dirty="0"/>
              <a:t>Hodnota VK = P - CZ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cs-CZ" sz="2000" dirty="0"/>
              <a:t>Význam pouze pro analytiky a interní osoby (je třeba důvěra ve vnitřní hodnotu).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Musí existovat předpoklad, že tržní přidaná hodnota (Market </a:t>
            </a:r>
            <a:r>
              <a:rPr lang="cs-CZ" sz="2000" dirty="0" err="1"/>
              <a:t>Value</a:t>
            </a:r>
            <a:r>
              <a:rPr lang="cs-CZ" sz="2000" dirty="0"/>
              <a:t> </a:t>
            </a:r>
            <a:r>
              <a:rPr lang="cs-CZ" sz="2000" dirty="0" err="1"/>
              <a:t>Added</a:t>
            </a:r>
            <a:r>
              <a:rPr lang="cs-CZ" sz="2000" dirty="0"/>
              <a:t>) je roven hodnotě nula.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1954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substanční metody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Vychází z metody účetní hodnoty, ale za její vylepšení lze považovat snahu účetní hodnotu aktualizovat. </a:t>
            </a:r>
          </a:p>
          <a:p>
            <a:pPr algn="just"/>
            <a:r>
              <a:rPr lang="cs-CZ" sz="2000" dirty="0"/>
              <a:t>Metoda je tedy založena na opětovném ocenění položek účetnictví, nespoléháme tedy už pouze na historickou hodnotu, ale na opětovně vyčíslenou hodnotu jednotlivých položek. </a:t>
            </a:r>
          </a:p>
          <a:p>
            <a:pPr algn="just"/>
            <a:r>
              <a:rPr lang="cs-CZ" sz="2000" dirty="0"/>
              <a:t>Aktualizuje se nejen cena pořízení, ale i čisté reprodukční náklady znovupořízení.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8401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Způsob provedení substanční metody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Indexová metoda</a:t>
            </a:r>
          </a:p>
          <a:p>
            <a:r>
              <a:rPr lang="cs-CZ" sz="2000" dirty="0"/>
              <a:t>Přímé zjišťování cen</a:t>
            </a:r>
          </a:p>
          <a:p>
            <a:r>
              <a:rPr lang="cs-CZ" sz="2000" dirty="0"/>
              <a:t>Oceňování ve vztahu k rozvrhové základně</a:t>
            </a:r>
          </a:p>
          <a:p>
            <a:r>
              <a:rPr lang="cs-CZ" sz="2000" dirty="0"/>
              <a:t>Zjišťování vstupních (reprodukčních) cen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203023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con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prezentace-econ-cz-4-3</Template>
  <TotalTime>787</TotalTime>
  <Words>1368</Words>
  <Application>Microsoft Office PowerPoint</Application>
  <PresentationFormat>Custom</PresentationFormat>
  <Paragraphs>168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Tahoma</vt:lpstr>
      <vt:lpstr>Wingdings</vt:lpstr>
      <vt:lpstr>prezentace-econ-cz-4-3</vt:lpstr>
      <vt:lpstr>Ocenění hodnoty podniku, zahraniční směna podniku</vt:lpstr>
      <vt:lpstr>Ocenění hodnoty podniku</vt:lpstr>
      <vt:lpstr>Motivy ocenění hodnoty podniku</vt:lpstr>
      <vt:lpstr>Hladina ocenění podniku</vt:lpstr>
      <vt:lpstr>Přístupy k ocenění</vt:lpstr>
      <vt:lpstr>Metody ocenění hodnoty podniku</vt:lpstr>
      <vt:lpstr>Metoda účetní hodnoty</vt:lpstr>
      <vt:lpstr>Metoda substanční metody</vt:lpstr>
      <vt:lpstr>Způsob provedení substanční metody</vt:lpstr>
      <vt:lpstr>Metoda likvidační hodnoty</vt:lpstr>
      <vt:lpstr>Metoda diskontovaných peněžních toků (DCF)</vt:lpstr>
      <vt:lpstr>Metoda FCFF (Free Cash Flow to the Firm)</vt:lpstr>
      <vt:lpstr>Metoda FCFE (Free Cash Flow to the Equity)</vt:lpstr>
      <vt:lpstr>Pravidla stanovení diskontní míry</vt:lpstr>
      <vt:lpstr>Metoda ekonomické přidané hodnoty</vt:lpstr>
      <vt:lpstr>Metoda střední hodnoty</vt:lpstr>
      <vt:lpstr>Metoda vážené střední hodnoty</vt:lpstr>
      <vt:lpstr>Zahraniční směna podniku   </vt:lpstr>
      <vt:lpstr>Devizová expozice</vt:lpstr>
      <vt:lpstr>Interní zajištění devizové expozice</vt:lpstr>
      <vt:lpstr>Externí zajištění devizové expozice</vt:lpstr>
      <vt:lpstr>Fungování derivátu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Firemní finance (MKF_FIFI) Podzim 2019</dc:title>
  <dc:creator>Nešleha Josef</dc:creator>
  <cp:lastModifiedBy>Josef Nešleha</cp:lastModifiedBy>
  <cp:revision>34</cp:revision>
  <cp:lastPrinted>2021-11-22T17:32:56Z</cp:lastPrinted>
  <dcterms:created xsi:type="dcterms:W3CDTF">2019-09-30T11:51:49Z</dcterms:created>
  <dcterms:modified xsi:type="dcterms:W3CDTF">2022-11-24T14:06:00Z</dcterms:modified>
</cp:coreProperties>
</file>