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5" r:id="rId3"/>
    <p:sldId id="296" r:id="rId4"/>
    <p:sldId id="297" r:id="rId5"/>
    <p:sldId id="261" r:id="rId6"/>
    <p:sldId id="262" r:id="rId7"/>
    <p:sldId id="263" r:id="rId8"/>
    <p:sldId id="294" r:id="rId9"/>
    <p:sldId id="264" r:id="rId10"/>
    <p:sldId id="265" r:id="rId11"/>
    <p:sldId id="284" r:id="rId12"/>
    <p:sldId id="266" r:id="rId13"/>
    <p:sldId id="267" r:id="rId14"/>
    <p:sldId id="285" r:id="rId15"/>
    <p:sldId id="268" r:id="rId16"/>
    <p:sldId id="292" r:id="rId17"/>
    <p:sldId id="293" r:id="rId18"/>
    <p:sldId id="286" r:id="rId19"/>
    <p:sldId id="287" r:id="rId20"/>
    <p:sldId id="288" r:id="rId21"/>
    <p:sldId id="289" r:id="rId22"/>
    <p:sldId id="290" r:id="rId23"/>
    <p:sldId id="291" r:id="rId24"/>
    <p:sldId id="270" r:id="rId25"/>
    <p:sldId id="274" r:id="rId26"/>
    <p:sldId id="275" r:id="rId2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162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749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634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Projektová analýza a </a:t>
            </a:r>
            <a:r>
              <a:rPr lang="cs-CZ" altLang="cs-CZ" sz="3200"/>
              <a:t>hodnocení efektivnosti </a:t>
            </a:r>
            <a:r>
              <a:rPr lang="cs-CZ" altLang="cs-CZ" sz="3200" dirty="0"/>
              <a:t>projektů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8809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Typy metod hodnocení investičních projektů II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cs-CZ" sz="2000" dirty="0"/>
              <a:t>Nákladové metody hodnocení</a:t>
            </a:r>
          </a:p>
          <a:p>
            <a:pPr lvl="1">
              <a:spcAft>
                <a:spcPts val="1000"/>
              </a:spcAft>
            </a:pPr>
            <a:r>
              <a:rPr lang="cs-CZ" sz="1800" dirty="0"/>
              <a:t>Za kritérium hodnocení považují předpokládanou úsporu nákladů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Ziskové metody hodnocení</a:t>
            </a:r>
          </a:p>
          <a:p>
            <a:pPr lvl="1">
              <a:spcAft>
                <a:spcPts val="1000"/>
              </a:spcAft>
            </a:pPr>
            <a:r>
              <a:rPr lang="cs-CZ" sz="1800" dirty="0"/>
              <a:t>Hlavním kritériem je zvýšený účetní zisk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Metody založené na peněžních tocích (cash </a:t>
            </a:r>
            <a:r>
              <a:rPr lang="cs-CZ" sz="2000" dirty="0" err="1"/>
              <a:t>flow</a:t>
            </a:r>
            <a:r>
              <a:rPr lang="cs-CZ" sz="2000" dirty="0"/>
              <a:t>)</a:t>
            </a:r>
          </a:p>
          <a:p>
            <a:pPr lvl="1">
              <a:spcAft>
                <a:spcPts val="1000"/>
              </a:spcAft>
            </a:pPr>
            <a:r>
              <a:rPr lang="cs-CZ" sz="1800" dirty="0"/>
              <a:t>V centru zájmu je skutečný peněžní příjem z investice</a:t>
            </a:r>
          </a:p>
          <a:p>
            <a:pPr lvl="1">
              <a:spcAft>
                <a:spcPts val="1000"/>
              </a:spcAft>
            </a:pPr>
            <a:r>
              <a:rPr lang="cs-CZ" sz="1800" b="1" dirty="0"/>
              <a:t>Zde je požadovaným efektem standardně zlepšení cash-</a:t>
            </a:r>
            <a:r>
              <a:rPr lang="cs-CZ" sz="1800" b="1" dirty="0" err="1"/>
              <a:t>flow</a:t>
            </a:r>
            <a:r>
              <a:rPr lang="cs-CZ" sz="1800" b="1" dirty="0"/>
              <a:t> společnosti</a:t>
            </a:r>
            <a:endParaRPr lang="cs-CZ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63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74073" y="3358342"/>
            <a:ext cx="8227002" cy="18708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Nákladové metody hodnocení</a:t>
            </a:r>
          </a:p>
        </p:txBody>
      </p:sp>
    </p:spTree>
    <p:extLst>
      <p:ext uri="{BB962C8B-B14F-4D97-AF65-F5344CB8AC3E}">
        <p14:creationId xmlns:p14="http://schemas.microsoft.com/office/powerpoint/2010/main" val="1748988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průměrných ročních nákladů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547714" y="1448162"/>
                <a:ext cx="8066301" cy="4503058"/>
              </a:xfrm>
            </p:spPr>
            <p:txBody>
              <a:bodyPr/>
              <a:lstStyle/>
              <a:p>
                <a:pPr marL="0" indent="0">
                  <a:spcBef>
                    <a:spcPts val="1500"/>
                  </a:spcBef>
                  <a:spcAft>
                    <a:spcPts val="15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/>
                        </a:rPr>
                        <m:t>𝑃𝑅𝑁</m:t>
                      </m:r>
                      <m:r>
                        <a:rPr lang="cs-CZ" sz="2000" i="1" smtClean="0">
                          <a:latin typeface="Cambria Math"/>
                        </a:rPr>
                        <m:t>=</m:t>
                      </m:r>
                      <m:r>
                        <a:rPr lang="cs-CZ" sz="2000" i="1" smtClean="0">
                          <a:latin typeface="Cambria Math"/>
                        </a:rPr>
                        <m:t>𝑂𝑑𝑝𝑖𝑠𝑦</m:t>
                      </m:r>
                      <m:r>
                        <a:rPr lang="cs-CZ" sz="2000" i="1" smtClean="0">
                          <a:latin typeface="Cambria Math"/>
                        </a:rPr>
                        <m:t>+</m:t>
                      </m:r>
                      <m:r>
                        <a:rPr lang="cs-CZ" sz="2000" i="1" smtClean="0">
                          <a:latin typeface="Cambria Math"/>
                        </a:rPr>
                        <m:t>𝑖</m:t>
                      </m:r>
                      <m:r>
                        <a:rPr lang="cs-CZ" sz="2000" i="1" smtClean="0">
                          <a:latin typeface="Cambria Math"/>
                        </a:rPr>
                        <m:t>∗</m:t>
                      </m:r>
                      <m:r>
                        <a:rPr lang="cs-CZ" sz="2000" i="1" smtClean="0">
                          <a:latin typeface="Cambria Math"/>
                        </a:rPr>
                        <m:t>𝐼</m:t>
                      </m:r>
                      <m:r>
                        <a:rPr lang="cs-CZ" sz="2000" i="1" smtClean="0">
                          <a:latin typeface="Cambria Math"/>
                        </a:rPr>
                        <m:t>+</m:t>
                      </m:r>
                      <m:r>
                        <a:rPr lang="cs-CZ" sz="2000" i="1" smtClean="0">
                          <a:latin typeface="Cambria Math"/>
                        </a:rPr>
                        <m:t>𝑉</m:t>
                      </m:r>
                      <m:r>
                        <a:rPr lang="cs-CZ" sz="200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𝐿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r>
                  <a:rPr lang="cs-CZ" sz="1400" dirty="0"/>
                  <a:t>PRN…. Průměrné roční náklady</a:t>
                </a:r>
              </a:p>
              <a:p>
                <a:r>
                  <a:rPr lang="cs-CZ" sz="1400" dirty="0"/>
                  <a:t>i……… Požadovaná výnosnost investice</a:t>
                </a:r>
              </a:p>
              <a:p>
                <a:r>
                  <a:rPr lang="cs-CZ" sz="1400" dirty="0"/>
                  <a:t>I……… počáteční investice (výdaj)</a:t>
                </a:r>
              </a:p>
              <a:p>
                <a:r>
                  <a:rPr lang="cs-CZ" sz="1400" dirty="0"/>
                  <a:t>V…….. Provozní náklady (vyjma odpisů)</a:t>
                </a:r>
              </a:p>
              <a:p>
                <a:r>
                  <a:rPr lang="cs-CZ" sz="1400" dirty="0"/>
                  <a:t>L…….. Likvidační cena (snížená o náklady na likvidaci)</a:t>
                </a:r>
              </a:p>
              <a:p>
                <a:r>
                  <a:rPr lang="cs-CZ" sz="1400" dirty="0"/>
                  <a:t>n……. Doba životnosti investice</a:t>
                </a:r>
              </a:p>
              <a:p>
                <a:endParaRPr lang="cs-CZ" sz="1400" dirty="0"/>
              </a:p>
              <a:p>
                <a:r>
                  <a:rPr lang="cs-CZ" sz="1400" dirty="0"/>
                  <a:t>Hlavní omezení: </a:t>
                </a:r>
              </a:p>
              <a:p>
                <a:pPr lvl="1"/>
                <a:r>
                  <a:rPr lang="cs-CZ" sz="1400" dirty="0"/>
                  <a:t>Nelze jimi vyjádřit absolutní efektivnost, slouží pouze pro projekty se srovnatelnou efektivností</a:t>
                </a:r>
              </a:p>
              <a:p>
                <a:pPr lvl="1"/>
                <a:r>
                  <a:rPr lang="cs-CZ" sz="1400" dirty="0"/>
                  <a:t>Použitelné pro investiční varianty se stejným či podobným rozsahem produkce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7714" y="1448162"/>
                <a:ext cx="8066301" cy="4503058"/>
              </a:xfrm>
              <a:blipFill>
                <a:blip r:embed="rId2"/>
                <a:stretch>
                  <a:fillRect l="-3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0125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diskontovaných nákladů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lnSpc>
                    <a:spcPct val="100000"/>
                  </a:lnSpc>
                </a:pPr>
                <a:r>
                  <a:rPr lang="cs-CZ" sz="2000" dirty="0"/>
                  <a:t>opět hledáme variantu s nejnižšími náklady</a:t>
                </a:r>
              </a:p>
              <a:p>
                <a:pPr marL="0" algn="just">
                  <a:lnSpc>
                    <a:spcPct val="100000"/>
                  </a:lnSpc>
                  <a:spcAft>
                    <a:spcPts val="0"/>
                  </a:spcAft>
                </a:pPr>
                <a:r>
                  <a:rPr lang="cs-CZ" sz="2000" dirty="0"/>
                  <a:t>metoda hledá hodnotu součtu prvotních nákladů (nejsou diskontované) a diskontovaných provozních nákladů, které vznikají v průběhu životnosti investice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𝐷</m:t>
                      </m:r>
                      <m:r>
                        <a:rPr lang="cs-CZ" sz="2000" i="1">
                          <a:latin typeface="Cambria Math"/>
                        </a:rPr>
                        <m:t>=</m:t>
                      </m:r>
                      <m:r>
                        <a:rPr lang="cs-CZ" sz="2000" i="1">
                          <a:latin typeface="Cambria Math"/>
                        </a:rPr>
                        <m:t>𝐼</m:t>
                      </m:r>
                      <m:r>
                        <a:rPr lang="cs-CZ" sz="2000" i="1">
                          <a:latin typeface="Cambria Math"/>
                        </a:rPr>
                        <m:t>+ </m:t>
                      </m:r>
                      <m:nary>
                        <m:naryPr>
                          <m:chr m:val="∑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/>
                            </a:rPr>
                            <m:t>𝑛</m:t>
                          </m:r>
                          <m:r>
                            <a:rPr lang="cs-CZ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sz="2000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400" dirty="0"/>
                  <a:t>D…. Diskontované náklady investičního projektu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400" dirty="0"/>
                  <a:t>I…… prvotní investice (výdaj)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400" dirty="0"/>
                  <a:t>V….. Diskontované roční provozní náklady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400" dirty="0"/>
                  <a:t>N….. Doba životnosti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400" dirty="0"/>
                  <a:t>n….. Jednotlivé roky životnosti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cs-CZ" sz="1400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400" dirty="0"/>
                  <a:t>Někdy bývá vztah doplněn o „</a:t>
                </a:r>
                <a:r>
                  <a:rPr lang="cs-CZ" sz="1400" i="1" dirty="0"/>
                  <a:t>L</a:t>
                </a:r>
                <a:r>
                  <a:rPr lang="cs-CZ" sz="1400" dirty="0"/>
                  <a:t>“ – likvidační cenu investice. 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965" t="-1767" r="-18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38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50166" y="3564175"/>
            <a:ext cx="7518400" cy="26638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Ziskové metody hodnocení</a:t>
            </a:r>
            <a:br>
              <a:rPr lang="cs-CZ" kern="0"/>
            </a:b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56613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Průměrná výnosnost investičního projektu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540094" y="1394460"/>
                <a:ext cx="8066301" cy="4437540"/>
              </a:xfrm>
            </p:spPr>
            <p:txBody>
              <a:bodyPr/>
              <a:lstStyle/>
              <a:p>
                <a:pPr algn="just">
                  <a:spcAft>
                    <a:spcPts val="0"/>
                  </a:spcAft>
                </a:pPr>
                <a:r>
                  <a:rPr lang="cs-CZ" sz="2000" dirty="0"/>
                  <a:t>metoda, která za hlavní efekt považuje vyšší zisk (upřednostňuje projekty dosahující vyššího zisku)</a:t>
                </a:r>
              </a:p>
              <a:p>
                <a:pPr marL="0" lvl="0" indent="0">
                  <a:spcBef>
                    <a:spcPts val="2000"/>
                  </a:spcBef>
                  <a:spcAft>
                    <a:spcPts val="2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Pr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ů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ě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rn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á 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ý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𝑛𝑜𝑠𝑛𝑜𝑠𝑡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p>
                                <m:e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𝐸𝐵𝑇</m:t>
                                  </m:r>
                                </m:e>
                              </m:nary>
                            </m:num>
                            <m:den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num>
                        <m:den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čá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𝑡𝑒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𝑣𝑘𝑙𝑎𝑑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 algn="just">
                  <a:lnSpc>
                    <a:spcPct val="100000"/>
                  </a:lnSpc>
                </a:pPr>
                <a:r>
                  <a:rPr lang="cs-CZ" sz="1400" dirty="0"/>
                  <a:t>Hlavní omezení: </a:t>
                </a:r>
              </a:p>
              <a:p>
                <a:pPr lvl="1" algn="just"/>
                <a:r>
                  <a:rPr lang="cs-CZ" sz="1400" dirty="0"/>
                  <a:t>Nebere v úvahu faktor času</a:t>
                </a:r>
              </a:p>
              <a:p>
                <a:pPr lvl="1" algn="just"/>
                <a:r>
                  <a:rPr lang="cs-CZ" sz="1400" dirty="0"/>
                  <a:t>Preferuje účetní hodnotu před hodnotou tržní, nepracuje s peněžními toky</a:t>
                </a:r>
              </a:p>
              <a:p>
                <a:pPr lvl="1" algn="just"/>
                <a:r>
                  <a:rPr lang="cs-CZ" sz="1400" dirty="0"/>
                  <a:t>Nezohledňuje odpisy (co by způsob ovlivnění zisku před zdaněním)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94" y="1394460"/>
                <a:ext cx="8066301" cy="4437540"/>
              </a:xfrm>
              <a:blipFill>
                <a:blip r:embed="rId2"/>
                <a:stretch>
                  <a:fillRect l="-907" r="-1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5695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3DBB31-BB88-4434-98E8-E2054802C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14C91E-085B-4B7A-8525-090FCA15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Účetní průměrná rentabilita (ÚPR)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4AB305-8F00-4FA3-8429-1F963CC1C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Za přínos se rovněž považuje účetní zisk (rostoucí).</a:t>
            </a:r>
          </a:p>
          <a:p>
            <a:pPr algn="just"/>
            <a:r>
              <a:rPr lang="cs-CZ" sz="2000" dirty="0"/>
              <a:t>Vychází z akruálního principu vymezení nákladů a výnosů, nenahlíží na příjmy a výdaje.</a:t>
            </a:r>
          </a:p>
          <a:p>
            <a:pPr algn="just"/>
            <a:r>
              <a:rPr lang="cs-CZ" sz="2000" dirty="0"/>
              <a:t>Metoda nedostatečná, za jediný klad lze považovat snahu průměrovat zisk, a tedy eliminovat vliv výkyvů zisku. </a:t>
            </a:r>
          </a:p>
          <a:p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1E52201-0E8E-4178-ADDA-AD358B790F9B}"/>
                  </a:ext>
                </a:extLst>
              </p:cNvPr>
              <p:cNvSpPr txBox="1"/>
              <p:nvPr/>
            </p:nvSpPr>
            <p:spPr>
              <a:xfrm>
                <a:off x="844731" y="4475701"/>
                <a:ext cx="7829005" cy="9261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spcBef>
                    <a:spcPts val="1500"/>
                  </a:spcBef>
                  <a:spcAft>
                    <a:spcPts val="15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Ú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𝑃𝑅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𝑝𝑟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𝑟𝑛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ý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𝑟𝑜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𝑧𝑖𝑠𝑘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𝑝𝑟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𝑟𝑛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𝑟𝑜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𝐷𝑀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𝑠𝑡𝑎𝑡𝑘𝑜𝑣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𝑐𝑒𝑛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ě</m:t>
                          </m:r>
                        </m:den>
                      </m:f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1E52201-0E8E-4178-ADDA-AD358B790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31" y="4475701"/>
                <a:ext cx="7829005" cy="9261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2196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82880" y="3564175"/>
            <a:ext cx="8399194" cy="26638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Cash-</a:t>
            </a:r>
            <a:r>
              <a:rPr lang="cs-CZ" kern="0" dirty="0" err="1"/>
              <a:t>flow</a:t>
            </a:r>
            <a:r>
              <a:rPr lang="cs-CZ" kern="0" dirty="0"/>
              <a:t> metody hodnocení</a:t>
            </a:r>
            <a:br>
              <a:rPr lang="cs-CZ" kern="0" dirty="0"/>
            </a:b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1604008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čisté současné hodnoty I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540093" y="1365821"/>
                <a:ext cx="8066301" cy="4139998"/>
              </a:xfrm>
            </p:spPr>
            <p:txBody>
              <a:bodyPr/>
              <a:lstStyle/>
              <a:p>
                <a:pPr>
                  <a:spcAft>
                    <a:spcPts val="200"/>
                  </a:spcAft>
                </a:pPr>
                <a:r>
                  <a:rPr lang="cs-CZ" sz="1800" dirty="0"/>
                  <a:t>Zjednodušená forma (jednorázový kapitálový výdaj)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latin typeface="Cambria Math"/>
                        </a:rPr>
                        <m:t>Č</m:t>
                      </m:r>
                      <m:r>
                        <a:rPr lang="cs-CZ" sz="1600" i="1">
                          <a:latin typeface="Cambria Math"/>
                        </a:rPr>
                        <m:t>𝑆𝐻</m:t>
                      </m:r>
                      <m:r>
                        <a:rPr lang="cs-CZ" sz="1600" i="1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600" i="1">
                              <a:latin typeface="Cambria Math"/>
                            </a:rPr>
                            <m:t>𝑛</m:t>
                          </m:r>
                          <m:r>
                            <a:rPr lang="cs-CZ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sz="16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>
                                      <a:latin typeface="Cambria Math"/>
                                    </a:rPr>
                                    <m:t>(1+</m:t>
                                  </m:r>
                                  <m:r>
                                    <a:rPr lang="cs-CZ" sz="16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sz="16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6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1600" i="1">
                              <a:latin typeface="Cambria Math"/>
                            </a:rPr>
                            <m:t>−</m:t>
                          </m:r>
                          <m:r>
                            <a:rPr lang="cs-CZ" sz="1600" i="1">
                              <a:latin typeface="Cambria Math"/>
                            </a:rPr>
                            <m:t>𝐾</m:t>
                          </m:r>
                        </m:e>
                      </m:nary>
                    </m:oMath>
                  </m:oMathPara>
                </a14:m>
                <a:endParaRPr lang="cs-CZ" sz="1600" dirty="0"/>
              </a:p>
              <a:p>
                <a:pPr>
                  <a:spcBef>
                    <a:spcPts val="1200"/>
                  </a:spcBef>
                  <a:spcAft>
                    <a:spcPts val="200"/>
                  </a:spcAft>
                </a:pPr>
                <a:r>
                  <a:rPr lang="cs-CZ" sz="1800" dirty="0"/>
                  <a:t>Rozvinutá forma (kapitálový výdaj se uskutečňuje postupně)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>
                          <a:latin typeface="Cambria Math"/>
                        </a:rPr>
                        <m:t>Č</m:t>
                      </m:r>
                      <m:r>
                        <a:rPr lang="cs-CZ" sz="1600" i="1">
                          <a:latin typeface="Cambria Math"/>
                        </a:rPr>
                        <m:t>𝑆𝐻</m:t>
                      </m:r>
                      <m:r>
                        <a:rPr lang="cs-CZ" sz="1600" i="1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600" i="1">
                              <a:latin typeface="Cambria Math"/>
                            </a:rPr>
                            <m:t>𝑛</m:t>
                          </m:r>
                          <m:r>
                            <a:rPr lang="cs-CZ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sz="16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  <m:f>
                            <m:f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>
                                      <a:latin typeface="Cambria Math"/>
                                    </a:rPr>
                                    <m:t>(1+</m:t>
                                  </m:r>
                                  <m:r>
                                    <a:rPr lang="cs-CZ" sz="16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sz="16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6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cs-CZ" sz="16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cs-CZ" sz="1600" i="1"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1600" i="1">
                              <a:latin typeface="Cambria Math"/>
                            </a:rPr>
                            <m:t>−</m:t>
                          </m:r>
                          <m:nary>
                            <m:naryPr>
                              <m:chr m:val="∑"/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16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cs-CZ" sz="16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16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i="1">
                                      <a:latin typeface="Cambria Math"/>
                                    </a:rPr>
                                    <m:t>𝐾</m:t>
                                  </m:r>
                                </m:e>
                                <m:sub>
                                  <m:r>
                                    <a:rPr lang="cs-CZ" sz="1600" i="1">
                                      <a:latin typeface="Cambria Math"/>
                                    </a:rPr>
                                    <m:t>𝑡</m:t>
                                  </m:r>
                                </m:sub>
                              </m:sSub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6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cs-CZ" sz="1600" dirty="0"/>
              </a:p>
              <a:p>
                <a:pPr marL="0" indent="0">
                  <a:buNone/>
                </a:pPr>
                <a:endParaRPr lang="cs-CZ" sz="1600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200" dirty="0"/>
                  <a:t>n….. Jednotlivá léta životnosti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200" dirty="0"/>
                  <a:t>t…… Jednotlivá léta výstavby (investice)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200" dirty="0"/>
                  <a:t>T….. Doba výstavby (investice)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200" dirty="0"/>
                  <a:t>i…… Požadovaná výnosnost</a:t>
                </a:r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93" y="1365821"/>
                <a:ext cx="8066301" cy="4139998"/>
              </a:xfrm>
              <a:blipFill>
                <a:blip r:embed="rId2"/>
                <a:stretch>
                  <a:fillRect l="-1209" b="-32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3155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Metoda čisté současné hodnoty II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cs-CZ" sz="2000" dirty="0"/>
              <a:t>Možné výsledky: </a:t>
            </a:r>
          </a:p>
          <a:p>
            <a:pPr lvl="1">
              <a:lnSpc>
                <a:spcPct val="150000"/>
              </a:lnSpc>
            </a:pPr>
            <a:r>
              <a:rPr lang="cs-CZ" sz="1800" b="1" dirty="0"/>
              <a:t>ČSH &gt; 0: </a:t>
            </a:r>
            <a:r>
              <a:rPr lang="cs-CZ" sz="1800" dirty="0"/>
              <a:t>projekt je přijatelný, neboť zvyšuje tržní hodnotu společnosti</a:t>
            </a:r>
          </a:p>
          <a:p>
            <a:pPr lvl="1">
              <a:lnSpc>
                <a:spcPct val="150000"/>
              </a:lnSpc>
            </a:pPr>
            <a:r>
              <a:rPr lang="cs-CZ" sz="1800" b="1" dirty="0"/>
              <a:t>ČSH &lt; 0: </a:t>
            </a:r>
            <a:r>
              <a:rPr lang="cs-CZ" sz="1800" dirty="0"/>
              <a:t>projekt je nepřijatelný</a:t>
            </a:r>
          </a:p>
          <a:p>
            <a:pPr lvl="1">
              <a:lnSpc>
                <a:spcPct val="150000"/>
              </a:lnSpc>
              <a:spcAft>
                <a:spcPts val="2000"/>
              </a:spcAft>
            </a:pPr>
            <a:r>
              <a:rPr lang="cs-CZ" sz="1800" b="1" dirty="0"/>
              <a:t>ČSH = 0: </a:t>
            </a:r>
            <a:r>
              <a:rPr lang="cs-CZ" sz="1800" dirty="0"/>
              <a:t>společnost bude indiferentní k takovému investičnímu projektu</a:t>
            </a:r>
            <a:endParaRPr lang="cs-CZ" dirty="0"/>
          </a:p>
          <a:p>
            <a:pPr marL="0" lvl="1">
              <a:spcAft>
                <a:spcPts val="1000"/>
              </a:spcAft>
            </a:pPr>
            <a:r>
              <a:rPr lang="cs-CZ" dirty="0"/>
              <a:t>Hlavní využití:</a:t>
            </a:r>
          </a:p>
          <a:p>
            <a:pPr marL="741600" lvl="2" indent="-284400">
              <a:buFont typeface="Wingdings" panose="05000000000000000000" pitchFamily="2" charset="2"/>
              <a:buChar char="§"/>
            </a:pPr>
            <a:r>
              <a:rPr lang="cs-CZ" sz="1800" dirty="0"/>
              <a:t>Při rozhodování, zda by konkrétní investice měla být realizována (neodpovídá však vždy na otázku, který z X projektů je výhodnější)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96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875DDD-52D0-4B24-BD63-8D89A53978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F2C284-E990-4D38-8B91-5BBF86F81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Hodnocení projektů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466346-2E28-4D81-B153-AC8877BFC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0000"/>
              </a:lnSpc>
            </a:pPr>
            <a:r>
              <a:rPr lang="cs-CZ" sz="2000" dirty="0"/>
              <a:t>Výchozím zdroje je kapitola č. 10 „Fundamentals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Corporate</a:t>
            </a:r>
            <a:r>
              <a:rPr lang="cs-CZ" sz="2000" dirty="0"/>
              <a:t> Finance“ (</a:t>
            </a:r>
            <a:r>
              <a:rPr lang="cs-CZ" sz="2000" i="1" dirty="0"/>
              <a:t>Project </a:t>
            </a:r>
            <a:r>
              <a:rPr lang="cs-CZ" sz="2000" i="1" dirty="0" err="1"/>
              <a:t>Analysis</a:t>
            </a:r>
            <a:r>
              <a:rPr lang="cs-CZ" sz="2000" dirty="0"/>
              <a:t>) </a:t>
            </a:r>
            <a:r>
              <a:rPr lang="cs-CZ" sz="2000"/>
              <a:t>a kapitola </a:t>
            </a:r>
            <a:r>
              <a:rPr lang="cs-CZ" sz="2000" dirty="0"/>
              <a:t>č. 8 (</a:t>
            </a:r>
            <a:r>
              <a:rPr lang="cs-CZ" sz="2000" i="1" dirty="0"/>
              <a:t>Net </a:t>
            </a:r>
            <a:r>
              <a:rPr lang="cs-CZ" sz="2000" i="1" dirty="0" err="1"/>
              <a:t>Present</a:t>
            </a:r>
            <a:r>
              <a:rPr lang="cs-CZ" sz="2000" i="1" dirty="0"/>
              <a:t> </a:t>
            </a:r>
            <a:r>
              <a:rPr lang="cs-CZ" sz="2000" i="1" dirty="0" err="1"/>
              <a:t>Value</a:t>
            </a:r>
            <a:r>
              <a:rPr lang="cs-CZ" sz="2000" i="1" dirty="0"/>
              <a:t> and </a:t>
            </a:r>
            <a:r>
              <a:rPr lang="cs-CZ" sz="2000" i="1" dirty="0" err="1"/>
              <a:t>Other</a:t>
            </a:r>
            <a:r>
              <a:rPr lang="cs-CZ" sz="2000" i="1" dirty="0"/>
              <a:t> </a:t>
            </a:r>
            <a:r>
              <a:rPr lang="cs-CZ" sz="2000" i="1" dirty="0" err="1"/>
              <a:t>Investment</a:t>
            </a:r>
            <a:r>
              <a:rPr lang="cs-CZ" sz="2000" i="1" dirty="0"/>
              <a:t> </a:t>
            </a:r>
            <a:r>
              <a:rPr lang="cs-CZ" sz="2000" i="1" dirty="0" err="1"/>
              <a:t>Criteria</a:t>
            </a:r>
            <a:r>
              <a:rPr lang="cs-CZ" sz="2000" dirty="0"/>
              <a:t>)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Projektem se bude rozumět jakákoliv investice, tyto výrazy lze pro účely tohoto bloku zaměňovat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Investice může mít charakter růstu, progresu (tzv. rozvojová investice) či snížení nákladů, údržba (obnovovací investice) či kombinace obou variant. 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Abstrahuje se od kvalitativních způsobů hodnocení.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3336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Index rentability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540094" y="1471022"/>
                <a:ext cx="8066301" cy="4139998"/>
              </a:xfrm>
            </p:spPr>
            <p:txBody>
              <a:bodyPr/>
              <a:lstStyle/>
              <a:p>
                <a:pPr>
                  <a:spcAft>
                    <a:spcPts val="600"/>
                  </a:spcAft>
                </a:pPr>
                <a:r>
                  <a:rPr lang="cs-CZ" sz="1600" dirty="0"/>
                  <a:t>Vychází z metody čisté současné hodnoty</a:t>
                </a:r>
              </a:p>
              <a:p>
                <a:pPr>
                  <a:spcAft>
                    <a:spcPts val="600"/>
                  </a:spcAft>
                </a:pPr>
                <a:r>
                  <a:rPr lang="cs-CZ" sz="1600" dirty="0"/>
                  <a:t>Je poměrovým (relativním) ukazatelem</a:t>
                </a:r>
              </a:p>
              <a:p>
                <a:pPr>
                  <a:spcAft>
                    <a:spcPts val="0"/>
                  </a:spcAft>
                </a:pPr>
                <a:r>
                  <a:rPr lang="cs-CZ" sz="1600" dirty="0"/>
                  <a:t>Vyjadřuje, jaká </a:t>
                </a:r>
                <a:r>
                  <a:rPr lang="cs-CZ" sz="1600" b="1" dirty="0"/>
                  <a:t>výše (současné hodnoty) příjmů bude připadat na hodnotu investičních výdajů</a:t>
                </a:r>
                <a:r>
                  <a:rPr lang="cs-CZ" sz="1600" dirty="0"/>
                  <a:t>; opět přepočtených na současnou hodnotu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sz="1600" i="1"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16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cs-CZ" sz="16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1600" i="1">
                                  <a:latin typeface="Cambria Math"/>
                                </a:rPr>
                                <m:t>𝑁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𝑛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𝑛</m:t>
                                      </m:r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𝑇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16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cs-CZ" sz="16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cs-CZ" sz="16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sz="16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den>
                      </m:f>
                    </m:oMath>
                  </m:oMathPara>
                </a14:m>
                <a:endParaRPr lang="cs-CZ" sz="1600" dirty="0"/>
              </a:p>
              <a:p>
                <a:pPr marL="0" indent="0">
                  <a:buNone/>
                </a:pPr>
                <a:endParaRPr lang="cs-CZ" sz="1600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cs-CZ" sz="1200" i="1">
                            <a:latin typeface="Cambria Math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cs-CZ" sz="1200" dirty="0"/>
                  <a:t>…… Index ziskovosti (rentability)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200" dirty="0"/>
                  <a:t>i…….. Sazba diskontu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200" dirty="0"/>
                  <a:t>t……. Jednotlivé roky výstavby (investice)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cs-CZ" sz="1200" dirty="0"/>
                  <a:t>T…… Doba výstavby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cs-CZ" sz="12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1200" dirty="0"/>
                  <a:t>….. Peněžní příjem v roce „n“</a:t>
                </a:r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94" y="1471022"/>
                <a:ext cx="8066301" cy="4139998"/>
              </a:xfrm>
              <a:blipFill>
                <a:blip r:embed="rId2"/>
                <a:stretch>
                  <a:fillRect l="-1209" b="-57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121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Index rentability II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1054" y="1371962"/>
            <a:ext cx="8066301" cy="4139998"/>
          </a:xfrm>
        </p:spPr>
        <p:txBody>
          <a:bodyPr/>
          <a:lstStyle/>
          <a:p>
            <a:pPr algn="just"/>
            <a:r>
              <a:rPr lang="cs-CZ" sz="2000" dirty="0"/>
              <a:t>Možné výsledky</a:t>
            </a:r>
          </a:p>
          <a:p>
            <a:pPr lvl="1" algn="just"/>
            <a:r>
              <a:rPr lang="cs-CZ" sz="1800" dirty="0"/>
              <a:t>Index &gt; 1, tzn., že ČSH&gt;0; takový investiční projekt by měl být přijat</a:t>
            </a:r>
          </a:p>
          <a:p>
            <a:pPr lvl="1" algn="just"/>
            <a:r>
              <a:rPr lang="cs-CZ" sz="1800" dirty="0"/>
              <a:t>Index &lt; 1, tzn., že ČSH&lt;0; takový investiční projekt by neměl být přijat</a:t>
            </a:r>
          </a:p>
          <a:p>
            <a:pPr lvl="1" algn="just"/>
            <a:endParaRPr lang="cs-CZ" dirty="0"/>
          </a:p>
          <a:p>
            <a:pPr algn="just"/>
            <a:r>
              <a:rPr lang="cs-CZ" sz="2000" dirty="0"/>
              <a:t>Využití: </a:t>
            </a:r>
          </a:p>
          <a:p>
            <a:pPr lvl="1" algn="just"/>
            <a:r>
              <a:rPr lang="cs-CZ" sz="1800" dirty="0"/>
              <a:t>Podnik není schopen realizovat všechny projekty s kladnou ČSH a vybírá nejlepší možný (tzn., že vypovídací schopnost je vyšší než ČSH v případě porovnávání).</a:t>
            </a:r>
          </a:p>
          <a:p>
            <a:pPr lvl="1" algn="just"/>
            <a:r>
              <a:rPr lang="cs-CZ" sz="1800" dirty="0"/>
              <a:t>Kvalitnější ukazatel než ČSH (jedná se o poměrový ukazatel, zatímco ČSH je rozdílový ukazatel).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126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Vnitřní výnosové procento (IRR)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lnSpc>
                    <a:spcPct val="100000"/>
                  </a:lnSpc>
                  <a:spcAft>
                    <a:spcPts val="1000"/>
                  </a:spcAft>
                </a:pPr>
                <a:r>
                  <a:rPr lang="cs-CZ" sz="2000" dirty="0"/>
                  <a:t>hledáme úrokovou míru, při které je čistá současná hodnota peněžních příjmů rovna současné hodnotě všech kapitálových výdajů (za dobu životnosti investice)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2000" i="1">
                              <a:latin typeface="Cambria Math"/>
                            </a:rPr>
                            <m:t>𝑛</m:t>
                          </m:r>
                          <m:r>
                            <a:rPr lang="cs-CZ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(1+</m:t>
                                  </m:r>
                                  <m:r>
                                    <a:rPr lang="cs-CZ" sz="20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cs-CZ" sz="20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20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cs-CZ" sz="20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cs-CZ" sz="2000" i="1">
                                      <a:latin typeface="Cambria Math"/>
                                    </a:rPr>
                                    <m:t>𝑇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2000" i="1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2000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𝑇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000" i="1">
                                          <a:latin typeface="Cambria Math"/>
                                        </a:rPr>
                                        <m:t>𝐾</m:t>
                                      </m:r>
                                    </m:e>
                                    <m:sub>
                                      <m:r>
                                        <a:rPr lang="cs-CZ" sz="20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2000" i="1">
                                          <a:latin typeface="Cambria Math"/>
                                        </a:rPr>
                                        <m:t>(1+</m:t>
                                      </m:r>
                                      <m:r>
                                        <a:rPr lang="cs-CZ" sz="2000" i="1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cs-CZ" sz="2000" i="1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sz="2000" i="1">
                                          <a:latin typeface="Cambria Math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cs-CZ" sz="2000" dirty="0"/>
              </a:p>
              <a:p>
                <a:endParaRPr lang="cs-CZ" sz="2400" dirty="0"/>
              </a:p>
              <a:p>
                <a:pPr>
                  <a:lnSpc>
                    <a:spcPct val="100000"/>
                  </a:lnSpc>
                </a:pPr>
                <a:r>
                  <a:rPr lang="cs-CZ" sz="1200" dirty="0"/>
                  <a:t>i….. Vnitřní výnosové procento (IRR)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sz="1200" dirty="0"/>
                  <a:t>P…. Peněžní příjmy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sz="1200" dirty="0"/>
                  <a:t>K…. Kapitálové výdaje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sz="1200" dirty="0"/>
                  <a:t>t, n…. Vyjádření času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7" t="-1767" r="-18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2281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Vnitřní výnosové procento II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Možné výsledky</a:t>
            </a:r>
          </a:p>
          <a:p>
            <a:pPr lvl="1"/>
            <a:r>
              <a:rPr lang="cs-CZ" sz="1800" dirty="0"/>
              <a:t>IRR &gt; WACC: projekt je přijatelný</a:t>
            </a:r>
          </a:p>
          <a:p>
            <a:pPr lvl="1"/>
            <a:r>
              <a:rPr lang="cs-CZ" sz="1800" dirty="0"/>
              <a:t>IRR &lt; WACC: projekt není přijatelný</a:t>
            </a:r>
          </a:p>
          <a:p>
            <a:pPr lvl="1">
              <a:spcAft>
                <a:spcPts val="1500"/>
              </a:spcAft>
            </a:pPr>
            <a:r>
              <a:rPr lang="cs-CZ" sz="1800" dirty="0"/>
              <a:t>IRR = WACC: indiferentní postoj k projektu</a:t>
            </a:r>
          </a:p>
          <a:p>
            <a:r>
              <a:rPr lang="cs-CZ" sz="1800" dirty="0"/>
              <a:t>Omezení</a:t>
            </a:r>
          </a:p>
          <a:p>
            <a:pPr lvl="1" algn="just"/>
            <a:r>
              <a:rPr lang="cs-CZ" sz="1800" dirty="0"/>
              <a:t>Obtížné použití pro mezipodnikové srovnávání (není jasně stanoven benchmark)</a:t>
            </a:r>
          </a:p>
          <a:p>
            <a:pPr lvl="1" algn="just"/>
            <a:r>
              <a:rPr lang="cs-CZ" sz="1800" dirty="0"/>
              <a:t>Řešení nemusí být nalezeno</a:t>
            </a:r>
          </a:p>
          <a:p>
            <a:pPr lvl="1" algn="just"/>
            <a:r>
              <a:rPr lang="cs-CZ" sz="1800" dirty="0"/>
              <a:t>Nelze použít pro projekty s nekonvenčními peněžními toky </a:t>
            </a:r>
          </a:p>
          <a:p>
            <a:pPr lvl="1" algn="just"/>
            <a:r>
              <a:rPr lang="cs-CZ" sz="1800" dirty="0"/>
              <a:t>Součet vnitřních výnosových procent se nerovná výnosovému procentu společného provedení investic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743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Doba návratnosti investičního projektu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540094" y="1464816"/>
                <a:ext cx="8066301" cy="4367184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Aft>
                    <a:spcPts val="400"/>
                  </a:spcAft>
                </a:pPr>
                <a:r>
                  <a:rPr lang="cs-CZ" sz="1800" dirty="0"/>
                  <a:t>metoda slouží k nalezení doby, která je potřebná k tomu, aby peněžní příjmy investičního projektu pokryly jeho náklady</a:t>
                </a:r>
              </a:p>
              <a:p>
                <a:pPr>
                  <a:lnSpc>
                    <a:spcPct val="100000"/>
                  </a:lnSpc>
                  <a:spcAft>
                    <a:spcPts val="400"/>
                  </a:spcAft>
                </a:pPr>
                <a:r>
                  <a:rPr lang="cs-CZ" sz="1800" dirty="0"/>
                  <a:t>Může být metodou statickou i dynamickou</a:t>
                </a:r>
              </a:p>
              <a:p>
                <a:pPr>
                  <a:lnSpc>
                    <a:spcPct val="100000"/>
                  </a:lnSpc>
                  <a:spcAft>
                    <a:spcPts val="1000"/>
                  </a:spcAft>
                </a:pPr>
                <a:r>
                  <a:rPr lang="cs-CZ" sz="1800" dirty="0"/>
                  <a:t>Preferujeme projekty s kratší dobou návratnosti</a:t>
                </a:r>
              </a:p>
              <a:p>
                <a:pPr marL="0" indent="0">
                  <a:spcBef>
                    <a:spcPts val="1500"/>
                  </a:spcBef>
                  <a:spcAft>
                    <a:spcPts val="15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>
                          <a:latin typeface="Cambria Math"/>
                        </a:rPr>
                        <m:t>𝐼</m:t>
                      </m:r>
                      <m:r>
                        <a:rPr lang="cs-CZ" sz="1800" i="1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800" i="1">
                              <a:latin typeface="Cambria Math"/>
                            </a:rPr>
                            <m:t>𝑛</m:t>
                          </m:r>
                          <m:r>
                            <a:rPr lang="cs-CZ" sz="18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sz="1800" i="1">
                              <a:latin typeface="Cambria Math"/>
                            </a:rPr>
                            <m:t>𝐷𝑁</m:t>
                          </m:r>
                        </m:sup>
                        <m:e>
                          <m:sSub>
                            <m:sSub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18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s-CZ" sz="1800" dirty="0"/>
              </a:p>
              <a:p>
                <a:pPr>
                  <a:lnSpc>
                    <a:spcPct val="100000"/>
                  </a:lnSpc>
                </a:pPr>
                <a:r>
                  <a:rPr lang="cs-CZ" sz="1200" dirty="0"/>
                  <a:t>I…… Kapitálový výdaj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2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cs-CZ" sz="12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1200" dirty="0"/>
                  <a:t>….. Peněžní příjem v roce „n“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sz="1200" dirty="0"/>
                  <a:t>DN.... Doba návratnosti (v letech)</a:t>
                </a:r>
              </a:p>
              <a:p>
                <a:pPr>
                  <a:lnSpc>
                    <a:spcPct val="100000"/>
                  </a:lnSpc>
                </a:pPr>
                <a:r>
                  <a:rPr lang="cs-CZ" sz="1200" dirty="0"/>
                  <a:t>n….. Jednotlivé roky životnosti</a:t>
                </a:r>
              </a:p>
              <a:p>
                <a:pPr marL="7200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94" y="1464816"/>
                <a:ext cx="8066301" cy="4367184"/>
              </a:xfrm>
              <a:blipFill>
                <a:blip r:embed="rId2"/>
                <a:stretch>
                  <a:fillRect l="-756" t="-1813" r="-15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4175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Spider</a:t>
            </a:r>
            <a:r>
              <a:rPr lang="cs-CZ" sz="2800" dirty="0"/>
              <a:t> analýza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cs-CZ" sz="2000" dirty="0"/>
              <a:t>smyslem je vyhodnocení postavení určitého podniku v řadě ukazatelů ve vztahu k průměru odvětí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cs-CZ" sz="2000" dirty="0"/>
              <a:t>rovněž umožňuje srovnání s nejlepším či skupinou nejlepších podniků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cs-CZ" sz="2000" dirty="0"/>
              <a:t>standardní </a:t>
            </a:r>
            <a:r>
              <a:rPr lang="cs-CZ" sz="2000" dirty="0" err="1"/>
              <a:t>spider</a:t>
            </a:r>
            <a:r>
              <a:rPr lang="cs-CZ" sz="2000" dirty="0"/>
              <a:t> analýza se opírá o 16 poměrových ukazatelů 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cs-CZ" sz="2000" dirty="0"/>
              <a:t>Graf se tak dělí do 4 kvadrantů: </a:t>
            </a:r>
          </a:p>
          <a:p>
            <a:pPr lvl="1" algn="just">
              <a:spcAft>
                <a:spcPts val="800"/>
              </a:spcAft>
            </a:pPr>
            <a:r>
              <a:rPr lang="cs-CZ" sz="1800" dirty="0"/>
              <a:t>Ukazatele rentability</a:t>
            </a:r>
          </a:p>
          <a:p>
            <a:pPr lvl="1" algn="just">
              <a:spcAft>
                <a:spcPts val="800"/>
              </a:spcAft>
            </a:pPr>
            <a:r>
              <a:rPr lang="cs-CZ" sz="1800" dirty="0"/>
              <a:t>Ukazatele likvidity</a:t>
            </a:r>
          </a:p>
          <a:p>
            <a:pPr lvl="1" algn="just">
              <a:spcAft>
                <a:spcPts val="800"/>
              </a:spcAft>
            </a:pPr>
            <a:r>
              <a:rPr lang="cs-CZ" sz="1800" dirty="0"/>
              <a:t>Skladba finančních zdrojů</a:t>
            </a:r>
          </a:p>
          <a:p>
            <a:pPr lvl="1" algn="just">
              <a:spcAft>
                <a:spcPts val="800"/>
              </a:spcAft>
            </a:pPr>
            <a:r>
              <a:rPr lang="cs-CZ" sz="1800" dirty="0"/>
              <a:t>Ukazatele aktivity</a:t>
            </a:r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310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Spider</a:t>
            </a:r>
            <a:r>
              <a:rPr lang="cs-CZ" sz="2800" dirty="0"/>
              <a:t> graf</a:t>
            </a:r>
            <a:endParaRPr lang="en-GB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69" y="2154073"/>
            <a:ext cx="4116980" cy="332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4930923" y="1862984"/>
                <a:ext cx="3418318" cy="3060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/>
                      </a:rPr>
                      <m:t>𝐷</m:t>
                    </m:r>
                    <m:r>
                      <a:rPr lang="cs-CZ" sz="2000" b="0" i="1" smtClean="0">
                        <a:latin typeface="Cambria Math"/>
                      </a:rPr>
                      <m:t>1=</m:t>
                    </m:r>
                  </m:oMath>
                </a14:m>
                <a:r>
                  <a:rPr lang="cs-CZ" sz="2000" dirty="0">
                    <a:latin typeface="Calibri" panose="020F0502020204030204" pitchFamily="34" charset="0"/>
                  </a:rPr>
                  <a:t>T/CA</a:t>
                </a:r>
              </a:p>
              <a:p>
                <a:endParaRPr lang="cs-CZ" sz="2000" dirty="0">
                  <a:latin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cs-CZ" sz="2000" b="0" i="1">
                        <a:latin typeface="Cambria Math"/>
                      </a:rPr>
                      <m:t>𝐷</m:t>
                    </m:r>
                    <m:r>
                      <a:rPr lang="cs-CZ" sz="2000" b="0" i="1" smtClean="0">
                        <a:latin typeface="Cambria Math"/>
                      </a:rPr>
                      <m:t>2</m:t>
                    </m:r>
                    <m:r>
                      <a:rPr lang="cs-CZ" sz="2000" b="0" i="1">
                        <a:latin typeface="Cambria Math"/>
                      </a:rPr>
                      <m:t>=</m:t>
                    </m:r>
                  </m:oMath>
                </a14:m>
                <a:r>
                  <a:rPr lang="cs-CZ" sz="2000" dirty="0">
                    <a:latin typeface="Calibri" panose="020F0502020204030204" pitchFamily="34" charset="0"/>
                  </a:rPr>
                  <a:t>T/A (závisí na typu aktiv)</a:t>
                </a:r>
              </a:p>
              <a:p>
                <a:endParaRPr lang="en-GB" sz="2000" dirty="0">
                  <a:latin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cs-CZ" sz="2000" b="0" i="1">
                        <a:latin typeface="Cambria Math"/>
                      </a:rPr>
                      <m:t>𝐷</m:t>
                    </m:r>
                    <m:r>
                      <a:rPr lang="cs-CZ" sz="2000" b="0" i="1" smtClean="0">
                        <a:latin typeface="Cambria Math"/>
                      </a:rPr>
                      <m:t>3</m:t>
                    </m:r>
                    <m:r>
                      <a:rPr lang="cs-CZ" sz="2000" b="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>
                            <a:latin typeface="Cambria Math"/>
                          </a:rPr>
                          <m:t>365</m:t>
                        </m:r>
                      </m:num>
                      <m:den>
                        <m:r>
                          <a:rPr lang="cs-CZ" sz="2000" b="0" i="1">
                            <a:latin typeface="Cambria Math"/>
                          </a:rPr>
                          <m:t>𝑜𝑏𝑟𝑎𝑡</m:t>
                        </m:r>
                        <m:r>
                          <a:rPr lang="cs-CZ" sz="2000" b="0">
                            <a:latin typeface="Cambria Math"/>
                          </a:rPr>
                          <m:t> </m:t>
                        </m:r>
                        <m:r>
                          <a:rPr lang="cs-CZ" sz="2000" b="0" i="1" smtClean="0">
                            <a:latin typeface="Cambria Math"/>
                          </a:rPr>
                          <m:t>𝑝𝑜h𝑙𝑒𝑑</m:t>
                        </m:r>
                        <m:r>
                          <a:rPr lang="cs-CZ" sz="2000" b="0" i="1" smtClean="0">
                            <a:latin typeface="Cambria Math"/>
                          </a:rPr>
                          <m:t>á</m:t>
                        </m:r>
                        <m:r>
                          <a:rPr lang="cs-CZ" sz="2000" b="0" i="1" smtClean="0">
                            <a:latin typeface="Cambria Math"/>
                          </a:rPr>
                          <m:t>𝑣𝑒𝑘</m:t>
                        </m:r>
                      </m:den>
                    </m:f>
                  </m:oMath>
                </a14:m>
                <a:r>
                  <a:rPr lang="cs-CZ" sz="2000" dirty="0">
                    <a:latin typeface="Calibri" panose="020F0502020204030204" pitchFamily="34" charset="0"/>
                  </a:rPr>
                  <a:t> </a:t>
                </a:r>
              </a:p>
              <a:p>
                <a:endParaRPr lang="cs-CZ" sz="2000" dirty="0">
                  <a:latin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b="0" i="1">
                          <a:latin typeface="Cambria Math"/>
                        </a:rPr>
                        <m:t>𝐷</m:t>
                      </m:r>
                      <m:r>
                        <a:rPr lang="cs-CZ" sz="2000" b="0" i="1" smtClean="0">
                          <a:latin typeface="Cambria Math"/>
                        </a:rPr>
                        <m:t>4</m:t>
                      </m:r>
                      <m:r>
                        <a:rPr lang="cs-CZ" sz="20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0" smtClean="0">
                              <a:latin typeface="Cambria Math"/>
                            </a:rPr>
                            <m:t>365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000" b="0" i="0" smtClean="0">
                              <a:latin typeface="Cambria Math"/>
                            </a:rPr>
                            <m:t>obrat</m:t>
                          </m:r>
                          <m:r>
                            <a:rPr lang="cs-CZ" sz="20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cs-CZ" sz="2000" b="0" i="0" smtClean="0">
                              <a:latin typeface="Cambria Math"/>
                            </a:rPr>
                            <m:t>z</m:t>
                          </m:r>
                          <m:r>
                            <a:rPr lang="cs-CZ" sz="2000" b="0" i="0" smtClean="0">
                              <a:latin typeface="Cambria Math"/>
                            </a:rPr>
                            <m:t>á</m:t>
                          </m:r>
                          <m:r>
                            <m:rPr>
                              <m:sty m:val="p"/>
                            </m:rPr>
                            <a:rPr lang="cs-CZ" sz="2000" b="0" i="0" smtClean="0">
                              <a:latin typeface="Cambria Math"/>
                            </a:rPr>
                            <m:t>sob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libri" panose="020F0502020204030204" pitchFamily="34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0923" y="1862984"/>
                <a:ext cx="3418318" cy="3060197"/>
              </a:xfrm>
              <a:prstGeom prst="rect">
                <a:avLst/>
              </a:prstGeom>
              <a:blipFill>
                <a:blip r:embed="rId3"/>
                <a:stretch>
                  <a:fillRect t="-11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3310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875DDD-52D0-4B24-BD63-8D89A53978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F2C284-E990-4D38-8B91-5BBF86F81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Rozpočetnictví a střediska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466346-2E28-4D81-B153-AC8877BFC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30000"/>
              </a:lnSpc>
            </a:pPr>
            <a:r>
              <a:rPr lang="cs-CZ" sz="2000" dirty="0"/>
              <a:t>Střediskem se rozumí ucelený soubor nákladů stejného typu (např.: mzdy, marketing, backoffice, výroba, správa vozového parku, HR,..).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Středisku je přidělen celkový náklad, díky přiřazování nákladů na střediska se a) lépe kontrolu celková čerpaná výše; b) snáze řeší záležitost odpovědnosti za jednotlivé středisko.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Pozor na zahrnování položek, které nevyvolávají růst nákladů (např. nákup majetku). </a:t>
            </a:r>
          </a:p>
          <a:p>
            <a:pPr algn="just">
              <a:lnSpc>
                <a:spcPct val="130000"/>
              </a:lnSpc>
            </a:pPr>
            <a:r>
              <a:rPr lang="cs-CZ" sz="2000" dirty="0"/>
              <a:t>Praxí bývá, že střediska jsou „živý systém“, jejichž alokované náklady se vyvíjí od průběžné predikce tržeb a důležitosti jednotlivých nákladů.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718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875DDD-52D0-4B24-BD63-8D89A53978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0F2C284-E990-4D38-8B91-5BBF86F81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Scenario</a:t>
            </a:r>
            <a:r>
              <a:rPr lang="cs-CZ" sz="2800" dirty="0"/>
              <a:t> </a:t>
            </a:r>
            <a:r>
              <a:rPr lang="cs-CZ" sz="2800" dirty="0" err="1"/>
              <a:t>analysis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466346-2E28-4D81-B153-AC8877BFC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Umožňuje modifikovat predikce vývoje (nákladů, výnosů, vyrobeného množství) na základě změny jednotlivých proměnných. </a:t>
            </a:r>
          </a:p>
          <a:p>
            <a:pPr algn="just"/>
            <a:r>
              <a:rPr lang="cs-CZ" sz="2000" dirty="0"/>
              <a:t>Jedním z využití je i rozhodnutí o alokaci nákladů na jednotlivá rozpočtová střediska. </a:t>
            </a:r>
          </a:p>
          <a:p>
            <a:pPr algn="just"/>
            <a:r>
              <a:rPr lang="cs-CZ" sz="2000" dirty="0"/>
              <a:t>Metoda připouští pracovat s proměnnými fixními (neměnnými) a variabilními (proměnlivými). </a:t>
            </a:r>
          </a:p>
          <a:p>
            <a:pPr algn="just"/>
            <a:r>
              <a:rPr lang="cs-CZ" sz="2000" dirty="0"/>
              <a:t>Úzká souvislost s </a:t>
            </a:r>
            <a:r>
              <a:rPr lang="cs-CZ" sz="2000" dirty="0" err="1"/>
              <a:t>Break-Even</a:t>
            </a:r>
            <a:r>
              <a:rPr lang="cs-CZ" sz="2000" dirty="0"/>
              <a:t> </a:t>
            </a:r>
            <a:r>
              <a:rPr lang="cs-CZ" sz="2000" dirty="0" err="1"/>
              <a:t>Analysis</a:t>
            </a:r>
            <a:r>
              <a:rPr lang="cs-CZ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921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Typy investičních projektů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1054" y="1371962"/>
            <a:ext cx="8066301" cy="4139998"/>
          </a:xfrm>
        </p:spPr>
        <p:txBody>
          <a:bodyPr/>
          <a:lstStyle/>
          <a:p>
            <a:r>
              <a:rPr lang="cs-CZ" sz="2000" dirty="0"/>
              <a:t>Podle charakteru peněžních toků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Projekty s konvenčním tokem</a:t>
            </a:r>
          </a:p>
          <a:p>
            <a:pPr lvl="1">
              <a:lnSpc>
                <a:spcPct val="114000"/>
              </a:lnSpc>
              <a:spcAft>
                <a:spcPts val="800"/>
              </a:spcAft>
            </a:pPr>
            <a:r>
              <a:rPr lang="cs-CZ" sz="1800" dirty="0"/>
              <a:t>Projekty s nekonvenčním tokem</a:t>
            </a:r>
          </a:p>
          <a:p>
            <a:r>
              <a:rPr lang="cs-CZ" sz="2000" dirty="0"/>
              <a:t>Podle vzájemné závislosti projektů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Vylučující se projekty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Nevylučující se projekty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Podmíněné projekty</a:t>
            </a:r>
          </a:p>
          <a:p>
            <a:pPr lvl="1">
              <a:lnSpc>
                <a:spcPct val="114000"/>
              </a:lnSpc>
              <a:spcAft>
                <a:spcPts val="800"/>
              </a:spcAft>
            </a:pPr>
            <a:r>
              <a:rPr lang="cs-CZ" sz="1800" dirty="0"/>
              <a:t>Nepodmíněné projekty</a:t>
            </a:r>
          </a:p>
          <a:p>
            <a:r>
              <a:rPr lang="cs-CZ" sz="2000" dirty="0"/>
              <a:t>Podle hlavního přínosu pro podnik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Projekty snižující náklady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Projekty zvyšující výnosy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Projekty snižující míru podnikatelského rizika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48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Vstupní data pro metody hodnocení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r>
              <a:rPr lang="cs-CZ" sz="2000" dirty="0"/>
              <a:t>Doba životnosti</a:t>
            </a:r>
          </a:p>
          <a:p>
            <a:pPr>
              <a:spcAft>
                <a:spcPts val="1500"/>
              </a:spcAft>
            </a:pPr>
            <a:r>
              <a:rPr lang="cs-CZ" sz="2000" b="1" dirty="0"/>
              <a:t>Kapitálové výdaje</a:t>
            </a:r>
          </a:p>
          <a:p>
            <a:pPr>
              <a:spcAft>
                <a:spcPts val="1500"/>
              </a:spcAft>
            </a:pPr>
            <a:r>
              <a:rPr lang="cs-CZ" sz="2000" b="1" dirty="0"/>
              <a:t>Kapitálové (peněžní) příjmy</a:t>
            </a:r>
          </a:p>
          <a:p>
            <a:pPr>
              <a:spcAft>
                <a:spcPts val="1500"/>
              </a:spcAft>
            </a:pPr>
            <a:r>
              <a:rPr lang="cs-CZ" sz="2000" b="1" dirty="0"/>
              <a:t>Diskontní faktor</a:t>
            </a:r>
          </a:p>
          <a:p>
            <a:pPr>
              <a:spcAft>
                <a:spcPts val="1500"/>
              </a:spcAft>
            </a:pPr>
            <a:r>
              <a:rPr lang="cs-CZ" sz="2000" dirty="0"/>
              <a:t>Utopené náklady</a:t>
            </a:r>
          </a:p>
          <a:p>
            <a:pPr>
              <a:spcAft>
                <a:spcPts val="1500"/>
              </a:spcAft>
            </a:pPr>
            <a:r>
              <a:rPr lang="cs-CZ" sz="2000" dirty="0"/>
              <a:t>Náklady obětovaných (ušlých) příležitostí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31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Kapitálové výdaje a peněžní příjmy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Kapitálové výdaje</a:t>
            </a:r>
          </a:p>
          <a:p>
            <a:pPr lvl="1"/>
            <a:r>
              <a:rPr lang="cs-CZ" sz="1800" dirty="0"/>
              <a:t>Počáteční výdaj (investice)</a:t>
            </a:r>
          </a:p>
          <a:p>
            <a:pPr lvl="1"/>
            <a:r>
              <a:rPr lang="cs-CZ" sz="1800" dirty="0"/>
              <a:t>Výdaj na trvalé rozšíření oběžného majetku</a:t>
            </a:r>
          </a:p>
          <a:p>
            <a:pPr lvl="1"/>
            <a:r>
              <a:rPr lang="cs-CZ" sz="1800" dirty="0"/>
              <a:t>Výdaje na výzkum a vývoj, které korespondují s danou investicí</a:t>
            </a:r>
          </a:p>
          <a:p>
            <a:pPr marL="45720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-CZ" sz="1800" dirty="0"/>
              <a:t>Úprava kapitálových výdajů o možné úspory (daňové efekty, prodej původního majetku apod.)</a:t>
            </a:r>
          </a:p>
          <a:p>
            <a:r>
              <a:rPr lang="cs-CZ" sz="2000" dirty="0"/>
              <a:t>Peněžní příjmy</a:t>
            </a:r>
          </a:p>
          <a:p>
            <a:pPr lvl="1"/>
            <a:r>
              <a:rPr lang="cs-CZ" sz="1800" dirty="0"/>
              <a:t>Samotný zisk investičního projektu</a:t>
            </a:r>
          </a:p>
          <a:p>
            <a:pPr lvl="1"/>
            <a:r>
              <a:rPr lang="cs-CZ" sz="1800" dirty="0"/>
              <a:t>Roční odpisy</a:t>
            </a:r>
          </a:p>
          <a:p>
            <a:pPr lvl="1"/>
            <a:r>
              <a:rPr lang="cs-CZ" sz="1800" dirty="0"/>
              <a:t>Příjem z prodeje předmětu investičního projektu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682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D057FD-22BF-4C27-B818-9DEEAAD5F6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425E8E7-62AC-410E-A20C-BA5EACD46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Stanovení diskontní sazby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D7E2F8-A1CF-46C3-99F0-EE0578E8A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Minimálně bude zahrnovat</a:t>
            </a:r>
          </a:p>
          <a:p>
            <a:pPr lvl="1" algn="just"/>
            <a:r>
              <a:rPr lang="cs-CZ" sz="1800" dirty="0"/>
              <a:t>Inflace (protože peněžní toky jsou vyjádřeny nominálně</a:t>
            </a:r>
          </a:p>
          <a:p>
            <a:pPr lvl="1" algn="just">
              <a:spcAft>
                <a:spcPts val="600"/>
              </a:spcAft>
            </a:pPr>
            <a:r>
              <a:rPr lang="cs-CZ" sz="1800" dirty="0"/>
              <a:t>Požadovanou míru výnosnosti</a:t>
            </a:r>
          </a:p>
          <a:p>
            <a:pPr algn="just"/>
            <a:r>
              <a:rPr lang="cs-CZ" sz="2000" dirty="0"/>
              <a:t>Exaktnější stanovení zahrnuje: </a:t>
            </a:r>
          </a:p>
          <a:p>
            <a:pPr lvl="1" algn="just"/>
            <a:r>
              <a:rPr lang="cs-CZ" sz="1800" dirty="0"/>
              <a:t>Náklady na pořízení kapitálu</a:t>
            </a:r>
          </a:p>
          <a:p>
            <a:pPr lvl="1" algn="just"/>
            <a:r>
              <a:rPr lang="cs-CZ" sz="1800" dirty="0"/>
              <a:t>Riziková přirážka (zohlednění rizika podnikání podle oboru investování)</a:t>
            </a:r>
          </a:p>
          <a:p>
            <a:pPr lvl="1" algn="just"/>
            <a:endParaRPr lang="cs-CZ" sz="1800" dirty="0"/>
          </a:p>
          <a:p>
            <a:pPr lvl="1" algn="just"/>
            <a:endParaRPr lang="cs-CZ" sz="1800" dirty="0"/>
          </a:p>
          <a:p>
            <a:pPr marL="0" lvl="1" indent="0" algn="just">
              <a:buNone/>
            </a:pPr>
            <a:r>
              <a:rPr lang="cs-CZ" sz="1800" b="1" dirty="0"/>
              <a:t>Proměnlivý diskont: </a:t>
            </a:r>
            <a:r>
              <a:rPr lang="cs-CZ" sz="1800" dirty="0"/>
              <a:t>vznikne nejčastěji z důvodu měnící se inflace či proměnlivých nákladů na pořízení na kapitál.  </a:t>
            </a:r>
          </a:p>
        </p:txBody>
      </p:sp>
    </p:spTree>
    <p:extLst>
      <p:ext uri="{BB962C8B-B14F-4D97-AF65-F5344CB8AC3E}">
        <p14:creationId xmlns:p14="http://schemas.microsoft.com/office/powerpoint/2010/main" val="1718780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Typy metod hodnocení investičních projektů I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cs-CZ" sz="2000" dirty="0"/>
              <a:t>Statické metody hodnocení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Ignorují faktor času a jeho vliv na současnou hodnotu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Snadnější výpočet a interpretace výsledků</a:t>
            </a:r>
          </a:p>
          <a:p>
            <a:pPr lvl="1">
              <a:lnSpc>
                <a:spcPct val="114000"/>
              </a:lnSpc>
              <a:spcAft>
                <a:spcPts val="0"/>
              </a:spcAft>
            </a:pPr>
            <a:r>
              <a:rPr lang="cs-CZ" sz="1800" dirty="0"/>
              <a:t>Zpravidla pro krátkodobé investice</a:t>
            </a:r>
          </a:p>
          <a:p>
            <a:pPr>
              <a:lnSpc>
                <a:spcPct val="114000"/>
              </a:lnSpc>
            </a:pPr>
            <a:r>
              <a:rPr lang="cs-CZ" sz="2000" dirty="0"/>
              <a:t>Dynamické metody hodnocení	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Zohledňují faktor času a s ním spojené riziko prostřednictvím diskontování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33684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con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prezentace-econ-cz-4-3</Template>
  <TotalTime>199</TotalTime>
  <Words>1351</Words>
  <Application>Microsoft Office PowerPoint</Application>
  <PresentationFormat>Custom</PresentationFormat>
  <Paragraphs>215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Cambria Math</vt:lpstr>
      <vt:lpstr>Tahoma</vt:lpstr>
      <vt:lpstr>Wingdings</vt:lpstr>
      <vt:lpstr>prezentace-econ-cz-4-3</vt:lpstr>
      <vt:lpstr>Projektová analýza a hodnocení efektivnosti projektů</vt:lpstr>
      <vt:lpstr>Hodnocení projektů</vt:lpstr>
      <vt:lpstr>Rozpočetnictví a střediska</vt:lpstr>
      <vt:lpstr>Scenario analysis</vt:lpstr>
      <vt:lpstr>Typy investičních projektů</vt:lpstr>
      <vt:lpstr>Vstupní data pro metody hodnocení</vt:lpstr>
      <vt:lpstr>Kapitálové výdaje a peněžní příjmy</vt:lpstr>
      <vt:lpstr>Stanovení diskontní sazby</vt:lpstr>
      <vt:lpstr>Typy metod hodnocení investičních projektů I</vt:lpstr>
      <vt:lpstr>Typy metod hodnocení investičních projektů II</vt:lpstr>
      <vt:lpstr>PowerPoint Presentation</vt:lpstr>
      <vt:lpstr>Metoda průměrných ročních nákladů</vt:lpstr>
      <vt:lpstr>Metoda diskontovaných nákladů</vt:lpstr>
      <vt:lpstr>PowerPoint Presentation</vt:lpstr>
      <vt:lpstr>Průměrná výnosnost investičního projektu</vt:lpstr>
      <vt:lpstr>Účetní průměrná rentabilita (ÚPR)</vt:lpstr>
      <vt:lpstr>PowerPoint Presentation</vt:lpstr>
      <vt:lpstr>Metoda čisté současné hodnoty I</vt:lpstr>
      <vt:lpstr>Metoda čisté současné hodnoty II</vt:lpstr>
      <vt:lpstr>Index rentability</vt:lpstr>
      <vt:lpstr>Index rentability II</vt:lpstr>
      <vt:lpstr>Vnitřní výnosové procento (IRR)</vt:lpstr>
      <vt:lpstr>Vnitřní výnosové procento II</vt:lpstr>
      <vt:lpstr>Doba návratnosti investičního projektu</vt:lpstr>
      <vt:lpstr>Spider analýza</vt:lpstr>
      <vt:lpstr>Spider graf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Firemní finance (MKF_FIFI) Podzim 2019</dc:title>
  <dc:creator>Nešleha Josef</dc:creator>
  <cp:lastModifiedBy>Josef Nešleha</cp:lastModifiedBy>
  <cp:revision>31</cp:revision>
  <cp:lastPrinted>1601-01-01T00:00:00Z</cp:lastPrinted>
  <dcterms:created xsi:type="dcterms:W3CDTF">2019-09-30T11:51:49Z</dcterms:created>
  <dcterms:modified xsi:type="dcterms:W3CDTF">2022-11-05T08:02:23Z</dcterms:modified>
</cp:coreProperties>
</file>