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33"/>
  </p:notesMasterIdLst>
  <p:handoutMasterIdLst>
    <p:handoutMasterId r:id="rId34"/>
  </p:handoutMasterIdLst>
  <p:sldIdLst>
    <p:sldId id="310" r:id="rId2"/>
    <p:sldId id="304" r:id="rId3"/>
    <p:sldId id="344" r:id="rId4"/>
    <p:sldId id="345" r:id="rId5"/>
    <p:sldId id="346" r:id="rId6"/>
    <p:sldId id="351" r:id="rId7"/>
    <p:sldId id="352" r:id="rId8"/>
    <p:sldId id="353" r:id="rId9"/>
    <p:sldId id="341" r:id="rId10"/>
    <p:sldId id="342" r:id="rId11"/>
    <p:sldId id="355" r:id="rId12"/>
    <p:sldId id="347" r:id="rId13"/>
    <p:sldId id="364" r:id="rId14"/>
    <p:sldId id="357" r:id="rId15"/>
    <p:sldId id="358" r:id="rId16"/>
    <p:sldId id="359" r:id="rId17"/>
    <p:sldId id="360" r:id="rId18"/>
    <p:sldId id="361" r:id="rId19"/>
    <p:sldId id="363" r:id="rId20"/>
    <p:sldId id="365" r:id="rId21"/>
    <p:sldId id="366" r:id="rId22"/>
    <p:sldId id="367" r:id="rId23"/>
    <p:sldId id="369" r:id="rId24"/>
    <p:sldId id="368" r:id="rId25"/>
    <p:sldId id="372" r:id="rId26"/>
    <p:sldId id="373" r:id="rId27"/>
    <p:sldId id="374" r:id="rId28"/>
    <p:sldId id="375" r:id="rId29"/>
    <p:sldId id="376" r:id="rId30"/>
    <p:sldId id="377" r:id="rId31"/>
    <p:sldId id="356" r:id="rId32"/>
  </p:sldIdLst>
  <p:sldSz cx="9144000" cy="6858000" type="screen4x3"/>
  <p:notesSz cx="7010400" cy="9296400"/>
  <p:defaultTextStyle>
    <a:defPPr>
      <a:defRPr lang="cs-CZ"/>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5D5BD"/>
    <a:srgbClr val="E7C99D"/>
    <a:srgbClr val="FFF1E1"/>
    <a:srgbClr val="EAEAEA"/>
    <a:srgbClr val="FFEACD"/>
    <a:srgbClr val="7D1E1E"/>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047" autoAdjust="0"/>
    <p:restoredTop sz="82807" autoAdjust="0"/>
  </p:normalViewPr>
  <p:slideViewPr>
    <p:cSldViewPr>
      <p:cViewPr varScale="1">
        <p:scale>
          <a:sx n="92" d="100"/>
          <a:sy n="92" d="100"/>
        </p:scale>
        <p:origin x="167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řej Částek" userId="8936cd17-3b83-4c2c-a9f2-dbc17b3bea9c" providerId="ADAL" clId="{E3F23711-3087-4C24-8C3E-D9D4E5A2DC28}"/>
    <pc:docChg chg="modSld">
      <pc:chgData name="Ondřej Částek" userId="8936cd17-3b83-4c2c-a9f2-dbc17b3bea9c" providerId="ADAL" clId="{E3F23711-3087-4C24-8C3E-D9D4E5A2DC28}" dt="2021-10-04T12:43:39.474" v="8" actId="20577"/>
      <pc:docMkLst>
        <pc:docMk/>
      </pc:docMkLst>
      <pc:sldChg chg="modNotesTx">
        <pc:chgData name="Ondřej Částek" userId="8936cd17-3b83-4c2c-a9f2-dbc17b3bea9c" providerId="ADAL" clId="{E3F23711-3087-4C24-8C3E-D9D4E5A2DC28}" dt="2021-10-04T12:43:39.474" v="8" actId="20577"/>
        <pc:sldMkLst>
          <pc:docMk/>
          <pc:sldMk cId="0" sldId="367"/>
        </pc:sldMkLst>
      </pc:sldChg>
      <pc:sldChg chg="modSp mod">
        <pc:chgData name="Ondřej Částek" userId="8936cd17-3b83-4c2c-a9f2-dbc17b3bea9c" providerId="ADAL" clId="{E3F23711-3087-4C24-8C3E-D9D4E5A2DC28}" dt="2021-10-04T12:42:54.196" v="6" actId="20577"/>
        <pc:sldMkLst>
          <pc:docMk/>
          <pc:sldMk cId="0" sldId="377"/>
        </pc:sldMkLst>
        <pc:spChg chg="mod">
          <ac:chgData name="Ondřej Částek" userId="8936cd17-3b83-4c2c-a9f2-dbc17b3bea9c" providerId="ADAL" clId="{E3F23711-3087-4C24-8C3E-D9D4E5A2DC28}" dt="2021-10-04T12:42:54.196" v="6" actId="20577"/>
          <ac:spMkLst>
            <pc:docMk/>
            <pc:sldMk cId="0" sldId="377"/>
            <ac:spMk id="73730" creationId="{570DAB66-64F8-41DE-9524-A0B54287DC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32DA1B41-8317-4AF8-8D47-E788A9B215FE}"/>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defRPr sz="1200">
                <a:latin typeface="Arial" charset="0"/>
              </a:defRPr>
            </a:lvl1pPr>
          </a:lstStyle>
          <a:p>
            <a:pPr>
              <a:defRPr/>
            </a:pPr>
            <a:endParaRPr lang="cs-CZ"/>
          </a:p>
        </p:txBody>
      </p:sp>
      <p:sp>
        <p:nvSpPr>
          <p:cNvPr id="238595" name="Rectangle 3">
            <a:extLst>
              <a:ext uri="{FF2B5EF4-FFF2-40B4-BE49-F238E27FC236}">
                <a16:creationId xmlns:a16="http://schemas.microsoft.com/office/drawing/2014/main" id="{3CB17A11-36F2-4931-936F-C03060BBB954}"/>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38596" name="Rectangle 4">
            <a:extLst>
              <a:ext uri="{FF2B5EF4-FFF2-40B4-BE49-F238E27FC236}">
                <a16:creationId xmlns:a16="http://schemas.microsoft.com/office/drawing/2014/main" id="{23EB8637-2EDF-40C9-90A9-133BE98CC9C1}"/>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defRPr sz="1200">
                <a:latin typeface="Arial" charset="0"/>
              </a:defRPr>
            </a:lvl1pPr>
          </a:lstStyle>
          <a:p>
            <a:pPr>
              <a:defRPr/>
            </a:pPr>
            <a:endParaRPr lang="cs-CZ"/>
          </a:p>
        </p:txBody>
      </p:sp>
      <p:sp>
        <p:nvSpPr>
          <p:cNvPr id="238597" name="Rectangle 5">
            <a:extLst>
              <a:ext uri="{FF2B5EF4-FFF2-40B4-BE49-F238E27FC236}">
                <a16:creationId xmlns:a16="http://schemas.microsoft.com/office/drawing/2014/main" id="{FCD2571E-0A89-4DBB-9844-F37B9AFFFDED}"/>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F000866D-2000-4E9E-9DB3-36B0EFF225B6}" type="slidenum">
              <a:rPr lang="cs-CZ" altLang="cs-CZ"/>
              <a:pPr/>
              <a:t>‹#›</a:t>
            </a:fld>
            <a:endParaRPr lang="cs-CZ" alt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4416A133-8C8B-4AD2-B24A-773A5DC20AF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defRPr sz="1200">
                <a:latin typeface="Arial" charset="0"/>
              </a:defRPr>
            </a:lvl1pPr>
          </a:lstStyle>
          <a:p>
            <a:pPr>
              <a:defRPr/>
            </a:pPr>
            <a:endParaRPr lang="cs-CZ"/>
          </a:p>
        </p:txBody>
      </p:sp>
      <p:sp>
        <p:nvSpPr>
          <p:cNvPr id="334851" name="Rectangle 3">
            <a:extLst>
              <a:ext uri="{FF2B5EF4-FFF2-40B4-BE49-F238E27FC236}">
                <a16:creationId xmlns:a16="http://schemas.microsoft.com/office/drawing/2014/main" id="{AA947BB3-855A-4B04-BB6E-F60BAD613B39}"/>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3076" name="Rectangle 4">
            <a:extLst>
              <a:ext uri="{FF2B5EF4-FFF2-40B4-BE49-F238E27FC236}">
                <a16:creationId xmlns:a16="http://schemas.microsoft.com/office/drawing/2014/main" id="{B1398477-D5E5-4AE9-A7B7-C7352F57ED98}"/>
              </a:ext>
            </a:extLst>
          </p:cNvPr>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3" name="Rectangle 5">
            <a:extLst>
              <a:ext uri="{FF2B5EF4-FFF2-40B4-BE49-F238E27FC236}">
                <a16:creationId xmlns:a16="http://schemas.microsoft.com/office/drawing/2014/main" id="{94948B85-0B83-4094-A848-E6DBF2084D53}"/>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34854" name="Rectangle 6">
            <a:extLst>
              <a:ext uri="{FF2B5EF4-FFF2-40B4-BE49-F238E27FC236}">
                <a16:creationId xmlns:a16="http://schemas.microsoft.com/office/drawing/2014/main" id="{1794BD91-A27A-4342-8D2E-4935608354D8}"/>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defRPr sz="1200">
                <a:latin typeface="Arial" charset="0"/>
              </a:defRPr>
            </a:lvl1pPr>
          </a:lstStyle>
          <a:p>
            <a:pPr>
              <a:defRPr/>
            </a:pPr>
            <a:endParaRPr lang="cs-CZ"/>
          </a:p>
        </p:txBody>
      </p:sp>
      <p:sp>
        <p:nvSpPr>
          <p:cNvPr id="334855" name="Rectangle 7">
            <a:extLst>
              <a:ext uri="{FF2B5EF4-FFF2-40B4-BE49-F238E27FC236}">
                <a16:creationId xmlns:a16="http://schemas.microsoft.com/office/drawing/2014/main" id="{D5D51B9E-672D-4F29-BC02-0FC11B870001}"/>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D71D28B4-6D3F-4CE6-80E4-1442068620AC}"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2052B72-3169-452A-83B7-E51A08E27A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F2F9D8-0107-440C-B22F-C5F96C86DD42}" type="slidenum">
              <a:rPr lang="cs-CZ" altLang="en-US"/>
              <a:pPr>
                <a:spcBef>
                  <a:spcPct val="0"/>
                </a:spcBef>
              </a:pPr>
              <a:t>1</a:t>
            </a:fld>
            <a:endParaRPr lang="cs-CZ" altLang="en-US"/>
          </a:p>
        </p:txBody>
      </p:sp>
      <p:sp>
        <p:nvSpPr>
          <p:cNvPr id="6147" name="Rectangle 2">
            <a:extLst>
              <a:ext uri="{FF2B5EF4-FFF2-40B4-BE49-F238E27FC236}">
                <a16:creationId xmlns:a16="http://schemas.microsoft.com/office/drawing/2014/main" id="{E5940171-7C4F-4842-A0A1-462E8E22E827}"/>
              </a:ext>
            </a:extLst>
          </p:cNvPr>
          <p:cNvSpPr>
            <a:spLocks noRot="1" noChangeArrowheads="1" noTextEdit="1"/>
          </p:cNvSpPr>
          <p:nvPr>
            <p:ph type="sldImg"/>
          </p:nvPr>
        </p:nvSpPr>
        <p:spPr>
          <a:ln/>
        </p:spPr>
      </p:sp>
      <p:sp>
        <p:nvSpPr>
          <p:cNvPr id="6148" name="Rectangle 3">
            <a:extLst>
              <a:ext uri="{FF2B5EF4-FFF2-40B4-BE49-F238E27FC236}">
                <a16:creationId xmlns:a16="http://schemas.microsoft.com/office/drawing/2014/main" id="{8DBB5D58-50EB-4447-BCB5-C70E77B1D5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F5DB0A5-11CD-4EBD-8D98-B5031D8CC7C8}"/>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448FC276-1DCB-4347-AFB0-42FD22CA2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EA15632-2EA6-42CE-9C58-E4AF8C17EC0D}"/>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4A01F78A-078B-4AB3-8A2A-AA5DE9A02C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1. Artifacts – evident, most visible layer.</a:t>
            </a:r>
          </a:p>
          <a:p>
            <a:r>
              <a:rPr lang="cs-CZ" altLang="en-US">
                <a:latin typeface="Arial" panose="020B0604020202020204" pitchFamily="34" charset="0"/>
              </a:rPr>
              <a:t>2. Values and norms – partially conscious and partially visible layer. Strategies, goals, philosophies</a:t>
            </a:r>
          </a:p>
          <a:p>
            <a:r>
              <a:rPr lang="cs-CZ" altLang="en-US">
                <a:latin typeface="Arial" panose="020B0604020202020204" pitchFamily="34" charset="0"/>
              </a:rPr>
              <a:t>3. Unconscious, taken for granted beliefs, perceptions, thoughts and feelings – sources of value and action.</a:t>
            </a:r>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6ED42B9-5363-4BAB-B570-9A2957F41A6C}"/>
              </a:ext>
            </a:extLst>
          </p:cNvPr>
          <p:cNvSpPr>
            <a:spLocks noRot="1" noChangeArrowheads="1" noTextEdit="1"/>
          </p:cNvSpPr>
          <p:nvPr>
            <p:ph type="sldImg"/>
          </p:nvPr>
        </p:nvSpPr>
        <p:spPr>
          <a:ln/>
        </p:spPr>
      </p:sp>
      <p:sp>
        <p:nvSpPr>
          <p:cNvPr id="28675" name="Rectangle 3">
            <a:extLst>
              <a:ext uri="{FF2B5EF4-FFF2-40B4-BE49-F238E27FC236}">
                <a16:creationId xmlns:a16="http://schemas.microsoft.com/office/drawing/2014/main" id="{F85D17FD-3145-4438-A8E1-0E3623F485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a:extLst>
              <a:ext uri="{FF2B5EF4-FFF2-40B4-BE49-F238E27FC236}">
                <a16:creationId xmlns:a16="http://schemas.microsoft.com/office/drawing/2014/main" id="{D92D17CF-DFA5-455F-B6A6-37F96304E896}"/>
              </a:ext>
            </a:extLst>
          </p:cNvPr>
          <p:cNvSpPr>
            <a:spLocks noGrp="1" noRot="1" noChangeAspect="1" noTextEdit="1"/>
          </p:cNvSpPr>
          <p:nvPr>
            <p:ph type="sldImg"/>
          </p:nvPr>
        </p:nvSpPr>
        <p:spPr>
          <a:ln/>
        </p:spPr>
      </p:sp>
      <p:sp>
        <p:nvSpPr>
          <p:cNvPr id="36867" name="Zástupný symbol pro poznámky 2">
            <a:extLst>
              <a:ext uri="{FF2B5EF4-FFF2-40B4-BE49-F238E27FC236}">
                <a16:creationId xmlns:a16="http://schemas.microsoft.com/office/drawing/2014/main" id="{D940746F-2832-46A5-B8E3-7A199A2946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68" name="Zástupný symbol pro číslo snímku 3">
            <a:extLst>
              <a:ext uri="{FF2B5EF4-FFF2-40B4-BE49-F238E27FC236}">
                <a16:creationId xmlns:a16="http://schemas.microsoft.com/office/drawing/2014/main" id="{A9C4CFC9-3B9D-4210-AD65-6C2009DFFC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76B690-0DF4-4A92-921B-9AA7A90EB7E2}" type="slidenum">
              <a:rPr lang="cs-CZ" altLang="en-US"/>
              <a:pPr>
                <a:spcBef>
                  <a:spcPct val="0"/>
                </a:spcBef>
              </a:pPr>
              <a:t>13</a:t>
            </a:fld>
            <a:endParaRPr lang="cs-CZ"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a:extLst>
              <a:ext uri="{FF2B5EF4-FFF2-40B4-BE49-F238E27FC236}">
                <a16:creationId xmlns:a16="http://schemas.microsoft.com/office/drawing/2014/main" id="{34EC7978-5AFD-411B-BC04-135A8CDAE0C8}"/>
              </a:ext>
            </a:extLst>
          </p:cNvPr>
          <p:cNvSpPr>
            <a:spLocks noGrp="1" noRot="1" noChangeAspect="1" noTextEdit="1"/>
          </p:cNvSpPr>
          <p:nvPr>
            <p:ph type="sldImg"/>
          </p:nvPr>
        </p:nvSpPr>
        <p:spPr>
          <a:ln/>
        </p:spPr>
      </p:sp>
      <p:sp>
        <p:nvSpPr>
          <p:cNvPr id="38915" name="Zástupný symbol pro poznámky 2">
            <a:extLst>
              <a:ext uri="{FF2B5EF4-FFF2-40B4-BE49-F238E27FC236}">
                <a16:creationId xmlns:a16="http://schemas.microsoft.com/office/drawing/2014/main" id="{1AD474CD-BAF4-47E5-85CD-4F90740E6F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Strength: if the culture is weak, the individual beliefs, values etc. prevail over the organizational beliefs, values, etc.</a:t>
            </a:r>
          </a:p>
          <a:p>
            <a:r>
              <a:rPr lang="en-US" altLang="en-US">
                <a:latin typeface="Arial" panose="020B0604020202020204" pitchFamily="34" charset="0"/>
              </a:rPr>
              <a:t>Subcultures: reasons might be geografic location, size of the company, different functions (marketing x controlling), hierarchical differences. More likely where the overall organizational culture is weak.</a:t>
            </a:r>
          </a:p>
        </p:txBody>
      </p:sp>
      <p:sp>
        <p:nvSpPr>
          <p:cNvPr id="38916" name="Zástupný symbol pro číslo snímku 3">
            <a:extLst>
              <a:ext uri="{FF2B5EF4-FFF2-40B4-BE49-F238E27FC236}">
                <a16:creationId xmlns:a16="http://schemas.microsoft.com/office/drawing/2014/main" id="{B388A791-25B7-47CA-8409-2C2F1CC35D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924150-17D5-439A-B617-02E66C69BB17}" type="slidenum">
              <a:rPr lang="cs-CZ" altLang="en-US"/>
              <a:pPr>
                <a:spcBef>
                  <a:spcPct val="0"/>
                </a:spcBef>
              </a:pPr>
              <a:t>14</a:t>
            </a:fld>
            <a:endParaRPr lang="cs-CZ"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a:extLst>
              <a:ext uri="{FF2B5EF4-FFF2-40B4-BE49-F238E27FC236}">
                <a16:creationId xmlns:a16="http://schemas.microsoft.com/office/drawing/2014/main" id="{CA31CD1A-EB38-4957-A6E8-5B8C97367231}"/>
              </a:ext>
            </a:extLst>
          </p:cNvPr>
          <p:cNvSpPr>
            <a:spLocks noGrp="1" noRot="1" noChangeAspect="1" noTextEdit="1"/>
          </p:cNvSpPr>
          <p:nvPr>
            <p:ph type="sldImg"/>
          </p:nvPr>
        </p:nvSpPr>
        <p:spPr>
          <a:ln/>
        </p:spPr>
      </p:sp>
      <p:sp>
        <p:nvSpPr>
          <p:cNvPr id="40963" name="Zástupný symbol pro poznámky 2">
            <a:extLst>
              <a:ext uri="{FF2B5EF4-FFF2-40B4-BE49-F238E27FC236}">
                <a16:creationId xmlns:a16="http://schemas.microsoft.com/office/drawing/2014/main" id="{61D13FA0-95B1-4519-AF79-19D3746F51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Type of market: free price system x central planned economy, very competitive market (automotive) x not much competitive market (utilities)…</a:t>
            </a:r>
          </a:p>
          <a:p>
            <a:r>
              <a:rPr lang="cs-CZ" altLang="en-US">
                <a:latin typeface="Arial" panose="020B0604020202020204" pitchFamily="34" charset="0"/>
              </a:rPr>
              <a:t>Profession: marketing or accounting</a:t>
            </a:r>
          </a:p>
          <a:p>
            <a:r>
              <a:rPr lang="cs-CZ" altLang="en-US">
                <a:latin typeface="Arial" panose="020B0604020202020204" pitchFamily="34" charset="0"/>
              </a:rPr>
              <a:t>Industry: agriculture x automotive</a:t>
            </a:r>
          </a:p>
          <a:p>
            <a:r>
              <a:rPr lang="cs-CZ" altLang="en-US">
                <a:latin typeface="Arial" panose="020B0604020202020204" pitchFamily="34" charset="0"/>
              </a:rPr>
              <a:t>Size and maturity: identity crisis</a:t>
            </a:r>
          </a:p>
          <a:p>
            <a:r>
              <a:rPr lang="cs-CZ" altLang="en-US">
                <a:latin typeface="Arial" panose="020B0604020202020204" pitchFamily="34" charset="0"/>
              </a:rPr>
              <a:t>Technologies: state-of-the-art or obsolete (both can be found in retailing…)</a:t>
            </a:r>
          </a:p>
        </p:txBody>
      </p:sp>
      <p:sp>
        <p:nvSpPr>
          <p:cNvPr id="40964" name="Zástupný symbol pro číslo snímku 3">
            <a:extLst>
              <a:ext uri="{FF2B5EF4-FFF2-40B4-BE49-F238E27FC236}">
                <a16:creationId xmlns:a16="http://schemas.microsoft.com/office/drawing/2014/main" id="{0F73CEB2-E25E-466F-A0FC-76D28F0F76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03381C-4664-4A2A-B993-9C095143FBAB}" type="slidenum">
              <a:rPr lang="cs-CZ" altLang="en-US"/>
              <a:pPr>
                <a:spcBef>
                  <a:spcPct val="0"/>
                </a:spcBef>
              </a:pPr>
              <a:t>15</a:t>
            </a:fld>
            <a:endParaRPr lang="cs-CZ"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a:extLst>
              <a:ext uri="{FF2B5EF4-FFF2-40B4-BE49-F238E27FC236}">
                <a16:creationId xmlns:a16="http://schemas.microsoft.com/office/drawing/2014/main" id="{EBD361B9-6F10-48EF-A3C3-03C9082E9ED5}"/>
              </a:ext>
            </a:extLst>
          </p:cNvPr>
          <p:cNvSpPr>
            <a:spLocks noGrp="1" noRot="1" noChangeAspect="1" noTextEdit="1"/>
          </p:cNvSpPr>
          <p:nvPr>
            <p:ph type="sldImg"/>
          </p:nvPr>
        </p:nvSpPr>
        <p:spPr>
          <a:ln/>
        </p:spPr>
      </p:sp>
      <p:sp>
        <p:nvSpPr>
          <p:cNvPr id="43011" name="Zástupný symbol pro poznámky 2">
            <a:extLst>
              <a:ext uri="{FF2B5EF4-FFF2-40B4-BE49-F238E27FC236}">
                <a16:creationId xmlns:a16="http://schemas.microsoft.com/office/drawing/2014/main" id="{F320057A-53C9-429C-9AA2-6C8DF46AF9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altLang="en-US">
                <a:latin typeface="Arial" panose="020B0604020202020204" pitchFamily="34" charset="0"/>
              </a:rPr>
              <a:t>Power culture – power concentrates with individual or individuals, they are in the middle of the net, this cannot grow much, otherwise it tears off, only possibility is to start up another net (subcompany). Common in family businesses, small trade or financial firms and in criminal organizations.</a:t>
            </a:r>
          </a:p>
          <a:p>
            <a:pPr marL="228600" indent="-228600">
              <a:buFontTx/>
              <a:buAutoNum type="arabicPeriod"/>
            </a:pPr>
            <a:r>
              <a:rPr lang="cs-CZ" altLang="en-US">
                <a:latin typeface="Arial" panose="020B0604020202020204" pitchFamily="34" charset="0"/>
              </a:rPr>
              <a:t>Role culture – rational, formal, rules creating and abiding, high degree of job formalization. Usually public administration, army and very large companies.</a:t>
            </a:r>
          </a:p>
          <a:p>
            <a:pPr marL="228600" indent="-228600">
              <a:buFontTx/>
              <a:buAutoNum type="arabicPeriod"/>
            </a:pPr>
            <a:r>
              <a:rPr lang="cs-CZ" altLang="en-US">
                <a:latin typeface="Arial" panose="020B0604020202020204" pitchFamily="34" charset="0"/>
              </a:rPr>
              <a:t>Task culture – task oriented, matrix or net structure. Flexible. Typically advertising agency.</a:t>
            </a:r>
          </a:p>
          <a:p>
            <a:pPr marL="228600" indent="-228600">
              <a:buFontTx/>
              <a:buAutoNum type="arabicPeriod"/>
            </a:pPr>
            <a:r>
              <a:rPr lang="cs-CZ" altLang="en-US">
                <a:latin typeface="Arial" panose="020B0604020202020204" pitchFamily="34" charset="0"/>
              </a:rPr>
              <a:t>Person culture – couple of independent people, all very and equally important, relationships are horizontal, no one dominates. Lawyers, doctors. </a:t>
            </a:r>
          </a:p>
          <a:p>
            <a:pPr marL="228600" indent="-228600">
              <a:buFontTx/>
              <a:buAutoNum type="arabicPeriod"/>
            </a:pPr>
            <a:endParaRPr lang="en-US" altLang="en-US">
              <a:latin typeface="Arial" panose="020B0604020202020204" pitchFamily="34" charset="0"/>
            </a:endParaRPr>
          </a:p>
        </p:txBody>
      </p:sp>
      <p:sp>
        <p:nvSpPr>
          <p:cNvPr id="43012" name="Zástupný symbol pro číslo snímku 3">
            <a:extLst>
              <a:ext uri="{FF2B5EF4-FFF2-40B4-BE49-F238E27FC236}">
                <a16:creationId xmlns:a16="http://schemas.microsoft.com/office/drawing/2014/main" id="{158C2F40-F88C-47DA-8EA1-A9548F1332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44B732-7882-4941-BAA3-07A94840D777}" type="slidenum">
              <a:rPr lang="cs-CZ" altLang="en-US"/>
              <a:pPr>
                <a:spcBef>
                  <a:spcPct val="0"/>
                </a:spcBef>
              </a:pPr>
              <a:t>16</a:t>
            </a:fld>
            <a:endParaRPr lang="cs-CZ"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a:extLst>
              <a:ext uri="{FF2B5EF4-FFF2-40B4-BE49-F238E27FC236}">
                <a16:creationId xmlns:a16="http://schemas.microsoft.com/office/drawing/2014/main" id="{C0C0DA49-1414-4D77-86CC-83CE2480E5A4}"/>
              </a:ext>
            </a:extLst>
          </p:cNvPr>
          <p:cNvSpPr>
            <a:spLocks noGrp="1" noRot="1" noChangeAspect="1" noTextEdit="1"/>
          </p:cNvSpPr>
          <p:nvPr>
            <p:ph type="sldImg"/>
          </p:nvPr>
        </p:nvSpPr>
        <p:spPr>
          <a:ln/>
        </p:spPr>
      </p:sp>
      <p:sp>
        <p:nvSpPr>
          <p:cNvPr id="45059" name="Zástupný symbol pro poznámky 2">
            <a:extLst>
              <a:ext uri="{FF2B5EF4-FFF2-40B4-BE49-F238E27FC236}">
                <a16:creationId xmlns:a16="http://schemas.microsoft.com/office/drawing/2014/main" id="{D3F7FE0D-D7C4-4420-8481-35FD1360B6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5060" name="Zástupný symbol pro číslo snímku 3">
            <a:extLst>
              <a:ext uri="{FF2B5EF4-FFF2-40B4-BE49-F238E27FC236}">
                <a16:creationId xmlns:a16="http://schemas.microsoft.com/office/drawing/2014/main" id="{9165127A-FC29-4A4F-99C8-181A66A034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777632-F2C9-4A79-B313-A79E3F251E5D}" type="slidenum">
              <a:rPr lang="cs-CZ" altLang="en-US"/>
              <a:pPr>
                <a:spcBef>
                  <a:spcPct val="0"/>
                </a:spcBef>
              </a:pPr>
              <a:t>17</a:t>
            </a:fld>
            <a:endParaRPr lang="cs-CZ"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a:extLst>
              <a:ext uri="{FF2B5EF4-FFF2-40B4-BE49-F238E27FC236}">
                <a16:creationId xmlns:a16="http://schemas.microsoft.com/office/drawing/2014/main" id="{AD4EAED6-308F-4252-9E82-179E03DFE28C}"/>
              </a:ext>
            </a:extLst>
          </p:cNvPr>
          <p:cNvSpPr>
            <a:spLocks noGrp="1" noRot="1" noChangeAspect="1" noTextEdit="1"/>
          </p:cNvSpPr>
          <p:nvPr>
            <p:ph type="sldImg"/>
          </p:nvPr>
        </p:nvSpPr>
        <p:spPr>
          <a:ln/>
        </p:spPr>
      </p:sp>
      <p:sp>
        <p:nvSpPr>
          <p:cNvPr id="47107" name="Zástupný symbol pro poznámky 2">
            <a:extLst>
              <a:ext uri="{FF2B5EF4-FFF2-40B4-BE49-F238E27FC236}">
                <a16:creationId xmlns:a16="http://schemas.microsoft.com/office/drawing/2014/main" id="{803182FC-F10D-4063-82B4-FEF82938BC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8" name="Zástupný symbol pro číslo snímku 3">
            <a:extLst>
              <a:ext uri="{FF2B5EF4-FFF2-40B4-BE49-F238E27FC236}">
                <a16:creationId xmlns:a16="http://schemas.microsoft.com/office/drawing/2014/main" id="{70B4A78A-5AE8-4F40-92D0-36E2AB0F74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EE435E-EA84-4F7B-A9BD-FBF996CE3C3C}" type="slidenum">
              <a:rPr lang="cs-CZ" altLang="en-US"/>
              <a:pPr>
                <a:spcBef>
                  <a:spcPct val="0"/>
                </a:spcBef>
              </a:pPr>
              <a:t>18</a:t>
            </a:fld>
            <a:endParaRPr lang="cs-CZ"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a:extLst>
              <a:ext uri="{FF2B5EF4-FFF2-40B4-BE49-F238E27FC236}">
                <a16:creationId xmlns:a16="http://schemas.microsoft.com/office/drawing/2014/main" id="{46ED7C32-FDDD-4B14-B70E-E5C8A150DF92}"/>
              </a:ext>
            </a:extLst>
          </p:cNvPr>
          <p:cNvSpPr>
            <a:spLocks noGrp="1" noRot="1" noChangeAspect="1" noTextEdit="1"/>
          </p:cNvSpPr>
          <p:nvPr>
            <p:ph type="sldImg"/>
          </p:nvPr>
        </p:nvSpPr>
        <p:spPr>
          <a:ln/>
        </p:spPr>
      </p:sp>
      <p:sp>
        <p:nvSpPr>
          <p:cNvPr id="49155" name="Zástupný symbol pro poznámky 2">
            <a:extLst>
              <a:ext uri="{FF2B5EF4-FFF2-40B4-BE49-F238E27FC236}">
                <a16:creationId xmlns:a16="http://schemas.microsoft.com/office/drawing/2014/main" id="{FA15EC2A-CE6B-4ADB-84CA-EDAD1748C4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Zástupný symbol pro číslo snímku 3">
            <a:extLst>
              <a:ext uri="{FF2B5EF4-FFF2-40B4-BE49-F238E27FC236}">
                <a16:creationId xmlns:a16="http://schemas.microsoft.com/office/drawing/2014/main" id="{152A8FD4-3163-4B28-84AD-5C17261D14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849BAD-02C2-434A-8480-5357AA52FE12}" type="slidenum">
              <a:rPr lang="cs-CZ" altLang="en-US"/>
              <a:pPr>
                <a:spcBef>
                  <a:spcPct val="0"/>
                </a:spcBef>
              </a:pPr>
              <a:t>19</a:t>
            </a:fld>
            <a:endParaRPr lang="cs-CZ"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7DDE064E-3490-45ED-9F50-9DA0C82D40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B94FD1-82C0-4951-AAD1-C39A62A8009A}" type="slidenum">
              <a:rPr lang="cs-CZ" altLang="en-US"/>
              <a:pPr>
                <a:spcBef>
                  <a:spcPct val="0"/>
                </a:spcBef>
              </a:pPr>
              <a:t>2</a:t>
            </a:fld>
            <a:endParaRPr lang="cs-CZ" altLang="en-US"/>
          </a:p>
        </p:txBody>
      </p:sp>
      <p:sp>
        <p:nvSpPr>
          <p:cNvPr id="8195" name="Rectangle 2">
            <a:extLst>
              <a:ext uri="{FF2B5EF4-FFF2-40B4-BE49-F238E27FC236}">
                <a16:creationId xmlns:a16="http://schemas.microsoft.com/office/drawing/2014/main" id="{6F4C2399-0E06-4957-8244-34B06952E11F}"/>
              </a:ext>
            </a:extLst>
          </p:cNvPr>
          <p:cNvSpPr>
            <a:spLocks noRot="1" noChangeArrowheads="1" noTextEdit="1"/>
          </p:cNvSpPr>
          <p:nvPr>
            <p:ph type="sldImg"/>
          </p:nvPr>
        </p:nvSpPr>
        <p:spPr>
          <a:ln/>
        </p:spPr>
      </p:sp>
      <p:sp>
        <p:nvSpPr>
          <p:cNvPr id="8196" name="Rectangle 3">
            <a:extLst>
              <a:ext uri="{FF2B5EF4-FFF2-40B4-BE49-F238E27FC236}">
                <a16:creationId xmlns:a16="http://schemas.microsoft.com/office/drawing/2014/main" id="{DE530690-ED93-42ED-AD55-EEF9EF9329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a:extLst>
              <a:ext uri="{FF2B5EF4-FFF2-40B4-BE49-F238E27FC236}">
                <a16:creationId xmlns:a16="http://schemas.microsoft.com/office/drawing/2014/main" id="{1E1EB3F3-EF53-46DE-BDB5-F255BD55B132}"/>
              </a:ext>
            </a:extLst>
          </p:cNvPr>
          <p:cNvSpPr>
            <a:spLocks noGrp="1" noRot="1" noChangeAspect="1" noTextEdit="1"/>
          </p:cNvSpPr>
          <p:nvPr>
            <p:ph type="sldImg"/>
          </p:nvPr>
        </p:nvSpPr>
        <p:spPr>
          <a:ln/>
        </p:spPr>
      </p:sp>
      <p:sp>
        <p:nvSpPr>
          <p:cNvPr id="53251" name="Zástupný symbol pro poznámky 2">
            <a:extLst>
              <a:ext uri="{FF2B5EF4-FFF2-40B4-BE49-F238E27FC236}">
                <a16:creationId xmlns:a16="http://schemas.microsoft.com/office/drawing/2014/main" id="{4ECC65BA-3BC0-4CFB-9AB2-6E6AC932F4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Zástupný symbol pro číslo snímku 3">
            <a:extLst>
              <a:ext uri="{FF2B5EF4-FFF2-40B4-BE49-F238E27FC236}">
                <a16:creationId xmlns:a16="http://schemas.microsoft.com/office/drawing/2014/main" id="{A064F74B-6221-4F72-8BF4-21787EBDE5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CE16BA-2332-4B25-9BB8-322A819228C2}" type="slidenum">
              <a:rPr lang="cs-CZ" altLang="en-US"/>
              <a:pPr>
                <a:spcBef>
                  <a:spcPct val="0"/>
                </a:spcBef>
              </a:pPr>
              <a:t>20</a:t>
            </a:fld>
            <a:endParaRPr lang="cs-CZ"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a:extLst>
              <a:ext uri="{FF2B5EF4-FFF2-40B4-BE49-F238E27FC236}">
                <a16:creationId xmlns:a16="http://schemas.microsoft.com/office/drawing/2014/main" id="{62410EE5-DCFA-4934-9A0C-BF148E04FB7D}"/>
              </a:ext>
            </a:extLst>
          </p:cNvPr>
          <p:cNvSpPr>
            <a:spLocks noGrp="1" noRot="1" noChangeAspect="1" noTextEdit="1"/>
          </p:cNvSpPr>
          <p:nvPr>
            <p:ph type="sldImg"/>
          </p:nvPr>
        </p:nvSpPr>
        <p:spPr>
          <a:ln/>
        </p:spPr>
      </p:sp>
      <p:sp>
        <p:nvSpPr>
          <p:cNvPr id="55299" name="Zástupný symbol pro poznámky 2">
            <a:extLst>
              <a:ext uri="{FF2B5EF4-FFF2-40B4-BE49-F238E27FC236}">
                <a16:creationId xmlns:a16="http://schemas.microsoft.com/office/drawing/2014/main" id="{A8E53734-ABDD-481A-94F2-1B5CB4B41B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Zástupný symbol pro číslo snímku 3">
            <a:extLst>
              <a:ext uri="{FF2B5EF4-FFF2-40B4-BE49-F238E27FC236}">
                <a16:creationId xmlns:a16="http://schemas.microsoft.com/office/drawing/2014/main" id="{68EBF285-F377-4581-BC3B-FF8DE60F95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AE3984-B8D9-43EC-B296-239D2154246D}" type="slidenum">
              <a:rPr lang="cs-CZ" altLang="en-US"/>
              <a:pPr>
                <a:spcBef>
                  <a:spcPct val="0"/>
                </a:spcBef>
              </a:pPr>
              <a:t>21</a:t>
            </a:fld>
            <a:endParaRPr lang="cs-CZ"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a:extLst>
              <a:ext uri="{FF2B5EF4-FFF2-40B4-BE49-F238E27FC236}">
                <a16:creationId xmlns:a16="http://schemas.microsoft.com/office/drawing/2014/main" id="{8883BA5A-7BBC-4C2E-93D2-5867B7EBF5EB}"/>
              </a:ext>
            </a:extLst>
          </p:cNvPr>
          <p:cNvSpPr>
            <a:spLocks noGrp="1" noRot="1" noChangeAspect="1" noTextEdit="1"/>
          </p:cNvSpPr>
          <p:nvPr>
            <p:ph type="sldImg"/>
          </p:nvPr>
        </p:nvSpPr>
        <p:spPr>
          <a:ln/>
        </p:spPr>
      </p:sp>
      <p:sp>
        <p:nvSpPr>
          <p:cNvPr id="57347" name="Zástupný symbol pro poznámky 2">
            <a:extLst>
              <a:ext uri="{FF2B5EF4-FFF2-40B4-BE49-F238E27FC236}">
                <a16:creationId xmlns:a16="http://schemas.microsoft.com/office/drawing/2014/main" id="{B035C61C-594B-4835-9BCF-2C41B77E69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https://www.muni.cz/en/about-us/official-notice-board/mission-values-and-vision</a:t>
            </a:r>
            <a:endParaRPr lang="cs-CZ" altLang="en-US">
              <a:latin typeface="Arial" panose="020B0604020202020204" pitchFamily="34" charset="0"/>
            </a:endParaRPr>
          </a:p>
          <a:p>
            <a:endParaRPr lang="en-US" altLang="en-US">
              <a:latin typeface="Arial" panose="020B0604020202020204" pitchFamily="34" charset="0"/>
            </a:endParaRPr>
          </a:p>
        </p:txBody>
      </p:sp>
      <p:sp>
        <p:nvSpPr>
          <p:cNvPr id="57348" name="Zástupný symbol pro číslo snímku 3">
            <a:extLst>
              <a:ext uri="{FF2B5EF4-FFF2-40B4-BE49-F238E27FC236}">
                <a16:creationId xmlns:a16="http://schemas.microsoft.com/office/drawing/2014/main" id="{0287DEE1-E76F-4803-AD86-940F712ED4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57EFE1-E32E-4A92-9386-379761EC3951}" type="slidenum">
              <a:rPr lang="cs-CZ" altLang="en-US"/>
              <a:pPr>
                <a:spcBef>
                  <a:spcPct val="0"/>
                </a:spcBef>
              </a:pPr>
              <a:t>22</a:t>
            </a:fld>
            <a:endParaRPr lang="cs-CZ"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a:extLst>
              <a:ext uri="{FF2B5EF4-FFF2-40B4-BE49-F238E27FC236}">
                <a16:creationId xmlns:a16="http://schemas.microsoft.com/office/drawing/2014/main" id="{7D3E9F0D-6ED1-4862-B317-A802B4596FAB}"/>
              </a:ext>
            </a:extLst>
          </p:cNvPr>
          <p:cNvSpPr>
            <a:spLocks noGrp="1" noRot="1" noChangeAspect="1" noTextEdit="1"/>
          </p:cNvSpPr>
          <p:nvPr>
            <p:ph type="sldImg"/>
          </p:nvPr>
        </p:nvSpPr>
        <p:spPr>
          <a:ln/>
        </p:spPr>
      </p:sp>
      <p:sp>
        <p:nvSpPr>
          <p:cNvPr id="59395" name="Zástupný symbol pro poznámky 2">
            <a:extLst>
              <a:ext uri="{FF2B5EF4-FFF2-40B4-BE49-F238E27FC236}">
                <a16:creationId xmlns:a16="http://schemas.microsoft.com/office/drawing/2014/main" id="{F295133B-1FF5-482C-8F02-894A378DFB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Zástupný symbol pro číslo snímku 3">
            <a:extLst>
              <a:ext uri="{FF2B5EF4-FFF2-40B4-BE49-F238E27FC236}">
                <a16:creationId xmlns:a16="http://schemas.microsoft.com/office/drawing/2014/main" id="{A86A516E-A14A-4304-93EE-407FB1996B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76DB76-C11A-404F-A9E2-FA3A713219E6}" type="slidenum">
              <a:rPr lang="cs-CZ" altLang="en-US"/>
              <a:pPr>
                <a:spcBef>
                  <a:spcPct val="0"/>
                </a:spcBef>
              </a:pPr>
              <a:t>23</a:t>
            </a:fld>
            <a:endParaRPr lang="cs-CZ"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obrázek snímku 1">
            <a:extLst>
              <a:ext uri="{FF2B5EF4-FFF2-40B4-BE49-F238E27FC236}">
                <a16:creationId xmlns:a16="http://schemas.microsoft.com/office/drawing/2014/main" id="{CD2E0906-395D-4F49-AA68-E247FD95F327}"/>
              </a:ext>
            </a:extLst>
          </p:cNvPr>
          <p:cNvSpPr>
            <a:spLocks noGrp="1" noRot="1" noChangeAspect="1" noTextEdit="1"/>
          </p:cNvSpPr>
          <p:nvPr>
            <p:ph type="sldImg"/>
          </p:nvPr>
        </p:nvSpPr>
        <p:spPr>
          <a:ln/>
        </p:spPr>
      </p:sp>
      <p:sp>
        <p:nvSpPr>
          <p:cNvPr id="63491" name="Zástupný symbol pro poznámky 2">
            <a:extLst>
              <a:ext uri="{FF2B5EF4-FFF2-40B4-BE49-F238E27FC236}">
                <a16:creationId xmlns:a16="http://schemas.microsoft.com/office/drawing/2014/main" id="{9D7A4B9C-6846-41FE-9A26-4E0BE9E64C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dirty="0" err="1">
                <a:latin typeface="Arial" panose="020B0604020202020204" pitchFamily="34" charset="0"/>
              </a:rPr>
              <a:t>contextual</a:t>
            </a:r>
            <a:r>
              <a:rPr lang="cs-CZ" altLang="en-US" dirty="0">
                <a:latin typeface="Arial" panose="020B0604020202020204" pitchFamily="34" charset="0"/>
              </a:rPr>
              <a:t> </a:t>
            </a:r>
            <a:r>
              <a:rPr lang="cs-CZ" altLang="en-US" dirty="0" err="1">
                <a:latin typeface="Arial" panose="020B0604020202020204" pitchFamily="34" charset="0"/>
              </a:rPr>
              <a:t>adequacy</a:t>
            </a:r>
            <a:r>
              <a:rPr lang="cs-CZ" altLang="en-US" dirty="0">
                <a:latin typeface="Arial" panose="020B0604020202020204" pitchFamily="34" charset="0"/>
              </a:rPr>
              <a:t> </a:t>
            </a:r>
            <a:r>
              <a:rPr lang="cs-CZ" altLang="en-US" dirty="0" err="1">
                <a:latin typeface="Arial" panose="020B0604020202020204" pitchFamily="34" charset="0"/>
              </a:rPr>
              <a:t>i.e</a:t>
            </a:r>
            <a:r>
              <a:rPr lang="cs-CZ" altLang="en-US" dirty="0">
                <a:latin typeface="Arial" panose="020B0604020202020204" pitchFamily="34" charset="0"/>
              </a:rPr>
              <a:t>.: </a:t>
            </a:r>
            <a:r>
              <a:rPr lang="cs-CZ" altLang="en-US" dirty="0" err="1">
                <a:latin typeface="Arial" panose="020B0604020202020204" pitchFamily="34" charset="0"/>
              </a:rPr>
              <a:t>only</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companies</a:t>
            </a:r>
            <a:r>
              <a:rPr lang="cs-CZ" altLang="en-US" dirty="0">
                <a:latin typeface="Arial" panose="020B0604020202020204" pitchFamily="34" charset="0"/>
              </a:rPr>
              <a:t> </a:t>
            </a:r>
            <a:r>
              <a:rPr lang="cs-CZ" altLang="en-US" dirty="0" err="1">
                <a:latin typeface="Arial" panose="020B0604020202020204" pitchFamily="34" charset="0"/>
              </a:rPr>
              <a:t>with</a:t>
            </a:r>
            <a:r>
              <a:rPr lang="cs-CZ" altLang="en-US" dirty="0">
                <a:latin typeface="Arial" panose="020B0604020202020204" pitchFamily="34" charset="0"/>
              </a:rPr>
              <a:t> </a:t>
            </a:r>
            <a:r>
              <a:rPr lang="cs-CZ" altLang="en-US" dirty="0" err="1">
                <a:latin typeface="Arial" panose="020B0604020202020204" pitchFamily="34" charset="0"/>
              </a:rPr>
              <a:t>adeqate</a:t>
            </a:r>
            <a:r>
              <a:rPr lang="cs-CZ" altLang="en-US" dirty="0">
                <a:latin typeface="Arial" panose="020B0604020202020204" pitchFamily="34" charset="0"/>
              </a:rPr>
              <a:t> </a:t>
            </a:r>
            <a:r>
              <a:rPr lang="cs-CZ" altLang="en-US" dirty="0" err="1">
                <a:latin typeface="Arial" panose="020B0604020202020204" pitchFamily="34" charset="0"/>
              </a:rPr>
              <a:t>culture</a:t>
            </a:r>
            <a:r>
              <a:rPr lang="cs-CZ" altLang="en-US" dirty="0">
                <a:latin typeface="Arial" panose="020B0604020202020204" pitchFamily="34" charset="0"/>
              </a:rPr>
              <a:t> </a:t>
            </a:r>
            <a:r>
              <a:rPr lang="cs-CZ" altLang="en-US" dirty="0" err="1">
                <a:latin typeface="Arial" panose="020B0604020202020204" pitchFamily="34" charset="0"/>
              </a:rPr>
              <a:t>will</a:t>
            </a:r>
            <a:r>
              <a:rPr lang="cs-CZ" altLang="en-US" dirty="0">
                <a:latin typeface="Arial" panose="020B0604020202020204" pitchFamily="34" charset="0"/>
              </a:rPr>
              <a:t> </a:t>
            </a:r>
            <a:r>
              <a:rPr lang="cs-CZ" altLang="en-US" dirty="0" err="1">
                <a:latin typeface="Arial" panose="020B0604020202020204" pitchFamily="34" charset="0"/>
              </a:rPr>
              <a:t>survive</a:t>
            </a:r>
            <a:r>
              <a:rPr lang="cs-CZ" altLang="en-US" dirty="0">
                <a:latin typeface="Arial" panose="020B0604020202020204" pitchFamily="34" charset="0"/>
              </a:rPr>
              <a:t>.</a:t>
            </a:r>
          </a:p>
          <a:p>
            <a:r>
              <a:rPr lang="cs-CZ" altLang="en-US" dirty="0">
                <a:latin typeface="Arial" panose="020B0604020202020204" pitchFamily="34" charset="0"/>
              </a:rPr>
              <a:t>1. risky</a:t>
            </a:r>
          </a:p>
          <a:p>
            <a:r>
              <a:rPr lang="cs-CZ" altLang="en-US" dirty="0">
                <a:latin typeface="Arial" panose="020B0604020202020204" pitchFamily="34" charset="0"/>
              </a:rPr>
              <a:t>2. </a:t>
            </a:r>
            <a:r>
              <a:rPr lang="cs-CZ" altLang="en-US" dirty="0" err="1">
                <a:latin typeface="Arial" panose="020B0604020202020204" pitchFamily="34" charset="0"/>
              </a:rPr>
              <a:t>choosing</a:t>
            </a:r>
            <a:r>
              <a:rPr lang="cs-CZ" altLang="en-US" dirty="0">
                <a:latin typeface="Arial" panose="020B0604020202020204" pitchFamily="34" charset="0"/>
              </a:rPr>
              <a:t> </a:t>
            </a:r>
            <a:r>
              <a:rPr lang="cs-CZ" altLang="en-US" dirty="0" err="1">
                <a:latin typeface="Arial" panose="020B0604020202020204" pitchFamily="34" charset="0"/>
              </a:rPr>
              <a:t>ways</a:t>
            </a:r>
            <a:r>
              <a:rPr lang="cs-CZ" altLang="en-US" dirty="0">
                <a:latin typeface="Arial" panose="020B0604020202020204" pitchFamily="34" charset="0"/>
              </a:rPr>
              <a:t>, </a:t>
            </a:r>
            <a:r>
              <a:rPr lang="cs-CZ" altLang="en-US" dirty="0" err="1">
                <a:latin typeface="Arial" panose="020B0604020202020204" pitchFamily="34" charset="0"/>
              </a:rPr>
              <a:t>which</a:t>
            </a:r>
            <a:r>
              <a:rPr lang="cs-CZ" altLang="en-US" dirty="0">
                <a:latin typeface="Arial" panose="020B0604020202020204" pitchFamily="34" charset="0"/>
              </a:rPr>
              <a:t> are not in </a:t>
            </a:r>
            <a:r>
              <a:rPr lang="cs-CZ" altLang="en-US" dirty="0" err="1">
                <a:latin typeface="Arial" panose="020B0604020202020204" pitchFamily="34" charset="0"/>
              </a:rPr>
              <a:t>contradiction</a:t>
            </a:r>
            <a:r>
              <a:rPr lang="cs-CZ" altLang="en-US" dirty="0">
                <a:latin typeface="Arial" panose="020B0604020202020204" pitchFamily="34" charset="0"/>
              </a:rPr>
              <a:t> </a:t>
            </a:r>
            <a:r>
              <a:rPr lang="cs-CZ" altLang="en-US" dirty="0" err="1">
                <a:latin typeface="Arial" panose="020B0604020202020204" pitchFamily="34" charset="0"/>
              </a:rPr>
              <a:t>with</a:t>
            </a:r>
            <a:r>
              <a:rPr lang="cs-CZ" altLang="en-US" dirty="0">
                <a:latin typeface="Arial" panose="020B0604020202020204" pitchFamily="34" charset="0"/>
              </a:rPr>
              <a:t>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culture</a:t>
            </a:r>
            <a:r>
              <a:rPr lang="cs-CZ" altLang="en-US" dirty="0">
                <a:latin typeface="Arial" panose="020B0604020202020204" pitchFamily="34" charset="0"/>
              </a:rPr>
              <a:t>, but </a:t>
            </a:r>
            <a:r>
              <a:rPr lang="cs-CZ" altLang="en-US" dirty="0" err="1">
                <a:latin typeface="Arial" panose="020B0604020202020204" pitchFamily="34" charset="0"/>
              </a:rPr>
              <a:t>still</a:t>
            </a:r>
            <a:r>
              <a:rPr lang="cs-CZ" altLang="en-US" dirty="0">
                <a:latin typeface="Arial" panose="020B0604020202020204" pitchFamily="34" charset="0"/>
              </a:rPr>
              <a:t> </a:t>
            </a:r>
            <a:r>
              <a:rPr lang="cs-CZ" altLang="en-US" dirty="0" err="1">
                <a:latin typeface="Arial" panose="020B0604020202020204" pitchFamily="34" charset="0"/>
              </a:rPr>
              <a:t>leads</a:t>
            </a:r>
            <a:r>
              <a:rPr lang="cs-CZ" altLang="en-US" dirty="0">
                <a:latin typeface="Arial" panose="020B0604020202020204" pitchFamily="34" charset="0"/>
              </a:rPr>
              <a:t> to </a:t>
            </a:r>
            <a:r>
              <a:rPr lang="cs-CZ" altLang="en-US" dirty="0" err="1">
                <a:latin typeface="Arial" panose="020B0604020202020204" pitchFamily="34" charset="0"/>
              </a:rPr>
              <a:t>the</a:t>
            </a:r>
            <a:r>
              <a:rPr lang="cs-CZ" altLang="en-US" dirty="0">
                <a:latin typeface="Arial" panose="020B0604020202020204" pitchFamily="34" charset="0"/>
              </a:rPr>
              <a:t> </a:t>
            </a:r>
            <a:r>
              <a:rPr lang="cs-CZ" altLang="en-US" dirty="0" err="1">
                <a:latin typeface="Arial" panose="020B0604020202020204" pitchFamily="34" charset="0"/>
              </a:rPr>
              <a:t>desired</a:t>
            </a:r>
            <a:r>
              <a:rPr lang="cs-CZ" altLang="en-US" dirty="0">
                <a:latin typeface="Arial" panose="020B0604020202020204" pitchFamily="34" charset="0"/>
              </a:rPr>
              <a:t> </a:t>
            </a:r>
            <a:r>
              <a:rPr lang="cs-CZ" altLang="en-US" dirty="0" err="1">
                <a:latin typeface="Arial" panose="020B0604020202020204" pitchFamily="34" charset="0"/>
              </a:rPr>
              <a:t>goal</a:t>
            </a:r>
            <a:r>
              <a:rPr lang="cs-CZ" altLang="en-US" dirty="0">
                <a:latin typeface="Arial" panose="020B0604020202020204" pitchFamily="34" charset="0"/>
              </a:rPr>
              <a:t>. Case </a:t>
            </a:r>
            <a:r>
              <a:rPr lang="cs-CZ" altLang="en-US" dirty="0" err="1">
                <a:latin typeface="Arial" panose="020B0604020202020204" pitchFamily="34" charset="0"/>
              </a:rPr>
              <a:t>of</a:t>
            </a:r>
            <a:r>
              <a:rPr lang="cs-CZ" altLang="en-US" dirty="0">
                <a:latin typeface="Arial" panose="020B0604020202020204" pitchFamily="34" charset="0"/>
              </a:rPr>
              <a:t> </a:t>
            </a:r>
            <a:r>
              <a:rPr lang="cs-CZ" altLang="en-US" dirty="0" err="1">
                <a:latin typeface="Arial" panose="020B0604020202020204" pitchFamily="34" charset="0"/>
              </a:rPr>
              <a:t>promising</a:t>
            </a:r>
            <a:r>
              <a:rPr lang="cs-CZ" altLang="en-US" dirty="0">
                <a:latin typeface="Arial" panose="020B0604020202020204" pitchFamily="34" charset="0"/>
              </a:rPr>
              <a:t>, but not </a:t>
            </a:r>
            <a:r>
              <a:rPr lang="cs-CZ" altLang="en-US" dirty="0" err="1">
                <a:latin typeface="Arial" panose="020B0604020202020204" pitchFamily="34" charset="0"/>
              </a:rPr>
              <a:t>profitable</a:t>
            </a:r>
            <a:r>
              <a:rPr lang="cs-CZ" altLang="en-US" dirty="0">
                <a:latin typeface="Arial" panose="020B0604020202020204" pitchFamily="34" charset="0"/>
              </a:rPr>
              <a:t> (</a:t>
            </a:r>
            <a:r>
              <a:rPr lang="cs-CZ" altLang="en-US" dirty="0" err="1">
                <a:latin typeface="Arial" panose="020B0604020202020204" pitchFamily="34" charset="0"/>
              </a:rPr>
              <a:t>at</a:t>
            </a:r>
            <a:r>
              <a:rPr lang="cs-CZ" altLang="en-US" dirty="0">
                <a:latin typeface="Arial" panose="020B0604020202020204" pitchFamily="34" charset="0"/>
              </a:rPr>
              <a:t> </a:t>
            </a:r>
            <a:r>
              <a:rPr lang="cs-CZ" altLang="en-US" dirty="0" err="1">
                <a:latin typeface="Arial" panose="020B0604020202020204" pitchFamily="34" charset="0"/>
              </a:rPr>
              <a:t>present</a:t>
            </a:r>
            <a:r>
              <a:rPr lang="cs-CZ" altLang="en-US" dirty="0">
                <a:latin typeface="Arial" panose="020B0604020202020204" pitchFamily="34" charset="0"/>
              </a:rPr>
              <a:t>) </a:t>
            </a:r>
            <a:r>
              <a:rPr lang="cs-CZ" altLang="en-US" dirty="0" err="1">
                <a:latin typeface="Arial" panose="020B0604020202020204" pitchFamily="34" charset="0"/>
              </a:rPr>
              <a:t>customers</a:t>
            </a:r>
            <a:r>
              <a:rPr lang="cs-CZ" altLang="en-US" dirty="0">
                <a:latin typeface="Arial" panose="020B0604020202020204" pitchFamily="34" charset="0"/>
              </a:rPr>
              <a:t>.</a:t>
            </a:r>
          </a:p>
          <a:p>
            <a:r>
              <a:rPr lang="cs-CZ" altLang="en-US" dirty="0">
                <a:latin typeface="Arial" panose="020B0604020202020204" pitchFamily="34" charset="0"/>
              </a:rPr>
              <a:t>3. </a:t>
            </a:r>
            <a:r>
              <a:rPr lang="cs-CZ" altLang="en-US" dirty="0" err="1">
                <a:latin typeface="Arial" panose="020B0604020202020204" pitchFamily="34" charset="0"/>
              </a:rPr>
              <a:t>might</a:t>
            </a:r>
            <a:r>
              <a:rPr lang="cs-CZ" altLang="en-US" dirty="0">
                <a:latin typeface="Arial" panose="020B0604020202020204" pitchFamily="34" charset="0"/>
              </a:rPr>
              <a:t> not </a:t>
            </a:r>
            <a:r>
              <a:rPr lang="cs-CZ" altLang="en-US" dirty="0" err="1">
                <a:latin typeface="Arial" panose="020B0604020202020204" pitchFamily="34" charset="0"/>
              </a:rPr>
              <a:t>be</a:t>
            </a:r>
            <a:r>
              <a:rPr lang="cs-CZ" altLang="en-US" dirty="0">
                <a:latin typeface="Arial" panose="020B0604020202020204" pitchFamily="34" charset="0"/>
              </a:rPr>
              <a:t> </a:t>
            </a:r>
            <a:r>
              <a:rPr lang="cs-CZ" altLang="en-US" dirty="0" err="1">
                <a:latin typeface="Arial" panose="020B0604020202020204" pitchFamily="34" charset="0"/>
              </a:rPr>
              <a:t>possible</a:t>
            </a:r>
            <a:r>
              <a:rPr lang="cs-CZ" altLang="en-US" dirty="0">
                <a:latin typeface="Arial" panose="020B0604020202020204" pitchFamily="34" charset="0"/>
              </a:rPr>
              <a:t>.</a:t>
            </a:r>
          </a:p>
          <a:p>
            <a:r>
              <a:rPr lang="cs-CZ" altLang="en-US" dirty="0">
                <a:latin typeface="Arial" panose="020B0604020202020204" pitchFamily="34" charset="0"/>
              </a:rPr>
              <a:t>4. </a:t>
            </a:r>
            <a:r>
              <a:rPr lang="cs-CZ" altLang="en-US" dirty="0" err="1">
                <a:latin typeface="Arial" panose="020B0604020202020204" pitchFamily="34" charset="0"/>
              </a:rPr>
              <a:t>the</a:t>
            </a:r>
            <a:r>
              <a:rPr lang="cs-CZ" altLang="en-US" dirty="0">
                <a:latin typeface="Arial" panose="020B0604020202020204" pitchFamily="34" charset="0"/>
              </a:rPr>
              <a:t> most </a:t>
            </a:r>
            <a:r>
              <a:rPr lang="cs-CZ" altLang="en-US" dirty="0" err="1">
                <a:latin typeface="Arial" panose="020B0604020202020204" pitchFamily="34" charset="0"/>
              </a:rPr>
              <a:t>difficult</a:t>
            </a:r>
            <a:r>
              <a:rPr lang="cs-CZ" altLang="en-US" dirty="0">
                <a:latin typeface="Arial" panose="020B0604020202020204" pitchFamily="34" charset="0"/>
              </a:rPr>
              <a:t> </a:t>
            </a:r>
            <a:r>
              <a:rPr lang="cs-CZ" altLang="en-US" dirty="0" err="1">
                <a:latin typeface="Arial" panose="020B0604020202020204" pitchFamily="34" charset="0"/>
              </a:rPr>
              <a:t>way</a:t>
            </a:r>
            <a:r>
              <a:rPr lang="cs-CZ" altLang="en-US" dirty="0">
                <a:latin typeface="Arial" panose="020B0604020202020204" pitchFamily="34" charset="0"/>
              </a:rPr>
              <a:t>.</a:t>
            </a:r>
          </a:p>
          <a:p>
            <a:endParaRPr lang="en-US" altLang="en-US" dirty="0">
              <a:latin typeface="Arial" panose="020B0604020202020204" pitchFamily="34" charset="0"/>
            </a:endParaRPr>
          </a:p>
        </p:txBody>
      </p:sp>
      <p:sp>
        <p:nvSpPr>
          <p:cNvPr id="63492" name="Zástupný symbol pro číslo snímku 3">
            <a:extLst>
              <a:ext uri="{FF2B5EF4-FFF2-40B4-BE49-F238E27FC236}">
                <a16:creationId xmlns:a16="http://schemas.microsoft.com/office/drawing/2014/main" id="{F1D1D3B5-6B8E-400E-A2E9-A2C37035B5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8A0799-ED67-446A-B116-8B80293C6868}" type="slidenum">
              <a:rPr lang="cs-CZ" altLang="en-US"/>
              <a:pPr>
                <a:spcBef>
                  <a:spcPct val="0"/>
                </a:spcBef>
              </a:pPr>
              <a:t>24</a:t>
            </a:fld>
            <a:endParaRPr lang="cs-CZ"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obrázek snímku 1">
            <a:extLst>
              <a:ext uri="{FF2B5EF4-FFF2-40B4-BE49-F238E27FC236}">
                <a16:creationId xmlns:a16="http://schemas.microsoft.com/office/drawing/2014/main" id="{1B09B2D5-73B8-4335-8711-F5D08D2DE925}"/>
              </a:ext>
            </a:extLst>
          </p:cNvPr>
          <p:cNvSpPr>
            <a:spLocks noGrp="1" noRot="1" noChangeAspect="1" noTextEdit="1"/>
          </p:cNvSpPr>
          <p:nvPr>
            <p:ph type="sldImg"/>
          </p:nvPr>
        </p:nvSpPr>
        <p:spPr>
          <a:ln/>
        </p:spPr>
      </p:sp>
      <p:sp>
        <p:nvSpPr>
          <p:cNvPr id="65539" name="Zástupný symbol pro poznámky 2">
            <a:extLst>
              <a:ext uri="{FF2B5EF4-FFF2-40B4-BE49-F238E27FC236}">
                <a16:creationId xmlns:a16="http://schemas.microsoft.com/office/drawing/2014/main" id="{2798C934-0E21-49DF-99FF-1ADA43E28D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organizational culture profile</a:t>
            </a:r>
          </a:p>
          <a:p>
            <a:r>
              <a:rPr lang="cs-CZ" altLang="en-US">
                <a:latin typeface="Arial" panose="020B0604020202020204" pitchFamily="34" charset="0"/>
              </a:rPr>
              <a:t>training: both for current and new employees</a:t>
            </a:r>
            <a:endParaRPr lang="en-US" altLang="en-US">
              <a:latin typeface="Arial" panose="020B0604020202020204" pitchFamily="34" charset="0"/>
            </a:endParaRPr>
          </a:p>
        </p:txBody>
      </p:sp>
      <p:sp>
        <p:nvSpPr>
          <p:cNvPr id="65540" name="Zástupný symbol pro číslo snímku 3">
            <a:extLst>
              <a:ext uri="{FF2B5EF4-FFF2-40B4-BE49-F238E27FC236}">
                <a16:creationId xmlns:a16="http://schemas.microsoft.com/office/drawing/2014/main" id="{D86758D0-7DA1-44CC-A756-27F0F328EE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8DC3BC-F0D9-4DD5-9117-058965B27758}" type="slidenum">
              <a:rPr lang="cs-CZ" altLang="en-US"/>
              <a:pPr>
                <a:spcBef>
                  <a:spcPct val="0"/>
                </a:spcBef>
              </a:pPr>
              <a:t>25</a:t>
            </a:fld>
            <a:endParaRPr lang="cs-CZ"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a:extLst>
              <a:ext uri="{FF2B5EF4-FFF2-40B4-BE49-F238E27FC236}">
                <a16:creationId xmlns:a16="http://schemas.microsoft.com/office/drawing/2014/main" id="{84AF05E6-AED9-4557-92AD-56188F422F9F}"/>
              </a:ext>
            </a:extLst>
          </p:cNvPr>
          <p:cNvSpPr>
            <a:spLocks noGrp="1" noRot="1" noChangeAspect="1" noTextEdit="1"/>
          </p:cNvSpPr>
          <p:nvPr>
            <p:ph type="sldImg"/>
          </p:nvPr>
        </p:nvSpPr>
        <p:spPr>
          <a:ln/>
        </p:spPr>
      </p:sp>
      <p:sp>
        <p:nvSpPr>
          <p:cNvPr id="67587" name="Zástupný symbol pro poznámky 2">
            <a:extLst>
              <a:ext uri="{FF2B5EF4-FFF2-40B4-BE49-F238E27FC236}">
                <a16:creationId xmlns:a16="http://schemas.microsoft.com/office/drawing/2014/main" id="{D619C7DF-05EC-4BF9-81B1-B014DA648C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7588" name="Zástupný symbol pro číslo snímku 3">
            <a:extLst>
              <a:ext uri="{FF2B5EF4-FFF2-40B4-BE49-F238E27FC236}">
                <a16:creationId xmlns:a16="http://schemas.microsoft.com/office/drawing/2014/main" id="{B0EB7FCE-AB6B-46A4-9528-0DC7C8F033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539133-769A-4817-BFAB-F6FAFC5DCF25}" type="slidenum">
              <a:rPr lang="cs-CZ" altLang="en-US"/>
              <a:pPr>
                <a:spcBef>
                  <a:spcPct val="0"/>
                </a:spcBef>
              </a:pPr>
              <a:t>26</a:t>
            </a:fld>
            <a:endParaRPr lang="cs-CZ"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a:extLst>
              <a:ext uri="{FF2B5EF4-FFF2-40B4-BE49-F238E27FC236}">
                <a16:creationId xmlns:a16="http://schemas.microsoft.com/office/drawing/2014/main" id="{8CC08B7F-4AC5-409F-8213-4472CDFD2F53}"/>
              </a:ext>
            </a:extLst>
          </p:cNvPr>
          <p:cNvSpPr>
            <a:spLocks noGrp="1" noRot="1" noChangeAspect="1" noTextEdit="1"/>
          </p:cNvSpPr>
          <p:nvPr>
            <p:ph type="sldImg"/>
          </p:nvPr>
        </p:nvSpPr>
        <p:spPr>
          <a:ln/>
        </p:spPr>
      </p:sp>
      <p:sp>
        <p:nvSpPr>
          <p:cNvPr id="69635" name="Zástupný symbol pro poznámky 2">
            <a:extLst>
              <a:ext uri="{FF2B5EF4-FFF2-40B4-BE49-F238E27FC236}">
                <a16:creationId xmlns:a16="http://schemas.microsoft.com/office/drawing/2014/main" id="{462A043F-AC2C-4E80-9D0F-06461BC8AD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9636" name="Zástupný symbol pro číslo snímku 3">
            <a:extLst>
              <a:ext uri="{FF2B5EF4-FFF2-40B4-BE49-F238E27FC236}">
                <a16:creationId xmlns:a16="http://schemas.microsoft.com/office/drawing/2014/main" id="{1BF68B36-1694-482F-B2C9-EA799AAD4A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9A6D6A-A372-41C3-8928-6F33655080B9}" type="slidenum">
              <a:rPr lang="cs-CZ" altLang="en-US"/>
              <a:pPr>
                <a:spcBef>
                  <a:spcPct val="0"/>
                </a:spcBef>
              </a:pPr>
              <a:t>27</a:t>
            </a:fld>
            <a:endParaRPr lang="cs-CZ"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rázek snímku 1">
            <a:extLst>
              <a:ext uri="{FF2B5EF4-FFF2-40B4-BE49-F238E27FC236}">
                <a16:creationId xmlns:a16="http://schemas.microsoft.com/office/drawing/2014/main" id="{A37DB44F-B151-482A-AE86-25052CC8FA3B}"/>
              </a:ext>
            </a:extLst>
          </p:cNvPr>
          <p:cNvSpPr>
            <a:spLocks noGrp="1" noRot="1" noChangeAspect="1" noTextEdit="1"/>
          </p:cNvSpPr>
          <p:nvPr>
            <p:ph type="sldImg"/>
          </p:nvPr>
        </p:nvSpPr>
        <p:spPr>
          <a:ln/>
        </p:spPr>
      </p:sp>
      <p:sp>
        <p:nvSpPr>
          <p:cNvPr id="71683" name="Zástupný symbol pro poznámky 2">
            <a:extLst>
              <a:ext uri="{FF2B5EF4-FFF2-40B4-BE49-F238E27FC236}">
                <a16:creationId xmlns:a16="http://schemas.microsoft.com/office/drawing/2014/main" id="{6C3953D0-5B49-4991-85FB-38E2678DC4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684" name="Zástupný symbol pro číslo snímku 3">
            <a:extLst>
              <a:ext uri="{FF2B5EF4-FFF2-40B4-BE49-F238E27FC236}">
                <a16:creationId xmlns:a16="http://schemas.microsoft.com/office/drawing/2014/main" id="{8BCA65CF-02D0-4530-95A9-49385D9F23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94E6FF-41B6-4496-98C4-A793450EF083}" type="slidenum">
              <a:rPr lang="cs-CZ" altLang="en-US"/>
              <a:pPr>
                <a:spcBef>
                  <a:spcPct val="0"/>
                </a:spcBef>
              </a:pPr>
              <a:t>28</a:t>
            </a:fld>
            <a:endParaRPr lang="cs-CZ"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rázek snímku 1">
            <a:extLst>
              <a:ext uri="{FF2B5EF4-FFF2-40B4-BE49-F238E27FC236}">
                <a16:creationId xmlns:a16="http://schemas.microsoft.com/office/drawing/2014/main" id="{61801B2B-7CDF-4488-804C-120FF5E07FF4}"/>
              </a:ext>
            </a:extLst>
          </p:cNvPr>
          <p:cNvSpPr>
            <a:spLocks noGrp="1" noRot="1" noChangeAspect="1" noTextEdit="1"/>
          </p:cNvSpPr>
          <p:nvPr>
            <p:ph type="sldImg"/>
          </p:nvPr>
        </p:nvSpPr>
        <p:spPr>
          <a:ln/>
        </p:spPr>
      </p:sp>
      <p:sp>
        <p:nvSpPr>
          <p:cNvPr id="75779" name="Zástupný symbol pro poznámky 2">
            <a:extLst>
              <a:ext uri="{FF2B5EF4-FFF2-40B4-BE49-F238E27FC236}">
                <a16:creationId xmlns:a16="http://schemas.microsoft.com/office/drawing/2014/main" id="{01404123-6C61-4DC1-A149-F087E10175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5780" name="Zástupný symbol pro číslo snímku 3">
            <a:extLst>
              <a:ext uri="{FF2B5EF4-FFF2-40B4-BE49-F238E27FC236}">
                <a16:creationId xmlns:a16="http://schemas.microsoft.com/office/drawing/2014/main" id="{3394F1E6-2C7C-421F-AC0D-F701FD33B2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36F2F8-276D-428E-A7D9-E155B03797DF}" type="slidenum">
              <a:rPr lang="cs-CZ" altLang="en-US"/>
              <a:pPr>
                <a:spcBef>
                  <a:spcPct val="0"/>
                </a:spcBef>
              </a:pPr>
              <a:t>31</a:t>
            </a:fld>
            <a:endParaRPr lang="cs-CZ"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5F50F4D-5059-43B8-A75E-D8B0891F106E}"/>
              </a:ext>
            </a:extLst>
          </p:cNvPr>
          <p:cNvSpPr>
            <a:spLocks noRot="1" noChangeArrowheads="1" noTextEdit="1"/>
          </p:cNvSpPr>
          <p:nvPr>
            <p:ph type="sldImg"/>
          </p:nvPr>
        </p:nvSpPr>
        <p:spPr>
          <a:ln/>
        </p:spPr>
      </p:sp>
      <p:sp>
        <p:nvSpPr>
          <p:cNvPr id="29699" name="Rectangle 3">
            <a:extLst>
              <a:ext uri="{FF2B5EF4-FFF2-40B4-BE49-F238E27FC236}">
                <a16:creationId xmlns:a16="http://schemas.microsoft.com/office/drawing/2014/main" id="{2E737273-6D16-4973-9D3D-246412FD7D1E}"/>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cs-CZ" dirty="0"/>
          </a:p>
          <a:p>
            <a:pPr marL="228600" indent="-228600">
              <a:buFontTx/>
              <a:buAutoNum type="arabicPeriod"/>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A10A669-AC39-4E93-84C0-57023FF19CCD}"/>
              </a:ext>
            </a:extLst>
          </p:cNvPr>
          <p:cNvSpPr>
            <a:spLocks noRot="1" noChangeArrowheads="1" noTextEdit="1"/>
          </p:cNvSpPr>
          <p:nvPr>
            <p:ph type="sldImg"/>
          </p:nvPr>
        </p:nvSpPr>
        <p:spPr>
          <a:ln/>
        </p:spPr>
      </p:sp>
      <p:sp>
        <p:nvSpPr>
          <p:cNvPr id="12291" name="Rectangle 3">
            <a:extLst>
              <a:ext uri="{FF2B5EF4-FFF2-40B4-BE49-F238E27FC236}">
                <a16:creationId xmlns:a16="http://schemas.microsoft.com/office/drawing/2014/main" id="{12DD0DB9-4D40-4C10-A184-FF49B64DED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It is normal to smile at people you do not know (x it is normal to keep neutral face)</a:t>
            </a:r>
          </a:p>
          <a:p>
            <a:r>
              <a:rPr lang="cs-CZ" altLang="en-US">
                <a:latin typeface="Arial" panose="020B0604020202020204" pitchFamily="34" charset="0"/>
              </a:rPr>
              <a:t>It is normal to answer the customer ASAP (x answering the customer right away might look like you are not busy enough)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08030F6-2467-45C7-84C9-422DBBEB91EC}"/>
              </a:ext>
            </a:extLst>
          </p:cNvPr>
          <p:cNvSpPr>
            <a:spLocks noRot="1" noChangeArrowheads="1" noTextEdit="1"/>
          </p:cNvSpPr>
          <p:nvPr>
            <p:ph type="sldImg"/>
          </p:nvPr>
        </p:nvSpPr>
        <p:spPr>
          <a:ln/>
        </p:spPr>
      </p:sp>
      <p:sp>
        <p:nvSpPr>
          <p:cNvPr id="14339" name="Rectangle 3">
            <a:extLst>
              <a:ext uri="{FF2B5EF4-FFF2-40B4-BE49-F238E27FC236}">
                <a16:creationId xmlns:a16="http://schemas.microsoft.com/office/drawing/2014/main" id="{2B32753A-B7F5-4E95-930A-8FA6767F1A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altLang="en-US">
                <a:latin typeface="Arial" panose="020B0604020202020204" pitchFamily="34" charset="0"/>
              </a:rPr>
              <a:t>What is important for us.</a:t>
            </a:r>
          </a:p>
          <a:p>
            <a:pPr marL="228600" indent="-228600"/>
            <a:r>
              <a:rPr lang="cs-CZ" altLang="en-US">
                <a:latin typeface="Arial" panose="020B0604020202020204" pitchFamily="34" charset="0"/>
              </a:rPr>
              <a:t>i. e. customer satisfaction, employees satisfaction.</a:t>
            </a:r>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31083F6-22C5-4ED2-9BE7-21F34E1CC1E6}"/>
              </a:ext>
            </a:extLst>
          </p:cNvPr>
          <p:cNvSpPr>
            <a:spLocks noRot="1" noChangeArrowheads="1" noTextEdit="1"/>
          </p:cNvSpPr>
          <p:nvPr>
            <p:ph type="sldImg"/>
          </p:nvPr>
        </p:nvSpPr>
        <p:spPr>
          <a:ln/>
        </p:spPr>
      </p:sp>
      <p:sp>
        <p:nvSpPr>
          <p:cNvPr id="16387" name="Rectangle 3">
            <a:extLst>
              <a:ext uri="{FF2B5EF4-FFF2-40B4-BE49-F238E27FC236}">
                <a16:creationId xmlns:a16="http://schemas.microsoft.com/office/drawing/2014/main" id="{8DF1BDCB-9327-4B42-A51D-4C5ADF6C34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Arial" panose="020B0604020202020204" pitchFamily="34" charset="0"/>
              </a:rPr>
              <a:t>The relation to a certain person, thing, event or problem. Results in an behavior or behavioral intention.</a:t>
            </a:r>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CB357B-C5B8-4EB2-A0DB-D7069157914E}"/>
              </a:ext>
            </a:extLst>
          </p:cNvPr>
          <p:cNvSpPr>
            <a:spLocks noRot="1" noChangeArrowheads="1" noTextEdit="1"/>
          </p:cNvSpPr>
          <p:nvPr>
            <p:ph type="sldImg"/>
          </p:nvPr>
        </p:nvSpPr>
        <p:spPr>
          <a:ln/>
        </p:spPr>
      </p:sp>
      <p:sp>
        <p:nvSpPr>
          <p:cNvPr id="18435" name="Rectangle 3">
            <a:extLst>
              <a:ext uri="{FF2B5EF4-FFF2-40B4-BE49-F238E27FC236}">
                <a16:creationId xmlns:a16="http://schemas.microsoft.com/office/drawing/2014/main" id="{4AAA0402-FDD7-44B0-80BA-8C19678D3E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2E93A32-29C7-4A3A-8061-E76B8247B4B4}"/>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875527DC-C3C3-4468-9F98-49B8BE1930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a:extLst>
              <a:ext uri="{FF2B5EF4-FFF2-40B4-BE49-F238E27FC236}">
                <a16:creationId xmlns:a16="http://schemas.microsoft.com/office/drawing/2014/main" id="{BB20C15E-9D1F-4DE8-B217-2D101B1139B3}"/>
              </a:ext>
            </a:extLst>
          </p:cNvPr>
          <p:cNvSpPr>
            <a:spLocks noGrp="1" noRot="1" noChangeAspect="1" noTextEdit="1"/>
          </p:cNvSpPr>
          <p:nvPr>
            <p:ph type="sldImg"/>
          </p:nvPr>
        </p:nvSpPr>
        <p:spPr>
          <a:ln/>
        </p:spPr>
      </p:sp>
      <p:sp>
        <p:nvSpPr>
          <p:cNvPr id="22531" name="Zástupný symbol pro poznámky 2">
            <a:extLst>
              <a:ext uri="{FF2B5EF4-FFF2-40B4-BE49-F238E27FC236}">
                <a16:creationId xmlns:a16="http://schemas.microsoft.com/office/drawing/2014/main" id="{33316343-44BA-4546-A1A4-D4FB67DB52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Zástupný symbol pro číslo snímku 3">
            <a:extLst>
              <a:ext uri="{FF2B5EF4-FFF2-40B4-BE49-F238E27FC236}">
                <a16:creationId xmlns:a16="http://schemas.microsoft.com/office/drawing/2014/main" id="{C2634DEB-E1AB-4173-AFE4-F44952BE72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B91FA8-D67E-4BA8-A2E1-663DFE64BFFE}" type="slidenum">
              <a:rPr lang="cs-CZ" altLang="en-US"/>
              <a:pPr>
                <a:spcBef>
                  <a:spcPct val="0"/>
                </a:spcBef>
              </a:pPr>
              <a:t>9</a:t>
            </a:fld>
            <a:endParaRPr lang="cs-CZ"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E91AAA5A-8D4D-455A-A0E0-B9D044AAC664}"/>
              </a:ext>
            </a:extLst>
          </p:cNvPr>
          <p:cNvSpPr>
            <a:spLocks noChangeArrowheads="1"/>
          </p:cNvSpPr>
          <p:nvPr/>
        </p:nvSpPr>
        <p:spPr bwMode="auto">
          <a:xfrm>
            <a:off x="0" y="-6350"/>
            <a:ext cx="9144000" cy="235585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en-US" altLang="en-US"/>
          </a:p>
        </p:txBody>
      </p:sp>
      <p:pic>
        <p:nvPicPr>
          <p:cNvPr id="5" name="Picture 21" descr="text_TITL">
            <a:extLst>
              <a:ext uri="{FF2B5EF4-FFF2-40B4-BE49-F238E27FC236}">
                <a16:creationId xmlns:a16="http://schemas.microsoft.com/office/drawing/2014/main" id="{1C19BA9B-9BD9-4CA8-B84B-15F4021620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pruh_TITL">
            <a:extLst>
              <a:ext uri="{FF2B5EF4-FFF2-40B4-BE49-F238E27FC236}">
                <a16:creationId xmlns:a16="http://schemas.microsoft.com/office/drawing/2014/main" id="{19E065E0-7692-4358-9614-F1D0C75152A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logoC">
            <a:extLst>
              <a:ext uri="{FF2B5EF4-FFF2-40B4-BE49-F238E27FC236}">
                <a16:creationId xmlns:a16="http://schemas.microsoft.com/office/drawing/2014/main" id="{6E886CE5-FAF4-487F-9681-0041F3FF9D6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Rectangle 4"/>
          <p:cNvSpPr>
            <a:spLocks noGrp="1" noChangeArrowheads="1"/>
          </p:cNvSpPr>
          <p:nvPr>
            <p:ph type="ctrTitle"/>
          </p:nvPr>
        </p:nvSpPr>
        <p:spPr>
          <a:xfrm>
            <a:off x="2706688" y="2709863"/>
            <a:ext cx="5969000" cy="3455987"/>
          </a:xfrm>
        </p:spPr>
        <p:txBody>
          <a:bodyPr bIns="1080000" anchor="ctr"/>
          <a:lstStyle>
            <a:lvl1pPr>
              <a:defRPr b="1"/>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000"/>
            </a:lvl1pPr>
          </a:lstStyle>
          <a:p>
            <a:r>
              <a:rPr lang="cs-CZ"/>
              <a:t>Klepnutím lze upravit styl předlohy podnadpisů.</a:t>
            </a:r>
          </a:p>
        </p:txBody>
      </p:sp>
      <p:sp>
        <p:nvSpPr>
          <p:cNvPr id="8" name="Rectangle 6">
            <a:extLst>
              <a:ext uri="{FF2B5EF4-FFF2-40B4-BE49-F238E27FC236}">
                <a16:creationId xmlns:a16="http://schemas.microsoft.com/office/drawing/2014/main" id="{1C125A77-404D-4E8B-9B51-035F563936AF}"/>
              </a:ext>
            </a:extLst>
          </p:cNvPr>
          <p:cNvSpPr>
            <a:spLocks noGrp="1" noChangeArrowheads="1"/>
          </p:cNvSpPr>
          <p:nvPr>
            <p:ph type="ftr" sz="quarter" idx="10"/>
          </p:nvPr>
        </p:nvSpPr>
        <p:spPr>
          <a:xfrm>
            <a:off x="2706688" y="6442075"/>
            <a:ext cx="4960937" cy="279400"/>
          </a:xfrm>
        </p:spPr>
        <p:txBody>
          <a:bodyPr/>
          <a:lstStyle>
            <a:lvl1pPr>
              <a:defRPr/>
            </a:lvl1pPr>
          </a:lstStyle>
          <a:p>
            <a:pPr>
              <a:defRPr/>
            </a:pPr>
            <a:endParaRPr lang="cs-CZ"/>
          </a:p>
        </p:txBody>
      </p:sp>
      <p:sp>
        <p:nvSpPr>
          <p:cNvPr id="9" name="Rectangle 7">
            <a:extLst>
              <a:ext uri="{FF2B5EF4-FFF2-40B4-BE49-F238E27FC236}">
                <a16:creationId xmlns:a16="http://schemas.microsoft.com/office/drawing/2014/main" id="{15DE97BD-93CD-4AB6-B539-3CC5B5D16BAF}"/>
              </a:ext>
            </a:extLst>
          </p:cNvPr>
          <p:cNvSpPr>
            <a:spLocks noGrp="1" noChangeArrowheads="1"/>
          </p:cNvSpPr>
          <p:nvPr>
            <p:ph type="sldNum" sz="quarter" idx="11"/>
          </p:nvPr>
        </p:nvSpPr>
        <p:spPr>
          <a:xfrm>
            <a:off x="8027988" y="6442075"/>
            <a:ext cx="658812" cy="279400"/>
          </a:xfrm>
        </p:spPr>
        <p:txBody>
          <a:bodyPr/>
          <a:lstStyle>
            <a:lvl1pPr>
              <a:defRPr/>
            </a:lvl1pPr>
          </a:lstStyle>
          <a:p>
            <a:fld id="{39A32D4B-102F-4D51-9D2B-D657F3593DF6}" type="slidenum">
              <a:rPr lang="cs-CZ" altLang="cs-CZ"/>
              <a:pPr/>
              <a:t>‹#›</a:t>
            </a:fld>
            <a:endParaRPr lang="cs-CZ" altLang="cs-CZ"/>
          </a:p>
        </p:txBody>
      </p:sp>
    </p:spTree>
    <p:extLst>
      <p:ext uri="{BB962C8B-B14F-4D97-AF65-F5344CB8AC3E}">
        <p14:creationId xmlns:p14="http://schemas.microsoft.com/office/powerpoint/2010/main" val="421706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08DB8C-8E78-4785-B444-54F24AF748F1}"/>
              </a:ext>
            </a:extLst>
          </p:cNvPr>
          <p:cNvSpPr>
            <a:spLocks noGrp="1" noChangeArrowheads="1"/>
          </p:cNvSpPr>
          <p:nvPr>
            <p:ph type="ftr" sz="quarter"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D6CDE7F7-2AF4-4C4D-9800-13C056BFAEA7}"/>
              </a:ext>
            </a:extLst>
          </p:cNvPr>
          <p:cNvSpPr>
            <a:spLocks noGrp="1" noChangeArrowheads="1"/>
          </p:cNvSpPr>
          <p:nvPr>
            <p:ph type="sldNum" sz="quarter" idx="11"/>
          </p:nvPr>
        </p:nvSpPr>
        <p:spPr>
          <a:ln/>
        </p:spPr>
        <p:txBody>
          <a:bodyPr/>
          <a:lstStyle>
            <a:lvl1pPr>
              <a:defRPr/>
            </a:lvl1pPr>
          </a:lstStyle>
          <a:p>
            <a:fld id="{BEBE1C91-85C3-464B-95F2-A6832301FC2F}" type="slidenum">
              <a:rPr lang="cs-CZ" altLang="cs-CZ"/>
              <a:pPr/>
              <a:t>‹#›</a:t>
            </a:fld>
            <a:endParaRPr lang="cs-CZ" altLang="cs-CZ"/>
          </a:p>
        </p:txBody>
      </p:sp>
    </p:spTree>
    <p:extLst>
      <p:ext uri="{BB962C8B-B14F-4D97-AF65-F5344CB8AC3E}">
        <p14:creationId xmlns:p14="http://schemas.microsoft.com/office/powerpoint/2010/main" val="142931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1125538"/>
            <a:ext cx="1946275" cy="5005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0113" y="1125538"/>
            <a:ext cx="5688012" cy="5005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AC8C2F-D059-4CF6-B5F3-74BE5CE37BBC}"/>
              </a:ext>
            </a:extLst>
          </p:cNvPr>
          <p:cNvSpPr>
            <a:spLocks noGrp="1" noChangeArrowheads="1"/>
          </p:cNvSpPr>
          <p:nvPr>
            <p:ph type="ftr" sz="quarter"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BEF5ECC1-BACA-4B4D-BA09-14EA5FFFEC44}"/>
              </a:ext>
            </a:extLst>
          </p:cNvPr>
          <p:cNvSpPr>
            <a:spLocks noGrp="1" noChangeArrowheads="1"/>
          </p:cNvSpPr>
          <p:nvPr>
            <p:ph type="sldNum" sz="quarter" idx="11"/>
          </p:nvPr>
        </p:nvSpPr>
        <p:spPr>
          <a:ln/>
        </p:spPr>
        <p:txBody>
          <a:bodyPr/>
          <a:lstStyle>
            <a:lvl1pPr>
              <a:defRPr/>
            </a:lvl1pPr>
          </a:lstStyle>
          <a:p>
            <a:fld id="{A9333297-53C0-4E21-B053-5E9C8D940F64}" type="slidenum">
              <a:rPr lang="cs-CZ" altLang="cs-CZ"/>
              <a:pPr/>
              <a:t>‹#›</a:t>
            </a:fld>
            <a:endParaRPr lang="cs-CZ" altLang="cs-CZ"/>
          </a:p>
        </p:txBody>
      </p:sp>
    </p:spTree>
    <p:extLst>
      <p:ext uri="{BB962C8B-B14F-4D97-AF65-F5344CB8AC3E}">
        <p14:creationId xmlns:p14="http://schemas.microsoft.com/office/powerpoint/2010/main" val="1558000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125538"/>
            <a:ext cx="7772400" cy="503237"/>
          </a:xfrm>
        </p:spPr>
        <p:txBody>
          <a:bodyPr/>
          <a:lstStyle/>
          <a:p>
            <a:r>
              <a:rPr lang="en-US"/>
              <a:t>Click to edit Master title style</a:t>
            </a:r>
          </a:p>
        </p:txBody>
      </p:sp>
      <p:sp>
        <p:nvSpPr>
          <p:cNvPr id="3" name="Table Placeholder 2"/>
          <p:cNvSpPr>
            <a:spLocks noGrp="1"/>
          </p:cNvSpPr>
          <p:nvPr>
            <p:ph type="tbl" idx="1"/>
          </p:nvPr>
        </p:nvSpPr>
        <p:spPr>
          <a:xfrm>
            <a:off x="900113" y="1773238"/>
            <a:ext cx="7772400" cy="4357687"/>
          </a:xfrm>
        </p:spPr>
        <p:txBody>
          <a:bodyPr/>
          <a:lstStyle/>
          <a:p>
            <a:pPr lvl="0"/>
            <a:endParaRPr lang="en-US" noProof="0"/>
          </a:p>
        </p:txBody>
      </p:sp>
      <p:sp>
        <p:nvSpPr>
          <p:cNvPr id="4" name="Rectangle 4">
            <a:extLst>
              <a:ext uri="{FF2B5EF4-FFF2-40B4-BE49-F238E27FC236}">
                <a16:creationId xmlns:a16="http://schemas.microsoft.com/office/drawing/2014/main" id="{8B070E0E-1E82-4CCE-B6F6-F2EF8DA9EF9C}"/>
              </a:ext>
            </a:extLst>
          </p:cNvPr>
          <p:cNvSpPr>
            <a:spLocks noGrp="1" noChangeArrowheads="1"/>
          </p:cNvSpPr>
          <p:nvPr>
            <p:ph type="ftr" sz="quarter"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28A80890-F759-40C6-BF25-6DAAD619D1EF}"/>
              </a:ext>
            </a:extLst>
          </p:cNvPr>
          <p:cNvSpPr>
            <a:spLocks noGrp="1" noChangeArrowheads="1"/>
          </p:cNvSpPr>
          <p:nvPr>
            <p:ph type="sldNum" sz="quarter" idx="11"/>
          </p:nvPr>
        </p:nvSpPr>
        <p:spPr>
          <a:ln/>
        </p:spPr>
        <p:txBody>
          <a:bodyPr/>
          <a:lstStyle>
            <a:lvl1pPr>
              <a:defRPr/>
            </a:lvl1pPr>
          </a:lstStyle>
          <a:p>
            <a:fld id="{D48885A2-9C05-4442-B4E8-0A1AEEBDD561}" type="slidenum">
              <a:rPr lang="cs-CZ" altLang="cs-CZ"/>
              <a:pPr/>
              <a:t>‹#›</a:t>
            </a:fld>
            <a:endParaRPr lang="cs-CZ" altLang="cs-CZ"/>
          </a:p>
        </p:txBody>
      </p:sp>
    </p:spTree>
    <p:extLst>
      <p:ext uri="{BB962C8B-B14F-4D97-AF65-F5344CB8AC3E}">
        <p14:creationId xmlns:p14="http://schemas.microsoft.com/office/powerpoint/2010/main" val="330587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757DD7-D167-4F12-8D62-888F1B8D7863}"/>
              </a:ext>
            </a:extLst>
          </p:cNvPr>
          <p:cNvSpPr>
            <a:spLocks noGrp="1" noChangeArrowheads="1"/>
          </p:cNvSpPr>
          <p:nvPr>
            <p:ph type="ftr" sz="quarter"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AF2AD099-0D63-47D7-8845-7CB87A609CE6}"/>
              </a:ext>
            </a:extLst>
          </p:cNvPr>
          <p:cNvSpPr>
            <a:spLocks noGrp="1" noChangeArrowheads="1"/>
          </p:cNvSpPr>
          <p:nvPr>
            <p:ph type="sldNum" sz="quarter" idx="11"/>
          </p:nvPr>
        </p:nvSpPr>
        <p:spPr>
          <a:ln/>
        </p:spPr>
        <p:txBody>
          <a:bodyPr/>
          <a:lstStyle>
            <a:lvl1pPr>
              <a:defRPr/>
            </a:lvl1pPr>
          </a:lstStyle>
          <a:p>
            <a:fld id="{A00CF704-1E0C-4D3E-94A1-BD4BD59F8774}" type="slidenum">
              <a:rPr lang="cs-CZ" altLang="cs-CZ"/>
              <a:pPr/>
              <a:t>‹#›</a:t>
            </a:fld>
            <a:endParaRPr lang="cs-CZ" altLang="cs-CZ"/>
          </a:p>
        </p:txBody>
      </p:sp>
    </p:spTree>
    <p:extLst>
      <p:ext uri="{BB962C8B-B14F-4D97-AF65-F5344CB8AC3E}">
        <p14:creationId xmlns:p14="http://schemas.microsoft.com/office/powerpoint/2010/main" val="177332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3EF80C0-D79E-49DF-BFF8-DF6F2D5AC49F}"/>
              </a:ext>
            </a:extLst>
          </p:cNvPr>
          <p:cNvSpPr>
            <a:spLocks noGrp="1" noChangeArrowheads="1"/>
          </p:cNvSpPr>
          <p:nvPr>
            <p:ph type="ftr" sz="quarter"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7324255B-F0DE-45E9-94DD-239C4BDDE168}"/>
              </a:ext>
            </a:extLst>
          </p:cNvPr>
          <p:cNvSpPr>
            <a:spLocks noGrp="1" noChangeArrowheads="1"/>
          </p:cNvSpPr>
          <p:nvPr>
            <p:ph type="sldNum" sz="quarter" idx="11"/>
          </p:nvPr>
        </p:nvSpPr>
        <p:spPr>
          <a:ln/>
        </p:spPr>
        <p:txBody>
          <a:bodyPr/>
          <a:lstStyle>
            <a:lvl1pPr>
              <a:defRPr/>
            </a:lvl1pPr>
          </a:lstStyle>
          <a:p>
            <a:fld id="{ACBDF867-A691-4E0A-8089-2DCF9CB674D8}" type="slidenum">
              <a:rPr lang="cs-CZ" altLang="cs-CZ"/>
              <a:pPr/>
              <a:t>‹#›</a:t>
            </a:fld>
            <a:endParaRPr lang="cs-CZ" altLang="cs-CZ"/>
          </a:p>
        </p:txBody>
      </p:sp>
    </p:spTree>
    <p:extLst>
      <p:ext uri="{BB962C8B-B14F-4D97-AF65-F5344CB8AC3E}">
        <p14:creationId xmlns:p14="http://schemas.microsoft.com/office/powerpoint/2010/main" val="24487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A95E0D8-E9A3-4856-A817-4BD9843CDE48}"/>
              </a:ext>
            </a:extLst>
          </p:cNvPr>
          <p:cNvSpPr>
            <a:spLocks noGrp="1" noChangeArrowheads="1"/>
          </p:cNvSpPr>
          <p:nvPr>
            <p:ph type="ftr" sz="quarter"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00550D78-4D1A-49EA-BE52-505DCAA419FC}"/>
              </a:ext>
            </a:extLst>
          </p:cNvPr>
          <p:cNvSpPr>
            <a:spLocks noGrp="1" noChangeArrowheads="1"/>
          </p:cNvSpPr>
          <p:nvPr>
            <p:ph type="sldNum" sz="quarter" idx="11"/>
          </p:nvPr>
        </p:nvSpPr>
        <p:spPr>
          <a:ln/>
        </p:spPr>
        <p:txBody>
          <a:bodyPr/>
          <a:lstStyle>
            <a:lvl1pPr>
              <a:defRPr/>
            </a:lvl1pPr>
          </a:lstStyle>
          <a:p>
            <a:fld id="{BC9FD193-794C-4BFC-BF20-834F845DCE39}" type="slidenum">
              <a:rPr lang="cs-CZ" altLang="cs-CZ"/>
              <a:pPr/>
              <a:t>‹#›</a:t>
            </a:fld>
            <a:endParaRPr lang="cs-CZ" altLang="cs-CZ"/>
          </a:p>
        </p:txBody>
      </p:sp>
    </p:spTree>
    <p:extLst>
      <p:ext uri="{BB962C8B-B14F-4D97-AF65-F5344CB8AC3E}">
        <p14:creationId xmlns:p14="http://schemas.microsoft.com/office/powerpoint/2010/main" val="32886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59143A3-F6EA-4B9B-B48A-57A72A790DB3}"/>
              </a:ext>
            </a:extLst>
          </p:cNvPr>
          <p:cNvSpPr>
            <a:spLocks noGrp="1" noChangeArrowheads="1"/>
          </p:cNvSpPr>
          <p:nvPr>
            <p:ph type="ftr" sz="quarter"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BA8FA1DC-D91A-4FCF-B68A-DA877D65295D}"/>
              </a:ext>
            </a:extLst>
          </p:cNvPr>
          <p:cNvSpPr>
            <a:spLocks noGrp="1" noChangeArrowheads="1"/>
          </p:cNvSpPr>
          <p:nvPr>
            <p:ph type="sldNum" sz="quarter" idx="11"/>
          </p:nvPr>
        </p:nvSpPr>
        <p:spPr>
          <a:ln/>
        </p:spPr>
        <p:txBody>
          <a:bodyPr/>
          <a:lstStyle>
            <a:lvl1pPr>
              <a:defRPr/>
            </a:lvl1pPr>
          </a:lstStyle>
          <a:p>
            <a:fld id="{F5E8326F-C6BF-423E-8D74-043905A203C6}" type="slidenum">
              <a:rPr lang="cs-CZ" altLang="cs-CZ"/>
              <a:pPr/>
              <a:t>‹#›</a:t>
            </a:fld>
            <a:endParaRPr lang="cs-CZ" altLang="cs-CZ"/>
          </a:p>
        </p:txBody>
      </p:sp>
    </p:spTree>
    <p:extLst>
      <p:ext uri="{BB962C8B-B14F-4D97-AF65-F5344CB8AC3E}">
        <p14:creationId xmlns:p14="http://schemas.microsoft.com/office/powerpoint/2010/main" val="342700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B86E6E8-DA3B-42CE-958A-C98F2CCC00BD}"/>
              </a:ext>
            </a:extLst>
          </p:cNvPr>
          <p:cNvSpPr>
            <a:spLocks noGrp="1" noChangeArrowheads="1"/>
          </p:cNvSpPr>
          <p:nvPr>
            <p:ph type="ftr" sz="quarter"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A3F355EB-3772-47B2-9699-CB3414231BE6}"/>
              </a:ext>
            </a:extLst>
          </p:cNvPr>
          <p:cNvSpPr>
            <a:spLocks noGrp="1" noChangeArrowheads="1"/>
          </p:cNvSpPr>
          <p:nvPr>
            <p:ph type="sldNum" sz="quarter" idx="11"/>
          </p:nvPr>
        </p:nvSpPr>
        <p:spPr>
          <a:ln/>
        </p:spPr>
        <p:txBody>
          <a:bodyPr/>
          <a:lstStyle>
            <a:lvl1pPr>
              <a:defRPr/>
            </a:lvl1pPr>
          </a:lstStyle>
          <a:p>
            <a:fld id="{504A6890-2714-4275-B92C-D90892DD4A6B}" type="slidenum">
              <a:rPr lang="cs-CZ" altLang="cs-CZ"/>
              <a:pPr/>
              <a:t>‹#›</a:t>
            </a:fld>
            <a:endParaRPr lang="cs-CZ" altLang="cs-CZ"/>
          </a:p>
        </p:txBody>
      </p:sp>
    </p:spTree>
    <p:extLst>
      <p:ext uri="{BB962C8B-B14F-4D97-AF65-F5344CB8AC3E}">
        <p14:creationId xmlns:p14="http://schemas.microsoft.com/office/powerpoint/2010/main" val="408858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FF028D-9935-40CB-8E9F-75957DF6F119}"/>
              </a:ext>
            </a:extLst>
          </p:cNvPr>
          <p:cNvSpPr>
            <a:spLocks noGrp="1" noChangeArrowheads="1"/>
          </p:cNvSpPr>
          <p:nvPr>
            <p:ph type="ftr" sz="quarter" idx="10"/>
          </p:nvPr>
        </p:nvSpPr>
        <p:spPr>
          <a:ln/>
        </p:spPr>
        <p:txBody>
          <a:bodyPr/>
          <a:lstStyle>
            <a:lvl1pPr>
              <a:defRPr/>
            </a:lvl1pPr>
          </a:lstStyle>
          <a:p>
            <a:pPr>
              <a:defRPr/>
            </a:pPr>
            <a:endParaRPr lang="cs-CZ"/>
          </a:p>
        </p:txBody>
      </p:sp>
      <p:sp>
        <p:nvSpPr>
          <p:cNvPr id="3" name="Rectangle 5">
            <a:extLst>
              <a:ext uri="{FF2B5EF4-FFF2-40B4-BE49-F238E27FC236}">
                <a16:creationId xmlns:a16="http://schemas.microsoft.com/office/drawing/2014/main" id="{86584AFD-287C-4FB7-9F98-51149B872F7F}"/>
              </a:ext>
            </a:extLst>
          </p:cNvPr>
          <p:cNvSpPr>
            <a:spLocks noGrp="1" noChangeArrowheads="1"/>
          </p:cNvSpPr>
          <p:nvPr>
            <p:ph type="sldNum" sz="quarter" idx="11"/>
          </p:nvPr>
        </p:nvSpPr>
        <p:spPr>
          <a:ln/>
        </p:spPr>
        <p:txBody>
          <a:bodyPr/>
          <a:lstStyle>
            <a:lvl1pPr>
              <a:defRPr/>
            </a:lvl1pPr>
          </a:lstStyle>
          <a:p>
            <a:fld id="{A40D280B-4DA5-4AD1-BA71-61FA6A3E95F0}" type="slidenum">
              <a:rPr lang="cs-CZ" altLang="cs-CZ"/>
              <a:pPr/>
              <a:t>‹#›</a:t>
            </a:fld>
            <a:endParaRPr lang="cs-CZ" altLang="cs-CZ"/>
          </a:p>
        </p:txBody>
      </p:sp>
    </p:spTree>
    <p:extLst>
      <p:ext uri="{BB962C8B-B14F-4D97-AF65-F5344CB8AC3E}">
        <p14:creationId xmlns:p14="http://schemas.microsoft.com/office/powerpoint/2010/main" val="69565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503AC9-2B2B-4017-871E-D341A39156E1}"/>
              </a:ext>
            </a:extLst>
          </p:cNvPr>
          <p:cNvSpPr>
            <a:spLocks noGrp="1" noChangeArrowheads="1"/>
          </p:cNvSpPr>
          <p:nvPr>
            <p:ph type="ftr" sz="quarter"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096D1702-B73E-44B1-80F9-F2D722EFB9DE}"/>
              </a:ext>
            </a:extLst>
          </p:cNvPr>
          <p:cNvSpPr>
            <a:spLocks noGrp="1" noChangeArrowheads="1"/>
          </p:cNvSpPr>
          <p:nvPr>
            <p:ph type="sldNum" sz="quarter" idx="11"/>
          </p:nvPr>
        </p:nvSpPr>
        <p:spPr>
          <a:ln/>
        </p:spPr>
        <p:txBody>
          <a:bodyPr/>
          <a:lstStyle>
            <a:lvl1pPr>
              <a:defRPr/>
            </a:lvl1pPr>
          </a:lstStyle>
          <a:p>
            <a:fld id="{5E488C1A-AEC7-456E-AC28-9F6CA344D2E6}" type="slidenum">
              <a:rPr lang="cs-CZ" altLang="cs-CZ"/>
              <a:pPr/>
              <a:t>‹#›</a:t>
            </a:fld>
            <a:endParaRPr lang="cs-CZ" altLang="cs-CZ"/>
          </a:p>
        </p:txBody>
      </p:sp>
    </p:spTree>
    <p:extLst>
      <p:ext uri="{BB962C8B-B14F-4D97-AF65-F5344CB8AC3E}">
        <p14:creationId xmlns:p14="http://schemas.microsoft.com/office/powerpoint/2010/main" val="199134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7F9E44-BCDC-410F-8294-64620E2B9B6B}"/>
              </a:ext>
            </a:extLst>
          </p:cNvPr>
          <p:cNvSpPr>
            <a:spLocks noGrp="1" noChangeArrowheads="1"/>
          </p:cNvSpPr>
          <p:nvPr>
            <p:ph type="ftr" sz="quarter"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6E32B1D4-7CE1-420D-9C86-7D58C90D4816}"/>
              </a:ext>
            </a:extLst>
          </p:cNvPr>
          <p:cNvSpPr>
            <a:spLocks noGrp="1" noChangeArrowheads="1"/>
          </p:cNvSpPr>
          <p:nvPr>
            <p:ph type="sldNum" sz="quarter" idx="11"/>
          </p:nvPr>
        </p:nvSpPr>
        <p:spPr>
          <a:ln/>
        </p:spPr>
        <p:txBody>
          <a:bodyPr/>
          <a:lstStyle>
            <a:lvl1pPr>
              <a:defRPr/>
            </a:lvl1pPr>
          </a:lstStyle>
          <a:p>
            <a:fld id="{15E833D4-318A-4E80-85AA-79DAD6864BCC}" type="slidenum">
              <a:rPr lang="cs-CZ" altLang="cs-CZ"/>
              <a:pPr/>
              <a:t>‹#›</a:t>
            </a:fld>
            <a:endParaRPr lang="cs-CZ" altLang="cs-CZ"/>
          </a:p>
        </p:txBody>
      </p:sp>
    </p:spTree>
    <p:extLst>
      <p:ext uri="{BB962C8B-B14F-4D97-AF65-F5344CB8AC3E}">
        <p14:creationId xmlns:p14="http://schemas.microsoft.com/office/powerpoint/2010/main" val="79540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1026" name="Rectangle 12">
            <a:extLst>
              <a:ext uri="{FF2B5EF4-FFF2-40B4-BE49-F238E27FC236}">
                <a16:creationId xmlns:a16="http://schemas.microsoft.com/office/drawing/2014/main" id="{A20D4AE4-A095-4FFB-A367-F76EE9A25BF2}"/>
              </a:ext>
            </a:extLst>
          </p:cNvPr>
          <p:cNvSpPr>
            <a:spLocks noChangeArrowheads="1"/>
          </p:cNvSpPr>
          <p:nvPr/>
        </p:nvSpPr>
        <p:spPr bwMode="auto">
          <a:xfrm>
            <a:off x="0" y="-6350"/>
            <a:ext cx="9144000" cy="81280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defRPr/>
            </a:pPr>
            <a:endParaRPr lang="en-US" altLang="en-US"/>
          </a:p>
        </p:txBody>
      </p:sp>
      <p:sp>
        <p:nvSpPr>
          <p:cNvPr id="1027" name="Rectangle 2">
            <a:extLst>
              <a:ext uri="{FF2B5EF4-FFF2-40B4-BE49-F238E27FC236}">
                <a16:creationId xmlns:a16="http://schemas.microsoft.com/office/drawing/2014/main" id="{06B63595-9A9E-491C-B3A1-3AEB5AF832F7}"/>
              </a:ext>
            </a:extLst>
          </p:cNvPr>
          <p:cNvSpPr>
            <a:spLocks noGrp="1" noChangeArrowheads="1"/>
          </p:cNvSpPr>
          <p:nvPr>
            <p:ph type="title"/>
          </p:nvPr>
        </p:nvSpPr>
        <p:spPr bwMode="auto">
          <a:xfrm>
            <a:off x="914400" y="1125538"/>
            <a:ext cx="7772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en-US"/>
              <a:t>Klepnutím lze upravit styl předlohy nadpisů.</a:t>
            </a:r>
          </a:p>
        </p:txBody>
      </p:sp>
      <p:sp>
        <p:nvSpPr>
          <p:cNvPr id="1028" name="Rectangle 3">
            <a:extLst>
              <a:ext uri="{FF2B5EF4-FFF2-40B4-BE49-F238E27FC236}">
                <a16:creationId xmlns:a16="http://schemas.microsoft.com/office/drawing/2014/main" id="{FA251072-88D0-44D9-807A-179AE811DE72}"/>
              </a:ext>
            </a:extLst>
          </p:cNvPr>
          <p:cNvSpPr>
            <a:spLocks noGrp="1" noChangeArrowheads="1"/>
          </p:cNvSpPr>
          <p:nvPr>
            <p:ph type="body" idx="1"/>
          </p:nvPr>
        </p:nvSpPr>
        <p:spPr bwMode="auto">
          <a:xfrm>
            <a:off x="900113" y="1773238"/>
            <a:ext cx="7772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en-US"/>
              <a:t>Klepnutím lze upravit styly předlohy textu.</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p>
        </p:txBody>
      </p:sp>
      <p:sp>
        <p:nvSpPr>
          <p:cNvPr id="226308" name="Rectangle 4">
            <a:extLst>
              <a:ext uri="{FF2B5EF4-FFF2-40B4-BE49-F238E27FC236}">
                <a16:creationId xmlns:a16="http://schemas.microsoft.com/office/drawing/2014/main" id="{80388B19-47A9-4F32-A54C-E4122502683D}"/>
              </a:ext>
            </a:extLst>
          </p:cNvPr>
          <p:cNvSpPr>
            <a:spLocks noGrp="1" noChangeArrowheads="1"/>
          </p:cNvSpPr>
          <p:nvPr>
            <p:ph type="ftr" sz="quarter" idx="3"/>
          </p:nvPr>
        </p:nvSpPr>
        <p:spPr bwMode="auto">
          <a:xfrm>
            <a:off x="2706688" y="6442075"/>
            <a:ext cx="5087937"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1" hangingPunct="1">
              <a:defRPr sz="1000">
                <a:solidFill>
                  <a:srgbClr val="777777"/>
                </a:solidFill>
                <a:latin typeface="Verdana" pitchFamily="34" charset="0"/>
              </a:defRPr>
            </a:lvl1pPr>
          </a:lstStyle>
          <a:p>
            <a:pPr>
              <a:defRPr/>
            </a:pPr>
            <a:endParaRPr lang="cs-CZ"/>
          </a:p>
        </p:txBody>
      </p:sp>
      <p:sp>
        <p:nvSpPr>
          <p:cNvPr id="226309" name="Rectangle 5">
            <a:extLst>
              <a:ext uri="{FF2B5EF4-FFF2-40B4-BE49-F238E27FC236}">
                <a16:creationId xmlns:a16="http://schemas.microsoft.com/office/drawing/2014/main" id="{417F7830-0BA1-47F9-8CF1-259E3D471178}"/>
              </a:ext>
            </a:extLst>
          </p:cNvPr>
          <p:cNvSpPr>
            <a:spLocks noGrp="1" noChangeArrowheads="1"/>
          </p:cNvSpPr>
          <p:nvPr>
            <p:ph type="sldNum" sz="quarter" idx="4"/>
          </p:nvPr>
        </p:nvSpPr>
        <p:spPr bwMode="auto">
          <a:xfrm>
            <a:off x="8023225" y="6442075"/>
            <a:ext cx="663575"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000" b="1">
                <a:solidFill>
                  <a:srgbClr val="7D1E1E"/>
                </a:solidFill>
                <a:latin typeface="Verdana" panose="020B0604030504040204" pitchFamily="34" charset="0"/>
              </a:defRPr>
            </a:lvl1pPr>
          </a:lstStyle>
          <a:p>
            <a:fld id="{49A09F83-C971-4891-AA27-184DDA73E763}" type="slidenum">
              <a:rPr lang="cs-CZ" altLang="cs-CZ"/>
              <a:pPr/>
              <a:t>‹#›</a:t>
            </a:fld>
            <a:endParaRPr lang="cs-CZ" altLang="cs-CZ"/>
          </a:p>
        </p:txBody>
      </p:sp>
      <p:sp>
        <p:nvSpPr>
          <p:cNvPr id="1031" name="Text Box 10">
            <a:extLst>
              <a:ext uri="{FF2B5EF4-FFF2-40B4-BE49-F238E27FC236}">
                <a16:creationId xmlns:a16="http://schemas.microsoft.com/office/drawing/2014/main" id="{B8365029-56B3-4DB4-8E5A-4DDC051D60DC}"/>
              </a:ext>
            </a:extLst>
          </p:cNvPr>
          <p:cNvSpPr txBox="1">
            <a:spLocks noChangeArrowheads="1"/>
          </p:cNvSpPr>
          <p:nvPr/>
        </p:nvSpPr>
        <p:spPr bwMode="auto">
          <a:xfrm>
            <a:off x="6548438" y="463550"/>
            <a:ext cx="21605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r" eaLnBrk="1" hangingPunct="1">
              <a:spcBef>
                <a:spcPct val="50000"/>
              </a:spcBef>
              <a:defRPr/>
            </a:pPr>
            <a:r>
              <a:rPr lang="cs-CZ" sz="1100" b="1">
                <a:solidFill>
                  <a:srgbClr val="FFFFFF"/>
                </a:solidFill>
                <a:latin typeface="Verdana" pitchFamily="34" charset="0"/>
              </a:rPr>
              <a:t>www.econ.muni.cz</a:t>
            </a:r>
          </a:p>
        </p:txBody>
      </p:sp>
      <p:pic>
        <p:nvPicPr>
          <p:cNvPr id="1032" name="Picture 13" descr="pruh+znak_ESF_13_gray4+bily_RGB">
            <a:extLst>
              <a:ext uri="{FF2B5EF4-FFF2-40B4-BE49-F238E27FC236}">
                <a16:creationId xmlns:a16="http://schemas.microsoft.com/office/drawing/2014/main" id="{F6B37789-0261-461B-8416-2DAB710F507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32014" b="60695"/>
          <a:stretch>
            <a:fillRect/>
          </a:stretch>
        </p:blipFill>
        <p:spPr bwMode="auto">
          <a:xfrm>
            <a:off x="417513" y="25400"/>
            <a:ext cx="23399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pruh+znak_ESF_13_gray4+bily_RGB">
            <a:extLst>
              <a:ext uri="{FF2B5EF4-FFF2-40B4-BE49-F238E27FC236}">
                <a16:creationId xmlns:a16="http://schemas.microsoft.com/office/drawing/2014/main" id="{2AD21A6B-DE1F-45EE-962F-4518813821B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63434" b="33293"/>
          <a:stretch>
            <a:fillRect/>
          </a:stretch>
        </p:blipFill>
        <p:spPr bwMode="auto">
          <a:xfrm>
            <a:off x="417513" y="6410325"/>
            <a:ext cx="23399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6" descr="text_zahlavi">
            <a:extLst>
              <a:ext uri="{FF2B5EF4-FFF2-40B4-BE49-F238E27FC236}">
                <a16:creationId xmlns:a16="http://schemas.microsoft.com/office/drawing/2014/main" id="{539B57B1-3652-4AFC-AFFE-6E94A063698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705100" y="222250"/>
            <a:ext cx="43227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5"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hf hdr="0" ftr="0" dt="0"/>
  <p:txStyles>
    <p:title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p:titleStyle>
    <p:bodyStyle>
      <a:lvl1pPr marL="342900" indent="-342900" algn="l" rtl="0" eaLnBrk="0" fontAlgn="base" hangingPunct="0">
        <a:spcBef>
          <a:spcPct val="20000"/>
        </a:spcBef>
        <a:spcAft>
          <a:spcPct val="0"/>
        </a:spcAft>
        <a:buClr>
          <a:srgbClr val="7D1E1E"/>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anose="05000000000000000000"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BFB511B-2962-46C1-852D-ED698D90FF1F}"/>
              </a:ext>
            </a:extLst>
          </p:cNvPr>
          <p:cNvSpPr>
            <a:spLocks noGrp="1" noChangeArrowheads="1"/>
          </p:cNvSpPr>
          <p:nvPr>
            <p:ph type="ctrTitle"/>
          </p:nvPr>
        </p:nvSpPr>
        <p:spPr/>
        <p:txBody>
          <a:bodyPr/>
          <a:lstStyle/>
          <a:p>
            <a:pPr eaLnBrk="1" hangingPunct="1"/>
            <a:r>
              <a:rPr lang="cs-CZ" altLang="en-US"/>
              <a:t>Corporate Culture</a:t>
            </a:r>
          </a:p>
        </p:txBody>
      </p:sp>
      <p:sp>
        <p:nvSpPr>
          <p:cNvPr id="5123" name="Rectangle 3">
            <a:extLst>
              <a:ext uri="{FF2B5EF4-FFF2-40B4-BE49-F238E27FC236}">
                <a16:creationId xmlns:a16="http://schemas.microsoft.com/office/drawing/2014/main" id="{2302314F-6378-4019-9ED9-C87F25C2084E}"/>
              </a:ext>
            </a:extLst>
          </p:cNvPr>
          <p:cNvSpPr>
            <a:spLocks noGrp="1" noChangeArrowheads="1"/>
          </p:cNvSpPr>
          <p:nvPr>
            <p:ph type="subTitle" idx="1"/>
          </p:nvPr>
        </p:nvSpPr>
        <p:spPr>
          <a:xfrm>
            <a:off x="4427538" y="5229225"/>
            <a:ext cx="3532187" cy="792163"/>
          </a:xfrm>
        </p:spPr>
        <p:txBody>
          <a:bodyPr/>
          <a:lstStyle/>
          <a:p>
            <a:pPr algn="r" eaLnBrk="1" hangingPunct="1"/>
            <a:r>
              <a:rPr lang="cs-CZ" altLang="en-US"/>
              <a:t>Ondrej Castek</a:t>
            </a:r>
            <a:endParaRPr lang="cs-CZ" altLang="en-US">
              <a:latin typeface="Arial" panose="020B0604020202020204" pitchFamily="34" charset="0"/>
            </a:endParaRPr>
          </a:p>
          <a:p>
            <a:pPr algn="r" eaLnBrk="1" hangingPunct="1"/>
            <a:r>
              <a:rPr lang="cs-CZ" altLang="en-US">
                <a:latin typeface="Arial" panose="020B0604020202020204" pitchFamily="34" charset="0"/>
              </a:rPr>
              <a:t>castek@econ.muni.cz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F4624C97-B1AF-4BAE-BDCC-50F2DE5241F0}"/>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EF16ADA4-86E5-44C7-859D-41BE26EE7AB2}" type="slidenum">
              <a:rPr lang="cs-CZ" altLang="cs-CZ" sz="1000">
                <a:solidFill>
                  <a:srgbClr val="7D1E1E"/>
                </a:solidFill>
              </a:rPr>
              <a:pPr>
                <a:spcBef>
                  <a:spcPct val="0"/>
                </a:spcBef>
                <a:buClrTx/>
                <a:buFontTx/>
                <a:buNone/>
              </a:pPr>
              <a:t>10</a:t>
            </a:fld>
            <a:endParaRPr lang="cs-CZ" altLang="cs-CZ" sz="1000">
              <a:solidFill>
                <a:srgbClr val="7D1E1E"/>
              </a:solidFill>
            </a:endParaRPr>
          </a:p>
        </p:txBody>
      </p:sp>
      <p:sp>
        <p:nvSpPr>
          <p:cNvPr id="23555" name="Title 1">
            <a:extLst>
              <a:ext uri="{FF2B5EF4-FFF2-40B4-BE49-F238E27FC236}">
                <a16:creationId xmlns:a16="http://schemas.microsoft.com/office/drawing/2014/main" id="{18774808-CEC1-414D-AD15-ABA62853D370}"/>
              </a:ext>
            </a:extLst>
          </p:cNvPr>
          <p:cNvSpPr>
            <a:spLocks noGrp="1"/>
          </p:cNvSpPr>
          <p:nvPr>
            <p:ph type="title"/>
          </p:nvPr>
        </p:nvSpPr>
        <p:spPr/>
        <p:txBody>
          <a:bodyPr/>
          <a:lstStyle/>
          <a:p>
            <a:r>
              <a:rPr lang="cs-CZ" altLang="en-US" b="1"/>
              <a:t>Elements of culture (Lukášová, 2010)</a:t>
            </a:r>
            <a:endParaRPr lang="en-US" altLang="en-US" b="1"/>
          </a:p>
        </p:txBody>
      </p:sp>
      <p:sp>
        <p:nvSpPr>
          <p:cNvPr id="23556" name="Slide Number Placeholder 4">
            <a:extLst>
              <a:ext uri="{FF2B5EF4-FFF2-40B4-BE49-F238E27FC236}">
                <a16:creationId xmlns:a16="http://schemas.microsoft.com/office/drawing/2014/main" id="{047C502A-A293-4127-A32C-6433BF3E1182}"/>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C1030E97-EACF-4E69-BC6F-29C8A84D04E7}" type="slidenum">
              <a:rPr lang="cs-CZ" altLang="cs-CZ" sz="1000" b="1">
                <a:solidFill>
                  <a:srgbClr val="7D1E1E"/>
                </a:solidFill>
              </a:rPr>
              <a:pPr algn="r" eaLnBrk="1" hangingPunct="1">
                <a:spcBef>
                  <a:spcPct val="0"/>
                </a:spcBef>
                <a:buClrTx/>
                <a:buFontTx/>
                <a:buNone/>
              </a:pPr>
              <a:t>10</a:t>
            </a:fld>
            <a:endParaRPr lang="cs-CZ" altLang="cs-CZ" sz="1000" b="1">
              <a:solidFill>
                <a:srgbClr val="7D1E1E"/>
              </a:solidFill>
            </a:endParaRPr>
          </a:p>
        </p:txBody>
      </p:sp>
      <p:sp>
        <p:nvSpPr>
          <p:cNvPr id="23557" name="Zástupný symbol pro obsah 1">
            <a:extLst>
              <a:ext uri="{FF2B5EF4-FFF2-40B4-BE49-F238E27FC236}">
                <a16:creationId xmlns:a16="http://schemas.microsoft.com/office/drawing/2014/main" id="{CA44DA1F-4D1E-4A16-9DFC-07FDF7A34B55}"/>
              </a:ext>
            </a:extLst>
          </p:cNvPr>
          <p:cNvSpPr>
            <a:spLocks noGrp="1"/>
          </p:cNvSpPr>
          <p:nvPr>
            <p:ph idx="1"/>
          </p:nvPr>
        </p:nvSpPr>
        <p:spPr/>
        <p:txBody>
          <a:bodyPr/>
          <a:lstStyle/>
          <a:p>
            <a:endParaRPr lang="en-US" altLang="en-US"/>
          </a:p>
        </p:txBody>
      </p:sp>
      <p:graphicFrame>
        <p:nvGraphicFramePr>
          <p:cNvPr id="7" name="Tabulka 6">
            <a:extLst>
              <a:ext uri="{FF2B5EF4-FFF2-40B4-BE49-F238E27FC236}">
                <a16:creationId xmlns:a16="http://schemas.microsoft.com/office/drawing/2014/main" id="{8F16EABD-C752-47B3-84C0-51CF1D3EF3CE}"/>
              </a:ext>
            </a:extLst>
          </p:cNvPr>
          <p:cNvGraphicFramePr>
            <a:graphicFrameLocks noGrp="1"/>
          </p:cNvGraphicFramePr>
          <p:nvPr/>
        </p:nvGraphicFramePr>
        <p:xfrm>
          <a:off x="468313" y="1628775"/>
          <a:ext cx="8351837" cy="5121275"/>
        </p:xfrm>
        <a:graphic>
          <a:graphicData uri="http://schemas.openxmlformats.org/drawingml/2006/table">
            <a:tbl>
              <a:tblPr firstRow="1" bandRow="1">
                <a:tableStyleId>{5C22544A-7EE6-4342-B048-85BDC9FD1C3A}</a:tableStyleId>
              </a:tblPr>
              <a:tblGrid>
                <a:gridCol w="1871963">
                  <a:extLst>
                    <a:ext uri="{9D8B030D-6E8A-4147-A177-3AD203B41FA5}">
                      <a16:colId xmlns:a16="http://schemas.microsoft.com/office/drawing/2014/main" val="20000"/>
                    </a:ext>
                  </a:extLst>
                </a:gridCol>
                <a:gridCol w="1439972">
                  <a:extLst>
                    <a:ext uri="{9D8B030D-6E8A-4147-A177-3AD203B41FA5}">
                      <a16:colId xmlns:a16="http://schemas.microsoft.com/office/drawing/2014/main" val="20001"/>
                    </a:ext>
                  </a:extLst>
                </a:gridCol>
                <a:gridCol w="2735947">
                  <a:extLst>
                    <a:ext uri="{9D8B030D-6E8A-4147-A177-3AD203B41FA5}">
                      <a16:colId xmlns:a16="http://schemas.microsoft.com/office/drawing/2014/main" val="20002"/>
                    </a:ext>
                  </a:extLst>
                </a:gridCol>
                <a:gridCol w="2303955">
                  <a:extLst>
                    <a:ext uri="{9D8B030D-6E8A-4147-A177-3AD203B41FA5}">
                      <a16:colId xmlns:a16="http://schemas.microsoft.com/office/drawing/2014/main" val="20003"/>
                    </a:ext>
                  </a:extLst>
                </a:gridCol>
              </a:tblGrid>
              <a:tr h="640159">
                <a:tc>
                  <a:txBody>
                    <a:bodyPr/>
                    <a:lstStyle/>
                    <a:p>
                      <a:r>
                        <a:rPr lang="cs-CZ" sz="1800" dirty="0"/>
                        <a:t>Basic </a:t>
                      </a:r>
                      <a:r>
                        <a:rPr lang="cs-CZ" sz="1800" dirty="0" err="1"/>
                        <a:t>assumptions</a:t>
                      </a:r>
                      <a:endParaRPr lang="en-US" sz="1800" dirty="0"/>
                    </a:p>
                  </a:txBody>
                  <a:tcPr marL="91428" marR="91428" marT="45726" marB="45726"/>
                </a:tc>
                <a:tc>
                  <a:txBody>
                    <a:bodyPr/>
                    <a:lstStyle/>
                    <a:p>
                      <a:r>
                        <a:rPr lang="cs-CZ" sz="1800" dirty="0" err="1"/>
                        <a:t>Values</a:t>
                      </a:r>
                      <a:endParaRPr lang="en-US" sz="1800" dirty="0"/>
                    </a:p>
                  </a:txBody>
                  <a:tcPr marL="91428" marR="91428" marT="45726" marB="45726"/>
                </a:tc>
                <a:tc>
                  <a:txBody>
                    <a:bodyPr/>
                    <a:lstStyle/>
                    <a:p>
                      <a:r>
                        <a:rPr lang="cs-CZ" sz="1800" dirty="0" err="1"/>
                        <a:t>Norms</a:t>
                      </a:r>
                      <a:r>
                        <a:rPr lang="cs-CZ" sz="1800" baseline="0" dirty="0"/>
                        <a:t> </a:t>
                      </a:r>
                      <a:r>
                        <a:rPr lang="cs-CZ" sz="1800" baseline="0" dirty="0" err="1"/>
                        <a:t>of</a:t>
                      </a:r>
                      <a:r>
                        <a:rPr lang="cs-CZ" sz="1800" baseline="0" dirty="0"/>
                        <a:t> </a:t>
                      </a:r>
                      <a:r>
                        <a:rPr lang="cs-CZ" sz="1800" baseline="0" dirty="0" err="1"/>
                        <a:t>behavior</a:t>
                      </a:r>
                      <a:endParaRPr lang="en-US" sz="1800" dirty="0"/>
                    </a:p>
                  </a:txBody>
                  <a:tcPr marL="91428" marR="91428" marT="45726" marB="45726"/>
                </a:tc>
                <a:tc>
                  <a:txBody>
                    <a:bodyPr/>
                    <a:lstStyle/>
                    <a:p>
                      <a:r>
                        <a:rPr lang="cs-CZ" sz="1800" dirty="0" err="1"/>
                        <a:t>Artifacts</a:t>
                      </a:r>
                      <a:endParaRPr lang="en-US" sz="1800" dirty="0"/>
                    </a:p>
                  </a:txBody>
                  <a:tcPr marL="91428" marR="91428" marT="45726" marB="45726"/>
                </a:tc>
                <a:extLst>
                  <a:ext uri="{0D108BD9-81ED-4DB2-BD59-A6C34878D82A}">
                    <a16:rowId xmlns:a16="http://schemas.microsoft.com/office/drawing/2014/main" val="10000"/>
                  </a:ext>
                </a:extLst>
              </a:tr>
              <a:tr h="4481116">
                <a:tc>
                  <a:txBody>
                    <a:bodyPr/>
                    <a:lstStyle/>
                    <a:p>
                      <a:r>
                        <a:rPr lang="en-US" sz="1800" dirty="0"/>
                        <a:t>Customer satisfaction is</a:t>
                      </a:r>
                      <a:r>
                        <a:rPr lang="en-US" sz="1800" baseline="0" dirty="0"/>
                        <a:t> possible to reach through quality</a:t>
                      </a:r>
                      <a:endParaRPr lang="en-US" sz="1800" dirty="0"/>
                    </a:p>
                  </a:txBody>
                  <a:tcPr marL="91428" marR="91428" marT="45726" marB="45726"/>
                </a:tc>
                <a:tc>
                  <a:txBody>
                    <a:bodyPr/>
                    <a:lstStyle/>
                    <a:p>
                      <a:r>
                        <a:rPr lang="en-US" sz="1800" dirty="0"/>
                        <a:t>High</a:t>
                      </a:r>
                      <a:r>
                        <a:rPr lang="en-US" sz="1800" baseline="0" dirty="0"/>
                        <a:t>-quality products or services</a:t>
                      </a:r>
                      <a:endParaRPr lang="en-US" sz="1800" dirty="0"/>
                    </a:p>
                  </a:txBody>
                  <a:tcPr marL="91428" marR="91428" marT="45726" marB="45726"/>
                </a:tc>
                <a:tc>
                  <a:txBody>
                    <a:bodyPr/>
                    <a:lstStyle/>
                    <a:p>
                      <a:r>
                        <a:rPr lang="en-US" sz="1800" dirty="0"/>
                        <a:t>Assess quality</a:t>
                      </a:r>
                      <a:r>
                        <a:rPr lang="en-US" sz="1800" baseline="0" dirty="0"/>
                        <a:t> from the customer` viewpoint</a:t>
                      </a:r>
                    </a:p>
                    <a:p>
                      <a:r>
                        <a:rPr lang="en-US" sz="1800" baseline="0" dirty="0"/>
                        <a:t>Accept responsibility for customer satisfaction</a:t>
                      </a:r>
                    </a:p>
                    <a:p>
                      <a:r>
                        <a:rPr lang="en-US" sz="1800" baseline="0" dirty="0"/>
                        <a:t>Care about customer needs</a:t>
                      </a:r>
                    </a:p>
                    <a:p>
                      <a:r>
                        <a:rPr lang="en-US" sz="1800" baseline="0" dirty="0"/>
                        <a:t>Monitor customer satisfaction</a:t>
                      </a:r>
                    </a:p>
                    <a:p>
                      <a:r>
                        <a:rPr lang="en-US" sz="1800" baseline="0" dirty="0"/>
                        <a:t>Continuously improve processes</a:t>
                      </a:r>
                    </a:p>
                    <a:p>
                      <a:r>
                        <a:rPr lang="en-US" sz="1800" baseline="0" dirty="0"/>
                        <a:t>Keep eye on details and perfection</a:t>
                      </a:r>
                      <a:endParaRPr lang="en-US" sz="1800" dirty="0"/>
                    </a:p>
                  </a:txBody>
                  <a:tcPr marL="91428" marR="91428" marT="45726" marB="45726"/>
                </a:tc>
                <a:tc>
                  <a:txBody>
                    <a:bodyPr/>
                    <a:lstStyle/>
                    <a:p>
                      <a:r>
                        <a:rPr lang="en-US" sz="1800" dirty="0"/>
                        <a:t>Regular information about customer satisfaction</a:t>
                      </a:r>
                      <a:r>
                        <a:rPr lang="en-US" sz="1800" baseline="0" dirty="0"/>
                        <a:t> measurement</a:t>
                      </a:r>
                    </a:p>
                    <a:p>
                      <a:r>
                        <a:rPr lang="en-US" sz="1800" baseline="0" dirty="0"/>
                        <a:t>Regular information about problems with reaching customer satisfaction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Stories about distinct achievements with customer satisfaction</a:t>
                      </a:r>
                    </a:p>
                  </a:txBody>
                  <a:tcPr marL="91428" marR="91428" marT="45726" marB="45726"/>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84415356-6205-47A2-A443-39379B6EC5A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46046947-8EB1-4593-883C-D413D9788C28}" type="slidenum">
              <a:rPr lang="cs-CZ" altLang="cs-CZ" sz="1000">
                <a:solidFill>
                  <a:srgbClr val="7D1E1E"/>
                </a:solidFill>
              </a:rPr>
              <a:pPr>
                <a:spcBef>
                  <a:spcPct val="0"/>
                </a:spcBef>
                <a:buClrTx/>
                <a:buFontTx/>
                <a:buNone/>
              </a:pPr>
              <a:t>11</a:t>
            </a:fld>
            <a:endParaRPr lang="cs-CZ" altLang="cs-CZ" sz="1000">
              <a:solidFill>
                <a:srgbClr val="7D1E1E"/>
              </a:solidFill>
            </a:endParaRPr>
          </a:p>
        </p:txBody>
      </p:sp>
      <p:sp>
        <p:nvSpPr>
          <p:cNvPr id="25603" name="Slide Number Placeholder 4">
            <a:extLst>
              <a:ext uri="{FF2B5EF4-FFF2-40B4-BE49-F238E27FC236}">
                <a16:creationId xmlns:a16="http://schemas.microsoft.com/office/drawing/2014/main" id="{11DE7E74-F0DD-42A3-B467-1F10362809B7}"/>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3D08D1C2-3342-4AC0-A035-92264E99CCE8}" type="slidenum">
              <a:rPr lang="cs-CZ" altLang="cs-CZ" sz="1000" b="1">
                <a:solidFill>
                  <a:srgbClr val="7D1E1E"/>
                </a:solidFill>
              </a:rPr>
              <a:pPr algn="r" eaLnBrk="1" hangingPunct="1">
                <a:spcBef>
                  <a:spcPct val="0"/>
                </a:spcBef>
                <a:buClrTx/>
                <a:buFontTx/>
                <a:buNone/>
              </a:pPr>
              <a:t>11</a:t>
            </a:fld>
            <a:endParaRPr lang="cs-CZ" altLang="cs-CZ" sz="1000" b="1">
              <a:solidFill>
                <a:srgbClr val="7D1E1E"/>
              </a:solidFill>
            </a:endParaRPr>
          </a:p>
        </p:txBody>
      </p:sp>
      <p:sp>
        <p:nvSpPr>
          <p:cNvPr id="25604" name="Rectangle 2">
            <a:extLst>
              <a:ext uri="{FF2B5EF4-FFF2-40B4-BE49-F238E27FC236}">
                <a16:creationId xmlns:a16="http://schemas.microsoft.com/office/drawing/2014/main" id="{E32B9DD6-B3DC-41AF-B250-AA57EE2F6CC2}"/>
              </a:ext>
            </a:extLst>
          </p:cNvPr>
          <p:cNvSpPr>
            <a:spLocks noGrp="1" noChangeArrowheads="1"/>
          </p:cNvSpPr>
          <p:nvPr>
            <p:ph type="title" idx="4294967295"/>
          </p:nvPr>
        </p:nvSpPr>
        <p:spPr/>
        <p:txBody>
          <a:bodyPr/>
          <a:lstStyle/>
          <a:p>
            <a:pPr eaLnBrk="1" hangingPunct="1"/>
            <a:r>
              <a:rPr lang="cs-CZ" altLang="en-US" b="1">
                <a:latin typeface="Arial" panose="020B0604020202020204" pitchFamily="34" charset="0"/>
              </a:rPr>
              <a:t>Schein</a:t>
            </a:r>
            <a:r>
              <a:rPr lang="en-US" altLang="en-US" b="1">
                <a:latin typeface="Arial" panose="020B0604020202020204" pitchFamily="34" charset="0"/>
              </a:rPr>
              <a:t>’s model of organi</a:t>
            </a:r>
            <a:r>
              <a:rPr lang="cs-CZ" altLang="en-US" b="1">
                <a:latin typeface="Arial" panose="020B0604020202020204" pitchFamily="34" charset="0"/>
              </a:rPr>
              <a:t>zational culture</a:t>
            </a:r>
          </a:p>
        </p:txBody>
      </p:sp>
      <p:sp>
        <p:nvSpPr>
          <p:cNvPr id="25605" name="TextovéPole 2">
            <a:extLst>
              <a:ext uri="{FF2B5EF4-FFF2-40B4-BE49-F238E27FC236}">
                <a16:creationId xmlns:a16="http://schemas.microsoft.com/office/drawing/2014/main" id="{25F2FF74-D8C8-48F2-9F93-7F82D8CD79D0}"/>
              </a:ext>
            </a:extLst>
          </p:cNvPr>
          <p:cNvSpPr txBox="1">
            <a:spLocks noChangeArrowheads="1"/>
          </p:cNvSpPr>
          <p:nvPr/>
        </p:nvSpPr>
        <p:spPr bwMode="auto">
          <a:xfrm>
            <a:off x="2771775" y="2060575"/>
            <a:ext cx="3313113" cy="400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cs-CZ" altLang="en-US" sz="2000" b="1">
                <a:latin typeface="Arial" panose="020B0604020202020204" pitchFamily="34" charset="0"/>
              </a:rPr>
              <a:t>Artifacts</a:t>
            </a:r>
            <a:endParaRPr lang="en-US" altLang="en-US" sz="2000" b="1">
              <a:latin typeface="Arial" panose="020B0604020202020204" pitchFamily="34" charset="0"/>
            </a:endParaRPr>
          </a:p>
        </p:txBody>
      </p:sp>
      <p:sp>
        <p:nvSpPr>
          <p:cNvPr id="25606" name="TextovéPole 7">
            <a:extLst>
              <a:ext uri="{FF2B5EF4-FFF2-40B4-BE49-F238E27FC236}">
                <a16:creationId xmlns:a16="http://schemas.microsoft.com/office/drawing/2014/main" id="{3E34545B-3F37-4A04-9F27-F2569DEAD2BB}"/>
              </a:ext>
            </a:extLst>
          </p:cNvPr>
          <p:cNvSpPr txBox="1">
            <a:spLocks noChangeArrowheads="1"/>
          </p:cNvSpPr>
          <p:nvPr/>
        </p:nvSpPr>
        <p:spPr bwMode="auto">
          <a:xfrm>
            <a:off x="2776538" y="3068638"/>
            <a:ext cx="3311525" cy="400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cs-CZ" altLang="en-US" sz="2000" b="1">
                <a:latin typeface="Arial" panose="020B0604020202020204" pitchFamily="34" charset="0"/>
              </a:rPr>
              <a:t>Espoused values</a:t>
            </a:r>
            <a:endParaRPr lang="en-US" altLang="en-US" sz="2000" b="1">
              <a:latin typeface="Arial" panose="020B0604020202020204" pitchFamily="34" charset="0"/>
            </a:endParaRPr>
          </a:p>
        </p:txBody>
      </p:sp>
      <p:sp>
        <p:nvSpPr>
          <p:cNvPr id="25607" name="TextovéPole 8">
            <a:extLst>
              <a:ext uri="{FF2B5EF4-FFF2-40B4-BE49-F238E27FC236}">
                <a16:creationId xmlns:a16="http://schemas.microsoft.com/office/drawing/2014/main" id="{41CAA6C6-F305-4837-A44D-D5EE2A1AD98C}"/>
              </a:ext>
            </a:extLst>
          </p:cNvPr>
          <p:cNvSpPr txBox="1">
            <a:spLocks noChangeArrowheads="1"/>
          </p:cNvSpPr>
          <p:nvPr/>
        </p:nvSpPr>
        <p:spPr bwMode="auto">
          <a:xfrm>
            <a:off x="2805113" y="4076700"/>
            <a:ext cx="3313112" cy="7080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cs-CZ" altLang="en-US" sz="2000" b="1">
                <a:latin typeface="Arial" panose="020B0604020202020204" pitchFamily="34" charset="0"/>
              </a:rPr>
              <a:t>Basic Underlying Assumptions</a:t>
            </a:r>
            <a:endParaRPr lang="en-US" altLang="en-US" sz="2000" b="1">
              <a:latin typeface="Arial" panose="020B0604020202020204" pitchFamily="34" charset="0"/>
            </a:endParaRPr>
          </a:p>
        </p:txBody>
      </p:sp>
      <p:cxnSp>
        <p:nvCxnSpPr>
          <p:cNvPr id="5" name="Přímá spojnice se šipkou 4">
            <a:extLst>
              <a:ext uri="{FF2B5EF4-FFF2-40B4-BE49-F238E27FC236}">
                <a16:creationId xmlns:a16="http://schemas.microsoft.com/office/drawing/2014/main" id="{4DF6898A-F726-45CE-8E81-52252B0B07C0}"/>
              </a:ext>
            </a:extLst>
          </p:cNvPr>
          <p:cNvCxnSpPr/>
          <p:nvPr/>
        </p:nvCxnSpPr>
        <p:spPr bwMode="auto">
          <a:xfrm>
            <a:off x="3203575" y="2460625"/>
            <a:ext cx="0" cy="60801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2A9D00C8-00EA-423C-A611-3A389A895B00}"/>
              </a:ext>
            </a:extLst>
          </p:cNvPr>
          <p:cNvCxnSpPr/>
          <p:nvPr/>
        </p:nvCxnSpPr>
        <p:spPr bwMode="auto">
          <a:xfrm>
            <a:off x="3203575" y="3468688"/>
            <a:ext cx="0" cy="60801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B46DA6AE-7BF7-4045-9A2D-CB2B894E8643}"/>
              </a:ext>
            </a:extLst>
          </p:cNvPr>
          <p:cNvCxnSpPr/>
          <p:nvPr/>
        </p:nvCxnSpPr>
        <p:spPr bwMode="auto">
          <a:xfrm flipV="1">
            <a:off x="5651500" y="2457450"/>
            <a:ext cx="0" cy="60801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3600D632-4F69-432E-8B6C-3962956B28CA}"/>
              </a:ext>
            </a:extLst>
          </p:cNvPr>
          <p:cNvCxnSpPr/>
          <p:nvPr/>
        </p:nvCxnSpPr>
        <p:spPr bwMode="auto">
          <a:xfrm flipV="1">
            <a:off x="5665788" y="3436938"/>
            <a:ext cx="0" cy="60801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30AA7C9C-A321-4AD2-B586-281B28578AB8}"/>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574FB4DC-BC6E-4E1C-82A3-2C53CE4A0F4C}" type="slidenum">
              <a:rPr lang="cs-CZ" altLang="cs-CZ" sz="1000">
                <a:solidFill>
                  <a:srgbClr val="7D1E1E"/>
                </a:solidFill>
              </a:rPr>
              <a:pPr>
                <a:spcBef>
                  <a:spcPct val="0"/>
                </a:spcBef>
                <a:buClrTx/>
                <a:buFontTx/>
                <a:buNone/>
              </a:pPr>
              <a:t>12</a:t>
            </a:fld>
            <a:endParaRPr lang="cs-CZ" altLang="cs-CZ" sz="1000">
              <a:solidFill>
                <a:srgbClr val="7D1E1E"/>
              </a:solidFill>
            </a:endParaRPr>
          </a:p>
        </p:txBody>
      </p:sp>
      <p:pic>
        <p:nvPicPr>
          <p:cNvPr id="27651" name="Picture 51">
            <a:extLst>
              <a:ext uri="{FF2B5EF4-FFF2-40B4-BE49-F238E27FC236}">
                <a16:creationId xmlns:a16="http://schemas.microsoft.com/office/drawing/2014/main" id="{E27D6BA2-190F-44CD-8198-36E3F4097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530350"/>
            <a:ext cx="7732713"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Rectangle 2">
            <a:extLst>
              <a:ext uri="{FF2B5EF4-FFF2-40B4-BE49-F238E27FC236}">
                <a16:creationId xmlns:a16="http://schemas.microsoft.com/office/drawing/2014/main" id="{E5E249EF-E599-46ED-AE61-CDDE85F79985}"/>
              </a:ext>
            </a:extLst>
          </p:cNvPr>
          <p:cNvSpPr>
            <a:spLocks noGrp="1" noChangeArrowheads="1"/>
          </p:cNvSpPr>
          <p:nvPr>
            <p:ph type="title"/>
          </p:nvPr>
        </p:nvSpPr>
        <p:spPr/>
        <p:txBody>
          <a:bodyPr/>
          <a:lstStyle/>
          <a:p>
            <a:r>
              <a:rPr lang="cs-CZ" altLang="en-US" b="1"/>
              <a:t>Levels of Culture</a:t>
            </a:r>
            <a:endParaRPr lang="en-US" altLang="en-US"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a:extLst>
              <a:ext uri="{FF2B5EF4-FFF2-40B4-BE49-F238E27FC236}">
                <a16:creationId xmlns:a16="http://schemas.microsoft.com/office/drawing/2014/main" id="{DC117410-3A25-4233-8EC5-561C09746E10}"/>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4E428BF4-1BB3-4D8A-8A94-C844A04271EA}" type="slidenum">
              <a:rPr lang="cs-CZ" altLang="cs-CZ" sz="1000">
                <a:solidFill>
                  <a:srgbClr val="7D1E1E"/>
                </a:solidFill>
              </a:rPr>
              <a:pPr>
                <a:spcBef>
                  <a:spcPct val="0"/>
                </a:spcBef>
                <a:buClrTx/>
                <a:buFontTx/>
                <a:buNone/>
              </a:pPr>
              <a:t>13</a:t>
            </a:fld>
            <a:endParaRPr lang="cs-CZ" altLang="cs-CZ" sz="1000">
              <a:solidFill>
                <a:srgbClr val="7D1E1E"/>
              </a:solidFill>
            </a:endParaRPr>
          </a:p>
        </p:txBody>
      </p:sp>
      <p:sp>
        <p:nvSpPr>
          <p:cNvPr id="35843" name="Title 1">
            <a:extLst>
              <a:ext uri="{FF2B5EF4-FFF2-40B4-BE49-F238E27FC236}">
                <a16:creationId xmlns:a16="http://schemas.microsoft.com/office/drawing/2014/main" id="{0952F000-DFD7-4FB9-8095-71C0A4FB1B7B}"/>
              </a:ext>
            </a:extLst>
          </p:cNvPr>
          <p:cNvSpPr>
            <a:spLocks noGrp="1"/>
          </p:cNvSpPr>
          <p:nvPr>
            <p:ph type="title"/>
          </p:nvPr>
        </p:nvSpPr>
        <p:spPr/>
        <p:txBody>
          <a:bodyPr/>
          <a:lstStyle/>
          <a:p>
            <a:r>
              <a:rPr lang="en-US" altLang="en-US" b="1"/>
              <a:t>Other approaches to organi</a:t>
            </a:r>
            <a:r>
              <a:rPr lang="cs-CZ" altLang="en-US" b="1"/>
              <a:t>zational culture</a:t>
            </a:r>
            <a:endParaRPr lang="en-US" altLang="en-US" b="1"/>
          </a:p>
        </p:txBody>
      </p:sp>
      <p:sp>
        <p:nvSpPr>
          <p:cNvPr id="19460" name="Content Placeholder 2">
            <a:extLst>
              <a:ext uri="{FF2B5EF4-FFF2-40B4-BE49-F238E27FC236}">
                <a16:creationId xmlns:a16="http://schemas.microsoft.com/office/drawing/2014/main" id="{EFEF2731-7460-4BC6-8726-EA8EF186BAB3}"/>
              </a:ext>
            </a:extLst>
          </p:cNvPr>
          <p:cNvSpPr>
            <a:spLocks noGrp="1"/>
          </p:cNvSpPr>
          <p:nvPr>
            <p:ph idx="1"/>
          </p:nvPr>
        </p:nvSpPr>
        <p:spPr>
          <a:xfrm>
            <a:off x="571500" y="1844675"/>
            <a:ext cx="8101013" cy="4286250"/>
          </a:xfrm>
        </p:spPr>
        <p:txBody>
          <a:bodyPr>
            <a:normAutofit lnSpcReduction="10000"/>
          </a:bodyPr>
          <a:lstStyle/>
          <a:p>
            <a:pPr marL="0" indent="0">
              <a:buFont typeface="Wingdings" panose="05000000000000000000" pitchFamily="2" charset="2"/>
              <a:buNone/>
              <a:defRPr/>
            </a:pPr>
            <a:r>
              <a:rPr lang="cs-CZ" u="sng" dirty="0" err="1"/>
              <a:t>Hall</a:t>
            </a:r>
            <a:r>
              <a:rPr lang="cs-CZ" u="sng" dirty="0"/>
              <a:t> (1995)</a:t>
            </a:r>
            <a:r>
              <a:rPr lang="cs-CZ" dirty="0"/>
              <a:t>:</a:t>
            </a:r>
          </a:p>
          <a:p>
            <a:pPr marL="0" indent="0">
              <a:buFont typeface="Wingdings" panose="05000000000000000000" pitchFamily="2" charset="2"/>
              <a:buNone/>
              <a:defRPr/>
            </a:pPr>
            <a:r>
              <a:rPr lang="cs-CZ" dirty="0"/>
              <a:t>1. </a:t>
            </a:r>
            <a:r>
              <a:rPr lang="cs-CZ" dirty="0" err="1"/>
              <a:t>Level</a:t>
            </a:r>
            <a:r>
              <a:rPr lang="cs-CZ" dirty="0"/>
              <a:t> A: </a:t>
            </a:r>
            <a:r>
              <a:rPr lang="cs-CZ" b="1" dirty="0" err="1"/>
              <a:t>A</a:t>
            </a:r>
            <a:r>
              <a:rPr lang="cs-CZ" dirty="0" err="1"/>
              <a:t>rtifacts</a:t>
            </a:r>
            <a:r>
              <a:rPr lang="cs-CZ" dirty="0"/>
              <a:t> and </a:t>
            </a:r>
            <a:r>
              <a:rPr lang="cs-CZ" dirty="0" err="1"/>
              <a:t>etiquette</a:t>
            </a:r>
            <a:endParaRPr lang="cs-CZ" dirty="0"/>
          </a:p>
          <a:p>
            <a:pPr marL="0" indent="0">
              <a:buFont typeface="Wingdings" panose="05000000000000000000" pitchFamily="2" charset="2"/>
              <a:buNone/>
              <a:defRPr/>
            </a:pPr>
            <a:r>
              <a:rPr lang="cs-CZ" dirty="0"/>
              <a:t>2. </a:t>
            </a:r>
            <a:r>
              <a:rPr lang="cs-CZ" dirty="0" err="1"/>
              <a:t>Level</a:t>
            </a:r>
            <a:r>
              <a:rPr lang="cs-CZ" dirty="0"/>
              <a:t> B: </a:t>
            </a:r>
            <a:r>
              <a:rPr lang="cs-CZ" b="1" dirty="0" err="1"/>
              <a:t>B</a:t>
            </a:r>
            <a:r>
              <a:rPr lang="cs-CZ" dirty="0" err="1"/>
              <a:t>ehaviors</a:t>
            </a:r>
            <a:r>
              <a:rPr lang="cs-CZ" dirty="0"/>
              <a:t> and </a:t>
            </a:r>
            <a:r>
              <a:rPr lang="cs-CZ" dirty="0" err="1"/>
              <a:t>actions</a:t>
            </a:r>
            <a:endParaRPr lang="cs-CZ" dirty="0"/>
          </a:p>
          <a:p>
            <a:pPr marL="0" indent="0">
              <a:buFont typeface="Wingdings" panose="05000000000000000000" pitchFamily="2" charset="2"/>
              <a:buNone/>
              <a:defRPr/>
            </a:pPr>
            <a:r>
              <a:rPr lang="cs-CZ" dirty="0"/>
              <a:t>3. </a:t>
            </a:r>
            <a:r>
              <a:rPr lang="cs-CZ" dirty="0" err="1"/>
              <a:t>Level</a:t>
            </a:r>
            <a:r>
              <a:rPr lang="cs-CZ" dirty="0"/>
              <a:t> C: </a:t>
            </a:r>
            <a:r>
              <a:rPr lang="cs-CZ" b="1" dirty="0" err="1"/>
              <a:t>C</a:t>
            </a:r>
            <a:r>
              <a:rPr lang="cs-CZ" dirty="0" err="1"/>
              <a:t>ore</a:t>
            </a:r>
            <a:r>
              <a:rPr lang="cs-CZ" dirty="0"/>
              <a:t> </a:t>
            </a:r>
            <a:r>
              <a:rPr lang="cs-CZ" dirty="0" err="1"/>
              <a:t>morals</a:t>
            </a:r>
            <a:r>
              <a:rPr lang="cs-CZ" dirty="0"/>
              <a:t>, </a:t>
            </a:r>
            <a:r>
              <a:rPr lang="cs-CZ" dirty="0" err="1"/>
              <a:t>beliefs</a:t>
            </a:r>
            <a:r>
              <a:rPr lang="cs-CZ" dirty="0"/>
              <a:t>, </a:t>
            </a:r>
            <a:r>
              <a:rPr lang="cs-CZ" dirty="0" err="1"/>
              <a:t>values</a:t>
            </a:r>
            <a:endParaRPr lang="cs-CZ" dirty="0"/>
          </a:p>
          <a:p>
            <a:pPr marL="0" indent="0">
              <a:buFont typeface="Wingdings" panose="05000000000000000000" pitchFamily="2" charset="2"/>
              <a:buNone/>
              <a:defRPr/>
            </a:pPr>
            <a:endParaRPr lang="cs-CZ" dirty="0"/>
          </a:p>
          <a:p>
            <a:pPr marL="0" indent="0">
              <a:buFont typeface="Wingdings" panose="05000000000000000000" pitchFamily="2" charset="2"/>
              <a:buNone/>
              <a:defRPr/>
            </a:pPr>
            <a:r>
              <a:rPr lang="cs-CZ" u="sng" dirty="0" err="1"/>
              <a:t>Denison</a:t>
            </a:r>
            <a:r>
              <a:rPr lang="cs-CZ" u="sng" dirty="0"/>
              <a:t> (1982, 1990)</a:t>
            </a:r>
            <a:r>
              <a:rPr lang="cs-CZ" dirty="0"/>
              <a:t>:</a:t>
            </a:r>
          </a:p>
          <a:p>
            <a:pPr marL="0" indent="0">
              <a:buFont typeface="Wingdings" panose="05000000000000000000" pitchFamily="2" charset="2"/>
              <a:buNone/>
              <a:defRPr/>
            </a:pPr>
            <a:r>
              <a:rPr lang="cs-CZ" dirty="0"/>
              <a:t>1. </a:t>
            </a:r>
            <a:r>
              <a:rPr lang="cs-CZ" dirty="0" err="1"/>
              <a:t>values</a:t>
            </a:r>
            <a:r>
              <a:rPr lang="cs-CZ" dirty="0"/>
              <a:t> and </a:t>
            </a:r>
            <a:r>
              <a:rPr lang="cs-CZ" dirty="0" err="1"/>
              <a:t>beliefs</a:t>
            </a:r>
            <a:r>
              <a:rPr lang="cs-CZ" dirty="0"/>
              <a:t> (</a:t>
            </a:r>
            <a:r>
              <a:rPr lang="cs-CZ" dirty="0" err="1"/>
              <a:t>preconditions</a:t>
            </a:r>
            <a:r>
              <a:rPr lang="cs-CZ" dirty="0"/>
              <a:t>)</a:t>
            </a:r>
          </a:p>
          <a:p>
            <a:pPr marL="444500" indent="-444500">
              <a:buFont typeface="Wingdings" panose="05000000000000000000" pitchFamily="2" charset="2"/>
              <a:buNone/>
              <a:defRPr/>
            </a:pPr>
            <a:r>
              <a:rPr lang="cs-CZ" dirty="0"/>
              <a:t>2. </a:t>
            </a:r>
            <a:r>
              <a:rPr lang="cs-CZ" dirty="0" err="1"/>
              <a:t>patterns</a:t>
            </a:r>
            <a:r>
              <a:rPr lang="cs-CZ" dirty="0"/>
              <a:t> </a:t>
            </a:r>
            <a:r>
              <a:rPr lang="cs-CZ" dirty="0" err="1"/>
              <a:t>of</a:t>
            </a:r>
            <a:r>
              <a:rPr lang="cs-CZ" dirty="0"/>
              <a:t> </a:t>
            </a:r>
            <a:r>
              <a:rPr lang="cs-CZ" dirty="0" err="1"/>
              <a:t>behavior</a:t>
            </a:r>
            <a:r>
              <a:rPr lang="cs-CZ" dirty="0"/>
              <a:t>, </a:t>
            </a:r>
            <a:r>
              <a:rPr lang="cs-CZ" dirty="0" err="1"/>
              <a:t>reflecting</a:t>
            </a:r>
            <a:r>
              <a:rPr lang="cs-CZ" dirty="0"/>
              <a:t> and </a:t>
            </a:r>
            <a:r>
              <a:rPr lang="cs-CZ" dirty="0" err="1"/>
              <a:t>strenghtening</a:t>
            </a:r>
            <a:r>
              <a:rPr lang="cs-CZ" dirty="0"/>
              <a:t> </a:t>
            </a:r>
            <a:r>
              <a:rPr lang="cs-CZ" dirty="0" err="1"/>
              <a:t>the</a:t>
            </a:r>
            <a:r>
              <a:rPr lang="cs-CZ" dirty="0"/>
              <a:t> </a:t>
            </a:r>
            <a:r>
              <a:rPr lang="cs-CZ" dirty="0" err="1"/>
              <a:t>values</a:t>
            </a:r>
            <a:endParaRPr lang="cs-CZ" dirty="0"/>
          </a:p>
          <a:p>
            <a:pPr marL="444500" indent="-444500">
              <a:buFont typeface="Wingdings" panose="05000000000000000000" pitchFamily="2" charset="2"/>
              <a:buNone/>
              <a:defRPr/>
            </a:pPr>
            <a:r>
              <a:rPr lang="cs-CZ" dirty="0"/>
              <a:t>3. </a:t>
            </a:r>
            <a:r>
              <a:rPr lang="cs-CZ" dirty="0" err="1"/>
              <a:t>sets</a:t>
            </a:r>
            <a:r>
              <a:rPr lang="cs-CZ" dirty="0"/>
              <a:t> </a:t>
            </a:r>
            <a:r>
              <a:rPr lang="cs-CZ" dirty="0" err="1"/>
              <a:t>of</a:t>
            </a:r>
            <a:r>
              <a:rPr lang="cs-CZ" dirty="0"/>
              <a:t> </a:t>
            </a:r>
            <a:r>
              <a:rPr lang="cs-CZ" dirty="0" err="1"/>
              <a:t>conditions</a:t>
            </a:r>
            <a:r>
              <a:rPr lang="cs-CZ" dirty="0"/>
              <a:t> (</a:t>
            </a:r>
            <a:r>
              <a:rPr lang="cs-CZ" dirty="0" err="1"/>
              <a:t>artifacts</a:t>
            </a:r>
            <a:r>
              <a:rPr lang="cs-CZ" dirty="0"/>
              <a:t> and </a:t>
            </a:r>
            <a:r>
              <a:rPr lang="cs-CZ" dirty="0" err="1"/>
              <a:t>the</a:t>
            </a:r>
            <a:r>
              <a:rPr lang="cs-CZ" dirty="0"/>
              <a:t> </a:t>
            </a:r>
            <a:r>
              <a:rPr lang="cs-CZ" dirty="0" err="1"/>
              <a:t>environment</a:t>
            </a:r>
            <a:r>
              <a:rPr lang="cs-CZ" dirty="0"/>
              <a:t> in </a:t>
            </a:r>
            <a:r>
              <a:rPr lang="cs-CZ" dirty="0" err="1"/>
              <a:t>which</a:t>
            </a:r>
            <a:r>
              <a:rPr lang="cs-CZ" dirty="0"/>
              <a:t> </a:t>
            </a:r>
            <a:r>
              <a:rPr lang="cs-CZ" dirty="0" err="1"/>
              <a:t>members</a:t>
            </a:r>
            <a:r>
              <a:rPr lang="cs-CZ" dirty="0"/>
              <a:t> </a:t>
            </a:r>
            <a:r>
              <a:rPr lang="cs-CZ" dirty="0" err="1"/>
              <a:t>of</a:t>
            </a:r>
            <a:r>
              <a:rPr lang="cs-CZ" dirty="0"/>
              <a:t> </a:t>
            </a:r>
            <a:r>
              <a:rPr lang="cs-CZ" dirty="0" err="1"/>
              <a:t>organization</a:t>
            </a:r>
            <a:r>
              <a:rPr lang="cs-CZ" dirty="0"/>
              <a:t> </a:t>
            </a:r>
            <a:r>
              <a:rPr lang="cs-CZ" dirty="0" err="1"/>
              <a:t>work</a:t>
            </a:r>
            <a:r>
              <a:rPr lang="cs-CZ" dirty="0"/>
              <a:t>)</a:t>
            </a:r>
          </a:p>
        </p:txBody>
      </p:sp>
      <p:sp>
        <p:nvSpPr>
          <p:cNvPr id="35845" name="Slide Number Placeholder 4">
            <a:extLst>
              <a:ext uri="{FF2B5EF4-FFF2-40B4-BE49-F238E27FC236}">
                <a16:creationId xmlns:a16="http://schemas.microsoft.com/office/drawing/2014/main" id="{3A9E8B75-6782-4FEA-ADF1-AC1058306AEA}"/>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B6D604EC-DE2D-4875-A96B-BCF7B9E8FA9A}" type="slidenum">
              <a:rPr lang="cs-CZ" altLang="cs-CZ" sz="1000" b="1">
                <a:solidFill>
                  <a:srgbClr val="7D1E1E"/>
                </a:solidFill>
              </a:rPr>
              <a:pPr algn="r" eaLnBrk="1" hangingPunct="1">
                <a:spcBef>
                  <a:spcPct val="0"/>
                </a:spcBef>
                <a:buClrTx/>
                <a:buFontTx/>
                <a:buNone/>
              </a:pPr>
              <a:t>13</a:t>
            </a:fld>
            <a:endParaRPr lang="cs-CZ" altLang="cs-CZ" sz="1000" b="1">
              <a:solidFill>
                <a:srgbClr val="7D1E1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a:extLst>
              <a:ext uri="{FF2B5EF4-FFF2-40B4-BE49-F238E27FC236}">
                <a16:creationId xmlns:a16="http://schemas.microsoft.com/office/drawing/2014/main" id="{F133B84D-209F-46B4-9704-EDCA9EE07CC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C4EABD01-F9AD-4788-BE62-AC68FDDAB580}" type="slidenum">
              <a:rPr lang="cs-CZ" altLang="cs-CZ" sz="1000">
                <a:solidFill>
                  <a:srgbClr val="7D1E1E"/>
                </a:solidFill>
              </a:rPr>
              <a:pPr>
                <a:spcBef>
                  <a:spcPct val="0"/>
                </a:spcBef>
                <a:buClrTx/>
                <a:buFontTx/>
                <a:buNone/>
              </a:pPr>
              <a:t>14</a:t>
            </a:fld>
            <a:endParaRPr lang="cs-CZ" altLang="cs-CZ" sz="1000">
              <a:solidFill>
                <a:srgbClr val="7D1E1E"/>
              </a:solidFill>
            </a:endParaRPr>
          </a:p>
        </p:txBody>
      </p:sp>
      <p:sp>
        <p:nvSpPr>
          <p:cNvPr id="37891" name="Title 1">
            <a:extLst>
              <a:ext uri="{FF2B5EF4-FFF2-40B4-BE49-F238E27FC236}">
                <a16:creationId xmlns:a16="http://schemas.microsoft.com/office/drawing/2014/main" id="{6290C9B1-81DB-4EE4-8600-D23F69BE05A8}"/>
              </a:ext>
            </a:extLst>
          </p:cNvPr>
          <p:cNvSpPr>
            <a:spLocks noGrp="1"/>
          </p:cNvSpPr>
          <p:nvPr>
            <p:ph type="title" idx="4294967295"/>
          </p:nvPr>
        </p:nvSpPr>
        <p:spPr/>
        <p:txBody>
          <a:bodyPr/>
          <a:lstStyle/>
          <a:p>
            <a:r>
              <a:rPr lang="cs-CZ" altLang="en-US" b="1">
                <a:latin typeface="Arial" panose="020B0604020202020204" pitchFamily="34" charset="0"/>
              </a:rPr>
              <a:t>Content and Strength of the Organizational Culture</a:t>
            </a:r>
            <a:endParaRPr lang="en-US" altLang="en-US" b="1">
              <a:latin typeface="Arial" panose="020B0604020202020204" pitchFamily="34" charset="0"/>
            </a:endParaRPr>
          </a:p>
        </p:txBody>
      </p:sp>
      <p:sp>
        <p:nvSpPr>
          <p:cNvPr id="37892" name="Content Placeholder 2">
            <a:extLst>
              <a:ext uri="{FF2B5EF4-FFF2-40B4-BE49-F238E27FC236}">
                <a16:creationId xmlns:a16="http://schemas.microsoft.com/office/drawing/2014/main" id="{AA00F65C-7677-41EB-A576-4BADC41E3C98}"/>
              </a:ext>
            </a:extLst>
          </p:cNvPr>
          <p:cNvSpPr>
            <a:spLocks noGrp="1"/>
          </p:cNvSpPr>
          <p:nvPr>
            <p:ph idx="4294967295"/>
          </p:nvPr>
        </p:nvSpPr>
        <p:spPr>
          <a:xfrm>
            <a:off x="571500" y="1773238"/>
            <a:ext cx="8101013" cy="4668837"/>
          </a:xfrm>
        </p:spPr>
        <p:txBody>
          <a:bodyPr/>
          <a:lstStyle/>
          <a:p>
            <a:pPr marL="0" indent="0">
              <a:buFont typeface="Wingdings" panose="05000000000000000000" pitchFamily="2" charset="2"/>
              <a:buNone/>
            </a:pPr>
            <a:r>
              <a:rPr lang="en-US" altLang="en-US" u="sng"/>
              <a:t>Content</a:t>
            </a:r>
            <a:r>
              <a:rPr lang="cs-CZ" altLang="en-US"/>
              <a:t>:</a:t>
            </a:r>
          </a:p>
          <a:p>
            <a:pPr marL="0" indent="0">
              <a:buFont typeface="Wingdings" panose="05000000000000000000" pitchFamily="2" charset="2"/>
              <a:buNone/>
            </a:pPr>
            <a:r>
              <a:rPr lang="cs-CZ" altLang="en-US"/>
              <a:t>What particular </a:t>
            </a:r>
            <a:r>
              <a:rPr lang="en-US" altLang="en-US"/>
              <a:t>basic assumptions, beliefs, values, attitudes and norms of behavior</a:t>
            </a:r>
            <a:r>
              <a:rPr lang="cs-CZ" altLang="en-US"/>
              <a:t> are shared.</a:t>
            </a:r>
          </a:p>
          <a:p>
            <a:pPr marL="0" indent="0">
              <a:buFont typeface="Wingdings" panose="05000000000000000000" pitchFamily="2" charset="2"/>
              <a:buNone/>
            </a:pPr>
            <a:endParaRPr lang="cs-CZ" altLang="en-US"/>
          </a:p>
          <a:p>
            <a:pPr marL="0" indent="0">
              <a:buFont typeface="Wingdings" panose="05000000000000000000" pitchFamily="2" charset="2"/>
              <a:buNone/>
            </a:pPr>
            <a:r>
              <a:rPr lang="cs-CZ" altLang="en-US" u="sng"/>
              <a:t>Strength</a:t>
            </a:r>
            <a:r>
              <a:rPr lang="cs-CZ" altLang="en-US"/>
              <a:t>:</a:t>
            </a:r>
          </a:p>
          <a:p>
            <a:pPr marL="0" indent="0">
              <a:buFont typeface="Wingdings" panose="05000000000000000000" pitchFamily="2" charset="2"/>
              <a:buNone/>
            </a:pPr>
            <a:r>
              <a:rPr lang="cs-CZ" altLang="en-US"/>
              <a:t>To what extent are these elements of culture shared.</a:t>
            </a:r>
          </a:p>
          <a:p>
            <a:pPr marL="0" indent="0">
              <a:buFont typeface="Wingdings" panose="05000000000000000000" pitchFamily="2" charset="2"/>
              <a:buNone/>
            </a:pPr>
            <a:endParaRPr lang="cs-CZ" altLang="en-US"/>
          </a:p>
          <a:p>
            <a:pPr marL="0" indent="0">
              <a:buFont typeface="Wingdings" panose="05000000000000000000" pitchFamily="2" charset="2"/>
              <a:buNone/>
            </a:pPr>
            <a:r>
              <a:rPr lang="cs-CZ" altLang="en-US" u="sng"/>
              <a:t>Subcultures</a:t>
            </a:r>
            <a:r>
              <a:rPr lang="cs-CZ" altLang="en-US"/>
              <a:t>:</a:t>
            </a:r>
          </a:p>
          <a:p>
            <a:pPr marL="0" indent="0">
              <a:buFont typeface="Wingdings" panose="05000000000000000000" pitchFamily="2" charset="2"/>
              <a:buNone/>
            </a:pPr>
            <a:r>
              <a:rPr lang="en-US" altLang="en-US"/>
              <a:t>Distinct different cultures in one organization</a:t>
            </a:r>
            <a:r>
              <a:rPr lang="cs-CZ" altLang="en-US"/>
              <a:t>.</a:t>
            </a:r>
            <a:endParaRPr lang="en-US" altLang="en-US"/>
          </a:p>
        </p:txBody>
      </p:sp>
      <p:sp>
        <p:nvSpPr>
          <p:cNvPr id="37893" name="Slide Number Placeholder 4">
            <a:extLst>
              <a:ext uri="{FF2B5EF4-FFF2-40B4-BE49-F238E27FC236}">
                <a16:creationId xmlns:a16="http://schemas.microsoft.com/office/drawing/2014/main" id="{DC7237E9-CC1C-4552-BBF8-15A2E0C72F14}"/>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7066F3E6-3150-4FE2-930A-727E3ADCDC03}" type="slidenum">
              <a:rPr lang="cs-CZ" altLang="cs-CZ" sz="1000" b="1">
                <a:solidFill>
                  <a:srgbClr val="7D1E1E"/>
                </a:solidFill>
              </a:rPr>
              <a:pPr algn="r" eaLnBrk="1" hangingPunct="1">
                <a:spcBef>
                  <a:spcPct val="0"/>
                </a:spcBef>
                <a:buClrTx/>
                <a:buFontTx/>
                <a:buNone/>
              </a:pPr>
              <a:t>14</a:t>
            </a:fld>
            <a:endParaRPr lang="cs-CZ" altLang="cs-CZ" sz="1000" b="1">
              <a:solidFill>
                <a:srgbClr val="7D1E1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a:extLst>
              <a:ext uri="{FF2B5EF4-FFF2-40B4-BE49-F238E27FC236}">
                <a16:creationId xmlns:a16="http://schemas.microsoft.com/office/drawing/2014/main" id="{48B4B453-8235-4898-B278-ED59E7BB8AE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BB641073-035B-4D20-9157-86759E41924A}" type="slidenum">
              <a:rPr lang="cs-CZ" altLang="cs-CZ" sz="1000">
                <a:solidFill>
                  <a:srgbClr val="7D1E1E"/>
                </a:solidFill>
              </a:rPr>
              <a:pPr>
                <a:spcBef>
                  <a:spcPct val="0"/>
                </a:spcBef>
                <a:buClrTx/>
                <a:buFontTx/>
                <a:buNone/>
              </a:pPr>
              <a:t>15</a:t>
            </a:fld>
            <a:endParaRPr lang="cs-CZ" altLang="cs-CZ" sz="1000">
              <a:solidFill>
                <a:srgbClr val="7D1E1E"/>
              </a:solidFill>
            </a:endParaRPr>
          </a:p>
        </p:txBody>
      </p:sp>
      <p:sp>
        <p:nvSpPr>
          <p:cNvPr id="39939" name="Title 1">
            <a:extLst>
              <a:ext uri="{FF2B5EF4-FFF2-40B4-BE49-F238E27FC236}">
                <a16:creationId xmlns:a16="http://schemas.microsoft.com/office/drawing/2014/main" id="{9E0F7837-6724-44B9-9D61-59D72F1AA356}"/>
              </a:ext>
            </a:extLst>
          </p:cNvPr>
          <p:cNvSpPr>
            <a:spLocks noGrp="1"/>
          </p:cNvSpPr>
          <p:nvPr>
            <p:ph type="title" idx="4294967295"/>
          </p:nvPr>
        </p:nvSpPr>
        <p:spPr/>
        <p:txBody>
          <a:bodyPr/>
          <a:lstStyle/>
          <a:p>
            <a:r>
              <a:rPr lang="cs-CZ" altLang="en-US" b="1">
                <a:latin typeface="Arial" panose="020B0604020202020204" pitchFamily="34" charset="0"/>
              </a:rPr>
              <a:t>Sources of Organizational Culture</a:t>
            </a:r>
            <a:endParaRPr lang="en-US" altLang="en-US" b="1">
              <a:latin typeface="Arial" panose="020B0604020202020204" pitchFamily="34" charset="0"/>
            </a:endParaRPr>
          </a:p>
        </p:txBody>
      </p:sp>
      <p:sp>
        <p:nvSpPr>
          <p:cNvPr id="19460" name="Content Placeholder 2">
            <a:extLst>
              <a:ext uri="{FF2B5EF4-FFF2-40B4-BE49-F238E27FC236}">
                <a16:creationId xmlns:a16="http://schemas.microsoft.com/office/drawing/2014/main" id="{1FB47C00-A957-4515-8B0E-5BC73E5D94E6}"/>
              </a:ext>
            </a:extLst>
          </p:cNvPr>
          <p:cNvSpPr>
            <a:spLocks noGrp="1"/>
          </p:cNvSpPr>
          <p:nvPr>
            <p:ph idx="4294967295"/>
          </p:nvPr>
        </p:nvSpPr>
        <p:spPr>
          <a:xfrm>
            <a:off x="571500" y="1773238"/>
            <a:ext cx="8101013" cy="4357687"/>
          </a:xfrm>
        </p:spPr>
        <p:txBody>
          <a:bodyPr/>
          <a:lstStyle/>
          <a:p>
            <a:pPr marL="0" indent="0">
              <a:buFont typeface="Wingdings" panose="05000000000000000000" pitchFamily="2" charset="2"/>
              <a:buNone/>
              <a:defRPr/>
            </a:pPr>
            <a:r>
              <a:rPr lang="cs-CZ" sz="2000" dirty="0"/>
              <a:t>Influence </a:t>
            </a:r>
            <a:r>
              <a:rPr lang="cs-CZ" sz="2000" dirty="0" err="1"/>
              <a:t>of</a:t>
            </a:r>
            <a:r>
              <a:rPr lang="cs-CZ" sz="2000" dirty="0"/>
              <a:t>: </a:t>
            </a:r>
          </a:p>
          <a:p>
            <a:pPr marL="457200" indent="-457200">
              <a:buFont typeface="+mj-lt"/>
              <a:buAutoNum type="arabicPeriod"/>
              <a:defRPr/>
            </a:pPr>
            <a:r>
              <a:rPr lang="cs-CZ" sz="2000" dirty="0" err="1"/>
              <a:t>the</a:t>
            </a:r>
            <a:r>
              <a:rPr lang="cs-CZ" sz="2000" dirty="0"/>
              <a:t> </a:t>
            </a:r>
            <a:r>
              <a:rPr lang="cs-CZ" sz="2000" dirty="0" err="1"/>
              <a:t>environment</a:t>
            </a:r>
            <a:r>
              <a:rPr lang="cs-CZ" sz="2000" dirty="0"/>
              <a:t>: </a:t>
            </a:r>
            <a:r>
              <a:rPr lang="cs-CZ" sz="2000" dirty="0" err="1"/>
              <a:t>national</a:t>
            </a:r>
            <a:r>
              <a:rPr lang="cs-CZ" sz="2000" dirty="0"/>
              <a:t> </a:t>
            </a:r>
            <a:r>
              <a:rPr lang="cs-CZ" sz="2000" dirty="0" err="1"/>
              <a:t>culture</a:t>
            </a:r>
            <a:r>
              <a:rPr lang="cs-CZ" sz="2000" dirty="0"/>
              <a:t>, type </a:t>
            </a:r>
            <a:r>
              <a:rPr lang="cs-CZ" sz="2000" dirty="0" err="1"/>
              <a:t>of</a:t>
            </a:r>
            <a:r>
              <a:rPr lang="cs-CZ" sz="2000" dirty="0"/>
              <a:t> market, </a:t>
            </a:r>
            <a:r>
              <a:rPr lang="cs-CZ" sz="2000" dirty="0" err="1"/>
              <a:t>culture</a:t>
            </a:r>
            <a:r>
              <a:rPr lang="cs-CZ" sz="2000" dirty="0"/>
              <a:t> </a:t>
            </a:r>
            <a:r>
              <a:rPr lang="cs-CZ" sz="2000" dirty="0" err="1"/>
              <a:t>of</a:t>
            </a:r>
            <a:r>
              <a:rPr lang="cs-CZ" sz="2000" dirty="0"/>
              <a:t> </a:t>
            </a:r>
            <a:r>
              <a:rPr lang="cs-CZ" sz="2000" dirty="0" err="1"/>
              <a:t>profession</a:t>
            </a:r>
            <a:r>
              <a:rPr lang="cs-CZ" sz="2000" dirty="0"/>
              <a:t>, </a:t>
            </a:r>
            <a:r>
              <a:rPr lang="cs-CZ" sz="2000" dirty="0" err="1"/>
              <a:t>customer</a:t>
            </a:r>
            <a:r>
              <a:rPr lang="cs-CZ" sz="2000" dirty="0"/>
              <a:t> </a:t>
            </a:r>
            <a:r>
              <a:rPr lang="cs-CZ" sz="2000" dirty="0" err="1"/>
              <a:t>demands</a:t>
            </a:r>
            <a:r>
              <a:rPr lang="cs-CZ" sz="2000" dirty="0"/>
              <a:t> and </a:t>
            </a:r>
            <a:r>
              <a:rPr lang="cs-CZ" sz="2000" dirty="0" err="1"/>
              <a:t>bargaining</a:t>
            </a:r>
            <a:r>
              <a:rPr lang="cs-CZ" sz="2000" dirty="0"/>
              <a:t> </a:t>
            </a:r>
            <a:r>
              <a:rPr lang="cs-CZ" sz="2000" dirty="0" err="1"/>
              <a:t>power</a:t>
            </a:r>
            <a:r>
              <a:rPr lang="cs-CZ" sz="2000" dirty="0"/>
              <a:t>, type </a:t>
            </a:r>
            <a:r>
              <a:rPr lang="cs-CZ" sz="2000" dirty="0" err="1"/>
              <a:t>of</a:t>
            </a:r>
            <a:r>
              <a:rPr lang="cs-CZ" sz="2000" dirty="0"/>
              <a:t> </a:t>
            </a:r>
            <a:r>
              <a:rPr lang="cs-CZ" sz="2000" dirty="0" err="1"/>
              <a:t>industry</a:t>
            </a:r>
            <a:r>
              <a:rPr lang="cs-CZ" sz="2000" dirty="0"/>
              <a:t>,</a:t>
            </a:r>
          </a:p>
          <a:p>
            <a:pPr marL="457200" indent="-457200">
              <a:buFont typeface="+mj-lt"/>
              <a:buAutoNum type="arabicPeriod"/>
              <a:defRPr/>
            </a:pPr>
            <a:r>
              <a:rPr lang="cs-CZ" sz="2000" dirty="0" err="1"/>
              <a:t>the</a:t>
            </a:r>
            <a:r>
              <a:rPr lang="cs-CZ" sz="2000" dirty="0"/>
              <a:t> </a:t>
            </a:r>
            <a:r>
              <a:rPr lang="cs-CZ" sz="2000" dirty="0" err="1"/>
              <a:t>founder</a:t>
            </a:r>
            <a:r>
              <a:rPr lang="cs-CZ" sz="2000" dirty="0"/>
              <a:t>, dominant leader, </a:t>
            </a:r>
            <a:r>
              <a:rPr lang="cs-CZ" sz="2000" dirty="0" err="1"/>
              <a:t>owner</a:t>
            </a:r>
            <a:r>
              <a:rPr lang="cs-CZ" sz="2000" dirty="0"/>
              <a:t> </a:t>
            </a:r>
            <a:r>
              <a:rPr lang="cs-CZ" sz="2000" dirty="0" err="1"/>
              <a:t>or</a:t>
            </a:r>
            <a:r>
              <a:rPr lang="cs-CZ" sz="2000" dirty="0"/>
              <a:t> </a:t>
            </a:r>
            <a:r>
              <a:rPr lang="cs-CZ" sz="2000" dirty="0" err="1"/>
              <a:t>manager</a:t>
            </a:r>
            <a:r>
              <a:rPr lang="cs-CZ" sz="2000" dirty="0"/>
              <a:t>,</a:t>
            </a:r>
          </a:p>
          <a:p>
            <a:pPr marL="457200" indent="-457200">
              <a:buFont typeface="+mj-lt"/>
              <a:buAutoNum type="arabicPeriod"/>
              <a:defRPr/>
            </a:pPr>
            <a:r>
              <a:rPr lang="cs-CZ" sz="2000" dirty="0" err="1"/>
              <a:t>size</a:t>
            </a:r>
            <a:r>
              <a:rPr lang="cs-CZ" sz="2000" dirty="0"/>
              <a:t> and maturity </a:t>
            </a:r>
            <a:r>
              <a:rPr lang="cs-CZ" sz="2000" dirty="0" err="1"/>
              <a:t>of</a:t>
            </a:r>
            <a:r>
              <a:rPr lang="cs-CZ" sz="2000" dirty="0"/>
              <a:t> </a:t>
            </a:r>
            <a:r>
              <a:rPr lang="cs-CZ" sz="2000" dirty="0" err="1"/>
              <a:t>the</a:t>
            </a:r>
            <a:r>
              <a:rPr lang="cs-CZ" sz="2000" dirty="0"/>
              <a:t> </a:t>
            </a:r>
            <a:r>
              <a:rPr lang="cs-CZ" sz="2000" dirty="0" err="1"/>
              <a:t>organization</a:t>
            </a:r>
            <a:r>
              <a:rPr lang="cs-CZ" sz="2000" dirty="0"/>
              <a:t>,</a:t>
            </a:r>
          </a:p>
          <a:p>
            <a:pPr marL="457200" indent="-457200">
              <a:buFont typeface="+mj-lt"/>
              <a:buAutoNum type="arabicPeriod"/>
              <a:defRPr/>
            </a:pPr>
            <a:r>
              <a:rPr lang="cs-CZ" sz="2000" dirty="0" err="1"/>
              <a:t>technologies</a:t>
            </a:r>
            <a:r>
              <a:rPr lang="cs-CZ" sz="2000" dirty="0"/>
              <a:t> </a:t>
            </a:r>
            <a:r>
              <a:rPr lang="cs-CZ" sz="2000" dirty="0" err="1"/>
              <a:t>used</a:t>
            </a:r>
            <a:r>
              <a:rPr lang="cs-CZ" sz="2000" dirty="0"/>
              <a:t>.</a:t>
            </a:r>
          </a:p>
          <a:p>
            <a:pPr marL="0" indent="0">
              <a:buFont typeface="Wingdings" panose="05000000000000000000" pitchFamily="2" charset="2"/>
              <a:buNone/>
              <a:defRPr/>
            </a:pPr>
            <a:r>
              <a:rPr lang="cs-CZ" sz="2000" dirty="0"/>
              <a:t> </a:t>
            </a:r>
            <a:endParaRPr lang="en-US" sz="2000" dirty="0"/>
          </a:p>
        </p:txBody>
      </p:sp>
      <p:sp>
        <p:nvSpPr>
          <p:cNvPr id="39941" name="Slide Number Placeholder 4">
            <a:extLst>
              <a:ext uri="{FF2B5EF4-FFF2-40B4-BE49-F238E27FC236}">
                <a16:creationId xmlns:a16="http://schemas.microsoft.com/office/drawing/2014/main" id="{17094248-7320-4FB0-9587-640706064EC0}"/>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8E290EA8-6B35-4FA3-8974-1DCE211CFA0A}" type="slidenum">
              <a:rPr lang="cs-CZ" altLang="cs-CZ" sz="1000" b="1">
                <a:solidFill>
                  <a:srgbClr val="7D1E1E"/>
                </a:solidFill>
              </a:rPr>
              <a:pPr algn="r" eaLnBrk="1" hangingPunct="1">
                <a:spcBef>
                  <a:spcPct val="0"/>
                </a:spcBef>
                <a:buClrTx/>
                <a:buFontTx/>
                <a:buNone/>
              </a:pPr>
              <a:t>15</a:t>
            </a:fld>
            <a:endParaRPr lang="cs-CZ" altLang="cs-CZ" sz="1000" b="1">
              <a:solidFill>
                <a:srgbClr val="7D1E1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3C62D03B-D280-4AF0-8603-3B7C5190DE3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AC1424E7-E448-4231-9924-FAD59B42C811}" type="slidenum">
              <a:rPr lang="cs-CZ" altLang="cs-CZ" sz="1000">
                <a:solidFill>
                  <a:srgbClr val="7D1E1E"/>
                </a:solidFill>
              </a:rPr>
              <a:pPr>
                <a:spcBef>
                  <a:spcPct val="0"/>
                </a:spcBef>
                <a:buClrTx/>
                <a:buFontTx/>
                <a:buNone/>
              </a:pPr>
              <a:t>16</a:t>
            </a:fld>
            <a:endParaRPr lang="cs-CZ" altLang="cs-CZ" sz="1000">
              <a:solidFill>
                <a:srgbClr val="7D1E1E"/>
              </a:solidFill>
            </a:endParaRPr>
          </a:p>
        </p:txBody>
      </p:sp>
      <p:sp>
        <p:nvSpPr>
          <p:cNvPr id="41987" name="Title 1">
            <a:extLst>
              <a:ext uri="{FF2B5EF4-FFF2-40B4-BE49-F238E27FC236}">
                <a16:creationId xmlns:a16="http://schemas.microsoft.com/office/drawing/2014/main" id="{167F4727-8E42-4BE6-97B2-9634903E8B56}"/>
              </a:ext>
            </a:extLst>
          </p:cNvPr>
          <p:cNvSpPr>
            <a:spLocks noGrp="1"/>
          </p:cNvSpPr>
          <p:nvPr>
            <p:ph type="title" idx="4294967295"/>
          </p:nvPr>
        </p:nvSpPr>
        <p:spPr/>
        <p:txBody>
          <a:bodyPr/>
          <a:lstStyle/>
          <a:p>
            <a:r>
              <a:rPr lang="cs-CZ" altLang="en-US" b="1">
                <a:latin typeface="Arial" panose="020B0604020202020204" pitchFamily="34" charset="0"/>
              </a:rPr>
              <a:t>Harrison, 1972 and Handy, 1976</a:t>
            </a:r>
            <a:endParaRPr lang="en-US" altLang="en-US" b="1">
              <a:latin typeface="Arial" panose="020B0604020202020204" pitchFamily="34" charset="0"/>
            </a:endParaRPr>
          </a:p>
        </p:txBody>
      </p:sp>
      <p:sp>
        <p:nvSpPr>
          <p:cNvPr id="41988" name="Content Placeholder 2">
            <a:extLst>
              <a:ext uri="{FF2B5EF4-FFF2-40B4-BE49-F238E27FC236}">
                <a16:creationId xmlns:a16="http://schemas.microsoft.com/office/drawing/2014/main" id="{7B379C56-1ABF-4A16-A47F-1BD6547D1B6D}"/>
              </a:ext>
            </a:extLst>
          </p:cNvPr>
          <p:cNvSpPr>
            <a:spLocks noGrp="1"/>
          </p:cNvSpPr>
          <p:nvPr>
            <p:ph idx="4294967295"/>
          </p:nvPr>
        </p:nvSpPr>
        <p:spPr>
          <a:xfrm>
            <a:off x="571500" y="5589588"/>
            <a:ext cx="8101013" cy="541337"/>
          </a:xfrm>
        </p:spPr>
        <p:txBody>
          <a:bodyPr/>
          <a:lstStyle/>
          <a:p>
            <a:pPr marL="0" indent="0">
              <a:buFont typeface="Wingdings" panose="05000000000000000000" pitchFamily="2" charset="2"/>
              <a:buNone/>
            </a:pPr>
            <a:r>
              <a:rPr lang="cs-CZ" altLang="en-US" sz="1600"/>
              <a:t>One of the first typologies, still very known.</a:t>
            </a:r>
            <a:endParaRPr lang="en-US" altLang="en-US" sz="1600"/>
          </a:p>
        </p:txBody>
      </p:sp>
      <p:sp>
        <p:nvSpPr>
          <p:cNvPr id="41989" name="Slide Number Placeholder 4">
            <a:extLst>
              <a:ext uri="{FF2B5EF4-FFF2-40B4-BE49-F238E27FC236}">
                <a16:creationId xmlns:a16="http://schemas.microsoft.com/office/drawing/2014/main" id="{B4C0914C-26E4-4F8D-A566-DED9C25296B5}"/>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DA80569E-627E-4DBD-917F-B205E87EC95C}" type="slidenum">
              <a:rPr lang="cs-CZ" altLang="cs-CZ" sz="1000" b="1">
                <a:solidFill>
                  <a:srgbClr val="7D1E1E"/>
                </a:solidFill>
              </a:rPr>
              <a:pPr algn="r" eaLnBrk="1" hangingPunct="1">
                <a:spcBef>
                  <a:spcPct val="0"/>
                </a:spcBef>
                <a:buClrTx/>
                <a:buFontTx/>
                <a:buNone/>
              </a:pPr>
              <a:t>16</a:t>
            </a:fld>
            <a:endParaRPr lang="cs-CZ" altLang="cs-CZ" sz="1000" b="1">
              <a:solidFill>
                <a:srgbClr val="7D1E1E"/>
              </a:solidFill>
            </a:endParaRPr>
          </a:p>
        </p:txBody>
      </p:sp>
      <p:pic>
        <p:nvPicPr>
          <p:cNvPr id="41990" name="Picture 6">
            <a:extLst>
              <a:ext uri="{FF2B5EF4-FFF2-40B4-BE49-F238E27FC236}">
                <a16:creationId xmlns:a16="http://schemas.microsoft.com/office/drawing/2014/main" id="{88A50099-6986-47E1-9E0B-1B2B13551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1700213"/>
            <a:ext cx="7192962"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65973E6C-A77B-4B49-B264-8C82D24BEDE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C8E86EFB-A8F0-4730-A285-A7AE122E26EE}" type="slidenum">
              <a:rPr lang="cs-CZ" altLang="cs-CZ" sz="1000">
                <a:solidFill>
                  <a:srgbClr val="7D1E1E"/>
                </a:solidFill>
              </a:rPr>
              <a:pPr>
                <a:spcBef>
                  <a:spcPct val="0"/>
                </a:spcBef>
                <a:buClrTx/>
                <a:buFontTx/>
                <a:buNone/>
              </a:pPr>
              <a:t>17</a:t>
            </a:fld>
            <a:endParaRPr lang="cs-CZ" altLang="cs-CZ" sz="1000">
              <a:solidFill>
                <a:srgbClr val="7D1E1E"/>
              </a:solidFill>
            </a:endParaRPr>
          </a:p>
        </p:txBody>
      </p:sp>
      <p:sp>
        <p:nvSpPr>
          <p:cNvPr id="44035" name="Title 1">
            <a:extLst>
              <a:ext uri="{FF2B5EF4-FFF2-40B4-BE49-F238E27FC236}">
                <a16:creationId xmlns:a16="http://schemas.microsoft.com/office/drawing/2014/main" id="{FFC2F70D-BD2E-4793-849A-50E7E49AF6DC}"/>
              </a:ext>
            </a:extLst>
          </p:cNvPr>
          <p:cNvSpPr>
            <a:spLocks noGrp="1"/>
          </p:cNvSpPr>
          <p:nvPr>
            <p:ph type="title" idx="4294967295"/>
          </p:nvPr>
        </p:nvSpPr>
        <p:spPr/>
        <p:txBody>
          <a:bodyPr/>
          <a:lstStyle/>
          <a:p>
            <a:r>
              <a:rPr lang="cs-CZ" altLang="en-US" b="1">
                <a:latin typeface="Arial" panose="020B0604020202020204" pitchFamily="34" charset="0"/>
              </a:rPr>
              <a:t>Trompenaars, 1993</a:t>
            </a:r>
            <a:endParaRPr lang="en-US" altLang="en-US" b="1">
              <a:latin typeface="Arial" panose="020B0604020202020204" pitchFamily="34" charset="0"/>
            </a:endParaRPr>
          </a:p>
        </p:txBody>
      </p:sp>
      <p:pic>
        <p:nvPicPr>
          <p:cNvPr id="44036" name="Zástupný symbol pro obsah 1">
            <a:extLst>
              <a:ext uri="{FF2B5EF4-FFF2-40B4-BE49-F238E27FC236}">
                <a16:creationId xmlns:a16="http://schemas.microsoft.com/office/drawing/2014/main" id="{26272FD5-75BF-46D7-8884-30DADE32F4FB}"/>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525" y="1989138"/>
            <a:ext cx="9134475" cy="4202112"/>
          </a:xfrm>
          <a:solidFill>
            <a:srgbClr val="FFFFFF"/>
          </a:solidFill>
        </p:spPr>
      </p:pic>
      <p:sp>
        <p:nvSpPr>
          <p:cNvPr id="44037" name="Slide Number Placeholder 4">
            <a:extLst>
              <a:ext uri="{FF2B5EF4-FFF2-40B4-BE49-F238E27FC236}">
                <a16:creationId xmlns:a16="http://schemas.microsoft.com/office/drawing/2014/main" id="{233B5084-09C2-47B8-B2E0-F22533198AC0}"/>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6CA5E469-DE1D-434F-807F-1BF9F72D014D}" type="slidenum">
              <a:rPr lang="cs-CZ" altLang="cs-CZ" sz="1000" b="1">
                <a:solidFill>
                  <a:srgbClr val="7D1E1E"/>
                </a:solidFill>
              </a:rPr>
              <a:pPr algn="r" eaLnBrk="1" hangingPunct="1">
                <a:spcBef>
                  <a:spcPct val="0"/>
                </a:spcBef>
                <a:buClrTx/>
                <a:buFontTx/>
                <a:buNone/>
              </a:pPr>
              <a:t>17</a:t>
            </a:fld>
            <a:endParaRPr lang="cs-CZ" altLang="cs-CZ" sz="1000" b="1">
              <a:solidFill>
                <a:srgbClr val="7D1E1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a:extLst>
              <a:ext uri="{FF2B5EF4-FFF2-40B4-BE49-F238E27FC236}">
                <a16:creationId xmlns:a16="http://schemas.microsoft.com/office/drawing/2014/main" id="{775E1D08-548A-4BE5-AEC7-F605AF5F541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36BE7AF7-8CCB-4F69-A04F-0FADD9884709}" type="slidenum">
              <a:rPr lang="cs-CZ" altLang="cs-CZ" sz="1000">
                <a:solidFill>
                  <a:srgbClr val="7D1E1E"/>
                </a:solidFill>
              </a:rPr>
              <a:pPr>
                <a:spcBef>
                  <a:spcPct val="0"/>
                </a:spcBef>
                <a:buClrTx/>
                <a:buFontTx/>
                <a:buNone/>
              </a:pPr>
              <a:t>18</a:t>
            </a:fld>
            <a:endParaRPr lang="cs-CZ" altLang="cs-CZ" sz="1000">
              <a:solidFill>
                <a:srgbClr val="7D1E1E"/>
              </a:solidFill>
            </a:endParaRPr>
          </a:p>
        </p:txBody>
      </p:sp>
      <p:sp>
        <p:nvSpPr>
          <p:cNvPr id="46083" name="Title 1">
            <a:extLst>
              <a:ext uri="{FF2B5EF4-FFF2-40B4-BE49-F238E27FC236}">
                <a16:creationId xmlns:a16="http://schemas.microsoft.com/office/drawing/2014/main" id="{F2EF1037-890B-4F39-A749-D764A4545DCA}"/>
              </a:ext>
            </a:extLst>
          </p:cNvPr>
          <p:cNvSpPr>
            <a:spLocks noGrp="1"/>
          </p:cNvSpPr>
          <p:nvPr>
            <p:ph type="title" idx="4294967295"/>
          </p:nvPr>
        </p:nvSpPr>
        <p:spPr/>
        <p:txBody>
          <a:bodyPr/>
          <a:lstStyle/>
          <a:p>
            <a:r>
              <a:rPr lang="cs-CZ" altLang="en-US" b="1">
                <a:latin typeface="Arial" panose="020B0604020202020204" pitchFamily="34" charset="0"/>
              </a:rPr>
              <a:t>Deal and Kennedy, 1982</a:t>
            </a:r>
            <a:endParaRPr lang="en-US" altLang="en-US" b="1">
              <a:latin typeface="Arial" panose="020B0604020202020204" pitchFamily="34" charset="0"/>
            </a:endParaRPr>
          </a:p>
        </p:txBody>
      </p:sp>
      <p:sp>
        <p:nvSpPr>
          <p:cNvPr id="46084" name="Slide Number Placeholder 4">
            <a:extLst>
              <a:ext uri="{FF2B5EF4-FFF2-40B4-BE49-F238E27FC236}">
                <a16:creationId xmlns:a16="http://schemas.microsoft.com/office/drawing/2014/main" id="{31C8872B-5A40-44FC-BC19-B7B7D3476004}"/>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B647C741-119D-4A39-9872-0C0846C77BD8}" type="slidenum">
              <a:rPr lang="cs-CZ" altLang="cs-CZ" sz="1000" b="1">
                <a:solidFill>
                  <a:srgbClr val="7D1E1E"/>
                </a:solidFill>
              </a:rPr>
              <a:pPr algn="r" eaLnBrk="1" hangingPunct="1">
                <a:spcBef>
                  <a:spcPct val="0"/>
                </a:spcBef>
                <a:buClrTx/>
                <a:buFontTx/>
                <a:buNone/>
              </a:pPr>
              <a:t>18</a:t>
            </a:fld>
            <a:endParaRPr lang="cs-CZ" altLang="cs-CZ" sz="1000" b="1">
              <a:solidFill>
                <a:srgbClr val="7D1E1E"/>
              </a:solidFill>
            </a:endParaRPr>
          </a:p>
        </p:txBody>
      </p:sp>
      <p:graphicFrame>
        <p:nvGraphicFramePr>
          <p:cNvPr id="2" name="Tabulka 1">
            <a:extLst>
              <a:ext uri="{FF2B5EF4-FFF2-40B4-BE49-F238E27FC236}">
                <a16:creationId xmlns:a16="http://schemas.microsoft.com/office/drawing/2014/main" id="{E2D6CBFF-CBEB-4D31-9C9B-AD23558EC7EF}"/>
              </a:ext>
            </a:extLst>
          </p:cNvPr>
          <p:cNvGraphicFramePr>
            <a:graphicFrameLocks noGrp="1"/>
          </p:cNvGraphicFramePr>
          <p:nvPr/>
        </p:nvGraphicFramePr>
        <p:xfrm>
          <a:off x="395288" y="1773238"/>
          <a:ext cx="8569325" cy="4581525"/>
        </p:xfrm>
        <a:graphic>
          <a:graphicData uri="http://schemas.openxmlformats.org/drawingml/2006/table">
            <a:tbl>
              <a:tblPr/>
              <a:tblGrid>
                <a:gridCol w="2088322">
                  <a:extLst>
                    <a:ext uri="{9D8B030D-6E8A-4147-A177-3AD203B41FA5}">
                      <a16:colId xmlns:a16="http://schemas.microsoft.com/office/drawing/2014/main" val="20000"/>
                    </a:ext>
                  </a:extLst>
                </a:gridCol>
                <a:gridCol w="1008156">
                  <a:extLst>
                    <a:ext uri="{9D8B030D-6E8A-4147-A177-3AD203B41FA5}">
                      <a16:colId xmlns:a16="http://schemas.microsoft.com/office/drawing/2014/main" val="20001"/>
                    </a:ext>
                  </a:extLst>
                </a:gridCol>
                <a:gridCol w="2808435">
                  <a:extLst>
                    <a:ext uri="{9D8B030D-6E8A-4147-A177-3AD203B41FA5}">
                      <a16:colId xmlns:a16="http://schemas.microsoft.com/office/drawing/2014/main" val="20002"/>
                    </a:ext>
                  </a:extLst>
                </a:gridCol>
                <a:gridCol w="2664412">
                  <a:extLst>
                    <a:ext uri="{9D8B030D-6E8A-4147-A177-3AD203B41FA5}">
                      <a16:colId xmlns:a16="http://schemas.microsoft.com/office/drawing/2014/main" val="20003"/>
                    </a:ext>
                  </a:extLst>
                </a:gridCol>
              </a:tblGrid>
              <a:tr h="304800">
                <a:tc rowSpan="2" gridSpan="2">
                  <a:txBody>
                    <a:bodyPr/>
                    <a:lstStyle/>
                    <a:p>
                      <a:pPr algn="ctr"/>
                      <a:r>
                        <a:rPr lang="en-US" sz="2000" dirty="0"/>
                        <a:t> </a:t>
                      </a:r>
                    </a:p>
                    <a:p>
                      <a:pPr algn="ctr"/>
                      <a:r>
                        <a:rPr lang="en-US" sz="2000" dirty="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gridSpan="2">
                  <a:txBody>
                    <a:bodyPr/>
                    <a:lstStyle/>
                    <a:p>
                      <a:pPr algn="ctr"/>
                      <a:r>
                        <a:rPr lang="en-US" sz="2000" b="1" dirty="0"/>
                        <a:t>Risk</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22772">
                <a:tc gridSpan="2" vMerge="1">
                  <a:txBody>
                    <a:bodyPr/>
                    <a:lstStyle/>
                    <a:p>
                      <a:endParaRPr lang="en-US"/>
                    </a:p>
                  </a:txBody>
                  <a:tcPr/>
                </a:tc>
                <a:tc hMerge="1" vMerge="1">
                  <a:txBody>
                    <a:bodyPr/>
                    <a:lstStyle/>
                    <a:p>
                      <a:endParaRPr lang="en-US"/>
                    </a:p>
                  </a:txBody>
                  <a:tcPr/>
                </a:tc>
                <a:tc>
                  <a:txBody>
                    <a:bodyPr/>
                    <a:lstStyle/>
                    <a:p>
                      <a:pPr algn="ctr"/>
                      <a:r>
                        <a:rPr lang="en-US" sz="2000" dirty="0"/>
                        <a:t>Low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High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55938">
                <a:tc rowSpan="2">
                  <a:txBody>
                    <a:bodyPr/>
                    <a:lstStyle/>
                    <a:p>
                      <a:pPr algn="ctr"/>
                      <a:r>
                        <a:rPr lang="en-US" sz="2000" b="1" dirty="0"/>
                        <a:t>Feedback and reward</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Rapid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 </a:t>
                      </a:r>
                      <a:r>
                        <a:rPr lang="en-US" sz="2000" b="1" dirty="0"/>
                        <a:t>Work-hard, </a:t>
                      </a:r>
                      <a:br>
                        <a:rPr lang="en-US" sz="2000" b="1" dirty="0"/>
                      </a:br>
                      <a:r>
                        <a:rPr lang="en-US" sz="2000" b="1" dirty="0"/>
                        <a:t>play-hard</a:t>
                      </a:r>
                      <a:br>
                        <a:rPr lang="en-US" sz="2000" b="1" dirty="0"/>
                      </a:br>
                      <a:r>
                        <a:rPr lang="en-US" sz="2000" b="1" dirty="0"/>
                        <a:t> culture</a:t>
                      </a:r>
                      <a:endParaRPr lang="en-US" sz="2000" dirty="0"/>
                    </a:p>
                    <a:p>
                      <a:r>
                        <a:rPr lang="en-US" sz="2000" dirty="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Tough-guy macho</a:t>
                      </a:r>
                      <a:br>
                        <a:rPr lang="en-US" sz="2000" b="1" dirty="0"/>
                      </a:br>
                      <a:r>
                        <a:rPr lang="en-US" sz="2000" b="1" dirty="0"/>
                        <a:t>culture</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98016">
                <a:tc vMerge="1">
                  <a:txBody>
                    <a:bodyPr/>
                    <a:lstStyle/>
                    <a:p>
                      <a:endParaRPr lang="en-US"/>
                    </a:p>
                  </a:txBody>
                  <a:tcPr/>
                </a:tc>
                <a:tc>
                  <a:txBody>
                    <a:bodyPr/>
                    <a:lstStyle/>
                    <a:p>
                      <a:pPr algn="ctr"/>
                      <a:r>
                        <a:rPr lang="en-US" sz="2000" dirty="0"/>
                        <a:t>Slow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 </a:t>
                      </a:r>
                      <a:r>
                        <a:rPr lang="en-US" sz="2000" b="1" dirty="0"/>
                        <a:t>Process</a:t>
                      </a:r>
                      <a:br>
                        <a:rPr lang="en-US" sz="2000" b="1" dirty="0"/>
                      </a:br>
                      <a:r>
                        <a:rPr lang="en-US" sz="2000" b="1" dirty="0"/>
                        <a:t> culture</a:t>
                      </a:r>
                      <a:br>
                        <a:rPr lang="en-US" sz="2000" b="1" dirty="0"/>
                      </a:br>
                      <a:r>
                        <a:rPr lang="en-US" sz="2000" b="1" dirty="0"/>
                        <a:t> </a:t>
                      </a:r>
                      <a:endParaRPr lang="en-US" sz="2000" dirty="0"/>
                    </a:p>
                    <a:p>
                      <a:r>
                        <a:rPr lang="en-US" sz="2000" dirty="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Bet-the-</a:t>
                      </a:r>
                      <a:br>
                        <a:rPr lang="en-US" sz="2000" b="1" dirty="0"/>
                      </a:br>
                      <a:r>
                        <a:rPr lang="en-US" sz="2000" b="1" dirty="0"/>
                        <a:t>company</a:t>
                      </a:r>
                      <a:br>
                        <a:rPr lang="en-US" sz="2000" b="1" dirty="0"/>
                      </a:br>
                      <a:r>
                        <a:rPr lang="en-US" sz="2000" b="1" dirty="0"/>
                        <a:t>culture</a:t>
                      </a:r>
                      <a:br>
                        <a:rPr lang="en-US" sz="2000" b="1" dirty="0"/>
                      </a:br>
                      <a:r>
                        <a:rPr lang="en-US" sz="2000" b="1" dirty="0"/>
                        <a:t> </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6107" name="Rectangle 6">
            <a:extLst>
              <a:ext uri="{FF2B5EF4-FFF2-40B4-BE49-F238E27FC236}">
                <a16:creationId xmlns:a16="http://schemas.microsoft.com/office/drawing/2014/main" id="{87036131-909B-499C-8A01-C63E007BD5CE}"/>
              </a:ext>
            </a:extLst>
          </p:cNvPr>
          <p:cNvSpPr>
            <a:spLocks noChangeArrowheads="1"/>
          </p:cNvSpPr>
          <p:nvPr/>
        </p:nvSpPr>
        <p:spPr bwMode="auto">
          <a:xfrm>
            <a:off x="4205288" y="1773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FontTx/>
              <a:buNone/>
            </a:pPr>
            <a:endParaRPr lang="cs-CZ" altLang="en-US" sz="1600">
              <a:latin typeface="Arial" panose="020B0604020202020204" pitchFamily="34" charset="0"/>
            </a:endParaRPr>
          </a:p>
          <a:p>
            <a:pPr algn="ctr">
              <a:spcBef>
                <a:spcPct val="0"/>
              </a:spcBef>
              <a:buClrTx/>
              <a:buFontTx/>
              <a:buNone/>
            </a:pPr>
            <a:r>
              <a:rPr lang="cs-CZ" altLang="en-US" sz="1600">
                <a:latin typeface="Arial" panose="020B060402020202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06A640A5-624B-41BC-B7F9-0F300FCF882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83814E33-4A53-4AAB-8AA6-9D74C5BBB1AD}" type="slidenum">
              <a:rPr lang="cs-CZ" altLang="cs-CZ" sz="1000">
                <a:solidFill>
                  <a:srgbClr val="7D1E1E"/>
                </a:solidFill>
              </a:rPr>
              <a:pPr>
                <a:spcBef>
                  <a:spcPct val="0"/>
                </a:spcBef>
                <a:buClrTx/>
                <a:buFontTx/>
                <a:buNone/>
              </a:pPr>
              <a:t>19</a:t>
            </a:fld>
            <a:endParaRPr lang="cs-CZ" altLang="cs-CZ" sz="1000">
              <a:solidFill>
                <a:srgbClr val="7D1E1E"/>
              </a:solidFill>
            </a:endParaRPr>
          </a:p>
        </p:txBody>
      </p:sp>
      <p:sp>
        <p:nvSpPr>
          <p:cNvPr id="48131" name="Title 1">
            <a:extLst>
              <a:ext uri="{FF2B5EF4-FFF2-40B4-BE49-F238E27FC236}">
                <a16:creationId xmlns:a16="http://schemas.microsoft.com/office/drawing/2014/main" id="{3B0B4724-3897-4E3B-8BBB-1127AA0634D1}"/>
              </a:ext>
            </a:extLst>
          </p:cNvPr>
          <p:cNvSpPr>
            <a:spLocks noGrp="1"/>
          </p:cNvSpPr>
          <p:nvPr>
            <p:ph type="title" idx="4294967295"/>
          </p:nvPr>
        </p:nvSpPr>
        <p:spPr>
          <a:xfrm>
            <a:off x="4535488" y="819150"/>
            <a:ext cx="7772400" cy="503238"/>
          </a:xfrm>
        </p:spPr>
        <p:txBody>
          <a:bodyPr/>
          <a:lstStyle/>
          <a:p>
            <a:r>
              <a:rPr lang="cs-CZ" altLang="en-US" b="1">
                <a:latin typeface="Arial" panose="020B0604020202020204" pitchFamily="34" charset="0"/>
              </a:rPr>
              <a:t>Deal and Kennedy, 1982</a:t>
            </a:r>
            <a:endParaRPr lang="en-US" altLang="en-US" b="1">
              <a:latin typeface="Arial" panose="020B0604020202020204" pitchFamily="34" charset="0"/>
            </a:endParaRPr>
          </a:p>
        </p:txBody>
      </p:sp>
      <p:sp>
        <p:nvSpPr>
          <p:cNvPr id="48132" name="Content Placeholder 2">
            <a:extLst>
              <a:ext uri="{FF2B5EF4-FFF2-40B4-BE49-F238E27FC236}">
                <a16:creationId xmlns:a16="http://schemas.microsoft.com/office/drawing/2014/main" id="{261D67D6-C43D-4EC4-BA35-A31D4271C82B}"/>
              </a:ext>
            </a:extLst>
          </p:cNvPr>
          <p:cNvSpPr>
            <a:spLocks noGrp="1"/>
          </p:cNvSpPr>
          <p:nvPr>
            <p:ph idx="4294967295"/>
          </p:nvPr>
        </p:nvSpPr>
        <p:spPr>
          <a:xfrm>
            <a:off x="107950" y="1052513"/>
            <a:ext cx="4103688" cy="2232025"/>
          </a:xfrm>
        </p:spPr>
        <p:txBody>
          <a:bodyPr/>
          <a:lstStyle/>
          <a:p>
            <a:pPr marL="0" indent="0">
              <a:buFont typeface="Wingdings" panose="05000000000000000000" pitchFamily="2" charset="2"/>
              <a:buNone/>
            </a:pPr>
            <a:r>
              <a:rPr lang="en-US" altLang="en-US" sz="1600" b="1"/>
              <a:t>Work-hard, play-hard culture</a:t>
            </a:r>
          </a:p>
          <a:p>
            <a:pPr marL="0" indent="0">
              <a:buFont typeface="Wingdings" panose="05000000000000000000" pitchFamily="2" charset="2"/>
              <a:buNone/>
            </a:pPr>
            <a:r>
              <a:rPr lang="en-US" altLang="en-US" sz="1600"/>
              <a:t>This has rapid feedback/reward and low risk, leading to:</a:t>
            </a:r>
          </a:p>
          <a:p>
            <a:pPr marL="0" indent="0">
              <a:buFont typeface="Wingdings" panose="05000000000000000000" pitchFamily="2" charset="2"/>
              <a:buNone/>
            </a:pPr>
            <a:r>
              <a:rPr lang="en-US" altLang="en-US" sz="1600"/>
              <a:t>Stress coming from quantity of work rather than uncertainty.</a:t>
            </a:r>
          </a:p>
          <a:p>
            <a:pPr marL="0" indent="0">
              <a:buFont typeface="Wingdings" panose="05000000000000000000" pitchFamily="2" charset="2"/>
              <a:buNone/>
            </a:pPr>
            <a:r>
              <a:rPr lang="en-US" altLang="en-US" sz="1600"/>
              <a:t>High-speed action leading to high-speed recreation.</a:t>
            </a:r>
          </a:p>
          <a:p>
            <a:pPr marL="0" indent="0">
              <a:buFont typeface="Wingdings" panose="05000000000000000000" pitchFamily="2" charset="2"/>
              <a:buNone/>
            </a:pPr>
            <a:r>
              <a:rPr lang="en-US" altLang="en-US" sz="1600"/>
              <a:t>Eg. Restaurants, software companies.</a:t>
            </a:r>
          </a:p>
        </p:txBody>
      </p:sp>
      <p:sp>
        <p:nvSpPr>
          <p:cNvPr id="48133" name="Slide Number Placeholder 4">
            <a:extLst>
              <a:ext uri="{FF2B5EF4-FFF2-40B4-BE49-F238E27FC236}">
                <a16:creationId xmlns:a16="http://schemas.microsoft.com/office/drawing/2014/main" id="{E1D7EC68-301D-4776-97B2-7E56CEE5BBD1}"/>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F16AC80B-16BA-4EAC-AE87-93639CDE488A}" type="slidenum">
              <a:rPr lang="cs-CZ" altLang="cs-CZ" sz="1000" b="1">
                <a:solidFill>
                  <a:srgbClr val="7D1E1E"/>
                </a:solidFill>
              </a:rPr>
              <a:pPr algn="r" eaLnBrk="1" hangingPunct="1">
                <a:spcBef>
                  <a:spcPct val="0"/>
                </a:spcBef>
                <a:buClrTx/>
                <a:buFontTx/>
                <a:buNone/>
              </a:pPr>
              <a:t>19</a:t>
            </a:fld>
            <a:endParaRPr lang="cs-CZ" altLang="cs-CZ" sz="1000" b="1">
              <a:solidFill>
                <a:srgbClr val="7D1E1E"/>
              </a:solidFill>
            </a:endParaRPr>
          </a:p>
        </p:txBody>
      </p:sp>
      <p:sp>
        <p:nvSpPr>
          <p:cNvPr id="48134" name="Content Placeholder 2">
            <a:extLst>
              <a:ext uri="{FF2B5EF4-FFF2-40B4-BE49-F238E27FC236}">
                <a16:creationId xmlns:a16="http://schemas.microsoft.com/office/drawing/2014/main" id="{5312394E-E878-4380-BEDB-4F3C4FEFE40C}"/>
              </a:ext>
            </a:extLst>
          </p:cNvPr>
          <p:cNvSpPr txBox="1">
            <a:spLocks/>
          </p:cNvSpPr>
          <p:nvPr/>
        </p:nvSpPr>
        <p:spPr bwMode="auto">
          <a:xfrm>
            <a:off x="4535488" y="1341438"/>
            <a:ext cx="460851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buFont typeface="Wingdings" panose="05000000000000000000" pitchFamily="2" charset="2"/>
              <a:buNone/>
            </a:pPr>
            <a:r>
              <a:rPr lang="en-US" altLang="en-US" sz="1600" b="1"/>
              <a:t>Tough-guy macho culture</a:t>
            </a:r>
          </a:p>
          <a:p>
            <a:pPr>
              <a:buFont typeface="Wingdings" panose="05000000000000000000" pitchFamily="2" charset="2"/>
              <a:buNone/>
            </a:pPr>
            <a:r>
              <a:rPr lang="en-US" altLang="en-US" sz="1600"/>
              <a:t>This has rapid feedback/reward and high risk, leading to:</a:t>
            </a:r>
          </a:p>
          <a:p>
            <a:pPr>
              <a:buFont typeface="Wingdings" panose="05000000000000000000" pitchFamily="2" charset="2"/>
              <a:buNone/>
            </a:pPr>
            <a:r>
              <a:rPr lang="en-US" altLang="en-US" sz="1600"/>
              <a:t>Stress coming from high risk and potential loss/gain of reward.</a:t>
            </a:r>
          </a:p>
          <a:p>
            <a:pPr>
              <a:buFont typeface="Wingdings" panose="05000000000000000000" pitchFamily="2" charset="2"/>
              <a:buNone/>
            </a:pPr>
            <a:r>
              <a:rPr lang="en-US" altLang="en-US" sz="1600"/>
              <a:t>Focus on the present rather than the longer-term future.</a:t>
            </a:r>
          </a:p>
          <a:p>
            <a:pPr>
              <a:buFont typeface="Wingdings" panose="05000000000000000000" pitchFamily="2" charset="2"/>
              <a:buNone/>
            </a:pPr>
            <a:r>
              <a:rPr lang="en-US" altLang="en-US" sz="1600"/>
              <a:t>Eg. police, surgeons, sports.</a:t>
            </a:r>
          </a:p>
        </p:txBody>
      </p:sp>
      <p:sp>
        <p:nvSpPr>
          <p:cNvPr id="48135" name="Content Placeholder 2">
            <a:extLst>
              <a:ext uri="{FF2B5EF4-FFF2-40B4-BE49-F238E27FC236}">
                <a16:creationId xmlns:a16="http://schemas.microsoft.com/office/drawing/2014/main" id="{DF16FC10-38CF-4396-8820-79E46D19C8D2}"/>
              </a:ext>
            </a:extLst>
          </p:cNvPr>
          <p:cNvSpPr txBox="1">
            <a:spLocks/>
          </p:cNvSpPr>
          <p:nvPr/>
        </p:nvSpPr>
        <p:spPr bwMode="auto">
          <a:xfrm>
            <a:off x="107950" y="3370263"/>
            <a:ext cx="4103688"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buFont typeface="Wingdings" panose="05000000000000000000" pitchFamily="2" charset="2"/>
              <a:buNone/>
            </a:pPr>
            <a:r>
              <a:rPr lang="en-US" altLang="en-US" sz="1600" b="1"/>
              <a:t>Process culture</a:t>
            </a:r>
          </a:p>
          <a:p>
            <a:pPr>
              <a:buFont typeface="Wingdings" panose="05000000000000000000" pitchFamily="2" charset="2"/>
              <a:buNone/>
            </a:pPr>
            <a:r>
              <a:rPr lang="en-US" altLang="en-US" sz="1600"/>
              <a:t>This has slow feedback/reward and low risk, leading to:</a:t>
            </a:r>
          </a:p>
          <a:p>
            <a:pPr>
              <a:buFont typeface="Wingdings" panose="05000000000000000000" pitchFamily="2" charset="2"/>
              <a:buNone/>
            </a:pPr>
            <a:r>
              <a:rPr lang="en-US" altLang="en-US" sz="1600"/>
              <a:t>Low stress, plodding work, comfort and security. Stress may come from internal politics and stupidity of the system.</a:t>
            </a:r>
          </a:p>
          <a:p>
            <a:pPr>
              <a:buFont typeface="Wingdings" panose="05000000000000000000" pitchFamily="2" charset="2"/>
              <a:buNone/>
            </a:pPr>
            <a:r>
              <a:rPr lang="en-US" altLang="en-US" sz="1600"/>
              <a:t>Development of bureaucracies and other ways of maintaining the status quo.</a:t>
            </a:r>
          </a:p>
          <a:p>
            <a:pPr>
              <a:buFont typeface="Wingdings" panose="05000000000000000000" pitchFamily="2" charset="2"/>
              <a:buNone/>
            </a:pPr>
            <a:r>
              <a:rPr lang="en-US" altLang="en-US" sz="1600"/>
              <a:t>Focus on security of the past and of the future.</a:t>
            </a:r>
          </a:p>
          <a:p>
            <a:pPr>
              <a:buFont typeface="Wingdings" panose="05000000000000000000" pitchFamily="2" charset="2"/>
              <a:buNone/>
            </a:pPr>
            <a:r>
              <a:rPr lang="en-US" altLang="en-US" sz="1600"/>
              <a:t>Eg. banks, insurance companies.</a:t>
            </a:r>
          </a:p>
        </p:txBody>
      </p:sp>
      <p:sp>
        <p:nvSpPr>
          <p:cNvPr id="48136" name="Content Placeholder 2">
            <a:extLst>
              <a:ext uri="{FF2B5EF4-FFF2-40B4-BE49-F238E27FC236}">
                <a16:creationId xmlns:a16="http://schemas.microsoft.com/office/drawing/2014/main" id="{1AF0E3C9-4B7D-4B88-B2BA-3F9CFF667993}"/>
              </a:ext>
            </a:extLst>
          </p:cNvPr>
          <p:cNvSpPr txBox="1">
            <a:spLocks/>
          </p:cNvSpPr>
          <p:nvPr/>
        </p:nvSpPr>
        <p:spPr bwMode="auto">
          <a:xfrm>
            <a:off x="4535488" y="3744913"/>
            <a:ext cx="45005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buFont typeface="Wingdings" panose="05000000000000000000" pitchFamily="2" charset="2"/>
              <a:buNone/>
            </a:pPr>
            <a:r>
              <a:rPr lang="en-US" altLang="en-US" sz="1600" b="1"/>
              <a:t>Bet-the-company culture</a:t>
            </a:r>
          </a:p>
          <a:p>
            <a:pPr>
              <a:buFont typeface="Wingdings" panose="05000000000000000000" pitchFamily="2" charset="2"/>
              <a:buNone/>
            </a:pPr>
            <a:r>
              <a:rPr lang="en-US" altLang="en-US" sz="1600"/>
              <a:t>This has slow feedback/reward and high risk, leading to:</a:t>
            </a:r>
          </a:p>
          <a:p>
            <a:pPr>
              <a:buFont typeface="Wingdings" panose="05000000000000000000" pitchFamily="2" charset="2"/>
              <a:buNone/>
            </a:pPr>
            <a:r>
              <a:rPr lang="en-US" altLang="en-US" sz="1600"/>
              <a:t>Stress coming from high risk and delay before knowing if actions have paid off.</a:t>
            </a:r>
          </a:p>
          <a:p>
            <a:pPr>
              <a:buFont typeface="Wingdings" panose="05000000000000000000" pitchFamily="2" charset="2"/>
              <a:buNone/>
            </a:pPr>
            <a:r>
              <a:rPr lang="en-US" altLang="en-US" sz="1600"/>
              <a:t>The long view is taken, but then much work is put into making sure things happen as planned.</a:t>
            </a:r>
          </a:p>
          <a:p>
            <a:pPr>
              <a:buFont typeface="Wingdings" panose="05000000000000000000" pitchFamily="2" charset="2"/>
              <a:buNone/>
            </a:pPr>
            <a:r>
              <a:rPr lang="en-US" altLang="en-US" sz="1600"/>
              <a:t>Eg. aircraft manufacturers, oil companies.</a:t>
            </a:r>
          </a:p>
          <a:p>
            <a:pPr>
              <a:buFont typeface="Wingdings" panose="05000000000000000000" pitchFamily="2" charset="2"/>
              <a:buNone/>
            </a:pPr>
            <a:endParaRPr lang="en-US" altLang="en-US" sz="16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5EF0961C-57B7-4346-BBC1-364B4395E2C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DE083907-AC53-4581-AC8A-A04B6D51D8D1}" type="slidenum">
              <a:rPr lang="cs-CZ" altLang="cs-CZ" sz="1000">
                <a:solidFill>
                  <a:srgbClr val="7D1E1E"/>
                </a:solidFill>
              </a:rPr>
              <a:pPr>
                <a:spcBef>
                  <a:spcPct val="0"/>
                </a:spcBef>
                <a:buClrTx/>
                <a:buFontTx/>
                <a:buNone/>
              </a:pPr>
              <a:t>2</a:t>
            </a:fld>
            <a:endParaRPr lang="cs-CZ" altLang="cs-CZ" sz="1000">
              <a:solidFill>
                <a:srgbClr val="7D1E1E"/>
              </a:solidFill>
            </a:endParaRPr>
          </a:p>
        </p:txBody>
      </p:sp>
      <p:sp>
        <p:nvSpPr>
          <p:cNvPr id="7171" name="Slide Number Placeholder 4">
            <a:extLst>
              <a:ext uri="{FF2B5EF4-FFF2-40B4-BE49-F238E27FC236}">
                <a16:creationId xmlns:a16="http://schemas.microsoft.com/office/drawing/2014/main" id="{183838C9-AF21-4BA0-8745-5AE0148E7E7B}"/>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21199825-EB33-4789-9F51-C0033A0064E0}" type="slidenum">
              <a:rPr lang="cs-CZ" altLang="cs-CZ" sz="1000" b="1">
                <a:solidFill>
                  <a:srgbClr val="7D1E1E"/>
                </a:solidFill>
              </a:rPr>
              <a:pPr algn="r" eaLnBrk="1" hangingPunct="1">
                <a:spcBef>
                  <a:spcPct val="0"/>
                </a:spcBef>
                <a:buClrTx/>
                <a:buFontTx/>
                <a:buNone/>
              </a:pPr>
              <a:t>2</a:t>
            </a:fld>
            <a:endParaRPr lang="cs-CZ" altLang="cs-CZ" sz="1000" b="1">
              <a:solidFill>
                <a:srgbClr val="7D1E1E"/>
              </a:solidFill>
            </a:endParaRPr>
          </a:p>
        </p:txBody>
      </p:sp>
      <p:sp>
        <p:nvSpPr>
          <p:cNvPr id="7172" name="Rectangle 16">
            <a:extLst>
              <a:ext uri="{FF2B5EF4-FFF2-40B4-BE49-F238E27FC236}">
                <a16:creationId xmlns:a16="http://schemas.microsoft.com/office/drawing/2014/main" id="{E12DF365-EDC1-400B-9F28-EE179CDBA87D}"/>
              </a:ext>
            </a:extLst>
          </p:cNvPr>
          <p:cNvSpPr>
            <a:spLocks noGrp="1" noChangeArrowheads="1"/>
          </p:cNvSpPr>
          <p:nvPr>
            <p:ph type="title"/>
          </p:nvPr>
        </p:nvSpPr>
        <p:spPr/>
        <p:txBody>
          <a:bodyPr/>
          <a:lstStyle/>
          <a:p>
            <a:pPr eaLnBrk="1" hangingPunct="1"/>
            <a:r>
              <a:rPr lang="cs-CZ" altLang="en-US" b="1"/>
              <a:t>What can you expect</a:t>
            </a:r>
          </a:p>
        </p:txBody>
      </p:sp>
      <p:sp>
        <p:nvSpPr>
          <p:cNvPr id="7173" name="Rectangle 17">
            <a:extLst>
              <a:ext uri="{FF2B5EF4-FFF2-40B4-BE49-F238E27FC236}">
                <a16:creationId xmlns:a16="http://schemas.microsoft.com/office/drawing/2014/main" id="{24E23082-B1A7-4E47-97B7-AA077386C4F2}"/>
              </a:ext>
            </a:extLst>
          </p:cNvPr>
          <p:cNvSpPr>
            <a:spLocks noGrp="1" noChangeArrowheads="1"/>
          </p:cNvSpPr>
          <p:nvPr>
            <p:ph type="body" idx="1"/>
          </p:nvPr>
        </p:nvSpPr>
        <p:spPr/>
        <p:txBody>
          <a:bodyPr/>
          <a:lstStyle/>
          <a:p>
            <a:pPr marL="457200" indent="-457200" eaLnBrk="1" hangingPunct="1">
              <a:buFont typeface="Arial" panose="020B0604020202020204" pitchFamily="34" charset="0"/>
              <a:buAutoNum type="arabicPeriod"/>
              <a:tabLst>
                <a:tab pos="3763963" algn="l"/>
              </a:tabLst>
            </a:pPr>
            <a:endParaRPr lang="cs-CZ" altLang="en-US">
              <a:latin typeface="Arial" panose="020B0604020202020204" pitchFamily="34" charset="0"/>
            </a:endParaRPr>
          </a:p>
          <a:p>
            <a:pPr marL="457200" indent="-457200" eaLnBrk="1" hangingPunct="1">
              <a:buFont typeface="Arial" panose="020B0604020202020204" pitchFamily="34" charset="0"/>
              <a:buAutoNum type="arabicPeriod"/>
              <a:tabLst>
                <a:tab pos="3763963" algn="l"/>
              </a:tabLst>
            </a:pPr>
            <a:r>
              <a:rPr lang="cs-CZ" altLang="en-US"/>
              <a:t>What is corporate culture</a:t>
            </a:r>
          </a:p>
          <a:p>
            <a:pPr marL="457200" indent="-457200" eaLnBrk="1" hangingPunct="1">
              <a:buFont typeface="Arial" panose="020B0604020202020204" pitchFamily="34" charset="0"/>
              <a:buAutoNum type="arabicPeriod"/>
              <a:tabLst>
                <a:tab pos="3763963" algn="l"/>
              </a:tabLst>
            </a:pPr>
            <a:r>
              <a:rPr lang="cs-CZ" altLang="en-US"/>
              <a:t>Cultural typology</a:t>
            </a:r>
          </a:p>
          <a:p>
            <a:pPr marL="457200" indent="-457200" eaLnBrk="1" hangingPunct="1">
              <a:buFont typeface="Arial" panose="020B0604020202020204" pitchFamily="34" charset="0"/>
              <a:buAutoNum type="arabicPeriod"/>
              <a:tabLst>
                <a:tab pos="3763963" algn="l"/>
              </a:tabLst>
            </a:pPr>
            <a:r>
              <a:rPr lang="cs-CZ" altLang="en-US"/>
              <a:t>Culture and corporate performance </a:t>
            </a:r>
          </a:p>
          <a:p>
            <a:pPr marL="457200" indent="-457200" eaLnBrk="1" hangingPunct="1">
              <a:buFont typeface="Arial" panose="020B0604020202020204" pitchFamily="34" charset="0"/>
              <a:buAutoNum type="arabicPeriod"/>
              <a:tabLst>
                <a:tab pos="3763963" algn="l"/>
              </a:tabLst>
            </a:pPr>
            <a:r>
              <a:rPr lang="cs-CZ" altLang="en-US"/>
              <a:t>Cultural change</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a16="http://schemas.microsoft.com/office/drawing/2014/main" id="{92260359-4CB2-4D2D-9F4D-94DBD0C66598}"/>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7CC7C1FF-C607-49E5-AA21-E34B5DE4673B}" type="slidenum">
              <a:rPr lang="cs-CZ" altLang="cs-CZ" sz="1000">
                <a:solidFill>
                  <a:srgbClr val="7D1E1E"/>
                </a:solidFill>
              </a:rPr>
              <a:pPr>
                <a:spcBef>
                  <a:spcPct val="0"/>
                </a:spcBef>
                <a:buClrTx/>
                <a:buFontTx/>
                <a:buNone/>
              </a:pPr>
              <a:t>20</a:t>
            </a:fld>
            <a:endParaRPr lang="cs-CZ" altLang="cs-CZ" sz="1000">
              <a:solidFill>
                <a:srgbClr val="7D1E1E"/>
              </a:solidFill>
            </a:endParaRPr>
          </a:p>
        </p:txBody>
      </p:sp>
      <p:sp>
        <p:nvSpPr>
          <p:cNvPr id="52227" name="Title 1">
            <a:extLst>
              <a:ext uri="{FF2B5EF4-FFF2-40B4-BE49-F238E27FC236}">
                <a16:creationId xmlns:a16="http://schemas.microsoft.com/office/drawing/2014/main" id="{28A163D7-E705-4ED7-8E3C-29B81182FC0F}"/>
              </a:ext>
            </a:extLst>
          </p:cNvPr>
          <p:cNvSpPr>
            <a:spLocks noGrp="1"/>
          </p:cNvSpPr>
          <p:nvPr>
            <p:ph type="title" idx="4294967295"/>
          </p:nvPr>
        </p:nvSpPr>
        <p:spPr/>
        <p:txBody>
          <a:bodyPr/>
          <a:lstStyle/>
          <a:p>
            <a:r>
              <a:rPr lang="cs-CZ" altLang="en-US" b="1">
                <a:latin typeface="Arial" panose="020B0604020202020204" pitchFamily="34" charset="0"/>
              </a:rPr>
              <a:t>Corporate Culture and Corporate Performance</a:t>
            </a:r>
            <a:endParaRPr lang="en-US" altLang="en-US" b="1">
              <a:latin typeface="Arial" panose="020B0604020202020204" pitchFamily="34" charset="0"/>
            </a:endParaRPr>
          </a:p>
        </p:txBody>
      </p:sp>
      <p:sp>
        <p:nvSpPr>
          <p:cNvPr id="52228" name="Slide Number Placeholder 4">
            <a:extLst>
              <a:ext uri="{FF2B5EF4-FFF2-40B4-BE49-F238E27FC236}">
                <a16:creationId xmlns:a16="http://schemas.microsoft.com/office/drawing/2014/main" id="{A224C46D-F0FE-4A59-BAFB-2ADC672E64EC}"/>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7B6E25AD-4CA4-4CB6-96E7-E95EA0F2C514}" type="slidenum">
              <a:rPr lang="cs-CZ" altLang="cs-CZ" sz="1000" b="1">
                <a:solidFill>
                  <a:srgbClr val="7D1E1E"/>
                </a:solidFill>
              </a:rPr>
              <a:pPr algn="r" eaLnBrk="1" hangingPunct="1">
                <a:spcBef>
                  <a:spcPct val="0"/>
                </a:spcBef>
                <a:buClrTx/>
                <a:buFontTx/>
                <a:buNone/>
              </a:pPr>
              <a:t>20</a:t>
            </a:fld>
            <a:endParaRPr lang="cs-CZ" altLang="cs-CZ" sz="1000" b="1">
              <a:solidFill>
                <a:srgbClr val="7D1E1E"/>
              </a:solidFill>
            </a:endParaRPr>
          </a:p>
        </p:txBody>
      </p:sp>
      <p:sp>
        <p:nvSpPr>
          <p:cNvPr id="7" name="Content Placeholder 2">
            <a:extLst>
              <a:ext uri="{FF2B5EF4-FFF2-40B4-BE49-F238E27FC236}">
                <a16:creationId xmlns:a16="http://schemas.microsoft.com/office/drawing/2014/main" id="{185661CB-B86D-4B24-B4A3-A8F7F34C8214}"/>
              </a:ext>
            </a:extLst>
          </p:cNvPr>
          <p:cNvSpPr txBox="1">
            <a:spLocks/>
          </p:cNvSpPr>
          <p:nvPr/>
        </p:nvSpPr>
        <p:spPr bwMode="auto">
          <a:xfrm>
            <a:off x="571500" y="1773238"/>
            <a:ext cx="8101013"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a:lstStyle>
          <a:p>
            <a:pPr marL="0" indent="0">
              <a:buFont typeface="Wingdings" pitchFamily="2" charset="2"/>
              <a:buNone/>
              <a:defRPr/>
            </a:pPr>
            <a:r>
              <a:rPr lang="en-US" sz="2000" dirty="0"/>
              <a:t>Most authors tried to verify the influence on corporate performance of:</a:t>
            </a:r>
            <a:endParaRPr lang="cs-CZ" sz="2000" dirty="0"/>
          </a:p>
          <a:p>
            <a:pPr marL="0" indent="0">
              <a:buFont typeface="Wingdings" pitchFamily="2" charset="2"/>
              <a:buNone/>
              <a:defRPr/>
            </a:pPr>
            <a:endParaRPr lang="en-US" sz="2000" dirty="0"/>
          </a:p>
          <a:p>
            <a:pPr marL="457200" indent="-457200">
              <a:buFont typeface="+mj-lt"/>
              <a:buAutoNum type="arabicPeriod"/>
              <a:defRPr/>
            </a:pPr>
            <a:r>
              <a:rPr lang="en-US" sz="2000" dirty="0"/>
              <a:t>strong cultures</a:t>
            </a:r>
          </a:p>
          <a:p>
            <a:pPr marL="457200" indent="-457200">
              <a:buFont typeface="+mj-lt"/>
              <a:buAutoNum type="arabicPeriod"/>
              <a:defRPr/>
            </a:pPr>
            <a:r>
              <a:rPr lang="en-US" sz="2000" dirty="0"/>
              <a:t>participative/involved cultures</a:t>
            </a:r>
          </a:p>
          <a:p>
            <a:pPr marL="457200" indent="-457200">
              <a:buFont typeface="+mj-lt"/>
              <a:buAutoNum type="arabicPeriod"/>
              <a:defRPr/>
            </a:pPr>
            <a:r>
              <a:rPr lang="en-US" sz="2000" dirty="0"/>
              <a:t>contextual and strategically suitable cultures</a:t>
            </a:r>
          </a:p>
          <a:p>
            <a:pPr marL="457200" indent="-457200">
              <a:buFont typeface="+mj-lt"/>
              <a:buAutoNum type="arabicPeriod"/>
              <a:defRPr/>
            </a:pPr>
            <a:r>
              <a:rPr lang="en-US" sz="2000" dirty="0"/>
              <a:t>adaptive/flexible cultures</a:t>
            </a:r>
          </a:p>
          <a:p>
            <a:pPr marL="0" indent="0">
              <a:buFont typeface="Wingdings" pitchFamily="2" charset="2"/>
              <a:buNone/>
              <a:defRPr/>
            </a:pPr>
            <a:endParaRPr lang="cs-CZ" sz="2000" dirty="0"/>
          </a:p>
          <a:p>
            <a:pPr marL="0" indent="0">
              <a:buFont typeface="Wingdings" pitchFamily="2" charset="2"/>
              <a:buNone/>
              <a:defRPr/>
            </a:pPr>
            <a:r>
              <a:rPr lang="cs-CZ" sz="2000" dirty="0"/>
              <a:t> </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a:extLst>
              <a:ext uri="{FF2B5EF4-FFF2-40B4-BE49-F238E27FC236}">
                <a16:creationId xmlns:a16="http://schemas.microsoft.com/office/drawing/2014/main" id="{608B1A67-5C47-435B-BB65-929A87FB3BE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12ECCE6A-224A-4DB0-B748-30ABC096E91D}" type="slidenum">
              <a:rPr lang="cs-CZ" altLang="cs-CZ" sz="1000">
                <a:solidFill>
                  <a:srgbClr val="7D1E1E"/>
                </a:solidFill>
              </a:rPr>
              <a:pPr>
                <a:spcBef>
                  <a:spcPct val="0"/>
                </a:spcBef>
                <a:buClrTx/>
                <a:buFontTx/>
                <a:buNone/>
              </a:pPr>
              <a:t>21</a:t>
            </a:fld>
            <a:endParaRPr lang="cs-CZ" altLang="cs-CZ" sz="1000">
              <a:solidFill>
                <a:srgbClr val="7D1E1E"/>
              </a:solidFill>
            </a:endParaRPr>
          </a:p>
        </p:txBody>
      </p:sp>
      <p:sp>
        <p:nvSpPr>
          <p:cNvPr id="54275" name="Title 1">
            <a:extLst>
              <a:ext uri="{FF2B5EF4-FFF2-40B4-BE49-F238E27FC236}">
                <a16:creationId xmlns:a16="http://schemas.microsoft.com/office/drawing/2014/main" id="{8DC237A5-FB08-40F5-A43B-9EED5AF5E218}"/>
              </a:ext>
            </a:extLst>
          </p:cNvPr>
          <p:cNvSpPr>
            <a:spLocks noGrp="1"/>
          </p:cNvSpPr>
          <p:nvPr>
            <p:ph type="title" idx="4294967295"/>
          </p:nvPr>
        </p:nvSpPr>
        <p:spPr/>
        <p:txBody>
          <a:bodyPr/>
          <a:lstStyle/>
          <a:p>
            <a:r>
              <a:rPr lang="cs-CZ" altLang="en-US" b="1">
                <a:latin typeface="Arial" panose="020B0604020202020204" pitchFamily="34" charset="0"/>
              </a:rPr>
              <a:t>Strong Corporate Culture (Denison, 1990)</a:t>
            </a:r>
            <a:endParaRPr lang="en-US" altLang="en-US" b="1">
              <a:latin typeface="Arial" panose="020B0604020202020204" pitchFamily="34" charset="0"/>
            </a:endParaRPr>
          </a:p>
        </p:txBody>
      </p:sp>
      <p:sp>
        <p:nvSpPr>
          <p:cNvPr id="54276" name="Slide Number Placeholder 4">
            <a:extLst>
              <a:ext uri="{FF2B5EF4-FFF2-40B4-BE49-F238E27FC236}">
                <a16:creationId xmlns:a16="http://schemas.microsoft.com/office/drawing/2014/main" id="{EBCCF1D9-1252-4C80-BA54-C04EE85963CE}"/>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38131179-2343-4444-9190-BACEF4ED523F}" type="slidenum">
              <a:rPr lang="cs-CZ" altLang="cs-CZ" sz="1000" b="1">
                <a:solidFill>
                  <a:srgbClr val="7D1E1E"/>
                </a:solidFill>
              </a:rPr>
              <a:pPr algn="r" eaLnBrk="1" hangingPunct="1">
                <a:spcBef>
                  <a:spcPct val="0"/>
                </a:spcBef>
                <a:buClrTx/>
                <a:buFontTx/>
                <a:buNone/>
              </a:pPr>
              <a:t>21</a:t>
            </a:fld>
            <a:endParaRPr lang="cs-CZ" altLang="cs-CZ" sz="1000" b="1">
              <a:solidFill>
                <a:srgbClr val="7D1E1E"/>
              </a:solidFill>
            </a:endParaRPr>
          </a:p>
        </p:txBody>
      </p:sp>
      <p:sp>
        <p:nvSpPr>
          <p:cNvPr id="7" name="Content Placeholder 2">
            <a:extLst>
              <a:ext uri="{FF2B5EF4-FFF2-40B4-BE49-F238E27FC236}">
                <a16:creationId xmlns:a16="http://schemas.microsoft.com/office/drawing/2014/main" id="{CFA7F6A6-7307-47E2-AA76-CF2A6DCF54F1}"/>
              </a:ext>
            </a:extLst>
          </p:cNvPr>
          <p:cNvSpPr txBox="1">
            <a:spLocks/>
          </p:cNvSpPr>
          <p:nvPr/>
        </p:nvSpPr>
        <p:spPr bwMode="auto">
          <a:xfrm>
            <a:off x="571500" y="1773238"/>
            <a:ext cx="8101013"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a:lstStyle>
          <a:p>
            <a:pPr marL="0" indent="0">
              <a:buFont typeface="Wingdings" pitchFamily="2" charset="2"/>
              <a:buNone/>
              <a:defRPr/>
            </a:pPr>
            <a:r>
              <a:rPr lang="en-US" sz="2000" dirty="0"/>
              <a:t>Strong corporate culture has these</a:t>
            </a:r>
            <a:r>
              <a:rPr lang="cs-CZ" sz="2000" dirty="0"/>
              <a:t> positive</a:t>
            </a:r>
            <a:r>
              <a:rPr lang="en-US" sz="2000" dirty="0"/>
              <a:t> consequences:</a:t>
            </a:r>
          </a:p>
          <a:p>
            <a:pPr marL="457200" indent="-457200">
              <a:buFont typeface="+mj-lt"/>
              <a:buAutoNum type="arabicPeriod"/>
              <a:defRPr/>
            </a:pPr>
            <a:r>
              <a:rPr lang="en-US" sz="2000" dirty="0"/>
              <a:t>creates harmony in perception of reality and thinking of workers,</a:t>
            </a:r>
          </a:p>
          <a:p>
            <a:pPr marL="457200" indent="-457200">
              <a:buFont typeface="+mj-lt"/>
              <a:buAutoNum type="arabicPeriod"/>
              <a:defRPr/>
            </a:pPr>
            <a:r>
              <a:rPr lang="en-US" sz="2000" dirty="0"/>
              <a:t>guides their behavior,</a:t>
            </a:r>
          </a:p>
          <a:p>
            <a:pPr marL="457200" indent="-457200">
              <a:buFont typeface="+mj-lt"/>
              <a:buAutoNum type="arabicPeriod"/>
              <a:defRPr/>
            </a:pPr>
            <a:r>
              <a:rPr lang="en-US" sz="2000" dirty="0"/>
              <a:t>means sharing of values and goals.</a:t>
            </a:r>
            <a:endParaRPr lang="cs-CZ" sz="2000" dirty="0"/>
          </a:p>
          <a:p>
            <a:pPr marL="457200" indent="-457200">
              <a:buFont typeface="+mj-lt"/>
              <a:buAutoNum type="arabicPeriod"/>
              <a:defRPr/>
            </a:pPr>
            <a:endParaRPr lang="cs-CZ" sz="2000" dirty="0"/>
          </a:p>
          <a:p>
            <a:pPr marL="0" indent="0">
              <a:buFont typeface="Wingdings" pitchFamily="2" charset="2"/>
              <a:buNone/>
              <a:defRPr/>
            </a:pPr>
            <a:r>
              <a:rPr lang="cs-CZ" sz="2000" dirty="0" err="1"/>
              <a:t>The</a:t>
            </a:r>
            <a:r>
              <a:rPr lang="cs-CZ" sz="2000" dirty="0"/>
              <a:t> </a:t>
            </a:r>
            <a:r>
              <a:rPr lang="cs-CZ" sz="2000" dirty="0" err="1"/>
              <a:t>minuses</a:t>
            </a:r>
            <a:r>
              <a:rPr lang="cs-CZ" sz="2000" dirty="0"/>
              <a:t>:</a:t>
            </a:r>
            <a:endParaRPr lang="en-US" sz="2000" dirty="0"/>
          </a:p>
          <a:p>
            <a:pPr marL="457200" indent="-457200">
              <a:buFont typeface="+mj-lt"/>
              <a:buAutoNum type="arabicPeriod"/>
              <a:defRPr/>
            </a:pPr>
            <a:r>
              <a:rPr lang="cs-CZ" sz="2000" dirty="0" err="1"/>
              <a:t>binds</a:t>
            </a:r>
            <a:r>
              <a:rPr lang="cs-CZ" sz="2000" dirty="0"/>
              <a:t> </a:t>
            </a:r>
            <a:r>
              <a:rPr lang="cs-CZ" sz="2000" dirty="0" err="1"/>
              <a:t>organization</a:t>
            </a:r>
            <a:r>
              <a:rPr lang="cs-CZ" sz="2000" dirty="0"/>
              <a:t> to past </a:t>
            </a:r>
            <a:r>
              <a:rPr lang="cs-CZ" sz="2000" dirty="0" err="1"/>
              <a:t>experience</a:t>
            </a:r>
            <a:r>
              <a:rPr lang="cs-CZ" sz="2000" dirty="0"/>
              <a:t>,</a:t>
            </a:r>
          </a:p>
          <a:p>
            <a:pPr marL="457200" indent="-457200">
              <a:buFont typeface="+mj-lt"/>
              <a:buAutoNum type="arabicPeriod"/>
              <a:defRPr/>
            </a:pPr>
            <a:r>
              <a:rPr lang="cs-CZ" sz="2000" dirty="0" err="1"/>
              <a:t>stops</a:t>
            </a:r>
            <a:r>
              <a:rPr lang="cs-CZ" sz="2000" dirty="0"/>
              <a:t> </a:t>
            </a:r>
            <a:r>
              <a:rPr lang="cs-CZ" sz="2000" dirty="0" err="1"/>
              <a:t>thinking</a:t>
            </a:r>
            <a:r>
              <a:rPr lang="cs-CZ" sz="2000" dirty="0"/>
              <a:t> in </a:t>
            </a:r>
            <a:r>
              <a:rPr lang="cs-CZ" sz="2000" dirty="0" err="1"/>
              <a:t>alternatives</a:t>
            </a:r>
            <a:r>
              <a:rPr lang="cs-CZ" sz="2000" dirty="0"/>
              <a:t>,</a:t>
            </a:r>
          </a:p>
          <a:p>
            <a:pPr marL="457200" indent="-457200">
              <a:buFont typeface="+mj-lt"/>
              <a:buAutoNum type="arabicPeriod"/>
              <a:defRPr/>
            </a:pPr>
            <a:r>
              <a:rPr lang="cs-CZ" sz="2000" dirty="0" err="1"/>
              <a:t>is</a:t>
            </a:r>
            <a:r>
              <a:rPr lang="cs-CZ" sz="2000" dirty="0"/>
              <a:t> </a:t>
            </a:r>
            <a:r>
              <a:rPr lang="cs-CZ" sz="2000" dirty="0" err="1"/>
              <a:t>resistant</a:t>
            </a:r>
            <a:r>
              <a:rPr lang="cs-CZ" sz="2000" dirty="0"/>
              <a:t> to </a:t>
            </a:r>
            <a:r>
              <a:rPr lang="cs-CZ" sz="2000" dirty="0" err="1"/>
              <a:t>changes</a:t>
            </a:r>
            <a:r>
              <a:rPr lang="cs-CZ" sz="2000" dirty="0"/>
              <a:t>.</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a:extLst>
              <a:ext uri="{FF2B5EF4-FFF2-40B4-BE49-F238E27FC236}">
                <a16:creationId xmlns:a16="http://schemas.microsoft.com/office/drawing/2014/main" id="{0177F725-8D6E-4282-A175-A35D7B5E56CC}"/>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0152E296-E005-418C-BD37-B81B1E1F5AA9}" type="slidenum">
              <a:rPr lang="cs-CZ" altLang="cs-CZ" sz="1000">
                <a:solidFill>
                  <a:srgbClr val="7D1E1E"/>
                </a:solidFill>
              </a:rPr>
              <a:pPr>
                <a:spcBef>
                  <a:spcPct val="0"/>
                </a:spcBef>
                <a:buClrTx/>
                <a:buFontTx/>
                <a:buNone/>
              </a:pPr>
              <a:t>22</a:t>
            </a:fld>
            <a:endParaRPr lang="cs-CZ" altLang="cs-CZ" sz="1000">
              <a:solidFill>
                <a:srgbClr val="7D1E1E"/>
              </a:solidFill>
            </a:endParaRPr>
          </a:p>
        </p:txBody>
      </p:sp>
      <p:sp>
        <p:nvSpPr>
          <p:cNvPr id="56323" name="Title 1">
            <a:extLst>
              <a:ext uri="{FF2B5EF4-FFF2-40B4-BE49-F238E27FC236}">
                <a16:creationId xmlns:a16="http://schemas.microsoft.com/office/drawing/2014/main" id="{1CE31DA6-395E-4991-BB31-81870EAA157B}"/>
              </a:ext>
            </a:extLst>
          </p:cNvPr>
          <p:cNvSpPr>
            <a:spLocks noGrp="1"/>
          </p:cNvSpPr>
          <p:nvPr>
            <p:ph type="title" idx="4294967295"/>
          </p:nvPr>
        </p:nvSpPr>
        <p:spPr/>
        <p:txBody>
          <a:bodyPr/>
          <a:lstStyle/>
          <a:p>
            <a:r>
              <a:rPr lang="cs-CZ" altLang="en-US" b="1">
                <a:latin typeface="Arial" panose="020B0604020202020204" pitchFamily="34" charset="0"/>
              </a:rPr>
              <a:t>Content of Corporate Culture – participative and involved culture (Denison, 1990, 2001)</a:t>
            </a:r>
            <a:endParaRPr lang="en-US" altLang="en-US" b="1">
              <a:latin typeface="Arial" panose="020B0604020202020204" pitchFamily="34" charset="0"/>
            </a:endParaRPr>
          </a:p>
        </p:txBody>
      </p:sp>
      <p:sp>
        <p:nvSpPr>
          <p:cNvPr id="56324" name="Slide Number Placeholder 4">
            <a:extLst>
              <a:ext uri="{FF2B5EF4-FFF2-40B4-BE49-F238E27FC236}">
                <a16:creationId xmlns:a16="http://schemas.microsoft.com/office/drawing/2014/main" id="{536F3504-8FCB-415F-9B25-1D4CA2714797}"/>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896C8422-E84B-4BE6-98A6-49D0BB142E13}" type="slidenum">
              <a:rPr lang="cs-CZ" altLang="cs-CZ" sz="1000" b="1">
                <a:solidFill>
                  <a:srgbClr val="7D1E1E"/>
                </a:solidFill>
              </a:rPr>
              <a:pPr algn="r" eaLnBrk="1" hangingPunct="1">
                <a:spcBef>
                  <a:spcPct val="0"/>
                </a:spcBef>
                <a:buClrTx/>
                <a:buFontTx/>
                <a:buNone/>
              </a:pPr>
              <a:t>22</a:t>
            </a:fld>
            <a:endParaRPr lang="cs-CZ" altLang="cs-CZ" sz="1000" b="1">
              <a:solidFill>
                <a:srgbClr val="7D1E1E"/>
              </a:solidFill>
            </a:endParaRPr>
          </a:p>
        </p:txBody>
      </p:sp>
      <p:sp>
        <p:nvSpPr>
          <p:cNvPr id="7" name="Content Placeholder 2">
            <a:extLst>
              <a:ext uri="{FF2B5EF4-FFF2-40B4-BE49-F238E27FC236}">
                <a16:creationId xmlns:a16="http://schemas.microsoft.com/office/drawing/2014/main" id="{0EA4E84F-FCBB-4CBB-88CD-1E83F81BB236}"/>
              </a:ext>
            </a:extLst>
          </p:cNvPr>
          <p:cNvSpPr txBox="1">
            <a:spLocks/>
          </p:cNvSpPr>
          <p:nvPr/>
        </p:nvSpPr>
        <p:spPr bwMode="auto">
          <a:xfrm>
            <a:off x="571500" y="1989138"/>
            <a:ext cx="8101013"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a:lstStyle>
          <a:p>
            <a:pPr marL="0" indent="0">
              <a:buFont typeface="Wingdings" pitchFamily="2" charset="2"/>
              <a:buNone/>
              <a:defRPr/>
            </a:pPr>
            <a:r>
              <a:rPr lang="en-US" sz="2000" dirty="0"/>
              <a:t>The sign</a:t>
            </a:r>
            <a:r>
              <a:rPr lang="cs-CZ" sz="2000" dirty="0"/>
              <a:t>s</a:t>
            </a:r>
            <a:r>
              <a:rPr lang="en-US" sz="2000" dirty="0"/>
              <a:t> of participative and involved cultures are:</a:t>
            </a:r>
          </a:p>
          <a:p>
            <a:pPr marL="457200" indent="-457200">
              <a:buFont typeface="+mj-lt"/>
              <a:buAutoNum type="arabicPeriod"/>
              <a:defRPr/>
            </a:pPr>
            <a:r>
              <a:rPr lang="en-US" sz="2000" dirty="0"/>
              <a:t>active, initiative, involved behavior,</a:t>
            </a:r>
          </a:p>
          <a:p>
            <a:pPr marL="457200" indent="-457200">
              <a:buFont typeface="+mj-lt"/>
              <a:buAutoNum type="arabicPeriod"/>
              <a:defRPr/>
            </a:pPr>
            <a:r>
              <a:rPr lang="en-US" sz="2000" dirty="0"/>
              <a:t>autonomous decision making and problem solving,</a:t>
            </a:r>
          </a:p>
          <a:p>
            <a:pPr marL="457200" indent="-457200">
              <a:buFont typeface="+mj-lt"/>
              <a:buAutoNum type="arabicPeriod"/>
              <a:defRPr/>
            </a:pPr>
            <a:r>
              <a:rPr lang="en-US" sz="2000" dirty="0"/>
              <a:t>loyalty.</a:t>
            </a:r>
            <a:endParaRPr lang="cs-CZ" sz="2000" dirty="0"/>
          </a:p>
          <a:p>
            <a:pPr marL="0" indent="0">
              <a:buFont typeface="Wingdings" pitchFamily="2" charset="2"/>
              <a:buNone/>
              <a:defRPr/>
            </a:pPr>
            <a:endParaRPr lang="en-US" sz="2000" dirty="0"/>
          </a:p>
          <a:p>
            <a:pPr marL="0" indent="0">
              <a:buFont typeface="Wingdings" pitchFamily="2" charset="2"/>
              <a:buNone/>
              <a:defRPr/>
            </a:pPr>
            <a:r>
              <a:rPr lang="en-US" sz="2000" dirty="0"/>
              <a:t>To create such culture, this contributes:</a:t>
            </a:r>
          </a:p>
          <a:p>
            <a:pPr marL="457200" indent="-457200">
              <a:buFont typeface="+mj-lt"/>
              <a:buAutoNum type="arabicPeriod"/>
              <a:defRPr/>
            </a:pPr>
            <a:r>
              <a:rPr lang="en-US" sz="2000" dirty="0"/>
              <a:t>continuous knowledge and skill development,</a:t>
            </a:r>
          </a:p>
          <a:p>
            <a:pPr marL="457200" indent="-457200">
              <a:buFont typeface="+mj-lt"/>
              <a:buAutoNum type="arabicPeriod"/>
              <a:defRPr/>
            </a:pPr>
            <a:r>
              <a:rPr lang="en-US" sz="2000" dirty="0"/>
              <a:t>empowering,</a:t>
            </a:r>
          </a:p>
          <a:p>
            <a:pPr marL="457200" indent="-457200">
              <a:buFont typeface="+mj-lt"/>
              <a:buAutoNum type="arabicPeriod"/>
              <a:defRPr/>
            </a:pPr>
            <a:r>
              <a:rPr lang="en-US" sz="2000" dirty="0"/>
              <a:t>cooperative and team environment</a:t>
            </a:r>
            <a:r>
              <a:rPr lang="cs-CZ" sz="2000" dirty="0"/>
              <a:t>,</a:t>
            </a:r>
          </a:p>
          <a:p>
            <a:pPr marL="457200" indent="-457200">
              <a:buFont typeface="+mj-lt"/>
              <a:buAutoNum type="arabicPeriod"/>
              <a:defRPr/>
            </a:pPr>
            <a:r>
              <a:rPr lang="cs-CZ" sz="2000" dirty="0" err="1"/>
              <a:t>customer</a:t>
            </a:r>
            <a:r>
              <a:rPr lang="cs-CZ" sz="2000" dirty="0"/>
              <a:t> </a:t>
            </a:r>
            <a:r>
              <a:rPr lang="cs-CZ" sz="2000" dirty="0" err="1"/>
              <a:t>orientation</a:t>
            </a:r>
            <a:r>
              <a:rPr lang="cs-CZ" sz="2000" dirty="0"/>
              <a:t>, </a:t>
            </a:r>
            <a:r>
              <a:rPr lang="cs-CZ" sz="2000" dirty="0" err="1"/>
              <a:t>which</a:t>
            </a:r>
            <a:r>
              <a:rPr lang="cs-CZ" sz="2000" dirty="0"/>
              <a:t> </a:t>
            </a:r>
            <a:r>
              <a:rPr lang="cs-CZ" sz="2000" dirty="0" err="1"/>
              <a:t>is</a:t>
            </a:r>
            <a:r>
              <a:rPr lang="cs-CZ" sz="2000" dirty="0"/>
              <a:t> </a:t>
            </a:r>
            <a:r>
              <a:rPr lang="cs-CZ" sz="2000" dirty="0" err="1"/>
              <a:t>manifested</a:t>
            </a:r>
            <a:r>
              <a:rPr lang="cs-CZ" sz="2000" dirty="0"/>
              <a:t> </a:t>
            </a:r>
            <a:r>
              <a:rPr lang="cs-CZ" sz="2000" dirty="0" err="1"/>
              <a:t>each</a:t>
            </a:r>
            <a:r>
              <a:rPr lang="cs-CZ" sz="2000" dirty="0"/>
              <a:t> </a:t>
            </a:r>
            <a:r>
              <a:rPr lang="cs-CZ" sz="2000" dirty="0" err="1"/>
              <a:t>day</a:t>
            </a:r>
            <a:r>
              <a:rPr lang="cs-CZ" sz="2000" dirty="0"/>
              <a:t>,</a:t>
            </a:r>
          </a:p>
          <a:p>
            <a:pPr marL="457200" indent="-457200">
              <a:buFont typeface="+mj-lt"/>
              <a:buAutoNum type="arabicPeriod"/>
              <a:defRPr/>
            </a:pPr>
            <a:r>
              <a:rPr lang="cs-CZ" sz="2000" dirty="0" err="1"/>
              <a:t>creating</a:t>
            </a:r>
            <a:r>
              <a:rPr lang="cs-CZ" sz="2000" dirty="0"/>
              <a:t> and </a:t>
            </a:r>
            <a:r>
              <a:rPr lang="cs-CZ" sz="2000" dirty="0" err="1"/>
              <a:t>communicating</a:t>
            </a:r>
            <a:r>
              <a:rPr lang="cs-CZ" sz="2000" dirty="0"/>
              <a:t> </a:t>
            </a:r>
            <a:r>
              <a:rPr lang="cs-CZ" sz="2000" dirty="0" err="1"/>
              <a:t>misions</a:t>
            </a:r>
            <a:r>
              <a:rPr lang="cs-CZ" sz="2000" dirty="0"/>
              <a:t> and </a:t>
            </a:r>
            <a:r>
              <a:rPr lang="cs-CZ" sz="2000" dirty="0" err="1"/>
              <a:t>visions</a:t>
            </a:r>
            <a:r>
              <a:rPr lang="cs-CZ" sz="2000" dirty="0"/>
              <a:t>.</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a:extLst>
              <a:ext uri="{FF2B5EF4-FFF2-40B4-BE49-F238E27FC236}">
                <a16:creationId xmlns:a16="http://schemas.microsoft.com/office/drawing/2014/main" id="{BEE24E31-3E51-4329-9E98-69843B0AA25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6FF3ACDA-3F1D-4BE0-BCAC-5DC3409361C6}" type="slidenum">
              <a:rPr lang="cs-CZ" altLang="cs-CZ" sz="1000">
                <a:solidFill>
                  <a:srgbClr val="7D1E1E"/>
                </a:solidFill>
              </a:rPr>
              <a:pPr>
                <a:spcBef>
                  <a:spcPct val="0"/>
                </a:spcBef>
                <a:buClrTx/>
                <a:buFontTx/>
                <a:buNone/>
              </a:pPr>
              <a:t>23</a:t>
            </a:fld>
            <a:endParaRPr lang="cs-CZ" altLang="cs-CZ" sz="1000">
              <a:solidFill>
                <a:srgbClr val="7D1E1E"/>
              </a:solidFill>
            </a:endParaRPr>
          </a:p>
        </p:txBody>
      </p:sp>
      <p:sp>
        <p:nvSpPr>
          <p:cNvPr id="58371" name="Title 1">
            <a:extLst>
              <a:ext uri="{FF2B5EF4-FFF2-40B4-BE49-F238E27FC236}">
                <a16:creationId xmlns:a16="http://schemas.microsoft.com/office/drawing/2014/main" id="{C94AE4A2-4C2D-4CF0-B531-7E68F39DDA63}"/>
              </a:ext>
            </a:extLst>
          </p:cNvPr>
          <p:cNvSpPr>
            <a:spLocks noGrp="1"/>
          </p:cNvSpPr>
          <p:nvPr>
            <p:ph type="title" idx="4294967295"/>
          </p:nvPr>
        </p:nvSpPr>
        <p:spPr/>
        <p:txBody>
          <a:bodyPr/>
          <a:lstStyle/>
          <a:p>
            <a:r>
              <a:rPr lang="cs-CZ" altLang="en-US" b="1">
                <a:latin typeface="Arial" panose="020B0604020202020204" pitchFamily="34" charset="0"/>
              </a:rPr>
              <a:t>Adaptibility and Flexibility (Denison, 1990, Kotter and heskett, 1992)</a:t>
            </a:r>
            <a:endParaRPr lang="en-US" altLang="en-US" b="1">
              <a:latin typeface="Arial" panose="020B0604020202020204" pitchFamily="34" charset="0"/>
            </a:endParaRPr>
          </a:p>
        </p:txBody>
      </p:sp>
      <p:sp>
        <p:nvSpPr>
          <p:cNvPr id="58372" name="Slide Number Placeholder 4">
            <a:extLst>
              <a:ext uri="{FF2B5EF4-FFF2-40B4-BE49-F238E27FC236}">
                <a16:creationId xmlns:a16="http://schemas.microsoft.com/office/drawing/2014/main" id="{C133A2AB-233F-460E-B029-3F69E7DE9FFD}"/>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F06DB5FA-DD1A-4524-9AEE-FFF6F9050461}" type="slidenum">
              <a:rPr lang="cs-CZ" altLang="cs-CZ" sz="1000" b="1">
                <a:solidFill>
                  <a:srgbClr val="7D1E1E"/>
                </a:solidFill>
              </a:rPr>
              <a:pPr algn="r" eaLnBrk="1" hangingPunct="1">
                <a:spcBef>
                  <a:spcPct val="0"/>
                </a:spcBef>
                <a:buClrTx/>
                <a:buFontTx/>
                <a:buNone/>
              </a:pPr>
              <a:t>23</a:t>
            </a:fld>
            <a:endParaRPr lang="cs-CZ" altLang="cs-CZ" sz="1000" b="1">
              <a:solidFill>
                <a:srgbClr val="7D1E1E"/>
              </a:solidFill>
            </a:endParaRPr>
          </a:p>
        </p:txBody>
      </p:sp>
      <p:sp>
        <p:nvSpPr>
          <p:cNvPr id="7" name="Content Placeholder 2">
            <a:extLst>
              <a:ext uri="{FF2B5EF4-FFF2-40B4-BE49-F238E27FC236}">
                <a16:creationId xmlns:a16="http://schemas.microsoft.com/office/drawing/2014/main" id="{C1C4FA2F-BBA6-4703-BE6D-DEE939553169}"/>
              </a:ext>
            </a:extLst>
          </p:cNvPr>
          <p:cNvSpPr txBox="1">
            <a:spLocks/>
          </p:cNvSpPr>
          <p:nvPr/>
        </p:nvSpPr>
        <p:spPr bwMode="auto">
          <a:xfrm>
            <a:off x="571500" y="1989138"/>
            <a:ext cx="8101013"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a:lstStyle>
          <a:p>
            <a:pPr marL="0" indent="0">
              <a:buFont typeface="Wingdings" pitchFamily="2" charset="2"/>
              <a:buNone/>
              <a:defRPr/>
            </a:pPr>
            <a:r>
              <a:rPr lang="cs-CZ" sz="2000" dirty="0" err="1"/>
              <a:t>Main</a:t>
            </a:r>
            <a:r>
              <a:rPr lang="cs-CZ" sz="2000" dirty="0"/>
              <a:t> </a:t>
            </a:r>
            <a:r>
              <a:rPr lang="cs-CZ" sz="2000" dirty="0" err="1"/>
              <a:t>characteristics</a:t>
            </a:r>
            <a:r>
              <a:rPr lang="cs-CZ" sz="2000" dirty="0"/>
              <a:t> </a:t>
            </a:r>
            <a:r>
              <a:rPr lang="cs-CZ" sz="2000" dirty="0" err="1"/>
              <a:t>of</a:t>
            </a:r>
            <a:r>
              <a:rPr lang="cs-CZ" sz="2000" dirty="0"/>
              <a:t> </a:t>
            </a:r>
            <a:r>
              <a:rPr lang="cs-CZ" sz="2000" dirty="0" err="1"/>
              <a:t>adaptive</a:t>
            </a:r>
            <a:r>
              <a:rPr lang="cs-CZ" sz="2000" dirty="0"/>
              <a:t> </a:t>
            </a:r>
            <a:r>
              <a:rPr lang="cs-CZ" sz="2000" dirty="0" err="1"/>
              <a:t>culture</a:t>
            </a:r>
            <a:r>
              <a:rPr lang="cs-CZ" sz="2000" dirty="0"/>
              <a:t>:</a:t>
            </a:r>
          </a:p>
          <a:p>
            <a:pPr marL="457200" indent="-457200">
              <a:buFont typeface="+mj-lt"/>
              <a:buAutoNum type="arabicPeriod"/>
              <a:defRPr/>
            </a:pPr>
            <a:r>
              <a:rPr lang="cs-CZ" sz="2000" dirty="0" err="1"/>
              <a:t>ability</a:t>
            </a:r>
            <a:r>
              <a:rPr lang="cs-CZ" sz="2000" dirty="0"/>
              <a:t> to </a:t>
            </a:r>
            <a:r>
              <a:rPr lang="cs-CZ" sz="2000" dirty="0" err="1"/>
              <a:t>perceive</a:t>
            </a:r>
            <a:r>
              <a:rPr lang="cs-CZ" sz="2000" dirty="0"/>
              <a:t> </a:t>
            </a:r>
            <a:r>
              <a:rPr lang="cs-CZ" sz="2000" dirty="0" err="1"/>
              <a:t>signals</a:t>
            </a:r>
            <a:r>
              <a:rPr lang="cs-CZ" sz="2000" dirty="0"/>
              <a:t> </a:t>
            </a:r>
            <a:r>
              <a:rPr lang="cs-CZ" sz="2000" dirty="0" err="1"/>
              <a:t>from</a:t>
            </a:r>
            <a:r>
              <a:rPr lang="cs-CZ" sz="2000" dirty="0"/>
              <a:t> </a:t>
            </a:r>
            <a:r>
              <a:rPr lang="cs-CZ" sz="2000" dirty="0" err="1"/>
              <a:t>external</a:t>
            </a:r>
            <a:r>
              <a:rPr lang="cs-CZ" sz="2000" dirty="0"/>
              <a:t> </a:t>
            </a:r>
            <a:r>
              <a:rPr lang="cs-CZ" sz="2000" dirty="0" err="1"/>
              <a:t>environment</a:t>
            </a:r>
            <a:r>
              <a:rPr lang="cs-CZ" sz="2000" dirty="0"/>
              <a:t>, interpret </a:t>
            </a:r>
            <a:r>
              <a:rPr lang="cs-CZ" sz="2000" dirty="0" err="1"/>
              <a:t>them</a:t>
            </a:r>
            <a:r>
              <a:rPr lang="cs-CZ" sz="2000" dirty="0"/>
              <a:t> and </a:t>
            </a:r>
            <a:r>
              <a:rPr lang="cs-CZ" sz="2000" dirty="0" err="1"/>
              <a:t>react</a:t>
            </a:r>
            <a:r>
              <a:rPr lang="cs-CZ" sz="2000" dirty="0"/>
              <a:t> to </a:t>
            </a:r>
            <a:r>
              <a:rPr lang="cs-CZ" sz="2000" dirty="0" err="1"/>
              <a:t>them</a:t>
            </a:r>
            <a:r>
              <a:rPr lang="cs-CZ" sz="2000" dirty="0"/>
              <a:t> = </a:t>
            </a:r>
            <a:r>
              <a:rPr lang="cs-CZ" sz="2000" b="1" dirty="0" err="1"/>
              <a:t>ability</a:t>
            </a:r>
            <a:r>
              <a:rPr lang="cs-CZ" sz="2000" b="1" dirty="0"/>
              <a:t> to </a:t>
            </a:r>
            <a:r>
              <a:rPr lang="cs-CZ" sz="2000" b="1" dirty="0" err="1"/>
              <a:t>learn</a:t>
            </a:r>
            <a:r>
              <a:rPr lang="cs-CZ" sz="2000" dirty="0"/>
              <a:t>,</a:t>
            </a:r>
          </a:p>
          <a:p>
            <a:pPr marL="457200" indent="-457200">
              <a:buFont typeface="+mj-lt"/>
              <a:buAutoNum type="arabicPeriod"/>
              <a:defRPr/>
            </a:pPr>
            <a:r>
              <a:rPr lang="cs-CZ" sz="2000" dirty="0" err="1"/>
              <a:t>ability</a:t>
            </a:r>
            <a:r>
              <a:rPr lang="cs-CZ" sz="2000" dirty="0"/>
              <a:t> to </a:t>
            </a:r>
            <a:r>
              <a:rPr lang="cs-CZ" sz="2000" dirty="0" err="1"/>
              <a:t>understand</a:t>
            </a:r>
            <a:r>
              <a:rPr lang="cs-CZ" sz="2000" dirty="0"/>
              <a:t> </a:t>
            </a:r>
            <a:r>
              <a:rPr lang="cs-CZ" sz="2000" dirty="0" err="1"/>
              <a:t>the</a:t>
            </a:r>
            <a:r>
              <a:rPr lang="cs-CZ" sz="2000" dirty="0"/>
              <a:t> </a:t>
            </a:r>
            <a:r>
              <a:rPr lang="cs-CZ" sz="2000" dirty="0" err="1"/>
              <a:t>needs</a:t>
            </a:r>
            <a:r>
              <a:rPr lang="cs-CZ" sz="2000" dirty="0"/>
              <a:t> </a:t>
            </a:r>
            <a:r>
              <a:rPr lang="cs-CZ" sz="2000" dirty="0" err="1"/>
              <a:t>of</a:t>
            </a:r>
            <a:r>
              <a:rPr lang="cs-CZ" sz="2000" dirty="0"/>
              <a:t> </a:t>
            </a:r>
            <a:r>
              <a:rPr lang="cs-CZ" sz="2000" dirty="0" err="1"/>
              <a:t>internal</a:t>
            </a:r>
            <a:r>
              <a:rPr lang="cs-CZ" sz="2000" dirty="0"/>
              <a:t> and </a:t>
            </a:r>
            <a:r>
              <a:rPr lang="cs-CZ" sz="2000" dirty="0" err="1"/>
              <a:t>external</a:t>
            </a:r>
            <a:r>
              <a:rPr lang="cs-CZ" sz="2000" dirty="0"/>
              <a:t> </a:t>
            </a:r>
            <a:r>
              <a:rPr lang="cs-CZ" sz="2000" dirty="0" err="1"/>
              <a:t>customers</a:t>
            </a:r>
            <a:r>
              <a:rPr lang="cs-CZ" sz="2000" dirty="0"/>
              <a:t>, </a:t>
            </a:r>
            <a:r>
              <a:rPr lang="cs-CZ" sz="2000" dirty="0" err="1"/>
              <a:t>react</a:t>
            </a:r>
            <a:r>
              <a:rPr lang="cs-CZ" sz="2000" dirty="0"/>
              <a:t> to </a:t>
            </a:r>
            <a:r>
              <a:rPr lang="cs-CZ" sz="2000" dirty="0" err="1"/>
              <a:t>them</a:t>
            </a:r>
            <a:r>
              <a:rPr lang="cs-CZ" sz="2000" dirty="0"/>
              <a:t> and </a:t>
            </a:r>
            <a:r>
              <a:rPr lang="cs-CZ" sz="2000" dirty="0" err="1"/>
              <a:t>foresee</a:t>
            </a:r>
            <a:r>
              <a:rPr lang="cs-CZ" sz="2000" dirty="0"/>
              <a:t> </a:t>
            </a:r>
            <a:r>
              <a:rPr lang="cs-CZ" sz="2000" dirty="0" err="1"/>
              <a:t>them</a:t>
            </a:r>
            <a:r>
              <a:rPr lang="cs-CZ" sz="2000" dirty="0"/>
              <a:t> = </a:t>
            </a:r>
            <a:r>
              <a:rPr lang="cs-CZ" sz="2000" b="1" dirty="0" err="1"/>
              <a:t>customer</a:t>
            </a:r>
            <a:r>
              <a:rPr lang="cs-CZ" sz="2000" b="1" dirty="0"/>
              <a:t> </a:t>
            </a:r>
            <a:r>
              <a:rPr lang="cs-CZ" sz="2000" b="1" dirty="0" err="1"/>
              <a:t>focus</a:t>
            </a:r>
            <a:r>
              <a:rPr lang="cs-CZ" sz="2000" dirty="0"/>
              <a:t>,</a:t>
            </a:r>
          </a:p>
          <a:p>
            <a:pPr marL="457200" indent="-457200">
              <a:buFont typeface="+mj-lt"/>
              <a:buAutoNum type="arabicPeriod"/>
              <a:defRPr/>
            </a:pPr>
            <a:r>
              <a:rPr lang="cs-CZ" sz="2000" dirty="0" err="1"/>
              <a:t>ability</a:t>
            </a:r>
            <a:r>
              <a:rPr lang="cs-CZ" sz="2000" dirty="0"/>
              <a:t> to </a:t>
            </a:r>
            <a:r>
              <a:rPr lang="cs-CZ" sz="2000" dirty="0" err="1"/>
              <a:t>change</a:t>
            </a:r>
            <a:r>
              <a:rPr lang="cs-CZ" sz="2000" dirty="0"/>
              <a:t> </a:t>
            </a:r>
            <a:r>
              <a:rPr lang="cs-CZ" sz="2000" dirty="0" err="1"/>
              <a:t>processes</a:t>
            </a:r>
            <a:r>
              <a:rPr lang="cs-CZ" sz="2000" dirty="0"/>
              <a:t> and </a:t>
            </a:r>
            <a:r>
              <a:rPr lang="cs-CZ" sz="2000" dirty="0" err="1"/>
              <a:t>behavior</a:t>
            </a:r>
            <a:r>
              <a:rPr lang="cs-CZ" sz="2000" dirty="0"/>
              <a:t> in </a:t>
            </a:r>
            <a:r>
              <a:rPr lang="cs-CZ" sz="2000" dirty="0" err="1"/>
              <a:t>order</a:t>
            </a:r>
            <a:r>
              <a:rPr lang="cs-CZ" sz="2000" dirty="0"/>
              <a:t> to </a:t>
            </a:r>
            <a:r>
              <a:rPr lang="cs-CZ" sz="2000" dirty="0" err="1"/>
              <a:t>adjust</a:t>
            </a:r>
            <a:r>
              <a:rPr lang="cs-CZ" sz="2000" dirty="0"/>
              <a:t> = </a:t>
            </a:r>
            <a:r>
              <a:rPr lang="cs-CZ" sz="2000" b="1" dirty="0" err="1"/>
              <a:t>readiness</a:t>
            </a:r>
            <a:r>
              <a:rPr lang="cs-CZ" sz="2000" b="1" dirty="0"/>
              <a:t> </a:t>
            </a:r>
            <a:r>
              <a:rPr lang="cs-CZ" sz="2000" b="1" dirty="0" err="1"/>
              <a:t>for</a:t>
            </a:r>
            <a:r>
              <a:rPr lang="cs-CZ" sz="2000" b="1" dirty="0"/>
              <a:t> </a:t>
            </a:r>
            <a:r>
              <a:rPr lang="cs-CZ" sz="2000" b="1" dirty="0" err="1"/>
              <a:t>change</a:t>
            </a:r>
            <a:r>
              <a:rPr lang="cs-CZ" sz="2000" dirty="0"/>
              <a:t>.</a:t>
            </a:r>
          </a:p>
          <a:p>
            <a:pPr marL="0" indent="0">
              <a:buFont typeface="Wingdings" pitchFamily="2" charset="2"/>
              <a:buNone/>
              <a:defRPr/>
            </a:pPr>
            <a:r>
              <a:rPr lang="cs-CZ" sz="2000" dirty="0"/>
              <a:t> </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a:extLst>
              <a:ext uri="{FF2B5EF4-FFF2-40B4-BE49-F238E27FC236}">
                <a16:creationId xmlns:a16="http://schemas.microsoft.com/office/drawing/2014/main" id="{0374E9E4-9EA9-4773-8CA4-D3111FB5E62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54DCAED1-C749-42E9-B4A3-DDB2607C7019}" type="slidenum">
              <a:rPr lang="cs-CZ" altLang="cs-CZ" sz="1000">
                <a:solidFill>
                  <a:srgbClr val="7D1E1E"/>
                </a:solidFill>
              </a:rPr>
              <a:pPr>
                <a:spcBef>
                  <a:spcPct val="0"/>
                </a:spcBef>
                <a:buClrTx/>
                <a:buFontTx/>
                <a:buNone/>
              </a:pPr>
              <a:t>24</a:t>
            </a:fld>
            <a:endParaRPr lang="cs-CZ" altLang="cs-CZ" sz="1000">
              <a:solidFill>
                <a:srgbClr val="7D1E1E"/>
              </a:solidFill>
            </a:endParaRPr>
          </a:p>
        </p:txBody>
      </p:sp>
      <p:sp>
        <p:nvSpPr>
          <p:cNvPr id="62467" name="Title 1">
            <a:extLst>
              <a:ext uri="{FF2B5EF4-FFF2-40B4-BE49-F238E27FC236}">
                <a16:creationId xmlns:a16="http://schemas.microsoft.com/office/drawing/2014/main" id="{CF422C2C-AA35-46AD-AE99-9852CFCE7360}"/>
              </a:ext>
            </a:extLst>
          </p:cNvPr>
          <p:cNvSpPr>
            <a:spLocks noGrp="1"/>
          </p:cNvSpPr>
          <p:nvPr>
            <p:ph type="title" idx="4294967295"/>
          </p:nvPr>
        </p:nvSpPr>
        <p:spPr/>
        <p:txBody>
          <a:bodyPr/>
          <a:lstStyle/>
          <a:p>
            <a:r>
              <a:rPr lang="cs-CZ" altLang="en-US" b="1">
                <a:latin typeface="Arial" panose="020B0604020202020204" pitchFamily="34" charset="0"/>
              </a:rPr>
              <a:t>Contextual and Strategic Adequacy (Scholz, 1987, Cameron and Quinn, 1999)</a:t>
            </a:r>
            <a:endParaRPr lang="en-US" altLang="en-US" b="1">
              <a:latin typeface="Arial" panose="020B0604020202020204" pitchFamily="34" charset="0"/>
            </a:endParaRPr>
          </a:p>
        </p:txBody>
      </p:sp>
      <p:sp>
        <p:nvSpPr>
          <p:cNvPr id="62468" name="Slide Number Placeholder 4">
            <a:extLst>
              <a:ext uri="{FF2B5EF4-FFF2-40B4-BE49-F238E27FC236}">
                <a16:creationId xmlns:a16="http://schemas.microsoft.com/office/drawing/2014/main" id="{7FBCDB18-05EB-4FBA-8684-31E154F6F821}"/>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FC43B5F7-43D5-405E-91D7-5679C729DA3B}" type="slidenum">
              <a:rPr lang="cs-CZ" altLang="cs-CZ" sz="1000" b="1">
                <a:solidFill>
                  <a:srgbClr val="7D1E1E"/>
                </a:solidFill>
              </a:rPr>
              <a:pPr algn="r" eaLnBrk="1" hangingPunct="1">
                <a:spcBef>
                  <a:spcPct val="0"/>
                </a:spcBef>
                <a:buClrTx/>
                <a:buFontTx/>
                <a:buNone/>
              </a:pPr>
              <a:t>24</a:t>
            </a:fld>
            <a:endParaRPr lang="cs-CZ" altLang="cs-CZ" sz="1000" b="1">
              <a:solidFill>
                <a:srgbClr val="7D1E1E"/>
              </a:solidFill>
            </a:endParaRPr>
          </a:p>
        </p:txBody>
      </p:sp>
      <p:sp>
        <p:nvSpPr>
          <p:cNvPr id="7" name="Content Placeholder 2">
            <a:extLst>
              <a:ext uri="{FF2B5EF4-FFF2-40B4-BE49-F238E27FC236}">
                <a16:creationId xmlns:a16="http://schemas.microsoft.com/office/drawing/2014/main" id="{97748656-BD3B-40BD-A85D-3DD46D28AB60}"/>
              </a:ext>
            </a:extLst>
          </p:cNvPr>
          <p:cNvSpPr txBox="1">
            <a:spLocks/>
          </p:cNvSpPr>
          <p:nvPr/>
        </p:nvSpPr>
        <p:spPr bwMode="auto">
          <a:xfrm>
            <a:off x="571500" y="2205038"/>
            <a:ext cx="8101013"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a:lstStyle>
          <a:p>
            <a:pPr marL="0" indent="0">
              <a:buFont typeface="Wingdings" pitchFamily="2" charset="2"/>
              <a:buNone/>
              <a:defRPr/>
            </a:pPr>
            <a:r>
              <a:rPr lang="cs-CZ" sz="2000" dirty="0" err="1"/>
              <a:t>Contextual</a:t>
            </a:r>
            <a:r>
              <a:rPr lang="cs-CZ" sz="2000" dirty="0"/>
              <a:t> </a:t>
            </a:r>
            <a:r>
              <a:rPr lang="cs-CZ" sz="2000" dirty="0" err="1"/>
              <a:t>adequacy</a:t>
            </a:r>
            <a:r>
              <a:rPr lang="cs-CZ" sz="2000" dirty="0"/>
              <a:t> – </a:t>
            </a:r>
            <a:r>
              <a:rPr lang="cs-CZ" sz="2000" dirty="0" err="1"/>
              <a:t>the</a:t>
            </a:r>
            <a:r>
              <a:rPr lang="cs-CZ" sz="2000" dirty="0"/>
              <a:t> </a:t>
            </a:r>
            <a:r>
              <a:rPr lang="cs-CZ" sz="2000" dirty="0" err="1"/>
              <a:t>content</a:t>
            </a:r>
            <a:r>
              <a:rPr lang="cs-CZ" sz="2000" dirty="0"/>
              <a:t> </a:t>
            </a:r>
            <a:r>
              <a:rPr lang="cs-CZ" sz="2000" dirty="0" err="1"/>
              <a:t>of</a:t>
            </a:r>
            <a:r>
              <a:rPr lang="cs-CZ" sz="2000" dirty="0"/>
              <a:t> </a:t>
            </a:r>
            <a:r>
              <a:rPr lang="cs-CZ" sz="2000" dirty="0" err="1"/>
              <a:t>the</a:t>
            </a:r>
            <a:r>
              <a:rPr lang="cs-CZ" sz="2000" dirty="0"/>
              <a:t> </a:t>
            </a:r>
            <a:r>
              <a:rPr lang="cs-CZ" sz="2000" dirty="0" err="1"/>
              <a:t>culture</a:t>
            </a:r>
            <a:r>
              <a:rPr lang="cs-CZ" sz="2000" dirty="0"/>
              <a:t> </a:t>
            </a:r>
            <a:r>
              <a:rPr lang="cs-CZ" sz="2000" dirty="0" err="1"/>
              <a:t>is</a:t>
            </a:r>
            <a:r>
              <a:rPr lang="cs-CZ" sz="2000" dirty="0"/>
              <a:t> </a:t>
            </a:r>
            <a:r>
              <a:rPr lang="cs-CZ" sz="2000" dirty="0" err="1"/>
              <a:t>aligned</a:t>
            </a:r>
            <a:r>
              <a:rPr lang="cs-CZ" sz="2000" dirty="0"/>
              <a:t> </a:t>
            </a:r>
            <a:r>
              <a:rPr lang="cs-CZ" sz="2000" dirty="0" err="1"/>
              <a:t>with</a:t>
            </a:r>
            <a:r>
              <a:rPr lang="cs-CZ" sz="2000" dirty="0"/>
              <a:t> </a:t>
            </a:r>
            <a:r>
              <a:rPr lang="cs-CZ" sz="2000" dirty="0" err="1"/>
              <a:t>the</a:t>
            </a:r>
            <a:r>
              <a:rPr lang="cs-CZ" sz="2000" dirty="0"/>
              <a:t> </a:t>
            </a:r>
            <a:r>
              <a:rPr lang="cs-CZ" sz="2000" dirty="0" err="1"/>
              <a:t>environment</a:t>
            </a:r>
            <a:r>
              <a:rPr lang="en-US" sz="2000" dirty="0"/>
              <a:t>`</a:t>
            </a:r>
            <a:r>
              <a:rPr lang="cs-CZ" sz="2000" dirty="0"/>
              <a:t>s </a:t>
            </a:r>
            <a:r>
              <a:rPr lang="cs-CZ" sz="2000" dirty="0" err="1"/>
              <a:t>needs</a:t>
            </a:r>
            <a:r>
              <a:rPr lang="cs-CZ" sz="2000" dirty="0"/>
              <a:t>. </a:t>
            </a:r>
          </a:p>
          <a:p>
            <a:pPr marL="0" indent="0">
              <a:buFont typeface="Wingdings" pitchFamily="2" charset="2"/>
              <a:buNone/>
              <a:defRPr/>
            </a:pPr>
            <a:endParaRPr lang="cs-CZ" sz="2000" dirty="0"/>
          </a:p>
          <a:p>
            <a:pPr marL="0" indent="0">
              <a:buFont typeface="Wingdings" pitchFamily="2" charset="2"/>
              <a:buNone/>
              <a:defRPr/>
            </a:pPr>
            <a:r>
              <a:rPr lang="cs-CZ" sz="2000" dirty="0" err="1"/>
              <a:t>Strategic</a:t>
            </a:r>
            <a:r>
              <a:rPr lang="cs-CZ" sz="2000" dirty="0"/>
              <a:t> </a:t>
            </a:r>
            <a:r>
              <a:rPr lang="cs-CZ" sz="2000" dirty="0" err="1"/>
              <a:t>adequacy</a:t>
            </a:r>
            <a:r>
              <a:rPr lang="cs-CZ" sz="2000" dirty="0"/>
              <a:t> – </a:t>
            </a:r>
            <a:r>
              <a:rPr lang="cs-CZ" sz="2000" dirty="0" err="1"/>
              <a:t>the</a:t>
            </a:r>
            <a:r>
              <a:rPr lang="cs-CZ" sz="2000" dirty="0"/>
              <a:t> </a:t>
            </a:r>
            <a:r>
              <a:rPr lang="cs-CZ" sz="2000" dirty="0" err="1"/>
              <a:t>content</a:t>
            </a:r>
            <a:r>
              <a:rPr lang="cs-CZ" sz="2000" dirty="0"/>
              <a:t> </a:t>
            </a:r>
            <a:r>
              <a:rPr lang="cs-CZ" sz="2000" dirty="0" err="1"/>
              <a:t>of</a:t>
            </a:r>
            <a:r>
              <a:rPr lang="cs-CZ" sz="2000" dirty="0"/>
              <a:t> </a:t>
            </a:r>
            <a:r>
              <a:rPr lang="cs-CZ" sz="2000" dirty="0" err="1"/>
              <a:t>the</a:t>
            </a:r>
            <a:r>
              <a:rPr lang="cs-CZ" sz="2000" dirty="0"/>
              <a:t> </a:t>
            </a:r>
            <a:r>
              <a:rPr lang="cs-CZ" sz="2000" dirty="0" err="1"/>
              <a:t>culture</a:t>
            </a:r>
            <a:r>
              <a:rPr lang="cs-CZ" sz="2000" dirty="0"/>
              <a:t> </a:t>
            </a:r>
            <a:r>
              <a:rPr lang="cs-CZ" sz="2000" dirty="0" err="1"/>
              <a:t>is</a:t>
            </a:r>
            <a:r>
              <a:rPr lang="cs-CZ" sz="2000" dirty="0"/>
              <a:t> </a:t>
            </a:r>
            <a:r>
              <a:rPr lang="cs-CZ" sz="2000" dirty="0" err="1"/>
              <a:t>aligned</a:t>
            </a:r>
            <a:r>
              <a:rPr lang="cs-CZ" sz="2000" dirty="0"/>
              <a:t> to </a:t>
            </a:r>
            <a:r>
              <a:rPr lang="cs-CZ" sz="2000" dirty="0" err="1"/>
              <a:t>the</a:t>
            </a:r>
            <a:r>
              <a:rPr lang="cs-CZ" sz="2000" dirty="0"/>
              <a:t> </a:t>
            </a:r>
            <a:r>
              <a:rPr lang="cs-CZ" sz="2000" dirty="0" err="1"/>
              <a:t>strategy</a:t>
            </a:r>
            <a:r>
              <a:rPr lang="cs-CZ" sz="2000" dirty="0"/>
              <a:t>.</a:t>
            </a:r>
          </a:p>
          <a:p>
            <a:pPr marL="0" indent="0">
              <a:buFont typeface="Wingdings" pitchFamily="2" charset="2"/>
              <a:buNone/>
              <a:defRPr/>
            </a:pPr>
            <a:endParaRPr lang="cs-CZ" sz="2000" dirty="0"/>
          </a:p>
          <a:p>
            <a:pPr marL="0" indent="0">
              <a:buFont typeface="Wingdings" pitchFamily="2" charset="2"/>
              <a:buNone/>
              <a:defRPr/>
            </a:pPr>
            <a:r>
              <a:rPr lang="cs-CZ" sz="2000" dirty="0" err="1"/>
              <a:t>Strategy</a:t>
            </a:r>
            <a:r>
              <a:rPr lang="cs-CZ" sz="2000" dirty="0"/>
              <a:t> vs. </a:t>
            </a:r>
            <a:r>
              <a:rPr lang="cs-CZ" sz="2000" dirty="0" err="1"/>
              <a:t>culture</a:t>
            </a:r>
            <a:r>
              <a:rPr lang="cs-CZ" sz="2000" dirty="0"/>
              <a:t> – </a:t>
            </a:r>
            <a:r>
              <a:rPr lang="cs-CZ" sz="2000" dirty="0" err="1"/>
              <a:t>if</a:t>
            </a:r>
            <a:r>
              <a:rPr lang="cs-CZ" sz="2000" dirty="0"/>
              <a:t> in </a:t>
            </a:r>
            <a:r>
              <a:rPr lang="cs-CZ" sz="2000" dirty="0" err="1"/>
              <a:t>confict</a:t>
            </a:r>
            <a:r>
              <a:rPr lang="cs-CZ" sz="2000" dirty="0"/>
              <a:t>, </a:t>
            </a:r>
            <a:r>
              <a:rPr lang="cs-CZ" sz="2000" dirty="0" err="1"/>
              <a:t>then</a:t>
            </a:r>
            <a:r>
              <a:rPr lang="cs-CZ" sz="2000" dirty="0"/>
              <a:t>:</a:t>
            </a:r>
          </a:p>
          <a:p>
            <a:pPr marL="457200" indent="-457200">
              <a:buFont typeface="+mj-lt"/>
              <a:buAutoNum type="arabicPeriod"/>
              <a:defRPr/>
            </a:pPr>
            <a:r>
              <a:rPr lang="cs-CZ" sz="2000" dirty="0" err="1"/>
              <a:t>ignore</a:t>
            </a:r>
            <a:r>
              <a:rPr lang="cs-CZ" sz="2000" dirty="0"/>
              <a:t> </a:t>
            </a:r>
            <a:r>
              <a:rPr lang="cs-CZ" sz="2000" dirty="0" err="1"/>
              <a:t>the</a:t>
            </a:r>
            <a:r>
              <a:rPr lang="cs-CZ" sz="2000" dirty="0"/>
              <a:t> </a:t>
            </a:r>
            <a:r>
              <a:rPr lang="cs-CZ" sz="2000" dirty="0" err="1"/>
              <a:t>culture</a:t>
            </a:r>
            <a:r>
              <a:rPr lang="cs-CZ" sz="2000" dirty="0"/>
              <a:t>,</a:t>
            </a:r>
          </a:p>
          <a:p>
            <a:pPr marL="457200" indent="-457200">
              <a:buFont typeface="+mj-lt"/>
              <a:buAutoNum type="arabicPeriod"/>
              <a:defRPr/>
            </a:pPr>
            <a:r>
              <a:rPr lang="cs-CZ" sz="2000" dirty="0"/>
              <a:t>bypass </a:t>
            </a:r>
            <a:r>
              <a:rPr lang="cs-CZ" sz="2000" dirty="0" err="1"/>
              <a:t>the</a:t>
            </a:r>
            <a:r>
              <a:rPr lang="cs-CZ" sz="2000" dirty="0"/>
              <a:t> </a:t>
            </a:r>
            <a:r>
              <a:rPr lang="cs-CZ" sz="2000" dirty="0" err="1"/>
              <a:t>culture</a:t>
            </a:r>
            <a:r>
              <a:rPr lang="cs-CZ" sz="2000" dirty="0"/>
              <a:t>,</a:t>
            </a:r>
          </a:p>
          <a:p>
            <a:pPr marL="457200" indent="-457200">
              <a:buFont typeface="+mj-lt"/>
              <a:buAutoNum type="arabicPeriod"/>
              <a:defRPr/>
            </a:pPr>
            <a:r>
              <a:rPr lang="cs-CZ" sz="2000" dirty="0" err="1"/>
              <a:t>change</a:t>
            </a:r>
            <a:r>
              <a:rPr lang="cs-CZ" sz="2000" dirty="0"/>
              <a:t> </a:t>
            </a:r>
            <a:r>
              <a:rPr lang="cs-CZ" sz="2000" dirty="0" err="1"/>
              <a:t>strategy</a:t>
            </a:r>
            <a:r>
              <a:rPr lang="cs-CZ" sz="2000" dirty="0"/>
              <a:t>,</a:t>
            </a:r>
          </a:p>
          <a:p>
            <a:pPr marL="457200" indent="-457200">
              <a:buFont typeface="+mj-lt"/>
              <a:buAutoNum type="arabicPeriod"/>
              <a:defRPr/>
            </a:pPr>
            <a:r>
              <a:rPr lang="cs-CZ" sz="2000" dirty="0" err="1"/>
              <a:t>change</a:t>
            </a:r>
            <a:r>
              <a:rPr lang="cs-CZ" sz="2000" dirty="0"/>
              <a:t> </a:t>
            </a:r>
            <a:r>
              <a:rPr lang="cs-CZ" sz="2000" dirty="0" err="1"/>
              <a:t>culture</a:t>
            </a:r>
            <a:r>
              <a:rPr lang="cs-CZ" sz="2000" dirty="0"/>
              <a:t>.</a:t>
            </a:r>
          </a:p>
          <a:p>
            <a:pPr marL="0" indent="0">
              <a:buFont typeface="Wingdings" pitchFamily="2" charset="2"/>
              <a:buNone/>
              <a:defRPr/>
            </a:pPr>
            <a:r>
              <a:rPr lang="cs-CZ" sz="2000" dirty="0"/>
              <a:t> </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a:extLst>
              <a:ext uri="{FF2B5EF4-FFF2-40B4-BE49-F238E27FC236}">
                <a16:creationId xmlns:a16="http://schemas.microsoft.com/office/drawing/2014/main" id="{C1D9B3D3-6B8C-479E-940C-58D4C8BE294A}"/>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6B6F9491-649D-43EF-A83D-176CE8D25AE2}" type="slidenum">
              <a:rPr lang="cs-CZ" altLang="cs-CZ" sz="1000">
                <a:solidFill>
                  <a:srgbClr val="7D1E1E"/>
                </a:solidFill>
              </a:rPr>
              <a:pPr>
                <a:spcBef>
                  <a:spcPct val="0"/>
                </a:spcBef>
                <a:buClrTx/>
                <a:buFontTx/>
                <a:buNone/>
              </a:pPr>
              <a:t>25</a:t>
            </a:fld>
            <a:endParaRPr lang="cs-CZ" altLang="cs-CZ" sz="1000">
              <a:solidFill>
                <a:srgbClr val="7D1E1E"/>
              </a:solidFill>
            </a:endParaRPr>
          </a:p>
        </p:txBody>
      </p:sp>
      <p:sp>
        <p:nvSpPr>
          <p:cNvPr id="64515" name="Title 1">
            <a:extLst>
              <a:ext uri="{FF2B5EF4-FFF2-40B4-BE49-F238E27FC236}">
                <a16:creationId xmlns:a16="http://schemas.microsoft.com/office/drawing/2014/main" id="{673D4C83-ACED-4C35-BFC6-79A6E8FA0093}"/>
              </a:ext>
            </a:extLst>
          </p:cNvPr>
          <p:cNvSpPr>
            <a:spLocks noGrp="1"/>
          </p:cNvSpPr>
          <p:nvPr>
            <p:ph type="title" idx="4294967295"/>
          </p:nvPr>
        </p:nvSpPr>
        <p:spPr/>
        <p:txBody>
          <a:bodyPr/>
          <a:lstStyle/>
          <a:p>
            <a:r>
              <a:rPr lang="cs-CZ" altLang="en-US" b="1">
                <a:latin typeface="Arial" panose="020B0604020202020204" pitchFamily="34" charset="0"/>
              </a:rPr>
              <a:t>How to change culture?</a:t>
            </a:r>
            <a:endParaRPr lang="en-US" altLang="en-US" b="1">
              <a:latin typeface="Arial" panose="020B0604020202020204" pitchFamily="34" charset="0"/>
            </a:endParaRPr>
          </a:p>
        </p:txBody>
      </p:sp>
      <p:sp>
        <p:nvSpPr>
          <p:cNvPr id="64516" name="Slide Number Placeholder 4">
            <a:extLst>
              <a:ext uri="{FF2B5EF4-FFF2-40B4-BE49-F238E27FC236}">
                <a16:creationId xmlns:a16="http://schemas.microsoft.com/office/drawing/2014/main" id="{F227035C-E741-4767-8080-7EB8FA7C08EE}"/>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71D2776D-BD22-4BA0-AA5F-BB61CED6BEA2}" type="slidenum">
              <a:rPr lang="cs-CZ" altLang="cs-CZ" sz="1000" b="1">
                <a:solidFill>
                  <a:srgbClr val="7D1E1E"/>
                </a:solidFill>
              </a:rPr>
              <a:pPr algn="r" eaLnBrk="1" hangingPunct="1">
                <a:spcBef>
                  <a:spcPct val="0"/>
                </a:spcBef>
                <a:buClrTx/>
                <a:buFontTx/>
                <a:buNone/>
              </a:pPr>
              <a:t>25</a:t>
            </a:fld>
            <a:endParaRPr lang="cs-CZ" altLang="cs-CZ" sz="1000" b="1">
              <a:solidFill>
                <a:srgbClr val="7D1E1E"/>
              </a:solidFill>
            </a:endParaRPr>
          </a:p>
        </p:txBody>
      </p:sp>
      <p:sp>
        <p:nvSpPr>
          <p:cNvPr id="7" name="Content Placeholder 2">
            <a:extLst>
              <a:ext uri="{FF2B5EF4-FFF2-40B4-BE49-F238E27FC236}">
                <a16:creationId xmlns:a16="http://schemas.microsoft.com/office/drawing/2014/main" id="{A1634C1B-271F-4A40-BA8E-00112C3448D6}"/>
              </a:ext>
            </a:extLst>
          </p:cNvPr>
          <p:cNvSpPr txBox="1">
            <a:spLocks/>
          </p:cNvSpPr>
          <p:nvPr/>
        </p:nvSpPr>
        <p:spPr bwMode="auto">
          <a:xfrm>
            <a:off x="571500" y="1879600"/>
            <a:ext cx="8101013"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a:lstStyle>
          <a:p>
            <a:pPr>
              <a:defRPr/>
            </a:pPr>
            <a:r>
              <a:rPr lang="cs-CZ" sz="2000" dirty="0" err="1"/>
              <a:t>Change</a:t>
            </a:r>
            <a:r>
              <a:rPr lang="cs-CZ" sz="2000" dirty="0"/>
              <a:t> </a:t>
            </a:r>
            <a:r>
              <a:rPr lang="cs-CZ" sz="2000" dirty="0" err="1"/>
              <a:t>the</a:t>
            </a:r>
            <a:r>
              <a:rPr lang="cs-CZ" sz="2000" dirty="0"/>
              <a:t> </a:t>
            </a:r>
            <a:r>
              <a:rPr lang="cs-CZ" sz="2000" dirty="0" err="1"/>
              <a:t>artifacts</a:t>
            </a:r>
            <a:r>
              <a:rPr lang="cs-CZ" sz="2000" dirty="0"/>
              <a:t> (</a:t>
            </a:r>
            <a:r>
              <a:rPr lang="cs-CZ" sz="2000" dirty="0" err="1"/>
              <a:t>easiest</a:t>
            </a:r>
            <a:r>
              <a:rPr lang="cs-CZ" sz="2000" dirty="0"/>
              <a:t>, but not </a:t>
            </a:r>
            <a:r>
              <a:rPr lang="cs-CZ" sz="2000" dirty="0" err="1"/>
              <a:t>sufficient</a:t>
            </a:r>
            <a:r>
              <a:rPr lang="cs-CZ" sz="2000" dirty="0"/>
              <a:t>)</a:t>
            </a:r>
          </a:p>
          <a:p>
            <a:pPr>
              <a:defRPr/>
            </a:pPr>
            <a:r>
              <a:rPr lang="cs-CZ" sz="2000" dirty="0" err="1"/>
              <a:t>Change</a:t>
            </a:r>
            <a:r>
              <a:rPr lang="cs-CZ" sz="2000" dirty="0"/>
              <a:t> </a:t>
            </a:r>
            <a:r>
              <a:rPr lang="cs-CZ" sz="2000" dirty="0" err="1"/>
              <a:t>the</a:t>
            </a:r>
            <a:r>
              <a:rPr lang="cs-CZ" sz="2000" dirty="0"/>
              <a:t> </a:t>
            </a:r>
            <a:r>
              <a:rPr lang="cs-CZ" sz="2000" dirty="0" err="1"/>
              <a:t>values</a:t>
            </a:r>
            <a:r>
              <a:rPr lang="cs-CZ" sz="2000" dirty="0"/>
              <a:t>: use </a:t>
            </a:r>
            <a:r>
              <a:rPr lang="cs-CZ" sz="2000" dirty="0" err="1"/>
              <a:t>symbols</a:t>
            </a:r>
            <a:r>
              <a:rPr lang="cs-CZ" sz="2000" dirty="0"/>
              <a:t>, </a:t>
            </a:r>
            <a:r>
              <a:rPr lang="cs-CZ" sz="2000" dirty="0" err="1"/>
              <a:t>slogans</a:t>
            </a:r>
            <a:r>
              <a:rPr lang="cs-CZ" sz="2000" dirty="0"/>
              <a:t>, </a:t>
            </a:r>
            <a:r>
              <a:rPr lang="cs-CZ" sz="2000" dirty="0" err="1"/>
              <a:t>emotions</a:t>
            </a:r>
            <a:r>
              <a:rPr lang="cs-CZ" sz="2000" dirty="0"/>
              <a:t>, </a:t>
            </a:r>
            <a:r>
              <a:rPr lang="cs-CZ" sz="2000" dirty="0" err="1"/>
              <a:t>motivation</a:t>
            </a:r>
            <a:r>
              <a:rPr lang="cs-CZ" sz="2000" dirty="0"/>
              <a:t> </a:t>
            </a:r>
            <a:r>
              <a:rPr lang="cs-CZ" sz="2000" dirty="0" err="1"/>
              <a:t>system</a:t>
            </a:r>
            <a:r>
              <a:rPr lang="cs-CZ" sz="2000" dirty="0"/>
              <a:t>,</a:t>
            </a:r>
          </a:p>
          <a:p>
            <a:pPr>
              <a:defRPr/>
            </a:pPr>
            <a:r>
              <a:rPr lang="cs-CZ" sz="2000" dirty="0" err="1"/>
              <a:t>Change</a:t>
            </a:r>
            <a:r>
              <a:rPr lang="cs-CZ" sz="2000" dirty="0"/>
              <a:t> </a:t>
            </a:r>
            <a:r>
              <a:rPr lang="cs-CZ" sz="2000" dirty="0" err="1"/>
              <a:t>the</a:t>
            </a:r>
            <a:r>
              <a:rPr lang="cs-CZ" sz="2000" dirty="0"/>
              <a:t> </a:t>
            </a:r>
            <a:r>
              <a:rPr lang="cs-CZ" sz="2000" dirty="0" err="1"/>
              <a:t>norms</a:t>
            </a:r>
            <a:r>
              <a:rPr lang="cs-CZ" sz="2000" dirty="0"/>
              <a:t>: use </a:t>
            </a:r>
            <a:r>
              <a:rPr lang="cs-CZ" sz="2000" dirty="0" err="1"/>
              <a:t>motivation</a:t>
            </a:r>
            <a:r>
              <a:rPr lang="cs-CZ" sz="2000" dirty="0"/>
              <a:t> </a:t>
            </a:r>
            <a:r>
              <a:rPr lang="cs-CZ" sz="2000" dirty="0" err="1"/>
              <a:t>system</a:t>
            </a:r>
            <a:endParaRPr lang="cs-CZ" sz="2000" dirty="0"/>
          </a:p>
          <a:p>
            <a:pPr>
              <a:defRPr/>
            </a:pPr>
            <a:endParaRPr lang="cs-CZ" sz="2000" dirty="0"/>
          </a:p>
          <a:p>
            <a:pPr marL="0" indent="0">
              <a:buFont typeface="Wingdings" pitchFamily="2" charset="2"/>
              <a:buNone/>
              <a:defRPr/>
            </a:pPr>
            <a:r>
              <a:rPr lang="cs-CZ" sz="2000" dirty="0" err="1"/>
              <a:t>For</a:t>
            </a:r>
            <a:r>
              <a:rPr lang="cs-CZ" sz="2000" dirty="0"/>
              <a:t> </a:t>
            </a:r>
            <a:r>
              <a:rPr lang="cs-CZ" sz="2000" dirty="0" err="1"/>
              <a:t>all</a:t>
            </a:r>
            <a:r>
              <a:rPr lang="cs-CZ" sz="2000" dirty="0"/>
              <a:t> </a:t>
            </a:r>
            <a:r>
              <a:rPr lang="cs-CZ" sz="2000" dirty="0" err="1"/>
              <a:t>goes</a:t>
            </a:r>
            <a:r>
              <a:rPr lang="cs-CZ" sz="2000" dirty="0"/>
              <a:t>: </a:t>
            </a:r>
            <a:r>
              <a:rPr lang="cs-CZ" sz="2000" dirty="0" err="1"/>
              <a:t>walk</a:t>
            </a:r>
            <a:r>
              <a:rPr lang="cs-CZ" sz="2000" dirty="0"/>
              <a:t> </a:t>
            </a:r>
            <a:r>
              <a:rPr lang="cs-CZ" sz="2000" dirty="0" err="1"/>
              <a:t>the</a:t>
            </a:r>
            <a:r>
              <a:rPr lang="cs-CZ" sz="2000" dirty="0"/>
              <a:t> talk.</a:t>
            </a:r>
          </a:p>
          <a:p>
            <a:pPr marL="0" indent="0">
              <a:buFont typeface="Wingdings" pitchFamily="2" charset="2"/>
              <a:buNone/>
              <a:defRPr/>
            </a:pPr>
            <a:endParaRPr lang="cs-CZ" sz="2000" dirty="0"/>
          </a:p>
          <a:p>
            <a:pPr marL="0" indent="0">
              <a:buFont typeface="Wingdings" pitchFamily="2" charset="2"/>
              <a:buNone/>
              <a:defRPr/>
            </a:pPr>
            <a:r>
              <a:rPr lang="cs-CZ" sz="2000" dirty="0" err="1"/>
              <a:t>Also</a:t>
            </a:r>
            <a:r>
              <a:rPr lang="cs-CZ" sz="2000" dirty="0"/>
              <a:t>, </a:t>
            </a:r>
            <a:r>
              <a:rPr lang="cs-CZ" sz="2000" dirty="0" err="1"/>
              <a:t>choose</a:t>
            </a:r>
            <a:r>
              <a:rPr lang="cs-CZ" sz="2000" dirty="0"/>
              <a:t> </a:t>
            </a:r>
            <a:r>
              <a:rPr lang="cs-CZ" sz="2000" dirty="0" err="1"/>
              <a:t>new</a:t>
            </a:r>
            <a:r>
              <a:rPr lang="cs-CZ" sz="2000" dirty="0"/>
              <a:t> </a:t>
            </a:r>
            <a:r>
              <a:rPr lang="cs-CZ" sz="2000" dirty="0" err="1"/>
              <a:t>employees</a:t>
            </a:r>
            <a:r>
              <a:rPr lang="cs-CZ" sz="2000" dirty="0"/>
              <a:t> to fit </a:t>
            </a:r>
            <a:r>
              <a:rPr lang="cs-CZ" sz="2000" dirty="0" err="1"/>
              <a:t>the</a:t>
            </a:r>
            <a:r>
              <a:rPr lang="cs-CZ" sz="2000" dirty="0"/>
              <a:t> </a:t>
            </a:r>
            <a:r>
              <a:rPr lang="cs-CZ" sz="2000" dirty="0" err="1"/>
              <a:t>desired</a:t>
            </a:r>
            <a:r>
              <a:rPr lang="cs-CZ" sz="2000" dirty="0"/>
              <a:t> </a:t>
            </a:r>
            <a:r>
              <a:rPr lang="cs-CZ" sz="2000" dirty="0" err="1"/>
              <a:t>culture</a:t>
            </a:r>
            <a:r>
              <a:rPr lang="cs-CZ" sz="2000" dirty="0"/>
              <a:t> (person-</a:t>
            </a:r>
            <a:r>
              <a:rPr lang="cs-CZ" sz="2000" dirty="0" err="1"/>
              <a:t>organization</a:t>
            </a:r>
            <a:r>
              <a:rPr lang="cs-CZ" sz="2000" dirty="0"/>
              <a:t> fit), do </a:t>
            </a:r>
            <a:r>
              <a:rPr lang="cs-CZ" sz="2000" dirty="0" err="1"/>
              <a:t>the</a:t>
            </a:r>
            <a:r>
              <a:rPr lang="cs-CZ" sz="2000" dirty="0"/>
              <a:t> </a:t>
            </a:r>
            <a:r>
              <a:rPr lang="cs-CZ" sz="2000" dirty="0" err="1"/>
              <a:t>same</a:t>
            </a:r>
            <a:r>
              <a:rPr lang="cs-CZ" sz="2000" dirty="0"/>
              <a:t> </a:t>
            </a:r>
            <a:r>
              <a:rPr lang="cs-CZ" sz="2000" dirty="0" err="1"/>
              <a:t>with</a:t>
            </a:r>
            <a:r>
              <a:rPr lang="cs-CZ" sz="2000" dirty="0"/>
              <a:t> </a:t>
            </a:r>
            <a:r>
              <a:rPr lang="cs-CZ" sz="2000" dirty="0" err="1"/>
              <a:t>promotions</a:t>
            </a:r>
            <a:r>
              <a:rPr lang="cs-CZ" sz="2000" dirty="0"/>
              <a:t>.</a:t>
            </a:r>
          </a:p>
          <a:p>
            <a:pPr marL="0" indent="0">
              <a:buFont typeface="Wingdings" pitchFamily="2" charset="2"/>
              <a:buNone/>
              <a:defRPr/>
            </a:pPr>
            <a:endParaRPr lang="cs-CZ" sz="2000" dirty="0"/>
          </a:p>
          <a:p>
            <a:pPr marL="0" indent="0">
              <a:buFont typeface="Wingdings" pitchFamily="2" charset="2"/>
              <a:buNone/>
              <a:defRPr/>
            </a:pPr>
            <a:r>
              <a:rPr lang="cs-CZ" sz="2000" dirty="0" err="1"/>
              <a:t>Provide</a:t>
            </a:r>
            <a:r>
              <a:rPr lang="cs-CZ" sz="2000" dirty="0"/>
              <a:t> </a:t>
            </a:r>
            <a:r>
              <a:rPr lang="cs-CZ" sz="2000" dirty="0" err="1"/>
              <a:t>education</a:t>
            </a:r>
            <a:r>
              <a:rPr lang="cs-CZ" sz="2000" dirty="0"/>
              <a:t> and </a:t>
            </a:r>
            <a:r>
              <a:rPr lang="cs-CZ" sz="2000" dirty="0" err="1"/>
              <a:t>training</a:t>
            </a:r>
            <a:r>
              <a:rPr lang="cs-CZ" sz="20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a:extLst>
              <a:ext uri="{FF2B5EF4-FFF2-40B4-BE49-F238E27FC236}">
                <a16:creationId xmlns:a16="http://schemas.microsoft.com/office/drawing/2014/main" id="{1A042AEC-E774-4269-AEC9-71FFADFEDEF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2EE71F0A-C8C8-420B-A3A1-A8FA111731ED}" type="slidenum">
              <a:rPr lang="cs-CZ" altLang="cs-CZ" sz="1000">
                <a:solidFill>
                  <a:srgbClr val="7D1E1E"/>
                </a:solidFill>
              </a:rPr>
              <a:pPr>
                <a:spcBef>
                  <a:spcPct val="0"/>
                </a:spcBef>
                <a:buClrTx/>
                <a:buFontTx/>
                <a:buNone/>
              </a:pPr>
              <a:t>26</a:t>
            </a:fld>
            <a:endParaRPr lang="cs-CZ" altLang="cs-CZ" sz="1000">
              <a:solidFill>
                <a:srgbClr val="7D1E1E"/>
              </a:solidFill>
            </a:endParaRPr>
          </a:p>
        </p:txBody>
      </p:sp>
      <p:sp>
        <p:nvSpPr>
          <p:cNvPr id="66563" name="Title 1">
            <a:extLst>
              <a:ext uri="{FF2B5EF4-FFF2-40B4-BE49-F238E27FC236}">
                <a16:creationId xmlns:a16="http://schemas.microsoft.com/office/drawing/2014/main" id="{AF539539-6946-41B5-B45D-0405C6AF77AF}"/>
              </a:ext>
            </a:extLst>
          </p:cNvPr>
          <p:cNvSpPr>
            <a:spLocks noGrp="1"/>
          </p:cNvSpPr>
          <p:nvPr>
            <p:ph type="title" idx="4294967295"/>
          </p:nvPr>
        </p:nvSpPr>
        <p:spPr/>
        <p:txBody>
          <a:bodyPr/>
          <a:lstStyle/>
          <a:p>
            <a:r>
              <a:rPr lang="cs-CZ" altLang="en-US" b="1">
                <a:latin typeface="Arial" panose="020B0604020202020204" pitchFamily="34" charset="0"/>
              </a:rPr>
              <a:t>Mergers - How can be culture important</a:t>
            </a:r>
            <a:endParaRPr lang="en-US" altLang="en-US" b="1">
              <a:latin typeface="Arial" panose="020B0604020202020204" pitchFamily="34" charset="0"/>
            </a:endParaRPr>
          </a:p>
        </p:txBody>
      </p:sp>
      <p:sp>
        <p:nvSpPr>
          <p:cNvPr id="66564" name="Slide Number Placeholder 4">
            <a:extLst>
              <a:ext uri="{FF2B5EF4-FFF2-40B4-BE49-F238E27FC236}">
                <a16:creationId xmlns:a16="http://schemas.microsoft.com/office/drawing/2014/main" id="{85E5B517-9243-490F-87B7-735D34315605}"/>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E3E96E5A-C176-4C9C-A032-2929832B6D62}" type="slidenum">
              <a:rPr lang="cs-CZ" altLang="cs-CZ" sz="1000" b="1">
                <a:solidFill>
                  <a:srgbClr val="7D1E1E"/>
                </a:solidFill>
              </a:rPr>
              <a:pPr algn="r" eaLnBrk="1" hangingPunct="1">
                <a:spcBef>
                  <a:spcPct val="0"/>
                </a:spcBef>
                <a:buClrTx/>
                <a:buFontTx/>
                <a:buNone/>
              </a:pPr>
              <a:t>26</a:t>
            </a:fld>
            <a:endParaRPr lang="cs-CZ" altLang="cs-CZ" sz="1000" b="1">
              <a:solidFill>
                <a:srgbClr val="7D1E1E"/>
              </a:solidFill>
            </a:endParaRPr>
          </a:p>
        </p:txBody>
      </p:sp>
      <p:sp>
        <p:nvSpPr>
          <p:cNvPr id="66565" name="Content Placeholder 2">
            <a:extLst>
              <a:ext uri="{FF2B5EF4-FFF2-40B4-BE49-F238E27FC236}">
                <a16:creationId xmlns:a16="http://schemas.microsoft.com/office/drawing/2014/main" id="{DCAB8B1F-5C53-43DA-B886-FFD632665EA4}"/>
              </a:ext>
            </a:extLst>
          </p:cNvPr>
          <p:cNvSpPr txBox="1">
            <a:spLocks/>
          </p:cNvSpPr>
          <p:nvPr/>
        </p:nvSpPr>
        <p:spPr bwMode="auto">
          <a:xfrm>
            <a:off x="571500" y="1879600"/>
            <a:ext cx="8101013"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buFont typeface="Wingdings" panose="05000000000000000000" pitchFamily="2" charset="2"/>
              <a:buNone/>
            </a:pPr>
            <a:r>
              <a:rPr lang="en-US" altLang="en-US" sz="2000"/>
              <a:t>Daimler-Benz – German, strong in Europe</a:t>
            </a:r>
          </a:p>
          <a:p>
            <a:pPr>
              <a:buFont typeface="Wingdings" panose="05000000000000000000" pitchFamily="2" charset="2"/>
              <a:buNone/>
            </a:pPr>
            <a:r>
              <a:rPr lang="en-US" altLang="en-US" sz="2000"/>
              <a:t>Chrysler – most profitable american carmaker</a:t>
            </a:r>
          </a:p>
          <a:p>
            <a:pPr>
              <a:buFont typeface="Wingdings" panose="05000000000000000000" pitchFamily="2" charset="2"/>
              <a:buNone/>
            </a:pPr>
            <a:endParaRPr lang="en-US" altLang="en-US" sz="2000"/>
          </a:p>
          <a:p>
            <a:pPr>
              <a:buFont typeface="Wingdings" panose="05000000000000000000" pitchFamily="2" charset="2"/>
              <a:buNone/>
            </a:pPr>
            <a:r>
              <a:rPr lang="en-US" altLang="en-US" sz="2000"/>
              <a:t>In 1998 merger DaimlerChrysler announced as „merger of equals“</a:t>
            </a:r>
          </a:p>
          <a:p>
            <a:pPr>
              <a:buFont typeface="Wingdings" panose="05000000000000000000" pitchFamily="2" charset="2"/>
              <a:buNone/>
            </a:pPr>
            <a:r>
              <a:rPr lang="cs-CZ" altLang="en-US" sz="2000"/>
              <a:t>In 2001 Chrysler 3 bil</a:t>
            </a:r>
            <a:r>
              <a:rPr lang="en-US" altLang="en-US" sz="2000"/>
              <a:t>ion</a:t>
            </a:r>
            <a:r>
              <a:rPr lang="cs-CZ" altLang="en-US" sz="2000"/>
              <a:t> </a:t>
            </a:r>
            <a:r>
              <a:rPr lang="en-US" altLang="en-US" sz="2000"/>
              <a:t>$ loss, loss of </a:t>
            </a:r>
            <a:r>
              <a:rPr lang="cs-CZ" altLang="en-US" sz="2000"/>
              <a:t>9 % of market share</a:t>
            </a:r>
          </a:p>
          <a:p>
            <a:pPr>
              <a:buFont typeface="Wingdings" panose="05000000000000000000" pitchFamily="2" charset="2"/>
              <a:buNone/>
            </a:pPr>
            <a:endParaRPr lang="cs-CZ" altLang="en-US" sz="2000"/>
          </a:p>
          <a:p>
            <a:pPr>
              <a:buFont typeface="Wingdings" panose="05000000000000000000" pitchFamily="2" charset="2"/>
              <a:buNone/>
            </a:pPr>
            <a:r>
              <a:rPr lang="cs-CZ" altLang="en-US" sz="2000"/>
              <a:t>Cause: gradual replacement of Chrysler</a:t>
            </a:r>
            <a:r>
              <a:rPr lang="en-US" altLang="en-US" sz="2000"/>
              <a:t>`s culture by Daimler`s culture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a:extLst>
              <a:ext uri="{FF2B5EF4-FFF2-40B4-BE49-F238E27FC236}">
                <a16:creationId xmlns:a16="http://schemas.microsoft.com/office/drawing/2014/main" id="{5E6D53C8-6C68-4A07-BF74-F65C68D1174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AE5B176A-9D57-4080-AC55-C39F9AE3E24E}" type="slidenum">
              <a:rPr lang="cs-CZ" altLang="cs-CZ" sz="1000">
                <a:solidFill>
                  <a:srgbClr val="7D1E1E"/>
                </a:solidFill>
              </a:rPr>
              <a:pPr>
                <a:spcBef>
                  <a:spcPct val="0"/>
                </a:spcBef>
                <a:buClrTx/>
                <a:buFontTx/>
                <a:buNone/>
              </a:pPr>
              <a:t>27</a:t>
            </a:fld>
            <a:endParaRPr lang="cs-CZ" altLang="cs-CZ" sz="1000">
              <a:solidFill>
                <a:srgbClr val="7D1E1E"/>
              </a:solidFill>
            </a:endParaRPr>
          </a:p>
        </p:txBody>
      </p:sp>
      <p:sp>
        <p:nvSpPr>
          <p:cNvPr id="68611" name="Title 1">
            <a:extLst>
              <a:ext uri="{FF2B5EF4-FFF2-40B4-BE49-F238E27FC236}">
                <a16:creationId xmlns:a16="http://schemas.microsoft.com/office/drawing/2014/main" id="{453AB2ED-649C-4770-B20E-08A3C9E18CAC}"/>
              </a:ext>
            </a:extLst>
          </p:cNvPr>
          <p:cNvSpPr>
            <a:spLocks noGrp="1"/>
          </p:cNvSpPr>
          <p:nvPr>
            <p:ph type="title" idx="4294967295"/>
          </p:nvPr>
        </p:nvSpPr>
        <p:spPr/>
        <p:txBody>
          <a:bodyPr/>
          <a:lstStyle/>
          <a:p>
            <a:r>
              <a:rPr lang="cs-CZ" altLang="en-US" b="1">
                <a:latin typeface="Arial" panose="020B0604020202020204" pitchFamily="34" charset="0"/>
              </a:rPr>
              <a:t>Mergers - How can be culture important</a:t>
            </a:r>
            <a:endParaRPr lang="en-US" altLang="en-US" b="1">
              <a:latin typeface="Arial" panose="020B0604020202020204" pitchFamily="34" charset="0"/>
            </a:endParaRPr>
          </a:p>
        </p:txBody>
      </p:sp>
      <p:sp>
        <p:nvSpPr>
          <p:cNvPr id="68612" name="Slide Number Placeholder 4">
            <a:extLst>
              <a:ext uri="{FF2B5EF4-FFF2-40B4-BE49-F238E27FC236}">
                <a16:creationId xmlns:a16="http://schemas.microsoft.com/office/drawing/2014/main" id="{B28B353A-F733-47E9-B255-9623AEF030F2}"/>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73FE68EA-D303-4285-8248-7FD58B2FF38B}" type="slidenum">
              <a:rPr lang="cs-CZ" altLang="cs-CZ" sz="1000" b="1">
                <a:solidFill>
                  <a:srgbClr val="7D1E1E"/>
                </a:solidFill>
              </a:rPr>
              <a:pPr algn="r" eaLnBrk="1" hangingPunct="1">
                <a:spcBef>
                  <a:spcPct val="0"/>
                </a:spcBef>
                <a:buClrTx/>
                <a:buFontTx/>
                <a:buNone/>
              </a:pPr>
              <a:t>27</a:t>
            </a:fld>
            <a:endParaRPr lang="cs-CZ" altLang="cs-CZ" sz="1000" b="1">
              <a:solidFill>
                <a:srgbClr val="7D1E1E"/>
              </a:solidFill>
            </a:endParaRPr>
          </a:p>
        </p:txBody>
      </p:sp>
      <p:sp>
        <p:nvSpPr>
          <p:cNvPr id="7" name="Content Placeholder 2">
            <a:extLst>
              <a:ext uri="{FF2B5EF4-FFF2-40B4-BE49-F238E27FC236}">
                <a16:creationId xmlns:a16="http://schemas.microsoft.com/office/drawing/2014/main" id="{7ED66945-6289-4BFE-B3C6-2DBA576F8542}"/>
              </a:ext>
            </a:extLst>
          </p:cNvPr>
          <p:cNvSpPr txBox="1">
            <a:spLocks/>
          </p:cNvSpPr>
          <p:nvPr/>
        </p:nvSpPr>
        <p:spPr bwMode="auto">
          <a:xfrm>
            <a:off x="571500" y="1879600"/>
            <a:ext cx="8101013"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a:lstStyle>
          <a:p>
            <a:pPr>
              <a:defRPr/>
            </a:pPr>
            <a:r>
              <a:rPr lang="en-US" sz="2000" dirty="0"/>
              <a:t>One year after the merger only 1/3 of Chrysler`s original managers still in place.</a:t>
            </a:r>
          </a:p>
          <a:p>
            <a:pPr>
              <a:defRPr/>
            </a:pPr>
            <a:endParaRPr lang="en-US" sz="2000" dirty="0"/>
          </a:p>
          <a:p>
            <a:pPr>
              <a:defRPr/>
            </a:pPr>
            <a:r>
              <a:rPr lang="en-US" sz="2000" dirty="0"/>
              <a:t>Board of directors shrank to 13 members – 8 Germans and 5 Americans.</a:t>
            </a:r>
          </a:p>
          <a:p>
            <a:pPr>
              <a:defRPr/>
            </a:pPr>
            <a:endParaRPr lang="en-US" sz="2000" dirty="0"/>
          </a:p>
          <a:p>
            <a:pPr>
              <a:defRPr/>
            </a:pPr>
            <a:r>
              <a:rPr lang="en-US" sz="2000" dirty="0"/>
              <a:t>2 years after the merger no top manager from original Chrysler, CEO of Chrysler division was a German.</a:t>
            </a:r>
          </a:p>
          <a:p>
            <a:pPr marL="0" indent="0">
              <a:buFont typeface="Wingdings" pitchFamily="2" charset="2"/>
              <a:buNone/>
              <a:defRPr/>
            </a:pP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a:extLst>
              <a:ext uri="{FF2B5EF4-FFF2-40B4-BE49-F238E27FC236}">
                <a16:creationId xmlns:a16="http://schemas.microsoft.com/office/drawing/2014/main" id="{6DFCC820-8651-4CE8-9CB2-4D523B1DD14A}"/>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D3DC17CD-1E6C-4B95-9210-12EBBD321179}" type="slidenum">
              <a:rPr lang="cs-CZ" altLang="cs-CZ" sz="1000">
                <a:solidFill>
                  <a:srgbClr val="7D1E1E"/>
                </a:solidFill>
              </a:rPr>
              <a:pPr>
                <a:spcBef>
                  <a:spcPct val="0"/>
                </a:spcBef>
                <a:buClrTx/>
                <a:buFontTx/>
                <a:buNone/>
              </a:pPr>
              <a:t>28</a:t>
            </a:fld>
            <a:endParaRPr lang="cs-CZ" altLang="cs-CZ" sz="1000">
              <a:solidFill>
                <a:srgbClr val="7D1E1E"/>
              </a:solidFill>
            </a:endParaRPr>
          </a:p>
        </p:txBody>
      </p:sp>
      <p:sp>
        <p:nvSpPr>
          <p:cNvPr id="70659" name="Title 1">
            <a:extLst>
              <a:ext uri="{FF2B5EF4-FFF2-40B4-BE49-F238E27FC236}">
                <a16:creationId xmlns:a16="http://schemas.microsoft.com/office/drawing/2014/main" id="{57721204-7BE8-4349-A02D-1D5EA6DC3B06}"/>
              </a:ext>
            </a:extLst>
          </p:cNvPr>
          <p:cNvSpPr>
            <a:spLocks noGrp="1"/>
          </p:cNvSpPr>
          <p:nvPr>
            <p:ph type="title" idx="4294967295"/>
          </p:nvPr>
        </p:nvSpPr>
        <p:spPr/>
        <p:txBody>
          <a:bodyPr/>
          <a:lstStyle/>
          <a:p>
            <a:r>
              <a:rPr lang="cs-CZ" altLang="en-US" b="1">
                <a:latin typeface="Arial" panose="020B0604020202020204" pitchFamily="34" charset="0"/>
              </a:rPr>
              <a:t>Mergers - How can be culture important</a:t>
            </a:r>
            <a:endParaRPr lang="en-US" altLang="en-US" b="1">
              <a:latin typeface="Arial" panose="020B0604020202020204" pitchFamily="34" charset="0"/>
            </a:endParaRPr>
          </a:p>
        </p:txBody>
      </p:sp>
      <p:sp>
        <p:nvSpPr>
          <p:cNvPr id="70660" name="Slide Number Placeholder 4">
            <a:extLst>
              <a:ext uri="{FF2B5EF4-FFF2-40B4-BE49-F238E27FC236}">
                <a16:creationId xmlns:a16="http://schemas.microsoft.com/office/drawing/2014/main" id="{AB3AC9FA-6F45-406C-A168-A9C5730F2222}"/>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0CE7259F-4742-4BBE-9C13-15D290EEEC03}" type="slidenum">
              <a:rPr lang="cs-CZ" altLang="cs-CZ" sz="1000" b="1">
                <a:solidFill>
                  <a:srgbClr val="7D1E1E"/>
                </a:solidFill>
              </a:rPr>
              <a:pPr algn="r" eaLnBrk="1" hangingPunct="1">
                <a:spcBef>
                  <a:spcPct val="0"/>
                </a:spcBef>
                <a:buClrTx/>
                <a:buFontTx/>
                <a:buNone/>
              </a:pPr>
              <a:t>28</a:t>
            </a:fld>
            <a:endParaRPr lang="cs-CZ" altLang="cs-CZ" sz="1000" b="1">
              <a:solidFill>
                <a:srgbClr val="7D1E1E"/>
              </a:solidFill>
            </a:endParaRPr>
          </a:p>
        </p:txBody>
      </p:sp>
      <p:sp>
        <p:nvSpPr>
          <p:cNvPr id="7" name="Content Placeholder 2">
            <a:extLst>
              <a:ext uri="{FF2B5EF4-FFF2-40B4-BE49-F238E27FC236}">
                <a16:creationId xmlns:a16="http://schemas.microsoft.com/office/drawing/2014/main" id="{6929D957-7313-4112-9386-B453BFFE7D63}"/>
              </a:ext>
            </a:extLst>
          </p:cNvPr>
          <p:cNvSpPr txBox="1">
            <a:spLocks/>
          </p:cNvSpPr>
          <p:nvPr/>
        </p:nvSpPr>
        <p:spPr bwMode="auto">
          <a:xfrm>
            <a:off x="107950" y="1579563"/>
            <a:ext cx="42481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a:lstStyle>
          <a:p>
            <a:pPr marL="0" indent="0">
              <a:buFont typeface="Wingdings" pitchFamily="2" charset="2"/>
              <a:buNone/>
              <a:defRPr/>
            </a:pPr>
            <a:r>
              <a:rPr lang="en-US" sz="2000" dirty="0"/>
              <a:t>Daimler: </a:t>
            </a:r>
          </a:p>
          <a:p>
            <a:pPr>
              <a:defRPr/>
            </a:pPr>
            <a:r>
              <a:rPr lang="en-US" sz="2000" dirty="0"/>
              <a:t>formal and strict hierarchy</a:t>
            </a:r>
          </a:p>
          <a:p>
            <a:pPr>
              <a:defRPr/>
            </a:pPr>
            <a:r>
              <a:rPr lang="en-US" sz="2000" dirty="0"/>
              <a:t>top management had more function staff and higher spending</a:t>
            </a:r>
          </a:p>
          <a:p>
            <a:pPr>
              <a:defRPr/>
            </a:pPr>
            <a:r>
              <a:rPr lang="en-US" sz="2000" dirty="0"/>
              <a:t>suit compulsory, used titles</a:t>
            </a:r>
          </a:p>
          <a:p>
            <a:pPr>
              <a:defRPr/>
            </a:pPr>
            <a:r>
              <a:rPr lang="en-US" sz="2000" dirty="0"/>
              <a:t>smoking, wine and beer allowed</a:t>
            </a:r>
          </a:p>
          <a:p>
            <a:pPr>
              <a:defRPr/>
            </a:pPr>
            <a:r>
              <a:rPr lang="en-US" sz="2000" dirty="0"/>
              <a:t>common overtimes</a:t>
            </a:r>
          </a:p>
        </p:txBody>
      </p:sp>
      <p:sp>
        <p:nvSpPr>
          <p:cNvPr id="8" name="Content Placeholder 2">
            <a:extLst>
              <a:ext uri="{FF2B5EF4-FFF2-40B4-BE49-F238E27FC236}">
                <a16:creationId xmlns:a16="http://schemas.microsoft.com/office/drawing/2014/main" id="{39078F98-4C32-41D0-BE7A-0CB446072209}"/>
              </a:ext>
            </a:extLst>
          </p:cNvPr>
          <p:cNvSpPr txBox="1">
            <a:spLocks/>
          </p:cNvSpPr>
          <p:nvPr/>
        </p:nvSpPr>
        <p:spPr bwMode="auto">
          <a:xfrm>
            <a:off x="4572000" y="1557338"/>
            <a:ext cx="4572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a:lstStyle>
          <a:p>
            <a:pPr marL="0" indent="0">
              <a:buFont typeface="Wingdings" pitchFamily="2" charset="2"/>
              <a:buNone/>
              <a:defRPr/>
            </a:pPr>
            <a:r>
              <a:rPr lang="en-US" sz="2000" dirty="0"/>
              <a:t>Chrysler: </a:t>
            </a:r>
          </a:p>
          <a:p>
            <a:pPr>
              <a:defRPr/>
            </a:pPr>
            <a:r>
              <a:rPr lang="en-US" sz="2000" dirty="0"/>
              <a:t>project structure, middle management took decision from its own initiative</a:t>
            </a:r>
          </a:p>
          <a:p>
            <a:pPr>
              <a:defRPr/>
            </a:pPr>
            <a:r>
              <a:rPr lang="en-US" sz="2000" dirty="0"/>
              <a:t>management had greater responsibility and salaries</a:t>
            </a:r>
          </a:p>
          <a:p>
            <a:pPr>
              <a:defRPr/>
            </a:pPr>
            <a:r>
              <a:rPr lang="en-US" sz="2000" dirty="0"/>
              <a:t>casual dressing, non formal communication</a:t>
            </a:r>
          </a:p>
          <a:p>
            <a:pPr>
              <a:defRPr/>
            </a:pPr>
            <a:r>
              <a:rPr lang="en-US" sz="2000" dirty="0"/>
              <a:t>smoking and alcohol forbidden</a:t>
            </a:r>
          </a:p>
          <a:p>
            <a:pPr>
              <a:defRPr/>
            </a:pPr>
            <a:r>
              <a:rPr lang="en-US" sz="2000" dirty="0"/>
              <a:t>overtimes rarely</a:t>
            </a:r>
          </a:p>
          <a:p>
            <a:pPr marL="0" indent="0">
              <a:buFont typeface="Wingdings" pitchFamily="2" charset="2"/>
              <a:buNone/>
              <a:defRPr/>
            </a:pPr>
            <a:endParaRPr lang="en-US" sz="1400" dirty="0"/>
          </a:p>
        </p:txBody>
      </p:sp>
      <p:sp>
        <p:nvSpPr>
          <p:cNvPr id="70663" name="Content Placeholder 2">
            <a:extLst>
              <a:ext uri="{FF2B5EF4-FFF2-40B4-BE49-F238E27FC236}">
                <a16:creationId xmlns:a16="http://schemas.microsoft.com/office/drawing/2014/main" id="{1672D44B-197D-4352-B8FE-55238BDAF106}"/>
              </a:ext>
            </a:extLst>
          </p:cNvPr>
          <p:cNvSpPr txBox="1">
            <a:spLocks/>
          </p:cNvSpPr>
          <p:nvPr/>
        </p:nvSpPr>
        <p:spPr bwMode="auto">
          <a:xfrm>
            <a:off x="260350" y="5084763"/>
            <a:ext cx="827246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buFont typeface="Wingdings" panose="05000000000000000000" pitchFamily="2" charset="2"/>
              <a:buNone/>
            </a:pPr>
            <a:r>
              <a:rPr lang="en-US" altLang="en-US" sz="2000"/>
              <a:t>Results: key employees quit from managerial posts, R&amp;D and others; lower employees satisfaction of the remaining employees, therefore lower productivity.</a:t>
            </a:r>
          </a:p>
          <a:p>
            <a:pPr>
              <a:buFont typeface="Wingdings" panose="05000000000000000000" pitchFamily="2" charset="2"/>
              <a:buNone/>
            </a:pPr>
            <a:r>
              <a:rPr lang="en-US" altLang="en-US" sz="2000"/>
              <a:t>How do you pronounce Daimler Chrysler? Daimler – Chrysler is silent.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a:extLst>
              <a:ext uri="{FF2B5EF4-FFF2-40B4-BE49-F238E27FC236}">
                <a16:creationId xmlns:a16="http://schemas.microsoft.com/office/drawing/2014/main" id="{504C48AC-C6C4-4C41-84BA-ED482AF83A30}"/>
              </a:ext>
            </a:extLst>
          </p:cNvPr>
          <p:cNvSpPr>
            <a:spLocks noGrp="1"/>
          </p:cNvSpPr>
          <p:nvPr>
            <p:ph type="title"/>
          </p:nvPr>
        </p:nvSpPr>
        <p:spPr/>
        <p:txBody>
          <a:bodyPr/>
          <a:lstStyle/>
          <a:p>
            <a:r>
              <a:rPr lang="cs-CZ" altLang="cs-CZ" b="1"/>
              <a:t>Sources</a:t>
            </a:r>
          </a:p>
        </p:txBody>
      </p:sp>
      <p:sp>
        <p:nvSpPr>
          <p:cNvPr id="72707" name="Zástupný symbol pro obsah 2">
            <a:extLst>
              <a:ext uri="{FF2B5EF4-FFF2-40B4-BE49-F238E27FC236}">
                <a16:creationId xmlns:a16="http://schemas.microsoft.com/office/drawing/2014/main" id="{C2247858-2150-4745-A3A2-278CD22A52B0}"/>
              </a:ext>
            </a:extLst>
          </p:cNvPr>
          <p:cNvSpPr>
            <a:spLocks noGrp="1"/>
          </p:cNvSpPr>
          <p:nvPr>
            <p:ph idx="1"/>
          </p:nvPr>
        </p:nvSpPr>
        <p:spPr/>
        <p:txBody>
          <a:bodyPr/>
          <a:lstStyle/>
          <a:p>
            <a:r>
              <a:rPr lang="cs-CZ" altLang="cs-CZ" sz="1800"/>
              <a:t>DEAL, T. E., KENNEDY, A. A. </a:t>
            </a:r>
            <a:r>
              <a:rPr lang="cs-CZ" altLang="cs-CZ" sz="1800" i="1"/>
              <a:t>Corporate Cultures</a:t>
            </a:r>
            <a:r>
              <a:rPr lang="cs-CZ" altLang="cs-CZ" sz="1800"/>
              <a:t>. Reading : Addison Wesley Publishing Company, 1982. ISBN 0-201-10277-3.</a:t>
            </a:r>
          </a:p>
          <a:p>
            <a:r>
              <a:rPr lang="cs-CZ" altLang="cs-CZ" sz="1800"/>
              <a:t>DENISON, D. R. </a:t>
            </a:r>
            <a:r>
              <a:rPr lang="cs-CZ" altLang="cs-CZ" sz="1800" i="1"/>
              <a:t>Corporate Culture and Organizational Effectiveness. </a:t>
            </a:r>
            <a:r>
              <a:rPr lang="cs-CZ" altLang="cs-CZ" sz="1800"/>
              <a:t>New York : Wiley and Sons, 1990. ISBN 0-471-80021-X.</a:t>
            </a:r>
          </a:p>
          <a:p>
            <a:r>
              <a:rPr lang="cs-CZ" altLang="cs-CZ" sz="1800"/>
              <a:t>DRENNAN, D. </a:t>
            </a:r>
            <a:r>
              <a:rPr lang="cs-CZ" altLang="cs-CZ" sz="1800" i="1"/>
              <a:t>Transforming Company Culture</a:t>
            </a:r>
            <a:r>
              <a:rPr lang="cs-CZ" altLang="cs-CZ" sz="1800"/>
              <a:t>. London : McGraw-Hill Book Company, 1992. ISBN 0-07-707660-5.</a:t>
            </a:r>
          </a:p>
          <a:p>
            <a:r>
              <a:rPr lang="cs-CZ" altLang="cs-CZ" sz="1800"/>
              <a:t>HALL, W. </a:t>
            </a:r>
            <a:r>
              <a:rPr lang="cs-CZ" altLang="cs-CZ" sz="1800" i="1"/>
              <a:t>Managing Cultures: Making Strategic Relationships Work</a:t>
            </a:r>
            <a:r>
              <a:rPr lang="cs-CZ" altLang="cs-CZ" sz="1800"/>
              <a:t>. Chichester : Wiley and Sons, 1995. ISBN 0-471-95571-X.</a:t>
            </a:r>
          </a:p>
          <a:p>
            <a:r>
              <a:rPr lang="cs-CZ" altLang="cs-CZ" sz="1800"/>
              <a:t>HOFSTEDE, G. </a:t>
            </a:r>
            <a:r>
              <a:rPr lang="cs-CZ" altLang="cs-CZ" sz="1800" i="1"/>
              <a:t>Cultures and Organizations: Software of the Mind</a:t>
            </a:r>
            <a:r>
              <a:rPr lang="cs-CZ" altLang="cs-CZ" sz="1800"/>
              <a:t>. London : McGraw-Hill book Company, 1991. ISBN 0-07-707474-2.</a:t>
            </a:r>
          </a:p>
        </p:txBody>
      </p:sp>
      <p:sp>
        <p:nvSpPr>
          <p:cNvPr id="72708" name="Zástupný symbol pro číslo snímku 3">
            <a:extLst>
              <a:ext uri="{FF2B5EF4-FFF2-40B4-BE49-F238E27FC236}">
                <a16:creationId xmlns:a16="http://schemas.microsoft.com/office/drawing/2014/main" id="{99DCD39D-3625-42DF-A032-B8CFC666ED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8E1CFFF7-A2BF-4041-AFB9-6672C2C98BD9}" type="slidenum">
              <a:rPr lang="cs-CZ" altLang="cs-CZ" sz="1000">
                <a:solidFill>
                  <a:srgbClr val="7D1E1E"/>
                </a:solidFill>
              </a:rPr>
              <a:pPr>
                <a:spcBef>
                  <a:spcPct val="0"/>
                </a:spcBef>
                <a:buClrTx/>
                <a:buFontTx/>
                <a:buNone/>
              </a:pPr>
              <a:t>29</a:t>
            </a:fld>
            <a:endParaRPr lang="cs-CZ" altLang="cs-CZ" sz="1000">
              <a:solidFill>
                <a:srgbClr val="7D1E1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2CB1B46E-2D3E-40EE-B1B3-455DA00AFAC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73F7E8E3-928F-41CC-96F5-380CA40DC010}" type="slidenum">
              <a:rPr lang="cs-CZ" altLang="cs-CZ" sz="1000">
                <a:solidFill>
                  <a:srgbClr val="7D1E1E"/>
                </a:solidFill>
              </a:rPr>
              <a:pPr>
                <a:spcBef>
                  <a:spcPct val="0"/>
                </a:spcBef>
                <a:buClrTx/>
                <a:buFontTx/>
                <a:buNone/>
              </a:pPr>
              <a:t>3</a:t>
            </a:fld>
            <a:endParaRPr lang="cs-CZ" altLang="cs-CZ" sz="1000">
              <a:solidFill>
                <a:srgbClr val="7D1E1E"/>
              </a:solidFill>
            </a:endParaRPr>
          </a:p>
        </p:txBody>
      </p:sp>
      <p:sp>
        <p:nvSpPr>
          <p:cNvPr id="9219" name="Rectangle 2">
            <a:extLst>
              <a:ext uri="{FF2B5EF4-FFF2-40B4-BE49-F238E27FC236}">
                <a16:creationId xmlns:a16="http://schemas.microsoft.com/office/drawing/2014/main" id="{EC8449E6-0803-4E72-8BD1-BDEBF95EC316}"/>
              </a:ext>
            </a:extLst>
          </p:cNvPr>
          <p:cNvSpPr>
            <a:spLocks noGrp="1" noChangeArrowheads="1"/>
          </p:cNvSpPr>
          <p:nvPr>
            <p:ph type="title"/>
          </p:nvPr>
        </p:nvSpPr>
        <p:spPr/>
        <p:txBody>
          <a:bodyPr/>
          <a:lstStyle/>
          <a:p>
            <a:r>
              <a:rPr lang="cs-CZ" altLang="en-US" b="1"/>
              <a:t>What is corporate culture</a:t>
            </a:r>
            <a:endParaRPr lang="en-US" altLang="en-US" b="1"/>
          </a:p>
        </p:txBody>
      </p:sp>
      <p:sp>
        <p:nvSpPr>
          <p:cNvPr id="5124" name="Rectangle 3">
            <a:extLst>
              <a:ext uri="{FF2B5EF4-FFF2-40B4-BE49-F238E27FC236}">
                <a16:creationId xmlns:a16="http://schemas.microsoft.com/office/drawing/2014/main" id="{51A4A16D-D823-4C51-AAAE-EA7F380080C7}"/>
              </a:ext>
            </a:extLst>
          </p:cNvPr>
          <p:cNvSpPr>
            <a:spLocks noGrp="1" noChangeArrowheads="1"/>
          </p:cNvSpPr>
          <p:nvPr>
            <p:ph type="body" idx="1"/>
          </p:nvPr>
        </p:nvSpPr>
        <p:spPr/>
        <p:txBody>
          <a:bodyPr/>
          <a:lstStyle/>
          <a:p>
            <a:pPr marL="0" indent="0">
              <a:lnSpc>
                <a:spcPct val="90000"/>
              </a:lnSpc>
              <a:buFont typeface="Wingdings" panose="05000000000000000000" pitchFamily="2" charset="2"/>
              <a:buNone/>
              <a:defRPr/>
            </a:pPr>
            <a:r>
              <a:rPr lang="en-US" dirty="0"/>
              <a:t>Organizational culture can be understood as:</a:t>
            </a:r>
          </a:p>
          <a:p>
            <a:pPr marL="457200" indent="-457200">
              <a:lnSpc>
                <a:spcPct val="90000"/>
              </a:lnSpc>
              <a:buFont typeface="+mj-lt"/>
              <a:buAutoNum type="arabicPeriod"/>
              <a:defRPr/>
            </a:pPr>
            <a:r>
              <a:rPr lang="en-US" dirty="0"/>
              <a:t>set of basic assumptions, beliefs, values, attitudes and norms of behavior</a:t>
            </a:r>
          </a:p>
          <a:p>
            <a:pPr marL="457200" indent="-457200">
              <a:lnSpc>
                <a:spcPct val="90000"/>
              </a:lnSpc>
              <a:buFont typeface="+mj-lt"/>
              <a:buAutoNum type="arabicPeriod"/>
              <a:defRPr/>
            </a:pPr>
            <a:r>
              <a:rPr lang="en-US" dirty="0"/>
              <a:t>which are shared in an organization</a:t>
            </a:r>
          </a:p>
          <a:p>
            <a:pPr marL="457200" indent="-457200">
              <a:lnSpc>
                <a:spcPct val="90000"/>
              </a:lnSpc>
              <a:buFont typeface="+mj-lt"/>
              <a:buAutoNum type="arabicPeriod"/>
              <a:defRPr/>
            </a:pPr>
            <a:r>
              <a:rPr lang="en-US" dirty="0"/>
              <a:t>which show itself in thinking, feeling and behavior of members of organization and in material and non-material artifacts.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a:extLst>
              <a:ext uri="{FF2B5EF4-FFF2-40B4-BE49-F238E27FC236}">
                <a16:creationId xmlns:a16="http://schemas.microsoft.com/office/drawing/2014/main" id="{570DAB66-64F8-41DE-9524-A0B54287DCDC}"/>
              </a:ext>
            </a:extLst>
          </p:cNvPr>
          <p:cNvSpPr>
            <a:spLocks noGrp="1"/>
          </p:cNvSpPr>
          <p:nvPr>
            <p:ph type="title"/>
          </p:nvPr>
        </p:nvSpPr>
        <p:spPr/>
        <p:txBody>
          <a:bodyPr/>
          <a:lstStyle/>
          <a:p>
            <a:r>
              <a:rPr lang="cs-CZ" altLang="cs-CZ" b="1" dirty="0" err="1"/>
              <a:t>Sources</a:t>
            </a:r>
            <a:endParaRPr lang="cs-CZ" altLang="cs-CZ" b="1" dirty="0"/>
          </a:p>
        </p:txBody>
      </p:sp>
      <p:sp>
        <p:nvSpPr>
          <p:cNvPr id="73731" name="Zástupný symbol pro obsah 2">
            <a:extLst>
              <a:ext uri="{FF2B5EF4-FFF2-40B4-BE49-F238E27FC236}">
                <a16:creationId xmlns:a16="http://schemas.microsoft.com/office/drawing/2014/main" id="{6CDA2C16-AEF0-4560-8F89-EBCA2F1F9D82}"/>
              </a:ext>
            </a:extLst>
          </p:cNvPr>
          <p:cNvSpPr>
            <a:spLocks noGrp="1"/>
          </p:cNvSpPr>
          <p:nvPr>
            <p:ph idx="1"/>
          </p:nvPr>
        </p:nvSpPr>
        <p:spPr>
          <a:xfrm>
            <a:off x="900113" y="1557338"/>
            <a:ext cx="7772400" cy="4357687"/>
          </a:xfrm>
        </p:spPr>
        <p:txBody>
          <a:bodyPr/>
          <a:lstStyle/>
          <a:p>
            <a:r>
              <a:rPr lang="cs-CZ" altLang="cs-CZ" sz="1800"/>
              <a:t>KOTTER, J. P., HESKETT, J. L. </a:t>
            </a:r>
            <a:r>
              <a:rPr lang="cs-CZ" altLang="cs-CZ" sz="1800" i="1"/>
              <a:t>Corporate Culture and Performance</a:t>
            </a:r>
            <a:r>
              <a:rPr lang="cs-CZ" altLang="cs-CZ" sz="1800"/>
              <a:t>. New York : Maxwell Macmillan, 1992. ISBN 0-02-928467-3.</a:t>
            </a:r>
          </a:p>
          <a:p>
            <a:r>
              <a:rPr lang="cs-CZ" altLang="cs-CZ" sz="1800"/>
              <a:t>LUKÁŠOVÁ, R. </a:t>
            </a:r>
            <a:r>
              <a:rPr lang="cs-CZ" altLang="cs-CZ" sz="1800" i="1"/>
              <a:t>Organizační kultura a její změna</a:t>
            </a:r>
            <a:r>
              <a:rPr lang="cs-CZ" altLang="cs-CZ" sz="1800"/>
              <a:t>. Praha : Grada Publishing, 2010. ISBN 978-80-247-2951-0.</a:t>
            </a:r>
          </a:p>
          <a:p>
            <a:r>
              <a:rPr lang="cs-CZ" altLang="cs-CZ" sz="1800"/>
              <a:t>LUKÁŠOVÁ, R.; NOVÝ, I. </a:t>
            </a:r>
            <a:r>
              <a:rPr lang="cs-CZ" altLang="cs-CZ" sz="1800" i="1"/>
              <a:t>Organizační kultura: Od sdílených hodnot a cílů k vyšší výkonnosti podniku</a:t>
            </a:r>
            <a:r>
              <a:rPr lang="cs-CZ" altLang="cs-CZ" sz="1800"/>
              <a:t>. 1. vyd. Praha : Grada Publishing, 2004. 176 s. ISBN 80-247-0648-2.</a:t>
            </a:r>
          </a:p>
          <a:p>
            <a:r>
              <a:rPr lang="cs-CZ" altLang="cs-CZ" sz="1800"/>
              <a:t>NOVÝ, I. </a:t>
            </a:r>
            <a:r>
              <a:rPr lang="cs-CZ" altLang="cs-CZ" sz="1800" i="1"/>
              <a:t>Interkulturální management: Lidé, kultura a management</a:t>
            </a:r>
            <a:r>
              <a:rPr lang="cs-CZ" altLang="cs-CZ" sz="1800"/>
              <a:t>. 1. vyd. Praha : Grada Publishing, 1996. 143 s. ISBN 80-7169-260-3.</a:t>
            </a:r>
          </a:p>
          <a:p>
            <a:r>
              <a:rPr lang="cs-CZ" altLang="cs-CZ" sz="1800"/>
              <a:t>SCHEIN, E. </a:t>
            </a:r>
            <a:r>
              <a:rPr lang="cs-CZ" altLang="cs-CZ" sz="1800" i="1"/>
              <a:t>Organizational culture and Leadership</a:t>
            </a:r>
            <a:r>
              <a:rPr lang="cs-CZ" altLang="cs-CZ" sz="1800"/>
              <a:t>. San Francisco : Jossey Bass Publishers, 1992. ISBN 1-55542-487-2.</a:t>
            </a:r>
          </a:p>
          <a:p>
            <a:r>
              <a:rPr lang="cs-CZ" altLang="cs-CZ" sz="1800"/>
              <a:t>TROMPENAARS, F. </a:t>
            </a:r>
            <a:r>
              <a:rPr lang="cs-CZ" altLang="cs-CZ" sz="1800" i="1"/>
              <a:t>Riding the Waves of Culture: Understanding Cultural Diversity in Bu</a:t>
            </a:r>
            <a:r>
              <a:rPr lang="cs-CZ" altLang="cs-CZ" sz="1600" i="1"/>
              <a:t>siness</a:t>
            </a:r>
            <a:r>
              <a:rPr lang="cs-CZ" altLang="cs-CZ" sz="1600"/>
              <a:t>. London : The Economist Books, 1993. ISBN 0-85058-428-0.</a:t>
            </a:r>
          </a:p>
        </p:txBody>
      </p:sp>
      <p:sp>
        <p:nvSpPr>
          <p:cNvPr id="73732" name="Zástupný symbol pro číslo snímku 3">
            <a:extLst>
              <a:ext uri="{FF2B5EF4-FFF2-40B4-BE49-F238E27FC236}">
                <a16:creationId xmlns:a16="http://schemas.microsoft.com/office/drawing/2014/main" id="{8925898B-6116-4BD6-942A-A15CDC98C89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183991ED-C955-48C4-8C71-5692A3F59507}" type="slidenum">
              <a:rPr lang="cs-CZ" altLang="cs-CZ" sz="1000">
                <a:solidFill>
                  <a:srgbClr val="7D1E1E"/>
                </a:solidFill>
              </a:rPr>
              <a:pPr>
                <a:spcBef>
                  <a:spcPct val="0"/>
                </a:spcBef>
                <a:buClrTx/>
                <a:buFontTx/>
                <a:buNone/>
              </a:pPr>
              <a:t>30</a:t>
            </a:fld>
            <a:endParaRPr lang="cs-CZ" altLang="cs-CZ" sz="1000">
              <a:solidFill>
                <a:srgbClr val="7D1E1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a:extLst>
              <a:ext uri="{FF2B5EF4-FFF2-40B4-BE49-F238E27FC236}">
                <a16:creationId xmlns:a16="http://schemas.microsoft.com/office/drawing/2014/main" id="{4ABB1D3B-BA4C-4E51-9374-FC2EDEEBB04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FAE1293B-050E-4CB4-9DD6-5BD563CE5CF1}" type="slidenum">
              <a:rPr lang="cs-CZ" altLang="cs-CZ" sz="1000">
                <a:solidFill>
                  <a:srgbClr val="7D1E1E"/>
                </a:solidFill>
              </a:rPr>
              <a:pPr>
                <a:spcBef>
                  <a:spcPct val="0"/>
                </a:spcBef>
                <a:buClrTx/>
                <a:buFontTx/>
                <a:buNone/>
              </a:pPr>
              <a:t>31</a:t>
            </a:fld>
            <a:endParaRPr lang="cs-CZ" altLang="cs-CZ" sz="1000">
              <a:solidFill>
                <a:srgbClr val="7D1E1E"/>
              </a:solidFill>
            </a:endParaRPr>
          </a:p>
        </p:txBody>
      </p:sp>
      <p:sp>
        <p:nvSpPr>
          <p:cNvPr id="74755" name="Content Placeholder 2">
            <a:extLst>
              <a:ext uri="{FF2B5EF4-FFF2-40B4-BE49-F238E27FC236}">
                <a16:creationId xmlns:a16="http://schemas.microsoft.com/office/drawing/2014/main" id="{E8067BF4-97D1-49D1-8346-6348C7E561DC}"/>
              </a:ext>
            </a:extLst>
          </p:cNvPr>
          <p:cNvSpPr>
            <a:spLocks noGrp="1"/>
          </p:cNvSpPr>
          <p:nvPr>
            <p:ph idx="4294967295"/>
          </p:nvPr>
        </p:nvSpPr>
        <p:spPr>
          <a:xfrm>
            <a:off x="571500" y="2143125"/>
            <a:ext cx="8101013" cy="3987800"/>
          </a:xfrm>
        </p:spPr>
        <p:txBody>
          <a:bodyPr/>
          <a:lstStyle/>
          <a:p>
            <a:pPr>
              <a:buFont typeface="Wingdings" panose="05000000000000000000" pitchFamily="2" charset="2"/>
              <a:buNone/>
            </a:pPr>
            <a:endParaRPr lang="cs-CZ" altLang="en-US">
              <a:latin typeface="Arial" panose="020B0604020202020204" pitchFamily="34" charset="0"/>
            </a:endParaRPr>
          </a:p>
          <a:p>
            <a:pPr>
              <a:buFont typeface="Wingdings" panose="05000000000000000000" pitchFamily="2" charset="2"/>
              <a:buNone/>
            </a:pPr>
            <a:endParaRPr lang="cs-CZ" altLang="en-US">
              <a:latin typeface="Arial" panose="020B0604020202020204" pitchFamily="34" charset="0"/>
            </a:endParaRPr>
          </a:p>
          <a:p>
            <a:pPr>
              <a:buFont typeface="Wingdings" panose="05000000000000000000" pitchFamily="2" charset="2"/>
              <a:buNone/>
            </a:pPr>
            <a:endParaRPr lang="cs-CZ" altLang="en-US">
              <a:latin typeface="Arial" panose="020B0604020202020204" pitchFamily="34" charset="0"/>
            </a:endParaRPr>
          </a:p>
          <a:p>
            <a:pPr>
              <a:buFont typeface="Wingdings" panose="05000000000000000000" pitchFamily="2" charset="2"/>
              <a:buNone/>
            </a:pPr>
            <a:endParaRPr lang="cs-CZ" altLang="en-US">
              <a:latin typeface="Arial" panose="020B0604020202020204" pitchFamily="34" charset="0"/>
            </a:endParaRPr>
          </a:p>
          <a:p>
            <a:pPr>
              <a:buFont typeface="Wingdings" panose="05000000000000000000" pitchFamily="2" charset="2"/>
              <a:buNone/>
            </a:pPr>
            <a:endParaRPr lang="cs-CZ" altLang="en-US">
              <a:latin typeface="Arial" panose="020B0604020202020204" pitchFamily="34" charset="0"/>
            </a:endParaRPr>
          </a:p>
          <a:p>
            <a:pPr algn="ctr">
              <a:buFont typeface="Wingdings" panose="05000000000000000000" pitchFamily="2" charset="2"/>
              <a:buNone/>
            </a:pPr>
            <a:r>
              <a:rPr lang="cs-CZ" altLang="en-US" b="1"/>
              <a:t>Thanks for your attention</a:t>
            </a:r>
            <a:endParaRPr lang="en-US" altLang="en-US" b="1"/>
          </a:p>
        </p:txBody>
      </p:sp>
      <p:sp>
        <p:nvSpPr>
          <p:cNvPr id="74756" name="Slide Number Placeholder 4">
            <a:extLst>
              <a:ext uri="{FF2B5EF4-FFF2-40B4-BE49-F238E27FC236}">
                <a16:creationId xmlns:a16="http://schemas.microsoft.com/office/drawing/2014/main" id="{60AA3B0C-5CF9-4F4B-ADB5-5B2C9D2606A0}"/>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F3FDDF60-71F5-4A21-940D-6B662513B654}" type="slidenum">
              <a:rPr lang="cs-CZ" altLang="cs-CZ" sz="1000" b="1">
                <a:solidFill>
                  <a:srgbClr val="7D1E1E"/>
                </a:solidFill>
              </a:rPr>
              <a:pPr algn="r" eaLnBrk="1" hangingPunct="1">
                <a:spcBef>
                  <a:spcPct val="0"/>
                </a:spcBef>
                <a:buClrTx/>
                <a:buFontTx/>
                <a:buNone/>
              </a:pPr>
              <a:t>31</a:t>
            </a:fld>
            <a:endParaRPr lang="cs-CZ" altLang="cs-CZ" sz="1000" b="1">
              <a:solidFill>
                <a:srgbClr val="7D1E1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CE6C89B5-0976-4484-B66B-AE6D1EE51B8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84D9A6A4-EB70-48E1-8B24-D90520A2243E}" type="slidenum">
              <a:rPr lang="cs-CZ" altLang="cs-CZ" sz="1000">
                <a:solidFill>
                  <a:srgbClr val="7D1E1E"/>
                </a:solidFill>
              </a:rPr>
              <a:pPr>
                <a:spcBef>
                  <a:spcPct val="0"/>
                </a:spcBef>
                <a:buClrTx/>
                <a:buFontTx/>
                <a:buNone/>
              </a:pPr>
              <a:t>4</a:t>
            </a:fld>
            <a:endParaRPr lang="cs-CZ" altLang="cs-CZ" sz="1000">
              <a:solidFill>
                <a:srgbClr val="7D1E1E"/>
              </a:solidFill>
            </a:endParaRPr>
          </a:p>
        </p:txBody>
      </p:sp>
      <p:sp>
        <p:nvSpPr>
          <p:cNvPr id="11267" name="Rectangle 2">
            <a:extLst>
              <a:ext uri="{FF2B5EF4-FFF2-40B4-BE49-F238E27FC236}">
                <a16:creationId xmlns:a16="http://schemas.microsoft.com/office/drawing/2014/main" id="{9AECC81B-B17C-4E22-8E44-EFBC6EC060A6}"/>
              </a:ext>
            </a:extLst>
          </p:cNvPr>
          <p:cNvSpPr>
            <a:spLocks noGrp="1" noChangeArrowheads="1"/>
          </p:cNvSpPr>
          <p:nvPr>
            <p:ph type="title"/>
          </p:nvPr>
        </p:nvSpPr>
        <p:spPr/>
        <p:txBody>
          <a:bodyPr/>
          <a:lstStyle/>
          <a:p>
            <a:r>
              <a:rPr lang="cs-CZ" altLang="en-US" b="1"/>
              <a:t>Basic assumptions, beliefs</a:t>
            </a:r>
            <a:endParaRPr lang="en-US" altLang="en-US" b="1"/>
          </a:p>
        </p:txBody>
      </p:sp>
      <p:sp>
        <p:nvSpPr>
          <p:cNvPr id="6148" name="Rectangle 3">
            <a:extLst>
              <a:ext uri="{FF2B5EF4-FFF2-40B4-BE49-F238E27FC236}">
                <a16:creationId xmlns:a16="http://schemas.microsoft.com/office/drawing/2014/main" id="{860FD368-1FCA-4B39-B488-992E78EA29FA}"/>
              </a:ext>
            </a:extLst>
          </p:cNvPr>
          <p:cNvSpPr>
            <a:spLocks noGrp="1" noChangeArrowheads="1"/>
          </p:cNvSpPr>
          <p:nvPr>
            <p:ph type="body" idx="1"/>
          </p:nvPr>
        </p:nvSpPr>
        <p:spPr/>
        <p:txBody>
          <a:bodyPr>
            <a:normAutofit fontScale="92500" lnSpcReduction="10000"/>
          </a:bodyPr>
          <a:lstStyle/>
          <a:p>
            <a:pPr marL="0" indent="0">
              <a:buFont typeface="Wingdings" panose="05000000000000000000" pitchFamily="2" charset="2"/>
              <a:buNone/>
              <a:defRPr/>
            </a:pPr>
            <a:r>
              <a:rPr lang="en-US" dirty="0"/>
              <a:t>Basic assumptions are our long-learnt, automatic responses and established opinions. We are, ourselves, almost always unaware of the nature of our own basic assumptions, but they are enacted through our behavior - what we say and do. Basic assumptions are usually rooted in our infancy, early family life and social context. More widely, assumptions shaping our behavior relate to cultural context</a:t>
            </a:r>
            <a:r>
              <a:rPr lang="cs-CZ" dirty="0"/>
              <a:t>.</a:t>
            </a:r>
          </a:p>
          <a:p>
            <a:pPr marL="0" indent="0">
              <a:buFont typeface="Wingdings" panose="05000000000000000000" pitchFamily="2" charset="2"/>
              <a:buNone/>
              <a:defRPr/>
            </a:pPr>
            <a:r>
              <a:rPr lang="en-US" dirty="0"/>
              <a:t>Beliefs are the assumptions we make about ourselves, about others in the world and about how we expect things to be. Beliefs are about how we think things really are, what we think is really true and what therefore expect as likely consequences that will follow from our behavior.</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C0E07CCC-7860-4DF4-9BB0-9A274550C5C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A3D7E8DD-1BF0-4BEC-8EBB-C8F46EA97EE0}" type="slidenum">
              <a:rPr lang="cs-CZ" altLang="cs-CZ" sz="1000">
                <a:solidFill>
                  <a:srgbClr val="7D1E1E"/>
                </a:solidFill>
              </a:rPr>
              <a:pPr>
                <a:spcBef>
                  <a:spcPct val="0"/>
                </a:spcBef>
                <a:buClrTx/>
                <a:buFontTx/>
                <a:buNone/>
              </a:pPr>
              <a:t>5</a:t>
            </a:fld>
            <a:endParaRPr lang="cs-CZ" altLang="cs-CZ" sz="1000">
              <a:solidFill>
                <a:srgbClr val="7D1E1E"/>
              </a:solidFill>
            </a:endParaRPr>
          </a:p>
        </p:txBody>
      </p:sp>
      <p:sp>
        <p:nvSpPr>
          <p:cNvPr id="13315" name="Rectangle 2">
            <a:extLst>
              <a:ext uri="{FF2B5EF4-FFF2-40B4-BE49-F238E27FC236}">
                <a16:creationId xmlns:a16="http://schemas.microsoft.com/office/drawing/2014/main" id="{D5A5F980-5087-4DD1-8F87-1CC7C13C9337}"/>
              </a:ext>
            </a:extLst>
          </p:cNvPr>
          <p:cNvSpPr>
            <a:spLocks noGrp="1" noChangeArrowheads="1"/>
          </p:cNvSpPr>
          <p:nvPr>
            <p:ph type="title"/>
          </p:nvPr>
        </p:nvSpPr>
        <p:spPr/>
        <p:txBody>
          <a:bodyPr/>
          <a:lstStyle/>
          <a:p>
            <a:r>
              <a:rPr lang="cs-CZ" altLang="en-US" b="1"/>
              <a:t>Values</a:t>
            </a:r>
            <a:endParaRPr lang="en-US" altLang="en-US" b="1"/>
          </a:p>
        </p:txBody>
      </p:sp>
      <p:sp>
        <p:nvSpPr>
          <p:cNvPr id="13316" name="Rectangle 3">
            <a:extLst>
              <a:ext uri="{FF2B5EF4-FFF2-40B4-BE49-F238E27FC236}">
                <a16:creationId xmlns:a16="http://schemas.microsoft.com/office/drawing/2014/main" id="{8A018D17-3C75-4C1C-9B22-D56054728DF9}"/>
              </a:ext>
            </a:extLst>
          </p:cNvPr>
          <p:cNvSpPr>
            <a:spLocks noGrp="1" noChangeArrowheads="1"/>
          </p:cNvSpPr>
          <p:nvPr>
            <p:ph type="body" idx="1"/>
          </p:nvPr>
        </p:nvSpPr>
        <p:spPr/>
        <p:txBody>
          <a:bodyPr/>
          <a:lstStyle/>
          <a:p>
            <a:pPr marL="0" indent="0">
              <a:buFont typeface="Wingdings" panose="05000000000000000000" pitchFamily="2" charset="2"/>
              <a:buNone/>
            </a:pPr>
            <a:r>
              <a:rPr lang="en-US" altLang="en-US"/>
              <a:t>Values are about how we have learnt to think things ought to be or people ought to behave, especially in terms of qualities such as honesty, integrity and openness.</a:t>
            </a:r>
            <a:endParaRPr lang="cs-CZ" altLang="en-US"/>
          </a:p>
          <a:p>
            <a:pPr marL="857250" lvl="1" indent="-457200">
              <a:buFont typeface="Wingdings" panose="05000000000000000000" pitchFamily="2" charset="2"/>
              <a:buAutoNum type="arabicPeriod"/>
            </a:pPr>
            <a:endParaRPr lang="cs-CZ" altLang="en-US"/>
          </a:p>
          <a:p>
            <a:pPr marL="857250" lvl="1" indent="-457200">
              <a:buFont typeface="Wingdings" panose="05000000000000000000" pitchFamily="2" charset="2"/>
              <a:buAutoNum type="arabicPeriod"/>
            </a:pPr>
            <a:endParaRPr lang="cs-CZ"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7A0B083C-88E1-4AC0-96A2-2620D563140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BB8B5C87-2C7F-4B1D-8442-030871649E5D}" type="slidenum">
              <a:rPr lang="cs-CZ" altLang="cs-CZ" sz="1000">
                <a:solidFill>
                  <a:srgbClr val="7D1E1E"/>
                </a:solidFill>
              </a:rPr>
              <a:pPr>
                <a:spcBef>
                  <a:spcPct val="0"/>
                </a:spcBef>
                <a:buClrTx/>
                <a:buFontTx/>
                <a:buNone/>
              </a:pPr>
              <a:t>6</a:t>
            </a:fld>
            <a:endParaRPr lang="cs-CZ" altLang="cs-CZ" sz="1000">
              <a:solidFill>
                <a:srgbClr val="7D1E1E"/>
              </a:solidFill>
            </a:endParaRPr>
          </a:p>
        </p:txBody>
      </p:sp>
      <p:sp>
        <p:nvSpPr>
          <p:cNvPr id="15363" name="Rectangle 2">
            <a:extLst>
              <a:ext uri="{FF2B5EF4-FFF2-40B4-BE49-F238E27FC236}">
                <a16:creationId xmlns:a16="http://schemas.microsoft.com/office/drawing/2014/main" id="{1214BC5F-844B-407D-A95F-A4D844A7B129}"/>
              </a:ext>
            </a:extLst>
          </p:cNvPr>
          <p:cNvSpPr>
            <a:spLocks noGrp="1" noChangeArrowheads="1"/>
          </p:cNvSpPr>
          <p:nvPr>
            <p:ph type="title"/>
          </p:nvPr>
        </p:nvSpPr>
        <p:spPr/>
        <p:txBody>
          <a:bodyPr/>
          <a:lstStyle/>
          <a:p>
            <a:r>
              <a:rPr lang="cs-CZ" altLang="en-US" b="1"/>
              <a:t>Attitudes</a:t>
            </a:r>
            <a:endParaRPr lang="en-US" altLang="en-US" b="1"/>
          </a:p>
        </p:txBody>
      </p:sp>
      <p:sp>
        <p:nvSpPr>
          <p:cNvPr id="15364" name="Rectangle 3">
            <a:extLst>
              <a:ext uri="{FF2B5EF4-FFF2-40B4-BE49-F238E27FC236}">
                <a16:creationId xmlns:a16="http://schemas.microsoft.com/office/drawing/2014/main" id="{3B979CAF-E576-4E2B-8114-F6447E48F0DA}"/>
              </a:ext>
            </a:extLst>
          </p:cNvPr>
          <p:cNvSpPr>
            <a:spLocks noGrp="1" noChangeArrowheads="1"/>
          </p:cNvSpPr>
          <p:nvPr>
            <p:ph type="body" idx="1"/>
          </p:nvPr>
        </p:nvSpPr>
        <p:spPr/>
        <p:txBody>
          <a:bodyPr/>
          <a:lstStyle/>
          <a:p>
            <a:pPr marL="0" indent="0">
              <a:buFont typeface="Wingdings" panose="05000000000000000000" pitchFamily="2" charset="2"/>
              <a:buNone/>
            </a:pPr>
            <a:r>
              <a:rPr lang="en-US" altLang="en-US"/>
              <a:t>Attitudes are the established ways of responding to people and situations that we have learned, based on the beliefs, values and assumptions we hold. Attitude become manifest through our behavior.</a:t>
            </a:r>
            <a:endParaRPr lang="cs-CZ"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3D7F8959-520B-4B47-B2A5-CDF32D5FF43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8820A608-780B-496C-9B07-92DDFCF7664F}" type="slidenum">
              <a:rPr lang="cs-CZ" altLang="cs-CZ" sz="1000">
                <a:solidFill>
                  <a:srgbClr val="7D1E1E"/>
                </a:solidFill>
              </a:rPr>
              <a:pPr>
                <a:spcBef>
                  <a:spcPct val="0"/>
                </a:spcBef>
                <a:buClrTx/>
                <a:buFontTx/>
                <a:buNone/>
              </a:pPr>
              <a:t>7</a:t>
            </a:fld>
            <a:endParaRPr lang="cs-CZ" altLang="cs-CZ" sz="1000">
              <a:solidFill>
                <a:srgbClr val="7D1E1E"/>
              </a:solidFill>
            </a:endParaRPr>
          </a:p>
        </p:txBody>
      </p:sp>
      <p:sp>
        <p:nvSpPr>
          <p:cNvPr id="17411" name="Rectangle 2">
            <a:extLst>
              <a:ext uri="{FF2B5EF4-FFF2-40B4-BE49-F238E27FC236}">
                <a16:creationId xmlns:a16="http://schemas.microsoft.com/office/drawing/2014/main" id="{4456C633-1C3E-4241-9395-D4C689E3C7E7}"/>
              </a:ext>
            </a:extLst>
          </p:cNvPr>
          <p:cNvSpPr>
            <a:spLocks noGrp="1" noChangeArrowheads="1"/>
          </p:cNvSpPr>
          <p:nvPr>
            <p:ph type="title"/>
          </p:nvPr>
        </p:nvSpPr>
        <p:spPr>
          <a:xfrm>
            <a:off x="914400" y="1125538"/>
            <a:ext cx="8229600" cy="503237"/>
          </a:xfrm>
        </p:spPr>
        <p:txBody>
          <a:bodyPr/>
          <a:lstStyle/>
          <a:p>
            <a:r>
              <a:rPr lang="cs-CZ" altLang="en-US" b="1"/>
              <a:t>Norms of behavior</a:t>
            </a:r>
            <a:endParaRPr lang="en-US" altLang="en-US" b="1"/>
          </a:p>
        </p:txBody>
      </p:sp>
      <p:sp>
        <p:nvSpPr>
          <p:cNvPr id="17412" name="Rectangle 3">
            <a:extLst>
              <a:ext uri="{FF2B5EF4-FFF2-40B4-BE49-F238E27FC236}">
                <a16:creationId xmlns:a16="http://schemas.microsoft.com/office/drawing/2014/main" id="{E71786E1-8675-4B24-BDA7-D8EC5EF3F2B3}"/>
              </a:ext>
            </a:extLst>
          </p:cNvPr>
          <p:cNvSpPr>
            <a:spLocks noGrp="1" noChangeArrowheads="1"/>
          </p:cNvSpPr>
          <p:nvPr>
            <p:ph type="body" idx="1"/>
          </p:nvPr>
        </p:nvSpPr>
        <p:spPr>
          <a:xfrm>
            <a:off x="900113" y="1773238"/>
            <a:ext cx="7772400" cy="4464050"/>
          </a:xfrm>
        </p:spPr>
        <p:txBody>
          <a:bodyPr/>
          <a:lstStyle/>
          <a:p>
            <a:pPr marL="0" indent="0">
              <a:buFont typeface="Wingdings" panose="05000000000000000000" pitchFamily="2" charset="2"/>
              <a:buNone/>
            </a:pPr>
            <a:r>
              <a:rPr lang="en-US" altLang="en-US">
                <a:latin typeface="Arial" panose="020B0604020202020204" pitchFamily="34" charset="0"/>
              </a:rPr>
              <a:t>Non-written informal rules of behavior in varying situations. Not formal rules officially set by the organization. Failing to abide these rules results in punishment, abiding them results in rewards. Punishment can have a form of unfriendly behavior of others, reward would be friendly and cooperative behavior of others.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0C0A9800-0434-4210-B92F-56B5EE97917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5B3C01DE-1E7A-489C-8F0D-D6102910BDD9}" type="slidenum">
              <a:rPr lang="cs-CZ" altLang="cs-CZ" sz="1000">
                <a:solidFill>
                  <a:srgbClr val="7D1E1E"/>
                </a:solidFill>
              </a:rPr>
              <a:pPr>
                <a:spcBef>
                  <a:spcPct val="0"/>
                </a:spcBef>
                <a:buClrTx/>
                <a:buFontTx/>
                <a:buNone/>
              </a:pPr>
              <a:t>8</a:t>
            </a:fld>
            <a:endParaRPr lang="cs-CZ" altLang="cs-CZ" sz="1000">
              <a:solidFill>
                <a:srgbClr val="7D1E1E"/>
              </a:solidFill>
            </a:endParaRPr>
          </a:p>
        </p:txBody>
      </p:sp>
      <p:sp>
        <p:nvSpPr>
          <p:cNvPr id="19459" name="Rectangle 2">
            <a:extLst>
              <a:ext uri="{FF2B5EF4-FFF2-40B4-BE49-F238E27FC236}">
                <a16:creationId xmlns:a16="http://schemas.microsoft.com/office/drawing/2014/main" id="{393A82CB-BE2F-47A7-A1F9-94A29F39122D}"/>
              </a:ext>
            </a:extLst>
          </p:cNvPr>
          <p:cNvSpPr>
            <a:spLocks noGrp="1" noChangeArrowheads="1"/>
          </p:cNvSpPr>
          <p:nvPr>
            <p:ph type="title"/>
          </p:nvPr>
        </p:nvSpPr>
        <p:spPr/>
        <p:txBody>
          <a:bodyPr/>
          <a:lstStyle/>
          <a:p>
            <a:r>
              <a:rPr lang="cs-CZ" altLang="en-US" b="1"/>
              <a:t>Artifacts</a:t>
            </a:r>
            <a:endParaRPr lang="en-US" altLang="en-US" b="1"/>
          </a:p>
        </p:txBody>
      </p:sp>
      <p:sp>
        <p:nvSpPr>
          <p:cNvPr id="19460" name="Rectangle 3">
            <a:extLst>
              <a:ext uri="{FF2B5EF4-FFF2-40B4-BE49-F238E27FC236}">
                <a16:creationId xmlns:a16="http://schemas.microsoft.com/office/drawing/2014/main" id="{D3F338C9-3574-4F28-A69A-77789F404F65}"/>
              </a:ext>
            </a:extLst>
          </p:cNvPr>
          <p:cNvSpPr>
            <a:spLocks noGrp="1" noChangeArrowheads="1"/>
          </p:cNvSpPr>
          <p:nvPr>
            <p:ph type="body" idx="1"/>
          </p:nvPr>
        </p:nvSpPr>
        <p:spPr>
          <a:xfrm>
            <a:off x="900113" y="1773238"/>
            <a:ext cx="3816350" cy="4357687"/>
          </a:xfrm>
        </p:spPr>
        <p:txBody>
          <a:bodyPr/>
          <a:lstStyle/>
          <a:p>
            <a:pPr marL="457200" indent="-457200">
              <a:buFont typeface="Wingdings" panose="05000000000000000000" pitchFamily="2" charset="2"/>
              <a:buAutoNum type="arabicPeriod"/>
            </a:pPr>
            <a:r>
              <a:rPr lang="en-US" altLang="en-US">
                <a:latin typeface="Arial" panose="020B0604020202020204" pitchFamily="34" charset="0"/>
              </a:rPr>
              <a:t>Architecture</a:t>
            </a:r>
          </a:p>
          <a:p>
            <a:pPr marL="457200" indent="-457200">
              <a:buFont typeface="Wingdings" panose="05000000000000000000" pitchFamily="2" charset="2"/>
              <a:buAutoNum type="arabicPeriod"/>
            </a:pPr>
            <a:r>
              <a:rPr lang="en-US" altLang="en-US">
                <a:latin typeface="Arial" panose="020B0604020202020204" pitchFamily="34" charset="0"/>
              </a:rPr>
              <a:t>Equipment</a:t>
            </a:r>
          </a:p>
          <a:p>
            <a:pPr marL="457200" indent="-457200">
              <a:buFont typeface="Wingdings" panose="05000000000000000000" pitchFamily="2" charset="2"/>
              <a:buAutoNum type="arabicPeriod"/>
            </a:pPr>
            <a:r>
              <a:rPr lang="en-US" altLang="en-US">
                <a:latin typeface="Arial" panose="020B0604020202020204" pitchFamily="34" charset="0"/>
              </a:rPr>
              <a:t>Products</a:t>
            </a:r>
            <a:endParaRPr lang="cs-CZ" altLang="en-US">
              <a:latin typeface="Arial" panose="020B0604020202020204" pitchFamily="34" charset="0"/>
            </a:endParaRPr>
          </a:p>
          <a:p>
            <a:pPr marL="457200" indent="-457200">
              <a:buFont typeface="Wingdings" panose="05000000000000000000" pitchFamily="2" charset="2"/>
              <a:buAutoNum type="arabicPeriod"/>
            </a:pPr>
            <a:r>
              <a:rPr lang="cs-CZ" altLang="en-US">
                <a:latin typeface="Arial" panose="020B0604020202020204" pitchFamily="34" charset="0"/>
              </a:rPr>
              <a:t>Annual reports</a:t>
            </a:r>
          </a:p>
          <a:p>
            <a:pPr marL="457200" indent="-457200">
              <a:buFont typeface="Wingdings" panose="05000000000000000000" pitchFamily="2" charset="2"/>
              <a:buAutoNum type="arabicPeriod"/>
            </a:pPr>
            <a:r>
              <a:rPr lang="cs-CZ" altLang="en-US">
                <a:latin typeface="Arial" panose="020B0604020202020204" pitchFamily="34" charset="0"/>
              </a:rPr>
              <a:t>Advertisement materials</a:t>
            </a:r>
            <a:endParaRPr lang="en-US" altLang="en-US">
              <a:latin typeface="Arial" panose="020B0604020202020204" pitchFamily="34" charset="0"/>
            </a:endParaRPr>
          </a:p>
          <a:p>
            <a:pPr marL="457200" indent="-457200">
              <a:buFont typeface="Wingdings" panose="05000000000000000000" pitchFamily="2" charset="2"/>
              <a:buAutoNum type="arabicPeriod"/>
            </a:pPr>
            <a:endParaRPr lang="en-US" altLang="en-US">
              <a:latin typeface="Arial" panose="020B0604020202020204" pitchFamily="34" charset="0"/>
            </a:endParaRPr>
          </a:p>
        </p:txBody>
      </p:sp>
      <p:sp>
        <p:nvSpPr>
          <p:cNvPr id="19461" name="Rectangle 3">
            <a:extLst>
              <a:ext uri="{FF2B5EF4-FFF2-40B4-BE49-F238E27FC236}">
                <a16:creationId xmlns:a16="http://schemas.microsoft.com/office/drawing/2014/main" id="{BABB2442-0ABA-4692-88E0-5F5E1C8C965C}"/>
              </a:ext>
            </a:extLst>
          </p:cNvPr>
          <p:cNvSpPr txBox="1">
            <a:spLocks noChangeArrowheads="1"/>
          </p:cNvSpPr>
          <p:nvPr/>
        </p:nvSpPr>
        <p:spPr bwMode="auto">
          <a:xfrm>
            <a:off x="5219700" y="1773238"/>
            <a:ext cx="346392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buFont typeface="Wingdings" panose="05000000000000000000" pitchFamily="2" charset="2"/>
              <a:buAutoNum type="arabicPeriod"/>
            </a:pPr>
            <a:r>
              <a:rPr lang="en-US" altLang="en-US">
                <a:latin typeface="Arial" panose="020B0604020202020204" pitchFamily="34" charset="0"/>
              </a:rPr>
              <a:t>Language</a:t>
            </a:r>
          </a:p>
          <a:p>
            <a:pPr>
              <a:buFont typeface="Wingdings" panose="05000000000000000000" pitchFamily="2" charset="2"/>
              <a:buAutoNum type="arabicPeriod"/>
            </a:pPr>
            <a:r>
              <a:rPr lang="en-US" altLang="en-US">
                <a:latin typeface="Arial" panose="020B0604020202020204" pitchFamily="34" charset="0"/>
              </a:rPr>
              <a:t>Stories</a:t>
            </a:r>
          </a:p>
          <a:p>
            <a:pPr>
              <a:buFont typeface="Wingdings" panose="05000000000000000000" pitchFamily="2" charset="2"/>
              <a:buAutoNum type="arabicPeriod"/>
            </a:pPr>
            <a:r>
              <a:rPr lang="en-US" altLang="en-US">
                <a:latin typeface="Arial" panose="020B0604020202020204" pitchFamily="34" charset="0"/>
              </a:rPr>
              <a:t>Heroes</a:t>
            </a:r>
          </a:p>
          <a:p>
            <a:pPr>
              <a:buFont typeface="Wingdings" panose="05000000000000000000" pitchFamily="2" charset="2"/>
              <a:buAutoNum type="arabicPeriod"/>
            </a:pPr>
            <a:r>
              <a:rPr lang="en-US" altLang="en-US">
                <a:latin typeface="Arial" panose="020B0604020202020204" pitchFamily="34" charset="0"/>
              </a:rPr>
              <a:t>Habits</a:t>
            </a:r>
          </a:p>
          <a:p>
            <a:pPr>
              <a:buFont typeface="Wingdings" panose="05000000000000000000" pitchFamily="2" charset="2"/>
              <a:buAutoNum type="arabicPeriod"/>
            </a:pPr>
            <a:r>
              <a:rPr lang="en-US" altLang="en-US">
                <a:latin typeface="Arial" panose="020B0604020202020204" pitchFamily="34" charset="0"/>
              </a:rPr>
              <a:t>Rituals</a:t>
            </a:r>
          </a:p>
          <a:p>
            <a:pPr>
              <a:buFont typeface="Wingdings" panose="05000000000000000000" pitchFamily="2" charset="2"/>
              <a:buAutoNum type="arabicPeriod"/>
            </a:pPr>
            <a:r>
              <a:rPr lang="en-US" altLang="en-US">
                <a:latin typeface="Arial" panose="020B0604020202020204" pitchFamily="34" charset="0"/>
              </a:rPr>
              <a:t>Ceremonies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B63D7520-E5F6-476F-9AC4-3417E63E533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fld id="{5FF5C079-37D8-4617-89CF-CA80893C2372}" type="slidenum">
              <a:rPr lang="cs-CZ" altLang="cs-CZ" sz="1000">
                <a:solidFill>
                  <a:srgbClr val="7D1E1E"/>
                </a:solidFill>
              </a:rPr>
              <a:pPr>
                <a:spcBef>
                  <a:spcPct val="0"/>
                </a:spcBef>
                <a:buClrTx/>
                <a:buFontTx/>
                <a:buNone/>
              </a:pPr>
              <a:t>9</a:t>
            </a:fld>
            <a:endParaRPr lang="cs-CZ" altLang="cs-CZ" sz="1000">
              <a:solidFill>
                <a:srgbClr val="7D1E1E"/>
              </a:solidFill>
            </a:endParaRPr>
          </a:p>
        </p:txBody>
      </p:sp>
      <p:sp>
        <p:nvSpPr>
          <p:cNvPr id="21507" name="Title 1">
            <a:extLst>
              <a:ext uri="{FF2B5EF4-FFF2-40B4-BE49-F238E27FC236}">
                <a16:creationId xmlns:a16="http://schemas.microsoft.com/office/drawing/2014/main" id="{C6E62A3B-AEA0-462E-8CDB-AFB94502E3DB}"/>
              </a:ext>
            </a:extLst>
          </p:cNvPr>
          <p:cNvSpPr>
            <a:spLocks noGrp="1"/>
          </p:cNvSpPr>
          <p:nvPr>
            <p:ph type="title"/>
          </p:nvPr>
        </p:nvSpPr>
        <p:spPr/>
        <p:txBody>
          <a:bodyPr/>
          <a:lstStyle/>
          <a:p>
            <a:r>
              <a:rPr lang="cs-CZ" altLang="en-US" b="1"/>
              <a:t>Elements of culture (Lukášová, 2010)</a:t>
            </a:r>
            <a:endParaRPr lang="en-US" altLang="en-US" b="1"/>
          </a:p>
        </p:txBody>
      </p:sp>
      <p:sp>
        <p:nvSpPr>
          <p:cNvPr id="21508" name="Slide Number Placeholder 4">
            <a:extLst>
              <a:ext uri="{FF2B5EF4-FFF2-40B4-BE49-F238E27FC236}">
                <a16:creationId xmlns:a16="http://schemas.microsoft.com/office/drawing/2014/main" id="{C734C30D-BDE4-4CF9-A575-EBB49701140A}"/>
              </a:ext>
            </a:extLst>
          </p:cNvPr>
          <p:cNvSpPr txBox="1">
            <a:spLocks noGrp="1"/>
          </p:cNvSpPr>
          <p:nvPr/>
        </p:nvSpPr>
        <p:spPr bwMode="auto">
          <a:xfrm>
            <a:off x="8023225" y="6442075"/>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rgbClr val="7D1E1E"/>
              </a:buClr>
              <a:buFont typeface="Wingdings" panose="05000000000000000000" pitchFamily="2" charset="2"/>
              <a:buChar char="n"/>
              <a:defRPr sz="2400">
                <a:solidFill>
                  <a:schemeClr val="tx1"/>
                </a:solidFill>
                <a:latin typeface="Verdana" panose="020B0604030504040204" pitchFamily="34" charset="0"/>
              </a:defRPr>
            </a:lvl1pPr>
            <a:lvl2pPr marL="742950" indent="-285750">
              <a:spcBef>
                <a:spcPct val="20000"/>
              </a:spcBef>
              <a:buClr>
                <a:srgbClr val="7D1E1E"/>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rgbClr val="7D1E1E"/>
              </a:buClr>
              <a:buFont typeface="Wingdings" panose="05000000000000000000" pitchFamily="2" charset="2"/>
              <a:buChar char="n"/>
              <a:defRPr sz="2000">
                <a:solidFill>
                  <a:schemeClr val="tx1"/>
                </a:solidFill>
                <a:latin typeface="Verdana" panose="020B0604030504040204" pitchFamily="34" charset="0"/>
              </a:defRPr>
            </a:lvl3pPr>
            <a:lvl4pPr marL="16002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rgbClr val="7D1E1E"/>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0"/>
              </a:spcBef>
              <a:buClrTx/>
              <a:buFontTx/>
              <a:buNone/>
            </a:pPr>
            <a:fld id="{D60112AB-C3F6-43CD-8AA5-962423DA1105}" type="slidenum">
              <a:rPr lang="cs-CZ" altLang="cs-CZ" sz="1000" b="1">
                <a:solidFill>
                  <a:srgbClr val="7D1E1E"/>
                </a:solidFill>
              </a:rPr>
              <a:pPr algn="r" eaLnBrk="1" hangingPunct="1">
                <a:spcBef>
                  <a:spcPct val="0"/>
                </a:spcBef>
                <a:buClrTx/>
                <a:buFontTx/>
                <a:buNone/>
              </a:pPr>
              <a:t>9</a:t>
            </a:fld>
            <a:endParaRPr lang="cs-CZ" altLang="cs-CZ" sz="1000" b="1">
              <a:solidFill>
                <a:srgbClr val="7D1E1E"/>
              </a:solidFill>
            </a:endParaRPr>
          </a:p>
        </p:txBody>
      </p:sp>
      <p:graphicFrame>
        <p:nvGraphicFramePr>
          <p:cNvPr id="2" name="Tabulka 1">
            <a:extLst>
              <a:ext uri="{FF2B5EF4-FFF2-40B4-BE49-F238E27FC236}">
                <a16:creationId xmlns:a16="http://schemas.microsoft.com/office/drawing/2014/main" id="{4B1DA978-BDAD-4984-8545-A8A1E7282F64}"/>
              </a:ext>
            </a:extLst>
          </p:cNvPr>
          <p:cNvGraphicFramePr>
            <a:graphicFrameLocks noGrp="1"/>
          </p:cNvGraphicFramePr>
          <p:nvPr/>
        </p:nvGraphicFramePr>
        <p:xfrm>
          <a:off x="468313" y="1628775"/>
          <a:ext cx="8064500" cy="4752975"/>
        </p:xfrm>
        <a:graphic>
          <a:graphicData uri="http://schemas.openxmlformats.org/drawingml/2006/table">
            <a:tbl>
              <a:tblPr firstRow="1" bandRow="1">
                <a:tableStyleId>{5C22544A-7EE6-4342-B048-85BDC9FD1C3A}</a:tableStyleId>
              </a:tblPr>
              <a:tblGrid>
                <a:gridCol w="2016125">
                  <a:extLst>
                    <a:ext uri="{9D8B030D-6E8A-4147-A177-3AD203B41FA5}">
                      <a16:colId xmlns:a16="http://schemas.microsoft.com/office/drawing/2014/main" val="20000"/>
                    </a:ext>
                  </a:extLst>
                </a:gridCol>
                <a:gridCol w="1584098">
                  <a:extLst>
                    <a:ext uri="{9D8B030D-6E8A-4147-A177-3AD203B41FA5}">
                      <a16:colId xmlns:a16="http://schemas.microsoft.com/office/drawing/2014/main" val="20001"/>
                    </a:ext>
                  </a:extLst>
                </a:gridCol>
                <a:gridCol w="2448152">
                  <a:extLst>
                    <a:ext uri="{9D8B030D-6E8A-4147-A177-3AD203B41FA5}">
                      <a16:colId xmlns:a16="http://schemas.microsoft.com/office/drawing/2014/main" val="20002"/>
                    </a:ext>
                  </a:extLst>
                </a:gridCol>
                <a:gridCol w="2016125">
                  <a:extLst>
                    <a:ext uri="{9D8B030D-6E8A-4147-A177-3AD203B41FA5}">
                      <a16:colId xmlns:a16="http://schemas.microsoft.com/office/drawing/2014/main" val="20003"/>
                    </a:ext>
                  </a:extLst>
                </a:gridCol>
              </a:tblGrid>
              <a:tr h="936816">
                <a:tc>
                  <a:txBody>
                    <a:bodyPr/>
                    <a:lstStyle/>
                    <a:p>
                      <a:r>
                        <a:rPr lang="cs-CZ" sz="1800" dirty="0"/>
                        <a:t>Basic </a:t>
                      </a:r>
                      <a:r>
                        <a:rPr lang="cs-CZ" sz="1800" dirty="0" err="1"/>
                        <a:t>assumptions</a:t>
                      </a:r>
                      <a:endParaRPr lang="en-US" sz="1800" dirty="0"/>
                    </a:p>
                  </a:txBody>
                  <a:tcPr marL="91436" marR="91436" marT="45724" marB="45724"/>
                </a:tc>
                <a:tc>
                  <a:txBody>
                    <a:bodyPr/>
                    <a:lstStyle/>
                    <a:p>
                      <a:r>
                        <a:rPr lang="cs-CZ" sz="1800" dirty="0" err="1"/>
                        <a:t>Values</a:t>
                      </a:r>
                      <a:endParaRPr lang="en-US" sz="1800" dirty="0"/>
                    </a:p>
                  </a:txBody>
                  <a:tcPr marL="91436" marR="91436" marT="45724" marB="45724"/>
                </a:tc>
                <a:tc>
                  <a:txBody>
                    <a:bodyPr/>
                    <a:lstStyle/>
                    <a:p>
                      <a:r>
                        <a:rPr lang="cs-CZ" sz="1800" dirty="0" err="1"/>
                        <a:t>Norms</a:t>
                      </a:r>
                      <a:r>
                        <a:rPr lang="cs-CZ" sz="1800" baseline="0" dirty="0"/>
                        <a:t> </a:t>
                      </a:r>
                      <a:r>
                        <a:rPr lang="cs-CZ" sz="1800" baseline="0" dirty="0" err="1"/>
                        <a:t>of</a:t>
                      </a:r>
                      <a:r>
                        <a:rPr lang="cs-CZ" sz="1800" baseline="0" dirty="0"/>
                        <a:t> </a:t>
                      </a:r>
                      <a:r>
                        <a:rPr lang="cs-CZ" sz="1800" baseline="0" dirty="0" err="1"/>
                        <a:t>behavior</a:t>
                      </a:r>
                      <a:endParaRPr lang="en-US" sz="1800" dirty="0"/>
                    </a:p>
                  </a:txBody>
                  <a:tcPr marL="91436" marR="91436" marT="45724" marB="45724"/>
                </a:tc>
                <a:tc>
                  <a:txBody>
                    <a:bodyPr/>
                    <a:lstStyle/>
                    <a:p>
                      <a:r>
                        <a:rPr lang="cs-CZ" sz="1800" dirty="0" err="1"/>
                        <a:t>Artifacts</a:t>
                      </a:r>
                      <a:endParaRPr lang="en-US" sz="1800" dirty="0"/>
                    </a:p>
                  </a:txBody>
                  <a:tcPr marL="91436" marR="91436" marT="45724" marB="45724"/>
                </a:tc>
                <a:extLst>
                  <a:ext uri="{0D108BD9-81ED-4DB2-BD59-A6C34878D82A}">
                    <a16:rowId xmlns:a16="http://schemas.microsoft.com/office/drawing/2014/main" val="10000"/>
                  </a:ext>
                </a:extLst>
              </a:tr>
              <a:tr h="3816159">
                <a:tc>
                  <a:txBody>
                    <a:bodyPr/>
                    <a:lstStyle/>
                    <a:p>
                      <a:r>
                        <a:rPr lang="cs-CZ" sz="1800" dirty="0" err="1"/>
                        <a:t>Customer</a:t>
                      </a:r>
                      <a:r>
                        <a:rPr lang="cs-CZ" sz="1800" dirty="0"/>
                        <a:t> </a:t>
                      </a:r>
                      <a:r>
                        <a:rPr lang="cs-CZ" sz="1800" dirty="0" err="1"/>
                        <a:t>satisfaction</a:t>
                      </a:r>
                      <a:r>
                        <a:rPr lang="cs-CZ" sz="1800" dirty="0"/>
                        <a:t> </a:t>
                      </a:r>
                      <a:r>
                        <a:rPr lang="cs-CZ" sz="1800" dirty="0" err="1"/>
                        <a:t>influences</a:t>
                      </a:r>
                      <a:r>
                        <a:rPr lang="cs-CZ" sz="1800" dirty="0"/>
                        <a:t> </a:t>
                      </a:r>
                      <a:r>
                        <a:rPr lang="cs-CZ" sz="1800" dirty="0" err="1"/>
                        <a:t>the</a:t>
                      </a:r>
                      <a:r>
                        <a:rPr lang="cs-CZ" sz="1800" dirty="0"/>
                        <a:t> </a:t>
                      </a:r>
                      <a:r>
                        <a:rPr lang="cs-CZ" sz="1800" dirty="0" err="1"/>
                        <a:t>firm</a:t>
                      </a:r>
                      <a:r>
                        <a:rPr lang="en-US" sz="1800" dirty="0"/>
                        <a:t>’</a:t>
                      </a:r>
                      <a:r>
                        <a:rPr lang="cs-CZ" sz="1800" dirty="0"/>
                        <a:t>s </a:t>
                      </a:r>
                      <a:r>
                        <a:rPr lang="cs-CZ" sz="1800" dirty="0" err="1"/>
                        <a:t>success</a:t>
                      </a:r>
                      <a:endParaRPr lang="en-US" sz="1800" dirty="0"/>
                    </a:p>
                  </a:txBody>
                  <a:tcPr marL="91436" marR="91436" marT="45724" marB="45724"/>
                </a:tc>
                <a:tc>
                  <a:txBody>
                    <a:bodyPr/>
                    <a:lstStyle/>
                    <a:p>
                      <a:r>
                        <a:rPr lang="cs-CZ" sz="1800" dirty="0" err="1"/>
                        <a:t>Customer</a:t>
                      </a:r>
                      <a:r>
                        <a:rPr lang="cs-CZ" sz="1800" dirty="0"/>
                        <a:t> </a:t>
                      </a:r>
                      <a:r>
                        <a:rPr lang="cs-CZ" sz="1800" dirty="0" err="1"/>
                        <a:t>satisfaction</a:t>
                      </a:r>
                      <a:endParaRPr lang="en-US" sz="1800" dirty="0"/>
                    </a:p>
                  </a:txBody>
                  <a:tcPr marL="91436" marR="91436" marT="45724" marB="45724"/>
                </a:tc>
                <a:tc>
                  <a:txBody>
                    <a:bodyPr/>
                    <a:lstStyle/>
                    <a:p>
                      <a:r>
                        <a:rPr lang="cs-CZ" sz="1800" dirty="0" err="1"/>
                        <a:t>Accommodate</a:t>
                      </a:r>
                      <a:r>
                        <a:rPr lang="cs-CZ" sz="1800" baseline="0" dirty="0"/>
                        <a:t> </a:t>
                      </a:r>
                      <a:r>
                        <a:rPr lang="cs-CZ" sz="1800" baseline="0" dirty="0" err="1"/>
                        <a:t>customers</a:t>
                      </a:r>
                      <a:r>
                        <a:rPr lang="en-US" sz="1800" baseline="0" dirty="0"/>
                        <a:t>`</a:t>
                      </a:r>
                      <a:r>
                        <a:rPr lang="cs-CZ" sz="1800" baseline="0" dirty="0"/>
                        <a:t> </a:t>
                      </a:r>
                      <a:r>
                        <a:rPr lang="cs-CZ" sz="1800" baseline="0" dirty="0" err="1"/>
                        <a:t>needs</a:t>
                      </a:r>
                      <a:endParaRPr lang="cs-CZ" sz="1800" baseline="0" dirty="0"/>
                    </a:p>
                    <a:p>
                      <a:endParaRPr lang="en-US" sz="1800" baseline="0" dirty="0"/>
                    </a:p>
                    <a:p>
                      <a:r>
                        <a:rPr lang="cs-CZ" sz="1800" baseline="0" dirty="0" err="1"/>
                        <a:t>Quickly</a:t>
                      </a:r>
                      <a:r>
                        <a:rPr lang="cs-CZ" sz="1800" baseline="0" dirty="0"/>
                        <a:t> </a:t>
                      </a:r>
                      <a:r>
                        <a:rPr lang="cs-CZ" sz="1800" baseline="0" dirty="0" err="1"/>
                        <a:t>respond</a:t>
                      </a:r>
                      <a:r>
                        <a:rPr lang="cs-CZ" sz="1800" baseline="0" dirty="0"/>
                        <a:t> to </a:t>
                      </a:r>
                      <a:r>
                        <a:rPr lang="cs-CZ" sz="1800" baseline="0" dirty="0" err="1"/>
                        <a:t>customers</a:t>
                      </a:r>
                      <a:r>
                        <a:rPr lang="en-US" sz="1800" baseline="0" dirty="0"/>
                        <a:t>` demands</a:t>
                      </a:r>
                    </a:p>
                    <a:p>
                      <a:endParaRPr lang="en-US" sz="1800" baseline="0" dirty="0"/>
                    </a:p>
                    <a:p>
                      <a:r>
                        <a:rPr lang="en-US" sz="1800" baseline="0" dirty="0"/>
                        <a:t>Actively solve customers` problems</a:t>
                      </a:r>
                    </a:p>
                    <a:p>
                      <a:endParaRPr lang="en-US" sz="1800" baseline="0" dirty="0"/>
                    </a:p>
                    <a:p>
                      <a:r>
                        <a:rPr lang="en-US" sz="1800" baseline="0" dirty="0"/>
                        <a:t>Team work in customer benefit</a:t>
                      </a:r>
                      <a:endParaRPr lang="en-US" sz="1800" dirty="0"/>
                    </a:p>
                  </a:txBody>
                  <a:tcPr marL="91436" marR="91436" marT="45724" marB="45724"/>
                </a:tc>
                <a:tc>
                  <a:txBody>
                    <a:bodyPr/>
                    <a:lstStyle/>
                    <a:p>
                      <a:r>
                        <a:rPr lang="en-US" sz="1800" dirty="0"/>
                        <a:t>Pleasant</a:t>
                      </a:r>
                      <a:r>
                        <a:rPr lang="en-US" sz="1800" baseline="0" dirty="0"/>
                        <a:t> meeting rooms</a:t>
                      </a:r>
                    </a:p>
                    <a:p>
                      <a:endParaRPr lang="en-US" sz="1800" baseline="0" dirty="0"/>
                    </a:p>
                    <a:p>
                      <a:r>
                        <a:rPr lang="en-US" sz="1800" baseline="0" dirty="0"/>
                        <a:t>Christmas cards for customers</a:t>
                      </a:r>
                    </a:p>
                    <a:p>
                      <a:endParaRPr lang="en-US" sz="1800" baseline="0" dirty="0"/>
                    </a:p>
                    <a:p>
                      <a:r>
                        <a:rPr lang="en-US" sz="1800" baseline="0" dirty="0"/>
                        <a:t>Regular meetings with customers</a:t>
                      </a:r>
                    </a:p>
                  </a:txBody>
                  <a:tcPr marL="91436" marR="91436" marT="45724" marB="45724"/>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BÉŽOVÁ základní">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7100</TotalTime>
  <Words>2385</Words>
  <Application>Microsoft Office PowerPoint</Application>
  <PresentationFormat>Předvádění na obrazovce (4:3)</PresentationFormat>
  <Paragraphs>347</Paragraphs>
  <Slides>31</Slides>
  <Notes>29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Arial</vt:lpstr>
      <vt:lpstr>Verdana</vt:lpstr>
      <vt:lpstr>Wingdings</vt:lpstr>
      <vt:lpstr>BÉŽOVÁ základní</vt:lpstr>
      <vt:lpstr>Corporate Culture</vt:lpstr>
      <vt:lpstr>What can you expect</vt:lpstr>
      <vt:lpstr>What is corporate culture</vt:lpstr>
      <vt:lpstr>Basic assumptions, beliefs</vt:lpstr>
      <vt:lpstr>Values</vt:lpstr>
      <vt:lpstr>Attitudes</vt:lpstr>
      <vt:lpstr>Norms of behavior</vt:lpstr>
      <vt:lpstr>Artifacts</vt:lpstr>
      <vt:lpstr>Elements of culture (Lukášová, 2010)</vt:lpstr>
      <vt:lpstr>Elements of culture (Lukášová, 2010)</vt:lpstr>
      <vt:lpstr>Schein’s model of organizational culture</vt:lpstr>
      <vt:lpstr>Levels of Culture</vt:lpstr>
      <vt:lpstr>Other approaches to organizational culture</vt:lpstr>
      <vt:lpstr>Content and Strength of the Organizational Culture</vt:lpstr>
      <vt:lpstr>Sources of Organizational Culture</vt:lpstr>
      <vt:lpstr>Harrison, 1972 and Handy, 1976</vt:lpstr>
      <vt:lpstr>Trompenaars, 1993</vt:lpstr>
      <vt:lpstr>Deal and Kennedy, 1982</vt:lpstr>
      <vt:lpstr>Deal and Kennedy, 1982</vt:lpstr>
      <vt:lpstr>Corporate Culture and Corporate Performance</vt:lpstr>
      <vt:lpstr>Strong Corporate Culture (Denison, 1990)</vt:lpstr>
      <vt:lpstr>Content of Corporate Culture – participative and involved culture (Denison, 1990, 2001)</vt:lpstr>
      <vt:lpstr>Adaptibility and Flexibility (Denison, 1990, Kotter and heskett, 1992)</vt:lpstr>
      <vt:lpstr>Contextual and Strategic Adequacy (Scholz, 1987, Cameron and Quinn, 1999)</vt:lpstr>
      <vt:lpstr>How to change culture?</vt:lpstr>
      <vt:lpstr>Mergers - How can be culture important</vt:lpstr>
      <vt:lpstr>Mergers - How can be culture important</vt:lpstr>
      <vt:lpstr>Mergers - How can be culture important</vt:lpstr>
      <vt:lpstr>Sources</vt:lpstr>
      <vt:lpstr>Sources</vt:lpstr>
      <vt:lpstr>Prezentace aplikace PowerPoint</vt:lpstr>
    </vt:vector>
  </TitlesOfParts>
  <Company>ESF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EXACTDESIGN;Pavel Jílek</dc:creator>
  <cp:lastModifiedBy>Ondrej Castek</cp:lastModifiedBy>
  <cp:revision>210</cp:revision>
  <cp:lastPrinted>2011-05-09T08:32:29Z</cp:lastPrinted>
  <dcterms:created xsi:type="dcterms:W3CDTF">2005-05-06T16:40:20Z</dcterms:created>
  <dcterms:modified xsi:type="dcterms:W3CDTF">2021-10-04T12:43:42Z</dcterms:modified>
</cp:coreProperties>
</file>