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69" r:id="rId4"/>
    <p:sldId id="257" r:id="rId5"/>
    <p:sldId id="271" r:id="rId6"/>
    <p:sldId id="258" r:id="rId7"/>
    <p:sldId id="260" r:id="rId8"/>
    <p:sldId id="267" r:id="rId9"/>
    <p:sldId id="263" r:id="rId10"/>
    <p:sldId id="273" r:id="rId11"/>
    <p:sldId id="272" r:id="rId12"/>
    <p:sldId id="274" r:id="rId13"/>
    <p:sldId id="268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Amiesimaka" initials="JA" lastIdx="2" clrIdx="0">
    <p:extLst>
      <p:ext uri="{19B8F6BF-5375-455C-9EA6-DF929625EA0E}">
        <p15:presenceInfo xmlns:p15="http://schemas.microsoft.com/office/powerpoint/2012/main" userId="1976c2ccafff7e4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53"/>
    <a:srgbClr val="11457E"/>
    <a:srgbClr val="D71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8" autoAdjust="0"/>
    <p:restoredTop sz="90148" autoAdjust="0"/>
  </p:normalViewPr>
  <p:slideViewPr>
    <p:cSldViewPr snapToGrid="0">
      <p:cViewPr varScale="1">
        <p:scale>
          <a:sx n="74" d="100"/>
          <a:sy n="74" d="100"/>
        </p:scale>
        <p:origin x="103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976c2ccafff7e4d/Documents/Masaryk/Grant/2021-2022/Nig%20vs%20CZ%20The%207%20Schwartz%20cultural%20value%20orientation%20scores%20for%2080%20countries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Hofstede's National Culture</a:t>
            </a:r>
            <a:r>
              <a:rPr lang="en-GB" baseline="0"/>
              <a:t> Comparison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Nigeria</c:v>
                </c:pt>
              </c:strCache>
            </c:strRef>
          </c:tx>
          <c:spPr>
            <a:solidFill>
              <a:srgbClr val="0087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Sheet2!$B$1:$G$1</c:f>
              <c:strCache>
                <c:ptCount val="6"/>
                <c:pt idx="0">
                  <c:v>Power Distance</c:v>
                </c:pt>
                <c:pt idx="1">
                  <c:v>Individualism</c:v>
                </c:pt>
                <c:pt idx="2">
                  <c:v>Masculinity</c:v>
                </c:pt>
                <c:pt idx="3">
                  <c:v>Uncertainty Avoidance</c:v>
                </c:pt>
                <c:pt idx="4">
                  <c:v>Long Term Orientation</c:v>
                </c:pt>
                <c:pt idx="5">
                  <c:v>Indulgence</c:v>
                </c:pt>
              </c:strCache>
            </c:strRef>
          </c:cat>
          <c:val>
            <c:numRef>
              <c:f>Sheet2!$B$2:$G$2</c:f>
              <c:numCache>
                <c:formatCode>General</c:formatCode>
                <c:ptCount val="6"/>
                <c:pt idx="0">
                  <c:v>80</c:v>
                </c:pt>
                <c:pt idx="1">
                  <c:v>30</c:v>
                </c:pt>
                <c:pt idx="2">
                  <c:v>60</c:v>
                </c:pt>
                <c:pt idx="3">
                  <c:v>55</c:v>
                </c:pt>
                <c:pt idx="4">
                  <c:v>13</c:v>
                </c:pt>
                <c:pt idx="5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E3-424B-B046-9FBBED045C53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Czech Republic</c:v>
                </c:pt>
              </c:strCache>
            </c:strRef>
          </c:tx>
          <c:spPr>
            <a:solidFill>
              <a:srgbClr val="D7141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Sheet2!$B$1:$G$1</c:f>
              <c:strCache>
                <c:ptCount val="6"/>
                <c:pt idx="0">
                  <c:v>Power Distance</c:v>
                </c:pt>
                <c:pt idx="1">
                  <c:v>Individualism</c:v>
                </c:pt>
                <c:pt idx="2">
                  <c:v>Masculinity</c:v>
                </c:pt>
                <c:pt idx="3">
                  <c:v>Uncertainty Avoidance</c:v>
                </c:pt>
                <c:pt idx="4">
                  <c:v>Long Term Orientation</c:v>
                </c:pt>
                <c:pt idx="5">
                  <c:v>Indulgence</c:v>
                </c:pt>
              </c:strCache>
            </c:strRef>
          </c:cat>
          <c:val>
            <c:numRef>
              <c:f>Sheet2!$B$3:$G$3</c:f>
              <c:numCache>
                <c:formatCode>General</c:formatCode>
                <c:ptCount val="6"/>
                <c:pt idx="0">
                  <c:v>57</c:v>
                </c:pt>
                <c:pt idx="1">
                  <c:v>58</c:v>
                </c:pt>
                <c:pt idx="2">
                  <c:v>57</c:v>
                </c:pt>
                <c:pt idx="3">
                  <c:v>74</c:v>
                </c:pt>
                <c:pt idx="4">
                  <c:v>70</c:v>
                </c:pt>
                <c:pt idx="5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E3-424B-B046-9FBBED045C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8505856"/>
        <c:axId val="1"/>
      </c:barChart>
      <c:catAx>
        <c:axId val="126850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85058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9AC1DF-749E-4601-A7E1-C92D5D4EFA2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A86A1C78-25AF-4668-AE77-7E7E3BE4BB7B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0070C0"/>
        </a:solidFill>
        <a:ln>
          <a:noFill/>
        </a:ln>
      </dgm:spPr>
      <dgm:t>
        <a:bodyPr/>
        <a:lstStyle/>
        <a:p>
          <a:r>
            <a:rPr lang="en-GB" b="0" i="0">
              <a:effectLst/>
              <a:latin typeface="merriweatherregular"/>
            </a:rPr>
            <a:t>Strengths</a:t>
          </a:r>
          <a:endParaRPr lang="en-GB" dirty="0"/>
        </a:p>
      </dgm:t>
    </dgm:pt>
    <dgm:pt modelId="{E22D3948-5E73-4827-9DF3-8F70A300661E}" type="parTrans" cxnId="{A9563D19-2CE1-4FE3-8951-83F2144DDFAA}">
      <dgm:prSet/>
      <dgm:spPr/>
      <dgm:t>
        <a:bodyPr/>
        <a:lstStyle/>
        <a:p>
          <a:endParaRPr lang="en-GB"/>
        </a:p>
      </dgm:t>
    </dgm:pt>
    <dgm:pt modelId="{89976704-F3FF-4763-82E7-16AF3C607589}" type="sibTrans" cxnId="{A9563D19-2CE1-4FE3-8951-83F2144DDFAA}">
      <dgm:prSet/>
      <dgm:spPr/>
      <dgm:t>
        <a:bodyPr/>
        <a:lstStyle/>
        <a:p>
          <a:endParaRPr lang="en-GB"/>
        </a:p>
      </dgm:t>
    </dgm:pt>
    <dgm:pt modelId="{A7C91650-2F1F-4622-8D67-4B9B70B8A7C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Strong banking and financial sector</a:t>
          </a:r>
          <a:endParaRPr lang="en-GB" sz="1600" dirty="0"/>
        </a:p>
      </dgm:t>
    </dgm:pt>
    <dgm:pt modelId="{550DB3B6-B9C4-47D5-A85F-1D8641623F9C}" type="parTrans" cxnId="{4990366D-EB3F-42C1-B0C0-C755AB9C48AE}">
      <dgm:prSet/>
      <dgm:spPr/>
      <dgm:t>
        <a:bodyPr/>
        <a:lstStyle/>
        <a:p>
          <a:endParaRPr lang="en-GB"/>
        </a:p>
      </dgm:t>
    </dgm:pt>
    <dgm:pt modelId="{90568983-E2BB-4DC0-9702-0CEA7A5DD2FC}" type="sibTrans" cxnId="{4990366D-EB3F-42C1-B0C0-C755AB9C48AE}">
      <dgm:prSet/>
      <dgm:spPr/>
      <dgm:t>
        <a:bodyPr/>
        <a:lstStyle/>
        <a:p>
          <a:endParaRPr lang="en-GB"/>
        </a:p>
      </dgm:t>
    </dgm:pt>
    <dgm:pt modelId="{A940C911-ECF7-46BF-896D-165A20D1E9C2}">
      <dgm:prSet phldrT="[Text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b="0" i="0">
              <a:effectLst/>
              <a:latin typeface="merriweatherregular"/>
            </a:rPr>
            <a:t>Weaknesses</a:t>
          </a:r>
          <a:endParaRPr lang="en-GB" dirty="0"/>
        </a:p>
      </dgm:t>
    </dgm:pt>
    <dgm:pt modelId="{E5A21E22-AB4B-4FE4-9A15-A61D314B2FC0}" type="parTrans" cxnId="{BE8ED0A1-51B5-4694-976E-69A1360A69ED}">
      <dgm:prSet/>
      <dgm:spPr/>
      <dgm:t>
        <a:bodyPr/>
        <a:lstStyle/>
        <a:p>
          <a:endParaRPr lang="en-GB"/>
        </a:p>
      </dgm:t>
    </dgm:pt>
    <dgm:pt modelId="{1762D70C-4565-4D20-BFCA-F4126EC10E75}" type="sibTrans" cxnId="{BE8ED0A1-51B5-4694-976E-69A1360A69ED}">
      <dgm:prSet/>
      <dgm:spPr/>
      <dgm:t>
        <a:bodyPr/>
        <a:lstStyle/>
        <a:p>
          <a:endParaRPr lang="en-GB"/>
        </a:p>
      </dgm:t>
    </dgm:pt>
    <dgm:pt modelId="{4B9F4D4B-57E3-4528-B8D8-193516AE034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Inadequate infrastructure</a:t>
          </a:r>
          <a:endParaRPr lang="en-GB" sz="1600" dirty="0"/>
        </a:p>
      </dgm:t>
    </dgm:pt>
    <dgm:pt modelId="{F0439E9F-62C6-4652-B785-0BB877B0827C}" type="parTrans" cxnId="{6B42AF07-F610-4B37-99B7-3085E9C9A85C}">
      <dgm:prSet/>
      <dgm:spPr/>
      <dgm:t>
        <a:bodyPr/>
        <a:lstStyle/>
        <a:p>
          <a:endParaRPr lang="en-GB"/>
        </a:p>
      </dgm:t>
    </dgm:pt>
    <dgm:pt modelId="{F062FF77-1111-4C99-94B5-01B9B3EDF167}" type="sibTrans" cxnId="{6B42AF07-F610-4B37-99B7-3085E9C9A85C}">
      <dgm:prSet/>
      <dgm:spPr/>
      <dgm:t>
        <a:bodyPr/>
        <a:lstStyle/>
        <a:p>
          <a:endParaRPr lang="en-GB"/>
        </a:p>
      </dgm:t>
    </dgm:pt>
    <dgm:pt modelId="{DFF5B013-41A9-4457-9FD7-DFC78C1B658B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rgbClr val="D7141A"/>
        </a:solidFill>
      </dgm:spPr>
      <dgm:t>
        <a:bodyPr/>
        <a:lstStyle/>
        <a:p>
          <a:r>
            <a:rPr lang="en-GB" b="0" i="0" dirty="0">
              <a:effectLst/>
              <a:latin typeface="merriweatherregular"/>
            </a:rPr>
            <a:t>Threats</a:t>
          </a:r>
          <a:endParaRPr lang="en-GB" dirty="0"/>
        </a:p>
      </dgm:t>
    </dgm:pt>
    <dgm:pt modelId="{72CA7082-B615-4148-90E5-65FA8D896EA9}" type="parTrans" cxnId="{25ED39A6-2CC5-4A32-ACBE-296F24A0D350}">
      <dgm:prSet/>
      <dgm:spPr/>
      <dgm:t>
        <a:bodyPr/>
        <a:lstStyle/>
        <a:p>
          <a:endParaRPr lang="en-GB"/>
        </a:p>
      </dgm:t>
    </dgm:pt>
    <dgm:pt modelId="{692F616D-8C9B-490B-B989-982584DEEE82}" type="sibTrans" cxnId="{25ED39A6-2CC5-4A32-ACBE-296F24A0D350}">
      <dgm:prSet/>
      <dgm:spPr/>
      <dgm:t>
        <a:bodyPr/>
        <a:lstStyle/>
        <a:p>
          <a:endParaRPr lang="en-GB"/>
        </a:p>
      </dgm:t>
    </dgm:pt>
    <dgm:pt modelId="{41A2010E-41FD-4F9F-AC35-DA157C91C3DC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Crime rates, fraud, scams and corruption</a:t>
          </a:r>
          <a:endParaRPr lang="en-GB" sz="1600" dirty="0"/>
        </a:p>
      </dgm:t>
    </dgm:pt>
    <dgm:pt modelId="{75F640AE-CEC1-4D5E-B0FF-4EB296A30D1C}" type="parTrans" cxnId="{A2064625-A483-4E75-8713-9B1618157E22}">
      <dgm:prSet/>
      <dgm:spPr/>
      <dgm:t>
        <a:bodyPr/>
        <a:lstStyle/>
        <a:p>
          <a:endParaRPr lang="en-GB"/>
        </a:p>
      </dgm:t>
    </dgm:pt>
    <dgm:pt modelId="{12F0343B-51DD-4303-9143-4D3EC2BBD312}" type="sibTrans" cxnId="{A2064625-A483-4E75-8713-9B1618157E22}">
      <dgm:prSet/>
      <dgm:spPr/>
      <dgm:t>
        <a:bodyPr/>
        <a:lstStyle/>
        <a:p>
          <a:endParaRPr lang="en-GB"/>
        </a:p>
      </dgm:t>
    </dgm:pt>
    <dgm:pt modelId="{D1AE9702-A6D5-4A41-9CC0-FD6DD6244465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8753"/>
        </a:solidFill>
      </dgm:spPr>
      <dgm:t>
        <a:bodyPr/>
        <a:lstStyle/>
        <a:p>
          <a:r>
            <a:rPr lang="en-GB" b="0" i="0" dirty="0">
              <a:effectLst/>
              <a:latin typeface="merriweatherregular"/>
            </a:rPr>
            <a:t>Opportunities</a:t>
          </a:r>
          <a:endParaRPr lang="en-GB" dirty="0"/>
        </a:p>
      </dgm:t>
    </dgm:pt>
    <dgm:pt modelId="{E9190591-87D8-41AC-8921-E0E805CD5B08}" type="parTrans" cxnId="{AEF091B8-4778-40C4-98DB-8B6606086072}">
      <dgm:prSet/>
      <dgm:spPr/>
      <dgm:t>
        <a:bodyPr/>
        <a:lstStyle/>
        <a:p>
          <a:endParaRPr lang="en-GB"/>
        </a:p>
      </dgm:t>
    </dgm:pt>
    <dgm:pt modelId="{3A0D17D1-96E1-4412-8F7E-4A96BB563530}" type="sibTrans" cxnId="{AEF091B8-4778-40C4-98DB-8B6606086072}">
      <dgm:prSet/>
      <dgm:spPr/>
      <dgm:t>
        <a:bodyPr/>
        <a:lstStyle/>
        <a:p>
          <a:endParaRPr lang="en-GB"/>
        </a:p>
      </dgm:t>
    </dgm:pt>
    <dgm:pt modelId="{C010D18A-977C-42BD-B627-5F5AC87B59CA}">
      <dgm:prSet phldrT="[Text]" custT="1"/>
      <dgm:spPr/>
      <dgm:t>
        <a:bodyPr/>
        <a:lstStyle/>
        <a:p>
          <a:r>
            <a:rPr lang="en-GB" sz="1400" b="0" i="0" dirty="0">
              <a:effectLst/>
              <a:latin typeface="merriweatherregular"/>
            </a:rPr>
            <a:t>A growing population creates high demand for products and services</a:t>
          </a:r>
          <a:endParaRPr lang="en-GB" sz="1400" dirty="0"/>
        </a:p>
      </dgm:t>
    </dgm:pt>
    <dgm:pt modelId="{6211C914-9D9D-4F14-B9E6-8EBFD330DB72}" type="parTrans" cxnId="{CF81D552-5761-462D-A65B-F962556FDCB5}">
      <dgm:prSet/>
      <dgm:spPr/>
      <dgm:t>
        <a:bodyPr/>
        <a:lstStyle/>
        <a:p>
          <a:endParaRPr lang="en-GB"/>
        </a:p>
      </dgm:t>
    </dgm:pt>
    <dgm:pt modelId="{D468B39C-6AE8-479E-B6C8-4272FF199CD5}" type="sibTrans" cxnId="{CF81D552-5761-462D-A65B-F962556FDCB5}">
      <dgm:prSet/>
      <dgm:spPr/>
      <dgm:t>
        <a:bodyPr/>
        <a:lstStyle/>
        <a:p>
          <a:endParaRPr lang="en-GB"/>
        </a:p>
      </dgm:t>
    </dgm:pt>
    <dgm:pt modelId="{1EE23A3D-BF7E-4B98-9F65-990B19410100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Availability of young, active and mobile labour force</a:t>
          </a:r>
          <a:endParaRPr lang="en-GB" sz="1600" dirty="0"/>
        </a:p>
      </dgm:t>
    </dgm:pt>
    <dgm:pt modelId="{4B4127C7-3577-46C8-AE98-D8482061242B}" type="parTrans" cxnId="{470E65FA-2D53-444F-B190-2B39376555CA}">
      <dgm:prSet/>
      <dgm:spPr/>
      <dgm:t>
        <a:bodyPr/>
        <a:lstStyle/>
        <a:p>
          <a:endParaRPr lang="en-GB"/>
        </a:p>
      </dgm:t>
    </dgm:pt>
    <dgm:pt modelId="{7E7393A9-4C9F-435E-AB0A-49E36FEFBCE7}" type="sibTrans" cxnId="{470E65FA-2D53-444F-B190-2B39376555CA}">
      <dgm:prSet/>
      <dgm:spPr/>
      <dgm:t>
        <a:bodyPr/>
        <a:lstStyle/>
        <a:p>
          <a:endParaRPr lang="en-GB"/>
        </a:p>
      </dgm:t>
    </dgm:pt>
    <dgm:pt modelId="{240F24F1-F69B-4FDA-B553-381A9F2A06D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Investment competitiveness and profitability</a:t>
          </a:r>
          <a:endParaRPr lang="en-GB" sz="1600" dirty="0"/>
        </a:p>
      </dgm:t>
    </dgm:pt>
    <dgm:pt modelId="{0FF65281-686D-4CC9-B6AE-F7ACAC1FE703}" type="parTrans" cxnId="{87D3888C-4167-4316-981A-64883A887405}">
      <dgm:prSet/>
      <dgm:spPr/>
      <dgm:t>
        <a:bodyPr/>
        <a:lstStyle/>
        <a:p>
          <a:endParaRPr lang="en-GB"/>
        </a:p>
      </dgm:t>
    </dgm:pt>
    <dgm:pt modelId="{FC203CEC-17E7-4D11-9778-D944144A8131}" type="sibTrans" cxnId="{87D3888C-4167-4316-981A-64883A887405}">
      <dgm:prSet/>
      <dgm:spPr/>
      <dgm:t>
        <a:bodyPr/>
        <a:lstStyle/>
        <a:p>
          <a:endParaRPr lang="en-GB"/>
        </a:p>
      </dgm:t>
    </dgm:pt>
    <dgm:pt modelId="{72F462B5-E6A4-44E3-93E4-25A3BBA60C0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Insufficient research</a:t>
          </a:r>
          <a:endParaRPr lang="en-GB" sz="1600" dirty="0"/>
        </a:p>
      </dgm:t>
    </dgm:pt>
    <dgm:pt modelId="{EAB3309D-4296-4E0B-982F-77AD25145F9E}" type="parTrans" cxnId="{9343CC24-F2F3-422A-AE5A-002172B789FD}">
      <dgm:prSet/>
      <dgm:spPr/>
      <dgm:t>
        <a:bodyPr/>
        <a:lstStyle/>
        <a:p>
          <a:endParaRPr lang="en-GB"/>
        </a:p>
      </dgm:t>
    </dgm:pt>
    <dgm:pt modelId="{CCB27F26-70D7-49CD-B05E-FF08AE88A41D}" type="sibTrans" cxnId="{9343CC24-F2F3-422A-AE5A-002172B789FD}">
      <dgm:prSet/>
      <dgm:spPr/>
      <dgm:t>
        <a:bodyPr/>
        <a:lstStyle/>
        <a:p>
          <a:endParaRPr lang="en-GB"/>
        </a:p>
      </dgm:t>
    </dgm:pt>
    <dgm:pt modelId="{CD84D75F-B8AA-467F-BDA4-0D034BB9E887}">
      <dgm:prSet phldrT="[Text]" custT="1"/>
      <dgm:spPr/>
      <dgm:t>
        <a:bodyPr/>
        <a:lstStyle/>
        <a:p>
          <a:r>
            <a:rPr lang="en-GB" sz="1600" b="0" i="0" dirty="0">
              <a:effectLst/>
              <a:latin typeface="merriweatherregular"/>
            </a:rPr>
            <a:t>Lack of market diversification</a:t>
          </a:r>
          <a:endParaRPr lang="en-GB" sz="1600" dirty="0"/>
        </a:p>
      </dgm:t>
    </dgm:pt>
    <dgm:pt modelId="{D65D60C7-C3F4-4812-9AAC-B4D798F27D5C}" type="parTrans" cxnId="{21939420-B992-4AE0-ABFA-3F64E37C5DB3}">
      <dgm:prSet/>
      <dgm:spPr/>
      <dgm:t>
        <a:bodyPr/>
        <a:lstStyle/>
        <a:p>
          <a:endParaRPr lang="en-GB"/>
        </a:p>
      </dgm:t>
    </dgm:pt>
    <dgm:pt modelId="{6BE1C014-C793-464A-B64B-CC0DB976201B}" type="sibTrans" cxnId="{21939420-B992-4AE0-ABFA-3F64E37C5DB3}">
      <dgm:prSet/>
      <dgm:spPr/>
      <dgm:t>
        <a:bodyPr/>
        <a:lstStyle/>
        <a:p>
          <a:endParaRPr lang="en-GB"/>
        </a:p>
      </dgm:t>
    </dgm:pt>
    <dgm:pt modelId="{552C8DF6-8178-4126-BEAC-2EE9DE88632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b="0" i="0" dirty="0">
              <a:effectLst/>
              <a:latin typeface="merriweatherregular"/>
            </a:rPr>
            <a:t>Political improvements create more opportunities as markets develop</a:t>
          </a:r>
          <a:endParaRPr lang="en-GB" sz="1400" dirty="0"/>
        </a:p>
      </dgm:t>
    </dgm:pt>
    <dgm:pt modelId="{82257A6D-339C-4267-8367-EF772B42C33B}" type="parTrans" cxnId="{BB5E3873-0B9D-4C2D-9ABC-7722E3E01F07}">
      <dgm:prSet/>
      <dgm:spPr/>
      <dgm:t>
        <a:bodyPr/>
        <a:lstStyle/>
        <a:p>
          <a:endParaRPr lang="en-GB"/>
        </a:p>
      </dgm:t>
    </dgm:pt>
    <dgm:pt modelId="{3A05D2BD-0D53-465F-9654-FB71F437C1EB}" type="sibTrans" cxnId="{BB5E3873-0B9D-4C2D-9ABC-7722E3E01F07}">
      <dgm:prSet/>
      <dgm:spPr/>
      <dgm:t>
        <a:bodyPr/>
        <a:lstStyle/>
        <a:p>
          <a:endParaRPr lang="en-GB"/>
        </a:p>
      </dgm:t>
    </dgm:pt>
    <dgm:pt modelId="{E4B64A3B-A575-4595-AD1C-E8DBCC2A66E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400" b="0" i="0" dirty="0">
              <a:effectLst/>
              <a:latin typeface="merriweatherregular"/>
            </a:rPr>
            <a:t>Opportunities for outsourcing</a:t>
          </a:r>
          <a:r>
            <a:rPr lang="en-GB" sz="1400" dirty="0">
              <a:latin typeface="merriweatherregular"/>
            </a:rPr>
            <a:t> and supply chain development</a:t>
          </a:r>
          <a:endParaRPr lang="en-GB" sz="1400" dirty="0"/>
        </a:p>
      </dgm:t>
    </dgm:pt>
    <dgm:pt modelId="{727D56A3-6D1F-4040-A596-42648079123A}" type="parTrans" cxnId="{262A79C4-E062-4C2F-ADC7-7C383FEFFFD2}">
      <dgm:prSet/>
      <dgm:spPr/>
      <dgm:t>
        <a:bodyPr/>
        <a:lstStyle/>
        <a:p>
          <a:endParaRPr lang="en-GB"/>
        </a:p>
      </dgm:t>
    </dgm:pt>
    <dgm:pt modelId="{F1736702-0FDA-4425-89C1-14EB01D9D3E6}" type="sibTrans" cxnId="{262A79C4-E062-4C2F-ADC7-7C383FEFFFD2}">
      <dgm:prSet/>
      <dgm:spPr/>
      <dgm:t>
        <a:bodyPr/>
        <a:lstStyle/>
        <a:p>
          <a:endParaRPr lang="en-GB"/>
        </a:p>
      </dgm:t>
    </dgm:pt>
    <dgm:pt modelId="{6EE5741A-397A-46BF-A7FF-1E291467CD1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Threat of import effects on the local markets</a:t>
          </a:r>
          <a:endParaRPr lang="en-GB" sz="1600" dirty="0"/>
        </a:p>
      </dgm:t>
    </dgm:pt>
    <dgm:pt modelId="{D1AEFC99-0F22-4C7D-A3C8-A2F778456E4C}" type="parTrans" cxnId="{8F3C4241-80C1-4628-BBBC-3B8049A31F05}">
      <dgm:prSet/>
      <dgm:spPr/>
      <dgm:t>
        <a:bodyPr/>
        <a:lstStyle/>
        <a:p>
          <a:endParaRPr lang="en-GB"/>
        </a:p>
      </dgm:t>
    </dgm:pt>
    <dgm:pt modelId="{5DCF7F54-890F-4627-9F65-C15531A66462}" type="sibTrans" cxnId="{8F3C4241-80C1-4628-BBBC-3B8049A31F05}">
      <dgm:prSet/>
      <dgm:spPr/>
      <dgm:t>
        <a:bodyPr/>
        <a:lstStyle/>
        <a:p>
          <a:endParaRPr lang="en-GB"/>
        </a:p>
      </dgm:t>
    </dgm:pt>
    <dgm:pt modelId="{9B27D8D6-A481-4F00-B94D-0E5345F62BC4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0" i="0" dirty="0">
              <a:effectLst/>
              <a:latin typeface="merriweatherregular"/>
            </a:rPr>
            <a:t>Increasing competitors in the local markets</a:t>
          </a:r>
          <a:endParaRPr lang="en-GB" sz="1600" dirty="0"/>
        </a:p>
      </dgm:t>
    </dgm:pt>
    <dgm:pt modelId="{1DC549DC-4AA8-492A-B02C-E77005E35B81}" type="parTrans" cxnId="{9C331FB4-A8D7-46E2-A322-424C109FDE73}">
      <dgm:prSet/>
      <dgm:spPr/>
      <dgm:t>
        <a:bodyPr/>
        <a:lstStyle/>
        <a:p>
          <a:endParaRPr lang="en-GB"/>
        </a:p>
      </dgm:t>
    </dgm:pt>
    <dgm:pt modelId="{39A69FEB-9F9C-4B3F-9BE4-AAEE08FD6276}" type="sibTrans" cxnId="{9C331FB4-A8D7-46E2-A322-424C109FDE73}">
      <dgm:prSet/>
      <dgm:spPr/>
      <dgm:t>
        <a:bodyPr/>
        <a:lstStyle/>
        <a:p>
          <a:endParaRPr lang="en-GB"/>
        </a:p>
      </dgm:t>
    </dgm:pt>
    <dgm:pt modelId="{A7BBCF2A-4257-4432-835B-11CE8A0DB2F6}" type="pres">
      <dgm:prSet presAssocID="{6C9AC1DF-749E-4601-A7E1-C92D5D4EFA20}" presName="theList" presStyleCnt="0">
        <dgm:presLayoutVars>
          <dgm:dir/>
          <dgm:animLvl val="lvl"/>
          <dgm:resizeHandles val="exact"/>
        </dgm:presLayoutVars>
      </dgm:prSet>
      <dgm:spPr/>
    </dgm:pt>
    <dgm:pt modelId="{ABD94CA4-1E0A-43B5-8D90-BC24A655D2F9}" type="pres">
      <dgm:prSet presAssocID="{A86A1C78-25AF-4668-AE77-7E7E3BE4BB7B}" presName="compNode" presStyleCnt="0"/>
      <dgm:spPr/>
    </dgm:pt>
    <dgm:pt modelId="{C16D4F53-A6C6-4799-9D5B-3CE49BDA0E46}" type="pres">
      <dgm:prSet presAssocID="{A86A1C78-25AF-4668-AE77-7E7E3BE4BB7B}" presName="aNode" presStyleLbl="bgShp" presStyleIdx="0" presStyleCnt="4"/>
      <dgm:spPr/>
    </dgm:pt>
    <dgm:pt modelId="{08C3A06D-EF92-4FCC-8BDD-CB21AAED1346}" type="pres">
      <dgm:prSet presAssocID="{A86A1C78-25AF-4668-AE77-7E7E3BE4BB7B}" presName="textNode" presStyleLbl="bgShp" presStyleIdx="0" presStyleCnt="4"/>
      <dgm:spPr/>
    </dgm:pt>
    <dgm:pt modelId="{CC6D7A0E-D263-4429-984E-F839A2E9F7A3}" type="pres">
      <dgm:prSet presAssocID="{A86A1C78-25AF-4668-AE77-7E7E3BE4BB7B}" presName="compChildNode" presStyleCnt="0"/>
      <dgm:spPr/>
    </dgm:pt>
    <dgm:pt modelId="{80D60656-42A2-4443-A5F1-AAE504F2DFAC}" type="pres">
      <dgm:prSet presAssocID="{A86A1C78-25AF-4668-AE77-7E7E3BE4BB7B}" presName="theInnerList" presStyleCnt="0"/>
      <dgm:spPr/>
    </dgm:pt>
    <dgm:pt modelId="{C7319615-7333-4B02-8D60-2051301FEBCF}" type="pres">
      <dgm:prSet presAssocID="{A7C91650-2F1F-4622-8D67-4B9B70B8A7CC}" presName="childNode" presStyleLbl="node1" presStyleIdx="0" presStyleCnt="12" custScaleX="102138" custScaleY="108873">
        <dgm:presLayoutVars>
          <dgm:bulletEnabled val="1"/>
        </dgm:presLayoutVars>
      </dgm:prSet>
      <dgm:spPr/>
    </dgm:pt>
    <dgm:pt modelId="{9ACE190C-6A10-4821-8899-A2FCF09FB066}" type="pres">
      <dgm:prSet presAssocID="{A7C91650-2F1F-4622-8D67-4B9B70B8A7CC}" presName="aSpace2" presStyleCnt="0"/>
      <dgm:spPr/>
    </dgm:pt>
    <dgm:pt modelId="{7C842803-F318-43B8-8AFE-CF200A58DC57}" type="pres">
      <dgm:prSet presAssocID="{1EE23A3D-BF7E-4B98-9F65-990B19410100}" presName="childNode" presStyleLbl="node1" presStyleIdx="1" presStyleCnt="12" custScaleX="102138" custScaleY="125730">
        <dgm:presLayoutVars>
          <dgm:bulletEnabled val="1"/>
        </dgm:presLayoutVars>
      </dgm:prSet>
      <dgm:spPr/>
    </dgm:pt>
    <dgm:pt modelId="{B9E25F99-A66B-4D63-B21B-E473FBE5A97E}" type="pres">
      <dgm:prSet presAssocID="{1EE23A3D-BF7E-4B98-9F65-990B19410100}" presName="aSpace2" presStyleCnt="0"/>
      <dgm:spPr/>
    </dgm:pt>
    <dgm:pt modelId="{7B450EEF-8293-49E8-8E5D-E8144F21ACA5}" type="pres">
      <dgm:prSet presAssocID="{240F24F1-F69B-4FDA-B553-381A9F2A06DD}" presName="childNode" presStyleLbl="node1" presStyleIdx="2" presStyleCnt="12" custScaleX="101949" custScaleY="109467">
        <dgm:presLayoutVars>
          <dgm:bulletEnabled val="1"/>
        </dgm:presLayoutVars>
      </dgm:prSet>
      <dgm:spPr/>
    </dgm:pt>
    <dgm:pt modelId="{8DD2E44D-28F1-4DE4-BE99-F8AB0EAFAA0A}" type="pres">
      <dgm:prSet presAssocID="{A86A1C78-25AF-4668-AE77-7E7E3BE4BB7B}" presName="aSpace" presStyleCnt="0"/>
      <dgm:spPr/>
    </dgm:pt>
    <dgm:pt modelId="{22E6B581-8B6E-4A6F-98E9-FFAA11BA3403}" type="pres">
      <dgm:prSet presAssocID="{A940C911-ECF7-46BF-896D-165A20D1E9C2}" presName="compNode" presStyleCnt="0"/>
      <dgm:spPr/>
    </dgm:pt>
    <dgm:pt modelId="{228A44C6-B132-4E53-8FF0-ACB9D870D662}" type="pres">
      <dgm:prSet presAssocID="{A940C911-ECF7-46BF-896D-165A20D1E9C2}" presName="aNode" presStyleLbl="bgShp" presStyleIdx="1" presStyleCnt="4"/>
      <dgm:spPr/>
    </dgm:pt>
    <dgm:pt modelId="{B5097238-A153-4EE6-9310-C691508A3E06}" type="pres">
      <dgm:prSet presAssocID="{A940C911-ECF7-46BF-896D-165A20D1E9C2}" presName="textNode" presStyleLbl="bgShp" presStyleIdx="1" presStyleCnt="4"/>
      <dgm:spPr/>
    </dgm:pt>
    <dgm:pt modelId="{86E30941-AD12-4FE3-AB66-44767B43833C}" type="pres">
      <dgm:prSet presAssocID="{A940C911-ECF7-46BF-896D-165A20D1E9C2}" presName="compChildNode" presStyleCnt="0"/>
      <dgm:spPr/>
    </dgm:pt>
    <dgm:pt modelId="{DF371DC0-BCE4-426D-8DD9-BCC7246D9A2E}" type="pres">
      <dgm:prSet presAssocID="{A940C911-ECF7-46BF-896D-165A20D1E9C2}" presName="theInnerList" presStyleCnt="0"/>
      <dgm:spPr/>
    </dgm:pt>
    <dgm:pt modelId="{4AA3FCE6-438F-49D3-9CE0-F456AA5656CD}" type="pres">
      <dgm:prSet presAssocID="{4B9F4D4B-57E3-4528-B8D8-193516AE0345}" presName="childNode" presStyleLbl="node1" presStyleIdx="3" presStyleCnt="12">
        <dgm:presLayoutVars>
          <dgm:bulletEnabled val="1"/>
        </dgm:presLayoutVars>
      </dgm:prSet>
      <dgm:spPr/>
    </dgm:pt>
    <dgm:pt modelId="{081C4779-6004-4D87-B26B-C0A927BD542A}" type="pres">
      <dgm:prSet presAssocID="{4B9F4D4B-57E3-4528-B8D8-193516AE0345}" presName="aSpace2" presStyleCnt="0"/>
      <dgm:spPr/>
    </dgm:pt>
    <dgm:pt modelId="{7B5082FD-8520-4714-BD60-0F96D6447BC9}" type="pres">
      <dgm:prSet presAssocID="{72F462B5-E6A4-44E3-93E4-25A3BBA60C0D}" presName="childNode" presStyleLbl="node1" presStyleIdx="4" presStyleCnt="12">
        <dgm:presLayoutVars>
          <dgm:bulletEnabled val="1"/>
        </dgm:presLayoutVars>
      </dgm:prSet>
      <dgm:spPr/>
    </dgm:pt>
    <dgm:pt modelId="{D245BC3C-DF45-483A-A400-D8E4B50C95D0}" type="pres">
      <dgm:prSet presAssocID="{72F462B5-E6A4-44E3-93E4-25A3BBA60C0D}" presName="aSpace2" presStyleCnt="0"/>
      <dgm:spPr/>
    </dgm:pt>
    <dgm:pt modelId="{6D6807DD-EA78-4531-9014-9B5BF2AA4790}" type="pres">
      <dgm:prSet presAssocID="{CD84D75F-B8AA-467F-BDA4-0D034BB9E887}" presName="childNode" presStyleLbl="node1" presStyleIdx="5" presStyleCnt="12">
        <dgm:presLayoutVars>
          <dgm:bulletEnabled val="1"/>
        </dgm:presLayoutVars>
      </dgm:prSet>
      <dgm:spPr/>
    </dgm:pt>
    <dgm:pt modelId="{DEA2704A-8F22-41A2-AE85-058DCC0BB98F}" type="pres">
      <dgm:prSet presAssocID="{A940C911-ECF7-46BF-896D-165A20D1E9C2}" presName="aSpace" presStyleCnt="0"/>
      <dgm:spPr/>
    </dgm:pt>
    <dgm:pt modelId="{2FA14ED9-696C-4243-9566-0A808B77B2B5}" type="pres">
      <dgm:prSet presAssocID="{DFF5B013-41A9-4457-9FD7-DFC78C1B658B}" presName="compNode" presStyleCnt="0"/>
      <dgm:spPr/>
    </dgm:pt>
    <dgm:pt modelId="{1B0F384D-B297-4439-B2F8-83A6CF3D72EB}" type="pres">
      <dgm:prSet presAssocID="{DFF5B013-41A9-4457-9FD7-DFC78C1B658B}" presName="aNode" presStyleLbl="bgShp" presStyleIdx="2" presStyleCnt="4" custLinFactX="5980" custLinFactNeighborX="100000" custLinFactNeighborY="1342"/>
      <dgm:spPr/>
    </dgm:pt>
    <dgm:pt modelId="{4EA0CBB0-BDE0-4F6A-9975-32FAAE1DB3BC}" type="pres">
      <dgm:prSet presAssocID="{DFF5B013-41A9-4457-9FD7-DFC78C1B658B}" presName="textNode" presStyleLbl="bgShp" presStyleIdx="2" presStyleCnt="4"/>
      <dgm:spPr/>
    </dgm:pt>
    <dgm:pt modelId="{04AF92B3-2E4B-48C2-BAE2-B34B87A4EAC7}" type="pres">
      <dgm:prSet presAssocID="{DFF5B013-41A9-4457-9FD7-DFC78C1B658B}" presName="compChildNode" presStyleCnt="0"/>
      <dgm:spPr/>
    </dgm:pt>
    <dgm:pt modelId="{694D6361-538E-4E68-A0F0-C240B0604DEC}" type="pres">
      <dgm:prSet presAssocID="{DFF5B013-41A9-4457-9FD7-DFC78C1B658B}" presName="theInnerList" presStyleCnt="0"/>
      <dgm:spPr/>
    </dgm:pt>
    <dgm:pt modelId="{3D135745-969E-4D16-AD99-5D51C3912BEF}" type="pres">
      <dgm:prSet presAssocID="{41A2010E-41FD-4F9F-AC35-DA157C91C3DC}" presName="childNode" presStyleLbl="node1" presStyleIdx="6" presStyleCnt="12" custLinFactX="33073" custLinFactNeighborX="100000" custLinFactNeighborY="57101">
        <dgm:presLayoutVars>
          <dgm:bulletEnabled val="1"/>
        </dgm:presLayoutVars>
      </dgm:prSet>
      <dgm:spPr/>
    </dgm:pt>
    <dgm:pt modelId="{D7040FB9-8493-40E8-924C-F4F661F2169A}" type="pres">
      <dgm:prSet presAssocID="{41A2010E-41FD-4F9F-AC35-DA157C91C3DC}" presName="aSpace2" presStyleCnt="0"/>
      <dgm:spPr/>
    </dgm:pt>
    <dgm:pt modelId="{2CA055EE-40D8-45B9-90DC-E255A4C9D013}" type="pres">
      <dgm:prSet presAssocID="{6EE5741A-397A-46BF-A7FF-1E291467CD13}" presName="childNode" presStyleLbl="node1" presStyleIdx="7" presStyleCnt="12" custLinFactX="33073" custLinFactNeighborX="100000" custLinFactNeighborY="57101">
        <dgm:presLayoutVars>
          <dgm:bulletEnabled val="1"/>
        </dgm:presLayoutVars>
      </dgm:prSet>
      <dgm:spPr/>
    </dgm:pt>
    <dgm:pt modelId="{3AC81DB3-EC19-4587-9A9B-585B69CAF885}" type="pres">
      <dgm:prSet presAssocID="{6EE5741A-397A-46BF-A7FF-1E291467CD13}" presName="aSpace2" presStyleCnt="0"/>
      <dgm:spPr/>
    </dgm:pt>
    <dgm:pt modelId="{DC1F5BF5-861E-4908-9A64-F4E9CD8B3393}" type="pres">
      <dgm:prSet presAssocID="{9B27D8D6-A481-4F00-B94D-0E5345F62BC4}" presName="childNode" presStyleLbl="node1" presStyleIdx="8" presStyleCnt="12" custLinFactX="33748" custLinFactNeighborX="100000" custLinFactNeighborY="57101">
        <dgm:presLayoutVars>
          <dgm:bulletEnabled val="1"/>
        </dgm:presLayoutVars>
      </dgm:prSet>
      <dgm:spPr/>
    </dgm:pt>
    <dgm:pt modelId="{E50610B6-9F8C-48E3-A8B3-993B10B45330}" type="pres">
      <dgm:prSet presAssocID="{DFF5B013-41A9-4457-9FD7-DFC78C1B658B}" presName="aSpace" presStyleCnt="0"/>
      <dgm:spPr/>
    </dgm:pt>
    <dgm:pt modelId="{D3624678-0668-4485-9D4F-3E40440F3CE4}" type="pres">
      <dgm:prSet presAssocID="{D1AE9702-A6D5-4A41-9CC0-FD6DD6244465}" presName="compNode" presStyleCnt="0"/>
      <dgm:spPr/>
    </dgm:pt>
    <dgm:pt modelId="{F208372C-F96A-4183-A937-828B7F605A7B}" type="pres">
      <dgm:prSet presAssocID="{D1AE9702-A6D5-4A41-9CC0-FD6DD6244465}" presName="aNode" presStyleLbl="bgShp" presStyleIdx="3" presStyleCnt="4" custLinFactX="-7466" custLinFactNeighborX="-100000"/>
      <dgm:spPr/>
    </dgm:pt>
    <dgm:pt modelId="{42780058-6FF3-4A4E-820F-542918261A5C}" type="pres">
      <dgm:prSet presAssocID="{D1AE9702-A6D5-4A41-9CC0-FD6DD6244465}" presName="textNode" presStyleLbl="bgShp" presStyleIdx="3" presStyleCnt="4"/>
      <dgm:spPr/>
    </dgm:pt>
    <dgm:pt modelId="{0D5BB09F-858B-4E4B-8FBA-B1FC14D0533A}" type="pres">
      <dgm:prSet presAssocID="{D1AE9702-A6D5-4A41-9CC0-FD6DD6244465}" presName="compChildNode" presStyleCnt="0"/>
      <dgm:spPr/>
    </dgm:pt>
    <dgm:pt modelId="{365AD377-D143-49A3-A573-188A0ED77826}" type="pres">
      <dgm:prSet presAssocID="{D1AE9702-A6D5-4A41-9CC0-FD6DD6244465}" presName="theInnerList" presStyleCnt="0"/>
      <dgm:spPr/>
    </dgm:pt>
    <dgm:pt modelId="{192729C4-D9A0-45D3-AC6F-D15BAB21CFB8}" type="pres">
      <dgm:prSet presAssocID="{C010D18A-977C-42BD-B627-5F5AC87B59CA}" presName="childNode" presStyleLbl="node1" presStyleIdx="9" presStyleCnt="12" custLinFactX="-34332" custLinFactNeighborX="-100000">
        <dgm:presLayoutVars>
          <dgm:bulletEnabled val="1"/>
        </dgm:presLayoutVars>
      </dgm:prSet>
      <dgm:spPr/>
    </dgm:pt>
    <dgm:pt modelId="{5FEB3277-F3AE-44C8-B27F-6E417AFBB367}" type="pres">
      <dgm:prSet presAssocID="{C010D18A-977C-42BD-B627-5F5AC87B59CA}" presName="aSpace2" presStyleCnt="0"/>
      <dgm:spPr/>
    </dgm:pt>
    <dgm:pt modelId="{98BDA017-20C4-4DAB-9602-290826D4385E}" type="pres">
      <dgm:prSet presAssocID="{552C8DF6-8178-4126-BEAC-2EE9DE886329}" presName="childNode" presStyleLbl="node1" presStyleIdx="10" presStyleCnt="12" custLinFactX="-34332" custLinFactNeighborX="-100000">
        <dgm:presLayoutVars>
          <dgm:bulletEnabled val="1"/>
        </dgm:presLayoutVars>
      </dgm:prSet>
      <dgm:spPr/>
    </dgm:pt>
    <dgm:pt modelId="{A846D767-5D89-4A64-B4EA-BC7F6B64E9F8}" type="pres">
      <dgm:prSet presAssocID="{552C8DF6-8178-4126-BEAC-2EE9DE886329}" presName="aSpace2" presStyleCnt="0"/>
      <dgm:spPr/>
    </dgm:pt>
    <dgm:pt modelId="{0B08C955-8D1B-4F0C-9F0A-0D45F988A427}" type="pres">
      <dgm:prSet presAssocID="{E4B64A3B-A575-4595-AD1C-E8DBCC2A66E7}" presName="childNode" presStyleLbl="node1" presStyleIdx="11" presStyleCnt="12" custLinFactX="-34332" custLinFactNeighborX="-100000">
        <dgm:presLayoutVars>
          <dgm:bulletEnabled val="1"/>
        </dgm:presLayoutVars>
      </dgm:prSet>
      <dgm:spPr/>
    </dgm:pt>
  </dgm:ptLst>
  <dgm:cxnLst>
    <dgm:cxn modelId="{6B42AF07-F610-4B37-99B7-3085E9C9A85C}" srcId="{A940C911-ECF7-46BF-896D-165A20D1E9C2}" destId="{4B9F4D4B-57E3-4528-B8D8-193516AE0345}" srcOrd="0" destOrd="0" parTransId="{F0439E9F-62C6-4652-B785-0BB877B0827C}" sibTransId="{F062FF77-1111-4C99-94B5-01B9B3EDF167}"/>
    <dgm:cxn modelId="{2D061A09-46EB-4D64-93E1-334ED66B1E1A}" type="presOf" srcId="{A86A1C78-25AF-4668-AE77-7E7E3BE4BB7B}" destId="{08C3A06D-EF92-4FCC-8BDD-CB21AAED1346}" srcOrd="1" destOrd="0" presId="urn:microsoft.com/office/officeart/2005/8/layout/lProcess2"/>
    <dgm:cxn modelId="{A71E310D-E97D-4916-9E49-A9E7188CB188}" type="presOf" srcId="{9B27D8D6-A481-4F00-B94D-0E5345F62BC4}" destId="{DC1F5BF5-861E-4908-9A64-F4E9CD8B3393}" srcOrd="0" destOrd="0" presId="urn:microsoft.com/office/officeart/2005/8/layout/lProcess2"/>
    <dgm:cxn modelId="{A9563D19-2CE1-4FE3-8951-83F2144DDFAA}" srcId="{6C9AC1DF-749E-4601-A7E1-C92D5D4EFA20}" destId="{A86A1C78-25AF-4668-AE77-7E7E3BE4BB7B}" srcOrd="0" destOrd="0" parTransId="{E22D3948-5E73-4827-9DF3-8F70A300661E}" sibTransId="{89976704-F3FF-4763-82E7-16AF3C607589}"/>
    <dgm:cxn modelId="{8089251C-3383-4F5A-917A-6E258D6B88E1}" type="presOf" srcId="{C010D18A-977C-42BD-B627-5F5AC87B59CA}" destId="{192729C4-D9A0-45D3-AC6F-D15BAB21CFB8}" srcOrd="0" destOrd="0" presId="urn:microsoft.com/office/officeart/2005/8/layout/lProcess2"/>
    <dgm:cxn modelId="{454D371F-5715-463E-A84B-5DC02A2EA5F4}" type="presOf" srcId="{552C8DF6-8178-4126-BEAC-2EE9DE886329}" destId="{98BDA017-20C4-4DAB-9602-290826D4385E}" srcOrd="0" destOrd="0" presId="urn:microsoft.com/office/officeart/2005/8/layout/lProcess2"/>
    <dgm:cxn modelId="{21939420-B992-4AE0-ABFA-3F64E37C5DB3}" srcId="{A940C911-ECF7-46BF-896D-165A20D1E9C2}" destId="{CD84D75F-B8AA-467F-BDA4-0D034BB9E887}" srcOrd="2" destOrd="0" parTransId="{D65D60C7-C3F4-4812-9AAC-B4D798F27D5C}" sibTransId="{6BE1C014-C793-464A-B64B-CC0DB976201B}"/>
    <dgm:cxn modelId="{9343CC24-F2F3-422A-AE5A-002172B789FD}" srcId="{A940C911-ECF7-46BF-896D-165A20D1E9C2}" destId="{72F462B5-E6A4-44E3-93E4-25A3BBA60C0D}" srcOrd="1" destOrd="0" parTransId="{EAB3309D-4296-4E0B-982F-77AD25145F9E}" sibTransId="{CCB27F26-70D7-49CD-B05E-FF08AE88A41D}"/>
    <dgm:cxn modelId="{A2064625-A483-4E75-8713-9B1618157E22}" srcId="{DFF5B013-41A9-4457-9FD7-DFC78C1B658B}" destId="{41A2010E-41FD-4F9F-AC35-DA157C91C3DC}" srcOrd="0" destOrd="0" parTransId="{75F640AE-CEC1-4D5E-B0FF-4EB296A30D1C}" sibTransId="{12F0343B-51DD-4303-9143-4D3EC2BBD312}"/>
    <dgm:cxn modelId="{36EA5828-7608-48D1-BB34-E56ED6964A02}" type="presOf" srcId="{240F24F1-F69B-4FDA-B553-381A9F2A06DD}" destId="{7B450EEF-8293-49E8-8E5D-E8144F21ACA5}" srcOrd="0" destOrd="0" presId="urn:microsoft.com/office/officeart/2005/8/layout/lProcess2"/>
    <dgm:cxn modelId="{4D59B13A-C67F-4136-B16C-BF4142054074}" type="presOf" srcId="{CD84D75F-B8AA-467F-BDA4-0D034BB9E887}" destId="{6D6807DD-EA78-4531-9014-9B5BF2AA4790}" srcOrd="0" destOrd="0" presId="urn:microsoft.com/office/officeart/2005/8/layout/lProcess2"/>
    <dgm:cxn modelId="{0D22493B-635B-4EB1-BE93-4CDA5CD39B33}" type="presOf" srcId="{6EE5741A-397A-46BF-A7FF-1E291467CD13}" destId="{2CA055EE-40D8-45B9-90DC-E255A4C9D013}" srcOrd="0" destOrd="0" presId="urn:microsoft.com/office/officeart/2005/8/layout/lProcess2"/>
    <dgm:cxn modelId="{EA43C93E-4FDB-4C43-96BA-B7AE5BB8433A}" type="presOf" srcId="{E4B64A3B-A575-4595-AD1C-E8DBCC2A66E7}" destId="{0B08C955-8D1B-4F0C-9F0A-0D45F988A427}" srcOrd="0" destOrd="0" presId="urn:microsoft.com/office/officeart/2005/8/layout/lProcess2"/>
    <dgm:cxn modelId="{8F3C4241-80C1-4628-BBBC-3B8049A31F05}" srcId="{DFF5B013-41A9-4457-9FD7-DFC78C1B658B}" destId="{6EE5741A-397A-46BF-A7FF-1E291467CD13}" srcOrd="1" destOrd="0" parTransId="{D1AEFC99-0F22-4C7D-A3C8-A2F778456E4C}" sibTransId="{5DCF7F54-890F-4627-9F65-C15531A66462}"/>
    <dgm:cxn modelId="{4990366D-EB3F-42C1-B0C0-C755AB9C48AE}" srcId="{A86A1C78-25AF-4668-AE77-7E7E3BE4BB7B}" destId="{A7C91650-2F1F-4622-8D67-4B9B70B8A7CC}" srcOrd="0" destOrd="0" parTransId="{550DB3B6-B9C4-47D5-A85F-1D8641623F9C}" sibTransId="{90568983-E2BB-4DC0-9702-0CEA7A5DD2FC}"/>
    <dgm:cxn modelId="{CE428152-FCC8-4D10-BBF0-60056D5E7E09}" type="presOf" srcId="{A7C91650-2F1F-4622-8D67-4B9B70B8A7CC}" destId="{C7319615-7333-4B02-8D60-2051301FEBCF}" srcOrd="0" destOrd="0" presId="urn:microsoft.com/office/officeart/2005/8/layout/lProcess2"/>
    <dgm:cxn modelId="{CF81D552-5761-462D-A65B-F962556FDCB5}" srcId="{D1AE9702-A6D5-4A41-9CC0-FD6DD6244465}" destId="{C010D18A-977C-42BD-B627-5F5AC87B59CA}" srcOrd="0" destOrd="0" parTransId="{6211C914-9D9D-4F14-B9E6-8EBFD330DB72}" sibTransId="{D468B39C-6AE8-479E-B6C8-4272FF199CD5}"/>
    <dgm:cxn modelId="{BB5E3873-0B9D-4C2D-9ABC-7722E3E01F07}" srcId="{D1AE9702-A6D5-4A41-9CC0-FD6DD6244465}" destId="{552C8DF6-8178-4126-BEAC-2EE9DE886329}" srcOrd="1" destOrd="0" parTransId="{82257A6D-339C-4267-8367-EF772B42C33B}" sibTransId="{3A05D2BD-0D53-465F-9654-FB71F437C1EB}"/>
    <dgm:cxn modelId="{BD768075-9826-435B-9A60-D57E3C2C5532}" type="presOf" srcId="{D1AE9702-A6D5-4A41-9CC0-FD6DD6244465}" destId="{F208372C-F96A-4183-A937-828B7F605A7B}" srcOrd="0" destOrd="0" presId="urn:microsoft.com/office/officeart/2005/8/layout/lProcess2"/>
    <dgm:cxn modelId="{F26F1477-3B82-4104-AA78-A527ABBAA9A5}" type="presOf" srcId="{DFF5B013-41A9-4457-9FD7-DFC78C1B658B}" destId="{1B0F384D-B297-4439-B2F8-83A6CF3D72EB}" srcOrd="0" destOrd="0" presId="urn:microsoft.com/office/officeart/2005/8/layout/lProcess2"/>
    <dgm:cxn modelId="{06E2B558-4DB2-4F13-AF92-421C09D8EDCC}" type="presOf" srcId="{D1AE9702-A6D5-4A41-9CC0-FD6DD6244465}" destId="{42780058-6FF3-4A4E-820F-542918261A5C}" srcOrd="1" destOrd="0" presId="urn:microsoft.com/office/officeart/2005/8/layout/lProcess2"/>
    <dgm:cxn modelId="{DF7E345A-56B1-4C7F-9FEA-38FFA98757C0}" type="presOf" srcId="{72F462B5-E6A4-44E3-93E4-25A3BBA60C0D}" destId="{7B5082FD-8520-4714-BD60-0F96D6447BC9}" srcOrd="0" destOrd="0" presId="urn:microsoft.com/office/officeart/2005/8/layout/lProcess2"/>
    <dgm:cxn modelId="{87D3888C-4167-4316-981A-64883A887405}" srcId="{A86A1C78-25AF-4668-AE77-7E7E3BE4BB7B}" destId="{240F24F1-F69B-4FDA-B553-381A9F2A06DD}" srcOrd="2" destOrd="0" parTransId="{0FF65281-686D-4CC9-B6AE-F7ACAC1FE703}" sibTransId="{FC203CEC-17E7-4D11-9778-D944144A8131}"/>
    <dgm:cxn modelId="{BE8ED0A1-51B5-4694-976E-69A1360A69ED}" srcId="{6C9AC1DF-749E-4601-A7E1-C92D5D4EFA20}" destId="{A940C911-ECF7-46BF-896D-165A20D1E9C2}" srcOrd="1" destOrd="0" parTransId="{E5A21E22-AB4B-4FE4-9A15-A61D314B2FC0}" sibTransId="{1762D70C-4565-4D20-BFCA-F4126EC10E75}"/>
    <dgm:cxn modelId="{25ED39A6-2CC5-4A32-ACBE-296F24A0D350}" srcId="{6C9AC1DF-749E-4601-A7E1-C92D5D4EFA20}" destId="{DFF5B013-41A9-4457-9FD7-DFC78C1B658B}" srcOrd="2" destOrd="0" parTransId="{72CA7082-B615-4148-90E5-65FA8D896EA9}" sibTransId="{692F616D-8C9B-490B-B989-982584DEEE82}"/>
    <dgm:cxn modelId="{3A3660A6-26FA-4D51-801F-6B7ECE9D805C}" type="presOf" srcId="{DFF5B013-41A9-4457-9FD7-DFC78C1B658B}" destId="{4EA0CBB0-BDE0-4F6A-9975-32FAAE1DB3BC}" srcOrd="1" destOrd="0" presId="urn:microsoft.com/office/officeart/2005/8/layout/lProcess2"/>
    <dgm:cxn modelId="{E635B8AD-E18C-4E9D-B116-BC7385665F29}" type="presOf" srcId="{1EE23A3D-BF7E-4B98-9F65-990B19410100}" destId="{7C842803-F318-43B8-8AFE-CF200A58DC57}" srcOrd="0" destOrd="0" presId="urn:microsoft.com/office/officeart/2005/8/layout/lProcess2"/>
    <dgm:cxn modelId="{9C331FB4-A8D7-46E2-A322-424C109FDE73}" srcId="{DFF5B013-41A9-4457-9FD7-DFC78C1B658B}" destId="{9B27D8D6-A481-4F00-B94D-0E5345F62BC4}" srcOrd="2" destOrd="0" parTransId="{1DC549DC-4AA8-492A-B02C-E77005E35B81}" sibTransId="{39A69FEB-9F9C-4B3F-9BE4-AAEE08FD6276}"/>
    <dgm:cxn modelId="{178ADCB4-C985-4C9D-9233-328426A2F49A}" type="presOf" srcId="{A86A1C78-25AF-4668-AE77-7E7E3BE4BB7B}" destId="{C16D4F53-A6C6-4799-9D5B-3CE49BDA0E46}" srcOrd="0" destOrd="0" presId="urn:microsoft.com/office/officeart/2005/8/layout/lProcess2"/>
    <dgm:cxn modelId="{AEF091B8-4778-40C4-98DB-8B6606086072}" srcId="{6C9AC1DF-749E-4601-A7E1-C92D5D4EFA20}" destId="{D1AE9702-A6D5-4A41-9CC0-FD6DD6244465}" srcOrd="3" destOrd="0" parTransId="{E9190591-87D8-41AC-8921-E0E805CD5B08}" sibTransId="{3A0D17D1-96E1-4412-8F7E-4A96BB563530}"/>
    <dgm:cxn modelId="{262A79C4-E062-4C2F-ADC7-7C383FEFFFD2}" srcId="{D1AE9702-A6D5-4A41-9CC0-FD6DD6244465}" destId="{E4B64A3B-A575-4595-AD1C-E8DBCC2A66E7}" srcOrd="2" destOrd="0" parTransId="{727D56A3-6D1F-4040-A596-42648079123A}" sibTransId="{F1736702-0FDA-4425-89C1-14EB01D9D3E6}"/>
    <dgm:cxn modelId="{AE6650D7-BE40-4A1A-A99D-85CDD1BC467D}" type="presOf" srcId="{A940C911-ECF7-46BF-896D-165A20D1E9C2}" destId="{B5097238-A153-4EE6-9310-C691508A3E06}" srcOrd="1" destOrd="0" presId="urn:microsoft.com/office/officeart/2005/8/layout/lProcess2"/>
    <dgm:cxn modelId="{2558F0E6-3F18-4F2B-A82B-1E06E505D000}" type="presOf" srcId="{41A2010E-41FD-4F9F-AC35-DA157C91C3DC}" destId="{3D135745-969E-4D16-AD99-5D51C3912BEF}" srcOrd="0" destOrd="0" presId="urn:microsoft.com/office/officeart/2005/8/layout/lProcess2"/>
    <dgm:cxn modelId="{BF9ABBF7-45DC-42E6-949B-4AAF400549D2}" type="presOf" srcId="{4B9F4D4B-57E3-4528-B8D8-193516AE0345}" destId="{4AA3FCE6-438F-49D3-9CE0-F456AA5656CD}" srcOrd="0" destOrd="0" presId="urn:microsoft.com/office/officeart/2005/8/layout/lProcess2"/>
    <dgm:cxn modelId="{1FE71DF8-1832-4323-8901-A3A33E27EB40}" type="presOf" srcId="{6C9AC1DF-749E-4601-A7E1-C92D5D4EFA20}" destId="{A7BBCF2A-4257-4432-835B-11CE8A0DB2F6}" srcOrd="0" destOrd="0" presId="urn:microsoft.com/office/officeart/2005/8/layout/lProcess2"/>
    <dgm:cxn modelId="{470E65FA-2D53-444F-B190-2B39376555CA}" srcId="{A86A1C78-25AF-4668-AE77-7E7E3BE4BB7B}" destId="{1EE23A3D-BF7E-4B98-9F65-990B19410100}" srcOrd="1" destOrd="0" parTransId="{4B4127C7-3577-46C8-AE98-D8482061242B}" sibTransId="{7E7393A9-4C9F-435E-AB0A-49E36FEFBCE7}"/>
    <dgm:cxn modelId="{574EAAFF-7ACA-47E4-B7ED-F6F90903A6A4}" type="presOf" srcId="{A940C911-ECF7-46BF-896D-165A20D1E9C2}" destId="{228A44C6-B132-4E53-8FF0-ACB9D870D662}" srcOrd="0" destOrd="0" presId="urn:microsoft.com/office/officeart/2005/8/layout/lProcess2"/>
    <dgm:cxn modelId="{27A19D4B-3498-46D0-814B-2F445D9C8F59}" type="presParOf" srcId="{A7BBCF2A-4257-4432-835B-11CE8A0DB2F6}" destId="{ABD94CA4-1E0A-43B5-8D90-BC24A655D2F9}" srcOrd="0" destOrd="0" presId="urn:microsoft.com/office/officeart/2005/8/layout/lProcess2"/>
    <dgm:cxn modelId="{8D582FBD-6990-4937-9874-833F6EB90E72}" type="presParOf" srcId="{ABD94CA4-1E0A-43B5-8D90-BC24A655D2F9}" destId="{C16D4F53-A6C6-4799-9D5B-3CE49BDA0E46}" srcOrd="0" destOrd="0" presId="urn:microsoft.com/office/officeart/2005/8/layout/lProcess2"/>
    <dgm:cxn modelId="{97402EC9-3E11-4CFD-99C9-34E3EC039C77}" type="presParOf" srcId="{ABD94CA4-1E0A-43B5-8D90-BC24A655D2F9}" destId="{08C3A06D-EF92-4FCC-8BDD-CB21AAED1346}" srcOrd="1" destOrd="0" presId="urn:microsoft.com/office/officeart/2005/8/layout/lProcess2"/>
    <dgm:cxn modelId="{07BF6FC9-872C-4F5E-B043-6BA4ABACCFE8}" type="presParOf" srcId="{ABD94CA4-1E0A-43B5-8D90-BC24A655D2F9}" destId="{CC6D7A0E-D263-4429-984E-F839A2E9F7A3}" srcOrd="2" destOrd="0" presId="urn:microsoft.com/office/officeart/2005/8/layout/lProcess2"/>
    <dgm:cxn modelId="{F0D44618-34C6-4EB1-8589-9CDF701C1354}" type="presParOf" srcId="{CC6D7A0E-D263-4429-984E-F839A2E9F7A3}" destId="{80D60656-42A2-4443-A5F1-AAE504F2DFAC}" srcOrd="0" destOrd="0" presId="urn:microsoft.com/office/officeart/2005/8/layout/lProcess2"/>
    <dgm:cxn modelId="{BA753E7E-C418-42CE-9ACA-B3D252D6D3F1}" type="presParOf" srcId="{80D60656-42A2-4443-A5F1-AAE504F2DFAC}" destId="{C7319615-7333-4B02-8D60-2051301FEBCF}" srcOrd="0" destOrd="0" presId="urn:microsoft.com/office/officeart/2005/8/layout/lProcess2"/>
    <dgm:cxn modelId="{9265E173-AA9D-4D01-B2D5-1CCAE1ECBF9E}" type="presParOf" srcId="{80D60656-42A2-4443-A5F1-AAE504F2DFAC}" destId="{9ACE190C-6A10-4821-8899-A2FCF09FB066}" srcOrd="1" destOrd="0" presId="urn:microsoft.com/office/officeart/2005/8/layout/lProcess2"/>
    <dgm:cxn modelId="{FCAD5E99-5F8D-4384-A78F-74A0E9EFB2FE}" type="presParOf" srcId="{80D60656-42A2-4443-A5F1-AAE504F2DFAC}" destId="{7C842803-F318-43B8-8AFE-CF200A58DC57}" srcOrd="2" destOrd="0" presId="urn:microsoft.com/office/officeart/2005/8/layout/lProcess2"/>
    <dgm:cxn modelId="{BDB899FD-2DF2-4B2B-85D6-DDA9EEA7C384}" type="presParOf" srcId="{80D60656-42A2-4443-A5F1-AAE504F2DFAC}" destId="{B9E25F99-A66B-4D63-B21B-E473FBE5A97E}" srcOrd="3" destOrd="0" presId="urn:microsoft.com/office/officeart/2005/8/layout/lProcess2"/>
    <dgm:cxn modelId="{CC0127AD-952D-4591-BA3C-C8F4B9A93F03}" type="presParOf" srcId="{80D60656-42A2-4443-A5F1-AAE504F2DFAC}" destId="{7B450EEF-8293-49E8-8E5D-E8144F21ACA5}" srcOrd="4" destOrd="0" presId="urn:microsoft.com/office/officeart/2005/8/layout/lProcess2"/>
    <dgm:cxn modelId="{5DC255B5-940D-4308-8CF2-CF1E191A99AB}" type="presParOf" srcId="{A7BBCF2A-4257-4432-835B-11CE8A0DB2F6}" destId="{8DD2E44D-28F1-4DE4-BE99-F8AB0EAFAA0A}" srcOrd="1" destOrd="0" presId="urn:microsoft.com/office/officeart/2005/8/layout/lProcess2"/>
    <dgm:cxn modelId="{6AD90473-E1CB-40B9-8B2B-E7894F28F138}" type="presParOf" srcId="{A7BBCF2A-4257-4432-835B-11CE8A0DB2F6}" destId="{22E6B581-8B6E-4A6F-98E9-FFAA11BA3403}" srcOrd="2" destOrd="0" presId="urn:microsoft.com/office/officeart/2005/8/layout/lProcess2"/>
    <dgm:cxn modelId="{BA66622D-4185-4748-BF00-23CD63F7A922}" type="presParOf" srcId="{22E6B581-8B6E-4A6F-98E9-FFAA11BA3403}" destId="{228A44C6-B132-4E53-8FF0-ACB9D870D662}" srcOrd="0" destOrd="0" presId="urn:microsoft.com/office/officeart/2005/8/layout/lProcess2"/>
    <dgm:cxn modelId="{FF7FBBB1-34A8-45AF-9EFF-5D5D87A8C9E1}" type="presParOf" srcId="{22E6B581-8B6E-4A6F-98E9-FFAA11BA3403}" destId="{B5097238-A153-4EE6-9310-C691508A3E06}" srcOrd="1" destOrd="0" presId="urn:microsoft.com/office/officeart/2005/8/layout/lProcess2"/>
    <dgm:cxn modelId="{E5B1974D-F7E2-447D-AA2C-F6AA8FFB015D}" type="presParOf" srcId="{22E6B581-8B6E-4A6F-98E9-FFAA11BA3403}" destId="{86E30941-AD12-4FE3-AB66-44767B43833C}" srcOrd="2" destOrd="0" presId="urn:microsoft.com/office/officeart/2005/8/layout/lProcess2"/>
    <dgm:cxn modelId="{6B16ABC9-16E0-4971-B767-82C136A996AE}" type="presParOf" srcId="{86E30941-AD12-4FE3-AB66-44767B43833C}" destId="{DF371DC0-BCE4-426D-8DD9-BCC7246D9A2E}" srcOrd="0" destOrd="0" presId="urn:microsoft.com/office/officeart/2005/8/layout/lProcess2"/>
    <dgm:cxn modelId="{AB1A2F07-67C7-439E-A03D-9787996B4972}" type="presParOf" srcId="{DF371DC0-BCE4-426D-8DD9-BCC7246D9A2E}" destId="{4AA3FCE6-438F-49D3-9CE0-F456AA5656CD}" srcOrd="0" destOrd="0" presId="urn:microsoft.com/office/officeart/2005/8/layout/lProcess2"/>
    <dgm:cxn modelId="{A74B40DD-C763-4F2E-9D2E-E8D8BF77118A}" type="presParOf" srcId="{DF371DC0-BCE4-426D-8DD9-BCC7246D9A2E}" destId="{081C4779-6004-4D87-B26B-C0A927BD542A}" srcOrd="1" destOrd="0" presId="urn:microsoft.com/office/officeart/2005/8/layout/lProcess2"/>
    <dgm:cxn modelId="{6C107F19-508E-427C-BFA1-37137E3B040A}" type="presParOf" srcId="{DF371DC0-BCE4-426D-8DD9-BCC7246D9A2E}" destId="{7B5082FD-8520-4714-BD60-0F96D6447BC9}" srcOrd="2" destOrd="0" presId="urn:microsoft.com/office/officeart/2005/8/layout/lProcess2"/>
    <dgm:cxn modelId="{2E695186-47C8-403A-8543-596A7BB271EC}" type="presParOf" srcId="{DF371DC0-BCE4-426D-8DD9-BCC7246D9A2E}" destId="{D245BC3C-DF45-483A-A400-D8E4B50C95D0}" srcOrd="3" destOrd="0" presId="urn:microsoft.com/office/officeart/2005/8/layout/lProcess2"/>
    <dgm:cxn modelId="{F593889B-E376-4A0D-94E4-43DA9E8DD665}" type="presParOf" srcId="{DF371DC0-BCE4-426D-8DD9-BCC7246D9A2E}" destId="{6D6807DD-EA78-4531-9014-9B5BF2AA4790}" srcOrd="4" destOrd="0" presId="urn:microsoft.com/office/officeart/2005/8/layout/lProcess2"/>
    <dgm:cxn modelId="{B79E42FA-AD55-46A3-8155-FA0A1887435D}" type="presParOf" srcId="{A7BBCF2A-4257-4432-835B-11CE8A0DB2F6}" destId="{DEA2704A-8F22-41A2-AE85-058DCC0BB98F}" srcOrd="3" destOrd="0" presId="urn:microsoft.com/office/officeart/2005/8/layout/lProcess2"/>
    <dgm:cxn modelId="{76EB43D2-F684-4502-9747-29A6592294B4}" type="presParOf" srcId="{A7BBCF2A-4257-4432-835B-11CE8A0DB2F6}" destId="{2FA14ED9-696C-4243-9566-0A808B77B2B5}" srcOrd="4" destOrd="0" presId="urn:microsoft.com/office/officeart/2005/8/layout/lProcess2"/>
    <dgm:cxn modelId="{66BAEA0B-379D-4CE2-875C-B796420AC20F}" type="presParOf" srcId="{2FA14ED9-696C-4243-9566-0A808B77B2B5}" destId="{1B0F384D-B297-4439-B2F8-83A6CF3D72EB}" srcOrd="0" destOrd="0" presId="urn:microsoft.com/office/officeart/2005/8/layout/lProcess2"/>
    <dgm:cxn modelId="{21CFBA65-C860-4152-9E71-BB787D4968E3}" type="presParOf" srcId="{2FA14ED9-696C-4243-9566-0A808B77B2B5}" destId="{4EA0CBB0-BDE0-4F6A-9975-32FAAE1DB3BC}" srcOrd="1" destOrd="0" presId="urn:microsoft.com/office/officeart/2005/8/layout/lProcess2"/>
    <dgm:cxn modelId="{102D059A-550F-41FE-B136-C8838619BB9A}" type="presParOf" srcId="{2FA14ED9-696C-4243-9566-0A808B77B2B5}" destId="{04AF92B3-2E4B-48C2-BAE2-B34B87A4EAC7}" srcOrd="2" destOrd="0" presId="urn:microsoft.com/office/officeart/2005/8/layout/lProcess2"/>
    <dgm:cxn modelId="{62AA023C-466E-4E2D-8D60-C68C0E2E61D7}" type="presParOf" srcId="{04AF92B3-2E4B-48C2-BAE2-B34B87A4EAC7}" destId="{694D6361-538E-4E68-A0F0-C240B0604DEC}" srcOrd="0" destOrd="0" presId="urn:microsoft.com/office/officeart/2005/8/layout/lProcess2"/>
    <dgm:cxn modelId="{7D8332DF-59DB-4F0B-B40E-12C0D9FF5BF4}" type="presParOf" srcId="{694D6361-538E-4E68-A0F0-C240B0604DEC}" destId="{3D135745-969E-4D16-AD99-5D51C3912BEF}" srcOrd="0" destOrd="0" presId="urn:microsoft.com/office/officeart/2005/8/layout/lProcess2"/>
    <dgm:cxn modelId="{C995F6CE-F8B0-4655-8E79-5A6268E1BE70}" type="presParOf" srcId="{694D6361-538E-4E68-A0F0-C240B0604DEC}" destId="{D7040FB9-8493-40E8-924C-F4F661F2169A}" srcOrd="1" destOrd="0" presId="urn:microsoft.com/office/officeart/2005/8/layout/lProcess2"/>
    <dgm:cxn modelId="{7F82BEAA-51C4-4313-AECE-1C31BB473EED}" type="presParOf" srcId="{694D6361-538E-4E68-A0F0-C240B0604DEC}" destId="{2CA055EE-40D8-45B9-90DC-E255A4C9D013}" srcOrd="2" destOrd="0" presId="urn:microsoft.com/office/officeart/2005/8/layout/lProcess2"/>
    <dgm:cxn modelId="{927E2405-F77E-4D34-BA4D-3A9EB38E87B1}" type="presParOf" srcId="{694D6361-538E-4E68-A0F0-C240B0604DEC}" destId="{3AC81DB3-EC19-4587-9A9B-585B69CAF885}" srcOrd="3" destOrd="0" presId="urn:microsoft.com/office/officeart/2005/8/layout/lProcess2"/>
    <dgm:cxn modelId="{2D4E1161-4AFC-44D6-AE85-DC0E98A0C302}" type="presParOf" srcId="{694D6361-538E-4E68-A0F0-C240B0604DEC}" destId="{DC1F5BF5-861E-4908-9A64-F4E9CD8B3393}" srcOrd="4" destOrd="0" presId="urn:microsoft.com/office/officeart/2005/8/layout/lProcess2"/>
    <dgm:cxn modelId="{9E3E958A-B820-4DBB-B9E0-F245F96DCE5C}" type="presParOf" srcId="{A7BBCF2A-4257-4432-835B-11CE8A0DB2F6}" destId="{E50610B6-9F8C-48E3-A8B3-993B10B45330}" srcOrd="5" destOrd="0" presId="urn:microsoft.com/office/officeart/2005/8/layout/lProcess2"/>
    <dgm:cxn modelId="{889DA00B-E288-4D45-B926-10E11A153209}" type="presParOf" srcId="{A7BBCF2A-4257-4432-835B-11CE8A0DB2F6}" destId="{D3624678-0668-4485-9D4F-3E40440F3CE4}" srcOrd="6" destOrd="0" presId="urn:microsoft.com/office/officeart/2005/8/layout/lProcess2"/>
    <dgm:cxn modelId="{9FDA1773-46F1-489E-BE97-864741E3AD39}" type="presParOf" srcId="{D3624678-0668-4485-9D4F-3E40440F3CE4}" destId="{F208372C-F96A-4183-A937-828B7F605A7B}" srcOrd="0" destOrd="0" presId="urn:microsoft.com/office/officeart/2005/8/layout/lProcess2"/>
    <dgm:cxn modelId="{BB42CDF6-5AD8-4E1F-A6C1-29C87B90A809}" type="presParOf" srcId="{D3624678-0668-4485-9D4F-3E40440F3CE4}" destId="{42780058-6FF3-4A4E-820F-542918261A5C}" srcOrd="1" destOrd="0" presId="urn:microsoft.com/office/officeart/2005/8/layout/lProcess2"/>
    <dgm:cxn modelId="{2FA311F9-FE64-40B3-96EF-A15903D3724E}" type="presParOf" srcId="{D3624678-0668-4485-9D4F-3E40440F3CE4}" destId="{0D5BB09F-858B-4E4B-8FBA-B1FC14D0533A}" srcOrd="2" destOrd="0" presId="urn:microsoft.com/office/officeart/2005/8/layout/lProcess2"/>
    <dgm:cxn modelId="{818BFC92-9355-4516-B5A9-A2C59D4D117D}" type="presParOf" srcId="{0D5BB09F-858B-4E4B-8FBA-B1FC14D0533A}" destId="{365AD377-D143-49A3-A573-188A0ED77826}" srcOrd="0" destOrd="0" presId="urn:microsoft.com/office/officeart/2005/8/layout/lProcess2"/>
    <dgm:cxn modelId="{2373D9D1-0F59-4EB4-B3E1-50F917CAF379}" type="presParOf" srcId="{365AD377-D143-49A3-A573-188A0ED77826}" destId="{192729C4-D9A0-45D3-AC6F-D15BAB21CFB8}" srcOrd="0" destOrd="0" presId="urn:microsoft.com/office/officeart/2005/8/layout/lProcess2"/>
    <dgm:cxn modelId="{4481AC73-C82C-4F4C-865C-45F54689A5FA}" type="presParOf" srcId="{365AD377-D143-49A3-A573-188A0ED77826}" destId="{5FEB3277-F3AE-44C8-B27F-6E417AFBB367}" srcOrd="1" destOrd="0" presId="urn:microsoft.com/office/officeart/2005/8/layout/lProcess2"/>
    <dgm:cxn modelId="{4F286A95-097B-4619-9B37-63C03DA3074D}" type="presParOf" srcId="{365AD377-D143-49A3-A573-188A0ED77826}" destId="{98BDA017-20C4-4DAB-9602-290826D4385E}" srcOrd="2" destOrd="0" presId="urn:microsoft.com/office/officeart/2005/8/layout/lProcess2"/>
    <dgm:cxn modelId="{788C66F9-836C-43E1-9629-A8605519E25E}" type="presParOf" srcId="{365AD377-D143-49A3-A573-188A0ED77826}" destId="{A846D767-5D89-4A64-B4EA-BC7F6B64E9F8}" srcOrd="3" destOrd="0" presId="urn:microsoft.com/office/officeart/2005/8/layout/lProcess2"/>
    <dgm:cxn modelId="{DCB2890A-D870-43F6-9E68-B901BE8F04DD}" type="presParOf" srcId="{365AD377-D143-49A3-A573-188A0ED77826}" destId="{0B08C955-8D1B-4F0C-9F0A-0D45F988A427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D4F53-A6C6-4799-9D5B-3CE49BDA0E46}">
      <dsp:nvSpPr>
        <dsp:cNvPr id="0" name=""/>
        <dsp:cNvSpPr/>
      </dsp:nvSpPr>
      <dsp:spPr>
        <a:xfrm>
          <a:off x="1959" y="0"/>
          <a:ext cx="1922859" cy="5418667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>
              <a:effectLst/>
              <a:latin typeface="merriweatherregular"/>
            </a:rPr>
            <a:t>Strengths</a:t>
          </a:r>
          <a:endParaRPr lang="en-GB" sz="2400" kern="1200" dirty="0"/>
        </a:p>
      </dsp:txBody>
      <dsp:txXfrm>
        <a:off x="1959" y="0"/>
        <a:ext cx="1922859" cy="1625600"/>
      </dsp:txXfrm>
    </dsp:sp>
    <dsp:sp modelId="{C7319615-7333-4B02-8D60-2051301FEBCF}">
      <dsp:nvSpPr>
        <dsp:cNvPr id="0" name=""/>
        <dsp:cNvSpPr/>
      </dsp:nvSpPr>
      <dsp:spPr>
        <a:xfrm>
          <a:off x="177801" y="1626784"/>
          <a:ext cx="1571176" cy="10223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Strong banking and financial sector</a:t>
          </a:r>
          <a:endParaRPr lang="en-GB" sz="1600" kern="1200" dirty="0"/>
        </a:p>
      </dsp:txBody>
      <dsp:txXfrm>
        <a:off x="207744" y="1656727"/>
        <a:ext cx="1511290" cy="962438"/>
      </dsp:txXfrm>
    </dsp:sp>
    <dsp:sp modelId="{7C842803-F318-43B8-8AFE-CF200A58DC57}">
      <dsp:nvSpPr>
        <dsp:cNvPr id="0" name=""/>
        <dsp:cNvSpPr/>
      </dsp:nvSpPr>
      <dsp:spPr>
        <a:xfrm>
          <a:off x="177801" y="2793571"/>
          <a:ext cx="1571176" cy="11806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Availability of young, active and mobile labour force</a:t>
          </a:r>
          <a:endParaRPr lang="en-GB" sz="1600" kern="1200" dirty="0"/>
        </a:p>
      </dsp:txBody>
      <dsp:txXfrm>
        <a:off x="212380" y="2828150"/>
        <a:ext cx="1502018" cy="1111454"/>
      </dsp:txXfrm>
    </dsp:sp>
    <dsp:sp modelId="{7B450EEF-8293-49E8-8E5D-E8144F21ACA5}">
      <dsp:nvSpPr>
        <dsp:cNvPr id="0" name=""/>
        <dsp:cNvSpPr/>
      </dsp:nvSpPr>
      <dsp:spPr>
        <a:xfrm>
          <a:off x="179254" y="4118646"/>
          <a:ext cx="1568268" cy="10279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Investment competitiveness and profitability</a:t>
          </a:r>
          <a:endParaRPr lang="en-GB" sz="1600" kern="1200" dirty="0"/>
        </a:p>
      </dsp:txBody>
      <dsp:txXfrm>
        <a:off x="209360" y="4148752"/>
        <a:ext cx="1508056" cy="967690"/>
      </dsp:txXfrm>
    </dsp:sp>
    <dsp:sp modelId="{228A44C6-B132-4E53-8FF0-ACB9D870D662}">
      <dsp:nvSpPr>
        <dsp:cNvPr id="0" name=""/>
        <dsp:cNvSpPr/>
      </dsp:nvSpPr>
      <dsp:spPr>
        <a:xfrm>
          <a:off x="2069033" y="0"/>
          <a:ext cx="1922859" cy="54186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>
              <a:effectLst/>
              <a:latin typeface="merriweatherregular"/>
            </a:rPr>
            <a:t>Weaknesses</a:t>
          </a:r>
          <a:endParaRPr lang="en-GB" sz="2400" kern="1200" dirty="0"/>
        </a:p>
      </dsp:txBody>
      <dsp:txXfrm>
        <a:off x="2069033" y="0"/>
        <a:ext cx="1922859" cy="1625600"/>
      </dsp:txXfrm>
    </dsp:sp>
    <dsp:sp modelId="{4AA3FCE6-438F-49D3-9CE0-F456AA5656CD}">
      <dsp:nvSpPr>
        <dsp:cNvPr id="0" name=""/>
        <dsp:cNvSpPr/>
      </dsp:nvSpPr>
      <dsp:spPr>
        <a:xfrm>
          <a:off x="2261319" y="1626063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Inadequate infrastructure</a:t>
          </a:r>
          <a:endParaRPr lang="en-GB" sz="1600" kern="1200" dirty="0"/>
        </a:p>
      </dsp:txBody>
      <dsp:txXfrm>
        <a:off x="2292499" y="1657243"/>
        <a:ext cx="1475927" cy="1002191"/>
      </dsp:txXfrm>
    </dsp:sp>
    <dsp:sp modelId="{7B5082FD-8520-4714-BD60-0F96D6447BC9}">
      <dsp:nvSpPr>
        <dsp:cNvPr id="0" name=""/>
        <dsp:cNvSpPr/>
      </dsp:nvSpPr>
      <dsp:spPr>
        <a:xfrm>
          <a:off x="2261319" y="2854391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Insufficient research</a:t>
          </a:r>
          <a:endParaRPr lang="en-GB" sz="1600" kern="1200" dirty="0"/>
        </a:p>
      </dsp:txBody>
      <dsp:txXfrm>
        <a:off x="2292499" y="2885571"/>
        <a:ext cx="1475927" cy="1002191"/>
      </dsp:txXfrm>
    </dsp:sp>
    <dsp:sp modelId="{6D6807DD-EA78-4531-9014-9B5BF2AA4790}">
      <dsp:nvSpPr>
        <dsp:cNvPr id="0" name=""/>
        <dsp:cNvSpPr/>
      </dsp:nvSpPr>
      <dsp:spPr>
        <a:xfrm>
          <a:off x="2261319" y="4082719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>
              <a:effectLst/>
              <a:latin typeface="merriweatherregular"/>
            </a:rPr>
            <a:t>Lack of market diversification</a:t>
          </a:r>
          <a:endParaRPr lang="en-GB" sz="1600" kern="1200" dirty="0"/>
        </a:p>
      </dsp:txBody>
      <dsp:txXfrm>
        <a:off x="2292499" y="4113899"/>
        <a:ext cx="1475927" cy="1002191"/>
      </dsp:txXfrm>
    </dsp:sp>
    <dsp:sp modelId="{1B0F384D-B297-4439-B2F8-83A6CF3D72EB}">
      <dsp:nvSpPr>
        <dsp:cNvPr id="0" name=""/>
        <dsp:cNvSpPr/>
      </dsp:nvSpPr>
      <dsp:spPr>
        <a:xfrm>
          <a:off x="6173953" y="0"/>
          <a:ext cx="1922859" cy="5418667"/>
        </a:xfrm>
        <a:prstGeom prst="roundRect">
          <a:avLst>
            <a:gd name="adj" fmla="val 10000"/>
          </a:avLst>
        </a:prstGeom>
        <a:solidFill>
          <a:srgbClr val="D7141A"/>
        </a:soli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>
              <a:effectLst/>
              <a:latin typeface="merriweatherregular"/>
            </a:rPr>
            <a:t>Threats</a:t>
          </a:r>
          <a:endParaRPr lang="en-GB" sz="2400" kern="1200" dirty="0"/>
        </a:p>
      </dsp:txBody>
      <dsp:txXfrm>
        <a:off x="6173953" y="0"/>
        <a:ext cx="1922859" cy="1625600"/>
      </dsp:txXfrm>
    </dsp:sp>
    <dsp:sp modelId="{3D135745-969E-4D16-AD99-5D51C3912BEF}">
      <dsp:nvSpPr>
        <dsp:cNvPr id="0" name=""/>
        <dsp:cNvSpPr/>
      </dsp:nvSpPr>
      <dsp:spPr>
        <a:xfrm>
          <a:off x="6375438" y="1719581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Crime rates, fraud, scams and corruption</a:t>
          </a:r>
          <a:endParaRPr lang="en-GB" sz="1600" kern="1200" dirty="0"/>
        </a:p>
      </dsp:txBody>
      <dsp:txXfrm>
        <a:off x="6406618" y="1750761"/>
        <a:ext cx="1475927" cy="1002191"/>
      </dsp:txXfrm>
    </dsp:sp>
    <dsp:sp modelId="{2CA055EE-40D8-45B9-90DC-E255A4C9D013}">
      <dsp:nvSpPr>
        <dsp:cNvPr id="0" name=""/>
        <dsp:cNvSpPr/>
      </dsp:nvSpPr>
      <dsp:spPr>
        <a:xfrm>
          <a:off x="6375438" y="2947909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Threat of import effects on the local markets</a:t>
          </a:r>
          <a:endParaRPr lang="en-GB" sz="1600" kern="1200" dirty="0"/>
        </a:p>
      </dsp:txBody>
      <dsp:txXfrm>
        <a:off x="6406618" y="2979089"/>
        <a:ext cx="1475927" cy="1002191"/>
      </dsp:txXfrm>
    </dsp:sp>
    <dsp:sp modelId="{DC1F5BF5-861E-4908-9A64-F4E9CD8B3393}">
      <dsp:nvSpPr>
        <dsp:cNvPr id="0" name=""/>
        <dsp:cNvSpPr/>
      </dsp:nvSpPr>
      <dsp:spPr>
        <a:xfrm>
          <a:off x="6385821" y="4176237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b="0" i="0" kern="1200" dirty="0">
              <a:effectLst/>
              <a:latin typeface="merriweatherregular"/>
            </a:rPr>
            <a:t>Increasing competitors in the local markets</a:t>
          </a:r>
          <a:endParaRPr lang="en-GB" sz="1600" kern="1200" dirty="0"/>
        </a:p>
      </dsp:txBody>
      <dsp:txXfrm>
        <a:off x="6417001" y="4207417"/>
        <a:ext cx="1475927" cy="1002191"/>
      </dsp:txXfrm>
    </dsp:sp>
    <dsp:sp modelId="{F208372C-F96A-4183-A937-828B7F605A7B}">
      <dsp:nvSpPr>
        <dsp:cNvPr id="0" name=""/>
        <dsp:cNvSpPr/>
      </dsp:nvSpPr>
      <dsp:spPr>
        <a:xfrm>
          <a:off x="4136760" y="0"/>
          <a:ext cx="1922859" cy="5418667"/>
        </a:xfrm>
        <a:prstGeom prst="roundRect">
          <a:avLst>
            <a:gd name="adj" fmla="val 10000"/>
          </a:avLst>
        </a:prstGeom>
        <a:solidFill>
          <a:srgbClr val="008753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>
              <a:effectLst/>
              <a:latin typeface="merriweatherregular"/>
            </a:rPr>
            <a:t>Opportunities</a:t>
          </a:r>
          <a:endParaRPr lang="en-GB" sz="2400" kern="1200" dirty="0"/>
        </a:p>
      </dsp:txBody>
      <dsp:txXfrm>
        <a:off x="4136760" y="0"/>
        <a:ext cx="1922859" cy="1625600"/>
      </dsp:txXfrm>
    </dsp:sp>
    <dsp:sp modelId="{192729C4-D9A0-45D3-AC6F-D15BAB21CFB8}">
      <dsp:nvSpPr>
        <dsp:cNvPr id="0" name=""/>
        <dsp:cNvSpPr/>
      </dsp:nvSpPr>
      <dsp:spPr>
        <a:xfrm>
          <a:off x="4329054" y="1626063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effectLst/>
              <a:latin typeface="merriweatherregular"/>
            </a:rPr>
            <a:t>A growing population creates high demand for products and services</a:t>
          </a:r>
          <a:endParaRPr lang="en-GB" sz="1400" kern="1200" dirty="0"/>
        </a:p>
      </dsp:txBody>
      <dsp:txXfrm>
        <a:off x="4360234" y="1657243"/>
        <a:ext cx="1475927" cy="1002191"/>
      </dsp:txXfrm>
    </dsp:sp>
    <dsp:sp modelId="{98BDA017-20C4-4DAB-9602-290826D4385E}">
      <dsp:nvSpPr>
        <dsp:cNvPr id="0" name=""/>
        <dsp:cNvSpPr/>
      </dsp:nvSpPr>
      <dsp:spPr>
        <a:xfrm>
          <a:off x="4329054" y="2854391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0" i="0" kern="1200" dirty="0">
              <a:effectLst/>
              <a:latin typeface="merriweatherregular"/>
            </a:rPr>
            <a:t>Political improvements create more opportunities as markets develop</a:t>
          </a:r>
          <a:endParaRPr lang="en-GB" sz="1400" kern="1200" dirty="0"/>
        </a:p>
      </dsp:txBody>
      <dsp:txXfrm>
        <a:off x="4360234" y="2885571"/>
        <a:ext cx="1475927" cy="1002191"/>
      </dsp:txXfrm>
    </dsp:sp>
    <dsp:sp modelId="{0B08C955-8D1B-4F0C-9F0A-0D45F988A427}">
      <dsp:nvSpPr>
        <dsp:cNvPr id="0" name=""/>
        <dsp:cNvSpPr/>
      </dsp:nvSpPr>
      <dsp:spPr>
        <a:xfrm>
          <a:off x="4329054" y="4082719"/>
          <a:ext cx="1538287" cy="1064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400" b="0" i="0" kern="1200" dirty="0">
              <a:effectLst/>
              <a:latin typeface="merriweatherregular"/>
            </a:rPr>
            <a:t>Opportunities for outsourcing</a:t>
          </a:r>
          <a:r>
            <a:rPr lang="en-GB" sz="1400" kern="1200" dirty="0">
              <a:latin typeface="merriweatherregular"/>
            </a:rPr>
            <a:t> and supply chain development</a:t>
          </a:r>
          <a:endParaRPr lang="en-GB" sz="1400" kern="1200" dirty="0"/>
        </a:p>
      </dsp:txBody>
      <dsp:txXfrm>
        <a:off x="4360234" y="4113899"/>
        <a:ext cx="1475927" cy="100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BED2B-E48B-4056-8444-DE216B5AED24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5B3F7-9E92-4114-82C4-58321583E4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98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117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9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Nigeria is about 20 times the population of Czechia</a:t>
            </a:r>
          </a:p>
          <a:p>
            <a:pPr marL="171450" indent="-171450">
              <a:buFontTx/>
              <a:buChar char="-"/>
            </a:pPr>
            <a:r>
              <a:rPr lang="en-GB" dirty="0"/>
              <a:t>7</a:t>
            </a:r>
            <a:r>
              <a:rPr lang="en-GB" baseline="30000" dirty="0"/>
              <a:t>th</a:t>
            </a:r>
            <a:r>
              <a:rPr lang="en-GB" dirty="0"/>
              <a:t> most populous country in the world after China, India, US, Indonesia, Pakistan, Brazil. </a:t>
            </a:r>
          </a:p>
          <a:p>
            <a:pPr marL="171450" indent="-171450">
              <a:buFontTx/>
              <a:buChar char="-"/>
            </a:pPr>
            <a:r>
              <a:rPr lang="en-GB" dirty="0"/>
              <a:t>Most populous in Africa</a:t>
            </a:r>
          </a:p>
          <a:p>
            <a:pPr marL="171450" indent="-171450">
              <a:buFontTx/>
              <a:buChar char="-"/>
            </a:pP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4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Nigeria is about 12 times the land size of Czech Republic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0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Nigerian society is strongly hierarchical in terms of power relations. It is a necessity that a clear hierarchy is established where every employee is aware of this structure so that he or she may contribute to it constructively. In a certain sense, a benevolent autocrat is the preferred leadership style, and those willing to embrace this culture should experience success.</a:t>
            </a:r>
          </a:p>
          <a:p>
            <a:pPr algn="l"/>
            <a:r>
              <a:rPr lang="en-GB" b="0" i="1" dirty="0">
                <a:solidFill>
                  <a:srgbClr val="000000"/>
                </a:solidFill>
                <a:effectLst/>
                <a:latin typeface="merriweatherregular"/>
              </a:rPr>
              <a:t>Collectivism versus individuality</a:t>
            </a:r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: Nigerian society is strongly rooted in a collectivist culture. Although this doesn’t rule out individuality, a collective effort allows for communal ownership of resources and effort. In this atmosphere, trust becomes very important.</a:t>
            </a:r>
          </a:p>
          <a:p>
            <a:pPr algn="l"/>
            <a:r>
              <a:rPr lang="en-GB" b="0" i="1" dirty="0">
                <a:solidFill>
                  <a:srgbClr val="000000"/>
                </a:solidFill>
                <a:effectLst/>
                <a:latin typeface="merriweatherregular"/>
              </a:rPr>
              <a:t>Decisive action</a:t>
            </a:r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: Nigerian culture could perhaps be described as ‘masculine’ in the sense that emphasis is placed on action and dealing with challenges directly and quickly. There is a stress placed on competition, quality, equity and continuous improvements. Managers should be assertive and decisive because things are sorted out by fighting them out.</a:t>
            </a:r>
          </a:p>
          <a:p>
            <a:r>
              <a:rPr lang="en-GB" b="0" i="1" dirty="0">
                <a:solidFill>
                  <a:srgbClr val="000000"/>
                </a:solidFill>
                <a:effectLst/>
                <a:latin typeface="merriweatherregular"/>
              </a:rPr>
              <a:t>Short-term focus</a:t>
            </a:r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: Many Nigerian businesses are focused on achieving results quickly rather than adopting a long-term strategy. In short, people love to see results timeously and know that their monetary investment is being fruitful.</a:t>
            </a:r>
          </a:p>
          <a:p>
            <a:r>
              <a:rPr lang="en-GB" dirty="0"/>
              <a:t>https://www.howwemadeitinafrica.com/nigerian-business-culture-and-incentives-an-inside-perspective/47005/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835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2021 – 0-14 (43.31%), 15-64 (53.93%), 65+ (2.76%)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In Czechia – 0-14 (16.1%), 15-64 (63.5%), 65+ (20.4%)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Inadequate power supply, neglected transport (road, rail, sea/river) networks, inadequate security set up and other related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29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Time </a:t>
            </a:r>
          </a:p>
          <a:p>
            <a:r>
              <a:rPr lang="en-GB" dirty="0"/>
              <a:t>Cash transactions – central bank new law limiting cash transactions</a:t>
            </a:r>
          </a:p>
          <a:p>
            <a:r>
              <a:rPr lang="en-GB" dirty="0"/>
              <a:t>E-commerce/fintech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National pride</a:t>
            </a:r>
          </a:p>
          <a:p>
            <a:r>
              <a:rPr lang="en-GB" dirty="0">
                <a:solidFill>
                  <a:srgbClr val="000000"/>
                </a:solidFill>
                <a:latin typeface="merriweatherregular"/>
              </a:rPr>
              <a:t>S</a:t>
            </a:r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hort-term gains</a:t>
            </a:r>
          </a:p>
          <a:p>
            <a:r>
              <a:rPr lang="en-GB" dirty="0">
                <a:solidFill>
                  <a:srgbClr val="000000"/>
                </a:solidFill>
                <a:latin typeface="merriweatherregular"/>
              </a:rPr>
              <a:t>Family</a:t>
            </a:r>
          </a:p>
          <a:p>
            <a:r>
              <a:rPr lang="en-GB" dirty="0">
                <a:solidFill>
                  <a:srgbClr val="000000"/>
                </a:solidFill>
                <a:latin typeface="merriweatherregular"/>
              </a:rPr>
              <a:t>Religion</a:t>
            </a:r>
            <a:endParaRPr lang="en-GB" dirty="0">
              <a:solidFill>
                <a:srgbClr val="898989"/>
              </a:solidFill>
              <a:latin typeface="Lato" panose="020F0502020204030203" pitchFamily="34" charset="0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Hard work, knowledge, success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Recognition and attention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Respect – Age and position, bow</a:t>
            </a:r>
          </a:p>
          <a:p>
            <a:r>
              <a:rPr lang="en-GB" dirty="0">
                <a:solidFill>
                  <a:srgbClr val="000000"/>
                </a:solidFill>
                <a:latin typeface="merriweatherregular"/>
              </a:rPr>
              <a:t>Small talk – family, health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merriweatherregular"/>
              </a:rPr>
              <a:t>Greetings – handshakes (women extend hands first, Muslims may not shake hands)</a:t>
            </a:r>
          </a:p>
          <a:p>
            <a:r>
              <a:rPr lang="en-GB" dirty="0"/>
              <a:t>Use titles – Until invited to use others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901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621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Burna</a:t>
            </a:r>
            <a:r>
              <a:rPr lang="en-GB" dirty="0"/>
              <a:t> Boy won a Grammy at the 63</a:t>
            </a:r>
            <a:r>
              <a:rPr lang="en-GB" baseline="30000" dirty="0"/>
              <a:t>rd</a:t>
            </a:r>
            <a:r>
              <a:rPr lang="en-GB" dirty="0"/>
              <a:t> Annual Grammy awards</a:t>
            </a:r>
          </a:p>
          <a:p>
            <a:r>
              <a:rPr lang="en-GB" dirty="0"/>
              <a:t>Naomi Campbell is a world renowned model and she graced the Lagos Fashion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40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Beyonce and Wizkid won a Grammy at the 63</a:t>
            </a:r>
            <a:r>
              <a:rPr lang="en-GB" baseline="30000" dirty="0"/>
              <a:t>rd</a:t>
            </a:r>
            <a:r>
              <a:rPr lang="en-GB" dirty="0"/>
              <a:t> Annual Grammy awards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5B3F7-9E92-4114-82C4-58321583E49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95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D0BB-5418-42F3-B38E-709208BB9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51C4F-1A37-47DF-BB7D-C06DAA966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31840-8823-4D44-9AC9-B53497BFD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CCD31-B245-471C-926B-6D94F1F2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E97D-C89A-407C-9BE3-1DFB506D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43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58C-F045-4744-9526-705280AE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CD5B9-3136-4138-BA85-F8CE55C30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A36A2-50D9-4CDB-85C1-F36015BA7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44CEA-C28D-4400-B757-79AFFE98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C2AC-36C5-415B-A8FA-DFFB5A7A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32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89E110-C284-492E-86CB-FB033315D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96F20-48E7-4E99-882C-5EC1C2483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EC449-3CAB-4730-8C66-8FB2EEB3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41E3-C575-4D43-823E-32F48EC6E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8EC65-92B5-4DCD-95BE-9B6523AE4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91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2ECA-E18E-41BD-BA3D-E7B7AD505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0A98-BF37-4185-8F9B-0B9177854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E4893-56ED-4D30-A172-E33B24A34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C05F3-C559-4A3A-836B-57982E1B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767EE-9C80-416A-9A14-6AF15A47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2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5528-DB5D-416D-B433-8183974D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3D30B-FFB6-46DC-87D4-D34F81ADE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72B39-6D72-4D35-A017-D8B91C93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92A0E-8D96-4DD2-A690-7909A398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E7EC-4F53-4093-9732-5B83DF8C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07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5E9D-DB24-4CE0-AB35-D040763CA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39AA-CF8A-48B4-B91B-BE73CA1AF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3182A-6888-457D-88D3-8AEA343DA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4E72E-5A45-40BE-9F74-A8E28BC24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04148-7AB7-4763-98EE-387FF1AF3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8C376-E286-4DBB-B021-5DCF047C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25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54C1-CF25-492E-998F-DBCD2B3B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D897B-2C6C-4B4C-B15D-5B65A12D3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1E74B-6650-4AFD-95C9-5C8F9AB18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4E54E-0130-435E-8697-7FBF93F48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68CDB9-74D6-41E6-A172-36CF91429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305DDF-F88E-45DA-A55D-556FA05D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2B25E6-A141-406E-A413-019B66AF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7A1D1-69DB-428A-A9D1-97D90AFD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86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EA8F7-17CF-4629-8BE9-3D121AD4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8D2B6-D45A-42DE-8F67-5CC1C59CC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EF17D-8C71-470F-B93D-5C5E7709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D73A6-8279-4BEF-91AD-5131F96B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16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44DF7-792F-47B2-A7FA-94D470BB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2C3344-6BA4-40DA-B245-4F871A23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4C3AE-7526-43F4-851B-96A85846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87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2A59-0C45-4FC9-AE71-AA66B6F7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588D4-FAB0-4074-B34C-2220EDA88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1C913-95F3-40B6-AD8C-35AAC181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41849-87DD-47EB-AB7E-E9D4773E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BAD56-2AB2-4125-8D82-E0708055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52B4E-90FD-469D-9212-C9B77645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95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12C12-BCFB-463E-9E70-D5833198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F77A04-2302-427A-A6E7-08AD9920C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3BF7E-C917-4944-8FB1-CFD47DC09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D29FB-0CE1-40E8-BEE7-5FDDD33A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394AF-B485-43AC-999C-4ABD8BDF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16B41-1680-40E2-811D-7E3D0AEF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22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E36420-DF68-41C9-BC75-01342895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51F6B-9005-4E0B-8DF5-DB118B97F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78CC-99EB-4D2B-BE72-FE4C53E2D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D1F3-1FBB-46D4-821B-741B2F6AA61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15189-E4EC-4D19-8749-40AE8DBDA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98B4A-8A71-44E4-89A7-9B543BF0D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D2F5B-7981-4118-88DE-B77DB835C9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57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RFS0MYTC1I?feature=oembed" TargetMode="Externa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F-FQLKaUCk?feature=oembed" TargetMode="Externa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fstede-insights.com/country-comparison/czech-republic,nigeria/" TargetMode="External"/><Relationship Id="rId3" Type="http://schemas.openxmlformats.org/officeDocument/2006/relationships/hyperlink" Target="https://www.worldatlas.com/maps/nigeria" TargetMode="External"/><Relationship Id="rId7" Type="http://schemas.openxmlformats.org/officeDocument/2006/relationships/hyperlink" Target="https://www.cbn.gov.ng/rates/exchratebycurrency.asp" TargetMode="External"/><Relationship Id="rId2" Type="http://schemas.openxmlformats.org/officeDocument/2006/relationships/hyperlink" Target="https://www.commisceo-global.com/resources/country-guides/nigeria-gui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pec.org/opec_web/en/about_us/167.htm" TargetMode="External"/><Relationship Id="rId5" Type="http://schemas.openxmlformats.org/officeDocument/2006/relationships/hyperlink" Target="https://worldpopulationreview.com/country-rankings/oil-production-by-country" TargetMode="External"/><Relationship Id="rId4" Type="http://schemas.openxmlformats.org/officeDocument/2006/relationships/hyperlink" Target="https://databank.worldbank.org/views/reports/reportwidget.aspx?Report_Name=CountryProfile&amp;Id=b450fd57&amp;tbar=y&amp;dd=y&amp;inf=n&amp;zm=n&amp;country=NG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plCfab1_RM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9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B4B4D2D-EA21-4F6E-BD66-0356C0E9E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5" r="9089" b="422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09" name="Rectangle 10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7ADA2-01A6-4CF8-9DC6-DC2A08E74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/>
              <a:t>Nigeria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035337-9F76-4967-A8A4-BDA4B57C1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Intercultural Communication</a:t>
            </a:r>
          </a:p>
          <a:p>
            <a:pPr algn="l"/>
            <a:endParaRPr lang="en-GB" sz="2000"/>
          </a:p>
          <a:p>
            <a:pPr algn="l"/>
            <a:r>
              <a:rPr lang="en-GB" sz="2000"/>
              <a:t>Jessica Amiesimaka</a:t>
            </a:r>
          </a:p>
        </p:txBody>
      </p:sp>
      <p:sp>
        <p:nvSpPr>
          <p:cNvPr id="110" name="Rectangle 10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Rectangle 10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47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Rectangle 1138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2" descr="The Most Rave-worthy Asoebi Styles From Anita Brow And Emmanuel Ikubese's  Traditional Wedding | Lace gown styles, Nigerian lace dress, African  traditional dresses">
            <a:extLst>
              <a:ext uri="{FF2B5EF4-FFF2-40B4-BE49-F238E27FC236}">
                <a16:creationId xmlns:a16="http://schemas.microsoft.com/office/drawing/2014/main" id="{29AFBCF3-D3CC-2054-14E8-D80AD5E9A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" r="3" b="4446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9DEC16E-6A7A-C938-6CA3-ED4DA42D9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8885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E1BED63-8FA4-5A2F-239D-8FE8005C7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925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1" name="Rectangle 1140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83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Burna Boy receives GRAMMY trophy - GRUNGECAKE™">
            <a:extLst>
              <a:ext uri="{FF2B5EF4-FFF2-40B4-BE49-F238E27FC236}">
                <a16:creationId xmlns:a16="http://schemas.microsoft.com/office/drawing/2014/main" id="{75B1B96F-EB56-155B-DABA-7C2028F11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r="33" b="-2"/>
          <a:stretch/>
        </p:blipFill>
        <p:spPr bwMode="auto">
          <a:xfrm>
            <a:off x="3059902" y="3474719"/>
            <a:ext cx="2970466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A9A1AE-1897-0ABF-82B7-5ECBB774574E}"/>
              </a:ext>
            </a:extLst>
          </p:cNvPr>
          <p:cNvSpPr txBox="1"/>
          <p:nvPr/>
        </p:nvSpPr>
        <p:spPr>
          <a:xfrm>
            <a:off x="6479648" y="4270664"/>
            <a:ext cx="2404579" cy="19986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Creative industry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Movies (Nollywood/</a:t>
            </a:r>
            <a:r>
              <a:rPr lang="en-US" dirty="0" err="1">
                <a:solidFill>
                  <a:srgbClr val="FFFFFF"/>
                </a:solidFill>
              </a:rPr>
              <a:t>Neflix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Music (Grammy winners)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Fashion (Lagos Fashion Week)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7C1B6C-0600-1108-726A-98CA72C23A29}"/>
              </a:ext>
            </a:extLst>
          </p:cNvPr>
          <p:cNvSpPr txBox="1"/>
          <p:nvPr/>
        </p:nvSpPr>
        <p:spPr>
          <a:xfrm>
            <a:off x="8999769" y="4268133"/>
            <a:ext cx="2752349" cy="1998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FinTech industry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Payment platforms (</a:t>
            </a:r>
            <a:r>
              <a:rPr lang="en-US" dirty="0" err="1">
                <a:solidFill>
                  <a:srgbClr val="FFFFFF"/>
                </a:solidFill>
              </a:rPr>
              <a:t>Paystack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FlutterWave</a:t>
            </a:r>
            <a:r>
              <a:rPr lang="en-US" dirty="0">
                <a:solidFill>
                  <a:srgbClr val="FFFFFF"/>
                </a:solidFill>
              </a:rPr>
              <a:t>, Interswitch)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Online/Mobile banking (Kuda bank)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Savings platforms (</a:t>
            </a:r>
            <a:r>
              <a:rPr lang="en-US" dirty="0" err="1">
                <a:solidFill>
                  <a:srgbClr val="FFFFFF"/>
                </a:solidFill>
              </a:rPr>
              <a:t>Piggyvest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B7CA4-7F5D-9782-0548-A55651C961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00" r="22700"/>
          <a:stretch/>
        </p:blipFill>
        <p:spPr>
          <a:xfrm>
            <a:off x="40649" y="3452965"/>
            <a:ext cx="2889168" cy="342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8B8BFD-2AAA-F7F4-EB8B-249BA338BE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4679" y="62865"/>
            <a:ext cx="2800350" cy="1628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AC9EE9-DCDB-2DEC-8D19-6396BAC152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8004" y="1591247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35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Beyoncé, Blue Ivy, SAINt JHN, WizKid - BROWN SKIN GIRL (Official Video)">
            <a:hlinkClick r:id="" action="ppaction://media"/>
            <a:extLst>
              <a:ext uri="{FF2B5EF4-FFF2-40B4-BE49-F238E27FC236}">
                <a16:creationId xmlns:a16="http://schemas.microsoft.com/office/drawing/2014/main" id="{746296B0-4DB6-BEF3-8B3C-9A58FBBBD6A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4301" y="241225"/>
            <a:ext cx="11283397" cy="637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6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King of Boys - Official Trailer (HD)">
            <a:hlinkClick r:id="" action="ppaction://media"/>
            <a:extLst>
              <a:ext uri="{FF2B5EF4-FFF2-40B4-BE49-F238E27FC236}">
                <a16:creationId xmlns:a16="http://schemas.microsoft.com/office/drawing/2014/main" id="{A491FA3C-9A56-96F4-7110-AE8F2A330F3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3211" y="201056"/>
            <a:ext cx="11542338" cy="65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25305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C7A2A-419C-41D6-B758-BC3296A1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0"/>
            <a:ext cx="3759200" cy="330098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B03C45-48D6-469B-A7EE-A995D3DE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2216" y="450221"/>
            <a:ext cx="2112264" cy="1856232"/>
          </a:xfrm>
          <a:prstGeom prst="rect">
            <a:avLst/>
          </a:prstGeom>
          <a:solidFill>
            <a:srgbClr val="F9B74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Badge Question Mark with solid fill">
            <a:extLst>
              <a:ext uri="{FF2B5EF4-FFF2-40B4-BE49-F238E27FC236}">
                <a16:creationId xmlns:a16="http://schemas.microsoft.com/office/drawing/2014/main" id="{B152CF8D-5E87-48DC-9EA3-4B7A46A6E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2820" y="582809"/>
            <a:ext cx="1591056" cy="15910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DC6538F-5594-43F5-9726-515C38175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868" y="2519294"/>
            <a:ext cx="2112264" cy="1856232"/>
          </a:xfrm>
          <a:prstGeom prst="rect">
            <a:avLst/>
          </a:prstGeom>
          <a:solidFill>
            <a:srgbClr val="F9B74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Thought bubble outline">
            <a:extLst>
              <a:ext uri="{FF2B5EF4-FFF2-40B4-BE49-F238E27FC236}">
                <a16:creationId xmlns:a16="http://schemas.microsoft.com/office/drawing/2014/main" id="{F6599E1A-2A01-424A-832D-B9E10DC8D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6075" y="2651882"/>
            <a:ext cx="1591056" cy="159105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535424"/>
            <a:ext cx="2126729" cy="1858504"/>
          </a:xfrm>
          <a:prstGeom prst="rect">
            <a:avLst/>
          </a:prstGeom>
          <a:solidFill>
            <a:srgbClr val="3D6E4B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25BBB0-424C-4397-99D6-8691D3F56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52344" y="4535424"/>
            <a:ext cx="2112264" cy="1856232"/>
          </a:xfrm>
          <a:prstGeom prst="rect">
            <a:avLst/>
          </a:prstGeom>
          <a:solidFill>
            <a:srgbClr val="F9B74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Several hands raised and ready to answer a question">
            <a:extLst>
              <a:ext uri="{FF2B5EF4-FFF2-40B4-BE49-F238E27FC236}">
                <a16:creationId xmlns:a16="http://schemas.microsoft.com/office/drawing/2014/main" id="{82F95CDE-C351-4BC7-8E3F-FB3F5A85C3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62" y="4857263"/>
            <a:ext cx="1810512" cy="12085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36AA562-600C-49F2-914F-C02A7616A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868" y="4533405"/>
            <a:ext cx="2112264" cy="1856232"/>
          </a:xfrm>
          <a:prstGeom prst="rect">
            <a:avLst/>
          </a:prstGeom>
          <a:solidFill>
            <a:srgbClr val="F9B747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Different colored question marks">
            <a:extLst>
              <a:ext uri="{FF2B5EF4-FFF2-40B4-BE49-F238E27FC236}">
                <a16:creationId xmlns:a16="http://schemas.microsoft.com/office/drawing/2014/main" id="{55ECEE68-C2D3-46F5-B484-8E15A78979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47" y="4952314"/>
            <a:ext cx="1810512" cy="101841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7567" y="450221"/>
            <a:ext cx="4405512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A501E18-18C7-41A2-9CDD-517F27F8B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103" y="795548"/>
            <a:ext cx="3759198" cy="5275603"/>
          </a:xfrm>
        </p:spPr>
        <p:txBody>
          <a:bodyPr anchor="ctr">
            <a:normAutofit/>
          </a:bodyPr>
          <a:lstStyle/>
          <a:p>
            <a:r>
              <a:rPr lang="en-US" sz="2200" dirty="0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49602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9D6D-6F26-4AAD-8ECD-1FA3C046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F2B0C-382F-46FC-8BE2-D512ABA4F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>
                <a:hlinkClick r:id="rId2"/>
              </a:rPr>
              <a:t>https://www.commisceo-global.com/resources/country-guides/nigeria-guide</a:t>
            </a:r>
            <a:endParaRPr lang="en-GB" dirty="0"/>
          </a:p>
          <a:p>
            <a:r>
              <a:rPr lang="en-GB" dirty="0">
                <a:hlinkClick r:id="rId3"/>
              </a:rPr>
              <a:t>https://www.worldatlas.com/maps/nigeria</a:t>
            </a:r>
            <a:endParaRPr lang="en-GB" dirty="0"/>
          </a:p>
          <a:p>
            <a:r>
              <a:rPr lang="en-GB" dirty="0">
                <a:hlinkClick r:id="rId4"/>
              </a:rPr>
              <a:t>https://databank.worldbank.org/views/reports/reportwidget.aspx?Report_Name=CountryProfile&amp;Id=b450fd57&amp;tbar=y&amp;dd=y&amp;inf=n&amp;zm=n&amp;country=NGA</a:t>
            </a:r>
            <a:endParaRPr lang="en-GB" dirty="0"/>
          </a:p>
          <a:p>
            <a:r>
              <a:rPr lang="en-GB" dirty="0">
                <a:hlinkClick r:id="rId5"/>
              </a:rPr>
              <a:t>https://worldpopulationreview.com/country-rankings/oil-production-by-country</a:t>
            </a:r>
            <a:endParaRPr lang="en-GB" dirty="0"/>
          </a:p>
          <a:p>
            <a:r>
              <a:rPr lang="en-GB" dirty="0">
                <a:hlinkClick r:id="rId6"/>
              </a:rPr>
              <a:t>https://www.opec.org/opec_web/en/about_us/167.htm</a:t>
            </a:r>
            <a:endParaRPr lang="en-GB" dirty="0"/>
          </a:p>
          <a:p>
            <a:r>
              <a:rPr lang="en-GB" dirty="0">
                <a:hlinkClick r:id="rId7"/>
              </a:rPr>
              <a:t>https://www.cbn.gov.ng/rates/exchratebycurrency.asp</a:t>
            </a:r>
            <a:endParaRPr lang="en-GB" dirty="0"/>
          </a:p>
          <a:p>
            <a:r>
              <a:rPr lang="en-GB" dirty="0">
                <a:hlinkClick r:id="rId8"/>
              </a:rPr>
              <a:t>https://www.hofstede-insights.com/country-comparison/czech-republic,nigeria/</a:t>
            </a:r>
            <a:endParaRPr lang="en-GB" dirty="0"/>
          </a:p>
          <a:p>
            <a:r>
              <a:rPr lang="en-GB" dirty="0"/>
              <a:t>https://www.howwemadeitinafrica.com/nigerian-business-culture-and-incentives-an-inside-perspective/47005/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2398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1FD3F-E25F-467C-AC09-9D46313C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anchor="b">
            <a:normAutofit/>
          </a:bodyPr>
          <a:lstStyle/>
          <a:p>
            <a:pPr algn="ctr"/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1A656-BEB4-4255-8E4B-6B4371D6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427383"/>
            <a:ext cx="8959892" cy="3169482"/>
          </a:xfrm>
        </p:spPr>
        <p:txBody>
          <a:bodyPr anchor="t">
            <a:norm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Culture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SWOT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Business tips &amp; things to know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Discussion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21111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6B298B9-AA3F-4E48-9ADE-DD1A49F40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8A6362C-DAA2-46F0-8F9D-238EA1E6F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998728 w 12192000"/>
              <a:gd name="connsiteY0" fmla="*/ 3612739 h 6858000"/>
              <a:gd name="connsiteX1" fmla="*/ 2014976 w 12192000"/>
              <a:gd name="connsiteY1" fmla="*/ 3645485 h 6858000"/>
              <a:gd name="connsiteX2" fmla="*/ 1987764 w 12192000"/>
              <a:gd name="connsiteY2" fmla="*/ 3715075 h 6858000"/>
              <a:gd name="connsiteX3" fmla="*/ 1970583 w 12192000"/>
              <a:gd name="connsiteY3" fmla="*/ 3648007 h 6858000"/>
              <a:gd name="connsiteX4" fmla="*/ 1968718 w 12192000"/>
              <a:gd name="connsiteY4" fmla="*/ 3632235 h 6858000"/>
              <a:gd name="connsiteX5" fmla="*/ 1979288 w 12192000"/>
              <a:gd name="connsiteY5" fmla="*/ 3624964 h 6858000"/>
              <a:gd name="connsiteX6" fmla="*/ 1998728 w 12192000"/>
              <a:gd name="connsiteY6" fmla="*/ 3612739 h 6858000"/>
              <a:gd name="connsiteX7" fmla="*/ 1955875 w 12192000"/>
              <a:gd name="connsiteY7" fmla="*/ 3516632 h 6858000"/>
              <a:gd name="connsiteX8" fmla="*/ 1956461 w 12192000"/>
              <a:gd name="connsiteY8" fmla="*/ 3521046 h 6858000"/>
              <a:gd name="connsiteX9" fmla="*/ 1965292 w 12192000"/>
              <a:gd name="connsiteY9" fmla="*/ 3603273 h 6858000"/>
              <a:gd name="connsiteX10" fmla="*/ 1968718 w 12192000"/>
              <a:gd name="connsiteY10" fmla="*/ 3632235 h 6858000"/>
              <a:gd name="connsiteX11" fmla="*/ 1963908 w 12192000"/>
              <a:gd name="connsiteY11" fmla="*/ 3635544 h 6858000"/>
              <a:gd name="connsiteX12" fmla="*/ 1955653 w 12192000"/>
              <a:gd name="connsiteY12" fmla="*/ 3635212 h 6858000"/>
              <a:gd name="connsiteX13" fmla="*/ 1954172 w 12192000"/>
              <a:gd name="connsiteY13" fmla="*/ 3607075 h 6858000"/>
              <a:gd name="connsiteX14" fmla="*/ 1951958 w 12192000"/>
              <a:gd name="connsiteY14" fmla="*/ 3553088 h 6858000"/>
              <a:gd name="connsiteX15" fmla="*/ 1951483 w 12192000"/>
              <a:gd name="connsiteY15" fmla="*/ 3534997 h 6858000"/>
              <a:gd name="connsiteX16" fmla="*/ 9184139 w 12192000"/>
              <a:gd name="connsiteY16" fmla="*/ 1751373 h 6858000"/>
              <a:gd name="connsiteX17" fmla="*/ 9188600 w 12192000"/>
              <a:gd name="connsiteY17" fmla="*/ 1756725 h 6858000"/>
              <a:gd name="connsiteX18" fmla="*/ 9161388 w 12192000"/>
              <a:gd name="connsiteY18" fmla="*/ 1779476 h 6858000"/>
              <a:gd name="connsiteX19" fmla="*/ 9129269 w 12192000"/>
              <a:gd name="connsiteY19" fmla="*/ 1788844 h 6858000"/>
              <a:gd name="connsiteX20" fmla="*/ 9184139 w 12192000"/>
              <a:gd name="connsiteY20" fmla="*/ 1751373 h 6858000"/>
              <a:gd name="connsiteX21" fmla="*/ 8855814 w 12192000"/>
              <a:gd name="connsiteY21" fmla="*/ 1125503 h 6858000"/>
              <a:gd name="connsiteX22" fmla="*/ 8531505 w 12192000"/>
              <a:gd name="connsiteY22" fmla="*/ 1356134 h 6858000"/>
              <a:gd name="connsiteX23" fmla="*/ 8526597 w 12192000"/>
              <a:gd name="connsiteY23" fmla="*/ 1350781 h 6858000"/>
              <a:gd name="connsiteX24" fmla="*/ 8855814 w 12192000"/>
              <a:gd name="connsiteY24" fmla="*/ 1125503 h 6858000"/>
              <a:gd name="connsiteX25" fmla="*/ 3255597 w 12192000"/>
              <a:gd name="connsiteY25" fmla="*/ 1016302 h 6858000"/>
              <a:gd name="connsiteX26" fmla="*/ 3252884 w 12192000"/>
              <a:gd name="connsiteY26" fmla="*/ 1018887 h 6858000"/>
              <a:gd name="connsiteX27" fmla="*/ 3250417 w 12192000"/>
              <a:gd name="connsiteY27" fmla="*/ 1017988 h 6858000"/>
              <a:gd name="connsiteX28" fmla="*/ 9562593 w 12192000"/>
              <a:gd name="connsiteY28" fmla="*/ 181849 h 6858000"/>
              <a:gd name="connsiteX29" fmla="*/ 9550382 w 12192000"/>
              <a:gd name="connsiteY29" fmla="*/ 186031 h 6858000"/>
              <a:gd name="connsiteX30" fmla="*/ 9486143 w 12192000"/>
              <a:gd name="connsiteY30" fmla="*/ 255175 h 6858000"/>
              <a:gd name="connsiteX31" fmla="*/ 9454471 w 12192000"/>
              <a:gd name="connsiteY31" fmla="*/ 262313 h 6858000"/>
              <a:gd name="connsiteX32" fmla="*/ 9405847 w 12192000"/>
              <a:gd name="connsiteY32" fmla="*/ 265436 h 6858000"/>
              <a:gd name="connsiteX33" fmla="*/ 9374174 w 12192000"/>
              <a:gd name="connsiteY33" fmla="*/ 312721 h 6858000"/>
              <a:gd name="connsiteX34" fmla="*/ 9235886 w 12192000"/>
              <a:gd name="connsiteY34" fmla="*/ 393018 h 6858000"/>
              <a:gd name="connsiteX35" fmla="*/ 9293432 w 12192000"/>
              <a:gd name="connsiteY35" fmla="*/ 372945 h 6858000"/>
              <a:gd name="connsiteX36" fmla="*/ 9306368 w 12192000"/>
              <a:gd name="connsiteY36" fmla="*/ 349747 h 6858000"/>
              <a:gd name="connsiteX37" fmla="*/ 9308153 w 12192000"/>
              <a:gd name="connsiteY37" fmla="*/ 316736 h 6858000"/>
              <a:gd name="connsiteX38" fmla="*/ 9376406 w 12192000"/>
              <a:gd name="connsiteY38" fmla="*/ 260083 h 6858000"/>
              <a:gd name="connsiteX39" fmla="*/ 9391126 w 12192000"/>
              <a:gd name="connsiteY39" fmla="*/ 251160 h 6858000"/>
              <a:gd name="connsiteX40" fmla="*/ 9399602 w 12192000"/>
              <a:gd name="connsiteY40" fmla="*/ 233317 h 6858000"/>
              <a:gd name="connsiteX41" fmla="*/ 9381312 w 12192000"/>
              <a:gd name="connsiteY41" fmla="*/ 220380 h 6858000"/>
              <a:gd name="connsiteX42" fmla="*/ 9358115 w 12192000"/>
              <a:gd name="connsiteY42" fmla="*/ 219934 h 6858000"/>
              <a:gd name="connsiteX43" fmla="*/ 9277818 w 12192000"/>
              <a:gd name="connsiteY43" fmla="*/ 261867 h 6858000"/>
              <a:gd name="connsiteX44" fmla="*/ 9050311 w 12192000"/>
              <a:gd name="connsiteY44" fmla="*/ 470639 h 6858000"/>
              <a:gd name="connsiteX45" fmla="*/ 8804067 w 12192000"/>
              <a:gd name="connsiteY45" fmla="*/ 657552 h 6858000"/>
              <a:gd name="connsiteX46" fmla="*/ 8216563 w 12192000"/>
              <a:gd name="connsiteY46" fmla="*/ 1067511 h 6858000"/>
              <a:gd name="connsiteX47" fmla="*/ 7204377 w 12192000"/>
              <a:gd name="connsiteY47" fmla="*/ 1356580 h 6858000"/>
              <a:gd name="connsiteX48" fmla="*/ 6221188 w 12192000"/>
              <a:gd name="connsiteY48" fmla="*/ 1405651 h 6858000"/>
              <a:gd name="connsiteX49" fmla="*/ 6081116 w 12192000"/>
              <a:gd name="connsiteY49" fmla="*/ 1413234 h 6858000"/>
              <a:gd name="connsiteX50" fmla="*/ 3680242 w 12192000"/>
              <a:gd name="connsiteY50" fmla="*/ 1085356 h 6858000"/>
              <a:gd name="connsiteX51" fmla="*/ 3335857 w 12192000"/>
              <a:gd name="connsiteY51" fmla="*/ 981416 h 6858000"/>
              <a:gd name="connsiteX52" fmla="*/ 3277977 w 12192000"/>
              <a:gd name="connsiteY52" fmla="*/ 1009017 h 6858000"/>
              <a:gd name="connsiteX53" fmla="*/ 3255597 w 12192000"/>
              <a:gd name="connsiteY53" fmla="*/ 1016302 h 6858000"/>
              <a:gd name="connsiteX54" fmla="*/ 3260022 w 12192000"/>
              <a:gd name="connsiteY54" fmla="*/ 1012084 h 6858000"/>
              <a:gd name="connsiteX55" fmla="*/ 3260468 w 12192000"/>
              <a:gd name="connsiteY55" fmla="*/ 1000598 h 6858000"/>
              <a:gd name="connsiteX56" fmla="*/ 3226565 w 12192000"/>
              <a:gd name="connsiteY56" fmla="*/ 956880 h 6858000"/>
              <a:gd name="connsiteX57" fmla="*/ 3162773 w 12192000"/>
              <a:gd name="connsiteY57" fmla="*/ 937252 h 6858000"/>
              <a:gd name="connsiteX58" fmla="*/ 3131101 w 12192000"/>
              <a:gd name="connsiteY58" fmla="*/ 953757 h 6858000"/>
              <a:gd name="connsiteX59" fmla="*/ 3089615 w 12192000"/>
              <a:gd name="connsiteY59" fmla="*/ 972493 h 6858000"/>
              <a:gd name="connsiteX60" fmla="*/ 2893779 w 12192000"/>
              <a:gd name="connsiteY60" fmla="*/ 842681 h 6858000"/>
              <a:gd name="connsiteX61" fmla="*/ 2759952 w 12192000"/>
              <a:gd name="connsiteY61" fmla="*/ 749000 h 6858000"/>
              <a:gd name="connsiteX62" fmla="*/ 2733632 w 12192000"/>
              <a:gd name="connsiteY62" fmla="*/ 739187 h 6858000"/>
              <a:gd name="connsiteX63" fmla="*/ 2723372 w 12192000"/>
              <a:gd name="connsiteY63" fmla="*/ 765506 h 6858000"/>
              <a:gd name="connsiteX64" fmla="*/ 2748353 w 12192000"/>
              <a:gd name="connsiteY64" fmla="*/ 806101 h 6858000"/>
              <a:gd name="connsiteX65" fmla="*/ 2710882 w 12192000"/>
              <a:gd name="connsiteY65" fmla="*/ 890859 h 6858000"/>
              <a:gd name="connsiteX66" fmla="*/ 2532890 w 12192000"/>
              <a:gd name="connsiteY66" fmla="*/ 894873 h 6858000"/>
              <a:gd name="connsiteX67" fmla="*/ 2513708 w 12192000"/>
              <a:gd name="connsiteY67" fmla="*/ 921639 h 6858000"/>
              <a:gd name="connsiteX68" fmla="*/ 2511032 w 12192000"/>
              <a:gd name="connsiteY68" fmla="*/ 1038515 h 6858000"/>
              <a:gd name="connsiteX69" fmla="*/ 2503448 w 12192000"/>
              <a:gd name="connsiteY69" fmla="*/ 1067511 h 6858000"/>
              <a:gd name="connsiteX70" fmla="*/ 2485157 w 12192000"/>
              <a:gd name="connsiteY70" fmla="*/ 1194648 h 6858000"/>
              <a:gd name="connsiteX71" fmla="*/ 2394602 w 12192000"/>
              <a:gd name="connsiteY71" fmla="*/ 1391375 h 6858000"/>
              <a:gd name="connsiteX72" fmla="*/ 2298245 w 12192000"/>
              <a:gd name="connsiteY72" fmla="*/ 1511374 h 6858000"/>
              <a:gd name="connsiteX73" fmla="*/ 2286201 w 12192000"/>
              <a:gd name="connsiteY73" fmla="*/ 1543493 h 6858000"/>
              <a:gd name="connsiteX74" fmla="*/ 2264789 w 12192000"/>
              <a:gd name="connsiteY74" fmla="*/ 1668400 h 6858000"/>
              <a:gd name="connsiteX75" fmla="*/ 2274156 w 12192000"/>
              <a:gd name="connsiteY75" fmla="*/ 1693827 h 6858000"/>
              <a:gd name="connsiteX76" fmla="*/ 2316535 w 12192000"/>
              <a:gd name="connsiteY76" fmla="*/ 1723714 h 6858000"/>
              <a:gd name="connsiteX77" fmla="*/ 2352223 w 12192000"/>
              <a:gd name="connsiteY77" fmla="*/ 1797320 h 6858000"/>
              <a:gd name="connsiteX78" fmla="*/ 2420922 w 12192000"/>
              <a:gd name="connsiteY78" fmla="*/ 1903044 h 6858000"/>
              <a:gd name="connsiteX79" fmla="*/ 2454378 w 12192000"/>
              <a:gd name="connsiteY79" fmla="*/ 1932933 h 6858000"/>
              <a:gd name="connsiteX80" fmla="*/ 2429397 w 12192000"/>
              <a:gd name="connsiteY80" fmla="*/ 1955683 h 6858000"/>
              <a:gd name="connsiteX81" fmla="*/ 2345531 w 12192000"/>
              <a:gd name="connsiteY81" fmla="*/ 2099325 h 6858000"/>
              <a:gd name="connsiteX82" fmla="*/ 2471776 w 12192000"/>
              <a:gd name="connsiteY82" fmla="*/ 2249659 h 6858000"/>
              <a:gd name="connsiteX83" fmla="*/ 2536904 w 12192000"/>
              <a:gd name="connsiteY83" fmla="*/ 2293822 h 6858000"/>
              <a:gd name="connsiteX84" fmla="*/ 2411552 w 12192000"/>
              <a:gd name="connsiteY84" fmla="*/ 2308990 h 6858000"/>
              <a:gd name="connsiteX85" fmla="*/ 2367836 w 12192000"/>
              <a:gd name="connsiteY85" fmla="*/ 2371888 h 6858000"/>
              <a:gd name="connsiteX86" fmla="*/ 2348654 w 12192000"/>
              <a:gd name="connsiteY86" fmla="*/ 2403561 h 6858000"/>
              <a:gd name="connsiteX87" fmla="*/ 2230439 w 12192000"/>
              <a:gd name="connsiteY87" fmla="*/ 2599842 h 6858000"/>
              <a:gd name="connsiteX88" fmla="*/ 2250067 w 12192000"/>
              <a:gd name="connsiteY88" fmla="*/ 2654712 h 6858000"/>
              <a:gd name="connsiteX89" fmla="*/ 2447240 w 12192000"/>
              <a:gd name="connsiteY89" fmla="*/ 2920137 h 6858000"/>
              <a:gd name="connsiteX90" fmla="*/ 2237577 w 12192000"/>
              <a:gd name="connsiteY90" fmla="*/ 2994189 h 6858000"/>
              <a:gd name="connsiteX91" fmla="*/ 2225086 w 12192000"/>
              <a:gd name="connsiteY91" fmla="*/ 3119541 h 6858000"/>
              <a:gd name="connsiteX92" fmla="*/ 2118023 w 12192000"/>
              <a:gd name="connsiteY92" fmla="*/ 3260060 h 6858000"/>
              <a:gd name="connsiteX93" fmla="*/ 1964679 w 12192000"/>
              <a:gd name="connsiteY93" fmla="*/ 3479817 h 6858000"/>
              <a:gd name="connsiteX94" fmla="*/ 1955875 w 12192000"/>
              <a:gd name="connsiteY94" fmla="*/ 3516632 h 6858000"/>
              <a:gd name="connsiteX95" fmla="*/ 1953287 w 12192000"/>
              <a:gd name="connsiteY95" fmla="*/ 3497155 h 6858000"/>
              <a:gd name="connsiteX96" fmla="*/ 1951185 w 12192000"/>
              <a:gd name="connsiteY96" fmla="*/ 3493814 h 6858000"/>
              <a:gd name="connsiteX97" fmla="*/ 1950905 w 12192000"/>
              <a:gd name="connsiteY97" fmla="*/ 3512985 h 6858000"/>
              <a:gd name="connsiteX98" fmla="*/ 1951483 w 12192000"/>
              <a:gd name="connsiteY98" fmla="*/ 3534997 h 6858000"/>
              <a:gd name="connsiteX99" fmla="*/ 1947593 w 12192000"/>
              <a:gd name="connsiteY99" fmla="*/ 3551262 h 6858000"/>
              <a:gd name="connsiteX100" fmla="*/ 1952901 w 12192000"/>
              <a:gd name="connsiteY100" fmla="*/ 3635101 h 6858000"/>
              <a:gd name="connsiteX101" fmla="*/ 1955653 w 12192000"/>
              <a:gd name="connsiteY101" fmla="*/ 3635212 h 6858000"/>
              <a:gd name="connsiteX102" fmla="*/ 1957374 w 12192000"/>
              <a:gd name="connsiteY102" fmla="*/ 3667901 h 6858000"/>
              <a:gd name="connsiteX103" fmla="*/ 1976612 w 12192000"/>
              <a:gd name="connsiteY103" fmla="*/ 3838643 h 6858000"/>
              <a:gd name="connsiteX104" fmla="*/ 2155495 w 12192000"/>
              <a:gd name="connsiteY104" fmla="*/ 4074180 h 6858000"/>
              <a:gd name="connsiteX105" fmla="*/ 2302706 w 12192000"/>
              <a:gd name="connsiteY105" fmla="*/ 4167860 h 6858000"/>
              <a:gd name="connsiteX106" fmla="*/ 2638168 w 12192000"/>
              <a:gd name="connsiteY106" fmla="*/ 4593433 h 6858000"/>
              <a:gd name="connsiteX107" fmla="*/ 2743893 w 12192000"/>
              <a:gd name="connsiteY107" fmla="*/ 4731276 h 6858000"/>
              <a:gd name="connsiteX108" fmla="*/ 2665826 w 12192000"/>
              <a:gd name="connsiteY108" fmla="*/ 4780346 h 6858000"/>
              <a:gd name="connsiteX109" fmla="*/ 2815268 w 12192000"/>
              <a:gd name="connsiteY109" fmla="*/ 4924880 h 6858000"/>
              <a:gd name="connsiteX110" fmla="*/ 2991474 w 12192000"/>
              <a:gd name="connsiteY110" fmla="*/ 5085474 h 6858000"/>
              <a:gd name="connsiteX111" fmla="*/ 6494644 w 12192000"/>
              <a:gd name="connsiteY111" fmla="*/ 6212306 h 6858000"/>
              <a:gd name="connsiteX112" fmla="*/ 8314257 w 12192000"/>
              <a:gd name="connsiteY112" fmla="*/ 5863906 h 6858000"/>
              <a:gd name="connsiteX113" fmla="*/ 8832618 w 12192000"/>
              <a:gd name="connsiteY113" fmla="*/ 5651566 h 6858000"/>
              <a:gd name="connsiteX114" fmla="*/ 9009270 w 12192000"/>
              <a:gd name="connsiteY114" fmla="*/ 5457516 h 6858000"/>
              <a:gd name="connsiteX115" fmla="*/ 9071277 w 12192000"/>
              <a:gd name="connsiteY115" fmla="*/ 5403093 h 6858000"/>
              <a:gd name="connsiteX116" fmla="*/ 9225625 w 12192000"/>
              <a:gd name="connsiteY116" fmla="*/ 5332164 h 6858000"/>
              <a:gd name="connsiteX117" fmla="*/ 9495066 w 12192000"/>
              <a:gd name="connsiteY117" fmla="*/ 5178707 h 6858000"/>
              <a:gd name="connsiteX118" fmla="*/ 9396033 w 12192000"/>
              <a:gd name="connsiteY118" fmla="*/ 5143912 h 6858000"/>
              <a:gd name="connsiteX119" fmla="*/ 9111425 w 12192000"/>
              <a:gd name="connsiteY119" fmla="*/ 5236700 h 6858000"/>
              <a:gd name="connsiteX120" fmla="*/ 8904438 w 12192000"/>
              <a:gd name="connsiteY120" fmla="*/ 5261234 h 6858000"/>
              <a:gd name="connsiteX121" fmla="*/ 9196183 w 12192000"/>
              <a:gd name="connsiteY121" fmla="*/ 5098857 h 6858000"/>
              <a:gd name="connsiteX122" fmla="*/ 9478560 w 12192000"/>
              <a:gd name="connsiteY122" fmla="*/ 4887855 h 6858000"/>
              <a:gd name="connsiteX123" fmla="*/ 9260867 w 12192000"/>
              <a:gd name="connsiteY123" fmla="*/ 4928449 h 6858000"/>
              <a:gd name="connsiteX124" fmla="*/ 9251499 w 12192000"/>
              <a:gd name="connsiteY124" fmla="*/ 4899899 h 6858000"/>
              <a:gd name="connsiteX125" fmla="*/ 9440197 w 12192000"/>
              <a:gd name="connsiteY125" fmla="*/ 4648749 h 6858000"/>
              <a:gd name="connsiteX126" fmla="*/ 9533430 w 12192000"/>
              <a:gd name="connsiteY126" fmla="*/ 4547485 h 6858000"/>
              <a:gd name="connsiteX127" fmla="*/ 9953203 w 12192000"/>
              <a:gd name="connsiteY127" fmla="*/ 4242804 h 6858000"/>
              <a:gd name="connsiteX128" fmla="*/ 9555288 w 12192000"/>
              <a:gd name="connsiteY128" fmla="*/ 4378862 h 6858000"/>
              <a:gd name="connsiteX129" fmla="*/ 9966586 w 12192000"/>
              <a:gd name="connsiteY129" fmla="*/ 4082655 h 6858000"/>
              <a:gd name="connsiteX130" fmla="*/ 10165990 w 12192000"/>
              <a:gd name="connsiteY130" fmla="*/ 3973363 h 6858000"/>
              <a:gd name="connsiteX131" fmla="*/ 10216399 w 12192000"/>
              <a:gd name="connsiteY131" fmla="*/ 3908679 h 6858000"/>
              <a:gd name="connsiteX132" fmla="*/ 10127626 w 12192000"/>
              <a:gd name="connsiteY132" fmla="*/ 3894850 h 6858000"/>
              <a:gd name="connsiteX133" fmla="*/ 9855955 w 12192000"/>
              <a:gd name="connsiteY133" fmla="*/ 3919832 h 6858000"/>
              <a:gd name="connsiteX134" fmla="*/ 10191863 w 12192000"/>
              <a:gd name="connsiteY134" fmla="*/ 3720428 h 6858000"/>
              <a:gd name="connsiteX135" fmla="*/ 9940267 w 12192000"/>
              <a:gd name="connsiteY135" fmla="*/ 3751209 h 6858000"/>
              <a:gd name="connsiteX136" fmla="*/ 9867999 w 12192000"/>
              <a:gd name="connsiteY136" fmla="*/ 3672696 h 6858000"/>
              <a:gd name="connsiteX137" fmla="*/ 9751124 w 12192000"/>
              <a:gd name="connsiteY137" fmla="*/ 3546005 h 6858000"/>
              <a:gd name="connsiteX138" fmla="*/ 9670381 w 12192000"/>
              <a:gd name="connsiteY138" fmla="*/ 3475523 h 6858000"/>
              <a:gd name="connsiteX139" fmla="*/ 9636477 w 12192000"/>
              <a:gd name="connsiteY139" fmla="*/ 3253369 h 6858000"/>
              <a:gd name="connsiteX140" fmla="*/ 9706514 w 12192000"/>
              <a:gd name="connsiteY140" fmla="*/ 3010694 h 6858000"/>
              <a:gd name="connsiteX141" fmla="*/ 9895211 w 12192000"/>
              <a:gd name="connsiteY141" fmla="*/ 2888019 h 6858000"/>
              <a:gd name="connsiteX142" fmla="*/ 9840788 w 12192000"/>
              <a:gd name="connsiteY142" fmla="*/ 2750175 h 6858000"/>
              <a:gd name="connsiteX143" fmla="*/ 9439750 w 12192000"/>
              <a:gd name="connsiteY143" fmla="*/ 2834041 h 6858000"/>
              <a:gd name="connsiteX144" fmla="*/ 10040191 w 12192000"/>
              <a:gd name="connsiteY144" fmla="*/ 2389286 h 6858000"/>
              <a:gd name="connsiteX145" fmla="*/ 9939374 w 12192000"/>
              <a:gd name="connsiteY145" fmla="*/ 2373227 h 6858000"/>
              <a:gd name="connsiteX146" fmla="*/ 9943389 w 12192000"/>
              <a:gd name="connsiteY146" fmla="*/ 2347353 h 6858000"/>
              <a:gd name="connsiteX147" fmla="*/ 9937144 w 12192000"/>
              <a:gd name="connsiteY147" fmla="*/ 2189436 h 6858000"/>
              <a:gd name="connsiteX148" fmla="*/ 9920638 w 12192000"/>
              <a:gd name="connsiteY148" fmla="*/ 2116723 h 6858000"/>
              <a:gd name="connsiteX149" fmla="*/ 9947404 w 12192000"/>
              <a:gd name="connsiteY149" fmla="*/ 2033304 h 6858000"/>
              <a:gd name="connsiteX150" fmla="*/ 9497296 w 12192000"/>
              <a:gd name="connsiteY150" fmla="*/ 2182299 h 6858000"/>
              <a:gd name="connsiteX151" fmla="*/ 9144883 w 12192000"/>
              <a:gd name="connsiteY151" fmla="*/ 2211295 h 6858000"/>
              <a:gd name="connsiteX152" fmla="*/ 9155589 w 12192000"/>
              <a:gd name="connsiteY152" fmla="*/ 2201927 h 6858000"/>
              <a:gd name="connsiteX153" fmla="*/ 9322428 w 12192000"/>
              <a:gd name="connsiteY153" fmla="*/ 1998954 h 6858000"/>
              <a:gd name="connsiteX154" fmla="*/ 9329119 w 12192000"/>
              <a:gd name="connsiteY154" fmla="*/ 1994047 h 6858000"/>
              <a:gd name="connsiteX155" fmla="*/ 9360345 w 12192000"/>
              <a:gd name="connsiteY155" fmla="*/ 1961483 h 6858000"/>
              <a:gd name="connsiteX156" fmla="*/ 9392465 w 12192000"/>
              <a:gd name="connsiteY156" fmla="*/ 1928918 h 6858000"/>
              <a:gd name="connsiteX157" fmla="*/ 9397371 w 12192000"/>
              <a:gd name="connsiteY157" fmla="*/ 1928025 h 6858000"/>
              <a:gd name="connsiteX158" fmla="*/ 9441534 w 12192000"/>
              <a:gd name="connsiteY158" fmla="*/ 1864680 h 6858000"/>
              <a:gd name="connsiteX159" fmla="*/ 9453133 w 12192000"/>
              <a:gd name="connsiteY159" fmla="*/ 1821855 h 6858000"/>
              <a:gd name="connsiteX160" fmla="*/ 9500865 w 12192000"/>
              <a:gd name="connsiteY160" fmla="*/ 1774123 h 6858000"/>
              <a:gd name="connsiteX161" fmla="*/ 9549935 w 12192000"/>
              <a:gd name="connsiteY161" fmla="*/ 1729961 h 6858000"/>
              <a:gd name="connsiteX162" fmla="*/ 9670381 w 12192000"/>
              <a:gd name="connsiteY162" fmla="*/ 1692042 h 6858000"/>
              <a:gd name="connsiteX163" fmla="*/ 9750231 w 12192000"/>
              <a:gd name="connsiteY163" fmla="*/ 1622006 h 6858000"/>
              <a:gd name="connsiteX164" fmla="*/ 9652537 w 12192000"/>
              <a:gd name="connsiteY164" fmla="*/ 1642080 h 6858000"/>
              <a:gd name="connsiteX165" fmla="*/ 9740417 w 12192000"/>
              <a:gd name="connsiteY165" fmla="*/ 1563121 h 6858000"/>
              <a:gd name="connsiteX166" fmla="*/ 9789041 w 12192000"/>
              <a:gd name="connsiteY166" fmla="*/ 1483271 h 6858000"/>
              <a:gd name="connsiteX167" fmla="*/ 9783687 w 12192000"/>
              <a:gd name="connsiteY167" fmla="*/ 1460966 h 6858000"/>
              <a:gd name="connsiteX168" fmla="*/ 9760491 w 12192000"/>
              <a:gd name="connsiteY168" fmla="*/ 1464534 h 6858000"/>
              <a:gd name="connsiteX169" fmla="*/ 9677518 w 12192000"/>
              <a:gd name="connsiteY169" fmla="*/ 1524757 h 6858000"/>
              <a:gd name="connsiteX170" fmla="*/ 9570010 w 12192000"/>
              <a:gd name="connsiteY170" fmla="*/ 1606839 h 6858000"/>
              <a:gd name="connsiteX171" fmla="*/ 9733726 w 12192000"/>
              <a:gd name="connsiteY171" fmla="*/ 1455166 h 6858000"/>
              <a:gd name="connsiteX172" fmla="*/ 9851495 w 12192000"/>
              <a:gd name="connsiteY172" fmla="*/ 1345427 h 6858000"/>
              <a:gd name="connsiteX173" fmla="*/ 9876922 w 12192000"/>
              <a:gd name="connsiteY173" fmla="*/ 1273161 h 6858000"/>
              <a:gd name="connsiteX174" fmla="*/ 9866661 w 12192000"/>
              <a:gd name="connsiteY174" fmla="*/ 1254870 h 6858000"/>
              <a:gd name="connsiteX175" fmla="*/ 9848372 w 12192000"/>
              <a:gd name="connsiteY175" fmla="*/ 1264238 h 6858000"/>
              <a:gd name="connsiteX176" fmla="*/ 9832313 w 12192000"/>
              <a:gd name="connsiteY176" fmla="*/ 1281636 h 6858000"/>
              <a:gd name="connsiteX177" fmla="*/ 9659674 w 12192000"/>
              <a:gd name="connsiteY177" fmla="*/ 1419479 h 6858000"/>
              <a:gd name="connsiteX178" fmla="*/ 9405847 w 12192000"/>
              <a:gd name="connsiteY178" fmla="*/ 1608623 h 6858000"/>
              <a:gd name="connsiteX179" fmla="*/ 9303246 w 12192000"/>
              <a:gd name="connsiteY179" fmla="*/ 1646987 h 6858000"/>
              <a:gd name="connsiteX180" fmla="*/ 9589192 w 12192000"/>
              <a:gd name="connsiteY180" fmla="*/ 1389145 h 6858000"/>
              <a:gd name="connsiteX181" fmla="*/ 9803762 w 12192000"/>
              <a:gd name="connsiteY181" fmla="*/ 1078218 h 6858000"/>
              <a:gd name="connsiteX182" fmla="*/ 9830974 w 12192000"/>
              <a:gd name="connsiteY182" fmla="*/ 1055913 h 6858000"/>
              <a:gd name="connsiteX183" fmla="*/ 9839896 w 12192000"/>
              <a:gd name="connsiteY183" fmla="*/ 1042084 h 6858000"/>
              <a:gd name="connsiteX184" fmla="*/ 9893427 w 12192000"/>
              <a:gd name="connsiteY184" fmla="*/ 933683 h 6858000"/>
              <a:gd name="connsiteX185" fmla="*/ 9897441 w 12192000"/>
              <a:gd name="connsiteY185" fmla="*/ 906472 h 6858000"/>
              <a:gd name="connsiteX186" fmla="*/ 9892535 w 12192000"/>
              <a:gd name="connsiteY186" fmla="*/ 856509 h 6858000"/>
              <a:gd name="connsiteX187" fmla="*/ 9906364 w 12192000"/>
              <a:gd name="connsiteY187" fmla="*/ 826622 h 6858000"/>
              <a:gd name="connsiteX188" fmla="*/ 9906809 w 12192000"/>
              <a:gd name="connsiteY188" fmla="*/ 806993 h 6858000"/>
              <a:gd name="connsiteX189" fmla="*/ 9884505 w 12192000"/>
              <a:gd name="connsiteY189" fmla="*/ 807440 h 6858000"/>
              <a:gd name="connsiteX190" fmla="*/ 9821160 w 12192000"/>
              <a:gd name="connsiteY190" fmla="*/ 874800 h 6858000"/>
              <a:gd name="connsiteX191" fmla="*/ 9787256 w 12192000"/>
              <a:gd name="connsiteY191" fmla="*/ 881491 h 6858000"/>
              <a:gd name="connsiteX192" fmla="*/ 9746216 w 12192000"/>
              <a:gd name="connsiteY192" fmla="*/ 880152 h 6858000"/>
              <a:gd name="connsiteX193" fmla="*/ 9730603 w 12192000"/>
              <a:gd name="connsiteY193" fmla="*/ 901118 h 6858000"/>
              <a:gd name="connsiteX194" fmla="*/ 9640046 w 12192000"/>
              <a:gd name="connsiteY194" fmla="*/ 998813 h 6858000"/>
              <a:gd name="connsiteX195" fmla="*/ 9575363 w 12192000"/>
              <a:gd name="connsiteY195" fmla="*/ 1010412 h 6858000"/>
              <a:gd name="connsiteX196" fmla="*/ 9626217 w 12192000"/>
              <a:gd name="connsiteY196" fmla="*/ 994352 h 6858000"/>
              <a:gd name="connsiteX197" fmla="*/ 9638707 w 12192000"/>
              <a:gd name="connsiteY197" fmla="*/ 966694 h 6858000"/>
              <a:gd name="connsiteX198" fmla="*/ 9638707 w 12192000"/>
              <a:gd name="connsiteY198" fmla="*/ 942606 h 6858000"/>
              <a:gd name="connsiteX199" fmla="*/ 9710975 w 12192000"/>
              <a:gd name="connsiteY199" fmla="*/ 881491 h 6858000"/>
              <a:gd name="connsiteX200" fmla="*/ 9717666 w 12192000"/>
              <a:gd name="connsiteY200" fmla="*/ 878367 h 6858000"/>
              <a:gd name="connsiteX201" fmla="*/ 9732387 w 12192000"/>
              <a:gd name="connsiteY201" fmla="*/ 856509 h 6858000"/>
              <a:gd name="connsiteX202" fmla="*/ 9706960 w 12192000"/>
              <a:gd name="connsiteY202" fmla="*/ 840896 h 6858000"/>
              <a:gd name="connsiteX203" fmla="*/ 9640492 w 12192000"/>
              <a:gd name="connsiteY203" fmla="*/ 861417 h 6858000"/>
              <a:gd name="connsiteX204" fmla="*/ 9512463 w 12192000"/>
              <a:gd name="connsiteY204" fmla="*/ 968925 h 6858000"/>
              <a:gd name="connsiteX205" fmla="*/ 9328673 w 12192000"/>
              <a:gd name="connsiteY205" fmla="*/ 1138886 h 6858000"/>
              <a:gd name="connsiteX206" fmla="*/ 8716634 w 12192000"/>
              <a:gd name="connsiteY206" fmla="*/ 1580073 h 6858000"/>
              <a:gd name="connsiteX207" fmla="*/ 8480649 w 12192000"/>
              <a:gd name="connsiteY207" fmla="*/ 1729961 h 6858000"/>
              <a:gd name="connsiteX208" fmla="*/ 8479312 w 12192000"/>
              <a:gd name="connsiteY208" fmla="*/ 1722377 h 6858000"/>
              <a:gd name="connsiteX209" fmla="*/ 8479312 w 12192000"/>
              <a:gd name="connsiteY209" fmla="*/ 1715239 h 6858000"/>
              <a:gd name="connsiteX210" fmla="*/ 8645704 w 12192000"/>
              <a:gd name="connsiteY210" fmla="*/ 1615314 h 6858000"/>
              <a:gd name="connsiteX211" fmla="*/ 9002133 w 12192000"/>
              <a:gd name="connsiteY211" fmla="*/ 1314647 h 6858000"/>
              <a:gd name="connsiteX212" fmla="*/ 9033805 w 12192000"/>
              <a:gd name="connsiteY212" fmla="*/ 1305280 h 6858000"/>
              <a:gd name="connsiteX213" fmla="*/ 9083322 w 12192000"/>
              <a:gd name="connsiteY213" fmla="*/ 1259778 h 6858000"/>
              <a:gd name="connsiteX214" fmla="*/ 9088228 w 12192000"/>
              <a:gd name="connsiteY214" fmla="*/ 1233458 h 6858000"/>
              <a:gd name="connsiteX215" fmla="*/ 9196629 w 12192000"/>
              <a:gd name="connsiteY215" fmla="*/ 1124611 h 6858000"/>
              <a:gd name="connsiteX216" fmla="*/ 9412538 w 12192000"/>
              <a:gd name="connsiteY216" fmla="*/ 935022 h 6858000"/>
              <a:gd name="connsiteX217" fmla="*/ 9455363 w 12192000"/>
              <a:gd name="connsiteY217" fmla="*/ 864985 h 6858000"/>
              <a:gd name="connsiteX218" fmla="*/ 9448672 w 12192000"/>
              <a:gd name="connsiteY218" fmla="*/ 838220 h 6858000"/>
              <a:gd name="connsiteX219" fmla="*/ 9423691 w 12192000"/>
              <a:gd name="connsiteY219" fmla="*/ 844465 h 6858000"/>
              <a:gd name="connsiteX220" fmla="*/ 9333580 w 12192000"/>
              <a:gd name="connsiteY220" fmla="*/ 910932 h 6858000"/>
              <a:gd name="connsiteX221" fmla="*/ 9241685 w 12192000"/>
              <a:gd name="connsiteY221" fmla="*/ 980077 h 6858000"/>
              <a:gd name="connsiteX222" fmla="*/ 9249715 w 12192000"/>
              <a:gd name="connsiteY222" fmla="*/ 964018 h 6858000"/>
              <a:gd name="connsiteX223" fmla="*/ 9412538 w 12192000"/>
              <a:gd name="connsiteY223" fmla="*/ 823499 h 6858000"/>
              <a:gd name="connsiteX224" fmla="*/ 9528522 w 12192000"/>
              <a:gd name="connsiteY224" fmla="*/ 706176 h 6858000"/>
              <a:gd name="connsiteX225" fmla="*/ 9542798 w 12192000"/>
              <a:gd name="connsiteY225" fmla="*/ 647292 h 6858000"/>
              <a:gd name="connsiteX226" fmla="*/ 9532091 w 12192000"/>
              <a:gd name="connsiteY226" fmla="*/ 631679 h 6858000"/>
              <a:gd name="connsiteX227" fmla="*/ 9516924 w 12192000"/>
              <a:gd name="connsiteY227" fmla="*/ 638370 h 6858000"/>
              <a:gd name="connsiteX228" fmla="*/ 9495512 w 12192000"/>
              <a:gd name="connsiteY228" fmla="*/ 660675 h 6858000"/>
              <a:gd name="connsiteX229" fmla="*/ 9343394 w 12192000"/>
              <a:gd name="connsiteY229" fmla="*/ 781565 h 6858000"/>
              <a:gd name="connsiteX230" fmla="*/ 9090906 w 12192000"/>
              <a:gd name="connsiteY230" fmla="*/ 975617 h 6858000"/>
              <a:gd name="connsiteX231" fmla="*/ 8976705 w 12192000"/>
              <a:gd name="connsiteY231" fmla="*/ 1023348 h 6858000"/>
              <a:gd name="connsiteX232" fmla="*/ 8983397 w 12192000"/>
              <a:gd name="connsiteY232" fmla="*/ 1013981 h 6858000"/>
              <a:gd name="connsiteX233" fmla="*/ 9238116 w 12192000"/>
              <a:gd name="connsiteY233" fmla="*/ 784688 h 6858000"/>
              <a:gd name="connsiteX234" fmla="*/ 9474545 w 12192000"/>
              <a:gd name="connsiteY234" fmla="*/ 446103 h 6858000"/>
              <a:gd name="connsiteX235" fmla="*/ 9486143 w 12192000"/>
              <a:gd name="connsiteY235" fmla="*/ 435843 h 6858000"/>
              <a:gd name="connsiteX236" fmla="*/ 9503541 w 12192000"/>
              <a:gd name="connsiteY236" fmla="*/ 412646 h 6858000"/>
              <a:gd name="connsiteX237" fmla="*/ 9539229 w 12192000"/>
              <a:gd name="connsiteY237" fmla="*/ 325658 h 6858000"/>
              <a:gd name="connsiteX238" fmla="*/ 9554396 w 12192000"/>
              <a:gd name="connsiteY238" fmla="*/ 268558 h 6858000"/>
              <a:gd name="connsiteX239" fmla="*/ 9552612 w 12192000"/>
              <a:gd name="connsiteY239" fmla="*/ 243131 h 6858000"/>
              <a:gd name="connsiteX240" fmla="*/ 9570901 w 12192000"/>
              <a:gd name="connsiteY240" fmla="*/ 207890 h 6858000"/>
              <a:gd name="connsiteX241" fmla="*/ 9574470 w 12192000"/>
              <a:gd name="connsiteY241" fmla="*/ 186031 h 6858000"/>
              <a:gd name="connsiteX242" fmla="*/ 9562593 w 12192000"/>
              <a:gd name="connsiteY242" fmla="*/ 181849 h 6858000"/>
              <a:gd name="connsiteX243" fmla="*/ 0 w 12192000"/>
              <a:gd name="connsiteY243" fmla="*/ 0 h 6858000"/>
              <a:gd name="connsiteX244" fmla="*/ 12192000 w 12192000"/>
              <a:gd name="connsiteY244" fmla="*/ 0 h 6858000"/>
              <a:gd name="connsiteX245" fmla="*/ 12192000 w 12192000"/>
              <a:gd name="connsiteY245" fmla="*/ 6858000 h 6858000"/>
              <a:gd name="connsiteX246" fmla="*/ 0 w 12192000"/>
              <a:gd name="connsiteY2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12192000" h="6858000">
                <a:moveTo>
                  <a:pt x="1998728" y="3612739"/>
                </a:moveTo>
                <a:cubicBezTo>
                  <a:pt x="2012550" y="3611108"/>
                  <a:pt x="2011630" y="3636451"/>
                  <a:pt x="2014976" y="3645485"/>
                </a:cubicBezTo>
                <a:cubicBezTo>
                  <a:pt x="2026128" y="3674035"/>
                  <a:pt x="2002932" y="3693217"/>
                  <a:pt x="1987764" y="3715075"/>
                </a:cubicBezTo>
                <a:cubicBezTo>
                  <a:pt x="1982076" y="3723105"/>
                  <a:pt x="1976075" y="3690547"/>
                  <a:pt x="1970583" y="3648007"/>
                </a:cubicBezTo>
                <a:lnTo>
                  <a:pt x="1968718" y="3632235"/>
                </a:lnTo>
                <a:lnTo>
                  <a:pt x="1979288" y="3624964"/>
                </a:lnTo>
                <a:cubicBezTo>
                  <a:pt x="1987875" y="3616823"/>
                  <a:pt x="1994121" y="3613282"/>
                  <a:pt x="1998728" y="3612739"/>
                </a:cubicBezTo>
                <a:close/>
                <a:moveTo>
                  <a:pt x="1955875" y="3516632"/>
                </a:moveTo>
                <a:lnTo>
                  <a:pt x="1956461" y="3521046"/>
                </a:lnTo>
                <a:cubicBezTo>
                  <a:pt x="1958894" y="3542312"/>
                  <a:pt x="1961919" y="3572744"/>
                  <a:pt x="1965292" y="3603273"/>
                </a:cubicBezTo>
                <a:lnTo>
                  <a:pt x="1968718" y="3632235"/>
                </a:lnTo>
                <a:lnTo>
                  <a:pt x="1963908" y="3635544"/>
                </a:lnTo>
                <a:lnTo>
                  <a:pt x="1955653" y="3635212"/>
                </a:lnTo>
                <a:lnTo>
                  <a:pt x="1954172" y="3607075"/>
                </a:lnTo>
                <a:cubicBezTo>
                  <a:pt x="1953260" y="3587548"/>
                  <a:pt x="1952512" y="3569161"/>
                  <a:pt x="1951958" y="3553088"/>
                </a:cubicBezTo>
                <a:lnTo>
                  <a:pt x="1951483" y="3534997"/>
                </a:lnTo>
                <a:close/>
                <a:moveTo>
                  <a:pt x="9184139" y="1751373"/>
                </a:moveTo>
                <a:cubicBezTo>
                  <a:pt x="9185478" y="1753157"/>
                  <a:pt x="9187262" y="1754941"/>
                  <a:pt x="9188600" y="1756725"/>
                </a:cubicBezTo>
                <a:cubicBezTo>
                  <a:pt x="9179678" y="1764756"/>
                  <a:pt x="9170310" y="1771892"/>
                  <a:pt x="9161388" y="1779476"/>
                </a:cubicBezTo>
                <a:cubicBezTo>
                  <a:pt x="9150682" y="1782599"/>
                  <a:pt x="9139530" y="1785722"/>
                  <a:pt x="9129269" y="1788844"/>
                </a:cubicBezTo>
                <a:cubicBezTo>
                  <a:pt x="9147559" y="1776354"/>
                  <a:pt x="9165848" y="1763863"/>
                  <a:pt x="9184139" y="1751373"/>
                </a:cubicBezTo>
                <a:close/>
                <a:moveTo>
                  <a:pt x="8855814" y="1125503"/>
                </a:moveTo>
                <a:cubicBezTo>
                  <a:pt x="8765703" y="1222306"/>
                  <a:pt x="8651949" y="1292789"/>
                  <a:pt x="8531505" y="1356134"/>
                </a:cubicBezTo>
                <a:cubicBezTo>
                  <a:pt x="8529720" y="1354350"/>
                  <a:pt x="8528382" y="1352565"/>
                  <a:pt x="8526597" y="1350781"/>
                </a:cubicBezTo>
                <a:cubicBezTo>
                  <a:pt x="8636336" y="1275837"/>
                  <a:pt x="8746075" y="1200447"/>
                  <a:pt x="8855814" y="1125503"/>
                </a:cubicBezTo>
                <a:close/>
                <a:moveTo>
                  <a:pt x="3255597" y="1016302"/>
                </a:moveTo>
                <a:lnTo>
                  <a:pt x="3252884" y="1018887"/>
                </a:lnTo>
                <a:cubicBezTo>
                  <a:pt x="3244631" y="1020337"/>
                  <a:pt x="3245022" y="1019835"/>
                  <a:pt x="3250417" y="1017988"/>
                </a:cubicBezTo>
                <a:close/>
                <a:moveTo>
                  <a:pt x="9562593" y="181849"/>
                </a:moveTo>
                <a:cubicBezTo>
                  <a:pt x="9558411" y="182574"/>
                  <a:pt x="9554174" y="184693"/>
                  <a:pt x="9550382" y="186031"/>
                </a:cubicBezTo>
                <a:cubicBezTo>
                  <a:pt x="9515586" y="198076"/>
                  <a:pt x="9495066" y="221718"/>
                  <a:pt x="9486143" y="255175"/>
                </a:cubicBezTo>
                <a:cubicBezTo>
                  <a:pt x="9480344" y="276589"/>
                  <a:pt x="9471869" y="277926"/>
                  <a:pt x="9454471" y="262313"/>
                </a:cubicBezTo>
                <a:cubicBezTo>
                  <a:pt x="9434843" y="244915"/>
                  <a:pt x="9419230" y="245808"/>
                  <a:pt x="9405847" y="265436"/>
                </a:cubicBezTo>
                <a:cubicBezTo>
                  <a:pt x="9395141" y="281495"/>
                  <a:pt x="9386665" y="298447"/>
                  <a:pt x="9374174" y="312721"/>
                </a:cubicBezTo>
                <a:cubicBezTo>
                  <a:pt x="9340718" y="351978"/>
                  <a:pt x="9309491" y="394357"/>
                  <a:pt x="9235886" y="393018"/>
                </a:cubicBezTo>
                <a:cubicBezTo>
                  <a:pt x="9255514" y="376960"/>
                  <a:pt x="9276035" y="377851"/>
                  <a:pt x="9293432" y="372945"/>
                </a:cubicBezTo>
                <a:cubicBezTo>
                  <a:pt x="9305922" y="369376"/>
                  <a:pt x="9318412" y="362684"/>
                  <a:pt x="9306368" y="349747"/>
                </a:cubicBezTo>
                <a:cubicBezTo>
                  <a:pt x="9292539" y="335026"/>
                  <a:pt x="9300569" y="326997"/>
                  <a:pt x="9308153" y="316736"/>
                </a:cubicBezTo>
                <a:cubicBezTo>
                  <a:pt x="9325550" y="292648"/>
                  <a:pt x="9339379" y="265436"/>
                  <a:pt x="9376406" y="260083"/>
                </a:cubicBezTo>
                <a:cubicBezTo>
                  <a:pt x="9382205" y="259191"/>
                  <a:pt x="9386665" y="254283"/>
                  <a:pt x="9391126" y="251160"/>
                </a:cubicBezTo>
                <a:cubicBezTo>
                  <a:pt x="9397371" y="246700"/>
                  <a:pt x="9402724" y="241793"/>
                  <a:pt x="9399602" y="233317"/>
                </a:cubicBezTo>
                <a:cubicBezTo>
                  <a:pt x="9396479" y="225733"/>
                  <a:pt x="9389787" y="221273"/>
                  <a:pt x="9381312" y="220380"/>
                </a:cubicBezTo>
                <a:cubicBezTo>
                  <a:pt x="9373728" y="219488"/>
                  <a:pt x="9365699" y="219042"/>
                  <a:pt x="9358115" y="219934"/>
                </a:cubicBezTo>
                <a:cubicBezTo>
                  <a:pt x="9324212" y="223057"/>
                  <a:pt x="9301015" y="243131"/>
                  <a:pt x="9277818" y="261867"/>
                </a:cubicBezTo>
                <a:cubicBezTo>
                  <a:pt x="9196629" y="326997"/>
                  <a:pt x="9125254" y="400156"/>
                  <a:pt x="9050311" y="470639"/>
                </a:cubicBezTo>
                <a:cubicBezTo>
                  <a:pt x="8975368" y="540675"/>
                  <a:pt x="8887041" y="596437"/>
                  <a:pt x="8804067" y="657552"/>
                </a:cubicBezTo>
                <a:cubicBezTo>
                  <a:pt x="8612694" y="798963"/>
                  <a:pt x="8420427" y="939928"/>
                  <a:pt x="8216563" y="1067511"/>
                </a:cubicBezTo>
                <a:cubicBezTo>
                  <a:pt x="8017159" y="1191972"/>
                  <a:pt x="7337313" y="1339182"/>
                  <a:pt x="7204377" y="1356580"/>
                </a:cubicBezTo>
                <a:cubicBezTo>
                  <a:pt x="7034416" y="1378438"/>
                  <a:pt x="6631594" y="1387360"/>
                  <a:pt x="6221188" y="1405651"/>
                </a:cubicBezTo>
                <a:cubicBezTo>
                  <a:pt x="6174795" y="1407434"/>
                  <a:pt x="6129294" y="1409666"/>
                  <a:pt x="6081116" y="1413234"/>
                </a:cubicBezTo>
                <a:cubicBezTo>
                  <a:pt x="4716070" y="1513158"/>
                  <a:pt x="3730203" y="1110783"/>
                  <a:pt x="3680242" y="1085356"/>
                </a:cubicBezTo>
                <a:cubicBezTo>
                  <a:pt x="3599945" y="1044761"/>
                  <a:pt x="3336303" y="980523"/>
                  <a:pt x="3335857" y="981416"/>
                </a:cubicBezTo>
                <a:cubicBezTo>
                  <a:pt x="3330504" y="990337"/>
                  <a:pt x="3301508" y="1001155"/>
                  <a:pt x="3277977" y="1009017"/>
                </a:cubicBezTo>
                <a:lnTo>
                  <a:pt x="3255597" y="1016302"/>
                </a:lnTo>
                <a:lnTo>
                  <a:pt x="3260022" y="1012084"/>
                </a:lnTo>
                <a:cubicBezTo>
                  <a:pt x="3261026" y="1008627"/>
                  <a:pt x="3260914" y="1004390"/>
                  <a:pt x="3260468" y="1000598"/>
                </a:cubicBezTo>
                <a:cubicBezTo>
                  <a:pt x="3258237" y="980523"/>
                  <a:pt x="3248424" y="964464"/>
                  <a:pt x="3226565" y="956880"/>
                </a:cubicBezTo>
                <a:cubicBezTo>
                  <a:pt x="3205599" y="949742"/>
                  <a:pt x="3184186" y="943497"/>
                  <a:pt x="3162773" y="937252"/>
                </a:cubicBezTo>
                <a:cubicBezTo>
                  <a:pt x="3144929" y="931899"/>
                  <a:pt x="3132885" y="931899"/>
                  <a:pt x="3131101" y="953757"/>
                </a:cubicBezTo>
                <a:cubicBezTo>
                  <a:pt x="3129316" y="975617"/>
                  <a:pt x="3104781" y="985431"/>
                  <a:pt x="3089615" y="972493"/>
                </a:cubicBezTo>
                <a:cubicBezTo>
                  <a:pt x="3030284" y="921639"/>
                  <a:pt x="2960248" y="884614"/>
                  <a:pt x="2893779" y="842681"/>
                </a:cubicBezTo>
                <a:cubicBezTo>
                  <a:pt x="2847385" y="813685"/>
                  <a:pt x="2798762" y="787365"/>
                  <a:pt x="2759952" y="749000"/>
                </a:cubicBezTo>
                <a:cubicBezTo>
                  <a:pt x="2752814" y="741864"/>
                  <a:pt x="2746123" y="732050"/>
                  <a:pt x="2733632" y="739187"/>
                </a:cubicBezTo>
                <a:cubicBezTo>
                  <a:pt x="2722926" y="744986"/>
                  <a:pt x="2719803" y="753462"/>
                  <a:pt x="2723372" y="765506"/>
                </a:cubicBezTo>
                <a:cubicBezTo>
                  <a:pt x="2728279" y="780674"/>
                  <a:pt x="2737646" y="794057"/>
                  <a:pt x="2748353" y="806101"/>
                </a:cubicBezTo>
                <a:cubicBezTo>
                  <a:pt x="2798316" y="862754"/>
                  <a:pt x="2776903" y="882382"/>
                  <a:pt x="2710882" y="890859"/>
                </a:cubicBezTo>
                <a:cubicBezTo>
                  <a:pt x="2651997" y="898442"/>
                  <a:pt x="2592666" y="896212"/>
                  <a:pt x="2532890" y="894873"/>
                </a:cubicBezTo>
                <a:cubicBezTo>
                  <a:pt x="2503448" y="893981"/>
                  <a:pt x="2502109" y="897104"/>
                  <a:pt x="2513708" y="921639"/>
                </a:cubicBezTo>
                <a:cubicBezTo>
                  <a:pt x="2532444" y="962234"/>
                  <a:pt x="2535567" y="1001489"/>
                  <a:pt x="2511032" y="1038515"/>
                </a:cubicBezTo>
                <a:cubicBezTo>
                  <a:pt x="2505232" y="1046991"/>
                  <a:pt x="2501218" y="1056360"/>
                  <a:pt x="2503448" y="1067511"/>
                </a:cubicBezTo>
                <a:cubicBezTo>
                  <a:pt x="2513262" y="1113013"/>
                  <a:pt x="2499433" y="1153608"/>
                  <a:pt x="2485157" y="1194648"/>
                </a:cubicBezTo>
                <a:cubicBezTo>
                  <a:pt x="2461069" y="1263347"/>
                  <a:pt x="2429397" y="1328030"/>
                  <a:pt x="2394602" y="1391375"/>
                </a:cubicBezTo>
                <a:cubicBezTo>
                  <a:pt x="2370066" y="1435984"/>
                  <a:pt x="2355792" y="1488624"/>
                  <a:pt x="2298245" y="1511374"/>
                </a:cubicBezTo>
                <a:cubicBezTo>
                  <a:pt x="2284415" y="1516727"/>
                  <a:pt x="2280401" y="1529219"/>
                  <a:pt x="2286201" y="1543493"/>
                </a:cubicBezTo>
                <a:cubicBezTo>
                  <a:pt x="2305382" y="1590778"/>
                  <a:pt x="2293785" y="1631373"/>
                  <a:pt x="2264789" y="1668400"/>
                </a:cubicBezTo>
                <a:cubicBezTo>
                  <a:pt x="2254528" y="1681335"/>
                  <a:pt x="2258990" y="1688473"/>
                  <a:pt x="2274156" y="1693827"/>
                </a:cubicBezTo>
                <a:cubicBezTo>
                  <a:pt x="2291553" y="1699626"/>
                  <a:pt x="2305382" y="1709886"/>
                  <a:pt x="2316535" y="1723714"/>
                </a:cubicBezTo>
                <a:cubicBezTo>
                  <a:pt x="2334825" y="1746020"/>
                  <a:pt x="2344193" y="1771447"/>
                  <a:pt x="2352223" y="1797320"/>
                </a:cubicBezTo>
                <a:cubicBezTo>
                  <a:pt x="2364713" y="1837914"/>
                  <a:pt x="2378988" y="1876725"/>
                  <a:pt x="2420922" y="1903044"/>
                </a:cubicBezTo>
                <a:cubicBezTo>
                  <a:pt x="2433412" y="1911073"/>
                  <a:pt x="2443671" y="1922226"/>
                  <a:pt x="2454378" y="1932933"/>
                </a:cubicBezTo>
                <a:cubicBezTo>
                  <a:pt x="2451701" y="1944085"/>
                  <a:pt x="2444117" y="1952561"/>
                  <a:pt x="2429397" y="1955683"/>
                </a:cubicBezTo>
                <a:cubicBezTo>
                  <a:pt x="2335717" y="1975758"/>
                  <a:pt x="2342855" y="2033749"/>
                  <a:pt x="2345531" y="2099325"/>
                </a:cubicBezTo>
                <a:cubicBezTo>
                  <a:pt x="2348654" y="2180514"/>
                  <a:pt x="2403970" y="2217986"/>
                  <a:pt x="2471776" y="2249659"/>
                </a:cubicBezTo>
                <a:cubicBezTo>
                  <a:pt x="2494973" y="2260365"/>
                  <a:pt x="2527983" y="2259919"/>
                  <a:pt x="2536904" y="2293822"/>
                </a:cubicBezTo>
                <a:cubicBezTo>
                  <a:pt x="2498987" y="2325940"/>
                  <a:pt x="2452594" y="2300067"/>
                  <a:pt x="2411552" y="2308990"/>
                </a:cubicBezTo>
                <a:cubicBezTo>
                  <a:pt x="2377650" y="2316572"/>
                  <a:pt x="2321888" y="2312558"/>
                  <a:pt x="2367836" y="2371888"/>
                </a:cubicBezTo>
                <a:cubicBezTo>
                  <a:pt x="2381219" y="2389286"/>
                  <a:pt x="2365606" y="2401777"/>
                  <a:pt x="2348654" y="2403561"/>
                </a:cubicBezTo>
                <a:cubicBezTo>
                  <a:pt x="2211257" y="2416497"/>
                  <a:pt x="2274603" y="2536943"/>
                  <a:pt x="2230439" y="2599842"/>
                </a:cubicBezTo>
                <a:cubicBezTo>
                  <a:pt x="2217948" y="2616793"/>
                  <a:pt x="2230885" y="2647128"/>
                  <a:pt x="2250067" y="2654712"/>
                </a:cubicBezTo>
                <a:cubicBezTo>
                  <a:pt x="2371851" y="2703781"/>
                  <a:pt x="2388355" y="2819766"/>
                  <a:pt x="2447240" y="2920137"/>
                </a:cubicBezTo>
                <a:cubicBezTo>
                  <a:pt x="2383449" y="2959840"/>
                  <a:pt x="2306721" y="2968315"/>
                  <a:pt x="2237577" y="2994189"/>
                </a:cubicBezTo>
                <a:cubicBezTo>
                  <a:pt x="2165755" y="3020953"/>
                  <a:pt x="2165755" y="3041028"/>
                  <a:pt x="2225086" y="3119541"/>
                </a:cubicBezTo>
                <a:cubicBezTo>
                  <a:pt x="2070738" y="3136492"/>
                  <a:pt x="2070738" y="3136492"/>
                  <a:pt x="2118023" y="3260060"/>
                </a:cubicBezTo>
                <a:cubicBezTo>
                  <a:pt x="2053116" y="3265636"/>
                  <a:pt x="1994902" y="3378944"/>
                  <a:pt x="1964679" y="3479817"/>
                </a:cubicBezTo>
                <a:lnTo>
                  <a:pt x="1955875" y="3516632"/>
                </a:lnTo>
                <a:lnTo>
                  <a:pt x="1953287" y="3497155"/>
                </a:lnTo>
                <a:cubicBezTo>
                  <a:pt x="1952397" y="3492238"/>
                  <a:pt x="1951687" y="3490747"/>
                  <a:pt x="1951185" y="3493814"/>
                </a:cubicBezTo>
                <a:cubicBezTo>
                  <a:pt x="1950850" y="3495932"/>
                  <a:pt x="1950766" y="3502714"/>
                  <a:pt x="1950905" y="3512985"/>
                </a:cubicBezTo>
                <a:lnTo>
                  <a:pt x="1951483" y="3534997"/>
                </a:lnTo>
                <a:lnTo>
                  <a:pt x="1947593" y="3551262"/>
                </a:lnTo>
                <a:cubicBezTo>
                  <a:pt x="1940145" y="3594834"/>
                  <a:pt x="1941027" y="3627788"/>
                  <a:pt x="1952901" y="3635101"/>
                </a:cubicBezTo>
                <a:lnTo>
                  <a:pt x="1955653" y="3635212"/>
                </a:lnTo>
                <a:lnTo>
                  <a:pt x="1957374" y="3667901"/>
                </a:lnTo>
                <a:cubicBezTo>
                  <a:pt x="1962225" y="3750428"/>
                  <a:pt x="1969251" y="3832398"/>
                  <a:pt x="1976612" y="3838643"/>
                </a:cubicBezTo>
                <a:cubicBezTo>
                  <a:pt x="2054679" y="3905111"/>
                  <a:pt x="2007838" y="4054998"/>
                  <a:pt x="2155495" y="4074180"/>
                </a:cubicBezTo>
                <a:cubicBezTo>
                  <a:pt x="2221963" y="4083102"/>
                  <a:pt x="2254082" y="4137526"/>
                  <a:pt x="2302706" y="4167860"/>
                </a:cubicBezTo>
                <a:cubicBezTo>
                  <a:pt x="2472222" y="4272692"/>
                  <a:pt x="2585528" y="4407858"/>
                  <a:pt x="2638168" y="4593433"/>
                </a:cubicBezTo>
                <a:cubicBezTo>
                  <a:pt x="2652890" y="4644734"/>
                  <a:pt x="2708205" y="4686220"/>
                  <a:pt x="2743893" y="4731276"/>
                </a:cubicBezTo>
                <a:cubicBezTo>
                  <a:pt x="2726495" y="4764733"/>
                  <a:pt x="2632815" y="4693358"/>
                  <a:pt x="2665826" y="4780346"/>
                </a:cubicBezTo>
                <a:cubicBezTo>
                  <a:pt x="2690807" y="4845922"/>
                  <a:pt x="2755044" y="4886516"/>
                  <a:pt x="2815268" y="4924880"/>
                </a:cubicBezTo>
                <a:cubicBezTo>
                  <a:pt x="2884412" y="4968597"/>
                  <a:pt x="2960693" y="5003839"/>
                  <a:pt x="2991474" y="5085474"/>
                </a:cubicBezTo>
                <a:cubicBezTo>
                  <a:pt x="2998165" y="5102871"/>
                  <a:pt x="4460905" y="6373345"/>
                  <a:pt x="6494644" y="6212306"/>
                </a:cubicBezTo>
                <a:cubicBezTo>
                  <a:pt x="6826983" y="6185986"/>
                  <a:pt x="8139389" y="5921007"/>
                  <a:pt x="8314257" y="5863906"/>
                </a:cubicBezTo>
                <a:cubicBezTo>
                  <a:pt x="8494032" y="5805022"/>
                  <a:pt x="8647935" y="5697514"/>
                  <a:pt x="8832618" y="5651566"/>
                </a:cubicBezTo>
                <a:cubicBezTo>
                  <a:pt x="8930311" y="5627477"/>
                  <a:pt x="9024437" y="5583314"/>
                  <a:pt x="9009270" y="5457516"/>
                </a:cubicBezTo>
                <a:cubicBezTo>
                  <a:pt x="9004809" y="5421829"/>
                  <a:pt x="9030682" y="5392832"/>
                  <a:pt x="9071277" y="5403093"/>
                </a:cubicBezTo>
                <a:cubicBezTo>
                  <a:pt x="9148005" y="5422721"/>
                  <a:pt x="9182800" y="5370974"/>
                  <a:pt x="9225625" y="5332164"/>
                </a:cubicBezTo>
                <a:cubicBezTo>
                  <a:pt x="9301462" y="5263465"/>
                  <a:pt x="9374174" y="5190305"/>
                  <a:pt x="9495066" y="5178707"/>
                </a:cubicBezTo>
                <a:cubicBezTo>
                  <a:pt x="9471869" y="5124284"/>
                  <a:pt x="9432166" y="5132760"/>
                  <a:pt x="9396033" y="5143912"/>
                </a:cubicBezTo>
                <a:cubicBezTo>
                  <a:pt x="9300569" y="5173800"/>
                  <a:pt x="9206890" y="5207257"/>
                  <a:pt x="9111425" y="5236700"/>
                </a:cubicBezTo>
                <a:cubicBezTo>
                  <a:pt x="9049418" y="5255881"/>
                  <a:pt x="8987412" y="5282647"/>
                  <a:pt x="8904438" y="5261234"/>
                </a:cubicBezTo>
                <a:cubicBezTo>
                  <a:pt x="8975813" y="5151941"/>
                  <a:pt x="9097597" y="5132760"/>
                  <a:pt x="9196183" y="5098857"/>
                </a:cubicBezTo>
                <a:cubicBezTo>
                  <a:pt x="9319305" y="5056478"/>
                  <a:pt x="9392019" y="4976627"/>
                  <a:pt x="9478560" y="4887855"/>
                </a:cubicBezTo>
                <a:cubicBezTo>
                  <a:pt x="9387557" y="4866441"/>
                  <a:pt x="9331795" y="4932018"/>
                  <a:pt x="9260867" y="4928449"/>
                </a:cubicBezTo>
                <a:cubicBezTo>
                  <a:pt x="9256852" y="4916851"/>
                  <a:pt x="9250606" y="4900345"/>
                  <a:pt x="9251499" y="4899899"/>
                </a:cubicBezTo>
                <a:cubicBezTo>
                  <a:pt x="9367929" y="4851275"/>
                  <a:pt x="9421906" y="4759379"/>
                  <a:pt x="9440197" y="4648749"/>
                </a:cubicBezTo>
                <a:cubicBezTo>
                  <a:pt x="9449564" y="4591648"/>
                  <a:pt x="9491943" y="4573805"/>
                  <a:pt x="9533430" y="4547485"/>
                </a:cubicBezTo>
                <a:cubicBezTo>
                  <a:pt x="9679302" y="4454252"/>
                  <a:pt x="9833204" y="4370832"/>
                  <a:pt x="9953203" y="4242804"/>
                </a:cubicBezTo>
                <a:cubicBezTo>
                  <a:pt x="9814915" y="4259755"/>
                  <a:pt x="9703837" y="4343175"/>
                  <a:pt x="9555288" y="4378862"/>
                </a:cubicBezTo>
                <a:cubicBezTo>
                  <a:pt x="9673502" y="4238788"/>
                  <a:pt x="9826959" y="4167860"/>
                  <a:pt x="9966586" y="4082655"/>
                </a:cubicBezTo>
                <a:cubicBezTo>
                  <a:pt x="10030377" y="4043845"/>
                  <a:pt x="10089262" y="3994330"/>
                  <a:pt x="10165990" y="3973363"/>
                </a:cubicBezTo>
                <a:cubicBezTo>
                  <a:pt x="10193202" y="3965780"/>
                  <a:pt x="10238703" y="3950166"/>
                  <a:pt x="10216399" y="3908679"/>
                </a:cubicBezTo>
                <a:cubicBezTo>
                  <a:pt x="10197663" y="3874331"/>
                  <a:pt x="10161083" y="3884591"/>
                  <a:pt x="10127626" y="3894850"/>
                </a:cubicBezTo>
                <a:cubicBezTo>
                  <a:pt x="10047329" y="3919832"/>
                  <a:pt x="9964356" y="3920278"/>
                  <a:pt x="9855955" y="3919832"/>
                </a:cubicBezTo>
                <a:cubicBezTo>
                  <a:pt x="9946958" y="3806078"/>
                  <a:pt x="10113798" y="3839981"/>
                  <a:pt x="10191863" y="3720428"/>
                </a:cubicBezTo>
                <a:cubicBezTo>
                  <a:pt x="10094168" y="3699908"/>
                  <a:pt x="10019226" y="3742732"/>
                  <a:pt x="9940267" y="3751209"/>
                </a:cubicBezTo>
                <a:cubicBezTo>
                  <a:pt x="9868892" y="3758793"/>
                  <a:pt x="9851048" y="3738272"/>
                  <a:pt x="9867999" y="3672696"/>
                </a:cubicBezTo>
                <a:cubicBezTo>
                  <a:pt x="9894319" y="3570541"/>
                  <a:pt x="9855062" y="3517902"/>
                  <a:pt x="9751124" y="3546005"/>
                </a:cubicBezTo>
                <a:cubicBezTo>
                  <a:pt x="9654767" y="3572325"/>
                  <a:pt x="9644954" y="3533961"/>
                  <a:pt x="9670381" y="3475523"/>
                </a:cubicBezTo>
                <a:cubicBezTo>
                  <a:pt x="9707406" y="3390319"/>
                  <a:pt x="9665473" y="3324744"/>
                  <a:pt x="9636477" y="3253369"/>
                </a:cubicBezTo>
                <a:cubicBezTo>
                  <a:pt x="9592761" y="3144969"/>
                  <a:pt x="9611496" y="3091437"/>
                  <a:pt x="9706514" y="3010694"/>
                </a:cubicBezTo>
                <a:cubicBezTo>
                  <a:pt x="9760045" y="2965639"/>
                  <a:pt x="9817591" y="2927274"/>
                  <a:pt x="9895211" y="2888019"/>
                </a:cubicBezTo>
                <a:cubicBezTo>
                  <a:pt x="9716328" y="2867052"/>
                  <a:pt x="9903688" y="2794785"/>
                  <a:pt x="9840788" y="2750175"/>
                </a:cubicBezTo>
                <a:cubicBezTo>
                  <a:pt x="9714544" y="2731886"/>
                  <a:pt x="9611496" y="2874636"/>
                  <a:pt x="9439750" y="2834041"/>
                </a:cubicBezTo>
                <a:cubicBezTo>
                  <a:pt x="9652090" y="2710474"/>
                  <a:pt x="9886290" y="2553894"/>
                  <a:pt x="10040191" y="2389286"/>
                </a:cubicBezTo>
                <a:cubicBezTo>
                  <a:pt x="10004504" y="2351814"/>
                  <a:pt x="9969263" y="2386610"/>
                  <a:pt x="9939374" y="2373227"/>
                </a:cubicBezTo>
                <a:cubicBezTo>
                  <a:pt x="9940713" y="2364304"/>
                  <a:pt x="9938036" y="2351368"/>
                  <a:pt x="9943389" y="2347353"/>
                </a:cubicBezTo>
                <a:cubicBezTo>
                  <a:pt x="10058482" y="2257688"/>
                  <a:pt x="10059820" y="2255458"/>
                  <a:pt x="9937144" y="2189436"/>
                </a:cubicBezTo>
                <a:cubicBezTo>
                  <a:pt x="9894319" y="2166240"/>
                  <a:pt x="9897888" y="2145719"/>
                  <a:pt x="9920638" y="2116723"/>
                </a:cubicBezTo>
                <a:cubicBezTo>
                  <a:pt x="9936698" y="2096202"/>
                  <a:pt x="9956772" y="2078359"/>
                  <a:pt x="9947404" y="2033304"/>
                </a:cubicBezTo>
                <a:cubicBezTo>
                  <a:pt x="9880044" y="2090850"/>
                  <a:pt x="9554842" y="2188098"/>
                  <a:pt x="9497296" y="2182299"/>
                </a:cubicBezTo>
                <a:cubicBezTo>
                  <a:pt x="9432613" y="2175607"/>
                  <a:pt x="9211796" y="2195682"/>
                  <a:pt x="9144883" y="2211295"/>
                </a:cubicBezTo>
                <a:cubicBezTo>
                  <a:pt x="9148451" y="2208172"/>
                  <a:pt x="9152020" y="2205050"/>
                  <a:pt x="9155589" y="2201927"/>
                </a:cubicBezTo>
                <a:cubicBezTo>
                  <a:pt x="9219380" y="2140366"/>
                  <a:pt x="9284064" y="2078804"/>
                  <a:pt x="9322428" y="1998954"/>
                </a:cubicBezTo>
                <a:cubicBezTo>
                  <a:pt x="9324212" y="1995831"/>
                  <a:pt x="9325104" y="1993155"/>
                  <a:pt x="9329119" y="1994047"/>
                </a:cubicBezTo>
                <a:cubicBezTo>
                  <a:pt x="9364360" y="2003415"/>
                  <a:pt x="9359900" y="1980218"/>
                  <a:pt x="9360345" y="1961483"/>
                </a:cubicBezTo>
                <a:cubicBezTo>
                  <a:pt x="9360791" y="1942301"/>
                  <a:pt x="9366590" y="1927134"/>
                  <a:pt x="9392465" y="1928918"/>
                </a:cubicBezTo>
                <a:cubicBezTo>
                  <a:pt x="9393803" y="1928918"/>
                  <a:pt x="9395586" y="1928471"/>
                  <a:pt x="9397371" y="1928025"/>
                </a:cubicBezTo>
                <a:cubicBezTo>
                  <a:pt x="9409416" y="1924903"/>
                  <a:pt x="9447334" y="1874048"/>
                  <a:pt x="9441534" y="1864680"/>
                </a:cubicBezTo>
                <a:cubicBezTo>
                  <a:pt x="9428598" y="1844160"/>
                  <a:pt x="9441980" y="1833899"/>
                  <a:pt x="9453133" y="1821855"/>
                </a:cubicBezTo>
                <a:cubicBezTo>
                  <a:pt x="9468746" y="1805350"/>
                  <a:pt x="9484359" y="1789737"/>
                  <a:pt x="9500865" y="1774123"/>
                </a:cubicBezTo>
                <a:cubicBezTo>
                  <a:pt x="9516924" y="1758957"/>
                  <a:pt x="9533430" y="1744681"/>
                  <a:pt x="9549935" y="1729961"/>
                </a:cubicBezTo>
                <a:cubicBezTo>
                  <a:pt x="9589192" y="1715239"/>
                  <a:pt x="9628893" y="1702302"/>
                  <a:pt x="9670381" y="1692042"/>
                </a:cubicBezTo>
                <a:cubicBezTo>
                  <a:pt x="9701161" y="1684013"/>
                  <a:pt x="9735511" y="1673752"/>
                  <a:pt x="9750231" y="1622006"/>
                </a:cubicBezTo>
                <a:cubicBezTo>
                  <a:pt x="9717666" y="1627805"/>
                  <a:pt x="9685101" y="1634942"/>
                  <a:pt x="9652537" y="1642080"/>
                </a:cubicBezTo>
                <a:cubicBezTo>
                  <a:pt x="9682871" y="1616207"/>
                  <a:pt x="9712314" y="1590333"/>
                  <a:pt x="9740417" y="1563121"/>
                </a:cubicBezTo>
                <a:cubicBezTo>
                  <a:pt x="9763614" y="1540370"/>
                  <a:pt x="9782350" y="1514943"/>
                  <a:pt x="9789041" y="1483271"/>
                </a:cubicBezTo>
                <a:cubicBezTo>
                  <a:pt x="9790825" y="1475241"/>
                  <a:pt x="9792164" y="1466765"/>
                  <a:pt x="9783687" y="1460966"/>
                </a:cubicBezTo>
                <a:cubicBezTo>
                  <a:pt x="9774320" y="1454275"/>
                  <a:pt x="9767183" y="1459628"/>
                  <a:pt x="9760491" y="1464534"/>
                </a:cubicBezTo>
                <a:cubicBezTo>
                  <a:pt x="9732833" y="1484608"/>
                  <a:pt x="9704730" y="1504237"/>
                  <a:pt x="9677518" y="1524757"/>
                </a:cubicBezTo>
                <a:cubicBezTo>
                  <a:pt x="9641385" y="1551968"/>
                  <a:pt x="9605696" y="1579627"/>
                  <a:pt x="9570010" y="1606839"/>
                </a:cubicBezTo>
                <a:cubicBezTo>
                  <a:pt x="9619525" y="1551077"/>
                  <a:pt x="9674395" y="1501114"/>
                  <a:pt x="9733726" y="1455166"/>
                </a:cubicBezTo>
                <a:cubicBezTo>
                  <a:pt x="9776551" y="1421710"/>
                  <a:pt x="9819376" y="1388253"/>
                  <a:pt x="9851495" y="1345427"/>
                </a:cubicBezTo>
                <a:cubicBezTo>
                  <a:pt x="9867999" y="1324015"/>
                  <a:pt x="9875583" y="1299926"/>
                  <a:pt x="9876922" y="1273161"/>
                </a:cubicBezTo>
                <a:cubicBezTo>
                  <a:pt x="9876922" y="1266023"/>
                  <a:pt x="9876029" y="1257993"/>
                  <a:pt x="9866661" y="1254870"/>
                </a:cubicBezTo>
                <a:cubicBezTo>
                  <a:pt x="9857294" y="1252194"/>
                  <a:pt x="9851940" y="1257993"/>
                  <a:pt x="9848372" y="1264238"/>
                </a:cubicBezTo>
                <a:cubicBezTo>
                  <a:pt x="9844357" y="1271376"/>
                  <a:pt x="9839449" y="1277175"/>
                  <a:pt x="9832313" y="1281636"/>
                </a:cubicBezTo>
                <a:cubicBezTo>
                  <a:pt x="9769859" y="1322677"/>
                  <a:pt x="9715436" y="1371747"/>
                  <a:pt x="9659674" y="1419479"/>
                </a:cubicBezTo>
                <a:cubicBezTo>
                  <a:pt x="9579824" y="1487731"/>
                  <a:pt x="9501311" y="1557322"/>
                  <a:pt x="9405847" y="1608623"/>
                </a:cubicBezTo>
                <a:cubicBezTo>
                  <a:pt x="9369714" y="1627805"/>
                  <a:pt x="9332242" y="1644310"/>
                  <a:pt x="9303246" y="1646987"/>
                </a:cubicBezTo>
                <a:cubicBezTo>
                  <a:pt x="9406293" y="1566690"/>
                  <a:pt x="9503095" y="1482825"/>
                  <a:pt x="9589192" y="1389145"/>
                </a:cubicBezTo>
                <a:cubicBezTo>
                  <a:pt x="9676180" y="1294573"/>
                  <a:pt x="9751570" y="1193756"/>
                  <a:pt x="9803762" y="1078218"/>
                </a:cubicBezTo>
                <a:cubicBezTo>
                  <a:pt x="9809116" y="1066174"/>
                  <a:pt x="9812238" y="1054575"/>
                  <a:pt x="9830974" y="1055913"/>
                </a:cubicBezTo>
                <a:cubicBezTo>
                  <a:pt x="9839449" y="1056360"/>
                  <a:pt x="9842126" y="1049222"/>
                  <a:pt x="9839896" y="1042084"/>
                </a:cubicBezTo>
                <a:cubicBezTo>
                  <a:pt x="9825621" y="991230"/>
                  <a:pt x="9851940" y="958665"/>
                  <a:pt x="9893427" y="933683"/>
                </a:cubicBezTo>
                <a:cubicBezTo>
                  <a:pt x="9906364" y="925654"/>
                  <a:pt x="9907256" y="918070"/>
                  <a:pt x="9897441" y="906472"/>
                </a:cubicBezTo>
                <a:cubicBezTo>
                  <a:pt x="9884058" y="890413"/>
                  <a:pt x="9885397" y="873015"/>
                  <a:pt x="9892535" y="856509"/>
                </a:cubicBezTo>
                <a:cubicBezTo>
                  <a:pt x="9896550" y="846249"/>
                  <a:pt x="9901903" y="836436"/>
                  <a:pt x="9906364" y="826622"/>
                </a:cubicBezTo>
                <a:cubicBezTo>
                  <a:pt x="9909487" y="820375"/>
                  <a:pt x="9914839" y="813685"/>
                  <a:pt x="9906809" y="806993"/>
                </a:cubicBezTo>
                <a:cubicBezTo>
                  <a:pt x="9899226" y="801193"/>
                  <a:pt x="9891642" y="804762"/>
                  <a:pt x="9884505" y="807440"/>
                </a:cubicBezTo>
                <a:cubicBezTo>
                  <a:pt x="9850156" y="819484"/>
                  <a:pt x="9830082" y="842235"/>
                  <a:pt x="9821160" y="874800"/>
                </a:cubicBezTo>
                <a:cubicBezTo>
                  <a:pt x="9814468" y="898888"/>
                  <a:pt x="9807331" y="900227"/>
                  <a:pt x="9787256" y="881491"/>
                </a:cubicBezTo>
                <a:cubicBezTo>
                  <a:pt x="9772090" y="867216"/>
                  <a:pt x="9758707" y="868554"/>
                  <a:pt x="9746216" y="880152"/>
                </a:cubicBezTo>
                <a:cubicBezTo>
                  <a:pt x="9739525" y="885951"/>
                  <a:pt x="9735511" y="893981"/>
                  <a:pt x="9730603" y="901118"/>
                </a:cubicBezTo>
                <a:cubicBezTo>
                  <a:pt x="9706067" y="938144"/>
                  <a:pt x="9680195" y="974278"/>
                  <a:pt x="9640046" y="998813"/>
                </a:cubicBezTo>
                <a:cubicBezTo>
                  <a:pt x="9622202" y="1009966"/>
                  <a:pt x="9603020" y="1018887"/>
                  <a:pt x="9575363" y="1010412"/>
                </a:cubicBezTo>
                <a:cubicBezTo>
                  <a:pt x="9592761" y="1000151"/>
                  <a:pt x="9610158" y="998813"/>
                  <a:pt x="9626217" y="994352"/>
                </a:cubicBezTo>
                <a:cubicBezTo>
                  <a:pt x="9642276" y="989891"/>
                  <a:pt x="9650753" y="982753"/>
                  <a:pt x="9638707" y="966694"/>
                </a:cubicBezTo>
                <a:cubicBezTo>
                  <a:pt x="9632016" y="957773"/>
                  <a:pt x="9632462" y="950189"/>
                  <a:pt x="9638707" y="942606"/>
                </a:cubicBezTo>
                <a:cubicBezTo>
                  <a:pt x="9658782" y="918070"/>
                  <a:pt x="9668596" y="884167"/>
                  <a:pt x="9710975" y="881491"/>
                </a:cubicBezTo>
                <a:cubicBezTo>
                  <a:pt x="9713205" y="881491"/>
                  <a:pt x="9715436" y="879706"/>
                  <a:pt x="9717666" y="878367"/>
                </a:cubicBezTo>
                <a:cubicBezTo>
                  <a:pt x="9726142" y="873461"/>
                  <a:pt x="9735511" y="868108"/>
                  <a:pt x="9732387" y="856509"/>
                </a:cubicBezTo>
                <a:cubicBezTo>
                  <a:pt x="9728818" y="844911"/>
                  <a:pt x="9717220" y="842235"/>
                  <a:pt x="9706960" y="840896"/>
                </a:cubicBezTo>
                <a:cubicBezTo>
                  <a:pt x="9680640" y="837773"/>
                  <a:pt x="9660120" y="848926"/>
                  <a:pt x="9640492" y="861417"/>
                </a:cubicBezTo>
                <a:cubicBezTo>
                  <a:pt x="9592761" y="892197"/>
                  <a:pt x="9553504" y="931453"/>
                  <a:pt x="9512463" y="968925"/>
                </a:cubicBezTo>
                <a:cubicBezTo>
                  <a:pt x="9450902" y="1025132"/>
                  <a:pt x="9396925" y="1088923"/>
                  <a:pt x="9328673" y="1138886"/>
                </a:cubicBezTo>
                <a:cubicBezTo>
                  <a:pt x="9125701" y="1286989"/>
                  <a:pt x="8925851" y="1438662"/>
                  <a:pt x="8716634" y="1580073"/>
                </a:cubicBezTo>
                <a:cubicBezTo>
                  <a:pt x="8639459" y="1632266"/>
                  <a:pt x="8560501" y="1681782"/>
                  <a:pt x="8480649" y="1729961"/>
                </a:cubicBezTo>
                <a:cubicBezTo>
                  <a:pt x="8480204" y="1727283"/>
                  <a:pt x="8479758" y="1725499"/>
                  <a:pt x="8479312" y="1722377"/>
                </a:cubicBezTo>
                <a:cubicBezTo>
                  <a:pt x="8479312" y="1720147"/>
                  <a:pt x="8479312" y="1717469"/>
                  <a:pt x="8479312" y="1715239"/>
                </a:cubicBezTo>
                <a:cubicBezTo>
                  <a:pt x="8535965" y="1684013"/>
                  <a:pt x="8591727" y="1650555"/>
                  <a:pt x="8645704" y="1615314"/>
                </a:cubicBezTo>
                <a:cubicBezTo>
                  <a:pt x="8778194" y="1528326"/>
                  <a:pt x="8899531" y="1430631"/>
                  <a:pt x="9002133" y="1314647"/>
                </a:cubicBezTo>
                <a:cubicBezTo>
                  <a:pt x="9010609" y="1305280"/>
                  <a:pt x="9019977" y="1303048"/>
                  <a:pt x="9033805" y="1305280"/>
                </a:cubicBezTo>
                <a:cubicBezTo>
                  <a:pt x="9078415" y="1312863"/>
                  <a:pt x="9092243" y="1299481"/>
                  <a:pt x="9083322" y="1259778"/>
                </a:cubicBezTo>
                <a:cubicBezTo>
                  <a:pt x="9081092" y="1249964"/>
                  <a:pt x="9080645" y="1241934"/>
                  <a:pt x="9088228" y="1233458"/>
                </a:cubicBezTo>
                <a:cubicBezTo>
                  <a:pt x="9122132" y="1195541"/>
                  <a:pt x="9157819" y="1158961"/>
                  <a:pt x="9196629" y="1124611"/>
                </a:cubicBezTo>
                <a:cubicBezTo>
                  <a:pt x="9268451" y="1061266"/>
                  <a:pt x="9345625" y="1002828"/>
                  <a:pt x="9412538" y="935022"/>
                </a:cubicBezTo>
                <a:cubicBezTo>
                  <a:pt x="9432166" y="914501"/>
                  <a:pt x="9446888" y="891304"/>
                  <a:pt x="9455363" y="864985"/>
                </a:cubicBezTo>
                <a:cubicBezTo>
                  <a:pt x="9458040" y="856063"/>
                  <a:pt x="9459378" y="844911"/>
                  <a:pt x="9448672" y="838220"/>
                </a:cubicBezTo>
                <a:cubicBezTo>
                  <a:pt x="9438412" y="831528"/>
                  <a:pt x="9430829" y="839112"/>
                  <a:pt x="9423691" y="844465"/>
                </a:cubicBezTo>
                <a:cubicBezTo>
                  <a:pt x="9393803" y="866323"/>
                  <a:pt x="9363468" y="888628"/>
                  <a:pt x="9333580" y="910932"/>
                </a:cubicBezTo>
                <a:cubicBezTo>
                  <a:pt x="9303246" y="933238"/>
                  <a:pt x="9273357" y="956434"/>
                  <a:pt x="9241685" y="980077"/>
                </a:cubicBezTo>
                <a:cubicBezTo>
                  <a:pt x="9239455" y="969817"/>
                  <a:pt x="9246146" y="967587"/>
                  <a:pt x="9249715" y="964018"/>
                </a:cubicBezTo>
                <a:cubicBezTo>
                  <a:pt x="9300123" y="913610"/>
                  <a:pt x="9355439" y="867662"/>
                  <a:pt x="9412538" y="823499"/>
                </a:cubicBezTo>
                <a:cubicBezTo>
                  <a:pt x="9456702" y="789149"/>
                  <a:pt x="9499526" y="753015"/>
                  <a:pt x="9528522" y="706176"/>
                </a:cubicBezTo>
                <a:cubicBezTo>
                  <a:pt x="9539675" y="687886"/>
                  <a:pt x="9545474" y="668704"/>
                  <a:pt x="9542798" y="647292"/>
                </a:cubicBezTo>
                <a:cubicBezTo>
                  <a:pt x="9541905" y="640600"/>
                  <a:pt x="9541014" y="633909"/>
                  <a:pt x="9532091" y="631679"/>
                </a:cubicBezTo>
                <a:cubicBezTo>
                  <a:pt x="9524953" y="629894"/>
                  <a:pt x="9520493" y="633909"/>
                  <a:pt x="9516924" y="638370"/>
                </a:cubicBezTo>
                <a:cubicBezTo>
                  <a:pt x="9510679" y="646399"/>
                  <a:pt x="9504434" y="654429"/>
                  <a:pt x="9495512" y="660675"/>
                </a:cubicBezTo>
                <a:cubicBezTo>
                  <a:pt x="9441980" y="698146"/>
                  <a:pt x="9392019" y="739187"/>
                  <a:pt x="9343394" y="781565"/>
                </a:cubicBezTo>
                <a:cubicBezTo>
                  <a:pt x="9263543" y="850710"/>
                  <a:pt x="9184585" y="921193"/>
                  <a:pt x="9090906" y="975617"/>
                </a:cubicBezTo>
                <a:cubicBezTo>
                  <a:pt x="9055664" y="996136"/>
                  <a:pt x="9019084" y="1014427"/>
                  <a:pt x="8976705" y="1023348"/>
                </a:cubicBezTo>
                <a:cubicBezTo>
                  <a:pt x="8978044" y="1018887"/>
                  <a:pt x="8980721" y="1016211"/>
                  <a:pt x="8983397" y="1013981"/>
                </a:cubicBezTo>
                <a:cubicBezTo>
                  <a:pt x="9073061" y="941713"/>
                  <a:pt x="9159604" y="867216"/>
                  <a:pt x="9238116" y="784688"/>
                </a:cubicBezTo>
                <a:cubicBezTo>
                  <a:pt x="9334918" y="682979"/>
                  <a:pt x="9417446" y="572348"/>
                  <a:pt x="9474545" y="446103"/>
                </a:cubicBezTo>
                <a:cubicBezTo>
                  <a:pt x="9477222" y="440751"/>
                  <a:pt x="9479007" y="435843"/>
                  <a:pt x="9486143" y="435843"/>
                </a:cubicBezTo>
                <a:cubicBezTo>
                  <a:pt x="9504434" y="436289"/>
                  <a:pt x="9506218" y="427368"/>
                  <a:pt x="9503541" y="412646"/>
                </a:cubicBezTo>
                <a:cubicBezTo>
                  <a:pt x="9496404" y="376512"/>
                  <a:pt x="9508449" y="346179"/>
                  <a:pt x="9539229" y="325658"/>
                </a:cubicBezTo>
                <a:cubicBezTo>
                  <a:pt x="9561533" y="310491"/>
                  <a:pt x="9580269" y="297108"/>
                  <a:pt x="9554396" y="268558"/>
                </a:cubicBezTo>
                <a:cubicBezTo>
                  <a:pt x="9548150" y="261867"/>
                  <a:pt x="9550382" y="252053"/>
                  <a:pt x="9552612" y="243131"/>
                </a:cubicBezTo>
                <a:cubicBezTo>
                  <a:pt x="9555734" y="229748"/>
                  <a:pt x="9562872" y="219042"/>
                  <a:pt x="9570901" y="207890"/>
                </a:cubicBezTo>
                <a:cubicBezTo>
                  <a:pt x="9575363" y="201645"/>
                  <a:pt x="9580715" y="193168"/>
                  <a:pt x="9574470" y="186031"/>
                </a:cubicBezTo>
                <a:cubicBezTo>
                  <a:pt x="9570901" y="181793"/>
                  <a:pt x="9566775" y="181124"/>
                  <a:pt x="9562593" y="1818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nline Media 3" title="Happy independence day Nigeria 🇳🇬 🇳🇬🇳🇬@61#iremide #eniola">
            <a:hlinkClick r:id="" action="ppaction://media"/>
            <a:extLst>
              <a:ext uri="{FF2B5EF4-FFF2-40B4-BE49-F238E27FC236}">
                <a16:creationId xmlns:a16="http://schemas.microsoft.com/office/drawing/2014/main" id="{DCE2D03F-966C-4402-98BA-183041A7261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6358" y="135080"/>
            <a:ext cx="11292068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8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person, outdoor, child, little&#10;&#10;Description automatically generated">
            <a:extLst>
              <a:ext uri="{FF2B5EF4-FFF2-40B4-BE49-F238E27FC236}">
                <a16:creationId xmlns:a16="http://schemas.microsoft.com/office/drawing/2014/main" id="{D0FF567E-B2BA-4C5C-82BF-D84E9B8D3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155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5326FA2-F1B9-4E6F-BB6E-FF466216B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-1" b="7767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69EFD-183C-4BFC-A712-E2F73B65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768891"/>
            <a:ext cx="4231758" cy="521001"/>
          </a:xfrm>
        </p:spPr>
        <p:txBody>
          <a:bodyPr anchor="b">
            <a:norm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CE882-9DF9-4CE9-9221-7B5DCE4B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72" y="1311158"/>
            <a:ext cx="4231758" cy="4791942"/>
          </a:xfrm>
        </p:spPr>
        <p:txBody>
          <a:bodyPr anchor="t">
            <a:noAutofit/>
          </a:bodyPr>
          <a:lstStyle/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Nigeria - West Africa</a:t>
            </a:r>
            <a:endParaRPr lang="en-GB" sz="1700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Capital – </a:t>
            </a:r>
            <a:r>
              <a:rPr lang="en-GB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Abuja</a:t>
            </a: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Economic capital - </a:t>
            </a:r>
            <a:r>
              <a:rPr lang="en-GB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Lagos</a:t>
            </a:r>
          </a:p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– 206.14million</a:t>
            </a:r>
          </a:p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250 ethnic groups (Hausa and Fulani 29%, Yoruba 21%, Igbo (Ibo) 18%, Ijaw 10%, Kanuri 4%, Ibibio 3.5%, </a:t>
            </a:r>
            <a:r>
              <a:rPr lang="en-GB" sz="17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Tiv</a:t>
            </a: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2.5%)</a:t>
            </a:r>
          </a:p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Languages: Official – </a:t>
            </a:r>
            <a:r>
              <a:rPr lang="en-GB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English</a:t>
            </a: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Major native – Ibo, Yoruba and Hausa;  over 500 estimated</a:t>
            </a:r>
          </a:p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Religions: Muslim 50%, Christian 40%, indigenous beliefs 10%</a:t>
            </a:r>
          </a:p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Resources – Oil (12</a:t>
            </a:r>
            <a:r>
              <a:rPr lang="en-GB" sz="17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largest producer), natural gas, tin, iron ore, coal, limestone, niobium, lead, zinc and arable land</a:t>
            </a:r>
          </a:p>
          <a:p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Currency: Naira; 1 EUR ≈ 470 NGN</a:t>
            </a:r>
          </a:p>
        </p:txBody>
      </p:sp>
      <p:pic>
        <p:nvPicPr>
          <p:cNvPr id="11" name="Picture 10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E773EA92-98EC-4519-B37E-74A9AA716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2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E305DA9-C56D-4D7C-860D-E0D624B5CD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17" y="-62829"/>
            <a:ext cx="2704463" cy="33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3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27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731FD3F-E25F-467C-AC09-9D46313C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Land size – 923,768 km</a:t>
            </a:r>
            <a:r>
              <a:rPr lang="en-GB" sz="2800" baseline="30000" dirty="0">
                <a:solidFill>
                  <a:schemeClr val="bg1"/>
                </a:solidFill>
              </a:rPr>
              <a:t>2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D83F03-BCB9-5DDA-29C5-AF6C7C3CE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055200"/>
            <a:ext cx="7188199" cy="474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088EE-A8B2-4D19-AC32-4FE96B14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Culture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263FC-AE5E-4626-99E8-3688539C8FED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FFFF"/>
                </a:solidFill>
                <a:effectLst/>
              </a:rPr>
              <a:t>Nigerian society </a:t>
            </a:r>
            <a:r>
              <a:rPr lang="en-US" sz="2000" dirty="0">
                <a:solidFill>
                  <a:srgbClr val="FFFFFF"/>
                </a:solidFill>
              </a:rPr>
              <a:t>portrays</a:t>
            </a:r>
            <a:r>
              <a:rPr lang="en-US" sz="20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000" b="1" i="0" dirty="0">
                <a:solidFill>
                  <a:srgbClr val="FFFFFF"/>
                </a:solidFill>
                <a:effectLst/>
              </a:rPr>
              <a:t>hierarchy</a:t>
            </a:r>
            <a:r>
              <a:rPr lang="en-US" sz="2000" b="0" i="0" dirty="0">
                <a:solidFill>
                  <a:srgbClr val="FFFFFF"/>
                </a:solidFill>
                <a:effectLst/>
              </a:rPr>
              <a:t> especially in terms of power relations.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FFFF"/>
                </a:solidFill>
                <a:effectLst/>
              </a:rPr>
              <a:t>Rooted in a </a:t>
            </a:r>
            <a:r>
              <a:rPr lang="en-US" sz="2000" b="1" i="0" dirty="0">
                <a:solidFill>
                  <a:srgbClr val="FFFFFF"/>
                </a:solidFill>
                <a:effectLst/>
              </a:rPr>
              <a:t>collectivist</a:t>
            </a:r>
            <a:r>
              <a:rPr lang="en-US" sz="2000" b="0" i="0" dirty="0">
                <a:solidFill>
                  <a:srgbClr val="FFFFFF"/>
                </a:solidFill>
                <a:effectLst/>
              </a:rPr>
              <a:t> culture.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FFFFFF"/>
                </a:solidFill>
                <a:effectLst/>
              </a:rPr>
              <a:t>Masculinity</a:t>
            </a:r>
            <a:r>
              <a:rPr lang="en-US" sz="2000" b="0" i="0" dirty="0">
                <a:solidFill>
                  <a:srgbClr val="FFFFFF"/>
                </a:solidFill>
                <a:effectLst/>
              </a:rPr>
              <a:t> - competition, quality, equity and continuous improvements.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effectLst/>
              </a:rPr>
              <a:t>Short-term focus</a:t>
            </a:r>
            <a:r>
              <a:rPr lang="en-US" sz="2000" b="0" i="0" dirty="0">
                <a:solidFill>
                  <a:srgbClr val="FFFFFF"/>
                </a:solidFill>
                <a:effectLst/>
              </a:rPr>
              <a:t>: Quick results and timely returns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Highly </a:t>
            </a:r>
            <a:r>
              <a:rPr lang="en-US" sz="2000" b="1" dirty="0">
                <a:solidFill>
                  <a:srgbClr val="FFFFFF"/>
                </a:solidFill>
              </a:rPr>
              <a:t>indulgent</a:t>
            </a:r>
            <a:r>
              <a:rPr lang="en-US" sz="2000" dirty="0">
                <a:solidFill>
                  <a:srgbClr val="FFFFFF"/>
                </a:solidFill>
              </a:rPr>
              <a:t> society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28E0C8A-913D-4B6B-BB89-41FFD54689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4136505"/>
              </p:ext>
            </p:extLst>
          </p:nvPr>
        </p:nvGraphicFramePr>
        <p:xfrm>
          <a:off x="566744" y="2660287"/>
          <a:ext cx="6579910" cy="3646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9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4AAA541-E8BE-499B-B480-67B3653097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84587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0863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8646A19B-193A-4DE7-8097-01346827C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en-GB" sz="3800" dirty="0"/>
              <a:t>Things to know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Dollar with solid fill">
            <a:extLst>
              <a:ext uri="{FF2B5EF4-FFF2-40B4-BE49-F238E27FC236}">
                <a16:creationId xmlns:a16="http://schemas.microsoft.com/office/drawing/2014/main" id="{FA995471-B0C8-4A2D-A715-F02016B1C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653" y="742789"/>
            <a:ext cx="632042" cy="632042"/>
          </a:xfrm>
          <a:prstGeom prst="rect">
            <a:avLst/>
          </a:prstGeom>
        </p:spPr>
      </p:pic>
      <p:sp>
        <p:nvSpPr>
          <p:cNvPr id="89" name="Right Triangle 88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 descr="Spinning Plates with solid fill">
            <a:extLst>
              <a:ext uri="{FF2B5EF4-FFF2-40B4-BE49-F238E27FC236}">
                <a16:creationId xmlns:a16="http://schemas.microsoft.com/office/drawing/2014/main" id="{A39A6DBC-D8BA-414A-ADE2-F0717F3A9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3908" y="1589964"/>
            <a:ext cx="1162460" cy="1162460"/>
          </a:xfrm>
          <a:prstGeom prst="rect">
            <a:avLst/>
          </a:prstGeom>
        </p:spPr>
      </p:pic>
      <p:sp>
        <p:nvSpPr>
          <p:cNvPr id="99" name="Right Triangle 98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Watch with solid fill">
            <a:extLst>
              <a:ext uri="{FF2B5EF4-FFF2-40B4-BE49-F238E27FC236}">
                <a16:creationId xmlns:a16="http://schemas.microsoft.com/office/drawing/2014/main" id="{3FE768D5-75D0-4AC4-9D8A-9AB0BAD95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047" y="3529598"/>
            <a:ext cx="2032216" cy="2032216"/>
          </a:xfrm>
          <a:prstGeom prst="rect">
            <a:avLst/>
          </a:prstGeom>
        </p:spPr>
      </p:pic>
      <p:sp>
        <p:nvSpPr>
          <p:cNvPr id="101" name="Right Triangle 100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ectangle 102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ight Triangle 104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 descr="Family with two children with solid fill">
            <a:extLst>
              <a:ext uri="{FF2B5EF4-FFF2-40B4-BE49-F238E27FC236}">
                <a16:creationId xmlns:a16="http://schemas.microsoft.com/office/drawing/2014/main" id="{B65ADBA6-6F6F-4652-97E0-D3921E10E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9362" y="798247"/>
            <a:ext cx="1876714" cy="1876714"/>
          </a:xfrm>
          <a:prstGeom prst="rect">
            <a:avLst/>
          </a:prstGeom>
        </p:spPr>
      </p:pic>
      <p:pic>
        <p:nvPicPr>
          <p:cNvPr id="19" name="Graphic 18" descr="Flag with solid fill">
            <a:extLst>
              <a:ext uri="{FF2B5EF4-FFF2-40B4-BE49-F238E27FC236}">
                <a16:creationId xmlns:a16="http://schemas.microsoft.com/office/drawing/2014/main" id="{C8426EF7-3DDB-48D9-A7B8-DD94D71286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004261" y="2979485"/>
            <a:ext cx="1611332" cy="1611332"/>
          </a:xfrm>
          <a:prstGeom prst="rect">
            <a:avLst/>
          </a:prstGeom>
        </p:spPr>
      </p:pic>
      <p:sp>
        <p:nvSpPr>
          <p:cNvPr id="214" name="Right Triangle 106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C29-EB5A-4B68-9DE7-CC37C370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316" y="3153049"/>
            <a:ext cx="3706577" cy="3061485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1800" dirty="0">
                <a:latin typeface="merriweatherregular"/>
              </a:rPr>
              <a:t>National pride vs tribal pride</a:t>
            </a:r>
          </a:p>
          <a:p>
            <a:r>
              <a:rPr lang="en-GB" sz="1800" dirty="0">
                <a:latin typeface="merriweatherregular"/>
              </a:rPr>
              <a:t>Family &amp; friends - no social welfare</a:t>
            </a:r>
          </a:p>
          <a:p>
            <a:r>
              <a:rPr lang="en-GB" sz="1800" dirty="0">
                <a:latin typeface="merriweatherregular"/>
              </a:rPr>
              <a:t>Trust</a:t>
            </a:r>
          </a:p>
          <a:p>
            <a:r>
              <a:rPr lang="en-GB" sz="1800" dirty="0">
                <a:latin typeface="merriweatherregular"/>
              </a:rPr>
              <a:t>Religion</a:t>
            </a:r>
            <a:endParaRPr lang="en-GB" sz="1800" dirty="0">
              <a:latin typeface="Lato" panose="020F0502020204030203" pitchFamily="34" charset="0"/>
            </a:endParaRPr>
          </a:p>
          <a:p>
            <a:r>
              <a:rPr lang="en-GB" sz="1800" dirty="0">
                <a:latin typeface="merriweatherregular"/>
              </a:rPr>
              <a:t>Respect: Age and position</a:t>
            </a:r>
          </a:p>
          <a:p>
            <a:r>
              <a:rPr lang="en-GB" sz="1800" dirty="0"/>
              <a:t>Time: lateness is understood</a:t>
            </a:r>
          </a:p>
          <a:p>
            <a:r>
              <a:rPr lang="en-GB" sz="1800" dirty="0"/>
              <a:t>Cash transactions &amp; e-commerce</a:t>
            </a:r>
          </a:p>
          <a:p>
            <a:r>
              <a:rPr lang="en-GB" sz="1800" dirty="0">
                <a:latin typeface="merriweatherregular"/>
              </a:rPr>
              <a:t>S</a:t>
            </a:r>
            <a:r>
              <a:rPr lang="en-GB" sz="1800" b="0" i="0" dirty="0">
                <a:effectLst/>
                <a:latin typeface="merriweatherregular"/>
              </a:rPr>
              <a:t>hort-term gains</a:t>
            </a:r>
          </a:p>
          <a:p>
            <a:r>
              <a:rPr lang="en-GB" sz="1800" b="0" i="0" dirty="0">
                <a:effectLst/>
                <a:latin typeface="merriweatherregular"/>
              </a:rPr>
              <a:t>Hard work + knowledge = success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04006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1"/>
            <a:ext cx="3362146" cy="441721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AEB69-D803-4366-BBDC-A7DD46924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1" y="761999"/>
            <a:ext cx="2771672" cy="3810001"/>
          </a:xfrm>
        </p:spPr>
        <p:txBody>
          <a:bodyPr>
            <a:normAutofit/>
          </a:bodyPr>
          <a:lstStyle/>
          <a:p>
            <a:r>
              <a:rPr lang="en-GB" sz="4200" dirty="0">
                <a:solidFill>
                  <a:srgbClr val="FFFFFF"/>
                </a:solidFill>
              </a:rPr>
              <a:t>Business tips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8091" y="445459"/>
            <a:ext cx="5050356" cy="595717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4FEE433-2394-4108-A026-27C0B02A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448056"/>
            <a:ext cx="2514600" cy="1371600"/>
          </a:xfrm>
          <a:prstGeom prst="rect">
            <a:avLst/>
          </a:prstGeom>
          <a:solidFill>
            <a:srgbClr val="D0A87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5A0ACF5-0DF4-4C7E-9FE2-427405D12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1975104"/>
            <a:ext cx="2514600" cy="1371600"/>
          </a:xfrm>
          <a:prstGeom prst="rect">
            <a:avLst/>
          </a:prstGeom>
          <a:solidFill>
            <a:srgbClr val="D0A87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C6DD569-B9FB-4700-A850-80EDA6A64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3502152"/>
            <a:ext cx="2514600" cy="1371600"/>
          </a:xfrm>
          <a:prstGeom prst="rect">
            <a:avLst/>
          </a:prstGeom>
          <a:solidFill>
            <a:srgbClr val="D0A87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5029200"/>
            <a:ext cx="3362146" cy="1371600"/>
          </a:xfrm>
          <a:prstGeom prst="rect">
            <a:avLst/>
          </a:prstGeom>
          <a:solidFill>
            <a:srgbClr val="6B6155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28631-B189-4128-8CE2-1ED1A767E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1636" y="685801"/>
            <a:ext cx="4854285" cy="5715000"/>
          </a:xfrm>
        </p:spPr>
        <p:txBody>
          <a:bodyPr anchor="ctr">
            <a:noAutofit/>
          </a:bodyPr>
          <a:lstStyle/>
          <a:p>
            <a:r>
              <a:rPr lang="en-GB" sz="1100" dirty="0">
                <a:latin typeface="Bookman Old Style" panose="02050604050505020204" pitchFamily="18" charset="0"/>
              </a:rPr>
              <a:t>Greetings – handshakes (Muslims may not shake hands)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Use the right hand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Small talk – family, health, personal life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Use titles – Until invited to use others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Business cards are acceptable – include role and title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Gifts are appreciated </a:t>
            </a:r>
          </a:p>
          <a:p>
            <a:pPr lvl="1"/>
            <a:r>
              <a:rPr lang="en-GB" sz="1100" dirty="0">
                <a:latin typeface="Bookman Old Style" panose="02050604050505020204" pitchFamily="18" charset="0"/>
              </a:rPr>
              <a:t>Offered to parents but provided for the children</a:t>
            </a:r>
          </a:p>
          <a:p>
            <a:pPr lvl="1"/>
            <a:r>
              <a:rPr lang="en-GB" sz="1100" dirty="0">
                <a:latin typeface="Bookman Old Style" panose="02050604050505020204" pitchFamily="18" charset="0"/>
              </a:rPr>
              <a:t>From men to women requires diplomacy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Meetings – long discussions, involved negotiations, “beating about the bush”, generous time frames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Business dressing - formal (sometimes semi-formal)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Communication</a:t>
            </a:r>
          </a:p>
          <a:p>
            <a:pPr lvl="1"/>
            <a:r>
              <a:rPr lang="en-GB" sz="1100" dirty="0">
                <a:latin typeface="Bookman Old Style" panose="02050604050505020204" pitchFamily="18" charset="0"/>
              </a:rPr>
              <a:t>Proverbs </a:t>
            </a:r>
          </a:p>
          <a:p>
            <a:pPr lvl="1"/>
            <a:r>
              <a:rPr lang="en-GB" sz="1100" dirty="0">
                <a:latin typeface="Bookman Old Style" panose="02050604050505020204" pitchFamily="18" charset="0"/>
              </a:rPr>
              <a:t>Humour</a:t>
            </a:r>
          </a:p>
          <a:p>
            <a:pPr lvl="1"/>
            <a:r>
              <a:rPr lang="en-GB" sz="1100" dirty="0">
                <a:latin typeface="Bookman Old Style" panose="02050604050505020204" pitchFamily="18" charset="0"/>
              </a:rPr>
              <a:t>Loud tones - passion, excitement</a:t>
            </a:r>
          </a:p>
          <a:p>
            <a:pPr lvl="1"/>
            <a:r>
              <a:rPr lang="en-GB" sz="1100" dirty="0">
                <a:latin typeface="Bookman Old Style" panose="02050604050505020204" pitchFamily="18" charset="0"/>
              </a:rPr>
              <a:t>Body language is important</a:t>
            </a:r>
          </a:p>
          <a:p>
            <a:r>
              <a:rPr lang="en-GB" sz="1100" dirty="0">
                <a:latin typeface="Bookman Old Style" panose="02050604050505020204" pitchFamily="18" charset="0"/>
              </a:rPr>
              <a:t>Bottleneck bureaucracy</a:t>
            </a:r>
          </a:p>
          <a:p>
            <a:pPr marL="457200" lvl="1" indent="0">
              <a:buNone/>
            </a:pPr>
            <a:endParaRPr lang="en-GB" sz="1100" dirty="0">
              <a:latin typeface="Bookman Old Style" panose="02050604050505020204" pitchFamily="18" charset="0"/>
            </a:endParaRPr>
          </a:p>
          <a:p>
            <a:pPr marL="457200" lvl="1" indent="0" algn="ctr">
              <a:buNone/>
            </a:pPr>
            <a:r>
              <a:rPr lang="en-GB" sz="1100" dirty="0">
                <a:latin typeface="Bookman Old Style" panose="02050604050505020204" pitchFamily="18" charset="0"/>
              </a:rPr>
              <a:t>“</a:t>
            </a:r>
            <a:r>
              <a:rPr lang="en-GB" sz="1100" i="1" dirty="0">
                <a:latin typeface="Bookman Old Style" panose="02050604050505020204" pitchFamily="18" charset="0"/>
              </a:rPr>
              <a:t>What an old man sees while lying down, a young man can never see even if he climbs a tree</a:t>
            </a:r>
            <a:r>
              <a:rPr lang="en-GB" sz="1100" dirty="0">
                <a:latin typeface="Bookman Old Style" panose="02050604050505020204" pitchFamily="18" charset="0"/>
              </a:rPr>
              <a:t>.” </a:t>
            </a:r>
            <a:endParaRPr lang="en-GB" sz="1100" i="1" dirty="0">
              <a:latin typeface="Bookman Old Style" panose="02050604050505020204" pitchFamily="18" charset="0"/>
            </a:endParaRPr>
          </a:p>
          <a:p>
            <a:pPr marL="457200" lvl="1" indent="0" algn="ctr">
              <a:buNone/>
            </a:pPr>
            <a:r>
              <a:rPr lang="en-GB" sz="1100" i="1" dirty="0">
                <a:latin typeface="Bookman Old Style" panose="02050604050505020204" pitchFamily="18" charset="0"/>
              </a:rPr>
              <a:t>“The bird that remembers its </a:t>
            </a:r>
            <a:r>
              <a:rPr lang="en-GB" sz="1100" i="1" dirty="0" err="1">
                <a:latin typeface="Bookman Old Style" panose="02050604050505020204" pitchFamily="18" charset="0"/>
              </a:rPr>
              <a:t>flockmates</a:t>
            </a:r>
            <a:r>
              <a:rPr lang="en-GB" sz="1100" i="1" dirty="0">
                <a:latin typeface="Bookman Old Style" panose="02050604050505020204" pitchFamily="18" charset="0"/>
              </a:rPr>
              <a:t>, never miss its way”</a:t>
            </a:r>
          </a:p>
          <a:p>
            <a:pPr marL="0" indent="0" algn="ctr">
              <a:buNone/>
            </a:pPr>
            <a:r>
              <a:rPr lang="en-GB" sz="1100" i="1" dirty="0">
                <a:latin typeface="Bookman Old Style" panose="02050604050505020204" pitchFamily="18" charset="0"/>
              </a:rPr>
              <a:t>“Courage is the father of success.”</a:t>
            </a:r>
          </a:p>
        </p:txBody>
      </p:sp>
      <p:pic>
        <p:nvPicPr>
          <p:cNvPr id="7" name="Graphic 6" descr="Credit card with solid fill">
            <a:extLst>
              <a:ext uri="{FF2B5EF4-FFF2-40B4-BE49-F238E27FC236}">
                <a16:creationId xmlns:a16="http://schemas.microsoft.com/office/drawing/2014/main" id="{A7327B12-188A-4369-9FEC-E22A7B49A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8154" y="565846"/>
            <a:ext cx="1136019" cy="1136019"/>
          </a:xfrm>
          <a:prstGeom prst="rect">
            <a:avLst/>
          </a:prstGeom>
        </p:spPr>
      </p:pic>
      <p:pic>
        <p:nvPicPr>
          <p:cNvPr id="5" name="Graphic 4" descr="Present with solid fill">
            <a:extLst>
              <a:ext uri="{FF2B5EF4-FFF2-40B4-BE49-F238E27FC236}">
                <a16:creationId xmlns:a16="http://schemas.microsoft.com/office/drawing/2014/main" id="{5E4C9995-81DA-4C91-AF31-6A9976CBB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8154" y="2090817"/>
            <a:ext cx="1136019" cy="1136019"/>
          </a:xfrm>
          <a:prstGeom prst="rect">
            <a:avLst/>
          </a:prstGeom>
        </p:spPr>
      </p:pic>
      <p:pic>
        <p:nvPicPr>
          <p:cNvPr id="9" name="Graphic 8" descr="Boardroom with solid fill">
            <a:extLst>
              <a:ext uri="{FF2B5EF4-FFF2-40B4-BE49-F238E27FC236}">
                <a16:creationId xmlns:a16="http://schemas.microsoft.com/office/drawing/2014/main" id="{1B2D15D8-9BDC-4F26-95D5-5F7FAE9B1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8154" y="3619942"/>
            <a:ext cx="1136019" cy="1136019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0C6CBAFB-7CEE-4ECF-BBF5-8A7C35953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5029200"/>
            <a:ext cx="2514600" cy="1371600"/>
          </a:xfrm>
          <a:prstGeom prst="rect">
            <a:avLst/>
          </a:prstGeom>
          <a:solidFill>
            <a:srgbClr val="D0A87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Hands holding each other">
            <a:extLst>
              <a:ext uri="{FF2B5EF4-FFF2-40B4-BE49-F238E27FC236}">
                <a16:creationId xmlns:a16="http://schemas.microsoft.com/office/drawing/2014/main" id="{326B4335-6015-48D5-B4F5-EE4D5D2065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13" y="5143454"/>
            <a:ext cx="1701901" cy="1136019"/>
          </a:xfrm>
          <a:prstGeom prst="rect">
            <a:avLst/>
          </a:prstGeom>
          <a:noFill/>
          <a:effectLst>
            <a:glow rad="127000">
              <a:srgbClr val="008753"/>
            </a:glow>
          </a:effectLst>
        </p:spPr>
      </p:pic>
    </p:spTree>
    <p:extLst>
      <p:ext uri="{BB962C8B-B14F-4D97-AF65-F5344CB8AC3E}">
        <p14:creationId xmlns:p14="http://schemas.microsoft.com/office/powerpoint/2010/main" val="41465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1059</Words>
  <Application>Microsoft Office PowerPoint</Application>
  <PresentationFormat>Widescreen</PresentationFormat>
  <Paragraphs>132</Paragraphs>
  <Slides>14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Lato</vt:lpstr>
      <vt:lpstr>merriweatherregular</vt:lpstr>
      <vt:lpstr>Office Theme</vt:lpstr>
      <vt:lpstr>Nigeria</vt:lpstr>
      <vt:lpstr>Content</vt:lpstr>
      <vt:lpstr>PowerPoint Presentation</vt:lpstr>
      <vt:lpstr>Introduction</vt:lpstr>
      <vt:lpstr>Land size – 923,768 km2</vt:lpstr>
      <vt:lpstr>Culture</vt:lpstr>
      <vt:lpstr>PowerPoint Presentation</vt:lpstr>
      <vt:lpstr>Things to know</vt:lpstr>
      <vt:lpstr>Business tips</vt:lpstr>
      <vt:lpstr>PowerPoint Presentation</vt:lpstr>
      <vt:lpstr>PowerPoint Presentation</vt:lpstr>
      <vt:lpstr>PowerPoint Presentation</vt:lpstr>
      <vt:lpstr>Thank you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Nigeria</dc:title>
  <dc:creator>Jessica Amiesimaka</dc:creator>
  <cp:lastModifiedBy>Jessica Amiesimaka</cp:lastModifiedBy>
  <cp:revision>33</cp:revision>
  <dcterms:created xsi:type="dcterms:W3CDTF">2021-10-07T11:04:20Z</dcterms:created>
  <dcterms:modified xsi:type="dcterms:W3CDTF">2022-12-13T15:17:35Z</dcterms:modified>
</cp:coreProperties>
</file>