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5" r:id="rId3"/>
    <p:sldId id="306" r:id="rId4"/>
    <p:sldId id="308" r:id="rId5"/>
    <p:sldId id="266" r:id="rId6"/>
    <p:sldId id="267" r:id="rId7"/>
    <p:sldId id="269" r:id="rId8"/>
    <p:sldId id="268"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90" r:id="rId29"/>
    <p:sldId id="291" r:id="rId30"/>
    <p:sldId id="292" r:id="rId31"/>
    <p:sldId id="293" r:id="rId32"/>
    <p:sldId id="294" r:id="rId33"/>
    <p:sldId id="295" r:id="rId34"/>
    <p:sldId id="296" r:id="rId35"/>
    <p:sldId id="297" r:id="rId36"/>
    <p:sldId id="298" r:id="rId37"/>
    <p:sldId id="299" r:id="rId38"/>
    <p:sldId id="300" r:id="rId39"/>
    <p:sldId id="289" r:id="rId40"/>
    <p:sldId id="301" r:id="rId41"/>
    <p:sldId id="302" r:id="rId42"/>
    <p:sldId id="303" r:id="rId43"/>
    <p:sldId id="304" r:id="rId4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00"/>
    <a:srgbClr val="FFFF66"/>
    <a:srgbClr val="DD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35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a:t>Kliknutím lze upravit styl.</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F369E104-6805-41DA-8ED7-271D2E945757}" type="datetimeFigureOut">
              <a:rPr lang="cs-CZ" smtClean="0"/>
              <a:t>11.11.2020</a:t>
            </a:fld>
            <a:endParaRPr lang="cs-CZ"/>
          </a:p>
        </p:txBody>
      </p:sp>
      <p:sp>
        <p:nvSpPr>
          <p:cNvPr id="17" name="Zástupný symbol pro zápatí 16"/>
          <p:cNvSpPr>
            <a:spLocks noGrp="1"/>
          </p:cNvSpPr>
          <p:nvPr>
            <p:ph type="ftr" sz="quarter" idx="11"/>
          </p:nvPr>
        </p:nvSpPr>
        <p:spPr>
          <a:xfrm>
            <a:off x="2898648" y="6355080"/>
            <a:ext cx="3474720" cy="365760"/>
          </a:xfrm>
        </p:spPr>
        <p:txBody>
          <a:bodyPr/>
          <a:lstStyle/>
          <a:p>
            <a:endParaRPr lang="cs-CZ"/>
          </a:p>
        </p:txBody>
      </p:sp>
      <p:sp>
        <p:nvSpPr>
          <p:cNvPr id="29" name="Zástupný symbol pro číslo snímku 28"/>
          <p:cNvSpPr>
            <a:spLocks noGrp="1"/>
          </p:cNvSpPr>
          <p:nvPr>
            <p:ph type="sldNum" sz="quarter" idx="12"/>
          </p:nvPr>
        </p:nvSpPr>
        <p:spPr>
          <a:xfrm>
            <a:off x="1216152" y="6355080"/>
            <a:ext cx="1219200" cy="365760"/>
          </a:xfrm>
        </p:spPr>
        <p:txBody>
          <a:bodyPr/>
          <a:lstStyle/>
          <a:p>
            <a:fld id="{95D58378-4893-49A8-9FBA-B00B22B4710B}" type="slidenum">
              <a:rPr lang="cs-CZ" smtClean="0"/>
              <a:t>‹#›</a:t>
            </a:fld>
            <a:endParaRPr lang="cs-CZ"/>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F369E104-6805-41DA-8ED7-271D2E945757}" type="datetimeFigureOut">
              <a:rPr lang="cs-CZ" smtClean="0"/>
              <a:t>11.11.2020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D58378-4893-49A8-9FBA-B00B22B4710B}"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F369E104-6805-41DA-8ED7-271D2E945757}" type="datetimeFigureOut">
              <a:rPr lang="cs-CZ" smtClean="0"/>
              <a:t>11.11.2020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D58378-4893-49A8-9FBA-B00B22B4710B}" type="slidenum">
              <a:rPr lang="cs-CZ" smtClean="0"/>
              <a:t>‹#›</a:t>
            </a:fld>
            <a:endParaRPr lang="cs-CZ"/>
          </a:p>
        </p:txBody>
      </p:sp>
      <p:sp>
        <p:nvSpPr>
          <p:cNvPr id="7" name="Přímá spojnice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římá spojnice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F369E104-6805-41DA-8ED7-271D2E945757}" type="datetimeFigureOut">
              <a:rPr lang="cs-CZ" smtClean="0"/>
              <a:t>11.11.2020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D58378-4893-49A8-9FBA-B00B22B4710B}" type="slidenum">
              <a:rPr lang="cs-CZ" smtClean="0"/>
              <a:t>‹#›</a:t>
            </a:fld>
            <a:endParaRPr lang="cs-CZ"/>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a:t>Kliknutím lze upravit styl.</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F369E104-6805-41DA-8ED7-271D2E945757}" type="datetimeFigureOut">
              <a:rPr lang="cs-CZ" smtClean="0"/>
              <a:t>11.11.2020</a:t>
            </a:fld>
            <a:endParaRPr lang="cs-CZ"/>
          </a:p>
        </p:txBody>
      </p:sp>
      <p:sp>
        <p:nvSpPr>
          <p:cNvPr id="5" name="Zástupný symbol pro zápatí 4"/>
          <p:cNvSpPr>
            <a:spLocks noGrp="1"/>
          </p:cNvSpPr>
          <p:nvPr>
            <p:ph type="ftr" sz="quarter" idx="11"/>
          </p:nvPr>
        </p:nvSpPr>
        <p:spPr>
          <a:xfrm>
            <a:off x="2898648" y="6355080"/>
            <a:ext cx="3474720" cy="365760"/>
          </a:xfrm>
        </p:spPr>
        <p:txBody>
          <a:bodyPr/>
          <a:lstStyle/>
          <a:p>
            <a:endParaRPr lang="cs-CZ"/>
          </a:p>
        </p:txBody>
      </p:sp>
      <p:sp>
        <p:nvSpPr>
          <p:cNvPr id="6" name="Zástupný symbol pro číslo snímku 5"/>
          <p:cNvSpPr>
            <a:spLocks noGrp="1"/>
          </p:cNvSpPr>
          <p:nvPr>
            <p:ph type="sldNum" sz="quarter" idx="12"/>
          </p:nvPr>
        </p:nvSpPr>
        <p:spPr>
          <a:xfrm>
            <a:off x="1069848" y="6355080"/>
            <a:ext cx="1520952" cy="365760"/>
          </a:xfrm>
        </p:spPr>
        <p:txBody>
          <a:bodyPr/>
          <a:lstStyle/>
          <a:p>
            <a:fld id="{95D58378-4893-49A8-9FBA-B00B22B4710B}" type="slidenum">
              <a:rPr lang="cs-CZ" smtClean="0"/>
              <a:t>‹#›</a:t>
            </a:fld>
            <a:endParaRPr lang="cs-CZ"/>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p:txBody>
          <a:bodyPr/>
          <a:lstStyle/>
          <a:p>
            <a:fld id="{F369E104-6805-41DA-8ED7-271D2E945757}" type="datetimeFigureOut">
              <a:rPr lang="cs-CZ" smtClean="0"/>
              <a:t>11.11.2020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D58378-4893-49A8-9FBA-B00B22B4710B}" type="slidenum">
              <a:rPr lang="cs-CZ" smtClean="0"/>
              <a:t>‹#›</a:t>
            </a:fld>
            <a:endParaRPr lang="cs-CZ"/>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a:t>Kliknutím lze upravit styl.</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7" name="Zástupný symbol pro datum 6"/>
          <p:cNvSpPr>
            <a:spLocks noGrp="1"/>
          </p:cNvSpPr>
          <p:nvPr>
            <p:ph type="dt" sz="half" idx="10"/>
          </p:nvPr>
        </p:nvSpPr>
        <p:spPr/>
        <p:txBody>
          <a:bodyPr/>
          <a:lstStyle/>
          <a:p>
            <a:fld id="{F369E104-6805-41DA-8ED7-271D2E945757}" type="datetimeFigureOut">
              <a:rPr lang="cs-CZ" smtClean="0"/>
              <a:t>11.11.2020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5D58378-4893-49A8-9FBA-B00B22B4710B}" type="slidenum">
              <a:rPr lang="cs-CZ" smtClean="0"/>
              <a:t>‹#›</a:t>
            </a:fld>
            <a:endParaRPr lang="cs-CZ"/>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F369E104-6805-41DA-8ED7-271D2E945757}" type="datetimeFigureOut">
              <a:rPr lang="cs-CZ" smtClean="0"/>
              <a:t>11.11.2020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5D58378-4893-49A8-9FBA-B00B22B4710B}" type="slidenum">
              <a:rPr lang="cs-CZ" smtClean="0"/>
              <a:t>‹#›</a:t>
            </a:fld>
            <a:endParaRPr lang="cs-CZ"/>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369E104-6805-41DA-8ED7-271D2E945757}" type="datetimeFigureOut">
              <a:rPr lang="cs-CZ" smtClean="0"/>
              <a:t>11.11.2020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5D58378-4893-49A8-9FBA-B00B22B4710B}" type="slidenum">
              <a:rPr lang="cs-CZ" smtClean="0"/>
              <a:t>‹#›</a:t>
            </a:fld>
            <a:endParaRPr lang="cs-CZ"/>
          </a:p>
        </p:txBody>
      </p:sp>
      <p:sp>
        <p:nvSpPr>
          <p:cNvPr id="5" name="Přímá spojnice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a:t>Kliknutím lze upravit styl.</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p:txBody>
          <a:bodyPr/>
          <a:lstStyle/>
          <a:p>
            <a:fld id="{F369E104-6805-41DA-8ED7-271D2E945757}" type="datetimeFigureOut">
              <a:rPr lang="cs-CZ" smtClean="0"/>
              <a:t>11.11.2020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D58378-4893-49A8-9FBA-B00B22B4710B}" type="slidenum">
              <a:rPr lang="cs-CZ" smtClean="0"/>
              <a:t>‹#›</a:t>
            </a:fld>
            <a:endParaRPr lang="cs-CZ"/>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Přímá spojnice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p:txBody>
          <a:bodyPr/>
          <a:lstStyle/>
          <a:p>
            <a:fld id="{F369E104-6805-41DA-8ED7-271D2E945757}" type="datetimeFigureOut">
              <a:rPr lang="cs-CZ" smtClean="0"/>
              <a:t>11.11.2020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D58378-4893-49A8-9FBA-B00B22B4710B}" type="slidenum">
              <a:rPr lang="cs-CZ" smtClean="0"/>
              <a:t>‹#›</a:t>
            </a:fld>
            <a:endParaRPr lang="cs-CZ"/>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369E104-6805-41DA-8ED7-271D2E945757}" type="datetimeFigureOut">
              <a:rPr lang="cs-CZ" smtClean="0"/>
              <a:t>11.11.2020</a:t>
            </a:fld>
            <a:endParaRPr lang="cs-CZ"/>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5D58378-4893-49A8-9FBA-B00B22B4710B}" type="slidenum">
              <a:rPr lang="cs-CZ" smtClean="0"/>
              <a:t>‹#›</a:t>
            </a:fld>
            <a:endParaRPr lang="cs-CZ"/>
          </a:p>
        </p:txBody>
      </p:sp>
      <p:sp>
        <p:nvSpPr>
          <p:cNvPr id="28" name="Přímá spojnice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Přímá spojnice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hyperlink" Target="http://www.hsharchitekti.cz/index.php?lang=cs&amp;page=project&amp;name=arcidiecezni-muzeum-v-olomouci" TargetMode="External"/><Relationship Id="rId2" Type="http://schemas.openxmlformats.org/officeDocument/2006/relationships/hyperlink" Target="http://atelierkava.cz/post/48519134511/rekonstrukce-malostransk%C3%A9-besedy-praha-1-team" TargetMode="External"/><Relationship Id="rId1" Type="http://schemas.openxmlformats.org/officeDocument/2006/relationships/slideLayout" Target="../slideLayouts/slideLayout2.xml"/><Relationship Id="rId4" Type="http://schemas.openxmlformats.org/officeDocument/2006/relationships/hyperlink" Target="http://www.transat.cz/obnova_jurkovicovy_vily-centrum_dusana_samo_jurkovice.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tempuslibri.cz/cz/edice.asp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br>
              <a:rPr lang="cs-CZ" dirty="0"/>
            </a:br>
            <a:endParaRPr lang="cs-CZ" dirty="0"/>
          </a:p>
        </p:txBody>
      </p:sp>
      <p:sp>
        <p:nvSpPr>
          <p:cNvPr id="3" name="Podnadpis 2"/>
          <p:cNvSpPr>
            <a:spLocks noGrp="1"/>
          </p:cNvSpPr>
          <p:nvPr>
            <p:ph type="subTitle" idx="1"/>
          </p:nvPr>
        </p:nvSpPr>
        <p:spPr>
          <a:xfrm>
            <a:off x="1219200" y="3789040"/>
            <a:ext cx="6858000" cy="1868810"/>
          </a:xfrm>
        </p:spPr>
        <p:txBody>
          <a:bodyPr>
            <a:normAutofit fontScale="92500" lnSpcReduction="20000"/>
          </a:bodyPr>
          <a:lstStyle/>
          <a:p>
            <a:r>
              <a:rPr lang="cs-CZ" dirty="0"/>
              <a:t>Obnova a nové využití objektu</a:t>
            </a:r>
          </a:p>
          <a:p>
            <a:endParaRPr lang="cs-CZ" dirty="0"/>
          </a:p>
          <a:p>
            <a:r>
              <a:rPr lang="cs-CZ"/>
              <a:t>Nerealizovaná změna </a:t>
            </a:r>
            <a:r>
              <a:rPr lang="cs-CZ" dirty="0"/>
              <a:t>zákona o státní památkové péči</a:t>
            </a:r>
          </a:p>
          <a:p>
            <a:endParaRPr lang="cs-CZ" dirty="0"/>
          </a:p>
          <a:p>
            <a:endParaRPr lang="cs-CZ" dirty="0"/>
          </a:p>
          <a:p>
            <a:r>
              <a:rPr lang="cs-CZ" dirty="0"/>
              <a:t>Ochrana a regenerace kulturních hodnot v území</a:t>
            </a:r>
          </a:p>
        </p:txBody>
      </p:sp>
    </p:spTree>
    <p:extLst>
      <p:ext uri="{BB962C8B-B14F-4D97-AF65-F5344CB8AC3E}">
        <p14:creationId xmlns:p14="http://schemas.microsoft.com/office/powerpoint/2010/main" val="2671579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Fáze P.D.</a:t>
            </a:r>
          </a:p>
        </p:txBody>
      </p:sp>
      <p:sp>
        <p:nvSpPr>
          <p:cNvPr id="3" name="Zástupný symbol pro obsah 2"/>
          <p:cNvSpPr>
            <a:spLocks noGrp="1"/>
          </p:cNvSpPr>
          <p:nvPr>
            <p:ph sz="quarter" idx="1"/>
          </p:nvPr>
        </p:nvSpPr>
        <p:spPr/>
        <p:txBody>
          <a:bodyPr/>
          <a:lstStyle/>
          <a:p>
            <a:pPr lvl="1"/>
            <a:r>
              <a:rPr lang="cs-CZ" dirty="0"/>
              <a:t>Studie</a:t>
            </a:r>
          </a:p>
          <a:p>
            <a:pPr lvl="1"/>
            <a:r>
              <a:rPr lang="cs-CZ" dirty="0"/>
              <a:t>Územní rozhodnutí (změna využití území, změna vlivu na území)</a:t>
            </a:r>
          </a:p>
          <a:p>
            <a:pPr lvl="3"/>
            <a:r>
              <a:rPr lang="cs-CZ" dirty="0"/>
              <a:t>Vyhláška 499/2006 Sb., příloha 2 až 3</a:t>
            </a:r>
          </a:p>
          <a:p>
            <a:pPr lvl="2"/>
            <a:r>
              <a:rPr lang="cs-CZ" dirty="0"/>
              <a:t>Stavební povolení (ohlášení)</a:t>
            </a:r>
          </a:p>
          <a:p>
            <a:pPr lvl="3"/>
            <a:r>
              <a:rPr lang="cs-CZ" dirty="0"/>
              <a:t>Vyhláška 499/2006 Sb., příloha 4 až 5</a:t>
            </a:r>
          </a:p>
          <a:p>
            <a:pPr lvl="1"/>
            <a:r>
              <a:rPr lang="cs-CZ" dirty="0"/>
              <a:t>Prováděcí dokumentace</a:t>
            </a:r>
          </a:p>
          <a:p>
            <a:pPr lvl="3"/>
            <a:r>
              <a:rPr lang="cs-CZ" dirty="0"/>
              <a:t>Vyhláška 499/2006 Sb., příloha 6</a:t>
            </a:r>
          </a:p>
          <a:p>
            <a:pPr lvl="2"/>
            <a:r>
              <a:rPr lang="cs-CZ" dirty="0"/>
              <a:t>Skutečná realizace</a:t>
            </a:r>
          </a:p>
          <a:p>
            <a:pPr lvl="3"/>
            <a:r>
              <a:rPr lang="cs-CZ" dirty="0"/>
              <a:t>Vyhláška 499/2006 Sb., příloha 7</a:t>
            </a:r>
          </a:p>
        </p:txBody>
      </p:sp>
    </p:spTree>
    <p:extLst>
      <p:ext uri="{BB962C8B-B14F-4D97-AF65-F5344CB8AC3E}">
        <p14:creationId xmlns:p14="http://schemas.microsoft.com/office/powerpoint/2010/main" val="2725684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Historické objekty</a:t>
            </a:r>
          </a:p>
        </p:txBody>
      </p:sp>
      <p:sp>
        <p:nvSpPr>
          <p:cNvPr id="3" name="Zástupný symbol pro obsah 2"/>
          <p:cNvSpPr>
            <a:spLocks noGrp="1"/>
          </p:cNvSpPr>
          <p:nvPr>
            <p:ph sz="quarter" idx="1"/>
          </p:nvPr>
        </p:nvSpPr>
        <p:spPr/>
        <p:txBody>
          <a:bodyPr>
            <a:normAutofit fontScale="92500" lnSpcReduction="20000"/>
          </a:bodyPr>
          <a:lstStyle/>
          <a:p>
            <a:r>
              <a:rPr lang="cs-CZ" dirty="0"/>
              <a:t>Územní rozhodnutí (změna využití území, změna vlivu na území)</a:t>
            </a:r>
          </a:p>
          <a:p>
            <a:pPr lvl="1"/>
            <a:r>
              <a:rPr lang="cs-CZ" dirty="0"/>
              <a:t>Přestavba většího rozsahu</a:t>
            </a:r>
          </a:p>
          <a:p>
            <a:r>
              <a:rPr lang="cs-CZ" dirty="0"/>
              <a:t>Stavební povolení (ohlášení)</a:t>
            </a:r>
          </a:p>
          <a:p>
            <a:pPr lvl="1"/>
            <a:r>
              <a:rPr lang="cs-CZ" dirty="0"/>
              <a:t>dispoziční návrh (nový stav)</a:t>
            </a:r>
          </a:p>
          <a:p>
            <a:pPr lvl="1"/>
            <a:r>
              <a:rPr lang="cs-CZ" dirty="0"/>
              <a:t>stavební změny</a:t>
            </a:r>
          </a:p>
          <a:p>
            <a:pPr lvl="2"/>
            <a:r>
              <a:rPr lang="cs-CZ" dirty="0"/>
              <a:t>Nově navržené konstrukce červeně</a:t>
            </a:r>
          </a:p>
          <a:p>
            <a:pPr lvl="2"/>
            <a:r>
              <a:rPr lang="cs-CZ" dirty="0"/>
              <a:t>Vybourané konstrukce žlutě</a:t>
            </a:r>
          </a:p>
          <a:p>
            <a:pPr lvl="2"/>
            <a:r>
              <a:rPr lang="cs-CZ" dirty="0"/>
              <a:t>Stávající konstrukce šedě</a:t>
            </a:r>
          </a:p>
          <a:p>
            <a:r>
              <a:rPr lang="cs-CZ" dirty="0"/>
              <a:t>Prováděcí dokumentace</a:t>
            </a:r>
          </a:p>
          <a:p>
            <a:pPr lvl="1"/>
            <a:r>
              <a:rPr lang="cs-CZ" sz="2500" dirty="0"/>
              <a:t>restaurátorské práce</a:t>
            </a:r>
          </a:p>
          <a:p>
            <a:pPr lvl="1"/>
            <a:r>
              <a:rPr lang="cs-CZ" sz="2500" dirty="0"/>
              <a:t>nadstandardní technické vybavení</a:t>
            </a:r>
          </a:p>
          <a:p>
            <a:pPr lvl="1"/>
            <a:r>
              <a:rPr lang="cs-CZ" sz="2500" dirty="0"/>
              <a:t>zabezpečení objektu</a:t>
            </a:r>
          </a:p>
          <a:p>
            <a:pPr lvl="1"/>
            <a:r>
              <a:rPr lang="cs-CZ" sz="2500" dirty="0"/>
              <a:t>vybavení interiéru</a:t>
            </a:r>
          </a:p>
        </p:txBody>
      </p:sp>
    </p:spTree>
    <p:extLst>
      <p:ext uri="{BB962C8B-B14F-4D97-AF65-F5344CB8AC3E}">
        <p14:creationId xmlns:p14="http://schemas.microsoft.com/office/powerpoint/2010/main" val="1672174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Stavebně historická analýza (průzkum)</a:t>
            </a:r>
          </a:p>
        </p:txBody>
      </p:sp>
      <p:sp>
        <p:nvSpPr>
          <p:cNvPr id="3" name="Zástupný symbol pro obsah 2"/>
          <p:cNvSpPr>
            <a:spLocks noGrp="1"/>
          </p:cNvSpPr>
          <p:nvPr>
            <p:ph sz="quarter" idx="1"/>
          </p:nvPr>
        </p:nvSpPr>
        <p:spPr/>
        <p:txBody>
          <a:bodyPr>
            <a:normAutofit lnSpcReduction="10000"/>
          </a:bodyPr>
          <a:lstStyle/>
          <a:p>
            <a:r>
              <a:rPr lang="cs-CZ" dirty="0"/>
              <a:t>textová část</a:t>
            </a:r>
          </a:p>
          <a:p>
            <a:r>
              <a:rPr lang="cs-CZ" dirty="0"/>
              <a:t>obrazová a plánová příloha</a:t>
            </a:r>
          </a:p>
          <a:p>
            <a:r>
              <a:rPr lang="cs-CZ" dirty="0"/>
              <a:t>grafické vyhodnocení SHP</a:t>
            </a:r>
          </a:p>
          <a:p>
            <a:r>
              <a:rPr lang="cs-CZ" dirty="0"/>
              <a:t>fotodokumentace objektu</a:t>
            </a:r>
          </a:p>
          <a:p>
            <a:r>
              <a:rPr lang="cs-CZ" dirty="0"/>
              <a:t>architektonické a památkové hodnocení</a:t>
            </a:r>
          </a:p>
          <a:p>
            <a:pPr lvl="1"/>
            <a:r>
              <a:rPr lang="cs-CZ" dirty="0"/>
              <a:t>Bezpodmínečně zachovat</a:t>
            </a:r>
          </a:p>
          <a:p>
            <a:pPr lvl="1"/>
            <a:r>
              <a:rPr lang="cs-CZ" dirty="0"/>
              <a:t>Zachovat, možno provést opravy</a:t>
            </a:r>
          </a:p>
          <a:p>
            <a:pPr lvl="1"/>
            <a:r>
              <a:rPr lang="cs-CZ" dirty="0"/>
              <a:t>Bezpodmínečně odstranit</a:t>
            </a:r>
          </a:p>
          <a:p>
            <a:pPr lvl="1"/>
            <a:r>
              <a:rPr lang="cs-CZ" dirty="0"/>
              <a:t>Doporučení k odstranění</a:t>
            </a:r>
          </a:p>
          <a:p>
            <a:r>
              <a:rPr lang="cs-CZ" dirty="0"/>
              <a:t>architektonické závady</a:t>
            </a:r>
          </a:p>
          <a:p>
            <a:r>
              <a:rPr lang="cs-CZ" dirty="0"/>
              <a:t>zásady (směrnice) pro obnovu</a:t>
            </a:r>
          </a:p>
        </p:txBody>
      </p:sp>
    </p:spTree>
    <p:extLst>
      <p:ext uri="{BB962C8B-B14F-4D97-AF65-F5344CB8AC3E}">
        <p14:creationId xmlns:p14="http://schemas.microsoft.com/office/powerpoint/2010/main" val="3633427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Značení slohového zařazení stavebních fází v SHP</a:t>
            </a:r>
          </a:p>
        </p:txBody>
      </p:sp>
      <p:sp>
        <p:nvSpPr>
          <p:cNvPr id="3" name="Zástupný symbol pro obsah 2"/>
          <p:cNvSpPr>
            <a:spLocks noGrp="1"/>
          </p:cNvSpPr>
          <p:nvPr>
            <p:ph sz="quarter" idx="1"/>
          </p:nvPr>
        </p:nvSpPr>
        <p:spPr>
          <a:xfrm>
            <a:off x="251520" y="1219200"/>
            <a:ext cx="8712968" cy="4937760"/>
          </a:xfrm>
        </p:spPr>
        <p:txBody>
          <a:bodyPr>
            <a:normAutofit/>
          </a:bodyPr>
          <a:lstStyle/>
          <a:p>
            <a:r>
              <a:rPr lang="cs-CZ" b="1" dirty="0"/>
              <a:t>Sloh			</a:t>
            </a:r>
            <a:r>
              <a:rPr lang="cs-CZ" b="1" dirty="0" err="1"/>
              <a:t>Berevné</a:t>
            </a:r>
            <a:r>
              <a:rPr lang="cs-CZ" b="1" dirty="0"/>
              <a:t> / Černobílé značení</a:t>
            </a:r>
          </a:p>
          <a:p>
            <a:r>
              <a:rPr lang="cs-CZ" dirty="0"/>
              <a:t>Románský sloh 		černá 		černá</a:t>
            </a:r>
          </a:p>
          <a:p>
            <a:r>
              <a:rPr lang="cs-CZ" dirty="0">
                <a:solidFill>
                  <a:srgbClr val="FF0000"/>
                </a:solidFill>
              </a:rPr>
              <a:t>Gotika 			červená</a:t>
            </a:r>
            <a:r>
              <a:rPr lang="cs-CZ" dirty="0"/>
              <a:t>	šrafy nakoso v 							obou směrech</a:t>
            </a:r>
          </a:p>
          <a:p>
            <a:r>
              <a:rPr lang="cs-CZ" dirty="0">
                <a:solidFill>
                  <a:srgbClr val="0070C0"/>
                </a:solidFill>
              </a:rPr>
              <a:t>Renesance 			modrá </a:t>
            </a:r>
            <a:r>
              <a:rPr lang="cs-CZ" dirty="0"/>
              <a:t>	svislé a vodorovné 							šrafy</a:t>
            </a:r>
          </a:p>
          <a:p>
            <a:r>
              <a:rPr lang="cs-CZ" dirty="0">
                <a:solidFill>
                  <a:schemeClr val="accent5">
                    <a:lumMod val="75000"/>
                  </a:schemeClr>
                </a:solidFill>
              </a:rPr>
              <a:t>Baroko 			hnědá 	</a:t>
            </a:r>
            <a:r>
              <a:rPr lang="cs-CZ" dirty="0"/>
              <a:t>	šikmé šrafy</a:t>
            </a:r>
          </a:p>
          <a:p>
            <a:r>
              <a:rPr lang="cs-CZ" dirty="0">
                <a:solidFill>
                  <a:srgbClr val="00B050"/>
                </a:solidFill>
              </a:rPr>
              <a:t>Klasicismus a empír 	zelená </a:t>
            </a:r>
            <a:r>
              <a:rPr lang="cs-CZ" dirty="0"/>
              <a:t>	šikmé dvojité šrafy</a:t>
            </a:r>
          </a:p>
          <a:p>
            <a:r>
              <a:rPr lang="cs-CZ" dirty="0">
                <a:solidFill>
                  <a:srgbClr val="FF9933"/>
                </a:solidFill>
              </a:rPr>
              <a:t>Historismus, </a:t>
            </a:r>
            <a:r>
              <a:rPr lang="cs-CZ" dirty="0" err="1">
                <a:solidFill>
                  <a:srgbClr val="FF9933"/>
                </a:solidFill>
              </a:rPr>
              <a:t>neoslohy</a:t>
            </a:r>
            <a:r>
              <a:rPr lang="cs-CZ" dirty="0">
                <a:solidFill>
                  <a:srgbClr val="FF9933"/>
                </a:solidFill>
              </a:rPr>
              <a:t> 	oranžová </a:t>
            </a:r>
            <a:r>
              <a:rPr lang="cs-CZ" dirty="0"/>
              <a:t>	tečkování</a:t>
            </a:r>
          </a:p>
          <a:p>
            <a:r>
              <a:rPr lang="pl-PL" dirty="0">
                <a:solidFill>
                  <a:srgbClr val="FFFF00"/>
                </a:solidFill>
              </a:rPr>
              <a:t>Architektura 20. stol. 	žlutá </a:t>
            </a:r>
            <a:r>
              <a:rPr lang="pl-PL" dirty="0"/>
              <a:t>		bez značení</a:t>
            </a:r>
            <a:endParaRPr lang="cs-CZ" dirty="0"/>
          </a:p>
        </p:txBody>
      </p:sp>
    </p:spTree>
    <p:extLst>
      <p:ext uri="{BB962C8B-B14F-4D97-AF65-F5344CB8AC3E}">
        <p14:creationId xmlns:p14="http://schemas.microsoft.com/office/powerpoint/2010/main" val="281917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Špilberk, východní křídlo, přízemí</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28978" t="36165" r="15056" b="15284"/>
          <a:stretch/>
        </p:blipFill>
        <p:spPr bwMode="auto">
          <a:xfrm>
            <a:off x="395535" y="1268760"/>
            <a:ext cx="8289605"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65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2400"/>
            <a:ext cx="4032448" cy="990600"/>
          </a:xfrm>
        </p:spPr>
        <p:txBody>
          <a:bodyPr>
            <a:normAutofit fontScale="90000"/>
          </a:bodyPr>
          <a:lstStyle/>
          <a:p>
            <a:r>
              <a:rPr lang="cs-CZ" dirty="0"/>
              <a:t>Co se dozvíme z SHP?</a:t>
            </a:r>
          </a:p>
        </p:txBody>
      </p:sp>
      <p:sp>
        <p:nvSpPr>
          <p:cNvPr id="3" name="Zástupný symbol pro obsah 2"/>
          <p:cNvSpPr>
            <a:spLocks noGrp="1"/>
          </p:cNvSpPr>
          <p:nvPr>
            <p:ph sz="quarter" idx="1"/>
          </p:nvPr>
        </p:nvSpPr>
        <p:spPr>
          <a:xfrm>
            <a:off x="179511" y="1219200"/>
            <a:ext cx="8853651" cy="4937760"/>
          </a:xfrm>
        </p:spPr>
        <p:txBody>
          <a:bodyPr/>
          <a:lstStyle/>
          <a:p>
            <a:r>
              <a:rPr lang="cs-CZ" dirty="0"/>
              <a:t>Kleinův palác</a:t>
            </a:r>
          </a:p>
          <a:p>
            <a:pPr lvl="1"/>
            <a:r>
              <a:rPr lang="cs-CZ" dirty="0"/>
              <a:t>Nám. Svobody č. 15</a:t>
            </a:r>
          </a:p>
          <a:p>
            <a:pPr lvl="1"/>
            <a:r>
              <a:rPr lang="cs-CZ" dirty="0"/>
              <a:t>historismus</a:t>
            </a:r>
          </a:p>
          <a:p>
            <a:pPr lvl="1"/>
            <a:r>
              <a:rPr lang="cs-CZ" dirty="0"/>
              <a:t>2. polovina 19. století</a:t>
            </a:r>
          </a:p>
          <a:p>
            <a:pPr lvl="1"/>
            <a:r>
              <a:rPr lang="cs-CZ" dirty="0"/>
              <a:t>Přeshraniční přesah</a:t>
            </a:r>
          </a:p>
          <a:p>
            <a:pPr lvl="1"/>
            <a:r>
              <a:rPr lang="cs-CZ" dirty="0"/>
              <a:t>umělecko-řemeslnou výzdobou nejzdařilejší realizace své doby</a:t>
            </a:r>
          </a:p>
          <a:p>
            <a:r>
              <a:rPr lang="cs-CZ" dirty="0"/>
              <a:t>Údaje o stavebníkovi</a:t>
            </a:r>
          </a:p>
          <a:p>
            <a:pPr lvl="1"/>
            <a:r>
              <a:rPr lang="pt-BR" dirty="0"/>
              <a:t>Kleinové</a:t>
            </a:r>
            <a:endParaRPr lang="cs-CZ" dirty="0"/>
          </a:p>
          <a:p>
            <a:pPr lvl="2"/>
            <a:r>
              <a:rPr lang="pt-BR" dirty="0"/>
              <a:t>výstavb</a:t>
            </a:r>
            <a:r>
              <a:rPr lang="cs-CZ" dirty="0"/>
              <a:t>a </a:t>
            </a:r>
            <a:r>
              <a:rPr lang="pt-BR" dirty="0"/>
              <a:t>železnic</a:t>
            </a:r>
            <a:r>
              <a:rPr lang="cs-CZ" dirty="0"/>
              <a:t>, železárny, zemědělství</a:t>
            </a:r>
          </a:p>
          <a:p>
            <a:pPr lvl="2"/>
            <a:r>
              <a:rPr lang="cs-CZ" dirty="0"/>
              <a:t>obchodní transakce na burzách a aukcích</a:t>
            </a:r>
          </a:p>
          <a:p>
            <a:pPr lvl="2"/>
            <a:r>
              <a:rPr lang="cs-CZ" dirty="0"/>
              <a:t>kulturní aktivity, cestování, sběratelství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69" t="28372" r="31392" b="26673"/>
          <a:stretch/>
        </p:blipFill>
        <p:spPr bwMode="auto">
          <a:xfrm>
            <a:off x="4541022" y="177458"/>
            <a:ext cx="4461163" cy="3117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125" t="25655" r="36791" b="44705"/>
          <a:stretch/>
        </p:blipFill>
        <p:spPr bwMode="auto">
          <a:xfrm>
            <a:off x="5580112" y="4293096"/>
            <a:ext cx="3422073" cy="2055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97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se dozvíme z SHP?</a:t>
            </a:r>
          </a:p>
        </p:txBody>
      </p:sp>
      <p:sp>
        <p:nvSpPr>
          <p:cNvPr id="3" name="Zástupný symbol pro obsah 2"/>
          <p:cNvSpPr>
            <a:spLocks noGrp="1"/>
          </p:cNvSpPr>
          <p:nvPr>
            <p:ph sz="quarter" idx="1"/>
          </p:nvPr>
        </p:nvSpPr>
        <p:spPr/>
        <p:txBody>
          <a:bodyPr>
            <a:normAutofit fontScale="92500" lnSpcReduction="20000"/>
          </a:bodyPr>
          <a:lstStyle/>
          <a:p>
            <a:r>
              <a:rPr lang="cs-CZ" dirty="0"/>
              <a:t>Údaje o projektantovi</a:t>
            </a:r>
          </a:p>
          <a:p>
            <a:pPr lvl="1"/>
            <a:r>
              <a:rPr lang="cs-CZ" sz="2500" dirty="0"/>
              <a:t>Ludwig von </a:t>
            </a:r>
            <a:r>
              <a:rPr lang="cs-CZ" sz="2500" dirty="0" err="1"/>
              <a:t>Förster</a:t>
            </a:r>
            <a:r>
              <a:rPr lang="cs-CZ" sz="2500" dirty="0"/>
              <a:t> (1797-1863)</a:t>
            </a:r>
          </a:p>
          <a:p>
            <a:pPr lvl="2"/>
            <a:r>
              <a:rPr lang="cs-CZ" dirty="0"/>
              <a:t>v Lužánkách objekt kasina</a:t>
            </a:r>
          </a:p>
          <a:p>
            <a:pPr lvl="2"/>
            <a:r>
              <a:rPr lang="cs-CZ" dirty="0"/>
              <a:t>podíl na </a:t>
            </a:r>
            <a:r>
              <a:rPr lang="cs-CZ" dirty="0" err="1"/>
              <a:t>regul</a:t>
            </a:r>
            <a:r>
              <a:rPr lang="cs-CZ" dirty="0"/>
              <a:t>. plánu</a:t>
            </a:r>
          </a:p>
          <a:p>
            <a:pPr lvl="2"/>
            <a:r>
              <a:rPr lang="cs-CZ" dirty="0"/>
              <a:t>podíl na aplikaci okružní třídy v roce 1860</a:t>
            </a:r>
          </a:p>
          <a:p>
            <a:pPr lvl="2"/>
            <a:r>
              <a:rPr lang="cs-CZ" dirty="0"/>
              <a:t>návrh domu na nám. Svobody 8,</a:t>
            </a:r>
          </a:p>
          <a:p>
            <a:pPr lvl="2"/>
            <a:r>
              <a:rPr lang="pl-PL" dirty="0"/>
              <a:t>návrh bytového domu na ul. Křenové</a:t>
            </a:r>
          </a:p>
          <a:p>
            <a:pPr lvl="2"/>
            <a:r>
              <a:rPr lang="cs-CZ" dirty="0"/>
              <a:t>evangelický kostel v Suchdole</a:t>
            </a:r>
          </a:p>
          <a:p>
            <a:pPr lvl="1"/>
            <a:r>
              <a:rPr lang="cs-CZ" sz="2500" dirty="0"/>
              <a:t>Theofil von </a:t>
            </a:r>
            <a:r>
              <a:rPr lang="cs-CZ" sz="2500" dirty="0" err="1"/>
              <a:t>Hansen</a:t>
            </a:r>
            <a:r>
              <a:rPr lang="cs-CZ" sz="2500" dirty="0"/>
              <a:t> (1813- 1891)</a:t>
            </a:r>
          </a:p>
          <a:p>
            <a:pPr lvl="2"/>
            <a:r>
              <a:rPr lang="cs-CZ" dirty="0"/>
              <a:t>Kleinův palác, </a:t>
            </a:r>
          </a:p>
          <a:p>
            <a:pPr lvl="2"/>
            <a:r>
              <a:rPr lang="cs-CZ" dirty="0"/>
              <a:t>kasino v Lužánkách</a:t>
            </a:r>
          </a:p>
          <a:p>
            <a:pPr lvl="2"/>
            <a:r>
              <a:rPr lang="cs-CZ" dirty="0"/>
              <a:t>Zemská nemocnice u sv. Anny</a:t>
            </a:r>
          </a:p>
          <a:p>
            <a:pPr lvl="2"/>
            <a:r>
              <a:rPr lang="cs-CZ" dirty="0"/>
              <a:t>Besední dům</a:t>
            </a:r>
          </a:p>
          <a:p>
            <a:pPr lvl="2"/>
            <a:r>
              <a:rPr lang="cs-CZ" dirty="0"/>
              <a:t>Pražákův palác</a:t>
            </a:r>
          </a:p>
          <a:p>
            <a:pPr lvl="2"/>
            <a:r>
              <a:rPr lang="cs-CZ" dirty="0"/>
              <a:t>přestavba hradu v Černé hoře</a:t>
            </a:r>
          </a:p>
          <a:p>
            <a:pPr lvl="2"/>
            <a:r>
              <a:rPr lang="cs-CZ" dirty="0"/>
              <a:t>výmalba interiéru </a:t>
            </a:r>
            <a:r>
              <a:rPr lang="cs-CZ" dirty="0" err="1"/>
              <a:t>Dietrichstejnské</a:t>
            </a:r>
            <a:r>
              <a:rPr lang="cs-CZ" dirty="0"/>
              <a:t> hrobky v Mikulově</a:t>
            </a:r>
            <a:endParaRPr lang="pl-PL" dirty="0"/>
          </a:p>
        </p:txBody>
      </p:sp>
    </p:spTree>
    <p:extLst>
      <p:ext uri="{BB962C8B-B14F-4D97-AF65-F5344CB8AC3E}">
        <p14:creationId xmlns:p14="http://schemas.microsoft.com/office/powerpoint/2010/main" val="3315209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se dozvíme z SHP?</a:t>
            </a:r>
          </a:p>
        </p:txBody>
      </p:sp>
      <p:sp>
        <p:nvSpPr>
          <p:cNvPr id="3" name="Zástupný symbol pro obsah 2"/>
          <p:cNvSpPr>
            <a:spLocks noGrp="1"/>
          </p:cNvSpPr>
          <p:nvPr>
            <p:ph sz="quarter" idx="1"/>
          </p:nvPr>
        </p:nvSpPr>
        <p:spPr/>
        <p:txBody>
          <a:bodyPr>
            <a:normAutofit fontScale="92500" lnSpcReduction="20000"/>
          </a:bodyPr>
          <a:lstStyle/>
          <a:p>
            <a:r>
              <a:rPr lang="cs-CZ" dirty="0"/>
              <a:t>Dějiny paláce</a:t>
            </a:r>
          </a:p>
          <a:p>
            <a:pPr lvl="1" algn="just"/>
            <a:r>
              <a:rPr lang="cs-CZ" sz="2500" dirty="0"/>
              <a:t>1845- stavebník získal parcelu na místě dvou starších domů</a:t>
            </a:r>
          </a:p>
          <a:p>
            <a:pPr lvl="1" algn="just"/>
            <a:r>
              <a:rPr lang="cs-CZ" sz="2500" dirty="0"/>
              <a:t>1847- přípravné projekční práce. Výstavba symbolizovala novou výstavbu Brna, nové avantgardní řešení, technické vymoženosti, parafráze historických motivů, umělecké detaily, výmalby stěn a stropů.</a:t>
            </a:r>
          </a:p>
          <a:p>
            <a:pPr lvl="1" algn="just"/>
            <a:r>
              <a:rPr lang="cs-CZ" sz="2500" dirty="0"/>
              <a:t>Ve 2. pol. 19. stol. úpravy, přestavěna dvorní část, provedena nadstavba dvorních křídel a snad i proměna na bytový dům.</a:t>
            </a:r>
          </a:p>
          <a:p>
            <a:pPr lvl="1" algn="just"/>
            <a:r>
              <a:rPr lang="cs-CZ" sz="2500" dirty="0"/>
              <a:t>Ve 20. stol. další nehodnotné úpravy zejména v interiérech.</a:t>
            </a:r>
          </a:p>
          <a:p>
            <a:pPr lvl="1" algn="just"/>
            <a:r>
              <a:rPr lang="cs-CZ" sz="2500" dirty="0"/>
              <a:t>Objekt byl dlouhou dobu ve velmi špatném stavebně technickém stavu, ale ne v takovém, aby úpravy nebyly nevratné. Před započetím rekonstrukce byla střešní krytina zničená, do krovu a podkroví zatékalo, výplně otvorů byly pod vrstvami různých nátěrů, výmalba podhledů byla poškozená a zanedbaná, některé části byly pod vrstvou omítek.</a:t>
            </a:r>
            <a:endParaRPr lang="cs-CZ" dirty="0"/>
          </a:p>
        </p:txBody>
      </p:sp>
    </p:spTree>
    <p:extLst>
      <p:ext uri="{BB962C8B-B14F-4D97-AF65-F5344CB8AC3E}">
        <p14:creationId xmlns:p14="http://schemas.microsoft.com/office/powerpoint/2010/main" val="2140345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se dozvíme z SHP?</a:t>
            </a:r>
          </a:p>
        </p:txBody>
      </p:sp>
      <p:sp>
        <p:nvSpPr>
          <p:cNvPr id="3" name="Zástupný symbol pro obsah 2"/>
          <p:cNvSpPr>
            <a:spLocks noGrp="1"/>
          </p:cNvSpPr>
          <p:nvPr>
            <p:ph sz="quarter" idx="1"/>
          </p:nvPr>
        </p:nvSpPr>
        <p:spPr/>
        <p:txBody>
          <a:bodyPr>
            <a:normAutofit lnSpcReduction="10000"/>
          </a:bodyPr>
          <a:lstStyle/>
          <a:p>
            <a:r>
              <a:rPr lang="pl-PL" dirty="0"/>
              <a:t>Zásady a doporučení pro obnovu a rekonstrukci</a:t>
            </a:r>
          </a:p>
          <a:p>
            <a:pPr lvl="1"/>
            <a:r>
              <a:rPr lang="cs-CZ" sz="2500" dirty="0"/>
              <a:t>nejvýznamnějšími částmi objektu jsou:</a:t>
            </a:r>
          </a:p>
          <a:p>
            <a:pPr lvl="2"/>
            <a:r>
              <a:rPr lang="pl-PL" sz="2200" dirty="0"/>
              <a:t>průčelí domu do nám. Svobody</a:t>
            </a:r>
          </a:p>
          <a:p>
            <a:pPr lvl="2"/>
            <a:r>
              <a:rPr lang="cs-CZ" sz="2200" dirty="0"/>
              <a:t>hlavní schodiště včetně vstupního průjezdu a podest</a:t>
            </a:r>
          </a:p>
          <a:p>
            <a:pPr lvl="1"/>
            <a:r>
              <a:rPr lang="cs-CZ" dirty="0"/>
              <a:t>konzervační metoda</a:t>
            </a:r>
          </a:p>
          <a:p>
            <a:pPr lvl="2"/>
            <a:r>
              <a:rPr lang="cs-CZ" dirty="0"/>
              <a:t>restaurátorské opravy</a:t>
            </a:r>
          </a:p>
          <a:p>
            <a:pPr lvl="2"/>
            <a:r>
              <a:rPr lang="cs-CZ" dirty="0"/>
              <a:t>až na výjimky nedoplňovat chybějící části a prvky</a:t>
            </a:r>
          </a:p>
          <a:p>
            <a:pPr lvl="2"/>
            <a:endParaRPr lang="cs-CZ" dirty="0"/>
          </a:p>
          <a:p>
            <a:pPr lvl="1"/>
            <a:r>
              <a:rPr lang="cs-CZ" sz="2500" dirty="0"/>
              <a:t>ostatní části stavby</a:t>
            </a:r>
          </a:p>
          <a:p>
            <a:pPr lvl="2"/>
            <a:r>
              <a:rPr lang="cs-CZ" sz="2200" dirty="0"/>
              <a:t>možno postupovat volněji</a:t>
            </a:r>
          </a:p>
          <a:p>
            <a:pPr lvl="2"/>
            <a:r>
              <a:rPr lang="cs-CZ" sz="2200" dirty="0"/>
              <a:t>bez zásahu do původních konstrukcí</a:t>
            </a:r>
          </a:p>
          <a:p>
            <a:pPr lvl="2" algn="just"/>
            <a:r>
              <a:rPr lang="cs-CZ" sz="2200" dirty="0"/>
              <a:t>ve všech částech stavby odstranit dodatečné dělící příčky a novodobé úpravy</a:t>
            </a:r>
          </a:p>
        </p:txBody>
      </p:sp>
    </p:spTree>
    <p:extLst>
      <p:ext uri="{BB962C8B-B14F-4D97-AF65-F5344CB8AC3E}">
        <p14:creationId xmlns:p14="http://schemas.microsoft.com/office/powerpoint/2010/main" val="4169229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Půdorysy</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6903" t="30569" r="25994" b="19681"/>
          <a:stretch/>
        </p:blipFill>
        <p:spPr bwMode="auto">
          <a:xfrm>
            <a:off x="683568" y="1268759"/>
            <a:ext cx="8064896" cy="499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6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15416"/>
            <a:ext cx="8229600" cy="990600"/>
          </a:xfrm>
        </p:spPr>
        <p:txBody>
          <a:bodyPr/>
          <a:lstStyle/>
          <a:p>
            <a:r>
              <a:rPr lang="cs-CZ" dirty="0"/>
              <a:t>Úrovně </a:t>
            </a:r>
            <a:r>
              <a:rPr lang="cs-CZ" dirty="0" err="1"/>
              <a:t>zpamátnění</a:t>
            </a:r>
            <a:endParaRPr lang="cs-CZ" dirty="0"/>
          </a:p>
        </p:txBody>
      </p:sp>
      <p:sp>
        <p:nvSpPr>
          <p:cNvPr id="3" name="Zástupný symbol pro obsah 2"/>
          <p:cNvSpPr>
            <a:spLocks noGrp="1"/>
          </p:cNvSpPr>
          <p:nvPr>
            <p:ph sz="quarter" idx="1"/>
          </p:nvPr>
        </p:nvSpPr>
        <p:spPr>
          <a:xfrm>
            <a:off x="467544" y="836712"/>
            <a:ext cx="8229600" cy="5904656"/>
          </a:xfrm>
        </p:spPr>
        <p:txBody>
          <a:bodyPr>
            <a:normAutofit fontScale="70000" lnSpcReduction="20000"/>
          </a:bodyPr>
          <a:lstStyle/>
          <a:p>
            <a:r>
              <a:rPr lang="cs-CZ" dirty="0"/>
              <a:t>Kulturní památka</a:t>
            </a:r>
          </a:p>
          <a:p>
            <a:r>
              <a:rPr lang="cs-CZ" dirty="0"/>
              <a:t>Národní kulturní památka</a:t>
            </a:r>
          </a:p>
          <a:p>
            <a:r>
              <a:rPr lang="cs-CZ" dirty="0"/>
              <a:t>Památka místního významu</a:t>
            </a:r>
          </a:p>
          <a:p>
            <a:endParaRPr lang="cs-CZ" dirty="0"/>
          </a:p>
          <a:p>
            <a:r>
              <a:rPr lang="cs-CZ" dirty="0"/>
              <a:t>Památková rezervace</a:t>
            </a:r>
          </a:p>
          <a:p>
            <a:pPr lvl="1"/>
            <a:r>
              <a:rPr lang="cs-CZ" dirty="0"/>
              <a:t>Městská</a:t>
            </a:r>
          </a:p>
          <a:p>
            <a:pPr lvl="1"/>
            <a:r>
              <a:rPr lang="cs-CZ" dirty="0"/>
              <a:t>Vesnická</a:t>
            </a:r>
          </a:p>
          <a:p>
            <a:pPr lvl="1"/>
            <a:r>
              <a:rPr lang="cs-CZ" dirty="0"/>
              <a:t>Archeologická</a:t>
            </a:r>
          </a:p>
          <a:p>
            <a:pPr lvl="1"/>
            <a:r>
              <a:rPr lang="cs-CZ" dirty="0"/>
              <a:t>Ostatní</a:t>
            </a:r>
          </a:p>
          <a:p>
            <a:endParaRPr lang="cs-CZ" dirty="0"/>
          </a:p>
          <a:p>
            <a:r>
              <a:rPr lang="cs-CZ" dirty="0"/>
              <a:t>Památková zóna</a:t>
            </a:r>
          </a:p>
          <a:p>
            <a:pPr lvl="1"/>
            <a:r>
              <a:rPr lang="cs-CZ" dirty="0"/>
              <a:t>Městská</a:t>
            </a:r>
          </a:p>
          <a:p>
            <a:pPr lvl="1"/>
            <a:r>
              <a:rPr lang="cs-CZ" dirty="0"/>
              <a:t>Vesnická</a:t>
            </a:r>
          </a:p>
          <a:p>
            <a:pPr lvl="1"/>
            <a:r>
              <a:rPr lang="cs-CZ" dirty="0"/>
              <a:t>Krajinná</a:t>
            </a:r>
          </a:p>
          <a:p>
            <a:endParaRPr lang="cs-CZ" dirty="0"/>
          </a:p>
          <a:p>
            <a:r>
              <a:rPr lang="cs-CZ" dirty="0"/>
              <a:t>Světové dědictví</a:t>
            </a:r>
          </a:p>
          <a:p>
            <a:pPr lvl="1"/>
            <a:r>
              <a:rPr lang="cs-CZ" dirty="0"/>
              <a:t>Kulturní (Památky UNESCO)</a:t>
            </a:r>
          </a:p>
          <a:p>
            <a:pPr lvl="2"/>
            <a:r>
              <a:rPr lang="cs-CZ" dirty="0"/>
              <a:t>Hmotné</a:t>
            </a:r>
          </a:p>
          <a:p>
            <a:pPr lvl="2"/>
            <a:r>
              <a:rPr lang="cs-CZ" dirty="0"/>
              <a:t>Nehmotné</a:t>
            </a:r>
          </a:p>
          <a:p>
            <a:pPr lvl="1"/>
            <a:r>
              <a:rPr lang="cs-CZ" dirty="0"/>
              <a:t>Přírodní (</a:t>
            </a:r>
            <a:r>
              <a:rPr lang="cs-CZ" dirty="0" err="1"/>
              <a:t>biosferické</a:t>
            </a:r>
            <a:r>
              <a:rPr lang="cs-CZ" dirty="0"/>
              <a:t> oblasti UNESCO)</a:t>
            </a:r>
          </a:p>
          <a:p>
            <a:pPr lvl="1"/>
            <a:endParaRPr lang="cs-CZ" dirty="0"/>
          </a:p>
          <a:p>
            <a:pPr lvl="1"/>
            <a:endParaRPr lang="cs-CZ" dirty="0"/>
          </a:p>
          <a:p>
            <a:endParaRPr lang="cs-CZ" dirty="0"/>
          </a:p>
        </p:txBody>
      </p:sp>
    </p:spTree>
    <p:extLst>
      <p:ext uri="{BB962C8B-B14F-4D97-AF65-F5344CB8AC3E}">
        <p14:creationId xmlns:p14="http://schemas.microsoft.com/office/powerpoint/2010/main" val="270170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Řez objektem a schodištěm</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6761" t="26573" r="25710" b="10090"/>
          <a:stretch/>
        </p:blipFill>
        <p:spPr bwMode="auto">
          <a:xfrm>
            <a:off x="971600" y="1196752"/>
            <a:ext cx="6480720" cy="507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316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Detail arkýře a výplní arkýřů v přízemí</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30540" t="20380" r="17614" b="31469"/>
          <a:stretch/>
        </p:blipFill>
        <p:spPr bwMode="auto">
          <a:xfrm>
            <a:off x="827584" y="1215437"/>
            <a:ext cx="7605790" cy="502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136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Detaily oken a kování</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32813" t="26773" r="18892" b="24875"/>
          <a:stretch/>
        </p:blipFill>
        <p:spPr bwMode="auto">
          <a:xfrm>
            <a:off x="971600" y="1268760"/>
            <a:ext cx="7056784" cy="5022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1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Výmalba stropů v patře</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29971" t="32967" r="16194" b="29071"/>
          <a:stretch/>
        </p:blipFill>
        <p:spPr bwMode="auto">
          <a:xfrm>
            <a:off x="464924" y="1628800"/>
            <a:ext cx="818728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140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Stavebně technická analýza (průzkum)</a:t>
            </a:r>
          </a:p>
        </p:txBody>
      </p:sp>
      <p:sp>
        <p:nvSpPr>
          <p:cNvPr id="3" name="Zástupný symbol pro obsah 2"/>
          <p:cNvSpPr>
            <a:spLocks noGrp="1"/>
          </p:cNvSpPr>
          <p:nvPr>
            <p:ph sz="quarter" idx="1"/>
          </p:nvPr>
        </p:nvSpPr>
        <p:spPr/>
        <p:txBody>
          <a:bodyPr>
            <a:normAutofit lnSpcReduction="10000"/>
          </a:bodyPr>
          <a:lstStyle/>
          <a:p>
            <a:r>
              <a:rPr lang="cs-CZ" dirty="0"/>
              <a:t>Dokumentuje</a:t>
            </a:r>
          </a:p>
          <a:p>
            <a:pPr lvl="1" algn="just"/>
            <a:r>
              <a:rPr lang="cs-CZ" sz="2500" dirty="0"/>
              <a:t>stavebně technický (povrchový) stav objektu</a:t>
            </a:r>
          </a:p>
          <a:p>
            <a:pPr lvl="2" algn="just"/>
            <a:r>
              <a:rPr lang="cs-CZ" sz="2200" dirty="0"/>
              <a:t>poruchy konstrukcí způsobené zanedbanou údržbou (trhliny apod.)</a:t>
            </a:r>
          </a:p>
          <a:p>
            <a:pPr lvl="2" algn="just"/>
            <a:r>
              <a:rPr lang="cs-CZ" sz="2200" dirty="0"/>
              <a:t>nerovnoměrné zatížení konstrukcí a tím způsobené deformace</a:t>
            </a:r>
          </a:p>
          <a:p>
            <a:pPr lvl="2" algn="just"/>
            <a:r>
              <a:rPr lang="cs-CZ" sz="2200" dirty="0"/>
              <a:t>zvýšená vlhkost konstrukcí</a:t>
            </a:r>
          </a:p>
          <a:p>
            <a:pPr lvl="2" algn="just"/>
            <a:r>
              <a:rPr lang="cs-CZ" sz="2200" dirty="0"/>
              <a:t>střešní krytina</a:t>
            </a:r>
          </a:p>
          <a:p>
            <a:pPr lvl="2" algn="just"/>
            <a:r>
              <a:rPr lang="cs-CZ" sz="2200" dirty="0"/>
              <a:t>obvodové konstrukce</a:t>
            </a:r>
          </a:p>
          <a:p>
            <a:pPr lvl="2" algn="just"/>
            <a:r>
              <a:rPr lang="cs-CZ" sz="2200" dirty="0"/>
              <a:t>únosnost schodiště (i z hlediska nového využití – výtah)</a:t>
            </a:r>
          </a:p>
          <a:p>
            <a:pPr lvl="2" algn="just"/>
            <a:endParaRPr lang="cs-CZ" sz="2200" dirty="0"/>
          </a:p>
          <a:p>
            <a:pPr lvl="2" algn="just"/>
            <a:r>
              <a:rPr lang="cs-CZ" sz="2200" dirty="0"/>
              <a:t>Identifikace míst pro podrobný průzkum</a:t>
            </a:r>
          </a:p>
          <a:p>
            <a:pPr lvl="3" algn="just"/>
            <a:r>
              <a:rPr lang="cs-CZ" dirty="0"/>
              <a:t>Nedestruktivní</a:t>
            </a:r>
          </a:p>
          <a:p>
            <a:pPr lvl="3" algn="just"/>
            <a:r>
              <a:rPr lang="cs-CZ" dirty="0"/>
              <a:t>Destruktivní – sondáže např.  do klenebních či stropních konstrukcí apod.</a:t>
            </a:r>
          </a:p>
        </p:txBody>
      </p:sp>
    </p:spTree>
    <p:extLst>
      <p:ext uri="{BB962C8B-B14F-4D97-AF65-F5344CB8AC3E}">
        <p14:creationId xmlns:p14="http://schemas.microsoft.com/office/powerpoint/2010/main" val="2298866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Podrobné a speciální průzkumy</a:t>
            </a:r>
          </a:p>
        </p:txBody>
      </p:sp>
      <p:sp>
        <p:nvSpPr>
          <p:cNvPr id="3" name="Zástupný symbol pro obsah 2"/>
          <p:cNvSpPr>
            <a:spLocks noGrp="1"/>
          </p:cNvSpPr>
          <p:nvPr>
            <p:ph sz="quarter" idx="1"/>
          </p:nvPr>
        </p:nvSpPr>
        <p:spPr/>
        <p:txBody>
          <a:bodyPr>
            <a:normAutofit fontScale="85000" lnSpcReduction="20000"/>
          </a:bodyPr>
          <a:lstStyle/>
          <a:p>
            <a:pPr algn="just"/>
            <a:r>
              <a:rPr lang="cs-CZ" dirty="0"/>
              <a:t>Posouzení stability konstrukcí – statický průzkum</a:t>
            </a:r>
          </a:p>
          <a:p>
            <a:pPr lvl="1" algn="just"/>
            <a:r>
              <a:rPr lang="cs-CZ" sz="2500" dirty="0"/>
              <a:t>základové konstrukce</a:t>
            </a:r>
          </a:p>
          <a:p>
            <a:pPr lvl="2" algn="just"/>
            <a:r>
              <a:rPr lang="cs-CZ" sz="2200" dirty="0"/>
              <a:t>změny v podloží objektu, zhoršená únosnost, nevhodná dimenze, poruchy, vlivy způsobené vlhkostí nebo zatížením</a:t>
            </a:r>
          </a:p>
          <a:p>
            <a:pPr lvl="1" algn="just"/>
            <a:r>
              <a:rPr lang="cs-CZ" sz="2500" dirty="0"/>
              <a:t>svislé nosné konstrukce</a:t>
            </a:r>
          </a:p>
          <a:p>
            <a:pPr lvl="2" algn="just"/>
            <a:r>
              <a:rPr lang="cs-CZ" sz="2200" dirty="0"/>
              <a:t>převážně zděné, poruchy, změny v únosnosti, dodatečné zásahy,</a:t>
            </a:r>
          </a:p>
          <a:p>
            <a:pPr lvl="1" algn="just"/>
            <a:r>
              <a:rPr lang="cs-CZ" sz="2500" dirty="0"/>
              <a:t>vodorovné konstrukce</a:t>
            </a:r>
          </a:p>
          <a:p>
            <a:pPr lvl="2" algn="just"/>
            <a:r>
              <a:rPr lang="cs-CZ" sz="2200" dirty="0"/>
              <a:t>poruchy kleneb, stropní konstrukce-dřevěné trámové stropy, charakter zatížení, poruchy, příčiny poruch, porušení záhlaví trámů</a:t>
            </a:r>
          </a:p>
          <a:p>
            <a:pPr lvl="1" algn="just"/>
            <a:r>
              <a:rPr lang="cs-CZ" sz="2500" dirty="0"/>
              <a:t>zastřešení a střešní kryt</a:t>
            </a:r>
          </a:p>
          <a:p>
            <a:pPr lvl="1" algn="just"/>
            <a:r>
              <a:rPr lang="cs-CZ" sz="2500" dirty="0"/>
              <a:t>zjištění nároků na podrobné průzkumy (dřevokazné houby, fytopatologický průzkum)</a:t>
            </a:r>
          </a:p>
          <a:p>
            <a:pPr lvl="1" algn="just"/>
            <a:r>
              <a:rPr lang="cs-CZ" sz="2500" dirty="0"/>
              <a:t>konstrukce vertikálního propojení</a:t>
            </a:r>
          </a:p>
          <a:p>
            <a:pPr lvl="1" algn="just"/>
            <a:r>
              <a:rPr lang="cs-CZ" sz="2500" dirty="0"/>
              <a:t>výplňové a jiné nenosné konstrukce</a:t>
            </a:r>
          </a:p>
          <a:p>
            <a:pPr lvl="2" algn="just"/>
            <a:r>
              <a:rPr lang="cs-CZ" sz="2200" dirty="0"/>
              <a:t>výplně oken a dveří, zjištění stupně poškození a podmínek pro možné zachování</a:t>
            </a:r>
          </a:p>
        </p:txBody>
      </p:sp>
    </p:spTree>
    <p:extLst>
      <p:ext uri="{BB962C8B-B14F-4D97-AF65-F5344CB8AC3E}">
        <p14:creationId xmlns:p14="http://schemas.microsoft.com/office/powerpoint/2010/main" val="2772939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Podrobné a speciální průzkumy</a:t>
            </a:r>
          </a:p>
        </p:txBody>
      </p:sp>
      <p:sp>
        <p:nvSpPr>
          <p:cNvPr id="3" name="Zástupný symbol pro obsah 2"/>
          <p:cNvSpPr>
            <a:spLocks noGrp="1"/>
          </p:cNvSpPr>
          <p:nvPr>
            <p:ph sz="quarter" idx="1"/>
          </p:nvPr>
        </p:nvSpPr>
        <p:spPr>
          <a:xfrm>
            <a:off x="457200" y="1219200"/>
            <a:ext cx="8229600" cy="5162128"/>
          </a:xfrm>
        </p:spPr>
        <p:txBody>
          <a:bodyPr>
            <a:normAutofit fontScale="62500" lnSpcReduction="20000"/>
          </a:bodyPr>
          <a:lstStyle/>
          <a:p>
            <a:r>
              <a:rPr lang="cs-CZ" dirty="0"/>
              <a:t>Geologický a hydrogeologický průzkum</a:t>
            </a:r>
          </a:p>
          <a:p>
            <a:pPr lvl="1"/>
            <a:r>
              <a:rPr lang="cs-CZ" dirty="0"/>
              <a:t>zjištění stavu a změn podloží a základových poměrů</a:t>
            </a:r>
          </a:p>
          <a:p>
            <a:r>
              <a:rPr lang="cs-CZ" dirty="0"/>
              <a:t>Průzkumy technického vybavení objektu</a:t>
            </a:r>
          </a:p>
          <a:p>
            <a:pPr lvl="1"/>
            <a:r>
              <a:rPr lang="cs-CZ" dirty="0"/>
              <a:t>odvodňovací systémy</a:t>
            </a:r>
          </a:p>
          <a:p>
            <a:pPr lvl="1"/>
            <a:r>
              <a:rPr lang="cs-CZ" dirty="0"/>
              <a:t>zavlažovací systémy a rezervoáry vody</a:t>
            </a:r>
          </a:p>
          <a:p>
            <a:pPr lvl="1"/>
            <a:r>
              <a:rPr lang="cs-CZ" dirty="0"/>
              <a:t>zdravotně technické instalace objektu, ZTI, elektroinstalace, další rozvody kterými je objekt vybaven</a:t>
            </a:r>
          </a:p>
          <a:p>
            <a:pPr lvl="1"/>
            <a:r>
              <a:rPr lang="cs-CZ" dirty="0"/>
              <a:t>komíny a sopouchy</a:t>
            </a:r>
          </a:p>
          <a:p>
            <a:pPr lvl="1"/>
            <a:r>
              <a:rPr lang="cs-CZ" dirty="0"/>
              <a:t>kamerové snímkování kanalizačních stok</a:t>
            </a:r>
          </a:p>
          <a:p>
            <a:pPr lvl="1"/>
            <a:r>
              <a:rPr lang="cs-CZ" dirty="0"/>
              <a:t>odvětrávací systémy</a:t>
            </a:r>
          </a:p>
          <a:p>
            <a:r>
              <a:rPr lang="cs-CZ" dirty="0"/>
              <a:t>Průzkumy materiálů, technologických postupů a prostředí</a:t>
            </a:r>
          </a:p>
          <a:p>
            <a:pPr lvl="1"/>
            <a:r>
              <a:rPr lang="cs-CZ" dirty="0"/>
              <a:t>laboratorní zkoušky únosnosti materiálů (dřevo, kámen, beton aj.) nebo posouzení nedestruktivní metodou na místě</a:t>
            </a:r>
          </a:p>
          <a:p>
            <a:pPr lvl="1"/>
            <a:r>
              <a:rPr lang="cs-CZ" dirty="0"/>
              <a:t>posouzení vlhkostních poměrů</a:t>
            </a:r>
          </a:p>
          <a:p>
            <a:pPr lvl="1"/>
            <a:r>
              <a:rPr lang="cs-CZ" dirty="0"/>
              <a:t>průzkum a posouzení krovů a dřevěných konstrukcí a podlah, fytopatologický průzkum</a:t>
            </a:r>
          </a:p>
          <a:p>
            <a:pPr lvl="1"/>
            <a:r>
              <a:rPr lang="cs-CZ" dirty="0"/>
              <a:t>průzkumy omítek (vnějších, vnitřních výmaleb), laboratorní zkoušky a vyhodnocení odebraných vzorků</a:t>
            </a:r>
          </a:p>
          <a:p>
            <a:pPr lvl="1"/>
            <a:r>
              <a:rPr lang="cs-CZ" dirty="0"/>
              <a:t>průzkum kamenických prvků</a:t>
            </a:r>
          </a:p>
          <a:p>
            <a:pPr lvl="1"/>
            <a:r>
              <a:rPr lang="cs-CZ" dirty="0"/>
              <a:t>průzkumy výplní otvorů, oken a dveří</a:t>
            </a:r>
          </a:p>
          <a:p>
            <a:pPr lvl="1"/>
            <a:r>
              <a:rPr lang="cs-CZ" dirty="0"/>
              <a:t>průzkumy výmaleb, sochařské výzdoby a uměleckých děl</a:t>
            </a:r>
          </a:p>
          <a:p>
            <a:pPr lvl="1"/>
            <a:r>
              <a:rPr lang="cs-CZ" dirty="0"/>
              <a:t>průzkumy vlivu okolního prostředí</a:t>
            </a:r>
          </a:p>
        </p:txBody>
      </p:sp>
    </p:spTree>
    <p:extLst>
      <p:ext uri="{BB962C8B-B14F-4D97-AF65-F5344CB8AC3E}">
        <p14:creationId xmlns:p14="http://schemas.microsoft.com/office/powerpoint/2010/main" val="369874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Zaměření stávajícího stavu objektu</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5483" t="20979" r="21733" b="18082"/>
          <a:stretch/>
        </p:blipFill>
        <p:spPr bwMode="auto">
          <a:xfrm>
            <a:off x="107504" y="1556792"/>
            <a:ext cx="5635037"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540" t="43906" r="38778" b="12937"/>
          <a:stretch/>
        </p:blipFill>
        <p:spPr bwMode="auto">
          <a:xfrm>
            <a:off x="5940152" y="1556792"/>
            <a:ext cx="2992583" cy="299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630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Zaměření výplně otvorů – okna, dveře, kování</a:t>
            </a:r>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38494" t="46953" r="23864" b="13487"/>
          <a:stretch/>
        </p:blipFill>
        <p:spPr bwMode="auto">
          <a:xfrm>
            <a:off x="5508104" y="4077072"/>
            <a:ext cx="3393474" cy="2535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53" t="32517" r="23295" b="23926"/>
          <a:stretch/>
        </p:blipFill>
        <p:spPr bwMode="auto">
          <a:xfrm>
            <a:off x="5508104" y="1268760"/>
            <a:ext cx="3427901" cy="258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268760"/>
            <a:ext cx="5292588"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792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Koncepce zásahu do historicky cenného objektu</a:t>
            </a:r>
          </a:p>
        </p:txBody>
      </p:sp>
      <p:sp>
        <p:nvSpPr>
          <p:cNvPr id="3" name="Zástupný symbol pro obsah 2"/>
          <p:cNvSpPr>
            <a:spLocks noGrp="1"/>
          </p:cNvSpPr>
          <p:nvPr>
            <p:ph sz="quarter" idx="1"/>
          </p:nvPr>
        </p:nvSpPr>
        <p:spPr/>
        <p:txBody>
          <a:bodyPr>
            <a:normAutofit fontScale="85000" lnSpcReduction="20000"/>
          </a:bodyPr>
          <a:lstStyle/>
          <a:p>
            <a:r>
              <a:rPr lang="cs-CZ" dirty="0"/>
              <a:t>Obnova x stavba nového objektu</a:t>
            </a:r>
          </a:p>
          <a:p>
            <a:pPr lvl="1"/>
            <a:r>
              <a:rPr lang="cs-CZ" dirty="0"/>
              <a:t>Jde o projekt jiného architekta či projektanta</a:t>
            </a:r>
          </a:p>
          <a:p>
            <a:pPr lvl="1"/>
            <a:r>
              <a:rPr lang="cs-CZ" dirty="0"/>
              <a:t>Odlišné představy, vize, cíle</a:t>
            </a:r>
          </a:p>
          <a:p>
            <a:pPr lvl="1"/>
            <a:r>
              <a:rPr lang="cs-CZ" dirty="0"/>
              <a:t>Vstup do autorské tvorby někoho jiného</a:t>
            </a:r>
          </a:p>
          <a:p>
            <a:pPr lvl="2"/>
            <a:r>
              <a:rPr lang="cs-CZ" sz="2200" dirty="0"/>
              <a:t>Obnova pražského hradu J.  </a:t>
            </a:r>
            <a:r>
              <a:rPr lang="cs-CZ" sz="2200" dirty="0" err="1"/>
              <a:t>Plečnikem</a:t>
            </a:r>
            <a:r>
              <a:rPr lang="cs-CZ" sz="2200" dirty="0"/>
              <a:t> v období let 1920-1934</a:t>
            </a:r>
          </a:p>
          <a:p>
            <a:pPr lvl="2"/>
            <a:r>
              <a:rPr lang="cs-CZ" sz="2200" dirty="0"/>
              <a:t>Obnova objektu Malostranské besedy v Praze, 2006-9, Atelier </a:t>
            </a:r>
            <a:r>
              <a:rPr lang="cs-CZ" sz="2200" dirty="0" err="1"/>
              <a:t>Kava</a:t>
            </a:r>
            <a:r>
              <a:rPr lang="cs-CZ" sz="2200" dirty="0"/>
              <a:t> (arch. Jan Karásek)</a:t>
            </a:r>
          </a:p>
          <a:p>
            <a:pPr lvl="3"/>
            <a:r>
              <a:rPr lang="cs-CZ" dirty="0">
                <a:hlinkClick r:id="rId2"/>
              </a:rPr>
              <a:t>http://atelierkava.cz/post/48519134511/rekonstrukce-malostransk%C3%A9-besedy-praha-1-team</a:t>
            </a:r>
            <a:endParaRPr lang="cs-CZ" dirty="0"/>
          </a:p>
          <a:p>
            <a:pPr lvl="2"/>
            <a:r>
              <a:rPr lang="cs-CZ" sz="2200" dirty="0"/>
              <a:t>Obnova zámeckého komplexu v Českém Krumlově 2008-10</a:t>
            </a:r>
          </a:p>
          <a:p>
            <a:pPr lvl="2"/>
            <a:r>
              <a:rPr lang="cs-CZ" sz="2200" dirty="0"/>
              <a:t>Arcidiecézní muzeum v Olomouci, realizace 2000-2006, autoři návrhu – HŠH architekti (arch. P. Hájek, T. </a:t>
            </a:r>
            <a:r>
              <a:rPr lang="cs-CZ" sz="2200" dirty="0" err="1"/>
              <a:t>Hradečný</a:t>
            </a:r>
            <a:r>
              <a:rPr lang="cs-CZ" sz="2200" dirty="0"/>
              <a:t>, J. </a:t>
            </a:r>
            <a:r>
              <a:rPr lang="cs-CZ" sz="2200" dirty="0" err="1"/>
              <a:t>Šébka</a:t>
            </a:r>
            <a:r>
              <a:rPr lang="cs-CZ" sz="2200" dirty="0"/>
              <a:t>)</a:t>
            </a:r>
          </a:p>
          <a:p>
            <a:pPr lvl="3"/>
            <a:r>
              <a:rPr lang="cs-CZ" dirty="0">
                <a:hlinkClick r:id="rId3"/>
              </a:rPr>
              <a:t>http://www.hsharchitekti.cz/index.php?lang=cs&amp;page=project&amp;name=arcidiecezni-muzeum-v-olomouci</a:t>
            </a:r>
            <a:endParaRPr lang="cs-CZ" dirty="0"/>
          </a:p>
          <a:p>
            <a:pPr lvl="2"/>
            <a:r>
              <a:rPr lang="cs-CZ" sz="2200" dirty="0"/>
              <a:t>Obnova Jurkovičovy vily v Brně 2009-2010, TRANSAT architekti (arch. P.  Všetečka, R. Václavík, K. Menšík, A. Všetečková)</a:t>
            </a:r>
          </a:p>
          <a:p>
            <a:pPr lvl="3"/>
            <a:r>
              <a:rPr lang="cs-CZ" dirty="0">
                <a:hlinkClick r:id="rId4"/>
              </a:rPr>
              <a:t>http://www.transat.cz/obnova_jurkovicovy_vily-centrum_dusana_samo_jurkovice.php</a:t>
            </a:r>
            <a:endParaRPr lang="cs-CZ" dirty="0"/>
          </a:p>
        </p:txBody>
      </p:sp>
    </p:spTree>
    <p:extLst>
      <p:ext uri="{BB962C8B-B14F-4D97-AF65-F5344CB8AC3E}">
        <p14:creationId xmlns:p14="http://schemas.microsoft.com/office/powerpoint/2010/main" val="419379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Úrovně ochrany krajiny</a:t>
            </a:r>
          </a:p>
        </p:txBody>
      </p:sp>
      <p:sp>
        <p:nvSpPr>
          <p:cNvPr id="3" name="Zástupný symbol pro obsah 2"/>
          <p:cNvSpPr>
            <a:spLocks noGrp="1"/>
          </p:cNvSpPr>
          <p:nvPr>
            <p:ph sz="quarter" idx="1"/>
          </p:nvPr>
        </p:nvSpPr>
        <p:spPr/>
        <p:txBody>
          <a:bodyPr>
            <a:normAutofit lnSpcReduction="10000"/>
          </a:bodyPr>
          <a:lstStyle/>
          <a:p>
            <a:r>
              <a:rPr lang="cs-CZ" dirty="0"/>
              <a:t>Národní park (NP)</a:t>
            </a:r>
          </a:p>
          <a:p>
            <a:r>
              <a:rPr lang="cs-CZ" dirty="0"/>
              <a:t>Chráněná krajinná oblast (CHKO)</a:t>
            </a:r>
          </a:p>
          <a:p>
            <a:r>
              <a:rPr lang="cs-CZ" dirty="0"/>
              <a:t>Přírodní park</a:t>
            </a:r>
          </a:p>
          <a:p>
            <a:endParaRPr lang="cs-CZ" dirty="0"/>
          </a:p>
          <a:p>
            <a:r>
              <a:rPr lang="cs-CZ" dirty="0"/>
              <a:t>Národní přírodní památka</a:t>
            </a:r>
          </a:p>
          <a:p>
            <a:r>
              <a:rPr lang="cs-CZ" dirty="0"/>
              <a:t>Přírodní památka</a:t>
            </a:r>
          </a:p>
          <a:p>
            <a:endParaRPr lang="cs-CZ" dirty="0"/>
          </a:p>
          <a:p>
            <a:r>
              <a:rPr lang="cs-CZ" dirty="0"/>
              <a:t>Národní přírodní rezervace</a:t>
            </a:r>
          </a:p>
          <a:p>
            <a:r>
              <a:rPr lang="cs-CZ" dirty="0"/>
              <a:t>Přírodní rezervace</a:t>
            </a:r>
          </a:p>
          <a:p>
            <a:endParaRPr lang="cs-CZ" dirty="0"/>
          </a:p>
          <a:p>
            <a:r>
              <a:rPr lang="cs-CZ" dirty="0"/>
              <a:t>Památný strom</a:t>
            </a:r>
          </a:p>
          <a:p>
            <a:endParaRPr lang="cs-CZ" dirty="0"/>
          </a:p>
          <a:p>
            <a:endParaRPr lang="cs-CZ" dirty="0"/>
          </a:p>
        </p:txBody>
      </p:sp>
    </p:spTree>
    <p:extLst>
      <p:ext uri="{BB962C8B-B14F-4D97-AF65-F5344CB8AC3E}">
        <p14:creationId xmlns:p14="http://schemas.microsoft.com/office/powerpoint/2010/main" val="3486068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Zásady pro obnovu památky, podporující zachování kulturních hodnot</a:t>
            </a:r>
          </a:p>
        </p:txBody>
      </p:sp>
      <p:sp>
        <p:nvSpPr>
          <p:cNvPr id="3" name="Zástupný symbol pro obsah 2"/>
          <p:cNvSpPr>
            <a:spLocks noGrp="1"/>
          </p:cNvSpPr>
          <p:nvPr>
            <p:ph sz="quarter" idx="1"/>
          </p:nvPr>
        </p:nvSpPr>
        <p:spPr/>
        <p:txBody>
          <a:bodyPr>
            <a:normAutofit fontScale="77500" lnSpcReduction="20000"/>
          </a:bodyPr>
          <a:lstStyle/>
          <a:p>
            <a:pPr algn="just"/>
            <a:r>
              <a:rPr lang="cs-CZ" dirty="0"/>
              <a:t>Dbát na smysluplnost a významově adekvátní využití památky</a:t>
            </a:r>
          </a:p>
          <a:p>
            <a:pPr algn="just"/>
            <a:r>
              <a:rPr lang="cs-CZ" dirty="0"/>
              <a:t>Zachovat, případně umocnit </a:t>
            </a:r>
            <a:r>
              <a:rPr lang="cs-CZ" b="1" dirty="0"/>
              <a:t>kontext prostředí objektu</a:t>
            </a:r>
            <a:r>
              <a:rPr lang="cs-CZ" dirty="0"/>
              <a:t>, prostorové struktury</a:t>
            </a:r>
          </a:p>
          <a:p>
            <a:pPr algn="just"/>
            <a:r>
              <a:rPr lang="cs-CZ" dirty="0"/>
              <a:t>Architektonické řešení vytvářet s důrazem na </a:t>
            </a:r>
            <a:r>
              <a:rPr lang="cs-CZ" b="1" dirty="0"/>
              <a:t>historickou hodnotu</a:t>
            </a:r>
            <a:r>
              <a:rPr lang="cs-CZ" dirty="0"/>
              <a:t>, slohovou čistotu, dispoziční vazby a </a:t>
            </a:r>
            <a:r>
              <a:rPr lang="cs-CZ" b="1" dirty="0"/>
              <a:t>autenticitu památky</a:t>
            </a:r>
          </a:p>
          <a:p>
            <a:pPr algn="just"/>
            <a:r>
              <a:rPr lang="cs-CZ" dirty="0"/>
              <a:t>Zvážit charakter stavebních změn a jejich rozsah</a:t>
            </a:r>
          </a:p>
          <a:p>
            <a:pPr algn="just"/>
            <a:r>
              <a:rPr lang="cs-CZ" dirty="0"/>
              <a:t>Zvolit odpovídající použití materiálů, technologických postupů a metod zachovávajících historické konstrukce a konstrukční podstatu stavby</a:t>
            </a:r>
          </a:p>
          <a:p>
            <a:pPr algn="just"/>
            <a:r>
              <a:rPr lang="cs-CZ" dirty="0"/>
              <a:t>Oprostit se od </a:t>
            </a:r>
            <a:r>
              <a:rPr lang="cs-CZ" b="1" dirty="0"/>
              <a:t>„nezdravé“ kreativity </a:t>
            </a:r>
            <a:r>
              <a:rPr lang="cs-CZ" dirty="0"/>
              <a:t>zásahu</a:t>
            </a:r>
          </a:p>
          <a:p>
            <a:pPr algn="just"/>
            <a:r>
              <a:rPr lang="pl-PL" dirty="0"/>
              <a:t>Respektovat autora stavby</a:t>
            </a:r>
          </a:p>
          <a:p>
            <a:pPr algn="just"/>
            <a:r>
              <a:rPr lang="cs-CZ" dirty="0"/>
              <a:t>Zvážit</a:t>
            </a:r>
            <a:r>
              <a:rPr lang="en-US" dirty="0"/>
              <a:t> a </a:t>
            </a:r>
            <a:r>
              <a:rPr lang="en-US" dirty="0" err="1"/>
              <a:t>stanovit</a:t>
            </a:r>
            <a:r>
              <a:rPr lang="en-US" dirty="0"/>
              <a:t> </a:t>
            </a:r>
            <a:r>
              <a:rPr lang="en-US" dirty="0" err="1"/>
              <a:t>limity</a:t>
            </a:r>
            <a:r>
              <a:rPr lang="en-US" dirty="0"/>
              <a:t> </a:t>
            </a:r>
            <a:r>
              <a:rPr lang="en-US" dirty="0" err="1"/>
              <a:t>technického</a:t>
            </a:r>
            <a:r>
              <a:rPr lang="en-US" dirty="0"/>
              <a:t> </a:t>
            </a:r>
            <a:r>
              <a:rPr lang="en-US" dirty="0" err="1"/>
              <a:t>vybavení</a:t>
            </a:r>
            <a:r>
              <a:rPr lang="en-US" dirty="0"/>
              <a:t> </a:t>
            </a:r>
            <a:r>
              <a:rPr lang="en-US" dirty="0" err="1"/>
              <a:t>nenarušující</a:t>
            </a:r>
            <a:r>
              <a:rPr lang="en-US" dirty="0"/>
              <a:t> </a:t>
            </a:r>
            <a:r>
              <a:rPr lang="en-US" dirty="0" err="1"/>
              <a:t>historickou</a:t>
            </a:r>
            <a:r>
              <a:rPr lang="cs-CZ" dirty="0"/>
              <a:t> podstatu stavby</a:t>
            </a:r>
          </a:p>
          <a:p>
            <a:pPr algn="just"/>
            <a:r>
              <a:rPr lang="cs-CZ" dirty="0"/>
              <a:t>Ověřit adekvátní energetickou a ekonomickou náročnost stavby</a:t>
            </a:r>
          </a:p>
          <a:p>
            <a:pPr algn="just"/>
            <a:r>
              <a:rPr lang="cs-CZ" dirty="0"/>
              <a:t>Dbát na odpovídající postupy provádění stavebních prací vycházející ze stavebně technického a statického stavu objektu, umělecko-historické hodnoty a prostředí, ve kterém se objekt nachází</a:t>
            </a:r>
          </a:p>
        </p:txBody>
      </p:sp>
    </p:spTree>
    <p:extLst>
      <p:ext uri="{BB962C8B-B14F-4D97-AF65-F5344CB8AC3E}">
        <p14:creationId xmlns:p14="http://schemas.microsoft.com/office/powerpoint/2010/main" val="4193792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Metody pro obnovu vycházející ze zásad</a:t>
            </a:r>
            <a:br>
              <a:rPr lang="cs-CZ" dirty="0"/>
            </a:br>
            <a:r>
              <a:rPr lang="cs-CZ" dirty="0"/>
              <a:t>památkové péče</a:t>
            </a:r>
          </a:p>
        </p:txBody>
      </p:sp>
      <p:sp>
        <p:nvSpPr>
          <p:cNvPr id="3" name="Zástupný symbol pro obsah 2"/>
          <p:cNvSpPr>
            <a:spLocks noGrp="1"/>
          </p:cNvSpPr>
          <p:nvPr>
            <p:ph sz="quarter" idx="1"/>
          </p:nvPr>
        </p:nvSpPr>
        <p:spPr/>
        <p:txBody>
          <a:bodyPr>
            <a:normAutofit lnSpcReduction="10000"/>
          </a:bodyPr>
          <a:lstStyle/>
          <a:p>
            <a:pPr lvl="1" algn="just"/>
            <a:r>
              <a:rPr lang="cs-CZ" dirty="0"/>
              <a:t>Památková péče je soubor opatření vedoucích k zachování památky a prodloužení její životnosti</a:t>
            </a:r>
          </a:p>
          <a:p>
            <a:pPr algn="just"/>
            <a:r>
              <a:rPr lang="cs-CZ" dirty="0"/>
              <a:t>Metody historické</a:t>
            </a:r>
          </a:p>
          <a:p>
            <a:pPr lvl="1" algn="just"/>
            <a:r>
              <a:rPr lang="sv-SE" dirty="0"/>
              <a:t>puristická metoda (19. stol.- J. Mocker)</a:t>
            </a:r>
            <a:endParaRPr lang="cs-CZ" dirty="0"/>
          </a:p>
          <a:p>
            <a:pPr lvl="2" algn="just"/>
            <a:r>
              <a:rPr lang="cs-CZ" dirty="0"/>
              <a:t>historický význam objektu, slohová čistota, původní dojem</a:t>
            </a:r>
          </a:p>
          <a:p>
            <a:pPr lvl="2" algn="just"/>
            <a:r>
              <a:rPr lang="cs-CZ" sz="2200" i="1" dirty="0"/>
              <a:t>Příklady: obnova chrámu sv. Barbory, J. </a:t>
            </a:r>
            <a:r>
              <a:rPr lang="cs-CZ" sz="2200" i="1" dirty="0" err="1"/>
              <a:t>Mocker</a:t>
            </a:r>
            <a:r>
              <a:rPr lang="cs-CZ" sz="2200" i="1" dirty="0"/>
              <a:t> , L. </a:t>
            </a:r>
            <a:r>
              <a:rPr lang="cs-CZ" sz="2200" i="1" dirty="0" err="1"/>
              <a:t>Lábler</a:t>
            </a:r>
            <a:r>
              <a:rPr lang="cs-CZ" sz="2200" i="1" dirty="0"/>
              <a:t> 1884-1905; obnova hradu Karlštejn, J </a:t>
            </a:r>
            <a:r>
              <a:rPr lang="cs-CZ" sz="2200" i="1" dirty="0" err="1"/>
              <a:t>Mocker</a:t>
            </a:r>
            <a:r>
              <a:rPr lang="cs-CZ" sz="2200" i="1" dirty="0"/>
              <a:t> 1887-1890</a:t>
            </a:r>
            <a:r>
              <a:rPr lang="cs-CZ" sz="2200" b="1" i="1" dirty="0"/>
              <a:t>; </a:t>
            </a:r>
            <a:r>
              <a:rPr lang="cs-CZ" sz="2200" i="1" dirty="0"/>
              <a:t>úpravy v chrámu sv. Bartoloměje v Plzni, J. </a:t>
            </a:r>
            <a:r>
              <a:rPr lang="cs-CZ" sz="2200" i="1" dirty="0" err="1"/>
              <a:t>Mocker</a:t>
            </a:r>
            <a:r>
              <a:rPr lang="cs-CZ" sz="2200" i="1" dirty="0"/>
              <a:t> 1879-83</a:t>
            </a:r>
          </a:p>
          <a:p>
            <a:pPr lvl="1" algn="just"/>
            <a:r>
              <a:rPr lang="en-US" dirty="0" err="1"/>
              <a:t>vědecká</a:t>
            </a:r>
            <a:r>
              <a:rPr lang="en-US" dirty="0"/>
              <a:t> </a:t>
            </a:r>
            <a:r>
              <a:rPr lang="en-US" dirty="0" err="1"/>
              <a:t>restaurace</a:t>
            </a:r>
            <a:r>
              <a:rPr lang="en-US" dirty="0"/>
              <a:t> (2. pol. 19. </a:t>
            </a:r>
            <a:r>
              <a:rPr lang="en-US" dirty="0" err="1"/>
              <a:t>stol</a:t>
            </a:r>
            <a:r>
              <a:rPr lang="en-US" dirty="0"/>
              <a:t>., 1. pol. 20. </a:t>
            </a:r>
            <a:r>
              <a:rPr lang="en-US" dirty="0" err="1"/>
              <a:t>stol</a:t>
            </a:r>
            <a:r>
              <a:rPr lang="en-US" dirty="0"/>
              <a:t>. .- Z. Wirth)</a:t>
            </a:r>
            <a:endParaRPr lang="cs-CZ" dirty="0"/>
          </a:p>
          <a:p>
            <a:pPr lvl="2" algn="just"/>
            <a:r>
              <a:rPr lang="cs-CZ" sz="2200" dirty="0"/>
              <a:t>umělecká hodnota díla, nutnost jejího uchování podle přesného </a:t>
            </a:r>
            <a:r>
              <a:rPr lang="pl-PL" sz="2200" dirty="0"/>
              <a:t>zjištění a v dochovaných podrobnostech</a:t>
            </a:r>
          </a:p>
          <a:p>
            <a:pPr lvl="2" algn="just"/>
            <a:r>
              <a:rPr lang="cs-CZ" sz="2200" i="1" dirty="0"/>
              <a:t>Příklad: obnova Vlašského dvora v Kutné Hoře 1893-1898 a gotické kašny 1887-90, L . </a:t>
            </a:r>
            <a:r>
              <a:rPr lang="cs-CZ" sz="2200" i="1" dirty="0" err="1"/>
              <a:t>Lábler</a:t>
            </a:r>
            <a:endParaRPr lang="cs-CZ" sz="2200" i="1" dirty="0"/>
          </a:p>
        </p:txBody>
      </p:sp>
    </p:spTree>
    <p:extLst>
      <p:ext uri="{BB962C8B-B14F-4D97-AF65-F5344CB8AC3E}">
        <p14:creationId xmlns:p14="http://schemas.microsoft.com/office/powerpoint/2010/main" val="4193792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Metody pro obnovu vycházející ze zásad</a:t>
            </a:r>
            <a:br>
              <a:rPr lang="cs-CZ" dirty="0"/>
            </a:br>
            <a:r>
              <a:rPr lang="cs-CZ" dirty="0"/>
              <a:t>památkové péče</a:t>
            </a:r>
          </a:p>
        </p:txBody>
      </p:sp>
      <p:sp>
        <p:nvSpPr>
          <p:cNvPr id="3" name="Zástupný symbol pro obsah 2"/>
          <p:cNvSpPr>
            <a:spLocks noGrp="1"/>
          </p:cNvSpPr>
          <p:nvPr>
            <p:ph sz="quarter" idx="1"/>
          </p:nvPr>
        </p:nvSpPr>
        <p:spPr/>
        <p:txBody>
          <a:bodyPr>
            <a:normAutofit fontScale="92500" lnSpcReduction="10000"/>
          </a:bodyPr>
          <a:lstStyle/>
          <a:p>
            <a:r>
              <a:rPr lang="cs-CZ" dirty="0"/>
              <a:t>Metody historické</a:t>
            </a:r>
          </a:p>
          <a:p>
            <a:pPr lvl="1"/>
            <a:r>
              <a:rPr lang="cs-CZ" dirty="0"/>
              <a:t>konzervace</a:t>
            </a:r>
            <a:r>
              <a:rPr lang="cs-CZ" b="1" dirty="0"/>
              <a:t> </a:t>
            </a:r>
            <a:r>
              <a:rPr lang="cs-CZ" dirty="0"/>
              <a:t>- A. </a:t>
            </a:r>
            <a:r>
              <a:rPr lang="cs-CZ" dirty="0" err="1"/>
              <a:t>Riegl</a:t>
            </a:r>
            <a:r>
              <a:rPr lang="cs-CZ" dirty="0"/>
              <a:t> (2. pol. 19. stol.)</a:t>
            </a:r>
          </a:p>
          <a:p>
            <a:pPr lvl="2"/>
            <a:r>
              <a:rPr lang="cs-CZ" dirty="0"/>
              <a:t>význam hodnoty stáří</a:t>
            </a:r>
          </a:p>
          <a:p>
            <a:pPr lvl="2"/>
            <a:r>
              <a:rPr lang="cs-CZ" dirty="0"/>
              <a:t>Max Dvořák</a:t>
            </a:r>
          </a:p>
          <a:p>
            <a:pPr lvl="1"/>
            <a:r>
              <a:rPr lang="cs-CZ" dirty="0"/>
              <a:t>asanace (přelom 19. a 20. století)</a:t>
            </a:r>
          </a:p>
          <a:p>
            <a:pPr lvl="2"/>
            <a:r>
              <a:rPr lang="cs-CZ" dirty="0"/>
              <a:t>soubor opatření vedoucí ke zlepšení stavu objektu/lokality</a:t>
            </a:r>
          </a:p>
          <a:p>
            <a:pPr lvl="2"/>
            <a:r>
              <a:rPr lang="cs-CZ" i="1" dirty="0"/>
              <a:t>Příklad: Pražská asanace Josefova a části Starého města pražského</a:t>
            </a:r>
          </a:p>
          <a:p>
            <a:pPr lvl="1"/>
            <a:r>
              <a:rPr lang="sv-SE" dirty="0"/>
              <a:t>analytická metoda</a:t>
            </a:r>
            <a:r>
              <a:rPr lang="cs-CZ" dirty="0"/>
              <a:t> </a:t>
            </a:r>
            <a:r>
              <a:rPr lang="sv-SE" dirty="0"/>
              <a:t>(1. pol. 20. stol.)</a:t>
            </a:r>
            <a:endParaRPr lang="cs-CZ" dirty="0"/>
          </a:p>
          <a:p>
            <a:pPr lvl="2" algn="just"/>
            <a:r>
              <a:rPr lang="cs-CZ" dirty="0"/>
              <a:t>přiznání všech </a:t>
            </a:r>
            <a:r>
              <a:rPr lang="cs-CZ" dirty="0" err="1"/>
              <a:t>přestavbových</a:t>
            </a:r>
            <a:r>
              <a:rPr lang="cs-CZ" dirty="0"/>
              <a:t> fází, jednotlivých nálezových situací a prvků (interiérové výmalby)</a:t>
            </a:r>
          </a:p>
          <a:p>
            <a:pPr lvl="1" algn="just"/>
            <a:r>
              <a:rPr lang="cs-CZ" dirty="0"/>
              <a:t>syntetická metoda </a:t>
            </a:r>
            <a:r>
              <a:rPr lang="sv-SE" dirty="0"/>
              <a:t>– 30. léta 20. stol. (P. Janák)</a:t>
            </a:r>
            <a:endParaRPr lang="cs-CZ" dirty="0"/>
          </a:p>
          <a:p>
            <a:pPr lvl="2" algn="just"/>
            <a:r>
              <a:rPr lang="cs-CZ" dirty="0"/>
              <a:t>ucelený estetický výraz</a:t>
            </a:r>
          </a:p>
          <a:p>
            <a:pPr lvl="2" algn="just"/>
            <a:r>
              <a:rPr lang="cs-CZ" sz="2200" i="1" dirty="0"/>
              <a:t>Příklad: Praha, Pražský hrad, J. </a:t>
            </a:r>
            <a:r>
              <a:rPr lang="cs-CZ" sz="2200" i="1" dirty="0" err="1"/>
              <a:t>Plečnik</a:t>
            </a:r>
            <a:r>
              <a:rPr lang="cs-CZ" sz="2200" i="1" dirty="0"/>
              <a:t> 1920-34; Praha, obnova </a:t>
            </a:r>
            <a:r>
              <a:rPr lang="pt-BR" sz="2200" i="1" dirty="0"/>
              <a:t>Černínského paláce, P. Janák, 1934-35</a:t>
            </a:r>
            <a:endParaRPr lang="cs-CZ" dirty="0"/>
          </a:p>
          <a:p>
            <a:pPr lvl="2" algn="just"/>
            <a:endParaRPr lang="cs-CZ" dirty="0"/>
          </a:p>
        </p:txBody>
      </p:sp>
    </p:spTree>
    <p:extLst>
      <p:ext uri="{BB962C8B-B14F-4D97-AF65-F5344CB8AC3E}">
        <p14:creationId xmlns:p14="http://schemas.microsoft.com/office/powerpoint/2010/main" val="4193792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Metody pro obnovu vycházející ze zásad</a:t>
            </a:r>
            <a:br>
              <a:rPr lang="cs-CZ" dirty="0"/>
            </a:br>
            <a:r>
              <a:rPr lang="cs-CZ" dirty="0"/>
              <a:t>památkové péče</a:t>
            </a:r>
          </a:p>
        </p:txBody>
      </p:sp>
      <p:sp>
        <p:nvSpPr>
          <p:cNvPr id="3" name="Zástupný symbol pro obsah 2"/>
          <p:cNvSpPr>
            <a:spLocks noGrp="1"/>
          </p:cNvSpPr>
          <p:nvPr>
            <p:ph sz="quarter" idx="1"/>
          </p:nvPr>
        </p:nvSpPr>
        <p:spPr/>
        <p:txBody>
          <a:bodyPr>
            <a:normAutofit fontScale="85000" lnSpcReduction="20000"/>
          </a:bodyPr>
          <a:lstStyle/>
          <a:p>
            <a:r>
              <a:rPr lang="pl-PL" sz="2800" dirty="0"/>
              <a:t>Metody používané od 2. pol. 20. stol.</a:t>
            </a:r>
          </a:p>
          <a:p>
            <a:pPr lvl="1" algn="just"/>
            <a:r>
              <a:rPr lang="cs-CZ" sz="2500" dirty="0"/>
              <a:t>Konzervace objektu</a:t>
            </a:r>
          </a:p>
          <a:p>
            <a:pPr lvl="2" algn="just"/>
            <a:r>
              <a:rPr lang="cs-CZ" sz="2200" dirty="0"/>
              <a:t>zachování a stabilizace stavu, </a:t>
            </a:r>
            <a:r>
              <a:rPr lang="cs-CZ" sz="2200" b="1" dirty="0"/>
              <a:t>prodloužení životnosti</a:t>
            </a:r>
            <a:r>
              <a:rPr lang="cs-CZ" sz="2200" dirty="0"/>
              <a:t> prostředky nenarušujícími dále dochovaný stav</a:t>
            </a:r>
          </a:p>
          <a:p>
            <a:pPr lvl="1" algn="just"/>
            <a:r>
              <a:rPr lang="cs-CZ" sz="2500" dirty="0"/>
              <a:t>Konsolidace a sanace</a:t>
            </a:r>
          </a:p>
          <a:p>
            <a:pPr lvl="2" algn="just"/>
            <a:r>
              <a:rPr lang="cs-CZ" sz="2200" dirty="0"/>
              <a:t>technické </a:t>
            </a:r>
            <a:r>
              <a:rPr lang="cs-CZ" sz="2200" b="1" dirty="0"/>
              <a:t>zabezpečení proti </a:t>
            </a:r>
            <a:r>
              <a:rPr lang="cs-CZ" sz="2200" dirty="0"/>
              <a:t>dalšímu </a:t>
            </a:r>
            <a:r>
              <a:rPr lang="cs-CZ" sz="2200" b="1" dirty="0"/>
              <a:t>narušování</a:t>
            </a:r>
            <a:r>
              <a:rPr lang="cs-CZ" sz="2200" dirty="0"/>
              <a:t> objektu nebo jeho částí</a:t>
            </a:r>
          </a:p>
          <a:p>
            <a:pPr lvl="1" algn="just"/>
            <a:r>
              <a:rPr lang="cs-CZ" sz="2500" dirty="0"/>
              <a:t>Obnova kulturní památky, renovace </a:t>
            </a:r>
          </a:p>
          <a:p>
            <a:pPr lvl="2" algn="just"/>
            <a:r>
              <a:rPr lang="cs-CZ" sz="2200" dirty="0"/>
              <a:t>uchování nebo </a:t>
            </a:r>
            <a:r>
              <a:rPr lang="cs-CZ" sz="2200" b="1" dirty="0"/>
              <a:t>navrácení vzhledu</a:t>
            </a:r>
            <a:r>
              <a:rPr lang="cs-CZ" sz="2200" dirty="0"/>
              <a:t>, technické úrovně a funkce objektu</a:t>
            </a:r>
          </a:p>
          <a:p>
            <a:pPr lvl="1" algn="just"/>
            <a:r>
              <a:rPr lang="cs-CZ" sz="2500" dirty="0"/>
              <a:t>Syntetická metoda</a:t>
            </a:r>
          </a:p>
          <a:p>
            <a:pPr lvl="2" algn="just"/>
            <a:r>
              <a:rPr lang="cs-CZ" sz="2200" dirty="0"/>
              <a:t>pokud je termín používán v současnosti, jedná se o přístup k obnově objektu jako celku včetně </a:t>
            </a:r>
            <a:r>
              <a:rPr lang="cs-CZ" sz="2200" b="1" dirty="0"/>
              <a:t>urbanistického kontextu</a:t>
            </a:r>
          </a:p>
          <a:p>
            <a:pPr lvl="1" algn="just"/>
            <a:r>
              <a:rPr lang="cs-CZ" sz="2500" dirty="0"/>
              <a:t>Modernizace</a:t>
            </a:r>
          </a:p>
          <a:p>
            <a:pPr lvl="2" algn="just"/>
            <a:r>
              <a:rPr lang="cs-CZ" sz="2200" dirty="0"/>
              <a:t>soubor úprav spojených s </a:t>
            </a:r>
            <a:r>
              <a:rPr lang="cs-CZ" sz="2200" b="1" dirty="0"/>
              <a:t>dispozičními úpravami</a:t>
            </a:r>
            <a:r>
              <a:rPr lang="cs-CZ" sz="2200" dirty="0"/>
              <a:t>, novým technickým vybavením zlepšujícím kvalitu objektu, </a:t>
            </a:r>
            <a:r>
              <a:rPr lang="cs-CZ" sz="2200" b="1" dirty="0"/>
              <a:t>nezasahuje se </a:t>
            </a:r>
            <a:r>
              <a:rPr lang="cs-CZ" sz="2200" dirty="0"/>
              <a:t>zásadně do </a:t>
            </a:r>
            <a:r>
              <a:rPr lang="cs-CZ" sz="2200" b="1" dirty="0"/>
              <a:t>nosných konstrukcí</a:t>
            </a:r>
            <a:r>
              <a:rPr lang="cs-CZ" sz="2200" dirty="0"/>
              <a:t>, termín se používá např. pro úpravy v objektech </a:t>
            </a:r>
            <a:r>
              <a:rPr lang="pl-PL" sz="2200" dirty="0"/>
              <a:t>bytových domů z 19. a 20. století</a:t>
            </a:r>
            <a:endParaRPr lang="cs-CZ" dirty="0"/>
          </a:p>
        </p:txBody>
      </p:sp>
    </p:spTree>
    <p:extLst>
      <p:ext uri="{BB962C8B-B14F-4D97-AF65-F5344CB8AC3E}">
        <p14:creationId xmlns:p14="http://schemas.microsoft.com/office/powerpoint/2010/main" val="4193792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Metody pro obnovu vycházející ze zásad</a:t>
            </a:r>
            <a:br>
              <a:rPr lang="cs-CZ" dirty="0"/>
            </a:br>
            <a:r>
              <a:rPr lang="cs-CZ" dirty="0"/>
              <a:t>památkové péče</a:t>
            </a:r>
          </a:p>
        </p:txBody>
      </p:sp>
      <p:sp>
        <p:nvSpPr>
          <p:cNvPr id="3" name="Zástupný symbol pro obsah 2"/>
          <p:cNvSpPr>
            <a:spLocks noGrp="1"/>
          </p:cNvSpPr>
          <p:nvPr>
            <p:ph sz="quarter" idx="1"/>
          </p:nvPr>
        </p:nvSpPr>
        <p:spPr>
          <a:xfrm>
            <a:off x="457200" y="1219200"/>
            <a:ext cx="8229600" cy="5090120"/>
          </a:xfrm>
        </p:spPr>
        <p:txBody>
          <a:bodyPr>
            <a:normAutofit fontScale="92500" lnSpcReduction="10000"/>
          </a:bodyPr>
          <a:lstStyle/>
          <a:p>
            <a:r>
              <a:rPr lang="pl-PL" sz="2400" dirty="0"/>
              <a:t>Metody používané od 2. pol. 20. stol.</a:t>
            </a:r>
          </a:p>
          <a:p>
            <a:pPr lvl="1" algn="just"/>
            <a:r>
              <a:rPr lang="cs-CZ" sz="2500" dirty="0"/>
              <a:t>Rekonstrukce</a:t>
            </a:r>
          </a:p>
          <a:p>
            <a:pPr lvl="2" algn="just"/>
            <a:r>
              <a:rPr lang="cs-CZ" sz="2200" dirty="0"/>
              <a:t>obecný pojem zahrnující komplexní řešení objektu nebo jeho části</a:t>
            </a:r>
          </a:p>
          <a:p>
            <a:pPr lvl="1" algn="just"/>
            <a:r>
              <a:rPr lang="cs-CZ" sz="2500" dirty="0"/>
              <a:t>Rekonverze</a:t>
            </a:r>
          </a:p>
          <a:p>
            <a:pPr lvl="2" algn="just"/>
            <a:r>
              <a:rPr lang="cs-CZ" sz="2200" dirty="0"/>
              <a:t>obnova spojená se </a:t>
            </a:r>
            <a:r>
              <a:rPr lang="cs-CZ" sz="2200" b="1" dirty="0"/>
              <a:t>změnou funkčního využití </a:t>
            </a:r>
            <a:r>
              <a:rPr lang="cs-CZ" sz="2200" dirty="0"/>
              <a:t>objektu, zejména výrobního charakteru</a:t>
            </a:r>
          </a:p>
          <a:p>
            <a:pPr lvl="1" algn="just"/>
            <a:r>
              <a:rPr lang="cs-CZ" sz="2500" dirty="0"/>
              <a:t>Demolice</a:t>
            </a:r>
          </a:p>
          <a:p>
            <a:pPr lvl="2" algn="just"/>
            <a:r>
              <a:rPr lang="cs-CZ" sz="2200" dirty="0"/>
              <a:t>odstranění, zboření stavby</a:t>
            </a:r>
          </a:p>
          <a:p>
            <a:pPr lvl="1" algn="just"/>
            <a:r>
              <a:rPr lang="cs-CZ" sz="2500" dirty="0"/>
              <a:t>Náznaková rekonstrukce</a:t>
            </a:r>
          </a:p>
          <a:p>
            <a:pPr lvl="2" algn="just"/>
            <a:r>
              <a:rPr lang="cs-CZ" sz="2200" dirty="0"/>
              <a:t>obnova historického objektu nebo jeho již nedochované části zjednodušeným </a:t>
            </a:r>
            <a:r>
              <a:rPr lang="cs-CZ" sz="2200" b="1" dirty="0"/>
              <a:t>náznakovým způsobem</a:t>
            </a:r>
            <a:r>
              <a:rPr lang="cs-CZ" sz="2200" dirty="0"/>
              <a:t> vytvářejícím </a:t>
            </a:r>
            <a:r>
              <a:rPr lang="cs-CZ" sz="2200" b="1" dirty="0"/>
              <a:t>původní prostorovou </a:t>
            </a:r>
            <a:r>
              <a:rPr lang="cs-CZ" sz="2200" b="1" dirty="0" err="1"/>
              <a:t>přestavu</a:t>
            </a:r>
            <a:endParaRPr lang="cs-CZ" sz="2200" b="1" dirty="0"/>
          </a:p>
          <a:p>
            <a:pPr lvl="1" algn="just"/>
            <a:r>
              <a:rPr lang="cs-CZ" sz="2500" dirty="0"/>
              <a:t>Restituce</a:t>
            </a:r>
          </a:p>
          <a:p>
            <a:pPr lvl="2" algn="just"/>
            <a:r>
              <a:rPr lang="cs-CZ" sz="2200" dirty="0"/>
              <a:t>navrácení vzhledu památky do původního stavu po </a:t>
            </a:r>
            <a:r>
              <a:rPr lang="cs-CZ" sz="2200" b="1" dirty="0"/>
              <a:t>odstranění nevhodných pozdějších přestaveb </a:t>
            </a:r>
            <a:r>
              <a:rPr lang="cs-CZ" sz="2200" dirty="0"/>
              <a:t>a dostaveb</a:t>
            </a:r>
          </a:p>
        </p:txBody>
      </p:sp>
    </p:spTree>
    <p:extLst>
      <p:ext uri="{BB962C8B-B14F-4D97-AF65-F5344CB8AC3E}">
        <p14:creationId xmlns:p14="http://schemas.microsoft.com/office/powerpoint/2010/main" val="4193792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Metody pro obnovu vycházející ze zásad</a:t>
            </a:r>
            <a:br>
              <a:rPr lang="cs-CZ" dirty="0"/>
            </a:br>
            <a:r>
              <a:rPr lang="cs-CZ" dirty="0"/>
              <a:t>památkové péče</a:t>
            </a:r>
          </a:p>
        </p:txBody>
      </p:sp>
      <p:sp>
        <p:nvSpPr>
          <p:cNvPr id="3" name="Zástupný symbol pro obsah 2"/>
          <p:cNvSpPr>
            <a:spLocks noGrp="1"/>
          </p:cNvSpPr>
          <p:nvPr>
            <p:ph sz="quarter" idx="1"/>
          </p:nvPr>
        </p:nvSpPr>
        <p:spPr/>
        <p:txBody>
          <a:bodyPr>
            <a:normAutofit fontScale="92500" lnSpcReduction="20000"/>
          </a:bodyPr>
          <a:lstStyle/>
          <a:p>
            <a:r>
              <a:rPr lang="pl-PL" sz="2800" dirty="0"/>
              <a:t>Metody používané od 2. pol. 20. stol.</a:t>
            </a:r>
          </a:p>
          <a:p>
            <a:pPr lvl="1" algn="just"/>
            <a:r>
              <a:rPr lang="cs-CZ" sz="2500" dirty="0"/>
              <a:t>Metoda kontrastu</a:t>
            </a:r>
          </a:p>
          <a:p>
            <a:pPr lvl="2" algn="just"/>
            <a:r>
              <a:rPr lang="cs-CZ" sz="2200" dirty="0"/>
              <a:t>uplatnění protikladu, </a:t>
            </a:r>
            <a:r>
              <a:rPr lang="cs-CZ" sz="2200" b="1" dirty="0"/>
              <a:t>výrazné tvarové nebo materiálové odlišnosti </a:t>
            </a:r>
            <a:r>
              <a:rPr lang="cs-CZ" sz="2200" dirty="0"/>
              <a:t>proti kontextu</a:t>
            </a:r>
          </a:p>
          <a:p>
            <a:pPr lvl="1" algn="just"/>
            <a:r>
              <a:rPr lang="cs-CZ" sz="2500" dirty="0"/>
              <a:t>Metoda kontextuální</a:t>
            </a:r>
          </a:p>
          <a:p>
            <a:pPr lvl="2" algn="just"/>
            <a:r>
              <a:rPr lang="cs-CZ" sz="2200" dirty="0"/>
              <a:t>přizpůsobení výrazu </a:t>
            </a:r>
            <a:r>
              <a:rPr lang="cs-CZ" sz="2200" b="1" dirty="0"/>
              <a:t>charakteru a podmínkám zástavby </a:t>
            </a:r>
            <a:r>
              <a:rPr lang="cs-CZ" sz="2200" dirty="0"/>
              <a:t>dané lokality </a:t>
            </a:r>
            <a:r>
              <a:rPr lang="cs-CZ" dirty="0"/>
              <a:t>Přemístění památky do jiné lokality</a:t>
            </a:r>
          </a:p>
          <a:p>
            <a:pPr lvl="2" algn="just"/>
            <a:r>
              <a:rPr lang="cs-CZ" dirty="0"/>
              <a:t>náročná forma pro zachování z vážných důvodů ohrožujících další existenci objektu.</a:t>
            </a:r>
          </a:p>
          <a:p>
            <a:pPr lvl="1" algn="just"/>
            <a:r>
              <a:rPr lang="cs-CZ" dirty="0"/>
              <a:t>Kopie</a:t>
            </a:r>
          </a:p>
          <a:p>
            <a:pPr lvl="2" algn="just"/>
            <a:r>
              <a:rPr lang="cs-CZ" b="1" dirty="0"/>
              <a:t>identická</a:t>
            </a:r>
            <a:r>
              <a:rPr lang="cs-CZ" dirty="0"/>
              <a:t> reprodukce do všech detailů, materiálu a způsobu provedení</a:t>
            </a:r>
          </a:p>
          <a:p>
            <a:pPr lvl="1" algn="just"/>
            <a:r>
              <a:rPr lang="cs-CZ" dirty="0"/>
              <a:t>Replika</a:t>
            </a:r>
          </a:p>
          <a:p>
            <a:pPr lvl="2" algn="just"/>
            <a:r>
              <a:rPr lang="cs-CZ" b="1" dirty="0"/>
              <a:t>výtvarně blízká </a:t>
            </a:r>
            <a:r>
              <a:rPr lang="cs-CZ" dirty="0"/>
              <a:t>obměna původního díla v jiné době a s menšími odchylkami</a:t>
            </a:r>
          </a:p>
          <a:p>
            <a:pPr lvl="2" algn="just"/>
            <a:endParaRPr lang="cs-CZ" dirty="0">
              <a:hlinkClick r:id="rId2"/>
            </a:endParaRPr>
          </a:p>
          <a:p>
            <a:pPr lvl="2" algn="just"/>
            <a:r>
              <a:rPr lang="cs-CZ" dirty="0">
                <a:hlinkClick r:id="rId2"/>
              </a:rPr>
              <a:t>http://www.tempuslibri.cz/cz/edice.aspx</a:t>
            </a:r>
            <a:endParaRPr lang="cs-CZ" dirty="0"/>
          </a:p>
        </p:txBody>
      </p:sp>
    </p:spTree>
    <p:extLst>
      <p:ext uri="{BB962C8B-B14F-4D97-AF65-F5344CB8AC3E}">
        <p14:creationId xmlns:p14="http://schemas.microsoft.com/office/powerpoint/2010/main" val="4193792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Autenticita</a:t>
            </a:r>
          </a:p>
        </p:txBody>
      </p:sp>
      <p:sp>
        <p:nvSpPr>
          <p:cNvPr id="3" name="Zástupný symbol pro obsah 2"/>
          <p:cNvSpPr>
            <a:spLocks noGrp="1"/>
          </p:cNvSpPr>
          <p:nvPr>
            <p:ph sz="quarter" idx="1"/>
          </p:nvPr>
        </p:nvSpPr>
        <p:spPr/>
        <p:txBody>
          <a:bodyPr>
            <a:normAutofit/>
          </a:bodyPr>
          <a:lstStyle/>
          <a:p>
            <a:pPr algn="just"/>
            <a:r>
              <a:rPr lang="cs-CZ" dirty="0"/>
              <a:t>Zásada č.1</a:t>
            </a:r>
          </a:p>
          <a:p>
            <a:pPr lvl="1" algn="just"/>
            <a:r>
              <a:rPr lang="cs-CZ" dirty="0"/>
              <a:t>Důsledně provádět stavebně historický průzkum se stanovením stupně </a:t>
            </a:r>
            <a:r>
              <a:rPr lang="cs-CZ" b="1" dirty="0"/>
              <a:t>autenticity objektu </a:t>
            </a:r>
            <a:r>
              <a:rPr lang="cs-CZ" dirty="0"/>
              <a:t>nebo jeho částí, stanovit </a:t>
            </a:r>
            <a:r>
              <a:rPr lang="cs-CZ" b="1" dirty="0"/>
              <a:t>limity zásahu</a:t>
            </a:r>
            <a:r>
              <a:rPr lang="cs-CZ" dirty="0"/>
              <a:t>, stanovit vhodnou </a:t>
            </a:r>
            <a:r>
              <a:rPr lang="pl-PL" dirty="0"/>
              <a:t>metodu postupu a způsobu rekonstrukce. </a:t>
            </a:r>
            <a:r>
              <a:rPr lang="cs-CZ" dirty="0"/>
              <a:t>Provádět analýzu prostředí ve kterém se objekt nachází, určit determinanty a </a:t>
            </a:r>
            <a:r>
              <a:rPr lang="cs-CZ" b="1" dirty="0"/>
              <a:t>vlivy</a:t>
            </a:r>
            <a:r>
              <a:rPr lang="cs-CZ" dirty="0"/>
              <a:t> které mohou zásadně ovlivnit kvalitu a výraz zástavby, autenticitu prostředí.</a:t>
            </a:r>
          </a:p>
          <a:p>
            <a:pPr algn="just"/>
            <a:r>
              <a:rPr lang="cs-CZ" dirty="0"/>
              <a:t>Zásada č.2</a:t>
            </a:r>
          </a:p>
          <a:p>
            <a:pPr lvl="1" algn="just"/>
            <a:r>
              <a:rPr lang="cs-CZ" dirty="0"/>
              <a:t>Zpracovat záměr nové zástavby nebo rekonstrukce, seznámit se záměrem kompetentní orgán památkové péče s vyžádáním závazného stanoviska.</a:t>
            </a:r>
          </a:p>
        </p:txBody>
      </p:sp>
    </p:spTree>
    <p:extLst>
      <p:ext uri="{BB962C8B-B14F-4D97-AF65-F5344CB8AC3E}">
        <p14:creationId xmlns:p14="http://schemas.microsoft.com/office/powerpoint/2010/main" val="4193792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Autenticita</a:t>
            </a:r>
          </a:p>
        </p:txBody>
      </p:sp>
      <p:sp>
        <p:nvSpPr>
          <p:cNvPr id="3" name="Zástupný symbol pro obsah 2"/>
          <p:cNvSpPr>
            <a:spLocks noGrp="1"/>
          </p:cNvSpPr>
          <p:nvPr>
            <p:ph sz="quarter" idx="1"/>
          </p:nvPr>
        </p:nvSpPr>
        <p:spPr>
          <a:xfrm>
            <a:off x="457200" y="1219200"/>
            <a:ext cx="8229600" cy="5018112"/>
          </a:xfrm>
        </p:spPr>
        <p:txBody>
          <a:bodyPr>
            <a:normAutofit fontScale="77500" lnSpcReduction="20000"/>
          </a:bodyPr>
          <a:lstStyle/>
          <a:p>
            <a:pPr algn="just"/>
            <a:r>
              <a:rPr lang="cs-CZ" dirty="0"/>
              <a:t>Zásada č.3</a:t>
            </a:r>
          </a:p>
          <a:p>
            <a:pPr lvl="1" algn="just"/>
            <a:r>
              <a:rPr lang="cs-CZ" dirty="0"/>
              <a:t>Zpracovat variantní řešení úkolu. Iniciovat veřejnou soutěž, nebo výběrové řízení na zpracování lokality nebo objektu, za účelem získání co nejvíce variantních návrhů se začleněním do stávající prostorové struktury, ověřených vizualizací prokazující změny původního obrazu místa a jeho působení.</a:t>
            </a:r>
          </a:p>
          <a:p>
            <a:pPr algn="just"/>
            <a:r>
              <a:rPr lang="cs-CZ" dirty="0"/>
              <a:t>Zásada č.4</a:t>
            </a:r>
          </a:p>
          <a:p>
            <a:pPr lvl="1" algn="just"/>
            <a:r>
              <a:rPr lang="cs-CZ" dirty="0"/>
              <a:t>Jasná formulace zadání úkolu, jasná koncepce a volba odpovídajícího funkční využití území nebo objektu. Stanovení priorit řešení.</a:t>
            </a:r>
          </a:p>
          <a:p>
            <a:pPr algn="just"/>
            <a:r>
              <a:rPr lang="cs-CZ" dirty="0"/>
              <a:t>Zásada č.5</a:t>
            </a:r>
          </a:p>
          <a:p>
            <a:pPr lvl="1" algn="just"/>
            <a:r>
              <a:rPr lang="cs-CZ" dirty="0"/>
              <a:t>Jasná formulace zásad a podmínek památkové ochrany území, vycházející z SHP, stanovení limitů vycházejících z analýzy historicky cenného prostředí.</a:t>
            </a:r>
          </a:p>
          <a:p>
            <a:pPr algn="just"/>
            <a:r>
              <a:rPr lang="cs-CZ" dirty="0"/>
              <a:t>Zásada č.6</a:t>
            </a:r>
          </a:p>
          <a:p>
            <a:pPr lvl="1" algn="just"/>
            <a:r>
              <a:rPr lang="cs-CZ" dirty="0"/>
              <a:t>Nepodléhat ekonomickým tlakům, formálním a módním trendům, nalézt odpovídající funkční využití, nevyžadující neadekvátní zásahy do konstrukčního systému objektu.</a:t>
            </a:r>
          </a:p>
          <a:p>
            <a:pPr algn="just"/>
            <a:r>
              <a:rPr lang="cs-CZ" dirty="0"/>
              <a:t>Zásada č.7</a:t>
            </a:r>
          </a:p>
          <a:p>
            <a:pPr lvl="1" algn="just"/>
            <a:r>
              <a:rPr lang="cs-CZ" dirty="0"/>
              <a:t>Pochopit původního autora, vést s ním dialog, parafrázovat, neprosazovat násilně svoje autorství, pokud to objekt nebo území nedovoluje. Pochopit a poznat, zda to dovoluje. Vyvarovat se příliš kreativních projevů.</a:t>
            </a:r>
          </a:p>
        </p:txBody>
      </p:sp>
    </p:spTree>
    <p:extLst>
      <p:ext uri="{BB962C8B-B14F-4D97-AF65-F5344CB8AC3E}">
        <p14:creationId xmlns:p14="http://schemas.microsoft.com/office/powerpoint/2010/main" val="4193792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Autenticita</a:t>
            </a:r>
          </a:p>
        </p:txBody>
      </p:sp>
      <p:sp>
        <p:nvSpPr>
          <p:cNvPr id="3" name="Zástupný symbol pro obsah 2"/>
          <p:cNvSpPr>
            <a:spLocks noGrp="1"/>
          </p:cNvSpPr>
          <p:nvPr>
            <p:ph sz="quarter" idx="1"/>
          </p:nvPr>
        </p:nvSpPr>
        <p:spPr/>
        <p:txBody>
          <a:bodyPr>
            <a:normAutofit lnSpcReduction="10000"/>
          </a:bodyPr>
          <a:lstStyle/>
          <a:p>
            <a:pPr algn="just"/>
            <a:r>
              <a:rPr lang="cs-CZ" dirty="0"/>
              <a:t>Zásada č.8</a:t>
            </a:r>
          </a:p>
          <a:p>
            <a:pPr lvl="1" algn="just"/>
            <a:r>
              <a:rPr lang="cs-CZ" dirty="0"/>
              <a:t>Zachovat pokud možno </a:t>
            </a:r>
            <a:r>
              <a:rPr lang="cs-CZ" b="1" dirty="0"/>
              <a:t>původní materiálové řešení</a:t>
            </a:r>
            <a:r>
              <a:rPr lang="cs-CZ" dirty="0"/>
              <a:t>, používat obdobných materiálů a postupů nenarušujících původní hodnotu stavby.</a:t>
            </a:r>
          </a:p>
          <a:p>
            <a:pPr algn="just"/>
            <a:r>
              <a:rPr lang="cs-CZ" dirty="0"/>
              <a:t>Zásada č.9</a:t>
            </a:r>
          </a:p>
          <a:p>
            <a:pPr lvl="1" algn="just"/>
            <a:r>
              <a:rPr lang="cs-CZ" dirty="0"/>
              <a:t>Provést výběr dodavatele stavby výběrovým řízením, po celou dobu realizace stavby provádět důsledně AD. Při obnově a rekonstrukci objektů zapsaných do ústředního seznamu kulturních památek je samozřejmostí účast a komunikace s pověřenými zástupci příslušného pracoviště Národního památkového ústavu.</a:t>
            </a:r>
          </a:p>
          <a:p>
            <a:pPr algn="just"/>
            <a:r>
              <a:rPr lang="cs-CZ" dirty="0"/>
              <a:t>Zásada č.10</a:t>
            </a:r>
          </a:p>
          <a:p>
            <a:pPr lvl="1" algn="just"/>
            <a:r>
              <a:rPr lang="cs-CZ" dirty="0"/>
              <a:t>Chodit po špičkách a doufat, že se dílo podaří.</a:t>
            </a:r>
          </a:p>
        </p:txBody>
      </p:sp>
    </p:spTree>
    <p:extLst>
      <p:ext uri="{BB962C8B-B14F-4D97-AF65-F5344CB8AC3E}">
        <p14:creationId xmlns:p14="http://schemas.microsoft.com/office/powerpoint/2010/main" val="4193792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Náklady obnovy památky</a:t>
            </a:r>
          </a:p>
        </p:txBody>
      </p:sp>
      <p:sp>
        <p:nvSpPr>
          <p:cNvPr id="3" name="Zástupný symbol pro obsah 2"/>
          <p:cNvSpPr>
            <a:spLocks noGrp="1"/>
          </p:cNvSpPr>
          <p:nvPr>
            <p:ph sz="quarter" idx="1"/>
          </p:nvPr>
        </p:nvSpPr>
        <p:spPr/>
        <p:txBody>
          <a:bodyPr/>
          <a:lstStyle/>
          <a:p>
            <a:r>
              <a:rPr lang="cs-CZ" dirty="0"/>
              <a:t>Odborný odhad (m3)</a:t>
            </a:r>
          </a:p>
          <a:p>
            <a:r>
              <a:rPr lang="cs-CZ" dirty="0"/>
              <a:t>Výkaz výměr (PD)</a:t>
            </a:r>
          </a:p>
          <a:p>
            <a:pPr lvl="2"/>
            <a:endParaRPr lang="cs-CZ" dirty="0"/>
          </a:p>
        </p:txBody>
      </p:sp>
    </p:spTree>
    <p:extLst>
      <p:ext uri="{BB962C8B-B14F-4D97-AF65-F5344CB8AC3E}">
        <p14:creationId xmlns:p14="http://schemas.microsoft.com/office/powerpoint/2010/main" val="221531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Prohlášení věci nebo stavby za kulturní památku</a:t>
            </a:r>
          </a:p>
        </p:txBody>
      </p:sp>
      <p:sp>
        <p:nvSpPr>
          <p:cNvPr id="3" name="Zástupný symbol pro obsah 2"/>
          <p:cNvSpPr>
            <a:spLocks noGrp="1"/>
          </p:cNvSpPr>
          <p:nvPr>
            <p:ph sz="quarter" idx="1"/>
          </p:nvPr>
        </p:nvSpPr>
        <p:spPr/>
        <p:txBody>
          <a:bodyPr/>
          <a:lstStyle/>
          <a:p>
            <a:r>
              <a:rPr lang="cs-CZ" dirty="0"/>
              <a:t>každá fyzická nebo právnická osoba může podat podnět k prohlášení věci nebo stavby za kulturní památku</a:t>
            </a:r>
          </a:p>
          <a:p>
            <a:r>
              <a:rPr lang="cs-CZ" dirty="0"/>
              <a:t>prohlášení archeologického nálezu za kulturní památku je rovněž vedeno z moci úřední. Podnět k jeho vedení podává výlučně Akademie věd České republiky</a:t>
            </a:r>
          </a:p>
          <a:p>
            <a:r>
              <a:rPr lang="cs-CZ" dirty="0"/>
              <a:t>odůvodněný předpoklad, že věc nebo stavba má hodnoty </a:t>
            </a:r>
          </a:p>
          <a:p>
            <a:r>
              <a:rPr lang="cs-CZ" dirty="0"/>
              <a:t>písemným podáním</a:t>
            </a:r>
          </a:p>
        </p:txBody>
      </p:sp>
    </p:spTree>
    <p:extLst>
      <p:ext uri="{BB962C8B-B14F-4D97-AF65-F5344CB8AC3E}">
        <p14:creationId xmlns:p14="http://schemas.microsoft.com/office/powerpoint/2010/main" val="66586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Struktura rozpočtu</a:t>
            </a:r>
          </a:p>
        </p:txBody>
      </p:sp>
      <p:sp>
        <p:nvSpPr>
          <p:cNvPr id="3" name="Zástupný symbol pro obsah 2"/>
          <p:cNvSpPr>
            <a:spLocks noGrp="1"/>
          </p:cNvSpPr>
          <p:nvPr>
            <p:ph sz="quarter" idx="1"/>
          </p:nvPr>
        </p:nvSpPr>
        <p:spPr/>
        <p:txBody>
          <a:bodyPr>
            <a:normAutofit fontScale="92500" lnSpcReduction="10000"/>
          </a:bodyPr>
          <a:lstStyle/>
          <a:p>
            <a:r>
              <a:rPr lang="cs-CZ" dirty="0"/>
              <a:t>Projektové práce</a:t>
            </a:r>
          </a:p>
          <a:p>
            <a:r>
              <a:rPr lang="cs-CZ" dirty="0"/>
              <a:t>Investiční</a:t>
            </a:r>
          </a:p>
          <a:p>
            <a:pPr lvl="1"/>
            <a:r>
              <a:rPr lang="cs-CZ" dirty="0"/>
              <a:t>Provozní soubory</a:t>
            </a:r>
          </a:p>
          <a:p>
            <a:pPr lvl="1"/>
            <a:r>
              <a:rPr lang="cs-CZ" dirty="0"/>
              <a:t>Stavební objekty</a:t>
            </a:r>
          </a:p>
          <a:p>
            <a:pPr lvl="1"/>
            <a:r>
              <a:rPr lang="cs-CZ" dirty="0"/>
              <a:t>Samostatné DHM</a:t>
            </a:r>
          </a:p>
          <a:p>
            <a:pPr lvl="1"/>
            <a:r>
              <a:rPr lang="cs-CZ" dirty="0"/>
              <a:t>Umělecká díla</a:t>
            </a:r>
          </a:p>
          <a:p>
            <a:pPr lvl="1"/>
            <a:r>
              <a:rPr lang="cs-CZ" dirty="0"/>
              <a:t>Vedlejší náklady</a:t>
            </a:r>
          </a:p>
          <a:p>
            <a:pPr lvl="1"/>
            <a:r>
              <a:rPr lang="cs-CZ" dirty="0"/>
              <a:t>Ostatní náklady</a:t>
            </a:r>
          </a:p>
          <a:p>
            <a:pPr lvl="1"/>
            <a:r>
              <a:rPr lang="cs-CZ" dirty="0"/>
              <a:t>Nepředvídané náklady</a:t>
            </a:r>
          </a:p>
          <a:p>
            <a:r>
              <a:rPr lang="cs-CZ" dirty="0"/>
              <a:t>Neinvestiční</a:t>
            </a:r>
          </a:p>
          <a:p>
            <a:pPr lvl="1"/>
            <a:r>
              <a:rPr lang="cs-CZ" dirty="0"/>
              <a:t>Nákupy, odvody</a:t>
            </a:r>
          </a:p>
          <a:p>
            <a:pPr lvl="1"/>
            <a:r>
              <a:rPr lang="cs-CZ" dirty="0"/>
              <a:t>Příspěvky</a:t>
            </a:r>
          </a:p>
          <a:p>
            <a:pPr lvl="1"/>
            <a:r>
              <a:rPr lang="cs-CZ" dirty="0"/>
              <a:t>Zabezpečení výstavby</a:t>
            </a:r>
          </a:p>
        </p:txBody>
      </p:sp>
    </p:spTree>
    <p:extLst>
      <p:ext uri="{BB962C8B-B14F-4D97-AF65-F5344CB8AC3E}">
        <p14:creationId xmlns:p14="http://schemas.microsoft.com/office/powerpoint/2010/main" val="2994259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Změny památkového zákona</a:t>
            </a:r>
          </a:p>
        </p:txBody>
      </p:sp>
      <p:sp>
        <p:nvSpPr>
          <p:cNvPr id="3" name="Zástupný symbol pro obsah 2"/>
          <p:cNvSpPr>
            <a:spLocks noGrp="1"/>
          </p:cNvSpPr>
          <p:nvPr>
            <p:ph sz="quarter" idx="1"/>
          </p:nvPr>
        </p:nvSpPr>
        <p:spPr/>
        <p:txBody>
          <a:bodyPr/>
          <a:lstStyle/>
          <a:p>
            <a:pPr marL="274320" lvl="2" indent="-274320">
              <a:spcBef>
                <a:spcPts val="600"/>
              </a:spcBef>
              <a:buClr>
                <a:schemeClr val="accent1"/>
              </a:buClr>
            </a:pPr>
            <a:r>
              <a:rPr lang="cs-CZ" sz="2700" dirty="0">
                <a:solidFill>
                  <a:schemeClr val="tx2"/>
                </a:solidFill>
              </a:rPr>
              <a:t>Kulturní památka</a:t>
            </a:r>
          </a:p>
          <a:p>
            <a:pPr lvl="1"/>
            <a:r>
              <a:rPr lang="cs-CZ" sz="2500" dirty="0"/>
              <a:t>významným hmotným pramenem poznání</a:t>
            </a:r>
          </a:p>
          <a:p>
            <a:pPr lvl="1"/>
            <a:r>
              <a:rPr lang="cs-CZ" sz="2500" dirty="0"/>
              <a:t>vzniklá v dějinném procesu kultivace světa jako významný doklad umělecký, umělecko-řemeslný, řemeslný, technický anebo krajinný</a:t>
            </a:r>
          </a:p>
          <a:p>
            <a:pPr lvl="1"/>
            <a:r>
              <a:rPr lang="cs-CZ" sz="2500" dirty="0"/>
              <a:t>významným pozůstatkem lidského osídlení na našem území v minulosti</a:t>
            </a:r>
          </a:p>
          <a:p>
            <a:pPr lvl="1"/>
            <a:r>
              <a:rPr lang="cs-CZ" sz="2500" dirty="0"/>
              <a:t>váže se k významným osobnostem či událostem</a:t>
            </a:r>
            <a:endParaRPr lang="cs-CZ" dirty="0"/>
          </a:p>
        </p:txBody>
      </p:sp>
    </p:spTree>
    <p:extLst>
      <p:ext uri="{BB962C8B-B14F-4D97-AF65-F5344CB8AC3E}">
        <p14:creationId xmlns:p14="http://schemas.microsoft.com/office/powerpoint/2010/main" val="2994259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Památky s mezinárodním statusem</a:t>
            </a:r>
          </a:p>
        </p:txBody>
      </p:sp>
      <p:sp>
        <p:nvSpPr>
          <p:cNvPr id="3" name="Zástupný symbol pro obsah 2"/>
          <p:cNvSpPr>
            <a:spLocks noGrp="1"/>
          </p:cNvSpPr>
          <p:nvPr>
            <p:ph sz="quarter" idx="1"/>
          </p:nvPr>
        </p:nvSpPr>
        <p:spPr/>
        <p:txBody>
          <a:bodyPr/>
          <a:lstStyle/>
          <a:p>
            <a:r>
              <a:rPr lang="cs-CZ" dirty="0"/>
              <a:t>evidence podle mezinárodních úmluv</a:t>
            </a:r>
          </a:p>
          <a:p>
            <a:pPr algn="just"/>
            <a:r>
              <a:rPr lang="cs-CZ" dirty="0"/>
              <a:t>povinnost strpět případné provedení jejich výzkumu, dokumentace apod.</a:t>
            </a:r>
          </a:p>
          <a:p>
            <a:pPr algn="just"/>
            <a:r>
              <a:rPr lang="cs-CZ" dirty="0"/>
              <a:t>způsob dlouhodobého plánování péče o památky s mezinárodním statusem</a:t>
            </a:r>
          </a:p>
        </p:txBody>
      </p:sp>
    </p:spTree>
    <p:extLst>
      <p:ext uri="{BB962C8B-B14F-4D97-AF65-F5344CB8AC3E}">
        <p14:creationId xmlns:p14="http://schemas.microsoft.com/office/powerpoint/2010/main" val="2994259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změny v PP</a:t>
            </a:r>
          </a:p>
        </p:txBody>
      </p:sp>
      <p:sp>
        <p:nvSpPr>
          <p:cNvPr id="3" name="Zástupný symbol pro obsah 2"/>
          <p:cNvSpPr>
            <a:spLocks noGrp="1"/>
          </p:cNvSpPr>
          <p:nvPr>
            <p:ph sz="quarter" idx="1"/>
          </p:nvPr>
        </p:nvSpPr>
        <p:spPr>
          <a:xfrm>
            <a:off x="251520" y="1219200"/>
            <a:ext cx="8640960" cy="4937760"/>
          </a:xfrm>
        </p:spPr>
        <p:txBody>
          <a:bodyPr>
            <a:normAutofit fontScale="85000" lnSpcReduction="20000"/>
          </a:bodyPr>
          <a:lstStyle/>
          <a:p>
            <a:r>
              <a:rPr lang="cs-CZ" dirty="0"/>
              <a:t>Uzákonění SHP</a:t>
            </a:r>
          </a:p>
          <a:p>
            <a:r>
              <a:rPr lang="cs-CZ" dirty="0"/>
              <a:t>Památka </a:t>
            </a:r>
            <a:r>
              <a:rPr lang="cs-CZ"/>
              <a:t>místního významu</a:t>
            </a:r>
            <a:endParaRPr lang="cs-CZ" dirty="0"/>
          </a:p>
          <a:p>
            <a:r>
              <a:rPr lang="cs-CZ" dirty="0"/>
              <a:t>Světová památka (Seznam světového dědictví)</a:t>
            </a:r>
          </a:p>
          <a:p>
            <a:pPr lvl="1"/>
            <a:r>
              <a:rPr lang="cs-CZ" dirty="0"/>
              <a:t>Rada světové památky</a:t>
            </a:r>
          </a:p>
          <a:p>
            <a:pPr lvl="3"/>
            <a:r>
              <a:rPr lang="cs-CZ" dirty="0"/>
              <a:t>Zástupci obcí a krajů</a:t>
            </a:r>
          </a:p>
          <a:p>
            <a:pPr lvl="3"/>
            <a:r>
              <a:rPr lang="cs-CZ" dirty="0"/>
              <a:t>Vlastníci</a:t>
            </a:r>
          </a:p>
          <a:p>
            <a:pPr lvl="3"/>
            <a:r>
              <a:rPr lang="cs-CZ" dirty="0"/>
              <a:t>Osoby z cestovního ruchu</a:t>
            </a:r>
          </a:p>
          <a:p>
            <a:pPr lvl="3"/>
            <a:r>
              <a:rPr lang="cs-CZ" dirty="0"/>
              <a:t>Odborníci</a:t>
            </a:r>
          </a:p>
          <a:p>
            <a:pPr lvl="2"/>
            <a:r>
              <a:rPr lang="cs-CZ" dirty="0"/>
              <a:t>Předseda Rady (</a:t>
            </a:r>
            <a:r>
              <a:rPr lang="cs-CZ" dirty="0" err="1"/>
              <a:t>Site</a:t>
            </a:r>
            <a:r>
              <a:rPr lang="cs-CZ" dirty="0"/>
              <a:t> </a:t>
            </a:r>
            <a:r>
              <a:rPr lang="cs-CZ" dirty="0" err="1"/>
              <a:t>Manager</a:t>
            </a:r>
            <a:r>
              <a:rPr lang="cs-CZ" dirty="0"/>
              <a:t>)</a:t>
            </a:r>
          </a:p>
          <a:p>
            <a:pPr lvl="2"/>
            <a:r>
              <a:rPr lang="cs-CZ" dirty="0"/>
              <a:t>Řídící koncepce světové památky (management </a:t>
            </a:r>
            <a:r>
              <a:rPr lang="cs-CZ" dirty="0" err="1"/>
              <a:t>plan</a:t>
            </a:r>
            <a:r>
              <a:rPr lang="cs-CZ" dirty="0"/>
              <a:t>) </a:t>
            </a:r>
          </a:p>
          <a:p>
            <a:pPr lvl="2"/>
            <a:r>
              <a:rPr lang="cs-CZ" dirty="0"/>
              <a:t>Periodické zprávy o stavu světové památky (ročně)</a:t>
            </a:r>
          </a:p>
          <a:p>
            <a:r>
              <a:rPr lang="cs-CZ" dirty="0"/>
              <a:t>Osvobození staveb od </a:t>
            </a:r>
            <a:r>
              <a:rPr lang="cs-CZ" dirty="0" err="1"/>
              <a:t>DzN</a:t>
            </a:r>
            <a:r>
              <a:rPr lang="cs-CZ" dirty="0"/>
              <a:t> – 8 let od vydání stavebního povolení</a:t>
            </a:r>
          </a:p>
          <a:p>
            <a:r>
              <a:rPr lang="cs-CZ" dirty="0"/>
              <a:t>Restaurátorská rada</a:t>
            </a:r>
          </a:p>
          <a:p>
            <a:r>
              <a:rPr lang="cs-CZ" dirty="0"/>
              <a:t>Archeologická rada</a:t>
            </a:r>
          </a:p>
          <a:p>
            <a:r>
              <a:rPr lang="cs-CZ" dirty="0"/>
              <a:t>Památková inspekce – činnost zaměřená navenek (dosud dovnitř) </a:t>
            </a:r>
          </a:p>
          <a:p>
            <a:r>
              <a:rPr lang="cs-CZ" dirty="0"/>
              <a:t>NPÚ – možnost nezpracovat posudek k bagatelním záležitostem</a:t>
            </a:r>
          </a:p>
          <a:p>
            <a:endParaRPr lang="cs-CZ" dirty="0"/>
          </a:p>
        </p:txBody>
      </p:sp>
    </p:spTree>
    <p:extLst>
      <p:ext uri="{BB962C8B-B14F-4D97-AF65-F5344CB8AC3E}">
        <p14:creationId xmlns:p14="http://schemas.microsoft.com/office/powerpoint/2010/main" val="299425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Přípravná fáze</a:t>
            </a:r>
          </a:p>
        </p:txBody>
      </p:sp>
      <p:sp>
        <p:nvSpPr>
          <p:cNvPr id="3" name="Zástupný symbol pro obsah 2"/>
          <p:cNvSpPr>
            <a:spLocks noGrp="1"/>
          </p:cNvSpPr>
          <p:nvPr>
            <p:ph sz="quarter" idx="1"/>
          </p:nvPr>
        </p:nvSpPr>
        <p:spPr/>
        <p:txBody>
          <a:bodyPr>
            <a:normAutofit/>
          </a:bodyPr>
          <a:lstStyle/>
          <a:p>
            <a:r>
              <a:rPr lang="cs-CZ" dirty="0"/>
              <a:t>záměr obnovy</a:t>
            </a:r>
          </a:p>
          <a:p>
            <a:pPr algn="just"/>
            <a:r>
              <a:rPr lang="cs-CZ" dirty="0"/>
              <a:t>podklady pro zpracování obnovy památky</a:t>
            </a:r>
          </a:p>
          <a:p>
            <a:pPr lvl="1" algn="just"/>
            <a:r>
              <a:rPr lang="cs-CZ" dirty="0"/>
              <a:t>situační vazby na okolí, výškopis a polohopis, údaje z územního nebo regulačního plánu</a:t>
            </a:r>
          </a:p>
          <a:p>
            <a:pPr lvl="1" algn="just"/>
            <a:r>
              <a:rPr lang="cs-CZ" dirty="0"/>
              <a:t>zaměření výchozího stavu objektu odbornou firmou včetně základních vazeb na okolí v podrobnosti potřebné pro zpracování projektové dokumentace</a:t>
            </a:r>
          </a:p>
          <a:p>
            <a:pPr lvl="1" algn="just"/>
            <a:r>
              <a:rPr lang="cs-CZ" dirty="0"/>
              <a:t>fotodokumentace nebo video stávajícího stavu objektu</a:t>
            </a:r>
          </a:p>
        </p:txBody>
      </p:sp>
    </p:spTree>
    <p:extLst>
      <p:ext uri="{BB962C8B-B14F-4D97-AF65-F5344CB8AC3E}">
        <p14:creationId xmlns:p14="http://schemas.microsoft.com/office/powerpoint/2010/main" val="55184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Přípravná fáze</a:t>
            </a:r>
          </a:p>
        </p:txBody>
      </p:sp>
      <p:sp>
        <p:nvSpPr>
          <p:cNvPr id="3" name="Zástupný symbol pro obsah 2"/>
          <p:cNvSpPr>
            <a:spLocks noGrp="1"/>
          </p:cNvSpPr>
          <p:nvPr>
            <p:ph sz="quarter" idx="1"/>
          </p:nvPr>
        </p:nvSpPr>
        <p:spPr/>
        <p:txBody>
          <a:bodyPr>
            <a:normAutofit lnSpcReduction="10000"/>
          </a:bodyPr>
          <a:lstStyle/>
          <a:p>
            <a:pPr algn="just"/>
            <a:r>
              <a:rPr lang="cs-CZ" dirty="0"/>
              <a:t>Analýzy stávajícího stavu objektu</a:t>
            </a:r>
          </a:p>
          <a:p>
            <a:pPr lvl="1" algn="just"/>
            <a:r>
              <a:rPr lang="cs-CZ" dirty="0"/>
              <a:t>stavebně-historická analýza (průzkum) – SHA, SHP</a:t>
            </a:r>
          </a:p>
          <a:p>
            <a:pPr lvl="1" algn="just"/>
            <a:r>
              <a:rPr lang="cs-CZ" dirty="0"/>
              <a:t>stavebně-technický průzkum – STP</a:t>
            </a:r>
          </a:p>
          <a:p>
            <a:pPr lvl="1" algn="just"/>
            <a:r>
              <a:rPr lang="cs-CZ" dirty="0"/>
              <a:t>Posouzení stability konstrukcí – statický průzkum</a:t>
            </a:r>
          </a:p>
          <a:p>
            <a:pPr lvl="2" algn="just"/>
            <a:r>
              <a:rPr lang="cs-CZ" dirty="0"/>
              <a:t>svislé nosné konstrukce a založení objektu</a:t>
            </a:r>
          </a:p>
          <a:p>
            <a:pPr lvl="2" algn="just"/>
            <a:r>
              <a:rPr lang="cs-CZ" dirty="0"/>
              <a:t>vodorovné konstrukce (stropy, klenby), krovy, zastřešení</a:t>
            </a:r>
          </a:p>
          <a:p>
            <a:pPr lvl="2" algn="just"/>
            <a:r>
              <a:rPr lang="cs-CZ" dirty="0"/>
              <a:t>konstrukce vertikálního propojení (schodiště)</a:t>
            </a:r>
          </a:p>
          <a:p>
            <a:pPr lvl="2" algn="just"/>
            <a:r>
              <a:rPr lang="cs-CZ" dirty="0"/>
              <a:t>výplňové konstrukce a detaily</a:t>
            </a:r>
          </a:p>
          <a:p>
            <a:pPr lvl="1" algn="just"/>
            <a:r>
              <a:rPr lang="cs-CZ" dirty="0"/>
              <a:t>Další diagnostické analýzy, geologický a hydrogeologický průzkum</a:t>
            </a:r>
          </a:p>
          <a:p>
            <a:pPr lvl="1" algn="just"/>
            <a:r>
              <a:rPr lang="cs-CZ" dirty="0"/>
              <a:t>Průzkumy technického vybavení objektu</a:t>
            </a:r>
          </a:p>
          <a:p>
            <a:pPr lvl="1" algn="just"/>
            <a:r>
              <a:rPr lang="pl-PL" dirty="0"/>
              <a:t>Podrobné a speciální průzkumy, podle charakteru objektu a poruch, které je potřeba podrobně a odborně prozkoumat</a:t>
            </a:r>
            <a:endParaRPr lang="cs-CZ" dirty="0"/>
          </a:p>
        </p:txBody>
      </p:sp>
    </p:spTree>
    <p:extLst>
      <p:ext uri="{BB962C8B-B14F-4D97-AF65-F5344CB8AC3E}">
        <p14:creationId xmlns:p14="http://schemas.microsoft.com/office/powerpoint/2010/main" val="340317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Projektová dokumentace</a:t>
            </a:r>
          </a:p>
        </p:txBody>
      </p:sp>
      <p:sp>
        <p:nvSpPr>
          <p:cNvPr id="3" name="Zástupný symbol pro obsah 2"/>
          <p:cNvSpPr>
            <a:spLocks noGrp="1"/>
          </p:cNvSpPr>
          <p:nvPr>
            <p:ph sz="quarter" idx="1"/>
          </p:nvPr>
        </p:nvSpPr>
        <p:spPr/>
        <p:txBody>
          <a:bodyPr/>
          <a:lstStyle/>
          <a:p>
            <a:r>
              <a:rPr lang="cs-CZ" dirty="0"/>
              <a:t>Textová část</a:t>
            </a:r>
          </a:p>
          <a:p>
            <a:r>
              <a:rPr lang="cs-CZ" dirty="0"/>
              <a:t>Výkresová část</a:t>
            </a:r>
          </a:p>
          <a:p>
            <a:endParaRPr lang="cs-CZ" dirty="0"/>
          </a:p>
          <a:p>
            <a:r>
              <a:rPr lang="cs-CZ" i="1" dirty="0"/>
              <a:t>3 základní fáze</a:t>
            </a:r>
          </a:p>
          <a:p>
            <a:pPr lvl="1"/>
            <a:r>
              <a:rPr lang="cs-CZ" i="1" dirty="0"/>
              <a:t>Studie</a:t>
            </a:r>
          </a:p>
          <a:p>
            <a:pPr lvl="1"/>
            <a:r>
              <a:rPr lang="cs-CZ" i="1" dirty="0"/>
              <a:t>Územní rozhodnutí a stavební povolení</a:t>
            </a:r>
          </a:p>
          <a:p>
            <a:pPr lvl="2"/>
            <a:r>
              <a:rPr lang="cs-CZ" i="1" dirty="0"/>
              <a:t>Vyhláška 499/2006 Sb., příloha 2 až 5</a:t>
            </a:r>
          </a:p>
          <a:p>
            <a:pPr lvl="1"/>
            <a:r>
              <a:rPr lang="cs-CZ" i="1" dirty="0"/>
              <a:t>Prováděcí dokumentace</a:t>
            </a:r>
          </a:p>
          <a:p>
            <a:pPr lvl="2"/>
            <a:r>
              <a:rPr lang="cs-CZ" i="1" dirty="0"/>
              <a:t>Vyhláška 499/2006 Sb., příloha 6 až 7</a:t>
            </a:r>
          </a:p>
        </p:txBody>
      </p:sp>
    </p:spTree>
    <p:extLst>
      <p:ext uri="{BB962C8B-B14F-4D97-AF65-F5344CB8AC3E}">
        <p14:creationId xmlns:p14="http://schemas.microsoft.com/office/powerpoint/2010/main" val="341316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Přípravná fáze</a:t>
            </a:r>
          </a:p>
        </p:txBody>
      </p:sp>
      <p:sp>
        <p:nvSpPr>
          <p:cNvPr id="3" name="Zástupný symbol pro obsah 2"/>
          <p:cNvSpPr>
            <a:spLocks noGrp="1"/>
          </p:cNvSpPr>
          <p:nvPr>
            <p:ph sz="quarter" idx="1"/>
          </p:nvPr>
        </p:nvSpPr>
        <p:spPr/>
        <p:txBody>
          <a:bodyPr>
            <a:normAutofit/>
          </a:bodyPr>
          <a:lstStyle/>
          <a:p>
            <a:r>
              <a:rPr lang="cs-CZ" dirty="0"/>
              <a:t>architektonická studie</a:t>
            </a:r>
          </a:p>
          <a:p>
            <a:pPr lvl="1"/>
            <a:r>
              <a:rPr lang="cs-CZ" sz="2500" dirty="0"/>
              <a:t>ověření vhodného řešení</a:t>
            </a:r>
          </a:p>
          <a:p>
            <a:pPr lvl="1"/>
            <a:r>
              <a:rPr lang="cs-CZ" sz="2500" dirty="0"/>
              <a:t>k ověření koncepce zásahu</a:t>
            </a:r>
          </a:p>
          <a:p>
            <a:pPr lvl="1"/>
            <a:r>
              <a:rPr lang="cs-CZ" sz="2500" dirty="0"/>
              <a:t>varianty</a:t>
            </a:r>
          </a:p>
          <a:p>
            <a:pPr lvl="1"/>
            <a:r>
              <a:rPr lang="cs-CZ" sz="2500" dirty="0"/>
              <a:t>rozsah studie není přesně stanoven</a:t>
            </a:r>
          </a:p>
          <a:p>
            <a:pPr lvl="2"/>
            <a:r>
              <a:rPr lang="cs-CZ" sz="2200" dirty="0"/>
              <a:t>potřeby zadavatele</a:t>
            </a:r>
          </a:p>
          <a:p>
            <a:pPr lvl="2"/>
            <a:r>
              <a:rPr lang="cs-CZ" sz="2200" dirty="0"/>
              <a:t>rozsah obnovy</a:t>
            </a:r>
          </a:p>
          <a:p>
            <a:pPr lvl="2"/>
            <a:r>
              <a:rPr lang="cs-CZ" sz="2200" dirty="0"/>
              <a:t>složitost</a:t>
            </a:r>
          </a:p>
          <a:p>
            <a:pPr lvl="2"/>
            <a:r>
              <a:rPr lang="cs-CZ" sz="2200" dirty="0"/>
              <a:t>hodnota objektu</a:t>
            </a:r>
          </a:p>
          <a:p>
            <a:pPr lvl="1"/>
            <a:r>
              <a:rPr lang="cs-CZ" sz="2500" dirty="0"/>
              <a:t>výkresy „stavebních změn“</a:t>
            </a:r>
          </a:p>
          <a:p>
            <a:pPr lvl="2"/>
            <a:r>
              <a:rPr lang="pl-PL" sz="2200" dirty="0"/>
              <a:t>zásahy do stavební podstaty objektu</a:t>
            </a:r>
            <a:endParaRPr lang="cs-CZ" sz="2200" dirty="0"/>
          </a:p>
        </p:txBody>
      </p:sp>
    </p:spTree>
    <p:extLst>
      <p:ext uri="{BB962C8B-B14F-4D97-AF65-F5344CB8AC3E}">
        <p14:creationId xmlns:p14="http://schemas.microsoft.com/office/powerpoint/2010/main" val="39114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Rozhodnutí o změně využití území</a:t>
            </a:r>
          </a:p>
        </p:txBody>
      </p:sp>
      <p:sp>
        <p:nvSpPr>
          <p:cNvPr id="3" name="Zástupný symbol pro obsah 2"/>
          <p:cNvSpPr>
            <a:spLocks noGrp="1"/>
          </p:cNvSpPr>
          <p:nvPr>
            <p:ph sz="quarter" idx="1"/>
          </p:nvPr>
        </p:nvSpPr>
        <p:spPr/>
        <p:txBody>
          <a:bodyPr>
            <a:normAutofit fontScale="92500" lnSpcReduction="10000"/>
          </a:bodyPr>
          <a:lstStyle/>
          <a:p>
            <a:r>
              <a:rPr lang="cs-CZ" dirty="0"/>
              <a:t>A Průvodní zpráva</a:t>
            </a:r>
          </a:p>
          <a:p>
            <a:pPr lvl="1"/>
            <a:r>
              <a:rPr lang="cs-CZ" dirty="0"/>
              <a:t>A.1 Identifikační údaje</a:t>
            </a:r>
          </a:p>
          <a:p>
            <a:pPr lvl="2"/>
            <a:r>
              <a:rPr lang="cs-CZ" dirty="0"/>
              <a:t>A.1.1 Údaje o území</a:t>
            </a:r>
          </a:p>
          <a:p>
            <a:pPr lvl="3"/>
            <a:r>
              <a:rPr lang="cs-CZ" dirty="0"/>
              <a:t>a) navrhovaná změna využití území</a:t>
            </a:r>
          </a:p>
          <a:p>
            <a:pPr lvl="3"/>
            <a:r>
              <a:rPr lang="cs-CZ" dirty="0"/>
              <a:t>b) místo (katastrální území, parcelní čísla pozemků)</a:t>
            </a:r>
          </a:p>
          <a:p>
            <a:pPr lvl="3"/>
            <a:r>
              <a:rPr lang="cs-CZ" dirty="0"/>
              <a:t>c) předmět dokumentace</a:t>
            </a:r>
          </a:p>
          <a:p>
            <a:pPr lvl="2"/>
            <a:r>
              <a:rPr lang="cs-CZ" dirty="0"/>
              <a:t>A.1.2 Údaje o žadateli</a:t>
            </a:r>
          </a:p>
          <a:p>
            <a:pPr lvl="2"/>
            <a:r>
              <a:rPr lang="pl-PL" dirty="0"/>
              <a:t>A.1.3 Údaje o zpracovateli dokumentace...</a:t>
            </a:r>
            <a:endParaRPr lang="cs-CZ" dirty="0"/>
          </a:p>
          <a:p>
            <a:r>
              <a:rPr lang="cs-CZ" dirty="0"/>
              <a:t>B Souhrnná technická zpráva</a:t>
            </a:r>
          </a:p>
          <a:p>
            <a:r>
              <a:rPr lang="cs-CZ" dirty="0"/>
              <a:t>C Situační výkresy</a:t>
            </a:r>
          </a:p>
          <a:p>
            <a:r>
              <a:rPr lang="cs-CZ" dirty="0"/>
              <a:t>D Výkresová dokumentace</a:t>
            </a:r>
          </a:p>
          <a:p>
            <a:r>
              <a:rPr lang="cs-CZ" dirty="0"/>
              <a:t>E Dokladová část</a:t>
            </a:r>
          </a:p>
          <a:p>
            <a:pPr lvl="1"/>
            <a:r>
              <a:rPr lang="cs-CZ" dirty="0"/>
              <a:t>Závazná stanoviska, vyjádření</a:t>
            </a:r>
          </a:p>
          <a:p>
            <a:pPr lvl="1"/>
            <a:r>
              <a:rPr lang="cs-CZ" dirty="0"/>
              <a:t>Geodetický podklad</a:t>
            </a:r>
          </a:p>
        </p:txBody>
      </p:sp>
    </p:spTree>
    <p:extLst>
      <p:ext uri="{BB962C8B-B14F-4D97-AF65-F5344CB8AC3E}">
        <p14:creationId xmlns:p14="http://schemas.microsoft.com/office/powerpoint/2010/main" val="19371158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908</TotalTime>
  <Words>2709</Words>
  <Application>Microsoft Office PowerPoint</Application>
  <PresentationFormat>Předvádění na obrazovce (4:3)</PresentationFormat>
  <Paragraphs>398</Paragraphs>
  <Slides>43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43</vt:i4>
      </vt:variant>
    </vt:vector>
  </HeadingPairs>
  <TitlesOfParts>
    <vt:vector size="48" baseType="lpstr">
      <vt:lpstr>Bookman Old Style</vt:lpstr>
      <vt:lpstr>Gill Sans MT</vt:lpstr>
      <vt:lpstr>Wingdings</vt:lpstr>
      <vt:lpstr>Wingdings 3</vt:lpstr>
      <vt:lpstr>Původ</vt:lpstr>
      <vt:lpstr> </vt:lpstr>
      <vt:lpstr>Úrovně zpamátnění</vt:lpstr>
      <vt:lpstr>Úrovně ochrany krajiny</vt:lpstr>
      <vt:lpstr>Prohlášení věci nebo stavby za kulturní památku</vt:lpstr>
      <vt:lpstr>Přípravná fáze</vt:lpstr>
      <vt:lpstr>Přípravná fáze</vt:lpstr>
      <vt:lpstr>Projektová dokumentace</vt:lpstr>
      <vt:lpstr>Přípravná fáze</vt:lpstr>
      <vt:lpstr>Rozhodnutí o změně využití území</vt:lpstr>
      <vt:lpstr>Fáze P.D.</vt:lpstr>
      <vt:lpstr>Historické objekty</vt:lpstr>
      <vt:lpstr>Stavebně historická analýza (průzkum)</vt:lpstr>
      <vt:lpstr>Značení slohového zařazení stavebních fází v SHP</vt:lpstr>
      <vt:lpstr>Špilberk, východní křídlo, přízemí</vt:lpstr>
      <vt:lpstr>Co se dozvíme z SHP?</vt:lpstr>
      <vt:lpstr>Co se dozvíme z SHP?</vt:lpstr>
      <vt:lpstr>Co se dozvíme z SHP?</vt:lpstr>
      <vt:lpstr>Co se dozvíme z SHP?</vt:lpstr>
      <vt:lpstr>Půdorysy</vt:lpstr>
      <vt:lpstr>Řez objektem a schodištěm</vt:lpstr>
      <vt:lpstr>Detail arkýře a výplní arkýřů v přízemí</vt:lpstr>
      <vt:lpstr>Detaily oken a kování</vt:lpstr>
      <vt:lpstr>Výmalba stropů v patře</vt:lpstr>
      <vt:lpstr>Stavebně technická analýza (průzkum)</vt:lpstr>
      <vt:lpstr>Podrobné a speciální průzkumy</vt:lpstr>
      <vt:lpstr>Podrobné a speciální průzkumy</vt:lpstr>
      <vt:lpstr>Zaměření stávajícího stavu objektu</vt:lpstr>
      <vt:lpstr>Zaměření výplně otvorů – okna, dveře, kování</vt:lpstr>
      <vt:lpstr>Koncepce zásahu do historicky cenného objektu</vt:lpstr>
      <vt:lpstr>Zásady pro obnovu památky, podporující zachování kulturních hodnot</vt:lpstr>
      <vt:lpstr>Metody pro obnovu vycházející ze zásad památkové péče</vt:lpstr>
      <vt:lpstr>Metody pro obnovu vycházející ze zásad památkové péče</vt:lpstr>
      <vt:lpstr>Metody pro obnovu vycházející ze zásad památkové péče</vt:lpstr>
      <vt:lpstr>Metody pro obnovu vycházející ze zásad památkové péče</vt:lpstr>
      <vt:lpstr>Metody pro obnovu vycházející ze zásad památkové péče</vt:lpstr>
      <vt:lpstr>Autenticita</vt:lpstr>
      <vt:lpstr>Autenticita</vt:lpstr>
      <vt:lpstr>Autenticita</vt:lpstr>
      <vt:lpstr>Náklady obnovy památky</vt:lpstr>
      <vt:lpstr>Struktura rozpočtu</vt:lpstr>
      <vt:lpstr>Změny památkového zákona</vt:lpstr>
      <vt:lpstr>Památky s mezinárodním statusem</vt:lpstr>
      <vt:lpstr>Další změny v PP</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Ochrana a regenerace kulturních hodnot v území</dc:title>
  <dc:creator>Pařil Vilém</dc:creator>
  <cp:lastModifiedBy>Zdeněk Šilhan</cp:lastModifiedBy>
  <cp:revision>107</cp:revision>
  <dcterms:created xsi:type="dcterms:W3CDTF">2012-09-11T10:49:52Z</dcterms:created>
  <dcterms:modified xsi:type="dcterms:W3CDTF">2020-11-11T15:58:48Z</dcterms:modified>
</cp:coreProperties>
</file>