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4"/>
  </p:handoutMasterIdLst>
  <p:sldIdLst>
    <p:sldId id="256" r:id="rId2"/>
    <p:sldId id="295" r:id="rId3"/>
    <p:sldId id="296" r:id="rId4"/>
    <p:sldId id="266" r:id="rId5"/>
    <p:sldId id="267" r:id="rId6"/>
    <p:sldId id="270" r:id="rId7"/>
    <p:sldId id="271" r:id="rId8"/>
    <p:sldId id="307" r:id="rId9"/>
    <p:sldId id="297" r:id="rId10"/>
    <p:sldId id="272" r:id="rId11"/>
    <p:sldId id="273" r:id="rId12"/>
    <p:sldId id="274" r:id="rId13"/>
    <p:sldId id="293" r:id="rId14"/>
    <p:sldId id="275" r:id="rId15"/>
    <p:sldId id="276" r:id="rId16"/>
    <p:sldId id="310" r:id="rId17"/>
    <p:sldId id="277" r:id="rId18"/>
    <p:sldId id="298" r:id="rId19"/>
    <p:sldId id="278" r:id="rId20"/>
    <p:sldId id="309" r:id="rId21"/>
    <p:sldId id="279" r:id="rId22"/>
    <p:sldId id="280" r:id="rId23"/>
    <p:sldId id="269" r:id="rId24"/>
    <p:sldId id="299" r:id="rId25"/>
    <p:sldId id="300" r:id="rId26"/>
    <p:sldId id="311" r:id="rId27"/>
    <p:sldId id="281" r:id="rId28"/>
    <p:sldId id="282" r:id="rId29"/>
    <p:sldId id="283" r:id="rId30"/>
    <p:sldId id="284" r:id="rId31"/>
    <p:sldId id="285" r:id="rId32"/>
    <p:sldId id="286" r:id="rId33"/>
    <p:sldId id="268" r:id="rId34"/>
    <p:sldId id="287" r:id="rId35"/>
    <p:sldId id="294" r:id="rId36"/>
    <p:sldId id="301" r:id="rId37"/>
    <p:sldId id="302" r:id="rId38"/>
    <p:sldId id="303" r:id="rId39"/>
    <p:sldId id="312" r:id="rId40"/>
    <p:sldId id="304" r:id="rId41"/>
    <p:sldId id="305" r:id="rId42"/>
    <p:sldId id="313" r:id="rId4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D3064-EC66-4167-80D8-ED31760E3FE7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7A13D-09CC-45AF-9852-27774AFA41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885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369E104-6805-41DA-8ED7-271D2E945757}" type="datetimeFigureOut">
              <a:rPr lang="cs-CZ" smtClean="0"/>
              <a:pPr/>
              <a:t>04.11.2020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04.11.2020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04.11.2020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04.11.2020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369E104-6805-41DA-8ED7-271D2E945757}" type="datetimeFigureOut">
              <a:rPr lang="cs-CZ" smtClean="0"/>
              <a:pPr/>
              <a:t>04.11.2020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04.11.2020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04.11.2020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04.11.2020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04.11.2020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04.11.2020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04.11.2020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69E104-6805-41DA-8ED7-271D2E945757}" type="datetimeFigureOut">
              <a:rPr lang="cs-CZ" smtClean="0"/>
              <a:pPr/>
              <a:t>04.11.2020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hc.unesco.org/archive/advisory_body_evaluation/1052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esco.org/culture/ich/en/lists" TargetMode="External"/><Relationship Id="rId2" Type="http://schemas.openxmlformats.org/officeDocument/2006/relationships/hyperlink" Target="http://whc.unesco.org/en/list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culture/heritage-label/discover_en.ht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programmes/creative-europe/actions/heritage-label_en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ur.cz/default.asp?ID=2194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Mezinárodní kontext památkové péče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Ochrana a regenerace kulturních hodnot v území</a:t>
            </a:r>
          </a:p>
        </p:txBody>
      </p:sp>
    </p:spTree>
    <p:extLst>
      <p:ext uri="{BB962C8B-B14F-4D97-AF65-F5344CB8AC3E}">
        <p14:creationId xmlns:p14="http://schemas.microsoft.com/office/powerpoint/2010/main" val="2671579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Mezinárodní kongres architektů a techniků</a:t>
            </a:r>
            <a:br>
              <a:rPr lang="cs-CZ" dirty="0"/>
            </a:br>
            <a:r>
              <a:rPr lang="cs-CZ" dirty="0"/>
              <a:t>historických památek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I.</a:t>
            </a:r>
          </a:p>
          <a:p>
            <a:pPr lvl="1"/>
            <a:r>
              <a:rPr lang="cs-CZ" dirty="0"/>
              <a:t>1957,  Paříž</a:t>
            </a:r>
          </a:p>
          <a:p>
            <a:r>
              <a:rPr lang="cs-CZ" dirty="0"/>
              <a:t>II.</a:t>
            </a:r>
          </a:p>
          <a:p>
            <a:pPr lvl="1"/>
            <a:r>
              <a:rPr lang="cs-CZ" dirty="0"/>
              <a:t>1964, Benátky</a:t>
            </a:r>
          </a:p>
          <a:p>
            <a:pPr lvl="2" algn="just"/>
            <a:r>
              <a:rPr lang="cs-CZ" dirty="0"/>
              <a:t>Rozhodnutí o ustavení mezinárodní organizace pro ochranu nemovitých památek</a:t>
            </a:r>
          </a:p>
          <a:p>
            <a:pPr lvl="2" algn="just"/>
            <a:r>
              <a:rPr lang="cs-CZ" dirty="0"/>
              <a:t>Benátská charta – soubor základních principů ochrany a péče o </a:t>
            </a:r>
            <a:r>
              <a:rPr lang="cs-CZ" sz="2000" dirty="0"/>
              <a:t>památky</a:t>
            </a:r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ICOMOS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en-US" dirty="0" err="1"/>
              <a:t>nternational</a:t>
            </a:r>
            <a:r>
              <a:rPr lang="en-US" dirty="0"/>
              <a:t> Council on Monuments and Sites</a:t>
            </a:r>
            <a:endParaRPr lang="cs-CZ" dirty="0"/>
          </a:p>
          <a:p>
            <a:r>
              <a:rPr lang="cs-CZ" dirty="0"/>
              <a:t>1965, Varšava</a:t>
            </a:r>
          </a:p>
          <a:p>
            <a:r>
              <a:rPr lang="cs-CZ" dirty="0"/>
              <a:t>výsledek Benátské charty</a:t>
            </a:r>
          </a:p>
          <a:p>
            <a:r>
              <a:rPr lang="cs-CZ" dirty="0"/>
              <a:t>hlavní poradní orgán v oblasti péče o světové kulturní dědictví UNESCO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Organizace světového kulturního dědictví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250704" cy="4937760"/>
          </a:xfrm>
        </p:spPr>
        <p:txBody>
          <a:bodyPr>
            <a:normAutofit/>
          </a:bodyPr>
          <a:lstStyle/>
          <a:p>
            <a:r>
              <a:rPr lang="cs-CZ" dirty="0"/>
              <a:t>UNESCO</a:t>
            </a:r>
          </a:p>
          <a:p>
            <a:r>
              <a:rPr lang="cs-CZ" dirty="0"/>
              <a:t>Rada Evropy</a:t>
            </a:r>
          </a:p>
          <a:p>
            <a:r>
              <a:rPr lang="cs-CZ" dirty="0"/>
              <a:t>EU</a:t>
            </a:r>
          </a:p>
          <a:p>
            <a:r>
              <a:rPr lang="cs-CZ" dirty="0"/>
              <a:t>ICOMOS</a:t>
            </a:r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788024" y="1352550"/>
            <a:ext cx="3250704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ICCROM</a:t>
            </a:r>
          </a:p>
          <a:p>
            <a:r>
              <a:rPr lang="cs-CZ" dirty="0"/>
              <a:t>ICOM</a:t>
            </a:r>
          </a:p>
          <a:p>
            <a:r>
              <a:rPr lang="cs-CZ" dirty="0"/>
              <a:t>TICCIH</a:t>
            </a:r>
          </a:p>
          <a:p>
            <a:r>
              <a:rPr lang="cs-CZ" dirty="0"/>
              <a:t>DO-CO-MO-MO</a:t>
            </a:r>
          </a:p>
          <a:p>
            <a:r>
              <a:rPr lang="cs-CZ" dirty="0"/>
              <a:t>INTBAU</a:t>
            </a:r>
          </a:p>
          <a:p>
            <a:r>
              <a:rPr lang="cs-CZ" dirty="0"/>
              <a:t>UEHHA</a:t>
            </a:r>
          </a:p>
          <a:p>
            <a:r>
              <a:rPr lang="cs-CZ" dirty="0"/>
              <a:t>IUCN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Organizace světového kulturního dědictví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ICCROM </a:t>
            </a:r>
            <a:endParaRPr lang="cs-CZ" dirty="0"/>
          </a:p>
          <a:p>
            <a:pPr lvl="1" algn="just"/>
            <a:r>
              <a:rPr lang="en-US" dirty="0"/>
              <a:t>International Centre For the Study of the Pre</a:t>
            </a:r>
            <a:r>
              <a:rPr lang="cs-CZ" dirty="0"/>
              <a:t>s</a:t>
            </a:r>
            <a:r>
              <a:rPr lang="en-US" dirty="0" err="1"/>
              <a:t>ervation</a:t>
            </a:r>
            <a:r>
              <a:rPr lang="en-US" dirty="0"/>
              <a:t> and</a:t>
            </a:r>
            <a:r>
              <a:rPr lang="cs-CZ" dirty="0"/>
              <a:t> </a:t>
            </a:r>
            <a:r>
              <a:rPr lang="en-US" dirty="0"/>
              <a:t>the Restoration of Cu</a:t>
            </a:r>
            <a:r>
              <a:rPr lang="cs-CZ" dirty="0"/>
              <a:t>l</a:t>
            </a:r>
            <a:r>
              <a:rPr lang="en-US" dirty="0" err="1"/>
              <a:t>tural</a:t>
            </a:r>
            <a:r>
              <a:rPr lang="en-US" dirty="0"/>
              <a:t> Property</a:t>
            </a:r>
            <a:endParaRPr lang="cs-CZ" dirty="0"/>
          </a:p>
          <a:p>
            <a:pPr lvl="1" algn="just"/>
            <a:r>
              <a:rPr lang="cs-CZ" sz="2500" dirty="0"/>
              <a:t>Mezinárodní centrum pro studium ochrany a restaurování kulturního dědictví</a:t>
            </a:r>
          </a:p>
          <a:p>
            <a:pPr algn="just"/>
            <a:r>
              <a:rPr lang="en-US" dirty="0"/>
              <a:t>ICOM – International Council on Mu</a:t>
            </a:r>
            <a:r>
              <a:rPr lang="cs-CZ" dirty="0"/>
              <a:t>s</a:t>
            </a:r>
            <a:r>
              <a:rPr lang="en-US" dirty="0" err="1"/>
              <a:t>eum</a:t>
            </a:r>
            <a:endParaRPr lang="cs-CZ" dirty="0"/>
          </a:p>
          <a:p>
            <a:pPr algn="just"/>
            <a:r>
              <a:rPr lang="en-US" dirty="0"/>
              <a:t>TICCIH – The International </a:t>
            </a:r>
            <a:r>
              <a:rPr lang="en-US" dirty="0" err="1"/>
              <a:t>Commitee</a:t>
            </a:r>
            <a:r>
              <a:rPr lang="en-US" dirty="0"/>
              <a:t> for the Con</a:t>
            </a:r>
            <a:r>
              <a:rPr lang="cs-CZ" dirty="0"/>
              <a:t>s</a:t>
            </a:r>
            <a:r>
              <a:rPr lang="en-US" dirty="0" err="1"/>
              <a:t>ervation</a:t>
            </a:r>
            <a:r>
              <a:rPr lang="en-US" dirty="0"/>
              <a:t> of the</a:t>
            </a:r>
            <a:r>
              <a:rPr lang="cs-CZ" dirty="0"/>
              <a:t> </a:t>
            </a:r>
            <a:r>
              <a:rPr lang="cs-CZ" dirty="0" err="1"/>
              <a:t>Industrial</a:t>
            </a:r>
            <a:r>
              <a:rPr lang="cs-CZ" dirty="0"/>
              <a:t> </a:t>
            </a:r>
            <a:r>
              <a:rPr lang="cs-CZ" dirty="0" err="1"/>
              <a:t>Heritage</a:t>
            </a:r>
            <a:endParaRPr lang="cs-CZ" dirty="0"/>
          </a:p>
          <a:p>
            <a:pPr algn="just"/>
            <a:r>
              <a:rPr lang="cs-CZ" dirty="0"/>
              <a:t>DO-CO-MO-MO International</a:t>
            </a:r>
          </a:p>
          <a:p>
            <a:pPr lvl="1" algn="just"/>
            <a:r>
              <a:rPr lang="cs-CZ" dirty="0" err="1"/>
              <a:t>Documantiona</a:t>
            </a:r>
            <a:r>
              <a:rPr lang="cs-CZ" dirty="0"/>
              <a:t> nad </a:t>
            </a:r>
            <a:r>
              <a:rPr lang="cs-CZ" dirty="0" err="1"/>
              <a:t>conservation</a:t>
            </a:r>
            <a:r>
              <a:rPr lang="cs-CZ" dirty="0"/>
              <a:t>… </a:t>
            </a:r>
            <a:r>
              <a:rPr lang="cs-CZ" dirty="0" err="1"/>
              <a:t>modern</a:t>
            </a:r>
            <a:r>
              <a:rPr lang="cs-CZ" dirty="0"/>
              <a:t> </a:t>
            </a:r>
            <a:r>
              <a:rPr lang="cs-CZ" dirty="0" err="1"/>
              <a:t>movement</a:t>
            </a:r>
            <a:endParaRPr lang="cs-CZ" dirty="0"/>
          </a:p>
          <a:p>
            <a:pPr lvl="1" algn="just"/>
            <a:r>
              <a:rPr lang="cs-CZ" dirty="0"/>
              <a:t>ochrana památek moderní architektury</a:t>
            </a:r>
          </a:p>
          <a:p>
            <a:pPr algn="just"/>
            <a:r>
              <a:rPr lang="en-US" dirty="0"/>
              <a:t>INTBAU – International </a:t>
            </a:r>
            <a:r>
              <a:rPr lang="en-US" dirty="0" err="1"/>
              <a:t>NetWork</a:t>
            </a:r>
            <a:r>
              <a:rPr lang="en-US" dirty="0"/>
              <a:t> for Traditional Building,</a:t>
            </a:r>
            <a:r>
              <a:rPr lang="cs-CZ" dirty="0"/>
              <a:t> </a:t>
            </a:r>
            <a:r>
              <a:rPr lang="cs-CZ" dirty="0" err="1"/>
              <a:t>Architecture</a:t>
            </a:r>
            <a:r>
              <a:rPr lang="cs-CZ" dirty="0"/>
              <a:t> and </a:t>
            </a:r>
            <a:r>
              <a:rPr lang="cs-CZ" dirty="0" err="1"/>
              <a:t>Urbanism</a:t>
            </a:r>
            <a:endParaRPr lang="cs-CZ" dirty="0"/>
          </a:p>
          <a:p>
            <a:pPr algn="just"/>
            <a:r>
              <a:rPr lang="en-US" dirty="0"/>
              <a:t>UEHHA – Union of European Historic Houses Association</a:t>
            </a:r>
            <a:endParaRPr lang="cs-CZ" dirty="0"/>
          </a:p>
          <a:p>
            <a:pPr lvl="1" algn="just"/>
            <a:r>
              <a:rPr lang="cs-CZ" dirty="0"/>
              <a:t>Unie Evropských asociací pro ochranu památek v soukromém vlastnictví</a:t>
            </a:r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United Nations Educational, Scientific and</a:t>
            </a:r>
            <a:r>
              <a:rPr lang="cs-CZ" dirty="0"/>
              <a:t> </a:t>
            </a:r>
            <a:r>
              <a:rPr lang="cs-CZ" dirty="0" err="1"/>
              <a:t>Cultural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endParaRPr lang="cs-CZ" dirty="0"/>
          </a:p>
          <a:p>
            <a:r>
              <a:rPr lang="cs-CZ" dirty="0"/>
              <a:t>3 základní funkce</a:t>
            </a:r>
          </a:p>
          <a:p>
            <a:pPr lvl="2"/>
            <a:r>
              <a:rPr lang="cs-CZ" dirty="0"/>
              <a:t>podporovat mezinárodní intelektuální spolupráci</a:t>
            </a:r>
          </a:p>
          <a:p>
            <a:pPr lvl="2"/>
            <a:r>
              <a:rPr lang="cs-CZ" dirty="0"/>
              <a:t>poskytovat operativní pomoc členským státům</a:t>
            </a:r>
          </a:p>
          <a:p>
            <a:pPr lvl="2"/>
            <a:r>
              <a:rPr lang="cs-CZ" dirty="0"/>
              <a:t>posilovat mír, respektovat lidská práva a utužovat vztahy mezi národy</a:t>
            </a:r>
          </a:p>
          <a:p>
            <a:r>
              <a:rPr lang="cs-CZ" dirty="0"/>
              <a:t>Generální konference UNESCO (2 roky)</a:t>
            </a:r>
          </a:p>
          <a:p>
            <a:r>
              <a:rPr lang="cs-CZ" dirty="0"/>
              <a:t>Výkonná rada – kontrolní orgán</a:t>
            </a:r>
          </a:p>
          <a:p>
            <a:endParaRPr lang="cs-CZ" dirty="0"/>
          </a:p>
          <a:p>
            <a:r>
              <a:rPr lang="cs-CZ" dirty="0"/>
              <a:t>Úmluvy – konvence</a:t>
            </a:r>
          </a:p>
          <a:p>
            <a:r>
              <a:rPr lang="cs-CZ" dirty="0"/>
              <a:t>Doporučení – rekomandace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Úmluva o ochraně kulturních statků v případě válečného konfliktu (Haag, 1954)</a:t>
            </a:r>
          </a:p>
          <a:p>
            <a:pPr lvl="1" algn="just"/>
            <a:r>
              <a:rPr lang="cs-CZ" dirty="0"/>
              <a:t>v případě válečného konfliktu se zříkají krádeží, zabavení, vandalismu a ničení kulturních statků</a:t>
            </a:r>
          </a:p>
          <a:p>
            <a:pPr lvl="1" algn="just"/>
            <a:r>
              <a:rPr lang="cs-CZ" dirty="0"/>
              <a:t>Vyhláška 94/1958 Sb.</a:t>
            </a:r>
          </a:p>
          <a:p>
            <a:pPr algn="just"/>
            <a:r>
              <a:rPr lang="cs-CZ" dirty="0"/>
              <a:t>Úmluva o opatřeních k zákazu a zabránění nedovoleného dovozu, vývozu a předání vlastnického práva kulturních statků (Paříž, 1970)</a:t>
            </a:r>
          </a:p>
          <a:p>
            <a:pPr lvl="1" algn="just"/>
            <a:r>
              <a:rPr lang="cs-CZ" dirty="0"/>
              <a:t>definuje movité předměty a jejich sbírky přírodní, historické a umělecké</a:t>
            </a:r>
          </a:p>
          <a:p>
            <a:pPr lvl="1" algn="just"/>
            <a:r>
              <a:rPr lang="cs-CZ" dirty="0"/>
              <a:t>předmět vyvážený za hranice státu musí být opatřen certifikátem</a:t>
            </a:r>
          </a:p>
          <a:p>
            <a:pPr lvl="1" algn="just"/>
            <a:r>
              <a:rPr lang="cs-CZ" dirty="0"/>
              <a:t>Vyhláška 15/1980 Sb.</a:t>
            </a:r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(</a:t>
            </a:r>
            <a:r>
              <a:rPr lang="cs-CZ" b="1" dirty="0"/>
              <a:t>i</a:t>
            </a:r>
            <a:r>
              <a:rPr lang="cs-CZ" dirty="0"/>
              <a:t>)	je </a:t>
            </a:r>
            <a:r>
              <a:rPr lang="cs-CZ" b="1" dirty="0"/>
              <a:t>mistrovským dílem </a:t>
            </a:r>
            <a:r>
              <a:rPr lang="cs-CZ" dirty="0"/>
              <a:t>tvůrčího talentu člověka</a:t>
            </a:r>
          </a:p>
          <a:p>
            <a:pPr algn="just"/>
            <a:r>
              <a:rPr lang="cs-CZ" dirty="0"/>
              <a:t>(</a:t>
            </a:r>
            <a:r>
              <a:rPr lang="cs-CZ" b="1" dirty="0" err="1"/>
              <a:t>ii</a:t>
            </a:r>
            <a:r>
              <a:rPr lang="cs-CZ" dirty="0"/>
              <a:t>)	představuje </a:t>
            </a:r>
            <a:r>
              <a:rPr lang="cs-CZ" b="1" dirty="0"/>
              <a:t>významný mezník v hodnotách člověka</a:t>
            </a:r>
            <a:r>
              <a:rPr lang="cs-CZ" dirty="0"/>
              <a:t> (v určité době nebo kulturním období) ve vývoji v architektuře, technice, umění či urbanismu</a:t>
            </a:r>
          </a:p>
          <a:p>
            <a:pPr algn="just"/>
            <a:r>
              <a:rPr lang="cs-CZ" dirty="0"/>
              <a:t>(</a:t>
            </a:r>
            <a:r>
              <a:rPr lang="cs-CZ" b="1" dirty="0" err="1"/>
              <a:t>iii</a:t>
            </a:r>
            <a:r>
              <a:rPr lang="cs-CZ" dirty="0"/>
              <a:t>)	je </a:t>
            </a:r>
            <a:r>
              <a:rPr lang="cs-CZ" b="1" dirty="0"/>
              <a:t>jedinečným důkazem </a:t>
            </a:r>
            <a:r>
              <a:rPr lang="cs-CZ" dirty="0"/>
              <a:t>o existující nebo už vymizelé civilizaci nebo kulturní tradici</a:t>
            </a:r>
          </a:p>
          <a:p>
            <a:pPr algn="just"/>
            <a:r>
              <a:rPr lang="cs-CZ" dirty="0"/>
              <a:t>(</a:t>
            </a:r>
            <a:r>
              <a:rPr lang="cs-CZ" b="1" dirty="0" err="1"/>
              <a:t>iv</a:t>
            </a:r>
            <a:r>
              <a:rPr lang="cs-CZ" dirty="0"/>
              <a:t>)	je </a:t>
            </a:r>
            <a:r>
              <a:rPr lang="cs-CZ" b="1" dirty="0"/>
              <a:t>skvělou ukázkou </a:t>
            </a:r>
            <a:r>
              <a:rPr lang="cs-CZ" dirty="0"/>
              <a:t>stavby, architektonického nebo technologického souboru, dokumentující jednu nebo více významných etap v historii lidstva</a:t>
            </a:r>
          </a:p>
          <a:p>
            <a:pPr algn="just"/>
            <a:r>
              <a:rPr lang="cs-CZ" dirty="0"/>
              <a:t>(</a:t>
            </a:r>
            <a:r>
              <a:rPr lang="cs-CZ" b="1" dirty="0"/>
              <a:t>v</a:t>
            </a:r>
            <a:r>
              <a:rPr lang="cs-CZ" dirty="0"/>
              <a:t>)	je </a:t>
            </a:r>
            <a:r>
              <a:rPr lang="cs-CZ" b="1" dirty="0"/>
              <a:t>skvělou ukázkou určitého způsobu osidlování </a:t>
            </a:r>
            <a:r>
              <a:rPr lang="cs-CZ" dirty="0"/>
              <a:t>nebo způsobu využití půdy či moře, typického pro nějakou kulturu, zejména tam, kde hrozí poškození vnějšími či vnitřními vlivy, jejichž dopad by byl nevratný</a:t>
            </a:r>
          </a:p>
          <a:p>
            <a:pPr algn="just"/>
            <a:r>
              <a:rPr lang="cs-CZ" dirty="0"/>
              <a:t>(</a:t>
            </a:r>
            <a:r>
              <a:rPr lang="cs-CZ" b="1" dirty="0" err="1"/>
              <a:t>vi</a:t>
            </a:r>
            <a:r>
              <a:rPr lang="cs-CZ" dirty="0"/>
              <a:t>)	</a:t>
            </a:r>
            <a:r>
              <a:rPr lang="cs-CZ" b="1" dirty="0"/>
              <a:t>souvisí </a:t>
            </a:r>
            <a:r>
              <a:rPr lang="cs-CZ" dirty="0"/>
              <a:t>přímo nebo specificky </a:t>
            </a:r>
            <a:r>
              <a:rPr lang="cs-CZ" b="1" dirty="0"/>
              <a:t>s událostmi, s tradicemi</a:t>
            </a:r>
            <a:r>
              <a:rPr lang="cs-CZ" dirty="0"/>
              <a:t>, s převratnými myšlenkami, s vyznáním či vírou, s literaturou či uměním majícím univerzální význam (toto kritérium není obvykle používáno samostatně, ale společně s jinými kritérii)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dirty="0">
                <a:hlinkClick r:id="rId2"/>
              </a:rPr>
              <a:t>http://whc.unesco.org/archive/advisory_body_evaluation/1052.pdf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0904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Úmluva o ochraně světového kulturního a přírodního dědictví (Paříž,1972)</a:t>
            </a:r>
          </a:p>
          <a:p>
            <a:pPr lvl="1"/>
            <a:r>
              <a:rPr lang="cs-CZ" dirty="0"/>
              <a:t>sdělení FMZV č.159/1991 Sb.</a:t>
            </a:r>
          </a:p>
          <a:p>
            <a:pPr lvl="1"/>
            <a:r>
              <a:rPr lang="cs-CZ" dirty="0"/>
              <a:t>zachování nejcennějších kulturních a přírodních hodnot naší planety</a:t>
            </a:r>
          </a:p>
          <a:p>
            <a:pPr lvl="1"/>
            <a:r>
              <a:rPr lang="cs-CZ" dirty="0">
                <a:hlinkClick r:id="rId2"/>
              </a:rPr>
              <a:t>http://whc.unesco.org/en/list/</a:t>
            </a:r>
            <a:endParaRPr lang="cs-CZ" dirty="0"/>
          </a:p>
          <a:p>
            <a:r>
              <a:rPr lang="cs-CZ" dirty="0"/>
              <a:t>Úmluva o zachování nehmotného kulturního dědictví (Paříž, 2003)</a:t>
            </a:r>
          </a:p>
          <a:p>
            <a:pPr lvl="1"/>
            <a:r>
              <a:rPr lang="cs-CZ" dirty="0">
                <a:hlinkClick r:id="rId3"/>
              </a:rPr>
              <a:t>http://www.unesco.org/culture/ich/en/lists</a:t>
            </a:r>
            <a:endParaRPr lang="cs-CZ" dirty="0"/>
          </a:p>
          <a:p>
            <a:r>
              <a:rPr lang="cs-CZ" dirty="0"/>
              <a:t>Úmluva o ochraně a podpoře rozmanitosti kulturních projevů (Paříž, 2005)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Úmluva o ochraně a podpoře rozmanitosti kulturních projevů (Paříž, 2005)</a:t>
            </a:r>
          </a:p>
          <a:p>
            <a:pPr lvl="1" algn="just"/>
            <a:r>
              <a:rPr lang="cs-CZ" sz="2200" dirty="0"/>
              <a:t>chránit a podporovat rozmanitost kulturních projevů</a:t>
            </a:r>
          </a:p>
          <a:p>
            <a:pPr lvl="1" algn="just"/>
            <a:r>
              <a:rPr lang="cs-CZ" sz="2200" dirty="0"/>
              <a:t>vytvářet podmínky, které kulturám umožní, aby se svobodně rozvíjely a působily na sebe tak, že se vzájemně obohatí; Mezinárodní instituce, dokumenty a formy ochrany kulturního dědictví</a:t>
            </a:r>
          </a:p>
          <a:p>
            <a:pPr lvl="1" algn="just"/>
            <a:r>
              <a:rPr lang="cs-CZ" sz="2200" dirty="0"/>
              <a:t>podporovat dialog mezi kulturami za účelem zajistit ve světě intenzivnější a vyváženější kulturní výměny ve prospěch vzájemného respektování kultur a „kultury na míru“</a:t>
            </a:r>
          </a:p>
          <a:p>
            <a:pPr lvl="1" algn="just"/>
            <a:r>
              <a:rPr lang="cs-CZ" sz="2200" dirty="0"/>
              <a:t>stimulovat </a:t>
            </a:r>
            <a:r>
              <a:rPr lang="cs-CZ" sz="2200" dirty="0" err="1"/>
              <a:t>interkulturalitu</a:t>
            </a:r>
            <a:r>
              <a:rPr lang="cs-CZ" sz="2200" dirty="0"/>
              <a:t> za účelem rozvíjení vzájemného působení kultur v duchu budování mostů mezi národy</a:t>
            </a:r>
          </a:p>
          <a:p>
            <a:pPr lvl="1" algn="just"/>
            <a:r>
              <a:rPr lang="cs-CZ" sz="2200" dirty="0"/>
              <a:t>podporovat respektování rozmanitosti kulturních projevů a uvědomování si </a:t>
            </a:r>
            <a:r>
              <a:rPr lang="pt-BR" sz="2200" dirty="0"/>
              <a:t>její hodnoty na místní, vnitrostátní a mezinárodní úrovni</a:t>
            </a:r>
          </a:p>
          <a:p>
            <a:pPr lvl="1" algn="just"/>
            <a:r>
              <a:rPr lang="cs-CZ" sz="2200" dirty="0"/>
              <a:t>potvrdit důležitost, kterou má vztah mezi kulturou a rozvojem pro všechny země, a to zejména pro země rozvojové, a podporovat činnosti na vnitrostátní a mezinárodní úrovni, aby byla uznána skutečná hodnota tohoto vztahu</a:t>
            </a:r>
          </a:p>
          <a:p>
            <a:pPr lvl="1" algn="just"/>
            <a:r>
              <a:rPr lang="cs-CZ" sz="2200" dirty="0"/>
              <a:t>uznat zvláštní charakter kulturních činností, statků a služeb jakožto nositelů identity, hodnot a významu</a:t>
            </a:r>
          </a:p>
          <a:p>
            <a:pPr lvl="1" algn="just"/>
            <a:r>
              <a:rPr lang="cs-CZ" sz="2200" dirty="0"/>
              <a:t>opětovně potvrdit svrchované právo států na zachování, přijímání a provádění politik a opatření, jež dané státy považují za vhodné pro ochranu </a:t>
            </a:r>
            <a:r>
              <a:rPr lang="pl-PL" sz="2200" dirty="0"/>
              <a:t>a podporu rozmanitosti kulturních projevů na jejich úrovni</a:t>
            </a:r>
          </a:p>
          <a:p>
            <a:pPr lvl="1" algn="just"/>
            <a:r>
              <a:rPr lang="cs-CZ" sz="2200" dirty="0"/>
              <a:t>posílit mezinárodní spolupráci a solidaritu v partnerském duchu, zejména za účelem zvýšení schopností rozvojových zemí chránit a podporovat</a:t>
            </a:r>
          </a:p>
          <a:p>
            <a:pPr lvl="1" algn="just"/>
            <a:r>
              <a:rPr lang="cs-CZ" sz="2200" dirty="0"/>
              <a:t>rozmanitost kulturních projevů</a:t>
            </a:r>
          </a:p>
        </p:txBody>
      </p:sp>
    </p:spTree>
    <p:extLst>
      <p:ext uri="{BB962C8B-B14F-4D97-AF65-F5344CB8AC3E}">
        <p14:creationId xmlns:p14="http://schemas.microsoft.com/office/powerpoint/2010/main" val="3287105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Rekomandace pro města a obce s hodnotnou historickou zástavbou:</a:t>
            </a:r>
          </a:p>
          <a:p>
            <a:pPr lvl="1" algn="just"/>
            <a:r>
              <a:rPr lang="cs-CZ" dirty="0"/>
              <a:t>definování a popis chráněného území a ochranného pásma</a:t>
            </a:r>
          </a:p>
          <a:p>
            <a:pPr lvl="1" algn="just"/>
            <a:r>
              <a:rPr lang="cs-CZ" dirty="0"/>
              <a:t>využití území v širších vztazích, turistické poznávací trasy, propojující chráněné území s blízkými památkovými místy</a:t>
            </a:r>
          </a:p>
          <a:p>
            <a:pPr lvl="1" algn="just"/>
            <a:r>
              <a:rPr lang="cs-CZ" dirty="0"/>
              <a:t>plán zásad památkové ochrany</a:t>
            </a:r>
          </a:p>
          <a:p>
            <a:pPr lvl="1" algn="just"/>
            <a:r>
              <a:rPr lang="pl-PL" dirty="0"/>
              <a:t>řešení dopravy a technické infrastruktury</a:t>
            </a:r>
          </a:p>
          <a:p>
            <a:pPr lvl="1" algn="just"/>
            <a:r>
              <a:rPr lang="cs-CZ" dirty="0"/>
              <a:t>podmínky rozvoje sociální sféry (životní podmínky obyvatel, zaměstnanost, </a:t>
            </a:r>
            <a:r>
              <a:rPr lang="pl-PL" dirty="0"/>
              <a:t>zachování funkce bydlení a genia loci)</a:t>
            </a:r>
          </a:p>
          <a:p>
            <a:pPr lvl="1" algn="just"/>
            <a:r>
              <a:rPr lang="cs-CZ" dirty="0"/>
              <a:t>podmínky rozvoje cestovního ruchu</a:t>
            </a:r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Definice ?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Otázka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Je potřeba podporovat rozvoj cestovního ruchu v lokalitách památkově cenných?</a:t>
            </a:r>
          </a:p>
        </p:txBody>
      </p:sp>
    </p:spTree>
    <p:extLst>
      <p:ext uri="{BB962C8B-B14F-4D97-AF65-F5344CB8AC3E}">
        <p14:creationId xmlns:p14="http://schemas.microsoft.com/office/powerpoint/2010/main" val="8123418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Rada Evropy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Poslání</a:t>
            </a:r>
          </a:p>
          <a:p>
            <a:pPr lvl="1"/>
            <a:r>
              <a:rPr lang="cs-CZ" dirty="0"/>
              <a:t>chránit a posilovat pluralistickou demokracii a lidská práva</a:t>
            </a:r>
          </a:p>
          <a:p>
            <a:pPr lvl="1"/>
            <a:r>
              <a:rPr lang="cs-CZ" dirty="0"/>
              <a:t>hledat a řešit aktuální problémy společnosti</a:t>
            </a:r>
          </a:p>
          <a:p>
            <a:pPr lvl="1"/>
            <a:r>
              <a:rPr lang="cs-CZ" dirty="0"/>
              <a:t>podporovat evropskou kulturní identitu</a:t>
            </a:r>
          </a:p>
          <a:p>
            <a:r>
              <a:rPr lang="cs-CZ" dirty="0"/>
              <a:t>Založena 1949</a:t>
            </a:r>
          </a:p>
          <a:p>
            <a:r>
              <a:rPr lang="cs-CZ" dirty="0"/>
              <a:t>sídlem Rady Evropy je Palác Evropy ve Štrasburku</a:t>
            </a:r>
          </a:p>
          <a:p>
            <a:pPr lvl="1"/>
            <a:r>
              <a:rPr lang="cs-CZ" dirty="0"/>
              <a:t>Výbor kulturního dědictví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Rada Evropy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Evropská kulturní úmluva (Paříž, 1954)</a:t>
            </a:r>
          </a:p>
          <a:p>
            <a:pPr algn="just"/>
            <a:r>
              <a:rPr lang="cs-CZ" dirty="0"/>
              <a:t>Evropská úmluva o ochraně archeologického dědictví (Londýn, 1969)</a:t>
            </a:r>
          </a:p>
          <a:p>
            <a:pPr algn="just"/>
            <a:r>
              <a:rPr lang="cs-CZ" dirty="0"/>
              <a:t>Evropská úmluva o přestupcích směřujících proti kulturním statkům (Delfy, 1985)</a:t>
            </a:r>
          </a:p>
          <a:p>
            <a:pPr algn="just"/>
            <a:r>
              <a:rPr lang="cs-CZ" dirty="0"/>
              <a:t>Evropská úmluva o záchraně architektonického dědictví Evropy (Granada, 1985)</a:t>
            </a:r>
          </a:p>
          <a:p>
            <a:pPr lvl="1" algn="just"/>
            <a:r>
              <a:rPr lang="cs-CZ" dirty="0"/>
              <a:t>součástí legislativy pro ochranu památek v ČR</a:t>
            </a:r>
          </a:p>
          <a:p>
            <a:pPr algn="just"/>
            <a:r>
              <a:rPr lang="cs-CZ" dirty="0"/>
              <a:t>Evropská úmluva o ochraně archeologického dědictví – revidovaná </a:t>
            </a:r>
            <a:r>
              <a:rPr lang="es-ES" dirty="0"/>
              <a:t>(Malta, La Valeta, 1992)</a:t>
            </a:r>
            <a:endParaRPr lang="cs-CZ" dirty="0"/>
          </a:p>
          <a:p>
            <a:pPr lvl="1" algn="just"/>
            <a:r>
              <a:rPr lang="es-ES" dirty="0"/>
              <a:t>součástí legislativy pro ochranu památek v ČR</a:t>
            </a:r>
          </a:p>
          <a:p>
            <a:pPr algn="just"/>
            <a:r>
              <a:rPr lang="cs-CZ" dirty="0"/>
              <a:t>Evropská úmluva o krajině (Florencie, 2000)</a:t>
            </a:r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Evropská úmluva o záchraně architektonického dědictví Evropy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Kulturní statky</a:t>
            </a:r>
          </a:p>
          <a:p>
            <a:pPr lvl="1"/>
            <a:r>
              <a:rPr lang="cs-CZ" dirty="0"/>
              <a:t>památníky (</a:t>
            </a:r>
            <a:r>
              <a:rPr lang="cs-CZ" dirty="0" err="1"/>
              <a:t>monuments</a:t>
            </a:r>
            <a:r>
              <a:rPr lang="cs-CZ" dirty="0"/>
              <a:t>)</a:t>
            </a:r>
          </a:p>
          <a:p>
            <a:pPr lvl="2" algn="just"/>
            <a:r>
              <a:rPr lang="cs-CZ" dirty="0"/>
              <a:t>architektonická díla, plastiky, monumentální </a:t>
            </a:r>
            <a:r>
              <a:rPr lang="it-IT" dirty="0"/>
              <a:t>malba nebo archeologické stavby a prvky</a:t>
            </a:r>
          </a:p>
          <a:p>
            <a:pPr lvl="1" algn="just"/>
            <a:r>
              <a:rPr lang="cs-CZ" dirty="0"/>
              <a:t>soubory (</a:t>
            </a:r>
            <a:r>
              <a:rPr lang="cs-CZ" dirty="0" err="1"/>
              <a:t>ensembles</a:t>
            </a:r>
            <a:r>
              <a:rPr lang="cs-CZ" dirty="0"/>
              <a:t>)</a:t>
            </a:r>
          </a:p>
          <a:p>
            <a:pPr lvl="2" algn="just"/>
            <a:r>
              <a:rPr lang="cs-CZ" dirty="0"/>
              <a:t>seskupení budov izolovaných nebo spojených, </a:t>
            </a:r>
            <a:r>
              <a:rPr lang="pl-PL" dirty="0"/>
              <a:t>která jsou z hlediska architektury, jednoty nebo integrace v krajině </a:t>
            </a:r>
            <a:r>
              <a:rPr lang="cs-CZ" dirty="0"/>
              <a:t>významná z hlediska historie, umění nebo vědy </a:t>
            </a:r>
          </a:p>
          <a:p>
            <a:pPr lvl="1" algn="just"/>
            <a:r>
              <a:rPr lang="cs-CZ" dirty="0"/>
              <a:t>Místa - sídla (</a:t>
            </a:r>
            <a:r>
              <a:rPr lang="cs-CZ" dirty="0" err="1"/>
              <a:t>sites</a:t>
            </a:r>
            <a:r>
              <a:rPr lang="cs-CZ" dirty="0"/>
              <a:t>)</a:t>
            </a:r>
          </a:p>
          <a:p>
            <a:pPr lvl="2" algn="just"/>
            <a:r>
              <a:rPr lang="cs-CZ" dirty="0"/>
              <a:t>díla člověka nebo díla spojená s člověkem a přírodou, jakož i zóny včetně archeologických míst mající význam z hlediska historického, etnologického či antropologického</a:t>
            </a:r>
          </a:p>
        </p:txBody>
      </p:sp>
    </p:spTree>
    <p:extLst>
      <p:ext uri="{BB962C8B-B14F-4D97-AF65-F5344CB8AC3E}">
        <p14:creationId xmlns:p14="http://schemas.microsoft.com/office/powerpoint/2010/main" val="22836162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Evropská úmluva o záchraně architektonického dědictví Evropy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Zákonné ochranné procedury</a:t>
            </a:r>
          </a:p>
          <a:p>
            <a:pPr lvl="1"/>
            <a:r>
              <a:rPr lang="cs-CZ" dirty="0"/>
              <a:t>Zákonná opatření</a:t>
            </a:r>
          </a:p>
          <a:p>
            <a:pPr lvl="1"/>
            <a:r>
              <a:rPr lang="cs-CZ" dirty="0"/>
              <a:t>Zajištění ochrany regionálně specifickými prostředky</a:t>
            </a:r>
          </a:p>
          <a:p>
            <a:pPr lvl="1"/>
            <a:r>
              <a:rPr lang="cs-CZ" dirty="0"/>
              <a:t>Dohled a autorizace</a:t>
            </a:r>
          </a:p>
          <a:p>
            <a:pPr lvl="1"/>
            <a:r>
              <a:rPr lang="cs-CZ" dirty="0"/>
              <a:t>Předcházení znetvoření, zchátrání, demolici apod.</a:t>
            </a:r>
          </a:p>
          <a:p>
            <a:pPr lvl="1"/>
            <a:r>
              <a:rPr lang="cs-CZ" dirty="0"/>
              <a:t>Zákaz přemístění památky</a:t>
            </a:r>
          </a:p>
          <a:p>
            <a:r>
              <a:rPr lang="cs-CZ" dirty="0"/>
              <a:t>Průvodní opatření</a:t>
            </a:r>
          </a:p>
          <a:p>
            <a:pPr lvl="1"/>
            <a:r>
              <a:rPr lang="cs-CZ" dirty="0"/>
              <a:t>Finanční podpora</a:t>
            </a:r>
          </a:p>
          <a:p>
            <a:pPr lvl="1"/>
            <a:r>
              <a:rPr lang="cs-CZ" dirty="0"/>
              <a:t>Fiskální opatření</a:t>
            </a:r>
          </a:p>
          <a:p>
            <a:pPr lvl="1"/>
            <a:r>
              <a:rPr lang="cs-CZ" dirty="0"/>
              <a:t>Podpora soukromých iniciativ</a:t>
            </a:r>
          </a:p>
          <a:p>
            <a:pPr lvl="1"/>
            <a:r>
              <a:rPr lang="cs-CZ" dirty="0"/>
              <a:t>Zlepšovat kvalitu prostředí a vědecký výzkum</a:t>
            </a:r>
          </a:p>
        </p:txBody>
      </p:sp>
    </p:spTree>
    <p:extLst>
      <p:ext uri="{BB962C8B-B14F-4D97-AF65-F5344CB8AC3E}">
        <p14:creationId xmlns:p14="http://schemas.microsoft.com/office/powerpoint/2010/main" val="34177393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Evropská úmluva o ochraně archeologického dědictví – revidovaná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Archeologické dědictví jako zdroj Evropské kolektivní paměti</a:t>
            </a:r>
          </a:p>
          <a:p>
            <a:pPr lvl="1"/>
            <a:r>
              <a:rPr lang="cs-CZ" dirty="0"/>
              <a:t>Objekty, pozůstatky, stopy:</a:t>
            </a:r>
          </a:p>
          <a:p>
            <a:pPr lvl="2"/>
            <a:r>
              <a:rPr lang="cs-CZ" dirty="0"/>
              <a:t>vývoj historie lidstva a jejich vztah k prostředí</a:t>
            </a:r>
          </a:p>
          <a:p>
            <a:pPr lvl="2"/>
            <a:r>
              <a:rPr lang="cs-CZ" dirty="0"/>
              <a:t>hlavními zdroji jsou vykopávky apod.</a:t>
            </a:r>
          </a:p>
          <a:p>
            <a:pPr lvl="2"/>
            <a:r>
              <a:rPr lang="cs-CZ" dirty="0"/>
              <a:t>umístěné na relevantním místě</a:t>
            </a:r>
          </a:p>
          <a:p>
            <a:r>
              <a:rPr lang="cs-CZ" dirty="0"/>
              <a:t>Zajištění</a:t>
            </a:r>
          </a:p>
          <a:p>
            <a:pPr lvl="1"/>
            <a:r>
              <a:rPr lang="cs-CZ" dirty="0"/>
              <a:t>Identifikace, integrované konzervace,  financování výzkumu a konzervace,  šíření výzkumu, veřejná informovanost, zabránění nezákonnému oběhu, vzájemná pomoc</a:t>
            </a:r>
          </a:p>
        </p:txBody>
      </p:sp>
    </p:spTree>
    <p:extLst>
      <p:ext uri="{BB962C8B-B14F-4D97-AF65-F5344CB8AC3E}">
        <p14:creationId xmlns:p14="http://schemas.microsoft.com/office/powerpoint/2010/main" val="1081554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76400"/>
          </a:xfrm>
        </p:spPr>
        <p:txBody>
          <a:bodyPr>
            <a:normAutofit fontScale="90000"/>
          </a:bodyPr>
          <a:lstStyle/>
          <a:p>
            <a:r>
              <a:rPr lang="cs-CZ" dirty="0"/>
              <a:t>EU - Původní </a:t>
            </a:r>
            <a:br>
              <a:rPr lang="cs-CZ" dirty="0"/>
            </a:br>
            <a:r>
              <a:rPr lang="cs-CZ" dirty="0"/>
              <a:t>Seznam Evropského kulturního dědictví</a:t>
            </a:r>
            <a:br>
              <a:rPr lang="cs-CZ" dirty="0"/>
            </a:b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Heritage</a:t>
            </a:r>
            <a:r>
              <a:rPr lang="cs-CZ" dirty="0"/>
              <a:t> Label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29600" cy="445615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Dříve:</a:t>
            </a:r>
          </a:p>
          <a:p>
            <a:pPr lvl="1"/>
            <a:r>
              <a:rPr lang="cs-CZ" dirty="0"/>
              <a:t>Architektura Zlína</a:t>
            </a:r>
          </a:p>
          <a:p>
            <a:pPr lvl="2"/>
            <a:r>
              <a:rPr lang="cs-CZ" dirty="0"/>
              <a:t>baťovské centrum Zlína, arch F. L. </a:t>
            </a:r>
            <a:r>
              <a:rPr lang="cs-CZ" dirty="0" err="1"/>
              <a:t>Gahura</a:t>
            </a:r>
            <a:r>
              <a:rPr lang="cs-CZ" dirty="0"/>
              <a:t> a </a:t>
            </a:r>
            <a:r>
              <a:rPr lang="cs-CZ" dirty="0" err="1"/>
              <a:t>Vlad</a:t>
            </a:r>
            <a:r>
              <a:rPr lang="cs-CZ" dirty="0"/>
              <a:t>. Karlík) – význam pro rozvoj moderní české architektury</a:t>
            </a:r>
          </a:p>
          <a:p>
            <a:pPr lvl="1"/>
            <a:r>
              <a:rPr lang="cs-CZ" dirty="0"/>
              <a:t>Vítkovické železárny</a:t>
            </a:r>
          </a:p>
          <a:p>
            <a:pPr lvl="2"/>
            <a:r>
              <a:rPr lang="cs-CZ" dirty="0"/>
              <a:t>centrum </a:t>
            </a:r>
            <a:r>
              <a:rPr lang="cs-CZ" dirty="0" err="1"/>
              <a:t>industríální</a:t>
            </a:r>
            <a:r>
              <a:rPr lang="cs-CZ" dirty="0"/>
              <a:t> architektury</a:t>
            </a:r>
          </a:p>
          <a:p>
            <a:pPr lvl="1"/>
            <a:r>
              <a:rPr lang="cs-CZ" dirty="0"/>
              <a:t>Zámek Kynžvart</a:t>
            </a:r>
          </a:p>
          <a:p>
            <a:pPr lvl="2"/>
            <a:r>
              <a:rPr lang="cs-CZ" dirty="0"/>
              <a:t>klasicistní až empírová přestavba barokního zámku s vazbou na osobnost knížete Metternicha, probíhala zde významná jednání o budoucnosti Evropy</a:t>
            </a:r>
          </a:p>
          <a:p>
            <a:pPr lvl="1"/>
            <a:r>
              <a:rPr lang="cs-CZ" dirty="0"/>
              <a:t>Zámek Vysoká u Příbrami</a:t>
            </a:r>
          </a:p>
          <a:p>
            <a:pPr lvl="2"/>
            <a:r>
              <a:rPr lang="cs-CZ" dirty="0"/>
              <a:t>neorenesanční zámek, významný </a:t>
            </a:r>
            <a:r>
              <a:rPr lang="pt-BR" dirty="0"/>
              <a:t>pobytem a tvorbou Antonína Dvořáka</a:t>
            </a:r>
            <a:endParaRPr lang="cs-CZ" dirty="0"/>
          </a:p>
          <a:p>
            <a:pPr marL="274320" lvl="1" indent="0">
              <a:buNone/>
            </a:pPr>
            <a:endParaRPr lang="cs-CZ" dirty="0"/>
          </a:p>
          <a:p>
            <a:pPr marL="274320" lvl="1" indent="0">
              <a:buNone/>
            </a:pPr>
            <a:r>
              <a:rPr lang="cs-CZ" dirty="0">
                <a:hlinkClick r:id="rId2"/>
              </a:rPr>
              <a:t>http://ec.europa.eu/culture/heritage-label/discover_en.htm</a:t>
            </a:r>
            <a:endParaRPr lang="cs-CZ" dirty="0"/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6410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76400"/>
          </a:xfrm>
        </p:spPr>
        <p:txBody>
          <a:bodyPr>
            <a:normAutofit fontScale="90000"/>
          </a:bodyPr>
          <a:lstStyle/>
          <a:p>
            <a:r>
              <a:rPr lang="cs-CZ" dirty="0"/>
              <a:t>EU - revidovaný</a:t>
            </a:r>
            <a:br>
              <a:rPr lang="cs-CZ" dirty="0"/>
            </a:br>
            <a:r>
              <a:rPr lang="cs-CZ" dirty="0"/>
              <a:t>Seznam Evropského kulturního dědictví</a:t>
            </a:r>
            <a:br>
              <a:rPr lang="cs-CZ" dirty="0"/>
            </a:b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Heritage</a:t>
            </a:r>
            <a:r>
              <a:rPr lang="cs-CZ" dirty="0"/>
              <a:t> Label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29600" cy="4456152"/>
          </a:xfrm>
        </p:spPr>
        <p:txBody>
          <a:bodyPr>
            <a:normAutofit/>
          </a:bodyPr>
          <a:lstStyle/>
          <a:p>
            <a:r>
              <a:rPr lang="cs-CZ" dirty="0"/>
              <a:t>Olomouc</a:t>
            </a:r>
          </a:p>
          <a:p>
            <a:pPr lvl="1"/>
            <a:r>
              <a:rPr lang="cs-CZ" dirty="0"/>
              <a:t>Přemyslovské a církevní památky</a:t>
            </a:r>
          </a:p>
          <a:p>
            <a:pPr lvl="1"/>
            <a:endParaRPr lang="cs-CZ" dirty="0"/>
          </a:p>
          <a:p>
            <a:pPr marL="274320" lvl="1" indent="0">
              <a:buNone/>
            </a:pPr>
            <a:endParaRPr lang="cs-CZ" dirty="0"/>
          </a:p>
          <a:p>
            <a:pPr marL="274320" lvl="1" indent="0">
              <a:buNone/>
            </a:pPr>
            <a:endParaRPr lang="cs-CZ" dirty="0"/>
          </a:p>
          <a:p>
            <a:pPr marL="274320" lvl="1" indent="0">
              <a:buNone/>
            </a:pPr>
            <a:endParaRPr lang="cs-CZ" dirty="0"/>
          </a:p>
          <a:p>
            <a:pPr marL="274320" lvl="1" indent="0">
              <a:buNone/>
            </a:pPr>
            <a:endParaRPr lang="cs-CZ" dirty="0"/>
          </a:p>
          <a:p>
            <a:pPr marL="274320" lvl="1" indent="0">
              <a:buNone/>
            </a:pPr>
            <a:r>
              <a:rPr lang="cs-CZ" dirty="0"/>
              <a:t>	</a:t>
            </a:r>
          </a:p>
          <a:p>
            <a:pPr marL="274320" lvl="1" indent="0">
              <a:buNone/>
            </a:pPr>
            <a:r>
              <a:rPr lang="cs-CZ" dirty="0">
                <a:hlinkClick r:id="rId2"/>
              </a:rPr>
              <a:t>https://ec.europa.eu/programmes/creative-europe/actions/heritage-label_en</a:t>
            </a:r>
            <a:endParaRPr lang="cs-CZ" dirty="0"/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ICOMOS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International </a:t>
            </a:r>
            <a:r>
              <a:rPr lang="cs-CZ" dirty="0" err="1"/>
              <a:t>Council</a:t>
            </a:r>
            <a:r>
              <a:rPr lang="cs-CZ" dirty="0"/>
              <a:t> on </a:t>
            </a:r>
            <a:r>
              <a:rPr lang="cs-CZ" dirty="0" err="1"/>
              <a:t>Monuments</a:t>
            </a:r>
            <a:r>
              <a:rPr lang="cs-CZ" dirty="0"/>
              <a:t> and </a:t>
            </a:r>
            <a:r>
              <a:rPr lang="cs-CZ" dirty="0" err="1"/>
              <a:t>Sites</a:t>
            </a:r>
            <a:endParaRPr lang="cs-CZ" dirty="0"/>
          </a:p>
          <a:p>
            <a:pPr algn="just"/>
            <a:r>
              <a:rPr lang="cs-CZ" dirty="0"/>
              <a:t>mezinárodní organizace prosazující ochranu, konzervaci, restaurování, využití a zhodnocení památek, souborů a sídel</a:t>
            </a:r>
          </a:p>
          <a:p>
            <a:pPr algn="just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ICOMOS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Mezinárodní charta o zachování a restaurování památek a sídel</a:t>
            </a:r>
            <a:r>
              <a:rPr lang="cs-CZ" dirty="0"/>
              <a:t> (tzv. Benátská charta, Benátky, 1964)</a:t>
            </a:r>
          </a:p>
          <a:p>
            <a:pPr lvl="1"/>
            <a:r>
              <a:rPr lang="cs-CZ" dirty="0"/>
              <a:t>Památky jako nositelé duchovního odkazu minulosti</a:t>
            </a:r>
          </a:p>
          <a:p>
            <a:r>
              <a:rPr lang="cs-CZ" dirty="0"/>
              <a:t>Evropská charta památkové péče (Amsterodam, 1975)</a:t>
            </a:r>
          </a:p>
          <a:p>
            <a:pPr lvl="1"/>
            <a:r>
              <a:rPr lang="cs-CZ" dirty="0"/>
              <a:t>Urbanistické aspekty</a:t>
            </a:r>
          </a:p>
          <a:p>
            <a:r>
              <a:rPr lang="cs-CZ" dirty="0"/>
              <a:t>Charta mezinárodního turismu (Brusel 1976)</a:t>
            </a:r>
          </a:p>
          <a:p>
            <a:pPr lvl="1"/>
            <a:r>
              <a:rPr lang="cs-CZ" dirty="0"/>
              <a:t>Pozitivní i negativní účinky turismu</a:t>
            </a:r>
          </a:p>
          <a:p>
            <a:pPr algn="just"/>
            <a:r>
              <a:rPr lang="cs-CZ" dirty="0"/>
              <a:t>Charta z </a:t>
            </a:r>
            <a:r>
              <a:rPr lang="cs-CZ" dirty="0" err="1"/>
              <a:t>Burry</a:t>
            </a:r>
            <a:r>
              <a:rPr lang="cs-CZ" dirty="0"/>
              <a:t>, Australská charta k péči o místa s kulturním významem (</a:t>
            </a:r>
            <a:r>
              <a:rPr lang="cs-CZ" dirty="0" err="1"/>
              <a:t>Burra</a:t>
            </a:r>
            <a:r>
              <a:rPr lang="cs-CZ" dirty="0"/>
              <a:t>, 1979)</a:t>
            </a:r>
          </a:p>
          <a:p>
            <a:pPr algn="just"/>
            <a:r>
              <a:rPr lang="pl-PL" dirty="0"/>
              <a:t>Charta o ochraně historických zahrad (Florencie, 1982)</a:t>
            </a:r>
            <a:endParaRPr lang="cs-CZ" dirty="0"/>
          </a:p>
          <a:p>
            <a:pPr lvl="1"/>
            <a:r>
              <a:rPr lang="cs-CZ" dirty="0"/>
              <a:t>Historická zahrada je architektonická a vegetační kompozice, která je z hlediska dějin nebo umění společensky významná</a:t>
            </a:r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Institucionální úrovně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3466728" cy="4937760"/>
          </a:xfrm>
        </p:spPr>
        <p:txBody>
          <a:bodyPr/>
          <a:lstStyle/>
          <a:p>
            <a:pPr eaLnBrk="1" hangingPunct="1"/>
            <a:r>
              <a:rPr lang="cs-CZ" sz="2000" dirty="0"/>
              <a:t>Neformální instituce</a:t>
            </a:r>
          </a:p>
          <a:p>
            <a:pPr lvl="1" eaLnBrk="1" hangingPunct="1"/>
            <a:r>
              <a:rPr lang="cs-CZ" sz="1800" dirty="0"/>
              <a:t>Zvyky, tradice, náboženství</a:t>
            </a:r>
          </a:p>
          <a:p>
            <a:pPr eaLnBrk="1" hangingPunct="1"/>
            <a:r>
              <a:rPr lang="cs-CZ" sz="2000" dirty="0"/>
              <a:t>Formální instituce</a:t>
            </a:r>
          </a:p>
          <a:p>
            <a:pPr lvl="1" eaLnBrk="1" hangingPunct="1"/>
            <a:r>
              <a:rPr lang="cs-CZ" sz="1800" dirty="0"/>
              <a:t>Pravidla hry: vlastnictví, politické zřízení, soudnictví, byrokracie</a:t>
            </a:r>
          </a:p>
          <a:p>
            <a:pPr eaLnBrk="1" hangingPunct="1"/>
            <a:r>
              <a:rPr lang="cs-CZ" sz="2000" dirty="0"/>
              <a:t>Průběh hry</a:t>
            </a:r>
          </a:p>
          <a:p>
            <a:pPr lvl="1" eaLnBrk="1" hangingPunct="1"/>
            <a:r>
              <a:rPr lang="cs-CZ" sz="1800" dirty="0"/>
              <a:t>Uzavírání kontraktů</a:t>
            </a:r>
          </a:p>
          <a:p>
            <a:pPr eaLnBrk="1" hangingPunct="1"/>
            <a:r>
              <a:rPr lang="cs-CZ" sz="2000" dirty="0"/>
              <a:t>Alokace zdrojů a zaměstnanost</a:t>
            </a:r>
          </a:p>
          <a:p>
            <a:pPr lvl="1" eaLnBrk="1" hangingPunct="1"/>
            <a:r>
              <a:rPr lang="cs-CZ" sz="1800" dirty="0"/>
              <a:t>Vyrovnávání S a D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995936" y="1268760"/>
            <a:ext cx="17272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 sz="1600" dirty="0"/>
              <a:t>100 - 1000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cs-CZ" sz="16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cs-CZ" sz="16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 sz="1600" dirty="0"/>
              <a:t>10 - 100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cs-CZ" sz="16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cs-CZ" sz="16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cs-CZ" sz="16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 sz="1600" dirty="0"/>
              <a:t>1 - 10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cs-CZ" sz="16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cs-CZ" sz="16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 sz="1600" dirty="0"/>
              <a:t>neustále</a:t>
            </a: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5724128" y="1268760"/>
            <a:ext cx="2906712" cy="403225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cs-CZ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Spontánní vývoj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cs-CZ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cs-CZ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Institucionální uspořádání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cs-CZ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cs-CZ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cs-CZ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Struktura vládnutí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cs-CZ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cs-CZ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Uspořádání mezních hodnot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ICOMOS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Mezinárodní charta pro záchranu historických měst (Washington, 1987)</a:t>
            </a:r>
          </a:p>
          <a:p>
            <a:pPr lvl="1"/>
            <a:r>
              <a:rPr lang="cs-CZ" sz="2500" dirty="0"/>
              <a:t>principy, cíle, metody a nástroje činnosti pro uchování </a:t>
            </a:r>
            <a:r>
              <a:rPr lang="cs-CZ" sz="2500" b="1" dirty="0"/>
              <a:t>kvality</a:t>
            </a:r>
            <a:r>
              <a:rPr lang="cs-CZ" sz="2500" dirty="0"/>
              <a:t> historických měst:</a:t>
            </a:r>
          </a:p>
          <a:p>
            <a:pPr lvl="2" algn="just"/>
            <a:r>
              <a:rPr lang="cs-CZ" dirty="0"/>
              <a:t>městská půdorysná struktura daná uspořádáním ulic a parcel</a:t>
            </a:r>
          </a:p>
          <a:p>
            <a:pPr lvl="2" algn="just"/>
            <a:r>
              <a:rPr lang="cs-CZ" dirty="0"/>
              <a:t>vztahy mezi budovami, zelenými plochami a nezastavěnými prostranstvími</a:t>
            </a:r>
          </a:p>
          <a:p>
            <a:pPr lvl="2" algn="just"/>
            <a:r>
              <a:rPr lang="cs-CZ" dirty="0"/>
              <a:t>vnitřní a vnější vzhled budov daný měřítkem, rozměry, stylem, konstrukcí, materiály, barvou a výzdobou</a:t>
            </a:r>
          </a:p>
          <a:p>
            <a:pPr lvl="2" algn="just"/>
            <a:r>
              <a:rPr lang="cs-CZ" dirty="0"/>
              <a:t>vztahy mezi městem a městským celkem jeho okolním prostředím</a:t>
            </a:r>
          </a:p>
          <a:p>
            <a:pPr lvl="2" algn="just"/>
            <a:r>
              <a:rPr lang="cs-CZ" dirty="0"/>
              <a:t>rozmanité funkce, které město nebo městský celek nabyly během času</a:t>
            </a:r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ICOMOS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Mezinárodní charta pro ochranu archeologického dědictví (</a:t>
            </a:r>
            <a:r>
              <a:rPr lang="cs-CZ" dirty="0" err="1"/>
              <a:t>Lausane</a:t>
            </a:r>
            <a:r>
              <a:rPr lang="cs-CZ" dirty="0"/>
              <a:t>, 1990)</a:t>
            </a:r>
          </a:p>
          <a:p>
            <a:r>
              <a:rPr lang="pt-BR" dirty="0"/>
              <a:t>Dokument o autenticitě </a:t>
            </a:r>
            <a:r>
              <a:rPr lang="cs-CZ" dirty="0"/>
              <a:t>(</a:t>
            </a:r>
            <a:r>
              <a:rPr lang="pt-BR" dirty="0"/>
              <a:t>Nara</a:t>
            </a:r>
            <a:r>
              <a:rPr lang="cs-CZ" dirty="0"/>
              <a:t>,</a:t>
            </a:r>
            <a:r>
              <a:rPr lang="pt-BR" dirty="0"/>
              <a:t> 1994</a:t>
            </a:r>
            <a:r>
              <a:rPr lang="cs-CZ" dirty="0"/>
              <a:t>)</a:t>
            </a:r>
          </a:p>
          <a:p>
            <a:pPr lvl="1" algn="just"/>
            <a:r>
              <a:rPr lang="cs-CZ" dirty="0"/>
              <a:t>Projevy globalizace a znevažování osobitých </a:t>
            </a:r>
            <a:r>
              <a:rPr lang="cs-CZ" sz="2500" dirty="0"/>
              <a:t>regionálních projevů minulosti</a:t>
            </a:r>
          </a:p>
          <a:p>
            <a:r>
              <a:rPr lang="cs-CZ" dirty="0"/>
              <a:t>Mezinárodní charta o ochraně a gesci kulturního dědictví pod vodou (Sofia, 1996)</a:t>
            </a:r>
          </a:p>
          <a:p>
            <a:r>
              <a:rPr lang="cs-CZ" dirty="0"/>
              <a:t>Mezinárodní charta o lidovém stavebním dědictví (Mexiko 1999)</a:t>
            </a:r>
          </a:p>
          <a:p>
            <a:pPr lvl="1"/>
            <a:r>
              <a:rPr lang="cs-CZ" sz="2500" dirty="0"/>
              <a:t>ochrana tradičních lidových dokladů, které jsou ohroženy vývojovými procesy ve světě, nástup uniformity kultury</a:t>
            </a:r>
          </a:p>
          <a:p>
            <a:pPr lvl="1"/>
            <a:r>
              <a:rPr lang="cs-CZ" sz="2500" dirty="0"/>
              <a:t>ÚÚR: </a:t>
            </a:r>
            <a:r>
              <a:rPr lang="cs-CZ" dirty="0">
                <a:hlinkClick r:id="rId2"/>
              </a:rPr>
              <a:t>http://www.uur.cz/default.asp?ID=2194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ICOMOS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Mezinárodní charta o kulturním turismu (Mexiko, 1999)</a:t>
            </a:r>
          </a:p>
          <a:p>
            <a:pPr lvl="1"/>
            <a:r>
              <a:rPr lang="cs-CZ" sz="2500" dirty="0"/>
              <a:t>kulturní dědictví zahrnuje</a:t>
            </a:r>
          </a:p>
          <a:p>
            <a:pPr lvl="2"/>
            <a:r>
              <a:rPr lang="cs-CZ" sz="2200" dirty="0"/>
              <a:t>krajinu, historické soubory, přírodní i zastavěná místa, připomínající identitu vývoje národa, regionu, kontinentu</a:t>
            </a:r>
          </a:p>
          <a:p>
            <a:pPr lvl="1"/>
            <a:r>
              <a:rPr lang="cs-CZ" dirty="0"/>
              <a:t>Principy</a:t>
            </a:r>
          </a:p>
          <a:p>
            <a:pPr lvl="2"/>
            <a:r>
              <a:rPr lang="cs-CZ" dirty="0"/>
              <a:t>Turismus jako nositel kulturní výměny</a:t>
            </a:r>
          </a:p>
          <a:p>
            <a:pPr lvl="2"/>
            <a:r>
              <a:rPr lang="cs-CZ" dirty="0"/>
              <a:t>Překlenutí konfliktu hodnot</a:t>
            </a:r>
          </a:p>
          <a:p>
            <a:pPr lvl="2"/>
            <a:r>
              <a:rPr lang="cs-CZ" dirty="0"/>
              <a:t>Obohacující a příjemná zkušenost pro návštěvníky</a:t>
            </a:r>
          </a:p>
          <a:p>
            <a:pPr lvl="2"/>
            <a:r>
              <a:rPr lang="cs-CZ" dirty="0"/>
              <a:t>Zapojení místních obyvatel do turistického ruchu</a:t>
            </a:r>
          </a:p>
          <a:p>
            <a:r>
              <a:rPr lang="cs-CZ" dirty="0"/>
              <a:t>Zásady ochrany historických dřevěných staveb (Mexiko 1999)</a:t>
            </a:r>
          </a:p>
          <a:p>
            <a:r>
              <a:rPr lang="cs-CZ" dirty="0"/>
              <a:t>Charta ICOMOS - Zásady pro analyzování, ochranu a stavební obnovu architektonických památek (Viktoriiny vodopády, Zimbabwe, 2003)</a:t>
            </a:r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Mezinárodní den památek a sídel</a:t>
            </a:r>
          </a:p>
          <a:p>
            <a:pPr lvl="1"/>
            <a:r>
              <a:rPr lang="cs-CZ" dirty="0"/>
              <a:t>18. duben, prohlášený organizací</a:t>
            </a:r>
          </a:p>
          <a:p>
            <a:pPr lvl="1"/>
            <a:r>
              <a:rPr lang="cs-CZ" dirty="0"/>
              <a:t>UNESCO od roku 1983</a:t>
            </a:r>
          </a:p>
          <a:p>
            <a:r>
              <a:rPr lang="cs-CZ" dirty="0"/>
              <a:t>Dny evropského dědictví</a:t>
            </a:r>
          </a:p>
          <a:p>
            <a:pPr lvl="1"/>
            <a:r>
              <a:rPr lang="cs-CZ" dirty="0"/>
              <a:t>první nebo druhý víkend v září od roku 1990 </a:t>
            </a:r>
          </a:p>
          <a:p>
            <a:pPr lvl="1"/>
            <a:r>
              <a:rPr lang="cs-CZ" dirty="0"/>
              <a:t>prohlášený Radou Evropy pro všechny členské státy Evropy</a:t>
            </a:r>
          </a:p>
        </p:txBody>
      </p:sp>
    </p:spTree>
    <p:extLst>
      <p:ext uri="{BB962C8B-B14F-4D97-AF65-F5344CB8AC3E}">
        <p14:creationId xmlns:p14="http://schemas.microsoft.com/office/powerpoint/2010/main" val="22836162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69763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Seznam světového kulturního dědictví (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Heritage</a:t>
            </a:r>
            <a:r>
              <a:rPr lang="cs-CZ" dirty="0"/>
              <a:t> List)</a:t>
            </a:r>
          </a:p>
          <a:p>
            <a:pPr lvl="1"/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068572" y="1874193"/>
            <a:ext cx="2664296" cy="2048941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2010 zapsáno </a:t>
            </a:r>
          </a:p>
          <a:p>
            <a:pPr lvl="1"/>
            <a:r>
              <a:rPr lang="pl-PL" dirty="0"/>
              <a:t>911 památek</a:t>
            </a:r>
          </a:p>
          <a:p>
            <a:pPr lvl="2"/>
            <a:r>
              <a:rPr lang="pl-PL" dirty="0"/>
              <a:t>704 kulturních,</a:t>
            </a:r>
          </a:p>
          <a:p>
            <a:pPr lvl="2"/>
            <a:r>
              <a:rPr lang="pl-PL" dirty="0"/>
              <a:t>180 </a:t>
            </a:r>
            <a:r>
              <a:rPr lang="cs-CZ" dirty="0"/>
              <a:t>přírodních </a:t>
            </a:r>
          </a:p>
          <a:p>
            <a:pPr lvl="2"/>
            <a:r>
              <a:rPr lang="cs-CZ" dirty="0"/>
              <a:t>27 smíšených</a:t>
            </a:r>
          </a:p>
          <a:p>
            <a:pPr lvl="1"/>
            <a:r>
              <a:rPr lang="cs-CZ" dirty="0"/>
              <a:t>ve 137 státech</a:t>
            </a:r>
          </a:p>
          <a:p>
            <a:pPr lvl="1"/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36534" y="1844824"/>
            <a:ext cx="2664296" cy="207831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2005 zapsáno </a:t>
            </a:r>
          </a:p>
          <a:p>
            <a:pPr lvl="1"/>
            <a:r>
              <a:rPr lang="pl-PL" dirty="0"/>
              <a:t>812 památek</a:t>
            </a:r>
          </a:p>
          <a:p>
            <a:pPr lvl="2"/>
            <a:r>
              <a:rPr lang="pl-PL" dirty="0"/>
              <a:t>628 kulturních,</a:t>
            </a:r>
          </a:p>
          <a:p>
            <a:pPr lvl="2"/>
            <a:r>
              <a:rPr lang="pl-PL" dirty="0"/>
              <a:t>160 </a:t>
            </a:r>
            <a:r>
              <a:rPr lang="cs-CZ" dirty="0"/>
              <a:t>přírodních </a:t>
            </a:r>
          </a:p>
          <a:p>
            <a:pPr lvl="2"/>
            <a:r>
              <a:rPr lang="cs-CZ" dirty="0"/>
              <a:t>24 smíšených</a:t>
            </a:r>
          </a:p>
          <a:p>
            <a:pPr lvl="1"/>
            <a:r>
              <a:rPr lang="cs-CZ" dirty="0"/>
              <a:t>ve 137 státech</a:t>
            </a:r>
          </a:p>
          <a:p>
            <a:pPr lvl="1"/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940152" y="1885256"/>
            <a:ext cx="2808312" cy="203787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2012 zapsáno </a:t>
            </a:r>
          </a:p>
          <a:p>
            <a:pPr lvl="1"/>
            <a:r>
              <a:rPr lang="pl-PL" dirty="0"/>
              <a:t>962 památek</a:t>
            </a:r>
          </a:p>
          <a:p>
            <a:pPr lvl="2"/>
            <a:r>
              <a:rPr lang="pl-PL" dirty="0"/>
              <a:t>745 kulturních,</a:t>
            </a:r>
          </a:p>
          <a:p>
            <a:pPr lvl="2"/>
            <a:r>
              <a:rPr lang="pl-PL" dirty="0"/>
              <a:t>188 </a:t>
            </a:r>
            <a:r>
              <a:rPr lang="cs-CZ" dirty="0"/>
              <a:t>přírodních </a:t>
            </a:r>
          </a:p>
          <a:p>
            <a:pPr lvl="2"/>
            <a:r>
              <a:rPr lang="cs-CZ" dirty="0"/>
              <a:t>29 smíšených</a:t>
            </a:r>
          </a:p>
          <a:p>
            <a:pPr lvl="1"/>
            <a:r>
              <a:rPr lang="cs-CZ" dirty="0"/>
              <a:t>ve 157 státech</a:t>
            </a:r>
          </a:p>
          <a:p>
            <a:pPr lvl="1"/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0260" y="4075534"/>
            <a:ext cx="2808312" cy="203787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2013 zapsáno </a:t>
            </a:r>
          </a:p>
          <a:p>
            <a:pPr lvl="1"/>
            <a:r>
              <a:rPr lang="pl-PL" dirty="0"/>
              <a:t>981 památek</a:t>
            </a:r>
          </a:p>
          <a:p>
            <a:pPr lvl="2"/>
            <a:r>
              <a:rPr lang="pl-PL" dirty="0"/>
              <a:t>759 kulturních,</a:t>
            </a:r>
          </a:p>
          <a:p>
            <a:pPr lvl="2"/>
            <a:r>
              <a:rPr lang="pl-PL" dirty="0"/>
              <a:t>193 </a:t>
            </a:r>
            <a:r>
              <a:rPr lang="cs-CZ" dirty="0"/>
              <a:t>přírodních </a:t>
            </a:r>
          </a:p>
          <a:p>
            <a:pPr lvl="2"/>
            <a:r>
              <a:rPr lang="cs-CZ" dirty="0"/>
              <a:t>29 smíšených</a:t>
            </a:r>
          </a:p>
          <a:p>
            <a:pPr lvl="1"/>
            <a:r>
              <a:rPr lang="cs-CZ" dirty="0"/>
              <a:t>ve 160 státech</a:t>
            </a:r>
          </a:p>
          <a:p>
            <a:pPr lvl="1"/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068572" y="4084694"/>
            <a:ext cx="2808312" cy="203787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2014 zapsáno </a:t>
            </a:r>
          </a:p>
          <a:p>
            <a:pPr lvl="1"/>
            <a:r>
              <a:rPr lang="pl-PL" dirty="0"/>
              <a:t>1007 památek</a:t>
            </a:r>
          </a:p>
          <a:p>
            <a:pPr lvl="2"/>
            <a:r>
              <a:rPr lang="pl-PL" dirty="0"/>
              <a:t>779 kulturních,</a:t>
            </a:r>
          </a:p>
          <a:p>
            <a:pPr lvl="2"/>
            <a:r>
              <a:rPr lang="pl-PL" dirty="0"/>
              <a:t>197 </a:t>
            </a:r>
            <a:r>
              <a:rPr lang="cs-CZ" dirty="0"/>
              <a:t>přírodních </a:t>
            </a:r>
          </a:p>
          <a:p>
            <a:pPr lvl="2"/>
            <a:r>
              <a:rPr lang="cs-CZ" dirty="0"/>
              <a:t>31 smíšených</a:t>
            </a:r>
          </a:p>
          <a:p>
            <a:pPr lvl="1"/>
            <a:r>
              <a:rPr lang="cs-CZ" dirty="0"/>
              <a:t>ve 161 státech</a:t>
            </a:r>
          </a:p>
          <a:p>
            <a:pPr lvl="1"/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6055801" y="4221411"/>
            <a:ext cx="2808312" cy="203787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2016 zapsáno </a:t>
            </a:r>
          </a:p>
          <a:p>
            <a:pPr lvl="1"/>
            <a:r>
              <a:rPr lang="pl-PL" dirty="0"/>
              <a:t>1052 památek</a:t>
            </a:r>
          </a:p>
          <a:p>
            <a:pPr lvl="2"/>
            <a:r>
              <a:rPr lang="pl-PL" dirty="0"/>
              <a:t>814 kulturních,</a:t>
            </a:r>
          </a:p>
          <a:p>
            <a:pPr lvl="2"/>
            <a:r>
              <a:rPr lang="pl-PL" dirty="0"/>
              <a:t>203 </a:t>
            </a:r>
            <a:r>
              <a:rPr lang="cs-CZ" dirty="0"/>
              <a:t>přírodních </a:t>
            </a:r>
          </a:p>
          <a:p>
            <a:pPr lvl="2"/>
            <a:r>
              <a:rPr lang="cs-CZ" dirty="0"/>
              <a:t>35 smíšených</a:t>
            </a:r>
          </a:p>
          <a:p>
            <a:pPr lvl="1"/>
            <a:r>
              <a:rPr lang="cs-CZ" dirty="0"/>
              <a:t>ve 165 státech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Kritéria zápisu</a:t>
            </a:r>
          </a:p>
          <a:p>
            <a:pPr lvl="1" algn="just"/>
            <a:r>
              <a:rPr lang="cs-CZ" dirty="0"/>
              <a:t>Reprezentují unikátní umění, mistrovské dílo člověka</a:t>
            </a:r>
          </a:p>
          <a:p>
            <a:pPr lvl="1" algn="just"/>
            <a:r>
              <a:rPr lang="cs-CZ" dirty="0"/>
              <a:t>Jedná se o objekty, mající vliv na uměleckou činnost v určitém období nebo území v určité kulturní oblasti světa</a:t>
            </a:r>
          </a:p>
          <a:p>
            <a:pPr lvl="2" algn="just"/>
            <a:r>
              <a:rPr lang="pl-PL" dirty="0"/>
              <a:t>na rozvoj architektury, techniky či monumentálního umění</a:t>
            </a:r>
          </a:p>
          <a:p>
            <a:pPr lvl="2" algn="just"/>
            <a:r>
              <a:rPr lang="pl-PL" dirty="0"/>
              <a:t>na stavbu měst a tvorbu krajiny</a:t>
            </a:r>
          </a:p>
          <a:p>
            <a:pPr lvl="1" algn="just"/>
            <a:r>
              <a:rPr lang="cs-CZ" dirty="0"/>
              <a:t>Vyjadřují unikátní svědectví o kulturních tradicích, o civilizacích dochovaných nebo zaniklých</a:t>
            </a:r>
          </a:p>
          <a:p>
            <a:pPr lvl="1" algn="just"/>
            <a:r>
              <a:rPr lang="cs-CZ" dirty="0"/>
              <a:t>Reprezentují jedinečný příklad konstrukce architektonických nebo technických souborů budov či jejich umístění v krajině</a:t>
            </a:r>
          </a:p>
          <a:p>
            <a:pPr lvl="1" algn="just"/>
            <a:r>
              <a:rPr lang="cs-CZ" dirty="0"/>
              <a:t>Vynikající příklady způsobu tradičního osídlení a obhospodařování půdy typického pro určitou kulturu</a:t>
            </a:r>
          </a:p>
          <a:p>
            <a:pPr lvl="1" algn="just"/>
            <a:r>
              <a:rPr lang="cs-CZ" dirty="0"/>
              <a:t>Památky dokladující spojení s ideami, událostmi, náboženským přesvědčením nebo uměleckými díly a literaturou, mající výjimečný světový význam</a:t>
            </a:r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Členění</a:t>
            </a:r>
          </a:p>
          <a:p>
            <a:pPr lvl="1"/>
            <a:r>
              <a:rPr lang="cs-CZ" dirty="0"/>
              <a:t>Pokladnice kultury</a:t>
            </a:r>
          </a:p>
          <a:p>
            <a:pPr lvl="1"/>
            <a:r>
              <a:rPr lang="cs-CZ" dirty="0"/>
              <a:t>Klenotnice přírody (1 ze 4 kritérií)</a:t>
            </a:r>
          </a:p>
          <a:p>
            <a:pPr lvl="2" algn="just"/>
            <a:r>
              <a:rPr lang="cs-CZ" dirty="0"/>
              <a:t>Jsou jedinečným příkladem vývojových stádií Země</a:t>
            </a:r>
          </a:p>
          <a:p>
            <a:pPr lvl="2" algn="just"/>
            <a:r>
              <a:rPr lang="cs-CZ" dirty="0"/>
              <a:t>Jsou mimořádným reprezentantem ekologických nebo biologických procesů</a:t>
            </a:r>
          </a:p>
          <a:p>
            <a:pPr lvl="2" algn="just"/>
            <a:r>
              <a:rPr lang="cs-CZ" dirty="0"/>
              <a:t>Reprezentují přírodní úkazy nebo oblasti pozoruhodně krásné přírody</a:t>
            </a:r>
          </a:p>
          <a:p>
            <a:pPr lvl="2" algn="just"/>
            <a:r>
              <a:rPr lang="cs-CZ" dirty="0"/>
              <a:t>Zahrnují jedinečná, reprezentativní přírodní obydlí, významná k uchování biologické různorodosti přírody</a:t>
            </a:r>
          </a:p>
          <a:p>
            <a:pPr lvl="1"/>
            <a:r>
              <a:rPr lang="cs-CZ" dirty="0"/>
              <a:t>Kombi – trezory kultury a přírody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9444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Památky na území ČR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34" t="35238" r="24775" b="16455"/>
          <a:stretch/>
        </p:blipFill>
        <p:spPr bwMode="auto">
          <a:xfrm>
            <a:off x="817412" y="1474565"/>
            <a:ext cx="7509175" cy="4426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2256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Památky na území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Praha – historické jádro města v rozsahu MPR; zápis</a:t>
            </a:r>
            <a:r>
              <a:rPr lang="cs-CZ" dirty="0"/>
              <a:t> 1992</a:t>
            </a:r>
          </a:p>
          <a:p>
            <a:r>
              <a:rPr lang="cs-CZ" dirty="0"/>
              <a:t>Český Krumlov – historické jádro města v rozsahu MPR; zápis 1992</a:t>
            </a:r>
          </a:p>
          <a:p>
            <a:r>
              <a:rPr lang="cs-CZ" dirty="0"/>
              <a:t>Telč – historické jádro města v rozsahu MPR; zápis 1992</a:t>
            </a:r>
          </a:p>
          <a:p>
            <a:r>
              <a:rPr lang="cs-CZ" dirty="0"/>
              <a:t>Poutní kostel sv. Jana Nepomuckého na Zelené Hoře, Žďár nad Sázavou; zápis 1994</a:t>
            </a:r>
          </a:p>
          <a:p>
            <a:r>
              <a:rPr lang="pt-BR" dirty="0"/>
              <a:t>Kutná Hora s chrámem sv. Barbory a katedrálou P.</a:t>
            </a:r>
            <a:r>
              <a:rPr lang="cs-CZ" dirty="0"/>
              <a:t> Marie v Sedlci, historické jádro v rozsahu MPR; zápis 1995</a:t>
            </a:r>
          </a:p>
          <a:p>
            <a:r>
              <a:rPr lang="cs-CZ" dirty="0" err="1"/>
              <a:t>Lednicko</a:t>
            </a:r>
            <a:r>
              <a:rPr lang="cs-CZ" dirty="0"/>
              <a:t> – Valtický areál, kulturní krajina v rozsahu PZ; zápis 1996</a:t>
            </a:r>
          </a:p>
          <a:p>
            <a:r>
              <a:rPr lang="cs-CZ" dirty="0"/>
              <a:t>Holašovice – vesnická památková rezervace; zápis 1998</a:t>
            </a:r>
          </a:p>
          <a:p>
            <a:r>
              <a:rPr lang="cs-CZ" dirty="0"/>
              <a:t>Kroměříž – zahrady a zámek; zápis 1998</a:t>
            </a:r>
          </a:p>
          <a:p>
            <a:r>
              <a:rPr lang="cs-CZ" dirty="0"/>
              <a:t>Litomyšl – areál státního zámku; zápis 1999</a:t>
            </a:r>
          </a:p>
          <a:p>
            <a:r>
              <a:rPr lang="cs-CZ" dirty="0"/>
              <a:t>Olomouc – soubor sloupů a kašen; zápis 2000</a:t>
            </a:r>
          </a:p>
          <a:p>
            <a:r>
              <a:rPr lang="cs-CZ" dirty="0"/>
              <a:t>Vila </a:t>
            </a:r>
            <a:r>
              <a:rPr lang="cs-CZ" dirty="0" err="1"/>
              <a:t>Tugenthat</a:t>
            </a:r>
            <a:r>
              <a:rPr lang="cs-CZ" dirty="0"/>
              <a:t> v Brně; zápis 2001 (Brno, Černá Pole, Černopolní č.45)</a:t>
            </a:r>
          </a:p>
          <a:p>
            <a:r>
              <a:rPr lang="cs-CZ" dirty="0"/>
              <a:t>Třebíč – židovská čtvrť a bazilika sv. Prokopa; zápis 2003</a:t>
            </a:r>
          </a:p>
          <a:p>
            <a:r>
              <a:rPr lang="cs-CZ" dirty="0"/>
              <a:t>Hornická krajina </a:t>
            </a:r>
            <a:r>
              <a:rPr lang="cs-CZ" dirty="0" err="1"/>
              <a:t>Erzgebirge</a:t>
            </a:r>
            <a:r>
              <a:rPr lang="cs-CZ" dirty="0"/>
              <a:t>/Krušnohoří (Jáchymov, Abertamy), zápis 2019</a:t>
            </a:r>
          </a:p>
          <a:p>
            <a:r>
              <a:rPr lang="cs-CZ" dirty="0"/>
              <a:t>Národní hřebčín Kladruby nad Labem, zápis 2019</a:t>
            </a:r>
          </a:p>
        </p:txBody>
      </p:sp>
    </p:spTree>
    <p:extLst>
      <p:ext uri="{BB962C8B-B14F-4D97-AF65-F5344CB8AC3E}">
        <p14:creationId xmlns:p14="http://schemas.microsoft.com/office/powerpoint/2010/main" val="10388844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Indikativní seznam památek 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Betlém v Novém lese u Kuksu </a:t>
            </a:r>
          </a:p>
          <a:p>
            <a:r>
              <a:rPr lang="cs-CZ" dirty="0"/>
              <a:t>Horský hotel a vysílač na Ještědu</a:t>
            </a:r>
          </a:p>
          <a:p>
            <a:r>
              <a:rPr lang="cs-CZ" dirty="0"/>
              <a:t>Hrad Karlštejn</a:t>
            </a:r>
          </a:p>
          <a:p>
            <a:r>
              <a:rPr lang="cs-CZ" dirty="0"/>
              <a:t>Industriální soubory v Ostravě</a:t>
            </a:r>
          </a:p>
          <a:p>
            <a:r>
              <a:rPr lang="cs-CZ" dirty="0"/>
              <a:t>Nadčasová humanistická architektura </a:t>
            </a:r>
            <a:r>
              <a:rPr lang="cs-CZ" dirty="0" err="1"/>
              <a:t>Jože</a:t>
            </a:r>
            <a:r>
              <a:rPr lang="cs-CZ" dirty="0"/>
              <a:t> </a:t>
            </a:r>
            <a:r>
              <a:rPr lang="cs-CZ" dirty="0" err="1"/>
              <a:t>Plečnika</a:t>
            </a:r>
            <a:r>
              <a:rPr lang="cs-CZ" dirty="0"/>
              <a:t> v Lublani a Praze (kostel Nejsvětějšího Srdce Páně)</a:t>
            </a:r>
          </a:p>
          <a:p>
            <a:r>
              <a:rPr lang="cs-CZ" dirty="0"/>
              <a:t>Slavné lázně Evropy</a:t>
            </a:r>
          </a:p>
          <a:p>
            <a:r>
              <a:rPr lang="cs-CZ" dirty="0"/>
              <a:t>Lázně Luhačovice</a:t>
            </a:r>
          </a:p>
          <a:p>
            <a:r>
              <a:rPr lang="cs-CZ" dirty="0"/>
              <a:t>Západočeský lázeňský trojúhelník (Karlovy Vary, Františkovy Lázně, Mariánské Lázně)</a:t>
            </a:r>
          </a:p>
          <a:p>
            <a:r>
              <a:rPr lang="cs-CZ" dirty="0"/>
              <a:t>Památky Velké Moravy: slovanské hradiště v Mikulčicích a kostel sv. Margity Antiochijské v Kopčanech</a:t>
            </a:r>
          </a:p>
          <a:p>
            <a:r>
              <a:rPr lang="cs-CZ" dirty="0"/>
              <a:t>Pevnost Terezín</a:t>
            </a:r>
          </a:p>
          <a:p>
            <a:r>
              <a:rPr lang="cs-CZ" dirty="0"/>
              <a:t>Renesanční domy ve Slavonicích</a:t>
            </a:r>
          </a:p>
          <a:p>
            <a:r>
              <a:rPr lang="cs-CZ" dirty="0"/>
              <a:t>Rozšíření světové památky Historické jádro Prahy o další významné stavby v okolí (Müllerova vila, kostel Nejsvětějšího Srdce Páně na Vinohradech)</a:t>
            </a:r>
          </a:p>
          <a:p>
            <a:r>
              <a:rPr lang="cs-CZ" dirty="0"/>
              <a:t>Ruční papírna ve Velkých Losinách</a:t>
            </a:r>
          </a:p>
          <a:p>
            <a:r>
              <a:rPr lang="cs-CZ" dirty="0"/>
              <a:t>Skalní města v Českém ráji</a:t>
            </a:r>
          </a:p>
          <a:p>
            <a:r>
              <a:rPr lang="cs-CZ" dirty="0"/>
              <a:t>Třeboňské rybníkářské dědictví</a:t>
            </a:r>
          </a:p>
          <a:p>
            <a:r>
              <a:rPr lang="cs-CZ" dirty="0"/>
              <a:t>Žatec – město chmele</a:t>
            </a:r>
          </a:p>
          <a:p>
            <a:r>
              <a:rPr lang="cs-CZ" dirty="0"/>
              <a:t>Staré bukové lesy a bukové pralesy Karpat a dalších oblastí Evropy (rozšíření)</a:t>
            </a:r>
          </a:p>
        </p:txBody>
      </p:sp>
    </p:spTree>
    <p:extLst>
      <p:ext uri="{BB962C8B-B14F-4D97-AF65-F5344CB8AC3E}">
        <p14:creationId xmlns:p14="http://schemas.microsoft.com/office/powerpoint/2010/main" val="1747495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spolupráce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První instituce památkové péče</a:t>
            </a:r>
          </a:p>
          <a:p>
            <a:pPr lvl="1"/>
            <a:r>
              <a:rPr lang="cs-CZ" dirty="0"/>
              <a:t>19. stol.</a:t>
            </a:r>
          </a:p>
          <a:p>
            <a:r>
              <a:rPr lang="cs-CZ" dirty="0"/>
              <a:t>Nutnost mezinárodní spolupráce</a:t>
            </a:r>
          </a:p>
          <a:p>
            <a:pPr lvl="1"/>
            <a:r>
              <a:rPr lang="cs-CZ" dirty="0"/>
              <a:t>První světová válka – Společnost národů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4297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Nehmotné dědictví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Slovácký verbuňk, zápis 2005 (Slovácko)</a:t>
            </a:r>
          </a:p>
          <a:p>
            <a:r>
              <a:rPr lang="cs-CZ" dirty="0"/>
              <a:t>Masopust, zápis 2010 (</a:t>
            </a:r>
            <a:r>
              <a:rPr lang="cs-CZ" dirty="0" err="1"/>
              <a:t>Hlinecko</a:t>
            </a:r>
            <a:r>
              <a:rPr lang="cs-CZ" dirty="0"/>
              <a:t> – Hamry, Studnice, Vortová)</a:t>
            </a:r>
          </a:p>
          <a:p>
            <a:r>
              <a:rPr lang="cs-CZ" dirty="0"/>
              <a:t>Sokolnictví, zápis 2010</a:t>
            </a:r>
          </a:p>
          <a:p>
            <a:r>
              <a:rPr lang="cs-CZ" dirty="0"/>
              <a:t>Jízda králů, zápis 2011</a:t>
            </a:r>
          </a:p>
          <a:p>
            <a:r>
              <a:rPr lang="cs-CZ" dirty="0" err="1"/>
              <a:t>Loutkařství</a:t>
            </a:r>
            <a:r>
              <a:rPr lang="cs-CZ" dirty="0"/>
              <a:t>, 2016</a:t>
            </a:r>
          </a:p>
          <a:p>
            <a:r>
              <a:rPr lang="cs-CZ" dirty="0"/>
              <a:t>Modrotisk, 2018</a:t>
            </a:r>
          </a:p>
        </p:txBody>
      </p:sp>
    </p:spTree>
    <p:extLst>
      <p:ext uri="{BB962C8B-B14F-4D97-AF65-F5344CB8AC3E}">
        <p14:creationId xmlns:p14="http://schemas.microsoft.com/office/powerpoint/2010/main" val="39514277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vyplývající ze zápisu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monitoring památek zapsaných do Seznamu památek světového kulturního dědictví</a:t>
            </a:r>
          </a:p>
          <a:p>
            <a:pPr algn="just"/>
            <a:r>
              <a:rPr lang="cs-CZ" dirty="0"/>
              <a:t>každoroční podávání zpráv Výboru světového dědictví</a:t>
            </a:r>
          </a:p>
          <a:p>
            <a:pPr algn="just"/>
            <a:endParaRPr lang="cs-CZ" dirty="0"/>
          </a:p>
          <a:p>
            <a:pPr lvl="1"/>
            <a:r>
              <a:rPr lang="cs-CZ" dirty="0"/>
              <a:t>stav územního plánování v lokalitě</a:t>
            </a:r>
          </a:p>
          <a:p>
            <a:pPr lvl="1"/>
            <a:r>
              <a:rPr lang="cs-CZ" dirty="0"/>
              <a:t>oblast zahrnující bydlení, obyvatelstvo, zaměstnanost návštěvnost</a:t>
            </a:r>
          </a:p>
          <a:p>
            <a:pPr lvl="1"/>
            <a:r>
              <a:rPr lang="cs-CZ" dirty="0"/>
              <a:t>oblast cestovního ruchu (návštěvnost, informační systém, příjmy z cestovního ruchu stimulované památkou UNESCO)</a:t>
            </a:r>
          </a:p>
          <a:p>
            <a:pPr lvl="1"/>
            <a:r>
              <a:rPr lang="cs-CZ" dirty="0"/>
              <a:t>oblast občanského vybavení, informační systém, dopravní a </a:t>
            </a:r>
            <a:r>
              <a:rPr lang="cs-CZ"/>
              <a:t>technická infrastruktura</a:t>
            </a:r>
            <a:endParaRPr lang="cs-CZ" dirty="0"/>
          </a:p>
          <a:p>
            <a:pPr lvl="1"/>
            <a:r>
              <a:rPr lang="cs-CZ" dirty="0"/>
              <a:t>oblast vztahu obyvatel k památkám (vztah zastupitelstev měst a obcí), k povinnostem vyplývajícím ze zápisu památky do seznamu UNESCO</a:t>
            </a:r>
          </a:p>
        </p:txBody>
      </p:sp>
    </p:spTree>
    <p:extLst>
      <p:ext uri="{BB962C8B-B14F-4D97-AF65-F5344CB8AC3E}">
        <p14:creationId xmlns:p14="http://schemas.microsoft.com/office/powerpoint/2010/main" val="18737022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080080-5CAF-46D6-8B93-8BFFDF9B4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Heritage</a:t>
            </a:r>
            <a:r>
              <a:rPr lang="cs-CZ" dirty="0"/>
              <a:t> management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8B8C63-55BF-4B2A-880E-F10A69E99B0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</a:t>
            </a:r>
            <a:r>
              <a:rPr lang="en-US" dirty="0" err="1"/>
              <a:t>eritage</a:t>
            </a:r>
            <a:r>
              <a:rPr lang="en-US"/>
              <a:t> interpretation</a:t>
            </a:r>
            <a:endParaRPr lang="cs-CZ" dirty="0"/>
          </a:p>
          <a:p>
            <a:r>
              <a:rPr lang="cs-CZ" dirty="0"/>
              <a:t>V</a:t>
            </a:r>
            <a:r>
              <a:rPr lang="en-US" dirty="0" err="1"/>
              <a:t>isitors</a:t>
            </a:r>
            <a:r>
              <a:rPr lang="en-US" dirty="0"/>
              <a:t> learning experience</a:t>
            </a:r>
            <a:endParaRPr lang="cs-CZ" dirty="0"/>
          </a:p>
          <a:p>
            <a:r>
              <a:rPr lang="en-US" dirty="0"/>
              <a:t>Tourist</a:t>
            </a:r>
            <a:r>
              <a:rPr lang="cs-CZ" dirty="0"/>
              <a:t> </a:t>
            </a:r>
            <a:r>
              <a:rPr lang="en-US" dirty="0"/>
              <a:t>satisfaction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5820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Mezinárodní konference památkových teoretiků a restaurátorů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Athény,  1931</a:t>
            </a:r>
          </a:p>
          <a:p>
            <a:pPr lvl="1"/>
            <a:r>
              <a:rPr lang="cs-CZ" dirty="0"/>
              <a:t>respektování historického a uměleckého díla jako celku, bez upřednostňování některé z etap výstavby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konzervační přístup při opravách zřícenin</a:t>
            </a:r>
          </a:p>
          <a:p>
            <a:pPr lvl="1"/>
            <a:endParaRPr lang="cs-CZ" dirty="0"/>
          </a:p>
          <a:p>
            <a:pPr lvl="1"/>
            <a:r>
              <a:rPr lang="pl-PL" dirty="0"/>
              <a:t>zásada vycházet z charakteru místa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616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Mezinárodní kongresu</a:t>
            </a:r>
            <a:br>
              <a:rPr lang="cs-CZ" dirty="0"/>
            </a:br>
            <a:r>
              <a:rPr lang="cs-CZ" dirty="0"/>
              <a:t>moderní architektury CIAM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Congrès International d'Architecture Moderne </a:t>
            </a:r>
            <a:endParaRPr lang="cs-CZ" dirty="0"/>
          </a:p>
          <a:p>
            <a:pPr lvl="1"/>
            <a:r>
              <a:rPr lang="cs-CZ" dirty="0"/>
              <a:t>1929, Frankfurt nad Mohanem – bydlení pro sociálně slabé obyvatele</a:t>
            </a:r>
          </a:p>
          <a:p>
            <a:pPr lvl="1"/>
            <a:r>
              <a:rPr lang="cs-CZ" dirty="0"/>
              <a:t>1930, Brusel – racionální rozdělení městské půdy</a:t>
            </a:r>
          </a:p>
          <a:p>
            <a:pPr lvl="1"/>
            <a:r>
              <a:rPr lang="cs-CZ" b="1" dirty="0"/>
              <a:t>1933,  Athény</a:t>
            </a:r>
            <a:r>
              <a:rPr lang="cs-CZ" dirty="0"/>
              <a:t> – přijetí tzv.  </a:t>
            </a:r>
            <a:r>
              <a:rPr lang="cs-CZ" b="1" dirty="0"/>
              <a:t>Athénské charty </a:t>
            </a:r>
          </a:p>
          <a:p>
            <a:pPr lvl="2"/>
            <a:r>
              <a:rPr lang="cs-CZ" dirty="0"/>
              <a:t>soubor zásad moderního urbanismu</a:t>
            </a:r>
          </a:p>
          <a:p>
            <a:pPr lvl="2"/>
            <a:r>
              <a:rPr lang="cs-CZ" dirty="0"/>
              <a:t>(nazývána tak od roku 1941)</a:t>
            </a:r>
          </a:p>
          <a:p>
            <a:pPr lvl="2"/>
            <a:r>
              <a:rPr lang="cs-CZ" dirty="0"/>
              <a:t>funkcionální princip organizace města</a:t>
            </a:r>
          </a:p>
          <a:p>
            <a:pPr lvl="2"/>
            <a:r>
              <a:rPr lang="cs-CZ" dirty="0"/>
              <a:t>bydlení, práce, rekreace, doprava</a:t>
            </a:r>
          </a:p>
          <a:p>
            <a:pPr lvl="1"/>
            <a:r>
              <a:rPr lang="cs-CZ" dirty="0"/>
              <a:t>1947, </a:t>
            </a:r>
            <a:r>
              <a:rPr lang="cs-CZ" dirty="0" err="1"/>
              <a:t>Bridgewater</a:t>
            </a:r>
            <a:r>
              <a:rPr lang="cs-CZ" dirty="0"/>
              <a:t> – syntéza umění, regionální plánování</a:t>
            </a:r>
          </a:p>
          <a:p>
            <a:pPr lvl="1"/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Corbusiere</a:t>
            </a:r>
            <a:r>
              <a:rPr lang="cs-CZ" dirty="0"/>
              <a:t>, S. </a:t>
            </a:r>
            <a:r>
              <a:rPr lang="cs-CZ" dirty="0" err="1"/>
              <a:t>Giedion</a:t>
            </a:r>
            <a:r>
              <a:rPr lang="cs-CZ" dirty="0"/>
              <a:t>; J. Gočár,  A. </a:t>
            </a:r>
            <a:r>
              <a:rPr lang="cs-CZ" dirty="0" err="1"/>
              <a:t>Loos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Odborná organizace OSN</a:t>
            </a:r>
          </a:p>
          <a:p>
            <a:r>
              <a:rPr lang="en-US" dirty="0"/>
              <a:t>United Nations Educational, Scientific and Cultural Organization</a:t>
            </a:r>
            <a:endParaRPr lang="cs-CZ" dirty="0"/>
          </a:p>
          <a:p>
            <a:r>
              <a:rPr lang="cs-CZ" dirty="0"/>
              <a:t>4. listopadu 1945, Londýn</a:t>
            </a:r>
          </a:p>
          <a:p>
            <a:pPr lvl="1"/>
            <a:r>
              <a:rPr lang="cs-CZ" dirty="0"/>
              <a:t>Podepsání Ústavy</a:t>
            </a:r>
          </a:p>
          <a:p>
            <a:pPr lvl="1"/>
            <a:r>
              <a:rPr lang="cs-CZ" dirty="0"/>
              <a:t>20 zakládajících členských států</a:t>
            </a:r>
          </a:p>
          <a:p>
            <a:pPr lvl="2"/>
            <a:r>
              <a:rPr lang="cs-CZ" dirty="0"/>
              <a:t>Současnost – 195</a:t>
            </a:r>
          </a:p>
          <a:p>
            <a:r>
              <a:rPr lang="cs-CZ" dirty="0"/>
              <a:t>5 hlavních oborů</a:t>
            </a:r>
          </a:p>
          <a:p>
            <a:pPr lvl="1"/>
            <a:r>
              <a:rPr lang="cs-CZ" dirty="0"/>
              <a:t>vzdělání</a:t>
            </a:r>
          </a:p>
          <a:p>
            <a:pPr lvl="1"/>
            <a:r>
              <a:rPr lang="cs-CZ" dirty="0"/>
              <a:t>přírodní vědy</a:t>
            </a:r>
          </a:p>
          <a:p>
            <a:pPr lvl="1"/>
            <a:r>
              <a:rPr lang="cs-CZ" dirty="0"/>
              <a:t>sociální a humanitní vědy</a:t>
            </a:r>
          </a:p>
          <a:p>
            <a:pPr lvl="1"/>
            <a:r>
              <a:rPr lang="cs-CZ" dirty="0"/>
              <a:t>kultura</a:t>
            </a:r>
          </a:p>
          <a:p>
            <a:pPr lvl="1"/>
            <a:r>
              <a:rPr lang="cs-CZ" dirty="0"/>
              <a:t>komunikace a informace</a:t>
            </a:r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Otázka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Co je podmínkou úspěšného uplatňování mezinárodních úmluv v památkové péči?</a:t>
            </a:r>
          </a:p>
        </p:txBody>
      </p:sp>
    </p:spTree>
    <p:extLst>
      <p:ext uri="{BB962C8B-B14F-4D97-AF65-F5344CB8AC3E}">
        <p14:creationId xmlns:p14="http://schemas.microsoft.com/office/powerpoint/2010/main" val="38015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Haagská konvence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Haag,  14. května 1954</a:t>
            </a:r>
          </a:p>
          <a:p>
            <a:r>
              <a:rPr lang="cs-CZ" dirty="0"/>
              <a:t>Úmluva na ochranu kulturních statků za ozbrojeného konfliktu</a:t>
            </a:r>
          </a:p>
          <a:p>
            <a:endParaRPr lang="cs-CZ" dirty="0"/>
          </a:p>
          <a:p>
            <a:r>
              <a:rPr lang="cs-CZ" dirty="0"/>
              <a:t>Nabytí účinnosti v Československu</a:t>
            </a:r>
          </a:p>
          <a:p>
            <a:pPr lvl="2"/>
            <a:r>
              <a:rPr lang="cs-CZ" dirty="0"/>
              <a:t>6.  března 1958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947</TotalTime>
  <Words>2670</Words>
  <Application>Microsoft Office PowerPoint</Application>
  <PresentationFormat>Předvádění na obrazovce (4:3)</PresentationFormat>
  <Paragraphs>398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8" baseType="lpstr">
      <vt:lpstr>Bookman Old Style</vt:lpstr>
      <vt:lpstr>Calibri</vt:lpstr>
      <vt:lpstr>Gill Sans MT</vt:lpstr>
      <vt:lpstr>Wingdings</vt:lpstr>
      <vt:lpstr>Wingdings 3</vt:lpstr>
      <vt:lpstr>Původ</vt:lpstr>
      <vt:lpstr>Mezinárodní kontext památkové péče </vt:lpstr>
      <vt:lpstr>Instituce</vt:lpstr>
      <vt:lpstr>Institucionální úrovně</vt:lpstr>
      <vt:lpstr>Mezinárodní spolupráce</vt:lpstr>
      <vt:lpstr>Mezinárodní konference památkových teoretiků a restaurátorů</vt:lpstr>
      <vt:lpstr>Mezinárodní kongresu moderní architektury CIAM</vt:lpstr>
      <vt:lpstr>UNESCO</vt:lpstr>
      <vt:lpstr>Otázka </vt:lpstr>
      <vt:lpstr>Haagská konvence</vt:lpstr>
      <vt:lpstr>Mezinárodní kongres architektů a techniků historických památek</vt:lpstr>
      <vt:lpstr>ICOMOS</vt:lpstr>
      <vt:lpstr>Organizace světového kulturního dědictví</vt:lpstr>
      <vt:lpstr>Organizace světového kulturního dědictví</vt:lpstr>
      <vt:lpstr>UNESCO</vt:lpstr>
      <vt:lpstr>UNESCO</vt:lpstr>
      <vt:lpstr>Kritéria UNESCO</vt:lpstr>
      <vt:lpstr>UNESCO</vt:lpstr>
      <vt:lpstr>UNESCO</vt:lpstr>
      <vt:lpstr>UNESCO</vt:lpstr>
      <vt:lpstr>Otázka</vt:lpstr>
      <vt:lpstr>Rada Evropy</vt:lpstr>
      <vt:lpstr>Rada Evropy</vt:lpstr>
      <vt:lpstr>Evropská úmluva o záchraně architektonického dědictví Evropy</vt:lpstr>
      <vt:lpstr>Evropská úmluva o záchraně architektonického dědictví Evropy</vt:lpstr>
      <vt:lpstr>Evropská úmluva o ochraně archeologického dědictví – revidovaná</vt:lpstr>
      <vt:lpstr>EU - Původní  Seznam Evropského kulturního dědictví European Heritage Label</vt:lpstr>
      <vt:lpstr>EU - revidovaný Seznam Evropského kulturního dědictví European Heritage Label</vt:lpstr>
      <vt:lpstr>ICOMOS</vt:lpstr>
      <vt:lpstr>ICOMOS</vt:lpstr>
      <vt:lpstr>ICOMOS</vt:lpstr>
      <vt:lpstr>ICOMOS</vt:lpstr>
      <vt:lpstr>ICOMOS</vt:lpstr>
      <vt:lpstr>Mezinárodní akce</vt:lpstr>
      <vt:lpstr>UNESCO</vt:lpstr>
      <vt:lpstr>UNESCO</vt:lpstr>
      <vt:lpstr>UNESCO</vt:lpstr>
      <vt:lpstr>Památky na území ČR</vt:lpstr>
      <vt:lpstr>Památky na území ČR</vt:lpstr>
      <vt:lpstr>Indikativní seznam památek UNESCO</vt:lpstr>
      <vt:lpstr>Nehmotné dědictví</vt:lpstr>
      <vt:lpstr>Povinnosti vyplývající ze zápisu</vt:lpstr>
      <vt:lpstr>Heritage management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a regenerace kulturních hodnot v území</dc:title>
  <dc:creator>Pařil Vilém</dc:creator>
  <cp:lastModifiedBy>Zdeněk Šilhan</cp:lastModifiedBy>
  <cp:revision>113</cp:revision>
  <cp:lastPrinted>2019-11-06T12:01:52Z</cp:lastPrinted>
  <dcterms:created xsi:type="dcterms:W3CDTF">2012-09-11T10:49:52Z</dcterms:created>
  <dcterms:modified xsi:type="dcterms:W3CDTF">2020-11-04T13:46:41Z</dcterms:modified>
</cp:coreProperties>
</file>