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502" r:id="rId3"/>
    <p:sldId id="580" r:id="rId4"/>
    <p:sldId id="577" r:id="rId5"/>
    <p:sldId id="581" r:id="rId6"/>
    <p:sldId id="582" r:id="rId7"/>
    <p:sldId id="583" r:id="rId8"/>
    <p:sldId id="584" r:id="rId9"/>
    <p:sldId id="585" r:id="rId10"/>
    <p:sldId id="586" r:id="rId11"/>
    <p:sldId id="587" r:id="rId12"/>
    <p:sldId id="526" r:id="rId13"/>
    <p:sldId id="527" r:id="rId14"/>
    <p:sldId id="591" r:id="rId15"/>
    <p:sldId id="589" r:id="rId16"/>
    <p:sldId id="597" r:id="rId17"/>
    <p:sldId id="598" r:id="rId18"/>
    <p:sldId id="578" r:id="rId19"/>
    <p:sldId id="576" r:id="rId2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6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4D9A7F-CDB7-4E17-8A3F-CBBFDD426022}" type="slidenum">
              <a:rPr lang="cs-CZ"/>
              <a:pPr/>
              <a:t>1</a:t>
            </a:fld>
            <a:endParaRPr lang="cs-CZ"/>
          </a:p>
        </p:txBody>
      </p:sp>
      <p:sp>
        <p:nvSpPr>
          <p:cNvPr id="19458" name="Rectangle 4098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9459" name="Rectangle 409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One of the EU’s long-term goals is stable </a:t>
            </a:r>
            <a:r>
              <a:rPr lang="en-US" dirty="0">
                <a:solidFill>
                  <a:srgbClr val="FF0000"/>
                </a:solidFill>
              </a:rPr>
              <a:t>economic growth with a high rate of employment</a:t>
            </a:r>
            <a:r>
              <a:rPr lang="en-US" dirty="0"/>
              <a:t>. To achieve this, the Commission devised the ten-year </a:t>
            </a:r>
            <a:r>
              <a:rPr lang="en-US" b="1" i="1" dirty="0"/>
              <a:t>Europe 2020</a:t>
            </a:r>
            <a:r>
              <a:rPr lang="cs-CZ" b="1" i="1" dirty="0"/>
              <a:t> </a:t>
            </a:r>
            <a:r>
              <a:rPr lang="cs-CZ" b="0" i="1" dirty="0"/>
              <a:t>(</a:t>
            </a:r>
            <a:r>
              <a:rPr kumimoji="1" lang="en-US" sz="1200" b="0" i="1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EUROPE 2020 A strategy for smart, sustainable and inclusive growth</a:t>
            </a:r>
            <a:r>
              <a:rPr kumimoji="1" lang="en-US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COM(2010) 2020, final wording of 3 March 2010</a:t>
            </a:r>
            <a:r>
              <a:rPr kumimoji="1" lang="cs-CZ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)</a:t>
            </a:r>
            <a:r>
              <a:rPr lang="en-US" dirty="0"/>
              <a:t> strategy, which it started to actively implement in conjunction with Member States in 2010. </a:t>
            </a:r>
            <a:r>
              <a:rPr lang="cs-CZ" dirty="0"/>
              <a:t>I</a:t>
            </a:r>
            <a:r>
              <a:rPr lang="en-US" dirty="0"/>
              <a:t>n addition to the goal mentioned above, this strategy should help resolve the deficiencies ensuing from the long-term economic crisis and put in place the right conditions for </a:t>
            </a:r>
            <a:r>
              <a:rPr lang="en-US" b="1" dirty="0"/>
              <a:t>strengthening the three basic priorities of the strategy: smart growth, sustainable growth, inclusive growth</a:t>
            </a:r>
            <a:r>
              <a:rPr lang="en-US" dirty="0"/>
              <a:t>. </a:t>
            </a:r>
          </a:p>
          <a:p>
            <a:r>
              <a:rPr lang="en-US" i="1" dirty="0"/>
              <a:t>Europe 2020 </a:t>
            </a:r>
            <a:r>
              <a:rPr lang="en-US" dirty="0"/>
              <a:t>contained </a:t>
            </a:r>
            <a:r>
              <a:rPr lang="en-US" b="1" dirty="0"/>
              <a:t>five headline targets </a:t>
            </a:r>
            <a:r>
              <a:rPr lang="en-US" dirty="0"/>
              <a:t>which the EU seeks to achieve by 2020 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343FD6-EBA1-48FF-928F-071868C03D84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9361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1FF7BBC3-4942-4748-BDEB-393A88A26C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17F7BCE-DD2D-4B15-B525-A4DDC38CFB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2E47129-CD29-4FAB-AAFF-2F8F08274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5CF0005C-D689-4DD6-A5D8-EA20231460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44CE881-5C32-4D94-BD5B-1353FF61C8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AE4DA97F-66A7-4782-958D-53BB7E421A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45B53-E042-406E-9DC9-824180F4EC83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F630A-EF8F-4AC8-8F0D-C9D76D62BE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1170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E4ED1EA-6D6D-4751-96EE-A54F4980D1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D02BBC8-BA18-446A-A9BA-BD711450F1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E8EB499-B5B8-4411-8A5F-E98450293E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8AAC756-AFD3-4AD9-9CB6-A2C9F5EEB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D06ABEBC-1414-4D9D-9456-64352E0AEA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1511ED70-4159-4340-8610-715880E63A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1B8642D8-D658-40BB-B4D2-E29CAE3850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72743CB-F148-49FE-83DC-5E159625F4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695" r:id="rId15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8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5.xml"/><Relationship Id="rId4" Type="http://schemas.openxmlformats.org/officeDocument/2006/relationships/hyperlink" Target="https://placeduluxembourg.wordpress.com/2010/11/28/evaluating-the-criticisms-against-the-eu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m.europa.eu/about/index.htm" TargetMode="Externa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1332" y="2473233"/>
            <a:ext cx="8077200" cy="3818709"/>
          </a:xfrm>
        </p:spPr>
        <p:txBody>
          <a:bodyPr/>
          <a:lstStyle/>
          <a:p>
            <a:pPr algn="ctr"/>
            <a:r>
              <a:rPr lang="pl-PL" dirty="0"/>
              <a:t>International Public Finance</a:t>
            </a:r>
            <a:endParaRPr lang="cs-CZ" b="1" dirty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87829" y="3429000"/>
            <a:ext cx="8001000" cy="2438400"/>
          </a:xfrm>
        </p:spPr>
        <p:txBody>
          <a:bodyPr>
            <a:normAutofit/>
          </a:bodyPr>
          <a:lstStyle/>
          <a:p>
            <a:pPr marL="533400" indent="-533400" algn="ctr"/>
            <a:endParaRPr lang="cs-CZ" sz="3200" b="1" dirty="0"/>
          </a:p>
          <a:p>
            <a:pPr marL="533400" indent="-533400"/>
            <a:r>
              <a:rPr lang="cs-CZ" sz="3200" b="1" dirty="0"/>
              <a:t>Public Finance 2</a:t>
            </a:r>
          </a:p>
          <a:p>
            <a:pPr marL="533400" indent="-533400" algn="ctr"/>
            <a:endParaRPr lang="cs-CZ" i="1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1D709EC-2194-4076-B72C-758006AC6D71}" type="slidenum">
              <a:rPr lang="cs-CZ" altLang="en-US" smtClean="0"/>
              <a:pPr/>
              <a:t>1</a:t>
            </a:fld>
            <a:endParaRPr lang="cs-CZ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Funding NATO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</a:t>
            </a:r>
            <a:r>
              <a:rPr lang="en-US" dirty="0" err="1"/>
              <a:t>irect</a:t>
            </a:r>
            <a:r>
              <a:rPr lang="en-US" dirty="0"/>
              <a:t> (are made to finance requirements of the Alliance), indirect (national contributions – main source)</a:t>
            </a:r>
            <a:endParaRPr lang="en-US" dirty="0">
              <a:hlinkClick r:id="" action="ppaction://noaction"/>
            </a:endParaRPr>
          </a:p>
          <a:p>
            <a:endParaRPr lang="en-US" dirty="0">
              <a:hlinkClick r:id="" action="ppaction://noaction"/>
            </a:endParaRPr>
          </a:p>
          <a:p>
            <a:r>
              <a:rPr lang="en-US" dirty="0"/>
              <a:t>More in details:</a:t>
            </a:r>
            <a:endParaRPr lang="en-US" dirty="0">
              <a:hlinkClick r:id="" action="ppaction://noaction"/>
            </a:endParaRPr>
          </a:p>
          <a:p>
            <a:r>
              <a:rPr lang="en-US" dirty="0">
                <a:hlinkClick r:id="" action="ppaction://noaction"/>
              </a:rPr>
              <a:t>http://www.nato.int/cps/en/natohq/topics_67655.htm?selectedLocale=en</a:t>
            </a:r>
            <a:endParaRPr lang="en-US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9052-E715-4212-9908-09528B203591}" type="slidenum">
              <a:rPr lang="cs-CZ" altLang="en-US" smtClean="0"/>
              <a:pPr/>
              <a:t>10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614932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Funding NATO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National contributions - member countries agreed to commit a minimum of 2% of their Gross Domestic Product (GDP) to spending on </a:t>
            </a:r>
            <a:r>
              <a:rPr lang="en-US" dirty="0" err="1"/>
              <a:t>defence</a:t>
            </a:r>
            <a:endParaRPr lang="en-US" dirty="0"/>
          </a:p>
          <a:p>
            <a:r>
              <a:rPr lang="en-US" dirty="0"/>
              <a:t>problem - only few countries fulfill this criteria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9052-E715-4212-9908-09528B203591}" type="slidenum">
              <a:rPr lang="cs-CZ" altLang="en-US" smtClean="0"/>
              <a:pPr/>
              <a:t>11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190601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73BBD5F-BFAE-405E-9241-9EB46C47F3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7C74FE-DFED-4145-A4CF-EB7119E85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16FD296-A0B0-451C-8094-2D3C84FBC1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1675" y="442368"/>
            <a:ext cx="8248650" cy="5172075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E272B5FE-3113-403B-AEA9-BBB301F8BCA5}"/>
              </a:ext>
            </a:extLst>
          </p:cNvPr>
          <p:cNvSpPr txBox="1"/>
          <p:nvPr/>
        </p:nvSpPr>
        <p:spPr>
          <a:xfrm>
            <a:off x="1609725" y="6019800"/>
            <a:ext cx="77258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200" dirty="0">
                <a:latin typeface="+mn-lt"/>
              </a:rPr>
              <a:t>Source: </a:t>
            </a:r>
            <a:r>
              <a:rPr lang="en-US" sz="1200" dirty="0" err="1">
                <a:effectLst/>
                <a:latin typeface="Arial" panose="020B0604020202020204" pitchFamily="34" charset="0"/>
              </a:rPr>
              <a:t>Defence</a:t>
            </a:r>
            <a:r>
              <a:rPr lang="en-US" sz="1200" dirty="0">
                <a:effectLst/>
                <a:latin typeface="Arial" panose="020B0604020202020204" pitchFamily="34" charset="0"/>
              </a:rPr>
              <a:t> Expenditure of NATO Countries (2014-2021) </a:t>
            </a:r>
            <a:endParaRPr lang="cs-CZ" sz="1200" dirty="0" err="1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434993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C562956-91C0-B6DE-3443-6C1B694342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8F43058-2359-45E9-D393-E6B0F26796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0F1802C-69A6-CC16-1598-386065D6BD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3112" y="900112"/>
            <a:ext cx="8105775" cy="5057775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21AC1215-C4C3-B919-1387-0D595C3EC8BA}"/>
              </a:ext>
            </a:extLst>
          </p:cNvPr>
          <p:cNvSpPr txBox="1"/>
          <p:nvPr/>
        </p:nvSpPr>
        <p:spPr>
          <a:xfrm>
            <a:off x="1609725" y="6019800"/>
            <a:ext cx="77258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200" dirty="0">
                <a:latin typeface="+mn-lt"/>
              </a:rPr>
              <a:t>Pramen: </a:t>
            </a:r>
            <a:r>
              <a:rPr lang="en-US" sz="1200" dirty="0" err="1">
                <a:effectLst/>
                <a:latin typeface="Arial" panose="020B0604020202020204" pitchFamily="34" charset="0"/>
              </a:rPr>
              <a:t>Defence</a:t>
            </a:r>
            <a:r>
              <a:rPr lang="en-US" sz="1200" dirty="0">
                <a:effectLst/>
                <a:latin typeface="Arial" panose="020B0604020202020204" pitchFamily="34" charset="0"/>
              </a:rPr>
              <a:t> Expenditure of NATO Countries (2014-202</a:t>
            </a:r>
            <a:r>
              <a:rPr lang="cs-CZ" sz="1200" dirty="0">
                <a:effectLst/>
                <a:latin typeface="Arial" panose="020B0604020202020204" pitchFamily="34" charset="0"/>
              </a:rPr>
              <a:t>2</a:t>
            </a:r>
            <a:r>
              <a:rPr lang="en-US" sz="1200" dirty="0">
                <a:effectLst/>
                <a:latin typeface="Arial" panose="020B0604020202020204" pitchFamily="34" charset="0"/>
              </a:rPr>
              <a:t>) </a:t>
            </a:r>
            <a:endParaRPr lang="cs-CZ" sz="1200" dirty="0" err="1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50085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Finance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/>
            <a:r>
              <a:rPr lang="cs-CZ" dirty="0"/>
              <a:t>EU Budget – more in </a:t>
            </a:r>
            <a:r>
              <a:rPr lang="cs-CZ" dirty="0" err="1"/>
              <a:t>details</a:t>
            </a:r>
            <a:endParaRPr lang="cs-CZ" dirty="0"/>
          </a:p>
          <a:p>
            <a:r>
              <a:rPr lang="cs-CZ" dirty="0"/>
              <a:t>http://ec.europa.eu/budget/index_en.cfm</a:t>
            </a:r>
          </a:p>
          <a:p>
            <a:pPr marL="118872"/>
            <a:endParaRPr lang="cs-CZ" dirty="0"/>
          </a:p>
          <a:p>
            <a:pPr marL="118872"/>
            <a:r>
              <a:rPr lang="en-US" dirty="0"/>
              <a:t>European Structural and Investment Funds </a:t>
            </a:r>
          </a:p>
          <a:p>
            <a:r>
              <a:rPr lang="cs-CZ" dirty="0"/>
              <a:t>https://cohesiondata.ec.europa.eu/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9052-E715-4212-9908-09528B203591}" type="slidenum">
              <a:rPr lang="cs-CZ" altLang="en-US" smtClean="0"/>
              <a:pPr/>
              <a:t>14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845657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9052-E715-4212-9908-09528B203591}" type="slidenum">
              <a:rPr lang="cs-CZ" altLang="en-US" smtClean="0"/>
              <a:pPr/>
              <a:t>15</a:t>
            </a:fld>
            <a:endParaRPr lang="cs-CZ" altLang="en-US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081CD1F2-7A7B-41C6-9096-BC23B1F62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6DB00D7A-DE6A-427C-BA01-BACE908D25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7360" y="3429000"/>
            <a:ext cx="5742960" cy="2952839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FDB71037-606E-4052-87B3-94B08A6D5B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85" y="158198"/>
            <a:ext cx="6140595" cy="3172641"/>
          </a:xfrm>
          <a:prstGeom prst="rect">
            <a:avLst/>
          </a:prstGeo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2B2C62FD-2193-49BE-B2C0-FA8ADDA0143D}"/>
              </a:ext>
            </a:extLst>
          </p:cNvPr>
          <p:cNvSpPr txBox="1"/>
          <p:nvPr/>
        </p:nvSpPr>
        <p:spPr>
          <a:xfrm>
            <a:off x="265953" y="6381839"/>
            <a:ext cx="6727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Source: </a:t>
            </a:r>
            <a:r>
              <a:rPr lang="cs-CZ" sz="1200" dirty="0" err="1"/>
              <a:t>European</a:t>
            </a:r>
            <a:r>
              <a:rPr lang="cs-CZ" sz="1200" dirty="0"/>
              <a:t> </a:t>
            </a:r>
            <a:r>
              <a:rPr lang="cs-CZ" sz="1200" dirty="0" err="1"/>
              <a:t>Commission</a:t>
            </a:r>
            <a:r>
              <a:rPr lang="cs-CZ" sz="1200" dirty="0"/>
              <a:t>: </a:t>
            </a:r>
            <a:r>
              <a:rPr lang="en-US" sz="1200" dirty="0"/>
              <a:t>The 2021-2027 EU budget – What’s new?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51761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Criticism</a:t>
            </a:r>
            <a:r>
              <a:rPr lang="cs-CZ" dirty="0"/>
              <a:t>?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800601"/>
          </a:xfrm>
        </p:spPr>
        <p:txBody>
          <a:bodyPr>
            <a:normAutofit/>
          </a:bodyPr>
          <a:lstStyle/>
          <a:p>
            <a:r>
              <a:rPr lang="en-US" dirty="0"/>
              <a:t>Bureaucratic Inefficiency</a:t>
            </a:r>
            <a:endParaRPr lang="cs-CZ" dirty="0"/>
          </a:p>
          <a:p>
            <a:r>
              <a:rPr lang="en-US" dirty="0"/>
              <a:t>Democratic Deficit </a:t>
            </a:r>
            <a:endParaRPr lang="cs-CZ" dirty="0"/>
          </a:p>
          <a:p>
            <a:r>
              <a:rPr lang="en-US" dirty="0"/>
              <a:t>Policy Inefficiency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9052-E715-4212-9908-09528B203591}" type="slidenum">
              <a:rPr lang="cs-CZ" altLang="en-US" smtClean="0"/>
              <a:pPr/>
              <a:t>16</a:t>
            </a:fld>
            <a:endParaRPr lang="cs-CZ" altLang="en-US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1" y="3394074"/>
            <a:ext cx="3933825" cy="310515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775" y="3394074"/>
            <a:ext cx="3933825" cy="3105150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1752600" y="6581002"/>
            <a:ext cx="8077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cs-CZ" sz="1200" dirty="0"/>
              <a:t>Source: </a:t>
            </a:r>
            <a:r>
              <a:rPr lang="cs-CZ" sz="1200" dirty="0">
                <a:hlinkClick r:id="rId4"/>
              </a:rPr>
              <a:t>https://placeduluxembourg.wordpress.com/2010/11/28/</a:t>
            </a:r>
            <a:r>
              <a:rPr lang="cs-CZ" sz="1200" dirty="0" err="1">
                <a:hlinkClick r:id="rId4"/>
              </a:rPr>
              <a:t>evaluating-the-criticisms-against-the-eu</a:t>
            </a:r>
            <a:r>
              <a:rPr lang="cs-CZ" sz="1200" dirty="0">
                <a:hlinkClick r:id="rId4"/>
              </a:rPr>
              <a:t>/</a:t>
            </a:r>
            <a:r>
              <a:rPr lang="cs-CZ" sz="1200" dirty="0"/>
              <a:t>, 2016</a:t>
            </a:r>
          </a:p>
        </p:txBody>
      </p:sp>
    </p:spTree>
    <p:extLst>
      <p:ext uri="{BB962C8B-B14F-4D97-AF65-F5344CB8AC3E}">
        <p14:creationId xmlns:p14="http://schemas.microsoft.com/office/powerpoint/2010/main" val="31207496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discussion about new proposal – EU Financial Transaction Tax - tax would impact financial transactions between financial institutions charging 0.1% against the exchange of shares and bonds and 0.01% across derivative contracts, if just one of the financial institutions resides in a member state of the EU FTT</a:t>
            </a:r>
          </a:p>
          <a:p>
            <a:r>
              <a:rPr lang="en-US" dirty="0"/>
              <a:t>some countries support this proposal (e.g. GE, FR, BE,  etc.), some are against (e.g. CR, UK, SWE etc.)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9052-E715-4212-9908-09528B203591}" type="slidenum">
              <a:rPr lang="cs-CZ" altLang="en-US" smtClean="0"/>
              <a:pPr/>
              <a:t>17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2374568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European Stability Mechanism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52600" y="1775192"/>
            <a:ext cx="8458200" cy="4625609"/>
          </a:xfrm>
        </p:spPr>
        <p:txBody>
          <a:bodyPr>
            <a:normAutofit/>
          </a:bodyPr>
          <a:lstStyle/>
          <a:p>
            <a:r>
              <a:rPr lang="en-US" dirty="0"/>
              <a:t>The European Stability Mechanism (ESM) is an important component of the comprehensive EU strategy designed to safeguard financial stability within the euro area. </a:t>
            </a:r>
            <a:endParaRPr lang="cs-CZ" dirty="0"/>
          </a:p>
          <a:p>
            <a:r>
              <a:rPr lang="cs-CZ" dirty="0"/>
              <a:t>T</a:t>
            </a:r>
            <a:r>
              <a:rPr lang="en-US" b="1" dirty="0"/>
              <a:t>he ESM provides financial assistance to euro area Member States experiencing or threatened by financing difficulties</a:t>
            </a:r>
            <a:r>
              <a:rPr lang="en-US" dirty="0"/>
              <a:t>.</a:t>
            </a:r>
            <a:endParaRPr lang="cs-CZ" dirty="0"/>
          </a:p>
          <a:p>
            <a:endParaRPr lang="cs-CZ" dirty="0">
              <a:hlinkClick r:id="rId2"/>
            </a:endParaRPr>
          </a:p>
          <a:p>
            <a:r>
              <a:rPr lang="en-US" dirty="0">
                <a:hlinkClick r:id="rId2"/>
              </a:rPr>
              <a:t>http://www.esm.europa.eu/about/index.htm</a:t>
            </a:r>
            <a:endParaRPr lang="cs-CZ" dirty="0"/>
          </a:p>
          <a:p>
            <a:r>
              <a:rPr lang="en-US" dirty="0"/>
              <a:t> 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9052-E715-4212-9908-09528B203591}" type="slidenum">
              <a:rPr lang="cs-CZ" altLang="en-US" smtClean="0"/>
              <a:pPr/>
              <a:t>18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1504701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cs-CZ" altLang="cs-CZ" sz="7700" dirty="0"/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cs-CZ" sz="4000" b="1" dirty="0"/>
              <a:t>Thank you for your attention!</a:t>
            </a:r>
          </a:p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endParaRPr lang="cs-CZ" altLang="cs-CZ" sz="4000" b="1" dirty="0"/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2CCB75-DAEF-4268-807B-E16F79A1D1C8}" type="slidenum">
              <a:rPr lang="cs-CZ" altLang="en-US"/>
              <a:pPr>
                <a:defRPr/>
              </a:pPr>
              <a:t>19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8136583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6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6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1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International Public Finance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cash relations arising from the acquisition, distribution, redistribution and use of funds by international organizations and international (supranational) associations</a:t>
            </a:r>
          </a:p>
          <a:p>
            <a:r>
              <a:rPr lang="en-US" dirty="0"/>
              <a:t>the budgets of international and supranational organizations</a:t>
            </a:r>
          </a:p>
          <a:p>
            <a:r>
              <a:rPr lang="en-US" dirty="0"/>
              <a:t>provide goods international or even global character, but also national, regional and local public goods that were "recognized" by the relevant organization</a:t>
            </a:r>
            <a:endParaRPr lang="en-US" altLang="cs-CZ" sz="2600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767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International Public Finance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purchases of goods and services from the private and public sector (e.g. the peacekeepers and police forces, judicial and administrative staff) and transfer payments</a:t>
            </a:r>
          </a:p>
          <a:p>
            <a:r>
              <a:rPr lang="en-US" dirty="0"/>
              <a:t>role of international public finance will grow due to globalization - the need for international coordination of fiscal policy (Musgrave, Musgrave)</a:t>
            </a:r>
          </a:p>
          <a:p>
            <a:r>
              <a:rPr lang="en-US" dirty="0"/>
              <a:t>they are derived from national public finance, but gain their autonomy</a:t>
            </a:r>
          </a:p>
          <a:p>
            <a:endParaRPr lang="en-US" altLang="cs-CZ" sz="2600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897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structure of international public finance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International Financial Relations</a:t>
            </a:r>
          </a:p>
          <a:p>
            <a:r>
              <a:rPr lang="en-US" dirty="0"/>
              <a:t>International Monetary Funds (budgets)</a:t>
            </a:r>
          </a:p>
          <a:p>
            <a:r>
              <a:rPr lang="en-US" dirty="0"/>
              <a:t>International Public Institutions</a:t>
            </a:r>
          </a:p>
          <a:p>
            <a:r>
              <a:rPr lang="en-US" dirty="0"/>
              <a:t>International Financial Instruments</a:t>
            </a:r>
          </a:p>
          <a:p>
            <a:r>
              <a:rPr lang="en-US" dirty="0"/>
              <a:t>International Budget Rules</a:t>
            </a:r>
          </a:p>
          <a:p>
            <a:r>
              <a:rPr lang="en-US" dirty="0"/>
              <a:t>International Authorities (e.g. independent guardian of the financial interests 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9052-E715-4212-9908-09528B203591}" type="slidenum">
              <a:rPr lang="cs-CZ" altLang="en-US" smtClean="0"/>
              <a:pPr/>
              <a:t>4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919684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Revenues of international budgets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payments provided by member countries </a:t>
            </a:r>
            <a:br>
              <a:rPr lang="cs-CZ" dirty="0"/>
            </a:br>
            <a:r>
              <a:rPr lang="en-US" dirty="0"/>
              <a:t>(e. g. according to quota)</a:t>
            </a:r>
          </a:p>
          <a:p>
            <a:r>
              <a:rPr lang="en-US" dirty="0"/>
              <a:t>own sources</a:t>
            </a:r>
          </a:p>
          <a:p>
            <a:r>
              <a:rPr lang="cs-CZ" dirty="0"/>
              <a:t>o</a:t>
            </a:r>
            <a:r>
              <a:rPr lang="en-US" dirty="0" err="1"/>
              <a:t>thers</a:t>
            </a:r>
            <a:r>
              <a:rPr lang="en-US" dirty="0"/>
              <a:t> (donations, interests, loans etc.)</a:t>
            </a:r>
          </a:p>
          <a:p>
            <a:r>
              <a:rPr lang="en-US" dirty="0"/>
              <a:t>direct funding of joint activities by the Member States (e. g. NATO)</a:t>
            </a:r>
          </a:p>
          <a:p>
            <a:r>
              <a:rPr lang="en-US" dirty="0"/>
              <a:t>debate about international taxes resulting </a:t>
            </a:r>
            <a:r>
              <a:rPr lang="cs-CZ" dirty="0"/>
              <a:t>f</a:t>
            </a:r>
            <a:r>
              <a:rPr lang="en-US" dirty="0"/>
              <a:t>rom tax harmonization and coordination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9052-E715-4212-9908-09528B203591}" type="slidenum">
              <a:rPr lang="cs-CZ" altLang="en-US" smtClean="0"/>
              <a:pPr/>
              <a:t>5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443973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Expenditures of international budgets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administrative costs</a:t>
            </a:r>
          </a:p>
          <a:p>
            <a:r>
              <a:rPr lang="en-US" dirty="0"/>
              <a:t>expenditures on activities of the organization (loans, subsidies, donations, etc.)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9052-E715-4212-9908-09528B203591}" type="slidenum">
              <a:rPr lang="cs-CZ" altLang="en-US" smtClean="0"/>
              <a:pPr/>
              <a:t>6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527504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International Monetary Fund (IMF)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organization of 1</a:t>
            </a:r>
            <a:r>
              <a:rPr lang="cs-CZ" dirty="0"/>
              <a:t>90</a:t>
            </a:r>
            <a:r>
              <a:rPr lang="en-US" dirty="0"/>
              <a:t> countries, working to foster global monetary cooperation, secure financial stability, facilitate international trade, promote high employment and sustainable economic growth, and reduce poverty around the world</a:t>
            </a:r>
          </a:p>
          <a:p>
            <a:r>
              <a:rPr lang="en-US" dirty="0"/>
              <a:t>3 key functions: surveillance (monitor), financial assistance (loans) and capacity development (training)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9052-E715-4212-9908-09528B203591}" type="slidenum">
              <a:rPr lang="cs-CZ" altLang="en-US" smtClean="0"/>
              <a:pPr/>
              <a:t>7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793094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IMF Finance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Special Drawing Rights (SDR) – international code XDR</a:t>
            </a:r>
          </a:p>
          <a:p>
            <a:endParaRPr lang="en-US" dirty="0"/>
          </a:p>
          <a:p>
            <a:r>
              <a:rPr lang="en-US" dirty="0"/>
              <a:t>The SDR is an international reserve asset, created by the IMF in 1969 to supplement its member countries’ official reserves.</a:t>
            </a:r>
          </a:p>
          <a:p>
            <a:endParaRPr lang="en-US" dirty="0"/>
          </a:p>
          <a:p>
            <a:r>
              <a:rPr lang="en-US" dirty="0"/>
              <a:t>SDRs can be exchanged for freely usable currencies. </a:t>
            </a:r>
          </a:p>
          <a:p>
            <a:r>
              <a:rPr lang="en-US" dirty="0"/>
              <a:t>The value of the SDR is based on a basket </a:t>
            </a:r>
            <a:r>
              <a:rPr lang="en-US" dirty="0">
                <a:solidFill>
                  <a:srgbClr val="FF0000"/>
                </a:solidFill>
              </a:rPr>
              <a:t>of five major currencies—the U.S. dollar, euro, the Chinese renminbi (RMB), the Japanese yen, and pound sterling—as of  October 1, 2016.</a:t>
            </a:r>
            <a:r>
              <a:rPr lang="en-US" dirty="0"/>
              <a:t> 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Survey</a:t>
            </a:r>
            <a:r>
              <a:rPr lang="cs-CZ" dirty="0"/>
              <a:t> </a:t>
            </a:r>
            <a:r>
              <a:rPr lang="en-US" dirty="0"/>
              <a:t>https://www.imf.org/external/Pubs/FT/quart/2021fy/043021.pdf</a:t>
            </a:r>
            <a:endParaRPr lang="cs-CZ" dirty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9052-E715-4212-9908-09528B203591}" type="slidenum">
              <a:rPr lang="cs-CZ" altLang="en-US" smtClean="0"/>
              <a:pPr/>
              <a:t>8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233036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North Atlantic Treaty</a:t>
            </a:r>
            <a:r>
              <a:rPr lang="cs-CZ" dirty="0"/>
              <a:t> </a:t>
            </a:r>
            <a:r>
              <a:rPr lang="en-US" dirty="0"/>
              <a:t>Organization (NATO)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an intergovernmental military alliance based on the North Atlantic Treaty which was signed on 4 April 1949. The organization constitutes a system of collective </a:t>
            </a:r>
            <a:r>
              <a:rPr lang="en-US" dirty="0" err="1"/>
              <a:t>defence</a:t>
            </a:r>
            <a:r>
              <a:rPr lang="en-US" dirty="0"/>
              <a:t> whereby its member states agree to mutual </a:t>
            </a:r>
            <a:r>
              <a:rPr lang="en-US" dirty="0" err="1"/>
              <a:t>defence</a:t>
            </a:r>
            <a:r>
              <a:rPr lang="en-US" dirty="0"/>
              <a:t> in response to an attack by any external party.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9052-E715-4212-9908-09528B203591}" type="slidenum">
              <a:rPr lang="cs-CZ" altLang="en-US" smtClean="0"/>
              <a:pPr/>
              <a:t>9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191141978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EN.potx" id="{F7C11DC7-1B8A-49B4-9AAA-52303DEDAF7D}" vid="{B13F5AAB-AC0E-4CB5-95CC-537D369F30D3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prezentace-econ-en</Template>
  <TotalTime>404</TotalTime>
  <Words>962</Words>
  <Application>Microsoft Office PowerPoint</Application>
  <PresentationFormat>Širokoúhlá obrazovka</PresentationFormat>
  <Paragraphs>99</Paragraphs>
  <Slides>19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Tahoma</vt:lpstr>
      <vt:lpstr>Wingdings</vt:lpstr>
      <vt:lpstr>Presentation_MU_EN</vt:lpstr>
      <vt:lpstr>International Public Finance</vt:lpstr>
      <vt:lpstr>International Public Finance</vt:lpstr>
      <vt:lpstr>International Public Finance</vt:lpstr>
      <vt:lpstr>The structure of international public finance</vt:lpstr>
      <vt:lpstr>Revenues of international budgets</vt:lpstr>
      <vt:lpstr>Expenditures of international budgets</vt:lpstr>
      <vt:lpstr>International Monetary Fund (IMF)</vt:lpstr>
      <vt:lpstr>IMF Finance</vt:lpstr>
      <vt:lpstr>North Atlantic Treaty Organization (NATO)</vt:lpstr>
      <vt:lpstr>Funding NATO</vt:lpstr>
      <vt:lpstr>Funding NATO</vt:lpstr>
      <vt:lpstr>Prezentace aplikace PowerPoint</vt:lpstr>
      <vt:lpstr>Prezentace aplikace PowerPoint</vt:lpstr>
      <vt:lpstr>EU Finance</vt:lpstr>
      <vt:lpstr>Prezentace aplikace PowerPoint</vt:lpstr>
      <vt:lpstr>Criticism? </vt:lpstr>
      <vt:lpstr>Challenge?</vt:lpstr>
      <vt:lpstr>European Stability Mechanism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Financing Healthcare – selected problems</dc:title>
  <dc:creator>Bakos</dc:creator>
  <cp:lastModifiedBy>Eduard Bakoš</cp:lastModifiedBy>
  <cp:revision>23</cp:revision>
  <cp:lastPrinted>1601-01-01T00:00:00Z</cp:lastPrinted>
  <dcterms:created xsi:type="dcterms:W3CDTF">2020-10-19T12:30:03Z</dcterms:created>
  <dcterms:modified xsi:type="dcterms:W3CDTF">2022-12-05T09:55:48Z</dcterms:modified>
</cp:coreProperties>
</file>