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 Hladká" userId="069433b9-3fc3-434e-985a-6b0cf6129750" providerId="ADAL" clId="{14BB1AED-E7BD-48FE-BF23-6DC97FB3E129}"/>
    <pc:docChg chg="modSld">
      <pc:chgData name="Marie Hladká" userId="069433b9-3fc3-434e-985a-6b0cf6129750" providerId="ADAL" clId="{14BB1AED-E7BD-48FE-BF23-6DC97FB3E129}" dt="2022-10-11T12:14:28.724" v="2" actId="2710"/>
      <pc:docMkLst>
        <pc:docMk/>
      </pc:docMkLst>
      <pc:sldChg chg="modSp mod">
        <pc:chgData name="Marie Hladká" userId="069433b9-3fc3-434e-985a-6b0cf6129750" providerId="ADAL" clId="{14BB1AED-E7BD-48FE-BF23-6DC97FB3E129}" dt="2022-10-11T12:14:08.962" v="1" actId="20577"/>
        <pc:sldMkLst>
          <pc:docMk/>
          <pc:sldMk cId="1337908534" sldId="262"/>
        </pc:sldMkLst>
        <pc:spChg chg="mod">
          <ac:chgData name="Marie Hladká" userId="069433b9-3fc3-434e-985a-6b0cf6129750" providerId="ADAL" clId="{14BB1AED-E7BD-48FE-BF23-6DC97FB3E129}" dt="2022-10-11T12:14:08.962" v="1" actId="20577"/>
          <ac:spMkLst>
            <pc:docMk/>
            <pc:sldMk cId="1337908534" sldId="262"/>
            <ac:spMk id="3" creationId="{BAE49133-D31D-89A5-3FC0-B5F16B004BEB}"/>
          </ac:spMkLst>
        </pc:spChg>
      </pc:sldChg>
      <pc:sldChg chg="modSp mod">
        <pc:chgData name="Marie Hladká" userId="069433b9-3fc3-434e-985a-6b0cf6129750" providerId="ADAL" clId="{14BB1AED-E7BD-48FE-BF23-6DC97FB3E129}" dt="2022-10-11T12:14:28.724" v="2" actId="2710"/>
        <pc:sldMkLst>
          <pc:docMk/>
          <pc:sldMk cId="4113120895" sldId="263"/>
        </pc:sldMkLst>
        <pc:spChg chg="mod">
          <ac:chgData name="Marie Hladká" userId="069433b9-3fc3-434e-985a-6b0cf6129750" providerId="ADAL" clId="{14BB1AED-E7BD-48FE-BF23-6DC97FB3E129}" dt="2022-10-11T12:14:28.724" v="2" actId="2710"/>
          <ac:spMkLst>
            <pc:docMk/>
            <pc:sldMk cId="4113120895" sldId="263"/>
            <ac:spMk id="3" creationId="{BAE49133-D31D-89A5-3FC0-B5F16B004BE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92DE2A-8FD8-46AA-A20C-D5FB8988BE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58E91FC-83F3-DC4B-F62C-9732C6AEEA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E75D3E6-F776-B275-A4C2-3CFB60268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4C13B-3743-4A8F-9C73-DC80AAF83B45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A547AD7-4F13-BDAB-3C16-66F98AFED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58BE63-A6FE-5D06-7700-42F66413B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E088-1BEA-4A30-8BA3-000C6420C2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2020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2EC804-EB8B-71C8-32E3-50D4B505F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2F5A283-3D6E-7993-4490-DE4018CAA4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2B70420-B785-EAD8-9193-06C23D895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4C13B-3743-4A8F-9C73-DC80AAF83B45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3961BC2-88A1-CA65-E3D9-DD575FF60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12B5D9B-894B-6FD1-E8B0-DA2095031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E088-1BEA-4A30-8BA3-000C6420C2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5857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718D3EE-B4AF-52FA-2D75-17A355956C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BC43848-7306-E7C9-71A2-8DA9928191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320796-C73E-725B-7857-FF60D3F27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4C13B-3743-4A8F-9C73-DC80AAF83B45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7B7F32-3870-0541-74F5-2074D5AAF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3D995B-2389-48B9-8EC5-2C1C4F14F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E088-1BEA-4A30-8BA3-000C6420C2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9475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79C372-5546-1339-ECCF-FF94A7423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DA459E-B622-D4DB-1C9E-204DC572C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FA7936-F997-946D-27D5-E5DB56341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4C13B-3743-4A8F-9C73-DC80AAF83B45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D0F4FF-1B61-0A3A-116B-D5E81DC24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4988B9-4DC1-3ABC-8A08-FE1454B13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E088-1BEA-4A30-8BA3-000C6420C2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7654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7305CD-701A-758E-D996-875D7499B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B10E7DD-550D-EDC1-3537-255DBF9F8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3EF5B0-596B-9B8C-18D1-88CCFEA6B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4C13B-3743-4A8F-9C73-DC80AAF83B45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61F6EB-4A5B-81E5-4BE4-868B1EB59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1DA29C-9F02-CADA-6D1B-00803CD86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E088-1BEA-4A30-8BA3-000C6420C2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52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C1BE75-F975-40B2-32C4-B2F70C405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F71281-2838-3172-64BC-B34C0F1725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0E0812C-9E3C-6E83-E3B9-413BD33799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D18FD64-3D8B-C04C-D132-B75F3FE8E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4C13B-3743-4A8F-9C73-DC80AAF83B45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4DD29A0-9D3C-A741-63D1-6C08D1A51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ABC5C65-5384-4A9C-FCAE-B16E4DB68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E088-1BEA-4A30-8BA3-000C6420C2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0223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78F520-5E0F-1F7F-104B-A5160E964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049E322-7378-A810-AD8F-45B6B9697D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D9A5C7E-E7BB-BF5C-2DF1-FA794AAEDD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58AE3DA-9984-92FB-8EB9-1BD3E9BB6D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B615322-4A04-1F4F-91EC-21764262BB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EBBF271-1E41-E23C-BEB6-E2BAECF66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4C13B-3743-4A8F-9C73-DC80AAF83B45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CAE6E54-0475-F5D4-F54E-499A716A4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D895459-F2AA-0875-CAFC-836D3BB30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E088-1BEA-4A30-8BA3-000C6420C2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6294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3FDE75-AC0B-6CC7-5F3C-A8D4FF1E5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26A7C87-F363-0A98-5791-E9299DB91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4C13B-3743-4A8F-9C73-DC80AAF83B45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35A6B48-7D6D-3DD7-AE61-E86B8D459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02AD39B-F7F2-9669-4DBE-97D973BEC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E088-1BEA-4A30-8BA3-000C6420C2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3552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9ACA068-EFA6-332A-99BD-80AAC2DFF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4C13B-3743-4A8F-9C73-DC80AAF83B45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9296FB0-B732-B18A-9E64-31ED2E690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94497E5-8CAE-6925-61A0-0D7899FAA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E088-1BEA-4A30-8BA3-000C6420C2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781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354378-6DF6-AB77-7219-02005926A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272D6D-DDA9-51AD-0AA5-DA73389A0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F6F52AA-6F36-E40B-5826-4D68474436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2974884-3354-E62C-5114-02BECCFCD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4C13B-3743-4A8F-9C73-DC80AAF83B45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E47B610-13D5-4FAF-E6EA-83554514D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C55706C-6205-B523-3351-C3C32218E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E088-1BEA-4A30-8BA3-000C6420C2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1160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56FE7D-F15C-EDFE-200C-F8C3FAC68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2E6DC30-1E4D-9F26-2276-868E9B890E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42B781-4927-E566-2D6E-EBB99DC979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8E97E4-D36E-F877-9811-0A0C68C81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4C13B-3743-4A8F-9C73-DC80AAF83B45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07A213F-0205-CEF8-3A6C-E04D0CF09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5D782B2-5630-255B-F2CA-4FEA14C7A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E088-1BEA-4A30-8BA3-000C6420C2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9966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02FC1D6-035A-2EF6-718B-721CD8B37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7140A43-9EAE-168A-A847-A8AC082AC2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8FCED9-D49B-A696-7A8B-06D10E19DE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4C13B-3743-4A8F-9C73-DC80AAF83B45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E94F16-2CD0-F358-02E4-CF1C43E96E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024527-8DC4-D6D6-A20D-23CC440BDE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2E088-1BEA-4A30-8BA3-000C6420C2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659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2F7ABB-101F-798D-BF5A-D5314F114D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Kalkulace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999D25B-C61C-DB8D-E728-A416144F1A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(METODY + VZOREC)</a:t>
            </a:r>
          </a:p>
        </p:txBody>
      </p:sp>
    </p:spTree>
    <p:extLst>
      <p:ext uri="{BB962C8B-B14F-4D97-AF65-F5344CB8AC3E}">
        <p14:creationId xmlns:p14="http://schemas.microsoft.com/office/powerpoint/2010/main" val="2339153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155D2E-7E51-9748-3C87-9A5723F57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Kalkulace prostým dělením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58F0E6-4711-0A59-FAF1-FE10B1073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/>
              <a:t>(stejnorodá výroba, přímé dle norem, nepřímé dělení objemem)</a:t>
            </a:r>
          </a:p>
          <a:p>
            <a:pPr marL="0" indent="0">
              <a:buNone/>
            </a:pPr>
            <a:r>
              <a:rPr lang="cs-CZ" sz="1800" b="1" dirty="0"/>
              <a:t>Zadání:</a:t>
            </a:r>
          </a:p>
          <a:p>
            <a:pPr marL="0" indent="0">
              <a:buNone/>
            </a:pPr>
            <a:r>
              <a:rPr lang="cs-CZ" sz="1800" i="1" dirty="0"/>
              <a:t>Podnik vyrábí </a:t>
            </a:r>
            <a:r>
              <a:rPr lang="cs-CZ" sz="1800" b="1" i="1" dirty="0"/>
              <a:t>jeden druh výrobku</a:t>
            </a:r>
            <a:r>
              <a:rPr lang="cs-CZ" sz="1800" i="1" dirty="0"/>
              <a:t>. Plánuje v měsíci vyrobit 10.000 ks. Na daný měsíc jsou rozpočtovány následující režijní náklady:</a:t>
            </a:r>
          </a:p>
          <a:p>
            <a:pPr>
              <a:buFontTx/>
              <a:buChar char="-"/>
            </a:pPr>
            <a:r>
              <a:rPr lang="cs-CZ" sz="1800" i="1" dirty="0"/>
              <a:t>výrobní režie = 290.000 Kč</a:t>
            </a:r>
          </a:p>
          <a:p>
            <a:pPr>
              <a:buFontTx/>
              <a:buChar char="-"/>
            </a:pPr>
            <a:r>
              <a:rPr lang="cs-CZ" sz="1800" i="1" dirty="0"/>
              <a:t>správní režie =    50.000 Kč</a:t>
            </a:r>
          </a:p>
          <a:p>
            <a:pPr marL="0" indent="0">
              <a:buNone/>
            </a:pPr>
            <a:r>
              <a:rPr lang="cs-CZ" sz="1800" b="1" dirty="0"/>
              <a:t>Vyřešte.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19404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155D2E-7E51-9748-3C87-9A5723F57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Kalkulace prostým dělením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58F0E6-4711-0A59-FAF1-FE10B1073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/>
              <a:t>(stejnorodá výroba, přímé dle norem, nepřímé dělení objemem)</a:t>
            </a:r>
          </a:p>
          <a:p>
            <a:pPr marL="0" indent="0">
              <a:buNone/>
            </a:pPr>
            <a:r>
              <a:rPr lang="cs-CZ" sz="1800" b="1" dirty="0"/>
              <a:t>Zadání:</a:t>
            </a:r>
          </a:p>
          <a:p>
            <a:pPr marL="0" indent="0">
              <a:buNone/>
            </a:pPr>
            <a:r>
              <a:rPr lang="cs-CZ" sz="1800" i="1" dirty="0"/>
              <a:t>Podnik vyrábí </a:t>
            </a:r>
            <a:r>
              <a:rPr lang="cs-CZ" sz="1800" b="1" i="1" dirty="0"/>
              <a:t>jeden druh výrobku</a:t>
            </a:r>
            <a:r>
              <a:rPr lang="cs-CZ" sz="1800" i="1" dirty="0"/>
              <a:t>. Plánuje v měsíci vyrobit 10.000 ks. Na daný měsíc jsou rozpočtovány následující režijní náklady:</a:t>
            </a:r>
          </a:p>
          <a:p>
            <a:pPr>
              <a:buFontTx/>
              <a:buChar char="-"/>
            </a:pPr>
            <a:r>
              <a:rPr lang="cs-CZ" sz="1800" i="1" dirty="0"/>
              <a:t>výrobní režie = 290.000 Kč</a:t>
            </a:r>
          </a:p>
          <a:p>
            <a:pPr>
              <a:buFontTx/>
              <a:buChar char="-"/>
            </a:pPr>
            <a:r>
              <a:rPr lang="cs-CZ" sz="1800" i="1" dirty="0"/>
              <a:t>správní režie =    50.000 Kč</a:t>
            </a:r>
          </a:p>
          <a:p>
            <a:pPr marL="0" indent="0">
              <a:buNone/>
            </a:pPr>
            <a:r>
              <a:rPr lang="cs-CZ" sz="1800" b="1" dirty="0"/>
              <a:t>Řešení:</a:t>
            </a:r>
          </a:p>
          <a:p>
            <a:pPr>
              <a:buFontTx/>
              <a:buChar char="-"/>
            </a:pPr>
            <a:r>
              <a:rPr lang="cs-CZ" sz="1800" i="1" dirty="0"/>
              <a:t>výrobní režie = 290.000 Kč / 10.000 Ks = 29,- Kč</a:t>
            </a:r>
          </a:p>
          <a:p>
            <a:pPr>
              <a:buFontTx/>
              <a:buChar char="-"/>
            </a:pPr>
            <a:r>
              <a:rPr lang="cs-CZ" sz="1800" i="1" dirty="0"/>
              <a:t>správní režie =    50.000 Kč / 10.000 Ks =  5,- Kč</a:t>
            </a:r>
          </a:p>
        </p:txBody>
      </p:sp>
    </p:spTree>
    <p:extLst>
      <p:ext uri="{BB962C8B-B14F-4D97-AF65-F5344CB8AC3E}">
        <p14:creationId xmlns:p14="http://schemas.microsoft.com/office/powerpoint/2010/main" val="261880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4A8AA5-F748-EA27-7569-BF4EE6B61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Kalkulace dělení s poměrovými čísly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E49133-D31D-89A5-3FC0-B5F16B004B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/>
              <a:t>(</a:t>
            </a:r>
            <a:r>
              <a:rPr lang="cs-CZ" sz="1800" b="1" dirty="0"/>
              <a:t>podobné výrobky se stejnou technologií, liší se však tvarem/rozměrem</a:t>
            </a:r>
            <a:r>
              <a:rPr lang="cs-CZ" sz="1800" dirty="0"/>
              <a:t>)</a:t>
            </a:r>
          </a:p>
          <a:p>
            <a:pPr marL="0" indent="0">
              <a:buNone/>
            </a:pPr>
            <a:r>
              <a:rPr lang="cs-CZ" sz="1800" b="1" dirty="0"/>
              <a:t>Zadání:</a:t>
            </a:r>
          </a:p>
          <a:p>
            <a:pPr marL="0" indent="0">
              <a:buNone/>
            </a:pPr>
            <a:r>
              <a:rPr lang="cs-CZ" sz="1800" i="1" dirty="0"/>
              <a:t>Podnik vyrábí 3 druhy porcelánových mís (</a:t>
            </a:r>
            <a:r>
              <a:rPr lang="cs-CZ" sz="1800" i="1" dirty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cs-CZ" sz="1800" i="1" dirty="0"/>
              <a:t>, </a:t>
            </a:r>
            <a:r>
              <a:rPr lang="cs-CZ" sz="1800" i="1" dirty="0">
                <a:solidFill>
                  <a:schemeClr val="accent2">
                    <a:lumMod val="50000"/>
                  </a:schemeClr>
                </a:solidFill>
              </a:rPr>
              <a:t>B</a:t>
            </a:r>
            <a:r>
              <a:rPr lang="cs-CZ" sz="1800" i="1" dirty="0"/>
              <a:t> a </a:t>
            </a:r>
            <a:r>
              <a:rPr lang="cs-CZ" sz="1800" i="1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cs-CZ" sz="1800" i="1" dirty="0"/>
              <a:t>). Výroba mís se liší v náročnosti na čas (</a:t>
            </a:r>
            <a:r>
              <a:rPr lang="cs-CZ" sz="1800" i="1" dirty="0">
                <a:solidFill>
                  <a:schemeClr val="accent1">
                    <a:lumMod val="75000"/>
                  </a:schemeClr>
                </a:solidFill>
              </a:rPr>
              <a:t>15 minut</a:t>
            </a:r>
            <a:r>
              <a:rPr lang="cs-CZ" sz="1800" i="1" dirty="0"/>
              <a:t>, </a:t>
            </a:r>
            <a:r>
              <a:rPr lang="cs-CZ" sz="1800" i="1" dirty="0">
                <a:solidFill>
                  <a:schemeClr val="accent2">
                    <a:lumMod val="50000"/>
                  </a:schemeClr>
                </a:solidFill>
              </a:rPr>
              <a:t>30 minut </a:t>
            </a:r>
            <a:r>
              <a:rPr lang="cs-CZ" sz="1800" i="1" dirty="0"/>
              <a:t>a </a:t>
            </a:r>
            <a:r>
              <a:rPr lang="cs-CZ" sz="1800" i="1" dirty="0">
                <a:solidFill>
                  <a:schemeClr val="accent6">
                    <a:lumMod val="75000"/>
                  </a:schemeClr>
                </a:solidFill>
              </a:rPr>
              <a:t>60 minut</a:t>
            </a:r>
            <a:r>
              <a:rPr lang="cs-CZ" sz="1800" i="1" dirty="0"/>
              <a:t>). Chceme vyrobit rozličné množství mís (</a:t>
            </a:r>
            <a:r>
              <a:rPr lang="cs-CZ" sz="1800" i="1" dirty="0">
                <a:solidFill>
                  <a:schemeClr val="accent1">
                    <a:lumMod val="75000"/>
                  </a:schemeClr>
                </a:solidFill>
              </a:rPr>
              <a:t>4.000 Ks</a:t>
            </a:r>
            <a:r>
              <a:rPr lang="cs-CZ" sz="1800" i="1" dirty="0"/>
              <a:t>, </a:t>
            </a:r>
            <a:r>
              <a:rPr lang="cs-CZ" sz="1800" i="1" dirty="0">
                <a:solidFill>
                  <a:schemeClr val="accent2">
                    <a:lumMod val="50000"/>
                  </a:schemeClr>
                </a:solidFill>
              </a:rPr>
              <a:t>2.500 Ks </a:t>
            </a:r>
            <a:r>
              <a:rPr lang="cs-CZ" sz="1800" i="1" dirty="0"/>
              <a:t>a </a:t>
            </a:r>
            <a:r>
              <a:rPr lang="cs-CZ" sz="1800" i="1" dirty="0">
                <a:solidFill>
                  <a:schemeClr val="accent6">
                    <a:lumMod val="75000"/>
                  </a:schemeClr>
                </a:solidFill>
              </a:rPr>
              <a:t>1.500 Ks</a:t>
            </a:r>
            <a:r>
              <a:rPr lang="cs-CZ" sz="1800" i="1" dirty="0"/>
              <a:t>). Odpisy na pálicí pec činí 105.000 Kč.</a:t>
            </a:r>
          </a:p>
          <a:p>
            <a:pPr marL="0" indent="0">
              <a:buNone/>
            </a:pPr>
            <a:r>
              <a:rPr lang="cs-CZ" sz="1800" b="1" dirty="0"/>
              <a:t>Vyřešte.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378280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4A8AA5-F748-EA27-7569-BF4EE6B61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Kalkulace dělení s poměrovými čísly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E49133-D31D-89A5-3FC0-B5F16B004B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/>
              <a:t>(</a:t>
            </a:r>
            <a:r>
              <a:rPr lang="cs-CZ" sz="1800" b="1" dirty="0"/>
              <a:t>podobné výrobky se stejnou technologií, liší se však tvarem/rozměrem</a:t>
            </a:r>
            <a:r>
              <a:rPr lang="cs-CZ" sz="1800" dirty="0"/>
              <a:t>)</a:t>
            </a:r>
          </a:p>
          <a:p>
            <a:pPr marL="0" indent="0">
              <a:buNone/>
            </a:pPr>
            <a:r>
              <a:rPr lang="cs-CZ" sz="1800" b="1" dirty="0"/>
              <a:t>Zadání:</a:t>
            </a:r>
          </a:p>
          <a:p>
            <a:pPr marL="0" indent="0">
              <a:buNone/>
            </a:pPr>
            <a:r>
              <a:rPr lang="cs-CZ" sz="1800" i="1" dirty="0"/>
              <a:t>Podnik vyrábí 3 druhy porcelánových mís (</a:t>
            </a:r>
            <a:r>
              <a:rPr lang="cs-CZ" sz="1800" i="1" dirty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cs-CZ" sz="1800" i="1" dirty="0"/>
              <a:t>, </a:t>
            </a:r>
            <a:r>
              <a:rPr lang="cs-CZ" sz="1800" i="1" dirty="0">
                <a:solidFill>
                  <a:schemeClr val="accent2">
                    <a:lumMod val="50000"/>
                  </a:schemeClr>
                </a:solidFill>
              </a:rPr>
              <a:t>B</a:t>
            </a:r>
            <a:r>
              <a:rPr lang="cs-CZ" sz="1800" i="1" dirty="0"/>
              <a:t> a </a:t>
            </a:r>
            <a:r>
              <a:rPr lang="cs-CZ" sz="1800" i="1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cs-CZ" sz="1800" i="1" dirty="0"/>
              <a:t>). Výroba mís se liší v náročnosti na čas (</a:t>
            </a:r>
            <a:r>
              <a:rPr lang="cs-CZ" sz="1800" i="1" dirty="0">
                <a:solidFill>
                  <a:schemeClr val="accent1">
                    <a:lumMod val="75000"/>
                  </a:schemeClr>
                </a:solidFill>
              </a:rPr>
              <a:t>15 minut</a:t>
            </a:r>
            <a:r>
              <a:rPr lang="cs-CZ" sz="1800" i="1" dirty="0"/>
              <a:t>, </a:t>
            </a:r>
            <a:r>
              <a:rPr lang="cs-CZ" sz="1800" i="1" dirty="0">
                <a:solidFill>
                  <a:schemeClr val="accent2">
                    <a:lumMod val="50000"/>
                  </a:schemeClr>
                </a:solidFill>
              </a:rPr>
              <a:t>30 minut </a:t>
            </a:r>
            <a:r>
              <a:rPr lang="cs-CZ" sz="1800" i="1" dirty="0"/>
              <a:t>a </a:t>
            </a:r>
            <a:r>
              <a:rPr lang="cs-CZ" sz="1800" i="1" dirty="0">
                <a:solidFill>
                  <a:schemeClr val="accent6">
                    <a:lumMod val="75000"/>
                  </a:schemeClr>
                </a:solidFill>
              </a:rPr>
              <a:t>60 minut</a:t>
            </a:r>
            <a:r>
              <a:rPr lang="cs-CZ" sz="1800" i="1" dirty="0"/>
              <a:t>). Chceme vyrobit rozličné množství mís (</a:t>
            </a:r>
            <a:r>
              <a:rPr lang="cs-CZ" sz="1800" i="1" dirty="0">
                <a:solidFill>
                  <a:schemeClr val="accent1">
                    <a:lumMod val="75000"/>
                  </a:schemeClr>
                </a:solidFill>
              </a:rPr>
              <a:t>4.000 Ks</a:t>
            </a:r>
            <a:r>
              <a:rPr lang="cs-CZ" sz="1800" i="1" dirty="0"/>
              <a:t>, </a:t>
            </a:r>
            <a:r>
              <a:rPr lang="cs-CZ" sz="1800" i="1" dirty="0">
                <a:solidFill>
                  <a:schemeClr val="accent2">
                    <a:lumMod val="50000"/>
                  </a:schemeClr>
                </a:solidFill>
              </a:rPr>
              <a:t>2.500 Ks </a:t>
            </a:r>
            <a:r>
              <a:rPr lang="cs-CZ" sz="1800" i="1" dirty="0"/>
              <a:t>a </a:t>
            </a:r>
            <a:r>
              <a:rPr lang="cs-CZ" sz="1800" i="1" dirty="0">
                <a:solidFill>
                  <a:schemeClr val="accent6">
                    <a:lumMod val="75000"/>
                  </a:schemeClr>
                </a:solidFill>
              </a:rPr>
              <a:t>1.500 Ks</a:t>
            </a:r>
            <a:r>
              <a:rPr lang="cs-CZ" sz="1800" i="1" dirty="0"/>
              <a:t>). Odpisy na pálicí pec činí 105.000 Kč.</a:t>
            </a:r>
          </a:p>
          <a:p>
            <a:pPr marL="0" indent="0">
              <a:buNone/>
            </a:pPr>
            <a:r>
              <a:rPr lang="cs-CZ" sz="1800" b="1" dirty="0"/>
              <a:t>Řešení:</a:t>
            </a:r>
          </a:p>
          <a:p>
            <a:pPr marL="0" indent="0">
              <a:buNone/>
            </a:pPr>
            <a:r>
              <a:rPr lang="cs-CZ" sz="1800" dirty="0"/>
              <a:t>Poměrové číslo dle času výroby výrobků </a:t>
            </a:r>
            <a:r>
              <a:rPr lang="cs-CZ" sz="1800" dirty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cs-CZ" sz="1800" dirty="0"/>
              <a:t>, </a:t>
            </a:r>
            <a:r>
              <a:rPr lang="cs-CZ" sz="1800" dirty="0">
                <a:solidFill>
                  <a:schemeClr val="accent2">
                    <a:lumMod val="50000"/>
                  </a:schemeClr>
                </a:solidFill>
              </a:rPr>
              <a:t>B</a:t>
            </a:r>
            <a:r>
              <a:rPr lang="cs-CZ" sz="1800" dirty="0"/>
              <a:t> a C je </a:t>
            </a:r>
            <a:r>
              <a:rPr lang="cs-CZ" sz="1800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cs-CZ" sz="1800" dirty="0"/>
              <a:t>:</a:t>
            </a:r>
            <a:r>
              <a:rPr lang="cs-CZ" sz="1800" dirty="0"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cs-CZ" sz="1800" dirty="0"/>
              <a:t>:</a:t>
            </a:r>
            <a:r>
              <a:rPr lang="cs-CZ" sz="1800" dirty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cs-CZ" sz="1800" dirty="0"/>
              <a:t>. Přepočteme-li výrobky dle poměrového čísla, pak vyrábíme </a:t>
            </a:r>
            <a:r>
              <a:rPr lang="cs-CZ" sz="1800" dirty="0">
                <a:solidFill>
                  <a:schemeClr val="accent1">
                    <a:lumMod val="75000"/>
                  </a:schemeClr>
                </a:solidFill>
              </a:rPr>
              <a:t>4.000</a:t>
            </a:r>
            <a:r>
              <a:rPr lang="cs-CZ" sz="1800" dirty="0"/>
              <a:t>, </a:t>
            </a:r>
            <a:r>
              <a:rPr lang="cs-CZ" sz="1800" dirty="0">
                <a:solidFill>
                  <a:schemeClr val="accent2">
                    <a:lumMod val="50000"/>
                  </a:schemeClr>
                </a:solidFill>
              </a:rPr>
              <a:t>5.000 (2.500x2) </a:t>
            </a:r>
            <a:r>
              <a:rPr lang="cs-CZ" sz="1800" dirty="0"/>
              <a:t>a </a:t>
            </a:r>
            <a:r>
              <a:rPr lang="cs-CZ" sz="1800" dirty="0">
                <a:solidFill>
                  <a:schemeClr val="accent6">
                    <a:lumMod val="75000"/>
                  </a:schemeClr>
                </a:solidFill>
              </a:rPr>
              <a:t>6.000 (1.500x4)</a:t>
            </a:r>
            <a:r>
              <a:rPr lang="cs-CZ" sz="1800" dirty="0"/>
              <a:t>. Odpis na přepočtenou jednici činí 7 Kč (105.000/15.000). Odpisy na mísu </a:t>
            </a:r>
            <a:r>
              <a:rPr lang="cs-CZ" sz="1800" dirty="0">
                <a:solidFill>
                  <a:schemeClr val="accent1">
                    <a:lumMod val="75000"/>
                  </a:schemeClr>
                </a:solidFill>
              </a:rPr>
              <a:t>A tedy činí 7 Kč (7x1)</a:t>
            </a:r>
            <a:r>
              <a:rPr lang="cs-CZ" sz="1800" dirty="0"/>
              <a:t>, na mísu </a:t>
            </a:r>
            <a:r>
              <a:rPr lang="cs-CZ" sz="1800" dirty="0">
                <a:solidFill>
                  <a:schemeClr val="accent2">
                    <a:lumMod val="50000"/>
                  </a:schemeClr>
                </a:solidFill>
              </a:rPr>
              <a:t>B tedy činí 14 Kč (7x2) </a:t>
            </a:r>
            <a:r>
              <a:rPr lang="cs-CZ" sz="1800" dirty="0"/>
              <a:t>a na mísu </a:t>
            </a:r>
            <a:r>
              <a:rPr lang="cs-CZ" sz="1800" dirty="0">
                <a:solidFill>
                  <a:schemeClr val="accent6">
                    <a:lumMod val="75000"/>
                  </a:schemeClr>
                </a:solidFill>
              </a:rPr>
              <a:t>C 28 Kč (7x4)</a:t>
            </a:r>
            <a:r>
              <a:rPr lang="cs-CZ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85643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4A8AA5-F748-EA27-7569-BF4EE6B61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Přirážková kalkulace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E49133-D31D-89A5-3FC0-B5F16B004B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/>
              <a:t>(</a:t>
            </a:r>
            <a:r>
              <a:rPr lang="cs-CZ" sz="1800" b="1" dirty="0"/>
              <a:t>různorodé výrobky</a:t>
            </a:r>
            <a:r>
              <a:rPr lang="cs-CZ" sz="1800" dirty="0"/>
              <a:t>, nepřímé náklady jsou rozvrhovány </a:t>
            </a:r>
            <a:r>
              <a:rPr lang="cs-CZ" sz="1800" b="1" dirty="0"/>
              <a:t>dle zdůvodněné rozvrhové základny, která zachycuje poměr</a:t>
            </a:r>
            <a:r>
              <a:rPr lang="cs-CZ" sz="1800" dirty="0"/>
              <a:t>, ta může být peněžní vs. naturální)</a:t>
            </a:r>
          </a:p>
          <a:p>
            <a:pPr marL="0" indent="0">
              <a:buNone/>
            </a:pPr>
            <a:r>
              <a:rPr lang="cs-CZ" sz="1800" b="1" dirty="0"/>
              <a:t>Zadání:</a:t>
            </a:r>
          </a:p>
          <a:p>
            <a:pPr marL="0" indent="0">
              <a:buNone/>
            </a:pPr>
            <a:r>
              <a:rPr lang="cs-CZ" sz="1800" i="1" dirty="0"/>
              <a:t>Švadlena vyrábí </a:t>
            </a:r>
            <a:r>
              <a:rPr lang="cs-CZ" sz="1800" i="1" dirty="0">
                <a:solidFill>
                  <a:schemeClr val="accent2">
                    <a:lumMod val="75000"/>
                  </a:schemeClr>
                </a:solidFill>
              </a:rPr>
              <a:t>halenky</a:t>
            </a:r>
            <a:r>
              <a:rPr lang="cs-CZ" sz="1800" i="1" dirty="0"/>
              <a:t> a </a:t>
            </a:r>
            <a:r>
              <a:rPr lang="cs-CZ" sz="1800" i="1" dirty="0">
                <a:solidFill>
                  <a:schemeClr val="accent5">
                    <a:lumMod val="75000"/>
                  </a:schemeClr>
                </a:solidFill>
              </a:rPr>
              <a:t>košile</a:t>
            </a:r>
            <a:r>
              <a:rPr lang="cs-CZ" sz="1800" i="1" dirty="0"/>
              <a:t>. </a:t>
            </a:r>
            <a:r>
              <a:rPr lang="cs-CZ" sz="1800" i="1" dirty="0">
                <a:solidFill>
                  <a:schemeClr val="accent2">
                    <a:lumMod val="75000"/>
                  </a:schemeClr>
                </a:solidFill>
              </a:rPr>
              <a:t>Přímý materiál na halenky činí 150 Kč, přímé mzdy 161 Kč</a:t>
            </a:r>
            <a:r>
              <a:rPr lang="cs-CZ" sz="1800" i="1" dirty="0"/>
              <a:t>. </a:t>
            </a:r>
            <a:r>
              <a:rPr lang="cs-CZ" sz="1800" i="1" dirty="0">
                <a:solidFill>
                  <a:schemeClr val="accent5">
                    <a:lumMod val="75000"/>
                  </a:schemeClr>
                </a:solidFill>
              </a:rPr>
              <a:t>Přímý materiál na košile činí 140 Kč, přímé mzdy na košile činí 195 Kč</a:t>
            </a:r>
            <a:r>
              <a:rPr lang="cs-CZ" sz="1800" i="1" dirty="0"/>
              <a:t>. V daném období vyrobí </a:t>
            </a:r>
            <a:r>
              <a:rPr lang="cs-CZ" sz="1800" i="1" dirty="0">
                <a:solidFill>
                  <a:schemeClr val="accent2">
                    <a:lumMod val="75000"/>
                  </a:schemeClr>
                </a:solidFill>
              </a:rPr>
              <a:t>1.000 Ks halenek </a:t>
            </a:r>
            <a:r>
              <a:rPr lang="cs-CZ" sz="1800" i="1" dirty="0"/>
              <a:t>a </a:t>
            </a:r>
            <a:r>
              <a:rPr lang="cs-CZ" sz="1800" i="1" dirty="0">
                <a:solidFill>
                  <a:schemeClr val="accent5">
                    <a:lumMod val="75000"/>
                  </a:schemeClr>
                </a:solidFill>
              </a:rPr>
              <a:t>200 Ks košil</a:t>
            </a:r>
            <a:r>
              <a:rPr lang="cs-CZ" sz="1800" i="1" dirty="0"/>
              <a:t>. Společné režijní náklady, jež je třeba rozvrhnout zahrnují:</a:t>
            </a:r>
          </a:p>
          <a:p>
            <a:pPr>
              <a:buFontTx/>
              <a:buChar char="-"/>
            </a:pPr>
            <a:r>
              <a:rPr lang="cs-CZ" sz="1800" i="1" dirty="0"/>
              <a:t>Výrobní režii = 50.000 Kč</a:t>
            </a:r>
          </a:p>
          <a:p>
            <a:pPr>
              <a:buFontTx/>
              <a:buChar char="-"/>
            </a:pPr>
            <a:r>
              <a:rPr lang="cs-CZ" sz="1800" i="1" dirty="0"/>
              <a:t>Správní režii = 10.000 Kč</a:t>
            </a:r>
          </a:p>
          <a:p>
            <a:pPr marL="0" indent="0">
              <a:buNone/>
            </a:pPr>
            <a:r>
              <a:rPr lang="cs-CZ" sz="1800" i="1" dirty="0"/>
              <a:t>Vhodnou rozvrhovou základnou jsou přímé mzdy.</a:t>
            </a:r>
          </a:p>
          <a:p>
            <a:pPr marL="0" indent="0">
              <a:buNone/>
            </a:pPr>
            <a:r>
              <a:rPr lang="cs-CZ" sz="1800" b="1" dirty="0"/>
              <a:t>Vyřešte.</a:t>
            </a:r>
          </a:p>
        </p:txBody>
      </p:sp>
    </p:spTree>
    <p:extLst>
      <p:ext uri="{BB962C8B-B14F-4D97-AF65-F5344CB8AC3E}">
        <p14:creationId xmlns:p14="http://schemas.microsoft.com/office/powerpoint/2010/main" val="1337908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4A8AA5-F748-EA27-7569-BF4EE6B61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Přirážková kalkulace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E49133-D31D-89A5-3FC0-B5F16B004B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sz="1600" dirty="0"/>
              <a:t>(</a:t>
            </a:r>
            <a:r>
              <a:rPr lang="cs-CZ" sz="1600" b="1" dirty="0"/>
              <a:t>různorodé výrobky</a:t>
            </a:r>
            <a:r>
              <a:rPr lang="cs-CZ" sz="1600" dirty="0"/>
              <a:t>, nepřímé náklady jsou rozvrhovány </a:t>
            </a:r>
            <a:r>
              <a:rPr lang="cs-CZ" sz="1600" b="1" dirty="0"/>
              <a:t>dle zdůvodněné rozvrhové základny, která zachycuje poměr</a:t>
            </a:r>
            <a:r>
              <a:rPr lang="cs-CZ" sz="1600" dirty="0"/>
              <a:t>, ta může být peněžní vs. naturální)</a:t>
            </a:r>
          </a:p>
          <a:p>
            <a:pPr marL="0" indent="0">
              <a:buNone/>
            </a:pPr>
            <a:r>
              <a:rPr lang="cs-CZ" sz="1600" b="1" dirty="0"/>
              <a:t>Zadání:</a:t>
            </a:r>
          </a:p>
          <a:p>
            <a:pPr marL="0" indent="0">
              <a:buNone/>
            </a:pPr>
            <a:r>
              <a:rPr lang="cs-CZ" sz="1600" i="1" dirty="0"/>
              <a:t>Švadlena vyrábí </a:t>
            </a:r>
            <a:r>
              <a:rPr lang="cs-CZ" sz="1600" i="1" dirty="0">
                <a:solidFill>
                  <a:schemeClr val="accent2">
                    <a:lumMod val="75000"/>
                  </a:schemeClr>
                </a:solidFill>
              </a:rPr>
              <a:t>halenky</a:t>
            </a:r>
            <a:r>
              <a:rPr lang="cs-CZ" sz="1600" i="1" dirty="0"/>
              <a:t> a </a:t>
            </a:r>
            <a:r>
              <a:rPr lang="cs-CZ" sz="1600" i="1" dirty="0">
                <a:solidFill>
                  <a:schemeClr val="accent5">
                    <a:lumMod val="75000"/>
                  </a:schemeClr>
                </a:solidFill>
              </a:rPr>
              <a:t>košile</a:t>
            </a:r>
            <a:r>
              <a:rPr lang="cs-CZ" sz="1600" i="1" dirty="0"/>
              <a:t>. </a:t>
            </a:r>
            <a:r>
              <a:rPr lang="cs-CZ" sz="1600" i="1" dirty="0">
                <a:solidFill>
                  <a:schemeClr val="accent2">
                    <a:lumMod val="75000"/>
                  </a:schemeClr>
                </a:solidFill>
              </a:rPr>
              <a:t>Přímý materiál na halenky činí 150 Kč, přímé mzdy 161 Kč</a:t>
            </a:r>
            <a:r>
              <a:rPr lang="cs-CZ" sz="1600" i="1" dirty="0"/>
              <a:t>. </a:t>
            </a:r>
            <a:r>
              <a:rPr lang="cs-CZ" sz="1600" i="1" dirty="0">
                <a:solidFill>
                  <a:schemeClr val="accent5">
                    <a:lumMod val="75000"/>
                  </a:schemeClr>
                </a:solidFill>
              </a:rPr>
              <a:t>Přímý materiál na košile činí 140 Kč, přímé mzdy na košile činí 195 Kč</a:t>
            </a:r>
            <a:r>
              <a:rPr lang="cs-CZ" sz="1600" i="1" dirty="0"/>
              <a:t>. V daném období vyrobí </a:t>
            </a:r>
            <a:r>
              <a:rPr lang="cs-CZ" sz="1600" i="1" dirty="0">
                <a:solidFill>
                  <a:schemeClr val="accent2">
                    <a:lumMod val="75000"/>
                  </a:schemeClr>
                </a:solidFill>
              </a:rPr>
              <a:t>1.000 Ks halenek </a:t>
            </a:r>
            <a:r>
              <a:rPr lang="cs-CZ" sz="1600" i="1" dirty="0"/>
              <a:t>a </a:t>
            </a:r>
            <a:r>
              <a:rPr lang="cs-CZ" sz="1600" i="1" dirty="0">
                <a:solidFill>
                  <a:schemeClr val="accent5">
                    <a:lumMod val="75000"/>
                  </a:schemeClr>
                </a:solidFill>
              </a:rPr>
              <a:t>200 Ks košil</a:t>
            </a:r>
            <a:r>
              <a:rPr lang="cs-CZ" sz="1600" i="1" dirty="0"/>
              <a:t>. Společné režijní náklady, jež je třeba rozvrhnout zahrnují:</a:t>
            </a:r>
          </a:p>
          <a:p>
            <a:pPr>
              <a:buFontTx/>
              <a:buChar char="-"/>
            </a:pPr>
            <a:r>
              <a:rPr lang="cs-CZ" sz="1600" i="1" dirty="0"/>
              <a:t>Výrobní režii = 50.000 Kč</a:t>
            </a:r>
          </a:p>
          <a:p>
            <a:pPr>
              <a:buFontTx/>
              <a:buChar char="-"/>
            </a:pPr>
            <a:r>
              <a:rPr lang="cs-CZ" sz="1600" i="1" dirty="0"/>
              <a:t>Správní režii = 10.000 Kč</a:t>
            </a:r>
          </a:p>
          <a:p>
            <a:pPr marL="0" indent="0">
              <a:buNone/>
            </a:pPr>
            <a:r>
              <a:rPr lang="cs-CZ" sz="1600" i="1" dirty="0"/>
              <a:t>Vhodnou rozvrhovou základnou jsou přímé mzdy.</a:t>
            </a:r>
          </a:p>
          <a:p>
            <a:pPr marL="0" indent="0">
              <a:buNone/>
            </a:pPr>
            <a:r>
              <a:rPr lang="cs-CZ" sz="1600" b="1" dirty="0"/>
              <a:t>Řešení:</a:t>
            </a:r>
          </a:p>
          <a:p>
            <a:pPr marL="0" indent="0">
              <a:buNone/>
            </a:pPr>
            <a:r>
              <a:rPr lang="cs-CZ" sz="1600" dirty="0"/>
              <a:t>Propočet rozvrhové základny (</a:t>
            </a:r>
            <a:r>
              <a:rPr lang="cs-CZ" sz="1600" dirty="0">
                <a:solidFill>
                  <a:schemeClr val="accent2">
                    <a:lumMod val="75000"/>
                  </a:schemeClr>
                </a:solidFill>
              </a:rPr>
              <a:t>1.000 Ks x 161 Kč pro halenky </a:t>
            </a:r>
            <a:r>
              <a:rPr lang="cs-CZ" sz="1600" dirty="0"/>
              <a:t>+ </a:t>
            </a:r>
            <a:r>
              <a:rPr lang="cs-CZ" sz="1600" dirty="0">
                <a:solidFill>
                  <a:schemeClr val="accent5">
                    <a:lumMod val="75000"/>
                  </a:schemeClr>
                </a:solidFill>
              </a:rPr>
              <a:t>200 Ks x 195 Kč pro košile</a:t>
            </a:r>
            <a:r>
              <a:rPr lang="cs-CZ" sz="1600" dirty="0"/>
              <a:t>) vychází 200.000 Kč. Přirážka výrobní režie (50.000 Kč/200.000 Kč) činí 25 %. Přirážka správní režie (10.000 Kč/200.000 Kč) činí 5 %. Předběžná kalkulace tedy vychází: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accent2">
                    <a:lumMod val="75000"/>
                  </a:schemeClr>
                </a:solidFill>
              </a:rPr>
              <a:t>Pro halenky 40,25 Kč za výrobní režii (161x0,25) a 8,05 Kč za správní režii (161x0,05). 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accent5">
                    <a:lumMod val="75000"/>
                  </a:schemeClr>
                </a:solidFill>
              </a:rPr>
              <a:t>Pro košile 48,75 Kč za výrobní režii (195x0,25) a 9,75 Kč za správní režii (195x0,05).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b="1" dirty="0"/>
              <a:t>Jak vypadají kalkulační vzorce?</a:t>
            </a:r>
          </a:p>
        </p:txBody>
      </p:sp>
    </p:spTree>
    <p:extLst>
      <p:ext uri="{BB962C8B-B14F-4D97-AF65-F5344CB8AC3E}">
        <p14:creationId xmlns:p14="http://schemas.microsoft.com/office/powerpoint/2010/main" val="4113120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4A8AA5-F748-EA27-7569-BF4EE6B61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Přirážková kalkulace – KALKULAČNÍ VZOREC</a:t>
            </a:r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D55331D8-4DB3-CE84-3431-B49E46E040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5855191"/>
              </p:ext>
            </p:extLst>
          </p:nvPr>
        </p:nvGraphicFramePr>
        <p:xfrm>
          <a:off x="838200" y="1825625"/>
          <a:ext cx="10515599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146167901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3490227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670962579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66172965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4860841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Přirážková kalkulace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/>
                        <a:t>Halenky (1 ks)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/>
                        <a:t>Košile (1 ks)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0520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Přímý materiál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/>
                        <a:t>   150,- Kč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/>
                        <a:t> 140,- Kč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547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Přímé mzdy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/>
                        <a:t>   161,- Kč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/>
                        <a:t> 195,- Kč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60317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Výrobní režie (propočet kalkulací)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/>
                        <a:t>    40,25 Kč (=161x0,25)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/>
                        <a:t>   48,75 Kč (=195x0,25)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236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Správní režie (propočet kalkulací)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/>
                        <a:t>      8,05 Kč (=161x0,05)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/>
                        <a:t>     9,75 Kč (=195,0,05)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47680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Vlastní náklady celkem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/>
                        <a:t> 359,3 Kč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/>
                        <a:t>393,5 Kč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6029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Marže?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HČ: 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VČ: 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HČ: 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VČ: ANO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2650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Cena?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HČ: 359,3 Kč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VČ: 359,3 Kč 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HČ: 393,5 Kč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VČ: 393,5 Kč 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1563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24150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782</Words>
  <Application>Microsoft Office PowerPoint</Application>
  <PresentationFormat>Širokoúhlá obrazovka</PresentationFormat>
  <Paragraphs>79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Kalkulace</vt:lpstr>
      <vt:lpstr>Kalkulace prostým dělením</vt:lpstr>
      <vt:lpstr>Kalkulace prostým dělením</vt:lpstr>
      <vt:lpstr>Kalkulace dělení s poměrovými čísly</vt:lpstr>
      <vt:lpstr>Kalkulace dělení s poměrovými čísly</vt:lpstr>
      <vt:lpstr>Přirážková kalkulace</vt:lpstr>
      <vt:lpstr>Přirážková kalkulace</vt:lpstr>
      <vt:lpstr>Přirážková kalkulace – KALKULAČNÍ VZOREC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Kalkulace</dc:title>
  <dc:creator>Jakub Pejcal</dc:creator>
  <cp:lastModifiedBy>Marie Hladká</cp:lastModifiedBy>
  <cp:revision>2</cp:revision>
  <dcterms:created xsi:type="dcterms:W3CDTF">2022-10-10T07:00:35Z</dcterms:created>
  <dcterms:modified xsi:type="dcterms:W3CDTF">2022-10-11T12:14:39Z</dcterms:modified>
</cp:coreProperties>
</file>