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8"/>
  </p:notesMasterIdLst>
  <p:handoutMasterIdLst>
    <p:handoutMasterId r:id="rId69"/>
  </p:handoutMasterIdLst>
  <p:sldIdLst>
    <p:sldId id="256" r:id="rId2"/>
    <p:sldId id="257" r:id="rId3"/>
    <p:sldId id="258" r:id="rId4"/>
    <p:sldId id="259" r:id="rId5"/>
    <p:sldId id="260" r:id="rId6"/>
    <p:sldId id="324"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7" r:id="rId30"/>
    <p:sldId id="289" r:id="rId31"/>
    <p:sldId id="290" r:id="rId32"/>
    <p:sldId id="291" r:id="rId33"/>
    <p:sldId id="292" r:id="rId34"/>
    <p:sldId id="293" r:id="rId35"/>
    <p:sldId id="294" r:id="rId36"/>
    <p:sldId id="295" r:id="rId37"/>
    <p:sldId id="296" r:id="rId38"/>
    <p:sldId id="297" r:id="rId39"/>
    <p:sldId id="303"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5" r:id="rId59"/>
    <p:sldId id="284" r:id="rId60"/>
    <p:sldId id="285" r:id="rId61"/>
    <p:sldId id="286" r:id="rId62"/>
    <p:sldId id="298" r:id="rId63"/>
    <p:sldId id="299" r:id="rId64"/>
    <p:sldId id="300" r:id="rId65"/>
    <p:sldId id="301" r:id="rId66"/>
    <p:sldId id="302" r:id="rId6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8" autoAdjust="0"/>
    <p:restoredTop sz="96259" autoAdjust="0"/>
  </p:normalViewPr>
  <p:slideViewPr>
    <p:cSldViewPr snapToGrid="0">
      <p:cViewPr varScale="1">
        <p:scale>
          <a:sx n="97" d="100"/>
          <a:sy n="97" d="100"/>
        </p:scale>
        <p:origin x="125" y="439"/>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Kdo chybí pokud</a:t>
            </a:r>
            <a:r>
              <a:rPr lang="cs-CZ" baseline="0" dirty="0"/>
              <a:t> uvažujeme jinou zemi než ČR?</a:t>
            </a:r>
            <a:endParaRPr lang="en-GB" dirty="0"/>
          </a:p>
        </p:txBody>
      </p:sp>
      <p:sp>
        <p:nvSpPr>
          <p:cNvPr id="4" name="Zástupný symbol pro číslo snímku 3"/>
          <p:cNvSpPr>
            <a:spLocks noGrp="1"/>
          </p:cNvSpPr>
          <p:nvPr>
            <p:ph type="sldNum" sz="quarter" idx="10"/>
          </p:nvPr>
        </p:nvSpPr>
        <p:spPr/>
        <p:txBody>
          <a:bodyPr/>
          <a:lstStyle/>
          <a:p>
            <a:fld id="{3FF4BE22-3AA0-4433-8A66-15D207540247}" type="slidenum">
              <a:rPr lang="cs-CZ" smtClean="0"/>
              <a:t>20</a:t>
            </a:fld>
            <a:endParaRPr lang="cs-CZ"/>
          </a:p>
        </p:txBody>
      </p:sp>
    </p:spTree>
    <p:extLst>
      <p:ext uri="{BB962C8B-B14F-4D97-AF65-F5344CB8AC3E}">
        <p14:creationId xmlns:p14="http://schemas.microsoft.com/office/powerpoint/2010/main" val="712982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Carney</a:t>
            </a:r>
            <a:r>
              <a:rPr lang="cs-CZ" dirty="0"/>
              <a:t>: </a:t>
            </a:r>
            <a:r>
              <a:rPr lang="cs-CZ" dirty="0" err="1"/>
              <a:t>The</a:t>
            </a:r>
            <a:r>
              <a:rPr lang="cs-CZ" dirty="0"/>
              <a:t> idea </a:t>
            </a:r>
            <a:r>
              <a:rPr lang="cs-CZ" dirty="0" err="1"/>
              <a:t>of</a:t>
            </a:r>
            <a:r>
              <a:rPr lang="cs-CZ" dirty="0"/>
              <a:t> </a:t>
            </a:r>
            <a:r>
              <a:rPr lang="cs-CZ" dirty="0" err="1"/>
              <a:t>comprehensive</a:t>
            </a:r>
            <a:r>
              <a:rPr lang="cs-CZ" dirty="0"/>
              <a:t> </a:t>
            </a:r>
            <a:r>
              <a:rPr lang="cs-CZ" dirty="0" err="1"/>
              <a:t>rationality</a:t>
            </a:r>
            <a:r>
              <a:rPr lang="cs-CZ" dirty="0"/>
              <a:t> </a:t>
            </a:r>
            <a:r>
              <a:rPr lang="cs-CZ" dirty="0" err="1"/>
              <a:t>is</a:t>
            </a:r>
            <a:r>
              <a:rPr lang="cs-CZ" dirty="0"/>
              <a:t> </a:t>
            </a:r>
            <a:r>
              <a:rPr lang="cs-CZ" dirty="0" err="1"/>
              <a:t>that</a:t>
            </a:r>
            <a:r>
              <a:rPr lang="cs-CZ" dirty="0"/>
              <a:t> </a:t>
            </a:r>
            <a:r>
              <a:rPr lang="cs-CZ" dirty="0" err="1"/>
              <a:t>elected</a:t>
            </a:r>
            <a:r>
              <a:rPr lang="cs-CZ" dirty="0"/>
              <a:t> </a:t>
            </a:r>
            <a:r>
              <a:rPr lang="cs-CZ" dirty="0" err="1"/>
              <a:t>policymakers</a:t>
            </a:r>
            <a:r>
              <a:rPr lang="cs-CZ" dirty="0"/>
              <a:t> </a:t>
            </a:r>
            <a:r>
              <a:rPr lang="cs-CZ" dirty="0" err="1"/>
              <a:t>translate</a:t>
            </a:r>
            <a:r>
              <a:rPr lang="cs-CZ" dirty="0"/>
              <a:t> </a:t>
            </a:r>
            <a:r>
              <a:rPr lang="cs-CZ" dirty="0" err="1"/>
              <a:t>their</a:t>
            </a:r>
            <a:r>
              <a:rPr lang="cs-CZ" dirty="0"/>
              <a:t> </a:t>
            </a:r>
            <a:r>
              <a:rPr lang="cs-CZ" dirty="0" err="1"/>
              <a:t>values</a:t>
            </a:r>
            <a:r>
              <a:rPr lang="cs-CZ" baseline="0" dirty="0"/>
              <a:t> </a:t>
            </a:r>
            <a:r>
              <a:rPr lang="cs-CZ" baseline="0" dirty="0" err="1"/>
              <a:t>into</a:t>
            </a:r>
            <a:r>
              <a:rPr lang="cs-CZ" baseline="0" dirty="0"/>
              <a:t> policy in a </a:t>
            </a:r>
            <a:r>
              <a:rPr lang="cs-CZ" baseline="0" dirty="0" err="1"/>
              <a:t>straightforward</a:t>
            </a:r>
            <a:r>
              <a:rPr lang="cs-CZ" baseline="0" dirty="0"/>
              <a:t> </a:t>
            </a:r>
            <a:r>
              <a:rPr lang="cs-CZ" baseline="0" dirty="0" err="1"/>
              <a:t>manner</a:t>
            </a:r>
            <a:r>
              <a:rPr lang="cs-CZ" baseline="0" dirty="0"/>
              <a:t>. </a:t>
            </a:r>
            <a:r>
              <a:rPr lang="cs-CZ" baseline="0" dirty="0" err="1"/>
              <a:t>They</a:t>
            </a:r>
            <a:r>
              <a:rPr lang="cs-CZ" baseline="0" dirty="0"/>
              <a:t> </a:t>
            </a:r>
            <a:r>
              <a:rPr lang="cs-CZ" baseline="0" dirty="0" err="1"/>
              <a:t>gave</a:t>
            </a:r>
            <a:r>
              <a:rPr lang="cs-CZ" baseline="0" dirty="0"/>
              <a:t> a </a:t>
            </a:r>
            <a:r>
              <a:rPr lang="cs-CZ" baseline="0" dirty="0" err="1"/>
              <a:t>clear</a:t>
            </a:r>
            <a:r>
              <a:rPr lang="cs-CZ" baseline="0" dirty="0"/>
              <a:t>, </a:t>
            </a:r>
            <a:r>
              <a:rPr lang="cs-CZ" baseline="0" dirty="0" err="1"/>
              <a:t>coherent</a:t>
            </a:r>
            <a:r>
              <a:rPr lang="cs-CZ" baseline="0" dirty="0"/>
              <a:t> and rank </a:t>
            </a:r>
            <a:r>
              <a:rPr lang="cs-CZ" baseline="0" dirty="0" err="1"/>
              <a:t>ordered</a:t>
            </a:r>
            <a:r>
              <a:rPr lang="cs-CZ" baseline="0" dirty="0"/>
              <a:t> set </a:t>
            </a:r>
            <a:r>
              <a:rPr lang="cs-CZ" baseline="0" dirty="0" err="1"/>
              <a:t>of</a:t>
            </a:r>
            <a:r>
              <a:rPr lang="cs-CZ" baseline="0" dirty="0"/>
              <a:t> policy </a:t>
            </a:r>
            <a:r>
              <a:rPr lang="cs-CZ" baseline="0" dirty="0" err="1"/>
              <a:t>preferences</a:t>
            </a:r>
            <a:r>
              <a:rPr lang="cs-CZ" baseline="0" dirty="0"/>
              <a:t> </a:t>
            </a:r>
            <a:r>
              <a:rPr lang="cs-CZ" baseline="0" dirty="0" err="1"/>
              <a:t>which</a:t>
            </a:r>
            <a:r>
              <a:rPr lang="cs-CZ" baseline="0" dirty="0"/>
              <a:t> </a:t>
            </a:r>
            <a:r>
              <a:rPr lang="cs-CZ" baseline="0" dirty="0" err="1"/>
              <a:t>organizations</a:t>
            </a:r>
            <a:r>
              <a:rPr lang="cs-CZ" baseline="0" dirty="0"/>
              <a:t> </a:t>
            </a:r>
            <a:r>
              <a:rPr lang="cs-CZ" baseline="0" dirty="0" err="1"/>
              <a:t>carry</a:t>
            </a:r>
            <a:r>
              <a:rPr lang="cs-CZ" baseline="0" dirty="0"/>
              <a:t> </a:t>
            </a:r>
            <a:r>
              <a:rPr lang="cs-CZ" baseline="0" dirty="0" err="1"/>
              <a:t>out</a:t>
            </a:r>
            <a:r>
              <a:rPr lang="cs-CZ" baseline="0" dirty="0"/>
              <a:t> in a </a:t>
            </a:r>
            <a:r>
              <a:rPr lang="cs-CZ" baseline="0" dirty="0" err="1"/>
              <a:t>logical</a:t>
            </a:r>
            <a:r>
              <a:rPr lang="cs-CZ" baseline="0" dirty="0"/>
              <a:t>, </a:t>
            </a:r>
            <a:r>
              <a:rPr lang="cs-CZ" baseline="0" dirty="0" err="1"/>
              <a:t>reasoned</a:t>
            </a:r>
            <a:r>
              <a:rPr lang="cs-CZ" baseline="0" dirty="0"/>
              <a:t> and </a:t>
            </a:r>
            <a:r>
              <a:rPr lang="cs-CZ" baseline="0" dirty="0" err="1"/>
              <a:t>neutral</a:t>
            </a:r>
            <a:r>
              <a:rPr lang="cs-CZ" baseline="0" dirty="0"/>
              <a:t> </a:t>
            </a:r>
            <a:r>
              <a:rPr lang="cs-CZ" baseline="0" dirty="0" err="1"/>
              <a:t>way</a:t>
            </a:r>
            <a:endParaRPr lang="cs-CZ" dirty="0"/>
          </a:p>
        </p:txBody>
      </p:sp>
      <p:sp>
        <p:nvSpPr>
          <p:cNvPr id="4" name="Zástupný symbol pro číslo snímku 3"/>
          <p:cNvSpPr>
            <a:spLocks noGrp="1"/>
          </p:cNvSpPr>
          <p:nvPr>
            <p:ph type="sldNum" sz="quarter" idx="10"/>
          </p:nvPr>
        </p:nvSpPr>
        <p:spPr/>
        <p:txBody>
          <a:bodyPr/>
          <a:lstStyle/>
          <a:p>
            <a:fld id="{A26F836A-00C8-42C0-8E08-ABF48AF2FAC3}" type="slidenum">
              <a:rPr lang="cs-CZ" smtClean="0"/>
              <a:t>28</a:t>
            </a:fld>
            <a:endParaRPr lang="cs-CZ"/>
          </a:p>
        </p:txBody>
      </p:sp>
    </p:spTree>
    <p:extLst>
      <p:ext uri="{BB962C8B-B14F-4D97-AF65-F5344CB8AC3E}">
        <p14:creationId xmlns:p14="http://schemas.microsoft.com/office/powerpoint/2010/main" val="1690391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Dye</a:t>
            </a:r>
            <a:r>
              <a:rPr lang="cs-CZ"/>
              <a:t> p.7</a:t>
            </a:r>
          </a:p>
        </p:txBody>
      </p:sp>
      <p:sp>
        <p:nvSpPr>
          <p:cNvPr id="4" name="Zástupný symbol pro číslo snímku 3"/>
          <p:cNvSpPr>
            <a:spLocks noGrp="1"/>
          </p:cNvSpPr>
          <p:nvPr>
            <p:ph type="sldNum" sz="quarter" idx="10"/>
          </p:nvPr>
        </p:nvSpPr>
        <p:spPr/>
        <p:txBody>
          <a:bodyPr/>
          <a:lstStyle/>
          <a:p>
            <a:fld id="{A96AAE8B-7D6C-46F7-ABF1-9EFF7124CDB4}" type="slidenum">
              <a:rPr lang="cs-CZ" smtClean="0"/>
              <a:t>31</a:t>
            </a:fld>
            <a:endParaRPr lang="cs-CZ"/>
          </a:p>
        </p:txBody>
      </p:sp>
    </p:spTree>
    <p:extLst>
      <p:ext uri="{BB962C8B-B14F-4D97-AF65-F5344CB8AC3E}">
        <p14:creationId xmlns:p14="http://schemas.microsoft.com/office/powerpoint/2010/main" val="3444748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Dye</a:t>
            </a:r>
            <a:r>
              <a:rPr lang="cs-CZ" dirty="0"/>
              <a:t> p.8 upraveno</a:t>
            </a:r>
          </a:p>
          <a:p>
            <a:r>
              <a:rPr lang="cs-CZ" dirty="0"/>
              <a:t>+ dostupnost</a:t>
            </a:r>
            <a:r>
              <a:rPr lang="cs-CZ" baseline="0" dirty="0"/>
              <a:t> dat a informací</a:t>
            </a:r>
            <a:endParaRPr lang="cs-CZ" dirty="0"/>
          </a:p>
        </p:txBody>
      </p:sp>
      <p:sp>
        <p:nvSpPr>
          <p:cNvPr id="4" name="Zástupný symbol pro číslo snímku 3"/>
          <p:cNvSpPr>
            <a:spLocks noGrp="1"/>
          </p:cNvSpPr>
          <p:nvPr>
            <p:ph type="sldNum" sz="quarter" idx="10"/>
          </p:nvPr>
        </p:nvSpPr>
        <p:spPr/>
        <p:txBody>
          <a:bodyPr/>
          <a:lstStyle/>
          <a:p>
            <a:fld id="{A96AAE8B-7D6C-46F7-ABF1-9EFF7124CDB4}" type="slidenum">
              <a:rPr lang="cs-CZ" smtClean="0"/>
              <a:t>33</a:t>
            </a:fld>
            <a:endParaRPr lang="cs-CZ"/>
          </a:p>
        </p:txBody>
      </p:sp>
    </p:spTree>
    <p:extLst>
      <p:ext uri="{BB962C8B-B14F-4D97-AF65-F5344CB8AC3E}">
        <p14:creationId xmlns:p14="http://schemas.microsoft.com/office/powerpoint/2010/main" val="2515974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Dunn</a:t>
            </a:r>
            <a:r>
              <a:rPr lang="cs-CZ" dirty="0"/>
              <a:t> p.18</a:t>
            </a:r>
          </a:p>
          <a:p>
            <a:r>
              <a:rPr lang="cs-CZ" dirty="0" err="1"/>
              <a:t>Note</a:t>
            </a:r>
            <a:r>
              <a:rPr lang="cs-CZ" dirty="0"/>
              <a:t>:</a:t>
            </a:r>
            <a:r>
              <a:rPr lang="cs-CZ" baseline="0" dirty="0"/>
              <a:t> </a:t>
            </a:r>
            <a:r>
              <a:rPr lang="cs-CZ" baseline="0" dirty="0" err="1"/>
              <a:t>repertory</a:t>
            </a:r>
            <a:r>
              <a:rPr lang="cs-CZ" baseline="0" dirty="0"/>
              <a:t> </a:t>
            </a:r>
            <a:r>
              <a:rPr lang="cs-CZ" baseline="0" dirty="0" err="1"/>
              <a:t>grid</a:t>
            </a:r>
            <a:r>
              <a:rPr lang="cs-CZ" baseline="0" dirty="0"/>
              <a:t> – </a:t>
            </a:r>
            <a:r>
              <a:rPr lang="cs-CZ" baseline="0" dirty="0" err="1"/>
              <a:t>analyza</a:t>
            </a:r>
            <a:r>
              <a:rPr lang="cs-CZ" baseline="0" dirty="0"/>
              <a:t> interview s cílem najít důležité faktory</a:t>
            </a:r>
            <a:endParaRPr lang="cs-CZ" dirty="0"/>
          </a:p>
        </p:txBody>
      </p:sp>
      <p:sp>
        <p:nvSpPr>
          <p:cNvPr id="4" name="Zástupný symbol pro číslo snímku 3"/>
          <p:cNvSpPr>
            <a:spLocks noGrp="1"/>
          </p:cNvSpPr>
          <p:nvPr>
            <p:ph type="sldNum" sz="quarter" idx="10"/>
          </p:nvPr>
        </p:nvSpPr>
        <p:spPr/>
        <p:txBody>
          <a:bodyPr/>
          <a:lstStyle/>
          <a:p>
            <a:fld id="{A96AAE8B-7D6C-46F7-ABF1-9EFF7124CDB4}" type="slidenum">
              <a:rPr lang="cs-CZ" smtClean="0"/>
              <a:t>34</a:t>
            </a:fld>
            <a:endParaRPr lang="cs-CZ"/>
          </a:p>
        </p:txBody>
      </p:sp>
    </p:spTree>
    <p:extLst>
      <p:ext uri="{BB962C8B-B14F-4D97-AF65-F5344CB8AC3E}">
        <p14:creationId xmlns:p14="http://schemas.microsoft.com/office/powerpoint/2010/main" val="4145391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https://www.govloop.com/community/blog/how-to-conduct-an-effective-policy-analysis/</a:t>
            </a:r>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36</a:t>
            </a:fld>
            <a:endParaRPr lang="cs-CZ"/>
          </a:p>
        </p:txBody>
      </p:sp>
    </p:spTree>
    <p:extLst>
      <p:ext uri="{BB962C8B-B14F-4D97-AF65-F5344CB8AC3E}">
        <p14:creationId xmlns:p14="http://schemas.microsoft.com/office/powerpoint/2010/main" val="2735317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https://www.govloop.com/community/blog/how-to-conduct-an-effective-policy-analysis/</a:t>
            </a:r>
          </a:p>
          <a:p>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37</a:t>
            </a:fld>
            <a:endParaRPr lang="cs-CZ"/>
          </a:p>
        </p:txBody>
      </p:sp>
    </p:spTree>
    <p:extLst>
      <p:ext uri="{BB962C8B-B14F-4D97-AF65-F5344CB8AC3E}">
        <p14:creationId xmlns:p14="http://schemas.microsoft.com/office/powerpoint/2010/main" val="2015225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https://www.govloop.com/community/blog/how-to-conduct-an-effective-policy-analysis/</a:t>
            </a:r>
          </a:p>
          <a:p>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38</a:t>
            </a:fld>
            <a:endParaRPr lang="cs-CZ"/>
          </a:p>
        </p:txBody>
      </p:sp>
    </p:spTree>
    <p:extLst>
      <p:ext uri="{BB962C8B-B14F-4D97-AF65-F5344CB8AC3E}">
        <p14:creationId xmlns:p14="http://schemas.microsoft.com/office/powerpoint/2010/main" val="1882898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fld id="{92885F5C-C2CA-43C3-9C4B-0CA43BEBBB8F}" type="slidenum">
              <a:rPr lang="cs-CZ" altLang="cs-CZ"/>
              <a:pPr/>
              <a:t>65</a:t>
            </a:fld>
            <a:endParaRPr lang="cs-CZ" altLang="cs-CZ"/>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cs-CZ" altLang="cs-CZ" dirty="0">
                <a:latin typeface="Arial" pitchFamily="34" charset="0"/>
              </a:rPr>
              <a:t>Zdroj: http://www.google.cz/url?sa=t&amp;source=web&amp;cd=1&amp;ved=0CBgQFjAA&amp;url=http%3A%2F%2Fwww.ftvs.cuni.cz%2Fkatedry%2Fkin%2Fmanagement%2FDvorak%2FOrganiz16.ppt&amp;rct=j&amp;q=resortn%C3%AD%20sportovn%C3%AD%20centra%20struktura%20v%C3%BDdaj%C5%AF&amp;ei=lmF_TYrACIfZsgb9vLH_Bg&amp;usg=AFQjCNEtW1YRAZOLYBuForxchK2ON5Zwcw&amp;sig2=rbZsnwx-N9WTHlJ5f4Mxyg&amp;cad=rja</a:t>
            </a:r>
          </a:p>
        </p:txBody>
      </p:sp>
    </p:spTree>
    <p:extLst>
      <p:ext uri="{BB962C8B-B14F-4D97-AF65-F5344CB8AC3E}">
        <p14:creationId xmlns:p14="http://schemas.microsoft.com/office/powerpoint/2010/main" val="27691202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1564054" cy="106560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1564054" cy="106560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000" y="414000"/>
            <a:ext cx="1565349" cy="10656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000" y="414000"/>
            <a:ext cx="1565349" cy="1065600"/>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6" y="6048000"/>
            <a:ext cx="877864"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Upravte styly předlohy textu.</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017683" y="2014200"/>
            <a:ext cx="4156634" cy="2829600"/>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OverObj">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text 2"/>
          <p:cNvSpPr>
            <a:spLocks noGrp="1"/>
          </p:cNvSpPr>
          <p:nvPr>
            <p:ph type="body" sz="half" idx="1"/>
          </p:nvPr>
        </p:nvSpPr>
        <p:spPr>
          <a:xfrm>
            <a:off x="609600" y="1600200"/>
            <a:ext cx="10972800" cy="21859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09600" y="3938589"/>
            <a:ext cx="10972800" cy="218757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5225"/>
            <a:ext cx="2844800" cy="476250"/>
          </a:xfrm>
        </p:spPr>
        <p:txBody>
          <a:bodyPr/>
          <a:lstStyle>
            <a:lvl1pPr>
              <a:defRPr/>
            </a:lvl1pPr>
          </a:lstStyle>
          <a:p>
            <a:endParaRPr lang="cs-CZ"/>
          </a:p>
        </p:txBody>
      </p:sp>
      <p:sp>
        <p:nvSpPr>
          <p:cNvPr id="6" name="Zástupný symbol pro zápatí 5"/>
          <p:cNvSpPr>
            <a:spLocks noGrp="1"/>
          </p:cNvSpPr>
          <p:nvPr>
            <p:ph type="ftr" sz="quarter" idx="11"/>
          </p:nvPr>
        </p:nvSpPr>
        <p:spPr>
          <a:xfrm>
            <a:off x="4165600" y="6245225"/>
            <a:ext cx="3860800" cy="476250"/>
          </a:xfrm>
        </p:spPr>
        <p:txBody>
          <a:bodyPr/>
          <a:lstStyle>
            <a:lvl1pPr>
              <a:defRPr/>
            </a:lvl1pPr>
          </a:lstStyle>
          <a:p>
            <a:endParaRPr lang="cs-CZ"/>
          </a:p>
        </p:txBody>
      </p:sp>
      <p:sp>
        <p:nvSpPr>
          <p:cNvPr id="7" name="Zástupný symbol pro číslo snímku 6"/>
          <p:cNvSpPr>
            <a:spLocks noGrp="1"/>
          </p:cNvSpPr>
          <p:nvPr>
            <p:ph type="sldNum" sz="quarter" idx="12"/>
          </p:nvPr>
        </p:nvSpPr>
        <p:spPr>
          <a:xfrm>
            <a:off x="8737600" y="6245225"/>
            <a:ext cx="2844800" cy="476250"/>
          </a:xfrm>
        </p:spPr>
        <p:txBody>
          <a:bodyPr/>
          <a:lstStyle>
            <a:lvl1pPr>
              <a:defRPr/>
            </a:lvl1pPr>
          </a:lstStyle>
          <a:p>
            <a:fld id="{0A808AE0-9DA6-4A88-9017-901C92C5A44D}" type="slidenum">
              <a:rPr lang="cs-CZ"/>
              <a:pPr/>
              <a:t>‹#›</a:t>
            </a:fld>
            <a:endParaRPr lang="cs-CZ"/>
          </a:p>
        </p:txBody>
      </p:sp>
    </p:spTree>
    <p:extLst>
      <p:ext uri="{BB962C8B-B14F-4D97-AF65-F5344CB8AC3E}">
        <p14:creationId xmlns:p14="http://schemas.microsoft.com/office/powerpoint/2010/main" val="3551918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81BC261-450A-4F01-BB94-709953E0462C}" type="datetimeFigureOut">
              <a:rPr lang="cs-CZ" smtClean="0"/>
              <a:t>18.09.2022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BB6F3F-F4EF-4E76-A101-C839EDDF24D5}" type="slidenum">
              <a:rPr lang="cs-CZ" smtClean="0"/>
              <a:t>‹#›</a:t>
            </a:fld>
            <a:endParaRPr lang="cs-CZ"/>
          </a:p>
        </p:txBody>
      </p:sp>
    </p:spTree>
    <p:extLst>
      <p:ext uri="{BB962C8B-B14F-4D97-AF65-F5344CB8AC3E}">
        <p14:creationId xmlns:p14="http://schemas.microsoft.com/office/powerpoint/2010/main" val="1982041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7814"/>
            <a:ext cx="10972800" cy="1139825"/>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5F35212-5554-4FB1-9DC9-BE8FC2941520}" type="slidenum">
              <a:rPr lang="cs-CZ"/>
              <a:pPr>
                <a:defRPr/>
              </a:pPr>
              <a:t>‹#›</a:t>
            </a:fld>
            <a:endParaRPr lang="cs-CZ"/>
          </a:p>
        </p:txBody>
      </p:sp>
    </p:spTree>
    <p:extLst>
      <p:ext uri="{BB962C8B-B14F-4D97-AF65-F5344CB8AC3E}">
        <p14:creationId xmlns:p14="http://schemas.microsoft.com/office/powerpoint/2010/main" val="3314255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81BC261-450A-4F01-BB94-709953E0462C}" type="datetimeFigureOut">
              <a:rPr lang="cs-CZ" smtClean="0"/>
              <a:t>18.09.2022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2BB6F3F-F4EF-4E76-A101-C839EDDF24D5}" type="slidenum">
              <a:rPr lang="cs-CZ" smtClean="0"/>
              <a:t>‹#›</a:t>
            </a:fld>
            <a:endParaRPr lang="cs-CZ"/>
          </a:p>
        </p:txBody>
      </p:sp>
    </p:spTree>
    <p:extLst>
      <p:ext uri="{BB962C8B-B14F-4D97-AF65-F5344CB8AC3E}">
        <p14:creationId xmlns:p14="http://schemas.microsoft.com/office/powerpoint/2010/main" val="219233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7139" cy="597600"/>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2" r:id="rId20"/>
    <p:sldLayoutId id="2147483703"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9.xml"/><Relationship Id="rId1" Type="http://schemas.openxmlformats.org/officeDocument/2006/relationships/slideLayout" Target="../slideLayouts/slideLayout19.xml"/><Relationship Id="rId4" Type="http://schemas.openxmlformats.org/officeDocument/2006/relationships/image" Target="../media/image12.emf"/></Relationships>
</file>

<file path=ppt/slides/_rels/slide6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FEFA40A6-7CC7-D54B-9668-6AC8BFE84FD1}"/>
              </a:ext>
            </a:extLst>
          </p:cNvPr>
          <p:cNvSpPr>
            <a:spLocks noGrp="1"/>
          </p:cNvSpPr>
          <p:nvPr>
            <p:ph type="ftr" sz="quarter" idx="10"/>
          </p:nvPr>
        </p:nvSpPr>
        <p:spPr/>
        <p:txBody>
          <a:bodyPr/>
          <a:lstStyle/>
          <a:p>
            <a:r>
              <a:rPr lang="cs-CZ"/>
              <a:t>Zápatí prezentace</a:t>
            </a:r>
            <a:endParaRPr lang="cs-CZ" dirty="0"/>
          </a:p>
        </p:txBody>
      </p:sp>
      <p:sp>
        <p:nvSpPr>
          <p:cNvPr id="3" name="Zástupný objekt pre číslo snímky 2">
            <a:extLst>
              <a:ext uri="{FF2B5EF4-FFF2-40B4-BE49-F238E27FC236}">
                <a16:creationId xmlns:a16="http://schemas.microsoft.com/office/drawing/2014/main" id="{E5D3470D-D655-BE4B-B17C-534AC779C16A}"/>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C1029068-3663-7246-9F5F-EFDCE7D192CF}"/>
              </a:ext>
            </a:extLst>
          </p:cNvPr>
          <p:cNvSpPr>
            <a:spLocks noGrp="1"/>
          </p:cNvSpPr>
          <p:nvPr>
            <p:ph type="title"/>
          </p:nvPr>
        </p:nvSpPr>
        <p:spPr/>
        <p:txBody>
          <a:bodyPr/>
          <a:lstStyle/>
          <a:p>
            <a:r>
              <a:rPr lang="sk-SK" dirty="0" err="1"/>
              <a:t>Veřejná</a:t>
            </a:r>
            <a:r>
              <a:rPr lang="sk-SK" dirty="0"/>
              <a:t> a </a:t>
            </a:r>
            <a:r>
              <a:rPr lang="sk-SK" dirty="0" err="1"/>
              <a:t>sociální</a:t>
            </a:r>
            <a:r>
              <a:rPr lang="sk-SK" dirty="0"/>
              <a:t> politika</a:t>
            </a:r>
            <a:br>
              <a:rPr lang="sk-SK" dirty="0"/>
            </a:br>
            <a:r>
              <a:rPr lang="sk-SK" dirty="0"/>
              <a:t>MPV_VEPO</a:t>
            </a:r>
          </a:p>
        </p:txBody>
      </p:sp>
      <p:sp>
        <p:nvSpPr>
          <p:cNvPr id="5" name="Podnadpis 4">
            <a:extLst>
              <a:ext uri="{FF2B5EF4-FFF2-40B4-BE49-F238E27FC236}">
                <a16:creationId xmlns:a16="http://schemas.microsoft.com/office/drawing/2014/main" id="{74D4CD4B-062C-BE4E-AB39-55FFED551B27}"/>
              </a:ext>
            </a:extLst>
          </p:cNvPr>
          <p:cNvSpPr>
            <a:spLocks noGrp="1"/>
          </p:cNvSpPr>
          <p:nvPr>
            <p:ph type="subTitle" idx="1"/>
          </p:nvPr>
        </p:nvSpPr>
        <p:spPr/>
        <p:txBody>
          <a:bodyPr/>
          <a:lstStyle/>
          <a:p>
            <a:r>
              <a:rPr lang="sk-SK" dirty="0"/>
              <a:t>Blok 1 </a:t>
            </a:r>
            <a:r>
              <a:rPr lang="sk-SK" dirty="0" err="1"/>
              <a:t>Veřejná</a:t>
            </a:r>
            <a:r>
              <a:rPr lang="sk-SK" dirty="0"/>
              <a:t> </a:t>
            </a:r>
            <a:r>
              <a:rPr lang="sk-SK"/>
              <a:t>politika </a:t>
            </a:r>
            <a:endParaRPr lang="sk-SK" dirty="0"/>
          </a:p>
        </p:txBody>
      </p:sp>
    </p:spTree>
    <p:extLst>
      <p:ext uri="{BB962C8B-B14F-4D97-AF65-F5344CB8AC3E}">
        <p14:creationId xmlns:p14="http://schemas.microsoft.com/office/powerpoint/2010/main" val="2846971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960755"/>
          </a:xfrm>
        </p:spPr>
        <p:txBody>
          <a:bodyPr>
            <a:normAutofit/>
          </a:bodyPr>
          <a:lstStyle/>
          <a:p>
            <a:r>
              <a:rPr lang="cs-CZ" sz="4000" dirty="0"/>
              <a:t>Hodnotové základy </a:t>
            </a:r>
            <a:r>
              <a:rPr lang="cs-CZ" sz="4000" dirty="0">
                <a:solidFill>
                  <a:srgbClr val="FF0000"/>
                </a:solidFill>
              </a:rPr>
              <a:t>znáte?</a:t>
            </a:r>
          </a:p>
        </p:txBody>
      </p:sp>
      <p:sp>
        <p:nvSpPr>
          <p:cNvPr id="9219" name="Rectangle 3"/>
          <p:cNvSpPr>
            <a:spLocks noGrp="1" noChangeArrowheads="1"/>
          </p:cNvSpPr>
          <p:nvPr>
            <p:ph type="body" idx="1"/>
          </p:nvPr>
        </p:nvSpPr>
        <p:spPr>
          <a:xfrm>
            <a:off x="838200" y="1415064"/>
            <a:ext cx="9320784" cy="5184576"/>
          </a:xfrm>
        </p:spPr>
        <p:txBody>
          <a:bodyPr>
            <a:normAutofit/>
          </a:bodyPr>
          <a:lstStyle/>
          <a:p>
            <a:pPr>
              <a:lnSpc>
                <a:spcPct val="90000"/>
              </a:lnSpc>
            </a:pPr>
            <a:r>
              <a:rPr lang="cs-CZ" dirty="0"/>
              <a:t>ROVNOST x SVOBODA</a:t>
            </a:r>
          </a:p>
          <a:p>
            <a:pPr lvl="1">
              <a:lnSpc>
                <a:spcPct val="90000"/>
              </a:lnSpc>
            </a:pPr>
            <a:r>
              <a:rPr lang="cs-CZ" dirty="0"/>
              <a:t>Rovnost absolutní nebo Rovnost šancí</a:t>
            </a:r>
          </a:p>
          <a:p>
            <a:pPr lvl="2"/>
            <a:r>
              <a:rPr lang="cs-CZ" dirty="0"/>
              <a:t>versus</a:t>
            </a:r>
          </a:p>
          <a:p>
            <a:pPr lvl="1">
              <a:lnSpc>
                <a:spcPct val="90000"/>
              </a:lnSpc>
            </a:pPr>
            <a:r>
              <a:rPr lang="cs-CZ" dirty="0"/>
              <a:t>Svoboda až po hranici svobody druhého</a:t>
            </a:r>
          </a:p>
          <a:p>
            <a:pPr marL="457200" lvl="1" indent="0">
              <a:buNone/>
            </a:pPr>
            <a:endParaRPr lang="cs-CZ" dirty="0"/>
          </a:p>
          <a:p>
            <a:pPr>
              <a:lnSpc>
                <a:spcPct val="90000"/>
              </a:lnSpc>
            </a:pPr>
            <a:r>
              <a:rPr lang="cs-CZ" dirty="0"/>
              <a:t>Která hodnota je důležitější?</a:t>
            </a:r>
          </a:p>
          <a:p>
            <a:pPr lvl="1">
              <a:lnSpc>
                <a:spcPct val="90000"/>
              </a:lnSpc>
            </a:pPr>
            <a:r>
              <a:rPr lang="cs-CZ" dirty="0"/>
              <a:t>Pro rozvoj společnosti?</a:t>
            </a:r>
          </a:p>
          <a:p>
            <a:pPr lvl="1">
              <a:lnSpc>
                <a:spcPct val="90000"/>
              </a:lnSpc>
            </a:pPr>
            <a:r>
              <a:rPr lang="cs-CZ" dirty="0"/>
              <a:t>Pro dlouhodobou stabilitu a růst společnosti?</a:t>
            </a:r>
          </a:p>
          <a:p>
            <a:pPr lvl="1">
              <a:lnSpc>
                <a:spcPct val="90000"/>
              </a:lnSpc>
            </a:pPr>
            <a:r>
              <a:rPr lang="cs-CZ" dirty="0"/>
              <a:t>Pro reprezentativní demokracii?</a:t>
            </a:r>
          </a:p>
          <a:p>
            <a:pPr marL="457200" lvl="1" indent="0">
              <a:buNone/>
            </a:pPr>
            <a:endParaRPr lang="cs-CZ" dirty="0"/>
          </a:p>
          <a:p>
            <a:pPr>
              <a:lnSpc>
                <a:spcPct val="90000"/>
              </a:lnSpc>
            </a:pPr>
            <a:r>
              <a:rPr lang="cs-CZ" dirty="0"/>
              <a:t>Je možné dosahovat je současně?</a:t>
            </a:r>
          </a:p>
          <a:p>
            <a:pPr>
              <a:lnSpc>
                <a:spcPct val="90000"/>
              </a:lnSpc>
            </a:pPr>
            <a:endParaRPr lang="cs-CZ" dirty="0"/>
          </a:p>
          <a:p>
            <a:pPr>
              <a:lnSpc>
                <a:spcPct val="90000"/>
              </a:lnSpc>
            </a:pPr>
            <a:r>
              <a:rPr lang="cs-CZ" dirty="0"/>
              <a:t>Jaké je přijatelné omezení svobody ve prospěch rovnosti šancí?</a:t>
            </a:r>
          </a:p>
          <a:p>
            <a:pPr lvl="1"/>
            <a:r>
              <a:rPr lang="cs-CZ" dirty="0"/>
              <a:t>Pozitivní diskriminace? </a:t>
            </a:r>
            <a:r>
              <a:rPr lang="cs-CZ" dirty="0">
                <a:solidFill>
                  <a:srgbClr val="FF0000"/>
                </a:solidFill>
              </a:rPr>
              <a:t>Co je to? Proč ano, proč ne?</a:t>
            </a:r>
          </a:p>
        </p:txBody>
      </p:sp>
    </p:spTree>
    <p:extLst>
      <p:ext uri="{BB962C8B-B14F-4D97-AF65-F5344CB8AC3E}">
        <p14:creationId xmlns:p14="http://schemas.microsoft.com/office/powerpoint/2010/main" val="2945621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r>
              <a:rPr lang="cs-CZ" dirty="0"/>
              <a:t>VP versus ekonomie</a:t>
            </a:r>
          </a:p>
        </p:txBody>
      </p:sp>
      <p:sp>
        <p:nvSpPr>
          <p:cNvPr id="51203" name="Rectangle 3"/>
          <p:cNvSpPr>
            <a:spLocks noGrp="1" noChangeArrowheads="1"/>
          </p:cNvSpPr>
          <p:nvPr>
            <p:ph type="body" idx="1"/>
          </p:nvPr>
        </p:nvSpPr>
        <p:spPr>
          <a:xfrm>
            <a:off x="667512" y="1600200"/>
            <a:ext cx="9543288" cy="4781550"/>
          </a:xfrm>
        </p:spPr>
        <p:txBody>
          <a:bodyPr>
            <a:normAutofit/>
          </a:bodyPr>
          <a:lstStyle/>
          <a:p>
            <a:pPr>
              <a:lnSpc>
                <a:spcPct val="80000"/>
              </a:lnSpc>
            </a:pPr>
            <a:r>
              <a:rPr lang="cs-CZ" altLang="zh-CN" sz="2000" dirty="0"/>
              <a:t>Klasické problémy z pohledu veřejné ekonomie a veřejné politiky:</a:t>
            </a:r>
          </a:p>
          <a:p>
            <a:pPr lvl="1">
              <a:lnSpc>
                <a:spcPct val="80000"/>
              </a:lnSpc>
            </a:pPr>
            <a:r>
              <a:rPr lang="cs-CZ" altLang="zh-CN" sz="2000" dirty="0"/>
              <a:t>optimální alokace statků a efektivnost jeho dosažení;</a:t>
            </a:r>
          </a:p>
          <a:p>
            <a:pPr lvl="1">
              <a:lnSpc>
                <a:spcPct val="80000"/>
              </a:lnSpc>
            </a:pPr>
            <a:r>
              <a:rPr lang="cs-CZ" altLang="zh-CN" sz="2000" dirty="0"/>
              <a:t>měření a oceňování užitku;</a:t>
            </a:r>
          </a:p>
          <a:p>
            <a:pPr lvl="1">
              <a:lnSpc>
                <a:spcPct val="80000"/>
              </a:lnSpc>
            </a:pPr>
            <a:r>
              <a:rPr lang="cs-CZ" altLang="zh-CN" sz="2000" dirty="0"/>
              <a:t>okolnosti a prostředí (selhání trhu, selhání státu, rozhodnutí společnosti).</a:t>
            </a:r>
          </a:p>
          <a:p>
            <a:pPr lvl="1">
              <a:lnSpc>
                <a:spcPct val="80000"/>
              </a:lnSpc>
            </a:pPr>
            <a:endParaRPr lang="cs-CZ" altLang="zh-CN" sz="2000" dirty="0"/>
          </a:p>
          <a:p>
            <a:pPr lvl="1">
              <a:lnSpc>
                <a:spcPct val="80000"/>
              </a:lnSpc>
            </a:pPr>
            <a:r>
              <a:rPr lang="cs-CZ" altLang="zh-CN" sz="2000" dirty="0"/>
              <a:t>Viz </a:t>
            </a:r>
            <a:r>
              <a:rPr lang="cs-CZ" altLang="zh-CN" sz="2000" dirty="0" err="1"/>
              <a:t>Workbook</a:t>
            </a:r>
            <a:endParaRPr lang="cs-CZ" altLang="zh-CN" sz="2000" dirty="0"/>
          </a:p>
          <a:p>
            <a:pPr>
              <a:lnSpc>
                <a:spcPct val="80000"/>
              </a:lnSpc>
              <a:buFontTx/>
              <a:buNone/>
            </a:pPr>
            <a:br>
              <a:rPr lang="cs-CZ" altLang="zh-CN" sz="1600" dirty="0"/>
            </a:br>
            <a:endParaRPr lang="cs-CZ" sz="1800" dirty="0"/>
          </a:p>
        </p:txBody>
      </p:sp>
    </p:spTree>
    <p:extLst>
      <p:ext uri="{BB962C8B-B14F-4D97-AF65-F5344CB8AC3E}">
        <p14:creationId xmlns:p14="http://schemas.microsoft.com/office/powerpoint/2010/main" val="1276615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0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0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0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300" name="Group 4"/>
          <p:cNvGrpSpPr>
            <a:grpSpLocks noChangeAspect="1"/>
          </p:cNvGrpSpPr>
          <p:nvPr/>
        </p:nvGrpSpPr>
        <p:grpSpPr bwMode="auto">
          <a:xfrm>
            <a:off x="1704782" y="1442833"/>
            <a:ext cx="8527040" cy="4384498"/>
            <a:chOff x="2205" y="9525"/>
            <a:chExt cx="7200" cy="3701"/>
          </a:xfrm>
        </p:grpSpPr>
        <p:sp>
          <p:nvSpPr>
            <p:cNvPr id="55301" name="AutoShape 5"/>
            <p:cNvSpPr>
              <a:spLocks noChangeAspect="1" noChangeArrowheads="1"/>
            </p:cNvSpPr>
            <p:nvPr/>
          </p:nvSpPr>
          <p:spPr bwMode="auto">
            <a:xfrm>
              <a:off x="2205" y="9525"/>
              <a:ext cx="7200" cy="3701"/>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55302" name="Rectangle 6"/>
            <p:cNvSpPr>
              <a:spLocks noChangeArrowheads="1"/>
            </p:cNvSpPr>
            <p:nvPr/>
          </p:nvSpPr>
          <p:spPr bwMode="auto">
            <a:xfrm>
              <a:off x="3789" y="9646"/>
              <a:ext cx="1872" cy="432"/>
            </a:xfrm>
            <a:prstGeom prst="rect">
              <a:avLst/>
            </a:prstGeom>
            <a:solidFill>
              <a:srgbClr val="FFFFFF"/>
            </a:solidFill>
            <a:ln w="9525">
              <a:solidFill>
                <a:srgbClr val="000000"/>
              </a:solidFill>
              <a:miter lim="800000"/>
              <a:headEnd/>
              <a:tailEnd/>
            </a:ln>
          </p:spPr>
          <p:txBody>
            <a:bodyPr/>
            <a:lstStyle/>
            <a:p>
              <a:r>
                <a:rPr lang="cs-CZ" sz="2000">
                  <a:latin typeface="Times New Roman" pitchFamily="18" charset="0"/>
                </a:rPr>
                <a:t>Problém:</a:t>
              </a:r>
              <a:r>
                <a:rPr lang="cs-CZ" sz="1200">
                  <a:latin typeface="Times New Roman" pitchFamily="18" charset="0"/>
                </a:rPr>
                <a:t> </a:t>
              </a:r>
              <a:endParaRPr lang="cs-CZ">
                <a:latin typeface="Tahoma" pitchFamily="34" charset="0"/>
              </a:endParaRPr>
            </a:p>
          </p:txBody>
        </p:sp>
        <p:sp>
          <p:nvSpPr>
            <p:cNvPr id="55303" name="Rectangle 7"/>
            <p:cNvSpPr>
              <a:spLocks noChangeArrowheads="1"/>
            </p:cNvSpPr>
            <p:nvPr/>
          </p:nvSpPr>
          <p:spPr bwMode="auto">
            <a:xfrm>
              <a:off x="2349" y="9669"/>
              <a:ext cx="1008" cy="431"/>
            </a:xfrm>
            <a:prstGeom prst="rect">
              <a:avLst/>
            </a:prstGeom>
            <a:solidFill>
              <a:srgbClr val="FFFFFF"/>
            </a:solidFill>
            <a:ln w="9525">
              <a:solidFill>
                <a:srgbClr val="000000"/>
              </a:solidFill>
              <a:miter lim="800000"/>
              <a:headEnd/>
              <a:tailEnd/>
            </a:ln>
          </p:spPr>
          <p:txBody>
            <a:bodyPr/>
            <a:lstStyle/>
            <a:p>
              <a:r>
                <a:rPr lang="cs-CZ" sz="2000">
                  <a:latin typeface="Times New Roman" pitchFamily="18" charset="0"/>
                </a:rPr>
                <a:t>Příčiny ?</a:t>
              </a:r>
            </a:p>
            <a:p>
              <a:endParaRPr lang="cs-CZ" sz="2000">
                <a:latin typeface="Tahoma" pitchFamily="34" charset="0"/>
              </a:endParaRPr>
            </a:p>
          </p:txBody>
        </p:sp>
        <p:sp>
          <p:nvSpPr>
            <p:cNvPr id="55304" name="Rectangle 8"/>
            <p:cNvSpPr>
              <a:spLocks noChangeArrowheads="1"/>
            </p:cNvSpPr>
            <p:nvPr/>
          </p:nvSpPr>
          <p:spPr bwMode="auto">
            <a:xfrm>
              <a:off x="6093" y="9669"/>
              <a:ext cx="1296" cy="431"/>
            </a:xfrm>
            <a:prstGeom prst="rect">
              <a:avLst/>
            </a:prstGeom>
            <a:solidFill>
              <a:srgbClr val="FFFFFF"/>
            </a:solidFill>
            <a:ln w="9525">
              <a:solidFill>
                <a:srgbClr val="000000"/>
              </a:solidFill>
              <a:miter lim="800000"/>
              <a:headEnd/>
              <a:tailEnd/>
            </a:ln>
          </p:spPr>
          <p:txBody>
            <a:bodyPr/>
            <a:lstStyle/>
            <a:p>
              <a:r>
                <a:rPr lang="cs-CZ" sz="2000">
                  <a:latin typeface="Times New Roman" pitchFamily="18" charset="0"/>
                </a:rPr>
                <a:t>Důsledky ?</a:t>
              </a:r>
            </a:p>
            <a:p>
              <a:endParaRPr lang="cs-CZ" sz="2000">
                <a:latin typeface="Tahoma" pitchFamily="34" charset="0"/>
              </a:endParaRPr>
            </a:p>
          </p:txBody>
        </p:sp>
        <p:sp>
          <p:nvSpPr>
            <p:cNvPr id="55305" name="Rectangle 9"/>
            <p:cNvSpPr>
              <a:spLocks noChangeArrowheads="1"/>
            </p:cNvSpPr>
            <p:nvPr/>
          </p:nvSpPr>
          <p:spPr bwMode="auto">
            <a:xfrm>
              <a:off x="4221" y="10533"/>
              <a:ext cx="2880" cy="576"/>
            </a:xfrm>
            <a:prstGeom prst="rect">
              <a:avLst/>
            </a:prstGeom>
            <a:solidFill>
              <a:srgbClr val="FFFFFF"/>
            </a:solidFill>
            <a:ln w="9525">
              <a:solidFill>
                <a:srgbClr val="000000"/>
              </a:solidFill>
              <a:miter lim="800000"/>
              <a:headEnd/>
              <a:tailEnd/>
            </a:ln>
          </p:spPr>
          <p:txBody>
            <a:bodyPr/>
            <a:lstStyle/>
            <a:p>
              <a:pPr algn="ctr"/>
              <a:r>
                <a:rPr lang="cs-CZ" sz="2000" b="1">
                  <a:latin typeface="Times New Roman" pitchFamily="18" charset="0"/>
                </a:rPr>
                <a:t>Politika</a:t>
              </a:r>
            </a:p>
            <a:p>
              <a:pPr algn="ctr"/>
              <a:r>
                <a:rPr lang="cs-CZ" sz="2000" i="1">
                  <a:latin typeface="Times New Roman" pitchFamily="18" charset="0"/>
                </a:rPr>
                <a:t>cíle a jejich uskutečnění</a:t>
              </a:r>
            </a:p>
            <a:p>
              <a:endParaRPr lang="cs-CZ" sz="2000">
                <a:latin typeface="Tahoma" pitchFamily="34" charset="0"/>
              </a:endParaRPr>
            </a:p>
          </p:txBody>
        </p:sp>
        <p:sp>
          <p:nvSpPr>
            <p:cNvPr id="55306" name="Rectangle 10"/>
            <p:cNvSpPr>
              <a:spLocks noChangeArrowheads="1"/>
            </p:cNvSpPr>
            <p:nvPr/>
          </p:nvSpPr>
          <p:spPr bwMode="auto">
            <a:xfrm>
              <a:off x="4797" y="11397"/>
              <a:ext cx="1728" cy="432"/>
            </a:xfrm>
            <a:prstGeom prst="rect">
              <a:avLst/>
            </a:prstGeom>
            <a:solidFill>
              <a:srgbClr val="FFFFFF"/>
            </a:solidFill>
            <a:ln w="9525">
              <a:solidFill>
                <a:srgbClr val="000000"/>
              </a:solidFill>
              <a:miter lim="800000"/>
              <a:headEnd/>
              <a:tailEnd/>
            </a:ln>
          </p:spPr>
          <p:txBody>
            <a:bodyPr/>
            <a:lstStyle/>
            <a:p>
              <a:pPr algn="ctr"/>
              <a:r>
                <a:rPr lang="cs-CZ" sz="2000" b="1">
                  <a:latin typeface="Times New Roman" pitchFamily="18" charset="0"/>
                </a:rPr>
                <a:t>Výsledek</a:t>
              </a:r>
            </a:p>
            <a:p>
              <a:endParaRPr lang="cs-CZ" sz="2000">
                <a:latin typeface="Tahoma" pitchFamily="34" charset="0"/>
              </a:endParaRPr>
            </a:p>
          </p:txBody>
        </p:sp>
        <p:sp>
          <p:nvSpPr>
            <p:cNvPr id="55307" name="Rectangle 11"/>
            <p:cNvSpPr>
              <a:spLocks noChangeArrowheads="1"/>
            </p:cNvSpPr>
            <p:nvPr/>
          </p:nvSpPr>
          <p:spPr bwMode="auto">
            <a:xfrm>
              <a:off x="4221" y="12015"/>
              <a:ext cx="1152" cy="432"/>
            </a:xfrm>
            <a:prstGeom prst="rect">
              <a:avLst/>
            </a:prstGeom>
            <a:solidFill>
              <a:srgbClr val="FFFFFF"/>
            </a:solidFill>
            <a:ln w="9525">
              <a:solidFill>
                <a:srgbClr val="000000"/>
              </a:solidFill>
              <a:miter lim="800000"/>
              <a:headEnd/>
              <a:tailEnd/>
            </a:ln>
          </p:spPr>
          <p:txBody>
            <a:bodyPr/>
            <a:lstStyle/>
            <a:p>
              <a:r>
                <a:rPr lang="cs-CZ" sz="2000">
                  <a:latin typeface="Times New Roman" pitchFamily="18" charset="0"/>
                </a:rPr>
                <a:t>Vnímaný</a:t>
              </a:r>
            </a:p>
            <a:p>
              <a:endParaRPr lang="cs-CZ" sz="2000">
                <a:latin typeface="Tahoma" pitchFamily="34" charset="0"/>
              </a:endParaRPr>
            </a:p>
          </p:txBody>
        </p:sp>
        <p:sp>
          <p:nvSpPr>
            <p:cNvPr id="55308" name="Rectangle 12"/>
            <p:cNvSpPr>
              <a:spLocks noChangeArrowheads="1"/>
            </p:cNvSpPr>
            <p:nvPr/>
          </p:nvSpPr>
          <p:spPr bwMode="auto">
            <a:xfrm>
              <a:off x="5661" y="12015"/>
              <a:ext cx="1296" cy="432"/>
            </a:xfrm>
            <a:prstGeom prst="rect">
              <a:avLst/>
            </a:prstGeom>
            <a:solidFill>
              <a:srgbClr val="FFFFFF"/>
            </a:solidFill>
            <a:ln w="9525">
              <a:solidFill>
                <a:srgbClr val="000000"/>
              </a:solidFill>
              <a:miter lim="800000"/>
              <a:headEnd/>
              <a:tailEnd/>
            </a:ln>
          </p:spPr>
          <p:txBody>
            <a:bodyPr/>
            <a:lstStyle/>
            <a:p>
              <a:r>
                <a:rPr lang="cs-CZ" sz="2000">
                  <a:latin typeface="Times New Roman" pitchFamily="18" charset="0"/>
                </a:rPr>
                <a:t>Skutečný</a:t>
              </a:r>
            </a:p>
            <a:p>
              <a:endParaRPr lang="cs-CZ" sz="2000">
                <a:latin typeface="Tahoma" pitchFamily="34" charset="0"/>
              </a:endParaRPr>
            </a:p>
          </p:txBody>
        </p:sp>
        <p:sp>
          <p:nvSpPr>
            <p:cNvPr id="55309" name="Rectangle 13"/>
            <p:cNvSpPr>
              <a:spLocks noChangeArrowheads="1"/>
            </p:cNvSpPr>
            <p:nvPr/>
          </p:nvSpPr>
          <p:spPr bwMode="auto">
            <a:xfrm>
              <a:off x="7245" y="11151"/>
              <a:ext cx="1584"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cs-CZ" i="1">
                  <a:latin typeface="Times New Roman" pitchFamily="18" charset="0"/>
                </a:rPr>
                <a:t>Zamýšlený</a:t>
              </a:r>
            </a:p>
            <a:p>
              <a:endParaRPr lang="cs-CZ">
                <a:latin typeface="Tahoma" pitchFamily="34" charset="0"/>
              </a:endParaRPr>
            </a:p>
          </p:txBody>
        </p:sp>
        <p:sp>
          <p:nvSpPr>
            <p:cNvPr id="55310" name="Rectangle 14"/>
            <p:cNvSpPr>
              <a:spLocks noChangeArrowheads="1"/>
            </p:cNvSpPr>
            <p:nvPr/>
          </p:nvSpPr>
          <p:spPr bwMode="auto">
            <a:xfrm>
              <a:off x="7245" y="11583"/>
              <a:ext cx="1584"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cs-CZ" i="1">
                  <a:latin typeface="Times New Roman" pitchFamily="18" charset="0"/>
                </a:rPr>
                <a:t>Nezamýšlený</a:t>
              </a:r>
            </a:p>
            <a:p>
              <a:endParaRPr lang="cs-CZ">
                <a:latin typeface="Tahoma" pitchFamily="34" charset="0"/>
              </a:endParaRPr>
            </a:p>
          </p:txBody>
        </p:sp>
        <p:sp>
          <p:nvSpPr>
            <p:cNvPr id="55311" name="Rectangle 15"/>
            <p:cNvSpPr>
              <a:spLocks noChangeArrowheads="1"/>
            </p:cNvSpPr>
            <p:nvPr/>
          </p:nvSpPr>
          <p:spPr bwMode="auto">
            <a:xfrm>
              <a:off x="2637" y="12650"/>
              <a:ext cx="6475" cy="576"/>
            </a:xfrm>
            <a:prstGeom prst="rect">
              <a:avLst/>
            </a:prstGeom>
            <a:solidFill>
              <a:srgbClr val="FFFFFF"/>
            </a:solidFill>
            <a:ln w="9525">
              <a:solidFill>
                <a:srgbClr val="000000"/>
              </a:solidFill>
              <a:miter lim="800000"/>
              <a:headEnd/>
              <a:tailEnd/>
            </a:ln>
          </p:spPr>
          <p:txBody>
            <a:bodyPr/>
            <a:lstStyle/>
            <a:p>
              <a:pPr lvl="1"/>
              <a:r>
                <a:rPr lang="cs-CZ" sz="2000" dirty="0">
                  <a:latin typeface="Times New Roman" pitchFamily="18" charset="0"/>
                </a:rPr>
                <a:t>Byl problém vyřešen?</a:t>
              </a:r>
            </a:p>
            <a:p>
              <a:pPr lvl="1"/>
              <a:r>
                <a:rPr lang="cs-CZ" sz="2000" dirty="0">
                  <a:latin typeface="Times New Roman" pitchFamily="18" charset="0"/>
                </a:rPr>
                <a:t>Převýšily ekonomické a společenské benefity vynaložené náklady?</a:t>
              </a:r>
            </a:p>
            <a:p>
              <a:endParaRPr lang="cs-CZ" dirty="0">
                <a:latin typeface="Times New Roman" pitchFamily="18" charset="0"/>
              </a:endParaRPr>
            </a:p>
            <a:p>
              <a:endParaRPr lang="cs-CZ" dirty="0">
                <a:latin typeface="Tahoma" pitchFamily="34" charset="0"/>
              </a:endParaRPr>
            </a:p>
          </p:txBody>
        </p:sp>
        <p:sp>
          <p:nvSpPr>
            <p:cNvPr id="55312" name="Rectangle 16"/>
            <p:cNvSpPr>
              <a:spLocks noChangeArrowheads="1"/>
            </p:cNvSpPr>
            <p:nvPr/>
          </p:nvSpPr>
          <p:spPr bwMode="auto">
            <a:xfrm>
              <a:off x="7821" y="9525"/>
              <a:ext cx="1152"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cs-CZ" i="1">
                  <a:latin typeface="Times New Roman" pitchFamily="18" charset="0"/>
                </a:rPr>
                <a:t>Ekonomické</a:t>
              </a:r>
            </a:p>
            <a:p>
              <a:endParaRPr lang="cs-CZ">
                <a:latin typeface="Tahoma" pitchFamily="34" charset="0"/>
              </a:endParaRPr>
            </a:p>
          </p:txBody>
        </p:sp>
        <p:sp>
          <p:nvSpPr>
            <p:cNvPr id="55313" name="Rectangle 17"/>
            <p:cNvSpPr>
              <a:spLocks noChangeArrowheads="1"/>
            </p:cNvSpPr>
            <p:nvPr/>
          </p:nvSpPr>
          <p:spPr bwMode="auto">
            <a:xfrm>
              <a:off x="7821" y="9813"/>
              <a:ext cx="1152" cy="4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cs-CZ" i="1">
                  <a:latin typeface="Times New Roman" pitchFamily="18" charset="0"/>
                </a:rPr>
                <a:t>Společenské</a:t>
              </a:r>
            </a:p>
            <a:p>
              <a:endParaRPr lang="cs-CZ">
                <a:latin typeface="Tahoma" pitchFamily="34" charset="0"/>
              </a:endParaRPr>
            </a:p>
          </p:txBody>
        </p:sp>
        <p:sp>
          <p:nvSpPr>
            <p:cNvPr id="55314" name="AutoShape 18"/>
            <p:cNvSpPr>
              <a:spLocks noChangeArrowheads="1"/>
            </p:cNvSpPr>
            <p:nvPr/>
          </p:nvSpPr>
          <p:spPr bwMode="auto">
            <a:xfrm>
              <a:off x="5085" y="10245"/>
              <a:ext cx="288" cy="288"/>
            </a:xfrm>
            <a:prstGeom prst="downArrow">
              <a:avLst>
                <a:gd name="adj1" fmla="val 50000"/>
                <a:gd name="adj2" fmla="val 25000"/>
              </a:avLst>
            </a:prstGeom>
            <a:solidFill>
              <a:srgbClr val="FFFFFF"/>
            </a:solidFill>
            <a:ln w="9525">
              <a:solidFill>
                <a:srgbClr val="000000"/>
              </a:solidFill>
              <a:miter lim="800000"/>
              <a:headEnd/>
              <a:tailEnd/>
            </a:ln>
          </p:spPr>
          <p:txBody>
            <a:bodyPr/>
            <a:lstStyle/>
            <a:p>
              <a:endParaRPr lang="cs-CZ"/>
            </a:p>
          </p:txBody>
        </p:sp>
        <p:sp>
          <p:nvSpPr>
            <p:cNvPr id="55315" name="AutoShape 19"/>
            <p:cNvSpPr>
              <a:spLocks noChangeArrowheads="1"/>
            </p:cNvSpPr>
            <p:nvPr/>
          </p:nvSpPr>
          <p:spPr bwMode="auto">
            <a:xfrm>
              <a:off x="5517" y="11109"/>
              <a:ext cx="288" cy="288"/>
            </a:xfrm>
            <a:prstGeom prst="downArrow">
              <a:avLst>
                <a:gd name="adj1" fmla="val 50000"/>
                <a:gd name="adj2" fmla="val 25000"/>
              </a:avLst>
            </a:prstGeom>
            <a:solidFill>
              <a:srgbClr val="FFFFFF"/>
            </a:solidFill>
            <a:ln w="9525">
              <a:solidFill>
                <a:srgbClr val="000000"/>
              </a:solidFill>
              <a:miter lim="800000"/>
              <a:headEnd/>
              <a:tailEnd/>
            </a:ln>
          </p:spPr>
          <p:txBody>
            <a:bodyPr/>
            <a:lstStyle/>
            <a:p>
              <a:endParaRPr lang="cs-CZ"/>
            </a:p>
          </p:txBody>
        </p:sp>
        <p:cxnSp>
          <p:nvCxnSpPr>
            <p:cNvPr id="55316" name="AutoShape 20"/>
            <p:cNvCxnSpPr>
              <a:cxnSpLocks noChangeShapeType="1"/>
              <a:stCxn id="55308" idx="2"/>
              <a:endCxn id="55311" idx="0"/>
            </p:cNvCxnSpPr>
            <p:nvPr/>
          </p:nvCxnSpPr>
          <p:spPr bwMode="auto">
            <a:xfrm flipH="1">
              <a:off x="5733" y="12447"/>
              <a:ext cx="576" cy="20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317" name="AutoShape 21"/>
            <p:cNvCxnSpPr>
              <a:cxnSpLocks noChangeShapeType="1"/>
              <a:stCxn id="55302" idx="1"/>
              <a:endCxn id="55303" idx="3"/>
            </p:cNvCxnSpPr>
            <p:nvPr/>
          </p:nvCxnSpPr>
          <p:spPr bwMode="auto">
            <a:xfrm flipH="1">
              <a:off x="3357" y="9862"/>
              <a:ext cx="432" cy="2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318" name="AutoShape 22"/>
            <p:cNvCxnSpPr>
              <a:cxnSpLocks noChangeShapeType="1"/>
              <a:stCxn id="55302" idx="3"/>
              <a:endCxn id="55304" idx="1"/>
            </p:cNvCxnSpPr>
            <p:nvPr/>
          </p:nvCxnSpPr>
          <p:spPr bwMode="auto">
            <a:xfrm>
              <a:off x="5661" y="9862"/>
              <a:ext cx="432" cy="2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319" name="AutoShape 23"/>
            <p:cNvCxnSpPr>
              <a:cxnSpLocks noChangeShapeType="1"/>
              <a:stCxn id="55304" idx="3"/>
              <a:endCxn id="55312" idx="1"/>
            </p:cNvCxnSpPr>
            <p:nvPr/>
          </p:nvCxnSpPr>
          <p:spPr bwMode="auto">
            <a:xfrm flipV="1">
              <a:off x="7389" y="9741"/>
              <a:ext cx="432" cy="14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320" name="AutoShape 24"/>
            <p:cNvCxnSpPr>
              <a:cxnSpLocks noChangeShapeType="1"/>
              <a:stCxn id="55304" idx="3"/>
              <a:endCxn id="55313" idx="1"/>
            </p:cNvCxnSpPr>
            <p:nvPr/>
          </p:nvCxnSpPr>
          <p:spPr bwMode="auto">
            <a:xfrm>
              <a:off x="7389" y="9885"/>
              <a:ext cx="432" cy="14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321" name="AutoShape 25"/>
            <p:cNvCxnSpPr>
              <a:cxnSpLocks noChangeShapeType="1"/>
              <a:stCxn id="55306" idx="2"/>
              <a:endCxn id="55307" idx="0"/>
            </p:cNvCxnSpPr>
            <p:nvPr/>
          </p:nvCxnSpPr>
          <p:spPr bwMode="auto">
            <a:xfrm flipH="1">
              <a:off x="4797" y="11829"/>
              <a:ext cx="864" cy="18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322" name="AutoShape 26"/>
            <p:cNvCxnSpPr>
              <a:cxnSpLocks noChangeShapeType="1"/>
              <a:stCxn id="55306" idx="2"/>
              <a:endCxn id="55308" idx="0"/>
            </p:cNvCxnSpPr>
            <p:nvPr/>
          </p:nvCxnSpPr>
          <p:spPr bwMode="auto">
            <a:xfrm>
              <a:off x="5661" y="11829"/>
              <a:ext cx="648" cy="18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323" name="AutoShape 27"/>
            <p:cNvCxnSpPr>
              <a:cxnSpLocks noChangeShapeType="1"/>
              <a:stCxn id="55306" idx="3"/>
              <a:endCxn id="55309" idx="1"/>
            </p:cNvCxnSpPr>
            <p:nvPr/>
          </p:nvCxnSpPr>
          <p:spPr bwMode="auto">
            <a:xfrm flipV="1">
              <a:off x="6525" y="11367"/>
              <a:ext cx="720" cy="24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5324" name="AutoShape 28"/>
            <p:cNvCxnSpPr>
              <a:cxnSpLocks noChangeShapeType="1"/>
              <a:stCxn id="55306" idx="3"/>
              <a:endCxn id="55310" idx="1"/>
            </p:cNvCxnSpPr>
            <p:nvPr/>
          </p:nvCxnSpPr>
          <p:spPr bwMode="auto">
            <a:xfrm>
              <a:off x="6525" y="11613"/>
              <a:ext cx="720" cy="18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55325" name="Rectangle 29"/>
          <p:cNvSpPr>
            <a:spLocks noGrp="1" noChangeArrowheads="1"/>
          </p:cNvSpPr>
          <p:nvPr>
            <p:ph type="title"/>
          </p:nvPr>
        </p:nvSpPr>
        <p:spPr/>
        <p:txBody>
          <a:bodyPr/>
          <a:lstStyle/>
          <a:p>
            <a:r>
              <a:rPr lang="cs-CZ"/>
              <a:t>Politika a její souvislosti</a:t>
            </a:r>
          </a:p>
        </p:txBody>
      </p:sp>
      <p:sp>
        <p:nvSpPr>
          <p:cNvPr id="3" name="Zástupný symbol pro obsah 2"/>
          <p:cNvSpPr>
            <a:spLocks noGrp="1"/>
          </p:cNvSpPr>
          <p:nvPr>
            <p:ph idx="1"/>
          </p:nvPr>
        </p:nvSpPr>
        <p:spPr>
          <a:xfrm>
            <a:off x="1043193" y="5845843"/>
            <a:ext cx="10753200" cy="602616"/>
          </a:xfrm>
        </p:spPr>
        <p:txBody>
          <a:bodyPr/>
          <a:lstStyle/>
          <a:p>
            <a:r>
              <a:rPr lang="cs-CZ" dirty="0">
                <a:solidFill>
                  <a:srgbClr val="FF0000"/>
                </a:solidFill>
              </a:rPr>
              <a:t>Který výsledek je důležitější? Skutečný nebo vnímaný?</a:t>
            </a:r>
          </a:p>
        </p:txBody>
      </p:sp>
    </p:spTree>
    <p:extLst>
      <p:ext uri="{BB962C8B-B14F-4D97-AF65-F5344CB8AC3E}">
        <p14:creationId xmlns:p14="http://schemas.microsoft.com/office/powerpoint/2010/main" val="921197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Proč je výsledek …. Důležitější?</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1514654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Co ovlivňuje </a:t>
            </a:r>
            <a:r>
              <a:rPr lang="cs-CZ" b="1" dirty="0" err="1"/>
              <a:t>policy</a:t>
            </a:r>
            <a:r>
              <a:rPr lang="cs-CZ" b="1" dirty="0"/>
              <a:t>?</a:t>
            </a:r>
            <a:endParaRPr lang="en-GB" b="1" dirty="0"/>
          </a:p>
        </p:txBody>
      </p:sp>
      <p:sp>
        <p:nvSpPr>
          <p:cNvPr id="3" name="Zástupný symbol pro obsah 2"/>
          <p:cNvSpPr>
            <a:spLocks noGrp="1"/>
          </p:cNvSpPr>
          <p:nvPr>
            <p:ph idx="1"/>
          </p:nvPr>
        </p:nvSpPr>
        <p:spPr/>
        <p:txBody>
          <a:bodyPr/>
          <a:lstStyle/>
          <a:p>
            <a:r>
              <a:rPr lang="cs-CZ" dirty="0"/>
              <a:t>1) </a:t>
            </a:r>
            <a:r>
              <a:rPr lang="cs-CZ" dirty="0" err="1"/>
              <a:t>politics</a:t>
            </a:r>
            <a:r>
              <a:rPr lang="cs-CZ" dirty="0"/>
              <a:t> … aktéři</a:t>
            </a:r>
          </a:p>
          <a:p>
            <a:r>
              <a:rPr lang="cs-CZ" dirty="0"/>
              <a:t>2) okolnosti – faktory (neživé události)</a:t>
            </a:r>
          </a:p>
          <a:p>
            <a:r>
              <a:rPr lang="cs-CZ" dirty="0"/>
              <a:t>3) existující bariéry: ekonomické, fyzické,…</a:t>
            </a:r>
          </a:p>
          <a:p>
            <a:r>
              <a:rPr lang="cs-CZ" dirty="0"/>
              <a:t>4) „Altruismus“ a cíle </a:t>
            </a:r>
            <a:r>
              <a:rPr lang="cs-CZ" dirty="0" err="1"/>
              <a:t>policy</a:t>
            </a:r>
            <a:endParaRPr lang="cs-CZ" dirty="0"/>
          </a:p>
          <a:p>
            <a:r>
              <a:rPr lang="cs-CZ" dirty="0"/>
              <a:t>5) Volba nástroje a realizace </a:t>
            </a:r>
            <a:r>
              <a:rPr lang="cs-CZ" dirty="0" err="1"/>
              <a:t>policy</a:t>
            </a:r>
            <a:endParaRPr lang="en-GB" dirty="0"/>
          </a:p>
        </p:txBody>
      </p:sp>
    </p:spTree>
    <p:extLst>
      <p:ext uri="{BB962C8B-B14F-4D97-AF65-F5344CB8AC3E}">
        <p14:creationId xmlns:p14="http://schemas.microsoft.com/office/powerpoint/2010/main" val="1762468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je aktér?</a:t>
            </a:r>
          </a:p>
        </p:txBody>
      </p:sp>
      <p:sp>
        <p:nvSpPr>
          <p:cNvPr id="3" name="Zástupný symbol pro obsah 2"/>
          <p:cNvSpPr>
            <a:spLocks noGrp="1"/>
          </p:cNvSpPr>
          <p:nvPr>
            <p:ph idx="1"/>
          </p:nvPr>
        </p:nvSpPr>
        <p:spPr>
          <a:xfrm>
            <a:off x="907774" y="1411357"/>
            <a:ext cx="10515600" cy="4606580"/>
          </a:xfrm>
        </p:spPr>
        <p:txBody>
          <a:bodyPr>
            <a:normAutofit fontScale="70000" lnSpcReduction="20000"/>
          </a:bodyPr>
          <a:lstStyle/>
          <a:p>
            <a:r>
              <a:rPr lang="cs-CZ" dirty="0"/>
              <a:t>Aktér (</a:t>
            </a:r>
            <a:r>
              <a:rPr lang="cs-CZ" dirty="0" err="1"/>
              <a:t>Actor</a:t>
            </a:r>
            <a:r>
              <a:rPr lang="cs-CZ" dirty="0"/>
              <a:t>) je živá osoba, skupina osob nebo instituce (ve smyslu organizace)</a:t>
            </a:r>
          </a:p>
          <a:p>
            <a:r>
              <a:rPr lang="cs-CZ" dirty="0"/>
              <a:t>Je-li aktérem instituce (např. úřad), jsou/mohou být aktéry i jeho pracovníci</a:t>
            </a:r>
          </a:p>
          <a:p>
            <a:r>
              <a:rPr lang="cs-CZ" dirty="0"/>
              <a:t>Aktéry lze různě třídit – volba třídícího kritéria je podle potřeb analýzy</a:t>
            </a:r>
          </a:p>
          <a:p>
            <a:r>
              <a:rPr lang="cs-CZ" dirty="0"/>
              <a:t>Aktérem je kdokoliv, kdo tvoří, ovlivňuje nebo je ovlivněn tvorbou, realizací a hodnocením politiky nebo je účinky  politiky jakkoliv dotčen</a:t>
            </a:r>
          </a:p>
          <a:p>
            <a:r>
              <a:rPr lang="cs-CZ" dirty="0"/>
              <a:t>Aktér je pojem </a:t>
            </a:r>
          </a:p>
          <a:p>
            <a:pPr lvl="1"/>
            <a:r>
              <a:rPr lang="cs-CZ" dirty="0"/>
              <a:t>nadřazený, širší k pojmu zájmová skupina</a:t>
            </a:r>
          </a:p>
          <a:p>
            <a:pPr lvl="1"/>
            <a:r>
              <a:rPr lang="cs-CZ" dirty="0"/>
              <a:t>Blízký k pojmu „hráč“</a:t>
            </a:r>
          </a:p>
          <a:p>
            <a:r>
              <a:rPr lang="cs-CZ" dirty="0"/>
              <a:t>Pojem zájmová skupina</a:t>
            </a:r>
          </a:p>
          <a:p>
            <a:pPr lvl="1"/>
            <a:r>
              <a:rPr lang="cs-CZ" dirty="0"/>
              <a:t>Kdokoliv, kdo chce/má potenciál ovlivnit </a:t>
            </a:r>
            <a:r>
              <a:rPr lang="cs-CZ" dirty="0" err="1"/>
              <a:t>rozhodovatele</a:t>
            </a:r>
            <a:r>
              <a:rPr lang="cs-CZ" dirty="0"/>
              <a:t> (</a:t>
            </a:r>
            <a:r>
              <a:rPr lang="cs-CZ" dirty="0" err="1"/>
              <a:t>policy</a:t>
            </a:r>
            <a:r>
              <a:rPr lang="cs-CZ" dirty="0"/>
              <a:t> </a:t>
            </a:r>
            <a:r>
              <a:rPr lang="cs-CZ" dirty="0" err="1"/>
              <a:t>makers</a:t>
            </a:r>
            <a:r>
              <a:rPr lang="cs-CZ" dirty="0"/>
              <a:t>)</a:t>
            </a:r>
          </a:p>
          <a:p>
            <a:pPr lvl="1"/>
            <a:r>
              <a:rPr lang="cs-CZ" dirty="0"/>
              <a:t>Jako neformální skupina</a:t>
            </a:r>
          </a:p>
          <a:p>
            <a:r>
              <a:rPr lang="cs-CZ" dirty="0"/>
              <a:t>Pojem cílová skupina</a:t>
            </a:r>
          </a:p>
          <a:p>
            <a:pPr lvl="1"/>
            <a:r>
              <a:rPr lang="cs-CZ" dirty="0"/>
              <a:t>Aktér, nebo skupina aktérů, kteří mají být ovlivněni zamýšleným účinkem politiky </a:t>
            </a:r>
          </a:p>
          <a:p>
            <a:endParaRPr lang="cs-CZ" dirty="0"/>
          </a:p>
        </p:txBody>
      </p:sp>
    </p:spTree>
    <p:extLst>
      <p:ext uri="{BB962C8B-B14F-4D97-AF65-F5344CB8AC3E}">
        <p14:creationId xmlns:p14="http://schemas.microsoft.com/office/powerpoint/2010/main" val="133789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Aktéři k modelech zkoumání politiky</a:t>
            </a:r>
          </a:p>
        </p:txBody>
      </p:sp>
      <p:sp>
        <p:nvSpPr>
          <p:cNvPr id="3" name="Zástupný symbol pro obsah 2"/>
          <p:cNvSpPr>
            <a:spLocks noGrp="1"/>
          </p:cNvSpPr>
          <p:nvPr>
            <p:ph idx="1"/>
          </p:nvPr>
        </p:nvSpPr>
        <p:spPr/>
        <p:txBody>
          <a:bodyPr/>
          <a:lstStyle/>
          <a:p>
            <a:r>
              <a:rPr lang="cs-CZ" dirty="0"/>
              <a:t>Jako jedna z více proměnných</a:t>
            </a:r>
          </a:p>
          <a:p>
            <a:pPr lvl="1"/>
            <a:r>
              <a:rPr lang="cs-CZ" dirty="0"/>
              <a:t>Koncept politického cyklu</a:t>
            </a:r>
          </a:p>
          <a:p>
            <a:pPr lvl="1"/>
            <a:r>
              <a:rPr lang="cs-CZ" dirty="0" err="1"/>
              <a:t>Institucionalismus</a:t>
            </a:r>
            <a:endParaRPr lang="cs-CZ" dirty="0"/>
          </a:p>
          <a:p>
            <a:r>
              <a:rPr lang="cs-CZ" dirty="0"/>
              <a:t>Jako hlavní předmět zájmu</a:t>
            </a:r>
          </a:p>
          <a:p>
            <a:pPr lvl="1"/>
            <a:r>
              <a:rPr lang="cs-CZ" dirty="0"/>
              <a:t>Teorie politických sítí</a:t>
            </a:r>
          </a:p>
          <a:p>
            <a:pPr lvl="2"/>
            <a:r>
              <a:rPr lang="cs-CZ" dirty="0" err="1"/>
              <a:t>Advocacy</a:t>
            </a:r>
            <a:r>
              <a:rPr lang="cs-CZ" dirty="0"/>
              <a:t> </a:t>
            </a:r>
            <a:r>
              <a:rPr lang="cs-CZ" dirty="0" err="1"/>
              <a:t>coalition</a:t>
            </a:r>
            <a:r>
              <a:rPr lang="cs-CZ" dirty="0"/>
              <a:t> Framework</a:t>
            </a:r>
          </a:p>
          <a:p>
            <a:pPr lvl="1"/>
            <a:r>
              <a:rPr lang="cs-CZ" dirty="0"/>
              <a:t>Pluralismus, Korporativismus</a:t>
            </a:r>
          </a:p>
          <a:p>
            <a:pPr lvl="1"/>
            <a:r>
              <a:rPr lang="cs-CZ" dirty="0"/>
              <a:t>Teorie zprostředkování – broker </a:t>
            </a:r>
            <a:r>
              <a:rPr lang="cs-CZ" dirty="0" err="1"/>
              <a:t>theory</a:t>
            </a:r>
            <a:endParaRPr lang="cs-CZ" dirty="0"/>
          </a:p>
          <a:p>
            <a:pPr lvl="1"/>
            <a:r>
              <a:rPr lang="cs-CZ" dirty="0" err="1"/>
              <a:t>Stakeholder</a:t>
            </a:r>
            <a:r>
              <a:rPr lang="cs-CZ" dirty="0"/>
              <a:t> teorie</a:t>
            </a:r>
          </a:p>
          <a:p>
            <a:pPr lvl="1"/>
            <a:endParaRPr lang="cs-CZ" dirty="0"/>
          </a:p>
        </p:txBody>
      </p:sp>
    </p:spTree>
    <p:extLst>
      <p:ext uri="{BB962C8B-B14F-4D97-AF65-F5344CB8AC3E}">
        <p14:creationId xmlns:p14="http://schemas.microsoft.com/office/powerpoint/2010/main" val="3910614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aktérů</a:t>
            </a:r>
          </a:p>
        </p:txBody>
      </p:sp>
      <p:sp>
        <p:nvSpPr>
          <p:cNvPr id="3" name="Zástupný symbol pro obsah 2"/>
          <p:cNvSpPr>
            <a:spLocks noGrp="1"/>
          </p:cNvSpPr>
          <p:nvPr>
            <p:ph idx="1"/>
          </p:nvPr>
        </p:nvSpPr>
        <p:spPr/>
        <p:txBody>
          <a:bodyPr>
            <a:normAutofit fontScale="92500" lnSpcReduction="20000"/>
          </a:bodyPr>
          <a:lstStyle/>
          <a:p>
            <a:r>
              <a:rPr lang="cs-CZ" dirty="0"/>
              <a:t>Aktéři z hlediska:</a:t>
            </a:r>
          </a:p>
          <a:p>
            <a:pPr lvl="1"/>
            <a:r>
              <a:rPr lang="cs-CZ" dirty="0"/>
              <a:t>úrovně působení: lokální, národní a nadnárodní</a:t>
            </a:r>
          </a:p>
          <a:p>
            <a:pPr lvl="1"/>
            <a:r>
              <a:rPr lang="cs-CZ" dirty="0"/>
              <a:t>vnitřní struktury: homogenní, heterogenní / jednotlivci, kolektiv</a:t>
            </a:r>
          </a:p>
          <a:p>
            <a:pPr lvl="1"/>
            <a:r>
              <a:rPr lang="cs-CZ" dirty="0"/>
              <a:t>stupně organizovanosti: formální, neformální</a:t>
            </a:r>
          </a:p>
          <a:p>
            <a:pPr lvl="1"/>
            <a:r>
              <a:rPr lang="cs-CZ" dirty="0"/>
              <a:t>Vazbě na vládu: vládní, mimovládní</a:t>
            </a:r>
          </a:p>
          <a:p>
            <a:r>
              <a:rPr lang="cs-CZ" dirty="0"/>
              <a:t>Třídění slouží k pochopení jejich role a významu</a:t>
            </a:r>
          </a:p>
          <a:p>
            <a:endParaRPr lang="cs-CZ" dirty="0"/>
          </a:p>
          <a:p>
            <a:r>
              <a:rPr lang="cs-CZ" dirty="0"/>
              <a:t>Každý aktér má nějaký zájem/názor/potřebu a nějakou schopnost svůj zájem prosadit, vyjednávat s ostatními, tvořit koalice, ovlivnit rozhodnutí nebo rozhodnutí přijmout,…</a:t>
            </a:r>
          </a:p>
          <a:p>
            <a:pPr lvl="1"/>
            <a:r>
              <a:rPr lang="cs-CZ" dirty="0"/>
              <a:t>Zjednodušeně, každý aktér má nějaký zájem a nějaký vliv (sílu). Čím je aktér silnější, tím více je nutno brát jej v úvahu (pokud jsem </a:t>
            </a:r>
            <a:r>
              <a:rPr lang="cs-CZ" dirty="0" err="1"/>
              <a:t>policy</a:t>
            </a:r>
            <a:r>
              <a:rPr lang="cs-CZ" dirty="0"/>
              <a:t> maker)</a:t>
            </a:r>
          </a:p>
        </p:txBody>
      </p:sp>
    </p:spTree>
    <p:extLst>
      <p:ext uri="{BB962C8B-B14F-4D97-AF65-F5344CB8AC3E}">
        <p14:creationId xmlns:p14="http://schemas.microsoft.com/office/powerpoint/2010/main" val="2809631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Homogenita a heterogenita aktérů</a:t>
            </a:r>
          </a:p>
        </p:txBody>
      </p:sp>
      <p:sp>
        <p:nvSpPr>
          <p:cNvPr id="3" name="Zástupný symbol pro obsah 2"/>
          <p:cNvSpPr>
            <a:spLocks noGrp="1"/>
          </p:cNvSpPr>
          <p:nvPr>
            <p:ph idx="1"/>
          </p:nvPr>
        </p:nvSpPr>
        <p:spPr/>
        <p:txBody>
          <a:bodyPr/>
          <a:lstStyle/>
          <a:p>
            <a:r>
              <a:rPr lang="cs-CZ" dirty="0"/>
              <a:t>Pokud chceme zkoumat vliv aktérů na konkrétní situaci, je nutné zvážit, za jak moc homogenní budeme považovat kolektivní aktéry</a:t>
            </a:r>
          </a:p>
          <a:p>
            <a:pPr lvl="1"/>
            <a:r>
              <a:rPr lang="cs-CZ" dirty="0"/>
              <a:t>Kolektiv je tvořen jednotlivci…a ti mohou sledovat svoje zájmy</a:t>
            </a:r>
          </a:p>
          <a:p>
            <a:pPr lvl="1"/>
            <a:r>
              <a:rPr lang="cs-CZ" dirty="0"/>
              <a:t>Nesouhlas jednotlivců v kolektivu, může vést ke změně kolektivního rozhodnutí/postoje</a:t>
            </a:r>
          </a:p>
          <a:p>
            <a:r>
              <a:rPr lang="cs-CZ" dirty="0"/>
              <a:t>Příklad „vláda“ </a:t>
            </a:r>
          </a:p>
          <a:p>
            <a:pPr lvl="1"/>
            <a:r>
              <a:rPr lang="cs-CZ" dirty="0"/>
              <a:t>Vláda = stát</a:t>
            </a:r>
          </a:p>
          <a:p>
            <a:pPr lvl="1"/>
            <a:r>
              <a:rPr lang="cs-CZ" dirty="0"/>
              <a:t>Vláda = jeden aktér stojící oproti jiným aktérům např. parlament</a:t>
            </a:r>
          </a:p>
          <a:p>
            <a:pPr lvl="1"/>
            <a:r>
              <a:rPr lang="cs-CZ" dirty="0"/>
              <a:t>Vláda = kolektiv jednotlivců hájících své zájmy/resorty</a:t>
            </a:r>
          </a:p>
          <a:p>
            <a:pPr marL="0" indent="0">
              <a:buNone/>
            </a:pPr>
            <a:endParaRPr lang="cs-CZ" dirty="0"/>
          </a:p>
        </p:txBody>
      </p:sp>
    </p:spTree>
    <p:extLst>
      <p:ext uri="{BB962C8B-B14F-4D97-AF65-F5344CB8AC3E}">
        <p14:creationId xmlns:p14="http://schemas.microsoft.com/office/powerpoint/2010/main" val="1546417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Zástupný symbol pro obsah 5"/>
          <p:cNvGraphicFramePr>
            <a:graphicFrameLocks noGrp="1"/>
          </p:cNvGraphicFramePr>
          <p:nvPr>
            <p:ph idx="1"/>
          </p:nvPr>
        </p:nvGraphicFramePr>
        <p:xfrm>
          <a:off x="1103245" y="726428"/>
          <a:ext cx="8793036" cy="5168900"/>
        </p:xfrm>
        <a:graphic>
          <a:graphicData uri="http://schemas.openxmlformats.org/drawingml/2006/table">
            <a:tbl>
              <a:tblPr firstRow="1" firstCol="1" bandRow="1"/>
              <a:tblGrid>
                <a:gridCol w="2288552">
                  <a:extLst>
                    <a:ext uri="{9D8B030D-6E8A-4147-A177-3AD203B41FA5}">
                      <a16:colId xmlns:a16="http://schemas.microsoft.com/office/drawing/2014/main" val="945931686"/>
                    </a:ext>
                  </a:extLst>
                </a:gridCol>
                <a:gridCol w="3252242">
                  <a:extLst>
                    <a:ext uri="{9D8B030D-6E8A-4147-A177-3AD203B41FA5}">
                      <a16:colId xmlns:a16="http://schemas.microsoft.com/office/drawing/2014/main" val="3975776139"/>
                    </a:ext>
                  </a:extLst>
                </a:gridCol>
                <a:gridCol w="3252242">
                  <a:extLst>
                    <a:ext uri="{9D8B030D-6E8A-4147-A177-3AD203B41FA5}">
                      <a16:colId xmlns:a16="http://schemas.microsoft.com/office/drawing/2014/main" val="3979844257"/>
                    </a:ext>
                  </a:extLst>
                </a:gridCol>
              </a:tblGrid>
              <a:tr h="288597">
                <a:tc rowSpan="2">
                  <a:txBody>
                    <a:bodyPr/>
                    <a:lstStyle/>
                    <a:p>
                      <a:pPr>
                        <a:lnSpc>
                          <a:spcPct val="115000"/>
                        </a:lnSpc>
                        <a:spcAft>
                          <a:spcPts val="0"/>
                        </a:spcAft>
                      </a:pPr>
                      <a:r>
                        <a:rPr lang="cs-CZ" sz="2000" b="1">
                          <a:effectLst/>
                          <a:latin typeface="Times New Roman" panose="02020603050405020304" pitchFamily="18" charset="0"/>
                          <a:ea typeface="Calibri" panose="020F0502020204030204" pitchFamily="34" charset="0"/>
                          <a:cs typeface="Times New Roman" panose="02020603050405020304" pitchFamily="18" charset="0"/>
                        </a:rPr>
                        <a:t>Míra formalizace</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cs-CZ" sz="2000" b="1">
                          <a:effectLst/>
                          <a:latin typeface="Times New Roman" panose="02020603050405020304" pitchFamily="18" charset="0"/>
                          <a:ea typeface="Calibri" panose="020F0502020204030204" pitchFamily="34" charset="0"/>
                          <a:cs typeface="Times New Roman" panose="02020603050405020304" pitchFamily="18" charset="0"/>
                        </a:rPr>
                        <a:t>Aktéři</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3545568982"/>
                  </a:ext>
                </a:extLst>
              </a:tr>
              <a:tr h="288597">
                <a:tc vMerge="1">
                  <a:txBody>
                    <a:bodyPr/>
                    <a:lstStyle/>
                    <a:p>
                      <a:endParaRPr lang="cs-CZ"/>
                    </a:p>
                  </a:txBody>
                  <a:tcPr/>
                </a:tc>
                <a:tc>
                  <a:txBody>
                    <a:bodyPr/>
                    <a:lstStyle/>
                    <a:p>
                      <a:pPr>
                        <a:lnSpc>
                          <a:spcPct val="115000"/>
                        </a:lnSpc>
                        <a:spcAft>
                          <a:spcPts val="0"/>
                        </a:spcAft>
                      </a:pPr>
                      <a:r>
                        <a:rPr lang="cs-CZ" sz="2000" b="1">
                          <a:effectLst/>
                          <a:latin typeface="Times New Roman" panose="02020603050405020304" pitchFamily="18" charset="0"/>
                          <a:ea typeface="Calibri" panose="020F0502020204030204" pitchFamily="34" charset="0"/>
                          <a:cs typeface="Times New Roman" panose="02020603050405020304" pitchFamily="18" charset="0"/>
                        </a:rPr>
                        <a:t>Jednotlivci</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2000" b="1">
                          <a:effectLst/>
                          <a:latin typeface="Times New Roman" panose="02020603050405020304" pitchFamily="18" charset="0"/>
                          <a:ea typeface="Calibri" panose="020F0502020204030204" pitchFamily="34" charset="0"/>
                          <a:cs typeface="Times New Roman" panose="02020603050405020304" pitchFamily="18" charset="0"/>
                        </a:rPr>
                        <a:t>Kolektivní subjekty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59011"/>
                  </a:ext>
                </a:extLst>
              </a:tr>
              <a:tr h="2308775">
                <a:tc>
                  <a:txBody>
                    <a:bodyPr/>
                    <a:lstStyle/>
                    <a:p>
                      <a:pPr>
                        <a:lnSpc>
                          <a:spcPct val="115000"/>
                        </a:lnSpc>
                        <a:spcAft>
                          <a:spcPts val="0"/>
                        </a:spcAft>
                      </a:pP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Formalizovaní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Političtí vůdci</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Konzultanti</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i="1">
                          <a:effectLst/>
                          <a:latin typeface="Times New Roman" panose="02020603050405020304" pitchFamily="18" charset="0"/>
                          <a:ea typeface="Calibri" panose="020F0502020204030204" pitchFamily="34" charset="0"/>
                          <a:cs typeface="Times New Roman" panose="02020603050405020304" pitchFamily="18" charset="0"/>
                        </a:rPr>
                        <a:t>(policy analysts)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Politické strany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Stát, orgány veřejné správy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Firmy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Organizace občanského sektoru</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Poradenská centra</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Média</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2247840"/>
                  </a:ext>
                </a:extLst>
              </a:tr>
              <a:tr h="1442985">
                <a:tc>
                  <a:txBody>
                    <a:bodyPr/>
                    <a:lstStyle/>
                    <a:p>
                      <a:pPr>
                        <a:lnSpc>
                          <a:spcPct val="115000"/>
                        </a:lnSpc>
                        <a:spcAft>
                          <a:spcPts val="0"/>
                        </a:spcAft>
                      </a:pPr>
                      <a:r>
                        <a:rPr lang="cs-CZ" sz="2000" b="1">
                          <a:effectLst/>
                          <a:latin typeface="Times New Roman" panose="02020603050405020304" pitchFamily="18" charset="0"/>
                          <a:ea typeface="Calibri" panose="020F0502020204030204" pitchFamily="34" charset="0"/>
                          <a:cs typeface="Times New Roman" panose="02020603050405020304" pitchFamily="18" charset="0"/>
                        </a:rPr>
                        <a:t>Neformalizovaní</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Názoroví vůdci</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a:effectLst/>
                          <a:latin typeface="Times New Roman" panose="02020603050405020304" pitchFamily="18" charset="0"/>
                          <a:ea typeface="Calibri" panose="020F0502020204030204" pitchFamily="34" charset="0"/>
                          <a:cs typeface="Times New Roman" panose="02020603050405020304" pitchFamily="18" charset="0"/>
                        </a:rPr>
                        <a:t>Političtí aktivisté</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i="1">
                          <a:effectLst/>
                          <a:latin typeface="Times New Roman" panose="02020603050405020304" pitchFamily="18" charset="0"/>
                          <a:ea typeface="Calibri" panose="020F0502020204030204" pitchFamily="34" charset="0"/>
                          <a:cs typeface="Times New Roman" panose="02020603050405020304" pitchFamily="18" charset="0"/>
                        </a:rPr>
                        <a:t>(policy enterepreneurs)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Zájmové skupiny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Názorové komunity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epistemic</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communities</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Politické komunity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policy</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communities</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1066813"/>
                  </a:ext>
                </a:extLst>
              </a:tr>
            </a:tbl>
          </a:graphicData>
        </a:graphic>
      </p:graphicFrame>
      <p:sp>
        <p:nvSpPr>
          <p:cNvPr id="7" name="Rectangle 2"/>
          <p:cNvSpPr>
            <a:spLocks noChangeArrowheads="1"/>
          </p:cNvSpPr>
          <p:nvPr/>
        </p:nvSpPr>
        <p:spPr bwMode="auto">
          <a:xfrm>
            <a:off x="1523099" y="6114698"/>
            <a:ext cx="79533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Tabulka 2.1: </a:t>
            </a:r>
            <a:r>
              <a:rPr kumimoji="0" lang="cs-CZ" altLang="cs-CZ"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Formalizovan</a:t>
            </a:r>
            <a:r>
              <a:rPr kumimoji="0" lang="cs-CZ" altLang="cs-CZ"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í</a:t>
            </a:r>
            <a:r>
              <a:rPr kumimoji="0" lang="cs-CZ" altLang="cs-CZ"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 neformalizovan</a:t>
            </a:r>
            <a:r>
              <a:rPr kumimoji="0" lang="cs-CZ" altLang="cs-CZ"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í</a:t>
            </a:r>
            <a:r>
              <a:rPr kumimoji="0" lang="cs-CZ" altLang="cs-CZ"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akt</a:t>
            </a:r>
            <a:r>
              <a:rPr kumimoji="0" lang="cs-CZ" altLang="cs-CZ"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cs-CZ" altLang="cs-CZ"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ři ve veřejn</a:t>
            </a:r>
            <a:r>
              <a:rPr kumimoji="0" lang="cs-CZ" altLang="cs-CZ"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cs-CZ" altLang="cs-CZ"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politice</a:t>
            </a:r>
            <a:endParaRPr kumimoji="0" lang="cs-CZ" altLang="cs-CZ"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Zdroj: Autoři (Potůček).</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3226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Veřejná a sociální politika</a:t>
            </a:r>
          </a:p>
        </p:txBody>
      </p:sp>
      <p:sp>
        <p:nvSpPr>
          <p:cNvPr id="3" name="Zástupný symbol pro obsah 2"/>
          <p:cNvSpPr>
            <a:spLocks noGrp="1"/>
          </p:cNvSpPr>
          <p:nvPr>
            <p:ph idx="1"/>
          </p:nvPr>
        </p:nvSpPr>
        <p:spPr/>
        <p:txBody>
          <a:bodyPr/>
          <a:lstStyle/>
          <a:p>
            <a:r>
              <a:rPr lang="cs-CZ" dirty="0"/>
              <a:t>Blok 1 Veřejná politika</a:t>
            </a:r>
          </a:p>
          <a:p>
            <a:pPr lvl="1"/>
            <a:r>
              <a:rPr lang="cs-CZ" dirty="0"/>
              <a:t>P1 Úvod</a:t>
            </a:r>
          </a:p>
          <a:p>
            <a:pPr lvl="1"/>
            <a:r>
              <a:rPr lang="cs-CZ" dirty="0"/>
              <a:t>P2 Modely</a:t>
            </a:r>
          </a:p>
          <a:p>
            <a:pPr lvl="1"/>
            <a:r>
              <a:rPr lang="cs-CZ" dirty="0"/>
              <a:t>P3 Analýza</a:t>
            </a:r>
          </a:p>
          <a:p>
            <a:pPr lvl="1"/>
            <a:r>
              <a:rPr lang="cs-CZ" dirty="0"/>
              <a:t>P4 Politický marketing v termínu </a:t>
            </a:r>
          </a:p>
          <a:p>
            <a:pPr lvl="2"/>
            <a:endParaRPr lang="cs-CZ" dirty="0"/>
          </a:p>
          <a:p>
            <a:pPr marL="914400" lvl="2" indent="0">
              <a:buNone/>
            </a:pPr>
            <a:r>
              <a:rPr lang="cs-CZ" dirty="0"/>
              <a:t>	</a:t>
            </a:r>
          </a:p>
          <a:p>
            <a:pPr marL="914400" lvl="2" indent="0">
              <a:buNone/>
            </a:pPr>
            <a:endParaRPr lang="cs-CZ" dirty="0">
              <a:solidFill>
                <a:srgbClr val="FF0000"/>
              </a:solidFill>
            </a:endParaRPr>
          </a:p>
          <a:p>
            <a:pPr lvl="2"/>
            <a:r>
              <a:rPr lang="cs-CZ" dirty="0">
                <a:solidFill>
                  <a:srgbClr val="FF0000"/>
                </a:solidFill>
              </a:rPr>
              <a:t>Pokud je v textu použita červená barva jedná se o otázku do diskuze, nebo úkol pro studenty a odpověď lze získat jedině aktivitou.</a:t>
            </a:r>
          </a:p>
          <a:p>
            <a:pPr marL="914400" lvl="2" indent="0">
              <a:buNone/>
            </a:pPr>
            <a:endParaRPr lang="cs-CZ" dirty="0">
              <a:solidFill>
                <a:srgbClr val="FF0000"/>
              </a:solidFill>
            </a:endParaRPr>
          </a:p>
        </p:txBody>
      </p:sp>
    </p:spTree>
    <p:extLst>
      <p:ext uri="{BB962C8B-B14F-4D97-AF65-F5344CB8AC3E}">
        <p14:creationId xmlns:p14="http://schemas.microsoft.com/office/powerpoint/2010/main" val="3393623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 aktéři v ČR</a:t>
            </a:r>
          </a:p>
        </p:txBody>
      </p:sp>
      <p:sp>
        <p:nvSpPr>
          <p:cNvPr id="3" name="Zástupný symbol pro obsah 2"/>
          <p:cNvSpPr>
            <a:spLocks noGrp="1"/>
          </p:cNvSpPr>
          <p:nvPr>
            <p:ph idx="1"/>
          </p:nvPr>
        </p:nvSpPr>
        <p:spPr>
          <a:xfrm>
            <a:off x="838200" y="1388303"/>
            <a:ext cx="10515600" cy="5280853"/>
          </a:xfrm>
        </p:spPr>
        <p:txBody>
          <a:bodyPr>
            <a:noAutofit/>
          </a:bodyPr>
          <a:lstStyle/>
          <a:p>
            <a:pPr>
              <a:lnSpc>
                <a:spcPct val="100000"/>
              </a:lnSpc>
            </a:pPr>
            <a:r>
              <a:rPr lang="cs-CZ" sz="2000" dirty="0"/>
              <a:t>Parlament</a:t>
            </a:r>
          </a:p>
          <a:p>
            <a:pPr lvl="1"/>
            <a:r>
              <a:rPr lang="cs-CZ" sz="1600" dirty="0"/>
              <a:t>PSP, Senát, Kraje, obce</a:t>
            </a:r>
          </a:p>
          <a:p>
            <a:pPr>
              <a:lnSpc>
                <a:spcPct val="100000"/>
              </a:lnSpc>
            </a:pPr>
            <a:r>
              <a:rPr lang="cs-CZ" sz="2000" dirty="0"/>
              <a:t>Vláda</a:t>
            </a:r>
          </a:p>
          <a:p>
            <a:pPr>
              <a:lnSpc>
                <a:spcPct val="100000"/>
              </a:lnSpc>
            </a:pPr>
            <a:r>
              <a:rPr lang="cs-CZ" sz="2000" dirty="0"/>
              <a:t>Prezident</a:t>
            </a:r>
          </a:p>
          <a:p>
            <a:pPr>
              <a:lnSpc>
                <a:spcPct val="100000"/>
              </a:lnSpc>
            </a:pPr>
            <a:r>
              <a:rPr lang="cs-CZ" sz="2000" dirty="0"/>
              <a:t>Soudy</a:t>
            </a:r>
          </a:p>
          <a:p>
            <a:pPr lvl="1"/>
            <a:r>
              <a:rPr lang="cs-CZ" sz="1600" dirty="0"/>
              <a:t>Ústavní soud, nejvyšší správní soud,….</a:t>
            </a:r>
          </a:p>
          <a:p>
            <a:pPr>
              <a:lnSpc>
                <a:spcPct val="100000"/>
              </a:lnSpc>
            </a:pPr>
            <a:r>
              <a:rPr lang="cs-CZ" sz="2000" dirty="0"/>
              <a:t>Nezávislé instituce</a:t>
            </a:r>
          </a:p>
          <a:p>
            <a:pPr lvl="1"/>
            <a:r>
              <a:rPr lang="cs-CZ" sz="1600" dirty="0"/>
              <a:t>NKÚ, Ombudsman, ČNB,…</a:t>
            </a:r>
          </a:p>
          <a:p>
            <a:pPr>
              <a:lnSpc>
                <a:spcPct val="100000"/>
              </a:lnSpc>
            </a:pPr>
            <a:r>
              <a:rPr lang="cs-CZ" sz="2000" dirty="0"/>
              <a:t>Teoreticky servisní instituce</a:t>
            </a:r>
          </a:p>
          <a:p>
            <a:pPr lvl="1"/>
            <a:r>
              <a:rPr lang="cs-CZ" sz="1600" dirty="0"/>
              <a:t>Ministerstva, státní fondy (spoluřízení nevládními aktéry)</a:t>
            </a:r>
          </a:p>
          <a:p>
            <a:pPr>
              <a:lnSpc>
                <a:spcPct val="100000"/>
              </a:lnSpc>
            </a:pPr>
            <a:r>
              <a:rPr lang="cs-CZ" sz="2000" dirty="0"/>
              <a:t>Armáda, Policie</a:t>
            </a:r>
          </a:p>
          <a:p>
            <a:pPr>
              <a:lnSpc>
                <a:spcPct val="100000"/>
              </a:lnSpc>
            </a:pPr>
            <a:r>
              <a:rPr lang="cs-CZ" sz="2000" dirty="0"/>
              <a:t>Nadnárodní, mezinárodní aktéři</a:t>
            </a:r>
          </a:p>
          <a:p>
            <a:pPr lvl="1"/>
            <a:r>
              <a:rPr lang="cs-CZ" sz="1600" dirty="0"/>
              <a:t>EU, NATO, ostatní země,…</a:t>
            </a:r>
          </a:p>
          <a:p>
            <a:pPr>
              <a:lnSpc>
                <a:spcPct val="100000"/>
              </a:lnSpc>
            </a:pPr>
            <a:r>
              <a:rPr lang="cs-CZ" sz="2000" dirty="0"/>
              <a:t>Resortně významní aktéři</a:t>
            </a:r>
          </a:p>
          <a:p>
            <a:pPr lvl="1"/>
            <a:r>
              <a:rPr lang="cs-CZ" sz="1600" dirty="0"/>
              <a:t>Např. Zdravotní pojišťovny</a:t>
            </a:r>
          </a:p>
          <a:p>
            <a:pPr>
              <a:lnSpc>
                <a:spcPct val="100000"/>
              </a:lnSpc>
            </a:pPr>
            <a:r>
              <a:rPr lang="cs-CZ" sz="2000" dirty="0"/>
              <a:t>Média</a:t>
            </a:r>
          </a:p>
          <a:p>
            <a:pPr>
              <a:lnSpc>
                <a:spcPct val="100000"/>
              </a:lnSpc>
            </a:pPr>
            <a:r>
              <a:rPr lang="cs-CZ" sz="2000" dirty="0">
                <a:solidFill>
                  <a:srgbClr val="FF0000"/>
                </a:solidFill>
              </a:rPr>
              <a:t>… kdo chybí pokud by to nebyl příklad na ČR? </a:t>
            </a:r>
          </a:p>
          <a:p>
            <a:pPr lvl="1"/>
            <a:r>
              <a:rPr lang="cs-CZ" sz="1200" dirty="0"/>
              <a:t>Uvažujte systémově (ne o jiných názvech funkcí)</a:t>
            </a:r>
          </a:p>
        </p:txBody>
      </p:sp>
    </p:spTree>
    <p:extLst>
      <p:ext uri="{BB962C8B-B14F-4D97-AF65-F5344CB8AC3E}">
        <p14:creationId xmlns:p14="http://schemas.microsoft.com/office/powerpoint/2010/main" val="617517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aktérů při </a:t>
            </a:r>
            <a:r>
              <a:rPr lang="cs-CZ" dirty="0" err="1"/>
              <a:t>policy</a:t>
            </a:r>
            <a:r>
              <a:rPr lang="cs-CZ" dirty="0"/>
              <a:t> </a:t>
            </a:r>
            <a:r>
              <a:rPr lang="cs-CZ" dirty="0" err="1"/>
              <a:t>analysis</a:t>
            </a:r>
            <a:endParaRPr lang="cs-CZ" dirty="0"/>
          </a:p>
        </p:txBody>
      </p:sp>
      <p:sp>
        <p:nvSpPr>
          <p:cNvPr id="3" name="Zástupný symbol pro obsah 2"/>
          <p:cNvSpPr>
            <a:spLocks noGrp="1"/>
          </p:cNvSpPr>
          <p:nvPr>
            <p:ph idx="1"/>
          </p:nvPr>
        </p:nvSpPr>
        <p:spPr>
          <a:xfrm>
            <a:off x="838200" y="1690688"/>
            <a:ext cx="10515600" cy="4351338"/>
          </a:xfrm>
        </p:spPr>
        <p:txBody>
          <a:bodyPr>
            <a:normAutofit/>
          </a:bodyPr>
          <a:lstStyle/>
          <a:p>
            <a:r>
              <a:rPr lang="cs-CZ" dirty="0"/>
              <a:t>Z pohledu politického cyklu</a:t>
            </a:r>
          </a:p>
          <a:p>
            <a:pPr lvl="1"/>
            <a:r>
              <a:rPr lang="cs-CZ" dirty="0"/>
              <a:t>Při formulaci </a:t>
            </a:r>
          </a:p>
          <a:p>
            <a:pPr lvl="1"/>
            <a:r>
              <a:rPr lang="cs-CZ" dirty="0"/>
              <a:t>Při selekci</a:t>
            </a:r>
          </a:p>
          <a:p>
            <a:pPr lvl="1"/>
            <a:r>
              <a:rPr lang="cs-CZ" dirty="0"/>
              <a:t>Při implementaci</a:t>
            </a:r>
          </a:p>
          <a:p>
            <a:r>
              <a:rPr lang="cs-CZ" dirty="0"/>
              <a:t>Identifikace „významných“ aktérů v jednotlivých fázích</a:t>
            </a:r>
          </a:p>
          <a:p>
            <a:pPr lvl="1"/>
            <a:r>
              <a:rPr lang="cs-CZ" dirty="0"/>
              <a:t>Kdo rozhoduje?</a:t>
            </a:r>
          </a:p>
          <a:p>
            <a:pPr lvl="1"/>
            <a:r>
              <a:rPr lang="cs-CZ" dirty="0"/>
              <a:t>Kdo může vetovat</a:t>
            </a:r>
          </a:p>
          <a:p>
            <a:r>
              <a:rPr lang="cs-CZ" dirty="0"/>
              <a:t>Postup identifikace</a:t>
            </a:r>
          </a:p>
          <a:p>
            <a:pPr lvl="1"/>
            <a:r>
              <a:rPr lang="cs-CZ" dirty="0"/>
              <a:t>intuitivní x různé metody měření vlivu</a:t>
            </a:r>
          </a:p>
          <a:p>
            <a:pPr lvl="1"/>
            <a:r>
              <a:rPr lang="cs-CZ" dirty="0"/>
              <a:t>Pokud neznám prostředí, mohu udělat zásadní chyby při intuitivním určování vlivu</a:t>
            </a:r>
          </a:p>
        </p:txBody>
      </p:sp>
    </p:spTree>
    <p:extLst>
      <p:ext uri="{BB962C8B-B14F-4D97-AF65-F5344CB8AC3E}">
        <p14:creationId xmlns:p14="http://schemas.microsoft.com/office/powerpoint/2010/main" val="2112971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vlivu (síly) aktérů</a:t>
            </a:r>
          </a:p>
        </p:txBody>
      </p:sp>
      <p:sp>
        <p:nvSpPr>
          <p:cNvPr id="3" name="Zástupný symbol pro obsah 2"/>
          <p:cNvSpPr>
            <a:spLocks noGrp="1"/>
          </p:cNvSpPr>
          <p:nvPr>
            <p:ph idx="1"/>
          </p:nvPr>
        </p:nvSpPr>
        <p:spPr/>
        <p:txBody>
          <a:bodyPr/>
          <a:lstStyle/>
          <a:p>
            <a:r>
              <a:rPr lang="cs-CZ" dirty="0"/>
              <a:t>Výkladem formálních pravidel</a:t>
            </a:r>
          </a:p>
          <a:p>
            <a:r>
              <a:rPr lang="cs-CZ" dirty="0"/>
              <a:t>Výzkumem mezi aktéry – jejich názorem</a:t>
            </a:r>
          </a:p>
          <a:p>
            <a:r>
              <a:rPr lang="cs-CZ" dirty="0"/>
              <a:t>Analýzou minulých rozhodnutí</a:t>
            </a:r>
          </a:p>
          <a:p>
            <a:pPr lvl="1"/>
            <a:r>
              <a:rPr lang="cs-CZ" dirty="0"/>
              <a:t>Rozhodnutí o alokaci veřejných zdrojů</a:t>
            </a:r>
          </a:p>
          <a:p>
            <a:pPr lvl="1"/>
            <a:r>
              <a:rPr lang="cs-CZ" dirty="0"/>
              <a:t>Prosazení deklarovaného zájmu</a:t>
            </a:r>
          </a:p>
          <a:p>
            <a:endParaRPr lang="cs-CZ" dirty="0"/>
          </a:p>
          <a:p>
            <a:r>
              <a:rPr lang="cs-CZ" dirty="0"/>
              <a:t>Kombinace různých metod s cílem poznat skutečnost</a:t>
            </a:r>
          </a:p>
        </p:txBody>
      </p:sp>
    </p:spTree>
    <p:extLst>
      <p:ext uri="{BB962C8B-B14F-4D97-AF65-F5344CB8AC3E}">
        <p14:creationId xmlns:p14="http://schemas.microsoft.com/office/powerpoint/2010/main" val="1067836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Identifikace zájmu aktérů</a:t>
            </a:r>
          </a:p>
        </p:txBody>
      </p:sp>
      <p:sp>
        <p:nvSpPr>
          <p:cNvPr id="3" name="Zástupný symbol pro obsah 2"/>
          <p:cNvSpPr>
            <a:spLocks noGrp="1"/>
          </p:cNvSpPr>
          <p:nvPr>
            <p:ph idx="1"/>
          </p:nvPr>
        </p:nvSpPr>
        <p:spPr/>
        <p:txBody>
          <a:bodyPr>
            <a:normAutofit/>
          </a:bodyPr>
          <a:lstStyle/>
          <a:p>
            <a:r>
              <a:rPr lang="cs-CZ" dirty="0"/>
              <a:t>Identifikace deklarovaného zájmu</a:t>
            </a:r>
          </a:p>
          <a:p>
            <a:r>
              <a:rPr lang="cs-CZ" dirty="0"/>
              <a:t>Výzkum názorů aktéra s cílem zjistit „nedeklarované“ záměry</a:t>
            </a:r>
          </a:p>
          <a:p>
            <a:pPr lvl="1"/>
            <a:r>
              <a:rPr lang="cs-CZ" dirty="0"/>
              <a:t>Výzkum názorů ostatních aktérů na zájem aktéra</a:t>
            </a:r>
          </a:p>
          <a:p>
            <a:r>
              <a:rPr lang="cs-CZ" dirty="0"/>
              <a:t>Analýza minulého chování a rozhodování</a:t>
            </a:r>
          </a:p>
          <a:p>
            <a:endParaRPr lang="cs-CZ" dirty="0"/>
          </a:p>
          <a:p>
            <a:r>
              <a:rPr lang="cs-CZ" dirty="0"/>
              <a:t>Aktér může, ale nemusí dát najevo skutečný zájem!</a:t>
            </a:r>
          </a:p>
          <a:p>
            <a:r>
              <a:rPr lang="cs-CZ" dirty="0"/>
              <a:t>Kombinace různých metod s cílem poznat skutečnost</a:t>
            </a:r>
          </a:p>
          <a:p>
            <a:r>
              <a:rPr lang="cs-CZ" dirty="0"/>
              <a:t>Problém – postihnout detaily…ale neutopit se v </a:t>
            </a:r>
            <a:r>
              <a:rPr lang="cs-CZ" dirty="0" err="1"/>
              <a:t>marginalitách</a:t>
            </a:r>
            <a:endParaRPr lang="cs-CZ" dirty="0"/>
          </a:p>
          <a:p>
            <a:r>
              <a:rPr lang="cs-CZ" dirty="0"/>
              <a:t>Problém - zjistit „pravdu“ o síle, zájmech aktérů</a:t>
            </a:r>
          </a:p>
          <a:p>
            <a:endParaRPr lang="cs-CZ" dirty="0"/>
          </a:p>
        </p:txBody>
      </p:sp>
    </p:spTree>
    <p:extLst>
      <p:ext uri="{BB962C8B-B14F-4D97-AF65-F5344CB8AC3E}">
        <p14:creationId xmlns:p14="http://schemas.microsoft.com/office/powerpoint/2010/main" val="1243643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Literatura</a:t>
            </a:r>
          </a:p>
        </p:txBody>
      </p:sp>
      <p:sp>
        <p:nvSpPr>
          <p:cNvPr id="3" name="Zástupný symbol pro obsah 2"/>
          <p:cNvSpPr>
            <a:spLocks noGrp="1"/>
          </p:cNvSpPr>
          <p:nvPr>
            <p:ph idx="1"/>
          </p:nvPr>
        </p:nvSpPr>
        <p:spPr/>
        <p:txBody>
          <a:bodyPr>
            <a:normAutofit/>
          </a:bodyPr>
          <a:lstStyle/>
          <a:p>
            <a:r>
              <a:rPr lang="cs-CZ" dirty="0"/>
              <a:t>Základní </a:t>
            </a:r>
          </a:p>
          <a:p>
            <a:pPr lvl="1"/>
            <a:r>
              <a:rPr lang="cs-CZ" dirty="0" err="1"/>
              <a:t>Workbook</a:t>
            </a:r>
            <a:r>
              <a:rPr lang="cs-CZ" dirty="0"/>
              <a:t> OPVK modul 1 a 2</a:t>
            </a:r>
          </a:p>
          <a:p>
            <a:r>
              <a:rPr lang="cs-CZ" dirty="0"/>
              <a:t>Doporučená</a:t>
            </a:r>
          </a:p>
          <a:p>
            <a:pPr lvl="1"/>
            <a:r>
              <a:rPr lang="cs-CZ" dirty="0" err="1"/>
              <a:t>Cairney</a:t>
            </a:r>
            <a:r>
              <a:rPr lang="cs-CZ" dirty="0"/>
              <a:t> P: </a:t>
            </a:r>
            <a:r>
              <a:rPr lang="cs-CZ" dirty="0" err="1"/>
              <a:t>Understanding</a:t>
            </a:r>
            <a:r>
              <a:rPr lang="cs-CZ" dirty="0"/>
              <a:t> Public </a:t>
            </a:r>
            <a:r>
              <a:rPr lang="cs-CZ" dirty="0" err="1"/>
              <a:t>Policy</a:t>
            </a:r>
            <a:r>
              <a:rPr lang="cs-CZ" dirty="0"/>
              <a:t> - kpt.1,2</a:t>
            </a:r>
          </a:p>
          <a:p>
            <a:pPr lvl="1"/>
            <a:r>
              <a:rPr lang="cs-CZ" dirty="0" err="1"/>
              <a:t>Peters</a:t>
            </a:r>
            <a:r>
              <a:rPr lang="cs-CZ" dirty="0"/>
              <a:t> G.: </a:t>
            </a:r>
            <a:r>
              <a:rPr lang="cs-CZ" dirty="0" err="1"/>
              <a:t>Advanced</a:t>
            </a:r>
            <a:r>
              <a:rPr lang="cs-CZ" dirty="0"/>
              <a:t> </a:t>
            </a:r>
            <a:r>
              <a:rPr lang="cs-CZ" dirty="0" err="1"/>
              <a:t>Introduction</a:t>
            </a:r>
            <a:r>
              <a:rPr lang="cs-CZ" dirty="0"/>
              <a:t> to Public </a:t>
            </a:r>
            <a:r>
              <a:rPr lang="cs-CZ" dirty="0" err="1"/>
              <a:t>Policy</a:t>
            </a:r>
            <a:r>
              <a:rPr lang="cs-CZ" dirty="0"/>
              <a:t> – kpt.1,2</a:t>
            </a:r>
          </a:p>
          <a:p>
            <a:pPr lvl="1"/>
            <a:r>
              <a:rPr lang="cs-CZ" dirty="0" err="1"/>
              <a:t>Colebatch</a:t>
            </a:r>
            <a:r>
              <a:rPr lang="cs-CZ" dirty="0"/>
              <a:t>: Úvod do </a:t>
            </a:r>
            <a:r>
              <a:rPr lang="cs-CZ" dirty="0" err="1"/>
              <a:t>policy</a:t>
            </a:r>
            <a:r>
              <a:rPr lang="cs-CZ" dirty="0"/>
              <a:t> – kpt. 1,2 </a:t>
            </a:r>
          </a:p>
          <a:p>
            <a:endParaRPr lang="cs-CZ" dirty="0"/>
          </a:p>
        </p:txBody>
      </p:sp>
    </p:spTree>
    <p:extLst>
      <p:ext uri="{BB962C8B-B14F-4D97-AF65-F5344CB8AC3E}">
        <p14:creationId xmlns:p14="http://schemas.microsoft.com/office/powerpoint/2010/main" val="1407159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Pauza 15 min </a:t>
            </a:r>
            <a:r>
              <a:rPr lang="cs-CZ" dirty="0">
                <a:sym typeface="Wingdings" panose="05000000000000000000" pitchFamily="2" charset="2"/>
              </a:rPr>
              <a:t></a:t>
            </a:r>
            <a:endParaRPr lang="cs-CZ" dirty="0"/>
          </a:p>
        </p:txBody>
      </p:sp>
    </p:spTree>
    <p:extLst>
      <p:ext uri="{BB962C8B-B14F-4D97-AF65-F5344CB8AC3E}">
        <p14:creationId xmlns:p14="http://schemas.microsoft.com/office/powerpoint/2010/main" val="4010348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P2 Modely VP</a:t>
            </a:r>
            <a:endParaRPr lang="en-GB" dirty="0"/>
          </a:p>
        </p:txBody>
      </p:sp>
      <p:sp>
        <p:nvSpPr>
          <p:cNvPr id="3" name="Podnadpis 2"/>
          <p:cNvSpPr>
            <a:spLocks noGrp="1"/>
          </p:cNvSpPr>
          <p:nvPr>
            <p:ph type="subTitle" idx="1"/>
          </p:nvPr>
        </p:nvSpPr>
        <p:spPr/>
        <p:txBody>
          <a:bodyPr/>
          <a:lstStyle/>
          <a:p>
            <a:r>
              <a:rPr lang="cs-CZ" dirty="0"/>
              <a:t>MPV_VEPO</a:t>
            </a:r>
            <a:endParaRPr lang="en-GB" dirty="0"/>
          </a:p>
        </p:txBody>
      </p:sp>
    </p:spTree>
    <p:extLst>
      <p:ext uri="{BB962C8B-B14F-4D97-AF65-F5344CB8AC3E}">
        <p14:creationId xmlns:p14="http://schemas.microsoft.com/office/powerpoint/2010/main" val="38273311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Modely veřejné politiky - k čemu slouží?</a:t>
            </a:r>
          </a:p>
        </p:txBody>
      </p:sp>
      <p:sp>
        <p:nvSpPr>
          <p:cNvPr id="3" name="Zástupný symbol pro obsah 2"/>
          <p:cNvSpPr>
            <a:spLocks noGrp="1"/>
          </p:cNvSpPr>
          <p:nvPr>
            <p:ph idx="1"/>
          </p:nvPr>
        </p:nvSpPr>
        <p:spPr/>
        <p:txBody>
          <a:bodyPr/>
          <a:lstStyle/>
          <a:p>
            <a:r>
              <a:rPr lang="cs-CZ" dirty="0"/>
              <a:t>Uspořádat a zjednodušit realitu</a:t>
            </a:r>
          </a:p>
          <a:p>
            <a:r>
              <a:rPr lang="cs-CZ" dirty="0"/>
              <a:t>Určit co je důležité</a:t>
            </a:r>
          </a:p>
          <a:p>
            <a:r>
              <a:rPr lang="cs-CZ" dirty="0"/>
              <a:t>Uchopit realitu</a:t>
            </a:r>
          </a:p>
          <a:p>
            <a:r>
              <a:rPr lang="cs-CZ" dirty="0"/>
              <a:t>Nasměrovat výzkum</a:t>
            </a:r>
          </a:p>
          <a:p>
            <a:r>
              <a:rPr lang="cs-CZ" dirty="0"/>
              <a:t>Nabídnout vysvětlení</a:t>
            </a:r>
          </a:p>
        </p:txBody>
      </p:sp>
    </p:spTree>
    <p:extLst>
      <p:ext uri="{BB962C8B-B14F-4D97-AF65-F5344CB8AC3E}">
        <p14:creationId xmlns:p14="http://schemas.microsoft.com/office/powerpoint/2010/main" val="1296620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zkoumat veřejnou politiku</a:t>
            </a:r>
          </a:p>
        </p:txBody>
      </p:sp>
      <p:sp>
        <p:nvSpPr>
          <p:cNvPr id="3" name="Zástupný symbol pro obsah 2"/>
          <p:cNvSpPr>
            <a:spLocks noGrp="1"/>
          </p:cNvSpPr>
          <p:nvPr>
            <p:ph idx="1"/>
          </p:nvPr>
        </p:nvSpPr>
        <p:spPr/>
        <p:txBody>
          <a:bodyPr>
            <a:normAutofit/>
          </a:bodyPr>
          <a:lstStyle/>
          <a:p>
            <a:r>
              <a:rPr lang="cs-CZ" dirty="0"/>
              <a:t>Tradičně</a:t>
            </a:r>
          </a:p>
          <a:p>
            <a:pPr lvl="1"/>
            <a:r>
              <a:rPr lang="cs-CZ" dirty="0">
                <a:solidFill>
                  <a:srgbClr val="FF0000"/>
                </a:solidFill>
              </a:rPr>
              <a:t>Koncept politického cyklu </a:t>
            </a:r>
          </a:p>
          <a:p>
            <a:pPr lvl="1"/>
            <a:r>
              <a:rPr lang="cs-CZ" dirty="0"/>
              <a:t>Koncept racionality (</a:t>
            </a:r>
            <a:r>
              <a:rPr lang="cs-CZ" dirty="0" err="1"/>
              <a:t>comprehensive</a:t>
            </a:r>
            <a:r>
              <a:rPr lang="cs-CZ" dirty="0"/>
              <a:t> </a:t>
            </a:r>
            <a:r>
              <a:rPr lang="cs-CZ" dirty="0" err="1"/>
              <a:t>rationality</a:t>
            </a:r>
            <a:r>
              <a:rPr lang="cs-CZ" dirty="0"/>
              <a:t>) / ohraničené racionality</a:t>
            </a:r>
          </a:p>
          <a:p>
            <a:r>
              <a:rPr lang="cs-CZ" dirty="0"/>
              <a:t>Další</a:t>
            </a:r>
          </a:p>
          <a:p>
            <a:pPr lvl="1"/>
            <a:r>
              <a:rPr lang="cs-CZ" dirty="0">
                <a:solidFill>
                  <a:srgbClr val="FF0000"/>
                </a:solidFill>
              </a:rPr>
              <a:t>Politické sítě</a:t>
            </a:r>
            <a:r>
              <a:rPr lang="cs-CZ" dirty="0"/>
              <a:t>, </a:t>
            </a:r>
            <a:r>
              <a:rPr lang="cs-CZ" dirty="0" err="1"/>
              <a:t>Advocacy</a:t>
            </a:r>
            <a:r>
              <a:rPr lang="cs-CZ" dirty="0"/>
              <a:t> </a:t>
            </a:r>
            <a:r>
              <a:rPr lang="cs-CZ" dirty="0" err="1"/>
              <a:t>Coalition</a:t>
            </a:r>
            <a:r>
              <a:rPr lang="cs-CZ" dirty="0"/>
              <a:t> Framework</a:t>
            </a:r>
          </a:p>
          <a:p>
            <a:pPr lvl="1"/>
            <a:r>
              <a:rPr lang="cs-CZ" dirty="0" err="1"/>
              <a:t>Multi</a:t>
            </a:r>
            <a:r>
              <a:rPr lang="cs-CZ" dirty="0"/>
              <a:t> </a:t>
            </a:r>
            <a:r>
              <a:rPr lang="cs-CZ" dirty="0" err="1"/>
              <a:t>level</a:t>
            </a:r>
            <a:r>
              <a:rPr lang="cs-CZ" dirty="0"/>
              <a:t> </a:t>
            </a:r>
            <a:r>
              <a:rPr lang="cs-CZ" dirty="0" err="1"/>
              <a:t>governance</a:t>
            </a:r>
            <a:endParaRPr lang="cs-CZ" dirty="0"/>
          </a:p>
          <a:p>
            <a:pPr lvl="1"/>
            <a:r>
              <a:rPr lang="cs-CZ" dirty="0" err="1"/>
              <a:t>Punctuated</a:t>
            </a:r>
            <a:r>
              <a:rPr lang="cs-CZ" dirty="0"/>
              <a:t> </a:t>
            </a:r>
            <a:r>
              <a:rPr lang="cs-CZ" dirty="0" err="1"/>
              <a:t>equilibrium</a:t>
            </a:r>
            <a:endParaRPr lang="cs-CZ" dirty="0"/>
          </a:p>
          <a:p>
            <a:pPr lvl="1"/>
            <a:r>
              <a:rPr lang="cs-CZ" dirty="0"/>
              <a:t>….</a:t>
            </a:r>
          </a:p>
          <a:p>
            <a:r>
              <a:rPr lang="cs-CZ" dirty="0"/>
              <a:t>Přístup</a:t>
            </a:r>
          </a:p>
          <a:p>
            <a:pPr lvl="1"/>
            <a:r>
              <a:rPr lang="cs-CZ" dirty="0"/>
              <a:t>Normativní – jak by to mělo být</a:t>
            </a:r>
          </a:p>
          <a:p>
            <a:pPr lvl="1"/>
            <a:r>
              <a:rPr lang="cs-CZ" dirty="0"/>
              <a:t>Pozitivní  – jak to je</a:t>
            </a:r>
          </a:p>
        </p:txBody>
      </p:sp>
    </p:spTree>
    <p:extLst>
      <p:ext uri="{BB962C8B-B14F-4D97-AF65-F5344CB8AC3E}">
        <p14:creationId xmlns:p14="http://schemas.microsoft.com/office/powerpoint/2010/main" val="3108563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Literatura</a:t>
            </a:r>
          </a:p>
        </p:txBody>
      </p:sp>
      <p:sp>
        <p:nvSpPr>
          <p:cNvPr id="3" name="Zástupný symbol pro obsah 2"/>
          <p:cNvSpPr>
            <a:spLocks noGrp="1"/>
          </p:cNvSpPr>
          <p:nvPr>
            <p:ph idx="1"/>
          </p:nvPr>
        </p:nvSpPr>
        <p:spPr>
          <a:xfrm>
            <a:off x="1981200" y="1412777"/>
            <a:ext cx="8229600" cy="4713387"/>
          </a:xfrm>
        </p:spPr>
        <p:txBody>
          <a:bodyPr>
            <a:normAutofit/>
          </a:bodyPr>
          <a:lstStyle/>
          <a:p>
            <a:pPr lvl="1"/>
            <a:r>
              <a:rPr lang="cs-CZ" dirty="0" err="1"/>
              <a:t>Workbook</a:t>
            </a:r>
            <a:r>
              <a:rPr lang="cs-CZ" dirty="0"/>
              <a:t> – Modul 3</a:t>
            </a:r>
          </a:p>
          <a:p>
            <a:pPr lvl="1"/>
            <a:endParaRPr lang="cs-CZ" dirty="0"/>
          </a:p>
        </p:txBody>
      </p:sp>
    </p:spTree>
    <p:extLst>
      <p:ext uri="{BB962C8B-B14F-4D97-AF65-F5344CB8AC3E}">
        <p14:creationId xmlns:p14="http://schemas.microsoft.com/office/powerpoint/2010/main" val="228445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Bonusové testy</a:t>
            </a:r>
          </a:p>
        </p:txBody>
      </p:sp>
      <p:sp>
        <p:nvSpPr>
          <p:cNvPr id="3" name="Zástupný symbol pro obsah 2"/>
          <p:cNvSpPr>
            <a:spLocks noGrp="1"/>
          </p:cNvSpPr>
          <p:nvPr>
            <p:ph idx="1"/>
          </p:nvPr>
        </p:nvSpPr>
        <p:spPr/>
        <p:txBody>
          <a:bodyPr/>
          <a:lstStyle/>
          <a:p>
            <a:r>
              <a:rPr lang="cs-CZ" dirty="0"/>
              <a:t>Dobrovolný</a:t>
            </a:r>
          </a:p>
          <a:p>
            <a:r>
              <a:rPr lang="cs-CZ" dirty="0"/>
              <a:t>Dnes po přednášce do 22 hod</a:t>
            </a:r>
          </a:p>
          <a:p>
            <a:r>
              <a:rPr lang="cs-CZ" dirty="0"/>
              <a:t>Bodový zisk se připočte do celkového hodnocení</a:t>
            </a:r>
          </a:p>
          <a:p>
            <a:r>
              <a:rPr lang="cs-CZ" dirty="0"/>
              <a:t>Max. 4 body </a:t>
            </a:r>
          </a:p>
          <a:p>
            <a:r>
              <a:rPr lang="cs-CZ" dirty="0"/>
              <a:t>Odpovědník v </a:t>
            </a:r>
            <a:r>
              <a:rPr lang="cs-CZ" dirty="0" err="1"/>
              <a:t>ISu</a:t>
            </a:r>
            <a:endParaRPr lang="cs-CZ" dirty="0"/>
          </a:p>
          <a:p>
            <a:r>
              <a:rPr lang="cs-CZ" dirty="0"/>
              <a:t>Vyhodnocení pozn. Blok</a:t>
            </a:r>
          </a:p>
        </p:txBody>
      </p:sp>
    </p:spTree>
    <p:extLst>
      <p:ext uri="{BB962C8B-B14F-4D97-AF65-F5344CB8AC3E}">
        <p14:creationId xmlns:p14="http://schemas.microsoft.com/office/powerpoint/2010/main" val="1651637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P3 Analýza politiky. Principy a postupy</a:t>
            </a:r>
            <a:endParaRPr lang="en-GB" dirty="0"/>
          </a:p>
        </p:txBody>
      </p:sp>
      <p:sp>
        <p:nvSpPr>
          <p:cNvPr id="3" name="Podnadpis 2"/>
          <p:cNvSpPr>
            <a:spLocks noGrp="1"/>
          </p:cNvSpPr>
          <p:nvPr>
            <p:ph type="subTitle" idx="1"/>
          </p:nvPr>
        </p:nvSpPr>
        <p:spPr/>
        <p:txBody>
          <a:bodyPr/>
          <a:lstStyle/>
          <a:p>
            <a:r>
              <a:rPr lang="cs-CZ" dirty="0"/>
              <a:t>MPV_VEPO</a:t>
            </a:r>
            <a:endParaRPr lang="en-GB" dirty="0"/>
          </a:p>
        </p:txBody>
      </p:sp>
    </p:spTree>
    <p:extLst>
      <p:ext uri="{BB962C8B-B14F-4D97-AF65-F5344CB8AC3E}">
        <p14:creationId xmlns:p14="http://schemas.microsoft.com/office/powerpoint/2010/main" val="1902917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Analýza politiky zahrnuje</a:t>
            </a:r>
          </a:p>
        </p:txBody>
      </p:sp>
      <p:sp>
        <p:nvSpPr>
          <p:cNvPr id="3" name="Zástupný symbol pro obsah 2"/>
          <p:cNvSpPr>
            <a:spLocks noGrp="1"/>
          </p:cNvSpPr>
          <p:nvPr>
            <p:ph idx="1"/>
          </p:nvPr>
        </p:nvSpPr>
        <p:spPr>
          <a:xfrm>
            <a:off x="720000" y="1458310"/>
            <a:ext cx="10753200" cy="4373690"/>
          </a:xfrm>
        </p:spPr>
        <p:txBody>
          <a:bodyPr>
            <a:normAutofit fontScale="92500" lnSpcReduction="20000"/>
          </a:bodyPr>
          <a:lstStyle/>
          <a:p>
            <a:pPr marL="0" indent="0">
              <a:lnSpc>
                <a:spcPct val="120000"/>
              </a:lnSpc>
              <a:buNone/>
            </a:pPr>
            <a:r>
              <a:rPr lang="cs-CZ" dirty="0"/>
              <a:t>„tři úrovně“</a:t>
            </a:r>
          </a:p>
          <a:p>
            <a:pPr>
              <a:lnSpc>
                <a:spcPct val="120000"/>
              </a:lnSpc>
            </a:pPr>
            <a:r>
              <a:rPr lang="cs-CZ" dirty="0"/>
              <a:t>Vysvětlení souvislostí a příčin – nenormativně - to je základem pro „doporučení“</a:t>
            </a:r>
          </a:p>
          <a:p>
            <a:pPr>
              <a:lnSpc>
                <a:spcPct val="120000"/>
              </a:lnSpc>
            </a:pPr>
            <a:r>
              <a:rPr lang="cs-CZ" dirty="0"/>
              <a:t>Výzkum závislostí a důsledků – kvalitativní a kvantitativní techniky</a:t>
            </a:r>
          </a:p>
          <a:p>
            <a:pPr>
              <a:lnSpc>
                <a:spcPct val="120000"/>
              </a:lnSpc>
            </a:pPr>
            <a:r>
              <a:rPr lang="cs-CZ" dirty="0"/>
              <a:t>Vývoj a testování teorie o příčinách a důsledcích politiky – snaha najít univerzálně platnou teorii (tj. i předejít současným chybám v budoucnu)</a:t>
            </a:r>
          </a:p>
          <a:p>
            <a:pPr>
              <a:lnSpc>
                <a:spcPct val="120000"/>
              </a:lnSpc>
            </a:pPr>
            <a:endParaRPr lang="cs-CZ" dirty="0"/>
          </a:p>
          <a:p>
            <a:pPr>
              <a:lnSpc>
                <a:spcPct val="120000"/>
              </a:lnSpc>
            </a:pPr>
            <a:r>
              <a:rPr lang="cs-CZ" dirty="0"/>
              <a:t>Popis – příčiny – důsledky</a:t>
            </a:r>
          </a:p>
          <a:p>
            <a:pPr>
              <a:lnSpc>
                <a:spcPct val="120000"/>
              </a:lnSpc>
            </a:pPr>
            <a:r>
              <a:rPr lang="cs-CZ" dirty="0"/>
              <a:t>Popis je/může být součástí analýzy. </a:t>
            </a:r>
            <a:r>
              <a:rPr lang="cs-CZ" b="1" dirty="0">
                <a:solidFill>
                  <a:srgbClr val="C00000"/>
                </a:solidFill>
              </a:rPr>
              <a:t>Popis ≠ analýza</a:t>
            </a:r>
          </a:p>
          <a:p>
            <a:pPr>
              <a:lnSpc>
                <a:spcPct val="120000"/>
              </a:lnSpc>
            </a:pPr>
            <a:r>
              <a:rPr lang="cs-CZ" b="1" dirty="0">
                <a:solidFill>
                  <a:srgbClr val="C00000"/>
                </a:solidFill>
              </a:rPr>
              <a:t>POLICY ANALYSIS x POLICY ADVOCACY</a:t>
            </a:r>
          </a:p>
          <a:p>
            <a:pPr lvl="1">
              <a:lnSpc>
                <a:spcPct val="120000"/>
              </a:lnSpc>
            </a:pPr>
            <a:r>
              <a:rPr lang="cs-CZ" dirty="0">
                <a:solidFill>
                  <a:srgbClr val="FF0000"/>
                </a:solidFill>
              </a:rPr>
              <a:t>Zapište si rozdíl…</a:t>
            </a:r>
          </a:p>
        </p:txBody>
      </p:sp>
    </p:spTree>
    <p:extLst>
      <p:ext uri="{BB962C8B-B14F-4D97-AF65-F5344CB8AC3E}">
        <p14:creationId xmlns:p14="http://schemas.microsoft.com/office/powerpoint/2010/main" val="20594202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Čím začnu, když budu chtít analyzovat politiku?</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1644489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Limity </a:t>
            </a:r>
            <a:r>
              <a:rPr lang="cs-CZ" dirty="0" err="1"/>
              <a:t>policy</a:t>
            </a:r>
            <a:r>
              <a:rPr lang="cs-CZ" dirty="0"/>
              <a:t> </a:t>
            </a:r>
            <a:r>
              <a:rPr lang="cs-CZ" dirty="0" err="1"/>
              <a:t>analysis</a:t>
            </a:r>
            <a:endParaRPr lang="cs-CZ" dirty="0"/>
          </a:p>
        </p:txBody>
      </p:sp>
      <p:sp>
        <p:nvSpPr>
          <p:cNvPr id="3" name="Zástupný symbol pro obsah 2"/>
          <p:cNvSpPr>
            <a:spLocks noGrp="1"/>
          </p:cNvSpPr>
          <p:nvPr>
            <p:ph idx="1"/>
          </p:nvPr>
        </p:nvSpPr>
        <p:spPr/>
        <p:txBody>
          <a:bodyPr>
            <a:normAutofit/>
          </a:bodyPr>
          <a:lstStyle/>
          <a:p>
            <a:r>
              <a:rPr lang="cs-CZ" dirty="0"/>
              <a:t>Omezení síly státu (vlády) – vnitřní, vnější příčiny (analogie černý pasažér, mohou být problémy vyřešeny všechny – teoreticky?)</a:t>
            </a:r>
          </a:p>
          <a:p>
            <a:r>
              <a:rPr lang="cs-CZ" dirty="0"/>
              <a:t>Nesouhlas o problému – konflikt hodnot</a:t>
            </a:r>
          </a:p>
          <a:p>
            <a:r>
              <a:rPr lang="cs-CZ" dirty="0"/>
              <a:t>Subjektivita interpretace</a:t>
            </a:r>
          </a:p>
          <a:p>
            <a:r>
              <a:rPr lang="cs-CZ" dirty="0"/>
              <a:t>Omezená možnost experimentu</a:t>
            </a:r>
          </a:p>
          <a:p>
            <a:r>
              <a:rPr lang="cs-CZ" dirty="0"/>
              <a:t>Komplexnost lidského chování – neznáme vše, ale dokážeme manipulovat</a:t>
            </a:r>
          </a:p>
          <a:p>
            <a:endParaRPr lang="cs-CZ" dirty="0"/>
          </a:p>
          <a:p>
            <a:r>
              <a:rPr lang="cs-CZ" dirty="0">
                <a:solidFill>
                  <a:srgbClr val="C00000"/>
                </a:solidFill>
              </a:rPr>
              <a:t>RE: Pozor na rozdíl mezi </a:t>
            </a:r>
            <a:r>
              <a:rPr lang="cs-CZ" dirty="0" err="1">
                <a:solidFill>
                  <a:srgbClr val="C00000"/>
                </a:solidFill>
              </a:rPr>
              <a:t>policy</a:t>
            </a:r>
            <a:r>
              <a:rPr lang="cs-CZ" dirty="0">
                <a:solidFill>
                  <a:srgbClr val="C00000"/>
                </a:solidFill>
              </a:rPr>
              <a:t> </a:t>
            </a:r>
            <a:r>
              <a:rPr lang="cs-CZ" dirty="0" err="1">
                <a:solidFill>
                  <a:srgbClr val="C00000"/>
                </a:solidFill>
              </a:rPr>
              <a:t>analysis</a:t>
            </a:r>
            <a:r>
              <a:rPr lang="cs-CZ" dirty="0">
                <a:solidFill>
                  <a:srgbClr val="C00000"/>
                </a:solidFill>
              </a:rPr>
              <a:t> and </a:t>
            </a:r>
            <a:r>
              <a:rPr lang="cs-CZ" dirty="0" err="1">
                <a:solidFill>
                  <a:srgbClr val="C00000"/>
                </a:solidFill>
              </a:rPr>
              <a:t>policy</a:t>
            </a:r>
            <a:r>
              <a:rPr lang="cs-CZ" dirty="0">
                <a:solidFill>
                  <a:srgbClr val="C00000"/>
                </a:solidFill>
              </a:rPr>
              <a:t> </a:t>
            </a:r>
            <a:r>
              <a:rPr lang="cs-CZ" dirty="0" err="1">
                <a:solidFill>
                  <a:srgbClr val="C00000"/>
                </a:solidFill>
              </a:rPr>
              <a:t>advocacy</a:t>
            </a:r>
            <a:endParaRPr lang="cs-CZ" dirty="0">
              <a:solidFill>
                <a:srgbClr val="C00000"/>
              </a:solidFill>
            </a:endParaRPr>
          </a:p>
          <a:p>
            <a:endParaRPr lang="cs-CZ" dirty="0"/>
          </a:p>
          <a:p>
            <a:endParaRPr lang="cs-CZ" dirty="0"/>
          </a:p>
        </p:txBody>
      </p:sp>
    </p:spTree>
    <p:extLst>
      <p:ext uri="{BB962C8B-B14F-4D97-AF65-F5344CB8AC3E}">
        <p14:creationId xmlns:p14="http://schemas.microsoft.com/office/powerpoint/2010/main" val="31639502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800099" y="274638"/>
            <a:ext cx="9996055" cy="490066"/>
          </a:xfrm>
        </p:spPr>
        <p:txBody>
          <a:bodyPr>
            <a:normAutofit fontScale="90000"/>
          </a:bodyPr>
          <a:lstStyle/>
          <a:p>
            <a:r>
              <a:rPr lang="cs-CZ" dirty="0"/>
              <a:t>Metody analýzy – příklad matice výběru metod </a:t>
            </a:r>
          </a:p>
        </p:txBody>
      </p:sp>
      <p:sp>
        <p:nvSpPr>
          <p:cNvPr id="5" name="Ovál 4"/>
          <p:cNvSpPr/>
          <p:nvPr/>
        </p:nvSpPr>
        <p:spPr>
          <a:xfrm>
            <a:off x="3428272" y="836712"/>
            <a:ext cx="5043992" cy="51125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991544" y="1340768"/>
            <a:ext cx="144016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t>Sekundární data</a:t>
            </a:r>
          </a:p>
        </p:txBody>
      </p:sp>
      <p:sp>
        <p:nvSpPr>
          <p:cNvPr id="7" name="Obdélník 6"/>
          <p:cNvSpPr/>
          <p:nvPr/>
        </p:nvSpPr>
        <p:spPr>
          <a:xfrm>
            <a:off x="1703512" y="4725144"/>
            <a:ext cx="158417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t>Primární data</a:t>
            </a:r>
          </a:p>
        </p:txBody>
      </p:sp>
      <p:sp>
        <p:nvSpPr>
          <p:cNvPr id="8" name="Obdélník 7"/>
          <p:cNvSpPr/>
          <p:nvPr/>
        </p:nvSpPr>
        <p:spPr>
          <a:xfrm>
            <a:off x="6888088" y="6165304"/>
            <a:ext cx="187220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t>Lokalizace souvislostí</a:t>
            </a:r>
          </a:p>
        </p:txBody>
      </p:sp>
      <p:sp>
        <p:nvSpPr>
          <p:cNvPr id="9" name="Obdélník 8"/>
          <p:cNvSpPr/>
          <p:nvPr/>
        </p:nvSpPr>
        <p:spPr>
          <a:xfrm>
            <a:off x="3428272" y="6093296"/>
            <a:ext cx="187220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t>Zobecnění souvislostí</a:t>
            </a:r>
          </a:p>
        </p:txBody>
      </p:sp>
      <p:cxnSp>
        <p:nvCxnSpPr>
          <p:cNvPr id="13" name="Přímá spojnice 12"/>
          <p:cNvCxnSpPr>
            <a:stCxn id="5" idx="0"/>
            <a:endCxn id="5" idx="4"/>
          </p:cNvCxnSpPr>
          <p:nvPr/>
        </p:nvCxnSpPr>
        <p:spPr>
          <a:xfrm>
            <a:off x="5950268" y="836712"/>
            <a:ext cx="0" cy="511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endCxn id="5" idx="6"/>
          </p:cNvCxnSpPr>
          <p:nvPr/>
        </p:nvCxnSpPr>
        <p:spPr>
          <a:xfrm>
            <a:off x="3428272" y="3392996"/>
            <a:ext cx="5043992"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Obdélník 15"/>
          <p:cNvSpPr/>
          <p:nvPr/>
        </p:nvSpPr>
        <p:spPr>
          <a:xfrm>
            <a:off x="4007768" y="3717032"/>
            <a:ext cx="1800200"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t>Dotazníky, terénní studie, experiment, simulace, analýza rozhodování</a:t>
            </a:r>
          </a:p>
        </p:txBody>
      </p:sp>
      <p:sp>
        <p:nvSpPr>
          <p:cNvPr id="17" name="Obdélník 16"/>
          <p:cNvSpPr/>
          <p:nvPr/>
        </p:nvSpPr>
        <p:spPr>
          <a:xfrm>
            <a:off x="4151784" y="1592796"/>
            <a:ext cx="1656184" cy="15481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t>Ekonometrie, ekonomické modely, CBA, analýzy čas. řad</a:t>
            </a:r>
          </a:p>
        </p:txBody>
      </p:sp>
      <p:sp>
        <p:nvSpPr>
          <p:cNvPr id="18" name="Obdélník 17"/>
          <p:cNvSpPr/>
          <p:nvPr/>
        </p:nvSpPr>
        <p:spPr>
          <a:xfrm>
            <a:off x="6168008" y="1340768"/>
            <a:ext cx="1512168"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t>Popis, case study analýza, analýza argumentů, experimentální simulace</a:t>
            </a:r>
          </a:p>
        </p:txBody>
      </p:sp>
      <p:sp>
        <p:nvSpPr>
          <p:cNvPr id="20" name="Obdélník 19"/>
          <p:cNvSpPr/>
          <p:nvPr/>
        </p:nvSpPr>
        <p:spPr>
          <a:xfrm>
            <a:off x="6240016" y="3717032"/>
            <a:ext cx="1800200"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dirty="0"/>
              <a:t>Brainstorming, analýza hodnot,</a:t>
            </a:r>
          </a:p>
          <a:p>
            <a:pPr algn="ctr"/>
            <a:r>
              <a:rPr lang="cs-CZ" sz="1800" dirty="0" err="1"/>
              <a:t>Repertory</a:t>
            </a:r>
            <a:r>
              <a:rPr lang="cs-CZ" sz="1800" dirty="0"/>
              <a:t> </a:t>
            </a:r>
            <a:r>
              <a:rPr lang="cs-CZ" sz="1800" dirty="0" err="1"/>
              <a:t>grid</a:t>
            </a:r>
            <a:endParaRPr lang="cs-CZ" sz="1800" dirty="0"/>
          </a:p>
        </p:txBody>
      </p:sp>
    </p:spTree>
    <p:extLst>
      <p:ext uri="{BB962C8B-B14F-4D97-AF65-F5344CB8AC3E}">
        <p14:creationId xmlns:p14="http://schemas.microsoft.com/office/powerpoint/2010/main" val="35629488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Metody analýzy - diskuze</a:t>
            </a:r>
          </a:p>
        </p:txBody>
      </p:sp>
      <p:sp>
        <p:nvSpPr>
          <p:cNvPr id="3" name="Zástupný symbol pro obsah 2"/>
          <p:cNvSpPr>
            <a:spLocks noGrp="1"/>
          </p:cNvSpPr>
          <p:nvPr>
            <p:ph idx="1"/>
          </p:nvPr>
        </p:nvSpPr>
        <p:spPr/>
        <p:txBody>
          <a:bodyPr>
            <a:normAutofit fontScale="92500"/>
          </a:bodyPr>
          <a:lstStyle/>
          <a:p>
            <a:r>
              <a:rPr lang="cs-CZ" dirty="0"/>
              <a:t>Čísla versus řeči</a:t>
            </a:r>
          </a:p>
          <a:p>
            <a:r>
              <a:rPr lang="cs-CZ" dirty="0"/>
              <a:t>Ideálně volba metody podle cíle – prakticky volba metody podle dat</a:t>
            </a:r>
          </a:p>
          <a:p>
            <a:r>
              <a:rPr lang="cs-CZ" dirty="0"/>
              <a:t>Ex post vysvětlení – pokud jsem zjistil jenom to, co jsem věděl před analýzou potom</a:t>
            </a:r>
          </a:p>
          <a:p>
            <a:pPr lvl="1"/>
            <a:r>
              <a:rPr lang="cs-CZ" dirty="0"/>
              <a:t>Analýza byla špatná</a:t>
            </a:r>
          </a:p>
          <a:p>
            <a:pPr lvl="1"/>
            <a:r>
              <a:rPr lang="cs-CZ" dirty="0"/>
              <a:t>Analýza byla zmanipulovaná (směrem, který preferuji viz </a:t>
            </a:r>
            <a:r>
              <a:rPr lang="cs-CZ" dirty="0" err="1"/>
              <a:t>policy</a:t>
            </a:r>
            <a:r>
              <a:rPr lang="cs-CZ" dirty="0"/>
              <a:t> </a:t>
            </a:r>
            <a:r>
              <a:rPr lang="cs-CZ" dirty="0" err="1"/>
              <a:t>advocacy</a:t>
            </a:r>
            <a:r>
              <a:rPr lang="cs-CZ" dirty="0"/>
              <a:t> x </a:t>
            </a:r>
            <a:r>
              <a:rPr lang="cs-CZ" dirty="0" err="1"/>
              <a:t>policy</a:t>
            </a:r>
            <a:r>
              <a:rPr lang="cs-CZ" dirty="0"/>
              <a:t> </a:t>
            </a:r>
            <a:r>
              <a:rPr lang="cs-CZ" dirty="0" err="1"/>
              <a:t>analysis</a:t>
            </a:r>
            <a:r>
              <a:rPr lang="cs-CZ" dirty="0"/>
              <a:t>)</a:t>
            </a:r>
          </a:p>
          <a:p>
            <a:r>
              <a:rPr lang="cs-CZ" dirty="0"/>
              <a:t>Doporučení </a:t>
            </a:r>
          </a:p>
          <a:p>
            <a:pPr lvl="1"/>
            <a:r>
              <a:rPr lang="cs-CZ" dirty="0"/>
              <a:t>pokud doporučuji něco, co je zjevně logické i bez analýzy, potom byla analýza zbytečná</a:t>
            </a:r>
          </a:p>
          <a:p>
            <a:pPr lvl="1"/>
            <a:r>
              <a:rPr lang="cs-CZ" dirty="0"/>
              <a:t>Co doporučuji musí být zdůvodněno</a:t>
            </a:r>
          </a:p>
          <a:p>
            <a:r>
              <a:rPr lang="cs-CZ" dirty="0">
                <a:solidFill>
                  <a:srgbClr val="FF0000"/>
                </a:solidFill>
              </a:rPr>
              <a:t>Zásada: není šablona, kterou lze bezmyšlenkovitě aplikovat</a:t>
            </a:r>
          </a:p>
        </p:txBody>
      </p:sp>
    </p:spTree>
    <p:extLst>
      <p:ext uri="{BB962C8B-B14F-4D97-AF65-F5344CB8AC3E}">
        <p14:creationId xmlns:p14="http://schemas.microsoft.com/office/powerpoint/2010/main" val="30501395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324303" y="274638"/>
            <a:ext cx="8886497" cy="706090"/>
          </a:xfrm>
        </p:spPr>
        <p:txBody>
          <a:bodyPr>
            <a:noAutofit/>
          </a:bodyPr>
          <a:lstStyle/>
          <a:p>
            <a:r>
              <a:rPr lang="cs-CZ" sz="2800" dirty="0">
                <a:solidFill>
                  <a:schemeClr val="accent1">
                    <a:lumMod val="75000"/>
                  </a:schemeClr>
                </a:solidFill>
              </a:rPr>
              <a:t>Analýza - principy</a:t>
            </a:r>
            <a:br>
              <a:rPr lang="cs-CZ" sz="2800" dirty="0">
                <a:solidFill>
                  <a:schemeClr val="accent1">
                    <a:lumMod val="75000"/>
                  </a:schemeClr>
                </a:solidFill>
              </a:rPr>
            </a:br>
            <a:r>
              <a:rPr lang="cs-CZ" sz="2800" dirty="0" err="1"/>
              <a:t>Bardach</a:t>
            </a:r>
            <a:r>
              <a:rPr lang="cs-CZ" sz="2800" dirty="0"/>
              <a:t>: </a:t>
            </a:r>
            <a:r>
              <a:rPr lang="en-US" sz="2800" dirty="0"/>
              <a:t>How To Conduct an Effective Policy Analysis</a:t>
            </a:r>
            <a:r>
              <a:rPr lang="cs-CZ" sz="2800" dirty="0"/>
              <a:t> I.</a:t>
            </a:r>
          </a:p>
        </p:txBody>
      </p:sp>
      <p:sp>
        <p:nvSpPr>
          <p:cNvPr id="4" name="Zástupný symbol pro obsah 3"/>
          <p:cNvSpPr>
            <a:spLocks noGrp="1"/>
          </p:cNvSpPr>
          <p:nvPr>
            <p:ph idx="1"/>
          </p:nvPr>
        </p:nvSpPr>
        <p:spPr>
          <a:xfrm>
            <a:off x="1127234" y="1700808"/>
            <a:ext cx="9145230" cy="4752528"/>
          </a:xfrm>
        </p:spPr>
        <p:txBody>
          <a:bodyPr>
            <a:normAutofit/>
          </a:bodyPr>
          <a:lstStyle/>
          <a:p>
            <a:r>
              <a:rPr lang="cs-CZ" i="1" dirty="0"/>
              <a:t>Příprava analýzy</a:t>
            </a:r>
          </a:p>
          <a:p>
            <a:r>
              <a:rPr lang="en-US" b="1" dirty="0" err="1"/>
              <a:t>Defi</a:t>
            </a:r>
            <a:r>
              <a:rPr lang="cs-CZ" b="1" dirty="0" err="1"/>
              <a:t>novat</a:t>
            </a:r>
            <a:r>
              <a:rPr lang="cs-CZ" b="1" dirty="0"/>
              <a:t> problém: diskuze rozdílu mezi stav „mělo by být“ a stavem „je“. </a:t>
            </a:r>
            <a:r>
              <a:rPr lang="cs-CZ" dirty="0"/>
              <a:t>Nejdůležitější problémy jsou často špatně strukturované, těžko řešitelné</a:t>
            </a:r>
          </a:p>
          <a:p>
            <a:r>
              <a:rPr lang="cs-CZ" b="1" dirty="0"/>
              <a:t>Shromáždit důkazy/fakta</a:t>
            </a:r>
            <a:r>
              <a:rPr lang="en-US" b="1" dirty="0"/>
              <a:t>:</a:t>
            </a:r>
            <a:r>
              <a:rPr lang="en-US" dirty="0"/>
              <a:t> </a:t>
            </a:r>
            <a:r>
              <a:rPr lang="cs-CZ" dirty="0"/>
              <a:t>Důkazy by měly být dost silné na to, upoutaly pozornost na problém a přesvědčily o nutnosti jeho řešení</a:t>
            </a:r>
            <a:r>
              <a:rPr lang="en-US" dirty="0"/>
              <a:t>.</a:t>
            </a:r>
          </a:p>
          <a:p>
            <a:endParaRPr lang="cs-CZ" sz="1800" dirty="0"/>
          </a:p>
        </p:txBody>
      </p:sp>
    </p:spTree>
    <p:extLst>
      <p:ext uri="{BB962C8B-B14F-4D97-AF65-F5344CB8AC3E}">
        <p14:creationId xmlns:p14="http://schemas.microsoft.com/office/powerpoint/2010/main" val="140224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562074"/>
          </a:xfrm>
        </p:spPr>
        <p:txBody>
          <a:bodyPr>
            <a:noAutofit/>
          </a:bodyPr>
          <a:lstStyle/>
          <a:p>
            <a:r>
              <a:rPr lang="cs-CZ" sz="2800" dirty="0" err="1"/>
              <a:t>Bardach</a:t>
            </a:r>
            <a:r>
              <a:rPr lang="cs-CZ" sz="2800" dirty="0"/>
              <a:t>: </a:t>
            </a:r>
            <a:r>
              <a:rPr lang="en-US" sz="2800" dirty="0"/>
              <a:t>How To Conduct an Effective Policy Analysis</a:t>
            </a:r>
            <a:r>
              <a:rPr lang="cs-CZ" sz="2800" dirty="0"/>
              <a:t> II.</a:t>
            </a:r>
          </a:p>
        </p:txBody>
      </p:sp>
      <p:sp>
        <p:nvSpPr>
          <p:cNvPr id="3" name="Zástupný symbol pro obsah 2"/>
          <p:cNvSpPr>
            <a:spLocks noGrp="1"/>
          </p:cNvSpPr>
          <p:nvPr>
            <p:ph idx="1"/>
          </p:nvPr>
        </p:nvSpPr>
        <p:spPr>
          <a:xfrm>
            <a:off x="1150883" y="1355834"/>
            <a:ext cx="9059917" cy="5169510"/>
          </a:xfrm>
        </p:spPr>
        <p:txBody>
          <a:bodyPr>
            <a:normAutofit/>
          </a:bodyPr>
          <a:lstStyle/>
          <a:p>
            <a:r>
              <a:rPr lang="cs-CZ" sz="2400" b="1" dirty="0"/>
              <a:t>Vytvořit alternativy</a:t>
            </a:r>
            <a:r>
              <a:rPr lang="en-US" sz="2400" b="1" dirty="0"/>
              <a:t>:</a:t>
            </a:r>
            <a:r>
              <a:rPr lang="en-US" sz="2400" dirty="0"/>
              <a:t> </a:t>
            </a:r>
            <a:r>
              <a:rPr lang="cs-CZ" sz="2400" dirty="0"/>
              <a:t>Alternativy cest jak eliminovat problém. Pro vytvoření alternativ lze využít techniky jako</a:t>
            </a:r>
            <a:r>
              <a:rPr lang="en-US" sz="2400" dirty="0"/>
              <a:t>: </a:t>
            </a:r>
            <a:endParaRPr lang="cs-CZ" sz="2400" dirty="0"/>
          </a:p>
          <a:p>
            <a:pPr lvl="1"/>
            <a:r>
              <a:rPr lang="en-US" sz="1800" dirty="0"/>
              <a:t>(1) </a:t>
            </a:r>
            <a:r>
              <a:rPr lang="cs-CZ" sz="1800" dirty="0"/>
              <a:t>kopírovat existující politiku beze změn</a:t>
            </a:r>
            <a:r>
              <a:rPr lang="en-US" sz="1800" dirty="0"/>
              <a:t> </a:t>
            </a:r>
            <a:endParaRPr lang="cs-CZ" sz="1800" dirty="0"/>
          </a:p>
          <a:p>
            <a:pPr lvl="1"/>
            <a:r>
              <a:rPr lang="en-US" sz="1800" dirty="0"/>
              <a:t>(2) </a:t>
            </a:r>
            <a:r>
              <a:rPr lang="cs-CZ" sz="1800" dirty="0"/>
              <a:t>kopírovat existující politiku a modifikovat ji podle potřeb</a:t>
            </a:r>
            <a:r>
              <a:rPr lang="en-US" sz="1800" dirty="0"/>
              <a:t>, </a:t>
            </a:r>
            <a:endParaRPr lang="cs-CZ" sz="1800" dirty="0"/>
          </a:p>
          <a:p>
            <a:pPr lvl="1"/>
            <a:r>
              <a:rPr lang="en-US" sz="1800" dirty="0"/>
              <a:t>(3) </a:t>
            </a:r>
            <a:r>
              <a:rPr lang="cs-CZ" sz="1800" dirty="0"/>
              <a:t>vytvořit novou politiku využívající existující </a:t>
            </a:r>
            <a:r>
              <a:rPr lang="cs-CZ" sz="1800" dirty="0" err="1"/>
              <a:t>nátroje</a:t>
            </a:r>
            <a:r>
              <a:rPr lang="en-US" sz="1800" dirty="0"/>
              <a:t> </a:t>
            </a:r>
            <a:endParaRPr lang="cs-CZ" sz="1800" dirty="0"/>
          </a:p>
          <a:p>
            <a:pPr lvl="1"/>
            <a:r>
              <a:rPr lang="en-US" sz="1800" dirty="0"/>
              <a:t>(4) </a:t>
            </a:r>
            <a:r>
              <a:rPr lang="cs-CZ" sz="1800" dirty="0"/>
              <a:t>vytvořit novou politiku a nové nástroje</a:t>
            </a:r>
          </a:p>
          <a:p>
            <a:pPr lvl="1"/>
            <a:r>
              <a:rPr lang="cs-CZ" sz="1800" dirty="0"/>
              <a:t>… alternativou je i možnost nedělat nic!</a:t>
            </a:r>
          </a:p>
          <a:p>
            <a:r>
              <a:rPr lang="cs-CZ" sz="2400" b="1" dirty="0"/>
              <a:t>Výběr hodnotících kritérií</a:t>
            </a:r>
            <a:r>
              <a:rPr lang="en-US" sz="2400" b="1" dirty="0"/>
              <a:t>:</a:t>
            </a:r>
            <a:r>
              <a:rPr lang="en-US" sz="2400" dirty="0"/>
              <a:t> </a:t>
            </a:r>
            <a:r>
              <a:rPr lang="cs-CZ" sz="2400" dirty="0"/>
              <a:t>Kritéria slouží k měření účinků politiky (alternativy). Kritéria by měla být měřitelná a vyčíslitelná. Příklady kritérií:</a:t>
            </a:r>
            <a:r>
              <a:rPr lang="en-US" sz="2400" dirty="0"/>
              <a:t> </a:t>
            </a:r>
            <a:endParaRPr lang="cs-CZ" sz="2400" dirty="0"/>
          </a:p>
          <a:p>
            <a:pPr lvl="1"/>
            <a:r>
              <a:rPr lang="en-US" sz="1800" dirty="0"/>
              <a:t>(1) </a:t>
            </a:r>
            <a:r>
              <a:rPr lang="cs-CZ" sz="1800" dirty="0"/>
              <a:t>účinnost</a:t>
            </a:r>
            <a:r>
              <a:rPr lang="en-US" sz="1800" dirty="0"/>
              <a:t>, (2) </a:t>
            </a:r>
            <a:r>
              <a:rPr lang="cs-CZ" sz="1800" dirty="0"/>
              <a:t>náklady</a:t>
            </a:r>
            <a:r>
              <a:rPr lang="en-US" sz="1800" dirty="0"/>
              <a:t>, (3) </a:t>
            </a:r>
            <a:r>
              <a:rPr lang="cs-CZ" sz="1800" dirty="0"/>
              <a:t>rovnost</a:t>
            </a:r>
            <a:r>
              <a:rPr lang="en-US" sz="1800" dirty="0"/>
              <a:t>, (4) </a:t>
            </a:r>
            <a:r>
              <a:rPr lang="cs-CZ" sz="1800" dirty="0"/>
              <a:t>administrativní jednoduchost</a:t>
            </a:r>
            <a:r>
              <a:rPr lang="en-US" sz="1800" dirty="0"/>
              <a:t>, (5) </a:t>
            </a:r>
            <a:r>
              <a:rPr lang="cs-CZ" sz="1800" dirty="0"/>
              <a:t>nezamýšlené vedlejší dopady,</a:t>
            </a:r>
            <a:r>
              <a:rPr lang="en-US" sz="1800" dirty="0"/>
              <a:t> (6) </a:t>
            </a:r>
            <a:r>
              <a:rPr lang="cs-CZ" sz="1800" dirty="0"/>
              <a:t>udržitelnost</a:t>
            </a:r>
            <a:r>
              <a:rPr lang="en-US" sz="1800" dirty="0"/>
              <a:t> (7) </a:t>
            </a:r>
            <a:r>
              <a:rPr lang="cs-CZ" sz="1800" dirty="0"/>
              <a:t>politická „průchodnost“</a:t>
            </a:r>
            <a:r>
              <a:rPr lang="en-US" sz="1800" dirty="0"/>
              <a:t>. </a:t>
            </a:r>
            <a:endParaRPr lang="cs-CZ" sz="1800" dirty="0"/>
          </a:p>
          <a:p>
            <a:pPr lvl="1"/>
            <a:r>
              <a:rPr lang="cs-CZ" sz="1800" dirty="0"/>
              <a:t>Kritéria by měla umožnit zhodnocení každé alternativy s cílem určit tu nejlepší alternativu</a:t>
            </a:r>
            <a:r>
              <a:rPr lang="en-US" sz="1800" dirty="0"/>
              <a:t>.</a:t>
            </a:r>
          </a:p>
          <a:p>
            <a:endParaRPr lang="cs-CZ" sz="2400" dirty="0"/>
          </a:p>
        </p:txBody>
      </p:sp>
    </p:spTree>
    <p:extLst>
      <p:ext uri="{BB962C8B-B14F-4D97-AF65-F5344CB8AC3E}">
        <p14:creationId xmlns:p14="http://schemas.microsoft.com/office/powerpoint/2010/main" val="13461662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507288" cy="490066"/>
          </a:xfrm>
        </p:spPr>
        <p:txBody>
          <a:bodyPr>
            <a:noAutofit/>
          </a:bodyPr>
          <a:lstStyle/>
          <a:p>
            <a:r>
              <a:rPr lang="cs-CZ" sz="2400" dirty="0" err="1"/>
              <a:t>Bardach</a:t>
            </a:r>
            <a:r>
              <a:rPr lang="cs-CZ" sz="2400" dirty="0"/>
              <a:t>: </a:t>
            </a:r>
            <a:r>
              <a:rPr lang="en-US" sz="2400" dirty="0"/>
              <a:t>How To Conduct an Effective Policy Analysis</a:t>
            </a:r>
            <a:r>
              <a:rPr lang="cs-CZ" sz="2400" dirty="0"/>
              <a:t> III.</a:t>
            </a:r>
          </a:p>
        </p:txBody>
      </p:sp>
      <p:sp>
        <p:nvSpPr>
          <p:cNvPr id="3" name="Zástupný symbol pro obsah 2"/>
          <p:cNvSpPr>
            <a:spLocks noGrp="1"/>
          </p:cNvSpPr>
          <p:nvPr>
            <p:ph idx="1"/>
          </p:nvPr>
        </p:nvSpPr>
        <p:spPr>
          <a:xfrm>
            <a:off x="922283" y="908720"/>
            <a:ext cx="9288517" cy="5544616"/>
          </a:xfrm>
        </p:spPr>
        <p:txBody>
          <a:bodyPr>
            <a:normAutofit fontScale="85000" lnSpcReduction="10000"/>
          </a:bodyPr>
          <a:lstStyle/>
          <a:p>
            <a:pPr>
              <a:lnSpc>
                <a:spcPct val="120000"/>
              </a:lnSpc>
            </a:pPr>
            <a:r>
              <a:rPr lang="cs-CZ" i="1" dirty="0"/>
              <a:t>Provedení analýzy</a:t>
            </a:r>
            <a:endParaRPr lang="en-US" i="1" dirty="0"/>
          </a:p>
          <a:p>
            <a:pPr>
              <a:lnSpc>
                <a:spcPct val="120000"/>
              </a:lnSpc>
            </a:pPr>
            <a:r>
              <a:rPr lang="cs-CZ" b="1" dirty="0"/>
              <a:t>Výsledky politiky: </a:t>
            </a:r>
            <a:r>
              <a:rPr lang="en-US" b="1" dirty="0"/>
              <a:t>Project the Outcomes:</a:t>
            </a:r>
            <a:r>
              <a:rPr lang="en-US" dirty="0"/>
              <a:t> </a:t>
            </a:r>
            <a:r>
              <a:rPr lang="cs-CZ" dirty="0"/>
              <a:t>Vyhodnotit výsledky (</a:t>
            </a:r>
            <a:r>
              <a:rPr lang="cs-CZ" dirty="0" err="1"/>
              <a:t>outcomes</a:t>
            </a:r>
            <a:r>
              <a:rPr lang="cs-CZ" dirty="0"/>
              <a:t>) každé alternativy s cílem zjistit, zda bude dosaženo zamýšlenou účinku. Často je těžké určit tu nejlepší alternativu</a:t>
            </a:r>
          </a:p>
          <a:p>
            <a:pPr>
              <a:lnSpc>
                <a:spcPct val="120000"/>
              </a:lnSpc>
            </a:pPr>
            <a:r>
              <a:rPr lang="cs-CZ" dirty="0"/>
              <a:t>Vyhodnotit každou </a:t>
            </a:r>
            <a:r>
              <a:rPr lang="cs-CZ" dirty="0" err="1"/>
              <a:t>policy</a:t>
            </a:r>
            <a:r>
              <a:rPr lang="cs-CZ" dirty="0"/>
              <a:t> podle stanovených kritérií</a:t>
            </a:r>
            <a:r>
              <a:rPr lang="en-US" dirty="0"/>
              <a:t>.</a:t>
            </a:r>
          </a:p>
          <a:p>
            <a:pPr>
              <a:lnSpc>
                <a:spcPct val="120000"/>
              </a:lnSpc>
            </a:pPr>
            <a:r>
              <a:rPr lang="cs-CZ" b="1" dirty="0"/>
              <a:t>Konfrontovat </a:t>
            </a:r>
            <a:r>
              <a:rPr lang="en-US" b="1" dirty="0"/>
              <a:t>Trade-Offs:</a:t>
            </a:r>
            <a:r>
              <a:rPr lang="en-US" dirty="0"/>
              <a:t> </a:t>
            </a:r>
            <a:r>
              <a:rPr lang="cs-CZ" dirty="0"/>
              <a:t>S využitím CBA, CEA a podobných metod identifikovat nejlepší alternativu. U každé finální alternativy by mělo být jasné „co za co“</a:t>
            </a:r>
            <a:r>
              <a:rPr lang="en-US" dirty="0"/>
              <a:t>.</a:t>
            </a:r>
          </a:p>
          <a:p>
            <a:pPr>
              <a:lnSpc>
                <a:spcPct val="120000"/>
              </a:lnSpc>
            </a:pPr>
            <a:r>
              <a:rPr lang="cs-CZ" b="1" dirty="0"/>
              <a:t>Rozhodnutí</a:t>
            </a:r>
            <a:r>
              <a:rPr lang="en-US" b="1" dirty="0"/>
              <a:t>:</a:t>
            </a:r>
            <a:r>
              <a:rPr lang="en-US" dirty="0"/>
              <a:t> </a:t>
            </a:r>
            <a:r>
              <a:rPr lang="cs-CZ" dirty="0"/>
              <a:t>Výběr nejlepší alternativy</a:t>
            </a:r>
            <a:r>
              <a:rPr lang="en-US" dirty="0"/>
              <a:t>.</a:t>
            </a:r>
          </a:p>
          <a:p>
            <a:pPr>
              <a:lnSpc>
                <a:spcPct val="120000"/>
              </a:lnSpc>
            </a:pPr>
            <a:r>
              <a:rPr lang="en-US" b="1" dirty="0">
                <a:solidFill>
                  <a:schemeClr val="accent6">
                    <a:lumMod val="60000"/>
                    <a:lumOff val="40000"/>
                  </a:schemeClr>
                </a:solidFill>
              </a:rPr>
              <a:t>Tell Your Story</a:t>
            </a:r>
            <a:r>
              <a:rPr lang="en-US" b="1" dirty="0"/>
              <a:t>:</a:t>
            </a:r>
            <a:r>
              <a:rPr lang="en-US" dirty="0"/>
              <a:t> </a:t>
            </a:r>
            <a:r>
              <a:rPr lang="cs-CZ" dirty="0"/>
              <a:t>myslet na čtenáře / klienta. Podstata musí být jasná těm to čtou 30 sec, 3min nebo 30min. Je potřeba motivovat ke čtení…. Prolistuji, přečtu náhodné pasáže…přečtu vše! Nelze očekávat, že klient přečte vše jenom proto, že „musí“.</a:t>
            </a:r>
          </a:p>
        </p:txBody>
      </p:sp>
    </p:spTree>
    <p:extLst>
      <p:ext uri="{BB962C8B-B14F-4D97-AF65-F5344CB8AC3E}">
        <p14:creationId xmlns:p14="http://schemas.microsoft.com/office/powerpoint/2010/main" val="41380577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Literatura</a:t>
            </a:r>
          </a:p>
        </p:txBody>
      </p:sp>
      <p:sp>
        <p:nvSpPr>
          <p:cNvPr id="3" name="Zástupný symbol pro obsah 2"/>
          <p:cNvSpPr>
            <a:spLocks noGrp="1"/>
          </p:cNvSpPr>
          <p:nvPr>
            <p:ph idx="1"/>
          </p:nvPr>
        </p:nvSpPr>
        <p:spPr/>
        <p:txBody>
          <a:bodyPr>
            <a:normAutofit/>
          </a:bodyPr>
          <a:lstStyle/>
          <a:p>
            <a:r>
              <a:rPr lang="cs-CZ" b="1" dirty="0" err="1"/>
              <a:t>Reader</a:t>
            </a:r>
            <a:r>
              <a:rPr lang="cs-CZ" b="1" dirty="0"/>
              <a:t>:</a:t>
            </a:r>
            <a:endParaRPr lang="cs-CZ" dirty="0"/>
          </a:p>
          <a:p>
            <a:r>
              <a:rPr lang="cs-CZ" dirty="0"/>
              <a:t>OPVK </a:t>
            </a:r>
            <a:r>
              <a:rPr lang="cs-CZ" dirty="0" err="1"/>
              <a:t>workbook</a:t>
            </a:r>
            <a:r>
              <a:rPr lang="cs-CZ" dirty="0"/>
              <a:t> kpt. 4</a:t>
            </a:r>
          </a:p>
          <a:p>
            <a:endParaRPr lang="cs-CZ" dirty="0"/>
          </a:p>
          <a:p>
            <a:r>
              <a:rPr lang="cs-CZ" dirty="0"/>
              <a:t>Další:</a:t>
            </a:r>
          </a:p>
          <a:p>
            <a:pPr lvl="1"/>
            <a:r>
              <a:rPr lang="cs-CZ" dirty="0" err="1"/>
              <a:t>Dye</a:t>
            </a:r>
            <a:r>
              <a:rPr lang="cs-CZ" dirty="0"/>
              <a:t>: </a:t>
            </a:r>
            <a:r>
              <a:rPr lang="cs-CZ" dirty="0" err="1"/>
              <a:t>Understanding</a:t>
            </a:r>
            <a:r>
              <a:rPr lang="cs-CZ" dirty="0"/>
              <a:t> Public </a:t>
            </a:r>
            <a:r>
              <a:rPr lang="cs-CZ" dirty="0" err="1"/>
              <a:t>Policy</a:t>
            </a:r>
            <a:endParaRPr lang="cs-CZ" dirty="0"/>
          </a:p>
          <a:p>
            <a:pPr lvl="1"/>
            <a:r>
              <a:rPr lang="cs-CZ" dirty="0" err="1"/>
              <a:t>Dunn</a:t>
            </a:r>
            <a:r>
              <a:rPr lang="cs-CZ" dirty="0"/>
              <a:t>: Public </a:t>
            </a:r>
            <a:r>
              <a:rPr lang="cs-CZ" dirty="0" err="1"/>
              <a:t>Policy</a:t>
            </a:r>
            <a:r>
              <a:rPr lang="cs-CZ" dirty="0"/>
              <a:t> </a:t>
            </a:r>
            <a:r>
              <a:rPr lang="cs-CZ" dirty="0" err="1"/>
              <a:t>Analysis</a:t>
            </a:r>
            <a:endParaRPr lang="cs-CZ" dirty="0"/>
          </a:p>
          <a:p>
            <a:endParaRPr lang="cs-CZ" dirty="0"/>
          </a:p>
          <a:p>
            <a:endParaRPr lang="cs-CZ" dirty="0"/>
          </a:p>
        </p:txBody>
      </p:sp>
    </p:spTree>
    <p:extLst>
      <p:ext uri="{BB962C8B-B14F-4D97-AF65-F5344CB8AC3E}">
        <p14:creationId xmlns:p14="http://schemas.microsoft.com/office/powerpoint/2010/main" val="70205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P1 Základní pojmy a principy veřejné politiky</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4012454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cs-CZ" altLang="cs-CZ" dirty="0"/>
              <a:t>P4 Politický marketing</a:t>
            </a:r>
          </a:p>
        </p:txBody>
      </p:sp>
      <p:sp>
        <p:nvSpPr>
          <p:cNvPr id="3075" name="Rectangle 3"/>
          <p:cNvSpPr>
            <a:spLocks noGrp="1" noChangeArrowheads="1"/>
          </p:cNvSpPr>
          <p:nvPr>
            <p:ph type="subTitle" idx="1"/>
          </p:nvPr>
        </p:nvSpPr>
        <p:spPr/>
        <p:txBody>
          <a:bodyPr/>
          <a:lstStyle/>
          <a:p>
            <a:pPr eaLnBrk="1" hangingPunct="1"/>
            <a:endParaRPr lang="cs-CZ" altLang="cs-CZ"/>
          </a:p>
        </p:txBody>
      </p:sp>
    </p:spTree>
    <p:extLst>
      <p:ext uri="{BB962C8B-B14F-4D97-AF65-F5344CB8AC3E}">
        <p14:creationId xmlns:p14="http://schemas.microsoft.com/office/powerpoint/2010/main" val="6458570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altLang="cs-CZ" dirty="0"/>
              <a:t>Struktura</a:t>
            </a:r>
          </a:p>
        </p:txBody>
      </p:sp>
      <p:sp>
        <p:nvSpPr>
          <p:cNvPr id="4099" name="Rectangle 3"/>
          <p:cNvSpPr>
            <a:spLocks noGrp="1" noChangeArrowheads="1"/>
          </p:cNvSpPr>
          <p:nvPr>
            <p:ph idx="1"/>
          </p:nvPr>
        </p:nvSpPr>
        <p:spPr/>
        <p:txBody>
          <a:bodyPr>
            <a:normAutofit/>
          </a:bodyPr>
          <a:lstStyle/>
          <a:p>
            <a:pPr marL="0" indent="0">
              <a:buNone/>
            </a:pPr>
            <a:r>
              <a:rPr lang="cs-CZ" altLang="cs-CZ" dirty="0"/>
              <a:t>Politický marketing</a:t>
            </a:r>
          </a:p>
          <a:p>
            <a:pPr marL="914400" lvl="1" indent="-457200">
              <a:buFont typeface="Wingdings" pitchFamily="2" charset="2"/>
              <a:buAutoNum type="arabicPeriod"/>
            </a:pPr>
            <a:r>
              <a:rPr lang="cs-CZ" altLang="cs-CZ" dirty="0"/>
              <a:t>Úvod</a:t>
            </a:r>
          </a:p>
          <a:p>
            <a:pPr marL="914400" lvl="1" indent="-457200">
              <a:buFont typeface="Wingdings" pitchFamily="2" charset="2"/>
              <a:buAutoNum type="arabicPeriod"/>
            </a:pPr>
            <a:r>
              <a:rPr lang="cs-CZ" altLang="cs-CZ" dirty="0"/>
              <a:t>Metody analýzy a diagnostiky politického trhu</a:t>
            </a:r>
          </a:p>
          <a:p>
            <a:pPr marL="457200" lvl="1" indent="0">
              <a:buNone/>
            </a:pPr>
            <a:endParaRPr lang="cs-CZ" altLang="cs-CZ" dirty="0"/>
          </a:p>
          <a:p>
            <a:pPr marL="57150" indent="0">
              <a:buNone/>
            </a:pPr>
            <a:r>
              <a:rPr lang="cs-CZ" altLang="cs-CZ" b="1" dirty="0">
                <a:solidFill>
                  <a:srgbClr val="FF0000"/>
                </a:solidFill>
              </a:rPr>
              <a:t>Literatura:</a:t>
            </a:r>
          </a:p>
          <a:p>
            <a:pPr marL="514350" indent="-457200"/>
            <a:r>
              <a:rPr lang="cs-CZ" altLang="cs-CZ" dirty="0"/>
              <a:t>Povinná: IS články o Politickém marketingu</a:t>
            </a:r>
          </a:p>
          <a:p>
            <a:pPr marL="514350" indent="-457200"/>
            <a:r>
              <a:rPr lang="cs-CZ" altLang="cs-CZ" dirty="0"/>
              <a:t>Skoro povinná: </a:t>
            </a:r>
            <a:r>
              <a:rPr lang="cs-CZ" altLang="cs-CZ" dirty="0" err="1"/>
              <a:t>Jablonski</a:t>
            </a:r>
            <a:r>
              <a:rPr lang="cs-CZ" altLang="cs-CZ" dirty="0"/>
              <a:t> – Politický marketing kpt. 1-5</a:t>
            </a:r>
          </a:p>
        </p:txBody>
      </p:sp>
    </p:spTree>
    <p:extLst>
      <p:ext uri="{BB962C8B-B14F-4D97-AF65-F5344CB8AC3E}">
        <p14:creationId xmlns:p14="http://schemas.microsoft.com/office/powerpoint/2010/main" val="1868087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title"/>
          </p:nvPr>
        </p:nvSpPr>
        <p:spPr/>
        <p:txBody>
          <a:bodyPr/>
          <a:lstStyle/>
          <a:p>
            <a:pPr eaLnBrk="1" hangingPunct="1"/>
            <a:r>
              <a:rPr lang="cs-CZ" altLang="cs-CZ" sz="4000" dirty="0"/>
              <a:t>Ekonomický x politický marketing</a:t>
            </a:r>
          </a:p>
        </p:txBody>
      </p:sp>
      <p:sp>
        <p:nvSpPr>
          <p:cNvPr id="6147" name="Rectangle 85"/>
          <p:cNvSpPr>
            <a:spLocks noGrp="1" noChangeArrowheads="1"/>
          </p:cNvSpPr>
          <p:nvPr>
            <p:ph type="body" sz="half" idx="1"/>
          </p:nvPr>
        </p:nvSpPr>
        <p:spPr>
          <a:xfrm>
            <a:off x="2063553" y="1340768"/>
            <a:ext cx="8216081" cy="1727622"/>
          </a:xfrm>
        </p:spPr>
        <p:txBody>
          <a:bodyPr>
            <a:normAutofit fontScale="92500" lnSpcReduction="10000"/>
          </a:bodyPr>
          <a:lstStyle/>
          <a:p>
            <a:pPr eaLnBrk="1" hangingPunct="1"/>
            <a:r>
              <a:rPr lang="cs-CZ" altLang="cs-CZ" sz="2400" dirty="0"/>
              <a:t>Realizace ekonomické činnosti vztahující se  k přemísťování zboží a služeb od producenta ke konzumentovi nebo uživateli</a:t>
            </a:r>
          </a:p>
          <a:p>
            <a:pPr eaLnBrk="1" hangingPunct="1"/>
            <a:r>
              <a:rPr lang="cs-CZ" altLang="cs-CZ" sz="2400" dirty="0"/>
              <a:t>Politický marketing – soubor teorií, metod, technik a sociálních postupů, které mají za cíl přesvědčit občany, aby podpořili člověka, skupinu nebo politický subjekt</a:t>
            </a:r>
          </a:p>
        </p:txBody>
      </p:sp>
      <p:graphicFrame>
        <p:nvGraphicFramePr>
          <p:cNvPr id="4190" name="Group 94"/>
          <p:cNvGraphicFramePr>
            <a:graphicFrameLocks noGrp="1"/>
          </p:cNvGraphicFramePr>
          <p:nvPr>
            <p:ph sz="half" idx="2"/>
          </p:nvPr>
        </p:nvGraphicFramePr>
        <p:xfrm>
          <a:off x="2063750" y="3716339"/>
          <a:ext cx="8147050" cy="2460625"/>
        </p:xfrm>
        <a:graphic>
          <a:graphicData uri="http://schemas.openxmlformats.org/drawingml/2006/table">
            <a:tbl>
              <a:tblPr/>
              <a:tblGrid>
                <a:gridCol w="1127125">
                  <a:extLst>
                    <a:ext uri="{9D8B030D-6E8A-4147-A177-3AD203B41FA5}">
                      <a16:colId xmlns:a16="http://schemas.microsoft.com/office/drawing/2014/main" val="20000"/>
                    </a:ext>
                  </a:extLst>
                </a:gridCol>
                <a:gridCol w="2184400">
                  <a:extLst>
                    <a:ext uri="{9D8B030D-6E8A-4147-A177-3AD203B41FA5}">
                      <a16:colId xmlns:a16="http://schemas.microsoft.com/office/drawing/2014/main" val="20001"/>
                    </a:ext>
                  </a:extLst>
                </a:gridCol>
                <a:gridCol w="4165600">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tblGrid>
              <a:tr h="701221">
                <a:tc rowSpan="4">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Ekonomický marketing</a:t>
                      </a:r>
                      <a:endParaRPr kumimoji="0" lang="cs-CZ" sz="1800" b="1" i="0" u="none" strike="noStrike" cap="none" normalizeH="0" baseline="0">
                        <a:ln>
                          <a:noFill/>
                        </a:ln>
                        <a:solidFill>
                          <a:schemeClr val="tx1"/>
                        </a:solidFill>
                        <a:effectLst/>
                        <a:latin typeface="Verdana" pitchFamily="34" charset="0"/>
                        <a:cs typeface="Arial" charset="0"/>
                      </a:endParaRPr>
                    </a:p>
                  </a:txBody>
                  <a:tcPr marT="45732" marB="45732"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Produkt</a:t>
                      </a:r>
                      <a:endParaRPr kumimoji="0" lang="cs-CZ" sz="2000" b="0" i="0" u="none" strike="noStrike" cap="none" normalizeH="0" baseline="0">
                        <a:ln>
                          <a:noFill/>
                        </a:ln>
                        <a:solidFill>
                          <a:schemeClr val="tx1"/>
                        </a:solidFill>
                        <a:effectLst/>
                        <a:latin typeface="Verdana" pitchFamily="34" charset="0"/>
                        <a:cs typeface="Arial" charset="0"/>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Veřejné osoby, skupiny, politické programy, ideje</a:t>
                      </a:r>
                      <a:endParaRPr kumimoji="0" lang="cs-CZ" sz="2000" b="0" i="0" u="none" strike="noStrike" cap="none" normalizeH="0" baseline="0">
                        <a:ln>
                          <a:noFill/>
                        </a:ln>
                        <a:solidFill>
                          <a:schemeClr val="tx1"/>
                        </a:solidFill>
                        <a:effectLst/>
                        <a:latin typeface="Verdana" pitchFamily="34" charset="0"/>
                        <a:cs typeface="Arial" charset="0"/>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Politický marketing</a:t>
                      </a:r>
                      <a:endParaRPr kumimoji="0" lang="cs-CZ" sz="1800" b="1" i="0" u="none" strike="noStrike" cap="none" normalizeH="0" baseline="0">
                        <a:ln>
                          <a:noFill/>
                        </a:ln>
                        <a:solidFill>
                          <a:schemeClr val="tx1"/>
                        </a:solidFill>
                        <a:effectLst/>
                        <a:latin typeface="Verdana" pitchFamily="34" charset="0"/>
                        <a:cs typeface="Arial" charset="0"/>
                      </a:endParaRPr>
                    </a:p>
                  </a:txBody>
                  <a:tcPr marT="45732" marB="45732"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6071">
                <a:tc vMerge="1">
                  <a:txBody>
                    <a:bodyPr/>
                    <a:lstStyle/>
                    <a:p>
                      <a:endParaRPr lang="cs-CZ"/>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Cena</a:t>
                      </a:r>
                      <a:endParaRPr kumimoji="0" lang="cs-CZ" sz="2000" b="0" i="0" u="none" strike="noStrike" cap="none" normalizeH="0" baseline="0">
                        <a:ln>
                          <a:noFill/>
                        </a:ln>
                        <a:solidFill>
                          <a:schemeClr val="tx1"/>
                        </a:solidFill>
                        <a:effectLst/>
                        <a:latin typeface="Verdana" pitchFamily="34" charset="0"/>
                        <a:cs typeface="Arial" charset="0"/>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Společenská podpora (hlas)</a:t>
                      </a:r>
                      <a:endParaRPr kumimoji="0" lang="cs-CZ" sz="2000" b="0" i="0" u="none" strike="noStrike" cap="none" normalizeH="0" baseline="0">
                        <a:ln>
                          <a:noFill/>
                        </a:ln>
                        <a:solidFill>
                          <a:schemeClr val="tx1"/>
                        </a:solidFill>
                        <a:effectLst/>
                        <a:latin typeface="Verdana" pitchFamily="34" charset="0"/>
                        <a:cs typeface="Arial" charset="0"/>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extLst>
                  <a:ext uri="{0D108BD9-81ED-4DB2-BD59-A6C34878D82A}">
                    <a16:rowId xmlns:a16="http://schemas.microsoft.com/office/drawing/2014/main" val="10001"/>
                  </a:ext>
                </a:extLst>
              </a:tr>
              <a:tr h="517658">
                <a:tc vMerge="1">
                  <a:txBody>
                    <a:bodyPr/>
                    <a:lstStyle/>
                    <a:p>
                      <a:endParaRPr lang="cs-CZ"/>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Propagace</a:t>
                      </a:r>
                      <a:endParaRPr kumimoji="0" lang="cs-CZ" sz="2000" b="0" i="0" u="none" strike="noStrike" cap="none" normalizeH="0" baseline="0">
                        <a:ln>
                          <a:noFill/>
                        </a:ln>
                        <a:solidFill>
                          <a:schemeClr val="tx1"/>
                        </a:solidFill>
                        <a:effectLst/>
                        <a:latin typeface="Verdana" pitchFamily="34" charset="0"/>
                        <a:cs typeface="Arial" charset="0"/>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Propagační a prezentační techniky</a:t>
                      </a:r>
                      <a:endParaRPr kumimoji="0" lang="cs-CZ" sz="2000" b="0" i="0" u="none" strike="noStrike" cap="none" normalizeH="0" baseline="0">
                        <a:ln>
                          <a:noFill/>
                        </a:ln>
                        <a:solidFill>
                          <a:schemeClr val="tx1"/>
                        </a:solidFill>
                        <a:effectLst/>
                        <a:latin typeface="Verdana" pitchFamily="34" charset="0"/>
                        <a:cs typeface="Arial" charset="0"/>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extLst>
                  <a:ext uri="{0D108BD9-81ED-4DB2-BD59-A6C34878D82A}">
                    <a16:rowId xmlns:a16="http://schemas.microsoft.com/office/drawing/2014/main" val="10002"/>
                  </a:ext>
                </a:extLst>
              </a:tr>
              <a:tr h="725675">
                <a:tc vMerge="1">
                  <a:txBody>
                    <a:bodyPr/>
                    <a:lstStyle/>
                    <a:p>
                      <a:endParaRPr lang="cs-CZ"/>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Distribuce</a:t>
                      </a:r>
                      <a:endParaRPr kumimoji="0" lang="cs-CZ" sz="2000" b="0" i="0" u="none" strike="noStrike" cap="none" normalizeH="0" baseline="0">
                        <a:ln>
                          <a:noFill/>
                        </a:ln>
                        <a:solidFill>
                          <a:schemeClr val="tx1"/>
                        </a:solidFill>
                        <a:effectLst/>
                        <a:latin typeface="Verdana" pitchFamily="34" charset="0"/>
                        <a:cs typeface="Arial" charset="0"/>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Schopnost proniknout k občanovi prostřednictvím politické kampaně</a:t>
                      </a:r>
                      <a:endParaRPr kumimoji="0" lang="cs-CZ" sz="2000" b="0" i="0" u="none" strike="noStrike" cap="none" normalizeH="0" baseline="0">
                        <a:ln>
                          <a:noFill/>
                        </a:ln>
                        <a:solidFill>
                          <a:schemeClr val="tx1"/>
                        </a:solidFill>
                        <a:effectLst/>
                        <a:latin typeface="Verdana" pitchFamily="34" charset="0"/>
                        <a:cs typeface="Arial" charset="0"/>
                      </a:endParaRPr>
                    </a:p>
                  </a:txBody>
                  <a:tcPr marT="45732" marB="4573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978499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063750" y="549275"/>
            <a:ext cx="8229600" cy="719138"/>
          </a:xfrm>
        </p:spPr>
        <p:txBody>
          <a:bodyPr/>
          <a:lstStyle/>
          <a:p>
            <a:pPr eaLnBrk="1" hangingPunct="1"/>
            <a:r>
              <a:rPr lang="cs-CZ" altLang="cs-CZ" sz="4000" dirty="0"/>
              <a:t>Vývoj politických kampaní (USA)</a:t>
            </a:r>
          </a:p>
        </p:txBody>
      </p:sp>
      <p:sp>
        <p:nvSpPr>
          <p:cNvPr id="7171" name="Rectangle 3"/>
          <p:cNvSpPr>
            <a:spLocks noGrp="1" noChangeArrowheads="1"/>
          </p:cNvSpPr>
          <p:nvPr>
            <p:ph idx="1"/>
          </p:nvPr>
        </p:nvSpPr>
        <p:spPr>
          <a:xfrm>
            <a:off x="1576553" y="1628776"/>
            <a:ext cx="8631074" cy="4824413"/>
          </a:xfrm>
        </p:spPr>
        <p:txBody>
          <a:bodyPr>
            <a:normAutofit/>
          </a:bodyPr>
          <a:lstStyle/>
          <a:p>
            <a:pPr eaLnBrk="1" hangingPunct="1">
              <a:lnSpc>
                <a:spcPct val="80000"/>
              </a:lnSpc>
            </a:pPr>
            <a:r>
              <a:rPr lang="cs-CZ" altLang="cs-CZ" sz="2400" dirty="0"/>
              <a:t>Stranicky orientované kampaně (50,60 léta)</a:t>
            </a:r>
          </a:p>
          <a:p>
            <a:pPr lvl="1" eaLnBrk="1" hangingPunct="1">
              <a:lnSpc>
                <a:spcPct val="80000"/>
              </a:lnSpc>
            </a:pPr>
            <a:r>
              <a:rPr lang="cs-CZ" altLang="cs-CZ" sz="2000" dirty="0"/>
              <a:t>Obecné tištěné materiály</a:t>
            </a:r>
          </a:p>
          <a:p>
            <a:pPr lvl="1" eaLnBrk="1" hangingPunct="1">
              <a:lnSpc>
                <a:spcPct val="80000"/>
              </a:lnSpc>
            </a:pPr>
            <a:r>
              <a:rPr lang="cs-CZ" altLang="cs-CZ" sz="2000" dirty="0"/>
              <a:t>Individuální propagace stran (např. rozhovory s voliči)</a:t>
            </a:r>
          </a:p>
          <a:p>
            <a:pPr lvl="1" eaLnBrk="1" hangingPunct="1">
              <a:lnSpc>
                <a:spcPct val="80000"/>
              </a:lnSpc>
            </a:pPr>
            <a:r>
              <a:rPr lang="cs-CZ" altLang="cs-CZ" sz="2000" dirty="0"/>
              <a:t>Realizace veřejných shromáždění</a:t>
            </a:r>
          </a:p>
          <a:p>
            <a:pPr lvl="1" eaLnBrk="1" hangingPunct="1">
              <a:lnSpc>
                <a:spcPct val="80000"/>
              </a:lnSpc>
            </a:pPr>
            <a:r>
              <a:rPr lang="cs-CZ" altLang="cs-CZ" sz="2000" dirty="0"/>
              <a:t>Použití plakátů a tiskových reklam</a:t>
            </a:r>
          </a:p>
          <a:p>
            <a:pPr eaLnBrk="1" hangingPunct="1">
              <a:lnSpc>
                <a:spcPct val="80000"/>
              </a:lnSpc>
            </a:pPr>
            <a:r>
              <a:rPr lang="cs-CZ" altLang="cs-CZ" sz="2400" dirty="0"/>
              <a:t>Kampaně orientované na kandidáta (60,70 léta)</a:t>
            </a:r>
          </a:p>
          <a:p>
            <a:pPr lvl="1" eaLnBrk="1" hangingPunct="1">
              <a:lnSpc>
                <a:spcPct val="80000"/>
              </a:lnSpc>
            </a:pPr>
            <a:r>
              <a:rPr lang="cs-CZ" altLang="cs-CZ" sz="2000" dirty="0"/>
              <a:t>Využití marketingových technik</a:t>
            </a:r>
          </a:p>
          <a:p>
            <a:pPr lvl="1" eaLnBrk="1" hangingPunct="1">
              <a:lnSpc>
                <a:spcPct val="80000"/>
              </a:lnSpc>
            </a:pPr>
            <a:r>
              <a:rPr lang="cs-CZ" altLang="cs-CZ" sz="2000" dirty="0"/>
              <a:t>Propagace lídra</a:t>
            </a:r>
          </a:p>
          <a:p>
            <a:pPr lvl="1" eaLnBrk="1" hangingPunct="1">
              <a:lnSpc>
                <a:spcPct val="80000"/>
              </a:lnSpc>
            </a:pPr>
            <a:r>
              <a:rPr lang="cs-CZ" altLang="cs-CZ" sz="2000" dirty="0"/>
              <a:t>Využití moderních technologií</a:t>
            </a:r>
          </a:p>
          <a:p>
            <a:pPr lvl="1" eaLnBrk="1" hangingPunct="1">
              <a:lnSpc>
                <a:spcPct val="80000"/>
              </a:lnSpc>
            </a:pPr>
            <a:r>
              <a:rPr lang="cs-CZ" altLang="cs-CZ" sz="2000" dirty="0"/>
              <a:t>Růst nákladů na kampaň</a:t>
            </a:r>
          </a:p>
          <a:p>
            <a:pPr eaLnBrk="1" hangingPunct="1">
              <a:lnSpc>
                <a:spcPct val="80000"/>
              </a:lnSpc>
            </a:pPr>
            <a:r>
              <a:rPr lang="cs-CZ" altLang="cs-CZ" sz="2400" dirty="0"/>
              <a:t>Kampaně orientované na voliče</a:t>
            </a:r>
          </a:p>
          <a:p>
            <a:pPr lvl="1" eaLnBrk="1" hangingPunct="1">
              <a:lnSpc>
                <a:spcPct val="80000"/>
              </a:lnSpc>
            </a:pPr>
            <a:r>
              <a:rPr lang="cs-CZ" altLang="cs-CZ" sz="2000" dirty="0"/>
              <a:t>Decentralizace stranické činnosti, lídrů i kampaně</a:t>
            </a:r>
          </a:p>
          <a:p>
            <a:pPr lvl="1" eaLnBrk="1" hangingPunct="1">
              <a:lnSpc>
                <a:spcPct val="80000"/>
              </a:lnSpc>
            </a:pPr>
            <a:r>
              <a:rPr lang="cs-CZ" altLang="cs-CZ" sz="2000" dirty="0">
                <a:solidFill>
                  <a:schemeClr val="accent1">
                    <a:lumMod val="50000"/>
                  </a:schemeClr>
                </a:solidFill>
              </a:rPr>
              <a:t>Permanentní kampaň</a:t>
            </a:r>
          </a:p>
          <a:p>
            <a:pPr lvl="1" eaLnBrk="1" hangingPunct="1">
              <a:lnSpc>
                <a:spcPct val="80000"/>
              </a:lnSpc>
            </a:pPr>
            <a:r>
              <a:rPr lang="cs-CZ" altLang="cs-CZ" sz="2000" dirty="0"/>
              <a:t>Nižší míra standardizace</a:t>
            </a:r>
          </a:p>
          <a:p>
            <a:pPr lvl="1" eaLnBrk="1" hangingPunct="1">
              <a:lnSpc>
                <a:spcPct val="80000"/>
              </a:lnSpc>
            </a:pPr>
            <a:r>
              <a:rPr lang="cs-CZ" altLang="cs-CZ" sz="2000" dirty="0"/>
              <a:t>Image-</a:t>
            </a:r>
            <a:r>
              <a:rPr lang="cs-CZ" altLang="cs-CZ" sz="2000" dirty="0" err="1"/>
              <a:t>makers</a:t>
            </a:r>
            <a:endParaRPr lang="cs-CZ" altLang="cs-CZ" sz="1800" dirty="0"/>
          </a:p>
        </p:txBody>
      </p:sp>
    </p:spTree>
    <p:extLst>
      <p:ext uri="{BB962C8B-B14F-4D97-AF65-F5344CB8AC3E}">
        <p14:creationId xmlns:p14="http://schemas.microsoft.com/office/powerpoint/2010/main" val="22424094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92313" y="260350"/>
            <a:ext cx="8229600" cy="388938"/>
          </a:xfrm>
        </p:spPr>
        <p:txBody>
          <a:bodyPr>
            <a:normAutofit fontScale="90000"/>
          </a:bodyPr>
          <a:lstStyle/>
          <a:p>
            <a:pPr eaLnBrk="1" hangingPunct="1"/>
            <a:r>
              <a:rPr lang="cs-CZ" altLang="cs-CZ" sz="3200"/>
              <a:t>Model politického marketingu</a:t>
            </a:r>
          </a:p>
        </p:txBody>
      </p:sp>
      <p:pic>
        <p:nvPicPr>
          <p:cNvPr id="8195" name="Picture 7" descr="model politického marketingu"/>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207569" y="764705"/>
            <a:ext cx="7848871" cy="5886653"/>
          </a:xfrm>
        </p:spPr>
      </p:pic>
    </p:spTree>
    <p:extLst>
      <p:ext uri="{BB962C8B-B14F-4D97-AF65-F5344CB8AC3E}">
        <p14:creationId xmlns:p14="http://schemas.microsoft.com/office/powerpoint/2010/main" val="12172440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a:t>Politická nabídka </a:t>
            </a:r>
          </a:p>
        </p:txBody>
      </p:sp>
      <p:sp>
        <p:nvSpPr>
          <p:cNvPr id="9219" name="Rectangle 3"/>
          <p:cNvSpPr>
            <a:spLocks noGrp="1" noChangeArrowheads="1"/>
          </p:cNvSpPr>
          <p:nvPr>
            <p:ph idx="1"/>
          </p:nvPr>
        </p:nvSpPr>
        <p:spPr>
          <a:xfrm>
            <a:off x="2566989" y="1628776"/>
            <a:ext cx="7640637" cy="4752975"/>
          </a:xfrm>
        </p:spPr>
        <p:txBody>
          <a:bodyPr/>
          <a:lstStyle/>
          <a:p>
            <a:pPr eaLnBrk="1" hangingPunct="1"/>
            <a:r>
              <a:rPr lang="cs-CZ" altLang="cs-CZ" sz="2400"/>
              <a:t>Významnou součástí je politický program – ten by měl:</a:t>
            </a:r>
          </a:p>
          <a:p>
            <a:pPr lvl="1" eaLnBrk="1" hangingPunct="1"/>
            <a:r>
              <a:rPr lang="cs-CZ" altLang="cs-CZ" sz="2000"/>
              <a:t>prezentovat politickou nabídku</a:t>
            </a:r>
          </a:p>
          <a:p>
            <a:pPr lvl="1" eaLnBrk="1" hangingPunct="1"/>
            <a:r>
              <a:rPr lang="cs-CZ" altLang="cs-CZ" sz="2000"/>
              <a:t>přesvědčit ke změně dosavadních preferencí</a:t>
            </a:r>
          </a:p>
          <a:p>
            <a:pPr lvl="1" eaLnBrk="1" hangingPunct="1"/>
            <a:r>
              <a:rPr lang="cs-CZ" altLang="cs-CZ" sz="2000"/>
              <a:t>přesvědčit k účasti ve volbách</a:t>
            </a:r>
          </a:p>
          <a:p>
            <a:pPr eaLnBrk="1" hangingPunct="1"/>
            <a:r>
              <a:rPr lang="cs-CZ" altLang="cs-CZ" sz="2400"/>
              <a:t>Veřejná osoba – druh politického zboží</a:t>
            </a:r>
          </a:p>
          <a:p>
            <a:pPr lvl="1" eaLnBrk="1" hangingPunct="1"/>
            <a:r>
              <a:rPr lang="cs-CZ" altLang="cs-CZ" sz="2000"/>
              <a:t>Ztotožnění symboliky politické strany s image lídra</a:t>
            </a:r>
          </a:p>
          <a:p>
            <a:pPr lvl="1" eaLnBrk="1" hangingPunct="1"/>
            <a:r>
              <a:rPr lang="cs-CZ" altLang="cs-CZ" sz="2000"/>
              <a:t>Tendence označovat jednotlivé vlády jmény stranických lídrů</a:t>
            </a:r>
          </a:p>
          <a:p>
            <a:pPr lvl="1" eaLnBrk="1" hangingPunct="1"/>
            <a:r>
              <a:rPr lang="cs-CZ" altLang="cs-CZ" sz="2000"/>
              <a:t>Růst zájmu médií o tyto osoby i jejich soukromý život</a:t>
            </a:r>
          </a:p>
        </p:txBody>
      </p:sp>
    </p:spTree>
    <p:extLst>
      <p:ext uri="{BB962C8B-B14F-4D97-AF65-F5344CB8AC3E}">
        <p14:creationId xmlns:p14="http://schemas.microsoft.com/office/powerpoint/2010/main" val="35088797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altLang="cs-CZ">
                <a:latin typeface="Arial Unicode MS" pitchFamily="34" charset="-128"/>
              </a:rPr>
              <a:t>Politická kampaň</a:t>
            </a:r>
          </a:p>
        </p:txBody>
      </p:sp>
      <p:sp>
        <p:nvSpPr>
          <p:cNvPr id="13315" name="Rectangle 3"/>
          <p:cNvSpPr>
            <a:spLocks noGrp="1" noChangeArrowheads="1"/>
          </p:cNvSpPr>
          <p:nvPr>
            <p:ph idx="1"/>
          </p:nvPr>
        </p:nvSpPr>
        <p:spPr/>
        <p:txBody>
          <a:bodyPr>
            <a:normAutofit/>
          </a:bodyPr>
          <a:lstStyle/>
          <a:p>
            <a:pPr eaLnBrk="1" hangingPunct="1"/>
            <a:r>
              <a:rPr lang="cs-CZ" altLang="cs-CZ"/>
              <a:t>Uvnitř strany</a:t>
            </a:r>
          </a:p>
          <a:p>
            <a:pPr lvl="1" eaLnBrk="1" hangingPunct="1"/>
            <a:r>
              <a:rPr lang="cs-CZ" altLang="cs-CZ"/>
              <a:t>Sjezdy</a:t>
            </a:r>
          </a:p>
          <a:p>
            <a:pPr lvl="1" eaLnBrk="1" hangingPunct="1"/>
            <a:r>
              <a:rPr lang="cs-CZ" altLang="cs-CZ"/>
              <a:t>Volby</a:t>
            </a:r>
          </a:p>
          <a:p>
            <a:pPr lvl="1" eaLnBrk="1" hangingPunct="1"/>
            <a:r>
              <a:rPr lang="cs-CZ" altLang="cs-CZ"/>
              <a:t>Přípravné činnosti</a:t>
            </a:r>
          </a:p>
          <a:p>
            <a:pPr lvl="1" eaLnBrk="1" hangingPunct="1"/>
            <a:r>
              <a:rPr lang="cs-CZ" altLang="cs-CZ"/>
              <a:t>Analýza ex-ante,m analýza ex-post</a:t>
            </a:r>
          </a:p>
          <a:p>
            <a:pPr lvl="2" eaLnBrk="1" hangingPunct="1"/>
            <a:r>
              <a:rPr lang="cs-CZ" altLang="cs-CZ"/>
              <a:t>Př. ODS r 2008 analýza porážky ve volbách (chybně postavená decentralizovaná kampaň)</a:t>
            </a:r>
          </a:p>
          <a:p>
            <a:pPr eaLnBrk="1" hangingPunct="1"/>
            <a:r>
              <a:rPr lang="cs-CZ" altLang="cs-CZ"/>
              <a:t>Navenek</a:t>
            </a:r>
          </a:p>
          <a:p>
            <a:pPr lvl="1" eaLnBrk="1" hangingPunct="1"/>
            <a:r>
              <a:rPr lang="cs-CZ" altLang="cs-CZ"/>
              <a:t>Předvolební shromáždění</a:t>
            </a:r>
          </a:p>
          <a:p>
            <a:pPr eaLnBrk="1" hangingPunct="1"/>
            <a:endParaRPr lang="cs-CZ" altLang="cs-CZ"/>
          </a:p>
        </p:txBody>
      </p:sp>
    </p:spTree>
    <p:extLst>
      <p:ext uri="{BB962C8B-B14F-4D97-AF65-F5344CB8AC3E}">
        <p14:creationId xmlns:p14="http://schemas.microsoft.com/office/powerpoint/2010/main" val="36267704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cs-CZ" altLang="cs-CZ" sz="3600">
                <a:latin typeface="Arial Unicode MS" pitchFamily="34" charset="-128"/>
              </a:rPr>
              <a:t>Marketingově orientovaná politická kampaň 1/2</a:t>
            </a:r>
          </a:p>
        </p:txBody>
      </p:sp>
      <p:sp>
        <p:nvSpPr>
          <p:cNvPr id="10243" name="Rectangle 64"/>
          <p:cNvSpPr>
            <a:spLocks noGrp="1" noChangeArrowheads="1"/>
          </p:cNvSpPr>
          <p:nvPr>
            <p:ph type="body" sz="half" idx="1"/>
          </p:nvPr>
        </p:nvSpPr>
        <p:spPr>
          <a:xfrm>
            <a:off x="1332186" y="1600201"/>
            <a:ext cx="8878614" cy="1757363"/>
          </a:xfrm>
        </p:spPr>
        <p:txBody>
          <a:bodyPr/>
          <a:lstStyle/>
          <a:p>
            <a:pPr eaLnBrk="1" hangingPunct="1">
              <a:lnSpc>
                <a:spcPct val="90000"/>
              </a:lnSpc>
            </a:pPr>
            <a:r>
              <a:rPr lang="cs-CZ" altLang="cs-CZ" sz="2400" dirty="0"/>
              <a:t>segmentace politického trhu</a:t>
            </a:r>
          </a:p>
          <a:p>
            <a:pPr marL="342900" lvl="1" indent="-342900" eaLnBrk="1" hangingPunct="1">
              <a:lnSpc>
                <a:spcPct val="90000"/>
              </a:lnSpc>
              <a:buFont typeface="Arial" panose="020B0604020202020204" pitchFamily="34" charset="0"/>
              <a:buChar char="•"/>
            </a:pPr>
            <a:r>
              <a:rPr lang="cs-CZ" altLang="cs-CZ" sz="2000" dirty="0"/>
              <a:t>segment musí být měřitelný</a:t>
            </a:r>
          </a:p>
          <a:p>
            <a:pPr marL="342900" lvl="1" indent="-342900" eaLnBrk="1" hangingPunct="1">
              <a:lnSpc>
                <a:spcPct val="90000"/>
              </a:lnSpc>
              <a:buFont typeface="Arial" panose="020B0604020202020204" pitchFamily="34" charset="0"/>
              <a:buChar char="•"/>
            </a:pPr>
            <a:r>
              <a:rPr lang="cs-CZ" altLang="cs-CZ" sz="2000" dirty="0"/>
              <a:t>dostupný pro daný subjekt politické soutěže</a:t>
            </a:r>
          </a:p>
          <a:p>
            <a:pPr marL="342900" lvl="1" indent="-342900" eaLnBrk="1" hangingPunct="1">
              <a:lnSpc>
                <a:spcPct val="90000"/>
              </a:lnSpc>
              <a:buFont typeface="Arial" panose="020B0604020202020204" pitchFamily="34" charset="0"/>
              <a:buChar char="•"/>
            </a:pPr>
            <a:r>
              <a:rPr lang="cs-CZ" altLang="cs-CZ" sz="2000" dirty="0"/>
              <a:t>dostatečně velký, aby se odůvodněně aplikovala individuální marketingová strategie</a:t>
            </a:r>
          </a:p>
        </p:txBody>
      </p:sp>
      <p:graphicFrame>
        <p:nvGraphicFramePr>
          <p:cNvPr id="11342" name="Group 78"/>
          <p:cNvGraphicFramePr>
            <a:graphicFrameLocks noGrp="1"/>
          </p:cNvGraphicFramePr>
          <p:nvPr>
            <p:ph sz="half" idx="2"/>
            <p:extLst>
              <p:ext uri="{D42A27DB-BD31-4B8C-83A1-F6EECF244321}">
                <p14:modId xmlns:p14="http://schemas.microsoft.com/office/powerpoint/2010/main" val="1903551904"/>
              </p:ext>
            </p:extLst>
          </p:nvPr>
        </p:nvGraphicFramePr>
        <p:xfrm>
          <a:off x="1594780" y="3168869"/>
          <a:ext cx="8353425" cy="3214688"/>
        </p:xfrm>
        <a:graphic>
          <a:graphicData uri="http://schemas.openxmlformats.org/drawingml/2006/table">
            <a:tbl>
              <a:tblPr/>
              <a:tblGrid>
                <a:gridCol w="1714500">
                  <a:extLst>
                    <a:ext uri="{9D8B030D-6E8A-4147-A177-3AD203B41FA5}">
                      <a16:colId xmlns:a16="http://schemas.microsoft.com/office/drawing/2014/main" val="20000"/>
                    </a:ext>
                  </a:extLst>
                </a:gridCol>
                <a:gridCol w="3109912">
                  <a:extLst>
                    <a:ext uri="{9D8B030D-6E8A-4147-A177-3AD203B41FA5}">
                      <a16:colId xmlns:a16="http://schemas.microsoft.com/office/drawing/2014/main" val="20001"/>
                    </a:ext>
                  </a:extLst>
                </a:gridCol>
                <a:gridCol w="3529013">
                  <a:extLst>
                    <a:ext uri="{9D8B030D-6E8A-4147-A177-3AD203B41FA5}">
                      <a16:colId xmlns:a16="http://schemas.microsoft.com/office/drawing/2014/main" val="20002"/>
                    </a:ext>
                  </a:extLst>
                </a:gridCol>
              </a:tblGrid>
              <a:tr h="7334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Kritéria/ Hodnocení</a:t>
                      </a:r>
                      <a:endParaRPr kumimoji="0" lang="cs-CZ" sz="2000" b="0" i="0" u="none" strike="noStrike" cap="none" normalizeH="0" baseline="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Obecná</a:t>
                      </a:r>
                      <a:endParaRPr kumimoji="0" lang="cs-CZ" sz="2000" b="0" i="0" u="none" strike="noStrike" cap="none" normalizeH="0" baseline="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Zvláštní</a:t>
                      </a:r>
                      <a:endParaRPr kumimoji="0" lang="cs-CZ" sz="2000" b="0" i="0" u="none" strike="noStrike" cap="none" normalizeH="0" baseline="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9838">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Objektivní</a:t>
                      </a:r>
                      <a:endParaRPr kumimoji="0" lang="cs-CZ" sz="2000" b="0" i="0" u="none" strike="noStrike" cap="none" normalizeH="0" baseline="0" dirty="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Demografická, sociálně- ekonomická, geografická, politická</a:t>
                      </a:r>
                      <a:endParaRPr kumimoji="0" lang="cs-CZ" sz="2000" b="0" i="0" u="none" strike="noStrike" cap="none" normalizeH="0" baseline="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Stranická loajalita nebo její změna, schopnost inovace</a:t>
                      </a:r>
                      <a:endParaRPr kumimoji="0" lang="cs-CZ" sz="2000" b="0" i="0" u="none" strike="noStrike" cap="none" normalizeH="0" baseline="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414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Subjektivní</a:t>
                      </a:r>
                      <a:endParaRPr kumimoji="0" lang="cs-CZ" sz="2000" b="0" i="0" u="none" strike="noStrike" cap="none" normalizeH="0" baseline="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Osobnost, styl života, vzdělání</a:t>
                      </a:r>
                      <a:endParaRPr kumimoji="0" lang="cs-CZ" sz="2000" b="0" i="0" u="none" strike="noStrike" cap="none" normalizeH="0" baseline="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Postoje (motivy), úmysly, vnímání, politické preference</a:t>
                      </a:r>
                      <a:endParaRPr kumimoji="0" lang="cs-CZ" sz="2000" b="0" i="0" u="none" strike="noStrike" cap="none" normalizeH="0" baseline="0" dirty="0">
                        <a:ln>
                          <a:noFill/>
                        </a:ln>
                        <a:solidFill>
                          <a:schemeClr val="tx1"/>
                        </a:solidFill>
                        <a:effectLst/>
                        <a:latin typeface="Verdan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52036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cs-CZ" altLang="cs-CZ" sz="3600">
                <a:latin typeface="Arial Unicode MS" pitchFamily="34" charset="-128"/>
              </a:rPr>
              <a:t>Marketingově orientovaná politická kampaň 2/2</a:t>
            </a:r>
          </a:p>
        </p:txBody>
      </p:sp>
      <p:sp>
        <p:nvSpPr>
          <p:cNvPr id="11267" name="Rectangle 3"/>
          <p:cNvSpPr>
            <a:spLocks noGrp="1" noChangeArrowheads="1"/>
          </p:cNvSpPr>
          <p:nvPr>
            <p:ph idx="1"/>
          </p:nvPr>
        </p:nvSpPr>
        <p:spPr>
          <a:xfrm>
            <a:off x="1332186" y="1827214"/>
            <a:ext cx="9011965" cy="4554537"/>
          </a:xfrm>
        </p:spPr>
        <p:txBody>
          <a:bodyPr/>
          <a:lstStyle/>
          <a:p>
            <a:pPr eaLnBrk="1" hangingPunct="1"/>
            <a:r>
              <a:rPr lang="cs-CZ" altLang="cs-CZ" sz="2400" dirty="0"/>
              <a:t>umístění kandidáta nebo strany</a:t>
            </a:r>
          </a:p>
          <a:p>
            <a:pPr lvl="1" eaLnBrk="1" hangingPunct="1"/>
            <a:r>
              <a:rPr lang="cs-CZ" altLang="cs-CZ" sz="2000" dirty="0"/>
              <a:t>tj. hodnocení silných slabých stránek vlastních i protikandidátů – nutné k vytvoření image kandidáta</a:t>
            </a:r>
          </a:p>
          <a:p>
            <a:pPr eaLnBrk="1" hangingPunct="1"/>
            <a:r>
              <a:rPr lang="cs-CZ" altLang="cs-CZ" sz="2400" dirty="0"/>
              <a:t>vytvoření a aplikace politické strategie</a:t>
            </a:r>
          </a:p>
          <a:p>
            <a:pPr lvl="1" eaLnBrk="1" hangingPunct="1"/>
            <a:r>
              <a:rPr lang="cs-CZ" altLang="cs-CZ" sz="2000" dirty="0"/>
              <a:t>tři individuální strategie:</a:t>
            </a:r>
          </a:p>
          <a:p>
            <a:pPr lvl="2" eaLnBrk="1" hangingPunct="1"/>
            <a:r>
              <a:rPr lang="cs-CZ" altLang="cs-CZ" sz="1800" b="1" dirty="0"/>
              <a:t>strategie produktu</a:t>
            </a:r>
            <a:r>
              <a:rPr lang="cs-CZ" altLang="cs-CZ" sz="1800" dirty="0"/>
              <a:t> (politická nabídka), - </a:t>
            </a:r>
            <a:r>
              <a:rPr lang="cs-CZ" altLang="cs-CZ" sz="1800" dirty="0" err="1"/>
              <a:t>push</a:t>
            </a:r>
            <a:r>
              <a:rPr lang="cs-CZ" altLang="cs-CZ" sz="1800" dirty="0"/>
              <a:t> marketing (tradiční distribuční kanály – stranické zázemí, sjezdy..)  a </a:t>
            </a:r>
            <a:r>
              <a:rPr lang="cs-CZ" altLang="cs-CZ" sz="1800" dirty="0" err="1"/>
              <a:t>pull</a:t>
            </a:r>
            <a:r>
              <a:rPr lang="cs-CZ" altLang="cs-CZ" sz="1800" dirty="0"/>
              <a:t> marketing (využití </a:t>
            </a:r>
            <a:r>
              <a:rPr lang="cs-CZ" altLang="cs-CZ" sz="1800" dirty="0" err="1"/>
              <a:t>masmedií</a:t>
            </a:r>
            <a:r>
              <a:rPr lang="cs-CZ" altLang="cs-CZ" sz="1800" dirty="0"/>
              <a:t>)</a:t>
            </a:r>
          </a:p>
          <a:p>
            <a:pPr lvl="2" eaLnBrk="1" hangingPunct="1"/>
            <a:r>
              <a:rPr lang="cs-CZ" altLang="cs-CZ" sz="1800" b="1" dirty="0"/>
              <a:t>strategie distribuce</a:t>
            </a:r>
            <a:r>
              <a:rPr lang="cs-CZ" altLang="cs-CZ" sz="1800" dirty="0"/>
              <a:t> (předávání politických informací), </a:t>
            </a:r>
          </a:p>
          <a:p>
            <a:pPr lvl="2" eaLnBrk="1" hangingPunct="1"/>
            <a:r>
              <a:rPr lang="cs-CZ" altLang="cs-CZ" sz="1800" b="1" dirty="0"/>
              <a:t>cenová strategie</a:t>
            </a:r>
            <a:r>
              <a:rPr lang="cs-CZ" altLang="cs-CZ" sz="1800" dirty="0"/>
              <a:t> (množství společenské podpory, které nabídka získá)</a:t>
            </a:r>
          </a:p>
        </p:txBody>
      </p:sp>
    </p:spTree>
    <p:extLst>
      <p:ext uri="{BB962C8B-B14F-4D97-AF65-F5344CB8AC3E}">
        <p14:creationId xmlns:p14="http://schemas.microsoft.com/office/powerpoint/2010/main" val="150067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altLang="cs-CZ" sz="4000"/>
              <a:t>Strategie ve volebních kampaních</a:t>
            </a:r>
          </a:p>
        </p:txBody>
      </p:sp>
      <p:sp>
        <p:nvSpPr>
          <p:cNvPr id="14339" name="Rectangle 3"/>
          <p:cNvSpPr>
            <a:spLocks noGrp="1" noChangeArrowheads="1"/>
          </p:cNvSpPr>
          <p:nvPr>
            <p:ph idx="1"/>
          </p:nvPr>
        </p:nvSpPr>
        <p:spPr/>
        <p:txBody>
          <a:bodyPr/>
          <a:lstStyle/>
          <a:p>
            <a:pPr eaLnBrk="1" hangingPunct="1"/>
            <a:r>
              <a:rPr lang="cs-CZ" altLang="cs-CZ"/>
              <a:t>strategie orientované na stranu</a:t>
            </a:r>
          </a:p>
          <a:p>
            <a:pPr eaLnBrk="1" hangingPunct="1"/>
            <a:r>
              <a:rPr lang="cs-CZ" altLang="cs-CZ"/>
              <a:t>strategie orientované na problémy</a:t>
            </a:r>
          </a:p>
          <a:p>
            <a:pPr eaLnBrk="1" hangingPunct="1"/>
            <a:r>
              <a:rPr lang="cs-CZ" altLang="cs-CZ"/>
              <a:t>strategie orientované na image kandidáta</a:t>
            </a:r>
          </a:p>
        </p:txBody>
      </p:sp>
    </p:spTree>
    <p:extLst>
      <p:ext uri="{BB962C8B-B14F-4D97-AF65-F5344CB8AC3E}">
        <p14:creationId xmlns:p14="http://schemas.microsoft.com/office/powerpoint/2010/main" val="1869482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t>Veřejná politika</a:t>
            </a:r>
          </a:p>
        </p:txBody>
      </p:sp>
      <p:sp>
        <p:nvSpPr>
          <p:cNvPr id="6147" name="Rectangle 3"/>
          <p:cNvSpPr>
            <a:spLocks noGrp="1" noChangeArrowheads="1"/>
          </p:cNvSpPr>
          <p:nvPr>
            <p:ph type="body" idx="1"/>
          </p:nvPr>
        </p:nvSpPr>
        <p:spPr/>
        <p:txBody>
          <a:bodyPr/>
          <a:lstStyle/>
          <a:p>
            <a:pPr>
              <a:lnSpc>
                <a:spcPct val="90000"/>
              </a:lnSpc>
            </a:pPr>
            <a:r>
              <a:rPr lang="cs-CZ" dirty="0"/>
              <a:t>Politika je cokoliv, co se vláda rozhodne učinit nebo neučinit</a:t>
            </a:r>
          </a:p>
          <a:p>
            <a:pPr>
              <a:lnSpc>
                <a:spcPct val="90000"/>
              </a:lnSpc>
            </a:pPr>
            <a:r>
              <a:rPr lang="cs-CZ" dirty="0"/>
              <a:t>Veřejná politika směřuje k naplnění cílů, které jsou chápany jako cíle/potřeby celé společnosti. </a:t>
            </a:r>
          </a:p>
          <a:p>
            <a:pPr>
              <a:lnSpc>
                <a:spcPct val="90000"/>
              </a:lnSpc>
            </a:pPr>
            <a:endParaRPr lang="cs-CZ" dirty="0"/>
          </a:p>
          <a:p>
            <a:pPr>
              <a:lnSpc>
                <a:spcPct val="90000"/>
              </a:lnSpc>
            </a:pPr>
            <a:r>
              <a:rPr lang="cs-CZ" dirty="0"/>
              <a:t>Pozn.</a:t>
            </a:r>
          </a:p>
          <a:p>
            <a:pPr lvl="1">
              <a:lnSpc>
                <a:spcPct val="90000"/>
              </a:lnSpc>
            </a:pPr>
            <a:r>
              <a:rPr lang="cs-CZ" dirty="0"/>
              <a:t>Zájem celé společnosti x zájem většiny společnosti x zájem elity</a:t>
            </a:r>
          </a:p>
          <a:p>
            <a:pPr lvl="1">
              <a:lnSpc>
                <a:spcPct val="90000"/>
              </a:lnSpc>
            </a:pPr>
            <a:r>
              <a:rPr lang="cs-CZ" dirty="0"/>
              <a:t>Význam VP roste, jak roste „stát“</a:t>
            </a:r>
          </a:p>
        </p:txBody>
      </p:sp>
    </p:spTree>
    <p:extLst>
      <p:ext uri="{BB962C8B-B14F-4D97-AF65-F5344CB8AC3E}">
        <p14:creationId xmlns:p14="http://schemas.microsoft.com/office/powerpoint/2010/main" val="19181620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altLang="cs-CZ">
                <a:latin typeface="Arial Unicode MS" pitchFamily="34" charset="-128"/>
              </a:rPr>
              <a:t>Volič </a:t>
            </a:r>
          </a:p>
        </p:txBody>
      </p:sp>
      <p:sp>
        <p:nvSpPr>
          <p:cNvPr id="16387" name="Rectangle 3"/>
          <p:cNvSpPr>
            <a:spLocks noGrp="1" noChangeArrowheads="1"/>
          </p:cNvSpPr>
          <p:nvPr>
            <p:ph idx="1"/>
          </p:nvPr>
        </p:nvSpPr>
        <p:spPr/>
        <p:txBody>
          <a:bodyPr/>
          <a:lstStyle/>
          <a:p>
            <a:pPr eaLnBrk="1" hangingPunct="1">
              <a:lnSpc>
                <a:spcPct val="90000"/>
              </a:lnSpc>
            </a:pPr>
            <a:r>
              <a:rPr lang="cs-CZ" altLang="cs-CZ" dirty="0"/>
              <a:t>Volič jako politický subjekt</a:t>
            </a:r>
          </a:p>
          <a:p>
            <a:pPr eaLnBrk="1" hangingPunct="1">
              <a:lnSpc>
                <a:spcPct val="90000"/>
              </a:lnSpc>
            </a:pPr>
            <a:r>
              <a:rPr lang="cs-CZ" altLang="cs-CZ" dirty="0"/>
              <a:t>Elektorát – množina voličů </a:t>
            </a:r>
          </a:p>
          <a:p>
            <a:pPr lvl="1" eaLnBrk="1" hangingPunct="1">
              <a:lnSpc>
                <a:spcPct val="90000"/>
              </a:lnSpc>
            </a:pPr>
            <a:r>
              <a:rPr lang="cs-CZ" altLang="cs-CZ" dirty="0"/>
              <a:t>Př. pravicový elektorát – množina osob hlasujících stejným způsobem</a:t>
            </a:r>
          </a:p>
          <a:p>
            <a:pPr eaLnBrk="1" hangingPunct="1">
              <a:lnSpc>
                <a:spcPct val="90000"/>
              </a:lnSpc>
            </a:pPr>
            <a:r>
              <a:rPr lang="cs-CZ" altLang="cs-CZ" dirty="0"/>
              <a:t>Kategorie voliče</a:t>
            </a:r>
          </a:p>
          <a:p>
            <a:pPr lvl="1" eaLnBrk="1" hangingPunct="1">
              <a:lnSpc>
                <a:spcPct val="90000"/>
              </a:lnSpc>
            </a:pPr>
            <a:r>
              <a:rPr lang="cs-CZ" altLang="cs-CZ" dirty="0"/>
              <a:t>Odběratel politických uskupení</a:t>
            </a:r>
          </a:p>
          <a:p>
            <a:pPr lvl="1" eaLnBrk="1" hangingPunct="1">
              <a:lnSpc>
                <a:spcPct val="90000"/>
              </a:lnSpc>
            </a:pPr>
            <a:r>
              <a:rPr lang="cs-CZ" altLang="cs-CZ" dirty="0"/>
              <a:t>Odběratel kandidátů</a:t>
            </a:r>
          </a:p>
          <a:p>
            <a:pPr lvl="1" eaLnBrk="1" hangingPunct="1">
              <a:lnSpc>
                <a:spcPct val="90000"/>
              </a:lnSpc>
            </a:pPr>
            <a:r>
              <a:rPr lang="cs-CZ" altLang="cs-CZ" dirty="0"/>
              <a:t>Odběratel volebních programů</a:t>
            </a:r>
          </a:p>
          <a:p>
            <a:pPr lvl="1" eaLnBrk="1" hangingPunct="1">
              <a:lnSpc>
                <a:spcPct val="90000"/>
              </a:lnSpc>
            </a:pPr>
            <a:r>
              <a:rPr lang="cs-CZ" altLang="cs-CZ" dirty="0"/>
              <a:t>Odběratel služeb politické reprezentace</a:t>
            </a:r>
          </a:p>
        </p:txBody>
      </p:sp>
    </p:spTree>
    <p:extLst>
      <p:ext uri="{BB962C8B-B14F-4D97-AF65-F5344CB8AC3E}">
        <p14:creationId xmlns:p14="http://schemas.microsoft.com/office/powerpoint/2010/main" val="2672638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altLang="cs-CZ" sz="4000">
                <a:latin typeface="Arial Unicode MS" pitchFamily="34" charset="-128"/>
              </a:rPr>
              <a:t>Výzkumy veřejného mínění (USA)</a:t>
            </a:r>
          </a:p>
        </p:txBody>
      </p:sp>
      <p:sp>
        <p:nvSpPr>
          <p:cNvPr id="17411" name="Rectangle 3"/>
          <p:cNvSpPr>
            <a:spLocks noGrp="1" noChangeArrowheads="1"/>
          </p:cNvSpPr>
          <p:nvPr>
            <p:ph idx="1"/>
          </p:nvPr>
        </p:nvSpPr>
        <p:spPr/>
        <p:txBody>
          <a:bodyPr/>
          <a:lstStyle/>
          <a:p>
            <a:pPr>
              <a:lnSpc>
                <a:spcPct val="80000"/>
              </a:lnSpc>
            </a:pPr>
            <a:r>
              <a:rPr lang="cs-CZ" altLang="cs-CZ" sz="2300" b="1" dirty="0" err="1"/>
              <a:t>benchmark</a:t>
            </a:r>
            <a:r>
              <a:rPr lang="cs-CZ" altLang="cs-CZ" sz="2300" b="1" dirty="0"/>
              <a:t> </a:t>
            </a:r>
            <a:r>
              <a:rPr lang="cs-CZ" altLang="cs-CZ" sz="2300" b="1" dirty="0" err="1"/>
              <a:t>poll</a:t>
            </a:r>
            <a:r>
              <a:rPr lang="cs-CZ" altLang="cs-CZ" sz="2300" dirty="0"/>
              <a:t> – informace o tom, co voliči preferují, a to průřezové od různých sociálních skupin, informace o image kandidáta v očích veřejnosti</a:t>
            </a:r>
          </a:p>
          <a:p>
            <a:pPr>
              <a:lnSpc>
                <a:spcPct val="80000"/>
              </a:lnSpc>
            </a:pPr>
            <a:endParaRPr lang="cs-CZ" altLang="cs-CZ" sz="2300" b="1" dirty="0"/>
          </a:p>
          <a:p>
            <a:pPr>
              <a:lnSpc>
                <a:spcPct val="80000"/>
              </a:lnSpc>
            </a:pPr>
            <a:r>
              <a:rPr lang="cs-CZ" altLang="cs-CZ" sz="2300" b="1" dirty="0"/>
              <a:t>skupinové šetření</a:t>
            </a:r>
            <a:r>
              <a:rPr lang="cs-CZ" altLang="cs-CZ" sz="2300" dirty="0"/>
              <a:t> (</a:t>
            </a:r>
            <a:r>
              <a:rPr lang="cs-CZ" altLang="cs-CZ" sz="2300" dirty="0" err="1"/>
              <a:t>focus</a:t>
            </a:r>
            <a:r>
              <a:rPr lang="cs-CZ" altLang="cs-CZ" sz="2300" dirty="0"/>
              <a:t> </a:t>
            </a:r>
            <a:r>
              <a:rPr lang="cs-CZ" altLang="cs-CZ" sz="2300" dirty="0" err="1"/>
              <a:t>groups</a:t>
            </a:r>
            <a:r>
              <a:rPr lang="cs-CZ" altLang="cs-CZ" sz="2300" dirty="0"/>
              <a:t>) – podrobné rozhovory realizované s malými skupinami (10-20 osob), vybraných na základě kritéria reprezentace sociálních skupin o jejichž podporu kandidáti usilují</a:t>
            </a:r>
          </a:p>
          <a:p>
            <a:pPr>
              <a:lnSpc>
                <a:spcPct val="80000"/>
              </a:lnSpc>
            </a:pPr>
            <a:endParaRPr lang="cs-CZ" altLang="cs-CZ" sz="2300" b="1" dirty="0"/>
          </a:p>
          <a:p>
            <a:pPr>
              <a:lnSpc>
                <a:spcPct val="80000"/>
              </a:lnSpc>
            </a:pPr>
            <a:r>
              <a:rPr lang="cs-CZ" altLang="cs-CZ" sz="2300" b="1" dirty="0"/>
              <a:t>průzkumy trendů</a:t>
            </a:r>
            <a:r>
              <a:rPr lang="cs-CZ" altLang="cs-CZ" sz="2300" dirty="0"/>
              <a:t> (trend </a:t>
            </a:r>
            <a:r>
              <a:rPr lang="cs-CZ" altLang="cs-CZ" sz="2300" dirty="0" err="1"/>
              <a:t>polls</a:t>
            </a:r>
            <a:r>
              <a:rPr lang="cs-CZ" altLang="cs-CZ" sz="2300" dirty="0"/>
              <a:t>) – mají za cíl změřit vliv kampaně na změny voličských preferencí elektorátu a na image kandidátů</a:t>
            </a:r>
          </a:p>
          <a:p>
            <a:pPr>
              <a:lnSpc>
                <a:spcPct val="80000"/>
              </a:lnSpc>
            </a:pPr>
            <a:endParaRPr lang="cs-CZ" altLang="cs-CZ" sz="2300" b="1" dirty="0"/>
          </a:p>
          <a:p>
            <a:pPr>
              <a:lnSpc>
                <a:spcPct val="80000"/>
              </a:lnSpc>
            </a:pPr>
            <a:r>
              <a:rPr lang="cs-CZ" altLang="cs-CZ" sz="2300" b="1" dirty="0" err="1"/>
              <a:t>tracking</a:t>
            </a:r>
            <a:r>
              <a:rPr lang="cs-CZ" altLang="cs-CZ" sz="2300" b="1" dirty="0"/>
              <a:t> </a:t>
            </a:r>
            <a:r>
              <a:rPr lang="cs-CZ" altLang="cs-CZ" sz="2300" b="1" dirty="0" err="1"/>
              <a:t>polls</a:t>
            </a:r>
            <a:r>
              <a:rPr lang="cs-CZ" altLang="cs-CZ" sz="2300" dirty="0"/>
              <a:t>, předvolební průzkumy založené na realizaci nočních průzkumů na nevelkém počtu osob těsně před dnem voleb</a:t>
            </a:r>
          </a:p>
        </p:txBody>
      </p:sp>
    </p:spTree>
    <p:extLst>
      <p:ext uri="{BB962C8B-B14F-4D97-AF65-F5344CB8AC3E}">
        <p14:creationId xmlns:p14="http://schemas.microsoft.com/office/powerpoint/2010/main" val="37157262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cs-CZ" altLang="cs-CZ" sz="4000" dirty="0">
                <a:latin typeface="Arial Unicode MS" pitchFamily="34" charset="-128"/>
              </a:rPr>
              <a:t>Typy politických informace pro voliče během kampaně</a:t>
            </a:r>
          </a:p>
        </p:txBody>
      </p:sp>
      <p:sp>
        <p:nvSpPr>
          <p:cNvPr id="18435" name="Rectangle 3"/>
          <p:cNvSpPr>
            <a:spLocks noGrp="1" noChangeArrowheads="1"/>
          </p:cNvSpPr>
          <p:nvPr>
            <p:ph idx="1"/>
          </p:nvPr>
        </p:nvSpPr>
        <p:spPr/>
        <p:txBody>
          <a:bodyPr>
            <a:normAutofit/>
          </a:bodyPr>
          <a:lstStyle/>
          <a:p>
            <a:pPr eaLnBrk="1" hangingPunct="1"/>
            <a:r>
              <a:rPr lang="cs-CZ" altLang="cs-CZ" dirty="0"/>
              <a:t>reportážní zpravodajství z průběhu kampaně</a:t>
            </a:r>
          </a:p>
          <a:p>
            <a:pPr eaLnBrk="1" hangingPunct="1"/>
            <a:r>
              <a:rPr lang="cs-CZ" altLang="cs-CZ" dirty="0"/>
              <a:t>marketingová informace, která byla kandidáty  a jejich volebními štáby objednaná</a:t>
            </a:r>
          </a:p>
          <a:p>
            <a:pPr eaLnBrk="1" hangingPunct="1"/>
            <a:r>
              <a:rPr lang="cs-CZ" altLang="cs-CZ" dirty="0"/>
              <a:t>politickým marketingem, který provozují jiné organizace.</a:t>
            </a:r>
          </a:p>
          <a:p>
            <a:pPr marL="0" indent="0">
              <a:buNone/>
            </a:pPr>
            <a:endParaRPr lang="cs-CZ" altLang="cs-CZ" dirty="0"/>
          </a:p>
          <a:p>
            <a:pPr eaLnBrk="1" hangingPunct="1"/>
            <a:r>
              <a:rPr lang="cs-CZ" altLang="cs-CZ" dirty="0">
                <a:solidFill>
                  <a:srgbClr val="FF0000"/>
                </a:solidFill>
              </a:rPr>
              <a:t>Cíle placené reklamy</a:t>
            </a:r>
          </a:p>
          <a:p>
            <a:pPr lvl="1"/>
            <a:r>
              <a:rPr lang="cs-CZ" altLang="cs-CZ" dirty="0"/>
              <a:t>zafixování jména kandidáta do paměti voličů</a:t>
            </a:r>
          </a:p>
          <a:p>
            <a:pPr lvl="1"/>
            <a:r>
              <a:rPr lang="cs-CZ" altLang="cs-CZ" dirty="0"/>
              <a:t>vytvoření image kandidáta</a:t>
            </a:r>
          </a:p>
          <a:p>
            <a:pPr lvl="1"/>
            <a:r>
              <a:rPr lang="cs-CZ" altLang="cs-CZ" dirty="0"/>
              <a:t>zformování negativní image protikandidáta</a:t>
            </a:r>
          </a:p>
          <a:p>
            <a:pPr eaLnBrk="1" hangingPunct="1"/>
            <a:endParaRPr lang="cs-CZ" altLang="cs-CZ" dirty="0"/>
          </a:p>
        </p:txBody>
      </p:sp>
    </p:spTree>
    <p:extLst>
      <p:ext uri="{BB962C8B-B14F-4D97-AF65-F5344CB8AC3E}">
        <p14:creationId xmlns:p14="http://schemas.microsoft.com/office/powerpoint/2010/main" val="18246107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90752" y="260649"/>
            <a:ext cx="9331161" cy="1139825"/>
          </a:xfrm>
        </p:spPr>
        <p:txBody>
          <a:bodyPr>
            <a:normAutofit/>
          </a:bodyPr>
          <a:lstStyle/>
          <a:p>
            <a:pPr marL="838200" indent="-838200"/>
            <a:r>
              <a:rPr lang="cs-CZ" altLang="cs-CZ" sz="3100" b="1" dirty="0"/>
              <a:t>2. Metody analýzy a diagnostiky politického trhu</a:t>
            </a:r>
            <a:r>
              <a:rPr lang="cs-CZ" altLang="cs-CZ" sz="3100" dirty="0"/>
              <a:t>. Definice  a struktura politického </a:t>
            </a:r>
            <a:r>
              <a:rPr lang="cs-CZ" altLang="cs-CZ" sz="3200" dirty="0"/>
              <a:t>trhu</a:t>
            </a:r>
          </a:p>
        </p:txBody>
      </p:sp>
      <p:sp>
        <p:nvSpPr>
          <p:cNvPr id="21507" name="Rectangle 3"/>
          <p:cNvSpPr>
            <a:spLocks noGrp="1" noChangeArrowheads="1"/>
          </p:cNvSpPr>
          <p:nvPr>
            <p:ph type="body" sz="half" idx="1"/>
          </p:nvPr>
        </p:nvSpPr>
        <p:spPr>
          <a:xfrm>
            <a:off x="804041" y="1557339"/>
            <a:ext cx="9417872" cy="1800225"/>
          </a:xfrm>
        </p:spPr>
        <p:txBody>
          <a:bodyPr/>
          <a:lstStyle/>
          <a:p>
            <a:pPr eaLnBrk="1" hangingPunct="1">
              <a:lnSpc>
                <a:spcPct val="90000"/>
              </a:lnSpc>
            </a:pPr>
            <a:r>
              <a:rPr lang="cs-CZ" altLang="cs-CZ" sz="2200" dirty="0">
                <a:latin typeface="Arial Unicode MS" pitchFamily="34" charset="-128"/>
                <a:ea typeface="Arial Unicode MS" pitchFamily="34" charset="-128"/>
                <a:cs typeface="Times New Roman" pitchFamily="18" charset="0"/>
              </a:rPr>
              <a:t>Prostor soutěže mezi politickými subjekty. Podmínkou je existence konkurence</a:t>
            </a:r>
          </a:p>
          <a:p>
            <a:pPr eaLnBrk="1" hangingPunct="1">
              <a:lnSpc>
                <a:spcPct val="90000"/>
              </a:lnSpc>
            </a:pPr>
            <a:r>
              <a:rPr lang="cs-CZ" altLang="cs-CZ" sz="2200" dirty="0">
                <a:latin typeface="Arial Unicode MS" pitchFamily="34" charset="-128"/>
                <a:ea typeface="Arial Unicode MS" pitchFamily="34" charset="-128"/>
                <a:cs typeface="Times New Roman" pitchFamily="18" charset="0"/>
              </a:rPr>
              <a:t>Politický trh představuje část společenského prostoru,  v němž se uzavírají politické transakce: kupují se, prodávají a vyměňují politické produkty mezi aktéry politického života.</a:t>
            </a:r>
          </a:p>
        </p:txBody>
      </p:sp>
      <p:sp>
        <p:nvSpPr>
          <p:cNvPr id="21508" name="Rectangle 4"/>
          <p:cNvSpPr>
            <a:spLocks noGrp="1" noChangeArrowheads="1"/>
          </p:cNvSpPr>
          <p:nvPr>
            <p:ph sz="half" idx="2"/>
          </p:nvPr>
        </p:nvSpPr>
        <p:spPr/>
        <p:txBody>
          <a:bodyPr/>
          <a:lstStyle/>
          <a:p>
            <a:pPr eaLnBrk="1" hangingPunct="1"/>
            <a:endParaRPr lang="cs-CZ" altLang="cs-CZ" sz="2400"/>
          </a:p>
        </p:txBody>
      </p:sp>
      <p:pic>
        <p:nvPicPr>
          <p:cNvPr id="21509" name="Picture 5" descr="struktura politickeho trh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1503" y="2818776"/>
            <a:ext cx="7268889" cy="316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82781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altLang="cs-CZ" dirty="0"/>
              <a:t>Druhy trhu       Zdroje údajů o trhu</a:t>
            </a:r>
          </a:p>
        </p:txBody>
      </p:sp>
      <p:sp>
        <p:nvSpPr>
          <p:cNvPr id="22531" name="Rectangle 3"/>
          <p:cNvSpPr>
            <a:spLocks noGrp="1" noChangeArrowheads="1"/>
          </p:cNvSpPr>
          <p:nvPr>
            <p:ph sz="half" idx="1"/>
          </p:nvPr>
        </p:nvSpPr>
        <p:spPr/>
        <p:txBody>
          <a:bodyPr>
            <a:normAutofit lnSpcReduction="10000"/>
          </a:bodyPr>
          <a:lstStyle/>
          <a:p>
            <a:pPr marL="457200" indent="-457200" eaLnBrk="1" hangingPunct="1">
              <a:buClr>
                <a:schemeClr val="tx1"/>
              </a:buClr>
              <a:buFont typeface="Arial" panose="020B0604020202020204" pitchFamily="34" charset="0"/>
              <a:buChar char="•"/>
            </a:pPr>
            <a:r>
              <a:rPr lang="cs-CZ" altLang="cs-CZ" dirty="0">
                <a:latin typeface="Times New Roman" pitchFamily="18" charset="0"/>
                <a:cs typeface="Times New Roman" pitchFamily="18" charset="0"/>
              </a:rPr>
              <a:t>z hlediska prostoru</a:t>
            </a:r>
            <a:endParaRPr lang="cs-CZ" altLang="cs-CZ" dirty="0">
              <a:latin typeface="Times New Roman" pitchFamily="18" charset="0"/>
            </a:endParaRPr>
          </a:p>
          <a:p>
            <a:pPr marL="1200150" lvl="2" indent="-285750">
              <a:buClr>
                <a:schemeClr val="tx1"/>
              </a:buClr>
              <a:buFont typeface="Arial" panose="020B0604020202020204" pitchFamily="34" charset="0"/>
              <a:buChar char="•"/>
            </a:pPr>
            <a:r>
              <a:rPr lang="cs-CZ" altLang="cs-CZ" dirty="0">
                <a:latin typeface="Times New Roman" pitchFamily="18" charset="0"/>
                <a:cs typeface="Times New Roman" pitchFamily="18" charset="0"/>
              </a:rPr>
              <a:t>lokální</a:t>
            </a:r>
          </a:p>
          <a:p>
            <a:pPr marL="1200150" lvl="2" indent="-285750">
              <a:buClr>
                <a:schemeClr val="tx1"/>
              </a:buClr>
              <a:buFont typeface="Arial" panose="020B0604020202020204" pitchFamily="34" charset="0"/>
              <a:buChar char="•"/>
            </a:pPr>
            <a:r>
              <a:rPr lang="cs-CZ" altLang="cs-CZ" dirty="0">
                <a:latin typeface="Times New Roman" pitchFamily="18" charset="0"/>
                <a:cs typeface="Times New Roman" pitchFamily="18" charset="0"/>
              </a:rPr>
              <a:t>regionální</a:t>
            </a:r>
            <a:endParaRPr lang="cs-CZ" altLang="cs-CZ" dirty="0">
              <a:latin typeface="Times New Roman" pitchFamily="18" charset="0"/>
            </a:endParaRPr>
          </a:p>
          <a:p>
            <a:pPr marL="1200150" lvl="2" indent="-285750">
              <a:buClr>
                <a:schemeClr val="tx1"/>
              </a:buClr>
              <a:buFont typeface="Arial" panose="020B0604020202020204" pitchFamily="34" charset="0"/>
              <a:buChar char="•"/>
            </a:pPr>
            <a:r>
              <a:rPr lang="cs-CZ" altLang="cs-CZ" dirty="0">
                <a:latin typeface="Times New Roman" pitchFamily="18" charset="0"/>
                <a:cs typeface="Times New Roman" pitchFamily="18" charset="0"/>
              </a:rPr>
              <a:t>celostátní</a:t>
            </a:r>
            <a:endParaRPr lang="cs-CZ" altLang="cs-CZ" dirty="0">
              <a:latin typeface="Times New Roman" pitchFamily="18" charset="0"/>
            </a:endParaRPr>
          </a:p>
          <a:p>
            <a:pPr marL="1200150" lvl="2" indent="-285750">
              <a:buClr>
                <a:schemeClr val="tx1"/>
              </a:buClr>
              <a:buFont typeface="Arial" panose="020B0604020202020204" pitchFamily="34" charset="0"/>
              <a:buChar char="•"/>
            </a:pPr>
            <a:r>
              <a:rPr lang="cs-CZ" altLang="cs-CZ" dirty="0">
                <a:latin typeface="Times New Roman" pitchFamily="18" charset="0"/>
                <a:cs typeface="Times New Roman" pitchFamily="18" charset="0"/>
              </a:rPr>
              <a:t>nadnárodní</a:t>
            </a:r>
          </a:p>
          <a:p>
            <a:pPr marL="457200" indent="-457200" eaLnBrk="1" hangingPunct="1">
              <a:buClr>
                <a:schemeClr val="tx1"/>
              </a:buClr>
              <a:buFont typeface="Arial" panose="020B0604020202020204" pitchFamily="34" charset="0"/>
              <a:buChar char="•"/>
            </a:pPr>
            <a:r>
              <a:rPr lang="cs-CZ" altLang="cs-CZ" dirty="0">
                <a:latin typeface="Times New Roman" pitchFamily="18" charset="0"/>
                <a:cs typeface="Times New Roman" pitchFamily="18" charset="0"/>
              </a:rPr>
              <a:t>počtu subjektů</a:t>
            </a:r>
          </a:p>
          <a:p>
            <a:pPr marL="457200" indent="-457200" eaLnBrk="1" hangingPunct="1">
              <a:buClr>
                <a:schemeClr val="tx1"/>
              </a:buClr>
              <a:buFont typeface="Arial" panose="020B0604020202020204" pitchFamily="34" charset="0"/>
              <a:buChar char="•"/>
            </a:pPr>
            <a:r>
              <a:rPr lang="cs-CZ" altLang="cs-CZ" dirty="0">
                <a:latin typeface="Times New Roman" pitchFamily="18" charset="0"/>
                <a:cs typeface="Times New Roman" pitchFamily="18" charset="0"/>
              </a:rPr>
              <a:t>stupně organizovanosti</a:t>
            </a:r>
            <a:endParaRPr lang="cs-CZ" altLang="cs-CZ" dirty="0">
              <a:latin typeface="Times New Roman" pitchFamily="18" charset="0"/>
            </a:endParaRPr>
          </a:p>
          <a:p>
            <a:pPr marL="457200" indent="-457200" eaLnBrk="1" hangingPunct="1">
              <a:buClr>
                <a:schemeClr val="tx1"/>
              </a:buClr>
              <a:buFont typeface="Arial" panose="020B0604020202020204" pitchFamily="34" charset="0"/>
              <a:buChar char="•"/>
            </a:pPr>
            <a:r>
              <a:rPr lang="cs-CZ" altLang="cs-CZ" dirty="0">
                <a:latin typeface="Times New Roman" pitchFamily="18" charset="0"/>
                <a:cs typeface="Times New Roman" pitchFamily="18" charset="0"/>
              </a:rPr>
              <a:t>stupně otevřenosti (uzavírací klauzule)</a:t>
            </a:r>
            <a:r>
              <a:rPr lang="cs-CZ" altLang="cs-CZ" dirty="0">
                <a:latin typeface="Times New Roman" pitchFamily="18" charset="0"/>
              </a:rPr>
              <a:t> </a:t>
            </a:r>
          </a:p>
        </p:txBody>
      </p:sp>
      <p:sp>
        <p:nvSpPr>
          <p:cNvPr id="2" name="Zástupný symbol pro obsah 1"/>
          <p:cNvSpPr>
            <a:spLocks noGrp="1"/>
          </p:cNvSpPr>
          <p:nvPr>
            <p:ph sz="half" idx="2"/>
          </p:nvPr>
        </p:nvSpPr>
        <p:spPr>
          <a:xfrm>
            <a:off x="5423338" y="1825625"/>
            <a:ext cx="5930462" cy="4351338"/>
          </a:xfrm>
        </p:spPr>
        <p:txBody>
          <a:bodyPr>
            <a:normAutofit lnSpcReduction="10000"/>
          </a:bodyPr>
          <a:lstStyle/>
          <a:p>
            <a:pPr marL="457200" indent="-457200">
              <a:buFont typeface="Arial" panose="020B0604020202020204" pitchFamily="34" charset="0"/>
              <a:buChar char="•"/>
            </a:pPr>
            <a:r>
              <a:rPr lang="cs-CZ" altLang="cs-CZ" dirty="0"/>
              <a:t>Volební výsledky</a:t>
            </a:r>
          </a:p>
          <a:p>
            <a:pPr marL="457200" indent="-457200">
              <a:buFont typeface="Arial" panose="020B0604020202020204" pitchFamily="34" charset="0"/>
              <a:buChar char="•"/>
            </a:pPr>
            <a:r>
              <a:rPr lang="cs-CZ" altLang="cs-CZ" dirty="0"/>
              <a:t>Materiály popisující ekonomické faktory</a:t>
            </a:r>
          </a:p>
          <a:p>
            <a:pPr marL="457200" indent="-457200">
              <a:buFont typeface="Arial" panose="020B0604020202020204" pitchFamily="34" charset="0"/>
              <a:buChar char="•"/>
            </a:pPr>
            <a:r>
              <a:rPr lang="cs-CZ" altLang="cs-CZ" dirty="0"/>
              <a:t>Materiály zabývající se trhem masových médií</a:t>
            </a:r>
          </a:p>
          <a:p>
            <a:pPr marL="457200" indent="-457200">
              <a:buFont typeface="Arial" panose="020B0604020202020204" pitchFamily="34" charset="0"/>
              <a:buChar char="•"/>
            </a:pPr>
            <a:r>
              <a:rPr lang="cs-CZ" altLang="cs-CZ" dirty="0"/>
              <a:t>Vlastní výzkumy</a:t>
            </a:r>
          </a:p>
          <a:p>
            <a:pPr marL="457200" indent="-457200">
              <a:buFont typeface="Arial" panose="020B0604020202020204" pitchFamily="34" charset="0"/>
              <a:buChar char="•"/>
            </a:pPr>
            <a:r>
              <a:rPr lang="cs-CZ" altLang="cs-CZ" dirty="0"/>
              <a:t>Archivní materiály</a:t>
            </a:r>
          </a:p>
          <a:p>
            <a:pPr marL="457200" indent="-457200">
              <a:buFont typeface="Arial" panose="020B0604020202020204" pitchFamily="34" charset="0"/>
              <a:buChar char="•"/>
            </a:pPr>
            <a:r>
              <a:rPr lang="cs-CZ" altLang="cs-CZ" dirty="0"/>
              <a:t>Informace získané o politických konkurentech</a:t>
            </a:r>
          </a:p>
          <a:p>
            <a:endParaRPr lang="cs-CZ" dirty="0"/>
          </a:p>
        </p:txBody>
      </p:sp>
    </p:spTree>
    <p:extLst>
      <p:ext uri="{BB962C8B-B14F-4D97-AF65-F5344CB8AC3E}">
        <p14:creationId xmlns:p14="http://schemas.microsoft.com/office/powerpoint/2010/main" val="27722150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normAutofit/>
          </a:bodyPr>
          <a:lstStyle/>
          <a:p>
            <a:pPr eaLnBrk="1" hangingPunct="1"/>
            <a:r>
              <a:rPr lang="cs-CZ" altLang="cs-CZ" sz="4000"/>
              <a:t>Stanovení pozice subjektu na politickém trhu</a:t>
            </a:r>
          </a:p>
        </p:txBody>
      </p:sp>
      <p:sp>
        <p:nvSpPr>
          <p:cNvPr id="24579" name="Rectangle 5"/>
          <p:cNvSpPr>
            <a:spLocks noGrp="1" noChangeArrowheads="1"/>
          </p:cNvSpPr>
          <p:nvPr>
            <p:ph type="body" sz="half" idx="1"/>
          </p:nvPr>
        </p:nvSpPr>
        <p:spPr/>
        <p:txBody>
          <a:bodyPr/>
          <a:lstStyle/>
          <a:p>
            <a:pPr marL="342900" indent="-342900" eaLnBrk="1" hangingPunct="1">
              <a:buFont typeface="Arial" panose="020B0604020202020204" pitchFamily="34" charset="0"/>
              <a:buChar char="•"/>
            </a:pPr>
            <a:r>
              <a:rPr lang="cs-CZ" altLang="cs-CZ" sz="2400" dirty="0">
                <a:solidFill>
                  <a:schemeClr val="bg1">
                    <a:lumMod val="75000"/>
                  </a:schemeClr>
                </a:solidFill>
              </a:rPr>
              <a:t>Analýza životního cyklu produktu</a:t>
            </a:r>
          </a:p>
          <a:p>
            <a:pPr marL="342900" indent="-342900" eaLnBrk="1" hangingPunct="1">
              <a:buFont typeface="Arial" panose="020B0604020202020204" pitchFamily="34" charset="0"/>
              <a:buChar char="•"/>
            </a:pPr>
            <a:r>
              <a:rPr lang="cs-CZ" altLang="cs-CZ" sz="2400" dirty="0"/>
              <a:t>Metody percepčních map</a:t>
            </a:r>
          </a:p>
          <a:p>
            <a:pPr marL="342900" indent="-342900" eaLnBrk="1" hangingPunct="1">
              <a:buFont typeface="Arial" panose="020B0604020202020204" pitchFamily="34" charset="0"/>
              <a:buChar char="•"/>
            </a:pPr>
            <a:r>
              <a:rPr lang="cs-CZ" altLang="cs-CZ" sz="2400" dirty="0">
                <a:solidFill>
                  <a:schemeClr val="bg1">
                    <a:lumMod val="75000"/>
                  </a:schemeClr>
                </a:solidFill>
              </a:rPr>
              <a:t>Žebříček postojů</a:t>
            </a:r>
          </a:p>
          <a:p>
            <a:pPr marL="342900" indent="-342900" eaLnBrk="1" hangingPunct="1">
              <a:buFont typeface="Arial" panose="020B0604020202020204" pitchFamily="34" charset="0"/>
              <a:buChar char="•"/>
            </a:pPr>
            <a:r>
              <a:rPr lang="cs-CZ" altLang="cs-CZ" sz="2400" dirty="0"/>
              <a:t>SWOT analýza</a:t>
            </a:r>
          </a:p>
          <a:p>
            <a:pPr marL="342900" indent="-342900" eaLnBrk="1" hangingPunct="1">
              <a:buFont typeface="Arial" panose="020B0604020202020204" pitchFamily="34" charset="0"/>
              <a:buChar char="•"/>
            </a:pPr>
            <a:r>
              <a:rPr lang="cs-CZ" altLang="cs-CZ" sz="2400" dirty="0"/>
              <a:t>Identifikace „</a:t>
            </a:r>
            <a:r>
              <a:rPr lang="cs-CZ" altLang="cs-CZ" sz="2400" dirty="0" err="1"/>
              <a:t>stakeholders</a:t>
            </a:r>
            <a:r>
              <a:rPr lang="cs-CZ" altLang="cs-CZ" sz="2400" dirty="0"/>
              <a:t>“</a:t>
            </a:r>
          </a:p>
        </p:txBody>
      </p:sp>
      <p:pic>
        <p:nvPicPr>
          <p:cNvPr id="24580" name="Picture 9" descr="Obrázek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857875" y="1703388"/>
            <a:ext cx="4133850" cy="4965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475869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altLang="cs-CZ" sz="4000">
                <a:latin typeface="Arial Unicode MS" pitchFamily="34" charset="-128"/>
              </a:rPr>
              <a:t>Analýza možností rozšiřování trhu</a:t>
            </a:r>
          </a:p>
        </p:txBody>
      </p:sp>
      <p:sp>
        <p:nvSpPr>
          <p:cNvPr id="25603" name="Rectangle 3"/>
          <p:cNvSpPr>
            <a:spLocks noGrp="1" noChangeArrowheads="1"/>
          </p:cNvSpPr>
          <p:nvPr>
            <p:ph idx="1"/>
          </p:nvPr>
        </p:nvSpPr>
        <p:spPr/>
        <p:txBody>
          <a:bodyPr/>
          <a:lstStyle/>
          <a:p>
            <a:pPr eaLnBrk="1" hangingPunct="1"/>
            <a:r>
              <a:rPr lang="cs-CZ" altLang="cs-CZ"/>
              <a:t>Metody analýzy reklamních technik a nástrojů</a:t>
            </a:r>
          </a:p>
          <a:p>
            <a:pPr lvl="1" eaLnBrk="1" hangingPunct="1"/>
            <a:r>
              <a:rPr lang="cs-CZ" altLang="cs-CZ"/>
              <a:t>Metoda skupinového šetření</a:t>
            </a:r>
          </a:p>
          <a:p>
            <a:pPr lvl="1" eaLnBrk="1" hangingPunct="1"/>
            <a:r>
              <a:rPr lang="cs-CZ" altLang="cs-CZ"/>
              <a:t>Konzumentský soud, test peněženky</a:t>
            </a:r>
          </a:p>
          <a:p>
            <a:pPr lvl="1" eaLnBrk="1" hangingPunct="1"/>
            <a:r>
              <a:rPr lang="cs-CZ" altLang="cs-CZ"/>
              <a:t>Fyziologické testy</a:t>
            </a:r>
          </a:p>
          <a:p>
            <a:pPr lvl="1" eaLnBrk="1" hangingPunct="1"/>
            <a:r>
              <a:rPr lang="cs-CZ" altLang="cs-CZ"/>
              <a:t>Test publika</a:t>
            </a:r>
          </a:p>
          <a:p>
            <a:pPr lvl="1" eaLnBrk="1" hangingPunct="1"/>
            <a:r>
              <a:rPr lang="cs-CZ" altLang="cs-CZ"/>
              <a:t>Kampaň - test</a:t>
            </a:r>
          </a:p>
        </p:txBody>
      </p:sp>
    </p:spTree>
    <p:extLst>
      <p:ext uri="{BB962C8B-B14F-4D97-AF65-F5344CB8AC3E}">
        <p14:creationId xmlns:p14="http://schemas.microsoft.com/office/powerpoint/2010/main" val="20825055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Autofit/>
          </a:bodyPr>
          <a:lstStyle/>
          <a:p>
            <a:r>
              <a:rPr lang="cs-CZ" altLang="cs-CZ" sz="3200" b="1" dirty="0"/>
              <a:t>3. Strategie politických stran</a:t>
            </a:r>
            <a:br>
              <a:rPr lang="cs-CZ" altLang="cs-CZ" sz="3600" dirty="0">
                <a:latin typeface="Arial Unicode MS" pitchFamily="34" charset="-128"/>
              </a:rPr>
            </a:br>
            <a:r>
              <a:rPr lang="cs-CZ" altLang="cs-CZ" sz="2800" dirty="0">
                <a:latin typeface="Arial Unicode MS" pitchFamily="34" charset="-128"/>
              </a:rPr>
              <a:t>Typologie politických stran ve vztahu k využití marketingových nástrojů</a:t>
            </a:r>
          </a:p>
        </p:txBody>
      </p:sp>
      <p:sp>
        <p:nvSpPr>
          <p:cNvPr id="31747" name="Rectangle 3"/>
          <p:cNvSpPr>
            <a:spLocks noGrp="1" noChangeArrowheads="1"/>
          </p:cNvSpPr>
          <p:nvPr>
            <p:ph idx="1"/>
          </p:nvPr>
        </p:nvSpPr>
        <p:spPr>
          <a:xfrm>
            <a:off x="1981200" y="1844825"/>
            <a:ext cx="8229600" cy="4281339"/>
          </a:xfrm>
        </p:spPr>
        <p:txBody>
          <a:bodyPr>
            <a:normAutofit/>
          </a:bodyPr>
          <a:lstStyle/>
          <a:p>
            <a:pPr eaLnBrk="1" hangingPunct="1"/>
            <a:r>
              <a:rPr lang="cs-CZ" altLang="cs-CZ" dirty="0"/>
              <a:t>Strana orientovaná na produkt</a:t>
            </a:r>
          </a:p>
          <a:p>
            <a:pPr lvl="1" eaLnBrk="1" hangingPunct="1"/>
            <a:r>
              <a:rPr lang="cs-CZ" altLang="cs-CZ" dirty="0"/>
              <a:t>Nabídka finálního produktu.. A reklama</a:t>
            </a:r>
          </a:p>
          <a:p>
            <a:pPr eaLnBrk="1" hangingPunct="1"/>
            <a:r>
              <a:rPr lang="cs-CZ" altLang="cs-CZ" dirty="0"/>
              <a:t>strana orientovaná na prodej</a:t>
            </a:r>
          </a:p>
          <a:p>
            <a:pPr lvl="1" eaLnBrk="1" hangingPunct="1"/>
            <a:r>
              <a:rPr lang="cs-CZ" altLang="cs-CZ" dirty="0"/>
              <a:t>Vytvoření produktu a využití marketingových nástrojů k prodeji (možná mírná adaptace produktu)</a:t>
            </a:r>
          </a:p>
          <a:p>
            <a:pPr eaLnBrk="1" hangingPunct="1"/>
            <a:r>
              <a:rPr lang="cs-CZ" altLang="cs-CZ" dirty="0"/>
              <a:t>Marketingově orientovaná strana</a:t>
            </a:r>
          </a:p>
          <a:p>
            <a:pPr lvl="1" eaLnBrk="1" hangingPunct="1"/>
            <a:r>
              <a:rPr lang="cs-CZ" altLang="cs-CZ" dirty="0"/>
              <a:t>Strana vytváří produkt až na základě preferencí voličů</a:t>
            </a:r>
          </a:p>
        </p:txBody>
      </p:sp>
    </p:spTree>
    <p:extLst>
      <p:ext uri="{BB962C8B-B14F-4D97-AF65-F5344CB8AC3E}">
        <p14:creationId xmlns:p14="http://schemas.microsoft.com/office/powerpoint/2010/main" val="6839945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DE767A1-8638-6369-4615-08716718372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2448F3A-5E48-C20F-44A3-FD82D383A682}"/>
              </a:ext>
            </a:extLst>
          </p:cNvPr>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4" name="Nadpis 3">
            <a:extLst>
              <a:ext uri="{FF2B5EF4-FFF2-40B4-BE49-F238E27FC236}">
                <a16:creationId xmlns:a16="http://schemas.microsoft.com/office/drawing/2014/main" id="{6682F7E7-0856-A72A-4EAE-156EC399BD96}"/>
              </a:ext>
            </a:extLst>
          </p:cNvPr>
          <p:cNvSpPr>
            <a:spLocks noGrp="1"/>
          </p:cNvSpPr>
          <p:nvPr>
            <p:ph type="title"/>
          </p:nvPr>
        </p:nvSpPr>
        <p:spPr/>
        <p:txBody>
          <a:bodyPr/>
          <a:lstStyle/>
          <a:p>
            <a:r>
              <a:rPr lang="cs-CZ" dirty="0"/>
              <a:t>Přílohy</a:t>
            </a:r>
          </a:p>
        </p:txBody>
      </p:sp>
      <p:sp>
        <p:nvSpPr>
          <p:cNvPr id="5" name="Zástupný obsah 4">
            <a:extLst>
              <a:ext uri="{FF2B5EF4-FFF2-40B4-BE49-F238E27FC236}">
                <a16:creationId xmlns:a16="http://schemas.microsoft.com/office/drawing/2014/main" id="{06ABDC60-9264-2AFC-8486-69B7EA76EEEC}"/>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32413281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Rectangle 2"/>
          <p:cNvSpPr>
            <a:spLocks noGrp="1" noChangeArrowheads="1"/>
          </p:cNvSpPr>
          <p:nvPr>
            <p:ph type="title"/>
          </p:nvPr>
        </p:nvSpPr>
        <p:spPr>
          <a:xfrm>
            <a:off x="1981200" y="274639"/>
            <a:ext cx="8229600" cy="776287"/>
          </a:xfrm>
        </p:spPr>
        <p:txBody>
          <a:bodyPr/>
          <a:lstStyle/>
          <a:p>
            <a:pPr eaLnBrk="1" hangingPunct="1"/>
            <a:r>
              <a:rPr lang="cs-CZ" dirty="0"/>
              <a:t>RE: Politický cyklus - proces</a:t>
            </a:r>
          </a:p>
        </p:txBody>
      </p:sp>
      <p:grpSp>
        <p:nvGrpSpPr>
          <p:cNvPr id="2" name="Zástupný symbol pro obsah 66562"/>
          <p:cNvGrpSpPr>
            <a:grpSpLocks/>
          </p:cNvGrpSpPr>
          <p:nvPr/>
        </p:nvGrpSpPr>
        <p:grpSpPr bwMode="auto">
          <a:xfrm>
            <a:off x="2208214" y="1322388"/>
            <a:ext cx="7771358" cy="4857695"/>
            <a:chOff x="1414" y="966"/>
            <a:chExt cx="2886" cy="2878"/>
          </a:xfrm>
        </p:grpSpPr>
        <p:sp>
          <p:nvSpPr>
            <p:cNvPr id="3" name="_s1028"/>
            <p:cNvSpPr>
              <a:spLocks noChangeArrowheads="1" noTextEdit="1"/>
            </p:cNvSpPr>
            <p:nvPr/>
          </p:nvSpPr>
          <p:spPr bwMode="auto">
            <a:xfrm>
              <a:off x="2043" y="1210"/>
              <a:ext cx="1626" cy="1626"/>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599"/>
                    <a:pt x="8294" y="3932"/>
                    <a:pt x="7199" y="4564"/>
                  </a:cubicBezTo>
                  <a:lnTo>
                    <a:pt x="5399" y="1446"/>
                  </a:lnTo>
                  <a:cubicBezTo>
                    <a:pt x="7041" y="499"/>
                    <a:pt x="8904" y="-1"/>
                    <a:pt x="10800" y="0"/>
                  </a:cubicBezTo>
                  <a:cubicBezTo>
                    <a:pt x="11302" y="0"/>
                    <a:pt x="11805" y="35"/>
                    <a:pt x="12303" y="105"/>
                  </a:cubicBezTo>
                  <a:lnTo>
                    <a:pt x="12678" y="-2569"/>
                  </a:lnTo>
                  <a:lnTo>
                    <a:pt x="16508" y="2513"/>
                  </a:lnTo>
                  <a:lnTo>
                    <a:pt x="11426" y="6343"/>
                  </a:lnTo>
                  <a:lnTo>
                    <a:pt x="11802" y="3670"/>
                  </a:lnTo>
                  <a:close/>
                </a:path>
              </a:pathLst>
            </a:custGeom>
            <a:solidFill>
              <a:schemeClr val="accent1"/>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cs-CZ"/>
            </a:p>
          </p:txBody>
        </p:sp>
        <p:sp>
          <p:nvSpPr>
            <p:cNvPr id="4" name="_s1029"/>
            <p:cNvSpPr>
              <a:spLocks noChangeArrowheads="1" noTextEdit="1"/>
            </p:cNvSpPr>
            <p:nvPr/>
          </p:nvSpPr>
          <p:spPr bwMode="auto">
            <a:xfrm rot="5400000">
              <a:off x="2425" y="1592"/>
              <a:ext cx="1626" cy="1626"/>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599"/>
                    <a:pt x="8294" y="3932"/>
                    <a:pt x="7199" y="4564"/>
                  </a:cubicBezTo>
                  <a:lnTo>
                    <a:pt x="5399" y="1446"/>
                  </a:lnTo>
                  <a:cubicBezTo>
                    <a:pt x="7041" y="499"/>
                    <a:pt x="8904" y="-1"/>
                    <a:pt x="10800" y="0"/>
                  </a:cubicBezTo>
                  <a:cubicBezTo>
                    <a:pt x="11302" y="0"/>
                    <a:pt x="11805" y="35"/>
                    <a:pt x="12303" y="105"/>
                  </a:cubicBezTo>
                  <a:lnTo>
                    <a:pt x="12678" y="-2569"/>
                  </a:lnTo>
                  <a:lnTo>
                    <a:pt x="16508" y="2513"/>
                  </a:lnTo>
                  <a:lnTo>
                    <a:pt x="11426" y="6343"/>
                  </a:lnTo>
                  <a:lnTo>
                    <a:pt x="11802" y="3670"/>
                  </a:lnTo>
                  <a:close/>
                </a:path>
              </a:pathLst>
            </a:custGeom>
            <a:solidFill>
              <a:schemeClr val="accent1"/>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cs-CZ"/>
            </a:p>
          </p:txBody>
        </p:sp>
        <p:sp>
          <p:nvSpPr>
            <p:cNvPr id="5" name="_s1030"/>
            <p:cNvSpPr>
              <a:spLocks noChangeArrowheads="1" noTextEdit="1"/>
            </p:cNvSpPr>
            <p:nvPr/>
          </p:nvSpPr>
          <p:spPr bwMode="auto">
            <a:xfrm rot="10800000">
              <a:off x="2043" y="1974"/>
              <a:ext cx="1626" cy="1626"/>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599"/>
                    <a:pt x="8294" y="3932"/>
                    <a:pt x="7199" y="4564"/>
                  </a:cubicBezTo>
                  <a:lnTo>
                    <a:pt x="5399" y="1446"/>
                  </a:lnTo>
                  <a:cubicBezTo>
                    <a:pt x="7041" y="499"/>
                    <a:pt x="8904" y="-1"/>
                    <a:pt x="10800" y="0"/>
                  </a:cubicBezTo>
                  <a:cubicBezTo>
                    <a:pt x="11302" y="0"/>
                    <a:pt x="11805" y="35"/>
                    <a:pt x="12303" y="105"/>
                  </a:cubicBezTo>
                  <a:lnTo>
                    <a:pt x="12678" y="-2569"/>
                  </a:lnTo>
                  <a:lnTo>
                    <a:pt x="16508" y="2513"/>
                  </a:lnTo>
                  <a:lnTo>
                    <a:pt x="11426" y="6343"/>
                  </a:lnTo>
                  <a:lnTo>
                    <a:pt x="11802" y="3670"/>
                  </a:lnTo>
                  <a:close/>
                </a:path>
              </a:pathLst>
            </a:custGeom>
            <a:solidFill>
              <a:schemeClr val="accent1"/>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cs-CZ"/>
            </a:p>
          </p:txBody>
        </p:sp>
        <p:sp>
          <p:nvSpPr>
            <p:cNvPr id="6" name="_s1031"/>
            <p:cNvSpPr>
              <a:spLocks noChangeArrowheads="1" noTextEdit="1"/>
            </p:cNvSpPr>
            <p:nvPr/>
          </p:nvSpPr>
          <p:spPr bwMode="auto">
            <a:xfrm rot="16200000">
              <a:off x="1661" y="1592"/>
              <a:ext cx="1626" cy="1626"/>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599"/>
                    <a:pt x="8294" y="3932"/>
                    <a:pt x="7199" y="4564"/>
                  </a:cubicBezTo>
                  <a:lnTo>
                    <a:pt x="5399" y="1446"/>
                  </a:lnTo>
                  <a:cubicBezTo>
                    <a:pt x="7041" y="499"/>
                    <a:pt x="8904" y="-1"/>
                    <a:pt x="10800" y="0"/>
                  </a:cubicBezTo>
                  <a:cubicBezTo>
                    <a:pt x="11302" y="0"/>
                    <a:pt x="11805" y="35"/>
                    <a:pt x="12303" y="105"/>
                  </a:cubicBezTo>
                  <a:lnTo>
                    <a:pt x="12678" y="-2569"/>
                  </a:lnTo>
                  <a:lnTo>
                    <a:pt x="16508" y="2513"/>
                  </a:lnTo>
                  <a:lnTo>
                    <a:pt x="11426" y="6343"/>
                  </a:lnTo>
                  <a:lnTo>
                    <a:pt x="11802" y="3670"/>
                  </a:lnTo>
                  <a:close/>
                </a:path>
              </a:pathLst>
            </a:custGeom>
            <a:solidFill>
              <a:schemeClr val="accent1"/>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cs-CZ"/>
            </a:p>
          </p:txBody>
        </p:sp>
        <p:sp>
          <p:nvSpPr>
            <p:cNvPr id="7" name="_s1032"/>
            <p:cNvSpPr>
              <a:spLocks noChangeArrowheads="1"/>
            </p:cNvSpPr>
            <p:nvPr/>
          </p:nvSpPr>
          <p:spPr bwMode="auto">
            <a:xfrm>
              <a:off x="3289" y="1359"/>
              <a:ext cx="613" cy="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algn="ctr" fontAlgn="base">
                <a:spcBef>
                  <a:spcPct val="0"/>
                </a:spcBef>
                <a:spcAft>
                  <a:spcPct val="0"/>
                </a:spcAft>
              </a:pPr>
              <a:r>
                <a:rPr lang="cs-CZ" sz="2400">
                  <a:latin typeface="Arial" charset="0"/>
                </a:rPr>
                <a:t>Problém </a:t>
              </a:r>
            </a:p>
            <a:p>
              <a:pPr algn="ctr" fontAlgn="base">
                <a:spcBef>
                  <a:spcPct val="0"/>
                </a:spcBef>
                <a:spcAft>
                  <a:spcPct val="0"/>
                </a:spcAft>
              </a:pPr>
              <a:r>
                <a:rPr lang="cs-CZ" sz="2400">
                  <a:latin typeface="Arial" charset="0"/>
                </a:rPr>
                <a:t>(jeho rozpoznání)</a:t>
              </a:r>
            </a:p>
          </p:txBody>
        </p:sp>
        <p:sp>
          <p:nvSpPr>
            <p:cNvPr id="8" name="_s1033"/>
            <p:cNvSpPr>
              <a:spLocks noChangeArrowheads="1"/>
            </p:cNvSpPr>
            <p:nvPr/>
          </p:nvSpPr>
          <p:spPr bwMode="auto">
            <a:xfrm>
              <a:off x="3290" y="2838"/>
              <a:ext cx="613" cy="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algn="ctr" fontAlgn="base">
                <a:spcBef>
                  <a:spcPct val="0"/>
                </a:spcBef>
                <a:spcAft>
                  <a:spcPct val="0"/>
                </a:spcAft>
              </a:pPr>
              <a:r>
                <a:rPr lang="cs-CZ" sz="2200" b="1" dirty="0">
                  <a:latin typeface="Arial" charset="0"/>
                </a:rPr>
                <a:t>Cíle politiky</a:t>
              </a:r>
            </a:p>
            <a:p>
              <a:pPr algn="ctr" fontAlgn="base">
                <a:spcBef>
                  <a:spcPct val="0"/>
                </a:spcBef>
                <a:spcAft>
                  <a:spcPct val="0"/>
                </a:spcAft>
              </a:pPr>
              <a:r>
                <a:rPr lang="cs-CZ" sz="2200" dirty="0">
                  <a:latin typeface="Arial" charset="0"/>
                </a:rPr>
                <a:t>(Varianty </a:t>
              </a:r>
              <a:r>
                <a:rPr lang="cs-CZ" sz="2200" dirty="0" err="1">
                  <a:latin typeface="Arial" charset="0"/>
                </a:rPr>
                <a:t>řešení,nástroje</a:t>
              </a:r>
              <a:endParaRPr lang="cs-CZ" sz="2200" dirty="0">
                <a:latin typeface="Arial" charset="0"/>
              </a:endParaRPr>
            </a:p>
            <a:p>
              <a:pPr algn="ctr" fontAlgn="base">
                <a:spcBef>
                  <a:spcPct val="0"/>
                </a:spcBef>
                <a:spcAft>
                  <a:spcPct val="0"/>
                </a:spcAft>
              </a:pPr>
              <a:r>
                <a:rPr lang="cs-CZ" sz="2200" dirty="0">
                  <a:latin typeface="Arial" charset="0"/>
                </a:rPr>
                <a:t> a volba řešení)</a:t>
              </a:r>
            </a:p>
          </p:txBody>
        </p:sp>
        <p:sp>
          <p:nvSpPr>
            <p:cNvPr id="9" name="_s1034"/>
            <p:cNvSpPr>
              <a:spLocks noChangeArrowheads="1"/>
            </p:cNvSpPr>
            <p:nvPr/>
          </p:nvSpPr>
          <p:spPr bwMode="auto">
            <a:xfrm>
              <a:off x="1810" y="1360"/>
              <a:ext cx="613" cy="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algn="ctr" fontAlgn="base">
                <a:spcBef>
                  <a:spcPct val="0"/>
                </a:spcBef>
                <a:spcAft>
                  <a:spcPct val="0"/>
                </a:spcAft>
              </a:pPr>
              <a:r>
                <a:rPr lang="cs-CZ" sz="2200">
                  <a:latin typeface="Arial" charset="0"/>
                </a:rPr>
                <a:t>Zhodnocení </a:t>
              </a:r>
            </a:p>
            <a:p>
              <a:pPr algn="ctr" fontAlgn="base">
                <a:spcBef>
                  <a:spcPct val="0"/>
                </a:spcBef>
                <a:spcAft>
                  <a:spcPct val="0"/>
                </a:spcAft>
              </a:pPr>
              <a:r>
                <a:rPr lang="cs-CZ" sz="2200">
                  <a:latin typeface="Arial" charset="0"/>
                </a:rPr>
                <a:t>(Evaluace)</a:t>
              </a:r>
            </a:p>
          </p:txBody>
        </p:sp>
        <p:sp>
          <p:nvSpPr>
            <p:cNvPr id="10" name="_s1035"/>
            <p:cNvSpPr>
              <a:spLocks noChangeArrowheads="1"/>
            </p:cNvSpPr>
            <p:nvPr/>
          </p:nvSpPr>
          <p:spPr bwMode="auto">
            <a:xfrm>
              <a:off x="1811" y="2839"/>
              <a:ext cx="613" cy="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algn="ctr" fontAlgn="base">
                <a:spcBef>
                  <a:spcPct val="0"/>
                </a:spcBef>
                <a:spcAft>
                  <a:spcPct val="0"/>
                </a:spcAft>
              </a:pPr>
              <a:r>
                <a:rPr lang="cs-CZ" sz="2200">
                  <a:latin typeface="Arial" charset="0"/>
                </a:rPr>
                <a:t>Uskutečnění </a:t>
              </a:r>
            </a:p>
            <a:p>
              <a:pPr algn="ctr" fontAlgn="base">
                <a:spcBef>
                  <a:spcPct val="0"/>
                </a:spcBef>
                <a:spcAft>
                  <a:spcPct val="0"/>
                </a:spcAft>
              </a:pPr>
              <a:r>
                <a:rPr lang="cs-CZ" sz="2200">
                  <a:latin typeface="Arial" charset="0"/>
                </a:rPr>
                <a:t>(implementace)</a:t>
              </a:r>
            </a:p>
          </p:txBody>
        </p:sp>
      </p:grpSp>
      <p:sp>
        <p:nvSpPr>
          <p:cNvPr id="1037" name="Oval 13"/>
          <p:cNvSpPr>
            <a:spLocks noChangeArrowheads="1"/>
          </p:cNvSpPr>
          <p:nvPr/>
        </p:nvSpPr>
        <p:spPr bwMode="auto">
          <a:xfrm>
            <a:off x="2063750" y="1125539"/>
            <a:ext cx="2376488" cy="9366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a:t>Vyřešení problému</a:t>
            </a:r>
          </a:p>
          <a:p>
            <a:pPr algn="ctr"/>
            <a:r>
              <a:rPr lang="cs-CZ"/>
              <a:t>(terminace)</a:t>
            </a:r>
          </a:p>
        </p:txBody>
      </p:sp>
      <p:sp>
        <p:nvSpPr>
          <p:cNvPr id="1038" name="AutoShape 14"/>
          <p:cNvSpPr>
            <a:spLocks noChangeArrowheads="1"/>
          </p:cNvSpPr>
          <p:nvPr/>
        </p:nvSpPr>
        <p:spPr bwMode="auto">
          <a:xfrm>
            <a:off x="4511676" y="2133600"/>
            <a:ext cx="360363" cy="215900"/>
          </a:xfrm>
          <a:prstGeom prst="rightArrow">
            <a:avLst>
              <a:gd name="adj1" fmla="val 50000"/>
              <a:gd name="adj2" fmla="val 4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39" name="AutoShape 15"/>
          <p:cNvSpPr>
            <a:spLocks noChangeArrowheads="1"/>
          </p:cNvSpPr>
          <p:nvPr/>
        </p:nvSpPr>
        <p:spPr bwMode="auto">
          <a:xfrm>
            <a:off x="4224338" y="1989139"/>
            <a:ext cx="215900" cy="287337"/>
          </a:xfrm>
          <a:prstGeom prst="upArrow">
            <a:avLst>
              <a:gd name="adj1" fmla="val 50000"/>
              <a:gd name="adj2" fmla="val 3327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extLst>
      <p:ext uri="{BB962C8B-B14F-4D97-AF65-F5344CB8AC3E}">
        <p14:creationId xmlns:p14="http://schemas.microsoft.com/office/powerpoint/2010/main" val="1058790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AFF844C-72E9-9F41-8044-F43401161EE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343952E-F72E-1212-EBC9-0473CEF84F6B}"/>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7763EC12-81B3-A83D-EEF1-E02E2197EF38}"/>
              </a:ext>
            </a:extLst>
          </p:cNvPr>
          <p:cNvSpPr>
            <a:spLocks noGrp="1"/>
          </p:cNvSpPr>
          <p:nvPr>
            <p:ph type="title"/>
          </p:nvPr>
        </p:nvSpPr>
        <p:spPr/>
        <p:txBody>
          <a:bodyPr/>
          <a:lstStyle/>
          <a:p>
            <a:r>
              <a:rPr lang="cs-CZ" dirty="0">
                <a:solidFill>
                  <a:srgbClr val="FF0000"/>
                </a:solidFill>
              </a:rPr>
              <a:t>Jak souvisí….</a:t>
            </a:r>
          </a:p>
        </p:txBody>
      </p:sp>
      <p:sp>
        <p:nvSpPr>
          <p:cNvPr id="5" name="Zástupný obsah 4">
            <a:extLst>
              <a:ext uri="{FF2B5EF4-FFF2-40B4-BE49-F238E27FC236}">
                <a16:creationId xmlns:a16="http://schemas.microsoft.com/office/drawing/2014/main" id="{3256AF7B-3AF0-F057-DAA7-41ECFF429778}"/>
              </a:ext>
            </a:extLst>
          </p:cNvPr>
          <p:cNvSpPr>
            <a:spLocks noGrp="1"/>
          </p:cNvSpPr>
          <p:nvPr>
            <p:ph idx="1"/>
          </p:nvPr>
        </p:nvSpPr>
        <p:spPr/>
        <p:txBody>
          <a:bodyPr/>
          <a:lstStyle/>
          <a:p>
            <a:r>
              <a:rPr lang="cs-CZ" dirty="0"/>
              <a:t>Veřejná politika</a:t>
            </a:r>
          </a:p>
          <a:p>
            <a:r>
              <a:rPr lang="cs-CZ" dirty="0"/>
              <a:t>Veřejná správa</a:t>
            </a:r>
          </a:p>
          <a:p>
            <a:r>
              <a:rPr lang="cs-CZ" dirty="0"/>
              <a:t>Veřejná ekonomie / hospodářská politika / fiskální politika</a:t>
            </a:r>
          </a:p>
        </p:txBody>
      </p:sp>
    </p:spTree>
    <p:extLst>
      <p:ext uri="{BB962C8B-B14F-4D97-AF65-F5344CB8AC3E}">
        <p14:creationId xmlns:p14="http://schemas.microsoft.com/office/powerpoint/2010/main" val="30400144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politického cyklu – problémy fází</a:t>
            </a:r>
          </a:p>
        </p:txBody>
      </p:sp>
      <p:sp>
        <p:nvSpPr>
          <p:cNvPr id="3" name="Zástupný symbol pro obsah 2"/>
          <p:cNvSpPr>
            <a:spLocks noGrp="1"/>
          </p:cNvSpPr>
          <p:nvPr>
            <p:ph idx="1"/>
          </p:nvPr>
        </p:nvSpPr>
        <p:spPr/>
        <p:txBody>
          <a:bodyPr>
            <a:normAutofit fontScale="85000" lnSpcReduction="20000"/>
          </a:bodyPr>
          <a:lstStyle/>
          <a:p>
            <a:r>
              <a:rPr lang="cs-CZ" dirty="0"/>
              <a:t>Rozpoznání problémů</a:t>
            </a:r>
          </a:p>
          <a:p>
            <a:pPr lvl="1"/>
            <a:r>
              <a:rPr lang="cs-CZ" dirty="0"/>
              <a:t>Co je problém, jaké jsou příčiny</a:t>
            </a:r>
          </a:p>
          <a:p>
            <a:r>
              <a:rPr lang="cs-CZ" dirty="0"/>
              <a:t>Výběr variant, formulace cílů</a:t>
            </a:r>
          </a:p>
          <a:p>
            <a:pPr lvl="1"/>
            <a:r>
              <a:rPr lang="cs-CZ" dirty="0"/>
              <a:t>„racionální“ volba ?</a:t>
            </a:r>
          </a:p>
          <a:p>
            <a:pPr lvl="1"/>
            <a:r>
              <a:rPr lang="cs-CZ" dirty="0"/>
              <a:t>Správní formulace cíle</a:t>
            </a:r>
          </a:p>
          <a:p>
            <a:r>
              <a:rPr lang="cs-CZ" dirty="0"/>
              <a:t>Implementace	</a:t>
            </a:r>
          </a:p>
          <a:p>
            <a:pPr lvl="1"/>
            <a:r>
              <a:rPr lang="cs-CZ" dirty="0"/>
              <a:t>Podmínky uskutečnění</a:t>
            </a:r>
          </a:p>
          <a:p>
            <a:pPr lvl="1"/>
            <a:r>
              <a:rPr lang="cs-CZ" dirty="0"/>
              <a:t>Vliv aktérů a faktorů</a:t>
            </a:r>
          </a:p>
          <a:p>
            <a:r>
              <a:rPr lang="cs-CZ" dirty="0"/>
              <a:t>Evaluace</a:t>
            </a:r>
          </a:p>
          <a:p>
            <a:pPr lvl="1"/>
            <a:r>
              <a:rPr lang="cs-CZ" dirty="0"/>
              <a:t>Děje se?</a:t>
            </a:r>
          </a:p>
          <a:p>
            <a:pPr lvl="1"/>
            <a:r>
              <a:rPr lang="cs-CZ" dirty="0"/>
              <a:t>Jak se dělá</a:t>
            </a:r>
          </a:p>
          <a:p>
            <a:r>
              <a:rPr lang="cs-CZ" dirty="0"/>
              <a:t>Terminace</a:t>
            </a:r>
          </a:p>
          <a:p>
            <a:pPr lvl="1"/>
            <a:r>
              <a:rPr lang="cs-CZ" dirty="0"/>
              <a:t>Ukončení x neukončení politiky - role vzniklých institucí…</a:t>
            </a:r>
          </a:p>
        </p:txBody>
      </p:sp>
    </p:spTree>
    <p:extLst>
      <p:ext uri="{BB962C8B-B14F-4D97-AF65-F5344CB8AC3E}">
        <p14:creationId xmlns:p14="http://schemas.microsoft.com/office/powerpoint/2010/main" val="13096153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81200" y="457201"/>
            <a:ext cx="8229600" cy="1027113"/>
          </a:xfrm>
        </p:spPr>
        <p:txBody>
          <a:bodyPr/>
          <a:lstStyle/>
          <a:p>
            <a:pPr eaLnBrk="1" hangingPunct="1"/>
            <a:r>
              <a:rPr lang="cs-CZ" altLang="cs-CZ" sz="3200"/>
              <a:t>Koncepce politických sítí</a:t>
            </a:r>
          </a:p>
        </p:txBody>
      </p:sp>
      <p:sp>
        <p:nvSpPr>
          <p:cNvPr id="10243" name="Rectangle 3"/>
          <p:cNvSpPr>
            <a:spLocks noGrp="1" noChangeArrowheads="1"/>
          </p:cNvSpPr>
          <p:nvPr>
            <p:ph type="body" idx="1"/>
          </p:nvPr>
        </p:nvSpPr>
        <p:spPr>
          <a:xfrm>
            <a:off x="1521372" y="1268761"/>
            <a:ext cx="8771780" cy="4383087"/>
          </a:xfrm>
        </p:spPr>
        <p:txBody>
          <a:bodyPr/>
          <a:lstStyle/>
          <a:p>
            <a:pPr marL="609600" indent="-609600">
              <a:lnSpc>
                <a:spcPct val="80000"/>
              </a:lnSpc>
              <a:buNone/>
            </a:pPr>
            <a:r>
              <a:rPr lang="cs-CZ" altLang="cs-CZ" sz="2000" dirty="0"/>
              <a:t>Zúčastnění aktéři (politici, odborníci, úředníci, zájmové skupiny,..) ovlivňují výsledek prostřednictvím vlastního nasazení a angažovanosti, přičemž podléhají vlivu pravidel a postupů. </a:t>
            </a:r>
          </a:p>
          <a:p>
            <a:pPr marL="609600" indent="-609600">
              <a:lnSpc>
                <a:spcPct val="80000"/>
              </a:lnSpc>
              <a:buNone/>
            </a:pPr>
            <a:r>
              <a:rPr lang="cs-CZ" altLang="cs-CZ" sz="2000" dirty="0"/>
              <a:t>Z různých kombinací aktérů a pravidel jsou různé výstupy. Ty jsou ovlivněny:</a:t>
            </a:r>
          </a:p>
          <a:p>
            <a:pPr marL="990600" lvl="1" indent="-533400">
              <a:lnSpc>
                <a:spcPct val="80000"/>
              </a:lnSpc>
            </a:pPr>
            <a:r>
              <a:rPr lang="cs-CZ" altLang="cs-CZ" sz="1800" dirty="0"/>
              <a:t>Sílou vazeb mezi aktéry.</a:t>
            </a:r>
          </a:p>
          <a:p>
            <a:pPr marL="990600" lvl="1" indent="-533400">
              <a:lnSpc>
                <a:spcPct val="80000"/>
              </a:lnSpc>
            </a:pPr>
            <a:r>
              <a:rPr lang="cs-CZ" altLang="cs-CZ" sz="1800" dirty="0"/>
              <a:t>Stupněm flexibility systému.</a:t>
            </a:r>
          </a:p>
          <a:p>
            <a:pPr marL="990600" lvl="1" indent="-533400">
              <a:lnSpc>
                <a:spcPct val="80000"/>
              </a:lnSpc>
            </a:pPr>
            <a:r>
              <a:rPr lang="cs-CZ" altLang="cs-CZ" sz="1800" dirty="0"/>
              <a:t>Právním a tržním prostředím.</a:t>
            </a:r>
          </a:p>
          <a:p>
            <a:pPr marL="990600" lvl="1" indent="-533400">
              <a:lnSpc>
                <a:spcPct val="80000"/>
              </a:lnSpc>
            </a:pPr>
            <a:r>
              <a:rPr lang="cs-CZ" altLang="cs-CZ" sz="1800" dirty="0"/>
              <a:t>Druhem sítě (např. otevřenost x uzavřenost vůči novým aktérům).</a:t>
            </a:r>
          </a:p>
          <a:p>
            <a:pPr marL="609600" indent="-609600">
              <a:lnSpc>
                <a:spcPct val="80000"/>
              </a:lnSpc>
              <a:buNone/>
            </a:pPr>
            <a:r>
              <a:rPr lang="cs-CZ" altLang="cs-CZ" sz="2000" dirty="0"/>
              <a:t>Akcentován je důraz na </a:t>
            </a:r>
            <a:r>
              <a:rPr lang="cs-CZ" altLang="cs-CZ" sz="2000" dirty="0" err="1"/>
              <a:t>nehierarchické</a:t>
            </a:r>
            <a:r>
              <a:rPr lang="cs-CZ" altLang="cs-CZ" sz="2000" dirty="0"/>
              <a:t> pojetí procesu interakcí. </a:t>
            </a:r>
          </a:p>
          <a:p>
            <a:pPr marL="609600" indent="-609600">
              <a:lnSpc>
                <a:spcPct val="80000"/>
              </a:lnSpc>
              <a:buNone/>
            </a:pPr>
            <a:endParaRPr lang="cs-CZ" altLang="cs-CZ" sz="2000" dirty="0"/>
          </a:p>
          <a:p>
            <a:pPr marL="609600" indent="-609600">
              <a:lnSpc>
                <a:spcPct val="80000"/>
              </a:lnSpc>
              <a:buNone/>
            </a:pPr>
            <a:r>
              <a:rPr lang="cs-CZ" altLang="cs-CZ" sz="2000" dirty="0"/>
              <a:t>					Sítě mohou být stabilní  i nestabilní. </a:t>
            </a:r>
          </a:p>
          <a:p>
            <a:pPr marL="609600" indent="-609600">
              <a:lnSpc>
                <a:spcPct val="80000"/>
              </a:lnSpc>
              <a:buNone/>
            </a:pPr>
            <a:r>
              <a:rPr lang="cs-CZ" altLang="cs-CZ" sz="2000" dirty="0"/>
              <a:t>					Např. iron triangle – stabilní sít v USA 					(zájmové skupiny, vládní agentury, kongres)</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3977" y="3654592"/>
            <a:ext cx="3275856" cy="2411798"/>
          </a:xfrm>
          <a:prstGeom prst="rect">
            <a:avLst/>
          </a:prstGeom>
        </p:spPr>
      </p:pic>
    </p:spTree>
    <p:extLst>
      <p:ext uri="{BB962C8B-B14F-4D97-AF65-F5344CB8AC3E}">
        <p14:creationId xmlns:p14="http://schemas.microsoft.com/office/powerpoint/2010/main" val="22311427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accent1">
                    <a:lumMod val="75000"/>
                  </a:schemeClr>
                </a:solidFill>
              </a:rPr>
              <a:t>Analýza - fáze</a:t>
            </a:r>
            <a:br>
              <a:rPr lang="cs-CZ" dirty="0">
                <a:solidFill>
                  <a:schemeClr val="accent1">
                    <a:lumMod val="75000"/>
                  </a:schemeClr>
                </a:solidFill>
              </a:rPr>
            </a:br>
            <a:r>
              <a:rPr lang="cs-CZ" dirty="0"/>
              <a:t>Jak? </a:t>
            </a:r>
          </a:p>
        </p:txBody>
      </p:sp>
      <p:sp>
        <p:nvSpPr>
          <p:cNvPr id="3" name="Zástupný symbol pro obsah 2"/>
          <p:cNvSpPr>
            <a:spLocks noGrp="1"/>
          </p:cNvSpPr>
          <p:nvPr>
            <p:ph idx="1"/>
          </p:nvPr>
        </p:nvSpPr>
        <p:spPr>
          <a:xfrm>
            <a:off x="1981200" y="1340769"/>
            <a:ext cx="8229600" cy="4785395"/>
          </a:xfrm>
        </p:spPr>
        <p:txBody>
          <a:bodyPr/>
          <a:lstStyle/>
          <a:p>
            <a:pPr marL="514350" indent="-514350">
              <a:buFont typeface="+mj-lt"/>
              <a:buAutoNum type="alphaUcPeriod"/>
            </a:pPr>
            <a:r>
              <a:rPr lang="cs-CZ" dirty="0">
                <a:solidFill>
                  <a:schemeClr val="bg1">
                    <a:lumMod val="85000"/>
                  </a:schemeClr>
                </a:solidFill>
              </a:rPr>
              <a:t>Jak strukturovat problém</a:t>
            </a:r>
          </a:p>
          <a:p>
            <a:pPr marL="514350" indent="-514350">
              <a:buFont typeface="+mj-lt"/>
              <a:buAutoNum type="alphaUcPeriod"/>
            </a:pPr>
            <a:r>
              <a:rPr lang="cs-CZ" dirty="0">
                <a:solidFill>
                  <a:schemeClr val="bg1">
                    <a:lumMod val="85000"/>
                  </a:schemeClr>
                </a:solidFill>
              </a:rPr>
              <a:t>Jak stanovit cíl analýzy</a:t>
            </a:r>
          </a:p>
          <a:p>
            <a:pPr marL="971550" lvl="1" indent="-514350">
              <a:buFont typeface="+mj-lt"/>
              <a:buAutoNum type="alphaUcPeriod"/>
            </a:pPr>
            <a:r>
              <a:rPr lang="cs-CZ" dirty="0">
                <a:solidFill>
                  <a:schemeClr val="bg1">
                    <a:lumMod val="85000"/>
                  </a:schemeClr>
                </a:solidFill>
              </a:rPr>
              <a:t>Naše volba / daný</a:t>
            </a:r>
          </a:p>
          <a:p>
            <a:pPr marL="971550" lvl="1" indent="-514350">
              <a:buFont typeface="+mj-lt"/>
              <a:buAutoNum type="alphaUcPeriod"/>
            </a:pPr>
            <a:r>
              <a:rPr lang="cs-CZ" dirty="0">
                <a:solidFill>
                  <a:schemeClr val="bg1">
                    <a:lumMod val="85000"/>
                  </a:schemeClr>
                </a:solidFill>
              </a:rPr>
              <a:t>Kritéria evaluace </a:t>
            </a:r>
          </a:p>
          <a:p>
            <a:pPr marL="514350" indent="-514350">
              <a:buFont typeface="+mj-lt"/>
              <a:buAutoNum type="alphaUcPeriod"/>
            </a:pPr>
            <a:r>
              <a:rPr lang="cs-CZ" dirty="0">
                <a:solidFill>
                  <a:schemeClr val="bg1">
                    <a:lumMod val="85000"/>
                  </a:schemeClr>
                </a:solidFill>
              </a:rPr>
              <a:t>Jak vybrat/vytvořit metody analýzy</a:t>
            </a:r>
          </a:p>
          <a:p>
            <a:pPr marL="514350" indent="-514350">
              <a:buFont typeface="+mj-lt"/>
              <a:buAutoNum type="alphaUcPeriod"/>
            </a:pPr>
            <a:r>
              <a:rPr lang="cs-CZ" dirty="0">
                <a:solidFill>
                  <a:schemeClr val="bg1">
                    <a:lumMod val="85000"/>
                  </a:schemeClr>
                </a:solidFill>
              </a:rPr>
              <a:t>Jak identifikovat omezení dané metody</a:t>
            </a:r>
          </a:p>
          <a:p>
            <a:pPr marL="514350" indent="-514350">
              <a:buFont typeface="+mj-lt"/>
              <a:buAutoNum type="alphaUcPeriod"/>
            </a:pPr>
            <a:r>
              <a:rPr lang="cs-CZ" dirty="0">
                <a:solidFill>
                  <a:schemeClr val="bg1">
                    <a:lumMod val="85000"/>
                  </a:schemeClr>
                </a:solidFill>
              </a:rPr>
              <a:t>Jak interpretovat výsledky</a:t>
            </a:r>
          </a:p>
          <a:p>
            <a:pPr marL="514350" indent="-514350">
              <a:buFont typeface="+mj-lt"/>
              <a:buAutoNum type="alphaUcPeriod"/>
            </a:pPr>
            <a:r>
              <a:rPr lang="cs-CZ" dirty="0"/>
              <a:t>Jak prezentovat výsledky</a:t>
            </a:r>
          </a:p>
          <a:p>
            <a:endParaRPr lang="cs-CZ" dirty="0"/>
          </a:p>
        </p:txBody>
      </p:sp>
    </p:spTree>
    <p:extLst>
      <p:ext uri="{BB962C8B-B14F-4D97-AF65-F5344CB8AC3E}">
        <p14:creationId xmlns:p14="http://schemas.microsoft.com/office/powerpoint/2010/main" val="1305801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 Prezentace výsledků</a:t>
            </a:r>
          </a:p>
        </p:txBody>
      </p:sp>
      <p:sp>
        <p:nvSpPr>
          <p:cNvPr id="3" name="Zástupný symbol pro obsah 2"/>
          <p:cNvSpPr>
            <a:spLocks noGrp="1"/>
          </p:cNvSpPr>
          <p:nvPr>
            <p:ph idx="1"/>
          </p:nvPr>
        </p:nvSpPr>
        <p:spPr/>
        <p:txBody>
          <a:bodyPr/>
          <a:lstStyle/>
          <a:p>
            <a:r>
              <a:rPr lang="cs-CZ" dirty="0"/>
              <a:t>Obal je stejně důležitý jako obsah</a:t>
            </a:r>
          </a:p>
          <a:p>
            <a:pPr lvl="1"/>
            <a:r>
              <a:rPr lang="cs-CZ" dirty="0"/>
              <a:t>Srozumitelné ukazatele ve stejných jednotkách</a:t>
            </a:r>
          </a:p>
          <a:p>
            <a:endParaRPr lang="cs-CZ" dirty="0"/>
          </a:p>
          <a:p>
            <a:r>
              <a:rPr lang="cs-CZ" dirty="0"/>
              <a:t>Špatná forma zobrazení (příklady další okna)</a:t>
            </a:r>
          </a:p>
          <a:p>
            <a:pPr lvl="1"/>
            <a:r>
              <a:rPr lang="cs-CZ" dirty="0"/>
              <a:t>Nesmyslné, nečitelné grafy a tabulky</a:t>
            </a:r>
          </a:p>
          <a:p>
            <a:pPr lvl="1"/>
            <a:r>
              <a:rPr lang="cs-CZ" dirty="0"/>
              <a:t>Matoucí forma zobrazení</a:t>
            </a:r>
          </a:p>
          <a:p>
            <a:pPr lvl="1"/>
            <a:r>
              <a:rPr lang="cs-CZ" dirty="0"/>
              <a:t>Úmyslná manipulace</a:t>
            </a:r>
          </a:p>
        </p:txBody>
      </p:sp>
    </p:spTree>
    <p:extLst>
      <p:ext uri="{BB962C8B-B14F-4D97-AF65-F5344CB8AC3E}">
        <p14:creationId xmlns:p14="http://schemas.microsoft.com/office/powerpoint/2010/main" val="29489701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endParaRPr lang="cs-CZ" dirty="0"/>
          </a:p>
        </p:txBody>
      </p:sp>
      <p:pic>
        <p:nvPicPr>
          <p:cNvPr id="1026" name="Picture 2" descr="cba pro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6831" y="4231909"/>
            <a:ext cx="6502974" cy="218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kraj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236" y="746124"/>
            <a:ext cx="6731040" cy="3535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02177" y="4032235"/>
            <a:ext cx="3515121" cy="189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Nadpis 4"/>
          <p:cNvSpPr>
            <a:spLocks noGrp="1"/>
          </p:cNvSpPr>
          <p:nvPr>
            <p:ph type="title"/>
          </p:nvPr>
        </p:nvSpPr>
        <p:spPr>
          <a:xfrm>
            <a:off x="7400152" y="692696"/>
            <a:ext cx="701093" cy="586996"/>
          </a:xfrm>
        </p:spPr>
        <p:txBody>
          <a:bodyPr>
            <a:noAutofit/>
          </a:bodyPr>
          <a:lstStyle/>
          <a:p>
            <a:r>
              <a:rPr lang="cs-CZ" sz="2400" dirty="0">
                <a:solidFill>
                  <a:srgbClr val="FF0000"/>
                </a:solidFill>
              </a:rPr>
              <a:t>X</a:t>
            </a:r>
          </a:p>
        </p:txBody>
      </p:sp>
      <p:sp>
        <p:nvSpPr>
          <p:cNvPr id="10" name="Nadpis 4"/>
          <p:cNvSpPr txBox="1">
            <a:spLocks/>
          </p:cNvSpPr>
          <p:nvPr/>
        </p:nvSpPr>
        <p:spPr>
          <a:xfrm>
            <a:off x="2855641" y="4281213"/>
            <a:ext cx="701093" cy="5869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dirty="0">
                <a:solidFill>
                  <a:srgbClr val="FF0000"/>
                </a:solidFill>
              </a:rPr>
              <a:t>X</a:t>
            </a:r>
          </a:p>
        </p:txBody>
      </p:sp>
      <p:sp>
        <p:nvSpPr>
          <p:cNvPr id="11" name="Nadpis 4"/>
          <p:cNvSpPr txBox="1">
            <a:spLocks/>
          </p:cNvSpPr>
          <p:nvPr/>
        </p:nvSpPr>
        <p:spPr>
          <a:xfrm>
            <a:off x="9480377" y="3981657"/>
            <a:ext cx="701093" cy="5869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dirty="0">
                <a:solidFill>
                  <a:srgbClr val="FF0000"/>
                </a:solidFill>
              </a:rPr>
              <a:t>X</a:t>
            </a:r>
          </a:p>
        </p:txBody>
      </p:sp>
    </p:spTree>
    <p:extLst>
      <p:ext uri="{BB962C8B-B14F-4D97-AF65-F5344CB8AC3E}">
        <p14:creationId xmlns:p14="http://schemas.microsoft.com/office/powerpoint/2010/main" val="40480972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3" name="Object 7"/>
          <p:cNvGraphicFramePr>
            <a:graphicFrameLocks noGrp="1" noChangeAspect="1"/>
          </p:cNvGraphicFramePr>
          <p:nvPr>
            <p:ph sz="half" idx="2"/>
          </p:nvPr>
        </p:nvGraphicFramePr>
        <p:xfrm>
          <a:off x="2178604" y="615032"/>
          <a:ext cx="7138817" cy="6183512"/>
        </p:xfrm>
        <a:graphic>
          <a:graphicData uri="http://schemas.openxmlformats.org/presentationml/2006/ole">
            <mc:AlternateContent xmlns:mc="http://schemas.openxmlformats.org/markup-compatibility/2006">
              <mc:Choice xmlns:v="urn:schemas-microsoft-com:vml" Requires="v">
                <p:oleObj name="Graf" r:id="rId3" imgW="7972269" imgH="6905590" progId="Excel.Chart.8">
                  <p:embed/>
                </p:oleObj>
              </mc:Choice>
              <mc:Fallback>
                <p:oleObj name="Graf" r:id="rId3" imgW="7972269" imgH="6905590" progId="Excel.Chart.8">
                  <p:embed/>
                  <p:pic>
                    <p:nvPicPr>
                      <p:cNvPr id="51203"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8604" y="615032"/>
                        <a:ext cx="7138817" cy="6183512"/>
                      </a:xfrm>
                      <a:prstGeom prst="rect">
                        <a:avLst/>
                      </a:prstGeom>
                      <a:noFill/>
                      <a:ln>
                        <a:noFill/>
                      </a:ln>
                      <a:effectLst/>
                    </p:spPr>
                  </p:pic>
                </p:oleObj>
              </mc:Fallback>
            </mc:AlternateContent>
          </a:graphicData>
        </a:graphic>
      </p:graphicFrame>
      <p:sp>
        <p:nvSpPr>
          <p:cNvPr id="6" name="Nadpis 4"/>
          <p:cNvSpPr>
            <a:spLocks noGrp="1"/>
          </p:cNvSpPr>
          <p:nvPr>
            <p:ph type="title"/>
          </p:nvPr>
        </p:nvSpPr>
        <p:spPr>
          <a:xfrm>
            <a:off x="5238784" y="1042104"/>
            <a:ext cx="1018456" cy="868958"/>
          </a:xfrm>
        </p:spPr>
        <p:txBody>
          <a:bodyPr>
            <a:normAutofit/>
          </a:bodyPr>
          <a:lstStyle/>
          <a:p>
            <a:r>
              <a:rPr lang="cs-CZ" dirty="0">
                <a:solidFill>
                  <a:srgbClr val="FF0000"/>
                </a:solidFill>
              </a:rPr>
              <a:t>X</a:t>
            </a:r>
          </a:p>
        </p:txBody>
      </p:sp>
    </p:spTree>
    <p:extLst>
      <p:ext uri="{BB962C8B-B14F-4D97-AF65-F5344CB8AC3E}">
        <p14:creationId xmlns:p14="http://schemas.microsoft.com/office/powerpoint/2010/main" val="20211563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5520" y="548680"/>
            <a:ext cx="8407622" cy="6098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Nadpis 4"/>
          <p:cNvSpPr>
            <a:spLocks noGrp="1"/>
          </p:cNvSpPr>
          <p:nvPr>
            <p:ph type="title"/>
          </p:nvPr>
        </p:nvSpPr>
        <p:spPr>
          <a:xfrm>
            <a:off x="7725103" y="621725"/>
            <a:ext cx="2458039" cy="868958"/>
          </a:xfrm>
        </p:spPr>
        <p:txBody>
          <a:bodyPr>
            <a:noAutofit/>
          </a:bodyPr>
          <a:lstStyle/>
          <a:p>
            <a:r>
              <a:rPr lang="cs-CZ" sz="3200" dirty="0">
                <a:solidFill>
                  <a:srgbClr val="FF0000"/>
                </a:solidFill>
              </a:rPr>
              <a:t>OK (obsah)</a:t>
            </a:r>
          </a:p>
        </p:txBody>
      </p:sp>
    </p:spTree>
    <p:extLst>
      <p:ext uri="{BB962C8B-B14F-4D97-AF65-F5344CB8AC3E}">
        <p14:creationId xmlns:p14="http://schemas.microsoft.com/office/powerpoint/2010/main" val="1364475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cs-CZ"/>
              <a:t>Veřejná a sociální politika</a:t>
            </a:r>
          </a:p>
        </p:txBody>
      </p:sp>
      <p:sp>
        <p:nvSpPr>
          <p:cNvPr id="57347" name="Rectangle 3"/>
          <p:cNvSpPr>
            <a:spLocks noGrp="1" noChangeArrowheads="1"/>
          </p:cNvSpPr>
          <p:nvPr>
            <p:ph type="body" idx="1"/>
          </p:nvPr>
        </p:nvSpPr>
        <p:spPr/>
        <p:txBody>
          <a:bodyPr/>
          <a:lstStyle/>
          <a:p>
            <a:r>
              <a:rPr lang="cs-CZ" dirty="0">
                <a:solidFill>
                  <a:srgbClr val="FF0000"/>
                </a:solidFill>
              </a:rPr>
              <a:t>Znáte?</a:t>
            </a:r>
            <a:r>
              <a:rPr lang="cs-CZ" dirty="0"/>
              <a:t>: </a:t>
            </a:r>
            <a:r>
              <a:rPr lang="cs-CZ" dirty="0" err="1"/>
              <a:t>policy</a:t>
            </a:r>
            <a:r>
              <a:rPr lang="cs-CZ" dirty="0"/>
              <a:t>, </a:t>
            </a:r>
            <a:r>
              <a:rPr lang="cs-CZ" dirty="0" err="1"/>
              <a:t>politics</a:t>
            </a:r>
            <a:r>
              <a:rPr lang="cs-CZ" dirty="0"/>
              <a:t>, polity</a:t>
            </a:r>
          </a:p>
          <a:p>
            <a:endParaRPr lang="cs-CZ" dirty="0"/>
          </a:p>
          <a:p>
            <a:r>
              <a:rPr lang="cs-CZ" dirty="0"/>
              <a:t>Vždy limituje meze svobody jednotlivce</a:t>
            </a:r>
          </a:p>
          <a:p>
            <a:pPr lvl="1"/>
            <a:r>
              <a:rPr lang="cs-CZ" dirty="0"/>
              <a:t>Vždy ovlivňuje tržní prostředí</a:t>
            </a:r>
          </a:p>
          <a:p>
            <a:r>
              <a:rPr lang="cs-CZ" dirty="0"/>
              <a:t>Lze ji ovlivnit/využít/ignorovat, ale nelze se vyhnout jejímu vlivu</a:t>
            </a:r>
          </a:p>
          <a:p>
            <a:r>
              <a:rPr lang="cs-CZ" b="1" dirty="0"/>
              <a:t>Dva pohledy:</a:t>
            </a:r>
          </a:p>
          <a:p>
            <a:pPr lvl="1"/>
            <a:r>
              <a:rPr lang="cs-CZ" dirty="0"/>
              <a:t>Idealistický: jak by to být mělo</a:t>
            </a:r>
          </a:p>
          <a:p>
            <a:pPr lvl="1"/>
            <a:r>
              <a:rPr lang="cs-CZ" dirty="0"/>
              <a:t>Pragmatický: jak to je, a jak to využít ke svému prospěchu</a:t>
            </a:r>
          </a:p>
        </p:txBody>
      </p:sp>
    </p:spTree>
    <p:extLst>
      <p:ext uri="{BB962C8B-B14F-4D97-AF65-F5344CB8AC3E}">
        <p14:creationId xmlns:p14="http://schemas.microsoft.com/office/powerpoint/2010/main" val="3452946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cs-CZ"/>
              <a:t>Veřejná politika</a:t>
            </a:r>
          </a:p>
        </p:txBody>
      </p:sp>
      <p:sp>
        <p:nvSpPr>
          <p:cNvPr id="56323" name="Rectangle 3"/>
          <p:cNvSpPr>
            <a:spLocks noGrp="1" noChangeArrowheads="1"/>
          </p:cNvSpPr>
          <p:nvPr>
            <p:ph type="body" idx="1"/>
          </p:nvPr>
        </p:nvSpPr>
        <p:spPr/>
        <p:txBody>
          <a:bodyPr>
            <a:normAutofit/>
          </a:bodyPr>
          <a:lstStyle/>
          <a:p>
            <a:r>
              <a:rPr lang="cs-CZ" dirty="0"/>
              <a:t>Nemá jednotnou definici, definice vycházejí z těchto obecných principů:</a:t>
            </a:r>
          </a:p>
          <a:p>
            <a:pPr lvl="1"/>
            <a:r>
              <a:rPr lang="cs-CZ" altLang="zh-CN" dirty="0"/>
              <a:t>Politika je činěna ve jménu „veřejnosti“.</a:t>
            </a:r>
          </a:p>
          <a:p>
            <a:pPr lvl="1"/>
            <a:r>
              <a:rPr lang="cs-CZ" altLang="zh-CN" dirty="0"/>
              <a:t>Politika je ve všeobecnosti iniciována a vykonávána vládou.</a:t>
            </a:r>
          </a:p>
          <a:p>
            <a:pPr lvl="1"/>
            <a:r>
              <a:rPr lang="cs-CZ" altLang="zh-CN" dirty="0"/>
              <a:t>Politika je interpretována a implementována prostřednictvím veřejných i soukromých aktérů.</a:t>
            </a:r>
          </a:p>
          <a:p>
            <a:pPr lvl="1"/>
            <a:r>
              <a:rPr lang="cs-CZ" altLang="zh-CN" dirty="0"/>
              <a:t>Politika je to, co vláda zamýšlí učinit, dělá i to co se rozhodne nevykonat.</a:t>
            </a:r>
          </a:p>
          <a:p>
            <a:r>
              <a:rPr lang="cs-CZ" dirty="0"/>
              <a:t>Vědní disciplína</a:t>
            </a:r>
          </a:p>
          <a:p>
            <a:pPr lvl="1"/>
            <a:r>
              <a:rPr lang="cs-CZ" dirty="0"/>
              <a:t>Veřejná politika x politologie (politické vědy)</a:t>
            </a:r>
          </a:p>
          <a:p>
            <a:pPr lvl="1"/>
            <a:r>
              <a:rPr lang="cs-CZ" dirty="0"/>
              <a:t>60. léta 20st.</a:t>
            </a:r>
          </a:p>
          <a:p>
            <a:pPr lvl="1"/>
            <a:r>
              <a:rPr lang="cs-CZ" dirty="0" err="1"/>
              <a:t>Multidisciplinarita</a:t>
            </a:r>
            <a:r>
              <a:rPr lang="cs-CZ" dirty="0"/>
              <a:t> – politologie, ekonomie, právo, sociologie,…</a:t>
            </a:r>
          </a:p>
          <a:p>
            <a:endParaRPr lang="cs-CZ" dirty="0"/>
          </a:p>
        </p:txBody>
      </p:sp>
    </p:spTree>
    <p:extLst>
      <p:ext uri="{BB962C8B-B14F-4D97-AF65-F5344CB8AC3E}">
        <p14:creationId xmlns:p14="http://schemas.microsoft.com/office/powerpoint/2010/main" val="2820540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81200" y="274639"/>
            <a:ext cx="8229600" cy="922337"/>
          </a:xfrm>
        </p:spPr>
        <p:txBody>
          <a:bodyPr/>
          <a:lstStyle/>
          <a:p>
            <a:r>
              <a:rPr lang="cs-CZ"/>
              <a:t>Veřejná versus sociální politika</a:t>
            </a:r>
          </a:p>
        </p:txBody>
      </p:sp>
      <p:sp>
        <p:nvSpPr>
          <p:cNvPr id="8225" name="Rectangle 33"/>
          <p:cNvSpPr>
            <a:spLocks noGrp="1" noChangeArrowheads="1"/>
          </p:cNvSpPr>
          <p:nvPr>
            <p:ph type="body" sz="half" idx="1"/>
          </p:nvPr>
        </p:nvSpPr>
        <p:spPr>
          <a:xfrm>
            <a:off x="1919288" y="914400"/>
            <a:ext cx="8229600" cy="1103313"/>
          </a:xfrm>
        </p:spPr>
        <p:txBody>
          <a:bodyPr>
            <a:normAutofit/>
          </a:bodyPr>
          <a:lstStyle/>
          <a:p>
            <a:pPr>
              <a:lnSpc>
                <a:spcPct val="80000"/>
              </a:lnSpc>
            </a:pPr>
            <a:r>
              <a:rPr lang="cs-CZ" sz="2400" dirty="0"/>
              <a:t>1. SP je součástí (podmnožinou) VP</a:t>
            </a:r>
          </a:p>
          <a:p>
            <a:pPr>
              <a:lnSpc>
                <a:spcPct val="80000"/>
              </a:lnSpc>
            </a:pPr>
            <a:r>
              <a:rPr lang="cs-CZ" sz="2400" dirty="0"/>
              <a:t>2. SP stojí samostatně oproti VP</a:t>
            </a:r>
          </a:p>
          <a:p>
            <a:pPr>
              <a:lnSpc>
                <a:spcPct val="80000"/>
              </a:lnSpc>
            </a:pPr>
            <a:r>
              <a:rPr lang="cs-CZ" sz="2400" dirty="0">
                <a:solidFill>
                  <a:srgbClr val="FF0000"/>
                </a:solidFill>
              </a:rPr>
              <a:t>Co je správně?</a:t>
            </a:r>
          </a:p>
        </p:txBody>
      </p:sp>
      <p:graphicFrame>
        <p:nvGraphicFramePr>
          <p:cNvPr id="8228" name="Group 36"/>
          <p:cNvGraphicFramePr>
            <a:graphicFrameLocks noGrp="1"/>
          </p:cNvGraphicFramePr>
          <p:nvPr>
            <p:ph sz="half" idx="2"/>
          </p:nvPr>
        </p:nvGraphicFramePr>
        <p:xfrm>
          <a:off x="1919288" y="2060575"/>
          <a:ext cx="8229600" cy="4754880"/>
        </p:xfrm>
        <a:graphic>
          <a:graphicData uri="http://schemas.openxmlformats.org/drawingml/2006/table">
            <a:tbl>
              <a:tblPr/>
              <a:tblGrid>
                <a:gridCol w="8229600">
                  <a:extLst>
                    <a:ext uri="{9D8B030D-6E8A-4147-A177-3AD203B41FA5}">
                      <a16:colId xmlns:a16="http://schemas.microsoft.com/office/drawing/2014/main" val="20000"/>
                    </a:ext>
                  </a:extLst>
                </a:gridCol>
              </a:tblGrid>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Veřejná politika                                                Sociální politika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Politika ŽP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Bezpečnostní 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Mediální 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hospodářská 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p. lidských práv a svobod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p. zaměstnanosti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p. bydlení</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vzdělávací 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p. péče o zdraví</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rodinná 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p. sociálního zabezpečení</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68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rPr>
                        <a:t>                                                         p. boje s chudobou a soc. vyloučením</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77419172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ácia14" id="{EB9BBFD1-4945-FF4B-B444-0FA2E299937D}" vid="{6E2C3D73-0B21-D247-8C5E-B7166C29BAB6}"/>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muni-econ-prezentace-16x9-cz</Template>
  <TotalTime>64</TotalTime>
  <Words>3373</Words>
  <Application>Microsoft Office PowerPoint</Application>
  <PresentationFormat>Širokoúhlá obrazovka</PresentationFormat>
  <Paragraphs>566</Paragraphs>
  <Slides>66</Slides>
  <Notes>9</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66</vt:i4>
      </vt:variant>
    </vt:vector>
  </HeadingPairs>
  <TitlesOfParts>
    <vt:vector size="75" baseType="lpstr">
      <vt:lpstr>Arial</vt:lpstr>
      <vt:lpstr>Arial Unicode MS</vt:lpstr>
      <vt:lpstr>Calibri</vt:lpstr>
      <vt:lpstr>Tahoma</vt:lpstr>
      <vt:lpstr>Times New Roman</vt:lpstr>
      <vt:lpstr>Verdana</vt:lpstr>
      <vt:lpstr>Wingdings</vt:lpstr>
      <vt:lpstr>Prezentace_MU_CZ</vt:lpstr>
      <vt:lpstr>Graf</vt:lpstr>
      <vt:lpstr>Veřejná a sociální politika MPV_VEPO</vt:lpstr>
      <vt:lpstr>Veřejná a sociální politika</vt:lpstr>
      <vt:lpstr>Bonusové testy</vt:lpstr>
      <vt:lpstr>P1 Základní pojmy a principy veřejné politiky</vt:lpstr>
      <vt:lpstr>Veřejná politika</vt:lpstr>
      <vt:lpstr>Jak souvisí….</vt:lpstr>
      <vt:lpstr>Veřejná a sociální politika</vt:lpstr>
      <vt:lpstr>Veřejná politika</vt:lpstr>
      <vt:lpstr>Veřejná versus sociální politika</vt:lpstr>
      <vt:lpstr>Hodnotové základy znáte?</vt:lpstr>
      <vt:lpstr>VP versus ekonomie</vt:lpstr>
      <vt:lpstr>Politika a její souvislosti</vt:lpstr>
      <vt:lpstr>Proč je výsledek …. Důležitější?</vt:lpstr>
      <vt:lpstr>Co ovlivňuje policy?</vt:lpstr>
      <vt:lpstr>Kdo je aktér?</vt:lpstr>
      <vt:lpstr>Aktéři k modelech zkoumání politiky</vt:lpstr>
      <vt:lpstr>Druhy aktérů</vt:lpstr>
      <vt:lpstr>Homogenita a heterogenita aktérů</vt:lpstr>
      <vt:lpstr>Prezentace aplikace PowerPoint</vt:lpstr>
      <vt:lpstr>Hlavní aktéři v ČR</vt:lpstr>
      <vt:lpstr>Role aktérů při policy analysis</vt:lpstr>
      <vt:lpstr>Určení vlivu (síly) aktérů</vt:lpstr>
      <vt:lpstr>Identifikace zájmu aktérů</vt:lpstr>
      <vt:lpstr>Literatura</vt:lpstr>
      <vt:lpstr>Prezentace aplikace PowerPoint</vt:lpstr>
      <vt:lpstr>P2 Modely VP</vt:lpstr>
      <vt:lpstr>Modely veřejné politiky - k čemu slouží?</vt:lpstr>
      <vt:lpstr>Jak zkoumat veřejnou politiku</vt:lpstr>
      <vt:lpstr>Literatura</vt:lpstr>
      <vt:lpstr>P3 Analýza politiky. Principy a postupy</vt:lpstr>
      <vt:lpstr>Analýza politiky zahrnuje</vt:lpstr>
      <vt:lpstr>Čím začnu, když budu chtít analyzovat politiku?</vt:lpstr>
      <vt:lpstr>Limity policy analysis</vt:lpstr>
      <vt:lpstr>Metody analýzy – příklad matice výběru metod </vt:lpstr>
      <vt:lpstr>Metody analýzy - diskuze</vt:lpstr>
      <vt:lpstr>Analýza - principy Bardach: How To Conduct an Effective Policy Analysis I.</vt:lpstr>
      <vt:lpstr>Bardach: How To Conduct an Effective Policy Analysis II.</vt:lpstr>
      <vt:lpstr>Bardach: How To Conduct an Effective Policy Analysis III.</vt:lpstr>
      <vt:lpstr>Literatura</vt:lpstr>
      <vt:lpstr>P4 Politický marketing</vt:lpstr>
      <vt:lpstr>Struktura</vt:lpstr>
      <vt:lpstr>Ekonomický x politický marketing</vt:lpstr>
      <vt:lpstr>Vývoj politických kampaní (USA)</vt:lpstr>
      <vt:lpstr>Model politického marketingu</vt:lpstr>
      <vt:lpstr>Politická nabídka </vt:lpstr>
      <vt:lpstr>Politická kampaň</vt:lpstr>
      <vt:lpstr>Marketingově orientovaná politická kampaň 1/2</vt:lpstr>
      <vt:lpstr>Marketingově orientovaná politická kampaň 2/2</vt:lpstr>
      <vt:lpstr>Strategie ve volebních kampaních</vt:lpstr>
      <vt:lpstr>Volič </vt:lpstr>
      <vt:lpstr>Výzkumy veřejného mínění (USA)</vt:lpstr>
      <vt:lpstr>Typy politických informace pro voliče během kampaně</vt:lpstr>
      <vt:lpstr>2. Metody analýzy a diagnostiky politického trhu. Definice  a struktura politického trhu</vt:lpstr>
      <vt:lpstr>Druhy trhu       Zdroje údajů o trhu</vt:lpstr>
      <vt:lpstr>Stanovení pozice subjektu na politickém trhu</vt:lpstr>
      <vt:lpstr>Analýza možností rozšiřování trhu</vt:lpstr>
      <vt:lpstr>3. Strategie politických stran Typologie politických stran ve vztahu k využití marketingových nástrojů</vt:lpstr>
      <vt:lpstr>Přílohy</vt:lpstr>
      <vt:lpstr>RE: Politický cyklus - proces</vt:lpstr>
      <vt:lpstr>Koncept politického cyklu – problémy fází</vt:lpstr>
      <vt:lpstr>Koncepce politických sítí</vt:lpstr>
      <vt:lpstr>Analýza - fáze Jak? </vt:lpstr>
      <vt:lpstr>F. Prezentace výsledků</vt:lpstr>
      <vt:lpstr>X</vt:lpstr>
      <vt:lpstr>X</vt:lpstr>
      <vt:lpstr>OK (obsah)</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dc:creator>
  <cp:lastModifiedBy>Marek Pavlík</cp:lastModifiedBy>
  <cp:revision>10</cp:revision>
  <cp:lastPrinted>1601-01-01T00:00:00Z</cp:lastPrinted>
  <dcterms:created xsi:type="dcterms:W3CDTF">2020-10-14T05:59:04Z</dcterms:created>
  <dcterms:modified xsi:type="dcterms:W3CDTF">2022-09-18T14:54:54Z</dcterms:modified>
</cp:coreProperties>
</file>