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6.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49"/>
  </p:notesMasterIdLst>
  <p:handoutMasterIdLst>
    <p:handoutMasterId r:id="rId50"/>
  </p:handoutMasterIdLst>
  <p:sldIdLst>
    <p:sldId id="256" r:id="rId5"/>
    <p:sldId id="297" r:id="rId6"/>
    <p:sldId id="258" r:id="rId7"/>
    <p:sldId id="261" r:id="rId8"/>
    <p:sldId id="259" r:id="rId9"/>
    <p:sldId id="292" r:id="rId10"/>
    <p:sldId id="263" r:id="rId11"/>
    <p:sldId id="293" r:id="rId12"/>
    <p:sldId id="294" r:id="rId13"/>
    <p:sldId id="338" r:id="rId14"/>
    <p:sldId id="339" r:id="rId15"/>
    <p:sldId id="340" r:id="rId16"/>
    <p:sldId id="298" r:id="rId17"/>
    <p:sldId id="299" r:id="rId18"/>
    <p:sldId id="341" r:id="rId19"/>
    <p:sldId id="342" r:id="rId20"/>
    <p:sldId id="345" r:id="rId21"/>
    <p:sldId id="305" r:id="rId22"/>
    <p:sldId id="264" r:id="rId23"/>
    <p:sldId id="347" r:id="rId24"/>
    <p:sldId id="304" r:id="rId25"/>
    <p:sldId id="303" r:id="rId26"/>
    <p:sldId id="300" r:id="rId27"/>
    <p:sldId id="306" r:id="rId28"/>
    <p:sldId id="307" r:id="rId29"/>
    <p:sldId id="282" r:id="rId30"/>
    <p:sldId id="309" r:id="rId31"/>
    <p:sldId id="310" r:id="rId32"/>
    <p:sldId id="266" r:id="rId33"/>
    <p:sldId id="277" r:id="rId34"/>
    <p:sldId id="311" r:id="rId35"/>
    <p:sldId id="314" r:id="rId36"/>
    <p:sldId id="312" r:id="rId37"/>
    <p:sldId id="313" r:id="rId38"/>
    <p:sldId id="337" r:id="rId39"/>
    <p:sldId id="316" r:id="rId40"/>
    <p:sldId id="280" r:id="rId41"/>
    <p:sldId id="284" r:id="rId42"/>
    <p:sldId id="286" r:id="rId43"/>
    <p:sldId id="288" r:id="rId44"/>
    <p:sldId id="290" r:id="rId45"/>
    <p:sldId id="301" r:id="rId46"/>
    <p:sldId id="302" r:id="rId47"/>
    <p:sldId id="295" r:id="rId4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25B752-98EC-B4AE-CC9D-A352CAF8AEE8}" name="Jiří Špalek" initials="JŠ" userId="Jiří Špale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B9006E"/>
    <a:srgbClr val="4BC8FF"/>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80508" autoAdjust="0"/>
  </p:normalViewPr>
  <p:slideViewPr>
    <p:cSldViewPr snapToGrid="0">
      <p:cViewPr varScale="1">
        <p:scale>
          <a:sx n="89" d="100"/>
          <a:sy n="89" d="100"/>
        </p:scale>
        <p:origin x="1500" y="84"/>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186"/>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sychologytoday.com/us/blog/yes/200808/changing-minds-and-changing-towel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pr.org/templates/story/story.php?storyId=121310977"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lickworks.ie/10-examples-nudge-theor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800" b="1" i="0" u="none" strike="noStrike" baseline="0" dirty="0">
                <a:solidFill>
                  <a:srgbClr val="000000"/>
                </a:solidFill>
                <a:latin typeface="Times New Roman" panose="02020603050405020304" pitchFamily="18" charset="0"/>
              </a:rPr>
              <a:t>Ukotvení jako efekt </a:t>
            </a:r>
            <a:r>
              <a:rPr lang="cs-CZ" sz="1800" b="1" i="0" u="none" strike="noStrike" baseline="0" dirty="0" err="1">
                <a:solidFill>
                  <a:srgbClr val="000000"/>
                </a:solidFill>
                <a:latin typeface="Times New Roman" panose="02020603050405020304" pitchFamily="18" charset="0"/>
              </a:rPr>
              <a:t>primingu</a:t>
            </a:r>
            <a:r>
              <a:rPr lang="cs-CZ" sz="1800" b="1" i="0" u="none" strike="noStrike" baseline="0" dirty="0">
                <a:solidFill>
                  <a:srgbClr val="000000"/>
                </a:solidFill>
                <a:latin typeface="Times New Roman" panose="02020603050405020304" pitchFamily="18" charset="0"/>
              </a:rPr>
              <a:t>: </a:t>
            </a:r>
            <a:endParaRPr lang="cs-CZ" sz="1800" b="0" i="0" u="none" strike="noStrike" baseline="0" dirty="0">
              <a:solidFill>
                <a:srgbClr val="000000"/>
              </a:solidFill>
              <a:latin typeface="Times New Roman" panose="02020603050405020304" pitchFamily="18" charset="0"/>
            </a:endParaRPr>
          </a:p>
          <a:p>
            <a:r>
              <a:rPr lang="cs-CZ" sz="1800" b="0" i="1" u="none" strike="noStrike" baseline="0" dirty="0">
                <a:solidFill>
                  <a:srgbClr val="000000"/>
                </a:solidFill>
                <a:latin typeface="Times New Roman" panose="02020603050405020304" pitchFamily="18" charset="0"/>
              </a:rPr>
              <a:t>Měl Ghándí více nebo méně než 144let když zemřel? </a:t>
            </a:r>
            <a:endParaRPr lang="cs-CZ" sz="1800" b="0" i="0" u="none" strike="noStrike" baseline="0" dirty="0">
              <a:solidFill>
                <a:srgbClr val="000000"/>
              </a:solidFill>
              <a:latin typeface="Times New Roman" panose="02020603050405020304" pitchFamily="18" charset="0"/>
            </a:endParaRPr>
          </a:p>
          <a:p>
            <a:r>
              <a:rPr lang="cs-CZ" sz="1800" b="0" i="1" u="none" strike="noStrike" baseline="0" dirty="0">
                <a:solidFill>
                  <a:srgbClr val="000000"/>
                </a:solidFill>
                <a:latin typeface="Times New Roman" panose="02020603050405020304" pitchFamily="18" charset="0"/>
              </a:rPr>
              <a:t>Jak starý byl Ghándí, když zemřel? </a:t>
            </a:r>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Ukotvení jako důsledek sugesce se v tomto případě projevuje tak, že sice nevěříte, že měl 144 let, když zemřel, ale mozek mezitím vygeneruje dojem velmi staré osoby, jejíž představa vás ovlivní (</a:t>
            </a:r>
            <a:r>
              <a:rPr lang="cs-CZ" sz="1800" b="0" i="0" u="none" strike="noStrike" baseline="0" dirty="0" err="1">
                <a:solidFill>
                  <a:srgbClr val="000000"/>
                </a:solidFill>
                <a:latin typeface="Times New Roman" panose="02020603050405020304" pitchFamily="18" charset="0"/>
              </a:rPr>
              <a:t>Strack</a:t>
            </a:r>
            <a:r>
              <a:rPr lang="cs-CZ" sz="1800" b="0" i="0" u="none" strike="noStrike" baseline="0" dirty="0">
                <a:solidFill>
                  <a:srgbClr val="000000"/>
                </a:solidFill>
                <a:latin typeface="Times New Roman" panose="02020603050405020304" pitchFamily="18" charset="0"/>
              </a:rPr>
              <a:t> &amp; </a:t>
            </a:r>
            <a:r>
              <a:rPr lang="cs-CZ" sz="1800" b="0" i="0" u="none" strike="noStrike" baseline="0" dirty="0" err="1">
                <a:solidFill>
                  <a:srgbClr val="000000"/>
                </a:solidFill>
                <a:latin typeface="Times New Roman" panose="02020603050405020304" pitchFamily="18" charset="0"/>
              </a:rPr>
              <a:t>Mussweiler</a:t>
            </a:r>
            <a:r>
              <a:rPr lang="cs-CZ" sz="1800" b="0" i="0" u="none" strike="noStrike" baseline="0" dirty="0">
                <a:solidFill>
                  <a:srgbClr val="000000"/>
                </a:solidFill>
                <a:latin typeface="Times New Roman" panose="02020603050405020304" pitchFamily="18" charset="0"/>
              </a:rPr>
              <a:t>, 1997). </a:t>
            </a:r>
          </a:p>
          <a:p>
            <a:endParaRPr lang="cs-CZ" sz="1800" b="0" i="0" u="none" strike="noStrike" baseline="0" dirty="0">
              <a:solidFill>
                <a:srgbClr val="000000"/>
              </a:solidFill>
              <a:latin typeface="Times New Roman" panose="02020603050405020304" pitchFamily="18" charset="0"/>
            </a:endParaRPr>
          </a:p>
          <a:p>
            <a:r>
              <a:rPr lang="cs-CZ" sz="1800" b="0" i="0" u="none" strike="noStrike" baseline="0" dirty="0">
                <a:solidFill>
                  <a:srgbClr val="000000"/>
                </a:solidFill>
                <a:latin typeface="Times New Roman" panose="02020603050405020304" pitchFamily="18" charset="0"/>
              </a:rPr>
              <a:t>Když se lidé rozhodují, kolik přispějí na nějakou dobročinnou akci, také se projeví výrazné účinky efektu ukotvení. </a:t>
            </a:r>
            <a:r>
              <a:rPr lang="cs-CZ" sz="1800" b="0" i="0" u="none" strike="noStrike" baseline="0" dirty="0" err="1">
                <a:solidFill>
                  <a:srgbClr val="000000"/>
                </a:solidFill>
                <a:latin typeface="Times New Roman" panose="02020603050405020304" pitchFamily="18" charset="0"/>
              </a:rPr>
              <a:t>Kahneman</a:t>
            </a:r>
            <a:r>
              <a:rPr lang="cs-CZ" sz="1800" b="0" i="0" u="none" strike="noStrike" baseline="0" dirty="0">
                <a:solidFill>
                  <a:srgbClr val="000000"/>
                </a:solidFill>
                <a:latin typeface="Times New Roman" panose="02020603050405020304" pitchFamily="18" charset="0"/>
              </a:rPr>
              <a:t> (2012) popisuje experiment, ve kterém informovali návštěvníky </a:t>
            </a:r>
            <a:r>
              <a:rPr lang="cs-CZ" sz="1800" b="0" i="0" u="none" strike="noStrike" baseline="0" dirty="0" err="1">
                <a:solidFill>
                  <a:srgbClr val="000000"/>
                </a:solidFill>
                <a:latin typeface="Times New Roman" panose="02020603050405020304" pitchFamily="18" charset="0"/>
              </a:rPr>
              <a:t>Exploratoria</a:t>
            </a:r>
            <a:r>
              <a:rPr lang="cs-CZ" sz="1800" b="0" i="0" u="none" strike="noStrike" baseline="0" dirty="0">
                <a:solidFill>
                  <a:srgbClr val="000000"/>
                </a:solidFill>
                <a:latin typeface="Times New Roman" panose="02020603050405020304" pitchFamily="18" charset="0"/>
              </a:rPr>
              <a:t> o ekologické katastrofě způsobené ropným tankerem a zeptali se na jich na ochotu přispět finančním obnosem „na záchranu 50 000 mořských ptáků na pobřeží Tichého oceánu“. Některým účastníkům byla nejdříve položena kotvící otázka typu „Byli byste ochotni zaplatit 5$?“ a teprve poté dostali otázku, kolik by přispěli. Pokud kotvící otázka položena nebyla, průměrná částka, kterou byli lidé ochotni přispět, byla 64$, pokud byla kotvící částka 5$, příspěvek činil v průměru jen 20$. A nakonec – pokud byla kotvící částka přemrštěná na 400$, ochota platit se zvýšila průměrně na 143$. </a:t>
            </a:r>
          </a:p>
          <a:p>
            <a:endParaRPr lang="cs-CZ" dirty="0"/>
          </a:p>
        </p:txBody>
      </p:sp>
      <p:sp>
        <p:nvSpPr>
          <p:cNvPr id="4" name="Zástupný symbol pro číslo snímku 3"/>
          <p:cNvSpPr>
            <a:spLocks noGrp="1"/>
          </p:cNvSpPr>
          <p:nvPr>
            <p:ph type="sldNum" sz="quarter" idx="5"/>
          </p:nvPr>
        </p:nvSpPr>
        <p:spPr/>
        <p:txBody>
          <a:bodyPr/>
          <a:lstStyle/>
          <a:p>
            <a:fld id="{061A6D36-8CFB-40FE-8D60-D2050488125D}" type="slidenum">
              <a:rPr lang="cs-CZ" altLang="cs-CZ" smtClean="0"/>
              <a:pPr/>
              <a:t>22</a:t>
            </a:fld>
            <a:endParaRPr lang="cs-CZ" altLang="cs-CZ"/>
          </a:p>
        </p:txBody>
      </p:sp>
    </p:spTree>
    <p:extLst>
      <p:ext uri="{BB962C8B-B14F-4D97-AF65-F5344CB8AC3E}">
        <p14:creationId xmlns:p14="http://schemas.microsoft.com/office/powerpoint/2010/main" val="236644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25</a:t>
            </a:fld>
            <a:endParaRPr lang="cs-CZ"/>
          </a:p>
        </p:txBody>
      </p:sp>
    </p:spTree>
    <p:extLst>
      <p:ext uri="{BB962C8B-B14F-4D97-AF65-F5344CB8AC3E}">
        <p14:creationId xmlns:p14="http://schemas.microsoft.com/office/powerpoint/2010/main" val="2275367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Towels</a:t>
            </a:r>
            <a:r>
              <a:rPr lang="cs-CZ" dirty="0"/>
              <a:t>: </a:t>
            </a:r>
            <a:r>
              <a:rPr lang="cs-CZ" dirty="0">
                <a:hlinkClick r:id="rId3"/>
              </a:rPr>
              <a:t>https://www.psychologytoday.com/us/blog/yes/200808/changing-minds-and-changing-towels</a:t>
            </a:r>
            <a:r>
              <a:rPr lang="cs-CZ" dirty="0"/>
              <a:t> </a:t>
            </a:r>
          </a:p>
          <a:p>
            <a:r>
              <a:rPr lang="en-US" sz="1200" b="0" i="0" kern="1200" dirty="0">
                <a:solidFill>
                  <a:schemeClr val="tx1"/>
                </a:solidFill>
                <a:effectLst/>
                <a:latin typeface="+mn-lt"/>
                <a:ea typeface="+mn-ea"/>
                <a:cs typeface="+mn-cs"/>
              </a:rPr>
              <a:t>We found that by simply changing a few words on the standard sign, guests who learned that the majority of their fellow guests had reused their towels (the social norms appeal) were 26% more likely than those who saw the basic environmental protection message to recycle their towels. Not a bad improvement for a message that, to our knowledge, has never been used in those signs.</a:t>
            </a:r>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27</a:t>
            </a:fld>
            <a:endParaRPr lang="cs-CZ"/>
          </a:p>
        </p:txBody>
      </p:sp>
    </p:spTree>
    <p:extLst>
      <p:ext uri="{BB962C8B-B14F-4D97-AF65-F5344CB8AC3E}">
        <p14:creationId xmlns:p14="http://schemas.microsoft.com/office/powerpoint/2010/main" val="152613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hlinkClick r:id="rId3"/>
              </a:rPr>
              <a:t>study conducted at an airport in </a:t>
            </a:r>
            <a:r>
              <a:rPr lang="en-US" sz="1200" b="0" i="0" u="none" strike="noStrike" kern="1200" dirty="0" err="1">
                <a:solidFill>
                  <a:schemeClr val="tx1"/>
                </a:solidFill>
                <a:effectLst/>
                <a:latin typeface="+mn-lt"/>
                <a:ea typeface="+mn-ea"/>
                <a:cs typeface="+mn-cs"/>
                <a:hlinkClick r:id="rId3"/>
              </a:rPr>
              <a:t>Amsterdam</a:t>
            </a:r>
            <a:r>
              <a:rPr lang="en-US" sz="1200" b="0" i="0" kern="1200" dirty="0" err="1">
                <a:solidFill>
                  <a:schemeClr val="tx1"/>
                </a:solidFill>
                <a:effectLst/>
                <a:latin typeface="+mn-lt"/>
                <a:ea typeface="+mn-ea"/>
                <a:cs typeface="+mn-cs"/>
              </a:rPr>
              <a:t>found</a:t>
            </a:r>
            <a:r>
              <a:rPr lang="en-US" sz="1200" b="0" i="0" kern="1200" dirty="0">
                <a:solidFill>
                  <a:schemeClr val="tx1"/>
                </a:solidFill>
                <a:effectLst/>
                <a:latin typeface="+mn-lt"/>
                <a:ea typeface="+mn-ea"/>
                <a:cs typeface="+mn-cs"/>
              </a:rPr>
              <a:t> giving users something to aim at while using the urinals resulted in an “80% reduction in spills and overall greater cleanliness in the toilets.” </a:t>
            </a:r>
            <a:endParaRPr lang="cs-CZ"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Simple things like putting healthier foods closer to the register or putting salad tongs in the salad bar over a spoon/fork grabbing combo increases the purchasing and consumption of healthy foods. Sandwiching unhealthy food choices between healthier choices on a menu leads to more people ordering healthier meals because people tend to focus on the first and last parts of things.</a:t>
            </a:r>
            <a:endParaRPr lang="cs-CZ" dirty="0">
              <a:hlinkClick r:id="rId4"/>
            </a:endParaRPr>
          </a:p>
          <a:p>
            <a:r>
              <a:rPr lang="cs-CZ" dirty="0">
                <a:hlinkClick r:id="rId4"/>
              </a:rPr>
              <a:t>https://clickworks.ie/10-examples-nudge-theory/</a:t>
            </a:r>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31</a:t>
            </a:fld>
            <a:endParaRPr lang="cs-CZ"/>
          </a:p>
        </p:txBody>
      </p:sp>
    </p:spTree>
    <p:extLst>
      <p:ext uri="{BB962C8B-B14F-4D97-AF65-F5344CB8AC3E}">
        <p14:creationId xmlns:p14="http://schemas.microsoft.com/office/powerpoint/2010/main" val="390654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33</a:t>
            </a:fld>
            <a:endParaRPr lang="cs-CZ"/>
          </a:p>
        </p:txBody>
      </p:sp>
    </p:spTree>
    <p:extLst>
      <p:ext uri="{BB962C8B-B14F-4D97-AF65-F5344CB8AC3E}">
        <p14:creationId xmlns:p14="http://schemas.microsoft.com/office/powerpoint/2010/main" val="35838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385272B-7A14-4BE1-B2B5-91A5A70EE7DE}" type="slidenum">
              <a:rPr lang="cs-CZ" smtClean="0"/>
              <a:t>35</a:t>
            </a:fld>
            <a:endParaRPr lang="cs-CZ"/>
          </a:p>
        </p:txBody>
      </p:sp>
    </p:spTree>
    <p:extLst>
      <p:ext uri="{BB962C8B-B14F-4D97-AF65-F5344CB8AC3E}">
        <p14:creationId xmlns:p14="http://schemas.microsoft.com/office/powerpoint/2010/main" val="2888643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cs-CZ"/>
              <a:t>MPV_VESO Behavioralni VE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49B9B08F-DEFC-41F5-A90C-7ED8ADA13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31624" cy="1036098"/>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Upravte styly předlohy textu.</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Upravte styly předlohy textu.</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a:t>Upravte styly předlohy textu.</a:t>
            </a:r>
          </a:p>
        </p:txBody>
      </p:sp>
      <p:pic>
        <p:nvPicPr>
          <p:cNvPr id="16" name="Obrázek 15">
            <a:extLst>
              <a:ext uri="{FF2B5EF4-FFF2-40B4-BE49-F238E27FC236}">
                <a16:creationId xmlns:a16="http://schemas.microsoft.com/office/drawing/2014/main" id="{F3FD241E-C136-47D8-959E-BB3B67B34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A47E0891-B72B-451F-A5CC-18CC27B9DF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a:t>MPV_VESO Behavioralni VE</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7426" y="6050485"/>
            <a:ext cx="883410" cy="597601"/>
          </a:xfrm>
          <a:prstGeom prst="rect">
            <a:avLst/>
          </a:prstGeom>
        </p:spPr>
      </p:pic>
    </p:spTree>
    <p:extLst>
      <p:ext uri="{BB962C8B-B14F-4D97-AF65-F5344CB8AC3E}">
        <p14:creationId xmlns:p14="http://schemas.microsoft.com/office/powerpoint/2010/main" val="3163854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ECON">
    <p:bg>
      <p:bgPr>
        <a:solidFill>
          <a:srgbClr val="B9006E"/>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F35F32C-C513-46D5-A31A-1C8F92EC97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23135" y="2019299"/>
            <a:ext cx="4199887" cy="2841099"/>
          </a:xfrm>
          <a:prstGeom prst="rect">
            <a:avLst/>
          </a:prstGeom>
        </p:spPr>
      </p:pic>
      <p:sp>
        <p:nvSpPr>
          <p:cNvPr id="3" name="Zástupný symbol pro zápatí 1"/>
          <p:cNvSpPr>
            <a:spLocks noGrp="1"/>
          </p:cNvSpPr>
          <p:nvPr>
            <p:ph type="ftr" sz="quarter" idx="10"/>
          </p:nvPr>
        </p:nvSpPr>
        <p:spPr>
          <a:xfrm>
            <a:off x="720000" y="6228000"/>
            <a:ext cx="7920000" cy="252000"/>
          </a:xfrm>
        </p:spPr>
        <p:txBody>
          <a:bodyPr/>
          <a:lstStyle>
            <a:lvl1pPr>
              <a:defRPr>
                <a:solidFill>
                  <a:srgbClr val="B9006E"/>
                </a:solidFill>
              </a:defRPr>
            </a:lvl1pPr>
          </a:lstStyle>
          <a:p>
            <a:r>
              <a:rPr lang="cs-CZ"/>
              <a:t>MPV_VESO Behavioralni VE</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rgbClr val="B9006E"/>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300970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0208" y="2434288"/>
            <a:ext cx="7673489" cy="1989423"/>
          </a:xfrm>
          <a:prstGeom prst="rect">
            <a:avLst/>
          </a:prstGeom>
        </p:spPr>
      </p:pic>
      <p:sp>
        <p:nvSpPr>
          <p:cNvPr id="3" name="Zástupný symbol pro zápatí 1">
            <a:extLst>
              <a:ext uri="{FF2B5EF4-FFF2-40B4-BE49-F238E27FC236}">
                <a16:creationId xmlns:a16="http://schemas.microsoft.com/office/drawing/2014/main" id="{F7D96717-61A6-4CA4-8435-E0D536EBA67F}"/>
              </a:ext>
            </a:extLst>
          </p:cNvPr>
          <p:cNvSpPr>
            <a:spLocks noGrp="1"/>
          </p:cNvSpPr>
          <p:nvPr>
            <p:ph type="ftr" sz="quarter" idx="10"/>
          </p:nvPr>
        </p:nvSpPr>
        <p:spPr>
          <a:xfrm>
            <a:off x="720000" y="6228000"/>
            <a:ext cx="7920000" cy="252000"/>
          </a:xfrm>
        </p:spPr>
        <p:txBody>
          <a:bodyPr/>
          <a:lstStyle>
            <a:lvl1pPr>
              <a:defRPr>
                <a:solidFill>
                  <a:srgbClr val="0000DC"/>
                </a:solidFill>
              </a:defRPr>
            </a:lvl1pPr>
          </a:lstStyle>
          <a:p>
            <a:r>
              <a:rPr lang="cs-CZ"/>
              <a:t>MPV_VESO Behavioralni VE</a:t>
            </a:r>
            <a:endParaRPr lang="cs-CZ" dirty="0"/>
          </a:p>
        </p:txBody>
      </p:sp>
      <p:sp>
        <p:nvSpPr>
          <p:cNvPr id="5" name="Zástupný symbol pro číslo snímku 2">
            <a:extLst>
              <a:ext uri="{FF2B5EF4-FFF2-40B4-BE49-F238E27FC236}">
                <a16:creationId xmlns:a16="http://schemas.microsoft.com/office/drawing/2014/main" id="{599CB6BE-5475-43A1-B06C-8E7566E44666}"/>
              </a:ext>
            </a:extLst>
          </p:cNvPr>
          <p:cNvSpPr>
            <a:spLocks noGrp="1"/>
          </p:cNvSpPr>
          <p:nvPr>
            <p:ph type="sldNum" sz="quarter" idx="11"/>
          </p:nvPr>
        </p:nvSpPr>
        <p:spPr>
          <a:xfrm>
            <a:off x="414000" y="6228000"/>
            <a:ext cx="252000"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609600" y="1600200"/>
            <a:ext cx="10972800" cy="4495800"/>
          </a:xfrm>
        </p:spPr>
        <p:txBody>
          <a:bodyPr/>
          <a:lstStyle/>
          <a:p>
            <a:pPr lvl="0"/>
            <a:endParaRPr lang="cs-CZ" noProof="0"/>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r>
              <a:rPr lang="cs-CZ"/>
              <a:t>MPV_VESO Behavioralni VE</a:t>
            </a:r>
          </a:p>
        </p:txBody>
      </p:sp>
      <p:sp>
        <p:nvSpPr>
          <p:cNvPr id="6" name="Rectangle 9"/>
          <p:cNvSpPr>
            <a:spLocks noGrp="1" noChangeArrowheads="1"/>
          </p:cNvSpPr>
          <p:nvPr>
            <p:ph type="sldNum" sz="quarter" idx="12"/>
          </p:nvPr>
        </p:nvSpPr>
        <p:spPr>
          <a:ln/>
        </p:spPr>
        <p:txBody>
          <a:bodyPr/>
          <a:lstStyle>
            <a:lvl1pPr>
              <a:defRPr/>
            </a:lvl1pPr>
          </a:lstStyle>
          <a:p>
            <a:pPr>
              <a:defRPr/>
            </a:pPr>
            <a:fld id="{6428B8D3-3FF1-4E25-84BD-5B683B5406D5}" type="slidenum">
              <a:rPr lang="cs-CZ"/>
              <a:pPr>
                <a:defRPr/>
              </a:pPr>
              <a:t>‹#›</a:t>
            </a:fld>
            <a:endParaRPr lang="cs-CZ"/>
          </a:p>
        </p:txBody>
      </p:sp>
    </p:spTree>
    <p:extLst>
      <p:ext uri="{BB962C8B-B14F-4D97-AF65-F5344CB8AC3E}">
        <p14:creationId xmlns:p14="http://schemas.microsoft.com/office/powerpoint/2010/main" val="3040721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21B32E1-1794-4DAE-91A6-8A2066509B88}"/>
              </a:ext>
            </a:extLst>
          </p:cNvPr>
          <p:cNvSpPr>
            <a:spLocks noGrp="1"/>
          </p:cNvSpPr>
          <p:nvPr>
            <p:ph type="dt" sz="half" idx="10"/>
          </p:nvPr>
        </p:nvSpPr>
        <p:spPr/>
        <p:txBody>
          <a:bodyPr/>
          <a:lstStyle/>
          <a:p>
            <a:endParaRPr lang="cs-CZ"/>
          </a:p>
        </p:txBody>
      </p:sp>
      <p:sp>
        <p:nvSpPr>
          <p:cNvPr id="3" name="Zástupný symbol pro zápatí 2">
            <a:extLst>
              <a:ext uri="{FF2B5EF4-FFF2-40B4-BE49-F238E27FC236}">
                <a16:creationId xmlns:a16="http://schemas.microsoft.com/office/drawing/2014/main" id="{41F66FE5-AD65-4CC5-B3B5-F2EF8FA4D29F}"/>
              </a:ext>
            </a:extLst>
          </p:cNvPr>
          <p:cNvSpPr>
            <a:spLocks noGrp="1"/>
          </p:cNvSpPr>
          <p:nvPr>
            <p:ph type="ftr" sz="quarter" idx="11"/>
          </p:nvPr>
        </p:nvSpPr>
        <p:spPr/>
        <p:txBody>
          <a:bodyPr/>
          <a:lstStyle/>
          <a:p>
            <a:r>
              <a:rPr lang="cs-CZ"/>
              <a:t>MPV_VESO Behavioralni VE</a:t>
            </a:r>
          </a:p>
        </p:txBody>
      </p:sp>
      <p:sp>
        <p:nvSpPr>
          <p:cNvPr id="4" name="Zástupný symbol pro číslo snímku 3">
            <a:extLst>
              <a:ext uri="{FF2B5EF4-FFF2-40B4-BE49-F238E27FC236}">
                <a16:creationId xmlns:a16="http://schemas.microsoft.com/office/drawing/2014/main" id="{FE4C6445-209C-4669-A457-0E8C17AFBB06}"/>
              </a:ext>
            </a:extLst>
          </p:cNvPr>
          <p:cNvSpPr>
            <a:spLocks noGrp="1"/>
          </p:cNvSpPr>
          <p:nvPr>
            <p:ph type="sldNum" sz="quarter" idx="12"/>
          </p:nvPr>
        </p:nvSpPr>
        <p:spPr/>
        <p:txBody>
          <a:bodyPr/>
          <a:lstStyle/>
          <a:p>
            <a:fld id="{11D31318-BEBB-41C3-BE10-6E1EB4374CE3}" type="slidenum">
              <a:rPr lang="cs-CZ" smtClean="0"/>
              <a:t>‹#›</a:t>
            </a:fld>
            <a:endParaRPr lang="cs-CZ"/>
          </a:p>
        </p:txBody>
      </p:sp>
    </p:spTree>
    <p:extLst>
      <p:ext uri="{BB962C8B-B14F-4D97-AF65-F5344CB8AC3E}">
        <p14:creationId xmlns:p14="http://schemas.microsoft.com/office/powerpoint/2010/main" val="3852647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7"/>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4" name="Segnaposto contenuto 3"/>
          <p:cNvSpPr>
            <a:spLocks noGrp="1"/>
          </p:cNvSpPr>
          <p:nvPr>
            <p:ph sz="half" idx="2"/>
          </p:nvPr>
        </p:nvSpPr>
        <p:spPr>
          <a:xfrm>
            <a:off x="839789"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Modifica gli stili del testo dello schema</a:t>
            </a:r>
          </a:p>
        </p:txBody>
      </p:sp>
      <p:sp>
        <p:nvSpPr>
          <p:cNvPr id="6" name="Segnaposto contenuto 5"/>
          <p:cNvSpPr>
            <a:spLocks noGrp="1"/>
          </p:cNvSpPr>
          <p:nvPr>
            <p:ph sz="quarter" idx="4"/>
          </p:nvPr>
        </p:nvSpPr>
        <p:spPr>
          <a:xfrm>
            <a:off x="6172201"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a:t>MPV_VESO Behavioralni VE</a:t>
            </a:r>
          </a:p>
        </p:txBody>
      </p:sp>
      <p:sp>
        <p:nvSpPr>
          <p:cNvPr id="9" name="Segnaposto numero diapositiva 8"/>
          <p:cNvSpPr>
            <a:spLocks noGrp="1"/>
          </p:cNvSpPr>
          <p:nvPr>
            <p:ph type="sldNum" sz="quarter" idx="12"/>
          </p:nvPr>
        </p:nvSpPr>
        <p:spPr/>
        <p:txBody>
          <a:bodyPr/>
          <a:lstStyle/>
          <a:p>
            <a:fld id="{3C607BE8-EFC7-4E9C-986C-3BEE4CD0EA5D}" type="slidenum">
              <a:rPr lang="it-IT" smtClean="0"/>
              <a:t>‹#›</a:t>
            </a:fld>
            <a:endParaRPr lang="it-IT"/>
          </a:p>
        </p:txBody>
      </p:sp>
    </p:spTree>
    <p:extLst>
      <p:ext uri="{BB962C8B-B14F-4D97-AF65-F5344CB8AC3E}">
        <p14:creationId xmlns:p14="http://schemas.microsoft.com/office/powerpoint/2010/main" val="231187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MPV_VESO Behavioralni VE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9" name="Obrázek 8">
            <a:extLst>
              <a:ext uri="{FF2B5EF4-FFF2-40B4-BE49-F238E27FC236}">
                <a16:creationId xmlns:a16="http://schemas.microsoft.com/office/drawing/2014/main" id="{EE00E847-80B3-4CCA-A625-6785A7EF08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MPV_VESO Behavioralni VE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1" name="Obrázek 10">
            <a:extLst>
              <a:ext uri="{FF2B5EF4-FFF2-40B4-BE49-F238E27FC236}">
                <a16:creationId xmlns:a16="http://schemas.microsoft.com/office/drawing/2014/main" id="{1A2D5337-C607-4767-9675-2A7AE5CC3A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20782" cy="1028764"/>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4" name="Zástupný symbol pro zápatí 3"/>
          <p:cNvSpPr>
            <a:spLocks noGrp="1"/>
          </p:cNvSpPr>
          <p:nvPr>
            <p:ph type="ftr" sz="quarter" idx="10"/>
          </p:nvPr>
        </p:nvSpPr>
        <p:spPr/>
        <p:txBody>
          <a:bodyPr/>
          <a:lstStyle>
            <a:lvl1pPr>
              <a:defRPr sz="1200"/>
            </a:lvl1pPr>
          </a:lstStyle>
          <a:p>
            <a:r>
              <a:rPr lang="cs-CZ"/>
              <a:t>MPV_VESO Behavioralni VE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p>
        </p:txBody>
      </p:sp>
      <p:pic>
        <p:nvPicPr>
          <p:cNvPr id="8" name="Obrázek 7">
            <a:extLst>
              <a:ext uri="{FF2B5EF4-FFF2-40B4-BE49-F238E27FC236}">
                <a16:creationId xmlns:a16="http://schemas.microsoft.com/office/drawing/2014/main" id="{BF1866C0-9E4A-449F-8756-70AFEADAD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0" name="Obrázek 9">
            <a:extLst>
              <a:ext uri="{FF2B5EF4-FFF2-40B4-BE49-F238E27FC236}">
                <a16:creationId xmlns:a16="http://schemas.microsoft.com/office/drawing/2014/main" id="{0DEA7DE3-FBF5-48DB-AE89-99F65F9D8C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14" name="Obrázek 13">
            <a:extLst>
              <a:ext uri="{FF2B5EF4-FFF2-40B4-BE49-F238E27FC236}">
                <a16:creationId xmlns:a16="http://schemas.microsoft.com/office/drawing/2014/main" id="{6A3A2FD6-9C9B-4458-A2AA-D1DD17E7E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a:t>Upravte styly předlohy textu.</a:t>
            </a:r>
          </a:p>
        </p:txBody>
      </p:sp>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Upravte styly předlohy textu.</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Upravte styly předlohy textu.</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Upravte styly předlohy textu.</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Upravte styly předlohy textu.</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a:t>Upravte styly předlohy textu.</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a:t>Upravte styly předlohy textu.</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p>
        </p:txBody>
      </p:sp>
      <p:pic>
        <p:nvPicPr>
          <p:cNvPr id="22" name="Obrázek 21">
            <a:extLst>
              <a:ext uri="{FF2B5EF4-FFF2-40B4-BE49-F238E27FC236}">
                <a16:creationId xmlns:a16="http://schemas.microsoft.com/office/drawing/2014/main" id="{6FCA30E9-0899-4BB2-A33A-8E8587324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a:t>Upravte styly předlohy textu.</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Upravte styly předlohy textu.</a:t>
            </a:r>
          </a:p>
        </p:txBody>
      </p:sp>
      <p:pic>
        <p:nvPicPr>
          <p:cNvPr id="8" name="Obrázek 7">
            <a:extLst>
              <a:ext uri="{FF2B5EF4-FFF2-40B4-BE49-F238E27FC236}">
                <a16:creationId xmlns:a16="http://schemas.microsoft.com/office/drawing/2014/main" id="{4E8261C5-758A-4D2F-9F56-BFDCAE9A46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MPV_VESO Behavioralni VE</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pic>
        <p:nvPicPr>
          <p:cNvPr id="6" name="Obrázek 5">
            <a:extLst>
              <a:ext uri="{FF2B5EF4-FFF2-40B4-BE49-F238E27FC236}">
                <a16:creationId xmlns:a16="http://schemas.microsoft.com/office/drawing/2014/main" id="{6F243F96-CFB0-4597-BBC0-87FD04D98E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1922" y="6059508"/>
            <a:ext cx="858752" cy="580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MPV_VESO Behavioralni VE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 id="2147483697" r:id="rId16"/>
    <p:sldLayoutId id="2147483698" r:id="rId17"/>
  </p:sldLayoutIdLst>
  <p:hf sldNum="0"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 Type="http://schemas.openxmlformats.org/officeDocument/2006/relationships/tags" Target="../tags/tag5.xml"/><Relationship Id="rId21" Type="http://schemas.openxmlformats.org/officeDocument/2006/relationships/tags" Target="../tags/tag23.xml"/><Relationship Id="rId34" Type="http://schemas.openxmlformats.org/officeDocument/2006/relationships/slideLayout" Target="../slideLayouts/slideLayout2.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tags" Target="../tags/tag22.xml"/><Relationship Id="rId29" Type="http://schemas.openxmlformats.org/officeDocument/2006/relationships/tags" Target="../tags/tag31.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5" Type="http://schemas.openxmlformats.org/officeDocument/2006/relationships/tags" Target="../tags/tag7.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10" Type="http://schemas.openxmlformats.org/officeDocument/2006/relationships/tags" Target="../tags/tag12.xml"/><Relationship Id="rId19" Type="http://schemas.openxmlformats.org/officeDocument/2006/relationships/tags" Target="../tags/tag21.xml"/><Relationship Id="rId31" Type="http://schemas.openxmlformats.org/officeDocument/2006/relationships/tags" Target="../tags/tag33.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hyperlink" Target="http://documents.worldbank.org/curated/en/710771543609067500/pdf/132610-REVISED-00-COUNTRY-PROFILES-dig.pdf" TargetMode="External"/><Relationship Id="rId8"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7.xml"/><Relationship Id="rId5" Type="http://schemas.openxmlformats.org/officeDocument/2006/relationships/image" Target="../media/image20.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3.xml.rels><?xml version="1.0" encoding="UTF-8" standalone="yes"?>
<Relationships xmlns="http://schemas.openxmlformats.org/package/2006/relationships"><Relationship Id="rId3" Type="http://schemas.openxmlformats.org/officeDocument/2006/relationships/hyperlink" Target="https://www.ted.com/talks/alex_laskey_how_behavioral_science_can_lower_your_energy_bill" TargetMode="External"/><Relationship Id="rId2" Type="http://schemas.openxmlformats.org/officeDocument/2006/relationships/hyperlink" Target="https://www.ted.com/talks/mariano_sigman_and_dan_ariely_how_can_groups_make_good_decis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Spalek@econ.muni.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Behaviorální veřejná ekonomie a politika</a:t>
            </a:r>
          </a:p>
        </p:txBody>
      </p:sp>
      <p:sp>
        <p:nvSpPr>
          <p:cNvPr id="7" name="Obdélník 6">
            <a:extLst>
              <a:ext uri="{FF2B5EF4-FFF2-40B4-BE49-F238E27FC236}">
                <a16:creationId xmlns:a16="http://schemas.microsoft.com/office/drawing/2014/main" id="{D13655C9-60CC-4DF6-BB7A-B906C4F546A7}"/>
              </a:ext>
            </a:extLst>
          </p:cNvPr>
          <p:cNvSpPr/>
          <p:nvPr/>
        </p:nvSpPr>
        <p:spPr>
          <a:xfrm>
            <a:off x="5965195" y="3198168"/>
            <a:ext cx="261610" cy="461665"/>
          </a:xfrm>
          <a:prstGeom prst="rect">
            <a:avLst/>
          </a:prstGeom>
        </p:spPr>
        <p:txBody>
          <a:bodyPr wrap="none">
            <a:spAutoFit/>
          </a:bodyPr>
          <a:lstStyle/>
          <a:p>
            <a:r>
              <a:rPr lang="cs-CZ" dirty="0">
                <a:solidFill>
                  <a:srgbClr val="000000"/>
                </a:solidFill>
                <a:latin typeface="Times New Roman" panose="02020603050405020304" pitchFamily="18" charset="0"/>
              </a:rPr>
              <a:t> </a:t>
            </a:r>
            <a:endParaRPr lang="cs-CZ" dirty="0"/>
          </a:p>
        </p:txBody>
      </p:sp>
      <p:sp>
        <p:nvSpPr>
          <p:cNvPr id="3" name="Podnadpis 2">
            <a:extLst>
              <a:ext uri="{FF2B5EF4-FFF2-40B4-BE49-F238E27FC236}">
                <a16:creationId xmlns:a16="http://schemas.microsoft.com/office/drawing/2014/main" id="{D612282C-8626-1F08-FFAB-EBEADC0F04E1}"/>
              </a:ext>
            </a:extLst>
          </p:cNvPr>
          <p:cNvSpPr>
            <a:spLocks noGrp="1"/>
          </p:cNvSpPr>
          <p:nvPr>
            <p:ph type="subTitle" idx="1"/>
          </p:nvPr>
        </p:nvSpPr>
        <p:spPr>
          <a:xfrm>
            <a:off x="398502" y="4116402"/>
            <a:ext cx="11361600" cy="1380756"/>
          </a:xfrm>
        </p:spPr>
        <p:txBody>
          <a:bodyPr/>
          <a:lstStyle/>
          <a:p>
            <a:endParaRPr lang="cs-CZ" dirty="0"/>
          </a:p>
          <a:p>
            <a:r>
              <a:rPr lang="cs-CZ" dirty="0"/>
              <a:t>MPV_VESO</a:t>
            </a:r>
          </a:p>
          <a:p>
            <a:r>
              <a:rPr lang="cs-CZ" dirty="0"/>
              <a:t>Jiří Špalek</a:t>
            </a:r>
          </a:p>
        </p:txBody>
      </p:sp>
    </p:spTree>
    <p:extLst>
      <p:ext uri="{BB962C8B-B14F-4D97-AF65-F5344CB8AC3E}">
        <p14:creationId xmlns:p14="http://schemas.microsoft.com/office/powerpoint/2010/main" val="1498219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Jiné typy veřejných statků</a:t>
            </a:r>
          </a:p>
        </p:txBody>
      </p:sp>
      <p:sp>
        <p:nvSpPr>
          <p:cNvPr id="3" name="Zástupný symbol pro obsah 2"/>
          <p:cNvSpPr>
            <a:spLocks noGrp="1"/>
          </p:cNvSpPr>
          <p:nvPr>
            <p:ph idx="1"/>
          </p:nvPr>
        </p:nvSpPr>
        <p:spPr/>
        <p:txBody>
          <a:bodyPr/>
          <a:lstStyle/>
          <a:p>
            <a:r>
              <a:rPr lang="cs-CZ" dirty="0"/>
              <a:t>Standardní pohled sleduje jen poptávkovou stranu. </a:t>
            </a:r>
          </a:p>
          <a:p>
            <a:r>
              <a:rPr lang="cs-CZ" dirty="0"/>
              <a:t>Pro poskytování VS je podstatná i nabídka (společenská technologie produkce).</a:t>
            </a:r>
          </a:p>
          <a:p>
            <a:r>
              <a:rPr lang="cs-CZ" dirty="0"/>
              <a:t>Celková produkce VS nemusí vždy být výsledkem příspěvků jednotlivců, tj.</a:t>
            </a:r>
          </a:p>
          <a:p>
            <a:endParaRPr lang="cs-CZ" dirty="0"/>
          </a:p>
          <a:p>
            <a:endParaRPr lang="cs-CZ" dirty="0"/>
          </a:p>
          <a:p>
            <a:endParaRPr lang="cs-CZ" dirty="0"/>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mc:AlternateContent xmlns:mc="http://schemas.openxmlformats.org/markup-compatibility/2006" xmlns:a14="http://schemas.microsoft.com/office/drawing/2010/main">
        <mc:Choice Requires="a14">
          <p:sp>
            <p:nvSpPr>
              <p:cNvPr id="5" name="TextovéPole 4"/>
              <p:cNvSpPr txBox="1"/>
              <p:nvPr/>
            </p:nvSpPr>
            <p:spPr>
              <a:xfrm>
                <a:off x="4608088" y="4273236"/>
                <a:ext cx="2933323" cy="13417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𝑄</m:t>
                      </m:r>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sub>
                        <m:sup/>
                        <m:e>
                          <m:sSub>
                            <m:sSubPr>
                              <m:ctrlPr>
                                <a:rPr lang="en-US" sz="2800" i="1">
                                  <a:latin typeface="Cambria Math" panose="02040503050406030204" pitchFamily="18" charset="0"/>
                                </a:rPr>
                              </m:ctrlPr>
                            </m:sSubPr>
                            <m:e>
                              <m:r>
                                <a:rPr lang="en-US" sz="2800" i="1">
                                  <a:latin typeface="Cambria Math" panose="02040503050406030204" pitchFamily="18" charset="0"/>
                                </a:rPr>
                                <m:t>𝑞</m:t>
                              </m:r>
                            </m:e>
                            <m:sub>
                              <m:r>
                                <a:rPr lang="en-US" sz="2800" i="1">
                                  <a:latin typeface="Cambria Math" panose="02040503050406030204" pitchFamily="18" charset="0"/>
                                </a:rPr>
                                <m:t>𝑖</m:t>
                              </m:r>
                            </m:sub>
                          </m:sSub>
                        </m:e>
                      </m:nary>
                    </m:oMath>
                  </m:oMathPara>
                </a14:m>
                <a:endParaRPr lang="cs-CZ" sz="2800" dirty="0">
                  <a:latin typeface="Bodoni MT Black" panose="02070A03080606020203" pitchFamily="18" charset="0"/>
                </a:endParaRPr>
              </a:p>
            </p:txBody>
          </p:sp>
        </mc:Choice>
        <mc:Fallback xmlns="">
          <p:sp>
            <p:nvSpPr>
              <p:cNvPr id="5" name="TextovéPole 4"/>
              <p:cNvSpPr txBox="1">
                <a:spLocks noRot="1" noChangeAspect="1" noMove="1" noResize="1" noEditPoints="1" noAdjustHandles="1" noChangeArrowheads="1" noChangeShapeType="1" noTextEdit="1"/>
              </p:cNvSpPr>
              <p:nvPr/>
            </p:nvSpPr>
            <p:spPr>
              <a:xfrm>
                <a:off x="4608088" y="4273236"/>
                <a:ext cx="2933323" cy="1341778"/>
              </a:xfrm>
              <a:prstGeom prst="rect">
                <a:avLst/>
              </a:prstGeom>
              <a:blipFill>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48237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Typy veřejných statků</a:t>
            </a:r>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Na základě variantních mechanismů poskytování VS rozlišujeme statky typu:</a:t>
            </a:r>
          </a:p>
          <a:p>
            <a:endParaRPr lang="cs-CZ" dirty="0"/>
          </a:p>
          <a:p>
            <a:pPr marL="715963" indent="361950"/>
            <a:r>
              <a:rPr lang="cs-CZ" b="1" dirty="0"/>
              <a:t>Vězňovo dilema </a:t>
            </a:r>
          </a:p>
          <a:p>
            <a:pPr marL="715963" indent="361950"/>
            <a:endParaRPr lang="cs-CZ" dirty="0"/>
          </a:p>
          <a:p>
            <a:pPr marL="715963" indent="361950"/>
            <a:r>
              <a:rPr lang="cs-CZ" b="1" dirty="0"/>
              <a:t>Nejslabší článek </a:t>
            </a:r>
            <a:endParaRPr lang="en-US" b="1" dirty="0"/>
          </a:p>
          <a:p>
            <a:pPr marL="715963" indent="361950">
              <a:buNone/>
            </a:pPr>
            <a:r>
              <a:rPr lang="cs-CZ" sz="2000" dirty="0"/>
              <a:t>(</a:t>
            </a:r>
            <a:r>
              <a:rPr lang="cs-CZ" sz="2000" dirty="0" err="1"/>
              <a:t>Weakest</a:t>
            </a:r>
            <a:r>
              <a:rPr lang="cs-CZ" sz="2000" dirty="0"/>
              <a:t>-point)</a:t>
            </a:r>
            <a:r>
              <a:rPr lang="cs-CZ" sz="2000" b="1" dirty="0"/>
              <a:t>     </a:t>
            </a:r>
          </a:p>
          <a:p>
            <a:pPr marL="715963" indent="361950"/>
            <a:endParaRPr lang="cs-CZ" dirty="0"/>
          </a:p>
          <a:p>
            <a:pPr marL="715963" indent="361950"/>
            <a:r>
              <a:rPr lang="cs-CZ" b="1" dirty="0"/>
              <a:t>Dobrovolnický </a:t>
            </a:r>
            <a:endParaRPr lang="en-US" b="1" dirty="0"/>
          </a:p>
          <a:p>
            <a:pPr marL="715963" indent="361950">
              <a:buNone/>
            </a:pPr>
            <a:r>
              <a:rPr lang="cs-CZ" sz="2000" dirty="0"/>
              <a:t>(Best-shot)</a:t>
            </a:r>
          </a:p>
          <a:p>
            <a:endParaRPr lang="cs-CZ" dirty="0"/>
          </a:p>
          <a:p>
            <a:endParaRPr lang="cs-CZ" dirty="0"/>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mc:AlternateContent xmlns:mc="http://schemas.openxmlformats.org/markup-compatibility/2006" xmlns:a14="http://schemas.microsoft.com/office/drawing/2010/main">
        <mc:Choice Requires="a14">
          <p:sp>
            <p:nvSpPr>
              <p:cNvPr id="5" name="TextovéPole 4"/>
              <p:cNvSpPr txBox="1"/>
              <p:nvPr/>
            </p:nvSpPr>
            <p:spPr>
              <a:xfrm>
                <a:off x="6986769" y="3022280"/>
                <a:ext cx="1604605" cy="98854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m:rPr>
                              <m:brk m:alnAt="7"/>
                            </m:rPr>
                            <a:rPr lang="en-US" i="1">
                              <a:latin typeface="Cambria Math" panose="02040503050406030204" pitchFamily="18" charset="0"/>
                            </a:rPr>
                            <m:t>𝑖</m:t>
                          </m:r>
                        </m:sub>
                        <m:sup/>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nary>
                    </m:oMath>
                  </m:oMathPara>
                </a14:m>
                <a:endParaRPr lang="cs-CZ" dirty="0"/>
              </a:p>
            </p:txBody>
          </p:sp>
        </mc:Choice>
        <mc:Fallback xmlns="">
          <p:sp>
            <p:nvSpPr>
              <p:cNvPr id="5" name="TextovéPole 4"/>
              <p:cNvSpPr txBox="1">
                <a:spLocks noRot="1" noChangeAspect="1" noMove="1" noResize="1" noEditPoints="1" noAdjustHandles="1" noChangeArrowheads="1" noChangeShapeType="1" noTextEdit="1"/>
              </p:cNvSpPr>
              <p:nvPr/>
            </p:nvSpPr>
            <p:spPr>
              <a:xfrm>
                <a:off x="6986769" y="3022280"/>
                <a:ext cx="1604605" cy="988540"/>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 name="TextovéPole 5"/>
              <p:cNvSpPr txBox="1"/>
              <p:nvPr/>
            </p:nvSpPr>
            <p:spPr>
              <a:xfrm>
                <a:off x="6922038" y="4344699"/>
                <a:ext cx="1734064"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𝑚𝑖𝑛</m:t>
                          </m:r>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func>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922038" y="4344699"/>
                <a:ext cx="1734064" cy="461665"/>
              </a:xfrm>
              <a:prstGeom prst="rect">
                <a:avLst/>
              </a:prstGeom>
              <a:blipFill>
                <a:blip r:embed="rId3"/>
                <a:stretch>
                  <a:fillRect b="-12658"/>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6889562" y="5543585"/>
                <a:ext cx="1799019" cy="46166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𝑄</m:t>
                      </m:r>
                      <m:r>
                        <a:rPr lang="en-US" i="1">
                          <a:latin typeface="Cambria Math" panose="02040503050406030204" pitchFamily="18" charset="0"/>
                        </a:rPr>
                        <m:t>=</m:t>
                      </m:r>
                      <m:func>
                        <m:funcPr>
                          <m:ctrlPr>
                            <a:rPr lang="en-US" i="1">
                              <a:latin typeface="Cambria Math" panose="02040503050406030204" pitchFamily="18" charset="0"/>
                            </a:rPr>
                          </m:ctrlPr>
                        </m:funcPr>
                        <m:fName>
                          <m:r>
                            <a:rPr lang="en-US" i="1">
                              <a:latin typeface="Cambria Math" panose="02040503050406030204" pitchFamily="18" charset="0"/>
                            </a:rPr>
                            <m:t>𝑚𝑎𝑥</m:t>
                          </m:r>
                        </m:fNa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e>
                      </m:func>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6889562" y="5543585"/>
                <a:ext cx="1799019" cy="461665"/>
              </a:xfrm>
              <a:prstGeom prst="rect">
                <a:avLst/>
              </a:prstGeom>
              <a:blipFill>
                <a:blip r:embed="rId4"/>
                <a:stretch>
                  <a:fillRect b="-12500"/>
                </a:stretch>
              </a:blipFill>
            </p:spPr>
            <p:txBody>
              <a:bodyPr/>
              <a:lstStyle/>
              <a:p>
                <a:r>
                  <a:rPr lang="cs-CZ">
                    <a:noFill/>
                  </a:rPr>
                  <a:t> </a:t>
                </a:r>
              </a:p>
            </p:txBody>
          </p:sp>
        </mc:Fallback>
      </mc:AlternateContent>
    </p:spTree>
    <p:extLst>
      <p:ext uri="{BB962C8B-B14F-4D97-AF65-F5344CB8AC3E}">
        <p14:creationId xmlns:p14="http://schemas.microsoft.com/office/powerpoint/2010/main" val="2551462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cs-CZ" sz="2800" dirty="0"/>
              <a:t>VS typu Nejslabší článek</a:t>
            </a:r>
          </a:p>
        </p:txBody>
      </p:sp>
      <p:graphicFrame>
        <p:nvGraphicFramePr>
          <p:cNvPr id="10243" name="Group 3"/>
          <p:cNvGraphicFramePr>
            <a:graphicFrameLocks noGrp="1"/>
          </p:cNvGraphicFramePr>
          <p:nvPr>
            <p:ph idx="1"/>
          </p:nvPr>
        </p:nvGraphicFramePr>
        <p:xfrm>
          <a:off x="2033590" y="2071689"/>
          <a:ext cx="8081961" cy="38258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768820">
                  <a:extLst>
                    <a:ext uri="{9D8B030D-6E8A-4147-A177-3AD203B41FA5}">
                      <a16:colId xmlns:a16="http://schemas.microsoft.com/office/drawing/2014/main" val="20002"/>
                    </a:ext>
                  </a:extLst>
                </a:gridCol>
                <a:gridCol w="2909132">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1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3 ; 3</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Zástupný symbol pro zápatí 10"/>
          <p:cNvSpPr>
            <a:spLocks noGrp="1"/>
          </p:cNvSpPr>
          <p:nvPr>
            <p:ph type="ftr" sz="quarter" idx="10"/>
          </p:nvPr>
        </p:nvSpPr>
        <p:spPr/>
        <p:txBody>
          <a:bodyPr/>
          <a:lstStyle/>
          <a:p>
            <a:pPr>
              <a:defRPr/>
            </a:pPr>
            <a:r>
              <a:rPr lang="cs-CZ"/>
              <a:t>MPV_VESO Behavioralni VE</a:t>
            </a:r>
          </a:p>
        </p:txBody>
      </p:sp>
      <p:sp>
        <p:nvSpPr>
          <p:cNvPr id="10274" name="Text Box 34"/>
          <p:cNvSpPr txBox="1">
            <a:spLocks noChangeArrowheads="1"/>
          </p:cNvSpPr>
          <p:nvPr/>
        </p:nvSpPr>
        <p:spPr bwMode="auto">
          <a:xfrm rot="10800000">
            <a:off x="2061569" y="2852738"/>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28697" name="Text Box 35"/>
          <p:cNvSpPr txBox="1">
            <a:spLocks noChangeArrowheads="1"/>
          </p:cNvSpPr>
          <p:nvPr/>
        </p:nvSpPr>
        <p:spPr bwMode="auto">
          <a:xfrm>
            <a:off x="4381501" y="3098007"/>
            <a:ext cx="936625" cy="519113"/>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28698" name="Text Box 36"/>
          <p:cNvSpPr txBox="1">
            <a:spLocks noChangeArrowheads="1"/>
          </p:cNvSpPr>
          <p:nvPr/>
        </p:nvSpPr>
        <p:spPr bwMode="auto">
          <a:xfrm>
            <a:off x="7175501" y="3098006"/>
            <a:ext cx="936625" cy="519113"/>
          </a:xfrm>
          <a:prstGeom prst="rect">
            <a:avLst/>
          </a:prstGeom>
          <a:noFill/>
          <a:ln w="9525">
            <a:noFill/>
            <a:miter lim="800000"/>
            <a:headEnd/>
            <a:tailEnd/>
          </a:ln>
        </p:spPr>
        <p:txBody>
          <a:bodyPr>
            <a:spAutoFit/>
          </a:bodyPr>
          <a:lstStyle/>
          <a:p>
            <a:pPr>
              <a:spcBef>
                <a:spcPct val="50000"/>
              </a:spcBef>
            </a:pPr>
            <a:r>
              <a:rPr lang="cs-CZ" sz="2800" dirty="0"/>
              <a:t>(2)</a:t>
            </a:r>
          </a:p>
        </p:txBody>
      </p:sp>
      <p:sp>
        <p:nvSpPr>
          <p:cNvPr id="28699" name="Text Box 37"/>
          <p:cNvSpPr txBox="1">
            <a:spLocks noChangeArrowheads="1"/>
          </p:cNvSpPr>
          <p:nvPr/>
        </p:nvSpPr>
        <p:spPr bwMode="auto">
          <a:xfrm>
            <a:off x="7169150" y="4466432"/>
            <a:ext cx="936625" cy="519112"/>
          </a:xfrm>
          <a:prstGeom prst="rect">
            <a:avLst/>
          </a:prstGeom>
          <a:noFill/>
          <a:ln w="9525">
            <a:noFill/>
            <a:miter lim="800000"/>
            <a:headEnd/>
            <a:tailEnd/>
          </a:ln>
        </p:spPr>
        <p:txBody>
          <a:bodyPr>
            <a:spAutoFit/>
          </a:bodyPr>
          <a:lstStyle/>
          <a:p>
            <a:pPr>
              <a:spcBef>
                <a:spcPct val="50000"/>
              </a:spcBef>
            </a:pPr>
            <a:r>
              <a:rPr lang="cs-CZ" sz="2800" dirty="0"/>
              <a:t>(4)</a:t>
            </a:r>
          </a:p>
        </p:txBody>
      </p:sp>
      <p:sp>
        <p:nvSpPr>
          <p:cNvPr id="28700" name="Text Box 38"/>
          <p:cNvSpPr txBox="1">
            <a:spLocks noChangeArrowheads="1"/>
          </p:cNvSpPr>
          <p:nvPr/>
        </p:nvSpPr>
        <p:spPr bwMode="auto">
          <a:xfrm>
            <a:off x="4381501" y="4466432"/>
            <a:ext cx="936625" cy="519112"/>
          </a:xfrm>
          <a:prstGeom prst="rect">
            <a:avLst/>
          </a:prstGeom>
          <a:noFill/>
          <a:ln w="9525">
            <a:noFill/>
            <a:miter lim="800000"/>
            <a:headEnd/>
            <a:tailEnd/>
          </a:ln>
        </p:spPr>
        <p:txBody>
          <a:bodyPr>
            <a:spAutoFit/>
          </a:bodyPr>
          <a:lstStyle/>
          <a:p>
            <a:pPr>
              <a:spcBef>
                <a:spcPct val="50000"/>
              </a:spcBef>
            </a:pPr>
            <a:r>
              <a:rPr lang="cs-CZ" sz="2800" dirty="0"/>
              <a:t>(3)</a:t>
            </a:r>
          </a:p>
        </p:txBody>
      </p:sp>
      <p:sp>
        <p:nvSpPr>
          <p:cNvPr id="28701" name="Text Box 39"/>
          <p:cNvSpPr txBox="1">
            <a:spLocks noChangeArrowheads="1"/>
          </p:cNvSpPr>
          <p:nvPr/>
        </p:nvSpPr>
        <p:spPr bwMode="auto">
          <a:xfrm>
            <a:off x="2063750" y="5949950"/>
            <a:ext cx="5111750" cy="369332"/>
          </a:xfrm>
          <a:prstGeom prst="rect">
            <a:avLst/>
          </a:prstGeom>
          <a:noFill/>
          <a:ln w="9525">
            <a:noFill/>
            <a:miter lim="800000"/>
            <a:headEnd/>
            <a:tailEnd/>
          </a:ln>
        </p:spPr>
        <p:txBody>
          <a:bodyPr>
            <a:spAutoFit/>
          </a:bodyPr>
          <a:lstStyle/>
          <a:p>
            <a:pPr>
              <a:spcBef>
                <a:spcPct val="50000"/>
              </a:spcBef>
            </a:pPr>
            <a:r>
              <a:rPr lang="cs-CZ" sz="1800" dirty="0">
                <a:latin typeface="+mn-lt"/>
              </a:rPr>
              <a:t>Příklad: Protipovodňové hráze</a:t>
            </a:r>
          </a:p>
        </p:txBody>
      </p:sp>
    </p:spTree>
    <p:extLst>
      <p:ext uri="{BB962C8B-B14F-4D97-AF65-F5344CB8AC3E}">
        <p14:creationId xmlns:p14="http://schemas.microsoft.com/office/powerpoint/2010/main" val="4180758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33590" y="1125539"/>
            <a:ext cx="8086635" cy="647700"/>
          </a:xfrm>
        </p:spPr>
        <p:txBody>
          <a:bodyPr/>
          <a:lstStyle/>
          <a:p>
            <a:r>
              <a:rPr lang="cs-CZ" sz="2800" dirty="0"/>
              <a:t>VS typu </a:t>
            </a:r>
            <a:r>
              <a:rPr lang="en-US" sz="2800" dirty="0"/>
              <a:t>N</a:t>
            </a:r>
            <a:r>
              <a:rPr lang="cs-CZ" sz="2800" dirty="0" err="1"/>
              <a:t>ejslabší</a:t>
            </a:r>
            <a:r>
              <a:rPr lang="cs-CZ" sz="2800" dirty="0"/>
              <a:t> článek (2)</a:t>
            </a:r>
          </a:p>
        </p:txBody>
      </p:sp>
      <p:sp>
        <p:nvSpPr>
          <p:cNvPr id="3" name="Zástupný symbol pro obsah 2"/>
          <p:cNvSpPr>
            <a:spLocks noGrp="1"/>
          </p:cNvSpPr>
          <p:nvPr>
            <p:ph idx="1"/>
          </p:nvPr>
        </p:nvSpPr>
        <p:spPr/>
        <p:txBody>
          <a:bodyPr/>
          <a:lstStyle/>
          <a:p>
            <a:r>
              <a:rPr lang="cs-CZ" dirty="0"/>
              <a:t>2 NR</a:t>
            </a:r>
            <a:r>
              <a:rPr lang="en-US" dirty="0"/>
              <a:t> </a:t>
            </a:r>
            <a:r>
              <a:rPr lang="en-US" dirty="0">
                <a:solidFill>
                  <a:srgbClr val="00287D"/>
                </a:solidFill>
                <a:sym typeface="Wingdings" panose="05000000000000000000" pitchFamily="2" charset="2"/>
              </a:rPr>
              <a:t></a:t>
            </a:r>
            <a:r>
              <a:rPr lang="cs-CZ" dirty="0"/>
              <a:t> Vzniká problém koordinace</a:t>
            </a:r>
          </a:p>
          <a:p>
            <a:endParaRPr lang="cs-CZ" dirty="0"/>
          </a:p>
          <a:p>
            <a:r>
              <a:rPr lang="cs-CZ" dirty="0"/>
              <a:t>Řešení:</a:t>
            </a:r>
          </a:p>
          <a:p>
            <a:pPr lvl="1">
              <a:buFont typeface="Arial" panose="020B0604020202020204" pitchFamily="34" charset="0"/>
              <a:buChar char="•"/>
            </a:pPr>
            <a:r>
              <a:rPr lang="cs-CZ" dirty="0"/>
              <a:t>Sekvenční rozhodování</a:t>
            </a:r>
          </a:p>
          <a:p>
            <a:pPr lvl="1">
              <a:buFont typeface="Arial" panose="020B0604020202020204" pitchFamily="34" charset="0"/>
              <a:buChar char="•"/>
            </a:pPr>
            <a:r>
              <a:rPr lang="cs-CZ" dirty="0"/>
              <a:t>Komunikace (na rozdíl Vězňova dilematu není </a:t>
            </a:r>
            <a:r>
              <a:rPr lang="cs-CZ" dirty="0" err="1"/>
              <a:t>cheap</a:t>
            </a:r>
            <a:r>
              <a:rPr lang="cs-CZ" dirty="0"/>
              <a:t> talk)</a:t>
            </a:r>
          </a:p>
          <a:p>
            <a:pPr lvl="1">
              <a:buFont typeface="Arial" panose="020B0604020202020204" pitchFamily="34" charset="0"/>
              <a:buChar char="•"/>
            </a:pPr>
            <a:r>
              <a:rPr lang="cs-CZ" dirty="0"/>
              <a:t>Vládní zásah</a:t>
            </a:r>
          </a:p>
          <a:p>
            <a:endParaRPr lang="cs-CZ" dirty="0"/>
          </a:p>
          <a:p>
            <a:endParaRPr lang="cs-CZ" dirty="0"/>
          </a:p>
          <a:p>
            <a:endParaRPr lang="cs-CZ" dirty="0"/>
          </a:p>
          <a:p>
            <a:endParaRPr lang="cs-CZ" dirty="0"/>
          </a:p>
          <a:p>
            <a:endParaRPr lang="cs-CZ" dirty="0"/>
          </a:p>
        </p:txBody>
      </p:sp>
      <p:sp>
        <p:nvSpPr>
          <p:cNvPr id="4" name="Zástupný symbol pro zápatí 3"/>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181071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cs-CZ" sz="2800" dirty="0"/>
              <a:t>VS typu Best shot (dobrovolnický)</a:t>
            </a:r>
          </a:p>
        </p:txBody>
      </p:sp>
      <p:graphicFrame>
        <p:nvGraphicFramePr>
          <p:cNvPr id="9219" name="Group 3"/>
          <p:cNvGraphicFramePr>
            <a:graphicFrameLocks noGrp="1"/>
          </p:cNvGraphicFramePr>
          <p:nvPr>
            <p:ph idx="1"/>
          </p:nvPr>
        </p:nvGraphicFramePr>
        <p:xfrm>
          <a:off x="2033589" y="2017713"/>
          <a:ext cx="8081961" cy="38258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768820">
                  <a:extLst>
                    <a:ext uri="{9D8B030D-6E8A-4147-A177-3AD203B41FA5}">
                      <a16:colId xmlns:a16="http://schemas.microsoft.com/office/drawing/2014/main" val="20002"/>
                    </a:ext>
                  </a:extLst>
                </a:gridCol>
                <a:gridCol w="2909132">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1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3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3</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Zástupný symbol pro zápatí 10"/>
          <p:cNvSpPr>
            <a:spLocks noGrp="1"/>
          </p:cNvSpPr>
          <p:nvPr>
            <p:ph type="ftr" sz="quarter" idx="10"/>
          </p:nvPr>
        </p:nvSpPr>
        <p:spPr/>
        <p:txBody>
          <a:bodyPr/>
          <a:lstStyle/>
          <a:p>
            <a:pPr>
              <a:defRPr/>
            </a:pPr>
            <a:r>
              <a:rPr lang="cs-CZ"/>
              <a:t>MPV_VESO Behavioralni VE</a:t>
            </a:r>
          </a:p>
        </p:txBody>
      </p:sp>
      <p:sp>
        <p:nvSpPr>
          <p:cNvPr id="9250" name="Text Box 34"/>
          <p:cNvSpPr txBox="1">
            <a:spLocks noChangeArrowheads="1"/>
          </p:cNvSpPr>
          <p:nvPr/>
        </p:nvSpPr>
        <p:spPr bwMode="auto">
          <a:xfrm rot="10800000">
            <a:off x="2061569" y="2852738"/>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29721" name="Text Box 35"/>
          <p:cNvSpPr txBox="1">
            <a:spLocks noChangeArrowheads="1"/>
          </p:cNvSpPr>
          <p:nvPr/>
        </p:nvSpPr>
        <p:spPr bwMode="auto">
          <a:xfrm>
            <a:off x="4367213" y="3004343"/>
            <a:ext cx="936625" cy="519113"/>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29722" name="Text Box 36"/>
          <p:cNvSpPr txBox="1">
            <a:spLocks noChangeArrowheads="1"/>
          </p:cNvSpPr>
          <p:nvPr/>
        </p:nvSpPr>
        <p:spPr bwMode="auto">
          <a:xfrm>
            <a:off x="7175501" y="3023346"/>
            <a:ext cx="936625" cy="519113"/>
          </a:xfrm>
          <a:prstGeom prst="rect">
            <a:avLst/>
          </a:prstGeom>
          <a:noFill/>
          <a:ln w="9525">
            <a:noFill/>
            <a:miter lim="800000"/>
            <a:headEnd/>
            <a:tailEnd/>
          </a:ln>
        </p:spPr>
        <p:txBody>
          <a:bodyPr>
            <a:spAutoFit/>
          </a:bodyPr>
          <a:lstStyle/>
          <a:p>
            <a:pPr>
              <a:spcBef>
                <a:spcPct val="50000"/>
              </a:spcBef>
            </a:pPr>
            <a:r>
              <a:rPr lang="cs-CZ" sz="2800" dirty="0"/>
              <a:t>(2)</a:t>
            </a:r>
          </a:p>
        </p:txBody>
      </p:sp>
      <p:sp>
        <p:nvSpPr>
          <p:cNvPr id="29723" name="Text Box 37"/>
          <p:cNvSpPr txBox="1">
            <a:spLocks noChangeArrowheads="1"/>
          </p:cNvSpPr>
          <p:nvPr/>
        </p:nvSpPr>
        <p:spPr bwMode="auto">
          <a:xfrm>
            <a:off x="7169151" y="4351354"/>
            <a:ext cx="936625" cy="519112"/>
          </a:xfrm>
          <a:prstGeom prst="rect">
            <a:avLst/>
          </a:prstGeom>
          <a:noFill/>
          <a:ln w="9525">
            <a:noFill/>
            <a:miter lim="800000"/>
            <a:headEnd/>
            <a:tailEnd/>
          </a:ln>
        </p:spPr>
        <p:txBody>
          <a:bodyPr>
            <a:spAutoFit/>
          </a:bodyPr>
          <a:lstStyle/>
          <a:p>
            <a:pPr>
              <a:spcBef>
                <a:spcPct val="50000"/>
              </a:spcBef>
            </a:pPr>
            <a:r>
              <a:rPr lang="cs-CZ" sz="2800" dirty="0"/>
              <a:t>(4)</a:t>
            </a:r>
          </a:p>
        </p:txBody>
      </p:sp>
      <p:sp>
        <p:nvSpPr>
          <p:cNvPr id="29724" name="Text Box 38"/>
          <p:cNvSpPr txBox="1">
            <a:spLocks noChangeArrowheads="1"/>
          </p:cNvSpPr>
          <p:nvPr/>
        </p:nvSpPr>
        <p:spPr bwMode="auto">
          <a:xfrm>
            <a:off x="4367212" y="4375152"/>
            <a:ext cx="936625" cy="519112"/>
          </a:xfrm>
          <a:prstGeom prst="rect">
            <a:avLst/>
          </a:prstGeom>
          <a:noFill/>
          <a:ln w="9525">
            <a:noFill/>
            <a:miter lim="800000"/>
            <a:headEnd/>
            <a:tailEnd/>
          </a:ln>
        </p:spPr>
        <p:txBody>
          <a:bodyPr>
            <a:spAutoFit/>
          </a:bodyPr>
          <a:lstStyle/>
          <a:p>
            <a:pPr>
              <a:spcBef>
                <a:spcPct val="50000"/>
              </a:spcBef>
            </a:pPr>
            <a:r>
              <a:rPr lang="cs-CZ" sz="2800" dirty="0"/>
              <a:t>(3)</a:t>
            </a:r>
          </a:p>
        </p:txBody>
      </p:sp>
      <p:sp>
        <p:nvSpPr>
          <p:cNvPr id="29725" name="Text Box 39"/>
          <p:cNvSpPr txBox="1">
            <a:spLocks noChangeArrowheads="1"/>
          </p:cNvSpPr>
          <p:nvPr/>
        </p:nvSpPr>
        <p:spPr bwMode="auto">
          <a:xfrm>
            <a:off x="2063750" y="5949950"/>
            <a:ext cx="5111750" cy="369332"/>
          </a:xfrm>
          <a:prstGeom prst="rect">
            <a:avLst/>
          </a:prstGeom>
          <a:noFill/>
          <a:ln w="9525">
            <a:noFill/>
            <a:miter lim="800000"/>
            <a:headEnd/>
            <a:tailEnd/>
          </a:ln>
        </p:spPr>
        <p:txBody>
          <a:bodyPr>
            <a:spAutoFit/>
          </a:bodyPr>
          <a:lstStyle/>
          <a:p>
            <a:pPr>
              <a:spcBef>
                <a:spcPct val="50000"/>
              </a:spcBef>
            </a:pPr>
            <a:r>
              <a:rPr lang="cs-CZ" sz="1800" dirty="0">
                <a:latin typeface="+mn-lt"/>
              </a:rPr>
              <a:t>Příklad: Protiraketová obrana, terorista v letadle</a:t>
            </a:r>
          </a:p>
        </p:txBody>
      </p:sp>
    </p:spTree>
    <p:extLst>
      <p:ext uri="{BB962C8B-B14F-4D97-AF65-F5344CB8AC3E}">
        <p14:creationId xmlns:p14="http://schemas.microsoft.com/office/powerpoint/2010/main" val="33567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VS typu </a:t>
            </a:r>
            <a:r>
              <a:rPr lang="en-US" sz="2800" dirty="0"/>
              <a:t>B</a:t>
            </a:r>
            <a:r>
              <a:rPr lang="cs-CZ" sz="2800" dirty="0" err="1"/>
              <a:t>est</a:t>
            </a:r>
            <a:r>
              <a:rPr lang="cs-CZ" sz="2800" dirty="0"/>
              <a:t> shot (2)</a:t>
            </a:r>
          </a:p>
        </p:txBody>
      </p:sp>
      <p:sp>
        <p:nvSpPr>
          <p:cNvPr id="3" name="Zástupný symbol pro obsah 2"/>
          <p:cNvSpPr>
            <a:spLocks noGrp="1"/>
          </p:cNvSpPr>
          <p:nvPr>
            <p:ph idx="1"/>
          </p:nvPr>
        </p:nvSpPr>
        <p:spPr/>
        <p:txBody>
          <a:bodyPr/>
          <a:lstStyle/>
          <a:p>
            <a:r>
              <a:rPr lang="cs-CZ" dirty="0"/>
              <a:t>Dvě (efektivní) NR</a:t>
            </a:r>
            <a:r>
              <a:rPr lang="en-US" dirty="0"/>
              <a:t> </a:t>
            </a:r>
            <a:r>
              <a:rPr lang="en-US" dirty="0">
                <a:solidFill>
                  <a:srgbClr val="00287D"/>
                </a:solidFill>
                <a:sym typeface="Wingdings" panose="05000000000000000000" pitchFamily="2" charset="2"/>
              </a:rPr>
              <a:t></a:t>
            </a:r>
            <a:r>
              <a:rPr lang="cs-CZ" dirty="0">
                <a:solidFill>
                  <a:srgbClr val="00287D"/>
                </a:solidFill>
              </a:rPr>
              <a:t> </a:t>
            </a:r>
            <a:r>
              <a:rPr lang="cs-CZ" dirty="0"/>
              <a:t>Vzniká problém koordinace</a:t>
            </a:r>
          </a:p>
          <a:p>
            <a:endParaRPr lang="cs-CZ" dirty="0"/>
          </a:p>
          <a:p>
            <a:r>
              <a:rPr lang="cs-CZ" dirty="0"/>
              <a:t>Řešení:</a:t>
            </a:r>
          </a:p>
          <a:p>
            <a:pPr lvl="1">
              <a:buFont typeface="Arial" panose="020B0604020202020204" pitchFamily="34" charset="0"/>
              <a:buChar char="•"/>
            </a:pPr>
            <a:r>
              <a:rPr lang="cs-CZ" dirty="0"/>
              <a:t>Sekvenční rozhodování</a:t>
            </a:r>
          </a:p>
          <a:p>
            <a:pPr lvl="1">
              <a:buFont typeface="Arial" panose="020B0604020202020204" pitchFamily="34" charset="0"/>
              <a:buChar char="•"/>
            </a:pPr>
            <a:r>
              <a:rPr lang="cs-CZ" dirty="0"/>
              <a:t>Společenské normy – „obvyklý“ dobrovolník</a:t>
            </a:r>
          </a:p>
          <a:p>
            <a:pPr lvl="1">
              <a:buFont typeface="Arial" panose="020B0604020202020204" pitchFamily="34" charset="0"/>
              <a:buChar char="•"/>
            </a:pPr>
            <a:r>
              <a:rPr lang="cs-CZ" dirty="0"/>
              <a:t>Pomáhá ten, kdo má nejnižší náklady</a:t>
            </a:r>
          </a:p>
          <a:p>
            <a:endParaRPr lang="cs-CZ" dirty="0"/>
          </a:p>
          <a:p>
            <a:endParaRPr lang="cs-CZ" dirty="0"/>
          </a:p>
          <a:p>
            <a:endParaRPr lang="cs-CZ" dirty="0"/>
          </a:p>
          <a:p>
            <a:endParaRPr lang="cs-CZ" dirty="0"/>
          </a:p>
          <a:p>
            <a:endParaRPr lang="cs-CZ" dirty="0"/>
          </a:p>
        </p:txBody>
      </p:sp>
      <p:sp>
        <p:nvSpPr>
          <p:cNvPr id="4" name="Zástupný symbol pro zápatí 3"/>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2080812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lang="cs-CZ" sz="2800" dirty="0"/>
              <a:t>Z uvedeného vyplývá, že …</a:t>
            </a:r>
          </a:p>
        </p:txBody>
      </p:sp>
      <p:sp>
        <p:nvSpPr>
          <p:cNvPr id="28677" name="Rectangle 5"/>
          <p:cNvSpPr>
            <a:spLocks noGrp="1" noChangeArrowheads="1"/>
          </p:cNvSpPr>
          <p:nvPr>
            <p:ph idx="1"/>
          </p:nvPr>
        </p:nvSpPr>
        <p:spPr>
          <a:xfrm>
            <a:off x="720000" y="1441525"/>
            <a:ext cx="10753200" cy="4390475"/>
          </a:xfrm>
        </p:spPr>
        <p:txBody>
          <a:bodyPr/>
          <a:lstStyle/>
          <a:p>
            <a:pPr eaLnBrk="1" hangingPunct="1">
              <a:spcBef>
                <a:spcPct val="95000"/>
              </a:spcBef>
              <a:defRPr/>
            </a:pPr>
            <a:r>
              <a:rPr lang="cs-CZ" sz="2600" dirty="0"/>
              <a:t>Ne vždy znamená existence veřejného statku free-</a:t>
            </a:r>
            <a:r>
              <a:rPr lang="cs-CZ" sz="2600" dirty="0" err="1"/>
              <a:t>riding</a:t>
            </a:r>
            <a:r>
              <a:rPr lang="cs-CZ" sz="2600" dirty="0"/>
              <a:t> jako dominantní strategii</a:t>
            </a:r>
          </a:p>
          <a:p>
            <a:pPr eaLnBrk="1" hangingPunct="1">
              <a:spcBef>
                <a:spcPct val="95000"/>
              </a:spcBef>
              <a:defRPr/>
            </a:pPr>
            <a:r>
              <a:rPr lang="cs-CZ" sz="2600" dirty="0"/>
              <a:t>V případě </a:t>
            </a:r>
            <a:r>
              <a:rPr lang="cs-CZ" sz="2600" dirty="0" err="1"/>
              <a:t>weakest</a:t>
            </a:r>
            <a:r>
              <a:rPr lang="cs-CZ" sz="2600" dirty="0"/>
              <a:t> point statků lze očekávat soukromé efektivní poskytování (free-</a:t>
            </a:r>
            <a:r>
              <a:rPr lang="cs-CZ" sz="2600" dirty="0" err="1"/>
              <a:t>riding</a:t>
            </a:r>
            <a:r>
              <a:rPr lang="cs-CZ" sz="2600" dirty="0"/>
              <a:t> není možné)</a:t>
            </a:r>
          </a:p>
          <a:p>
            <a:pPr eaLnBrk="1" hangingPunct="1">
              <a:spcBef>
                <a:spcPct val="95000"/>
              </a:spcBef>
              <a:defRPr/>
            </a:pPr>
            <a:r>
              <a:rPr lang="cs-CZ" sz="2600" dirty="0"/>
              <a:t>Best-shot model vede k masivnímu černému </a:t>
            </a:r>
            <a:r>
              <a:rPr lang="cs-CZ" sz="2600" dirty="0" err="1"/>
              <a:t>pasažérství</a:t>
            </a:r>
            <a:r>
              <a:rPr lang="cs-CZ" sz="2600" dirty="0"/>
              <a:t> (které může být efektivní…!)</a:t>
            </a:r>
          </a:p>
        </p:txBody>
      </p:sp>
      <p:sp>
        <p:nvSpPr>
          <p:cNvPr id="5" name="Zástupný symbol pro zápatí 4"/>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302866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a:t>Charita jako VS</a:t>
            </a:r>
          </a:p>
        </p:txBody>
      </p:sp>
      <p:sp>
        <p:nvSpPr>
          <p:cNvPr id="3" name="Zástupný symbol pro obsah 2"/>
          <p:cNvSpPr>
            <a:spLocks noGrp="1"/>
          </p:cNvSpPr>
          <p:nvPr>
            <p:ph idx="1"/>
          </p:nvPr>
        </p:nvSpPr>
        <p:spPr/>
        <p:txBody>
          <a:bodyPr/>
          <a:lstStyle/>
          <a:p>
            <a:r>
              <a:rPr lang="cs-CZ" dirty="0"/>
              <a:t>Teorie soukromé filantropie (Becker,1974)</a:t>
            </a:r>
            <a:endParaRPr lang="en-US" dirty="0"/>
          </a:p>
          <a:p>
            <a:endParaRPr lang="cs-CZ" dirty="0"/>
          </a:p>
          <a:p>
            <a:r>
              <a:rPr lang="cs-CZ" dirty="0"/>
              <a:t>Podmínky</a:t>
            </a:r>
          </a:p>
          <a:p>
            <a:pPr lvl="1">
              <a:buFont typeface="Arial" panose="020B0604020202020204" pitchFamily="34" charset="0"/>
              <a:buChar char="•"/>
            </a:pPr>
            <a:r>
              <a:rPr lang="cs-CZ" dirty="0"/>
              <a:t>Předpoklad veřejnosti (charita je VS)</a:t>
            </a:r>
          </a:p>
          <a:p>
            <a:pPr lvl="1">
              <a:buFont typeface="Arial" panose="020B0604020202020204" pitchFamily="34" charset="0"/>
              <a:buChar char="•"/>
            </a:pPr>
            <a:r>
              <a:rPr lang="cs-CZ" dirty="0"/>
              <a:t>Maximalizace užitku </a:t>
            </a:r>
          </a:p>
          <a:p>
            <a:pPr lvl="1">
              <a:buFont typeface="Arial" panose="020B0604020202020204" pitchFamily="34" charset="0"/>
              <a:buChar char="•"/>
            </a:pPr>
            <a:r>
              <a:rPr lang="cs-CZ" dirty="0" err="1"/>
              <a:t>Nashova</a:t>
            </a:r>
            <a:r>
              <a:rPr lang="cs-CZ" dirty="0"/>
              <a:t> rovnováha (příspěvky ostatních jsou dané)</a:t>
            </a:r>
          </a:p>
          <a:p>
            <a:endParaRPr lang="en-US" dirty="0"/>
          </a:p>
          <a:p>
            <a:r>
              <a:rPr lang="cs-CZ" dirty="0"/>
              <a:t>Užitková funkce </a:t>
            </a:r>
          </a:p>
          <a:p>
            <a:endParaRPr lang="cs-CZ" dirty="0"/>
          </a:p>
        </p:txBody>
      </p:sp>
      <p:sp>
        <p:nvSpPr>
          <p:cNvPr id="8" name="Zástupný symbol pro zápatí 7"/>
          <p:cNvSpPr>
            <a:spLocks noGrp="1"/>
          </p:cNvSpPr>
          <p:nvPr>
            <p:ph type="ftr" sz="quarter" idx="10"/>
          </p:nvPr>
        </p:nvSpPr>
        <p:spPr/>
        <p:txBody>
          <a:bodyPr/>
          <a:lstStyle/>
          <a:p>
            <a:pPr>
              <a:defRPr/>
            </a:pPr>
            <a:r>
              <a:rPr lang="cs-CZ"/>
              <a:t>MPV_VESO Behavioralni VE</a:t>
            </a:r>
          </a:p>
        </p:txBody>
      </p:sp>
      <p:sp>
        <p:nvSpPr>
          <p:cNvPr id="32775" name="Rectangle 2"/>
          <p:cNvSpPr>
            <a:spLocks noChangeArrowheads="1"/>
          </p:cNvSpPr>
          <p:nvPr/>
        </p:nvSpPr>
        <p:spPr bwMode="auto">
          <a:xfrm>
            <a:off x="1524001" y="-230832"/>
            <a:ext cx="184731" cy="461665"/>
          </a:xfrm>
          <a:prstGeom prst="rect">
            <a:avLst/>
          </a:prstGeom>
          <a:noFill/>
          <a:ln w="9525">
            <a:noFill/>
            <a:miter lim="800000"/>
            <a:headEnd/>
            <a:tailEnd/>
          </a:ln>
        </p:spPr>
        <p:txBody>
          <a:bodyPr wrap="none" anchor="ctr">
            <a:spAutoFit/>
          </a:bodyPr>
          <a:lstStyle/>
          <a:p>
            <a:endParaRPr lang="cs-CZ"/>
          </a:p>
        </p:txBody>
      </p:sp>
      <mc:AlternateContent xmlns:mc="http://schemas.openxmlformats.org/markup-compatibility/2006" xmlns:a14="http://schemas.microsoft.com/office/drawing/2010/main">
        <mc:Choice Requires="a14">
          <p:sp>
            <p:nvSpPr>
              <p:cNvPr id="4" name="TextovéPole 3"/>
              <p:cNvSpPr txBox="1"/>
              <p:nvPr/>
            </p:nvSpPr>
            <p:spPr>
              <a:xfrm>
                <a:off x="5040780" y="5069941"/>
                <a:ext cx="2370970"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cs-CZ"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𝑢</m:t>
                          </m:r>
                        </m:e>
                        <m:sub>
                          <m:r>
                            <a:rPr lang="en-US" sz="2800" i="1">
                              <a:latin typeface="Cambria Math" panose="02040503050406030204" pitchFamily="18" charset="0"/>
                            </a:rPr>
                            <m:t>𝑖</m:t>
                          </m:r>
                        </m:sub>
                      </m:sSub>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a:latin typeface="Cambria Math" panose="02040503050406030204" pitchFamily="18" charset="0"/>
                            </a:rPr>
                            <m:t>𝐺</m:t>
                          </m:r>
                        </m:e>
                      </m:d>
                    </m:oMath>
                  </m:oMathPara>
                </a14:m>
                <a:endParaRPr lang="cs-CZ" sz="28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5040780" y="5069941"/>
                <a:ext cx="2370970" cy="523220"/>
              </a:xfrm>
              <a:prstGeom prst="rect">
                <a:avLst/>
              </a:prstGeom>
              <a:blipFill>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370168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defRPr/>
            </a:pPr>
            <a:r>
              <a:rPr lang="cs-CZ" sz="2800" dirty="0"/>
              <a:t>Charita jako VS</a:t>
            </a:r>
          </a:p>
        </p:txBody>
      </p:sp>
      <p:sp>
        <p:nvSpPr>
          <p:cNvPr id="3" name="Zástupný symbol pro obsah 2"/>
          <p:cNvSpPr>
            <a:spLocks noGrp="1"/>
          </p:cNvSpPr>
          <p:nvPr>
            <p:ph idx="1"/>
          </p:nvPr>
        </p:nvSpPr>
        <p:spPr/>
        <p:txBody>
          <a:bodyPr/>
          <a:lstStyle/>
          <a:p>
            <a:pPr marL="0" indent="0" algn="ctr">
              <a:buNone/>
            </a:pPr>
            <a:r>
              <a:rPr lang="cs-CZ" sz="2400" dirty="0"/>
              <a:t>V dostatečně velké skupině vnímá jedinec svůj příspěvek jako málo podstatný</a:t>
            </a:r>
          </a:p>
          <a:p>
            <a:pPr marL="0" indent="0" algn="ctr">
              <a:buNone/>
            </a:pPr>
            <a:endParaRPr lang="en-US" sz="2400" dirty="0"/>
          </a:p>
          <a:p>
            <a:pPr marL="0" indent="0" algn="ctr">
              <a:buNone/>
            </a:pPr>
            <a:endParaRPr lang="cs-CZ" sz="2400" dirty="0"/>
          </a:p>
          <a:p>
            <a:pPr marL="0" indent="0" algn="ctr">
              <a:buNone/>
            </a:pPr>
            <a:r>
              <a:rPr lang="cs-CZ" sz="2400" dirty="0"/>
              <a:t>ostatní výpadek jeho příspěvků snadno kompenzují</a:t>
            </a:r>
          </a:p>
          <a:p>
            <a:pPr marL="0" indent="0" algn="ctr">
              <a:buNone/>
            </a:pPr>
            <a:endParaRPr lang="en-US" sz="2400" dirty="0"/>
          </a:p>
          <a:p>
            <a:pPr marL="0" indent="0" algn="ctr">
              <a:buNone/>
            </a:pPr>
            <a:endParaRPr lang="cs-CZ" sz="2400" dirty="0"/>
          </a:p>
          <a:p>
            <a:pPr marL="0" indent="0" algn="ctr">
              <a:buNone/>
            </a:pPr>
            <a:r>
              <a:rPr lang="cs-CZ" sz="2400" dirty="0"/>
              <a:t>Racionální volba černého </a:t>
            </a:r>
            <a:r>
              <a:rPr lang="cs-CZ" sz="2400" dirty="0" err="1"/>
              <a:t>pasažérství</a:t>
            </a:r>
            <a:endParaRPr lang="cs-CZ" sz="2400" dirty="0"/>
          </a:p>
          <a:p>
            <a:pPr marL="0" indent="0" algn="ctr">
              <a:buNone/>
            </a:pPr>
            <a:endParaRPr lang="cs-CZ" sz="2400" dirty="0"/>
          </a:p>
        </p:txBody>
      </p:sp>
      <p:sp>
        <p:nvSpPr>
          <p:cNvPr id="10" name="Zástupný symbol pro zápatí 9"/>
          <p:cNvSpPr>
            <a:spLocks noGrp="1"/>
          </p:cNvSpPr>
          <p:nvPr>
            <p:ph type="ftr" sz="quarter" idx="10"/>
          </p:nvPr>
        </p:nvSpPr>
        <p:spPr/>
        <p:txBody>
          <a:bodyPr/>
          <a:lstStyle/>
          <a:p>
            <a:pPr>
              <a:defRPr/>
            </a:pPr>
            <a:r>
              <a:rPr lang="cs-CZ"/>
              <a:t>MPV_VESO Behavioralni VE</a:t>
            </a:r>
          </a:p>
        </p:txBody>
      </p:sp>
      <p:sp>
        <p:nvSpPr>
          <p:cNvPr id="8" name="Šipka dolů 7"/>
          <p:cNvSpPr/>
          <p:nvPr/>
        </p:nvSpPr>
        <p:spPr>
          <a:xfrm>
            <a:off x="5772150" y="2459823"/>
            <a:ext cx="647700" cy="719138"/>
          </a:xfrm>
          <a:prstGeom prst="downArrow">
            <a:avLst/>
          </a:prstGeom>
          <a:solidFill>
            <a:srgbClr val="00287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cs-CZ"/>
          </a:p>
        </p:txBody>
      </p:sp>
      <p:sp>
        <p:nvSpPr>
          <p:cNvPr id="9" name="Šipka dolů 8"/>
          <p:cNvSpPr/>
          <p:nvPr/>
        </p:nvSpPr>
        <p:spPr>
          <a:xfrm>
            <a:off x="5772150" y="4249707"/>
            <a:ext cx="647700" cy="719137"/>
          </a:xfrm>
          <a:prstGeom prst="downArrow">
            <a:avLst/>
          </a:prstGeom>
          <a:solidFill>
            <a:srgbClr val="00287D"/>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cs-CZ"/>
          </a:p>
        </p:txBody>
      </p:sp>
    </p:spTree>
    <p:extLst>
      <p:ext uri="{BB962C8B-B14F-4D97-AF65-F5344CB8AC3E}">
        <p14:creationId xmlns:p14="http://schemas.microsoft.com/office/powerpoint/2010/main" val="2741667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a:t>Příklady dobrovolné spolupráce</a:t>
            </a:r>
          </a:p>
        </p:txBody>
      </p:sp>
      <p:sp>
        <p:nvSpPr>
          <p:cNvPr id="3" name="Zástupný symbol pro obsah 2"/>
          <p:cNvSpPr>
            <a:spLocks noGrp="1"/>
          </p:cNvSpPr>
          <p:nvPr>
            <p:ph idx="1"/>
          </p:nvPr>
        </p:nvSpPr>
        <p:spPr/>
        <p:txBody>
          <a:bodyPr/>
          <a:lstStyle/>
          <a:p>
            <a:pPr eaLnBrk="1" hangingPunct="1">
              <a:lnSpc>
                <a:spcPct val="100000"/>
              </a:lnSpc>
              <a:defRPr/>
            </a:pPr>
            <a:r>
              <a:rPr lang="cs-CZ" dirty="0"/>
              <a:t>V realitě ale lidé na veřejné statky dobrovolně přispívají (např. příspěvky na charitu)</a:t>
            </a:r>
          </a:p>
          <a:p>
            <a:pPr eaLnBrk="1" hangingPunct="1">
              <a:lnSpc>
                <a:spcPct val="100000"/>
              </a:lnSpc>
              <a:defRPr/>
            </a:pPr>
            <a:endParaRPr lang="cs-CZ" dirty="0"/>
          </a:p>
          <a:p>
            <a:pPr eaLnBrk="1" hangingPunct="1">
              <a:lnSpc>
                <a:spcPct val="100000"/>
              </a:lnSpc>
              <a:defRPr/>
            </a:pPr>
            <a:endParaRPr lang="cs-CZ" dirty="0"/>
          </a:p>
          <a:p>
            <a:pPr marL="72000" indent="0" eaLnBrk="1" hangingPunct="1">
              <a:lnSpc>
                <a:spcPct val="100000"/>
              </a:lnSpc>
              <a:buNone/>
              <a:defRPr/>
            </a:pPr>
            <a:r>
              <a:rPr lang="cs-CZ" dirty="0"/>
              <a:t>Důvody altruistického chování</a:t>
            </a:r>
          </a:p>
          <a:p>
            <a:pPr eaLnBrk="1" hangingPunct="1">
              <a:defRPr/>
            </a:pPr>
            <a:r>
              <a:rPr lang="cs-CZ" dirty="0"/>
              <a:t>Etika, společenské normy, výchova, zvyk </a:t>
            </a:r>
          </a:p>
          <a:p>
            <a:pPr eaLnBrk="1" hangingPunct="1">
              <a:defRPr/>
            </a:pPr>
            <a:r>
              <a:rPr lang="cs-CZ" dirty="0"/>
              <a:t>Sobecký altruismus (</a:t>
            </a:r>
            <a:r>
              <a:rPr lang="cs-CZ" dirty="0" err="1"/>
              <a:t>warm</a:t>
            </a:r>
            <a:r>
              <a:rPr lang="cs-CZ" dirty="0"/>
              <a:t> </a:t>
            </a:r>
            <a:r>
              <a:rPr lang="cs-CZ" dirty="0" err="1"/>
              <a:t>glow</a:t>
            </a:r>
            <a:r>
              <a:rPr lang="cs-CZ" dirty="0"/>
              <a:t>)</a:t>
            </a:r>
          </a:p>
        </p:txBody>
      </p:sp>
      <p:sp>
        <p:nvSpPr>
          <p:cNvPr id="5" name="Zástupný symbol pro zápatí 4">
            <a:extLst>
              <a:ext uri="{FF2B5EF4-FFF2-40B4-BE49-F238E27FC236}">
                <a16:creationId xmlns:a16="http://schemas.microsoft.com/office/drawing/2014/main" id="{D504EA52-6344-456C-BC41-7E8BBCF57EB0}"/>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089901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F1F7AA92-B81E-4FA0-BBE1-A045B680BA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10900" y="4184792"/>
            <a:ext cx="1025583" cy="2508251"/>
          </a:xfrm>
          <a:prstGeom prst="rect">
            <a:avLst/>
          </a:prstGeom>
        </p:spPr>
      </p:pic>
      <p:grpSp>
        <p:nvGrpSpPr>
          <p:cNvPr id="27" name="Skupina 26">
            <a:extLst>
              <a:ext uri="{FF2B5EF4-FFF2-40B4-BE49-F238E27FC236}">
                <a16:creationId xmlns:a16="http://schemas.microsoft.com/office/drawing/2014/main" id="{37ADBB11-C451-492D-9426-EA720DFBD588}"/>
              </a:ext>
            </a:extLst>
          </p:cNvPr>
          <p:cNvGrpSpPr/>
          <p:nvPr/>
        </p:nvGrpSpPr>
        <p:grpSpPr>
          <a:xfrm>
            <a:off x="239118" y="298164"/>
            <a:ext cx="2031471" cy="3448478"/>
            <a:chOff x="239118" y="298164"/>
            <a:chExt cx="2031471" cy="3448478"/>
          </a:xfrm>
        </p:grpSpPr>
        <p:pic>
          <p:nvPicPr>
            <p:cNvPr id="3" name="Obrázek 2">
              <a:extLst>
                <a:ext uri="{FF2B5EF4-FFF2-40B4-BE49-F238E27FC236}">
                  <a16:creationId xmlns:a16="http://schemas.microsoft.com/office/drawing/2014/main" id="{39F08B78-9A3D-48E4-ABAF-730B5A7FC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18" y="898776"/>
              <a:ext cx="1317138" cy="2847866"/>
            </a:xfrm>
            <a:prstGeom prst="rect">
              <a:avLst/>
            </a:prstGeom>
          </p:spPr>
        </p:pic>
        <p:sp>
          <p:nvSpPr>
            <p:cNvPr id="6" name="Myšlenková bublina: obláček 5">
              <a:extLst>
                <a:ext uri="{FF2B5EF4-FFF2-40B4-BE49-F238E27FC236}">
                  <a16:creationId xmlns:a16="http://schemas.microsoft.com/office/drawing/2014/main" id="{61126C8E-80E1-41BF-8F41-74F77C1EFA5B}"/>
                </a:ext>
              </a:extLst>
            </p:cNvPr>
            <p:cNvSpPr/>
            <p:nvPr/>
          </p:nvSpPr>
          <p:spPr>
            <a:xfrm>
              <a:off x="1093546" y="298164"/>
              <a:ext cx="1177043" cy="600611"/>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400" b="1" dirty="0"/>
                <a:t>?</a:t>
              </a:r>
            </a:p>
          </p:txBody>
        </p:sp>
      </p:grpSp>
      <p:sp>
        <p:nvSpPr>
          <p:cNvPr id="7" name="Myšlenková bublina: obláček 6">
            <a:extLst>
              <a:ext uri="{FF2B5EF4-FFF2-40B4-BE49-F238E27FC236}">
                <a16:creationId xmlns:a16="http://schemas.microsoft.com/office/drawing/2014/main" id="{CBB67509-95E5-4CDD-9441-71DE8A91231D}"/>
              </a:ext>
            </a:extLst>
          </p:cNvPr>
          <p:cNvSpPr/>
          <p:nvPr/>
        </p:nvSpPr>
        <p:spPr>
          <a:xfrm>
            <a:off x="10406062" y="3746642"/>
            <a:ext cx="1019175" cy="438150"/>
          </a:xfrm>
          <a:prstGeom prst="cloudCallout">
            <a:avLst>
              <a:gd name="adj1" fmla="val 25896"/>
              <a:gd name="adj2" fmla="val 60326"/>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400" b="1" dirty="0"/>
              <a:t>?</a:t>
            </a:r>
          </a:p>
        </p:txBody>
      </p:sp>
      <p:grpSp>
        <p:nvGrpSpPr>
          <p:cNvPr id="22" name="Skupina 21">
            <a:extLst>
              <a:ext uri="{FF2B5EF4-FFF2-40B4-BE49-F238E27FC236}">
                <a16:creationId xmlns:a16="http://schemas.microsoft.com/office/drawing/2014/main" id="{4FE04B5F-6B38-483A-9B3E-D956BBE9FB6E}"/>
              </a:ext>
            </a:extLst>
          </p:cNvPr>
          <p:cNvGrpSpPr/>
          <p:nvPr/>
        </p:nvGrpSpPr>
        <p:grpSpPr>
          <a:xfrm>
            <a:off x="3547740" y="4262851"/>
            <a:ext cx="1941530" cy="1865294"/>
            <a:chOff x="3466493" y="4330696"/>
            <a:chExt cx="1941530" cy="1865294"/>
          </a:xfrm>
        </p:grpSpPr>
        <p:pic>
          <p:nvPicPr>
            <p:cNvPr id="10" name="Obrázek 9">
              <a:extLst>
                <a:ext uri="{FF2B5EF4-FFF2-40B4-BE49-F238E27FC236}">
                  <a16:creationId xmlns:a16="http://schemas.microsoft.com/office/drawing/2014/main" id="{4E4176E7-67F2-4203-BFD4-CD504A3998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466493" y="4859493"/>
              <a:ext cx="640821" cy="1336497"/>
            </a:xfrm>
            <a:prstGeom prst="rect">
              <a:avLst/>
            </a:prstGeom>
          </p:spPr>
        </p:pic>
        <p:sp>
          <p:nvSpPr>
            <p:cNvPr id="20" name="Řečová bublina: oválný bublinový popisek 19">
              <a:extLst>
                <a:ext uri="{FF2B5EF4-FFF2-40B4-BE49-F238E27FC236}">
                  <a16:creationId xmlns:a16="http://schemas.microsoft.com/office/drawing/2014/main" id="{2E8DA841-8D78-46CC-9B86-3105544203C0}"/>
                </a:ext>
              </a:extLst>
            </p:cNvPr>
            <p:cNvSpPr/>
            <p:nvPr/>
          </p:nvSpPr>
          <p:spPr>
            <a:xfrm>
              <a:off x="3657601" y="4330696"/>
              <a:ext cx="1750422"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nepřizná</a:t>
              </a:r>
            </a:p>
          </p:txBody>
        </p:sp>
      </p:grpSp>
      <p:grpSp>
        <p:nvGrpSpPr>
          <p:cNvPr id="18" name="Skupina 17">
            <a:extLst>
              <a:ext uri="{FF2B5EF4-FFF2-40B4-BE49-F238E27FC236}">
                <a16:creationId xmlns:a16="http://schemas.microsoft.com/office/drawing/2014/main" id="{2D960DFC-700F-48AE-B28D-D2CB12D6DED3}"/>
              </a:ext>
            </a:extLst>
          </p:cNvPr>
          <p:cNvGrpSpPr/>
          <p:nvPr/>
        </p:nvGrpSpPr>
        <p:grpSpPr>
          <a:xfrm>
            <a:off x="6306365" y="3404307"/>
            <a:ext cx="2104758" cy="1558403"/>
            <a:chOff x="6017551" y="3421166"/>
            <a:chExt cx="2104758" cy="1558403"/>
          </a:xfrm>
        </p:grpSpPr>
        <p:pic>
          <p:nvPicPr>
            <p:cNvPr id="15" name="Obrázek 14">
              <a:extLst>
                <a:ext uri="{FF2B5EF4-FFF2-40B4-BE49-F238E27FC236}">
                  <a16:creationId xmlns:a16="http://schemas.microsoft.com/office/drawing/2014/main" id="{445E2CD9-4CD1-4738-A5AD-A71950D7F8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7551" y="3594011"/>
              <a:ext cx="640821" cy="1385558"/>
            </a:xfrm>
            <a:prstGeom prst="rect">
              <a:avLst/>
            </a:prstGeom>
          </p:spPr>
        </p:pic>
        <p:sp>
          <p:nvSpPr>
            <p:cNvPr id="21" name="Řečová bublina: oválný bublinový popisek 20">
              <a:extLst>
                <a:ext uri="{FF2B5EF4-FFF2-40B4-BE49-F238E27FC236}">
                  <a16:creationId xmlns:a16="http://schemas.microsoft.com/office/drawing/2014/main" id="{90525B72-027A-4C1B-BEEC-BF618ABE6C1A}"/>
                </a:ext>
              </a:extLst>
            </p:cNvPr>
            <p:cNvSpPr/>
            <p:nvPr/>
          </p:nvSpPr>
          <p:spPr>
            <a:xfrm>
              <a:off x="6707168" y="3421166"/>
              <a:ext cx="1415141"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přizná</a:t>
              </a:r>
            </a:p>
          </p:txBody>
        </p:sp>
      </p:grpSp>
      <p:grpSp>
        <p:nvGrpSpPr>
          <p:cNvPr id="19" name="Skupina 18">
            <a:extLst>
              <a:ext uri="{FF2B5EF4-FFF2-40B4-BE49-F238E27FC236}">
                <a16:creationId xmlns:a16="http://schemas.microsoft.com/office/drawing/2014/main" id="{F6EDDFBE-4CC9-435A-93F9-FF9A6DAFDF2F}"/>
              </a:ext>
            </a:extLst>
          </p:cNvPr>
          <p:cNvGrpSpPr/>
          <p:nvPr/>
        </p:nvGrpSpPr>
        <p:grpSpPr>
          <a:xfrm>
            <a:off x="6210040" y="4993527"/>
            <a:ext cx="2457482" cy="1587529"/>
            <a:chOff x="6087422" y="4997586"/>
            <a:chExt cx="2457482" cy="1587529"/>
          </a:xfrm>
        </p:grpSpPr>
        <p:pic>
          <p:nvPicPr>
            <p:cNvPr id="16" name="Obrázek 15">
              <a:extLst>
                <a:ext uri="{FF2B5EF4-FFF2-40B4-BE49-F238E27FC236}">
                  <a16:creationId xmlns:a16="http://schemas.microsoft.com/office/drawing/2014/main" id="{B4A552F5-54F9-4270-BDA2-02E5DD8D3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422" y="5199557"/>
              <a:ext cx="640821" cy="1385558"/>
            </a:xfrm>
            <a:prstGeom prst="rect">
              <a:avLst/>
            </a:prstGeom>
          </p:spPr>
        </p:pic>
        <p:sp>
          <p:nvSpPr>
            <p:cNvPr id="23" name="Řečová bublina: oválný bublinový popisek 22">
              <a:extLst>
                <a:ext uri="{FF2B5EF4-FFF2-40B4-BE49-F238E27FC236}">
                  <a16:creationId xmlns:a16="http://schemas.microsoft.com/office/drawing/2014/main" id="{41848A80-A504-47EE-8A3D-77871900E01B}"/>
                </a:ext>
              </a:extLst>
            </p:cNvPr>
            <p:cNvSpPr/>
            <p:nvPr/>
          </p:nvSpPr>
          <p:spPr>
            <a:xfrm>
              <a:off x="6740498" y="4997586"/>
              <a:ext cx="1804406"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nepřizná</a:t>
              </a:r>
            </a:p>
          </p:txBody>
        </p:sp>
      </p:grpSp>
      <p:grpSp>
        <p:nvGrpSpPr>
          <p:cNvPr id="17" name="Skupina 16">
            <a:extLst>
              <a:ext uri="{FF2B5EF4-FFF2-40B4-BE49-F238E27FC236}">
                <a16:creationId xmlns:a16="http://schemas.microsoft.com/office/drawing/2014/main" id="{A71E21A9-45F9-4C50-BD34-D2F1C21F963C}"/>
              </a:ext>
            </a:extLst>
          </p:cNvPr>
          <p:cNvGrpSpPr/>
          <p:nvPr/>
        </p:nvGrpSpPr>
        <p:grpSpPr>
          <a:xfrm>
            <a:off x="5000238" y="1809383"/>
            <a:ext cx="2429569" cy="1764970"/>
            <a:chOff x="5329769" y="1712807"/>
            <a:chExt cx="2429569" cy="1764970"/>
          </a:xfrm>
        </p:grpSpPr>
        <p:pic>
          <p:nvPicPr>
            <p:cNvPr id="14" name="Obrázek 13">
              <a:extLst>
                <a:ext uri="{FF2B5EF4-FFF2-40B4-BE49-F238E27FC236}">
                  <a16:creationId xmlns:a16="http://schemas.microsoft.com/office/drawing/2014/main" id="{2F8F5A00-6E59-4467-9CC4-DAA8CA077B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9769" y="2092219"/>
              <a:ext cx="640821" cy="1385558"/>
            </a:xfrm>
            <a:prstGeom prst="rect">
              <a:avLst/>
            </a:prstGeom>
          </p:spPr>
        </p:pic>
        <p:sp>
          <p:nvSpPr>
            <p:cNvPr id="24" name="Řečová bublina: oválný bublinový popisek 23">
              <a:extLst>
                <a:ext uri="{FF2B5EF4-FFF2-40B4-BE49-F238E27FC236}">
                  <a16:creationId xmlns:a16="http://schemas.microsoft.com/office/drawing/2014/main" id="{29C5E05D-E9CE-414B-AA12-02AD73759187}"/>
                </a:ext>
              </a:extLst>
            </p:cNvPr>
            <p:cNvSpPr/>
            <p:nvPr/>
          </p:nvSpPr>
          <p:spPr>
            <a:xfrm>
              <a:off x="5872508" y="1712807"/>
              <a:ext cx="1886830"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nepřizná</a:t>
              </a:r>
            </a:p>
          </p:txBody>
        </p:sp>
      </p:grpSp>
      <p:cxnSp>
        <p:nvCxnSpPr>
          <p:cNvPr id="26" name="Přímá spojnice se šipkou 25">
            <a:extLst>
              <a:ext uri="{FF2B5EF4-FFF2-40B4-BE49-F238E27FC236}">
                <a16:creationId xmlns:a16="http://schemas.microsoft.com/office/drawing/2014/main" id="{B1E240CE-E043-4EB9-89AA-8A65460CBA96}"/>
              </a:ext>
            </a:extLst>
          </p:cNvPr>
          <p:cNvCxnSpPr>
            <a:cxnSpLocks/>
          </p:cNvCxnSpPr>
          <p:nvPr/>
        </p:nvCxnSpPr>
        <p:spPr>
          <a:xfrm flipV="1">
            <a:off x="3590622" y="955390"/>
            <a:ext cx="1186861" cy="49326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Přímá spojnice se šipkou 27">
            <a:extLst>
              <a:ext uri="{FF2B5EF4-FFF2-40B4-BE49-F238E27FC236}">
                <a16:creationId xmlns:a16="http://schemas.microsoft.com/office/drawing/2014/main" id="{789F7079-40E1-4DF5-8627-0854B219961C}"/>
              </a:ext>
            </a:extLst>
          </p:cNvPr>
          <p:cNvCxnSpPr>
            <a:cxnSpLocks/>
          </p:cNvCxnSpPr>
          <p:nvPr/>
        </p:nvCxnSpPr>
        <p:spPr>
          <a:xfrm>
            <a:off x="3590622" y="1438382"/>
            <a:ext cx="1206983" cy="10889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Přímá spojnice se šipkou 29">
            <a:extLst>
              <a:ext uri="{FF2B5EF4-FFF2-40B4-BE49-F238E27FC236}">
                <a16:creationId xmlns:a16="http://schemas.microsoft.com/office/drawing/2014/main" id="{6AEECF63-3E71-47EF-8FFB-98259F79262A}"/>
              </a:ext>
            </a:extLst>
          </p:cNvPr>
          <p:cNvCxnSpPr>
            <a:cxnSpLocks/>
          </p:cNvCxnSpPr>
          <p:nvPr/>
        </p:nvCxnSpPr>
        <p:spPr>
          <a:xfrm flipV="1">
            <a:off x="4827218" y="4265456"/>
            <a:ext cx="1488911" cy="86142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Přímá spojnice se šipkou 31">
            <a:extLst>
              <a:ext uri="{FF2B5EF4-FFF2-40B4-BE49-F238E27FC236}">
                <a16:creationId xmlns:a16="http://schemas.microsoft.com/office/drawing/2014/main" id="{F58556AB-8508-426F-A9F0-B9BEC4C0F35C}"/>
              </a:ext>
            </a:extLst>
          </p:cNvPr>
          <p:cNvCxnSpPr>
            <a:cxnSpLocks/>
            <a:endCxn id="16" idx="1"/>
          </p:cNvCxnSpPr>
          <p:nvPr/>
        </p:nvCxnSpPr>
        <p:spPr>
          <a:xfrm>
            <a:off x="4807131" y="5120640"/>
            <a:ext cx="1402909" cy="76763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5" name="Skupina 24">
            <a:extLst>
              <a:ext uri="{FF2B5EF4-FFF2-40B4-BE49-F238E27FC236}">
                <a16:creationId xmlns:a16="http://schemas.microsoft.com/office/drawing/2014/main" id="{9A1990B6-16BE-49BC-999A-4093110688AD}"/>
              </a:ext>
            </a:extLst>
          </p:cNvPr>
          <p:cNvGrpSpPr/>
          <p:nvPr/>
        </p:nvGrpSpPr>
        <p:grpSpPr>
          <a:xfrm>
            <a:off x="2554051" y="298164"/>
            <a:ext cx="1730566" cy="1921054"/>
            <a:chOff x="2554051" y="298164"/>
            <a:chExt cx="1730566" cy="1921054"/>
          </a:xfrm>
        </p:grpSpPr>
        <p:pic>
          <p:nvPicPr>
            <p:cNvPr id="8" name="Obrázek 7">
              <a:extLst>
                <a:ext uri="{FF2B5EF4-FFF2-40B4-BE49-F238E27FC236}">
                  <a16:creationId xmlns:a16="http://schemas.microsoft.com/office/drawing/2014/main" id="{EC957296-D75C-4F14-9FB9-BBF35A36F2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2554051" y="882721"/>
              <a:ext cx="640821" cy="1336497"/>
            </a:xfrm>
            <a:prstGeom prst="rect">
              <a:avLst/>
            </a:prstGeom>
          </p:spPr>
        </p:pic>
        <p:sp>
          <p:nvSpPr>
            <p:cNvPr id="33" name="Řečová bublina: oválný bublinový popisek 32">
              <a:extLst>
                <a:ext uri="{FF2B5EF4-FFF2-40B4-BE49-F238E27FC236}">
                  <a16:creationId xmlns:a16="http://schemas.microsoft.com/office/drawing/2014/main" id="{4376E202-46E4-4EBB-9D3F-A2AA8B5F724F}"/>
                </a:ext>
              </a:extLst>
            </p:cNvPr>
            <p:cNvSpPr/>
            <p:nvPr/>
          </p:nvSpPr>
          <p:spPr>
            <a:xfrm>
              <a:off x="2810864" y="298164"/>
              <a:ext cx="1473753" cy="554484"/>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přizná</a:t>
              </a:r>
            </a:p>
          </p:txBody>
        </p:sp>
      </p:grpSp>
      <p:grpSp>
        <p:nvGrpSpPr>
          <p:cNvPr id="13" name="Skupina 12">
            <a:extLst>
              <a:ext uri="{FF2B5EF4-FFF2-40B4-BE49-F238E27FC236}">
                <a16:creationId xmlns:a16="http://schemas.microsoft.com/office/drawing/2014/main" id="{C339E676-B036-488F-BAC9-38085C774646}"/>
              </a:ext>
            </a:extLst>
          </p:cNvPr>
          <p:cNvGrpSpPr/>
          <p:nvPr/>
        </p:nvGrpSpPr>
        <p:grpSpPr>
          <a:xfrm>
            <a:off x="4908827" y="195423"/>
            <a:ext cx="1899544" cy="1579243"/>
            <a:chOff x="4908827" y="195423"/>
            <a:chExt cx="1899544" cy="1579243"/>
          </a:xfrm>
        </p:grpSpPr>
        <p:pic>
          <p:nvPicPr>
            <p:cNvPr id="11" name="Obrázek 10">
              <a:extLst>
                <a:ext uri="{FF2B5EF4-FFF2-40B4-BE49-F238E27FC236}">
                  <a16:creationId xmlns:a16="http://schemas.microsoft.com/office/drawing/2014/main" id="{BC6C1144-7406-4F5B-84D3-AE6D69FC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8827" y="389108"/>
              <a:ext cx="640821" cy="1385558"/>
            </a:xfrm>
            <a:prstGeom prst="rect">
              <a:avLst/>
            </a:prstGeom>
          </p:spPr>
        </p:pic>
        <p:sp>
          <p:nvSpPr>
            <p:cNvPr id="34" name="Řečová bublina: oválný bublinový popisek 33">
              <a:extLst>
                <a:ext uri="{FF2B5EF4-FFF2-40B4-BE49-F238E27FC236}">
                  <a16:creationId xmlns:a16="http://schemas.microsoft.com/office/drawing/2014/main" id="{DFA613E9-3963-4749-9956-E9C45099BC90}"/>
                </a:ext>
              </a:extLst>
            </p:cNvPr>
            <p:cNvSpPr/>
            <p:nvPr/>
          </p:nvSpPr>
          <p:spPr>
            <a:xfrm>
              <a:off x="5471649" y="195423"/>
              <a:ext cx="1336722" cy="438150"/>
            </a:xfrm>
            <a:prstGeom prst="wedgeEllipse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sz="2000" b="1" dirty="0"/>
                <a:t>přizná</a:t>
              </a:r>
            </a:p>
          </p:txBody>
        </p:sp>
      </p:grpSp>
      <p:sp>
        <p:nvSpPr>
          <p:cNvPr id="2" name="Obdélník 1">
            <a:extLst>
              <a:ext uri="{FF2B5EF4-FFF2-40B4-BE49-F238E27FC236}">
                <a16:creationId xmlns:a16="http://schemas.microsoft.com/office/drawing/2014/main" id="{3C3DD3CD-D913-4CA1-B428-75D5A7D5C95B}"/>
              </a:ext>
            </a:extLst>
          </p:cNvPr>
          <p:cNvSpPr/>
          <p:nvPr/>
        </p:nvSpPr>
        <p:spPr>
          <a:xfrm>
            <a:off x="7417239" y="240634"/>
            <a:ext cx="1463862" cy="461665"/>
          </a:xfrm>
          <a:prstGeom prst="rect">
            <a:avLst/>
          </a:prstGeom>
        </p:spPr>
        <p:txBody>
          <a:bodyPr wrap="none">
            <a:spAutoFit/>
          </a:bodyPr>
          <a:lstStyle/>
          <a:p>
            <a:r>
              <a:rPr lang="cs-CZ" b="1" dirty="0">
                <a:sym typeface="Symbol" panose="05050102010706020507" pitchFamily="18" charset="2"/>
              </a:rPr>
              <a:t></a:t>
            </a:r>
            <a:r>
              <a:rPr lang="cs-CZ" b="1" dirty="0"/>
              <a:t> 10 let</a:t>
            </a:r>
            <a:endParaRPr lang="cs-CZ" dirty="0"/>
          </a:p>
        </p:txBody>
      </p:sp>
      <p:sp>
        <p:nvSpPr>
          <p:cNvPr id="4" name="Obdélník 3">
            <a:extLst>
              <a:ext uri="{FF2B5EF4-FFF2-40B4-BE49-F238E27FC236}">
                <a16:creationId xmlns:a16="http://schemas.microsoft.com/office/drawing/2014/main" id="{EF0105AF-1CD3-489E-80CF-60779FF1255F}"/>
              </a:ext>
            </a:extLst>
          </p:cNvPr>
          <p:cNvSpPr/>
          <p:nvPr/>
        </p:nvSpPr>
        <p:spPr>
          <a:xfrm>
            <a:off x="7464641" y="1774666"/>
            <a:ext cx="1463862" cy="461665"/>
          </a:xfrm>
          <a:prstGeom prst="rect">
            <a:avLst/>
          </a:prstGeom>
        </p:spPr>
        <p:txBody>
          <a:bodyPr wrap="none">
            <a:spAutoFit/>
          </a:bodyPr>
          <a:lstStyle/>
          <a:p>
            <a:r>
              <a:rPr lang="cs-CZ" b="1" dirty="0">
                <a:sym typeface="Symbol" panose="05050102010706020507" pitchFamily="18" charset="2"/>
              </a:rPr>
              <a:t> 20 let</a:t>
            </a:r>
            <a:endParaRPr lang="cs-CZ" dirty="0"/>
          </a:p>
        </p:txBody>
      </p:sp>
      <p:sp>
        <p:nvSpPr>
          <p:cNvPr id="9" name="Obdélník 8">
            <a:extLst>
              <a:ext uri="{FF2B5EF4-FFF2-40B4-BE49-F238E27FC236}">
                <a16:creationId xmlns:a16="http://schemas.microsoft.com/office/drawing/2014/main" id="{36B27FC7-524A-418D-B3A4-0D22F5108BE4}"/>
              </a:ext>
            </a:extLst>
          </p:cNvPr>
          <p:cNvSpPr/>
          <p:nvPr/>
        </p:nvSpPr>
        <p:spPr>
          <a:xfrm>
            <a:off x="8806952" y="3404307"/>
            <a:ext cx="1268296" cy="461665"/>
          </a:xfrm>
          <a:prstGeom prst="rect">
            <a:avLst/>
          </a:prstGeom>
        </p:spPr>
        <p:txBody>
          <a:bodyPr wrap="none">
            <a:spAutoFit/>
          </a:bodyPr>
          <a:lstStyle/>
          <a:p>
            <a:r>
              <a:rPr lang="cs-CZ" b="1" dirty="0">
                <a:sym typeface="Symbol" panose="05050102010706020507" pitchFamily="18" charset="2"/>
              </a:rPr>
              <a:t> 0 let</a:t>
            </a:r>
            <a:endParaRPr lang="cs-CZ" dirty="0"/>
          </a:p>
        </p:txBody>
      </p:sp>
      <p:sp>
        <p:nvSpPr>
          <p:cNvPr id="12" name="Obdélník 11">
            <a:extLst>
              <a:ext uri="{FF2B5EF4-FFF2-40B4-BE49-F238E27FC236}">
                <a16:creationId xmlns:a16="http://schemas.microsoft.com/office/drawing/2014/main" id="{8F2F0BE7-A41B-4797-9F90-76C536851CB6}"/>
              </a:ext>
            </a:extLst>
          </p:cNvPr>
          <p:cNvSpPr/>
          <p:nvPr/>
        </p:nvSpPr>
        <p:spPr>
          <a:xfrm>
            <a:off x="8806953" y="4953500"/>
            <a:ext cx="1374094" cy="461665"/>
          </a:xfrm>
          <a:prstGeom prst="rect">
            <a:avLst/>
          </a:prstGeom>
        </p:spPr>
        <p:txBody>
          <a:bodyPr wrap="none">
            <a:spAutoFit/>
          </a:bodyPr>
          <a:lstStyle/>
          <a:p>
            <a:r>
              <a:rPr lang="cs-CZ" b="1" dirty="0">
                <a:sym typeface="Symbol" panose="05050102010706020507" pitchFamily="18" charset="2"/>
              </a:rPr>
              <a:t> 1 rok</a:t>
            </a:r>
            <a:endParaRPr lang="cs-CZ" dirty="0"/>
          </a:p>
        </p:txBody>
      </p:sp>
      <p:sp>
        <p:nvSpPr>
          <p:cNvPr id="38" name="TextovéPole 37">
            <a:extLst>
              <a:ext uri="{FF2B5EF4-FFF2-40B4-BE49-F238E27FC236}">
                <a16:creationId xmlns:a16="http://schemas.microsoft.com/office/drawing/2014/main" id="{2D0560D1-EFA0-447A-8EAA-3E27629B2C6A}"/>
              </a:ext>
            </a:extLst>
          </p:cNvPr>
          <p:cNvSpPr txBox="1"/>
          <p:nvPr/>
        </p:nvSpPr>
        <p:spPr>
          <a:xfrm>
            <a:off x="34581" y="3965717"/>
            <a:ext cx="2721777" cy="1477328"/>
          </a:xfrm>
          <a:prstGeom prst="rect">
            <a:avLst/>
          </a:prstGeom>
          <a:noFill/>
          <a:ln>
            <a:solidFill>
              <a:schemeClr val="tx1"/>
            </a:solidFill>
          </a:ln>
        </p:spPr>
        <p:txBody>
          <a:bodyPr wrap="square" rtlCol="0">
            <a:spAutoFit/>
          </a:bodyPr>
          <a:lstStyle/>
          <a:p>
            <a:pPr>
              <a:spcBef>
                <a:spcPts val="600"/>
              </a:spcBef>
            </a:pPr>
            <a:r>
              <a:rPr lang="cs-CZ" sz="2000" i="1" dirty="0"/>
              <a:t>Oba nepřiznají – 1 rok</a:t>
            </a:r>
          </a:p>
          <a:p>
            <a:pPr>
              <a:spcBef>
                <a:spcPts val="600"/>
              </a:spcBef>
            </a:pPr>
            <a:r>
              <a:rPr lang="cs-CZ" sz="2000" i="1" dirty="0"/>
              <a:t>Oba přiznají – 10 let</a:t>
            </a:r>
          </a:p>
          <a:p>
            <a:pPr>
              <a:spcBef>
                <a:spcPts val="600"/>
              </a:spcBef>
            </a:pPr>
            <a:r>
              <a:rPr lang="cs-CZ" sz="2000" i="1" dirty="0"/>
              <a:t>Jeden přizná/druhý ne – 0 / 20let</a:t>
            </a:r>
          </a:p>
        </p:txBody>
      </p:sp>
      <p:sp>
        <p:nvSpPr>
          <p:cNvPr id="29" name="Zástupný symbol pro zápatí 28">
            <a:extLst>
              <a:ext uri="{FF2B5EF4-FFF2-40B4-BE49-F238E27FC236}">
                <a16:creationId xmlns:a16="http://schemas.microsoft.com/office/drawing/2014/main" id="{E9763A04-51B5-40B3-B56D-E68E0BF98992}"/>
              </a:ext>
            </a:extLst>
          </p:cNvPr>
          <p:cNvSpPr>
            <a:spLocks noGrp="1"/>
          </p:cNvSpPr>
          <p:nvPr>
            <p:ph type="ftr" sz="quarter" idx="11"/>
          </p:nvPr>
        </p:nvSpPr>
        <p:spPr/>
        <p:txBody>
          <a:bodyPr/>
          <a:lstStyle/>
          <a:p>
            <a:r>
              <a:rPr lang="cs-CZ"/>
              <a:t>MPV_VESO Behavioralni VE</a:t>
            </a:r>
          </a:p>
        </p:txBody>
      </p:sp>
    </p:spTree>
    <p:extLst>
      <p:ext uri="{BB962C8B-B14F-4D97-AF65-F5344CB8AC3E}">
        <p14:creationId xmlns:p14="http://schemas.microsoft.com/office/powerpoint/2010/main" val="206078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4" grpId="0"/>
      <p:bldP spid="9" grpId="0"/>
      <p:bldP spid="12" grpId="0"/>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pPr>
              <a:defRPr/>
            </a:pPr>
            <a:r>
              <a:rPr lang="cs-CZ" sz="2800" dirty="0"/>
              <a:t>Nečistý altruismus (</a:t>
            </a:r>
            <a:r>
              <a:rPr lang="cs-CZ" sz="2800" dirty="0" err="1"/>
              <a:t>impure</a:t>
            </a:r>
            <a:r>
              <a:rPr lang="cs-CZ" sz="2800" dirty="0"/>
              <a:t> </a:t>
            </a:r>
            <a:r>
              <a:rPr lang="cs-CZ" sz="2800" dirty="0" err="1"/>
              <a:t>altruism</a:t>
            </a:r>
            <a:r>
              <a:rPr lang="cs-CZ" sz="2800" dirty="0"/>
              <a:t>)</a:t>
            </a:r>
          </a:p>
        </p:txBody>
      </p:sp>
      <p:sp>
        <p:nvSpPr>
          <p:cNvPr id="8" name="Zástupný symbol pro obsah 7"/>
          <p:cNvSpPr>
            <a:spLocks noGrp="1"/>
          </p:cNvSpPr>
          <p:nvPr>
            <p:ph idx="1"/>
          </p:nvPr>
        </p:nvSpPr>
        <p:spPr/>
        <p:txBody>
          <a:bodyPr/>
          <a:lstStyle/>
          <a:p>
            <a:pPr>
              <a:defRPr/>
            </a:pPr>
            <a:r>
              <a:rPr lang="cs-CZ" dirty="0" err="1"/>
              <a:t>Andreoni</a:t>
            </a:r>
            <a:r>
              <a:rPr lang="cs-CZ" dirty="0"/>
              <a:t> (1990)</a:t>
            </a:r>
          </a:p>
          <a:p>
            <a:pPr>
              <a:defRPr/>
            </a:pPr>
            <a:endParaRPr lang="cs-CZ" sz="2000" dirty="0"/>
          </a:p>
          <a:p>
            <a:pPr>
              <a:defRPr/>
            </a:pPr>
            <a:r>
              <a:rPr lang="cs-CZ" dirty="0"/>
              <a:t>Motivy dárcovství:</a:t>
            </a:r>
          </a:p>
          <a:p>
            <a:pPr lvl="1">
              <a:lnSpc>
                <a:spcPct val="150000"/>
              </a:lnSpc>
              <a:defRPr/>
            </a:pPr>
            <a:r>
              <a:rPr lang="cs-CZ" dirty="0"/>
              <a:t>Čistý altruismus (zisk z užitku obdarovaného)</a:t>
            </a:r>
          </a:p>
          <a:p>
            <a:pPr lvl="1">
              <a:lnSpc>
                <a:spcPct val="150000"/>
              </a:lnSpc>
              <a:defRPr/>
            </a:pPr>
            <a:r>
              <a:rPr lang="cs-CZ" i="1" dirty="0" err="1"/>
              <a:t>Warm</a:t>
            </a:r>
            <a:r>
              <a:rPr lang="cs-CZ" i="1" dirty="0"/>
              <a:t> </a:t>
            </a:r>
            <a:r>
              <a:rPr lang="cs-CZ" i="1" dirty="0" err="1"/>
              <a:t>glow</a:t>
            </a:r>
            <a:r>
              <a:rPr lang="cs-CZ" i="1" dirty="0"/>
              <a:t> </a:t>
            </a:r>
            <a:r>
              <a:rPr lang="cs-CZ" dirty="0"/>
              <a:t>(užitek z aktu daru)</a:t>
            </a:r>
          </a:p>
          <a:p>
            <a:pPr lvl="1">
              <a:defRPr/>
            </a:pPr>
            <a:r>
              <a:rPr lang="cs-CZ" dirty="0"/>
              <a:t>Společenská smlouva (existence dohody bránící černému </a:t>
            </a:r>
            <a:r>
              <a:rPr lang="cs-CZ" dirty="0" err="1"/>
              <a:t>pasažérství</a:t>
            </a:r>
            <a:r>
              <a:rPr lang="cs-CZ" dirty="0"/>
              <a:t>)</a:t>
            </a:r>
          </a:p>
          <a:p>
            <a:pPr lvl="1">
              <a:defRPr/>
            </a:pPr>
            <a:endParaRPr lang="cs-CZ" dirty="0"/>
          </a:p>
        </p:txBody>
      </p:sp>
      <p:sp>
        <p:nvSpPr>
          <p:cNvPr id="5" name="Zástupný symbol pro zápatí 4"/>
          <p:cNvSpPr>
            <a:spLocks noGrp="1"/>
          </p:cNvSpPr>
          <p:nvPr>
            <p:ph type="ftr" sz="quarter" idx="10"/>
          </p:nvPr>
        </p:nvSpPr>
        <p:spPr/>
        <p:txBody>
          <a:bodyPr/>
          <a:lstStyle/>
          <a:p>
            <a:pPr>
              <a:defRPr/>
            </a:pPr>
            <a:r>
              <a:rPr lang="cs-CZ"/>
              <a:t>MPV_VESO Behavioralni VE</a:t>
            </a:r>
          </a:p>
        </p:txBody>
      </p:sp>
    </p:spTree>
    <p:extLst>
      <p:ext uri="{BB962C8B-B14F-4D97-AF65-F5344CB8AC3E}">
        <p14:creationId xmlns:p14="http://schemas.microsoft.com/office/powerpoint/2010/main" val="937606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C75D3-74F7-47DB-9BA0-E9019DF976B6}"/>
              </a:ext>
            </a:extLst>
          </p:cNvPr>
          <p:cNvSpPr>
            <a:spLocks noGrp="1"/>
          </p:cNvSpPr>
          <p:nvPr>
            <p:ph type="title"/>
          </p:nvPr>
        </p:nvSpPr>
        <p:spPr/>
        <p:txBody>
          <a:bodyPr/>
          <a:lstStyle/>
          <a:p>
            <a:r>
              <a:rPr lang="cs-CZ" b="1" dirty="0"/>
              <a:t>Behaviorální veřejná politika</a:t>
            </a:r>
            <a:br>
              <a:rPr lang="cs-CZ" b="1" dirty="0"/>
            </a:br>
            <a:r>
              <a:rPr lang="cs-CZ" sz="2800" b="1" i="1" dirty="0"/>
              <a:t>B</a:t>
            </a:r>
            <a:r>
              <a:rPr lang="en-US" sz="2800" b="1" i="1" dirty="0" err="1"/>
              <a:t>ehavioral</a:t>
            </a:r>
            <a:r>
              <a:rPr lang="en-US" sz="2800" b="1" i="1" dirty="0"/>
              <a:t> insights in policy-making</a:t>
            </a:r>
            <a:endParaRPr lang="cs-CZ" dirty="0"/>
          </a:p>
        </p:txBody>
      </p:sp>
      <p:sp>
        <p:nvSpPr>
          <p:cNvPr id="3" name="Zástupný obsah 2">
            <a:extLst>
              <a:ext uri="{FF2B5EF4-FFF2-40B4-BE49-F238E27FC236}">
                <a16:creationId xmlns:a16="http://schemas.microsoft.com/office/drawing/2014/main" id="{4B62A317-90C6-459F-A9B4-E78EE44FF2FF}"/>
              </a:ext>
            </a:extLst>
          </p:cNvPr>
          <p:cNvSpPr>
            <a:spLocks noGrp="1"/>
          </p:cNvSpPr>
          <p:nvPr>
            <p:ph idx="1"/>
          </p:nvPr>
        </p:nvSpPr>
        <p:spPr>
          <a:xfrm>
            <a:off x="838200" y="1825625"/>
            <a:ext cx="10134600" cy="4351338"/>
          </a:xfrm>
        </p:spPr>
        <p:txBody>
          <a:bodyPr/>
          <a:lstStyle/>
          <a:p>
            <a:endParaRPr lang="cs-CZ" sz="600" dirty="0"/>
          </a:p>
          <a:p>
            <a:pPr marL="72000" indent="0">
              <a:lnSpc>
                <a:spcPct val="120000"/>
              </a:lnSpc>
              <a:buNone/>
            </a:pPr>
            <a:r>
              <a:rPr lang="cs-CZ" dirty="0"/>
              <a:t>Aplikace jemnějšího a evidence-</a:t>
            </a:r>
            <a:r>
              <a:rPr lang="cs-CZ" dirty="0" err="1"/>
              <a:t>based</a:t>
            </a:r>
            <a:r>
              <a:rPr lang="cs-CZ" dirty="0"/>
              <a:t> porozumění lidskému chování pro design veřejné politiky</a:t>
            </a:r>
          </a:p>
          <a:p>
            <a:endParaRPr lang="cs-CZ" sz="1100" dirty="0"/>
          </a:p>
          <a:p>
            <a:r>
              <a:rPr lang="cs-CZ" dirty="0"/>
              <a:t>Existují systematické chyby a heuristiky v našem myšlení</a:t>
            </a:r>
            <a:endParaRPr lang="en-US" dirty="0"/>
          </a:p>
          <a:p>
            <a:r>
              <a:rPr lang="cs-CZ" dirty="0"/>
              <a:t>Nejsme za všech okolností ‚</a:t>
            </a:r>
            <a:r>
              <a:rPr lang="cs-CZ" dirty="0" err="1"/>
              <a:t>Econs</a:t>
            </a:r>
            <a:r>
              <a:rPr lang="cs-CZ" dirty="0"/>
              <a:t>' </a:t>
            </a:r>
            <a:r>
              <a:rPr lang="cs-CZ" sz="2000" dirty="0"/>
              <a:t>(Uvolnění předpokladu racionality)</a:t>
            </a:r>
            <a:endParaRPr lang="en-US" sz="2000" dirty="0"/>
          </a:p>
          <a:p>
            <a:pPr marL="72000" indent="0">
              <a:buNone/>
            </a:pPr>
            <a:endParaRPr lang="cs-CZ" sz="1050" i="1" dirty="0"/>
          </a:p>
          <a:p>
            <a:pPr marL="72000" indent="0">
              <a:buNone/>
            </a:pPr>
            <a:endParaRPr lang="cs-CZ" sz="1050" i="1" dirty="0"/>
          </a:p>
          <a:p>
            <a:pPr marL="72000" indent="0">
              <a:lnSpc>
                <a:spcPct val="120000"/>
              </a:lnSpc>
              <a:buNone/>
            </a:pPr>
            <a:r>
              <a:rPr lang="cs-CZ" sz="2400" i="1" dirty="0" err="1">
                <a:solidFill>
                  <a:srgbClr val="FF0000"/>
                </a:solidFill>
              </a:rPr>
              <a:t>Experimental</a:t>
            </a:r>
            <a:r>
              <a:rPr lang="cs-CZ" sz="2400" i="1" dirty="0">
                <a:solidFill>
                  <a:srgbClr val="FF0000"/>
                </a:solidFill>
              </a:rPr>
              <a:t> </a:t>
            </a:r>
            <a:r>
              <a:rPr lang="cs-CZ" sz="2400" i="1" dirty="0" err="1">
                <a:solidFill>
                  <a:srgbClr val="FF0000"/>
                </a:solidFill>
              </a:rPr>
              <a:t>learning</a:t>
            </a:r>
            <a:r>
              <a:rPr lang="cs-CZ" sz="2400" i="1" dirty="0">
                <a:solidFill>
                  <a:srgbClr val="FF0000"/>
                </a:solidFill>
              </a:rPr>
              <a:t> </a:t>
            </a:r>
            <a:r>
              <a:rPr lang="cs-CZ" sz="2400" i="1" dirty="0" err="1">
                <a:solidFill>
                  <a:srgbClr val="FF0000"/>
                </a:solidFill>
              </a:rPr>
              <a:t>government</a:t>
            </a:r>
            <a:r>
              <a:rPr lang="cs-CZ" sz="2400" i="1" dirty="0">
                <a:solidFill>
                  <a:srgbClr val="FF0000"/>
                </a:solidFill>
              </a:rPr>
              <a:t> </a:t>
            </a:r>
            <a:r>
              <a:rPr lang="cs-CZ" sz="2400" i="1" dirty="0" err="1">
                <a:solidFill>
                  <a:srgbClr val="FF0000"/>
                </a:solidFill>
              </a:rPr>
              <a:t>is</a:t>
            </a:r>
            <a:r>
              <a:rPr lang="cs-CZ" sz="2400" i="1" dirty="0">
                <a:solidFill>
                  <a:srgbClr val="FF0000"/>
                </a:solidFill>
              </a:rPr>
              <a:t> </a:t>
            </a:r>
            <a:r>
              <a:rPr lang="cs-CZ" sz="2400" i="1" dirty="0" err="1">
                <a:solidFill>
                  <a:srgbClr val="FF0000"/>
                </a:solidFill>
              </a:rPr>
              <a:t>one</a:t>
            </a:r>
            <a:r>
              <a:rPr lang="cs-CZ" sz="2400" i="1" dirty="0">
                <a:solidFill>
                  <a:srgbClr val="FF0000"/>
                </a:solidFill>
              </a:rPr>
              <a:t> </a:t>
            </a:r>
            <a:r>
              <a:rPr lang="cs-CZ" sz="2400" i="1" dirty="0" err="1">
                <a:solidFill>
                  <a:srgbClr val="FF0000"/>
                </a:solidFill>
              </a:rPr>
              <a:t>that</a:t>
            </a:r>
            <a:r>
              <a:rPr lang="cs-CZ" sz="2400" i="1" dirty="0">
                <a:solidFill>
                  <a:srgbClr val="FF0000"/>
                </a:solidFill>
              </a:rPr>
              <a:t> </a:t>
            </a:r>
            <a:r>
              <a:rPr lang="cs-CZ" sz="2400" i="1" dirty="0" err="1">
                <a:solidFill>
                  <a:srgbClr val="FF0000"/>
                </a:solidFill>
              </a:rPr>
              <a:t>robustly</a:t>
            </a:r>
            <a:r>
              <a:rPr lang="cs-CZ" sz="2400" i="1" dirty="0">
                <a:solidFill>
                  <a:srgbClr val="FF0000"/>
                </a:solidFill>
              </a:rPr>
              <a:t> and </a:t>
            </a:r>
            <a:r>
              <a:rPr lang="cs-CZ" sz="2400" i="1" dirty="0" err="1">
                <a:solidFill>
                  <a:srgbClr val="FF0000"/>
                </a:solidFill>
              </a:rPr>
              <a:t>systematically</a:t>
            </a:r>
            <a:r>
              <a:rPr lang="cs-CZ" sz="2400" i="1" dirty="0">
                <a:solidFill>
                  <a:srgbClr val="FF0000"/>
                </a:solidFill>
              </a:rPr>
              <a:t> </a:t>
            </a:r>
            <a:r>
              <a:rPr lang="cs-CZ" sz="2400" i="1" dirty="0" err="1">
                <a:solidFill>
                  <a:srgbClr val="FF0000"/>
                </a:solidFill>
              </a:rPr>
              <a:t>tests</a:t>
            </a:r>
            <a:r>
              <a:rPr lang="cs-CZ" sz="2400" i="1" dirty="0">
                <a:solidFill>
                  <a:srgbClr val="FF0000"/>
                </a:solidFill>
              </a:rPr>
              <a:t> </a:t>
            </a:r>
            <a:r>
              <a:rPr lang="cs-CZ" sz="2400" i="1" dirty="0" err="1">
                <a:solidFill>
                  <a:srgbClr val="FF0000"/>
                </a:solidFill>
              </a:rPr>
              <a:t>things</a:t>
            </a:r>
            <a:r>
              <a:rPr lang="cs-CZ" sz="2400" i="1" dirty="0">
                <a:solidFill>
                  <a:srgbClr val="FF0000"/>
                </a:solidFill>
              </a:rPr>
              <a:t> </a:t>
            </a:r>
            <a:r>
              <a:rPr lang="cs-CZ" sz="2400" i="1" dirty="0" err="1">
                <a:solidFill>
                  <a:srgbClr val="FF0000"/>
                </a:solidFill>
              </a:rPr>
              <a:t>out</a:t>
            </a:r>
            <a:r>
              <a:rPr lang="cs-CZ" sz="2400" i="1" dirty="0">
                <a:solidFill>
                  <a:srgbClr val="FF0000"/>
                </a:solidFill>
              </a:rPr>
              <a:t>, </a:t>
            </a:r>
            <a:r>
              <a:rPr lang="cs-CZ" sz="2400" i="1" dirty="0" err="1">
                <a:solidFill>
                  <a:srgbClr val="FF0000"/>
                </a:solidFill>
              </a:rPr>
              <a:t>measures</a:t>
            </a:r>
            <a:r>
              <a:rPr lang="cs-CZ" sz="2400" i="1" dirty="0">
                <a:solidFill>
                  <a:srgbClr val="FF0000"/>
                </a:solidFill>
              </a:rPr>
              <a:t> </a:t>
            </a:r>
            <a:r>
              <a:rPr lang="cs-CZ" sz="2400" i="1" dirty="0" err="1">
                <a:solidFill>
                  <a:srgbClr val="FF0000"/>
                </a:solidFill>
              </a:rPr>
              <a:t>them</a:t>
            </a:r>
            <a:r>
              <a:rPr lang="cs-CZ" sz="2400" i="1" dirty="0">
                <a:solidFill>
                  <a:srgbClr val="FF0000"/>
                </a:solidFill>
              </a:rPr>
              <a:t> and </a:t>
            </a:r>
            <a:r>
              <a:rPr lang="cs-CZ" sz="2400" i="1" dirty="0" err="1">
                <a:solidFill>
                  <a:srgbClr val="FF0000"/>
                </a:solidFill>
              </a:rPr>
              <a:t>grows</a:t>
            </a:r>
            <a:r>
              <a:rPr lang="cs-CZ" sz="2400" i="1" dirty="0">
                <a:solidFill>
                  <a:srgbClr val="FF0000"/>
                </a:solidFill>
              </a:rPr>
              <a:t> </a:t>
            </a:r>
            <a:r>
              <a:rPr lang="cs-CZ" sz="2400" i="1" dirty="0" err="1">
                <a:solidFill>
                  <a:srgbClr val="FF0000"/>
                </a:solidFill>
              </a:rPr>
              <a:t>what</a:t>
            </a:r>
            <a:r>
              <a:rPr lang="cs-CZ" sz="2400" i="1" dirty="0">
                <a:solidFill>
                  <a:srgbClr val="FF0000"/>
                </a:solidFill>
              </a:rPr>
              <a:t> </a:t>
            </a:r>
            <a:r>
              <a:rPr lang="cs-CZ" sz="2400" i="1" dirty="0" err="1">
                <a:solidFill>
                  <a:srgbClr val="FF0000"/>
                </a:solidFill>
              </a:rPr>
              <a:t>works</a:t>
            </a:r>
            <a:r>
              <a:rPr lang="cs-CZ" sz="2400" i="1" dirty="0">
                <a:solidFill>
                  <a:srgbClr val="FF0000"/>
                </a:solidFill>
              </a:rPr>
              <a:t>	</a:t>
            </a:r>
          </a:p>
          <a:p>
            <a:pPr marL="72000" indent="0">
              <a:buNone/>
            </a:pPr>
            <a:r>
              <a:rPr lang="cs-CZ" sz="1400" i="1" dirty="0">
                <a:solidFill>
                  <a:srgbClr val="FF0000"/>
                </a:solidFill>
              </a:rPr>
              <a:t>								Jonathan </a:t>
            </a:r>
            <a:r>
              <a:rPr lang="cs-CZ" sz="1400" i="1" dirty="0" err="1">
                <a:solidFill>
                  <a:srgbClr val="FF0000"/>
                </a:solidFill>
              </a:rPr>
              <a:t>Breckon</a:t>
            </a:r>
            <a:r>
              <a:rPr lang="cs-CZ" sz="1400" i="1" dirty="0">
                <a:solidFill>
                  <a:srgbClr val="FF0000"/>
                </a:solidFill>
              </a:rPr>
              <a:t>, B.I.T., 2015</a:t>
            </a:r>
          </a:p>
          <a:p>
            <a:endParaRPr lang="cs-CZ" dirty="0"/>
          </a:p>
        </p:txBody>
      </p:sp>
      <p:sp>
        <p:nvSpPr>
          <p:cNvPr id="6" name="Zástupný symbol pro zápatí 5">
            <a:extLst>
              <a:ext uri="{FF2B5EF4-FFF2-40B4-BE49-F238E27FC236}">
                <a16:creationId xmlns:a16="http://schemas.microsoft.com/office/drawing/2014/main" id="{C4A54D4B-B75F-4DEB-8621-711E8141AE22}"/>
              </a:ext>
            </a:extLst>
          </p:cNvPr>
          <p:cNvSpPr>
            <a:spLocks noGrp="1"/>
          </p:cNvSpPr>
          <p:nvPr>
            <p:ph type="ftr" sz="quarter" idx="10"/>
          </p:nvPr>
        </p:nvSpPr>
        <p:spPr/>
        <p:txBody>
          <a:bodyPr/>
          <a:lstStyle/>
          <a:p>
            <a:r>
              <a:rPr lang="cs-CZ"/>
              <a:t>MPV_VESO Behavioralni VE</a:t>
            </a:r>
            <a:endParaRPr lang="cs-CZ" dirty="0"/>
          </a:p>
        </p:txBody>
      </p:sp>
    </p:spTree>
    <p:custDataLst>
      <p:tags r:id="rId1"/>
    </p:custDataLst>
    <p:extLst>
      <p:ext uri="{BB962C8B-B14F-4D97-AF65-F5344CB8AC3E}">
        <p14:creationId xmlns:p14="http://schemas.microsoft.com/office/powerpoint/2010/main" val="3942424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Behaviorální ekonomie (příklady)	</a:t>
            </a:r>
          </a:p>
        </p:txBody>
      </p:sp>
      <p:sp>
        <p:nvSpPr>
          <p:cNvPr id="3" name="Zástupný symbol pro obsah 2"/>
          <p:cNvSpPr>
            <a:spLocks noGrp="1"/>
          </p:cNvSpPr>
          <p:nvPr>
            <p:ph idx="1"/>
          </p:nvPr>
        </p:nvSpPr>
        <p:spPr/>
        <p:txBody>
          <a:bodyPr/>
          <a:lstStyle/>
          <a:p>
            <a:r>
              <a:rPr lang="cs-CZ" b="1" dirty="0"/>
              <a:t>Předvolba (Default) </a:t>
            </a:r>
          </a:p>
          <a:p>
            <a:pPr lvl="1"/>
            <a:r>
              <a:rPr lang="cs-CZ" dirty="0"/>
              <a:t>u náročných rozhodnutí tíhneme k tomu, co se nám jeví jako standardní volba. </a:t>
            </a:r>
          </a:p>
          <a:p>
            <a:pPr lvl="1"/>
            <a:r>
              <a:rPr lang="cs-CZ" dirty="0" err="1"/>
              <a:t>Opt</a:t>
            </a:r>
            <a:r>
              <a:rPr lang="cs-CZ" dirty="0"/>
              <a:t>-in </a:t>
            </a:r>
            <a:r>
              <a:rPr lang="cs-CZ" dirty="0" err="1"/>
              <a:t>vs</a:t>
            </a:r>
            <a:r>
              <a:rPr lang="cs-CZ" dirty="0"/>
              <a:t> </a:t>
            </a:r>
            <a:r>
              <a:rPr lang="cs-CZ" dirty="0" err="1"/>
              <a:t>opt-out</a:t>
            </a:r>
            <a:endParaRPr lang="cs-CZ" dirty="0"/>
          </a:p>
          <a:p>
            <a:pPr lvl="1"/>
            <a:endParaRPr lang="cs-CZ" dirty="0"/>
          </a:p>
          <a:p>
            <a:r>
              <a:rPr lang="cs-CZ" b="1" dirty="0"/>
              <a:t>Ukotvování (</a:t>
            </a:r>
            <a:r>
              <a:rPr lang="cs-CZ" b="1" dirty="0" err="1"/>
              <a:t>Anchoring</a:t>
            </a:r>
            <a:r>
              <a:rPr lang="cs-CZ" b="1" dirty="0"/>
              <a:t>) </a:t>
            </a:r>
          </a:p>
          <a:p>
            <a:pPr lvl="1"/>
            <a:r>
              <a:rPr lang="cs-CZ" dirty="0"/>
              <a:t>pokud odhadujeme neznámou hodnotu je náš odhad zkreslený jiným číslem, které jsme v zaslechli</a:t>
            </a:r>
          </a:p>
          <a:p>
            <a:pPr lvl="1"/>
            <a:r>
              <a:rPr lang="cs-CZ" dirty="0"/>
              <a:t>chytrý prodavač při koupi TV, kdy nemáme ponětí o ceně, nám nejdříve ukáže drahé modely</a:t>
            </a:r>
          </a:p>
          <a:p>
            <a:endParaRPr lang="cs-CZ" dirty="0"/>
          </a:p>
          <a:p>
            <a:endParaRPr lang="cs-CZ" dirty="0"/>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507664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Behaviorální ekonomie 	</a:t>
            </a:r>
          </a:p>
        </p:txBody>
      </p:sp>
      <p:sp>
        <p:nvSpPr>
          <p:cNvPr id="3" name="Zástupný symbol pro obsah 2"/>
          <p:cNvSpPr>
            <a:spLocks noGrp="1"/>
          </p:cNvSpPr>
          <p:nvPr>
            <p:ph idx="1"/>
          </p:nvPr>
        </p:nvSpPr>
        <p:spPr>
          <a:xfrm>
            <a:off x="719400" y="1461170"/>
            <a:ext cx="10753200" cy="1466588"/>
          </a:xfrm>
        </p:spPr>
        <p:txBody>
          <a:bodyPr/>
          <a:lstStyle/>
          <a:p>
            <a:r>
              <a:rPr lang="cs-CZ" sz="2000" dirty="0"/>
              <a:t>Metoda využívající poznatky z psychologie a jiných disciplín ke zkoumání existujících modelů chování.</a:t>
            </a:r>
          </a:p>
          <a:p>
            <a:r>
              <a:rPr lang="cs-CZ" sz="2000" dirty="0"/>
              <a:t>Vychází z představy dvou typů myšlení</a:t>
            </a:r>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sp>
        <p:nvSpPr>
          <p:cNvPr id="11" name="TextovéPole 10"/>
          <p:cNvSpPr txBox="1"/>
          <p:nvPr/>
        </p:nvSpPr>
        <p:spPr>
          <a:xfrm>
            <a:off x="1415562" y="3156438"/>
            <a:ext cx="3130061" cy="2677656"/>
          </a:xfrm>
          <a:prstGeom prst="rect">
            <a:avLst/>
          </a:prstGeom>
          <a:solidFill>
            <a:schemeClr val="accent2">
              <a:lumMod val="75000"/>
              <a:alpha val="33000"/>
            </a:schemeClr>
          </a:solidFill>
        </p:spPr>
        <p:txBody>
          <a:bodyPr wrap="square" rtlCol="0">
            <a:spAutoFit/>
          </a:bodyPr>
          <a:lstStyle/>
          <a:p>
            <a:r>
              <a:rPr lang="cs-CZ" dirty="0"/>
              <a:t>Systém 1</a:t>
            </a:r>
          </a:p>
          <a:p>
            <a:endParaRPr lang="cs-CZ" dirty="0"/>
          </a:p>
          <a:p>
            <a:r>
              <a:rPr lang="cs-CZ" dirty="0"/>
              <a:t>Automatický</a:t>
            </a:r>
          </a:p>
          <a:p>
            <a:r>
              <a:rPr lang="cs-CZ" dirty="0"/>
              <a:t>Rychlý</a:t>
            </a:r>
          </a:p>
          <a:p>
            <a:r>
              <a:rPr lang="cs-CZ" dirty="0"/>
              <a:t>Opakovaný</a:t>
            </a:r>
          </a:p>
          <a:p>
            <a:r>
              <a:rPr lang="cs-CZ" dirty="0"/>
              <a:t>Podvědomý</a:t>
            </a:r>
          </a:p>
          <a:p>
            <a:r>
              <a:rPr lang="cs-CZ" dirty="0"/>
              <a:t>Intuitivní</a:t>
            </a:r>
          </a:p>
        </p:txBody>
      </p:sp>
      <p:sp>
        <p:nvSpPr>
          <p:cNvPr id="12" name="TextovéPole 11"/>
          <p:cNvSpPr txBox="1"/>
          <p:nvPr/>
        </p:nvSpPr>
        <p:spPr>
          <a:xfrm>
            <a:off x="6013939" y="3108497"/>
            <a:ext cx="3130061" cy="2677656"/>
          </a:xfrm>
          <a:prstGeom prst="rect">
            <a:avLst/>
          </a:prstGeom>
          <a:solidFill>
            <a:schemeClr val="accent3">
              <a:lumMod val="75000"/>
              <a:alpha val="48000"/>
            </a:schemeClr>
          </a:solidFill>
        </p:spPr>
        <p:txBody>
          <a:bodyPr wrap="square" rtlCol="0">
            <a:spAutoFit/>
          </a:bodyPr>
          <a:lstStyle/>
          <a:p>
            <a:r>
              <a:rPr lang="cs-CZ" dirty="0"/>
              <a:t>Systém 2</a:t>
            </a:r>
          </a:p>
          <a:p>
            <a:endParaRPr lang="cs-CZ" dirty="0"/>
          </a:p>
          <a:p>
            <a:r>
              <a:rPr lang="cs-CZ" dirty="0"/>
              <a:t>Vědomý</a:t>
            </a:r>
          </a:p>
          <a:p>
            <a:r>
              <a:rPr lang="cs-CZ" dirty="0"/>
              <a:t>Pomalý</a:t>
            </a:r>
          </a:p>
          <a:p>
            <a:r>
              <a:rPr lang="cs-CZ" dirty="0"/>
              <a:t>Namáhavý</a:t>
            </a:r>
          </a:p>
          <a:p>
            <a:r>
              <a:rPr lang="cs-CZ" dirty="0"/>
              <a:t>Racionální</a:t>
            </a:r>
          </a:p>
          <a:p>
            <a:r>
              <a:rPr lang="cs-CZ" dirty="0"/>
              <a:t>Bez emocí</a:t>
            </a:r>
          </a:p>
        </p:txBody>
      </p:sp>
      <p:pic>
        <p:nvPicPr>
          <p:cNvPr id="8" name="Obrázek 7">
            <a:extLst>
              <a:ext uri="{FF2B5EF4-FFF2-40B4-BE49-F238E27FC236}">
                <a16:creationId xmlns:a16="http://schemas.microsoft.com/office/drawing/2014/main" id="{D13B75A9-518A-42AF-98A4-DE5E2619CB31}"/>
              </a:ext>
            </a:extLst>
          </p:cNvPr>
          <p:cNvPicPr>
            <a:picLocks noChangeAspect="1"/>
          </p:cNvPicPr>
          <p:nvPr/>
        </p:nvPicPr>
        <p:blipFill>
          <a:blip r:embed="rId2"/>
          <a:stretch>
            <a:fillRect/>
          </a:stretch>
        </p:blipFill>
        <p:spPr>
          <a:xfrm>
            <a:off x="9963513" y="2208359"/>
            <a:ext cx="1785000" cy="2635334"/>
          </a:xfrm>
          <a:prstGeom prst="rect">
            <a:avLst/>
          </a:prstGeom>
        </p:spPr>
      </p:pic>
    </p:spTree>
    <p:extLst>
      <p:ext uri="{BB962C8B-B14F-4D97-AF65-F5344CB8AC3E}">
        <p14:creationId xmlns:p14="http://schemas.microsoft.com/office/powerpoint/2010/main" val="1314734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231792-B6CB-4507-BBDC-398BF8F53139}"/>
              </a:ext>
            </a:extLst>
          </p:cNvPr>
          <p:cNvSpPr>
            <a:spLocks noGrp="1"/>
          </p:cNvSpPr>
          <p:nvPr>
            <p:ph type="title"/>
          </p:nvPr>
        </p:nvSpPr>
        <p:spPr/>
        <p:txBody>
          <a:bodyPr/>
          <a:lstStyle/>
          <a:p>
            <a:r>
              <a:rPr lang="cs-CZ" dirty="0"/>
              <a:t>Proč behaviorální veřejná politika (BVP)?</a:t>
            </a:r>
          </a:p>
        </p:txBody>
      </p:sp>
      <p:sp>
        <p:nvSpPr>
          <p:cNvPr id="3" name="Zástupný obsah 2">
            <a:extLst>
              <a:ext uri="{FF2B5EF4-FFF2-40B4-BE49-F238E27FC236}">
                <a16:creationId xmlns:a16="http://schemas.microsoft.com/office/drawing/2014/main" id="{09913B00-B4B7-4C3B-B0A6-05599A78CF43}"/>
              </a:ext>
            </a:extLst>
          </p:cNvPr>
          <p:cNvSpPr>
            <a:spLocks noGrp="1"/>
          </p:cNvSpPr>
          <p:nvPr>
            <p:ph idx="1"/>
          </p:nvPr>
        </p:nvSpPr>
        <p:spPr/>
        <p:txBody>
          <a:bodyPr/>
          <a:lstStyle/>
          <a:p>
            <a:pPr>
              <a:lnSpc>
                <a:spcPct val="100000"/>
              </a:lnSpc>
            </a:pPr>
            <a:r>
              <a:rPr lang="cs-CZ" sz="2400" dirty="0"/>
              <a:t>Politiky, které neberou v potaz behaviorální poznatky, mohou být neefektivní</a:t>
            </a:r>
          </a:p>
          <a:p>
            <a:pPr lvl="1"/>
            <a:r>
              <a:rPr lang="cs-CZ" dirty="0"/>
              <a:t>Nemůžeme si dovolit „</a:t>
            </a:r>
            <a:r>
              <a:rPr lang="cs-CZ" i="1" dirty="0"/>
              <a:t>business as </a:t>
            </a:r>
            <a:r>
              <a:rPr lang="cs-CZ" i="1" dirty="0" err="1"/>
              <a:t>usual</a:t>
            </a:r>
            <a:r>
              <a:rPr lang="cs-CZ" i="1" dirty="0"/>
              <a:t>“</a:t>
            </a:r>
            <a:r>
              <a:rPr lang="cs-CZ" dirty="0"/>
              <a:t> v kontextu stárnutí, klimatické změny, pandemie</a:t>
            </a:r>
            <a:endParaRPr lang="cs-CZ" i="1" dirty="0"/>
          </a:p>
          <a:p>
            <a:pPr>
              <a:lnSpc>
                <a:spcPct val="100000"/>
              </a:lnSpc>
            </a:pPr>
            <a:endParaRPr lang="cs-CZ" sz="1800" dirty="0"/>
          </a:p>
          <a:p>
            <a:pPr>
              <a:lnSpc>
                <a:spcPct val="100000"/>
              </a:lnSpc>
            </a:pPr>
            <a:r>
              <a:rPr lang="cs-CZ" sz="2400" dirty="0"/>
              <a:t>Dopředu nevíme, jaká politika bude fungovat – experiment je levný způsob, jak to zjistit</a:t>
            </a:r>
          </a:p>
          <a:p>
            <a:pPr>
              <a:lnSpc>
                <a:spcPct val="100000"/>
              </a:lnSpc>
            </a:pPr>
            <a:endParaRPr lang="cs-CZ" sz="1800" dirty="0"/>
          </a:p>
          <a:p>
            <a:pPr>
              <a:lnSpc>
                <a:spcPct val="100000"/>
              </a:lnSpc>
            </a:pPr>
            <a:r>
              <a:rPr lang="cs-CZ" sz="2400" dirty="0"/>
              <a:t>Poznatky o chování jako další podklad pro rozhodování na základě empirických výzkumů a pozorování (</a:t>
            </a:r>
            <a:r>
              <a:rPr lang="cs-CZ" sz="2400" i="1" dirty="0"/>
              <a:t>evidence </a:t>
            </a:r>
            <a:r>
              <a:rPr lang="cs-CZ" sz="2400" i="1" dirty="0" err="1"/>
              <a:t>based</a:t>
            </a:r>
            <a:r>
              <a:rPr lang="cs-CZ" sz="2400" i="1" dirty="0"/>
              <a:t> </a:t>
            </a:r>
            <a:r>
              <a:rPr lang="cs-CZ" sz="2400" i="1" dirty="0" err="1"/>
              <a:t>policy</a:t>
            </a:r>
            <a:r>
              <a:rPr lang="cs-CZ" sz="2400" dirty="0"/>
              <a:t>)</a:t>
            </a:r>
          </a:p>
          <a:p>
            <a:pPr>
              <a:lnSpc>
                <a:spcPct val="100000"/>
              </a:lnSpc>
            </a:pPr>
            <a:endParaRPr lang="cs-CZ" sz="1600" dirty="0"/>
          </a:p>
          <a:p>
            <a:pPr>
              <a:lnSpc>
                <a:spcPct val="100000"/>
              </a:lnSpc>
            </a:pPr>
            <a:r>
              <a:rPr lang="cs-CZ" sz="2400" dirty="0"/>
              <a:t>Méně ideologická politika</a:t>
            </a:r>
          </a:p>
          <a:p>
            <a:pPr>
              <a:lnSpc>
                <a:spcPct val="100000"/>
              </a:lnSpc>
            </a:pPr>
            <a:endParaRPr lang="en-US" sz="2000" dirty="0"/>
          </a:p>
          <a:p>
            <a:r>
              <a:rPr lang="cs-CZ" sz="2400" dirty="0"/>
              <a:t>Experiment a RCT je tradiční metoda v businessu</a:t>
            </a:r>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1176132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B0221C-A5C3-429D-B0A1-33E99B5992AF}"/>
              </a:ext>
            </a:extLst>
          </p:cNvPr>
          <p:cNvSpPr>
            <a:spLocks noGrp="1"/>
          </p:cNvSpPr>
          <p:nvPr>
            <p:ph type="title"/>
          </p:nvPr>
        </p:nvSpPr>
        <p:spPr/>
        <p:txBody>
          <a:bodyPr/>
          <a:lstStyle/>
          <a:p>
            <a:r>
              <a:rPr lang="cs-CZ" dirty="0"/>
              <a:t>Jak lze BVP aplikovat pro </a:t>
            </a:r>
            <a:r>
              <a:rPr lang="en-US" dirty="0"/>
              <a:t>policy-making?</a:t>
            </a:r>
            <a:endParaRPr lang="cs-CZ" dirty="0"/>
          </a:p>
        </p:txBody>
      </p:sp>
      <p:sp>
        <p:nvSpPr>
          <p:cNvPr id="3" name="Zástupný obsah 2">
            <a:extLst>
              <a:ext uri="{FF2B5EF4-FFF2-40B4-BE49-F238E27FC236}">
                <a16:creationId xmlns:a16="http://schemas.microsoft.com/office/drawing/2014/main" id="{6A91093B-135D-40D5-B7F4-190888CE9A21}"/>
              </a:ext>
            </a:extLst>
          </p:cNvPr>
          <p:cNvSpPr>
            <a:spLocks noGrp="1"/>
          </p:cNvSpPr>
          <p:nvPr>
            <p:ph idx="1"/>
          </p:nvPr>
        </p:nvSpPr>
        <p:spPr>
          <a:xfrm>
            <a:off x="838200" y="1825625"/>
            <a:ext cx="10515600" cy="4667250"/>
          </a:xfrm>
        </p:spPr>
        <p:txBody>
          <a:bodyPr>
            <a:normAutofit/>
          </a:bodyPr>
          <a:lstStyle/>
          <a:p>
            <a:pPr marL="0" indent="0">
              <a:buNone/>
            </a:pPr>
            <a:r>
              <a:rPr lang="cs-CZ" dirty="0"/>
              <a:t>(i) Napomáhá formulaci politiky v přípravné fázi</a:t>
            </a:r>
            <a:endParaRPr lang="en-US" dirty="0"/>
          </a:p>
          <a:p>
            <a:pPr lvl="1"/>
            <a:r>
              <a:rPr lang="cs-CZ" dirty="0"/>
              <a:t>P</a:t>
            </a:r>
            <a:r>
              <a:rPr lang="en-US" dirty="0" err="1"/>
              <a:t>olicy</a:t>
            </a:r>
            <a:r>
              <a:rPr lang="en-US" dirty="0"/>
              <a:t>-make</a:t>
            </a:r>
            <a:r>
              <a:rPr lang="cs-CZ" dirty="0" err="1"/>
              <a:t>ři</a:t>
            </a:r>
            <a:r>
              <a:rPr lang="cs-CZ" dirty="0"/>
              <a:t> lépe rozumí lidskému chování a potenciálním reakcím (</a:t>
            </a:r>
            <a:r>
              <a:rPr lang="cs-CZ" dirty="0" err="1"/>
              <a:t>pre-testing</a:t>
            </a:r>
            <a:r>
              <a:rPr lang="cs-CZ" dirty="0"/>
              <a:t>)</a:t>
            </a:r>
            <a:endParaRPr lang="en-US" dirty="0"/>
          </a:p>
          <a:p>
            <a:pPr lvl="1"/>
            <a:r>
              <a:rPr lang="cs-CZ" dirty="0"/>
              <a:t>Je možno zvažovat bez ohledu na konkrétní nástroj veřejné </a:t>
            </a:r>
            <a:r>
              <a:rPr lang="cs-CZ" dirty="0" err="1"/>
              <a:t>politky</a:t>
            </a:r>
            <a:endParaRPr lang="cs-CZ" dirty="0"/>
          </a:p>
          <a:p>
            <a:pPr marL="0" indent="0">
              <a:buNone/>
            </a:pPr>
            <a:r>
              <a:rPr lang="cs-CZ" dirty="0"/>
              <a:t>(</a:t>
            </a:r>
            <a:r>
              <a:rPr lang="cs-CZ" dirty="0" err="1"/>
              <a:t>ii</a:t>
            </a:r>
            <a:r>
              <a:rPr lang="cs-CZ" dirty="0"/>
              <a:t>) Přispívá k lepší regulaci</a:t>
            </a:r>
            <a:endParaRPr lang="en-US" dirty="0"/>
          </a:p>
          <a:p>
            <a:pPr lvl="1"/>
            <a:r>
              <a:rPr lang="cs-CZ" dirty="0"/>
              <a:t>Odhad reakce občanů na zvolenou politiku</a:t>
            </a:r>
            <a:endParaRPr lang="en-US" dirty="0"/>
          </a:p>
          <a:p>
            <a:pPr lvl="1"/>
            <a:r>
              <a:rPr lang="cs-CZ" dirty="0"/>
              <a:t>Včlenění behaviorálních poznatků do navrhovaných politik (</a:t>
            </a:r>
            <a:r>
              <a:rPr lang="cs-CZ" i="1" dirty="0" err="1"/>
              <a:t>policy</a:t>
            </a:r>
            <a:r>
              <a:rPr lang="cs-CZ" i="1" dirty="0"/>
              <a:t> </a:t>
            </a:r>
            <a:r>
              <a:rPr lang="cs-CZ" i="1" dirty="0" err="1"/>
              <a:t>solutions</a:t>
            </a:r>
            <a:r>
              <a:rPr lang="cs-CZ" dirty="0"/>
              <a:t>)</a:t>
            </a:r>
            <a:endParaRPr lang="en-US" dirty="0"/>
          </a:p>
          <a:p>
            <a:pPr lvl="1"/>
            <a:r>
              <a:rPr lang="cs-CZ" dirty="0"/>
              <a:t>Sázkou na „nevhodné“</a:t>
            </a:r>
            <a:r>
              <a:rPr lang="en-US" dirty="0" err="1"/>
              <a:t>marketin</a:t>
            </a:r>
            <a:r>
              <a:rPr lang="cs-CZ" dirty="0" err="1"/>
              <a:t>gové</a:t>
            </a:r>
            <a:r>
              <a:rPr lang="cs-CZ" dirty="0"/>
              <a:t> praktiky</a:t>
            </a:r>
            <a:endParaRPr lang="en-US" sz="2800" dirty="0"/>
          </a:p>
          <a:p>
            <a:pPr marL="0" indent="0">
              <a:buNone/>
            </a:pPr>
            <a:r>
              <a:rPr lang="cs-CZ" dirty="0"/>
              <a:t>(</a:t>
            </a:r>
            <a:r>
              <a:rPr lang="cs-CZ" dirty="0" err="1"/>
              <a:t>iii</a:t>
            </a:r>
            <a:r>
              <a:rPr lang="cs-CZ" dirty="0"/>
              <a:t>) Lidé mohou být </a:t>
            </a:r>
            <a:r>
              <a:rPr lang="cs-CZ" i="1" dirty="0"/>
              <a:t>postrčeni </a:t>
            </a:r>
            <a:r>
              <a:rPr lang="cs-CZ" dirty="0"/>
              <a:t>k žádoucímu chování (</a:t>
            </a:r>
            <a:r>
              <a:rPr lang="cs-CZ" i="1" dirty="0" err="1"/>
              <a:t>nudge</a:t>
            </a:r>
            <a:r>
              <a:rPr lang="cs-CZ" dirty="0"/>
              <a:t>)</a:t>
            </a:r>
            <a:endParaRPr lang="en-US" dirty="0"/>
          </a:p>
          <a:p>
            <a:pPr lvl="1"/>
            <a:r>
              <a:rPr lang="cs-CZ" dirty="0"/>
              <a:t>Lze změnit chování lidí bez změny jejich myšlení</a:t>
            </a:r>
            <a:endParaRPr lang="en-US" dirty="0"/>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90936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Nudge</a:t>
            </a:r>
            <a:r>
              <a:rPr lang="cs-CZ" dirty="0"/>
              <a:t> (šťouch)</a:t>
            </a:r>
          </a:p>
        </p:txBody>
      </p:sp>
      <p:sp>
        <p:nvSpPr>
          <p:cNvPr id="3" name="Zástupný symbol pro obsah 2"/>
          <p:cNvSpPr>
            <a:spLocks noGrp="1"/>
          </p:cNvSpPr>
          <p:nvPr>
            <p:ph idx="1"/>
          </p:nvPr>
        </p:nvSpPr>
        <p:spPr/>
        <p:txBody>
          <a:bodyPr/>
          <a:lstStyle/>
          <a:p>
            <a:r>
              <a:rPr lang="cs-CZ" dirty="0"/>
              <a:t>Aplikace poznatků psychologie a behaviorální ekonomie k ovlivnění chování různých skupin osob. </a:t>
            </a:r>
          </a:p>
          <a:p>
            <a:r>
              <a:rPr lang="cs-CZ" dirty="0"/>
              <a:t>Vychází z využití heuristik a default pro dosažení cílů veřejných politik (zdravé jídlo, pisoáry, dopisy…)</a:t>
            </a:r>
          </a:p>
          <a:p>
            <a:r>
              <a:rPr lang="cs-CZ" dirty="0"/>
              <a:t>První systematické využití </a:t>
            </a:r>
          </a:p>
          <a:p>
            <a:pPr lvl="1"/>
            <a:r>
              <a:rPr lang="cs-CZ" dirty="0" err="1"/>
              <a:t>Behavioural</a:t>
            </a:r>
            <a:r>
              <a:rPr lang="cs-CZ" dirty="0"/>
              <a:t> </a:t>
            </a:r>
            <a:r>
              <a:rPr lang="cs-CZ" dirty="0" err="1"/>
              <a:t>Insights</a:t>
            </a:r>
            <a:r>
              <a:rPr lang="cs-CZ" dirty="0"/>
              <a:t> Team (</a:t>
            </a:r>
            <a:r>
              <a:rPr lang="cs-CZ" dirty="0" err="1"/>
              <a:t>Nudge</a:t>
            </a:r>
            <a:r>
              <a:rPr lang="cs-CZ" dirty="0"/>
              <a:t> Unit) – UK, 2010</a:t>
            </a:r>
          </a:p>
          <a:p>
            <a:pPr lvl="1"/>
            <a:r>
              <a:rPr lang="cs-CZ" dirty="0"/>
              <a:t>Testování politik ex ante</a:t>
            </a:r>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p:spTree>
    <p:extLst>
      <p:ext uri="{BB962C8B-B14F-4D97-AF65-F5344CB8AC3E}">
        <p14:creationId xmlns:p14="http://schemas.microsoft.com/office/powerpoint/2010/main" val="230402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6012A7-F854-4721-8B41-137F4BC9FE41}"/>
              </a:ext>
            </a:extLst>
          </p:cNvPr>
          <p:cNvSpPr>
            <a:spLocks noGrp="1"/>
          </p:cNvSpPr>
          <p:nvPr>
            <p:ph type="title"/>
          </p:nvPr>
        </p:nvSpPr>
        <p:spPr/>
        <p:txBody>
          <a:bodyPr/>
          <a:lstStyle/>
          <a:p>
            <a:r>
              <a:rPr lang="cs-CZ" dirty="0"/>
              <a:t>Aplikace </a:t>
            </a:r>
            <a:r>
              <a:rPr lang="cs-CZ" dirty="0" err="1"/>
              <a:t>Nudgingu</a:t>
            </a:r>
            <a:r>
              <a:rPr lang="cs-CZ" dirty="0"/>
              <a:t> ve veřejné politice</a:t>
            </a:r>
          </a:p>
        </p:txBody>
      </p:sp>
      <p:sp>
        <p:nvSpPr>
          <p:cNvPr id="3" name="Zástupný obsah 2">
            <a:extLst>
              <a:ext uri="{FF2B5EF4-FFF2-40B4-BE49-F238E27FC236}">
                <a16:creationId xmlns:a16="http://schemas.microsoft.com/office/drawing/2014/main" id="{BA65E396-8BBB-40CF-9896-16C74950F0DC}"/>
              </a:ext>
            </a:extLst>
          </p:cNvPr>
          <p:cNvSpPr>
            <a:spLocks noGrp="1"/>
          </p:cNvSpPr>
          <p:nvPr>
            <p:ph idx="1"/>
          </p:nvPr>
        </p:nvSpPr>
        <p:spPr>
          <a:xfrm>
            <a:off x="838200" y="1825625"/>
            <a:ext cx="4906384" cy="4351338"/>
          </a:xfrm>
        </p:spPr>
        <p:txBody>
          <a:bodyPr>
            <a:normAutofit/>
          </a:bodyPr>
          <a:lstStyle/>
          <a:p>
            <a:pPr marL="0" indent="0">
              <a:buNone/>
            </a:pPr>
            <a:r>
              <a:rPr lang="en-US" b="1" dirty="0"/>
              <a:t>UK tax letter </a:t>
            </a:r>
            <a:br>
              <a:rPr lang="cs-CZ" dirty="0"/>
            </a:br>
            <a:r>
              <a:rPr lang="cs-CZ" sz="2000" dirty="0"/>
              <a:t>Problém: Lidé neplatí daně včas</a:t>
            </a:r>
            <a:endParaRPr lang="en-US" sz="2000" dirty="0"/>
          </a:p>
          <a:p>
            <a:pPr marL="0" indent="0">
              <a:buNone/>
            </a:pPr>
            <a:r>
              <a:rPr lang="cs-CZ" sz="2000" dirty="0"/>
              <a:t>Navrhované řešení</a:t>
            </a:r>
            <a:r>
              <a:rPr lang="en-US" sz="2000" dirty="0"/>
              <a:t>: </a:t>
            </a:r>
            <a:r>
              <a:rPr lang="cs-CZ" sz="2000" dirty="0"/>
              <a:t>Změna textu dopisu (upomínky)</a:t>
            </a:r>
            <a:r>
              <a:rPr lang="en-US" sz="2000" dirty="0"/>
              <a:t> </a:t>
            </a:r>
          </a:p>
          <a:p>
            <a:pPr marL="0" indent="0">
              <a:buNone/>
            </a:pPr>
            <a:r>
              <a:rPr lang="cs-CZ" dirty="0"/>
              <a:t>Výsledky: </a:t>
            </a:r>
          </a:p>
          <a:p>
            <a:pPr marL="576000" lvl="1" indent="-108000"/>
            <a:r>
              <a:rPr lang="cs-CZ" dirty="0"/>
              <a:t>Podíl „platičů“ vzrostl o </a:t>
            </a:r>
            <a:r>
              <a:rPr lang="en-US" dirty="0"/>
              <a:t>15% </a:t>
            </a:r>
          </a:p>
          <a:p>
            <a:pPr marL="576000" lvl="1" indent="-108000"/>
            <a:r>
              <a:rPr lang="cs-CZ" dirty="0"/>
              <a:t>Náklady: 0</a:t>
            </a:r>
          </a:p>
          <a:p>
            <a:pPr marL="576000" lvl="1" indent="-108000"/>
            <a:r>
              <a:rPr lang="cs-CZ" dirty="0"/>
              <a:t>Přínosy</a:t>
            </a:r>
            <a:r>
              <a:rPr lang="en-US" dirty="0"/>
              <a:t>: 30 mil</a:t>
            </a:r>
            <a:r>
              <a:rPr lang="cs-CZ" dirty="0"/>
              <a:t>. </a:t>
            </a:r>
            <a:r>
              <a:rPr lang="en-US" dirty="0"/>
              <a:t>£ </a:t>
            </a:r>
            <a:r>
              <a:rPr lang="cs-CZ" dirty="0"/>
              <a:t>ročně</a:t>
            </a:r>
            <a:endParaRPr lang="en-US" dirty="0"/>
          </a:p>
          <a:p>
            <a:endParaRPr lang="cs-CZ" dirty="0"/>
          </a:p>
        </p:txBody>
      </p:sp>
      <p:sp>
        <p:nvSpPr>
          <p:cNvPr id="4" name="Zástupný obsah 2">
            <a:extLst>
              <a:ext uri="{FF2B5EF4-FFF2-40B4-BE49-F238E27FC236}">
                <a16:creationId xmlns:a16="http://schemas.microsoft.com/office/drawing/2014/main" id="{C24A3724-D897-4D46-8E0C-B729BDA367A3}"/>
              </a:ext>
            </a:extLst>
          </p:cNvPr>
          <p:cNvSpPr txBox="1">
            <a:spLocks/>
          </p:cNvSpPr>
          <p:nvPr/>
        </p:nvSpPr>
        <p:spPr>
          <a:xfrm>
            <a:off x="6096000" y="1825625"/>
            <a:ext cx="516725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cs-CZ" b="1" dirty="0"/>
              <a:t>Ručníky v hotelu</a:t>
            </a:r>
          </a:p>
          <a:p>
            <a:pPr marL="0" indent="0">
              <a:buNone/>
            </a:pPr>
            <a:r>
              <a:rPr lang="cs-CZ" sz="2000" dirty="0"/>
              <a:t>Problém: recyklace ručníků v hotelu</a:t>
            </a:r>
          </a:p>
          <a:p>
            <a:pPr marL="0" indent="0">
              <a:buNone/>
            </a:pPr>
            <a:r>
              <a:rPr lang="cs-CZ" sz="2000" dirty="0"/>
              <a:t>Navrhované řešení</a:t>
            </a:r>
            <a:r>
              <a:rPr lang="en-US" sz="2000" dirty="0"/>
              <a:t>: </a:t>
            </a:r>
            <a:r>
              <a:rPr lang="cs-CZ" sz="2000" dirty="0"/>
              <a:t>Úprava textu upozornění</a:t>
            </a:r>
          </a:p>
          <a:p>
            <a:pPr marL="0" indent="0">
              <a:buNone/>
            </a:pPr>
            <a:r>
              <a:rPr lang="cs-CZ" sz="2000" dirty="0"/>
              <a:t>Výsledky:</a:t>
            </a:r>
          </a:p>
          <a:p>
            <a:pPr lvl="1"/>
            <a:r>
              <a:rPr lang="cs-CZ" sz="1800" dirty="0"/>
              <a:t>Apel na společenské normy (stádní chování) zvýšil opakované použití o </a:t>
            </a:r>
            <a:r>
              <a:rPr lang="en-US" sz="1800" dirty="0"/>
              <a:t>26% </a:t>
            </a:r>
          </a:p>
          <a:p>
            <a:pPr lvl="1"/>
            <a:r>
              <a:rPr lang="cs-CZ" sz="1800" dirty="0"/>
              <a:t>Zdůrazněním provinčního efektu (lidé, kteří bydleli ve stejné místnosti)</a:t>
            </a:r>
            <a:r>
              <a:rPr lang="en-US" sz="1800" dirty="0"/>
              <a:t>, </a:t>
            </a:r>
            <a:r>
              <a:rPr lang="cs-CZ" sz="1800" dirty="0"/>
              <a:t>vzrostl účinek apelu na společenské normy o </a:t>
            </a:r>
            <a:r>
              <a:rPr lang="en-US" sz="1800" dirty="0"/>
              <a:t>33% </a:t>
            </a:r>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652395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7DAC841B-4C6A-4770-9C3D-C126C6D80C6B}"/>
              </a:ext>
            </a:extLst>
          </p:cNvPr>
          <p:cNvPicPr>
            <a:picLocks noChangeAspect="1"/>
          </p:cNvPicPr>
          <p:nvPr/>
        </p:nvPicPr>
        <p:blipFill>
          <a:blip r:embed="rId2"/>
          <a:stretch>
            <a:fillRect/>
          </a:stretch>
        </p:blipFill>
        <p:spPr>
          <a:xfrm>
            <a:off x="1635163" y="359191"/>
            <a:ext cx="7894732" cy="5740908"/>
          </a:xfrm>
          <a:prstGeom prst="rect">
            <a:avLst/>
          </a:prstGeom>
        </p:spPr>
      </p:pic>
      <p:sp>
        <p:nvSpPr>
          <p:cNvPr id="3" name="Zástupný symbol pro zápatí 2"/>
          <p:cNvSpPr>
            <a:spLocks noGrp="1"/>
          </p:cNvSpPr>
          <p:nvPr>
            <p:ph type="ftr" sz="quarter" idx="11"/>
          </p:nvPr>
        </p:nvSpPr>
        <p:spPr/>
        <p:txBody>
          <a:bodyPr/>
          <a:lstStyle/>
          <a:p>
            <a:r>
              <a:rPr lang="cs-CZ"/>
              <a:t>MPV_VESO Behavioralni VE</a:t>
            </a:r>
          </a:p>
        </p:txBody>
      </p:sp>
    </p:spTree>
    <p:extLst>
      <p:ext uri="{BB962C8B-B14F-4D97-AF65-F5344CB8AC3E}">
        <p14:creationId xmlns:p14="http://schemas.microsoft.com/office/powerpoint/2010/main" val="148161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62DEEF-3D03-4348-9BE4-300C80C90FD8}"/>
              </a:ext>
            </a:extLst>
          </p:cNvPr>
          <p:cNvSpPr>
            <a:spLocks noGrp="1"/>
          </p:cNvSpPr>
          <p:nvPr>
            <p:ph type="ftr" sz="quarter" idx="10"/>
          </p:nvPr>
        </p:nvSpPr>
        <p:spPr/>
        <p:txBody>
          <a:bodyPr/>
          <a:lstStyle/>
          <a:p>
            <a:r>
              <a:rPr lang="cs-CZ"/>
              <a:t>MPV_VESO Behavioralni VE</a:t>
            </a:r>
            <a:endParaRPr lang="cs-CZ" dirty="0"/>
          </a:p>
        </p:txBody>
      </p:sp>
      <p:sp>
        <p:nvSpPr>
          <p:cNvPr id="4" name="Nadpis 3">
            <a:extLst>
              <a:ext uri="{FF2B5EF4-FFF2-40B4-BE49-F238E27FC236}">
                <a16:creationId xmlns:a16="http://schemas.microsoft.com/office/drawing/2014/main" id="{EEEDE511-5BDB-4E48-AF0D-1C4E033F5644}"/>
              </a:ext>
            </a:extLst>
          </p:cNvPr>
          <p:cNvSpPr>
            <a:spLocks noGrp="1"/>
          </p:cNvSpPr>
          <p:nvPr>
            <p:ph type="title"/>
          </p:nvPr>
        </p:nvSpPr>
        <p:spPr/>
        <p:txBody>
          <a:bodyPr/>
          <a:lstStyle/>
          <a:p>
            <a:r>
              <a:rPr lang="cs-CZ" dirty="0"/>
              <a:t>Experimenty v ekonomii</a:t>
            </a:r>
          </a:p>
        </p:txBody>
      </p:sp>
      <p:sp>
        <p:nvSpPr>
          <p:cNvPr id="5" name="Zástupný obsah 4">
            <a:extLst>
              <a:ext uri="{FF2B5EF4-FFF2-40B4-BE49-F238E27FC236}">
                <a16:creationId xmlns:a16="http://schemas.microsoft.com/office/drawing/2014/main" id="{D906536A-5784-46E2-8ACB-5F0C4D747A24}"/>
              </a:ext>
            </a:extLst>
          </p:cNvPr>
          <p:cNvSpPr>
            <a:spLocks noGrp="1"/>
          </p:cNvSpPr>
          <p:nvPr>
            <p:ph idx="1"/>
          </p:nvPr>
        </p:nvSpPr>
        <p:spPr>
          <a:xfrm>
            <a:off x="720000" y="1692002"/>
            <a:ext cx="5982804" cy="4139998"/>
          </a:xfrm>
        </p:spPr>
        <p:txBody>
          <a:bodyPr/>
          <a:lstStyle/>
          <a:p>
            <a:r>
              <a:rPr lang="cs-CZ" dirty="0"/>
              <a:t>Způsob jak studovat lidské chování </a:t>
            </a:r>
          </a:p>
          <a:p>
            <a:r>
              <a:rPr lang="cs-CZ" dirty="0"/>
              <a:t>Obvykle spojeny s finanční motivací</a:t>
            </a:r>
          </a:p>
          <a:p>
            <a:r>
              <a:rPr lang="cs-CZ" dirty="0"/>
              <a:t>Laboratorní a „polní“ experimenty </a:t>
            </a:r>
          </a:p>
          <a:p>
            <a:pPr>
              <a:spcBef>
                <a:spcPct val="60000"/>
              </a:spcBef>
              <a:defRPr/>
            </a:pPr>
            <a:r>
              <a:rPr lang="cs-CZ" dirty="0">
                <a:ln w="18415" cmpd="sng">
                  <a:noFill/>
                  <a:prstDash val="solid"/>
                </a:ln>
              </a:rPr>
              <a:t>Nobelova cena - </a:t>
            </a:r>
            <a:r>
              <a:rPr lang="cs-CZ" dirty="0" err="1">
                <a:ln w="18415" cmpd="sng">
                  <a:noFill/>
                  <a:prstDash val="solid"/>
                </a:ln>
              </a:rPr>
              <a:t>Kahneman</a:t>
            </a:r>
            <a:r>
              <a:rPr lang="cs-CZ" dirty="0">
                <a:ln w="18415" cmpd="sng">
                  <a:noFill/>
                  <a:prstDash val="solid"/>
                </a:ln>
              </a:rPr>
              <a:t>, Smith (2002), Roth (2012), </a:t>
            </a:r>
            <a:r>
              <a:rPr lang="cs-CZ" dirty="0" err="1">
                <a:ln w="18415" cmpd="sng">
                  <a:noFill/>
                  <a:prstDash val="solid"/>
                </a:ln>
              </a:rPr>
              <a:t>Shiller</a:t>
            </a:r>
            <a:r>
              <a:rPr lang="cs-CZ" dirty="0">
                <a:ln w="18415" cmpd="sng">
                  <a:noFill/>
                  <a:prstDash val="solid"/>
                </a:ln>
              </a:rPr>
              <a:t> (2013), </a:t>
            </a:r>
            <a:r>
              <a:rPr lang="cs-CZ" dirty="0" err="1">
                <a:ln w="18415" cmpd="sng">
                  <a:noFill/>
                  <a:prstDash val="solid"/>
                </a:ln>
              </a:rPr>
              <a:t>Thaler</a:t>
            </a:r>
            <a:r>
              <a:rPr lang="cs-CZ" dirty="0">
                <a:ln w="18415" cmpd="sng">
                  <a:noFill/>
                  <a:prstDash val="solid"/>
                </a:ln>
              </a:rPr>
              <a:t> (2017) </a:t>
            </a:r>
          </a:p>
        </p:txBody>
      </p:sp>
      <p:pic>
        <p:nvPicPr>
          <p:cNvPr id="1026" name="Picture 2" descr="VÃ½sledek obrÃ¡zku pro mueel lab foto">
            <a:extLst>
              <a:ext uri="{FF2B5EF4-FFF2-40B4-BE49-F238E27FC236}">
                <a16:creationId xmlns:a16="http://schemas.microsoft.com/office/drawing/2014/main" id="{EB64CF20-665F-4CCA-9E4D-2DC893358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58" y="2200004"/>
            <a:ext cx="4838866" cy="3631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66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66000" y="642938"/>
            <a:ext cx="10860715" cy="631947"/>
          </a:xfrm>
        </p:spPr>
        <p:txBody>
          <a:bodyPr/>
          <a:lstStyle/>
          <a:p>
            <a:pPr eaLnBrk="1" hangingPunct="1">
              <a:defRPr/>
            </a:pPr>
            <a:r>
              <a:rPr lang="cs-CZ" dirty="0"/>
              <a:t>Vězňovo dilema</a:t>
            </a:r>
          </a:p>
        </p:txBody>
      </p:sp>
      <p:graphicFrame>
        <p:nvGraphicFramePr>
          <p:cNvPr id="8195" name="Group 3"/>
          <p:cNvGraphicFramePr>
            <a:graphicFrameLocks noGrp="1"/>
          </p:cNvGraphicFramePr>
          <p:nvPr>
            <p:ph idx="1"/>
            <p:extLst>
              <p:ext uri="{D42A27DB-BD31-4B8C-83A1-F6EECF244321}">
                <p14:modId xmlns:p14="http://schemas.microsoft.com/office/powerpoint/2010/main" val="2607922075"/>
              </p:ext>
            </p:extLst>
          </p:nvPr>
        </p:nvGraphicFramePr>
        <p:xfrm>
          <a:off x="2003831" y="2317868"/>
          <a:ext cx="8184337" cy="3897194"/>
        </p:xfrm>
        <a:graphic>
          <a:graphicData uri="http://schemas.openxmlformats.org/drawingml/2006/table">
            <a:tbl>
              <a:tblPr/>
              <a:tblGrid>
                <a:gridCol w="726234">
                  <a:extLst>
                    <a:ext uri="{9D8B030D-6E8A-4147-A177-3AD203B41FA5}">
                      <a16:colId xmlns:a16="http://schemas.microsoft.com/office/drawing/2014/main" val="20000"/>
                    </a:ext>
                  </a:extLst>
                </a:gridCol>
                <a:gridCol w="1708228">
                  <a:extLst>
                    <a:ext uri="{9D8B030D-6E8A-4147-A177-3AD203B41FA5}">
                      <a16:colId xmlns:a16="http://schemas.microsoft.com/office/drawing/2014/main" val="20001"/>
                    </a:ext>
                  </a:extLst>
                </a:gridCol>
                <a:gridCol w="2936509">
                  <a:extLst>
                    <a:ext uri="{9D8B030D-6E8A-4147-A177-3AD203B41FA5}">
                      <a16:colId xmlns:a16="http://schemas.microsoft.com/office/drawing/2014/main" val="20002"/>
                    </a:ext>
                  </a:extLst>
                </a:gridCol>
                <a:gridCol w="2813366">
                  <a:extLst>
                    <a:ext uri="{9D8B030D-6E8A-4147-A177-3AD203B41FA5}">
                      <a16:colId xmlns:a16="http://schemas.microsoft.com/office/drawing/2014/main" val="20003"/>
                    </a:ext>
                  </a:extLst>
                </a:gridCol>
              </a:tblGrid>
              <a:tr h="515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dirty="0">
                          <a:ln>
                            <a:noFill/>
                          </a:ln>
                          <a:solidFill>
                            <a:srgbClr val="0000DC"/>
                          </a:solidFill>
                          <a:effectLst/>
                          <a:latin typeface="Arial" charset="0"/>
                          <a:cs typeface="Arial" charset="0"/>
                        </a:rPr>
                        <a:t>Clyde</a:t>
                      </a:r>
                    </a:p>
                  </a:txBody>
                  <a:tcPr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218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Přiznat</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Nepřiznat</a:t>
                      </a:r>
                    </a:p>
                  </a:txBody>
                  <a:tcPr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342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90000" marR="90000"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Přiznat</a:t>
                      </a:r>
                    </a:p>
                  </a:txBody>
                  <a:tcPr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10 </a:t>
                      </a:r>
                      <a:r>
                        <a:rPr kumimoji="0" lang="cs-CZ" sz="3600" b="1" i="0" u="none" strike="noStrike" cap="none" normalizeH="0" baseline="0" dirty="0">
                          <a:ln>
                            <a:noFill/>
                          </a:ln>
                          <a:solidFill>
                            <a:schemeClr val="tx1"/>
                          </a:solidFill>
                          <a:effectLst/>
                          <a:latin typeface="Arial" charset="0"/>
                          <a:cs typeface="Arial" charset="0"/>
                        </a:rPr>
                        <a:t>; </a:t>
                      </a:r>
                      <a:r>
                        <a:rPr kumimoji="0" lang="cs-CZ" sz="3600" b="1" i="0" u="none" strike="noStrike" cap="none" normalizeH="0" baseline="0" dirty="0">
                          <a:ln>
                            <a:noFill/>
                          </a:ln>
                          <a:solidFill>
                            <a:srgbClr val="0000DC"/>
                          </a:solidFill>
                          <a:effectLst/>
                          <a:latin typeface="Arial" charset="0"/>
                          <a:cs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0</a:t>
                      </a:r>
                      <a:r>
                        <a:rPr kumimoji="0" lang="cs-CZ" sz="3600" b="1" i="0" u="none" strike="noStrike" cap="none" normalizeH="0" baseline="0" dirty="0">
                          <a:ln>
                            <a:noFill/>
                          </a:ln>
                          <a:solidFill>
                            <a:schemeClr val="tx1"/>
                          </a:solidFill>
                          <a:effectLst/>
                          <a:latin typeface="Arial" charset="0"/>
                          <a:cs typeface="Arial" charset="0"/>
                        </a:rPr>
                        <a:t> ; </a:t>
                      </a:r>
                      <a:r>
                        <a:rPr kumimoji="0" lang="cs-CZ" sz="3600" b="1" i="0" u="none" strike="noStrike" cap="none" normalizeH="0" baseline="0" dirty="0">
                          <a:ln>
                            <a:noFill/>
                          </a:ln>
                          <a:solidFill>
                            <a:srgbClr val="0000DC"/>
                          </a:solidFill>
                          <a:effectLst/>
                          <a:latin typeface="Arial" charset="0"/>
                          <a:cs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3424">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Nepřiznat</a:t>
                      </a:r>
                    </a:p>
                  </a:txBody>
                  <a:tcPr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20</a:t>
                      </a:r>
                      <a:r>
                        <a:rPr kumimoji="0" lang="cs-CZ" sz="3600" b="1" i="0" u="none" strike="noStrike" cap="none" normalizeH="0" baseline="0" dirty="0">
                          <a:ln>
                            <a:noFill/>
                          </a:ln>
                          <a:solidFill>
                            <a:schemeClr val="tx1"/>
                          </a:solidFill>
                          <a:effectLst/>
                          <a:latin typeface="Arial" charset="0"/>
                          <a:cs typeface="Arial" charset="0"/>
                        </a:rPr>
                        <a:t> ; </a:t>
                      </a:r>
                      <a:r>
                        <a:rPr kumimoji="0" lang="cs-CZ" sz="3600" b="1" i="0" u="none" strike="noStrike" cap="none" normalizeH="0" baseline="0" dirty="0">
                          <a:ln>
                            <a:noFill/>
                          </a:ln>
                          <a:solidFill>
                            <a:srgbClr val="0000DC"/>
                          </a:solidFill>
                          <a:effectLst/>
                          <a:latin typeface="Arial" charset="0"/>
                          <a:cs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600" b="1" i="0" u="none" strike="noStrike" cap="none" normalizeH="0" baseline="0" dirty="0">
                          <a:ln>
                            <a:noFill/>
                          </a:ln>
                          <a:solidFill>
                            <a:srgbClr val="F01928"/>
                          </a:solidFill>
                          <a:effectLst/>
                          <a:latin typeface="Arial" charset="0"/>
                          <a:cs typeface="Arial" charset="0"/>
                        </a:rPr>
                        <a:t>1</a:t>
                      </a:r>
                      <a:r>
                        <a:rPr kumimoji="0" lang="cs-CZ" sz="3600" b="1" i="0" u="none" strike="noStrike" cap="none" normalizeH="0" baseline="0" dirty="0">
                          <a:ln>
                            <a:noFill/>
                          </a:ln>
                          <a:solidFill>
                            <a:schemeClr val="tx1"/>
                          </a:solidFill>
                          <a:effectLst/>
                          <a:latin typeface="Arial" charset="0"/>
                          <a:cs typeface="Arial" charset="0"/>
                        </a:rPr>
                        <a:t> ; </a:t>
                      </a:r>
                      <a:r>
                        <a:rPr kumimoji="0" lang="cs-CZ" sz="3600" b="1" i="0" u="none" strike="noStrike" cap="none" normalizeH="0" baseline="0" dirty="0">
                          <a:ln>
                            <a:noFill/>
                          </a:ln>
                          <a:solidFill>
                            <a:srgbClr val="0000DC"/>
                          </a:solidFill>
                          <a:effectLst/>
                          <a:latin typeface="Arial" charset="0"/>
                          <a:cs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226" name="Text Box 34"/>
          <p:cNvSpPr txBox="1">
            <a:spLocks noChangeArrowheads="1"/>
          </p:cNvSpPr>
          <p:nvPr/>
        </p:nvSpPr>
        <p:spPr bwMode="auto">
          <a:xfrm rot="16200000">
            <a:off x="1608573" y="4466519"/>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b="1" dirty="0" err="1">
                <a:solidFill>
                  <a:srgbClr val="F01928"/>
                </a:solidFill>
              </a:rPr>
              <a:t>Bonnie</a:t>
            </a:r>
            <a:endParaRPr lang="cs-CZ" sz="2800" b="1" dirty="0">
              <a:solidFill>
                <a:srgbClr val="F01928"/>
              </a:solidFill>
            </a:endParaRPr>
          </a:p>
        </p:txBody>
      </p:sp>
      <p:sp>
        <p:nvSpPr>
          <p:cNvPr id="2" name="TextovéPole 1"/>
          <p:cNvSpPr txBox="1"/>
          <p:nvPr/>
        </p:nvSpPr>
        <p:spPr>
          <a:xfrm>
            <a:off x="540000" y="1396952"/>
            <a:ext cx="4870940" cy="1569660"/>
          </a:xfrm>
          <a:prstGeom prst="rect">
            <a:avLst/>
          </a:prstGeom>
          <a:noFill/>
        </p:spPr>
        <p:txBody>
          <a:bodyPr wrap="square" rtlCol="0">
            <a:spAutoFit/>
          </a:bodyPr>
          <a:lstStyle/>
          <a:p>
            <a:r>
              <a:rPr lang="cs-CZ" i="1" dirty="0"/>
              <a:t>Oba nepřiznají – 1 rok</a:t>
            </a:r>
          </a:p>
          <a:p>
            <a:r>
              <a:rPr lang="cs-CZ" i="1" dirty="0"/>
              <a:t>Oba přiznají – 10 let</a:t>
            </a:r>
          </a:p>
          <a:p>
            <a:r>
              <a:rPr lang="cs-CZ" i="1" dirty="0"/>
              <a:t>Jeden přizná/druhý ne – 0 / 20let</a:t>
            </a:r>
          </a:p>
          <a:p>
            <a:endParaRPr lang="cs-CZ" i="1" dirty="0"/>
          </a:p>
        </p:txBody>
      </p:sp>
      <p:pic>
        <p:nvPicPr>
          <p:cNvPr id="9" name="Obrázek 8">
            <a:extLst>
              <a:ext uri="{FF2B5EF4-FFF2-40B4-BE49-F238E27FC236}">
                <a16:creationId xmlns:a16="http://schemas.microsoft.com/office/drawing/2014/main" id="{D5F98E54-7F42-4850-9AFB-86CA990610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748" y="3881097"/>
            <a:ext cx="640821" cy="1385558"/>
          </a:xfrm>
          <a:prstGeom prst="rect">
            <a:avLst/>
          </a:prstGeom>
        </p:spPr>
      </p:pic>
      <p:pic>
        <p:nvPicPr>
          <p:cNvPr id="11" name="Obrázek 10">
            <a:extLst>
              <a:ext uri="{FF2B5EF4-FFF2-40B4-BE49-F238E27FC236}">
                <a16:creationId xmlns:a16="http://schemas.microsoft.com/office/drawing/2014/main" id="{5903CE66-BB68-43AF-BF04-A3D6BA84F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938" y="1084711"/>
            <a:ext cx="636900" cy="1336497"/>
          </a:xfrm>
          <a:prstGeom prst="rect">
            <a:avLst/>
          </a:prstGeom>
        </p:spPr>
      </p:pic>
      <p:sp>
        <p:nvSpPr>
          <p:cNvPr id="3" name="Zástupný symbol pro zápatí 2">
            <a:extLst>
              <a:ext uri="{FF2B5EF4-FFF2-40B4-BE49-F238E27FC236}">
                <a16:creationId xmlns:a16="http://schemas.microsoft.com/office/drawing/2014/main" id="{83264E82-2787-42BF-9585-5B18A2F28AE7}"/>
              </a:ext>
            </a:extLst>
          </p:cNvPr>
          <p:cNvSpPr>
            <a:spLocks noGrp="1"/>
          </p:cNvSpPr>
          <p:nvPr>
            <p:ph type="ftr" sz="quarter" idx="11"/>
          </p:nvPr>
        </p:nvSpPr>
        <p:spPr/>
        <p:txBody>
          <a:bodyPr/>
          <a:lstStyle/>
          <a:p>
            <a:pPr>
              <a:defRPr/>
            </a:pPr>
            <a:r>
              <a:rPr lang="cs-CZ"/>
              <a:t>MPV_VESO Behavioralni VE</a:t>
            </a:r>
          </a:p>
        </p:txBody>
      </p:sp>
    </p:spTree>
    <p:extLst>
      <p:ext uri="{BB962C8B-B14F-4D97-AF65-F5344CB8AC3E}">
        <p14:creationId xmlns:p14="http://schemas.microsoft.com/office/powerpoint/2010/main" val="3688747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Experimenty ve veřejné politice</a:t>
            </a:r>
          </a:p>
        </p:txBody>
      </p:sp>
      <p:sp>
        <p:nvSpPr>
          <p:cNvPr id="3" name="Zástupný symbol pro obsah 2"/>
          <p:cNvSpPr>
            <a:spLocks noGrp="1"/>
          </p:cNvSpPr>
          <p:nvPr>
            <p:ph idx="1"/>
          </p:nvPr>
        </p:nvSpPr>
        <p:spPr/>
        <p:txBody>
          <a:bodyPr/>
          <a:lstStyle/>
          <a:p>
            <a:r>
              <a:rPr lang="cs-CZ" dirty="0"/>
              <a:t>Laboratorní experimenty</a:t>
            </a:r>
          </a:p>
          <a:p>
            <a:pPr marL="0" indent="0">
              <a:buNone/>
            </a:pPr>
            <a:r>
              <a:rPr lang="cs-CZ" dirty="0"/>
              <a:t>	</a:t>
            </a:r>
            <a:r>
              <a:rPr lang="cs-CZ" sz="2400" dirty="0">
                <a:sym typeface="Wingdings" panose="05000000000000000000" pitchFamily="2" charset="2"/>
              </a:rPr>
              <a:t> Plná kontrola nad experimentem, </a:t>
            </a:r>
          </a:p>
          <a:p>
            <a:pPr marL="0" indent="0">
              <a:buNone/>
            </a:pPr>
            <a:r>
              <a:rPr lang="cs-CZ" sz="2400" dirty="0"/>
              <a:t>	</a:t>
            </a:r>
            <a:r>
              <a:rPr lang="cs-CZ" sz="2400" dirty="0">
                <a:sym typeface="Wingdings" panose="05000000000000000000" pitchFamily="2" charset="2"/>
              </a:rPr>
              <a:t> Nižší externí validita, umělé prostředí </a:t>
            </a:r>
          </a:p>
          <a:p>
            <a:r>
              <a:rPr lang="cs-CZ" dirty="0"/>
              <a:t>Polní (</a:t>
            </a:r>
            <a:r>
              <a:rPr lang="cs-CZ" dirty="0" err="1"/>
              <a:t>field</a:t>
            </a:r>
            <a:r>
              <a:rPr lang="cs-CZ" dirty="0"/>
              <a:t>) experimenty</a:t>
            </a:r>
          </a:p>
          <a:p>
            <a:pPr marL="0" indent="0">
              <a:buNone/>
            </a:pPr>
            <a:r>
              <a:rPr lang="cs-CZ" sz="2400" dirty="0">
                <a:sym typeface="Wingdings" panose="05000000000000000000" pitchFamily="2" charset="2"/>
              </a:rPr>
              <a:t>	 Přirozené prostředí, reální lidé, kontext</a:t>
            </a:r>
          </a:p>
          <a:p>
            <a:pPr marL="0" indent="0">
              <a:buNone/>
            </a:pPr>
            <a:r>
              <a:rPr lang="cs-CZ" sz="2400" dirty="0"/>
              <a:t>	</a:t>
            </a:r>
            <a:r>
              <a:rPr lang="cs-CZ" sz="2400" dirty="0">
                <a:sym typeface="Wingdings" panose="05000000000000000000" pitchFamily="2" charset="2"/>
              </a:rPr>
              <a:t> Obtížná replikace, nižší robustnost, spojení s konkrétním kontextem</a:t>
            </a:r>
            <a:endParaRPr lang="cs-CZ" sz="2400" dirty="0"/>
          </a:p>
          <a:p>
            <a:pPr marL="0" indent="0">
              <a:buNone/>
            </a:pPr>
            <a:endParaRPr lang="cs-CZ" dirty="0"/>
          </a:p>
        </p:txBody>
      </p:sp>
      <p:sp>
        <p:nvSpPr>
          <p:cNvPr id="5" name="Zástupný symbol pro zápatí 4">
            <a:extLst>
              <a:ext uri="{FF2B5EF4-FFF2-40B4-BE49-F238E27FC236}">
                <a16:creationId xmlns:a16="http://schemas.microsoft.com/office/drawing/2014/main" id="{75BDBC8E-F696-4ADE-88D5-D2D8B8C283B9}"/>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950248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5DEBE6-1A8A-439C-A1A5-DDABB3F90EC4}"/>
              </a:ext>
            </a:extLst>
          </p:cNvPr>
          <p:cNvSpPr>
            <a:spLocks noGrp="1"/>
          </p:cNvSpPr>
          <p:nvPr>
            <p:ph type="title"/>
          </p:nvPr>
        </p:nvSpPr>
        <p:spPr/>
        <p:txBody>
          <a:bodyPr/>
          <a:lstStyle/>
          <a:p>
            <a:r>
              <a:rPr lang="cs-CZ" dirty="0" err="1"/>
              <a:t>Nudging</a:t>
            </a:r>
            <a:r>
              <a:rPr lang="cs-CZ" dirty="0"/>
              <a:t> ve veřejné politice</a:t>
            </a:r>
          </a:p>
        </p:txBody>
      </p:sp>
      <p:sp>
        <p:nvSpPr>
          <p:cNvPr id="3" name="Zástupný obsah 2">
            <a:extLst>
              <a:ext uri="{FF2B5EF4-FFF2-40B4-BE49-F238E27FC236}">
                <a16:creationId xmlns:a16="http://schemas.microsoft.com/office/drawing/2014/main" id="{105AFD07-6C84-4E5C-B1E3-D68F308B0C0E}"/>
              </a:ext>
            </a:extLst>
          </p:cNvPr>
          <p:cNvSpPr>
            <a:spLocks noGrp="1"/>
          </p:cNvSpPr>
          <p:nvPr>
            <p:ph idx="1"/>
          </p:nvPr>
        </p:nvSpPr>
        <p:spPr/>
        <p:txBody>
          <a:bodyPr/>
          <a:lstStyle/>
          <a:p>
            <a:pPr>
              <a:lnSpc>
                <a:spcPct val="100000"/>
              </a:lnSpc>
            </a:pPr>
            <a:r>
              <a:rPr lang="cs-CZ" sz="2600" dirty="0"/>
              <a:t>Namísto nucení (příkazy, zákazy) lidí dělat něco, co nechtějí, je jemně postrčíme k volbě lepších variant chování </a:t>
            </a:r>
          </a:p>
          <a:p>
            <a:pPr>
              <a:lnSpc>
                <a:spcPct val="100000"/>
              </a:lnSpc>
            </a:pPr>
            <a:endParaRPr lang="cs-CZ" sz="2600" dirty="0"/>
          </a:p>
          <a:p>
            <a:pPr>
              <a:lnSpc>
                <a:spcPct val="100000"/>
              </a:lnSpc>
            </a:pPr>
            <a:r>
              <a:rPr lang="cs-CZ" sz="2600" dirty="0"/>
              <a:t>Postrčení je realizováno pomocí změny toho, jak jsou varianty chování prezentovány (</a:t>
            </a:r>
            <a:r>
              <a:rPr lang="cs-CZ" sz="2600" i="1" dirty="0" err="1"/>
              <a:t>choice</a:t>
            </a:r>
            <a:r>
              <a:rPr lang="cs-CZ" sz="2600" i="1" dirty="0"/>
              <a:t> </a:t>
            </a:r>
            <a:r>
              <a:rPr lang="cs-CZ" sz="2600" i="1" dirty="0" err="1"/>
              <a:t>architecture</a:t>
            </a:r>
            <a:r>
              <a:rPr lang="cs-CZ" sz="2600" dirty="0"/>
              <a:t>)</a:t>
            </a:r>
          </a:p>
          <a:p>
            <a:pPr lvl="1"/>
            <a:endParaRPr lang="cs-CZ" sz="1200" dirty="0"/>
          </a:p>
          <a:p>
            <a:pPr lvl="1"/>
            <a:r>
              <a:rPr lang="cs-CZ" sz="2200" dirty="0"/>
              <a:t>Mouchy v pisoárech na letišti v Amsterodamu</a:t>
            </a:r>
            <a:endParaRPr lang="en-AU" sz="2200" dirty="0"/>
          </a:p>
          <a:p>
            <a:pPr lvl="1"/>
            <a:r>
              <a:rPr lang="cs-CZ" sz="2200" dirty="0"/>
              <a:t>Darování orgánů </a:t>
            </a:r>
            <a:r>
              <a:rPr lang="en-AU" sz="2200" dirty="0"/>
              <a:t>(</a:t>
            </a:r>
            <a:r>
              <a:rPr lang="cs-CZ" sz="2200" dirty="0"/>
              <a:t>využití </a:t>
            </a:r>
            <a:r>
              <a:rPr lang="en-AU" sz="2200" i="1" dirty="0"/>
              <a:t>default</a:t>
            </a:r>
            <a:r>
              <a:rPr lang="en-AU" sz="2200" dirty="0"/>
              <a:t>)</a:t>
            </a:r>
          </a:p>
          <a:p>
            <a:pPr lvl="1"/>
            <a:r>
              <a:rPr lang="cs-CZ" sz="2200" dirty="0"/>
              <a:t>Recyklace </a:t>
            </a:r>
            <a:r>
              <a:rPr lang="en-AU" sz="2200" dirty="0"/>
              <a:t>(</a:t>
            </a:r>
            <a:r>
              <a:rPr lang="cs-CZ" sz="2200" dirty="0"/>
              <a:t>velké/malé koše)</a:t>
            </a:r>
            <a:endParaRPr lang="en-AU" sz="2200" dirty="0"/>
          </a:p>
          <a:p>
            <a:pPr lvl="1"/>
            <a:r>
              <a:rPr lang="cs-CZ" sz="2200" dirty="0"/>
              <a:t>Zdravé jídlo prezentováno ve výši očí</a:t>
            </a:r>
            <a:endParaRPr lang="en-AU" dirty="0"/>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spTree>
    <p:custDataLst>
      <p:tags r:id="rId1"/>
    </p:custDataLst>
    <p:extLst>
      <p:ext uri="{BB962C8B-B14F-4D97-AF65-F5344CB8AC3E}">
        <p14:creationId xmlns:p14="http://schemas.microsoft.com/office/powerpoint/2010/main" val="2417601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28F21-52C5-4DF0-A016-1DF366D63D5D}"/>
              </a:ext>
            </a:extLst>
          </p:cNvPr>
          <p:cNvSpPr>
            <a:spLocks noGrp="1"/>
          </p:cNvSpPr>
          <p:nvPr>
            <p:ph type="title"/>
          </p:nvPr>
        </p:nvSpPr>
        <p:spPr/>
        <p:txBody>
          <a:bodyPr/>
          <a:lstStyle/>
          <a:p>
            <a:r>
              <a:rPr lang="cs-CZ" dirty="0"/>
              <a:t>Vládní </a:t>
            </a:r>
            <a:r>
              <a:rPr lang="cs-CZ" dirty="0" err="1"/>
              <a:t>Nudge</a:t>
            </a:r>
            <a:r>
              <a:rPr lang="cs-CZ" dirty="0"/>
              <a:t> </a:t>
            </a:r>
            <a:r>
              <a:rPr lang="cs-CZ" dirty="0" err="1"/>
              <a:t>Units</a:t>
            </a:r>
            <a:endParaRPr lang="cs-CZ" dirty="0"/>
          </a:p>
        </p:txBody>
      </p:sp>
      <p:sp>
        <p:nvSpPr>
          <p:cNvPr id="3" name="Zástupný obsah 2">
            <a:extLst>
              <a:ext uri="{FF2B5EF4-FFF2-40B4-BE49-F238E27FC236}">
                <a16:creationId xmlns:a16="http://schemas.microsoft.com/office/drawing/2014/main" id="{C768C3FA-EF57-49FD-B5D6-FC7B2C499CA8}"/>
              </a:ext>
            </a:extLst>
          </p:cNvPr>
          <p:cNvSpPr>
            <a:spLocks noGrp="1"/>
          </p:cNvSpPr>
          <p:nvPr>
            <p:ph idx="1"/>
          </p:nvPr>
        </p:nvSpPr>
        <p:spPr/>
        <p:txBody>
          <a:bodyPr/>
          <a:lstStyle/>
          <a:p>
            <a:r>
              <a:rPr lang="cs-CZ" sz="2000" dirty="0"/>
              <a:t>UK – Behavioral </a:t>
            </a:r>
            <a:r>
              <a:rPr lang="cs-CZ" sz="2000" dirty="0" err="1"/>
              <a:t>Insights</a:t>
            </a:r>
            <a:r>
              <a:rPr lang="cs-CZ" sz="2000" dirty="0"/>
              <a:t> Team (B.I.T) – David </a:t>
            </a:r>
            <a:r>
              <a:rPr lang="cs-CZ" sz="2000" dirty="0" err="1"/>
              <a:t>Cameron</a:t>
            </a:r>
            <a:r>
              <a:rPr lang="cs-CZ" sz="2000" dirty="0"/>
              <a:t> 2010</a:t>
            </a:r>
          </a:p>
          <a:p>
            <a:r>
              <a:rPr lang="cs-CZ" sz="2000" dirty="0"/>
              <a:t>EU POLICY LAB – pracoviště JRC při Evropské komisi</a:t>
            </a:r>
          </a:p>
          <a:p>
            <a:r>
              <a:rPr lang="cs-CZ" sz="2000" dirty="0"/>
              <a:t>Austrálie – BETA (</a:t>
            </a:r>
            <a:r>
              <a:rPr lang="en-US" sz="2000" dirty="0" err="1"/>
              <a:t>Behavioural</a:t>
            </a:r>
            <a:r>
              <a:rPr lang="en-US" sz="2000" dirty="0"/>
              <a:t> Economics Team of the Australian Government</a:t>
            </a:r>
            <a:r>
              <a:rPr lang="cs-CZ" sz="2000" dirty="0"/>
              <a:t>) – 2016 (</a:t>
            </a:r>
            <a:r>
              <a:rPr lang="cs-CZ" sz="2000" dirty="0" err="1"/>
              <a:t>prof.Slonim</a:t>
            </a:r>
            <a:r>
              <a:rPr lang="cs-CZ" sz="2000" dirty="0"/>
              <a:t>)</a:t>
            </a:r>
          </a:p>
          <a:p>
            <a:r>
              <a:rPr lang="cs-CZ" sz="2000" dirty="0"/>
              <a:t>K</a:t>
            </a:r>
            <a:r>
              <a:rPr lang="en-US" sz="2000" dirty="0" err="1"/>
              <a:t>anada</a:t>
            </a:r>
            <a:r>
              <a:rPr lang="en-US" sz="2000" dirty="0"/>
              <a:t>, </a:t>
            </a:r>
            <a:r>
              <a:rPr lang="cs-CZ" sz="2000" dirty="0"/>
              <a:t>Dánsko, Francie, Německo, Nizozemsko, Peru, Singapur</a:t>
            </a:r>
          </a:p>
          <a:p>
            <a:r>
              <a:rPr lang="cs-CZ" sz="2000" b="1" dirty="0"/>
              <a:t>Slovensko - BRISK (</a:t>
            </a:r>
            <a:r>
              <a:rPr lang="cs-CZ" sz="2000" b="1" dirty="0" err="1"/>
              <a:t>Behaviorálny</a:t>
            </a:r>
            <a:r>
              <a:rPr lang="cs-CZ" sz="2000" b="1" dirty="0"/>
              <a:t> </a:t>
            </a:r>
            <a:r>
              <a:rPr lang="cs-CZ" sz="2000" b="1" dirty="0" err="1"/>
              <a:t>výskum</a:t>
            </a:r>
            <a:r>
              <a:rPr lang="cs-CZ" sz="2000" b="1" dirty="0"/>
              <a:t> a </a:t>
            </a:r>
            <a:r>
              <a:rPr lang="cs-CZ" sz="2000" b="1" dirty="0" err="1"/>
              <a:t>inovácie</a:t>
            </a:r>
            <a:r>
              <a:rPr lang="cs-CZ" sz="2000" b="1" dirty="0"/>
              <a:t> Slovensko)</a:t>
            </a:r>
          </a:p>
          <a:p>
            <a:endParaRPr lang="cs-CZ" sz="2000" dirty="0"/>
          </a:p>
          <a:p>
            <a:pPr lvl="1"/>
            <a:r>
              <a:rPr lang="cs-CZ" sz="1600" dirty="0" err="1"/>
              <a:t>World</a:t>
            </a:r>
            <a:r>
              <a:rPr lang="cs-CZ" sz="1600" dirty="0"/>
              <a:t> Bank – </a:t>
            </a:r>
            <a:r>
              <a:rPr lang="en-US" sz="1600" dirty="0"/>
              <a:t>Behavioral</a:t>
            </a:r>
            <a:r>
              <a:rPr lang="cs-CZ" sz="1600" dirty="0"/>
              <a:t> </a:t>
            </a:r>
            <a:r>
              <a:rPr lang="en-US" sz="1600" dirty="0"/>
              <a:t>Science</a:t>
            </a:r>
            <a:r>
              <a:rPr lang="cs-CZ" sz="1600" dirty="0"/>
              <a:t> </a:t>
            </a:r>
            <a:r>
              <a:rPr lang="en-US" sz="1600" dirty="0"/>
              <a:t>Around</a:t>
            </a:r>
            <a:r>
              <a:rPr lang="cs-CZ" sz="1600" dirty="0"/>
              <a:t> t</a:t>
            </a:r>
            <a:r>
              <a:rPr lang="en-US" sz="1600" dirty="0"/>
              <a:t>he World</a:t>
            </a:r>
            <a:br>
              <a:rPr lang="cs-CZ" sz="1600" dirty="0"/>
            </a:br>
            <a:r>
              <a:rPr lang="cs-CZ" sz="1200" dirty="0">
                <a:hlinkClick r:id="rId35"/>
              </a:rPr>
              <a:t>http://documents.worldbank.org/curated/en/710771543609067500/pdf/132610-REVISED-00-COUNTRY-PROFILES-dig.pdf</a:t>
            </a:r>
            <a:endParaRPr lang="en-US" sz="1200" dirty="0"/>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grpSp>
        <p:nvGrpSpPr>
          <p:cNvPr id="357" name="Skupina 356"/>
          <p:cNvGrpSpPr/>
          <p:nvPr>
            <p:custDataLst>
              <p:tags r:id="rId1"/>
            </p:custDataLst>
          </p:nvPr>
        </p:nvGrpSpPr>
        <p:grpSpPr>
          <a:xfrm>
            <a:off x="0" y="63500"/>
            <a:ext cx="12192000" cy="276860"/>
            <a:chOff x="0" y="63500"/>
            <a:chExt cx="12192000" cy="276860"/>
          </a:xfrm>
        </p:grpSpPr>
        <p:sp>
          <p:nvSpPr>
            <p:cNvPr id="325" name="Ovál 324"/>
            <p:cNvSpPr/>
            <p:nvPr>
              <p:custDataLst>
                <p:tags r:id="rId2"/>
              </p:custDataLst>
            </p:nvPr>
          </p:nvSpPr>
          <p:spPr bwMode="auto">
            <a:xfrm>
              <a:off x="635000"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26" name="TextovéPole 325"/>
            <p:cNvSpPr txBox="1"/>
            <p:nvPr>
              <p:custDataLst>
                <p:tags r:id="rId3"/>
              </p:custDataLst>
            </p:nvPr>
          </p:nvSpPr>
          <p:spPr>
            <a:xfrm>
              <a:off x="0" y="63500"/>
              <a:ext cx="1620849"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Úvod</a:t>
              </a:r>
            </a:p>
          </p:txBody>
        </p:sp>
        <p:sp>
          <p:nvSpPr>
            <p:cNvPr id="327" name="Ovál 326"/>
            <p:cNvSpPr/>
            <p:nvPr>
              <p:custDataLst>
                <p:tags r:id="rId4"/>
              </p:custDataLst>
            </p:nvPr>
          </p:nvSpPr>
          <p:spPr bwMode="auto">
            <a:xfrm>
              <a:off x="886789"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28" name="Ovál 327"/>
            <p:cNvSpPr/>
            <p:nvPr>
              <p:custDataLst>
                <p:tags r:id="rId5"/>
              </p:custDataLst>
            </p:nvPr>
          </p:nvSpPr>
          <p:spPr bwMode="auto">
            <a:xfrm>
              <a:off x="2207683"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29" name="TextovéPole 328"/>
            <p:cNvSpPr txBox="1"/>
            <p:nvPr>
              <p:custDataLst>
                <p:tags r:id="rId6"/>
              </p:custDataLst>
            </p:nvPr>
          </p:nvSpPr>
          <p:spPr>
            <a:xfrm>
              <a:off x="0" y="63500"/>
              <a:ext cx="6025162"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Behaviorální veřejná politika</a:t>
              </a:r>
            </a:p>
          </p:txBody>
        </p:sp>
        <p:sp>
          <p:nvSpPr>
            <p:cNvPr id="330" name="Ovál 329"/>
            <p:cNvSpPr/>
            <p:nvPr>
              <p:custDataLst>
                <p:tags r:id="rId7"/>
              </p:custDataLst>
            </p:nvPr>
          </p:nvSpPr>
          <p:spPr bwMode="auto">
            <a:xfrm>
              <a:off x="2459473"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1" name="Ovál 330"/>
            <p:cNvSpPr/>
            <p:nvPr>
              <p:custDataLst>
                <p:tags r:id="rId8"/>
              </p:custDataLst>
            </p:nvPr>
          </p:nvSpPr>
          <p:spPr bwMode="auto">
            <a:xfrm>
              <a:off x="2711262"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2" name="Ovál 331"/>
            <p:cNvSpPr/>
            <p:nvPr>
              <p:custDataLst>
                <p:tags r:id="rId9"/>
              </p:custDataLst>
            </p:nvPr>
          </p:nvSpPr>
          <p:spPr bwMode="auto">
            <a:xfrm>
              <a:off x="2963051"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3" name="Ovál 332"/>
            <p:cNvSpPr/>
            <p:nvPr>
              <p:custDataLst>
                <p:tags r:id="rId10"/>
              </p:custDataLst>
            </p:nvPr>
          </p:nvSpPr>
          <p:spPr bwMode="auto">
            <a:xfrm>
              <a:off x="3214840"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4" name="Ovál 333"/>
            <p:cNvSpPr/>
            <p:nvPr>
              <p:custDataLst>
                <p:tags r:id="rId11"/>
              </p:custDataLst>
            </p:nvPr>
          </p:nvSpPr>
          <p:spPr bwMode="auto">
            <a:xfrm>
              <a:off x="3466629"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5" name="Ovál 334"/>
            <p:cNvSpPr/>
            <p:nvPr>
              <p:custDataLst>
                <p:tags r:id="rId12"/>
              </p:custDataLst>
            </p:nvPr>
          </p:nvSpPr>
          <p:spPr bwMode="auto">
            <a:xfrm>
              <a:off x="3718419"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6" name="Ovál 335"/>
            <p:cNvSpPr/>
            <p:nvPr>
              <p:custDataLst>
                <p:tags r:id="rId13"/>
              </p:custDataLst>
            </p:nvPr>
          </p:nvSpPr>
          <p:spPr bwMode="auto">
            <a:xfrm>
              <a:off x="5039313"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7" name="TextovéPole 336"/>
            <p:cNvSpPr txBox="1"/>
            <p:nvPr>
              <p:custDataLst>
                <p:tags r:id="rId14"/>
              </p:custDataLst>
            </p:nvPr>
          </p:nvSpPr>
          <p:spPr>
            <a:xfrm>
              <a:off x="2499313" y="63500"/>
              <a:ext cx="5934428"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Behaviorální intervence</a:t>
              </a:r>
            </a:p>
          </p:txBody>
        </p:sp>
        <p:sp>
          <p:nvSpPr>
            <p:cNvPr id="338" name="Ovál 337"/>
            <p:cNvSpPr/>
            <p:nvPr>
              <p:custDataLst>
                <p:tags r:id="rId15"/>
              </p:custDataLst>
            </p:nvPr>
          </p:nvSpPr>
          <p:spPr bwMode="auto">
            <a:xfrm>
              <a:off x="5291102"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39" name="Ovál 338"/>
            <p:cNvSpPr/>
            <p:nvPr>
              <p:custDataLst>
                <p:tags r:id="rId16"/>
              </p:custDataLst>
            </p:nvPr>
          </p:nvSpPr>
          <p:spPr bwMode="auto">
            <a:xfrm>
              <a:off x="5542892" y="241300"/>
              <a:ext cx="99059"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0" name="Ovál 339"/>
            <p:cNvSpPr/>
            <p:nvPr>
              <p:custDataLst>
                <p:tags r:id="rId17"/>
              </p:custDataLst>
            </p:nvPr>
          </p:nvSpPr>
          <p:spPr bwMode="auto">
            <a:xfrm>
              <a:off x="5794681"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1" name="Ovál 340"/>
            <p:cNvSpPr/>
            <p:nvPr>
              <p:custDataLst>
                <p:tags r:id="rId18"/>
              </p:custDataLst>
            </p:nvPr>
          </p:nvSpPr>
          <p:spPr bwMode="auto">
            <a:xfrm>
              <a:off x="7115575"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2" name="TextovéPole 341"/>
            <p:cNvSpPr txBox="1"/>
            <p:nvPr>
              <p:custDataLst>
                <p:tags r:id="rId19"/>
              </p:custDataLst>
            </p:nvPr>
          </p:nvSpPr>
          <p:spPr>
            <a:xfrm>
              <a:off x="4575575" y="63500"/>
              <a:ext cx="6186217" cy="184666"/>
            </a:xfrm>
            <a:prstGeom prst="rect">
              <a:avLst/>
            </a:prstGeom>
            <a:noFill/>
          </p:spPr>
          <p:txBody>
            <a:bodyPr vert="horz" lIns="0" tIns="0" rIns="0" bIns="0" rtlCol="0" anchorCtr="1">
              <a:spAutoFit/>
            </a:bodyPr>
            <a:lstStyle/>
            <a:p>
              <a:r>
                <a:rPr lang="cs-CZ" sz="1200">
                  <a:solidFill>
                    <a:srgbClr val="008080"/>
                  </a:solidFill>
                  <a:latin typeface="arial" panose="020B0604020202020204" pitchFamily="34" charset="0"/>
                </a:rPr>
                <a:t>Nudge</a:t>
              </a:r>
            </a:p>
          </p:txBody>
        </p:sp>
        <p:sp>
          <p:nvSpPr>
            <p:cNvPr id="343" name="Ovál 342"/>
            <p:cNvSpPr/>
            <p:nvPr>
              <p:custDataLst>
                <p:tags r:id="rId20"/>
              </p:custDataLst>
            </p:nvPr>
          </p:nvSpPr>
          <p:spPr bwMode="auto">
            <a:xfrm>
              <a:off x="7367364" y="241300"/>
              <a:ext cx="99060" cy="99060"/>
            </a:xfrm>
            <a:prstGeom prst="ellipse">
              <a:avLst/>
            </a:prstGeom>
            <a:solidFill>
              <a:srgbClr val="008080"/>
            </a:solidFill>
            <a:ln w="9525" cap="flat" cmpd="sng" algn="ctr">
              <a:solidFill>
                <a:srgbClr val="00808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4" name="Ovál 343"/>
            <p:cNvSpPr/>
            <p:nvPr>
              <p:custDataLst>
                <p:tags r:id="rId21"/>
              </p:custDataLst>
            </p:nvPr>
          </p:nvSpPr>
          <p:spPr bwMode="auto">
            <a:xfrm>
              <a:off x="7619154" y="241300"/>
              <a:ext cx="99059"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5" name="Ovál 344"/>
            <p:cNvSpPr/>
            <p:nvPr>
              <p:custDataLst>
                <p:tags r:id="rId22"/>
              </p:custDataLst>
            </p:nvPr>
          </p:nvSpPr>
          <p:spPr bwMode="auto">
            <a:xfrm>
              <a:off x="7870943"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6" name="Ovál 345"/>
            <p:cNvSpPr/>
            <p:nvPr>
              <p:custDataLst>
                <p:tags r:id="rId23"/>
              </p:custDataLst>
            </p:nvPr>
          </p:nvSpPr>
          <p:spPr bwMode="auto">
            <a:xfrm>
              <a:off x="8122732"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7" name="Ovál 346"/>
            <p:cNvSpPr/>
            <p:nvPr>
              <p:custDataLst>
                <p:tags r:id="rId24"/>
              </p:custDataLst>
            </p:nvPr>
          </p:nvSpPr>
          <p:spPr bwMode="auto">
            <a:xfrm>
              <a:off x="9443626"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48" name="TextovéPole 347"/>
            <p:cNvSpPr txBox="1"/>
            <p:nvPr>
              <p:custDataLst>
                <p:tags r:id="rId25"/>
              </p:custDataLst>
            </p:nvPr>
          </p:nvSpPr>
          <p:spPr>
            <a:xfrm>
              <a:off x="8808626" y="63500"/>
              <a:ext cx="3383374" cy="184666"/>
            </a:xfrm>
            <a:prstGeom prst="rect">
              <a:avLst/>
            </a:prstGeom>
            <a:noFill/>
          </p:spPr>
          <p:txBody>
            <a:bodyPr vert="horz" lIns="0" tIns="0" rIns="0" bIns="0" rtlCol="0" anchorCtr="1">
              <a:spAutoFit/>
            </a:bodyPr>
            <a:lstStyle/>
            <a:p>
              <a:r>
                <a:rPr lang="cs-CZ" sz="1200">
                  <a:solidFill>
                    <a:srgbClr val="BADFE2"/>
                  </a:solidFill>
                  <a:latin typeface="arial" panose="020B0604020202020204" pitchFamily="34" charset="0"/>
                </a:rPr>
                <a:t>MUEEL studie</a:t>
              </a:r>
            </a:p>
          </p:txBody>
        </p:sp>
        <p:sp>
          <p:nvSpPr>
            <p:cNvPr id="349" name="Ovál 348"/>
            <p:cNvSpPr/>
            <p:nvPr>
              <p:custDataLst>
                <p:tags r:id="rId26"/>
              </p:custDataLst>
            </p:nvPr>
          </p:nvSpPr>
          <p:spPr bwMode="auto">
            <a:xfrm>
              <a:off x="9695415"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0" name="Ovál 349"/>
            <p:cNvSpPr/>
            <p:nvPr>
              <p:custDataLst>
                <p:tags r:id="rId27"/>
              </p:custDataLst>
            </p:nvPr>
          </p:nvSpPr>
          <p:spPr bwMode="auto">
            <a:xfrm>
              <a:off x="9947204"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1" name="Ovál 350"/>
            <p:cNvSpPr/>
            <p:nvPr>
              <p:custDataLst>
                <p:tags r:id="rId28"/>
              </p:custDataLst>
            </p:nvPr>
          </p:nvSpPr>
          <p:spPr bwMode="auto">
            <a:xfrm>
              <a:off x="10198994"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2" name="Ovál 351"/>
            <p:cNvSpPr/>
            <p:nvPr>
              <p:custDataLst>
                <p:tags r:id="rId29"/>
              </p:custDataLst>
            </p:nvPr>
          </p:nvSpPr>
          <p:spPr bwMode="auto">
            <a:xfrm>
              <a:off x="10450783"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3" name="Ovál 352"/>
            <p:cNvSpPr/>
            <p:nvPr>
              <p:custDataLst>
                <p:tags r:id="rId30"/>
              </p:custDataLst>
            </p:nvPr>
          </p:nvSpPr>
          <p:spPr bwMode="auto">
            <a:xfrm>
              <a:off x="10702572"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4" name="Ovál 353"/>
            <p:cNvSpPr/>
            <p:nvPr>
              <p:custDataLst>
                <p:tags r:id="rId31"/>
              </p:custDataLst>
            </p:nvPr>
          </p:nvSpPr>
          <p:spPr bwMode="auto">
            <a:xfrm>
              <a:off x="10954362" y="241300"/>
              <a:ext cx="99059"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5" name="Ovál 354"/>
            <p:cNvSpPr/>
            <p:nvPr>
              <p:custDataLst>
                <p:tags r:id="rId32"/>
              </p:custDataLst>
            </p:nvPr>
          </p:nvSpPr>
          <p:spPr bwMode="auto">
            <a:xfrm>
              <a:off x="11206151"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356" name="Ovál 355"/>
            <p:cNvSpPr/>
            <p:nvPr>
              <p:custDataLst>
                <p:tags r:id="rId33"/>
              </p:custDataLst>
            </p:nvPr>
          </p:nvSpPr>
          <p:spPr bwMode="auto">
            <a:xfrm>
              <a:off x="11457940" y="241300"/>
              <a:ext cx="99060" cy="99060"/>
            </a:xfrm>
            <a:prstGeom prst="ellipse">
              <a:avLst/>
            </a:prstGeom>
            <a:solidFill>
              <a:srgbClr val="BADFE2"/>
            </a:solidFill>
            <a:ln w="9525" cap="flat" cmpd="sng" algn="ctr">
              <a:solidFill>
                <a:srgbClr val="BADFE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grpSp>
    </p:spTree>
    <p:extLst>
      <p:ext uri="{BB962C8B-B14F-4D97-AF65-F5344CB8AC3E}">
        <p14:creationId xmlns:p14="http://schemas.microsoft.com/office/powerpoint/2010/main" val="1221974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EDCCD-5F30-40DC-9DE5-0423E39357FE}"/>
              </a:ext>
            </a:extLst>
          </p:cNvPr>
          <p:cNvSpPr>
            <a:spLocks noGrp="1"/>
          </p:cNvSpPr>
          <p:nvPr>
            <p:ph type="title"/>
          </p:nvPr>
        </p:nvSpPr>
        <p:spPr>
          <a:xfrm>
            <a:off x="741854" y="772687"/>
            <a:ext cx="5917602" cy="503092"/>
          </a:xfrm>
        </p:spPr>
        <p:txBody>
          <a:bodyPr/>
          <a:lstStyle/>
          <a:p>
            <a:r>
              <a:rPr lang="cs-CZ" dirty="0" err="1"/>
              <a:t>Nudging</a:t>
            </a:r>
            <a:r>
              <a:rPr lang="cs-CZ" dirty="0"/>
              <a:t>  – Pro a proti	</a:t>
            </a:r>
          </a:p>
        </p:txBody>
      </p:sp>
      <p:sp>
        <p:nvSpPr>
          <p:cNvPr id="3" name="Zástupný obsah 2">
            <a:extLst>
              <a:ext uri="{FF2B5EF4-FFF2-40B4-BE49-F238E27FC236}">
                <a16:creationId xmlns:a16="http://schemas.microsoft.com/office/drawing/2014/main" id="{83DEC024-C062-41A0-8766-E53AB7666997}"/>
              </a:ext>
            </a:extLst>
          </p:cNvPr>
          <p:cNvSpPr>
            <a:spLocks noGrp="1"/>
          </p:cNvSpPr>
          <p:nvPr>
            <p:ph idx="1"/>
          </p:nvPr>
        </p:nvSpPr>
        <p:spPr>
          <a:xfrm>
            <a:off x="720000" y="1692001"/>
            <a:ext cx="10753200" cy="4534231"/>
          </a:xfrm>
        </p:spPr>
        <p:txBody>
          <a:bodyPr/>
          <a:lstStyle/>
          <a:p>
            <a:pPr>
              <a:lnSpc>
                <a:spcPct val="120000"/>
              </a:lnSpc>
            </a:pPr>
            <a:r>
              <a:rPr lang="en-AU" sz="2400" dirty="0"/>
              <a:t>Nudge</a:t>
            </a:r>
            <a:r>
              <a:rPr lang="cs-CZ" sz="2400" dirty="0"/>
              <a:t> je obvykle levný, rychlý a efektivní</a:t>
            </a:r>
            <a:br>
              <a:rPr lang="en-AU" sz="2400" dirty="0"/>
            </a:br>
            <a:r>
              <a:rPr lang="en-AU" sz="2400" dirty="0"/>
              <a:t>– </a:t>
            </a:r>
            <a:r>
              <a:rPr lang="cs-CZ" sz="2400" i="1" dirty="0">
                <a:solidFill>
                  <a:srgbClr val="FF0000"/>
                </a:solidFill>
              </a:rPr>
              <a:t>přetrvají efekty v dlouhém období</a:t>
            </a:r>
            <a:r>
              <a:rPr lang="en-AU" sz="2400" i="1" dirty="0">
                <a:solidFill>
                  <a:srgbClr val="FF0000"/>
                </a:solidFill>
              </a:rPr>
              <a:t>?</a:t>
            </a:r>
          </a:p>
          <a:p>
            <a:pPr>
              <a:lnSpc>
                <a:spcPct val="120000"/>
              </a:lnSpc>
            </a:pPr>
            <a:r>
              <a:rPr lang="cs-CZ" sz="2400" dirty="0"/>
              <a:t>Vycházejí z </a:t>
            </a:r>
            <a:r>
              <a:rPr lang="cs-CZ" sz="2400" i="1" dirty="0"/>
              <a:t>liberálního paternalismu </a:t>
            </a:r>
            <a:r>
              <a:rPr lang="en-AU" sz="2400" dirty="0"/>
              <a:t>– </a:t>
            </a:r>
            <a:r>
              <a:rPr lang="cs-CZ" sz="2400" dirty="0"/>
              <a:t>při respektování svobody rozhodování ovlivňují chování správným (žádoucím) směrem</a:t>
            </a:r>
            <a:br>
              <a:rPr lang="en-AU" sz="2400" dirty="0"/>
            </a:br>
            <a:r>
              <a:rPr lang="en-AU" sz="2400" dirty="0"/>
              <a:t> - </a:t>
            </a:r>
            <a:r>
              <a:rPr lang="cs-CZ" sz="2400" i="1" dirty="0">
                <a:solidFill>
                  <a:srgbClr val="FF0000"/>
                </a:solidFill>
              </a:rPr>
              <a:t>Kdo rozhodne o tom, co je „správný“ nebo „žádoucí“, popřípadě co tvoří „dobré“ hodnoty, které </a:t>
            </a:r>
            <a:r>
              <a:rPr lang="cs-CZ" sz="2400" i="1" dirty="0" err="1">
                <a:solidFill>
                  <a:srgbClr val="FF0000"/>
                </a:solidFill>
              </a:rPr>
              <a:t>nudge</a:t>
            </a:r>
            <a:r>
              <a:rPr lang="cs-CZ" sz="2400" i="1" dirty="0">
                <a:solidFill>
                  <a:srgbClr val="FF0000"/>
                </a:solidFill>
              </a:rPr>
              <a:t> lidem pomáhají dosáhnout</a:t>
            </a:r>
            <a:endParaRPr lang="en-AU" sz="2400" i="1" dirty="0">
              <a:solidFill>
                <a:srgbClr val="FF0000"/>
              </a:solidFill>
            </a:endParaRPr>
          </a:p>
          <a:p>
            <a:r>
              <a:rPr lang="en-AU" sz="2400" dirty="0"/>
              <a:t>Nudging </a:t>
            </a:r>
            <a:r>
              <a:rPr lang="cs-CZ" sz="2400" dirty="0"/>
              <a:t>nebo manipulace</a:t>
            </a:r>
            <a:r>
              <a:rPr lang="en-AU" sz="2400" dirty="0"/>
              <a:t>? </a:t>
            </a:r>
            <a:endParaRPr lang="cs-CZ" sz="2400" dirty="0"/>
          </a:p>
          <a:p>
            <a:r>
              <a:rPr lang="cs-CZ" sz="2400" dirty="0"/>
              <a:t>Transparentnost </a:t>
            </a:r>
            <a:r>
              <a:rPr lang="cs-CZ" sz="2400" dirty="0" err="1"/>
              <a:t>nudgingu</a:t>
            </a:r>
            <a:r>
              <a:rPr lang="cs-CZ" sz="2400" dirty="0"/>
              <a:t>?</a:t>
            </a:r>
          </a:p>
          <a:p>
            <a:endParaRPr lang="en-AU" sz="2400" dirty="0"/>
          </a:p>
        </p:txBody>
      </p:sp>
      <p:sp>
        <p:nvSpPr>
          <p:cNvPr id="4" name="Obdélník 3">
            <a:extLst>
              <a:ext uri="{FF2B5EF4-FFF2-40B4-BE49-F238E27FC236}">
                <a16:creationId xmlns:a16="http://schemas.microsoft.com/office/drawing/2014/main" id="{61CA6514-4A46-4560-B5AA-15CBE53CCA95}"/>
              </a:ext>
            </a:extLst>
          </p:cNvPr>
          <p:cNvSpPr/>
          <p:nvPr/>
        </p:nvSpPr>
        <p:spPr>
          <a:xfrm>
            <a:off x="8038112" y="664388"/>
            <a:ext cx="3331285" cy="1692771"/>
          </a:xfrm>
          <a:prstGeom prst="rect">
            <a:avLst/>
          </a:prstGeom>
        </p:spPr>
        <p:txBody>
          <a:bodyPr wrap="square">
            <a:spAutoFit/>
          </a:bodyPr>
          <a:lstStyle/>
          <a:p>
            <a:r>
              <a:rPr lang="en-US" sz="2000" b="1" i="1" dirty="0">
                <a:solidFill>
                  <a:srgbClr val="808080"/>
                </a:solidFill>
                <a:effectLst/>
                <a:latin typeface="Roboto"/>
              </a:rPr>
              <a:t>“…the goal…is to help people make better choices ‘as judged by themselves.’”</a:t>
            </a:r>
            <a:br>
              <a:rPr lang="cs-CZ" sz="2000" b="1" i="1" dirty="0">
                <a:solidFill>
                  <a:srgbClr val="808080"/>
                </a:solidFill>
                <a:effectLst/>
                <a:latin typeface="Roboto"/>
              </a:rPr>
            </a:br>
            <a:br>
              <a:rPr lang="cs-CZ" sz="900" b="1" i="1" dirty="0">
                <a:solidFill>
                  <a:srgbClr val="808080"/>
                </a:solidFill>
                <a:effectLst/>
                <a:latin typeface="Roboto"/>
              </a:rPr>
            </a:br>
            <a:r>
              <a:rPr lang="cs-CZ" sz="1200" b="1" dirty="0" err="1">
                <a:solidFill>
                  <a:srgbClr val="808080"/>
                </a:solidFill>
                <a:effectLst/>
                <a:latin typeface="Roboto"/>
              </a:rPr>
              <a:t>Thaler</a:t>
            </a:r>
            <a:r>
              <a:rPr lang="cs-CZ" sz="1200" b="1" dirty="0">
                <a:solidFill>
                  <a:srgbClr val="808080"/>
                </a:solidFill>
                <a:effectLst/>
                <a:latin typeface="Roboto"/>
              </a:rPr>
              <a:t>, </a:t>
            </a:r>
            <a:r>
              <a:rPr lang="cs-CZ" sz="1200" b="1" dirty="0" err="1">
                <a:solidFill>
                  <a:srgbClr val="808080"/>
                </a:solidFill>
                <a:effectLst/>
                <a:latin typeface="Roboto"/>
              </a:rPr>
              <a:t>Sunstein</a:t>
            </a:r>
            <a:r>
              <a:rPr lang="cs-CZ" sz="1200" b="1" dirty="0">
                <a:solidFill>
                  <a:srgbClr val="808080"/>
                </a:solidFill>
                <a:effectLst/>
                <a:latin typeface="Roboto"/>
              </a:rPr>
              <a:t>, </a:t>
            </a:r>
            <a:r>
              <a:rPr lang="cs-CZ" sz="1200" b="1" dirty="0" err="1">
                <a:solidFill>
                  <a:srgbClr val="808080"/>
                </a:solidFill>
                <a:effectLst/>
                <a:latin typeface="Roboto"/>
              </a:rPr>
              <a:t>Nudge</a:t>
            </a:r>
            <a:endParaRPr lang="cs-CZ" sz="2000" dirty="0"/>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6690950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0D7EFBC5-C30C-423D-8971-E71CD67EF842}"/>
              </a:ext>
            </a:extLst>
          </p:cNvPr>
          <p:cNvPicPr>
            <a:picLocks noChangeAspect="1"/>
          </p:cNvPicPr>
          <p:nvPr/>
        </p:nvPicPr>
        <p:blipFill>
          <a:blip r:embed="rId2"/>
          <a:stretch>
            <a:fillRect/>
          </a:stretch>
        </p:blipFill>
        <p:spPr>
          <a:xfrm>
            <a:off x="1521938" y="0"/>
            <a:ext cx="8364339" cy="5989739"/>
          </a:xfrm>
          <a:prstGeom prst="rect">
            <a:avLst/>
          </a:prstGeom>
        </p:spPr>
      </p:pic>
      <p:sp>
        <p:nvSpPr>
          <p:cNvPr id="3" name="Obdélník 2">
            <a:extLst>
              <a:ext uri="{FF2B5EF4-FFF2-40B4-BE49-F238E27FC236}">
                <a16:creationId xmlns:a16="http://schemas.microsoft.com/office/drawing/2014/main" id="{B6FC9B4D-16B2-4C01-BBD5-6CED804FAB62}"/>
              </a:ext>
            </a:extLst>
          </p:cNvPr>
          <p:cNvSpPr/>
          <p:nvPr/>
        </p:nvSpPr>
        <p:spPr>
          <a:xfrm>
            <a:off x="8344383" y="5920223"/>
            <a:ext cx="3411511" cy="307777"/>
          </a:xfrm>
          <a:prstGeom prst="rect">
            <a:avLst/>
          </a:prstGeom>
        </p:spPr>
        <p:txBody>
          <a:bodyPr wrap="none">
            <a:spAutoFit/>
          </a:bodyPr>
          <a:lstStyle/>
          <a:p>
            <a:r>
              <a:rPr lang="cs-CZ" sz="1400" i="1" dirty="0">
                <a:effectLst/>
                <a:latin typeface="Lora"/>
              </a:rPr>
              <a:t>By </a:t>
            </a:r>
            <a:r>
              <a:rPr lang="cs-CZ" sz="1400" i="1" u="none" strike="noStrike" dirty="0">
                <a:effectLst/>
                <a:latin typeface="Lora"/>
              </a:rPr>
              <a:t>Sarah </a:t>
            </a:r>
            <a:r>
              <a:rPr lang="cs-CZ" sz="1400" i="1" u="none" strike="noStrike" dirty="0" err="1">
                <a:effectLst/>
                <a:latin typeface="Lora"/>
              </a:rPr>
              <a:t>Lazarovic</a:t>
            </a:r>
            <a:r>
              <a:rPr lang="cs-CZ" sz="1400" i="1" u="none" strike="noStrike" dirty="0">
                <a:effectLst/>
                <a:latin typeface="Lora"/>
              </a:rPr>
              <a:t>, Behavioral </a:t>
            </a:r>
            <a:r>
              <a:rPr lang="cs-CZ" sz="1400" i="1" u="none" strike="noStrike" dirty="0" err="1">
                <a:effectLst/>
                <a:latin typeface="Lora"/>
              </a:rPr>
              <a:t>Scientist</a:t>
            </a:r>
            <a:endParaRPr lang="cs-CZ" sz="1400" i="1" dirty="0"/>
          </a:p>
        </p:txBody>
      </p:sp>
      <p:sp>
        <p:nvSpPr>
          <p:cNvPr id="4" name="Zástupný symbol pro zápatí 3"/>
          <p:cNvSpPr>
            <a:spLocks noGrp="1"/>
          </p:cNvSpPr>
          <p:nvPr>
            <p:ph type="ftr" sz="quarter" idx="11"/>
          </p:nvPr>
        </p:nvSpPr>
        <p:spPr>
          <a:xfrm>
            <a:off x="794291" y="6228000"/>
            <a:ext cx="7920000" cy="252000"/>
          </a:xfrm>
        </p:spPr>
        <p:txBody>
          <a:bodyPr/>
          <a:lstStyle/>
          <a:p>
            <a:r>
              <a:rPr lang="cs-CZ"/>
              <a:t>MPV_VESO Behavioralni VE</a:t>
            </a:r>
            <a:endParaRPr lang="cs-CZ" dirty="0"/>
          </a:p>
        </p:txBody>
      </p:sp>
    </p:spTree>
    <p:extLst>
      <p:ext uri="{BB962C8B-B14F-4D97-AF65-F5344CB8AC3E}">
        <p14:creationId xmlns:p14="http://schemas.microsoft.com/office/powerpoint/2010/main" val="1544580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AEDCCD-5F30-40DC-9DE5-0423E39357FE}"/>
              </a:ext>
            </a:extLst>
          </p:cNvPr>
          <p:cNvSpPr>
            <a:spLocks noGrp="1"/>
          </p:cNvSpPr>
          <p:nvPr>
            <p:ph type="title"/>
          </p:nvPr>
        </p:nvSpPr>
        <p:spPr>
          <a:xfrm>
            <a:off x="810424" y="755825"/>
            <a:ext cx="10635000" cy="700276"/>
          </a:xfrm>
        </p:spPr>
        <p:txBody>
          <a:bodyPr/>
          <a:lstStyle/>
          <a:p>
            <a:r>
              <a:rPr lang="cs-CZ" dirty="0"/>
              <a:t>Kritika využití BE pro formulaci politiky</a:t>
            </a:r>
          </a:p>
        </p:txBody>
      </p:sp>
      <p:sp>
        <p:nvSpPr>
          <p:cNvPr id="3" name="Zástupný obsah 2">
            <a:extLst>
              <a:ext uri="{FF2B5EF4-FFF2-40B4-BE49-F238E27FC236}">
                <a16:creationId xmlns:a16="http://schemas.microsoft.com/office/drawing/2014/main" id="{83DEC024-C062-41A0-8766-E53AB7666997}"/>
              </a:ext>
            </a:extLst>
          </p:cNvPr>
          <p:cNvSpPr>
            <a:spLocks noGrp="1"/>
          </p:cNvSpPr>
          <p:nvPr>
            <p:ph idx="1"/>
          </p:nvPr>
        </p:nvSpPr>
        <p:spPr>
          <a:xfrm>
            <a:off x="720000" y="1692001"/>
            <a:ext cx="10753200" cy="4534231"/>
          </a:xfrm>
        </p:spPr>
        <p:txBody>
          <a:bodyPr/>
          <a:lstStyle/>
          <a:p>
            <a:r>
              <a:rPr lang="cs-CZ" sz="2400" dirty="0"/>
              <a:t>BE nevytváří jednotnou teorii, je to spíše sled anomálií </a:t>
            </a:r>
          </a:p>
          <a:p>
            <a:endParaRPr lang="cs-CZ" sz="2400" dirty="0"/>
          </a:p>
          <a:p>
            <a:r>
              <a:rPr lang="cs-CZ" sz="2400" dirty="0"/>
              <a:t>BE je příliš zaměřená na jednotlivce a méně na chování skupinové, či trhu</a:t>
            </a:r>
          </a:p>
          <a:p>
            <a:endParaRPr lang="cs-CZ" sz="2400" dirty="0"/>
          </a:p>
          <a:p>
            <a:r>
              <a:rPr lang="cs-CZ" sz="2400" dirty="0"/>
              <a:t>Odchylky v chování jednotlivce mohou být vyrovnány agregátně</a:t>
            </a:r>
          </a:p>
          <a:p>
            <a:pPr lvl="1"/>
            <a:r>
              <a:rPr lang="cs-CZ" sz="1600" dirty="0" err="1"/>
              <a:t>Our</a:t>
            </a:r>
            <a:r>
              <a:rPr lang="cs-CZ" sz="1600" dirty="0"/>
              <a:t> </a:t>
            </a:r>
            <a:r>
              <a:rPr lang="cs-CZ" sz="1600" dirty="0" err="1"/>
              <a:t>discipline</a:t>
            </a:r>
            <a:r>
              <a:rPr lang="cs-CZ" sz="1600" dirty="0"/>
              <a:t> has </a:t>
            </a:r>
            <a:r>
              <a:rPr lang="cs-CZ" sz="1600" dirty="0" err="1"/>
              <a:t>always</a:t>
            </a:r>
            <a:r>
              <a:rPr lang="cs-CZ" sz="1600" dirty="0"/>
              <a:t> </a:t>
            </a:r>
            <a:r>
              <a:rPr lang="cs-CZ" sz="1600" dirty="0" err="1"/>
              <a:t>been</a:t>
            </a:r>
            <a:r>
              <a:rPr lang="cs-CZ" sz="1600" dirty="0"/>
              <a:t> </a:t>
            </a:r>
            <a:r>
              <a:rPr lang="cs-CZ" sz="1600" dirty="0" err="1"/>
              <a:t>about</a:t>
            </a:r>
            <a:r>
              <a:rPr lang="cs-CZ" sz="1600" dirty="0"/>
              <a:t> </a:t>
            </a:r>
            <a:r>
              <a:rPr lang="cs-CZ" sz="1600" dirty="0" err="1"/>
              <a:t>wealth</a:t>
            </a:r>
            <a:r>
              <a:rPr lang="cs-CZ" sz="1600" dirty="0"/>
              <a:t> </a:t>
            </a:r>
            <a:r>
              <a:rPr lang="cs-CZ" sz="1600" dirty="0" err="1"/>
              <a:t>of</a:t>
            </a:r>
            <a:r>
              <a:rPr lang="cs-CZ" sz="1600" dirty="0"/>
              <a:t> </a:t>
            </a:r>
            <a:r>
              <a:rPr lang="cs-CZ" sz="1600" dirty="0" err="1"/>
              <a:t>nations</a:t>
            </a:r>
            <a:r>
              <a:rPr lang="cs-CZ" sz="1600" dirty="0"/>
              <a:t>, not </a:t>
            </a:r>
            <a:r>
              <a:rPr lang="cs-CZ" sz="1600" dirty="0" err="1"/>
              <a:t>individuals</a:t>
            </a:r>
            <a:r>
              <a:rPr lang="cs-CZ" sz="1600" dirty="0"/>
              <a:t>“ (</a:t>
            </a:r>
            <a:r>
              <a:rPr lang="cs-CZ" sz="1600" dirty="0" err="1"/>
              <a:t>Glaeser</a:t>
            </a:r>
            <a:r>
              <a:rPr lang="cs-CZ" sz="1600" dirty="0"/>
              <a:t>, AER 2004)</a:t>
            </a:r>
          </a:p>
          <a:p>
            <a:endParaRPr lang="cs-CZ" sz="2400" dirty="0"/>
          </a:p>
          <a:p>
            <a:r>
              <a:rPr lang="cs-CZ" sz="2400" dirty="0"/>
              <a:t>Mnohé poznatky BE ústí v paternalistické implikace </a:t>
            </a:r>
            <a:r>
              <a:rPr lang="cs-CZ" sz="1400" dirty="0"/>
              <a:t>(Alm, NTJ 2010)</a:t>
            </a:r>
            <a:endParaRPr lang="cs-CZ" sz="2400" dirty="0"/>
          </a:p>
          <a:p>
            <a:endParaRPr lang="cs-CZ" sz="2400" dirty="0"/>
          </a:p>
        </p:txBody>
      </p:sp>
      <p:sp>
        <p:nvSpPr>
          <p:cNvPr id="5" name="Zástupný symbol pro zápatí 4"/>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444180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1F6EE9-AE94-41A1-9AE9-36B0C3E082C4}"/>
              </a:ext>
            </a:extLst>
          </p:cNvPr>
          <p:cNvSpPr>
            <a:spLocks noGrp="1"/>
          </p:cNvSpPr>
          <p:nvPr>
            <p:ph type="title"/>
          </p:nvPr>
        </p:nvSpPr>
        <p:spPr/>
        <p:txBody>
          <a:bodyPr/>
          <a:lstStyle/>
          <a:p>
            <a:r>
              <a:rPr lang="cs-CZ" dirty="0"/>
              <a:t>MUEEL studie </a:t>
            </a:r>
          </a:p>
        </p:txBody>
      </p:sp>
      <p:sp>
        <p:nvSpPr>
          <p:cNvPr id="3" name="Zástupný obsah 2">
            <a:extLst>
              <a:ext uri="{FF2B5EF4-FFF2-40B4-BE49-F238E27FC236}">
                <a16:creationId xmlns:a16="http://schemas.microsoft.com/office/drawing/2014/main" id="{919D4E2B-E72C-40BE-BCC5-82303BD30106}"/>
              </a:ext>
            </a:extLst>
          </p:cNvPr>
          <p:cNvSpPr>
            <a:spLocks noGrp="1"/>
          </p:cNvSpPr>
          <p:nvPr>
            <p:ph idx="1"/>
          </p:nvPr>
        </p:nvSpPr>
        <p:spPr/>
        <p:txBody>
          <a:bodyPr/>
          <a:lstStyle/>
          <a:p>
            <a:r>
              <a:rPr lang="cs-CZ" dirty="0"/>
              <a:t>Vliv zpráv na rozhodnutí o placení daní ve správné výši</a:t>
            </a:r>
          </a:p>
          <a:p>
            <a:r>
              <a:rPr lang="cs-CZ" dirty="0"/>
              <a:t>Upomínky o zaplacení poplatku za komunální odpad – MMB</a:t>
            </a:r>
          </a:p>
          <a:p>
            <a:r>
              <a:rPr lang="cs-CZ" dirty="0"/>
              <a:t>Aktivizace dárců krve v nemocnici Znojmo</a:t>
            </a:r>
          </a:p>
          <a:p>
            <a:r>
              <a:rPr lang="cs-CZ" dirty="0">
                <a:sym typeface="Symbol" panose="05050102010706020507" pitchFamily="18" charset="2"/>
              </a:rPr>
              <a:t>Logos – vliv označení výrobků na rozhodnutí o koupi (projekt pro Evropskou komisi)</a:t>
            </a:r>
            <a:endParaRPr lang="cs-CZ" dirty="0"/>
          </a:p>
          <a:p>
            <a:endParaRPr lang="cs-CZ" dirty="0"/>
          </a:p>
        </p:txBody>
      </p:sp>
      <p:sp>
        <p:nvSpPr>
          <p:cNvPr id="4" name="Zástupný symbol pro zápatí 3"/>
          <p:cNvSpPr>
            <a:spLocks noGrp="1"/>
          </p:cNvSpPr>
          <p:nvPr>
            <p:ph type="ftr" sz="quarter" idx="10"/>
          </p:nvPr>
        </p:nvSpPr>
        <p:spPr/>
        <p:txBody>
          <a:bodyPr/>
          <a:lstStyle/>
          <a:p>
            <a:r>
              <a:rPr lang="cs-CZ"/>
              <a:t>MPV_VESO Behavioralni VE</a:t>
            </a:r>
            <a:endParaRPr lang="cs-CZ" dirty="0"/>
          </a:p>
        </p:txBody>
      </p:sp>
    </p:spTree>
    <p:custDataLst>
      <p:tags r:id="rId1"/>
    </p:custDataLst>
    <p:extLst>
      <p:ext uri="{BB962C8B-B14F-4D97-AF65-F5344CB8AC3E}">
        <p14:creationId xmlns:p14="http://schemas.microsoft.com/office/powerpoint/2010/main" val="147281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Realizovaný laboratorní experiment</a:t>
            </a:r>
            <a:br>
              <a:rPr lang="cs-CZ" dirty="0"/>
            </a:br>
            <a:endParaRPr lang="cs-CZ" dirty="0"/>
          </a:p>
        </p:txBody>
      </p:sp>
      <p:sp>
        <p:nvSpPr>
          <p:cNvPr id="3" name="Zástupný symbol pro obsah 2"/>
          <p:cNvSpPr>
            <a:spLocks noGrp="1"/>
          </p:cNvSpPr>
          <p:nvPr>
            <p:ph idx="1"/>
          </p:nvPr>
        </p:nvSpPr>
        <p:spPr>
          <a:xfrm>
            <a:off x="897622" y="1773240"/>
            <a:ext cx="10972800" cy="4248049"/>
          </a:xfrm>
        </p:spPr>
        <p:txBody>
          <a:bodyPr/>
          <a:lstStyle/>
          <a:p>
            <a:pPr marL="0" indent="0">
              <a:buNone/>
            </a:pPr>
            <a:r>
              <a:rPr lang="en-US" sz="3200" dirty="0">
                <a:solidFill>
                  <a:srgbClr val="0070C0"/>
                </a:solidFill>
              </a:rPr>
              <a:t>We have good news!</a:t>
            </a:r>
            <a:r>
              <a:rPr lang="cs-CZ" sz="3200" dirty="0">
                <a:solidFill>
                  <a:srgbClr val="0070C0"/>
                </a:solidFill>
              </a:rPr>
              <a:t> </a:t>
            </a:r>
            <a:r>
              <a:rPr lang="en-US" sz="3200" dirty="0">
                <a:solidFill>
                  <a:srgbClr val="0070C0"/>
                </a:solidFill>
              </a:rPr>
              <a:t>Media negativity bias and tax evasion</a:t>
            </a:r>
            <a:endParaRPr lang="cs-CZ" sz="3200" dirty="0">
              <a:solidFill>
                <a:srgbClr val="0070C0"/>
              </a:solidFill>
            </a:endParaRPr>
          </a:p>
          <a:p>
            <a:pPr marL="0" indent="0">
              <a:buNone/>
            </a:pPr>
            <a:r>
              <a:rPr lang="cs-CZ" i="1" dirty="0">
                <a:solidFill>
                  <a:srgbClr val="0070C0"/>
                </a:solidFill>
              </a:rPr>
              <a:t>(Fišar, Reggiani, Špalek)</a:t>
            </a:r>
          </a:p>
          <a:p>
            <a:endParaRPr lang="cs-CZ" dirty="0"/>
          </a:p>
          <a:p>
            <a:r>
              <a:rPr lang="cs-CZ" dirty="0"/>
              <a:t>Jak kontext (zprávy) ovlivňuje placení daní ve správné výši</a:t>
            </a:r>
          </a:p>
          <a:p>
            <a:r>
              <a:rPr lang="cs-CZ" dirty="0"/>
              <a:t>Založen na hře dobrovolného přispívání na veřejný statek</a:t>
            </a:r>
          </a:p>
          <a:p>
            <a:endParaRPr lang="cs-CZ" dirty="0"/>
          </a:p>
          <a:p>
            <a:pPr>
              <a:buNone/>
            </a:pPr>
            <a:endParaRPr lang="cs-CZ" dirty="0"/>
          </a:p>
        </p:txBody>
      </p:sp>
      <p:sp>
        <p:nvSpPr>
          <p:cNvPr id="5" name="Zástupný symbol pro zápatí 4">
            <a:extLst>
              <a:ext uri="{FF2B5EF4-FFF2-40B4-BE49-F238E27FC236}">
                <a16:creationId xmlns:a16="http://schemas.microsoft.com/office/drawing/2014/main" id="{6CD06C89-5072-4ABF-B26C-DC93F50B48AC}"/>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36273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8073BF89-F2F4-4329-91C8-781D37E46C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3" y="0"/>
            <a:ext cx="10507633" cy="6858000"/>
          </a:xfrm>
          <a:prstGeom prst="rect">
            <a:avLst/>
          </a:prstGeom>
        </p:spPr>
      </p:pic>
      <p:sp>
        <p:nvSpPr>
          <p:cNvPr id="15" name="Ovale 14"/>
          <p:cNvSpPr/>
          <p:nvPr/>
        </p:nvSpPr>
        <p:spPr>
          <a:xfrm>
            <a:off x="7969015" y="4590169"/>
            <a:ext cx="1243214" cy="1600657"/>
          </a:xfrm>
          <a:prstGeom prst="ellipse">
            <a:avLst/>
          </a:prstGeom>
          <a:solidFill>
            <a:schemeClr val="lt1">
              <a:alpha val="0"/>
            </a:schemeClr>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5" name="Ovale 4"/>
          <p:cNvSpPr/>
          <p:nvPr/>
        </p:nvSpPr>
        <p:spPr>
          <a:xfrm>
            <a:off x="6732031" y="1561842"/>
            <a:ext cx="1566080" cy="1115705"/>
          </a:xfrm>
          <a:prstGeom prst="ellipse">
            <a:avLst/>
          </a:prstGeom>
          <a:solidFill>
            <a:schemeClr val="lt1">
              <a:alpha val="0"/>
            </a:schemeClr>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6" name="Ovale 5"/>
          <p:cNvSpPr/>
          <p:nvPr/>
        </p:nvSpPr>
        <p:spPr>
          <a:xfrm>
            <a:off x="4569597" y="4970517"/>
            <a:ext cx="1566080" cy="1202311"/>
          </a:xfrm>
          <a:prstGeom prst="ellipse">
            <a:avLst/>
          </a:prstGeom>
          <a:solidFill>
            <a:schemeClr val="lt1">
              <a:alpha val="0"/>
            </a:schemeClr>
          </a:solid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2" name="Zástupný symbol pro zápatí 1"/>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34622061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Varianty experimentu</a:t>
            </a:r>
          </a:p>
        </p:txBody>
      </p:sp>
      <p:sp>
        <p:nvSpPr>
          <p:cNvPr id="3" name="Zástupný symbol pro obsah 2"/>
          <p:cNvSpPr>
            <a:spLocks noGrp="1"/>
          </p:cNvSpPr>
          <p:nvPr>
            <p:ph idx="1"/>
          </p:nvPr>
        </p:nvSpPr>
        <p:spPr>
          <a:xfrm>
            <a:off x="788566" y="1719744"/>
            <a:ext cx="9781562" cy="4157530"/>
          </a:xfrm>
        </p:spPr>
        <p:txBody>
          <a:bodyPr/>
          <a:lstStyle/>
          <a:p>
            <a:pPr>
              <a:lnSpc>
                <a:spcPct val="100000"/>
              </a:lnSpc>
              <a:buFontTx/>
              <a:buChar char="-"/>
            </a:pPr>
            <a:r>
              <a:rPr lang="cs-CZ" dirty="0"/>
              <a:t>Neutrální zprávy 	</a:t>
            </a:r>
            <a:br>
              <a:rPr lang="cs-CZ" dirty="0"/>
            </a:br>
            <a:r>
              <a:rPr lang="cs-CZ" sz="2000" i="1" dirty="0"/>
              <a:t>Světové přehlídky psů se zúčastnilo 28 tisíc psů </a:t>
            </a:r>
            <a:br>
              <a:rPr lang="cs-CZ" sz="2000" i="1" dirty="0"/>
            </a:br>
            <a:r>
              <a:rPr lang="cs-CZ" sz="2000" i="1" dirty="0"/>
              <a:t>						</a:t>
            </a:r>
            <a:r>
              <a:rPr lang="en-GB" sz="2000" dirty="0">
                <a:solidFill>
                  <a:srgbClr val="FF0000"/>
                </a:solidFill>
              </a:rPr>
              <a:t>sentiment </a:t>
            </a:r>
            <a:r>
              <a:rPr lang="en-GB" sz="2000" dirty="0">
                <a:solidFill>
                  <a:srgbClr val="FF0000"/>
                </a:solidFill>
                <a:sym typeface="Wingdings" panose="05000000000000000000" pitchFamily="2" charset="2"/>
              </a:rPr>
              <a:t> </a:t>
            </a:r>
            <a:r>
              <a:rPr lang="en-GB" sz="2000" dirty="0">
                <a:solidFill>
                  <a:srgbClr val="FF0000"/>
                </a:solidFill>
              </a:rPr>
              <a:t> - 0.749</a:t>
            </a:r>
            <a:endParaRPr lang="cs-CZ" sz="2000" dirty="0">
              <a:solidFill>
                <a:srgbClr val="FF0000"/>
              </a:solidFill>
            </a:endParaRPr>
          </a:p>
          <a:p>
            <a:pPr>
              <a:lnSpc>
                <a:spcPct val="100000"/>
              </a:lnSpc>
              <a:buFontTx/>
              <a:buChar char="-"/>
            </a:pPr>
            <a:endParaRPr lang="en-GB" sz="2000" dirty="0">
              <a:solidFill>
                <a:srgbClr val="FF0000"/>
              </a:solidFill>
            </a:endParaRPr>
          </a:p>
          <a:p>
            <a:pPr>
              <a:lnSpc>
                <a:spcPct val="100000"/>
              </a:lnSpc>
              <a:buFontTx/>
              <a:buChar char="-"/>
            </a:pPr>
            <a:r>
              <a:rPr lang="cs-CZ" dirty="0"/>
              <a:t>Pozitivní zprávy </a:t>
            </a:r>
            <a:br>
              <a:rPr lang="cs-CZ" dirty="0"/>
            </a:br>
            <a:r>
              <a:rPr lang="cs-CZ" sz="2000" i="1" dirty="0"/>
              <a:t>Státní fond rozvoje bydlení poskytne další výhodné půjčky</a:t>
            </a:r>
          </a:p>
          <a:p>
            <a:pPr marL="0" indent="0">
              <a:lnSpc>
                <a:spcPct val="100000"/>
              </a:lnSpc>
              <a:buNone/>
            </a:pPr>
            <a:r>
              <a:rPr lang="cs-CZ" dirty="0">
                <a:solidFill>
                  <a:srgbClr val="FF0000"/>
                </a:solidFill>
              </a:rPr>
              <a:t>						</a:t>
            </a:r>
            <a:r>
              <a:rPr lang="en-GB" sz="2000" dirty="0">
                <a:solidFill>
                  <a:srgbClr val="FF0000"/>
                </a:solidFill>
              </a:rPr>
              <a:t>sentiment </a:t>
            </a:r>
            <a:r>
              <a:rPr lang="en-GB" sz="2000" dirty="0">
                <a:solidFill>
                  <a:srgbClr val="FF0000"/>
                </a:solidFill>
                <a:sym typeface="Wingdings" panose="05000000000000000000" pitchFamily="2" charset="2"/>
              </a:rPr>
              <a:t></a:t>
            </a:r>
            <a:r>
              <a:rPr lang="en-GB" sz="2000" dirty="0">
                <a:solidFill>
                  <a:srgbClr val="FF0000"/>
                </a:solidFill>
              </a:rPr>
              <a:t> + 0.006</a:t>
            </a:r>
            <a:endParaRPr lang="cs-CZ" sz="2000" dirty="0">
              <a:solidFill>
                <a:srgbClr val="FF0000"/>
              </a:solidFill>
            </a:endParaRPr>
          </a:p>
          <a:p>
            <a:pPr marL="0" indent="0">
              <a:lnSpc>
                <a:spcPct val="100000"/>
              </a:lnSpc>
              <a:buNone/>
            </a:pPr>
            <a:endParaRPr lang="en-GB" sz="2000" dirty="0">
              <a:solidFill>
                <a:srgbClr val="FF0000"/>
              </a:solidFill>
            </a:endParaRPr>
          </a:p>
          <a:p>
            <a:pPr>
              <a:lnSpc>
                <a:spcPct val="100000"/>
              </a:lnSpc>
              <a:buFontTx/>
              <a:buChar char="-"/>
            </a:pPr>
            <a:r>
              <a:rPr lang="cs-CZ" dirty="0"/>
              <a:t>Negativní zprávy</a:t>
            </a:r>
            <a:br>
              <a:rPr lang="cs-CZ" dirty="0"/>
            </a:br>
            <a:r>
              <a:rPr lang="cs-CZ" sz="2000" i="1" dirty="0"/>
              <a:t>Dluh státního rozpočtu vzrostl na 1.68 mld. Kč</a:t>
            </a:r>
            <a:br>
              <a:rPr lang="cs-CZ" sz="2000" i="1" dirty="0"/>
            </a:br>
            <a:r>
              <a:rPr lang="cs-CZ" sz="2000" i="1" dirty="0"/>
              <a:t>						</a:t>
            </a:r>
            <a:r>
              <a:rPr lang="en-GB" sz="2000" dirty="0">
                <a:solidFill>
                  <a:srgbClr val="FF0000"/>
                </a:solidFill>
              </a:rPr>
              <a:t>sentiment</a:t>
            </a:r>
            <a:r>
              <a:rPr lang="en-GB" sz="2000" b="1" dirty="0">
                <a:solidFill>
                  <a:srgbClr val="FF0000"/>
                </a:solidFill>
              </a:rPr>
              <a:t> </a:t>
            </a:r>
            <a:r>
              <a:rPr lang="en-GB" sz="2000" b="1" dirty="0">
                <a:solidFill>
                  <a:srgbClr val="FF0000"/>
                </a:solidFill>
                <a:sym typeface="Wingdings" panose="05000000000000000000" pitchFamily="2" charset="2"/>
              </a:rPr>
              <a:t> </a:t>
            </a:r>
            <a:r>
              <a:rPr lang="en-GB" sz="2000" dirty="0">
                <a:solidFill>
                  <a:srgbClr val="FF0000"/>
                </a:solidFill>
                <a:sym typeface="Wingdings" panose="05000000000000000000" pitchFamily="2" charset="2"/>
              </a:rPr>
              <a:t>+ 0.872</a:t>
            </a:r>
            <a:endParaRPr lang="cs-CZ" sz="2000" dirty="0">
              <a:solidFill>
                <a:srgbClr val="FF0000"/>
              </a:solidFill>
              <a:sym typeface="Wingdings" panose="05000000000000000000" pitchFamily="2" charset="2"/>
            </a:endParaRPr>
          </a:p>
          <a:p>
            <a:pPr>
              <a:lnSpc>
                <a:spcPct val="100000"/>
              </a:lnSpc>
              <a:buFontTx/>
              <a:buChar char="-"/>
            </a:pPr>
            <a:endParaRPr lang="cs-CZ" sz="2000" i="1" dirty="0">
              <a:solidFill>
                <a:srgbClr val="FF0000"/>
              </a:solidFill>
              <a:sym typeface="Wingdings" panose="05000000000000000000" pitchFamily="2" charset="2"/>
            </a:endParaRPr>
          </a:p>
        </p:txBody>
      </p:sp>
      <p:sp>
        <p:nvSpPr>
          <p:cNvPr id="7" name="Zástupný symbol pro zápatí 6">
            <a:extLst>
              <a:ext uri="{FF2B5EF4-FFF2-40B4-BE49-F238E27FC236}">
                <a16:creationId xmlns:a16="http://schemas.microsoft.com/office/drawing/2014/main" id="{12E17900-80C2-439F-B0AF-63B712D96CEA}"/>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9124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3F59F-9A5E-4E71-8B59-58499D046DE8}"/>
              </a:ext>
            </a:extLst>
          </p:cNvPr>
          <p:cNvSpPr>
            <a:spLocks noGrp="1"/>
          </p:cNvSpPr>
          <p:nvPr>
            <p:ph type="title"/>
          </p:nvPr>
        </p:nvSpPr>
        <p:spPr/>
        <p:txBody>
          <a:bodyPr/>
          <a:lstStyle/>
          <a:p>
            <a:r>
              <a:rPr lang="cs-CZ" dirty="0"/>
              <a:t>Vězňovo dilema (důsledky)</a:t>
            </a:r>
          </a:p>
        </p:txBody>
      </p:sp>
      <p:sp>
        <p:nvSpPr>
          <p:cNvPr id="4" name="Zástupný symbol pro obsah 2">
            <a:extLst>
              <a:ext uri="{FF2B5EF4-FFF2-40B4-BE49-F238E27FC236}">
                <a16:creationId xmlns:a16="http://schemas.microsoft.com/office/drawing/2014/main" id="{FC615F76-8474-4050-856D-C06D8E6AA628}"/>
              </a:ext>
            </a:extLst>
          </p:cNvPr>
          <p:cNvSpPr txBox="1">
            <a:spLocks/>
          </p:cNvSpPr>
          <p:nvPr/>
        </p:nvSpPr>
        <p:spPr>
          <a:xfrm>
            <a:off x="720000" y="1692002"/>
            <a:ext cx="10753200" cy="4139998"/>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57200" indent="-457200">
              <a:buFontTx/>
              <a:buChar char="-"/>
              <a:defRPr/>
            </a:pPr>
            <a:r>
              <a:rPr lang="cs-CZ" kern="0" dirty="0"/>
              <a:t>Ačkoli je strategie „nepřiznat“ pro oba výhodnější, snaha o maximalizaci vlastního blahobytu vedou oba k horšímu výsledku</a:t>
            </a:r>
          </a:p>
          <a:p>
            <a:pPr marL="457200" indent="-457200">
              <a:buFontTx/>
              <a:buChar char="-"/>
              <a:defRPr/>
            </a:pPr>
            <a:endParaRPr lang="cs-CZ" kern="0" dirty="0"/>
          </a:p>
          <a:p>
            <a:pPr marL="457200" indent="-457200">
              <a:buFontTx/>
              <a:buChar char="-"/>
              <a:defRPr/>
            </a:pPr>
            <a:r>
              <a:rPr lang="cs-CZ" kern="0" dirty="0"/>
              <a:t>Bez </a:t>
            </a:r>
            <a:r>
              <a:rPr lang="cs-CZ" i="1" kern="0" dirty="0"/>
              <a:t>zásahu zvenčí (</a:t>
            </a:r>
            <a:r>
              <a:rPr lang="cs-CZ" kern="0" dirty="0"/>
              <a:t>změny podmínek) nejsou schopni dojít k lepšímu výsledku</a:t>
            </a:r>
          </a:p>
          <a:p>
            <a:pPr marL="457200" indent="-457200">
              <a:buFontTx/>
              <a:buChar char="-"/>
              <a:defRPr/>
            </a:pPr>
            <a:endParaRPr lang="cs-CZ" kern="0" dirty="0"/>
          </a:p>
          <a:p>
            <a:pPr marL="457200" indent="-457200">
              <a:buFontTx/>
              <a:buChar char="-"/>
              <a:defRPr/>
            </a:pPr>
            <a:r>
              <a:rPr lang="cs-CZ" kern="0" dirty="0"/>
              <a:t>(Paradoxně) využití donucení (zákaz, regulace) napomůže oběma k lepšímu výsledku</a:t>
            </a:r>
          </a:p>
        </p:txBody>
      </p:sp>
      <p:sp>
        <p:nvSpPr>
          <p:cNvPr id="5" name="Šipka: doprava 4">
            <a:extLst>
              <a:ext uri="{FF2B5EF4-FFF2-40B4-BE49-F238E27FC236}">
                <a16:creationId xmlns:a16="http://schemas.microsoft.com/office/drawing/2014/main" id="{BC13F607-8662-4208-A25A-75DB3F511D3C}"/>
              </a:ext>
            </a:extLst>
          </p:cNvPr>
          <p:cNvSpPr/>
          <p:nvPr/>
        </p:nvSpPr>
        <p:spPr bwMode="auto">
          <a:xfrm rot="1863613">
            <a:off x="5435834" y="4751786"/>
            <a:ext cx="1635853" cy="1225921"/>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
        <p:nvSpPr>
          <p:cNvPr id="6" name="TextovéPole 5">
            <a:extLst>
              <a:ext uri="{FF2B5EF4-FFF2-40B4-BE49-F238E27FC236}">
                <a16:creationId xmlns:a16="http://schemas.microsoft.com/office/drawing/2014/main" id="{5DCA2C5B-0427-48D4-8429-6B56CDF87E4C}"/>
              </a:ext>
            </a:extLst>
          </p:cNvPr>
          <p:cNvSpPr txBox="1"/>
          <p:nvPr/>
        </p:nvSpPr>
        <p:spPr>
          <a:xfrm>
            <a:off x="7280600" y="5427677"/>
            <a:ext cx="3935481" cy="830997"/>
          </a:xfrm>
          <a:prstGeom prst="rect">
            <a:avLst/>
          </a:prstGeom>
          <a:noFill/>
        </p:spPr>
        <p:txBody>
          <a:bodyPr wrap="square" rtlCol="0">
            <a:spAutoFit/>
          </a:bodyPr>
          <a:lstStyle/>
          <a:p>
            <a:r>
              <a:rPr lang="cs-CZ" b="1" dirty="0">
                <a:solidFill>
                  <a:srgbClr val="0000DC"/>
                </a:solidFill>
              </a:rPr>
              <a:t>Jeden z možných důvodu existence státu</a:t>
            </a:r>
          </a:p>
        </p:txBody>
      </p:sp>
      <p:sp>
        <p:nvSpPr>
          <p:cNvPr id="7" name="Zástupný symbol pro zápatí 6">
            <a:extLst>
              <a:ext uri="{FF2B5EF4-FFF2-40B4-BE49-F238E27FC236}">
                <a16:creationId xmlns:a16="http://schemas.microsoft.com/office/drawing/2014/main" id="{5909CBED-15BE-4162-AB7F-CA3538B1B6A8}"/>
              </a:ext>
            </a:extLst>
          </p:cNvPr>
          <p:cNvSpPr>
            <a:spLocks noGrp="1"/>
          </p:cNvSpPr>
          <p:nvPr>
            <p:ph type="ftr" sz="quarter" idx="11"/>
          </p:nvPr>
        </p:nvSpPr>
        <p:spPr/>
        <p:txBody>
          <a:bodyPr/>
          <a:lstStyle/>
          <a:p>
            <a:pPr>
              <a:defRPr/>
            </a:pPr>
            <a:r>
              <a:rPr lang="cs-CZ"/>
              <a:t>MPV_VESO Behavioralni VE</a:t>
            </a:r>
          </a:p>
        </p:txBody>
      </p:sp>
    </p:spTree>
    <p:extLst>
      <p:ext uri="{BB962C8B-B14F-4D97-AF65-F5344CB8AC3E}">
        <p14:creationId xmlns:p14="http://schemas.microsoft.com/office/powerpoint/2010/main" val="2886854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sky news 2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6020105" y="3602753"/>
            <a:ext cx="4078122" cy="2238511"/>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cbs  news 24"/>
          <p:cNvSpPr>
            <a:spLocks noChangeAspect="1" noChangeArrowheads="1"/>
          </p:cNvSpPr>
          <p:nvPr/>
        </p:nvSpPr>
        <p:spPr bwMode="auto">
          <a:xfrm>
            <a:off x="1640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pic>
        <p:nvPicPr>
          <p:cNvPr id="4106" name="Picture 10" descr="Image result for bbc   news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105" y="977503"/>
            <a:ext cx="4078122" cy="25512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Image result for bbc news 24 gree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4704" y="3818475"/>
            <a:ext cx="3867479" cy="2022789"/>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16" descr="Image result for cbs 23 news"/>
          <p:cNvSpPr>
            <a:spLocks noChangeAspect="1" noChangeArrowheads="1"/>
          </p:cNvSpPr>
          <p:nvPr/>
        </p:nvSpPr>
        <p:spPr bwMode="auto">
          <a:xfrm>
            <a:off x="1754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800"/>
          </a:p>
        </p:txBody>
      </p:sp>
      <p:sp>
        <p:nvSpPr>
          <p:cNvPr id="2" name="Zástupný symbol pro zápatí 1">
            <a:extLst>
              <a:ext uri="{FF2B5EF4-FFF2-40B4-BE49-F238E27FC236}">
                <a16:creationId xmlns:a16="http://schemas.microsoft.com/office/drawing/2014/main" id="{CDF13B79-161F-4565-96D9-E5ED94716FDC}"/>
              </a:ext>
            </a:extLst>
          </p:cNvPr>
          <p:cNvSpPr>
            <a:spLocks noGrp="1"/>
          </p:cNvSpPr>
          <p:nvPr>
            <p:ph type="ftr" sz="quarter" idx="11"/>
          </p:nvPr>
        </p:nvSpPr>
        <p:spPr/>
        <p:txBody>
          <a:bodyPr/>
          <a:lstStyle/>
          <a:p>
            <a:r>
              <a:rPr lang="cs-CZ" altLang="cs-CZ"/>
              <a:t>MPV_VESO Behavioralni VE</a:t>
            </a:r>
            <a:endParaRPr lang="it-IT" dirty="0"/>
          </a:p>
        </p:txBody>
      </p:sp>
      <p:pic>
        <p:nvPicPr>
          <p:cNvPr id="2050" name="Picture 2" descr="VÃ½sledek obrÃ¡zku pro ct24">
            <a:extLst>
              <a:ext uri="{FF2B5EF4-FFF2-40B4-BE49-F238E27FC236}">
                <a16:creationId xmlns:a16="http://schemas.microsoft.com/office/drawing/2014/main" id="{B68FB4C2-8703-446C-8733-DECF35C8C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4704" y="977503"/>
            <a:ext cx="3867479" cy="255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31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Výsledky</a:t>
            </a:r>
          </a:p>
        </p:txBody>
      </p:sp>
      <p:sp>
        <p:nvSpPr>
          <p:cNvPr id="3" name="Zástupný symbol pro obsah 2"/>
          <p:cNvSpPr>
            <a:spLocks noGrp="1"/>
          </p:cNvSpPr>
          <p:nvPr>
            <p:ph idx="1"/>
          </p:nvPr>
        </p:nvSpPr>
        <p:spPr>
          <a:xfrm>
            <a:off x="720000" y="1426128"/>
            <a:ext cx="10538026" cy="4405872"/>
          </a:xfrm>
        </p:spPr>
        <p:txBody>
          <a:bodyPr/>
          <a:lstStyle/>
          <a:p>
            <a:pPr marL="214313" indent="-214313">
              <a:buFont typeface="Arial" panose="020B0604020202020204" pitchFamily="34" charset="0"/>
              <a:buChar char="•"/>
            </a:pPr>
            <a:r>
              <a:rPr lang="en-GB" b="1" dirty="0"/>
              <a:t>Po</a:t>
            </a:r>
            <a:r>
              <a:rPr lang="cs-CZ" b="1" dirty="0" err="1"/>
              <a:t>zitivní</a:t>
            </a:r>
            <a:r>
              <a:rPr lang="cs-CZ" b="1" dirty="0"/>
              <a:t> zprávy </a:t>
            </a:r>
            <a:r>
              <a:rPr lang="cs-CZ" dirty="0"/>
              <a:t>zvyšují placení daní o </a:t>
            </a:r>
            <a:r>
              <a:rPr lang="en-GB" dirty="0"/>
              <a:t>23 </a:t>
            </a:r>
            <a:r>
              <a:rPr lang="cs-CZ" dirty="0"/>
              <a:t>procentních bodů</a:t>
            </a:r>
          </a:p>
          <a:p>
            <a:pPr marL="214313" indent="-214313">
              <a:buFont typeface="Arial" panose="020B0604020202020204" pitchFamily="34" charset="0"/>
              <a:buChar char="•"/>
            </a:pPr>
            <a:endParaRPr lang="en-GB" sz="1400" dirty="0"/>
          </a:p>
          <a:p>
            <a:pPr marL="214313" indent="-214313">
              <a:buFont typeface="Arial" panose="020B0604020202020204" pitchFamily="34" charset="0"/>
              <a:buChar char="•"/>
            </a:pPr>
            <a:r>
              <a:rPr lang="en-GB" b="1" dirty="0" err="1"/>
              <a:t>Negativ</a:t>
            </a:r>
            <a:r>
              <a:rPr lang="cs-CZ" b="1" dirty="0"/>
              <a:t>ní zprávy </a:t>
            </a:r>
            <a:r>
              <a:rPr lang="cs-CZ" dirty="0"/>
              <a:t>nepřinášejí žádný významný efekt</a:t>
            </a:r>
            <a:endParaRPr lang="en-GB" dirty="0"/>
          </a:p>
          <a:p>
            <a:pPr>
              <a:lnSpc>
                <a:spcPct val="100000"/>
              </a:lnSpc>
              <a:buFontTx/>
              <a:buChar char="-"/>
            </a:pPr>
            <a:endParaRPr lang="cs-CZ" dirty="0"/>
          </a:p>
          <a:p>
            <a:pPr marL="72000" indent="0">
              <a:lnSpc>
                <a:spcPct val="100000"/>
              </a:lnSpc>
              <a:buNone/>
            </a:pPr>
            <a:r>
              <a:rPr lang="cs-CZ" dirty="0"/>
              <a:t>V situaci aktuální preference negativních zpráv v médiích, </a:t>
            </a:r>
            <a:r>
              <a:rPr lang="cs-CZ" b="1" dirty="0"/>
              <a:t>pozitivní zprávy</a:t>
            </a:r>
            <a:r>
              <a:rPr lang="cs-CZ" dirty="0"/>
              <a:t> mohou zvýšit ochotu lidí platit daně ve správné výši</a:t>
            </a:r>
          </a:p>
          <a:p>
            <a:pPr marL="72000" indent="0">
              <a:lnSpc>
                <a:spcPct val="100000"/>
              </a:lnSpc>
              <a:buNone/>
            </a:pPr>
            <a:r>
              <a:rPr lang="cs-CZ" dirty="0"/>
              <a:t>		 má význam dát větší prostor pozitivním zprávám</a:t>
            </a:r>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p:sp>
        <p:nvSpPr>
          <p:cNvPr id="7" name="Šipka: doprava 6">
            <a:extLst>
              <a:ext uri="{FF2B5EF4-FFF2-40B4-BE49-F238E27FC236}">
                <a16:creationId xmlns:a16="http://schemas.microsoft.com/office/drawing/2014/main" id="{D691F66D-A734-4336-A5E9-D86B2FA4FDE3}"/>
              </a:ext>
            </a:extLst>
          </p:cNvPr>
          <p:cNvSpPr/>
          <p:nvPr/>
        </p:nvSpPr>
        <p:spPr bwMode="auto">
          <a:xfrm rot="1594143">
            <a:off x="1720567" y="4538254"/>
            <a:ext cx="894356" cy="451576"/>
          </a:xfrm>
          <a:prstGeom prst="rightArrow">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40429776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MPV_VESO Behavioralni VE</a:t>
            </a:r>
            <a:endParaRPr lang="cs-CZ" dirty="0"/>
          </a:p>
        </p:txBody>
      </p:sp>
      <p:sp>
        <p:nvSpPr>
          <p:cNvPr id="4" name="Nadpis 3"/>
          <p:cNvSpPr>
            <a:spLocks noGrp="1"/>
          </p:cNvSpPr>
          <p:nvPr>
            <p:ph type="title"/>
          </p:nvPr>
        </p:nvSpPr>
        <p:spPr/>
        <p:txBody>
          <a:bodyPr/>
          <a:lstStyle/>
          <a:p>
            <a:r>
              <a:rPr lang="cs-CZ" dirty="0"/>
              <a:t>Další četba…</a:t>
            </a:r>
          </a:p>
        </p:txBody>
      </p:sp>
      <p:pic>
        <p:nvPicPr>
          <p:cNvPr id="1026" name="Picture 2" descr="Jak drahÃ© je zdarma - Dan Arie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259" y="1809075"/>
            <a:ext cx="2667000"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yÅ¡lenÃ­ rychlÃ© a pomalÃ© - Daniel Kahne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501" y="1809075"/>
            <a:ext cx="2466146" cy="3781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oÄekÃ¡vanÃ© chovÃ¡nÃ­ - PÅÃ­bÄh behaviorÃ¡lnÃ­ ekonom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9466" y="1809075"/>
            <a:ext cx="2662975"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103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MPV_VESO Behavioralni VE</a:t>
            </a:r>
            <a:endParaRPr lang="cs-CZ" dirty="0"/>
          </a:p>
        </p:txBody>
      </p:sp>
      <p:sp>
        <p:nvSpPr>
          <p:cNvPr id="4" name="Nadpis 3"/>
          <p:cNvSpPr>
            <a:spLocks noGrp="1"/>
          </p:cNvSpPr>
          <p:nvPr>
            <p:ph type="title"/>
          </p:nvPr>
        </p:nvSpPr>
        <p:spPr/>
        <p:txBody>
          <a:bodyPr/>
          <a:lstStyle/>
          <a:p>
            <a:r>
              <a:rPr lang="cs-CZ" dirty="0"/>
              <a:t>Anebo video…	</a:t>
            </a:r>
          </a:p>
        </p:txBody>
      </p:sp>
      <p:sp>
        <p:nvSpPr>
          <p:cNvPr id="5" name="Zástupný symbol pro obsah 4"/>
          <p:cNvSpPr>
            <a:spLocks noGrp="1"/>
          </p:cNvSpPr>
          <p:nvPr>
            <p:ph idx="1"/>
          </p:nvPr>
        </p:nvSpPr>
        <p:spPr/>
        <p:txBody>
          <a:bodyPr/>
          <a:lstStyle/>
          <a:p>
            <a:pPr marL="72000" indent="0">
              <a:buNone/>
            </a:pPr>
            <a:r>
              <a:rPr lang="cs-CZ" b="1" dirty="0"/>
              <a:t>TED </a:t>
            </a:r>
            <a:r>
              <a:rPr lang="cs-CZ" b="1" dirty="0" err="1"/>
              <a:t>Talks</a:t>
            </a:r>
            <a:r>
              <a:rPr lang="cs-CZ" b="1" dirty="0"/>
              <a:t>: </a:t>
            </a:r>
          </a:p>
          <a:p>
            <a:r>
              <a:rPr lang="cs-CZ" dirty="0">
                <a:hlinkClick r:id="rId2"/>
              </a:rPr>
              <a:t>https://www.ted.com/talks/mariano_sigman_and_dan_ariely_how_can_groups_make_good_decisions</a:t>
            </a:r>
            <a:r>
              <a:rPr lang="cs-CZ" dirty="0"/>
              <a:t> </a:t>
            </a:r>
          </a:p>
          <a:p>
            <a:r>
              <a:rPr lang="cs-CZ" dirty="0">
                <a:hlinkClick r:id="rId3"/>
              </a:rPr>
              <a:t>https://www.ted.com/talks/alex_laskey_how_behavioral_science_can_lower_your_energy_bill</a:t>
            </a:r>
            <a:endParaRPr lang="cs-CZ" dirty="0"/>
          </a:p>
          <a:p>
            <a:endParaRPr lang="cs-CZ" dirty="0"/>
          </a:p>
        </p:txBody>
      </p:sp>
    </p:spTree>
    <p:extLst>
      <p:ext uri="{BB962C8B-B14F-4D97-AF65-F5344CB8AC3E}">
        <p14:creationId xmlns:p14="http://schemas.microsoft.com/office/powerpoint/2010/main" val="17537963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Děkuji za pozornost</a:t>
            </a:r>
          </a:p>
        </p:txBody>
      </p:sp>
      <p:sp>
        <p:nvSpPr>
          <p:cNvPr id="3" name="Zástupný symbol pro obsah 2"/>
          <p:cNvSpPr>
            <a:spLocks noGrp="1"/>
          </p:cNvSpPr>
          <p:nvPr>
            <p:ph idx="1"/>
          </p:nvPr>
        </p:nvSpPr>
        <p:spPr/>
        <p:txBody>
          <a:bodyPr/>
          <a:lstStyle/>
          <a:p>
            <a:pPr marL="72000" indent="0">
              <a:lnSpc>
                <a:spcPct val="100000"/>
              </a:lnSpc>
              <a:buNone/>
            </a:pPr>
            <a:endParaRPr lang="cs-CZ" sz="3600" b="1" dirty="0"/>
          </a:p>
          <a:p>
            <a:pPr marL="72000" indent="0">
              <a:lnSpc>
                <a:spcPct val="100000"/>
              </a:lnSpc>
              <a:buNone/>
            </a:pPr>
            <a:endParaRPr lang="cs-CZ" sz="3600" b="1" dirty="0"/>
          </a:p>
          <a:p>
            <a:pPr marL="72000" indent="0">
              <a:lnSpc>
                <a:spcPct val="100000"/>
              </a:lnSpc>
              <a:buNone/>
            </a:pPr>
            <a:r>
              <a:rPr lang="cs-CZ" sz="3600" b="1" dirty="0"/>
              <a:t>Jiří Špalek</a:t>
            </a:r>
          </a:p>
          <a:p>
            <a:pPr marL="72000" indent="0">
              <a:lnSpc>
                <a:spcPct val="100000"/>
              </a:lnSpc>
              <a:buNone/>
            </a:pPr>
            <a:endParaRPr lang="cs-CZ" sz="2400" b="1" dirty="0">
              <a:hlinkClick r:id="rId2"/>
            </a:endParaRPr>
          </a:p>
          <a:p>
            <a:pPr marL="72000" indent="0">
              <a:lnSpc>
                <a:spcPct val="100000"/>
              </a:lnSpc>
              <a:buNone/>
            </a:pPr>
            <a:r>
              <a:rPr lang="cs-CZ" b="1" i="1" dirty="0"/>
              <a:t>Masarykova Univerzita </a:t>
            </a:r>
          </a:p>
          <a:p>
            <a:pPr marL="72000" indent="0">
              <a:lnSpc>
                <a:spcPct val="100000"/>
              </a:lnSpc>
              <a:buNone/>
            </a:pPr>
            <a:r>
              <a:rPr lang="cs-CZ" b="1" i="1" dirty="0"/>
              <a:t>Katedra veřejné ekonomie </a:t>
            </a:r>
          </a:p>
          <a:p>
            <a:pPr marL="72000" indent="0">
              <a:lnSpc>
                <a:spcPct val="100000"/>
              </a:lnSpc>
              <a:buNone/>
            </a:pPr>
            <a:r>
              <a:rPr lang="cs-CZ" b="1" i="1" dirty="0">
                <a:sym typeface="Symbol" panose="05050102010706020507" pitchFamily="18" charset="2"/>
              </a:rPr>
              <a:t> Masaryk University </a:t>
            </a:r>
            <a:r>
              <a:rPr lang="cs-CZ" b="1" i="1" dirty="0" err="1">
                <a:sym typeface="Symbol" panose="05050102010706020507" pitchFamily="18" charset="2"/>
              </a:rPr>
              <a:t>Experimental</a:t>
            </a:r>
            <a:r>
              <a:rPr lang="cs-CZ" b="1" i="1" dirty="0">
                <a:sym typeface="Symbol" panose="05050102010706020507" pitchFamily="18" charset="2"/>
              </a:rPr>
              <a:t> Economics </a:t>
            </a:r>
            <a:r>
              <a:rPr lang="cs-CZ" b="1" i="1" dirty="0" err="1">
                <a:sym typeface="Symbol" panose="05050102010706020507" pitchFamily="18" charset="2"/>
              </a:rPr>
              <a:t>Laboratory</a:t>
            </a:r>
            <a:endParaRPr lang="cs-CZ" b="1" i="1" dirty="0">
              <a:sym typeface="Symbol" panose="05050102010706020507" pitchFamily="18" charset="2"/>
            </a:endParaRPr>
          </a:p>
          <a:p>
            <a:pPr marL="72000" indent="0">
              <a:lnSpc>
                <a:spcPct val="100000"/>
              </a:lnSpc>
              <a:buNone/>
            </a:pPr>
            <a:endParaRPr lang="cs-CZ" sz="2400" b="1" dirty="0"/>
          </a:p>
          <a:p>
            <a:pPr marL="72000" indent="0">
              <a:lnSpc>
                <a:spcPct val="100000"/>
              </a:lnSpc>
              <a:buNone/>
            </a:pPr>
            <a:r>
              <a:rPr lang="cs-CZ" sz="2400" b="1" u="sng" dirty="0">
                <a:solidFill>
                  <a:srgbClr val="0070C0"/>
                </a:solidFill>
              </a:rPr>
              <a:t>Jiri.Spalek@econ.muni.cz</a:t>
            </a:r>
          </a:p>
        </p:txBody>
      </p:sp>
      <p:sp>
        <p:nvSpPr>
          <p:cNvPr id="4" name="Zástupný symbol pro zápatí 3"/>
          <p:cNvSpPr>
            <a:spLocks noGrp="1"/>
          </p:cNvSpPr>
          <p:nvPr>
            <p:ph type="ftr" sz="quarter" idx="10"/>
          </p:nvPr>
        </p:nvSpPr>
        <p:spPr/>
        <p:txBody>
          <a:bodyPr/>
          <a:lstStyle/>
          <a:p>
            <a:r>
              <a:rPr lang="cs-CZ" altLang="cs-CZ"/>
              <a:t>MPV_VESO Behavioralni VE</a:t>
            </a:r>
            <a:endParaRPr lang="cs-CZ" altLang="cs-CZ" dirty="0"/>
          </a:p>
        </p:txBody>
      </p:sp>
      <p:pic>
        <p:nvPicPr>
          <p:cNvPr id="8" name="Obrázek 7">
            <a:extLst>
              <a:ext uri="{FF2B5EF4-FFF2-40B4-BE49-F238E27FC236}">
                <a16:creationId xmlns:a16="http://schemas.microsoft.com/office/drawing/2014/main" id="{AAA35A4F-7EE9-4B97-BFB3-E64824373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3538" y="2642532"/>
            <a:ext cx="4569010" cy="851753"/>
          </a:xfrm>
          <a:prstGeom prst="rect">
            <a:avLst/>
          </a:prstGeom>
        </p:spPr>
      </p:pic>
    </p:spTree>
    <p:extLst>
      <p:ext uri="{BB962C8B-B14F-4D97-AF65-F5344CB8AC3E}">
        <p14:creationId xmlns:p14="http://schemas.microsoft.com/office/powerpoint/2010/main" val="384896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eaLnBrk="1" hangingPunct="1">
              <a:defRPr/>
            </a:pPr>
            <a:r>
              <a:rPr lang="cs-CZ" dirty="0"/>
              <a:t>Pojem veřejný statek</a:t>
            </a:r>
          </a:p>
        </p:txBody>
      </p:sp>
      <p:sp>
        <p:nvSpPr>
          <p:cNvPr id="3" name="Zástupný symbol pro obsah 2"/>
          <p:cNvSpPr>
            <a:spLocks noGrp="1"/>
          </p:cNvSpPr>
          <p:nvPr>
            <p:ph idx="1"/>
          </p:nvPr>
        </p:nvSpPr>
        <p:spPr/>
        <p:txBody>
          <a:bodyPr/>
          <a:lstStyle/>
          <a:p>
            <a:pPr eaLnBrk="1" hangingPunct="1">
              <a:lnSpc>
                <a:spcPct val="100000"/>
              </a:lnSpc>
              <a:defRPr/>
            </a:pPr>
            <a:r>
              <a:rPr lang="cs-CZ" dirty="0"/>
              <a:t>„</a:t>
            </a:r>
            <a:r>
              <a:rPr lang="cs-CZ" i="1" dirty="0"/>
              <a:t>Spotřeba takového statku každým jednotlivcem nevede k umenšení spotřeby daného statku ze strany jiného jednotlivce</a:t>
            </a:r>
            <a:r>
              <a:rPr lang="cs-CZ" dirty="0"/>
              <a:t>“. (</a:t>
            </a:r>
            <a:r>
              <a:rPr lang="cs-CZ" dirty="0" err="1"/>
              <a:t>Samuelson</a:t>
            </a:r>
            <a:r>
              <a:rPr lang="cs-CZ" dirty="0"/>
              <a:t>, 1954)</a:t>
            </a:r>
          </a:p>
          <a:p>
            <a:pPr eaLnBrk="1" hangingPunct="1">
              <a:lnSpc>
                <a:spcPct val="100000"/>
              </a:lnSpc>
              <a:defRPr/>
            </a:pPr>
            <a:endParaRPr lang="cs-CZ" dirty="0"/>
          </a:p>
          <a:p>
            <a:pPr eaLnBrk="1" hangingPunct="1">
              <a:defRPr/>
            </a:pPr>
            <a:r>
              <a:rPr lang="cs-CZ" dirty="0"/>
              <a:t>Definiční vlastnosti</a:t>
            </a:r>
          </a:p>
          <a:p>
            <a:pPr lvl="1" eaLnBrk="1" hangingPunct="1">
              <a:defRPr/>
            </a:pPr>
            <a:r>
              <a:rPr lang="cs-CZ" dirty="0"/>
              <a:t>Společná spotřeba (nerivalita)</a:t>
            </a:r>
          </a:p>
          <a:p>
            <a:pPr lvl="1" eaLnBrk="1" hangingPunct="1">
              <a:defRPr/>
            </a:pPr>
            <a:r>
              <a:rPr lang="cs-CZ" dirty="0"/>
              <a:t>Nemožnost vyloučení</a:t>
            </a:r>
          </a:p>
          <a:p>
            <a:pPr lvl="1" eaLnBrk="1" hangingPunct="1">
              <a:defRPr/>
            </a:pPr>
            <a:endParaRPr lang="cs-CZ" dirty="0"/>
          </a:p>
          <a:p>
            <a:pPr>
              <a:defRPr/>
            </a:pPr>
            <a:r>
              <a:rPr lang="cs-CZ" dirty="0"/>
              <a:t>Veřejný </a:t>
            </a:r>
            <a:r>
              <a:rPr lang="cs-CZ" dirty="0" err="1"/>
              <a:t>vs</a:t>
            </a:r>
            <a:r>
              <a:rPr lang="cs-CZ" dirty="0"/>
              <a:t> veřejně poskytovaný</a:t>
            </a:r>
          </a:p>
          <a:p>
            <a:pPr marL="0" indent="0">
              <a:buNone/>
              <a:defRPr/>
            </a:pPr>
            <a:endParaRPr lang="cs-CZ" dirty="0"/>
          </a:p>
        </p:txBody>
      </p:sp>
      <p:sp>
        <p:nvSpPr>
          <p:cNvPr id="5" name="Zástupný symbol pro zápatí 4">
            <a:extLst>
              <a:ext uri="{FF2B5EF4-FFF2-40B4-BE49-F238E27FC236}">
                <a16:creationId xmlns:a16="http://schemas.microsoft.com/office/drawing/2014/main" id="{9092FFA2-C868-42D3-8639-5F7F14CD068A}"/>
              </a:ext>
            </a:extLst>
          </p:cNvPr>
          <p:cNvSpPr>
            <a:spLocks noGrp="1"/>
          </p:cNvSpPr>
          <p:nvPr>
            <p:ph type="ftr" sz="quarter" idx="10"/>
          </p:nvPr>
        </p:nvSpPr>
        <p:spPr/>
        <p:txBody>
          <a:bodyPr/>
          <a:lstStyle/>
          <a:p>
            <a:r>
              <a:rPr lang="cs-CZ"/>
              <a:t>MPV_VESO Behavioralni VE</a:t>
            </a:r>
            <a:endParaRPr lang="cs-CZ" dirty="0"/>
          </a:p>
        </p:txBody>
      </p:sp>
    </p:spTree>
    <p:extLst>
      <p:ext uri="{BB962C8B-B14F-4D97-AF65-F5344CB8AC3E}">
        <p14:creationId xmlns:p14="http://schemas.microsoft.com/office/powerpoint/2010/main" val="2491851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28916" y="1133159"/>
            <a:ext cx="8086635" cy="647700"/>
          </a:xfrm>
        </p:spPr>
        <p:txBody>
          <a:bodyPr/>
          <a:lstStyle/>
          <a:p>
            <a:pPr eaLnBrk="1" hangingPunct="1">
              <a:defRPr/>
            </a:pPr>
            <a:r>
              <a:rPr lang="cs-CZ" sz="2800" dirty="0"/>
              <a:t>Dobrovolné přispívání na VS – </a:t>
            </a:r>
            <a:r>
              <a:rPr lang="en-US" sz="2800" dirty="0"/>
              <a:t>V</a:t>
            </a:r>
            <a:r>
              <a:rPr lang="cs-CZ" sz="2800" dirty="0" err="1"/>
              <a:t>ězňovo</a:t>
            </a:r>
            <a:r>
              <a:rPr lang="cs-CZ" sz="2800" dirty="0"/>
              <a:t> </a:t>
            </a:r>
            <a:r>
              <a:rPr lang="en-US" sz="2800" dirty="0"/>
              <a:t>D</a:t>
            </a:r>
            <a:r>
              <a:rPr lang="cs-CZ" sz="2800" dirty="0" err="1"/>
              <a:t>ilema</a:t>
            </a:r>
            <a:endParaRPr lang="cs-CZ" sz="2800" dirty="0"/>
          </a:p>
        </p:txBody>
      </p:sp>
      <p:graphicFrame>
        <p:nvGraphicFramePr>
          <p:cNvPr id="8195" name="Group 3"/>
          <p:cNvGraphicFramePr>
            <a:graphicFrameLocks noGrp="1"/>
          </p:cNvGraphicFramePr>
          <p:nvPr>
            <p:ph idx="1"/>
          </p:nvPr>
        </p:nvGraphicFramePr>
        <p:xfrm>
          <a:off x="2033588" y="2017713"/>
          <a:ext cx="8081962" cy="38258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899778">
                  <a:extLst>
                    <a:ext uri="{9D8B030D-6E8A-4147-A177-3AD203B41FA5}">
                      <a16:colId xmlns:a16="http://schemas.microsoft.com/office/drawing/2014/main" val="20002"/>
                    </a:ext>
                  </a:extLst>
                </a:gridCol>
                <a:gridCol w="2778175">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dirty="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1800" b="0" i="0" u="none" strike="noStrike" cap="none" normalizeH="0" baseline="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Nepřispět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2 ; 2</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4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charset="0"/>
                          <a:cs typeface="Arial" charset="0"/>
                        </a:rPr>
                        <a:t>Přispět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1 ; 4</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0" i="0" u="none" strike="noStrike" cap="none" normalizeH="0" baseline="0" dirty="0">
                          <a:ln>
                            <a:noFill/>
                          </a:ln>
                          <a:solidFill>
                            <a:schemeClr val="tx1"/>
                          </a:solidFill>
                          <a:effectLst/>
                          <a:latin typeface="Arial" charset="0"/>
                          <a:cs typeface="Arial" charset="0"/>
                        </a:rPr>
                        <a:t>3 ; 3</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1" name="Zástupný symbol pro zápatí 10"/>
          <p:cNvSpPr>
            <a:spLocks noGrp="1"/>
          </p:cNvSpPr>
          <p:nvPr>
            <p:ph type="ftr" sz="quarter" idx="10"/>
          </p:nvPr>
        </p:nvSpPr>
        <p:spPr/>
        <p:txBody>
          <a:bodyPr/>
          <a:lstStyle/>
          <a:p>
            <a:pPr>
              <a:defRPr/>
            </a:pPr>
            <a:r>
              <a:rPr lang="cs-CZ"/>
              <a:t>MPV_VESO Behavioralni VE</a:t>
            </a:r>
          </a:p>
        </p:txBody>
      </p:sp>
      <p:sp>
        <p:nvSpPr>
          <p:cNvPr id="8226" name="Text Box 34"/>
          <p:cNvSpPr txBox="1">
            <a:spLocks noChangeArrowheads="1"/>
          </p:cNvSpPr>
          <p:nvPr/>
        </p:nvSpPr>
        <p:spPr bwMode="auto">
          <a:xfrm rot="10800000">
            <a:off x="1946695" y="3541553"/>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27673" name="Text Box 35"/>
          <p:cNvSpPr txBox="1">
            <a:spLocks noChangeArrowheads="1"/>
          </p:cNvSpPr>
          <p:nvPr/>
        </p:nvSpPr>
        <p:spPr bwMode="auto">
          <a:xfrm>
            <a:off x="4367213" y="3004343"/>
            <a:ext cx="936625" cy="519113"/>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27674" name="Text Box 36"/>
          <p:cNvSpPr txBox="1">
            <a:spLocks noChangeArrowheads="1"/>
          </p:cNvSpPr>
          <p:nvPr/>
        </p:nvSpPr>
        <p:spPr bwMode="auto">
          <a:xfrm>
            <a:off x="7315980" y="3022441"/>
            <a:ext cx="936625" cy="519113"/>
          </a:xfrm>
          <a:prstGeom prst="rect">
            <a:avLst/>
          </a:prstGeom>
          <a:noFill/>
          <a:ln w="9525">
            <a:noFill/>
            <a:miter lim="800000"/>
            <a:headEnd/>
            <a:tailEnd/>
          </a:ln>
        </p:spPr>
        <p:txBody>
          <a:bodyPr>
            <a:spAutoFit/>
          </a:bodyPr>
          <a:lstStyle/>
          <a:p>
            <a:pPr>
              <a:spcBef>
                <a:spcPct val="50000"/>
              </a:spcBef>
            </a:pPr>
            <a:r>
              <a:rPr lang="cs-CZ" sz="2800" dirty="0"/>
              <a:t>(2)</a:t>
            </a:r>
          </a:p>
        </p:txBody>
      </p:sp>
      <p:sp>
        <p:nvSpPr>
          <p:cNvPr id="27675" name="Text Box 37"/>
          <p:cNvSpPr txBox="1">
            <a:spLocks noChangeArrowheads="1"/>
          </p:cNvSpPr>
          <p:nvPr/>
        </p:nvSpPr>
        <p:spPr bwMode="auto">
          <a:xfrm>
            <a:off x="7315979" y="4423966"/>
            <a:ext cx="936625" cy="519112"/>
          </a:xfrm>
          <a:prstGeom prst="rect">
            <a:avLst/>
          </a:prstGeom>
          <a:noFill/>
          <a:ln w="9525">
            <a:noFill/>
            <a:miter lim="800000"/>
            <a:headEnd/>
            <a:tailEnd/>
          </a:ln>
        </p:spPr>
        <p:txBody>
          <a:bodyPr>
            <a:spAutoFit/>
          </a:bodyPr>
          <a:lstStyle/>
          <a:p>
            <a:pPr>
              <a:spcBef>
                <a:spcPct val="50000"/>
              </a:spcBef>
            </a:pPr>
            <a:r>
              <a:rPr lang="cs-CZ" sz="2800" dirty="0"/>
              <a:t>(4)</a:t>
            </a:r>
          </a:p>
        </p:txBody>
      </p:sp>
      <p:sp>
        <p:nvSpPr>
          <p:cNvPr id="27676" name="Text Box 38"/>
          <p:cNvSpPr txBox="1">
            <a:spLocks noChangeArrowheads="1"/>
          </p:cNvSpPr>
          <p:nvPr/>
        </p:nvSpPr>
        <p:spPr bwMode="auto">
          <a:xfrm>
            <a:off x="4367213" y="4423966"/>
            <a:ext cx="684847" cy="519112"/>
          </a:xfrm>
          <a:prstGeom prst="rect">
            <a:avLst/>
          </a:prstGeom>
          <a:noFill/>
          <a:ln w="9525">
            <a:noFill/>
            <a:miter lim="800000"/>
            <a:headEnd/>
            <a:tailEnd/>
          </a:ln>
        </p:spPr>
        <p:txBody>
          <a:bodyPr wrap="square">
            <a:spAutoFit/>
          </a:bodyPr>
          <a:lstStyle/>
          <a:p>
            <a:pPr>
              <a:spcBef>
                <a:spcPct val="50000"/>
              </a:spcBef>
            </a:pPr>
            <a:r>
              <a:rPr lang="cs-CZ" sz="2800" dirty="0"/>
              <a:t>(3)</a:t>
            </a:r>
          </a:p>
        </p:txBody>
      </p:sp>
    </p:spTree>
    <p:extLst>
      <p:ext uri="{BB962C8B-B14F-4D97-AF65-F5344CB8AC3E}">
        <p14:creationId xmlns:p14="http://schemas.microsoft.com/office/powerpoint/2010/main" val="271908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03F59F-9A5E-4E71-8B59-58499D046DE8}"/>
              </a:ext>
            </a:extLst>
          </p:cNvPr>
          <p:cNvSpPr>
            <a:spLocks noGrp="1"/>
          </p:cNvSpPr>
          <p:nvPr>
            <p:ph type="title"/>
          </p:nvPr>
        </p:nvSpPr>
        <p:spPr/>
        <p:txBody>
          <a:bodyPr/>
          <a:lstStyle/>
          <a:p>
            <a:r>
              <a:rPr lang="cs-CZ" sz="3600" dirty="0"/>
              <a:t>Dobrovolné přispívání =&gt; dobrovolná spolupráce</a:t>
            </a:r>
          </a:p>
        </p:txBody>
      </p:sp>
      <p:sp>
        <p:nvSpPr>
          <p:cNvPr id="4" name="Zástupný symbol pro obsah 2">
            <a:extLst>
              <a:ext uri="{FF2B5EF4-FFF2-40B4-BE49-F238E27FC236}">
                <a16:creationId xmlns:a16="http://schemas.microsoft.com/office/drawing/2014/main" id="{FC615F76-8474-4050-856D-C06D8E6AA628}"/>
              </a:ext>
            </a:extLst>
          </p:cNvPr>
          <p:cNvSpPr txBox="1">
            <a:spLocks/>
          </p:cNvSpPr>
          <p:nvPr/>
        </p:nvSpPr>
        <p:spPr>
          <a:xfrm>
            <a:off x="720000" y="1692002"/>
            <a:ext cx="10753200" cy="4139998"/>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457200" indent="-457200">
              <a:buFontTx/>
              <a:buChar char="-"/>
              <a:defRPr/>
            </a:pPr>
            <a:r>
              <a:rPr lang="cs-CZ" kern="0" dirty="0"/>
              <a:t>Lidé vždy upřednostňují vlastní sobecký zájem</a:t>
            </a:r>
          </a:p>
          <a:p>
            <a:pPr marL="457200" indent="-457200">
              <a:buFontTx/>
              <a:buChar char="-"/>
              <a:defRPr/>
            </a:pPr>
            <a:endParaRPr lang="cs-CZ" sz="1800" kern="0" dirty="0"/>
          </a:p>
          <a:p>
            <a:pPr>
              <a:defRPr/>
            </a:pPr>
            <a:r>
              <a:rPr lang="cs-CZ" kern="0" dirty="0"/>
              <a:t>	=&gt; v některých situacích to však vede k horším výsledkům 		než kdyby spolupracovali</a:t>
            </a:r>
          </a:p>
          <a:p>
            <a:pPr marL="457200" indent="-457200">
              <a:buFontTx/>
              <a:buChar char="-"/>
              <a:defRPr/>
            </a:pPr>
            <a:endParaRPr lang="cs-CZ" kern="0" dirty="0"/>
          </a:p>
          <a:p>
            <a:pPr marL="457200" indent="-457200">
              <a:buFontTx/>
              <a:buChar char="-"/>
              <a:defRPr/>
            </a:pPr>
            <a:r>
              <a:rPr lang="cs-CZ" kern="0" dirty="0"/>
              <a:t>Protože se jedná o typ vězňova dilematu, není možné takovou spolupráci nastolit bez vnějšího zásahu</a:t>
            </a:r>
          </a:p>
          <a:p>
            <a:pPr marL="457200" indent="-457200">
              <a:buFontTx/>
              <a:buChar char="-"/>
              <a:defRPr/>
            </a:pPr>
            <a:endParaRPr lang="cs-CZ" kern="0" dirty="0"/>
          </a:p>
          <a:p>
            <a:pPr marL="457200" indent="-457200">
              <a:buFontTx/>
              <a:buChar char="-"/>
              <a:defRPr/>
            </a:pPr>
            <a:r>
              <a:rPr lang="cs-CZ" b="1" i="1" kern="0" dirty="0"/>
              <a:t>Daně, národní obrana, veřejné osvětlení </a:t>
            </a:r>
          </a:p>
          <a:p>
            <a:pPr marL="457200" indent="-457200">
              <a:buFontTx/>
              <a:buChar char="-"/>
              <a:defRPr/>
            </a:pPr>
            <a:endParaRPr lang="cs-CZ" kern="0" dirty="0"/>
          </a:p>
        </p:txBody>
      </p:sp>
      <p:sp>
        <p:nvSpPr>
          <p:cNvPr id="3" name="Zástupný symbol pro zápatí 2">
            <a:extLst>
              <a:ext uri="{FF2B5EF4-FFF2-40B4-BE49-F238E27FC236}">
                <a16:creationId xmlns:a16="http://schemas.microsoft.com/office/drawing/2014/main" id="{26CBCCA1-7B2B-421F-A8F1-D4E20AED03CF}"/>
              </a:ext>
            </a:extLst>
          </p:cNvPr>
          <p:cNvSpPr>
            <a:spLocks noGrp="1"/>
          </p:cNvSpPr>
          <p:nvPr>
            <p:ph type="ftr" sz="quarter" idx="11"/>
          </p:nvPr>
        </p:nvSpPr>
        <p:spPr/>
        <p:txBody>
          <a:bodyPr/>
          <a:lstStyle/>
          <a:p>
            <a:pPr>
              <a:defRPr/>
            </a:pPr>
            <a:r>
              <a:rPr lang="cs-CZ"/>
              <a:t>MPV_VESO Behavioralni VE</a:t>
            </a:r>
            <a:endParaRPr lang="cs-CZ" dirty="0"/>
          </a:p>
        </p:txBody>
      </p:sp>
    </p:spTree>
    <p:extLst>
      <p:ext uri="{BB962C8B-B14F-4D97-AF65-F5344CB8AC3E}">
        <p14:creationId xmlns:p14="http://schemas.microsoft.com/office/powerpoint/2010/main" val="1485774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cs-CZ" sz="2800" dirty="0"/>
              <a:t>Dobrovolné přispívání na VS – </a:t>
            </a:r>
            <a:r>
              <a:rPr lang="cs-CZ" sz="2800" dirty="0" err="1"/>
              <a:t>Chicken</a:t>
            </a:r>
            <a:r>
              <a:rPr lang="cs-CZ" sz="2800" dirty="0"/>
              <a:t> game</a:t>
            </a:r>
          </a:p>
        </p:txBody>
      </p:sp>
      <p:graphicFrame>
        <p:nvGraphicFramePr>
          <p:cNvPr id="10243" name="Group 3"/>
          <p:cNvGraphicFramePr>
            <a:graphicFrameLocks noGrp="1"/>
          </p:cNvGraphicFramePr>
          <p:nvPr>
            <p:ph idx="1"/>
          </p:nvPr>
        </p:nvGraphicFramePr>
        <p:xfrm>
          <a:off x="2033589" y="2017713"/>
          <a:ext cx="8081961" cy="3851276"/>
        </p:xfrm>
        <a:graphic>
          <a:graphicData uri="http://schemas.openxmlformats.org/drawingml/2006/table">
            <a:tbl>
              <a:tblPr/>
              <a:tblGrid>
                <a:gridCol w="717149">
                  <a:extLst>
                    <a:ext uri="{9D8B030D-6E8A-4147-A177-3AD203B41FA5}">
                      <a16:colId xmlns:a16="http://schemas.microsoft.com/office/drawing/2014/main" val="20000"/>
                    </a:ext>
                  </a:extLst>
                </a:gridCol>
                <a:gridCol w="1686860">
                  <a:extLst>
                    <a:ext uri="{9D8B030D-6E8A-4147-A177-3AD203B41FA5}">
                      <a16:colId xmlns:a16="http://schemas.microsoft.com/office/drawing/2014/main" val="20001"/>
                    </a:ext>
                  </a:extLst>
                </a:gridCol>
                <a:gridCol w="2768820">
                  <a:extLst>
                    <a:ext uri="{9D8B030D-6E8A-4147-A177-3AD203B41FA5}">
                      <a16:colId xmlns:a16="http://schemas.microsoft.com/office/drawing/2014/main" val="20002"/>
                    </a:ext>
                  </a:extLst>
                </a:gridCol>
                <a:gridCol w="2909132">
                  <a:extLst>
                    <a:ext uri="{9D8B030D-6E8A-4147-A177-3AD203B41FA5}">
                      <a16:colId xmlns:a16="http://schemas.microsoft.com/office/drawing/2014/main" val="20003"/>
                    </a:ext>
                  </a:extLst>
                </a:gridCol>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Osoba B</a:t>
                      </a:r>
                    </a:p>
                  </a:txBody>
                  <a:tcPr marL="89800" marR="89800" horzOverflow="overflow">
                    <a:lnL>
                      <a:noFill/>
                    </a:lnL>
                    <a:lnR cap="flat">
                      <a:noFill/>
                    </a:lnR>
                    <a:lnT cap="flat">
                      <a:noFill/>
                    </a:lnT>
                    <a:lnB>
                      <a:noFill/>
                    </a:lnB>
                    <a:lnTlToBr>
                      <a:noFill/>
                    </a:lnTlToBr>
                    <a:lnBlToTr>
                      <a:noFill/>
                    </a:lnBlToTr>
                    <a:noFill/>
                  </a:tcPr>
                </a:tc>
                <a:tc hMerge="1">
                  <a:txBody>
                    <a:bodyPr/>
                    <a:lstStyle/>
                    <a:p>
                      <a:endParaRPr lang="cs-CZ"/>
                    </a:p>
                  </a:txBody>
                  <a:tcPr/>
                </a:tc>
                <a:extLst>
                  <a:ext uri="{0D108BD9-81ED-4DB2-BD59-A6C34878D82A}">
                    <a16:rowId xmlns:a16="http://schemas.microsoft.com/office/drawing/2014/main" val="10000"/>
                  </a:ext>
                </a:extLst>
              </a:tr>
              <a:tr h="63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Arial" charset="0"/>
                        <a:cs typeface="Arial" charset="0"/>
                      </a:endParaRPr>
                    </a:p>
                  </a:txBody>
                  <a:tcPr marL="89800" marR="8980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9800" marR="8980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Jet rovně</a:t>
                      </a:r>
                    </a:p>
                  </a:txBody>
                  <a:tcPr marL="89800" marR="8980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Zatočit</a:t>
                      </a:r>
                    </a:p>
                  </a:txBody>
                  <a:tcPr marL="89800" marR="89800" anchor="ct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7953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Arial" charset="0"/>
                        <a:cs typeface="Arial" charset="0"/>
                      </a:endParaRPr>
                    </a:p>
                  </a:txBody>
                  <a:tcPr marL="88385" marR="88385" marT="46800" marB="46800" vert="eaVert"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2400" b="0" i="0" u="none" strike="noStrike" cap="none" normalizeH="0" baseline="0" dirty="0">
                          <a:ln>
                            <a:noFill/>
                          </a:ln>
                          <a:solidFill>
                            <a:schemeClr val="tx1"/>
                          </a:solidFill>
                          <a:effectLst/>
                          <a:latin typeface="Arial" charset="0"/>
                          <a:cs typeface="Arial" charset="0"/>
                        </a:rPr>
                        <a:t>Jet rovně</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-10 ; -10</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1 ; -1</a:t>
                      </a: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79538">
                <a:tc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2400" b="0" i="0" u="none" strike="noStrike" cap="none" normalizeH="0" baseline="0" dirty="0">
                          <a:ln>
                            <a:noFill/>
                          </a:ln>
                          <a:solidFill>
                            <a:schemeClr val="tx1"/>
                          </a:solidFill>
                          <a:effectLst/>
                          <a:latin typeface="Arial" charset="0"/>
                          <a:cs typeface="Arial" charset="0"/>
                        </a:rPr>
                        <a:t>Zatočit</a:t>
                      </a:r>
                    </a:p>
                  </a:txBody>
                  <a:tcPr marL="89800" marR="89800" anchor="ctr"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-1 ; </a:t>
                      </a:r>
                      <a:r>
                        <a:rPr kumimoji="0" lang="cs-CZ" sz="2400" b="0" i="0" u="none" strike="noStrike" cap="none" normalizeH="0" baseline="0" dirty="0" err="1">
                          <a:ln>
                            <a:noFill/>
                          </a:ln>
                          <a:solidFill>
                            <a:schemeClr val="tx1"/>
                          </a:solidFill>
                          <a:effectLst/>
                          <a:latin typeface="Arial" charset="0"/>
                          <a:cs typeface="Arial" charset="0"/>
                        </a:rPr>
                        <a:t>1</a:t>
                      </a: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Arial" charset="0"/>
                          <a:cs typeface="Arial" charset="0"/>
                        </a:rPr>
                        <a:t>0; </a:t>
                      </a:r>
                      <a:r>
                        <a:rPr kumimoji="0" lang="cs-CZ" sz="2400" b="0" i="0" u="none" strike="noStrike" cap="none" normalizeH="0" baseline="0" dirty="0" err="1">
                          <a:ln>
                            <a:noFill/>
                          </a:ln>
                          <a:solidFill>
                            <a:schemeClr val="tx1"/>
                          </a:solidFill>
                          <a:effectLst/>
                          <a:latin typeface="Arial" charset="0"/>
                          <a:cs typeface="Arial" charset="0"/>
                        </a:rPr>
                        <a:t>0</a:t>
                      </a:r>
                      <a:endParaRPr kumimoji="0" lang="cs-CZ" sz="2400" b="0" i="0" u="none" strike="noStrike" cap="none" normalizeH="0" baseline="0" dirty="0">
                        <a:ln>
                          <a:noFill/>
                        </a:ln>
                        <a:solidFill>
                          <a:schemeClr val="tx1"/>
                        </a:solidFill>
                        <a:effectLst/>
                        <a:latin typeface="Arial" charset="0"/>
                        <a:cs typeface="Arial" charset="0"/>
                      </a:endParaRPr>
                    </a:p>
                  </a:txBody>
                  <a:tcPr marL="89800" marR="89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Zástupný symbol pro zápatí 1"/>
          <p:cNvSpPr>
            <a:spLocks noGrp="1"/>
          </p:cNvSpPr>
          <p:nvPr>
            <p:ph type="ftr" sz="quarter" idx="10"/>
          </p:nvPr>
        </p:nvSpPr>
        <p:spPr/>
        <p:txBody>
          <a:bodyPr/>
          <a:lstStyle/>
          <a:p>
            <a:pPr>
              <a:defRPr/>
            </a:pPr>
            <a:r>
              <a:rPr lang="cs-CZ"/>
              <a:t>MPV_VESO Behavioralni VE</a:t>
            </a:r>
          </a:p>
        </p:txBody>
      </p:sp>
      <p:sp>
        <p:nvSpPr>
          <p:cNvPr id="10274" name="Text Box 34"/>
          <p:cNvSpPr txBox="1">
            <a:spLocks noChangeArrowheads="1"/>
          </p:cNvSpPr>
          <p:nvPr/>
        </p:nvSpPr>
        <p:spPr bwMode="auto">
          <a:xfrm rot="10800000">
            <a:off x="2033589" y="3526790"/>
            <a:ext cx="615553" cy="1873250"/>
          </a:xfrm>
          <a:prstGeom prst="rect">
            <a:avLst/>
          </a:prstGeom>
          <a:noFill/>
          <a:ln w="9525">
            <a:noFill/>
            <a:miter lim="800000"/>
            <a:headEnd/>
            <a:tailEnd/>
          </a:ln>
          <a:effectLst/>
        </p:spPr>
        <p:txBody>
          <a:bodyPr vert="eaVert">
            <a:spAutoFit/>
          </a:bodyPr>
          <a:lstStyle/>
          <a:p>
            <a:pPr algn="ctr">
              <a:spcBef>
                <a:spcPct val="50000"/>
              </a:spcBef>
              <a:defRPr/>
            </a:pPr>
            <a:r>
              <a:rPr lang="cs-CZ" sz="2800" dirty="0"/>
              <a:t>Osoba A</a:t>
            </a:r>
          </a:p>
        </p:txBody>
      </p:sp>
      <p:sp>
        <p:nvSpPr>
          <p:cNvPr id="18457" name="Text Box 35"/>
          <p:cNvSpPr txBox="1">
            <a:spLocks noChangeArrowheads="1"/>
          </p:cNvSpPr>
          <p:nvPr/>
        </p:nvSpPr>
        <p:spPr bwMode="auto">
          <a:xfrm>
            <a:off x="4369754" y="3057843"/>
            <a:ext cx="936625" cy="519112"/>
          </a:xfrm>
          <a:prstGeom prst="rect">
            <a:avLst/>
          </a:prstGeom>
          <a:noFill/>
          <a:ln w="9525">
            <a:noFill/>
            <a:miter lim="800000"/>
            <a:headEnd/>
            <a:tailEnd/>
          </a:ln>
        </p:spPr>
        <p:txBody>
          <a:bodyPr>
            <a:spAutoFit/>
          </a:bodyPr>
          <a:lstStyle/>
          <a:p>
            <a:pPr>
              <a:spcBef>
                <a:spcPct val="50000"/>
              </a:spcBef>
            </a:pPr>
            <a:r>
              <a:rPr lang="cs-CZ" sz="2800" dirty="0"/>
              <a:t>(1)</a:t>
            </a:r>
          </a:p>
        </p:txBody>
      </p:sp>
      <p:sp>
        <p:nvSpPr>
          <p:cNvPr id="18458" name="Text Box 36"/>
          <p:cNvSpPr txBox="1">
            <a:spLocks noChangeArrowheads="1"/>
          </p:cNvSpPr>
          <p:nvPr/>
        </p:nvSpPr>
        <p:spPr bwMode="auto">
          <a:xfrm>
            <a:off x="7152324" y="3057843"/>
            <a:ext cx="936625" cy="519112"/>
          </a:xfrm>
          <a:prstGeom prst="rect">
            <a:avLst/>
          </a:prstGeom>
          <a:noFill/>
          <a:ln w="9525">
            <a:noFill/>
            <a:miter lim="800000"/>
            <a:headEnd/>
            <a:tailEnd/>
          </a:ln>
        </p:spPr>
        <p:txBody>
          <a:bodyPr>
            <a:spAutoFit/>
          </a:bodyPr>
          <a:lstStyle/>
          <a:p>
            <a:pPr>
              <a:spcBef>
                <a:spcPct val="50000"/>
              </a:spcBef>
            </a:pPr>
            <a:r>
              <a:rPr lang="cs-CZ" sz="2800"/>
              <a:t>(2)</a:t>
            </a:r>
          </a:p>
        </p:txBody>
      </p:sp>
      <p:sp>
        <p:nvSpPr>
          <p:cNvPr id="18459" name="Text Box 37"/>
          <p:cNvSpPr txBox="1">
            <a:spLocks noChangeArrowheads="1"/>
          </p:cNvSpPr>
          <p:nvPr/>
        </p:nvSpPr>
        <p:spPr bwMode="auto">
          <a:xfrm>
            <a:off x="7152323" y="4463416"/>
            <a:ext cx="936625" cy="519113"/>
          </a:xfrm>
          <a:prstGeom prst="rect">
            <a:avLst/>
          </a:prstGeom>
          <a:noFill/>
          <a:ln w="9525">
            <a:noFill/>
            <a:miter lim="800000"/>
            <a:headEnd/>
            <a:tailEnd/>
          </a:ln>
        </p:spPr>
        <p:txBody>
          <a:bodyPr>
            <a:spAutoFit/>
          </a:bodyPr>
          <a:lstStyle/>
          <a:p>
            <a:pPr>
              <a:spcBef>
                <a:spcPct val="50000"/>
              </a:spcBef>
            </a:pPr>
            <a:r>
              <a:rPr lang="cs-CZ" sz="2800"/>
              <a:t>(4)</a:t>
            </a:r>
          </a:p>
        </p:txBody>
      </p:sp>
      <p:sp>
        <p:nvSpPr>
          <p:cNvPr id="18460" name="Text Box 38"/>
          <p:cNvSpPr txBox="1">
            <a:spLocks noChangeArrowheads="1"/>
          </p:cNvSpPr>
          <p:nvPr/>
        </p:nvSpPr>
        <p:spPr bwMode="auto">
          <a:xfrm>
            <a:off x="4364992" y="4423411"/>
            <a:ext cx="936625" cy="519113"/>
          </a:xfrm>
          <a:prstGeom prst="rect">
            <a:avLst/>
          </a:prstGeom>
          <a:noFill/>
          <a:ln w="9525">
            <a:noFill/>
            <a:miter lim="800000"/>
            <a:headEnd/>
            <a:tailEnd/>
          </a:ln>
        </p:spPr>
        <p:txBody>
          <a:bodyPr>
            <a:spAutoFit/>
          </a:bodyPr>
          <a:lstStyle/>
          <a:p>
            <a:pPr>
              <a:spcBef>
                <a:spcPct val="50000"/>
              </a:spcBef>
            </a:pPr>
            <a:r>
              <a:rPr lang="cs-CZ" sz="2800" dirty="0"/>
              <a:t>(3)</a:t>
            </a:r>
          </a:p>
        </p:txBody>
      </p:sp>
    </p:spTree>
    <p:extLst>
      <p:ext uri="{BB962C8B-B14F-4D97-AF65-F5344CB8AC3E}">
        <p14:creationId xmlns:p14="http://schemas.microsoft.com/office/powerpoint/2010/main" val="1255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Vězňovo dilema </a:t>
            </a:r>
            <a:r>
              <a:rPr lang="cs-CZ" sz="2800" dirty="0" err="1"/>
              <a:t>vs</a:t>
            </a:r>
            <a:r>
              <a:rPr lang="cs-CZ" sz="2800" dirty="0"/>
              <a:t> </a:t>
            </a:r>
            <a:r>
              <a:rPr lang="cs-CZ" sz="2800" dirty="0" err="1"/>
              <a:t>Chicken</a:t>
            </a:r>
            <a:r>
              <a:rPr lang="cs-CZ" sz="2800" dirty="0"/>
              <a:t> game</a:t>
            </a:r>
          </a:p>
        </p:txBody>
      </p:sp>
      <p:sp>
        <p:nvSpPr>
          <p:cNvPr id="6" name="Zástupný symbol pro obsah 5"/>
          <p:cNvSpPr>
            <a:spLocks noGrp="1"/>
          </p:cNvSpPr>
          <p:nvPr>
            <p:ph idx="1"/>
          </p:nvPr>
        </p:nvSpPr>
        <p:spPr/>
        <p:txBody>
          <a:bodyPr/>
          <a:lstStyle/>
          <a:p>
            <a:r>
              <a:rPr lang="cs-CZ" dirty="0"/>
              <a:t>VD – jedna </a:t>
            </a:r>
            <a:r>
              <a:rPr lang="cs-CZ" dirty="0" err="1"/>
              <a:t>Nashova</a:t>
            </a:r>
            <a:r>
              <a:rPr lang="cs-CZ" dirty="0"/>
              <a:t> rovnováha (neefektivní)</a:t>
            </a:r>
          </a:p>
          <a:p>
            <a:endParaRPr lang="cs-CZ" dirty="0"/>
          </a:p>
          <a:p>
            <a:r>
              <a:rPr lang="cs-CZ" dirty="0" err="1"/>
              <a:t>ChG</a:t>
            </a:r>
            <a:r>
              <a:rPr lang="cs-CZ" dirty="0"/>
              <a:t> – dvě (efektivní) rovnováhy</a:t>
            </a:r>
          </a:p>
          <a:p>
            <a:endParaRPr lang="cs-CZ" dirty="0"/>
          </a:p>
          <a:p>
            <a:endParaRPr lang="cs-CZ" dirty="0"/>
          </a:p>
          <a:p>
            <a:pPr marL="0" indent="0">
              <a:buNone/>
            </a:pPr>
            <a:r>
              <a:rPr lang="cs-CZ" dirty="0"/>
              <a:t>		</a:t>
            </a:r>
            <a:endParaRPr lang="en-US" dirty="0"/>
          </a:p>
          <a:p>
            <a:pPr marL="0" indent="0">
              <a:buNone/>
            </a:pPr>
            <a:endParaRPr lang="en-US" dirty="0"/>
          </a:p>
          <a:p>
            <a:pPr marL="0" indent="0">
              <a:buNone/>
              <a:tabLst>
                <a:tab pos="541338" algn="l"/>
              </a:tabLst>
            </a:pPr>
            <a:r>
              <a:rPr lang="en-US" dirty="0"/>
              <a:t>	</a:t>
            </a:r>
            <a:endParaRPr lang="cs-CZ" dirty="0"/>
          </a:p>
          <a:p>
            <a:endParaRPr lang="cs-CZ" dirty="0"/>
          </a:p>
          <a:p>
            <a:endParaRPr lang="cs-CZ" dirty="0"/>
          </a:p>
        </p:txBody>
      </p:sp>
      <p:sp>
        <p:nvSpPr>
          <p:cNvPr id="3" name="Zástupný symbol pro zápatí 2"/>
          <p:cNvSpPr>
            <a:spLocks noGrp="1"/>
          </p:cNvSpPr>
          <p:nvPr>
            <p:ph type="ftr" sz="quarter" idx="10"/>
          </p:nvPr>
        </p:nvSpPr>
        <p:spPr/>
        <p:txBody>
          <a:bodyPr/>
          <a:lstStyle/>
          <a:p>
            <a:pPr>
              <a:defRPr/>
            </a:pPr>
            <a:r>
              <a:rPr lang="cs-CZ"/>
              <a:t>MPV_VESO Behavioralni VE</a:t>
            </a:r>
          </a:p>
        </p:txBody>
      </p:sp>
      <p:sp>
        <p:nvSpPr>
          <p:cNvPr id="5" name="Šipka dolů 4"/>
          <p:cNvSpPr/>
          <p:nvPr/>
        </p:nvSpPr>
        <p:spPr>
          <a:xfrm>
            <a:off x="5658145" y="4312146"/>
            <a:ext cx="875713" cy="1050855"/>
          </a:xfrm>
          <a:prstGeom prst="downArrow">
            <a:avLst/>
          </a:prstGeom>
          <a:solidFill>
            <a:srgbClr val="0028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rgbClr val="00287D"/>
              </a:solidFill>
            </a:endParaRPr>
          </a:p>
        </p:txBody>
      </p:sp>
      <p:sp>
        <p:nvSpPr>
          <p:cNvPr id="7" name="TextovéPole 6"/>
          <p:cNvSpPr txBox="1"/>
          <p:nvPr/>
        </p:nvSpPr>
        <p:spPr>
          <a:xfrm>
            <a:off x="3497656" y="5670849"/>
            <a:ext cx="5205742" cy="461665"/>
          </a:xfrm>
          <a:prstGeom prst="rect">
            <a:avLst/>
          </a:prstGeom>
          <a:ln>
            <a:solidFill>
              <a:srgbClr val="00287D"/>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a:r>
              <a:rPr lang="cs-CZ" dirty="0"/>
              <a:t>Zásah státu závisí i na povaze VS</a:t>
            </a:r>
          </a:p>
        </p:txBody>
      </p:sp>
    </p:spTree>
    <p:extLst>
      <p:ext uri="{BB962C8B-B14F-4D97-AF65-F5344CB8AC3E}">
        <p14:creationId xmlns:p14="http://schemas.microsoft.com/office/powerpoint/2010/main" val="1626965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GRESS DOTS TITLE" val="Behaviorální veřejná politika"/>
</p:tagLst>
</file>

<file path=ppt/tags/tag10.xml><?xml version="1.0" encoding="utf-8"?>
<p:tagLst xmlns:a="http://schemas.openxmlformats.org/drawingml/2006/main" xmlns:r="http://schemas.openxmlformats.org/officeDocument/2006/relationships" xmlns:p="http://schemas.openxmlformats.org/presentationml/2006/main">
  <p:tag name="__PROGRESS-DOTS__" val="yes"/>
</p:tagLst>
</file>

<file path=ppt/tags/tag11.xml><?xml version="1.0" encoding="utf-8"?>
<p:tagLst xmlns:a="http://schemas.openxmlformats.org/drawingml/2006/main" xmlns:r="http://schemas.openxmlformats.org/officeDocument/2006/relationships" xmlns:p="http://schemas.openxmlformats.org/presentationml/2006/main">
  <p:tag name="__PROGRESS-DOTS__" val="yes"/>
</p:tagLst>
</file>

<file path=ppt/tags/tag12.xml><?xml version="1.0" encoding="utf-8"?>
<p:tagLst xmlns:a="http://schemas.openxmlformats.org/drawingml/2006/main" xmlns:r="http://schemas.openxmlformats.org/officeDocument/2006/relationships" xmlns:p="http://schemas.openxmlformats.org/presentationml/2006/main">
  <p:tag name="__PROGRESS-DOTS__" val="yes"/>
</p:tagLst>
</file>

<file path=ppt/tags/tag13.xml><?xml version="1.0" encoding="utf-8"?>
<p:tagLst xmlns:a="http://schemas.openxmlformats.org/drawingml/2006/main" xmlns:r="http://schemas.openxmlformats.org/officeDocument/2006/relationships" xmlns:p="http://schemas.openxmlformats.org/presentationml/2006/main">
  <p:tag name="__PROGRESS-DOTS__" val="yes"/>
</p:tagLst>
</file>

<file path=ppt/tags/tag14.xml><?xml version="1.0" encoding="utf-8"?>
<p:tagLst xmlns:a="http://schemas.openxmlformats.org/drawingml/2006/main" xmlns:r="http://schemas.openxmlformats.org/officeDocument/2006/relationships" xmlns:p="http://schemas.openxmlformats.org/presentationml/2006/main">
  <p:tag name="__PROGRESS-DOTS__" val="yes"/>
</p:tagLst>
</file>

<file path=ppt/tags/tag15.xml><?xml version="1.0" encoding="utf-8"?>
<p:tagLst xmlns:a="http://schemas.openxmlformats.org/drawingml/2006/main" xmlns:r="http://schemas.openxmlformats.org/officeDocument/2006/relationships" xmlns:p="http://schemas.openxmlformats.org/presentationml/2006/main">
  <p:tag name="__PROGRESS-DOTS__" val="yes"/>
</p:tagLst>
</file>

<file path=ppt/tags/tag16.xml><?xml version="1.0" encoding="utf-8"?>
<p:tagLst xmlns:a="http://schemas.openxmlformats.org/drawingml/2006/main" xmlns:r="http://schemas.openxmlformats.org/officeDocument/2006/relationships" xmlns:p="http://schemas.openxmlformats.org/presentationml/2006/main">
  <p:tag name="__PROGRESS-DOTS__" val="yes"/>
</p:tagLst>
</file>

<file path=ppt/tags/tag17.xml><?xml version="1.0" encoding="utf-8"?>
<p:tagLst xmlns:a="http://schemas.openxmlformats.org/drawingml/2006/main" xmlns:r="http://schemas.openxmlformats.org/officeDocument/2006/relationships" xmlns:p="http://schemas.openxmlformats.org/presentationml/2006/main">
  <p:tag name="__PROGRESS-DOTS__" val="yes"/>
</p:tagLst>
</file>

<file path=ppt/tags/tag18.xml><?xml version="1.0" encoding="utf-8"?>
<p:tagLst xmlns:a="http://schemas.openxmlformats.org/drawingml/2006/main" xmlns:r="http://schemas.openxmlformats.org/officeDocument/2006/relationships" xmlns:p="http://schemas.openxmlformats.org/presentationml/2006/main">
  <p:tag name="__PROGRESS-DOTS__" val="yes"/>
</p:tagLst>
</file>

<file path=ppt/tags/tag19.xml><?xml version="1.0" encoding="utf-8"?>
<p:tagLst xmlns:a="http://schemas.openxmlformats.org/drawingml/2006/main" xmlns:r="http://schemas.openxmlformats.org/officeDocument/2006/relationships" xmlns:p="http://schemas.openxmlformats.org/presentationml/2006/main">
  <p:tag name="__PROGRESS-DOTS__" val="yes"/>
</p:tagLst>
</file>

<file path=ppt/tags/tag2.xml><?xml version="1.0" encoding="utf-8"?>
<p:tagLst xmlns:a="http://schemas.openxmlformats.org/drawingml/2006/main" xmlns:r="http://schemas.openxmlformats.org/officeDocument/2006/relationships" xmlns:p="http://schemas.openxmlformats.org/presentationml/2006/main">
  <p:tag name="PROGRESS DOTS TITLE" val="Nudge"/>
</p:tagLst>
</file>

<file path=ppt/tags/tag20.xml><?xml version="1.0" encoding="utf-8"?>
<p:tagLst xmlns:a="http://schemas.openxmlformats.org/drawingml/2006/main" xmlns:r="http://schemas.openxmlformats.org/officeDocument/2006/relationships" xmlns:p="http://schemas.openxmlformats.org/presentationml/2006/main">
  <p:tag name="__PROGRESS-DOTS__" val="yes"/>
</p:tagLst>
</file>

<file path=ppt/tags/tag21.xml><?xml version="1.0" encoding="utf-8"?>
<p:tagLst xmlns:a="http://schemas.openxmlformats.org/drawingml/2006/main" xmlns:r="http://schemas.openxmlformats.org/officeDocument/2006/relationships" xmlns:p="http://schemas.openxmlformats.org/presentationml/2006/main">
  <p:tag name="__PROGRESS-DOTS__" val="yes"/>
</p:tagLst>
</file>

<file path=ppt/tags/tag22.xml><?xml version="1.0" encoding="utf-8"?>
<p:tagLst xmlns:a="http://schemas.openxmlformats.org/drawingml/2006/main" xmlns:r="http://schemas.openxmlformats.org/officeDocument/2006/relationships" xmlns:p="http://schemas.openxmlformats.org/presentationml/2006/main">
  <p:tag name="__PROGRESS-DOTS__" val="yes"/>
</p:tagLst>
</file>

<file path=ppt/tags/tag23.xml><?xml version="1.0" encoding="utf-8"?>
<p:tagLst xmlns:a="http://schemas.openxmlformats.org/drawingml/2006/main" xmlns:r="http://schemas.openxmlformats.org/officeDocument/2006/relationships" xmlns:p="http://schemas.openxmlformats.org/presentationml/2006/main">
  <p:tag name="__PROGRESS-DOTS__" val="yes"/>
</p:tagLst>
</file>

<file path=ppt/tags/tag24.xml><?xml version="1.0" encoding="utf-8"?>
<p:tagLst xmlns:a="http://schemas.openxmlformats.org/drawingml/2006/main" xmlns:r="http://schemas.openxmlformats.org/officeDocument/2006/relationships" xmlns:p="http://schemas.openxmlformats.org/presentationml/2006/main">
  <p:tag name="__PROGRESS-DOTS__" val="yes"/>
</p:tagLst>
</file>

<file path=ppt/tags/tag25.xml><?xml version="1.0" encoding="utf-8"?>
<p:tagLst xmlns:a="http://schemas.openxmlformats.org/drawingml/2006/main" xmlns:r="http://schemas.openxmlformats.org/officeDocument/2006/relationships" xmlns:p="http://schemas.openxmlformats.org/presentationml/2006/main">
  <p:tag name="__PROGRESS-DOTS__" val="yes"/>
</p:tagLst>
</file>

<file path=ppt/tags/tag26.xml><?xml version="1.0" encoding="utf-8"?>
<p:tagLst xmlns:a="http://schemas.openxmlformats.org/drawingml/2006/main" xmlns:r="http://schemas.openxmlformats.org/officeDocument/2006/relationships" xmlns:p="http://schemas.openxmlformats.org/presentationml/2006/main">
  <p:tag name="__PROGRESS-DOTS__" val="yes"/>
</p:tagLst>
</file>

<file path=ppt/tags/tag27.xml><?xml version="1.0" encoding="utf-8"?>
<p:tagLst xmlns:a="http://schemas.openxmlformats.org/drawingml/2006/main" xmlns:r="http://schemas.openxmlformats.org/officeDocument/2006/relationships" xmlns:p="http://schemas.openxmlformats.org/presentationml/2006/main">
  <p:tag name="__PROGRESS-DOTS__" val="yes"/>
</p:tagLst>
</file>

<file path=ppt/tags/tag28.xml><?xml version="1.0" encoding="utf-8"?>
<p:tagLst xmlns:a="http://schemas.openxmlformats.org/drawingml/2006/main" xmlns:r="http://schemas.openxmlformats.org/officeDocument/2006/relationships" xmlns:p="http://schemas.openxmlformats.org/presentationml/2006/main">
  <p:tag name="__PROGRESS-DOTS__" val="yes"/>
</p:tagLst>
</file>

<file path=ppt/tags/tag29.xml><?xml version="1.0" encoding="utf-8"?>
<p:tagLst xmlns:a="http://schemas.openxmlformats.org/drawingml/2006/main" xmlns:r="http://schemas.openxmlformats.org/officeDocument/2006/relationships" xmlns:p="http://schemas.openxmlformats.org/presentationml/2006/main">
  <p:tag name="__PROGRESS-DOTS__" val="yes"/>
</p:tagLst>
</file>

<file path=ppt/tags/tag3.xml><?xml version="1.0" encoding="utf-8"?>
<p:tagLst xmlns:a="http://schemas.openxmlformats.org/drawingml/2006/main" xmlns:r="http://schemas.openxmlformats.org/officeDocument/2006/relationships" xmlns:p="http://schemas.openxmlformats.org/presentationml/2006/main">
  <p:tag name="__PROGRESS-DOTS__" val="yes"/>
</p:tagLst>
</file>

<file path=ppt/tags/tag30.xml><?xml version="1.0" encoding="utf-8"?>
<p:tagLst xmlns:a="http://schemas.openxmlformats.org/drawingml/2006/main" xmlns:r="http://schemas.openxmlformats.org/officeDocument/2006/relationships" xmlns:p="http://schemas.openxmlformats.org/presentationml/2006/main">
  <p:tag name="__PROGRESS-DOTS__" val="yes"/>
</p:tagLst>
</file>

<file path=ppt/tags/tag31.xml><?xml version="1.0" encoding="utf-8"?>
<p:tagLst xmlns:a="http://schemas.openxmlformats.org/drawingml/2006/main" xmlns:r="http://schemas.openxmlformats.org/officeDocument/2006/relationships" xmlns:p="http://schemas.openxmlformats.org/presentationml/2006/main">
  <p:tag name="__PROGRESS-DOTS__" val="yes"/>
</p:tagLst>
</file>

<file path=ppt/tags/tag32.xml><?xml version="1.0" encoding="utf-8"?>
<p:tagLst xmlns:a="http://schemas.openxmlformats.org/drawingml/2006/main" xmlns:r="http://schemas.openxmlformats.org/officeDocument/2006/relationships" xmlns:p="http://schemas.openxmlformats.org/presentationml/2006/main">
  <p:tag name="__PROGRESS-DOTS__" val="yes"/>
</p:tagLst>
</file>

<file path=ppt/tags/tag33.xml><?xml version="1.0" encoding="utf-8"?>
<p:tagLst xmlns:a="http://schemas.openxmlformats.org/drawingml/2006/main" xmlns:r="http://schemas.openxmlformats.org/officeDocument/2006/relationships" xmlns:p="http://schemas.openxmlformats.org/presentationml/2006/main">
  <p:tag name="__PROGRESS-DOTS__" val="yes"/>
</p:tagLst>
</file>

<file path=ppt/tags/tag34.xml><?xml version="1.0" encoding="utf-8"?>
<p:tagLst xmlns:a="http://schemas.openxmlformats.org/drawingml/2006/main" xmlns:r="http://schemas.openxmlformats.org/officeDocument/2006/relationships" xmlns:p="http://schemas.openxmlformats.org/presentationml/2006/main">
  <p:tag name="__PROGRESS-DOTS__" val="yes"/>
</p:tagLst>
</file>

<file path=ppt/tags/tag35.xml><?xml version="1.0" encoding="utf-8"?>
<p:tagLst xmlns:a="http://schemas.openxmlformats.org/drawingml/2006/main" xmlns:r="http://schemas.openxmlformats.org/officeDocument/2006/relationships" xmlns:p="http://schemas.openxmlformats.org/presentationml/2006/main">
  <p:tag name="__PROGRESS-DOTS__" val="yes"/>
</p:tagLst>
</file>

<file path=ppt/tags/tag36.xml><?xml version="1.0" encoding="utf-8"?>
<p:tagLst xmlns:a="http://schemas.openxmlformats.org/drawingml/2006/main" xmlns:r="http://schemas.openxmlformats.org/officeDocument/2006/relationships" xmlns:p="http://schemas.openxmlformats.org/presentationml/2006/main">
  <p:tag name="PROGRESS DOTS TITLE" val="MUEEL studie"/>
</p:tagLst>
</file>

<file path=ppt/tags/tag4.xml><?xml version="1.0" encoding="utf-8"?>
<p:tagLst xmlns:a="http://schemas.openxmlformats.org/drawingml/2006/main" xmlns:r="http://schemas.openxmlformats.org/officeDocument/2006/relationships" xmlns:p="http://schemas.openxmlformats.org/presentationml/2006/main">
  <p:tag name="__PROGRESS-DOTS__" val="yes"/>
</p:tagLst>
</file>

<file path=ppt/tags/tag5.xml><?xml version="1.0" encoding="utf-8"?>
<p:tagLst xmlns:a="http://schemas.openxmlformats.org/drawingml/2006/main" xmlns:r="http://schemas.openxmlformats.org/officeDocument/2006/relationships" xmlns:p="http://schemas.openxmlformats.org/presentationml/2006/main">
  <p:tag name="__PROGRESS-DOTS__" val="yes"/>
</p:tagLst>
</file>

<file path=ppt/tags/tag6.xml><?xml version="1.0" encoding="utf-8"?>
<p:tagLst xmlns:a="http://schemas.openxmlformats.org/drawingml/2006/main" xmlns:r="http://schemas.openxmlformats.org/officeDocument/2006/relationships" xmlns:p="http://schemas.openxmlformats.org/presentationml/2006/main">
  <p:tag name="__PROGRESS-DOTS__" val="yes"/>
</p:tagLst>
</file>

<file path=ppt/tags/tag7.xml><?xml version="1.0" encoding="utf-8"?>
<p:tagLst xmlns:a="http://schemas.openxmlformats.org/drawingml/2006/main" xmlns:r="http://schemas.openxmlformats.org/officeDocument/2006/relationships" xmlns:p="http://schemas.openxmlformats.org/presentationml/2006/main">
  <p:tag name="__PROGRESS-DOTS__" val="yes"/>
</p:tagLst>
</file>

<file path=ppt/tags/tag8.xml><?xml version="1.0" encoding="utf-8"?>
<p:tagLst xmlns:a="http://schemas.openxmlformats.org/drawingml/2006/main" xmlns:r="http://schemas.openxmlformats.org/officeDocument/2006/relationships" xmlns:p="http://schemas.openxmlformats.org/presentationml/2006/main">
  <p:tag name="__PROGRESS-DOTS__" val="yes"/>
</p:tagLst>
</file>

<file path=ppt/tags/tag9.xml><?xml version="1.0" encoding="utf-8"?>
<p:tagLst xmlns:a="http://schemas.openxmlformats.org/drawingml/2006/main" xmlns:r="http://schemas.openxmlformats.org/officeDocument/2006/relationships" xmlns:p="http://schemas.openxmlformats.org/presentationml/2006/main">
  <p:tag name="__PROGRESS-DOTS__" val="yes"/>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ECON-CZ.potx" id="{AE58135E-4D61-4028-838C-EC4BFDF857E0}" vid="{3EB0DBB9-0B57-400A-AD77-0800E0296781}"/>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40FDBE2A047744590A4F7CDFA53DF0D" ma:contentTypeVersion="13" ma:contentTypeDescription="Vytvoří nový dokument" ma:contentTypeScope="" ma:versionID="d7434b325a6b3379c6aa64d2014d8bc3">
  <xsd:schema xmlns:xsd="http://www.w3.org/2001/XMLSchema" xmlns:xs="http://www.w3.org/2001/XMLSchema" xmlns:p="http://schemas.microsoft.com/office/2006/metadata/properties" xmlns:ns3="97dd56d9-7586-4c47-a2ff-6e29f46bf72a" xmlns:ns4="3b3cc35a-851c-4481-8562-6ce9f9f5548c" targetNamespace="http://schemas.microsoft.com/office/2006/metadata/properties" ma:root="true" ma:fieldsID="9b90f5e13e154c33b8fb1296f7a7ffb7" ns3:_="" ns4:_="">
    <xsd:import namespace="97dd56d9-7586-4c47-a2ff-6e29f46bf72a"/>
    <xsd:import namespace="3b3cc35a-851c-4481-8562-6ce9f9f5548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dd56d9-7586-4c47-a2ff-6e29f46bf72a" elementFormDefault="qualified">
    <xsd:import namespace="http://schemas.microsoft.com/office/2006/documentManagement/types"/>
    <xsd:import namespace="http://schemas.microsoft.com/office/infopath/2007/PartnerControls"/>
    <xsd:element name="SharedWithUsers" ma:index="8"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dílené s podrobnostmi" ma:description="" ma:internalName="SharedWithDetails" ma:readOnly="true">
      <xsd:simpleType>
        <xsd:restriction base="dms:Note">
          <xsd:maxLength value="255"/>
        </xsd:restriction>
      </xsd:simple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3cc35a-851c-4481-8562-6ce9f9f5548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E41986B-755D-43EA-B8F2-A90B5BC93A5A}">
  <ds:schemaRef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http://schemas.openxmlformats.org/package/2006/metadata/core-properties"/>
    <ds:schemaRef ds:uri="3b3cc35a-851c-4481-8562-6ce9f9f5548c"/>
    <ds:schemaRef ds:uri="97dd56d9-7586-4c47-a2ff-6e29f46bf72a"/>
  </ds:schemaRefs>
</ds:datastoreItem>
</file>

<file path=customXml/itemProps2.xml><?xml version="1.0" encoding="utf-8"?>
<ds:datastoreItem xmlns:ds="http://schemas.openxmlformats.org/officeDocument/2006/customXml" ds:itemID="{CFAFB7FD-4523-4A2B-A1B0-9393DFB31E0B}">
  <ds:schemaRefs>
    <ds:schemaRef ds:uri="http://schemas.microsoft.com/sharepoint/v3/contenttype/forms"/>
  </ds:schemaRefs>
</ds:datastoreItem>
</file>

<file path=customXml/itemProps3.xml><?xml version="1.0" encoding="utf-8"?>
<ds:datastoreItem xmlns:ds="http://schemas.openxmlformats.org/officeDocument/2006/customXml" ds:itemID="{85B35EBB-FAED-4BA6-BC26-CFEF98F73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dd56d9-7586-4c47-a2ff-6e29f46bf72a"/>
    <ds:schemaRef ds:uri="3b3cc35a-851c-4481-8562-6ce9f9f55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Prezentace-ECON-CZ</Template>
  <TotalTime>1417</TotalTime>
  <Words>2612</Words>
  <Application>Microsoft Office PowerPoint</Application>
  <PresentationFormat>Širokoúhlá obrazovka</PresentationFormat>
  <Paragraphs>429</Paragraphs>
  <Slides>44</Slides>
  <Notes>6</Notes>
  <HiddenSlides>0</HiddenSlides>
  <MMClips>0</MMClips>
  <ScaleCrop>false</ScaleCrop>
  <HeadingPairs>
    <vt:vector size="6" baseType="variant">
      <vt:variant>
        <vt:lpstr>Použitá písma</vt:lpstr>
      </vt:variant>
      <vt:variant>
        <vt:i4>10</vt:i4>
      </vt:variant>
      <vt:variant>
        <vt:lpstr>Motiv</vt:lpstr>
      </vt:variant>
      <vt:variant>
        <vt:i4>1</vt:i4>
      </vt:variant>
      <vt:variant>
        <vt:lpstr>Nadpisy snímků</vt:lpstr>
      </vt:variant>
      <vt:variant>
        <vt:i4>44</vt:i4>
      </vt:variant>
    </vt:vector>
  </HeadingPairs>
  <TitlesOfParts>
    <vt:vector size="55" baseType="lpstr">
      <vt:lpstr>Arial</vt:lpstr>
      <vt:lpstr>Arial</vt:lpstr>
      <vt:lpstr>Bodoni MT Black</vt:lpstr>
      <vt:lpstr>Calibri</vt:lpstr>
      <vt:lpstr>Cambria Math</vt:lpstr>
      <vt:lpstr>Lora</vt:lpstr>
      <vt:lpstr>Roboto</vt:lpstr>
      <vt:lpstr>Tahoma</vt:lpstr>
      <vt:lpstr>Times New Roman</vt:lpstr>
      <vt:lpstr>Wingdings</vt:lpstr>
      <vt:lpstr>Prezentace_MU_CZ</vt:lpstr>
      <vt:lpstr>Behaviorální veřejná ekonomie a politika</vt:lpstr>
      <vt:lpstr>Prezentace aplikace PowerPoint</vt:lpstr>
      <vt:lpstr>Vězňovo dilema</vt:lpstr>
      <vt:lpstr>Vězňovo dilema (důsledky)</vt:lpstr>
      <vt:lpstr>Pojem veřejný statek</vt:lpstr>
      <vt:lpstr>Dobrovolné přispívání na VS – Vězňovo Dilema</vt:lpstr>
      <vt:lpstr>Dobrovolné přispívání =&gt; dobrovolná spolupráce</vt:lpstr>
      <vt:lpstr>Dobrovolné přispívání na VS – Chicken game</vt:lpstr>
      <vt:lpstr>Vězňovo dilema vs Chicken game</vt:lpstr>
      <vt:lpstr>Jiné typy veřejných statků</vt:lpstr>
      <vt:lpstr>Typy veřejných statků</vt:lpstr>
      <vt:lpstr>VS typu Nejslabší článek</vt:lpstr>
      <vt:lpstr>VS typu Nejslabší článek (2)</vt:lpstr>
      <vt:lpstr>VS typu Best shot (dobrovolnický)</vt:lpstr>
      <vt:lpstr>VS typu Best shot (2)</vt:lpstr>
      <vt:lpstr>Z uvedeného vyplývá, že …</vt:lpstr>
      <vt:lpstr>Charita jako VS</vt:lpstr>
      <vt:lpstr>Charita jako VS</vt:lpstr>
      <vt:lpstr>Příklady dobrovolné spolupráce</vt:lpstr>
      <vt:lpstr>Nečistý altruismus (impure altruism)</vt:lpstr>
      <vt:lpstr>Behaviorální veřejná politika Behavioral insights in policy-making</vt:lpstr>
      <vt:lpstr>Behaviorální ekonomie (příklady) </vt:lpstr>
      <vt:lpstr>Behaviorální ekonomie  </vt:lpstr>
      <vt:lpstr>Proč behaviorální veřejná politika (BVP)?</vt:lpstr>
      <vt:lpstr>Jak lze BVP aplikovat pro policy-making?</vt:lpstr>
      <vt:lpstr>Nudge (šťouch)</vt:lpstr>
      <vt:lpstr>Aplikace Nudgingu ve veřejné politice</vt:lpstr>
      <vt:lpstr>Prezentace aplikace PowerPoint</vt:lpstr>
      <vt:lpstr>Experimenty v ekonomii</vt:lpstr>
      <vt:lpstr>Experimenty ve veřejné politice</vt:lpstr>
      <vt:lpstr>Nudging ve veřejné politice</vt:lpstr>
      <vt:lpstr>Vládní Nudge Units</vt:lpstr>
      <vt:lpstr>Nudging  – Pro a proti </vt:lpstr>
      <vt:lpstr>Prezentace aplikace PowerPoint</vt:lpstr>
      <vt:lpstr>Kritika využití BE pro formulaci politiky</vt:lpstr>
      <vt:lpstr>MUEEL studie </vt:lpstr>
      <vt:lpstr>Realizovaný laboratorní experiment </vt:lpstr>
      <vt:lpstr>Prezentace aplikace PowerPoint</vt:lpstr>
      <vt:lpstr>Varianty experimentu</vt:lpstr>
      <vt:lpstr>Prezentace aplikace PowerPoint</vt:lpstr>
      <vt:lpstr>Výsledky</vt:lpstr>
      <vt:lpstr>Další četba…</vt:lpstr>
      <vt:lpstr>Anebo video… </vt:lpstr>
      <vt:lpstr>Děkuji za pozornost</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Studium lidského chování pomocí ekonomického experimentu</dc:title>
  <dc:creator>Spalek Jiri</dc:creator>
  <cp:lastModifiedBy>Jiří Špalek</cp:lastModifiedBy>
  <cp:revision>23</cp:revision>
  <cp:lastPrinted>1601-01-01T00:00:00Z</cp:lastPrinted>
  <dcterms:created xsi:type="dcterms:W3CDTF">2019-01-15T15:12:20Z</dcterms:created>
  <dcterms:modified xsi:type="dcterms:W3CDTF">2022-12-01T22:16:44Z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0x010100840FDBE2A047744590A4F7CDFA53DF0D</vt:lpwstr>
  </property>
</Properties>
</file>