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Nunito"/>
      <p:regular r:id="rId34"/>
      <p:bold r:id="rId35"/>
      <p:italic r:id="rId36"/>
      <p:boldItalic r:id="rId37"/>
    </p:embeddedFont>
    <p:embeddedFont>
      <p:font typeface="Maven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bold.fntdata"/><Relationship Id="rId12" Type="http://schemas.openxmlformats.org/officeDocument/2006/relationships/slide" Target="slides/slide7.xml"/><Relationship Id="rId34" Type="http://schemas.openxmlformats.org/officeDocument/2006/relationships/font" Target="fonts/Nunito-regular.fntdata"/><Relationship Id="rId15" Type="http://schemas.openxmlformats.org/officeDocument/2006/relationships/slide" Target="slides/slide10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-italic.fntdata"/><Relationship Id="rId17" Type="http://schemas.openxmlformats.org/officeDocument/2006/relationships/slide" Target="slides/slide12.xml"/><Relationship Id="rId39" Type="http://schemas.openxmlformats.org/officeDocument/2006/relationships/font" Target="fonts/MavenPro-bold.fntdata"/><Relationship Id="rId16" Type="http://schemas.openxmlformats.org/officeDocument/2006/relationships/slide" Target="slides/slide11.xml"/><Relationship Id="rId38" Type="http://schemas.openxmlformats.org/officeDocument/2006/relationships/font" Target="fonts/Maven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baeb288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9baeb288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baeb288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baeb288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a38cb610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9a38cb610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9a38cb610c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9a38cb610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a38cb610c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9a38cb610c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9a38cb610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9a38cb610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a38cb610c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9a38cb610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9a38cb610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9a38cb610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a38cb610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a38cb610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9a38cb610c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9a38cb610c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e058761d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9e058761d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a38cb610c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9a38cb610c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a38cb610c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9a38cb610c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a38cb610c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a38cb610c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a38cb610c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9a38cb610c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a38cb610c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9a38cb610c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a38cb610c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a38cb610c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61bf94b2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61bf94b2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61bf94b2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61bf94b2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61bf94b2b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61bf94b2b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e54152b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9e54152b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e54152b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e54152b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e5f4ec4d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e5f4ec4d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e5f4ec4d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9e5f4ec4d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e5f4ec4d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e5f4ec4d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e5f4ec4d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e5f4ec4d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e058761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9e058761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Power BI - </a:t>
            </a:r>
            <a:br>
              <a:rPr lang="sk"/>
            </a:br>
            <a:r>
              <a:rPr lang="sk"/>
              <a:t>Datové modelování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DAX</a:t>
            </a:r>
            <a:endParaRPr/>
          </a:p>
        </p:txBody>
      </p:sp>
      <p:sp>
        <p:nvSpPr>
          <p:cNvPr id="358" name="Google Shape;358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sk" sz="1700"/>
              <a:t>Power Pivot, Tabular, Power BI</a:t>
            </a:r>
            <a:br>
              <a:rPr lang="sk" sz="1700"/>
            </a:br>
            <a:endParaRPr sz="1700"/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sk" sz="1700"/>
              <a:t>DAX počíta hodnoty na základe stĺpcov</a:t>
            </a:r>
            <a:endParaRPr sz="1700"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k" sz="17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b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Calculated Columns vs Measures</a:t>
            </a:r>
            <a:endParaRPr/>
          </a:p>
        </p:txBody>
      </p:sp>
      <p:sp>
        <p:nvSpPr>
          <p:cNvPr id="364" name="Google Shape;364;p23"/>
          <p:cNvSpPr txBox="1"/>
          <p:nvPr>
            <p:ph idx="1" type="body"/>
          </p:nvPr>
        </p:nvSpPr>
        <p:spPr>
          <a:xfrm>
            <a:off x="1303800" y="1990050"/>
            <a:ext cx="3268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Vyhodnocuje sa v kontexte aktuálneho riadku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Zaťažuje</a:t>
            </a:r>
            <a:r>
              <a:rPr lang="sk"/>
              <a:t> RAM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Komplexné nápočty ideálne počítať v jednom kroku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 * 2</a:t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Kategorizácia, Slicer, striktné riadkové výpočty (Price * Quantity)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23"/>
          <p:cNvSpPr txBox="1"/>
          <p:nvPr>
            <p:ph idx="1" type="body"/>
          </p:nvPr>
        </p:nvSpPr>
        <p:spPr>
          <a:xfrm>
            <a:off x="4839500" y="1990050"/>
            <a:ext cx="32682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Nevyhodnocuje sa v kontexte riadku, ale v rámci agregácie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Zaťažuje CPU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Vyhodnocuje sa až vtedy, keď sa použije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[Sales Amount] * 2</a:t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Percentuálne výpočty (marža) alebo ak chceme použiť napr. filter z dvoch rôznych tabuliek </a:t>
            </a:r>
            <a:endParaRPr/>
          </a:p>
        </p:txBody>
      </p:sp>
      <p:sp>
        <p:nvSpPr>
          <p:cNvPr id="366" name="Google Shape;366;p23"/>
          <p:cNvSpPr txBox="1"/>
          <p:nvPr>
            <p:ph type="title"/>
          </p:nvPr>
        </p:nvSpPr>
        <p:spPr>
          <a:xfrm>
            <a:off x="1433325" y="1597875"/>
            <a:ext cx="32682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/>
              <a:t>Calculated Column    </a:t>
            </a:r>
            <a:endParaRPr sz="1800"/>
          </a:p>
        </p:txBody>
      </p:sp>
      <p:sp>
        <p:nvSpPr>
          <p:cNvPr id="367" name="Google Shape;367;p23"/>
          <p:cNvSpPr txBox="1"/>
          <p:nvPr>
            <p:ph type="title"/>
          </p:nvPr>
        </p:nvSpPr>
        <p:spPr>
          <a:xfrm>
            <a:off x="4984250" y="1597875"/>
            <a:ext cx="32682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/>
              <a:t>Measure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00" y="438350"/>
            <a:ext cx="6685801" cy="41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084"/>
            <a:ext cx="9144001" cy="5055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53"/>
            <a:ext cx="9143999" cy="512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ROW Kontext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2" name="Google Shape;392;p27"/>
          <p:cNvSpPr txBox="1"/>
          <p:nvPr>
            <p:ph idx="1" type="body"/>
          </p:nvPr>
        </p:nvSpPr>
        <p:spPr>
          <a:xfrm>
            <a:off x="1303800" y="1556575"/>
            <a:ext cx="70305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9306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Iteruje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06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Automaticky u počítaných stĺpcov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06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Všetky X funkcie = SUMX, AVERAGEX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06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Najskôr sa použije filter context (vizuál, slicer...)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06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Potom sa aplikuje row context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Calculated Column</a:t>
            </a:r>
            <a:endParaRPr/>
          </a:p>
        </p:txBody>
      </p:sp>
      <p:sp>
        <p:nvSpPr>
          <p:cNvPr id="398" name="Google Shape;398;p2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397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Napr. </a:t>
            </a:r>
            <a:r>
              <a:rPr lang="sk" sz="2328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COUNTROWS</a:t>
            </a:r>
            <a: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2328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2328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 sz="2328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sk" sz="2328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sk" sz="2328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Jeden row context existuje z dôvodu, že ide o calculated column (automaticky, neviditeľný)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Druhý row context vytvára iterátor FILTER (viditeľný)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Najskôr filtujem počet produktov (vnútorný kontext) a potom spočítam, koľko riadkov zodpovedá tomuto kritériu (vonkajší kontext)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Výsledok bude rovnaké číslo na každom riadku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SUMX a FILTER</a:t>
            </a:r>
            <a:endParaRPr/>
          </a:p>
        </p:txBody>
      </p:sp>
      <p:sp>
        <p:nvSpPr>
          <p:cNvPr id="404" name="Google Shape;404;p29"/>
          <p:cNvSpPr txBox="1"/>
          <p:nvPr>
            <p:ph idx="1" type="body"/>
          </p:nvPr>
        </p:nvSpPr>
        <p:spPr>
          <a:xfrm>
            <a:off x="1303800" y="1383625"/>
            <a:ext cx="7344000" cy="31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38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SUMX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238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238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 sz="238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sk" sz="238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sk" sz="238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sk" sz="238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</a:t>
            </a:r>
            <a:r>
              <a:rPr lang="sk" sz="238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sk" sz="238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38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Najskôr sa použije filter z vizuálov, prípadne tabuľky, potom FILTER a až potom funkcia SUMX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nemení filter kontext, ale pridá ďalšie filtre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je tabuľková funkcia, tzn. Vezme tabuľku, prefiltruje a vráti tabuľku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SUMX nemení filter kontext, ten je stále použitý, pokiaľ ho explicitne nezmeníme.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= Sales[Units]&gt;50  =&gt; vezme tabuľku, vyberie záznamy, kde platí, že cena je vyššia, než 50 a vráti tabuľku, nad ktorou sa uskutoční výpočet Revenue/ Units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Funkcia ALL v SUMX</a:t>
            </a:r>
            <a:endParaRPr/>
          </a:p>
        </p:txBody>
      </p:sp>
      <p:sp>
        <p:nvSpPr>
          <p:cNvPr id="410" name="Google Shape;410;p3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7973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Funkcia ALL ignoruje filter context = vráti vždy celú tabuľku, takže SUMX iteruje celú tabuľku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973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!!!Pozor!!! Filter kontext samotný sa nemení, celá “kalkulácia“ má stále ten istý kontext, ako na začiatku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Kontexty a väzby</a:t>
            </a:r>
            <a:endParaRPr/>
          </a:p>
        </p:txBody>
      </p:sp>
      <p:sp>
        <p:nvSpPr>
          <p:cNvPr id="416" name="Google Shape;416;p31"/>
          <p:cNvSpPr txBox="1"/>
          <p:nvPr>
            <p:ph idx="1" type="body"/>
          </p:nvPr>
        </p:nvSpPr>
        <p:spPr>
          <a:xfrm>
            <a:off x="1303800" y="1597875"/>
            <a:ext cx="70305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35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MAXX</a:t>
            </a:r>
            <a:r>
              <a:rPr lang="sk" sz="33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335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RELATEDTABLE</a:t>
            </a:r>
            <a:r>
              <a:rPr lang="sk" sz="33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335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lang="sk" sz="33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sk" sz="335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 sz="33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druhy kontextov (row, filter)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strany väzieb (1,*)</a:t>
            </a:r>
            <a:b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= používa sa, keď máme row context na MANY (*) side väzby a snažím sa dostať stĺpec na ONE (1) side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RELATEDTABLE = používa sa, keď potrebujeme všetky riadky k jednej hodnote. Je to tabuľková funkcia, musíme ďalej iterovať alebo použiť calculated columns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 nie je dané inak, row context neinteraguje s väzbami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178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context prechádza väzbou (automaticky) zo strany ONE (1) na stranu MANY (*), ak sa neurčí inak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Datové modelování</a:t>
            </a:r>
            <a:endParaRPr/>
          </a:p>
        </p:txBody>
      </p:sp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1303800" y="1509400"/>
            <a:ext cx="7030500" cy="33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Základní proces analýzy dat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Pomocí diagramu se vizuálně vyjádří vztah mezi jednotlivými daty, která jsou pro analýzu </a:t>
            </a:r>
            <a:r>
              <a:rPr lang="sk"/>
              <a:t>shromažďována.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Správný datový model zjednodušuje práci s daty a umožňuje dosáhnout správných výsledků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Zlepšuje se performance reportu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Je možné se vyvarovat složitým DAX funkcím, které by mohly report zpomalovat nebo vracet nejednoznačné výsledky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Model je udržitelný a snadno rozšiřitelný o další data (tabulky)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Často jde o úplně první krok v analýze a stačí nám k němu tužka a papír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Datový model musí být jednoznačný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Väzby</a:t>
            </a:r>
            <a:endParaRPr/>
          </a:p>
        </p:txBody>
      </p:sp>
      <p:sp>
        <p:nvSpPr>
          <p:cNvPr id="422" name="Google Shape;422;p32"/>
          <p:cNvSpPr txBox="1"/>
          <p:nvPr>
            <p:ph idx="1" type="body"/>
          </p:nvPr>
        </p:nvSpPr>
        <p:spPr>
          <a:xfrm>
            <a:off x="1303800" y="1597875"/>
            <a:ext cx="7030500" cy="31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Šípka na väzbe = akým smerom sa propaguje filter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31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Keď sa použije obojstranná väzba, metrika už nie je aditívna, ale celkový súčet bude sedieť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31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8181"/>
              <a:buFont typeface="Arial"/>
              <a:buChar char="○"/>
            </a:pPr>
            <a: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Jeden produkt bol kúpený zákazníkom z dvoch kategórií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31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Keď povolíme obojstrannú väzbu, bude vždy aktívny akýkoľvek filter, ktorý ovplyvní tabuľku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CALCULATE</a:t>
            </a:r>
            <a:endParaRPr/>
          </a:p>
        </p:txBody>
      </p:sp>
      <p:sp>
        <p:nvSpPr>
          <p:cNvPr id="428" name="Google Shape;428;p33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734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Môže zahŕňať akúkoľvek DAX funkciu ako prvý argument</a:t>
            </a:r>
            <a:b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34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druhom a ďalších argumentoch môžeme pomocou filtrovacích podmienok zmeniť filter context (kde bude funkcia vyhodnotená)</a:t>
            </a:r>
            <a:b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34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POZOR!!! Každý argument po prvom argumente je vlastne tabuľka</a:t>
            </a:r>
            <a:b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34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Môže existujúci filter modifikovať, pridať, nahradiť alebo odstrániť existujúce filtre vo filter contexte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Calculate</a:t>
            </a:r>
            <a:endParaRPr/>
          </a:p>
        </p:txBody>
      </p:sp>
      <p:sp>
        <p:nvSpPr>
          <p:cNvPr id="434" name="Google Shape;434;p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sk" sz="15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&gt; </a:t>
            </a:r>
            <a:r>
              <a:rPr lang="sk" sz="150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5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5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ekvivalent</a:t>
            </a:r>
            <a:endParaRPr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all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5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sk" sz="1500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Sales[Units]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&gt; </a:t>
            </a:r>
            <a:r>
              <a:rPr lang="sk" sz="150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sk" sz="15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5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31862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175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 keď sme nenapísali FILTER(ALL()), použije sa vždy!!!</a:t>
            </a:r>
            <a:endParaRPr sz="175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ALL vo funkcií Calculate</a:t>
            </a:r>
            <a:endParaRPr/>
          </a:p>
        </p:txBody>
      </p:sp>
      <p:sp>
        <p:nvSpPr>
          <p:cNvPr id="440" name="Google Shape;440;p35"/>
          <p:cNvSpPr txBox="1"/>
          <p:nvPr>
            <p:ph idx="1" type="body"/>
          </p:nvPr>
        </p:nvSpPr>
        <p:spPr>
          <a:xfrm>
            <a:off x="1303800" y="1556575"/>
            <a:ext cx="7030500" cy="31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530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v druhom argumente sa stáva z tabuľkovej funkcie filtrom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 do ALL nedáme žiadny stĺpec (len tabuľku), tak zrušíme filter zo všetkých stĺpcov danej tabuľky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 chceme zrušiť filter len u dvoch stĺpcov, musíme oba napísať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Môžeme použiť ALL viacnásobne, ale nedá sa odkazovať na stĺpce z dvoch rôznych tabuliek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ALLSELECTED</a:t>
            </a:r>
            <a:endParaRPr/>
          </a:p>
        </p:txBody>
      </p:sp>
      <p:sp>
        <p:nvSpPr>
          <p:cNvPr id="446" name="Google Shape;446;p36"/>
          <p:cNvSpPr txBox="1"/>
          <p:nvPr>
            <p:ph idx="1" type="body"/>
          </p:nvPr>
        </p:nvSpPr>
        <p:spPr>
          <a:xfrm>
            <a:off x="1303800" y="1597875"/>
            <a:ext cx="7030500" cy="32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530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Vracia kompletný výber mimo vizuál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Vracia hodnoty všetkých riadkov tabuľky alebo stĺpca, pričom ignoruje akýkoľvek filter aplikovaný vnútri query ale zachováva filtre zvonka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30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prípade, že nechcem percento z celkových predajov, ale z predajov danej kategórie</a:t>
            </a: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(Sales[Revenue]),</a:t>
            </a: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ALL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(Sales))</a:t>
            </a:r>
            <a:r>
              <a:rPr lang="sk" sz="17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sk" sz="17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 sz="165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65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(Sales[Revenue]),</a:t>
            </a:r>
            <a:r>
              <a:rPr lang="sk" sz="1947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ALLSELECTED</a:t>
            </a:r>
            <a:r>
              <a:rPr lang="sk" sz="1947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(Sales))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FILTER A KEEPFILTERS</a:t>
            </a:r>
            <a:endParaRPr/>
          </a:p>
        </p:txBody>
      </p:sp>
      <p:sp>
        <p:nvSpPr>
          <p:cNvPr id="452" name="Google Shape;452;p37"/>
          <p:cNvSpPr txBox="1"/>
          <p:nvPr>
            <p:ph idx="1" type="body"/>
          </p:nvPr>
        </p:nvSpPr>
        <p:spPr>
          <a:xfrm>
            <a:off x="1303800" y="1451300"/>
            <a:ext cx="7208400" cy="3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Manufacturer[Manufacturer]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sk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"Abbas"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"Leo"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"Currus"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b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sk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KEEPFILTERS = Ponecháva aktuálny filter vo filter contexte pre stĺpec, ktorý v ňom špecifikujeme</a:t>
            </a:r>
            <a:br>
              <a:rPr lang="sk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k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CALCULATE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Sales[Revenue]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KEEPFILTERS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Manufacturer[Manufacturer]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sk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"Abbas"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"Leo"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"Currus"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}))</a:t>
            </a:r>
            <a:endParaRPr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Time Intelligence Funkcie</a:t>
            </a:r>
            <a:endParaRPr/>
          </a:p>
        </p:txBody>
      </p:sp>
      <p:sp>
        <p:nvSpPr>
          <p:cNvPr id="458" name="Google Shape;458;p3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Funkcie pracujúce s dátumom</a:t>
            </a:r>
            <a:br>
              <a:rPr lang="sk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Pre správne fungovanie potrebujú separátnu dátumovú tabuľku</a:t>
            </a:r>
            <a:br>
              <a:rPr lang="sk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V prípade, že nemáme separtánu dátumovú tabuľku, dá sa použiť funkcia CALENDAR alebo CALENDARAUTO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CALENDAR a CALENDARAUTO</a:t>
            </a:r>
            <a:endParaRPr/>
          </a:p>
        </p:txBody>
      </p:sp>
      <p:sp>
        <p:nvSpPr>
          <p:cNvPr id="464" name="Google Shape;464;p3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U funkcie CALENDAR je potrebné stanoviť hornú a spodnú hranicu dátumov</a:t>
            </a:r>
            <a:br>
              <a:rPr lang="sk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 = 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Sales[Date]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Sales[Date]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 = 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year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(Sales[Date])),</a:t>
            </a:r>
            <a:r>
              <a:rPr lang="sk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), 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Date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YEAR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(Sales[Date])),</a:t>
            </a:r>
            <a:r>
              <a:rPr lang="sk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sk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31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CALENDARAUTO skenuje všetky stĺpce s dátumami (mimo calculated columns)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Treba si dať pozor, aby sme neťahali veľa dát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Generuje dátumy od 1.1. prvého roku po 31.12. posledného roku automaticky</a:t>
            </a:r>
            <a:br>
              <a:rPr lang="sk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 = </a:t>
            </a:r>
            <a:r>
              <a:rPr lang="sk">
                <a:solidFill>
                  <a:srgbClr val="3165B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CALENDARAUTO</a:t>
            </a: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Time Intelligence Funkcie</a:t>
            </a:r>
            <a:endParaRPr/>
          </a:p>
        </p:txBody>
      </p:sp>
      <p:sp>
        <p:nvSpPr>
          <p:cNvPr id="470" name="Google Shape;470;p4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Revenue YTD = TOTALYTD(sum(Sales[Revenue]),'Date'[Date])</a:t>
            </a:r>
            <a:b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Revenue Same Period LY = Calculate(sum(Sales[Revenue]),SAMEPERIODLASTYEAR('Date'[Date]))</a:t>
            </a:r>
            <a:b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9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Revenue DateAdd LY = Calculate(sum(Sales[Revenue]),DATEADD('Date'[Date],-1,YEAR))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Vazby</a:t>
            </a:r>
            <a:endParaRPr/>
          </a:p>
        </p:txBody>
      </p:sp>
      <p:sp>
        <p:nvSpPr>
          <p:cNvPr id="289" name="Google Shape;289;p15"/>
          <p:cNvSpPr txBox="1"/>
          <p:nvPr>
            <p:ph idx="1" type="body"/>
          </p:nvPr>
        </p:nvSpPr>
        <p:spPr>
          <a:xfrm>
            <a:off x="1303800" y="1278675"/>
            <a:ext cx="7030500" cy="3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Rozlišujeme dva typy tabulek </a:t>
            </a:r>
            <a:br>
              <a:rPr lang="sk"/>
            </a:br>
            <a:r>
              <a:rPr b="1" lang="sk"/>
              <a:t>dimenzní </a:t>
            </a:r>
            <a:r>
              <a:rPr lang="sk"/>
              <a:t>(číselníky), vždy by měly mít unikátní identifikátor pro každý řádek</a:t>
            </a:r>
            <a:br>
              <a:rPr lang="sk"/>
            </a:br>
            <a:r>
              <a:rPr b="1" lang="sk"/>
              <a:t>faktové </a:t>
            </a:r>
            <a:endParaRPr b="1"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Typy vazeb</a:t>
            </a:r>
            <a:br>
              <a:rPr lang="sk"/>
            </a:br>
            <a:r>
              <a:rPr b="1" lang="sk"/>
              <a:t>1:1</a:t>
            </a:r>
            <a:r>
              <a:rPr lang="sk"/>
              <a:t> (one to one) každá položka je v tabulce právě jednou (produkt, ceník produktů)</a:t>
            </a:r>
            <a:br>
              <a:rPr lang="sk"/>
            </a:br>
            <a:r>
              <a:rPr b="1" lang="sk"/>
              <a:t>1:N</a:t>
            </a:r>
            <a:r>
              <a:rPr lang="sk"/>
              <a:t> / </a:t>
            </a:r>
            <a:r>
              <a:rPr b="1" lang="sk"/>
              <a:t>1:* </a:t>
            </a:r>
            <a:r>
              <a:rPr lang="sk"/>
              <a:t>(one to many) každá položka může mít v tabulce více výskytů (produkt, ceník produktů v jednotlivých letech)</a:t>
            </a:r>
            <a:br>
              <a:rPr lang="sk"/>
            </a:br>
            <a:r>
              <a:rPr b="1" lang="sk"/>
              <a:t>N:N</a:t>
            </a:r>
            <a:r>
              <a:rPr lang="sk"/>
              <a:t> / </a:t>
            </a:r>
            <a:r>
              <a:rPr b="1" lang="sk"/>
              <a:t>*</a:t>
            </a:r>
            <a:r>
              <a:rPr b="1" lang="sk"/>
              <a:t>:* </a:t>
            </a:r>
            <a:r>
              <a:rPr lang="sk"/>
              <a:t>(many to many) Jedna nebo více položek může mít v tabulce více výskytů (tabulka knih v knihovně s autory, která bude mít vazbu na tabulku autorů a jejich knih - autor má více výskytů, protože napsal více knih a zároveň jsou knihy, které může napsat více autorů)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Směr vazeb</a:t>
            </a:r>
            <a:br>
              <a:rPr lang="sk"/>
            </a:br>
            <a:r>
              <a:rPr b="1" lang="sk"/>
              <a:t>Jednostranná </a:t>
            </a:r>
            <a:r>
              <a:rPr lang="sk"/>
              <a:t>Jedna tabulka filtruje jednotlivé záznamy v druhé tabulce (typicky dimenzní tabulka filtruje dané záznamy z factové tabulky, druhá tabulka pak ale už nefiltruje tabulku první</a:t>
            </a:r>
            <a:br>
              <a:rPr lang="sk"/>
            </a:br>
            <a:r>
              <a:rPr b="1" lang="sk"/>
              <a:t>Oboustranná </a:t>
            </a:r>
            <a:r>
              <a:rPr lang="sk"/>
              <a:t>obě tabulky se filtrují navzájem, filtrování vždy probíhá pomocí sloupců přes které je vazba vytvořená </a:t>
            </a:r>
            <a:br>
              <a:rPr lang="sk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Denormalizace a Normalizace </a:t>
            </a:r>
            <a:endParaRPr/>
          </a:p>
        </p:txBody>
      </p:sp>
      <p:sp>
        <p:nvSpPr>
          <p:cNvPr id="295" name="Google Shape;295;p16"/>
          <p:cNvSpPr txBox="1"/>
          <p:nvPr>
            <p:ph idx="1" type="body"/>
          </p:nvPr>
        </p:nvSpPr>
        <p:spPr>
          <a:xfrm>
            <a:off x="1303800" y="1461325"/>
            <a:ext cx="70305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Denormalizace i Normalizace jsou postupy, které se používají při vytváření různých modelů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sk"/>
              <a:t>Denormalizace -</a:t>
            </a:r>
            <a:r>
              <a:rPr lang="sk"/>
              <a:t> přidávání redundantních (opakujících se dat) do tabulek v modelu pro účely rychlejšího a jasnějšího prohlížení dat</a:t>
            </a:r>
            <a:br>
              <a:rPr lang="sk"/>
            </a:br>
            <a:r>
              <a:rPr lang="sk"/>
              <a:t>(v databázích může jít o materializované tabulky, nebo pohledy (views), které usnadňují analytickou práci tak, aby nebylo nutné na sebe pokaždé napojovat různé tabulky). 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Denormalizovaný model by tedy mohl vypadat jako jedna tabulka, to má ale určité nevýhody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sk"/>
              <a:t>Normalizace </a:t>
            </a:r>
            <a:r>
              <a:rPr lang="sk"/>
              <a:t>je pak proces, kdy naopak tvoříme malé tabulky, snižujeme redundaci dat a zlepšujeme jejich </a:t>
            </a:r>
            <a:r>
              <a:rPr lang="sk"/>
              <a:t>integritu</a:t>
            </a:r>
            <a:r>
              <a:rPr lang="sk"/>
              <a:t> a udržitelnost. </a:t>
            </a:r>
            <a:r>
              <a:rPr lang="sk"/>
              <a:t>Využíváme především pokud máme velké objemy faktových dat. 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Většinou používáme oboje a záleží na jednotlivých případech </a:t>
            </a:r>
            <a:br>
              <a:rPr lang="sk"/>
            </a:br>
            <a:b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Typy datových modelů - Star Schema</a:t>
            </a:r>
            <a:endParaRPr/>
          </a:p>
        </p:txBody>
      </p:sp>
      <p:sp>
        <p:nvSpPr>
          <p:cNvPr id="301" name="Google Shape;301;p17"/>
          <p:cNvSpPr txBox="1"/>
          <p:nvPr>
            <p:ph idx="1" type="body"/>
          </p:nvPr>
        </p:nvSpPr>
        <p:spPr>
          <a:xfrm>
            <a:off x="1223900" y="1459050"/>
            <a:ext cx="70305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jde o best practice model, který zajišťuje nejoptimálnější řešení. Pokud to je možné, chceme vždy vytvořit star schema. Model se snadno udržuje a rozšiřuje. Je to model na který bylo Power BI optimalizováno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4079000" y="3230300"/>
            <a:ext cx="980700" cy="146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factOrders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OrdersID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ProductID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DateKey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Value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Quantity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394050" y="2526000"/>
            <a:ext cx="1221000" cy="161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dimProduct</a:t>
            </a: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ProductID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Size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BrandOrigin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6422300" y="2624700"/>
            <a:ext cx="1167600" cy="151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dimDate</a:t>
            </a: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DateKey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MonthName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Month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StartOfMonth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Year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5" name="Google Shape;305;p17"/>
          <p:cNvCxnSpPr>
            <a:stCxn id="303" idx="3"/>
            <a:endCxn id="302" idx="1"/>
          </p:cNvCxnSpPr>
          <p:nvPr/>
        </p:nvCxnSpPr>
        <p:spPr>
          <a:xfrm>
            <a:off x="2615050" y="3334950"/>
            <a:ext cx="1464000" cy="6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17"/>
          <p:cNvCxnSpPr>
            <a:stCxn id="304" idx="1"/>
            <a:endCxn id="302" idx="3"/>
          </p:cNvCxnSpPr>
          <p:nvPr/>
        </p:nvCxnSpPr>
        <p:spPr>
          <a:xfrm flipH="1">
            <a:off x="5059700" y="3384300"/>
            <a:ext cx="136260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17"/>
          <p:cNvSpPr txBox="1"/>
          <p:nvPr/>
        </p:nvSpPr>
        <p:spPr>
          <a:xfrm>
            <a:off x="2711150" y="29994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6055400" y="304605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5114775" y="3455425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3752125" y="35367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1" name="Google Shape;311;p17"/>
          <p:cNvCxnSpPr/>
          <p:nvPr/>
        </p:nvCxnSpPr>
        <p:spPr>
          <a:xfrm flipH="1">
            <a:off x="5615075" y="3586175"/>
            <a:ext cx="330900" cy="1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17"/>
          <p:cNvCxnSpPr/>
          <p:nvPr/>
        </p:nvCxnSpPr>
        <p:spPr>
          <a:xfrm>
            <a:off x="3445775" y="3689475"/>
            <a:ext cx="951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Typy datových modelů - Snowflake Schema</a:t>
            </a:r>
            <a:endParaRPr/>
          </a:p>
        </p:txBody>
      </p:sp>
      <p:sp>
        <p:nvSpPr>
          <p:cNvPr id="318" name="Google Shape;318;p18"/>
          <p:cNvSpPr txBox="1"/>
          <p:nvPr>
            <p:ph idx="1" type="body"/>
          </p:nvPr>
        </p:nvSpPr>
        <p:spPr>
          <a:xfrm>
            <a:off x="1223900" y="1459050"/>
            <a:ext cx="70305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Snowflake vzniká normalizací star schema, pokud není nezbytně nutné, tak je vždy na uvážení, jestli je snowflake schéma potřeba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Kdy je vhodné vytvářet nové dimenze? 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108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4079000" y="3230300"/>
            <a:ext cx="980700" cy="146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factOrders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OrdersID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ProductID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DateKey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Value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Quantity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2143125" y="2832600"/>
            <a:ext cx="1091400" cy="146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dimProduct</a:t>
            </a: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ProductID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Size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BrandID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6422300" y="2624700"/>
            <a:ext cx="1167600" cy="151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dimDate</a:t>
            </a: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DateKey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Date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MonthName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Month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StartOfMonth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Year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2" name="Google Shape;322;p18"/>
          <p:cNvCxnSpPr>
            <a:endCxn id="319" idx="1"/>
          </p:cNvCxnSpPr>
          <p:nvPr/>
        </p:nvCxnSpPr>
        <p:spPr>
          <a:xfrm>
            <a:off x="3239900" y="3614750"/>
            <a:ext cx="839100" cy="3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18"/>
          <p:cNvCxnSpPr>
            <a:stCxn id="321" idx="1"/>
            <a:endCxn id="319" idx="3"/>
          </p:cNvCxnSpPr>
          <p:nvPr/>
        </p:nvCxnSpPr>
        <p:spPr>
          <a:xfrm flipH="1">
            <a:off x="5059700" y="3384300"/>
            <a:ext cx="136260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18"/>
          <p:cNvSpPr txBox="1"/>
          <p:nvPr/>
        </p:nvSpPr>
        <p:spPr>
          <a:xfrm>
            <a:off x="3211125" y="32303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6055400" y="304605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5114775" y="3455425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3752125" y="35367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8" name="Google Shape;328;p18"/>
          <p:cNvCxnSpPr/>
          <p:nvPr/>
        </p:nvCxnSpPr>
        <p:spPr>
          <a:xfrm flipH="1">
            <a:off x="5615075" y="3586175"/>
            <a:ext cx="330900" cy="1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18"/>
          <p:cNvCxnSpPr/>
          <p:nvPr/>
        </p:nvCxnSpPr>
        <p:spPr>
          <a:xfrm>
            <a:off x="3445775" y="3689475"/>
            <a:ext cx="951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0" name="Google Shape;330;p18"/>
          <p:cNvSpPr/>
          <p:nvPr/>
        </p:nvSpPr>
        <p:spPr>
          <a:xfrm>
            <a:off x="295325" y="2257500"/>
            <a:ext cx="1221000" cy="132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100">
                <a:latin typeface="Nunito"/>
                <a:ea typeface="Nunito"/>
                <a:cs typeface="Nunito"/>
                <a:sym typeface="Nunito"/>
              </a:rPr>
              <a:t>dimBrand</a:t>
            </a:r>
            <a:br>
              <a:rPr b="1" lang="sk" sz="1100">
                <a:latin typeface="Nunito"/>
                <a:ea typeface="Nunito"/>
                <a:cs typeface="Nunito"/>
                <a:sym typeface="Nunito"/>
              </a:rPr>
            </a:b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BrandName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BrandID</a:t>
            </a:r>
            <a:br>
              <a:rPr lang="sk" sz="1100">
                <a:latin typeface="Nunito"/>
                <a:ea typeface="Nunito"/>
                <a:cs typeface="Nunito"/>
                <a:sym typeface="Nunito"/>
              </a:rPr>
            </a:br>
            <a:r>
              <a:rPr lang="sk" sz="1100">
                <a:latin typeface="Nunito"/>
                <a:ea typeface="Nunito"/>
                <a:cs typeface="Nunito"/>
                <a:sym typeface="Nunito"/>
              </a:rPr>
              <a:t>BrandOrigin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1" name="Google Shape;331;p18"/>
          <p:cNvCxnSpPr>
            <a:endCxn id="320" idx="1"/>
          </p:cNvCxnSpPr>
          <p:nvPr/>
        </p:nvCxnSpPr>
        <p:spPr>
          <a:xfrm>
            <a:off x="1516425" y="2942250"/>
            <a:ext cx="626700" cy="6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18"/>
          <p:cNvSpPr txBox="1"/>
          <p:nvPr/>
        </p:nvSpPr>
        <p:spPr>
          <a:xfrm>
            <a:off x="1548525" y="26247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18"/>
          <p:cNvSpPr txBox="1"/>
          <p:nvPr/>
        </p:nvSpPr>
        <p:spPr>
          <a:xfrm>
            <a:off x="1852525" y="3009600"/>
            <a:ext cx="2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4" name="Google Shape;334;p18"/>
          <p:cNvCxnSpPr/>
          <p:nvPr/>
        </p:nvCxnSpPr>
        <p:spPr>
          <a:xfrm>
            <a:off x="1738200" y="3163800"/>
            <a:ext cx="77700" cy="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Typy Datových modelů</a:t>
            </a:r>
            <a:r>
              <a:rPr lang="sk"/>
              <a:t> </a:t>
            </a:r>
            <a:endParaRPr/>
          </a:p>
        </p:txBody>
      </p:sp>
      <p:sp>
        <p:nvSpPr>
          <p:cNvPr id="340" name="Google Shape;340;p19"/>
          <p:cNvSpPr txBox="1"/>
          <p:nvPr>
            <p:ph idx="1" type="body"/>
          </p:nvPr>
        </p:nvSpPr>
        <p:spPr>
          <a:xfrm>
            <a:off x="1303800" y="1461325"/>
            <a:ext cx="7030500" cy="3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sk"/>
              <a:t>Více star schémat</a:t>
            </a:r>
            <a:endParaRPr b="1"/>
          </a:p>
          <a:p>
            <a:pPr indent="-304958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sk"/>
              <a:t>Header - Detail datový model</a:t>
            </a:r>
            <a:endParaRPr b="1"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04958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Více vazeb mezi dvěmi tabulkami </a:t>
            </a:r>
            <a:br>
              <a:rPr lang="sk"/>
            </a:br>
            <a:r>
              <a:rPr lang="sk"/>
              <a:t>Aktivní a neaktivní vazba</a:t>
            </a:r>
            <a:br>
              <a:rPr lang="sk"/>
            </a:br>
            <a:r>
              <a:rPr lang="sk"/>
              <a:t>Vazby se dají vytvářet i dynamicky (pouštět) pomocí DAX funkcí, ale vždy musí existovat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b="1" lang="sk"/>
              <a:t>Ambiguility </a:t>
            </a:r>
            <a:r>
              <a:rPr lang="sk"/>
              <a:t>= Mnohoznačný model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sk"/>
              <a:t>Praktický tip - možnost skrývání sloupců v datovém modelu</a:t>
            </a:r>
            <a:br>
              <a:rPr lang="sk"/>
            </a:br>
            <a:b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Van Arsdel Datový model </a:t>
            </a:r>
            <a:endParaRPr/>
          </a:p>
        </p:txBody>
      </p:sp>
      <p:pic>
        <p:nvPicPr>
          <p:cNvPr id="346" name="Google Shape;3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5" y="1349875"/>
            <a:ext cx="6627151" cy="37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0"/>
          <p:cNvSpPr txBox="1"/>
          <p:nvPr>
            <p:ph idx="1" type="body"/>
          </p:nvPr>
        </p:nvSpPr>
        <p:spPr>
          <a:xfrm>
            <a:off x="6781475" y="1294425"/>
            <a:ext cx="2222700" cy="3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Co jsou dimenze a co fakta?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Šly by nějaké tabulky normalizovat nebo denormalizovat?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O jaký typ modelu se jedná?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sk"/>
              <a:t>Máme v modelu redundantní data?</a:t>
            </a:r>
            <a:br>
              <a:rPr lang="sk"/>
            </a:br>
            <a:br>
              <a:rPr lang="sk">
                <a:solidFill>
                  <a:srgbClr val="001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Power BI - Vizualizace, vzorce a kontexty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