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65"/>
  </p:handoutMasterIdLst>
  <p:sldIdLst>
    <p:sldId id="256" r:id="rId2"/>
    <p:sldId id="266" r:id="rId3"/>
    <p:sldId id="299" r:id="rId4"/>
    <p:sldId id="362" r:id="rId5"/>
    <p:sldId id="289" r:id="rId6"/>
    <p:sldId id="267" r:id="rId7"/>
    <p:sldId id="290" r:id="rId8"/>
    <p:sldId id="268" r:id="rId9"/>
    <p:sldId id="358" r:id="rId10"/>
    <p:sldId id="359" r:id="rId11"/>
    <p:sldId id="269" r:id="rId12"/>
    <p:sldId id="291" r:id="rId13"/>
    <p:sldId id="364" r:id="rId14"/>
    <p:sldId id="270" r:id="rId15"/>
    <p:sldId id="365" r:id="rId16"/>
    <p:sldId id="324" r:id="rId17"/>
    <p:sldId id="366" r:id="rId18"/>
    <p:sldId id="367" r:id="rId19"/>
    <p:sldId id="271" r:id="rId20"/>
    <p:sldId id="368" r:id="rId21"/>
    <p:sldId id="272" r:id="rId22"/>
    <p:sldId id="360" r:id="rId23"/>
    <p:sldId id="356" r:id="rId24"/>
    <p:sldId id="374" r:id="rId25"/>
    <p:sldId id="335" r:id="rId26"/>
    <p:sldId id="361" r:id="rId27"/>
    <p:sldId id="294" r:id="rId28"/>
    <p:sldId id="336" r:id="rId29"/>
    <p:sldId id="295" r:id="rId30"/>
    <p:sldId id="337" r:id="rId31"/>
    <p:sldId id="298" r:id="rId32"/>
    <p:sldId id="338" r:id="rId33"/>
    <p:sldId id="301" r:id="rId34"/>
    <p:sldId id="371" r:id="rId35"/>
    <p:sldId id="372" r:id="rId36"/>
    <p:sldId id="339" r:id="rId37"/>
    <p:sldId id="302" r:id="rId38"/>
    <p:sldId id="370" r:id="rId39"/>
    <p:sldId id="369" r:id="rId40"/>
    <p:sldId id="373" r:id="rId41"/>
    <p:sldId id="341" r:id="rId42"/>
    <p:sldId id="308" r:id="rId43"/>
    <p:sldId id="353" r:id="rId44"/>
    <p:sldId id="310" r:id="rId45"/>
    <p:sldId id="354" r:id="rId46"/>
    <p:sldId id="315" r:id="rId47"/>
    <p:sldId id="343" r:id="rId48"/>
    <p:sldId id="317" r:id="rId49"/>
    <p:sldId id="355" r:id="rId50"/>
    <p:sldId id="319" r:id="rId51"/>
    <p:sldId id="344" r:id="rId52"/>
    <p:sldId id="321" r:id="rId53"/>
    <p:sldId id="323" r:id="rId54"/>
    <p:sldId id="345" r:id="rId55"/>
    <p:sldId id="346" r:id="rId56"/>
    <p:sldId id="326" r:id="rId57"/>
    <p:sldId id="347" r:id="rId58"/>
    <p:sldId id="327" r:id="rId59"/>
    <p:sldId id="331" r:id="rId60"/>
    <p:sldId id="349" r:id="rId61"/>
    <p:sldId id="350" r:id="rId62"/>
    <p:sldId id="334" r:id="rId63"/>
    <p:sldId id="363" r:id="rId64"/>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1" d="100"/>
          <a:sy n="101" d="100"/>
        </p:scale>
        <p:origin x="72"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15BE114-A6EC-429B-89DB-D9CF25232A68}" type="datetimeFigureOut">
              <a:rPr lang="cs-CZ" smtClean="0"/>
              <a:t>18.10.2023</a:t>
            </a:fld>
            <a:endParaRPr lang="cs-CZ"/>
          </a:p>
        </p:txBody>
      </p:sp>
      <p:sp>
        <p:nvSpPr>
          <p:cNvPr id="4" name="Zástupný symbol pro zápatí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140B07B-B064-4CEB-8433-98FE66793A02}" type="slidenum">
              <a:rPr lang="cs-CZ" smtClean="0"/>
              <a:t>‹#›</a:t>
            </a:fld>
            <a:endParaRPr lang="cs-CZ"/>
          </a:p>
        </p:txBody>
      </p:sp>
    </p:spTree>
    <p:extLst>
      <p:ext uri="{BB962C8B-B14F-4D97-AF65-F5344CB8AC3E}">
        <p14:creationId xmlns:p14="http://schemas.microsoft.com/office/powerpoint/2010/main" val="372866695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8" name="Nadpis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cs-CZ"/>
              <a:t>Kliknutím lze upravit styl.</a:t>
            </a:r>
            <a:endParaRPr kumimoji="0" lang="en-US"/>
          </a:p>
        </p:txBody>
      </p:sp>
      <p:sp>
        <p:nvSpPr>
          <p:cNvPr id="9" name="Podnadpis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cs-CZ"/>
              <a:t>Kliknutím lze upravit styl předlohy.</a:t>
            </a:r>
            <a:endParaRPr kumimoji="0" lang="en-US"/>
          </a:p>
        </p:txBody>
      </p:sp>
      <p:sp>
        <p:nvSpPr>
          <p:cNvPr id="28" name="Zástupný symbol pro datum 27"/>
          <p:cNvSpPr>
            <a:spLocks noGrp="1"/>
          </p:cNvSpPr>
          <p:nvPr>
            <p:ph type="dt" sz="half" idx="10"/>
          </p:nvPr>
        </p:nvSpPr>
        <p:spPr>
          <a:xfrm>
            <a:off x="6400800" y="6355080"/>
            <a:ext cx="2286000" cy="365760"/>
          </a:xfrm>
        </p:spPr>
        <p:txBody>
          <a:bodyPr/>
          <a:lstStyle>
            <a:lvl1pPr>
              <a:defRPr sz="1400"/>
            </a:lvl1pPr>
          </a:lstStyle>
          <a:p>
            <a:fld id="{F369E104-6805-41DA-8ED7-271D2E945757}" type="datetimeFigureOut">
              <a:rPr lang="cs-CZ" smtClean="0"/>
              <a:t>18.10.2023</a:t>
            </a:fld>
            <a:endParaRPr lang="cs-CZ"/>
          </a:p>
        </p:txBody>
      </p:sp>
      <p:sp>
        <p:nvSpPr>
          <p:cNvPr id="17" name="Zástupný symbol pro zápatí 16"/>
          <p:cNvSpPr>
            <a:spLocks noGrp="1"/>
          </p:cNvSpPr>
          <p:nvPr>
            <p:ph type="ftr" sz="quarter" idx="11"/>
          </p:nvPr>
        </p:nvSpPr>
        <p:spPr>
          <a:xfrm>
            <a:off x="2898648" y="6355080"/>
            <a:ext cx="3474720" cy="365760"/>
          </a:xfrm>
        </p:spPr>
        <p:txBody>
          <a:bodyPr/>
          <a:lstStyle/>
          <a:p>
            <a:endParaRPr lang="cs-CZ"/>
          </a:p>
        </p:txBody>
      </p:sp>
      <p:sp>
        <p:nvSpPr>
          <p:cNvPr id="29" name="Zástupný symbol pro číslo snímku 28"/>
          <p:cNvSpPr>
            <a:spLocks noGrp="1"/>
          </p:cNvSpPr>
          <p:nvPr>
            <p:ph type="sldNum" sz="quarter" idx="12"/>
          </p:nvPr>
        </p:nvSpPr>
        <p:spPr>
          <a:xfrm>
            <a:off x="1216152" y="6355080"/>
            <a:ext cx="1219200" cy="365760"/>
          </a:xfrm>
        </p:spPr>
        <p:txBody>
          <a:bodyPr/>
          <a:lstStyle/>
          <a:p>
            <a:fld id="{95D58378-4893-49A8-9FBA-B00B22B4710B}" type="slidenum">
              <a:rPr lang="cs-CZ" smtClean="0"/>
              <a:t>‹#›</a:t>
            </a:fld>
            <a:endParaRPr lang="cs-CZ"/>
          </a:p>
        </p:txBody>
      </p:sp>
      <p:sp>
        <p:nvSpPr>
          <p:cNvPr id="21" name="Obdélník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Obdélník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Obdélník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Obdélník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a:t>Kliknutím lze upravit styl.</a:t>
            </a:r>
            <a:endParaRPr kumimoji="0" lang="en-US"/>
          </a:p>
        </p:txBody>
      </p:sp>
      <p:sp>
        <p:nvSpPr>
          <p:cNvPr id="3" name="Zástupný symbol pro svislý text 2"/>
          <p:cNvSpPr>
            <a:spLocks noGrp="1"/>
          </p:cNvSpPr>
          <p:nvPr>
            <p:ph type="body" orient="vert" idx="1"/>
          </p:nvPr>
        </p:nvSpPr>
        <p:spPr/>
        <p:txBody>
          <a:bodyPr vert="eaVert"/>
          <a:lstStyle/>
          <a:p>
            <a:pPr lvl="0" eaLnBrk="1" latinLnBrk="0" hangingPunct="1"/>
            <a:r>
              <a:rPr lang="cs-CZ"/>
              <a:t>Kliknutím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4" name="Zástupný symbol pro datum 3"/>
          <p:cNvSpPr>
            <a:spLocks noGrp="1"/>
          </p:cNvSpPr>
          <p:nvPr>
            <p:ph type="dt" sz="half" idx="10"/>
          </p:nvPr>
        </p:nvSpPr>
        <p:spPr/>
        <p:txBody>
          <a:bodyPr/>
          <a:lstStyle/>
          <a:p>
            <a:fld id="{F369E104-6805-41DA-8ED7-271D2E945757}" type="datetimeFigureOut">
              <a:rPr lang="cs-CZ" smtClean="0"/>
              <a:t>18.10.2023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95D58378-4893-49A8-9FBA-B00B22B4710B}" type="slidenum">
              <a:rPr lang="cs-CZ" smtClean="0"/>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kumimoji="0" lang="cs-CZ"/>
              <a:t>Kliknutím lze upravit styl.</a:t>
            </a:r>
            <a:endParaRPr kumimoji="0" lang="en-US"/>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eaLnBrk="1" latinLnBrk="0" hangingPunct="1"/>
            <a:r>
              <a:rPr lang="cs-CZ"/>
              <a:t>Kliknutím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4" name="Zástupný symbol pro datum 3"/>
          <p:cNvSpPr>
            <a:spLocks noGrp="1"/>
          </p:cNvSpPr>
          <p:nvPr>
            <p:ph type="dt" sz="half" idx="10"/>
          </p:nvPr>
        </p:nvSpPr>
        <p:spPr/>
        <p:txBody>
          <a:bodyPr/>
          <a:lstStyle/>
          <a:p>
            <a:fld id="{F369E104-6805-41DA-8ED7-271D2E945757}" type="datetimeFigureOut">
              <a:rPr lang="cs-CZ" smtClean="0"/>
              <a:t>18.10.2023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95D58378-4893-49A8-9FBA-B00B22B4710B}" type="slidenum">
              <a:rPr lang="cs-CZ" smtClean="0"/>
              <a:t>‹#›</a:t>
            </a:fld>
            <a:endParaRPr lang="cs-CZ"/>
          </a:p>
        </p:txBody>
      </p:sp>
      <p:sp>
        <p:nvSpPr>
          <p:cNvPr id="7" name="Přímá spojnice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Rovnoramenný trojúhelník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Přímá spojnice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a:t>Kliknutím lze upravit styl.</a:t>
            </a:r>
            <a:endParaRPr kumimoji="0" lang="en-US"/>
          </a:p>
        </p:txBody>
      </p:sp>
      <p:sp>
        <p:nvSpPr>
          <p:cNvPr id="4" name="Zástupný symbol pro datum 3"/>
          <p:cNvSpPr>
            <a:spLocks noGrp="1"/>
          </p:cNvSpPr>
          <p:nvPr>
            <p:ph type="dt" sz="half" idx="10"/>
          </p:nvPr>
        </p:nvSpPr>
        <p:spPr/>
        <p:txBody>
          <a:bodyPr/>
          <a:lstStyle/>
          <a:p>
            <a:fld id="{F369E104-6805-41DA-8ED7-271D2E945757}" type="datetimeFigureOut">
              <a:rPr lang="cs-CZ" smtClean="0"/>
              <a:t>18.10.2023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95D58378-4893-49A8-9FBA-B00B22B4710B}" type="slidenum">
              <a:rPr lang="cs-CZ" smtClean="0"/>
              <a:t>‹#›</a:t>
            </a:fld>
            <a:endParaRPr lang="cs-CZ"/>
          </a:p>
        </p:txBody>
      </p:sp>
      <p:sp>
        <p:nvSpPr>
          <p:cNvPr id="8" name="Zástupný symbol pro obsah 7"/>
          <p:cNvSpPr>
            <a:spLocks noGrp="1"/>
          </p:cNvSpPr>
          <p:nvPr>
            <p:ph sz="quarter" idx="1"/>
          </p:nvPr>
        </p:nvSpPr>
        <p:spPr>
          <a:xfrm>
            <a:off x="457200" y="1219200"/>
            <a:ext cx="8229600" cy="4937760"/>
          </a:xfrm>
        </p:spPr>
        <p:txBody>
          <a:bodyPr/>
          <a:lstStyle/>
          <a:p>
            <a:pPr lvl="0" eaLnBrk="1" latinLnBrk="0" hangingPunct="1"/>
            <a:r>
              <a:rPr lang="cs-CZ"/>
              <a:t>Kliknutím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bg>
      <p:bgRef idx="1001">
        <a:schemeClr val="bg2"/>
      </p:bgRef>
    </p:bg>
    <p:spTree>
      <p:nvGrpSpPr>
        <p:cNvPr id="1" name=""/>
        <p:cNvGrpSpPr/>
        <p:nvPr/>
      </p:nvGrpSpPr>
      <p:grpSpPr>
        <a:xfrm>
          <a:off x="0" y="0"/>
          <a:ext cx="0" cy="0"/>
          <a:chOff x="0" y="0"/>
          <a:chExt cx="0" cy="0"/>
        </a:xfrm>
      </p:grpSpPr>
      <p:sp>
        <p:nvSpPr>
          <p:cNvPr id="2" name="Nadpis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cs-CZ"/>
              <a:t>Kliknutím lze upravit styl.</a:t>
            </a:r>
            <a:endParaRPr kumimoji="0" lang="en-US"/>
          </a:p>
        </p:txBody>
      </p:sp>
      <p:sp>
        <p:nvSpPr>
          <p:cNvPr id="3" name="Zástupný symbol pro text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cs-CZ"/>
              <a:t>Kliknutím lze upravit styly předlohy textu.</a:t>
            </a:r>
          </a:p>
        </p:txBody>
      </p:sp>
      <p:sp>
        <p:nvSpPr>
          <p:cNvPr id="4" name="Zástupný symbol pro datum 3"/>
          <p:cNvSpPr>
            <a:spLocks noGrp="1"/>
          </p:cNvSpPr>
          <p:nvPr>
            <p:ph type="dt" sz="half" idx="10"/>
          </p:nvPr>
        </p:nvSpPr>
        <p:spPr>
          <a:xfrm>
            <a:off x="6400800" y="6355080"/>
            <a:ext cx="2286000" cy="365760"/>
          </a:xfrm>
        </p:spPr>
        <p:txBody>
          <a:bodyPr/>
          <a:lstStyle/>
          <a:p>
            <a:fld id="{F369E104-6805-41DA-8ED7-271D2E945757}" type="datetimeFigureOut">
              <a:rPr lang="cs-CZ" smtClean="0"/>
              <a:t>18.10.2023</a:t>
            </a:fld>
            <a:endParaRPr lang="cs-CZ"/>
          </a:p>
        </p:txBody>
      </p:sp>
      <p:sp>
        <p:nvSpPr>
          <p:cNvPr id="5" name="Zástupný symbol pro zápatí 4"/>
          <p:cNvSpPr>
            <a:spLocks noGrp="1"/>
          </p:cNvSpPr>
          <p:nvPr>
            <p:ph type="ftr" sz="quarter" idx="11"/>
          </p:nvPr>
        </p:nvSpPr>
        <p:spPr>
          <a:xfrm>
            <a:off x="2898648" y="6355080"/>
            <a:ext cx="3474720" cy="365760"/>
          </a:xfrm>
        </p:spPr>
        <p:txBody>
          <a:bodyPr/>
          <a:lstStyle/>
          <a:p>
            <a:endParaRPr lang="cs-CZ"/>
          </a:p>
        </p:txBody>
      </p:sp>
      <p:sp>
        <p:nvSpPr>
          <p:cNvPr id="6" name="Zástupný symbol pro číslo snímku 5"/>
          <p:cNvSpPr>
            <a:spLocks noGrp="1"/>
          </p:cNvSpPr>
          <p:nvPr>
            <p:ph type="sldNum" sz="quarter" idx="12"/>
          </p:nvPr>
        </p:nvSpPr>
        <p:spPr>
          <a:xfrm>
            <a:off x="1069848" y="6355080"/>
            <a:ext cx="1520952" cy="365760"/>
          </a:xfrm>
        </p:spPr>
        <p:txBody>
          <a:bodyPr/>
          <a:lstStyle/>
          <a:p>
            <a:fld id="{95D58378-4893-49A8-9FBA-B00B22B4710B}" type="slidenum">
              <a:rPr lang="cs-CZ" smtClean="0"/>
              <a:t>‹#›</a:t>
            </a:fld>
            <a:endParaRPr lang="cs-CZ"/>
          </a:p>
        </p:txBody>
      </p:sp>
      <p:sp>
        <p:nvSpPr>
          <p:cNvPr id="7" name="Obdélník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bdélník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a:xfrm>
            <a:off x="457200" y="228600"/>
            <a:ext cx="8229600" cy="914400"/>
          </a:xfrm>
        </p:spPr>
        <p:txBody>
          <a:bodyPr/>
          <a:lstStyle/>
          <a:p>
            <a:r>
              <a:rPr kumimoji="0" lang="cs-CZ"/>
              <a:t>Kliknutím lze upravit styl.</a:t>
            </a:r>
            <a:endParaRPr kumimoji="0" lang="en-US"/>
          </a:p>
        </p:txBody>
      </p:sp>
      <p:sp>
        <p:nvSpPr>
          <p:cNvPr id="5" name="Zástupný symbol pro datum 4"/>
          <p:cNvSpPr>
            <a:spLocks noGrp="1"/>
          </p:cNvSpPr>
          <p:nvPr>
            <p:ph type="dt" sz="half" idx="10"/>
          </p:nvPr>
        </p:nvSpPr>
        <p:spPr/>
        <p:txBody>
          <a:bodyPr/>
          <a:lstStyle/>
          <a:p>
            <a:fld id="{F369E104-6805-41DA-8ED7-271D2E945757}" type="datetimeFigureOut">
              <a:rPr lang="cs-CZ" smtClean="0"/>
              <a:t>18.10.2023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95D58378-4893-49A8-9FBA-B00B22B4710B}" type="slidenum">
              <a:rPr lang="cs-CZ" smtClean="0"/>
              <a:t>‹#›</a:t>
            </a:fld>
            <a:endParaRPr lang="cs-CZ"/>
          </a:p>
        </p:txBody>
      </p:sp>
      <p:sp>
        <p:nvSpPr>
          <p:cNvPr id="9" name="Zástupný symbol pro obsah 8"/>
          <p:cNvSpPr>
            <a:spLocks noGrp="1"/>
          </p:cNvSpPr>
          <p:nvPr>
            <p:ph sz="quarter" idx="1"/>
          </p:nvPr>
        </p:nvSpPr>
        <p:spPr>
          <a:xfrm>
            <a:off x="457200" y="1219200"/>
            <a:ext cx="4041648" cy="4937760"/>
          </a:xfrm>
        </p:spPr>
        <p:txBody>
          <a:bodyPr/>
          <a:lstStyle/>
          <a:p>
            <a:pPr lvl="0" eaLnBrk="1" latinLnBrk="0" hangingPunct="1"/>
            <a:r>
              <a:rPr lang="cs-CZ"/>
              <a:t>Kliknutím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11" name="Zástupný symbol pro obsah 10"/>
          <p:cNvSpPr>
            <a:spLocks noGrp="1"/>
          </p:cNvSpPr>
          <p:nvPr>
            <p:ph sz="quarter" idx="2"/>
          </p:nvPr>
        </p:nvSpPr>
        <p:spPr>
          <a:xfrm>
            <a:off x="4632198" y="1216152"/>
            <a:ext cx="4041648" cy="4937760"/>
          </a:xfrm>
        </p:spPr>
        <p:txBody>
          <a:bodyPr/>
          <a:lstStyle/>
          <a:p>
            <a:pPr lvl="0" eaLnBrk="1" latinLnBrk="0" hangingPunct="1"/>
            <a:r>
              <a:rPr lang="cs-CZ"/>
              <a:t>Kliknutím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228600"/>
            <a:ext cx="8229600" cy="914400"/>
          </a:xfrm>
        </p:spPr>
        <p:txBody>
          <a:bodyPr anchor="ctr"/>
          <a:lstStyle>
            <a:lvl1pPr>
              <a:defRPr/>
            </a:lvl1pPr>
          </a:lstStyle>
          <a:p>
            <a:r>
              <a:rPr kumimoji="0" lang="cs-CZ"/>
              <a:t>Kliknutím lze upravit styl.</a:t>
            </a:r>
            <a:endParaRPr kumimoji="0" lang="en-US"/>
          </a:p>
        </p:txBody>
      </p:sp>
      <p:sp>
        <p:nvSpPr>
          <p:cNvPr id="3" name="Zástupný symbol pro text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cs-CZ"/>
              <a:t>Kliknutím lze upravit styly předlohy textu.</a:t>
            </a:r>
          </a:p>
        </p:txBody>
      </p:sp>
      <p:sp>
        <p:nvSpPr>
          <p:cNvPr id="4" name="Zástupný symbol pro text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cs-CZ"/>
              <a:t>Kliknutím lze upravit styly předlohy textu.</a:t>
            </a:r>
          </a:p>
        </p:txBody>
      </p:sp>
      <p:sp>
        <p:nvSpPr>
          <p:cNvPr id="7" name="Zástupný symbol pro datum 6"/>
          <p:cNvSpPr>
            <a:spLocks noGrp="1"/>
          </p:cNvSpPr>
          <p:nvPr>
            <p:ph type="dt" sz="half" idx="10"/>
          </p:nvPr>
        </p:nvSpPr>
        <p:spPr/>
        <p:txBody>
          <a:bodyPr/>
          <a:lstStyle/>
          <a:p>
            <a:fld id="{F369E104-6805-41DA-8ED7-271D2E945757}" type="datetimeFigureOut">
              <a:rPr lang="cs-CZ" smtClean="0"/>
              <a:t>18.10.2023</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95D58378-4893-49A8-9FBA-B00B22B4710B}" type="slidenum">
              <a:rPr lang="cs-CZ" smtClean="0"/>
              <a:t>‹#›</a:t>
            </a:fld>
            <a:endParaRPr lang="cs-CZ"/>
          </a:p>
        </p:txBody>
      </p:sp>
      <p:sp>
        <p:nvSpPr>
          <p:cNvPr id="11" name="Zástupný symbol pro obsah 10"/>
          <p:cNvSpPr>
            <a:spLocks noGrp="1"/>
          </p:cNvSpPr>
          <p:nvPr>
            <p:ph sz="quarter" idx="2"/>
          </p:nvPr>
        </p:nvSpPr>
        <p:spPr>
          <a:xfrm>
            <a:off x="457200" y="2133600"/>
            <a:ext cx="4038600" cy="4038600"/>
          </a:xfrm>
        </p:spPr>
        <p:txBody>
          <a:bodyPr/>
          <a:lstStyle/>
          <a:p>
            <a:pPr lvl="0" eaLnBrk="1" latinLnBrk="0" hangingPunct="1"/>
            <a:r>
              <a:rPr lang="cs-CZ"/>
              <a:t>Kliknutím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13" name="Zástupný symbol pro obsah 12"/>
          <p:cNvSpPr>
            <a:spLocks noGrp="1"/>
          </p:cNvSpPr>
          <p:nvPr>
            <p:ph sz="quarter" idx="4"/>
          </p:nvPr>
        </p:nvSpPr>
        <p:spPr>
          <a:xfrm>
            <a:off x="4648200" y="2133600"/>
            <a:ext cx="4038600" cy="4038600"/>
          </a:xfrm>
        </p:spPr>
        <p:txBody>
          <a:bodyPr/>
          <a:lstStyle/>
          <a:p>
            <a:pPr lvl="0" eaLnBrk="1" latinLnBrk="0" hangingPunct="1"/>
            <a:r>
              <a:rPr lang="cs-CZ"/>
              <a:t>Kliknutím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a:xfrm>
            <a:off x="457200" y="228600"/>
            <a:ext cx="8229600" cy="914400"/>
          </a:xfrm>
        </p:spPr>
        <p:txBody>
          <a:bodyPr/>
          <a:lstStyle/>
          <a:p>
            <a:r>
              <a:rPr kumimoji="0" lang="cs-CZ"/>
              <a:t>Kliknutím lze upravit styl.</a:t>
            </a:r>
            <a:endParaRPr kumimoji="0" lang="en-US"/>
          </a:p>
        </p:txBody>
      </p:sp>
      <p:sp>
        <p:nvSpPr>
          <p:cNvPr id="3" name="Zástupný symbol pro datum 2"/>
          <p:cNvSpPr>
            <a:spLocks noGrp="1"/>
          </p:cNvSpPr>
          <p:nvPr>
            <p:ph type="dt" sz="half" idx="10"/>
          </p:nvPr>
        </p:nvSpPr>
        <p:spPr/>
        <p:txBody>
          <a:bodyPr/>
          <a:lstStyle/>
          <a:p>
            <a:fld id="{F369E104-6805-41DA-8ED7-271D2E945757}" type="datetimeFigureOut">
              <a:rPr lang="cs-CZ" smtClean="0"/>
              <a:t>18.10.2023</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95D58378-4893-49A8-9FBA-B00B22B4710B}" type="slidenum">
              <a:rPr lang="cs-CZ" smtClean="0"/>
              <a:t>‹#›</a:t>
            </a:fld>
            <a:endParaRPr lang="cs-CZ"/>
          </a:p>
        </p:txBody>
      </p:sp>
      <p:sp>
        <p:nvSpPr>
          <p:cNvPr id="6" name="Rovnoramenný trojúhelník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F369E104-6805-41DA-8ED7-271D2E945757}" type="datetimeFigureOut">
              <a:rPr lang="cs-CZ" smtClean="0"/>
              <a:t>18.10.2023</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95D58378-4893-49A8-9FBA-B00B22B4710B}" type="slidenum">
              <a:rPr lang="cs-CZ" smtClean="0"/>
              <a:t>‹#›</a:t>
            </a:fld>
            <a:endParaRPr lang="cs-CZ"/>
          </a:p>
        </p:txBody>
      </p:sp>
      <p:sp>
        <p:nvSpPr>
          <p:cNvPr id="5" name="Přímá spojnice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Rovnoramenný trojúhelník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cs-CZ"/>
              <a:t>Kliknutím lze upravit styl.</a:t>
            </a:r>
            <a:endParaRPr kumimoji="0" lang="en-US"/>
          </a:p>
        </p:txBody>
      </p:sp>
      <p:sp>
        <p:nvSpPr>
          <p:cNvPr id="3" name="Zástupný symbol pro text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cs-CZ"/>
              <a:t>Kliknutím lze upravit styly předlohy textu.</a:t>
            </a:r>
          </a:p>
        </p:txBody>
      </p:sp>
      <p:sp>
        <p:nvSpPr>
          <p:cNvPr id="5" name="Zástupný symbol pro datum 4"/>
          <p:cNvSpPr>
            <a:spLocks noGrp="1"/>
          </p:cNvSpPr>
          <p:nvPr>
            <p:ph type="dt" sz="half" idx="10"/>
          </p:nvPr>
        </p:nvSpPr>
        <p:spPr/>
        <p:txBody>
          <a:bodyPr/>
          <a:lstStyle/>
          <a:p>
            <a:fld id="{F369E104-6805-41DA-8ED7-271D2E945757}" type="datetimeFigureOut">
              <a:rPr lang="cs-CZ" smtClean="0"/>
              <a:t>18.10.2023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95D58378-4893-49A8-9FBA-B00B22B4710B}" type="slidenum">
              <a:rPr lang="cs-CZ" smtClean="0"/>
              <a:t>‹#›</a:t>
            </a:fld>
            <a:endParaRPr lang="cs-CZ"/>
          </a:p>
        </p:txBody>
      </p:sp>
      <p:sp>
        <p:nvSpPr>
          <p:cNvPr id="8" name="Přímá spojnice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Přímá spojnice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Rovnoramenný trojúhelník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Zástupný symbol pro obsah 11"/>
          <p:cNvSpPr>
            <a:spLocks noGrp="1"/>
          </p:cNvSpPr>
          <p:nvPr>
            <p:ph sz="quarter" idx="1"/>
          </p:nvPr>
        </p:nvSpPr>
        <p:spPr>
          <a:xfrm>
            <a:off x="304800" y="304800"/>
            <a:ext cx="5715000" cy="5715000"/>
          </a:xfrm>
        </p:spPr>
        <p:txBody>
          <a:bodyPr/>
          <a:lstStyle/>
          <a:p>
            <a:pPr lvl="0" eaLnBrk="1" latinLnBrk="0" hangingPunct="1"/>
            <a:r>
              <a:rPr lang="cs-CZ"/>
              <a:t>Kliknutím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bg>
      <p:bgRef idx="1001">
        <a:schemeClr val="bg2"/>
      </p:bgRef>
    </p:bg>
    <p:spTree>
      <p:nvGrpSpPr>
        <p:cNvPr id="1" name=""/>
        <p:cNvGrpSpPr/>
        <p:nvPr/>
      </p:nvGrpSpPr>
      <p:grpSpPr>
        <a:xfrm>
          <a:off x="0" y="0"/>
          <a:ext cx="0" cy="0"/>
          <a:chOff x="0" y="0"/>
          <a:chExt cx="0" cy="0"/>
        </a:xfrm>
      </p:grpSpPr>
      <p:sp>
        <p:nvSpPr>
          <p:cNvPr id="2" name="Nadpis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cs-CZ"/>
              <a:t>Kliknutím lze upravit styl.</a:t>
            </a:r>
            <a:endParaRPr kumimoji="0" lang="en-US"/>
          </a:p>
        </p:txBody>
      </p:sp>
      <p:sp>
        <p:nvSpPr>
          <p:cNvPr id="3" name="Zástupný symbol pro obrázek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cs-CZ"/>
              <a:t>Kliknutím na ikonu přidáte obrázek.</a:t>
            </a:r>
            <a:endParaRPr kumimoji="0" lang="en-US" dirty="0"/>
          </a:p>
        </p:txBody>
      </p:sp>
      <p:sp>
        <p:nvSpPr>
          <p:cNvPr id="4" name="Zástupný symbol pro text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cs-CZ"/>
              <a:t>Kliknutím lze upravit styly předlohy textu.</a:t>
            </a:r>
          </a:p>
        </p:txBody>
      </p:sp>
      <p:sp>
        <p:nvSpPr>
          <p:cNvPr id="5" name="Zástupný symbol pro datum 4"/>
          <p:cNvSpPr>
            <a:spLocks noGrp="1"/>
          </p:cNvSpPr>
          <p:nvPr>
            <p:ph type="dt" sz="half" idx="10"/>
          </p:nvPr>
        </p:nvSpPr>
        <p:spPr/>
        <p:txBody>
          <a:bodyPr/>
          <a:lstStyle/>
          <a:p>
            <a:fld id="{F369E104-6805-41DA-8ED7-271D2E945757}" type="datetimeFigureOut">
              <a:rPr lang="cs-CZ" smtClean="0"/>
              <a:t>18.10.2023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95D58378-4893-49A8-9FBA-B00B22B4710B}" type="slidenum">
              <a:rPr lang="cs-CZ" smtClean="0"/>
              <a:t>‹#›</a:t>
            </a:fld>
            <a:endParaRPr lang="cs-CZ"/>
          </a:p>
        </p:txBody>
      </p:sp>
      <p:sp>
        <p:nvSpPr>
          <p:cNvPr id="8" name="Přímá spojnice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Rovnoramenný trojúhelník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Obdélník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Zástupný symbol pro nadpis 21"/>
          <p:cNvSpPr>
            <a:spLocks noGrp="1"/>
          </p:cNvSpPr>
          <p:nvPr>
            <p:ph type="title"/>
          </p:nvPr>
        </p:nvSpPr>
        <p:spPr>
          <a:xfrm>
            <a:off x="457200" y="152400"/>
            <a:ext cx="8229600" cy="990600"/>
          </a:xfrm>
          <a:prstGeom prst="rect">
            <a:avLst/>
          </a:prstGeom>
        </p:spPr>
        <p:txBody>
          <a:bodyPr vert="horz" anchor="b" anchorCtr="0">
            <a:normAutofit/>
          </a:bodyPr>
          <a:lstStyle/>
          <a:p>
            <a:r>
              <a:rPr kumimoji="0" lang="cs-CZ"/>
              <a:t>Kliknutím lze upravit styl.</a:t>
            </a:r>
            <a:endParaRPr kumimoji="0" lang="en-US"/>
          </a:p>
        </p:txBody>
      </p:sp>
      <p:sp>
        <p:nvSpPr>
          <p:cNvPr id="13" name="Zástupný symbol pro text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cs-CZ"/>
              <a:t>Kliknutím lze upravit styly předlohy textu.</a:t>
            </a:r>
          </a:p>
          <a:p>
            <a:pPr lvl="1" eaLnBrk="1" latinLnBrk="0" hangingPunct="1"/>
            <a:r>
              <a:rPr kumimoji="0" lang="cs-CZ"/>
              <a:t>Druhá úroveň</a:t>
            </a:r>
          </a:p>
          <a:p>
            <a:pPr lvl="2" eaLnBrk="1" latinLnBrk="0" hangingPunct="1"/>
            <a:r>
              <a:rPr kumimoji="0" lang="cs-CZ"/>
              <a:t>Třetí úroveň</a:t>
            </a:r>
          </a:p>
          <a:p>
            <a:pPr lvl="3" eaLnBrk="1" latinLnBrk="0" hangingPunct="1"/>
            <a:r>
              <a:rPr kumimoji="0" lang="cs-CZ"/>
              <a:t>Čtvrtá úroveň</a:t>
            </a:r>
          </a:p>
          <a:p>
            <a:pPr lvl="4" eaLnBrk="1" latinLnBrk="0" hangingPunct="1"/>
            <a:r>
              <a:rPr kumimoji="0" lang="cs-CZ"/>
              <a:t>Pátá úroveň</a:t>
            </a:r>
            <a:endParaRPr kumimoji="0" lang="en-US"/>
          </a:p>
        </p:txBody>
      </p:sp>
      <p:sp>
        <p:nvSpPr>
          <p:cNvPr id="14" name="Zástupný symbol pro datum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F369E104-6805-41DA-8ED7-271D2E945757}" type="datetimeFigureOut">
              <a:rPr lang="cs-CZ" smtClean="0"/>
              <a:t>18.10.2023</a:t>
            </a:fld>
            <a:endParaRPr lang="cs-CZ"/>
          </a:p>
        </p:txBody>
      </p:sp>
      <p:sp>
        <p:nvSpPr>
          <p:cNvPr id="3" name="Zástupný symbol pro zápatí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cs-CZ"/>
          </a:p>
        </p:txBody>
      </p:sp>
      <p:sp>
        <p:nvSpPr>
          <p:cNvPr id="23" name="Zástupný symbol pro číslo snímku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95D58378-4893-49A8-9FBA-B00B22B4710B}" type="slidenum">
              <a:rPr lang="cs-CZ" smtClean="0"/>
              <a:t>‹#›</a:t>
            </a:fld>
            <a:endParaRPr lang="cs-CZ"/>
          </a:p>
        </p:txBody>
      </p:sp>
      <p:sp>
        <p:nvSpPr>
          <p:cNvPr id="28" name="Přímá spojnice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Přímá spojnice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Rovnoramenný trojúhelník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jfi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econ.muni.cz/it-sluzby/terminalovy-server-orion"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normAutofit fontScale="90000"/>
          </a:bodyPr>
          <a:lstStyle/>
          <a:p>
            <a:r>
              <a:rPr lang="cs-CZ" dirty="0"/>
              <a:t>Legislativní rámec památkové péče v České republice</a:t>
            </a:r>
            <a:br>
              <a:rPr lang="cs-CZ" dirty="0"/>
            </a:br>
            <a:endParaRPr lang="cs-CZ" dirty="0"/>
          </a:p>
        </p:txBody>
      </p:sp>
      <p:sp>
        <p:nvSpPr>
          <p:cNvPr id="3" name="Podnadpis 2"/>
          <p:cNvSpPr>
            <a:spLocks noGrp="1"/>
          </p:cNvSpPr>
          <p:nvPr>
            <p:ph type="subTitle" idx="1"/>
          </p:nvPr>
        </p:nvSpPr>
        <p:spPr/>
        <p:txBody>
          <a:bodyPr/>
          <a:lstStyle/>
          <a:p>
            <a:r>
              <a:rPr lang="cs-CZ" dirty="0"/>
              <a:t>Ochrana a regenerace kulturních hodnot v území</a:t>
            </a:r>
          </a:p>
        </p:txBody>
      </p:sp>
    </p:spTree>
    <p:extLst>
      <p:ext uri="{BB962C8B-B14F-4D97-AF65-F5344CB8AC3E}">
        <p14:creationId xmlns:p14="http://schemas.microsoft.com/office/powerpoint/2010/main" val="26715797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Příprava nového památkového zákona</a:t>
            </a:r>
          </a:p>
        </p:txBody>
      </p:sp>
      <p:sp>
        <p:nvSpPr>
          <p:cNvPr id="3" name="Zástupný symbol pro obsah 2"/>
          <p:cNvSpPr>
            <a:spLocks noGrp="1"/>
          </p:cNvSpPr>
          <p:nvPr>
            <p:ph sz="quarter" idx="1"/>
          </p:nvPr>
        </p:nvSpPr>
        <p:spPr/>
        <p:txBody>
          <a:bodyPr>
            <a:normAutofit/>
          </a:bodyPr>
          <a:lstStyle/>
          <a:p>
            <a:pPr algn="just">
              <a:buFont typeface="Wingdings" panose="05000000000000000000" pitchFamily="2" charset="2"/>
              <a:buChar char="Ø"/>
            </a:pPr>
            <a:r>
              <a:rPr lang="cs-CZ" dirty="0"/>
              <a:t>kompenzovat náklady vlastníkům nemovitostí v památkových územích</a:t>
            </a:r>
          </a:p>
          <a:p>
            <a:pPr algn="just">
              <a:buFont typeface="Wingdings" panose="05000000000000000000" pitchFamily="2" charset="2"/>
              <a:buChar char="Ø"/>
            </a:pPr>
            <a:r>
              <a:rPr lang="cs-CZ" dirty="0"/>
              <a:t>jednotné prohlašování památkových území opatřením obecné povahy</a:t>
            </a:r>
          </a:p>
          <a:p>
            <a:pPr algn="just">
              <a:buFont typeface="Wingdings" panose="05000000000000000000" pitchFamily="2" charset="2"/>
              <a:buChar char="Ø"/>
            </a:pPr>
            <a:r>
              <a:rPr lang="cs-CZ" dirty="0"/>
              <a:t>zvyšuje podíl veřejnosti při jeho vymezování, umožňuje nově i soudní přezkum</a:t>
            </a:r>
          </a:p>
          <a:p>
            <a:pPr algn="just"/>
            <a:r>
              <a:rPr lang="cs-CZ" dirty="0"/>
              <a:t>Pouze nepokutovat ale vydávat i opatření k nápravě</a:t>
            </a:r>
          </a:p>
          <a:p>
            <a:pPr algn="just"/>
            <a:r>
              <a:rPr lang="cs-CZ" dirty="0"/>
              <a:t>Úprava ohrožení památky třetí osobou</a:t>
            </a:r>
          </a:p>
        </p:txBody>
      </p:sp>
    </p:spTree>
    <p:extLst>
      <p:ext uri="{BB962C8B-B14F-4D97-AF65-F5344CB8AC3E}">
        <p14:creationId xmlns:p14="http://schemas.microsoft.com/office/powerpoint/2010/main" val="16897606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Část I. – Základní ustanovení</a:t>
            </a:r>
          </a:p>
        </p:txBody>
      </p:sp>
      <p:sp>
        <p:nvSpPr>
          <p:cNvPr id="3" name="Zástupný symbol pro obsah 2"/>
          <p:cNvSpPr>
            <a:spLocks noGrp="1"/>
          </p:cNvSpPr>
          <p:nvPr>
            <p:ph sz="quarter" idx="1"/>
          </p:nvPr>
        </p:nvSpPr>
        <p:spPr/>
        <p:txBody>
          <a:bodyPr>
            <a:normAutofit fontScale="92500" lnSpcReduction="20000"/>
          </a:bodyPr>
          <a:lstStyle/>
          <a:p>
            <a:r>
              <a:rPr lang="cs-CZ" dirty="0"/>
              <a:t>Kulturní památka</a:t>
            </a:r>
          </a:p>
          <a:p>
            <a:pPr lvl="1"/>
            <a:r>
              <a:rPr lang="cs-CZ" dirty="0"/>
              <a:t>Prohlašuje Ministerstvo kultury</a:t>
            </a:r>
          </a:p>
          <a:p>
            <a:pPr lvl="1"/>
            <a:r>
              <a:rPr lang="cs-CZ" dirty="0"/>
              <a:t>Vyjádření Krajského úřadu a úřadu obce s rozšířenou působností</a:t>
            </a:r>
          </a:p>
          <a:p>
            <a:pPr lvl="1"/>
            <a:r>
              <a:rPr lang="cs-CZ" dirty="0"/>
              <a:t>Archeologický nález na návrh Akademie věd ČR</a:t>
            </a:r>
          </a:p>
          <a:p>
            <a:r>
              <a:rPr lang="cs-CZ" dirty="0"/>
              <a:t>Národní kulturní památka</a:t>
            </a:r>
          </a:p>
          <a:p>
            <a:pPr lvl="1"/>
            <a:r>
              <a:rPr lang="cs-CZ" dirty="0"/>
              <a:t>Prohlašuje vláda ČR nařízením</a:t>
            </a:r>
          </a:p>
          <a:p>
            <a:r>
              <a:rPr lang="cs-CZ" dirty="0"/>
              <a:t>Památková rezervace</a:t>
            </a:r>
          </a:p>
          <a:p>
            <a:pPr lvl="1"/>
            <a:r>
              <a:rPr lang="cs-CZ" dirty="0"/>
              <a:t>Prohlašuje vláda ČR nařízením</a:t>
            </a:r>
          </a:p>
          <a:p>
            <a:pPr marL="274320" lvl="1">
              <a:spcBef>
                <a:spcPts val="600"/>
              </a:spcBef>
              <a:buClr>
                <a:schemeClr val="accent1"/>
              </a:buClr>
            </a:pPr>
            <a:r>
              <a:rPr lang="cs-CZ" sz="2600" dirty="0">
                <a:solidFill>
                  <a:schemeClr val="tx1"/>
                </a:solidFill>
              </a:rPr>
              <a:t>Památková zóna</a:t>
            </a:r>
          </a:p>
          <a:p>
            <a:pPr lvl="1"/>
            <a:r>
              <a:rPr lang="cs-CZ" sz="2400" dirty="0"/>
              <a:t>Prohlašuje vláda ČR nařízením</a:t>
            </a:r>
          </a:p>
          <a:p>
            <a:r>
              <a:rPr lang="cs-CZ" dirty="0"/>
              <a:t>Ochranné pásmo</a:t>
            </a:r>
          </a:p>
          <a:p>
            <a:pPr lvl="1"/>
            <a:r>
              <a:rPr lang="cs-CZ" dirty="0"/>
              <a:t>Úřad ORP</a:t>
            </a:r>
          </a:p>
          <a:p>
            <a:pPr lvl="1"/>
            <a:r>
              <a:rPr lang="cs-CZ" dirty="0"/>
              <a:t>Vyjádření Národního památkového ústavu</a:t>
            </a:r>
          </a:p>
          <a:p>
            <a:pPr lvl="1"/>
            <a:endParaRPr lang="cs-CZ" dirty="0"/>
          </a:p>
        </p:txBody>
      </p:sp>
    </p:spTree>
    <p:extLst>
      <p:ext uri="{BB962C8B-B14F-4D97-AF65-F5344CB8AC3E}">
        <p14:creationId xmlns:p14="http://schemas.microsoft.com/office/powerpoint/2010/main" val="34131665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Část I.</a:t>
            </a:r>
          </a:p>
        </p:txBody>
      </p:sp>
      <p:sp>
        <p:nvSpPr>
          <p:cNvPr id="3" name="Zástupný symbol pro obsah 2"/>
          <p:cNvSpPr>
            <a:spLocks noGrp="1"/>
          </p:cNvSpPr>
          <p:nvPr>
            <p:ph sz="quarter" idx="1"/>
          </p:nvPr>
        </p:nvSpPr>
        <p:spPr/>
        <p:txBody>
          <a:bodyPr/>
          <a:lstStyle/>
          <a:p>
            <a:r>
              <a:rPr lang="cs-CZ" dirty="0"/>
              <a:t>Definice Kulturní památky</a:t>
            </a:r>
          </a:p>
          <a:p>
            <a:r>
              <a:rPr lang="cs-CZ" dirty="0"/>
              <a:t>nemovité a movité věci, popřípadě jejich soubory:</a:t>
            </a:r>
          </a:p>
          <a:p>
            <a:pPr lvl="1" algn="just"/>
            <a:r>
              <a:rPr lang="cs-CZ" dirty="0"/>
              <a:t>které jsou </a:t>
            </a:r>
            <a:r>
              <a:rPr lang="cs-CZ" b="1" dirty="0"/>
              <a:t>významnými doklady</a:t>
            </a:r>
            <a:r>
              <a:rPr lang="cs-CZ" dirty="0"/>
              <a:t> </a:t>
            </a:r>
            <a:r>
              <a:rPr lang="cs-CZ" b="1" dirty="0"/>
              <a:t>historického vývoje</a:t>
            </a:r>
            <a:r>
              <a:rPr lang="cs-CZ" dirty="0"/>
              <a:t>, životního způsobu a prostředí společnosti od nejstarších dob do současnosti, jako </a:t>
            </a:r>
            <a:r>
              <a:rPr lang="cs-CZ" b="1" dirty="0"/>
              <a:t>projevy tvůrčích schopností </a:t>
            </a:r>
            <a:r>
              <a:rPr lang="cs-CZ" dirty="0"/>
              <a:t>a práce člověka z nejrůznějších oborů lidské činnosti, pro jejich </a:t>
            </a:r>
            <a:r>
              <a:rPr lang="cs-CZ" b="1" dirty="0"/>
              <a:t>hodnoty revoluční, historické, umělecké, vědecké a technické</a:t>
            </a:r>
          </a:p>
          <a:p>
            <a:pPr lvl="1"/>
            <a:r>
              <a:rPr lang="cs-CZ" dirty="0"/>
              <a:t>které mají </a:t>
            </a:r>
            <a:r>
              <a:rPr lang="cs-CZ" b="1" dirty="0"/>
              <a:t>přímý vztah k významným osobnostem </a:t>
            </a:r>
            <a:r>
              <a:rPr lang="cs-CZ" dirty="0"/>
              <a:t>a historickým událostem</a:t>
            </a:r>
          </a:p>
        </p:txBody>
      </p:sp>
    </p:spTree>
    <p:extLst>
      <p:ext uri="{BB962C8B-B14F-4D97-AF65-F5344CB8AC3E}">
        <p14:creationId xmlns:p14="http://schemas.microsoft.com/office/powerpoint/2010/main" val="8771632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Část I.</a:t>
            </a:r>
          </a:p>
        </p:txBody>
      </p:sp>
      <p:sp>
        <p:nvSpPr>
          <p:cNvPr id="3" name="Zástupný symbol pro obsah 2"/>
          <p:cNvSpPr>
            <a:spLocks noGrp="1"/>
          </p:cNvSpPr>
          <p:nvPr>
            <p:ph sz="quarter" idx="1"/>
          </p:nvPr>
        </p:nvSpPr>
        <p:spPr/>
        <p:txBody>
          <a:bodyPr/>
          <a:lstStyle/>
          <a:p>
            <a:r>
              <a:rPr lang="cs-CZ" dirty="0"/>
              <a:t>Ústřední seznam kulturních památek ČR</a:t>
            </a:r>
          </a:p>
          <a:p>
            <a:r>
              <a:rPr lang="cs-CZ" dirty="0"/>
              <a:t>Spravuje odborná organizace státní památkové péče (Národní památkový ústav)</a:t>
            </a:r>
          </a:p>
        </p:txBody>
      </p:sp>
    </p:spTree>
    <p:extLst>
      <p:ext uri="{BB962C8B-B14F-4D97-AF65-F5344CB8AC3E}">
        <p14:creationId xmlns:p14="http://schemas.microsoft.com/office/powerpoint/2010/main" val="27652035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Část II. - Péče o kulturní památky</a:t>
            </a:r>
          </a:p>
        </p:txBody>
      </p:sp>
      <p:sp>
        <p:nvSpPr>
          <p:cNvPr id="3" name="Zástupný symbol pro obsah 2"/>
          <p:cNvSpPr>
            <a:spLocks noGrp="1"/>
          </p:cNvSpPr>
          <p:nvPr>
            <p:ph sz="quarter" idx="1"/>
          </p:nvPr>
        </p:nvSpPr>
        <p:spPr/>
        <p:txBody>
          <a:bodyPr/>
          <a:lstStyle/>
          <a:p>
            <a:r>
              <a:rPr lang="cs-CZ" dirty="0"/>
              <a:t>§ 9 odst. 1 </a:t>
            </a:r>
          </a:p>
          <a:p>
            <a:pPr lvl="1" algn="just"/>
            <a:r>
              <a:rPr lang="cs-CZ" dirty="0"/>
              <a:t>Vlastník kulturní památky je povinen </a:t>
            </a:r>
            <a:r>
              <a:rPr lang="cs-CZ" b="1" dirty="0"/>
              <a:t>na vlastní náklad </a:t>
            </a:r>
            <a:r>
              <a:rPr lang="cs-CZ" dirty="0"/>
              <a:t>pečovat o její zachování, udržovat ji v </a:t>
            </a:r>
            <a:r>
              <a:rPr lang="cs-CZ" b="1" dirty="0"/>
              <a:t>dobrém stavu </a:t>
            </a:r>
            <a:r>
              <a:rPr lang="cs-CZ" dirty="0"/>
              <a:t>a chránit ji před ohrožením, poškozením, znehodnocením nebo odcizením. Kulturní památku je povinen </a:t>
            </a:r>
            <a:r>
              <a:rPr lang="cs-CZ" b="1" dirty="0"/>
              <a:t>užívat pouze způsobem</a:t>
            </a:r>
            <a:r>
              <a:rPr lang="cs-CZ" dirty="0"/>
              <a:t>, který </a:t>
            </a:r>
            <a:r>
              <a:rPr lang="cs-CZ" b="1" dirty="0"/>
              <a:t>odpovídá</a:t>
            </a:r>
            <a:r>
              <a:rPr lang="cs-CZ" dirty="0"/>
              <a:t> jejímu </a:t>
            </a:r>
            <a:r>
              <a:rPr lang="cs-CZ" b="1" dirty="0"/>
              <a:t>kulturně politickému významu, památkové hodnotě a technickému stavu</a:t>
            </a:r>
            <a:r>
              <a:rPr lang="cs-CZ" dirty="0"/>
              <a:t>.</a:t>
            </a:r>
          </a:p>
          <a:p>
            <a:pPr lvl="1" algn="just"/>
            <a:r>
              <a:rPr lang="cs-CZ" dirty="0"/>
              <a:t>Povinnost má i ten, kdo kulturní památku užívá</a:t>
            </a:r>
          </a:p>
          <a:p>
            <a:pPr lvl="2" algn="just"/>
            <a:endParaRPr lang="cs-CZ" dirty="0"/>
          </a:p>
          <a:p>
            <a:pPr lvl="2" algn="just"/>
            <a:r>
              <a:rPr lang="cs-CZ" dirty="0"/>
              <a:t>kdo kulturní památku užívá? </a:t>
            </a:r>
          </a:p>
          <a:p>
            <a:pPr lvl="3" algn="just"/>
            <a:r>
              <a:rPr lang="cs-CZ" dirty="0"/>
              <a:t>organizace a občané</a:t>
            </a:r>
          </a:p>
          <a:p>
            <a:pPr lvl="4" algn="just"/>
            <a:r>
              <a:rPr lang="cs-CZ" dirty="0"/>
              <a:t>zavázáni počínat si tak, aby nezpůsobili nepříznivé změny</a:t>
            </a:r>
          </a:p>
        </p:txBody>
      </p:sp>
    </p:spTree>
    <p:extLst>
      <p:ext uri="{BB962C8B-B14F-4D97-AF65-F5344CB8AC3E}">
        <p14:creationId xmlns:p14="http://schemas.microsoft.com/office/powerpoint/2010/main" val="19371158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Část II. - Péče o kulturní památky</a:t>
            </a:r>
          </a:p>
        </p:txBody>
      </p:sp>
      <p:sp>
        <p:nvSpPr>
          <p:cNvPr id="3" name="Zástupný symbol pro obsah 2"/>
          <p:cNvSpPr>
            <a:spLocks noGrp="1"/>
          </p:cNvSpPr>
          <p:nvPr>
            <p:ph sz="quarter" idx="1"/>
          </p:nvPr>
        </p:nvSpPr>
        <p:spPr/>
        <p:txBody>
          <a:bodyPr>
            <a:normAutofit fontScale="92500" lnSpcReduction="20000"/>
          </a:bodyPr>
          <a:lstStyle/>
          <a:p>
            <a:pPr lvl="1" algn="just"/>
            <a:r>
              <a:rPr lang="cs-CZ" dirty="0"/>
              <a:t>Vlastník kulturní památky je povinen </a:t>
            </a:r>
            <a:r>
              <a:rPr lang="cs-CZ" b="1" dirty="0"/>
              <a:t>na vlastní náklad </a:t>
            </a:r>
            <a:r>
              <a:rPr lang="cs-CZ" dirty="0"/>
              <a:t>pečovat o její zachování, udržovat ji v </a:t>
            </a:r>
            <a:r>
              <a:rPr lang="cs-CZ" b="1" dirty="0"/>
              <a:t>dobrém stavu </a:t>
            </a:r>
            <a:r>
              <a:rPr lang="cs-CZ" dirty="0"/>
              <a:t>a chránit ji před ohrožením, poškozením, znehodnocením nebo odcizením. Kulturní památku je povinen </a:t>
            </a:r>
            <a:r>
              <a:rPr lang="cs-CZ" b="1" dirty="0"/>
              <a:t>užívat pouze způsobem</a:t>
            </a:r>
            <a:r>
              <a:rPr lang="cs-CZ" dirty="0"/>
              <a:t>, který </a:t>
            </a:r>
            <a:r>
              <a:rPr lang="cs-CZ" b="1" dirty="0"/>
              <a:t>odpovídá</a:t>
            </a:r>
            <a:r>
              <a:rPr lang="cs-CZ" dirty="0"/>
              <a:t> jejímu </a:t>
            </a:r>
            <a:r>
              <a:rPr lang="cs-CZ" b="1" dirty="0"/>
              <a:t>kulturně politickému významu, památkové hodnotě a technickému stavu</a:t>
            </a:r>
            <a:r>
              <a:rPr lang="cs-CZ" dirty="0"/>
              <a:t>.</a:t>
            </a:r>
          </a:p>
          <a:p>
            <a:pPr lvl="1" algn="just"/>
            <a:r>
              <a:rPr lang="cs-CZ" dirty="0"/>
              <a:t>Povinnost má i ten, kdo kulturní památku užívá</a:t>
            </a:r>
          </a:p>
          <a:p>
            <a:pPr lvl="1" algn="just"/>
            <a:r>
              <a:rPr lang="cs-CZ" dirty="0"/>
              <a:t>(1) Neplní-li vlastník kulturní památky povinnosti uvedené v § 9, vydá obecní úřad obce s rozšířenou působností po vyjádření odborné organizace státní památkové péče rozhodnutí o opatřeních, která je povinen vlastník kulturní památky učinit, a zároveň určí lhůtu, v níž je vlastník kulturní památky povinen tato opatření vykonat.</a:t>
            </a:r>
          </a:p>
          <a:p>
            <a:pPr lvl="2" algn="just"/>
            <a:endParaRPr lang="cs-CZ" dirty="0"/>
          </a:p>
          <a:p>
            <a:pPr lvl="2" algn="just"/>
            <a:r>
              <a:rPr lang="cs-CZ" dirty="0"/>
              <a:t>kdo kulturní památku užívá? </a:t>
            </a:r>
          </a:p>
          <a:p>
            <a:pPr lvl="3" algn="just"/>
            <a:r>
              <a:rPr lang="cs-CZ" dirty="0"/>
              <a:t>organizace a občané</a:t>
            </a:r>
          </a:p>
          <a:p>
            <a:pPr lvl="4" algn="just"/>
            <a:r>
              <a:rPr lang="cs-CZ" dirty="0"/>
              <a:t>zavázáni počínat si tak, aby nezpůsobili nepříznivé změny</a:t>
            </a:r>
          </a:p>
        </p:txBody>
      </p:sp>
    </p:spTree>
    <p:extLst>
      <p:ext uri="{BB962C8B-B14F-4D97-AF65-F5344CB8AC3E}">
        <p14:creationId xmlns:p14="http://schemas.microsoft.com/office/powerpoint/2010/main" val="9454731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Část II. Předkupní právo státu na přednostní koupi KP </a:t>
            </a:r>
          </a:p>
        </p:txBody>
      </p:sp>
      <p:sp>
        <p:nvSpPr>
          <p:cNvPr id="3" name="Zástupný symbol pro obsah 2"/>
          <p:cNvSpPr>
            <a:spLocks noGrp="1"/>
          </p:cNvSpPr>
          <p:nvPr>
            <p:ph sz="quarter" idx="1"/>
          </p:nvPr>
        </p:nvSpPr>
        <p:spPr/>
        <p:txBody>
          <a:bodyPr/>
          <a:lstStyle/>
          <a:p>
            <a:pPr algn="just"/>
            <a:r>
              <a:rPr lang="cs-CZ" dirty="0"/>
              <a:t>Vlastník KP </a:t>
            </a:r>
          </a:p>
          <a:p>
            <a:pPr lvl="1" algn="just"/>
            <a:r>
              <a:rPr lang="cs-CZ" dirty="0"/>
              <a:t>povinen v případě zamýšleného prodeje (úplatného převodu vlastnictví) přednostně nabídnout Ministerstvu kultury ke koupi </a:t>
            </a:r>
          </a:p>
          <a:p>
            <a:pPr lvl="2" algn="just"/>
            <a:r>
              <a:rPr lang="cs-CZ" dirty="0"/>
              <a:t>(s výjimkou prodeje mezi osobami blízkými nebo spoluvlastníky)</a:t>
            </a:r>
          </a:p>
          <a:p>
            <a:pPr algn="just"/>
            <a:r>
              <a:rPr lang="cs-CZ" dirty="0"/>
              <a:t>Ministerstvo kultury</a:t>
            </a:r>
          </a:p>
          <a:p>
            <a:pPr lvl="1" algn="just"/>
            <a:r>
              <a:rPr lang="cs-CZ" dirty="0"/>
              <a:t>je povinno u:</a:t>
            </a:r>
          </a:p>
          <a:p>
            <a:pPr lvl="2" algn="just"/>
            <a:r>
              <a:rPr lang="cs-CZ" dirty="0"/>
              <a:t>movité kulturní památky ve lhůtě 3 měsíců </a:t>
            </a:r>
          </a:p>
          <a:p>
            <a:pPr lvl="2" algn="just"/>
            <a:r>
              <a:rPr lang="cs-CZ" dirty="0"/>
              <a:t>nemovité kulturní památky ve lhůtě 6 měsíců</a:t>
            </a:r>
          </a:p>
          <a:p>
            <a:pPr lvl="2" algn="just"/>
            <a:r>
              <a:rPr lang="cs-CZ" dirty="0"/>
              <a:t>od doručení nabídky oznámit vlastníku kulturní památky, že nabídku přijímá,  jinak právo státu zaniká </a:t>
            </a:r>
          </a:p>
        </p:txBody>
      </p:sp>
    </p:spTree>
    <p:extLst>
      <p:ext uri="{BB962C8B-B14F-4D97-AF65-F5344CB8AC3E}">
        <p14:creationId xmlns:p14="http://schemas.microsoft.com/office/powerpoint/2010/main" val="10771342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Část II. </a:t>
            </a:r>
          </a:p>
        </p:txBody>
      </p:sp>
      <p:sp>
        <p:nvSpPr>
          <p:cNvPr id="3" name="Zástupný symbol pro obsah 2"/>
          <p:cNvSpPr>
            <a:spLocks noGrp="1"/>
          </p:cNvSpPr>
          <p:nvPr>
            <p:ph sz="quarter" idx="1"/>
          </p:nvPr>
        </p:nvSpPr>
        <p:spPr/>
        <p:txBody>
          <a:bodyPr/>
          <a:lstStyle/>
          <a:p>
            <a:pPr algn="just"/>
            <a:r>
              <a:rPr lang="cs-CZ" dirty="0"/>
              <a:t> Jestliže fyzická nebo právnická osoba svou činností působí nebo by mohli způsobit nepříznivé změny stavu kulturní památky nebo jejího prostředí anebo ohrožují zachování nebo společenské uplatnění kulturní památky, určí obecní úřad obce s rozšířenou působností, a jde-li o národní kulturní památku, krajský úřad, podmínky pro další výkon takové činnosti nebo výkon činnosti zakáže.</a:t>
            </a:r>
          </a:p>
        </p:txBody>
      </p:sp>
    </p:spTree>
    <p:extLst>
      <p:ext uri="{BB962C8B-B14F-4D97-AF65-F5344CB8AC3E}">
        <p14:creationId xmlns:p14="http://schemas.microsoft.com/office/powerpoint/2010/main" val="5513274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Část II. </a:t>
            </a:r>
          </a:p>
        </p:txBody>
      </p:sp>
      <p:sp>
        <p:nvSpPr>
          <p:cNvPr id="3" name="Zástupný symbol pro obsah 2"/>
          <p:cNvSpPr>
            <a:spLocks noGrp="1"/>
          </p:cNvSpPr>
          <p:nvPr>
            <p:ph sz="quarter" idx="1"/>
          </p:nvPr>
        </p:nvSpPr>
        <p:spPr/>
        <p:txBody>
          <a:bodyPr/>
          <a:lstStyle/>
          <a:p>
            <a:pPr algn="just"/>
            <a:r>
              <a:rPr lang="cs-CZ" dirty="0"/>
              <a:t>Vlastník kulturní památky je povinen bez zbytečného odkladu každé ohrožení nebo poškození kulturní památky oznámit obecnímu úřadu obce s rozšířenou působností, jde-li o národní kulturní památku krajskému úřadu, a vyžádat si jeho rozhodnutí o způsobu odstranění závady.</a:t>
            </a:r>
          </a:p>
        </p:txBody>
      </p:sp>
    </p:spTree>
    <p:extLst>
      <p:ext uri="{BB962C8B-B14F-4D97-AF65-F5344CB8AC3E}">
        <p14:creationId xmlns:p14="http://schemas.microsoft.com/office/powerpoint/2010/main" val="12180607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Část III. - Archeologické výzkumy a nálezy</a:t>
            </a:r>
          </a:p>
        </p:txBody>
      </p:sp>
      <p:sp>
        <p:nvSpPr>
          <p:cNvPr id="3" name="Zástupný symbol pro obsah 2"/>
          <p:cNvSpPr>
            <a:spLocks noGrp="1"/>
          </p:cNvSpPr>
          <p:nvPr>
            <p:ph sz="quarter" idx="1"/>
          </p:nvPr>
        </p:nvSpPr>
        <p:spPr/>
        <p:txBody>
          <a:bodyPr/>
          <a:lstStyle/>
          <a:p>
            <a:pPr algn="just"/>
            <a:r>
              <a:rPr lang="cs-CZ" dirty="0"/>
              <a:t>§ 23</a:t>
            </a:r>
          </a:p>
          <a:p>
            <a:pPr lvl="1" algn="just"/>
            <a:r>
              <a:rPr lang="cs-CZ" dirty="0"/>
              <a:t>Archeologickým nálezem je věc (soubor věcí), která je dokladem nebo pozůstatkem života člověka a jeho činnosti od počátku jeho vývoje do novověku a zachovala se zpravidla pod zemí</a:t>
            </a:r>
          </a:p>
        </p:txBody>
      </p:sp>
    </p:spTree>
    <p:extLst>
      <p:ext uri="{BB962C8B-B14F-4D97-AF65-F5344CB8AC3E}">
        <p14:creationId xmlns:p14="http://schemas.microsoft.com/office/powerpoint/2010/main" val="27256849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Základní ukotvení kulturních hodnot</a:t>
            </a:r>
          </a:p>
        </p:txBody>
      </p:sp>
      <p:sp>
        <p:nvSpPr>
          <p:cNvPr id="3" name="Zástupný symbol pro obsah 2"/>
          <p:cNvSpPr>
            <a:spLocks noGrp="1"/>
          </p:cNvSpPr>
          <p:nvPr>
            <p:ph sz="quarter" idx="1"/>
          </p:nvPr>
        </p:nvSpPr>
        <p:spPr/>
        <p:txBody>
          <a:bodyPr>
            <a:normAutofit fontScale="92500" lnSpcReduction="10000"/>
          </a:bodyPr>
          <a:lstStyle/>
          <a:p>
            <a:r>
              <a:rPr lang="cs-CZ" dirty="0"/>
              <a:t>Ústavní zákon č.1/1993 Sb., Ústava České republiky</a:t>
            </a:r>
          </a:p>
          <a:p>
            <a:r>
              <a:rPr lang="cs-CZ" dirty="0"/>
              <a:t>Ústavní listina základních práv a svobod</a:t>
            </a:r>
          </a:p>
          <a:p>
            <a:pPr lvl="1"/>
            <a:r>
              <a:rPr lang="cs-CZ" sz="2500" dirty="0"/>
              <a:t>vlastnit majetek a svobodně s ním nakládat</a:t>
            </a:r>
          </a:p>
          <a:p>
            <a:pPr lvl="1"/>
            <a:r>
              <a:rPr lang="cs-CZ" sz="2500" dirty="0"/>
              <a:t>Čl. 35 odst. 3 - zájem na ochraně kulturních památek „Při výkonu svých práv nikdo nesmí ohrožovat ani poškozovat životní prostředí, přírodní zdroje, druhové bohatství přírody a kulturní památky nad míru stanovenou zákonem“</a:t>
            </a:r>
            <a:endParaRPr lang="cs-CZ" dirty="0"/>
          </a:p>
          <a:p>
            <a:r>
              <a:rPr lang="cs-CZ" dirty="0"/>
              <a:t>Zákony související s problematikou </a:t>
            </a:r>
          </a:p>
          <a:p>
            <a:pPr lvl="1"/>
            <a:r>
              <a:rPr lang="cs-CZ" dirty="0"/>
              <a:t>kulturního života</a:t>
            </a:r>
          </a:p>
          <a:p>
            <a:pPr lvl="1"/>
            <a:r>
              <a:rPr lang="cs-CZ" dirty="0"/>
              <a:t>vzdělávání</a:t>
            </a:r>
          </a:p>
          <a:p>
            <a:pPr lvl="1"/>
            <a:r>
              <a:rPr lang="cs-CZ" dirty="0"/>
              <a:t>ochrany životního prostředí</a:t>
            </a:r>
          </a:p>
          <a:p>
            <a:pPr lvl="1"/>
            <a:r>
              <a:rPr lang="cs-CZ" dirty="0"/>
              <a:t>územního plánování a stavebního řádu</a:t>
            </a:r>
          </a:p>
        </p:txBody>
      </p:sp>
    </p:spTree>
    <p:extLst>
      <p:ext uri="{BB962C8B-B14F-4D97-AF65-F5344CB8AC3E}">
        <p14:creationId xmlns:p14="http://schemas.microsoft.com/office/powerpoint/2010/main" val="5518450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Část IV. – Orgány a organizace státní památkové péče</a:t>
            </a:r>
          </a:p>
        </p:txBody>
      </p:sp>
      <p:sp>
        <p:nvSpPr>
          <p:cNvPr id="3" name="Zástupný symbol pro obsah 2"/>
          <p:cNvSpPr>
            <a:spLocks noGrp="1"/>
          </p:cNvSpPr>
          <p:nvPr>
            <p:ph sz="quarter" idx="1"/>
          </p:nvPr>
        </p:nvSpPr>
        <p:spPr/>
        <p:txBody>
          <a:bodyPr/>
          <a:lstStyle/>
          <a:p>
            <a:pPr lvl="2" algn="just"/>
            <a:endParaRPr lang="cs-CZ" dirty="0"/>
          </a:p>
          <a:p>
            <a:pPr lvl="1" algn="just"/>
            <a:endParaRPr lang="cs-CZ" dirty="0"/>
          </a:p>
        </p:txBody>
      </p:sp>
      <p:sp>
        <p:nvSpPr>
          <p:cNvPr id="5" name="TextovéPole 4">
            <a:extLst>
              <a:ext uri="{FF2B5EF4-FFF2-40B4-BE49-F238E27FC236}">
                <a16:creationId xmlns:a16="http://schemas.microsoft.com/office/drawing/2014/main" id="{7BE686DD-4C99-6D43-4850-9A0D736A3B0E}"/>
              </a:ext>
            </a:extLst>
          </p:cNvPr>
          <p:cNvSpPr txBox="1"/>
          <p:nvPr/>
        </p:nvSpPr>
        <p:spPr>
          <a:xfrm>
            <a:off x="457200" y="1301496"/>
            <a:ext cx="8075240" cy="2862322"/>
          </a:xfrm>
          <a:prstGeom prst="rect">
            <a:avLst/>
          </a:prstGeom>
          <a:noFill/>
        </p:spPr>
        <p:txBody>
          <a:bodyPr wrap="square">
            <a:spAutoFit/>
          </a:bodyPr>
          <a:lstStyle/>
          <a:p>
            <a:pPr marL="285750" indent="-285750">
              <a:buFont typeface="Arial" panose="020B0604020202020204" pitchFamily="34" charset="0"/>
              <a:buChar char="•"/>
            </a:pPr>
            <a:r>
              <a:rPr lang="cs-CZ" dirty="0"/>
              <a:t>Státní památkovou péči vykonávají orgány státní památkové péče, jimiž jsou Ministerstvo kultury, krajské úřady a obecní úřady obcí s rozšířenou působností.</a:t>
            </a:r>
          </a:p>
          <a:p>
            <a:pPr marL="285750" indent="-285750">
              <a:buFont typeface="Arial" panose="020B0604020202020204" pitchFamily="34" charset="0"/>
              <a:buChar char="•"/>
            </a:pPr>
            <a:endParaRPr lang="cs-CZ" dirty="0"/>
          </a:p>
          <a:p>
            <a:pPr marL="285750" indent="-285750">
              <a:buFont typeface="Arial" panose="020B0604020202020204" pitchFamily="34" charset="0"/>
              <a:buChar char="•"/>
            </a:pPr>
            <a:r>
              <a:rPr lang="cs-CZ" dirty="0"/>
              <a:t>Ministerstvu kultury je podřízena odborná organizace státní památkové péče.</a:t>
            </a:r>
          </a:p>
          <a:p>
            <a:pPr marL="285750" indent="-285750">
              <a:buFont typeface="Arial" panose="020B0604020202020204" pitchFamily="34" charset="0"/>
              <a:buChar char="•"/>
            </a:pPr>
            <a:endParaRPr lang="cs-CZ" dirty="0"/>
          </a:p>
          <a:p>
            <a:pPr marL="285750" indent="-285750">
              <a:buFont typeface="Arial" panose="020B0604020202020204" pitchFamily="34" charset="0"/>
              <a:buChar char="•"/>
            </a:pPr>
            <a:r>
              <a:rPr lang="cs-CZ" dirty="0"/>
              <a:t>Orgány státní památkové péče ve spolupráci s ostatními orgány státní správy a za odborné pomoci odborné organizace státní památkové péče, vědeckých, uměleckých a dalších odborných organizací a ústavů dbají, aby se státní památková péče zabezpečovala plánovitě, komplexně a diferencovaně a v souladu s dlouhodobou koncepcí jejího rozvoje.</a:t>
            </a:r>
          </a:p>
        </p:txBody>
      </p:sp>
    </p:spTree>
    <p:extLst>
      <p:ext uri="{BB962C8B-B14F-4D97-AF65-F5344CB8AC3E}">
        <p14:creationId xmlns:p14="http://schemas.microsoft.com/office/powerpoint/2010/main" val="27468333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Část V. - porušení povinností</a:t>
            </a:r>
          </a:p>
        </p:txBody>
      </p:sp>
      <p:sp>
        <p:nvSpPr>
          <p:cNvPr id="3" name="Zástupný symbol pro obsah 2"/>
          <p:cNvSpPr>
            <a:spLocks noGrp="1"/>
          </p:cNvSpPr>
          <p:nvPr>
            <p:ph sz="quarter" idx="1"/>
          </p:nvPr>
        </p:nvSpPr>
        <p:spPr/>
        <p:txBody>
          <a:bodyPr/>
          <a:lstStyle/>
          <a:p>
            <a:r>
              <a:rPr lang="cs-CZ" dirty="0"/>
              <a:t>Pokuta</a:t>
            </a:r>
          </a:p>
          <a:p>
            <a:pPr lvl="1" algn="just"/>
            <a:r>
              <a:rPr lang="cs-CZ" dirty="0"/>
              <a:t>Obecní úřad ORP </a:t>
            </a:r>
          </a:p>
          <a:p>
            <a:pPr lvl="2" algn="just"/>
            <a:r>
              <a:rPr lang="cs-CZ" dirty="0"/>
              <a:t>Kulturní památka</a:t>
            </a:r>
          </a:p>
          <a:p>
            <a:pPr lvl="1" algn="just"/>
            <a:endParaRPr lang="cs-CZ" dirty="0"/>
          </a:p>
          <a:p>
            <a:pPr lvl="1" algn="just"/>
            <a:r>
              <a:rPr lang="cs-CZ" dirty="0"/>
              <a:t>Krajský úřad</a:t>
            </a:r>
          </a:p>
          <a:p>
            <a:pPr lvl="2" algn="just"/>
            <a:r>
              <a:rPr lang="cs-CZ" dirty="0"/>
              <a:t>Národní kulturní památka</a:t>
            </a:r>
          </a:p>
          <a:p>
            <a:pPr marL="594360" lvl="2" indent="0" algn="just">
              <a:buNone/>
            </a:pPr>
            <a:endParaRPr lang="cs-CZ" dirty="0"/>
          </a:p>
          <a:p>
            <a:pPr marL="594360" lvl="2" indent="0" algn="just">
              <a:buNone/>
            </a:pPr>
            <a:r>
              <a:rPr lang="cs-CZ" dirty="0"/>
              <a:t>https://ct24.ceskatelevize.cz/regiony/1120666-plastova-okna-na-historicke-kavarne-savoy-rozzlobila-pamatkare</a:t>
            </a:r>
          </a:p>
          <a:p>
            <a:pPr lvl="2" algn="just"/>
            <a:endParaRPr lang="cs-CZ" dirty="0"/>
          </a:p>
          <a:p>
            <a:pPr lvl="1" algn="just"/>
            <a:endParaRPr lang="cs-CZ" dirty="0"/>
          </a:p>
        </p:txBody>
      </p:sp>
    </p:spTree>
    <p:extLst>
      <p:ext uri="{BB962C8B-B14F-4D97-AF65-F5344CB8AC3E}">
        <p14:creationId xmlns:p14="http://schemas.microsoft.com/office/powerpoint/2010/main" val="16721748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pl-PL" dirty="0"/>
              <a:t/>
            </a:r>
            <a:br>
              <a:rPr lang="pl-PL" dirty="0"/>
            </a:br>
            <a:r>
              <a:rPr lang="pl-PL" dirty="0"/>
              <a:t/>
            </a:r>
            <a:br>
              <a:rPr lang="pl-PL" dirty="0"/>
            </a:br>
            <a:r>
              <a:rPr lang="pl-PL" dirty="0"/>
              <a:t>Zákon o ochraně přírody a krajiny 114/1992 Sb. </a:t>
            </a:r>
            <a:endParaRPr lang="cs-CZ" dirty="0"/>
          </a:p>
        </p:txBody>
      </p:sp>
      <p:sp>
        <p:nvSpPr>
          <p:cNvPr id="3" name="Zástupný symbol pro obsah 2"/>
          <p:cNvSpPr>
            <a:spLocks noGrp="1"/>
          </p:cNvSpPr>
          <p:nvPr>
            <p:ph sz="quarter" idx="1"/>
          </p:nvPr>
        </p:nvSpPr>
        <p:spPr/>
        <p:txBody>
          <a:bodyPr>
            <a:normAutofit/>
          </a:bodyPr>
          <a:lstStyle/>
          <a:p>
            <a:r>
              <a:rPr lang="pl-PL" dirty="0"/>
              <a:t>Agentura ochrany přírody a krajiny ČR</a:t>
            </a:r>
          </a:p>
          <a:p>
            <a:r>
              <a:rPr lang="pl-PL" dirty="0"/>
              <a:t>Národní parky, Chráněná krajinná území, Národní přírodní rezervace, přírodní rezervace</a:t>
            </a:r>
          </a:p>
          <a:p>
            <a:r>
              <a:rPr lang="pl-PL" dirty="0"/>
              <a:t>Přírodní památka, Národní přírodní památka</a:t>
            </a:r>
          </a:p>
          <a:p>
            <a:r>
              <a:rPr lang="pl-PL" dirty="0"/>
              <a:t>Památné stromy</a:t>
            </a:r>
            <a:endParaRPr lang="cs-CZ" dirty="0"/>
          </a:p>
        </p:txBody>
      </p:sp>
    </p:spTree>
    <p:extLst>
      <p:ext uri="{BB962C8B-B14F-4D97-AF65-F5344CB8AC3E}">
        <p14:creationId xmlns:p14="http://schemas.microsoft.com/office/powerpoint/2010/main" val="7417460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pl-PL" dirty="0"/>
              <a:t/>
            </a:r>
            <a:br>
              <a:rPr lang="pl-PL" dirty="0"/>
            </a:br>
            <a:r>
              <a:rPr lang="pl-PL" dirty="0"/>
              <a:t/>
            </a:r>
            <a:br>
              <a:rPr lang="pl-PL" dirty="0"/>
            </a:br>
            <a:r>
              <a:rPr lang="pl-PL" dirty="0"/>
              <a:t>Zákon o ochraně přírody a krajiny 114/1992 Sb. </a:t>
            </a:r>
            <a:endParaRPr lang="cs-CZ" dirty="0"/>
          </a:p>
        </p:txBody>
      </p:sp>
      <p:sp>
        <p:nvSpPr>
          <p:cNvPr id="3" name="Zástupný symbol pro obsah 2"/>
          <p:cNvSpPr>
            <a:spLocks noGrp="1"/>
          </p:cNvSpPr>
          <p:nvPr>
            <p:ph sz="quarter" idx="1"/>
          </p:nvPr>
        </p:nvSpPr>
        <p:spPr/>
        <p:txBody>
          <a:bodyPr>
            <a:normAutofit fontScale="92500" lnSpcReduction="10000"/>
          </a:bodyPr>
          <a:lstStyle/>
          <a:p>
            <a:r>
              <a:rPr lang="cs-CZ" dirty="0"/>
              <a:t>Úvodní ustanovení</a:t>
            </a:r>
          </a:p>
          <a:p>
            <a:r>
              <a:rPr lang="cs-CZ" dirty="0"/>
              <a:t>Obecná ochrana přírody a krajiny</a:t>
            </a:r>
          </a:p>
          <a:p>
            <a:r>
              <a:rPr lang="cs-CZ" dirty="0"/>
              <a:t>Zvláště chráněná území</a:t>
            </a:r>
          </a:p>
          <a:p>
            <a:r>
              <a:rPr lang="cs-CZ" dirty="0"/>
              <a:t>Natura 2000</a:t>
            </a:r>
          </a:p>
          <a:p>
            <a:r>
              <a:rPr lang="cs-CZ" dirty="0"/>
              <a:t>Památné stromy, zvláště chráněné druhy rostlin, živočichů a nerostů</a:t>
            </a:r>
          </a:p>
          <a:p>
            <a:r>
              <a:rPr lang="cs-CZ" dirty="0"/>
              <a:t>Některá omezení vlastnických práv, finanční příspěvky při ochraně přírody, přístup do krajiny, účast veřejnosti a právo na informace v ochraně přírody</a:t>
            </a:r>
          </a:p>
          <a:p>
            <a:r>
              <a:rPr lang="cs-CZ" dirty="0"/>
              <a:t>Orgány a státní správa v ochraně přírody</a:t>
            </a:r>
          </a:p>
          <a:p>
            <a:r>
              <a:rPr lang="cs-CZ" dirty="0"/>
              <a:t>Odpovědnost na úseku ochrany přírody</a:t>
            </a:r>
          </a:p>
          <a:p>
            <a:r>
              <a:rPr lang="cs-CZ" dirty="0"/>
              <a:t>Ustanovení společná, přechodná a závěrečná</a:t>
            </a:r>
          </a:p>
        </p:txBody>
      </p:sp>
    </p:spTree>
    <p:extLst>
      <p:ext uri="{BB962C8B-B14F-4D97-AF65-F5344CB8AC3E}">
        <p14:creationId xmlns:p14="http://schemas.microsoft.com/office/powerpoint/2010/main" val="32279986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438400"/>
            <a:ext cx="8229600" cy="990600"/>
          </a:xfrm>
        </p:spPr>
        <p:txBody>
          <a:bodyPr>
            <a:normAutofit fontScale="90000"/>
          </a:bodyPr>
          <a:lstStyle/>
          <a:p>
            <a:pPr algn="ctr"/>
            <a:r>
              <a:rPr lang="cs-CZ" dirty="0"/>
              <a:t>Soudní a správní rozhodnutí jako precedens pro doplnění právní řádu </a:t>
            </a:r>
          </a:p>
        </p:txBody>
      </p:sp>
      <p:sp>
        <p:nvSpPr>
          <p:cNvPr id="5" name="Zástupný obsah 4">
            <a:extLst>
              <a:ext uri="{FF2B5EF4-FFF2-40B4-BE49-F238E27FC236}">
                <a16:creationId xmlns:a16="http://schemas.microsoft.com/office/drawing/2014/main" id="{4140547F-3FBE-503B-FD81-CD3BDA99BEE3}"/>
              </a:ext>
            </a:extLst>
          </p:cNvPr>
          <p:cNvSpPr>
            <a:spLocks noGrp="1"/>
          </p:cNvSpPr>
          <p:nvPr>
            <p:ph sz="quarter" idx="1"/>
          </p:nvPr>
        </p:nvSpPr>
        <p:spPr/>
        <p:txBody>
          <a:bodyPr/>
          <a:lstStyle/>
          <a:p>
            <a:endParaRPr lang="cs-CZ" dirty="0"/>
          </a:p>
        </p:txBody>
      </p:sp>
    </p:spTree>
    <p:extLst>
      <p:ext uri="{BB962C8B-B14F-4D97-AF65-F5344CB8AC3E}">
        <p14:creationId xmlns:p14="http://schemas.microsoft.com/office/powerpoint/2010/main" val="22810837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438400"/>
            <a:ext cx="8229600" cy="990600"/>
          </a:xfrm>
        </p:spPr>
        <p:txBody>
          <a:bodyPr>
            <a:normAutofit fontScale="90000"/>
          </a:bodyPr>
          <a:lstStyle/>
          <a:p>
            <a:pPr algn="ctr"/>
            <a:r>
              <a:rPr lang="cs-CZ" dirty="0"/>
              <a:t>Soudní a správní rozhodnutí jako precedens pro doplnění právní řádu </a:t>
            </a:r>
          </a:p>
        </p:txBody>
      </p:sp>
      <p:sp>
        <p:nvSpPr>
          <p:cNvPr id="3" name="Zástupný symbol pro obsah 2"/>
          <p:cNvSpPr>
            <a:spLocks noGrp="1"/>
          </p:cNvSpPr>
          <p:nvPr>
            <p:ph sz="quarter" idx="1"/>
          </p:nvPr>
        </p:nvSpPr>
        <p:spPr/>
        <p:txBody>
          <a:bodyPr/>
          <a:lstStyle/>
          <a:p>
            <a:endParaRPr lang="cs-CZ" dirty="0"/>
          </a:p>
          <a:p>
            <a:pPr lvl="1"/>
            <a:endParaRPr lang="cs-CZ" dirty="0"/>
          </a:p>
          <a:p>
            <a:pPr lvl="1"/>
            <a:endParaRPr lang="cs-CZ" dirty="0"/>
          </a:p>
        </p:txBody>
      </p:sp>
    </p:spTree>
    <p:extLst>
      <p:ext uri="{BB962C8B-B14F-4D97-AF65-F5344CB8AC3E}">
        <p14:creationId xmlns:p14="http://schemas.microsoft.com/office/powerpoint/2010/main" val="39135482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Otázka</a:t>
            </a:r>
          </a:p>
        </p:txBody>
      </p:sp>
      <p:sp>
        <p:nvSpPr>
          <p:cNvPr id="3" name="Zástupný symbol pro obsah 2"/>
          <p:cNvSpPr>
            <a:spLocks noGrp="1"/>
          </p:cNvSpPr>
          <p:nvPr>
            <p:ph sz="quarter" idx="1"/>
          </p:nvPr>
        </p:nvSpPr>
        <p:spPr/>
        <p:txBody>
          <a:bodyPr/>
          <a:lstStyle/>
          <a:p>
            <a:endParaRPr lang="cs-CZ" dirty="0"/>
          </a:p>
          <a:p>
            <a:r>
              <a:rPr lang="cs-CZ" dirty="0"/>
              <a:t>Může být za kulturní památku prohlášen objekt, který je projevem nekulturnosti člověka?</a:t>
            </a:r>
          </a:p>
          <a:p>
            <a:pPr lvl="1"/>
            <a:endParaRPr lang="cs-CZ" dirty="0"/>
          </a:p>
          <a:p>
            <a:pPr lvl="1"/>
            <a:endParaRPr lang="cs-CZ" dirty="0"/>
          </a:p>
        </p:txBody>
      </p:sp>
    </p:spTree>
    <p:extLst>
      <p:ext uri="{BB962C8B-B14F-4D97-AF65-F5344CB8AC3E}">
        <p14:creationId xmlns:p14="http://schemas.microsoft.com/office/powerpoint/2010/main" val="12890328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Otázka</a:t>
            </a:r>
          </a:p>
        </p:txBody>
      </p:sp>
      <p:sp>
        <p:nvSpPr>
          <p:cNvPr id="3" name="Zástupný symbol pro obsah 2"/>
          <p:cNvSpPr>
            <a:spLocks noGrp="1"/>
          </p:cNvSpPr>
          <p:nvPr>
            <p:ph sz="quarter" idx="1"/>
          </p:nvPr>
        </p:nvSpPr>
        <p:spPr/>
        <p:txBody>
          <a:bodyPr/>
          <a:lstStyle/>
          <a:p>
            <a:endParaRPr lang="cs-CZ" dirty="0"/>
          </a:p>
          <a:p>
            <a:r>
              <a:rPr lang="cs-CZ" dirty="0"/>
              <a:t>Může být za kulturní památku prohlášen objekt, který je projevem nekulturnosti člověka?</a:t>
            </a:r>
          </a:p>
          <a:p>
            <a:pPr lvl="1"/>
            <a:endParaRPr lang="cs-CZ" dirty="0"/>
          </a:p>
          <a:p>
            <a:pPr lvl="1"/>
            <a:r>
              <a:rPr lang="cs-CZ" i="1" dirty="0"/>
              <a:t>I doklad „</a:t>
            </a:r>
            <a:r>
              <a:rPr lang="cs-CZ" i="1" dirty="0" err="1"/>
              <a:t>nekultury</a:t>
            </a:r>
            <a:r>
              <a:rPr lang="cs-CZ" i="1" dirty="0"/>
              <a:t>“</a:t>
            </a:r>
          </a:p>
          <a:p>
            <a:pPr lvl="1"/>
            <a:endParaRPr lang="cs-CZ" i="1" dirty="0"/>
          </a:p>
          <a:p>
            <a:pPr lvl="1"/>
            <a:r>
              <a:rPr lang="cs-CZ" dirty="0"/>
              <a:t>10 C 22/88 (Rozsudek Vrchního správního soudu spolkové země Porýní – Falc)</a:t>
            </a:r>
          </a:p>
          <a:p>
            <a:pPr lvl="1"/>
            <a:endParaRPr lang="cs-CZ" dirty="0"/>
          </a:p>
        </p:txBody>
      </p:sp>
    </p:spTree>
    <p:extLst>
      <p:ext uri="{BB962C8B-B14F-4D97-AF65-F5344CB8AC3E}">
        <p14:creationId xmlns:p14="http://schemas.microsoft.com/office/powerpoint/2010/main" val="6749885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Otázka</a:t>
            </a:r>
          </a:p>
        </p:txBody>
      </p:sp>
      <p:sp>
        <p:nvSpPr>
          <p:cNvPr id="3" name="Zástupný symbol pro obsah 2"/>
          <p:cNvSpPr>
            <a:spLocks noGrp="1"/>
          </p:cNvSpPr>
          <p:nvPr>
            <p:ph sz="quarter" idx="1"/>
          </p:nvPr>
        </p:nvSpPr>
        <p:spPr/>
        <p:txBody>
          <a:bodyPr>
            <a:normAutofit/>
          </a:bodyPr>
          <a:lstStyle/>
          <a:p>
            <a:endParaRPr lang="cs-CZ" dirty="0"/>
          </a:p>
          <a:p>
            <a:r>
              <a:rPr lang="cs-CZ" dirty="0"/>
              <a:t>Je možné chránit i památky či objekty, které nesplňují všechny znaky kulturní památky?</a:t>
            </a:r>
          </a:p>
          <a:p>
            <a:pPr lvl="1"/>
            <a:endParaRPr lang="cs-CZ" dirty="0"/>
          </a:p>
          <a:p>
            <a:pPr lvl="1"/>
            <a:endParaRPr lang="cs-CZ" dirty="0"/>
          </a:p>
          <a:p>
            <a:endParaRPr lang="cs-CZ" dirty="0"/>
          </a:p>
        </p:txBody>
      </p:sp>
    </p:spTree>
    <p:extLst>
      <p:ext uri="{BB962C8B-B14F-4D97-AF65-F5344CB8AC3E}">
        <p14:creationId xmlns:p14="http://schemas.microsoft.com/office/powerpoint/2010/main" val="40392989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Otázka</a:t>
            </a:r>
          </a:p>
        </p:txBody>
      </p:sp>
      <p:sp>
        <p:nvSpPr>
          <p:cNvPr id="3" name="Zástupný symbol pro obsah 2"/>
          <p:cNvSpPr>
            <a:spLocks noGrp="1"/>
          </p:cNvSpPr>
          <p:nvPr>
            <p:ph sz="quarter" idx="1"/>
          </p:nvPr>
        </p:nvSpPr>
        <p:spPr/>
        <p:txBody>
          <a:bodyPr>
            <a:normAutofit fontScale="92500"/>
          </a:bodyPr>
          <a:lstStyle/>
          <a:p>
            <a:endParaRPr lang="cs-CZ" dirty="0"/>
          </a:p>
          <a:p>
            <a:r>
              <a:rPr lang="cs-CZ" dirty="0"/>
              <a:t>Je možné chránit i památky či objekty, které nesplňují všechny znaky kulturní památky?</a:t>
            </a:r>
          </a:p>
          <a:p>
            <a:pPr lvl="1"/>
            <a:endParaRPr lang="cs-CZ" dirty="0"/>
          </a:p>
          <a:p>
            <a:pPr lvl="1" algn="just"/>
            <a:r>
              <a:rPr lang="cs-CZ" i="1" dirty="0"/>
              <a:t>Naléhavým úkolem ochrany památek je zjevně něco mnohem více, než chránit pouze takříkajíc jedinečné, prvotřídní památky; má chránit také takové věci, které jsou pod tímto prahem obzvláštního svědectví vývoje země a lidí</a:t>
            </a:r>
          </a:p>
          <a:p>
            <a:pPr lvl="1"/>
            <a:endParaRPr lang="cs-CZ" i="1" dirty="0"/>
          </a:p>
          <a:p>
            <a:pPr lvl="1"/>
            <a:r>
              <a:rPr lang="cs-CZ" i="1" dirty="0"/>
              <a:t>Památková zóna</a:t>
            </a:r>
          </a:p>
          <a:p>
            <a:pPr lvl="1"/>
            <a:endParaRPr lang="cs-CZ" i="1" dirty="0"/>
          </a:p>
          <a:p>
            <a:pPr lvl="1"/>
            <a:r>
              <a:rPr lang="cs-CZ" dirty="0"/>
              <a:t>3 </a:t>
            </a:r>
            <a:r>
              <a:rPr lang="cs-CZ" dirty="0" err="1"/>
              <a:t>ObOWi</a:t>
            </a:r>
            <a:r>
              <a:rPr lang="cs-CZ" dirty="0"/>
              <a:t> 107/86 (Usnesení bavorského Nejvyššího zemského soudu) </a:t>
            </a:r>
          </a:p>
          <a:p>
            <a:pPr lvl="1"/>
            <a:endParaRPr lang="cs-CZ" dirty="0"/>
          </a:p>
          <a:p>
            <a:endParaRPr lang="cs-CZ" dirty="0"/>
          </a:p>
        </p:txBody>
      </p:sp>
    </p:spTree>
    <p:extLst>
      <p:ext uri="{BB962C8B-B14F-4D97-AF65-F5344CB8AC3E}">
        <p14:creationId xmlns:p14="http://schemas.microsoft.com/office/powerpoint/2010/main" val="6398522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Vývoj památkové péče</a:t>
            </a:r>
          </a:p>
        </p:txBody>
      </p:sp>
      <p:sp>
        <p:nvSpPr>
          <p:cNvPr id="3" name="Zástupný symbol pro obsah 2"/>
          <p:cNvSpPr>
            <a:spLocks noGrp="1"/>
          </p:cNvSpPr>
          <p:nvPr>
            <p:ph sz="quarter" idx="1"/>
          </p:nvPr>
        </p:nvSpPr>
        <p:spPr/>
        <p:txBody>
          <a:bodyPr>
            <a:normAutofit lnSpcReduction="10000"/>
          </a:bodyPr>
          <a:lstStyle/>
          <a:p>
            <a:r>
              <a:rPr lang="cs-CZ" dirty="0"/>
              <a:t>55/1954 o chráněné oblasti Pražského hradu</a:t>
            </a:r>
          </a:p>
          <a:p>
            <a:endParaRPr lang="cs-CZ" dirty="0"/>
          </a:p>
          <a:p>
            <a:r>
              <a:rPr lang="cs-CZ" dirty="0"/>
              <a:t>22/1958 zákon 22/1958 o kulturních památkách</a:t>
            </a:r>
          </a:p>
          <a:p>
            <a:pPr lvl="1"/>
            <a:r>
              <a:rPr lang="cs-CZ" dirty="0"/>
              <a:t>118/1959 o památkových ochranných pásmech</a:t>
            </a:r>
          </a:p>
          <a:p>
            <a:pPr lvl="1"/>
            <a:r>
              <a:rPr lang="cs-CZ" dirty="0"/>
              <a:t>117/1959 o NKP</a:t>
            </a:r>
          </a:p>
          <a:p>
            <a:endParaRPr lang="cs-CZ" dirty="0"/>
          </a:p>
          <a:p>
            <a:r>
              <a:rPr lang="cs-CZ" dirty="0"/>
              <a:t>70. léta</a:t>
            </a:r>
          </a:p>
          <a:p>
            <a:pPr lvl="1"/>
            <a:r>
              <a:rPr lang="cs-CZ" dirty="0"/>
              <a:t>Dlouhodobá koncepce rozvoje státní památkové péče</a:t>
            </a:r>
          </a:p>
          <a:p>
            <a:pPr lvl="2"/>
            <a:r>
              <a:rPr lang="cs-CZ" dirty="0"/>
              <a:t>1972 – 1973</a:t>
            </a:r>
          </a:p>
          <a:p>
            <a:pPr lvl="1"/>
            <a:r>
              <a:rPr lang="cs-CZ" dirty="0"/>
              <a:t>zřízení nové kategorie tzv. památkových zón</a:t>
            </a:r>
          </a:p>
          <a:p>
            <a:endParaRPr lang="cs-CZ" dirty="0"/>
          </a:p>
          <a:p>
            <a:r>
              <a:rPr lang="cs-CZ" dirty="0"/>
              <a:t>Zákon 20/1987 Sb. o státní památkové péči</a:t>
            </a:r>
          </a:p>
          <a:p>
            <a:endParaRPr lang="cs-CZ" dirty="0"/>
          </a:p>
        </p:txBody>
      </p:sp>
    </p:spTree>
    <p:extLst>
      <p:ext uri="{BB962C8B-B14F-4D97-AF65-F5344CB8AC3E}">
        <p14:creationId xmlns:p14="http://schemas.microsoft.com/office/powerpoint/2010/main" val="35015246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Otázka</a:t>
            </a:r>
          </a:p>
        </p:txBody>
      </p:sp>
      <p:sp>
        <p:nvSpPr>
          <p:cNvPr id="3" name="Zástupný symbol pro obsah 2"/>
          <p:cNvSpPr>
            <a:spLocks noGrp="1"/>
          </p:cNvSpPr>
          <p:nvPr>
            <p:ph sz="quarter" idx="1"/>
          </p:nvPr>
        </p:nvSpPr>
        <p:spPr/>
        <p:txBody>
          <a:bodyPr/>
          <a:lstStyle/>
          <a:p>
            <a:endParaRPr lang="cs-CZ" dirty="0"/>
          </a:p>
          <a:p>
            <a:r>
              <a:rPr lang="cs-CZ" dirty="0"/>
              <a:t>Co to znamená, že za kulturní památku může být prohlášen objekt, který má </a:t>
            </a:r>
            <a:r>
              <a:rPr lang="cs-CZ" b="1" dirty="0"/>
              <a:t>přímý vztah </a:t>
            </a:r>
            <a:r>
              <a:rPr lang="cs-CZ" dirty="0"/>
              <a:t>k osobnosti?</a:t>
            </a:r>
          </a:p>
          <a:p>
            <a:endParaRPr lang="cs-CZ" dirty="0"/>
          </a:p>
        </p:txBody>
      </p:sp>
    </p:spTree>
    <p:extLst>
      <p:ext uri="{BB962C8B-B14F-4D97-AF65-F5344CB8AC3E}">
        <p14:creationId xmlns:p14="http://schemas.microsoft.com/office/powerpoint/2010/main" val="27924325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Otázka</a:t>
            </a:r>
          </a:p>
        </p:txBody>
      </p:sp>
      <p:sp>
        <p:nvSpPr>
          <p:cNvPr id="3" name="Zástupný symbol pro obsah 2"/>
          <p:cNvSpPr>
            <a:spLocks noGrp="1"/>
          </p:cNvSpPr>
          <p:nvPr>
            <p:ph sz="quarter" idx="1"/>
          </p:nvPr>
        </p:nvSpPr>
        <p:spPr/>
        <p:txBody>
          <a:bodyPr/>
          <a:lstStyle/>
          <a:p>
            <a:endParaRPr lang="cs-CZ" dirty="0"/>
          </a:p>
          <a:p>
            <a:r>
              <a:rPr lang="cs-CZ" dirty="0"/>
              <a:t>Co to znamená, že za kulturní památku může být prohlášen objekt, který má </a:t>
            </a:r>
            <a:r>
              <a:rPr lang="cs-CZ" b="1" dirty="0"/>
              <a:t>přímý vztah </a:t>
            </a:r>
            <a:r>
              <a:rPr lang="cs-CZ" dirty="0"/>
              <a:t>k osobnosti?</a:t>
            </a:r>
          </a:p>
          <a:p>
            <a:endParaRPr lang="cs-CZ" dirty="0"/>
          </a:p>
          <a:p>
            <a:pPr lvl="1"/>
            <a:r>
              <a:rPr lang="cs-CZ" i="1" dirty="0"/>
              <a:t>které osobnosti to byly, zda uvedený dům postavili, zda a po jakou dobu v něm bydleli </a:t>
            </a:r>
          </a:p>
          <a:p>
            <a:pPr lvl="1"/>
            <a:endParaRPr lang="cs-CZ" i="1" dirty="0"/>
          </a:p>
          <a:p>
            <a:pPr lvl="1"/>
            <a:r>
              <a:rPr lang="cs-CZ" dirty="0"/>
              <a:t>5 As 84/2009 (Rozsudek Nejvyššího správního soudu)</a:t>
            </a:r>
          </a:p>
        </p:txBody>
      </p:sp>
    </p:spTree>
    <p:extLst>
      <p:ext uri="{BB962C8B-B14F-4D97-AF65-F5344CB8AC3E}">
        <p14:creationId xmlns:p14="http://schemas.microsoft.com/office/powerpoint/2010/main" val="32019486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Otázka</a:t>
            </a:r>
          </a:p>
        </p:txBody>
      </p:sp>
      <p:sp>
        <p:nvSpPr>
          <p:cNvPr id="3" name="Zástupný symbol pro obsah 2"/>
          <p:cNvSpPr>
            <a:spLocks noGrp="1"/>
          </p:cNvSpPr>
          <p:nvPr>
            <p:ph sz="quarter" idx="1"/>
          </p:nvPr>
        </p:nvSpPr>
        <p:spPr/>
        <p:txBody>
          <a:bodyPr>
            <a:normAutofit/>
          </a:bodyPr>
          <a:lstStyle/>
          <a:p>
            <a:endParaRPr lang="cs-CZ" dirty="0"/>
          </a:p>
          <a:p>
            <a:r>
              <a:rPr lang="cs-CZ" dirty="0"/>
              <a:t>Je ochrana objektu podle památkového zákona možná i v jeho velmi zchátralém stavu?</a:t>
            </a:r>
          </a:p>
          <a:p>
            <a:pPr marL="274320" lvl="1" indent="0">
              <a:buNone/>
            </a:pPr>
            <a:endParaRPr lang="cs-CZ" i="1" dirty="0"/>
          </a:p>
          <a:p>
            <a:r>
              <a:rPr lang="cs-CZ" dirty="0"/>
              <a:t>Aneb ztrácí objekt chátráním vlastnosti či znaky Kulturní památky?</a:t>
            </a:r>
          </a:p>
          <a:p>
            <a:pPr lvl="1"/>
            <a:endParaRPr lang="cs-CZ" dirty="0"/>
          </a:p>
        </p:txBody>
      </p:sp>
    </p:spTree>
    <p:extLst>
      <p:ext uri="{BB962C8B-B14F-4D97-AF65-F5344CB8AC3E}">
        <p14:creationId xmlns:p14="http://schemas.microsoft.com/office/powerpoint/2010/main" val="28592876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Otázka</a:t>
            </a:r>
          </a:p>
        </p:txBody>
      </p:sp>
      <p:sp>
        <p:nvSpPr>
          <p:cNvPr id="3" name="Zástupný symbol pro obsah 2"/>
          <p:cNvSpPr>
            <a:spLocks noGrp="1"/>
          </p:cNvSpPr>
          <p:nvPr>
            <p:ph sz="quarter" idx="1"/>
          </p:nvPr>
        </p:nvSpPr>
        <p:spPr/>
        <p:txBody>
          <a:bodyPr>
            <a:normAutofit fontScale="92500" lnSpcReduction="10000"/>
          </a:bodyPr>
          <a:lstStyle/>
          <a:p>
            <a:endParaRPr lang="cs-CZ" dirty="0"/>
          </a:p>
          <a:p>
            <a:r>
              <a:rPr lang="cs-CZ" dirty="0"/>
              <a:t>Je ochrana objektu podle památkového zákona možná i v jeho velmi zchátralém stavu?</a:t>
            </a:r>
          </a:p>
          <a:p>
            <a:pPr lvl="1"/>
            <a:r>
              <a:rPr lang="cs-CZ" i="1" dirty="0"/>
              <a:t>Ano</a:t>
            </a:r>
          </a:p>
          <a:p>
            <a:pPr marL="274320" lvl="1" indent="0">
              <a:buNone/>
            </a:pPr>
            <a:endParaRPr lang="cs-CZ" i="1" dirty="0"/>
          </a:p>
          <a:p>
            <a:r>
              <a:rPr lang="cs-CZ" dirty="0"/>
              <a:t>Aneb ztrácí objekt chátráním vlastnosti či znaky Kulturní památky?</a:t>
            </a:r>
          </a:p>
          <a:p>
            <a:pPr lvl="1"/>
            <a:r>
              <a:rPr lang="cs-CZ" i="1" dirty="0"/>
              <a:t>Ne</a:t>
            </a:r>
          </a:p>
          <a:p>
            <a:pPr lvl="1"/>
            <a:endParaRPr lang="cs-CZ" dirty="0"/>
          </a:p>
          <a:p>
            <a:pPr lvl="1" algn="just"/>
            <a:r>
              <a:rPr lang="cs-CZ" i="1" dirty="0"/>
              <a:t>je-li ohrožen stav objektu, který má určitou památkovou hodnotu, o to více je nezbytná jeho ochrana prostřednictvím návrhu na jeho prohlášení za kulturní památku</a:t>
            </a:r>
          </a:p>
          <a:p>
            <a:pPr lvl="1"/>
            <a:r>
              <a:rPr lang="cs-CZ" dirty="0"/>
              <a:t>6 As 37/2009 (Rozsudek Nejvyššího správního soudu)</a:t>
            </a:r>
          </a:p>
        </p:txBody>
      </p:sp>
    </p:spTree>
    <p:extLst>
      <p:ext uri="{BB962C8B-B14F-4D97-AF65-F5344CB8AC3E}">
        <p14:creationId xmlns:p14="http://schemas.microsoft.com/office/powerpoint/2010/main" val="36098887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pic>
        <p:nvPicPr>
          <p:cNvPr id="11" name="Zástupný obsah 10">
            <a:extLst>
              <a:ext uri="{FF2B5EF4-FFF2-40B4-BE49-F238E27FC236}">
                <a16:creationId xmlns:a16="http://schemas.microsoft.com/office/drawing/2014/main" id="{C5895258-FBB4-70D3-1A38-5F01776D7DE5}"/>
              </a:ext>
            </a:extLst>
          </p:cNvPr>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539552" y="1052736"/>
            <a:ext cx="7534664" cy="4937125"/>
          </a:xfrm>
        </p:spPr>
      </p:pic>
    </p:spTree>
    <p:extLst>
      <p:ext uri="{BB962C8B-B14F-4D97-AF65-F5344CB8AC3E}">
        <p14:creationId xmlns:p14="http://schemas.microsoft.com/office/powerpoint/2010/main" val="23446242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pic>
        <p:nvPicPr>
          <p:cNvPr id="6" name="Zástupný obsah 5" descr="Obsah obrázku venku, budova, okno, obloha&#10;&#10;Popis byl vytvořen automaticky">
            <a:extLst>
              <a:ext uri="{FF2B5EF4-FFF2-40B4-BE49-F238E27FC236}">
                <a16:creationId xmlns:a16="http://schemas.microsoft.com/office/drawing/2014/main" id="{7E909DE5-4460-E5F1-7600-770B9102A068}"/>
              </a:ext>
            </a:extLst>
          </p:cNvPr>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616270" y="1052736"/>
            <a:ext cx="7700146" cy="5129291"/>
          </a:xfrm>
        </p:spPr>
      </p:pic>
    </p:spTree>
    <p:extLst>
      <p:ext uri="{BB962C8B-B14F-4D97-AF65-F5344CB8AC3E}">
        <p14:creationId xmlns:p14="http://schemas.microsoft.com/office/powerpoint/2010/main" val="16069468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Otázka</a:t>
            </a:r>
          </a:p>
        </p:txBody>
      </p:sp>
      <p:sp>
        <p:nvSpPr>
          <p:cNvPr id="3" name="Zástupný symbol pro obsah 2"/>
          <p:cNvSpPr>
            <a:spLocks noGrp="1"/>
          </p:cNvSpPr>
          <p:nvPr>
            <p:ph sz="quarter" idx="1"/>
          </p:nvPr>
        </p:nvSpPr>
        <p:spPr/>
        <p:txBody>
          <a:bodyPr>
            <a:normAutofit/>
          </a:bodyPr>
          <a:lstStyle/>
          <a:p>
            <a:endParaRPr lang="cs-CZ" dirty="0"/>
          </a:p>
          <a:p>
            <a:pPr algn="just"/>
            <a:r>
              <a:rPr lang="cs-CZ" dirty="0"/>
              <a:t>Vztahuje se na objekt památkový zákon, i když je objekt pouze v průběhu řízení (podání návrhu), kdy může být návrh na zařazení mezi kulturní památky schválen nebo zamítnut?</a:t>
            </a:r>
          </a:p>
          <a:p>
            <a:r>
              <a:rPr lang="cs-CZ" dirty="0"/>
              <a:t>Může být odstraněna stavba během řízení o KP?</a:t>
            </a:r>
          </a:p>
          <a:p>
            <a:pPr lvl="1"/>
            <a:endParaRPr lang="cs-CZ" dirty="0"/>
          </a:p>
        </p:txBody>
      </p:sp>
    </p:spTree>
    <p:extLst>
      <p:ext uri="{BB962C8B-B14F-4D97-AF65-F5344CB8AC3E}">
        <p14:creationId xmlns:p14="http://schemas.microsoft.com/office/powerpoint/2010/main" val="34396666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Otázka</a:t>
            </a:r>
          </a:p>
        </p:txBody>
      </p:sp>
      <p:sp>
        <p:nvSpPr>
          <p:cNvPr id="3" name="Zástupný symbol pro obsah 2"/>
          <p:cNvSpPr>
            <a:spLocks noGrp="1"/>
          </p:cNvSpPr>
          <p:nvPr>
            <p:ph sz="quarter" idx="1"/>
          </p:nvPr>
        </p:nvSpPr>
        <p:spPr/>
        <p:txBody>
          <a:bodyPr>
            <a:normAutofit fontScale="92500" lnSpcReduction="10000"/>
          </a:bodyPr>
          <a:lstStyle/>
          <a:p>
            <a:endParaRPr lang="cs-CZ" dirty="0"/>
          </a:p>
          <a:p>
            <a:pPr algn="just"/>
            <a:r>
              <a:rPr lang="cs-CZ" dirty="0"/>
              <a:t>Vztahuje se na objekt památkový zákon, i když je objekt pouze v průběhu řízení (podání návrhu), kdy může být návrh na zařazení mezi kulturní památky schválen nebo zamítnut?</a:t>
            </a:r>
          </a:p>
          <a:p>
            <a:pPr marL="548640" lvl="2">
              <a:spcBef>
                <a:spcPts val="600"/>
              </a:spcBef>
              <a:buClr>
                <a:schemeClr val="accent1"/>
              </a:buClr>
            </a:pPr>
            <a:r>
              <a:rPr lang="cs-CZ" sz="2300" dirty="0">
                <a:solidFill>
                  <a:schemeClr val="tx2"/>
                </a:solidFill>
              </a:rPr>
              <a:t>Ano, vztahuje</a:t>
            </a:r>
          </a:p>
          <a:p>
            <a:r>
              <a:rPr lang="cs-CZ" dirty="0"/>
              <a:t>Může být odstraněna stavba během řízení o KP?</a:t>
            </a:r>
          </a:p>
          <a:p>
            <a:pPr lvl="1"/>
            <a:r>
              <a:rPr lang="cs-CZ" dirty="0"/>
              <a:t>Ne</a:t>
            </a:r>
          </a:p>
          <a:p>
            <a:pPr lvl="1"/>
            <a:r>
              <a:rPr lang="cs-CZ" dirty="0"/>
              <a:t>§ 3 odst. 3</a:t>
            </a:r>
          </a:p>
          <a:p>
            <a:pPr lvl="2" algn="just"/>
            <a:r>
              <a:rPr lang="cs-CZ" i="1" dirty="0"/>
              <a:t>Vlastník věci je povinen od doručení vyrozumění podle odstavce 2 až do rozhodnutí ministerstva kultury </a:t>
            </a:r>
            <a:r>
              <a:rPr lang="cs-CZ" b="1" i="1" dirty="0"/>
              <a:t>chránit věc před poškozením, zničením nebo odcizením</a:t>
            </a:r>
            <a:r>
              <a:rPr lang="cs-CZ" i="1" dirty="0"/>
              <a:t> a oznámit ministerstvu kultury každou </a:t>
            </a:r>
            <a:r>
              <a:rPr lang="cs-CZ" b="1" i="1" dirty="0"/>
              <a:t>zamýšlenou i uskutečněnou změnu jejího vlastnictví, správy nebo užívání</a:t>
            </a:r>
          </a:p>
          <a:p>
            <a:pPr lvl="1"/>
            <a:endParaRPr lang="cs-CZ" dirty="0"/>
          </a:p>
        </p:txBody>
      </p:sp>
    </p:spTree>
    <p:extLst>
      <p:ext uri="{BB962C8B-B14F-4D97-AF65-F5344CB8AC3E}">
        <p14:creationId xmlns:p14="http://schemas.microsoft.com/office/powerpoint/2010/main" val="18465639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sz="quarter" idx="1"/>
          </p:nvPr>
        </p:nvSpPr>
        <p:spPr/>
        <p:txBody>
          <a:bodyPr>
            <a:normAutofit/>
          </a:bodyPr>
          <a:lstStyle/>
          <a:p>
            <a:endParaRPr lang="cs-CZ" dirty="0"/>
          </a:p>
          <a:p>
            <a:pPr lvl="1"/>
            <a:endParaRPr lang="cs-CZ" dirty="0"/>
          </a:p>
        </p:txBody>
      </p:sp>
      <p:pic>
        <p:nvPicPr>
          <p:cNvPr id="5" name="Obrázek 4" descr="Obsah obrázku venku, Pozemní vozidlo, vozidlo, obloha&#10;&#10;Popis byl vytvořen automaticky">
            <a:extLst>
              <a:ext uri="{FF2B5EF4-FFF2-40B4-BE49-F238E27FC236}">
                <a16:creationId xmlns:a16="http://schemas.microsoft.com/office/drawing/2014/main" id="{16297932-8DC1-2B1F-BD76-0AFADF767D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3526" y="1219200"/>
            <a:ext cx="8476948" cy="5654770"/>
          </a:xfrm>
          <a:prstGeom prst="rect">
            <a:avLst/>
          </a:prstGeom>
        </p:spPr>
      </p:pic>
    </p:spTree>
    <p:extLst>
      <p:ext uri="{BB962C8B-B14F-4D97-AF65-F5344CB8AC3E}">
        <p14:creationId xmlns:p14="http://schemas.microsoft.com/office/powerpoint/2010/main" val="11416141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sz="quarter" idx="1"/>
          </p:nvPr>
        </p:nvSpPr>
        <p:spPr/>
        <p:txBody>
          <a:bodyPr>
            <a:normAutofit/>
          </a:bodyPr>
          <a:lstStyle/>
          <a:p>
            <a:endParaRPr lang="cs-CZ" dirty="0"/>
          </a:p>
          <a:p>
            <a:pPr lvl="1"/>
            <a:endParaRPr lang="cs-CZ" dirty="0"/>
          </a:p>
        </p:txBody>
      </p:sp>
      <p:pic>
        <p:nvPicPr>
          <p:cNvPr id="11" name="Obrázek 10" descr="Obsah obrázku venku, strom, obloha, budova&#10;&#10;Popis byl vytvořen automaticky">
            <a:extLst>
              <a:ext uri="{FF2B5EF4-FFF2-40B4-BE49-F238E27FC236}">
                <a16:creationId xmlns:a16="http://schemas.microsoft.com/office/drawing/2014/main" id="{1619F033-DC5B-C543-C3F8-229C006D0B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152400"/>
            <a:ext cx="6180356" cy="3840813"/>
          </a:xfrm>
          <a:prstGeom prst="rect">
            <a:avLst/>
          </a:prstGeom>
        </p:spPr>
      </p:pic>
      <p:pic>
        <p:nvPicPr>
          <p:cNvPr id="13" name="Obrázek 12" descr="Obsah obrázku venku, obloha, mrak, silnice&#10;&#10;Popis byl vytvořen automaticky">
            <a:extLst>
              <a:ext uri="{FF2B5EF4-FFF2-40B4-BE49-F238E27FC236}">
                <a16:creationId xmlns:a16="http://schemas.microsoft.com/office/drawing/2014/main" id="{C295011A-5681-25F6-B53E-6B1BD09571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6570" y="3284984"/>
            <a:ext cx="4599926" cy="3549819"/>
          </a:xfrm>
          <a:prstGeom prst="rect">
            <a:avLst/>
          </a:prstGeom>
        </p:spPr>
      </p:pic>
    </p:spTree>
    <p:extLst>
      <p:ext uri="{BB962C8B-B14F-4D97-AF65-F5344CB8AC3E}">
        <p14:creationId xmlns:p14="http://schemas.microsoft.com/office/powerpoint/2010/main" val="24753580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Pozdně zapsané památky</a:t>
            </a:r>
          </a:p>
        </p:txBody>
      </p:sp>
      <p:sp>
        <p:nvSpPr>
          <p:cNvPr id="3" name="Zástupný symbol pro obsah 2"/>
          <p:cNvSpPr>
            <a:spLocks noGrp="1"/>
          </p:cNvSpPr>
          <p:nvPr>
            <p:ph sz="quarter" idx="1"/>
          </p:nvPr>
        </p:nvSpPr>
        <p:spPr/>
        <p:txBody>
          <a:bodyPr>
            <a:normAutofit fontScale="92500"/>
          </a:bodyPr>
          <a:lstStyle/>
          <a:p>
            <a:r>
              <a:rPr lang="cs-CZ" dirty="0"/>
              <a:t>Město Brno se soudilo s Ministerstvem kultury kvůli rekonstrukci Polikliniky Zahradníkova. Zjistilo se, že poliklinika nikdy nebyla památkou.</a:t>
            </a:r>
          </a:p>
          <a:p>
            <a:r>
              <a:rPr lang="cs-CZ" dirty="0"/>
              <a:t>V roce 1987 se totiž pozdně zapsalo cca 2000 kulturních památek do ústředního seznamu kulturních památek</a:t>
            </a:r>
          </a:p>
          <a:p>
            <a:r>
              <a:rPr lang="cs-CZ" dirty="0"/>
              <a:t>Z toho v Brně jich bylo 1400.</a:t>
            </a:r>
          </a:p>
          <a:p>
            <a:r>
              <a:rPr lang="cs-CZ" dirty="0"/>
              <a:t>Rychlost znovu zápisu je 30 památek ročně.</a:t>
            </a:r>
          </a:p>
          <a:p>
            <a:r>
              <a:rPr lang="cs-CZ" dirty="0"/>
              <a:t>Řešením mělo být vyhlášení památkové zóny, která však chrání především urbánní hodnoty, nikoliv architektonické</a:t>
            </a:r>
          </a:p>
          <a:p>
            <a:r>
              <a:rPr lang="cs-CZ" dirty="0"/>
              <a:t>Více viz kulaté stoly např. zde https://www.youtube.com/watch?v=hekwEiIwYJo</a:t>
            </a:r>
          </a:p>
        </p:txBody>
      </p:sp>
    </p:spTree>
    <p:extLst>
      <p:ext uri="{BB962C8B-B14F-4D97-AF65-F5344CB8AC3E}">
        <p14:creationId xmlns:p14="http://schemas.microsoft.com/office/powerpoint/2010/main" val="8812508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sz="quarter" idx="1"/>
          </p:nvPr>
        </p:nvSpPr>
        <p:spPr/>
        <p:txBody>
          <a:bodyPr>
            <a:normAutofit/>
          </a:bodyPr>
          <a:lstStyle/>
          <a:p>
            <a:endParaRPr lang="cs-CZ" dirty="0"/>
          </a:p>
          <a:p>
            <a:pPr lvl="1"/>
            <a:endParaRPr lang="cs-CZ" dirty="0"/>
          </a:p>
        </p:txBody>
      </p:sp>
      <p:pic>
        <p:nvPicPr>
          <p:cNvPr id="5" name="Obrázek 4" descr="Obsah obrázku budova, venku, strom, dům&#10;&#10;Popis byl vytvořen automaticky">
            <a:extLst>
              <a:ext uri="{FF2B5EF4-FFF2-40B4-BE49-F238E27FC236}">
                <a16:creationId xmlns:a16="http://schemas.microsoft.com/office/drawing/2014/main" id="{BB302EC5-5ED4-BF74-F7B8-EA29752532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362074"/>
            <a:ext cx="8435280" cy="4881216"/>
          </a:xfrm>
          <a:prstGeom prst="rect">
            <a:avLst/>
          </a:prstGeom>
        </p:spPr>
      </p:pic>
    </p:spTree>
    <p:extLst>
      <p:ext uri="{BB962C8B-B14F-4D97-AF65-F5344CB8AC3E}">
        <p14:creationId xmlns:p14="http://schemas.microsoft.com/office/powerpoint/2010/main" val="14204574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Otázka</a:t>
            </a:r>
          </a:p>
        </p:txBody>
      </p:sp>
      <p:sp>
        <p:nvSpPr>
          <p:cNvPr id="3" name="Zástupný symbol pro obsah 2"/>
          <p:cNvSpPr>
            <a:spLocks noGrp="1"/>
          </p:cNvSpPr>
          <p:nvPr>
            <p:ph sz="quarter" idx="1"/>
          </p:nvPr>
        </p:nvSpPr>
        <p:spPr/>
        <p:txBody>
          <a:bodyPr/>
          <a:lstStyle/>
          <a:p>
            <a:endParaRPr lang="cs-CZ" dirty="0"/>
          </a:p>
          <a:p>
            <a:r>
              <a:rPr lang="cs-CZ" dirty="0"/>
              <a:t>Existuje nějaký postih pro vlastníka KP, který neplní svoji roli dle památkového zákona?</a:t>
            </a:r>
          </a:p>
          <a:p>
            <a:endParaRPr lang="cs-CZ" dirty="0"/>
          </a:p>
        </p:txBody>
      </p:sp>
    </p:spTree>
    <p:extLst>
      <p:ext uri="{BB962C8B-B14F-4D97-AF65-F5344CB8AC3E}">
        <p14:creationId xmlns:p14="http://schemas.microsoft.com/office/powerpoint/2010/main" val="36893721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Otázka</a:t>
            </a:r>
          </a:p>
        </p:txBody>
      </p:sp>
      <p:sp>
        <p:nvSpPr>
          <p:cNvPr id="3" name="Zástupný symbol pro obsah 2"/>
          <p:cNvSpPr>
            <a:spLocks noGrp="1"/>
          </p:cNvSpPr>
          <p:nvPr>
            <p:ph sz="quarter" idx="1"/>
          </p:nvPr>
        </p:nvSpPr>
        <p:spPr/>
        <p:txBody>
          <a:bodyPr/>
          <a:lstStyle/>
          <a:p>
            <a:endParaRPr lang="cs-CZ" dirty="0"/>
          </a:p>
          <a:p>
            <a:r>
              <a:rPr lang="cs-CZ" dirty="0"/>
              <a:t>Existuje nějaký postih pro vlastníka KP, který neplní svoji roli dle památkového zákona?</a:t>
            </a:r>
          </a:p>
          <a:p>
            <a:endParaRPr lang="cs-CZ" dirty="0"/>
          </a:p>
          <a:p>
            <a:pPr lvl="1"/>
            <a:r>
              <a:rPr lang="cs-CZ" i="1" dirty="0"/>
              <a:t>§ 229 trestního zákoníku</a:t>
            </a:r>
          </a:p>
          <a:p>
            <a:pPr lvl="2" algn="just"/>
            <a:r>
              <a:rPr lang="cs-CZ" i="1" dirty="0"/>
              <a:t>Kdo poškodí důležitý zájem kulturní, vědecký, na ochraně přírody, krajiny nebo životního prostředí, chráněný jiným právním předpisem</a:t>
            </a:r>
          </a:p>
          <a:p>
            <a:pPr lvl="2" algn="just"/>
            <a:r>
              <a:rPr lang="cs-CZ" i="1" dirty="0"/>
              <a:t>bude potrestán odnětím svobody až na dvě léta, zákazem činnosti nebo propadnutím věci nebo jiné majetkové hodnoty</a:t>
            </a:r>
            <a:endParaRPr lang="cs-CZ" dirty="0"/>
          </a:p>
        </p:txBody>
      </p:sp>
    </p:spTree>
    <p:extLst>
      <p:ext uri="{BB962C8B-B14F-4D97-AF65-F5344CB8AC3E}">
        <p14:creationId xmlns:p14="http://schemas.microsoft.com/office/powerpoint/2010/main" val="231984912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Otázka</a:t>
            </a:r>
          </a:p>
        </p:txBody>
      </p:sp>
      <p:sp>
        <p:nvSpPr>
          <p:cNvPr id="3" name="Zástupný symbol pro obsah 2"/>
          <p:cNvSpPr>
            <a:spLocks noGrp="1"/>
          </p:cNvSpPr>
          <p:nvPr>
            <p:ph sz="quarter" idx="1"/>
          </p:nvPr>
        </p:nvSpPr>
        <p:spPr/>
        <p:txBody>
          <a:bodyPr/>
          <a:lstStyle/>
          <a:p>
            <a:endParaRPr lang="cs-CZ" dirty="0"/>
          </a:p>
          <a:p>
            <a:r>
              <a:rPr lang="cs-CZ" dirty="0"/>
              <a:t>Co to znamená poškodit důležitý zájem?</a:t>
            </a:r>
          </a:p>
          <a:p>
            <a:pPr lvl="1"/>
            <a:endParaRPr lang="cs-CZ" dirty="0"/>
          </a:p>
          <a:p>
            <a:pPr lvl="1"/>
            <a:endParaRPr lang="cs-CZ" dirty="0"/>
          </a:p>
        </p:txBody>
      </p:sp>
    </p:spTree>
    <p:extLst>
      <p:ext uri="{BB962C8B-B14F-4D97-AF65-F5344CB8AC3E}">
        <p14:creationId xmlns:p14="http://schemas.microsoft.com/office/powerpoint/2010/main" val="371436976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Otázka</a:t>
            </a:r>
          </a:p>
        </p:txBody>
      </p:sp>
      <p:sp>
        <p:nvSpPr>
          <p:cNvPr id="3" name="Zástupný symbol pro obsah 2"/>
          <p:cNvSpPr>
            <a:spLocks noGrp="1"/>
          </p:cNvSpPr>
          <p:nvPr>
            <p:ph sz="quarter" idx="1"/>
          </p:nvPr>
        </p:nvSpPr>
        <p:spPr/>
        <p:txBody>
          <a:bodyPr/>
          <a:lstStyle/>
          <a:p>
            <a:endParaRPr lang="cs-CZ" dirty="0"/>
          </a:p>
          <a:p>
            <a:r>
              <a:rPr lang="cs-CZ" dirty="0"/>
              <a:t>Co to znamená poškodit důležitý zájem?</a:t>
            </a:r>
          </a:p>
          <a:p>
            <a:pPr lvl="1"/>
            <a:endParaRPr lang="cs-CZ" dirty="0"/>
          </a:p>
          <a:p>
            <a:pPr lvl="1" algn="just"/>
            <a:r>
              <a:rPr lang="cs-CZ" i="1" dirty="0"/>
              <a:t>zničí, poškodí, učiní neupotřebitelnou nebo zašantročí vlastní věc větší hodnoty, která požívá ochrany podle jiného právního předpisu</a:t>
            </a:r>
            <a:endParaRPr lang="cs-CZ" dirty="0"/>
          </a:p>
        </p:txBody>
      </p:sp>
    </p:spTree>
    <p:extLst>
      <p:ext uri="{BB962C8B-B14F-4D97-AF65-F5344CB8AC3E}">
        <p14:creationId xmlns:p14="http://schemas.microsoft.com/office/powerpoint/2010/main" val="243895805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Otázka</a:t>
            </a:r>
          </a:p>
        </p:txBody>
      </p:sp>
      <p:sp>
        <p:nvSpPr>
          <p:cNvPr id="3" name="Zástupný symbol pro obsah 2"/>
          <p:cNvSpPr>
            <a:spLocks noGrp="1"/>
          </p:cNvSpPr>
          <p:nvPr>
            <p:ph sz="quarter" idx="1"/>
          </p:nvPr>
        </p:nvSpPr>
        <p:spPr/>
        <p:txBody>
          <a:bodyPr/>
          <a:lstStyle/>
          <a:p>
            <a:r>
              <a:rPr lang="cs-CZ" dirty="0"/>
              <a:t>Pokud je něco schváleno v kolaudačním či stavebním řízení, vyplývá z toho že daná změna je schválena i z hlediska památkového zákona?</a:t>
            </a:r>
          </a:p>
        </p:txBody>
      </p:sp>
    </p:spTree>
    <p:extLst>
      <p:ext uri="{BB962C8B-B14F-4D97-AF65-F5344CB8AC3E}">
        <p14:creationId xmlns:p14="http://schemas.microsoft.com/office/powerpoint/2010/main" val="294305819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Otázka</a:t>
            </a:r>
          </a:p>
        </p:txBody>
      </p:sp>
      <p:sp>
        <p:nvSpPr>
          <p:cNvPr id="3" name="Zástupný symbol pro obsah 2"/>
          <p:cNvSpPr>
            <a:spLocks noGrp="1"/>
          </p:cNvSpPr>
          <p:nvPr>
            <p:ph sz="quarter" idx="1"/>
          </p:nvPr>
        </p:nvSpPr>
        <p:spPr/>
        <p:txBody>
          <a:bodyPr/>
          <a:lstStyle/>
          <a:p>
            <a:r>
              <a:rPr lang="cs-CZ" dirty="0"/>
              <a:t>Pokud je něco schváleno v kolaudačním či stavebním řízení, vyplývá z toho že daná změna je schválena i z hlediska památkového zákona?</a:t>
            </a:r>
          </a:p>
          <a:p>
            <a:endParaRPr lang="cs-CZ" dirty="0"/>
          </a:p>
          <a:p>
            <a:pPr lvl="1"/>
            <a:r>
              <a:rPr lang="cs-CZ" i="1" dirty="0"/>
              <a:t>…stavební povolení a rovněž kolaudační rozhodnutí </a:t>
            </a:r>
          </a:p>
          <a:p>
            <a:pPr lvl="1"/>
            <a:r>
              <a:rPr lang="cs-CZ" i="1" dirty="0"/>
              <a:t>…je jiné správní řízení, sledující primárně jiný účel</a:t>
            </a:r>
          </a:p>
          <a:p>
            <a:pPr lvl="1"/>
            <a:r>
              <a:rPr lang="cs-CZ" i="1" dirty="0"/>
              <a:t>než posouzení podle zákona o státní památkové péči</a:t>
            </a:r>
          </a:p>
          <a:p>
            <a:pPr lvl="1"/>
            <a:endParaRPr lang="cs-CZ" i="1" dirty="0"/>
          </a:p>
          <a:p>
            <a:pPr lvl="1"/>
            <a:r>
              <a:rPr lang="cs-CZ" dirty="0"/>
              <a:t>11 Ca 168/2005 (Rozsudek Městského soudu v Praze) </a:t>
            </a:r>
          </a:p>
        </p:txBody>
      </p:sp>
    </p:spTree>
    <p:extLst>
      <p:ext uri="{BB962C8B-B14F-4D97-AF65-F5344CB8AC3E}">
        <p14:creationId xmlns:p14="http://schemas.microsoft.com/office/powerpoint/2010/main" val="125937757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Otázka</a:t>
            </a:r>
          </a:p>
        </p:txBody>
      </p:sp>
      <p:sp>
        <p:nvSpPr>
          <p:cNvPr id="3" name="Zástupný symbol pro obsah 2"/>
          <p:cNvSpPr>
            <a:spLocks noGrp="1"/>
          </p:cNvSpPr>
          <p:nvPr>
            <p:ph sz="quarter" idx="1"/>
          </p:nvPr>
        </p:nvSpPr>
        <p:spPr/>
        <p:txBody>
          <a:bodyPr>
            <a:normAutofit/>
          </a:bodyPr>
          <a:lstStyle/>
          <a:p>
            <a:endParaRPr lang="cs-CZ" dirty="0"/>
          </a:p>
          <a:p>
            <a:r>
              <a:rPr lang="cs-CZ" dirty="0"/>
              <a:t>Je zřícenina stavbou?</a:t>
            </a:r>
          </a:p>
          <a:p>
            <a:endParaRPr lang="cs-CZ" dirty="0"/>
          </a:p>
          <a:p>
            <a:pPr lvl="1" algn="just"/>
            <a:endParaRPr lang="cs-CZ" dirty="0"/>
          </a:p>
          <a:p>
            <a:endParaRPr lang="cs-CZ" dirty="0"/>
          </a:p>
        </p:txBody>
      </p:sp>
    </p:spTree>
    <p:extLst>
      <p:ext uri="{BB962C8B-B14F-4D97-AF65-F5344CB8AC3E}">
        <p14:creationId xmlns:p14="http://schemas.microsoft.com/office/powerpoint/2010/main" val="207551853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Otázka</a:t>
            </a:r>
          </a:p>
        </p:txBody>
      </p:sp>
      <p:sp>
        <p:nvSpPr>
          <p:cNvPr id="3" name="Zástupný symbol pro obsah 2"/>
          <p:cNvSpPr>
            <a:spLocks noGrp="1"/>
          </p:cNvSpPr>
          <p:nvPr>
            <p:ph sz="quarter" idx="1"/>
          </p:nvPr>
        </p:nvSpPr>
        <p:spPr/>
        <p:txBody>
          <a:bodyPr>
            <a:normAutofit lnSpcReduction="10000"/>
          </a:bodyPr>
          <a:lstStyle/>
          <a:p>
            <a:endParaRPr lang="cs-CZ" dirty="0"/>
          </a:p>
          <a:p>
            <a:r>
              <a:rPr lang="cs-CZ" dirty="0"/>
              <a:t>Je zřícenina stavbou?</a:t>
            </a:r>
          </a:p>
          <a:p>
            <a:endParaRPr lang="cs-CZ" dirty="0"/>
          </a:p>
          <a:p>
            <a:r>
              <a:rPr lang="cs-CZ" i="1" dirty="0"/>
              <a:t>(samostatnou nemovitou věcí v dnešním pojetí)</a:t>
            </a:r>
          </a:p>
          <a:p>
            <a:pPr algn="just"/>
            <a:r>
              <a:rPr lang="cs-CZ" i="1" dirty="0"/>
              <a:t>…povahu stavby ztratil, protože jeho zkáza dostoupila takového stupně, že již není patrné dispoziční řešení prvního nadzemního podlaží</a:t>
            </a:r>
          </a:p>
          <a:p>
            <a:pPr lvl="1" algn="just"/>
            <a:r>
              <a:rPr lang="cs-CZ" i="1" dirty="0"/>
              <a:t>Pojem „první nadzemní podlaží“ není přitom možno brát doslova, neboť stavební struktury středověkých hradů bývaly atypické</a:t>
            </a:r>
          </a:p>
          <a:p>
            <a:pPr lvl="1" algn="just"/>
            <a:endParaRPr lang="cs-CZ" i="1" dirty="0"/>
          </a:p>
          <a:p>
            <a:pPr lvl="1" algn="just"/>
            <a:r>
              <a:rPr lang="cs-CZ" dirty="0"/>
              <a:t>1 As 93/2008 (Rozsudek Nejvyššího správního soudu)</a:t>
            </a:r>
          </a:p>
          <a:p>
            <a:pPr lvl="1" algn="just"/>
            <a:endParaRPr lang="cs-CZ" dirty="0"/>
          </a:p>
          <a:p>
            <a:endParaRPr lang="cs-CZ" dirty="0"/>
          </a:p>
        </p:txBody>
      </p:sp>
    </p:spTree>
    <p:extLst>
      <p:ext uri="{BB962C8B-B14F-4D97-AF65-F5344CB8AC3E}">
        <p14:creationId xmlns:p14="http://schemas.microsoft.com/office/powerpoint/2010/main" val="424053666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Otázka</a:t>
            </a:r>
          </a:p>
        </p:txBody>
      </p:sp>
      <p:sp>
        <p:nvSpPr>
          <p:cNvPr id="3" name="Zástupný symbol pro obsah 2"/>
          <p:cNvSpPr>
            <a:spLocks noGrp="1"/>
          </p:cNvSpPr>
          <p:nvPr>
            <p:ph sz="quarter" idx="1"/>
          </p:nvPr>
        </p:nvSpPr>
        <p:spPr/>
        <p:txBody>
          <a:bodyPr/>
          <a:lstStyle/>
          <a:p>
            <a:endParaRPr lang="cs-CZ" dirty="0"/>
          </a:p>
          <a:p>
            <a:r>
              <a:rPr lang="cs-CZ" dirty="0"/>
              <a:t>Je možná libovolná změna užívání KP?</a:t>
            </a:r>
          </a:p>
          <a:p>
            <a:pPr marL="0" indent="0">
              <a:buNone/>
            </a:pPr>
            <a:endParaRPr lang="cs-CZ" dirty="0"/>
          </a:p>
        </p:txBody>
      </p:sp>
    </p:spTree>
    <p:extLst>
      <p:ext uri="{BB962C8B-B14F-4D97-AF65-F5344CB8AC3E}">
        <p14:creationId xmlns:p14="http://schemas.microsoft.com/office/powerpoint/2010/main" val="6760662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Restituční zákony</a:t>
            </a:r>
          </a:p>
        </p:txBody>
      </p:sp>
      <p:sp>
        <p:nvSpPr>
          <p:cNvPr id="3" name="Zástupný symbol pro obsah 2"/>
          <p:cNvSpPr>
            <a:spLocks noGrp="1"/>
          </p:cNvSpPr>
          <p:nvPr>
            <p:ph sz="quarter" idx="1"/>
          </p:nvPr>
        </p:nvSpPr>
        <p:spPr/>
        <p:txBody>
          <a:bodyPr/>
          <a:lstStyle/>
          <a:p>
            <a:pPr>
              <a:lnSpc>
                <a:spcPct val="90000"/>
              </a:lnSpc>
            </a:pPr>
            <a:r>
              <a:rPr lang="cs-CZ" sz="2000" dirty="0"/>
              <a:t>90. léta</a:t>
            </a:r>
          </a:p>
          <a:p>
            <a:pPr lvl="1">
              <a:lnSpc>
                <a:spcPct val="90000"/>
              </a:lnSpc>
            </a:pPr>
            <a:r>
              <a:rPr lang="cs-CZ" sz="1800" dirty="0"/>
              <a:t>zákon 298/1990 Sb.</a:t>
            </a:r>
          </a:p>
          <a:p>
            <a:pPr lvl="2">
              <a:lnSpc>
                <a:spcPct val="90000"/>
              </a:lnSpc>
            </a:pPr>
            <a:r>
              <a:rPr lang="cs-CZ" sz="1600" i="1" dirty="0"/>
              <a:t>o úpravě některých majetkových vztahů řeholních řádů a kongregací a arcibiskupství olomouckého</a:t>
            </a:r>
          </a:p>
          <a:p>
            <a:pPr lvl="1">
              <a:lnSpc>
                <a:spcPct val="90000"/>
              </a:lnSpc>
            </a:pPr>
            <a:r>
              <a:rPr lang="cs-CZ" sz="1800" dirty="0"/>
              <a:t>zákon 338/1991 Sb.</a:t>
            </a:r>
          </a:p>
          <a:p>
            <a:pPr lvl="2">
              <a:lnSpc>
                <a:spcPct val="90000"/>
              </a:lnSpc>
            </a:pPr>
            <a:r>
              <a:rPr lang="cs-CZ" sz="1600" i="1" dirty="0"/>
              <a:t>kterým bylo obnoveno vlastnické právo mužských i ženských řeholních řádů a kongregací </a:t>
            </a:r>
          </a:p>
          <a:p>
            <a:pPr lvl="1">
              <a:lnSpc>
                <a:spcPct val="90000"/>
              </a:lnSpc>
            </a:pPr>
            <a:r>
              <a:rPr lang="cs-CZ" sz="1800" dirty="0"/>
              <a:t>zákon č. 403/1990 Sb. </a:t>
            </a:r>
          </a:p>
          <a:p>
            <a:pPr lvl="2">
              <a:lnSpc>
                <a:spcPct val="90000"/>
              </a:lnSpc>
            </a:pPr>
            <a:r>
              <a:rPr lang="cs-CZ" sz="1600" i="1" dirty="0"/>
              <a:t>o zmírnění následků některých majetkových křivd</a:t>
            </a:r>
          </a:p>
          <a:p>
            <a:pPr lvl="1">
              <a:lnSpc>
                <a:spcPct val="90000"/>
              </a:lnSpc>
            </a:pPr>
            <a:r>
              <a:rPr lang="cs-CZ" sz="1800" dirty="0"/>
              <a:t>zákon 87/1991 Sb. </a:t>
            </a:r>
          </a:p>
          <a:p>
            <a:pPr lvl="2">
              <a:lnSpc>
                <a:spcPct val="90000"/>
              </a:lnSpc>
            </a:pPr>
            <a:r>
              <a:rPr lang="cs-CZ" sz="1600" dirty="0"/>
              <a:t>o mimosoudních rehabilitacích</a:t>
            </a:r>
          </a:p>
          <a:p>
            <a:pPr lvl="1">
              <a:lnSpc>
                <a:spcPct val="90000"/>
              </a:lnSpc>
            </a:pPr>
            <a:r>
              <a:rPr lang="cs-CZ" sz="1800" dirty="0"/>
              <a:t>zákon č. 229/1991</a:t>
            </a:r>
          </a:p>
          <a:p>
            <a:pPr lvl="2">
              <a:lnSpc>
                <a:spcPct val="90000"/>
              </a:lnSpc>
            </a:pPr>
            <a:r>
              <a:rPr lang="cs-CZ" sz="1600" i="1" dirty="0"/>
              <a:t>o úpravě vlastnických vztahů k půdě a jinému zemědělskému majetku </a:t>
            </a:r>
          </a:p>
          <a:p>
            <a:pPr lvl="1"/>
            <a:r>
              <a:rPr lang="cs-CZ" sz="1800" dirty="0"/>
              <a:t>zákon č. 428/2012 Sb.</a:t>
            </a:r>
          </a:p>
          <a:p>
            <a:pPr lvl="2"/>
            <a:r>
              <a:rPr lang="cs-CZ" sz="1500" i="1" dirty="0"/>
              <a:t>o majetkovém vyrovnání s církvemi a náboženskými společnostmi</a:t>
            </a:r>
          </a:p>
        </p:txBody>
      </p:sp>
    </p:spTree>
    <p:extLst>
      <p:ext uri="{BB962C8B-B14F-4D97-AF65-F5344CB8AC3E}">
        <p14:creationId xmlns:p14="http://schemas.microsoft.com/office/powerpoint/2010/main" val="45392152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Otázka</a:t>
            </a:r>
          </a:p>
        </p:txBody>
      </p:sp>
      <p:sp>
        <p:nvSpPr>
          <p:cNvPr id="3" name="Zástupný symbol pro obsah 2"/>
          <p:cNvSpPr>
            <a:spLocks noGrp="1"/>
          </p:cNvSpPr>
          <p:nvPr>
            <p:ph sz="quarter" idx="1"/>
          </p:nvPr>
        </p:nvSpPr>
        <p:spPr/>
        <p:txBody>
          <a:bodyPr/>
          <a:lstStyle/>
          <a:p>
            <a:endParaRPr lang="cs-CZ" dirty="0"/>
          </a:p>
          <a:p>
            <a:r>
              <a:rPr lang="cs-CZ" dirty="0"/>
              <a:t>Je možná libovolná změna užívání KP?</a:t>
            </a:r>
          </a:p>
          <a:p>
            <a:endParaRPr lang="cs-CZ" dirty="0"/>
          </a:p>
          <a:p>
            <a:pPr lvl="1" algn="just"/>
            <a:r>
              <a:rPr lang="cs-CZ" i="1" dirty="0"/>
              <a:t>Vlastník KP je povinen každou zamýšlenou změnu jejího užívání, a jde-li o nemovitou KP, i její zamýšlené vyklizení, předem oznámit úřadu ORP, jde-li o NKP KÚ</a:t>
            </a:r>
          </a:p>
          <a:p>
            <a:pPr lvl="1"/>
            <a:endParaRPr lang="cs-CZ" dirty="0"/>
          </a:p>
          <a:p>
            <a:pPr lvl="1"/>
            <a:r>
              <a:rPr lang="cs-CZ" dirty="0"/>
              <a:t>§ 12 odst. 2</a:t>
            </a:r>
          </a:p>
          <a:p>
            <a:pPr lvl="1"/>
            <a:endParaRPr lang="cs-CZ" dirty="0"/>
          </a:p>
        </p:txBody>
      </p:sp>
    </p:spTree>
    <p:extLst>
      <p:ext uri="{BB962C8B-B14F-4D97-AF65-F5344CB8AC3E}">
        <p14:creationId xmlns:p14="http://schemas.microsoft.com/office/powerpoint/2010/main" val="380665389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Otázka</a:t>
            </a:r>
          </a:p>
        </p:txBody>
      </p:sp>
      <p:sp>
        <p:nvSpPr>
          <p:cNvPr id="3" name="Zástupný symbol pro obsah 2"/>
          <p:cNvSpPr>
            <a:spLocks noGrp="1"/>
          </p:cNvSpPr>
          <p:nvPr>
            <p:ph sz="quarter" idx="1"/>
          </p:nvPr>
        </p:nvSpPr>
        <p:spPr/>
        <p:txBody>
          <a:bodyPr/>
          <a:lstStyle/>
          <a:p>
            <a:endParaRPr lang="cs-CZ" dirty="0"/>
          </a:p>
          <a:p>
            <a:r>
              <a:rPr lang="cs-CZ" dirty="0"/>
              <a:t>Může být na KP zřízena hypotéka?</a:t>
            </a:r>
          </a:p>
          <a:p>
            <a:pPr lvl="1" algn="just"/>
            <a:endParaRPr lang="cs-CZ" i="1" dirty="0"/>
          </a:p>
          <a:p>
            <a:pPr lvl="1" algn="just"/>
            <a:endParaRPr lang="cs-CZ" dirty="0"/>
          </a:p>
        </p:txBody>
      </p:sp>
    </p:spTree>
    <p:extLst>
      <p:ext uri="{BB962C8B-B14F-4D97-AF65-F5344CB8AC3E}">
        <p14:creationId xmlns:p14="http://schemas.microsoft.com/office/powerpoint/2010/main" val="354108635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Otázka</a:t>
            </a:r>
          </a:p>
        </p:txBody>
      </p:sp>
      <p:sp>
        <p:nvSpPr>
          <p:cNvPr id="3" name="Zástupný symbol pro obsah 2"/>
          <p:cNvSpPr>
            <a:spLocks noGrp="1"/>
          </p:cNvSpPr>
          <p:nvPr>
            <p:ph sz="quarter" idx="1"/>
          </p:nvPr>
        </p:nvSpPr>
        <p:spPr/>
        <p:txBody>
          <a:bodyPr/>
          <a:lstStyle/>
          <a:p>
            <a:endParaRPr lang="cs-CZ" dirty="0"/>
          </a:p>
          <a:p>
            <a:r>
              <a:rPr lang="cs-CZ" dirty="0"/>
              <a:t>Může být na KP zřízena hypotéka?</a:t>
            </a:r>
          </a:p>
          <a:p>
            <a:pPr lvl="1" algn="just"/>
            <a:endParaRPr lang="cs-CZ" i="1" dirty="0"/>
          </a:p>
          <a:p>
            <a:pPr lvl="1" algn="just"/>
            <a:r>
              <a:rPr lang="cs-CZ" i="1" dirty="0"/>
              <a:t>zatížení nemovitosti, jež je národní kulturní památkou, smluvním zástavním právem není nikterak v rozporu s platným právním řádem</a:t>
            </a:r>
          </a:p>
          <a:p>
            <a:pPr lvl="1" algn="just"/>
            <a:endParaRPr lang="cs-CZ" i="1" dirty="0"/>
          </a:p>
          <a:p>
            <a:pPr lvl="1" algn="just"/>
            <a:r>
              <a:rPr lang="cs-CZ" dirty="0"/>
              <a:t>Stanovisko Ministerstva kultury, odboru památkové péče č.j. 9266/2003 ze dne 2. června 2003</a:t>
            </a:r>
          </a:p>
          <a:p>
            <a:pPr lvl="1" algn="just"/>
            <a:endParaRPr lang="cs-CZ" dirty="0"/>
          </a:p>
        </p:txBody>
      </p:sp>
    </p:spTree>
    <p:extLst>
      <p:ext uri="{BB962C8B-B14F-4D97-AF65-F5344CB8AC3E}">
        <p14:creationId xmlns:p14="http://schemas.microsoft.com/office/powerpoint/2010/main" val="298085161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Otázka</a:t>
            </a:r>
          </a:p>
        </p:txBody>
      </p:sp>
      <p:sp>
        <p:nvSpPr>
          <p:cNvPr id="3" name="Zástupný symbol pro obsah 2"/>
          <p:cNvSpPr>
            <a:spLocks noGrp="1"/>
          </p:cNvSpPr>
          <p:nvPr>
            <p:ph sz="quarter" idx="1"/>
          </p:nvPr>
        </p:nvSpPr>
        <p:spPr/>
        <p:txBody>
          <a:bodyPr/>
          <a:lstStyle/>
          <a:p>
            <a:endParaRPr lang="cs-CZ" dirty="0"/>
          </a:p>
          <a:p>
            <a:r>
              <a:rPr lang="cs-CZ" dirty="0"/>
              <a:t>Lze KP darovat?</a:t>
            </a:r>
          </a:p>
          <a:p>
            <a:pPr lvl="1"/>
            <a:endParaRPr lang="cs-CZ" dirty="0"/>
          </a:p>
          <a:p>
            <a:pPr lvl="1" algn="just"/>
            <a:endParaRPr lang="cs-CZ" dirty="0"/>
          </a:p>
        </p:txBody>
      </p:sp>
    </p:spTree>
    <p:extLst>
      <p:ext uri="{BB962C8B-B14F-4D97-AF65-F5344CB8AC3E}">
        <p14:creationId xmlns:p14="http://schemas.microsoft.com/office/powerpoint/2010/main" val="414892964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Otázka</a:t>
            </a:r>
          </a:p>
        </p:txBody>
      </p:sp>
      <p:sp>
        <p:nvSpPr>
          <p:cNvPr id="3" name="Zástupný symbol pro obsah 2"/>
          <p:cNvSpPr>
            <a:spLocks noGrp="1"/>
          </p:cNvSpPr>
          <p:nvPr>
            <p:ph sz="quarter" idx="1"/>
          </p:nvPr>
        </p:nvSpPr>
        <p:spPr/>
        <p:txBody>
          <a:bodyPr/>
          <a:lstStyle/>
          <a:p>
            <a:endParaRPr lang="cs-CZ" dirty="0"/>
          </a:p>
          <a:p>
            <a:r>
              <a:rPr lang="cs-CZ" dirty="0"/>
              <a:t>Lze KP darovat?</a:t>
            </a:r>
          </a:p>
          <a:p>
            <a:pPr lvl="1"/>
            <a:endParaRPr lang="cs-CZ" dirty="0"/>
          </a:p>
          <a:p>
            <a:pPr lvl="1" algn="just"/>
            <a:r>
              <a:rPr lang="cs-CZ" i="1" dirty="0"/>
              <a:t>Hodlá-li vlastník věci tuto věc, zatíženou věcným předkupním právem, darovat neboli zcizit bezúplatně, pak povinnost nabídnout věc ke koupi tomu, kdo je z předkupního práva oprávněn, vlastníka věci nestíhá, neboť to zákon nestanoví.</a:t>
            </a:r>
          </a:p>
          <a:p>
            <a:pPr lvl="1" algn="just"/>
            <a:endParaRPr lang="cs-CZ" i="1" dirty="0"/>
          </a:p>
          <a:p>
            <a:pPr lvl="1" algn="just"/>
            <a:r>
              <a:rPr lang="cs-CZ" dirty="0"/>
              <a:t>Stanovisko Ministerstva kultury, odboru památkové péče č.j. 17138/2003 ze dne 31. října 2003</a:t>
            </a:r>
          </a:p>
          <a:p>
            <a:pPr lvl="1" algn="just"/>
            <a:endParaRPr lang="cs-CZ" dirty="0"/>
          </a:p>
        </p:txBody>
      </p:sp>
    </p:spTree>
    <p:extLst>
      <p:ext uri="{BB962C8B-B14F-4D97-AF65-F5344CB8AC3E}">
        <p14:creationId xmlns:p14="http://schemas.microsoft.com/office/powerpoint/2010/main" val="183922886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Otázka</a:t>
            </a:r>
          </a:p>
        </p:txBody>
      </p:sp>
      <p:sp>
        <p:nvSpPr>
          <p:cNvPr id="3" name="Zástupný symbol pro obsah 2"/>
          <p:cNvSpPr>
            <a:spLocks noGrp="1"/>
          </p:cNvSpPr>
          <p:nvPr>
            <p:ph sz="quarter" idx="1"/>
          </p:nvPr>
        </p:nvSpPr>
        <p:spPr/>
        <p:txBody>
          <a:bodyPr/>
          <a:lstStyle/>
          <a:p>
            <a:r>
              <a:rPr lang="cs-CZ" dirty="0"/>
              <a:t>Lze KP vložit do a.s. či o.p.s.?</a:t>
            </a:r>
          </a:p>
          <a:p>
            <a:pPr lvl="2" algn="just"/>
            <a:endParaRPr lang="cs-CZ" dirty="0"/>
          </a:p>
          <a:p>
            <a:endParaRPr lang="cs-CZ" dirty="0"/>
          </a:p>
        </p:txBody>
      </p:sp>
    </p:spTree>
    <p:extLst>
      <p:ext uri="{BB962C8B-B14F-4D97-AF65-F5344CB8AC3E}">
        <p14:creationId xmlns:p14="http://schemas.microsoft.com/office/powerpoint/2010/main" val="219006613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Otázka</a:t>
            </a:r>
          </a:p>
        </p:txBody>
      </p:sp>
      <p:sp>
        <p:nvSpPr>
          <p:cNvPr id="3" name="Zástupný symbol pro obsah 2"/>
          <p:cNvSpPr>
            <a:spLocks noGrp="1"/>
          </p:cNvSpPr>
          <p:nvPr>
            <p:ph sz="quarter" idx="1"/>
          </p:nvPr>
        </p:nvSpPr>
        <p:spPr/>
        <p:txBody>
          <a:bodyPr/>
          <a:lstStyle/>
          <a:p>
            <a:r>
              <a:rPr lang="cs-CZ" dirty="0"/>
              <a:t>Lze KP vložit do a.s. či o.p.s.?</a:t>
            </a:r>
          </a:p>
          <a:p>
            <a:pPr lvl="1"/>
            <a:r>
              <a:rPr lang="cs-CZ" dirty="0"/>
              <a:t>a.s.</a:t>
            </a:r>
          </a:p>
          <a:p>
            <a:pPr lvl="2" algn="just"/>
            <a:r>
              <a:rPr lang="cs-CZ" i="1" dirty="0"/>
              <a:t>Výše uvedený převod vlastnictví nemovité národní kulturní památky lze považovat za úplatný a tedy podléhající režimu § 13 zákona o státní památkové péči</a:t>
            </a:r>
          </a:p>
          <a:p>
            <a:pPr lvl="2" algn="just"/>
            <a:r>
              <a:rPr lang="cs-CZ" dirty="0"/>
              <a:t>Stanovisko Ministerstva kultury, odboru památkové péče č.j. 9266/2003 ze dne 24. června 2003 </a:t>
            </a:r>
          </a:p>
          <a:p>
            <a:pPr lvl="1" algn="just"/>
            <a:r>
              <a:rPr lang="cs-CZ" dirty="0" err="1"/>
              <a:t>o.p.s</a:t>
            </a:r>
            <a:r>
              <a:rPr lang="cs-CZ" dirty="0"/>
              <a:t>/spolek</a:t>
            </a:r>
          </a:p>
          <a:p>
            <a:pPr lvl="2" algn="just"/>
            <a:r>
              <a:rPr lang="cs-CZ" i="1" dirty="0"/>
              <a:t>vložení nemovité národní kulturní památky do obecně prospěšné společnosti za úplatný převod považovat nelze</a:t>
            </a:r>
          </a:p>
          <a:p>
            <a:pPr lvl="2" algn="just"/>
            <a:r>
              <a:rPr lang="cs-CZ" dirty="0"/>
              <a:t>Stanovisko Ministerstva kultury památkové inspekce č.j. MK 65330/2011 PI ze dne 16. prosince 2011</a:t>
            </a:r>
          </a:p>
          <a:p>
            <a:pPr lvl="2" algn="just"/>
            <a:endParaRPr lang="cs-CZ" dirty="0"/>
          </a:p>
          <a:p>
            <a:endParaRPr lang="cs-CZ" dirty="0"/>
          </a:p>
        </p:txBody>
      </p:sp>
    </p:spTree>
    <p:extLst>
      <p:ext uri="{BB962C8B-B14F-4D97-AF65-F5344CB8AC3E}">
        <p14:creationId xmlns:p14="http://schemas.microsoft.com/office/powerpoint/2010/main" val="274835955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Plastová okna</a:t>
            </a:r>
          </a:p>
        </p:txBody>
      </p:sp>
      <p:sp>
        <p:nvSpPr>
          <p:cNvPr id="3" name="Zástupný symbol pro obsah 2"/>
          <p:cNvSpPr>
            <a:spLocks noGrp="1"/>
          </p:cNvSpPr>
          <p:nvPr>
            <p:ph sz="quarter" idx="1"/>
          </p:nvPr>
        </p:nvSpPr>
        <p:spPr/>
        <p:txBody>
          <a:bodyPr>
            <a:normAutofit/>
          </a:bodyPr>
          <a:lstStyle/>
          <a:p>
            <a:r>
              <a:rPr lang="cs-CZ" dirty="0"/>
              <a:t>https://ct24.ceskatelevize.cz/archiv/1231356-savoy-i-po-dvou-letech-bez-napravy</a:t>
            </a:r>
          </a:p>
        </p:txBody>
      </p:sp>
    </p:spTree>
    <p:extLst>
      <p:ext uri="{BB962C8B-B14F-4D97-AF65-F5344CB8AC3E}">
        <p14:creationId xmlns:p14="http://schemas.microsoft.com/office/powerpoint/2010/main" val="556788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Plastová okna</a:t>
            </a:r>
          </a:p>
        </p:txBody>
      </p:sp>
      <p:sp>
        <p:nvSpPr>
          <p:cNvPr id="3" name="Zástupný symbol pro obsah 2"/>
          <p:cNvSpPr>
            <a:spLocks noGrp="1"/>
          </p:cNvSpPr>
          <p:nvPr>
            <p:ph sz="quarter" idx="1"/>
          </p:nvPr>
        </p:nvSpPr>
        <p:spPr/>
        <p:txBody>
          <a:bodyPr>
            <a:normAutofit fontScale="85000" lnSpcReduction="20000"/>
          </a:bodyPr>
          <a:lstStyle/>
          <a:p>
            <a:r>
              <a:rPr lang="cs-CZ" dirty="0"/>
              <a:t>zásada materiálové pravdivosti, pravdivosti díla a pravdivosti formy</a:t>
            </a:r>
          </a:p>
          <a:p>
            <a:pPr lvl="1" algn="just"/>
            <a:r>
              <a:rPr lang="cs-CZ" i="1" dirty="0"/>
              <a:t>Sice jsou v současné době k dispozici bohatě profilovaná plastová okna, ve své povrchové podobě však </a:t>
            </a:r>
            <a:r>
              <a:rPr lang="cs-CZ" b="1" i="1" dirty="0"/>
              <a:t>nejsou k vlastnostem stavební památky pravdivá</a:t>
            </a:r>
            <a:r>
              <a:rPr lang="cs-CZ" i="1" dirty="0"/>
              <a:t>. Nelze odmítnout to, že jejich první optický dojem odráží hladkost a nediferencovanost. Také stárnutí materiálu neodpovídají žádané harmonické souhře všech na fasádě použitých materiálů a jejich povrchů. Z pohledu památkové péče je při výběru nových oken cílem přiblížit se co nejvíce původnímu stavu.</a:t>
            </a:r>
          </a:p>
          <a:p>
            <a:pPr lvl="1" algn="just"/>
            <a:r>
              <a:rPr lang="cs-CZ" i="1" dirty="0"/>
              <a:t>Ačkoli dává soudní dvůr za pravdu žalobci, že </a:t>
            </a:r>
            <a:r>
              <a:rPr lang="cs-CZ" b="1" i="1" dirty="0"/>
              <a:t>použití dřevěných oken vedle již osazených plastových oken </a:t>
            </a:r>
            <a:r>
              <a:rPr lang="cs-CZ" i="1" dirty="0"/>
              <a:t>v jeho objektu a v sousedních objektech </a:t>
            </a:r>
            <a:r>
              <a:rPr lang="cs-CZ" b="1" i="1" dirty="0"/>
              <a:t>povede k jen málo uspokojivému stavu</a:t>
            </a:r>
            <a:r>
              <a:rPr lang="cs-CZ" i="1" dirty="0"/>
              <a:t>, tak je </a:t>
            </a:r>
            <a:r>
              <a:rPr lang="cs-CZ" b="1" i="1" dirty="0"/>
              <a:t>tento přechodný problém snesitelný </a:t>
            </a:r>
            <a:r>
              <a:rPr lang="cs-CZ" i="1" dirty="0"/>
              <a:t>a z pohledu památkové péče s ohledem na možnost osazování plastových oken tím </a:t>
            </a:r>
            <a:r>
              <a:rPr lang="cs-CZ" b="1" i="1" dirty="0"/>
              <a:t>nejmenším zlem.</a:t>
            </a:r>
          </a:p>
          <a:p>
            <a:pPr algn="just"/>
            <a:r>
              <a:rPr lang="cs-CZ" dirty="0"/>
              <a:t>2 B 94.2926 (Rozsudek bavorského Správního soudního dvora)</a:t>
            </a:r>
          </a:p>
          <a:p>
            <a:endParaRPr lang="cs-CZ" dirty="0"/>
          </a:p>
        </p:txBody>
      </p:sp>
    </p:spTree>
    <p:extLst>
      <p:ext uri="{BB962C8B-B14F-4D97-AF65-F5344CB8AC3E}">
        <p14:creationId xmlns:p14="http://schemas.microsoft.com/office/powerpoint/2010/main" val="191547994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Otázka</a:t>
            </a:r>
          </a:p>
        </p:txBody>
      </p:sp>
      <p:sp>
        <p:nvSpPr>
          <p:cNvPr id="3" name="Zástupný symbol pro obsah 2"/>
          <p:cNvSpPr>
            <a:spLocks noGrp="1"/>
          </p:cNvSpPr>
          <p:nvPr>
            <p:ph sz="quarter" idx="1"/>
          </p:nvPr>
        </p:nvSpPr>
        <p:spPr/>
        <p:txBody>
          <a:bodyPr/>
          <a:lstStyle/>
          <a:p>
            <a:endParaRPr lang="cs-CZ" dirty="0"/>
          </a:p>
          <a:p>
            <a:r>
              <a:rPr lang="cs-CZ" dirty="0"/>
              <a:t>Lze KP zabavit v exekuci?</a:t>
            </a:r>
          </a:p>
          <a:p>
            <a:pPr lvl="1"/>
            <a:endParaRPr lang="cs-CZ" dirty="0"/>
          </a:p>
          <a:p>
            <a:pPr lvl="1" algn="just"/>
            <a:endParaRPr lang="cs-CZ" dirty="0"/>
          </a:p>
          <a:p>
            <a:endParaRPr lang="cs-CZ" dirty="0"/>
          </a:p>
          <a:p>
            <a:endParaRPr lang="cs-CZ" dirty="0"/>
          </a:p>
        </p:txBody>
      </p:sp>
    </p:spTree>
    <p:extLst>
      <p:ext uri="{BB962C8B-B14F-4D97-AF65-F5344CB8AC3E}">
        <p14:creationId xmlns:p14="http://schemas.microsoft.com/office/powerpoint/2010/main" val="23474960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Legislativa v oblasti kultury</a:t>
            </a:r>
          </a:p>
        </p:txBody>
      </p:sp>
      <p:sp>
        <p:nvSpPr>
          <p:cNvPr id="3" name="Zástupný symbol pro obsah 2"/>
          <p:cNvSpPr>
            <a:spLocks noGrp="1"/>
          </p:cNvSpPr>
          <p:nvPr>
            <p:ph sz="quarter" idx="1"/>
          </p:nvPr>
        </p:nvSpPr>
        <p:spPr/>
        <p:txBody>
          <a:bodyPr>
            <a:normAutofit fontScale="77500" lnSpcReduction="20000"/>
          </a:bodyPr>
          <a:lstStyle/>
          <a:p>
            <a:r>
              <a:rPr lang="cs-CZ" dirty="0"/>
              <a:t>Umění a knižní kultura</a:t>
            </a:r>
          </a:p>
          <a:p>
            <a:pPr lvl="1"/>
            <a:r>
              <a:rPr lang="cs-CZ" dirty="0"/>
              <a:t>Dekret presidenta republiky č. 129/1945 Sb. </a:t>
            </a:r>
            <a:r>
              <a:rPr lang="pt-BR" dirty="0"/>
              <a:t>o státním orchestru Česká filharmonie</a:t>
            </a:r>
            <a:endParaRPr lang="cs-CZ" dirty="0"/>
          </a:p>
          <a:p>
            <a:pPr lvl="1"/>
            <a:r>
              <a:rPr lang="pl-PL" dirty="0"/>
              <a:t>Zákon o některých druzích podpory kultury </a:t>
            </a:r>
            <a:r>
              <a:rPr lang="cs-CZ" dirty="0"/>
              <a:t>č. 203/2006 Sb.</a:t>
            </a:r>
          </a:p>
          <a:p>
            <a:r>
              <a:rPr lang="cs-CZ" dirty="0"/>
              <a:t>Neperiodický tisk</a:t>
            </a:r>
          </a:p>
          <a:p>
            <a:pPr lvl="1"/>
            <a:r>
              <a:rPr lang="cs-CZ" dirty="0"/>
              <a:t>Zákon o neperiodických publikacích č. 37/1995 Sb.</a:t>
            </a:r>
          </a:p>
          <a:p>
            <a:r>
              <a:rPr lang="cs-CZ" dirty="0"/>
              <a:t>Knihovny</a:t>
            </a:r>
          </a:p>
          <a:p>
            <a:pPr lvl="1"/>
            <a:r>
              <a:rPr lang="cs-CZ" dirty="0"/>
              <a:t>Zákon o knihovnách č. 257/2001 Sb.</a:t>
            </a:r>
          </a:p>
          <a:p>
            <a:pPr lvl="1"/>
            <a:r>
              <a:rPr lang="cs-CZ" dirty="0"/>
              <a:t>Vyhláška ministerstva kultury č. 88/2002 Sb.</a:t>
            </a:r>
          </a:p>
          <a:p>
            <a:pPr lvl="1"/>
            <a:r>
              <a:rPr lang="cs-CZ" dirty="0"/>
              <a:t>Nařízení vlády č. 288/2002 Sb.</a:t>
            </a:r>
          </a:p>
          <a:p>
            <a:r>
              <a:rPr lang="cs-CZ" dirty="0"/>
              <a:t>Ochrana movitého kulturního dědictví</a:t>
            </a:r>
          </a:p>
          <a:p>
            <a:pPr lvl="1"/>
            <a:r>
              <a:rPr lang="cs-CZ" dirty="0"/>
              <a:t>Zákon o Národní galerii v Praze </a:t>
            </a:r>
            <a:r>
              <a:rPr lang="cs-CZ" b="1" dirty="0"/>
              <a:t>č. 148/1949 Sb.</a:t>
            </a:r>
          </a:p>
          <a:p>
            <a:pPr lvl="1"/>
            <a:r>
              <a:rPr lang="cs-CZ" dirty="0"/>
              <a:t>Zákon o ochraně sbírek muzejní povahy </a:t>
            </a:r>
            <a:r>
              <a:rPr lang="cs-CZ" b="1" dirty="0"/>
              <a:t>č. 122/2000 Sb.</a:t>
            </a:r>
          </a:p>
          <a:p>
            <a:pPr lvl="1"/>
            <a:r>
              <a:rPr lang="cs-CZ" dirty="0"/>
              <a:t>Vyhláška Ministerstva kultury </a:t>
            </a:r>
            <a:r>
              <a:rPr lang="cs-CZ" b="1" dirty="0"/>
              <a:t>č. 275/2000 Sb.</a:t>
            </a:r>
          </a:p>
          <a:p>
            <a:pPr lvl="1"/>
            <a:r>
              <a:rPr lang="cs-CZ" dirty="0"/>
              <a:t>Zákon o prodeji a vývozu předmětů kulturní hodnoty </a:t>
            </a:r>
            <a:r>
              <a:rPr lang="cs-CZ" b="1" dirty="0"/>
              <a:t>č. 71/1994 Sb.</a:t>
            </a:r>
          </a:p>
          <a:p>
            <a:pPr lvl="1"/>
            <a:r>
              <a:rPr lang="cs-CZ" dirty="0"/>
              <a:t>Zákon o navracení nezákonně vyvezených kulturních statků </a:t>
            </a:r>
            <a:r>
              <a:rPr lang="cs-CZ" b="1" dirty="0"/>
              <a:t>č. </a:t>
            </a:r>
            <a:r>
              <a:rPr lang="cs-CZ" b="1"/>
              <a:t>101/2001 Sb.</a:t>
            </a:r>
            <a:endParaRPr lang="cs-CZ" dirty="0"/>
          </a:p>
        </p:txBody>
      </p:sp>
    </p:spTree>
    <p:extLst>
      <p:ext uri="{BB962C8B-B14F-4D97-AF65-F5344CB8AC3E}">
        <p14:creationId xmlns:p14="http://schemas.microsoft.com/office/powerpoint/2010/main" val="340317738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Otázka</a:t>
            </a:r>
          </a:p>
        </p:txBody>
      </p:sp>
      <p:sp>
        <p:nvSpPr>
          <p:cNvPr id="3" name="Zástupný symbol pro obsah 2"/>
          <p:cNvSpPr>
            <a:spLocks noGrp="1"/>
          </p:cNvSpPr>
          <p:nvPr>
            <p:ph sz="quarter" idx="1"/>
          </p:nvPr>
        </p:nvSpPr>
        <p:spPr/>
        <p:txBody>
          <a:bodyPr/>
          <a:lstStyle/>
          <a:p>
            <a:endParaRPr lang="cs-CZ" dirty="0"/>
          </a:p>
          <a:p>
            <a:r>
              <a:rPr lang="cs-CZ" dirty="0"/>
              <a:t>Lze KP zabavit v exekuci?</a:t>
            </a:r>
          </a:p>
          <a:p>
            <a:pPr lvl="1"/>
            <a:endParaRPr lang="cs-CZ" dirty="0"/>
          </a:p>
          <a:p>
            <a:pPr lvl="1" algn="just"/>
            <a:r>
              <a:rPr lang="cs-CZ" i="1" dirty="0"/>
              <a:t>Provedení výkonu rozhodnutí či exekuce by pak bylo vázáno na souhlas správního orgánu podle § 18 odst. 2 zákona o státní památkové péči s přemístěním kulturní památky, jež se stala konkrétním předmětem výkonu rozhodnutí.</a:t>
            </a:r>
          </a:p>
          <a:p>
            <a:pPr lvl="1" algn="just"/>
            <a:endParaRPr lang="cs-CZ" i="1" dirty="0"/>
          </a:p>
          <a:p>
            <a:pPr lvl="1" algn="just"/>
            <a:r>
              <a:rPr lang="cs-CZ" dirty="0"/>
              <a:t>31 </a:t>
            </a:r>
            <a:r>
              <a:rPr lang="cs-CZ" dirty="0" err="1"/>
              <a:t>Cdo</a:t>
            </a:r>
            <a:r>
              <a:rPr lang="cs-CZ" dirty="0"/>
              <a:t> 3310/2009 (Rozsudek Nejvyššího soudu)</a:t>
            </a:r>
          </a:p>
          <a:p>
            <a:pPr lvl="1" algn="just"/>
            <a:endParaRPr lang="cs-CZ" dirty="0"/>
          </a:p>
          <a:p>
            <a:endParaRPr lang="cs-CZ" dirty="0"/>
          </a:p>
          <a:p>
            <a:endParaRPr lang="cs-CZ" dirty="0"/>
          </a:p>
        </p:txBody>
      </p:sp>
    </p:spTree>
    <p:extLst>
      <p:ext uri="{BB962C8B-B14F-4D97-AF65-F5344CB8AC3E}">
        <p14:creationId xmlns:p14="http://schemas.microsoft.com/office/powerpoint/2010/main" val="390761267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Otázka</a:t>
            </a:r>
          </a:p>
        </p:txBody>
      </p:sp>
      <p:sp>
        <p:nvSpPr>
          <p:cNvPr id="3" name="Zástupný symbol pro obsah 2"/>
          <p:cNvSpPr>
            <a:spLocks noGrp="1"/>
          </p:cNvSpPr>
          <p:nvPr>
            <p:ph sz="quarter" idx="1"/>
          </p:nvPr>
        </p:nvSpPr>
        <p:spPr/>
        <p:txBody>
          <a:bodyPr/>
          <a:lstStyle/>
          <a:p>
            <a:endParaRPr lang="cs-CZ" dirty="0"/>
          </a:p>
          <a:p>
            <a:r>
              <a:rPr lang="cs-CZ" dirty="0"/>
              <a:t>Komu patří archeologický nález?</a:t>
            </a:r>
          </a:p>
          <a:p>
            <a:endParaRPr lang="cs-CZ" dirty="0"/>
          </a:p>
          <a:p>
            <a:pPr marL="0" indent="0">
              <a:buNone/>
            </a:pPr>
            <a:endParaRPr lang="cs-CZ" dirty="0"/>
          </a:p>
        </p:txBody>
      </p:sp>
    </p:spTree>
    <p:extLst>
      <p:ext uri="{BB962C8B-B14F-4D97-AF65-F5344CB8AC3E}">
        <p14:creationId xmlns:p14="http://schemas.microsoft.com/office/powerpoint/2010/main" val="165700186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Otázka</a:t>
            </a:r>
          </a:p>
        </p:txBody>
      </p:sp>
      <p:sp>
        <p:nvSpPr>
          <p:cNvPr id="3" name="Zástupný symbol pro obsah 2"/>
          <p:cNvSpPr>
            <a:spLocks noGrp="1"/>
          </p:cNvSpPr>
          <p:nvPr>
            <p:ph sz="quarter" idx="1"/>
          </p:nvPr>
        </p:nvSpPr>
        <p:spPr/>
        <p:txBody>
          <a:bodyPr/>
          <a:lstStyle/>
          <a:p>
            <a:endParaRPr lang="cs-CZ" dirty="0"/>
          </a:p>
          <a:p>
            <a:r>
              <a:rPr lang="cs-CZ" dirty="0"/>
              <a:t>Komu patří archeologický nález?</a:t>
            </a:r>
          </a:p>
          <a:p>
            <a:endParaRPr lang="cs-CZ" dirty="0"/>
          </a:p>
          <a:p>
            <a:pPr lvl="1"/>
            <a:r>
              <a:rPr lang="cs-CZ" dirty="0"/>
              <a:t>§ 23a</a:t>
            </a:r>
          </a:p>
          <a:p>
            <a:pPr lvl="2" algn="just"/>
            <a:r>
              <a:rPr lang="cs-CZ" i="1" dirty="0"/>
              <a:t>movité archeologické nálezy jsou vlastnictvím kraje</a:t>
            </a:r>
          </a:p>
          <a:p>
            <a:pPr lvl="2" algn="just"/>
            <a:r>
              <a:rPr lang="cs-CZ" i="1" dirty="0"/>
              <a:t>nejde-li o movité archeologické nálezy příspěvkovou organizací nebo organizační složkou obce či státu</a:t>
            </a:r>
          </a:p>
        </p:txBody>
      </p:sp>
    </p:spTree>
    <p:extLst>
      <p:ext uri="{BB962C8B-B14F-4D97-AF65-F5344CB8AC3E}">
        <p14:creationId xmlns:p14="http://schemas.microsoft.com/office/powerpoint/2010/main" val="414184465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691680" y="2438400"/>
            <a:ext cx="8229600" cy="990600"/>
          </a:xfrm>
        </p:spPr>
        <p:txBody>
          <a:bodyPr>
            <a:normAutofit/>
          </a:bodyPr>
          <a:lstStyle/>
          <a:p>
            <a:r>
              <a:rPr lang="cs-CZ" sz="4000" dirty="0"/>
              <a:t>www.bit.ly/nid8902</a:t>
            </a:r>
          </a:p>
        </p:txBody>
      </p:sp>
    </p:spTree>
    <p:extLst>
      <p:ext uri="{BB962C8B-B14F-4D97-AF65-F5344CB8AC3E}">
        <p14:creationId xmlns:p14="http://schemas.microsoft.com/office/powerpoint/2010/main" val="4589530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Legislativa v oblasti památkové péče</a:t>
            </a:r>
          </a:p>
        </p:txBody>
      </p:sp>
      <p:sp>
        <p:nvSpPr>
          <p:cNvPr id="3" name="Zástupný symbol pro obsah 2"/>
          <p:cNvSpPr>
            <a:spLocks noGrp="1"/>
          </p:cNvSpPr>
          <p:nvPr>
            <p:ph sz="quarter" idx="1"/>
          </p:nvPr>
        </p:nvSpPr>
        <p:spPr/>
        <p:txBody>
          <a:bodyPr>
            <a:normAutofit lnSpcReduction="10000"/>
          </a:bodyPr>
          <a:lstStyle/>
          <a:p>
            <a:r>
              <a:rPr lang="cs-CZ" dirty="0"/>
              <a:t>Zákon č. 20/1987 Sb</a:t>
            </a:r>
            <a:r>
              <a:rPr lang="cs-CZ" b="1" i="1" dirty="0"/>
              <a:t>. </a:t>
            </a:r>
            <a:r>
              <a:rPr lang="cs-CZ" dirty="0"/>
              <a:t>o státní památkové péči</a:t>
            </a:r>
          </a:p>
          <a:p>
            <a:pPr lvl="1"/>
            <a:r>
              <a:rPr lang="cs-CZ" dirty="0"/>
              <a:t>Prováděcí vyhláška 66/1988 Sb. </a:t>
            </a:r>
          </a:p>
          <a:p>
            <a:endParaRPr lang="cs-CZ" dirty="0">
              <a:hlinkClick r:id="rId2"/>
            </a:endParaRPr>
          </a:p>
          <a:p>
            <a:pPr marL="0" indent="0">
              <a:buNone/>
            </a:pPr>
            <a:r>
              <a:rPr lang="cs-CZ" dirty="0">
                <a:hlinkClick r:id="rId2"/>
              </a:rPr>
              <a:t>https://www.econ.muni.cz/it-sluzby/terminalovy-server-orion</a:t>
            </a:r>
            <a:endParaRPr lang="cs-CZ" dirty="0"/>
          </a:p>
          <a:p>
            <a:pPr marL="0" indent="0">
              <a:buNone/>
            </a:pPr>
            <a:r>
              <a:rPr lang="cs-CZ" dirty="0"/>
              <a:t>Zákon o státní památkové péči. Praktický komentář.</a:t>
            </a:r>
          </a:p>
          <a:p>
            <a:endParaRPr lang="cs-CZ" dirty="0"/>
          </a:p>
          <a:p>
            <a:r>
              <a:rPr lang="cs-CZ" dirty="0"/>
              <a:t>Sdělení MZ 73/2000 úmluva o ochraně architektonického dědictví Evropy</a:t>
            </a:r>
          </a:p>
          <a:p>
            <a:pPr algn="just"/>
            <a:r>
              <a:rPr lang="cs-CZ" dirty="0"/>
              <a:t>Sdělení MZ 9/2000 úmluva o ochraně archeologického dědictví Evropy</a:t>
            </a:r>
          </a:p>
          <a:p>
            <a:r>
              <a:rPr lang="cs-CZ" dirty="0"/>
              <a:t>Sdělení MZ 13/2005 úmluva o krajině</a:t>
            </a:r>
          </a:p>
          <a:p>
            <a:endParaRPr lang="cs-CZ" dirty="0"/>
          </a:p>
        </p:txBody>
      </p:sp>
    </p:spTree>
    <p:extLst>
      <p:ext uri="{BB962C8B-B14F-4D97-AF65-F5344CB8AC3E}">
        <p14:creationId xmlns:p14="http://schemas.microsoft.com/office/powerpoint/2010/main" val="21078586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Zákon č. 20/1987 Sb</a:t>
            </a:r>
            <a:r>
              <a:rPr lang="cs-CZ" b="1" i="1" dirty="0"/>
              <a:t>. </a:t>
            </a:r>
            <a:r>
              <a:rPr lang="cs-CZ" dirty="0"/>
              <a:t>o státní památkové péči</a:t>
            </a:r>
          </a:p>
        </p:txBody>
      </p:sp>
      <p:sp>
        <p:nvSpPr>
          <p:cNvPr id="3" name="Zástupný symbol pro obsah 2"/>
          <p:cNvSpPr>
            <a:spLocks noGrp="1"/>
          </p:cNvSpPr>
          <p:nvPr>
            <p:ph sz="quarter" idx="1"/>
          </p:nvPr>
        </p:nvSpPr>
        <p:spPr/>
        <p:txBody>
          <a:bodyPr/>
          <a:lstStyle/>
          <a:p>
            <a:r>
              <a:rPr lang="cs-CZ" dirty="0"/>
              <a:t>6 částí:</a:t>
            </a:r>
          </a:p>
          <a:p>
            <a:pPr lvl="1"/>
            <a:r>
              <a:rPr lang="cs-CZ" dirty="0"/>
              <a:t>Část první - Základní ustanovení §1–§8</a:t>
            </a:r>
          </a:p>
          <a:p>
            <a:pPr lvl="1"/>
            <a:r>
              <a:rPr lang="cs-CZ" dirty="0"/>
              <a:t>Část druhá - Péče o kulturní památky §9–§20</a:t>
            </a:r>
          </a:p>
          <a:p>
            <a:pPr lvl="1"/>
            <a:r>
              <a:rPr lang="cs-CZ" dirty="0"/>
              <a:t>Část třetí - Archeologické výzkumy a nálezy §21–§24</a:t>
            </a:r>
          </a:p>
          <a:p>
            <a:pPr lvl="1"/>
            <a:r>
              <a:rPr lang="cs-CZ" dirty="0"/>
              <a:t>Část čtvrtá - Orgány a organizace státní památkové péče §25–§34</a:t>
            </a:r>
          </a:p>
          <a:p>
            <a:pPr lvl="1"/>
            <a:r>
              <a:rPr lang="cs-CZ" dirty="0"/>
              <a:t>Část </a:t>
            </a:r>
            <a:r>
              <a:rPr lang="cs-CZ"/>
              <a:t>pátá – Přestupky §</a:t>
            </a:r>
            <a:r>
              <a:rPr lang="cs-CZ" dirty="0"/>
              <a:t>35–§41</a:t>
            </a:r>
          </a:p>
          <a:p>
            <a:pPr lvl="1"/>
            <a:r>
              <a:rPr lang="cs-CZ" dirty="0"/>
              <a:t>Část šestá - Ustanovení společná a závěrečná §42–§45</a:t>
            </a:r>
          </a:p>
        </p:txBody>
      </p:sp>
    </p:spTree>
    <p:extLst>
      <p:ext uri="{BB962C8B-B14F-4D97-AF65-F5344CB8AC3E}">
        <p14:creationId xmlns:p14="http://schemas.microsoft.com/office/powerpoint/2010/main" val="391145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Příprava nového památkového zákona</a:t>
            </a:r>
          </a:p>
        </p:txBody>
      </p:sp>
      <p:sp>
        <p:nvSpPr>
          <p:cNvPr id="3" name="Zástupný symbol pro obsah 2"/>
          <p:cNvSpPr>
            <a:spLocks noGrp="1"/>
          </p:cNvSpPr>
          <p:nvPr>
            <p:ph sz="quarter" idx="1"/>
          </p:nvPr>
        </p:nvSpPr>
        <p:spPr/>
        <p:txBody>
          <a:bodyPr>
            <a:normAutofit/>
          </a:bodyPr>
          <a:lstStyle/>
          <a:p>
            <a:pPr algn="just"/>
            <a:r>
              <a:rPr lang="cs-CZ" dirty="0"/>
              <a:t>Současný zákon nezohledňuje změny po roce 1987</a:t>
            </a:r>
          </a:p>
          <a:p>
            <a:pPr algn="just"/>
            <a:r>
              <a:rPr lang="cs-CZ" dirty="0"/>
              <a:t>Nezohledňuje plně práva jednotlivce</a:t>
            </a:r>
          </a:p>
          <a:p>
            <a:pPr algn="just"/>
            <a:r>
              <a:rPr lang="cs-CZ" dirty="0"/>
              <a:t>Zatěžuje vysokou administrativní zátěží</a:t>
            </a:r>
          </a:p>
          <a:p>
            <a:pPr algn="just"/>
            <a:r>
              <a:rPr lang="cs-CZ" dirty="0"/>
              <a:t>Nezohledňuje mezinárodní úmluvy</a:t>
            </a:r>
          </a:p>
          <a:p>
            <a:pPr algn="just"/>
            <a:r>
              <a:rPr lang="cs-CZ" dirty="0"/>
              <a:t>Chybí úprava definice památky s mezinárodním statusem</a:t>
            </a:r>
          </a:p>
          <a:p>
            <a:pPr algn="just"/>
            <a:endParaRPr lang="cs-CZ" dirty="0"/>
          </a:p>
        </p:txBody>
      </p:sp>
    </p:spTree>
    <p:extLst>
      <p:ext uri="{BB962C8B-B14F-4D97-AF65-F5344CB8AC3E}">
        <p14:creationId xmlns:p14="http://schemas.microsoft.com/office/powerpoint/2010/main" val="61671202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ůvod">
  <a:themeElements>
    <a:clrScheme name="Původ">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Původ">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ůvod">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1058</TotalTime>
  <Words>2679</Words>
  <Application>Microsoft Office PowerPoint</Application>
  <PresentationFormat>Předvádění na obrazovce (4:3)</PresentationFormat>
  <Paragraphs>351</Paragraphs>
  <Slides>63</Slides>
  <Notes>0</Notes>
  <HiddenSlides>0</HiddenSlides>
  <MMClips>0</MMClips>
  <ScaleCrop>false</ScaleCrop>
  <HeadingPairs>
    <vt:vector size="6" baseType="variant">
      <vt:variant>
        <vt:lpstr>Použitá písma</vt:lpstr>
      </vt:variant>
      <vt:variant>
        <vt:i4>6</vt:i4>
      </vt:variant>
      <vt:variant>
        <vt:lpstr>Motiv</vt:lpstr>
      </vt:variant>
      <vt:variant>
        <vt:i4>1</vt:i4>
      </vt:variant>
      <vt:variant>
        <vt:lpstr>Nadpisy snímků</vt:lpstr>
      </vt:variant>
      <vt:variant>
        <vt:i4>63</vt:i4>
      </vt:variant>
    </vt:vector>
  </HeadingPairs>
  <TitlesOfParts>
    <vt:vector size="70" baseType="lpstr">
      <vt:lpstr>Arial</vt:lpstr>
      <vt:lpstr>Bookman Old Style</vt:lpstr>
      <vt:lpstr>Calibri</vt:lpstr>
      <vt:lpstr>Gill Sans MT</vt:lpstr>
      <vt:lpstr>Wingdings</vt:lpstr>
      <vt:lpstr>Wingdings 3</vt:lpstr>
      <vt:lpstr>Původ</vt:lpstr>
      <vt:lpstr>Legislativní rámec památkové péče v České republice </vt:lpstr>
      <vt:lpstr>Základní ukotvení kulturních hodnot</vt:lpstr>
      <vt:lpstr>Vývoj památkové péče</vt:lpstr>
      <vt:lpstr>Pozdně zapsané památky</vt:lpstr>
      <vt:lpstr>Restituční zákony</vt:lpstr>
      <vt:lpstr>Legislativa v oblasti kultury</vt:lpstr>
      <vt:lpstr>Legislativa v oblasti památkové péče</vt:lpstr>
      <vt:lpstr>Zákon č. 20/1987 Sb. o státní památkové péči</vt:lpstr>
      <vt:lpstr>Příprava nového památkového zákona</vt:lpstr>
      <vt:lpstr>Příprava nového památkového zákona</vt:lpstr>
      <vt:lpstr>Část I. – Základní ustanovení</vt:lpstr>
      <vt:lpstr>Část I.</vt:lpstr>
      <vt:lpstr>Část I.</vt:lpstr>
      <vt:lpstr>Část II. - Péče o kulturní památky</vt:lpstr>
      <vt:lpstr>Část II. - Péče o kulturní památky</vt:lpstr>
      <vt:lpstr>Část II. Předkupní právo státu na přednostní koupi KP </vt:lpstr>
      <vt:lpstr>Část II. </vt:lpstr>
      <vt:lpstr>Část II. </vt:lpstr>
      <vt:lpstr>Část III. - Archeologické výzkumy a nálezy</vt:lpstr>
      <vt:lpstr>Část IV. – Orgány a organizace státní památkové péče</vt:lpstr>
      <vt:lpstr>Část V. - porušení povinností</vt:lpstr>
      <vt:lpstr>  Zákon o ochraně přírody a krajiny 114/1992 Sb. </vt:lpstr>
      <vt:lpstr>  Zákon o ochraně přírody a krajiny 114/1992 Sb. </vt:lpstr>
      <vt:lpstr>Soudní a správní rozhodnutí jako precedens pro doplnění právní řádu </vt:lpstr>
      <vt:lpstr>Soudní a správní rozhodnutí jako precedens pro doplnění právní řádu </vt:lpstr>
      <vt:lpstr>Otázka</vt:lpstr>
      <vt:lpstr>Otázka</vt:lpstr>
      <vt:lpstr>Otázka</vt:lpstr>
      <vt:lpstr>Otázka</vt:lpstr>
      <vt:lpstr>Otázka</vt:lpstr>
      <vt:lpstr>Otázka</vt:lpstr>
      <vt:lpstr>Otázka</vt:lpstr>
      <vt:lpstr>Otázka</vt:lpstr>
      <vt:lpstr>Prezentace aplikace PowerPoint</vt:lpstr>
      <vt:lpstr>Prezentace aplikace PowerPoint</vt:lpstr>
      <vt:lpstr>Otázka</vt:lpstr>
      <vt:lpstr>Otázka</vt:lpstr>
      <vt:lpstr>Prezentace aplikace PowerPoint</vt:lpstr>
      <vt:lpstr>Prezentace aplikace PowerPoint</vt:lpstr>
      <vt:lpstr>Prezentace aplikace PowerPoint</vt:lpstr>
      <vt:lpstr>Otázka</vt:lpstr>
      <vt:lpstr>Otázka</vt:lpstr>
      <vt:lpstr>Otázka</vt:lpstr>
      <vt:lpstr>Otázka</vt:lpstr>
      <vt:lpstr>Otázka</vt:lpstr>
      <vt:lpstr>Otázka</vt:lpstr>
      <vt:lpstr>Otázka</vt:lpstr>
      <vt:lpstr>Otázka</vt:lpstr>
      <vt:lpstr>Otázka</vt:lpstr>
      <vt:lpstr>Otázka</vt:lpstr>
      <vt:lpstr>Otázka</vt:lpstr>
      <vt:lpstr>Otázka</vt:lpstr>
      <vt:lpstr>Otázka</vt:lpstr>
      <vt:lpstr>Otázka</vt:lpstr>
      <vt:lpstr>Otázka</vt:lpstr>
      <vt:lpstr>Otázka</vt:lpstr>
      <vt:lpstr>Plastová okna</vt:lpstr>
      <vt:lpstr>Plastová okna</vt:lpstr>
      <vt:lpstr>Otázka</vt:lpstr>
      <vt:lpstr>Otázka</vt:lpstr>
      <vt:lpstr>Otázka</vt:lpstr>
      <vt:lpstr>Otázka</vt:lpstr>
      <vt:lpstr>www.bit.ly/nid8902</vt:lpstr>
    </vt:vector>
  </TitlesOfParts>
  <Company>ATC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Ochrana a regenerace kulturních hodnot v území</dc:title>
  <dc:creator>Pařil Vilém</dc:creator>
  <cp:lastModifiedBy>Zdenek</cp:lastModifiedBy>
  <cp:revision>106</cp:revision>
  <dcterms:created xsi:type="dcterms:W3CDTF">2012-09-11T10:49:52Z</dcterms:created>
  <dcterms:modified xsi:type="dcterms:W3CDTF">2023-10-18T16:56:49Z</dcterms:modified>
</cp:coreProperties>
</file>