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C6EFD-79EE-4C32-B160-3B9F1B316A51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04839C-6643-47C9-A783-9CF6F03887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71796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7229-4EEF-46D0-9F72-59F29E9BAAF1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771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7229-4EEF-46D0-9F72-59F29E9BAAF1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1307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7229-4EEF-46D0-9F72-59F29E9BAAF1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2734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7229-4EEF-46D0-9F72-59F29E9BAAF1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2212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7229-4EEF-46D0-9F72-59F29E9BAAF1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9801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7229-4EEF-46D0-9F72-59F29E9BAAF1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3852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7229-4EEF-46D0-9F72-59F29E9BAAF1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742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7229-4EEF-46D0-9F72-59F29E9BAAF1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061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7229-4EEF-46D0-9F72-59F29E9BAAF1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386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7229-4EEF-46D0-9F72-59F29E9BAAF1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647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7229-4EEF-46D0-9F72-59F29E9BAAF1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089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97229-4EEF-46D0-9F72-59F29E9BAAF1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61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620688"/>
            <a:ext cx="8208912" cy="5688632"/>
          </a:xfrm>
        </p:spPr>
        <p:txBody>
          <a:bodyPr>
            <a:normAutofit fontScale="92500"/>
          </a:bodyPr>
          <a:lstStyle/>
          <a:p>
            <a:r>
              <a:rPr lang="es-DO" sz="2400" b="1" u="sng" dirty="0" smtClean="0">
                <a:solidFill>
                  <a:srgbClr val="0070C0"/>
                </a:solidFill>
              </a:rPr>
              <a:t>Oraciones condicionales</a:t>
            </a:r>
          </a:p>
          <a:p>
            <a:pPr marL="514350" indent="-514350" algn="just">
              <a:buAutoNum type="arabicParenR"/>
            </a:pPr>
            <a:r>
              <a:rPr lang="es-DO" sz="2400" dirty="0" smtClean="0">
                <a:solidFill>
                  <a:schemeClr val="tx1"/>
                </a:solidFill>
              </a:rPr>
              <a:t>Condiciones posibles de cumplir</a:t>
            </a:r>
          </a:p>
          <a:p>
            <a:pPr algn="just"/>
            <a:r>
              <a:rPr lang="es-DO" sz="2400" dirty="0" smtClean="0">
                <a:solidFill>
                  <a:srgbClr val="FF0000"/>
                </a:solidFill>
              </a:rPr>
              <a:t>Si tienes tiempo</a:t>
            </a:r>
            <a:r>
              <a:rPr lang="es-DO" sz="2400" dirty="0" smtClean="0">
                <a:solidFill>
                  <a:schemeClr val="tx1"/>
                </a:solidFill>
              </a:rPr>
              <a:t>, ven a mi casa.</a:t>
            </a:r>
          </a:p>
          <a:p>
            <a:pPr algn="just"/>
            <a:r>
              <a:rPr lang="es-DO" sz="2400" dirty="0" smtClean="0">
                <a:solidFill>
                  <a:srgbClr val="FF0000"/>
                </a:solidFill>
              </a:rPr>
              <a:t>Si vienes a mi casa</a:t>
            </a:r>
            <a:r>
              <a:rPr lang="es-DO" sz="2400" dirty="0" smtClean="0">
                <a:solidFill>
                  <a:schemeClr val="tx1"/>
                </a:solidFill>
              </a:rPr>
              <a:t>, te invitaré a café.</a:t>
            </a:r>
          </a:p>
          <a:p>
            <a:pPr algn="just"/>
            <a:r>
              <a:rPr lang="es-DO" sz="2400" dirty="0" smtClean="0">
                <a:solidFill>
                  <a:srgbClr val="FF0000"/>
                </a:solidFill>
              </a:rPr>
              <a:t>Si podemos</a:t>
            </a:r>
            <a:r>
              <a:rPr lang="es-DO" sz="2400" dirty="0" smtClean="0">
                <a:solidFill>
                  <a:schemeClr val="tx1"/>
                </a:solidFill>
              </a:rPr>
              <a:t>, vamos al cine.</a:t>
            </a:r>
          </a:p>
          <a:p>
            <a:pPr algn="just"/>
            <a:endParaRPr lang="es-DO" sz="2400" dirty="0" smtClean="0">
              <a:solidFill>
                <a:schemeClr val="tx1"/>
              </a:solidFill>
            </a:endParaRPr>
          </a:p>
          <a:p>
            <a:pPr algn="just"/>
            <a:r>
              <a:rPr lang="es-DO" sz="2400" dirty="0" smtClean="0">
                <a:solidFill>
                  <a:schemeClr val="tx1"/>
                </a:solidFill>
              </a:rPr>
              <a:t>2)Condición poco probable o imposible.</a:t>
            </a:r>
          </a:p>
          <a:p>
            <a:pPr algn="just"/>
            <a:r>
              <a:rPr lang="es-DO" sz="2400" dirty="0" smtClean="0">
                <a:solidFill>
                  <a:srgbClr val="FF0000"/>
                </a:solidFill>
              </a:rPr>
              <a:t>Si tuviera tiempo</a:t>
            </a:r>
            <a:r>
              <a:rPr lang="es-DO" sz="2400" dirty="0" smtClean="0">
                <a:solidFill>
                  <a:schemeClr val="tx1"/>
                </a:solidFill>
              </a:rPr>
              <a:t>, iría a tu casa.</a:t>
            </a:r>
          </a:p>
          <a:p>
            <a:pPr algn="just"/>
            <a:endParaRPr lang="es-DO" sz="2400" dirty="0" smtClean="0">
              <a:solidFill>
                <a:schemeClr val="tx1"/>
              </a:solidFill>
            </a:endParaRPr>
          </a:p>
          <a:p>
            <a:pPr algn="just"/>
            <a:r>
              <a:rPr lang="es-DO" sz="2400" dirty="0" smtClean="0">
                <a:solidFill>
                  <a:schemeClr val="tx1"/>
                </a:solidFill>
              </a:rPr>
              <a:t>3) Condición que no se cumplió en el pasado</a:t>
            </a:r>
          </a:p>
          <a:p>
            <a:pPr algn="just"/>
            <a:r>
              <a:rPr lang="es-DO" sz="2400" dirty="0" smtClean="0">
                <a:solidFill>
                  <a:srgbClr val="FF0000"/>
                </a:solidFill>
              </a:rPr>
              <a:t>Si hubiera tenido tiempo</a:t>
            </a:r>
            <a:r>
              <a:rPr lang="es-DO" sz="2400" dirty="0" smtClean="0">
                <a:solidFill>
                  <a:schemeClr val="tx1"/>
                </a:solidFill>
              </a:rPr>
              <a:t>, habría ido/ hubiera ido a tu casa.</a:t>
            </a:r>
          </a:p>
          <a:p>
            <a:pPr algn="just"/>
            <a:r>
              <a:rPr lang="es-DO" sz="2400" dirty="0" smtClean="0">
                <a:solidFill>
                  <a:schemeClr val="tx1"/>
                </a:solidFill>
              </a:rPr>
              <a:t>4) Condición que no se cumplió en el pasado y que tiene repercusión en el presente.</a:t>
            </a:r>
          </a:p>
          <a:p>
            <a:pPr algn="just"/>
            <a:r>
              <a:rPr lang="es-DO" sz="2400" dirty="0" smtClean="0">
                <a:solidFill>
                  <a:srgbClr val="FF0000"/>
                </a:solidFill>
              </a:rPr>
              <a:t>Si hubiera ahorrado lo suficiente</a:t>
            </a:r>
            <a:r>
              <a:rPr lang="es-DO" sz="2400" dirty="0" smtClean="0">
                <a:solidFill>
                  <a:schemeClr val="tx1"/>
                </a:solidFill>
              </a:rPr>
              <a:t>, no tendría que pedir un préstamo.</a:t>
            </a:r>
            <a:endParaRPr lang="es-DO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12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3367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DO" sz="2400" dirty="0" smtClean="0"/>
              <a:t>2. </a:t>
            </a:r>
            <a:r>
              <a:rPr lang="es-DO" sz="2400" b="1" dirty="0" smtClean="0"/>
              <a:t>A no ser que, </a:t>
            </a:r>
            <a:r>
              <a:rPr lang="cs-CZ" sz="2400" b="1" dirty="0" smtClean="0"/>
              <a:t>con</a:t>
            </a:r>
            <a:r>
              <a:rPr lang="es-DO" sz="2400" b="1" dirty="0" smtClean="0"/>
              <a:t> tal de que, siempre que, como, en caso de que </a:t>
            </a:r>
            <a:r>
              <a:rPr lang="es-DO" sz="2400" dirty="0" smtClean="0"/>
              <a:t>+ </a:t>
            </a:r>
            <a:r>
              <a:rPr lang="es-DO" sz="2400" dirty="0" smtClean="0">
                <a:solidFill>
                  <a:srgbClr val="FF0000"/>
                </a:solidFill>
              </a:rPr>
              <a:t>SUBJUNTIVO</a:t>
            </a:r>
          </a:p>
          <a:p>
            <a:pPr marL="0" indent="0">
              <a:buNone/>
            </a:pPr>
            <a:endParaRPr lang="es-DO" sz="2400" dirty="0" smtClean="0"/>
          </a:p>
          <a:p>
            <a:pPr marL="0" indent="0">
              <a:buNone/>
            </a:pPr>
            <a:r>
              <a:rPr lang="es-DO" sz="2400" dirty="0" smtClean="0">
                <a:solidFill>
                  <a:srgbClr val="FF0000"/>
                </a:solidFill>
              </a:rPr>
              <a:t>En caso de que </a:t>
            </a:r>
            <a:r>
              <a:rPr lang="es-DO" sz="2400" dirty="0" smtClean="0"/>
              <a:t>me </a:t>
            </a:r>
            <a:r>
              <a:rPr lang="es-DO" sz="2400" dirty="0" smtClean="0">
                <a:solidFill>
                  <a:srgbClr val="FF0000"/>
                </a:solidFill>
              </a:rPr>
              <a:t>necesites</a:t>
            </a:r>
            <a:r>
              <a:rPr lang="es-DO" sz="2400" dirty="0" smtClean="0"/>
              <a:t>, llámame.</a:t>
            </a:r>
          </a:p>
          <a:p>
            <a:pPr marL="0" indent="0">
              <a:buNone/>
            </a:pPr>
            <a:endParaRPr lang="es-DO" sz="2400" dirty="0" smtClean="0"/>
          </a:p>
          <a:p>
            <a:pPr marL="0" indent="0">
              <a:buNone/>
            </a:pPr>
            <a:r>
              <a:rPr lang="es-DO" sz="2400" dirty="0" smtClean="0">
                <a:solidFill>
                  <a:srgbClr val="0070C0"/>
                </a:solidFill>
              </a:rPr>
              <a:t>Notas</a:t>
            </a:r>
          </a:p>
          <a:p>
            <a:pPr marL="0" indent="0">
              <a:buNone/>
            </a:pPr>
            <a:r>
              <a:rPr lang="es-DO" sz="2400" dirty="0" smtClean="0"/>
              <a:t>a)</a:t>
            </a:r>
            <a:r>
              <a:rPr lang="cs-CZ" sz="2400" dirty="0" smtClean="0">
                <a:solidFill>
                  <a:srgbClr val="FF0000"/>
                </a:solidFill>
              </a:rPr>
              <a:t>Con</a:t>
            </a:r>
            <a:r>
              <a:rPr lang="es-DO" sz="2400" dirty="0" smtClean="0">
                <a:solidFill>
                  <a:srgbClr val="FF0000"/>
                </a:solidFill>
              </a:rPr>
              <a:t> tal de que + siempre que </a:t>
            </a:r>
            <a:r>
              <a:rPr lang="es-DO" sz="2400" dirty="0" smtClean="0"/>
              <a:t>introducen oraciones que expresan que el cumplimiento de la condición es indispensable para que se</a:t>
            </a:r>
            <a:r>
              <a:rPr lang="cs-CZ" sz="2400" dirty="0" smtClean="0"/>
              <a:t> </a:t>
            </a:r>
            <a:r>
              <a:rPr lang="es-DO" sz="2400" dirty="0" smtClean="0"/>
              <a:t>realice algo</a:t>
            </a:r>
          </a:p>
          <a:p>
            <a:pPr marL="0" indent="0">
              <a:buNone/>
            </a:pPr>
            <a:endParaRPr lang="es-DO" sz="2400" dirty="0" smtClean="0"/>
          </a:p>
          <a:p>
            <a:pPr marL="0" indent="0">
              <a:buNone/>
            </a:pPr>
            <a:r>
              <a:rPr lang="es-DO" sz="2400" dirty="0" smtClean="0"/>
              <a:t>Te prestaré mi coche </a:t>
            </a:r>
            <a:r>
              <a:rPr lang="es-DO" sz="2400" dirty="0" smtClean="0">
                <a:solidFill>
                  <a:srgbClr val="FF0000"/>
                </a:solidFill>
              </a:rPr>
              <a:t>siempre que </a:t>
            </a:r>
            <a:r>
              <a:rPr lang="es-DO" sz="2400" dirty="0" smtClean="0"/>
              <a:t>me lo devuelvas antes del lunes.</a:t>
            </a:r>
            <a:endParaRPr lang="cs-CZ" sz="2400" dirty="0" smtClean="0"/>
          </a:p>
          <a:p>
            <a:pPr marL="0" indent="0">
              <a:buNone/>
            </a:pPr>
            <a:endParaRPr lang="es-DO" sz="2400" dirty="0" smtClean="0"/>
          </a:p>
          <a:p>
            <a:pPr marL="0" indent="0">
              <a:buNone/>
            </a:pPr>
            <a:r>
              <a:rPr lang="es-DO" sz="2400" dirty="0" smtClean="0"/>
              <a:t>b)Las oraciones que llevan </a:t>
            </a:r>
            <a:r>
              <a:rPr lang="es-DO" sz="2400" dirty="0" smtClean="0">
                <a:solidFill>
                  <a:srgbClr val="FF0000"/>
                </a:solidFill>
              </a:rPr>
              <a:t>como</a:t>
            </a:r>
            <a:r>
              <a:rPr lang="es-DO" sz="2400" dirty="0" smtClean="0"/>
              <a:t> tienen un matiz de advertencia, amenaza</a:t>
            </a:r>
          </a:p>
          <a:p>
            <a:pPr marL="0" indent="0">
              <a:buNone/>
            </a:pPr>
            <a:r>
              <a:rPr lang="es-DO" sz="2400" dirty="0" smtClean="0">
                <a:solidFill>
                  <a:srgbClr val="FF0000"/>
                </a:solidFill>
              </a:rPr>
              <a:t>Como</a:t>
            </a:r>
            <a:r>
              <a:rPr lang="es-DO" sz="2400" dirty="0" smtClean="0"/>
              <a:t> no vengas a mi boda, me enfadaré contigo.</a:t>
            </a:r>
            <a:endParaRPr lang="es-DO" sz="2400" dirty="0"/>
          </a:p>
        </p:txBody>
      </p:sp>
    </p:spTree>
    <p:extLst>
      <p:ext uri="{BB962C8B-B14F-4D97-AF65-F5344CB8AC3E}">
        <p14:creationId xmlns:p14="http://schemas.microsoft.com/office/powerpoint/2010/main" val="1069365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err="1" smtClean="0">
                <a:solidFill>
                  <a:srgbClr val="00B0F0"/>
                </a:solidFill>
              </a:rPr>
              <a:t>Pretérito</a:t>
            </a:r>
            <a:r>
              <a:rPr lang="cs-CZ" b="1" dirty="0" smtClean="0">
                <a:solidFill>
                  <a:srgbClr val="00B0F0"/>
                </a:solidFill>
              </a:rPr>
              <a:t> </a:t>
            </a:r>
            <a:r>
              <a:rPr lang="cs-CZ" b="1" dirty="0" err="1" smtClean="0">
                <a:solidFill>
                  <a:srgbClr val="00B0F0"/>
                </a:solidFill>
              </a:rPr>
              <a:t>Pluscuamperfecto</a:t>
            </a:r>
            <a:r>
              <a:rPr lang="cs-CZ" b="1" dirty="0" smtClean="0">
                <a:solidFill>
                  <a:srgbClr val="00B0F0"/>
                </a:solidFill>
              </a:rPr>
              <a:t> (</a:t>
            </a:r>
            <a:r>
              <a:rPr lang="cs-CZ" b="1" dirty="0" err="1" smtClean="0">
                <a:solidFill>
                  <a:srgbClr val="00B0F0"/>
                </a:solidFill>
              </a:rPr>
              <a:t>subjuntivo</a:t>
            </a:r>
            <a:r>
              <a:rPr lang="cs-CZ" b="1" dirty="0" smtClean="0">
                <a:solidFill>
                  <a:srgbClr val="00B0F0"/>
                </a:solidFill>
              </a:rPr>
              <a:t>)</a:t>
            </a:r>
          </a:p>
          <a:p>
            <a:pPr marL="0" indent="0">
              <a:buNone/>
            </a:pPr>
            <a:r>
              <a:rPr lang="cs-CZ" sz="2000" dirty="0" err="1" smtClean="0"/>
              <a:t>Pretérito</a:t>
            </a:r>
            <a:r>
              <a:rPr lang="cs-CZ" sz="2000" dirty="0" smtClean="0"/>
              <a:t> </a:t>
            </a:r>
            <a:r>
              <a:rPr lang="cs-CZ" sz="2000" dirty="0" err="1" smtClean="0"/>
              <a:t>Imperfecto</a:t>
            </a:r>
            <a:r>
              <a:rPr lang="cs-CZ" sz="2000" dirty="0" smtClean="0"/>
              <a:t> de HABER (</a:t>
            </a:r>
            <a:r>
              <a:rPr lang="cs-CZ" sz="2000" dirty="0" err="1" smtClean="0"/>
              <a:t>subjuntivo</a:t>
            </a:r>
            <a:r>
              <a:rPr lang="cs-CZ" sz="2000" dirty="0" smtClean="0"/>
              <a:t>) + </a:t>
            </a:r>
            <a:r>
              <a:rPr lang="cs-CZ" sz="2000" dirty="0" err="1" smtClean="0"/>
              <a:t>Participio</a:t>
            </a:r>
            <a:r>
              <a:rPr lang="cs-CZ" sz="2000" dirty="0" smtClean="0"/>
              <a:t> </a:t>
            </a:r>
            <a:r>
              <a:rPr lang="cs-CZ" sz="2000" dirty="0" err="1" smtClean="0"/>
              <a:t>Pasado</a:t>
            </a: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1400" dirty="0" smtClean="0"/>
              <a:t>(</a:t>
            </a:r>
            <a:r>
              <a:rPr lang="cs-CZ" sz="1400" dirty="0" err="1" smtClean="0"/>
              <a:t>yo</a:t>
            </a:r>
            <a:r>
              <a:rPr lang="cs-CZ" sz="1400" dirty="0" smtClean="0"/>
              <a:t>)                  </a:t>
            </a:r>
            <a:r>
              <a:rPr lang="cs-CZ" sz="1400" b="1" dirty="0" err="1" smtClean="0"/>
              <a:t>hubiera</a:t>
            </a:r>
            <a:endParaRPr lang="cs-CZ" sz="1400" b="1" dirty="0" smtClean="0"/>
          </a:p>
          <a:p>
            <a:pPr marL="0" indent="0">
              <a:buNone/>
            </a:pPr>
            <a:r>
              <a:rPr lang="cs-CZ" sz="1400" dirty="0" smtClean="0"/>
              <a:t>(</a:t>
            </a:r>
            <a:r>
              <a:rPr lang="cs-CZ" sz="1400" dirty="0" err="1" smtClean="0"/>
              <a:t>tú</a:t>
            </a:r>
            <a:r>
              <a:rPr lang="cs-CZ" sz="1400" dirty="0" smtClean="0"/>
              <a:t>)                   </a:t>
            </a:r>
            <a:r>
              <a:rPr lang="cs-CZ" sz="1400" b="1" dirty="0" err="1" smtClean="0"/>
              <a:t>hubieras</a:t>
            </a:r>
            <a:r>
              <a:rPr lang="cs-CZ" sz="1400" dirty="0" smtClean="0"/>
              <a:t>                               </a:t>
            </a:r>
          </a:p>
          <a:p>
            <a:pPr marL="0" indent="0">
              <a:buNone/>
            </a:pPr>
            <a:r>
              <a:rPr lang="cs-CZ" sz="1400" dirty="0" smtClean="0"/>
              <a:t>(</a:t>
            </a:r>
            <a:r>
              <a:rPr lang="cs-CZ" sz="1400" dirty="0" err="1" smtClean="0"/>
              <a:t>él</a:t>
            </a:r>
            <a:r>
              <a:rPr lang="cs-CZ" sz="1400" dirty="0" smtClean="0"/>
              <a:t>/</a:t>
            </a:r>
            <a:r>
              <a:rPr lang="cs-CZ" sz="1400" dirty="0" err="1" smtClean="0"/>
              <a:t>ella</a:t>
            </a:r>
            <a:r>
              <a:rPr lang="cs-CZ" sz="1400" dirty="0" smtClean="0"/>
              <a:t>/</a:t>
            </a:r>
            <a:r>
              <a:rPr lang="cs-CZ" sz="1400" dirty="0" err="1" smtClean="0"/>
              <a:t>Vd</a:t>
            </a:r>
            <a:r>
              <a:rPr lang="cs-CZ" sz="1400" dirty="0" smtClean="0"/>
              <a:t>.)    </a:t>
            </a:r>
            <a:r>
              <a:rPr lang="cs-CZ" sz="1400" b="1" dirty="0" err="1" smtClean="0"/>
              <a:t>hubiera</a:t>
            </a:r>
            <a:endParaRPr lang="cs-CZ" sz="1400" b="1" dirty="0" smtClean="0"/>
          </a:p>
          <a:p>
            <a:pPr marL="0" indent="0">
              <a:buNone/>
            </a:pPr>
            <a:r>
              <a:rPr lang="cs-CZ" sz="1400" dirty="0" smtClean="0"/>
              <a:t>(</a:t>
            </a:r>
            <a:r>
              <a:rPr lang="cs-CZ" sz="1400" dirty="0" err="1" smtClean="0"/>
              <a:t>nosotros</a:t>
            </a:r>
            <a:r>
              <a:rPr lang="cs-CZ" sz="1400" dirty="0" smtClean="0"/>
              <a:t>)       </a:t>
            </a:r>
            <a:r>
              <a:rPr lang="cs-CZ" sz="1400" b="1" dirty="0" err="1" smtClean="0"/>
              <a:t>hubiéramos</a:t>
            </a:r>
            <a:r>
              <a:rPr lang="cs-CZ" sz="1400" b="1" dirty="0" smtClean="0"/>
              <a:t> </a:t>
            </a:r>
            <a:r>
              <a:rPr lang="cs-CZ" sz="1400" dirty="0" smtClean="0"/>
              <a:t>                         </a:t>
            </a:r>
            <a:r>
              <a:rPr lang="cs-CZ" sz="1400" b="1" i="1" dirty="0" err="1" smtClean="0"/>
              <a:t>hablado</a:t>
            </a:r>
            <a:r>
              <a:rPr lang="cs-CZ" sz="1400" b="1" i="1" dirty="0" smtClean="0"/>
              <a:t>/</a:t>
            </a:r>
            <a:r>
              <a:rPr lang="cs-CZ" sz="1400" b="1" i="1" dirty="0" err="1" smtClean="0"/>
              <a:t>bebido</a:t>
            </a:r>
            <a:r>
              <a:rPr lang="cs-CZ" sz="1400" b="1" i="1" dirty="0" smtClean="0"/>
              <a:t>/</a:t>
            </a:r>
            <a:r>
              <a:rPr lang="cs-CZ" sz="1400" b="1" i="1" dirty="0" err="1" smtClean="0"/>
              <a:t>escrito</a:t>
            </a:r>
            <a:endParaRPr lang="cs-CZ" sz="1400" b="1" i="1" dirty="0" smtClean="0"/>
          </a:p>
          <a:p>
            <a:pPr marL="0" indent="0">
              <a:buNone/>
            </a:pPr>
            <a:r>
              <a:rPr lang="cs-CZ" sz="1400" dirty="0" smtClean="0"/>
              <a:t>(</a:t>
            </a:r>
            <a:r>
              <a:rPr lang="cs-CZ" sz="1400" dirty="0" err="1" smtClean="0"/>
              <a:t>vosotros</a:t>
            </a:r>
            <a:r>
              <a:rPr lang="cs-CZ" sz="1400" dirty="0" smtClean="0"/>
              <a:t>)       </a:t>
            </a:r>
            <a:r>
              <a:rPr lang="cs-CZ" sz="1400" b="1" dirty="0" err="1" smtClean="0"/>
              <a:t>hubiérais</a:t>
            </a:r>
            <a:endParaRPr lang="cs-CZ" sz="1400" b="1" dirty="0" smtClean="0"/>
          </a:p>
          <a:p>
            <a:pPr marL="0" indent="0">
              <a:buNone/>
            </a:pPr>
            <a:r>
              <a:rPr lang="cs-CZ" sz="1400" dirty="0" smtClean="0"/>
              <a:t>(</a:t>
            </a:r>
            <a:r>
              <a:rPr lang="cs-CZ" sz="1400" dirty="0" err="1" smtClean="0"/>
              <a:t>ellos</a:t>
            </a:r>
            <a:r>
              <a:rPr lang="cs-CZ" sz="1400" dirty="0" smtClean="0"/>
              <a:t>/</a:t>
            </a:r>
            <a:r>
              <a:rPr lang="cs-CZ" sz="1400" dirty="0" err="1" smtClean="0"/>
              <a:t>Vds</a:t>
            </a:r>
            <a:r>
              <a:rPr lang="cs-CZ" sz="1400" dirty="0" smtClean="0"/>
              <a:t>.)     </a:t>
            </a:r>
            <a:r>
              <a:rPr lang="cs-CZ" sz="1400" b="1" dirty="0" err="1" smtClean="0"/>
              <a:t>hubieran</a:t>
            </a:r>
            <a:endParaRPr lang="cs-CZ" sz="1400" b="1" dirty="0"/>
          </a:p>
        </p:txBody>
      </p:sp>
    </p:spTree>
    <p:extLst>
      <p:ext uri="{BB962C8B-B14F-4D97-AF65-F5344CB8AC3E}">
        <p14:creationId xmlns:p14="http://schemas.microsoft.com/office/powerpoint/2010/main" val="4105430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err="1" smtClean="0">
                <a:solidFill>
                  <a:srgbClr val="00B0F0"/>
                </a:solidFill>
              </a:rPr>
              <a:t>Condicional</a:t>
            </a:r>
            <a:r>
              <a:rPr lang="cs-CZ" b="1" dirty="0" smtClean="0">
                <a:solidFill>
                  <a:srgbClr val="00B0F0"/>
                </a:solidFill>
              </a:rPr>
              <a:t> </a:t>
            </a:r>
            <a:r>
              <a:rPr lang="cs-CZ" b="1" dirty="0" err="1" smtClean="0">
                <a:solidFill>
                  <a:srgbClr val="00B0F0"/>
                </a:solidFill>
              </a:rPr>
              <a:t>compuesto</a:t>
            </a:r>
            <a:endParaRPr lang="cs-CZ" b="1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cs-CZ" sz="2000" b="1" dirty="0" err="1" smtClean="0"/>
              <a:t>Condicional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simple</a:t>
            </a:r>
            <a:r>
              <a:rPr lang="cs-CZ" sz="2000" b="1" dirty="0" smtClean="0"/>
              <a:t> de HABER (</a:t>
            </a:r>
            <a:r>
              <a:rPr lang="cs-CZ" sz="2000" b="1" dirty="0" err="1" smtClean="0"/>
              <a:t>subjuntivo</a:t>
            </a:r>
            <a:r>
              <a:rPr lang="cs-CZ" sz="2000" b="1" dirty="0" smtClean="0"/>
              <a:t>)              </a:t>
            </a:r>
            <a:r>
              <a:rPr lang="cs-CZ" sz="2000" b="1" dirty="0" err="1" smtClean="0"/>
              <a:t>participio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pasado</a:t>
            </a:r>
            <a:endParaRPr lang="cs-CZ" sz="2000" b="1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(</a:t>
            </a:r>
            <a:r>
              <a:rPr lang="cs-CZ" sz="2000" dirty="0" err="1"/>
              <a:t>yo</a:t>
            </a:r>
            <a:r>
              <a:rPr lang="cs-CZ" sz="2000" dirty="0"/>
              <a:t>)                  </a:t>
            </a:r>
            <a:r>
              <a:rPr lang="cs-CZ" sz="2000" b="1" dirty="0" err="1" smtClean="0"/>
              <a:t>habría</a:t>
            </a:r>
            <a:endParaRPr lang="cs-CZ" sz="2000" b="1" dirty="0"/>
          </a:p>
          <a:p>
            <a:pPr marL="0" indent="0">
              <a:buNone/>
            </a:pPr>
            <a:r>
              <a:rPr lang="cs-CZ" sz="2000" dirty="0"/>
              <a:t>(</a:t>
            </a:r>
            <a:r>
              <a:rPr lang="cs-CZ" sz="2000" dirty="0" err="1"/>
              <a:t>tú</a:t>
            </a:r>
            <a:r>
              <a:rPr lang="cs-CZ" sz="2000" dirty="0"/>
              <a:t>)                   </a:t>
            </a:r>
            <a:r>
              <a:rPr lang="cs-CZ" sz="2000" b="1" dirty="0" err="1" smtClean="0"/>
              <a:t>habrías</a:t>
            </a:r>
            <a:r>
              <a:rPr lang="cs-CZ" sz="2000" dirty="0" smtClean="0"/>
              <a:t>                              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(</a:t>
            </a:r>
            <a:r>
              <a:rPr lang="cs-CZ" sz="2000" dirty="0" err="1"/>
              <a:t>él</a:t>
            </a:r>
            <a:r>
              <a:rPr lang="cs-CZ" sz="2000" dirty="0"/>
              <a:t>/</a:t>
            </a:r>
            <a:r>
              <a:rPr lang="cs-CZ" sz="2000" dirty="0" err="1"/>
              <a:t>ella</a:t>
            </a:r>
            <a:r>
              <a:rPr lang="cs-CZ" sz="2000" dirty="0"/>
              <a:t>/</a:t>
            </a:r>
            <a:r>
              <a:rPr lang="cs-CZ" sz="2000" dirty="0" err="1"/>
              <a:t>Vd</a:t>
            </a:r>
            <a:r>
              <a:rPr lang="cs-CZ" sz="2000" dirty="0"/>
              <a:t>.)    </a:t>
            </a:r>
            <a:r>
              <a:rPr lang="cs-CZ" sz="2000" b="1" dirty="0" err="1" smtClean="0"/>
              <a:t>habría</a:t>
            </a:r>
            <a:endParaRPr lang="cs-CZ" sz="2000" b="1" dirty="0"/>
          </a:p>
          <a:p>
            <a:pPr marL="0" indent="0">
              <a:buNone/>
            </a:pPr>
            <a:r>
              <a:rPr lang="cs-CZ" sz="2000" dirty="0"/>
              <a:t>(</a:t>
            </a:r>
            <a:r>
              <a:rPr lang="cs-CZ" sz="2000" dirty="0" err="1"/>
              <a:t>nosotros</a:t>
            </a:r>
            <a:r>
              <a:rPr lang="cs-CZ" sz="2000" dirty="0"/>
              <a:t>)       </a:t>
            </a:r>
            <a:r>
              <a:rPr lang="cs-CZ" sz="2000" b="1" dirty="0" err="1" smtClean="0"/>
              <a:t>habríamos</a:t>
            </a:r>
            <a:r>
              <a:rPr lang="cs-CZ" sz="2000" b="1" dirty="0" smtClean="0"/>
              <a:t> </a:t>
            </a:r>
            <a:r>
              <a:rPr lang="cs-CZ" sz="2000" dirty="0" smtClean="0"/>
              <a:t>                         </a:t>
            </a:r>
            <a:r>
              <a:rPr lang="cs-CZ" sz="2000" b="1" i="1" dirty="0" err="1"/>
              <a:t>hablado</a:t>
            </a:r>
            <a:r>
              <a:rPr lang="cs-CZ" sz="2000" b="1" i="1" dirty="0"/>
              <a:t>/</a:t>
            </a:r>
            <a:r>
              <a:rPr lang="cs-CZ" sz="2000" b="1" i="1" dirty="0" err="1"/>
              <a:t>bebido</a:t>
            </a:r>
            <a:r>
              <a:rPr lang="cs-CZ" sz="2000" b="1" i="1" dirty="0"/>
              <a:t>/</a:t>
            </a:r>
            <a:r>
              <a:rPr lang="cs-CZ" sz="2000" b="1" i="1" dirty="0" err="1"/>
              <a:t>escrito</a:t>
            </a:r>
            <a:endParaRPr lang="cs-CZ" sz="2000" b="1" i="1" dirty="0"/>
          </a:p>
          <a:p>
            <a:pPr marL="0" indent="0">
              <a:buNone/>
            </a:pPr>
            <a:r>
              <a:rPr lang="cs-CZ" sz="2000" dirty="0"/>
              <a:t>(</a:t>
            </a:r>
            <a:r>
              <a:rPr lang="cs-CZ" sz="2000" dirty="0" err="1"/>
              <a:t>vosotros</a:t>
            </a:r>
            <a:r>
              <a:rPr lang="cs-CZ" sz="2000" dirty="0"/>
              <a:t>)       </a:t>
            </a:r>
            <a:r>
              <a:rPr lang="cs-CZ" sz="2000" b="1" dirty="0" err="1" smtClean="0"/>
              <a:t>habríais</a:t>
            </a:r>
            <a:endParaRPr lang="cs-CZ" sz="2000" b="1" dirty="0"/>
          </a:p>
          <a:p>
            <a:pPr marL="0" indent="0">
              <a:buNone/>
            </a:pPr>
            <a:r>
              <a:rPr lang="cs-CZ" sz="2000" dirty="0"/>
              <a:t>(</a:t>
            </a:r>
            <a:r>
              <a:rPr lang="cs-CZ" sz="2000" dirty="0" err="1"/>
              <a:t>ellos</a:t>
            </a:r>
            <a:r>
              <a:rPr lang="cs-CZ" sz="2000" dirty="0"/>
              <a:t>/</a:t>
            </a:r>
            <a:r>
              <a:rPr lang="cs-CZ" sz="2000" dirty="0" err="1"/>
              <a:t>Vds</a:t>
            </a:r>
            <a:r>
              <a:rPr lang="cs-CZ" sz="2000" dirty="0"/>
              <a:t>.)     </a:t>
            </a:r>
            <a:r>
              <a:rPr lang="cs-CZ" sz="2000" b="1" dirty="0" err="1" smtClean="0"/>
              <a:t>habrían</a:t>
            </a:r>
            <a:endParaRPr lang="cs-CZ" sz="2000" b="1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520520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273</Words>
  <Application>Microsoft Office PowerPoint</Application>
  <PresentationFormat>Předvádění na obrazovce (4:3)</PresentationFormat>
  <Paragraphs>42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Calibri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De Azevedo</dc:creator>
  <cp:lastModifiedBy>De Azevedo</cp:lastModifiedBy>
  <cp:revision>3</cp:revision>
  <cp:lastPrinted>2018-11-19T07:47:48Z</cp:lastPrinted>
  <dcterms:created xsi:type="dcterms:W3CDTF">2018-11-19T07:37:18Z</dcterms:created>
  <dcterms:modified xsi:type="dcterms:W3CDTF">2020-11-05T07:00:53Z</dcterms:modified>
</cp:coreProperties>
</file>