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  <p:sldMasterId id="2147483794" r:id="rId2"/>
    <p:sldMasterId id="2147483806" r:id="rId3"/>
  </p:sldMasterIdLst>
  <p:notesMasterIdLst>
    <p:notesMasterId r:id="rId15"/>
  </p:notesMasterIdLst>
  <p:sldIdLst>
    <p:sldId id="256" r:id="rId4"/>
    <p:sldId id="257" r:id="rId5"/>
    <p:sldId id="258" r:id="rId6"/>
    <p:sldId id="263" r:id="rId7"/>
    <p:sldId id="264" r:id="rId8"/>
    <p:sldId id="279" r:id="rId9"/>
    <p:sldId id="262" r:id="rId10"/>
    <p:sldId id="261" r:id="rId11"/>
    <p:sldId id="259" r:id="rId12"/>
    <p:sldId id="272" r:id="rId13"/>
    <p:sldId id="26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0"/>
    <p:restoredTop sz="93521"/>
  </p:normalViewPr>
  <p:slideViewPr>
    <p:cSldViewPr snapToGrid="0" snapToObjects="1">
      <p:cViewPr varScale="1">
        <p:scale>
          <a:sx n="96" d="100"/>
          <a:sy n="96" d="100"/>
        </p:scale>
        <p:origin x="200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F508E-3845-264D-B146-1337A5C8B93A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A054A-6FA7-6F4A-A7B0-9F97765C1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02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A054A-6FA7-6F4A-A7B0-9F97765C107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76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/>
              <a:endParaRPr lang="cs-CZ" altLang="en-US" sz="2400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342217" y="2565401"/>
            <a:ext cx="7584016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5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87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7" y="1125539"/>
            <a:ext cx="2743200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60967" y="1125539"/>
            <a:ext cx="803275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605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AD0C8-9EE3-A847-88C4-3717F9A31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A21918-B561-C24F-B70A-06DE2A88D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B98B42-457F-0E4E-9D92-C0790B139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FD1D9-0D9A-FE48-8E3A-F7DED264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899C7-888B-F140-BA8D-BE9DA8F8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685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4D104-A315-F741-83CF-6EE107E712F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6688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9F4DB-5FD5-5246-AEE5-3947CECA21F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5732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C4B28-F78C-EC45-92EC-982F12BB97D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06895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1125539"/>
            <a:ext cx="538691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1125539"/>
            <a:ext cx="538903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F5AC3-D172-D849-9C31-233AB52976C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3339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7C2B2-D208-A843-842E-E8A3AA0B5E7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63225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4FF02-77DE-C04C-8099-BA8D823C7E6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21597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EFA30-C914-B74D-84E3-C2107550B6C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5388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83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57CBE-B449-B24A-B6BB-C0A0D16EA6B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01062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9472B-1268-AD4C-809E-2D301B4C2CB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75445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15294-0D6D-3A43-A4CE-C7E06B4AA10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13514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627A7-07A1-DB41-A23E-6D16297367E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913791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C82C3-5A5B-BB45-AC02-A7A5A01EED7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2909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58818-A1EB-5E4B-B354-6944C7D428E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75133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9B4ECC-AC39-F84F-9F63-F4A887D621F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69079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361267" y="1125539"/>
            <a:ext cx="418676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51234" y="1125539"/>
            <a:ext cx="4188884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20FA5-38FE-7045-8849-EE12369BC7E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5440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470DB-1D7B-8444-B0AA-21143BD57DE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767330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22F60-2FA9-5449-BF7D-0C2FBDCBC75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9578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7999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8FA99-5D93-6F41-9ACA-31407D5AEE2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44110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FD96F-52C6-0946-9990-F7F4901B51F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06668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E6387-BBE5-DC4A-9947-52932F55AA5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715760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9E959-85AE-1F49-BC2E-6427274466F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50825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78864D-CE79-BA40-8EC9-D48A5154498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3799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2017713"/>
            <a:ext cx="538691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2017713"/>
            <a:ext cx="538903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9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14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07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73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1032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en-US" sz="2400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60967" y="1125538"/>
            <a:ext cx="1043728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2017713"/>
            <a:ext cx="109791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78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ahoma" pitchFamily="34" charset="0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en-US" sz="2400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1125539"/>
            <a:ext cx="109791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78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9617401E-C9C2-7E40-99AC-7C31A4342BC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487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3079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en-US" sz="2400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1267" y="1125539"/>
            <a:ext cx="85788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78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6FFABFA-4321-A844-B9CC-FCE13CBFDF9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1406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apolitika.es/2021/06/04/indultos-polemica-y-cambio-de-ciclo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creativecommons.org/licenses/by-nc-sa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use.jhu.edu/article/370770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3CBC0-1DDD-BD44-BB1B-92F4FEF26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GB" dirty="0"/>
              <a:t>Actors of the Public Policy</a:t>
            </a:r>
            <a:br>
              <a:rPr lang="en-GB" dirty="0"/>
            </a:b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32CF26-44C4-D944-9895-11460EB4B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5294810" cy="1655762"/>
          </a:xfrm>
        </p:spPr>
        <p:txBody>
          <a:bodyPr/>
          <a:lstStyle/>
          <a:p>
            <a:r>
              <a:rPr lang="cs-CZ" dirty="0"/>
              <a:t>Taxonomy, Influence &amp; </a:t>
            </a:r>
            <a:r>
              <a:rPr lang="cs-CZ" dirty="0" err="1"/>
              <a:t>Interests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osoba, exteriér, dav, lidé&#10;&#10;Popis byl vytvořen automaticky">
            <a:extLst>
              <a:ext uri="{FF2B5EF4-FFF2-40B4-BE49-F238E27FC236}">
                <a16:creationId xmlns:a16="http://schemas.microsoft.com/office/drawing/2014/main" id="{EFF1FBC3-56CE-824A-83EF-C4EA82277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18810" y="2193425"/>
            <a:ext cx="4722949" cy="354221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AB4540B-4943-1B4E-8292-1E783C2E3679}"/>
              </a:ext>
            </a:extLst>
          </p:cNvPr>
          <p:cNvSpPr txBox="1"/>
          <p:nvPr/>
        </p:nvSpPr>
        <p:spPr>
          <a:xfrm>
            <a:off x="6818810" y="5813645"/>
            <a:ext cx="47229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tapolitika.es/2021/06/04/indultos-polemica-y-cambio-de-ciclo/"/>
              </a:rPr>
              <a:t>Tato fotka</a:t>
            </a:r>
            <a:r>
              <a:rPr lang="en-GB" sz="900"/>
              <a:t> od autora Neznámý autor s licencí </a:t>
            </a:r>
            <a:r>
              <a:rPr lang="en-GB" sz="900">
                <a:hlinkClick r:id="rId4" tooltip="https://creativecommons.org/licenses/by-nc-sa/3.0/"/>
              </a:rPr>
              <a:t>CC BY-SA-NC</a:t>
            </a:r>
            <a:endParaRPr lang="en-GB" sz="9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6E1A65-8CB7-745C-6C5D-4DEABC4C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8AB7BE-ED5B-F7E3-326B-153FFA6F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4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5E86D96C-1A41-184F-8EF8-B6942D2BD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0967" y="1125538"/>
            <a:ext cx="10437284" cy="477975"/>
          </a:xfrm>
        </p:spPr>
        <p:txBody>
          <a:bodyPr/>
          <a:lstStyle/>
          <a:p>
            <a:pPr eaLnBrk="1" hangingPunct="1"/>
            <a:r>
              <a:rPr lang="en-GB" altLang="cs-CZ" dirty="0">
                <a:ea typeface="ＭＳ Ｐゴシック" panose="020B0600070205080204" pitchFamily="34" charset="-128"/>
              </a:rPr>
              <a:t>The strength of the coercion is a function of: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AE806945-7B84-FD44-8609-A92F453D7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0967" y="1881808"/>
            <a:ext cx="10979151" cy="436659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cs-CZ" sz="2000" b="1" dirty="0">
                <a:ea typeface="ＭＳ Ｐゴシック" panose="020B0600070205080204" pitchFamily="34" charset="-128"/>
              </a:rPr>
              <a:t>Quantity</a:t>
            </a:r>
            <a:r>
              <a:rPr lang="en-GB" altLang="cs-CZ" sz="2000" dirty="0">
                <a:ea typeface="ＭＳ Ｐゴシック" panose="020B0600070205080204" pitchFamily="34" charset="-128"/>
              </a:rPr>
              <a:t> - number of ordinary and prominent members; 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sz="2000" b="1" dirty="0">
                <a:ea typeface="ＭＳ Ｐゴシック" panose="020B0600070205080204" pitchFamily="34" charset="-128"/>
              </a:rPr>
              <a:t>Wealth</a:t>
            </a:r>
            <a:r>
              <a:rPr lang="en-GB" altLang="cs-CZ" sz="2000" dirty="0">
                <a:ea typeface="ＭＳ Ｐゴシック" panose="020B0600070205080204" pitchFamily="34" charset="-128"/>
              </a:rPr>
              <a:t> - measured by tangible and intangible assets;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sz="2000" b="1" dirty="0">
                <a:ea typeface="ＭＳ Ｐゴシック" panose="020B0600070205080204" pitchFamily="34" charset="-128"/>
              </a:rPr>
              <a:t>Representation</a:t>
            </a:r>
            <a:r>
              <a:rPr lang="en-GB" altLang="cs-CZ" sz="2000" dirty="0">
                <a:ea typeface="ＭＳ Ｐゴシック" panose="020B0600070205080204" pitchFamily="34" charset="-128"/>
              </a:rPr>
              <a:t> in decision-making bodies - manifested by the placement of its people in formal decision-making bodies;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sz="2000" dirty="0">
                <a:ea typeface="ＭＳ Ｐゴシック" panose="020B0600070205080204" pitchFamily="34" charset="-128"/>
              </a:rPr>
              <a:t>Internal </a:t>
            </a:r>
            <a:r>
              <a:rPr lang="en-GB" altLang="cs-CZ" sz="2000" b="1" dirty="0">
                <a:ea typeface="ＭＳ Ｐゴシック" panose="020B0600070205080204" pitchFamily="34" charset="-128"/>
              </a:rPr>
              <a:t>belonging, cohesiveness;</a:t>
            </a:r>
            <a:endParaRPr lang="en-GB" altLang="cs-CZ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cs-CZ" sz="2000" dirty="0">
                <a:ea typeface="ＭＳ Ｐゴシック" panose="020B0600070205080204" pitchFamily="34" charset="-128"/>
              </a:rPr>
              <a:t>Level of </a:t>
            </a:r>
            <a:r>
              <a:rPr lang="en-GB" altLang="cs-CZ" sz="2000" b="1" dirty="0">
                <a:ea typeface="ＭＳ Ｐゴシック" panose="020B0600070205080204" pitchFamily="34" charset="-128"/>
              </a:rPr>
              <a:t>commitment</a:t>
            </a:r>
            <a:r>
              <a:rPr lang="en-GB" altLang="cs-CZ" sz="2000" dirty="0">
                <a:ea typeface="ＭＳ Ｐゴシック" panose="020B0600070205080204" pitchFamily="34" charset="-128"/>
              </a:rPr>
              <a:t> to act in a way that achieves the desired effect;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sz="2000" dirty="0">
                <a:ea typeface="ＭＳ Ｐゴシック" panose="020B0600070205080204" pitchFamily="34" charset="-128"/>
              </a:rPr>
              <a:t>Level of </a:t>
            </a:r>
            <a:r>
              <a:rPr lang="en-GB" altLang="cs-CZ" sz="2000" b="1" dirty="0">
                <a:ea typeface="ＭＳ Ｐゴシック" panose="020B0600070205080204" pitchFamily="34" charset="-128"/>
              </a:rPr>
              <a:t>prestige</a:t>
            </a:r>
            <a:r>
              <a:rPr lang="en-GB" altLang="cs-CZ" sz="2000" dirty="0">
                <a:ea typeface="ＭＳ Ｐゴシック" panose="020B0600070205080204" pitchFamily="34" charset="-128"/>
              </a:rPr>
              <a:t> in local, regional, national and international environments - belonging to the decision-making system;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sz="2000" dirty="0">
                <a:ea typeface="ＭＳ Ｐゴシック" panose="020B0600070205080204" pitchFamily="34" charset="-128"/>
              </a:rPr>
              <a:t>Ability to collaborate, negotiate, etc.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63FB45A-457E-095D-8B8C-A47FAE1085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6B238C0-8730-2498-B0E1-F77D7A1387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426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F82E717-B1DA-AD4C-82BE-15C75AC9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67" y="1125538"/>
            <a:ext cx="10437284" cy="614052"/>
          </a:xfrm>
        </p:spPr>
        <p:txBody>
          <a:bodyPr/>
          <a:lstStyle/>
          <a:p>
            <a:r>
              <a:rPr lang="cs-CZ" dirty="0" err="1"/>
              <a:t>Interests</a:t>
            </a:r>
            <a:r>
              <a:rPr lang="cs-CZ" dirty="0"/>
              <a:t> (</a:t>
            </a:r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? </a:t>
            </a:r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maximize</a:t>
            </a:r>
            <a:r>
              <a:rPr lang="cs-CZ" dirty="0"/>
              <a:t>?)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A286182-8809-494D-AF1D-B4C95361D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Economical</a:t>
            </a:r>
            <a:endParaRPr lang="cs-CZ" dirty="0"/>
          </a:p>
          <a:p>
            <a:pPr lvl="1"/>
            <a:r>
              <a:rPr lang="cs-CZ" dirty="0" err="1"/>
              <a:t>income</a:t>
            </a:r>
            <a:endParaRPr lang="cs-CZ" dirty="0"/>
          </a:p>
          <a:p>
            <a:pPr lvl="1"/>
            <a:r>
              <a:rPr lang="cs-CZ" dirty="0"/>
              <a:t>……….</a:t>
            </a:r>
          </a:p>
          <a:p>
            <a:pPr lvl="1"/>
            <a:r>
              <a:rPr lang="cs-CZ" dirty="0"/>
              <a:t>……….</a:t>
            </a:r>
          </a:p>
          <a:p>
            <a:endParaRPr lang="cs-CZ" dirty="0"/>
          </a:p>
          <a:p>
            <a:r>
              <a:rPr lang="cs-CZ" dirty="0" err="1"/>
              <a:t>Others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authonomy</a:t>
            </a:r>
            <a:endParaRPr lang="cs-CZ" dirty="0"/>
          </a:p>
          <a:p>
            <a:pPr lvl="1"/>
            <a:r>
              <a:rPr lang="cs-CZ" dirty="0"/>
              <a:t>…..</a:t>
            </a:r>
          </a:p>
          <a:p>
            <a:pPr lvl="1"/>
            <a:r>
              <a:rPr lang="cs-CZ" dirty="0"/>
              <a:t>……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48D7F8-46BE-C33E-3C92-093EE3E5B9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D9D75C-D829-4F34-256E-D6122EFBA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32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C41A7-92E8-BD4A-B128-BD88B66E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Further</a:t>
            </a:r>
            <a:r>
              <a:rPr lang="cs-CZ" b="1" dirty="0"/>
              <a:t> </a:t>
            </a:r>
            <a:r>
              <a:rPr lang="cs-CZ" b="1" dirty="0" err="1"/>
              <a:t>readings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6CD02E-C002-B146-AC23-B2FEA958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733" y="1201783"/>
            <a:ext cx="6815667" cy="4924381"/>
          </a:xfrm>
        </p:spPr>
        <p:txBody>
          <a:bodyPr/>
          <a:lstStyle/>
          <a:p>
            <a:r>
              <a:rPr lang="cs-CZ" sz="2400" dirty="0"/>
              <a:t>ANTHONY J. NOWNES, </a:t>
            </a:r>
            <a:r>
              <a:rPr lang="cs-CZ" sz="2400" dirty="0" err="1"/>
              <a:t>author</a:t>
            </a:r>
            <a:r>
              <a:rPr lang="cs-CZ" sz="2400" dirty="0"/>
              <a:t>. Basic </a:t>
            </a:r>
            <a:r>
              <a:rPr lang="cs-CZ" sz="2400" dirty="0" err="1"/>
              <a:t>Interests</a:t>
            </a:r>
            <a:r>
              <a:rPr lang="cs-CZ" sz="2400" dirty="0"/>
              <a:t>: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Importance</a:t>
            </a:r>
            <a:r>
              <a:rPr lang="cs-CZ" sz="2400" dirty="0"/>
              <a:t> of </a:t>
            </a:r>
            <a:r>
              <a:rPr lang="cs-CZ" sz="2400" dirty="0" err="1"/>
              <a:t>Groups</a:t>
            </a:r>
            <a:r>
              <a:rPr lang="cs-CZ" sz="2400" dirty="0"/>
              <a:t> in </a:t>
            </a:r>
            <a:r>
              <a:rPr lang="cs-CZ" sz="2400" dirty="0" err="1"/>
              <a:t>Politics</a:t>
            </a:r>
            <a:r>
              <a:rPr lang="cs-CZ" sz="2400" dirty="0"/>
              <a:t> and in </a:t>
            </a:r>
            <a:r>
              <a:rPr lang="cs-CZ" sz="2400" dirty="0" err="1"/>
              <a:t>Political</a:t>
            </a:r>
            <a:r>
              <a:rPr lang="cs-CZ" sz="2400" dirty="0"/>
              <a:t> Science Frank R. </a:t>
            </a:r>
            <a:r>
              <a:rPr lang="cs-CZ" sz="2400" dirty="0" err="1"/>
              <a:t>Baumgartner</a:t>
            </a:r>
            <a:r>
              <a:rPr lang="cs-CZ" sz="2400" dirty="0"/>
              <a:t> </a:t>
            </a:r>
            <a:r>
              <a:rPr lang="cs-CZ" sz="2400" dirty="0" err="1"/>
              <a:t>Beth</a:t>
            </a:r>
            <a:r>
              <a:rPr lang="cs-CZ" sz="2400" dirty="0"/>
              <a:t> L. Leech. 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Journal</a:t>
            </a:r>
            <a:r>
              <a:rPr lang="cs-CZ" sz="2400" i="1" dirty="0"/>
              <a:t> of </a:t>
            </a:r>
            <a:r>
              <a:rPr lang="cs-CZ" sz="2400" i="1" dirty="0" err="1"/>
              <a:t>Politics</a:t>
            </a:r>
            <a:r>
              <a:rPr lang="cs-CZ" sz="2400" dirty="0"/>
              <a:t>[online]. 1999, </a:t>
            </a:r>
            <a:r>
              <a:rPr lang="cs-CZ" sz="2400" b="1" dirty="0"/>
              <a:t>61</a:t>
            </a:r>
            <a:r>
              <a:rPr lang="cs-CZ" sz="2400" dirty="0"/>
              <a:t>(3), 844-848 [cit. 2018-08-10]. ISSN 00223816. </a:t>
            </a:r>
            <a:r>
              <a:rPr lang="cs-CZ" sz="2400" dirty="0">
                <a:hlinkClick r:id="rId2"/>
              </a:rPr>
              <a:t>https://muse.jhu.edu/article/370770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CAHN, M., A. 2012. </a:t>
            </a:r>
            <a:r>
              <a:rPr lang="cs-CZ" sz="2400" dirty="0" err="1"/>
              <a:t>Institutional</a:t>
            </a:r>
            <a:r>
              <a:rPr lang="cs-CZ" sz="2400" dirty="0"/>
              <a:t> and </a:t>
            </a:r>
            <a:r>
              <a:rPr lang="cs-CZ" sz="2400" dirty="0" err="1"/>
              <a:t>Noninstitutional</a:t>
            </a:r>
            <a:r>
              <a:rPr lang="cs-CZ" sz="2400" dirty="0"/>
              <a:t> </a:t>
            </a:r>
            <a:r>
              <a:rPr lang="cs-CZ" sz="2400" dirty="0" err="1"/>
              <a:t>Actors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Policy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. Pp. 199-281 in S. Z. </a:t>
            </a:r>
            <a:r>
              <a:rPr lang="cs-CZ" sz="2400" dirty="0" err="1"/>
              <a:t>Theodolou</a:t>
            </a:r>
            <a:r>
              <a:rPr lang="cs-CZ" sz="2400" dirty="0"/>
              <a:t>, M. A. </a:t>
            </a:r>
            <a:r>
              <a:rPr lang="cs-CZ" sz="2400" dirty="0" err="1"/>
              <a:t>Cahn</a:t>
            </a:r>
            <a:r>
              <a:rPr lang="cs-CZ" sz="2400" dirty="0"/>
              <a:t>. </a:t>
            </a:r>
            <a:r>
              <a:rPr lang="cs-CZ" sz="2400" i="1" dirty="0"/>
              <a:t>Public </a:t>
            </a:r>
            <a:r>
              <a:rPr lang="cs-CZ" sz="2400" i="1" dirty="0" err="1"/>
              <a:t>Policy</a:t>
            </a:r>
            <a:r>
              <a:rPr lang="cs-CZ" sz="2400" i="1" dirty="0"/>
              <a:t>: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Essential</a:t>
            </a:r>
            <a:r>
              <a:rPr lang="cs-CZ" sz="2400" i="1" dirty="0"/>
              <a:t> </a:t>
            </a:r>
            <a:r>
              <a:rPr lang="cs-CZ" sz="2400" i="1" dirty="0" err="1"/>
              <a:t>Readings</a:t>
            </a:r>
            <a:r>
              <a:rPr lang="cs-CZ" sz="2400" i="1" dirty="0"/>
              <a:t>. </a:t>
            </a:r>
            <a:r>
              <a:rPr lang="cs-CZ" sz="2400" dirty="0"/>
              <a:t>2nd </a:t>
            </a:r>
            <a:r>
              <a:rPr lang="cs-CZ" sz="2400" dirty="0" err="1"/>
              <a:t>Edition</a:t>
            </a:r>
            <a:r>
              <a:rPr lang="cs-CZ" sz="2400" dirty="0"/>
              <a:t>. </a:t>
            </a:r>
            <a:r>
              <a:rPr lang="cs-CZ" sz="2400" dirty="0" err="1"/>
              <a:t>Pearson</a:t>
            </a:r>
            <a:r>
              <a:rPr lang="cs-CZ" sz="2400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7A09B4-53A7-3F41-811C-1A2002728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Interest Groups in American Politics: Pressure and Power - Kindle edition  by Nownes, Anthony J.. Politics &amp; Social Sciences Kindle eBooks @  Amazon.com.">
            <a:extLst>
              <a:ext uri="{FF2B5EF4-FFF2-40B4-BE49-F238E27FC236}">
                <a16:creationId xmlns:a16="http://schemas.microsoft.com/office/drawing/2014/main" id="{133C219E-24AC-1849-B448-8D7489E99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00" y="3429000"/>
            <a:ext cx="2101197" cy="31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odoulou &amp; Cahn, Public Policy: The Essential Readings, 2nd Edition |  Pearson">
            <a:extLst>
              <a:ext uri="{FF2B5EF4-FFF2-40B4-BE49-F238E27FC236}">
                <a16:creationId xmlns:a16="http://schemas.microsoft.com/office/drawing/2014/main" id="{000DE860-BEE7-7343-B499-3CCB8BC84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69" y="1482364"/>
            <a:ext cx="2101197" cy="315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8E5263-DF46-7C47-79C6-7D46E8D77D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FB0348-AFB0-5C08-6FC2-02EAE48B7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74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11D5A-B7B1-694F-A267-F46221D6E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Who</a:t>
            </a:r>
            <a:r>
              <a:rPr lang="cs-CZ" dirty="0"/>
              <a:t> are </a:t>
            </a:r>
            <a:r>
              <a:rPr lang="cs-CZ" dirty="0" err="1"/>
              <a:t>actors</a:t>
            </a:r>
            <a:r>
              <a:rPr lang="cs-CZ" dirty="0"/>
              <a:t>? (</a:t>
            </a:r>
            <a:r>
              <a:rPr lang="cs-CZ" dirty="0" err="1"/>
              <a:t>Howlett</a:t>
            </a:r>
            <a:r>
              <a:rPr lang="cs-CZ" dirty="0"/>
              <a:t>, </a:t>
            </a:r>
            <a:r>
              <a:rPr lang="cs-CZ" dirty="0" err="1"/>
              <a:t>Ramesh</a:t>
            </a:r>
            <a:r>
              <a:rPr lang="cs-CZ" dirty="0"/>
              <a:t> 2003)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EF640-40E3-3D40-96BB-71E86A6B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Parliament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Bureaucracy</a:t>
            </a:r>
            <a:r>
              <a:rPr lang="cs-CZ" dirty="0"/>
              <a:t>, …)</a:t>
            </a:r>
          </a:p>
          <a:p>
            <a:endParaRPr lang="cs-CZ" dirty="0"/>
          </a:p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Employees</a:t>
            </a:r>
            <a:r>
              <a:rPr lang="cs-CZ" dirty="0"/>
              <a:t>, Professional </a:t>
            </a:r>
            <a:r>
              <a:rPr lang="cs-CZ" dirty="0" err="1"/>
              <a:t>Societies</a:t>
            </a:r>
            <a:r>
              <a:rPr lang="cs-CZ" dirty="0"/>
              <a:t>,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(Public,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,….)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C5CF32-D060-BF95-5B47-FA3A2A995D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02601D-13C5-7B8F-F6FA-AC8585CC9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97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3FB86-250D-CBB0-DAAF-AD626054C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67" y="1125538"/>
            <a:ext cx="10437284" cy="647700"/>
          </a:xfrm>
        </p:spPr>
        <p:txBody>
          <a:bodyPr wrap="square" anchor="b">
            <a:normAutofit/>
          </a:bodyPr>
          <a:lstStyle/>
          <a:p>
            <a:r>
              <a:rPr lang="cs-CZ" dirty="0" err="1"/>
              <a:t>Actors</a:t>
            </a:r>
            <a:r>
              <a:rPr lang="cs-CZ" dirty="0"/>
              <a:t> to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/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256A3A-3A44-EBB4-9763-90AA6F6A6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967" y="2017713"/>
            <a:ext cx="5386917" cy="4114800"/>
          </a:xfrm>
        </p:spPr>
        <p:txBody>
          <a:bodyPr wrap="square" anchor="t"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GB" dirty="0"/>
              <a:t>A = IG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A &gt; IG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A &lt; IG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What’s right?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6EBFA03-4284-FE50-C582-44F5CFE67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085" y="2327058"/>
            <a:ext cx="5389033" cy="3496110"/>
          </a:xfrm>
          <a:prstGeom prst="rect">
            <a:avLst/>
          </a:prstGeom>
          <a:noFill/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6282D5-788B-1846-223C-9F9E6EAD3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39C9F9-FA3A-0373-C1C1-5488994553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12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431AA645-4B0A-D04C-825D-4F0BB6549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ea typeface="ＭＳ Ｐゴシック" panose="020B0600070205080204" pitchFamily="34" charset="-128"/>
              </a:rPr>
              <a:t>Interest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groups</a:t>
            </a:r>
            <a:r>
              <a:rPr lang="cs-CZ" altLang="cs-CZ" dirty="0">
                <a:ea typeface="ＭＳ Ｐゴシック" panose="020B0600070205080204" pitchFamily="34" charset="-128"/>
              </a:rPr>
              <a:t>: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B94E1AC-EE2B-6448-AEE4-9616AD386D85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b="1" dirty="0">
                <a:ea typeface="ＭＳ Ｐゴシック" panose="020B0600070205080204" pitchFamily="34" charset="-128"/>
              </a:rPr>
              <a:t>Any group </a:t>
            </a:r>
            <a:r>
              <a:rPr lang="en-GB" altLang="cs-CZ" dirty="0">
                <a:ea typeface="ＭＳ Ｐゴシック" panose="020B0600070205080204" pitchFamily="34" charset="-128"/>
              </a:rPr>
              <a:t>that actively acts and formulates demands on government bodies at any level of government in order to satisfy its interests.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altLang="cs-CZ" dirty="0">
                <a:ea typeface="ＭＳ Ｐゴシック" panose="020B0600070205080204" pitchFamily="34" charset="-128"/>
              </a:rPr>
              <a:t>or</a:t>
            </a:r>
          </a:p>
          <a:p>
            <a:pPr>
              <a:lnSpc>
                <a:spcPct val="90000"/>
              </a:lnSpc>
            </a:pPr>
            <a:r>
              <a:rPr lang="en-GB" altLang="cs-CZ" dirty="0">
                <a:ea typeface="ＭＳ Ｐゴシック" panose="020B0600070205080204" pitchFamily="34" charset="-128"/>
              </a:rPr>
              <a:t>Any group seeking to influence the shape of public policy to satisfy its group interests.</a:t>
            </a:r>
          </a:p>
          <a:p>
            <a:pPr>
              <a:lnSpc>
                <a:spcPct val="90000"/>
              </a:lnSpc>
            </a:pPr>
            <a:endParaRPr lang="en-GB" altLang="cs-CZ" dirty="0">
              <a:ea typeface="ＭＳ Ｐゴシック" panose="020B0600070205080204" pitchFamily="34" charset="-128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9FB7B-7827-2304-24A1-BAF36FD061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dirty="0">
                <a:ea typeface="ＭＳ Ｐゴシック" panose="020B0600070205080204" pitchFamily="34" charset="-128"/>
              </a:rPr>
              <a:t>They play an important role: </a:t>
            </a:r>
          </a:p>
          <a:p>
            <a:pPr>
              <a:lnSpc>
                <a:spcPct val="90000"/>
              </a:lnSpc>
            </a:pPr>
            <a:r>
              <a:rPr lang="en-GB" altLang="cs-CZ" dirty="0">
                <a:ea typeface="ＭＳ Ｐゴシック" panose="020B0600070205080204" pitchFamily="34" charset="-128"/>
              </a:rPr>
              <a:t>The entry of interest groups into the decision-making mechanism is a </a:t>
            </a:r>
            <a:r>
              <a:rPr lang="en-GB" altLang="cs-CZ" b="1" dirty="0">
                <a:ea typeface="ＭＳ Ｐゴシック" panose="020B0600070205080204" pitchFamily="34" charset="-128"/>
              </a:rPr>
              <a:t>source of information </a:t>
            </a:r>
            <a:r>
              <a:rPr lang="en-GB" altLang="cs-CZ" dirty="0">
                <a:ea typeface="ＭＳ Ｐゴシック" panose="020B0600070205080204" pitchFamily="34" charset="-128"/>
              </a:rPr>
              <a:t>about how individual and collective opinions, attitudes and values are stratified in society.</a:t>
            </a:r>
          </a:p>
          <a:p>
            <a:endParaRPr lang="en-GB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D24B5A2-4C25-F819-AB3F-0501BE864B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2AF6EF-F892-DB22-71A4-94263114AD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234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19015C7C-E2CC-6946-978C-875B9004C4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ea typeface="ＭＳ Ｐゴシック" panose="020B0600070205080204" pitchFamily="34" charset="-128"/>
              </a:rPr>
              <a:t>Relations </a:t>
            </a:r>
            <a:r>
              <a:rPr lang="cs-CZ" altLang="cs-CZ" dirty="0" err="1">
                <a:ea typeface="ＭＳ Ｐゴシック" panose="020B0600070205080204" pitchFamily="34" charset="-128"/>
              </a:rPr>
              <a:t>between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interest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groups</a:t>
            </a:r>
            <a:r>
              <a:rPr lang="cs-CZ" altLang="cs-CZ" dirty="0">
                <a:ea typeface="ＭＳ Ｐゴシック" panose="020B0600070205080204" pitchFamily="34" charset="-128"/>
              </a:rPr>
              <a:t> and </a:t>
            </a:r>
            <a:r>
              <a:rPr lang="cs-CZ" altLang="cs-CZ" dirty="0" err="1">
                <a:ea typeface="ＭＳ Ｐゴシック" panose="020B0600070205080204" pitchFamily="34" charset="-128"/>
              </a:rPr>
              <a:t>political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institutions</a:t>
            </a:r>
            <a:endParaRPr lang="cs-CZ" altLang="cs-CZ" dirty="0">
              <a:ea typeface="ＭＳ Ｐゴシック" panose="020B0600070205080204" pitchFamily="34" charset="-128"/>
            </a:endParaRP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31C297CF-19BC-1E41-B613-5513481BB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2036064"/>
            <a:ext cx="10753200" cy="379593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There</a:t>
            </a:r>
            <a:r>
              <a:rPr lang="cs-CZ" altLang="cs-CZ" dirty="0">
                <a:ea typeface="ＭＳ Ｐゴシック" panose="020B0600070205080204" pitchFamily="34" charset="-128"/>
              </a:rPr>
              <a:t> are </a:t>
            </a:r>
            <a:r>
              <a:rPr lang="cs-CZ" altLang="cs-CZ" dirty="0" err="1">
                <a:ea typeface="ＭＳ Ｐゴシック" panose="020B0600070205080204" pitchFamily="34" charset="-128"/>
              </a:rPr>
              <a:t>three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theoretical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scenarios</a:t>
            </a:r>
            <a:r>
              <a:rPr lang="cs-CZ" altLang="cs-CZ" dirty="0">
                <a:ea typeface="ＭＳ Ｐゴシック" panose="020B0600070205080204" pitchFamily="34" charset="-128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
1. </a:t>
            </a:r>
            <a:r>
              <a:rPr lang="cs-CZ" altLang="cs-CZ" dirty="0" err="1">
                <a:ea typeface="ＭＳ Ｐゴシック" panose="020B0600070205080204" pitchFamily="34" charset="-128"/>
              </a:rPr>
              <a:t>Interest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groups</a:t>
            </a:r>
            <a:r>
              <a:rPr lang="cs-CZ" altLang="cs-CZ" dirty="0">
                <a:ea typeface="ＭＳ Ｐゴシック" panose="020B0600070205080204" pitchFamily="34" charset="-128"/>
              </a:rPr>
              <a:t> dominance (</a:t>
            </a:r>
            <a:r>
              <a:rPr lang="cs-CZ" altLang="cs-CZ" dirty="0" err="1">
                <a:ea typeface="ＭＳ Ｐゴシック" panose="020B0600070205080204" pitchFamily="34" charset="-128"/>
              </a:rPr>
              <a:t>interest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groups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persuade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or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manipulate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policymakers</a:t>
            </a:r>
            <a:r>
              <a:rPr lang="cs-CZ" altLang="cs-CZ" dirty="0">
                <a:ea typeface="ＭＳ Ｐゴシック" panose="020B0600070205080204" pitchFamily="34" charset="-128"/>
              </a:rPr>
              <a:t>);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
2. </a:t>
            </a:r>
            <a:r>
              <a:rPr lang="cs-CZ" altLang="cs-CZ" dirty="0" err="1">
                <a:ea typeface="ＭＳ Ｐゴシック" panose="020B0600070205080204" pitchFamily="34" charset="-128"/>
              </a:rPr>
              <a:t>cooperation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between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interest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groups</a:t>
            </a:r>
            <a:r>
              <a:rPr lang="cs-CZ" altLang="cs-CZ" dirty="0">
                <a:ea typeface="ＭＳ Ｐゴシック" panose="020B0600070205080204" pitchFamily="34" charset="-128"/>
              </a:rPr>
              <a:t> and </a:t>
            </a:r>
            <a:r>
              <a:rPr lang="cs-CZ" altLang="cs-CZ" dirty="0" err="1">
                <a:ea typeface="ＭＳ Ｐゴシック" panose="020B0600070205080204" pitchFamily="34" charset="-128"/>
              </a:rPr>
              <a:t>policymakers</a:t>
            </a:r>
            <a:r>
              <a:rPr lang="cs-CZ" altLang="cs-CZ" dirty="0">
                <a:ea typeface="ＭＳ Ｐゴシック" panose="020B0600070205080204" pitchFamily="34" charset="-128"/>
              </a:rPr>
              <a:t>; </a:t>
            </a:r>
            <a:r>
              <a:rPr lang="cs-CZ" altLang="cs-CZ" dirty="0" err="1">
                <a:ea typeface="ＭＳ Ｐゴシック" panose="020B0600070205080204" pitchFamily="34" charset="-128"/>
              </a:rPr>
              <a:t>The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Corporatist</a:t>
            </a:r>
            <a:r>
              <a:rPr lang="cs-CZ" altLang="cs-CZ" dirty="0">
                <a:ea typeface="ＭＳ Ｐゴシック" panose="020B0600070205080204" pitchFamily="34" charset="-128"/>
              </a:rPr>
              <a:t> Model 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
3. </a:t>
            </a:r>
            <a:r>
              <a:rPr lang="cs-CZ" altLang="cs-CZ" dirty="0" err="1">
                <a:ea typeface="ＭＳ Ｐゴシック" panose="020B0600070205080204" pitchFamily="34" charset="-128"/>
              </a:rPr>
              <a:t>Authoritarian</a:t>
            </a:r>
            <a:r>
              <a:rPr lang="cs-CZ" altLang="cs-CZ" dirty="0">
                <a:ea typeface="ＭＳ Ｐゴシック" panose="020B0600070205080204" pitchFamily="34" charset="-128"/>
              </a:rPr>
              <a:t> dominance (</a:t>
            </a:r>
            <a:r>
              <a:rPr lang="cs-CZ" altLang="cs-CZ" dirty="0" err="1">
                <a:ea typeface="ＭＳ Ｐゴシック" panose="020B0600070205080204" pitchFamily="34" charset="-128"/>
              </a:rPr>
              <a:t>the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government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convinces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interest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groups</a:t>
            </a:r>
            <a:r>
              <a:rPr lang="cs-CZ" altLang="cs-CZ" dirty="0">
                <a:ea typeface="ＭＳ Ｐゴシック" panose="020B0600070205080204" pitchFamily="34" charset="-128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dirty="0">
                <a:ea typeface="ＭＳ Ｐゴシック" panose="020B0600070205080204" pitchFamily="34" charset="-128"/>
              </a:rPr>
            </a:br>
            <a:endParaRPr lang="cs-CZ" altLang="cs-CZ" dirty="0">
              <a:ea typeface="ＭＳ Ｐゴシック" panose="020B0600070205080204" pitchFamily="34" charset="-128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17B107-D80F-072D-B655-342E5088F4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EDA9C6-9591-E643-2AF2-E588BC52DE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61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B08AF-F90E-A5D0-EF6A-FA4EA3BE6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actors do?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1F44CC-5265-660D-522F-9C54946C2D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Initiate/Propose</a:t>
            </a:r>
          </a:p>
          <a:p>
            <a:r>
              <a:rPr lang="en-GB" dirty="0"/>
              <a:t>Design/Formulate/Modify</a:t>
            </a:r>
          </a:p>
          <a:p>
            <a:r>
              <a:rPr lang="en-GB" dirty="0"/>
              <a:t>Approve</a:t>
            </a:r>
          </a:p>
          <a:p>
            <a:r>
              <a:rPr lang="en-GB" dirty="0"/>
              <a:t>Execute</a:t>
            </a:r>
          </a:p>
          <a:p>
            <a:r>
              <a:rPr lang="en-GB" dirty="0"/>
              <a:t>Support</a:t>
            </a:r>
          </a:p>
          <a:p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E8106B-E970-EF0B-F5E4-822947134B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Oppose</a:t>
            </a:r>
          </a:p>
          <a:p>
            <a:r>
              <a:rPr lang="en-GB" dirty="0"/>
              <a:t>Adopt their behaviour</a:t>
            </a:r>
          </a:p>
          <a:p>
            <a:r>
              <a:rPr lang="en-GB" dirty="0"/>
              <a:t>Co-operate</a:t>
            </a:r>
          </a:p>
          <a:p>
            <a:r>
              <a:rPr lang="en-GB" dirty="0"/>
              <a:t>Consult</a:t>
            </a:r>
          </a:p>
          <a:p>
            <a:r>
              <a:rPr lang="en-GB" dirty="0"/>
              <a:t>Lobby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BBC63F-6B5D-0F68-B336-9F91E537A9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A8747D-4EA5-5E8A-3D29-7C2C133FD2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84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90872-083C-AF72-255F-82865C35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policy - what’s important to know about actors?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8E7B2-60DC-BCAC-1AC7-01B082E0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967" y="2163337"/>
            <a:ext cx="10979151" cy="3757961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Prepare a set of concepts. Try to highlight the essential aspects. What could help us to understand a particular public policy better? 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You may shortly discuss this with your classmates.</a:t>
            </a:r>
          </a:p>
          <a:p>
            <a:pPr marL="0" indent="0">
              <a:buNone/>
            </a:pPr>
            <a:endParaRPr lang="en-GB" i="1" dirty="0"/>
          </a:p>
          <a:p>
            <a:pPr marL="0" indent="0" algn="r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6136A1-BB5E-06F8-C7CC-171362DE39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B8B841-C6B2-41AA-801A-B4D355904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02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CD73F-CC46-574C-A84F-94DC1CB2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Influence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08A2E0-479D-3D45-BF44-EB1DC674EF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?</a:t>
            </a:r>
          </a:p>
          <a:p>
            <a:endParaRPr lang="cs-CZ" dirty="0"/>
          </a:p>
          <a:p>
            <a:pPr lvl="1"/>
            <a:r>
              <a:rPr lang="cs-CZ" sz="2800" dirty="0" err="1"/>
              <a:t>Ask</a:t>
            </a:r>
            <a:r>
              <a:rPr lang="cs-CZ" sz="2800" dirty="0"/>
              <a:t> </a:t>
            </a:r>
            <a:r>
              <a:rPr lang="cs-CZ" sz="2800" dirty="0" err="1"/>
              <a:t>others</a:t>
            </a:r>
            <a:r>
              <a:rPr lang="cs-CZ" sz="2800" dirty="0"/>
              <a:t>.</a:t>
            </a:r>
          </a:p>
          <a:p>
            <a:pPr lvl="1"/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have</a:t>
            </a:r>
            <a:r>
              <a:rPr lang="cs-CZ" sz="2800" dirty="0"/>
              <a:t> </a:t>
            </a:r>
            <a:r>
              <a:rPr lang="cs-CZ" sz="2800" dirty="0" err="1"/>
              <a:t>they</a:t>
            </a:r>
            <a:r>
              <a:rPr lang="cs-CZ" sz="2800" dirty="0"/>
              <a:t> </a:t>
            </a:r>
            <a:r>
              <a:rPr lang="cs-CZ" sz="2800" dirty="0" err="1"/>
              <a:t>achieved</a:t>
            </a:r>
            <a:r>
              <a:rPr lang="cs-CZ" sz="2800" dirty="0"/>
              <a:t>?</a:t>
            </a:r>
          </a:p>
          <a:p>
            <a:pPr lvl="1"/>
            <a:r>
              <a:rPr lang="cs-CZ" sz="2800" dirty="0" err="1"/>
              <a:t>Sucessful</a:t>
            </a:r>
            <a:r>
              <a:rPr lang="cs-CZ" sz="2800" dirty="0"/>
              <a:t> </a:t>
            </a:r>
            <a:r>
              <a:rPr lang="cs-CZ" sz="2800" dirty="0" err="1"/>
              <a:t>brookers</a:t>
            </a:r>
            <a:r>
              <a:rPr lang="cs-CZ" sz="2800" dirty="0"/>
              <a:t>?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188A51E-B51E-8F43-9CFD-316AC1F692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 err="1"/>
              <a:t>Number</a:t>
            </a:r>
            <a:r>
              <a:rPr lang="cs-CZ" dirty="0"/>
              <a:t> of „</a:t>
            </a:r>
            <a:r>
              <a:rPr lang="cs-CZ" dirty="0" err="1"/>
              <a:t>members</a:t>
            </a:r>
            <a:r>
              <a:rPr lang="cs-CZ" dirty="0"/>
              <a:t>“</a:t>
            </a:r>
          </a:p>
          <a:p>
            <a:r>
              <a:rPr lang="cs-CZ" dirty="0" err="1"/>
              <a:t>Cohesiveness</a:t>
            </a:r>
            <a:endParaRPr lang="cs-CZ" dirty="0"/>
          </a:p>
          <a:p>
            <a:r>
              <a:rPr lang="cs-CZ" dirty="0" err="1"/>
              <a:t>Others</a:t>
            </a:r>
            <a:r>
              <a:rPr lang="cs-CZ" dirty="0"/>
              <a:t>… </a:t>
            </a:r>
            <a:r>
              <a:rPr lang="cs-CZ" sz="2000" i="1" dirty="0" err="1"/>
              <a:t>next</a:t>
            </a:r>
            <a:r>
              <a:rPr lang="cs-CZ" sz="2000" i="1" dirty="0"/>
              <a:t> </a:t>
            </a:r>
            <a:r>
              <a:rPr lang="cs-CZ" sz="2000" i="1" dirty="0" err="1"/>
              <a:t>page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03AF9-674B-1A61-DBA5-D575CD614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0B7F76-C6BD-8650-CB58-8850926BB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9325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Prezentace_MU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zentace_MU_CZ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ezentace_MU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MU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MU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 MU" id="{36190BB5-CBC0-0341-B120-566C805542AC}" vid="{426EDB4E-F3C3-954A-9B1D-41B978A82F81}"/>
    </a:ext>
  </a:ext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 MU" id="{36190BB5-CBC0-0341-B120-566C805542AC}" vid="{8B190E15-C8A3-A549-918F-467AC8041EDD}"/>
    </a:ext>
  </a:ext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 MU" id="{36190BB5-CBC0-0341-B120-566C805542AC}" vid="{83B73692-FE85-0E4A-BFB0-32C3697234D6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 MU</Template>
  <TotalTime>37797</TotalTime>
  <Words>541</Words>
  <Application>Microsoft Macintosh PowerPoint</Application>
  <PresentationFormat>Širokoúhlá obrazovka</PresentationFormat>
  <Paragraphs>90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Prezentace_MU_CZ</vt:lpstr>
      <vt:lpstr>1_Směsi</vt:lpstr>
      <vt:lpstr>2_Směsi</vt:lpstr>
      <vt:lpstr>Actors of the Public Policy </vt:lpstr>
      <vt:lpstr>Further readings</vt:lpstr>
      <vt:lpstr>Who are actors? (Howlett, Ramesh 2003)</vt:lpstr>
      <vt:lpstr>Actors to Interest Groups/Power Groups?</vt:lpstr>
      <vt:lpstr>Interest groups:</vt:lpstr>
      <vt:lpstr>Relations between interest groups and political institutions</vt:lpstr>
      <vt:lpstr>What do actors do?</vt:lpstr>
      <vt:lpstr>Understanding policy - what’s important to know about actors?</vt:lpstr>
      <vt:lpstr>Influence</vt:lpstr>
      <vt:lpstr>The strength of the coercion is a function of:</vt:lpstr>
      <vt:lpstr>Interests (What do they want? What do they maximize?)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Actors of the Social Policy . </dc:title>
  <dc:creator>Ivan Malý</dc:creator>
  <cp:lastModifiedBy>Ivan Malý</cp:lastModifiedBy>
  <cp:revision>23</cp:revision>
  <cp:lastPrinted>2023-10-17T06:28:18Z</cp:lastPrinted>
  <dcterms:created xsi:type="dcterms:W3CDTF">2018-08-07T11:26:18Z</dcterms:created>
  <dcterms:modified xsi:type="dcterms:W3CDTF">2023-10-17T07:00:07Z</dcterms:modified>
</cp:coreProperties>
</file>