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9"/>
  </p:notesMasterIdLst>
  <p:handoutMasterIdLst>
    <p:handoutMasterId r:id="rId20"/>
  </p:handoutMasterIdLst>
  <p:sldIdLst>
    <p:sldId id="256" r:id="rId5"/>
    <p:sldId id="284" r:id="rId6"/>
    <p:sldId id="273" r:id="rId7"/>
    <p:sldId id="257" r:id="rId8"/>
    <p:sldId id="274" r:id="rId9"/>
    <p:sldId id="277" r:id="rId10"/>
    <p:sldId id="275" r:id="rId11"/>
    <p:sldId id="276" r:id="rId12"/>
    <p:sldId id="278" r:id="rId13"/>
    <p:sldId id="279" r:id="rId14"/>
    <p:sldId id="280" r:id="rId15"/>
    <p:sldId id="281" r:id="rId16"/>
    <p:sldId id="282" r:id="rId17"/>
    <p:sldId id="283" r:id="rId1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484" autoAdjust="0"/>
    <p:restoredTop sz="95768" autoAdjust="0"/>
  </p:normalViewPr>
  <p:slideViewPr>
    <p:cSldViewPr snapToGrid="0">
      <p:cViewPr varScale="1">
        <p:scale>
          <a:sx n="62" d="100"/>
          <a:sy n="62" d="100"/>
        </p:scale>
        <p:origin x="208" y="1520"/>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71492-4B8D-7B46-A256-644F181523E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9BF1330-EF21-8045-B813-15BA917AC0A2}">
      <dgm:prSet/>
      <dgm:spPr/>
      <dgm:t>
        <a:bodyPr/>
        <a:lstStyle/>
        <a:p>
          <a:r>
            <a:rPr lang="en-GB" b="0"/>
            <a:t>The dilemma between individualism and collectivism is also manifested in other fundamental concepts, so important for the analysis and evaluation of public policy – from the point of view of economists, it is mainly about understanding the nature of utility or the good. </a:t>
          </a:r>
          <a:endParaRPr lang="cs-CZ"/>
        </a:p>
      </dgm:t>
    </dgm:pt>
    <dgm:pt modelId="{8CB402C4-441F-3246-A2BD-F7769B899736}" type="parTrans" cxnId="{19834277-1827-CC43-908C-574442FA71A8}">
      <dgm:prSet/>
      <dgm:spPr/>
      <dgm:t>
        <a:bodyPr/>
        <a:lstStyle/>
        <a:p>
          <a:endParaRPr lang="cs-CZ"/>
        </a:p>
      </dgm:t>
    </dgm:pt>
    <dgm:pt modelId="{8EF147B1-7D6E-A94F-996A-F593E40DEE41}" type="sibTrans" cxnId="{19834277-1827-CC43-908C-574442FA71A8}">
      <dgm:prSet/>
      <dgm:spPr/>
      <dgm:t>
        <a:bodyPr/>
        <a:lstStyle/>
        <a:p>
          <a:endParaRPr lang="cs-CZ"/>
        </a:p>
      </dgm:t>
    </dgm:pt>
    <dgm:pt modelId="{3CE8A650-D586-7C4A-8CAA-3C4423E111A8}">
      <dgm:prSet/>
      <dgm:spPr/>
      <dgm:t>
        <a:bodyPr/>
        <a:lstStyle/>
        <a:p>
          <a:r>
            <a:rPr lang="en-GB" b="0"/>
            <a:t>Is it purely subjective (what individuals believe, understand, consider to be good for themselves) or is it anything “real”, objective, existing despite individuals’ beliefs and understanding? </a:t>
          </a:r>
          <a:br>
            <a:rPr lang="cs-CZ" b="0"/>
          </a:br>
          <a:endParaRPr lang="cs-CZ"/>
        </a:p>
      </dgm:t>
    </dgm:pt>
    <dgm:pt modelId="{AC8A2E09-A98C-2D4A-8059-A2EC6EDF667E}" type="parTrans" cxnId="{F4868BFA-4DAD-5A4C-893F-16018690E10A}">
      <dgm:prSet/>
      <dgm:spPr/>
      <dgm:t>
        <a:bodyPr/>
        <a:lstStyle/>
        <a:p>
          <a:endParaRPr lang="cs-CZ"/>
        </a:p>
      </dgm:t>
    </dgm:pt>
    <dgm:pt modelId="{64638767-F0FD-F649-88E9-25DE60AAED6F}" type="sibTrans" cxnId="{F4868BFA-4DAD-5A4C-893F-16018690E10A}">
      <dgm:prSet/>
      <dgm:spPr/>
      <dgm:t>
        <a:bodyPr/>
        <a:lstStyle/>
        <a:p>
          <a:endParaRPr lang="cs-CZ"/>
        </a:p>
      </dgm:t>
    </dgm:pt>
    <dgm:pt modelId="{21E849A9-2C74-A04F-8D88-FFC3F1E8597C}" type="pres">
      <dgm:prSet presAssocID="{A2771492-4B8D-7B46-A256-644F181523E5}" presName="linear" presStyleCnt="0">
        <dgm:presLayoutVars>
          <dgm:animLvl val="lvl"/>
          <dgm:resizeHandles val="exact"/>
        </dgm:presLayoutVars>
      </dgm:prSet>
      <dgm:spPr/>
    </dgm:pt>
    <dgm:pt modelId="{D3F5DE13-A112-9046-879F-34B172142E77}" type="pres">
      <dgm:prSet presAssocID="{79BF1330-EF21-8045-B813-15BA917AC0A2}" presName="parentText" presStyleLbl="node1" presStyleIdx="0" presStyleCnt="2">
        <dgm:presLayoutVars>
          <dgm:chMax val="0"/>
          <dgm:bulletEnabled val="1"/>
        </dgm:presLayoutVars>
      </dgm:prSet>
      <dgm:spPr/>
    </dgm:pt>
    <dgm:pt modelId="{8B575EE4-BC9F-8D4F-A4F8-801549F36246}" type="pres">
      <dgm:prSet presAssocID="{8EF147B1-7D6E-A94F-996A-F593E40DEE41}" presName="spacer" presStyleCnt="0"/>
      <dgm:spPr/>
    </dgm:pt>
    <dgm:pt modelId="{F8D1A876-066A-2C4E-A5E7-202F100F099D}" type="pres">
      <dgm:prSet presAssocID="{3CE8A650-D586-7C4A-8CAA-3C4423E111A8}" presName="parentText" presStyleLbl="node1" presStyleIdx="1" presStyleCnt="2">
        <dgm:presLayoutVars>
          <dgm:chMax val="0"/>
          <dgm:bulletEnabled val="1"/>
        </dgm:presLayoutVars>
      </dgm:prSet>
      <dgm:spPr/>
    </dgm:pt>
  </dgm:ptLst>
  <dgm:cxnLst>
    <dgm:cxn modelId="{B6CDE06D-36A7-7641-AA09-40BAD19FC3DE}" type="presOf" srcId="{3CE8A650-D586-7C4A-8CAA-3C4423E111A8}" destId="{F8D1A876-066A-2C4E-A5E7-202F100F099D}" srcOrd="0" destOrd="0" presId="urn:microsoft.com/office/officeart/2005/8/layout/vList2"/>
    <dgm:cxn modelId="{19834277-1827-CC43-908C-574442FA71A8}" srcId="{A2771492-4B8D-7B46-A256-644F181523E5}" destId="{79BF1330-EF21-8045-B813-15BA917AC0A2}" srcOrd="0" destOrd="0" parTransId="{8CB402C4-441F-3246-A2BD-F7769B899736}" sibTransId="{8EF147B1-7D6E-A94F-996A-F593E40DEE41}"/>
    <dgm:cxn modelId="{671A7D83-A012-9A45-B731-7937DAB3D783}" type="presOf" srcId="{79BF1330-EF21-8045-B813-15BA917AC0A2}" destId="{D3F5DE13-A112-9046-879F-34B172142E77}" srcOrd="0" destOrd="0" presId="urn:microsoft.com/office/officeart/2005/8/layout/vList2"/>
    <dgm:cxn modelId="{53FEAD88-7E49-944A-8F54-9512EA41ECA3}" type="presOf" srcId="{A2771492-4B8D-7B46-A256-644F181523E5}" destId="{21E849A9-2C74-A04F-8D88-FFC3F1E8597C}" srcOrd="0" destOrd="0" presId="urn:microsoft.com/office/officeart/2005/8/layout/vList2"/>
    <dgm:cxn modelId="{F4868BFA-4DAD-5A4C-893F-16018690E10A}" srcId="{A2771492-4B8D-7B46-A256-644F181523E5}" destId="{3CE8A650-D586-7C4A-8CAA-3C4423E111A8}" srcOrd="1" destOrd="0" parTransId="{AC8A2E09-A98C-2D4A-8059-A2EC6EDF667E}" sibTransId="{64638767-F0FD-F649-88E9-25DE60AAED6F}"/>
    <dgm:cxn modelId="{18CBF466-3106-884F-A7D7-6A4AFB9C4C00}" type="presParOf" srcId="{21E849A9-2C74-A04F-8D88-FFC3F1E8597C}" destId="{D3F5DE13-A112-9046-879F-34B172142E77}" srcOrd="0" destOrd="0" presId="urn:microsoft.com/office/officeart/2005/8/layout/vList2"/>
    <dgm:cxn modelId="{95A8B4E1-6ED6-8C4A-BB59-0865B238F86E}" type="presParOf" srcId="{21E849A9-2C74-A04F-8D88-FFC3F1E8597C}" destId="{8B575EE4-BC9F-8D4F-A4F8-801549F36246}" srcOrd="1" destOrd="0" presId="urn:microsoft.com/office/officeart/2005/8/layout/vList2"/>
    <dgm:cxn modelId="{A2B2DE33-8B74-D54E-82E5-6C33EF6D5BF3}" type="presParOf" srcId="{21E849A9-2C74-A04F-8D88-FFC3F1E8597C}" destId="{F8D1A876-066A-2C4E-A5E7-202F100F099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7C4D8-30B4-1B4F-87D9-482F2E058B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6D9DD498-93A3-3E42-A3F1-CEB86E45B5F7}">
      <dgm:prSet/>
      <dgm:spPr/>
      <dgm:t>
        <a:bodyPr/>
        <a:lstStyle/>
        <a:p>
          <a:r>
            <a:rPr lang="cs-CZ" b="0"/>
            <a:t>The neoclassical paradigm works with subjectively understanding utility in the sense of the subjectively utilitarian philosophy of Jeremy Bentham or John Stuart Mill. </a:t>
          </a:r>
          <a:endParaRPr lang="cs-CZ"/>
        </a:p>
      </dgm:t>
    </dgm:pt>
    <dgm:pt modelId="{1FED8C2A-9AAA-C849-B30A-F38A1FCF3BE7}" type="parTrans" cxnId="{7F0CC768-101F-F547-94D0-D2CE96A19CD7}">
      <dgm:prSet/>
      <dgm:spPr/>
      <dgm:t>
        <a:bodyPr/>
        <a:lstStyle/>
        <a:p>
          <a:endParaRPr lang="cs-CZ"/>
        </a:p>
      </dgm:t>
    </dgm:pt>
    <dgm:pt modelId="{91D755DC-A349-AF46-A52E-BD77152CA4CE}" type="sibTrans" cxnId="{7F0CC768-101F-F547-94D0-D2CE96A19CD7}">
      <dgm:prSet/>
      <dgm:spPr/>
      <dgm:t>
        <a:bodyPr/>
        <a:lstStyle/>
        <a:p>
          <a:endParaRPr lang="cs-CZ"/>
        </a:p>
      </dgm:t>
    </dgm:pt>
    <dgm:pt modelId="{3ECAADE7-7EB9-5A45-BCB1-EDB2565CE8D0}">
      <dgm:prSet/>
      <dgm:spPr/>
      <dgm:t>
        <a:bodyPr/>
        <a:lstStyle/>
        <a:p>
          <a:r>
            <a:rPr lang="cs-CZ" b="0"/>
            <a:t>In such case, the Public policy should respond to people's needs, raise their awareness, and allow everyone to participate in defining priorities and goals. The better and more precisely what people really want and need, the higher the chance that a particular policy will be effective and beneficial. </a:t>
          </a:r>
          <a:endParaRPr lang="cs-CZ"/>
        </a:p>
      </dgm:t>
    </dgm:pt>
    <dgm:pt modelId="{63C5BA41-FC2E-E64D-8D8F-4F112FBA29B1}" type="parTrans" cxnId="{BE1EA2DA-3902-564C-B32A-37FE5DE1D037}">
      <dgm:prSet/>
      <dgm:spPr/>
      <dgm:t>
        <a:bodyPr/>
        <a:lstStyle/>
        <a:p>
          <a:endParaRPr lang="cs-CZ"/>
        </a:p>
      </dgm:t>
    </dgm:pt>
    <dgm:pt modelId="{C029D272-CE1D-BD4A-8A74-81E6F2EBE2AB}" type="sibTrans" cxnId="{BE1EA2DA-3902-564C-B32A-37FE5DE1D037}">
      <dgm:prSet/>
      <dgm:spPr/>
      <dgm:t>
        <a:bodyPr/>
        <a:lstStyle/>
        <a:p>
          <a:endParaRPr lang="cs-CZ"/>
        </a:p>
      </dgm:t>
    </dgm:pt>
    <dgm:pt modelId="{7BBA8255-D366-274A-8AA0-E5A6B00D718E}">
      <dgm:prSet/>
      <dgm:spPr/>
      <dgm:t>
        <a:bodyPr/>
        <a:lstStyle/>
        <a:p>
          <a:r>
            <a:rPr lang="cs-CZ" b="0"/>
            <a:t>The „good“ is what more or less rational and more or less informed "sovereign consumers" consider to be it. In the market environment, they show their willingness to pay, and in the public sector collective political decision-making – so-called public choice – is applied.</a:t>
          </a:r>
          <a:br>
            <a:rPr lang="cs-CZ" b="0"/>
          </a:br>
          <a:r>
            <a:rPr lang="cs-CZ" b="0"/>
            <a:t> </a:t>
          </a:r>
          <a:br>
            <a:rPr lang="cs-CZ" b="0"/>
          </a:br>
          <a:endParaRPr lang="cs-CZ"/>
        </a:p>
      </dgm:t>
    </dgm:pt>
    <dgm:pt modelId="{57435C0E-DCC0-2844-A36D-5D37366974C1}" type="parTrans" cxnId="{0BCB2728-2A3F-1746-A363-1940CFA64D9B}">
      <dgm:prSet/>
      <dgm:spPr/>
      <dgm:t>
        <a:bodyPr/>
        <a:lstStyle/>
        <a:p>
          <a:endParaRPr lang="cs-CZ"/>
        </a:p>
      </dgm:t>
    </dgm:pt>
    <dgm:pt modelId="{56023136-2522-A749-A435-2E6B5694171D}" type="sibTrans" cxnId="{0BCB2728-2A3F-1746-A363-1940CFA64D9B}">
      <dgm:prSet/>
      <dgm:spPr/>
      <dgm:t>
        <a:bodyPr/>
        <a:lstStyle/>
        <a:p>
          <a:endParaRPr lang="cs-CZ"/>
        </a:p>
      </dgm:t>
    </dgm:pt>
    <dgm:pt modelId="{0F23706A-DE5C-DB41-A2FF-CF02C4782BEE}" type="pres">
      <dgm:prSet presAssocID="{0577C4D8-30B4-1B4F-87D9-482F2E058BEE}" presName="linear" presStyleCnt="0">
        <dgm:presLayoutVars>
          <dgm:animLvl val="lvl"/>
          <dgm:resizeHandles val="exact"/>
        </dgm:presLayoutVars>
      </dgm:prSet>
      <dgm:spPr/>
    </dgm:pt>
    <dgm:pt modelId="{523BD360-0A9C-9F4A-B0A1-7462A443A6AD}" type="pres">
      <dgm:prSet presAssocID="{6D9DD498-93A3-3E42-A3F1-CEB86E45B5F7}" presName="parentText" presStyleLbl="node1" presStyleIdx="0" presStyleCnt="3">
        <dgm:presLayoutVars>
          <dgm:chMax val="0"/>
          <dgm:bulletEnabled val="1"/>
        </dgm:presLayoutVars>
      </dgm:prSet>
      <dgm:spPr/>
    </dgm:pt>
    <dgm:pt modelId="{29E5DA92-9B37-8147-A08E-6947FFE898C0}" type="pres">
      <dgm:prSet presAssocID="{91D755DC-A349-AF46-A52E-BD77152CA4CE}" presName="spacer" presStyleCnt="0"/>
      <dgm:spPr/>
    </dgm:pt>
    <dgm:pt modelId="{6C6DFB50-FCC9-3F46-9F69-BBEE8A49DBAB}" type="pres">
      <dgm:prSet presAssocID="{3ECAADE7-7EB9-5A45-BCB1-EDB2565CE8D0}" presName="parentText" presStyleLbl="node1" presStyleIdx="1" presStyleCnt="3">
        <dgm:presLayoutVars>
          <dgm:chMax val="0"/>
          <dgm:bulletEnabled val="1"/>
        </dgm:presLayoutVars>
      </dgm:prSet>
      <dgm:spPr/>
    </dgm:pt>
    <dgm:pt modelId="{FFD8AD50-E0A7-9547-908E-C07EC0A94D4F}" type="pres">
      <dgm:prSet presAssocID="{C029D272-CE1D-BD4A-8A74-81E6F2EBE2AB}" presName="spacer" presStyleCnt="0"/>
      <dgm:spPr/>
    </dgm:pt>
    <dgm:pt modelId="{72FB017C-60C0-3344-BC6B-176A578F1045}" type="pres">
      <dgm:prSet presAssocID="{7BBA8255-D366-274A-8AA0-E5A6B00D718E}" presName="parentText" presStyleLbl="node1" presStyleIdx="2" presStyleCnt="3">
        <dgm:presLayoutVars>
          <dgm:chMax val="0"/>
          <dgm:bulletEnabled val="1"/>
        </dgm:presLayoutVars>
      </dgm:prSet>
      <dgm:spPr/>
    </dgm:pt>
  </dgm:ptLst>
  <dgm:cxnLst>
    <dgm:cxn modelId="{5397EA08-0789-0745-ABF9-AD112234924C}" type="presOf" srcId="{7BBA8255-D366-274A-8AA0-E5A6B00D718E}" destId="{72FB017C-60C0-3344-BC6B-176A578F1045}" srcOrd="0" destOrd="0" presId="urn:microsoft.com/office/officeart/2005/8/layout/vList2"/>
    <dgm:cxn modelId="{447EA824-0BB2-4640-A459-6CB80EF8DC75}" type="presOf" srcId="{6D9DD498-93A3-3E42-A3F1-CEB86E45B5F7}" destId="{523BD360-0A9C-9F4A-B0A1-7462A443A6AD}" srcOrd="0" destOrd="0" presId="urn:microsoft.com/office/officeart/2005/8/layout/vList2"/>
    <dgm:cxn modelId="{0BCB2728-2A3F-1746-A363-1940CFA64D9B}" srcId="{0577C4D8-30B4-1B4F-87D9-482F2E058BEE}" destId="{7BBA8255-D366-274A-8AA0-E5A6B00D718E}" srcOrd="2" destOrd="0" parTransId="{57435C0E-DCC0-2844-A36D-5D37366974C1}" sibTransId="{56023136-2522-A749-A435-2E6B5694171D}"/>
    <dgm:cxn modelId="{8DF20C51-08F6-D541-8609-B9159825F56C}" type="presOf" srcId="{0577C4D8-30B4-1B4F-87D9-482F2E058BEE}" destId="{0F23706A-DE5C-DB41-A2FF-CF02C4782BEE}" srcOrd="0" destOrd="0" presId="urn:microsoft.com/office/officeart/2005/8/layout/vList2"/>
    <dgm:cxn modelId="{7F0CC768-101F-F547-94D0-D2CE96A19CD7}" srcId="{0577C4D8-30B4-1B4F-87D9-482F2E058BEE}" destId="{6D9DD498-93A3-3E42-A3F1-CEB86E45B5F7}" srcOrd="0" destOrd="0" parTransId="{1FED8C2A-9AAA-C849-B30A-F38A1FCF3BE7}" sibTransId="{91D755DC-A349-AF46-A52E-BD77152CA4CE}"/>
    <dgm:cxn modelId="{CF38A19B-E235-F04F-8BF9-B4DB7ADD0E2B}" type="presOf" srcId="{3ECAADE7-7EB9-5A45-BCB1-EDB2565CE8D0}" destId="{6C6DFB50-FCC9-3F46-9F69-BBEE8A49DBAB}" srcOrd="0" destOrd="0" presId="urn:microsoft.com/office/officeart/2005/8/layout/vList2"/>
    <dgm:cxn modelId="{BE1EA2DA-3902-564C-B32A-37FE5DE1D037}" srcId="{0577C4D8-30B4-1B4F-87D9-482F2E058BEE}" destId="{3ECAADE7-7EB9-5A45-BCB1-EDB2565CE8D0}" srcOrd="1" destOrd="0" parTransId="{63C5BA41-FC2E-E64D-8D8F-4F112FBA29B1}" sibTransId="{C029D272-CE1D-BD4A-8A74-81E6F2EBE2AB}"/>
    <dgm:cxn modelId="{4C58C116-ADFE-F84A-B2A1-343453748B7D}" type="presParOf" srcId="{0F23706A-DE5C-DB41-A2FF-CF02C4782BEE}" destId="{523BD360-0A9C-9F4A-B0A1-7462A443A6AD}" srcOrd="0" destOrd="0" presId="urn:microsoft.com/office/officeart/2005/8/layout/vList2"/>
    <dgm:cxn modelId="{1CF5AA07-3E21-5A43-AB8B-55E37D4329DD}" type="presParOf" srcId="{0F23706A-DE5C-DB41-A2FF-CF02C4782BEE}" destId="{29E5DA92-9B37-8147-A08E-6947FFE898C0}" srcOrd="1" destOrd="0" presId="urn:microsoft.com/office/officeart/2005/8/layout/vList2"/>
    <dgm:cxn modelId="{9A07A000-B9BA-BE4C-A251-FA930536BB0B}" type="presParOf" srcId="{0F23706A-DE5C-DB41-A2FF-CF02C4782BEE}" destId="{6C6DFB50-FCC9-3F46-9F69-BBEE8A49DBAB}" srcOrd="2" destOrd="0" presId="urn:microsoft.com/office/officeart/2005/8/layout/vList2"/>
    <dgm:cxn modelId="{1BA8188D-43EF-B34D-8329-4F1C8C9BE22F}" type="presParOf" srcId="{0F23706A-DE5C-DB41-A2FF-CF02C4782BEE}" destId="{FFD8AD50-E0A7-9547-908E-C07EC0A94D4F}" srcOrd="3" destOrd="0" presId="urn:microsoft.com/office/officeart/2005/8/layout/vList2"/>
    <dgm:cxn modelId="{FD2DF20E-F78A-B24B-AB27-D86FE430B2AC}" type="presParOf" srcId="{0F23706A-DE5C-DB41-A2FF-CF02C4782BEE}" destId="{72FB017C-60C0-3344-BC6B-176A578F10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BF5C0F-0835-634B-9463-C74143EDAB9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CDCBDEE2-F05A-6444-9132-12D2B5C012AD}">
      <dgm:prSet/>
      <dgm:spPr/>
      <dgm:t>
        <a:bodyPr/>
        <a:lstStyle/>
        <a:p>
          <a:r>
            <a:rPr lang="cs-CZ" b="0"/>
            <a:t>However, people often act as sghortsighted, selfish, impulsive, and dumb creatures. Their decisions often harm themselves. </a:t>
          </a:r>
          <a:endParaRPr lang="cs-CZ"/>
        </a:p>
      </dgm:t>
    </dgm:pt>
    <dgm:pt modelId="{0B9E36F1-C888-CE42-A305-180CCE840A7B}" type="parTrans" cxnId="{01AE5E56-CF38-3F4C-A876-23263C67DE9C}">
      <dgm:prSet/>
      <dgm:spPr/>
      <dgm:t>
        <a:bodyPr/>
        <a:lstStyle/>
        <a:p>
          <a:endParaRPr lang="cs-CZ"/>
        </a:p>
      </dgm:t>
    </dgm:pt>
    <dgm:pt modelId="{7497EDC7-86FA-4C45-ABDD-1B43AC50B317}" type="sibTrans" cxnId="{01AE5E56-CF38-3F4C-A876-23263C67DE9C}">
      <dgm:prSet/>
      <dgm:spPr/>
      <dgm:t>
        <a:bodyPr/>
        <a:lstStyle/>
        <a:p>
          <a:endParaRPr lang="cs-CZ"/>
        </a:p>
      </dgm:t>
    </dgm:pt>
    <dgm:pt modelId="{AF334E8E-B986-0D40-A163-EB489F3D8C3D}">
      <dgm:prSet/>
      <dgm:spPr/>
      <dgm:t>
        <a:bodyPr/>
        <a:lstStyle/>
        <a:p>
          <a:r>
            <a:rPr lang="cs-CZ" b="0"/>
            <a:t>From there, it's just a step towards the idea that the goodies are objective in nature. They exist regardless of whether people are aware of them or not. Science, informed people, experts and institutions usually help us to get to know them. The aim of public policy must logically be to identify such "real" needs. </a:t>
          </a:r>
          <a:br>
            <a:rPr lang="cs-CZ" b="0"/>
          </a:br>
          <a:r>
            <a:rPr lang="cs-CZ" b="0"/>
            <a:t> </a:t>
          </a:r>
          <a:endParaRPr lang="cs-CZ"/>
        </a:p>
      </dgm:t>
    </dgm:pt>
    <dgm:pt modelId="{6C3D997A-28F5-744F-B97B-76756BCDA61C}" type="parTrans" cxnId="{C49DF27A-F195-1043-9BE9-0ECFC4A76711}">
      <dgm:prSet/>
      <dgm:spPr/>
      <dgm:t>
        <a:bodyPr/>
        <a:lstStyle/>
        <a:p>
          <a:endParaRPr lang="cs-CZ"/>
        </a:p>
      </dgm:t>
    </dgm:pt>
    <dgm:pt modelId="{6567F542-C399-8249-A7AB-BCD6D453904A}" type="sibTrans" cxnId="{C49DF27A-F195-1043-9BE9-0ECFC4A76711}">
      <dgm:prSet/>
      <dgm:spPr/>
      <dgm:t>
        <a:bodyPr/>
        <a:lstStyle/>
        <a:p>
          <a:endParaRPr lang="cs-CZ"/>
        </a:p>
      </dgm:t>
    </dgm:pt>
    <dgm:pt modelId="{95854CDB-6A47-E84C-9AF9-8F26810145A9}" type="pres">
      <dgm:prSet presAssocID="{29BF5C0F-0835-634B-9463-C74143EDAB94}" presName="linear" presStyleCnt="0">
        <dgm:presLayoutVars>
          <dgm:animLvl val="lvl"/>
          <dgm:resizeHandles val="exact"/>
        </dgm:presLayoutVars>
      </dgm:prSet>
      <dgm:spPr/>
    </dgm:pt>
    <dgm:pt modelId="{8B42D181-8C18-EA41-A87E-43E3E4BDFCB9}" type="pres">
      <dgm:prSet presAssocID="{CDCBDEE2-F05A-6444-9132-12D2B5C012AD}" presName="parentText" presStyleLbl="node1" presStyleIdx="0" presStyleCnt="2">
        <dgm:presLayoutVars>
          <dgm:chMax val="0"/>
          <dgm:bulletEnabled val="1"/>
        </dgm:presLayoutVars>
      </dgm:prSet>
      <dgm:spPr/>
    </dgm:pt>
    <dgm:pt modelId="{0A4F6BF6-F56B-C049-8F1F-05451D33DC5F}" type="pres">
      <dgm:prSet presAssocID="{7497EDC7-86FA-4C45-ABDD-1B43AC50B317}" presName="spacer" presStyleCnt="0"/>
      <dgm:spPr/>
    </dgm:pt>
    <dgm:pt modelId="{D7840C3C-228B-1C46-A68A-4CB93DB02B6C}" type="pres">
      <dgm:prSet presAssocID="{AF334E8E-B986-0D40-A163-EB489F3D8C3D}" presName="parentText" presStyleLbl="node1" presStyleIdx="1" presStyleCnt="2">
        <dgm:presLayoutVars>
          <dgm:chMax val="0"/>
          <dgm:bulletEnabled val="1"/>
        </dgm:presLayoutVars>
      </dgm:prSet>
      <dgm:spPr/>
    </dgm:pt>
  </dgm:ptLst>
  <dgm:cxnLst>
    <dgm:cxn modelId="{F0D1AE0C-C000-A842-B3C2-4A7B6306C0B6}" type="presOf" srcId="{AF334E8E-B986-0D40-A163-EB489F3D8C3D}" destId="{D7840C3C-228B-1C46-A68A-4CB93DB02B6C}" srcOrd="0" destOrd="0" presId="urn:microsoft.com/office/officeart/2005/8/layout/vList2"/>
    <dgm:cxn modelId="{E9A53D31-6848-614A-AB88-FC43121AE1F8}" type="presOf" srcId="{29BF5C0F-0835-634B-9463-C74143EDAB94}" destId="{95854CDB-6A47-E84C-9AF9-8F26810145A9}" srcOrd="0" destOrd="0" presId="urn:microsoft.com/office/officeart/2005/8/layout/vList2"/>
    <dgm:cxn modelId="{01AE5E56-CF38-3F4C-A876-23263C67DE9C}" srcId="{29BF5C0F-0835-634B-9463-C74143EDAB94}" destId="{CDCBDEE2-F05A-6444-9132-12D2B5C012AD}" srcOrd="0" destOrd="0" parTransId="{0B9E36F1-C888-CE42-A305-180CCE840A7B}" sibTransId="{7497EDC7-86FA-4C45-ABDD-1B43AC50B317}"/>
    <dgm:cxn modelId="{E8AD2D5E-C4BB-1246-9B20-A4A90272205A}" type="presOf" srcId="{CDCBDEE2-F05A-6444-9132-12D2B5C012AD}" destId="{8B42D181-8C18-EA41-A87E-43E3E4BDFCB9}" srcOrd="0" destOrd="0" presId="urn:microsoft.com/office/officeart/2005/8/layout/vList2"/>
    <dgm:cxn modelId="{C49DF27A-F195-1043-9BE9-0ECFC4A76711}" srcId="{29BF5C0F-0835-634B-9463-C74143EDAB94}" destId="{AF334E8E-B986-0D40-A163-EB489F3D8C3D}" srcOrd="1" destOrd="0" parTransId="{6C3D997A-28F5-744F-B97B-76756BCDA61C}" sibTransId="{6567F542-C399-8249-A7AB-BCD6D453904A}"/>
    <dgm:cxn modelId="{B63CD6C5-0500-E34E-84A7-3C3BA5C3365A}" type="presParOf" srcId="{95854CDB-6A47-E84C-9AF9-8F26810145A9}" destId="{8B42D181-8C18-EA41-A87E-43E3E4BDFCB9}" srcOrd="0" destOrd="0" presId="urn:microsoft.com/office/officeart/2005/8/layout/vList2"/>
    <dgm:cxn modelId="{9F1DC443-0502-4A4C-912E-650648C92D42}" type="presParOf" srcId="{95854CDB-6A47-E84C-9AF9-8F26810145A9}" destId="{0A4F6BF6-F56B-C049-8F1F-05451D33DC5F}" srcOrd="1" destOrd="0" presId="urn:microsoft.com/office/officeart/2005/8/layout/vList2"/>
    <dgm:cxn modelId="{30C7169B-4BC8-CE4B-82F1-7D62B2129D06}" type="presParOf" srcId="{95854CDB-6A47-E84C-9AF9-8F26810145A9}" destId="{D7840C3C-228B-1C46-A68A-4CB93DB02B6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8B221C-E3D6-8546-8851-133CC6EDA6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14275D7D-C807-7640-94F1-569153D0B0FA}">
      <dgm:prSet/>
      <dgm:spPr/>
      <dgm:t>
        <a:bodyPr/>
        <a:lstStyle/>
        <a:p>
          <a:r>
            <a:rPr lang="en-GB" b="0"/>
            <a:t>While for subjectively perceived benefits, perceived benefit is a goal that may no longer be related to any other </a:t>
          </a:r>
          <a:r>
            <a:rPr lang="en-GB" b="0" i="1"/>
            <a:t>ultimate goal</a:t>
          </a:r>
          <a:r>
            <a:rPr lang="en-GB" b="0"/>
            <a:t>, the persuasiveness and weight of objectively existing benefits depend entirely on it. For example, it may be the aforementioned ability to reproduce species, communities, communities, but in practice we can also encounter alternatives. </a:t>
          </a:r>
          <a:endParaRPr lang="cs-CZ"/>
        </a:p>
      </dgm:t>
    </dgm:pt>
    <dgm:pt modelId="{0842DD30-184C-8344-B33F-30A8B1F3435A}" type="parTrans" cxnId="{2537E892-4860-4B41-BD97-A83D78DAEDD3}">
      <dgm:prSet/>
      <dgm:spPr/>
      <dgm:t>
        <a:bodyPr/>
        <a:lstStyle/>
        <a:p>
          <a:endParaRPr lang="cs-CZ"/>
        </a:p>
      </dgm:t>
    </dgm:pt>
    <dgm:pt modelId="{479E1BBD-B1FD-B54A-B968-7F9D03D12FFF}" type="sibTrans" cxnId="{2537E892-4860-4B41-BD97-A83D78DAEDD3}">
      <dgm:prSet/>
      <dgm:spPr/>
      <dgm:t>
        <a:bodyPr/>
        <a:lstStyle/>
        <a:p>
          <a:endParaRPr lang="cs-CZ"/>
        </a:p>
      </dgm:t>
    </dgm:pt>
    <dgm:pt modelId="{FD1BCEDB-DE33-6D4F-8345-5F9384B42087}">
      <dgm:prSet/>
      <dgm:spPr/>
      <dgm:t>
        <a:bodyPr/>
        <a:lstStyle/>
        <a:p>
          <a:r>
            <a:rPr lang="en-GB" b="1" noProof="0" dirty="0"/>
            <a:t>If we want to understand how the real world works, we must also reflect the existence of different paradigms. </a:t>
          </a:r>
          <a:br>
            <a:rPr lang="cs-CZ" b="0" dirty="0"/>
          </a:br>
          <a:endParaRPr lang="cs-CZ" dirty="0"/>
        </a:p>
      </dgm:t>
    </dgm:pt>
    <dgm:pt modelId="{046ED718-5AEA-5140-818C-C3791BCA3011}" type="parTrans" cxnId="{1E500F83-1B8C-F540-B306-CD29AECC2672}">
      <dgm:prSet/>
      <dgm:spPr/>
      <dgm:t>
        <a:bodyPr/>
        <a:lstStyle/>
        <a:p>
          <a:endParaRPr lang="cs-CZ"/>
        </a:p>
      </dgm:t>
    </dgm:pt>
    <dgm:pt modelId="{6CCFDFEE-1324-014F-BEAC-DE42888496BC}" type="sibTrans" cxnId="{1E500F83-1B8C-F540-B306-CD29AECC2672}">
      <dgm:prSet/>
      <dgm:spPr/>
      <dgm:t>
        <a:bodyPr/>
        <a:lstStyle/>
        <a:p>
          <a:endParaRPr lang="cs-CZ"/>
        </a:p>
      </dgm:t>
    </dgm:pt>
    <dgm:pt modelId="{51DEF8BF-119F-6446-849F-3D67D04CD001}" type="pres">
      <dgm:prSet presAssocID="{C98B221C-E3D6-8546-8851-133CC6EDA6C5}" presName="linear" presStyleCnt="0">
        <dgm:presLayoutVars>
          <dgm:animLvl val="lvl"/>
          <dgm:resizeHandles val="exact"/>
        </dgm:presLayoutVars>
      </dgm:prSet>
      <dgm:spPr/>
    </dgm:pt>
    <dgm:pt modelId="{80A0D48B-10B3-E245-8915-DC6161A4E842}" type="pres">
      <dgm:prSet presAssocID="{14275D7D-C807-7640-94F1-569153D0B0FA}" presName="parentText" presStyleLbl="node1" presStyleIdx="0" presStyleCnt="2">
        <dgm:presLayoutVars>
          <dgm:chMax val="0"/>
          <dgm:bulletEnabled val="1"/>
        </dgm:presLayoutVars>
      </dgm:prSet>
      <dgm:spPr/>
    </dgm:pt>
    <dgm:pt modelId="{06A32BD1-576E-5F4B-A92A-A0639CD2D8A9}" type="pres">
      <dgm:prSet presAssocID="{479E1BBD-B1FD-B54A-B968-7F9D03D12FFF}" presName="spacer" presStyleCnt="0"/>
      <dgm:spPr/>
    </dgm:pt>
    <dgm:pt modelId="{884E8703-66B1-F349-88BB-4DB9CF007301}" type="pres">
      <dgm:prSet presAssocID="{FD1BCEDB-DE33-6D4F-8345-5F9384B42087}" presName="parentText" presStyleLbl="node1" presStyleIdx="1" presStyleCnt="2">
        <dgm:presLayoutVars>
          <dgm:chMax val="0"/>
          <dgm:bulletEnabled val="1"/>
        </dgm:presLayoutVars>
      </dgm:prSet>
      <dgm:spPr/>
    </dgm:pt>
  </dgm:ptLst>
  <dgm:cxnLst>
    <dgm:cxn modelId="{E497F40A-0774-494A-A636-5817FE1E87DA}" type="presOf" srcId="{14275D7D-C807-7640-94F1-569153D0B0FA}" destId="{80A0D48B-10B3-E245-8915-DC6161A4E842}" srcOrd="0" destOrd="0" presId="urn:microsoft.com/office/officeart/2005/8/layout/vList2"/>
    <dgm:cxn modelId="{F796C772-7DD3-B24B-9C81-DDEFD097604F}" type="presOf" srcId="{C98B221C-E3D6-8546-8851-133CC6EDA6C5}" destId="{51DEF8BF-119F-6446-849F-3D67D04CD001}" srcOrd="0" destOrd="0" presId="urn:microsoft.com/office/officeart/2005/8/layout/vList2"/>
    <dgm:cxn modelId="{1E500F83-1B8C-F540-B306-CD29AECC2672}" srcId="{C98B221C-E3D6-8546-8851-133CC6EDA6C5}" destId="{FD1BCEDB-DE33-6D4F-8345-5F9384B42087}" srcOrd="1" destOrd="0" parTransId="{046ED718-5AEA-5140-818C-C3791BCA3011}" sibTransId="{6CCFDFEE-1324-014F-BEAC-DE42888496BC}"/>
    <dgm:cxn modelId="{2537E892-4860-4B41-BD97-A83D78DAEDD3}" srcId="{C98B221C-E3D6-8546-8851-133CC6EDA6C5}" destId="{14275D7D-C807-7640-94F1-569153D0B0FA}" srcOrd="0" destOrd="0" parTransId="{0842DD30-184C-8344-B33F-30A8B1F3435A}" sibTransId="{479E1BBD-B1FD-B54A-B968-7F9D03D12FFF}"/>
    <dgm:cxn modelId="{C6489AC9-25D9-9F4E-B22F-1DD15639AD9A}" type="presOf" srcId="{FD1BCEDB-DE33-6D4F-8345-5F9384B42087}" destId="{884E8703-66B1-F349-88BB-4DB9CF007301}" srcOrd="0" destOrd="0" presId="urn:microsoft.com/office/officeart/2005/8/layout/vList2"/>
    <dgm:cxn modelId="{B45CE161-84B7-6F4F-88F7-80E18CE78867}" type="presParOf" srcId="{51DEF8BF-119F-6446-849F-3D67D04CD001}" destId="{80A0D48B-10B3-E245-8915-DC6161A4E842}" srcOrd="0" destOrd="0" presId="urn:microsoft.com/office/officeart/2005/8/layout/vList2"/>
    <dgm:cxn modelId="{1A6187F7-5D33-BA4B-AA1D-71377213A5C3}" type="presParOf" srcId="{51DEF8BF-119F-6446-849F-3D67D04CD001}" destId="{06A32BD1-576E-5F4B-A92A-A0639CD2D8A9}" srcOrd="1" destOrd="0" presId="urn:microsoft.com/office/officeart/2005/8/layout/vList2"/>
    <dgm:cxn modelId="{14143DDB-4BC8-8C46-A7CA-499A33D8360D}" type="presParOf" srcId="{51DEF8BF-119F-6446-849F-3D67D04CD001}" destId="{884E8703-66B1-F349-88BB-4DB9CF00730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5DE13-A112-9046-879F-34B172142E77}">
      <dsp:nvSpPr>
        <dsp:cNvPr id="0" name=""/>
        <dsp:cNvSpPr/>
      </dsp:nvSpPr>
      <dsp:spPr>
        <a:xfrm>
          <a:off x="0" y="276750"/>
          <a:ext cx="10753200" cy="1667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kern="1200"/>
            <a:t>The dilemma between individualism and collectivism is also manifested in other fundamental concepts, so important for the analysis and evaluation of public policy – from the point of view of economists, it is mainly about understanding the nature of utility or the good. </a:t>
          </a:r>
          <a:endParaRPr lang="cs-CZ" sz="2500" kern="1200"/>
        </a:p>
      </dsp:txBody>
      <dsp:txXfrm>
        <a:off x="81388" y="358138"/>
        <a:ext cx="10590424" cy="1504474"/>
      </dsp:txXfrm>
    </dsp:sp>
    <dsp:sp modelId="{F8D1A876-066A-2C4E-A5E7-202F100F099D}">
      <dsp:nvSpPr>
        <dsp:cNvPr id="0" name=""/>
        <dsp:cNvSpPr/>
      </dsp:nvSpPr>
      <dsp:spPr>
        <a:xfrm>
          <a:off x="0" y="2016000"/>
          <a:ext cx="10753200" cy="1667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0" kern="1200"/>
            <a:t>Is it purely subjective (what individuals believe, understand, consider to be good for themselves) or is it anything “real”, objective, existing despite individuals’ beliefs and understanding? </a:t>
          </a:r>
          <a:br>
            <a:rPr lang="cs-CZ" sz="2500" b="0" kern="1200"/>
          </a:br>
          <a:endParaRPr lang="cs-CZ" sz="2500" kern="1200"/>
        </a:p>
      </dsp:txBody>
      <dsp:txXfrm>
        <a:off x="81388" y="2097388"/>
        <a:ext cx="10590424" cy="1504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BD360-0A9C-9F4A-B0A1-7462A443A6AD}">
      <dsp:nvSpPr>
        <dsp:cNvPr id="0" name=""/>
        <dsp:cNvSpPr/>
      </dsp:nvSpPr>
      <dsp:spPr>
        <a:xfrm>
          <a:off x="0" y="107726"/>
          <a:ext cx="10753200" cy="12193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cs-CZ" sz="1500" b="0" kern="1200"/>
            <a:t>The neoclassical paradigm works with subjectively understanding utility in the sense of the subjectively utilitarian philosophy of Jeremy Bentham or John Stuart Mill. </a:t>
          </a:r>
          <a:endParaRPr lang="cs-CZ" sz="1500" kern="1200"/>
        </a:p>
      </dsp:txBody>
      <dsp:txXfrm>
        <a:off x="59525" y="167251"/>
        <a:ext cx="10634150" cy="1100332"/>
      </dsp:txXfrm>
    </dsp:sp>
    <dsp:sp modelId="{6C6DFB50-FCC9-3F46-9F69-BBEE8A49DBAB}">
      <dsp:nvSpPr>
        <dsp:cNvPr id="0" name=""/>
        <dsp:cNvSpPr/>
      </dsp:nvSpPr>
      <dsp:spPr>
        <a:xfrm>
          <a:off x="0" y="1370308"/>
          <a:ext cx="10753200" cy="12193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cs-CZ" sz="1500" b="0" kern="1200"/>
            <a:t>In such case, the Public policy should respond to people's needs, raise their awareness, and allow everyone to participate in defining priorities and goals. The better and more precisely what people really want and need, the higher the chance that a particular policy will be effective and beneficial. </a:t>
          </a:r>
          <a:endParaRPr lang="cs-CZ" sz="1500" kern="1200"/>
        </a:p>
      </dsp:txBody>
      <dsp:txXfrm>
        <a:off x="59525" y="1429833"/>
        <a:ext cx="10634150" cy="1100332"/>
      </dsp:txXfrm>
    </dsp:sp>
    <dsp:sp modelId="{72FB017C-60C0-3344-BC6B-176A578F1045}">
      <dsp:nvSpPr>
        <dsp:cNvPr id="0" name=""/>
        <dsp:cNvSpPr/>
      </dsp:nvSpPr>
      <dsp:spPr>
        <a:xfrm>
          <a:off x="0" y="2632891"/>
          <a:ext cx="10753200" cy="12193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cs-CZ" sz="1500" b="0" kern="1200"/>
            <a:t>The „good“ is what more or less rational and more or less informed "sovereign consumers" consider to be it. In the market environment, they show their willingness to pay, and in the public sector collective political decision-making – so-called public choice – is applied.</a:t>
          </a:r>
          <a:br>
            <a:rPr lang="cs-CZ" sz="1500" b="0" kern="1200"/>
          </a:br>
          <a:r>
            <a:rPr lang="cs-CZ" sz="1500" b="0" kern="1200"/>
            <a:t> </a:t>
          </a:r>
          <a:br>
            <a:rPr lang="cs-CZ" sz="1500" b="0" kern="1200"/>
          </a:br>
          <a:endParaRPr lang="cs-CZ" sz="1500" kern="1200"/>
        </a:p>
      </dsp:txBody>
      <dsp:txXfrm>
        <a:off x="59525" y="2692416"/>
        <a:ext cx="10634150" cy="1100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2D181-8C18-EA41-A87E-43E3E4BDFCB9}">
      <dsp:nvSpPr>
        <dsp:cNvPr id="0" name=""/>
        <dsp:cNvSpPr/>
      </dsp:nvSpPr>
      <dsp:spPr>
        <a:xfrm>
          <a:off x="0" y="276288"/>
          <a:ext cx="10753200" cy="18870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kern="1200"/>
            <a:t>However, people often act as sghortsighted, selfish, impulsive, and dumb creatures. Their decisions often harm themselves. </a:t>
          </a:r>
          <a:endParaRPr lang="cs-CZ" sz="2300" kern="1200"/>
        </a:p>
      </dsp:txBody>
      <dsp:txXfrm>
        <a:off x="92119" y="368407"/>
        <a:ext cx="10568962" cy="1702825"/>
      </dsp:txXfrm>
    </dsp:sp>
    <dsp:sp modelId="{D7840C3C-228B-1C46-A68A-4CB93DB02B6C}">
      <dsp:nvSpPr>
        <dsp:cNvPr id="0" name=""/>
        <dsp:cNvSpPr/>
      </dsp:nvSpPr>
      <dsp:spPr>
        <a:xfrm>
          <a:off x="0" y="2229592"/>
          <a:ext cx="10753200" cy="18870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b="0" kern="1200"/>
            <a:t>From there, it's just a step towards the idea that the goodies are objective in nature. They exist regardless of whether people are aware of them or not. Science, informed people, experts and institutions usually help us to get to know them. The aim of public policy must logically be to identify such "real" needs. </a:t>
          </a:r>
          <a:br>
            <a:rPr lang="cs-CZ" sz="2300" b="0" kern="1200"/>
          </a:br>
          <a:r>
            <a:rPr lang="cs-CZ" sz="2300" b="0" kern="1200"/>
            <a:t> </a:t>
          </a:r>
          <a:endParaRPr lang="cs-CZ" sz="2300" kern="1200"/>
        </a:p>
      </dsp:txBody>
      <dsp:txXfrm>
        <a:off x="92119" y="2321711"/>
        <a:ext cx="10568962" cy="1702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0D48B-10B3-E245-8915-DC6161A4E842}">
      <dsp:nvSpPr>
        <dsp:cNvPr id="0" name=""/>
        <dsp:cNvSpPr/>
      </dsp:nvSpPr>
      <dsp:spPr>
        <a:xfrm>
          <a:off x="0" y="113866"/>
          <a:ext cx="10753200" cy="1965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a:t>While for subjectively perceived benefits, perceived benefit is a goal that may no longer be related to any other </a:t>
          </a:r>
          <a:r>
            <a:rPr lang="en-GB" sz="2400" b="0" i="1" kern="1200"/>
            <a:t>ultimate goal</a:t>
          </a:r>
          <a:r>
            <a:rPr lang="en-GB" sz="2400" b="0" kern="1200"/>
            <a:t>, the persuasiveness and weight of objectively existing benefits depend entirely on it. For example, it may be the aforementioned ability to reproduce species, communities, communities, but in practice we can also encounter alternatives. </a:t>
          </a:r>
          <a:endParaRPr lang="cs-CZ" sz="2400" kern="1200"/>
        </a:p>
      </dsp:txBody>
      <dsp:txXfrm>
        <a:off x="95953" y="209819"/>
        <a:ext cx="10561294" cy="1773693"/>
      </dsp:txXfrm>
    </dsp:sp>
    <dsp:sp modelId="{884E8703-66B1-F349-88BB-4DB9CF007301}">
      <dsp:nvSpPr>
        <dsp:cNvPr id="0" name=""/>
        <dsp:cNvSpPr/>
      </dsp:nvSpPr>
      <dsp:spPr>
        <a:xfrm>
          <a:off x="0" y="2148586"/>
          <a:ext cx="10753200" cy="1965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noProof="0" dirty="0"/>
            <a:t>If we want to understand how the real world works, we must also reflect the existence of different paradigms. </a:t>
          </a:r>
          <a:br>
            <a:rPr lang="cs-CZ" sz="2400" b="0" kern="1200" dirty="0"/>
          </a:br>
          <a:endParaRPr lang="cs-CZ" sz="2400" kern="1200" dirty="0"/>
        </a:p>
      </dsp:txBody>
      <dsp:txXfrm>
        <a:off x="95953" y="2244539"/>
        <a:ext cx="10561294" cy="17736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
            <a:extLst>
              <a:ext uri="{FF2B5EF4-FFF2-40B4-BE49-F238E27FC236}">
                <a16:creationId xmlns:a16="http://schemas.microsoft.com/office/drawing/2014/main" id="{37F273DF-6817-DC4D-8285-9665115B9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pic>
        <p:nvPicPr>
          <p:cNvPr id="5" name="Obrázek 1">
            <a:extLst>
              <a:ext uri="{FF2B5EF4-FFF2-40B4-BE49-F238E27FC236}">
                <a16:creationId xmlns:a16="http://schemas.microsoft.com/office/drawing/2014/main" id="{0DB11DDC-AC33-924A-8A33-A64793AA73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a:t>Define footer – presentation title / department</a:t>
            </a:r>
          </a:p>
        </p:txBody>
      </p:sp>
      <p:pic>
        <p:nvPicPr>
          <p:cNvPr id="10" name="Obrázek 5">
            <a:extLst>
              <a:ext uri="{FF2B5EF4-FFF2-40B4-BE49-F238E27FC236}">
                <a16:creationId xmlns:a16="http://schemas.microsoft.com/office/drawing/2014/main" id="{6351BEDD-87CB-6544-B996-307A98B6AD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5">
            <a:extLst>
              <a:ext uri="{FF2B5EF4-FFF2-40B4-BE49-F238E27FC236}">
                <a16:creationId xmlns:a16="http://schemas.microsoft.com/office/drawing/2014/main" id="{954346A6-BF32-A742-A8DE-06EF2E8AE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a:t>Define footer – presentation title / department</a:t>
            </a:r>
          </a:p>
        </p:txBody>
      </p:sp>
      <p:pic>
        <p:nvPicPr>
          <p:cNvPr id="9" name="Obrázek 5">
            <a:extLst>
              <a:ext uri="{FF2B5EF4-FFF2-40B4-BE49-F238E27FC236}">
                <a16:creationId xmlns:a16="http://schemas.microsoft.com/office/drawing/2014/main" id="{9E2383A3-6605-9849-9968-A21E7C39F6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06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7"/>
          <p:cNvSpPr>
            <a:spLocks noGrp="1" noChangeArrowheads="1"/>
          </p:cNvSpPr>
          <p:nvPr>
            <p:ph type="ftr" sz="quarter" idx="10"/>
          </p:nvPr>
        </p:nvSpPr>
        <p:spPr>
          <a:ln/>
        </p:spPr>
        <p:txBody>
          <a:bodyPr/>
          <a:lstStyle>
            <a:lvl1pPr>
              <a:defRPr/>
            </a:lvl1pPr>
          </a:lstStyle>
          <a:p>
            <a:endParaRPr lang="cs-CZ"/>
          </a:p>
        </p:txBody>
      </p:sp>
      <p:sp>
        <p:nvSpPr>
          <p:cNvPr id="5" name="Rectangle 18"/>
          <p:cNvSpPr>
            <a:spLocks noGrp="1" noChangeArrowheads="1"/>
          </p:cNvSpPr>
          <p:nvPr>
            <p:ph type="sldNum" sz="quarter" idx="11"/>
          </p:nvPr>
        </p:nvSpPr>
        <p:spPr>
          <a:ln/>
        </p:spPr>
        <p:txBody>
          <a:bodyPr/>
          <a:lstStyle>
            <a:lvl1pPr>
              <a:defRPr/>
            </a:lvl1pPr>
          </a:lstStyle>
          <a:p>
            <a:fld id="{DCF68C1B-4AB4-4D51-AA16-DD3FF0BDF335}" type="slidenum">
              <a:rPr lang="cs-CZ" smtClean="0"/>
              <a:t>‹#›</a:t>
            </a:fld>
            <a:endParaRPr lang="cs-CZ"/>
          </a:p>
        </p:txBody>
      </p:sp>
    </p:spTree>
    <p:extLst>
      <p:ext uri="{BB962C8B-B14F-4D97-AF65-F5344CB8AC3E}">
        <p14:creationId xmlns:p14="http://schemas.microsoft.com/office/powerpoint/2010/main" val="226606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688E37DA-02E4-BB48-8AD7-BC06059FC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DCCC0367-FBBD-DA4A-9C2A-1CFEDCF0B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6D5EE9C4-2C1F-804A-86FF-3B15929B3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04172D81-C53D-2C40-B8B5-EEBCB19EDA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F7B0AD4C-18C5-6A4A-A360-5182EB548B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DFD1AC9B-6FB5-2340-B4DB-0F32E361A2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0064709D-8909-7A43-BD41-96E498C3F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61587C04-9F21-8E42-A24D-BFBADC9054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app.sli.do/event/dgbJ7X2gE1RWqj4p3XfEy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repository.tudelft.nl/islandora/object/uuid%3Ad3f36d00-f8d4-48d4-8f6b-21af3006b25b?collection=research" TargetMode="External"/><Relationship Id="rId2" Type="http://schemas.openxmlformats.org/officeDocument/2006/relationships/hyperlink" Target="http://www.martinpotucek.cz/index.php?option=com_rubberdoc&amp;view=doc&amp;id=7&amp;format=raw"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pp.sli.do/event/dgbJ7X2gE1RWqj4p3XfEy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dirty="0" err="1"/>
              <a:t>Sep</a:t>
            </a:r>
            <a:r>
              <a:rPr lang="cs-CZ" dirty="0"/>
              <a:t> 27, 2023</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a:p>
        </p:txBody>
      </p:sp>
      <p:sp>
        <p:nvSpPr>
          <p:cNvPr id="12" name="Nadpis 11"/>
          <p:cNvSpPr>
            <a:spLocks noGrp="1"/>
          </p:cNvSpPr>
          <p:nvPr>
            <p:ph type="title"/>
          </p:nvPr>
        </p:nvSpPr>
        <p:spPr>
          <a:xfrm>
            <a:off x="398502" y="2218544"/>
            <a:ext cx="11361600" cy="1853401"/>
          </a:xfrm>
        </p:spPr>
        <p:txBody>
          <a:bodyPr/>
          <a:lstStyle/>
          <a:p>
            <a:r>
              <a:rPr lang="en-GB" dirty="0"/>
              <a:t>Public policy -  Introduction, principles, and values</a:t>
            </a:r>
            <a:r>
              <a:rPr lang="cs-CZ" dirty="0"/>
              <a:t> </a:t>
            </a:r>
          </a:p>
        </p:txBody>
      </p:sp>
      <p:sp>
        <p:nvSpPr>
          <p:cNvPr id="13" name="Podnadpis 12"/>
          <p:cNvSpPr>
            <a:spLocks noGrp="1"/>
          </p:cNvSpPr>
          <p:nvPr>
            <p:ph type="subTitle" idx="1"/>
          </p:nvPr>
        </p:nvSpPr>
        <p:spPr/>
        <p:txBody>
          <a:bodyPr/>
          <a:lstStyle/>
          <a:p>
            <a:r>
              <a:rPr lang="cs-CZ" dirty="0"/>
              <a:t>BPV_AIPP</a:t>
            </a:r>
          </a:p>
          <a:p>
            <a:r>
              <a:rPr lang="cs-CZ" dirty="0" err="1"/>
              <a:t>Week</a:t>
            </a:r>
            <a:r>
              <a:rPr lang="cs-CZ" dirty="0"/>
              <a:t> 1</a:t>
            </a:r>
          </a:p>
        </p:txBody>
      </p:sp>
      <p:sp>
        <p:nvSpPr>
          <p:cNvPr id="4" name="Obdélník 3">
            <a:extLst>
              <a:ext uri="{FF2B5EF4-FFF2-40B4-BE49-F238E27FC236}">
                <a16:creationId xmlns:a16="http://schemas.microsoft.com/office/drawing/2014/main" id="{A7CE51E2-75D0-DCD1-2B05-255432016437}"/>
              </a:ext>
            </a:extLst>
          </p:cNvPr>
          <p:cNvSpPr/>
          <p:nvPr/>
        </p:nvSpPr>
        <p:spPr>
          <a:xfrm>
            <a:off x="4680000" y="3636818"/>
            <a:ext cx="6792000" cy="3539430"/>
          </a:xfrm>
          <a:prstGeom prst="rect">
            <a:avLst/>
          </a:prstGeom>
          <a:noFill/>
        </p:spPr>
        <p:txBody>
          <a:bodyPr wrap="square" lIns="91440" tIns="45720" rIns="91440" bIns="45720">
            <a:spAutoFit/>
          </a:bodyPr>
          <a:lstStyle/>
          <a:p>
            <a:r>
              <a:rPr lang="cs-CZ"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Slido</a:t>
            </a:r>
            <a:r>
              <a:rPr lang="cs-CZ"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GB" sz="2800" dirty="0">
                <a:latin typeface="Times New Roman" panose="02020603050405020304" pitchFamily="18" charset="0"/>
                <a:cs typeface="Times New Roman" panose="02020603050405020304" pitchFamily="18" charset="0"/>
                <a:hlinkClick r:id="rId2"/>
              </a:rPr>
              <a:t>https://app.sli.do/event/dgbJ7X2gE1RWqj4p3XfEyN</a:t>
            </a:r>
            <a:endParaRPr lang="en-GB" sz="6000" dirty="0">
              <a:latin typeface="Times New Roman" panose="02020603050405020304" pitchFamily="18" charset="0"/>
              <a:cs typeface="Times New Roman" panose="02020603050405020304" pitchFamily="18" charset="0"/>
            </a:endParaRPr>
          </a:p>
          <a:p>
            <a:r>
              <a:rPr lang="cs-CZ" sz="6000" b="1" i="0" dirty="0">
                <a:solidFill>
                  <a:srgbClr val="A3A3A3"/>
                </a:solidFill>
                <a:effectLst/>
                <a:latin typeface="Roboto" panose="02000000000000000000" pitchFamily="2" charset="0"/>
              </a:rPr>
              <a:t>#2582010</a:t>
            </a:r>
            <a:endParaRPr lang="en-GB" sz="6000" b="1" i="0" dirty="0">
              <a:solidFill>
                <a:srgbClr val="A3A3A3"/>
              </a:solidFill>
              <a:effectLst/>
              <a:latin typeface="Times New Roman" panose="02020603050405020304" pitchFamily="18" charset="0"/>
              <a:cs typeface="Times New Roman" panose="02020603050405020304" pitchFamily="18" charset="0"/>
            </a:endParaRPr>
          </a:p>
          <a:p>
            <a:pPr algn="ctr"/>
            <a:endParaRPr lang="cs-CZ"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6BDF13-F659-D743-96F3-13A16F8EE95D}"/>
              </a:ext>
            </a:extLst>
          </p:cNvPr>
          <p:cNvSpPr>
            <a:spLocks noGrp="1"/>
          </p:cNvSpPr>
          <p:nvPr>
            <p:ph type="title"/>
          </p:nvPr>
        </p:nvSpPr>
        <p:spPr/>
        <p:txBody>
          <a:bodyPr/>
          <a:lstStyle/>
          <a:p>
            <a:r>
              <a:rPr lang="en-GB" dirty="0"/>
              <a:t>Subjective good</a:t>
            </a:r>
          </a:p>
        </p:txBody>
      </p:sp>
      <p:graphicFrame>
        <p:nvGraphicFramePr>
          <p:cNvPr id="6" name="Zástupný obsah 5">
            <a:extLst>
              <a:ext uri="{FF2B5EF4-FFF2-40B4-BE49-F238E27FC236}">
                <a16:creationId xmlns:a16="http://schemas.microsoft.com/office/drawing/2014/main" id="{DAB32DD5-23D0-AC48-A4BD-297A2418775B}"/>
              </a:ext>
            </a:extLst>
          </p:cNvPr>
          <p:cNvGraphicFramePr>
            <a:graphicFrameLocks noGrp="1"/>
          </p:cNvGraphicFramePr>
          <p:nvPr>
            <p:ph idx="1"/>
            <p:extLst>
              <p:ext uri="{D42A27DB-BD31-4B8C-83A1-F6EECF244321}">
                <p14:modId xmlns:p14="http://schemas.microsoft.com/office/powerpoint/2010/main" val="673822543"/>
              </p:ext>
            </p:extLst>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9CDDE3D2-01CB-C944-BC7E-83B0621AF9AF}"/>
              </a:ext>
            </a:extLst>
          </p:cNvPr>
          <p:cNvSpPr>
            <a:spLocks noGrp="1"/>
          </p:cNvSpPr>
          <p:nvPr>
            <p:ph type="ftr" sz="quarter" idx="10"/>
          </p:nvPr>
        </p:nvSpPr>
        <p:spPr/>
        <p:txBody>
          <a:bodyPr/>
          <a:lstStyle/>
          <a:p>
            <a:endParaRPr lang="cs-CZ"/>
          </a:p>
        </p:txBody>
      </p:sp>
      <p:sp>
        <p:nvSpPr>
          <p:cNvPr id="5" name="Zástupný symbol pro číslo snímku 4">
            <a:extLst>
              <a:ext uri="{FF2B5EF4-FFF2-40B4-BE49-F238E27FC236}">
                <a16:creationId xmlns:a16="http://schemas.microsoft.com/office/drawing/2014/main" id="{3363E1F4-4145-A348-95C8-C0868D638765}"/>
              </a:ext>
            </a:extLst>
          </p:cNvPr>
          <p:cNvSpPr>
            <a:spLocks noGrp="1"/>
          </p:cNvSpPr>
          <p:nvPr>
            <p:ph type="sldNum" sz="quarter" idx="11"/>
          </p:nvPr>
        </p:nvSpPr>
        <p:spPr/>
        <p:txBody>
          <a:bodyPr/>
          <a:lstStyle/>
          <a:p>
            <a:fld id="{DCF68C1B-4AB4-4D51-AA16-DD3FF0BDF335}" type="slidenum">
              <a:rPr lang="cs-CZ" smtClean="0"/>
              <a:t>10</a:t>
            </a:fld>
            <a:endParaRPr lang="cs-CZ"/>
          </a:p>
        </p:txBody>
      </p:sp>
    </p:spTree>
    <p:extLst>
      <p:ext uri="{BB962C8B-B14F-4D97-AF65-F5344CB8AC3E}">
        <p14:creationId xmlns:p14="http://schemas.microsoft.com/office/powerpoint/2010/main" val="424539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6241F4-55D3-4340-BB3A-746B7D711571}"/>
              </a:ext>
            </a:extLst>
          </p:cNvPr>
          <p:cNvSpPr>
            <a:spLocks noGrp="1"/>
          </p:cNvSpPr>
          <p:nvPr>
            <p:ph type="title"/>
          </p:nvPr>
        </p:nvSpPr>
        <p:spPr/>
        <p:txBody>
          <a:bodyPr/>
          <a:lstStyle/>
          <a:p>
            <a:r>
              <a:rPr lang="en-GB" dirty="0"/>
              <a:t>Objective good</a:t>
            </a:r>
          </a:p>
        </p:txBody>
      </p:sp>
      <p:graphicFrame>
        <p:nvGraphicFramePr>
          <p:cNvPr id="7" name="Zástupný obsah 6">
            <a:extLst>
              <a:ext uri="{FF2B5EF4-FFF2-40B4-BE49-F238E27FC236}">
                <a16:creationId xmlns:a16="http://schemas.microsoft.com/office/drawing/2014/main" id="{EF62BFFD-C294-1942-8B38-823D2369AF2B}"/>
              </a:ext>
            </a:extLst>
          </p:cNvPr>
          <p:cNvGraphicFramePr>
            <a:graphicFrameLocks noGrp="1"/>
          </p:cNvGraphicFramePr>
          <p:nvPr>
            <p:ph idx="1"/>
            <p:extLst>
              <p:ext uri="{D42A27DB-BD31-4B8C-83A1-F6EECF244321}">
                <p14:modId xmlns:p14="http://schemas.microsoft.com/office/powerpoint/2010/main" val="679733879"/>
              </p:ext>
            </p:extLst>
          </p:nvPr>
        </p:nvGraphicFramePr>
        <p:xfrm>
          <a:off x="718800" y="1439056"/>
          <a:ext cx="10753200" cy="4392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2BC65376-B0C9-7A4A-928B-B2FA3B3672FE}"/>
              </a:ext>
            </a:extLst>
          </p:cNvPr>
          <p:cNvSpPr>
            <a:spLocks noGrp="1"/>
          </p:cNvSpPr>
          <p:nvPr>
            <p:ph type="ftr" sz="quarter" idx="10"/>
          </p:nvPr>
        </p:nvSpPr>
        <p:spPr/>
        <p:txBody>
          <a:bodyPr/>
          <a:lstStyle/>
          <a:p>
            <a:endParaRPr lang="cs-CZ"/>
          </a:p>
        </p:txBody>
      </p:sp>
      <p:sp>
        <p:nvSpPr>
          <p:cNvPr id="5" name="Zástupný symbol pro číslo snímku 4">
            <a:extLst>
              <a:ext uri="{FF2B5EF4-FFF2-40B4-BE49-F238E27FC236}">
                <a16:creationId xmlns:a16="http://schemas.microsoft.com/office/drawing/2014/main" id="{14BFB3DA-E7DD-E941-A376-908B1807729E}"/>
              </a:ext>
            </a:extLst>
          </p:cNvPr>
          <p:cNvSpPr>
            <a:spLocks noGrp="1"/>
          </p:cNvSpPr>
          <p:nvPr>
            <p:ph type="sldNum" sz="quarter" idx="11"/>
          </p:nvPr>
        </p:nvSpPr>
        <p:spPr/>
        <p:txBody>
          <a:bodyPr/>
          <a:lstStyle/>
          <a:p>
            <a:fld id="{DCF68C1B-4AB4-4D51-AA16-DD3FF0BDF335}" type="slidenum">
              <a:rPr lang="cs-CZ" smtClean="0"/>
              <a:t>11</a:t>
            </a:fld>
            <a:endParaRPr lang="cs-CZ"/>
          </a:p>
        </p:txBody>
      </p:sp>
    </p:spTree>
    <p:extLst>
      <p:ext uri="{BB962C8B-B14F-4D97-AF65-F5344CB8AC3E}">
        <p14:creationId xmlns:p14="http://schemas.microsoft.com/office/powerpoint/2010/main" val="329807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C8A65A-A40E-B24E-A8CC-CA7325C1DE20}"/>
              </a:ext>
            </a:extLst>
          </p:cNvPr>
          <p:cNvSpPr>
            <a:spLocks noGrp="1"/>
          </p:cNvSpPr>
          <p:nvPr>
            <p:ph type="title"/>
          </p:nvPr>
        </p:nvSpPr>
        <p:spPr/>
        <p:txBody>
          <a:bodyPr/>
          <a:lstStyle/>
          <a:p>
            <a:r>
              <a:rPr lang="en-GB" dirty="0"/>
              <a:t>Conclusion</a:t>
            </a:r>
          </a:p>
        </p:txBody>
      </p:sp>
      <p:graphicFrame>
        <p:nvGraphicFramePr>
          <p:cNvPr id="7" name="Zástupný obsah 6">
            <a:extLst>
              <a:ext uri="{FF2B5EF4-FFF2-40B4-BE49-F238E27FC236}">
                <a16:creationId xmlns:a16="http://schemas.microsoft.com/office/drawing/2014/main" id="{E6A07E41-0D03-EE4D-BE59-BD198FD621B7}"/>
              </a:ext>
            </a:extLst>
          </p:cNvPr>
          <p:cNvGraphicFramePr>
            <a:graphicFrameLocks noGrp="1"/>
          </p:cNvGraphicFramePr>
          <p:nvPr>
            <p:ph idx="1"/>
            <p:extLst>
              <p:ext uri="{D42A27DB-BD31-4B8C-83A1-F6EECF244321}">
                <p14:modId xmlns:p14="http://schemas.microsoft.com/office/powerpoint/2010/main" val="2075880799"/>
              </p:ext>
            </p:extLst>
          </p:nvPr>
        </p:nvGraphicFramePr>
        <p:xfrm>
          <a:off x="718800" y="1603948"/>
          <a:ext cx="10753200" cy="4228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a:extLst>
              <a:ext uri="{FF2B5EF4-FFF2-40B4-BE49-F238E27FC236}">
                <a16:creationId xmlns:a16="http://schemas.microsoft.com/office/drawing/2014/main" id="{E77EC561-D0DB-674A-99D1-F63A28E35890}"/>
              </a:ext>
            </a:extLst>
          </p:cNvPr>
          <p:cNvSpPr>
            <a:spLocks noGrp="1"/>
          </p:cNvSpPr>
          <p:nvPr>
            <p:ph type="ftr" sz="quarter" idx="10"/>
          </p:nvPr>
        </p:nvSpPr>
        <p:spPr/>
        <p:txBody>
          <a:bodyPr/>
          <a:lstStyle/>
          <a:p>
            <a:endParaRPr lang="cs-CZ" dirty="0"/>
          </a:p>
        </p:txBody>
      </p:sp>
      <p:sp>
        <p:nvSpPr>
          <p:cNvPr id="5" name="Zástupný symbol pro číslo snímku 4">
            <a:extLst>
              <a:ext uri="{FF2B5EF4-FFF2-40B4-BE49-F238E27FC236}">
                <a16:creationId xmlns:a16="http://schemas.microsoft.com/office/drawing/2014/main" id="{6A457CB7-9DD3-8D44-AFCF-6F3AE3133EBD}"/>
              </a:ext>
            </a:extLst>
          </p:cNvPr>
          <p:cNvSpPr>
            <a:spLocks noGrp="1"/>
          </p:cNvSpPr>
          <p:nvPr>
            <p:ph type="sldNum" sz="quarter" idx="11"/>
          </p:nvPr>
        </p:nvSpPr>
        <p:spPr/>
        <p:txBody>
          <a:bodyPr/>
          <a:lstStyle/>
          <a:p>
            <a:fld id="{DCF68C1B-4AB4-4D51-AA16-DD3FF0BDF335}" type="slidenum">
              <a:rPr lang="cs-CZ" smtClean="0"/>
              <a:t>12</a:t>
            </a:fld>
            <a:endParaRPr lang="cs-CZ"/>
          </a:p>
        </p:txBody>
      </p:sp>
    </p:spTree>
    <p:extLst>
      <p:ext uri="{BB962C8B-B14F-4D97-AF65-F5344CB8AC3E}">
        <p14:creationId xmlns:p14="http://schemas.microsoft.com/office/powerpoint/2010/main" val="3930360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344351-A29A-CF4D-8CCD-58B23EA7071C}"/>
              </a:ext>
            </a:extLst>
          </p:cNvPr>
          <p:cNvSpPr>
            <a:spLocks noGrp="1"/>
          </p:cNvSpPr>
          <p:nvPr>
            <p:ph type="title"/>
          </p:nvPr>
        </p:nvSpPr>
        <p:spPr/>
        <p:txBody>
          <a:bodyPr/>
          <a:lstStyle/>
          <a:p>
            <a:r>
              <a:rPr lang="en-GB" dirty="0"/>
              <a:t>Values in the context of Public Policy</a:t>
            </a:r>
          </a:p>
        </p:txBody>
      </p:sp>
      <p:sp>
        <p:nvSpPr>
          <p:cNvPr id="3" name="Zástupný obsah 2">
            <a:extLst>
              <a:ext uri="{FF2B5EF4-FFF2-40B4-BE49-F238E27FC236}">
                <a16:creationId xmlns:a16="http://schemas.microsoft.com/office/drawing/2014/main" id="{8BBE7E32-CDB1-784F-AB63-FA922C0488AA}"/>
              </a:ext>
            </a:extLst>
          </p:cNvPr>
          <p:cNvSpPr>
            <a:spLocks noGrp="1"/>
          </p:cNvSpPr>
          <p:nvPr>
            <p:ph idx="1"/>
          </p:nvPr>
        </p:nvSpPr>
        <p:spPr/>
        <p:txBody>
          <a:bodyPr/>
          <a:lstStyle/>
          <a:p>
            <a:r>
              <a:rPr lang="cs-CZ" dirty="0" err="1"/>
              <a:t>Values</a:t>
            </a:r>
            <a:r>
              <a:rPr lang="cs-CZ" dirty="0"/>
              <a:t> are </a:t>
            </a:r>
            <a:r>
              <a:rPr lang="cs-CZ" dirty="0" err="1"/>
              <a:t>reflected</a:t>
            </a:r>
            <a:r>
              <a:rPr lang="cs-CZ" dirty="0"/>
              <a:t> in </a:t>
            </a:r>
            <a:r>
              <a:rPr lang="cs-CZ" dirty="0" err="1"/>
              <a:t>the</a:t>
            </a:r>
            <a:r>
              <a:rPr lang="cs-CZ" dirty="0"/>
              <a:t> </a:t>
            </a:r>
            <a:r>
              <a:rPr lang="cs-CZ" dirty="0" err="1"/>
              <a:t>definition</a:t>
            </a:r>
            <a:r>
              <a:rPr lang="cs-CZ" dirty="0"/>
              <a:t> </a:t>
            </a:r>
            <a:r>
              <a:rPr lang="cs-CZ" dirty="0" err="1"/>
              <a:t>of</a:t>
            </a:r>
            <a:r>
              <a:rPr lang="cs-CZ" dirty="0"/>
              <a:t> </a:t>
            </a:r>
            <a:r>
              <a:rPr lang="cs-CZ" dirty="0" err="1"/>
              <a:t>social</a:t>
            </a:r>
            <a:r>
              <a:rPr lang="cs-CZ" dirty="0"/>
              <a:t> </a:t>
            </a:r>
            <a:r>
              <a:rPr lang="cs-CZ" dirty="0" err="1"/>
              <a:t>problems</a:t>
            </a:r>
            <a:r>
              <a:rPr lang="cs-CZ" dirty="0"/>
              <a:t> and </a:t>
            </a:r>
            <a:r>
              <a:rPr lang="cs-CZ" dirty="0" err="1"/>
              <a:t>related</a:t>
            </a:r>
            <a:r>
              <a:rPr lang="cs-CZ" dirty="0"/>
              <a:t> public </a:t>
            </a:r>
            <a:r>
              <a:rPr lang="cs-CZ" dirty="0" err="1"/>
              <a:t>interests</a:t>
            </a:r>
            <a:r>
              <a:rPr lang="cs-CZ" dirty="0"/>
              <a:t>, in </a:t>
            </a:r>
            <a:r>
              <a:rPr lang="cs-CZ" dirty="0" err="1"/>
              <a:t>the</a:t>
            </a:r>
            <a:r>
              <a:rPr lang="cs-CZ" dirty="0"/>
              <a:t> </a:t>
            </a:r>
            <a:r>
              <a:rPr lang="cs-CZ" dirty="0" err="1"/>
              <a:t>content</a:t>
            </a:r>
            <a:r>
              <a:rPr lang="cs-CZ" dirty="0"/>
              <a:t> </a:t>
            </a:r>
            <a:r>
              <a:rPr lang="cs-CZ" dirty="0" err="1"/>
              <a:t>of</a:t>
            </a:r>
            <a:r>
              <a:rPr lang="cs-CZ" dirty="0"/>
              <a:t> </a:t>
            </a:r>
            <a:r>
              <a:rPr lang="cs-CZ" dirty="0" err="1"/>
              <a:t>ideologies</a:t>
            </a:r>
            <a:r>
              <a:rPr lang="cs-CZ" dirty="0"/>
              <a:t>, public </a:t>
            </a:r>
            <a:r>
              <a:rPr lang="cs-CZ" dirty="0" err="1"/>
              <a:t>policy</a:t>
            </a:r>
            <a:r>
              <a:rPr lang="cs-CZ" dirty="0"/>
              <a:t> </a:t>
            </a:r>
            <a:r>
              <a:rPr lang="cs-CZ" dirty="0" err="1"/>
              <a:t>doctrines</a:t>
            </a:r>
            <a:r>
              <a:rPr lang="cs-CZ" dirty="0"/>
              <a:t>, </a:t>
            </a:r>
            <a:r>
              <a:rPr lang="cs-CZ" dirty="0" err="1"/>
              <a:t>programmes</a:t>
            </a:r>
            <a:r>
              <a:rPr lang="cs-CZ" dirty="0"/>
              <a:t> and </a:t>
            </a:r>
            <a:r>
              <a:rPr lang="cs-CZ" dirty="0" err="1"/>
              <a:t>norms</a:t>
            </a:r>
            <a:r>
              <a:rPr lang="cs-CZ" dirty="0"/>
              <a:t>. </a:t>
            </a:r>
            <a:r>
              <a:rPr lang="cs-CZ" dirty="0" err="1"/>
              <a:t>They</a:t>
            </a:r>
            <a:r>
              <a:rPr lang="cs-CZ" dirty="0"/>
              <a:t> influence </a:t>
            </a:r>
            <a:r>
              <a:rPr lang="cs-CZ" dirty="0" err="1"/>
              <a:t>the</a:t>
            </a:r>
            <a:r>
              <a:rPr lang="cs-CZ" dirty="0"/>
              <a:t> </a:t>
            </a:r>
            <a:r>
              <a:rPr lang="cs-CZ" dirty="0" err="1"/>
              <a:t>choice</a:t>
            </a:r>
            <a:r>
              <a:rPr lang="cs-CZ" dirty="0"/>
              <a:t> and use </a:t>
            </a:r>
            <a:r>
              <a:rPr lang="cs-CZ" dirty="0" err="1"/>
              <a:t>of</a:t>
            </a:r>
            <a:r>
              <a:rPr lang="cs-CZ" dirty="0"/>
              <a:t> public </a:t>
            </a:r>
            <a:r>
              <a:rPr lang="cs-CZ" dirty="0" err="1"/>
              <a:t>policy</a:t>
            </a:r>
            <a:r>
              <a:rPr lang="cs-CZ" dirty="0"/>
              <a:t> </a:t>
            </a:r>
            <a:r>
              <a:rPr lang="cs-CZ" dirty="0" err="1"/>
              <a:t>instruments</a:t>
            </a:r>
            <a:r>
              <a:rPr lang="cs-CZ" dirty="0"/>
              <a:t>. </a:t>
            </a:r>
            <a:r>
              <a:rPr lang="cs-CZ" dirty="0" err="1"/>
              <a:t>They</a:t>
            </a:r>
            <a:r>
              <a:rPr lang="cs-CZ" dirty="0"/>
              <a:t> orient </a:t>
            </a:r>
            <a:r>
              <a:rPr lang="cs-CZ" dirty="0" err="1"/>
              <a:t>the</a:t>
            </a:r>
            <a:r>
              <a:rPr lang="cs-CZ" dirty="0"/>
              <a:t> </a:t>
            </a:r>
            <a:r>
              <a:rPr lang="cs-CZ" dirty="0" err="1"/>
              <a:t>activities</a:t>
            </a:r>
            <a:r>
              <a:rPr lang="cs-CZ" dirty="0"/>
              <a:t> </a:t>
            </a:r>
            <a:r>
              <a:rPr lang="cs-CZ" dirty="0" err="1"/>
              <a:t>of</a:t>
            </a:r>
            <a:r>
              <a:rPr lang="cs-CZ" dirty="0"/>
              <a:t> </a:t>
            </a:r>
            <a:r>
              <a:rPr lang="cs-CZ" dirty="0" err="1"/>
              <a:t>the</a:t>
            </a:r>
            <a:r>
              <a:rPr lang="cs-CZ" dirty="0"/>
              <a:t> </a:t>
            </a:r>
            <a:r>
              <a:rPr lang="cs-CZ" dirty="0" err="1"/>
              <a:t>actors</a:t>
            </a:r>
            <a:r>
              <a:rPr lang="cs-CZ" dirty="0"/>
              <a:t>. </a:t>
            </a:r>
            <a:r>
              <a:rPr lang="cs-CZ" dirty="0" err="1"/>
              <a:t>They</a:t>
            </a:r>
            <a:r>
              <a:rPr lang="cs-CZ" dirty="0"/>
              <a:t> enter </a:t>
            </a:r>
            <a:r>
              <a:rPr lang="cs-CZ" dirty="0" err="1"/>
              <a:t>into</a:t>
            </a:r>
            <a:r>
              <a:rPr lang="cs-CZ" dirty="0"/>
              <a:t> </a:t>
            </a:r>
            <a:r>
              <a:rPr lang="cs-CZ" dirty="0" err="1"/>
              <a:t>the</a:t>
            </a:r>
            <a:r>
              <a:rPr lang="cs-CZ" dirty="0"/>
              <a:t> </a:t>
            </a:r>
            <a:r>
              <a:rPr lang="cs-CZ" dirty="0" err="1"/>
              <a:t>processes</a:t>
            </a:r>
            <a:r>
              <a:rPr lang="cs-CZ" dirty="0"/>
              <a:t> </a:t>
            </a:r>
            <a:r>
              <a:rPr lang="cs-CZ" dirty="0" err="1"/>
              <a:t>of</a:t>
            </a:r>
            <a:r>
              <a:rPr lang="cs-CZ" dirty="0"/>
              <a:t> </a:t>
            </a:r>
            <a:r>
              <a:rPr lang="cs-CZ" dirty="0" err="1"/>
              <a:t>upbringing</a:t>
            </a:r>
            <a:r>
              <a:rPr lang="cs-CZ" dirty="0"/>
              <a:t>, </a:t>
            </a:r>
            <a:r>
              <a:rPr lang="cs-CZ" dirty="0" err="1"/>
              <a:t>indoctrination</a:t>
            </a:r>
            <a:r>
              <a:rPr lang="cs-CZ" dirty="0"/>
              <a:t> </a:t>
            </a:r>
            <a:r>
              <a:rPr lang="cs-CZ" dirty="0" err="1"/>
              <a:t>or</a:t>
            </a:r>
            <a:r>
              <a:rPr lang="cs-CZ" dirty="0"/>
              <a:t> </a:t>
            </a:r>
            <a:r>
              <a:rPr lang="cs-CZ" dirty="0" err="1"/>
              <a:t>persuasion</a:t>
            </a:r>
            <a:r>
              <a:rPr lang="cs-CZ" dirty="0"/>
              <a:t>.</a:t>
            </a:r>
          </a:p>
          <a:p>
            <a:endParaRPr lang="cs-CZ" dirty="0"/>
          </a:p>
          <a:p>
            <a:r>
              <a:rPr lang="cs-CZ" dirty="0"/>
              <a:t>
</a:t>
            </a:r>
            <a:endParaRPr lang="en-GB" dirty="0"/>
          </a:p>
        </p:txBody>
      </p:sp>
      <p:sp>
        <p:nvSpPr>
          <p:cNvPr id="4" name="Zástupný symbol pro zápatí 3">
            <a:extLst>
              <a:ext uri="{FF2B5EF4-FFF2-40B4-BE49-F238E27FC236}">
                <a16:creationId xmlns:a16="http://schemas.microsoft.com/office/drawing/2014/main" id="{84D034F6-5759-994C-AA25-4E0FB8F1E18D}"/>
              </a:ext>
            </a:extLst>
          </p:cNvPr>
          <p:cNvSpPr>
            <a:spLocks noGrp="1"/>
          </p:cNvSpPr>
          <p:nvPr>
            <p:ph type="ftr" sz="quarter" idx="10"/>
          </p:nvPr>
        </p:nvSpPr>
        <p:spPr/>
        <p:txBody>
          <a:bodyPr/>
          <a:lstStyle/>
          <a:p>
            <a:endParaRPr lang="cs-CZ"/>
          </a:p>
        </p:txBody>
      </p:sp>
      <p:sp>
        <p:nvSpPr>
          <p:cNvPr id="5" name="Zástupný symbol pro číslo snímku 4">
            <a:extLst>
              <a:ext uri="{FF2B5EF4-FFF2-40B4-BE49-F238E27FC236}">
                <a16:creationId xmlns:a16="http://schemas.microsoft.com/office/drawing/2014/main" id="{A80F88B2-3713-A94A-85DA-1876C40E0DA8}"/>
              </a:ext>
            </a:extLst>
          </p:cNvPr>
          <p:cNvSpPr>
            <a:spLocks noGrp="1"/>
          </p:cNvSpPr>
          <p:nvPr>
            <p:ph type="sldNum" sz="quarter" idx="11"/>
          </p:nvPr>
        </p:nvSpPr>
        <p:spPr/>
        <p:txBody>
          <a:bodyPr/>
          <a:lstStyle/>
          <a:p>
            <a:fld id="{DCF68C1B-4AB4-4D51-AA16-DD3FF0BDF335}" type="slidenum">
              <a:rPr lang="cs-CZ" smtClean="0"/>
              <a:t>13</a:t>
            </a:fld>
            <a:endParaRPr lang="cs-CZ"/>
          </a:p>
        </p:txBody>
      </p:sp>
    </p:spTree>
    <p:extLst>
      <p:ext uri="{BB962C8B-B14F-4D97-AF65-F5344CB8AC3E}">
        <p14:creationId xmlns:p14="http://schemas.microsoft.com/office/powerpoint/2010/main" val="213162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1F1BFF-0BDA-C049-8174-3487D070EF72}"/>
              </a:ext>
            </a:extLst>
          </p:cNvPr>
          <p:cNvSpPr>
            <a:spLocks noGrp="1"/>
          </p:cNvSpPr>
          <p:nvPr>
            <p:ph type="title"/>
          </p:nvPr>
        </p:nvSpPr>
        <p:spPr/>
        <p:txBody>
          <a:bodyPr/>
          <a:lstStyle/>
          <a:p>
            <a:r>
              <a:rPr lang="en-GB" dirty="0"/>
              <a:t>Main concepts:</a:t>
            </a:r>
          </a:p>
        </p:txBody>
      </p:sp>
      <p:sp>
        <p:nvSpPr>
          <p:cNvPr id="3" name="Zástupný obsah 2">
            <a:extLst>
              <a:ext uri="{FF2B5EF4-FFF2-40B4-BE49-F238E27FC236}">
                <a16:creationId xmlns:a16="http://schemas.microsoft.com/office/drawing/2014/main" id="{88608A62-CFF5-A343-AF27-844FAB5A688E}"/>
              </a:ext>
            </a:extLst>
          </p:cNvPr>
          <p:cNvSpPr>
            <a:spLocks noGrp="1"/>
          </p:cNvSpPr>
          <p:nvPr>
            <p:ph idx="1"/>
          </p:nvPr>
        </p:nvSpPr>
        <p:spPr>
          <a:xfrm>
            <a:off x="718800" y="1379095"/>
            <a:ext cx="10753200" cy="4452905"/>
          </a:xfrm>
        </p:spPr>
        <p:txBody>
          <a:bodyPr/>
          <a:lstStyle/>
          <a:p>
            <a:pPr marL="457200" indent="-457200">
              <a:buFont typeface="Arial" panose="020B0604020202020204" pitchFamily="34" charset="0"/>
              <a:buChar char="•"/>
            </a:pPr>
            <a:r>
              <a:rPr lang="en-GB" dirty="0"/>
              <a:t>Human rights (civil, political, social;… </a:t>
            </a:r>
            <a:r>
              <a:rPr lang="cs-CZ" dirty="0" err="1"/>
              <a:t>égalité</a:t>
            </a:r>
            <a:r>
              <a:rPr lang="cs-CZ" dirty="0"/>
              <a:t>, </a:t>
            </a:r>
            <a:r>
              <a:rPr lang="cs-CZ" dirty="0" err="1"/>
              <a:t>liberté</a:t>
            </a:r>
            <a:r>
              <a:rPr lang="cs-CZ" dirty="0"/>
              <a:t>, </a:t>
            </a:r>
            <a:r>
              <a:rPr lang="cs-CZ" dirty="0" err="1"/>
              <a:t>fraternité</a:t>
            </a:r>
            <a:r>
              <a:rPr lang="cs-CZ" dirty="0"/>
              <a:t>)</a:t>
            </a:r>
            <a:endParaRPr lang="en-GB" dirty="0"/>
          </a:p>
          <a:p>
            <a:pPr marL="457200" indent="-457200">
              <a:buFont typeface="Arial" panose="020B0604020202020204" pitchFamily="34" charset="0"/>
              <a:buChar char="•"/>
            </a:pPr>
            <a:r>
              <a:rPr lang="en-GB" dirty="0"/>
              <a:t>Typical conflicts (now or in the future, </a:t>
            </a:r>
            <a:r>
              <a:rPr lang="en-GB" dirty="0" err="1"/>
              <a:t>eguity</a:t>
            </a:r>
            <a:r>
              <a:rPr lang="en-GB" dirty="0"/>
              <a:t> x performance)</a:t>
            </a:r>
          </a:p>
          <a:p>
            <a:pPr marL="457200" indent="-457200">
              <a:buFont typeface="Arial" panose="020B0604020202020204" pitchFamily="34" charset="0"/>
              <a:buChar char="•"/>
            </a:pPr>
            <a:r>
              <a:rPr lang="en-GB" dirty="0"/>
              <a:t>Ideology (comprehensive value system) </a:t>
            </a:r>
          </a:p>
          <a:p>
            <a:pPr marL="457200" indent="-457200">
              <a:buFont typeface="Arial" panose="020B0604020202020204" pitchFamily="34" charset="0"/>
              <a:buChar char="•"/>
            </a:pPr>
            <a:endParaRPr lang="en-GB" dirty="0"/>
          </a:p>
          <a:p>
            <a:r>
              <a:rPr lang="en-GB" dirty="0"/>
              <a:t>Readings (both available in IS):</a:t>
            </a:r>
          </a:p>
          <a:p>
            <a:r>
              <a:rPr lang="cs-CZ" dirty="0" err="1"/>
              <a:t>M.Potucek</a:t>
            </a:r>
            <a:r>
              <a:rPr lang="cs-CZ" dirty="0"/>
              <a:t>: </a:t>
            </a:r>
            <a:r>
              <a:rPr lang="cs-CZ" dirty="0" err="1"/>
              <a:t>Dimensions</a:t>
            </a:r>
            <a:r>
              <a:rPr lang="cs-CZ" dirty="0"/>
              <a:t> </a:t>
            </a:r>
            <a:r>
              <a:rPr lang="cs-CZ" dirty="0" err="1"/>
              <a:t>of</a:t>
            </a:r>
            <a:r>
              <a:rPr lang="cs-CZ" dirty="0"/>
              <a:t> Public </a:t>
            </a:r>
            <a:r>
              <a:rPr lang="cs-CZ" dirty="0" err="1"/>
              <a:t>Policy</a:t>
            </a:r>
            <a:endParaRPr lang="cs-CZ" dirty="0"/>
          </a:p>
          <a:p>
            <a:pPr lvl="1"/>
            <a:r>
              <a:rPr lang="cs-CZ" dirty="0">
                <a:hlinkClick r:id="rId2"/>
              </a:rPr>
              <a:t>www.martinpotucek.cz/index.php?option=com_rubberdoc&amp;view=doc&amp;id=7&amp;format=raw</a:t>
            </a:r>
            <a:r>
              <a:rPr lang="cs-CZ" dirty="0"/>
              <a:t> </a:t>
            </a:r>
          </a:p>
          <a:p>
            <a:r>
              <a:rPr lang="cs-CZ" dirty="0"/>
              <a:t>B. </a:t>
            </a:r>
            <a:r>
              <a:rPr lang="en-GB" dirty="0" err="1"/>
              <a:t>Steenhuisen</a:t>
            </a:r>
            <a:r>
              <a:rPr lang="cs-CZ" dirty="0"/>
              <a:t>:</a:t>
            </a:r>
            <a:r>
              <a:rPr lang="en-GB" dirty="0"/>
              <a:t> Studying values in public policy: comparing five approaches</a:t>
            </a:r>
            <a:endParaRPr lang="cs-CZ" dirty="0"/>
          </a:p>
          <a:p>
            <a:pPr lvl="1"/>
            <a:r>
              <a:rPr lang="cs-CZ" dirty="0">
                <a:hlinkClick r:id="rId3"/>
              </a:rPr>
              <a:t>https://repository.tudelft.nl/islandora/object/uuid%3Ad3f36d00-f8d4-48d4-8f6b-21af3006b25b?collection=research</a:t>
            </a:r>
            <a:r>
              <a:rPr lang="cs-CZ" dirty="0"/>
              <a:t> </a:t>
            </a:r>
          </a:p>
          <a:p>
            <a:pPr marL="457200" indent="-457200">
              <a:buFont typeface="Arial" panose="020B0604020202020204" pitchFamily="34" charset="0"/>
              <a:buChar char="•"/>
            </a:pPr>
            <a:endParaRPr lang="en-GB" dirty="0"/>
          </a:p>
        </p:txBody>
      </p:sp>
      <p:sp>
        <p:nvSpPr>
          <p:cNvPr id="4" name="Zástupný symbol pro zápatí 3">
            <a:extLst>
              <a:ext uri="{FF2B5EF4-FFF2-40B4-BE49-F238E27FC236}">
                <a16:creationId xmlns:a16="http://schemas.microsoft.com/office/drawing/2014/main" id="{B0ABA08B-B6E7-5940-A075-4156F691FE39}"/>
              </a:ext>
            </a:extLst>
          </p:cNvPr>
          <p:cNvSpPr>
            <a:spLocks noGrp="1"/>
          </p:cNvSpPr>
          <p:nvPr>
            <p:ph type="ftr" sz="quarter" idx="10"/>
          </p:nvPr>
        </p:nvSpPr>
        <p:spPr/>
        <p:txBody>
          <a:bodyPr/>
          <a:lstStyle/>
          <a:p>
            <a:endParaRPr lang="cs-CZ"/>
          </a:p>
        </p:txBody>
      </p:sp>
      <p:sp>
        <p:nvSpPr>
          <p:cNvPr id="5" name="Zástupný symbol pro číslo snímku 4">
            <a:extLst>
              <a:ext uri="{FF2B5EF4-FFF2-40B4-BE49-F238E27FC236}">
                <a16:creationId xmlns:a16="http://schemas.microsoft.com/office/drawing/2014/main" id="{2385A526-25FA-5146-9E15-5BDE49CB77D9}"/>
              </a:ext>
            </a:extLst>
          </p:cNvPr>
          <p:cNvSpPr>
            <a:spLocks noGrp="1"/>
          </p:cNvSpPr>
          <p:nvPr>
            <p:ph type="sldNum" sz="quarter" idx="11"/>
          </p:nvPr>
        </p:nvSpPr>
        <p:spPr/>
        <p:txBody>
          <a:bodyPr/>
          <a:lstStyle/>
          <a:p>
            <a:fld id="{DCF68C1B-4AB4-4D51-AA16-DD3FF0BDF335}" type="slidenum">
              <a:rPr lang="cs-CZ" smtClean="0"/>
              <a:t>14</a:t>
            </a:fld>
            <a:endParaRPr lang="cs-CZ"/>
          </a:p>
        </p:txBody>
      </p:sp>
    </p:spTree>
    <p:extLst>
      <p:ext uri="{BB962C8B-B14F-4D97-AF65-F5344CB8AC3E}">
        <p14:creationId xmlns:p14="http://schemas.microsoft.com/office/powerpoint/2010/main" val="9451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1C326E-8B1C-5526-DB08-794ED677F23B}"/>
              </a:ext>
            </a:extLst>
          </p:cNvPr>
          <p:cNvSpPr>
            <a:spLocks noGrp="1"/>
          </p:cNvSpPr>
          <p:nvPr>
            <p:ph type="ftr" sz="quarter" idx="10"/>
          </p:nvPr>
        </p:nvSpPr>
        <p:spPr/>
        <p:txBody>
          <a:bodyPr/>
          <a:lstStyle/>
          <a:p>
            <a:r>
              <a:rPr lang="en-GB" noProof="0"/>
              <a:t>Define footer – presentation title / department</a:t>
            </a:r>
          </a:p>
        </p:txBody>
      </p:sp>
      <p:sp>
        <p:nvSpPr>
          <p:cNvPr id="3" name="Zástupný symbol pro číslo snímku 2">
            <a:extLst>
              <a:ext uri="{FF2B5EF4-FFF2-40B4-BE49-F238E27FC236}">
                <a16:creationId xmlns:a16="http://schemas.microsoft.com/office/drawing/2014/main" id="{15395C9E-2173-120A-9252-402F23CE8F6D}"/>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a:p>
        </p:txBody>
      </p:sp>
      <p:sp>
        <p:nvSpPr>
          <p:cNvPr id="4" name="Nadpis 3">
            <a:extLst>
              <a:ext uri="{FF2B5EF4-FFF2-40B4-BE49-F238E27FC236}">
                <a16:creationId xmlns:a16="http://schemas.microsoft.com/office/drawing/2014/main" id="{30BA4DDE-2DBC-3E08-1BD5-1FE43867768B}"/>
              </a:ext>
            </a:extLst>
          </p:cNvPr>
          <p:cNvSpPr>
            <a:spLocks noGrp="1"/>
          </p:cNvSpPr>
          <p:nvPr>
            <p:ph type="title"/>
          </p:nvPr>
        </p:nvSpPr>
        <p:spPr/>
        <p:txBody>
          <a:bodyPr/>
          <a:lstStyle/>
          <a:p>
            <a:endParaRPr lang="en-GB" dirty="0"/>
          </a:p>
        </p:txBody>
      </p:sp>
      <p:sp>
        <p:nvSpPr>
          <p:cNvPr id="5" name="Zástupný obsah 4">
            <a:extLst>
              <a:ext uri="{FF2B5EF4-FFF2-40B4-BE49-F238E27FC236}">
                <a16:creationId xmlns:a16="http://schemas.microsoft.com/office/drawing/2014/main" id="{3B9875BC-08A9-0157-F5DA-30C028BB1F59}"/>
              </a:ext>
            </a:extLst>
          </p:cNvPr>
          <p:cNvSpPr>
            <a:spLocks noGrp="1"/>
          </p:cNvSpPr>
          <p:nvPr>
            <p:ph idx="1"/>
          </p:nvPr>
        </p:nvSpPr>
        <p:spPr/>
        <p:txBody>
          <a:bodyPr/>
          <a:lstStyle/>
          <a:p>
            <a:pPr marL="72000" indent="0">
              <a:buNone/>
            </a:pPr>
            <a:r>
              <a:rPr lang="en-GB" dirty="0"/>
              <a:t>Public Policy is a relatively new discipline </a:t>
            </a:r>
            <a:r>
              <a:rPr lang="en-GB" sz="1600" dirty="0"/>
              <a:t>(see in </a:t>
            </a:r>
            <a:r>
              <a:rPr lang="en-GB" sz="1600" dirty="0" err="1"/>
              <a:t>Potucek</a:t>
            </a:r>
            <a:r>
              <a:rPr lang="en-GB" sz="1600" dirty="0"/>
              <a:t>, Martin, and Lance T. </a:t>
            </a:r>
            <a:r>
              <a:rPr lang="en-GB" sz="1600" dirty="0" err="1"/>
              <a:t>LeLoup</a:t>
            </a:r>
            <a:r>
              <a:rPr lang="en-GB" sz="1600" dirty="0"/>
              <a:t>. "Approaches to public policy in Central and Eastern Europe,[w:]." Public Policy in Central and Eastern Europe: Theories, Methods, Practices (2003).)</a:t>
            </a:r>
            <a:endParaRPr lang="en-GB" dirty="0"/>
          </a:p>
        </p:txBody>
      </p:sp>
      <p:pic>
        <p:nvPicPr>
          <p:cNvPr id="6" name="Obrázek 5">
            <a:extLst>
              <a:ext uri="{FF2B5EF4-FFF2-40B4-BE49-F238E27FC236}">
                <a16:creationId xmlns:a16="http://schemas.microsoft.com/office/drawing/2014/main" id="{89F374F6-3DAB-419E-05F3-705A0CDCFB60}"/>
              </a:ext>
            </a:extLst>
          </p:cNvPr>
          <p:cNvPicPr>
            <a:picLocks noChangeAspect="1"/>
          </p:cNvPicPr>
          <p:nvPr/>
        </p:nvPicPr>
        <p:blipFill>
          <a:blip r:embed="rId2"/>
          <a:stretch>
            <a:fillRect/>
          </a:stretch>
        </p:blipFill>
        <p:spPr>
          <a:xfrm>
            <a:off x="187014" y="3686160"/>
            <a:ext cx="11410560" cy="9360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5480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Main</a:t>
            </a:r>
            <a:r>
              <a:rPr lang="cs-CZ" dirty="0"/>
              <a:t> </a:t>
            </a:r>
            <a:r>
              <a:rPr lang="cs-CZ" dirty="0" err="1"/>
              <a:t>activities</a:t>
            </a:r>
            <a:r>
              <a:rPr lang="cs-CZ" dirty="0"/>
              <a:t> </a:t>
            </a:r>
            <a:r>
              <a:rPr lang="cs-CZ" dirty="0" err="1"/>
              <a:t>that</a:t>
            </a:r>
            <a:r>
              <a:rPr lang="cs-CZ" dirty="0"/>
              <a:t> </a:t>
            </a:r>
            <a:r>
              <a:rPr lang="cs-CZ" dirty="0" err="1"/>
              <a:t>were</a:t>
            </a:r>
            <a:r>
              <a:rPr lang="cs-CZ" dirty="0"/>
              <a:t> part </a:t>
            </a:r>
            <a:r>
              <a:rPr lang="cs-CZ" dirty="0" err="1"/>
              <a:t>of</a:t>
            </a:r>
            <a:r>
              <a:rPr lang="cs-CZ" dirty="0"/>
              <a:t> </a:t>
            </a:r>
            <a:r>
              <a:rPr lang="cs-CZ" dirty="0" err="1"/>
              <a:t>the</a:t>
            </a:r>
            <a:r>
              <a:rPr lang="cs-CZ" dirty="0"/>
              <a:t> </a:t>
            </a:r>
            <a:r>
              <a:rPr lang="cs-CZ" dirty="0" err="1"/>
              <a:t>exercise</a:t>
            </a:r>
            <a:r>
              <a:rPr lang="cs-CZ" dirty="0"/>
              <a:t> </a:t>
            </a:r>
            <a:r>
              <a:rPr lang="cs-CZ" dirty="0" err="1"/>
              <a:t>of</a:t>
            </a:r>
            <a:r>
              <a:rPr lang="cs-CZ" dirty="0"/>
              <a:t> </a:t>
            </a:r>
            <a:r>
              <a:rPr lang="cs-CZ" dirty="0" err="1"/>
              <a:t>state</a:t>
            </a:r>
            <a:r>
              <a:rPr lang="cs-CZ" dirty="0"/>
              <a:t> </a:t>
            </a:r>
            <a:r>
              <a:rPr lang="cs-CZ" dirty="0" err="1"/>
              <a:t>power</a:t>
            </a:r>
            <a:r>
              <a:rPr lang="cs-CZ" dirty="0"/>
              <a:t> </a:t>
            </a:r>
            <a:r>
              <a:rPr lang="cs-CZ" dirty="0" err="1"/>
              <a:t>even</a:t>
            </a:r>
            <a:r>
              <a:rPr lang="cs-CZ" dirty="0"/>
              <a:t> in </a:t>
            </a:r>
            <a:r>
              <a:rPr lang="cs-CZ" dirty="0" err="1"/>
              <a:t>ancient</a:t>
            </a:r>
            <a:r>
              <a:rPr lang="cs-CZ" dirty="0"/>
              <a:t> </a:t>
            </a:r>
            <a:r>
              <a:rPr lang="cs-CZ" dirty="0" err="1"/>
              <a:t>empires</a:t>
            </a:r>
            <a:r>
              <a:rPr lang="cs-CZ" dirty="0"/>
              <a:t>:</a:t>
            </a:r>
          </a:p>
        </p:txBody>
      </p:sp>
      <p:sp>
        <p:nvSpPr>
          <p:cNvPr id="3" name="Zástupný symbol pro obsah 2"/>
          <p:cNvSpPr>
            <a:spLocks noGrp="1"/>
          </p:cNvSpPr>
          <p:nvPr>
            <p:ph idx="1"/>
          </p:nvPr>
        </p:nvSpPr>
        <p:spPr>
          <a:xfrm>
            <a:off x="720000" y="1946951"/>
            <a:ext cx="10753200" cy="3960000"/>
          </a:xfrm>
        </p:spPr>
        <p:txBody>
          <a:bodyPr>
            <a:normAutofit fontScale="92500" lnSpcReduction="20000"/>
          </a:bodyPr>
          <a:lstStyle/>
          <a:p>
            <a:pPr marL="457200" lvl="0" indent="-457200">
              <a:buFont typeface="Arial" panose="020B0604020202020204" pitchFamily="34" charset="0"/>
              <a:buChar char="•"/>
            </a:pPr>
            <a:r>
              <a:rPr lang="cs-CZ" dirty="0" err="1"/>
              <a:t>provision</a:t>
            </a:r>
            <a:r>
              <a:rPr lang="cs-CZ" dirty="0"/>
              <a:t> </a:t>
            </a:r>
            <a:r>
              <a:rPr lang="cs-CZ" dirty="0" err="1"/>
              <a:t>of</a:t>
            </a:r>
            <a:r>
              <a:rPr lang="cs-CZ" dirty="0"/>
              <a:t> </a:t>
            </a:r>
            <a:r>
              <a:rPr lang="cs-CZ" dirty="0" err="1"/>
              <a:t>land</a:t>
            </a:r>
            <a:r>
              <a:rPr lang="cs-CZ" dirty="0"/>
              <a:t>, </a:t>
            </a:r>
            <a:r>
              <a:rPr lang="cs-CZ" dirty="0" err="1"/>
              <a:t>water</a:t>
            </a:r>
            <a:r>
              <a:rPr lang="cs-CZ" dirty="0"/>
              <a:t>, </a:t>
            </a:r>
            <a:r>
              <a:rPr lang="cs-CZ" dirty="0" err="1"/>
              <a:t>water</a:t>
            </a:r>
            <a:r>
              <a:rPr lang="cs-CZ" dirty="0"/>
              <a:t> </a:t>
            </a:r>
            <a:r>
              <a:rPr lang="cs-CZ" dirty="0" err="1"/>
              <a:t>supply</a:t>
            </a:r>
            <a:r>
              <a:rPr lang="cs-CZ" dirty="0"/>
              <a:t>, 
</a:t>
            </a:r>
            <a:r>
              <a:rPr lang="cs-CZ" dirty="0" err="1"/>
              <a:t>quantifying</a:t>
            </a:r>
            <a:r>
              <a:rPr lang="cs-CZ" dirty="0"/>
              <a:t> </a:t>
            </a:r>
            <a:r>
              <a:rPr lang="cs-CZ" dirty="0" err="1"/>
              <a:t>the</a:t>
            </a:r>
            <a:r>
              <a:rPr lang="cs-CZ" dirty="0"/>
              <a:t> </a:t>
            </a:r>
            <a:r>
              <a:rPr lang="cs-CZ" dirty="0" err="1"/>
              <a:t>benefits</a:t>
            </a:r>
            <a:r>
              <a:rPr lang="cs-CZ" dirty="0"/>
              <a:t> </a:t>
            </a:r>
            <a:r>
              <a:rPr lang="cs-CZ" dirty="0" err="1"/>
              <a:t>of</a:t>
            </a:r>
            <a:r>
              <a:rPr lang="cs-CZ" dirty="0"/>
              <a:t> public </a:t>
            </a:r>
            <a:r>
              <a:rPr lang="cs-CZ" dirty="0" err="1"/>
              <a:t>works</a:t>
            </a:r>
            <a:r>
              <a:rPr lang="cs-CZ" dirty="0"/>
              <a:t> in </a:t>
            </a:r>
            <a:r>
              <a:rPr lang="cs-CZ" dirty="0" err="1"/>
              <a:t>the</a:t>
            </a:r>
            <a:r>
              <a:rPr lang="cs-CZ" dirty="0"/>
              <a:t> </a:t>
            </a:r>
            <a:r>
              <a:rPr lang="cs-CZ" dirty="0" err="1"/>
              <a:t>construction</a:t>
            </a:r>
            <a:r>
              <a:rPr lang="cs-CZ" dirty="0"/>
              <a:t> </a:t>
            </a:r>
            <a:r>
              <a:rPr lang="cs-CZ" dirty="0" err="1"/>
              <a:t>of</a:t>
            </a:r>
            <a:r>
              <a:rPr lang="cs-CZ" dirty="0"/>
              <a:t> </a:t>
            </a:r>
            <a:r>
              <a:rPr lang="cs-CZ" dirty="0" err="1"/>
              <a:t>canals</a:t>
            </a:r>
            <a:r>
              <a:rPr lang="cs-CZ" dirty="0"/>
              <a:t>, </a:t>
            </a:r>
            <a:r>
              <a:rPr lang="cs-CZ" dirty="0" err="1"/>
              <a:t>bridges</a:t>
            </a:r>
            <a:r>
              <a:rPr lang="cs-CZ" dirty="0"/>
              <a:t>, </a:t>
            </a:r>
            <a:r>
              <a:rPr lang="cs-CZ" dirty="0" err="1"/>
              <a:t>roads</a:t>
            </a:r>
            <a:r>
              <a:rPr lang="cs-CZ" dirty="0"/>
              <a:t>, 
</a:t>
            </a:r>
            <a:r>
              <a:rPr lang="cs-CZ" dirty="0" err="1"/>
              <a:t>creation</a:t>
            </a:r>
            <a:r>
              <a:rPr lang="cs-CZ" dirty="0"/>
              <a:t> and </a:t>
            </a:r>
            <a:r>
              <a:rPr lang="cs-CZ" dirty="0" err="1"/>
              <a:t>accounting</a:t>
            </a:r>
            <a:r>
              <a:rPr lang="cs-CZ" dirty="0"/>
              <a:t> </a:t>
            </a:r>
            <a:r>
              <a:rPr lang="cs-CZ" dirty="0" err="1"/>
              <a:t>for</a:t>
            </a:r>
            <a:r>
              <a:rPr lang="cs-CZ" dirty="0"/>
              <a:t> </a:t>
            </a:r>
            <a:r>
              <a:rPr lang="cs-CZ" dirty="0" err="1"/>
              <a:t>social</a:t>
            </a:r>
            <a:r>
              <a:rPr lang="cs-CZ" dirty="0"/>
              <a:t> </a:t>
            </a:r>
            <a:r>
              <a:rPr lang="cs-CZ" dirty="0" err="1"/>
              <a:t>funds</a:t>
            </a:r>
            <a:r>
              <a:rPr lang="cs-CZ" dirty="0"/>
              <a:t>, 
</a:t>
            </a:r>
            <a:r>
              <a:rPr lang="cs-CZ" dirty="0" err="1"/>
              <a:t>collection</a:t>
            </a:r>
            <a:r>
              <a:rPr lang="cs-CZ" dirty="0"/>
              <a:t> and </a:t>
            </a:r>
            <a:r>
              <a:rPr lang="cs-CZ" dirty="0" err="1"/>
              <a:t>counting</a:t>
            </a:r>
            <a:r>
              <a:rPr lang="cs-CZ" dirty="0"/>
              <a:t> </a:t>
            </a:r>
            <a:r>
              <a:rPr lang="cs-CZ" dirty="0" err="1"/>
              <a:t>of</a:t>
            </a:r>
            <a:r>
              <a:rPr lang="cs-CZ" dirty="0"/>
              <a:t> </a:t>
            </a:r>
            <a:r>
              <a:rPr lang="cs-CZ" dirty="0" err="1"/>
              <a:t>taxes</a:t>
            </a:r>
            <a:r>
              <a:rPr lang="cs-CZ" dirty="0"/>
              <a:t> and </a:t>
            </a:r>
            <a:r>
              <a:rPr lang="cs-CZ" dirty="0" err="1"/>
              <a:t>charges</a:t>
            </a:r>
            <a:r>
              <a:rPr lang="cs-CZ" dirty="0"/>
              <a:t>, 
</a:t>
            </a:r>
            <a:r>
              <a:rPr lang="cs-CZ" dirty="0" err="1"/>
              <a:t>organizing</a:t>
            </a:r>
            <a:r>
              <a:rPr lang="cs-CZ" dirty="0"/>
              <a:t> </a:t>
            </a:r>
            <a:r>
              <a:rPr lang="cs-CZ" dirty="0" err="1"/>
              <a:t>inventory</a:t>
            </a:r>
            <a:r>
              <a:rPr lang="cs-CZ" dirty="0"/>
              <a:t> </a:t>
            </a:r>
            <a:r>
              <a:rPr lang="cs-CZ" dirty="0" err="1"/>
              <a:t>inventory</a:t>
            </a:r>
            <a:r>
              <a:rPr lang="cs-CZ" dirty="0"/>
              <a:t>, 
</a:t>
            </a:r>
            <a:r>
              <a:rPr lang="cs-CZ" dirty="0" err="1"/>
              <a:t>setting</a:t>
            </a:r>
            <a:r>
              <a:rPr lang="cs-CZ" dirty="0"/>
              <a:t> </a:t>
            </a:r>
            <a:r>
              <a:rPr lang="cs-CZ" dirty="0" err="1"/>
              <a:t>deadlines</a:t>
            </a:r>
            <a:r>
              <a:rPr lang="cs-CZ" dirty="0"/>
              <a:t> </a:t>
            </a:r>
            <a:r>
              <a:rPr lang="cs-CZ" dirty="0" err="1"/>
              <a:t>for</a:t>
            </a:r>
            <a:r>
              <a:rPr lang="cs-CZ" dirty="0"/>
              <a:t> </a:t>
            </a:r>
            <a:r>
              <a:rPr lang="cs-CZ" dirty="0" err="1"/>
              <a:t>markets</a:t>
            </a:r>
            <a:r>
              <a:rPr lang="cs-CZ" dirty="0"/>
              <a:t>, </a:t>
            </a:r>
            <a:r>
              <a:rPr lang="cs-CZ" dirty="0" err="1"/>
              <a:t>for</a:t>
            </a:r>
            <a:r>
              <a:rPr lang="cs-CZ" dirty="0"/>
              <a:t> </a:t>
            </a:r>
            <a:r>
              <a:rPr lang="cs-CZ" dirty="0" err="1"/>
              <a:t>the</a:t>
            </a:r>
            <a:r>
              <a:rPr lang="cs-CZ" dirty="0"/>
              <a:t> most </a:t>
            </a:r>
            <a:r>
              <a:rPr lang="cs-CZ" dirty="0" err="1"/>
              <a:t>important</a:t>
            </a:r>
            <a:r>
              <a:rPr lang="cs-CZ" dirty="0"/>
              <a:t> </a:t>
            </a:r>
            <a:r>
              <a:rPr lang="cs-CZ" dirty="0" err="1"/>
              <a:t>agricultural</a:t>
            </a:r>
            <a:r>
              <a:rPr lang="cs-CZ" dirty="0"/>
              <a:t> </a:t>
            </a:r>
            <a:r>
              <a:rPr lang="cs-CZ" dirty="0" err="1"/>
              <a:t>works</a:t>
            </a:r>
            <a:r>
              <a:rPr lang="cs-CZ" dirty="0"/>
              <a:t>, </a:t>
            </a:r>
            <a:r>
              <a:rPr lang="cs-CZ" dirty="0" err="1"/>
              <a:t>etc</a:t>
            </a:r>
            <a:r>
              <a:rPr lang="cs-CZ" dirty="0"/>
              <a:t>. 
</a:t>
            </a:r>
            <a:r>
              <a:rPr lang="cs-CZ" dirty="0" err="1"/>
              <a:t>developing</a:t>
            </a:r>
            <a:r>
              <a:rPr lang="cs-CZ" dirty="0"/>
              <a:t> </a:t>
            </a:r>
            <a:r>
              <a:rPr lang="cs-CZ" dirty="0" err="1"/>
              <a:t>knowledge</a:t>
            </a:r>
            <a:r>
              <a:rPr lang="cs-CZ" dirty="0"/>
              <a:t>, </a:t>
            </a:r>
            <a:r>
              <a:rPr lang="cs-CZ" dirty="0" err="1"/>
              <a:t>creating</a:t>
            </a:r>
            <a:r>
              <a:rPr lang="cs-CZ" dirty="0"/>
              <a:t> </a:t>
            </a:r>
            <a:r>
              <a:rPr lang="cs-CZ" dirty="0" err="1"/>
              <a:t>flows</a:t>
            </a:r>
            <a:r>
              <a:rPr lang="cs-CZ" dirty="0"/>
              <a:t> </a:t>
            </a:r>
            <a:r>
              <a:rPr lang="cs-CZ" dirty="0" err="1"/>
              <a:t>of</a:t>
            </a:r>
            <a:r>
              <a:rPr lang="cs-CZ" dirty="0"/>
              <a:t> </a:t>
            </a:r>
            <a:r>
              <a:rPr lang="cs-CZ" dirty="0" err="1"/>
              <a:t>information</a:t>
            </a:r>
            <a:r>
              <a:rPr lang="cs-CZ" dirty="0"/>
              <a:t>
</a:t>
            </a:r>
            <a:r>
              <a:rPr lang="cs-CZ" dirty="0" err="1"/>
              <a:t>judicial</a:t>
            </a:r>
            <a:r>
              <a:rPr lang="cs-CZ" dirty="0"/>
              <a:t> </a:t>
            </a:r>
            <a:r>
              <a:rPr lang="cs-CZ" dirty="0" err="1"/>
              <a:t>power</a:t>
            </a:r>
            <a:r>
              <a:rPr lang="cs-CZ" dirty="0"/>
              <a:t>, </a:t>
            </a:r>
            <a:r>
              <a:rPr lang="cs-CZ" dirty="0" err="1"/>
              <a:t>repressive</a:t>
            </a:r>
            <a:r>
              <a:rPr lang="cs-CZ" dirty="0"/>
              <a:t> </a:t>
            </a:r>
            <a:r>
              <a:rPr lang="cs-CZ" dirty="0" err="1"/>
              <a:t>functions</a:t>
            </a:r>
            <a:r>
              <a:rPr lang="cs-CZ" dirty="0"/>
              <a:t>, </a:t>
            </a:r>
            <a:r>
              <a:rPr lang="cs-CZ" dirty="0" err="1"/>
              <a:t>defence</a:t>
            </a:r>
            <a:r>
              <a:rPr lang="cs-CZ" dirty="0"/>
              <a:t> (</a:t>
            </a:r>
            <a:r>
              <a:rPr lang="cs-CZ" dirty="0" err="1"/>
              <a:t>expansion</a:t>
            </a:r>
            <a:r>
              <a:rPr lang="cs-CZ" dirty="0"/>
              <a:t>)</a:t>
            </a:r>
          </a:p>
        </p:txBody>
      </p:sp>
    </p:spTree>
    <p:extLst>
      <p:ext uri="{BB962C8B-B14F-4D97-AF65-F5344CB8AC3E}">
        <p14:creationId xmlns:p14="http://schemas.microsoft.com/office/powerpoint/2010/main" val="57603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3B122C1-F807-944B-8458-1A8A8396F412}"/>
              </a:ext>
            </a:extLst>
          </p:cNvPr>
          <p:cNvSpPr>
            <a:spLocks noGrp="1"/>
          </p:cNvSpPr>
          <p:nvPr>
            <p:ph type="ftr" sz="quarter" idx="10"/>
          </p:nvPr>
        </p:nvSpPr>
        <p:spPr/>
        <p:txBody>
          <a:bodyPr/>
          <a:lstStyle/>
          <a:p>
            <a:r>
              <a:rPr lang="en-GB" noProof="0"/>
              <a:t>Define footer – presentation title / department</a:t>
            </a:r>
          </a:p>
        </p:txBody>
      </p:sp>
      <p:sp>
        <p:nvSpPr>
          <p:cNvPr id="3" name="Zástupný symbol pro číslo snímku 2">
            <a:extLst>
              <a:ext uri="{FF2B5EF4-FFF2-40B4-BE49-F238E27FC236}">
                <a16:creationId xmlns:a16="http://schemas.microsoft.com/office/drawing/2014/main" id="{7DACBBBC-C9DE-5D47-95A0-BC284559A5CC}"/>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a:p>
        </p:txBody>
      </p:sp>
      <p:sp>
        <p:nvSpPr>
          <p:cNvPr id="4" name="Nadpis 3">
            <a:extLst>
              <a:ext uri="{FF2B5EF4-FFF2-40B4-BE49-F238E27FC236}">
                <a16:creationId xmlns:a16="http://schemas.microsoft.com/office/drawing/2014/main" id="{1204A039-0033-BD48-AEAD-5AC58F56ACAC}"/>
              </a:ext>
            </a:extLst>
          </p:cNvPr>
          <p:cNvSpPr>
            <a:spLocks noGrp="1"/>
          </p:cNvSpPr>
          <p:nvPr>
            <p:ph type="title"/>
          </p:nvPr>
        </p:nvSpPr>
        <p:spPr/>
        <p:txBody>
          <a:bodyPr/>
          <a:lstStyle/>
          <a:p>
            <a:r>
              <a:rPr lang="en-GB" dirty="0"/>
              <a:t>Two fundamental questions &amp; values</a:t>
            </a:r>
          </a:p>
        </p:txBody>
      </p:sp>
      <p:sp>
        <p:nvSpPr>
          <p:cNvPr id="5" name="Zástupný obsah 4">
            <a:extLst>
              <a:ext uri="{FF2B5EF4-FFF2-40B4-BE49-F238E27FC236}">
                <a16:creationId xmlns:a16="http://schemas.microsoft.com/office/drawing/2014/main" id="{41E55381-8FC7-9F49-808B-F50E595A1CA9}"/>
              </a:ext>
            </a:extLst>
          </p:cNvPr>
          <p:cNvSpPr>
            <a:spLocks noGrp="1"/>
          </p:cNvSpPr>
          <p:nvPr>
            <p:ph idx="1"/>
          </p:nvPr>
        </p:nvSpPr>
        <p:spPr/>
        <p:txBody>
          <a:bodyPr/>
          <a:lstStyle/>
          <a:p>
            <a:pPr marL="586350" indent="-514350">
              <a:lnSpc>
                <a:spcPct val="150000"/>
              </a:lnSpc>
              <a:buFont typeface="+mj-lt"/>
              <a:buAutoNum type="arabicPeriod"/>
            </a:pPr>
            <a:r>
              <a:rPr lang="en-GB" dirty="0"/>
              <a:t>What's more? Individual? Collective</a:t>
            </a:r>
            <a:r>
              <a:rPr lang="cs-CZ" dirty="0"/>
              <a:t>?</a:t>
            </a:r>
          </a:p>
          <a:p>
            <a:pPr marL="586350" indent="-514350">
              <a:lnSpc>
                <a:spcPct val="150000"/>
              </a:lnSpc>
              <a:buFont typeface="+mj-lt"/>
              <a:buAutoNum type="arabicPeriod"/>
            </a:pPr>
            <a:r>
              <a:rPr lang="en-GB" dirty="0"/>
              <a:t>What’s Good?</a:t>
            </a:r>
          </a:p>
          <a:p>
            <a:pPr marL="586350" indent="-514350">
              <a:lnSpc>
                <a:spcPct val="150000"/>
              </a:lnSpc>
              <a:buFont typeface="+mj-lt"/>
              <a:buAutoNum type="arabicPeriod"/>
            </a:pPr>
            <a:endParaRPr lang="en-GB" dirty="0"/>
          </a:p>
          <a:p>
            <a:pPr>
              <a:lnSpc>
                <a:spcPct val="150000"/>
              </a:lnSpc>
            </a:pPr>
            <a:r>
              <a:rPr lang="en-GB" dirty="0"/>
              <a:t>Values in Public policy.</a:t>
            </a:r>
          </a:p>
        </p:txBody>
      </p:sp>
      <p:pic>
        <p:nvPicPr>
          <p:cNvPr id="7" name="Obrázek 6" descr="Rainbow cake with candles">
            <a:extLst>
              <a:ext uri="{FF2B5EF4-FFF2-40B4-BE49-F238E27FC236}">
                <a16:creationId xmlns:a16="http://schemas.microsoft.com/office/drawing/2014/main" id="{4899E7AB-07F8-6C45-986D-C9718847B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000" y="3890069"/>
            <a:ext cx="2912616" cy="1941931"/>
          </a:xfrm>
          <a:prstGeom prst="rect">
            <a:avLst/>
          </a:prstGeom>
        </p:spPr>
      </p:pic>
    </p:spTree>
    <p:extLst>
      <p:ext uri="{BB962C8B-B14F-4D97-AF65-F5344CB8AC3E}">
        <p14:creationId xmlns:p14="http://schemas.microsoft.com/office/powerpoint/2010/main" val="150362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0050592-2C88-8B4E-9E2B-23383D93522C}"/>
              </a:ext>
            </a:extLst>
          </p:cNvPr>
          <p:cNvSpPr>
            <a:spLocks noGrp="1"/>
          </p:cNvSpPr>
          <p:nvPr>
            <p:ph type="ftr" sz="quarter" idx="10"/>
          </p:nvPr>
        </p:nvSpPr>
        <p:spPr/>
        <p:txBody>
          <a:bodyPr/>
          <a:lstStyle/>
          <a:p>
            <a:r>
              <a:rPr lang="en-GB" noProof="0" dirty="0"/>
              <a:t>Define footer – presentation title / department</a:t>
            </a:r>
          </a:p>
        </p:txBody>
      </p:sp>
      <p:sp>
        <p:nvSpPr>
          <p:cNvPr id="3" name="Zástupný symbol pro číslo snímku 2">
            <a:extLst>
              <a:ext uri="{FF2B5EF4-FFF2-40B4-BE49-F238E27FC236}">
                <a16:creationId xmlns:a16="http://schemas.microsoft.com/office/drawing/2014/main" id="{FE4DC6EA-F8AA-5C4E-BA07-E3353C5E6075}"/>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Nadpis 3">
            <a:extLst>
              <a:ext uri="{FF2B5EF4-FFF2-40B4-BE49-F238E27FC236}">
                <a16:creationId xmlns:a16="http://schemas.microsoft.com/office/drawing/2014/main" id="{FFB875EC-DF56-4649-A0AA-F90145EB3B40}"/>
              </a:ext>
            </a:extLst>
          </p:cNvPr>
          <p:cNvSpPr>
            <a:spLocks noGrp="1"/>
          </p:cNvSpPr>
          <p:nvPr>
            <p:ph type="title"/>
          </p:nvPr>
        </p:nvSpPr>
        <p:spPr/>
        <p:txBody>
          <a:bodyPr/>
          <a:lstStyle/>
          <a:p>
            <a:r>
              <a:rPr lang="en-GB" dirty="0">
                <a:latin typeface="Times New Roman" panose="02020603050405020304" pitchFamily="18" charset="0"/>
                <a:ea typeface="Calibri" panose="020F0502020204030204" pitchFamily="34" charset="0"/>
                <a:cs typeface="Times New Roman" panose="02020603050405020304" pitchFamily="18" charset="0"/>
              </a:rPr>
              <a:t>What's more? Individual? Collective</a:t>
            </a:r>
            <a:r>
              <a:rPr lang="cs-CZ" dirty="0">
                <a:latin typeface="Times New Roman" panose="02020603050405020304" pitchFamily="18" charset="0"/>
                <a:ea typeface="Calibri" panose="020F0502020204030204" pitchFamily="34" charset="0"/>
                <a:cs typeface="Times New Roman" panose="02020603050405020304" pitchFamily="18" charset="0"/>
              </a:rPr>
              <a:t>?</a:t>
            </a:r>
            <a:br>
              <a:rPr lang="cs-CZ" sz="36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Zástupný obsah 4">
            <a:extLst>
              <a:ext uri="{FF2B5EF4-FFF2-40B4-BE49-F238E27FC236}">
                <a16:creationId xmlns:a16="http://schemas.microsoft.com/office/drawing/2014/main" id="{74407FD1-0C7F-8B41-AE69-E57AFE67F1E6}"/>
              </a:ext>
            </a:extLst>
          </p:cNvPr>
          <p:cNvSpPr>
            <a:spLocks noGrp="1"/>
          </p:cNvSpPr>
          <p:nvPr>
            <p:ph idx="1"/>
          </p:nvPr>
        </p:nvSpPr>
        <p:spPr/>
        <p:txBody>
          <a:bodyPr/>
          <a:lstStyle/>
          <a:p>
            <a:pPr algn="just">
              <a:lnSpc>
                <a:spcPct val="115000"/>
              </a:lnSpc>
              <a:spcAft>
                <a:spcPts val="1000"/>
              </a:spcAft>
            </a:pPr>
            <a:r>
              <a:rPr lang="en-GB" dirty="0">
                <a:latin typeface="Times New Roman" panose="02020603050405020304" pitchFamily="18" charset="0"/>
                <a:ea typeface="Calibri" panose="020F0502020204030204" pitchFamily="34" charset="0"/>
                <a:cs typeface="Times New Roman" panose="02020603050405020304" pitchFamily="18" charset="0"/>
              </a:rPr>
              <a:t>Try to answer the question for yourself: what is the relationship between the individual and the community, between ME and THEM, or in the words of Etzioni, between me and us? And WHO is “them” or “us” anyway?</a:t>
            </a:r>
          </a:p>
          <a:p>
            <a:pPr algn="just">
              <a:lnSpc>
                <a:spcPct val="115000"/>
              </a:lnSpc>
              <a:spcAft>
                <a:spcPts val="1000"/>
              </a:spcAft>
            </a:pPr>
            <a:r>
              <a:rPr lang="en-GB" dirty="0">
                <a:latin typeface="Times New Roman" panose="02020603050405020304" pitchFamily="18" charset="0"/>
                <a:ea typeface="Calibri" panose="020F0502020204030204" pitchFamily="34" charset="0"/>
                <a:cs typeface="Times New Roman" panose="02020603050405020304" pitchFamily="18" charset="0"/>
              </a:rPr>
              <a:t>Is society a sum of individuals or more than that, a real entity capable of "making decisions", having interests, defining goals? Is the purpose and essence of an individual's position purely that they are members of a particular community, some collective entity, whether community, nation, race or class?</a:t>
            </a:r>
            <a:r>
              <a:rPr lang="cs-CZ"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Obdélník 5">
            <a:extLst>
              <a:ext uri="{FF2B5EF4-FFF2-40B4-BE49-F238E27FC236}">
                <a16:creationId xmlns:a16="http://schemas.microsoft.com/office/drawing/2014/main" id="{8C62C056-B936-B44F-B20E-CB01AC4A987D}"/>
              </a:ext>
            </a:extLst>
          </p:cNvPr>
          <p:cNvSpPr/>
          <p:nvPr/>
        </p:nvSpPr>
        <p:spPr>
          <a:xfrm>
            <a:off x="3048000" y="-10205501"/>
            <a:ext cx="6096000" cy="2078326"/>
          </a:xfrm>
          <a:prstGeom prst="rect">
            <a:avLst/>
          </a:prstGeom>
        </p:spPr>
        <p:txBody>
          <a:bodyPr>
            <a:spAutoFit/>
          </a:bodyPr>
          <a:lstStyle/>
          <a:p>
            <a:pPr algn="just">
              <a:lnSpc>
                <a:spcPct val="115000"/>
              </a:lnSpc>
              <a:spcAft>
                <a:spcPts val="1000"/>
              </a:spcAft>
            </a:pPr>
            <a:r>
              <a:rPr lang="cs-CZ">
                <a:latin typeface="Times New Roman" panose="02020603050405020304" pitchFamily="18" charset="0"/>
                <a:ea typeface="Calibri" panose="020F0502020204030204" pitchFamily="34" charset="0"/>
                <a:cs typeface="Times New Roman" panose="02020603050405020304" pitchFamily="18" charset="0"/>
              </a:rPr>
              <a:t> </a:t>
            </a:r>
            <a:endParaRPr lang="cs-CZ"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a:latin typeface="Times New Roman" panose="02020603050405020304" pitchFamily="18" charset="0"/>
                <a:ea typeface="Calibri" panose="020F0502020204030204" pitchFamily="34" charset="0"/>
                <a:cs typeface="Times New Roman" panose="02020603050405020304" pitchFamily="18" charset="0"/>
              </a:rPr>
              <a:t> </a:t>
            </a:r>
            <a:endParaRPr lang="cs-CZ"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cs-CZ"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a:latin typeface="Times New Roman" panose="02020603050405020304" pitchFamily="18" charset="0"/>
                <a:ea typeface="Calibri" panose="020F0502020204030204" pitchFamily="34" charset="0"/>
                <a:cs typeface="Times New Roman" panose="02020603050405020304" pitchFamily="18" charset="0"/>
              </a:rPr>
              <a:t> </a:t>
            </a:r>
            <a:endParaRPr lang="cs-CZ" sz="2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994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76AA021-5D54-744E-B717-3FCA4ADA475B}"/>
              </a:ext>
            </a:extLst>
          </p:cNvPr>
          <p:cNvSpPr>
            <a:spLocks noGrp="1"/>
          </p:cNvSpPr>
          <p:nvPr>
            <p:ph type="ftr" sz="quarter" idx="10"/>
          </p:nvPr>
        </p:nvSpPr>
        <p:spPr/>
        <p:txBody>
          <a:bodyPr/>
          <a:lstStyle/>
          <a:p>
            <a:r>
              <a:rPr lang="en-GB" noProof="0"/>
              <a:t>Define footer – presentation title / department</a:t>
            </a:r>
          </a:p>
        </p:txBody>
      </p:sp>
      <p:sp>
        <p:nvSpPr>
          <p:cNvPr id="3" name="Zástupný symbol pro číslo snímku 2">
            <a:extLst>
              <a:ext uri="{FF2B5EF4-FFF2-40B4-BE49-F238E27FC236}">
                <a16:creationId xmlns:a16="http://schemas.microsoft.com/office/drawing/2014/main" id="{0AAAC116-72C6-7F42-B5D0-92A629732EF8}"/>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a:p>
        </p:txBody>
      </p:sp>
      <p:sp>
        <p:nvSpPr>
          <p:cNvPr id="4" name="Nadpis 3">
            <a:extLst>
              <a:ext uri="{FF2B5EF4-FFF2-40B4-BE49-F238E27FC236}">
                <a16:creationId xmlns:a16="http://schemas.microsoft.com/office/drawing/2014/main" id="{A86D423D-9F90-194F-B459-F3CD354B1BD1}"/>
              </a:ext>
            </a:extLst>
          </p:cNvPr>
          <p:cNvSpPr>
            <a:spLocks noGrp="1"/>
          </p:cNvSpPr>
          <p:nvPr>
            <p:ph type="title"/>
          </p:nvPr>
        </p:nvSpPr>
        <p:spPr/>
        <p:txBody>
          <a:bodyPr/>
          <a:lstStyle/>
          <a:p>
            <a:endParaRPr lang="en-GB"/>
          </a:p>
        </p:txBody>
      </p:sp>
      <p:sp>
        <p:nvSpPr>
          <p:cNvPr id="5" name="Zástupný obsah 4">
            <a:extLst>
              <a:ext uri="{FF2B5EF4-FFF2-40B4-BE49-F238E27FC236}">
                <a16:creationId xmlns:a16="http://schemas.microsoft.com/office/drawing/2014/main" id="{54BABAEB-F379-9843-969F-3835B6D5455A}"/>
              </a:ext>
            </a:extLst>
          </p:cNvPr>
          <p:cNvSpPr>
            <a:spLocks noGrp="1"/>
          </p:cNvSpPr>
          <p:nvPr>
            <p:ph idx="1"/>
          </p:nvPr>
        </p:nvSpPr>
        <p:spPr/>
        <p:txBody>
          <a:bodyPr/>
          <a:lstStyle/>
          <a:p>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Plato replies in this context, "</a:t>
            </a:r>
            <a:r>
              <a:rPr lang="en-GB" i="1" dirty="0">
                <a:latin typeface="Times New Roman" panose="02020603050405020304" pitchFamily="18" charset="0"/>
                <a:ea typeface="Calibri" panose="020F0502020204030204" pitchFamily="34" charset="0"/>
                <a:cs typeface="Times New Roman" panose="02020603050405020304" pitchFamily="18" charset="0"/>
              </a:rPr>
              <a:t>you are created for the salvation of the whole, the whole is not here for your salvation</a:t>
            </a:r>
            <a:r>
              <a:rPr lang="en-GB" dirty="0">
                <a:latin typeface="Times New Roman" panose="02020603050405020304" pitchFamily="18" charset="0"/>
                <a:ea typeface="Calibri" panose="020F0502020204030204" pitchFamily="34" charset="0"/>
                <a:cs typeface="Times New Roman" panose="02020603050405020304" pitchFamily="18" charset="0"/>
              </a:rPr>
              <a:t>".
After all, even another ancient thinker, Aristotle, has no doubt that man is a "</a:t>
            </a:r>
            <a:r>
              <a:rPr lang="en-GB" i="1" dirty="0">
                <a:latin typeface="Times New Roman" panose="02020603050405020304" pitchFamily="18" charset="0"/>
                <a:ea typeface="Calibri" panose="020F0502020204030204" pitchFamily="34" charset="0"/>
                <a:cs typeface="Times New Roman" panose="02020603050405020304" pitchFamily="18" charset="0"/>
              </a:rPr>
              <a:t>social animal</a:t>
            </a:r>
            <a:r>
              <a:rPr lang="en-GB" dirty="0">
                <a:latin typeface="Times New Roman" panose="02020603050405020304" pitchFamily="18" charset="0"/>
                <a:ea typeface="Calibri" panose="020F0502020204030204" pitchFamily="34" charset="0"/>
                <a:cs typeface="Times New Roman" panose="02020603050405020304" pitchFamily="18" charset="0"/>
              </a:rPr>
              <a:t>" who would not be able to survive other than in the community.
Hegel speaks of the subordination of individuals to the "moral whole" – the state (there). So are there societal needs, the public interest? If so, what is his priority or should he have? Social or individual benefit? Is there a contradiction between them?</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377831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A42CAFC-B6E7-804A-8522-58A9938423FF}"/>
              </a:ext>
            </a:extLst>
          </p:cNvPr>
          <p:cNvSpPr>
            <a:spLocks noGrp="1"/>
          </p:cNvSpPr>
          <p:nvPr>
            <p:ph type="ftr" sz="quarter" idx="10"/>
          </p:nvPr>
        </p:nvSpPr>
        <p:spPr/>
        <p:txBody>
          <a:bodyPr/>
          <a:lstStyle/>
          <a:p>
            <a:r>
              <a:rPr lang="en-GB" noProof="0"/>
              <a:t>Define footer – presentation title / department</a:t>
            </a:r>
          </a:p>
        </p:txBody>
      </p:sp>
      <p:sp>
        <p:nvSpPr>
          <p:cNvPr id="3" name="Zástupný symbol pro číslo snímku 2">
            <a:extLst>
              <a:ext uri="{FF2B5EF4-FFF2-40B4-BE49-F238E27FC236}">
                <a16:creationId xmlns:a16="http://schemas.microsoft.com/office/drawing/2014/main" id="{55BAF987-FC68-8140-98D6-9D20B460A38E}"/>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a:p>
        </p:txBody>
      </p:sp>
      <p:sp>
        <p:nvSpPr>
          <p:cNvPr id="4" name="Nadpis 3">
            <a:extLst>
              <a:ext uri="{FF2B5EF4-FFF2-40B4-BE49-F238E27FC236}">
                <a16:creationId xmlns:a16="http://schemas.microsoft.com/office/drawing/2014/main" id="{44CC6F32-3B68-5644-9BD1-CBACB5F650E5}"/>
              </a:ext>
            </a:extLst>
          </p:cNvPr>
          <p:cNvSpPr>
            <a:spLocks noGrp="1"/>
          </p:cNvSpPr>
          <p:nvPr>
            <p:ph type="title"/>
          </p:nvPr>
        </p:nvSpPr>
        <p:spPr/>
        <p:txBody>
          <a:bodyPr/>
          <a:lstStyle/>
          <a:p>
            <a:endParaRPr lang="en-GB"/>
          </a:p>
        </p:txBody>
      </p:sp>
      <p:sp>
        <p:nvSpPr>
          <p:cNvPr id="5" name="Zástupný obsah 4">
            <a:extLst>
              <a:ext uri="{FF2B5EF4-FFF2-40B4-BE49-F238E27FC236}">
                <a16:creationId xmlns:a16="http://schemas.microsoft.com/office/drawing/2014/main" id="{FC082611-71A1-4E48-9EEA-3D04C3AB05C0}"/>
              </a:ext>
            </a:extLst>
          </p:cNvPr>
          <p:cNvSpPr>
            <a:spLocks noGrp="1"/>
          </p:cNvSpPr>
          <p:nvPr>
            <p:ph idx="1"/>
          </p:nvPr>
        </p:nvSpPr>
        <p:spPr/>
        <p:txBody>
          <a:bodyPr/>
          <a:lstStyle/>
          <a:p>
            <a:r>
              <a:rPr lang="en-GB" dirty="0">
                <a:latin typeface="Times New Roman" panose="02020603050405020304" pitchFamily="18" charset="0"/>
                <a:ea typeface="Calibri" panose="020F0502020204030204" pitchFamily="34" charset="0"/>
                <a:cs typeface="Times New Roman" panose="02020603050405020304" pitchFamily="18" charset="0"/>
              </a:rPr>
              <a:t>Or the approach that encourages the collective over the individual is fundamentally flawed. Real beings are purely individuals, and society is pure: "</a:t>
            </a:r>
            <a:r>
              <a:rPr lang="en-GB" i="1" dirty="0">
                <a:latin typeface="Times New Roman" panose="02020603050405020304" pitchFamily="18" charset="0"/>
                <a:ea typeface="Calibri" panose="020F0502020204030204" pitchFamily="34" charset="0"/>
                <a:cs typeface="Times New Roman" panose="02020603050405020304" pitchFamily="18" charset="0"/>
              </a:rPr>
              <a:t>derived mental abstraction (which) cannot have any goals or interests or benefits</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Kinkor</a:t>
            </a:r>
            <a:r>
              <a:rPr lang="en-GB" dirty="0">
                <a:latin typeface="Times New Roman" panose="02020603050405020304" pitchFamily="18" charset="0"/>
                <a:ea typeface="Calibri" panose="020F0502020204030204" pitchFamily="34" charset="0"/>
                <a:cs typeface="Times New Roman" panose="02020603050405020304" pitchFamily="18" charset="0"/>
              </a:rPr>
              <a:t>, 2000, p. 60)? The individual is then both a purpose and a benchmark, individuals (citizens) are the ones who decide individually or in groups on the allocation of resources, institutions and rules. </a:t>
            </a:r>
          </a:p>
          <a:p>
            <a:r>
              <a:rPr lang="en-GB" dirty="0">
                <a:latin typeface="Times New Roman" panose="02020603050405020304" pitchFamily="18" charset="0"/>
                <a:cs typeface="Times New Roman" panose="02020603050405020304" pitchFamily="18" charset="0"/>
              </a:rPr>
              <a:t>Get to the </a:t>
            </a:r>
            <a:r>
              <a:rPr lang="en-GB" dirty="0" err="1">
                <a:latin typeface="Times New Roman" panose="02020603050405020304" pitchFamily="18" charset="0"/>
                <a:cs typeface="Times New Roman" panose="02020603050405020304" pitchFamily="18" charset="0"/>
              </a:rPr>
              <a:t>Slido</a:t>
            </a:r>
            <a:r>
              <a:rPr lang="en-GB"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hlinkClick r:id="rId2"/>
              </a:rPr>
              <a:t>https://app.sli.do/event/dgbJ7X2gE1RWqj4p3XfEyN</a:t>
            </a:r>
            <a:endParaRPr lang="en-GB" dirty="0">
              <a:latin typeface="Times New Roman" panose="02020603050405020304" pitchFamily="18" charset="0"/>
              <a:cs typeface="Times New Roman" panose="02020603050405020304" pitchFamily="18" charset="0"/>
            </a:endParaRPr>
          </a:p>
          <a:p>
            <a:r>
              <a:rPr lang="cs-CZ" b="1" i="0" dirty="0">
                <a:solidFill>
                  <a:srgbClr val="A3A3A3"/>
                </a:solidFill>
                <a:effectLst/>
                <a:latin typeface="Roboto" panose="02000000000000000000" pitchFamily="2" charset="0"/>
              </a:rPr>
              <a:t>#2582010</a:t>
            </a:r>
            <a:endParaRPr lang="en-GB" b="1" i="0" dirty="0">
              <a:solidFill>
                <a:srgbClr val="A3A3A3"/>
              </a:solidFill>
              <a:effectLst/>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5369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D89D610-0EF2-1E4C-9203-79B7B37ECCB8}"/>
              </a:ext>
            </a:extLst>
          </p:cNvPr>
          <p:cNvSpPr>
            <a:spLocks noGrp="1"/>
          </p:cNvSpPr>
          <p:nvPr>
            <p:ph type="ftr" sz="quarter" idx="10"/>
          </p:nvPr>
        </p:nvSpPr>
        <p:spPr/>
        <p:txBody>
          <a:bodyPr/>
          <a:lstStyle/>
          <a:p>
            <a:r>
              <a:rPr lang="en-GB" noProof="0"/>
              <a:t>Define footer – presentation title / department</a:t>
            </a:r>
          </a:p>
        </p:txBody>
      </p:sp>
      <p:sp>
        <p:nvSpPr>
          <p:cNvPr id="3" name="Zástupný symbol pro číslo snímku 2">
            <a:extLst>
              <a:ext uri="{FF2B5EF4-FFF2-40B4-BE49-F238E27FC236}">
                <a16:creationId xmlns:a16="http://schemas.microsoft.com/office/drawing/2014/main" id="{482DF91A-B6C0-B34D-8871-CD600257F8B6}"/>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a:p>
        </p:txBody>
      </p:sp>
      <p:sp>
        <p:nvSpPr>
          <p:cNvPr id="4" name="Nadpis 3">
            <a:extLst>
              <a:ext uri="{FF2B5EF4-FFF2-40B4-BE49-F238E27FC236}">
                <a16:creationId xmlns:a16="http://schemas.microsoft.com/office/drawing/2014/main" id="{8BE2D76C-932D-5B4B-9D90-6CB91128165F}"/>
              </a:ext>
            </a:extLst>
          </p:cNvPr>
          <p:cNvSpPr>
            <a:spLocks noGrp="1"/>
          </p:cNvSpPr>
          <p:nvPr>
            <p:ph type="title"/>
          </p:nvPr>
        </p:nvSpPr>
        <p:spPr/>
        <p:txBody>
          <a:bodyPr/>
          <a:lstStyle/>
          <a:p>
            <a:r>
              <a:rPr lang="en-GB" dirty="0"/>
              <a:t>Well, the answer is up to you, however</a:t>
            </a:r>
          </a:p>
        </p:txBody>
      </p:sp>
      <p:sp>
        <p:nvSpPr>
          <p:cNvPr id="5" name="Zástupný obsah 4">
            <a:extLst>
              <a:ext uri="{FF2B5EF4-FFF2-40B4-BE49-F238E27FC236}">
                <a16:creationId xmlns:a16="http://schemas.microsoft.com/office/drawing/2014/main" id="{56921747-4A6E-C24F-B56E-1AAC28481A79}"/>
              </a:ext>
            </a:extLst>
          </p:cNvPr>
          <p:cNvSpPr>
            <a:spLocks noGrp="1"/>
          </p:cNvSpPr>
          <p:nvPr>
            <p:ph idx="1"/>
          </p:nvPr>
        </p:nvSpPr>
        <p:spPr/>
        <p:txBody>
          <a:bodyPr/>
          <a:lstStyle/>
          <a:p>
            <a:r>
              <a:rPr lang="en-GB" dirty="0">
                <a:latin typeface="Times New Roman" panose="02020603050405020304" pitchFamily="18" charset="0"/>
                <a:ea typeface="Calibri" panose="020F0502020204030204" pitchFamily="34" charset="0"/>
              </a:rPr>
              <a:t>The answer is important for our ability to understand and anticipate what’s going on and also to evaluate policies. For example, it is crucial for practical public policy whether the idea of independent individuals making their own decisions (e.g. Buchanan, 1998) or a concept that primarily regards individuals as members of "social entity", which largely encloses individual decisions, is more likely to be closer. </a:t>
            </a:r>
            <a:endParaRPr lang="en-GB" dirty="0"/>
          </a:p>
          <a:p>
            <a:endParaRPr lang="en-GB" dirty="0"/>
          </a:p>
        </p:txBody>
      </p:sp>
    </p:spTree>
    <p:extLst>
      <p:ext uri="{BB962C8B-B14F-4D97-AF65-F5344CB8AC3E}">
        <p14:creationId xmlns:p14="http://schemas.microsoft.com/office/powerpoint/2010/main" val="224200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C0D0F-E79D-A04B-83E1-48517891AF3F}"/>
              </a:ext>
            </a:extLst>
          </p:cNvPr>
          <p:cNvSpPr>
            <a:spLocks noGrp="1"/>
          </p:cNvSpPr>
          <p:nvPr>
            <p:ph type="title"/>
          </p:nvPr>
        </p:nvSpPr>
        <p:spPr/>
        <p:txBody>
          <a:bodyPr/>
          <a:lstStyle/>
          <a:p>
            <a:r>
              <a:rPr lang="en-GB" dirty="0"/>
              <a:t>What’s Good?</a:t>
            </a:r>
          </a:p>
        </p:txBody>
      </p:sp>
      <p:graphicFrame>
        <p:nvGraphicFramePr>
          <p:cNvPr id="6" name="Zástupný obsah 5">
            <a:extLst>
              <a:ext uri="{FF2B5EF4-FFF2-40B4-BE49-F238E27FC236}">
                <a16:creationId xmlns:a16="http://schemas.microsoft.com/office/drawing/2014/main" id="{AA11264A-6362-0545-84BC-4F49B00A8CA7}"/>
              </a:ext>
            </a:extLst>
          </p:cNvPr>
          <p:cNvGraphicFramePr>
            <a:graphicFrameLocks noGrp="1"/>
          </p:cNvGraphicFramePr>
          <p:nvPr>
            <p:ph idx="1"/>
            <p:extLst>
              <p:ext uri="{D42A27DB-BD31-4B8C-83A1-F6EECF244321}">
                <p14:modId xmlns:p14="http://schemas.microsoft.com/office/powerpoint/2010/main" val="1417971607"/>
              </p:ext>
            </p:extLst>
          </p:nvPr>
        </p:nvGraphicFramePr>
        <p:xfrm>
          <a:off x="718800" y="1872000"/>
          <a:ext cx="107532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číslo snímku 4">
            <a:extLst>
              <a:ext uri="{FF2B5EF4-FFF2-40B4-BE49-F238E27FC236}">
                <a16:creationId xmlns:a16="http://schemas.microsoft.com/office/drawing/2014/main" id="{50DDF5C6-7EEB-4F4B-9023-D1767D3F4D4C}"/>
              </a:ext>
            </a:extLst>
          </p:cNvPr>
          <p:cNvSpPr>
            <a:spLocks noGrp="1"/>
          </p:cNvSpPr>
          <p:nvPr>
            <p:ph type="sldNum" sz="quarter" idx="11"/>
          </p:nvPr>
        </p:nvSpPr>
        <p:spPr/>
        <p:txBody>
          <a:bodyPr/>
          <a:lstStyle/>
          <a:p>
            <a:fld id="{DCF68C1B-4AB4-4D51-AA16-DD3FF0BDF335}" type="slidenum">
              <a:rPr lang="cs-CZ" smtClean="0"/>
              <a:t>9</a:t>
            </a:fld>
            <a:endParaRPr lang="cs-CZ"/>
          </a:p>
        </p:txBody>
      </p:sp>
      <p:pic>
        <p:nvPicPr>
          <p:cNvPr id="1026" name="Picture 2" descr="Puzzle Titanic | Tipy na originální dárky | Posters.cz">
            <a:extLst>
              <a:ext uri="{FF2B5EF4-FFF2-40B4-BE49-F238E27FC236}">
                <a16:creationId xmlns:a16="http://schemas.microsoft.com/office/drawing/2014/main" id="{09C02773-8CB6-5F4F-BB2E-8B2089AC1B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0000" y="0"/>
            <a:ext cx="2832000" cy="201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03057"/>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16-9-en-v10.potx" id="{CA4D81FE-238A-4A84-B5FE-EF7F9B2E3BBC}" vid="{F2DA8804-0AF2-4B2C-9DC8-D5C2B90AF59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A8BAC94BA468D488F31B2478A655CDC" ma:contentTypeVersion="2" ma:contentTypeDescription="Vytvoří nový dokument" ma:contentTypeScope="" ma:versionID="08bb5aaad6f00ce25b159fd08d2efb3d">
  <xsd:schema xmlns:xsd="http://www.w3.org/2001/XMLSchema" xmlns:xs="http://www.w3.org/2001/XMLSchema" xmlns:p="http://schemas.microsoft.com/office/2006/metadata/properties" xmlns:ns2="76d5652a-9cd3-465f-98c7-aa8090bd65c7" targetNamespace="http://schemas.microsoft.com/office/2006/metadata/properties" ma:root="true" ma:fieldsID="24f516e8cb82884d3aca393be411b39d"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E2E395-BDAE-4D51-B60D-BA445800D19F}">
  <ds:schemaRefs>
    <ds:schemaRef ds:uri="http://schemas.microsoft.com/sharepoint/v3/contenttype/forms"/>
  </ds:schemaRefs>
</ds:datastoreItem>
</file>

<file path=customXml/itemProps2.xml><?xml version="1.0" encoding="utf-8"?>
<ds:datastoreItem xmlns:ds="http://schemas.openxmlformats.org/officeDocument/2006/customXml" ds:itemID="{83A1AD90-D29E-43FA-BF56-30920982BD2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1AB8D1D-E01A-4ED2-9A20-E0A1C28D5F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Presentation_MU_EN</Template>
  <TotalTime>3819</TotalTime>
  <Words>1249</Words>
  <Application>Microsoft Macintosh PowerPoint</Application>
  <PresentationFormat>Širokoúhlá obrazovka</PresentationFormat>
  <Paragraphs>73</Paragraphs>
  <Slides>14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14</vt:i4>
      </vt:variant>
    </vt:vector>
  </HeadingPairs>
  <TitlesOfParts>
    <vt:vector size="21" baseType="lpstr">
      <vt:lpstr>Arial</vt:lpstr>
      <vt:lpstr>Calibri</vt:lpstr>
      <vt:lpstr>Roboto</vt:lpstr>
      <vt:lpstr>Tahoma</vt:lpstr>
      <vt:lpstr>Times New Roman</vt:lpstr>
      <vt:lpstr>Wingdings</vt:lpstr>
      <vt:lpstr>Presentation_MU_EN</vt:lpstr>
      <vt:lpstr>Public policy -  Introduction, principles, and values </vt:lpstr>
      <vt:lpstr>Prezentace aplikace PowerPoint</vt:lpstr>
      <vt:lpstr>Main activities that were part of the exercise of state power even in ancient empires:</vt:lpstr>
      <vt:lpstr>Two fundamental questions &amp; values</vt:lpstr>
      <vt:lpstr>What's more? Individual? Collective? </vt:lpstr>
      <vt:lpstr>Prezentace aplikace PowerPoint</vt:lpstr>
      <vt:lpstr>Prezentace aplikace PowerPoint</vt:lpstr>
      <vt:lpstr>Well, the answer is up to you, however</vt:lpstr>
      <vt:lpstr>What’s Good?</vt:lpstr>
      <vt:lpstr>Subjective good</vt:lpstr>
      <vt:lpstr>Objective good</vt:lpstr>
      <vt:lpstr>Conclusion</vt:lpstr>
      <vt:lpstr>Values in the context of Public Policy</vt:lpstr>
      <vt:lpstr>Main concepts: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  Introduction, principles and values </dc:title>
  <dc:creator>Ivan Malý</dc:creator>
  <cp:lastModifiedBy>Ivan Malý</cp:lastModifiedBy>
  <cp:revision>20</cp:revision>
  <cp:lastPrinted>1601-01-01T00:00:00Z</cp:lastPrinted>
  <dcterms:created xsi:type="dcterms:W3CDTF">2021-09-17T05:49:58Z</dcterms:created>
  <dcterms:modified xsi:type="dcterms:W3CDTF">2023-09-24T14:18:30Z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