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258" r:id="rId3"/>
    <p:sldId id="259" r:id="rId4"/>
    <p:sldId id="334" r:id="rId5"/>
    <p:sldId id="260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35" r:id="rId17"/>
    <p:sldId id="268" r:id="rId18"/>
    <p:sldId id="26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09" r:id="rId29"/>
    <p:sldId id="329" r:id="rId30"/>
    <p:sldId id="330" r:id="rId31"/>
    <p:sldId id="310" r:id="rId32"/>
    <p:sldId id="311" r:id="rId33"/>
    <p:sldId id="271" r:id="rId34"/>
    <p:sldId id="272" r:id="rId35"/>
    <p:sldId id="273" r:id="rId36"/>
    <p:sldId id="274" r:id="rId37"/>
    <p:sldId id="331" r:id="rId38"/>
    <p:sldId id="332" r:id="rId39"/>
    <p:sldId id="333" r:id="rId40"/>
    <p:sldId id="275" r:id="rId41"/>
    <p:sldId id="312" r:id="rId42"/>
    <p:sldId id="313" r:id="rId43"/>
    <p:sldId id="278" r:id="rId44"/>
    <p:sldId id="314" r:id="rId45"/>
    <p:sldId id="315" r:id="rId46"/>
    <p:sldId id="284" r:id="rId47"/>
    <p:sldId id="316" r:id="rId48"/>
    <p:sldId id="317" r:id="rId49"/>
    <p:sldId id="283" r:id="rId50"/>
    <p:sldId id="375" r:id="rId51"/>
    <p:sldId id="376" r:id="rId52"/>
    <p:sldId id="377" r:id="rId53"/>
    <p:sldId id="378" r:id="rId54"/>
    <p:sldId id="380" r:id="rId55"/>
    <p:sldId id="379" r:id="rId56"/>
    <p:sldId id="381" r:id="rId57"/>
    <p:sldId id="382" r:id="rId58"/>
    <p:sldId id="383" r:id="rId59"/>
    <p:sldId id="267" r:id="rId60"/>
    <p:sldId id="336" r:id="rId61"/>
    <p:sldId id="337" r:id="rId62"/>
    <p:sldId id="338" r:id="rId63"/>
    <p:sldId id="339" r:id="rId64"/>
    <p:sldId id="340" r:id="rId65"/>
    <p:sldId id="261" r:id="rId66"/>
    <p:sldId id="341" r:id="rId67"/>
    <p:sldId id="342" r:id="rId68"/>
    <p:sldId id="343" r:id="rId69"/>
    <p:sldId id="270" r:id="rId70"/>
    <p:sldId id="344" r:id="rId71"/>
    <p:sldId id="345" r:id="rId72"/>
    <p:sldId id="346" r:id="rId73"/>
    <p:sldId id="347" r:id="rId74"/>
    <p:sldId id="348" r:id="rId75"/>
    <p:sldId id="349" r:id="rId76"/>
    <p:sldId id="276" r:id="rId77"/>
    <p:sldId id="277" r:id="rId78"/>
    <p:sldId id="350" r:id="rId79"/>
    <p:sldId id="280" r:id="rId80"/>
    <p:sldId id="281" r:id="rId81"/>
    <p:sldId id="282" r:id="rId82"/>
    <p:sldId id="351" r:id="rId83"/>
    <p:sldId id="352" r:id="rId84"/>
    <p:sldId id="285" r:id="rId85"/>
    <p:sldId id="286" r:id="rId86"/>
    <p:sldId id="364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266" r:id="rId99"/>
    <p:sldId id="262" r:id="rId100"/>
    <p:sldId id="263" r:id="rId101"/>
    <p:sldId id="264" r:id="rId102"/>
    <p:sldId id="265" r:id="rId103"/>
    <p:sldId id="257" r:id="rId10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54" d="100"/>
          <a:sy n="54" d="100"/>
        </p:scale>
        <p:origin x="77" y="70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9925\AppData\Local\Temp\Formul&#225;&#345;%20bez%20n&#225;zvu%20(Odpov&#283;di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9925\AppData\Local\Temp\Formul&#225;&#345;%20bez%20n&#225;zvu%20(Odpov&#283;di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[Formulář bez názvu (Odpovědi).xlsx]List3!Kontingenční tabulka39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List3!$B$3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List3!$A$4:$A$12</c:f>
              <c:strCache>
                <c:ptCount val="9"/>
                <c:pt idx="0">
                  <c:v>DSO</c:v>
                </c:pt>
                <c:pt idx="1">
                  <c:v>HČ</c:v>
                </c:pt>
                <c:pt idx="2">
                  <c:v>organizační jednotka obce</c:v>
                </c:pt>
                <c:pt idx="3">
                  <c:v>Pošta PARTNER</c:v>
                </c:pt>
                <c:pt idx="4">
                  <c:v>příspěvková organizace </c:v>
                </c:pt>
                <c:pt idx="5">
                  <c:v>s.r.o</c:v>
                </c:pt>
                <c:pt idx="6">
                  <c:v>VHČ</c:v>
                </c:pt>
                <c:pt idx="7">
                  <c:v>živnostenský list obce</c:v>
                </c:pt>
                <c:pt idx="8">
                  <c:v>(prázdné)</c:v>
                </c:pt>
              </c:strCache>
            </c:strRef>
          </c:cat>
          <c:val>
            <c:numRef>
              <c:f>List3!$B$4:$B$12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16</c:v>
                </c:pt>
                <c:pt idx="6">
                  <c:v>23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B-49F6-B1DD-DBE50D3D4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519144"/>
        <c:axId val="341522672"/>
      </c:barChart>
      <c:catAx>
        <c:axId val="341519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522672"/>
        <c:crosses val="autoZero"/>
        <c:auto val="1"/>
        <c:lblAlgn val="ctr"/>
        <c:lblOffset val="100"/>
        <c:noMultiLvlLbl val="0"/>
      </c:catAx>
      <c:valAx>
        <c:axId val="34152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51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[Formulář bez názvu (Odpovědi).xlsx]List5!Kontingenční tabulka44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List5!$B$3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List5!$A$4:$A$15</c:f>
              <c:strCache>
                <c:ptCount val="12"/>
                <c:pt idx="0">
                  <c:v>Dotace</c:v>
                </c:pt>
                <c:pt idx="1">
                  <c:v>Kultura</c:v>
                </c:pt>
                <c:pt idx="2">
                  <c:v>Lesní hospodářství</c:v>
                </c:pt>
                <c:pt idx="3">
                  <c:v>Nákup zboží a prodej</c:v>
                </c:pt>
                <c:pt idx="4">
                  <c:v>Odpadové hospodářství</c:v>
                </c:pt>
                <c:pt idx="5">
                  <c:v>Pohostinství</c:v>
                </c:pt>
                <c:pt idx="6">
                  <c:v>Prodejna smíšeného zboží</c:v>
                </c:pt>
                <c:pt idx="7">
                  <c:v>Pronájem budov</c:v>
                </c:pt>
                <c:pt idx="8">
                  <c:v>Turismus</c:v>
                </c:pt>
                <c:pt idx="9">
                  <c:v>Vodní hospodářství</c:v>
                </c:pt>
                <c:pt idx="10">
                  <c:v>Výroba bylinných čajů</c:v>
                </c:pt>
                <c:pt idx="11">
                  <c:v>Zdravotnictví</c:v>
                </c:pt>
              </c:strCache>
            </c:strRef>
          </c:cat>
          <c:val>
            <c:numRef>
              <c:f>List5!$B$4:$B$15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2-4E7C-9F7C-3A270223E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523848"/>
        <c:axId val="341524240"/>
      </c:barChart>
      <c:catAx>
        <c:axId val="34152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524240"/>
        <c:crosses val="autoZero"/>
        <c:auto val="1"/>
        <c:lblAlgn val="ctr"/>
        <c:lblOffset val="100"/>
        <c:noMultiLvlLbl val="0"/>
      </c:catAx>
      <c:valAx>
        <c:axId val="341524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52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580E9-99BD-4A65-BA27-EDA812C19C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580F90-4AC3-4FC1-B9F9-8862E3C8E94F}">
      <dgm:prSet phldrT="[Text]"/>
      <dgm:spPr/>
      <dgm:t>
        <a:bodyPr/>
        <a:lstStyle/>
        <a:p>
          <a:r>
            <a:rPr lang="cs-CZ" dirty="0"/>
            <a:t>obec</a:t>
          </a:r>
        </a:p>
      </dgm:t>
    </dgm:pt>
    <dgm:pt modelId="{620D8DBC-F2D0-437A-A665-24103C800351}" type="parTrans" cxnId="{68E953F5-6122-46CC-BF7A-0701FD3D68EB}">
      <dgm:prSet/>
      <dgm:spPr/>
      <dgm:t>
        <a:bodyPr/>
        <a:lstStyle/>
        <a:p>
          <a:endParaRPr lang="cs-CZ"/>
        </a:p>
      </dgm:t>
    </dgm:pt>
    <dgm:pt modelId="{5054542F-A5EB-4386-A62E-B0619949FAA7}" type="sibTrans" cxnId="{68E953F5-6122-46CC-BF7A-0701FD3D68EB}">
      <dgm:prSet/>
      <dgm:spPr/>
      <dgm:t>
        <a:bodyPr/>
        <a:lstStyle/>
        <a:p>
          <a:endParaRPr lang="cs-CZ"/>
        </a:p>
      </dgm:t>
    </dgm:pt>
    <dgm:pt modelId="{C24C672A-3909-48A6-877F-4F62D7AA668F}">
      <dgm:prSet phldrT="[Text]"/>
      <dgm:spPr/>
      <dgm:t>
        <a:bodyPr/>
        <a:lstStyle/>
        <a:p>
          <a:r>
            <a:rPr lang="cs-CZ" dirty="0"/>
            <a:t>podniká</a:t>
          </a:r>
        </a:p>
      </dgm:t>
    </dgm:pt>
    <dgm:pt modelId="{A27E8618-1D69-4C23-A096-43055D2092E6}" type="parTrans" cxnId="{60E880C0-0188-4422-9698-6999F7EE565B}">
      <dgm:prSet/>
      <dgm:spPr/>
      <dgm:t>
        <a:bodyPr/>
        <a:lstStyle/>
        <a:p>
          <a:endParaRPr lang="cs-CZ"/>
        </a:p>
      </dgm:t>
    </dgm:pt>
    <dgm:pt modelId="{8EF90A79-4400-4D1F-A1DF-233BCCCABE0C}" type="sibTrans" cxnId="{60E880C0-0188-4422-9698-6999F7EE565B}">
      <dgm:prSet/>
      <dgm:spPr/>
      <dgm:t>
        <a:bodyPr/>
        <a:lstStyle/>
        <a:p>
          <a:endParaRPr lang="cs-CZ"/>
        </a:p>
      </dgm:t>
    </dgm:pt>
    <dgm:pt modelId="{5FA00796-8925-4D31-B555-F4877279EE46}">
      <dgm:prSet phldrT="[Text]"/>
      <dgm:spPr/>
      <dgm:t>
        <a:bodyPr/>
        <a:lstStyle/>
        <a:p>
          <a:r>
            <a:rPr lang="cs-CZ" dirty="0"/>
            <a:t>obec</a:t>
          </a:r>
        </a:p>
      </dgm:t>
    </dgm:pt>
    <dgm:pt modelId="{D1766E0C-6BE9-4742-8909-A96A2F7B0778}" type="parTrans" cxnId="{914985A3-62D5-4153-BF20-66275E86CC7E}">
      <dgm:prSet/>
      <dgm:spPr/>
      <dgm:t>
        <a:bodyPr/>
        <a:lstStyle/>
        <a:p>
          <a:endParaRPr lang="cs-CZ"/>
        </a:p>
      </dgm:t>
    </dgm:pt>
    <dgm:pt modelId="{D6241B12-589B-4912-BB0D-42F4FDB8921B}" type="sibTrans" cxnId="{914985A3-62D5-4153-BF20-66275E86CC7E}">
      <dgm:prSet/>
      <dgm:spPr/>
      <dgm:t>
        <a:bodyPr/>
        <a:lstStyle/>
        <a:p>
          <a:endParaRPr lang="cs-CZ"/>
        </a:p>
      </dgm:t>
    </dgm:pt>
    <dgm:pt modelId="{3A2517E1-559A-44E8-ABED-E13104394E3F}">
      <dgm:prSet phldrT="[Text]"/>
      <dgm:spPr/>
      <dgm:t>
        <a:bodyPr/>
        <a:lstStyle/>
        <a:p>
          <a:r>
            <a:rPr lang="cs-CZ" dirty="0"/>
            <a:t>obecní podnik</a:t>
          </a:r>
        </a:p>
      </dgm:t>
    </dgm:pt>
    <dgm:pt modelId="{86B7C959-BD55-4D7A-BE2F-E63A516AADA0}" type="parTrans" cxnId="{8A804ADE-D339-4304-82CD-9EDFEB765A37}">
      <dgm:prSet/>
      <dgm:spPr/>
      <dgm:t>
        <a:bodyPr/>
        <a:lstStyle/>
        <a:p>
          <a:endParaRPr lang="cs-CZ"/>
        </a:p>
      </dgm:t>
    </dgm:pt>
    <dgm:pt modelId="{CCDAB0C6-4106-4CCD-BC4D-A2083C9A2FF8}" type="sibTrans" cxnId="{8A804ADE-D339-4304-82CD-9EDFEB765A37}">
      <dgm:prSet/>
      <dgm:spPr/>
      <dgm:t>
        <a:bodyPr/>
        <a:lstStyle/>
        <a:p>
          <a:endParaRPr lang="cs-CZ"/>
        </a:p>
      </dgm:t>
    </dgm:pt>
    <dgm:pt modelId="{91644EDC-852A-4C05-A6E4-A2B3DC8CE7F5}">
      <dgm:prSet phldrT="[Text]"/>
      <dgm:spPr/>
      <dgm:t>
        <a:bodyPr/>
        <a:lstStyle/>
        <a:p>
          <a:r>
            <a:rPr lang="cs-CZ" dirty="0"/>
            <a:t>podporuje podnikání</a:t>
          </a:r>
        </a:p>
      </dgm:t>
    </dgm:pt>
    <dgm:pt modelId="{BC5DD063-7D29-4C4B-A127-774E0BAEBF6B}" type="parTrans" cxnId="{8DB5597D-A69E-4742-8D54-C1AEF6E00E5F}">
      <dgm:prSet/>
      <dgm:spPr/>
      <dgm:t>
        <a:bodyPr/>
        <a:lstStyle/>
        <a:p>
          <a:endParaRPr lang="cs-CZ"/>
        </a:p>
      </dgm:t>
    </dgm:pt>
    <dgm:pt modelId="{0380D219-B898-4422-AA10-B18B15050EDB}" type="sibTrans" cxnId="{8DB5597D-A69E-4742-8D54-C1AEF6E00E5F}">
      <dgm:prSet/>
      <dgm:spPr/>
      <dgm:t>
        <a:bodyPr/>
        <a:lstStyle/>
        <a:p>
          <a:endParaRPr lang="cs-CZ"/>
        </a:p>
      </dgm:t>
    </dgm:pt>
    <dgm:pt modelId="{81D17F1F-2895-4521-9D86-6F70A8C73B19}">
      <dgm:prSet phldrT="[Text]"/>
      <dgm:spPr/>
      <dgm:t>
        <a:bodyPr/>
        <a:lstStyle/>
        <a:p>
          <a:r>
            <a:rPr lang="cs-CZ" dirty="0"/>
            <a:t>soukromý podnik</a:t>
          </a:r>
        </a:p>
      </dgm:t>
    </dgm:pt>
    <dgm:pt modelId="{C7D10935-03F7-4F05-9C99-5EAC637828F5}" type="parTrans" cxnId="{FBE6FCE7-9141-4659-8D17-5B08FF662303}">
      <dgm:prSet/>
      <dgm:spPr/>
      <dgm:t>
        <a:bodyPr/>
        <a:lstStyle/>
        <a:p>
          <a:endParaRPr lang="cs-CZ"/>
        </a:p>
      </dgm:t>
    </dgm:pt>
    <dgm:pt modelId="{995E45FA-7B04-4D01-ACE5-0C40C48790AA}" type="sibTrans" cxnId="{FBE6FCE7-9141-4659-8D17-5B08FF662303}">
      <dgm:prSet/>
      <dgm:spPr/>
      <dgm:t>
        <a:bodyPr/>
        <a:lstStyle/>
        <a:p>
          <a:endParaRPr lang="cs-CZ"/>
        </a:p>
      </dgm:t>
    </dgm:pt>
    <dgm:pt modelId="{362E5AB3-BD2D-4562-BC60-E71E6ECE0E43}" type="pres">
      <dgm:prSet presAssocID="{21F580E9-99BD-4A65-BA27-EDA812C19C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0366CC-3369-4156-881D-54F0175E6CCC}" type="pres">
      <dgm:prSet presAssocID="{88580F90-4AC3-4FC1-B9F9-8862E3C8E94F}" presName="root1" presStyleCnt="0"/>
      <dgm:spPr/>
    </dgm:pt>
    <dgm:pt modelId="{4FF8F6E9-7575-44B1-9831-9945124D8F45}" type="pres">
      <dgm:prSet presAssocID="{88580F90-4AC3-4FC1-B9F9-8862E3C8E94F}" presName="LevelOneTextNode" presStyleLbl="node0" presStyleIdx="0" presStyleCnt="1">
        <dgm:presLayoutVars>
          <dgm:chPref val="3"/>
        </dgm:presLayoutVars>
      </dgm:prSet>
      <dgm:spPr/>
    </dgm:pt>
    <dgm:pt modelId="{0BDD6CBD-3AD7-4083-9A66-101124BD280B}" type="pres">
      <dgm:prSet presAssocID="{88580F90-4AC3-4FC1-B9F9-8862E3C8E94F}" presName="level2hierChild" presStyleCnt="0"/>
      <dgm:spPr/>
    </dgm:pt>
    <dgm:pt modelId="{BCC44291-C253-4D24-BA47-7A15BC2E78BF}" type="pres">
      <dgm:prSet presAssocID="{A27E8618-1D69-4C23-A096-43055D2092E6}" presName="conn2-1" presStyleLbl="parChTrans1D2" presStyleIdx="0" presStyleCnt="2"/>
      <dgm:spPr/>
    </dgm:pt>
    <dgm:pt modelId="{068ACC85-49E7-4F68-9962-DB13E456FED3}" type="pres">
      <dgm:prSet presAssocID="{A27E8618-1D69-4C23-A096-43055D2092E6}" presName="connTx" presStyleLbl="parChTrans1D2" presStyleIdx="0" presStyleCnt="2"/>
      <dgm:spPr/>
    </dgm:pt>
    <dgm:pt modelId="{FBCD56CF-93CC-474B-A786-C2C530E0FE2C}" type="pres">
      <dgm:prSet presAssocID="{C24C672A-3909-48A6-877F-4F62D7AA668F}" presName="root2" presStyleCnt="0"/>
      <dgm:spPr/>
    </dgm:pt>
    <dgm:pt modelId="{350A7841-29AB-4851-99CD-2A883D06E266}" type="pres">
      <dgm:prSet presAssocID="{C24C672A-3909-48A6-877F-4F62D7AA668F}" presName="LevelTwoTextNode" presStyleLbl="node2" presStyleIdx="0" presStyleCnt="2">
        <dgm:presLayoutVars>
          <dgm:chPref val="3"/>
        </dgm:presLayoutVars>
      </dgm:prSet>
      <dgm:spPr/>
    </dgm:pt>
    <dgm:pt modelId="{6335FA1E-5907-4FB9-828A-F5C312F7E3DF}" type="pres">
      <dgm:prSet presAssocID="{C24C672A-3909-48A6-877F-4F62D7AA668F}" presName="level3hierChild" presStyleCnt="0"/>
      <dgm:spPr/>
    </dgm:pt>
    <dgm:pt modelId="{5D83BC26-F630-47AF-A7A1-5244D83D9676}" type="pres">
      <dgm:prSet presAssocID="{D1766E0C-6BE9-4742-8909-A96A2F7B0778}" presName="conn2-1" presStyleLbl="parChTrans1D3" presStyleIdx="0" presStyleCnt="3"/>
      <dgm:spPr/>
    </dgm:pt>
    <dgm:pt modelId="{B55E51A2-6EBF-4233-AF14-84263611CC68}" type="pres">
      <dgm:prSet presAssocID="{D1766E0C-6BE9-4742-8909-A96A2F7B0778}" presName="connTx" presStyleLbl="parChTrans1D3" presStyleIdx="0" presStyleCnt="3"/>
      <dgm:spPr/>
    </dgm:pt>
    <dgm:pt modelId="{533C6A32-219D-4827-AABB-A7CDD161440B}" type="pres">
      <dgm:prSet presAssocID="{5FA00796-8925-4D31-B555-F4877279EE46}" presName="root2" presStyleCnt="0"/>
      <dgm:spPr/>
    </dgm:pt>
    <dgm:pt modelId="{62721686-2D13-4531-A626-6FAC6072356F}" type="pres">
      <dgm:prSet presAssocID="{5FA00796-8925-4D31-B555-F4877279EE46}" presName="LevelTwoTextNode" presStyleLbl="node3" presStyleIdx="0" presStyleCnt="3">
        <dgm:presLayoutVars>
          <dgm:chPref val="3"/>
        </dgm:presLayoutVars>
      </dgm:prSet>
      <dgm:spPr/>
    </dgm:pt>
    <dgm:pt modelId="{6167B939-D1DE-4F90-9F05-4F5668EE0090}" type="pres">
      <dgm:prSet presAssocID="{5FA00796-8925-4D31-B555-F4877279EE46}" presName="level3hierChild" presStyleCnt="0"/>
      <dgm:spPr/>
    </dgm:pt>
    <dgm:pt modelId="{3EBFB1C0-F7B2-46AD-8046-048472A6DAE3}" type="pres">
      <dgm:prSet presAssocID="{86B7C959-BD55-4D7A-BE2F-E63A516AADA0}" presName="conn2-1" presStyleLbl="parChTrans1D3" presStyleIdx="1" presStyleCnt="3"/>
      <dgm:spPr/>
    </dgm:pt>
    <dgm:pt modelId="{2C7EA9CF-9CDA-4BD2-A75B-7DB592096654}" type="pres">
      <dgm:prSet presAssocID="{86B7C959-BD55-4D7A-BE2F-E63A516AADA0}" presName="connTx" presStyleLbl="parChTrans1D3" presStyleIdx="1" presStyleCnt="3"/>
      <dgm:spPr/>
    </dgm:pt>
    <dgm:pt modelId="{6D2EF296-B582-4B62-93FB-344C809692FB}" type="pres">
      <dgm:prSet presAssocID="{3A2517E1-559A-44E8-ABED-E13104394E3F}" presName="root2" presStyleCnt="0"/>
      <dgm:spPr/>
    </dgm:pt>
    <dgm:pt modelId="{A8B75F6F-978F-40C9-85B8-708C47DC796A}" type="pres">
      <dgm:prSet presAssocID="{3A2517E1-559A-44E8-ABED-E13104394E3F}" presName="LevelTwoTextNode" presStyleLbl="node3" presStyleIdx="1" presStyleCnt="3">
        <dgm:presLayoutVars>
          <dgm:chPref val="3"/>
        </dgm:presLayoutVars>
      </dgm:prSet>
      <dgm:spPr/>
    </dgm:pt>
    <dgm:pt modelId="{A136F16B-9D84-4F44-8DFA-02BB943994FF}" type="pres">
      <dgm:prSet presAssocID="{3A2517E1-559A-44E8-ABED-E13104394E3F}" presName="level3hierChild" presStyleCnt="0"/>
      <dgm:spPr/>
    </dgm:pt>
    <dgm:pt modelId="{587F2F78-2EFC-4565-BB82-C6685C8AD24D}" type="pres">
      <dgm:prSet presAssocID="{BC5DD063-7D29-4C4B-A127-774E0BAEBF6B}" presName="conn2-1" presStyleLbl="parChTrans1D2" presStyleIdx="1" presStyleCnt="2"/>
      <dgm:spPr/>
    </dgm:pt>
    <dgm:pt modelId="{7050D1E3-1C01-4AF6-9DAC-840F3416113A}" type="pres">
      <dgm:prSet presAssocID="{BC5DD063-7D29-4C4B-A127-774E0BAEBF6B}" presName="connTx" presStyleLbl="parChTrans1D2" presStyleIdx="1" presStyleCnt="2"/>
      <dgm:spPr/>
    </dgm:pt>
    <dgm:pt modelId="{E950D8CC-A017-4CE7-864B-34D8BE5F3D26}" type="pres">
      <dgm:prSet presAssocID="{91644EDC-852A-4C05-A6E4-A2B3DC8CE7F5}" presName="root2" presStyleCnt="0"/>
      <dgm:spPr/>
    </dgm:pt>
    <dgm:pt modelId="{C150416B-7C14-43EC-94A8-F8F5FF5A1F52}" type="pres">
      <dgm:prSet presAssocID="{91644EDC-852A-4C05-A6E4-A2B3DC8CE7F5}" presName="LevelTwoTextNode" presStyleLbl="node2" presStyleIdx="1" presStyleCnt="2">
        <dgm:presLayoutVars>
          <dgm:chPref val="3"/>
        </dgm:presLayoutVars>
      </dgm:prSet>
      <dgm:spPr/>
    </dgm:pt>
    <dgm:pt modelId="{96086445-D5EE-4D7F-9FA9-D9029753B9C7}" type="pres">
      <dgm:prSet presAssocID="{91644EDC-852A-4C05-A6E4-A2B3DC8CE7F5}" presName="level3hierChild" presStyleCnt="0"/>
      <dgm:spPr/>
    </dgm:pt>
    <dgm:pt modelId="{5220FF8B-DC58-43EB-BCE9-39BD5C96FD13}" type="pres">
      <dgm:prSet presAssocID="{C7D10935-03F7-4F05-9C99-5EAC637828F5}" presName="conn2-1" presStyleLbl="parChTrans1D3" presStyleIdx="2" presStyleCnt="3"/>
      <dgm:spPr/>
    </dgm:pt>
    <dgm:pt modelId="{9CF4D75B-EADF-4A3B-BBCF-763E6451C271}" type="pres">
      <dgm:prSet presAssocID="{C7D10935-03F7-4F05-9C99-5EAC637828F5}" presName="connTx" presStyleLbl="parChTrans1D3" presStyleIdx="2" presStyleCnt="3"/>
      <dgm:spPr/>
    </dgm:pt>
    <dgm:pt modelId="{A4F24302-6053-46E6-B087-A0A91DE54FE6}" type="pres">
      <dgm:prSet presAssocID="{81D17F1F-2895-4521-9D86-6F70A8C73B19}" presName="root2" presStyleCnt="0"/>
      <dgm:spPr/>
    </dgm:pt>
    <dgm:pt modelId="{09C3DA42-1ADB-4A11-974B-32CF222C5D54}" type="pres">
      <dgm:prSet presAssocID="{81D17F1F-2895-4521-9D86-6F70A8C73B19}" presName="LevelTwoTextNode" presStyleLbl="node3" presStyleIdx="2" presStyleCnt="3">
        <dgm:presLayoutVars>
          <dgm:chPref val="3"/>
        </dgm:presLayoutVars>
      </dgm:prSet>
      <dgm:spPr/>
    </dgm:pt>
    <dgm:pt modelId="{93CB0E77-5FC7-4B81-A735-3B958D904F7F}" type="pres">
      <dgm:prSet presAssocID="{81D17F1F-2895-4521-9D86-6F70A8C73B19}" presName="level3hierChild" presStyleCnt="0"/>
      <dgm:spPr/>
    </dgm:pt>
  </dgm:ptLst>
  <dgm:cxnLst>
    <dgm:cxn modelId="{3620A208-145C-48C7-AA5F-F8D9ED70C29C}" type="presOf" srcId="{A27E8618-1D69-4C23-A096-43055D2092E6}" destId="{068ACC85-49E7-4F68-9962-DB13E456FED3}" srcOrd="1" destOrd="0" presId="urn:microsoft.com/office/officeart/2005/8/layout/hierarchy2"/>
    <dgm:cxn modelId="{C7AB211E-8127-4240-8730-74C32B9F0A5D}" type="presOf" srcId="{D1766E0C-6BE9-4742-8909-A96A2F7B0778}" destId="{B55E51A2-6EBF-4233-AF14-84263611CC68}" srcOrd="1" destOrd="0" presId="urn:microsoft.com/office/officeart/2005/8/layout/hierarchy2"/>
    <dgm:cxn modelId="{479B3362-0037-4D1A-9E96-5FD4237DC321}" type="presOf" srcId="{C7D10935-03F7-4F05-9C99-5EAC637828F5}" destId="{9CF4D75B-EADF-4A3B-BBCF-763E6451C271}" srcOrd="1" destOrd="0" presId="urn:microsoft.com/office/officeart/2005/8/layout/hierarchy2"/>
    <dgm:cxn modelId="{9D599D44-A215-4CA3-8A9B-F42A04AB0CDB}" type="presOf" srcId="{88580F90-4AC3-4FC1-B9F9-8862E3C8E94F}" destId="{4FF8F6E9-7575-44B1-9831-9945124D8F45}" srcOrd="0" destOrd="0" presId="urn:microsoft.com/office/officeart/2005/8/layout/hierarchy2"/>
    <dgm:cxn modelId="{5DC3194E-4C9C-4882-9E0B-52411E969376}" type="presOf" srcId="{C7D10935-03F7-4F05-9C99-5EAC637828F5}" destId="{5220FF8B-DC58-43EB-BCE9-39BD5C96FD13}" srcOrd="0" destOrd="0" presId="urn:microsoft.com/office/officeart/2005/8/layout/hierarchy2"/>
    <dgm:cxn modelId="{8DB5597D-A69E-4742-8D54-C1AEF6E00E5F}" srcId="{88580F90-4AC3-4FC1-B9F9-8862E3C8E94F}" destId="{91644EDC-852A-4C05-A6E4-A2B3DC8CE7F5}" srcOrd="1" destOrd="0" parTransId="{BC5DD063-7D29-4C4B-A127-774E0BAEBF6B}" sibTransId="{0380D219-B898-4422-AA10-B18B15050EDB}"/>
    <dgm:cxn modelId="{D6E25184-9913-4BF3-B389-E814EA54F06B}" type="presOf" srcId="{21F580E9-99BD-4A65-BA27-EDA812C19C44}" destId="{362E5AB3-BD2D-4562-BC60-E71E6ECE0E43}" srcOrd="0" destOrd="0" presId="urn:microsoft.com/office/officeart/2005/8/layout/hierarchy2"/>
    <dgm:cxn modelId="{99529D9C-474A-45A9-9B06-91E27F44ADC8}" type="presOf" srcId="{A27E8618-1D69-4C23-A096-43055D2092E6}" destId="{BCC44291-C253-4D24-BA47-7A15BC2E78BF}" srcOrd="0" destOrd="0" presId="urn:microsoft.com/office/officeart/2005/8/layout/hierarchy2"/>
    <dgm:cxn modelId="{A6EB70A1-3ED9-4931-B666-FA3B14B69486}" type="presOf" srcId="{81D17F1F-2895-4521-9D86-6F70A8C73B19}" destId="{09C3DA42-1ADB-4A11-974B-32CF222C5D54}" srcOrd="0" destOrd="0" presId="urn:microsoft.com/office/officeart/2005/8/layout/hierarchy2"/>
    <dgm:cxn modelId="{914985A3-62D5-4153-BF20-66275E86CC7E}" srcId="{C24C672A-3909-48A6-877F-4F62D7AA668F}" destId="{5FA00796-8925-4D31-B555-F4877279EE46}" srcOrd="0" destOrd="0" parTransId="{D1766E0C-6BE9-4742-8909-A96A2F7B0778}" sibTransId="{D6241B12-589B-4912-BB0D-42F4FDB8921B}"/>
    <dgm:cxn modelId="{CE0FDCA3-50D8-44E8-B4E9-9536FC205DB7}" type="presOf" srcId="{3A2517E1-559A-44E8-ABED-E13104394E3F}" destId="{A8B75F6F-978F-40C9-85B8-708C47DC796A}" srcOrd="0" destOrd="0" presId="urn:microsoft.com/office/officeart/2005/8/layout/hierarchy2"/>
    <dgm:cxn modelId="{8DA8B2A6-20DC-47F8-B772-9AFEECC976DA}" type="presOf" srcId="{86B7C959-BD55-4D7A-BE2F-E63A516AADA0}" destId="{2C7EA9CF-9CDA-4BD2-A75B-7DB592096654}" srcOrd="1" destOrd="0" presId="urn:microsoft.com/office/officeart/2005/8/layout/hierarchy2"/>
    <dgm:cxn modelId="{9EDDF8B2-6877-4BAC-BE68-10E39D83A2E9}" type="presOf" srcId="{86B7C959-BD55-4D7A-BE2F-E63A516AADA0}" destId="{3EBFB1C0-F7B2-46AD-8046-048472A6DAE3}" srcOrd="0" destOrd="0" presId="urn:microsoft.com/office/officeart/2005/8/layout/hierarchy2"/>
    <dgm:cxn modelId="{02DAA0B8-2F50-4B2C-A1EE-D59D8C0264DB}" type="presOf" srcId="{BC5DD063-7D29-4C4B-A127-774E0BAEBF6B}" destId="{7050D1E3-1C01-4AF6-9DAC-840F3416113A}" srcOrd="1" destOrd="0" presId="urn:microsoft.com/office/officeart/2005/8/layout/hierarchy2"/>
    <dgm:cxn modelId="{60E880C0-0188-4422-9698-6999F7EE565B}" srcId="{88580F90-4AC3-4FC1-B9F9-8862E3C8E94F}" destId="{C24C672A-3909-48A6-877F-4F62D7AA668F}" srcOrd="0" destOrd="0" parTransId="{A27E8618-1D69-4C23-A096-43055D2092E6}" sibTransId="{8EF90A79-4400-4D1F-A1DF-233BCCCABE0C}"/>
    <dgm:cxn modelId="{4B59ABD3-EA34-4050-9A23-122D33CE38E6}" type="presOf" srcId="{5FA00796-8925-4D31-B555-F4877279EE46}" destId="{62721686-2D13-4531-A626-6FAC6072356F}" srcOrd="0" destOrd="0" presId="urn:microsoft.com/office/officeart/2005/8/layout/hierarchy2"/>
    <dgm:cxn modelId="{4913CFD3-076F-4698-9BFE-DD0B39D0AA2B}" type="presOf" srcId="{BC5DD063-7D29-4C4B-A127-774E0BAEBF6B}" destId="{587F2F78-2EFC-4565-BB82-C6685C8AD24D}" srcOrd="0" destOrd="0" presId="urn:microsoft.com/office/officeart/2005/8/layout/hierarchy2"/>
    <dgm:cxn modelId="{897FFED7-8A35-487B-A318-F513F53A94C3}" type="presOf" srcId="{91644EDC-852A-4C05-A6E4-A2B3DC8CE7F5}" destId="{C150416B-7C14-43EC-94A8-F8F5FF5A1F52}" srcOrd="0" destOrd="0" presId="urn:microsoft.com/office/officeart/2005/8/layout/hierarchy2"/>
    <dgm:cxn modelId="{8A804ADE-D339-4304-82CD-9EDFEB765A37}" srcId="{C24C672A-3909-48A6-877F-4F62D7AA668F}" destId="{3A2517E1-559A-44E8-ABED-E13104394E3F}" srcOrd="1" destOrd="0" parTransId="{86B7C959-BD55-4D7A-BE2F-E63A516AADA0}" sibTransId="{CCDAB0C6-4106-4CCD-BC4D-A2083C9A2FF8}"/>
    <dgm:cxn modelId="{FBE6FCE7-9141-4659-8D17-5B08FF662303}" srcId="{91644EDC-852A-4C05-A6E4-A2B3DC8CE7F5}" destId="{81D17F1F-2895-4521-9D86-6F70A8C73B19}" srcOrd="0" destOrd="0" parTransId="{C7D10935-03F7-4F05-9C99-5EAC637828F5}" sibTransId="{995E45FA-7B04-4D01-ACE5-0C40C48790AA}"/>
    <dgm:cxn modelId="{68E953F5-6122-46CC-BF7A-0701FD3D68EB}" srcId="{21F580E9-99BD-4A65-BA27-EDA812C19C44}" destId="{88580F90-4AC3-4FC1-B9F9-8862E3C8E94F}" srcOrd="0" destOrd="0" parTransId="{620D8DBC-F2D0-437A-A665-24103C800351}" sibTransId="{5054542F-A5EB-4386-A62E-B0619949FAA7}"/>
    <dgm:cxn modelId="{7D214AFC-853A-4806-9BC8-C2E2F17F1F8E}" type="presOf" srcId="{D1766E0C-6BE9-4742-8909-A96A2F7B0778}" destId="{5D83BC26-F630-47AF-A7A1-5244D83D9676}" srcOrd="0" destOrd="0" presId="urn:microsoft.com/office/officeart/2005/8/layout/hierarchy2"/>
    <dgm:cxn modelId="{0B2A3DFF-8928-4DF7-A280-F0A666FBBE35}" type="presOf" srcId="{C24C672A-3909-48A6-877F-4F62D7AA668F}" destId="{350A7841-29AB-4851-99CD-2A883D06E266}" srcOrd="0" destOrd="0" presId="urn:microsoft.com/office/officeart/2005/8/layout/hierarchy2"/>
    <dgm:cxn modelId="{CDCAEE31-7A69-4D57-9E30-963F41386055}" type="presParOf" srcId="{362E5AB3-BD2D-4562-BC60-E71E6ECE0E43}" destId="{CA0366CC-3369-4156-881D-54F0175E6CCC}" srcOrd="0" destOrd="0" presId="urn:microsoft.com/office/officeart/2005/8/layout/hierarchy2"/>
    <dgm:cxn modelId="{8AB53923-9A85-483E-A918-FA093521D193}" type="presParOf" srcId="{CA0366CC-3369-4156-881D-54F0175E6CCC}" destId="{4FF8F6E9-7575-44B1-9831-9945124D8F45}" srcOrd="0" destOrd="0" presId="urn:microsoft.com/office/officeart/2005/8/layout/hierarchy2"/>
    <dgm:cxn modelId="{AED01A40-7458-4770-A056-B52E0A7E5E66}" type="presParOf" srcId="{CA0366CC-3369-4156-881D-54F0175E6CCC}" destId="{0BDD6CBD-3AD7-4083-9A66-101124BD280B}" srcOrd="1" destOrd="0" presId="urn:microsoft.com/office/officeart/2005/8/layout/hierarchy2"/>
    <dgm:cxn modelId="{528433BF-A149-48D9-A12C-6F608BBEF8CF}" type="presParOf" srcId="{0BDD6CBD-3AD7-4083-9A66-101124BD280B}" destId="{BCC44291-C253-4D24-BA47-7A15BC2E78BF}" srcOrd="0" destOrd="0" presId="urn:microsoft.com/office/officeart/2005/8/layout/hierarchy2"/>
    <dgm:cxn modelId="{C2CBC7B2-A9A1-46DC-A8D7-50C9859E4A36}" type="presParOf" srcId="{BCC44291-C253-4D24-BA47-7A15BC2E78BF}" destId="{068ACC85-49E7-4F68-9962-DB13E456FED3}" srcOrd="0" destOrd="0" presId="urn:microsoft.com/office/officeart/2005/8/layout/hierarchy2"/>
    <dgm:cxn modelId="{922923EC-D9EA-4F8B-B3F8-098DAAED9759}" type="presParOf" srcId="{0BDD6CBD-3AD7-4083-9A66-101124BD280B}" destId="{FBCD56CF-93CC-474B-A786-C2C530E0FE2C}" srcOrd="1" destOrd="0" presId="urn:microsoft.com/office/officeart/2005/8/layout/hierarchy2"/>
    <dgm:cxn modelId="{E6A8A795-4243-4418-84EF-302ADA94470E}" type="presParOf" srcId="{FBCD56CF-93CC-474B-A786-C2C530E0FE2C}" destId="{350A7841-29AB-4851-99CD-2A883D06E266}" srcOrd="0" destOrd="0" presId="urn:microsoft.com/office/officeart/2005/8/layout/hierarchy2"/>
    <dgm:cxn modelId="{3A344912-0DD8-43AA-9D0E-CA3461A2A9AB}" type="presParOf" srcId="{FBCD56CF-93CC-474B-A786-C2C530E0FE2C}" destId="{6335FA1E-5907-4FB9-828A-F5C312F7E3DF}" srcOrd="1" destOrd="0" presId="urn:microsoft.com/office/officeart/2005/8/layout/hierarchy2"/>
    <dgm:cxn modelId="{4419162C-49EC-4049-AB16-012C84B2E2E8}" type="presParOf" srcId="{6335FA1E-5907-4FB9-828A-F5C312F7E3DF}" destId="{5D83BC26-F630-47AF-A7A1-5244D83D9676}" srcOrd="0" destOrd="0" presId="urn:microsoft.com/office/officeart/2005/8/layout/hierarchy2"/>
    <dgm:cxn modelId="{13FFDFA2-B1E8-4EF4-964C-590B4921E76C}" type="presParOf" srcId="{5D83BC26-F630-47AF-A7A1-5244D83D9676}" destId="{B55E51A2-6EBF-4233-AF14-84263611CC68}" srcOrd="0" destOrd="0" presId="urn:microsoft.com/office/officeart/2005/8/layout/hierarchy2"/>
    <dgm:cxn modelId="{ADEB0477-DA6A-495D-BCC5-3C21BE9E56F3}" type="presParOf" srcId="{6335FA1E-5907-4FB9-828A-F5C312F7E3DF}" destId="{533C6A32-219D-4827-AABB-A7CDD161440B}" srcOrd="1" destOrd="0" presId="urn:microsoft.com/office/officeart/2005/8/layout/hierarchy2"/>
    <dgm:cxn modelId="{8FD4B912-FD3D-403B-BBF1-AE71B98F8887}" type="presParOf" srcId="{533C6A32-219D-4827-AABB-A7CDD161440B}" destId="{62721686-2D13-4531-A626-6FAC6072356F}" srcOrd="0" destOrd="0" presId="urn:microsoft.com/office/officeart/2005/8/layout/hierarchy2"/>
    <dgm:cxn modelId="{E36C7E0C-A02C-46CB-B56B-9CB5C1333868}" type="presParOf" srcId="{533C6A32-219D-4827-AABB-A7CDD161440B}" destId="{6167B939-D1DE-4F90-9F05-4F5668EE0090}" srcOrd="1" destOrd="0" presId="urn:microsoft.com/office/officeart/2005/8/layout/hierarchy2"/>
    <dgm:cxn modelId="{06DF62E7-4A0F-4093-A65B-1A29D99AB6E5}" type="presParOf" srcId="{6335FA1E-5907-4FB9-828A-F5C312F7E3DF}" destId="{3EBFB1C0-F7B2-46AD-8046-048472A6DAE3}" srcOrd="2" destOrd="0" presId="urn:microsoft.com/office/officeart/2005/8/layout/hierarchy2"/>
    <dgm:cxn modelId="{A55AF3D8-0DA4-4857-AD68-B44B7EFA9316}" type="presParOf" srcId="{3EBFB1C0-F7B2-46AD-8046-048472A6DAE3}" destId="{2C7EA9CF-9CDA-4BD2-A75B-7DB592096654}" srcOrd="0" destOrd="0" presId="urn:microsoft.com/office/officeart/2005/8/layout/hierarchy2"/>
    <dgm:cxn modelId="{929A2464-9E68-4664-B377-70058D45AB8F}" type="presParOf" srcId="{6335FA1E-5907-4FB9-828A-F5C312F7E3DF}" destId="{6D2EF296-B582-4B62-93FB-344C809692FB}" srcOrd="3" destOrd="0" presId="urn:microsoft.com/office/officeart/2005/8/layout/hierarchy2"/>
    <dgm:cxn modelId="{D0EC22E3-D86D-4A71-ACAB-EC390C771B8F}" type="presParOf" srcId="{6D2EF296-B582-4B62-93FB-344C809692FB}" destId="{A8B75F6F-978F-40C9-85B8-708C47DC796A}" srcOrd="0" destOrd="0" presId="urn:microsoft.com/office/officeart/2005/8/layout/hierarchy2"/>
    <dgm:cxn modelId="{8FB67EED-BCFF-452A-99D9-3DD072C11193}" type="presParOf" srcId="{6D2EF296-B582-4B62-93FB-344C809692FB}" destId="{A136F16B-9D84-4F44-8DFA-02BB943994FF}" srcOrd="1" destOrd="0" presId="urn:microsoft.com/office/officeart/2005/8/layout/hierarchy2"/>
    <dgm:cxn modelId="{42317BE2-DE8E-4EAB-B18C-41AD02EE876E}" type="presParOf" srcId="{0BDD6CBD-3AD7-4083-9A66-101124BD280B}" destId="{587F2F78-2EFC-4565-BB82-C6685C8AD24D}" srcOrd="2" destOrd="0" presId="urn:microsoft.com/office/officeart/2005/8/layout/hierarchy2"/>
    <dgm:cxn modelId="{D0146BD1-8F4C-40FD-923D-9CA1A76E41FE}" type="presParOf" srcId="{587F2F78-2EFC-4565-BB82-C6685C8AD24D}" destId="{7050D1E3-1C01-4AF6-9DAC-840F3416113A}" srcOrd="0" destOrd="0" presId="urn:microsoft.com/office/officeart/2005/8/layout/hierarchy2"/>
    <dgm:cxn modelId="{E26D540E-1AC2-4CB6-A662-D6BDE3DC8EC4}" type="presParOf" srcId="{0BDD6CBD-3AD7-4083-9A66-101124BD280B}" destId="{E950D8CC-A017-4CE7-864B-34D8BE5F3D26}" srcOrd="3" destOrd="0" presId="urn:microsoft.com/office/officeart/2005/8/layout/hierarchy2"/>
    <dgm:cxn modelId="{22F00381-91EB-4CDB-8B51-ADECAE33432F}" type="presParOf" srcId="{E950D8CC-A017-4CE7-864B-34D8BE5F3D26}" destId="{C150416B-7C14-43EC-94A8-F8F5FF5A1F52}" srcOrd="0" destOrd="0" presId="urn:microsoft.com/office/officeart/2005/8/layout/hierarchy2"/>
    <dgm:cxn modelId="{7EAFC76A-18D5-4FE2-9AFB-2BB6AFCD3CF0}" type="presParOf" srcId="{E950D8CC-A017-4CE7-864B-34D8BE5F3D26}" destId="{96086445-D5EE-4D7F-9FA9-D9029753B9C7}" srcOrd="1" destOrd="0" presId="urn:microsoft.com/office/officeart/2005/8/layout/hierarchy2"/>
    <dgm:cxn modelId="{CAEEF3F2-49D8-425E-AE48-E5B9EB393EFD}" type="presParOf" srcId="{96086445-D5EE-4D7F-9FA9-D9029753B9C7}" destId="{5220FF8B-DC58-43EB-BCE9-39BD5C96FD13}" srcOrd="0" destOrd="0" presId="urn:microsoft.com/office/officeart/2005/8/layout/hierarchy2"/>
    <dgm:cxn modelId="{CF237DFE-0D43-471F-B795-37BE9AE14B8E}" type="presParOf" srcId="{5220FF8B-DC58-43EB-BCE9-39BD5C96FD13}" destId="{9CF4D75B-EADF-4A3B-BBCF-763E6451C271}" srcOrd="0" destOrd="0" presId="urn:microsoft.com/office/officeart/2005/8/layout/hierarchy2"/>
    <dgm:cxn modelId="{0956A02C-5517-41FB-8461-A2E5ECB3C84F}" type="presParOf" srcId="{96086445-D5EE-4D7F-9FA9-D9029753B9C7}" destId="{A4F24302-6053-46E6-B087-A0A91DE54FE6}" srcOrd="1" destOrd="0" presId="urn:microsoft.com/office/officeart/2005/8/layout/hierarchy2"/>
    <dgm:cxn modelId="{7E61242F-D987-4487-AFEF-3B2F210399C4}" type="presParOf" srcId="{A4F24302-6053-46E6-B087-A0A91DE54FE6}" destId="{09C3DA42-1ADB-4A11-974B-32CF222C5D54}" srcOrd="0" destOrd="0" presId="urn:microsoft.com/office/officeart/2005/8/layout/hierarchy2"/>
    <dgm:cxn modelId="{14310892-5BE1-4119-8B8B-CFABEED2004D}" type="presParOf" srcId="{A4F24302-6053-46E6-B087-A0A91DE54FE6}" destId="{93CB0E77-5FC7-4B81-A735-3B958D904F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C938C3-979B-4269-930B-BE2E6E5A51E6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cs-CZ"/>
        </a:p>
      </dgm:t>
    </dgm:pt>
    <dgm:pt modelId="{75A25303-E2D3-46F5-833D-71E28BA327F9}">
      <dgm:prSet custT="1"/>
      <dgm:spPr/>
      <dgm:t>
        <a:bodyPr/>
        <a:lstStyle/>
        <a:p>
          <a:pPr algn="ctr"/>
          <a:r>
            <a:rPr lang="cs-CZ" sz="2400" b="1" dirty="0"/>
            <a:t>VÝHODY</a:t>
          </a:r>
          <a:endParaRPr lang="cs-CZ" sz="2400" dirty="0"/>
        </a:p>
      </dgm:t>
    </dgm:pt>
    <dgm:pt modelId="{338EF555-AF6D-4B5A-9C83-2E00627F4559}" type="parTrans" cxnId="{5163DC37-9218-418E-BD23-2D417C221511}">
      <dgm:prSet/>
      <dgm:spPr/>
      <dgm:t>
        <a:bodyPr/>
        <a:lstStyle/>
        <a:p>
          <a:endParaRPr lang="cs-CZ"/>
        </a:p>
      </dgm:t>
    </dgm:pt>
    <dgm:pt modelId="{1E3A2A4A-F8DF-4778-BCC7-AD016FE43BF6}" type="sibTrans" cxnId="{5163DC37-9218-418E-BD23-2D417C221511}">
      <dgm:prSet/>
      <dgm:spPr/>
      <dgm:t>
        <a:bodyPr/>
        <a:lstStyle/>
        <a:p>
          <a:endParaRPr lang="cs-CZ"/>
        </a:p>
      </dgm:t>
    </dgm:pt>
    <dgm:pt modelId="{7D1714C8-09CF-473F-83B9-ECF0E473848B}">
      <dgm:prSet custT="1"/>
      <dgm:spPr/>
      <dgm:t>
        <a:bodyPr/>
        <a:lstStyle/>
        <a:p>
          <a:pPr algn="l"/>
          <a:r>
            <a:rPr lang="cs-CZ" sz="2200" b="0" dirty="0"/>
            <a:t>velmi nízký základní kapitál, min. vklad ve výši pouze 1 Kč</a:t>
          </a:r>
          <a:endParaRPr lang="cs-CZ" sz="2200" dirty="0"/>
        </a:p>
      </dgm:t>
    </dgm:pt>
    <dgm:pt modelId="{5ADAD5C1-DBCF-4E79-A43A-6148A2DEAFD3}" type="parTrans" cxnId="{7CDED50D-45A7-4144-A1C9-EBBF3C6591E6}">
      <dgm:prSet/>
      <dgm:spPr/>
      <dgm:t>
        <a:bodyPr/>
        <a:lstStyle/>
        <a:p>
          <a:endParaRPr lang="cs-CZ"/>
        </a:p>
      </dgm:t>
    </dgm:pt>
    <dgm:pt modelId="{2436A882-A16B-40E0-87DA-5E55412EBC1F}" type="sibTrans" cxnId="{7CDED50D-45A7-4144-A1C9-EBBF3C6591E6}">
      <dgm:prSet/>
      <dgm:spPr/>
      <dgm:t>
        <a:bodyPr/>
        <a:lstStyle/>
        <a:p>
          <a:endParaRPr lang="cs-CZ"/>
        </a:p>
      </dgm:t>
    </dgm:pt>
    <dgm:pt modelId="{DD9E2958-EB04-42BB-B143-81D45F8F1B5D}">
      <dgm:prSet custT="1"/>
      <dgm:spPr/>
      <dgm:t>
        <a:bodyPr/>
        <a:lstStyle/>
        <a:p>
          <a:pPr algn="l"/>
          <a:r>
            <a:rPr lang="cs-CZ" sz="2200" b="0" dirty="0"/>
            <a:t>jednoduchost zřízení</a:t>
          </a:r>
          <a:endParaRPr lang="cs-CZ" sz="2200" dirty="0"/>
        </a:p>
      </dgm:t>
    </dgm:pt>
    <dgm:pt modelId="{2091F841-04EC-487D-9A2F-66D36FA3F020}" type="parTrans" cxnId="{68DB2113-EB5A-4232-B3F7-065ED12F726E}">
      <dgm:prSet/>
      <dgm:spPr/>
      <dgm:t>
        <a:bodyPr/>
        <a:lstStyle/>
        <a:p>
          <a:endParaRPr lang="cs-CZ"/>
        </a:p>
      </dgm:t>
    </dgm:pt>
    <dgm:pt modelId="{447CE0B2-A1D3-4BAA-9C90-A9C07FB079FD}" type="sibTrans" cxnId="{68DB2113-EB5A-4232-B3F7-065ED12F726E}">
      <dgm:prSet/>
      <dgm:spPr/>
      <dgm:t>
        <a:bodyPr/>
        <a:lstStyle/>
        <a:p>
          <a:endParaRPr lang="cs-CZ"/>
        </a:p>
      </dgm:t>
    </dgm:pt>
    <dgm:pt modelId="{1F43280A-1A0E-4339-B2F4-DC15FFB0A1BC}">
      <dgm:prSet custT="1"/>
      <dgm:spPr/>
      <dgm:t>
        <a:bodyPr/>
        <a:lstStyle/>
        <a:p>
          <a:pPr algn="l"/>
          <a:r>
            <a:rPr lang="cs-CZ" sz="2200" b="0" dirty="0"/>
            <a:t>nižší míra byrokracie ze strany státu</a:t>
          </a:r>
          <a:endParaRPr lang="cs-CZ" sz="2200" dirty="0"/>
        </a:p>
      </dgm:t>
    </dgm:pt>
    <dgm:pt modelId="{CAB64F33-9F1E-4D8F-ACB2-3F71CD1A59EE}" type="parTrans" cxnId="{CC30E4C4-9AAF-4F4C-95A7-CE588C956834}">
      <dgm:prSet/>
      <dgm:spPr/>
      <dgm:t>
        <a:bodyPr/>
        <a:lstStyle/>
        <a:p>
          <a:endParaRPr lang="cs-CZ"/>
        </a:p>
      </dgm:t>
    </dgm:pt>
    <dgm:pt modelId="{62AD76D2-DC27-4FBF-9930-BC1D395B15E0}" type="sibTrans" cxnId="{CC30E4C4-9AAF-4F4C-95A7-CE588C956834}">
      <dgm:prSet/>
      <dgm:spPr/>
      <dgm:t>
        <a:bodyPr/>
        <a:lstStyle/>
        <a:p>
          <a:endParaRPr lang="cs-CZ"/>
        </a:p>
      </dgm:t>
    </dgm:pt>
    <dgm:pt modelId="{05969D80-0283-450B-A69C-135DCFD8E018}">
      <dgm:prSet custT="1"/>
      <dgm:spPr/>
      <dgm:t>
        <a:bodyPr/>
        <a:lstStyle/>
        <a:p>
          <a:pPr algn="l"/>
          <a:r>
            <a:rPr lang="cs-CZ" sz="2200" b="0" dirty="0"/>
            <a:t>nižší administrativní náklady</a:t>
          </a:r>
          <a:endParaRPr lang="cs-CZ" sz="2200" dirty="0"/>
        </a:p>
      </dgm:t>
    </dgm:pt>
    <dgm:pt modelId="{46177C6B-3BE9-4F47-8075-73CEEC28C7C4}" type="parTrans" cxnId="{CFBF2E97-50A9-479E-A954-DFB5CEA34355}">
      <dgm:prSet/>
      <dgm:spPr/>
      <dgm:t>
        <a:bodyPr/>
        <a:lstStyle/>
        <a:p>
          <a:endParaRPr lang="cs-CZ"/>
        </a:p>
      </dgm:t>
    </dgm:pt>
    <dgm:pt modelId="{F2E59CBE-8C97-4F1E-B5BB-9BAF8B37158F}" type="sibTrans" cxnId="{CFBF2E97-50A9-479E-A954-DFB5CEA34355}">
      <dgm:prSet/>
      <dgm:spPr/>
      <dgm:t>
        <a:bodyPr/>
        <a:lstStyle/>
        <a:p>
          <a:endParaRPr lang="cs-CZ"/>
        </a:p>
      </dgm:t>
    </dgm:pt>
    <dgm:pt modelId="{29E3152F-23F9-4C77-989A-3F1DDC2D4A70}" type="pres">
      <dgm:prSet presAssocID="{EFC938C3-979B-4269-930B-BE2E6E5A51E6}" presName="cycle" presStyleCnt="0">
        <dgm:presLayoutVars>
          <dgm:dir/>
          <dgm:resizeHandles val="exact"/>
        </dgm:presLayoutVars>
      </dgm:prSet>
      <dgm:spPr/>
    </dgm:pt>
    <dgm:pt modelId="{0634571B-4F04-421E-834B-CA1CA3653452}" type="pres">
      <dgm:prSet presAssocID="{75A25303-E2D3-46F5-833D-71E28BA327F9}" presName="node" presStyleLbl="node1" presStyleIdx="0" presStyleCnt="1">
        <dgm:presLayoutVars>
          <dgm:bulletEnabled val="1"/>
        </dgm:presLayoutVars>
      </dgm:prSet>
      <dgm:spPr/>
    </dgm:pt>
  </dgm:ptLst>
  <dgm:cxnLst>
    <dgm:cxn modelId="{7CDED50D-45A7-4144-A1C9-EBBF3C6591E6}" srcId="{75A25303-E2D3-46F5-833D-71E28BA327F9}" destId="{7D1714C8-09CF-473F-83B9-ECF0E473848B}" srcOrd="0" destOrd="0" parTransId="{5ADAD5C1-DBCF-4E79-A43A-6148A2DEAFD3}" sibTransId="{2436A882-A16B-40E0-87DA-5E55412EBC1F}"/>
    <dgm:cxn modelId="{68DB2113-EB5A-4232-B3F7-065ED12F726E}" srcId="{75A25303-E2D3-46F5-833D-71E28BA327F9}" destId="{DD9E2958-EB04-42BB-B143-81D45F8F1B5D}" srcOrd="1" destOrd="0" parTransId="{2091F841-04EC-487D-9A2F-66D36FA3F020}" sibTransId="{447CE0B2-A1D3-4BAA-9C90-A9C07FB079FD}"/>
    <dgm:cxn modelId="{7CAC9137-2620-42CD-8B01-BE352C9AEF58}" type="presOf" srcId="{1F43280A-1A0E-4339-B2F4-DC15FFB0A1BC}" destId="{0634571B-4F04-421E-834B-CA1CA3653452}" srcOrd="0" destOrd="3" presId="urn:microsoft.com/office/officeart/2005/8/layout/cycle2"/>
    <dgm:cxn modelId="{5163DC37-9218-418E-BD23-2D417C221511}" srcId="{EFC938C3-979B-4269-930B-BE2E6E5A51E6}" destId="{75A25303-E2D3-46F5-833D-71E28BA327F9}" srcOrd="0" destOrd="0" parTransId="{338EF555-AF6D-4B5A-9C83-2E00627F4559}" sibTransId="{1E3A2A4A-F8DF-4778-BCC7-AD016FE43BF6}"/>
    <dgm:cxn modelId="{B884115F-F43A-487B-9C9D-9917E89F6E12}" type="presOf" srcId="{7D1714C8-09CF-473F-83B9-ECF0E473848B}" destId="{0634571B-4F04-421E-834B-CA1CA3653452}" srcOrd="0" destOrd="1" presId="urn:microsoft.com/office/officeart/2005/8/layout/cycle2"/>
    <dgm:cxn modelId="{9C805543-4FCC-4441-AE65-6CFA292A199C}" type="presOf" srcId="{DD9E2958-EB04-42BB-B143-81D45F8F1B5D}" destId="{0634571B-4F04-421E-834B-CA1CA3653452}" srcOrd="0" destOrd="2" presId="urn:microsoft.com/office/officeart/2005/8/layout/cycle2"/>
    <dgm:cxn modelId="{CFBF2E97-50A9-479E-A954-DFB5CEA34355}" srcId="{75A25303-E2D3-46F5-833D-71E28BA327F9}" destId="{05969D80-0283-450B-A69C-135DCFD8E018}" srcOrd="3" destOrd="0" parTransId="{46177C6B-3BE9-4F47-8075-73CEEC28C7C4}" sibTransId="{F2E59CBE-8C97-4F1E-B5BB-9BAF8B37158F}"/>
    <dgm:cxn modelId="{24F4C3A1-7583-47CC-B9CE-E85070B7DB8E}" type="presOf" srcId="{05969D80-0283-450B-A69C-135DCFD8E018}" destId="{0634571B-4F04-421E-834B-CA1CA3653452}" srcOrd="0" destOrd="4" presId="urn:microsoft.com/office/officeart/2005/8/layout/cycle2"/>
    <dgm:cxn modelId="{CC30E4C4-9AAF-4F4C-95A7-CE588C956834}" srcId="{75A25303-E2D3-46F5-833D-71E28BA327F9}" destId="{1F43280A-1A0E-4339-B2F4-DC15FFB0A1BC}" srcOrd="2" destOrd="0" parTransId="{CAB64F33-9F1E-4D8F-ACB2-3F71CD1A59EE}" sibTransId="{62AD76D2-DC27-4FBF-9930-BC1D395B15E0}"/>
    <dgm:cxn modelId="{BA9641EE-E893-44F6-A45A-57A2E3664B0E}" type="presOf" srcId="{75A25303-E2D3-46F5-833D-71E28BA327F9}" destId="{0634571B-4F04-421E-834B-CA1CA3653452}" srcOrd="0" destOrd="0" presId="urn:microsoft.com/office/officeart/2005/8/layout/cycle2"/>
    <dgm:cxn modelId="{C679CEF5-2AF2-4EA6-AB66-8AE96F181D33}" type="presOf" srcId="{EFC938C3-979B-4269-930B-BE2E6E5A51E6}" destId="{29E3152F-23F9-4C77-989A-3F1DDC2D4A70}" srcOrd="0" destOrd="0" presId="urn:microsoft.com/office/officeart/2005/8/layout/cycle2"/>
    <dgm:cxn modelId="{309A4FC4-5A2F-4F31-B0E7-D87D3C09C08F}" type="presParOf" srcId="{29E3152F-23F9-4C77-989A-3F1DDC2D4A70}" destId="{0634571B-4F04-421E-834B-CA1CA36534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9533CB-CF0E-4888-87A7-9B5101790C97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cs-CZ"/>
        </a:p>
      </dgm:t>
    </dgm:pt>
    <dgm:pt modelId="{04AB6952-B3B2-458A-B0D2-D89823D5C8CC}">
      <dgm:prSet custT="1"/>
      <dgm:spPr/>
      <dgm:t>
        <a:bodyPr/>
        <a:lstStyle/>
        <a:p>
          <a:pPr algn="ctr"/>
          <a:r>
            <a:rPr lang="cs-CZ" sz="2400" b="1" dirty="0"/>
            <a:t>NEVÝHODY</a:t>
          </a:r>
          <a:endParaRPr lang="cs-CZ" sz="2400" dirty="0"/>
        </a:p>
      </dgm:t>
    </dgm:pt>
    <dgm:pt modelId="{73406EBE-F5CE-483C-BDF7-5F7F8E60AEB0}" type="parTrans" cxnId="{7D744EB5-CCD1-45B3-8BA5-9A33E757D755}">
      <dgm:prSet/>
      <dgm:spPr/>
      <dgm:t>
        <a:bodyPr/>
        <a:lstStyle/>
        <a:p>
          <a:endParaRPr lang="cs-CZ"/>
        </a:p>
      </dgm:t>
    </dgm:pt>
    <dgm:pt modelId="{D3CD09ED-CBB0-4BEF-8DC7-4D5B4E65B31B}" type="sibTrans" cxnId="{7D744EB5-CCD1-45B3-8BA5-9A33E757D755}">
      <dgm:prSet/>
      <dgm:spPr/>
      <dgm:t>
        <a:bodyPr/>
        <a:lstStyle/>
        <a:p>
          <a:endParaRPr lang="cs-CZ"/>
        </a:p>
      </dgm:t>
    </dgm:pt>
    <dgm:pt modelId="{522853CC-D1A1-46B1-933D-1DAB40D5CDA4}">
      <dgm:prSet custT="1"/>
      <dgm:spPr/>
      <dgm:t>
        <a:bodyPr/>
        <a:lstStyle/>
        <a:p>
          <a:pPr algn="l"/>
          <a:r>
            <a:rPr lang="cs-CZ" sz="2200" b="0" dirty="0"/>
            <a:t>ručení do vše nesplaceného vkladu do společnosti</a:t>
          </a:r>
          <a:endParaRPr lang="cs-CZ" sz="2200" dirty="0"/>
        </a:p>
      </dgm:t>
    </dgm:pt>
    <dgm:pt modelId="{0D2AA903-DD39-4821-A2AC-D10817474C0B}" type="parTrans" cxnId="{CA60F798-A594-4F50-918F-1C8DBB0B3CE8}">
      <dgm:prSet/>
      <dgm:spPr/>
      <dgm:t>
        <a:bodyPr/>
        <a:lstStyle/>
        <a:p>
          <a:endParaRPr lang="cs-CZ"/>
        </a:p>
      </dgm:t>
    </dgm:pt>
    <dgm:pt modelId="{5247B670-F896-4833-8826-CF14810A4C85}" type="sibTrans" cxnId="{CA60F798-A594-4F50-918F-1C8DBB0B3CE8}">
      <dgm:prSet/>
      <dgm:spPr/>
      <dgm:t>
        <a:bodyPr/>
        <a:lstStyle/>
        <a:p>
          <a:endParaRPr lang="cs-CZ"/>
        </a:p>
      </dgm:t>
    </dgm:pt>
    <dgm:pt modelId="{D8F093D7-E086-44B5-BD87-5E3A3E8F6F1E}">
      <dgm:prSet custT="1"/>
      <dgm:spPr/>
      <dgm:t>
        <a:bodyPr/>
        <a:lstStyle/>
        <a:p>
          <a:pPr algn="l"/>
          <a:r>
            <a:rPr lang="cs-CZ" sz="2200" b="0" dirty="0"/>
            <a:t>odkrytá vlastnická struktura – společníci zapsáni do OR</a:t>
          </a:r>
          <a:endParaRPr lang="cs-CZ" sz="2200" dirty="0"/>
        </a:p>
      </dgm:t>
    </dgm:pt>
    <dgm:pt modelId="{B5D23573-77C6-474C-B86B-56E1B70960B9}" type="parTrans" cxnId="{4E0747AD-C12B-4596-A9DF-F7DAC1FBDF33}">
      <dgm:prSet/>
      <dgm:spPr/>
      <dgm:t>
        <a:bodyPr/>
        <a:lstStyle/>
        <a:p>
          <a:endParaRPr lang="cs-CZ"/>
        </a:p>
      </dgm:t>
    </dgm:pt>
    <dgm:pt modelId="{98093C9A-0E4A-4BA0-8BDC-0561A6911046}" type="sibTrans" cxnId="{4E0747AD-C12B-4596-A9DF-F7DAC1FBDF33}">
      <dgm:prSet/>
      <dgm:spPr/>
      <dgm:t>
        <a:bodyPr/>
        <a:lstStyle/>
        <a:p>
          <a:endParaRPr lang="cs-CZ"/>
        </a:p>
      </dgm:t>
    </dgm:pt>
    <dgm:pt modelId="{D710F5D3-3F54-4684-9FFF-68743B086734}">
      <dgm:prSet custT="1"/>
      <dgm:spPr/>
      <dgm:t>
        <a:bodyPr/>
        <a:lstStyle/>
        <a:p>
          <a:pPr algn="l"/>
          <a:r>
            <a:rPr lang="cs-CZ" sz="2200" b="0" dirty="0"/>
            <a:t>v základním nastavení poměrně složitý proces prodeje obchodního podílu</a:t>
          </a:r>
          <a:endParaRPr lang="cs-CZ" sz="2200" dirty="0"/>
        </a:p>
      </dgm:t>
    </dgm:pt>
    <dgm:pt modelId="{58D6628A-7C62-4B6F-8DBF-3FB8CE71EB60}" type="parTrans" cxnId="{D20CF990-F65F-4244-8AE0-4877B6B0959C}">
      <dgm:prSet/>
      <dgm:spPr/>
      <dgm:t>
        <a:bodyPr/>
        <a:lstStyle/>
        <a:p>
          <a:endParaRPr lang="cs-CZ"/>
        </a:p>
      </dgm:t>
    </dgm:pt>
    <dgm:pt modelId="{4C53FDAD-7390-4B89-961D-1A3F645D248F}" type="sibTrans" cxnId="{D20CF990-F65F-4244-8AE0-4877B6B0959C}">
      <dgm:prSet/>
      <dgm:spPr/>
      <dgm:t>
        <a:bodyPr/>
        <a:lstStyle/>
        <a:p>
          <a:endParaRPr lang="cs-CZ"/>
        </a:p>
      </dgm:t>
    </dgm:pt>
    <dgm:pt modelId="{BF8A02CB-D0C5-4C9A-8B49-1FEF544C9F8F}" type="pres">
      <dgm:prSet presAssocID="{B69533CB-CF0E-4888-87A7-9B5101790C97}" presName="cycle" presStyleCnt="0">
        <dgm:presLayoutVars>
          <dgm:dir/>
          <dgm:resizeHandles val="exact"/>
        </dgm:presLayoutVars>
      </dgm:prSet>
      <dgm:spPr/>
    </dgm:pt>
    <dgm:pt modelId="{5112466B-C764-4570-831D-6F8757C5386E}" type="pres">
      <dgm:prSet presAssocID="{04AB6952-B3B2-458A-B0D2-D89823D5C8CC}" presName="node" presStyleLbl="node1" presStyleIdx="0" presStyleCnt="1">
        <dgm:presLayoutVars>
          <dgm:bulletEnabled val="1"/>
        </dgm:presLayoutVars>
      </dgm:prSet>
      <dgm:spPr/>
    </dgm:pt>
  </dgm:ptLst>
  <dgm:cxnLst>
    <dgm:cxn modelId="{7937273A-2D79-45D0-9895-580E3B847A1C}" type="presOf" srcId="{D8F093D7-E086-44B5-BD87-5E3A3E8F6F1E}" destId="{5112466B-C764-4570-831D-6F8757C5386E}" srcOrd="0" destOrd="2" presId="urn:microsoft.com/office/officeart/2005/8/layout/cycle2"/>
    <dgm:cxn modelId="{483D4886-A926-4E10-A646-A5AD12BBDBE0}" type="presOf" srcId="{522853CC-D1A1-46B1-933D-1DAB40D5CDA4}" destId="{5112466B-C764-4570-831D-6F8757C5386E}" srcOrd="0" destOrd="1" presId="urn:microsoft.com/office/officeart/2005/8/layout/cycle2"/>
    <dgm:cxn modelId="{BFEC6088-5A30-47D2-8141-A583344C981F}" type="presOf" srcId="{04AB6952-B3B2-458A-B0D2-D89823D5C8CC}" destId="{5112466B-C764-4570-831D-6F8757C5386E}" srcOrd="0" destOrd="0" presId="urn:microsoft.com/office/officeart/2005/8/layout/cycle2"/>
    <dgm:cxn modelId="{D20CF990-F65F-4244-8AE0-4877B6B0959C}" srcId="{04AB6952-B3B2-458A-B0D2-D89823D5C8CC}" destId="{D710F5D3-3F54-4684-9FFF-68743B086734}" srcOrd="2" destOrd="0" parTransId="{58D6628A-7C62-4B6F-8DBF-3FB8CE71EB60}" sibTransId="{4C53FDAD-7390-4B89-961D-1A3F645D248F}"/>
    <dgm:cxn modelId="{CA60F798-A594-4F50-918F-1C8DBB0B3CE8}" srcId="{04AB6952-B3B2-458A-B0D2-D89823D5C8CC}" destId="{522853CC-D1A1-46B1-933D-1DAB40D5CDA4}" srcOrd="0" destOrd="0" parTransId="{0D2AA903-DD39-4821-A2AC-D10817474C0B}" sibTransId="{5247B670-F896-4833-8826-CF14810A4C85}"/>
    <dgm:cxn modelId="{34474A99-C5A3-44FE-B19F-16FC9745B74F}" type="presOf" srcId="{B69533CB-CF0E-4888-87A7-9B5101790C97}" destId="{BF8A02CB-D0C5-4C9A-8B49-1FEF544C9F8F}" srcOrd="0" destOrd="0" presId="urn:microsoft.com/office/officeart/2005/8/layout/cycle2"/>
    <dgm:cxn modelId="{A47AB6AC-73E1-45F5-89DA-035337C671FE}" type="presOf" srcId="{D710F5D3-3F54-4684-9FFF-68743B086734}" destId="{5112466B-C764-4570-831D-6F8757C5386E}" srcOrd="0" destOrd="3" presId="urn:microsoft.com/office/officeart/2005/8/layout/cycle2"/>
    <dgm:cxn modelId="{4E0747AD-C12B-4596-A9DF-F7DAC1FBDF33}" srcId="{04AB6952-B3B2-458A-B0D2-D89823D5C8CC}" destId="{D8F093D7-E086-44B5-BD87-5E3A3E8F6F1E}" srcOrd="1" destOrd="0" parTransId="{B5D23573-77C6-474C-B86B-56E1B70960B9}" sibTransId="{98093C9A-0E4A-4BA0-8BDC-0561A6911046}"/>
    <dgm:cxn modelId="{7D744EB5-CCD1-45B3-8BA5-9A33E757D755}" srcId="{B69533CB-CF0E-4888-87A7-9B5101790C97}" destId="{04AB6952-B3B2-458A-B0D2-D89823D5C8CC}" srcOrd="0" destOrd="0" parTransId="{73406EBE-F5CE-483C-BDF7-5F7F8E60AEB0}" sibTransId="{D3CD09ED-CBB0-4BEF-8DC7-4D5B4E65B31B}"/>
    <dgm:cxn modelId="{DEC54F88-1151-4FB3-BA34-46CC3FB4A779}" type="presParOf" srcId="{BF8A02CB-D0C5-4C9A-8B49-1FEF544C9F8F}" destId="{5112466B-C764-4570-831D-6F8757C538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625EBC-FEC5-43D1-AB6C-EBE684862D1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63A767-06D0-4EE6-B771-0910110BD121}">
      <dgm:prSet custT="1"/>
      <dgm:spPr/>
      <dgm:t>
        <a:bodyPr/>
        <a:lstStyle/>
        <a:p>
          <a:r>
            <a:rPr lang="cs-CZ" sz="1600" b="1" dirty="0"/>
            <a:t>Valná hromada</a:t>
          </a:r>
        </a:p>
      </dgm:t>
    </dgm:pt>
    <dgm:pt modelId="{AE00B574-E6F2-4D60-BAAC-111D76433F3B}" type="parTrans" cxnId="{CE2021F1-DAE2-44A5-9E63-61DBCF092085}">
      <dgm:prSet/>
      <dgm:spPr/>
      <dgm:t>
        <a:bodyPr/>
        <a:lstStyle/>
        <a:p>
          <a:endParaRPr lang="cs-CZ"/>
        </a:p>
      </dgm:t>
    </dgm:pt>
    <dgm:pt modelId="{07C98A77-9002-4369-8959-951F48BE7440}" type="sibTrans" cxnId="{CE2021F1-DAE2-44A5-9E63-61DBCF092085}">
      <dgm:prSet/>
      <dgm:spPr/>
      <dgm:t>
        <a:bodyPr/>
        <a:lstStyle/>
        <a:p>
          <a:endParaRPr lang="cs-CZ"/>
        </a:p>
      </dgm:t>
    </dgm:pt>
    <dgm:pt modelId="{8B045AA5-FA37-4F7B-BEE5-334451C21915}">
      <dgm:prSet custT="1"/>
      <dgm:spPr/>
      <dgm:t>
        <a:bodyPr/>
        <a:lstStyle/>
        <a:p>
          <a:r>
            <a:rPr lang="cs-CZ" sz="1600" b="1" dirty="0" err="1"/>
            <a:t>Předsta</a:t>
          </a:r>
          <a:r>
            <a:rPr lang="cs-CZ" sz="1600" b="1" dirty="0"/>
            <a:t>-</a:t>
          </a:r>
        </a:p>
        <a:p>
          <a:r>
            <a:rPr lang="cs-CZ" sz="1600" b="1" dirty="0"/>
            <a:t>-</a:t>
          </a:r>
          <a:r>
            <a:rPr lang="cs-CZ" sz="1600" b="1" dirty="0" err="1"/>
            <a:t>venstvo</a:t>
          </a:r>
          <a:r>
            <a:rPr lang="cs-CZ" sz="1600" b="1" dirty="0"/>
            <a:t> (min. 3)</a:t>
          </a:r>
        </a:p>
      </dgm:t>
    </dgm:pt>
    <dgm:pt modelId="{DFF60BED-0843-4C6C-A1AB-100CA72A309E}" type="parTrans" cxnId="{855200CA-B55C-4EB0-B3E2-5FDD7A743634}">
      <dgm:prSet/>
      <dgm:spPr/>
      <dgm:t>
        <a:bodyPr/>
        <a:lstStyle/>
        <a:p>
          <a:endParaRPr lang="cs-CZ"/>
        </a:p>
      </dgm:t>
    </dgm:pt>
    <dgm:pt modelId="{1A696CDC-AABE-4679-8C7F-02ADD667DE98}" type="sibTrans" cxnId="{855200CA-B55C-4EB0-B3E2-5FDD7A74363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cs-CZ"/>
        </a:p>
      </dgm:t>
    </dgm:pt>
    <dgm:pt modelId="{386356AC-B796-4386-B1E3-6A3D55842329}">
      <dgm:prSet custT="1"/>
      <dgm:spPr/>
      <dgm:t>
        <a:bodyPr/>
        <a:lstStyle/>
        <a:p>
          <a:r>
            <a:rPr lang="cs-CZ" sz="1600" b="1" dirty="0"/>
            <a:t>Dozorčí rada </a:t>
          </a:r>
          <a:br>
            <a:rPr lang="cs-CZ" sz="1600" b="1" dirty="0"/>
          </a:br>
          <a:r>
            <a:rPr lang="cs-CZ" sz="1600" b="1" dirty="0"/>
            <a:t>(min. 3)</a:t>
          </a:r>
        </a:p>
      </dgm:t>
    </dgm:pt>
    <dgm:pt modelId="{6B478DF9-F50B-4061-A3AC-61A683DCA880}" type="parTrans" cxnId="{88054B31-695C-482C-B674-A624E6F08A15}">
      <dgm:prSet/>
      <dgm:spPr/>
      <dgm:t>
        <a:bodyPr/>
        <a:lstStyle/>
        <a:p>
          <a:endParaRPr lang="cs-CZ"/>
        </a:p>
      </dgm:t>
    </dgm:pt>
    <dgm:pt modelId="{4B5FC89D-A78F-4889-BCFA-15E5FC173EFF}" type="sibTrans" cxnId="{88054B31-695C-482C-B674-A624E6F08A15}">
      <dgm:prSet/>
      <dgm:spPr/>
      <dgm:t>
        <a:bodyPr/>
        <a:lstStyle/>
        <a:p>
          <a:endParaRPr lang="cs-CZ"/>
        </a:p>
      </dgm:t>
    </dgm:pt>
    <dgm:pt modelId="{9A110830-DFC2-4FEA-8837-48BE5F0361A3}" type="pres">
      <dgm:prSet presAssocID="{ED625EBC-FEC5-43D1-AB6C-EBE684862D1F}" presName="cycle" presStyleCnt="0">
        <dgm:presLayoutVars>
          <dgm:dir/>
          <dgm:resizeHandles val="exact"/>
        </dgm:presLayoutVars>
      </dgm:prSet>
      <dgm:spPr/>
    </dgm:pt>
    <dgm:pt modelId="{BFD03E92-8621-4878-A27D-4138657C138C}" type="pres">
      <dgm:prSet presAssocID="{7F63A767-06D0-4EE6-B771-0910110BD121}" presName="node" presStyleLbl="node1" presStyleIdx="0" presStyleCnt="3">
        <dgm:presLayoutVars>
          <dgm:bulletEnabled val="1"/>
        </dgm:presLayoutVars>
      </dgm:prSet>
      <dgm:spPr/>
    </dgm:pt>
    <dgm:pt modelId="{4F4FBF69-FD0D-4891-A35A-7228DFF6F5C1}" type="pres">
      <dgm:prSet presAssocID="{07C98A77-9002-4369-8959-951F48BE7440}" presName="sibTrans" presStyleLbl="sibTrans2D1" presStyleIdx="0" presStyleCnt="3" custScaleX="154610"/>
      <dgm:spPr/>
    </dgm:pt>
    <dgm:pt modelId="{C7BEE0A3-7DB3-4276-9E57-426FE663763F}" type="pres">
      <dgm:prSet presAssocID="{07C98A77-9002-4369-8959-951F48BE7440}" presName="connectorText" presStyleLbl="sibTrans2D1" presStyleIdx="0" presStyleCnt="3"/>
      <dgm:spPr/>
    </dgm:pt>
    <dgm:pt modelId="{12E02705-5C29-4BBD-B1B9-F515F2F39C5F}" type="pres">
      <dgm:prSet presAssocID="{8B045AA5-FA37-4F7B-BEE5-334451C21915}" presName="node" presStyleLbl="node1" presStyleIdx="1" presStyleCnt="3">
        <dgm:presLayoutVars>
          <dgm:bulletEnabled val="1"/>
        </dgm:presLayoutVars>
      </dgm:prSet>
      <dgm:spPr/>
    </dgm:pt>
    <dgm:pt modelId="{BC1B86C7-690C-4EB6-8A42-2202B51572D3}" type="pres">
      <dgm:prSet presAssocID="{1A696CDC-AABE-4679-8C7F-02ADD667DE98}" presName="sibTrans" presStyleLbl="sibTrans2D1" presStyleIdx="1" presStyleCnt="3" custAng="10800000" custFlipVert="0" custScaleX="114179" custScaleY="45555" custLinFactNeighborX="-2955" custLinFactNeighborY="19551"/>
      <dgm:spPr>
        <a:prstGeom prst="rightArrow">
          <a:avLst/>
        </a:prstGeom>
      </dgm:spPr>
    </dgm:pt>
    <dgm:pt modelId="{A14546AD-F496-4E33-817E-8A4BF74B2443}" type="pres">
      <dgm:prSet presAssocID="{1A696CDC-AABE-4679-8C7F-02ADD667DE98}" presName="connectorText" presStyleLbl="sibTrans2D1" presStyleIdx="1" presStyleCnt="3"/>
      <dgm:spPr/>
    </dgm:pt>
    <dgm:pt modelId="{59C85504-F9E1-4C94-B697-31D40EBD7494}" type="pres">
      <dgm:prSet presAssocID="{386356AC-B796-4386-B1E3-6A3D55842329}" presName="node" presStyleLbl="node1" presStyleIdx="2" presStyleCnt="3">
        <dgm:presLayoutVars>
          <dgm:bulletEnabled val="1"/>
        </dgm:presLayoutVars>
      </dgm:prSet>
      <dgm:spPr/>
    </dgm:pt>
    <dgm:pt modelId="{A82E7CEF-C6AF-45FF-BDC1-12AAC7206019}" type="pres">
      <dgm:prSet presAssocID="{4B5FC89D-A78F-4889-BCFA-15E5FC173EFF}" presName="sibTrans" presStyleLbl="sibTrans2D1" presStyleIdx="2" presStyleCnt="3" custAng="10802418" custScaleX="154610"/>
      <dgm:spPr/>
    </dgm:pt>
    <dgm:pt modelId="{A3298D48-FE0B-4588-A6D7-6E73789095E2}" type="pres">
      <dgm:prSet presAssocID="{4B5FC89D-A78F-4889-BCFA-15E5FC173EFF}" presName="connectorText" presStyleLbl="sibTrans2D1" presStyleIdx="2" presStyleCnt="3"/>
      <dgm:spPr/>
    </dgm:pt>
  </dgm:ptLst>
  <dgm:cxnLst>
    <dgm:cxn modelId="{5F0D941D-C7C7-4805-8D54-3CCD9377982D}" type="presOf" srcId="{07C98A77-9002-4369-8959-951F48BE7440}" destId="{C7BEE0A3-7DB3-4276-9E57-426FE663763F}" srcOrd="1" destOrd="0" presId="urn:microsoft.com/office/officeart/2005/8/layout/cycle2"/>
    <dgm:cxn modelId="{26E3281E-CD86-4369-B40A-636D40C8317D}" type="presOf" srcId="{8B045AA5-FA37-4F7B-BEE5-334451C21915}" destId="{12E02705-5C29-4BBD-B1B9-F515F2F39C5F}" srcOrd="0" destOrd="0" presId="urn:microsoft.com/office/officeart/2005/8/layout/cycle2"/>
    <dgm:cxn modelId="{88054B31-695C-482C-B674-A624E6F08A15}" srcId="{ED625EBC-FEC5-43D1-AB6C-EBE684862D1F}" destId="{386356AC-B796-4386-B1E3-6A3D55842329}" srcOrd="2" destOrd="0" parTransId="{6B478DF9-F50B-4061-A3AC-61A683DCA880}" sibTransId="{4B5FC89D-A78F-4889-BCFA-15E5FC173EFF}"/>
    <dgm:cxn modelId="{C7917767-FD2B-4528-B8A8-03D596CD7C74}" type="presOf" srcId="{ED625EBC-FEC5-43D1-AB6C-EBE684862D1F}" destId="{9A110830-DFC2-4FEA-8837-48BE5F0361A3}" srcOrd="0" destOrd="0" presId="urn:microsoft.com/office/officeart/2005/8/layout/cycle2"/>
    <dgm:cxn modelId="{140C9F6B-1F2D-429E-AE79-EE2A4F87347C}" type="presOf" srcId="{1A696CDC-AABE-4679-8C7F-02ADD667DE98}" destId="{BC1B86C7-690C-4EB6-8A42-2202B51572D3}" srcOrd="0" destOrd="0" presId="urn:microsoft.com/office/officeart/2005/8/layout/cycle2"/>
    <dgm:cxn modelId="{F69C304C-8147-40F3-823F-DAF01A34F0AC}" type="presOf" srcId="{7F63A767-06D0-4EE6-B771-0910110BD121}" destId="{BFD03E92-8621-4878-A27D-4138657C138C}" srcOrd="0" destOrd="0" presId="urn:microsoft.com/office/officeart/2005/8/layout/cycle2"/>
    <dgm:cxn modelId="{C9053758-72CF-4287-B684-1D10D8337316}" type="presOf" srcId="{4B5FC89D-A78F-4889-BCFA-15E5FC173EFF}" destId="{A3298D48-FE0B-4588-A6D7-6E73789095E2}" srcOrd="1" destOrd="0" presId="urn:microsoft.com/office/officeart/2005/8/layout/cycle2"/>
    <dgm:cxn modelId="{5C207858-0B2F-4976-B3A9-6ECDF184E7EC}" type="presOf" srcId="{4B5FC89D-A78F-4889-BCFA-15E5FC173EFF}" destId="{A82E7CEF-C6AF-45FF-BDC1-12AAC7206019}" srcOrd="0" destOrd="0" presId="urn:microsoft.com/office/officeart/2005/8/layout/cycle2"/>
    <dgm:cxn modelId="{EBB1E27D-17A0-403B-91E2-92517F00ED33}" type="presOf" srcId="{386356AC-B796-4386-B1E3-6A3D55842329}" destId="{59C85504-F9E1-4C94-B697-31D40EBD7494}" srcOrd="0" destOrd="0" presId="urn:microsoft.com/office/officeart/2005/8/layout/cycle2"/>
    <dgm:cxn modelId="{855200CA-B55C-4EB0-B3E2-5FDD7A743634}" srcId="{ED625EBC-FEC5-43D1-AB6C-EBE684862D1F}" destId="{8B045AA5-FA37-4F7B-BEE5-334451C21915}" srcOrd="1" destOrd="0" parTransId="{DFF60BED-0843-4C6C-A1AB-100CA72A309E}" sibTransId="{1A696CDC-AABE-4679-8C7F-02ADD667DE98}"/>
    <dgm:cxn modelId="{CD16BFCA-6B32-4D11-B547-C5BBE544E6B3}" type="presOf" srcId="{07C98A77-9002-4369-8959-951F48BE7440}" destId="{4F4FBF69-FD0D-4891-A35A-7228DFF6F5C1}" srcOrd="0" destOrd="0" presId="urn:microsoft.com/office/officeart/2005/8/layout/cycle2"/>
    <dgm:cxn modelId="{CE2021F1-DAE2-44A5-9E63-61DBCF092085}" srcId="{ED625EBC-FEC5-43D1-AB6C-EBE684862D1F}" destId="{7F63A767-06D0-4EE6-B771-0910110BD121}" srcOrd="0" destOrd="0" parTransId="{AE00B574-E6F2-4D60-BAAC-111D76433F3B}" sibTransId="{07C98A77-9002-4369-8959-951F48BE7440}"/>
    <dgm:cxn modelId="{A5DF7CF5-E7E4-4C43-B106-82C636E3BC36}" type="presOf" srcId="{1A696CDC-AABE-4679-8C7F-02ADD667DE98}" destId="{A14546AD-F496-4E33-817E-8A4BF74B2443}" srcOrd="1" destOrd="0" presId="urn:microsoft.com/office/officeart/2005/8/layout/cycle2"/>
    <dgm:cxn modelId="{81CC1A1E-132B-463C-8599-D899BB3154A5}" type="presParOf" srcId="{9A110830-DFC2-4FEA-8837-48BE5F0361A3}" destId="{BFD03E92-8621-4878-A27D-4138657C138C}" srcOrd="0" destOrd="0" presId="urn:microsoft.com/office/officeart/2005/8/layout/cycle2"/>
    <dgm:cxn modelId="{CC988D73-4D73-4FEB-9F54-3FFDFA1D79A8}" type="presParOf" srcId="{9A110830-DFC2-4FEA-8837-48BE5F0361A3}" destId="{4F4FBF69-FD0D-4891-A35A-7228DFF6F5C1}" srcOrd="1" destOrd="0" presId="urn:microsoft.com/office/officeart/2005/8/layout/cycle2"/>
    <dgm:cxn modelId="{8CFABE11-6B99-4898-963C-F214A4337B3F}" type="presParOf" srcId="{4F4FBF69-FD0D-4891-A35A-7228DFF6F5C1}" destId="{C7BEE0A3-7DB3-4276-9E57-426FE663763F}" srcOrd="0" destOrd="0" presId="urn:microsoft.com/office/officeart/2005/8/layout/cycle2"/>
    <dgm:cxn modelId="{7FABAA08-B166-4725-B092-ADDD64C757A6}" type="presParOf" srcId="{9A110830-DFC2-4FEA-8837-48BE5F0361A3}" destId="{12E02705-5C29-4BBD-B1B9-F515F2F39C5F}" srcOrd="2" destOrd="0" presId="urn:microsoft.com/office/officeart/2005/8/layout/cycle2"/>
    <dgm:cxn modelId="{C67D0B0A-E821-4706-B4C4-AECD0E5CEA9A}" type="presParOf" srcId="{9A110830-DFC2-4FEA-8837-48BE5F0361A3}" destId="{BC1B86C7-690C-4EB6-8A42-2202B51572D3}" srcOrd="3" destOrd="0" presId="urn:microsoft.com/office/officeart/2005/8/layout/cycle2"/>
    <dgm:cxn modelId="{B8CAB625-CD28-4B0E-8A31-9A9AB760ABB4}" type="presParOf" srcId="{BC1B86C7-690C-4EB6-8A42-2202B51572D3}" destId="{A14546AD-F496-4E33-817E-8A4BF74B2443}" srcOrd="0" destOrd="0" presId="urn:microsoft.com/office/officeart/2005/8/layout/cycle2"/>
    <dgm:cxn modelId="{D5ACCF90-0B74-4F45-909D-4521916AED8B}" type="presParOf" srcId="{9A110830-DFC2-4FEA-8837-48BE5F0361A3}" destId="{59C85504-F9E1-4C94-B697-31D40EBD7494}" srcOrd="4" destOrd="0" presId="urn:microsoft.com/office/officeart/2005/8/layout/cycle2"/>
    <dgm:cxn modelId="{5EA1DF63-5DF5-4C0E-99D8-E977B7A57240}" type="presParOf" srcId="{9A110830-DFC2-4FEA-8837-48BE5F0361A3}" destId="{A82E7CEF-C6AF-45FF-BDC1-12AAC7206019}" srcOrd="5" destOrd="0" presId="urn:microsoft.com/office/officeart/2005/8/layout/cycle2"/>
    <dgm:cxn modelId="{DEF9890A-EFF8-4F12-8D07-4B910CA5327E}" type="presParOf" srcId="{A82E7CEF-C6AF-45FF-BDC1-12AAC7206019}" destId="{A3298D48-FE0B-4588-A6D7-6E73789095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C938C3-979B-4269-930B-BE2E6E5A51E6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75A25303-E2D3-46F5-833D-71E28BA327F9}">
      <dgm:prSet custT="1"/>
      <dgm:spPr/>
      <dgm:t>
        <a:bodyPr/>
        <a:lstStyle/>
        <a:p>
          <a:pPr algn="ctr">
            <a:buNone/>
          </a:pPr>
          <a:r>
            <a:rPr lang="cs-CZ" sz="2400" b="1" dirty="0"/>
            <a:t>VÝHODY</a:t>
          </a:r>
          <a:endParaRPr lang="cs-CZ" sz="2400" dirty="0"/>
        </a:p>
      </dgm:t>
    </dgm:pt>
    <dgm:pt modelId="{338EF555-AF6D-4B5A-9C83-2E00627F4559}" type="parTrans" cxnId="{5163DC37-9218-418E-BD23-2D417C221511}">
      <dgm:prSet/>
      <dgm:spPr/>
      <dgm:t>
        <a:bodyPr/>
        <a:lstStyle/>
        <a:p>
          <a:endParaRPr lang="cs-CZ"/>
        </a:p>
      </dgm:t>
    </dgm:pt>
    <dgm:pt modelId="{1E3A2A4A-F8DF-4778-BCC7-AD016FE43BF6}" type="sibTrans" cxnId="{5163DC37-9218-418E-BD23-2D417C221511}">
      <dgm:prSet/>
      <dgm:spPr/>
      <dgm:t>
        <a:bodyPr/>
        <a:lstStyle/>
        <a:p>
          <a:endParaRPr lang="cs-CZ"/>
        </a:p>
      </dgm:t>
    </dgm:pt>
    <dgm:pt modelId="{7D1714C8-09CF-473F-83B9-ECF0E473848B}">
      <dgm:prSet custT="1"/>
      <dgm:spPr/>
      <dgm:t>
        <a:bodyPr/>
        <a:lstStyle/>
        <a:p>
          <a:pPr algn="l"/>
          <a:r>
            <a:rPr lang="cs-CZ" sz="2200" dirty="0"/>
            <a:t>akcionáři nijak neručí za dluhy společnosti</a:t>
          </a:r>
        </a:p>
      </dgm:t>
    </dgm:pt>
    <dgm:pt modelId="{2436A882-A16B-40E0-87DA-5E55412EBC1F}" type="sibTrans" cxnId="{7CDED50D-45A7-4144-A1C9-EBBF3C6591E6}">
      <dgm:prSet/>
      <dgm:spPr/>
      <dgm:t>
        <a:bodyPr/>
        <a:lstStyle/>
        <a:p>
          <a:endParaRPr lang="cs-CZ"/>
        </a:p>
      </dgm:t>
    </dgm:pt>
    <dgm:pt modelId="{5ADAD5C1-DBCF-4E79-A43A-6148A2DEAFD3}" type="parTrans" cxnId="{7CDED50D-45A7-4144-A1C9-EBBF3C6591E6}">
      <dgm:prSet/>
      <dgm:spPr/>
      <dgm:t>
        <a:bodyPr/>
        <a:lstStyle/>
        <a:p>
          <a:endParaRPr lang="cs-CZ"/>
        </a:p>
      </dgm:t>
    </dgm:pt>
    <dgm:pt modelId="{293B038B-F3C1-4255-A9A0-7685413D640E}">
      <dgm:prSet custT="1"/>
      <dgm:spPr/>
      <dgm:t>
        <a:bodyPr/>
        <a:lstStyle/>
        <a:p>
          <a:pPr algn="l"/>
          <a:r>
            <a:rPr lang="cs-CZ" sz="2200" dirty="0"/>
            <a:t>jednoduchý převod akcií</a:t>
          </a:r>
        </a:p>
      </dgm:t>
    </dgm:pt>
    <dgm:pt modelId="{8D341408-259E-473D-818A-1DB3D033A123}" type="parTrans" cxnId="{F0D16620-9E33-450A-A20B-56BED1669622}">
      <dgm:prSet/>
      <dgm:spPr/>
      <dgm:t>
        <a:bodyPr/>
        <a:lstStyle/>
        <a:p>
          <a:endParaRPr lang="cs-CZ"/>
        </a:p>
      </dgm:t>
    </dgm:pt>
    <dgm:pt modelId="{E0D3D4B3-8AA4-4BF0-8946-F49AB814D94C}" type="sibTrans" cxnId="{F0D16620-9E33-450A-A20B-56BED1669622}">
      <dgm:prSet/>
      <dgm:spPr/>
      <dgm:t>
        <a:bodyPr/>
        <a:lstStyle/>
        <a:p>
          <a:endParaRPr lang="cs-CZ"/>
        </a:p>
      </dgm:t>
    </dgm:pt>
    <dgm:pt modelId="{CECBEEDF-1933-42A1-BC73-DE8D439FFA90}">
      <dgm:prSet custT="1"/>
      <dgm:spPr/>
      <dgm:t>
        <a:bodyPr/>
        <a:lstStyle/>
        <a:p>
          <a:pPr algn="l"/>
          <a:r>
            <a:rPr lang="cs-CZ" sz="2200" dirty="0"/>
            <a:t>skrytá vlastnická struktura – vlastníci akcií nejsou zapisováni do OR, možnost akcií na majitele</a:t>
          </a:r>
        </a:p>
      </dgm:t>
    </dgm:pt>
    <dgm:pt modelId="{F3C369DF-6466-43C4-AD04-52DA37C37498}" type="parTrans" cxnId="{189BA67A-A79C-4B07-AB4E-1D9419728599}">
      <dgm:prSet/>
      <dgm:spPr/>
      <dgm:t>
        <a:bodyPr/>
        <a:lstStyle/>
        <a:p>
          <a:endParaRPr lang="cs-CZ"/>
        </a:p>
      </dgm:t>
    </dgm:pt>
    <dgm:pt modelId="{3B65B9AA-E9B4-4DA1-83DF-87B4681156B3}" type="sibTrans" cxnId="{189BA67A-A79C-4B07-AB4E-1D9419728599}">
      <dgm:prSet/>
      <dgm:spPr/>
      <dgm:t>
        <a:bodyPr/>
        <a:lstStyle/>
        <a:p>
          <a:endParaRPr lang="cs-CZ"/>
        </a:p>
      </dgm:t>
    </dgm:pt>
    <dgm:pt modelId="{29E3152F-23F9-4C77-989A-3F1DDC2D4A70}" type="pres">
      <dgm:prSet presAssocID="{EFC938C3-979B-4269-930B-BE2E6E5A51E6}" presName="cycle" presStyleCnt="0">
        <dgm:presLayoutVars>
          <dgm:dir/>
          <dgm:resizeHandles val="exact"/>
        </dgm:presLayoutVars>
      </dgm:prSet>
      <dgm:spPr/>
    </dgm:pt>
    <dgm:pt modelId="{0634571B-4F04-421E-834B-CA1CA3653452}" type="pres">
      <dgm:prSet presAssocID="{75A25303-E2D3-46F5-833D-71E28BA327F9}" presName="node" presStyleLbl="node1" presStyleIdx="0" presStyleCnt="1">
        <dgm:presLayoutVars>
          <dgm:bulletEnabled val="1"/>
        </dgm:presLayoutVars>
      </dgm:prSet>
      <dgm:spPr/>
    </dgm:pt>
  </dgm:ptLst>
  <dgm:cxnLst>
    <dgm:cxn modelId="{7CDED50D-45A7-4144-A1C9-EBBF3C6591E6}" srcId="{75A25303-E2D3-46F5-833D-71E28BA327F9}" destId="{7D1714C8-09CF-473F-83B9-ECF0E473848B}" srcOrd="0" destOrd="0" parTransId="{5ADAD5C1-DBCF-4E79-A43A-6148A2DEAFD3}" sibTransId="{2436A882-A16B-40E0-87DA-5E55412EBC1F}"/>
    <dgm:cxn modelId="{F0D16620-9E33-450A-A20B-56BED1669622}" srcId="{75A25303-E2D3-46F5-833D-71E28BA327F9}" destId="{293B038B-F3C1-4255-A9A0-7685413D640E}" srcOrd="1" destOrd="0" parTransId="{8D341408-259E-473D-818A-1DB3D033A123}" sibTransId="{E0D3D4B3-8AA4-4BF0-8946-F49AB814D94C}"/>
    <dgm:cxn modelId="{39F15228-03E1-40AE-9D0A-6283E03382DD}" type="presOf" srcId="{CECBEEDF-1933-42A1-BC73-DE8D439FFA90}" destId="{0634571B-4F04-421E-834B-CA1CA3653452}" srcOrd="0" destOrd="3" presId="urn:microsoft.com/office/officeart/2005/8/layout/cycle2"/>
    <dgm:cxn modelId="{5163DC37-9218-418E-BD23-2D417C221511}" srcId="{EFC938C3-979B-4269-930B-BE2E6E5A51E6}" destId="{75A25303-E2D3-46F5-833D-71E28BA327F9}" srcOrd="0" destOrd="0" parTransId="{338EF555-AF6D-4B5A-9C83-2E00627F4559}" sibTransId="{1E3A2A4A-F8DF-4778-BCC7-AD016FE43BF6}"/>
    <dgm:cxn modelId="{D29AB43F-24BC-44A6-AE32-339508843BAC}" type="presOf" srcId="{293B038B-F3C1-4255-A9A0-7685413D640E}" destId="{0634571B-4F04-421E-834B-CA1CA3653452}" srcOrd="0" destOrd="2" presId="urn:microsoft.com/office/officeart/2005/8/layout/cycle2"/>
    <dgm:cxn modelId="{B884115F-F43A-487B-9C9D-9917E89F6E12}" type="presOf" srcId="{7D1714C8-09CF-473F-83B9-ECF0E473848B}" destId="{0634571B-4F04-421E-834B-CA1CA3653452}" srcOrd="0" destOrd="1" presId="urn:microsoft.com/office/officeart/2005/8/layout/cycle2"/>
    <dgm:cxn modelId="{189BA67A-A79C-4B07-AB4E-1D9419728599}" srcId="{75A25303-E2D3-46F5-833D-71E28BA327F9}" destId="{CECBEEDF-1933-42A1-BC73-DE8D439FFA90}" srcOrd="2" destOrd="0" parTransId="{F3C369DF-6466-43C4-AD04-52DA37C37498}" sibTransId="{3B65B9AA-E9B4-4DA1-83DF-87B4681156B3}"/>
    <dgm:cxn modelId="{BA9641EE-E893-44F6-A45A-57A2E3664B0E}" type="presOf" srcId="{75A25303-E2D3-46F5-833D-71E28BA327F9}" destId="{0634571B-4F04-421E-834B-CA1CA3653452}" srcOrd="0" destOrd="0" presId="urn:microsoft.com/office/officeart/2005/8/layout/cycle2"/>
    <dgm:cxn modelId="{C679CEF5-2AF2-4EA6-AB66-8AE96F181D33}" type="presOf" srcId="{EFC938C3-979B-4269-930B-BE2E6E5A51E6}" destId="{29E3152F-23F9-4C77-989A-3F1DDC2D4A70}" srcOrd="0" destOrd="0" presId="urn:microsoft.com/office/officeart/2005/8/layout/cycle2"/>
    <dgm:cxn modelId="{309A4FC4-5A2F-4F31-B0E7-D87D3C09C08F}" type="presParOf" srcId="{29E3152F-23F9-4C77-989A-3F1DDC2D4A70}" destId="{0634571B-4F04-421E-834B-CA1CA36534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9533CB-CF0E-4888-87A7-9B5101790C97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04AB6952-B3B2-458A-B0D2-D89823D5C8CC}">
      <dgm:prSet custT="1"/>
      <dgm:spPr/>
      <dgm:t>
        <a:bodyPr/>
        <a:lstStyle/>
        <a:p>
          <a:pPr algn="ctr">
            <a:buNone/>
          </a:pPr>
          <a:r>
            <a:rPr lang="cs-CZ" sz="2400" b="1" dirty="0"/>
            <a:t>NEVÝHODY</a:t>
          </a:r>
          <a:endParaRPr lang="cs-CZ" sz="2400" dirty="0"/>
        </a:p>
      </dgm:t>
    </dgm:pt>
    <dgm:pt modelId="{73406EBE-F5CE-483C-BDF7-5F7F8E60AEB0}" type="parTrans" cxnId="{7D744EB5-CCD1-45B3-8BA5-9A33E757D755}">
      <dgm:prSet/>
      <dgm:spPr/>
      <dgm:t>
        <a:bodyPr/>
        <a:lstStyle/>
        <a:p>
          <a:endParaRPr lang="cs-CZ"/>
        </a:p>
      </dgm:t>
    </dgm:pt>
    <dgm:pt modelId="{D3CD09ED-CBB0-4BEF-8DC7-4D5B4E65B31B}" type="sibTrans" cxnId="{7D744EB5-CCD1-45B3-8BA5-9A33E757D755}">
      <dgm:prSet/>
      <dgm:spPr/>
      <dgm:t>
        <a:bodyPr/>
        <a:lstStyle/>
        <a:p>
          <a:endParaRPr lang="cs-CZ"/>
        </a:p>
      </dgm:t>
    </dgm:pt>
    <dgm:pt modelId="{522853CC-D1A1-46B1-933D-1DAB40D5CDA4}">
      <dgm:prSet custT="1"/>
      <dgm:spPr/>
      <dgm:t>
        <a:bodyPr/>
        <a:lstStyle/>
        <a:p>
          <a:pPr algn="l"/>
          <a:r>
            <a:rPr lang="cs-CZ" sz="2200" dirty="0"/>
            <a:t>vysoký základní kapitál</a:t>
          </a:r>
        </a:p>
      </dgm:t>
    </dgm:pt>
    <dgm:pt modelId="{0D2AA903-DD39-4821-A2AC-D10817474C0B}" type="parTrans" cxnId="{CA60F798-A594-4F50-918F-1C8DBB0B3CE8}">
      <dgm:prSet/>
      <dgm:spPr/>
      <dgm:t>
        <a:bodyPr/>
        <a:lstStyle/>
        <a:p>
          <a:endParaRPr lang="cs-CZ"/>
        </a:p>
      </dgm:t>
    </dgm:pt>
    <dgm:pt modelId="{5247B670-F896-4833-8826-CF14810A4C85}" type="sibTrans" cxnId="{CA60F798-A594-4F50-918F-1C8DBB0B3CE8}">
      <dgm:prSet/>
      <dgm:spPr/>
      <dgm:t>
        <a:bodyPr/>
        <a:lstStyle/>
        <a:p>
          <a:endParaRPr lang="cs-CZ"/>
        </a:p>
      </dgm:t>
    </dgm:pt>
    <dgm:pt modelId="{2BA760C1-312F-45A8-B43C-94E8BFDEFB21}">
      <dgm:prSet custT="1"/>
      <dgm:spPr/>
      <dgm:t>
        <a:bodyPr/>
        <a:lstStyle/>
        <a:p>
          <a:pPr algn="l"/>
          <a:r>
            <a:rPr lang="cs-CZ" sz="2200" dirty="0"/>
            <a:t>vyšší míra regulace ze strany státu</a:t>
          </a:r>
        </a:p>
      </dgm:t>
    </dgm:pt>
    <dgm:pt modelId="{160763F3-AB53-49C3-B0F3-606F209EF545}" type="parTrans" cxnId="{CDCBD3EA-70EB-4DE0-822A-A4C05B626439}">
      <dgm:prSet/>
      <dgm:spPr/>
    </dgm:pt>
    <dgm:pt modelId="{0B28200A-A690-4746-AC31-B6B4015DCD07}" type="sibTrans" cxnId="{CDCBD3EA-70EB-4DE0-822A-A4C05B626439}">
      <dgm:prSet/>
      <dgm:spPr/>
    </dgm:pt>
    <dgm:pt modelId="{106EAE84-B7CB-4C6F-B993-6E2B67ACCD05}">
      <dgm:prSet custT="1"/>
      <dgm:spPr/>
      <dgm:t>
        <a:bodyPr/>
        <a:lstStyle/>
        <a:p>
          <a:pPr algn="l"/>
          <a:r>
            <a:rPr lang="cs-CZ" sz="2200" dirty="0"/>
            <a:t>složitost řízení a často velká organizační struktury</a:t>
          </a:r>
        </a:p>
      </dgm:t>
    </dgm:pt>
    <dgm:pt modelId="{DCE57CF6-43E4-493B-B6B3-3105FB251334}" type="parTrans" cxnId="{3EBD3E27-4161-4AC3-B1C1-BA35EDDC0BC1}">
      <dgm:prSet/>
      <dgm:spPr/>
    </dgm:pt>
    <dgm:pt modelId="{EBD8F965-8FBC-4358-9783-25A2D622CD9A}" type="sibTrans" cxnId="{3EBD3E27-4161-4AC3-B1C1-BA35EDDC0BC1}">
      <dgm:prSet/>
      <dgm:spPr/>
    </dgm:pt>
    <dgm:pt modelId="{C9E26B61-E8C7-4677-BBB0-388430E6C72A}">
      <dgm:prSet custT="1"/>
      <dgm:spPr/>
      <dgm:t>
        <a:bodyPr/>
        <a:lstStyle/>
        <a:p>
          <a:pPr algn="l"/>
          <a:r>
            <a:rPr lang="cs-CZ" sz="2200" dirty="0"/>
            <a:t>vyšší náklady na administrativu</a:t>
          </a:r>
        </a:p>
      </dgm:t>
    </dgm:pt>
    <dgm:pt modelId="{14BA62BD-7BBC-4FAA-AF26-83CBC9F096F9}" type="parTrans" cxnId="{99735958-031D-4B43-B92B-D9B2C8B4F243}">
      <dgm:prSet/>
      <dgm:spPr/>
    </dgm:pt>
    <dgm:pt modelId="{CB54ED02-B1CB-497F-A450-7155480E2707}" type="sibTrans" cxnId="{99735958-031D-4B43-B92B-D9B2C8B4F243}">
      <dgm:prSet/>
      <dgm:spPr/>
    </dgm:pt>
    <dgm:pt modelId="{BF8A02CB-D0C5-4C9A-8B49-1FEF544C9F8F}" type="pres">
      <dgm:prSet presAssocID="{B69533CB-CF0E-4888-87A7-9B5101790C97}" presName="cycle" presStyleCnt="0">
        <dgm:presLayoutVars>
          <dgm:dir/>
          <dgm:resizeHandles val="exact"/>
        </dgm:presLayoutVars>
      </dgm:prSet>
      <dgm:spPr/>
    </dgm:pt>
    <dgm:pt modelId="{5112466B-C764-4570-831D-6F8757C5386E}" type="pres">
      <dgm:prSet presAssocID="{04AB6952-B3B2-458A-B0D2-D89823D5C8CC}" presName="node" presStyleLbl="node1" presStyleIdx="0" presStyleCnt="1">
        <dgm:presLayoutVars>
          <dgm:bulletEnabled val="1"/>
        </dgm:presLayoutVars>
      </dgm:prSet>
      <dgm:spPr/>
    </dgm:pt>
  </dgm:ptLst>
  <dgm:cxnLst>
    <dgm:cxn modelId="{BAE6591B-B498-47DD-A6C6-F34E2B73E23E}" type="presOf" srcId="{106EAE84-B7CB-4C6F-B993-6E2B67ACCD05}" destId="{5112466B-C764-4570-831D-6F8757C5386E}" srcOrd="0" destOrd="3" presId="urn:microsoft.com/office/officeart/2005/8/layout/cycle2"/>
    <dgm:cxn modelId="{3EBD3E27-4161-4AC3-B1C1-BA35EDDC0BC1}" srcId="{04AB6952-B3B2-458A-B0D2-D89823D5C8CC}" destId="{106EAE84-B7CB-4C6F-B993-6E2B67ACCD05}" srcOrd="2" destOrd="0" parTransId="{DCE57CF6-43E4-493B-B6B3-3105FB251334}" sibTransId="{EBD8F965-8FBC-4358-9783-25A2D622CD9A}"/>
    <dgm:cxn modelId="{47C85372-A8D9-43F6-8582-BF0171E6E232}" type="presOf" srcId="{2BA760C1-312F-45A8-B43C-94E8BFDEFB21}" destId="{5112466B-C764-4570-831D-6F8757C5386E}" srcOrd="0" destOrd="2" presId="urn:microsoft.com/office/officeart/2005/8/layout/cycle2"/>
    <dgm:cxn modelId="{99735958-031D-4B43-B92B-D9B2C8B4F243}" srcId="{04AB6952-B3B2-458A-B0D2-D89823D5C8CC}" destId="{C9E26B61-E8C7-4677-BBB0-388430E6C72A}" srcOrd="3" destOrd="0" parTransId="{14BA62BD-7BBC-4FAA-AF26-83CBC9F096F9}" sibTransId="{CB54ED02-B1CB-497F-A450-7155480E2707}"/>
    <dgm:cxn modelId="{483D4886-A926-4E10-A646-A5AD12BBDBE0}" type="presOf" srcId="{522853CC-D1A1-46B1-933D-1DAB40D5CDA4}" destId="{5112466B-C764-4570-831D-6F8757C5386E}" srcOrd="0" destOrd="1" presId="urn:microsoft.com/office/officeart/2005/8/layout/cycle2"/>
    <dgm:cxn modelId="{01D6B986-E723-49CF-8EEC-EBAB4AB2484A}" type="presOf" srcId="{C9E26B61-E8C7-4677-BBB0-388430E6C72A}" destId="{5112466B-C764-4570-831D-6F8757C5386E}" srcOrd="0" destOrd="4" presId="urn:microsoft.com/office/officeart/2005/8/layout/cycle2"/>
    <dgm:cxn modelId="{BFEC6088-5A30-47D2-8141-A583344C981F}" type="presOf" srcId="{04AB6952-B3B2-458A-B0D2-D89823D5C8CC}" destId="{5112466B-C764-4570-831D-6F8757C5386E}" srcOrd="0" destOrd="0" presId="urn:microsoft.com/office/officeart/2005/8/layout/cycle2"/>
    <dgm:cxn modelId="{CA60F798-A594-4F50-918F-1C8DBB0B3CE8}" srcId="{04AB6952-B3B2-458A-B0D2-D89823D5C8CC}" destId="{522853CC-D1A1-46B1-933D-1DAB40D5CDA4}" srcOrd="0" destOrd="0" parTransId="{0D2AA903-DD39-4821-A2AC-D10817474C0B}" sibTransId="{5247B670-F896-4833-8826-CF14810A4C85}"/>
    <dgm:cxn modelId="{34474A99-C5A3-44FE-B19F-16FC9745B74F}" type="presOf" srcId="{B69533CB-CF0E-4888-87A7-9B5101790C97}" destId="{BF8A02CB-D0C5-4C9A-8B49-1FEF544C9F8F}" srcOrd="0" destOrd="0" presId="urn:microsoft.com/office/officeart/2005/8/layout/cycle2"/>
    <dgm:cxn modelId="{7D744EB5-CCD1-45B3-8BA5-9A33E757D755}" srcId="{B69533CB-CF0E-4888-87A7-9B5101790C97}" destId="{04AB6952-B3B2-458A-B0D2-D89823D5C8CC}" srcOrd="0" destOrd="0" parTransId="{73406EBE-F5CE-483C-BDF7-5F7F8E60AEB0}" sibTransId="{D3CD09ED-CBB0-4BEF-8DC7-4D5B4E65B31B}"/>
    <dgm:cxn modelId="{CDCBD3EA-70EB-4DE0-822A-A4C05B626439}" srcId="{04AB6952-B3B2-458A-B0D2-D89823D5C8CC}" destId="{2BA760C1-312F-45A8-B43C-94E8BFDEFB21}" srcOrd="1" destOrd="0" parTransId="{160763F3-AB53-49C3-B0F3-606F209EF545}" sibTransId="{0B28200A-A690-4746-AC31-B6B4015DCD07}"/>
    <dgm:cxn modelId="{DEC54F88-1151-4FB3-BA34-46CC3FB4A779}" type="presParOf" srcId="{BF8A02CB-D0C5-4C9A-8B49-1FEF544C9F8F}" destId="{5112466B-C764-4570-831D-6F8757C538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1DAF78-6588-4862-B3A3-B1AFEBACAB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302EF4-13C3-4A0D-841C-DF7AD8904CF0}">
      <dgm:prSet custT="1"/>
      <dgm:spPr/>
      <dgm:t>
        <a:bodyPr/>
        <a:lstStyle/>
        <a:p>
          <a:r>
            <a:rPr lang="cs-CZ" sz="2800" b="0" dirty="0"/>
            <a:t>Ekonomická činnost obecně = využití hmotného a nehmotného majetku za účelem získávání pravidelného příjmu.</a:t>
          </a:r>
          <a:endParaRPr lang="cs-CZ" sz="2800" dirty="0"/>
        </a:p>
      </dgm:t>
    </dgm:pt>
    <dgm:pt modelId="{90F437B8-E9BE-4AA3-9CC3-8ABB380D0ECF}" type="parTrans" cxnId="{E1970A1C-5CC7-4C56-968D-5973C0D2C365}">
      <dgm:prSet/>
      <dgm:spPr/>
      <dgm:t>
        <a:bodyPr/>
        <a:lstStyle/>
        <a:p>
          <a:endParaRPr lang="cs-CZ"/>
        </a:p>
      </dgm:t>
    </dgm:pt>
    <dgm:pt modelId="{490C94F4-ADC7-43E4-B2F5-998795C1ADCF}" type="sibTrans" cxnId="{E1970A1C-5CC7-4C56-968D-5973C0D2C365}">
      <dgm:prSet/>
      <dgm:spPr/>
      <dgm:t>
        <a:bodyPr/>
        <a:lstStyle/>
        <a:p>
          <a:endParaRPr lang="cs-CZ"/>
        </a:p>
      </dgm:t>
    </dgm:pt>
    <dgm:pt modelId="{ABA5A2F2-552E-4B8A-8E09-E64D3AB09BCD}">
      <dgm:prSet custT="1"/>
      <dgm:spPr/>
      <dgm:t>
        <a:bodyPr/>
        <a:lstStyle/>
        <a:p>
          <a:r>
            <a:rPr lang="cs-CZ" sz="2400" b="1" dirty="0"/>
            <a:t>Typicky se jedná o:</a:t>
          </a:r>
        </a:p>
      </dgm:t>
    </dgm:pt>
    <dgm:pt modelId="{16FA2DB9-2B65-480E-8D27-53AF33CC9CD4}" type="parTrans" cxnId="{55754D5C-7BD9-43BC-BF8B-F925B1AA9EBB}">
      <dgm:prSet/>
      <dgm:spPr/>
      <dgm:t>
        <a:bodyPr/>
        <a:lstStyle/>
        <a:p>
          <a:endParaRPr lang="cs-CZ"/>
        </a:p>
      </dgm:t>
    </dgm:pt>
    <dgm:pt modelId="{24C5D81B-5F4D-40B5-B47E-DD3FFCCDEDB0}" type="sibTrans" cxnId="{55754D5C-7BD9-43BC-BF8B-F925B1AA9EBB}">
      <dgm:prSet/>
      <dgm:spPr/>
      <dgm:t>
        <a:bodyPr/>
        <a:lstStyle/>
        <a:p>
          <a:endParaRPr lang="cs-CZ"/>
        </a:p>
      </dgm:t>
    </dgm:pt>
    <dgm:pt modelId="{909ADE64-38CF-4C30-B540-6448432A6AC7}">
      <dgm:prSet custT="1"/>
      <dgm:spPr/>
      <dgm:t>
        <a:bodyPr/>
        <a:lstStyle/>
        <a:p>
          <a:r>
            <a:rPr lang="cs-CZ" sz="2400" b="0" dirty="0"/>
            <a:t>osob poskytujících služby,</a:t>
          </a:r>
          <a:endParaRPr lang="cs-CZ" sz="2400" dirty="0"/>
        </a:p>
      </dgm:t>
    </dgm:pt>
    <dgm:pt modelId="{D643E962-DCC5-4A5B-BFAF-D368CDE1A58E}" type="parTrans" cxnId="{54D105C9-8937-4393-9A67-FACA1A18C8C2}">
      <dgm:prSet/>
      <dgm:spPr/>
      <dgm:t>
        <a:bodyPr/>
        <a:lstStyle/>
        <a:p>
          <a:endParaRPr lang="cs-CZ"/>
        </a:p>
      </dgm:t>
    </dgm:pt>
    <dgm:pt modelId="{183F35DD-E57B-43E2-92C9-69E15D9D9A11}" type="sibTrans" cxnId="{54D105C9-8937-4393-9A67-FACA1A18C8C2}">
      <dgm:prSet/>
      <dgm:spPr/>
      <dgm:t>
        <a:bodyPr/>
        <a:lstStyle/>
        <a:p>
          <a:endParaRPr lang="cs-CZ"/>
        </a:p>
      </dgm:t>
    </dgm:pt>
    <dgm:pt modelId="{E065F2B9-778F-40BF-81A9-A858A832BE3E}">
      <dgm:prSet custT="1"/>
      <dgm:spPr/>
      <dgm:t>
        <a:bodyPr/>
        <a:lstStyle/>
        <a:p>
          <a:r>
            <a:rPr lang="cs-CZ" sz="2400" b="0" dirty="0"/>
            <a:t>zemědělskou výrobu,</a:t>
          </a:r>
          <a:endParaRPr lang="cs-CZ" sz="2400" dirty="0"/>
        </a:p>
      </dgm:t>
    </dgm:pt>
    <dgm:pt modelId="{231A37F2-4B0E-45D1-92B0-D0EA52D9104E}" type="parTrans" cxnId="{D51BEA2E-CC1C-4BC7-8041-4764C1B5746B}">
      <dgm:prSet/>
      <dgm:spPr/>
      <dgm:t>
        <a:bodyPr/>
        <a:lstStyle/>
        <a:p>
          <a:endParaRPr lang="cs-CZ"/>
        </a:p>
      </dgm:t>
    </dgm:pt>
    <dgm:pt modelId="{41A66E0A-04D2-4B31-ADE3-02D8BADB592A}" type="sibTrans" cxnId="{D51BEA2E-CC1C-4BC7-8041-4764C1B5746B}">
      <dgm:prSet/>
      <dgm:spPr/>
      <dgm:t>
        <a:bodyPr/>
        <a:lstStyle/>
        <a:p>
          <a:endParaRPr lang="cs-CZ"/>
        </a:p>
      </dgm:t>
    </dgm:pt>
    <dgm:pt modelId="{73AAD293-1178-409B-8475-2FB8115A32E1}">
      <dgm:prSet custT="1"/>
      <dgm:spPr/>
      <dgm:t>
        <a:bodyPr/>
        <a:lstStyle/>
        <a:p>
          <a:r>
            <a:rPr lang="cs-CZ" sz="2400" b="0" dirty="0"/>
            <a:t>výkon svobodných a jiných obdobných povolání podle jiných právních předpisů.</a:t>
          </a:r>
          <a:endParaRPr lang="cs-CZ" sz="2400" dirty="0"/>
        </a:p>
      </dgm:t>
    </dgm:pt>
    <dgm:pt modelId="{FB60CA06-7171-41E7-AEBC-D444F577F2CB}" type="parTrans" cxnId="{BA83606B-7186-49C1-B5AE-8715ED2C31C5}">
      <dgm:prSet/>
      <dgm:spPr/>
      <dgm:t>
        <a:bodyPr/>
        <a:lstStyle/>
        <a:p>
          <a:endParaRPr lang="cs-CZ"/>
        </a:p>
      </dgm:t>
    </dgm:pt>
    <dgm:pt modelId="{2CE0063F-A69F-4AA5-9257-1AB69D1E2627}" type="sibTrans" cxnId="{BA83606B-7186-49C1-B5AE-8715ED2C31C5}">
      <dgm:prSet/>
      <dgm:spPr/>
      <dgm:t>
        <a:bodyPr/>
        <a:lstStyle/>
        <a:p>
          <a:endParaRPr lang="cs-CZ"/>
        </a:p>
      </dgm:t>
    </dgm:pt>
    <dgm:pt modelId="{8226B83A-A9BA-4FE6-8522-60A61D7F591C}">
      <dgm:prSet custT="1"/>
      <dgm:spPr/>
      <dgm:t>
        <a:bodyPr/>
        <a:lstStyle/>
        <a:p>
          <a:r>
            <a:rPr lang="cs-CZ" sz="2400" b="0" dirty="0"/>
            <a:t>činnost výrobců,</a:t>
          </a:r>
          <a:endParaRPr lang="cs-CZ" sz="2400" dirty="0"/>
        </a:p>
      </dgm:t>
    </dgm:pt>
    <dgm:pt modelId="{155EBB73-A23F-4DAC-88DE-9EB39539CD3D}" type="sibTrans" cxnId="{AF21F551-3A35-46B3-8D2F-CEE7FFBB4A4D}">
      <dgm:prSet/>
      <dgm:spPr/>
      <dgm:t>
        <a:bodyPr/>
        <a:lstStyle/>
        <a:p>
          <a:endParaRPr lang="cs-CZ"/>
        </a:p>
      </dgm:t>
    </dgm:pt>
    <dgm:pt modelId="{492B1159-315E-4C74-9604-1C5B4324FCF5}" type="parTrans" cxnId="{AF21F551-3A35-46B3-8D2F-CEE7FFBB4A4D}">
      <dgm:prSet/>
      <dgm:spPr/>
      <dgm:t>
        <a:bodyPr/>
        <a:lstStyle/>
        <a:p>
          <a:endParaRPr lang="cs-CZ"/>
        </a:p>
      </dgm:t>
    </dgm:pt>
    <dgm:pt modelId="{B24B1646-F793-4ECE-9046-70FC239F67C1}">
      <dgm:prSet custT="1"/>
      <dgm:spPr/>
      <dgm:t>
        <a:bodyPr/>
        <a:lstStyle/>
        <a:p>
          <a:r>
            <a:rPr lang="cs-CZ" sz="2400" b="0" dirty="0"/>
            <a:t>obchodníků,</a:t>
          </a:r>
          <a:endParaRPr lang="cs-CZ" sz="2400" dirty="0"/>
        </a:p>
      </dgm:t>
    </dgm:pt>
    <dgm:pt modelId="{183480C5-11FB-44B4-8D96-397F68D057AD}" type="parTrans" cxnId="{94316978-5EC1-405C-BAE6-F31EF8AAB0FB}">
      <dgm:prSet/>
      <dgm:spPr/>
    </dgm:pt>
    <dgm:pt modelId="{CB02373D-643E-4BF5-82E2-96BB29F1068E}" type="sibTrans" cxnId="{94316978-5EC1-405C-BAE6-F31EF8AAB0FB}">
      <dgm:prSet/>
      <dgm:spPr/>
    </dgm:pt>
    <dgm:pt modelId="{08078834-7453-4A0F-B4DF-6628FD49F9E8}" type="pres">
      <dgm:prSet presAssocID="{C41DAF78-6588-4862-B3A3-B1AFEBACABBC}" presName="linear" presStyleCnt="0">
        <dgm:presLayoutVars>
          <dgm:animLvl val="lvl"/>
          <dgm:resizeHandles val="exact"/>
        </dgm:presLayoutVars>
      </dgm:prSet>
      <dgm:spPr/>
    </dgm:pt>
    <dgm:pt modelId="{C3052DB2-5D82-46CF-97AE-A3D5A9FBE753}" type="pres">
      <dgm:prSet presAssocID="{A4302EF4-13C3-4A0D-841C-DF7AD8904CF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4335504-B6D4-4FAD-A2F0-961928A5B71B}" type="pres">
      <dgm:prSet presAssocID="{A4302EF4-13C3-4A0D-841C-DF7AD8904C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970A1C-5CC7-4C56-968D-5973C0D2C365}" srcId="{C41DAF78-6588-4862-B3A3-B1AFEBACABBC}" destId="{A4302EF4-13C3-4A0D-841C-DF7AD8904CF0}" srcOrd="0" destOrd="0" parTransId="{90F437B8-E9BE-4AA3-9CC3-8ABB380D0ECF}" sibTransId="{490C94F4-ADC7-43E4-B2F5-998795C1ADCF}"/>
    <dgm:cxn modelId="{D51BEA2E-CC1C-4BC7-8041-4764C1B5746B}" srcId="{ABA5A2F2-552E-4B8A-8E09-E64D3AB09BCD}" destId="{E065F2B9-778F-40BF-81A9-A858A832BE3E}" srcOrd="3" destOrd="0" parTransId="{231A37F2-4B0E-45D1-92B0-D0EA52D9104E}" sibTransId="{41A66E0A-04D2-4B31-ADE3-02D8BADB592A}"/>
    <dgm:cxn modelId="{55754D5C-7BD9-43BC-BF8B-F925B1AA9EBB}" srcId="{A4302EF4-13C3-4A0D-841C-DF7AD8904CF0}" destId="{ABA5A2F2-552E-4B8A-8E09-E64D3AB09BCD}" srcOrd="0" destOrd="0" parTransId="{16FA2DB9-2B65-480E-8D27-53AF33CC9CD4}" sibTransId="{24C5D81B-5F4D-40B5-B47E-DD3FFCCDEDB0}"/>
    <dgm:cxn modelId="{4D23B148-3B17-4E8C-BE04-115E1CE63B8C}" type="presOf" srcId="{73AAD293-1178-409B-8475-2FB8115A32E1}" destId="{F4335504-B6D4-4FAD-A2F0-961928A5B71B}" srcOrd="0" destOrd="5" presId="urn:microsoft.com/office/officeart/2005/8/layout/vList2"/>
    <dgm:cxn modelId="{BA83606B-7186-49C1-B5AE-8715ED2C31C5}" srcId="{ABA5A2F2-552E-4B8A-8E09-E64D3AB09BCD}" destId="{73AAD293-1178-409B-8475-2FB8115A32E1}" srcOrd="4" destOrd="0" parTransId="{FB60CA06-7171-41E7-AEBC-D444F577F2CB}" sibTransId="{2CE0063F-A69F-4AA5-9257-1AB69D1E2627}"/>
    <dgm:cxn modelId="{7CC9574F-1F00-4A07-A688-5B31FF2525FD}" type="presOf" srcId="{B24B1646-F793-4ECE-9046-70FC239F67C1}" destId="{F4335504-B6D4-4FAD-A2F0-961928A5B71B}" srcOrd="0" destOrd="2" presId="urn:microsoft.com/office/officeart/2005/8/layout/vList2"/>
    <dgm:cxn modelId="{AF21F551-3A35-46B3-8D2F-CEE7FFBB4A4D}" srcId="{ABA5A2F2-552E-4B8A-8E09-E64D3AB09BCD}" destId="{8226B83A-A9BA-4FE6-8522-60A61D7F591C}" srcOrd="0" destOrd="0" parTransId="{492B1159-315E-4C74-9604-1C5B4324FCF5}" sibTransId="{155EBB73-A23F-4DAC-88DE-9EB39539CD3D}"/>
    <dgm:cxn modelId="{E4047955-CE3B-4861-9133-DFAD39058DFC}" type="presOf" srcId="{909ADE64-38CF-4C30-B540-6448432A6AC7}" destId="{F4335504-B6D4-4FAD-A2F0-961928A5B71B}" srcOrd="0" destOrd="3" presId="urn:microsoft.com/office/officeart/2005/8/layout/vList2"/>
    <dgm:cxn modelId="{94316978-5EC1-405C-BAE6-F31EF8AAB0FB}" srcId="{ABA5A2F2-552E-4B8A-8E09-E64D3AB09BCD}" destId="{B24B1646-F793-4ECE-9046-70FC239F67C1}" srcOrd="1" destOrd="0" parTransId="{183480C5-11FB-44B4-8D96-397F68D057AD}" sibTransId="{CB02373D-643E-4BF5-82E2-96BB29F1068E}"/>
    <dgm:cxn modelId="{FC51DA86-3ED8-489A-8E42-63A2C6C1275A}" type="presOf" srcId="{C41DAF78-6588-4862-B3A3-B1AFEBACABBC}" destId="{08078834-7453-4A0F-B4DF-6628FD49F9E8}" srcOrd="0" destOrd="0" presId="urn:microsoft.com/office/officeart/2005/8/layout/vList2"/>
    <dgm:cxn modelId="{E307509E-0F29-4290-BB4D-8337FF54A079}" type="presOf" srcId="{8226B83A-A9BA-4FE6-8522-60A61D7F591C}" destId="{F4335504-B6D4-4FAD-A2F0-961928A5B71B}" srcOrd="0" destOrd="1" presId="urn:microsoft.com/office/officeart/2005/8/layout/vList2"/>
    <dgm:cxn modelId="{6288D3A7-FBD1-4C51-9CC2-C37BA4EF51B8}" type="presOf" srcId="{E065F2B9-778F-40BF-81A9-A858A832BE3E}" destId="{F4335504-B6D4-4FAD-A2F0-961928A5B71B}" srcOrd="0" destOrd="4" presId="urn:microsoft.com/office/officeart/2005/8/layout/vList2"/>
    <dgm:cxn modelId="{AECAAFBE-D147-489C-9A57-03779DF43885}" type="presOf" srcId="{A4302EF4-13C3-4A0D-841C-DF7AD8904CF0}" destId="{C3052DB2-5D82-46CF-97AE-A3D5A9FBE753}" srcOrd="0" destOrd="0" presId="urn:microsoft.com/office/officeart/2005/8/layout/vList2"/>
    <dgm:cxn modelId="{54D105C9-8937-4393-9A67-FACA1A18C8C2}" srcId="{ABA5A2F2-552E-4B8A-8E09-E64D3AB09BCD}" destId="{909ADE64-38CF-4C30-B540-6448432A6AC7}" srcOrd="2" destOrd="0" parTransId="{D643E962-DCC5-4A5B-BFAF-D368CDE1A58E}" sibTransId="{183F35DD-E57B-43E2-92C9-69E15D9D9A11}"/>
    <dgm:cxn modelId="{E28F84FE-8854-4878-BEEB-041F584C0F5F}" type="presOf" srcId="{ABA5A2F2-552E-4B8A-8E09-E64D3AB09BCD}" destId="{F4335504-B6D4-4FAD-A2F0-961928A5B71B}" srcOrd="0" destOrd="0" presId="urn:microsoft.com/office/officeart/2005/8/layout/vList2"/>
    <dgm:cxn modelId="{A536DE31-0954-4122-AF1F-AD3AE30F638D}" type="presParOf" srcId="{08078834-7453-4A0F-B4DF-6628FD49F9E8}" destId="{C3052DB2-5D82-46CF-97AE-A3D5A9FBE753}" srcOrd="0" destOrd="0" presId="urn:microsoft.com/office/officeart/2005/8/layout/vList2"/>
    <dgm:cxn modelId="{EB609BF5-463F-4346-91F3-0F9F7DF2A959}" type="presParOf" srcId="{08078834-7453-4A0F-B4DF-6628FD49F9E8}" destId="{F4335504-B6D4-4FAD-A2F0-961928A5B71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B27B8-B63E-4204-B42B-7A492C23189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728AE0-0169-4CB6-80BB-001351FC338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s-CZ" sz="2400" b="0" dirty="0"/>
            <a:t>Majetek, který by obec </a:t>
          </a:r>
          <a:r>
            <a:rPr lang="cs-CZ" sz="2400" b="1" dirty="0"/>
            <a:t>mohla využívat </a:t>
          </a:r>
          <a:r>
            <a:rPr lang="cs-CZ" sz="2400" b="0" dirty="0"/>
            <a:t>pro dosažení svého zájmu </a:t>
          </a:r>
          <a:br>
            <a:rPr lang="cs-CZ" sz="2400" b="0" dirty="0"/>
          </a:br>
          <a:r>
            <a:rPr lang="cs-CZ" sz="2400" b="0" dirty="0"/>
            <a:t>a k naplnění svých úkolů třeba i </a:t>
          </a:r>
          <a:r>
            <a:rPr lang="cs-CZ" sz="2400" b="1" dirty="0"/>
            <a:t>tak, že by s tímto majetkem podnikala</a:t>
          </a:r>
          <a:r>
            <a:rPr lang="cs-CZ" sz="2400" b="0" dirty="0"/>
            <a:t>, který však takto </a:t>
          </a:r>
          <a:r>
            <a:rPr lang="cs-CZ" sz="2400" b="1" dirty="0"/>
            <a:t>nevyužívá</a:t>
          </a:r>
          <a:r>
            <a:rPr lang="cs-CZ" sz="2400" b="0" dirty="0"/>
            <a:t>, </a:t>
          </a:r>
          <a:r>
            <a:rPr lang="cs-CZ" sz="2400" b="1" dirty="0"/>
            <a:t>není z její strany využíván účelně </a:t>
          </a:r>
          <a:br>
            <a:rPr lang="cs-CZ" sz="2400" b="1" dirty="0"/>
          </a:br>
          <a:r>
            <a:rPr lang="cs-CZ" sz="2400" b="1" dirty="0"/>
            <a:t>a hospodárně, </a:t>
          </a:r>
          <a:r>
            <a:rPr lang="cs-CZ" sz="2400" b="0" dirty="0"/>
            <a:t>jak předepisuje zákon.</a:t>
          </a:r>
        </a:p>
        <a:p>
          <a:pPr>
            <a:lnSpc>
              <a:spcPct val="150000"/>
            </a:lnSpc>
          </a:pPr>
          <a:r>
            <a:rPr lang="cs-CZ" sz="2400" b="0" dirty="0"/>
            <a:t>Obec tak např. ztrácí potenciální zdroj příjmů.</a:t>
          </a:r>
          <a:endParaRPr lang="cs-CZ" sz="2400" dirty="0"/>
        </a:p>
      </dgm:t>
    </dgm:pt>
    <dgm:pt modelId="{9EF74495-1EA3-4DDB-ABA0-887AB4B02AA3}" type="sibTrans" cxnId="{590F272D-5F51-4323-BE5F-C0B7B4C4118A}">
      <dgm:prSet/>
      <dgm:spPr/>
      <dgm:t>
        <a:bodyPr/>
        <a:lstStyle/>
        <a:p>
          <a:endParaRPr lang="cs-CZ"/>
        </a:p>
      </dgm:t>
    </dgm:pt>
    <dgm:pt modelId="{A81B0969-D190-47E5-92B1-11BE993533F1}" type="parTrans" cxnId="{590F272D-5F51-4323-BE5F-C0B7B4C4118A}">
      <dgm:prSet/>
      <dgm:spPr/>
      <dgm:t>
        <a:bodyPr/>
        <a:lstStyle/>
        <a:p>
          <a:endParaRPr lang="cs-CZ"/>
        </a:p>
      </dgm:t>
    </dgm:pt>
    <dgm:pt modelId="{18D8A1CC-69E1-4621-9225-A1E40E2DE456}" type="pres">
      <dgm:prSet presAssocID="{E79B27B8-B63E-4204-B42B-7A492C231893}" presName="linear" presStyleCnt="0">
        <dgm:presLayoutVars>
          <dgm:animLvl val="lvl"/>
          <dgm:resizeHandles val="exact"/>
        </dgm:presLayoutVars>
      </dgm:prSet>
      <dgm:spPr/>
    </dgm:pt>
    <dgm:pt modelId="{38B234E3-1E2A-4802-AF61-E231DA2B868C}" type="pres">
      <dgm:prSet presAssocID="{12728AE0-0169-4CB6-80BB-001351FC3380}" presName="parentText" presStyleLbl="node1" presStyleIdx="0" presStyleCnt="1" custScaleY="828558" custLinFactNeighborX="80" custLinFactNeighborY="33169">
        <dgm:presLayoutVars>
          <dgm:chMax val="0"/>
          <dgm:bulletEnabled val="1"/>
        </dgm:presLayoutVars>
      </dgm:prSet>
      <dgm:spPr/>
    </dgm:pt>
  </dgm:ptLst>
  <dgm:cxnLst>
    <dgm:cxn modelId="{C01FBE01-65E5-441F-9216-3144B88480F5}" type="presOf" srcId="{12728AE0-0169-4CB6-80BB-001351FC3380}" destId="{38B234E3-1E2A-4802-AF61-E231DA2B868C}" srcOrd="0" destOrd="0" presId="urn:microsoft.com/office/officeart/2005/8/layout/vList2"/>
    <dgm:cxn modelId="{590F272D-5F51-4323-BE5F-C0B7B4C4118A}" srcId="{E79B27B8-B63E-4204-B42B-7A492C231893}" destId="{12728AE0-0169-4CB6-80BB-001351FC3380}" srcOrd="0" destOrd="0" parTransId="{A81B0969-D190-47E5-92B1-11BE993533F1}" sibTransId="{9EF74495-1EA3-4DDB-ABA0-887AB4B02AA3}"/>
    <dgm:cxn modelId="{C610405B-7505-4736-86CD-B5372DE47621}" type="presOf" srcId="{E79B27B8-B63E-4204-B42B-7A492C231893}" destId="{18D8A1CC-69E1-4621-9225-A1E40E2DE456}" srcOrd="0" destOrd="0" presId="urn:microsoft.com/office/officeart/2005/8/layout/vList2"/>
    <dgm:cxn modelId="{092BBB7E-AE48-46EB-AE15-79FFD7D11035}" type="presParOf" srcId="{18D8A1CC-69E1-4621-9225-A1E40E2DE456}" destId="{38B234E3-1E2A-4802-AF61-E231DA2B86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BDB53-A4DA-4A31-B1F8-6751C023D3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D6CCB6F-1C1F-4F8B-9048-E942B95770BA}">
      <dgm:prSet custT="1"/>
      <dgm:spPr/>
      <dgm:t>
        <a:bodyPr/>
        <a:lstStyle/>
        <a:p>
          <a:r>
            <a:rPr lang="cs-CZ" sz="2800" b="0" dirty="0"/>
            <a:t>Výkon podnikatelské činnosti prostřednictvím organizační složky obce nebo jiného subjektu.</a:t>
          </a:r>
          <a:endParaRPr lang="cs-CZ" sz="2800" dirty="0"/>
        </a:p>
      </dgm:t>
    </dgm:pt>
    <dgm:pt modelId="{AE6580D8-E94D-498E-9C39-B7663691C110}" type="parTrans" cxnId="{25786C25-6A81-4AF9-939F-E7EBCADF2D3F}">
      <dgm:prSet/>
      <dgm:spPr/>
      <dgm:t>
        <a:bodyPr/>
        <a:lstStyle/>
        <a:p>
          <a:endParaRPr lang="cs-CZ"/>
        </a:p>
      </dgm:t>
    </dgm:pt>
    <dgm:pt modelId="{BE4CBB25-B1C2-4F09-ADA1-330B445B3A89}" type="sibTrans" cxnId="{25786C25-6A81-4AF9-939F-E7EBCADF2D3F}">
      <dgm:prSet/>
      <dgm:spPr/>
      <dgm:t>
        <a:bodyPr/>
        <a:lstStyle/>
        <a:p>
          <a:endParaRPr lang="cs-CZ"/>
        </a:p>
      </dgm:t>
    </dgm:pt>
    <dgm:pt modelId="{80E74C52-1E4C-4B16-B818-EDA3EFDBAE96}" type="pres">
      <dgm:prSet presAssocID="{213BDB53-A4DA-4A31-B1F8-6751C023D326}" presName="linear" presStyleCnt="0">
        <dgm:presLayoutVars>
          <dgm:animLvl val="lvl"/>
          <dgm:resizeHandles val="exact"/>
        </dgm:presLayoutVars>
      </dgm:prSet>
      <dgm:spPr/>
    </dgm:pt>
    <dgm:pt modelId="{3385BF84-C641-44AA-A7F3-784E3D86C2F1}" type="pres">
      <dgm:prSet presAssocID="{CD6CCB6F-1C1F-4F8B-9048-E942B95770BA}" presName="parentText" presStyleLbl="node1" presStyleIdx="0" presStyleCnt="1" custLinFactNeighborX="4593" custLinFactNeighborY="-62">
        <dgm:presLayoutVars>
          <dgm:chMax val="0"/>
          <dgm:bulletEnabled val="1"/>
        </dgm:presLayoutVars>
      </dgm:prSet>
      <dgm:spPr/>
    </dgm:pt>
  </dgm:ptLst>
  <dgm:cxnLst>
    <dgm:cxn modelId="{25786C25-6A81-4AF9-939F-E7EBCADF2D3F}" srcId="{213BDB53-A4DA-4A31-B1F8-6751C023D326}" destId="{CD6CCB6F-1C1F-4F8B-9048-E942B95770BA}" srcOrd="0" destOrd="0" parTransId="{AE6580D8-E94D-498E-9C39-B7663691C110}" sibTransId="{BE4CBB25-B1C2-4F09-ADA1-330B445B3A89}"/>
    <dgm:cxn modelId="{7B1596AF-6368-4E01-8984-B89A62E72D65}" type="presOf" srcId="{CD6CCB6F-1C1F-4F8B-9048-E942B95770BA}" destId="{3385BF84-C641-44AA-A7F3-784E3D86C2F1}" srcOrd="0" destOrd="0" presId="urn:microsoft.com/office/officeart/2005/8/layout/vList2"/>
    <dgm:cxn modelId="{9F4B39F1-DBE5-42B1-BC6F-EA45B2CFB703}" type="presOf" srcId="{213BDB53-A4DA-4A31-B1F8-6751C023D326}" destId="{80E74C52-1E4C-4B16-B818-EDA3EFDBAE96}" srcOrd="0" destOrd="0" presId="urn:microsoft.com/office/officeart/2005/8/layout/vList2"/>
    <dgm:cxn modelId="{097A1E97-299C-4CE1-98B2-72CDD99BC7B2}" type="presParOf" srcId="{80E74C52-1E4C-4B16-B818-EDA3EFDBAE96}" destId="{3385BF84-C641-44AA-A7F3-784E3D86C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57C22-6469-4160-B9B3-A9B7A03C5B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CCA40CE-0499-4FDB-8792-D45C859E143D}">
      <dgm:prSet custT="1"/>
      <dgm:spPr/>
      <dgm:t>
        <a:bodyPr/>
        <a:lstStyle/>
        <a:p>
          <a:r>
            <a:rPr lang="cs-CZ" sz="2400" b="0" dirty="0"/>
            <a:t>= na politickém rozhodování nezávislá společenství občanů, neziskových organizací, podnikatelů ze soukromého sektoru a veřejné správy (obcí, svazků obcí apod.)</a:t>
          </a:r>
          <a:endParaRPr lang="cs-CZ" sz="2400" dirty="0"/>
        </a:p>
      </dgm:t>
    </dgm:pt>
    <dgm:pt modelId="{A179846B-A0F9-4783-A38B-55111FCE0105}" type="parTrans" cxnId="{91D67F1E-5468-4264-B5C8-BF251373DAF0}">
      <dgm:prSet/>
      <dgm:spPr/>
      <dgm:t>
        <a:bodyPr/>
        <a:lstStyle/>
        <a:p>
          <a:endParaRPr lang="cs-CZ"/>
        </a:p>
      </dgm:t>
    </dgm:pt>
    <dgm:pt modelId="{7B34CD52-F5FE-4004-9811-B02B616911AB}" type="sibTrans" cxnId="{91D67F1E-5468-4264-B5C8-BF251373DAF0}">
      <dgm:prSet/>
      <dgm:spPr/>
      <dgm:t>
        <a:bodyPr/>
        <a:lstStyle/>
        <a:p>
          <a:endParaRPr lang="cs-CZ"/>
        </a:p>
      </dgm:t>
    </dgm:pt>
    <dgm:pt modelId="{3655FBE1-084C-4C84-9A32-A0E2D2229846}">
      <dgm:prSet custT="1"/>
      <dgm:spPr/>
      <dgm:t>
        <a:bodyPr/>
        <a:lstStyle/>
        <a:p>
          <a:r>
            <a:rPr lang="cs-CZ" sz="2400" b="1" dirty="0"/>
            <a:t>Může mít samostatnou právní subjektivitu, nebo se může jednat </a:t>
          </a:r>
          <a:br>
            <a:rPr lang="cs-CZ" sz="2400" b="1" dirty="0"/>
          </a:br>
          <a:r>
            <a:rPr lang="cs-CZ" sz="2400" b="1" dirty="0"/>
            <a:t>o organizační složku jedné z právnických osob MAS tvořící.</a:t>
          </a:r>
          <a:br>
            <a:rPr lang="cs-CZ" sz="2400" b="1" dirty="0"/>
          </a:br>
          <a:endParaRPr lang="cs-CZ" sz="2400" dirty="0"/>
        </a:p>
      </dgm:t>
    </dgm:pt>
    <dgm:pt modelId="{67C3ED4C-9D13-487B-A6BC-C32695B62AB2}" type="parTrans" cxnId="{86F52719-B617-4B5B-A4E0-7D6C9F6921A1}">
      <dgm:prSet/>
      <dgm:spPr/>
      <dgm:t>
        <a:bodyPr/>
        <a:lstStyle/>
        <a:p>
          <a:endParaRPr lang="cs-CZ"/>
        </a:p>
      </dgm:t>
    </dgm:pt>
    <dgm:pt modelId="{D9780E79-BBD4-4D0D-8586-258022C0409B}" type="sibTrans" cxnId="{86F52719-B617-4B5B-A4E0-7D6C9F6921A1}">
      <dgm:prSet/>
      <dgm:spPr/>
      <dgm:t>
        <a:bodyPr/>
        <a:lstStyle/>
        <a:p>
          <a:endParaRPr lang="cs-CZ"/>
        </a:p>
      </dgm:t>
    </dgm:pt>
    <dgm:pt modelId="{83C6833F-73C1-4FF4-95DD-10D03987F805}">
      <dgm:prSet custT="1"/>
      <dgm:spPr/>
      <dgm:t>
        <a:bodyPr/>
        <a:lstStyle/>
        <a:p>
          <a:r>
            <a:rPr lang="cs-CZ" sz="2400" dirty="0"/>
            <a:t>Počet zástupců veřejné správy nesmí přesáhnout polovinu všech členů skupiny.</a:t>
          </a:r>
        </a:p>
      </dgm:t>
    </dgm:pt>
    <dgm:pt modelId="{6B36EBA7-BF7A-46D9-993A-801A02C9783C}" type="parTrans" cxnId="{68A3C88F-1C3F-4D6C-9A83-5FBE907563F0}">
      <dgm:prSet/>
      <dgm:spPr/>
      <dgm:t>
        <a:bodyPr/>
        <a:lstStyle/>
        <a:p>
          <a:endParaRPr lang="cs-CZ"/>
        </a:p>
      </dgm:t>
    </dgm:pt>
    <dgm:pt modelId="{A89BA95C-1574-4057-99C9-DBC7EF79D39D}" type="sibTrans" cxnId="{68A3C88F-1C3F-4D6C-9A83-5FBE907563F0}">
      <dgm:prSet/>
      <dgm:spPr/>
      <dgm:t>
        <a:bodyPr/>
        <a:lstStyle/>
        <a:p>
          <a:endParaRPr lang="cs-CZ"/>
        </a:p>
      </dgm:t>
    </dgm:pt>
    <dgm:pt modelId="{73395F87-F964-4E2F-87EF-4A12ABA6D2A9}">
      <dgm:prSet/>
      <dgm:spPr/>
      <dgm:t>
        <a:bodyPr/>
        <a:lstStyle/>
        <a:p>
          <a:endParaRPr lang="cs-CZ" sz="2100" dirty="0"/>
        </a:p>
      </dgm:t>
    </dgm:pt>
    <dgm:pt modelId="{F8BF6751-9217-4279-ACAF-4AC07A47E859}" type="parTrans" cxnId="{36EA828E-2BE4-46ED-B8E5-89F71E226054}">
      <dgm:prSet/>
      <dgm:spPr/>
      <dgm:t>
        <a:bodyPr/>
        <a:lstStyle/>
        <a:p>
          <a:endParaRPr lang="cs-CZ"/>
        </a:p>
      </dgm:t>
    </dgm:pt>
    <dgm:pt modelId="{CB6E51E0-F14F-43F2-8390-4A5C468A3287}" type="sibTrans" cxnId="{36EA828E-2BE4-46ED-B8E5-89F71E226054}">
      <dgm:prSet/>
      <dgm:spPr/>
      <dgm:t>
        <a:bodyPr/>
        <a:lstStyle/>
        <a:p>
          <a:endParaRPr lang="cs-CZ"/>
        </a:p>
      </dgm:t>
    </dgm:pt>
    <dgm:pt modelId="{4676B0D1-64B2-40AA-A107-BA06C79773BF}">
      <dgm:prSet custT="1"/>
      <dgm:spPr/>
      <dgm:t>
        <a:bodyPr/>
        <a:lstStyle/>
        <a:p>
          <a:endParaRPr lang="cs-CZ" sz="2400" dirty="0"/>
        </a:p>
      </dgm:t>
    </dgm:pt>
    <dgm:pt modelId="{4B112BB1-611C-4D0E-BE64-5CB5358E8BDD}" type="parTrans" cxnId="{62183457-8C1C-412C-AB59-833BACB33F3D}">
      <dgm:prSet/>
      <dgm:spPr/>
      <dgm:t>
        <a:bodyPr/>
        <a:lstStyle/>
        <a:p>
          <a:endParaRPr lang="cs-CZ"/>
        </a:p>
      </dgm:t>
    </dgm:pt>
    <dgm:pt modelId="{8DC9EC88-0BAC-4471-8889-17B23C9FCA09}" type="sibTrans" cxnId="{62183457-8C1C-412C-AB59-833BACB33F3D}">
      <dgm:prSet/>
      <dgm:spPr/>
      <dgm:t>
        <a:bodyPr/>
        <a:lstStyle/>
        <a:p>
          <a:endParaRPr lang="cs-CZ"/>
        </a:p>
      </dgm:t>
    </dgm:pt>
    <dgm:pt modelId="{851FCBDA-3053-4BC8-9A76-02EE1988C777}">
      <dgm:prSet/>
      <dgm:spPr/>
      <dgm:t>
        <a:bodyPr/>
        <a:lstStyle/>
        <a:p>
          <a:endParaRPr lang="cs-CZ" sz="2100" dirty="0"/>
        </a:p>
      </dgm:t>
    </dgm:pt>
    <dgm:pt modelId="{E375D377-22BC-4DAC-8417-05C60A6810CB}" type="parTrans" cxnId="{2A0CCB6F-3ACF-41C3-AC7B-B7C6F25991F1}">
      <dgm:prSet/>
      <dgm:spPr/>
      <dgm:t>
        <a:bodyPr/>
        <a:lstStyle/>
        <a:p>
          <a:endParaRPr lang="cs-CZ"/>
        </a:p>
      </dgm:t>
    </dgm:pt>
    <dgm:pt modelId="{378EE1A5-5CE6-484D-96CE-6279112262A0}" type="sibTrans" cxnId="{2A0CCB6F-3ACF-41C3-AC7B-B7C6F25991F1}">
      <dgm:prSet/>
      <dgm:spPr/>
      <dgm:t>
        <a:bodyPr/>
        <a:lstStyle/>
        <a:p>
          <a:endParaRPr lang="cs-CZ"/>
        </a:p>
      </dgm:t>
    </dgm:pt>
    <dgm:pt modelId="{F7335C01-C951-434B-BB42-8EA0A4C6D205}" type="pres">
      <dgm:prSet presAssocID="{86157C22-6469-4160-B9B3-A9B7A03C5B6C}" presName="linear" presStyleCnt="0">
        <dgm:presLayoutVars>
          <dgm:animLvl val="lvl"/>
          <dgm:resizeHandles val="exact"/>
        </dgm:presLayoutVars>
      </dgm:prSet>
      <dgm:spPr/>
    </dgm:pt>
    <dgm:pt modelId="{5E37E343-A93A-4318-8DB4-3BF2B3B48500}" type="pres">
      <dgm:prSet presAssocID="{9CCA40CE-0499-4FDB-8792-D45C859E143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88EF96-15B0-43E8-9BEE-383D652063FE}" type="pres">
      <dgm:prSet presAssocID="{9CCA40CE-0499-4FDB-8792-D45C859E143D}" presName="childText" presStyleLbl="revTx" presStyleIdx="0" presStyleCnt="1" custScaleY="97539">
        <dgm:presLayoutVars>
          <dgm:bulletEnabled val="1"/>
        </dgm:presLayoutVars>
      </dgm:prSet>
      <dgm:spPr/>
    </dgm:pt>
  </dgm:ptLst>
  <dgm:cxnLst>
    <dgm:cxn modelId="{5B6A1806-8F7C-49C6-B01D-725C26279C2E}" type="presOf" srcId="{851FCBDA-3053-4BC8-9A76-02EE1988C777}" destId="{4588EF96-15B0-43E8-9BEE-383D652063FE}" srcOrd="0" destOrd="0" presId="urn:microsoft.com/office/officeart/2005/8/layout/vList2"/>
    <dgm:cxn modelId="{86F52719-B617-4B5B-A4E0-7D6C9F6921A1}" srcId="{9CCA40CE-0499-4FDB-8792-D45C859E143D}" destId="{3655FBE1-084C-4C84-9A32-A0E2D2229846}" srcOrd="3" destOrd="0" parTransId="{67C3ED4C-9D13-487B-A6BC-C32695B62AB2}" sibTransId="{D9780E79-BBD4-4D0D-8586-258022C0409B}"/>
    <dgm:cxn modelId="{C7612F1D-8932-4CE7-9CD0-9DEAB23E56B4}" type="presOf" srcId="{83C6833F-73C1-4FF4-95DD-10D03987F805}" destId="{4588EF96-15B0-43E8-9BEE-383D652063FE}" srcOrd="0" destOrd="1" presId="urn:microsoft.com/office/officeart/2005/8/layout/vList2"/>
    <dgm:cxn modelId="{91D67F1E-5468-4264-B5C8-BF251373DAF0}" srcId="{86157C22-6469-4160-B9B3-A9B7A03C5B6C}" destId="{9CCA40CE-0499-4FDB-8792-D45C859E143D}" srcOrd="0" destOrd="0" parTransId="{A179846B-A0F9-4783-A38B-55111FCE0105}" sibTransId="{7B34CD52-F5FE-4004-9811-B02B616911AB}"/>
    <dgm:cxn modelId="{2A0CCB6F-3ACF-41C3-AC7B-B7C6F25991F1}" srcId="{9CCA40CE-0499-4FDB-8792-D45C859E143D}" destId="{851FCBDA-3053-4BC8-9A76-02EE1988C777}" srcOrd="0" destOrd="0" parTransId="{E375D377-22BC-4DAC-8417-05C60A6810CB}" sibTransId="{378EE1A5-5CE6-484D-96CE-6279112262A0}"/>
    <dgm:cxn modelId="{62183457-8C1C-412C-AB59-833BACB33F3D}" srcId="{9CCA40CE-0499-4FDB-8792-D45C859E143D}" destId="{4676B0D1-64B2-40AA-A107-BA06C79773BF}" srcOrd="2" destOrd="0" parTransId="{4B112BB1-611C-4D0E-BE64-5CB5358E8BDD}" sibTransId="{8DC9EC88-0BAC-4471-8889-17B23C9FCA09}"/>
    <dgm:cxn modelId="{28797682-D534-4E9E-BD19-6829D94DDD40}" type="presOf" srcId="{4676B0D1-64B2-40AA-A107-BA06C79773BF}" destId="{4588EF96-15B0-43E8-9BEE-383D652063FE}" srcOrd="0" destOrd="2" presId="urn:microsoft.com/office/officeart/2005/8/layout/vList2"/>
    <dgm:cxn modelId="{36EA828E-2BE4-46ED-B8E5-89F71E226054}" srcId="{9CCA40CE-0499-4FDB-8792-D45C859E143D}" destId="{73395F87-F964-4E2F-87EF-4A12ABA6D2A9}" srcOrd="4" destOrd="0" parTransId="{F8BF6751-9217-4279-ACAF-4AC07A47E859}" sibTransId="{CB6E51E0-F14F-43F2-8390-4A5C468A3287}"/>
    <dgm:cxn modelId="{68A3C88F-1C3F-4D6C-9A83-5FBE907563F0}" srcId="{9CCA40CE-0499-4FDB-8792-D45C859E143D}" destId="{83C6833F-73C1-4FF4-95DD-10D03987F805}" srcOrd="1" destOrd="0" parTransId="{6B36EBA7-BF7A-46D9-993A-801A02C9783C}" sibTransId="{A89BA95C-1574-4057-99C9-DBC7EF79D39D}"/>
    <dgm:cxn modelId="{6070E8C2-73B8-4D30-90F5-C6A849F5A85C}" type="presOf" srcId="{73395F87-F964-4E2F-87EF-4A12ABA6D2A9}" destId="{4588EF96-15B0-43E8-9BEE-383D652063FE}" srcOrd="0" destOrd="4" presId="urn:microsoft.com/office/officeart/2005/8/layout/vList2"/>
    <dgm:cxn modelId="{2B429FCE-479C-4C18-A957-E691B0B6DB26}" type="presOf" srcId="{86157C22-6469-4160-B9B3-A9B7A03C5B6C}" destId="{F7335C01-C951-434B-BB42-8EA0A4C6D205}" srcOrd="0" destOrd="0" presId="urn:microsoft.com/office/officeart/2005/8/layout/vList2"/>
    <dgm:cxn modelId="{E42A8ED6-CB04-4164-9654-166833484271}" type="presOf" srcId="{3655FBE1-084C-4C84-9A32-A0E2D2229846}" destId="{4588EF96-15B0-43E8-9BEE-383D652063FE}" srcOrd="0" destOrd="3" presId="urn:microsoft.com/office/officeart/2005/8/layout/vList2"/>
    <dgm:cxn modelId="{ED1B10FD-E15A-476B-891D-25E7A0118B27}" type="presOf" srcId="{9CCA40CE-0499-4FDB-8792-D45C859E143D}" destId="{5E37E343-A93A-4318-8DB4-3BF2B3B48500}" srcOrd="0" destOrd="0" presId="urn:microsoft.com/office/officeart/2005/8/layout/vList2"/>
    <dgm:cxn modelId="{3AC67A22-DC05-4EBC-80FC-6B48E9A7A2DA}" type="presParOf" srcId="{F7335C01-C951-434B-BB42-8EA0A4C6D205}" destId="{5E37E343-A93A-4318-8DB4-3BF2B3B48500}" srcOrd="0" destOrd="0" presId="urn:microsoft.com/office/officeart/2005/8/layout/vList2"/>
    <dgm:cxn modelId="{06EF0030-6974-444E-97B5-A945B75EA4B0}" type="presParOf" srcId="{F7335C01-C951-434B-BB42-8EA0A4C6D205}" destId="{4588EF96-15B0-43E8-9BEE-383D652063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E47C9-1804-4B44-9EC6-7275A32BB0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F7E6F6-0507-49F0-BA5B-0AD56E640048}">
      <dgm:prSet custT="1"/>
      <dgm:spPr/>
      <dgm:t>
        <a:bodyPr/>
        <a:lstStyle/>
        <a:p>
          <a:r>
            <a:rPr lang="cs-CZ" sz="2200" b="1" dirty="0"/>
            <a:t>Půjčovna krojů v Podluží (MAS Jižní Slovácko) </a:t>
          </a:r>
          <a:br>
            <a:rPr lang="cs-CZ" sz="2200" b="1" dirty="0"/>
          </a:br>
          <a:br>
            <a:rPr lang="cs-CZ" sz="2200" b="1" dirty="0"/>
          </a:br>
          <a:r>
            <a:rPr lang="cs-CZ" sz="2200" b="1" dirty="0"/>
            <a:t>-</a:t>
          </a:r>
          <a:r>
            <a:rPr lang="cs-CZ" sz="2200" b="0" dirty="0"/>
            <a:t> v rámci projektu Oživení tradic a folkloru na jihu Moravy vybudovala Půjčovnu krojů na Podluží. </a:t>
          </a:r>
          <a:endParaRPr lang="cs-CZ" sz="2200" dirty="0"/>
        </a:p>
      </dgm:t>
    </dgm:pt>
    <dgm:pt modelId="{4C5EEE74-E4AF-41E8-A8AD-5396AF2676B0}" type="parTrans" cxnId="{4F34A93E-24CE-40A4-8ED1-B0A0E732DDFE}">
      <dgm:prSet/>
      <dgm:spPr/>
      <dgm:t>
        <a:bodyPr/>
        <a:lstStyle/>
        <a:p>
          <a:endParaRPr lang="cs-CZ"/>
        </a:p>
      </dgm:t>
    </dgm:pt>
    <dgm:pt modelId="{C1E5655A-3DE7-48ED-A95B-03DBD3F71B2B}" type="sibTrans" cxnId="{4F34A93E-24CE-40A4-8ED1-B0A0E732DDFE}">
      <dgm:prSet/>
      <dgm:spPr/>
      <dgm:t>
        <a:bodyPr/>
        <a:lstStyle/>
        <a:p>
          <a:endParaRPr lang="cs-CZ"/>
        </a:p>
      </dgm:t>
    </dgm:pt>
    <dgm:pt modelId="{AE8DE57C-6473-40EA-99E3-0D03A043A14B}">
      <dgm:prSet custT="1"/>
      <dgm:spPr/>
      <dgm:t>
        <a:bodyPr/>
        <a:lstStyle/>
        <a:p>
          <a:r>
            <a:rPr lang="cs-CZ" sz="2200" b="1" dirty="0"/>
            <a:t>Síť mikrojeslí (MAS Rožnovsko)</a:t>
          </a:r>
          <a:br>
            <a:rPr lang="cs-CZ" sz="2200" b="1" dirty="0"/>
          </a:br>
          <a:r>
            <a:rPr lang="cs-CZ" sz="2200" b="0" dirty="0"/>
            <a:t> </a:t>
          </a:r>
          <a:br>
            <a:rPr lang="cs-CZ" sz="2200" b="0" dirty="0"/>
          </a:br>
          <a:r>
            <a:rPr lang="cs-CZ" sz="2200" b="0" dirty="0"/>
            <a:t>- v rámci projektu Pilotní ověření péče o nejmenší děti v mikrojeslích v ČR vybudoval a provozuje v regionu několik jeslí pro děti od šesti měsíců do 4 let.</a:t>
          </a:r>
          <a:endParaRPr lang="cs-CZ" sz="2200" dirty="0"/>
        </a:p>
      </dgm:t>
    </dgm:pt>
    <dgm:pt modelId="{2D0CA0BB-9D26-4DCA-B509-C9E5CC51D7B6}" type="parTrans" cxnId="{EBB261E6-A554-4654-832E-4CC02116C6F4}">
      <dgm:prSet/>
      <dgm:spPr/>
      <dgm:t>
        <a:bodyPr/>
        <a:lstStyle/>
        <a:p>
          <a:endParaRPr lang="cs-CZ"/>
        </a:p>
      </dgm:t>
    </dgm:pt>
    <dgm:pt modelId="{D190F5F9-BF88-45FE-B414-DF6D1D7C3D7C}" type="sibTrans" cxnId="{EBB261E6-A554-4654-832E-4CC02116C6F4}">
      <dgm:prSet/>
      <dgm:spPr/>
      <dgm:t>
        <a:bodyPr/>
        <a:lstStyle/>
        <a:p>
          <a:endParaRPr lang="cs-CZ"/>
        </a:p>
      </dgm:t>
    </dgm:pt>
    <dgm:pt modelId="{64E0975F-9E9A-4321-AB64-DF3AEDC3E217}">
      <dgm:prSet custT="1"/>
      <dgm:spPr/>
      <dgm:t>
        <a:bodyPr/>
        <a:lstStyle/>
        <a:p>
          <a:r>
            <a:rPr lang="cs-CZ" sz="2200" b="1" dirty="0"/>
            <a:t>Čistění řeky Ohře (MAS v Karlovarském kraji) </a:t>
          </a:r>
          <a:br>
            <a:rPr lang="cs-CZ" sz="2200" b="1" dirty="0"/>
          </a:br>
          <a:br>
            <a:rPr lang="cs-CZ" sz="2200" b="1" dirty="0"/>
          </a:br>
          <a:r>
            <a:rPr lang="cs-CZ" sz="2200" b="0" dirty="0"/>
            <a:t>-</a:t>
          </a:r>
          <a:r>
            <a:rPr lang="cs-CZ" sz="2200" b="1" dirty="0"/>
            <a:t> </a:t>
          </a:r>
          <a:r>
            <a:rPr lang="cs-CZ" sz="2200" b="0" dirty="0"/>
            <a:t>vyčištění břehů podél řeky Ohře. Akce se od roku 2017 koná v rámci celorepublikové akce „Ukliďme Česko“. </a:t>
          </a:r>
          <a:endParaRPr lang="cs-CZ" sz="2200" dirty="0"/>
        </a:p>
      </dgm:t>
    </dgm:pt>
    <dgm:pt modelId="{36CE0809-18D9-458B-9B02-C1D039600665}" type="parTrans" cxnId="{F45DEFAE-9089-4EB4-8E84-42594059C64D}">
      <dgm:prSet/>
      <dgm:spPr/>
      <dgm:t>
        <a:bodyPr/>
        <a:lstStyle/>
        <a:p>
          <a:endParaRPr lang="cs-CZ"/>
        </a:p>
      </dgm:t>
    </dgm:pt>
    <dgm:pt modelId="{0BCFEE1B-4FE6-45CC-85A7-033ADA3979E0}" type="sibTrans" cxnId="{F45DEFAE-9089-4EB4-8E84-42594059C64D}">
      <dgm:prSet/>
      <dgm:spPr/>
      <dgm:t>
        <a:bodyPr/>
        <a:lstStyle/>
        <a:p>
          <a:endParaRPr lang="cs-CZ"/>
        </a:p>
      </dgm:t>
    </dgm:pt>
    <dgm:pt modelId="{806D7BE5-8C2C-41B1-8E93-E2633D561A07}" type="pres">
      <dgm:prSet presAssocID="{A9EE47C9-1804-4B44-9EC6-7275A32BB0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D6D9E0-88D4-4073-A713-79B8DC039211}" type="pres">
      <dgm:prSet presAssocID="{01F7E6F6-0507-49F0-BA5B-0AD56E640048}" presName="hierRoot1" presStyleCnt="0">
        <dgm:presLayoutVars>
          <dgm:hierBranch val="init"/>
        </dgm:presLayoutVars>
      </dgm:prSet>
      <dgm:spPr/>
    </dgm:pt>
    <dgm:pt modelId="{8E6C0C76-7CFA-4723-9249-D846E8F98678}" type="pres">
      <dgm:prSet presAssocID="{01F7E6F6-0507-49F0-BA5B-0AD56E640048}" presName="rootComposite1" presStyleCnt="0"/>
      <dgm:spPr/>
    </dgm:pt>
    <dgm:pt modelId="{34D327FB-6F00-49E5-A30D-3A6ED8234291}" type="pres">
      <dgm:prSet presAssocID="{01F7E6F6-0507-49F0-BA5B-0AD56E640048}" presName="rootText1" presStyleLbl="node0" presStyleIdx="0" presStyleCnt="3" custScaleX="133940" custScaleY="255521">
        <dgm:presLayoutVars>
          <dgm:chPref val="3"/>
        </dgm:presLayoutVars>
      </dgm:prSet>
      <dgm:spPr/>
    </dgm:pt>
    <dgm:pt modelId="{EA181B82-E8ED-49C4-9A6C-CECE80D0AF1E}" type="pres">
      <dgm:prSet presAssocID="{01F7E6F6-0507-49F0-BA5B-0AD56E640048}" presName="rootConnector1" presStyleLbl="node1" presStyleIdx="0" presStyleCnt="0"/>
      <dgm:spPr/>
    </dgm:pt>
    <dgm:pt modelId="{6FAA9685-27B7-4C89-9107-2510ECC84458}" type="pres">
      <dgm:prSet presAssocID="{01F7E6F6-0507-49F0-BA5B-0AD56E640048}" presName="hierChild2" presStyleCnt="0"/>
      <dgm:spPr/>
    </dgm:pt>
    <dgm:pt modelId="{AEBB3F58-FFE9-4CDD-92E6-F482E5BECCD7}" type="pres">
      <dgm:prSet presAssocID="{01F7E6F6-0507-49F0-BA5B-0AD56E640048}" presName="hierChild3" presStyleCnt="0"/>
      <dgm:spPr/>
    </dgm:pt>
    <dgm:pt modelId="{D3D84600-FAEA-4F63-AB35-16365AEA20DE}" type="pres">
      <dgm:prSet presAssocID="{AE8DE57C-6473-40EA-99E3-0D03A043A14B}" presName="hierRoot1" presStyleCnt="0">
        <dgm:presLayoutVars>
          <dgm:hierBranch val="init"/>
        </dgm:presLayoutVars>
      </dgm:prSet>
      <dgm:spPr/>
    </dgm:pt>
    <dgm:pt modelId="{360CC07E-FB07-4226-8F18-EEC2844E9CD2}" type="pres">
      <dgm:prSet presAssocID="{AE8DE57C-6473-40EA-99E3-0D03A043A14B}" presName="rootComposite1" presStyleCnt="0"/>
      <dgm:spPr/>
    </dgm:pt>
    <dgm:pt modelId="{17B179EF-7D5E-43D3-B235-34CB0304BCC5}" type="pres">
      <dgm:prSet presAssocID="{AE8DE57C-6473-40EA-99E3-0D03A043A14B}" presName="rootText1" presStyleLbl="node0" presStyleIdx="1" presStyleCnt="3" custScaleX="133940" custScaleY="255521">
        <dgm:presLayoutVars>
          <dgm:chPref val="3"/>
        </dgm:presLayoutVars>
      </dgm:prSet>
      <dgm:spPr/>
    </dgm:pt>
    <dgm:pt modelId="{16D1A647-2AED-4E63-A39E-F5382191AE6F}" type="pres">
      <dgm:prSet presAssocID="{AE8DE57C-6473-40EA-99E3-0D03A043A14B}" presName="rootConnector1" presStyleLbl="node1" presStyleIdx="0" presStyleCnt="0"/>
      <dgm:spPr/>
    </dgm:pt>
    <dgm:pt modelId="{0977313D-1530-496C-B647-35D47772647B}" type="pres">
      <dgm:prSet presAssocID="{AE8DE57C-6473-40EA-99E3-0D03A043A14B}" presName="hierChild2" presStyleCnt="0"/>
      <dgm:spPr/>
    </dgm:pt>
    <dgm:pt modelId="{0498BE75-C080-4AE8-BF06-6C4332ADF6C7}" type="pres">
      <dgm:prSet presAssocID="{AE8DE57C-6473-40EA-99E3-0D03A043A14B}" presName="hierChild3" presStyleCnt="0"/>
      <dgm:spPr/>
    </dgm:pt>
    <dgm:pt modelId="{85A2CB5D-A885-4EDF-AA19-204631864151}" type="pres">
      <dgm:prSet presAssocID="{64E0975F-9E9A-4321-AB64-DF3AEDC3E217}" presName="hierRoot1" presStyleCnt="0">
        <dgm:presLayoutVars>
          <dgm:hierBranch val="init"/>
        </dgm:presLayoutVars>
      </dgm:prSet>
      <dgm:spPr/>
    </dgm:pt>
    <dgm:pt modelId="{FE9D92A6-E706-4BEB-8D59-9F7F143B6A69}" type="pres">
      <dgm:prSet presAssocID="{64E0975F-9E9A-4321-AB64-DF3AEDC3E217}" presName="rootComposite1" presStyleCnt="0"/>
      <dgm:spPr/>
    </dgm:pt>
    <dgm:pt modelId="{66F7E830-2E44-45E2-8AA4-E6A9592D2574}" type="pres">
      <dgm:prSet presAssocID="{64E0975F-9E9A-4321-AB64-DF3AEDC3E217}" presName="rootText1" presStyleLbl="node0" presStyleIdx="2" presStyleCnt="3" custScaleX="133940" custScaleY="255521">
        <dgm:presLayoutVars>
          <dgm:chPref val="3"/>
        </dgm:presLayoutVars>
      </dgm:prSet>
      <dgm:spPr/>
    </dgm:pt>
    <dgm:pt modelId="{CA4DA787-9BFE-480C-A913-649487EFDEC9}" type="pres">
      <dgm:prSet presAssocID="{64E0975F-9E9A-4321-AB64-DF3AEDC3E217}" presName="rootConnector1" presStyleLbl="node1" presStyleIdx="0" presStyleCnt="0"/>
      <dgm:spPr/>
    </dgm:pt>
    <dgm:pt modelId="{A78E8B93-4F03-496D-BBFD-F8F95E32A5E8}" type="pres">
      <dgm:prSet presAssocID="{64E0975F-9E9A-4321-AB64-DF3AEDC3E217}" presName="hierChild2" presStyleCnt="0"/>
      <dgm:spPr/>
    </dgm:pt>
    <dgm:pt modelId="{43D0E70E-E354-4C4D-8763-7765A034B86E}" type="pres">
      <dgm:prSet presAssocID="{64E0975F-9E9A-4321-AB64-DF3AEDC3E217}" presName="hierChild3" presStyleCnt="0"/>
      <dgm:spPr/>
    </dgm:pt>
  </dgm:ptLst>
  <dgm:cxnLst>
    <dgm:cxn modelId="{BD834C05-8C53-40EC-8B56-C5C47EB43AA5}" type="presOf" srcId="{A9EE47C9-1804-4B44-9EC6-7275A32BB0E6}" destId="{806D7BE5-8C2C-41B1-8E93-E2633D561A07}" srcOrd="0" destOrd="0" presId="urn:microsoft.com/office/officeart/2005/8/layout/orgChart1"/>
    <dgm:cxn modelId="{4F34A93E-24CE-40A4-8ED1-B0A0E732DDFE}" srcId="{A9EE47C9-1804-4B44-9EC6-7275A32BB0E6}" destId="{01F7E6F6-0507-49F0-BA5B-0AD56E640048}" srcOrd="0" destOrd="0" parTransId="{4C5EEE74-E4AF-41E8-A8AD-5396AF2676B0}" sibTransId="{C1E5655A-3DE7-48ED-A95B-03DBD3F71B2B}"/>
    <dgm:cxn modelId="{05F64B6F-C7C0-4C2B-B28C-BCE8479F0BC2}" type="presOf" srcId="{01F7E6F6-0507-49F0-BA5B-0AD56E640048}" destId="{EA181B82-E8ED-49C4-9A6C-CECE80D0AF1E}" srcOrd="1" destOrd="0" presId="urn:microsoft.com/office/officeart/2005/8/layout/orgChart1"/>
    <dgm:cxn modelId="{78042E85-54EA-4778-86ED-3F175B9521CB}" type="presOf" srcId="{01F7E6F6-0507-49F0-BA5B-0AD56E640048}" destId="{34D327FB-6F00-49E5-A30D-3A6ED8234291}" srcOrd="0" destOrd="0" presId="urn:microsoft.com/office/officeart/2005/8/layout/orgChart1"/>
    <dgm:cxn modelId="{F45DEFAE-9089-4EB4-8E84-42594059C64D}" srcId="{A9EE47C9-1804-4B44-9EC6-7275A32BB0E6}" destId="{64E0975F-9E9A-4321-AB64-DF3AEDC3E217}" srcOrd="2" destOrd="0" parTransId="{36CE0809-18D9-458B-9B02-C1D039600665}" sibTransId="{0BCFEE1B-4FE6-45CC-85A7-033ADA3979E0}"/>
    <dgm:cxn modelId="{F81F0BB1-CCB9-455D-B706-8B8EB3FAD1A3}" type="presOf" srcId="{64E0975F-9E9A-4321-AB64-DF3AEDC3E217}" destId="{66F7E830-2E44-45E2-8AA4-E6A9592D2574}" srcOrd="0" destOrd="0" presId="urn:microsoft.com/office/officeart/2005/8/layout/orgChart1"/>
    <dgm:cxn modelId="{4C76A0BE-9C6B-43FA-83F4-343EA891D7E8}" type="presOf" srcId="{64E0975F-9E9A-4321-AB64-DF3AEDC3E217}" destId="{CA4DA787-9BFE-480C-A913-649487EFDEC9}" srcOrd="1" destOrd="0" presId="urn:microsoft.com/office/officeart/2005/8/layout/orgChart1"/>
    <dgm:cxn modelId="{2A5AA8E2-35D0-4872-A69A-A39407D525A6}" type="presOf" srcId="{AE8DE57C-6473-40EA-99E3-0D03A043A14B}" destId="{17B179EF-7D5E-43D3-B235-34CB0304BCC5}" srcOrd="0" destOrd="0" presId="urn:microsoft.com/office/officeart/2005/8/layout/orgChart1"/>
    <dgm:cxn modelId="{EBB261E6-A554-4654-832E-4CC02116C6F4}" srcId="{A9EE47C9-1804-4B44-9EC6-7275A32BB0E6}" destId="{AE8DE57C-6473-40EA-99E3-0D03A043A14B}" srcOrd="1" destOrd="0" parTransId="{2D0CA0BB-9D26-4DCA-B509-C9E5CC51D7B6}" sibTransId="{D190F5F9-BF88-45FE-B414-DF6D1D7C3D7C}"/>
    <dgm:cxn modelId="{CA36CDE8-D02B-4120-A9C9-07793ADA09D4}" type="presOf" srcId="{AE8DE57C-6473-40EA-99E3-0D03A043A14B}" destId="{16D1A647-2AED-4E63-A39E-F5382191AE6F}" srcOrd="1" destOrd="0" presId="urn:microsoft.com/office/officeart/2005/8/layout/orgChart1"/>
    <dgm:cxn modelId="{7D54C423-72FF-4C62-973C-9338DA2AB2A6}" type="presParOf" srcId="{806D7BE5-8C2C-41B1-8E93-E2633D561A07}" destId="{50D6D9E0-88D4-4073-A713-79B8DC039211}" srcOrd="0" destOrd="0" presId="urn:microsoft.com/office/officeart/2005/8/layout/orgChart1"/>
    <dgm:cxn modelId="{6A074493-95E4-4786-BDA0-BCA25979E01F}" type="presParOf" srcId="{50D6D9E0-88D4-4073-A713-79B8DC039211}" destId="{8E6C0C76-7CFA-4723-9249-D846E8F98678}" srcOrd="0" destOrd="0" presId="urn:microsoft.com/office/officeart/2005/8/layout/orgChart1"/>
    <dgm:cxn modelId="{FACF11C9-B7B3-4E99-9222-5F47D7019B0C}" type="presParOf" srcId="{8E6C0C76-7CFA-4723-9249-D846E8F98678}" destId="{34D327FB-6F00-49E5-A30D-3A6ED8234291}" srcOrd="0" destOrd="0" presId="urn:microsoft.com/office/officeart/2005/8/layout/orgChart1"/>
    <dgm:cxn modelId="{3019343D-C609-44AF-A53C-A4E5EC250607}" type="presParOf" srcId="{8E6C0C76-7CFA-4723-9249-D846E8F98678}" destId="{EA181B82-E8ED-49C4-9A6C-CECE80D0AF1E}" srcOrd="1" destOrd="0" presId="urn:microsoft.com/office/officeart/2005/8/layout/orgChart1"/>
    <dgm:cxn modelId="{A36BD986-0067-4471-AD9B-FCC27F347E1F}" type="presParOf" srcId="{50D6D9E0-88D4-4073-A713-79B8DC039211}" destId="{6FAA9685-27B7-4C89-9107-2510ECC84458}" srcOrd="1" destOrd="0" presId="urn:microsoft.com/office/officeart/2005/8/layout/orgChart1"/>
    <dgm:cxn modelId="{64911497-2EFF-4263-91C1-59CF1F02468E}" type="presParOf" srcId="{50D6D9E0-88D4-4073-A713-79B8DC039211}" destId="{AEBB3F58-FFE9-4CDD-92E6-F482E5BECCD7}" srcOrd="2" destOrd="0" presId="urn:microsoft.com/office/officeart/2005/8/layout/orgChart1"/>
    <dgm:cxn modelId="{1568D1B2-ED33-4213-8B40-0A0341667540}" type="presParOf" srcId="{806D7BE5-8C2C-41B1-8E93-E2633D561A07}" destId="{D3D84600-FAEA-4F63-AB35-16365AEA20DE}" srcOrd="1" destOrd="0" presId="urn:microsoft.com/office/officeart/2005/8/layout/orgChart1"/>
    <dgm:cxn modelId="{6600B801-9B9D-40D0-9228-B8D9C2CA8D7A}" type="presParOf" srcId="{D3D84600-FAEA-4F63-AB35-16365AEA20DE}" destId="{360CC07E-FB07-4226-8F18-EEC2844E9CD2}" srcOrd="0" destOrd="0" presId="urn:microsoft.com/office/officeart/2005/8/layout/orgChart1"/>
    <dgm:cxn modelId="{7AE5F8E5-E46E-402B-8F66-0675EC37C582}" type="presParOf" srcId="{360CC07E-FB07-4226-8F18-EEC2844E9CD2}" destId="{17B179EF-7D5E-43D3-B235-34CB0304BCC5}" srcOrd="0" destOrd="0" presId="urn:microsoft.com/office/officeart/2005/8/layout/orgChart1"/>
    <dgm:cxn modelId="{7FDFC9EB-F7F2-4CB3-AD7B-BBC69C50D94B}" type="presParOf" srcId="{360CC07E-FB07-4226-8F18-EEC2844E9CD2}" destId="{16D1A647-2AED-4E63-A39E-F5382191AE6F}" srcOrd="1" destOrd="0" presId="urn:microsoft.com/office/officeart/2005/8/layout/orgChart1"/>
    <dgm:cxn modelId="{CC65C0B2-518C-4DBF-8595-65A3CE4E02AC}" type="presParOf" srcId="{D3D84600-FAEA-4F63-AB35-16365AEA20DE}" destId="{0977313D-1530-496C-B647-35D47772647B}" srcOrd="1" destOrd="0" presId="urn:microsoft.com/office/officeart/2005/8/layout/orgChart1"/>
    <dgm:cxn modelId="{BEB3D26B-649B-4573-98DF-ABE1E855D057}" type="presParOf" srcId="{D3D84600-FAEA-4F63-AB35-16365AEA20DE}" destId="{0498BE75-C080-4AE8-BF06-6C4332ADF6C7}" srcOrd="2" destOrd="0" presId="urn:microsoft.com/office/officeart/2005/8/layout/orgChart1"/>
    <dgm:cxn modelId="{414355D7-7652-40FD-99F3-5678E646374A}" type="presParOf" srcId="{806D7BE5-8C2C-41B1-8E93-E2633D561A07}" destId="{85A2CB5D-A885-4EDF-AA19-204631864151}" srcOrd="2" destOrd="0" presId="urn:microsoft.com/office/officeart/2005/8/layout/orgChart1"/>
    <dgm:cxn modelId="{B99DE5E5-0D60-46C0-85D2-54B953C9C665}" type="presParOf" srcId="{85A2CB5D-A885-4EDF-AA19-204631864151}" destId="{FE9D92A6-E706-4BEB-8D59-9F7F143B6A69}" srcOrd="0" destOrd="0" presId="urn:microsoft.com/office/officeart/2005/8/layout/orgChart1"/>
    <dgm:cxn modelId="{59272D7D-5B89-4444-8D6C-E5B35C6AD2AC}" type="presParOf" srcId="{FE9D92A6-E706-4BEB-8D59-9F7F143B6A69}" destId="{66F7E830-2E44-45E2-8AA4-E6A9592D2574}" srcOrd="0" destOrd="0" presId="urn:microsoft.com/office/officeart/2005/8/layout/orgChart1"/>
    <dgm:cxn modelId="{103CEF23-C7D2-4112-B773-F762A3F9F5E8}" type="presParOf" srcId="{FE9D92A6-E706-4BEB-8D59-9F7F143B6A69}" destId="{CA4DA787-9BFE-480C-A913-649487EFDEC9}" srcOrd="1" destOrd="0" presId="urn:microsoft.com/office/officeart/2005/8/layout/orgChart1"/>
    <dgm:cxn modelId="{6B413412-ACF8-4C33-8977-F20F03C5EC77}" type="presParOf" srcId="{85A2CB5D-A885-4EDF-AA19-204631864151}" destId="{A78E8B93-4F03-496D-BBFD-F8F95E32A5E8}" srcOrd="1" destOrd="0" presId="urn:microsoft.com/office/officeart/2005/8/layout/orgChart1"/>
    <dgm:cxn modelId="{9DEC2FDB-AAE2-40AD-948C-2D540AA93D8F}" type="presParOf" srcId="{85A2CB5D-A885-4EDF-AA19-204631864151}" destId="{43D0E70E-E354-4C4D-8763-7765A034B8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81EBE6-F55E-4CB2-944F-D52F3ABE4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240C4F-0A32-4EFB-B3ED-D8B8BFEC4E6B}">
      <dgm:prSet custT="1"/>
      <dgm:spPr/>
      <dgm:t>
        <a:bodyPr/>
        <a:lstStyle/>
        <a:p>
          <a:r>
            <a:rPr lang="cs-CZ" sz="3100" b="0" dirty="0"/>
            <a:t>= </a:t>
          </a:r>
          <a:r>
            <a:rPr lang="cs-CZ" sz="2400" b="1" dirty="0"/>
            <a:t>právnická osoba</a:t>
          </a:r>
          <a:r>
            <a:rPr lang="cs-CZ" sz="2400" b="0" dirty="0"/>
            <a:t>, kterou může podle § 49 zákona o obcích založit </a:t>
          </a:r>
          <a:r>
            <a:rPr lang="cs-CZ" sz="2400" b="1" dirty="0"/>
            <a:t>skupina dvou a více obcí</a:t>
          </a:r>
          <a:r>
            <a:rPr lang="cs-CZ" sz="2400" b="0" dirty="0"/>
            <a:t> (vč. hl. m. Prahy) za účelem meziobecní spolupráce. Tato spolupráce se musí týkat </a:t>
          </a:r>
          <a:r>
            <a:rPr lang="cs-CZ" sz="2400" b="1" dirty="0"/>
            <a:t>výhradně samostatné působnosti obcí</a:t>
          </a:r>
          <a:r>
            <a:rPr lang="cs-CZ" sz="2400" b="0" dirty="0"/>
            <a:t>..</a:t>
          </a:r>
          <a:endParaRPr lang="cs-CZ" sz="3100" dirty="0"/>
        </a:p>
      </dgm:t>
    </dgm:pt>
    <dgm:pt modelId="{3A2D480A-8941-441B-8404-4E12CB225F06}" type="parTrans" cxnId="{34354EC7-1204-4FDD-A263-B0C093582F68}">
      <dgm:prSet/>
      <dgm:spPr/>
      <dgm:t>
        <a:bodyPr/>
        <a:lstStyle/>
        <a:p>
          <a:endParaRPr lang="cs-CZ"/>
        </a:p>
      </dgm:t>
    </dgm:pt>
    <dgm:pt modelId="{948CBEBB-414C-4BA3-8E19-C72F25EAE7FF}" type="sibTrans" cxnId="{34354EC7-1204-4FDD-A263-B0C093582F68}">
      <dgm:prSet/>
      <dgm:spPr/>
      <dgm:t>
        <a:bodyPr/>
        <a:lstStyle/>
        <a:p>
          <a:endParaRPr lang="cs-CZ"/>
        </a:p>
      </dgm:t>
    </dgm:pt>
    <dgm:pt modelId="{5A873699-77C3-407E-B9BF-FDFD0B4B1EB0}">
      <dgm:prSet custT="1"/>
      <dgm:spPr/>
      <dgm:t>
        <a:bodyPr/>
        <a:lstStyle/>
        <a:p>
          <a:r>
            <a:rPr lang="cs-CZ" sz="2400" b="0" dirty="0"/>
            <a:t>Svazek obcí vzniká okamžikem zápisu do rejstříku svazků obcí vedeného u krajského úřadu příslušného podle sídla svazku obcí.</a:t>
          </a:r>
          <a:endParaRPr lang="cs-CZ" sz="2400" dirty="0"/>
        </a:p>
      </dgm:t>
    </dgm:pt>
    <dgm:pt modelId="{EF7DEEEB-1748-4566-A20B-37CF8C54E836}" type="parTrans" cxnId="{37DA6B37-B586-43E6-8BFB-6C6C72F8B413}">
      <dgm:prSet/>
      <dgm:spPr/>
      <dgm:t>
        <a:bodyPr/>
        <a:lstStyle/>
        <a:p>
          <a:endParaRPr lang="cs-CZ"/>
        </a:p>
      </dgm:t>
    </dgm:pt>
    <dgm:pt modelId="{592B2802-1EA9-4B1B-A521-D50661C812B2}" type="sibTrans" cxnId="{37DA6B37-B586-43E6-8BFB-6C6C72F8B413}">
      <dgm:prSet/>
      <dgm:spPr/>
      <dgm:t>
        <a:bodyPr/>
        <a:lstStyle/>
        <a:p>
          <a:endParaRPr lang="cs-CZ"/>
        </a:p>
      </dgm:t>
    </dgm:pt>
    <dgm:pt modelId="{272A84D8-46EA-4897-8BC8-47C2CADF9028}">
      <dgm:prSet custT="1"/>
      <dgm:spPr/>
      <dgm:t>
        <a:bodyPr/>
        <a:lstStyle/>
        <a:p>
          <a:r>
            <a:rPr lang="cs-CZ" sz="2400" b="0" dirty="0"/>
            <a:t>Předmět činnosti svazku </a:t>
          </a:r>
          <a:r>
            <a:rPr lang="cs-CZ" sz="2400" b="1" dirty="0"/>
            <a:t>demonstrativně</a:t>
          </a:r>
          <a:r>
            <a:rPr lang="cs-CZ" sz="2400" b="0" dirty="0"/>
            <a:t> uvádí § 50 zákona o obcích</a:t>
          </a:r>
          <a:endParaRPr lang="cs-CZ" sz="2400" dirty="0"/>
        </a:p>
      </dgm:t>
    </dgm:pt>
    <dgm:pt modelId="{7AA0440F-B105-4560-976E-B9BD5FDC033C}" type="parTrans" cxnId="{1378D98B-EFF4-4F36-BEF9-3E17EAD1EECD}">
      <dgm:prSet/>
      <dgm:spPr/>
      <dgm:t>
        <a:bodyPr/>
        <a:lstStyle/>
        <a:p>
          <a:endParaRPr lang="cs-CZ"/>
        </a:p>
      </dgm:t>
    </dgm:pt>
    <dgm:pt modelId="{7955EDB8-D2C5-4234-B336-C68F46CB8BEC}" type="sibTrans" cxnId="{1378D98B-EFF4-4F36-BEF9-3E17EAD1EECD}">
      <dgm:prSet/>
      <dgm:spPr/>
      <dgm:t>
        <a:bodyPr/>
        <a:lstStyle/>
        <a:p>
          <a:endParaRPr lang="cs-CZ"/>
        </a:p>
      </dgm:t>
    </dgm:pt>
    <dgm:pt modelId="{9D4FA3DB-927C-4296-9C9E-CC524A8A7519}">
      <dgm:prSet custT="1"/>
      <dgm:spPr/>
      <dgm:t>
        <a:bodyPr/>
        <a:lstStyle/>
        <a:p>
          <a:endParaRPr lang="cs-CZ" sz="2400" dirty="0"/>
        </a:p>
      </dgm:t>
    </dgm:pt>
    <dgm:pt modelId="{3B25D371-0B0A-4D82-BF6A-5A78297FC8E1}" type="parTrans" cxnId="{C9C70EE3-573A-43D7-84F3-DBB8066518CC}">
      <dgm:prSet/>
      <dgm:spPr/>
      <dgm:t>
        <a:bodyPr/>
        <a:lstStyle/>
        <a:p>
          <a:endParaRPr lang="cs-CZ"/>
        </a:p>
      </dgm:t>
    </dgm:pt>
    <dgm:pt modelId="{DCDF798E-C7EB-4033-9D26-B7E6854CB951}" type="sibTrans" cxnId="{C9C70EE3-573A-43D7-84F3-DBB8066518CC}">
      <dgm:prSet/>
      <dgm:spPr/>
      <dgm:t>
        <a:bodyPr/>
        <a:lstStyle/>
        <a:p>
          <a:endParaRPr lang="cs-CZ"/>
        </a:p>
      </dgm:t>
    </dgm:pt>
    <dgm:pt modelId="{5D989402-EDD3-4C7D-9842-81313BE273F5}">
      <dgm:prSet/>
      <dgm:spPr/>
      <dgm:t>
        <a:bodyPr/>
        <a:lstStyle/>
        <a:p>
          <a:endParaRPr lang="cs-CZ" sz="2500" dirty="0"/>
        </a:p>
      </dgm:t>
    </dgm:pt>
    <dgm:pt modelId="{F0442E76-9D8B-461C-8A55-82BAFB71A62D}" type="parTrans" cxnId="{51D4F378-3592-408C-BE24-BAE97FB8707F}">
      <dgm:prSet/>
      <dgm:spPr/>
      <dgm:t>
        <a:bodyPr/>
        <a:lstStyle/>
        <a:p>
          <a:endParaRPr lang="cs-CZ"/>
        </a:p>
      </dgm:t>
    </dgm:pt>
    <dgm:pt modelId="{125C0044-E3F6-4747-84FB-E547C0ECCBB6}" type="sibTrans" cxnId="{51D4F378-3592-408C-BE24-BAE97FB8707F}">
      <dgm:prSet/>
      <dgm:spPr/>
      <dgm:t>
        <a:bodyPr/>
        <a:lstStyle/>
        <a:p>
          <a:endParaRPr lang="cs-CZ"/>
        </a:p>
      </dgm:t>
    </dgm:pt>
    <dgm:pt modelId="{C6141E7E-E581-4CE1-A4E2-5BC4173D92CD}" type="pres">
      <dgm:prSet presAssocID="{6381EBE6-F55E-4CB2-944F-D52F3ABE4454}" presName="linear" presStyleCnt="0">
        <dgm:presLayoutVars>
          <dgm:animLvl val="lvl"/>
          <dgm:resizeHandles val="exact"/>
        </dgm:presLayoutVars>
      </dgm:prSet>
      <dgm:spPr/>
    </dgm:pt>
    <dgm:pt modelId="{6F95EA9E-0CE9-45F8-B8FF-B3239710CDBB}" type="pres">
      <dgm:prSet presAssocID="{2F240C4F-0A32-4EFB-B3ED-D8B8BFEC4E6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DF0646D-3974-490C-A215-8CE13A81A551}" type="pres">
      <dgm:prSet presAssocID="{2F240C4F-0A32-4EFB-B3ED-D8B8BFEC4E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33E2817-2A63-4F70-B3B7-6DBE4DEAFF00}" type="presOf" srcId="{6381EBE6-F55E-4CB2-944F-D52F3ABE4454}" destId="{C6141E7E-E581-4CE1-A4E2-5BC4173D92CD}" srcOrd="0" destOrd="0" presId="urn:microsoft.com/office/officeart/2005/8/layout/vList2"/>
    <dgm:cxn modelId="{76E34121-6E44-43AC-B4D4-02191228688C}" type="presOf" srcId="{9D4FA3DB-927C-4296-9C9E-CC524A8A7519}" destId="{1DF0646D-3974-490C-A215-8CE13A81A551}" srcOrd="0" destOrd="2" presId="urn:microsoft.com/office/officeart/2005/8/layout/vList2"/>
    <dgm:cxn modelId="{2A99C92E-8AFB-4396-922A-64925E51C394}" type="presOf" srcId="{5A873699-77C3-407E-B9BF-FDFD0B4B1EB0}" destId="{1DF0646D-3974-490C-A215-8CE13A81A551}" srcOrd="0" destOrd="3" presId="urn:microsoft.com/office/officeart/2005/8/layout/vList2"/>
    <dgm:cxn modelId="{37DA6B37-B586-43E6-8BFB-6C6C72F8B413}" srcId="{2F240C4F-0A32-4EFB-B3ED-D8B8BFEC4E6B}" destId="{5A873699-77C3-407E-B9BF-FDFD0B4B1EB0}" srcOrd="3" destOrd="0" parTransId="{EF7DEEEB-1748-4566-A20B-37CF8C54E836}" sibTransId="{592B2802-1EA9-4B1B-A521-D50661C812B2}"/>
    <dgm:cxn modelId="{8B91C83F-D956-429C-814B-C5F69072560E}" type="presOf" srcId="{2F240C4F-0A32-4EFB-B3ED-D8B8BFEC4E6B}" destId="{6F95EA9E-0CE9-45F8-B8FF-B3239710CDBB}" srcOrd="0" destOrd="0" presId="urn:microsoft.com/office/officeart/2005/8/layout/vList2"/>
    <dgm:cxn modelId="{F772DD5D-01E1-4FCD-88D9-254B8C82EBBA}" type="presOf" srcId="{272A84D8-46EA-4897-8BC8-47C2CADF9028}" destId="{1DF0646D-3974-490C-A215-8CE13A81A551}" srcOrd="0" destOrd="1" presId="urn:microsoft.com/office/officeart/2005/8/layout/vList2"/>
    <dgm:cxn modelId="{51D4F378-3592-408C-BE24-BAE97FB8707F}" srcId="{2F240C4F-0A32-4EFB-B3ED-D8B8BFEC4E6B}" destId="{5D989402-EDD3-4C7D-9842-81313BE273F5}" srcOrd="0" destOrd="0" parTransId="{F0442E76-9D8B-461C-8A55-82BAFB71A62D}" sibTransId="{125C0044-E3F6-4747-84FB-E547C0ECCBB6}"/>
    <dgm:cxn modelId="{1378D98B-EFF4-4F36-BEF9-3E17EAD1EECD}" srcId="{2F240C4F-0A32-4EFB-B3ED-D8B8BFEC4E6B}" destId="{272A84D8-46EA-4897-8BC8-47C2CADF9028}" srcOrd="1" destOrd="0" parTransId="{7AA0440F-B105-4560-976E-B9BD5FDC033C}" sibTransId="{7955EDB8-D2C5-4234-B336-C68F46CB8BEC}"/>
    <dgm:cxn modelId="{34354EC7-1204-4FDD-A263-B0C093582F68}" srcId="{6381EBE6-F55E-4CB2-944F-D52F3ABE4454}" destId="{2F240C4F-0A32-4EFB-B3ED-D8B8BFEC4E6B}" srcOrd="0" destOrd="0" parTransId="{3A2D480A-8941-441B-8404-4E12CB225F06}" sibTransId="{948CBEBB-414C-4BA3-8E19-C72F25EAE7FF}"/>
    <dgm:cxn modelId="{89709CE2-BC75-4528-8BF9-4CFAD366DCF5}" type="presOf" srcId="{5D989402-EDD3-4C7D-9842-81313BE273F5}" destId="{1DF0646D-3974-490C-A215-8CE13A81A551}" srcOrd="0" destOrd="0" presId="urn:microsoft.com/office/officeart/2005/8/layout/vList2"/>
    <dgm:cxn modelId="{C9C70EE3-573A-43D7-84F3-DBB8066518CC}" srcId="{2F240C4F-0A32-4EFB-B3ED-D8B8BFEC4E6B}" destId="{9D4FA3DB-927C-4296-9C9E-CC524A8A7519}" srcOrd="2" destOrd="0" parTransId="{3B25D371-0B0A-4D82-BF6A-5A78297FC8E1}" sibTransId="{DCDF798E-C7EB-4033-9D26-B7E6854CB951}"/>
    <dgm:cxn modelId="{26773C69-4898-4EDB-BD25-DDD4AA117A27}" type="presParOf" srcId="{C6141E7E-E581-4CE1-A4E2-5BC4173D92CD}" destId="{6F95EA9E-0CE9-45F8-B8FF-B3239710CDBB}" srcOrd="0" destOrd="0" presId="urn:microsoft.com/office/officeart/2005/8/layout/vList2"/>
    <dgm:cxn modelId="{F456C629-F847-4261-9A23-FDBF91B61817}" type="presParOf" srcId="{C6141E7E-E581-4CE1-A4E2-5BC4173D92CD}" destId="{1DF0646D-3974-490C-A215-8CE13A81A5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314C7F-61D3-4601-A95C-FE36F16B05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8016A6-2804-4410-993E-4DF20E1E2E9A}">
      <dgm:prSet custT="1"/>
      <dgm:spPr/>
      <dgm:t>
        <a:bodyPr/>
        <a:lstStyle/>
        <a:p>
          <a:r>
            <a:rPr lang="cs-CZ" sz="2400" b="0" dirty="0"/>
            <a:t>Jsou obcemi zřizovány na základě zákona č. 250/2000 Sb.,</a:t>
          </a:r>
          <a:br>
            <a:rPr lang="cs-CZ" sz="2400" b="0" dirty="0"/>
          </a:br>
          <a:r>
            <a:rPr lang="cs-CZ" sz="2400" b="0" dirty="0"/>
            <a:t>o rozpočtových pravidlech územních rozpočtů, a jsou využívány především </a:t>
          </a:r>
          <a:br>
            <a:rPr lang="cs-CZ" sz="2400" b="0" dirty="0"/>
          </a:br>
          <a:r>
            <a:rPr lang="cs-CZ" sz="2400" b="0" dirty="0"/>
            <a:t>v případech, kdy obce potřebují zajistit zboží nebo služby, u kterých není možné nalézt v místním konkurenčním prostředí jejich vhodného soukromého poskytovatele.</a:t>
          </a:r>
          <a:endParaRPr lang="cs-CZ" sz="2400" dirty="0"/>
        </a:p>
      </dgm:t>
    </dgm:pt>
    <dgm:pt modelId="{208F072F-C5FB-484A-A19B-B215D8E35E18}" type="parTrans" cxnId="{7F584C57-C90A-450D-BE43-31F4848EF821}">
      <dgm:prSet/>
      <dgm:spPr/>
      <dgm:t>
        <a:bodyPr/>
        <a:lstStyle/>
        <a:p>
          <a:endParaRPr lang="cs-CZ"/>
        </a:p>
      </dgm:t>
    </dgm:pt>
    <dgm:pt modelId="{CC5B5906-9A9D-4ED1-831C-27184A128D96}" type="sibTrans" cxnId="{7F584C57-C90A-450D-BE43-31F4848EF821}">
      <dgm:prSet/>
      <dgm:spPr/>
      <dgm:t>
        <a:bodyPr/>
        <a:lstStyle/>
        <a:p>
          <a:endParaRPr lang="cs-CZ"/>
        </a:p>
      </dgm:t>
    </dgm:pt>
    <dgm:pt modelId="{D12BA2D7-0A28-4C9D-9CAE-9F2DA61F0262}">
      <dgm:prSet custT="1"/>
      <dgm:spPr/>
      <dgm:t>
        <a:bodyPr/>
        <a:lstStyle/>
        <a:p>
          <a:r>
            <a:rPr lang="cs-CZ" sz="2400" b="0" dirty="0"/>
            <a:t>Hospodaření je neziskové, ale zisk přesto, typicky z vedlejší činnosti, může vzniknout.</a:t>
          </a:r>
          <a:endParaRPr lang="cs-CZ" sz="2400" dirty="0"/>
        </a:p>
      </dgm:t>
    </dgm:pt>
    <dgm:pt modelId="{DB1D0298-E035-447E-94F3-6AA77C758B16}" type="parTrans" cxnId="{45032EA2-2517-45AF-AE65-9FD9516D73E4}">
      <dgm:prSet/>
      <dgm:spPr/>
      <dgm:t>
        <a:bodyPr/>
        <a:lstStyle/>
        <a:p>
          <a:endParaRPr lang="cs-CZ"/>
        </a:p>
      </dgm:t>
    </dgm:pt>
    <dgm:pt modelId="{CF52EFA1-E027-4797-8907-DB2596EE0F5C}" type="sibTrans" cxnId="{45032EA2-2517-45AF-AE65-9FD9516D73E4}">
      <dgm:prSet/>
      <dgm:spPr/>
      <dgm:t>
        <a:bodyPr/>
        <a:lstStyle/>
        <a:p>
          <a:endParaRPr lang="cs-CZ"/>
        </a:p>
      </dgm:t>
    </dgm:pt>
    <dgm:pt modelId="{312B1D05-1582-451A-A299-1A6AC9555295}">
      <dgm:prSet custT="1"/>
      <dgm:spPr/>
      <dgm:t>
        <a:bodyPr/>
        <a:lstStyle/>
        <a:p>
          <a:r>
            <a:rPr lang="cs-CZ" sz="2400" b="0" dirty="0"/>
            <a:t>Tento zisk je typicky na konci rozpočtového období převeden do rozpočtu zřizovatele.</a:t>
          </a:r>
          <a:endParaRPr lang="cs-CZ" sz="2400" dirty="0"/>
        </a:p>
      </dgm:t>
    </dgm:pt>
    <dgm:pt modelId="{CF646ED8-3D32-4BE8-A324-906C787C73D5}" type="parTrans" cxnId="{065F05A8-E835-4D85-BF8B-F732F0EFB947}">
      <dgm:prSet/>
      <dgm:spPr/>
      <dgm:t>
        <a:bodyPr/>
        <a:lstStyle/>
        <a:p>
          <a:endParaRPr lang="cs-CZ"/>
        </a:p>
      </dgm:t>
    </dgm:pt>
    <dgm:pt modelId="{82DA00C3-9A1B-4B5D-A684-CDADE006ADCE}" type="sibTrans" cxnId="{065F05A8-E835-4D85-BF8B-F732F0EFB947}">
      <dgm:prSet/>
      <dgm:spPr/>
      <dgm:t>
        <a:bodyPr/>
        <a:lstStyle/>
        <a:p>
          <a:endParaRPr lang="cs-CZ"/>
        </a:p>
      </dgm:t>
    </dgm:pt>
    <dgm:pt modelId="{0BFD2BBA-C128-4174-A142-EB53ABA0B9AF}">
      <dgm:prSet custT="1"/>
      <dgm:spPr/>
      <dgm:t>
        <a:bodyPr/>
        <a:lstStyle/>
        <a:p>
          <a:endParaRPr lang="cs-CZ" sz="2400" dirty="0"/>
        </a:p>
      </dgm:t>
    </dgm:pt>
    <dgm:pt modelId="{F923B3CA-82FB-4074-B3B9-C189ACA34C21}" type="parTrans" cxnId="{F23E26FB-30EF-4043-8631-4CEC24386B91}">
      <dgm:prSet/>
      <dgm:spPr/>
      <dgm:t>
        <a:bodyPr/>
        <a:lstStyle/>
        <a:p>
          <a:endParaRPr lang="cs-CZ"/>
        </a:p>
      </dgm:t>
    </dgm:pt>
    <dgm:pt modelId="{C2F32E26-0DA1-43CD-97CD-487506E01E52}" type="sibTrans" cxnId="{F23E26FB-30EF-4043-8631-4CEC24386B91}">
      <dgm:prSet/>
      <dgm:spPr/>
      <dgm:t>
        <a:bodyPr/>
        <a:lstStyle/>
        <a:p>
          <a:endParaRPr lang="cs-CZ"/>
        </a:p>
      </dgm:t>
    </dgm:pt>
    <dgm:pt modelId="{B25BB2F2-0323-4653-A9A9-AA29993936F3}">
      <dgm:prSet/>
      <dgm:spPr/>
      <dgm:t>
        <a:bodyPr/>
        <a:lstStyle/>
        <a:p>
          <a:endParaRPr lang="cs-CZ" sz="2200" dirty="0"/>
        </a:p>
      </dgm:t>
    </dgm:pt>
    <dgm:pt modelId="{CE94C0D1-1EEB-4A8B-BD16-48B31A94F6AF}" type="parTrans" cxnId="{DE963D36-BC72-4489-8940-964728F98970}">
      <dgm:prSet/>
      <dgm:spPr/>
      <dgm:t>
        <a:bodyPr/>
        <a:lstStyle/>
        <a:p>
          <a:endParaRPr lang="cs-CZ"/>
        </a:p>
      </dgm:t>
    </dgm:pt>
    <dgm:pt modelId="{4940D9F5-3DD8-42B5-8567-98C4216E384F}" type="sibTrans" cxnId="{DE963D36-BC72-4489-8940-964728F98970}">
      <dgm:prSet/>
      <dgm:spPr/>
      <dgm:t>
        <a:bodyPr/>
        <a:lstStyle/>
        <a:p>
          <a:endParaRPr lang="cs-CZ"/>
        </a:p>
      </dgm:t>
    </dgm:pt>
    <dgm:pt modelId="{DAA382FD-A758-405A-80E1-6FDF9E516DA0}" type="pres">
      <dgm:prSet presAssocID="{EA314C7F-61D3-4601-A95C-FE36F16B0529}" presName="linear" presStyleCnt="0">
        <dgm:presLayoutVars>
          <dgm:animLvl val="lvl"/>
          <dgm:resizeHandles val="exact"/>
        </dgm:presLayoutVars>
      </dgm:prSet>
      <dgm:spPr/>
    </dgm:pt>
    <dgm:pt modelId="{88474F68-CFCF-41C4-913B-5153EE4A377B}" type="pres">
      <dgm:prSet presAssocID="{4E8016A6-2804-4410-993E-4DF20E1E2E9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89974E3-D83A-4FA1-AD62-F22534FEE6C3}" type="pres">
      <dgm:prSet presAssocID="{4E8016A6-2804-4410-993E-4DF20E1E2E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9CDB32A-251D-4DDB-9C57-C36920DF99B2}" type="presOf" srcId="{B25BB2F2-0323-4653-A9A9-AA29993936F3}" destId="{F89974E3-D83A-4FA1-AD62-F22534FEE6C3}" srcOrd="0" destOrd="0" presId="urn:microsoft.com/office/officeart/2005/8/layout/vList2"/>
    <dgm:cxn modelId="{DE963D36-BC72-4489-8940-964728F98970}" srcId="{4E8016A6-2804-4410-993E-4DF20E1E2E9A}" destId="{B25BB2F2-0323-4653-A9A9-AA29993936F3}" srcOrd="0" destOrd="0" parTransId="{CE94C0D1-1EEB-4A8B-BD16-48B31A94F6AF}" sibTransId="{4940D9F5-3DD8-42B5-8567-98C4216E384F}"/>
    <dgm:cxn modelId="{7F584C57-C90A-450D-BE43-31F4848EF821}" srcId="{EA314C7F-61D3-4601-A95C-FE36F16B0529}" destId="{4E8016A6-2804-4410-993E-4DF20E1E2E9A}" srcOrd="0" destOrd="0" parTransId="{208F072F-C5FB-484A-A19B-B215D8E35E18}" sibTransId="{CC5B5906-9A9D-4ED1-831C-27184A128D96}"/>
    <dgm:cxn modelId="{C5BB3596-B7A9-4F4D-89C1-1A93DBABC7A5}" type="presOf" srcId="{4E8016A6-2804-4410-993E-4DF20E1E2E9A}" destId="{88474F68-CFCF-41C4-913B-5153EE4A377B}" srcOrd="0" destOrd="0" presId="urn:microsoft.com/office/officeart/2005/8/layout/vList2"/>
    <dgm:cxn modelId="{45032EA2-2517-45AF-AE65-9FD9516D73E4}" srcId="{4E8016A6-2804-4410-993E-4DF20E1E2E9A}" destId="{D12BA2D7-0A28-4C9D-9CAE-9F2DA61F0262}" srcOrd="1" destOrd="0" parTransId="{DB1D0298-E035-447E-94F3-6AA77C758B16}" sibTransId="{CF52EFA1-E027-4797-8907-DB2596EE0F5C}"/>
    <dgm:cxn modelId="{065F05A8-E835-4D85-BF8B-F732F0EFB947}" srcId="{4E8016A6-2804-4410-993E-4DF20E1E2E9A}" destId="{312B1D05-1582-451A-A299-1A6AC9555295}" srcOrd="3" destOrd="0" parTransId="{CF646ED8-3D32-4BE8-A324-906C787C73D5}" sibTransId="{82DA00C3-9A1B-4B5D-A684-CDADE006ADCE}"/>
    <dgm:cxn modelId="{19E692C2-9A45-44E3-80AC-F766F5B2D1D8}" type="presOf" srcId="{312B1D05-1582-451A-A299-1A6AC9555295}" destId="{F89974E3-D83A-4FA1-AD62-F22534FEE6C3}" srcOrd="0" destOrd="3" presId="urn:microsoft.com/office/officeart/2005/8/layout/vList2"/>
    <dgm:cxn modelId="{093513EB-4659-4AA2-9139-7AFE30A1F059}" type="presOf" srcId="{EA314C7F-61D3-4601-A95C-FE36F16B0529}" destId="{DAA382FD-A758-405A-80E1-6FDF9E516DA0}" srcOrd="0" destOrd="0" presId="urn:microsoft.com/office/officeart/2005/8/layout/vList2"/>
    <dgm:cxn modelId="{816EE1EE-678C-4C5E-830F-A3A77961B589}" type="presOf" srcId="{D12BA2D7-0A28-4C9D-9CAE-9F2DA61F0262}" destId="{F89974E3-D83A-4FA1-AD62-F22534FEE6C3}" srcOrd="0" destOrd="1" presId="urn:microsoft.com/office/officeart/2005/8/layout/vList2"/>
    <dgm:cxn modelId="{0A3C3EF0-3FFE-4305-9E98-6C351E332A1B}" type="presOf" srcId="{0BFD2BBA-C128-4174-A142-EB53ABA0B9AF}" destId="{F89974E3-D83A-4FA1-AD62-F22534FEE6C3}" srcOrd="0" destOrd="2" presId="urn:microsoft.com/office/officeart/2005/8/layout/vList2"/>
    <dgm:cxn modelId="{F23E26FB-30EF-4043-8631-4CEC24386B91}" srcId="{4E8016A6-2804-4410-993E-4DF20E1E2E9A}" destId="{0BFD2BBA-C128-4174-A142-EB53ABA0B9AF}" srcOrd="2" destOrd="0" parTransId="{F923B3CA-82FB-4074-B3B9-C189ACA34C21}" sibTransId="{C2F32E26-0DA1-43CD-97CD-487506E01E52}"/>
    <dgm:cxn modelId="{9BE4F721-1042-4458-97B2-08821B882301}" type="presParOf" srcId="{DAA382FD-A758-405A-80E1-6FDF9E516DA0}" destId="{88474F68-CFCF-41C4-913B-5153EE4A377B}" srcOrd="0" destOrd="0" presId="urn:microsoft.com/office/officeart/2005/8/layout/vList2"/>
    <dgm:cxn modelId="{E1ACD420-2C9F-4823-9685-788385556BBF}" type="presParOf" srcId="{DAA382FD-A758-405A-80E1-6FDF9E516DA0}" destId="{F89974E3-D83A-4FA1-AD62-F22534FEE6C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48EB20-37A9-44E1-99B2-48981A335A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613E34F-D20D-418D-9A2F-8B317050865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s-CZ" sz="2800" b="1" dirty="0"/>
            <a:t>Zakládání nebo r</a:t>
          </a:r>
          <a:r>
            <a:rPr lang="cs-CZ" sz="2800" b="1" i="0" dirty="0"/>
            <a:t>ušení právnických osob</a:t>
          </a:r>
          <a:r>
            <a:rPr lang="cs-CZ" sz="2800" b="0" i="0" dirty="0"/>
            <a:t>, schvalování jejich zakladatelských listin, společenské smlouvy, zakládací smlouvy a stanov a </a:t>
          </a:r>
          <a:r>
            <a:rPr lang="cs-CZ" sz="2800" b="1" i="0" dirty="0"/>
            <a:t>rozhodování o účasti v již založených právnickýc</a:t>
          </a:r>
          <a:r>
            <a:rPr lang="cs-CZ" sz="2800" b="0" i="0" dirty="0"/>
            <a:t>h osobách </a:t>
          </a:r>
          <a:r>
            <a:rPr lang="cs-CZ" sz="2800" b="1" i="0" dirty="0"/>
            <a:t>náleží </a:t>
          </a:r>
          <a:r>
            <a:rPr lang="cs-CZ" sz="2800" b="0" i="0" dirty="0"/>
            <a:t>podle </a:t>
          </a:r>
          <a:r>
            <a:rPr lang="cs-CZ" sz="2800" b="0" dirty="0"/>
            <a:t>§ 84 odst. 2 písm. e) ZO </a:t>
          </a:r>
          <a:r>
            <a:rPr lang="cs-CZ" sz="2800" b="1" dirty="0"/>
            <a:t>zastupitelstvu obce.</a:t>
          </a:r>
          <a:endParaRPr lang="cs-CZ" sz="2800" dirty="0"/>
        </a:p>
      </dgm:t>
    </dgm:pt>
    <dgm:pt modelId="{39794148-9FA5-49CC-9B32-869B26309321}" type="parTrans" cxnId="{14E8E37F-6A7D-4672-9CFC-2BA524D22F3B}">
      <dgm:prSet/>
      <dgm:spPr/>
      <dgm:t>
        <a:bodyPr/>
        <a:lstStyle/>
        <a:p>
          <a:endParaRPr lang="cs-CZ"/>
        </a:p>
      </dgm:t>
    </dgm:pt>
    <dgm:pt modelId="{A6E20D46-B7D1-4A5E-8FB1-1586E84AAF86}" type="sibTrans" cxnId="{14E8E37F-6A7D-4672-9CFC-2BA524D22F3B}">
      <dgm:prSet/>
      <dgm:spPr/>
      <dgm:t>
        <a:bodyPr/>
        <a:lstStyle/>
        <a:p>
          <a:endParaRPr lang="cs-CZ"/>
        </a:p>
      </dgm:t>
    </dgm:pt>
    <dgm:pt modelId="{E7FAA54F-12B1-4D91-A993-310DBD9DAA7A}" type="pres">
      <dgm:prSet presAssocID="{C748EB20-37A9-44E1-99B2-48981A335A2D}" presName="linear" presStyleCnt="0">
        <dgm:presLayoutVars>
          <dgm:animLvl val="lvl"/>
          <dgm:resizeHandles val="exact"/>
        </dgm:presLayoutVars>
      </dgm:prSet>
      <dgm:spPr/>
    </dgm:pt>
    <dgm:pt modelId="{E4845133-693D-4DE6-AC63-ACA907DCBA7B}" type="pres">
      <dgm:prSet presAssocID="{2613E34F-D20D-418D-9A2F-8B317050865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E8E37F-6A7D-4672-9CFC-2BA524D22F3B}" srcId="{C748EB20-37A9-44E1-99B2-48981A335A2D}" destId="{2613E34F-D20D-418D-9A2F-8B317050865F}" srcOrd="0" destOrd="0" parTransId="{39794148-9FA5-49CC-9B32-869B26309321}" sibTransId="{A6E20D46-B7D1-4A5E-8FB1-1586E84AAF86}"/>
    <dgm:cxn modelId="{7C17D299-CC7C-4F5F-966D-AE55693D42CF}" type="presOf" srcId="{C748EB20-37A9-44E1-99B2-48981A335A2D}" destId="{E7FAA54F-12B1-4D91-A993-310DBD9DAA7A}" srcOrd="0" destOrd="0" presId="urn:microsoft.com/office/officeart/2005/8/layout/vList2"/>
    <dgm:cxn modelId="{988A50F9-B5F4-41E1-8C5B-C6042294DC30}" type="presOf" srcId="{2613E34F-D20D-418D-9A2F-8B317050865F}" destId="{E4845133-693D-4DE6-AC63-ACA907DCBA7B}" srcOrd="0" destOrd="0" presId="urn:microsoft.com/office/officeart/2005/8/layout/vList2"/>
    <dgm:cxn modelId="{CE1BD3A7-39CF-468E-8D93-F496E0C3F768}" type="presParOf" srcId="{E7FAA54F-12B1-4D91-A993-310DBD9DAA7A}" destId="{E4845133-693D-4DE6-AC63-ACA907DCBA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625EBC-FEC5-43D1-AB6C-EBE684862D1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63A767-06D0-4EE6-B771-0910110BD121}">
      <dgm:prSet custT="1"/>
      <dgm:spPr/>
      <dgm:t>
        <a:bodyPr/>
        <a:lstStyle/>
        <a:p>
          <a:r>
            <a:rPr lang="cs-CZ" sz="1600" b="1" dirty="0"/>
            <a:t>Valná hromada</a:t>
          </a:r>
        </a:p>
      </dgm:t>
    </dgm:pt>
    <dgm:pt modelId="{AE00B574-E6F2-4D60-BAAC-111D76433F3B}" type="parTrans" cxnId="{CE2021F1-DAE2-44A5-9E63-61DBCF092085}">
      <dgm:prSet/>
      <dgm:spPr/>
      <dgm:t>
        <a:bodyPr/>
        <a:lstStyle/>
        <a:p>
          <a:endParaRPr lang="cs-CZ"/>
        </a:p>
      </dgm:t>
    </dgm:pt>
    <dgm:pt modelId="{07C98A77-9002-4369-8959-951F48BE7440}" type="sibTrans" cxnId="{CE2021F1-DAE2-44A5-9E63-61DBCF092085}">
      <dgm:prSet/>
      <dgm:spPr/>
      <dgm:t>
        <a:bodyPr/>
        <a:lstStyle/>
        <a:p>
          <a:endParaRPr lang="cs-CZ"/>
        </a:p>
      </dgm:t>
    </dgm:pt>
    <dgm:pt modelId="{8B045AA5-FA37-4F7B-BEE5-334451C21915}">
      <dgm:prSet custT="1"/>
      <dgm:spPr/>
      <dgm:t>
        <a:bodyPr/>
        <a:lstStyle/>
        <a:p>
          <a:r>
            <a:rPr lang="cs-CZ" sz="1600" b="1" dirty="0"/>
            <a:t>Jednatel(é)</a:t>
          </a:r>
        </a:p>
      </dgm:t>
    </dgm:pt>
    <dgm:pt modelId="{DFF60BED-0843-4C6C-A1AB-100CA72A309E}" type="parTrans" cxnId="{855200CA-B55C-4EB0-B3E2-5FDD7A743634}">
      <dgm:prSet/>
      <dgm:spPr/>
      <dgm:t>
        <a:bodyPr/>
        <a:lstStyle/>
        <a:p>
          <a:endParaRPr lang="cs-CZ"/>
        </a:p>
      </dgm:t>
    </dgm:pt>
    <dgm:pt modelId="{1A696CDC-AABE-4679-8C7F-02ADD667DE98}" type="sibTrans" cxnId="{855200CA-B55C-4EB0-B3E2-5FDD7A74363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cs-CZ"/>
        </a:p>
      </dgm:t>
    </dgm:pt>
    <dgm:pt modelId="{386356AC-B796-4386-B1E3-6A3D55842329}">
      <dgm:prSet custT="1"/>
      <dgm:spPr/>
      <dgm:t>
        <a:bodyPr/>
        <a:lstStyle/>
        <a:p>
          <a:r>
            <a:rPr lang="cs-CZ" sz="1600" b="1" dirty="0"/>
            <a:t>Dozorčí rada (fakultativně)</a:t>
          </a:r>
        </a:p>
      </dgm:t>
    </dgm:pt>
    <dgm:pt modelId="{6B478DF9-F50B-4061-A3AC-61A683DCA880}" type="parTrans" cxnId="{88054B31-695C-482C-B674-A624E6F08A15}">
      <dgm:prSet/>
      <dgm:spPr/>
      <dgm:t>
        <a:bodyPr/>
        <a:lstStyle/>
        <a:p>
          <a:endParaRPr lang="cs-CZ"/>
        </a:p>
      </dgm:t>
    </dgm:pt>
    <dgm:pt modelId="{4B5FC89D-A78F-4889-BCFA-15E5FC173EFF}" type="sibTrans" cxnId="{88054B31-695C-482C-B674-A624E6F08A15}">
      <dgm:prSet/>
      <dgm:spPr/>
      <dgm:t>
        <a:bodyPr/>
        <a:lstStyle/>
        <a:p>
          <a:endParaRPr lang="cs-CZ"/>
        </a:p>
      </dgm:t>
    </dgm:pt>
    <dgm:pt modelId="{9A110830-DFC2-4FEA-8837-48BE5F0361A3}" type="pres">
      <dgm:prSet presAssocID="{ED625EBC-FEC5-43D1-AB6C-EBE684862D1F}" presName="cycle" presStyleCnt="0">
        <dgm:presLayoutVars>
          <dgm:dir/>
          <dgm:resizeHandles val="exact"/>
        </dgm:presLayoutVars>
      </dgm:prSet>
      <dgm:spPr/>
    </dgm:pt>
    <dgm:pt modelId="{BFD03E92-8621-4878-A27D-4138657C138C}" type="pres">
      <dgm:prSet presAssocID="{7F63A767-06D0-4EE6-B771-0910110BD121}" presName="node" presStyleLbl="node1" presStyleIdx="0" presStyleCnt="3">
        <dgm:presLayoutVars>
          <dgm:bulletEnabled val="1"/>
        </dgm:presLayoutVars>
      </dgm:prSet>
      <dgm:spPr/>
    </dgm:pt>
    <dgm:pt modelId="{4F4FBF69-FD0D-4891-A35A-7228DFF6F5C1}" type="pres">
      <dgm:prSet presAssocID="{07C98A77-9002-4369-8959-951F48BE7440}" presName="sibTrans" presStyleLbl="sibTrans2D1" presStyleIdx="0" presStyleCnt="3" custScaleX="154610"/>
      <dgm:spPr/>
    </dgm:pt>
    <dgm:pt modelId="{C7BEE0A3-7DB3-4276-9E57-426FE663763F}" type="pres">
      <dgm:prSet presAssocID="{07C98A77-9002-4369-8959-951F48BE7440}" presName="connectorText" presStyleLbl="sibTrans2D1" presStyleIdx="0" presStyleCnt="3"/>
      <dgm:spPr/>
    </dgm:pt>
    <dgm:pt modelId="{12E02705-5C29-4BBD-B1B9-F515F2F39C5F}" type="pres">
      <dgm:prSet presAssocID="{8B045AA5-FA37-4F7B-BEE5-334451C21915}" presName="node" presStyleLbl="node1" presStyleIdx="1" presStyleCnt="3">
        <dgm:presLayoutVars>
          <dgm:bulletEnabled val="1"/>
        </dgm:presLayoutVars>
      </dgm:prSet>
      <dgm:spPr/>
    </dgm:pt>
    <dgm:pt modelId="{BC1B86C7-690C-4EB6-8A42-2202B51572D3}" type="pres">
      <dgm:prSet presAssocID="{1A696CDC-AABE-4679-8C7F-02ADD667DE98}" presName="sibTrans" presStyleLbl="sibTrans2D1" presStyleIdx="1" presStyleCnt="3" custAng="10800000" custFlipVert="0" custScaleX="114179" custScaleY="45555" custLinFactNeighborX="-2955" custLinFactNeighborY="19551"/>
      <dgm:spPr>
        <a:prstGeom prst="rightArrow">
          <a:avLst/>
        </a:prstGeom>
      </dgm:spPr>
    </dgm:pt>
    <dgm:pt modelId="{A14546AD-F496-4E33-817E-8A4BF74B2443}" type="pres">
      <dgm:prSet presAssocID="{1A696CDC-AABE-4679-8C7F-02ADD667DE98}" presName="connectorText" presStyleLbl="sibTrans2D1" presStyleIdx="1" presStyleCnt="3"/>
      <dgm:spPr/>
    </dgm:pt>
    <dgm:pt modelId="{59C85504-F9E1-4C94-B697-31D40EBD7494}" type="pres">
      <dgm:prSet presAssocID="{386356AC-B796-4386-B1E3-6A3D55842329}" presName="node" presStyleLbl="node1" presStyleIdx="2" presStyleCnt="3">
        <dgm:presLayoutVars>
          <dgm:bulletEnabled val="1"/>
        </dgm:presLayoutVars>
      </dgm:prSet>
      <dgm:spPr/>
    </dgm:pt>
    <dgm:pt modelId="{A82E7CEF-C6AF-45FF-BDC1-12AAC7206019}" type="pres">
      <dgm:prSet presAssocID="{4B5FC89D-A78F-4889-BCFA-15E5FC173EFF}" presName="sibTrans" presStyleLbl="sibTrans2D1" presStyleIdx="2" presStyleCnt="3" custAng="10802418" custScaleX="154610"/>
      <dgm:spPr/>
    </dgm:pt>
    <dgm:pt modelId="{A3298D48-FE0B-4588-A6D7-6E73789095E2}" type="pres">
      <dgm:prSet presAssocID="{4B5FC89D-A78F-4889-BCFA-15E5FC173EFF}" presName="connectorText" presStyleLbl="sibTrans2D1" presStyleIdx="2" presStyleCnt="3"/>
      <dgm:spPr/>
    </dgm:pt>
  </dgm:ptLst>
  <dgm:cxnLst>
    <dgm:cxn modelId="{5F0D941D-C7C7-4805-8D54-3CCD9377982D}" type="presOf" srcId="{07C98A77-9002-4369-8959-951F48BE7440}" destId="{C7BEE0A3-7DB3-4276-9E57-426FE663763F}" srcOrd="1" destOrd="0" presId="urn:microsoft.com/office/officeart/2005/8/layout/cycle2"/>
    <dgm:cxn modelId="{26E3281E-CD86-4369-B40A-636D40C8317D}" type="presOf" srcId="{8B045AA5-FA37-4F7B-BEE5-334451C21915}" destId="{12E02705-5C29-4BBD-B1B9-F515F2F39C5F}" srcOrd="0" destOrd="0" presId="urn:microsoft.com/office/officeart/2005/8/layout/cycle2"/>
    <dgm:cxn modelId="{88054B31-695C-482C-B674-A624E6F08A15}" srcId="{ED625EBC-FEC5-43D1-AB6C-EBE684862D1F}" destId="{386356AC-B796-4386-B1E3-6A3D55842329}" srcOrd="2" destOrd="0" parTransId="{6B478DF9-F50B-4061-A3AC-61A683DCA880}" sibTransId="{4B5FC89D-A78F-4889-BCFA-15E5FC173EFF}"/>
    <dgm:cxn modelId="{C7917767-FD2B-4528-B8A8-03D596CD7C74}" type="presOf" srcId="{ED625EBC-FEC5-43D1-AB6C-EBE684862D1F}" destId="{9A110830-DFC2-4FEA-8837-48BE5F0361A3}" srcOrd="0" destOrd="0" presId="urn:microsoft.com/office/officeart/2005/8/layout/cycle2"/>
    <dgm:cxn modelId="{140C9F6B-1F2D-429E-AE79-EE2A4F87347C}" type="presOf" srcId="{1A696CDC-AABE-4679-8C7F-02ADD667DE98}" destId="{BC1B86C7-690C-4EB6-8A42-2202B51572D3}" srcOrd="0" destOrd="0" presId="urn:microsoft.com/office/officeart/2005/8/layout/cycle2"/>
    <dgm:cxn modelId="{F69C304C-8147-40F3-823F-DAF01A34F0AC}" type="presOf" srcId="{7F63A767-06D0-4EE6-B771-0910110BD121}" destId="{BFD03E92-8621-4878-A27D-4138657C138C}" srcOrd="0" destOrd="0" presId="urn:microsoft.com/office/officeart/2005/8/layout/cycle2"/>
    <dgm:cxn modelId="{C9053758-72CF-4287-B684-1D10D8337316}" type="presOf" srcId="{4B5FC89D-A78F-4889-BCFA-15E5FC173EFF}" destId="{A3298D48-FE0B-4588-A6D7-6E73789095E2}" srcOrd="1" destOrd="0" presId="urn:microsoft.com/office/officeart/2005/8/layout/cycle2"/>
    <dgm:cxn modelId="{5C207858-0B2F-4976-B3A9-6ECDF184E7EC}" type="presOf" srcId="{4B5FC89D-A78F-4889-BCFA-15E5FC173EFF}" destId="{A82E7CEF-C6AF-45FF-BDC1-12AAC7206019}" srcOrd="0" destOrd="0" presId="urn:microsoft.com/office/officeart/2005/8/layout/cycle2"/>
    <dgm:cxn modelId="{EBB1E27D-17A0-403B-91E2-92517F00ED33}" type="presOf" srcId="{386356AC-B796-4386-B1E3-6A3D55842329}" destId="{59C85504-F9E1-4C94-B697-31D40EBD7494}" srcOrd="0" destOrd="0" presId="urn:microsoft.com/office/officeart/2005/8/layout/cycle2"/>
    <dgm:cxn modelId="{855200CA-B55C-4EB0-B3E2-5FDD7A743634}" srcId="{ED625EBC-FEC5-43D1-AB6C-EBE684862D1F}" destId="{8B045AA5-FA37-4F7B-BEE5-334451C21915}" srcOrd="1" destOrd="0" parTransId="{DFF60BED-0843-4C6C-A1AB-100CA72A309E}" sibTransId="{1A696CDC-AABE-4679-8C7F-02ADD667DE98}"/>
    <dgm:cxn modelId="{CD16BFCA-6B32-4D11-B547-C5BBE544E6B3}" type="presOf" srcId="{07C98A77-9002-4369-8959-951F48BE7440}" destId="{4F4FBF69-FD0D-4891-A35A-7228DFF6F5C1}" srcOrd="0" destOrd="0" presId="urn:microsoft.com/office/officeart/2005/8/layout/cycle2"/>
    <dgm:cxn modelId="{CE2021F1-DAE2-44A5-9E63-61DBCF092085}" srcId="{ED625EBC-FEC5-43D1-AB6C-EBE684862D1F}" destId="{7F63A767-06D0-4EE6-B771-0910110BD121}" srcOrd="0" destOrd="0" parTransId="{AE00B574-E6F2-4D60-BAAC-111D76433F3B}" sibTransId="{07C98A77-9002-4369-8959-951F48BE7440}"/>
    <dgm:cxn modelId="{A5DF7CF5-E7E4-4C43-B106-82C636E3BC36}" type="presOf" srcId="{1A696CDC-AABE-4679-8C7F-02ADD667DE98}" destId="{A14546AD-F496-4E33-817E-8A4BF74B2443}" srcOrd="1" destOrd="0" presId="urn:microsoft.com/office/officeart/2005/8/layout/cycle2"/>
    <dgm:cxn modelId="{81CC1A1E-132B-463C-8599-D899BB3154A5}" type="presParOf" srcId="{9A110830-DFC2-4FEA-8837-48BE5F0361A3}" destId="{BFD03E92-8621-4878-A27D-4138657C138C}" srcOrd="0" destOrd="0" presId="urn:microsoft.com/office/officeart/2005/8/layout/cycle2"/>
    <dgm:cxn modelId="{CC988D73-4D73-4FEB-9F54-3FFDFA1D79A8}" type="presParOf" srcId="{9A110830-DFC2-4FEA-8837-48BE5F0361A3}" destId="{4F4FBF69-FD0D-4891-A35A-7228DFF6F5C1}" srcOrd="1" destOrd="0" presId="urn:microsoft.com/office/officeart/2005/8/layout/cycle2"/>
    <dgm:cxn modelId="{8CFABE11-6B99-4898-963C-F214A4337B3F}" type="presParOf" srcId="{4F4FBF69-FD0D-4891-A35A-7228DFF6F5C1}" destId="{C7BEE0A3-7DB3-4276-9E57-426FE663763F}" srcOrd="0" destOrd="0" presId="urn:microsoft.com/office/officeart/2005/8/layout/cycle2"/>
    <dgm:cxn modelId="{7FABAA08-B166-4725-B092-ADDD64C757A6}" type="presParOf" srcId="{9A110830-DFC2-4FEA-8837-48BE5F0361A3}" destId="{12E02705-5C29-4BBD-B1B9-F515F2F39C5F}" srcOrd="2" destOrd="0" presId="urn:microsoft.com/office/officeart/2005/8/layout/cycle2"/>
    <dgm:cxn modelId="{C67D0B0A-E821-4706-B4C4-AECD0E5CEA9A}" type="presParOf" srcId="{9A110830-DFC2-4FEA-8837-48BE5F0361A3}" destId="{BC1B86C7-690C-4EB6-8A42-2202B51572D3}" srcOrd="3" destOrd="0" presId="urn:microsoft.com/office/officeart/2005/8/layout/cycle2"/>
    <dgm:cxn modelId="{B8CAB625-CD28-4B0E-8A31-9A9AB760ABB4}" type="presParOf" srcId="{BC1B86C7-690C-4EB6-8A42-2202B51572D3}" destId="{A14546AD-F496-4E33-817E-8A4BF74B2443}" srcOrd="0" destOrd="0" presId="urn:microsoft.com/office/officeart/2005/8/layout/cycle2"/>
    <dgm:cxn modelId="{D5ACCF90-0B74-4F45-909D-4521916AED8B}" type="presParOf" srcId="{9A110830-DFC2-4FEA-8837-48BE5F0361A3}" destId="{59C85504-F9E1-4C94-B697-31D40EBD7494}" srcOrd="4" destOrd="0" presId="urn:microsoft.com/office/officeart/2005/8/layout/cycle2"/>
    <dgm:cxn modelId="{5EA1DF63-5DF5-4C0E-99D8-E977B7A57240}" type="presParOf" srcId="{9A110830-DFC2-4FEA-8837-48BE5F0361A3}" destId="{A82E7CEF-C6AF-45FF-BDC1-12AAC7206019}" srcOrd="5" destOrd="0" presId="urn:microsoft.com/office/officeart/2005/8/layout/cycle2"/>
    <dgm:cxn modelId="{DEF9890A-EFF8-4F12-8D07-4B910CA5327E}" type="presParOf" srcId="{A82E7CEF-C6AF-45FF-BDC1-12AAC7206019}" destId="{A3298D48-FE0B-4588-A6D7-6E73789095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F6E9-7575-44B1-9831-9945124D8F45}">
      <dsp:nvSpPr>
        <dsp:cNvPr id="0" name=""/>
        <dsp:cNvSpPr/>
      </dsp:nvSpPr>
      <dsp:spPr>
        <a:xfrm>
          <a:off x="4884" y="2439458"/>
          <a:ext cx="2540000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obec</a:t>
          </a:r>
        </a:p>
      </dsp:txBody>
      <dsp:txXfrm>
        <a:off x="42081" y="2476655"/>
        <a:ext cx="2465606" cy="1195606"/>
      </dsp:txXfrm>
    </dsp:sp>
    <dsp:sp modelId="{BCC44291-C253-4D24-BA47-7A15BC2E78BF}">
      <dsp:nvSpPr>
        <dsp:cNvPr id="0" name=""/>
        <dsp:cNvSpPr/>
      </dsp:nvSpPr>
      <dsp:spPr>
        <a:xfrm rot="18770822">
          <a:off x="2305873" y="2505677"/>
          <a:ext cx="149402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494022" y="21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15533" y="2489420"/>
        <a:ext cx="74701" cy="74701"/>
      </dsp:txXfrm>
    </dsp:sp>
    <dsp:sp modelId="{350A7841-29AB-4851-99CD-2A883D06E266}">
      <dsp:nvSpPr>
        <dsp:cNvPr id="0" name=""/>
        <dsp:cNvSpPr/>
      </dsp:nvSpPr>
      <dsp:spPr>
        <a:xfrm>
          <a:off x="3560884" y="1344083"/>
          <a:ext cx="2540000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podniká</a:t>
          </a:r>
        </a:p>
      </dsp:txBody>
      <dsp:txXfrm>
        <a:off x="3598081" y="1381280"/>
        <a:ext cx="2465606" cy="1195606"/>
      </dsp:txXfrm>
    </dsp:sp>
    <dsp:sp modelId="{5D83BC26-F630-47AF-A7A1-5244D83D9676}">
      <dsp:nvSpPr>
        <dsp:cNvPr id="0" name=""/>
        <dsp:cNvSpPr/>
      </dsp:nvSpPr>
      <dsp:spPr>
        <a:xfrm rot="19457599">
          <a:off x="5983280" y="1592864"/>
          <a:ext cx="1251207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251207" y="21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577604" y="1582678"/>
        <a:ext cx="62560" cy="62560"/>
      </dsp:txXfrm>
    </dsp:sp>
    <dsp:sp modelId="{62721686-2D13-4531-A626-6FAC6072356F}">
      <dsp:nvSpPr>
        <dsp:cNvPr id="0" name=""/>
        <dsp:cNvSpPr/>
      </dsp:nvSpPr>
      <dsp:spPr>
        <a:xfrm>
          <a:off x="7116884" y="613833"/>
          <a:ext cx="2540000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obec</a:t>
          </a:r>
        </a:p>
      </dsp:txBody>
      <dsp:txXfrm>
        <a:off x="7154081" y="651030"/>
        <a:ext cx="2465606" cy="1195606"/>
      </dsp:txXfrm>
    </dsp:sp>
    <dsp:sp modelId="{3EBFB1C0-F7B2-46AD-8046-048472A6DAE3}">
      <dsp:nvSpPr>
        <dsp:cNvPr id="0" name=""/>
        <dsp:cNvSpPr/>
      </dsp:nvSpPr>
      <dsp:spPr>
        <a:xfrm rot="2142401">
          <a:off x="5983280" y="2323114"/>
          <a:ext cx="1251207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251207" y="21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577604" y="2312928"/>
        <a:ext cx="62560" cy="62560"/>
      </dsp:txXfrm>
    </dsp:sp>
    <dsp:sp modelId="{A8B75F6F-978F-40C9-85B8-708C47DC796A}">
      <dsp:nvSpPr>
        <dsp:cNvPr id="0" name=""/>
        <dsp:cNvSpPr/>
      </dsp:nvSpPr>
      <dsp:spPr>
        <a:xfrm>
          <a:off x="7116884" y="2074333"/>
          <a:ext cx="2540000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obecní podnik</a:t>
          </a:r>
        </a:p>
      </dsp:txBody>
      <dsp:txXfrm>
        <a:off x="7154081" y="2111530"/>
        <a:ext cx="2465606" cy="1195606"/>
      </dsp:txXfrm>
    </dsp:sp>
    <dsp:sp modelId="{587F2F78-2EFC-4565-BB82-C6685C8AD24D}">
      <dsp:nvSpPr>
        <dsp:cNvPr id="0" name=""/>
        <dsp:cNvSpPr/>
      </dsp:nvSpPr>
      <dsp:spPr>
        <a:xfrm rot="2829178">
          <a:off x="2305873" y="3601052"/>
          <a:ext cx="149402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494022" y="21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15533" y="3584795"/>
        <a:ext cx="74701" cy="74701"/>
      </dsp:txXfrm>
    </dsp:sp>
    <dsp:sp modelId="{C150416B-7C14-43EC-94A8-F8F5FF5A1F52}">
      <dsp:nvSpPr>
        <dsp:cNvPr id="0" name=""/>
        <dsp:cNvSpPr/>
      </dsp:nvSpPr>
      <dsp:spPr>
        <a:xfrm>
          <a:off x="3560884" y="3534833"/>
          <a:ext cx="2540000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podporuje podnikání</a:t>
          </a:r>
        </a:p>
      </dsp:txBody>
      <dsp:txXfrm>
        <a:off x="3598081" y="3572030"/>
        <a:ext cx="2465606" cy="1195606"/>
      </dsp:txXfrm>
    </dsp:sp>
    <dsp:sp modelId="{5220FF8B-DC58-43EB-BCE9-39BD5C96FD13}">
      <dsp:nvSpPr>
        <dsp:cNvPr id="0" name=""/>
        <dsp:cNvSpPr/>
      </dsp:nvSpPr>
      <dsp:spPr>
        <a:xfrm>
          <a:off x="6100884" y="4148739"/>
          <a:ext cx="1016000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016000" y="21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583484" y="4144433"/>
        <a:ext cx="50800" cy="50800"/>
      </dsp:txXfrm>
    </dsp:sp>
    <dsp:sp modelId="{09C3DA42-1ADB-4A11-974B-32CF222C5D54}">
      <dsp:nvSpPr>
        <dsp:cNvPr id="0" name=""/>
        <dsp:cNvSpPr/>
      </dsp:nvSpPr>
      <dsp:spPr>
        <a:xfrm>
          <a:off x="7116884" y="3534833"/>
          <a:ext cx="2540000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soukromý podnik</a:t>
          </a:r>
        </a:p>
      </dsp:txBody>
      <dsp:txXfrm>
        <a:off x="7154081" y="3572030"/>
        <a:ext cx="2465606" cy="11956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4571B-4F04-421E-834B-CA1CA3653452}">
      <dsp:nvSpPr>
        <dsp:cNvPr id="0" name=""/>
        <dsp:cNvSpPr/>
      </dsp:nvSpPr>
      <dsp:spPr>
        <a:xfrm>
          <a:off x="451345" y="1243"/>
          <a:ext cx="4502900" cy="450290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VÝHODY</a:t>
          </a:r>
          <a:endParaRPr lang="cs-CZ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velmi nízký základní kapitál, min. vklad ve výši pouze 1 Kč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jednoduchost zřízení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nižší míra byrokracie ze strany státu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nižší administrativní náklady</a:t>
          </a:r>
          <a:endParaRPr lang="cs-CZ" sz="2200" kern="1200" dirty="0"/>
        </a:p>
      </dsp:txBody>
      <dsp:txXfrm>
        <a:off x="1110779" y="660677"/>
        <a:ext cx="3184032" cy="31840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466B-C764-4570-831D-6F8757C5386E}">
      <dsp:nvSpPr>
        <dsp:cNvPr id="0" name=""/>
        <dsp:cNvSpPr/>
      </dsp:nvSpPr>
      <dsp:spPr>
        <a:xfrm>
          <a:off x="451345" y="1243"/>
          <a:ext cx="4502900" cy="45029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NEVÝHODY</a:t>
          </a:r>
          <a:endParaRPr lang="cs-CZ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ručení do vše nesplaceného vkladu do společnosti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odkrytá vlastnická struktura – společníci zapsáni do OR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/>
            <a:t>v základním nastavení poměrně složitý proces prodeje obchodního podílu</a:t>
          </a:r>
          <a:endParaRPr lang="cs-CZ" sz="2200" kern="1200" dirty="0"/>
        </a:p>
      </dsp:txBody>
      <dsp:txXfrm>
        <a:off x="1110779" y="660677"/>
        <a:ext cx="3184032" cy="3184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03E92-8621-4878-A27D-4138657C138C}">
      <dsp:nvSpPr>
        <dsp:cNvPr id="0" name=""/>
        <dsp:cNvSpPr/>
      </dsp:nvSpPr>
      <dsp:spPr>
        <a:xfrm>
          <a:off x="1187752" y="66746"/>
          <a:ext cx="1579806" cy="1579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Valná hromada</a:t>
          </a:r>
        </a:p>
      </dsp:txBody>
      <dsp:txXfrm>
        <a:off x="1419109" y="298103"/>
        <a:ext cx="1117092" cy="1117092"/>
      </dsp:txXfrm>
    </dsp:sp>
    <dsp:sp modelId="{4F4FBF69-FD0D-4891-A35A-7228DFF6F5C1}">
      <dsp:nvSpPr>
        <dsp:cNvPr id="0" name=""/>
        <dsp:cNvSpPr/>
      </dsp:nvSpPr>
      <dsp:spPr>
        <a:xfrm rot="3600000">
          <a:off x="2239797" y="1607732"/>
          <a:ext cx="650826" cy="533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2279786" y="1645106"/>
        <a:ext cx="490871" cy="319910"/>
      </dsp:txXfrm>
    </dsp:sp>
    <dsp:sp modelId="{12E02705-5C29-4BBD-B1B9-F515F2F39C5F}">
      <dsp:nvSpPr>
        <dsp:cNvPr id="0" name=""/>
        <dsp:cNvSpPr/>
      </dsp:nvSpPr>
      <dsp:spPr>
        <a:xfrm>
          <a:off x="2374775" y="2122730"/>
          <a:ext cx="1579806" cy="1579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/>
            <a:t>Předsta</a:t>
          </a:r>
          <a:r>
            <a:rPr lang="cs-CZ" sz="1600" b="1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-</a:t>
          </a:r>
          <a:r>
            <a:rPr lang="cs-CZ" sz="1600" b="1" kern="1200" dirty="0" err="1"/>
            <a:t>venstvo</a:t>
          </a:r>
          <a:r>
            <a:rPr lang="cs-CZ" sz="1600" b="1" kern="1200" dirty="0"/>
            <a:t> (min. 3)</a:t>
          </a:r>
        </a:p>
      </dsp:txBody>
      <dsp:txXfrm>
        <a:off x="2606132" y="2354087"/>
        <a:ext cx="1117092" cy="1117092"/>
      </dsp:txXfrm>
    </dsp:sp>
    <dsp:sp modelId="{BC1B86C7-690C-4EB6-8A42-2202B51572D3}">
      <dsp:nvSpPr>
        <dsp:cNvPr id="0" name=""/>
        <dsp:cNvSpPr/>
      </dsp:nvSpPr>
      <dsp:spPr>
        <a:xfrm>
          <a:off x="1736813" y="2895431"/>
          <a:ext cx="480633" cy="24289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10800000">
        <a:off x="1736813" y="2944009"/>
        <a:ext cx="407765" cy="145736"/>
      </dsp:txXfrm>
    </dsp:sp>
    <dsp:sp modelId="{59C85504-F9E1-4C94-B697-31D40EBD7494}">
      <dsp:nvSpPr>
        <dsp:cNvPr id="0" name=""/>
        <dsp:cNvSpPr/>
      </dsp:nvSpPr>
      <dsp:spPr>
        <a:xfrm>
          <a:off x="728" y="2122730"/>
          <a:ext cx="1579806" cy="1579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Dozorčí rada </a:t>
          </a:r>
          <a:br>
            <a:rPr lang="cs-CZ" sz="1600" b="1" kern="1200" dirty="0"/>
          </a:br>
          <a:r>
            <a:rPr lang="cs-CZ" sz="1600" b="1" kern="1200" dirty="0"/>
            <a:t>(min. 3)</a:t>
          </a:r>
        </a:p>
      </dsp:txBody>
      <dsp:txXfrm>
        <a:off x="232085" y="2354087"/>
        <a:ext cx="1117092" cy="1117092"/>
      </dsp:txXfrm>
    </dsp:sp>
    <dsp:sp modelId="{A82E7CEF-C6AF-45FF-BDC1-12AAC7206019}">
      <dsp:nvSpPr>
        <dsp:cNvPr id="0" name=""/>
        <dsp:cNvSpPr/>
      </dsp:nvSpPr>
      <dsp:spPr>
        <a:xfrm rot="7202418">
          <a:off x="1052773" y="1628367"/>
          <a:ext cx="650826" cy="533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1172788" y="1665770"/>
        <a:ext cx="490871" cy="3199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4571B-4F04-421E-834B-CA1CA3653452}">
      <dsp:nvSpPr>
        <dsp:cNvPr id="0" name=""/>
        <dsp:cNvSpPr/>
      </dsp:nvSpPr>
      <dsp:spPr>
        <a:xfrm>
          <a:off x="451345" y="1243"/>
          <a:ext cx="4502900" cy="450290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VÝHODY</a:t>
          </a:r>
          <a:endParaRPr lang="cs-CZ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akcionáři nijak neručí za dluhy společnosti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jednoduchý převod akcií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skrytá vlastnická struktura – vlastníci akcií nejsou zapisováni do OR, možnost akcií na majitele</a:t>
          </a:r>
        </a:p>
      </dsp:txBody>
      <dsp:txXfrm>
        <a:off x="1110779" y="660677"/>
        <a:ext cx="3184032" cy="31840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466B-C764-4570-831D-6F8757C5386E}">
      <dsp:nvSpPr>
        <dsp:cNvPr id="0" name=""/>
        <dsp:cNvSpPr/>
      </dsp:nvSpPr>
      <dsp:spPr>
        <a:xfrm>
          <a:off x="451345" y="1243"/>
          <a:ext cx="4502900" cy="45029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NEVÝHODY</a:t>
          </a:r>
          <a:endParaRPr lang="cs-CZ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vysoký základní kapitál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vyšší míra regulace ze strany státu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složitost řízení a často velká organizační struktury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vyšší náklady na administrativu</a:t>
          </a:r>
        </a:p>
      </dsp:txBody>
      <dsp:txXfrm>
        <a:off x="1110779" y="660677"/>
        <a:ext cx="3184032" cy="31840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2DB2-5D82-46CF-97AE-A3D5A9FBE753}">
      <dsp:nvSpPr>
        <dsp:cNvPr id="0" name=""/>
        <dsp:cNvSpPr/>
      </dsp:nvSpPr>
      <dsp:spPr>
        <a:xfrm>
          <a:off x="0" y="149736"/>
          <a:ext cx="10753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Ekonomická činnost obecně = využití hmotného a nehmotného majetku za účelem získávání pravidelného příjmu.</a:t>
          </a:r>
          <a:endParaRPr lang="cs-CZ" sz="2800" kern="1200" dirty="0"/>
        </a:p>
      </dsp:txBody>
      <dsp:txXfrm>
        <a:off x="59399" y="209135"/>
        <a:ext cx="10634402" cy="1098002"/>
      </dsp:txXfrm>
    </dsp:sp>
    <dsp:sp modelId="{F4335504-B6D4-4FAD-A2F0-961928A5B71B}">
      <dsp:nvSpPr>
        <dsp:cNvPr id="0" name=""/>
        <dsp:cNvSpPr/>
      </dsp:nvSpPr>
      <dsp:spPr>
        <a:xfrm>
          <a:off x="0" y="1366536"/>
          <a:ext cx="10753200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/>
            <a:t>Typicky se jedná o: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činnost výrobců,</a:t>
          </a:r>
          <a:endParaRPr lang="cs-CZ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obchodníků,</a:t>
          </a:r>
          <a:endParaRPr lang="cs-CZ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osob poskytujících služby,</a:t>
          </a:r>
          <a:endParaRPr lang="cs-CZ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zemědělskou výrobu,</a:t>
          </a:r>
          <a:endParaRPr lang="cs-CZ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výkon svobodných a jiných obdobných povolání podle jiných právních předpisů.</a:t>
          </a:r>
          <a:endParaRPr lang="cs-CZ" sz="2400" kern="1200" dirty="0"/>
        </a:p>
      </dsp:txBody>
      <dsp:txXfrm>
        <a:off x="0" y="1366536"/>
        <a:ext cx="10753200" cy="2623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234E3-1E2A-4802-AF61-E231DA2B868C}">
      <dsp:nvSpPr>
        <dsp:cNvPr id="0" name=""/>
        <dsp:cNvSpPr/>
      </dsp:nvSpPr>
      <dsp:spPr>
        <a:xfrm>
          <a:off x="0" y="3580"/>
          <a:ext cx="10753200" cy="3663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Majetek, který by obec </a:t>
          </a:r>
          <a:r>
            <a:rPr lang="cs-CZ" sz="2400" b="1" kern="1200" dirty="0"/>
            <a:t>mohla využívat </a:t>
          </a:r>
          <a:r>
            <a:rPr lang="cs-CZ" sz="2400" b="0" kern="1200" dirty="0"/>
            <a:t>pro dosažení svého zájmu </a:t>
          </a:r>
          <a:br>
            <a:rPr lang="cs-CZ" sz="2400" b="0" kern="1200" dirty="0"/>
          </a:br>
          <a:r>
            <a:rPr lang="cs-CZ" sz="2400" b="0" kern="1200" dirty="0"/>
            <a:t>a k naplnění svých úkolů třeba i </a:t>
          </a:r>
          <a:r>
            <a:rPr lang="cs-CZ" sz="2400" b="1" kern="1200" dirty="0"/>
            <a:t>tak, že by s tímto majetkem podnikala</a:t>
          </a:r>
          <a:r>
            <a:rPr lang="cs-CZ" sz="2400" b="0" kern="1200" dirty="0"/>
            <a:t>, který však takto </a:t>
          </a:r>
          <a:r>
            <a:rPr lang="cs-CZ" sz="2400" b="1" kern="1200" dirty="0"/>
            <a:t>nevyužívá</a:t>
          </a:r>
          <a:r>
            <a:rPr lang="cs-CZ" sz="2400" b="0" kern="1200" dirty="0"/>
            <a:t>, </a:t>
          </a:r>
          <a:r>
            <a:rPr lang="cs-CZ" sz="2400" b="1" kern="1200" dirty="0"/>
            <a:t>není z její strany využíván účelně </a:t>
          </a:r>
          <a:br>
            <a:rPr lang="cs-CZ" sz="2400" b="1" kern="1200" dirty="0"/>
          </a:br>
          <a:r>
            <a:rPr lang="cs-CZ" sz="2400" b="1" kern="1200" dirty="0"/>
            <a:t>a hospodárně, </a:t>
          </a:r>
          <a:r>
            <a:rPr lang="cs-CZ" sz="2400" b="0" kern="1200" dirty="0"/>
            <a:t>jak předepisuje zákon.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Obec tak např. ztrácí potenciální zdroj příjmů.</a:t>
          </a:r>
          <a:endParaRPr lang="cs-CZ" sz="2400" kern="1200" dirty="0"/>
        </a:p>
      </dsp:txBody>
      <dsp:txXfrm>
        <a:off x="178825" y="182405"/>
        <a:ext cx="10395550" cy="330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5BF84-C641-44AA-A7F3-784E3D86C2F1}">
      <dsp:nvSpPr>
        <dsp:cNvPr id="0" name=""/>
        <dsp:cNvSpPr/>
      </dsp:nvSpPr>
      <dsp:spPr>
        <a:xfrm>
          <a:off x="0" y="511667"/>
          <a:ext cx="1033043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Výkon podnikatelské činnosti prostřednictvím organizační složky obce nebo jiného subjektu.</a:t>
          </a:r>
          <a:endParaRPr lang="cs-CZ" sz="2800" kern="1200" dirty="0"/>
        </a:p>
      </dsp:txBody>
      <dsp:txXfrm>
        <a:off x="59399" y="571066"/>
        <a:ext cx="10211640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7E343-A93A-4318-8DB4-3BF2B3B48500}">
      <dsp:nvSpPr>
        <dsp:cNvPr id="0" name=""/>
        <dsp:cNvSpPr/>
      </dsp:nvSpPr>
      <dsp:spPr>
        <a:xfrm>
          <a:off x="0" y="69436"/>
          <a:ext cx="10678166" cy="1271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= na politickém rozhodování nezávislá společenství občanů, neziskových organizací, podnikatelů ze soukromého sektoru a veřejné správy (obcí, svazků obcí apod.)</a:t>
          </a:r>
          <a:endParaRPr lang="cs-CZ" sz="2400" kern="1200" dirty="0"/>
        </a:p>
      </dsp:txBody>
      <dsp:txXfrm>
        <a:off x="62080" y="131516"/>
        <a:ext cx="10554006" cy="1147556"/>
      </dsp:txXfrm>
    </dsp:sp>
    <dsp:sp modelId="{4588EF96-15B0-43E8-9BEE-383D652063FE}">
      <dsp:nvSpPr>
        <dsp:cNvPr id="0" name=""/>
        <dsp:cNvSpPr/>
      </dsp:nvSpPr>
      <dsp:spPr>
        <a:xfrm>
          <a:off x="0" y="1341152"/>
          <a:ext cx="10678166" cy="271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032" tIns="30480" rIns="170688" bIns="3048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Počet zástupců veřejné správy nesmí přesáhnout polovinu všech členů skupiny.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/>
            <a:t>Může mít samostatnou právní subjektivitu, nebo se může jednat </a:t>
          </a:r>
          <a:br>
            <a:rPr lang="cs-CZ" sz="2400" b="1" kern="1200" dirty="0"/>
          </a:br>
          <a:r>
            <a:rPr lang="cs-CZ" sz="2400" b="1" kern="1200" dirty="0"/>
            <a:t>o organizační složku jedné z právnických osob MAS tvořící.</a:t>
          </a:r>
          <a:br>
            <a:rPr lang="cs-CZ" sz="2400" b="1" kern="1200" dirty="0"/>
          </a:br>
          <a:endParaRPr lang="cs-CZ" sz="24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100" kern="1200" dirty="0"/>
        </a:p>
      </dsp:txBody>
      <dsp:txXfrm>
        <a:off x="0" y="1341152"/>
        <a:ext cx="10678166" cy="2710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327FB-6F00-49E5-A30D-3A6ED8234291}">
      <dsp:nvSpPr>
        <dsp:cNvPr id="0" name=""/>
        <dsp:cNvSpPr/>
      </dsp:nvSpPr>
      <dsp:spPr>
        <a:xfrm>
          <a:off x="2428" y="551540"/>
          <a:ext cx="3408457" cy="3251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Půjčovna krojů v Podluží (MAS Jižní Slovácko) </a:t>
          </a:r>
          <a:br>
            <a:rPr lang="cs-CZ" sz="2200" b="1" kern="1200" dirty="0"/>
          </a:br>
          <a:br>
            <a:rPr lang="cs-CZ" sz="2200" b="1" kern="1200" dirty="0"/>
          </a:br>
          <a:r>
            <a:rPr lang="cs-CZ" sz="2200" b="1" kern="1200" dirty="0"/>
            <a:t>-</a:t>
          </a:r>
          <a:r>
            <a:rPr lang="cs-CZ" sz="2200" b="0" kern="1200" dirty="0"/>
            <a:t> v rámci projektu Oživení tradic a folkloru na jihu Moravy vybudovala Půjčovnu krojů na Podluží. </a:t>
          </a:r>
          <a:endParaRPr lang="cs-CZ" sz="2200" kern="1200" dirty="0"/>
        </a:p>
      </dsp:txBody>
      <dsp:txXfrm>
        <a:off x="2428" y="551540"/>
        <a:ext cx="3408457" cy="3251203"/>
      </dsp:txXfrm>
    </dsp:sp>
    <dsp:sp modelId="{17B179EF-7D5E-43D3-B235-34CB0304BCC5}">
      <dsp:nvSpPr>
        <dsp:cNvPr id="0" name=""/>
        <dsp:cNvSpPr/>
      </dsp:nvSpPr>
      <dsp:spPr>
        <a:xfrm>
          <a:off x="3945285" y="551540"/>
          <a:ext cx="3408457" cy="3251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Síť mikrojeslí (MAS Rožnovsko)</a:t>
          </a:r>
          <a:br>
            <a:rPr lang="cs-CZ" sz="2200" b="1" kern="1200" dirty="0"/>
          </a:br>
          <a:r>
            <a:rPr lang="cs-CZ" sz="2200" b="0" kern="1200" dirty="0"/>
            <a:t> </a:t>
          </a:r>
          <a:br>
            <a:rPr lang="cs-CZ" sz="2200" b="0" kern="1200" dirty="0"/>
          </a:br>
          <a:r>
            <a:rPr lang="cs-CZ" sz="2200" b="0" kern="1200" dirty="0"/>
            <a:t>- v rámci projektu Pilotní ověření péče o nejmenší děti v mikrojeslích v ČR vybudoval a provozuje v regionu několik jeslí pro děti od šesti měsíců do 4 let.</a:t>
          </a:r>
          <a:endParaRPr lang="cs-CZ" sz="2200" kern="1200" dirty="0"/>
        </a:p>
      </dsp:txBody>
      <dsp:txXfrm>
        <a:off x="3945285" y="551540"/>
        <a:ext cx="3408457" cy="3251203"/>
      </dsp:txXfrm>
    </dsp:sp>
    <dsp:sp modelId="{66F7E830-2E44-45E2-8AA4-E6A9592D2574}">
      <dsp:nvSpPr>
        <dsp:cNvPr id="0" name=""/>
        <dsp:cNvSpPr/>
      </dsp:nvSpPr>
      <dsp:spPr>
        <a:xfrm>
          <a:off x="7888143" y="551540"/>
          <a:ext cx="3408457" cy="3251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Čistění řeky Ohře (MAS v Karlovarském kraji) </a:t>
          </a:r>
          <a:br>
            <a:rPr lang="cs-CZ" sz="2200" b="1" kern="1200" dirty="0"/>
          </a:br>
          <a:br>
            <a:rPr lang="cs-CZ" sz="2200" b="1" kern="1200" dirty="0"/>
          </a:br>
          <a:r>
            <a:rPr lang="cs-CZ" sz="2200" b="0" kern="1200" dirty="0"/>
            <a:t>-</a:t>
          </a:r>
          <a:r>
            <a:rPr lang="cs-CZ" sz="2200" b="1" kern="1200" dirty="0"/>
            <a:t> </a:t>
          </a:r>
          <a:r>
            <a:rPr lang="cs-CZ" sz="2200" b="0" kern="1200" dirty="0"/>
            <a:t>vyčištění břehů podél řeky Ohře. Akce se od roku 2017 koná v rámci celorepublikové akce „Ukliďme Česko“. </a:t>
          </a:r>
          <a:endParaRPr lang="cs-CZ" sz="2200" kern="1200" dirty="0"/>
        </a:p>
      </dsp:txBody>
      <dsp:txXfrm>
        <a:off x="7888143" y="551540"/>
        <a:ext cx="3408457" cy="3251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EA9E-0CE9-45F8-B8FF-B3239710CDBB}">
      <dsp:nvSpPr>
        <dsp:cNvPr id="0" name=""/>
        <dsp:cNvSpPr/>
      </dsp:nvSpPr>
      <dsp:spPr>
        <a:xfrm>
          <a:off x="0" y="234561"/>
          <a:ext cx="10753200" cy="1787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/>
            <a:t>= </a:t>
          </a:r>
          <a:r>
            <a:rPr lang="cs-CZ" sz="2400" b="1" kern="1200" dirty="0"/>
            <a:t>právnická osoba</a:t>
          </a:r>
          <a:r>
            <a:rPr lang="cs-CZ" sz="2400" b="0" kern="1200" dirty="0"/>
            <a:t>, kterou může podle § 49 zákona o obcích založit </a:t>
          </a:r>
          <a:r>
            <a:rPr lang="cs-CZ" sz="2400" b="1" kern="1200" dirty="0"/>
            <a:t>skupina dvou a více obcí</a:t>
          </a:r>
          <a:r>
            <a:rPr lang="cs-CZ" sz="2400" b="0" kern="1200" dirty="0"/>
            <a:t> (vč. hl. m. Prahy) za účelem meziobecní spolupráce. Tato spolupráce se musí týkat </a:t>
          </a:r>
          <a:r>
            <a:rPr lang="cs-CZ" sz="2400" b="1" kern="1200" dirty="0"/>
            <a:t>výhradně samostatné působnosti obcí</a:t>
          </a:r>
          <a:r>
            <a:rPr lang="cs-CZ" sz="2400" b="0" kern="1200" dirty="0"/>
            <a:t>..</a:t>
          </a:r>
          <a:endParaRPr lang="cs-CZ" sz="3100" kern="1200" dirty="0"/>
        </a:p>
      </dsp:txBody>
      <dsp:txXfrm>
        <a:off x="87243" y="321804"/>
        <a:ext cx="10578714" cy="1612689"/>
      </dsp:txXfrm>
    </dsp:sp>
    <dsp:sp modelId="{1DF0646D-3974-490C-A215-8CE13A81A551}">
      <dsp:nvSpPr>
        <dsp:cNvPr id="0" name=""/>
        <dsp:cNvSpPr/>
      </dsp:nvSpPr>
      <dsp:spPr>
        <a:xfrm>
          <a:off x="0" y="2021736"/>
          <a:ext cx="10753200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Předmět činnosti svazku </a:t>
          </a:r>
          <a:r>
            <a:rPr lang="cs-CZ" sz="2400" b="1" kern="1200" dirty="0"/>
            <a:t>demonstrativně</a:t>
          </a:r>
          <a:r>
            <a:rPr lang="cs-CZ" sz="2400" b="0" kern="1200" dirty="0"/>
            <a:t> uvádí § 50 zákona o obcích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Svazek obcí vzniká okamžikem zápisu do rejstříku svazků obcí vedeného u krajského úřadu příslušného podle sídla svazku obcí.</a:t>
          </a:r>
          <a:endParaRPr lang="cs-CZ" sz="2400" kern="1200" dirty="0"/>
        </a:p>
      </dsp:txBody>
      <dsp:txXfrm>
        <a:off x="0" y="2021736"/>
        <a:ext cx="10753200" cy="1883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74F68-CFCF-41C4-913B-5153EE4A377B}">
      <dsp:nvSpPr>
        <dsp:cNvPr id="0" name=""/>
        <dsp:cNvSpPr/>
      </dsp:nvSpPr>
      <dsp:spPr>
        <a:xfrm>
          <a:off x="0" y="142289"/>
          <a:ext cx="10753200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Jsou obcemi zřizovány na základě zákona č. 250/2000 Sb.,</a:t>
          </a:r>
          <a:br>
            <a:rPr lang="cs-CZ" sz="2400" b="0" kern="1200" dirty="0"/>
          </a:br>
          <a:r>
            <a:rPr lang="cs-CZ" sz="2400" b="0" kern="1200" dirty="0"/>
            <a:t>o rozpočtových pravidlech územních rozpočtů, a jsou využívány především </a:t>
          </a:r>
          <a:br>
            <a:rPr lang="cs-CZ" sz="2400" b="0" kern="1200" dirty="0"/>
          </a:br>
          <a:r>
            <a:rPr lang="cs-CZ" sz="2400" b="0" kern="1200" dirty="0"/>
            <a:t>v případech, kdy obce potřebují zajistit zboží nebo služby, u kterých není možné nalézt v místním konkurenčním prostředí jejich vhodného soukromého poskytovatele.</a:t>
          </a:r>
          <a:endParaRPr lang="cs-CZ" sz="2400" kern="1200" dirty="0"/>
        </a:p>
      </dsp:txBody>
      <dsp:txXfrm>
        <a:off x="96524" y="238813"/>
        <a:ext cx="10560152" cy="1784252"/>
      </dsp:txXfrm>
    </dsp:sp>
    <dsp:sp modelId="{F89974E3-D83A-4FA1-AD62-F22534FEE6C3}">
      <dsp:nvSpPr>
        <dsp:cNvPr id="0" name=""/>
        <dsp:cNvSpPr/>
      </dsp:nvSpPr>
      <dsp:spPr>
        <a:xfrm>
          <a:off x="0" y="2119590"/>
          <a:ext cx="10753200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Hospodaření je neziskové, ale zisk přesto, typicky z vedlejší činnosti, může vzniknout.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Tento zisk je typicky na konci rozpočtového období převeden do rozpočtu zřizovatele.</a:t>
          </a:r>
          <a:endParaRPr lang="cs-CZ" sz="2400" kern="1200" dirty="0"/>
        </a:p>
      </dsp:txBody>
      <dsp:txXfrm>
        <a:off x="0" y="2119590"/>
        <a:ext cx="10753200" cy="2152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45133-693D-4DE6-AC63-ACA907DCBA7B}">
      <dsp:nvSpPr>
        <dsp:cNvPr id="0" name=""/>
        <dsp:cNvSpPr/>
      </dsp:nvSpPr>
      <dsp:spPr>
        <a:xfrm>
          <a:off x="0" y="132129"/>
          <a:ext cx="10753200" cy="3574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Zakládání nebo r</a:t>
          </a:r>
          <a:r>
            <a:rPr lang="cs-CZ" sz="2800" b="1" i="0" kern="1200" dirty="0"/>
            <a:t>ušení právnických osob</a:t>
          </a:r>
          <a:r>
            <a:rPr lang="cs-CZ" sz="2800" b="0" i="0" kern="1200" dirty="0"/>
            <a:t>, schvalování jejich zakladatelských listin, společenské smlouvy, zakládací smlouvy a stanov a </a:t>
          </a:r>
          <a:r>
            <a:rPr lang="cs-CZ" sz="2800" b="1" i="0" kern="1200" dirty="0"/>
            <a:t>rozhodování o účasti v již založených právnickýc</a:t>
          </a:r>
          <a:r>
            <a:rPr lang="cs-CZ" sz="2800" b="0" i="0" kern="1200" dirty="0"/>
            <a:t>h osobách </a:t>
          </a:r>
          <a:r>
            <a:rPr lang="cs-CZ" sz="2800" b="1" i="0" kern="1200" dirty="0"/>
            <a:t>náleží </a:t>
          </a:r>
          <a:r>
            <a:rPr lang="cs-CZ" sz="2800" b="0" i="0" kern="1200" dirty="0"/>
            <a:t>podle </a:t>
          </a:r>
          <a:r>
            <a:rPr lang="cs-CZ" sz="2800" b="0" kern="1200" dirty="0"/>
            <a:t>§ 84 odst. 2 písm. e) ZO </a:t>
          </a:r>
          <a:r>
            <a:rPr lang="cs-CZ" sz="2800" b="1" kern="1200" dirty="0"/>
            <a:t>zastupitelstvu obce.</a:t>
          </a:r>
          <a:endParaRPr lang="cs-CZ" sz="2800" kern="1200" dirty="0"/>
        </a:p>
      </dsp:txBody>
      <dsp:txXfrm>
        <a:off x="174485" y="306614"/>
        <a:ext cx="10404230" cy="3225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03E92-8621-4878-A27D-4138657C138C}">
      <dsp:nvSpPr>
        <dsp:cNvPr id="0" name=""/>
        <dsp:cNvSpPr/>
      </dsp:nvSpPr>
      <dsp:spPr>
        <a:xfrm>
          <a:off x="1211007" y="216639"/>
          <a:ext cx="1610738" cy="1610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Valná hromada</a:t>
          </a:r>
        </a:p>
      </dsp:txBody>
      <dsp:txXfrm>
        <a:off x="1446894" y="452526"/>
        <a:ext cx="1138964" cy="1138964"/>
      </dsp:txXfrm>
    </dsp:sp>
    <dsp:sp modelId="{4F4FBF69-FD0D-4891-A35A-7228DFF6F5C1}">
      <dsp:nvSpPr>
        <dsp:cNvPr id="0" name=""/>
        <dsp:cNvSpPr/>
      </dsp:nvSpPr>
      <dsp:spPr>
        <a:xfrm rot="3600000">
          <a:off x="2283700" y="1787671"/>
          <a:ext cx="663324" cy="54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2324472" y="1825777"/>
        <a:ext cx="500237" cy="326174"/>
      </dsp:txXfrm>
    </dsp:sp>
    <dsp:sp modelId="{12E02705-5C29-4BBD-B1B9-F515F2F39C5F}">
      <dsp:nvSpPr>
        <dsp:cNvPr id="0" name=""/>
        <dsp:cNvSpPr/>
      </dsp:nvSpPr>
      <dsp:spPr>
        <a:xfrm>
          <a:off x="2421122" y="2312620"/>
          <a:ext cx="1610738" cy="1610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Jednatel(é)</a:t>
          </a:r>
        </a:p>
      </dsp:txBody>
      <dsp:txXfrm>
        <a:off x="2657009" y="2548507"/>
        <a:ext cx="1138964" cy="1138964"/>
      </dsp:txXfrm>
    </dsp:sp>
    <dsp:sp modelId="{BC1B86C7-690C-4EB6-8A42-2202B51572D3}">
      <dsp:nvSpPr>
        <dsp:cNvPr id="0" name=""/>
        <dsp:cNvSpPr/>
      </dsp:nvSpPr>
      <dsp:spPr>
        <a:xfrm>
          <a:off x="1770909" y="3100449"/>
          <a:ext cx="489862" cy="247647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10800000">
        <a:off x="1770909" y="3149978"/>
        <a:ext cx="415568" cy="148589"/>
      </dsp:txXfrm>
    </dsp:sp>
    <dsp:sp modelId="{59C85504-F9E1-4C94-B697-31D40EBD7494}">
      <dsp:nvSpPr>
        <dsp:cNvPr id="0" name=""/>
        <dsp:cNvSpPr/>
      </dsp:nvSpPr>
      <dsp:spPr>
        <a:xfrm>
          <a:off x="892" y="2312620"/>
          <a:ext cx="1610738" cy="1610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Dozorčí rada (fakultativně)</a:t>
          </a:r>
        </a:p>
      </dsp:txBody>
      <dsp:txXfrm>
        <a:off x="236779" y="2548507"/>
        <a:ext cx="1138964" cy="1138964"/>
      </dsp:txXfrm>
    </dsp:sp>
    <dsp:sp modelId="{A82E7CEF-C6AF-45FF-BDC1-12AAC7206019}">
      <dsp:nvSpPr>
        <dsp:cNvPr id="0" name=""/>
        <dsp:cNvSpPr/>
      </dsp:nvSpPr>
      <dsp:spPr>
        <a:xfrm rot="7202418">
          <a:off x="1073585" y="1808702"/>
          <a:ext cx="663324" cy="54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1195950" y="1846837"/>
        <a:ext cx="500237" cy="32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1"/>
            <a:ext cx="1275315" cy="8643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576983-E435-DD8D-BD55-12FF62B2B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998523"/>
            <a:ext cx="2089469" cy="10434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8A9D2A-3FC3-7AEA-DE32-613ED5DFAB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14" y="4814899"/>
            <a:ext cx="4713938" cy="14107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C49177-60AD-CE28-AF3A-A29E7C4973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855639"/>
            <a:ext cx="3171361" cy="13292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94D0E4-0103-58FF-1917-728701163015}"/>
              </a:ext>
            </a:extLst>
          </p:cNvPr>
          <p:cNvSpPr txBox="1"/>
          <p:nvPr userDrawn="1"/>
        </p:nvSpPr>
        <p:spPr>
          <a:xfrm>
            <a:off x="7895675" y="234075"/>
            <a:ext cx="3882325" cy="92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Tato prezentace byla vytvořena v rámci projektu MUNI 3.2.1, registrační číslo NPO_MUNI_MSMT-16606/2022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2110830C-1ED0-C54C-8C9B-31DD2E6DD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C4F310CA-8F50-D24B-869B-CCDF18753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1284CA9D-DBC5-7345-82D1-2A135832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E34841-B995-1F41-AED6-CDCE3B80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58F8E0-B8BC-CE4E-81A4-565A0D4E7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BFE967-19E1-9D48-9E4F-81B8750DA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D19675A5-B462-F046-B410-538D4D804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CD81FB0-E22C-7E4B-9263-74B744CB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7346AF-CCBB-674B-9377-5275DC502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83AF39E7-78A0-014F-9BF9-455F42878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4ED50877-A589-E54A-923E-DEA9FFB78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388E85DE-7FDA-B34F-B2FD-ECA615AE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econ.muni.cz/pro-uchazece/dalsi-vzdelavani/kurzy-pro-verejnost/jak-efektivne-pripravit-a-realizovat-verejnou-investici-stavebni-investicni-projekt-v-souvislostech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 čem obce podnikají a proč?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0" y="2099291"/>
            <a:ext cx="5421443" cy="33893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19" y="2099291"/>
            <a:ext cx="5641929" cy="33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89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6A5230-A5F9-2E69-0DE7-961F2A719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E2F1B-8581-4380-34BD-E4D5B949C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5971EF-01BC-E0DA-3C4A-CF2CAAE7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 B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F29D3B-FA7F-41AB-CE6A-4FFE5A19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Obec nad 500 obyvatel</a:t>
            </a:r>
          </a:p>
          <a:p>
            <a:r>
              <a:rPr lang="cs-CZ" dirty="0">
                <a:solidFill>
                  <a:schemeClr val="tx2"/>
                </a:solidFill>
              </a:rPr>
              <a:t>Okres Hodonín</a:t>
            </a:r>
          </a:p>
          <a:p>
            <a:r>
              <a:rPr lang="cs-CZ" dirty="0">
                <a:solidFill>
                  <a:schemeClr val="tx2"/>
                </a:solidFill>
              </a:rPr>
              <a:t>Rozhodovací pravomoci založená společnost</a:t>
            </a:r>
          </a:p>
          <a:p>
            <a:r>
              <a:rPr lang="cs-CZ" dirty="0">
                <a:solidFill>
                  <a:schemeClr val="tx2"/>
                </a:solidFill>
              </a:rPr>
              <a:t>Dotazníkové šetření</a:t>
            </a:r>
          </a:p>
          <a:p>
            <a:r>
              <a:rPr lang="cs-CZ" dirty="0">
                <a:solidFill>
                  <a:schemeClr val="tx2"/>
                </a:solidFill>
              </a:rPr>
              <a:t>SWOT analýza</a:t>
            </a:r>
          </a:p>
          <a:p>
            <a:r>
              <a:rPr lang="cs-CZ" dirty="0">
                <a:solidFill>
                  <a:schemeClr val="tx2"/>
                </a:solidFill>
              </a:rPr>
              <a:t>Záměr rekonstrukce budovy</a:t>
            </a:r>
          </a:p>
          <a:p>
            <a:r>
              <a:rPr lang="cs-CZ" dirty="0">
                <a:solidFill>
                  <a:schemeClr val="tx2"/>
                </a:solidFill>
              </a:rPr>
              <a:t>Garanti zaměstnanci podniku</a:t>
            </a:r>
          </a:p>
        </p:txBody>
      </p:sp>
    </p:spTree>
    <p:extLst>
      <p:ext uri="{BB962C8B-B14F-4D97-AF65-F5344CB8AC3E}">
        <p14:creationId xmlns:p14="http://schemas.microsoft.com/office/powerpoint/2010/main" val="39995108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60B0B8-ED1D-37F6-A73F-6762F88100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1D760C-56B0-2C26-FF52-514F8D270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55B547-4E49-9323-99FA-51E1D3E8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 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998CB5-D827-0484-0398-6E9D6BB9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Obec do 500 obyvatel</a:t>
            </a:r>
          </a:p>
          <a:p>
            <a:r>
              <a:rPr lang="cs-CZ" dirty="0">
                <a:solidFill>
                  <a:schemeClr val="tx2"/>
                </a:solidFill>
              </a:rPr>
              <a:t>Okres Uherské Hradiště</a:t>
            </a:r>
          </a:p>
          <a:p>
            <a:r>
              <a:rPr lang="cs-CZ" dirty="0">
                <a:solidFill>
                  <a:schemeClr val="tx2"/>
                </a:solidFill>
              </a:rPr>
              <a:t>Rozhodovací pravomoci zastupitelstvo</a:t>
            </a:r>
          </a:p>
          <a:p>
            <a:r>
              <a:rPr lang="cs-CZ" dirty="0">
                <a:solidFill>
                  <a:schemeClr val="tx2"/>
                </a:solidFill>
              </a:rPr>
              <a:t>Dotazníkové šetření</a:t>
            </a:r>
          </a:p>
          <a:p>
            <a:r>
              <a:rPr lang="cs-CZ" dirty="0">
                <a:solidFill>
                  <a:schemeClr val="tx2"/>
                </a:solidFill>
              </a:rPr>
              <a:t>Poptávka po lékařských službách, pohostinství</a:t>
            </a:r>
          </a:p>
          <a:p>
            <a:r>
              <a:rPr lang="cs-CZ" dirty="0">
                <a:solidFill>
                  <a:schemeClr val="tx2"/>
                </a:solidFill>
              </a:rPr>
              <a:t>Garant starosta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6066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44F7F5-BFCB-07BE-91B3-72C3B5E2D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52E44F-9324-6A43-E373-0A335707D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C501E-308E-A206-05D6-4D6004ED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 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F7A165-FF33-DC05-C0D8-DD6F943E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Obec do 200 obyvatel</a:t>
            </a:r>
          </a:p>
          <a:p>
            <a:r>
              <a:rPr lang="cs-CZ" dirty="0">
                <a:solidFill>
                  <a:schemeClr val="tx2"/>
                </a:solidFill>
              </a:rPr>
              <a:t>Okres Brno venkov</a:t>
            </a:r>
          </a:p>
          <a:p>
            <a:r>
              <a:rPr lang="cs-CZ" dirty="0">
                <a:solidFill>
                  <a:schemeClr val="tx2"/>
                </a:solidFill>
              </a:rPr>
              <a:t>Rozhodovací pravomoci zastupitelstvo</a:t>
            </a:r>
          </a:p>
          <a:p>
            <a:r>
              <a:rPr lang="cs-CZ" dirty="0">
                <a:solidFill>
                  <a:schemeClr val="tx2"/>
                </a:solidFill>
              </a:rPr>
              <a:t>Finanční analýza + SWOT analýza</a:t>
            </a:r>
          </a:p>
          <a:p>
            <a:r>
              <a:rPr lang="cs-CZ" dirty="0">
                <a:solidFill>
                  <a:schemeClr val="tx2"/>
                </a:solidFill>
              </a:rPr>
              <a:t>Záměr podnikání v oblasti lesnictví</a:t>
            </a:r>
          </a:p>
          <a:p>
            <a:r>
              <a:rPr lang="cs-CZ" dirty="0">
                <a:solidFill>
                  <a:schemeClr val="tx2"/>
                </a:solidFill>
              </a:rPr>
              <a:t>Garant zastupitelstvo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0355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60B35FB-3B48-1E50-6B0F-56581B2A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2457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4042"/>
            <a:ext cx="10515600" cy="552650"/>
          </a:xfrm>
        </p:spPr>
        <p:txBody>
          <a:bodyPr/>
          <a:lstStyle/>
          <a:p>
            <a:pPr algn="ctr"/>
            <a:r>
              <a:rPr lang="cs-CZ" b="1" dirty="0"/>
              <a:t>Zajímavosti</a:t>
            </a:r>
          </a:p>
        </p:txBody>
      </p:sp>
      <p:pic>
        <p:nvPicPr>
          <p:cNvPr id="2050" name="Picture 2" descr="Graf odpovědí Formulářů. Název otázky: Jsou Vaše podnikatelské činnosti výdělečné?. Počet odpovědí: 74 odpověd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8" y="1189532"/>
            <a:ext cx="57340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f odpovědí Formulářů. Název otázky: Realizujete podnikatelskou činnost v rámci VHČ?. Počet odpovědí: 71 odpovědí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58" y="1189532"/>
            <a:ext cx="57340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119281" y="35993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097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44878"/>
            <a:ext cx="10515600" cy="487996"/>
          </a:xfrm>
        </p:spPr>
        <p:txBody>
          <a:bodyPr/>
          <a:lstStyle/>
          <a:p>
            <a:pPr algn="ctr"/>
            <a:r>
              <a:rPr lang="cs-CZ" b="1" dirty="0"/>
              <a:t>Podnikatelská činnost a spolupráce obcí</a:t>
            </a:r>
          </a:p>
        </p:txBody>
      </p:sp>
      <p:pic>
        <p:nvPicPr>
          <p:cNvPr id="2054" name="Picture 6" descr="Graf odpovědí Formulářů. Název otázky: Realizujete nějakou podnikatelskou činnost v rámci spolupráce obcí (DSO, MAS či jiná forma)?. Počet odpovědí: 79 odpověd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226945"/>
            <a:ext cx="57340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6562627" y="22269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0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400" y="396727"/>
            <a:ext cx="10753200" cy="451576"/>
          </a:xfrm>
        </p:spPr>
        <p:txBody>
          <a:bodyPr/>
          <a:lstStyle/>
          <a:p>
            <a:pPr algn="ctr"/>
            <a:r>
              <a:rPr lang="cs-CZ" b="1" dirty="0"/>
              <a:t>Příklady (nejen) dobré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821" y="1049911"/>
            <a:ext cx="11532358" cy="4936983"/>
          </a:xfrm>
        </p:spPr>
        <p:txBody>
          <a:bodyPr>
            <a:noAutofit/>
          </a:bodyPr>
          <a:lstStyle/>
          <a:p>
            <a:r>
              <a:rPr lang="cs-CZ" sz="1200" dirty="0"/>
              <a:t>Budovy jsou pronajímány firmám v areálu po bývalých civilních skladech. Firmy zaměstnávají místní obyvatele a tím snižují nezaměstnanost v obci. </a:t>
            </a:r>
          </a:p>
          <a:p>
            <a:r>
              <a:rPr lang="cs-CZ" sz="1200" dirty="0"/>
              <a:t>Lesy byly do roku 2018 výrazným příjmem obce, v současné době kvůli kůrovcové kalamitě jsou ztrátové.</a:t>
            </a:r>
          </a:p>
          <a:p>
            <a:r>
              <a:rPr lang="cs-CZ" sz="1200" dirty="0"/>
              <a:t>Provoz koupaliště a autokempu se obci sice příliš finančně nevyplatí, nicméně zajistí vylepšení zisku místním obchodníkům, přiláká turisty a podporuje známost obce, obec nabízí přivýdělek studentům a seniorům, areál je též oblíbeným místem pořádání letních kulturních a sport. akcí vč. letního kina atd.</a:t>
            </a:r>
          </a:p>
          <a:p>
            <a:r>
              <a:rPr lang="cs-CZ" sz="1200" dirty="0"/>
              <a:t>Služby v obci prostřednictvím s.r.o. ve vlastnictví města - pružnější spolupráce</a:t>
            </a:r>
          </a:p>
          <a:p>
            <a:r>
              <a:rPr lang="cs-CZ" sz="1200" dirty="0"/>
              <a:t>Turistická ubytovna, výroba bylinných čajů.</a:t>
            </a:r>
          </a:p>
          <a:p>
            <a:r>
              <a:rPr lang="cs-CZ" sz="1200" dirty="0"/>
              <a:t>Úspory při  provozování vodohospodářského majetku proti provozu cizím subjektem, pružnost</a:t>
            </a:r>
          </a:p>
          <a:p>
            <a:r>
              <a:rPr lang="cs-CZ" sz="1200" dirty="0"/>
              <a:t>Vodovod - nižší cena pro obyvatele, les - péče o něj a prodej dřeva například seniorům za nižší ceny, hospoda - kulturní vyžití a místo ke scházení</a:t>
            </a:r>
          </a:p>
          <a:p>
            <a:r>
              <a:rPr lang="cs-CZ" sz="1200" dirty="0"/>
              <a:t>Využití bývalé školy &gt;&gt; nyní obecní jídelna a ubytovna, vytvoření pracovních míst a dosažení obratu</a:t>
            </a:r>
          </a:p>
          <a:p>
            <a:r>
              <a:rPr lang="cs-CZ" sz="1200" dirty="0"/>
              <a:t>Zajištění odbytu dřeva dlouhodobými smlouvami, společný lesní odborný hospodář, společná příprava dotačních žádostí, společná péče o lesní majetky sdružených obcí ....</a:t>
            </a:r>
          </a:p>
          <a:p>
            <a:r>
              <a:rPr lang="cs-CZ" sz="1200" dirty="0"/>
              <a:t>Zajištění sociálního bydlení pro občany obce, možnost ovlivnit strukturu obyvatel obce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8733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Zdroje financování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69" y="1923323"/>
            <a:ext cx="6988262" cy="42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8554"/>
            <a:ext cx="10515600" cy="596147"/>
          </a:xfrm>
        </p:spPr>
        <p:txBody>
          <a:bodyPr/>
          <a:lstStyle/>
          <a:p>
            <a:pPr algn="ctr"/>
            <a:r>
              <a:rPr lang="cs-CZ" b="1" dirty="0"/>
              <a:t>Jaké spatřujete v podnikání obcí/měst: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677" y="1056208"/>
            <a:ext cx="5443250" cy="474558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cs-CZ" sz="10000" b="1" u="sng" dirty="0">
                <a:solidFill>
                  <a:srgbClr val="92D050"/>
                </a:solidFill>
              </a:rPr>
              <a:t>Výhody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Možnost zachovat drobné služby pro občany i v malém měřítku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Hospodaření s majetkem obce dle našich představ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Kvalita služeb, lepší dotační podmínky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Možnost realizace projektů s delším horizontem finanční návratnosti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Odečet DPH při pořízení zařízení nutných k podnikání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Podpora místní ekonomiky a zaměstnanosti. Krátké dodavatelské řetězce.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Prevence proti zbytečnému navyšování za provoz oproti smluvním službám se subdodavatelem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Příjem do obecního rozpočtu, finance na rozvoj obce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Využití volných nemovitostí obce (např.: budovy apod..)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4800" dirty="0"/>
              <a:t>Znalost místního prostředí</a:t>
            </a:r>
          </a:p>
          <a:p>
            <a:pPr marL="7200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39553" y="1085981"/>
            <a:ext cx="5213444" cy="4745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500" b="1" u="sng" dirty="0">
                <a:solidFill>
                  <a:srgbClr val="FF0000"/>
                </a:solidFill>
              </a:rPr>
              <a:t>Nevýhody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Administrativní zátěž, byrokracie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Neochota se dohodnout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Časově náročné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Finanční náročnost a tedy větší riziko ztrátovosti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Personální zabezpečení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Legislativní nedostatečnost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Malá konkurenceschopnost, špatně nastavené podmínky pro podnikání společností zřizovaných obcí (charakter velkého podniku).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Nedostatek zkušeností s podnikáním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Nezasvěcenost obyvatel do problematiky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Náklady na opravy a modernizaci budov a sítí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Náročná účetní agenda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Pošta Partner jako ztrátová činnost pro obec</a:t>
            </a:r>
          </a:p>
        </p:txBody>
      </p:sp>
    </p:spTree>
    <p:extLst>
      <p:ext uri="{BB962C8B-B14F-4D97-AF65-F5344CB8AC3E}">
        <p14:creationId xmlns:p14="http://schemas.microsoft.com/office/powerpoint/2010/main" val="126602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Právní aspekty podnikání obcí</a:t>
            </a:r>
          </a:p>
        </p:txBody>
      </p:sp>
    </p:spTree>
    <p:extLst>
      <p:ext uri="{BB962C8B-B14F-4D97-AF65-F5344CB8AC3E}">
        <p14:creationId xmlns:p14="http://schemas.microsoft.com/office/powerpoint/2010/main" val="417874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obec podnikat?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51558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Zákon č. 128/2000 Sb., zákon o obcích (dále jen „ZO“)</a:t>
            </a:r>
          </a:p>
          <a:p>
            <a:r>
              <a:rPr lang="cs-CZ" sz="2400" b="1" dirty="0"/>
              <a:t>OBEC </a:t>
            </a:r>
            <a:r>
              <a:rPr lang="cs-CZ" sz="2400" dirty="0"/>
              <a:t>– veřejnoprávní korporace, která má vlastní majetek, vystupuje </a:t>
            </a:r>
            <a:br>
              <a:rPr lang="cs-CZ" sz="2400" dirty="0"/>
            </a:br>
            <a:r>
              <a:rPr lang="cs-CZ" sz="2400" dirty="0"/>
              <a:t>v právních vztazích svým jménem a nese odpovědnost z nich vyplývající </a:t>
            </a:r>
            <a:br>
              <a:rPr lang="cs-CZ" sz="2400" dirty="0"/>
            </a:br>
            <a:r>
              <a:rPr lang="cs-CZ" sz="2400" dirty="0"/>
              <a:t>(§ 2 odst. 1 ZO)</a:t>
            </a:r>
            <a:endParaRPr lang="cs-CZ" sz="2400" b="1" dirty="0"/>
          </a:p>
          <a:p>
            <a:r>
              <a:rPr lang="cs-CZ" sz="2400" b="1" dirty="0"/>
              <a:t>MAJETEK OBCE </a:t>
            </a:r>
            <a:r>
              <a:rPr lang="cs-CZ" sz="2400" dirty="0"/>
              <a:t>– musí být využíván </a:t>
            </a:r>
            <a:r>
              <a:rPr lang="cs-CZ" sz="2400" b="1" dirty="0"/>
              <a:t>účelně</a:t>
            </a:r>
            <a:r>
              <a:rPr lang="cs-CZ" sz="2400" dirty="0"/>
              <a:t>, </a:t>
            </a:r>
            <a:r>
              <a:rPr lang="cs-CZ" sz="2400" b="1" dirty="0"/>
              <a:t>hospodárně</a:t>
            </a:r>
            <a:r>
              <a:rPr lang="cs-CZ" sz="2400" dirty="0"/>
              <a:t>, </a:t>
            </a:r>
            <a:r>
              <a:rPr lang="cs-CZ" sz="2400" b="1" dirty="0"/>
              <a:t>v souladu </a:t>
            </a:r>
            <a:br>
              <a:rPr lang="cs-CZ" sz="2400" b="1" dirty="0"/>
            </a:br>
            <a:r>
              <a:rPr lang="cs-CZ" sz="2400" b="1" dirty="0"/>
              <a:t>s úkoly, zájmy a povinnostmi obce</a:t>
            </a:r>
            <a:r>
              <a:rPr lang="cs-CZ" sz="2400" dirty="0"/>
              <a:t>; nutno pečovat o jeho zachování </a:t>
            </a:r>
            <a:br>
              <a:rPr lang="cs-CZ" sz="2400" dirty="0"/>
            </a:br>
            <a:r>
              <a:rPr lang="cs-CZ" sz="2400" dirty="0"/>
              <a:t>a rozvoj (§ 38 odst. 1 ZO)</a:t>
            </a:r>
          </a:p>
          <a:p>
            <a:endParaRPr lang="cs-CZ" sz="2400" b="1" dirty="0"/>
          </a:p>
          <a:p>
            <a:r>
              <a:rPr lang="cs-CZ" sz="2400" b="1" dirty="0"/>
              <a:t>Podnikání jako způsob nakládání obce se svým majetkem, které musí vždy směřovat k vytyčeným cílům obecní samosprávy.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65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jakých podmínek může obec podnikat?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AutoNum type="arabicPeriod"/>
            </a:pPr>
            <a:r>
              <a:rPr lang="cs-CZ" sz="2400" b="1" dirty="0"/>
              <a:t>SOULAD SE ZÁJMY A ÚKOLY OBCE</a:t>
            </a:r>
            <a:br>
              <a:rPr lang="cs-CZ" sz="2400" b="1" dirty="0"/>
            </a:br>
            <a:r>
              <a:rPr lang="cs-CZ" sz="2400" dirty="0"/>
              <a:t>- primárním účelem existence obce je podle § 2 odst. 1 ZO: </a:t>
            </a:r>
            <a:r>
              <a:rPr lang="cs-CZ" sz="2400" b="1" dirty="0"/>
              <a:t>péče o všestranný rozvoj svého území a o potřeby svých občanů</a:t>
            </a:r>
            <a:br>
              <a:rPr lang="cs-CZ" sz="2400" b="1" dirty="0"/>
            </a:br>
            <a:r>
              <a:rPr lang="cs-CZ" sz="2400" dirty="0"/>
              <a:t>- své zájmy a úkoly má obec jak v rámci samostatné, </a:t>
            </a:r>
            <a:br>
              <a:rPr lang="cs-CZ" sz="2400" dirty="0"/>
            </a:br>
            <a:r>
              <a:rPr lang="cs-CZ" sz="2400" dirty="0"/>
              <a:t>tak přenesené působnosti </a:t>
            </a:r>
            <a:br>
              <a:rPr lang="cs-CZ" sz="2400" dirty="0"/>
            </a:br>
            <a:r>
              <a:rPr lang="cs-CZ" sz="2400" dirty="0"/>
              <a:t>- v rámci své samostatné působnosti si obec </a:t>
            </a:r>
            <a:r>
              <a:rPr lang="cs-CZ" sz="2400" b="1" dirty="0"/>
              <a:t>své zájmy </a:t>
            </a:r>
            <a:br>
              <a:rPr lang="cs-CZ" sz="2400" b="1" dirty="0"/>
            </a:br>
            <a:r>
              <a:rPr lang="cs-CZ" sz="2400" b="1" dirty="0"/>
              <a:t>a z nich plynoucí úkoly </a:t>
            </a:r>
            <a:r>
              <a:rPr lang="cs-CZ" sz="2400" dirty="0"/>
              <a:t>v souladu se svým primárním účelem (viz výše) </a:t>
            </a:r>
            <a:r>
              <a:rPr lang="cs-CZ" sz="2400" b="1" dirty="0"/>
              <a:t>definuje sama </a:t>
            </a:r>
          </a:p>
          <a:p>
            <a:pPr marL="586350" indent="-514350">
              <a:buAutoNum type="arabicPeriod"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439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jakých podmínek může obec podnikat?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94730"/>
          </a:xfrm>
        </p:spPr>
        <p:txBody>
          <a:bodyPr/>
          <a:lstStyle/>
          <a:p>
            <a:pPr marL="586350" indent="-514350">
              <a:buFont typeface="+mj-lt"/>
              <a:buAutoNum type="arabicPeriod" startAt="2"/>
            </a:pPr>
            <a:r>
              <a:rPr lang="cs-CZ" sz="2400" b="1" dirty="0"/>
              <a:t>ÚČELNOST </a:t>
            </a:r>
            <a:r>
              <a:rPr lang="cs-CZ" sz="2400" dirty="0"/>
              <a:t>– skutečně směřující k dosažení cílů v rámci stanovených zájmů a úkolů obce</a:t>
            </a:r>
          </a:p>
          <a:p>
            <a:pPr marL="586350" indent="-514350">
              <a:buFont typeface="+mj-lt"/>
              <a:buAutoNum type="arabicPeriod" startAt="2"/>
            </a:pPr>
            <a:endParaRPr lang="cs-CZ" sz="2400" b="1" dirty="0"/>
          </a:p>
          <a:p>
            <a:pPr marL="586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b="1" dirty="0"/>
              <a:t>HOSPODÁRNOST </a:t>
            </a:r>
            <a:r>
              <a:rPr lang="cs-CZ" sz="2400" dirty="0"/>
              <a:t>– použití co nejnižší výše veřejných prostředků k zajištění stanovených zájmů a úkolů v odpovídající kvalitě</a:t>
            </a:r>
            <a:br>
              <a:rPr lang="cs-CZ" sz="2400" b="1" dirty="0"/>
            </a:br>
            <a:r>
              <a:rPr lang="cs-CZ" sz="2400" b="1" dirty="0"/>
              <a:t>- </a:t>
            </a:r>
            <a:r>
              <a:rPr lang="cs-CZ" sz="2400" dirty="0"/>
              <a:t>obec má ze zákona povinnost </a:t>
            </a:r>
            <a:r>
              <a:rPr lang="cs-CZ" sz="2400" b="1" dirty="0"/>
              <a:t>pečovat o zachování a rozvoj svého majetku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PÉČE ŘÁDNÉHO HOSPODÁŘE!</a:t>
            </a:r>
            <a:endParaRPr lang="cs-CZ" sz="2400" dirty="0"/>
          </a:p>
          <a:p>
            <a:pPr marL="586350" indent="-514350">
              <a:buAutoNum type="arabicPeriod" startAt="2"/>
            </a:pPr>
            <a:endParaRPr lang="cs-CZ" sz="2400" b="1" dirty="0"/>
          </a:p>
          <a:p>
            <a:pPr marL="586350" indent="-514350">
              <a:buAutoNum type="arabicPeriod" startAt="2"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33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032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Kurz se bude věnovat různým ekonomickým aspektům souvisejícím s podnikáním měst a obcí (např. metody a nástroje pro plánování a řízení podnikání, řízení rizik, základy finanční analýzy a projektového řízení, marketing a HR, provázanost s veřejnými rozpočty, regionální kontext či využívání pokročilejších nástrojů analýzy a řízení). Dále bude navazovat právní, účetní a daňový vhled do problematiky podnikání municipalit. Seznámí vás také se základní rozhodovací metodou nákladů životního cyklu (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Cycle</a:t>
            </a:r>
            <a:r>
              <a:rPr lang="cs-CZ" sz="2000" dirty="0"/>
              <a:t> </a:t>
            </a:r>
            <a:r>
              <a:rPr lang="cs-CZ" sz="2000" dirty="0" err="1"/>
              <a:t>Cost</a:t>
            </a:r>
            <a:r>
              <a:rPr lang="cs-CZ" sz="2000" dirty="0"/>
              <a:t>, LCC), která současně s náklady na pořízení bere v potaz náklady na provoz investičního záměru (stavebního charakteru). Velký důraz bude kladen také na praktickou část a bude obohacen o reálné příklady z praxe či zkušenosti z podnikání měst a obcí ústy zkušených starostů.</a:t>
            </a:r>
          </a:p>
        </p:txBody>
      </p:sp>
    </p:spTree>
    <p:extLst>
      <p:ext uri="{BB962C8B-B14F-4D97-AF65-F5344CB8AC3E}">
        <p14:creationId xmlns:p14="http://schemas.microsoft.com/office/powerpoint/2010/main" val="168628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by obec podnikala?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83" y="1530399"/>
            <a:ext cx="10753200" cy="4508211"/>
          </a:xfrm>
        </p:spPr>
        <p:txBody>
          <a:bodyPr/>
          <a:lstStyle/>
          <a:p>
            <a:r>
              <a:rPr lang="cs-CZ" sz="2400" b="1" dirty="0"/>
              <a:t>snaha zachovat a rozvíjet svůj zejména nemovitý majetek, </a:t>
            </a:r>
            <a:r>
              <a:rPr lang="cs-CZ" sz="2400" dirty="0"/>
              <a:t>který obec bezprostředně nepotřebuje ke své činnosti</a:t>
            </a:r>
          </a:p>
          <a:p>
            <a:endParaRPr lang="cs-CZ" sz="2400" b="1" dirty="0"/>
          </a:p>
          <a:p>
            <a:r>
              <a:rPr lang="cs-CZ" sz="2400" b="1" dirty="0"/>
              <a:t>zajištění potřeb občanů, které nelze poptat na trhu od existujících dodavatelů</a:t>
            </a:r>
            <a:br>
              <a:rPr lang="cs-CZ" sz="2400" b="1" dirty="0"/>
            </a:br>
            <a:br>
              <a:rPr lang="cs-CZ" sz="2400" dirty="0"/>
            </a:br>
            <a:r>
              <a:rPr lang="cs-CZ" sz="2400" b="1" dirty="0"/>
              <a:t>Příklady: </a:t>
            </a:r>
            <a:r>
              <a:rPr lang="cs-CZ" sz="2400" dirty="0"/>
              <a:t>obecní obchod, obecní restaurace s rozvozem jídla po obci, obecní taxi pro zajištění nutné mobility občanů bez automobilu (třeba za účelem dosažení lékařské péče), zajištění nakládání s odpadem v obci, provozování sportovní haly apod.</a:t>
            </a:r>
            <a:br>
              <a:rPr lang="cs-CZ" sz="2400" dirty="0"/>
            </a:br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3586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by obec podnikala?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2BA93E1-E668-4BEF-0806-0E27EFC7DA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8783" y="1629789"/>
          <a:ext cx="10753200" cy="366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99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 jako podnikatel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11841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Definice podnikatele dle § 420 odst. 1 občanského zákoníku: </a:t>
            </a:r>
          </a:p>
          <a:p>
            <a:pPr marL="586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400" dirty="0"/>
              <a:t>„</a:t>
            </a:r>
            <a:r>
              <a:rPr lang="cs-CZ" sz="2400" i="1" dirty="0"/>
              <a:t>Kdo </a:t>
            </a:r>
            <a:r>
              <a:rPr lang="cs-CZ" sz="2400" b="1" i="1" dirty="0"/>
              <a:t>samostatně </a:t>
            </a:r>
            <a:r>
              <a:rPr lang="cs-CZ" sz="2400" i="1" dirty="0"/>
              <a:t>vykonává </a:t>
            </a:r>
            <a:r>
              <a:rPr lang="cs-CZ" sz="2400" b="1" i="1" dirty="0"/>
              <a:t>na vlastní účet a odpovědnost výdělečnou činnost živnostenským nebo obdobným způsobem </a:t>
            </a:r>
            <a:r>
              <a:rPr lang="cs-CZ" sz="2400" i="1" dirty="0"/>
              <a:t>se záměrem činit tak </a:t>
            </a:r>
            <a:r>
              <a:rPr lang="cs-CZ" sz="2400" b="1" i="1" dirty="0"/>
              <a:t>soustavně</a:t>
            </a:r>
            <a:r>
              <a:rPr lang="cs-CZ" sz="2400" i="1" dirty="0"/>
              <a:t> </a:t>
            </a:r>
            <a:r>
              <a:rPr lang="cs-CZ" sz="2400" b="1" i="1" dirty="0"/>
              <a:t>za účelem dosažení zisku</a:t>
            </a:r>
            <a:r>
              <a:rPr lang="cs-CZ" sz="2400" i="1" dirty="0"/>
              <a:t>, je považován se zřetelem k této činnosti za podnikatele.“</a:t>
            </a:r>
          </a:p>
          <a:p>
            <a:pPr>
              <a:buClr>
                <a:schemeClr val="bg1"/>
              </a:buClr>
            </a:pPr>
            <a:br>
              <a:rPr lang="cs-CZ" sz="2400" i="1" dirty="0"/>
            </a:br>
            <a:r>
              <a:rPr lang="cs-CZ" sz="2400" i="1" dirty="0"/>
              <a:t>- </a:t>
            </a:r>
            <a:r>
              <a:rPr lang="cs-CZ" sz="2400" dirty="0"/>
              <a:t>zásadní podmínka soustavnosti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- za účelem dosažení zisku neznamená, že zisku musí být reálně dosaženo</a:t>
            </a:r>
            <a:endParaRPr lang="cs-CZ" sz="2400" i="1" dirty="0"/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a nepřímé podnikání obcí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Přímé podnikání – </a:t>
            </a:r>
            <a:r>
              <a:rPr lang="cs-CZ" dirty="0"/>
              <a:t>svépomocí, svým jménem, na svou odpovědnost </a:t>
            </a:r>
          </a:p>
          <a:p>
            <a:endParaRPr lang="cs-CZ" b="1" dirty="0"/>
          </a:p>
          <a:p>
            <a:r>
              <a:rPr lang="cs-CZ" b="1" dirty="0"/>
              <a:t>Nepřímé – </a:t>
            </a:r>
            <a:r>
              <a:rPr lang="cs-CZ" dirty="0"/>
              <a:t>prostřednictvím jiné osoby nebo své organizační složky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77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Přímý výkon podnikatelské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Obec vykonává podnikatelskou činnost </a:t>
            </a:r>
            <a:r>
              <a:rPr lang="cs-CZ" sz="2400" b="1" dirty="0"/>
              <a:t>přímo a sama za sebe jako osoba </a:t>
            </a:r>
            <a:r>
              <a:rPr lang="cs-CZ" sz="2400" dirty="0"/>
              <a:t>za užití svých zaměstnanců, svého majetku.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na vlastní účet a odpovědnost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soustavná činnost za účelem dosažení zisku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725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Přímý výkon podnikatelské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400" dirty="0"/>
          </a:p>
          <a:p>
            <a:pPr lvl="1"/>
            <a:r>
              <a:rPr lang="cs-CZ" sz="2400" dirty="0"/>
              <a:t>Při výkonu </a:t>
            </a:r>
            <a:r>
              <a:rPr lang="cs-CZ" sz="2400" b="1" dirty="0"/>
              <a:t>činností, u kterých to stanoví živnostenský zákon </a:t>
            </a:r>
            <a:r>
              <a:rPr lang="cs-CZ" sz="2400" dirty="0"/>
              <a:t>(např. hostinská činnost) musí být </a:t>
            </a:r>
            <a:r>
              <a:rPr lang="cs-CZ" sz="2400" b="1" dirty="0"/>
              <a:t>obec držitelem příslušného živnostenského oprávnění.</a:t>
            </a:r>
          </a:p>
          <a:p>
            <a:pPr marL="324000" lvl="1" indent="0">
              <a:buNone/>
            </a:pPr>
            <a:endParaRPr lang="cs-CZ" sz="2400" b="1" dirty="0"/>
          </a:p>
          <a:p>
            <a:pPr lvl="1"/>
            <a:r>
              <a:rPr lang="cs-CZ" sz="2400" dirty="0"/>
              <a:t>Přímo podnikající obce </a:t>
            </a:r>
            <a:r>
              <a:rPr lang="cs-CZ" sz="2400" b="1" dirty="0"/>
              <a:t>nepodléhají povinnosti zápisu do obchodního rejstříku</a:t>
            </a:r>
            <a:r>
              <a:rPr lang="cs-CZ" sz="2400" dirty="0"/>
              <a:t> (žádný zákon tuto povinnost nestanovuje).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80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Nepřímý výkon podnikatelské činnosti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F9A819F-2134-2A72-3F1A-6BC5BC6AD3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1"/>
          <a:ext cx="10330438" cy="224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39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akční skupina (MAS)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7F4E4FB-A7EE-EE0C-E4BA-C66979F38A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5034" y="1742535"/>
          <a:ext cx="10678166" cy="412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097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MAS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Subjekty soukromého a veřejného sektoru spolupracují v MAS na rozvoji venkova a získávání finanční podpory z fondů EU i národních programů. </a:t>
            </a:r>
          </a:p>
          <a:p>
            <a:pPr lvl="0"/>
            <a:endParaRPr lang="cs-CZ" sz="2400" dirty="0"/>
          </a:p>
          <a:p>
            <a:r>
              <a:rPr lang="cs-CZ" sz="2400" dirty="0"/>
              <a:t>Obvykle se MAS zaměřují na rozvoj cestovního ruchu, ochranu kulturního dědictví, životního prostředí nebo podporu malého a středního podnikání.</a:t>
            </a:r>
          </a:p>
          <a:p>
            <a:pPr lvl="0"/>
            <a:r>
              <a:rPr lang="cs-CZ" sz="2400" dirty="0"/>
              <a:t>Specializují se na výzvy, u kterých se vyžaduje aktivní zapojení občanů.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396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 – příklady projektů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51264A4-1126-A184-1568-259EFCBE3D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00" y="1509486"/>
          <a:ext cx="11299029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86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lektorského týmu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Ing. Filip Hrůza, Ph.D.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Ing. Michaela Jurová, Ph.D.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​JUDr. Kamil Jelínek, Ph.D.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Ing. Tomáš Hrdlička, Ph.D.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Ing. David Lacina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Ing. Jan Sedláček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Ing. Lucia Hrůzová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397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Dobrovolný svazek obcí (DSO)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7DA983D-1FDE-5CC4-2504-950459E944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29789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384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DSO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/>
              <a:t>Svazek obcí může podnikat stejně jako samostatná obec </a:t>
            </a:r>
            <a:r>
              <a:rPr lang="cs-CZ" sz="2400" dirty="0"/>
              <a:t>(přímo, nepřímo) a za stejných podmínek.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Svazek hospodaří samostatně s majetkem, který do něj ze svého majetku vložili členské obce (a dále s majetkem, který získal vlastní činností).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b="1" dirty="0"/>
              <a:t>Majetek do svazku obcemi vložený zůstává ve vlastnictví jednotlivých obcí.</a:t>
            </a:r>
          </a:p>
        </p:txBody>
      </p:sp>
    </p:spTree>
    <p:extLst>
      <p:ext uri="{BB962C8B-B14F-4D97-AF65-F5344CB8AC3E}">
        <p14:creationId xmlns:p14="http://schemas.microsoft.com/office/powerpoint/2010/main" val="1459107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972002"/>
          </a:xfrm>
        </p:spPr>
        <p:txBody>
          <a:bodyPr/>
          <a:lstStyle/>
          <a:p>
            <a:r>
              <a:rPr lang="cs-CZ" dirty="0"/>
              <a:t>DSO - omezení v nakládání s majetkem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kern="0" dirty="0">
                <a:effectLst/>
                <a:latin typeface="+mj-lt"/>
                <a:ea typeface="Calibri" panose="020F0502020204030204" pitchFamily="34" charset="0"/>
              </a:rPr>
              <a:t>Orgány svazku obcí mohou s majetkem nakládat pouze v</a:t>
            </a:r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</a:rPr>
              <a:t> rozsahu, v jakém na něj práva k němu přenesla vlastnící obec.</a:t>
            </a:r>
            <a:r>
              <a:rPr lang="cs-CZ" sz="2400" kern="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marL="72000" indent="0">
              <a:buNone/>
            </a:pPr>
            <a:endParaRPr lang="cs-CZ" sz="2400" kern="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2400" kern="0" dirty="0">
                <a:effectLst/>
                <a:latin typeface="+mj-lt"/>
                <a:ea typeface="Calibri" panose="020F0502020204030204" pitchFamily="34" charset="0"/>
              </a:rPr>
              <a:t>Majetková práva k vlastnímu majetku obcí, která jsou </a:t>
            </a:r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</a:rPr>
              <a:t>vyhrazena zastupitelstvu obce (§ 85), nelze převést na orgány svazku obcí</a:t>
            </a:r>
            <a:r>
              <a:rPr lang="cs-CZ" sz="2400" kern="0" dirty="0">
                <a:effectLst/>
                <a:latin typeface="+mj-lt"/>
                <a:ea typeface="Calibri" panose="020F0502020204030204" pitchFamily="34" charset="0"/>
              </a:rPr>
              <a:t>. To může představovat </a:t>
            </a:r>
            <a:r>
              <a:rPr lang="cs-CZ" sz="2400" b="1" kern="0" dirty="0">
                <a:effectLst/>
                <a:latin typeface="+mj-lt"/>
                <a:ea typeface="Calibri" panose="020F0502020204030204" pitchFamily="34" charset="0"/>
              </a:rPr>
              <a:t>omezení v podnikání svazku obcí.</a:t>
            </a:r>
          </a:p>
          <a:p>
            <a:endParaRPr lang="cs-CZ" sz="2400" b="1" dirty="0">
              <a:latin typeface="+mj-lt"/>
              <a:ea typeface="Calibri" panose="020F0502020204030204" pitchFamily="34" charset="0"/>
            </a:endParaRPr>
          </a:p>
          <a:p>
            <a:r>
              <a:rPr lang="cs-CZ" sz="2400" b="1" dirty="0">
                <a:latin typeface="+mj-lt"/>
                <a:ea typeface="Calibri" panose="020F0502020204030204" pitchFamily="34" charset="0"/>
              </a:rPr>
              <a:t>Svazek vede samostatné účetnictví </a:t>
            </a:r>
            <a:r>
              <a:rPr lang="cs-CZ" sz="2400" dirty="0">
                <a:latin typeface="+mj-lt"/>
                <a:ea typeface="Calibri" panose="020F0502020204030204" pitchFamily="34" charset="0"/>
              </a:rPr>
              <a:t>podle  zákona o účetnictví a je tzv. vybranou účetní jednotkou dle § 1 odst. 3 tohoto zákona.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83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neziskových organizací obcí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B3FCE2F-8149-64E5-4D54-58BB6D571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417320"/>
          <a:ext cx="10753200" cy="441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896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Příspěvková organizace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Má</a:t>
            </a:r>
            <a:r>
              <a:rPr lang="cs-CZ" sz="2400" dirty="0"/>
              <a:t> </a:t>
            </a:r>
            <a:r>
              <a:rPr lang="cs-CZ" sz="2400" b="1" dirty="0"/>
              <a:t>vlastní právní subjektivitu, </a:t>
            </a:r>
            <a:r>
              <a:rPr lang="cs-CZ" sz="2400" dirty="0"/>
              <a:t>zapisuje se do obchodního rejstříku a má </a:t>
            </a:r>
            <a:r>
              <a:rPr lang="cs-CZ" sz="2400" b="1" dirty="0"/>
              <a:t>vlastní</a:t>
            </a:r>
            <a:r>
              <a:rPr lang="cs-CZ" sz="2400" dirty="0"/>
              <a:t> </a:t>
            </a:r>
            <a:r>
              <a:rPr lang="cs-CZ" sz="2400" b="1" dirty="0"/>
              <a:t>rozpočet.</a:t>
            </a:r>
          </a:p>
          <a:p>
            <a:r>
              <a:rPr lang="cs-CZ" sz="2400" dirty="0"/>
              <a:t>V právních vztazích vystupuje </a:t>
            </a:r>
            <a:r>
              <a:rPr lang="cs-CZ" sz="2400" b="1" dirty="0"/>
              <a:t>svým jménem na svou odpovědnost.</a:t>
            </a:r>
            <a:endParaRPr lang="cs-CZ" sz="2400" dirty="0"/>
          </a:p>
          <a:p>
            <a:r>
              <a:rPr lang="cs-CZ" sz="2400" dirty="0"/>
              <a:t>Obec zřizuje příspěvkové organizace rozhodnutím zastupitelstva za určitým účelem.</a:t>
            </a:r>
          </a:p>
          <a:p>
            <a:endParaRPr lang="cs-CZ" sz="2400" dirty="0"/>
          </a:p>
          <a:p>
            <a:r>
              <a:rPr lang="cs-CZ" sz="2400" dirty="0"/>
              <a:t>Hlavním účelem nemůže být vytváření zisku, ale tento </a:t>
            </a:r>
            <a:r>
              <a:rPr lang="cs-CZ" sz="2400" b="1" dirty="0"/>
              <a:t>může být generován v rámci vedlejší činnosti – i činnosti podnikatelské.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272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složka obce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Nemá vlastní právní subjektivitu.</a:t>
            </a:r>
          </a:p>
          <a:p>
            <a:r>
              <a:rPr lang="cs-CZ" sz="2400" dirty="0"/>
              <a:t>Veškeré příjmy a výdaje organizační složky obce jdou přímo do </a:t>
            </a:r>
            <a:br>
              <a:rPr lang="cs-CZ" sz="2400" dirty="0"/>
            </a:br>
            <a:r>
              <a:rPr lang="cs-CZ" sz="2400" dirty="0"/>
              <a:t>a z rozpočtu zřizovatele.</a:t>
            </a:r>
          </a:p>
          <a:p>
            <a:r>
              <a:rPr lang="cs-CZ" sz="2400" dirty="0"/>
              <a:t>Je možný zisk z vedlejší činnosti – i činnosti podnikatelské.</a:t>
            </a:r>
          </a:p>
          <a:p>
            <a:endParaRPr lang="cs-CZ" sz="2400" dirty="0"/>
          </a:p>
          <a:p>
            <a:r>
              <a:rPr lang="cs-CZ" sz="2400" dirty="0"/>
              <a:t>Obce zřizují organizační složky zpravidla v případech, kdy tyto budou zabezpečovat pouze jednoduché činnosti, které nevyžadují mnoho zaměstnanců, rozsáhlý majetek – vybavení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054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skrze obchodní společnosti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Obec může </a:t>
            </a:r>
            <a:r>
              <a:rPr lang="cs-CZ" sz="2400" b="1" dirty="0"/>
              <a:t>vstoupit do obchodní společnosti existující</a:t>
            </a:r>
            <a:r>
              <a:rPr lang="cs-CZ" sz="2400" dirty="0"/>
              <a:t>, nebo si </a:t>
            </a:r>
            <a:r>
              <a:rPr lang="cs-CZ" sz="2400" b="1" dirty="0"/>
              <a:t>založit novou obchodní společnost.</a:t>
            </a:r>
          </a:p>
          <a:p>
            <a:r>
              <a:rPr lang="cs-CZ" sz="2400" dirty="0"/>
              <a:t>Obec může vlastnit celou obchodní společnosti nebo jen její podíl (další podíl vlastní jiné osoby).</a:t>
            </a:r>
          </a:p>
          <a:p>
            <a:r>
              <a:rPr lang="cs-CZ" sz="2400" dirty="0"/>
              <a:t>Majetek, který do obchodní společnosti obec vloží se stává majetkem této společnosti a obec k němu vlastnické právo ztrácí.</a:t>
            </a:r>
          </a:p>
          <a:p>
            <a:r>
              <a:rPr lang="cs-CZ" sz="2400" dirty="0"/>
              <a:t>U kapitálových společností ručí obec jako společník/akcionář pouze majetkem, který do nich fakticky vloží (u s.r.o. do výše nesplaceného vkladu).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4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obchodní společnosti obce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5BBA98C-0F6E-8D66-FF2F-ABBD612C2D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993392"/>
          <a:ext cx="10753200" cy="383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157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společnosti obce – další role zastupitelstva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3664"/>
            <a:ext cx="10753200" cy="3948336"/>
          </a:xfrm>
        </p:spPr>
        <p:txBody>
          <a:bodyPr/>
          <a:lstStyle/>
          <a:p>
            <a:endParaRPr lang="cs-CZ" b="1" dirty="0"/>
          </a:p>
          <a:p>
            <a:r>
              <a:rPr lang="cs-CZ" sz="2400" dirty="0"/>
              <a:t>Zastupitelstvo </a:t>
            </a:r>
            <a:r>
              <a:rPr lang="cs-CZ" sz="2400" b="1" dirty="0"/>
              <a:t>deleguje zástupce obce na valnou hromadu obchodní společnosti, </a:t>
            </a:r>
            <a:r>
              <a:rPr lang="cs-CZ" sz="2400" dirty="0"/>
              <a:t>ve které má obec podíl.</a:t>
            </a:r>
          </a:p>
          <a:p>
            <a:pPr lvl="1"/>
            <a:r>
              <a:rPr lang="cs-CZ" dirty="0"/>
              <a:t>To neplatí v případě, kdy je obec jediným společníkem – rozhodování ve vyhrazené pravomoci rady obce.</a:t>
            </a:r>
          </a:p>
          <a:p>
            <a:pPr lvl="1"/>
            <a:endParaRPr lang="cs-CZ" dirty="0"/>
          </a:p>
          <a:p>
            <a:r>
              <a:rPr lang="cs-CZ" sz="2400" dirty="0"/>
              <a:t>Zastupitelstvo </a:t>
            </a:r>
            <a:r>
              <a:rPr lang="cs-CZ" sz="2400" b="1" dirty="0"/>
              <a:t>navrhuje zástupce obce do ostatních orgánů obchodních společností</a:t>
            </a:r>
            <a:r>
              <a:rPr lang="cs-CZ" sz="2400" dirty="0"/>
              <a:t>, v nichž má obec podíl. Navrhuje také jejich odvolání.</a:t>
            </a:r>
          </a:p>
        </p:txBody>
      </p:sp>
    </p:spTree>
    <p:extLst>
      <p:ext uri="{BB962C8B-B14F-4D97-AF65-F5344CB8AC3E}">
        <p14:creationId xmlns:p14="http://schemas.microsoft.com/office/powerpoint/2010/main" val="2200322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společnosti obce – role rady obce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45920"/>
            <a:ext cx="10753200" cy="4186080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Vůči právnickým osobám založeným zastupitelstvem </a:t>
            </a:r>
            <a:r>
              <a:rPr lang="cs-CZ" sz="2400" b="1" dirty="0"/>
              <a:t>rada obce plní úkoly zakladatele podle zvláštních předpisů</a:t>
            </a:r>
            <a:r>
              <a:rPr lang="cs-CZ" sz="2400" dirty="0"/>
              <a:t>, nejsou-li vyhrazeny zastupitelstvu.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Rada obce rozhoduje ve věcech obce jako jediného společníka obchodní společnosti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3706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Harmonogram kurzu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Úvod do podnikání obcí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Právní aspekty podnikání obcí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Ekonomické aspekty podnikání obcí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Účetní aspekty podnikání obcí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Stavebně-technické aspekty investic při podnikání obcí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2746514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Společnost s ručením omezeným (s. r. o.)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9191"/>
            <a:ext cx="10753200" cy="4332809"/>
          </a:xfrm>
        </p:spPr>
        <p:txBody>
          <a:bodyPr/>
          <a:lstStyle/>
          <a:p>
            <a:r>
              <a:rPr lang="cs-CZ" sz="2400" b="1" dirty="0"/>
              <a:t>Minimální vklad pouze 1 Kč.</a:t>
            </a:r>
          </a:p>
          <a:p>
            <a:endParaRPr lang="cs-CZ" sz="2400" b="1" dirty="0"/>
          </a:p>
          <a:p>
            <a:r>
              <a:rPr lang="cs-CZ" sz="2400" dirty="0"/>
              <a:t>Zakládá se sepsáním společenské smlouvy či zakladatelské listiny (pouze 1 společník) – </a:t>
            </a:r>
            <a:r>
              <a:rPr lang="cs-CZ" sz="2400" b="1" dirty="0"/>
              <a:t>forma notářského zápisu.</a:t>
            </a:r>
            <a:endParaRPr lang="cs-CZ" sz="2400" dirty="0"/>
          </a:p>
          <a:p>
            <a:r>
              <a:rPr lang="cs-CZ" sz="2400" dirty="0"/>
              <a:t>Společnost vzniká okamžikem zápisu do obchodního rejstříku - zapisují se údaje o společnících.</a:t>
            </a:r>
          </a:p>
          <a:p>
            <a:r>
              <a:rPr lang="cs-CZ" sz="2400" dirty="0"/>
              <a:t>Za své závazky odpovídá společnost celým svým majetkem.</a:t>
            </a:r>
          </a:p>
          <a:p>
            <a:r>
              <a:rPr lang="cs-CZ" sz="2400" dirty="0"/>
              <a:t>Společník odpovídá pouze do výše nesplaceného vkladu.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0883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S. R. O. – organizační struktura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20B3A87-AB7E-2571-8288-727C7D48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623" y="1755798"/>
          <a:ext cx="4032753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766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S. R. O. – výhody a nevýhody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694803A4-69F4-6FB7-C923-BE59A2A66E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9899" y="1398262"/>
          <a:ext cx="5405592" cy="450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3956B1E-9285-CC93-CCC1-4CF9FF8A5F8B}"/>
              </a:ext>
            </a:extLst>
          </p:cNvPr>
          <p:cNvGraphicFramePr/>
          <p:nvPr/>
        </p:nvGraphicFramePr>
        <p:xfrm>
          <a:off x="6167021" y="1398262"/>
          <a:ext cx="5405592" cy="450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2488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Akciová společnost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sz="2400" dirty="0"/>
              <a:t>Základní kapitál musí dosahovat výše </a:t>
            </a:r>
            <a:r>
              <a:rPr lang="cs-CZ" sz="2400" b="1" dirty="0"/>
              <a:t>minimálně 2 miliony Kč </a:t>
            </a:r>
            <a:r>
              <a:rPr lang="cs-CZ" sz="2400" dirty="0"/>
              <a:t>nebo 80 tisíc EUR nebo minimálně 30 % z této částky (600.000 Kč) s tím, že zbytek musí být doplacen do jednoho roku.</a:t>
            </a:r>
          </a:p>
          <a:p>
            <a:r>
              <a:rPr lang="cs-CZ" sz="2400" dirty="0"/>
              <a:t>Založení sepsáním tzv. </a:t>
            </a:r>
            <a:r>
              <a:rPr lang="cs-CZ" sz="2400" b="1" dirty="0"/>
              <a:t>stanov – ve formě notářského zápisu.</a:t>
            </a:r>
          </a:p>
          <a:p>
            <a:r>
              <a:rPr lang="cs-CZ" sz="2400" dirty="0"/>
              <a:t>Společnost vzniká okamžikem zápisu do obchodního rejstříku – údaje o akcionáři se zapisují pouze, pokud je jen jeden, jinak ne.</a:t>
            </a:r>
          </a:p>
          <a:p>
            <a:r>
              <a:rPr lang="cs-CZ" sz="2400" dirty="0"/>
              <a:t>Společnost ruší za své závazky celým svým majetkem, akcionáři neručí vůbec. Je zde však možnost znehodnocení vloženého kapitálu.</a:t>
            </a:r>
          </a:p>
        </p:txBody>
      </p:sp>
    </p:spTree>
    <p:extLst>
      <p:ext uri="{BB962C8B-B14F-4D97-AF65-F5344CB8AC3E}">
        <p14:creationId xmlns:p14="http://schemas.microsoft.com/office/powerpoint/2010/main" val="233988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Akciová společnost – organizační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82" y="1583513"/>
            <a:ext cx="10753200" cy="41399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Zástupný obsah 6">
            <a:extLst>
              <a:ext uri="{FF2B5EF4-FFF2-40B4-BE49-F238E27FC236}">
                <a16:creationId xmlns:a16="http://schemas.microsoft.com/office/drawing/2014/main" id="{6E36C629-57C0-13A4-EF9B-E4D1BF89AE56}"/>
              </a:ext>
            </a:extLst>
          </p:cNvPr>
          <p:cNvGraphicFramePr>
            <a:graphicFrameLocks/>
          </p:cNvGraphicFramePr>
          <p:nvPr/>
        </p:nvGraphicFramePr>
        <p:xfrm>
          <a:off x="784441" y="2144784"/>
          <a:ext cx="3955311" cy="376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ovéPole 20">
            <a:extLst>
              <a:ext uri="{FF2B5EF4-FFF2-40B4-BE49-F238E27FC236}">
                <a16:creationId xmlns:a16="http://schemas.microsoft.com/office/drawing/2014/main" id="{17CB6EBB-77A2-F01A-D050-36177769733A}"/>
              </a:ext>
            </a:extLst>
          </p:cNvPr>
          <p:cNvSpPr txBox="1"/>
          <p:nvPr/>
        </p:nvSpPr>
        <p:spPr>
          <a:xfrm>
            <a:off x="1674722" y="1559712"/>
            <a:ext cx="217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Dualistický model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3BEBB8C-2E8A-31DA-81D0-97EB7842B2DF}"/>
              </a:ext>
            </a:extLst>
          </p:cNvPr>
          <p:cNvSpPr txBox="1"/>
          <p:nvPr/>
        </p:nvSpPr>
        <p:spPr>
          <a:xfrm>
            <a:off x="5008626" y="1597747"/>
            <a:ext cx="217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Monistický model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68AB6A7-67BB-24E2-545E-F8C4F4DD3614}"/>
              </a:ext>
            </a:extLst>
          </p:cNvPr>
          <p:cNvSpPr txBox="1"/>
          <p:nvPr/>
        </p:nvSpPr>
        <p:spPr>
          <a:xfrm>
            <a:off x="7476039" y="1533465"/>
            <a:ext cx="4201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Podíl ve formě AKCIÍ.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Akcie </a:t>
            </a:r>
            <a:r>
              <a:rPr lang="cs-CZ" sz="2000" b="1" dirty="0">
                <a:latin typeface="+mn-lt"/>
              </a:rPr>
              <a:t>mohou inkorporovat práva o různém rozsahu </a:t>
            </a:r>
            <a:r>
              <a:rPr lang="cs-CZ" sz="2000" dirty="0">
                <a:latin typeface="+mn-lt"/>
              </a:rPr>
              <a:t>– jen podíl na zisku, jen právo podílet se na rozhodování apod.</a:t>
            </a:r>
          </a:p>
          <a:p>
            <a:pPr algn="l"/>
            <a:endParaRPr lang="cs-CZ" sz="2000" b="1" dirty="0">
              <a:latin typeface="+mn-lt"/>
            </a:endParaRPr>
          </a:p>
          <a:p>
            <a:pPr algn="l"/>
            <a:r>
              <a:rPr lang="cs-CZ" sz="2000" dirty="0">
                <a:latin typeface="+mn-lt"/>
              </a:rPr>
              <a:t>Typy akcií: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</a:rPr>
              <a:t>akcie na jméno </a:t>
            </a:r>
            <a:r>
              <a:rPr lang="cs-CZ" sz="2000" dirty="0">
                <a:latin typeface="+mn-lt"/>
              </a:rPr>
              <a:t>– jméno akcionáře na akcii, převod rubopisem</a:t>
            </a:r>
            <a:endParaRPr lang="cs-CZ" sz="2000" b="1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b="1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</a:rPr>
              <a:t>akcie na majitele (na doručitele) </a:t>
            </a:r>
            <a:r>
              <a:rPr lang="cs-CZ" sz="2000" dirty="0">
                <a:latin typeface="+mn-lt"/>
              </a:rPr>
              <a:t>– držitel akcie je vlastníkem</a:t>
            </a:r>
            <a:endParaRPr lang="cs-CZ" sz="2000" b="1" dirty="0">
              <a:latin typeface="+mn-lt"/>
            </a:endParaRPr>
          </a:p>
          <a:p>
            <a:pPr algn="l"/>
            <a:endParaRPr lang="cs-CZ" sz="2000" b="1" dirty="0">
              <a:latin typeface="+mn-lt"/>
            </a:endParaRPr>
          </a:p>
          <a:p>
            <a:pPr algn="l"/>
            <a:endParaRPr lang="cs-CZ" sz="2000" b="1" dirty="0">
              <a:latin typeface="+mn-lt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781FD2AE-FFF4-FBC1-DD16-C1A4A450EE41}"/>
              </a:ext>
            </a:extLst>
          </p:cNvPr>
          <p:cNvGrpSpPr/>
          <p:nvPr/>
        </p:nvGrpSpPr>
        <p:grpSpPr>
          <a:xfrm>
            <a:off x="5306097" y="2052434"/>
            <a:ext cx="1579806" cy="3933421"/>
            <a:chOff x="8403056" y="1647094"/>
            <a:chExt cx="1579806" cy="3933421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5E12BD01-CDFF-2D63-6D0D-39804335EFAE}"/>
                </a:ext>
              </a:extLst>
            </p:cNvPr>
            <p:cNvGrpSpPr/>
            <p:nvPr/>
          </p:nvGrpSpPr>
          <p:grpSpPr>
            <a:xfrm>
              <a:off x="8403056" y="1647094"/>
              <a:ext cx="1579806" cy="1579806"/>
              <a:chOff x="1187752" y="66746"/>
              <a:chExt cx="1579806" cy="1579806"/>
            </a:xfrm>
          </p:grpSpPr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E0EBD628-4937-C6A2-E361-C42BCFDA981F}"/>
                  </a:ext>
                </a:extLst>
              </p:cNvPr>
              <p:cNvSpPr/>
              <p:nvPr/>
            </p:nvSpPr>
            <p:spPr>
              <a:xfrm>
                <a:off x="1187752" y="66746"/>
                <a:ext cx="1579806" cy="157980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Ovál 4">
                <a:extLst>
                  <a:ext uri="{FF2B5EF4-FFF2-40B4-BE49-F238E27FC236}">
                    <a16:creationId xmlns:a16="http://schemas.microsoft.com/office/drawing/2014/main" id="{AEDA056C-933D-8DCD-FC03-56BD9CBD5609}"/>
                  </a:ext>
                </a:extLst>
              </p:cNvPr>
              <p:cNvSpPr txBox="1"/>
              <p:nvPr/>
            </p:nvSpPr>
            <p:spPr>
              <a:xfrm>
                <a:off x="1419109" y="298103"/>
                <a:ext cx="1117092" cy="11170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600" b="1" kern="1200" dirty="0"/>
                  <a:t>Valná hromada</a:t>
                </a:r>
              </a:p>
            </p:txBody>
          </p:sp>
        </p:grpSp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5C4DF315-51CC-89EC-70EE-F27893D93F61}"/>
                </a:ext>
              </a:extLst>
            </p:cNvPr>
            <p:cNvGrpSpPr/>
            <p:nvPr/>
          </p:nvGrpSpPr>
          <p:grpSpPr>
            <a:xfrm rot="1806576">
              <a:off x="8926368" y="3305686"/>
              <a:ext cx="533184" cy="650826"/>
              <a:chOff x="2298618" y="1548911"/>
              <a:chExt cx="533184" cy="650826"/>
            </a:xfrm>
          </p:grpSpPr>
          <p:sp>
            <p:nvSpPr>
              <p:cNvPr id="30" name="Šipka: doprava 29">
                <a:extLst>
                  <a:ext uri="{FF2B5EF4-FFF2-40B4-BE49-F238E27FC236}">
                    <a16:creationId xmlns:a16="http://schemas.microsoft.com/office/drawing/2014/main" id="{19E4AE81-964E-A022-5B4B-DD005A2DC5FF}"/>
                  </a:ext>
                </a:extLst>
              </p:cNvPr>
              <p:cNvSpPr/>
              <p:nvPr/>
            </p:nvSpPr>
            <p:spPr>
              <a:xfrm rot="3600000">
                <a:off x="2239797" y="1607732"/>
                <a:ext cx="650826" cy="53318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Šipka: doprava 6">
                <a:extLst>
                  <a:ext uri="{FF2B5EF4-FFF2-40B4-BE49-F238E27FC236}">
                    <a16:creationId xmlns:a16="http://schemas.microsoft.com/office/drawing/2014/main" id="{A5598DBA-5FD7-07BB-4CFB-204272F582E8}"/>
                  </a:ext>
                </a:extLst>
              </p:cNvPr>
              <p:cNvSpPr txBox="1"/>
              <p:nvPr/>
            </p:nvSpPr>
            <p:spPr>
              <a:xfrm rot="3600000">
                <a:off x="2279786" y="1645106"/>
                <a:ext cx="490871" cy="3199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cs-CZ" sz="900" kern="1200"/>
              </a:p>
            </p:txBody>
          </p: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5C2C6BC5-4375-B711-A934-A9010B11544A}"/>
                </a:ext>
              </a:extLst>
            </p:cNvPr>
            <p:cNvGrpSpPr/>
            <p:nvPr/>
          </p:nvGrpSpPr>
          <p:grpSpPr>
            <a:xfrm>
              <a:off x="8403056" y="4000709"/>
              <a:ext cx="1579806" cy="1579806"/>
              <a:chOff x="2374775" y="2122730"/>
              <a:chExt cx="1579806" cy="1579806"/>
            </a:xfrm>
          </p:grpSpPr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87C87086-C535-638A-A994-A0DC72D6B907}"/>
                  </a:ext>
                </a:extLst>
              </p:cNvPr>
              <p:cNvSpPr/>
              <p:nvPr/>
            </p:nvSpPr>
            <p:spPr>
              <a:xfrm>
                <a:off x="2374775" y="2122730"/>
                <a:ext cx="1579806" cy="157980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Ovál 8">
                <a:extLst>
                  <a:ext uri="{FF2B5EF4-FFF2-40B4-BE49-F238E27FC236}">
                    <a16:creationId xmlns:a16="http://schemas.microsoft.com/office/drawing/2014/main" id="{25EEF8CB-5B7E-1B25-0A58-37D79B424728}"/>
                  </a:ext>
                </a:extLst>
              </p:cNvPr>
              <p:cNvSpPr txBox="1"/>
              <p:nvPr/>
            </p:nvSpPr>
            <p:spPr>
              <a:xfrm>
                <a:off x="2606132" y="2354087"/>
                <a:ext cx="1117092" cy="11170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600" b="1" dirty="0"/>
                  <a:t>Správní rada</a:t>
                </a:r>
                <a:endParaRPr lang="cs-CZ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451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Akciová společnost – výhody a nevýhody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Zástupný obsah 6">
            <a:extLst>
              <a:ext uri="{FF2B5EF4-FFF2-40B4-BE49-F238E27FC236}">
                <a16:creationId xmlns:a16="http://schemas.microsoft.com/office/drawing/2014/main" id="{1CDF62A2-E06E-C596-B8E2-B1436834D37E}"/>
              </a:ext>
            </a:extLst>
          </p:cNvPr>
          <p:cNvGraphicFramePr>
            <a:graphicFrameLocks/>
          </p:cNvGraphicFramePr>
          <p:nvPr/>
        </p:nvGraphicFramePr>
        <p:xfrm>
          <a:off x="799899" y="1398262"/>
          <a:ext cx="5405592" cy="450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4D3C9D-218D-064E-062C-0EFD79EB19EE}"/>
              </a:ext>
            </a:extLst>
          </p:cNvPr>
          <p:cNvGraphicFramePr/>
          <p:nvPr/>
        </p:nvGraphicFramePr>
        <p:xfrm>
          <a:off x="6167021" y="1398262"/>
          <a:ext cx="5405592" cy="450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1975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obcí a DPH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1328"/>
            <a:ext cx="10753200" cy="4656672"/>
          </a:xfrm>
        </p:spPr>
        <p:txBody>
          <a:bodyPr/>
          <a:lstStyle/>
          <a:p>
            <a:r>
              <a:rPr lang="cs-CZ" sz="2400" dirty="0"/>
              <a:t>Obec jako územně samosprávný celek představuje daňový subjekt ve smyslu zákon č. 235/2004 Sb., o dani z přidané hodnoty.</a:t>
            </a:r>
          </a:p>
          <a:p>
            <a:r>
              <a:rPr lang="cs-CZ" sz="2400" b="1" dirty="0"/>
              <a:t>Při výkonu působností v oblasti veřejné správy není obec osobou povinnou k dani z přidané hodnoty (DPH).</a:t>
            </a:r>
          </a:p>
          <a:p>
            <a:r>
              <a:rPr lang="cs-CZ" sz="2400" b="1" dirty="0"/>
              <a:t>Při výkonu ekonomické činnosti však obec osobou povinnou k DPH je.</a:t>
            </a:r>
          </a:p>
          <a:p>
            <a:r>
              <a:rPr lang="cs-CZ" sz="2400" dirty="0"/>
              <a:t>Je nutno vždy posoudit, zda konkrétní činnost obce bude činností ekonomickou a zda tedy v souvislosti s ní bude obec osobou povinnou k DPH – </a:t>
            </a:r>
            <a:r>
              <a:rPr lang="cs-CZ" sz="2400" b="1" dirty="0"/>
              <a:t>podnikání zásadně ekonomickou činností.</a:t>
            </a:r>
          </a:p>
          <a:p>
            <a:endParaRPr lang="cs-CZ" sz="2400" b="1" dirty="0"/>
          </a:p>
          <a:p>
            <a:r>
              <a:rPr lang="cs-CZ" sz="2400" b="1" dirty="0"/>
              <a:t>Pozor na povinnost registrovat se jako plátce DPH od určitého obratu!</a:t>
            </a:r>
          </a:p>
        </p:txBody>
      </p:sp>
    </p:spTree>
    <p:extLst>
      <p:ext uri="{BB962C8B-B14F-4D97-AF65-F5344CB8AC3E}">
        <p14:creationId xmlns:p14="http://schemas.microsoft.com/office/powerpoint/2010/main" val="2845677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činnost ve vztahu k DPH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1473417-D5DA-9D82-F50A-99474EDC9B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356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obcí v jejich účetnictví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Příjmy z výsledků vlastní hospodářské činnosti (např. podnikatelské činnosti) jsou příjmy rozpočtu obce.</a:t>
            </a:r>
          </a:p>
          <a:p>
            <a:endParaRPr lang="cs-CZ" sz="2400" b="1" dirty="0"/>
          </a:p>
          <a:p>
            <a:r>
              <a:rPr lang="cs-CZ" sz="2400" dirty="0"/>
              <a:t>Na podnikatelskou činnost obcí dopadá regulace zákona č. 563/1991 Sb., o účetnictví. Obce spadají mezi tzv. vybrané účetní jednotky.</a:t>
            </a:r>
          </a:p>
          <a:p>
            <a:r>
              <a:rPr lang="cs-CZ" sz="2400" dirty="0"/>
              <a:t>Obec jako územní samosprávný celek nemůže jako účetní období namísto kalendářního roku použít tzv. rok hospodářský.</a:t>
            </a:r>
          </a:p>
          <a:p>
            <a:r>
              <a:rPr lang="cs-CZ" sz="2400" dirty="0"/>
              <a:t>Právnická osoba zřízená obcí k podnikání hospodářský rok uplatnit může.</a:t>
            </a:r>
          </a:p>
        </p:txBody>
      </p:sp>
    </p:spTree>
    <p:extLst>
      <p:ext uri="{BB962C8B-B14F-4D97-AF65-F5344CB8AC3E}">
        <p14:creationId xmlns:p14="http://schemas.microsoft.com/office/powerpoint/2010/main" val="1753110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4660799"/>
          </a:xfrm>
        </p:spPr>
        <p:txBody>
          <a:bodyPr/>
          <a:lstStyle/>
          <a:p>
            <a:r>
              <a:rPr lang="cs-CZ" dirty="0"/>
              <a:t>Podnikání obce musí vždy </a:t>
            </a:r>
            <a:r>
              <a:rPr lang="cs-CZ" b="1" dirty="0"/>
              <a:t>směřovat k naplňování jejích zájmu a úkolů</a:t>
            </a:r>
            <a:r>
              <a:rPr lang="cs-CZ" dirty="0"/>
              <a:t>, musí být </a:t>
            </a:r>
            <a:r>
              <a:rPr lang="cs-CZ" b="1" dirty="0"/>
              <a:t>účelné</a:t>
            </a:r>
            <a:r>
              <a:rPr lang="cs-CZ" dirty="0"/>
              <a:t> a </a:t>
            </a:r>
            <a:r>
              <a:rPr lang="cs-CZ" b="1" dirty="0"/>
              <a:t>hospodárné.</a:t>
            </a:r>
          </a:p>
          <a:p>
            <a:endParaRPr lang="cs-CZ" b="1" dirty="0"/>
          </a:p>
          <a:p>
            <a:r>
              <a:rPr lang="cs-CZ" b="1" dirty="0"/>
              <a:t>Obec může podnikat </a:t>
            </a:r>
            <a:r>
              <a:rPr lang="cs-CZ" dirty="0"/>
              <a:t>buďto </a:t>
            </a:r>
            <a:r>
              <a:rPr lang="cs-CZ" b="1" dirty="0"/>
              <a:t>přímo sama</a:t>
            </a:r>
            <a:r>
              <a:rPr lang="cs-CZ" dirty="0"/>
              <a:t>, nebo </a:t>
            </a:r>
            <a:r>
              <a:rPr lang="cs-CZ" b="1" dirty="0"/>
              <a:t>skrze jinou osobu nebo svou organizační složku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Při volbě konkrétní podoby svého podnikání musí obec vzít v úvahu všechny výhody a nevýhody (ručení za případné ztráty, jednoduchost založení apod.) jednotlivých řešení a vybrat podle svých potřeb to nejvhodnější.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40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Úvod do podnikání obcí</a:t>
            </a:r>
          </a:p>
        </p:txBody>
      </p:sp>
    </p:spTree>
    <p:extLst>
      <p:ext uri="{BB962C8B-B14F-4D97-AF65-F5344CB8AC3E}">
        <p14:creationId xmlns:p14="http://schemas.microsoft.com/office/powerpoint/2010/main" val="3479644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Ekonomické aspekty podnikání obcí</a:t>
            </a:r>
          </a:p>
        </p:txBody>
      </p:sp>
    </p:spTree>
    <p:extLst>
      <p:ext uri="{BB962C8B-B14F-4D97-AF65-F5344CB8AC3E}">
        <p14:creationId xmlns:p14="http://schemas.microsoft.com/office/powerpoint/2010/main" val="2544470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Identifikace příležitostí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Zahájení podnikání bývá spojeno s identifikací podnikatelské příležitosti, někdy je to ale nutnost či nezbytnost</a:t>
            </a:r>
          </a:p>
          <a:p>
            <a:r>
              <a:rPr lang="cs-CZ" sz="2400" dirty="0"/>
              <a:t>Identifikace příležitostí v rámci mikro- a makro- prostředí</a:t>
            </a:r>
          </a:p>
          <a:p>
            <a:endParaRPr lang="cs-CZ" sz="2400" dirty="0"/>
          </a:p>
          <a:p>
            <a:r>
              <a:rPr lang="cs-CZ" sz="2400" dirty="0"/>
              <a:t>Pro analýzu makroprostředí lze využít například PEST analýzu</a:t>
            </a:r>
          </a:p>
          <a:p>
            <a:pPr marL="72000" indent="0">
              <a:buNone/>
            </a:pPr>
            <a:r>
              <a:rPr lang="cs-CZ" sz="2400" dirty="0"/>
              <a:t>	Politicko-právní faktory </a:t>
            </a:r>
          </a:p>
          <a:p>
            <a:pPr marL="72000" indent="0">
              <a:buNone/>
            </a:pPr>
            <a:r>
              <a:rPr lang="cs-CZ" sz="2400" dirty="0"/>
              <a:t>	Ekonomické faktory </a:t>
            </a:r>
          </a:p>
          <a:p>
            <a:pPr marL="72000" indent="0">
              <a:buNone/>
            </a:pPr>
            <a:r>
              <a:rPr lang="cs-CZ" sz="2400" dirty="0"/>
              <a:t>	Sociální a kulturní faktory </a:t>
            </a:r>
          </a:p>
          <a:p>
            <a:pPr marL="72000" indent="0">
              <a:buNone/>
            </a:pPr>
            <a:r>
              <a:rPr lang="cs-CZ" sz="2400" dirty="0"/>
              <a:t>	Technické a technologické faktory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5064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Identifikace příležitostí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/>
              <a:t>Pro analýzu mikroprostředí lze využít například </a:t>
            </a:r>
            <a:r>
              <a:rPr lang="cs-CZ" sz="2400" dirty="0" err="1"/>
              <a:t>Porterův</a:t>
            </a:r>
            <a:r>
              <a:rPr lang="cs-CZ" sz="2400" dirty="0"/>
              <a:t> model pěti sil</a:t>
            </a:r>
          </a:p>
          <a:p>
            <a:pPr marL="72000" indent="0">
              <a:buNone/>
            </a:pPr>
            <a:r>
              <a:rPr lang="cs-CZ" sz="2400" dirty="0"/>
              <a:t>	</a:t>
            </a:r>
          </a:p>
          <a:p>
            <a:pPr marL="72000" indent="0">
              <a:buNone/>
            </a:pPr>
            <a:r>
              <a:rPr lang="cs-CZ" sz="2400" dirty="0"/>
              <a:t>	Riziko vstupu potenciálních konkurentů;</a:t>
            </a:r>
          </a:p>
          <a:p>
            <a:pPr marL="72000" indent="0">
              <a:buNone/>
            </a:pPr>
            <a:r>
              <a:rPr lang="cs-CZ" sz="2400" dirty="0"/>
              <a:t>	Rivalita mezi stávajícími firmami;</a:t>
            </a:r>
          </a:p>
          <a:p>
            <a:pPr marL="72000" indent="0">
              <a:buNone/>
            </a:pPr>
            <a:r>
              <a:rPr lang="cs-CZ" sz="2400" dirty="0"/>
              <a:t>	Smluvní síla kupujících;</a:t>
            </a:r>
          </a:p>
          <a:p>
            <a:pPr marL="72000" indent="0">
              <a:buNone/>
            </a:pPr>
            <a:r>
              <a:rPr lang="cs-CZ" sz="2400" dirty="0"/>
              <a:t>	Smluvní síla dodavatelů;</a:t>
            </a:r>
          </a:p>
          <a:p>
            <a:pPr marL="72000" indent="0">
              <a:buNone/>
            </a:pPr>
            <a:r>
              <a:rPr lang="cs-CZ" sz="2400" dirty="0"/>
              <a:t>	Hrozby substitučních produktů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35070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Identifikace příležitostí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K propojení hodnocení mikro- a makro- prostředí lze využít SWOT analýzu</a:t>
            </a:r>
          </a:p>
          <a:p>
            <a:pPr marL="72000" indent="0">
              <a:buNone/>
            </a:pPr>
            <a:r>
              <a:rPr lang="cs-CZ" sz="2400" dirty="0"/>
              <a:t>	</a:t>
            </a:r>
          </a:p>
          <a:p>
            <a:pPr marL="72000" indent="0">
              <a:buNone/>
            </a:pPr>
            <a:r>
              <a:rPr lang="cs-CZ" sz="2400" dirty="0"/>
              <a:t>	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D7DBE1-056A-9D74-40E7-02284873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51" y="1929320"/>
            <a:ext cx="9561298" cy="46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41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Stanovení vize a cílů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Podnikatelská aktivita by měla být spojená s vizí, tedy představou, čeho se chce subjekt podnikáním dosáhnout. Vize má popisovat směřování veškeré činnosti subjektu a tedy cílů, kterých chce subjekt dosáhnout. Při stanovování cílů se často aplikuje metoda SMART, která formuluje požadavky na co, jak by měl být cíl správně formulován (Šafrová </a:t>
            </a:r>
            <a:r>
              <a:rPr lang="cs-CZ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Drášilová</a:t>
            </a: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2019). Cíl by měl být: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Specifický (</a:t>
            </a:r>
            <a:r>
              <a:rPr lang="cs-CZ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cíl by měl být srozumitelný a konkrétní.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Měřitelný (</a:t>
            </a:r>
            <a:r>
              <a:rPr lang="cs-CZ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measurable</a:t>
            </a: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cíl by se měl dát merit, aby se dalo zjistit, zda se ho daří naplnit, resp. do jaké míry. 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Odsouhlasený, akceptovaný (</a:t>
            </a:r>
            <a:r>
              <a:rPr lang="cs-CZ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ageed</a:t>
            </a:r>
            <a:r>
              <a:rPr lang="cs-CZ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</a:t>
            </a:r>
            <a:r>
              <a:rPr lang="cs-CZ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cíl by měl být akceptovaný odsouhlasený všemi stranami, které jsou za jeho splnění odpovědny.  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22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Realistický (</a:t>
            </a:r>
            <a:r>
              <a:rPr lang="cs-CZ" sz="2200" kern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realistic</a:t>
            </a:r>
            <a:r>
              <a:rPr lang="cs-CZ" sz="22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 relevantní (</a:t>
            </a:r>
            <a:r>
              <a:rPr lang="cs-CZ" sz="2200" kern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relevant</a:t>
            </a:r>
            <a:r>
              <a:rPr lang="cs-CZ" sz="22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cíl by měl být dosažitelný a měl by korespondovat s ostatními cíli a plány společnosti. 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2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Termínovaný (</a:t>
            </a:r>
            <a:r>
              <a:rPr lang="cs-CZ" sz="2200" kern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times</a:t>
            </a:r>
            <a:r>
              <a:rPr lang="cs-CZ" sz="22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cíl by měl být časově ohraničen k jeho úspěšnému splnění. 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9774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Základní předpoklady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 zahájením podnikání je potřeba promyslet a zohlednit vícero aspektů spojených s podnikáním, které mohou přispět k tomu, zda bude podnik úspěšný. Srpová a kol. (2010, s. 54) do tohoto seznamu zařadili následující kroky a doporučení: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Motivace a odhodlání podnikat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Je potřeba, aby motivace byla navázána na reální, smysluplné a konkrétní cíli, kterými lze podnikáním dosáhnout.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Zvážení osobních předpokladů pro podnikání. 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Podnikání je spojeno s odpovědností převzít zodpovědnost za vykonané kroky a schopností vyrovnat se i s případnými neúspěchy. Dále je potřeba zvážit, zda podnikatel a zúčastněné osoby v podniky budou mít potřebné znalosti spojené s podnikáním ve vybrané oblasti.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Objevení podnikatelského nápadu.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Identifikovat předmět podnikání, jeho formu, podobu produktu nebo služby, potenciální zákazníky, jejich množství, podnikatelskou konkurenci apod.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Připravený zakladatelský rozpočet, 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který popisuje prostředky a jejich množství potřebné pro zahájení podnikání. Mají za cíl pokrýt výdaje spojené se založením firmy; s pořízením dlouhodobého hmotného a nehmotného majetku potřebného pro zahájení podnikání...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Podnikatelský plán. 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Dokument popisuje všechny faktory (vnější i vnitřní), které jsou spojeny s podnikatelskou činností (se zahájením společnosti a jejím následným fungováním).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Vhodná právní forma podnikání.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4337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Eliminace rizik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Neoddělitelnou součástí podnikání je přítomnost rizik, které mohou být chápány jako pravděpodobnost vzniku ztráty, nebo výskytu události, která zabrání či ohrozí dosažení cílů, nebo jejich stanovené úrovně (Fotr a Souček, 2011). </a:t>
            </a: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Smejkal a Rais (2013, str. 150) identifikují typy podnikatelský rizik, které rozdělují do čtyř kategorií: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rizika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jsou spojena se zásahy státu či chování zákazníka vzhledem k jejich měnícím se preferencím a jejich rostoucím očekáváním.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Operační/provozní rizika 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souvisejí s produkcí a činnostmi podniku. Týkají se oblastí distribuce, logistiky, dodavatelů, kvality výrobků a služeb, zaměstnaneckých podvodů či přírodních událostí)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Rizika nesouladu s regulacemi a legislativou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kam se řadí například daňové zákony, účetní standardy, vnitřní kontrola apod.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Finanční rizika 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souvisejí s neočekávanými finančními odchylkami vyplývající z určitého finančního nástroje. K těmto rizikům patří například změny měnového kurzu, úrokové míry, změny ve výši nákladů, ztráta ziskovosti.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1800" dirty="0">
                <a:solidFill>
                  <a:srgbClr val="222222"/>
                </a:solidFill>
                <a:latin typeface="Calibri" panose="020F0502020204030204" pitchFamily="34" charset="0"/>
              </a:rPr>
              <a:t>Další typologie a typy rizik a příklady jednotlivých fázi postupu práce s riziky naleznete </a:t>
            </a:r>
            <a:r>
              <a:rPr lang="cs-CZ" sz="1800" b="1" dirty="0">
                <a:solidFill>
                  <a:srgbClr val="222222"/>
                </a:solidFill>
                <a:latin typeface="Calibri" panose="020F0502020204030204" pitchFamily="34" charset="0"/>
              </a:rPr>
              <a:t>ve studijním materiálu</a:t>
            </a:r>
            <a:r>
              <a:rPr lang="cs-CZ" sz="18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075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Marketingový výzkum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Aby byl p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odnik schopný správně určit potřeby svých potenciálních zákazníků, může využít marketingový výzkum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Jde o proces, který zahrnuje plánování, sběr a analýzu dat potřebných pro marketingové rozhodování.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Poskytuje například data o cílové skupině, o jejích nákupních zvycích, o tom, jak je produkt/služba vnímána potenciálními zákazníky, nebo o tom, jaký je vhodný způsob marketingové komunikace s cílovou skupinou. 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Snižuje míru rizika a informační nejistoty, které jsou přítomny při plánování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Lze jej použit i pro kontrolu a monitorování probíhajících marketingových aktivit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Marketingový výzkum:</a:t>
            </a: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primární </a:t>
            </a: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r>
              <a:rPr lang="cs-CZ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sekundární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Etapy marketingového výzkumu: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3CCA2BD-F1B9-7873-3751-3F56DB76F9D1}"/>
              </a:ext>
            </a:extLst>
          </p:cNvPr>
          <p:cNvGrpSpPr/>
          <p:nvPr/>
        </p:nvGrpSpPr>
        <p:grpSpPr>
          <a:xfrm>
            <a:off x="4393686" y="4921702"/>
            <a:ext cx="2233051" cy="1529443"/>
            <a:chOff x="3667" y="0"/>
            <a:chExt cx="2233051" cy="1529443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293D0E2D-A5CD-6BA0-74BA-BC586B593D56}"/>
                </a:ext>
              </a:extLst>
            </p:cNvPr>
            <p:cNvSpPr/>
            <p:nvPr/>
          </p:nvSpPr>
          <p:spPr>
            <a:xfrm>
              <a:off x="3667" y="0"/>
              <a:ext cx="2233051" cy="15294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40B2ED77-DBDE-DFFB-79E0-DF75F2ADDD4C}"/>
                </a:ext>
              </a:extLst>
            </p:cNvPr>
            <p:cNvSpPr txBox="1"/>
            <p:nvPr/>
          </p:nvSpPr>
          <p:spPr>
            <a:xfrm>
              <a:off x="48463" y="44796"/>
              <a:ext cx="2143459" cy="1439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800" kern="1200"/>
                <a:t>Přípravná fáze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80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050" kern="1200"/>
                <a:t>- </a:t>
              </a:r>
              <a:r>
                <a:rPr lang="cs-CZ" sz="1050" kern="1200"/>
                <a:t>Definování problému, cíle a hypotéz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Orientační analýza situace a pilotáž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Plán výzkumného projektu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Předvýzkum</a:t>
              </a:r>
              <a:endParaRPr lang="en-GB" sz="1050" kern="1200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2293871-D44F-CEA6-7A0D-9FC4D14C9E04}"/>
              </a:ext>
            </a:extLst>
          </p:cNvPr>
          <p:cNvGrpSpPr/>
          <p:nvPr/>
        </p:nvGrpSpPr>
        <p:grpSpPr>
          <a:xfrm>
            <a:off x="7043203" y="5409525"/>
            <a:ext cx="473406" cy="553796"/>
            <a:chOff x="2460023" y="487823"/>
            <a:chExt cx="473406" cy="553796"/>
          </a:xfrm>
        </p:grpSpPr>
        <p:sp>
          <p:nvSpPr>
            <p:cNvPr id="14" name="Šipka: doprava 13">
              <a:extLst>
                <a:ext uri="{FF2B5EF4-FFF2-40B4-BE49-F238E27FC236}">
                  <a16:creationId xmlns:a16="http://schemas.microsoft.com/office/drawing/2014/main" id="{FD452AD2-283F-431C-593F-D2E874B24E43}"/>
                </a:ext>
              </a:extLst>
            </p:cNvPr>
            <p:cNvSpPr/>
            <p:nvPr/>
          </p:nvSpPr>
          <p:spPr>
            <a:xfrm>
              <a:off x="2460023" y="487823"/>
              <a:ext cx="473406" cy="5537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Šipka: doprava 4">
              <a:extLst>
                <a:ext uri="{FF2B5EF4-FFF2-40B4-BE49-F238E27FC236}">
                  <a16:creationId xmlns:a16="http://schemas.microsoft.com/office/drawing/2014/main" id="{B721B35D-6021-00D4-874F-858E3ED24196}"/>
                </a:ext>
              </a:extLst>
            </p:cNvPr>
            <p:cNvSpPr txBox="1"/>
            <p:nvPr/>
          </p:nvSpPr>
          <p:spPr>
            <a:xfrm>
              <a:off x="2460023" y="598582"/>
              <a:ext cx="331384" cy="332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300" kern="120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207EF4F0-1A5E-418B-4187-EFF6C6108BAF}"/>
              </a:ext>
            </a:extLst>
          </p:cNvPr>
          <p:cNvGrpSpPr/>
          <p:nvPr/>
        </p:nvGrpSpPr>
        <p:grpSpPr>
          <a:xfrm>
            <a:off x="7808399" y="4921702"/>
            <a:ext cx="2233051" cy="1529443"/>
            <a:chOff x="3129939" y="0"/>
            <a:chExt cx="2233051" cy="1529443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05C4243B-FB0F-D2DD-0D67-8C80A11F22BB}"/>
                </a:ext>
              </a:extLst>
            </p:cNvPr>
            <p:cNvSpPr/>
            <p:nvPr/>
          </p:nvSpPr>
          <p:spPr>
            <a:xfrm>
              <a:off x="3129939" y="0"/>
              <a:ext cx="2233051" cy="15294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A2F82BA5-D5F5-C59B-3762-825C7EA02C04}"/>
                </a:ext>
              </a:extLst>
            </p:cNvPr>
            <p:cNvSpPr txBox="1"/>
            <p:nvPr/>
          </p:nvSpPr>
          <p:spPr>
            <a:xfrm>
              <a:off x="3174735" y="44796"/>
              <a:ext cx="2143459" cy="1439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800" kern="1200"/>
                <a:t>Realizační fáze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/>
                <a:t>- </a:t>
              </a:r>
              <a:r>
                <a:rPr lang="cs-CZ" sz="1050" kern="1200"/>
                <a:t>Sběr dat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Zpracování dat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 Analýza dat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Vizualizace výstupů a jejich intepretace </a:t>
              </a:r>
              <a:endParaRPr lang="en-GB" sz="1050" kern="1200"/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050" kern="1200"/>
                <a:t>- Prezentace doporučení</a:t>
              </a:r>
              <a:endParaRPr lang="en-GB" sz="1050" kern="1200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5358A38-04E1-650C-DF5A-DD080BDC214D}"/>
              </a:ext>
            </a:extLst>
          </p:cNvPr>
          <p:cNvSpPr txBox="1"/>
          <p:nvPr/>
        </p:nvSpPr>
        <p:spPr>
          <a:xfrm>
            <a:off x="4393686" y="6495941"/>
            <a:ext cx="609361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Zdroj: Na základě Kozel a kol. (2011, s. 73)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1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Marketingový výzkum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12700" indent="0">
              <a:lnSpc>
                <a:spcPts val="3195"/>
              </a:lnSpc>
              <a:spcBef>
                <a:spcPts val="95"/>
              </a:spcBef>
              <a:buClr>
                <a:srgbClr val="00287C"/>
              </a:buClr>
              <a:buNone/>
              <a:tabLst>
                <a:tab pos="354965" algn="l"/>
                <a:tab pos="35560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KVANTITATIVNÍ</a:t>
            </a:r>
          </a:p>
          <a:p>
            <a:pPr marL="811530" lvl="1" indent="-342900">
              <a:lnSpc>
                <a:spcPts val="1814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Dostatečně velký či reprezentativní vzorek respondentů</a:t>
            </a:r>
          </a:p>
          <a:p>
            <a:pPr marL="811530" lvl="1" indent="-342900">
              <a:lnSpc>
                <a:spcPts val="18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Zpracování pomocí statistických metod</a:t>
            </a:r>
          </a:p>
          <a:p>
            <a:pPr marL="812165" marR="5080" lvl="1" indent="-342900">
              <a:lnSpc>
                <a:spcPts val="1800"/>
              </a:lnSpc>
              <a:spcBef>
                <a:spcPts val="18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Pomocí standardizovaného postupu získáme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nározy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, chování, hodnoty (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btw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. i skrze čísla lze hodnotit  kvalitativní aspekty – indexy apod…)</a:t>
            </a:r>
          </a:p>
          <a:p>
            <a:pPr marL="812165" marR="5080" lvl="1" indent="-342900">
              <a:lnSpc>
                <a:spcPts val="1800"/>
              </a:lnSpc>
              <a:spcBef>
                <a:spcPts val="18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Příklady nástrojů: Reprezentativní dotazníkové šetření, Omnibus, Analýza statistických dat apod.</a:t>
            </a:r>
          </a:p>
          <a:p>
            <a:pPr marL="324000" lvl="1" indent="0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None/>
            </a:pPr>
            <a:endParaRPr lang="cs-CZ" sz="22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ts val="3195"/>
              </a:lnSpc>
              <a:buClr>
                <a:srgbClr val="00287C"/>
              </a:buClr>
              <a:buNone/>
              <a:tabLst>
                <a:tab pos="354965" algn="l"/>
                <a:tab pos="35560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KVALITATIVNÍ</a:t>
            </a:r>
          </a:p>
          <a:p>
            <a:pPr marL="811530" lvl="1" indent="-342900">
              <a:lnSpc>
                <a:spcPts val="1814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Soubor respondentů je většinou malý</a:t>
            </a:r>
          </a:p>
          <a:p>
            <a:pPr marL="811530" lvl="1" indent="-342900">
              <a:lnSpc>
                <a:spcPts val="18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Zjišťují se motivy lidí a příčiny chování</a:t>
            </a:r>
          </a:p>
          <a:p>
            <a:pPr marL="811530" lvl="1" indent="-342900">
              <a:lnSpc>
                <a:spcPts val="198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Výsledky obvykle nelze zobecnit na celou populaci</a:t>
            </a:r>
          </a:p>
          <a:p>
            <a:pPr marL="811530" lvl="1" indent="-342900">
              <a:lnSpc>
                <a:spcPts val="198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Příklady nástrojů: Brainstorming, Skupinová diskuse (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), Individuální hloubkový rozhovor, Výrobkový výzkum – výrobkový test (in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hall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 test/in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/in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 test),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shoping</a:t>
            </a:r>
            <a:r>
              <a:rPr lang="cs-CZ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 apod.</a:t>
            </a:r>
          </a:p>
          <a:p>
            <a:pPr marL="811530" lvl="1" indent="-342900">
              <a:lnSpc>
                <a:spcPts val="198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endParaRPr lang="cs-CZ" sz="22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03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Účetní aspekty podnikání obcí</a:t>
            </a:r>
          </a:p>
        </p:txBody>
      </p:sp>
    </p:spTree>
    <p:extLst>
      <p:ext uri="{BB962C8B-B14F-4D97-AF65-F5344CB8AC3E}">
        <p14:creationId xmlns:p14="http://schemas.microsoft.com/office/powerpoint/2010/main" val="337097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9896">
            <a:off x="684497" y="310947"/>
            <a:ext cx="3497279" cy="44813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08" y="1593270"/>
            <a:ext cx="3305908" cy="37663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1495">
            <a:off x="7620733" y="1105823"/>
            <a:ext cx="3519121" cy="45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770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b="1" dirty="0"/>
              <a:t>Historie účetnictví</a:t>
            </a:r>
          </a:p>
          <a:p>
            <a:pPr marL="72000" indent="0">
              <a:buNone/>
            </a:pPr>
            <a:endParaRPr lang="cs-CZ" sz="2400" b="1" dirty="0"/>
          </a:p>
          <a:p>
            <a:r>
              <a:rPr lang="cs-CZ" sz="2200" b="1" dirty="0"/>
              <a:t>Sahá až do starověku </a:t>
            </a:r>
            <a:r>
              <a:rPr lang="cs-CZ" sz="2200" dirty="0"/>
              <a:t>(6. st., 8. a 9. st.) </a:t>
            </a:r>
          </a:p>
          <a:p>
            <a:endParaRPr lang="cs-CZ" sz="2200" dirty="0"/>
          </a:p>
          <a:p>
            <a:r>
              <a:rPr lang="cs-CZ" sz="2200" b="1" dirty="0"/>
              <a:t>Ve 13. století </a:t>
            </a:r>
            <a:r>
              <a:rPr lang="cs-CZ" sz="2200" dirty="0"/>
              <a:t>- Luca Paciolo (italský mnich) shrnul hlavní zásady podvojného účetnictví</a:t>
            </a:r>
          </a:p>
          <a:p>
            <a:endParaRPr lang="cs-CZ" sz="2200" dirty="0"/>
          </a:p>
          <a:p>
            <a:r>
              <a:rPr lang="cs-CZ" sz="2200" b="1" dirty="0"/>
              <a:t>Moderní podoba </a:t>
            </a:r>
            <a:r>
              <a:rPr lang="cs-CZ" sz="2200" dirty="0"/>
              <a:t>- od poloviny 19. stol.</a:t>
            </a:r>
          </a:p>
        </p:txBody>
      </p:sp>
      <p:pic>
        <p:nvPicPr>
          <p:cNvPr id="6" name="Picture 4" descr="pacioli">
            <a:extLst>
              <a:ext uri="{FF2B5EF4-FFF2-40B4-BE49-F238E27FC236}">
                <a16:creationId xmlns:a16="http://schemas.microsoft.com/office/drawing/2014/main" id="{4D77CCCC-A7B4-431D-A915-A6B1DC3B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154" y="1525587"/>
            <a:ext cx="19034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751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b="1" dirty="0"/>
              <a:t>Podstata účetnictví</a:t>
            </a:r>
          </a:p>
          <a:p>
            <a:r>
              <a:rPr lang="cs-CZ" sz="2200" dirty="0"/>
              <a:t>účetnictví vypovídá o majetkové a finanční situaci korporací;</a:t>
            </a:r>
          </a:p>
          <a:p>
            <a:r>
              <a:rPr lang="cs-CZ" sz="2200" dirty="0"/>
              <a:t>o výsledku hospodaření;</a:t>
            </a:r>
          </a:p>
          <a:p>
            <a:r>
              <a:rPr lang="cs-CZ" sz="2200" dirty="0"/>
              <a:t>zda je zajištěna dlouhodobá stabilita;</a:t>
            </a:r>
          </a:p>
          <a:p>
            <a:r>
              <a:rPr lang="cs-CZ" sz="2200" dirty="0"/>
              <a:t>zda dosahuje přiměřené výnosnosti vloženého kapitálu a zda je korporace schopna průběžně hradit své dluhy;</a:t>
            </a:r>
          </a:p>
          <a:p>
            <a:r>
              <a:rPr lang="cs-CZ" sz="2200" dirty="0"/>
              <a:t>informace, které vychází z účetnictví musí být zobrazeny co nejvěrněji - zavedla novela zákona o účetnictví od 1. 1. 2004 jednotná účetní pravidla pro všechny účtující subjekty</a:t>
            </a:r>
            <a:r>
              <a:rPr lang="cs-CZ" dirty="0"/>
              <a:t>. </a:t>
            </a:r>
            <a:r>
              <a:rPr lang="cs-CZ" sz="2400" dirty="0"/>
              <a:t>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46995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Funkce účetnictví</a:t>
            </a:r>
            <a:endParaRPr lang="cs-CZ" sz="2200" dirty="0"/>
          </a:p>
          <a:p>
            <a:r>
              <a:rPr lang="cs-CZ" sz="2200" dirty="0"/>
              <a:t>informační funkce;</a:t>
            </a:r>
          </a:p>
          <a:p>
            <a:r>
              <a:rPr lang="cs-CZ" sz="2200" dirty="0"/>
              <a:t>registrační funkce;</a:t>
            </a:r>
          </a:p>
          <a:p>
            <a:r>
              <a:rPr lang="cs-CZ" sz="2200" dirty="0"/>
              <a:t>dokumentační funkce;</a:t>
            </a:r>
          </a:p>
          <a:p>
            <a:r>
              <a:rPr lang="cs-CZ" sz="2200" dirty="0"/>
              <a:t>dispoziční funkce;</a:t>
            </a:r>
          </a:p>
          <a:p>
            <a:r>
              <a:rPr lang="cs-CZ" sz="2200" dirty="0"/>
              <a:t>kontrolní funkce.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48233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Charakteristické rysy účetnictví</a:t>
            </a:r>
            <a:endParaRPr lang="cs-CZ" sz="2200" dirty="0"/>
          </a:p>
          <a:p>
            <a:r>
              <a:rPr lang="cs-CZ" sz="1800" dirty="0"/>
              <a:t>předmětem záznamů jsou jednoznačně určené hospodářské jevy;</a:t>
            </a:r>
          </a:p>
          <a:p>
            <a:r>
              <a:rPr lang="cs-CZ" sz="1800" dirty="0"/>
              <a:t>evidence jevů se vede za určité časové období;</a:t>
            </a:r>
          </a:p>
          <a:p>
            <a:r>
              <a:rPr lang="cs-CZ" sz="1800" dirty="0"/>
              <a:t>zjišťuje se skutečný výsledek hospodaření a skutečný stav a pohyb majetku a závazků;</a:t>
            </a:r>
          </a:p>
          <a:p>
            <a:r>
              <a:rPr lang="cs-CZ" sz="1800" dirty="0"/>
              <a:t>jednotlivé hospodářské operace jsou zaznamenávány písemně, vždy na základě účetních dokladů;</a:t>
            </a:r>
          </a:p>
          <a:p>
            <a:r>
              <a:rPr lang="cs-CZ" sz="1800" dirty="0"/>
              <a:t>hospodářské jevy se evidují v peněžních jednotkách, v některých případech i v jednotkách hmotných;</a:t>
            </a:r>
          </a:p>
          <a:p>
            <a:r>
              <a:rPr lang="cs-CZ" sz="1800" dirty="0"/>
              <a:t>hospodářské jevy se zaznamenávají úplně, nepřetržitě a soustavně;</a:t>
            </a:r>
          </a:p>
          <a:p>
            <a:r>
              <a:rPr lang="cs-CZ" sz="1800" dirty="0"/>
              <a:t>údaje účetnictví musí být přesné, spolehlivé a průkazné</a:t>
            </a:r>
            <a:r>
              <a:rPr lang="cs-CZ" dirty="0"/>
              <a:t>.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799348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Předmět účetnictví, uživatelé účetních informací</a:t>
            </a:r>
            <a:endParaRPr lang="cs-CZ" sz="2200" dirty="0"/>
          </a:p>
          <a:p>
            <a:r>
              <a:rPr lang="cs-CZ" sz="1800" dirty="0"/>
              <a:t>Předmětem účetnictví je účtování podvojnými zápisy o stavu a pohybu majetku a jiných aktiv; závazků včetně dluhů a jiných pasiv; nákladech; výnosech a výsledku hospodaření.</a:t>
            </a:r>
          </a:p>
          <a:p>
            <a:r>
              <a:rPr lang="cs-CZ" sz="1800" dirty="0"/>
              <a:t>Účetnictví by mělo přinášet relevantní, objektivní, včasné, srozumitelné a srovnatelné informace pro všechny uživatele, kterými jsou fyzické a právnické osoby - akcionáři, vkladatelé podílů, krátkodobí a dlouhodobí věřitelé (např. majitelé dluhopisů, dodavatelé, banky, …) a subjekty zainteresované na výsledcích – daňové orgány, konkurenční podniky, vlastní zaměstnanci, vlády a jejich orgány, burzovní komise, poradenské firmy a veřejnost (potenciální investoři).</a:t>
            </a:r>
          </a:p>
          <a:p>
            <a:endParaRPr lang="cs-CZ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287827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Obecné účetní zásady</a:t>
            </a:r>
          </a:p>
          <a:p>
            <a:r>
              <a:rPr lang="cs-CZ" sz="2200" dirty="0"/>
              <a:t>Nezávislost účetních období (akruální princip);</a:t>
            </a:r>
          </a:p>
          <a:p>
            <a:r>
              <a:rPr lang="cs-CZ" sz="2200" dirty="0"/>
              <a:t>Věrné a poctivé zobrazení – </a:t>
            </a:r>
            <a:r>
              <a:rPr lang="cs-CZ" sz="2200" u="sng" dirty="0"/>
              <a:t>nejvyšší účetní princip</a:t>
            </a:r>
            <a:r>
              <a:rPr lang="cs-CZ" sz="2200" dirty="0"/>
              <a:t>;</a:t>
            </a:r>
          </a:p>
          <a:p>
            <a:r>
              <a:rPr lang="cs-CZ" sz="2200" dirty="0"/>
              <a:t>Vymezení okamžiku realizace;</a:t>
            </a:r>
          </a:p>
          <a:p>
            <a:r>
              <a:rPr lang="cs-CZ" sz="2200" dirty="0"/>
              <a:t>Vymezení účetní jednotky;</a:t>
            </a:r>
          </a:p>
          <a:p>
            <a:r>
              <a:rPr lang="cs-CZ" sz="2200" dirty="0"/>
              <a:t>Zákaz kompenzace;</a:t>
            </a:r>
          </a:p>
          <a:p>
            <a:r>
              <a:rPr lang="cs-CZ" sz="2200" dirty="0"/>
              <a:t>Nepřetržité pokračování činnosti;</a:t>
            </a:r>
          </a:p>
          <a:p>
            <a:r>
              <a:rPr lang="cs-CZ" sz="2200" dirty="0"/>
              <a:t>Stálost metod;</a:t>
            </a:r>
          </a:p>
          <a:p>
            <a:r>
              <a:rPr lang="cs-CZ" sz="2200" dirty="0"/>
              <a:t>Historické ceny;</a:t>
            </a:r>
          </a:p>
          <a:p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5757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Obecné účetní zásady</a:t>
            </a:r>
            <a:endParaRPr lang="cs-CZ" sz="2200" dirty="0"/>
          </a:p>
          <a:p>
            <a:r>
              <a:rPr lang="cs-CZ" sz="2200" dirty="0"/>
              <a:t>Zásada opatrnosti;</a:t>
            </a:r>
          </a:p>
          <a:p>
            <a:r>
              <a:rPr lang="cs-CZ" sz="2200" dirty="0"/>
              <a:t>Bilanční kontinuita;</a:t>
            </a:r>
          </a:p>
          <a:p>
            <a:r>
              <a:rPr lang="cs-CZ" sz="2200" dirty="0"/>
              <a:t>Zásady správného vedení účetnictví;</a:t>
            </a:r>
          </a:p>
          <a:p>
            <a:r>
              <a:rPr lang="cs-CZ" sz="2200" dirty="0"/>
              <a:t>Zásada materiality.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748641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Právní úprava účetnictví podnikatelů v České republice</a:t>
            </a:r>
          </a:p>
          <a:p>
            <a:pPr marL="72000" lvl="0" indent="0">
              <a:buNone/>
            </a:pPr>
            <a:endParaRPr lang="cs-CZ" sz="2200" dirty="0"/>
          </a:p>
          <a:p>
            <a:r>
              <a:rPr lang="cs-CZ" sz="2200" b="1" dirty="0"/>
              <a:t>Zákon č. 563/1991 Sb. o účetnictví</a:t>
            </a:r>
            <a:r>
              <a:rPr lang="cs-CZ" sz="2200" dirty="0"/>
              <a:t> je základním účetním předpisem;</a:t>
            </a:r>
          </a:p>
          <a:p>
            <a:endParaRPr lang="cs-CZ" sz="2200" dirty="0"/>
          </a:p>
          <a:p>
            <a:r>
              <a:rPr lang="cs-CZ" sz="2200" b="1" dirty="0"/>
              <a:t>Vyhláška č. 500/2002 Sb.</a:t>
            </a:r>
            <a:r>
              <a:rPr lang="cs-CZ" sz="2200" dirty="0"/>
              <a:t>, kterou se provádějí některá ustanovení zákona č. 563/1991 Sb., o účetnictví;</a:t>
            </a:r>
          </a:p>
          <a:p>
            <a:endParaRPr lang="cs-CZ" sz="2200" dirty="0"/>
          </a:p>
          <a:p>
            <a:r>
              <a:rPr lang="cs-CZ" sz="2200" b="1" dirty="0"/>
              <a:t>České účetní standardy</a:t>
            </a:r>
            <a:r>
              <a:rPr lang="cs-CZ" sz="2200" dirty="0"/>
              <a:t> pro účetní jednotky, které účtují podle vyhlášky č. 500/2002 Sb.</a:t>
            </a:r>
          </a:p>
          <a:p>
            <a:pPr marL="72000" indent="0">
              <a:buNone/>
            </a:pPr>
            <a:r>
              <a:rPr lang="cs-CZ" dirty="0"/>
              <a:t> 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8065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Právní úprava účetnictví podnikatelů v České republice</a:t>
            </a:r>
            <a:endParaRPr lang="cs-CZ" sz="2200" dirty="0"/>
          </a:p>
          <a:p>
            <a:pPr marL="72000" indent="0">
              <a:buNone/>
            </a:pPr>
            <a:r>
              <a:rPr lang="cs-CZ" sz="2200" dirty="0"/>
              <a:t>Související právní předpisy</a:t>
            </a:r>
          </a:p>
          <a:p>
            <a:r>
              <a:rPr lang="cs-CZ" sz="2200" dirty="0"/>
              <a:t>Zákon č. 89/2012 Sb. občanský zákoník;</a:t>
            </a:r>
          </a:p>
          <a:p>
            <a:r>
              <a:rPr lang="cs-CZ" sz="2200" dirty="0"/>
              <a:t>Zákon č. 90/2012 Sb. o obchodních korporacích;</a:t>
            </a:r>
          </a:p>
          <a:p>
            <a:r>
              <a:rPr lang="cs-CZ" sz="2200" dirty="0"/>
              <a:t>Zákon č. 125/2008 Sb. o přeměnách obchodních společností a družstev;</a:t>
            </a:r>
          </a:p>
          <a:p>
            <a:r>
              <a:rPr lang="cs-CZ" sz="2200" dirty="0"/>
              <a:t>Zákon č. 586/1992 Sb. o dani z příjmů;</a:t>
            </a:r>
          </a:p>
          <a:p>
            <a:r>
              <a:rPr lang="cs-CZ" sz="2200" dirty="0"/>
              <a:t>Zákon č. 235/2004 Sb. o dani z přidané hodnoty;</a:t>
            </a:r>
          </a:p>
          <a:p>
            <a:r>
              <a:rPr lang="cs-CZ" sz="2200" dirty="0"/>
              <a:t>Zákon č. 593/1992 Sb. o rezervách pro zjištění základu daně z příjmů.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3241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Účetnictví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informační systém, prvky systému představují jednotlivé účetní záznamy;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záznamy - podoba účetních dokladů, účetních zápisů, účetních knih, odpisového plánu, inventurních soupisů, účtového rozvrhu, účetní závěrky a výroční zprávy;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účet slouží k zachycení stavu a pohybu majetku, závazků, nákladů a výnosů;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účet (konto) plní funkce - umožňuje třídění údajů o operacích; zabezpečuje sledování příslušného druhu prostředků či zdrojů; usnadňuje příjem informací u uživatelů;  zajišťuje dvoustrannost při třídění údajů (účtování podvojnými zápisy); </a:t>
            </a:r>
            <a:r>
              <a:rPr lang="cs-CZ" altLang="cs-CZ" sz="2200" dirty="0">
                <a:ea typeface="Calibri" panose="020F0502020204030204" pitchFamily="34" charset="0"/>
              </a:rPr>
              <a:t> třídí a sumarizuje údaje z dokladů ve vzájemných souvislostech.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552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Obec a hospodářská činnost na území obce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65115" y="1027906"/>
          <a:ext cx="96617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1613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Systém účetního výkaznictví</a:t>
            </a:r>
          </a:p>
          <a:p>
            <a:r>
              <a:rPr lang="cs-CZ" sz="2200" dirty="0"/>
              <a:t>Účetní závěrka je tvořena souborem účetních výkazů;</a:t>
            </a:r>
          </a:p>
          <a:p>
            <a:r>
              <a:rPr lang="cs-CZ" altLang="cs-CZ" sz="2400" dirty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Rozvaha, výkaz zisku a ztráty;</a:t>
            </a:r>
          </a:p>
          <a:p>
            <a:r>
              <a:rPr lang="cs-CZ" altLang="cs-CZ" sz="2400" dirty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Sestavení přílohy (vysvětluje a doplňuje informace v rozvaze a VZZ);</a:t>
            </a:r>
          </a:p>
          <a:p>
            <a:r>
              <a:rPr lang="cs-CZ" altLang="cs-CZ" sz="2400" dirty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Sestavení přehledu o peněžních tocích (cash flow) a přehledu o změnách vlastního kapitálu.</a:t>
            </a:r>
            <a:r>
              <a:rPr lang="cs-CZ" altLang="cs-CZ" sz="800" dirty="0"/>
              <a:t> </a:t>
            </a:r>
            <a:endParaRPr lang="cs-CZ" altLang="cs-CZ" sz="3600" dirty="0">
              <a:latin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26489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47496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/>
              <a:t>Průběh účetní uzávěrky a závěrky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3" name="Obrázek 22">
            <a:extLst>
              <a:ext uri="{FF2B5EF4-FFF2-40B4-BE49-F238E27FC236}">
                <a16:creationId xmlns:a16="http://schemas.microsoft.com/office/drawing/2014/main" id="{58E5A867-58C5-4FD7-8A3B-592DC9DB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05" y="2270501"/>
            <a:ext cx="7129220" cy="42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53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5510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/>
              <a:t>Rozvaha – aktiva (majetek) + pasiva (zdroje), součet aktiv = součtu pasiv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09D4B57-F30B-4D7B-B491-8957D64A8C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7" y="2312589"/>
            <a:ext cx="5463433" cy="302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62BE3BA-04D6-4807-94CD-25C064CC39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78" y="2218594"/>
            <a:ext cx="5759450" cy="2461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212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5510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/>
              <a:t>Výkaz zisku a ztráty – výnosy a náklady (provozní a finanční oblast)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FE67E12-BCE7-4B4E-AAC3-FA4455B39A07}"/>
              </a:ext>
            </a:extLst>
          </p:cNvPr>
          <p:cNvGraphicFramePr>
            <a:graphicFrameLocks noGrp="1"/>
          </p:cNvGraphicFramePr>
          <p:nvPr/>
        </p:nvGraphicFramePr>
        <p:xfrm>
          <a:off x="770369" y="2462390"/>
          <a:ext cx="5045369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686">
                  <a:extLst>
                    <a:ext uri="{9D8B030D-6E8A-4147-A177-3AD203B41FA5}">
                      <a16:colId xmlns:a16="http://schemas.microsoft.com/office/drawing/2014/main" val="2851746585"/>
                    </a:ext>
                  </a:extLst>
                </a:gridCol>
                <a:gridCol w="181953">
                  <a:extLst>
                    <a:ext uri="{9D8B030D-6E8A-4147-A177-3AD203B41FA5}">
                      <a16:colId xmlns:a16="http://schemas.microsoft.com/office/drawing/2014/main" val="3712135193"/>
                    </a:ext>
                  </a:extLst>
                </a:gridCol>
                <a:gridCol w="2593730">
                  <a:extLst>
                    <a:ext uri="{9D8B030D-6E8A-4147-A177-3AD203B41FA5}">
                      <a16:colId xmlns:a16="http://schemas.microsoft.com/office/drawing/2014/main" val="248707483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VÝNOSY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1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Oblast provozního VH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Oblast finančního VH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31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I. Tržby za prodej vlastních výrobků a služeb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IV., V. Výnosy z dlouhodobého finančního majetku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733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II. Tržby za prodej zboží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VI. Výnosové úroky a podobné výnosy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12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III. Ostatní provozní výnosy (Tržby z prodeje DM, materiálu a další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VII. Ostatní finanční výnosy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805904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90441D1-B95C-469D-9D89-BC126B57F70B}"/>
              </a:ext>
            </a:extLst>
          </p:cNvPr>
          <p:cNvGraphicFramePr>
            <a:graphicFrameLocks noGrp="1"/>
          </p:cNvGraphicFramePr>
          <p:nvPr/>
        </p:nvGraphicFramePr>
        <p:xfrm>
          <a:off x="5913139" y="2463261"/>
          <a:ext cx="4858183" cy="217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447">
                  <a:extLst>
                    <a:ext uri="{9D8B030D-6E8A-4147-A177-3AD203B41FA5}">
                      <a16:colId xmlns:a16="http://schemas.microsoft.com/office/drawing/2014/main" val="2344895006"/>
                    </a:ext>
                  </a:extLst>
                </a:gridCol>
                <a:gridCol w="205353">
                  <a:extLst>
                    <a:ext uri="{9D8B030D-6E8A-4147-A177-3AD203B41FA5}">
                      <a16:colId xmlns:a16="http://schemas.microsoft.com/office/drawing/2014/main" val="1452974920"/>
                    </a:ext>
                  </a:extLst>
                </a:gridCol>
                <a:gridCol w="2212383">
                  <a:extLst>
                    <a:ext uri="{9D8B030D-6E8A-4147-A177-3AD203B41FA5}">
                      <a16:colId xmlns:a16="http://schemas.microsoft.com/office/drawing/2014/main" val="2684287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NÁKLADY 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27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Oblast provozního VH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Oblast finančního VH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93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A. Výkonová spotřeba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G., H. Náklady z dlouhodobého finančního majetku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15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B. Změna stavu zásob vlastní činnosti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I. Úpravy hodnot a rezervy ve finanční oblasti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04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C. Aktivace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J. Nákladové úroky a podobné náklady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97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D. Osobní náklady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K. Ostatní finanční náklady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53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E. Úpravy hodnot v provozní oblasti (odpisy DM)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894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F. Ostatní provozní náklady (daně a poplatky, rezervy)</a:t>
                      </a: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327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5510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/>
              <a:t>Rozvaha – výkaz				Výkaz zisku a ztráty - výkaz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920B738-DFEC-4D8E-B2C5-B4369081365C}"/>
              </a:ext>
            </a:extLst>
          </p:cNvPr>
          <p:cNvGraphicFramePr>
            <a:graphicFrameLocks noGrp="1"/>
          </p:cNvGraphicFramePr>
          <p:nvPr/>
        </p:nvGraphicFramePr>
        <p:xfrm>
          <a:off x="813260" y="2240066"/>
          <a:ext cx="4635790" cy="3960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340">
                  <a:extLst>
                    <a:ext uri="{9D8B030D-6E8A-4147-A177-3AD203B41FA5}">
                      <a16:colId xmlns:a16="http://schemas.microsoft.com/office/drawing/2014/main" val="2322266111"/>
                    </a:ext>
                  </a:extLst>
                </a:gridCol>
                <a:gridCol w="1606481">
                  <a:extLst>
                    <a:ext uri="{9D8B030D-6E8A-4147-A177-3AD203B41FA5}">
                      <a16:colId xmlns:a16="http://schemas.microsoft.com/office/drawing/2014/main" val="2364420365"/>
                    </a:ext>
                  </a:extLst>
                </a:gridCol>
                <a:gridCol w="660340">
                  <a:extLst>
                    <a:ext uri="{9D8B030D-6E8A-4147-A177-3AD203B41FA5}">
                      <a16:colId xmlns:a16="http://schemas.microsoft.com/office/drawing/2014/main" val="415312694"/>
                    </a:ext>
                  </a:extLst>
                </a:gridCol>
                <a:gridCol w="658276">
                  <a:extLst>
                    <a:ext uri="{9D8B030D-6E8A-4147-A177-3AD203B41FA5}">
                      <a16:colId xmlns:a16="http://schemas.microsoft.com/office/drawing/2014/main" val="1054674997"/>
                    </a:ext>
                  </a:extLst>
                </a:gridCol>
                <a:gridCol w="658276">
                  <a:extLst>
                    <a:ext uri="{9D8B030D-6E8A-4147-A177-3AD203B41FA5}">
                      <a16:colId xmlns:a16="http://schemas.microsoft.com/office/drawing/2014/main" val="852964991"/>
                    </a:ext>
                  </a:extLst>
                </a:gridCol>
                <a:gridCol w="392077">
                  <a:extLst>
                    <a:ext uri="{9D8B030D-6E8A-4147-A177-3AD203B41FA5}">
                      <a16:colId xmlns:a16="http://schemas.microsoft.com/office/drawing/2014/main" val="3211623266"/>
                    </a:ext>
                  </a:extLst>
                </a:gridCol>
              </a:tblGrid>
              <a:tr h="157967"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Číslo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Název položky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Běžné účetní období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Minulé účetní období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extLst>
                  <a:ext uri="{0D108BD9-81ED-4DB2-BD59-A6C34878D82A}">
                    <a16:rowId xmlns:a16="http://schemas.microsoft.com/office/drawing/2014/main" val="3324198179"/>
                  </a:ext>
                </a:extLst>
              </a:tr>
              <a:tr h="2205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BRUTTO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Korekce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NETTO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3935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AKTIVA CELKEM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57487357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Pohledávky za upsaný ZK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123000468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Stálá aktiva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2433571567"/>
                  </a:ext>
                </a:extLst>
              </a:tr>
              <a:tr h="169437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B.I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Dlouhodobý nehmotný majetek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3492739311"/>
                  </a:ext>
                </a:extLst>
              </a:tr>
              <a:tr h="173607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B.II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5"/>
                        </a:spcAft>
                        <a:tabLst>
                          <a:tab pos="1345565" algn="r"/>
                        </a:tabLst>
                      </a:pPr>
                      <a:r>
                        <a:rPr lang="cs-CZ" sz="700">
                          <a:effectLst/>
                        </a:rPr>
                        <a:t>Dlouhodobý hmotný majetek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365384640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B.III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Dlouhodobý finanční majetek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3052861355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Oběžná aktiva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415939000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Zásoby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365431178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Pohledávky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64721756"/>
                  </a:ext>
                </a:extLst>
              </a:tr>
              <a:tr h="14076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C.III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Krátkodobý finanční majetek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270928186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Časové rozlišení aktiv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extLst>
                  <a:ext uri="{0D108BD9-81ED-4DB2-BD59-A6C34878D82A}">
                    <a16:rowId xmlns:a16="http://schemas.microsoft.com/office/drawing/2014/main" val="1534047425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PASIVA CELKEM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Běžné účetní období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Minulé účetní období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39617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Vlastní kapitál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3480"/>
                  </a:ext>
                </a:extLst>
              </a:tr>
              <a:tr h="172565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Základní kapitál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45010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Ážio a kapitálové fondy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07465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A.III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Fondy ze zisku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5194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A.IV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Výsledek hospodaření minulých let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80290"/>
                  </a:ext>
                </a:extLst>
              </a:tr>
              <a:tr h="258065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A.V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Výsledek hospodaření běžného účetního období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81434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B. + C.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Cizí zdroje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5272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B.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Rezervy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8547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Závazky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10119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Dlouhodobé závazky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01000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C.II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Krátkodobé závazky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319983"/>
                  </a:ext>
                </a:extLst>
              </a:tr>
              <a:tr h="137583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D.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Časové rozlišení pasiv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2" marR="16162" marT="22418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78424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A596384-408F-4A43-B016-97EE255C54C8}"/>
              </a:ext>
            </a:extLst>
          </p:cNvPr>
          <p:cNvGraphicFramePr>
            <a:graphicFrameLocks noGrp="1"/>
          </p:cNvGraphicFramePr>
          <p:nvPr/>
        </p:nvGraphicFramePr>
        <p:xfrm>
          <a:off x="5966841" y="2216560"/>
          <a:ext cx="3953076" cy="400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032">
                  <a:extLst>
                    <a:ext uri="{9D8B030D-6E8A-4147-A177-3AD203B41FA5}">
                      <a16:colId xmlns:a16="http://schemas.microsoft.com/office/drawing/2014/main" val="4180732453"/>
                    </a:ext>
                  </a:extLst>
                </a:gridCol>
                <a:gridCol w="3207044">
                  <a:extLst>
                    <a:ext uri="{9D8B030D-6E8A-4147-A177-3AD203B41FA5}">
                      <a16:colId xmlns:a16="http://schemas.microsoft.com/office/drawing/2014/main" val="751486623"/>
                    </a:ext>
                  </a:extLst>
                </a:gridCol>
              </a:tblGrid>
              <a:tr h="197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Výkaz zisku a ztráty v druhovém členění (tis. Kč)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140003379"/>
                  </a:ext>
                </a:extLst>
              </a:tr>
              <a:tr h="197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Položka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4214781501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Tržby z prodeje výrobků a služeb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560694137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II.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Tržby z prodeje zboží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1813195072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Výkonová spotřeba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1589652827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B.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Změna stavu zásob vlastní činnosti (+/-)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53686039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Aktivace (-)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2080020277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D.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Osobní náklady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379056358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E.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Úprava hodnot v provozní oblasti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3755629527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III.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Ostatní provozní výnosy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65228139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Ostatní provozní náklady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1707448236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Provozní výsledek hospodaření (+/-)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3109040160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IV. – VII.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Finanční výnosy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3763662364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G.- K.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Finanční náklady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3873240599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Finanční výsledek hospodaření (+/-)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1770782960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Výsledek hospodaření před zdaněním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861546475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L.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Daň z příjmu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755599611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Výsledek hospodaření po zdanění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1168327107"/>
                  </a:ext>
                </a:extLst>
              </a:tr>
              <a:tr h="18921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Výsledek hospodaření za účetní období (+/-)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2205497601"/>
                  </a:ext>
                </a:extLst>
              </a:tr>
              <a:tr h="349476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tc>
                  <a:txBody>
                    <a:bodyPr/>
                    <a:lstStyle/>
                    <a:p>
                      <a:pPr marL="635" indent="-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Čistý obrat za účetní období = I. + II. + III. + IV. + V. + VI. + VII.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28" marR="68361" marT="36856" marB="0"/>
                </a:tc>
                <a:extLst>
                  <a:ext uri="{0D108BD9-81ED-4DB2-BD59-A6C34878D82A}">
                    <a16:rowId xmlns:a16="http://schemas.microsoft.com/office/drawing/2014/main" val="379916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4902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podnikání ve formě a.s., s.r.o., …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71" y="1521520"/>
            <a:ext cx="10753200" cy="4526693"/>
          </a:xfrm>
        </p:spPr>
        <p:txBody>
          <a:bodyPr/>
          <a:lstStyle/>
          <a:p>
            <a:pPr lvl="0"/>
            <a:r>
              <a:rPr lang="cs-CZ" altLang="cs-CZ" sz="2200" dirty="0"/>
              <a:t>Mezi rozvahou a výkazem zisku a ztráty existuje vnitřní propojení prostřednictvím výsledku hospodaření;</a:t>
            </a:r>
          </a:p>
          <a:p>
            <a:r>
              <a:rPr lang="cs-CZ" sz="2200" dirty="0"/>
              <a:t>Příloha musí obsahovat informace o použití obecných účetních zásad, o použitých účetních metodách, způsobech oceňování, způsobech odpisování;</a:t>
            </a:r>
          </a:p>
          <a:p>
            <a:r>
              <a:rPr lang="cs-CZ" sz="2200" dirty="0"/>
              <a:t>Příloha zobrazuje použité odchylky od účetních metod, které vedly k věrnému a poctivému zobrazení dané skutečnosti;</a:t>
            </a:r>
          </a:p>
          <a:p>
            <a:r>
              <a:rPr lang="cs-CZ" sz="2200" dirty="0"/>
              <a:t>Přehled o peněžních tocích se uvádí peněžní toky z provozních, investičních a finančních činností, které umožňují získat informace o stavu a pohybu peněz; </a:t>
            </a:r>
          </a:p>
          <a:p>
            <a:r>
              <a:rPr lang="cs-CZ" sz="2200" dirty="0"/>
              <a:t>Výkaz o změnách VK - přehled o změnách jednotlivých složek vlastního kapitálu, které vyjadřují zvýšení nebo snížení složek vlastního kapitálu za účetní období.</a:t>
            </a:r>
            <a:endParaRPr lang="cs-CZ" altLang="cs-CZ" sz="2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7255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-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Právní úprava účetnictví veřejného sektoru v České republice</a:t>
            </a:r>
          </a:p>
          <a:p>
            <a:pPr marL="72000" lvl="0" indent="0">
              <a:buNone/>
            </a:pPr>
            <a:endParaRPr lang="cs-CZ" sz="2200" dirty="0"/>
          </a:p>
          <a:p>
            <a:pPr marL="72000" indent="0">
              <a:buNone/>
            </a:pPr>
            <a:r>
              <a:rPr lang="cs-CZ" sz="2200" b="1" dirty="0"/>
              <a:t>Zákon č. 563/1991 Sb. o účetnictví</a:t>
            </a:r>
            <a:r>
              <a:rPr lang="cs-CZ" sz="2200" dirty="0"/>
              <a:t> je základním účetním předpisem.</a:t>
            </a:r>
          </a:p>
          <a:p>
            <a:pPr marL="72000" indent="0">
              <a:buNone/>
            </a:pPr>
            <a:r>
              <a:rPr lang="cs-CZ" sz="2200" dirty="0"/>
              <a:t>V ZoÚ je stanoven rozsah vedení účetnictví, náležitosti dokladů, povinné účetní knihy. Zákon se také věnuje účetní závěrce, jejímu obsahu, ověřování a zveřejňování. A v neposlední řadě se věnuje i oceňování, inventarizaci majetku a závazků účetní jednotky. Územní samosprávné celky - obce musí povinně účtovat v soustavě účetnictví (podvojného účetnictví).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1777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-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51" y="1211553"/>
            <a:ext cx="10753200" cy="4518945"/>
          </a:xfrm>
        </p:spPr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Vyhlášky – aktuálně existuje pět platných a účinných vyhlášek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Vyhláška č. 410/2009 Sb.</a:t>
            </a: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kterou se provádějí některá ustanovení zákona č. 563/1991 Sb., o účetnictví, ve znění pozdějších předpisů. Nejdůležitějším cílem této vyhlášky je vymezit obsahovou náplň položek účetní závěrky a určit použití jednotlivých účetních metod.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Vyhláška č. 383/2009 Sb.</a:t>
            </a: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o účetních záznamech v technické formě vybraných účetních jednotek a jejich předávání do centrálního systému účetních informací státu a o požadavcích na technické a smíšené formy účetních záznamů. (technická vyhláška o účetních záznamech, </a:t>
            </a:r>
            <a:r>
              <a:rPr lang="cs-CZ" sz="1800" dirty="0"/>
              <a:t>účinnost 1. 1. 2010</a:t>
            </a: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Vyhláška č. 270/2010 Sb.</a:t>
            </a: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se zabývá inventarizacemi majetku a závazků u VÚJ. (</a:t>
            </a:r>
            <a:r>
              <a:rPr lang="cs-CZ" sz="1800" dirty="0"/>
              <a:t>účinná od 5. 10. 2010)</a:t>
            </a:r>
            <a:endParaRPr lang="cs-CZ" altLang="cs-CZ" sz="18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Vyhláška č. 220/2013 Sb.</a:t>
            </a: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o schvalování účetních závěrek vybraných účetních jednotek řeší problematiku schvalování účetních závěrek některých vybraných účetních jednotek. (účinnost 1. 8. 2013)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Konsolidační </a:t>
            </a:r>
            <a:r>
              <a:rPr lang="cs-CZ" alt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Vyhláška č. 312/2014 Sb.</a:t>
            </a:r>
            <a:r>
              <a:rPr lang="cs-CZ" alt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o podmínkách sestavení účetních výkazů za Českou republiku. (účinná 1. 1. 2015)</a:t>
            </a:r>
            <a:endParaRPr lang="cs-CZ" altLang="cs-CZ" sz="1800" dirty="0"/>
          </a:p>
          <a:p>
            <a:pPr marL="72000" lvl="0" indent="0">
              <a:buNone/>
            </a:pPr>
            <a:endParaRPr lang="cs-CZ" sz="2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5165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-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Právní úprava účetnictví veřejného sektoru v České republice</a:t>
            </a:r>
          </a:p>
          <a:p>
            <a:pPr marL="72000" lvl="0" indent="0">
              <a:buNone/>
            </a:pPr>
            <a:endParaRPr lang="cs-CZ" sz="2200" dirty="0"/>
          </a:p>
          <a:p>
            <a:r>
              <a:rPr lang="cs-CZ" sz="2200" b="1" dirty="0"/>
              <a:t>České účetní standardy</a:t>
            </a:r>
            <a:r>
              <a:rPr lang="cs-CZ" sz="2200" dirty="0"/>
              <a:t> pro vybrané účetní jednotky;</a:t>
            </a:r>
          </a:p>
          <a:p>
            <a:r>
              <a:rPr lang="cs-CZ" sz="2200" dirty="0"/>
              <a:t>Určují bližší popis účetních metod a účetních postupů;</a:t>
            </a:r>
          </a:p>
          <a:p>
            <a:r>
              <a:rPr lang="cs-CZ" sz="2200" dirty="0"/>
              <a:t>Aktuálně je vydáno 10 účetních standardů;</a:t>
            </a:r>
          </a:p>
          <a:p>
            <a:r>
              <a:rPr lang="cs-CZ" sz="2200" dirty="0"/>
              <a:t>Nejsou řešeny všechny potřebné oblasti.</a:t>
            </a:r>
            <a:r>
              <a:rPr lang="cs-CZ" dirty="0"/>
              <a:t> </a:t>
            </a:r>
            <a:endParaRPr lang="cs-CZ" sz="2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67604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Účetnictví veřejného sektoru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informační systém, prvky systému představují jednotlivé účetní záznamy;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záznamy - podoba účetních dokladů, účetních zápisů, účetních knih, odpisového plánu, inventurních soupisů, účtového rozvrhu, účetní závěrky a výroční zprávy;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účet slouží k zachycení stavu a pohybu majetku, závazků, nákladů a výnosů;</a:t>
            </a:r>
          </a:p>
          <a:p>
            <a:r>
              <a:rPr lang="cs-CZ" altLang="cs-CZ" sz="2200" dirty="0">
                <a:ea typeface="Times New Roman" panose="02020603050405020304" pitchFamily="18" charset="0"/>
                <a:cs typeface="Calibri" panose="020F0502020204030204" pitchFamily="34" charset="0"/>
              </a:rPr>
              <a:t>účet (konto) plní funkce - umožňuje třídění údajů o operacích; zabezpečuje sledování příslušného druhu prostředků či zdrojů; usnadňuje příjem informací u uživatelů;  zajišťuje dvoustrannost při třídění údajů (účtování podvojnými zápisy);</a:t>
            </a:r>
            <a:r>
              <a:rPr lang="cs-CZ" altLang="cs-CZ" sz="2200" dirty="0">
                <a:ea typeface="Calibri" panose="020F0502020204030204" pitchFamily="34" charset="0"/>
              </a:rPr>
              <a:t> třídí a sumarizuje údaje z dokladů ve vzájemných souvislostech.</a:t>
            </a:r>
            <a:r>
              <a:rPr lang="cs-CZ" altLang="cs-CZ" sz="22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493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Organizační formy podnikání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237" y="1825625"/>
            <a:ext cx="113244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Při své hospodářské činnosti může obec využít více organizačních forem (</a:t>
            </a:r>
            <a:r>
              <a:rPr lang="cs-CZ" i="1" dirty="0" err="1"/>
              <a:t>Ctibůrková</a:t>
            </a:r>
            <a:r>
              <a:rPr lang="cs-CZ" i="1" dirty="0"/>
              <a:t> 2006):</a:t>
            </a:r>
          </a:p>
          <a:p>
            <a:pPr marL="0" indent="0">
              <a:buNone/>
            </a:pPr>
            <a:endParaRPr lang="cs-CZ" sz="500" i="1" dirty="0"/>
          </a:p>
          <a:p>
            <a:pPr lvl="1"/>
            <a:r>
              <a:rPr lang="cs-CZ" dirty="0"/>
              <a:t>podnikání vlastním jménem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zřízení nebo založení vlastních neziskových organizací a obchodních společností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stát se spoluzakladatelem obchodních společností či vložit do nich svůj majetek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sdružování se s ostatními subjekty a hospodařit tak se sdruženými prostředky</a:t>
            </a:r>
          </a:p>
        </p:txBody>
      </p:sp>
    </p:spTree>
    <p:extLst>
      <p:ext uri="{BB962C8B-B14F-4D97-AF65-F5344CB8AC3E}">
        <p14:creationId xmlns:p14="http://schemas.microsoft.com/office/powerpoint/2010/main" val="40866924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lvl="0" indent="0">
              <a:buNone/>
            </a:pPr>
            <a:r>
              <a:rPr lang="cs-CZ" sz="2200" b="1" dirty="0"/>
              <a:t>Systém účetního výkaznictví</a:t>
            </a:r>
          </a:p>
          <a:p>
            <a:r>
              <a:rPr lang="cs-CZ" sz="2200" dirty="0"/>
              <a:t>Účetní závěrka je tvořena souborem účetních výkazů;</a:t>
            </a:r>
          </a:p>
          <a:p>
            <a:r>
              <a:rPr lang="cs-CZ" altLang="cs-CZ" sz="2400" dirty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Rozvaha, výkaz zisku a ztráty;</a:t>
            </a:r>
          </a:p>
          <a:p>
            <a:r>
              <a:rPr lang="cs-CZ" altLang="cs-CZ" sz="2400" dirty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Sestavení přílohy (vysvětluje a doplňuje informace v rozvaze a VZZ);</a:t>
            </a:r>
          </a:p>
          <a:p>
            <a:r>
              <a:rPr lang="cs-CZ" altLang="cs-CZ" sz="2400" dirty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Sestavení přehledu o peněžních tocích (cash flow) a přehledu o změnách vlastního kapitálu.</a:t>
            </a:r>
            <a:r>
              <a:rPr lang="cs-CZ" altLang="cs-CZ" sz="800" dirty="0"/>
              <a:t> </a:t>
            </a:r>
            <a:endParaRPr lang="cs-CZ" altLang="cs-CZ" sz="3600" dirty="0">
              <a:latin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8663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47496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/>
              <a:t>Průběh účetní uzávěrky a závěrky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Group 97804">
            <a:extLst>
              <a:ext uri="{FF2B5EF4-FFF2-40B4-BE49-F238E27FC236}">
                <a16:creationId xmlns:a16="http://schemas.microsoft.com/office/drawing/2014/main" id="{48DDFF19-4362-4092-97E6-54E9CD71668E}"/>
              </a:ext>
            </a:extLst>
          </p:cNvPr>
          <p:cNvGrpSpPr/>
          <p:nvPr/>
        </p:nvGrpSpPr>
        <p:grpSpPr>
          <a:xfrm>
            <a:off x="1034513" y="2564974"/>
            <a:ext cx="6675894" cy="2952422"/>
            <a:chOff x="0" y="0"/>
            <a:chExt cx="4956048" cy="2136248"/>
          </a:xfrm>
        </p:grpSpPr>
        <p:sp>
          <p:nvSpPr>
            <p:cNvPr id="10" name="Shape 3629">
              <a:extLst>
                <a:ext uri="{FF2B5EF4-FFF2-40B4-BE49-F238E27FC236}">
                  <a16:creationId xmlns:a16="http://schemas.microsoft.com/office/drawing/2014/main" id="{F79CC459-AEF5-4CC7-9941-8D6B2E921663}"/>
                </a:ext>
              </a:extLst>
            </p:cNvPr>
            <p:cNvSpPr/>
            <p:nvPr/>
          </p:nvSpPr>
          <p:spPr>
            <a:xfrm>
              <a:off x="3496056" y="1103376"/>
              <a:ext cx="984504" cy="428244"/>
            </a:xfrm>
            <a:custGeom>
              <a:avLst/>
              <a:gdLst/>
              <a:ahLst/>
              <a:cxnLst/>
              <a:rect l="0" t="0" r="0" b="0"/>
              <a:pathLst>
                <a:path w="984504" h="428244">
                  <a:moveTo>
                    <a:pt x="0" y="0"/>
                  </a:moveTo>
                  <a:lnTo>
                    <a:pt x="24384" y="0"/>
                  </a:lnTo>
                  <a:lnTo>
                    <a:pt x="24384" y="342900"/>
                  </a:lnTo>
                  <a:lnTo>
                    <a:pt x="972312" y="342900"/>
                  </a:lnTo>
                  <a:cubicBezTo>
                    <a:pt x="978408" y="342900"/>
                    <a:pt x="984504" y="347472"/>
                    <a:pt x="984504" y="355092"/>
                  </a:cubicBezTo>
                  <a:lnTo>
                    <a:pt x="984504" y="428244"/>
                  </a:lnTo>
                  <a:lnTo>
                    <a:pt x="960120" y="428244"/>
                  </a:lnTo>
                  <a:lnTo>
                    <a:pt x="960120" y="367284"/>
                  </a:lnTo>
                  <a:lnTo>
                    <a:pt x="12192" y="367284"/>
                  </a:lnTo>
                  <a:cubicBezTo>
                    <a:pt x="4572" y="367284"/>
                    <a:pt x="0" y="362712"/>
                    <a:pt x="0" y="35509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630">
              <a:extLst>
                <a:ext uri="{FF2B5EF4-FFF2-40B4-BE49-F238E27FC236}">
                  <a16:creationId xmlns:a16="http://schemas.microsoft.com/office/drawing/2014/main" id="{C79C7AC6-BF07-4B51-B465-09360CCFBFDE}"/>
                </a:ext>
              </a:extLst>
            </p:cNvPr>
            <p:cNvSpPr/>
            <p:nvPr/>
          </p:nvSpPr>
          <p:spPr>
            <a:xfrm>
              <a:off x="3489960" y="1103376"/>
              <a:ext cx="30480" cy="428244"/>
            </a:xfrm>
            <a:custGeom>
              <a:avLst/>
              <a:gdLst/>
              <a:ahLst/>
              <a:cxnLst/>
              <a:rect l="0" t="0" r="0" b="0"/>
              <a:pathLst>
                <a:path w="30480" h="428244">
                  <a:moveTo>
                    <a:pt x="6096" y="0"/>
                  </a:moveTo>
                  <a:lnTo>
                    <a:pt x="30480" y="0"/>
                  </a:lnTo>
                  <a:lnTo>
                    <a:pt x="30480" y="355092"/>
                  </a:lnTo>
                  <a:cubicBezTo>
                    <a:pt x="30480" y="358902"/>
                    <a:pt x="29337" y="361950"/>
                    <a:pt x="27242" y="364045"/>
                  </a:cubicBezTo>
                  <a:lnTo>
                    <a:pt x="25908" y="364528"/>
                  </a:lnTo>
                  <a:lnTo>
                    <a:pt x="25908" y="428244"/>
                  </a:lnTo>
                  <a:lnTo>
                    <a:pt x="0" y="428244"/>
                  </a:lnTo>
                  <a:lnTo>
                    <a:pt x="0" y="355092"/>
                  </a:lnTo>
                  <a:cubicBezTo>
                    <a:pt x="0" y="351282"/>
                    <a:pt x="1524" y="348234"/>
                    <a:pt x="4001" y="346139"/>
                  </a:cubicBezTo>
                  <a:lnTo>
                    <a:pt x="6096" y="345440"/>
                  </a:lnTo>
                  <a:lnTo>
                    <a:pt x="60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631">
              <a:extLst>
                <a:ext uri="{FF2B5EF4-FFF2-40B4-BE49-F238E27FC236}">
                  <a16:creationId xmlns:a16="http://schemas.microsoft.com/office/drawing/2014/main" id="{0680C4E8-7FDC-45A3-A2DF-D478D611DFAD}"/>
                </a:ext>
              </a:extLst>
            </p:cNvPr>
            <p:cNvSpPr/>
            <p:nvPr/>
          </p:nvSpPr>
          <p:spPr>
            <a:xfrm>
              <a:off x="2525268" y="1103376"/>
              <a:ext cx="995172" cy="428244"/>
            </a:xfrm>
            <a:custGeom>
              <a:avLst/>
              <a:gdLst/>
              <a:ahLst/>
              <a:cxnLst/>
              <a:rect l="0" t="0" r="0" b="0"/>
              <a:pathLst>
                <a:path w="995172" h="428244">
                  <a:moveTo>
                    <a:pt x="970788" y="0"/>
                  </a:moveTo>
                  <a:lnTo>
                    <a:pt x="995172" y="0"/>
                  </a:lnTo>
                  <a:lnTo>
                    <a:pt x="995172" y="355092"/>
                  </a:lnTo>
                  <a:cubicBezTo>
                    <a:pt x="995172" y="362712"/>
                    <a:pt x="990600" y="367284"/>
                    <a:pt x="982980" y="367284"/>
                  </a:cubicBezTo>
                  <a:lnTo>
                    <a:pt x="25908" y="367284"/>
                  </a:lnTo>
                  <a:lnTo>
                    <a:pt x="25908" y="428244"/>
                  </a:lnTo>
                  <a:lnTo>
                    <a:pt x="0" y="428244"/>
                  </a:lnTo>
                  <a:lnTo>
                    <a:pt x="0" y="355092"/>
                  </a:lnTo>
                  <a:cubicBezTo>
                    <a:pt x="0" y="347472"/>
                    <a:pt x="6096" y="342900"/>
                    <a:pt x="12192" y="342900"/>
                  </a:cubicBezTo>
                  <a:lnTo>
                    <a:pt x="970788" y="342900"/>
                  </a:lnTo>
                  <a:lnTo>
                    <a:pt x="97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632">
              <a:extLst>
                <a:ext uri="{FF2B5EF4-FFF2-40B4-BE49-F238E27FC236}">
                  <a16:creationId xmlns:a16="http://schemas.microsoft.com/office/drawing/2014/main" id="{97EFE78B-6A66-4408-9690-95A847283CCA}"/>
                </a:ext>
              </a:extLst>
            </p:cNvPr>
            <p:cNvSpPr/>
            <p:nvPr/>
          </p:nvSpPr>
          <p:spPr>
            <a:xfrm>
              <a:off x="1972056" y="557784"/>
              <a:ext cx="1548384" cy="44196"/>
            </a:xfrm>
            <a:custGeom>
              <a:avLst/>
              <a:gdLst/>
              <a:ahLst/>
              <a:cxnLst/>
              <a:rect l="0" t="0" r="0" b="0"/>
              <a:pathLst>
                <a:path w="1548384" h="44196">
                  <a:moveTo>
                    <a:pt x="0" y="0"/>
                  </a:moveTo>
                  <a:lnTo>
                    <a:pt x="1536192" y="0"/>
                  </a:lnTo>
                  <a:cubicBezTo>
                    <a:pt x="1543812" y="0"/>
                    <a:pt x="1548384" y="6096"/>
                    <a:pt x="1548384" y="13716"/>
                  </a:cubicBezTo>
                  <a:lnTo>
                    <a:pt x="1548384" y="44196"/>
                  </a:lnTo>
                  <a:lnTo>
                    <a:pt x="1524000" y="44196"/>
                  </a:lnTo>
                  <a:lnTo>
                    <a:pt x="1524000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119787">
              <a:extLst>
                <a:ext uri="{FF2B5EF4-FFF2-40B4-BE49-F238E27FC236}">
                  <a16:creationId xmlns:a16="http://schemas.microsoft.com/office/drawing/2014/main" id="{5B401CDD-3109-4CBF-A1CA-284EE5ECEBF6}"/>
                </a:ext>
              </a:extLst>
            </p:cNvPr>
            <p:cNvSpPr/>
            <p:nvPr/>
          </p:nvSpPr>
          <p:spPr>
            <a:xfrm>
              <a:off x="1476756" y="1301496"/>
              <a:ext cx="25908" cy="230124"/>
            </a:xfrm>
            <a:custGeom>
              <a:avLst/>
              <a:gdLst/>
              <a:ahLst/>
              <a:cxnLst/>
              <a:rect l="0" t="0" r="0" b="0"/>
              <a:pathLst>
                <a:path w="25908" h="230124">
                  <a:moveTo>
                    <a:pt x="0" y="0"/>
                  </a:moveTo>
                  <a:lnTo>
                    <a:pt x="25908" y="0"/>
                  </a:lnTo>
                  <a:lnTo>
                    <a:pt x="25908" y="230124"/>
                  </a:lnTo>
                  <a:lnTo>
                    <a:pt x="0" y="23012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634">
              <a:extLst>
                <a:ext uri="{FF2B5EF4-FFF2-40B4-BE49-F238E27FC236}">
                  <a16:creationId xmlns:a16="http://schemas.microsoft.com/office/drawing/2014/main" id="{EAEBC5FB-FABE-4A1C-8A72-34BD411ADBFB}"/>
                </a:ext>
              </a:extLst>
            </p:cNvPr>
            <p:cNvSpPr/>
            <p:nvPr/>
          </p:nvSpPr>
          <p:spPr>
            <a:xfrm>
              <a:off x="1476756" y="571500"/>
              <a:ext cx="507492" cy="228600"/>
            </a:xfrm>
            <a:custGeom>
              <a:avLst/>
              <a:gdLst/>
              <a:ahLst/>
              <a:cxnLst/>
              <a:rect l="0" t="0" r="0" b="0"/>
              <a:pathLst>
                <a:path w="507492" h="228600">
                  <a:moveTo>
                    <a:pt x="483108" y="0"/>
                  </a:moveTo>
                  <a:lnTo>
                    <a:pt x="507492" y="0"/>
                  </a:lnTo>
                  <a:lnTo>
                    <a:pt x="507492" y="155448"/>
                  </a:lnTo>
                  <a:cubicBezTo>
                    <a:pt x="507492" y="163068"/>
                    <a:pt x="502920" y="169163"/>
                    <a:pt x="495300" y="169163"/>
                  </a:cubicBezTo>
                  <a:lnTo>
                    <a:pt x="25908" y="169163"/>
                  </a:lnTo>
                  <a:lnTo>
                    <a:pt x="25908" y="228600"/>
                  </a:lnTo>
                  <a:lnTo>
                    <a:pt x="0" y="228600"/>
                  </a:lnTo>
                  <a:lnTo>
                    <a:pt x="0" y="155448"/>
                  </a:lnTo>
                  <a:cubicBezTo>
                    <a:pt x="0" y="149351"/>
                    <a:pt x="6096" y="143256"/>
                    <a:pt x="12192" y="143256"/>
                  </a:cubicBezTo>
                  <a:lnTo>
                    <a:pt x="483108" y="143256"/>
                  </a:lnTo>
                  <a:lnTo>
                    <a:pt x="4831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119788">
              <a:extLst>
                <a:ext uri="{FF2B5EF4-FFF2-40B4-BE49-F238E27FC236}">
                  <a16:creationId xmlns:a16="http://schemas.microsoft.com/office/drawing/2014/main" id="{8CB4D4FF-B2EE-4964-9D92-2CBC13D7CF0A}"/>
                </a:ext>
              </a:extLst>
            </p:cNvPr>
            <p:cNvSpPr/>
            <p:nvPr/>
          </p:nvSpPr>
          <p:spPr>
            <a:xfrm>
              <a:off x="428244" y="1301496"/>
              <a:ext cx="25908" cy="230124"/>
            </a:xfrm>
            <a:custGeom>
              <a:avLst/>
              <a:gdLst/>
              <a:ahLst/>
              <a:cxnLst/>
              <a:rect l="0" t="0" r="0" b="0"/>
              <a:pathLst>
                <a:path w="25908" h="230124">
                  <a:moveTo>
                    <a:pt x="0" y="0"/>
                  </a:moveTo>
                  <a:lnTo>
                    <a:pt x="25908" y="0"/>
                  </a:lnTo>
                  <a:lnTo>
                    <a:pt x="25908" y="230124"/>
                  </a:lnTo>
                  <a:lnTo>
                    <a:pt x="0" y="23012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3636">
              <a:extLst>
                <a:ext uri="{FF2B5EF4-FFF2-40B4-BE49-F238E27FC236}">
                  <a16:creationId xmlns:a16="http://schemas.microsoft.com/office/drawing/2014/main" id="{03F8FA8D-519C-4145-8C2B-68B42CDDBC15}"/>
                </a:ext>
              </a:extLst>
            </p:cNvPr>
            <p:cNvSpPr/>
            <p:nvPr/>
          </p:nvSpPr>
          <p:spPr>
            <a:xfrm>
              <a:off x="428244" y="571500"/>
              <a:ext cx="1556004" cy="228600"/>
            </a:xfrm>
            <a:custGeom>
              <a:avLst/>
              <a:gdLst/>
              <a:ahLst/>
              <a:cxnLst/>
              <a:rect l="0" t="0" r="0" b="0"/>
              <a:pathLst>
                <a:path w="1556004" h="228600">
                  <a:moveTo>
                    <a:pt x="1531620" y="0"/>
                  </a:moveTo>
                  <a:lnTo>
                    <a:pt x="1556004" y="0"/>
                  </a:lnTo>
                  <a:lnTo>
                    <a:pt x="1556004" y="155448"/>
                  </a:lnTo>
                  <a:cubicBezTo>
                    <a:pt x="1556004" y="163068"/>
                    <a:pt x="1551432" y="169163"/>
                    <a:pt x="1543812" y="169163"/>
                  </a:cubicBezTo>
                  <a:lnTo>
                    <a:pt x="25908" y="169163"/>
                  </a:lnTo>
                  <a:lnTo>
                    <a:pt x="25908" y="228600"/>
                  </a:lnTo>
                  <a:lnTo>
                    <a:pt x="0" y="228600"/>
                  </a:lnTo>
                  <a:lnTo>
                    <a:pt x="0" y="155448"/>
                  </a:lnTo>
                  <a:cubicBezTo>
                    <a:pt x="0" y="149351"/>
                    <a:pt x="6096" y="143256"/>
                    <a:pt x="12192" y="143256"/>
                  </a:cubicBezTo>
                  <a:lnTo>
                    <a:pt x="1531620" y="143256"/>
                  </a:lnTo>
                  <a:lnTo>
                    <a:pt x="15316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8" name="Picture 3638">
              <a:extLst>
                <a:ext uri="{FF2B5EF4-FFF2-40B4-BE49-F238E27FC236}">
                  <a16:creationId xmlns:a16="http://schemas.microsoft.com/office/drawing/2014/main" id="{9DBC6DA0-722C-4184-A156-1A346BFD794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4152" y="0"/>
              <a:ext cx="923544" cy="612648"/>
            </a:xfrm>
            <a:prstGeom prst="rect">
              <a:avLst/>
            </a:prstGeom>
          </p:spPr>
        </p:pic>
        <p:sp>
          <p:nvSpPr>
            <p:cNvPr id="19" name="Shape 3639">
              <a:extLst>
                <a:ext uri="{FF2B5EF4-FFF2-40B4-BE49-F238E27FC236}">
                  <a16:creationId xmlns:a16="http://schemas.microsoft.com/office/drawing/2014/main" id="{FBFB410B-014B-450B-8758-1CF35611C736}"/>
                </a:ext>
              </a:extLst>
            </p:cNvPr>
            <p:cNvSpPr/>
            <p:nvPr/>
          </p:nvSpPr>
          <p:spPr>
            <a:xfrm>
              <a:off x="583692" y="105156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53340" y="0"/>
                  </a:moveTo>
                  <a:lnTo>
                    <a:pt x="399288" y="0"/>
                  </a:lnTo>
                  <a:lnTo>
                    <a:pt x="399288" y="9144"/>
                  </a:lnTo>
                  <a:lnTo>
                    <a:pt x="54864" y="9144"/>
                  </a:lnTo>
                  <a:lnTo>
                    <a:pt x="44196" y="10668"/>
                  </a:lnTo>
                  <a:lnTo>
                    <a:pt x="45720" y="10668"/>
                  </a:lnTo>
                  <a:lnTo>
                    <a:pt x="36576" y="13716"/>
                  </a:lnTo>
                  <a:lnTo>
                    <a:pt x="28956" y="18288"/>
                  </a:lnTo>
                  <a:lnTo>
                    <a:pt x="28956" y="16764"/>
                  </a:lnTo>
                  <a:lnTo>
                    <a:pt x="21336" y="22860"/>
                  </a:lnTo>
                  <a:lnTo>
                    <a:pt x="22860" y="22860"/>
                  </a:lnTo>
                  <a:lnTo>
                    <a:pt x="16764" y="30480"/>
                  </a:lnTo>
                  <a:lnTo>
                    <a:pt x="16764" y="28956"/>
                  </a:lnTo>
                  <a:lnTo>
                    <a:pt x="12192" y="38100"/>
                  </a:lnTo>
                  <a:lnTo>
                    <a:pt x="12192" y="36576"/>
                  </a:lnTo>
                  <a:lnTo>
                    <a:pt x="9144" y="45720"/>
                  </a:lnTo>
                  <a:lnTo>
                    <a:pt x="10668" y="45720"/>
                  </a:lnTo>
                  <a:lnTo>
                    <a:pt x="9144" y="54864"/>
                  </a:lnTo>
                  <a:lnTo>
                    <a:pt x="9144" y="455676"/>
                  </a:lnTo>
                  <a:lnTo>
                    <a:pt x="10668" y="466344"/>
                  </a:lnTo>
                  <a:lnTo>
                    <a:pt x="9144" y="464820"/>
                  </a:lnTo>
                  <a:lnTo>
                    <a:pt x="12192" y="473964"/>
                  </a:lnTo>
                  <a:lnTo>
                    <a:pt x="16764" y="481584"/>
                  </a:lnTo>
                  <a:lnTo>
                    <a:pt x="22183" y="488358"/>
                  </a:lnTo>
                  <a:lnTo>
                    <a:pt x="28956" y="493776"/>
                  </a:lnTo>
                  <a:lnTo>
                    <a:pt x="36576" y="498348"/>
                  </a:lnTo>
                  <a:lnTo>
                    <a:pt x="45720" y="501396"/>
                  </a:lnTo>
                  <a:lnTo>
                    <a:pt x="44196" y="499872"/>
                  </a:lnTo>
                  <a:lnTo>
                    <a:pt x="54864" y="501396"/>
                  </a:lnTo>
                  <a:lnTo>
                    <a:pt x="399288" y="501396"/>
                  </a:lnTo>
                  <a:lnTo>
                    <a:pt x="399288" y="510540"/>
                  </a:lnTo>
                  <a:lnTo>
                    <a:pt x="44196" y="510540"/>
                  </a:lnTo>
                  <a:cubicBezTo>
                    <a:pt x="42672" y="510540"/>
                    <a:pt x="42672" y="510540"/>
                    <a:pt x="42672" y="510540"/>
                  </a:cubicBezTo>
                  <a:lnTo>
                    <a:pt x="33528" y="507492"/>
                  </a:lnTo>
                  <a:cubicBezTo>
                    <a:pt x="33528" y="507492"/>
                    <a:pt x="32004" y="505968"/>
                    <a:pt x="32004" y="505968"/>
                  </a:cubicBezTo>
                  <a:lnTo>
                    <a:pt x="24384" y="501396"/>
                  </a:lnTo>
                  <a:cubicBezTo>
                    <a:pt x="24384" y="501396"/>
                    <a:pt x="22860" y="501396"/>
                    <a:pt x="22860" y="501396"/>
                  </a:cubicBezTo>
                  <a:lnTo>
                    <a:pt x="15240" y="495300"/>
                  </a:lnTo>
                  <a:lnTo>
                    <a:pt x="9144" y="487680"/>
                  </a:lnTo>
                  <a:cubicBezTo>
                    <a:pt x="9144" y="487680"/>
                    <a:pt x="9144" y="486156"/>
                    <a:pt x="9144" y="486156"/>
                  </a:cubicBezTo>
                  <a:lnTo>
                    <a:pt x="4572" y="478536"/>
                  </a:lnTo>
                  <a:cubicBezTo>
                    <a:pt x="3048" y="477012"/>
                    <a:pt x="3048" y="477012"/>
                    <a:pt x="3048" y="477012"/>
                  </a:cubicBezTo>
                  <a:lnTo>
                    <a:pt x="0" y="467868"/>
                  </a:lnTo>
                  <a:cubicBezTo>
                    <a:pt x="0" y="467868"/>
                    <a:pt x="0" y="466344"/>
                    <a:pt x="0" y="466344"/>
                  </a:cubicBezTo>
                  <a:lnTo>
                    <a:pt x="0" y="54864"/>
                  </a:lnTo>
                  <a:lnTo>
                    <a:pt x="0" y="44196"/>
                  </a:lnTo>
                  <a:lnTo>
                    <a:pt x="3048" y="33528"/>
                  </a:lnTo>
                  <a:cubicBezTo>
                    <a:pt x="3048" y="33528"/>
                    <a:pt x="3048" y="33528"/>
                    <a:pt x="4572" y="33528"/>
                  </a:cubicBezTo>
                  <a:lnTo>
                    <a:pt x="9144" y="24384"/>
                  </a:lnTo>
                  <a:lnTo>
                    <a:pt x="15240" y="16764"/>
                  </a:lnTo>
                  <a:cubicBezTo>
                    <a:pt x="15240" y="16764"/>
                    <a:pt x="15240" y="16764"/>
                    <a:pt x="15240" y="15240"/>
                  </a:cubicBezTo>
                  <a:lnTo>
                    <a:pt x="22860" y="9144"/>
                  </a:lnTo>
                  <a:cubicBezTo>
                    <a:pt x="22860" y="9144"/>
                    <a:pt x="24384" y="9144"/>
                    <a:pt x="24384" y="9144"/>
                  </a:cubicBezTo>
                  <a:lnTo>
                    <a:pt x="32004" y="4572"/>
                  </a:lnTo>
                  <a:cubicBezTo>
                    <a:pt x="32004" y="4572"/>
                    <a:pt x="33528" y="4572"/>
                    <a:pt x="33528" y="4572"/>
                  </a:cubicBezTo>
                  <a:lnTo>
                    <a:pt x="42672" y="1524"/>
                  </a:lnTo>
                  <a:cubicBezTo>
                    <a:pt x="42672" y="1524"/>
                    <a:pt x="42672" y="1524"/>
                    <a:pt x="44196" y="1524"/>
                  </a:cubicBezTo>
                  <a:lnTo>
                    <a:pt x="533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5A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Shape 3640">
              <a:extLst>
                <a:ext uri="{FF2B5EF4-FFF2-40B4-BE49-F238E27FC236}">
                  <a16:creationId xmlns:a16="http://schemas.microsoft.com/office/drawing/2014/main" id="{27ADDC52-B321-4739-AF72-EE169B834593}"/>
                </a:ext>
              </a:extLst>
            </p:cNvPr>
            <p:cNvSpPr/>
            <p:nvPr/>
          </p:nvSpPr>
          <p:spPr>
            <a:xfrm>
              <a:off x="982980" y="105156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44424" y="0"/>
                  </a:lnTo>
                  <a:lnTo>
                    <a:pt x="355092" y="1524"/>
                  </a:lnTo>
                  <a:lnTo>
                    <a:pt x="365760" y="4572"/>
                  </a:lnTo>
                  <a:lnTo>
                    <a:pt x="374904" y="9144"/>
                  </a:lnTo>
                  <a:lnTo>
                    <a:pt x="382524" y="15240"/>
                  </a:lnTo>
                  <a:cubicBezTo>
                    <a:pt x="382524" y="16764"/>
                    <a:pt x="382524" y="16764"/>
                    <a:pt x="384048" y="16764"/>
                  </a:cubicBezTo>
                  <a:lnTo>
                    <a:pt x="390144" y="24384"/>
                  </a:lnTo>
                  <a:lnTo>
                    <a:pt x="394716" y="33528"/>
                  </a:lnTo>
                  <a:lnTo>
                    <a:pt x="397764" y="44196"/>
                  </a:lnTo>
                  <a:lnTo>
                    <a:pt x="399288" y="54864"/>
                  </a:lnTo>
                  <a:lnTo>
                    <a:pt x="399288" y="455676"/>
                  </a:lnTo>
                  <a:lnTo>
                    <a:pt x="397764" y="466344"/>
                  </a:lnTo>
                  <a:cubicBezTo>
                    <a:pt x="397764" y="466344"/>
                    <a:pt x="397764" y="467868"/>
                    <a:pt x="397764" y="467868"/>
                  </a:cubicBezTo>
                  <a:lnTo>
                    <a:pt x="394716" y="477012"/>
                  </a:lnTo>
                  <a:cubicBezTo>
                    <a:pt x="394716" y="477012"/>
                    <a:pt x="394716" y="477012"/>
                    <a:pt x="394716" y="478536"/>
                  </a:cubicBezTo>
                  <a:lnTo>
                    <a:pt x="390144" y="486156"/>
                  </a:lnTo>
                  <a:cubicBezTo>
                    <a:pt x="390144" y="486156"/>
                    <a:pt x="390144" y="487680"/>
                    <a:pt x="390144" y="487680"/>
                  </a:cubicBezTo>
                  <a:lnTo>
                    <a:pt x="384048" y="495300"/>
                  </a:lnTo>
                  <a:cubicBezTo>
                    <a:pt x="382524" y="495300"/>
                    <a:pt x="382524" y="495300"/>
                    <a:pt x="382524" y="495300"/>
                  </a:cubicBezTo>
                  <a:lnTo>
                    <a:pt x="374904" y="501396"/>
                  </a:lnTo>
                  <a:lnTo>
                    <a:pt x="365760" y="505968"/>
                  </a:lnTo>
                  <a:cubicBezTo>
                    <a:pt x="365760" y="505968"/>
                    <a:pt x="365760" y="507492"/>
                    <a:pt x="365760" y="507492"/>
                  </a:cubicBezTo>
                  <a:lnTo>
                    <a:pt x="355092" y="510540"/>
                  </a:lnTo>
                  <a:lnTo>
                    <a:pt x="0" y="510540"/>
                  </a:lnTo>
                  <a:lnTo>
                    <a:pt x="0" y="501396"/>
                  </a:lnTo>
                  <a:lnTo>
                    <a:pt x="344424" y="501396"/>
                  </a:lnTo>
                  <a:lnTo>
                    <a:pt x="353568" y="499872"/>
                  </a:lnTo>
                  <a:lnTo>
                    <a:pt x="353568" y="501396"/>
                  </a:lnTo>
                  <a:lnTo>
                    <a:pt x="362712" y="498348"/>
                  </a:lnTo>
                  <a:lnTo>
                    <a:pt x="361188" y="498348"/>
                  </a:lnTo>
                  <a:lnTo>
                    <a:pt x="370332" y="493776"/>
                  </a:lnTo>
                  <a:lnTo>
                    <a:pt x="368808" y="493776"/>
                  </a:lnTo>
                  <a:lnTo>
                    <a:pt x="376428" y="487680"/>
                  </a:lnTo>
                  <a:lnTo>
                    <a:pt x="376428" y="489204"/>
                  </a:lnTo>
                  <a:lnTo>
                    <a:pt x="382524" y="481584"/>
                  </a:lnTo>
                  <a:lnTo>
                    <a:pt x="381000" y="481584"/>
                  </a:lnTo>
                  <a:lnTo>
                    <a:pt x="385572" y="473964"/>
                  </a:lnTo>
                  <a:lnTo>
                    <a:pt x="388620" y="464820"/>
                  </a:lnTo>
                  <a:lnTo>
                    <a:pt x="388620" y="466344"/>
                  </a:lnTo>
                  <a:lnTo>
                    <a:pt x="390144" y="455676"/>
                  </a:lnTo>
                  <a:lnTo>
                    <a:pt x="390144" y="54864"/>
                  </a:lnTo>
                  <a:lnTo>
                    <a:pt x="388620" y="45720"/>
                  </a:lnTo>
                  <a:lnTo>
                    <a:pt x="385572" y="36576"/>
                  </a:lnTo>
                  <a:lnTo>
                    <a:pt x="385572" y="38100"/>
                  </a:lnTo>
                  <a:lnTo>
                    <a:pt x="381000" y="28956"/>
                  </a:lnTo>
                  <a:lnTo>
                    <a:pt x="382524" y="30480"/>
                  </a:lnTo>
                  <a:lnTo>
                    <a:pt x="376428" y="22860"/>
                  </a:lnTo>
                  <a:lnTo>
                    <a:pt x="368808" y="16764"/>
                  </a:lnTo>
                  <a:lnTo>
                    <a:pt x="370332" y="18288"/>
                  </a:lnTo>
                  <a:lnTo>
                    <a:pt x="361188" y="13716"/>
                  </a:lnTo>
                  <a:lnTo>
                    <a:pt x="362712" y="13716"/>
                  </a:lnTo>
                  <a:lnTo>
                    <a:pt x="353568" y="10668"/>
                  </a:lnTo>
                  <a:lnTo>
                    <a:pt x="34442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5A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Rectangle 3641">
              <a:extLst>
                <a:ext uri="{FF2B5EF4-FFF2-40B4-BE49-F238E27FC236}">
                  <a16:creationId xmlns:a16="http://schemas.microsoft.com/office/drawing/2014/main" id="{58ABFBBA-0C75-461F-8CEE-96F958AEDFAD}"/>
                </a:ext>
              </a:extLst>
            </p:cNvPr>
            <p:cNvSpPr/>
            <p:nvPr/>
          </p:nvSpPr>
          <p:spPr>
            <a:xfrm>
              <a:off x="675132" y="198117"/>
              <a:ext cx="855242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Inventarizace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642">
              <a:extLst>
                <a:ext uri="{FF2B5EF4-FFF2-40B4-BE49-F238E27FC236}">
                  <a16:creationId xmlns:a16="http://schemas.microsoft.com/office/drawing/2014/main" id="{4F606106-001C-42DA-B387-829ECC3C8E51}"/>
                </a:ext>
              </a:extLst>
            </p:cNvPr>
            <p:cNvSpPr/>
            <p:nvPr/>
          </p:nvSpPr>
          <p:spPr>
            <a:xfrm>
              <a:off x="758952" y="316989"/>
              <a:ext cx="632095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majetku a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643">
              <a:extLst>
                <a:ext uri="{FF2B5EF4-FFF2-40B4-BE49-F238E27FC236}">
                  <a16:creationId xmlns:a16="http://schemas.microsoft.com/office/drawing/2014/main" id="{F744FCC9-E2E7-44A2-9D1B-84C7DDF93B5F}"/>
                </a:ext>
              </a:extLst>
            </p:cNvPr>
            <p:cNvSpPr/>
            <p:nvPr/>
          </p:nvSpPr>
          <p:spPr>
            <a:xfrm>
              <a:off x="797052" y="435861"/>
              <a:ext cx="493656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závazků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3645">
              <a:extLst>
                <a:ext uri="{FF2B5EF4-FFF2-40B4-BE49-F238E27FC236}">
                  <a16:creationId xmlns:a16="http://schemas.microsoft.com/office/drawing/2014/main" id="{0E51E2D5-136C-4DC4-8F12-66D06BC4787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31620" y="44196"/>
              <a:ext cx="923544" cy="611124"/>
            </a:xfrm>
            <a:prstGeom prst="rect">
              <a:avLst/>
            </a:prstGeom>
          </p:spPr>
        </p:pic>
        <p:sp>
          <p:nvSpPr>
            <p:cNvPr id="25" name="Shape 3646">
              <a:extLst>
                <a:ext uri="{FF2B5EF4-FFF2-40B4-BE49-F238E27FC236}">
                  <a16:creationId xmlns:a16="http://schemas.microsoft.com/office/drawing/2014/main" id="{AD3230E7-A377-45F9-A942-A8A18BC75849}"/>
                </a:ext>
              </a:extLst>
            </p:cNvPr>
            <p:cNvSpPr/>
            <p:nvPr/>
          </p:nvSpPr>
          <p:spPr>
            <a:xfrm>
              <a:off x="1659636" y="147828"/>
              <a:ext cx="400812" cy="510540"/>
            </a:xfrm>
            <a:custGeom>
              <a:avLst/>
              <a:gdLst/>
              <a:ahLst/>
              <a:cxnLst/>
              <a:rect l="0" t="0" r="0" b="0"/>
              <a:pathLst>
                <a:path w="400812" h="510540">
                  <a:moveTo>
                    <a:pt x="54864" y="0"/>
                  </a:moveTo>
                  <a:lnTo>
                    <a:pt x="400812" y="0"/>
                  </a:lnTo>
                  <a:lnTo>
                    <a:pt x="400812" y="9144"/>
                  </a:lnTo>
                  <a:lnTo>
                    <a:pt x="56388" y="9144"/>
                  </a:lnTo>
                  <a:lnTo>
                    <a:pt x="45720" y="10668"/>
                  </a:lnTo>
                  <a:lnTo>
                    <a:pt x="47244" y="10668"/>
                  </a:lnTo>
                  <a:lnTo>
                    <a:pt x="38100" y="13716"/>
                  </a:lnTo>
                  <a:lnTo>
                    <a:pt x="30480" y="18288"/>
                  </a:lnTo>
                  <a:lnTo>
                    <a:pt x="30480" y="16764"/>
                  </a:lnTo>
                  <a:lnTo>
                    <a:pt x="22860" y="22861"/>
                  </a:lnTo>
                  <a:lnTo>
                    <a:pt x="24384" y="22861"/>
                  </a:lnTo>
                  <a:lnTo>
                    <a:pt x="18288" y="30480"/>
                  </a:lnTo>
                  <a:lnTo>
                    <a:pt x="18288" y="28956"/>
                  </a:lnTo>
                  <a:lnTo>
                    <a:pt x="13716" y="38100"/>
                  </a:lnTo>
                  <a:lnTo>
                    <a:pt x="13716" y="36576"/>
                  </a:lnTo>
                  <a:lnTo>
                    <a:pt x="10668" y="45720"/>
                  </a:lnTo>
                  <a:lnTo>
                    <a:pt x="10668" y="54864"/>
                  </a:lnTo>
                  <a:lnTo>
                    <a:pt x="10668" y="455676"/>
                  </a:lnTo>
                  <a:lnTo>
                    <a:pt x="10668" y="464820"/>
                  </a:lnTo>
                  <a:lnTo>
                    <a:pt x="13716" y="473964"/>
                  </a:lnTo>
                  <a:lnTo>
                    <a:pt x="18288" y="481585"/>
                  </a:lnTo>
                  <a:lnTo>
                    <a:pt x="23707" y="488358"/>
                  </a:lnTo>
                  <a:lnTo>
                    <a:pt x="30480" y="493776"/>
                  </a:lnTo>
                  <a:lnTo>
                    <a:pt x="38100" y="498349"/>
                  </a:lnTo>
                  <a:lnTo>
                    <a:pt x="47244" y="501397"/>
                  </a:lnTo>
                  <a:lnTo>
                    <a:pt x="45720" y="499873"/>
                  </a:lnTo>
                  <a:lnTo>
                    <a:pt x="54864" y="501397"/>
                  </a:lnTo>
                  <a:lnTo>
                    <a:pt x="400812" y="501397"/>
                  </a:lnTo>
                  <a:lnTo>
                    <a:pt x="400812" y="510540"/>
                  </a:lnTo>
                  <a:lnTo>
                    <a:pt x="45720" y="510540"/>
                  </a:lnTo>
                  <a:cubicBezTo>
                    <a:pt x="44196" y="510540"/>
                    <a:pt x="44196" y="510540"/>
                    <a:pt x="44196" y="510540"/>
                  </a:cubicBezTo>
                  <a:lnTo>
                    <a:pt x="35052" y="507492"/>
                  </a:lnTo>
                  <a:cubicBezTo>
                    <a:pt x="35052" y="507492"/>
                    <a:pt x="33528" y="507492"/>
                    <a:pt x="33528" y="505968"/>
                  </a:cubicBezTo>
                  <a:lnTo>
                    <a:pt x="25908" y="501397"/>
                  </a:lnTo>
                  <a:cubicBezTo>
                    <a:pt x="24384" y="501397"/>
                    <a:pt x="24384" y="501397"/>
                    <a:pt x="24384" y="501397"/>
                  </a:cubicBezTo>
                  <a:lnTo>
                    <a:pt x="16764" y="495300"/>
                  </a:lnTo>
                  <a:lnTo>
                    <a:pt x="10668" y="487680"/>
                  </a:lnTo>
                  <a:cubicBezTo>
                    <a:pt x="10668" y="487680"/>
                    <a:pt x="10668" y="486156"/>
                    <a:pt x="9144" y="486156"/>
                  </a:cubicBezTo>
                  <a:lnTo>
                    <a:pt x="4572" y="478536"/>
                  </a:lnTo>
                  <a:cubicBezTo>
                    <a:pt x="4572" y="478536"/>
                    <a:pt x="4572" y="477012"/>
                    <a:pt x="4572" y="477012"/>
                  </a:cubicBezTo>
                  <a:lnTo>
                    <a:pt x="1524" y="467868"/>
                  </a:lnTo>
                  <a:cubicBezTo>
                    <a:pt x="1524" y="467868"/>
                    <a:pt x="1524" y="467868"/>
                    <a:pt x="1524" y="466344"/>
                  </a:cubicBezTo>
                  <a:lnTo>
                    <a:pt x="0" y="457200"/>
                  </a:lnTo>
                  <a:lnTo>
                    <a:pt x="0" y="54864"/>
                  </a:lnTo>
                  <a:lnTo>
                    <a:pt x="1524" y="44197"/>
                  </a:lnTo>
                  <a:lnTo>
                    <a:pt x="4572" y="33528"/>
                  </a:lnTo>
                  <a:lnTo>
                    <a:pt x="9144" y="24385"/>
                  </a:lnTo>
                  <a:cubicBezTo>
                    <a:pt x="10668" y="24385"/>
                    <a:pt x="10668" y="24385"/>
                    <a:pt x="10668" y="24385"/>
                  </a:cubicBezTo>
                  <a:lnTo>
                    <a:pt x="16764" y="16764"/>
                  </a:lnTo>
                  <a:lnTo>
                    <a:pt x="24384" y="10668"/>
                  </a:lnTo>
                  <a:cubicBezTo>
                    <a:pt x="24384" y="9144"/>
                    <a:pt x="24384" y="9144"/>
                    <a:pt x="25908" y="9144"/>
                  </a:cubicBezTo>
                  <a:lnTo>
                    <a:pt x="33528" y="4573"/>
                  </a:lnTo>
                  <a:cubicBezTo>
                    <a:pt x="33528" y="4573"/>
                    <a:pt x="35052" y="4573"/>
                    <a:pt x="35052" y="4573"/>
                  </a:cubicBezTo>
                  <a:lnTo>
                    <a:pt x="44196" y="1524"/>
                  </a:lnTo>
                  <a:cubicBezTo>
                    <a:pt x="44196" y="1524"/>
                    <a:pt x="44196" y="1524"/>
                    <a:pt x="45720" y="1524"/>
                  </a:cubicBezTo>
                  <a:lnTo>
                    <a:pt x="548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5A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Shape 3647">
              <a:extLst>
                <a:ext uri="{FF2B5EF4-FFF2-40B4-BE49-F238E27FC236}">
                  <a16:creationId xmlns:a16="http://schemas.microsoft.com/office/drawing/2014/main" id="{54315588-8AB5-495E-8E44-17D4E0C03D61}"/>
                </a:ext>
              </a:extLst>
            </p:cNvPr>
            <p:cNvSpPr/>
            <p:nvPr/>
          </p:nvSpPr>
          <p:spPr>
            <a:xfrm>
              <a:off x="2060448" y="14782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44424" y="0"/>
                  </a:lnTo>
                  <a:lnTo>
                    <a:pt x="355092" y="1524"/>
                  </a:lnTo>
                  <a:lnTo>
                    <a:pt x="364236" y="4573"/>
                  </a:lnTo>
                  <a:cubicBezTo>
                    <a:pt x="365760" y="4573"/>
                    <a:pt x="365760" y="4573"/>
                    <a:pt x="365760" y="4573"/>
                  </a:cubicBezTo>
                  <a:lnTo>
                    <a:pt x="374904" y="9144"/>
                  </a:lnTo>
                  <a:cubicBezTo>
                    <a:pt x="374904" y="9144"/>
                    <a:pt x="374904" y="9144"/>
                    <a:pt x="374904" y="10668"/>
                  </a:cubicBezTo>
                  <a:lnTo>
                    <a:pt x="382524" y="16764"/>
                  </a:lnTo>
                  <a:lnTo>
                    <a:pt x="388620" y="24385"/>
                  </a:lnTo>
                  <a:cubicBezTo>
                    <a:pt x="390144" y="24385"/>
                    <a:pt x="390144" y="24385"/>
                    <a:pt x="390144" y="24385"/>
                  </a:cubicBezTo>
                  <a:lnTo>
                    <a:pt x="394716" y="33528"/>
                  </a:lnTo>
                  <a:lnTo>
                    <a:pt x="397764" y="44197"/>
                  </a:lnTo>
                  <a:lnTo>
                    <a:pt x="399288" y="54864"/>
                  </a:lnTo>
                  <a:lnTo>
                    <a:pt x="399288" y="455676"/>
                  </a:lnTo>
                  <a:lnTo>
                    <a:pt x="397764" y="466344"/>
                  </a:lnTo>
                  <a:cubicBezTo>
                    <a:pt x="397764" y="467868"/>
                    <a:pt x="397764" y="467868"/>
                    <a:pt x="397764" y="467868"/>
                  </a:cubicBezTo>
                  <a:lnTo>
                    <a:pt x="394716" y="477012"/>
                  </a:lnTo>
                  <a:cubicBezTo>
                    <a:pt x="394716" y="477012"/>
                    <a:pt x="394716" y="478536"/>
                    <a:pt x="394716" y="478536"/>
                  </a:cubicBezTo>
                  <a:lnTo>
                    <a:pt x="390144" y="486156"/>
                  </a:lnTo>
                  <a:cubicBezTo>
                    <a:pt x="390144" y="486156"/>
                    <a:pt x="390144" y="487680"/>
                    <a:pt x="388620" y="487680"/>
                  </a:cubicBezTo>
                  <a:lnTo>
                    <a:pt x="382524" y="495300"/>
                  </a:lnTo>
                  <a:lnTo>
                    <a:pt x="374904" y="501397"/>
                  </a:lnTo>
                  <a:lnTo>
                    <a:pt x="365760" y="505968"/>
                  </a:lnTo>
                  <a:cubicBezTo>
                    <a:pt x="365760" y="507492"/>
                    <a:pt x="365760" y="507492"/>
                    <a:pt x="364236" y="507492"/>
                  </a:cubicBezTo>
                  <a:lnTo>
                    <a:pt x="355092" y="510540"/>
                  </a:lnTo>
                  <a:lnTo>
                    <a:pt x="0" y="510540"/>
                  </a:lnTo>
                  <a:lnTo>
                    <a:pt x="0" y="501397"/>
                  </a:lnTo>
                  <a:lnTo>
                    <a:pt x="342900" y="501397"/>
                  </a:lnTo>
                  <a:lnTo>
                    <a:pt x="353568" y="499873"/>
                  </a:lnTo>
                  <a:lnTo>
                    <a:pt x="352044" y="501397"/>
                  </a:lnTo>
                  <a:lnTo>
                    <a:pt x="362712" y="498349"/>
                  </a:lnTo>
                  <a:lnTo>
                    <a:pt x="361188" y="498349"/>
                  </a:lnTo>
                  <a:lnTo>
                    <a:pt x="370332" y="493776"/>
                  </a:lnTo>
                  <a:lnTo>
                    <a:pt x="368808" y="493776"/>
                  </a:lnTo>
                  <a:lnTo>
                    <a:pt x="376428" y="487680"/>
                  </a:lnTo>
                  <a:lnTo>
                    <a:pt x="376428" y="489204"/>
                  </a:lnTo>
                  <a:lnTo>
                    <a:pt x="382524" y="481585"/>
                  </a:lnTo>
                  <a:lnTo>
                    <a:pt x="381000" y="481585"/>
                  </a:lnTo>
                  <a:lnTo>
                    <a:pt x="385572" y="473964"/>
                  </a:lnTo>
                  <a:lnTo>
                    <a:pt x="388620" y="464820"/>
                  </a:lnTo>
                  <a:lnTo>
                    <a:pt x="388620" y="466344"/>
                  </a:lnTo>
                  <a:lnTo>
                    <a:pt x="390144" y="455676"/>
                  </a:lnTo>
                  <a:lnTo>
                    <a:pt x="390144" y="56388"/>
                  </a:lnTo>
                  <a:lnTo>
                    <a:pt x="388620" y="45720"/>
                  </a:lnTo>
                  <a:lnTo>
                    <a:pt x="385572" y="36576"/>
                  </a:lnTo>
                  <a:lnTo>
                    <a:pt x="385572" y="38100"/>
                  </a:lnTo>
                  <a:lnTo>
                    <a:pt x="381000" y="28956"/>
                  </a:lnTo>
                  <a:lnTo>
                    <a:pt x="382524" y="30480"/>
                  </a:lnTo>
                  <a:lnTo>
                    <a:pt x="376428" y="22861"/>
                  </a:lnTo>
                  <a:lnTo>
                    <a:pt x="368808" y="16764"/>
                  </a:lnTo>
                  <a:lnTo>
                    <a:pt x="370332" y="18288"/>
                  </a:lnTo>
                  <a:lnTo>
                    <a:pt x="361188" y="13716"/>
                  </a:lnTo>
                  <a:lnTo>
                    <a:pt x="362712" y="13716"/>
                  </a:lnTo>
                  <a:lnTo>
                    <a:pt x="352044" y="10668"/>
                  </a:lnTo>
                  <a:lnTo>
                    <a:pt x="353568" y="10668"/>
                  </a:lnTo>
                  <a:lnTo>
                    <a:pt x="34442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5A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Rectangle 3648">
              <a:extLst>
                <a:ext uri="{FF2B5EF4-FFF2-40B4-BE49-F238E27FC236}">
                  <a16:creationId xmlns:a16="http://schemas.microsoft.com/office/drawing/2014/main" id="{416A4D1F-073C-4EF7-8BEF-AF4E67CCDAB4}"/>
                </a:ext>
              </a:extLst>
            </p:cNvPr>
            <p:cNvSpPr/>
            <p:nvPr/>
          </p:nvSpPr>
          <p:spPr>
            <a:xfrm>
              <a:off x="1722120" y="358137"/>
              <a:ext cx="899193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Uzavírání účtů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3650">
              <a:extLst>
                <a:ext uri="{FF2B5EF4-FFF2-40B4-BE49-F238E27FC236}">
                  <a16:creationId xmlns:a16="http://schemas.microsoft.com/office/drawing/2014/main" id="{96B828F5-B4A1-46F6-9E3E-4FB7464DB6B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774192"/>
              <a:ext cx="925068" cy="611124"/>
            </a:xfrm>
            <a:prstGeom prst="rect">
              <a:avLst/>
            </a:prstGeom>
          </p:spPr>
        </p:pic>
        <p:sp>
          <p:nvSpPr>
            <p:cNvPr id="29" name="Shape 3651">
              <a:extLst>
                <a:ext uri="{FF2B5EF4-FFF2-40B4-BE49-F238E27FC236}">
                  <a16:creationId xmlns:a16="http://schemas.microsoft.com/office/drawing/2014/main" id="{7A1E8160-E94E-4705-9DDF-6FF0D0FA8CAF}"/>
                </a:ext>
              </a:extLst>
            </p:cNvPr>
            <p:cNvSpPr/>
            <p:nvPr/>
          </p:nvSpPr>
          <p:spPr>
            <a:xfrm>
              <a:off x="129540" y="87934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54864" y="0"/>
                  </a:moveTo>
                  <a:lnTo>
                    <a:pt x="399288" y="0"/>
                  </a:lnTo>
                  <a:lnTo>
                    <a:pt x="399288" y="9144"/>
                  </a:lnTo>
                  <a:lnTo>
                    <a:pt x="54864" y="9144"/>
                  </a:lnTo>
                  <a:lnTo>
                    <a:pt x="45720" y="10668"/>
                  </a:lnTo>
                  <a:lnTo>
                    <a:pt x="36576" y="13715"/>
                  </a:lnTo>
                  <a:lnTo>
                    <a:pt x="38100" y="12192"/>
                  </a:lnTo>
                  <a:lnTo>
                    <a:pt x="28956" y="16764"/>
                  </a:lnTo>
                  <a:lnTo>
                    <a:pt x="30480" y="16764"/>
                  </a:lnTo>
                  <a:lnTo>
                    <a:pt x="22860" y="22860"/>
                  </a:lnTo>
                  <a:lnTo>
                    <a:pt x="16764" y="28956"/>
                  </a:lnTo>
                  <a:lnTo>
                    <a:pt x="12192" y="38100"/>
                  </a:lnTo>
                  <a:lnTo>
                    <a:pt x="13716" y="36576"/>
                  </a:lnTo>
                  <a:lnTo>
                    <a:pt x="10668" y="45720"/>
                  </a:lnTo>
                  <a:lnTo>
                    <a:pt x="9144" y="54864"/>
                  </a:lnTo>
                  <a:lnTo>
                    <a:pt x="9144" y="455676"/>
                  </a:lnTo>
                  <a:lnTo>
                    <a:pt x="10668" y="464820"/>
                  </a:lnTo>
                  <a:lnTo>
                    <a:pt x="13716" y="473964"/>
                  </a:lnTo>
                  <a:lnTo>
                    <a:pt x="12192" y="472440"/>
                  </a:lnTo>
                  <a:lnTo>
                    <a:pt x="16764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30480" y="493776"/>
                  </a:lnTo>
                  <a:lnTo>
                    <a:pt x="28956" y="493776"/>
                  </a:lnTo>
                  <a:lnTo>
                    <a:pt x="38100" y="498348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54864" y="501396"/>
                  </a:lnTo>
                  <a:lnTo>
                    <a:pt x="399288" y="501396"/>
                  </a:lnTo>
                  <a:lnTo>
                    <a:pt x="399288" y="510540"/>
                  </a:lnTo>
                  <a:lnTo>
                    <a:pt x="54864" y="510540"/>
                  </a:lnTo>
                  <a:lnTo>
                    <a:pt x="44196" y="509015"/>
                  </a:lnTo>
                  <a:cubicBezTo>
                    <a:pt x="44196" y="509015"/>
                    <a:pt x="44196" y="509015"/>
                    <a:pt x="42672" y="509015"/>
                  </a:cubicBezTo>
                  <a:lnTo>
                    <a:pt x="33528" y="505968"/>
                  </a:lnTo>
                  <a:lnTo>
                    <a:pt x="24384" y="501396"/>
                  </a:lnTo>
                  <a:lnTo>
                    <a:pt x="16764" y="495300"/>
                  </a:lnTo>
                  <a:cubicBezTo>
                    <a:pt x="16764" y="495300"/>
                    <a:pt x="15240" y="493776"/>
                    <a:pt x="15240" y="493776"/>
                  </a:cubicBezTo>
                  <a:lnTo>
                    <a:pt x="9144" y="486156"/>
                  </a:lnTo>
                  <a:lnTo>
                    <a:pt x="4572" y="477012"/>
                  </a:lnTo>
                  <a:lnTo>
                    <a:pt x="1524" y="467868"/>
                  </a:lnTo>
                  <a:cubicBezTo>
                    <a:pt x="1524" y="466344"/>
                    <a:pt x="1524" y="466344"/>
                    <a:pt x="1524" y="466344"/>
                  </a:cubicBezTo>
                  <a:lnTo>
                    <a:pt x="0" y="455676"/>
                  </a:lnTo>
                  <a:lnTo>
                    <a:pt x="0" y="54864"/>
                  </a:lnTo>
                  <a:lnTo>
                    <a:pt x="1524" y="44196"/>
                  </a:lnTo>
                  <a:cubicBezTo>
                    <a:pt x="1524" y="44196"/>
                    <a:pt x="1524" y="44196"/>
                    <a:pt x="1524" y="42672"/>
                  </a:cubicBezTo>
                  <a:lnTo>
                    <a:pt x="4572" y="33528"/>
                  </a:lnTo>
                  <a:lnTo>
                    <a:pt x="9144" y="24384"/>
                  </a:lnTo>
                  <a:cubicBezTo>
                    <a:pt x="9144" y="24384"/>
                    <a:pt x="9144" y="24384"/>
                    <a:pt x="9144" y="22860"/>
                  </a:cubicBezTo>
                  <a:lnTo>
                    <a:pt x="15240" y="16764"/>
                  </a:lnTo>
                  <a:cubicBezTo>
                    <a:pt x="15240" y="15240"/>
                    <a:pt x="16764" y="15240"/>
                    <a:pt x="16764" y="15240"/>
                  </a:cubicBezTo>
                  <a:lnTo>
                    <a:pt x="24384" y="9144"/>
                  </a:lnTo>
                  <a:lnTo>
                    <a:pt x="33528" y="4572"/>
                  </a:lnTo>
                  <a:lnTo>
                    <a:pt x="42672" y="1524"/>
                  </a:lnTo>
                  <a:cubicBezTo>
                    <a:pt x="44196" y="1524"/>
                    <a:pt x="44196" y="1524"/>
                    <a:pt x="44196" y="1524"/>
                  </a:cubicBezTo>
                  <a:lnTo>
                    <a:pt x="548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Shape 3652">
              <a:extLst>
                <a:ext uri="{FF2B5EF4-FFF2-40B4-BE49-F238E27FC236}">
                  <a16:creationId xmlns:a16="http://schemas.microsoft.com/office/drawing/2014/main" id="{7CB29591-2FD5-43B6-8567-BC573F0262BF}"/>
                </a:ext>
              </a:extLst>
            </p:cNvPr>
            <p:cNvSpPr/>
            <p:nvPr/>
          </p:nvSpPr>
          <p:spPr>
            <a:xfrm>
              <a:off x="528828" y="87934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44424" y="0"/>
                  </a:lnTo>
                  <a:lnTo>
                    <a:pt x="355092" y="1524"/>
                  </a:lnTo>
                  <a:cubicBezTo>
                    <a:pt x="355092" y="1524"/>
                    <a:pt x="356616" y="1524"/>
                    <a:pt x="356616" y="1524"/>
                  </a:cubicBezTo>
                  <a:lnTo>
                    <a:pt x="365760" y="4572"/>
                  </a:lnTo>
                  <a:cubicBezTo>
                    <a:pt x="365760" y="4572"/>
                    <a:pt x="365760" y="4572"/>
                    <a:pt x="367284" y="4572"/>
                  </a:cubicBezTo>
                  <a:lnTo>
                    <a:pt x="374904" y="9144"/>
                  </a:lnTo>
                  <a:cubicBezTo>
                    <a:pt x="374904" y="9144"/>
                    <a:pt x="374904" y="9144"/>
                    <a:pt x="376428" y="9144"/>
                  </a:cubicBezTo>
                  <a:lnTo>
                    <a:pt x="382524" y="15240"/>
                  </a:lnTo>
                  <a:cubicBezTo>
                    <a:pt x="384048" y="15240"/>
                    <a:pt x="384048" y="15240"/>
                    <a:pt x="384048" y="16764"/>
                  </a:cubicBezTo>
                  <a:lnTo>
                    <a:pt x="390144" y="22860"/>
                  </a:lnTo>
                  <a:cubicBezTo>
                    <a:pt x="390144" y="24384"/>
                    <a:pt x="390144" y="24384"/>
                    <a:pt x="390144" y="24384"/>
                  </a:cubicBezTo>
                  <a:lnTo>
                    <a:pt x="394716" y="33528"/>
                  </a:lnTo>
                  <a:cubicBezTo>
                    <a:pt x="394716" y="33528"/>
                    <a:pt x="394716" y="33528"/>
                    <a:pt x="396240" y="33528"/>
                  </a:cubicBezTo>
                  <a:lnTo>
                    <a:pt x="397764" y="42672"/>
                  </a:lnTo>
                  <a:cubicBezTo>
                    <a:pt x="397764" y="44196"/>
                    <a:pt x="397764" y="44196"/>
                    <a:pt x="399288" y="44196"/>
                  </a:cubicBezTo>
                  <a:lnTo>
                    <a:pt x="399288" y="466344"/>
                  </a:lnTo>
                  <a:cubicBezTo>
                    <a:pt x="397764" y="466344"/>
                    <a:pt x="397764" y="466344"/>
                    <a:pt x="397764" y="467868"/>
                  </a:cubicBezTo>
                  <a:lnTo>
                    <a:pt x="396240" y="477012"/>
                  </a:lnTo>
                  <a:cubicBezTo>
                    <a:pt x="394716" y="477012"/>
                    <a:pt x="394716" y="477012"/>
                    <a:pt x="394716" y="477012"/>
                  </a:cubicBezTo>
                  <a:lnTo>
                    <a:pt x="390144" y="486156"/>
                  </a:lnTo>
                  <a:lnTo>
                    <a:pt x="384048" y="493776"/>
                  </a:lnTo>
                  <a:cubicBezTo>
                    <a:pt x="384048" y="493776"/>
                    <a:pt x="384048" y="495300"/>
                    <a:pt x="382524" y="495300"/>
                  </a:cubicBezTo>
                  <a:lnTo>
                    <a:pt x="376428" y="501396"/>
                  </a:lnTo>
                  <a:cubicBezTo>
                    <a:pt x="374904" y="501396"/>
                    <a:pt x="374904" y="501396"/>
                    <a:pt x="374904" y="501396"/>
                  </a:cubicBezTo>
                  <a:lnTo>
                    <a:pt x="367284" y="505968"/>
                  </a:lnTo>
                  <a:cubicBezTo>
                    <a:pt x="365760" y="505968"/>
                    <a:pt x="365760" y="505968"/>
                    <a:pt x="365760" y="505968"/>
                  </a:cubicBezTo>
                  <a:lnTo>
                    <a:pt x="356616" y="509015"/>
                  </a:lnTo>
                  <a:cubicBezTo>
                    <a:pt x="356616" y="509015"/>
                    <a:pt x="355092" y="509015"/>
                    <a:pt x="355092" y="509015"/>
                  </a:cubicBezTo>
                  <a:lnTo>
                    <a:pt x="345948" y="510540"/>
                  </a:lnTo>
                  <a:lnTo>
                    <a:pt x="0" y="510540"/>
                  </a:lnTo>
                  <a:lnTo>
                    <a:pt x="0" y="501396"/>
                  </a:lnTo>
                  <a:lnTo>
                    <a:pt x="344424" y="501396"/>
                  </a:lnTo>
                  <a:lnTo>
                    <a:pt x="355092" y="499872"/>
                  </a:lnTo>
                  <a:lnTo>
                    <a:pt x="353568" y="499872"/>
                  </a:lnTo>
                  <a:lnTo>
                    <a:pt x="362712" y="496824"/>
                  </a:lnTo>
                  <a:lnTo>
                    <a:pt x="362712" y="498348"/>
                  </a:lnTo>
                  <a:lnTo>
                    <a:pt x="370332" y="493776"/>
                  </a:lnTo>
                  <a:lnTo>
                    <a:pt x="376428" y="487680"/>
                  </a:lnTo>
                  <a:lnTo>
                    <a:pt x="382524" y="480060"/>
                  </a:lnTo>
                  <a:lnTo>
                    <a:pt x="382524" y="481584"/>
                  </a:lnTo>
                  <a:lnTo>
                    <a:pt x="387096" y="472440"/>
                  </a:lnTo>
                  <a:lnTo>
                    <a:pt x="387096" y="473964"/>
                  </a:lnTo>
                  <a:lnTo>
                    <a:pt x="388620" y="464820"/>
                  </a:lnTo>
                  <a:lnTo>
                    <a:pt x="390144" y="455676"/>
                  </a:lnTo>
                  <a:lnTo>
                    <a:pt x="390144" y="54864"/>
                  </a:lnTo>
                  <a:lnTo>
                    <a:pt x="388620" y="45720"/>
                  </a:lnTo>
                  <a:lnTo>
                    <a:pt x="387096" y="36576"/>
                  </a:lnTo>
                  <a:lnTo>
                    <a:pt x="387096" y="38100"/>
                  </a:lnTo>
                  <a:lnTo>
                    <a:pt x="382524" y="28956"/>
                  </a:lnTo>
                  <a:lnTo>
                    <a:pt x="376428" y="22860"/>
                  </a:lnTo>
                  <a:lnTo>
                    <a:pt x="370332" y="16764"/>
                  </a:lnTo>
                  <a:lnTo>
                    <a:pt x="362712" y="12192"/>
                  </a:lnTo>
                  <a:lnTo>
                    <a:pt x="362712" y="13715"/>
                  </a:lnTo>
                  <a:lnTo>
                    <a:pt x="353568" y="10668"/>
                  </a:lnTo>
                  <a:lnTo>
                    <a:pt x="355092" y="10668"/>
                  </a:lnTo>
                  <a:lnTo>
                    <a:pt x="34442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Rectangle 3653">
              <a:extLst>
                <a:ext uri="{FF2B5EF4-FFF2-40B4-BE49-F238E27FC236}">
                  <a16:creationId xmlns:a16="http://schemas.microsoft.com/office/drawing/2014/main" id="{DA34ED5A-14AB-4247-89FD-5DAA514BD41E}"/>
                </a:ext>
              </a:extLst>
            </p:cNvPr>
            <p:cNvSpPr/>
            <p:nvPr/>
          </p:nvSpPr>
          <p:spPr>
            <a:xfrm>
              <a:off x="216408" y="1089657"/>
              <a:ext cx="832236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Rozvahových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655">
              <a:extLst>
                <a:ext uri="{FF2B5EF4-FFF2-40B4-BE49-F238E27FC236}">
                  <a16:creationId xmlns:a16="http://schemas.microsoft.com/office/drawing/2014/main" id="{EF400EDD-3EB7-4F28-A423-3AE5DE1A2A3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1505712"/>
              <a:ext cx="925068" cy="611124"/>
            </a:xfrm>
            <a:prstGeom prst="rect">
              <a:avLst/>
            </a:prstGeom>
          </p:spPr>
        </p:pic>
        <p:sp>
          <p:nvSpPr>
            <p:cNvPr id="33" name="Shape 3656">
              <a:extLst>
                <a:ext uri="{FF2B5EF4-FFF2-40B4-BE49-F238E27FC236}">
                  <a16:creationId xmlns:a16="http://schemas.microsoft.com/office/drawing/2014/main" id="{ACE00DB9-89AB-4343-BDDA-99CF42BE9D16}"/>
                </a:ext>
              </a:extLst>
            </p:cNvPr>
            <p:cNvSpPr/>
            <p:nvPr/>
          </p:nvSpPr>
          <p:spPr>
            <a:xfrm>
              <a:off x="129540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42672" y="0"/>
                  </a:moveTo>
                  <a:cubicBezTo>
                    <a:pt x="44196" y="0"/>
                    <a:pt x="44196" y="0"/>
                    <a:pt x="44196" y="0"/>
                  </a:cubicBezTo>
                  <a:lnTo>
                    <a:pt x="399288" y="0"/>
                  </a:lnTo>
                  <a:lnTo>
                    <a:pt x="399288" y="9144"/>
                  </a:lnTo>
                  <a:lnTo>
                    <a:pt x="45720" y="9144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28956" y="16764"/>
                  </a:lnTo>
                  <a:lnTo>
                    <a:pt x="30480" y="16764"/>
                  </a:lnTo>
                  <a:lnTo>
                    <a:pt x="22860" y="22860"/>
                  </a:lnTo>
                  <a:lnTo>
                    <a:pt x="22860" y="21336"/>
                  </a:lnTo>
                  <a:lnTo>
                    <a:pt x="16764" y="28956"/>
                  </a:lnTo>
                  <a:lnTo>
                    <a:pt x="12192" y="36576"/>
                  </a:lnTo>
                  <a:lnTo>
                    <a:pt x="13716" y="36576"/>
                  </a:lnTo>
                  <a:lnTo>
                    <a:pt x="10668" y="45720"/>
                  </a:lnTo>
                  <a:lnTo>
                    <a:pt x="10668" y="44196"/>
                  </a:lnTo>
                  <a:lnTo>
                    <a:pt x="9144" y="54864"/>
                  </a:lnTo>
                  <a:lnTo>
                    <a:pt x="9144" y="454152"/>
                  </a:lnTo>
                  <a:lnTo>
                    <a:pt x="10668" y="464820"/>
                  </a:lnTo>
                  <a:lnTo>
                    <a:pt x="10668" y="463296"/>
                  </a:lnTo>
                  <a:lnTo>
                    <a:pt x="13716" y="473964"/>
                  </a:lnTo>
                  <a:lnTo>
                    <a:pt x="12192" y="472440"/>
                  </a:lnTo>
                  <a:lnTo>
                    <a:pt x="16764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30480" y="493776"/>
                  </a:lnTo>
                  <a:lnTo>
                    <a:pt x="28956" y="492252"/>
                  </a:lnTo>
                  <a:lnTo>
                    <a:pt x="38100" y="496824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399288" y="499872"/>
                  </a:lnTo>
                  <a:lnTo>
                    <a:pt x="399288" y="510540"/>
                  </a:lnTo>
                  <a:lnTo>
                    <a:pt x="54864" y="510540"/>
                  </a:lnTo>
                  <a:lnTo>
                    <a:pt x="44196" y="509016"/>
                  </a:lnTo>
                  <a:cubicBezTo>
                    <a:pt x="44196" y="509016"/>
                    <a:pt x="44196" y="509016"/>
                    <a:pt x="42672" y="509016"/>
                  </a:cubicBezTo>
                  <a:lnTo>
                    <a:pt x="33528" y="505968"/>
                  </a:lnTo>
                  <a:lnTo>
                    <a:pt x="24384" y="501396"/>
                  </a:lnTo>
                  <a:cubicBezTo>
                    <a:pt x="24384" y="501396"/>
                    <a:pt x="24384" y="501396"/>
                    <a:pt x="24384" y="499872"/>
                  </a:cubicBezTo>
                  <a:lnTo>
                    <a:pt x="16764" y="493776"/>
                  </a:lnTo>
                  <a:cubicBezTo>
                    <a:pt x="16764" y="493776"/>
                    <a:pt x="15240" y="493776"/>
                    <a:pt x="15240" y="493776"/>
                  </a:cubicBezTo>
                  <a:lnTo>
                    <a:pt x="9144" y="486156"/>
                  </a:lnTo>
                  <a:lnTo>
                    <a:pt x="4572" y="477012"/>
                  </a:lnTo>
                  <a:cubicBezTo>
                    <a:pt x="4572" y="477012"/>
                    <a:pt x="4572" y="477012"/>
                    <a:pt x="4572" y="475488"/>
                  </a:cubicBezTo>
                  <a:lnTo>
                    <a:pt x="1524" y="466344"/>
                  </a:lnTo>
                  <a:lnTo>
                    <a:pt x="0" y="455676"/>
                  </a:lnTo>
                  <a:lnTo>
                    <a:pt x="0" y="54864"/>
                  </a:lnTo>
                  <a:lnTo>
                    <a:pt x="1524" y="44196"/>
                  </a:lnTo>
                  <a:cubicBezTo>
                    <a:pt x="1524" y="42672"/>
                    <a:pt x="1524" y="42672"/>
                    <a:pt x="1524" y="42672"/>
                  </a:cubicBezTo>
                  <a:lnTo>
                    <a:pt x="4572" y="33528"/>
                  </a:lnTo>
                  <a:cubicBezTo>
                    <a:pt x="4572" y="33528"/>
                    <a:pt x="4572" y="32004"/>
                    <a:pt x="4572" y="32004"/>
                  </a:cubicBezTo>
                  <a:lnTo>
                    <a:pt x="9144" y="24384"/>
                  </a:lnTo>
                  <a:cubicBezTo>
                    <a:pt x="9144" y="22860"/>
                    <a:pt x="9144" y="22860"/>
                    <a:pt x="9144" y="22860"/>
                  </a:cubicBezTo>
                  <a:lnTo>
                    <a:pt x="15240" y="15240"/>
                  </a:lnTo>
                  <a:cubicBezTo>
                    <a:pt x="15240" y="15240"/>
                    <a:pt x="16764" y="15240"/>
                    <a:pt x="16764" y="15240"/>
                  </a:cubicBezTo>
                  <a:lnTo>
                    <a:pt x="24384" y="9144"/>
                  </a:lnTo>
                  <a:lnTo>
                    <a:pt x="33528" y="3048"/>
                  </a:lnTo>
                  <a:lnTo>
                    <a:pt x="426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657">
              <a:extLst>
                <a:ext uri="{FF2B5EF4-FFF2-40B4-BE49-F238E27FC236}">
                  <a16:creationId xmlns:a16="http://schemas.microsoft.com/office/drawing/2014/main" id="{81A828C3-DA21-4FEF-AAD6-3C08BF8EAB9C}"/>
                </a:ext>
              </a:extLst>
            </p:cNvPr>
            <p:cNvSpPr/>
            <p:nvPr/>
          </p:nvSpPr>
          <p:spPr>
            <a:xfrm>
              <a:off x="528828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55092" y="0"/>
                  </a:lnTo>
                  <a:cubicBezTo>
                    <a:pt x="355092" y="0"/>
                    <a:pt x="356616" y="0"/>
                    <a:pt x="356616" y="0"/>
                  </a:cubicBezTo>
                  <a:lnTo>
                    <a:pt x="365760" y="3048"/>
                  </a:lnTo>
                  <a:cubicBezTo>
                    <a:pt x="365760" y="3048"/>
                    <a:pt x="365760" y="3048"/>
                    <a:pt x="367284" y="3048"/>
                  </a:cubicBezTo>
                  <a:lnTo>
                    <a:pt x="374904" y="9144"/>
                  </a:lnTo>
                  <a:cubicBezTo>
                    <a:pt x="374904" y="9144"/>
                    <a:pt x="374904" y="9144"/>
                    <a:pt x="376428" y="9144"/>
                  </a:cubicBezTo>
                  <a:lnTo>
                    <a:pt x="382524" y="15240"/>
                  </a:lnTo>
                  <a:cubicBezTo>
                    <a:pt x="384048" y="15240"/>
                    <a:pt x="384048" y="15240"/>
                    <a:pt x="384048" y="15240"/>
                  </a:cubicBezTo>
                  <a:lnTo>
                    <a:pt x="390144" y="22860"/>
                  </a:lnTo>
                  <a:cubicBezTo>
                    <a:pt x="390144" y="22860"/>
                    <a:pt x="390144" y="22860"/>
                    <a:pt x="390144" y="24384"/>
                  </a:cubicBezTo>
                  <a:lnTo>
                    <a:pt x="394716" y="32004"/>
                  </a:lnTo>
                  <a:cubicBezTo>
                    <a:pt x="394716" y="32004"/>
                    <a:pt x="394716" y="33528"/>
                    <a:pt x="396240" y="33528"/>
                  </a:cubicBezTo>
                  <a:lnTo>
                    <a:pt x="397764" y="42672"/>
                  </a:lnTo>
                  <a:cubicBezTo>
                    <a:pt x="397764" y="42672"/>
                    <a:pt x="397764" y="42672"/>
                    <a:pt x="399288" y="44196"/>
                  </a:cubicBezTo>
                  <a:lnTo>
                    <a:pt x="399288" y="466344"/>
                  </a:lnTo>
                  <a:cubicBezTo>
                    <a:pt x="397764" y="466344"/>
                    <a:pt x="397764" y="466344"/>
                    <a:pt x="397764" y="466344"/>
                  </a:cubicBezTo>
                  <a:lnTo>
                    <a:pt x="396240" y="475488"/>
                  </a:lnTo>
                  <a:cubicBezTo>
                    <a:pt x="394716" y="477012"/>
                    <a:pt x="394716" y="477012"/>
                    <a:pt x="394716" y="477012"/>
                  </a:cubicBezTo>
                  <a:lnTo>
                    <a:pt x="390144" y="486156"/>
                  </a:lnTo>
                  <a:lnTo>
                    <a:pt x="384048" y="493776"/>
                  </a:lnTo>
                  <a:cubicBezTo>
                    <a:pt x="384048" y="493776"/>
                    <a:pt x="384048" y="493776"/>
                    <a:pt x="382524" y="493776"/>
                  </a:cubicBezTo>
                  <a:lnTo>
                    <a:pt x="376428" y="499872"/>
                  </a:lnTo>
                  <a:cubicBezTo>
                    <a:pt x="374904" y="501396"/>
                    <a:pt x="374904" y="501396"/>
                    <a:pt x="374904" y="501396"/>
                  </a:cubicBezTo>
                  <a:lnTo>
                    <a:pt x="367284" y="505968"/>
                  </a:lnTo>
                  <a:cubicBezTo>
                    <a:pt x="365760" y="505968"/>
                    <a:pt x="365760" y="505968"/>
                    <a:pt x="365760" y="505968"/>
                  </a:cubicBezTo>
                  <a:lnTo>
                    <a:pt x="356616" y="509016"/>
                  </a:lnTo>
                  <a:cubicBezTo>
                    <a:pt x="356616" y="509016"/>
                    <a:pt x="355092" y="509016"/>
                    <a:pt x="355092" y="509016"/>
                  </a:cubicBezTo>
                  <a:lnTo>
                    <a:pt x="345948" y="510540"/>
                  </a:lnTo>
                  <a:lnTo>
                    <a:pt x="0" y="510540"/>
                  </a:lnTo>
                  <a:lnTo>
                    <a:pt x="0" y="499872"/>
                  </a:lnTo>
                  <a:lnTo>
                    <a:pt x="353568" y="499872"/>
                  </a:lnTo>
                  <a:lnTo>
                    <a:pt x="362712" y="496824"/>
                  </a:lnTo>
                  <a:lnTo>
                    <a:pt x="370332" y="492252"/>
                  </a:lnTo>
                  <a:lnTo>
                    <a:pt x="370332" y="493776"/>
                  </a:lnTo>
                  <a:lnTo>
                    <a:pt x="376428" y="487680"/>
                  </a:lnTo>
                  <a:lnTo>
                    <a:pt x="382524" y="480060"/>
                  </a:lnTo>
                  <a:lnTo>
                    <a:pt x="382524" y="481584"/>
                  </a:lnTo>
                  <a:lnTo>
                    <a:pt x="387096" y="472440"/>
                  </a:lnTo>
                  <a:lnTo>
                    <a:pt x="387096" y="473964"/>
                  </a:lnTo>
                  <a:lnTo>
                    <a:pt x="388620" y="463296"/>
                  </a:lnTo>
                  <a:lnTo>
                    <a:pt x="388620" y="464820"/>
                  </a:lnTo>
                  <a:lnTo>
                    <a:pt x="390144" y="455676"/>
                  </a:lnTo>
                  <a:lnTo>
                    <a:pt x="390144" y="54864"/>
                  </a:lnTo>
                  <a:lnTo>
                    <a:pt x="388620" y="44196"/>
                  </a:lnTo>
                  <a:lnTo>
                    <a:pt x="388620" y="45720"/>
                  </a:lnTo>
                  <a:lnTo>
                    <a:pt x="387096" y="36576"/>
                  </a:lnTo>
                  <a:lnTo>
                    <a:pt x="382524" y="28956"/>
                  </a:lnTo>
                  <a:lnTo>
                    <a:pt x="376428" y="21336"/>
                  </a:lnTo>
                  <a:lnTo>
                    <a:pt x="376428" y="22860"/>
                  </a:lnTo>
                  <a:lnTo>
                    <a:pt x="370332" y="16764"/>
                  </a:lnTo>
                  <a:lnTo>
                    <a:pt x="362712" y="12192"/>
                  </a:lnTo>
                  <a:lnTo>
                    <a:pt x="35356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Rectangle 3658">
              <a:extLst>
                <a:ext uri="{FF2B5EF4-FFF2-40B4-BE49-F238E27FC236}">
                  <a16:creationId xmlns:a16="http://schemas.microsoft.com/office/drawing/2014/main" id="{E5AA464D-657D-4CD6-A7CD-BB430811208B}"/>
                </a:ext>
              </a:extLst>
            </p:cNvPr>
            <p:cNvSpPr/>
            <p:nvPr/>
          </p:nvSpPr>
          <p:spPr>
            <a:xfrm>
              <a:off x="301752" y="1684708"/>
              <a:ext cx="646192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Konečný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659">
              <a:extLst>
                <a:ext uri="{FF2B5EF4-FFF2-40B4-BE49-F238E27FC236}">
                  <a16:creationId xmlns:a16="http://schemas.microsoft.com/office/drawing/2014/main" id="{9274F1A4-469E-466C-9553-076D6FCFF88E}"/>
                </a:ext>
              </a:extLst>
            </p:cNvPr>
            <p:cNvSpPr/>
            <p:nvPr/>
          </p:nvSpPr>
          <p:spPr>
            <a:xfrm>
              <a:off x="423672" y="1815772"/>
              <a:ext cx="321864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účet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60">
              <a:extLst>
                <a:ext uri="{FF2B5EF4-FFF2-40B4-BE49-F238E27FC236}">
                  <a16:creationId xmlns:a16="http://schemas.microsoft.com/office/drawing/2014/main" id="{FE8F4243-328C-4C7F-8807-416EC88A6DFB}"/>
                </a:ext>
              </a:extLst>
            </p:cNvPr>
            <p:cNvSpPr/>
            <p:nvPr/>
          </p:nvSpPr>
          <p:spPr>
            <a:xfrm>
              <a:off x="298704" y="1948359"/>
              <a:ext cx="617170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rozvažný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662">
              <a:extLst>
                <a:ext uri="{FF2B5EF4-FFF2-40B4-BE49-F238E27FC236}">
                  <a16:creationId xmlns:a16="http://schemas.microsoft.com/office/drawing/2014/main" id="{6EF67E62-77C6-4E64-8851-5107E95A588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79932" y="774192"/>
              <a:ext cx="1062228" cy="611124"/>
            </a:xfrm>
            <a:prstGeom prst="rect">
              <a:avLst/>
            </a:prstGeom>
          </p:spPr>
        </p:pic>
        <p:sp>
          <p:nvSpPr>
            <p:cNvPr id="39" name="Shape 3663">
              <a:extLst>
                <a:ext uri="{FF2B5EF4-FFF2-40B4-BE49-F238E27FC236}">
                  <a16:creationId xmlns:a16="http://schemas.microsoft.com/office/drawing/2014/main" id="{A289604D-4BE3-447C-A6BB-2C5D1EDAE3CA}"/>
                </a:ext>
              </a:extLst>
            </p:cNvPr>
            <p:cNvSpPr/>
            <p:nvPr/>
          </p:nvSpPr>
          <p:spPr>
            <a:xfrm>
              <a:off x="1109472" y="879348"/>
              <a:ext cx="467868" cy="510540"/>
            </a:xfrm>
            <a:custGeom>
              <a:avLst/>
              <a:gdLst/>
              <a:ahLst/>
              <a:cxnLst/>
              <a:rect l="0" t="0" r="0" b="0"/>
              <a:pathLst>
                <a:path w="467868" h="510540">
                  <a:moveTo>
                    <a:pt x="53340" y="0"/>
                  </a:moveTo>
                  <a:lnTo>
                    <a:pt x="467868" y="0"/>
                  </a:lnTo>
                  <a:lnTo>
                    <a:pt x="467868" y="9144"/>
                  </a:lnTo>
                  <a:lnTo>
                    <a:pt x="54864" y="9144"/>
                  </a:lnTo>
                  <a:lnTo>
                    <a:pt x="44196" y="10668"/>
                  </a:lnTo>
                  <a:lnTo>
                    <a:pt x="45720" y="10668"/>
                  </a:lnTo>
                  <a:lnTo>
                    <a:pt x="36576" y="13715"/>
                  </a:lnTo>
                  <a:lnTo>
                    <a:pt x="36576" y="12192"/>
                  </a:lnTo>
                  <a:lnTo>
                    <a:pt x="28956" y="16764"/>
                  </a:lnTo>
                  <a:lnTo>
                    <a:pt x="21336" y="22860"/>
                  </a:lnTo>
                  <a:lnTo>
                    <a:pt x="22860" y="22860"/>
                  </a:lnTo>
                  <a:lnTo>
                    <a:pt x="16764" y="28956"/>
                  </a:lnTo>
                  <a:lnTo>
                    <a:pt x="12192" y="38100"/>
                  </a:lnTo>
                  <a:lnTo>
                    <a:pt x="12192" y="36576"/>
                  </a:lnTo>
                  <a:lnTo>
                    <a:pt x="9144" y="45720"/>
                  </a:lnTo>
                  <a:lnTo>
                    <a:pt x="10668" y="45720"/>
                  </a:lnTo>
                  <a:lnTo>
                    <a:pt x="9144" y="54864"/>
                  </a:lnTo>
                  <a:lnTo>
                    <a:pt x="9144" y="455676"/>
                  </a:lnTo>
                  <a:lnTo>
                    <a:pt x="10668" y="464820"/>
                  </a:lnTo>
                  <a:lnTo>
                    <a:pt x="9144" y="464820"/>
                  </a:lnTo>
                  <a:lnTo>
                    <a:pt x="12192" y="473964"/>
                  </a:lnTo>
                  <a:lnTo>
                    <a:pt x="12192" y="472440"/>
                  </a:lnTo>
                  <a:lnTo>
                    <a:pt x="16764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21336" y="487680"/>
                  </a:lnTo>
                  <a:lnTo>
                    <a:pt x="28956" y="493776"/>
                  </a:lnTo>
                  <a:lnTo>
                    <a:pt x="36576" y="498348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44196" y="499872"/>
                  </a:lnTo>
                  <a:lnTo>
                    <a:pt x="54864" y="501396"/>
                  </a:lnTo>
                  <a:lnTo>
                    <a:pt x="467868" y="501396"/>
                  </a:lnTo>
                  <a:lnTo>
                    <a:pt x="467868" y="510540"/>
                  </a:lnTo>
                  <a:lnTo>
                    <a:pt x="54864" y="510540"/>
                  </a:lnTo>
                  <a:lnTo>
                    <a:pt x="44196" y="509015"/>
                  </a:lnTo>
                  <a:cubicBezTo>
                    <a:pt x="44196" y="509015"/>
                    <a:pt x="42672" y="509015"/>
                    <a:pt x="42672" y="509015"/>
                  </a:cubicBezTo>
                  <a:lnTo>
                    <a:pt x="33528" y="505968"/>
                  </a:lnTo>
                  <a:cubicBezTo>
                    <a:pt x="33528" y="505968"/>
                    <a:pt x="33528" y="505968"/>
                    <a:pt x="32004" y="505968"/>
                  </a:cubicBezTo>
                  <a:lnTo>
                    <a:pt x="24384" y="501396"/>
                  </a:lnTo>
                  <a:cubicBezTo>
                    <a:pt x="24384" y="501396"/>
                    <a:pt x="22860" y="501396"/>
                    <a:pt x="22860" y="501396"/>
                  </a:cubicBezTo>
                  <a:lnTo>
                    <a:pt x="15240" y="495300"/>
                  </a:lnTo>
                  <a:cubicBezTo>
                    <a:pt x="15240" y="495300"/>
                    <a:pt x="15240" y="493776"/>
                    <a:pt x="15240" y="493776"/>
                  </a:cubicBezTo>
                  <a:lnTo>
                    <a:pt x="9144" y="486156"/>
                  </a:lnTo>
                  <a:lnTo>
                    <a:pt x="4572" y="477012"/>
                  </a:lnTo>
                  <a:cubicBezTo>
                    <a:pt x="3048" y="477012"/>
                    <a:pt x="3048" y="477012"/>
                    <a:pt x="3048" y="477012"/>
                  </a:cubicBezTo>
                  <a:lnTo>
                    <a:pt x="0" y="467868"/>
                  </a:lnTo>
                  <a:cubicBezTo>
                    <a:pt x="0" y="466344"/>
                    <a:pt x="0" y="466344"/>
                    <a:pt x="0" y="466344"/>
                  </a:cubicBezTo>
                  <a:lnTo>
                    <a:pt x="0" y="54864"/>
                  </a:lnTo>
                  <a:lnTo>
                    <a:pt x="0" y="44196"/>
                  </a:lnTo>
                  <a:cubicBezTo>
                    <a:pt x="0" y="44196"/>
                    <a:pt x="0" y="44196"/>
                    <a:pt x="0" y="42672"/>
                  </a:cubicBezTo>
                  <a:lnTo>
                    <a:pt x="3048" y="33528"/>
                  </a:lnTo>
                  <a:cubicBezTo>
                    <a:pt x="3048" y="33528"/>
                    <a:pt x="4572" y="33528"/>
                    <a:pt x="4572" y="33528"/>
                  </a:cubicBezTo>
                  <a:lnTo>
                    <a:pt x="9144" y="24384"/>
                  </a:lnTo>
                  <a:cubicBezTo>
                    <a:pt x="9144" y="24384"/>
                    <a:pt x="9144" y="24384"/>
                    <a:pt x="9144" y="22860"/>
                  </a:cubicBezTo>
                  <a:lnTo>
                    <a:pt x="15240" y="16764"/>
                  </a:lnTo>
                  <a:cubicBezTo>
                    <a:pt x="15240" y="15240"/>
                    <a:pt x="15240" y="15240"/>
                    <a:pt x="15240" y="15240"/>
                  </a:cubicBezTo>
                  <a:lnTo>
                    <a:pt x="22860" y="9144"/>
                  </a:lnTo>
                  <a:cubicBezTo>
                    <a:pt x="22860" y="9144"/>
                    <a:pt x="24384" y="9144"/>
                    <a:pt x="24384" y="9144"/>
                  </a:cubicBezTo>
                  <a:lnTo>
                    <a:pt x="32004" y="4572"/>
                  </a:lnTo>
                  <a:cubicBezTo>
                    <a:pt x="33528" y="4572"/>
                    <a:pt x="33528" y="4572"/>
                    <a:pt x="33528" y="4572"/>
                  </a:cubicBezTo>
                  <a:lnTo>
                    <a:pt x="42672" y="1524"/>
                  </a:lnTo>
                  <a:cubicBezTo>
                    <a:pt x="42672" y="1524"/>
                    <a:pt x="44196" y="1524"/>
                    <a:pt x="44196" y="1524"/>
                  </a:cubicBezTo>
                  <a:lnTo>
                    <a:pt x="533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3664">
              <a:extLst>
                <a:ext uri="{FF2B5EF4-FFF2-40B4-BE49-F238E27FC236}">
                  <a16:creationId xmlns:a16="http://schemas.microsoft.com/office/drawing/2014/main" id="{4FAC5ADC-BE34-4EB2-8397-E37E6640311C}"/>
                </a:ext>
              </a:extLst>
            </p:cNvPr>
            <p:cNvSpPr/>
            <p:nvPr/>
          </p:nvSpPr>
          <p:spPr>
            <a:xfrm>
              <a:off x="1577340" y="879348"/>
              <a:ext cx="467868" cy="510540"/>
            </a:xfrm>
            <a:custGeom>
              <a:avLst/>
              <a:gdLst/>
              <a:ahLst/>
              <a:cxnLst/>
              <a:rect l="0" t="0" r="0" b="0"/>
              <a:pathLst>
                <a:path w="467868" h="510540">
                  <a:moveTo>
                    <a:pt x="0" y="0"/>
                  </a:moveTo>
                  <a:lnTo>
                    <a:pt x="413004" y="0"/>
                  </a:lnTo>
                  <a:lnTo>
                    <a:pt x="423672" y="1524"/>
                  </a:lnTo>
                  <a:cubicBezTo>
                    <a:pt x="423672" y="1524"/>
                    <a:pt x="425196" y="1524"/>
                    <a:pt x="425196" y="1524"/>
                  </a:cubicBezTo>
                  <a:lnTo>
                    <a:pt x="434340" y="4572"/>
                  </a:lnTo>
                  <a:cubicBezTo>
                    <a:pt x="434340" y="4572"/>
                    <a:pt x="434340" y="4572"/>
                    <a:pt x="435864" y="4572"/>
                  </a:cubicBezTo>
                  <a:lnTo>
                    <a:pt x="443484" y="9144"/>
                  </a:lnTo>
                  <a:cubicBezTo>
                    <a:pt x="443484" y="9144"/>
                    <a:pt x="445008" y="9144"/>
                    <a:pt x="445008" y="9144"/>
                  </a:cubicBezTo>
                  <a:lnTo>
                    <a:pt x="452628" y="15240"/>
                  </a:lnTo>
                  <a:cubicBezTo>
                    <a:pt x="452628" y="15240"/>
                    <a:pt x="452628" y="15240"/>
                    <a:pt x="452628" y="16764"/>
                  </a:cubicBezTo>
                  <a:lnTo>
                    <a:pt x="458724" y="22860"/>
                  </a:lnTo>
                  <a:cubicBezTo>
                    <a:pt x="458724" y="24384"/>
                    <a:pt x="458724" y="24384"/>
                    <a:pt x="458724" y="24384"/>
                  </a:cubicBezTo>
                  <a:lnTo>
                    <a:pt x="463296" y="33528"/>
                  </a:lnTo>
                  <a:cubicBezTo>
                    <a:pt x="463296" y="33528"/>
                    <a:pt x="464820" y="33528"/>
                    <a:pt x="464820" y="33528"/>
                  </a:cubicBezTo>
                  <a:lnTo>
                    <a:pt x="467868" y="42672"/>
                  </a:lnTo>
                  <a:cubicBezTo>
                    <a:pt x="467868" y="44196"/>
                    <a:pt x="467868" y="44196"/>
                    <a:pt x="467868" y="44196"/>
                  </a:cubicBezTo>
                  <a:lnTo>
                    <a:pt x="467868" y="466344"/>
                  </a:lnTo>
                  <a:cubicBezTo>
                    <a:pt x="467868" y="466344"/>
                    <a:pt x="467868" y="466344"/>
                    <a:pt x="467868" y="467868"/>
                  </a:cubicBezTo>
                  <a:lnTo>
                    <a:pt x="464820" y="477012"/>
                  </a:lnTo>
                  <a:cubicBezTo>
                    <a:pt x="464820" y="477012"/>
                    <a:pt x="464820" y="477012"/>
                    <a:pt x="463296" y="477012"/>
                  </a:cubicBezTo>
                  <a:lnTo>
                    <a:pt x="458724" y="486156"/>
                  </a:lnTo>
                  <a:lnTo>
                    <a:pt x="452628" y="493776"/>
                  </a:lnTo>
                  <a:cubicBezTo>
                    <a:pt x="452628" y="493776"/>
                    <a:pt x="452628" y="495300"/>
                    <a:pt x="452628" y="495300"/>
                  </a:cubicBezTo>
                  <a:lnTo>
                    <a:pt x="445008" y="501396"/>
                  </a:lnTo>
                  <a:cubicBezTo>
                    <a:pt x="445008" y="501396"/>
                    <a:pt x="443484" y="501396"/>
                    <a:pt x="443484" y="501396"/>
                  </a:cubicBezTo>
                  <a:lnTo>
                    <a:pt x="435864" y="505968"/>
                  </a:lnTo>
                  <a:cubicBezTo>
                    <a:pt x="434340" y="505968"/>
                    <a:pt x="434340" y="505968"/>
                    <a:pt x="434340" y="505968"/>
                  </a:cubicBezTo>
                  <a:lnTo>
                    <a:pt x="425196" y="509015"/>
                  </a:lnTo>
                  <a:cubicBezTo>
                    <a:pt x="425196" y="509015"/>
                    <a:pt x="423672" y="509015"/>
                    <a:pt x="423672" y="509015"/>
                  </a:cubicBezTo>
                  <a:lnTo>
                    <a:pt x="414528" y="510540"/>
                  </a:lnTo>
                  <a:lnTo>
                    <a:pt x="0" y="510540"/>
                  </a:lnTo>
                  <a:lnTo>
                    <a:pt x="0" y="501396"/>
                  </a:lnTo>
                  <a:lnTo>
                    <a:pt x="413004" y="501396"/>
                  </a:lnTo>
                  <a:lnTo>
                    <a:pt x="423672" y="499872"/>
                  </a:lnTo>
                  <a:lnTo>
                    <a:pt x="422148" y="499872"/>
                  </a:lnTo>
                  <a:lnTo>
                    <a:pt x="431292" y="496824"/>
                  </a:lnTo>
                  <a:lnTo>
                    <a:pt x="431292" y="498348"/>
                  </a:lnTo>
                  <a:lnTo>
                    <a:pt x="438912" y="493776"/>
                  </a:lnTo>
                  <a:lnTo>
                    <a:pt x="446532" y="487680"/>
                  </a:lnTo>
                  <a:lnTo>
                    <a:pt x="445008" y="487680"/>
                  </a:lnTo>
                  <a:lnTo>
                    <a:pt x="451104" y="480060"/>
                  </a:lnTo>
                  <a:lnTo>
                    <a:pt x="451104" y="481584"/>
                  </a:lnTo>
                  <a:lnTo>
                    <a:pt x="455676" y="472440"/>
                  </a:lnTo>
                  <a:lnTo>
                    <a:pt x="455676" y="473964"/>
                  </a:lnTo>
                  <a:lnTo>
                    <a:pt x="458724" y="464820"/>
                  </a:lnTo>
                  <a:lnTo>
                    <a:pt x="457200" y="464820"/>
                  </a:lnTo>
                  <a:lnTo>
                    <a:pt x="458724" y="455676"/>
                  </a:lnTo>
                  <a:lnTo>
                    <a:pt x="458724" y="54864"/>
                  </a:lnTo>
                  <a:lnTo>
                    <a:pt x="457200" y="45720"/>
                  </a:lnTo>
                  <a:lnTo>
                    <a:pt x="458724" y="45720"/>
                  </a:lnTo>
                  <a:lnTo>
                    <a:pt x="455676" y="36576"/>
                  </a:lnTo>
                  <a:lnTo>
                    <a:pt x="455676" y="38100"/>
                  </a:lnTo>
                  <a:lnTo>
                    <a:pt x="451104" y="28956"/>
                  </a:lnTo>
                  <a:lnTo>
                    <a:pt x="445008" y="22860"/>
                  </a:lnTo>
                  <a:lnTo>
                    <a:pt x="446532" y="22860"/>
                  </a:lnTo>
                  <a:lnTo>
                    <a:pt x="438912" y="16764"/>
                  </a:lnTo>
                  <a:lnTo>
                    <a:pt x="431292" y="12192"/>
                  </a:lnTo>
                  <a:lnTo>
                    <a:pt x="431292" y="13715"/>
                  </a:lnTo>
                  <a:lnTo>
                    <a:pt x="422148" y="10668"/>
                  </a:lnTo>
                  <a:lnTo>
                    <a:pt x="423672" y="10668"/>
                  </a:lnTo>
                  <a:lnTo>
                    <a:pt x="41300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Rectangle 3665">
              <a:extLst>
                <a:ext uri="{FF2B5EF4-FFF2-40B4-BE49-F238E27FC236}">
                  <a16:creationId xmlns:a16="http://schemas.microsoft.com/office/drawing/2014/main" id="{418F141C-9803-4E1C-82B1-20AA35ADE293}"/>
                </a:ext>
              </a:extLst>
            </p:cNvPr>
            <p:cNvSpPr/>
            <p:nvPr/>
          </p:nvSpPr>
          <p:spPr>
            <a:xfrm>
              <a:off x="1248156" y="1089657"/>
              <a:ext cx="872640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Výsledkových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3667">
              <a:extLst>
                <a:ext uri="{FF2B5EF4-FFF2-40B4-BE49-F238E27FC236}">
                  <a16:creationId xmlns:a16="http://schemas.microsoft.com/office/drawing/2014/main" id="{1C9CDB33-3EDC-4216-8A1D-09923D727F8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64692" y="1505712"/>
              <a:ext cx="1091184" cy="611124"/>
            </a:xfrm>
            <a:prstGeom prst="rect">
              <a:avLst/>
            </a:prstGeom>
          </p:spPr>
        </p:pic>
        <p:sp>
          <p:nvSpPr>
            <p:cNvPr id="43" name="Shape 3668">
              <a:extLst>
                <a:ext uri="{FF2B5EF4-FFF2-40B4-BE49-F238E27FC236}">
                  <a16:creationId xmlns:a16="http://schemas.microsoft.com/office/drawing/2014/main" id="{C812FEDD-76FD-427A-8831-F3A7F733FFE4}"/>
                </a:ext>
              </a:extLst>
            </p:cNvPr>
            <p:cNvSpPr/>
            <p:nvPr/>
          </p:nvSpPr>
          <p:spPr>
            <a:xfrm>
              <a:off x="1094232" y="1610868"/>
              <a:ext cx="483108" cy="510540"/>
            </a:xfrm>
            <a:custGeom>
              <a:avLst/>
              <a:gdLst/>
              <a:ahLst/>
              <a:cxnLst/>
              <a:rect l="0" t="0" r="0" b="0"/>
              <a:pathLst>
                <a:path w="483108" h="510540">
                  <a:moveTo>
                    <a:pt x="44196" y="0"/>
                  </a:moveTo>
                  <a:lnTo>
                    <a:pt x="483108" y="0"/>
                  </a:lnTo>
                  <a:lnTo>
                    <a:pt x="483108" y="9144"/>
                  </a:lnTo>
                  <a:lnTo>
                    <a:pt x="45720" y="9144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28956" y="16764"/>
                  </a:lnTo>
                  <a:lnTo>
                    <a:pt x="30480" y="16764"/>
                  </a:lnTo>
                  <a:lnTo>
                    <a:pt x="22860" y="22860"/>
                  </a:lnTo>
                  <a:lnTo>
                    <a:pt x="22860" y="21336"/>
                  </a:lnTo>
                  <a:lnTo>
                    <a:pt x="16764" y="28956"/>
                  </a:lnTo>
                  <a:lnTo>
                    <a:pt x="18288" y="28956"/>
                  </a:lnTo>
                  <a:lnTo>
                    <a:pt x="13716" y="36576"/>
                  </a:lnTo>
                  <a:lnTo>
                    <a:pt x="10668" y="45720"/>
                  </a:lnTo>
                  <a:lnTo>
                    <a:pt x="10668" y="44196"/>
                  </a:lnTo>
                  <a:lnTo>
                    <a:pt x="9144" y="54864"/>
                  </a:lnTo>
                  <a:lnTo>
                    <a:pt x="9144" y="454152"/>
                  </a:lnTo>
                  <a:lnTo>
                    <a:pt x="10668" y="464820"/>
                  </a:lnTo>
                  <a:lnTo>
                    <a:pt x="10668" y="463296"/>
                  </a:lnTo>
                  <a:lnTo>
                    <a:pt x="13716" y="473964"/>
                  </a:lnTo>
                  <a:lnTo>
                    <a:pt x="13716" y="472440"/>
                  </a:lnTo>
                  <a:lnTo>
                    <a:pt x="18288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30480" y="493776"/>
                  </a:lnTo>
                  <a:lnTo>
                    <a:pt x="28956" y="492252"/>
                  </a:lnTo>
                  <a:lnTo>
                    <a:pt x="38100" y="496824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483108" y="499872"/>
                  </a:lnTo>
                  <a:lnTo>
                    <a:pt x="483108" y="510540"/>
                  </a:lnTo>
                  <a:lnTo>
                    <a:pt x="54864" y="510540"/>
                  </a:lnTo>
                  <a:lnTo>
                    <a:pt x="44196" y="509016"/>
                  </a:lnTo>
                  <a:lnTo>
                    <a:pt x="33528" y="505968"/>
                  </a:lnTo>
                  <a:lnTo>
                    <a:pt x="24384" y="501396"/>
                  </a:lnTo>
                  <a:cubicBezTo>
                    <a:pt x="24384" y="501396"/>
                    <a:pt x="24384" y="501396"/>
                    <a:pt x="24384" y="499872"/>
                  </a:cubicBezTo>
                  <a:lnTo>
                    <a:pt x="16764" y="493776"/>
                  </a:lnTo>
                  <a:cubicBezTo>
                    <a:pt x="16764" y="493776"/>
                    <a:pt x="16764" y="493776"/>
                    <a:pt x="15240" y="493776"/>
                  </a:cubicBezTo>
                  <a:lnTo>
                    <a:pt x="9144" y="486156"/>
                  </a:lnTo>
                  <a:lnTo>
                    <a:pt x="4572" y="477012"/>
                  </a:lnTo>
                  <a:cubicBezTo>
                    <a:pt x="4572" y="477012"/>
                    <a:pt x="4572" y="477012"/>
                    <a:pt x="4572" y="475488"/>
                  </a:cubicBezTo>
                  <a:lnTo>
                    <a:pt x="1524" y="466344"/>
                  </a:lnTo>
                  <a:lnTo>
                    <a:pt x="0" y="455676"/>
                  </a:lnTo>
                  <a:lnTo>
                    <a:pt x="0" y="54864"/>
                  </a:lnTo>
                  <a:lnTo>
                    <a:pt x="1524" y="44196"/>
                  </a:lnTo>
                  <a:cubicBezTo>
                    <a:pt x="1524" y="42672"/>
                    <a:pt x="1524" y="42672"/>
                    <a:pt x="1524" y="42672"/>
                  </a:cubicBezTo>
                  <a:lnTo>
                    <a:pt x="4572" y="33528"/>
                  </a:lnTo>
                  <a:cubicBezTo>
                    <a:pt x="4572" y="33528"/>
                    <a:pt x="4572" y="32004"/>
                    <a:pt x="4572" y="32004"/>
                  </a:cubicBezTo>
                  <a:lnTo>
                    <a:pt x="9144" y="24384"/>
                  </a:lnTo>
                  <a:cubicBezTo>
                    <a:pt x="9144" y="22860"/>
                    <a:pt x="9144" y="22860"/>
                    <a:pt x="9144" y="22860"/>
                  </a:cubicBezTo>
                  <a:lnTo>
                    <a:pt x="15240" y="15240"/>
                  </a:lnTo>
                  <a:cubicBezTo>
                    <a:pt x="16764" y="15240"/>
                    <a:pt x="16764" y="15240"/>
                    <a:pt x="16764" y="15240"/>
                  </a:cubicBezTo>
                  <a:lnTo>
                    <a:pt x="24384" y="9144"/>
                  </a:lnTo>
                  <a:lnTo>
                    <a:pt x="33528" y="3048"/>
                  </a:lnTo>
                  <a:lnTo>
                    <a:pt x="441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3669">
              <a:extLst>
                <a:ext uri="{FF2B5EF4-FFF2-40B4-BE49-F238E27FC236}">
                  <a16:creationId xmlns:a16="http://schemas.microsoft.com/office/drawing/2014/main" id="{4933B12F-C1FB-448B-AC19-3AA4F26CD6DC}"/>
                </a:ext>
              </a:extLst>
            </p:cNvPr>
            <p:cNvSpPr/>
            <p:nvPr/>
          </p:nvSpPr>
          <p:spPr>
            <a:xfrm>
              <a:off x="1577340" y="1610868"/>
              <a:ext cx="483108" cy="510540"/>
            </a:xfrm>
            <a:custGeom>
              <a:avLst/>
              <a:gdLst/>
              <a:ahLst/>
              <a:cxnLst/>
              <a:rect l="0" t="0" r="0" b="0"/>
              <a:pathLst>
                <a:path w="483108" h="510540">
                  <a:moveTo>
                    <a:pt x="0" y="0"/>
                  </a:moveTo>
                  <a:lnTo>
                    <a:pt x="438912" y="0"/>
                  </a:lnTo>
                  <a:lnTo>
                    <a:pt x="449580" y="3048"/>
                  </a:lnTo>
                  <a:lnTo>
                    <a:pt x="458724" y="9144"/>
                  </a:lnTo>
                  <a:lnTo>
                    <a:pt x="466344" y="15240"/>
                  </a:lnTo>
                  <a:cubicBezTo>
                    <a:pt x="466344" y="15240"/>
                    <a:pt x="466344" y="15240"/>
                    <a:pt x="467868" y="15240"/>
                  </a:cubicBezTo>
                  <a:lnTo>
                    <a:pt x="473964" y="22860"/>
                  </a:lnTo>
                  <a:cubicBezTo>
                    <a:pt x="473964" y="22860"/>
                    <a:pt x="473964" y="22860"/>
                    <a:pt x="473964" y="24384"/>
                  </a:cubicBezTo>
                  <a:lnTo>
                    <a:pt x="478536" y="32004"/>
                  </a:lnTo>
                  <a:cubicBezTo>
                    <a:pt x="478536" y="32004"/>
                    <a:pt x="478536" y="33528"/>
                    <a:pt x="478536" y="33528"/>
                  </a:cubicBezTo>
                  <a:lnTo>
                    <a:pt x="481584" y="42672"/>
                  </a:lnTo>
                  <a:cubicBezTo>
                    <a:pt x="481584" y="42672"/>
                    <a:pt x="481584" y="42672"/>
                    <a:pt x="481584" y="44196"/>
                  </a:cubicBezTo>
                  <a:lnTo>
                    <a:pt x="483108" y="53340"/>
                  </a:lnTo>
                  <a:lnTo>
                    <a:pt x="483108" y="455676"/>
                  </a:lnTo>
                  <a:lnTo>
                    <a:pt x="481584" y="466344"/>
                  </a:lnTo>
                  <a:lnTo>
                    <a:pt x="478536" y="475488"/>
                  </a:lnTo>
                  <a:cubicBezTo>
                    <a:pt x="478536" y="477012"/>
                    <a:pt x="478536" y="477012"/>
                    <a:pt x="478536" y="477012"/>
                  </a:cubicBezTo>
                  <a:lnTo>
                    <a:pt x="473964" y="486156"/>
                  </a:lnTo>
                  <a:lnTo>
                    <a:pt x="467868" y="493776"/>
                  </a:lnTo>
                  <a:cubicBezTo>
                    <a:pt x="466344" y="493776"/>
                    <a:pt x="466344" y="493776"/>
                    <a:pt x="466344" y="493776"/>
                  </a:cubicBezTo>
                  <a:lnTo>
                    <a:pt x="458724" y="499872"/>
                  </a:lnTo>
                  <a:cubicBezTo>
                    <a:pt x="458724" y="501396"/>
                    <a:pt x="458724" y="501396"/>
                    <a:pt x="458724" y="501396"/>
                  </a:cubicBezTo>
                  <a:lnTo>
                    <a:pt x="449580" y="505968"/>
                  </a:lnTo>
                  <a:lnTo>
                    <a:pt x="438912" y="509016"/>
                  </a:lnTo>
                  <a:lnTo>
                    <a:pt x="428244" y="510540"/>
                  </a:lnTo>
                  <a:lnTo>
                    <a:pt x="0" y="510540"/>
                  </a:lnTo>
                  <a:lnTo>
                    <a:pt x="0" y="499872"/>
                  </a:lnTo>
                  <a:lnTo>
                    <a:pt x="437388" y="499872"/>
                  </a:lnTo>
                  <a:lnTo>
                    <a:pt x="446532" y="496824"/>
                  </a:lnTo>
                  <a:lnTo>
                    <a:pt x="445008" y="496824"/>
                  </a:lnTo>
                  <a:lnTo>
                    <a:pt x="454152" y="492252"/>
                  </a:lnTo>
                  <a:lnTo>
                    <a:pt x="452628" y="493776"/>
                  </a:lnTo>
                  <a:lnTo>
                    <a:pt x="460248" y="487680"/>
                  </a:lnTo>
                  <a:lnTo>
                    <a:pt x="466344" y="480060"/>
                  </a:lnTo>
                  <a:lnTo>
                    <a:pt x="464820" y="481584"/>
                  </a:lnTo>
                  <a:lnTo>
                    <a:pt x="469392" y="472440"/>
                  </a:lnTo>
                  <a:lnTo>
                    <a:pt x="469392" y="473964"/>
                  </a:lnTo>
                  <a:lnTo>
                    <a:pt x="472440" y="463296"/>
                  </a:lnTo>
                  <a:lnTo>
                    <a:pt x="472440" y="464820"/>
                  </a:lnTo>
                  <a:lnTo>
                    <a:pt x="473964" y="455676"/>
                  </a:lnTo>
                  <a:lnTo>
                    <a:pt x="473964" y="54864"/>
                  </a:lnTo>
                  <a:lnTo>
                    <a:pt x="472440" y="44196"/>
                  </a:lnTo>
                  <a:lnTo>
                    <a:pt x="472440" y="45720"/>
                  </a:lnTo>
                  <a:lnTo>
                    <a:pt x="469392" y="36576"/>
                  </a:lnTo>
                  <a:lnTo>
                    <a:pt x="464820" y="28956"/>
                  </a:lnTo>
                  <a:lnTo>
                    <a:pt x="466344" y="28956"/>
                  </a:lnTo>
                  <a:lnTo>
                    <a:pt x="460248" y="21336"/>
                  </a:lnTo>
                  <a:lnTo>
                    <a:pt x="460248" y="22860"/>
                  </a:lnTo>
                  <a:lnTo>
                    <a:pt x="452628" y="16764"/>
                  </a:lnTo>
                  <a:lnTo>
                    <a:pt x="454152" y="16764"/>
                  </a:lnTo>
                  <a:lnTo>
                    <a:pt x="445008" y="12192"/>
                  </a:lnTo>
                  <a:lnTo>
                    <a:pt x="446532" y="12192"/>
                  </a:lnTo>
                  <a:lnTo>
                    <a:pt x="43738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Rectangle 3670">
              <a:extLst>
                <a:ext uri="{FF2B5EF4-FFF2-40B4-BE49-F238E27FC236}">
                  <a16:creationId xmlns:a16="http://schemas.microsoft.com/office/drawing/2014/main" id="{3E0DDDCC-B1D5-4796-B046-2CC5BA34F12F}"/>
                </a:ext>
              </a:extLst>
            </p:cNvPr>
            <p:cNvSpPr/>
            <p:nvPr/>
          </p:nvSpPr>
          <p:spPr>
            <a:xfrm>
              <a:off x="1362456" y="1642869"/>
              <a:ext cx="609647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Výsledek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71">
              <a:extLst>
                <a:ext uri="{FF2B5EF4-FFF2-40B4-BE49-F238E27FC236}">
                  <a16:creationId xmlns:a16="http://schemas.microsoft.com/office/drawing/2014/main" id="{DCBE236E-AC3D-4DB7-AD31-F20C7514E281}"/>
                </a:ext>
              </a:extLst>
            </p:cNvPr>
            <p:cNvSpPr/>
            <p:nvPr/>
          </p:nvSpPr>
          <p:spPr>
            <a:xfrm>
              <a:off x="1296924" y="1761741"/>
              <a:ext cx="785905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hospodaření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72">
              <a:extLst>
                <a:ext uri="{FF2B5EF4-FFF2-40B4-BE49-F238E27FC236}">
                  <a16:creationId xmlns:a16="http://schemas.microsoft.com/office/drawing/2014/main" id="{EA972C0C-D7BA-4773-9D49-B3E528609CBD}"/>
                </a:ext>
              </a:extLst>
            </p:cNvPr>
            <p:cNvSpPr/>
            <p:nvPr/>
          </p:nvSpPr>
          <p:spPr>
            <a:xfrm>
              <a:off x="1148964" y="1880101"/>
              <a:ext cx="892960" cy="1173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běženého účetního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3">
              <a:extLst>
                <a:ext uri="{FF2B5EF4-FFF2-40B4-BE49-F238E27FC236}">
                  <a16:creationId xmlns:a16="http://schemas.microsoft.com/office/drawing/2014/main" id="{3FA4ED66-0171-47B2-BECA-8353708C2636}"/>
                </a:ext>
              </a:extLst>
            </p:cNvPr>
            <p:cNvSpPr/>
            <p:nvPr/>
          </p:nvSpPr>
          <p:spPr>
            <a:xfrm>
              <a:off x="1417320" y="1997961"/>
              <a:ext cx="427376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období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3675">
              <a:extLst>
                <a:ext uri="{FF2B5EF4-FFF2-40B4-BE49-F238E27FC236}">
                  <a16:creationId xmlns:a16="http://schemas.microsoft.com/office/drawing/2014/main" id="{C9983F74-17A1-40EA-A73B-7DD0A54A460E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067812" y="576072"/>
              <a:ext cx="923544" cy="612648"/>
            </a:xfrm>
            <a:prstGeom prst="rect">
              <a:avLst/>
            </a:prstGeom>
          </p:spPr>
        </p:pic>
        <p:sp>
          <p:nvSpPr>
            <p:cNvPr id="50" name="Shape 3676">
              <a:extLst>
                <a:ext uri="{FF2B5EF4-FFF2-40B4-BE49-F238E27FC236}">
                  <a16:creationId xmlns:a16="http://schemas.microsoft.com/office/drawing/2014/main" id="{9B9E1E63-97CC-4074-A65C-2F15C552BEC8}"/>
                </a:ext>
              </a:extLst>
            </p:cNvPr>
            <p:cNvSpPr/>
            <p:nvPr/>
          </p:nvSpPr>
          <p:spPr>
            <a:xfrm>
              <a:off x="3197352" y="68122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53340" y="0"/>
                  </a:moveTo>
                  <a:lnTo>
                    <a:pt x="399288" y="0"/>
                  </a:lnTo>
                  <a:lnTo>
                    <a:pt x="399288" y="9144"/>
                  </a:lnTo>
                  <a:lnTo>
                    <a:pt x="54864" y="9144"/>
                  </a:lnTo>
                  <a:lnTo>
                    <a:pt x="44196" y="10668"/>
                  </a:lnTo>
                  <a:lnTo>
                    <a:pt x="45720" y="10668"/>
                  </a:lnTo>
                  <a:lnTo>
                    <a:pt x="36576" y="13716"/>
                  </a:lnTo>
                  <a:lnTo>
                    <a:pt x="36576" y="12192"/>
                  </a:lnTo>
                  <a:lnTo>
                    <a:pt x="28956" y="18288"/>
                  </a:lnTo>
                  <a:lnTo>
                    <a:pt x="28956" y="16764"/>
                  </a:lnTo>
                  <a:lnTo>
                    <a:pt x="21336" y="22861"/>
                  </a:lnTo>
                  <a:lnTo>
                    <a:pt x="22860" y="22861"/>
                  </a:lnTo>
                  <a:lnTo>
                    <a:pt x="16764" y="30480"/>
                  </a:lnTo>
                  <a:lnTo>
                    <a:pt x="16764" y="28956"/>
                  </a:lnTo>
                  <a:lnTo>
                    <a:pt x="12192" y="38100"/>
                  </a:lnTo>
                  <a:lnTo>
                    <a:pt x="12192" y="36576"/>
                  </a:lnTo>
                  <a:lnTo>
                    <a:pt x="9144" y="45720"/>
                  </a:lnTo>
                  <a:lnTo>
                    <a:pt x="9144" y="54864"/>
                  </a:lnTo>
                  <a:lnTo>
                    <a:pt x="9144" y="455676"/>
                  </a:lnTo>
                  <a:lnTo>
                    <a:pt x="9144" y="464820"/>
                  </a:lnTo>
                  <a:lnTo>
                    <a:pt x="12192" y="473964"/>
                  </a:lnTo>
                  <a:lnTo>
                    <a:pt x="16764" y="481585"/>
                  </a:lnTo>
                  <a:lnTo>
                    <a:pt x="22182" y="488358"/>
                  </a:lnTo>
                  <a:lnTo>
                    <a:pt x="28956" y="493776"/>
                  </a:lnTo>
                  <a:lnTo>
                    <a:pt x="36576" y="498349"/>
                  </a:lnTo>
                  <a:lnTo>
                    <a:pt x="45720" y="499873"/>
                  </a:lnTo>
                  <a:lnTo>
                    <a:pt x="44196" y="499873"/>
                  </a:lnTo>
                  <a:lnTo>
                    <a:pt x="54864" y="501397"/>
                  </a:lnTo>
                  <a:lnTo>
                    <a:pt x="399288" y="501397"/>
                  </a:lnTo>
                  <a:lnTo>
                    <a:pt x="399288" y="510540"/>
                  </a:lnTo>
                  <a:lnTo>
                    <a:pt x="44196" y="510540"/>
                  </a:lnTo>
                  <a:cubicBezTo>
                    <a:pt x="42672" y="510540"/>
                    <a:pt x="42672" y="510540"/>
                    <a:pt x="42672" y="509016"/>
                  </a:cubicBezTo>
                  <a:lnTo>
                    <a:pt x="33528" y="507492"/>
                  </a:lnTo>
                  <a:cubicBezTo>
                    <a:pt x="33528" y="507492"/>
                    <a:pt x="32004" y="505968"/>
                    <a:pt x="32004" y="505968"/>
                  </a:cubicBezTo>
                  <a:lnTo>
                    <a:pt x="24384" y="501397"/>
                  </a:lnTo>
                  <a:cubicBezTo>
                    <a:pt x="22860" y="501397"/>
                    <a:pt x="22860" y="501397"/>
                    <a:pt x="22860" y="501397"/>
                  </a:cubicBezTo>
                  <a:lnTo>
                    <a:pt x="15240" y="495300"/>
                  </a:lnTo>
                  <a:lnTo>
                    <a:pt x="9144" y="487680"/>
                  </a:lnTo>
                  <a:cubicBezTo>
                    <a:pt x="9144" y="486156"/>
                    <a:pt x="9144" y="486156"/>
                    <a:pt x="9144" y="486156"/>
                  </a:cubicBezTo>
                  <a:lnTo>
                    <a:pt x="3048" y="478536"/>
                  </a:lnTo>
                  <a:cubicBezTo>
                    <a:pt x="3048" y="477012"/>
                    <a:pt x="3048" y="477012"/>
                    <a:pt x="3048" y="477012"/>
                  </a:cubicBezTo>
                  <a:lnTo>
                    <a:pt x="0" y="467868"/>
                  </a:lnTo>
                  <a:cubicBezTo>
                    <a:pt x="0" y="467868"/>
                    <a:pt x="0" y="466344"/>
                    <a:pt x="0" y="466344"/>
                  </a:cubicBezTo>
                  <a:lnTo>
                    <a:pt x="0" y="54864"/>
                  </a:lnTo>
                  <a:lnTo>
                    <a:pt x="0" y="44197"/>
                  </a:lnTo>
                  <a:cubicBezTo>
                    <a:pt x="0" y="44197"/>
                    <a:pt x="0" y="44197"/>
                    <a:pt x="0" y="42673"/>
                  </a:cubicBezTo>
                  <a:lnTo>
                    <a:pt x="3048" y="33528"/>
                  </a:lnTo>
                  <a:lnTo>
                    <a:pt x="9144" y="24385"/>
                  </a:lnTo>
                  <a:lnTo>
                    <a:pt x="15240" y="16764"/>
                  </a:lnTo>
                  <a:cubicBezTo>
                    <a:pt x="15240" y="16764"/>
                    <a:pt x="15240" y="15240"/>
                    <a:pt x="15240" y="15240"/>
                  </a:cubicBezTo>
                  <a:lnTo>
                    <a:pt x="22860" y="9144"/>
                  </a:lnTo>
                  <a:cubicBezTo>
                    <a:pt x="22860" y="9144"/>
                    <a:pt x="22860" y="9144"/>
                    <a:pt x="24384" y="9144"/>
                  </a:cubicBezTo>
                  <a:lnTo>
                    <a:pt x="32004" y="4573"/>
                  </a:lnTo>
                  <a:cubicBezTo>
                    <a:pt x="32004" y="4573"/>
                    <a:pt x="33528" y="4573"/>
                    <a:pt x="33528" y="4573"/>
                  </a:cubicBezTo>
                  <a:lnTo>
                    <a:pt x="42672" y="1524"/>
                  </a:lnTo>
                  <a:cubicBezTo>
                    <a:pt x="42672" y="1524"/>
                    <a:pt x="42672" y="1524"/>
                    <a:pt x="44196" y="1524"/>
                  </a:cubicBezTo>
                  <a:lnTo>
                    <a:pt x="533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Shape 3677">
              <a:extLst>
                <a:ext uri="{FF2B5EF4-FFF2-40B4-BE49-F238E27FC236}">
                  <a16:creationId xmlns:a16="http://schemas.microsoft.com/office/drawing/2014/main" id="{28855877-1C4C-4A26-A86C-BA658601D3F0}"/>
                </a:ext>
              </a:extLst>
            </p:cNvPr>
            <p:cNvSpPr/>
            <p:nvPr/>
          </p:nvSpPr>
          <p:spPr>
            <a:xfrm>
              <a:off x="3596640" y="68122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44424" y="0"/>
                  </a:lnTo>
                  <a:lnTo>
                    <a:pt x="355092" y="1524"/>
                  </a:lnTo>
                  <a:lnTo>
                    <a:pt x="365760" y="4573"/>
                  </a:lnTo>
                  <a:lnTo>
                    <a:pt x="374904" y="9144"/>
                  </a:lnTo>
                  <a:lnTo>
                    <a:pt x="382524" y="15240"/>
                  </a:lnTo>
                  <a:cubicBezTo>
                    <a:pt x="382524" y="15240"/>
                    <a:pt x="382524" y="16764"/>
                    <a:pt x="384048" y="16764"/>
                  </a:cubicBezTo>
                  <a:lnTo>
                    <a:pt x="390144" y="24385"/>
                  </a:lnTo>
                  <a:lnTo>
                    <a:pt x="394716" y="33528"/>
                  </a:lnTo>
                  <a:lnTo>
                    <a:pt x="397764" y="42673"/>
                  </a:lnTo>
                  <a:cubicBezTo>
                    <a:pt x="397764" y="44197"/>
                    <a:pt x="397764" y="44197"/>
                    <a:pt x="397764" y="44197"/>
                  </a:cubicBezTo>
                  <a:lnTo>
                    <a:pt x="399288" y="54864"/>
                  </a:lnTo>
                  <a:lnTo>
                    <a:pt x="399288" y="455676"/>
                  </a:lnTo>
                  <a:lnTo>
                    <a:pt x="397764" y="466344"/>
                  </a:lnTo>
                  <a:cubicBezTo>
                    <a:pt x="397764" y="466344"/>
                    <a:pt x="397764" y="467868"/>
                    <a:pt x="397764" y="467868"/>
                  </a:cubicBezTo>
                  <a:lnTo>
                    <a:pt x="394716" y="477012"/>
                  </a:lnTo>
                  <a:cubicBezTo>
                    <a:pt x="394716" y="477012"/>
                    <a:pt x="394716" y="477012"/>
                    <a:pt x="394716" y="478536"/>
                  </a:cubicBezTo>
                  <a:lnTo>
                    <a:pt x="390144" y="486156"/>
                  </a:lnTo>
                  <a:cubicBezTo>
                    <a:pt x="390144" y="486156"/>
                    <a:pt x="390144" y="486156"/>
                    <a:pt x="390144" y="487680"/>
                  </a:cubicBezTo>
                  <a:lnTo>
                    <a:pt x="384048" y="495300"/>
                  </a:lnTo>
                  <a:cubicBezTo>
                    <a:pt x="382524" y="495300"/>
                    <a:pt x="382524" y="495300"/>
                    <a:pt x="382524" y="495300"/>
                  </a:cubicBezTo>
                  <a:lnTo>
                    <a:pt x="374904" y="501397"/>
                  </a:lnTo>
                  <a:lnTo>
                    <a:pt x="365760" y="505968"/>
                  </a:lnTo>
                  <a:cubicBezTo>
                    <a:pt x="365760" y="505968"/>
                    <a:pt x="365760" y="507492"/>
                    <a:pt x="365760" y="507492"/>
                  </a:cubicBezTo>
                  <a:lnTo>
                    <a:pt x="355092" y="509016"/>
                  </a:lnTo>
                  <a:cubicBezTo>
                    <a:pt x="355092" y="510540"/>
                    <a:pt x="355092" y="510540"/>
                    <a:pt x="355092" y="510540"/>
                  </a:cubicBezTo>
                  <a:lnTo>
                    <a:pt x="0" y="510540"/>
                  </a:lnTo>
                  <a:lnTo>
                    <a:pt x="0" y="501397"/>
                  </a:lnTo>
                  <a:lnTo>
                    <a:pt x="344424" y="501397"/>
                  </a:lnTo>
                  <a:lnTo>
                    <a:pt x="353568" y="499873"/>
                  </a:lnTo>
                  <a:lnTo>
                    <a:pt x="362712" y="498349"/>
                  </a:lnTo>
                  <a:lnTo>
                    <a:pt x="361188" y="498349"/>
                  </a:lnTo>
                  <a:lnTo>
                    <a:pt x="370332" y="493776"/>
                  </a:lnTo>
                  <a:lnTo>
                    <a:pt x="368808" y="493776"/>
                  </a:lnTo>
                  <a:lnTo>
                    <a:pt x="376428" y="487680"/>
                  </a:lnTo>
                  <a:lnTo>
                    <a:pt x="376428" y="489204"/>
                  </a:lnTo>
                  <a:lnTo>
                    <a:pt x="382524" y="481585"/>
                  </a:lnTo>
                  <a:lnTo>
                    <a:pt x="381000" y="481585"/>
                  </a:lnTo>
                  <a:lnTo>
                    <a:pt x="385572" y="473964"/>
                  </a:lnTo>
                  <a:lnTo>
                    <a:pt x="388620" y="464820"/>
                  </a:lnTo>
                  <a:lnTo>
                    <a:pt x="388620" y="466344"/>
                  </a:lnTo>
                  <a:lnTo>
                    <a:pt x="390144" y="455676"/>
                  </a:lnTo>
                  <a:lnTo>
                    <a:pt x="390144" y="54864"/>
                  </a:lnTo>
                  <a:lnTo>
                    <a:pt x="388620" y="45720"/>
                  </a:lnTo>
                  <a:lnTo>
                    <a:pt x="385572" y="36576"/>
                  </a:lnTo>
                  <a:lnTo>
                    <a:pt x="385572" y="38100"/>
                  </a:lnTo>
                  <a:lnTo>
                    <a:pt x="381000" y="28956"/>
                  </a:lnTo>
                  <a:lnTo>
                    <a:pt x="382524" y="30480"/>
                  </a:lnTo>
                  <a:lnTo>
                    <a:pt x="376428" y="22861"/>
                  </a:lnTo>
                  <a:lnTo>
                    <a:pt x="368808" y="16764"/>
                  </a:lnTo>
                  <a:lnTo>
                    <a:pt x="370332" y="18288"/>
                  </a:lnTo>
                  <a:lnTo>
                    <a:pt x="361188" y="12192"/>
                  </a:lnTo>
                  <a:lnTo>
                    <a:pt x="362712" y="13716"/>
                  </a:lnTo>
                  <a:lnTo>
                    <a:pt x="353568" y="10668"/>
                  </a:lnTo>
                  <a:lnTo>
                    <a:pt x="34442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367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2" name="Rectangle 3678">
              <a:extLst>
                <a:ext uri="{FF2B5EF4-FFF2-40B4-BE49-F238E27FC236}">
                  <a16:creationId xmlns:a16="http://schemas.microsoft.com/office/drawing/2014/main" id="{CBE75717-0110-42C1-A800-0B395A60FB6D}"/>
                </a:ext>
              </a:extLst>
            </p:cNvPr>
            <p:cNvSpPr/>
            <p:nvPr/>
          </p:nvSpPr>
          <p:spPr>
            <a:xfrm>
              <a:off x="3444240" y="830577"/>
              <a:ext cx="405198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Účetní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679">
              <a:extLst>
                <a:ext uri="{FF2B5EF4-FFF2-40B4-BE49-F238E27FC236}">
                  <a16:creationId xmlns:a16="http://schemas.microsoft.com/office/drawing/2014/main" id="{74BA2223-A66F-421D-9390-C613F417AA7A}"/>
                </a:ext>
              </a:extLst>
            </p:cNvPr>
            <p:cNvSpPr/>
            <p:nvPr/>
          </p:nvSpPr>
          <p:spPr>
            <a:xfrm>
              <a:off x="3400044" y="953187"/>
              <a:ext cx="522736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závěrka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Picture 3681">
              <a:extLst>
                <a:ext uri="{FF2B5EF4-FFF2-40B4-BE49-F238E27FC236}">
                  <a16:creationId xmlns:a16="http://schemas.microsoft.com/office/drawing/2014/main" id="{8C54A909-4D99-43B6-BD19-7979505D77C4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097024" y="1505712"/>
              <a:ext cx="925068" cy="611124"/>
            </a:xfrm>
            <a:prstGeom prst="rect">
              <a:avLst/>
            </a:prstGeom>
          </p:spPr>
        </p:pic>
        <p:sp>
          <p:nvSpPr>
            <p:cNvPr id="55" name="Shape 3682">
              <a:extLst>
                <a:ext uri="{FF2B5EF4-FFF2-40B4-BE49-F238E27FC236}">
                  <a16:creationId xmlns:a16="http://schemas.microsoft.com/office/drawing/2014/main" id="{6CDC449B-C1A6-49D7-A237-09197CEE9406}"/>
                </a:ext>
              </a:extLst>
            </p:cNvPr>
            <p:cNvSpPr/>
            <p:nvPr/>
          </p:nvSpPr>
          <p:spPr>
            <a:xfrm>
              <a:off x="2226564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42672" y="0"/>
                  </a:moveTo>
                  <a:cubicBezTo>
                    <a:pt x="44196" y="0"/>
                    <a:pt x="44196" y="0"/>
                    <a:pt x="44196" y="0"/>
                  </a:cubicBezTo>
                  <a:lnTo>
                    <a:pt x="399288" y="0"/>
                  </a:lnTo>
                  <a:lnTo>
                    <a:pt x="399288" y="9144"/>
                  </a:lnTo>
                  <a:lnTo>
                    <a:pt x="45720" y="9144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28956" y="16764"/>
                  </a:lnTo>
                  <a:lnTo>
                    <a:pt x="22860" y="22860"/>
                  </a:lnTo>
                  <a:lnTo>
                    <a:pt x="22860" y="21336"/>
                  </a:lnTo>
                  <a:lnTo>
                    <a:pt x="16764" y="28956"/>
                  </a:lnTo>
                  <a:lnTo>
                    <a:pt x="12192" y="36576"/>
                  </a:lnTo>
                  <a:lnTo>
                    <a:pt x="10668" y="45720"/>
                  </a:lnTo>
                  <a:lnTo>
                    <a:pt x="10668" y="44196"/>
                  </a:lnTo>
                  <a:lnTo>
                    <a:pt x="9144" y="54864"/>
                  </a:lnTo>
                  <a:lnTo>
                    <a:pt x="9144" y="454152"/>
                  </a:lnTo>
                  <a:lnTo>
                    <a:pt x="10668" y="464820"/>
                  </a:lnTo>
                  <a:lnTo>
                    <a:pt x="10668" y="463296"/>
                  </a:lnTo>
                  <a:lnTo>
                    <a:pt x="12192" y="473964"/>
                  </a:lnTo>
                  <a:lnTo>
                    <a:pt x="12192" y="472440"/>
                  </a:lnTo>
                  <a:lnTo>
                    <a:pt x="16764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28956" y="493776"/>
                  </a:lnTo>
                  <a:lnTo>
                    <a:pt x="28956" y="492252"/>
                  </a:lnTo>
                  <a:lnTo>
                    <a:pt x="38100" y="496824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399288" y="499872"/>
                  </a:lnTo>
                  <a:lnTo>
                    <a:pt x="399288" y="510540"/>
                  </a:lnTo>
                  <a:lnTo>
                    <a:pt x="54864" y="510540"/>
                  </a:lnTo>
                  <a:lnTo>
                    <a:pt x="44196" y="509016"/>
                  </a:lnTo>
                  <a:cubicBezTo>
                    <a:pt x="44196" y="509016"/>
                    <a:pt x="44196" y="509016"/>
                    <a:pt x="42672" y="509016"/>
                  </a:cubicBezTo>
                  <a:lnTo>
                    <a:pt x="33528" y="505968"/>
                  </a:lnTo>
                  <a:lnTo>
                    <a:pt x="24384" y="501396"/>
                  </a:lnTo>
                  <a:cubicBezTo>
                    <a:pt x="24384" y="501396"/>
                    <a:pt x="24384" y="501396"/>
                    <a:pt x="22860" y="499872"/>
                  </a:cubicBezTo>
                  <a:lnTo>
                    <a:pt x="16764" y="493776"/>
                  </a:lnTo>
                  <a:cubicBezTo>
                    <a:pt x="15240" y="493776"/>
                    <a:pt x="15240" y="493776"/>
                    <a:pt x="15240" y="493776"/>
                  </a:cubicBezTo>
                  <a:lnTo>
                    <a:pt x="9144" y="486156"/>
                  </a:lnTo>
                  <a:lnTo>
                    <a:pt x="4572" y="477012"/>
                  </a:lnTo>
                  <a:cubicBezTo>
                    <a:pt x="4572" y="477012"/>
                    <a:pt x="4572" y="477012"/>
                    <a:pt x="3048" y="475488"/>
                  </a:cubicBezTo>
                  <a:lnTo>
                    <a:pt x="1524" y="466344"/>
                  </a:lnTo>
                  <a:cubicBezTo>
                    <a:pt x="1524" y="466344"/>
                    <a:pt x="1524" y="466344"/>
                    <a:pt x="0" y="466344"/>
                  </a:cubicBezTo>
                  <a:lnTo>
                    <a:pt x="0" y="54864"/>
                  </a:lnTo>
                  <a:lnTo>
                    <a:pt x="0" y="44196"/>
                  </a:lnTo>
                  <a:cubicBezTo>
                    <a:pt x="1524" y="42672"/>
                    <a:pt x="1524" y="42672"/>
                    <a:pt x="1524" y="42672"/>
                  </a:cubicBezTo>
                  <a:lnTo>
                    <a:pt x="3048" y="33528"/>
                  </a:lnTo>
                  <a:cubicBezTo>
                    <a:pt x="4572" y="33528"/>
                    <a:pt x="4572" y="32004"/>
                    <a:pt x="4572" y="32004"/>
                  </a:cubicBezTo>
                  <a:lnTo>
                    <a:pt x="9144" y="24384"/>
                  </a:lnTo>
                  <a:cubicBezTo>
                    <a:pt x="9144" y="22860"/>
                    <a:pt x="9144" y="22860"/>
                    <a:pt x="9144" y="22860"/>
                  </a:cubicBezTo>
                  <a:lnTo>
                    <a:pt x="15240" y="15240"/>
                  </a:lnTo>
                  <a:cubicBezTo>
                    <a:pt x="15240" y="15240"/>
                    <a:pt x="15240" y="15240"/>
                    <a:pt x="16764" y="15240"/>
                  </a:cubicBezTo>
                  <a:lnTo>
                    <a:pt x="22860" y="9144"/>
                  </a:lnTo>
                  <a:cubicBezTo>
                    <a:pt x="24384" y="9144"/>
                    <a:pt x="24384" y="9144"/>
                    <a:pt x="24384" y="9144"/>
                  </a:cubicBezTo>
                  <a:lnTo>
                    <a:pt x="33528" y="3048"/>
                  </a:lnTo>
                  <a:lnTo>
                    <a:pt x="426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3683">
              <a:extLst>
                <a:ext uri="{FF2B5EF4-FFF2-40B4-BE49-F238E27FC236}">
                  <a16:creationId xmlns:a16="http://schemas.microsoft.com/office/drawing/2014/main" id="{E6B41EAD-A1AC-45C2-98D3-4C455D781864}"/>
                </a:ext>
              </a:extLst>
            </p:cNvPr>
            <p:cNvSpPr/>
            <p:nvPr/>
          </p:nvSpPr>
          <p:spPr>
            <a:xfrm>
              <a:off x="2625852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55092" y="0"/>
                  </a:lnTo>
                  <a:cubicBezTo>
                    <a:pt x="355092" y="0"/>
                    <a:pt x="355092" y="0"/>
                    <a:pt x="356616" y="0"/>
                  </a:cubicBezTo>
                  <a:lnTo>
                    <a:pt x="365760" y="3048"/>
                  </a:lnTo>
                  <a:lnTo>
                    <a:pt x="374904" y="9144"/>
                  </a:lnTo>
                  <a:cubicBezTo>
                    <a:pt x="374904" y="9144"/>
                    <a:pt x="374904" y="9144"/>
                    <a:pt x="376428" y="9144"/>
                  </a:cubicBezTo>
                  <a:lnTo>
                    <a:pt x="382524" y="15240"/>
                  </a:lnTo>
                  <a:cubicBezTo>
                    <a:pt x="384048" y="15240"/>
                    <a:pt x="384048" y="15240"/>
                    <a:pt x="384048" y="15240"/>
                  </a:cubicBezTo>
                  <a:lnTo>
                    <a:pt x="390144" y="22860"/>
                  </a:lnTo>
                  <a:cubicBezTo>
                    <a:pt x="390144" y="22860"/>
                    <a:pt x="390144" y="22860"/>
                    <a:pt x="390144" y="24384"/>
                  </a:cubicBezTo>
                  <a:lnTo>
                    <a:pt x="394716" y="32004"/>
                  </a:lnTo>
                  <a:cubicBezTo>
                    <a:pt x="394716" y="32004"/>
                    <a:pt x="394716" y="33528"/>
                    <a:pt x="394716" y="33528"/>
                  </a:cubicBezTo>
                  <a:lnTo>
                    <a:pt x="397764" y="42672"/>
                  </a:lnTo>
                  <a:cubicBezTo>
                    <a:pt x="397764" y="42672"/>
                    <a:pt x="397764" y="42672"/>
                    <a:pt x="397764" y="44196"/>
                  </a:cubicBezTo>
                  <a:lnTo>
                    <a:pt x="399288" y="53340"/>
                  </a:lnTo>
                  <a:lnTo>
                    <a:pt x="399288" y="455676"/>
                  </a:lnTo>
                  <a:lnTo>
                    <a:pt x="397764" y="466344"/>
                  </a:lnTo>
                  <a:lnTo>
                    <a:pt x="394716" y="475488"/>
                  </a:lnTo>
                  <a:cubicBezTo>
                    <a:pt x="394716" y="477012"/>
                    <a:pt x="394716" y="477012"/>
                    <a:pt x="394716" y="477012"/>
                  </a:cubicBezTo>
                  <a:lnTo>
                    <a:pt x="390144" y="486156"/>
                  </a:lnTo>
                  <a:lnTo>
                    <a:pt x="384048" y="493776"/>
                  </a:lnTo>
                  <a:cubicBezTo>
                    <a:pt x="384048" y="493776"/>
                    <a:pt x="384048" y="493776"/>
                    <a:pt x="382524" y="493776"/>
                  </a:cubicBezTo>
                  <a:lnTo>
                    <a:pt x="376428" y="499872"/>
                  </a:lnTo>
                  <a:cubicBezTo>
                    <a:pt x="374904" y="501396"/>
                    <a:pt x="374904" y="501396"/>
                    <a:pt x="374904" y="501396"/>
                  </a:cubicBezTo>
                  <a:lnTo>
                    <a:pt x="365760" y="505968"/>
                  </a:lnTo>
                  <a:lnTo>
                    <a:pt x="356616" y="509016"/>
                  </a:lnTo>
                  <a:cubicBezTo>
                    <a:pt x="355092" y="509016"/>
                    <a:pt x="355092" y="509016"/>
                    <a:pt x="355092" y="509016"/>
                  </a:cubicBezTo>
                  <a:lnTo>
                    <a:pt x="344424" y="510540"/>
                  </a:lnTo>
                  <a:lnTo>
                    <a:pt x="0" y="510540"/>
                  </a:lnTo>
                  <a:lnTo>
                    <a:pt x="0" y="499872"/>
                  </a:lnTo>
                  <a:lnTo>
                    <a:pt x="353568" y="499872"/>
                  </a:lnTo>
                  <a:lnTo>
                    <a:pt x="362712" y="496824"/>
                  </a:lnTo>
                  <a:lnTo>
                    <a:pt x="361188" y="496824"/>
                  </a:lnTo>
                  <a:lnTo>
                    <a:pt x="370332" y="492252"/>
                  </a:lnTo>
                  <a:lnTo>
                    <a:pt x="370332" y="493776"/>
                  </a:lnTo>
                  <a:lnTo>
                    <a:pt x="376428" y="487680"/>
                  </a:lnTo>
                  <a:lnTo>
                    <a:pt x="382524" y="480060"/>
                  </a:lnTo>
                  <a:lnTo>
                    <a:pt x="382524" y="481584"/>
                  </a:lnTo>
                  <a:lnTo>
                    <a:pt x="387096" y="472440"/>
                  </a:lnTo>
                  <a:lnTo>
                    <a:pt x="385572" y="473964"/>
                  </a:lnTo>
                  <a:lnTo>
                    <a:pt x="388620" y="463296"/>
                  </a:lnTo>
                  <a:lnTo>
                    <a:pt x="388620" y="464820"/>
                  </a:lnTo>
                  <a:lnTo>
                    <a:pt x="390144" y="455676"/>
                  </a:lnTo>
                  <a:lnTo>
                    <a:pt x="390144" y="54864"/>
                  </a:lnTo>
                  <a:lnTo>
                    <a:pt x="388620" y="44196"/>
                  </a:lnTo>
                  <a:lnTo>
                    <a:pt x="388620" y="45720"/>
                  </a:lnTo>
                  <a:lnTo>
                    <a:pt x="385572" y="36576"/>
                  </a:lnTo>
                  <a:lnTo>
                    <a:pt x="387096" y="36576"/>
                  </a:lnTo>
                  <a:lnTo>
                    <a:pt x="382524" y="28956"/>
                  </a:lnTo>
                  <a:lnTo>
                    <a:pt x="376428" y="21336"/>
                  </a:lnTo>
                  <a:lnTo>
                    <a:pt x="376428" y="22860"/>
                  </a:lnTo>
                  <a:lnTo>
                    <a:pt x="370332" y="16764"/>
                  </a:lnTo>
                  <a:lnTo>
                    <a:pt x="361188" y="12192"/>
                  </a:lnTo>
                  <a:lnTo>
                    <a:pt x="362712" y="12192"/>
                  </a:lnTo>
                  <a:lnTo>
                    <a:pt x="35356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Rectangle 3684">
              <a:extLst>
                <a:ext uri="{FF2B5EF4-FFF2-40B4-BE49-F238E27FC236}">
                  <a16:creationId xmlns:a16="http://schemas.microsoft.com/office/drawing/2014/main" id="{877F1C7A-E1E8-4447-8559-1676E6106E3A}"/>
                </a:ext>
              </a:extLst>
            </p:cNvPr>
            <p:cNvSpPr/>
            <p:nvPr/>
          </p:nvSpPr>
          <p:spPr>
            <a:xfrm>
              <a:off x="2427732" y="1732785"/>
              <a:ext cx="531712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Rozvaha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97620">
              <a:extLst>
                <a:ext uri="{FF2B5EF4-FFF2-40B4-BE49-F238E27FC236}">
                  <a16:creationId xmlns:a16="http://schemas.microsoft.com/office/drawing/2014/main" id="{10430EE0-5FFD-49F2-B08B-BAF6835A9F37}"/>
                </a:ext>
              </a:extLst>
            </p:cNvPr>
            <p:cNvSpPr/>
            <p:nvPr/>
          </p:nvSpPr>
          <p:spPr>
            <a:xfrm>
              <a:off x="2401824" y="1899591"/>
              <a:ext cx="56022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97623">
              <a:extLst>
                <a:ext uri="{FF2B5EF4-FFF2-40B4-BE49-F238E27FC236}">
                  <a16:creationId xmlns:a16="http://schemas.microsoft.com/office/drawing/2014/main" id="{3A035A4C-B785-4B0E-B876-647A188AB3E5}"/>
                </a:ext>
              </a:extLst>
            </p:cNvPr>
            <p:cNvSpPr/>
            <p:nvPr/>
          </p:nvSpPr>
          <p:spPr>
            <a:xfrm>
              <a:off x="2444073" y="1899591"/>
              <a:ext cx="486874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bilance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97621">
              <a:extLst>
                <a:ext uri="{FF2B5EF4-FFF2-40B4-BE49-F238E27FC236}">
                  <a16:creationId xmlns:a16="http://schemas.microsoft.com/office/drawing/2014/main" id="{3FB42C5E-44AF-45F9-8213-5207D0C0DDB6}"/>
                </a:ext>
              </a:extLst>
            </p:cNvPr>
            <p:cNvSpPr/>
            <p:nvPr/>
          </p:nvSpPr>
          <p:spPr>
            <a:xfrm>
              <a:off x="2810271" y="1899591"/>
              <a:ext cx="56022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Picture 3687">
              <a:extLst>
                <a:ext uri="{FF2B5EF4-FFF2-40B4-BE49-F238E27FC236}">
                  <a16:creationId xmlns:a16="http://schemas.microsoft.com/office/drawing/2014/main" id="{F4DEB90F-4107-4755-B3FE-E81E5BE2EA4D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061716" y="1505712"/>
              <a:ext cx="925068" cy="611124"/>
            </a:xfrm>
            <a:prstGeom prst="rect">
              <a:avLst/>
            </a:prstGeom>
          </p:spPr>
        </p:pic>
        <p:sp>
          <p:nvSpPr>
            <p:cNvPr id="62" name="Shape 3688">
              <a:extLst>
                <a:ext uri="{FF2B5EF4-FFF2-40B4-BE49-F238E27FC236}">
                  <a16:creationId xmlns:a16="http://schemas.microsoft.com/office/drawing/2014/main" id="{8E4A98FA-10D9-4153-811F-04D968BD78B8}"/>
                </a:ext>
              </a:extLst>
            </p:cNvPr>
            <p:cNvSpPr/>
            <p:nvPr/>
          </p:nvSpPr>
          <p:spPr>
            <a:xfrm>
              <a:off x="3191256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42672" y="0"/>
                  </a:moveTo>
                  <a:cubicBezTo>
                    <a:pt x="44196" y="0"/>
                    <a:pt x="44196" y="0"/>
                    <a:pt x="44196" y="0"/>
                  </a:cubicBezTo>
                  <a:lnTo>
                    <a:pt x="399288" y="0"/>
                  </a:lnTo>
                  <a:lnTo>
                    <a:pt x="399288" y="9144"/>
                  </a:lnTo>
                  <a:lnTo>
                    <a:pt x="45720" y="9144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28956" y="16764"/>
                  </a:lnTo>
                  <a:lnTo>
                    <a:pt x="30480" y="16764"/>
                  </a:lnTo>
                  <a:lnTo>
                    <a:pt x="22860" y="22860"/>
                  </a:lnTo>
                  <a:lnTo>
                    <a:pt x="22860" y="21336"/>
                  </a:lnTo>
                  <a:lnTo>
                    <a:pt x="16764" y="28956"/>
                  </a:lnTo>
                  <a:lnTo>
                    <a:pt x="18288" y="28956"/>
                  </a:lnTo>
                  <a:lnTo>
                    <a:pt x="12192" y="36576"/>
                  </a:lnTo>
                  <a:lnTo>
                    <a:pt x="13716" y="36576"/>
                  </a:lnTo>
                  <a:lnTo>
                    <a:pt x="10668" y="45720"/>
                  </a:lnTo>
                  <a:lnTo>
                    <a:pt x="10668" y="44196"/>
                  </a:lnTo>
                  <a:lnTo>
                    <a:pt x="9144" y="54864"/>
                  </a:lnTo>
                  <a:lnTo>
                    <a:pt x="9144" y="454152"/>
                  </a:lnTo>
                  <a:lnTo>
                    <a:pt x="10668" y="464820"/>
                  </a:lnTo>
                  <a:lnTo>
                    <a:pt x="10668" y="463296"/>
                  </a:lnTo>
                  <a:lnTo>
                    <a:pt x="13716" y="473964"/>
                  </a:lnTo>
                  <a:lnTo>
                    <a:pt x="12192" y="472440"/>
                  </a:lnTo>
                  <a:lnTo>
                    <a:pt x="18288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30480" y="493776"/>
                  </a:lnTo>
                  <a:lnTo>
                    <a:pt x="28956" y="492252"/>
                  </a:lnTo>
                  <a:lnTo>
                    <a:pt x="38100" y="496824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399288" y="499872"/>
                  </a:lnTo>
                  <a:lnTo>
                    <a:pt x="399288" y="510540"/>
                  </a:lnTo>
                  <a:lnTo>
                    <a:pt x="54864" y="510540"/>
                  </a:lnTo>
                  <a:lnTo>
                    <a:pt x="44196" y="509016"/>
                  </a:lnTo>
                  <a:cubicBezTo>
                    <a:pt x="44196" y="509016"/>
                    <a:pt x="44196" y="509016"/>
                    <a:pt x="42672" y="509016"/>
                  </a:cubicBezTo>
                  <a:lnTo>
                    <a:pt x="33528" y="505968"/>
                  </a:lnTo>
                  <a:lnTo>
                    <a:pt x="24384" y="501396"/>
                  </a:lnTo>
                  <a:cubicBezTo>
                    <a:pt x="24384" y="501396"/>
                    <a:pt x="24384" y="501396"/>
                    <a:pt x="24384" y="499872"/>
                  </a:cubicBezTo>
                  <a:lnTo>
                    <a:pt x="16764" y="493776"/>
                  </a:lnTo>
                  <a:cubicBezTo>
                    <a:pt x="16764" y="493776"/>
                    <a:pt x="15240" y="493776"/>
                    <a:pt x="15240" y="493776"/>
                  </a:cubicBezTo>
                  <a:lnTo>
                    <a:pt x="9144" y="486156"/>
                  </a:lnTo>
                  <a:lnTo>
                    <a:pt x="4572" y="477012"/>
                  </a:lnTo>
                  <a:cubicBezTo>
                    <a:pt x="4572" y="477012"/>
                    <a:pt x="4572" y="477012"/>
                    <a:pt x="4572" y="475488"/>
                  </a:cubicBezTo>
                  <a:lnTo>
                    <a:pt x="1524" y="466344"/>
                  </a:lnTo>
                  <a:lnTo>
                    <a:pt x="0" y="455676"/>
                  </a:lnTo>
                  <a:lnTo>
                    <a:pt x="0" y="54864"/>
                  </a:lnTo>
                  <a:lnTo>
                    <a:pt x="1524" y="44196"/>
                  </a:lnTo>
                  <a:cubicBezTo>
                    <a:pt x="1524" y="42672"/>
                    <a:pt x="1524" y="42672"/>
                    <a:pt x="1524" y="42672"/>
                  </a:cubicBezTo>
                  <a:lnTo>
                    <a:pt x="4572" y="33528"/>
                  </a:lnTo>
                  <a:cubicBezTo>
                    <a:pt x="4572" y="33528"/>
                    <a:pt x="4572" y="32004"/>
                    <a:pt x="4572" y="32004"/>
                  </a:cubicBezTo>
                  <a:lnTo>
                    <a:pt x="9144" y="24384"/>
                  </a:lnTo>
                  <a:cubicBezTo>
                    <a:pt x="9144" y="22860"/>
                    <a:pt x="9144" y="22860"/>
                    <a:pt x="9144" y="22860"/>
                  </a:cubicBezTo>
                  <a:lnTo>
                    <a:pt x="15240" y="15240"/>
                  </a:lnTo>
                  <a:cubicBezTo>
                    <a:pt x="15240" y="15240"/>
                    <a:pt x="16764" y="15240"/>
                    <a:pt x="16764" y="15240"/>
                  </a:cubicBezTo>
                  <a:lnTo>
                    <a:pt x="24384" y="9144"/>
                  </a:lnTo>
                  <a:lnTo>
                    <a:pt x="33528" y="3048"/>
                  </a:lnTo>
                  <a:lnTo>
                    <a:pt x="426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3689">
              <a:extLst>
                <a:ext uri="{FF2B5EF4-FFF2-40B4-BE49-F238E27FC236}">
                  <a16:creationId xmlns:a16="http://schemas.microsoft.com/office/drawing/2014/main" id="{5F6D913D-BC8B-4A3B-979B-17346DA1E5C3}"/>
                </a:ext>
              </a:extLst>
            </p:cNvPr>
            <p:cNvSpPr/>
            <p:nvPr/>
          </p:nvSpPr>
          <p:spPr>
            <a:xfrm>
              <a:off x="3590544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0" y="0"/>
                  </a:moveTo>
                  <a:lnTo>
                    <a:pt x="355092" y="0"/>
                  </a:lnTo>
                  <a:cubicBezTo>
                    <a:pt x="355092" y="0"/>
                    <a:pt x="356616" y="0"/>
                    <a:pt x="356616" y="0"/>
                  </a:cubicBezTo>
                  <a:lnTo>
                    <a:pt x="365760" y="3048"/>
                  </a:lnTo>
                  <a:cubicBezTo>
                    <a:pt x="365760" y="3048"/>
                    <a:pt x="365760" y="3048"/>
                    <a:pt x="367284" y="3048"/>
                  </a:cubicBezTo>
                  <a:lnTo>
                    <a:pt x="374904" y="9144"/>
                  </a:lnTo>
                  <a:cubicBezTo>
                    <a:pt x="374904" y="9144"/>
                    <a:pt x="376428" y="9144"/>
                    <a:pt x="376428" y="9144"/>
                  </a:cubicBezTo>
                  <a:lnTo>
                    <a:pt x="384048" y="15240"/>
                  </a:lnTo>
                  <a:lnTo>
                    <a:pt x="390144" y="22860"/>
                  </a:lnTo>
                  <a:cubicBezTo>
                    <a:pt x="390144" y="22860"/>
                    <a:pt x="390144" y="22860"/>
                    <a:pt x="390144" y="24384"/>
                  </a:cubicBezTo>
                  <a:lnTo>
                    <a:pt x="394716" y="32004"/>
                  </a:lnTo>
                  <a:cubicBezTo>
                    <a:pt x="394716" y="32004"/>
                    <a:pt x="396240" y="33528"/>
                    <a:pt x="396240" y="33528"/>
                  </a:cubicBezTo>
                  <a:lnTo>
                    <a:pt x="399288" y="42672"/>
                  </a:lnTo>
                  <a:cubicBezTo>
                    <a:pt x="399288" y="42672"/>
                    <a:pt x="399288" y="42672"/>
                    <a:pt x="399288" y="44196"/>
                  </a:cubicBezTo>
                  <a:lnTo>
                    <a:pt x="399288" y="466344"/>
                  </a:lnTo>
                  <a:lnTo>
                    <a:pt x="396240" y="475488"/>
                  </a:lnTo>
                  <a:cubicBezTo>
                    <a:pt x="396240" y="477012"/>
                    <a:pt x="394716" y="477012"/>
                    <a:pt x="394716" y="477012"/>
                  </a:cubicBezTo>
                  <a:lnTo>
                    <a:pt x="390144" y="486156"/>
                  </a:lnTo>
                  <a:lnTo>
                    <a:pt x="384048" y="493776"/>
                  </a:lnTo>
                  <a:lnTo>
                    <a:pt x="376428" y="499872"/>
                  </a:lnTo>
                  <a:cubicBezTo>
                    <a:pt x="376428" y="501396"/>
                    <a:pt x="374904" y="501396"/>
                    <a:pt x="374904" y="501396"/>
                  </a:cubicBezTo>
                  <a:lnTo>
                    <a:pt x="367284" y="505968"/>
                  </a:lnTo>
                  <a:cubicBezTo>
                    <a:pt x="365760" y="505968"/>
                    <a:pt x="365760" y="505968"/>
                    <a:pt x="365760" y="505968"/>
                  </a:cubicBezTo>
                  <a:lnTo>
                    <a:pt x="356616" y="509016"/>
                  </a:lnTo>
                  <a:cubicBezTo>
                    <a:pt x="356616" y="509016"/>
                    <a:pt x="355092" y="509016"/>
                    <a:pt x="355092" y="509016"/>
                  </a:cubicBezTo>
                  <a:lnTo>
                    <a:pt x="345948" y="510540"/>
                  </a:lnTo>
                  <a:lnTo>
                    <a:pt x="0" y="510540"/>
                  </a:lnTo>
                  <a:lnTo>
                    <a:pt x="0" y="499872"/>
                  </a:lnTo>
                  <a:lnTo>
                    <a:pt x="353568" y="499872"/>
                  </a:lnTo>
                  <a:lnTo>
                    <a:pt x="362712" y="496824"/>
                  </a:lnTo>
                  <a:lnTo>
                    <a:pt x="370332" y="492252"/>
                  </a:lnTo>
                  <a:lnTo>
                    <a:pt x="370332" y="493776"/>
                  </a:lnTo>
                  <a:lnTo>
                    <a:pt x="377952" y="487680"/>
                  </a:lnTo>
                  <a:lnTo>
                    <a:pt x="376428" y="487680"/>
                  </a:lnTo>
                  <a:lnTo>
                    <a:pt x="382524" y="480060"/>
                  </a:lnTo>
                  <a:lnTo>
                    <a:pt x="382524" y="481584"/>
                  </a:lnTo>
                  <a:lnTo>
                    <a:pt x="387096" y="472440"/>
                  </a:lnTo>
                  <a:lnTo>
                    <a:pt x="387096" y="473964"/>
                  </a:lnTo>
                  <a:lnTo>
                    <a:pt x="390144" y="463296"/>
                  </a:lnTo>
                  <a:lnTo>
                    <a:pt x="388620" y="464820"/>
                  </a:lnTo>
                  <a:lnTo>
                    <a:pt x="390144" y="455676"/>
                  </a:lnTo>
                  <a:lnTo>
                    <a:pt x="390144" y="54864"/>
                  </a:lnTo>
                  <a:lnTo>
                    <a:pt x="388620" y="44196"/>
                  </a:lnTo>
                  <a:lnTo>
                    <a:pt x="390144" y="45720"/>
                  </a:lnTo>
                  <a:lnTo>
                    <a:pt x="387096" y="36576"/>
                  </a:lnTo>
                  <a:lnTo>
                    <a:pt x="382524" y="28956"/>
                  </a:lnTo>
                  <a:lnTo>
                    <a:pt x="377105" y="22182"/>
                  </a:lnTo>
                  <a:lnTo>
                    <a:pt x="370332" y="16764"/>
                  </a:lnTo>
                  <a:lnTo>
                    <a:pt x="362712" y="12192"/>
                  </a:lnTo>
                  <a:lnTo>
                    <a:pt x="35356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Rectangle 3690">
              <a:extLst>
                <a:ext uri="{FF2B5EF4-FFF2-40B4-BE49-F238E27FC236}">
                  <a16:creationId xmlns:a16="http://schemas.microsoft.com/office/drawing/2014/main" id="{8A0E8373-469E-4375-B3C3-E4EFD939EF94}"/>
                </a:ext>
              </a:extLst>
            </p:cNvPr>
            <p:cNvSpPr/>
            <p:nvPr/>
          </p:nvSpPr>
          <p:spPr>
            <a:xfrm>
              <a:off x="3276600" y="1750239"/>
              <a:ext cx="877243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Výkaz zisku 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3691">
              <a:extLst>
                <a:ext uri="{FF2B5EF4-FFF2-40B4-BE49-F238E27FC236}">
                  <a16:creationId xmlns:a16="http://schemas.microsoft.com/office/drawing/2014/main" id="{0AF5BACF-2A58-439F-9390-F6C5107CE10C}"/>
                </a:ext>
              </a:extLst>
            </p:cNvPr>
            <p:cNvSpPr/>
            <p:nvPr/>
          </p:nvSpPr>
          <p:spPr>
            <a:xfrm>
              <a:off x="3403092" y="1881303"/>
              <a:ext cx="501716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ztráty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Picture 3693">
              <a:extLst>
                <a:ext uri="{FF2B5EF4-FFF2-40B4-BE49-F238E27FC236}">
                  <a16:creationId xmlns:a16="http://schemas.microsoft.com/office/drawing/2014/main" id="{1ECF0058-CD4B-4025-AE85-462842D2A6DB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4027932" y="1505712"/>
              <a:ext cx="923544" cy="611124"/>
            </a:xfrm>
            <a:prstGeom prst="rect">
              <a:avLst/>
            </a:prstGeom>
          </p:spPr>
        </p:pic>
        <p:sp>
          <p:nvSpPr>
            <p:cNvPr id="67" name="Shape 3694">
              <a:extLst>
                <a:ext uri="{FF2B5EF4-FFF2-40B4-BE49-F238E27FC236}">
                  <a16:creationId xmlns:a16="http://schemas.microsoft.com/office/drawing/2014/main" id="{A4D5A4A2-9164-470A-8812-E9C2EB01E991}"/>
                </a:ext>
              </a:extLst>
            </p:cNvPr>
            <p:cNvSpPr/>
            <p:nvPr/>
          </p:nvSpPr>
          <p:spPr>
            <a:xfrm>
              <a:off x="4155948" y="1610868"/>
              <a:ext cx="399288" cy="510540"/>
            </a:xfrm>
            <a:custGeom>
              <a:avLst/>
              <a:gdLst/>
              <a:ahLst/>
              <a:cxnLst/>
              <a:rect l="0" t="0" r="0" b="0"/>
              <a:pathLst>
                <a:path w="399288" h="510540">
                  <a:moveTo>
                    <a:pt x="44196" y="0"/>
                  </a:moveTo>
                  <a:lnTo>
                    <a:pt x="399288" y="0"/>
                  </a:lnTo>
                  <a:lnTo>
                    <a:pt x="399288" y="9144"/>
                  </a:lnTo>
                  <a:lnTo>
                    <a:pt x="45720" y="9144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28956" y="16764"/>
                  </a:lnTo>
                  <a:lnTo>
                    <a:pt x="30480" y="16764"/>
                  </a:lnTo>
                  <a:lnTo>
                    <a:pt x="22860" y="22860"/>
                  </a:lnTo>
                  <a:lnTo>
                    <a:pt x="22860" y="21336"/>
                  </a:lnTo>
                  <a:lnTo>
                    <a:pt x="16764" y="28956"/>
                  </a:lnTo>
                  <a:lnTo>
                    <a:pt x="18288" y="28956"/>
                  </a:lnTo>
                  <a:lnTo>
                    <a:pt x="13716" y="36576"/>
                  </a:lnTo>
                  <a:lnTo>
                    <a:pt x="10668" y="45720"/>
                  </a:lnTo>
                  <a:lnTo>
                    <a:pt x="10668" y="44196"/>
                  </a:lnTo>
                  <a:lnTo>
                    <a:pt x="9144" y="54864"/>
                  </a:lnTo>
                  <a:lnTo>
                    <a:pt x="9144" y="454152"/>
                  </a:lnTo>
                  <a:lnTo>
                    <a:pt x="10668" y="464820"/>
                  </a:lnTo>
                  <a:lnTo>
                    <a:pt x="10668" y="463296"/>
                  </a:lnTo>
                  <a:lnTo>
                    <a:pt x="13716" y="473964"/>
                  </a:lnTo>
                  <a:lnTo>
                    <a:pt x="13716" y="472440"/>
                  </a:lnTo>
                  <a:lnTo>
                    <a:pt x="18288" y="481584"/>
                  </a:lnTo>
                  <a:lnTo>
                    <a:pt x="16764" y="480060"/>
                  </a:lnTo>
                  <a:lnTo>
                    <a:pt x="22860" y="487680"/>
                  </a:lnTo>
                  <a:lnTo>
                    <a:pt x="30480" y="493776"/>
                  </a:lnTo>
                  <a:lnTo>
                    <a:pt x="28956" y="492252"/>
                  </a:lnTo>
                  <a:lnTo>
                    <a:pt x="38100" y="496824"/>
                  </a:lnTo>
                  <a:lnTo>
                    <a:pt x="36576" y="496824"/>
                  </a:lnTo>
                  <a:lnTo>
                    <a:pt x="45720" y="499872"/>
                  </a:lnTo>
                  <a:lnTo>
                    <a:pt x="399288" y="499872"/>
                  </a:lnTo>
                  <a:lnTo>
                    <a:pt x="399288" y="510540"/>
                  </a:lnTo>
                  <a:lnTo>
                    <a:pt x="54864" y="510540"/>
                  </a:lnTo>
                  <a:lnTo>
                    <a:pt x="44196" y="509016"/>
                  </a:lnTo>
                  <a:lnTo>
                    <a:pt x="33528" y="505968"/>
                  </a:lnTo>
                  <a:lnTo>
                    <a:pt x="24384" y="501396"/>
                  </a:lnTo>
                  <a:cubicBezTo>
                    <a:pt x="24384" y="501396"/>
                    <a:pt x="24384" y="501396"/>
                    <a:pt x="24384" y="499872"/>
                  </a:cubicBezTo>
                  <a:lnTo>
                    <a:pt x="16764" y="493776"/>
                  </a:lnTo>
                  <a:lnTo>
                    <a:pt x="10668" y="486156"/>
                  </a:lnTo>
                  <a:cubicBezTo>
                    <a:pt x="9144" y="486156"/>
                    <a:pt x="9144" y="486156"/>
                    <a:pt x="9144" y="486156"/>
                  </a:cubicBezTo>
                  <a:lnTo>
                    <a:pt x="4572" y="477012"/>
                  </a:lnTo>
                  <a:cubicBezTo>
                    <a:pt x="4572" y="477012"/>
                    <a:pt x="4572" y="477012"/>
                    <a:pt x="4572" y="475488"/>
                  </a:cubicBezTo>
                  <a:lnTo>
                    <a:pt x="1524" y="466344"/>
                  </a:lnTo>
                  <a:lnTo>
                    <a:pt x="0" y="455676"/>
                  </a:lnTo>
                  <a:lnTo>
                    <a:pt x="0" y="54864"/>
                  </a:lnTo>
                  <a:lnTo>
                    <a:pt x="1524" y="44196"/>
                  </a:lnTo>
                  <a:cubicBezTo>
                    <a:pt x="1524" y="42672"/>
                    <a:pt x="1524" y="42672"/>
                    <a:pt x="1524" y="42672"/>
                  </a:cubicBezTo>
                  <a:lnTo>
                    <a:pt x="4572" y="33528"/>
                  </a:lnTo>
                  <a:cubicBezTo>
                    <a:pt x="4572" y="33528"/>
                    <a:pt x="4572" y="32004"/>
                    <a:pt x="4572" y="32004"/>
                  </a:cubicBezTo>
                  <a:lnTo>
                    <a:pt x="9144" y="24384"/>
                  </a:lnTo>
                  <a:cubicBezTo>
                    <a:pt x="9144" y="22860"/>
                    <a:pt x="9144" y="22860"/>
                    <a:pt x="10668" y="22860"/>
                  </a:cubicBezTo>
                  <a:lnTo>
                    <a:pt x="16764" y="15240"/>
                  </a:lnTo>
                  <a:lnTo>
                    <a:pt x="24384" y="9144"/>
                  </a:lnTo>
                  <a:lnTo>
                    <a:pt x="33528" y="3048"/>
                  </a:lnTo>
                  <a:lnTo>
                    <a:pt x="441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Shape 3695">
              <a:extLst>
                <a:ext uri="{FF2B5EF4-FFF2-40B4-BE49-F238E27FC236}">
                  <a16:creationId xmlns:a16="http://schemas.microsoft.com/office/drawing/2014/main" id="{C4F0B227-160E-423F-851B-93419FE7CA8D}"/>
                </a:ext>
              </a:extLst>
            </p:cNvPr>
            <p:cNvSpPr/>
            <p:nvPr/>
          </p:nvSpPr>
          <p:spPr>
            <a:xfrm>
              <a:off x="4555236" y="1610868"/>
              <a:ext cx="400812" cy="510540"/>
            </a:xfrm>
            <a:custGeom>
              <a:avLst/>
              <a:gdLst/>
              <a:ahLst/>
              <a:cxnLst/>
              <a:rect l="0" t="0" r="0" b="0"/>
              <a:pathLst>
                <a:path w="400812" h="510540">
                  <a:moveTo>
                    <a:pt x="0" y="0"/>
                  </a:moveTo>
                  <a:lnTo>
                    <a:pt x="355092" y="0"/>
                  </a:lnTo>
                  <a:cubicBezTo>
                    <a:pt x="356616" y="0"/>
                    <a:pt x="356616" y="0"/>
                    <a:pt x="356616" y="0"/>
                  </a:cubicBezTo>
                  <a:lnTo>
                    <a:pt x="365760" y="3048"/>
                  </a:lnTo>
                  <a:cubicBezTo>
                    <a:pt x="365760" y="3048"/>
                    <a:pt x="367284" y="3048"/>
                    <a:pt x="367284" y="3048"/>
                  </a:cubicBezTo>
                  <a:lnTo>
                    <a:pt x="374904" y="9144"/>
                  </a:lnTo>
                  <a:cubicBezTo>
                    <a:pt x="376428" y="9144"/>
                    <a:pt x="376428" y="9144"/>
                    <a:pt x="376428" y="9144"/>
                  </a:cubicBezTo>
                  <a:lnTo>
                    <a:pt x="384048" y="15240"/>
                  </a:lnTo>
                  <a:lnTo>
                    <a:pt x="390144" y="22860"/>
                  </a:lnTo>
                  <a:cubicBezTo>
                    <a:pt x="390144" y="22860"/>
                    <a:pt x="390144" y="22860"/>
                    <a:pt x="391668" y="24384"/>
                  </a:cubicBezTo>
                  <a:lnTo>
                    <a:pt x="396240" y="32004"/>
                  </a:lnTo>
                  <a:cubicBezTo>
                    <a:pt x="396240" y="32004"/>
                    <a:pt x="396240" y="33528"/>
                    <a:pt x="396240" y="33528"/>
                  </a:cubicBezTo>
                  <a:lnTo>
                    <a:pt x="399288" y="42672"/>
                  </a:lnTo>
                  <a:cubicBezTo>
                    <a:pt x="399288" y="42672"/>
                    <a:pt x="399288" y="42672"/>
                    <a:pt x="399288" y="44196"/>
                  </a:cubicBezTo>
                  <a:lnTo>
                    <a:pt x="400812" y="53340"/>
                  </a:lnTo>
                  <a:lnTo>
                    <a:pt x="400812" y="455676"/>
                  </a:lnTo>
                  <a:lnTo>
                    <a:pt x="399288" y="466344"/>
                  </a:lnTo>
                  <a:lnTo>
                    <a:pt x="396240" y="475488"/>
                  </a:lnTo>
                  <a:cubicBezTo>
                    <a:pt x="396240" y="477012"/>
                    <a:pt x="396240" y="477012"/>
                    <a:pt x="396240" y="477012"/>
                  </a:cubicBezTo>
                  <a:lnTo>
                    <a:pt x="391668" y="486156"/>
                  </a:lnTo>
                  <a:cubicBezTo>
                    <a:pt x="390144" y="486156"/>
                    <a:pt x="390144" y="486156"/>
                    <a:pt x="390144" y="486156"/>
                  </a:cubicBezTo>
                  <a:lnTo>
                    <a:pt x="384048" y="493776"/>
                  </a:lnTo>
                  <a:lnTo>
                    <a:pt x="376428" y="499872"/>
                  </a:lnTo>
                  <a:cubicBezTo>
                    <a:pt x="376428" y="501396"/>
                    <a:pt x="376428" y="501396"/>
                    <a:pt x="374904" y="501396"/>
                  </a:cubicBezTo>
                  <a:lnTo>
                    <a:pt x="367284" y="505968"/>
                  </a:lnTo>
                  <a:cubicBezTo>
                    <a:pt x="367284" y="505968"/>
                    <a:pt x="365760" y="505968"/>
                    <a:pt x="365760" y="505968"/>
                  </a:cubicBezTo>
                  <a:lnTo>
                    <a:pt x="356616" y="509016"/>
                  </a:lnTo>
                  <a:cubicBezTo>
                    <a:pt x="356616" y="509016"/>
                    <a:pt x="356616" y="509016"/>
                    <a:pt x="355092" y="509016"/>
                  </a:cubicBezTo>
                  <a:lnTo>
                    <a:pt x="345948" y="510540"/>
                  </a:lnTo>
                  <a:lnTo>
                    <a:pt x="0" y="510540"/>
                  </a:lnTo>
                  <a:lnTo>
                    <a:pt x="0" y="499872"/>
                  </a:lnTo>
                  <a:lnTo>
                    <a:pt x="353568" y="499872"/>
                  </a:lnTo>
                  <a:lnTo>
                    <a:pt x="362712" y="496824"/>
                  </a:lnTo>
                  <a:lnTo>
                    <a:pt x="370332" y="492252"/>
                  </a:lnTo>
                  <a:lnTo>
                    <a:pt x="370332" y="493776"/>
                  </a:lnTo>
                  <a:lnTo>
                    <a:pt x="377952" y="487680"/>
                  </a:lnTo>
                  <a:lnTo>
                    <a:pt x="376428" y="487680"/>
                  </a:lnTo>
                  <a:lnTo>
                    <a:pt x="382524" y="480060"/>
                  </a:lnTo>
                  <a:lnTo>
                    <a:pt x="382524" y="481584"/>
                  </a:lnTo>
                  <a:lnTo>
                    <a:pt x="387096" y="472440"/>
                  </a:lnTo>
                  <a:lnTo>
                    <a:pt x="387096" y="473964"/>
                  </a:lnTo>
                  <a:lnTo>
                    <a:pt x="390144" y="463296"/>
                  </a:lnTo>
                  <a:lnTo>
                    <a:pt x="390144" y="45720"/>
                  </a:lnTo>
                  <a:lnTo>
                    <a:pt x="387096" y="36576"/>
                  </a:lnTo>
                  <a:lnTo>
                    <a:pt x="382524" y="28956"/>
                  </a:lnTo>
                  <a:lnTo>
                    <a:pt x="377105" y="22182"/>
                  </a:lnTo>
                  <a:lnTo>
                    <a:pt x="370332" y="16764"/>
                  </a:lnTo>
                  <a:lnTo>
                    <a:pt x="362712" y="12192"/>
                  </a:lnTo>
                  <a:lnTo>
                    <a:pt x="35356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495B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Rectangle 3696">
              <a:extLst>
                <a:ext uri="{FF2B5EF4-FFF2-40B4-BE49-F238E27FC236}">
                  <a16:creationId xmlns:a16="http://schemas.microsoft.com/office/drawing/2014/main" id="{71E25336-EDE5-4767-882A-5ED0E4E4E1F1}"/>
                </a:ext>
              </a:extLst>
            </p:cNvPr>
            <p:cNvSpPr/>
            <p:nvPr/>
          </p:nvSpPr>
          <p:spPr>
            <a:xfrm>
              <a:off x="4389120" y="1821177"/>
              <a:ext cx="444453" cy="1382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Příloha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Shape 3697">
              <a:extLst>
                <a:ext uri="{FF2B5EF4-FFF2-40B4-BE49-F238E27FC236}">
                  <a16:creationId xmlns:a16="http://schemas.microsoft.com/office/drawing/2014/main" id="{0A89D8B3-7F0F-4B12-8EE7-463A3AA9B737}"/>
                </a:ext>
              </a:extLst>
            </p:cNvPr>
            <p:cNvSpPr/>
            <p:nvPr/>
          </p:nvSpPr>
          <p:spPr>
            <a:xfrm>
              <a:off x="1385316" y="277368"/>
              <a:ext cx="202692" cy="76200"/>
            </a:xfrm>
            <a:custGeom>
              <a:avLst/>
              <a:gdLst/>
              <a:ahLst/>
              <a:cxnLst/>
              <a:rect l="0" t="0" r="0" b="0"/>
              <a:pathLst>
                <a:path w="202692" h="76200">
                  <a:moveTo>
                    <a:pt x="126492" y="0"/>
                  </a:moveTo>
                  <a:lnTo>
                    <a:pt x="202692" y="38100"/>
                  </a:lnTo>
                  <a:lnTo>
                    <a:pt x="126492" y="76200"/>
                  </a:lnTo>
                  <a:lnTo>
                    <a:pt x="126492" y="42672"/>
                  </a:lnTo>
                  <a:lnTo>
                    <a:pt x="4572" y="42672"/>
                  </a:lnTo>
                  <a:lnTo>
                    <a:pt x="1524" y="41148"/>
                  </a:lnTo>
                  <a:lnTo>
                    <a:pt x="0" y="38100"/>
                  </a:lnTo>
                  <a:lnTo>
                    <a:pt x="1524" y="33528"/>
                  </a:lnTo>
                  <a:lnTo>
                    <a:pt x="4572" y="33528"/>
                  </a:lnTo>
                  <a:lnTo>
                    <a:pt x="126492" y="33528"/>
                  </a:lnTo>
                  <a:lnTo>
                    <a:pt x="1264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351087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1915"/>
            <a:ext cx="10753200" cy="485510"/>
          </a:xfrm>
        </p:spPr>
        <p:txBody>
          <a:bodyPr/>
          <a:lstStyle/>
          <a:p>
            <a:pPr marL="72000" indent="0">
              <a:buNone/>
            </a:pPr>
            <a:r>
              <a:rPr lang="cs-CZ" sz="2200" dirty="0"/>
              <a:t>Rozvaha – výkaz				Výkaz zisku a ztráty - výkaz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240D685-7EC6-4793-A84D-28731E21ED91}"/>
              </a:ext>
            </a:extLst>
          </p:cNvPr>
          <p:cNvGraphicFramePr>
            <a:graphicFrameLocks noGrp="1"/>
          </p:cNvGraphicFramePr>
          <p:nvPr/>
        </p:nvGraphicFramePr>
        <p:xfrm>
          <a:off x="768941" y="2131259"/>
          <a:ext cx="4995648" cy="4116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23">
                  <a:extLst>
                    <a:ext uri="{9D8B030D-6E8A-4147-A177-3AD203B41FA5}">
                      <a16:colId xmlns:a16="http://schemas.microsoft.com/office/drawing/2014/main" val="15689114"/>
                    </a:ext>
                  </a:extLst>
                </a:gridCol>
                <a:gridCol w="1391000">
                  <a:extLst>
                    <a:ext uri="{9D8B030D-6E8A-4147-A177-3AD203B41FA5}">
                      <a16:colId xmlns:a16="http://schemas.microsoft.com/office/drawing/2014/main" val="3825873325"/>
                    </a:ext>
                  </a:extLst>
                </a:gridCol>
                <a:gridCol w="631556">
                  <a:extLst>
                    <a:ext uri="{9D8B030D-6E8A-4147-A177-3AD203B41FA5}">
                      <a16:colId xmlns:a16="http://schemas.microsoft.com/office/drawing/2014/main" val="3227410411"/>
                    </a:ext>
                  </a:extLst>
                </a:gridCol>
                <a:gridCol w="613056">
                  <a:extLst>
                    <a:ext uri="{9D8B030D-6E8A-4147-A177-3AD203B41FA5}">
                      <a16:colId xmlns:a16="http://schemas.microsoft.com/office/drawing/2014/main" val="754921688"/>
                    </a:ext>
                  </a:extLst>
                </a:gridCol>
                <a:gridCol w="569892">
                  <a:extLst>
                    <a:ext uri="{9D8B030D-6E8A-4147-A177-3AD203B41FA5}">
                      <a16:colId xmlns:a16="http://schemas.microsoft.com/office/drawing/2014/main" val="2838833206"/>
                    </a:ext>
                  </a:extLst>
                </a:gridCol>
                <a:gridCol w="569892">
                  <a:extLst>
                    <a:ext uri="{9D8B030D-6E8A-4147-A177-3AD203B41FA5}">
                      <a16:colId xmlns:a16="http://schemas.microsoft.com/office/drawing/2014/main" val="2656072917"/>
                    </a:ext>
                  </a:extLst>
                </a:gridCol>
                <a:gridCol w="540129">
                  <a:extLst>
                    <a:ext uri="{9D8B030D-6E8A-4147-A177-3AD203B41FA5}">
                      <a16:colId xmlns:a16="http://schemas.microsoft.com/office/drawing/2014/main" val="3900523752"/>
                    </a:ext>
                  </a:extLst>
                </a:gridCol>
              </a:tblGrid>
              <a:tr h="176523"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Číslo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Název položky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effectLst/>
                        </a:rPr>
                        <a:t>Syntetický účet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Běžné účetní období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Minulé účetní období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extLst>
                  <a:ext uri="{0D108BD9-81ED-4DB2-BD59-A6C34878D82A}">
                    <a16:rowId xmlns:a16="http://schemas.microsoft.com/office/drawing/2014/main" val="253544059"/>
                  </a:ext>
                </a:extLst>
              </a:tr>
              <a:tr h="2464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BRUTTO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Korekce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NETTO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57559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AKTIVA CELKEM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2660762937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A.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Stálá aktiva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967484040"/>
                  </a:ext>
                </a:extLst>
              </a:tr>
              <a:tr h="189339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A.I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Dlouhodobý nehmotný majetek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3214826189"/>
                  </a:ext>
                </a:extLst>
              </a:tr>
              <a:tr h="194000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A.II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5"/>
                        </a:spcAft>
                        <a:tabLst>
                          <a:tab pos="1345565" algn="r"/>
                        </a:tabLst>
                      </a:pPr>
                      <a:r>
                        <a:rPr lang="cs-CZ" sz="800">
                          <a:effectLst/>
                        </a:rPr>
                        <a:t>Dlouhodobý hmotný majetek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387466466"/>
                  </a:ext>
                </a:extLst>
              </a:tr>
              <a:tr h="213808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A.III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Dlouhodobý finanční majetek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3956143463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A.IV.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Dlouhodobé pohledávky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2412819466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Oběžná aktiva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2970677220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B.I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Zásoby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2553483588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B.II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Krátkodobé pohledávky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3769251852"/>
                  </a:ext>
                </a:extLst>
              </a:tr>
              <a:tr h="211478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B.III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Krátkodobý finanční majetek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3086051632"/>
                  </a:ext>
                </a:extLst>
              </a:tr>
              <a:tr h="288378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B.IV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Příjmový a výdajový účet rozpočtového hospodaření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extLst>
                  <a:ext uri="{0D108BD9-81ED-4DB2-BD59-A6C34878D82A}">
                    <a16:rowId xmlns:a16="http://schemas.microsoft.com/office/drawing/2014/main" val="3821606749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PASIVA CELKEM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Běžné účetní období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Minulé účetní období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11103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C.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Vlastní kapitál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31966"/>
                  </a:ext>
                </a:extLst>
              </a:tr>
              <a:tr h="288378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C.I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Jmění účetní jednotky a upravující položky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06917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C.II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Fondy účetní jednotky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51373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C.III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Výsledek hospodaření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52793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Cizí zdroje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30456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D.I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Rezervy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67384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D.II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Dlouhodobé závazky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39853"/>
                  </a:ext>
                </a:extLst>
              </a:tr>
              <a:tr h="15374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D.III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Krátkodobé závazky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18060" marT="25051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44282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0DE9C18E-7A4C-41BB-8290-0432D8A1C80C}"/>
              </a:ext>
            </a:extLst>
          </p:cNvPr>
          <p:cNvGraphicFramePr>
            <a:graphicFrameLocks noGrp="1"/>
          </p:cNvGraphicFramePr>
          <p:nvPr/>
        </p:nvGraphicFramePr>
        <p:xfrm>
          <a:off x="6249692" y="1903325"/>
          <a:ext cx="4657239" cy="4278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497">
                  <a:extLst>
                    <a:ext uri="{9D8B030D-6E8A-4147-A177-3AD203B41FA5}">
                      <a16:colId xmlns:a16="http://schemas.microsoft.com/office/drawing/2014/main" val="2114233720"/>
                    </a:ext>
                  </a:extLst>
                </a:gridCol>
                <a:gridCol w="483367">
                  <a:extLst>
                    <a:ext uri="{9D8B030D-6E8A-4147-A177-3AD203B41FA5}">
                      <a16:colId xmlns:a16="http://schemas.microsoft.com/office/drawing/2014/main" val="253031683"/>
                    </a:ext>
                  </a:extLst>
                </a:gridCol>
                <a:gridCol w="696050">
                  <a:extLst>
                    <a:ext uri="{9D8B030D-6E8A-4147-A177-3AD203B41FA5}">
                      <a16:colId xmlns:a16="http://schemas.microsoft.com/office/drawing/2014/main" val="249608471"/>
                    </a:ext>
                  </a:extLst>
                </a:gridCol>
                <a:gridCol w="616775">
                  <a:extLst>
                    <a:ext uri="{9D8B030D-6E8A-4147-A177-3AD203B41FA5}">
                      <a16:colId xmlns:a16="http://schemas.microsoft.com/office/drawing/2014/main" val="3190353584"/>
                    </a:ext>
                  </a:extLst>
                </a:gridCol>
                <a:gridCol w="616775">
                  <a:extLst>
                    <a:ext uri="{9D8B030D-6E8A-4147-A177-3AD203B41FA5}">
                      <a16:colId xmlns:a16="http://schemas.microsoft.com/office/drawing/2014/main" val="589805824"/>
                    </a:ext>
                  </a:extLst>
                </a:gridCol>
                <a:gridCol w="616775">
                  <a:extLst>
                    <a:ext uri="{9D8B030D-6E8A-4147-A177-3AD203B41FA5}">
                      <a16:colId xmlns:a16="http://schemas.microsoft.com/office/drawing/2014/main" val="1601463955"/>
                    </a:ext>
                  </a:extLst>
                </a:gridCol>
              </a:tblGrid>
              <a:tr h="111673">
                <a:tc rowSpan="3"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Název položky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 anchor="ctr"/>
                </a:tc>
                <a:tc rowSpan="3"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Syntetický účet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 anchor="ctr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ÚČETNÍ OBDOBÍ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66574"/>
                  </a:ext>
                </a:extLst>
              </a:tr>
              <a:tr h="1116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BĚŽNÉ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5" marR="222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MINULÉ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807064"/>
                  </a:ext>
                </a:extLst>
              </a:tr>
              <a:tr h="2027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Hlavní činnost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Hospodářská činnost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Hlavní činnost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Hospodářská činnost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 anchor="ctr"/>
                </a:tc>
                <a:extLst>
                  <a:ext uri="{0D108BD9-81ED-4DB2-BD59-A6C34878D82A}">
                    <a16:rowId xmlns:a16="http://schemas.microsoft.com/office/drawing/2014/main" val="3237354249"/>
                  </a:ext>
                </a:extLst>
              </a:tr>
              <a:tr h="111673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A. NÁKLADY CELKEM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1723424369"/>
                  </a:ext>
                </a:extLst>
              </a:tr>
              <a:tr h="110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I. Náklady z činnosti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606406517"/>
                  </a:ext>
                </a:extLst>
              </a:tr>
              <a:tr h="71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cs-CZ" sz="500">
                          <a:effectLst/>
                        </a:rPr>
                        <a:t>Spotřeba služeb a materiálu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Mzdové náklady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Daně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Manka a škody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Náklady na opravné položky, rezervy, odpisy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Náklady na vyřazení majetku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670234376"/>
                  </a:ext>
                </a:extLst>
              </a:tr>
              <a:tr h="110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II. Finanční náklady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807059277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Prodané cenné papíry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Úroky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cs-CZ" sz="500">
                          <a:effectLst/>
                        </a:rPr>
                        <a:t>Kurzové ztráty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Náklady na přecenění reálnou hodnotou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48649223"/>
                  </a:ext>
                </a:extLst>
              </a:tr>
              <a:tr h="110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III. Náklady na transfery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562430852"/>
                  </a:ext>
                </a:extLst>
              </a:tr>
              <a:tr h="224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10"/>
                        </a:spcAft>
                      </a:pPr>
                      <a:r>
                        <a:rPr lang="cs-CZ" sz="500">
                          <a:effectLst/>
                        </a:rPr>
                        <a:t>Náklady ústředních rozpočtů na transfery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Náklady územních rozpočtů na transfery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1411118613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IV. Náklady ze sdílených daní a poplatků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002246173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V. Daň z příjmů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719893659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B. VÝNOSY CELKEM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2266381123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35"/>
                        </a:spcAft>
                      </a:pPr>
                      <a:r>
                        <a:rPr lang="cs-CZ" sz="500">
                          <a:effectLst/>
                        </a:rPr>
                        <a:t>I. Výnosy z činnosti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2511227730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35"/>
                        </a:spcAft>
                      </a:pPr>
                      <a:r>
                        <a:rPr lang="cs-CZ" sz="500">
                          <a:effectLst/>
                        </a:rPr>
                        <a:t>Výnosy z prodeje výrobků a služeb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cs-CZ" sz="500">
                          <a:effectLst/>
                        </a:rPr>
                        <a:t>Výnosy z poplatků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cs-CZ" sz="500">
                          <a:effectLst/>
                        </a:rPr>
                        <a:t>Výnosy z vyřazených pohledávek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35"/>
                        </a:spcAft>
                      </a:pPr>
                      <a:r>
                        <a:rPr lang="cs-CZ" sz="500">
                          <a:effectLst/>
                        </a:rPr>
                        <a:t>Výnosy z prodeje dlouhodobého majetku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201265165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cs-CZ" sz="500">
                          <a:effectLst/>
                        </a:rPr>
                        <a:t>II. Finanční výnosy 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260401073"/>
                  </a:ext>
                </a:extLst>
              </a:tr>
              <a:tr h="435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cs-CZ" sz="500">
                          <a:effectLst/>
                        </a:rPr>
                        <a:t>Výnosy z prodeje cenných papírů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"/>
                        </a:spcAft>
                      </a:pPr>
                      <a:r>
                        <a:rPr lang="cs-CZ" sz="500">
                          <a:effectLst/>
                        </a:rPr>
                        <a:t>Úroky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"/>
                        </a:spcAft>
                      </a:pPr>
                      <a:r>
                        <a:rPr lang="cs-CZ" sz="500">
                          <a:effectLst/>
                        </a:rPr>
                        <a:t>Kurzové zisky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cs-CZ" sz="500">
                          <a:effectLst/>
                        </a:rPr>
                        <a:t>Výnosy z přecenění reálnou hodnotou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4160661513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500">
                          <a:effectLst/>
                        </a:rPr>
                        <a:t>III. Výnosy z daní a poplatků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478609816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cs-CZ" sz="500">
                          <a:effectLst/>
                        </a:rPr>
                        <a:t>IV. Výnosy z transferů 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1536563020"/>
                  </a:ext>
                </a:extLst>
              </a:tr>
              <a:tr h="218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cs-CZ" sz="500">
                          <a:effectLst/>
                        </a:rPr>
                        <a:t>Výnosy ústředních rozpočtů z transferů </a:t>
                      </a:r>
                      <a:endParaRPr lang="cs-CZ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cs-CZ" sz="500">
                          <a:effectLst/>
                        </a:rPr>
                        <a:t>Výnosy územních rozpočtů z transferů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838662583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V. Výnosy ze sdílených daní a poplatků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2395249640"/>
                  </a:ext>
                </a:extLst>
              </a:tr>
              <a:tr h="109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 dirty="0">
                          <a:effectLst/>
                        </a:rPr>
                        <a:t>C. VÝSLEDEK HOSPODAŘENÍ</a:t>
                      </a:r>
                      <a:endParaRPr lang="cs-CZ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>
                          <a:effectLst/>
                        </a:rPr>
                        <a:t> </a:t>
                      </a:r>
                      <a:endParaRPr lang="cs-C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04" marR="43129" marT="18377" marB="0"/>
                </a:tc>
                <a:extLst>
                  <a:ext uri="{0D108BD9-81ED-4DB2-BD59-A6C34878D82A}">
                    <a16:rowId xmlns:a16="http://schemas.microsoft.com/office/drawing/2014/main" val="383786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56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71" y="1521520"/>
            <a:ext cx="10753200" cy="452669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altLang="cs-CZ" sz="2000" dirty="0"/>
              <a:t>Mezi rozvahou a výkazem zisku a ztráty existuje vnitřní propojení prostřednictvím výsledku hospodaření;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Příloha musí obsahovat informace o použití obecných účetních zásad, o použitých účetních metodách, způsobech oceňování, způsobech odpisování;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Příloha zobrazuje použité odchylky od účetních metod, které vedly k věrnému a poctivému zobrazení dané skutečnosti;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Příloha má závaznou podobu (Příloze č. 5 k Vyhlášce č. 410/2009 Sb.);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Přehled o peněžních tocích se uvádí peněžní toky z provozních, investičních a finančních činností, které umožňují získat informace o stavu a pohybu peněz;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Obce sestavují výkaz o peněžních tocích metodou přímou, a to v podobě výkazu FIN 2-12 M;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Výkaz o změnách VK - přehled o změnách jednotlivých složek vlastního kapitálu, které vyjadřují zvýšení nebo snížení složek vlastního kapitálu za účetní období</a:t>
            </a:r>
            <a:r>
              <a:rPr lang="cs-CZ" sz="22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Informace o svěřeném majetku, bezúplatných převodech majetku, darech, transferech, kurzových a oceňovacích rozdílech, fondech, výsledku hospodaření a jiné.</a:t>
            </a:r>
            <a:endParaRPr lang="cs-CZ" altLang="cs-CZ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1364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71" y="1521520"/>
            <a:ext cx="10753200" cy="452669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Výkaz FIN 2-12 M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Výkaz o plnění rozpočtu;</a:t>
            </a:r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Výkaz není součástí účetní závěrky, ale z pohledu řízení obce je velice důležitý;</a:t>
            </a:r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Čitelný a srozumitelný výkaz; </a:t>
            </a:r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Kombinace postupů účtování a rozpočtového třídění;</a:t>
            </a:r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Lze jej vyjádřit rovnicí: příjmy - výdaje = financování;</a:t>
            </a:r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Příjmy i výdaje se u obcí povinně třídí podle odvětví, tzv. paragrafy a podle druhu, tzv. položky;</a:t>
            </a:r>
          </a:p>
          <a:p>
            <a:pPr>
              <a:lnSpc>
                <a:spcPct val="100000"/>
              </a:lnSpc>
            </a:pPr>
            <a:r>
              <a:rPr lang="cs-CZ" alt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Výkaz je obrazem detailního rozpisu rozpočtu, který je obcí sestavován vždy na příslušný kalendářní rok.</a:t>
            </a:r>
            <a:r>
              <a:rPr lang="cs-CZ" altLang="cs-CZ" sz="2200" dirty="0"/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434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Účetní pohled – veřejný sektor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71" y="1521520"/>
            <a:ext cx="10753200" cy="452669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200" dirty="0"/>
              <a:t>Problémy účetnictví a účetní závěrky?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200" dirty="0"/>
              <a:t>Hlavní a doplňková či hospodářská činnost;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Nakládání s majetkem z účetního pohledu;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2200" dirty="0"/>
              <a:t>Pohledávky z účetního pohledu.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200" dirty="0"/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endParaRPr lang="cs-CZ" sz="22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D8375-F95C-4B22-A268-BE9D9483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A6952A-4F74-4703-ADA6-B4BFE07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7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616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Jak na stavební investice při podnikání</a:t>
            </a:r>
          </a:p>
        </p:txBody>
      </p:sp>
    </p:spTree>
    <p:extLst>
      <p:ext uri="{BB962C8B-B14F-4D97-AF65-F5344CB8AC3E}">
        <p14:creationId xmlns:p14="http://schemas.microsoft.com/office/powerpoint/2010/main" val="11183603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projekt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CBFA081-99CA-C661-6EF6-8FA5038C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25" y="1567576"/>
            <a:ext cx="9458794" cy="40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270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lze ovlivnit hlavně na začátku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37F55C-2041-ACAF-E96A-4E9044CA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04" y="1232612"/>
            <a:ext cx="7399791" cy="52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84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Ptáte se jak?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91" y="1359001"/>
            <a:ext cx="10753200" cy="413999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Investiční náklady lze ovlivnit například: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volbou konstrukčního systému – zděná stavba, skeletová konstrukce s vyzdívkami, dřevostavba;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volbou rozponů stropu, podlažnosti, tvar budovy;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energetickou koncepcí – např. pasivní či aktivní standard, adekvátní skladba konstrukcí;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usazením stavby do terénu a samotným výběrem pozemku;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volbou materiálového řešení – povrchy, střešní krytiny, otvorové výplně aj.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</a:pPr>
            <a:endParaRPr lang="cs-CZ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Provozní náklady lze ovlivnit těmito aspekty: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volbou energetického standardu;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volbou technických systémů – vytápění, větrání, rekuperace tepla;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orientací stavby – solární zisky vs. chlazení;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tvarem stavby, kompaktností, předcházením tepelných mostů.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</a:pPr>
            <a:endParaRPr lang="cs-CZ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likvidaci nebo změnu účelu stavby: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volba konstrukčního systému a výsledná hmotnost suti;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návrh variabilních staveb, možnost snadné adaptace;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 dočasný staveb volba demontovatelného řešení. </a:t>
            </a:r>
            <a:endParaRPr lang="cs-CZ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EEB6D-D6E7-9D4C-F7FC-74AD7A64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04" y="2534377"/>
            <a:ext cx="4591580" cy="30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informace k průzkumu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vzorek: 204 respondentů</a:t>
            </a:r>
          </a:p>
          <a:p>
            <a:endParaRPr lang="cs-CZ" dirty="0"/>
          </a:p>
        </p:txBody>
      </p:sp>
      <p:pic>
        <p:nvPicPr>
          <p:cNvPr id="1027" name="Picture 3" descr="Graf odpovědí Formulářů. Název otázky: Velikost obce/města (počet obyvatel):. Počet odpovědí: 117 odpověd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8" y="2444262"/>
            <a:ext cx="4529173" cy="19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60" y="1795863"/>
            <a:ext cx="3195814" cy="2034618"/>
          </a:xfrm>
          <a:prstGeom prst="rect">
            <a:avLst/>
          </a:prstGeom>
        </p:spPr>
      </p:pic>
      <p:pic>
        <p:nvPicPr>
          <p:cNvPr id="1029" name="Picture 5" descr="Graf odpovědí Formulářů. Název otázky: Průměrná výše celkových ročních příjmů rozpočtu obce/města:. Počet odpovědí: 99 odpovědí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7" y="4347718"/>
            <a:ext cx="4529173" cy="19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raf odpovědí Formulářů. Název otázky: Počet ekonomický subjektů ve vlastnictví obce/města:. Počet odpovědí: 203 odpovědí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60" y="3894092"/>
            <a:ext cx="5682226" cy="23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701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proveditelnosti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35764" cy="4139998"/>
          </a:xfrm>
        </p:spPr>
        <p:txBody>
          <a:bodyPr/>
          <a:lstStyle/>
          <a:p>
            <a:r>
              <a:rPr lang="cs-CZ" sz="2000" b="1" dirty="0"/>
              <a:t>hodnocení nákladů a přínosů </a:t>
            </a:r>
            <a:r>
              <a:rPr lang="cs-CZ" sz="2000" dirty="0"/>
              <a:t>– na základě analýzy nákladů a také očekávaných přínosů (finančních a nefinančních);</a:t>
            </a:r>
          </a:p>
          <a:p>
            <a:r>
              <a:rPr lang="cs-CZ" sz="2000" b="1" dirty="0"/>
              <a:t>minimalizace rizika </a:t>
            </a:r>
            <a:r>
              <a:rPr lang="cs-CZ" sz="2000" dirty="0"/>
              <a:t>– a vůbec jejich identifikace;</a:t>
            </a:r>
          </a:p>
          <a:p>
            <a:r>
              <a:rPr lang="cs-CZ" sz="2000" b="1" dirty="0"/>
              <a:t>optimalizace zdrojů </a:t>
            </a:r>
            <a:r>
              <a:rPr lang="cs-CZ" sz="2000" dirty="0"/>
              <a:t>– a efektivita jejich použití;</a:t>
            </a:r>
          </a:p>
          <a:p>
            <a:r>
              <a:rPr lang="cs-CZ" sz="2000" b="1" dirty="0"/>
              <a:t>legitimita a transparentnost </a:t>
            </a:r>
            <a:r>
              <a:rPr lang="cs-CZ" sz="2000" dirty="0"/>
              <a:t>– podklad pro informované rozhodnutí, může zvýšit důvěru veřejnosti.</a:t>
            </a:r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EEE522-AD64-0852-CF46-7469EDCF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92" y="680026"/>
            <a:ext cx="3755523" cy="50277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hreePt" dir="t">
              <a:rot lat="0" lon="0" rev="2400000"/>
            </a:lightRig>
          </a:scene3d>
        </p:spPr>
      </p:pic>
    </p:spTree>
    <p:extLst>
      <p:ext uri="{BB962C8B-B14F-4D97-AF65-F5344CB8AC3E}">
        <p14:creationId xmlns:p14="http://schemas.microsoft.com/office/powerpoint/2010/main" val="9435222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investičních nákladů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A3F2DD-8964-AB2C-89DF-FCB66459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73" y="1280775"/>
            <a:ext cx="8435134" cy="48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5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investičních nákladů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144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0) pozemek, není-li ve vlastnictví obce;</a:t>
            </a:r>
          </a:p>
          <a:p>
            <a:pPr marL="72000" indent="0">
              <a:buNone/>
            </a:pPr>
            <a:r>
              <a:rPr lang="cs-CZ" sz="2000" dirty="0"/>
              <a:t>1) průzkumné práce, projekční práce;</a:t>
            </a:r>
          </a:p>
          <a:p>
            <a:pPr marL="72000" indent="0">
              <a:buNone/>
            </a:pPr>
            <a:r>
              <a:rPr lang="cs-CZ" sz="2000" dirty="0"/>
              <a:t>2) náklady na samotné stavební objekty </a:t>
            </a:r>
          </a:p>
          <a:p>
            <a:pPr marL="72000" indent="0">
              <a:buNone/>
            </a:pPr>
            <a:r>
              <a:rPr lang="cs-CZ" sz="2000" dirty="0"/>
              <a:t>(zpravidla hlavní objekt + doprovodné investice jako přípojky, zpevněné plochy);</a:t>
            </a:r>
          </a:p>
          <a:p>
            <a:pPr marL="72000" indent="0">
              <a:buNone/>
            </a:pPr>
            <a:r>
              <a:rPr lang="cs-CZ" sz="2000" dirty="0"/>
              <a:t>3) technický dozor investora;</a:t>
            </a:r>
          </a:p>
          <a:p>
            <a:pPr marL="72000" indent="0">
              <a:buNone/>
            </a:pPr>
            <a:r>
              <a:rPr lang="cs-CZ" sz="2000" dirty="0"/>
              <a:t>4) ostatní náklady spojené s realizací.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40F8F7-CE7D-EF74-D25F-EF1D43D9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486" y="1474033"/>
            <a:ext cx="2997537" cy="421802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831023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FD92A-AEFE-E2B0-EBC6-7BC6055F7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FDAC8D-FCBF-C6A9-0043-2F4419436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10554D-2446-0298-4B86-25A3AACF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stavby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AFCAAA-57D3-947E-0258-BC4C6C1E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8" y="1499078"/>
            <a:ext cx="3242871" cy="4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6EE28B-1F10-CC9D-0268-43CEAB8E9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38" y="1447435"/>
            <a:ext cx="6559437" cy="45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666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fáze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Provozní náklady</a:t>
            </a:r>
          </a:p>
          <a:p>
            <a:r>
              <a:rPr lang="cs-CZ" dirty="0"/>
              <a:t>Údržba a opravy budov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F8C4F4-2CEA-F9BC-6862-893ACC3C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0" y="1026000"/>
            <a:ext cx="3525872" cy="480431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39A6352-4951-2291-EAC3-E58DE05C7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"/>
          <a:stretch/>
        </p:blipFill>
        <p:spPr>
          <a:xfrm>
            <a:off x="624591" y="3000172"/>
            <a:ext cx="3315028" cy="28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254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Budeme jednou bourat?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životního cyklu</a:t>
            </a:r>
          </a:p>
          <a:p>
            <a:r>
              <a:rPr lang="cs-CZ" dirty="0"/>
              <a:t>Změna užívání stavby</a:t>
            </a:r>
          </a:p>
          <a:p>
            <a:r>
              <a:rPr lang="cs-CZ" dirty="0"/>
              <a:t>Generální oprava</a:t>
            </a:r>
          </a:p>
          <a:p>
            <a:r>
              <a:rPr lang="cs-CZ" dirty="0"/>
              <a:t>Kolik stojí bourání?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EABD0E-550B-2D14-FBA4-062AD66E3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93" y="3693826"/>
            <a:ext cx="7756013" cy="25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17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 témata: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Přehled stavebního práva – jak povolit, co je nového.</a:t>
            </a:r>
          </a:p>
          <a:p>
            <a:r>
              <a:rPr lang="cs-CZ" sz="2400" dirty="0"/>
              <a:t>Jak se vyznat v položkových rozpočtech stavby.</a:t>
            </a:r>
          </a:p>
          <a:p>
            <a:r>
              <a:rPr lang="cs-CZ" sz="2400" dirty="0"/>
              <a:t>Základní vhled do problematiky veřejných zakázek. </a:t>
            </a:r>
          </a:p>
          <a:p>
            <a:r>
              <a:rPr lang="cs-CZ" sz="2400" dirty="0"/>
              <a:t>Provoz a údržba staveb. </a:t>
            </a:r>
          </a:p>
          <a:p>
            <a:r>
              <a:rPr lang="cs-CZ" sz="2400" dirty="0"/>
              <a:t>Stručný přehled problematiky financování veř. investic. </a:t>
            </a:r>
          </a:p>
          <a:p>
            <a:r>
              <a:rPr lang="cs-CZ" sz="2400" dirty="0"/>
              <a:t>Druhy projektové dokumentace. </a:t>
            </a:r>
          </a:p>
          <a:p>
            <a:r>
              <a:rPr lang="cs-CZ" sz="2400" dirty="0"/>
              <a:t>Jak na případovou studii stavby. </a:t>
            </a:r>
          </a:p>
          <a:p>
            <a:r>
              <a:rPr lang="cs-CZ" sz="2400" dirty="0"/>
              <a:t>Požadavky na stavby</a:t>
            </a:r>
          </a:p>
          <a:p>
            <a:r>
              <a:rPr lang="cs-CZ" sz="2400" dirty="0"/>
              <a:t>A mnoho dalších. </a:t>
            </a:r>
          </a:p>
        </p:txBody>
      </p:sp>
    </p:spTree>
    <p:extLst>
      <p:ext uri="{BB962C8B-B14F-4D97-AF65-F5344CB8AC3E}">
        <p14:creationId xmlns:p14="http://schemas.microsoft.com/office/powerpoint/2010/main" val="14716833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Podnikání obcí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Jak efektivně připravit a realizovat veřejnou investici: </a:t>
            </a:r>
            <a:br>
              <a:rPr lang="cs-CZ" sz="2400" dirty="0"/>
            </a:br>
            <a:r>
              <a:rPr lang="cs-CZ" sz="3200" dirty="0"/>
              <a:t>Stavební investiční projekt v souvislostech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1.12.2023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Druhý běh</a:t>
            </a:r>
          </a:p>
          <a:p>
            <a:r>
              <a:rPr lang="cs-CZ" dirty="0"/>
              <a:t>31.1.2024</a:t>
            </a:r>
          </a:p>
          <a:p>
            <a:endParaRPr lang="cs-CZ" dirty="0"/>
          </a:p>
          <a:p>
            <a:r>
              <a:rPr lang="cs-CZ" dirty="0"/>
              <a:t>Dále online/samostudijní 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Link</a:t>
            </a:r>
            <a:r>
              <a:rPr lang="cs-CZ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00DC72-D15A-2B52-BF21-811D4C9B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574" y="1861780"/>
            <a:ext cx="4618220" cy="46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64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11813407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48496-5C1B-B31A-5C0C-8A9200EF1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99022-EFF1-4D04-1E63-AEE31F75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7234B3-FA19-4F8A-FFA2-6EE8A9BE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 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F2FF8-52AC-CF60-416F-CC40FC51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Obec do 200 obyvatel</a:t>
            </a:r>
          </a:p>
          <a:p>
            <a:r>
              <a:rPr lang="cs-CZ" dirty="0">
                <a:solidFill>
                  <a:schemeClr val="tx2"/>
                </a:solidFill>
              </a:rPr>
              <a:t>Okres Brno venkov</a:t>
            </a:r>
          </a:p>
          <a:p>
            <a:r>
              <a:rPr lang="cs-CZ" dirty="0">
                <a:solidFill>
                  <a:schemeClr val="tx2"/>
                </a:solidFill>
              </a:rPr>
              <a:t>Rozhodovací pravomoc zastupitelstvo obce</a:t>
            </a:r>
          </a:p>
          <a:p>
            <a:r>
              <a:rPr lang="cs-CZ" dirty="0">
                <a:solidFill>
                  <a:schemeClr val="tx2"/>
                </a:solidFill>
              </a:rPr>
              <a:t>Dotazníkové šetření </a:t>
            </a:r>
          </a:p>
          <a:p>
            <a:r>
              <a:rPr lang="cs-CZ" dirty="0">
                <a:solidFill>
                  <a:schemeClr val="tx2"/>
                </a:solidFill>
              </a:rPr>
              <a:t>SWOT analýza</a:t>
            </a:r>
          </a:p>
          <a:p>
            <a:r>
              <a:rPr lang="cs-CZ" dirty="0">
                <a:solidFill>
                  <a:schemeClr val="tx2"/>
                </a:solidFill>
              </a:rPr>
              <a:t>Záměr podnikání v IT</a:t>
            </a:r>
          </a:p>
          <a:p>
            <a:r>
              <a:rPr lang="cs-CZ" dirty="0">
                <a:solidFill>
                  <a:schemeClr val="tx2"/>
                </a:solidFill>
              </a:rPr>
              <a:t>Garant starosta</a:t>
            </a:r>
          </a:p>
          <a:p>
            <a:pPr marL="72000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005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cz-v11.potx" id="{45F7C800-E35C-46D5-9C47-511EF4DC35F8}" vid="{F2DE815D-75C9-4501-96BE-FAF7001258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muni-econ-prezentace-16-9-cz-v11</Template>
  <TotalTime>231</TotalTime>
  <Words>7353</Words>
  <Application>Microsoft Office PowerPoint</Application>
  <PresentationFormat>Širokoúhlá obrazovka</PresentationFormat>
  <Paragraphs>1266</Paragraphs>
  <Slides>103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103</vt:i4>
      </vt:variant>
    </vt:vector>
  </HeadingPairs>
  <TitlesOfParts>
    <vt:vector size="109" baseType="lpstr">
      <vt:lpstr>Arial</vt:lpstr>
      <vt:lpstr>Calibri</vt:lpstr>
      <vt:lpstr>Symbol</vt:lpstr>
      <vt:lpstr>Tahoma</vt:lpstr>
      <vt:lpstr>Wingdings</vt:lpstr>
      <vt:lpstr>Prezentace_MU_CZ</vt:lpstr>
      <vt:lpstr>Podnikání obcí</vt:lpstr>
      <vt:lpstr>Představení kurzu</vt:lpstr>
      <vt:lpstr>Představení lektorského týmu</vt:lpstr>
      <vt:lpstr>Harmonogram kurzu</vt:lpstr>
      <vt:lpstr>Úvod do podnikání obcí</vt:lpstr>
      <vt:lpstr>Prezentace aplikace PowerPoint</vt:lpstr>
      <vt:lpstr>Obec a hospodářská činnost na území obce</vt:lpstr>
      <vt:lpstr>Organizační formy podnikání obcí</vt:lpstr>
      <vt:lpstr>Základní informace k průzkumu</vt:lpstr>
      <vt:lpstr>V čem obce podnikají a proč?</vt:lpstr>
      <vt:lpstr>Zajímavosti</vt:lpstr>
      <vt:lpstr>Podnikatelská činnost a spolupráce obcí</vt:lpstr>
      <vt:lpstr>Příklady (nejen) dobré praxe</vt:lpstr>
      <vt:lpstr>Zdroje financování </vt:lpstr>
      <vt:lpstr>Jaké spatřujete v podnikání obcí/měst:</vt:lpstr>
      <vt:lpstr>Právní aspekty podnikání obcí</vt:lpstr>
      <vt:lpstr>Může obec podnikat?</vt:lpstr>
      <vt:lpstr>Za jakých podmínek může obec podnikat?</vt:lpstr>
      <vt:lpstr>Za jakých podmínek může obec podnikat?</vt:lpstr>
      <vt:lpstr>Proč by obec podnikala?</vt:lpstr>
      <vt:lpstr>Proč by obec podnikala?</vt:lpstr>
      <vt:lpstr>Obec jako podnikatel</vt:lpstr>
      <vt:lpstr>Přímé a nepřímé podnikání obcí</vt:lpstr>
      <vt:lpstr>Přímý výkon podnikatelské činnosti</vt:lpstr>
      <vt:lpstr>Přímý výkon podnikatelské činnosti</vt:lpstr>
      <vt:lpstr>Nepřímý výkon podnikatelské činnosti</vt:lpstr>
      <vt:lpstr>Místní akční skupina (MAS)</vt:lpstr>
      <vt:lpstr>Činnost MAS</vt:lpstr>
      <vt:lpstr>MAS – příklady projektů</vt:lpstr>
      <vt:lpstr>Dobrovolný svazek obcí (DSO)</vt:lpstr>
      <vt:lpstr>Podnikání DSO</vt:lpstr>
      <vt:lpstr>DSO - omezení v nakládání s majetkem</vt:lpstr>
      <vt:lpstr>Podnikání neziskových organizací obcí</vt:lpstr>
      <vt:lpstr>Příspěvková organizace</vt:lpstr>
      <vt:lpstr>Organizační složka obce</vt:lpstr>
      <vt:lpstr>Podnikání skrze obchodní společnosti</vt:lpstr>
      <vt:lpstr>Založení obchodní společnosti obce</vt:lpstr>
      <vt:lpstr>Obchodní společnosti obce – další role zastupitelstva</vt:lpstr>
      <vt:lpstr>Obchodní společnosti obce – role rady obce</vt:lpstr>
      <vt:lpstr>Společnost s ručením omezeným (s. r. o.)</vt:lpstr>
      <vt:lpstr>S. R. O. – organizační struktura</vt:lpstr>
      <vt:lpstr>S. R. O. – výhody a nevýhody</vt:lpstr>
      <vt:lpstr>Akciová společnost</vt:lpstr>
      <vt:lpstr>Akciová společnost – organizační struktura</vt:lpstr>
      <vt:lpstr>Akciová společnost – výhody a nevýhody</vt:lpstr>
      <vt:lpstr>Podnikání obcí a DPH</vt:lpstr>
      <vt:lpstr>Ekonomická činnost ve vztahu k DPH</vt:lpstr>
      <vt:lpstr>Podnikání obcí v jejich účetnictví</vt:lpstr>
      <vt:lpstr>Závěry</vt:lpstr>
      <vt:lpstr>Ekonomické aspekty podnikání obcí</vt:lpstr>
      <vt:lpstr>Identifikace příležitostí</vt:lpstr>
      <vt:lpstr>Identifikace příležitostí</vt:lpstr>
      <vt:lpstr>Identifikace příležitostí</vt:lpstr>
      <vt:lpstr>Stanovení vize a cílů</vt:lpstr>
      <vt:lpstr>Základní předpoklady</vt:lpstr>
      <vt:lpstr>Eliminace rizik</vt:lpstr>
      <vt:lpstr>Marketingový výzkum</vt:lpstr>
      <vt:lpstr>Marketingový výzkum</vt:lpstr>
      <vt:lpstr>Účetní aspekty podnikání obcí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– podnikání ve formě a.s., s.r.o., …  </vt:lpstr>
      <vt:lpstr>Účetní pohled - veřejný sektor</vt:lpstr>
      <vt:lpstr>Účetní pohled - veřejný sektor</vt:lpstr>
      <vt:lpstr>Účetní pohled - veřejný sektor</vt:lpstr>
      <vt:lpstr>Účetní pohled – veřejný sektor</vt:lpstr>
      <vt:lpstr>Účetní pohled – veřejný sektor</vt:lpstr>
      <vt:lpstr>Účetní pohled – veřejný sektor  </vt:lpstr>
      <vt:lpstr>Účetní pohled – veřejný sektor</vt:lpstr>
      <vt:lpstr>Účetní pohled – veřejný sektor</vt:lpstr>
      <vt:lpstr>Účetní pohled – veřejný sektor</vt:lpstr>
      <vt:lpstr>Účetní pohled – veřejný sektor</vt:lpstr>
      <vt:lpstr>Jak na stavební investice při podnikání</vt:lpstr>
      <vt:lpstr>Investiční projekt </vt:lpstr>
      <vt:lpstr>Náklady lze ovlivnit hlavně na začátku</vt:lpstr>
      <vt:lpstr>Ptáte se jak?</vt:lpstr>
      <vt:lpstr>Studie proveditelnosti</vt:lpstr>
      <vt:lpstr>Odhad investičních nákladů</vt:lpstr>
      <vt:lpstr>Odhad investičních nákladů</vt:lpstr>
      <vt:lpstr>Rozpočet stavby </vt:lpstr>
      <vt:lpstr>Provozní fáze </vt:lpstr>
      <vt:lpstr>Budeme jednou bourat? </vt:lpstr>
      <vt:lpstr>A další témata:</vt:lpstr>
      <vt:lpstr>Jak efektivně připravit a realizovat veřejnou investici:  Stavební investiční projekt v souvislostech </vt:lpstr>
      <vt:lpstr>Případové studie</vt:lpstr>
      <vt:lpstr>PŘÍKLAD A</vt:lpstr>
      <vt:lpstr>PŘÍKLAD B</vt:lpstr>
      <vt:lpstr>PŘÍKLAD C</vt:lpstr>
      <vt:lpstr>PŘÍKLAD D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Foltýn</dc:creator>
  <cp:lastModifiedBy>Filip Hrůza</cp:lastModifiedBy>
  <cp:revision>31</cp:revision>
  <cp:lastPrinted>1601-01-01T00:00:00Z</cp:lastPrinted>
  <dcterms:created xsi:type="dcterms:W3CDTF">2023-03-20T13:54:47Z</dcterms:created>
  <dcterms:modified xsi:type="dcterms:W3CDTF">2023-11-22T18:20:47Z</dcterms:modified>
</cp:coreProperties>
</file>