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9.jpg" ContentType="image/jpeg"/>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4"/>
  </p:sldMasterIdLst>
  <p:notesMasterIdLst>
    <p:notesMasterId r:id="rId85"/>
  </p:notesMasterIdLst>
  <p:handoutMasterIdLst>
    <p:handoutMasterId r:id="rId86"/>
  </p:handoutMasterIdLst>
  <p:sldIdLst>
    <p:sldId id="258" r:id="rId5"/>
    <p:sldId id="275" r:id="rId6"/>
    <p:sldId id="330" r:id="rId7"/>
    <p:sldId id="331" r:id="rId8"/>
    <p:sldId id="332" r:id="rId9"/>
    <p:sldId id="333" r:id="rId10"/>
    <p:sldId id="334" r:id="rId11"/>
    <p:sldId id="335" r:id="rId12"/>
    <p:sldId id="336" r:id="rId13"/>
    <p:sldId id="338" r:id="rId14"/>
    <p:sldId id="345" r:id="rId15"/>
    <p:sldId id="346" r:id="rId16"/>
    <p:sldId id="347" r:id="rId17"/>
    <p:sldId id="348" r:id="rId18"/>
    <p:sldId id="349" r:id="rId19"/>
    <p:sldId id="337" r:id="rId20"/>
    <p:sldId id="339" r:id="rId21"/>
    <p:sldId id="350" r:id="rId22"/>
    <p:sldId id="351" r:id="rId23"/>
    <p:sldId id="352" r:id="rId24"/>
    <p:sldId id="353" r:id="rId25"/>
    <p:sldId id="354" r:id="rId26"/>
    <p:sldId id="355" r:id="rId27"/>
    <p:sldId id="356" r:id="rId28"/>
    <p:sldId id="357" r:id="rId29"/>
    <p:sldId id="358" r:id="rId30"/>
    <p:sldId id="343" r:id="rId31"/>
    <p:sldId id="284" r:id="rId32"/>
    <p:sldId id="359" r:id="rId33"/>
    <p:sldId id="360" r:id="rId34"/>
    <p:sldId id="344" r:id="rId35"/>
    <p:sldId id="361" r:id="rId36"/>
    <p:sldId id="362" r:id="rId37"/>
    <p:sldId id="296" r:id="rId38"/>
    <p:sldId id="297" r:id="rId39"/>
    <p:sldId id="366" r:id="rId40"/>
    <p:sldId id="264" r:id="rId41"/>
    <p:sldId id="368" r:id="rId42"/>
    <p:sldId id="285" r:id="rId43"/>
    <p:sldId id="287" r:id="rId44"/>
    <p:sldId id="321" r:id="rId45"/>
    <p:sldId id="324" r:id="rId46"/>
    <p:sldId id="302" r:id="rId47"/>
    <p:sldId id="286" r:id="rId48"/>
    <p:sldId id="291" r:id="rId49"/>
    <p:sldId id="271" r:id="rId50"/>
    <p:sldId id="325" r:id="rId51"/>
    <p:sldId id="363" r:id="rId52"/>
    <p:sldId id="303" r:id="rId53"/>
    <p:sldId id="292" r:id="rId54"/>
    <p:sldId id="323" r:id="rId55"/>
    <p:sldId id="322" r:id="rId56"/>
    <p:sldId id="294" r:id="rId57"/>
    <p:sldId id="365" r:id="rId58"/>
    <p:sldId id="328" r:id="rId59"/>
    <p:sldId id="329" r:id="rId60"/>
    <p:sldId id="289" r:id="rId61"/>
    <p:sldId id="298" r:id="rId62"/>
    <p:sldId id="299" r:id="rId63"/>
    <p:sldId id="364" r:id="rId64"/>
    <p:sldId id="300" r:id="rId65"/>
    <p:sldId id="342" r:id="rId66"/>
    <p:sldId id="256" r:id="rId67"/>
    <p:sldId id="304" r:id="rId68"/>
    <p:sldId id="305" r:id="rId69"/>
    <p:sldId id="259" r:id="rId70"/>
    <p:sldId id="260" r:id="rId71"/>
    <p:sldId id="306" r:id="rId72"/>
    <p:sldId id="262" r:id="rId73"/>
    <p:sldId id="263" r:id="rId74"/>
    <p:sldId id="309" r:id="rId75"/>
    <p:sldId id="312" r:id="rId76"/>
    <p:sldId id="313" r:id="rId77"/>
    <p:sldId id="314" r:id="rId78"/>
    <p:sldId id="315" r:id="rId79"/>
    <p:sldId id="316" r:id="rId80"/>
    <p:sldId id="317" r:id="rId81"/>
    <p:sldId id="318" r:id="rId82"/>
    <p:sldId id="319" r:id="rId83"/>
    <p:sldId id="320" r:id="rId8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321" userDrawn="1">
          <p15:clr>
            <a:srgbClr val="A4A3A4"/>
          </p15:clr>
        </p15:guide>
        <p15:guide id="7" pos="5418" userDrawn="1">
          <p15:clr>
            <a:srgbClr val="A4A3A4"/>
          </p15:clr>
        </p15:guide>
        <p15:guide id="8" pos="682" userDrawn="1">
          <p15:clr>
            <a:srgbClr val="A4A3A4"/>
          </p15:clr>
        </p15:guide>
        <p15:guide id="9" pos="2766" userDrawn="1">
          <p15:clr>
            <a:srgbClr val="A4A3A4"/>
          </p15:clr>
        </p15:guide>
        <p15:guide id="10"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B9006E"/>
    <a:srgbClr val="4BC8FF"/>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B4B3B4-57C5-4C30-85ED-8D61A8AF6EDC}" v="27" dt="2024-10-02T21:31:32.290"/>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34" autoAdjust="0"/>
    <p:restoredTop sz="96270" autoAdjust="0"/>
  </p:normalViewPr>
  <p:slideViewPr>
    <p:cSldViewPr snapToGrid="0">
      <p:cViewPr varScale="1">
        <p:scale>
          <a:sx n="124" d="100"/>
          <a:sy n="124" d="100"/>
        </p:scale>
        <p:origin x="1302" y="102"/>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386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66B4B3B4-57C5-4C30-85ED-8D61A8AF6EDC}"/>
    <pc:docChg chg="undo custSel addSld delSld modSld">
      <pc:chgData name="Martin Guzi" userId="9c94691f-eac0-47a5-9145-7861125b65f7" providerId="ADAL" clId="{66B4B3B4-57C5-4C30-85ED-8D61A8AF6EDC}" dt="2024-10-02T21:32:39.833" v="154" actId="207"/>
      <pc:docMkLst>
        <pc:docMk/>
      </pc:docMkLst>
      <pc:sldChg chg="modSp mod">
        <pc:chgData name="Martin Guzi" userId="9c94691f-eac0-47a5-9145-7861125b65f7" providerId="ADAL" clId="{66B4B3B4-57C5-4C30-85ED-8D61A8AF6EDC}" dt="2024-10-02T20:57:19.321" v="1" actId="20577"/>
        <pc:sldMkLst>
          <pc:docMk/>
          <pc:sldMk cId="0" sldId="258"/>
        </pc:sldMkLst>
        <pc:spChg chg="mod">
          <ac:chgData name="Martin Guzi" userId="9c94691f-eac0-47a5-9145-7861125b65f7" providerId="ADAL" clId="{66B4B3B4-57C5-4C30-85ED-8D61A8AF6EDC}" dt="2024-10-02T20:57:19.321" v="1" actId="20577"/>
          <ac:spMkLst>
            <pc:docMk/>
            <pc:sldMk cId="0" sldId="258"/>
            <ac:spMk id="7" creationId="{1B1BA9A2-C48E-4CD8-92BF-D27BE433F2B3}"/>
          </ac:spMkLst>
        </pc:spChg>
      </pc:sldChg>
      <pc:sldChg chg="del">
        <pc:chgData name="Martin Guzi" userId="9c94691f-eac0-47a5-9145-7861125b65f7" providerId="ADAL" clId="{66B4B3B4-57C5-4C30-85ED-8D61A8AF6EDC}" dt="2024-10-02T21:12:51.919" v="34" actId="47"/>
        <pc:sldMkLst>
          <pc:docMk/>
          <pc:sldMk cId="0" sldId="261"/>
        </pc:sldMkLst>
      </pc:sldChg>
      <pc:sldChg chg="del">
        <pc:chgData name="Martin Guzi" userId="9c94691f-eac0-47a5-9145-7861125b65f7" providerId="ADAL" clId="{66B4B3B4-57C5-4C30-85ED-8D61A8AF6EDC}" dt="2024-10-02T21:12:51.919" v="34" actId="47"/>
        <pc:sldMkLst>
          <pc:docMk/>
          <pc:sldMk cId="0" sldId="264"/>
        </pc:sldMkLst>
      </pc:sldChg>
      <pc:sldChg chg="delSp modSp add mod setBg delDesignElem">
        <pc:chgData name="Martin Guzi" userId="9c94691f-eac0-47a5-9145-7861125b65f7" providerId="ADAL" clId="{66B4B3B4-57C5-4C30-85ED-8D61A8AF6EDC}" dt="2024-10-02T21:30:56.791" v="133" actId="1076"/>
        <pc:sldMkLst>
          <pc:docMk/>
          <pc:sldMk cId="957621746" sldId="264"/>
        </pc:sldMkLst>
        <pc:spChg chg="mod">
          <ac:chgData name="Martin Guzi" userId="9c94691f-eac0-47a5-9145-7861125b65f7" providerId="ADAL" clId="{66B4B3B4-57C5-4C30-85ED-8D61A8AF6EDC}" dt="2024-10-02T21:30:11.962" v="125" actId="1076"/>
          <ac:spMkLst>
            <pc:docMk/>
            <pc:sldMk cId="957621746" sldId="264"/>
            <ac:spMk id="2" creationId="{44DF18C9-C0E2-5191-1157-BE040D2A55AD}"/>
          </ac:spMkLst>
        </pc:spChg>
        <pc:spChg chg="mod">
          <ac:chgData name="Martin Guzi" userId="9c94691f-eac0-47a5-9145-7861125b65f7" providerId="ADAL" clId="{66B4B3B4-57C5-4C30-85ED-8D61A8AF6EDC}" dt="2024-10-02T21:30:13.531" v="126" actId="6549"/>
          <ac:spMkLst>
            <pc:docMk/>
            <pc:sldMk cId="957621746" sldId="264"/>
            <ac:spMk id="3" creationId="{9FE2707E-C320-05BE-5891-BCE2ED604F23}"/>
          </ac:spMkLst>
        </pc:spChg>
        <pc:spChg chg="del">
          <ac:chgData name="Martin Guzi" userId="9c94691f-eac0-47a5-9145-7861125b65f7" providerId="ADAL" clId="{66B4B3B4-57C5-4C30-85ED-8D61A8AF6EDC}" dt="2024-10-02T21:29:32.988" v="108"/>
          <ac:spMkLst>
            <pc:docMk/>
            <pc:sldMk cId="957621746" sldId="264"/>
            <ac:spMk id="37" creationId="{32AEEBC8-9D30-42EF-95F2-386C2653FBF0}"/>
          </ac:spMkLst>
        </pc:spChg>
        <pc:spChg chg="del">
          <ac:chgData name="Martin Guzi" userId="9c94691f-eac0-47a5-9145-7861125b65f7" providerId="ADAL" clId="{66B4B3B4-57C5-4C30-85ED-8D61A8AF6EDC}" dt="2024-10-02T21:29:32.988" v="108"/>
          <ac:spMkLst>
            <pc:docMk/>
            <pc:sldMk cId="957621746" sldId="264"/>
            <ac:spMk id="38" creationId="{2E92FA66-67D7-4CB4-94D3-E643A9AD4757}"/>
          </ac:spMkLst>
        </pc:spChg>
        <pc:picChg chg="mod">
          <ac:chgData name="Martin Guzi" userId="9c94691f-eac0-47a5-9145-7861125b65f7" providerId="ADAL" clId="{66B4B3B4-57C5-4C30-85ED-8D61A8AF6EDC}" dt="2024-10-02T21:30:51.332" v="132" actId="1076"/>
          <ac:picMkLst>
            <pc:docMk/>
            <pc:sldMk cId="957621746" sldId="264"/>
            <ac:picMk id="6" creationId="{155366DA-1161-2ECA-342B-B4122991F67A}"/>
          </ac:picMkLst>
        </pc:picChg>
        <pc:picChg chg="mod">
          <ac:chgData name="Martin Guzi" userId="9c94691f-eac0-47a5-9145-7861125b65f7" providerId="ADAL" clId="{66B4B3B4-57C5-4C30-85ED-8D61A8AF6EDC}" dt="2024-10-02T21:30:56.791" v="133" actId="1076"/>
          <ac:picMkLst>
            <pc:docMk/>
            <pc:sldMk cId="957621746" sldId="264"/>
            <ac:picMk id="7" creationId="{5BAB5F2A-ADFA-1EF0-ACD3-B23264BF11AF}"/>
          </ac:picMkLst>
        </pc:picChg>
      </pc:sldChg>
      <pc:sldChg chg="del">
        <pc:chgData name="Martin Guzi" userId="9c94691f-eac0-47a5-9145-7861125b65f7" providerId="ADAL" clId="{66B4B3B4-57C5-4C30-85ED-8D61A8AF6EDC}" dt="2024-10-02T21:16:55.560" v="83" actId="47"/>
        <pc:sldMkLst>
          <pc:docMk/>
          <pc:sldMk cId="1684723977" sldId="265"/>
        </pc:sldMkLst>
      </pc:sldChg>
      <pc:sldChg chg="del">
        <pc:chgData name="Martin Guzi" userId="9c94691f-eac0-47a5-9145-7861125b65f7" providerId="ADAL" clId="{66B4B3B4-57C5-4C30-85ED-8D61A8AF6EDC}" dt="2024-10-02T21:12:51.919" v="34" actId="47"/>
        <pc:sldMkLst>
          <pc:docMk/>
          <pc:sldMk cId="0" sldId="266"/>
        </pc:sldMkLst>
      </pc:sldChg>
      <pc:sldChg chg="del">
        <pc:chgData name="Martin Guzi" userId="9c94691f-eac0-47a5-9145-7861125b65f7" providerId="ADAL" clId="{66B4B3B4-57C5-4C30-85ED-8D61A8AF6EDC}" dt="2024-10-02T21:12:51.919" v="34" actId="47"/>
        <pc:sldMkLst>
          <pc:docMk/>
          <pc:sldMk cId="0" sldId="267"/>
        </pc:sldMkLst>
      </pc:sldChg>
      <pc:sldChg chg="del">
        <pc:chgData name="Martin Guzi" userId="9c94691f-eac0-47a5-9145-7861125b65f7" providerId="ADAL" clId="{66B4B3B4-57C5-4C30-85ED-8D61A8AF6EDC}" dt="2024-10-02T21:12:51.919" v="34" actId="47"/>
        <pc:sldMkLst>
          <pc:docMk/>
          <pc:sldMk cId="0" sldId="269"/>
        </pc:sldMkLst>
      </pc:sldChg>
      <pc:sldChg chg="del">
        <pc:chgData name="Martin Guzi" userId="9c94691f-eac0-47a5-9145-7861125b65f7" providerId="ADAL" clId="{66B4B3B4-57C5-4C30-85ED-8D61A8AF6EDC}" dt="2024-10-02T21:12:51.919" v="34" actId="47"/>
        <pc:sldMkLst>
          <pc:docMk/>
          <pc:sldMk cId="4121768802" sldId="276"/>
        </pc:sldMkLst>
      </pc:sldChg>
      <pc:sldChg chg="modSp del modAnim">
        <pc:chgData name="Martin Guzi" userId="9c94691f-eac0-47a5-9145-7861125b65f7" providerId="ADAL" clId="{66B4B3B4-57C5-4C30-85ED-8D61A8AF6EDC}" dt="2024-10-02T21:12:51.919" v="34" actId="47"/>
        <pc:sldMkLst>
          <pc:docMk/>
          <pc:sldMk cId="0" sldId="278"/>
        </pc:sldMkLst>
        <pc:spChg chg="mod">
          <ac:chgData name="Martin Guzi" userId="9c94691f-eac0-47a5-9145-7861125b65f7" providerId="ADAL" clId="{66B4B3B4-57C5-4C30-85ED-8D61A8AF6EDC}" dt="2024-10-02T20:59:28.315" v="4" actId="20577"/>
          <ac:spMkLst>
            <pc:docMk/>
            <pc:sldMk cId="0" sldId="278"/>
            <ac:spMk id="3" creationId="{5CF49409-EF1C-F970-9B5D-2D1FD759D4A9}"/>
          </ac:spMkLst>
        </pc:spChg>
      </pc:sldChg>
      <pc:sldChg chg="del">
        <pc:chgData name="Martin Guzi" userId="9c94691f-eac0-47a5-9145-7861125b65f7" providerId="ADAL" clId="{66B4B3B4-57C5-4C30-85ED-8D61A8AF6EDC}" dt="2024-10-02T21:12:51.919" v="34" actId="47"/>
        <pc:sldMkLst>
          <pc:docMk/>
          <pc:sldMk cId="4194003550" sldId="279"/>
        </pc:sldMkLst>
      </pc:sldChg>
      <pc:sldChg chg="del">
        <pc:chgData name="Martin Guzi" userId="9c94691f-eac0-47a5-9145-7861125b65f7" providerId="ADAL" clId="{66B4B3B4-57C5-4C30-85ED-8D61A8AF6EDC}" dt="2024-10-02T21:12:51.919" v="34" actId="47"/>
        <pc:sldMkLst>
          <pc:docMk/>
          <pc:sldMk cId="0" sldId="280"/>
        </pc:sldMkLst>
      </pc:sldChg>
      <pc:sldChg chg="del">
        <pc:chgData name="Martin Guzi" userId="9c94691f-eac0-47a5-9145-7861125b65f7" providerId="ADAL" clId="{66B4B3B4-57C5-4C30-85ED-8D61A8AF6EDC}" dt="2024-10-02T21:12:51.919" v="34" actId="47"/>
        <pc:sldMkLst>
          <pc:docMk/>
          <pc:sldMk cId="0" sldId="281"/>
        </pc:sldMkLst>
      </pc:sldChg>
      <pc:sldChg chg="modSp del mod">
        <pc:chgData name="Martin Guzi" userId="9c94691f-eac0-47a5-9145-7861125b65f7" providerId="ADAL" clId="{66B4B3B4-57C5-4C30-85ED-8D61A8AF6EDC}" dt="2024-10-02T21:12:56.542" v="35" actId="2696"/>
        <pc:sldMkLst>
          <pc:docMk/>
          <pc:sldMk cId="2391857023" sldId="284"/>
        </pc:sldMkLst>
        <pc:spChg chg="mod">
          <ac:chgData name="Martin Guzi" userId="9c94691f-eac0-47a5-9145-7861125b65f7" providerId="ADAL" clId="{66B4B3B4-57C5-4C30-85ED-8D61A8AF6EDC}" dt="2024-10-02T21:05:10.521" v="16" actId="20577"/>
          <ac:spMkLst>
            <pc:docMk/>
            <pc:sldMk cId="2391857023" sldId="284"/>
            <ac:spMk id="5" creationId="{9DD12F21-8278-659B-2BD7-41AEF14BF7B7}"/>
          </ac:spMkLst>
        </pc:spChg>
        <pc:spChg chg="mod">
          <ac:chgData name="Martin Guzi" userId="9c94691f-eac0-47a5-9145-7861125b65f7" providerId="ADAL" clId="{66B4B3B4-57C5-4C30-85ED-8D61A8AF6EDC}" dt="2024-10-02T21:03:58.083" v="14" actId="20577"/>
          <ac:spMkLst>
            <pc:docMk/>
            <pc:sldMk cId="2391857023" sldId="284"/>
            <ac:spMk id="7" creationId="{1E5CC251-D586-1EEB-A3E2-48BF4978E734}"/>
          </ac:spMkLst>
        </pc:spChg>
        <pc:spChg chg="mod">
          <ac:chgData name="Martin Guzi" userId="9c94691f-eac0-47a5-9145-7861125b65f7" providerId="ADAL" clId="{66B4B3B4-57C5-4C30-85ED-8D61A8AF6EDC}" dt="2024-10-02T21:05:59.013" v="30" actId="1076"/>
          <ac:spMkLst>
            <pc:docMk/>
            <pc:sldMk cId="2391857023" sldId="284"/>
            <ac:spMk id="9" creationId="{A5EF86D9-7A4B-4E68-8DD1-7C3359E8F96F}"/>
          </ac:spMkLst>
        </pc:spChg>
      </pc:sldChg>
      <pc:sldChg chg="modSp add mod">
        <pc:chgData name="Martin Guzi" userId="9c94691f-eac0-47a5-9145-7861125b65f7" providerId="ADAL" clId="{66B4B3B4-57C5-4C30-85ED-8D61A8AF6EDC}" dt="2024-10-02T21:13:47.778" v="46" actId="1076"/>
        <pc:sldMkLst>
          <pc:docMk/>
          <pc:sldMk cId="3868450514" sldId="284"/>
        </pc:sldMkLst>
        <pc:spChg chg="mod">
          <ac:chgData name="Martin Guzi" userId="9c94691f-eac0-47a5-9145-7861125b65f7" providerId="ADAL" clId="{66B4B3B4-57C5-4C30-85ED-8D61A8AF6EDC}" dt="2024-10-02T21:13:47.778" v="46" actId="1076"/>
          <ac:spMkLst>
            <pc:docMk/>
            <pc:sldMk cId="3868450514" sldId="284"/>
            <ac:spMk id="5" creationId="{9DD12F21-8278-659B-2BD7-41AEF14BF7B7}"/>
          </ac:spMkLst>
        </pc:spChg>
        <pc:spChg chg="mod">
          <ac:chgData name="Martin Guzi" userId="9c94691f-eac0-47a5-9145-7861125b65f7" providerId="ADAL" clId="{66B4B3B4-57C5-4C30-85ED-8D61A8AF6EDC}" dt="2024-10-02T21:13:24.450" v="41" actId="1076"/>
          <ac:spMkLst>
            <pc:docMk/>
            <pc:sldMk cId="3868450514" sldId="284"/>
            <ac:spMk id="7" creationId="{1E5CC251-D586-1EEB-A3E2-48BF4978E734}"/>
          </ac:spMkLst>
        </pc:spChg>
        <pc:spChg chg="mod">
          <ac:chgData name="Martin Guzi" userId="9c94691f-eac0-47a5-9145-7861125b65f7" providerId="ADAL" clId="{66B4B3B4-57C5-4C30-85ED-8D61A8AF6EDC}" dt="2024-10-02T21:13:37.475" v="44" actId="14100"/>
          <ac:spMkLst>
            <pc:docMk/>
            <pc:sldMk cId="3868450514" sldId="284"/>
            <ac:spMk id="9" creationId="{A5EF86D9-7A4B-4E68-8DD1-7C3359E8F96F}"/>
          </ac:spMkLst>
        </pc:spChg>
      </pc:sldChg>
      <pc:sldChg chg="add del">
        <pc:chgData name="Martin Guzi" userId="9c94691f-eac0-47a5-9145-7861125b65f7" providerId="ADAL" clId="{66B4B3B4-57C5-4C30-85ED-8D61A8AF6EDC}" dt="2024-10-02T21:22:43.891" v="96"/>
        <pc:sldMkLst>
          <pc:docMk/>
          <pc:sldMk cId="4002715780" sldId="289"/>
        </pc:sldMkLst>
      </pc:sldChg>
      <pc:sldChg chg="del">
        <pc:chgData name="Martin Guzi" userId="9c94691f-eac0-47a5-9145-7861125b65f7" providerId="ADAL" clId="{66B4B3B4-57C5-4C30-85ED-8D61A8AF6EDC}" dt="2024-10-02T21:16:57.856" v="84" actId="47"/>
        <pc:sldMkLst>
          <pc:docMk/>
          <pc:sldMk cId="2486388789" sldId="295"/>
        </pc:sldMkLst>
      </pc:sldChg>
      <pc:sldChg chg="add del">
        <pc:chgData name="Martin Guzi" userId="9c94691f-eac0-47a5-9145-7861125b65f7" providerId="ADAL" clId="{66B4B3B4-57C5-4C30-85ED-8D61A8AF6EDC}" dt="2024-10-02T21:22:43.891" v="96"/>
        <pc:sldMkLst>
          <pc:docMk/>
          <pc:sldMk cId="104366802" sldId="298"/>
        </pc:sldMkLst>
      </pc:sldChg>
      <pc:sldChg chg="add del">
        <pc:chgData name="Martin Guzi" userId="9c94691f-eac0-47a5-9145-7861125b65f7" providerId="ADAL" clId="{66B4B3B4-57C5-4C30-85ED-8D61A8AF6EDC}" dt="2024-10-02T21:22:43.891" v="96"/>
        <pc:sldMkLst>
          <pc:docMk/>
          <pc:sldMk cId="1725437310" sldId="299"/>
        </pc:sldMkLst>
      </pc:sldChg>
      <pc:sldChg chg="add del">
        <pc:chgData name="Martin Guzi" userId="9c94691f-eac0-47a5-9145-7861125b65f7" providerId="ADAL" clId="{66B4B3B4-57C5-4C30-85ED-8D61A8AF6EDC}" dt="2024-10-02T21:22:43.891" v="96"/>
        <pc:sldMkLst>
          <pc:docMk/>
          <pc:sldMk cId="3439396976" sldId="300"/>
        </pc:sldMkLst>
      </pc:sldChg>
      <pc:sldChg chg="del">
        <pc:chgData name="Martin Guzi" userId="9c94691f-eac0-47a5-9145-7861125b65f7" providerId="ADAL" clId="{66B4B3B4-57C5-4C30-85ED-8D61A8AF6EDC}" dt="2024-10-02T21:22:39.652" v="94" actId="47"/>
        <pc:sldMkLst>
          <pc:docMk/>
          <pc:sldMk cId="2522863246" sldId="301"/>
        </pc:sldMkLst>
      </pc:sldChg>
      <pc:sldChg chg="modSp del modAnim">
        <pc:chgData name="Martin Guzi" userId="9c94691f-eac0-47a5-9145-7861125b65f7" providerId="ADAL" clId="{66B4B3B4-57C5-4C30-85ED-8D61A8AF6EDC}" dt="2024-10-02T21:16:51.517" v="82" actId="47"/>
        <pc:sldMkLst>
          <pc:docMk/>
          <pc:sldMk cId="3181935235" sldId="307"/>
        </pc:sldMkLst>
        <pc:spChg chg="mod">
          <ac:chgData name="Martin Guzi" userId="9c94691f-eac0-47a5-9145-7861125b65f7" providerId="ADAL" clId="{66B4B3B4-57C5-4C30-85ED-8D61A8AF6EDC}" dt="2024-10-02T21:06:31.821" v="31" actId="20577"/>
          <ac:spMkLst>
            <pc:docMk/>
            <pc:sldMk cId="3181935235" sldId="307"/>
            <ac:spMk id="6" creationId="{0E23090C-FB03-41EC-8041-C81B19F81ADF}"/>
          </ac:spMkLst>
        </pc:spChg>
      </pc:sldChg>
      <pc:sldChg chg="del">
        <pc:chgData name="Martin Guzi" userId="9c94691f-eac0-47a5-9145-7861125b65f7" providerId="ADAL" clId="{66B4B3B4-57C5-4C30-85ED-8D61A8AF6EDC}" dt="2024-10-02T21:12:51.919" v="34" actId="47"/>
        <pc:sldMkLst>
          <pc:docMk/>
          <pc:sldMk cId="2754887224" sldId="308"/>
        </pc:sldMkLst>
      </pc:sldChg>
      <pc:sldChg chg="del">
        <pc:chgData name="Martin Guzi" userId="9c94691f-eac0-47a5-9145-7861125b65f7" providerId="ADAL" clId="{66B4B3B4-57C5-4C30-85ED-8D61A8AF6EDC}" dt="2024-10-02T21:12:51.919" v="34" actId="47"/>
        <pc:sldMkLst>
          <pc:docMk/>
          <pc:sldMk cId="1938844783" sldId="310"/>
        </pc:sldMkLst>
      </pc:sldChg>
      <pc:sldChg chg="del">
        <pc:chgData name="Martin Guzi" userId="9c94691f-eac0-47a5-9145-7861125b65f7" providerId="ADAL" clId="{66B4B3B4-57C5-4C30-85ED-8D61A8AF6EDC}" dt="2024-10-02T21:12:51.919" v="34" actId="47"/>
        <pc:sldMkLst>
          <pc:docMk/>
          <pc:sldMk cId="48628849" sldId="311"/>
        </pc:sldMkLst>
      </pc:sldChg>
      <pc:sldChg chg="addSp modSp mod">
        <pc:chgData name="Martin Guzi" userId="9c94691f-eac0-47a5-9145-7861125b65f7" providerId="ADAL" clId="{66B4B3B4-57C5-4C30-85ED-8D61A8AF6EDC}" dt="2024-10-02T21:19:31.018" v="90" actId="14100"/>
        <pc:sldMkLst>
          <pc:docMk/>
          <pc:sldMk cId="1657774729" sldId="325"/>
        </pc:sldMkLst>
        <pc:spChg chg="add mod">
          <ac:chgData name="Martin Guzi" userId="9c94691f-eac0-47a5-9145-7861125b65f7" providerId="ADAL" clId="{66B4B3B4-57C5-4C30-85ED-8D61A8AF6EDC}" dt="2024-10-02T21:19:18.199" v="87" actId="2085"/>
          <ac:spMkLst>
            <pc:docMk/>
            <pc:sldMk cId="1657774729" sldId="325"/>
            <ac:spMk id="4" creationId="{951B95BD-D3E9-D36C-5364-397580BF1BDF}"/>
          </ac:spMkLst>
        </pc:spChg>
        <pc:spChg chg="add mod">
          <ac:chgData name="Martin Guzi" userId="9c94691f-eac0-47a5-9145-7861125b65f7" providerId="ADAL" clId="{66B4B3B4-57C5-4C30-85ED-8D61A8AF6EDC}" dt="2024-10-02T21:19:31.018" v="90" actId="14100"/>
          <ac:spMkLst>
            <pc:docMk/>
            <pc:sldMk cId="1657774729" sldId="325"/>
            <ac:spMk id="5" creationId="{BDD33E91-59D9-81BF-47E3-E112286FB284}"/>
          </ac:spMkLst>
        </pc:spChg>
      </pc:sldChg>
      <pc:sldChg chg="del">
        <pc:chgData name="Martin Guzi" userId="9c94691f-eac0-47a5-9145-7861125b65f7" providerId="ADAL" clId="{66B4B3B4-57C5-4C30-85ED-8D61A8AF6EDC}" dt="2024-10-02T21:26:22.085" v="104" actId="47"/>
        <pc:sldMkLst>
          <pc:docMk/>
          <pc:sldMk cId="4257806336" sldId="326"/>
        </pc:sldMkLst>
      </pc:sldChg>
      <pc:sldChg chg="del">
        <pc:chgData name="Martin Guzi" userId="9c94691f-eac0-47a5-9145-7861125b65f7" providerId="ADAL" clId="{66B4B3B4-57C5-4C30-85ED-8D61A8AF6EDC}" dt="2024-10-02T21:26:04.045" v="103" actId="47"/>
        <pc:sldMkLst>
          <pc:docMk/>
          <pc:sldMk cId="964564767" sldId="327"/>
        </pc:sldMkLst>
      </pc:sldChg>
      <pc:sldChg chg="add">
        <pc:chgData name="Martin Guzi" userId="9c94691f-eac0-47a5-9145-7861125b65f7" providerId="ADAL" clId="{66B4B3B4-57C5-4C30-85ED-8D61A8AF6EDC}" dt="2024-10-02T21:10:47.187" v="32"/>
        <pc:sldMkLst>
          <pc:docMk/>
          <pc:sldMk cId="3074016115" sldId="330"/>
        </pc:sldMkLst>
      </pc:sldChg>
      <pc:sldChg chg="add">
        <pc:chgData name="Martin Guzi" userId="9c94691f-eac0-47a5-9145-7861125b65f7" providerId="ADAL" clId="{66B4B3B4-57C5-4C30-85ED-8D61A8AF6EDC}" dt="2024-10-02T21:10:47.187" v="32"/>
        <pc:sldMkLst>
          <pc:docMk/>
          <pc:sldMk cId="0" sldId="331"/>
        </pc:sldMkLst>
      </pc:sldChg>
      <pc:sldChg chg="add">
        <pc:chgData name="Martin Guzi" userId="9c94691f-eac0-47a5-9145-7861125b65f7" providerId="ADAL" clId="{66B4B3B4-57C5-4C30-85ED-8D61A8AF6EDC}" dt="2024-10-02T21:10:47.187" v="32"/>
        <pc:sldMkLst>
          <pc:docMk/>
          <pc:sldMk cId="2876857071" sldId="332"/>
        </pc:sldMkLst>
      </pc:sldChg>
      <pc:sldChg chg="add">
        <pc:chgData name="Martin Guzi" userId="9c94691f-eac0-47a5-9145-7861125b65f7" providerId="ADAL" clId="{66B4B3B4-57C5-4C30-85ED-8D61A8AF6EDC}" dt="2024-10-02T21:10:47.187" v="32"/>
        <pc:sldMkLst>
          <pc:docMk/>
          <pc:sldMk cId="0" sldId="333"/>
        </pc:sldMkLst>
      </pc:sldChg>
      <pc:sldChg chg="add">
        <pc:chgData name="Martin Guzi" userId="9c94691f-eac0-47a5-9145-7861125b65f7" providerId="ADAL" clId="{66B4B3B4-57C5-4C30-85ED-8D61A8AF6EDC}" dt="2024-10-02T21:10:47.187" v="32"/>
        <pc:sldMkLst>
          <pc:docMk/>
          <pc:sldMk cId="1203007414" sldId="334"/>
        </pc:sldMkLst>
      </pc:sldChg>
      <pc:sldChg chg="add">
        <pc:chgData name="Martin Guzi" userId="9c94691f-eac0-47a5-9145-7861125b65f7" providerId="ADAL" clId="{66B4B3B4-57C5-4C30-85ED-8D61A8AF6EDC}" dt="2024-10-02T21:10:47.187" v="32"/>
        <pc:sldMkLst>
          <pc:docMk/>
          <pc:sldMk cId="0" sldId="335"/>
        </pc:sldMkLst>
      </pc:sldChg>
      <pc:sldChg chg="add">
        <pc:chgData name="Martin Guzi" userId="9c94691f-eac0-47a5-9145-7861125b65f7" providerId="ADAL" clId="{66B4B3B4-57C5-4C30-85ED-8D61A8AF6EDC}" dt="2024-10-02T21:10:47.187" v="32"/>
        <pc:sldMkLst>
          <pc:docMk/>
          <pc:sldMk cId="818129279" sldId="336"/>
        </pc:sldMkLst>
      </pc:sldChg>
      <pc:sldChg chg="add">
        <pc:chgData name="Martin Guzi" userId="9c94691f-eac0-47a5-9145-7861125b65f7" providerId="ADAL" clId="{66B4B3B4-57C5-4C30-85ED-8D61A8AF6EDC}" dt="2024-10-02T21:11:58.590" v="33"/>
        <pc:sldMkLst>
          <pc:docMk/>
          <pc:sldMk cId="2043827414" sldId="337"/>
        </pc:sldMkLst>
      </pc:sldChg>
      <pc:sldChg chg="add">
        <pc:chgData name="Martin Guzi" userId="9c94691f-eac0-47a5-9145-7861125b65f7" providerId="ADAL" clId="{66B4B3B4-57C5-4C30-85ED-8D61A8AF6EDC}" dt="2024-10-02T21:10:47.187" v="32"/>
        <pc:sldMkLst>
          <pc:docMk/>
          <pc:sldMk cId="357051083" sldId="338"/>
        </pc:sldMkLst>
      </pc:sldChg>
      <pc:sldChg chg="add">
        <pc:chgData name="Martin Guzi" userId="9c94691f-eac0-47a5-9145-7861125b65f7" providerId="ADAL" clId="{66B4B3B4-57C5-4C30-85ED-8D61A8AF6EDC}" dt="2024-10-02T21:11:58.590" v="33"/>
        <pc:sldMkLst>
          <pc:docMk/>
          <pc:sldMk cId="3580782233" sldId="339"/>
        </pc:sldMkLst>
      </pc:sldChg>
      <pc:sldChg chg="add">
        <pc:chgData name="Martin Guzi" userId="9c94691f-eac0-47a5-9145-7861125b65f7" providerId="ADAL" clId="{66B4B3B4-57C5-4C30-85ED-8D61A8AF6EDC}" dt="2024-10-02T21:23:51.043" v="97"/>
        <pc:sldMkLst>
          <pc:docMk/>
          <pc:sldMk cId="2908562263" sldId="342"/>
        </pc:sldMkLst>
      </pc:sldChg>
      <pc:sldChg chg="modSp add mod">
        <pc:chgData name="Martin Guzi" userId="9c94691f-eac0-47a5-9145-7861125b65f7" providerId="ADAL" clId="{66B4B3B4-57C5-4C30-85ED-8D61A8AF6EDC}" dt="2024-10-02T21:15:50.048" v="81" actId="1076"/>
        <pc:sldMkLst>
          <pc:docMk/>
          <pc:sldMk cId="3512413412" sldId="343"/>
        </pc:sldMkLst>
        <pc:spChg chg="mod">
          <ac:chgData name="Martin Guzi" userId="9c94691f-eac0-47a5-9145-7861125b65f7" providerId="ADAL" clId="{66B4B3B4-57C5-4C30-85ED-8D61A8AF6EDC}" dt="2024-10-02T21:15:50.048" v="81" actId="1076"/>
          <ac:spMkLst>
            <pc:docMk/>
            <pc:sldMk cId="3512413412" sldId="343"/>
            <ac:spMk id="5" creationId="{497C261C-5301-E3B1-8660-9C8E1CAD9516}"/>
          </ac:spMkLst>
        </pc:spChg>
      </pc:sldChg>
      <pc:sldChg chg="add">
        <pc:chgData name="Martin Guzi" userId="9c94691f-eac0-47a5-9145-7861125b65f7" providerId="ADAL" clId="{66B4B3B4-57C5-4C30-85ED-8D61A8AF6EDC}" dt="2024-10-02T21:25:11.114" v="98"/>
        <pc:sldMkLst>
          <pc:docMk/>
          <pc:sldMk cId="0" sldId="344"/>
        </pc:sldMkLst>
      </pc:sldChg>
      <pc:sldChg chg="add">
        <pc:chgData name="Martin Guzi" userId="9c94691f-eac0-47a5-9145-7861125b65f7" providerId="ADAL" clId="{66B4B3B4-57C5-4C30-85ED-8D61A8AF6EDC}" dt="2024-10-02T21:10:47.187" v="32"/>
        <pc:sldMkLst>
          <pc:docMk/>
          <pc:sldMk cId="190978836" sldId="345"/>
        </pc:sldMkLst>
      </pc:sldChg>
      <pc:sldChg chg="add">
        <pc:chgData name="Martin Guzi" userId="9c94691f-eac0-47a5-9145-7861125b65f7" providerId="ADAL" clId="{66B4B3B4-57C5-4C30-85ED-8D61A8AF6EDC}" dt="2024-10-02T21:10:47.187" v="32"/>
        <pc:sldMkLst>
          <pc:docMk/>
          <pc:sldMk cId="2419760037" sldId="346"/>
        </pc:sldMkLst>
      </pc:sldChg>
      <pc:sldChg chg="add">
        <pc:chgData name="Martin Guzi" userId="9c94691f-eac0-47a5-9145-7861125b65f7" providerId="ADAL" clId="{66B4B3B4-57C5-4C30-85ED-8D61A8AF6EDC}" dt="2024-10-02T21:11:58.590" v="33"/>
        <pc:sldMkLst>
          <pc:docMk/>
          <pc:sldMk cId="2101283585" sldId="347"/>
        </pc:sldMkLst>
      </pc:sldChg>
      <pc:sldChg chg="add">
        <pc:chgData name="Martin Guzi" userId="9c94691f-eac0-47a5-9145-7861125b65f7" providerId="ADAL" clId="{66B4B3B4-57C5-4C30-85ED-8D61A8AF6EDC}" dt="2024-10-02T21:11:58.590" v="33"/>
        <pc:sldMkLst>
          <pc:docMk/>
          <pc:sldMk cId="2766417595" sldId="348"/>
        </pc:sldMkLst>
      </pc:sldChg>
      <pc:sldChg chg="add">
        <pc:chgData name="Martin Guzi" userId="9c94691f-eac0-47a5-9145-7861125b65f7" providerId="ADAL" clId="{66B4B3B4-57C5-4C30-85ED-8D61A8AF6EDC}" dt="2024-10-02T21:11:58.590" v="33"/>
        <pc:sldMkLst>
          <pc:docMk/>
          <pc:sldMk cId="3876694551" sldId="349"/>
        </pc:sldMkLst>
      </pc:sldChg>
      <pc:sldChg chg="add">
        <pc:chgData name="Martin Guzi" userId="9c94691f-eac0-47a5-9145-7861125b65f7" providerId="ADAL" clId="{66B4B3B4-57C5-4C30-85ED-8D61A8AF6EDC}" dt="2024-10-02T21:11:58.590" v="33"/>
        <pc:sldMkLst>
          <pc:docMk/>
          <pc:sldMk cId="3114134629" sldId="350"/>
        </pc:sldMkLst>
      </pc:sldChg>
      <pc:sldChg chg="add">
        <pc:chgData name="Martin Guzi" userId="9c94691f-eac0-47a5-9145-7861125b65f7" providerId="ADAL" clId="{66B4B3B4-57C5-4C30-85ED-8D61A8AF6EDC}" dt="2024-10-02T21:11:58.590" v="33"/>
        <pc:sldMkLst>
          <pc:docMk/>
          <pc:sldMk cId="2294773494" sldId="351"/>
        </pc:sldMkLst>
      </pc:sldChg>
      <pc:sldChg chg="add">
        <pc:chgData name="Martin Guzi" userId="9c94691f-eac0-47a5-9145-7861125b65f7" providerId="ADAL" clId="{66B4B3B4-57C5-4C30-85ED-8D61A8AF6EDC}" dt="2024-10-02T21:11:58.590" v="33"/>
        <pc:sldMkLst>
          <pc:docMk/>
          <pc:sldMk cId="3974370145" sldId="352"/>
        </pc:sldMkLst>
      </pc:sldChg>
      <pc:sldChg chg="add">
        <pc:chgData name="Martin Guzi" userId="9c94691f-eac0-47a5-9145-7861125b65f7" providerId="ADAL" clId="{66B4B3B4-57C5-4C30-85ED-8D61A8AF6EDC}" dt="2024-10-02T21:11:58.590" v="33"/>
        <pc:sldMkLst>
          <pc:docMk/>
          <pc:sldMk cId="1036192883" sldId="353"/>
        </pc:sldMkLst>
      </pc:sldChg>
      <pc:sldChg chg="add">
        <pc:chgData name="Martin Guzi" userId="9c94691f-eac0-47a5-9145-7861125b65f7" providerId="ADAL" clId="{66B4B3B4-57C5-4C30-85ED-8D61A8AF6EDC}" dt="2024-10-02T21:11:58.590" v="33"/>
        <pc:sldMkLst>
          <pc:docMk/>
          <pc:sldMk cId="1602559153" sldId="354"/>
        </pc:sldMkLst>
      </pc:sldChg>
      <pc:sldChg chg="add">
        <pc:chgData name="Martin Guzi" userId="9c94691f-eac0-47a5-9145-7861125b65f7" providerId="ADAL" clId="{66B4B3B4-57C5-4C30-85ED-8D61A8AF6EDC}" dt="2024-10-02T21:11:58.590" v="33"/>
        <pc:sldMkLst>
          <pc:docMk/>
          <pc:sldMk cId="0" sldId="355"/>
        </pc:sldMkLst>
      </pc:sldChg>
      <pc:sldChg chg="add">
        <pc:chgData name="Martin Guzi" userId="9c94691f-eac0-47a5-9145-7861125b65f7" providerId="ADAL" clId="{66B4B3B4-57C5-4C30-85ED-8D61A8AF6EDC}" dt="2024-10-02T21:11:58.590" v="33"/>
        <pc:sldMkLst>
          <pc:docMk/>
          <pc:sldMk cId="0" sldId="356"/>
        </pc:sldMkLst>
      </pc:sldChg>
      <pc:sldChg chg="modSp add mod">
        <pc:chgData name="Martin Guzi" userId="9c94691f-eac0-47a5-9145-7861125b65f7" providerId="ADAL" clId="{66B4B3B4-57C5-4C30-85ED-8D61A8AF6EDC}" dt="2024-10-02T21:14:57" v="80" actId="20577"/>
        <pc:sldMkLst>
          <pc:docMk/>
          <pc:sldMk cId="3932820672" sldId="357"/>
        </pc:sldMkLst>
        <pc:spChg chg="mod">
          <ac:chgData name="Martin Guzi" userId="9c94691f-eac0-47a5-9145-7861125b65f7" providerId="ADAL" clId="{66B4B3B4-57C5-4C30-85ED-8D61A8AF6EDC}" dt="2024-10-02T21:14:57" v="80" actId="20577"/>
          <ac:spMkLst>
            <pc:docMk/>
            <pc:sldMk cId="3932820672" sldId="357"/>
            <ac:spMk id="4" creationId="{915D8B51-3089-B526-44FB-89A3BF5FE45B}"/>
          </ac:spMkLst>
        </pc:spChg>
      </pc:sldChg>
      <pc:sldChg chg="add">
        <pc:chgData name="Martin Guzi" userId="9c94691f-eac0-47a5-9145-7861125b65f7" providerId="ADAL" clId="{66B4B3B4-57C5-4C30-85ED-8D61A8AF6EDC}" dt="2024-10-02T21:11:58.590" v="33"/>
        <pc:sldMkLst>
          <pc:docMk/>
          <pc:sldMk cId="0" sldId="358"/>
        </pc:sldMkLst>
      </pc:sldChg>
      <pc:sldChg chg="add">
        <pc:chgData name="Martin Guzi" userId="9c94691f-eac0-47a5-9145-7861125b65f7" providerId="ADAL" clId="{66B4B3B4-57C5-4C30-85ED-8D61A8AF6EDC}" dt="2024-10-02T21:11:58.590" v="33"/>
        <pc:sldMkLst>
          <pc:docMk/>
          <pc:sldMk cId="0" sldId="359"/>
        </pc:sldMkLst>
      </pc:sldChg>
      <pc:sldChg chg="add">
        <pc:chgData name="Martin Guzi" userId="9c94691f-eac0-47a5-9145-7861125b65f7" providerId="ADAL" clId="{66B4B3B4-57C5-4C30-85ED-8D61A8AF6EDC}" dt="2024-10-02T21:11:58.590" v="33"/>
        <pc:sldMkLst>
          <pc:docMk/>
          <pc:sldMk cId="2542696951" sldId="360"/>
        </pc:sldMkLst>
      </pc:sldChg>
      <pc:sldChg chg="add">
        <pc:chgData name="Martin Guzi" userId="9c94691f-eac0-47a5-9145-7861125b65f7" providerId="ADAL" clId="{66B4B3B4-57C5-4C30-85ED-8D61A8AF6EDC}" dt="2024-10-02T21:11:58.590" v="33"/>
        <pc:sldMkLst>
          <pc:docMk/>
          <pc:sldMk cId="3550325090" sldId="361"/>
        </pc:sldMkLst>
      </pc:sldChg>
      <pc:sldChg chg="add">
        <pc:chgData name="Martin Guzi" userId="9c94691f-eac0-47a5-9145-7861125b65f7" providerId="ADAL" clId="{66B4B3B4-57C5-4C30-85ED-8D61A8AF6EDC}" dt="2024-10-02T21:11:58.590" v="33"/>
        <pc:sldMkLst>
          <pc:docMk/>
          <pc:sldMk cId="1290106913" sldId="362"/>
        </pc:sldMkLst>
      </pc:sldChg>
      <pc:sldChg chg="delSp add mod">
        <pc:chgData name="Martin Guzi" userId="9c94691f-eac0-47a5-9145-7861125b65f7" providerId="ADAL" clId="{66B4B3B4-57C5-4C30-85ED-8D61A8AF6EDC}" dt="2024-10-02T21:19:41.023" v="93" actId="478"/>
        <pc:sldMkLst>
          <pc:docMk/>
          <pc:sldMk cId="1878006329" sldId="363"/>
        </pc:sldMkLst>
        <pc:spChg chg="del">
          <ac:chgData name="Martin Guzi" userId="9c94691f-eac0-47a5-9145-7861125b65f7" providerId="ADAL" clId="{66B4B3B4-57C5-4C30-85ED-8D61A8AF6EDC}" dt="2024-10-02T21:19:39.216" v="92" actId="478"/>
          <ac:spMkLst>
            <pc:docMk/>
            <pc:sldMk cId="1878006329" sldId="363"/>
            <ac:spMk id="4" creationId="{951B95BD-D3E9-D36C-5364-397580BF1BDF}"/>
          </ac:spMkLst>
        </pc:spChg>
        <pc:spChg chg="del">
          <ac:chgData name="Martin Guzi" userId="9c94691f-eac0-47a5-9145-7861125b65f7" providerId="ADAL" clId="{66B4B3B4-57C5-4C30-85ED-8D61A8AF6EDC}" dt="2024-10-02T21:19:41.023" v="93" actId="478"/>
          <ac:spMkLst>
            <pc:docMk/>
            <pc:sldMk cId="1878006329" sldId="363"/>
            <ac:spMk id="5" creationId="{BDD33E91-59D9-81BF-47E3-E112286FB284}"/>
          </ac:spMkLst>
        </pc:spChg>
      </pc:sldChg>
      <pc:sldChg chg="add">
        <pc:chgData name="Martin Guzi" userId="9c94691f-eac0-47a5-9145-7861125b65f7" providerId="ADAL" clId="{66B4B3B4-57C5-4C30-85ED-8D61A8AF6EDC}" dt="2024-10-02T21:22:43.891" v="96"/>
        <pc:sldMkLst>
          <pc:docMk/>
          <pc:sldMk cId="3017547784" sldId="364"/>
        </pc:sldMkLst>
      </pc:sldChg>
      <pc:sldChg chg="modSp add mod">
        <pc:chgData name="Martin Guzi" userId="9c94691f-eac0-47a5-9145-7861125b65f7" providerId="ADAL" clId="{66B4B3B4-57C5-4C30-85ED-8D61A8AF6EDC}" dt="2024-10-02T21:25:50.174" v="102" actId="20577"/>
        <pc:sldMkLst>
          <pc:docMk/>
          <pc:sldMk cId="3852016846" sldId="365"/>
        </pc:sldMkLst>
        <pc:spChg chg="mod">
          <ac:chgData name="Martin Guzi" userId="9c94691f-eac0-47a5-9145-7861125b65f7" providerId="ADAL" clId="{66B4B3B4-57C5-4C30-85ED-8D61A8AF6EDC}" dt="2024-10-02T21:25:50.174" v="102" actId="20577"/>
          <ac:spMkLst>
            <pc:docMk/>
            <pc:sldMk cId="3852016846" sldId="365"/>
            <ac:spMk id="4" creationId="{B473A087-4FCF-2B31-889A-26C935CD7327}"/>
          </ac:spMkLst>
        </pc:spChg>
      </pc:sldChg>
      <pc:sldChg chg="add">
        <pc:chgData name="Martin Guzi" userId="9c94691f-eac0-47a5-9145-7861125b65f7" providerId="ADAL" clId="{66B4B3B4-57C5-4C30-85ED-8D61A8AF6EDC}" dt="2024-10-02T21:27:21.607" v="105"/>
        <pc:sldMkLst>
          <pc:docMk/>
          <pc:sldMk cId="1388847695" sldId="366"/>
        </pc:sldMkLst>
      </pc:sldChg>
      <pc:sldChg chg="new del">
        <pc:chgData name="Martin Guzi" userId="9c94691f-eac0-47a5-9145-7861125b65f7" providerId="ADAL" clId="{66B4B3B4-57C5-4C30-85ED-8D61A8AF6EDC}" dt="2024-10-02T21:31:34.487" v="138" actId="47"/>
        <pc:sldMkLst>
          <pc:docMk/>
          <pc:sldMk cId="514489902" sldId="367"/>
        </pc:sldMkLst>
      </pc:sldChg>
      <pc:sldChg chg="new del">
        <pc:chgData name="Martin Guzi" userId="9c94691f-eac0-47a5-9145-7861125b65f7" providerId="ADAL" clId="{66B4B3B4-57C5-4C30-85ED-8D61A8AF6EDC}" dt="2024-10-02T21:29:35.419" v="110" actId="47"/>
        <pc:sldMkLst>
          <pc:docMk/>
          <pc:sldMk cId="2493992022" sldId="367"/>
        </pc:sldMkLst>
      </pc:sldChg>
      <pc:sldChg chg="delSp modSp add mod setBg delDesignElem">
        <pc:chgData name="Martin Guzi" userId="9c94691f-eac0-47a5-9145-7861125b65f7" providerId="ADAL" clId="{66B4B3B4-57C5-4C30-85ED-8D61A8AF6EDC}" dt="2024-10-02T21:32:39.833" v="154" actId="207"/>
        <pc:sldMkLst>
          <pc:docMk/>
          <pc:sldMk cId="2091239856" sldId="368"/>
        </pc:sldMkLst>
        <pc:spChg chg="mod">
          <ac:chgData name="Martin Guzi" userId="9c94691f-eac0-47a5-9145-7861125b65f7" providerId="ADAL" clId="{66B4B3B4-57C5-4C30-85ED-8D61A8AF6EDC}" dt="2024-10-02T21:32:39.833" v="154" actId="207"/>
          <ac:spMkLst>
            <pc:docMk/>
            <pc:sldMk cId="2091239856" sldId="368"/>
            <ac:spMk id="2" creationId="{EA374FB7-FE69-E48A-9B7B-72FFA57C5116}"/>
          </ac:spMkLst>
        </pc:spChg>
        <pc:spChg chg="mod">
          <ac:chgData name="Martin Guzi" userId="9c94691f-eac0-47a5-9145-7861125b65f7" providerId="ADAL" clId="{66B4B3B4-57C5-4C30-85ED-8D61A8AF6EDC}" dt="2024-10-02T21:31:42.953" v="142" actId="14100"/>
          <ac:spMkLst>
            <pc:docMk/>
            <pc:sldMk cId="2091239856" sldId="368"/>
            <ac:spMk id="5" creationId="{1C5E0237-F406-82AD-4BF6-93233BFC24F7}"/>
          </ac:spMkLst>
        </pc:spChg>
        <pc:spChg chg="del">
          <ac:chgData name="Martin Guzi" userId="9c94691f-eac0-47a5-9145-7861125b65f7" providerId="ADAL" clId="{66B4B3B4-57C5-4C30-85ED-8D61A8AF6EDC}" dt="2024-10-02T21:31:32.290" v="136"/>
          <ac:spMkLst>
            <pc:docMk/>
            <pc:sldMk cId="2091239856" sldId="368"/>
            <ac:spMk id="9" creationId="{32AEEBC8-9D30-42EF-95F2-386C2653FBF0}"/>
          </ac:spMkLst>
        </pc:spChg>
        <pc:spChg chg="del">
          <ac:chgData name="Martin Guzi" userId="9c94691f-eac0-47a5-9145-7861125b65f7" providerId="ADAL" clId="{66B4B3B4-57C5-4C30-85ED-8D61A8AF6EDC}" dt="2024-10-02T21:31:32.290" v="136"/>
          <ac:spMkLst>
            <pc:docMk/>
            <pc:sldMk cId="2091239856" sldId="368"/>
            <ac:spMk id="11" creationId="{2E92FA66-67D7-4CB4-94D3-E643A9AD4757}"/>
          </ac:spMkLst>
        </pc:spChg>
        <pc:spChg chg="mod">
          <ac:chgData name="Martin Guzi" userId="9c94691f-eac0-47a5-9145-7861125b65f7" providerId="ADAL" clId="{66B4B3B4-57C5-4C30-85ED-8D61A8AF6EDC}" dt="2024-10-02T21:32:17.548" v="149" actId="14100"/>
          <ac:spMkLst>
            <pc:docMk/>
            <pc:sldMk cId="2091239856" sldId="368"/>
            <ac:spMk id="12" creationId="{A6877CCE-A7E6-D167-1889-140A86DF9E33}"/>
          </ac:spMkLst>
        </pc:spChg>
        <pc:picChg chg="mod">
          <ac:chgData name="Martin Guzi" userId="9c94691f-eac0-47a5-9145-7861125b65f7" providerId="ADAL" clId="{66B4B3B4-57C5-4C30-85ED-8D61A8AF6EDC}" dt="2024-10-02T21:32:08.160" v="147" actId="1076"/>
          <ac:picMkLst>
            <pc:docMk/>
            <pc:sldMk cId="2091239856" sldId="368"/>
            <ac:picMk id="8" creationId="{609FF53E-EAAE-FA08-3330-17A330E7EE7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25c6b8fce2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25c6b8fce2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https://www.cwauthors.com/article/understanding-hedging-in-academic-writing</a:t>
            </a:r>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59</a:t>
            </a:fld>
            <a:endParaRPr lang="cs-CZ" altLang="cs-CZ"/>
          </a:p>
        </p:txBody>
      </p:sp>
    </p:spTree>
    <p:extLst>
      <p:ext uri="{BB962C8B-B14F-4D97-AF65-F5344CB8AC3E}">
        <p14:creationId xmlns:p14="http://schemas.microsoft.com/office/powerpoint/2010/main" val="14515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60</a:t>
            </a:fld>
            <a:endParaRPr lang="cs-CZ" altLang="cs-CZ"/>
          </a:p>
        </p:txBody>
      </p:sp>
    </p:spTree>
    <p:extLst>
      <p:ext uri="{BB962C8B-B14F-4D97-AF65-F5344CB8AC3E}">
        <p14:creationId xmlns:p14="http://schemas.microsoft.com/office/powerpoint/2010/main" val="185676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j-lt"/>
              </a:rPr>
              <a:t> “The year 1066 saw one of the most famous battles in English history.”</a:t>
            </a:r>
            <a:endParaRPr lang="en-US" dirty="0"/>
          </a:p>
        </p:txBody>
      </p:sp>
      <p:sp>
        <p:nvSpPr>
          <p:cNvPr id="4" name="Slide Number Placeholder 3"/>
          <p:cNvSpPr>
            <a:spLocks noGrp="1"/>
          </p:cNvSpPr>
          <p:nvPr>
            <p:ph type="sldNum" sz="quarter" idx="5"/>
          </p:nvPr>
        </p:nvSpPr>
        <p:spPr/>
        <p:txBody>
          <a:bodyPr/>
          <a:lstStyle/>
          <a:p>
            <a:fld id="{061A6D36-8CFB-40FE-8D60-D2050488125D}" type="slidenum">
              <a:rPr lang="cs-CZ" altLang="cs-CZ" smtClean="0"/>
              <a:pPr/>
              <a:t>79</a:t>
            </a:fld>
            <a:endParaRPr lang="cs-CZ" altLang="cs-CZ"/>
          </a:p>
        </p:txBody>
      </p:sp>
    </p:spTree>
    <p:extLst>
      <p:ext uri="{BB962C8B-B14F-4D97-AF65-F5344CB8AC3E}">
        <p14:creationId xmlns:p14="http://schemas.microsoft.com/office/powerpoint/2010/main" val="2744728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endParaRPr lang="en-GB"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lvl1pPr>
          </a:lstStyle>
          <a:p>
            <a:r>
              <a:rPr lang="en-GB" noProof="0" dirty="0"/>
              <a:t>Click here to insert title</a:t>
            </a:r>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tx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6" name="Grafický objekt 5">
            <a:extLst>
              <a:ext uri="{FF2B5EF4-FFF2-40B4-BE49-F238E27FC236}">
                <a16:creationId xmlns:a16="http://schemas.microsoft.com/office/drawing/2014/main" id="{601D3E6C-8A25-405E-A952-4F92A22C63D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39998" y="718713"/>
            <a:ext cx="3915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39999" y="4500000"/>
            <a:ext cx="391500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543" y="4068000"/>
            <a:ext cx="3915000" cy="360000"/>
          </a:xfrm>
        </p:spPr>
        <p:txBody>
          <a:bodyPr/>
          <a:lstStyle>
            <a:lvl1pPr algn="l">
              <a:lnSpc>
                <a:spcPts val="825"/>
              </a:lnSpc>
              <a:defRPr sz="825"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8459" y="4500000"/>
            <a:ext cx="3915000" cy="1331998"/>
          </a:xfrm>
        </p:spPr>
        <p:txBody>
          <a:bodyPr lIns="0" tIns="0" rIns="0" bIns="0" numCol="1" spcCol="324000">
            <a:noAutofit/>
          </a:bodyPr>
          <a:lstStyle>
            <a:lvl1pPr marL="0" marR="0" indent="0" algn="l" defTabSz="914400" rtl="0" eaLnBrk="1" fontAlgn="base" latinLnBrk="0" hangingPunct="1">
              <a:lnSpc>
                <a:spcPts val="1350"/>
              </a:lnSpc>
              <a:spcBef>
                <a:spcPts val="0"/>
              </a:spcBef>
              <a:spcAft>
                <a:spcPct val="0"/>
              </a:spcAft>
              <a:buClr>
                <a:schemeClr val="tx2"/>
              </a:buClr>
              <a:buSzPct val="100000"/>
              <a:buFontTx/>
              <a:buNone/>
              <a:tabLst/>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002" y="4068000"/>
            <a:ext cx="3915000" cy="360000"/>
          </a:xfrm>
        </p:spPr>
        <p:txBody>
          <a:bodyPr/>
          <a:lstStyle>
            <a:lvl1pPr algn="l">
              <a:lnSpc>
                <a:spcPts val="825"/>
              </a:lnSpc>
              <a:defRPr sz="825"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8459" y="718713"/>
            <a:ext cx="3915001" cy="3204001"/>
          </a:xfrm>
        </p:spPr>
        <p:txBody>
          <a:bodyPr/>
          <a:lstStyle>
            <a:lvl1pPr algn="l">
              <a:defRPr/>
            </a:lvl1pPr>
          </a:lstStyle>
          <a:p>
            <a:pPr lvl="0"/>
            <a:r>
              <a:rPr lang="en-GB" noProof="0" dirty="0"/>
              <a:t>Click here to insert text</a:t>
            </a:r>
          </a:p>
        </p:txBody>
      </p:sp>
      <p:pic>
        <p:nvPicPr>
          <p:cNvPr id="14" name="Grafický objekt 2">
            <a:extLst>
              <a:ext uri="{FF2B5EF4-FFF2-40B4-BE49-F238E27FC236}">
                <a16:creationId xmlns:a16="http://schemas.microsoft.com/office/drawing/2014/main" id="{B22E4AE8-DF2B-3346-9F87-8BD13BBD64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7" name="Grafický objekt 2">
            <a:extLst>
              <a:ext uri="{FF2B5EF4-FFF2-40B4-BE49-F238E27FC236}">
                <a16:creationId xmlns:a16="http://schemas.microsoft.com/office/drawing/2014/main" id="{0AC8EFF1-D7FA-BD4D-8005-3F6A87ED6E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rgbClr val="0000DC"/>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4572000" y="1"/>
            <a:ext cx="4572000" cy="6857999"/>
          </a:xfrm>
        </p:spPr>
        <p:txBody>
          <a:bodyPr anchor="ctr"/>
          <a:lstStyle>
            <a:lvl1pPr algn="ctr">
              <a:defRPr>
                <a:solidFill>
                  <a:srgbClr val="0000DC"/>
                </a:solidFill>
              </a:defRPr>
            </a:lvl1pPr>
          </a:lstStyle>
          <a:p>
            <a:r>
              <a:rPr lang="en-GB" noProof="0" dirty="0"/>
              <a:t>Click here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540000" y="6228000"/>
            <a:ext cx="3693765" cy="252000"/>
          </a:xfrm>
        </p:spPr>
        <p:txBody>
          <a:bodyPr/>
          <a:lstStyle>
            <a:lvl1pPr>
              <a:defRPr/>
            </a:lvl1pPr>
          </a:lstStyle>
          <a:p>
            <a:r>
              <a:rPr lang="en-GB" noProof="0" dirty="0"/>
              <a:t>Define footer – presentation title / department</a:t>
            </a:r>
          </a:p>
        </p:txBody>
      </p:sp>
      <p:pic>
        <p:nvPicPr>
          <p:cNvPr id="13" name="Grafický objekt 5">
            <a:extLst>
              <a:ext uri="{FF2B5EF4-FFF2-40B4-BE49-F238E27FC236}">
                <a16:creationId xmlns:a16="http://schemas.microsoft.com/office/drawing/2014/main" id="{69FA61EA-679D-B543-9A9A-0BED25408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9" cy="1061399"/>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7" y="2900365"/>
            <a:ext cx="8521200" cy="1171580"/>
          </a:xfrm>
        </p:spPr>
        <p:txBody>
          <a:bodyPr anchor="t"/>
          <a:lstStyle>
            <a:lvl1pPr algn="l">
              <a:lnSpc>
                <a:spcPts val="3300"/>
              </a:lnSpc>
              <a:defRPr sz="33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877" y="4116403"/>
            <a:ext cx="8521200"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pic>
        <p:nvPicPr>
          <p:cNvPr id="9" name="Grafický objekt 5">
            <a:extLst>
              <a:ext uri="{FF2B5EF4-FFF2-40B4-BE49-F238E27FC236}">
                <a16:creationId xmlns:a16="http://schemas.microsoft.com/office/drawing/2014/main" id="{EC623FFD-EDA9-BF4C-9493-7330893C5D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guide id="3" orient="horz" pos="255" userDrawn="1">
          <p15:clr>
            <a:srgbClr val="FBAE40"/>
          </p15:clr>
        </p15:guide>
        <p15:guide id="4" pos="115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876" y="2900365"/>
            <a:ext cx="3934889" cy="1171580"/>
          </a:xfrm>
        </p:spPr>
        <p:txBody>
          <a:bodyPr anchor="t"/>
          <a:lstStyle>
            <a:lvl1pPr algn="l">
              <a:lnSpc>
                <a:spcPts val="3300"/>
              </a:lnSpc>
              <a:defRPr sz="33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298876" y="4116403"/>
            <a:ext cx="3934889" cy="698497"/>
          </a:xfrm>
        </p:spPr>
        <p:txBody>
          <a:bodyPr anchor="t"/>
          <a:lstStyle>
            <a:lvl1pPr marL="0" indent="0" algn="l">
              <a:buNone/>
              <a:defRPr lang="cs-CZ" sz="1800" b="0" dirty="0">
                <a:solidFill>
                  <a:schemeClr val="bg1"/>
                </a:solidFill>
                <a:latin typeface="+mj-lt"/>
                <a:ea typeface="+mj-ea"/>
                <a:cs typeface="+mj-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4572000" y="1"/>
            <a:ext cx="4572000" cy="6857999"/>
          </a:xfrm>
        </p:spPr>
        <p:txBody>
          <a:bodyPr anchor="ctr"/>
          <a:lstStyle>
            <a:lvl1pPr algn="ctr">
              <a:defRPr>
                <a:solidFill>
                  <a:schemeClr val="bg1"/>
                </a:solidFill>
              </a:defRPr>
            </a:lvl1pPr>
          </a:lstStyle>
          <a:p>
            <a:r>
              <a:rPr lang="en-GB" noProof="0" dirty="0"/>
              <a:t>Click here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540000" y="6228000"/>
            <a:ext cx="3693765" cy="252000"/>
          </a:xfrm>
        </p:spPr>
        <p:txBody>
          <a:bodyPr/>
          <a:lstStyle>
            <a:lvl1pPr>
              <a:defRPr>
                <a:solidFill>
                  <a:schemeClr val="bg1"/>
                </a:solidFill>
              </a:defRPr>
            </a:lvl1pPr>
          </a:lstStyle>
          <a:p>
            <a:endParaRPr lang="en-GB" noProof="0" dirty="0"/>
          </a:p>
        </p:txBody>
      </p:sp>
      <p:pic>
        <p:nvPicPr>
          <p:cNvPr id="11" name="Grafický objekt 5">
            <a:extLst>
              <a:ext uri="{FF2B5EF4-FFF2-40B4-BE49-F238E27FC236}">
                <a16:creationId xmlns:a16="http://schemas.microsoft.com/office/drawing/2014/main" id="{561A3275-8CC7-B44F-8BFB-02731D80F6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0800" y="414000"/>
            <a:ext cx="1565998" cy="1061399"/>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17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9144000" cy="5842000"/>
          </a:xfrm>
        </p:spPr>
        <p:txBody>
          <a:bodyPr anchor="ctr"/>
          <a:lstStyle>
            <a:lvl1pPr algn="ctr">
              <a:defRPr>
                <a:solidFill>
                  <a:schemeClr val="bg1"/>
                </a:solidFill>
              </a:defRPr>
            </a:lvl1pPr>
          </a:lstStyle>
          <a:p>
            <a:r>
              <a:rPr lang="en-GB" noProof="0" dirty="0"/>
              <a:t>Click here to insert image</a:t>
            </a:r>
          </a:p>
        </p:txBody>
      </p:sp>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540000" y="6040796"/>
            <a:ext cx="6416982" cy="510831"/>
          </a:xfrm>
        </p:spPr>
        <p:txBody>
          <a:bodyPr lIns="0" tIns="0" rIns="0" bIns="0" numCol="1" spcCol="324000">
            <a:noAutofit/>
          </a:bodyPr>
          <a:lstStyle>
            <a:lvl1pPr algn="l">
              <a:lnSpc>
                <a:spcPts val="1350"/>
              </a:lnSpc>
              <a:defRPr sz="1125"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pic>
        <p:nvPicPr>
          <p:cNvPr id="5" name="Grafický objekt 2">
            <a:extLst>
              <a:ext uri="{FF2B5EF4-FFF2-40B4-BE49-F238E27FC236}">
                <a16:creationId xmlns:a16="http://schemas.microsoft.com/office/drawing/2014/main" id="{4397D438-0A7B-5A41-8932-CCBA698B0C1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7" y="6048000"/>
            <a:ext cx="885600" cy="600239"/>
          </a:xfrm>
          <a:prstGeom prst="rect">
            <a:avLst/>
          </a:prstGeom>
        </p:spPr>
      </p:pic>
    </p:spTree>
    <p:extLst>
      <p:ext uri="{BB962C8B-B14F-4D97-AF65-F5344CB8AC3E}">
        <p14:creationId xmlns:p14="http://schemas.microsoft.com/office/powerpoint/2010/main" val="1964211764"/>
      </p:ext>
    </p:extLst>
  </p:cSld>
  <p:clrMapOvr>
    <a:masterClrMapping/>
  </p:clrMapOvr>
  <p:extLst>
    <p:ext uri="{DCECCB84-F9BA-43D5-87BE-67443E8EF086}">
      <p15:sldGuideLst xmlns:p15="http://schemas.microsoft.com/office/powerpoint/2012/main">
        <p15:guide id="1" pos="5556" userDrawn="1">
          <p15:clr>
            <a:srgbClr val="FBAE40"/>
          </p15:clr>
        </p15:guide>
        <p15:guide id="2"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4" name="Obrázek 5">
            <a:extLst>
              <a:ext uri="{FF2B5EF4-FFF2-40B4-BE49-F238E27FC236}">
                <a16:creationId xmlns:a16="http://schemas.microsoft.com/office/drawing/2014/main" id="{E4B3D8F6-6DC4-8342-B35E-2D6CEE4ECBC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482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5ECF17BA-4CC0-425F-84EE-ED5FF94C7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882626" y="2731338"/>
            <a:ext cx="5378748" cy="139532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Rectangle 11">
            <a:extLst>
              <a:ext uri="{FF2B5EF4-FFF2-40B4-BE49-F238E27FC236}">
                <a16:creationId xmlns:a16="http://schemas.microsoft.com/office/drawing/2014/main" id="{11BA3A37-5F0D-A1A0-3EAB-DCB85832BEFB}"/>
              </a:ext>
            </a:extLst>
          </p:cNvPr>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12">
            <a:extLst>
              <a:ext uri="{FF2B5EF4-FFF2-40B4-BE49-F238E27FC236}">
                <a16:creationId xmlns:a16="http://schemas.microsoft.com/office/drawing/2014/main" id="{040A1A73-2D18-A7C0-8C5E-2B80938124F5}"/>
              </a:ext>
            </a:extLst>
          </p:cNvPr>
          <p:cNvSpPr>
            <a:spLocks noGrp="1" noChangeArrowheads="1"/>
          </p:cNvSpPr>
          <p:nvPr>
            <p:ph type="ftr" sz="quarter" idx="11"/>
          </p:nvPr>
        </p:nvSpPr>
        <p:spPr>
          <a:ln/>
        </p:spPr>
        <p:txBody>
          <a:bodyPr/>
          <a:lstStyle>
            <a:lvl1pPr>
              <a:defRPr/>
            </a:lvl1pPr>
          </a:lstStyle>
          <a:p>
            <a:pPr>
              <a:defRPr/>
            </a:pPr>
            <a:endParaRPr lang="en-US" altLang="cs-CZ" dirty="0"/>
          </a:p>
        </p:txBody>
      </p:sp>
      <p:sp>
        <p:nvSpPr>
          <p:cNvPr id="6" name="Rectangle 13">
            <a:extLst>
              <a:ext uri="{FF2B5EF4-FFF2-40B4-BE49-F238E27FC236}">
                <a16:creationId xmlns:a16="http://schemas.microsoft.com/office/drawing/2014/main" id="{7A0F3B9C-D3CF-DB69-30E1-E47262F69A6E}"/>
              </a:ext>
            </a:extLst>
          </p:cNvPr>
          <p:cNvSpPr>
            <a:spLocks noGrp="1" noChangeArrowheads="1"/>
          </p:cNvSpPr>
          <p:nvPr>
            <p:ph type="sldNum" sz="quarter" idx="12"/>
          </p:nvPr>
        </p:nvSpPr>
        <p:spPr>
          <a:ln/>
        </p:spPr>
        <p:txBody>
          <a:bodyPr/>
          <a:lstStyle>
            <a:lvl1pPr>
              <a:defRPr/>
            </a:lvl1pPr>
          </a:lstStyle>
          <a:p>
            <a:pPr>
              <a:defRPr/>
            </a:pPr>
            <a:fld id="{B9544023-E298-4B5A-BC1F-74F0AFA6A156}" type="slidenum">
              <a:rPr lang="en-US" altLang="cs-CZ"/>
              <a:pPr>
                <a:defRPr/>
              </a:pPr>
              <a:t>‹#›</a:t>
            </a:fld>
            <a:endParaRPr lang="en-US" altLang="cs-CZ"/>
          </a:p>
        </p:txBody>
      </p:sp>
    </p:spTree>
    <p:extLst>
      <p:ext uri="{BB962C8B-B14F-4D97-AF65-F5344CB8AC3E}">
        <p14:creationId xmlns:p14="http://schemas.microsoft.com/office/powerpoint/2010/main" val="3993683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lze upravit styl předlohy.</a:t>
            </a:r>
          </a:p>
        </p:txBody>
      </p:sp>
      <p:sp>
        <p:nvSpPr>
          <p:cNvPr id="4" name="Zástupný symbol pro datum 3"/>
          <p:cNvSpPr>
            <a:spLocks noGrp="1"/>
          </p:cNvSpPr>
          <p:nvPr>
            <p:ph type="dt" sz="half" idx="10"/>
          </p:nvPr>
        </p:nvSpPr>
        <p:spPr/>
        <p:txBody>
          <a:bodyPr/>
          <a:lstStyle/>
          <a:p>
            <a:fld id="{8A3A43DF-04A3-4662-88CA-28FDED1CFC09}" type="datetimeFigureOut">
              <a:rPr lang="cs-CZ" smtClean="0"/>
              <a:t>02.10.2024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2D58ADA-DDE5-40A5-9BF1-B0BC81F4C7C5}" type="slidenum">
              <a:rPr lang="cs-CZ" smtClean="0"/>
              <a:t>‹#›</a:t>
            </a:fld>
            <a:endParaRPr lang="cs-CZ"/>
          </a:p>
        </p:txBody>
      </p:sp>
    </p:spTree>
    <p:extLst>
      <p:ext uri="{BB962C8B-B14F-4D97-AF65-F5344CB8AC3E}">
        <p14:creationId xmlns:p14="http://schemas.microsoft.com/office/powerpoint/2010/main" val="56125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00" y="6228000"/>
            <a:ext cx="5940000" cy="252000"/>
          </a:xfrm>
        </p:spPr>
        <p:txBody>
          <a:bodyPr/>
          <a:lstStyle>
            <a:lvl1pPr>
              <a:defRPr sz="9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800"/>
            </a:lvl2pPr>
            <a:lvl3pPr marL="685800" indent="0">
              <a:lnSpc>
                <a:spcPct val="100000"/>
              </a:lnSpc>
              <a:buNone/>
              <a:defRPr sz="15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B1A8C7E8-B354-9C49-A9F5-DCDF85E3C2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2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verzní snímek s obrázkem">
    <p:bg>
      <p:bgPr>
        <a:solidFill>
          <a:srgbClr val="B9006E"/>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00" y="6228000"/>
            <a:ext cx="5940000" cy="252000"/>
          </a:xfrm>
        </p:spPr>
        <p:txBody>
          <a:bodyPr/>
          <a:lstStyle>
            <a:lvl1pPr>
              <a:defRPr>
                <a:solidFill>
                  <a:schemeClr val="bg1"/>
                </a:solidFill>
              </a:defRPr>
            </a:lvl1pPr>
          </a:lstStyle>
          <a:p>
            <a:r>
              <a:rPr lang="cs-CZ"/>
              <a:t>Definujte zápatí - název prezentace / pracoviště</a:t>
            </a:r>
            <a:endParaRPr lang="cs-CZ" dirty="0"/>
          </a:p>
        </p:txBody>
      </p:sp>
      <p:sp>
        <p:nvSpPr>
          <p:cNvPr id="5" name="Zástupný symbol pro číslo snímku 2"/>
          <p:cNvSpPr>
            <a:spLocks noGrp="1"/>
          </p:cNvSpPr>
          <p:nvPr>
            <p:ph type="sldNum" sz="quarter" idx="11"/>
          </p:nvPr>
        </p:nvSpPr>
        <p:spPr>
          <a:xfrm>
            <a:off x="310500" y="6228000"/>
            <a:ext cx="189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9144000" cy="5842000"/>
          </a:xfrm>
        </p:spPr>
        <p:txBody>
          <a:bodyPr anchor="ctr"/>
          <a:lstStyle>
            <a:lvl1pPr algn="ctr">
              <a:defRPr>
                <a:solidFill>
                  <a:schemeClr val="bg1"/>
                </a:solidFill>
              </a:defRPr>
            </a:lvl1pPr>
          </a:lstStyle>
          <a:p>
            <a:r>
              <a:rPr lang="en-US"/>
              <a:t>Click icon to add picture</a:t>
            </a:r>
            <a:endParaRPr lang="cs-CZ" dirty="0"/>
          </a:p>
        </p:txBody>
      </p:sp>
      <p:pic>
        <p:nvPicPr>
          <p:cNvPr id="9" name="Obrázek 8">
            <a:extLst>
              <a:ext uri="{FF2B5EF4-FFF2-40B4-BE49-F238E27FC236}">
                <a16:creationId xmlns:a16="http://schemas.microsoft.com/office/drawing/2014/main" id="{4F60899B-36F3-4125-A4D2-BF77A443E5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58069" y="6050486"/>
            <a:ext cx="662558" cy="597601"/>
          </a:xfrm>
          <a:prstGeom prst="rect">
            <a:avLst/>
          </a:prstGeom>
        </p:spPr>
      </p:pic>
    </p:spTree>
    <p:extLst>
      <p:ext uri="{BB962C8B-B14F-4D97-AF65-F5344CB8AC3E}">
        <p14:creationId xmlns:p14="http://schemas.microsoft.com/office/powerpoint/2010/main" val="394899197"/>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991330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69CE1-2995-40C7-008F-21ADD05EDC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F27519F-8110-C493-B602-B3E1B932DBEF}"/>
              </a:ext>
            </a:extLst>
          </p:cNvPr>
          <p:cNvSpPr>
            <a:spLocks noGrp="1"/>
          </p:cNvSpPr>
          <p:nvPr>
            <p:ph type="dt" sz="half" idx="10"/>
          </p:nvPr>
        </p:nvSpPr>
        <p:spPr/>
        <p:txBody>
          <a:bodyPr/>
          <a:lstStyle/>
          <a:p>
            <a:fld id="{B99E7696-EA4E-4206-A26F-8DFE12313DCC}" type="datetimeFigureOut">
              <a:rPr lang="en-GB" smtClean="0"/>
              <a:t>02/10/2024</a:t>
            </a:fld>
            <a:endParaRPr lang="en-GB"/>
          </a:p>
        </p:txBody>
      </p:sp>
      <p:sp>
        <p:nvSpPr>
          <p:cNvPr id="4" name="Footer Placeholder 3">
            <a:extLst>
              <a:ext uri="{FF2B5EF4-FFF2-40B4-BE49-F238E27FC236}">
                <a16:creationId xmlns:a16="http://schemas.microsoft.com/office/drawing/2014/main" id="{9A9A535D-4C55-D4C9-A183-A3ADB529EB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834ADE-A402-EF22-BF1E-115971EBDC55}"/>
              </a:ext>
            </a:extLst>
          </p:cNvPr>
          <p:cNvSpPr>
            <a:spLocks noGrp="1"/>
          </p:cNvSpPr>
          <p:nvPr>
            <p:ph type="sldNum" sz="quarter" idx="12"/>
          </p:nvPr>
        </p:nvSpPr>
        <p:spPr/>
        <p:txBody>
          <a:bodyPr/>
          <a:lstStyle/>
          <a:p>
            <a:fld id="{4D0B256A-67CA-434A-93E6-C17655266F6D}" type="slidenum">
              <a:rPr lang="en-GB" smtClean="0"/>
              <a:t>‹#›</a:t>
            </a:fld>
            <a:endParaRPr lang="en-GB"/>
          </a:p>
        </p:txBody>
      </p:sp>
    </p:spTree>
    <p:extLst>
      <p:ext uri="{BB962C8B-B14F-4D97-AF65-F5344CB8AC3E}">
        <p14:creationId xmlns:p14="http://schemas.microsoft.com/office/powerpoint/2010/main" val="373606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900"/>
            </a:lvl1pPr>
          </a:lstStyle>
          <a:p>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540000" y="1692002"/>
            <a:ext cx="8064900"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Grafický objekt 2">
            <a:extLst>
              <a:ext uri="{FF2B5EF4-FFF2-40B4-BE49-F238E27FC236}">
                <a16:creationId xmlns:a16="http://schemas.microsoft.com/office/drawing/2014/main" id="{CF89619C-4865-4846-8B6C-FA429C382E8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6079916D-A611-7842-9E25-44BBC3AC9A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54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544" y="1296001"/>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8459" y="1290515"/>
            <a:ext cx="391500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54000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4688460" y="1701505"/>
            <a:ext cx="3914999" cy="4139998"/>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Grafický objekt 2">
            <a:extLst>
              <a:ext uri="{FF2B5EF4-FFF2-40B4-BE49-F238E27FC236}">
                <a16:creationId xmlns:a16="http://schemas.microsoft.com/office/drawing/2014/main" id="{D0B540A0-9A44-9744-B5A2-82868303AE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5510802" y="2596846"/>
            <a:ext cx="3094099" cy="3208441"/>
          </a:xfrm>
          <a:prstGeom prst="rect">
            <a:avLst/>
          </a:prstGeom>
        </p:spPr>
        <p:txBody>
          <a:bodyPr/>
          <a:lstStyle>
            <a:lvl1pPr marL="189000" indent="-135000">
              <a:lnSpc>
                <a:spcPts val="2700"/>
              </a:lnSpc>
              <a:buClr>
                <a:schemeClr val="tx2"/>
              </a:buClr>
              <a:buSzPct val="100000"/>
              <a:buFont typeface="Arial" panose="020B0604020202020204" pitchFamily="34" charset="0"/>
              <a:buChar char="̶"/>
              <a:defRPr sz="1500"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547132" y="1665288"/>
            <a:ext cx="4655843" cy="4139998"/>
          </a:xfrm>
        </p:spPr>
        <p:txBody>
          <a:bodyPr anchor="ctr"/>
          <a:lstStyle>
            <a:lvl1pPr algn="ctr">
              <a:defRPr>
                <a:solidFill>
                  <a:srgbClr val="0000DC"/>
                </a:solidFill>
              </a:defRPr>
            </a:lvl1pPr>
          </a:lstStyle>
          <a:p>
            <a:r>
              <a:rPr lang="en-GB" noProof="0" dirty="0"/>
              <a:t>Click here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pic>
        <p:nvPicPr>
          <p:cNvPr id="9" name="Grafický objekt 2">
            <a:extLst>
              <a:ext uri="{FF2B5EF4-FFF2-40B4-BE49-F238E27FC236}">
                <a16:creationId xmlns:a16="http://schemas.microsoft.com/office/drawing/2014/main" id="{3ADAE73E-D711-E54F-83B3-02E9FED84E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000" y="1692003"/>
            <a:ext cx="2483644"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39999"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000" y="4414271"/>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0900" y="4414270"/>
            <a:ext cx="2484000"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544" y="4025136"/>
            <a:ext cx="2483644" cy="216000"/>
          </a:xfrm>
        </p:spPr>
        <p:txBody>
          <a:bodyPr anchor="ctr"/>
          <a:lstStyle>
            <a:lvl1pPr>
              <a:lnSpc>
                <a:spcPts val="825"/>
              </a:lnSpc>
              <a:defRPr sz="75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357" y="4025136"/>
            <a:ext cx="2483644" cy="216000"/>
          </a:xfrm>
        </p:spPr>
        <p:txBody>
          <a:bodyPr anchor="ctr"/>
          <a:lstStyle>
            <a:lvl1pPr>
              <a:lnSpc>
                <a:spcPts val="825"/>
              </a:lnSpc>
              <a:defRPr sz="75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1077" y="4025136"/>
            <a:ext cx="2483644" cy="216000"/>
          </a:xfrm>
        </p:spPr>
        <p:txBody>
          <a:bodyPr anchor="ctr"/>
          <a:lstStyle>
            <a:lvl1pPr>
              <a:lnSpc>
                <a:spcPts val="825"/>
              </a:lnSpc>
              <a:defRPr sz="75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00" y="1692003"/>
            <a:ext cx="2483644"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0001" y="1692003"/>
            <a:ext cx="2483644"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544" y="1296001"/>
            <a:ext cx="80641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17" name="Grafický objekt 2">
            <a:extLst>
              <a:ext uri="{FF2B5EF4-FFF2-40B4-BE49-F238E27FC236}">
                <a16:creationId xmlns:a16="http://schemas.microsoft.com/office/drawing/2014/main" id="{04D04082-0EA8-E547-8617-0C8CA1141F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540000" y="692150"/>
            <a:ext cx="8064900" cy="5139850"/>
          </a:xfrm>
          <a:prstGeom prst="rect">
            <a:avLst/>
          </a:prstGeom>
        </p:spPr>
        <p:txBody>
          <a:bodyPr/>
          <a:lstStyle>
            <a:lvl1pPr marL="54000" indent="0">
              <a:lnSpc>
                <a:spcPts val="2700"/>
              </a:lnSpc>
              <a:buClr>
                <a:schemeClr val="tx2"/>
              </a:buClr>
              <a:buSzPct val="100000"/>
              <a:buFont typeface="Arial" panose="020B0604020202020204" pitchFamily="34" charset="0"/>
              <a:buNone/>
              <a:defRPr b="0"/>
            </a:lvl1pPr>
            <a:lvl2pPr marL="378000" indent="-135000">
              <a:lnSpc>
                <a:spcPct val="100000"/>
              </a:lnSpc>
              <a:buClr>
                <a:schemeClr val="tx2"/>
              </a:buClr>
              <a:buFont typeface="Arial" panose="020B0604020202020204" pitchFamily="34" charset="0"/>
              <a:buChar char="̶"/>
              <a:defRPr sz="1500"/>
            </a:lvl2pPr>
            <a:lvl3pPr marL="685800" indent="0">
              <a:lnSpc>
                <a:spcPct val="100000"/>
              </a:lnSpc>
              <a:buNone/>
              <a:defRPr sz="1200"/>
            </a:lvl3pPr>
          </a:lstStyle>
          <a:p>
            <a:pPr lvl="0"/>
            <a:r>
              <a:rPr lang="en-GB" noProof="0" dirty="0"/>
              <a:t>Click here to insert text</a:t>
            </a:r>
          </a:p>
        </p:txBody>
      </p:sp>
      <p:pic>
        <p:nvPicPr>
          <p:cNvPr id="6" name="Grafický objekt 2">
            <a:extLst>
              <a:ext uri="{FF2B5EF4-FFF2-40B4-BE49-F238E27FC236}">
                <a16:creationId xmlns:a16="http://schemas.microsoft.com/office/drawing/2014/main" id="{D96A438F-F8EF-AC4F-8CCA-C90ACD7589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3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540000" y="720000"/>
            <a:ext cx="8064900" cy="451576"/>
          </a:xfrm>
        </p:spPr>
        <p:txBody>
          <a:bodyPr/>
          <a:lstStyle/>
          <a:p>
            <a:r>
              <a:rPr lang="en-GB" noProof="0" dirty="0"/>
              <a:t>Click here to insert heading</a:t>
            </a:r>
            <a:endParaRPr lang="cs-CZ" dirty="0"/>
          </a:p>
        </p:txBody>
      </p:sp>
      <p:pic>
        <p:nvPicPr>
          <p:cNvPr id="7" name="Grafický objekt 2">
            <a:extLst>
              <a:ext uri="{FF2B5EF4-FFF2-40B4-BE49-F238E27FC236}">
                <a16:creationId xmlns:a16="http://schemas.microsoft.com/office/drawing/2014/main" id="{3C346B07-7E84-F44D-8487-EA7264B173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33428" y="6048000"/>
            <a:ext cx="885598" cy="600239"/>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00" y="6228000"/>
            <a:ext cx="594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endParaRPr lang="en-GB" noProof="0" dirty="0"/>
          </a:p>
        </p:txBody>
      </p:sp>
      <p:sp>
        <p:nvSpPr>
          <p:cNvPr id="64530" name="Rectangle 18"/>
          <p:cNvSpPr>
            <a:spLocks noGrp="1" noChangeArrowheads="1"/>
          </p:cNvSpPr>
          <p:nvPr>
            <p:ph type="sldNum" sz="quarter" idx="4"/>
          </p:nvPr>
        </p:nvSpPr>
        <p:spPr bwMode="auto">
          <a:xfrm>
            <a:off x="310500" y="6228000"/>
            <a:ext cx="189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00" y="720000"/>
            <a:ext cx="8064900" cy="451576"/>
          </a:xfrm>
          <a:prstGeom prst="rect">
            <a:avLst/>
          </a:prstGeom>
        </p:spPr>
        <p:txBody>
          <a:bodyPr vert="horz" lIns="0" tIns="0" rIns="0" bIns="0" rtlCol="0" anchor="t" anchorCtr="0">
            <a:noAutofit/>
          </a:bodyPr>
          <a:lstStyle/>
          <a:p>
            <a:r>
              <a:rPr lang="en-GB" noProof="0" dirty="0"/>
              <a:t>Click here to insert heading</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00" y="1872000"/>
            <a:ext cx="80649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2" r:id="rId19"/>
    <p:sldLayoutId id="2147483703" r:id="rId20"/>
    <p:sldLayoutId id="2147483704" r:id="rId21"/>
    <p:sldLayoutId id="2147483705" r:id="rId22"/>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00" algn="l" rtl="0" eaLnBrk="1" fontAlgn="base" hangingPunct="1">
        <a:spcBef>
          <a:spcPct val="0"/>
        </a:spcBef>
        <a:spcAft>
          <a:spcPct val="0"/>
        </a:spcAft>
        <a:defRPr sz="1800" b="1">
          <a:solidFill>
            <a:srgbClr val="00287D"/>
          </a:solidFill>
          <a:latin typeface="Tahoma" pitchFamily="34" charset="0"/>
        </a:defRPr>
      </a:lvl6pPr>
      <a:lvl7pPr marL="685800" algn="l" rtl="0" eaLnBrk="1" fontAlgn="base" hangingPunct="1">
        <a:spcBef>
          <a:spcPct val="0"/>
        </a:spcBef>
        <a:spcAft>
          <a:spcPct val="0"/>
        </a:spcAft>
        <a:defRPr sz="1800" b="1">
          <a:solidFill>
            <a:srgbClr val="00287D"/>
          </a:solidFill>
          <a:latin typeface="Tahoma" pitchFamily="34" charset="0"/>
        </a:defRPr>
      </a:lvl7pPr>
      <a:lvl8pPr marL="1028700" algn="l" rtl="0" eaLnBrk="1" fontAlgn="base" hangingPunct="1">
        <a:spcBef>
          <a:spcPct val="0"/>
        </a:spcBef>
        <a:spcAft>
          <a:spcPct val="0"/>
        </a:spcAft>
        <a:defRPr sz="1800" b="1">
          <a:solidFill>
            <a:srgbClr val="00287D"/>
          </a:solidFill>
          <a:latin typeface="Tahoma" pitchFamily="34" charset="0"/>
        </a:defRPr>
      </a:lvl8pPr>
      <a:lvl9pPr marL="1371600" algn="l" rtl="0" eaLnBrk="1" fontAlgn="base" hangingPunct="1">
        <a:spcBef>
          <a:spcPct val="0"/>
        </a:spcBef>
        <a:spcAft>
          <a:spcPct val="0"/>
        </a:spcAft>
        <a:defRPr sz="18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00"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24"/>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32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phrasebank.manchester.ac.uk/"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musical-sentences.com/" TargetMode="Externa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hyperlink" Target="https://skell.sketchengine.eu/#home?lang=en" TargetMode="External"/><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1.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matt.might.net/articles/phd-school-in-pictures/" TargetMode="External"/><Relationship Id="rId2" Type="http://schemas.openxmlformats.org/officeDocument/2006/relationships/image" Target="../media/image5.jpg"/><Relationship Id="rId1" Type="http://schemas.openxmlformats.org/officeDocument/2006/relationships/slideLayout" Target="../slideLayouts/slideLayout18.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hyperlink" Target="https://apastyle.apa.org/instructional-aids/in-text-citation-checklist.pdf"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SQ4kAsgAzz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s://apastyle.apa.org/style-grammar-guidelines/references/examples"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econ.muni.cz/en/library" TargetMode="Externa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ezdroje.muni.cz/vzdaleny_pristup/openvpn.php?lang=en" TargetMode="External"/><Relationship Id="rId2" Type="http://schemas.openxmlformats.org/officeDocument/2006/relationships/hyperlink" Target="https://ezdroje.muni.cz/vzdaleny_pristup/?lang=en" TargetMode="Externa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hyperlink" Target="https://katalog.muni.cz/" TargetMode="Externa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hyperlink" Target="https://discovery.muni.cz/" TargetMode="Externa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hyperlink" Target="https://ezdroje.muni.cz/prehled/index.php?lang=en&amp;fids=7&amp;type=fakulty" TargetMode="Externa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hyperlink" Target="https://ezdroje.muni.cz/prehled/zdroj.php?lang=en&amp;id=55" TargetMode="Externa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hyperlink" Target="https://ezdroje.muni.cz/prehled/zdroj.php?lang=en&amp;id=478" TargetMode="External"/><Relationship Id="rId2" Type="http://schemas.openxmlformats.org/officeDocument/2006/relationships/hyperlink" Target="https://ezdroje.muni.cz/prehled/zdroj.php?lang=en&amp;id=502" TargetMode="Externa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s://link.springer.com/article/10.1007/s10980-011-9674-3" TargetMode="External"/><Relationship Id="rId2" Type="http://schemas.openxmlformats.org/officeDocument/2006/relationships/hyperlink" Target="https://ethz.ch/content/dam/ethz/special-interest/usys/ibp/soil-terrestrial-env-physics-dam/education/sientific_comm/actual/Writing_scientific_paper_ethz_2019.pdf" TargetMode="Externa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hyperlink" Target="https://www.citacepro.com/en/" TargetMode="Externa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hyperlink" Target="https://is.muni.cz/auth/do/econ/sm/akap/akademicky_text_a_proces_jeho_vzniku/Writting_papers_Bellemare_MIT_2022.pdf" TargetMode="External"/><Relationship Id="rId2" Type="http://schemas.openxmlformats.org/officeDocument/2006/relationships/hyperlink" Target="https://katalog.muni.cz/Record/MUB01006507361" TargetMode="External"/><Relationship Id="rId1" Type="http://schemas.openxmlformats.org/officeDocument/2006/relationships/slideLayout" Target="../slideLayouts/slideLayout18.xml"/><Relationship Id="rId4" Type="http://schemas.openxmlformats.org/officeDocument/2006/relationships/image" Target="../media/image29.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apastyle.apa.org/style-grammar-guidelines/italics-quotations/italic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Critical</a:t>
            </a:r>
            <a:r>
              <a:rPr lang="cs-CZ" dirty="0"/>
              <a:t> </a:t>
            </a:r>
            <a:r>
              <a:rPr lang="cs-CZ" dirty="0" err="1"/>
              <a:t>literary</a:t>
            </a:r>
            <a:r>
              <a:rPr lang="cs-CZ" dirty="0"/>
              <a:t> </a:t>
            </a:r>
            <a:r>
              <a:rPr lang="cs-CZ" dirty="0" err="1"/>
              <a:t>research</a:t>
            </a:r>
            <a:br>
              <a:rPr lang="en-US" dirty="0"/>
            </a:br>
            <a:br>
              <a:rPr lang="en-US" dirty="0"/>
            </a:br>
            <a:endParaRPr lang="en-US" dirty="0"/>
          </a:p>
        </p:txBody>
      </p:sp>
      <p:sp>
        <p:nvSpPr>
          <p:cNvPr id="7" name="Subtitle 6">
            <a:extLst>
              <a:ext uri="{FF2B5EF4-FFF2-40B4-BE49-F238E27FC236}">
                <a16:creationId xmlns:a16="http://schemas.microsoft.com/office/drawing/2014/main" id="{1B1BA9A2-C48E-4CD8-92BF-D27BE433F2B3}"/>
              </a:ext>
            </a:extLst>
          </p:cNvPr>
          <p:cNvSpPr>
            <a:spLocks noGrp="1"/>
          </p:cNvSpPr>
          <p:nvPr>
            <p:ph type="subTitle" idx="1"/>
          </p:nvPr>
        </p:nvSpPr>
        <p:spPr/>
        <p:txBody>
          <a:bodyPr/>
          <a:lstStyle/>
          <a:p>
            <a:r>
              <a:rPr lang="en-US" dirty="0"/>
              <a:t>Methodology 1 course (DXH_MET1)</a:t>
            </a:r>
          </a:p>
          <a:p>
            <a:r>
              <a:rPr lang="en-US" dirty="0"/>
              <a:t>Martin Guzi,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507A39-5DC4-5059-FF28-7A755A6E3C58}"/>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CFA67675-234E-BBB3-96B6-0E01098972A6}"/>
              </a:ext>
            </a:extLst>
          </p:cNvPr>
          <p:cNvSpPr>
            <a:spLocks noGrp="1"/>
          </p:cNvSpPr>
          <p:nvPr>
            <p:ph type="sldNum" sz="quarter" idx="11"/>
          </p:nvPr>
        </p:nvSpPr>
        <p:spPr/>
        <p:txBody>
          <a:bodyPr/>
          <a:lstStyle/>
          <a:p>
            <a:fld id="{D6D6C118-631F-4A80-9886-907009361577}" type="slidenum">
              <a:rPr lang="en-GB" altLang="cs-CZ" noProof="0" smtClean="0"/>
              <a:pPr/>
              <a:t>10</a:t>
            </a:fld>
            <a:endParaRPr lang="en-GB" altLang="cs-CZ" noProof="0" dirty="0"/>
          </a:p>
        </p:txBody>
      </p:sp>
      <p:sp>
        <p:nvSpPr>
          <p:cNvPr id="5" name="TextBox 4">
            <a:extLst>
              <a:ext uri="{FF2B5EF4-FFF2-40B4-BE49-F238E27FC236}">
                <a16:creationId xmlns:a16="http://schemas.microsoft.com/office/drawing/2014/main" id="{B97F1220-75E9-4423-7F6B-1FE09E181E33}"/>
              </a:ext>
            </a:extLst>
          </p:cNvPr>
          <p:cNvSpPr txBox="1"/>
          <p:nvPr/>
        </p:nvSpPr>
        <p:spPr>
          <a:xfrm>
            <a:off x="939765" y="897185"/>
            <a:ext cx="5785500" cy="2308324"/>
          </a:xfrm>
          <a:prstGeom prst="rect">
            <a:avLst/>
          </a:prstGeom>
          <a:solidFill>
            <a:schemeClr val="accent5">
              <a:lumMod val="20000"/>
              <a:lumOff val="80000"/>
            </a:schemeClr>
          </a:solidFill>
        </p:spPr>
        <p:txBody>
          <a:bodyPr wrap="square">
            <a:spAutoFit/>
          </a:bodyPr>
          <a:lstStyle/>
          <a:p>
            <a:r>
              <a:rPr lang="en-US" dirty="0"/>
              <a:t>Microstructure of academic writing</a:t>
            </a:r>
          </a:p>
          <a:p>
            <a:endParaRPr lang="en-US" dirty="0"/>
          </a:p>
          <a:p>
            <a:r>
              <a:rPr lang="en-US" dirty="0"/>
              <a:t>Paragraph, the unit of meaning, is separated from the idea below and from the idea above, each paragraph has a good fit in the text)</a:t>
            </a:r>
          </a:p>
        </p:txBody>
      </p:sp>
      <p:sp>
        <p:nvSpPr>
          <p:cNvPr id="7" name="TextBox 6">
            <a:extLst>
              <a:ext uri="{FF2B5EF4-FFF2-40B4-BE49-F238E27FC236}">
                <a16:creationId xmlns:a16="http://schemas.microsoft.com/office/drawing/2014/main" id="{3F3FF0F0-2645-3C98-51CD-0380BC99E2C3}"/>
              </a:ext>
            </a:extLst>
          </p:cNvPr>
          <p:cNvSpPr txBox="1"/>
          <p:nvPr/>
        </p:nvSpPr>
        <p:spPr>
          <a:xfrm>
            <a:off x="4168878" y="3759820"/>
            <a:ext cx="4434890" cy="1938992"/>
          </a:xfrm>
          <a:prstGeom prst="rect">
            <a:avLst/>
          </a:prstGeom>
          <a:solidFill>
            <a:schemeClr val="bg2">
              <a:lumMod val="20000"/>
              <a:lumOff val="80000"/>
            </a:schemeClr>
          </a:solidFill>
        </p:spPr>
        <p:txBody>
          <a:bodyPr wrap="square">
            <a:spAutoFit/>
          </a:bodyPr>
          <a:lstStyle/>
          <a:p>
            <a:pPr algn="ctr"/>
            <a:r>
              <a:rPr lang="en-US" dirty="0"/>
              <a:t>Academic writing is about writing a story and respecting conventions (style, formal requirements), and </a:t>
            </a:r>
            <a:br>
              <a:rPr lang="en-US" dirty="0"/>
            </a:br>
            <a:r>
              <a:rPr lang="en-US" dirty="0"/>
              <a:t>ethical issues</a:t>
            </a:r>
          </a:p>
        </p:txBody>
      </p:sp>
    </p:spTree>
    <p:extLst>
      <p:ext uri="{BB962C8B-B14F-4D97-AF65-F5344CB8AC3E}">
        <p14:creationId xmlns:p14="http://schemas.microsoft.com/office/powerpoint/2010/main" val="35705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17B0227-BC08-F9FE-C681-73A30F8AC7F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64E23CEE-C9A3-8E9C-C112-2574CA6BB6C9}"/>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4" name="Title 3">
            <a:extLst>
              <a:ext uri="{FF2B5EF4-FFF2-40B4-BE49-F238E27FC236}">
                <a16:creationId xmlns:a16="http://schemas.microsoft.com/office/drawing/2014/main" id="{25C3107D-FBE3-63C1-1D02-3E0EE78834AE}"/>
              </a:ext>
            </a:extLst>
          </p:cNvPr>
          <p:cNvSpPr>
            <a:spLocks noGrp="1"/>
          </p:cNvSpPr>
          <p:nvPr>
            <p:ph type="title"/>
          </p:nvPr>
        </p:nvSpPr>
        <p:spPr/>
        <p:txBody>
          <a:bodyPr/>
          <a:lstStyle/>
          <a:p>
            <a:r>
              <a:rPr lang="en-US" dirty="0"/>
              <a:t>Topic sentence is important</a:t>
            </a:r>
          </a:p>
        </p:txBody>
      </p:sp>
      <p:sp>
        <p:nvSpPr>
          <p:cNvPr id="5" name="Content Placeholder 4">
            <a:extLst>
              <a:ext uri="{FF2B5EF4-FFF2-40B4-BE49-F238E27FC236}">
                <a16:creationId xmlns:a16="http://schemas.microsoft.com/office/drawing/2014/main" id="{D4B8B8FF-6CE2-A269-CD2B-7DF37AFCFB75}"/>
              </a:ext>
            </a:extLst>
          </p:cNvPr>
          <p:cNvSpPr>
            <a:spLocks noGrp="1"/>
          </p:cNvSpPr>
          <p:nvPr>
            <p:ph idx="1"/>
          </p:nvPr>
        </p:nvSpPr>
        <p:spPr/>
        <p:txBody>
          <a:bodyPr/>
          <a:lstStyle/>
          <a:p>
            <a:pPr algn="l"/>
            <a:r>
              <a:rPr lang="en-US" sz="2000" b="0" i="0" dirty="0">
                <a:effectLst/>
                <a:latin typeface="arial" panose="020B0604020202020204" pitchFamily="34" charset="0"/>
              </a:rPr>
              <a:t>The </a:t>
            </a:r>
            <a:r>
              <a:rPr lang="en-US" sz="2000" b="1" i="0" dirty="0">
                <a:solidFill>
                  <a:schemeClr val="tx2"/>
                </a:solidFill>
                <a:effectLst/>
                <a:latin typeface="arial" panose="020B0604020202020204" pitchFamily="34" charset="0"/>
              </a:rPr>
              <a:t>topic sentence</a:t>
            </a:r>
            <a:r>
              <a:rPr lang="en-US" sz="2000" b="0" i="0" dirty="0">
                <a:solidFill>
                  <a:schemeClr val="tx2"/>
                </a:solidFill>
                <a:effectLst/>
                <a:latin typeface="arial" panose="020B0604020202020204" pitchFamily="34" charset="0"/>
              </a:rPr>
              <a:t> </a:t>
            </a:r>
            <a:r>
              <a:rPr lang="en-US" sz="2000" b="0" i="0" dirty="0">
                <a:effectLst/>
                <a:latin typeface="arial" panose="020B0604020202020204" pitchFamily="34" charset="0"/>
              </a:rPr>
              <a:t>is the first sentence of the </a:t>
            </a:r>
            <a:r>
              <a:rPr lang="en-US" sz="2000" i="0" dirty="0">
                <a:effectLst/>
                <a:latin typeface="arial" panose="020B0604020202020204" pitchFamily="34" charset="0"/>
              </a:rPr>
              <a:t>paragraph.</a:t>
            </a:r>
          </a:p>
          <a:p>
            <a:pPr algn="l"/>
            <a:r>
              <a:rPr lang="en-US" sz="2000" i="0" dirty="0">
                <a:effectLst/>
                <a:latin typeface="arial" panose="020B0604020202020204" pitchFamily="34" charset="0"/>
              </a:rPr>
              <a:t>Sometimes referred to as a </a:t>
            </a:r>
            <a:r>
              <a:rPr lang="en-US" sz="2000" i="0" dirty="0">
                <a:solidFill>
                  <a:schemeClr val="tx2"/>
                </a:solidFill>
                <a:effectLst/>
                <a:latin typeface="arial" panose="020B0604020202020204" pitchFamily="34" charset="0"/>
              </a:rPr>
              <a:t>focus sentence </a:t>
            </a:r>
          </a:p>
          <a:p>
            <a:pPr algn="l"/>
            <a:r>
              <a:rPr lang="en-US" sz="2000" i="0" dirty="0">
                <a:effectLst/>
                <a:latin typeface="arial" panose="020B0604020202020204" pitchFamily="34" charset="0"/>
              </a:rPr>
              <a:t>Topic sentence helps organize the paragraph by summarizing the information in the paragraph.</a:t>
            </a:r>
            <a:r>
              <a:rPr lang="en-US" sz="2000" b="0" i="0" dirty="0">
                <a:effectLst/>
                <a:latin typeface="arial" panose="020B0604020202020204" pitchFamily="34" charset="0"/>
              </a:rPr>
              <a:t> </a:t>
            </a:r>
          </a:p>
          <a:p>
            <a:endParaRPr lang="en-US" sz="2000" b="0" i="0" dirty="0">
              <a:solidFill>
                <a:srgbClr val="202124"/>
              </a:solidFill>
              <a:effectLst/>
              <a:latin typeface="arial" panose="020B0604020202020204" pitchFamily="34" charset="0"/>
            </a:endParaRPr>
          </a:p>
          <a:p>
            <a:r>
              <a:rPr lang="en-US" sz="2000" b="0" i="0" dirty="0">
                <a:solidFill>
                  <a:srgbClr val="202124"/>
                </a:solidFill>
                <a:effectLst/>
                <a:latin typeface="arial" panose="020B0604020202020204" pitchFamily="34" charset="0"/>
              </a:rPr>
              <a:t>Tips: </a:t>
            </a:r>
          </a:p>
          <a:p>
            <a:pPr marL="511200" indent="-457200">
              <a:buFont typeface="+mj-lt"/>
              <a:buAutoNum type="arabicPeriod"/>
            </a:pPr>
            <a:r>
              <a:rPr lang="en-US" sz="2000" b="0" i="0" dirty="0">
                <a:solidFill>
                  <a:srgbClr val="202124"/>
                </a:solidFill>
                <a:effectLst/>
                <a:latin typeface="arial" panose="020B0604020202020204" pitchFamily="34" charset="0"/>
              </a:rPr>
              <a:t>Identify the main point in your paragraph</a:t>
            </a:r>
          </a:p>
          <a:p>
            <a:pPr marL="511200" indent="-457200">
              <a:buFont typeface="+mj-lt"/>
              <a:buAutoNum type="arabicPeriod"/>
            </a:pPr>
            <a:r>
              <a:rPr lang="en-US" sz="2000" b="0" i="0" dirty="0">
                <a:solidFill>
                  <a:srgbClr val="202124"/>
                </a:solidFill>
                <a:effectLst/>
                <a:latin typeface="arial" panose="020B0604020202020204" pitchFamily="34" charset="0"/>
              </a:rPr>
              <a:t>Write a sentence that connects to your main idea with a what and </a:t>
            </a:r>
            <a:br>
              <a:rPr lang="en-US" sz="2000" b="0" i="0" dirty="0">
                <a:solidFill>
                  <a:srgbClr val="202124"/>
                </a:solidFill>
                <a:effectLst/>
                <a:latin typeface="arial" panose="020B0604020202020204" pitchFamily="34" charset="0"/>
              </a:rPr>
            </a:br>
            <a:r>
              <a:rPr lang="en-US" sz="2000" b="0" i="0" dirty="0">
                <a:solidFill>
                  <a:srgbClr val="202124"/>
                </a:solidFill>
                <a:effectLst/>
                <a:latin typeface="arial" panose="020B0604020202020204" pitchFamily="34" charset="0"/>
              </a:rPr>
              <a:t>a why. State what the topic is and why it matters.</a:t>
            </a:r>
          </a:p>
          <a:p>
            <a:pPr marL="511200" indent="-457200">
              <a:buFont typeface="+mj-lt"/>
              <a:buAutoNum type="arabicPeriod"/>
            </a:pPr>
            <a:r>
              <a:rPr lang="en-US" sz="2000" b="0" i="0" dirty="0">
                <a:solidFill>
                  <a:srgbClr val="202124"/>
                </a:solidFill>
                <a:effectLst/>
                <a:latin typeface="arial" panose="020B0604020202020204" pitchFamily="34" charset="0"/>
              </a:rPr>
              <a:t>Topic sentence gives readers something interesting to think</a:t>
            </a:r>
            <a:endParaRPr lang="en-US" sz="2000" dirty="0">
              <a:solidFill>
                <a:srgbClr val="202124"/>
              </a:solidFill>
              <a:latin typeface="arial" panose="020B0604020202020204" pitchFamily="34" charset="0"/>
            </a:endParaRPr>
          </a:p>
          <a:p>
            <a:pPr marL="511200" indent="-457200">
              <a:buFont typeface="+mj-lt"/>
              <a:buAutoNum type="arabicPeriod"/>
            </a:pPr>
            <a:endParaRPr lang="en-US" sz="2000" b="0" i="0" dirty="0">
              <a:solidFill>
                <a:srgbClr val="202124"/>
              </a:solidFill>
              <a:effectLst/>
              <a:latin typeface="arial" panose="020B0604020202020204" pitchFamily="34" charset="0"/>
            </a:endParaRPr>
          </a:p>
          <a:p>
            <a:r>
              <a:rPr lang="en-US" sz="1100" kern="0" dirty="0">
                <a:effectLst/>
                <a:latin typeface="Arial" panose="020B0604020202020204" pitchFamily="34" charset="0"/>
                <a:ea typeface="MS Mincho" panose="02020609040205080304" pitchFamily="49" charset="-128"/>
                <a:cs typeface="Times New Roman" panose="02020603050405020304" pitchFamily="18" charset="0"/>
              </a:rPr>
              <a:t>https://www.indeed.com/career-advice/career-development/how-to-write-a-topic-sentence</a:t>
            </a:r>
          </a:p>
          <a:p>
            <a:endParaRPr lang="cs-CZ" dirty="0"/>
          </a:p>
          <a:p>
            <a:endParaRPr lang="en-US" dirty="0"/>
          </a:p>
        </p:txBody>
      </p:sp>
    </p:spTree>
    <p:extLst>
      <p:ext uri="{BB962C8B-B14F-4D97-AF65-F5344CB8AC3E}">
        <p14:creationId xmlns:p14="http://schemas.microsoft.com/office/powerpoint/2010/main" val="190978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12002E-5438-AC6E-EFF7-F00147F72E16}"/>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1D4D2004-32AD-258E-323D-48488CF5E0A5}"/>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sp>
        <p:nvSpPr>
          <p:cNvPr id="4" name="Title 3">
            <a:extLst>
              <a:ext uri="{FF2B5EF4-FFF2-40B4-BE49-F238E27FC236}">
                <a16:creationId xmlns:a16="http://schemas.microsoft.com/office/drawing/2014/main" id="{42084726-ED13-CD63-7BB5-4CA1D8F8508D}"/>
              </a:ext>
            </a:extLst>
          </p:cNvPr>
          <p:cNvSpPr>
            <a:spLocks noGrp="1"/>
          </p:cNvSpPr>
          <p:nvPr>
            <p:ph type="title"/>
          </p:nvPr>
        </p:nvSpPr>
        <p:spPr/>
        <p:txBody>
          <a:bodyPr/>
          <a:lstStyle/>
          <a:p>
            <a:r>
              <a:rPr lang="en-US" dirty="0"/>
              <a:t>Topic sentence examples</a:t>
            </a:r>
          </a:p>
        </p:txBody>
      </p:sp>
      <p:sp>
        <p:nvSpPr>
          <p:cNvPr id="5" name="Content Placeholder 4">
            <a:extLst>
              <a:ext uri="{FF2B5EF4-FFF2-40B4-BE49-F238E27FC236}">
                <a16:creationId xmlns:a16="http://schemas.microsoft.com/office/drawing/2014/main" id="{10844429-64AB-6453-8A6C-DEE303B9BBBE}"/>
              </a:ext>
            </a:extLst>
          </p:cNvPr>
          <p:cNvSpPr>
            <a:spLocks noGrp="1"/>
          </p:cNvSpPr>
          <p:nvPr>
            <p:ph idx="1"/>
          </p:nvPr>
        </p:nvSpPr>
        <p:spPr/>
        <p:txBody>
          <a:bodyPr/>
          <a:lstStyle/>
          <a:p>
            <a:pPr algn="l"/>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 An organization is like an organism whose flow of information is imperative for its functioning.</a:t>
            </a:r>
          </a:p>
          <a:p>
            <a:endParaRPr lang="en-US" sz="1800" b="0" i="0" u="none" strike="noStrike" baseline="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rPr>
              <a:t>Fast fashion is readily available, inexpensively made part of fashion industry. </a:t>
            </a:r>
          </a:p>
          <a:p>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One of the primary causes of the generational wealth gap is differences in savings behavior between generations. </a:t>
            </a:r>
          </a:p>
          <a:p>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Dating apps have significantly changed the way people approach romantic relationships, driving a move toward online and mobile dating. </a:t>
            </a:r>
            <a:endParaRPr lang="en-US" sz="1800" dirty="0">
              <a:solidFill>
                <a:srgbClr val="000000"/>
              </a:solidFill>
              <a:latin typeface="Arial" panose="020B0604020202020204" pitchFamily="34" charset="0"/>
              <a:ea typeface="MS Mincho" panose="02020609040205080304" pitchFamily="49" charset="-128"/>
              <a:cs typeface="Times New Roman" panose="02020603050405020304" pitchFamily="18" charset="0"/>
            </a:endParaRP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241976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B6F8FE-5F85-5176-6306-BCD02ABB97D8}"/>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EE510FF0-7684-8FD2-6B57-4EC9FDB3F086}"/>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6" name="Title 5">
            <a:extLst>
              <a:ext uri="{FF2B5EF4-FFF2-40B4-BE49-F238E27FC236}">
                <a16:creationId xmlns:a16="http://schemas.microsoft.com/office/drawing/2014/main" id="{0FC29E41-660D-3316-C604-B30556197EA8}"/>
              </a:ext>
            </a:extLst>
          </p:cNvPr>
          <p:cNvSpPr>
            <a:spLocks noGrp="1"/>
          </p:cNvSpPr>
          <p:nvPr>
            <p:ph type="title"/>
          </p:nvPr>
        </p:nvSpPr>
        <p:spPr/>
        <p:txBody>
          <a:bodyPr/>
          <a:lstStyle/>
          <a:p>
            <a:r>
              <a:rPr lang="en-US" dirty="0"/>
              <a:t>What is critical literature review?</a:t>
            </a:r>
          </a:p>
        </p:txBody>
      </p:sp>
      <p:sp>
        <p:nvSpPr>
          <p:cNvPr id="7" name="Subtitle 6">
            <a:extLst>
              <a:ext uri="{FF2B5EF4-FFF2-40B4-BE49-F238E27FC236}">
                <a16:creationId xmlns:a16="http://schemas.microsoft.com/office/drawing/2014/main" id="{7B926A17-F4C8-551A-F733-7BA0300EA62D}"/>
              </a:ext>
            </a:extLst>
          </p:cNvPr>
          <p:cNvSpPr>
            <a:spLocks noGrp="1"/>
          </p:cNvSpPr>
          <p:nvPr>
            <p:ph type="subTitle" idx="1"/>
          </p:nvPr>
        </p:nvSpPr>
        <p:spPr/>
        <p:txBody>
          <a:bodyPr/>
          <a:lstStyle/>
          <a:p>
            <a:pPr algn="l"/>
            <a:r>
              <a:rPr lang="en-US" b="0" i="0" dirty="0">
                <a:solidFill>
                  <a:srgbClr val="3A3A3A"/>
                </a:solidFill>
                <a:effectLst/>
                <a:latin typeface="Open Sans" panose="020B0606030504020204" pitchFamily="34" charset="0"/>
              </a:rPr>
              <a:t>"Critical" does not mean "negative".</a:t>
            </a:r>
            <a:br>
              <a:rPr lang="en-US" b="0" i="0" dirty="0">
                <a:solidFill>
                  <a:srgbClr val="3A3A3A"/>
                </a:solidFill>
                <a:effectLst/>
                <a:latin typeface="Open Sans" panose="020B0606030504020204" pitchFamily="34" charset="0"/>
              </a:rPr>
            </a:br>
            <a:endParaRPr lang="en-US" b="0" i="0" dirty="0">
              <a:solidFill>
                <a:srgbClr val="3A3A3A"/>
              </a:solidFill>
              <a:effectLst/>
              <a:latin typeface="Open Sans" panose="020B0606030504020204" pitchFamily="34" charset="0"/>
            </a:endParaRPr>
          </a:p>
        </p:txBody>
      </p:sp>
    </p:spTree>
    <p:extLst>
      <p:ext uri="{BB962C8B-B14F-4D97-AF65-F5344CB8AC3E}">
        <p14:creationId xmlns:p14="http://schemas.microsoft.com/office/powerpoint/2010/main" val="2101283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a:extLst>
              <a:ext uri="{FF2B5EF4-FFF2-40B4-BE49-F238E27FC236}">
                <a16:creationId xmlns:a16="http://schemas.microsoft.com/office/drawing/2014/main" id="{7E5EC001-2A09-1283-FB8B-0FFB00DB17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7299" y="104106"/>
            <a:ext cx="6811151" cy="681115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198EF4F6-D912-7161-0207-E999AE1BB678}"/>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54ABDF36-9B56-6FCB-306E-8E1CF9E27501}"/>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Title 3">
            <a:extLst>
              <a:ext uri="{FF2B5EF4-FFF2-40B4-BE49-F238E27FC236}">
                <a16:creationId xmlns:a16="http://schemas.microsoft.com/office/drawing/2014/main" id="{9CA3650B-9C18-2527-A2E1-B5EC44C284E5}"/>
              </a:ext>
            </a:extLst>
          </p:cNvPr>
          <p:cNvSpPr>
            <a:spLocks noGrp="1"/>
          </p:cNvSpPr>
          <p:nvPr>
            <p:ph type="title"/>
          </p:nvPr>
        </p:nvSpPr>
        <p:spPr/>
        <p:txBody>
          <a:bodyPr/>
          <a:lstStyle/>
          <a:p>
            <a:pPr algn="ctr"/>
            <a:r>
              <a:rPr lang="en-US" dirty="0"/>
              <a:t>Academic writing as a conversation </a:t>
            </a:r>
            <a:br>
              <a:rPr lang="en-US" dirty="0"/>
            </a:br>
            <a:r>
              <a:rPr lang="en-US" sz="2000" dirty="0"/>
              <a:t>Imagine a writer entering a party, representing the scholarship</a:t>
            </a:r>
            <a:br>
              <a:rPr lang="en-US" dirty="0"/>
            </a:br>
            <a:endParaRPr lang="en-US" dirty="0"/>
          </a:p>
        </p:txBody>
      </p:sp>
      <p:sp>
        <p:nvSpPr>
          <p:cNvPr id="7" name="TextBox 6">
            <a:extLst>
              <a:ext uri="{FF2B5EF4-FFF2-40B4-BE49-F238E27FC236}">
                <a16:creationId xmlns:a16="http://schemas.microsoft.com/office/drawing/2014/main" id="{B7F03B86-EDD3-29AF-9453-5D5BAD9C64DD}"/>
              </a:ext>
            </a:extLst>
          </p:cNvPr>
          <p:cNvSpPr txBox="1"/>
          <p:nvPr/>
        </p:nvSpPr>
        <p:spPr>
          <a:xfrm>
            <a:off x="1000655" y="5660946"/>
            <a:ext cx="6811151" cy="954107"/>
          </a:xfrm>
          <a:prstGeom prst="rect">
            <a:avLst/>
          </a:prstGeom>
          <a:noFill/>
        </p:spPr>
        <p:txBody>
          <a:bodyPr wrap="square">
            <a:spAutoFit/>
          </a:bodyPr>
          <a:lstStyle/>
          <a:p>
            <a:pPr algn="ctr"/>
            <a:r>
              <a:rPr lang="en-US" sz="1400" dirty="0">
                <a:solidFill>
                  <a:srgbClr val="3A3A3A"/>
                </a:solidFill>
                <a:latin typeface="Open Sans" panose="020B0606030504020204" pitchFamily="34" charset="0"/>
              </a:rPr>
              <a:t>Literature review shall help you to enter into the existing conversation </a:t>
            </a:r>
            <a:br>
              <a:rPr lang="en-US" sz="1400" dirty="0">
                <a:solidFill>
                  <a:srgbClr val="3A3A3A"/>
                </a:solidFill>
                <a:latin typeface="Open Sans" panose="020B0606030504020204" pitchFamily="34" charset="0"/>
              </a:rPr>
            </a:br>
            <a:r>
              <a:rPr lang="en-US" sz="1400" dirty="0">
                <a:solidFill>
                  <a:srgbClr val="3A3A3A"/>
                </a:solidFill>
                <a:latin typeface="Open Sans" panose="020B0606030504020204" pitchFamily="34" charset="0"/>
              </a:rPr>
              <a:t>with authors and </a:t>
            </a:r>
            <a:r>
              <a:rPr lang="en-US" sz="1400" b="0" i="0" dirty="0">
                <a:solidFill>
                  <a:srgbClr val="3A3A3A"/>
                </a:solidFill>
                <a:effectLst/>
                <a:latin typeface="Open Sans" panose="020B0606030504020204" pitchFamily="34" charset="0"/>
              </a:rPr>
              <a:t>to make a voice.</a:t>
            </a:r>
          </a:p>
          <a:p>
            <a:pPr algn="ctr"/>
            <a:br>
              <a:rPr lang="en-US" sz="1400" dirty="0"/>
            </a:br>
            <a:endParaRPr lang="en-US" sz="1400" dirty="0"/>
          </a:p>
        </p:txBody>
      </p:sp>
    </p:spTree>
    <p:extLst>
      <p:ext uri="{BB962C8B-B14F-4D97-AF65-F5344CB8AC3E}">
        <p14:creationId xmlns:p14="http://schemas.microsoft.com/office/powerpoint/2010/main" val="2766417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75CE100-837A-8A1B-96D6-E7E8F02B083A}"/>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E9D3F70E-E91F-BCB1-0E5F-FBCC99AF4C81}"/>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149C07DE-190A-64B9-E23E-36819851F474}"/>
              </a:ext>
            </a:extLst>
          </p:cNvPr>
          <p:cNvSpPr>
            <a:spLocks noGrp="1"/>
          </p:cNvSpPr>
          <p:nvPr>
            <p:ph type="title"/>
          </p:nvPr>
        </p:nvSpPr>
        <p:spPr/>
        <p:txBody>
          <a:bodyPr/>
          <a:lstStyle/>
          <a:p>
            <a:r>
              <a:rPr lang="en-US" dirty="0"/>
              <a:t>Literature review as a narrative</a:t>
            </a:r>
          </a:p>
        </p:txBody>
      </p:sp>
      <p:sp>
        <p:nvSpPr>
          <p:cNvPr id="5" name="Content Placeholder 4">
            <a:extLst>
              <a:ext uri="{FF2B5EF4-FFF2-40B4-BE49-F238E27FC236}">
                <a16:creationId xmlns:a16="http://schemas.microsoft.com/office/drawing/2014/main" id="{44146E99-C4B7-953C-0686-D8F01A052D79}"/>
              </a:ext>
            </a:extLst>
          </p:cNvPr>
          <p:cNvSpPr>
            <a:spLocks noGrp="1"/>
          </p:cNvSpPr>
          <p:nvPr>
            <p:ph idx="1"/>
          </p:nvPr>
        </p:nvSpPr>
        <p:spPr/>
        <p:txBody>
          <a:bodyPr/>
          <a:lstStyle/>
          <a:p>
            <a:pPr marL="54000" indent="0">
              <a:buNone/>
            </a:pPr>
            <a:endParaRPr lang="en-US" sz="2400" dirty="0"/>
          </a:p>
          <a:p>
            <a:pPr marL="54000" indent="0">
              <a:buNone/>
            </a:pPr>
            <a:r>
              <a:rPr lang="en-US" sz="2400" dirty="0"/>
              <a:t>Review of literature is a story,</a:t>
            </a:r>
          </a:p>
          <a:p>
            <a:endParaRPr lang="en-US" sz="2400" dirty="0"/>
          </a:p>
          <a:p>
            <a:pPr marL="54000" indent="0">
              <a:buNone/>
            </a:pPr>
            <a:r>
              <a:rPr lang="en-US" sz="2400" i="1" dirty="0"/>
              <a:t>not </a:t>
            </a:r>
            <a:r>
              <a:rPr lang="en-US" sz="2400" dirty="0"/>
              <a:t>about what other scholars have said, but about </a:t>
            </a:r>
            <a:r>
              <a:rPr lang="en-US" sz="2400" i="1" dirty="0"/>
              <a:t>your research question</a:t>
            </a:r>
            <a:r>
              <a:rPr lang="en-US" sz="2400" dirty="0"/>
              <a:t>, </a:t>
            </a:r>
          </a:p>
          <a:p>
            <a:pPr marL="54000" indent="0">
              <a:buNone/>
            </a:pPr>
            <a:endParaRPr lang="en-US" sz="2400" dirty="0"/>
          </a:p>
          <a:p>
            <a:pPr marL="54000" indent="0">
              <a:buNone/>
            </a:pPr>
            <a:r>
              <a:rPr lang="en-US" sz="2400" dirty="0"/>
              <a:t>based upon what other scholars have said </a:t>
            </a:r>
            <a:r>
              <a:rPr lang="en-US" sz="2400" i="1" dirty="0"/>
              <a:t>in relation </a:t>
            </a:r>
            <a:r>
              <a:rPr lang="en-US" sz="2400" dirty="0"/>
              <a:t>to your research question. </a:t>
            </a:r>
          </a:p>
          <a:p>
            <a:pPr marL="54000" indent="0">
              <a:buNone/>
            </a:pPr>
            <a:endParaRPr lang="en-US" sz="2400" dirty="0"/>
          </a:p>
          <a:p>
            <a:pPr marL="54000" indent="0">
              <a:buNone/>
            </a:pPr>
            <a:r>
              <a:rPr lang="en-US" sz="2400" dirty="0"/>
              <a:t>Caution: review of literature is not an endless list of what all scholars have said about your research topic!</a:t>
            </a:r>
          </a:p>
          <a:p>
            <a:pPr marL="54000" indent="0">
              <a:buNone/>
            </a:pPr>
            <a:endParaRPr lang="en-US" sz="2400" dirty="0"/>
          </a:p>
        </p:txBody>
      </p:sp>
    </p:spTree>
    <p:extLst>
      <p:ext uri="{BB962C8B-B14F-4D97-AF65-F5344CB8AC3E}">
        <p14:creationId xmlns:p14="http://schemas.microsoft.com/office/powerpoint/2010/main" val="387669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1000"/>
                                        <p:tgtEl>
                                          <p:spTgt spid="5">
                                            <p:txEl>
                                              <p:pRg st="3" end="3"/>
                                            </p:txEl>
                                          </p:spTgt>
                                        </p:tgtEl>
                                      </p:cBhvr>
                                    </p:animEffect>
                                    <p:anim calcmode="lin" valueType="num">
                                      <p:cBhvr>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1000"/>
                                        <p:tgtEl>
                                          <p:spTgt spid="5">
                                            <p:txEl>
                                              <p:pRg st="5" end="5"/>
                                            </p:txEl>
                                          </p:spTgt>
                                        </p:tgtEl>
                                      </p:cBhvr>
                                    </p:animEffect>
                                    <p:anim calcmode="lin" valueType="num">
                                      <p:cBhvr>
                                        <p:cTn id="22"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fade">
                                      <p:cBhvr>
                                        <p:cTn id="28" dur="1000"/>
                                        <p:tgtEl>
                                          <p:spTgt spid="5">
                                            <p:txEl>
                                              <p:pRg st="7" end="7"/>
                                            </p:txEl>
                                          </p:spTgt>
                                        </p:tgtEl>
                                      </p:cBhvr>
                                    </p:animEffect>
                                    <p:anim calcmode="lin" valueType="num">
                                      <p:cBhvr>
                                        <p:cTn id="29"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89E7A2-3FD2-37E2-B681-6A534A5CAE59}"/>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715C08B8-87A9-FD56-BC16-4675AAFF0837}"/>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E22FA333-6F56-412D-AEA2-A9A39709716B}"/>
              </a:ext>
            </a:extLst>
          </p:cNvPr>
          <p:cNvSpPr>
            <a:spLocks noGrp="1"/>
          </p:cNvSpPr>
          <p:nvPr>
            <p:ph type="title"/>
          </p:nvPr>
        </p:nvSpPr>
        <p:spPr/>
        <p:txBody>
          <a:bodyPr/>
          <a:lstStyle/>
          <a:p>
            <a:r>
              <a:rPr lang="en-US" dirty="0"/>
              <a:t>Literature review as a narrative</a:t>
            </a:r>
          </a:p>
        </p:txBody>
      </p:sp>
      <p:sp>
        <p:nvSpPr>
          <p:cNvPr id="5" name="Content Placeholder 4">
            <a:extLst>
              <a:ext uri="{FF2B5EF4-FFF2-40B4-BE49-F238E27FC236}">
                <a16:creationId xmlns:a16="http://schemas.microsoft.com/office/drawing/2014/main" id="{BEEAEF5E-6E7B-D42A-0335-AC2E2775CEED}"/>
              </a:ext>
            </a:extLst>
          </p:cNvPr>
          <p:cNvSpPr>
            <a:spLocks noGrp="1"/>
          </p:cNvSpPr>
          <p:nvPr>
            <p:ph idx="1"/>
          </p:nvPr>
        </p:nvSpPr>
        <p:spPr/>
        <p:txBody>
          <a:bodyPr/>
          <a:lstStyle/>
          <a:p>
            <a:r>
              <a:rPr lang="en-US" dirty="0"/>
              <a:t>Make the literature work for your argument/research question.</a:t>
            </a:r>
          </a:p>
          <a:p>
            <a:endParaRPr lang="en-US" dirty="0"/>
          </a:p>
          <a:p>
            <a:r>
              <a:rPr lang="en-US" dirty="0"/>
              <a:t>Using insights from the literature to build the narrative to your research, rather that the literature driving you.</a:t>
            </a:r>
          </a:p>
          <a:p>
            <a:endParaRPr lang="en-US" dirty="0"/>
          </a:p>
          <a:p>
            <a:r>
              <a:rPr lang="en-US" dirty="0"/>
              <a:t>You are making and active choice of including or excluding certain literature in order to construct your argument.</a:t>
            </a:r>
          </a:p>
          <a:p>
            <a:endParaRPr lang="en-US" dirty="0"/>
          </a:p>
          <a:p>
            <a:r>
              <a:rPr lang="en-US" dirty="0"/>
              <a:t>You are also deciding how to order your literature in a way that it leads to your question</a:t>
            </a:r>
          </a:p>
        </p:txBody>
      </p:sp>
    </p:spTree>
    <p:extLst>
      <p:ext uri="{BB962C8B-B14F-4D97-AF65-F5344CB8AC3E}">
        <p14:creationId xmlns:p14="http://schemas.microsoft.com/office/powerpoint/2010/main" val="204382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C89E7A2-3FD2-37E2-B681-6A534A5CAE59}"/>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715C08B8-87A9-FD56-BC16-4675AAFF0837}"/>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E22FA333-6F56-412D-AEA2-A9A39709716B}"/>
              </a:ext>
            </a:extLst>
          </p:cNvPr>
          <p:cNvSpPr>
            <a:spLocks noGrp="1"/>
          </p:cNvSpPr>
          <p:nvPr>
            <p:ph type="title"/>
          </p:nvPr>
        </p:nvSpPr>
        <p:spPr/>
        <p:txBody>
          <a:bodyPr/>
          <a:lstStyle/>
          <a:p>
            <a:r>
              <a:rPr lang="en-US" dirty="0"/>
              <a:t>Necessary skills for writing a literature review</a:t>
            </a:r>
          </a:p>
        </p:txBody>
      </p:sp>
      <p:sp>
        <p:nvSpPr>
          <p:cNvPr id="5" name="Content Placeholder 4">
            <a:extLst>
              <a:ext uri="{FF2B5EF4-FFF2-40B4-BE49-F238E27FC236}">
                <a16:creationId xmlns:a16="http://schemas.microsoft.com/office/drawing/2014/main" id="{BEEAEF5E-6E7B-D42A-0335-AC2E2775CEED}"/>
              </a:ext>
            </a:extLst>
          </p:cNvPr>
          <p:cNvSpPr>
            <a:spLocks noGrp="1"/>
          </p:cNvSpPr>
          <p:nvPr>
            <p:ph idx="1"/>
          </p:nvPr>
        </p:nvSpPr>
        <p:spPr>
          <a:xfrm>
            <a:off x="540000" y="1848464"/>
            <a:ext cx="8064900" cy="4379535"/>
          </a:xfrm>
        </p:spPr>
        <p:txBody>
          <a:bodyPr/>
          <a:lstStyle/>
          <a:p>
            <a:r>
              <a:rPr lang="en-US" dirty="0"/>
              <a:t>The ability to summarize the main argument of a text efficiently </a:t>
            </a:r>
            <a:br>
              <a:rPr lang="en-US" dirty="0"/>
            </a:br>
            <a:r>
              <a:rPr lang="en-US" dirty="0"/>
              <a:t>(in a very concise/short/compact way).</a:t>
            </a:r>
          </a:p>
          <a:p>
            <a:endParaRPr lang="en-US" dirty="0"/>
          </a:p>
          <a:p>
            <a:r>
              <a:rPr lang="en-US" dirty="0"/>
              <a:t>Choosing the relevant parts from text, while citing a specific idea.</a:t>
            </a:r>
          </a:p>
          <a:p>
            <a:endParaRPr lang="en-US" dirty="0"/>
          </a:p>
          <a:p>
            <a:r>
              <a:rPr lang="en-US" dirty="0"/>
              <a:t>The ability to categorize your sources into categories and recognize which literature is relevant.</a:t>
            </a:r>
          </a:p>
          <a:p>
            <a:endParaRPr lang="en-US" dirty="0"/>
          </a:p>
          <a:p>
            <a:r>
              <a:rPr lang="en-US" dirty="0"/>
              <a:t>To build a narrative about your research, find creative, critical connections between the texts. This enable you to transition from one idea to another. </a:t>
            </a:r>
          </a:p>
        </p:txBody>
      </p:sp>
    </p:spTree>
    <p:extLst>
      <p:ext uri="{BB962C8B-B14F-4D97-AF65-F5344CB8AC3E}">
        <p14:creationId xmlns:p14="http://schemas.microsoft.com/office/powerpoint/2010/main" val="35807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80D7DFE-8CDF-2DEB-4ACB-690B042A96FA}"/>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0243F5AF-EB74-328F-D835-43D413B89A3D}"/>
              </a:ext>
            </a:extLst>
          </p:cNvPr>
          <p:cNvSpPr>
            <a:spLocks noGrp="1"/>
          </p:cNvSpPr>
          <p:nvPr>
            <p:ph type="sldNum" sz="quarter" idx="11"/>
          </p:nvPr>
        </p:nvSpPr>
        <p:spPr/>
        <p:txBody>
          <a:bodyPr/>
          <a:lstStyle/>
          <a:p>
            <a:fld id="{D6D6C118-631F-4A80-9886-907009361577}" type="slidenum">
              <a:rPr lang="en-GB" altLang="cs-CZ" noProof="0" smtClean="0"/>
              <a:pPr/>
              <a:t>18</a:t>
            </a:fld>
            <a:endParaRPr lang="en-GB" altLang="cs-CZ" noProof="0" dirty="0"/>
          </a:p>
        </p:txBody>
      </p:sp>
      <p:sp>
        <p:nvSpPr>
          <p:cNvPr id="4" name="Content Placeholder 3">
            <a:extLst>
              <a:ext uri="{FF2B5EF4-FFF2-40B4-BE49-F238E27FC236}">
                <a16:creationId xmlns:a16="http://schemas.microsoft.com/office/drawing/2014/main" id="{A4C5CE54-B300-C7E8-E51C-60018F6689AF}"/>
              </a:ext>
            </a:extLst>
          </p:cNvPr>
          <p:cNvSpPr>
            <a:spLocks noGrp="1"/>
          </p:cNvSpPr>
          <p:nvPr>
            <p:ph idx="12"/>
          </p:nvPr>
        </p:nvSpPr>
        <p:spPr/>
        <p:txBody>
          <a:bodyPr/>
          <a:lstStyle/>
          <a:p>
            <a:pPr algn="ctr"/>
            <a:r>
              <a:rPr lang="en-US" dirty="0"/>
              <a:t>Understand the literature review as a creative challenge. </a:t>
            </a:r>
          </a:p>
          <a:p>
            <a:pPr algn="ctr"/>
            <a:endParaRPr lang="en-US" dirty="0"/>
          </a:p>
          <a:p>
            <a:pPr algn="ctr"/>
            <a:r>
              <a:rPr lang="en-US" dirty="0"/>
              <a:t>A useful analogy for the literature review is trying </a:t>
            </a:r>
            <a:br>
              <a:rPr lang="en-US" dirty="0"/>
            </a:br>
            <a:r>
              <a:rPr lang="en-US" dirty="0"/>
              <a:t>to get an octopus into a jar.</a:t>
            </a:r>
          </a:p>
        </p:txBody>
      </p:sp>
      <p:pic>
        <p:nvPicPr>
          <p:cNvPr id="6" name="Picture 5">
            <a:extLst>
              <a:ext uri="{FF2B5EF4-FFF2-40B4-BE49-F238E27FC236}">
                <a16:creationId xmlns:a16="http://schemas.microsoft.com/office/drawing/2014/main" id="{0AB39990-B826-BAEA-E0FB-AA35E6A5DC8D}"/>
              </a:ext>
            </a:extLst>
          </p:cNvPr>
          <p:cNvPicPr>
            <a:picLocks noChangeAspect="1"/>
          </p:cNvPicPr>
          <p:nvPr/>
        </p:nvPicPr>
        <p:blipFill>
          <a:blip r:embed="rId2"/>
          <a:stretch>
            <a:fillRect/>
          </a:stretch>
        </p:blipFill>
        <p:spPr>
          <a:xfrm>
            <a:off x="3204242" y="2119143"/>
            <a:ext cx="2858461" cy="3569349"/>
          </a:xfrm>
          <a:prstGeom prst="rect">
            <a:avLst/>
          </a:prstGeom>
        </p:spPr>
      </p:pic>
    </p:spTree>
    <p:extLst>
      <p:ext uri="{BB962C8B-B14F-4D97-AF65-F5344CB8AC3E}">
        <p14:creationId xmlns:p14="http://schemas.microsoft.com/office/powerpoint/2010/main" val="311413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B50E6-E0D5-1F1E-084D-D1C29DF2D8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87D457E-3FC2-37BC-D7A1-75CAD383799E}"/>
              </a:ext>
            </a:extLst>
          </p:cNvPr>
          <p:cNvSpPr>
            <a:spLocks noGrp="1"/>
          </p:cNvSpPr>
          <p:nvPr>
            <p:ph idx="1"/>
          </p:nvPr>
        </p:nvSpPr>
        <p:spPr/>
        <p:txBody>
          <a:bodyPr/>
          <a:lstStyle/>
          <a:p>
            <a:r>
              <a:rPr lang="en-US" sz="2400" dirty="0"/>
              <a:t>Literature review is the most difficult part of acad. writing. </a:t>
            </a:r>
          </a:p>
          <a:p>
            <a:endParaRPr lang="en-US" sz="2400" dirty="0"/>
          </a:p>
          <a:p>
            <a:r>
              <a:rPr lang="en-US" sz="2400" dirty="0"/>
              <a:t>What is the </a:t>
            </a:r>
            <a:r>
              <a:rPr lang="en-US" sz="2400" dirty="0">
                <a:solidFill>
                  <a:srgbClr val="0000DC"/>
                </a:solidFill>
              </a:rPr>
              <a:t>academic debate </a:t>
            </a:r>
            <a:r>
              <a:rPr lang="en-US" sz="2400" dirty="0"/>
              <a:t>on the topic? </a:t>
            </a:r>
          </a:p>
          <a:p>
            <a:endParaRPr lang="en-US" sz="2400" dirty="0"/>
          </a:p>
          <a:p>
            <a:r>
              <a:rPr lang="en-US" sz="2400" dirty="0"/>
              <a:t>What are </a:t>
            </a:r>
            <a:r>
              <a:rPr lang="en-US" sz="2400" dirty="0">
                <a:solidFill>
                  <a:srgbClr val="0000DC"/>
                </a:solidFill>
              </a:rPr>
              <a:t>the most important </a:t>
            </a:r>
            <a:r>
              <a:rPr lang="en-US" sz="2400" dirty="0"/>
              <a:t>studies</a:t>
            </a:r>
            <a:r>
              <a:rPr lang="en-US" sz="2400" dirty="0">
                <a:solidFill>
                  <a:srgbClr val="0000DC"/>
                </a:solidFill>
              </a:rPr>
              <a:t> </a:t>
            </a:r>
            <a:r>
              <a:rPr lang="en-US" sz="2400" dirty="0"/>
              <a:t>I shall amplify ?</a:t>
            </a:r>
            <a:br>
              <a:rPr lang="en-US" sz="2400" dirty="0"/>
            </a:br>
            <a:r>
              <a:rPr lang="en-US" sz="2400" dirty="0"/>
              <a:t>(ask supervisor)</a:t>
            </a:r>
          </a:p>
          <a:p>
            <a:endParaRPr lang="en-US" sz="2400" dirty="0"/>
          </a:p>
          <a:p>
            <a:r>
              <a:rPr lang="en-US" sz="2400" dirty="0"/>
              <a:t>How to </a:t>
            </a:r>
            <a:r>
              <a:rPr lang="en-US" sz="2400" dirty="0">
                <a:solidFill>
                  <a:srgbClr val="0000DC"/>
                </a:solidFill>
              </a:rPr>
              <a:t>organize studies </a:t>
            </a:r>
            <a:r>
              <a:rPr lang="en-US" sz="2400" dirty="0"/>
              <a:t>in the review (by argument, chronologically, thematically)?</a:t>
            </a:r>
          </a:p>
        </p:txBody>
      </p:sp>
      <p:sp>
        <p:nvSpPr>
          <p:cNvPr id="4" name="Footer Placeholder 3">
            <a:extLst>
              <a:ext uri="{FF2B5EF4-FFF2-40B4-BE49-F238E27FC236}">
                <a16:creationId xmlns:a16="http://schemas.microsoft.com/office/drawing/2014/main" id="{CEA6DEAC-E819-57BD-F7CC-E19759C41B06}"/>
              </a:ext>
            </a:extLst>
          </p:cNvPr>
          <p:cNvSpPr>
            <a:spLocks noGrp="1"/>
          </p:cNvSpPr>
          <p:nvPr>
            <p:ph type="ftr" sz="quarter" idx="11"/>
          </p:nvPr>
        </p:nvSpPr>
        <p:spPr/>
        <p:txBody>
          <a:bodyPr/>
          <a:lstStyle/>
          <a:p>
            <a:pPr>
              <a:defRPr/>
            </a:pPr>
            <a:endParaRPr lang="en-US" altLang="cs-CZ" dirty="0"/>
          </a:p>
        </p:txBody>
      </p:sp>
      <p:sp>
        <p:nvSpPr>
          <p:cNvPr id="5" name="Slide Number Placeholder 4">
            <a:extLst>
              <a:ext uri="{FF2B5EF4-FFF2-40B4-BE49-F238E27FC236}">
                <a16:creationId xmlns:a16="http://schemas.microsoft.com/office/drawing/2014/main" id="{042E2DEA-8814-B790-4F94-9CA961B295AC}"/>
              </a:ext>
            </a:extLst>
          </p:cNvPr>
          <p:cNvSpPr>
            <a:spLocks noGrp="1"/>
          </p:cNvSpPr>
          <p:nvPr>
            <p:ph type="sldNum" sz="quarter" idx="12"/>
          </p:nvPr>
        </p:nvSpPr>
        <p:spPr/>
        <p:txBody>
          <a:bodyPr/>
          <a:lstStyle/>
          <a:p>
            <a:pPr>
              <a:defRPr/>
            </a:pPr>
            <a:fld id="{B9544023-E298-4B5A-BC1F-74F0AFA6A156}" type="slidenum">
              <a:rPr lang="en-US" altLang="cs-CZ" smtClean="0"/>
              <a:pPr>
                <a:defRPr/>
              </a:pPr>
              <a:t>19</a:t>
            </a:fld>
            <a:endParaRPr lang="en-US" altLang="cs-CZ"/>
          </a:p>
        </p:txBody>
      </p:sp>
    </p:spTree>
    <p:extLst>
      <p:ext uri="{BB962C8B-B14F-4D97-AF65-F5344CB8AC3E}">
        <p14:creationId xmlns:p14="http://schemas.microsoft.com/office/powerpoint/2010/main" val="229477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ACE661-ED8D-4FCC-BE2C-2695538810F1}"/>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1C110FD8-614A-234C-9D4E-462776496107}"/>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2900990B-08A7-D31C-6DC1-74981023731C}"/>
              </a:ext>
            </a:extLst>
          </p:cNvPr>
          <p:cNvSpPr>
            <a:spLocks noGrp="1"/>
          </p:cNvSpPr>
          <p:nvPr>
            <p:ph type="title"/>
          </p:nvPr>
        </p:nvSpPr>
        <p:spPr/>
        <p:txBody>
          <a:bodyPr/>
          <a:lstStyle/>
          <a:p>
            <a:r>
              <a:rPr lang="en-US" dirty="0"/>
              <a:t>Outline</a:t>
            </a:r>
          </a:p>
        </p:txBody>
      </p:sp>
      <p:sp>
        <p:nvSpPr>
          <p:cNvPr id="5" name="Content Placeholder 4">
            <a:extLst>
              <a:ext uri="{FF2B5EF4-FFF2-40B4-BE49-F238E27FC236}">
                <a16:creationId xmlns:a16="http://schemas.microsoft.com/office/drawing/2014/main" id="{74B3BA39-3ADD-2944-3588-2C47A5B2E49B}"/>
              </a:ext>
            </a:extLst>
          </p:cNvPr>
          <p:cNvSpPr>
            <a:spLocks noGrp="1"/>
          </p:cNvSpPr>
          <p:nvPr>
            <p:ph idx="1"/>
          </p:nvPr>
        </p:nvSpPr>
        <p:spPr/>
        <p:txBody>
          <a:bodyPr/>
          <a:lstStyle/>
          <a:p>
            <a:pPr marL="511200" indent="-457200">
              <a:lnSpc>
                <a:spcPct val="150000"/>
              </a:lnSpc>
              <a:buFont typeface="+mj-lt"/>
              <a:buAutoNum type="arabicPeriod"/>
            </a:pPr>
            <a:r>
              <a:rPr lang="en-US" dirty="0"/>
              <a:t>Critical literature review</a:t>
            </a:r>
          </a:p>
          <a:p>
            <a:pPr marL="511200" indent="-457200">
              <a:lnSpc>
                <a:spcPct val="150000"/>
              </a:lnSpc>
              <a:buFont typeface="+mj-lt"/>
              <a:buAutoNum type="arabicPeriod"/>
            </a:pPr>
            <a:r>
              <a:rPr lang="en-US" dirty="0"/>
              <a:t>Citation format</a:t>
            </a:r>
          </a:p>
          <a:p>
            <a:pPr marL="511200" indent="-457200">
              <a:lnSpc>
                <a:spcPct val="150000"/>
              </a:lnSpc>
              <a:buFont typeface="+mj-lt"/>
              <a:buAutoNum type="arabicPeriod"/>
            </a:pPr>
            <a:r>
              <a:rPr lang="en-US" dirty="0"/>
              <a:t>Citation signals</a:t>
            </a:r>
          </a:p>
          <a:p>
            <a:pPr marL="511200" indent="-457200">
              <a:lnSpc>
                <a:spcPct val="150000"/>
              </a:lnSpc>
              <a:buFont typeface="+mj-lt"/>
              <a:buAutoNum type="arabicPeriod"/>
            </a:pPr>
            <a:r>
              <a:rPr lang="en-US" dirty="0"/>
              <a:t>Literature search </a:t>
            </a:r>
          </a:p>
          <a:p>
            <a:pPr marL="511200" indent="-457200">
              <a:lnSpc>
                <a:spcPct val="150000"/>
              </a:lnSpc>
              <a:buFont typeface="+mj-lt"/>
              <a:buAutoNum type="arabicPeriod"/>
            </a:pPr>
            <a:endParaRPr lang="en-US" dirty="0"/>
          </a:p>
          <a:p>
            <a:pPr marL="511200" indent="-457200">
              <a:lnSpc>
                <a:spcPct val="150000"/>
              </a:lnSpc>
              <a:buFont typeface="+mj-lt"/>
              <a:buAutoNum type="arabicPeriod"/>
            </a:pPr>
            <a:endParaRPr lang="en-US" dirty="0"/>
          </a:p>
        </p:txBody>
      </p:sp>
    </p:spTree>
    <p:extLst>
      <p:ext uri="{BB962C8B-B14F-4D97-AF65-F5344CB8AC3E}">
        <p14:creationId xmlns:p14="http://schemas.microsoft.com/office/powerpoint/2010/main" val="1152572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A59F708-3BA0-61C9-2E07-3F383108712C}"/>
              </a:ext>
            </a:extLst>
          </p:cNvPr>
          <p:cNvSpPr>
            <a:spLocks noGrp="1"/>
          </p:cNvSpPr>
          <p:nvPr>
            <p:ph type="subTitle" idx="1"/>
          </p:nvPr>
        </p:nvSpPr>
        <p:spPr>
          <a:xfrm>
            <a:off x="1143000" y="934065"/>
            <a:ext cx="6858000" cy="4323735"/>
          </a:xfrm>
        </p:spPr>
        <p:txBody>
          <a:bodyPr/>
          <a:lstStyle/>
          <a:p>
            <a:pPr algn="l"/>
            <a:endParaRPr lang="en-US" sz="2400" b="0" i="0" dirty="0">
              <a:effectLst/>
              <a:highlight>
                <a:srgbClr val="FFFFFF"/>
              </a:highlight>
              <a:latin typeface="Arial (body)"/>
            </a:endParaRPr>
          </a:p>
          <a:p>
            <a:pPr algn="l"/>
            <a:r>
              <a:rPr lang="en-US" sz="2400" b="0" i="0" dirty="0">
                <a:effectLst/>
                <a:highlight>
                  <a:srgbClr val="FFFFFF"/>
                </a:highlight>
                <a:latin typeface="Arial (body)"/>
              </a:rPr>
              <a:t>Describe past research. </a:t>
            </a:r>
          </a:p>
          <a:p>
            <a:pPr algn="l"/>
            <a:endParaRPr lang="en-US" sz="2400" dirty="0">
              <a:highlight>
                <a:srgbClr val="FFFFFF"/>
              </a:highlight>
              <a:latin typeface="Arial (body)"/>
            </a:endParaRPr>
          </a:p>
          <a:p>
            <a:pPr algn="l"/>
            <a:endParaRPr lang="en-US" sz="2400" dirty="0">
              <a:highlight>
                <a:srgbClr val="FFFFFF"/>
              </a:highlight>
              <a:latin typeface="Arial (body)"/>
            </a:endParaRPr>
          </a:p>
          <a:p>
            <a:pPr algn="l"/>
            <a:r>
              <a:rPr lang="en-US" sz="2400" dirty="0">
                <a:highlight>
                  <a:srgbClr val="FFFFFF"/>
                </a:highlight>
                <a:latin typeface="Arial (body)"/>
              </a:rPr>
              <a:t>		</a:t>
            </a:r>
            <a:r>
              <a:rPr lang="en-US" sz="2400" b="0" i="0" dirty="0">
                <a:effectLst/>
                <a:highlight>
                  <a:srgbClr val="FFFFFF"/>
                </a:highlight>
                <a:latin typeface="Arial (body)"/>
              </a:rPr>
              <a:t>Describe the current research. </a:t>
            </a:r>
          </a:p>
          <a:p>
            <a:pPr algn="l"/>
            <a:endParaRPr lang="en-US" sz="2400" dirty="0">
              <a:highlight>
                <a:srgbClr val="FFFFFF"/>
              </a:highlight>
              <a:latin typeface="Arial (body)"/>
            </a:endParaRPr>
          </a:p>
          <a:p>
            <a:pPr algn="l"/>
            <a:endParaRPr lang="en-US" sz="2400" b="0" i="0" dirty="0">
              <a:effectLst/>
              <a:highlight>
                <a:srgbClr val="FFFFFF"/>
              </a:highlight>
              <a:latin typeface="Arial (body)"/>
            </a:endParaRPr>
          </a:p>
          <a:p>
            <a:pPr algn="r"/>
            <a:endParaRPr lang="en-US" sz="2400" dirty="0">
              <a:highlight>
                <a:srgbClr val="FFFFFF"/>
              </a:highlight>
              <a:latin typeface="Arial (body)"/>
            </a:endParaRPr>
          </a:p>
          <a:p>
            <a:pPr algn="r"/>
            <a:r>
              <a:rPr lang="en-US" sz="2400" b="0" i="0" dirty="0">
                <a:solidFill>
                  <a:schemeClr val="accent1"/>
                </a:solidFill>
                <a:effectLst/>
                <a:highlight>
                  <a:srgbClr val="FFFFFF"/>
                </a:highlight>
                <a:latin typeface="Arial (body)"/>
              </a:rPr>
              <a:t>Position your research </a:t>
            </a:r>
            <a:br>
              <a:rPr lang="en-US" sz="2400" b="0" i="0" dirty="0">
                <a:solidFill>
                  <a:schemeClr val="accent1"/>
                </a:solidFill>
                <a:effectLst/>
                <a:highlight>
                  <a:srgbClr val="FFFFFF"/>
                </a:highlight>
                <a:latin typeface="Arial (body)"/>
              </a:rPr>
            </a:br>
            <a:r>
              <a:rPr lang="en-US" sz="2400" b="0" i="0" dirty="0">
                <a:solidFill>
                  <a:schemeClr val="accent1"/>
                </a:solidFill>
                <a:effectLst/>
                <a:highlight>
                  <a:srgbClr val="FFFFFF"/>
                </a:highlight>
                <a:latin typeface="Arial (body)"/>
              </a:rPr>
              <a:t>in the current research.</a:t>
            </a:r>
            <a:endParaRPr lang="en-US" sz="2400" dirty="0">
              <a:latin typeface="Arial (body)"/>
            </a:endParaRPr>
          </a:p>
        </p:txBody>
      </p:sp>
      <p:sp>
        <p:nvSpPr>
          <p:cNvPr id="2" name="Footer Placeholder 1">
            <a:extLst>
              <a:ext uri="{FF2B5EF4-FFF2-40B4-BE49-F238E27FC236}">
                <a16:creationId xmlns:a16="http://schemas.microsoft.com/office/drawing/2014/main" id="{5BA5533D-FAE6-2287-159E-BEC51B8990B4}"/>
              </a:ext>
            </a:extLst>
          </p:cNvPr>
          <p:cNvSpPr>
            <a:spLocks noGrp="1"/>
          </p:cNvSpPr>
          <p:nvPr>
            <p:ph type="ftr" sz="quarter" idx="11"/>
          </p:nvPr>
        </p:nvSpPr>
        <p:spPr/>
        <p:txBody>
          <a:bodyPr/>
          <a:lstStyle/>
          <a:p>
            <a:endParaRPr lang="en-GB" noProof="0" dirty="0"/>
          </a:p>
        </p:txBody>
      </p:sp>
      <p:sp>
        <p:nvSpPr>
          <p:cNvPr id="3" name="Slide Number Placeholder 2">
            <a:extLst>
              <a:ext uri="{FF2B5EF4-FFF2-40B4-BE49-F238E27FC236}">
                <a16:creationId xmlns:a16="http://schemas.microsoft.com/office/drawing/2014/main" id="{7F1854B3-916D-9F99-8728-FB9FB44A560F}"/>
              </a:ext>
            </a:extLst>
          </p:cNvPr>
          <p:cNvSpPr>
            <a:spLocks noGrp="1"/>
          </p:cNvSpPr>
          <p:nvPr>
            <p:ph type="sldNum" sz="quarter" idx="12"/>
          </p:nvPr>
        </p:nvSpPr>
        <p:spPr/>
        <p:txBody>
          <a:bodyPr/>
          <a:lstStyle/>
          <a:p>
            <a:fld id="{0970407D-EE58-4A0B-824B-1D3AE42DD9CF}" type="slidenum">
              <a:rPr lang="en-GB" altLang="cs-CZ" noProof="0" smtClean="0"/>
              <a:pPr/>
              <a:t>20</a:t>
            </a:fld>
            <a:endParaRPr lang="en-GB" altLang="cs-CZ" noProof="0" dirty="0"/>
          </a:p>
        </p:txBody>
      </p:sp>
    </p:spTree>
    <p:extLst>
      <p:ext uri="{BB962C8B-B14F-4D97-AF65-F5344CB8AC3E}">
        <p14:creationId xmlns:p14="http://schemas.microsoft.com/office/powerpoint/2010/main" val="397437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randombar(horizont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randombar(horizontal)">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animEffect transition="in" filter="randombar(horizontal)">
                                      <p:cBhvr>
                                        <p:cTn id="1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200FED-D810-4734-88E9-09E5C452327C}"/>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798E7CC7-8863-4F74-A1A4-F8C9FD149432}"/>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AEADEF96-76CA-4E7D-909E-BDE13A2FC7C2}"/>
              </a:ext>
            </a:extLst>
          </p:cNvPr>
          <p:cNvSpPr>
            <a:spLocks noGrp="1"/>
          </p:cNvSpPr>
          <p:nvPr>
            <p:ph type="title"/>
          </p:nvPr>
        </p:nvSpPr>
        <p:spPr/>
        <p:txBody>
          <a:bodyPr/>
          <a:lstStyle/>
          <a:p>
            <a:r>
              <a:rPr lang="en-US" dirty="0"/>
              <a:t>What is literature review?</a:t>
            </a:r>
            <a:endParaRPr lang="cs-CZ" dirty="0"/>
          </a:p>
        </p:txBody>
      </p:sp>
      <p:sp>
        <p:nvSpPr>
          <p:cNvPr id="5" name="Content Placeholder 4">
            <a:extLst>
              <a:ext uri="{FF2B5EF4-FFF2-40B4-BE49-F238E27FC236}">
                <a16:creationId xmlns:a16="http://schemas.microsoft.com/office/drawing/2014/main" id="{E9136B27-F7C1-4C56-9878-B6F79A7B13EC}"/>
              </a:ext>
            </a:extLst>
          </p:cNvPr>
          <p:cNvSpPr>
            <a:spLocks noGrp="1"/>
          </p:cNvSpPr>
          <p:nvPr>
            <p:ph idx="1"/>
          </p:nvPr>
        </p:nvSpPr>
        <p:spPr/>
        <p:txBody>
          <a:bodyPr/>
          <a:lstStyle/>
          <a:p>
            <a:pPr>
              <a:lnSpc>
                <a:spcPct val="150000"/>
              </a:lnSpc>
            </a:pPr>
            <a:r>
              <a:rPr lang="en-US" sz="2400" dirty="0"/>
              <a:t>An </a:t>
            </a:r>
            <a:r>
              <a:rPr lang="en-US" sz="2400" dirty="0">
                <a:solidFill>
                  <a:srgbClr val="0000DC"/>
                </a:solidFill>
              </a:rPr>
              <a:t>overview</a:t>
            </a:r>
            <a:r>
              <a:rPr lang="en-US" sz="2400" dirty="0"/>
              <a:t> of published and unpublished materials which help answer </a:t>
            </a:r>
            <a:r>
              <a:rPr lang="en-US" sz="2400" dirty="0">
                <a:solidFill>
                  <a:srgbClr val="0000DC"/>
                </a:solidFill>
              </a:rPr>
              <a:t>fundamental questions:</a:t>
            </a:r>
            <a:endParaRPr lang="en-US" sz="2400" dirty="0"/>
          </a:p>
          <a:p>
            <a:pPr marL="585900" lvl="1" indent="-342900">
              <a:lnSpc>
                <a:spcPct val="150000"/>
              </a:lnSpc>
              <a:buFont typeface="+mj-lt"/>
              <a:buAutoNum type="arabicPeriod"/>
            </a:pPr>
            <a:r>
              <a:rPr lang="en-US" sz="2400" dirty="0"/>
              <a:t>What are the current theoretical or policy issues and </a:t>
            </a:r>
            <a:br>
              <a:rPr lang="en-US" sz="2400" dirty="0"/>
            </a:br>
            <a:r>
              <a:rPr lang="en-US" sz="2400" dirty="0"/>
              <a:t>debates related to your topic?</a:t>
            </a:r>
          </a:p>
          <a:p>
            <a:pPr marL="585900" lvl="1" indent="-342900">
              <a:lnSpc>
                <a:spcPct val="150000"/>
              </a:lnSpc>
              <a:buFont typeface="+mj-lt"/>
              <a:buAutoNum type="arabicPeriod"/>
            </a:pPr>
            <a:r>
              <a:rPr lang="en-US" sz="2400" dirty="0"/>
              <a:t>What is the current state of knowledge about </a:t>
            </a:r>
            <a:br>
              <a:rPr lang="en-US" sz="2400" dirty="0"/>
            </a:br>
            <a:r>
              <a:rPr lang="en-US" sz="2400" dirty="0"/>
              <a:t>these issues and problems?</a:t>
            </a:r>
          </a:p>
          <a:p>
            <a:pPr marL="585900" lvl="1" indent="-342900">
              <a:lnSpc>
                <a:spcPct val="150000"/>
              </a:lnSpc>
              <a:buFont typeface="+mj-lt"/>
              <a:buAutoNum type="arabicPeriod"/>
            </a:pPr>
            <a:endParaRPr lang="cs-CZ" sz="2400" dirty="0"/>
          </a:p>
        </p:txBody>
      </p:sp>
    </p:spTree>
    <p:extLst>
      <p:ext uri="{BB962C8B-B14F-4D97-AF65-F5344CB8AC3E}">
        <p14:creationId xmlns:p14="http://schemas.microsoft.com/office/powerpoint/2010/main" val="103619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E1749-4692-A6C5-21A0-34EC3840F34E}"/>
              </a:ext>
            </a:extLst>
          </p:cNvPr>
          <p:cNvSpPr>
            <a:spLocks noGrp="1"/>
          </p:cNvSpPr>
          <p:nvPr>
            <p:ph type="title"/>
          </p:nvPr>
        </p:nvSpPr>
        <p:spPr/>
        <p:txBody>
          <a:bodyPr/>
          <a:lstStyle/>
          <a:p>
            <a:r>
              <a:rPr lang="en-US" sz="3200" dirty="0"/>
              <a:t>Read academic papers critically</a:t>
            </a:r>
          </a:p>
        </p:txBody>
      </p:sp>
      <p:sp>
        <p:nvSpPr>
          <p:cNvPr id="3" name="Content Placeholder 2">
            <a:extLst>
              <a:ext uri="{FF2B5EF4-FFF2-40B4-BE49-F238E27FC236}">
                <a16:creationId xmlns:a16="http://schemas.microsoft.com/office/drawing/2014/main" id="{BAABC101-5C5F-DB0B-85FA-11001E724B96}"/>
              </a:ext>
            </a:extLst>
          </p:cNvPr>
          <p:cNvSpPr>
            <a:spLocks noGrp="1"/>
          </p:cNvSpPr>
          <p:nvPr>
            <p:ph idx="1"/>
          </p:nvPr>
        </p:nvSpPr>
        <p:spPr>
          <a:xfrm>
            <a:off x="539100" y="1261872"/>
            <a:ext cx="8064900" cy="4570128"/>
          </a:xfrm>
        </p:spPr>
        <p:txBody>
          <a:bodyPr/>
          <a:lstStyle/>
          <a:p>
            <a:pPr marL="342900" indent="-342900">
              <a:buFont typeface="Arial" panose="020B0604020202020204" pitchFamily="34" charset="0"/>
              <a:buChar char="•"/>
            </a:pPr>
            <a:r>
              <a:rPr lang="en-US" sz="2400" dirty="0"/>
              <a:t>What is the </a:t>
            </a:r>
            <a:r>
              <a:rPr lang="en-US" sz="2400" dirty="0">
                <a:solidFill>
                  <a:srgbClr val="0000DC"/>
                </a:solidFill>
              </a:rPr>
              <a:t>motivation</a:t>
            </a:r>
            <a:r>
              <a:rPr lang="en-US" sz="2400" dirty="0"/>
              <a:t> for the research? Why should we care about this research (why is it important)?  </a:t>
            </a:r>
          </a:p>
          <a:p>
            <a:pPr marL="342900" indent="-342900">
              <a:buFont typeface="Arial" panose="020B0604020202020204" pitchFamily="34" charset="0"/>
              <a:buChar char="•"/>
            </a:pPr>
            <a:r>
              <a:rPr lang="en-US" sz="2400" dirty="0"/>
              <a:t>What is the </a:t>
            </a:r>
            <a:r>
              <a:rPr lang="en-US" sz="2400" dirty="0">
                <a:solidFill>
                  <a:srgbClr val="0000DC"/>
                </a:solidFill>
              </a:rPr>
              <a:t>identification strategy </a:t>
            </a:r>
            <a:r>
              <a:rPr lang="en-US" sz="2400" dirty="0"/>
              <a:t>that helps to answer research questions?</a:t>
            </a:r>
            <a:br>
              <a:rPr lang="en-US" sz="2400" dirty="0"/>
            </a:br>
            <a:r>
              <a:rPr lang="en-US" sz="1400" dirty="0"/>
              <a:t>(e.g. experiment design; change in legislation; cross-country differences; an exogenous shock)</a:t>
            </a:r>
            <a:r>
              <a:rPr lang="en-US" sz="2400" dirty="0"/>
              <a:t> </a:t>
            </a:r>
          </a:p>
          <a:p>
            <a:pPr marL="342900" indent="-342900">
              <a:buFont typeface="Arial" panose="020B0604020202020204" pitchFamily="34" charset="0"/>
              <a:buChar char="•"/>
            </a:pPr>
            <a:r>
              <a:rPr lang="en-US" sz="2400" dirty="0"/>
              <a:t>What is </a:t>
            </a:r>
            <a:r>
              <a:rPr lang="en-US" sz="2400" dirty="0">
                <a:solidFill>
                  <a:srgbClr val="0000DC"/>
                </a:solidFill>
              </a:rPr>
              <a:t>a key part of the research </a:t>
            </a:r>
            <a:r>
              <a:rPr lang="en-US" sz="2400" dirty="0"/>
              <a:t>that allows authors </a:t>
            </a:r>
            <a:br>
              <a:rPr lang="en-US" sz="2400" dirty="0"/>
            </a:br>
            <a:r>
              <a:rPr lang="en-US" sz="2400" dirty="0"/>
              <a:t>to claim what they claim? </a:t>
            </a:r>
          </a:p>
          <a:p>
            <a:pPr marL="342900" indent="-342900">
              <a:buFont typeface="Arial" panose="020B0604020202020204" pitchFamily="34" charset="0"/>
              <a:buChar char="•"/>
            </a:pPr>
            <a:r>
              <a:rPr lang="en-US" sz="2400" dirty="0"/>
              <a:t>What are the </a:t>
            </a:r>
            <a:r>
              <a:rPr lang="en-US" sz="2400" dirty="0">
                <a:solidFill>
                  <a:srgbClr val="0000DC"/>
                </a:solidFill>
              </a:rPr>
              <a:t>main findings</a:t>
            </a:r>
            <a:r>
              <a:rPr lang="en-US" sz="2400" dirty="0"/>
              <a:t>? Are these surprising or rather expected? What </a:t>
            </a:r>
            <a:r>
              <a:rPr lang="en-US" sz="2400" dirty="0">
                <a:solidFill>
                  <a:srgbClr val="0000DC"/>
                </a:solidFill>
              </a:rPr>
              <a:t>implications</a:t>
            </a:r>
            <a:r>
              <a:rPr lang="en-US" sz="2400" dirty="0"/>
              <a:t> do authors claim these findings have? </a:t>
            </a:r>
          </a:p>
          <a:p>
            <a:pPr marL="342900" indent="-342900">
              <a:buFont typeface="Arial" panose="020B0604020202020204" pitchFamily="34" charset="0"/>
              <a:buChar char="•"/>
            </a:pPr>
            <a:r>
              <a:rPr lang="en-US" sz="2400" dirty="0"/>
              <a:t>How is this research </a:t>
            </a:r>
            <a:r>
              <a:rPr lang="en-US" sz="2400" dirty="0">
                <a:solidFill>
                  <a:srgbClr val="0000DC"/>
                </a:solidFill>
              </a:rPr>
              <a:t>new</a:t>
            </a:r>
            <a:r>
              <a:rPr lang="en-US" sz="2400" dirty="0"/>
              <a:t>? </a:t>
            </a:r>
          </a:p>
        </p:txBody>
      </p:sp>
      <p:sp>
        <p:nvSpPr>
          <p:cNvPr id="4" name="Footer Placeholder 3">
            <a:extLst>
              <a:ext uri="{FF2B5EF4-FFF2-40B4-BE49-F238E27FC236}">
                <a16:creationId xmlns:a16="http://schemas.microsoft.com/office/drawing/2014/main" id="{CE7F9D13-7D62-37AC-5FCD-CDA38C5C98DC}"/>
              </a:ext>
            </a:extLst>
          </p:cNvPr>
          <p:cNvSpPr>
            <a:spLocks noGrp="1"/>
          </p:cNvSpPr>
          <p:nvPr>
            <p:ph type="ftr" sz="quarter" idx="11"/>
          </p:nvPr>
        </p:nvSpPr>
        <p:spPr/>
        <p:txBody>
          <a:bodyPr/>
          <a:lstStyle/>
          <a:p>
            <a:pPr>
              <a:defRPr/>
            </a:pPr>
            <a:endParaRPr lang="en-US" altLang="cs-CZ"/>
          </a:p>
        </p:txBody>
      </p:sp>
      <p:sp>
        <p:nvSpPr>
          <p:cNvPr id="5" name="Slide Number Placeholder 4">
            <a:extLst>
              <a:ext uri="{FF2B5EF4-FFF2-40B4-BE49-F238E27FC236}">
                <a16:creationId xmlns:a16="http://schemas.microsoft.com/office/drawing/2014/main" id="{97074F60-5D87-08EB-0A55-BAB54B1438C9}"/>
              </a:ext>
            </a:extLst>
          </p:cNvPr>
          <p:cNvSpPr>
            <a:spLocks noGrp="1"/>
          </p:cNvSpPr>
          <p:nvPr>
            <p:ph type="sldNum" sz="quarter" idx="12"/>
          </p:nvPr>
        </p:nvSpPr>
        <p:spPr/>
        <p:txBody>
          <a:bodyPr/>
          <a:lstStyle/>
          <a:p>
            <a:pPr>
              <a:defRPr/>
            </a:pPr>
            <a:fld id="{B9544023-E298-4B5A-BC1F-74F0AFA6A156}" type="slidenum">
              <a:rPr lang="en-US" altLang="cs-CZ" smtClean="0"/>
              <a:pPr>
                <a:defRPr/>
              </a:pPr>
              <a:t>22</a:t>
            </a:fld>
            <a:endParaRPr lang="en-US" altLang="cs-CZ"/>
          </a:p>
        </p:txBody>
      </p:sp>
    </p:spTree>
    <p:extLst>
      <p:ext uri="{BB962C8B-B14F-4D97-AF65-F5344CB8AC3E}">
        <p14:creationId xmlns:p14="http://schemas.microsoft.com/office/powerpoint/2010/main" val="160255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659B7D56-6DAA-817B-05CC-037BC751792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D36E0D91-788A-4948-B2EF-16A65F7A80FE}" type="slidenum">
              <a:rPr lang="en-US" altLang="cs-CZ" sz="2600" smtClean="0">
                <a:solidFill>
                  <a:schemeClr val="bg1"/>
                </a:solidFill>
              </a:rPr>
              <a:pPr>
                <a:spcBef>
                  <a:spcPct val="0"/>
                </a:spcBef>
                <a:buClrTx/>
                <a:buSzTx/>
                <a:buFontTx/>
                <a:buNone/>
              </a:pPr>
              <a:t>23</a:t>
            </a:fld>
            <a:endParaRPr lang="en-US" altLang="cs-CZ" sz="2600">
              <a:solidFill>
                <a:schemeClr val="bg1"/>
              </a:solidFill>
            </a:endParaRPr>
          </a:p>
        </p:txBody>
      </p:sp>
      <p:sp>
        <p:nvSpPr>
          <p:cNvPr id="19458" name="AutoShape 2">
            <a:extLst>
              <a:ext uri="{FF2B5EF4-FFF2-40B4-BE49-F238E27FC236}">
                <a16:creationId xmlns:a16="http://schemas.microsoft.com/office/drawing/2014/main" id="{99DD6BFC-3C73-BBAF-5FFF-622E1D30CC17}"/>
              </a:ext>
            </a:extLst>
          </p:cNvPr>
          <p:cNvSpPr>
            <a:spLocks noGrp="1" noChangeArrowheads="1"/>
          </p:cNvSpPr>
          <p:nvPr>
            <p:ph type="title"/>
          </p:nvPr>
        </p:nvSpPr>
        <p:spPr/>
        <p:txBody>
          <a:bodyPr/>
          <a:lstStyle/>
          <a:p>
            <a:pPr eaLnBrk="1" hangingPunct="1"/>
            <a:r>
              <a:rPr lang="en-US" altLang="cs-CZ" sz="3200" dirty="0"/>
              <a:t>What is a Critical Literature Review?</a:t>
            </a:r>
          </a:p>
        </p:txBody>
      </p:sp>
      <p:sp>
        <p:nvSpPr>
          <p:cNvPr id="19459" name="Rectangle 3">
            <a:extLst>
              <a:ext uri="{FF2B5EF4-FFF2-40B4-BE49-F238E27FC236}">
                <a16:creationId xmlns:a16="http://schemas.microsoft.com/office/drawing/2014/main" id="{C9F4550C-1BCF-FA94-F943-999E24E5E55D}"/>
              </a:ext>
            </a:extLst>
          </p:cNvPr>
          <p:cNvSpPr>
            <a:spLocks noGrp="1" noChangeArrowheads="1"/>
          </p:cNvSpPr>
          <p:nvPr>
            <p:ph type="body" idx="1"/>
          </p:nvPr>
        </p:nvSpPr>
        <p:spPr>
          <a:xfrm>
            <a:off x="539100" y="1871999"/>
            <a:ext cx="8064900" cy="4489471"/>
          </a:xfrm>
        </p:spPr>
        <p:txBody>
          <a:bodyPr/>
          <a:lstStyle/>
          <a:p>
            <a:pPr eaLnBrk="1" hangingPunct="1"/>
            <a:r>
              <a:rPr lang="en-US" altLang="cs-CZ" sz="2400" dirty="0"/>
              <a:t>The aim of a literature review is to show </a:t>
            </a:r>
            <a:r>
              <a:rPr lang="en-US" altLang="cs-CZ" sz="2400" dirty="0">
                <a:solidFill>
                  <a:srgbClr val="0000DC"/>
                </a:solidFill>
              </a:rPr>
              <a:t>that the writer has studied existing work in the field with insight</a:t>
            </a:r>
            <a:r>
              <a:rPr lang="en-US" altLang="cs-CZ" sz="2400" dirty="0"/>
              <a:t>. </a:t>
            </a:r>
          </a:p>
          <a:p>
            <a:pPr eaLnBrk="1" hangingPunct="1"/>
            <a:endParaRPr lang="en-US" altLang="cs-CZ" sz="2400" dirty="0"/>
          </a:p>
          <a:p>
            <a:pPr eaLnBrk="1" hangingPunct="1"/>
            <a:r>
              <a:rPr lang="en-US" altLang="cs-CZ" sz="2400" dirty="0"/>
              <a:t>It is not enough merely to show what others in your field have discovered. You need to </a:t>
            </a:r>
            <a:r>
              <a:rPr lang="en-US" altLang="cs-CZ" sz="2400" dirty="0">
                <a:solidFill>
                  <a:srgbClr val="0000DC"/>
                </a:solidFill>
              </a:rPr>
              <a:t>synthesize, analyze and evaluate</a:t>
            </a:r>
            <a:r>
              <a:rPr lang="en-US" altLang="cs-CZ" sz="2400" dirty="0"/>
              <a:t> the relevant  work of others critically. </a:t>
            </a:r>
          </a:p>
          <a:p>
            <a:pPr eaLnBrk="1" hangingPunct="1"/>
            <a:endParaRPr lang="en-US" altLang="cs-CZ" sz="2400" dirty="0"/>
          </a:p>
          <a:p>
            <a:r>
              <a:rPr lang="en-US" altLang="cs-CZ" sz="2400" dirty="0">
                <a:solidFill>
                  <a:srgbClr val="0000DC"/>
                </a:solidFill>
              </a:rPr>
              <a:t>Produce an argument</a:t>
            </a:r>
            <a:r>
              <a:rPr lang="en-US" altLang="cs-CZ" sz="2400" dirty="0"/>
              <a:t> – </a:t>
            </a:r>
            <a:r>
              <a:rPr lang="en-US" altLang="cs-CZ" sz="2400" dirty="0">
                <a:solidFill>
                  <a:srgbClr val="0000DC"/>
                </a:solidFill>
              </a:rPr>
              <a:t>do not simply report summaries of other people’s work</a:t>
            </a:r>
            <a:r>
              <a:rPr lang="en-US" altLang="cs-CZ" sz="2400" dirty="0"/>
              <a:t>, but make one/two points supported by evidence.</a:t>
            </a:r>
          </a:p>
          <a:p>
            <a:pPr eaLnBrk="1" hangingPunct="1"/>
            <a:endParaRPr lang="en-US" altLang="cs-CZ" sz="2400" dirty="0"/>
          </a:p>
          <a:p>
            <a:pPr eaLnBrk="1" hangingPunct="1"/>
            <a:endParaRPr lang="en-US" altLang="cs-CZ"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dissolv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dissolve">
                                      <p:cBhvr>
                                        <p:cTn id="12" dur="500"/>
                                        <p:tgtEl>
                                          <p:spTgt spid="194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dissolv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459">
                                            <p:txEl>
                                              <p:pRg st="4" end="4"/>
                                            </p:txEl>
                                          </p:spTgt>
                                        </p:tgtEl>
                                        <p:attrNameLst>
                                          <p:attrName>style.visibility</p:attrName>
                                        </p:attrNameLst>
                                      </p:cBhvr>
                                      <p:to>
                                        <p:strVal val="visible"/>
                                      </p:to>
                                    </p:set>
                                    <p:animEffect transition="in" filter="dissolve">
                                      <p:cBhvr>
                                        <p:cTn id="22"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Slide Number Placeholder 3">
            <a:extLst>
              <a:ext uri="{FF2B5EF4-FFF2-40B4-BE49-F238E27FC236}">
                <a16:creationId xmlns:a16="http://schemas.microsoft.com/office/drawing/2014/main" id="{475E167E-C81B-B5DC-3951-BA2862A6F131}"/>
              </a:ext>
            </a:extLst>
          </p:cNvPr>
          <p:cNvSpPr>
            <a:spLocks noGrp="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692BC079-32FC-44DE-95F0-808283CEC092}" type="slidenum">
              <a:rPr lang="en-US" altLang="cs-CZ" sz="2600" smtClean="0">
                <a:solidFill>
                  <a:schemeClr val="bg1"/>
                </a:solidFill>
              </a:rPr>
              <a:pPr>
                <a:spcBef>
                  <a:spcPct val="0"/>
                </a:spcBef>
                <a:buClrTx/>
                <a:buSzTx/>
                <a:buFontTx/>
                <a:buNone/>
              </a:pPr>
              <a:t>24</a:t>
            </a:fld>
            <a:endParaRPr lang="en-US" altLang="cs-CZ" sz="2600">
              <a:solidFill>
                <a:schemeClr val="bg1"/>
              </a:solidFill>
            </a:endParaRPr>
          </a:p>
        </p:txBody>
      </p:sp>
      <p:sp>
        <p:nvSpPr>
          <p:cNvPr id="12290" name="Title 1">
            <a:extLst>
              <a:ext uri="{FF2B5EF4-FFF2-40B4-BE49-F238E27FC236}">
                <a16:creationId xmlns:a16="http://schemas.microsoft.com/office/drawing/2014/main" id="{143161E7-6C5B-0B13-46D6-F40AE5D5BFBE}"/>
              </a:ext>
            </a:extLst>
          </p:cNvPr>
          <p:cNvSpPr>
            <a:spLocks noGrp="1" noChangeArrowheads="1"/>
          </p:cNvSpPr>
          <p:nvPr>
            <p:ph type="title"/>
          </p:nvPr>
        </p:nvSpPr>
        <p:spPr/>
        <p:txBody>
          <a:bodyPr/>
          <a:lstStyle/>
          <a:p>
            <a:pPr eaLnBrk="1" hangingPunct="1"/>
            <a:r>
              <a:rPr lang="en-US" altLang="cs-CZ" sz="2800" dirty="0"/>
              <a:t>Avoid the laundry list literature review</a:t>
            </a:r>
            <a:endParaRPr lang="cs-CZ" altLang="cs-CZ" sz="2800" dirty="0"/>
          </a:p>
        </p:txBody>
      </p:sp>
      <p:sp>
        <p:nvSpPr>
          <p:cNvPr id="12291" name="Content Placeholder 2">
            <a:extLst>
              <a:ext uri="{FF2B5EF4-FFF2-40B4-BE49-F238E27FC236}">
                <a16:creationId xmlns:a16="http://schemas.microsoft.com/office/drawing/2014/main" id="{A525EE02-316A-C30E-A4F3-5A2E94519868}"/>
              </a:ext>
            </a:extLst>
          </p:cNvPr>
          <p:cNvSpPr>
            <a:spLocks noGrp="1" noChangeArrowheads="1"/>
          </p:cNvSpPr>
          <p:nvPr>
            <p:ph idx="1"/>
          </p:nvPr>
        </p:nvSpPr>
        <p:spPr>
          <a:xfrm>
            <a:off x="540000" y="1773936"/>
            <a:ext cx="8064900" cy="4058064"/>
          </a:xfrm>
        </p:spPr>
        <p:txBody>
          <a:bodyPr/>
          <a:lstStyle/>
          <a:p>
            <a:pPr eaLnBrk="1" hangingPunct="1"/>
            <a:endParaRPr lang="en-US" altLang="cs-CZ" sz="2400" dirty="0"/>
          </a:p>
          <a:p>
            <a:pPr eaLnBrk="1" hangingPunct="1"/>
            <a:r>
              <a:rPr lang="en-US" altLang="cs-CZ" sz="2400" dirty="0"/>
              <a:t>The laundry list is often called </a:t>
            </a:r>
            <a:br>
              <a:rPr lang="en-US" altLang="cs-CZ" sz="2400" dirty="0"/>
            </a:br>
            <a:r>
              <a:rPr lang="en-US" altLang="cs-CZ" sz="2400" dirty="0"/>
              <a:t>		‘</a:t>
            </a:r>
            <a:r>
              <a:rPr lang="en-US" altLang="cs-CZ" sz="2400" dirty="0">
                <a:solidFill>
                  <a:srgbClr val="0000DC"/>
                </a:solidFill>
              </a:rPr>
              <a:t>He said, she said</a:t>
            </a:r>
            <a:r>
              <a:rPr lang="en-US" altLang="cs-CZ" sz="2400" dirty="0"/>
              <a:t>” </a:t>
            </a:r>
          </a:p>
          <a:p>
            <a:pPr eaLnBrk="1" hangingPunct="1"/>
            <a:endParaRPr lang="en-US" altLang="cs-CZ" sz="2400" dirty="0"/>
          </a:p>
          <a:p>
            <a:pPr eaLnBrk="1" hangingPunct="1"/>
            <a:endParaRPr lang="en-US" altLang="cs-CZ" sz="2400" dirty="0"/>
          </a:p>
          <a:p>
            <a:pPr eaLnBrk="1" hangingPunct="1"/>
            <a:r>
              <a:rPr lang="en-US" altLang="cs-CZ" sz="2400" dirty="0"/>
              <a:t>Williams (1985) discovered... Stevens (1988) conducted similar experiments and find that … </a:t>
            </a:r>
            <a:r>
              <a:rPr lang="en-GB" altLang="cs-CZ" sz="2400" dirty="0"/>
              <a:t>Later Randle (1991) concluded that…</a:t>
            </a:r>
          </a:p>
          <a:p>
            <a:pPr eaLnBrk="1" hangingPunct="1"/>
            <a:endParaRPr lang="en-GB" altLang="cs-CZ" sz="2400" dirty="0"/>
          </a:p>
          <a:p>
            <a:pPr eaLnBrk="1" hangingPunct="1"/>
            <a:r>
              <a:rPr lang="en-US" altLang="cs-CZ" sz="2400" dirty="0"/>
              <a:t>By focusing on writers rather than the substantive issue under discussion, you may end up listing and then trying to draw things together. Your goal is not to </a:t>
            </a:r>
            <a:r>
              <a:rPr lang="en-US" altLang="cs-CZ" sz="2400" dirty="0" err="1"/>
              <a:t>summarise</a:t>
            </a:r>
            <a:r>
              <a:rPr lang="en-US" altLang="cs-CZ" sz="2400" dirty="0"/>
              <a:t> who said what but on </a:t>
            </a:r>
            <a:r>
              <a:rPr lang="en-US" altLang="cs-CZ" sz="2400" dirty="0">
                <a:solidFill>
                  <a:srgbClr val="0000DC"/>
                </a:solidFill>
              </a:rPr>
              <a:t>interpretations of the term</a:t>
            </a:r>
            <a:r>
              <a:rPr lang="en-US" altLang="cs-CZ" sz="2400" dirty="0"/>
              <a:t>.</a:t>
            </a:r>
          </a:p>
          <a:p>
            <a:pPr eaLnBrk="1" hangingPunct="1"/>
            <a:endParaRPr lang="cs-CZ" altLang="cs-CZ" sz="2400" dirty="0"/>
          </a:p>
        </p:txBody>
      </p:sp>
      <p:pic>
        <p:nvPicPr>
          <p:cNvPr id="7" name="Picture 6">
            <a:extLst>
              <a:ext uri="{FF2B5EF4-FFF2-40B4-BE49-F238E27FC236}">
                <a16:creationId xmlns:a16="http://schemas.microsoft.com/office/drawing/2014/main" id="{688F45C4-36AD-A061-169B-8FE335CD3B4D}"/>
              </a:ext>
            </a:extLst>
          </p:cNvPr>
          <p:cNvPicPr>
            <a:picLocks noChangeAspect="1"/>
          </p:cNvPicPr>
          <p:nvPr/>
        </p:nvPicPr>
        <p:blipFill>
          <a:blip r:embed="rId2"/>
          <a:stretch>
            <a:fillRect/>
          </a:stretch>
        </p:blipFill>
        <p:spPr>
          <a:xfrm>
            <a:off x="5824223" y="1453896"/>
            <a:ext cx="2990332" cy="1704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5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4" end="4"/>
                                            </p:txEl>
                                          </p:spTgt>
                                        </p:tgtEl>
                                        <p:attrNameLst>
                                          <p:attrName>style.visibility</p:attrName>
                                        </p:attrNameLst>
                                      </p:cBhvr>
                                      <p:to>
                                        <p:strVal val="visible"/>
                                      </p:to>
                                    </p:set>
                                    <p:animEffect transition="in" filter="fade">
                                      <p:cBhvr>
                                        <p:cTn id="12" dur="500"/>
                                        <p:tgtEl>
                                          <p:spTgt spid="1229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6" end="6"/>
                                            </p:txEl>
                                          </p:spTgt>
                                        </p:tgtEl>
                                        <p:attrNameLst>
                                          <p:attrName>style.visibility</p:attrName>
                                        </p:attrNameLst>
                                      </p:cBhvr>
                                      <p:to>
                                        <p:strVal val="visible"/>
                                      </p:to>
                                    </p:set>
                                    <p:animEffect transition="in" filter="fade">
                                      <p:cBhvr>
                                        <p:cTn id="17" dur="5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1D302A-86E6-5D68-0FDD-71052FE2D6DA}"/>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A43823D3-7244-A3FA-7FB5-9C23F58C7E23}"/>
              </a:ext>
            </a:extLst>
          </p:cNvPr>
          <p:cNvSpPr>
            <a:spLocks noGrp="1"/>
          </p:cNvSpPr>
          <p:nvPr>
            <p:ph type="sldNum" sz="quarter" idx="11"/>
          </p:nvPr>
        </p:nvSpPr>
        <p:spPr/>
        <p:txBody>
          <a:bodyPr/>
          <a:lstStyle/>
          <a:p>
            <a:fld id="{0970407D-EE58-4A0B-824B-1D3AE42DD9CF}" type="slidenum">
              <a:rPr lang="en-GB" altLang="cs-CZ" noProof="0" smtClean="0"/>
              <a:pPr/>
              <a:t>25</a:t>
            </a:fld>
            <a:endParaRPr lang="en-GB" altLang="cs-CZ" noProof="0" dirty="0"/>
          </a:p>
        </p:txBody>
      </p:sp>
      <p:sp>
        <p:nvSpPr>
          <p:cNvPr id="4" name="Title 3">
            <a:extLst>
              <a:ext uri="{FF2B5EF4-FFF2-40B4-BE49-F238E27FC236}">
                <a16:creationId xmlns:a16="http://schemas.microsoft.com/office/drawing/2014/main" id="{915D8B51-3089-B526-44FB-89A3BF5FE45B}"/>
              </a:ext>
            </a:extLst>
          </p:cNvPr>
          <p:cNvSpPr>
            <a:spLocks noGrp="1"/>
          </p:cNvSpPr>
          <p:nvPr>
            <p:ph type="title"/>
          </p:nvPr>
        </p:nvSpPr>
        <p:spPr>
          <a:xfrm>
            <a:off x="540000" y="269817"/>
            <a:ext cx="8064900" cy="451576"/>
          </a:xfrm>
        </p:spPr>
        <p:txBody>
          <a:bodyPr/>
          <a:lstStyle/>
          <a:p>
            <a:r>
              <a:rPr lang="en-US" dirty="0"/>
              <a:t>This is not literature review but a good start</a:t>
            </a:r>
          </a:p>
        </p:txBody>
      </p:sp>
      <p:sp>
        <p:nvSpPr>
          <p:cNvPr id="5" name="Content Placeholder 4">
            <a:extLst>
              <a:ext uri="{FF2B5EF4-FFF2-40B4-BE49-F238E27FC236}">
                <a16:creationId xmlns:a16="http://schemas.microsoft.com/office/drawing/2014/main" id="{D175A9EA-1ACC-C1EB-C018-D2ACC796715C}"/>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8E794B42-CA47-5BE0-CF37-3593F94D0336}"/>
              </a:ext>
            </a:extLst>
          </p:cNvPr>
          <p:cNvPicPr>
            <a:picLocks noChangeAspect="1"/>
          </p:cNvPicPr>
          <p:nvPr/>
        </p:nvPicPr>
        <p:blipFill>
          <a:blip r:embed="rId2"/>
          <a:stretch>
            <a:fillRect/>
          </a:stretch>
        </p:blipFill>
        <p:spPr>
          <a:xfrm>
            <a:off x="539100" y="721393"/>
            <a:ext cx="7091060" cy="6210183"/>
          </a:xfrm>
          <a:prstGeom prst="rect">
            <a:avLst/>
          </a:prstGeom>
        </p:spPr>
      </p:pic>
    </p:spTree>
    <p:extLst>
      <p:ext uri="{BB962C8B-B14F-4D97-AF65-F5344CB8AC3E}">
        <p14:creationId xmlns:p14="http://schemas.microsoft.com/office/powerpoint/2010/main" val="3932820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F4B06EF-45A0-3099-706A-338CC3BEB17B}"/>
              </a:ext>
            </a:extLst>
          </p:cNvPr>
          <p:cNvSpPr>
            <a:spLocks noGrp="1" noChangeArrowheads="1"/>
          </p:cNvSpPr>
          <p:nvPr>
            <p:ph type="title"/>
          </p:nvPr>
        </p:nvSpPr>
        <p:spPr>
          <a:xfrm>
            <a:off x="762000" y="283464"/>
            <a:ext cx="8382000" cy="1621536"/>
          </a:xfrm>
        </p:spPr>
        <p:txBody>
          <a:bodyPr/>
          <a:lstStyle/>
          <a:p>
            <a:pPr eaLnBrk="1" hangingPunct="1">
              <a:lnSpc>
                <a:spcPct val="100000"/>
              </a:lnSpc>
            </a:pPr>
            <a:r>
              <a:rPr lang="en-GB" altLang="en-US" sz="3200" dirty="0"/>
              <a:t>Begin by moving from a more general, wider view of the research area to the specific area you wish to focus on</a:t>
            </a:r>
            <a:endParaRPr lang="cs-CZ" altLang="cs-CZ" sz="3200" dirty="0"/>
          </a:p>
        </p:txBody>
      </p:sp>
      <p:sp>
        <p:nvSpPr>
          <p:cNvPr id="11267" name="Content Placeholder 2">
            <a:extLst>
              <a:ext uri="{FF2B5EF4-FFF2-40B4-BE49-F238E27FC236}">
                <a16:creationId xmlns:a16="http://schemas.microsoft.com/office/drawing/2014/main" id="{E2A7AAAF-EEA8-9A89-4608-13AE1E5B2D6A}"/>
              </a:ext>
            </a:extLst>
          </p:cNvPr>
          <p:cNvSpPr>
            <a:spLocks noGrp="1" noChangeArrowheads="1"/>
          </p:cNvSpPr>
          <p:nvPr>
            <p:ph idx="1"/>
          </p:nvPr>
        </p:nvSpPr>
        <p:spPr>
          <a:xfrm>
            <a:off x="539100" y="2395728"/>
            <a:ext cx="8064900" cy="3436272"/>
          </a:xfrm>
        </p:spPr>
        <p:txBody>
          <a:bodyPr/>
          <a:lstStyle/>
          <a:p>
            <a:pPr eaLnBrk="1" hangingPunct="1"/>
            <a:r>
              <a:rPr lang="en-US" altLang="cs-CZ" sz="2400" dirty="0"/>
              <a:t>‘Previous literature has looked at/concentrated on ...’</a:t>
            </a:r>
            <a:endParaRPr lang="cs-CZ" altLang="cs-CZ" sz="2400" dirty="0"/>
          </a:p>
          <a:p>
            <a:pPr eaLnBrk="1" hangingPunct="1"/>
            <a:r>
              <a:rPr lang="en-US" altLang="cs-CZ" sz="2400" dirty="0"/>
              <a:t>‘Previous work has focused on …’ </a:t>
            </a:r>
            <a:endParaRPr lang="cs-CZ" altLang="cs-CZ" sz="2400" dirty="0"/>
          </a:p>
          <a:p>
            <a:pPr eaLnBrk="1" hangingPunct="1"/>
            <a:r>
              <a:rPr lang="en-US" altLang="cs-CZ" sz="2400" dirty="0"/>
              <a:t>‘Early research investigated …’</a:t>
            </a:r>
            <a:endParaRPr lang="cs-CZ" altLang="cs-CZ" sz="2400" dirty="0"/>
          </a:p>
          <a:p>
            <a:pPr eaLnBrk="1" hangingPunct="1"/>
            <a:r>
              <a:rPr lang="en-US" altLang="cs-CZ" sz="2400" dirty="0"/>
              <a:t>‘Substantial work has been carried out on …’</a:t>
            </a:r>
            <a:endParaRPr lang="cs-CZ" altLang="cs-CZ" sz="2400" dirty="0"/>
          </a:p>
          <a:p>
            <a:pPr eaLnBrk="1" hangingPunct="1"/>
            <a:r>
              <a:rPr lang="en-US" altLang="cs-CZ" sz="2400" dirty="0"/>
              <a:t>‘Work done by … (was) built on …’</a:t>
            </a:r>
            <a:endParaRPr lang="cs-CZ" altLang="cs-CZ" sz="2400" dirty="0"/>
          </a:p>
          <a:p>
            <a:pPr eaLnBrk="1" hangingPunct="1"/>
            <a:r>
              <a:rPr lang="en-US" altLang="cs-CZ" sz="2400" dirty="0"/>
              <a:t>‘Recent work has concentrated on …’</a:t>
            </a:r>
            <a:endParaRPr lang="cs-CZ" altLang="cs-CZ" sz="2400" dirty="0"/>
          </a:p>
          <a:p>
            <a:pPr eaLnBrk="1" hangingPunct="1"/>
            <a:endParaRPr lang="cs-CZ" altLang="cs-CZ" sz="2400" dirty="0"/>
          </a:p>
        </p:txBody>
      </p:sp>
      <p:sp>
        <p:nvSpPr>
          <p:cNvPr id="11268" name="Slide Number Placeholder 3">
            <a:extLst>
              <a:ext uri="{FF2B5EF4-FFF2-40B4-BE49-F238E27FC236}">
                <a16:creationId xmlns:a16="http://schemas.microsoft.com/office/drawing/2014/main" id="{E4087760-D739-CCFD-A5EB-C38166A8B46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defRPr>
            </a:lvl9pPr>
          </a:lstStyle>
          <a:p>
            <a:pPr>
              <a:spcBef>
                <a:spcPct val="0"/>
              </a:spcBef>
              <a:buClrTx/>
              <a:buSzTx/>
              <a:buFontTx/>
              <a:buNone/>
            </a:pPr>
            <a:fld id="{475AE0B9-51AD-49F0-A81A-A70A244EF5D7}" type="slidenum">
              <a:rPr lang="en-US" altLang="cs-CZ" sz="2600" smtClean="0">
                <a:solidFill>
                  <a:schemeClr val="bg1"/>
                </a:solidFill>
              </a:rPr>
              <a:pPr>
                <a:spcBef>
                  <a:spcPct val="0"/>
                </a:spcBef>
                <a:buClrTx/>
                <a:buSzTx/>
                <a:buFontTx/>
                <a:buNone/>
              </a:pPr>
              <a:t>26</a:t>
            </a:fld>
            <a:endParaRPr lang="en-US" altLang="cs-CZ" sz="2600">
              <a:solidFill>
                <a:schemeClr val="bg1"/>
              </a:solidFill>
            </a:endParaRPr>
          </a:p>
        </p:txBody>
      </p:sp>
      <p:sp>
        <p:nvSpPr>
          <p:cNvPr id="3" name="TextBox 2">
            <a:extLst>
              <a:ext uri="{FF2B5EF4-FFF2-40B4-BE49-F238E27FC236}">
                <a16:creationId xmlns:a16="http://schemas.microsoft.com/office/drawing/2014/main" id="{0098E483-572E-6E99-E15F-B78C4184C2AF}"/>
              </a:ext>
            </a:extLst>
          </p:cNvPr>
          <p:cNvSpPr txBox="1"/>
          <p:nvPr/>
        </p:nvSpPr>
        <p:spPr>
          <a:xfrm>
            <a:off x="380550" y="5989761"/>
            <a:ext cx="8382000" cy="830997"/>
          </a:xfrm>
          <a:prstGeom prst="rect">
            <a:avLst/>
          </a:prstGeom>
          <a:noFill/>
        </p:spPr>
        <p:txBody>
          <a:bodyPr wrap="square">
            <a:spAutoFit/>
          </a:bodyPr>
          <a:lstStyle/>
          <a:p>
            <a:r>
              <a:rPr lang="en-US" sz="1600" dirty="0"/>
              <a:t>Academic </a:t>
            </a:r>
            <a:r>
              <a:rPr lang="en-US" sz="1600" dirty="0" err="1"/>
              <a:t>Phrasebank</a:t>
            </a:r>
            <a:endParaRPr lang="en-US" sz="1600" dirty="0"/>
          </a:p>
          <a:p>
            <a:r>
              <a:rPr lang="en-US" sz="1600" dirty="0">
                <a:hlinkClick r:id="rId2"/>
              </a:rPr>
              <a:t>https://www.phrasebank.manchester.ac.uk/</a:t>
            </a:r>
            <a:endParaRPr lang="en-US" sz="1600" dirty="0"/>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heel(1)">
                                      <p:cBhvr>
                                        <p:cTn id="7" dur="2000"/>
                                        <p:tgtEl>
                                          <p:spTgt spid="11267">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wheel(1)">
                                      <p:cBhvr>
                                        <p:cTn id="10" dur="2000"/>
                                        <p:tgtEl>
                                          <p:spTgt spid="11267">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wheel(1)">
                                      <p:cBhvr>
                                        <p:cTn id="13" dur="2000"/>
                                        <p:tgtEl>
                                          <p:spTgt spid="11267">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wheel(1)">
                                      <p:cBhvr>
                                        <p:cTn id="16" dur="2000"/>
                                        <p:tgtEl>
                                          <p:spTgt spid="11267">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wheel(1)">
                                      <p:cBhvr>
                                        <p:cTn id="19" dur="2000"/>
                                        <p:tgtEl>
                                          <p:spTgt spid="11267">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wheel(1)">
                                      <p:cBhvr>
                                        <p:cTn id="22" dur="2000"/>
                                        <p:tgtEl>
                                          <p:spTgt spid="112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971D3BE-5450-279B-09AA-3673A1A12987}"/>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3815E1DB-00FF-8BCE-89D8-5BA82782E76F}"/>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Title 3">
            <a:extLst>
              <a:ext uri="{FF2B5EF4-FFF2-40B4-BE49-F238E27FC236}">
                <a16:creationId xmlns:a16="http://schemas.microsoft.com/office/drawing/2014/main" id="{5B60CE58-89D8-5457-34CB-74BC80FB4C3B}"/>
              </a:ext>
            </a:extLst>
          </p:cNvPr>
          <p:cNvSpPr>
            <a:spLocks noGrp="1"/>
          </p:cNvSpPr>
          <p:nvPr>
            <p:ph type="title"/>
          </p:nvPr>
        </p:nvSpPr>
        <p:spPr/>
        <p:txBody>
          <a:bodyPr/>
          <a:lstStyle/>
          <a:p>
            <a:r>
              <a:rPr lang="en-US" dirty="0"/>
              <a:t>Connect sources in your text</a:t>
            </a:r>
          </a:p>
        </p:txBody>
      </p:sp>
      <p:sp>
        <p:nvSpPr>
          <p:cNvPr id="5" name="Content Placeholder 4">
            <a:extLst>
              <a:ext uri="{FF2B5EF4-FFF2-40B4-BE49-F238E27FC236}">
                <a16:creationId xmlns:a16="http://schemas.microsoft.com/office/drawing/2014/main" id="{497C261C-5301-E3B1-8660-9C8E1CAD9516}"/>
              </a:ext>
            </a:extLst>
          </p:cNvPr>
          <p:cNvSpPr>
            <a:spLocks noGrp="1"/>
          </p:cNvSpPr>
          <p:nvPr>
            <p:ph idx="1"/>
          </p:nvPr>
        </p:nvSpPr>
        <p:spPr>
          <a:xfrm>
            <a:off x="310500" y="1171576"/>
            <a:ext cx="8064900" cy="4139998"/>
          </a:xfrm>
        </p:spPr>
        <p:txBody>
          <a:bodyPr/>
          <a:lstStyle/>
          <a:p>
            <a:pPr indent="449580" algn="just">
              <a:lnSpc>
                <a:spcPct val="130000"/>
              </a:lnSpc>
              <a:spcAft>
                <a:spcPts val="500"/>
              </a:spcAft>
            </a:pP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Several strategies </a:t>
            </a:r>
            <a:r>
              <a:rPr lang="en-US" sz="1800" dirty="0">
                <a:effectLst/>
                <a:latin typeface="Arial" panose="020B0604020202020204" pitchFamily="34" charset="0"/>
                <a:ea typeface="MS Mincho" panose="02020609040205080304" pitchFamily="49" charset="-128"/>
                <a:cs typeface="Arial" panose="020B0604020202020204" pitchFamily="34" charset="0"/>
              </a:rPr>
              <a:t>have been proposed to address the generational wealth gap. These strategies aim to increase intergenerational mobility, redistribute wealth, and improve access to opportunities for those from disadvantaged backgrounds. </a:t>
            </a: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One approach to addressing the generational wealth gap is through policies aimed at increasing intergenerational mobility</a:t>
            </a:r>
            <a:r>
              <a:rPr lang="en-US" sz="1800" dirty="0">
                <a:effectLst/>
                <a:latin typeface="Arial" panose="020B0604020202020204" pitchFamily="34" charset="0"/>
                <a:ea typeface="MS Mincho" panose="02020609040205080304" pitchFamily="49" charset="-128"/>
                <a:cs typeface="Arial" panose="020B0604020202020204" pitchFamily="34" charset="0"/>
              </a:rPr>
              <a:t>. This includes measures like improving access to education and affordable housing, which can help reduce the wealth gap by providing opportunities for those from low-income backgrounds (Chen &amp; </a:t>
            </a:r>
            <a:r>
              <a:rPr lang="en-US" sz="1800" dirty="0" err="1">
                <a:effectLst/>
                <a:latin typeface="Arial" panose="020B0604020202020204" pitchFamily="34" charset="0"/>
                <a:ea typeface="MS Mincho" panose="02020609040205080304" pitchFamily="49" charset="-128"/>
                <a:cs typeface="Arial" panose="020B0604020202020204" pitchFamily="34" charset="0"/>
              </a:rPr>
              <a:t>Corak</a:t>
            </a:r>
            <a:r>
              <a:rPr lang="en-US" sz="1800" dirty="0">
                <a:effectLst/>
                <a:latin typeface="Arial" panose="020B0604020202020204" pitchFamily="34" charset="0"/>
                <a:ea typeface="MS Mincho" panose="02020609040205080304" pitchFamily="49" charset="-128"/>
                <a:cs typeface="Arial" panose="020B0604020202020204" pitchFamily="34" charset="0"/>
              </a:rPr>
              <a:t>, 2008). </a:t>
            </a:r>
            <a:r>
              <a:rPr lang="en-US" sz="1800" dirty="0">
                <a:solidFill>
                  <a:schemeClr val="tx2"/>
                </a:solidFill>
                <a:effectLst/>
                <a:latin typeface="Arial" panose="020B0604020202020204" pitchFamily="34" charset="0"/>
                <a:ea typeface="MS Mincho" panose="02020609040205080304" pitchFamily="49" charset="-128"/>
                <a:cs typeface="Arial" panose="020B0604020202020204" pitchFamily="34" charset="0"/>
              </a:rPr>
              <a:t>Another approach is through redistributive policies</a:t>
            </a:r>
            <a:r>
              <a:rPr lang="en-US" sz="1800" dirty="0">
                <a:effectLst/>
                <a:latin typeface="Arial" panose="020B0604020202020204" pitchFamily="34" charset="0"/>
                <a:ea typeface="MS Mincho" panose="02020609040205080304" pitchFamily="49" charset="-128"/>
                <a:cs typeface="Arial" panose="020B0604020202020204" pitchFamily="34" charset="0"/>
              </a:rPr>
              <a:t>, such as progressive taxation and inheritance taxes, which can help redistribute wealth and reduce the concentration of wealth in older generations (Keister &amp; Moller, 2000). These policies can help ensure greater economic and social equality by reducing the barriers to wealth accumulation faced by those from low-income backgrounds.</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dirty="0"/>
          </a:p>
        </p:txBody>
      </p:sp>
    </p:spTree>
    <p:extLst>
      <p:ext uri="{BB962C8B-B14F-4D97-AF65-F5344CB8AC3E}">
        <p14:creationId xmlns:p14="http://schemas.microsoft.com/office/powerpoint/2010/main" val="3512413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E5CC251-D586-1EEB-A3E2-48BF4978E734}"/>
              </a:ext>
            </a:extLst>
          </p:cNvPr>
          <p:cNvSpPr>
            <a:spLocks noGrp="1"/>
          </p:cNvSpPr>
          <p:nvPr>
            <p:ph type="body" sz="quarter" idx="13"/>
          </p:nvPr>
        </p:nvSpPr>
        <p:spPr>
          <a:xfrm>
            <a:off x="480857" y="6319473"/>
            <a:ext cx="6416982" cy="510831"/>
          </a:xfrm>
        </p:spPr>
        <p:txBody>
          <a:bodyPr/>
          <a:lstStyle/>
          <a:p>
            <a:r>
              <a:rPr lang="en-US" dirty="0"/>
              <a:t>Evidence for a midlife crisis in great apes consistent with the U-shape in human well-being</a:t>
            </a:r>
          </a:p>
          <a:p>
            <a:r>
              <a:rPr lang="en-US" dirty="0"/>
              <a:t>https://www.andrewoswald.com/docs/PublishedApespnas201212592_6to9oo.pdf</a:t>
            </a:r>
          </a:p>
        </p:txBody>
      </p:sp>
      <p:sp>
        <p:nvSpPr>
          <p:cNvPr id="3" name="Slide Number Placeholder 2">
            <a:extLst>
              <a:ext uri="{FF2B5EF4-FFF2-40B4-BE49-F238E27FC236}">
                <a16:creationId xmlns:a16="http://schemas.microsoft.com/office/drawing/2014/main" id="{E544D08B-BFEB-4920-2CB9-F701E4E378AF}"/>
              </a:ext>
            </a:extLst>
          </p:cNvPr>
          <p:cNvSpPr>
            <a:spLocks noGrp="1"/>
          </p:cNvSpPr>
          <p:nvPr>
            <p:ph type="sldNum" sz="quarter" idx="4294967295"/>
          </p:nvPr>
        </p:nvSpPr>
        <p:spPr>
          <a:xfrm>
            <a:off x="0" y="6227763"/>
            <a:ext cx="188913" cy="252412"/>
          </a:xfrm>
        </p:spPr>
        <p:txBody>
          <a:bodyPr/>
          <a:lstStyle/>
          <a:p>
            <a:fld id="{0970407D-EE58-4A0B-824B-1D3AE42DD9CF}" type="slidenum">
              <a:rPr lang="en-GB" altLang="cs-CZ" noProof="0" smtClean="0"/>
              <a:pPr/>
              <a:t>28</a:t>
            </a:fld>
            <a:endParaRPr lang="en-GB" altLang="cs-CZ" noProof="0" dirty="0"/>
          </a:p>
        </p:txBody>
      </p:sp>
      <p:sp>
        <p:nvSpPr>
          <p:cNvPr id="4" name="Title 3">
            <a:extLst>
              <a:ext uri="{FF2B5EF4-FFF2-40B4-BE49-F238E27FC236}">
                <a16:creationId xmlns:a16="http://schemas.microsoft.com/office/drawing/2014/main" id="{D7312744-E02B-50DE-1678-785D04A35F25}"/>
              </a:ext>
            </a:extLst>
          </p:cNvPr>
          <p:cNvSpPr>
            <a:spLocks noGrp="1"/>
          </p:cNvSpPr>
          <p:nvPr>
            <p:ph type="title" idx="4294967295"/>
          </p:nvPr>
        </p:nvSpPr>
        <p:spPr>
          <a:xfrm>
            <a:off x="749808" y="162941"/>
            <a:ext cx="7241540" cy="450850"/>
          </a:xfrm>
        </p:spPr>
        <p:txBody>
          <a:bodyPr/>
          <a:lstStyle/>
          <a:p>
            <a:r>
              <a:rPr lang="en-US" dirty="0">
                <a:solidFill>
                  <a:schemeClr val="bg1"/>
                </a:solidFill>
              </a:rPr>
              <a:t>Example</a:t>
            </a:r>
          </a:p>
        </p:txBody>
      </p:sp>
      <p:sp>
        <p:nvSpPr>
          <p:cNvPr id="5" name="TextBox 4">
            <a:extLst>
              <a:ext uri="{FF2B5EF4-FFF2-40B4-BE49-F238E27FC236}">
                <a16:creationId xmlns:a16="http://schemas.microsoft.com/office/drawing/2014/main" id="{9DD12F21-8278-659B-2BD7-41AEF14BF7B7}"/>
              </a:ext>
            </a:extLst>
          </p:cNvPr>
          <p:cNvSpPr txBox="1"/>
          <p:nvPr/>
        </p:nvSpPr>
        <p:spPr>
          <a:xfrm>
            <a:off x="49621" y="474345"/>
            <a:ext cx="7126030" cy="5909310"/>
          </a:xfrm>
          <a:prstGeom prst="rect">
            <a:avLst/>
          </a:prstGeom>
          <a:noFill/>
        </p:spPr>
        <p:txBody>
          <a:bodyPr wrap="square">
            <a:spAutoFit/>
          </a:bodyPr>
          <a:lstStyle/>
          <a:p>
            <a:pPr algn="l" fontAlgn="base"/>
            <a:r>
              <a:rPr lang="en-US" sz="1800" b="0" dirty="0">
                <a:solidFill>
                  <a:schemeClr val="bg1"/>
                </a:solidFill>
                <a:effectLst/>
                <a:latin typeface="Georgia" panose="02040502050405020303" pitchFamily="18" charset="0"/>
              </a:rPr>
              <a:t>There is accumulating evidence, based on biomarker, spatial,</a:t>
            </a:r>
          </a:p>
          <a:p>
            <a:pPr algn="l" fontAlgn="base"/>
            <a:r>
              <a:rPr lang="en-US" sz="1800" b="0" dirty="0">
                <a:solidFill>
                  <a:schemeClr val="bg1"/>
                </a:solidFill>
                <a:effectLst/>
                <a:latin typeface="Georgia" panose="02040502050405020303" pitchFamily="18" charset="0"/>
              </a:rPr>
              <a:t>genetic, and brain-science data, for the objective validity of</a:t>
            </a:r>
          </a:p>
          <a:p>
            <a:pPr algn="l" fontAlgn="base"/>
            <a:r>
              <a:rPr lang="en-US" sz="1800" b="0" dirty="0">
                <a:solidFill>
                  <a:schemeClr val="bg1"/>
                </a:solidFill>
                <a:effectLst/>
                <a:latin typeface="Georgia" panose="02040502050405020303" pitchFamily="18" charset="0"/>
              </a:rPr>
              <a:t>subjective measures of human well-being (1–6). Published results</a:t>
            </a:r>
          </a:p>
          <a:p>
            <a:pPr algn="l" fontAlgn="base"/>
            <a:r>
              <a:rPr lang="en-US" sz="1800" b="0" dirty="0">
                <a:solidFill>
                  <a:schemeClr val="bg1"/>
                </a:solidFill>
                <a:effectLst/>
                <a:latin typeface="Georgia" panose="02040502050405020303" pitchFamily="18" charset="0"/>
              </a:rPr>
              <a:t>showing a U-shaped relationship between well-being and age, with</a:t>
            </a:r>
          </a:p>
          <a:p>
            <a:pPr algn="l" fontAlgn="base"/>
            <a:r>
              <a:rPr lang="en-US" sz="1800" b="0" dirty="0">
                <a:solidFill>
                  <a:schemeClr val="bg1"/>
                </a:solidFill>
                <a:effectLst/>
                <a:latin typeface="Georgia" panose="02040502050405020303" pitchFamily="18" charset="0"/>
              </a:rPr>
              <a:t>the lowest point approximately in midlife, can be traced back at</a:t>
            </a:r>
          </a:p>
          <a:p>
            <a:pPr algn="l" fontAlgn="base"/>
            <a:r>
              <a:rPr lang="en-US" sz="1800" b="0" dirty="0">
                <a:solidFill>
                  <a:schemeClr val="bg1"/>
                </a:solidFill>
                <a:effectLst/>
                <a:latin typeface="Georgia" panose="02040502050405020303" pitchFamily="18" charset="0"/>
              </a:rPr>
              <a:t>least two decades to research on job satisfaction and mental health</a:t>
            </a:r>
          </a:p>
          <a:p>
            <a:pPr algn="l" fontAlgn="base"/>
            <a:r>
              <a:rPr lang="en-US" sz="1800" b="0" dirty="0">
                <a:solidFill>
                  <a:schemeClr val="bg1"/>
                </a:solidFill>
                <a:effectLst/>
                <a:latin typeface="Georgia" panose="02040502050405020303" pitchFamily="18" charset="0"/>
              </a:rPr>
              <a:t>(7–9). Although some scholars have raised doubts about the existence of the pattern (10–12), a large new literature indicates that</a:t>
            </a:r>
          </a:p>
          <a:p>
            <a:pPr algn="l" fontAlgn="base"/>
            <a:r>
              <a:rPr lang="en-US" sz="1800" b="0" dirty="0">
                <a:solidFill>
                  <a:schemeClr val="bg1"/>
                </a:solidFill>
                <a:effectLst/>
                <a:latin typeface="Georgia" panose="02040502050405020303" pitchFamily="18" charset="0"/>
              </a:rPr>
              <a:t>human happiness follows a U-shape throughout life (13–17), except in the years right before death (15). There is corroborating</a:t>
            </a:r>
          </a:p>
          <a:p>
            <a:pPr algn="l" fontAlgn="base"/>
            <a:r>
              <a:rPr lang="en-US" sz="1800" b="0" dirty="0">
                <a:solidFill>
                  <a:schemeClr val="bg1"/>
                </a:solidFill>
                <a:effectLst/>
                <a:latin typeface="Georgia" panose="02040502050405020303" pitchFamily="18" charset="0"/>
              </a:rPr>
              <a:t>evidence. After adjustment for covariates, suicide risk (18) and</a:t>
            </a:r>
          </a:p>
          <a:p>
            <a:pPr algn="l" fontAlgn="base"/>
            <a:r>
              <a:rPr lang="en-US" sz="1800" b="0" dirty="0">
                <a:solidFill>
                  <a:schemeClr val="bg1"/>
                </a:solidFill>
                <a:effectLst/>
                <a:latin typeface="Georgia" panose="02040502050405020303" pitchFamily="18" charset="0"/>
              </a:rPr>
              <a:t>antidepressant consumption (19) exhibit a midlife peak. U-shaped</a:t>
            </a:r>
          </a:p>
          <a:p>
            <a:pPr algn="l" fontAlgn="base"/>
            <a:r>
              <a:rPr lang="en-US" sz="1800" b="0" dirty="0">
                <a:solidFill>
                  <a:schemeClr val="bg1"/>
                </a:solidFill>
                <a:effectLst/>
                <a:latin typeface="Georgia" panose="02040502050405020303" pitchFamily="18" charset="0"/>
              </a:rPr>
              <a:t>well-being patterns have been found in over 50 nations (15, 20),</a:t>
            </a:r>
          </a:p>
          <a:p>
            <a:pPr algn="l" fontAlgn="base"/>
            <a:r>
              <a:rPr lang="en-US" sz="1800" b="0" dirty="0">
                <a:solidFill>
                  <a:schemeClr val="bg1"/>
                </a:solidFill>
                <a:effectLst/>
                <a:latin typeface="Georgia" panose="02040502050405020303" pitchFamily="18" charset="0"/>
              </a:rPr>
              <a:t>including poorer developing nations. Sample sizes vary from a few</a:t>
            </a:r>
          </a:p>
          <a:p>
            <a:pPr algn="l" fontAlgn="base"/>
            <a:r>
              <a:rPr lang="en-US" sz="1800" b="0" dirty="0">
                <a:solidFill>
                  <a:schemeClr val="bg1"/>
                </a:solidFill>
                <a:effectLst/>
                <a:latin typeface="Georgia" panose="02040502050405020303" pitchFamily="18" charset="0"/>
              </a:rPr>
              <a:t>hundred to millions of participants. One of the most important</a:t>
            </a:r>
          </a:p>
          <a:p>
            <a:pPr algn="l" fontAlgn="base"/>
            <a:r>
              <a:rPr lang="en-US" sz="1800" b="0" dirty="0">
                <a:solidFill>
                  <a:schemeClr val="bg1"/>
                </a:solidFill>
                <a:effectLst/>
                <a:latin typeface="Georgia" panose="02040502050405020303" pitchFamily="18" charset="0"/>
              </a:rPr>
              <a:t>findings in this literature is that, as shown for example by Stone</a:t>
            </a:r>
          </a:p>
          <a:p>
            <a:pPr algn="l" fontAlgn="base"/>
            <a:r>
              <a:rPr lang="en-US" sz="1800" b="0" dirty="0">
                <a:solidFill>
                  <a:schemeClr val="bg1"/>
                </a:solidFill>
                <a:effectLst/>
                <a:latin typeface="Georgia" panose="02040502050405020303" pitchFamily="18" charset="0"/>
              </a:rPr>
              <a:t>et al. (14) in their Figure 1, the U-shape is virtually unaffected</a:t>
            </a:r>
          </a:p>
          <a:p>
            <a:pPr algn="l" fontAlgn="base"/>
            <a:r>
              <a:rPr lang="en-US" sz="1800" b="0" dirty="0">
                <a:solidFill>
                  <a:schemeClr val="bg1"/>
                </a:solidFill>
                <a:effectLst/>
                <a:latin typeface="Georgia" panose="02040502050405020303" pitchFamily="18" charset="0"/>
              </a:rPr>
              <a:t>by statistical adjustment for a large range of economic and demographic characteristics. This striking discovery suggests that</a:t>
            </a:r>
          </a:p>
          <a:p>
            <a:pPr algn="l" fontAlgn="base"/>
            <a:r>
              <a:rPr lang="en-US" sz="1800" b="0" dirty="0">
                <a:solidFill>
                  <a:schemeClr val="bg1"/>
                </a:solidFill>
                <a:effectLst/>
                <a:latin typeface="Georgia" panose="02040502050405020303" pitchFamily="18" charset="0"/>
              </a:rPr>
              <a:t>some of the causes of the U-shape must go beyond standard</a:t>
            </a:r>
          </a:p>
          <a:p>
            <a:pPr algn="l" fontAlgn="base"/>
            <a:r>
              <a:rPr lang="en-US" sz="1800" b="0" dirty="0">
                <a:solidFill>
                  <a:schemeClr val="bg1"/>
                </a:solidFill>
                <a:effectLst/>
                <a:latin typeface="Georgia" panose="02040502050405020303" pitchFamily="18" charset="0"/>
              </a:rPr>
              <a:t>socioeconomic forces.</a:t>
            </a:r>
            <a:endParaRPr lang="en-US" sz="1800" dirty="0">
              <a:solidFill>
                <a:schemeClr val="bg1"/>
              </a:solidFill>
            </a:endParaRPr>
          </a:p>
        </p:txBody>
      </p:sp>
      <p:sp>
        <p:nvSpPr>
          <p:cNvPr id="9" name="TextBox 8">
            <a:extLst>
              <a:ext uri="{FF2B5EF4-FFF2-40B4-BE49-F238E27FC236}">
                <a16:creationId xmlns:a16="http://schemas.microsoft.com/office/drawing/2014/main" id="{A5EF86D9-7A4B-4E68-8DD1-7C3359E8F96F}"/>
              </a:ext>
            </a:extLst>
          </p:cNvPr>
          <p:cNvSpPr txBox="1"/>
          <p:nvPr/>
        </p:nvSpPr>
        <p:spPr>
          <a:xfrm>
            <a:off x="7175651" y="67981"/>
            <a:ext cx="1909205" cy="2585323"/>
          </a:xfrm>
          <a:prstGeom prst="rect">
            <a:avLst/>
          </a:prstGeom>
          <a:solidFill>
            <a:schemeClr val="accent1"/>
          </a:solidFill>
        </p:spPr>
        <p:txBody>
          <a:bodyPr wrap="square">
            <a:spAutoFit/>
          </a:bodyPr>
          <a:lstStyle/>
          <a:p>
            <a:pPr algn="l" fontAlgn="base"/>
            <a:r>
              <a:rPr lang="en-US" sz="1800" dirty="0">
                <a:solidFill>
                  <a:schemeClr val="bg1"/>
                </a:solidFill>
                <a:latin typeface="+mj-lt"/>
              </a:rPr>
              <a:t>P</a:t>
            </a:r>
            <a:r>
              <a:rPr lang="en-US" sz="1800" b="0" i="0" dirty="0">
                <a:solidFill>
                  <a:schemeClr val="bg1"/>
                </a:solidFill>
                <a:effectLst/>
                <a:latin typeface="+mj-lt"/>
              </a:rPr>
              <a:t>roduce an argument – do not simply report summaries of other people’s work, but make one/two points supported by evidence.</a:t>
            </a:r>
          </a:p>
        </p:txBody>
      </p:sp>
    </p:spTree>
    <p:extLst>
      <p:ext uri="{BB962C8B-B14F-4D97-AF65-F5344CB8AC3E}">
        <p14:creationId xmlns:p14="http://schemas.microsoft.com/office/powerpoint/2010/main" val="38684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E5DD9E4-4930-0D9A-4C91-E060CA06C2AE}"/>
              </a:ext>
            </a:extLst>
          </p:cNvPr>
          <p:cNvSpPr>
            <a:spLocks noGrp="1" noChangeArrowheads="1"/>
          </p:cNvSpPr>
          <p:nvPr>
            <p:ph type="title"/>
          </p:nvPr>
        </p:nvSpPr>
        <p:spPr/>
        <p:txBody>
          <a:bodyPr/>
          <a:lstStyle/>
          <a:p>
            <a:r>
              <a:rPr lang="en-US" altLang="en-US"/>
              <a:t>The purpose of a literature review is to:</a:t>
            </a:r>
          </a:p>
        </p:txBody>
      </p:sp>
      <p:sp>
        <p:nvSpPr>
          <p:cNvPr id="12291" name="Content Placeholder 2">
            <a:extLst>
              <a:ext uri="{FF2B5EF4-FFF2-40B4-BE49-F238E27FC236}">
                <a16:creationId xmlns:a16="http://schemas.microsoft.com/office/drawing/2014/main" id="{D8C4525C-07D9-3A94-F0C5-BEBE836ED450}"/>
              </a:ext>
            </a:extLst>
          </p:cNvPr>
          <p:cNvSpPr>
            <a:spLocks noGrp="1" noChangeArrowheads="1"/>
          </p:cNvSpPr>
          <p:nvPr>
            <p:ph idx="1"/>
          </p:nvPr>
        </p:nvSpPr>
        <p:spPr/>
        <p:txBody>
          <a:bodyPr/>
          <a:lstStyle/>
          <a:p>
            <a:r>
              <a:rPr lang="en-US" altLang="en-US" dirty="0"/>
              <a:t>Place each work in the context of its contribution to understanding the research problem being studied.</a:t>
            </a:r>
          </a:p>
          <a:p>
            <a:r>
              <a:rPr lang="en-US" altLang="en-US" dirty="0"/>
              <a:t>Describe the relationship of each work to the others under consideration.</a:t>
            </a:r>
          </a:p>
          <a:p>
            <a:r>
              <a:rPr lang="en-US" altLang="en-US" dirty="0"/>
              <a:t>Identify new ways to interpret prior research.</a:t>
            </a:r>
          </a:p>
          <a:p>
            <a:r>
              <a:rPr lang="en-US" altLang="en-US" dirty="0"/>
              <a:t>Reveal any gaps that exist in the literature.</a:t>
            </a:r>
          </a:p>
          <a:p>
            <a:r>
              <a:rPr lang="en-US" altLang="en-US" dirty="0"/>
              <a:t>Resolve conflicts amongst seemingly contradictory previous studies.</a:t>
            </a:r>
          </a:p>
          <a:p>
            <a:r>
              <a:rPr lang="en-US" altLang="en-US" dirty="0"/>
              <a:t>Identify areas of prior scholarship to prevent duplication of effort.</a:t>
            </a:r>
          </a:p>
          <a:p>
            <a:r>
              <a:rPr lang="en-US" altLang="en-US" dirty="0"/>
              <a:t>Point the way in fulfilling a need for additional research.</a:t>
            </a:r>
          </a:p>
          <a:p>
            <a:r>
              <a:rPr lang="en-US" altLang="en-US" dirty="0"/>
              <a:t>Locate your own research within the context of existing literature [very important].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t>Critical</a:t>
            </a:r>
            <a:r>
              <a:rPr lang="cs-CZ" dirty="0"/>
              <a:t> </a:t>
            </a:r>
            <a:r>
              <a:rPr lang="en-US" dirty="0"/>
              <a:t>literature review</a:t>
            </a:r>
            <a:br>
              <a:rPr lang="en-US" dirty="0"/>
            </a:br>
            <a:endParaRPr lang="en-US" dirty="0"/>
          </a:p>
        </p:txBody>
      </p:sp>
      <p:sp>
        <p:nvSpPr>
          <p:cNvPr id="7" name="Subtitle 6">
            <a:extLst>
              <a:ext uri="{FF2B5EF4-FFF2-40B4-BE49-F238E27FC236}">
                <a16:creationId xmlns:a16="http://schemas.microsoft.com/office/drawing/2014/main" id="{1B1BA9A2-C48E-4CD8-92BF-D27BE433F2B3}"/>
              </a:ext>
            </a:extLst>
          </p:cNvPr>
          <p:cNvSpPr>
            <a:spLocks noGrp="1"/>
          </p:cNvSpPr>
          <p:nvPr>
            <p:ph type="subTitle" idx="1"/>
          </p:nvPr>
        </p:nvSpPr>
        <p:spPr/>
        <p:txBody>
          <a:bodyPr/>
          <a:lstStyle/>
          <a:p>
            <a:endParaRPr lang="en-US" dirty="0"/>
          </a:p>
        </p:txBody>
      </p:sp>
      <p:sp>
        <p:nvSpPr>
          <p:cNvPr id="3" name="Footer Placeholder 1">
            <a:extLst>
              <a:ext uri="{FF2B5EF4-FFF2-40B4-BE49-F238E27FC236}">
                <a16:creationId xmlns:a16="http://schemas.microsoft.com/office/drawing/2014/main" id="{EABB1BD2-615E-C589-B528-BC7A146C4F02}"/>
              </a:ext>
            </a:extLst>
          </p:cNvPr>
          <p:cNvSpPr>
            <a:spLocks noGrp="1"/>
          </p:cNvSpPr>
          <p:nvPr>
            <p:ph type="ftr" sz="quarter" idx="10"/>
          </p:nvPr>
        </p:nvSpPr>
        <p:spPr>
          <a:xfrm>
            <a:off x="540000" y="6228000"/>
            <a:ext cx="5940000" cy="252000"/>
          </a:xfrm>
        </p:spPr>
        <p:txBody>
          <a:bodyPr/>
          <a:lstStyle/>
          <a:p>
            <a:r>
              <a:rPr lang="en-GB" noProof="0" dirty="0"/>
              <a:t>Author: Martin Guzi (2024)</a:t>
            </a:r>
          </a:p>
        </p:txBody>
      </p:sp>
    </p:spTree>
    <p:extLst>
      <p:ext uri="{BB962C8B-B14F-4D97-AF65-F5344CB8AC3E}">
        <p14:creationId xmlns:p14="http://schemas.microsoft.com/office/powerpoint/2010/main" val="3074016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F3EFAC-B0B6-4C47-A601-2A205D0606FA}"/>
              </a:ext>
            </a:extLst>
          </p:cNvPr>
          <p:cNvSpPr>
            <a:spLocks noGrp="1"/>
          </p:cNvSpPr>
          <p:nvPr>
            <p:ph type="title"/>
          </p:nvPr>
        </p:nvSpPr>
        <p:spPr/>
        <p:txBody>
          <a:bodyPr/>
          <a:lstStyle/>
          <a:p>
            <a:r>
              <a:rPr lang="en-US" dirty="0"/>
              <a:t>Tips for writing</a:t>
            </a:r>
            <a:endParaRPr lang="cs-CZ" dirty="0"/>
          </a:p>
        </p:txBody>
      </p:sp>
      <p:sp>
        <p:nvSpPr>
          <p:cNvPr id="6" name="Content Placeholder 5">
            <a:extLst>
              <a:ext uri="{FF2B5EF4-FFF2-40B4-BE49-F238E27FC236}">
                <a16:creationId xmlns:a16="http://schemas.microsoft.com/office/drawing/2014/main" id="{0E23090C-FB03-41EC-8041-C81B19F81ADF}"/>
              </a:ext>
            </a:extLst>
          </p:cNvPr>
          <p:cNvSpPr>
            <a:spLocks noGrp="1"/>
          </p:cNvSpPr>
          <p:nvPr>
            <p:ph idx="1"/>
          </p:nvPr>
        </p:nvSpPr>
        <p:spPr/>
        <p:txBody>
          <a:bodyPr/>
          <a:lstStyle/>
          <a:p>
            <a:pPr>
              <a:lnSpc>
                <a:spcPct val="150000"/>
              </a:lnSpc>
            </a:pPr>
            <a:r>
              <a:rPr lang="en-US" sz="2000" dirty="0"/>
              <a:t>Literature review should help you to make a voice.</a:t>
            </a:r>
          </a:p>
          <a:p>
            <a:pPr>
              <a:lnSpc>
                <a:spcPct val="150000"/>
              </a:lnSpc>
            </a:pPr>
            <a:r>
              <a:rPr lang="en-US" sz="2000" dirty="0"/>
              <a:t>avoid the repetitive use of author says, finds, proposes etc.</a:t>
            </a:r>
          </a:p>
          <a:p>
            <a:pPr>
              <a:lnSpc>
                <a:spcPct val="150000"/>
              </a:lnSpc>
            </a:pPr>
            <a:r>
              <a:rPr lang="en-US" sz="2000" dirty="0"/>
              <a:t>made the writing more authoritative – remove the author’s own view via ‘therefore’</a:t>
            </a:r>
          </a:p>
          <a:p>
            <a:pPr>
              <a:lnSpc>
                <a:spcPct val="150000"/>
              </a:lnSpc>
            </a:pPr>
            <a:r>
              <a:rPr lang="en-US" sz="2000" dirty="0"/>
              <a:t>move some sentences from passive to active voice.</a:t>
            </a:r>
          </a:p>
          <a:p>
            <a:pPr>
              <a:lnSpc>
                <a:spcPct val="150000"/>
              </a:lnSpc>
            </a:pPr>
            <a:r>
              <a:rPr lang="en-US" sz="2000" dirty="0"/>
              <a:t>highlight the most important work that the author is using</a:t>
            </a:r>
          </a:p>
          <a:p>
            <a:pPr>
              <a:lnSpc>
                <a:spcPct val="150000"/>
              </a:lnSpc>
            </a:pPr>
            <a:r>
              <a:rPr lang="en-US" sz="2000" dirty="0"/>
              <a:t>produce an argument – I’m not simply reporting summaries of other people’s work, but have made two points supported by evidence.</a:t>
            </a:r>
          </a:p>
          <a:p>
            <a:pPr>
              <a:lnSpc>
                <a:spcPct val="150000"/>
              </a:lnSpc>
            </a:pPr>
            <a:endParaRPr lang="cs-CZ" sz="2000" dirty="0"/>
          </a:p>
        </p:txBody>
      </p:sp>
    </p:spTree>
    <p:extLst>
      <p:ext uri="{BB962C8B-B14F-4D97-AF65-F5344CB8AC3E}">
        <p14:creationId xmlns:p14="http://schemas.microsoft.com/office/powerpoint/2010/main" val="254269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4" name="Text Placeholder 3">
            <a:extLst>
              <a:ext uri="{FF2B5EF4-FFF2-40B4-BE49-F238E27FC236}">
                <a16:creationId xmlns:a16="http://schemas.microsoft.com/office/drawing/2014/main" id="{92D5287B-F200-EE1F-88BB-2CE72A21105B}"/>
              </a:ext>
            </a:extLst>
          </p:cNvPr>
          <p:cNvSpPr>
            <a:spLocks noGrp="1"/>
          </p:cNvSpPr>
          <p:nvPr>
            <p:ph type="body" sz="quarter" idx="13"/>
          </p:nvPr>
        </p:nvSpPr>
        <p:spPr/>
        <p:txBody>
          <a:bodyPr/>
          <a:lstStyle/>
          <a:p>
            <a:endParaRPr lang="en-US"/>
          </a:p>
        </p:txBody>
      </p:sp>
      <p:sp>
        <p:nvSpPr>
          <p:cNvPr id="179" name="Google Shape;179;p38"/>
          <p:cNvSpPr txBox="1">
            <a:spLocks noGrp="1"/>
          </p:cNvSpPr>
          <p:nvPr>
            <p:ph type="title" idx="4294967295"/>
          </p:nvPr>
        </p:nvSpPr>
        <p:spPr>
          <a:xfrm>
            <a:off x="311150" y="986334"/>
            <a:ext cx="8521700" cy="1122363"/>
          </a:xfrm>
        </p:spPr>
        <p:txBody>
          <a:bodyPr>
            <a:noAutofit/>
          </a:bodyPr>
          <a:lstStyle/>
          <a:p>
            <a:pPr lvl="0" algn="ctr">
              <a:lnSpc>
                <a:spcPct val="150000"/>
              </a:lnSpc>
            </a:pPr>
            <a:r>
              <a:rPr lang="en-US" sz="2800" dirty="0">
                <a:solidFill>
                  <a:schemeClr val="bg1"/>
                </a:solidFill>
              </a:rPr>
              <a:t>Repetition is a part of academic writing—</a:t>
            </a:r>
            <a:br>
              <a:rPr lang="en-US" sz="2800" dirty="0">
                <a:solidFill>
                  <a:schemeClr val="bg1"/>
                </a:solidFill>
              </a:rPr>
            </a:br>
            <a:r>
              <a:rPr lang="en-US" sz="2800" dirty="0">
                <a:solidFill>
                  <a:schemeClr val="bg1"/>
                </a:solidFill>
              </a:rPr>
              <a:t>for example, summarizing earlier information in the conclusion—but it’s important to avoid unnecessary repetition. Make sure that none of your sentences are repeating a point you’ve already made in different words.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FF4929E-B798-4A4D-959B-A276AAF9E7E5}"/>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929C6A96-AE79-43DE-B14A-9C163133C78D}"/>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Title 3">
            <a:extLst>
              <a:ext uri="{FF2B5EF4-FFF2-40B4-BE49-F238E27FC236}">
                <a16:creationId xmlns:a16="http://schemas.microsoft.com/office/drawing/2014/main" id="{3315E1CD-6842-4539-9D12-3F468FF08926}"/>
              </a:ext>
            </a:extLst>
          </p:cNvPr>
          <p:cNvSpPr>
            <a:spLocks noGrp="1"/>
          </p:cNvSpPr>
          <p:nvPr>
            <p:ph type="title"/>
          </p:nvPr>
        </p:nvSpPr>
        <p:spPr>
          <a:xfrm>
            <a:off x="540000" y="152212"/>
            <a:ext cx="8064900" cy="451576"/>
          </a:xfrm>
        </p:spPr>
        <p:txBody>
          <a:bodyPr/>
          <a:lstStyle/>
          <a:p>
            <a:r>
              <a:rPr lang="en-US" dirty="0"/>
              <a:t>The following reading strategies can help you to identify the argument of a source</a:t>
            </a:r>
          </a:p>
        </p:txBody>
      </p:sp>
      <p:sp>
        <p:nvSpPr>
          <p:cNvPr id="5" name="Content Placeholder 4">
            <a:extLst>
              <a:ext uri="{FF2B5EF4-FFF2-40B4-BE49-F238E27FC236}">
                <a16:creationId xmlns:a16="http://schemas.microsoft.com/office/drawing/2014/main" id="{38BB174C-F57C-40D6-9B3C-81DF051E31D1}"/>
              </a:ext>
            </a:extLst>
          </p:cNvPr>
          <p:cNvSpPr>
            <a:spLocks noGrp="1"/>
          </p:cNvSpPr>
          <p:nvPr>
            <p:ph idx="1"/>
          </p:nvPr>
        </p:nvSpPr>
        <p:spPr>
          <a:xfrm>
            <a:off x="540000" y="1221527"/>
            <a:ext cx="7773362" cy="4610473"/>
          </a:xfrm>
        </p:spPr>
        <p:txBody>
          <a:bodyPr/>
          <a:lstStyle/>
          <a:p>
            <a:r>
              <a:rPr lang="en-US" sz="2000" dirty="0"/>
              <a:t>Identify the author’s thesis (central claim or purpose) or research question. Both the </a:t>
            </a:r>
            <a:r>
              <a:rPr lang="en-US" sz="2000" dirty="0">
                <a:solidFill>
                  <a:schemeClr val="accent1"/>
                </a:solidFill>
              </a:rPr>
              <a:t>introduction</a:t>
            </a:r>
            <a:r>
              <a:rPr lang="en-US" sz="2000" dirty="0"/>
              <a:t> and the </a:t>
            </a:r>
            <a:r>
              <a:rPr lang="en-US" sz="2000" dirty="0">
                <a:solidFill>
                  <a:schemeClr val="accent1"/>
                </a:solidFill>
              </a:rPr>
              <a:t>conclusion</a:t>
            </a:r>
            <a:r>
              <a:rPr lang="en-US" sz="2000" dirty="0"/>
              <a:t> can help you with this task. </a:t>
            </a:r>
          </a:p>
          <a:p>
            <a:r>
              <a:rPr lang="en-US" sz="2000" dirty="0"/>
              <a:t>Look for </a:t>
            </a:r>
            <a:r>
              <a:rPr lang="en-US" sz="2000" dirty="0">
                <a:solidFill>
                  <a:schemeClr val="accent1"/>
                </a:solidFill>
              </a:rPr>
              <a:t>repetition</a:t>
            </a:r>
            <a:r>
              <a:rPr lang="en-US" sz="2000" dirty="0"/>
              <a:t> of key terms or ideas, especially those occurring in the thesis. Follow them through the text and examine what the author does with them. </a:t>
            </a:r>
          </a:p>
          <a:p>
            <a:r>
              <a:rPr lang="en-US" sz="2000" dirty="0"/>
              <a:t>Notice whether and how a </a:t>
            </a:r>
            <a:r>
              <a:rPr lang="en-US" sz="2000" dirty="0">
                <a:solidFill>
                  <a:schemeClr val="accent1"/>
                </a:solidFill>
              </a:rPr>
              <a:t>theory</a:t>
            </a:r>
            <a:r>
              <a:rPr lang="en-US" sz="2000" dirty="0"/>
              <a:t> is used to interpret evidence. Identify the </a:t>
            </a:r>
            <a:r>
              <a:rPr lang="en-US" sz="2000" dirty="0">
                <a:solidFill>
                  <a:schemeClr val="accent1"/>
                </a:solidFill>
              </a:rPr>
              <a:t>method</a:t>
            </a:r>
            <a:r>
              <a:rPr lang="en-US" sz="2000" dirty="0"/>
              <a:t> used to investigate the problem/s addressed in the text. </a:t>
            </a:r>
          </a:p>
          <a:p>
            <a:r>
              <a:rPr lang="en-US" sz="2000" dirty="0"/>
              <a:t>Notice how the text is laid out and organized. What are the main sections? What is </a:t>
            </a:r>
            <a:r>
              <a:rPr lang="en-US" sz="2000" dirty="0">
                <a:solidFill>
                  <a:schemeClr val="accent1"/>
                </a:solidFill>
              </a:rPr>
              <a:t>emphasized</a:t>
            </a:r>
            <a:r>
              <a:rPr lang="en-US" sz="2000" dirty="0"/>
              <a:t>? Why? Accounting for why will help you move beyond listing contents and toward accounting for argument. Look also for paragraphs that summarize the argument.</a:t>
            </a:r>
          </a:p>
        </p:txBody>
      </p:sp>
    </p:spTree>
    <p:extLst>
      <p:ext uri="{BB962C8B-B14F-4D97-AF65-F5344CB8AC3E}">
        <p14:creationId xmlns:p14="http://schemas.microsoft.com/office/powerpoint/2010/main" val="355032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744DFA-48A7-778C-4B0F-A25D42C30433}"/>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50F23744-B6A1-88AB-02D4-AA932B442642}"/>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4" name="Title 3">
            <a:extLst>
              <a:ext uri="{FF2B5EF4-FFF2-40B4-BE49-F238E27FC236}">
                <a16:creationId xmlns:a16="http://schemas.microsoft.com/office/drawing/2014/main" id="{A50C19FE-29D9-C306-114C-DE24C3841A93}"/>
              </a:ext>
            </a:extLst>
          </p:cNvPr>
          <p:cNvSpPr>
            <a:spLocks noGrp="1"/>
          </p:cNvSpPr>
          <p:nvPr>
            <p:ph type="title"/>
          </p:nvPr>
        </p:nvSpPr>
        <p:spPr/>
        <p:txBody>
          <a:bodyPr/>
          <a:lstStyle/>
          <a:p>
            <a:r>
              <a:rPr lang="en-US" dirty="0"/>
              <a:t>In your literature review you might:</a:t>
            </a:r>
          </a:p>
        </p:txBody>
      </p:sp>
      <p:sp>
        <p:nvSpPr>
          <p:cNvPr id="5" name="Content Placeholder 4">
            <a:extLst>
              <a:ext uri="{FF2B5EF4-FFF2-40B4-BE49-F238E27FC236}">
                <a16:creationId xmlns:a16="http://schemas.microsoft.com/office/drawing/2014/main" id="{0A917C99-3FAF-A41B-8E97-7A678FB8B7EB}"/>
              </a:ext>
            </a:extLst>
          </p:cNvPr>
          <p:cNvSpPr>
            <a:spLocks noGrp="1"/>
          </p:cNvSpPr>
          <p:nvPr>
            <p:ph idx="1"/>
          </p:nvPr>
        </p:nvSpPr>
        <p:spPr/>
        <p:txBody>
          <a:bodyPr/>
          <a:lstStyle/>
          <a:p>
            <a:pPr>
              <a:lnSpc>
                <a:spcPct val="100000"/>
              </a:lnSpc>
            </a:pPr>
            <a:r>
              <a:rPr lang="en-US" sz="2400" dirty="0"/>
              <a:t>Give a </a:t>
            </a:r>
            <a:r>
              <a:rPr lang="en-US" sz="2400" dirty="0">
                <a:solidFill>
                  <a:schemeClr val="tx2"/>
                </a:solidFill>
              </a:rPr>
              <a:t>new interpretation </a:t>
            </a:r>
            <a:r>
              <a:rPr lang="en-US" sz="2400" dirty="0"/>
              <a:t>of old material or combine new with old interpretations,</a:t>
            </a:r>
          </a:p>
          <a:p>
            <a:pPr>
              <a:lnSpc>
                <a:spcPct val="100000"/>
              </a:lnSpc>
            </a:pPr>
            <a:r>
              <a:rPr lang="en-US" sz="2400" dirty="0"/>
              <a:t>Trace the intellectual progression of the field, including </a:t>
            </a:r>
            <a:r>
              <a:rPr lang="en-US" sz="2400" dirty="0">
                <a:solidFill>
                  <a:schemeClr val="tx2"/>
                </a:solidFill>
              </a:rPr>
              <a:t>major debates</a:t>
            </a:r>
            <a:r>
              <a:rPr lang="en-US" sz="2400" dirty="0"/>
              <a:t>,</a:t>
            </a:r>
          </a:p>
          <a:p>
            <a:pPr>
              <a:lnSpc>
                <a:spcPct val="100000"/>
              </a:lnSpc>
            </a:pPr>
            <a:r>
              <a:rPr lang="en-US" sz="2400" dirty="0"/>
              <a:t>Depending on the situation, evaluate the sources and advise the reader on the </a:t>
            </a:r>
            <a:r>
              <a:rPr lang="en-US" sz="2400" dirty="0">
                <a:solidFill>
                  <a:schemeClr val="tx2"/>
                </a:solidFill>
              </a:rPr>
              <a:t>most pertinent or relevant research</a:t>
            </a:r>
            <a:r>
              <a:rPr lang="en-US" sz="2400" dirty="0"/>
              <a:t>, or</a:t>
            </a:r>
          </a:p>
          <a:p>
            <a:pPr>
              <a:lnSpc>
                <a:spcPct val="100000"/>
              </a:lnSpc>
            </a:pPr>
            <a:r>
              <a:rPr lang="en-US" sz="2400" dirty="0"/>
              <a:t>Usually in the conclusion of a literature review, identify </a:t>
            </a:r>
            <a:r>
              <a:rPr lang="en-US" sz="2400" dirty="0">
                <a:solidFill>
                  <a:schemeClr val="tx2"/>
                </a:solidFill>
              </a:rPr>
              <a:t>where gaps exist </a:t>
            </a:r>
            <a:r>
              <a:rPr lang="en-US" sz="2400" dirty="0"/>
              <a:t>in how a problem has been researched to date.</a:t>
            </a:r>
          </a:p>
          <a:p>
            <a:pPr>
              <a:lnSpc>
                <a:spcPct val="100000"/>
              </a:lnSpc>
            </a:pPr>
            <a:endParaRPr lang="en-US" sz="2400" dirty="0"/>
          </a:p>
        </p:txBody>
      </p:sp>
    </p:spTree>
    <p:extLst>
      <p:ext uri="{BB962C8B-B14F-4D97-AF65-F5344CB8AC3E}">
        <p14:creationId xmlns:p14="http://schemas.microsoft.com/office/powerpoint/2010/main" val="129010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78B2DF-B56D-57ED-05BF-C21E674A12C7}"/>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6EC0C464-9D9F-3A67-6B16-FE3CAEE935BD}"/>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Title 3">
            <a:extLst>
              <a:ext uri="{FF2B5EF4-FFF2-40B4-BE49-F238E27FC236}">
                <a16:creationId xmlns:a16="http://schemas.microsoft.com/office/drawing/2014/main" id="{66073FCB-D7C8-3ABC-3FF2-AC39F475ED07}"/>
              </a:ext>
            </a:extLst>
          </p:cNvPr>
          <p:cNvSpPr>
            <a:spLocks noGrp="1"/>
          </p:cNvSpPr>
          <p:nvPr>
            <p:ph type="title"/>
          </p:nvPr>
        </p:nvSpPr>
        <p:spPr/>
        <p:txBody>
          <a:bodyPr/>
          <a:lstStyle/>
          <a:p>
            <a:r>
              <a:rPr lang="en-US" dirty="0"/>
              <a:t>Questions Your Literature Review Should Answer</a:t>
            </a:r>
          </a:p>
        </p:txBody>
      </p:sp>
      <p:sp>
        <p:nvSpPr>
          <p:cNvPr id="5" name="Content Placeholder 4">
            <a:extLst>
              <a:ext uri="{FF2B5EF4-FFF2-40B4-BE49-F238E27FC236}">
                <a16:creationId xmlns:a16="http://schemas.microsoft.com/office/drawing/2014/main" id="{31E82068-850E-14AE-1ECB-22FB48FA3543}"/>
              </a:ext>
            </a:extLst>
          </p:cNvPr>
          <p:cNvSpPr>
            <a:spLocks noGrp="1"/>
          </p:cNvSpPr>
          <p:nvPr>
            <p:ph idx="1"/>
          </p:nvPr>
        </p:nvSpPr>
        <p:spPr>
          <a:xfrm>
            <a:off x="540000" y="1692002"/>
            <a:ext cx="8384544" cy="4139998"/>
          </a:xfrm>
        </p:spPr>
        <p:txBody>
          <a:bodyPr/>
          <a:lstStyle/>
          <a:p>
            <a:pPr>
              <a:lnSpc>
                <a:spcPct val="150000"/>
              </a:lnSpc>
            </a:pPr>
            <a:r>
              <a:rPr lang="en-US" sz="2400" dirty="0"/>
              <a:t>What do we already know about this specific topic? </a:t>
            </a:r>
          </a:p>
          <a:p>
            <a:pPr>
              <a:lnSpc>
                <a:spcPct val="150000"/>
              </a:lnSpc>
            </a:pPr>
            <a:r>
              <a:rPr lang="en-US" sz="2400" dirty="0"/>
              <a:t>What are the characteristics of the key concepts or the main factors or variables? </a:t>
            </a:r>
          </a:p>
          <a:p>
            <a:pPr>
              <a:lnSpc>
                <a:spcPct val="150000"/>
              </a:lnSpc>
            </a:pPr>
            <a:r>
              <a:rPr lang="en-US" sz="2400" dirty="0"/>
              <a:t>What are the relationships between these key concepts, factors or variables? </a:t>
            </a:r>
          </a:p>
          <a:p>
            <a:pPr>
              <a:lnSpc>
                <a:spcPct val="150000"/>
              </a:lnSpc>
            </a:pPr>
            <a:r>
              <a:rPr lang="en-US" sz="2400" dirty="0"/>
              <a:t>What are the existing theories? </a:t>
            </a:r>
          </a:p>
          <a:p>
            <a:pPr>
              <a:lnSpc>
                <a:spcPct val="150000"/>
              </a:lnSpc>
            </a:pPr>
            <a:r>
              <a:rPr lang="en-US" sz="2400" dirty="0"/>
              <a:t>Where are the inconsistencies or other shortcomings in our knowledge and understanding? </a:t>
            </a:r>
          </a:p>
          <a:p>
            <a:pPr>
              <a:lnSpc>
                <a:spcPct val="150000"/>
              </a:lnSpc>
            </a:pPr>
            <a:endParaRPr lang="en-US" sz="2400" dirty="0"/>
          </a:p>
        </p:txBody>
      </p:sp>
    </p:spTree>
    <p:extLst>
      <p:ext uri="{BB962C8B-B14F-4D97-AF65-F5344CB8AC3E}">
        <p14:creationId xmlns:p14="http://schemas.microsoft.com/office/powerpoint/2010/main" val="3687352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18AFA2-0F96-A346-830A-AC1AD5ED8BAF}"/>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E724CAC6-0FA3-F3B3-9128-1637ADF5E486}"/>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Title 3">
            <a:extLst>
              <a:ext uri="{FF2B5EF4-FFF2-40B4-BE49-F238E27FC236}">
                <a16:creationId xmlns:a16="http://schemas.microsoft.com/office/drawing/2014/main" id="{9D3A0A6F-9556-A7B8-CE0D-A5176F72DB7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4A8D62C1-9F3E-24CB-F720-E0319CACD104}"/>
              </a:ext>
            </a:extLst>
          </p:cNvPr>
          <p:cNvSpPr>
            <a:spLocks noGrp="1"/>
          </p:cNvSpPr>
          <p:nvPr>
            <p:ph idx="1"/>
          </p:nvPr>
        </p:nvSpPr>
        <p:spPr/>
        <p:txBody>
          <a:bodyPr/>
          <a:lstStyle/>
          <a:p>
            <a:pPr>
              <a:lnSpc>
                <a:spcPct val="150000"/>
              </a:lnSpc>
            </a:pPr>
            <a:r>
              <a:rPr lang="en-US" sz="2400" dirty="0"/>
              <a:t>What research designs or methods seem unsatisfactory? What views need to be (further) tested? </a:t>
            </a:r>
          </a:p>
          <a:p>
            <a:pPr>
              <a:lnSpc>
                <a:spcPct val="150000"/>
              </a:lnSpc>
            </a:pPr>
            <a:r>
              <a:rPr lang="en-US" sz="2400" dirty="0"/>
              <a:t>What evidence is lacking, inconclusive, contradictory or too limited? </a:t>
            </a:r>
          </a:p>
          <a:p>
            <a:pPr>
              <a:lnSpc>
                <a:spcPct val="150000"/>
              </a:lnSpc>
            </a:pPr>
            <a:r>
              <a:rPr lang="en-US" sz="2400" dirty="0"/>
              <a:t>Why study (further) the research problem? </a:t>
            </a:r>
          </a:p>
          <a:p>
            <a:pPr>
              <a:lnSpc>
                <a:spcPct val="150000"/>
              </a:lnSpc>
            </a:pPr>
            <a:r>
              <a:rPr lang="en-US" sz="2400" dirty="0"/>
              <a:t>What contribution can the present study be expected to make?</a:t>
            </a:r>
          </a:p>
        </p:txBody>
      </p:sp>
    </p:spTree>
    <p:extLst>
      <p:ext uri="{BB962C8B-B14F-4D97-AF65-F5344CB8AC3E}">
        <p14:creationId xmlns:p14="http://schemas.microsoft.com/office/powerpoint/2010/main" val="2325897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FD19A5-C6A2-F0CF-B562-F1058C1A20CF}"/>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81AE66E6-00AF-69BD-B993-87236C067909}"/>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5" name="Content Placeholder 4">
            <a:extLst>
              <a:ext uri="{FF2B5EF4-FFF2-40B4-BE49-F238E27FC236}">
                <a16:creationId xmlns:a16="http://schemas.microsoft.com/office/drawing/2014/main" id="{6C08F998-0307-DAFC-1253-46F2B4C9729E}"/>
              </a:ext>
            </a:extLst>
          </p:cNvPr>
          <p:cNvSpPr>
            <a:spLocks noGrp="1"/>
          </p:cNvSpPr>
          <p:nvPr>
            <p:ph idx="1"/>
          </p:nvPr>
        </p:nvSpPr>
        <p:spPr>
          <a:xfrm>
            <a:off x="539999" y="825910"/>
            <a:ext cx="8328697" cy="5402089"/>
          </a:xfrm>
        </p:spPr>
        <p:txBody>
          <a:bodyPr/>
          <a:lstStyle/>
          <a:p>
            <a:r>
              <a:rPr lang="en-US" sz="1800" dirty="0"/>
              <a:t>Start broad and then </a:t>
            </a:r>
            <a:r>
              <a:rPr lang="en-US" sz="1800" dirty="0">
                <a:solidFill>
                  <a:srgbClr val="0000DC"/>
                </a:solidFill>
              </a:rPr>
              <a:t>narrow down </a:t>
            </a:r>
            <a:r>
              <a:rPr lang="en-US" sz="1800" dirty="0"/>
              <a:t>to more specific information.</a:t>
            </a:r>
          </a:p>
          <a:p>
            <a:r>
              <a:rPr lang="en-US" sz="1800" dirty="0"/>
              <a:t>When appropriate, cite two or more sources for a single point.</a:t>
            </a:r>
          </a:p>
          <a:p>
            <a:r>
              <a:rPr lang="en-US" sz="1800" dirty="0">
                <a:solidFill>
                  <a:srgbClr val="0000DC"/>
                </a:solidFill>
              </a:rPr>
              <a:t>Use quotes </a:t>
            </a:r>
            <a:r>
              <a:rPr lang="en-US" sz="1800" dirty="0"/>
              <a:t>(direct citation) at least once in the text. Quotations for definitions are okay, but reserve quotes for when an author says something so well that you couldn’t possibly phrase it differently. Never use quotes for statistics.</a:t>
            </a:r>
          </a:p>
          <a:p>
            <a:r>
              <a:rPr lang="en-US" sz="1800" dirty="0">
                <a:solidFill>
                  <a:srgbClr val="0000DC"/>
                </a:solidFill>
              </a:rPr>
              <a:t>Paraphrase</a:t>
            </a:r>
            <a:r>
              <a:rPr lang="en-US" sz="1800" dirty="0"/>
              <a:t> when you need to relate the specific details within an article, and try to paraphrase it in a way that is understandable to your audience.</a:t>
            </a:r>
          </a:p>
          <a:p>
            <a:r>
              <a:rPr lang="en-US" sz="1800" dirty="0"/>
              <a:t>Include only the aspects of the study that are relevant to your literature review. Don’t insert extra facts about a study just to take up space.</a:t>
            </a:r>
          </a:p>
          <a:p>
            <a:r>
              <a:rPr lang="en-US" sz="1800" dirty="0"/>
              <a:t>Avoid using </a:t>
            </a:r>
            <a:r>
              <a:rPr lang="en-US" sz="1800" dirty="0">
                <a:solidFill>
                  <a:srgbClr val="0000DC"/>
                </a:solidFill>
              </a:rPr>
              <a:t>informal language </a:t>
            </a:r>
            <a:r>
              <a:rPr lang="en-US" sz="1800" dirty="0"/>
              <a:t>like contractions, idioms, rhetorical questions.</a:t>
            </a:r>
          </a:p>
          <a:p>
            <a:r>
              <a:rPr lang="en-US" sz="1800" dirty="0">
                <a:solidFill>
                  <a:srgbClr val="0000DC"/>
                </a:solidFill>
              </a:rPr>
              <a:t>Support your arguments </a:t>
            </a:r>
            <a:r>
              <a:rPr lang="en-US" sz="1800" dirty="0"/>
              <a:t>with specific empirical or theoretical facts. </a:t>
            </a:r>
          </a:p>
          <a:p>
            <a:r>
              <a:rPr lang="en-US" sz="1800" dirty="0"/>
              <a:t>Point out consistent findings and </a:t>
            </a:r>
            <a:r>
              <a:rPr lang="en-US" sz="1800" dirty="0">
                <a:solidFill>
                  <a:srgbClr val="0000DC"/>
                </a:solidFill>
              </a:rPr>
              <a:t>emphasize</a:t>
            </a:r>
            <a:r>
              <a:rPr lang="en-US" sz="1800" dirty="0"/>
              <a:t> stronger studies over weaker ones.</a:t>
            </a:r>
          </a:p>
          <a:p>
            <a:r>
              <a:rPr lang="en-US" sz="1800" dirty="0"/>
              <a:t>Point out important </a:t>
            </a:r>
            <a:r>
              <a:rPr lang="en-US" sz="1800" dirty="0">
                <a:solidFill>
                  <a:srgbClr val="0000DC"/>
                </a:solidFill>
              </a:rPr>
              <a:t>strengths and weaknesses </a:t>
            </a:r>
            <a:r>
              <a:rPr lang="en-US" sz="1800" dirty="0"/>
              <a:t>of research studies, as well as contradictions and inconsistent findings.</a:t>
            </a:r>
          </a:p>
          <a:p>
            <a:r>
              <a:rPr lang="en-US" sz="1800" dirty="0"/>
              <a:t>You can </a:t>
            </a:r>
            <a:r>
              <a:rPr lang="en-US" sz="1800" dirty="0">
                <a:solidFill>
                  <a:srgbClr val="0000DC"/>
                </a:solidFill>
              </a:rPr>
              <a:t>use first-person </a:t>
            </a:r>
            <a:r>
              <a:rPr lang="en-US" sz="1800" dirty="0"/>
              <a:t>language like “I” to distinguish your ideas from your sources.</a:t>
            </a:r>
          </a:p>
        </p:txBody>
      </p:sp>
      <p:sp>
        <p:nvSpPr>
          <p:cNvPr id="8" name="Title 3">
            <a:extLst>
              <a:ext uri="{FF2B5EF4-FFF2-40B4-BE49-F238E27FC236}">
                <a16:creationId xmlns:a16="http://schemas.microsoft.com/office/drawing/2014/main" id="{C0586A4E-CF6A-6408-CD90-E576E109ACAE}"/>
              </a:ext>
            </a:extLst>
          </p:cNvPr>
          <p:cNvSpPr>
            <a:spLocks noGrp="1"/>
          </p:cNvSpPr>
          <p:nvPr>
            <p:ph type="title"/>
          </p:nvPr>
        </p:nvSpPr>
        <p:spPr>
          <a:xfrm>
            <a:off x="539999" y="178425"/>
            <a:ext cx="8064900" cy="451576"/>
          </a:xfrm>
        </p:spPr>
        <p:txBody>
          <a:bodyPr/>
          <a:lstStyle/>
          <a:p>
            <a:r>
              <a:rPr lang="en-US" sz="2400" dirty="0"/>
              <a:t>Tips for writing the body of your literature review</a:t>
            </a:r>
          </a:p>
        </p:txBody>
      </p:sp>
    </p:spTree>
    <p:extLst>
      <p:ext uri="{BB962C8B-B14F-4D97-AF65-F5344CB8AC3E}">
        <p14:creationId xmlns:p14="http://schemas.microsoft.com/office/powerpoint/2010/main" val="1388847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18C9-C0E2-5191-1157-BE040D2A55AD}"/>
              </a:ext>
            </a:extLst>
          </p:cNvPr>
          <p:cNvSpPr>
            <a:spLocks noGrp="1"/>
          </p:cNvSpPr>
          <p:nvPr>
            <p:ph type="title"/>
          </p:nvPr>
        </p:nvSpPr>
        <p:spPr>
          <a:xfrm>
            <a:off x="492701" y="210756"/>
            <a:ext cx="7809285" cy="1097280"/>
          </a:xfrm>
        </p:spPr>
        <p:txBody>
          <a:bodyPr anchor="ctr">
            <a:normAutofit fontScale="90000"/>
          </a:bodyPr>
          <a:lstStyle/>
          <a:p>
            <a:r>
              <a:rPr lang="en-GB" sz="3600" dirty="0">
                <a:latin typeface="Harding"/>
              </a:rPr>
              <a:t>Sentence length matters</a:t>
            </a:r>
            <a:br>
              <a:rPr lang="en-GB" sz="3600" dirty="0">
                <a:latin typeface="Harding"/>
              </a:rPr>
            </a:br>
            <a:r>
              <a:rPr lang="en-GB" sz="3600" dirty="0">
                <a:latin typeface="Harding"/>
                <a:hlinkClick r:id="rId2"/>
              </a:rPr>
              <a:t>https://www.musical-sentences.com/</a:t>
            </a:r>
            <a:r>
              <a:rPr lang="en-GB" sz="3600" dirty="0">
                <a:latin typeface="Harding"/>
              </a:rPr>
              <a:t> </a:t>
            </a:r>
            <a:br>
              <a:rPr lang="en-GB" sz="3600" dirty="0">
                <a:latin typeface="Harding"/>
              </a:rPr>
            </a:br>
            <a:endParaRPr lang="en-GB" sz="3600" dirty="0">
              <a:latin typeface="Harding"/>
            </a:endParaRPr>
          </a:p>
        </p:txBody>
      </p:sp>
      <p:sp>
        <p:nvSpPr>
          <p:cNvPr id="3" name="Content Placeholder 2">
            <a:extLst>
              <a:ext uri="{FF2B5EF4-FFF2-40B4-BE49-F238E27FC236}">
                <a16:creationId xmlns:a16="http://schemas.microsoft.com/office/drawing/2014/main" id="{9FE2707E-C320-05BE-5891-BCE2ED604F23}"/>
              </a:ext>
            </a:extLst>
          </p:cNvPr>
          <p:cNvSpPr>
            <a:spLocks noGrp="1"/>
          </p:cNvSpPr>
          <p:nvPr>
            <p:ph idx="1"/>
          </p:nvPr>
        </p:nvSpPr>
        <p:spPr>
          <a:xfrm>
            <a:off x="3490721" y="1234440"/>
            <a:ext cx="5170932" cy="1097280"/>
          </a:xfrm>
        </p:spPr>
        <p:txBody>
          <a:bodyPr anchor="ctr">
            <a:normAutofit/>
          </a:bodyPr>
          <a:lstStyle/>
          <a:p>
            <a:endParaRPr lang="en-GB" sz="900" dirty="0"/>
          </a:p>
        </p:txBody>
      </p:sp>
      <p:pic>
        <p:nvPicPr>
          <p:cNvPr id="6" name="Picture 5">
            <a:extLst>
              <a:ext uri="{FF2B5EF4-FFF2-40B4-BE49-F238E27FC236}">
                <a16:creationId xmlns:a16="http://schemas.microsoft.com/office/drawing/2014/main" id="{155366DA-1161-2ECA-342B-B4122991F67A}"/>
              </a:ext>
            </a:extLst>
          </p:cNvPr>
          <p:cNvPicPr>
            <a:picLocks noChangeAspect="1"/>
          </p:cNvPicPr>
          <p:nvPr/>
        </p:nvPicPr>
        <p:blipFill>
          <a:blip r:embed="rId3"/>
          <a:stretch>
            <a:fillRect/>
          </a:stretch>
        </p:blipFill>
        <p:spPr>
          <a:xfrm>
            <a:off x="0" y="1260141"/>
            <a:ext cx="9214674" cy="4469116"/>
          </a:xfrm>
          <a:prstGeom prst="rect">
            <a:avLst/>
          </a:prstGeom>
        </p:spPr>
      </p:pic>
      <p:pic>
        <p:nvPicPr>
          <p:cNvPr id="7" name="Picture 6">
            <a:extLst>
              <a:ext uri="{FF2B5EF4-FFF2-40B4-BE49-F238E27FC236}">
                <a16:creationId xmlns:a16="http://schemas.microsoft.com/office/drawing/2014/main" id="{5BAB5F2A-ADFA-1EF0-ACD3-B23264BF11AF}"/>
              </a:ext>
            </a:extLst>
          </p:cNvPr>
          <p:cNvPicPr>
            <a:picLocks noChangeAspect="1"/>
          </p:cNvPicPr>
          <p:nvPr/>
        </p:nvPicPr>
        <p:blipFill>
          <a:blip r:embed="rId4"/>
          <a:stretch>
            <a:fillRect/>
          </a:stretch>
        </p:blipFill>
        <p:spPr>
          <a:xfrm>
            <a:off x="152036" y="1234440"/>
            <a:ext cx="8991964" cy="4400646"/>
          </a:xfrm>
          <a:prstGeom prst="rect">
            <a:avLst/>
          </a:prstGeom>
        </p:spPr>
      </p:pic>
    </p:spTree>
    <p:extLst>
      <p:ext uri="{BB962C8B-B14F-4D97-AF65-F5344CB8AC3E}">
        <p14:creationId xmlns:p14="http://schemas.microsoft.com/office/powerpoint/2010/main" val="95762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74FB7-FE69-E48A-9B7B-72FFA57C5116}"/>
              </a:ext>
            </a:extLst>
          </p:cNvPr>
          <p:cNvSpPr>
            <a:spLocks noGrp="1"/>
          </p:cNvSpPr>
          <p:nvPr>
            <p:ph type="title"/>
          </p:nvPr>
        </p:nvSpPr>
        <p:spPr>
          <a:xfrm>
            <a:off x="266039" y="102870"/>
            <a:ext cx="6449806" cy="1097280"/>
          </a:xfrm>
        </p:spPr>
        <p:txBody>
          <a:bodyPr vert="horz" lIns="68580" tIns="34290" rIns="68580" bIns="34290" rtlCol="0" anchor="ctr" anchorCtr="0">
            <a:normAutofit/>
          </a:bodyPr>
          <a:lstStyle/>
          <a:p>
            <a:r>
              <a:rPr lang="en-US" sz="2000" kern="1200" dirty="0">
                <a:solidFill>
                  <a:srgbClr val="0000DC"/>
                </a:solidFill>
                <a:latin typeface="Harding"/>
              </a:rPr>
              <a:t>SKELL –  corpus linguistics for non-linguists</a:t>
            </a:r>
          </a:p>
        </p:txBody>
      </p:sp>
      <p:pic>
        <p:nvPicPr>
          <p:cNvPr id="4" name="Content Placeholder 3">
            <a:extLst>
              <a:ext uri="{FF2B5EF4-FFF2-40B4-BE49-F238E27FC236}">
                <a16:creationId xmlns:a16="http://schemas.microsoft.com/office/drawing/2014/main" id="{0BBF92A7-9CD6-F89E-4964-0F55C44ED2D5}"/>
              </a:ext>
            </a:extLst>
          </p:cNvPr>
          <p:cNvPicPr>
            <a:picLocks noGrp="1" noChangeAspect="1"/>
          </p:cNvPicPr>
          <p:nvPr>
            <p:ph idx="4294967295"/>
          </p:nvPr>
        </p:nvPicPr>
        <p:blipFill>
          <a:blip r:embed="rId2"/>
          <a:stretch>
            <a:fillRect/>
          </a:stretch>
        </p:blipFill>
        <p:spPr>
          <a:xfrm>
            <a:off x="2830931" y="2565327"/>
            <a:ext cx="5999019" cy="2969514"/>
          </a:xfrm>
          <a:prstGeom prst="rect">
            <a:avLst/>
          </a:prstGeom>
        </p:spPr>
      </p:pic>
      <p:sp>
        <p:nvSpPr>
          <p:cNvPr id="5" name="TextBox 4">
            <a:extLst>
              <a:ext uri="{FF2B5EF4-FFF2-40B4-BE49-F238E27FC236}">
                <a16:creationId xmlns:a16="http://schemas.microsoft.com/office/drawing/2014/main" id="{1C5E0237-F406-82AD-4BF6-93233BFC24F7}"/>
              </a:ext>
            </a:extLst>
          </p:cNvPr>
          <p:cNvSpPr txBox="1"/>
          <p:nvPr/>
        </p:nvSpPr>
        <p:spPr>
          <a:xfrm>
            <a:off x="2374367" y="1439353"/>
            <a:ext cx="5874394" cy="646331"/>
          </a:xfrm>
          <a:prstGeom prst="rect">
            <a:avLst/>
          </a:prstGeom>
          <a:noFill/>
        </p:spPr>
        <p:txBody>
          <a:bodyPr wrap="square" rtlCol="0">
            <a:spAutoFit/>
          </a:bodyPr>
          <a:lstStyle/>
          <a:p>
            <a:r>
              <a:rPr lang="en-GB" sz="1800" dirty="0">
                <a:hlinkClick r:id="rId3"/>
              </a:rPr>
              <a:t>https://skell.sketchengine.eu/#home?lang=en</a:t>
            </a:r>
            <a:endParaRPr lang="en-GB" sz="1800" dirty="0"/>
          </a:p>
          <a:p>
            <a:endParaRPr lang="en-GB" sz="1800" dirty="0"/>
          </a:p>
        </p:txBody>
      </p:sp>
      <p:pic>
        <p:nvPicPr>
          <p:cNvPr id="7" name="Picture 6">
            <a:extLst>
              <a:ext uri="{FF2B5EF4-FFF2-40B4-BE49-F238E27FC236}">
                <a16:creationId xmlns:a16="http://schemas.microsoft.com/office/drawing/2014/main" id="{EDD786B0-69A1-7D2B-8B26-CE200C392CF7}"/>
              </a:ext>
            </a:extLst>
          </p:cNvPr>
          <p:cNvPicPr>
            <a:picLocks noChangeAspect="1"/>
          </p:cNvPicPr>
          <p:nvPr/>
        </p:nvPicPr>
        <p:blipFill>
          <a:blip r:embed="rId4"/>
          <a:stretch>
            <a:fillRect/>
          </a:stretch>
        </p:blipFill>
        <p:spPr>
          <a:xfrm>
            <a:off x="2606038" y="2509755"/>
            <a:ext cx="6448806" cy="3224403"/>
          </a:xfrm>
          <a:prstGeom prst="rect">
            <a:avLst/>
          </a:prstGeom>
        </p:spPr>
      </p:pic>
      <p:pic>
        <p:nvPicPr>
          <p:cNvPr id="8" name="Picture 7">
            <a:extLst>
              <a:ext uri="{FF2B5EF4-FFF2-40B4-BE49-F238E27FC236}">
                <a16:creationId xmlns:a16="http://schemas.microsoft.com/office/drawing/2014/main" id="{609FF53E-EAAE-FA08-3330-17A330E7EE7A}"/>
              </a:ext>
            </a:extLst>
          </p:cNvPr>
          <p:cNvPicPr>
            <a:picLocks noChangeAspect="1"/>
          </p:cNvPicPr>
          <p:nvPr/>
        </p:nvPicPr>
        <p:blipFill>
          <a:blip r:embed="rId5"/>
          <a:stretch>
            <a:fillRect/>
          </a:stretch>
        </p:blipFill>
        <p:spPr>
          <a:xfrm>
            <a:off x="805431" y="1864747"/>
            <a:ext cx="8249413" cy="4113359"/>
          </a:xfrm>
          <a:prstGeom prst="rect">
            <a:avLst/>
          </a:prstGeom>
        </p:spPr>
      </p:pic>
      <p:sp>
        <p:nvSpPr>
          <p:cNvPr id="12" name="TextBox 11">
            <a:extLst>
              <a:ext uri="{FF2B5EF4-FFF2-40B4-BE49-F238E27FC236}">
                <a16:creationId xmlns:a16="http://schemas.microsoft.com/office/drawing/2014/main" id="{A6877CCE-A7E6-D167-1889-140A86DF9E33}"/>
              </a:ext>
            </a:extLst>
          </p:cNvPr>
          <p:cNvSpPr txBox="1"/>
          <p:nvPr/>
        </p:nvSpPr>
        <p:spPr>
          <a:xfrm>
            <a:off x="89155" y="2561786"/>
            <a:ext cx="2377419" cy="3416320"/>
          </a:xfrm>
          <a:prstGeom prst="rect">
            <a:avLst/>
          </a:prstGeom>
          <a:noFill/>
        </p:spPr>
        <p:txBody>
          <a:bodyPr wrap="square" rtlCol="0">
            <a:spAutoFit/>
          </a:bodyPr>
          <a:lstStyle/>
          <a:p>
            <a:r>
              <a:rPr lang="en-GB" sz="1800" dirty="0">
                <a:latin typeface="Harding"/>
              </a:rPr>
              <a:t>Unlock success</a:t>
            </a:r>
          </a:p>
          <a:p>
            <a:endParaRPr lang="en-GB" sz="1800" dirty="0">
              <a:latin typeface="Harding"/>
            </a:endParaRPr>
          </a:p>
          <a:p>
            <a:r>
              <a:rPr lang="en-GB" sz="1800" dirty="0">
                <a:latin typeface="Harding"/>
              </a:rPr>
              <a:t>Forge connections</a:t>
            </a:r>
          </a:p>
          <a:p>
            <a:endParaRPr lang="en-GB" sz="1800" dirty="0">
              <a:latin typeface="Harding"/>
            </a:endParaRPr>
          </a:p>
          <a:p>
            <a:r>
              <a:rPr lang="en-GB" sz="1800" dirty="0">
                <a:latin typeface="Harding"/>
              </a:rPr>
              <a:t>Shape perception(s)</a:t>
            </a:r>
          </a:p>
          <a:p>
            <a:endParaRPr lang="en-GB" sz="1800" dirty="0">
              <a:latin typeface="Harding"/>
            </a:endParaRPr>
          </a:p>
          <a:p>
            <a:r>
              <a:rPr lang="en-GB" sz="1800" dirty="0">
                <a:latin typeface="Harding"/>
              </a:rPr>
              <a:t>Influx of channels</a:t>
            </a:r>
          </a:p>
          <a:p>
            <a:endParaRPr lang="en-GB" sz="1800" dirty="0">
              <a:latin typeface="Harding"/>
            </a:endParaRPr>
          </a:p>
          <a:p>
            <a:r>
              <a:rPr lang="en-GB" sz="1800" dirty="0">
                <a:latin typeface="Harding"/>
              </a:rPr>
              <a:t>Thrive in landscapes</a:t>
            </a:r>
          </a:p>
          <a:p>
            <a:endParaRPr lang="en-GB" sz="1800" dirty="0">
              <a:latin typeface="Harding"/>
            </a:endParaRPr>
          </a:p>
          <a:p>
            <a:r>
              <a:rPr lang="en-GB" sz="1800" dirty="0">
                <a:latin typeface="Harding"/>
              </a:rPr>
              <a:t>Business … with their audience</a:t>
            </a:r>
          </a:p>
        </p:txBody>
      </p:sp>
    </p:spTree>
    <p:extLst>
      <p:ext uri="{BB962C8B-B14F-4D97-AF65-F5344CB8AC3E}">
        <p14:creationId xmlns:p14="http://schemas.microsoft.com/office/powerpoint/2010/main" val="209123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E263BFE-A261-3F73-C0A7-D875D2B93A8E}"/>
              </a:ext>
            </a:extLst>
          </p:cNvPr>
          <p:cNvSpPr>
            <a:spLocks noGrp="1"/>
          </p:cNvSpPr>
          <p:nvPr>
            <p:ph type="pic" sz="quarter" idx="12"/>
          </p:nvPr>
        </p:nvSpPr>
        <p:spPr/>
        <p:txBody>
          <a:bodyPr/>
          <a:lstStyle/>
          <a:p>
            <a:endParaRPr lang="en-US"/>
          </a:p>
        </p:txBody>
      </p:sp>
      <p:sp>
        <p:nvSpPr>
          <p:cNvPr id="7" name="Text Placeholder 6">
            <a:extLst>
              <a:ext uri="{FF2B5EF4-FFF2-40B4-BE49-F238E27FC236}">
                <a16:creationId xmlns:a16="http://schemas.microsoft.com/office/drawing/2014/main" id="{37572FB4-4268-7E3B-D5D3-5F87D08677DF}"/>
              </a:ext>
            </a:extLst>
          </p:cNvPr>
          <p:cNvSpPr>
            <a:spLocks noGrp="1"/>
          </p:cNvSpPr>
          <p:nvPr>
            <p:ph type="body" sz="quarter" idx="13"/>
          </p:nvPr>
        </p:nvSpPr>
        <p:spPr/>
        <p:txBody>
          <a:bodyPr/>
          <a:lstStyle/>
          <a:p>
            <a:endParaRPr lang="en-US"/>
          </a:p>
        </p:txBody>
      </p:sp>
      <p:sp>
        <p:nvSpPr>
          <p:cNvPr id="2" name="Footer Placeholder 1">
            <a:extLst>
              <a:ext uri="{FF2B5EF4-FFF2-40B4-BE49-F238E27FC236}">
                <a16:creationId xmlns:a16="http://schemas.microsoft.com/office/drawing/2014/main" id="{B2E350C6-8902-C1A0-92F3-B2D1141636ED}"/>
              </a:ext>
            </a:extLst>
          </p:cNvPr>
          <p:cNvSpPr>
            <a:spLocks noGrp="1"/>
          </p:cNvSpPr>
          <p:nvPr>
            <p:ph type="ftr" sz="quarter" idx="4294967295"/>
          </p:nvPr>
        </p:nvSpPr>
        <p:spPr>
          <a:xfrm>
            <a:off x="0" y="6227763"/>
            <a:ext cx="5940425" cy="252412"/>
          </a:xfrm>
        </p:spPr>
        <p:txBody>
          <a:bodyPr/>
          <a:lstStyle/>
          <a:p>
            <a:r>
              <a:rPr lang="en-GB" noProof="0" dirty="0"/>
              <a:t>https://xkcd.com/285/</a:t>
            </a:r>
          </a:p>
        </p:txBody>
      </p:sp>
      <p:sp>
        <p:nvSpPr>
          <p:cNvPr id="3" name="Slide Number Placeholder 2">
            <a:extLst>
              <a:ext uri="{FF2B5EF4-FFF2-40B4-BE49-F238E27FC236}">
                <a16:creationId xmlns:a16="http://schemas.microsoft.com/office/drawing/2014/main" id="{3E6CE840-7BCB-1890-2717-C9EFDF886276}"/>
              </a:ext>
            </a:extLst>
          </p:cNvPr>
          <p:cNvSpPr>
            <a:spLocks noGrp="1"/>
          </p:cNvSpPr>
          <p:nvPr>
            <p:ph type="sldNum" sz="quarter" idx="4294967295"/>
          </p:nvPr>
        </p:nvSpPr>
        <p:spPr>
          <a:xfrm>
            <a:off x="0" y="6227763"/>
            <a:ext cx="188913" cy="252412"/>
          </a:xfrm>
        </p:spPr>
        <p:txBody>
          <a:bodyPr/>
          <a:lstStyle/>
          <a:p>
            <a:fld id="{0970407D-EE58-4A0B-824B-1D3AE42DD9CF}" type="slidenum">
              <a:rPr lang="en-GB" altLang="cs-CZ" noProof="0" smtClean="0"/>
              <a:pPr/>
              <a:t>39</a:t>
            </a:fld>
            <a:endParaRPr lang="en-GB" altLang="cs-CZ" noProof="0" dirty="0"/>
          </a:p>
        </p:txBody>
      </p:sp>
      <p:sp>
        <p:nvSpPr>
          <p:cNvPr id="4" name="Title 3">
            <a:extLst>
              <a:ext uri="{FF2B5EF4-FFF2-40B4-BE49-F238E27FC236}">
                <a16:creationId xmlns:a16="http://schemas.microsoft.com/office/drawing/2014/main" id="{57004A98-4F16-EAED-C1D1-4E1CC982F2DB}"/>
              </a:ext>
            </a:extLst>
          </p:cNvPr>
          <p:cNvSpPr>
            <a:spLocks noGrp="1"/>
          </p:cNvSpPr>
          <p:nvPr>
            <p:ph type="title" idx="4294967295"/>
          </p:nvPr>
        </p:nvSpPr>
        <p:spPr>
          <a:xfrm>
            <a:off x="956309" y="693293"/>
            <a:ext cx="8064500" cy="450850"/>
          </a:xfrm>
        </p:spPr>
        <p:txBody>
          <a:bodyPr/>
          <a:lstStyle/>
          <a:p>
            <a:r>
              <a:rPr lang="en-US" dirty="0">
                <a:solidFill>
                  <a:schemeClr val="bg1"/>
                </a:solidFill>
              </a:rPr>
              <a:t>In-Text Citations (APA format)</a:t>
            </a:r>
          </a:p>
        </p:txBody>
      </p:sp>
      <p:pic>
        <p:nvPicPr>
          <p:cNvPr id="10242" name="Picture 2" descr="Wikipedian Protester">
            <a:extLst>
              <a:ext uri="{FF2B5EF4-FFF2-40B4-BE49-F238E27FC236}">
                <a16:creationId xmlns:a16="http://schemas.microsoft.com/office/drawing/2014/main" id="{46FCE29A-9A3D-C7D6-1C5D-17A8DF7581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09" y="1692002"/>
            <a:ext cx="6778435" cy="367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659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6616" y="706502"/>
            <a:ext cx="4029710" cy="1136015"/>
          </a:xfrm>
          <a:prstGeom prst="rect">
            <a:avLst/>
          </a:prstGeom>
        </p:spPr>
        <p:txBody>
          <a:bodyPr vert="horz" wrap="square" lIns="0" tIns="52705" rIns="0" bIns="0" rtlCol="0" anchor="t" anchorCtr="0">
            <a:spAutoFit/>
          </a:bodyPr>
          <a:lstStyle/>
          <a:p>
            <a:pPr marL="12065" marR="5080" algn="ctr">
              <a:lnSpc>
                <a:spcPct val="90000"/>
              </a:lnSpc>
              <a:spcBef>
                <a:spcPts val="415"/>
              </a:spcBef>
            </a:pPr>
            <a:r>
              <a:rPr sz="2600" dirty="0"/>
              <a:t>Your goal can be to</a:t>
            </a:r>
            <a:r>
              <a:rPr sz="2600" spc="-90" dirty="0"/>
              <a:t> </a:t>
            </a:r>
            <a:r>
              <a:rPr sz="2600" dirty="0"/>
              <a:t>make  a dent in a circle of  human</a:t>
            </a:r>
            <a:r>
              <a:rPr sz="2600" spc="-30" dirty="0"/>
              <a:t> </a:t>
            </a:r>
            <a:r>
              <a:rPr sz="2600" dirty="0"/>
              <a:t>knowledge</a:t>
            </a:r>
          </a:p>
        </p:txBody>
      </p:sp>
      <p:sp>
        <p:nvSpPr>
          <p:cNvPr id="3" name="object 3"/>
          <p:cNvSpPr/>
          <p:nvPr/>
        </p:nvSpPr>
        <p:spPr>
          <a:xfrm>
            <a:off x="4051942" y="152400"/>
            <a:ext cx="5118035" cy="6553200"/>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6616" y="5269130"/>
            <a:ext cx="4394200" cy="437515"/>
          </a:xfrm>
          <a:prstGeom prst="rect">
            <a:avLst/>
          </a:prstGeom>
        </p:spPr>
        <p:txBody>
          <a:bodyPr vert="horz" wrap="square" lIns="0" tIns="12700" rIns="0" bIns="0" rtlCol="0">
            <a:spAutoFit/>
          </a:bodyPr>
          <a:lstStyle/>
          <a:p>
            <a:pPr marL="12700" marR="5080">
              <a:spcBef>
                <a:spcPts val="100"/>
              </a:spcBef>
            </a:pPr>
            <a:r>
              <a:rPr sz="900" spc="-5" dirty="0">
                <a:solidFill>
                  <a:srgbClr val="1C1D1E"/>
                </a:solidFill>
                <a:latin typeface="Arial"/>
                <a:cs typeface="Arial"/>
              </a:rPr>
              <a:t>S</a:t>
            </a:r>
            <a:r>
              <a:rPr lang="en-US" sz="900" spc="-5" dirty="0">
                <a:solidFill>
                  <a:srgbClr val="1C1D1E"/>
                </a:solidFill>
                <a:latin typeface="Arial"/>
                <a:cs typeface="Arial"/>
              </a:rPr>
              <a:t>ource</a:t>
            </a:r>
            <a:r>
              <a:rPr sz="900" spc="-5" dirty="0">
                <a:solidFill>
                  <a:srgbClr val="1C1D1E"/>
                </a:solidFill>
                <a:latin typeface="Arial"/>
                <a:cs typeface="Arial"/>
              </a:rPr>
              <a:t>: The </a:t>
            </a:r>
            <a:r>
              <a:rPr sz="900" dirty="0">
                <a:solidFill>
                  <a:srgbClr val="1C1D1E"/>
                </a:solidFill>
                <a:latin typeface="Arial"/>
                <a:cs typeface="Arial"/>
              </a:rPr>
              <a:t>Illustrated </a:t>
            </a:r>
            <a:r>
              <a:rPr sz="900" spc="-5" dirty="0">
                <a:solidFill>
                  <a:srgbClr val="1C1D1E"/>
                </a:solidFill>
                <a:latin typeface="Arial"/>
                <a:cs typeface="Arial"/>
              </a:rPr>
              <a:t>Guide </a:t>
            </a:r>
            <a:r>
              <a:rPr sz="900" dirty="0">
                <a:solidFill>
                  <a:srgbClr val="1C1D1E"/>
                </a:solidFill>
                <a:latin typeface="Arial"/>
                <a:cs typeface="Arial"/>
              </a:rPr>
              <a:t>to the Ph.D., created </a:t>
            </a:r>
            <a:r>
              <a:rPr sz="900" spc="-5" dirty="0">
                <a:solidFill>
                  <a:srgbClr val="1C1D1E"/>
                </a:solidFill>
                <a:latin typeface="Arial"/>
                <a:cs typeface="Arial"/>
              </a:rPr>
              <a:t>by Matt Might  (</a:t>
            </a:r>
            <a:r>
              <a:rPr sz="900" spc="-5" dirty="0">
                <a:solidFill>
                  <a:srgbClr val="0462C1"/>
                </a:solidFill>
                <a:latin typeface="Arial"/>
                <a:cs typeface="Arial"/>
                <a:hlinkClick r:id="rId3"/>
              </a:rPr>
              <a:t>http://matt.might.net/articles/phd-school-in-pictures/</a:t>
            </a:r>
            <a:r>
              <a:rPr sz="900" spc="-5" dirty="0">
                <a:solidFill>
                  <a:srgbClr val="1C1D1E"/>
                </a:solidFill>
                <a:latin typeface="Arial"/>
                <a:cs typeface="Arial"/>
              </a:rPr>
              <a:t>; 2012) and </a:t>
            </a:r>
            <a:br>
              <a:rPr lang="en-US" sz="900" spc="-5" dirty="0">
                <a:solidFill>
                  <a:srgbClr val="1C1D1E"/>
                </a:solidFill>
                <a:latin typeface="Arial"/>
                <a:cs typeface="Arial"/>
              </a:rPr>
            </a:br>
            <a:r>
              <a:rPr sz="900" dirty="0">
                <a:solidFill>
                  <a:srgbClr val="1C1D1E"/>
                </a:solidFill>
                <a:latin typeface="Arial"/>
                <a:cs typeface="Arial"/>
              </a:rPr>
              <a:t>shared </a:t>
            </a:r>
            <a:r>
              <a:rPr sz="900" spc="-5" dirty="0">
                <a:solidFill>
                  <a:srgbClr val="1C1D1E"/>
                </a:solidFill>
                <a:latin typeface="Arial"/>
                <a:cs typeface="Arial"/>
              </a:rPr>
              <a:t>under Creative  </a:t>
            </a:r>
            <a:r>
              <a:rPr sz="900" dirty="0">
                <a:solidFill>
                  <a:srgbClr val="1C1D1E"/>
                </a:solidFill>
                <a:latin typeface="Arial"/>
                <a:cs typeface="Arial"/>
              </a:rPr>
              <a:t>Commons license </a:t>
            </a:r>
            <a:r>
              <a:rPr sz="900" spc="-5" dirty="0">
                <a:solidFill>
                  <a:srgbClr val="1C1D1E"/>
                </a:solidFill>
                <a:latin typeface="Arial"/>
                <a:cs typeface="Arial"/>
              </a:rPr>
              <a:t>BY-NC</a:t>
            </a:r>
            <a:r>
              <a:rPr sz="900" spc="-55" dirty="0">
                <a:solidFill>
                  <a:srgbClr val="1C1D1E"/>
                </a:solidFill>
                <a:latin typeface="Arial"/>
                <a:cs typeface="Arial"/>
              </a:rPr>
              <a:t> </a:t>
            </a:r>
            <a:r>
              <a:rPr sz="900" dirty="0">
                <a:solidFill>
                  <a:srgbClr val="1C1D1E"/>
                </a:solidFill>
                <a:latin typeface="Arial"/>
                <a:cs typeface="Arial"/>
              </a:rPr>
              <a:t>2.5.</a:t>
            </a:r>
            <a:endParaRPr sz="900" dirty="0">
              <a:latin typeface="Arial"/>
              <a:cs typeface="Arial"/>
            </a:endParaRPr>
          </a:p>
        </p:txBody>
      </p:sp>
      <p:sp>
        <p:nvSpPr>
          <p:cNvPr id="5" name="object 5"/>
          <p:cNvSpPr/>
          <p:nvPr/>
        </p:nvSpPr>
        <p:spPr>
          <a:xfrm>
            <a:off x="637436" y="2218736"/>
            <a:ext cx="2673810" cy="267417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A90581-A656-A44F-CF22-D714280ECA3A}"/>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8D8B2FBE-2D49-7780-85FF-3B1C776F70ED}"/>
              </a:ext>
            </a:extLst>
          </p:cNvPr>
          <p:cNvSpPr>
            <a:spLocks noGrp="1"/>
          </p:cNvSpPr>
          <p:nvPr>
            <p:ph type="sldNum" sz="quarter" idx="11"/>
          </p:nvPr>
        </p:nvSpPr>
        <p:spPr/>
        <p:txBody>
          <a:bodyPr/>
          <a:lstStyle/>
          <a:p>
            <a:fld id="{0970407D-EE58-4A0B-824B-1D3AE42DD9CF}" type="slidenum">
              <a:rPr lang="en-GB" altLang="cs-CZ" noProof="0" smtClean="0"/>
              <a:pPr/>
              <a:t>40</a:t>
            </a:fld>
            <a:endParaRPr lang="en-GB" altLang="cs-CZ" noProof="0" dirty="0"/>
          </a:p>
        </p:txBody>
      </p:sp>
      <p:sp>
        <p:nvSpPr>
          <p:cNvPr id="4" name="Title 3">
            <a:extLst>
              <a:ext uri="{FF2B5EF4-FFF2-40B4-BE49-F238E27FC236}">
                <a16:creationId xmlns:a16="http://schemas.microsoft.com/office/drawing/2014/main" id="{B3CE5C34-EA48-D761-E049-D782AD4E4A1E}"/>
              </a:ext>
            </a:extLst>
          </p:cNvPr>
          <p:cNvSpPr>
            <a:spLocks noGrp="1"/>
          </p:cNvSpPr>
          <p:nvPr>
            <p:ph type="title"/>
          </p:nvPr>
        </p:nvSpPr>
        <p:spPr/>
        <p:txBody>
          <a:bodyPr/>
          <a:lstStyle/>
          <a:p>
            <a:r>
              <a:rPr lang="en-US" dirty="0"/>
              <a:t>Basic principles</a:t>
            </a:r>
          </a:p>
        </p:txBody>
      </p:sp>
      <p:sp>
        <p:nvSpPr>
          <p:cNvPr id="5" name="Content Placeholder 4">
            <a:extLst>
              <a:ext uri="{FF2B5EF4-FFF2-40B4-BE49-F238E27FC236}">
                <a16:creationId xmlns:a16="http://schemas.microsoft.com/office/drawing/2014/main" id="{647DDA8F-690A-757E-BE84-187B0D904F28}"/>
              </a:ext>
            </a:extLst>
          </p:cNvPr>
          <p:cNvSpPr>
            <a:spLocks noGrp="1"/>
          </p:cNvSpPr>
          <p:nvPr>
            <p:ph idx="1"/>
          </p:nvPr>
        </p:nvSpPr>
        <p:spPr>
          <a:xfrm>
            <a:off x="499500" y="1107385"/>
            <a:ext cx="8064900" cy="4139998"/>
          </a:xfrm>
        </p:spPr>
        <p:txBody>
          <a:bodyPr/>
          <a:lstStyle/>
          <a:p>
            <a:pPr>
              <a:lnSpc>
                <a:spcPct val="150000"/>
              </a:lnSpc>
            </a:pPr>
            <a:r>
              <a:rPr lang="en-US" dirty="0"/>
              <a:t>Cite only works that you have read</a:t>
            </a:r>
          </a:p>
          <a:p>
            <a:pPr>
              <a:lnSpc>
                <a:spcPct val="150000"/>
              </a:lnSpc>
            </a:pPr>
            <a:r>
              <a:rPr lang="en-US" dirty="0"/>
              <a:t>Cite primary sources when possible</a:t>
            </a:r>
          </a:p>
          <a:p>
            <a:pPr>
              <a:lnSpc>
                <a:spcPct val="150000"/>
              </a:lnSpc>
            </a:pPr>
            <a:r>
              <a:rPr lang="en-US" dirty="0"/>
              <a:t>You can use both past and present tense for citations</a:t>
            </a:r>
            <a:br>
              <a:rPr lang="en-US" dirty="0"/>
            </a:br>
            <a:r>
              <a:rPr lang="en-US" sz="1800" dirty="0"/>
              <a:t>e.g. Jones (1998) found; Jones (1998) has found; Jones (1998) finds</a:t>
            </a:r>
          </a:p>
          <a:p>
            <a:pPr>
              <a:lnSpc>
                <a:spcPct val="150000"/>
              </a:lnSpc>
            </a:pPr>
            <a:r>
              <a:rPr lang="en-US" dirty="0"/>
              <a:t>All sources that are cited in the text must appear in the reference list at the end of the paper (ensure the spelling of author names)</a:t>
            </a:r>
          </a:p>
          <a:p>
            <a:pPr>
              <a:lnSpc>
                <a:spcPct val="150000"/>
              </a:lnSpc>
            </a:pPr>
            <a:r>
              <a:rPr lang="en-US" dirty="0"/>
              <a:t>Avoid using online sources that cannot be retrieved</a:t>
            </a:r>
          </a:p>
          <a:p>
            <a:pPr>
              <a:lnSpc>
                <a:spcPct val="150000"/>
              </a:lnSpc>
            </a:pPr>
            <a:r>
              <a:rPr lang="en-US" dirty="0"/>
              <a:t>If an idea or theory is in a textbook and does not carry a specific citation there, then you probably do not need to cite anyone.</a:t>
            </a:r>
          </a:p>
          <a:p>
            <a:pPr>
              <a:lnSpc>
                <a:spcPct val="150000"/>
              </a:lnSpc>
            </a:pPr>
            <a:r>
              <a:rPr lang="en-US" dirty="0"/>
              <a:t>BUT empirical work is nearly always specific and must be cited.</a:t>
            </a:r>
          </a:p>
          <a:p>
            <a:pPr>
              <a:lnSpc>
                <a:spcPct val="150000"/>
              </a:lnSpc>
            </a:pPr>
            <a:r>
              <a:rPr lang="en-US" dirty="0"/>
              <a:t>If in doubt – cite it!</a:t>
            </a:r>
          </a:p>
          <a:p>
            <a:pPr>
              <a:lnSpc>
                <a:spcPct val="150000"/>
              </a:lnSpc>
            </a:pPr>
            <a:endParaRPr lang="en-US" dirty="0"/>
          </a:p>
          <a:p>
            <a:pPr>
              <a:lnSpc>
                <a:spcPct val="150000"/>
              </a:lnSpc>
            </a:pPr>
            <a:endParaRPr lang="en-US" dirty="0"/>
          </a:p>
          <a:p>
            <a:pPr>
              <a:lnSpc>
                <a:spcPct val="150000"/>
              </a:lnSpc>
            </a:pPr>
            <a:endParaRPr lang="en-US" sz="1600" dirty="0"/>
          </a:p>
        </p:txBody>
      </p:sp>
    </p:spTree>
    <p:extLst>
      <p:ext uri="{BB962C8B-B14F-4D97-AF65-F5344CB8AC3E}">
        <p14:creationId xmlns:p14="http://schemas.microsoft.com/office/powerpoint/2010/main" val="364836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CE94DC-1BD9-C4C2-208D-C6CC64EC93BF}"/>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126F9306-4F0D-2449-D7A6-8CA96A3C2423}"/>
              </a:ext>
            </a:extLst>
          </p:cNvPr>
          <p:cNvSpPr>
            <a:spLocks noGrp="1"/>
          </p:cNvSpPr>
          <p:nvPr>
            <p:ph type="sldNum" sz="quarter" idx="11"/>
          </p:nvPr>
        </p:nvSpPr>
        <p:spPr/>
        <p:txBody>
          <a:bodyPr/>
          <a:lstStyle/>
          <a:p>
            <a:fld id="{0970407D-EE58-4A0B-824B-1D3AE42DD9CF}" type="slidenum">
              <a:rPr lang="en-GB" altLang="cs-CZ" noProof="0" smtClean="0"/>
              <a:pPr/>
              <a:t>41</a:t>
            </a:fld>
            <a:endParaRPr lang="en-GB" altLang="cs-CZ" noProof="0" dirty="0"/>
          </a:p>
        </p:txBody>
      </p:sp>
      <p:sp>
        <p:nvSpPr>
          <p:cNvPr id="4" name="Title 3">
            <a:extLst>
              <a:ext uri="{FF2B5EF4-FFF2-40B4-BE49-F238E27FC236}">
                <a16:creationId xmlns:a16="http://schemas.microsoft.com/office/drawing/2014/main" id="{48DFCA96-CC59-1AC4-95ED-ADB63978CEA0}"/>
              </a:ext>
            </a:extLst>
          </p:cNvPr>
          <p:cNvSpPr>
            <a:spLocks noGrp="1"/>
          </p:cNvSpPr>
          <p:nvPr>
            <p:ph type="title"/>
          </p:nvPr>
        </p:nvSpPr>
        <p:spPr>
          <a:xfrm>
            <a:off x="499500" y="387322"/>
            <a:ext cx="8064900" cy="489675"/>
          </a:xfrm>
        </p:spPr>
        <p:txBody>
          <a:bodyPr/>
          <a:lstStyle/>
          <a:p>
            <a:r>
              <a:rPr lang="en-US" dirty="0"/>
              <a:t>In-text citations have two formats: parenthetical and narrative</a:t>
            </a:r>
          </a:p>
        </p:txBody>
      </p:sp>
      <p:sp>
        <p:nvSpPr>
          <p:cNvPr id="7" name="Content Placeholder 6">
            <a:extLst>
              <a:ext uri="{FF2B5EF4-FFF2-40B4-BE49-F238E27FC236}">
                <a16:creationId xmlns:a16="http://schemas.microsoft.com/office/drawing/2014/main" id="{9C051BFA-7FC5-9600-93A2-5CF055B7FFDA}"/>
              </a:ext>
            </a:extLst>
          </p:cNvPr>
          <p:cNvSpPr>
            <a:spLocks noGrp="1"/>
          </p:cNvSpPr>
          <p:nvPr>
            <p:ph idx="1"/>
          </p:nvPr>
        </p:nvSpPr>
        <p:spPr>
          <a:xfrm>
            <a:off x="633600" y="1699351"/>
            <a:ext cx="8064900" cy="4211888"/>
          </a:xfrm>
        </p:spPr>
        <p:txBody>
          <a:bodyPr/>
          <a:lstStyle/>
          <a:p>
            <a:r>
              <a:rPr lang="en-US" sz="2000" dirty="0">
                <a:solidFill>
                  <a:srgbClr val="0000DC"/>
                </a:solidFill>
              </a:rPr>
              <a:t>Friedman (1991) </a:t>
            </a:r>
            <a:r>
              <a:rPr lang="en-US" sz="2000" dirty="0"/>
              <a:t>pointed out that inflation is effectively</a:t>
            </a:r>
            <a:br>
              <a:rPr lang="en-US" sz="2000" dirty="0"/>
            </a:br>
            <a:r>
              <a:rPr lang="en-US" sz="2000" dirty="0"/>
              <a:t>a kind of taxation. </a:t>
            </a:r>
          </a:p>
          <a:p>
            <a:r>
              <a:rPr lang="en-US" sz="2000" dirty="0"/>
              <a:t>It could be also said that that inflation is effectively </a:t>
            </a:r>
            <a:br>
              <a:rPr lang="en-US" sz="2000" dirty="0"/>
            </a:br>
            <a:r>
              <a:rPr lang="en-US" sz="2000" dirty="0"/>
              <a:t>a kind of taxation </a:t>
            </a:r>
            <a:r>
              <a:rPr lang="en-US" sz="2000" dirty="0">
                <a:solidFill>
                  <a:srgbClr val="0000DC"/>
                </a:solidFill>
              </a:rPr>
              <a:t>(Friedman, 1991)</a:t>
            </a:r>
            <a:r>
              <a:rPr lang="en-US" sz="2000" dirty="0"/>
              <a:t>. </a:t>
            </a:r>
          </a:p>
          <a:p>
            <a:endParaRPr lang="en-US" sz="2000" dirty="0">
              <a:solidFill>
                <a:srgbClr val="0000DC"/>
              </a:solidFill>
            </a:endParaRPr>
          </a:p>
          <a:p>
            <a:r>
              <a:rPr lang="en-US" sz="2000" dirty="0">
                <a:solidFill>
                  <a:srgbClr val="0000DC"/>
                </a:solidFill>
              </a:rPr>
              <a:t>Friedman (1991) </a:t>
            </a:r>
            <a:r>
              <a:rPr lang="en-US" sz="2000" dirty="0"/>
              <a:t>pointed out that </a:t>
            </a:r>
            <a:r>
              <a:rPr lang="en-US" dirty="0"/>
              <a:t>”</a:t>
            </a:r>
            <a:r>
              <a:rPr lang="en-US" sz="2000" dirty="0"/>
              <a:t>inflation is the one form of taxation </a:t>
            </a:r>
            <a:br>
              <a:rPr lang="en-US" sz="2000" dirty="0"/>
            </a:br>
            <a:r>
              <a:rPr lang="en-US" sz="2000" dirty="0"/>
              <a:t>that can be imposed without legislation</a:t>
            </a:r>
            <a:r>
              <a:rPr lang="en-US" dirty="0"/>
              <a:t>”</a:t>
            </a:r>
            <a:r>
              <a:rPr lang="en-US" sz="2000" dirty="0">
                <a:solidFill>
                  <a:srgbClr val="0000DC"/>
                </a:solidFill>
              </a:rPr>
              <a:t> (p. 93)</a:t>
            </a:r>
            <a:r>
              <a:rPr lang="en-US" sz="2000" dirty="0"/>
              <a:t>.</a:t>
            </a:r>
          </a:p>
          <a:p>
            <a:r>
              <a:rPr lang="en-US" sz="2000" dirty="0"/>
              <a:t>It could be also said that “inflation is the one form of taxation </a:t>
            </a:r>
            <a:br>
              <a:rPr lang="en-US" sz="2000" dirty="0"/>
            </a:br>
            <a:r>
              <a:rPr lang="en-US" sz="2000" dirty="0"/>
              <a:t>that can be imposed without legislation” </a:t>
            </a:r>
            <a:r>
              <a:rPr lang="en-US" sz="2000" dirty="0">
                <a:solidFill>
                  <a:srgbClr val="0000DC"/>
                </a:solidFill>
              </a:rPr>
              <a:t>(Friedman, 1991, p. 93)</a:t>
            </a:r>
            <a:r>
              <a:rPr lang="en-US" sz="2000" dirty="0"/>
              <a:t>. </a:t>
            </a:r>
          </a:p>
          <a:p>
            <a:endParaRPr lang="en-US" sz="2000" dirty="0"/>
          </a:p>
          <a:p>
            <a:endParaRPr lang="en-US" sz="2000" dirty="0"/>
          </a:p>
          <a:p>
            <a:pPr marL="54000" indent="0">
              <a:buNone/>
            </a:pPr>
            <a:r>
              <a:rPr lang="en-US" sz="2000" dirty="0"/>
              <a:t>References</a:t>
            </a:r>
          </a:p>
          <a:p>
            <a:pPr marL="54000" indent="0">
              <a:buNone/>
            </a:pPr>
            <a:r>
              <a:rPr lang="en-US" sz="2000" dirty="0"/>
              <a:t>     </a:t>
            </a:r>
            <a:r>
              <a:rPr lang="en-US" sz="2000" dirty="0">
                <a:solidFill>
                  <a:srgbClr val="0000DC"/>
                </a:solidFill>
                <a:effectLst/>
              </a:rPr>
              <a:t>Friedman</a:t>
            </a:r>
            <a:r>
              <a:rPr lang="en-US" sz="2000" dirty="0">
                <a:effectLst/>
              </a:rPr>
              <a:t>, M. (1991). </a:t>
            </a:r>
            <a:r>
              <a:rPr lang="en-US" sz="2000" i="1" dirty="0">
                <a:effectLst/>
              </a:rPr>
              <a:t>Monetarist Economics</a:t>
            </a:r>
            <a:r>
              <a:rPr lang="en-US" sz="2000" dirty="0">
                <a:effectLst/>
              </a:rPr>
              <a:t>. Basil Blackwell.</a:t>
            </a:r>
          </a:p>
          <a:p>
            <a:endParaRPr lang="en-US" sz="2000" dirty="0"/>
          </a:p>
          <a:p>
            <a:endParaRPr lang="en-US" sz="2000" dirty="0"/>
          </a:p>
        </p:txBody>
      </p:sp>
      <p:sp>
        <p:nvSpPr>
          <p:cNvPr id="9" name="TextBox 8">
            <a:extLst>
              <a:ext uri="{FF2B5EF4-FFF2-40B4-BE49-F238E27FC236}">
                <a16:creationId xmlns:a16="http://schemas.microsoft.com/office/drawing/2014/main" id="{C8FFEF88-3135-C76B-F1B4-76E3F3B5B0B6}"/>
              </a:ext>
            </a:extLst>
          </p:cNvPr>
          <p:cNvSpPr txBox="1"/>
          <p:nvPr/>
        </p:nvSpPr>
        <p:spPr>
          <a:xfrm>
            <a:off x="7092348" y="1699351"/>
            <a:ext cx="1957200" cy="369332"/>
          </a:xfrm>
          <a:prstGeom prst="rect">
            <a:avLst/>
          </a:prstGeom>
          <a:solidFill>
            <a:schemeClr val="accent4">
              <a:lumMod val="20000"/>
              <a:lumOff val="80000"/>
            </a:schemeClr>
          </a:solidFill>
          <a:ln>
            <a:solidFill>
              <a:srgbClr val="0000DC"/>
            </a:solidFill>
          </a:ln>
        </p:spPr>
        <p:txBody>
          <a:bodyPr wrap="square" rtlCol="0">
            <a:spAutoFit/>
          </a:bodyPr>
          <a:lstStyle/>
          <a:p>
            <a:pPr algn="ctr"/>
            <a:r>
              <a:rPr lang="en-US" sz="1800" dirty="0">
                <a:latin typeface="+mn-lt"/>
              </a:rPr>
              <a:t>narrative citation</a:t>
            </a:r>
          </a:p>
        </p:txBody>
      </p:sp>
      <p:sp>
        <p:nvSpPr>
          <p:cNvPr id="10" name="TextBox 9">
            <a:extLst>
              <a:ext uri="{FF2B5EF4-FFF2-40B4-BE49-F238E27FC236}">
                <a16:creationId xmlns:a16="http://schemas.microsoft.com/office/drawing/2014/main" id="{82C91F36-56D6-8F2A-81FB-E3D6CA1F6F78}"/>
              </a:ext>
            </a:extLst>
          </p:cNvPr>
          <p:cNvSpPr txBox="1"/>
          <p:nvPr/>
        </p:nvSpPr>
        <p:spPr>
          <a:xfrm>
            <a:off x="5413660" y="4765567"/>
            <a:ext cx="3357375" cy="923330"/>
          </a:xfrm>
          <a:prstGeom prst="rect">
            <a:avLst/>
          </a:prstGeom>
          <a:solidFill>
            <a:schemeClr val="accent6">
              <a:lumMod val="20000"/>
              <a:lumOff val="80000"/>
            </a:schemeClr>
          </a:solidFill>
          <a:ln>
            <a:solidFill>
              <a:srgbClr val="0000DC"/>
            </a:solidFill>
          </a:ln>
        </p:spPr>
        <p:txBody>
          <a:bodyPr wrap="square" rtlCol="0">
            <a:spAutoFit/>
          </a:bodyPr>
          <a:lstStyle/>
          <a:p>
            <a:pPr algn="ctr"/>
            <a:r>
              <a:rPr lang="en-US" sz="1800" dirty="0">
                <a:latin typeface="+mn-lt"/>
              </a:rPr>
              <a:t>parenthetical citation</a:t>
            </a:r>
            <a:br>
              <a:rPr lang="en-US" sz="1800" dirty="0">
                <a:latin typeface="+mn-lt"/>
              </a:rPr>
            </a:br>
            <a:r>
              <a:rPr lang="en-US" sz="1800" dirty="0">
                <a:latin typeface="+mn-lt"/>
              </a:rPr>
              <a:t>with a page number because of a direct quotation</a:t>
            </a:r>
          </a:p>
        </p:txBody>
      </p:sp>
      <p:sp>
        <p:nvSpPr>
          <p:cNvPr id="5" name="TextBox 4">
            <a:extLst>
              <a:ext uri="{FF2B5EF4-FFF2-40B4-BE49-F238E27FC236}">
                <a16:creationId xmlns:a16="http://schemas.microsoft.com/office/drawing/2014/main" id="{AF5390EC-75F1-93C9-E106-3632BE40CCD2}"/>
              </a:ext>
            </a:extLst>
          </p:cNvPr>
          <p:cNvSpPr txBox="1"/>
          <p:nvPr/>
        </p:nvSpPr>
        <p:spPr>
          <a:xfrm>
            <a:off x="6602910" y="2421378"/>
            <a:ext cx="2446638" cy="369332"/>
          </a:xfrm>
          <a:prstGeom prst="rect">
            <a:avLst/>
          </a:prstGeom>
          <a:solidFill>
            <a:schemeClr val="accent6">
              <a:lumMod val="20000"/>
              <a:lumOff val="80000"/>
            </a:schemeClr>
          </a:solidFill>
          <a:ln>
            <a:solidFill>
              <a:srgbClr val="0000DC"/>
            </a:solidFill>
          </a:ln>
        </p:spPr>
        <p:txBody>
          <a:bodyPr wrap="square" rtlCol="0">
            <a:spAutoFit/>
          </a:bodyPr>
          <a:lstStyle/>
          <a:p>
            <a:pPr algn="ctr"/>
            <a:r>
              <a:rPr lang="en-US" sz="1800" dirty="0">
                <a:latin typeface="+mn-lt"/>
              </a:rPr>
              <a:t>parenthetical citation</a:t>
            </a:r>
          </a:p>
        </p:txBody>
      </p:sp>
    </p:spTree>
    <p:extLst>
      <p:ext uri="{BB962C8B-B14F-4D97-AF65-F5344CB8AC3E}">
        <p14:creationId xmlns:p14="http://schemas.microsoft.com/office/powerpoint/2010/main" val="307377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P spid="10"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62627E-48DA-A03F-A222-15758A52ACEE}"/>
              </a:ext>
            </a:extLst>
          </p:cNvPr>
          <p:cNvSpPr>
            <a:spLocks noGrp="1"/>
          </p:cNvSpPr>
          <p:nvPr>
            <p:ph type="ftr" sz="quarter" idx="10"/>
          </p:nvPr>
        </p:nvSpPr>
        <p:spPr>
          <a:xfrm>
            <a:off x="540000" y="6228000"/>
            <a:ext cx="7251450" cy="252000"/>
          </a:xfrm>
        </p:spPr>
        <p:txBody>
          <a:bodyPr/>
          <a:lstStyle/>
          <a:p>
            <a:r>
              <a:rPr lang="en-US" noProof="0" dirty="0"/>
              <a:t>SOURCE: American Psychological Association. (2020). Publication manual of the American Psychological Association (7th ed.). https://doi.org/10.1037/0000165-000</a:t>
            </a:r>
            <a:endParaRPr lang="en-GB" noProof="0" dirty="0"/>
          </a:p>
        </p:txBody>
      </p:sp>
      <p:sp>
        <p:nvSpPr>
          <p:cNvPr id="3" name="Slide Number Placeholder 2">
            <a:extLst>
              <a:ext uri="{FF2B5EF4-FFF2-40B4-BE49-F238E27FC236}">
                <a16:creationId xmlns:a16="http://schemas.microsoft.com/office/drawing/2014/main" id="{EA381A3F-F1DE-7C9C-4D87-0634A3E91122}"/>
              </a:ext>
            </a:extLst>
          </p:cNvPr>
          <p:cNvSpPr>
            <a:spLocks noGrp="1"/>
          </p:cNvSpPr>
          <p:nvPr>
            <p:ph type="sldNum" sz="quarter" idx="11"/>
          </p:nvPr>
        </p:nvSpPr>
        <p:spPr/>
        <p:txBody>
          <a:bodyPr/>
          <a:lstStyle/>
          <a:p>
            <a:fld id="{0970407D-EE58-4A0B-824B-1D3AE42DD9CF}" type="slidenum">
              <a:rPr lang="en-GB" altLang="cs-CZ" noProof="0" smtClean="0"/>
              <a:pPr/>
              <a:t>42</a:t>
            </a:fld>
            <a:endParaRPr lang="en-GB" altLang="cs-CZ" noProof="0" dirty="0"/>
          </a:p>
        </p:txBody>
      </p:sp>
      <p:sp>
        <p:nvSpPr>
          <p:cNvPr id="4" name="Title 3">
            <a:extLst>
              <a:ext uri="{FF2B5EF4-FFF2-40B4-BE49-F238E27FC236}">
                <a16:creationId xmlns:a16="http://schemas.microsoft.com/office/drawing/2014/main" id="{CFD3F155-0121-0C55-37A1-BA42583441AE}"/>
              </a:ext>
            </a:extLst>
          </p:cNvPr>
          <p:cNvSpPr>
            <a:spLocks noGrp="1"/>
          </p:cNvSpPr>
          <p:nvPr>
            <p:ph type="title"/>
          </p:nvPr>
        </p:nvSpPr>
        <p:spPr/>
        <p:txBody>
          <a:bodyPr/>
          <a:lstStyle/>
          <a:p>
            <a:r>
              <a:rPr lang="en-US" dirty="0"/>
              <a:t>Six Steps to Proper Citation</a:t>
            </a:r>
          </a:p>
        </p:txBody>
      </p:sp>
      <p:sp>
        <p:nvSpPr>
          <p:cNvPr id="5" name="Content Placeholder 4">
            <a:extLst>
              <a:ext uri="{FF2B5EF4-FFF2-40B4-BE49-F238E27FC236}">
                <a16:creationId xmlns:a16="http://schemas.microsoft.com/office/drawing/2014/main" id="{1D832841-AAC2-8115-A46A-B3BF0BD44E69}"/>
              </a:ext>
            </a:extLst>
          </p:cNvPr>
          <p:cNvSpPr>
            <a:spLocks noGrp="1"/>
          </p:cNvSpPr>
          <p:nvPr>
            <p:ph idx="1"/>
          </p:nvPr>
        </p:nvSpPr>
        <p:spPr/>
        <p:txBody>
          <a:bodyPr/>
          <a:lstStyle/>
          <a:p>
            <a:endParaRPr lang="en-US" dirty="0"/>
          </a:p>
        </p:txBody>
      </p:sp>
      <p:pic>
        <p:nvPicPr>
          <p:cNvPr id="11" name="Picture 10">
            <a:extLst>
              <a:ext uri="{FF2B5EF4-FFF2-40B4-BE49-F238E27FC236}">
                <a16:creationId xmlns:a16="http://schemas.microsoft.com/office/drawing/2014/main" id="{D098280B-00B3-AED9-74AC-481CF95EA07B}"/>
              </a:ext>
            </a:extLst>
          </p:cNvPr>
          <p:cNvPicPr>
            <a:picLocks noChangeAspect="1"/>
          </p:cNvPicPr>
          <p:nvPr/>
        </p:nvPicPr>
        <p:blipFill>
          <a:blip r:embed="rId2"/>
          <a:stretch>
            <a:fillRect/>
          </a:stretch>
        </p:blipFill>
        <p:spPr>
          <a:xfrm>
            <a:off x="19050" y="1270432"/>
            <a:ext cx="9144000" cy="4757854"/>
          </a:xfrm>
          <a:prstGeom prst="rect">
            <a:avLst/>
          </a:prstGeom>
        </p:spPr>
      </p:pic>
    </p:spTree>
    <p:extLst>
      <p:ext uri="{BB962C8B-B14F-4D97-AF65-F5344CB8AC3E}">
        <p14:creationId xmlns:p14="http://schemas.microsoft.com/office/powerpoint/2010/main" val="2379086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AE9AF3-5052-C303-F02B-8365E2217676}"/>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4C6810E1-3BBE-6BEC-18DC-EEFD41B465CD}"/>
              </a:ext>
            </a:extLst>
          </p:cNvPr>
          <p:cNvSpPr>
            <a:spLocks noGrp="1"/>
          </p:cNvSpPr>
          <p:nvPr>
            <p:ph type="sldNum" sz="quarter" idx="11"/>
          </p:nvPr>
        </p:nvSpPr>
        <p:spPr/>
        <p:txBody>
          <a:bodyPr/>
          <a:lstStyle/>
          <a:p>
            <a:fld id="{0970407D-EE58-4A0B-824B-1D3AE42DD9CF}" type="slidenum">
              <a:rPr lang="en-GB" altLang="cs-CZ" noProof="0" smtClean="0"/>
              <a:pPr/>
              <a:t>43</a:t>
            </a:fld>
            <a:endParaRPr lang="en-GB" altLang="cs-CZ" noProof="0" dirty="0"/>
          </a:p>
        </p:txBody>
      </p:sp>
      <p:sp>
        <p:nvSpPr>
          <p:cNvPr id="4" name="Title 3">
            <a:extLst>
              <a:ext uri="{FF2B5EF4-FFF2-40B4-BE49-F238E27FC236}">
                <a16:creationId xmlns:a16="http://schemas.microsoft.com/office/drawing/2014/main" id="{88382767-633B-0402-133B-52E441AFBF19}"/>
              </a:ext>
            </a:extLst>
          </p:cNvPr>
          <p:cNvSpPr>
            <a:spLocks noGrp="1"/>
          </p:cNvSpPr>
          <p:nvPr>
            <p:ph type="title"/>
          </p:nvPr>
        </p:nvSpPr>
        <p:spPr/>
        <p:txBody>
          <a:bodyPr/>
          <a:lstStyle/>
          <a:p>
            <a:r>
              <a:rPr lang="en-US" dirty="0"/>
              <a:t>Use of quotation</a:t>
            </a:r>
          </a:p>
        </p:txBody>
      </p:sp>
      <p:sp>
        <p:nvSpPr>
          <p:cNvPr id="5" name="Content Placeholder 4">
            <a:extLst>
              <a:ext uri="{FF2B5EF4-FFF2-40B4-BE49-F238E27FC236}">
                <a16:creationId xmlns:a16="http://schemas.microsoft.com/office/drawing/2014/main" id="{83D5CF77-66FE-39A6-C249-2E78DFBFE11C}"/>
              </a:ext>
            </a:extLst>
          </p:cNvPr>
          <p:cNvSpPr>
            <a:spLocks noGrp="1"/>
          </p:cNvSpPr>
          <p:nvPr>
            <p:ph idx="1"/>
          </p:nvPr>
        </p:nvSpPr>
        <p:spPr/>
        <p:txBody>
          <a:bodyPr/>
          <a:lstStyle/>
          <a:p>
            <a:pPr>
              <a:lnSpc>
                <a:spcPct val="150000"/>
              </a:lnSpc>
            </a:pPr>
            <a:r>
              <a:rPr lang="en-US" sz="2000" dirty="0"/>
              <a:t>When you use the work of others as primary data</a:t>
            </a:r>
          </a:p>
          <a:p>
            <a:pPr>
              <a:lnSpc>
                <a:spcPct val="150000"/>
              </a:lnSpc>
            </a:pPr>
            <a:r>
              <a:rPr lang="en-US" sz="2000" dirty="0"/>
              <a:t>When you want to appeal to their authority</a:t>
            </a:r>
          </a:p>
          <a:p>
            <a:pPr>
              <a:lnSpc>
                <a:spcPct val="150000"/>
              </a:lnSpc>
            </a:pPr>
            <a:r>
              <a:rPr lang="en-US" sz="2000" dirty="0"/>
              <a:t>When the original is more concise than your summary could be</a:t>
            </a:r>
          </a:p>
          <a:p>
            <a:pPr>
              <a:lnSpc>
                <a:spcPct val="150000"/>
              </a:lnSpc>
            </a:pPr>
            <a:r>
              <a:rPr lang="en-US" sz="2000" dirty="0"/>
              <a:t>To avoid any ambiguity or misrepresentation of source material</a:t>
            </a:r>
          </a:p>
          <a:p>
            <a:r>
              <a:rPr lang="en-US" sz="2000" dirty="0"/>
              <a:t>When the original version is well known</a:t>
            </a:r>
            <a:endParaRPr lang="en-US" sz="1800" dirty="0"/>
          </a:p>
          <a:p>
            <a:pPr>
              <a:lnSpc>
                <a:spcPct val="150000"/>
              </a:lnSpc>
            </a:pPr>
            <a:r>
              <a:rPr lang="en-US" sz="2000" dirty="0"/>
              <a:t>You dispute your source and you want to state her case fairly</a:t>
            </a:r>
          </a:p>
          <a:p>
            <a:pPr>
              <a:lnSpc>
                <a:spcPct val="150000"/>
              </a:lnSpc>
            </a:pPr>
            <a:r>
              <a:rPr lang="en-US" sz="2000" dirty="0"/>
              <a:t>The words of the source are especially vivid or significant</a:t>
            </a:r>
          </a:p>
        </p:txBody>
      </p:sp>
    </p:spTree>
    <p:extLst>
      <p:ext uri="{BB962C8B-B14F-4D97-AF65-F5344CB8AC3E}">
        <p14:creationId xmlns:p14="http://schemas.microsoft.com/office/powerpoint/2010/main" val="340109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6018CB9-8F98-AD5F-F81D-AB0778D2EEEB}"/>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D38BB32D-1F00-49D6-0A00-BF1565701B2D}"/>
              </a:ext>
            </a:extLst>
          </p:cNvPr>
          <p:cNvSpPr>
            <a:spLocks noGrp="1"/>
          </p:cNvSpPr>
          <p:nvPr>
            <p:ph type="sldNum" sz="quarter" idx="11"/>
          </p:nvPr>
        </p:nvSpPr>
        <p:spPr/>
        <p:txBody>
          <a:bodyPr/>
          <a:lstStyle/>
          <a:p>
            <a:fld id="{0970407D-EE58-4A0B-824B-1D3AE42DD9CF}" type="slidenum">
              <a:rPr lang="en-GB" altLang="cs-CZ" noProof="0" smtClean="0"/>
              <a:pPr/>
              <a:t>44</a:t>
            </a:fld>
            <a:endParaRPr lang="en-GB" altLang="cs-CZ" noProof="0" dirty="0"/>
          </a:p>
        </p:txBody>
      </p:sp>
      <p:sp>
        <p:nvSpPr>
          <p:cNvPr id="4" name="Title 3">
            <a:extLst>
              <a:ext uri="{FF2B5EF4-FFF2-40B4-BE49-F238E27FC236}">
                <a16:creationId xmlns:a16="http://schemas.microsoft.com/office/drawing/2014/main" id="{E042FD5C-9824-54AE-C6AD-64C5909B5E42}"/>
              </a:ext>
            </a:extLst>
          </p:cNvPr>
          <p:cNvSpPr>
            <a:spLocks noGrp="1"/>
          </p:cNvSpPr>
          <p:nvPr>
            <p:ph type="title"/>
          </p:nvPr>
        </p:nvSpPr>
        <p:spPr/>
        <p:txBody>
          <a:bodyPr/>
          <a:lstStyle/>
          <a:p>
            <a:r>
              <a:rPr lang="en-US" dirty="0"/>
              <a:t>Direct quoting from a work</a:t>
            </a:r>
          </a:p>
        </p:txBody>
      </p:sp>
      <p:sp>
        <p:nvSpPr>
          <p:cNvPr id="5" name="Content Placeholder 4">
            <a:extLst>
              <a:ext uri="{FF2B5EF4-FFF2-40B4-BE49-F238E27FC236}">
                <a16:creationId xmlns:a16="http://schemas.microsoft.com/office/drawing/2014/main" id="{EEE6AE86-1F03-DEFA-EA3D-03F9D0559558}"/>
              </a:ext>
            </a:extLst>
          </p:cNvPr>
          <p:cNvSpPr>
            <a:spLocks noGrp="1"/>
          </p:cNvSpPr>
          <p:nvPr>
            <p:ph idx="1"/>
          </p:nvPr>
        </p:nvSpPr>
        <p:spPr/>
        <p:txBody>
          <a:bodyPr/>
          <a:lstStyle/>
          <a:p>
            <a:pPr>
              <a:lnSpc>
                <a:spcPts val="3000"/>
              </a:lnSpc>
            </a:pPr>
            <a:r>
              <a:rPr lang="en-US" sz="2000" dirty="0">
                <a:solidFill>
                  <a:schemeClr val="tx2"/>
                </a:solidFill>
              </a:rPr>
              <a:t>Short quotations </a:t>
            </a:r>
            <a:r>
              <a:rPr lang="en-US" sz="2000" dirty="0"/>
              <a:t>appear in double quotation marks</a:t>
            </a:r>
          </a:p>
          <a:p>
            <a:pPr>
              <a:lnSpc>
                <a:spcPts val="3000"/>
              </a:lnSpc>
            </a:pPr>
            <a:r>
              <a:rPr lang="en-US" sz="2000" dirty="0">
                <a:solidFill>
                  <a:schemeClr val="tx2"/>
                </a:solidFill>
              </a:rPr>
              <a:t>Long quotations </a:t>
            </a:r>
            <a:r>
              <a:rPr lang="en-US" sz="2000" dirty="0"/>
              <a:t>(40+ words) appear in the block quotation format</a:t>
            </a:r>
            <a:endParaRPr lang="en-US" sz="2000" b="0" i="0" dirty="0">
              <a:solidFill>
                <a:srgbClr val="202124"/>
              </a:solidFill>
              <a:effectLst/>
              <a:latin typeface="arial" panose="020B0604020202020204" pitchFamily="34" charset="0"/>
            </a:endParaRPr>
          </a:p>
          <a:p>
            <a:pPr>
              <a:lnSpc>
                <a:spcPts val="3000"/>
              </a:lnSpc>
            </a:pPr>
            <a:r>
              <a:rPr lang="en-US" sz="2000" dirty="0"/>
              <a:t>Include the author, year of publication, and </a:t>
            </a:r>
            <a:r>
              <a:rPr lang="en-US" sz="2000" dirty="0">
                <a:solidFill>
                  <a:schemeClr val="tx2"/>
                </a:solidFill>
              </a:rPr>
              <a:t>page number</a:t>
            </a:r>
          </a:p>
          <a:p>
            <a:pPr>
              <a:lnSpc>
                <a:spcPts val="3000"/>
              </a:lnSpc>
            </a:pPr>
            <a:r>
              <a:rPr lang="en-US" sz="2000" dirty="0"/>
              <a:t>Use the abbreviation “p.” (for one page) or “pp.” (for more pages) before listing the page number(s). Use </a:t>
            </a:r>
            <a:r>
              <a:rPr lang="en-US" sz="2000" dirty="0" err="1"/>
              <a:t>en</a:t>
            </a:r>
            <a:r>
              <a:rPr lang="en-US" sz="2000" dirty="0"/>
              <a:t> dash for page ranges.</a:t>
            </a:r>
          </a:p>
          <a:p>
            <a:pPr>
              <a:lnSpc>
                <a:spcPts val="3000"/>
              </a:lnSpc>
            </a:pPr>
            <a:r>
              <a:rPr lang="en-US" sz="2000" dirty="0"/>
              <a:t>For example: (Jones, 1998, p. 199) or (Jones, 1998, pp. 199–201)</a:t>
            </a:r>
          </a:p>
          <a:p>
            <a:pPr>
              <a:lnSpc>
                <a:spcPts val="3000"/>
              </a:lnSpc>
            </a:pPr>
            <a:endParaRPr lang="en-US" sz="2000" dirty="0"/>
          </a:p>
          <a:p>
            <a:pPr>
              <a:lnSpc>
                <a:spcPts val="3000"/>
              </a:lnSpc>
            </a:pPr>
            <a:r>
              <a:rPr lang="en-US" sz="2000" dirty="0"/>
              <a:t>Do not use </a:t>
            </a:r>
            <a:r>
              <a:rPr lang="en-US" sz="2000" i="1" dirty="0"/>
              <a:t>italics </a:t>
            </a:r>
            <a:r>
              <a:rPr lang="en-US" sz="2000" dirty="0"/>
              <a:t>for quotations.</a:t>
            </a:r>
          </a:p>
          <a:p>
            <a:pPr>
              <a:lnSpc>
                <a:spcPts val="3000"/>
              </a:lnSpc>
            </a:pPr>
            <a:endParaRPr lang="en-US" sz="2000" dirty="0"/>
          </a:p>
          <a:p>
            <a:pPr marL="54000" indent="0">
              <a:lnSpc>
                <a:spcPts val="3000"/>
              </a:lnSpc>
              <a:buNone/>
            </a:pPr>
            <a:endParaRPr lang="en-US" sz="1600" dirty="0"/>
          </a:p>
          <a:p>
            <a:pPr>
              <a:lnSpc>
                <a:spcPts val="3000"/>
              </a:lnSpc>
            </a:pPr>
            <a:endParaRPr lang="en-US" sz="2000" dirty="0"/>
          </a:p>
        </p:txBody>
      </p:sp>
    </p:spTree>
    <p:extLst>
      <p:ext uri="{BB962C8B-B14F-4D97-AF65-F5344CB8AC3E}">
        <p14:creationId xmlns:p14="http://schemas.microsoft.com/office/powerpoint/2010/main" val="91625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712B7F8-4403-8A8E-5011-ACAB2212667A}"/>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62BCCA1E-0A30-50CF-8756-D14DCB0591E3}"/>
              </a:ext>
            </a:extLst>
          </p:cNvPr>
          <p:cNvSpPr>
            <a:spLocks noGrp="1"/>
          </p:cNvSpPr>
          <p:nvPr>
            <p:ph type="sldNum" sz="quarter" idx="4294967295"/>
          </p:nvPr>
        </p:nvSpPr>
        <p:spPr>
          <a:xfrm>
            <a:off x="0" y="6227763"/>
            <a:ext cx="188913" cy="252412"/>
          </a:xfrm>
        </p:spPr>
        <p:txBody>
          <a:bodyPr/>
          <a:lstStyle/>
          <a:p>
            <a:fld id="{0970407D-EE58-4A0B-824B-1D3AE42DD9CF}" type="slidenum">
              <a:rPr lang="en-GB" altLang="cs-CZ" noProof="0" smtClean="0"/>
              <a:pPr/>
              <a:t>45</a:t>
            </a:fld>
            <a:endParaRPr lang="en-GB" altLang="cs-CZ" noProof="0" dirty="0"/>
          </a:p>
        </p:txBody>
      </p:sp>
      <p:sp>
        <p:nvSpPr>
          <p:cNvPr id="11" name="TextBox 10">
            <a:extLst>
              <a:ext uri="{FF2B5EF4-FFF2-40B4-BE49-F238E27FC236}">
                <a16:creationId xmlns:a16="http://schemas.microsoft.com/office/drawing/2014/main" id="{161EAAA4-39BA-D175-A8A4-53315D406C90}"/>
              </a:ext>
            </a:extLst>
          </p:cNvPr>
          <p:cNvSpPr txBox="1"/>
          <p:nvPr/>
        </p:nvSpPr>
        <p:spPr>
          <a:xfrm>
            <a:off x="185166" y="227978"/>
            <a:ext cx="8773668" cy="5632311"/>
          </a:xfrm>
          <a:prstGeom prst="rect">
            <a:avLst/>
          </a:prstGeom>
          <a:noFill/>
        </p:spPr>
        <p:txBody>
          <a:bodyPr wrap="square">
            <a:spAutoFit/>
          </a:bodyPr>
          <a:lstStyle/>
          <a:p>
            <a:pPr marL="54000" indent="0">
              <a:buNone/>
            </a:pPr>
            <a:endParaRPr lang="en-US" dirty="0">
              <a:solidFill>
                <a:schemeClr val="bg1"/>
              </a:solidFill>
              <a:latin typeface="+mj-lt"/>
            </a:endParaRPr>
          </a:p>
          <a:p>
            <a:pPr marL="54000" indent="0">
              <a:buNone/>
            </a:pPr>
            <a:r>
              <a:rPr lang="en-US" dirty="0">
                <a:solidFill>
                  <a:schemeClr val="bg1"/>
                </a:solidFill>
                <a:latin typeface="+mj-lt"/>
              </a:rPr>
              <a:t>According to Jones (1998), "students often had difficulty using APA style, especially when it was their first time" (p. 199).</a:t>
            </a:r>
          </a:p>
          <a:p>
            <a:pPr marL="54000" indent="0">
              <a:buNone/>
            </a:pPr>
            <a:endParaRPr lang="en-US" dirty="0">
              <a:solidFill>
                <a:schemeClr val="bg1"/>
              </a:solidFill>
              <a:latin typeface="+mj-lt"/>
            </a:endParaRPr>
          </a:p>
          <a:p>
            <a:pPr marL="54000" indent="0">
              <a:buNone/>
            </a:pPr>
            <a:r>
              <a:rPr lang="en-US" dirty="0">
                <a:solidFill>
                  <a:schemeClr val="bg1"/>
                </a:solidFill>
                <a:latin typeface="+mj-lt"/>
              </a:rPr>
              <a:t>Jones (1998) found "students often had difficulty using </a:t>
            </a:r>
            <a:br>
              <a:rPr lang="en-US" dirty="0">
                <a:solidFill>
                  <a:schemeClr val="bg1"/>
                </a:solidFill>
                <a:latin typeface="+mj-lt"/>
              </a:rPr>
            </a:br>
            <a:r>
              <a:rPr lang="en-US" dirty="0">
                <a:solidFill>
                  <a:schemeClr val="bg1"/>
                </a:solidFill>
                <a:latin typeface="+mj-lt"/>
              </a:rPr>
              <a:t>APA style" (p. 199).</a:t>
            </a:r>
          </a:p>
          <a:p>
            <a:pPr marL="54000" indent="0">
              <a:buNone/>
            </a:pPr>
            <a:endParaRPr lang="en-US" dirty="0">
              <a:solidFill>
                <a:schemeClr val="bg1"/>
              </a:solidFill>
              <a:latin typeface="+mj-lt"/>
            </a:endParaRPr>
          </a:p>
          <a:p>
            <a:pPr marL="54000" indent="0">
              <a:buNone/>
            </a:pPr>
            <a:r>
              <a:rPr lang="en-US" dirty="0">
                <a:solidFill>
                  <a:schemeClr val="bg1"/>
                </a:solidFill>
                <a:latin typeface="+mj-lt"/>
              </a:rPr>
              <a:t>She stated, "Students often had difficulty using APA style" (Jones, 1998, p. 199), but she did not offer an explanation as to why.</a:t>
            </a:r>
          </a:p>
          <a:p>
            <a:pPr marL="54000"/>
            <a:endParaRPr lang="en-US" b="0" i="1" dirty="0">
              <a:solidFill>
                <a:schemeClr val="bg1"/>
              </a:solidFill>
              <a:effectLst/>
              <a:latin typeface="+mj-lt"/>
            </a:endParaRPr>
          </a:p>
          <a:p>
            <a:pPr marL="54000"/>
            <a:r>
              <a:rPr lang="en-US" b="0" i="1" dirty="0">
                <a:solidFill>
                  <a:schemeClr val="bg1"/>
                </a:solidFill>
                <a:effectLst/>
                <a:latin typeface="+mj-lt"/>
              </a:rPr>
              <a:t>Mindfulness</a:t>
            </a:r>
            <a:r>
              <a:rPr lang="en-US" b="0" i="0" dirty="0">
                <a:solidFill>
                  <a:schemeClr val="bg1"/>
                </a:solidFill>
                <a:effectLst/>
                <a:latin typeface="+mj-lt"/>
              </a:rPr>
              <a:t> is defined as </a:t>
            </a:r>
            <a:r>
              <a:rPr lang="en-US" dirty="0">
                <a:solidFill>
                  <a:schemeClr val="bg1"/>
                </a:solidFill>
                <a:latin typeface="+mj-lt"/>
              </a:rPr>
              <a:t>"</a:t>
            </a:r>
            <a:r>
              <a:rPr lang="en-US" b="0" i="0" dirty="0">
                <a:solidFill>
                  <a:schemeClr val="bg1"/>
                </a:solidFill>
                <a:effectLst/>
                <a:latin typeface="+mj-lt"/>
              </a:rPr>
              <a:t>the act of noticing new things, a process that promotes flexible responding to the demands of the environment</a:t>
            </a:r>
            <a:r>
              <a:rPr lang="en-US" dirty="0">
                <a:solidFill>
                  <a:schemeClr val="bg1"/>
                </a:solidFill>
                <a:latin typeface="+mj-lt"/>
              </a:rPr>
              <a:t>"</a:t>
            </a:r>
            <a:r>
              <a:rPr lang="en-US" b="0" i="0" dirty="0">
                <a:solidFill>
                  <a:schemeClr val="bg1"/>
                </a:solidFill>
                <a:effectLst/>
                <a:latin typeface="+mj-lt"/>
              </a:rPr>
              <a:t> (</a:t>
            </a:r>
            <a:r>
              <a:rPr lang="en-US" b="0" i="0" dirty="0" err="1">
                <a:solidFill>
                  <a:schemeClr val="bg1"/>
                </a:solidFill>
                <a:effectLst/>
                <a:latin typeface="+mj-lt"/>
              </a:rPr>
              <a:t>Pagnini</a:t>
            </a:r>
            <a:r>
              <a:rPr lang="en-US" b="0" i="0" dirty="0">
                <a:solidFill>
                  <a:schemeClr val="bg1"/>
                </a:solidFill>
                <a:effectLst/>
                <a:latin typeface="+mj-lt"/>
              </a:rPr>
              <a:t> et al., 2016, p.91).</a:t>
            </a:r>
            <a:endParaRPr lang="en-US" dirty="0">
              <a:solidFill>
                <a:schemeClr val="bg1"/>
              </a:solidFill>
              <a:latin typeface="+mj-lt"/>
            </a:endParaRPr>
          </a:p>
          <a:p>
            <a:pPr marL="54000" indent="0">
              <a:buNone/>
            </a:pPr>
            <a:endParaRPr lang="en-US" dirty="0">
              <a:solidFill>
                <a:schemeClr val="bg1"/>
              </a:solidFill>
              <a:latin typeface="+mj-lt"/>
            </a:endParaRPr>
          </a:p>
        </p:txBody>
      </p:sp>
    </p:spTree>
    <p:extLst>
      <p:ext uri="{BB962C8B-B14F-4D97-AF65-F5344CB8AC3E}">
        <p14:creationId xmlns:p14="http://schemas.microsoft.com/office/powerpoint/2010/main" val="289012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Effect transition="in" filter="randombar(horizontal)">
                                      <p:cBhvr>
                                        <p:cTn id="7" dur="500"/>
                                        <p:tgtEl>
                                          <p:spTgt spid="11">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7" end="7"/>
                                            </p:txEl>
                                          </p:spTgt>
                                        </p:tgtEl>
                                        <p:attrNameLst>
                                          <p:attrName>style.visibility</p:attrName>
                                        </p:attrNameLst>
                                      </p:cBhvr>
                                      <p:to>
                                        <p:strVal val="visible"/>
                                      </p:to>
                                    </p:set>
                                    <p:animEffect transition="in" filter="randombar(horizontal)">
                                      <p:cBhvr>
                                        <p:cTn id="1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71" y="296726"/>
            <a:ext cx="9049926" cy="1294331"/>
          </a:xfrm>
        </p:spPr>
        <p:txBody>
          <a:bodyPr/>
          <a:lstStyle/>
          <a:p>
            <a:r>
              <a:rPr lang="en-US" sz="2400" dirty="0">
                <a:solidFill>
                  <a:schemeClr val="bg1"/>
                </a:solidFill>
              </a:rPr>
              <a:t>Place long quotations (40+ words) in a free-standing block of typewritten lines and omit quotation marks. </a:t>
            </a:r>
            <a:br>
              <a:rPr lang="en-US" sz="2400" dirty="0">
                <a:solidFill>
                  <a:schemeClr val="bg1"/>
                </a:solidFill>
              </a:rPr>
            </a:br>
            <a:endParaRPr lang="en-US" sz="2400" dirty="0">
              <a:solidFill>
                <a:schemeClr val="bg1"/>
              </a:solidFill>
            </a:endParaRPr>
          </a:p>
        </p:txBody>
      </p:sp>
      <p:pic>
        <p:nvPicPr>
          <p:cNvPr id="5" name="Picture 4"/>
          <p:cNvPicPr>
            <a:picLocks noChangeAspect="1"/>
          </p:cNvPicPr>
          <p:nvPr/>
        </p:nvPicPr>
        <p:blipFill>
          <a:blip r:embed="rId2"/>
          <a:stretch>
            <a:fillRect/>
          </a:stretch>
        </p:blipFill>
        <p:spPr>
          <a:xfrm>
            <a:off x="1364968" y="1329914"/>
            <a:ext cx="7602661" cy="5147768"/>
          </a:xfrm>
          <a:prstGeom prst="rect">
            <a:avLst/>
          </a:prstGeom>
        </p:spPr>
      </p:pic>
      <p:sp>
        <p:nvSpPr>
          <p:cNvPr id="6" name="Rectangle 5">
            <a:extLst>
              <a:ext uri="{FF2B5EF4-FFF2-40B4-BE49-F238E27FC236}">
                <a16:creationId xmlns:a16="http://schemas.microsoft.com/office/drawing/2014/main" id="{466D7437-64DF-4959-A0C6-FA47CE00C5CE}"/>
              </a:ext>
            </a:extLst>
          </p:cNvPr>
          <p:cNvSpPr/>
          <p:nvPr/>
        </p:nvSpPr>
        <p:spPr>
          <a:xfrm>
            <a:off x="66643" y="3064074"/>
            <a:ext cx="1227100" cy="276999"/>
          </a:xfrm>
          <a:prstGeom prst="rect">
            <a:avLst/>
          </a:prstGeom>
        </p:spPr>
        <p:txBody>
          <a:bodyPr wrap="square">
            <a:spAutoFit/>
          </a:bodyPr>
          <a:lstStyle/>
          <a:p>
            <a:r>
              <a:rPr lang="en-US" sz="1200" dirty="0">
                <a:solidFill>
                  <a:schemeClr val="bg1"/>
                </a:solidFill>
              </a:rPr>
              <a:t>Long quotation</a:t>
            </a:r>
          </a:p>
        </p:txBody>
      </p:sp>
      <p:sp>
        <p:nvSpPr>
          <p:cNvPr id="7" name="Rectangle 6">
            <a:extLst>
              <a:ext uri="{FF2B5EF4-FFF2-40B4-BE49-F238E27FC236}">
                <a16:creationId xmlns:a16="http://schemas.microsoft.com/office/drawing/2014/main" id="{573FFF4D-C51E-40AD-80F5-A96837146979}"/>
              </a:ext>
            </a:extLst>
          </p:cNvPr>
          <p:cNvSpPr/>
          <p:nvPr/>
        </p:nvSpPr>
        <p:spPr>
          <a:xfrm>
            <a:off x="176371" y="1890775"/>
            <a:ext cx="1227100" cy="276999"/>
          </a:xfrm>
          <a:prstGeom prst="rect">
            <a:avLst/>
          </a:prstGeom>
        </p:spPr>
        <p:txBody>
          <a:bodyPr wrap="square">
            <a:spAutoFit/>
          </a:bodyPr>
          <a:lstStyle/>
          <a:p>
            <a:r>
              <a:rPr lang="en-US" sz="1200" dirty="0">
                <a:solidFill>
                  <a:schemeClr val="bg1"/>
                </a:solidFill>
              </a:rPr>
              <a:t>Short quotation</a:t>
            </a:r>
          </a:p>
        </p:txBody>
      </p:sp>
      <p:sp>
        <p:nvSpPr>
          <p:cNvPr id="8" name="Rectangle 7">
            <a:extLst>
              <a:ext uri="{FF2B5EF4-FFF2-40B4-BE49-F238E27FC236}">
                <a16:creationId xmlns:a16="http://schemas.microsoft.com/office/drawing/2014/main" id="{BEB63040-2355-4BDB-B08B-24A291DF2D24}"/>
              </a:ext>
            </a:extLst>
          </p:cNvPr>
          <p:cNvSpPr/>
          <p:nvPr/>
        </p:nvSpPr>
        <p:spPr>
          <a:xfrm>
            <a:off x="157120" y="5898440"/>
            <a:ext cx="1227100" cy="461665"/>
          </a:xfrm>
          <a:prstGeom prst="rect">
            <a:avLst/>
          </a:prstGeom>
        </p:spPr>
        <p:txBody>
          <a:bodyPr wrap="square">
            <a:spAutoFit/>
          </a:bodyPr>
          <a:lstStyle/>
          <a:p>
            <a:r>
              <a:rPr lang="en-US" sz="1200" dirty="0">
                <a:solidFill>
                  <a:schemeClr val="bg1"/>
                </a:solidFill>
              </a:rPr>
              <a:t>Text highlighting</a:t>
            </a:r>
          </a:p>
        </p:txBody>
      </p:sp>
    </p:spTree>
    <p:extLst>
      <p:ext uri="{BB962C8B-B14F-4D97-AF65-F5344CB8AC3E}">
        <p14:creationId xmlns:p14="http://schemas.microsoft.com/office/powerpoint/2010/main" val="227803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7ECFCF-78EE-3725-C0AB-023D5CB0BBE3}"/>
              </a:ext>
            </a:extLst>
          </p:cNvPr>
          <p:cNvSpPr>
            <a:spLocks noGrp="1"/>
          </p:cNvSpPr>
          <p:nvPr>
            <p:ph type="sldNum" idx="12"/>
          </p:nvPr>
        </p:nvSpPr>
        <p:spPr/>
        <p:txBody>
          <a:bodyPr/>
          <a:lstStyle/>
          <a:p>
            <a:fld id="{D6D6C118-631F-4A80-9886-907009361577}" type="slidenum">
              <a:rPr lang="cs-CZ" altLang="cs-CZ" smtClean="0"/>
              <a:pPr/>
              <a:t>47</a:t>
            </a:fld>
            <a:endParaRPr lang="cs-CZ" altLang="cs-CZ" dirty="0"/>
          </a:p>
        </p:txBody>
      </p:sp>
      <p:sp>
        <p:nvSpPr>
          <p:cNvPr id="2" name="Footer Placeholder 1">
            <a:extLst>
              <a:ext uri="{FF2B5EF4-FFF2-40B4-BE49-F238E27FC236}">
                <a16:creationId xmlns:a16="http://schemas.microsoft.com/office/drawing/2014/main" id="{D6A3F29D-4929-B69B-6BE7-38D75D758DBA}"/>
              </a:ext>
            </a:extLst>
          </p:cNvPr>
          <p:cNvSpPr>
            <a:spLocks noGrp="1"/>
          </p:cNvSpPr>
          <p:nvPr>
            <p:ph type="ftr" sz="quarter" idx="4294967295"/>
          </p:nvPr>
        </p:nvSpPr>
        <p:spPr>
          <a:xfrm>
            <a:off x="0" y="6227763"/>
            <a:ext cx="5940425" cy="252412"/>
          </a:xfrm>
        </p:spPr>
        <p:txBody>
          <a:bodyPr/>
          <a:lstStyle/>
          <a:p>
            <a:r>
              <a:rPr lang="cs-CZ"/>
              <a:t>Definujte zápatí - název prezentace / pracoviště</a:t>
            </a:r>
            <a:endParaRPr lang="cs-CZ" dirty="0"/>
          </a:p>
        </p:txBody>
      </p:sp>
      <p:pic>
        <p:nvPicPr>
          <p:cNvPr id="10" name="Picture 9">
            <a:extLst>
              <a:ext uri="{FF2B5EF4-FFF2-40B4-BE49-F238E27FC236}">
                <a16:creationId xmlns:a16="http://schemas.microsoft.com/office/drawing/2014/main" id="{78CE42C3-F880-DE9B-445F-D3D990B56ADD}"/>
              </a:ext>
            </a:extLst>
          </p:cNvPr>
          <p:cNvPicPr>
            <a:picLocks noChangeAspect="1"/>
          </p:cNvPicPr>
          <p:nvPr/>
        </p:nvPicPr>
        <p:blipFill>
          <a:blip r:embed="rId2"/>
          <a:stretch>
            <a:fillRect/>
          </a:stretch>
        </p:blipFill>
        <p:spPr>
          <a:xfrm>
            <a:off x="1010816" y="0"/>
            <a:ext cx="7122367" cy="6858000"/>
          </a:xfrm>
          <a:prstGeom prst="rect">
            <a:avLst/>
          </a:prstGeom>
        </p:spPr>
      </p:pic>
      <p:sp>
        <p:nvSpPr>
          <p:cNvPr id="4" name="Rectangle 3">
            <a:extLst>
              <a:ext uri="{FF2B5EF4-FFF2-40B4-BE49-F238E27FC236}">
                <a16:creationId xmlns:a16="http://schemas.microsoft.com/office/drawing/2014/main" id="{951B95BD-D3E9-D36C-5364-397580BF1BDF}"/>
              </a:ext>
            </a:extLst>
          </p:cNvPr>
          <p:cNvSpPr/>
          <p:nvPr/>
        </p:nvSpPr>
        <p:spPr bwMode="auto">
          <a:xfrm>
            <a:off x="860612" y="377825"/>
            <a:ext cx="2804672" cy="604602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
        <p:nvSpPr>
          <p:cNvPr id="5" name="Rectangle 4">
            <a:extLst>
              <a:ext uri="{FF2B5EF4-FFF2-40B4-BE49-F238E27FC236}">
                <a16:creationId xmlns:a16="http://schemas.microsoft.com/office/drawing/2014/main" id="{BDD33E91-59D9-81BF-47E3-E112286FB284}"/>
              </a:ext>
            </a:extLst>
          </p:cNvPr>
          <p:cNvSpPr/>
          <p:nvPr/>
        </p:nvSpPr>
        <p:spPr bwMode="auto">
          <a:xfrm>
            <a:off x="6453308" y="405986"/>
            <a:ext cx="2804672" cy="6271439"/>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57774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7ECFCF-78EE-3725-C0AB-023D5CB0BBE3}"/>
              </a:ext>
            </a:extLst>
          </p:cNvPr>
          <p:cNvSpPr>
            <a:spLocks noGrp="1"/>
          </p:cNvSpPr>
          <p:nvPr>
            <p:ph type="sldNum" idx="12"/>
          </p:nvPr>
        </p:nvSpPr>
        <p:spPr/>
        <p:txBody>
          <a:bodyPr/>
          <a:lstStyle/>
          <a:p>
            <a:fld id="{D6D6C118-631F-4A80-9886-907009361577}" type="slidenum">
              <a:rPr lang="cs-CZ" altLang="cs-CZ" smtClean="0"/>
              <a:pPr/>
              <a:t>48</a:t>
            </a:fld>
            <a:endParaRPr lang="cs-CZ" altLang="cs-CZ" dirty="0"/>
          </a:p>
        </p:txBody>
      </p:sp>
      <p:sp>
        <p:nvSpPr>
          <p:cNvPr id="2" name="Footer Placeholder 1">
            <a:extLst>
              <a:ext uri="{FF2B5EF4-FFF2-40B4-BE49-F238E27FC236}">
                <a16:creationId xmlns:a16="http://schemas.microsoft.com/office/drawing/2014/main" id="{D6A3F29D-4929-B69B-6BE7-38D75D758DBA}"/>
              </a:ext>
            </a:extLst>
          </p:cNvPr>
          <p:cNvSpPr>
            <a:spLocks noGrp="1"/>
          </p:cNvSpPr>
          <p:nvPr>
            <p:ph type="ftr" sz="quarter" idx="4294967295"/>
          </p:nvPr>
        </p:nvSpPr>
        <p:spPr>
          <a:xfrm>
            <a:off x="0" y="6227763"/>
            <a:ext cx="5940425" cy="252412"/>
          </a:xfrm>
        </p:spPr>
        <p:txBody>
          <a:bodyPr/>
          <a:lstStyle/>
          <a:p>
            <a:r>
              <a:rPr lang="cs-CZ"/>
              <a:t>Definujte zápatí - název prezentace / pracoviště</a:t>
            </a:r>
            <a:endParaRPr lang="cs-CZ" dirty="0"/>
          </a:p>
        </p:txBody>
      </p:sp>
      <p:pic>
        <p:nvPicPr>
          <p:cNvPr id="10" name="Picture 9">
            <a:extLst>
              <a:ext uri="{FF2B5EF4-FFF2-40B4-BE49-F238E27FC236}">
                <a16:creationId xmlns:a16="http://schemas.microsoft.com/office/drawing/2014/main" id="{78CE42C3-F880-DE9B-445F-D3D990B56ADD}"/>
              </a:ext>
            </a:extLst>
          </p:cNvPr>
          <p:cNvPicPr>
            <a:picLocks noChangeAspect="1"/>
          </p:cNvPicPr>
          <p:nvPr/>
        </p:nvPicPr>
        <p:blipFill>
          <a:blip r:embed="rId2"/>
          <a:stretch>
            <a:fillRect/>
          </a:stretch>
        </p:blipFill>
        <p:spPr>
          <a:xfrm>
            <a:off x="1010816" y="0"/>
            <a:ext cx="7122367" cy="6858000"/>
          </a:xfrm>
          <a:prstGeom prst="rect">
            <a:avLst/>
          </a:prstGeom>
        </p:spPr>
      </p:pic>
    </p:spTree>
    <p:extLst>
      <p:ext uri="{BB962C8B-B14F-4D97-AF65-F5344CB8AC3E}">
        <p14:creationId xmlns:p14="http://schemas.microsoft.com/office/powerpoint/2010/main" val="18780063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C06BA6-7741-E48C-032F-B8A47A5851DD}"/>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1C5E6406-8E31-8E4E-6EBA-C89A229D480C}"/>
              </a:ext>
            </a:extLst>
          </p:cNvPr>
          <p:cNvSpPr>
            <a:spLocks noGrp="1"/>
          </p:cNvSpPr>
          <p:nvPr>
            <p:ph type="sldNum" sz="quarter" idx="11"/>
          </p:nvPr>
        </p:nvSpPr>
        <p:spPr/>
        <p:txBody>
          <a:bodyPr/>
          <a:lstStyle/>
          <a:p>
            <a:fld id="{0970407D-EE58-4A0B-824B-1D3AE42DD9CF}" type="slidenum">
              <a:rPr lang="en-GB" altLang="cs-CZ" noProof="0" smtClean="0"/>
              <a:pPr/>
              <a:t>49</a:t>
            </a:fld>
            <a:endParaRPr lang="en-GB" altLang="cs-CZ" noProof="0" dirty="0"/>
          </a:p>
        </p:txBody>
      </p:sp>
      <p:sp>
        <p:nvSpPr>
          <p:cNvPr id="4" name="Title 3">
            <a:extLst>
              <a:ext uri="{FF2B5EF4-FFF2-40B4-BE49-F238E27FC236}">
                <a16:creationId xmlns:a16="http://schemas.microsoft.com/office/drawing/2014/main" id="{73C4194E-7101-9C14-4383-50567E3DD2A0}"/>
              </a:ext>
            </a:extLst>
          </p:cNvPr>
          <p:cNvSpPr>
            <a:spLocks noGrp="1"/>
          </p:cNvSpPr>
          <p:nvPr>
            <p:ph type="title"/>
          </p:nvPr>
        </p:nvSpPr>
        <p:spPr/>
        <p:txBody>
          <a:bodyPr/>
          <a:lstStyle/>
          <a:p>
            <a:r>
              <a:rPr lang="fr-FR" dirty="0" err="1"/>
              <a:t>Paraphrasing</a:t>
            </a:r>
            <a:r>
              <a:rPr lang="fr-FR" dirty="0"/>
              <a:t> Sources</a:t>
            </a:r>
            <a:endParaRPr lang="en-US" dirty="0"/>
          </a:p>
        </p:txBody>
      </p:sp>
      <p:sp>
        <p:nvSpPr>
          <p:cNvPr id="5" name="Content Placeholder 4">
            <a:extLst>
              <a:ext uri="{FF2B5EF4-FFF2-40B4-BE49-F238E27FC236}">
                <a16:creationId xmlns:a16="http://schemas.microsoft.com/office/drawing/2014/main" id="{652F3F17-8A1F-DAF2-2036-A16B09A48069}"/>
              </a:ext>
            </a:extLst>
          </p:cNvPr>
          <p:cNvSpPr>
            <a:spLocks noGrp="1"/>
          </p:cNvSpPr>
          <p:nvPr>
            <p:ph idx="1"/>
          </p:nvPr>
        </p:nvSpPr>
        <p:spPr/>
        <p:txBody>
          <a:bodyPr/>
          <a:lstStyle/>
          <a:p>
            <a:pPr marL="54000" indent="0">
              <a:buNone/>
            </a:pPr>
            <a:r>
              <a:rPr lang="en-US" sz="2000" dirty="0"/>
              <a:t>Paraphrase as much as possible, rather than quote</a:t>
            </a:r>
          </a:p>
          <a:p>
            <a:pPr lvl="1">
              <a:lnSpc>
                <a:spcPts val="2700"/>
              </a:lnSpc>
            </a:pPr>
            <a:r>
              <a:rPr lang="en-US" sz="2000" dirty="0"/>
              <a:t>when you are more interested in content, findings or claims</a:t>
            </a:r>
          </a:p>
          <a:p>
            <a:pPr lvl="1">
              <a:lnSpc>
                <a:spcPts val="2700"/>
              </a:lnSpc>
            </a:pPr>
            <a:r>
              <a:rPr lang="en-US" sz="2000" dirty="0"/>
              <a:t>to summarize or acknowledge another author’s ideas</a:t>
            </a:r>
          </a:p>
          <a:p>
            <a:pPr lvl="1">
              <a:lnSpc>
                <a:spcPts val="2700"/>
              </a:lnSpc>
            </a:pPr>
            <a:r>
              <a:rPr lang="en-US" sz="2000" dirty="0"/>
              <a:t>when you want to explain difficult material in a way which is easier for your reader to understand</a:t>
            </a:r>
          </a:p>
          <a:p>
            <a:endParaRPr lang="en-US" sz="2000" dirty="0"/>
          </a:p>
          <a:p>
            <a:r>
              <a:rPr lang="en-US" sz="2000" dirty="0"/>
              <a:t>You cannot write a paper out of a series of quotations. You must make your own arguments with your own claims and evidence</a:t>
            </a:r>
          </a:p>
          <a:p>
            <a:endParaRPr lang="en-US" sz="2000" dirty="0"/>
          </a:p>
        </p:txBody>
      </p:sp>
    </p:spTree>
    <p:extLst>
      <p:ext uri="{BB962C8B-B14F-4D97-AF65-F5344CB8AC3E}">
        <p14:creationId xmlns:p14="http://schemas.microsoft.com/office/powerpoint/2010/main" val="386301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23495" y="2227517"/>
            <a:ext cx="1338263" cy="344806"/>
          </a:xfrm>
          <a:prstGeom prst="rect">
            <a:avLst/>
          </a:prstGeom>
        </p:spPr>
        <p:txBody>
          <a:bodyPr vert="horz" wrap="square" lIns="0" tIns="10001" rIns="0" bIns="0" rtlCol="0" anchor="t" anchorCtr="0">
            <a:spAutoFit/>
          </a:bodyPr>
          <a:lstStyle/>
          <a:p>
            <a:pPr marL="9525">
              <a:lnSpc>
                <a:spcPct val="100000"/>
              </a:lnSpc>
              <a:spcBef>
                <a:spcPts val="79"/>
              </a:spcBef>
            </a:pPr>
            <a:r>
              <a:rPr sz="2175" spc="-41" dirty="0">
                <a:solidFill>
                  <a:srgbClr val="000000"/>
                </a:solidFill>
              </a:rPr>
              <a:t>R</a:t>
            </a:r>
            <a:r>
              <a:rPr sz="2175" dirty="0">
                <a:solidFill>
                  <a:srgbClr val="000000"/>
                </a:solidFill>
              </a:rPr>
              <a:t>esea</a:t>
            </a:r>
            <a:r>
              <a:rPr sz="2175" spc="-45" dirty="0">
                <a:solidFill>
                  <a:srgbClr val="000000"/>
                </a:solidFill>
              </a:rPr>
              <a:t>r</a:t>
            </a:r>
            <a:r>
              <a:rPr sz="2175" dirty="0">
                <a:solidFill>
                  <a:srgbClr val="000000"/>
                </a:solidFill>
              </a:rPr>
              <a:t>ch</a:t>
            </a:r>
            <a:endParaRPr sz="2175" dirty="0"/>
          </a:p>
        </p:txBody>
      </p:sp>
      <p:sp>
        <p:nvSpPr>
          <p:cNvPr id="3" name="object 3"/>
          <p:cNvSpPr/>
          <p:nvPr/>
        </p:nvSpPr>
        <p:spPr>
          <a:xfrm>
            <a:off x="5693285" y="1406380"/>
            <a:ext cx="2420470" cy="4240428"/>
          </a:xfrm>
          <a:prstGeom prst="rect">
            <a:avLst/>
          </a:prstGeom>
          <a:blipFill>
            <a:blip r:embed="rId2" cstate="print"/>
            <a:stretch>
              <a:fillRect/>
            </a:stretch>
          </a:blipFill>
        </p:spPr>
        <p:txBody>
          <a:bodyPr wrap="square" lIns="0" tIns="0" rIns="0" bIns="0" rtlCol="0"/>
          <a:lstStyle/>
          <a:p>
            <a:endParaRPr sz="1800"/>
          </a:p>
        </p:txBody>
      </p:sp>
      <p:sp>
        <p:nvSpPr>
          <p:cNvPr id="4" name="object 4"/>
          <p:cNvSpPr txBox="1"/>
          <p:nvPr/>
        </p:nvSpPr>
        <p:spPr>
          <a:xfrm>
            <a:off x="6285452" y="3261989"/>
            <a:ext cx="1338263" cy="1712552"/>
          </a:xfrm>
          <a:prstGeom prst="rect">
            <a:avLst/>
          </a:prstGeom>
        </p:spPr>
        <p:txBody>
          <a:bodyPr vert="horz" wrap="square" lIns="0" tIns="10001" rIns="0" bIns="0" rtlCol="0">
            <a:spAutoFit/>
          </a:bodyPr>
          <a:lstStyle/>
          <a:p>
            <a:pPr marL="9525">
              <a:spcBef>
                <a:spcPts val="79"/>
              </a:spcBef>
            </a:pPr>
            <a:r>
              <a:rPr sz="2175" spc="-19" dirty="0">
                <a:latin typeface="Calibri"/>
                <a:cs typeface="Calibri"/>
              </a:rPr>
              <a:t>Write</a:t>
            </a:r>
            <a:endParaRPr sz="2175">
              <a:latin typeface="Calibri"/>
              <a:cs typeface="Calibri"/>
            </a:endParaRPr>
          </a:p>
          <a:p>
            <a:pPr>
              <a:lnSpc>
                <a:spcPct val="100000"/>
              </a:lnSpc>
            </a:pPr>
            <a:endParaRPr sz="2175">
              <a:latin typeface="Calibri"/>
              <a:cs typeface="Calibri"/>
            </a:endParaRPr>
          </a:p>
          <a:p>
            <a:pPr marL="445294" marR="3810" indent="-60960">
              <a:lnSpc>
                <a:spcPct val="127200"/>
              </a:lnSpc>
              <a:spcBef>
                <a:spcPts val="1924"/>
              </a:spcBef>
            </a:pPr>
            <a:r>
              <a:rPr sz="2100" spc="-8" dirty="0">
                <a:latin typeface="Calibri"/>
                <a:cs typeface="Calibri"/>
              </a:rPr>
              <a:t>(Pu</a:t>
            </a:r>
            <a:r>
              <a:rPr sz="2100" spc="-15" dirty="0">
                <a:latin typeface="Calibri"/>
                <a:cs typeface="Calibri"/>
              </a:rPr>
              <a:t>b</a:t>
            </a:r>
            <a:r>
              <a:rPr sz="2100" spc="-4" dirty="0">
                <a:latin typeface="Calibri"/>
                <a:cs typeface="Calibri"/>
              </a:rPr>
              <a:t>l</a:t>
            </a:r>
            <a:r>
              <a:rPr sz="2100" spc="-15" dirty="0">
                <a:latin typeface="Calibri"/>
                <a:cs typeface="Calibri"/>
              </a:rPr>
              <a:t>i</a:t>
            </a:r>
            <a:r>
              <a:rPr sz="2100" spc="-8" dirty="0">
                <a:latin typeface="Calibri"/>
                <a:cs typeface="Calibri"/>
              </a:rPr>
              <a:t>sh)  </a:t>
            </a:r>
            <a:r>
              <a:rPr sz="2100" spc="-11" dirty="0">
                <a:latin typeface="Calibri"/>
                <a:cs typeface="Calibri"/>
              </a:rPr>
              <a:t>Present</a:t>
            </a:r>
            <a:endParaRPr sz="2100">
              <a:latin typeface="Calibri"/>
              <a:cs typeface="Calibri"/>
            </a:endParaRPr>
          </a:p>
        </p:txBody>
      </p:sp>
      <p:sp>
        <p:nvSpPr>
          <p:cNvPr id="7" name="object 5">
            <a:extLst>
              <a:ext uri="{FF2B5EF4-FFF2-40B4-BE49-F238E27FC236}">
                <a16:creationId xmlns:a16="http://schemas.microsoft.com/office/drawing/2014/main" id="{555E360C-6788-3587-5856-27CA961C7E26}"/>
              </a:ext>
            </a:extLst>
          </p:cNvPr>
          <p:cNvSpPr/>
          <p:nvPr/>
        </p:nvSpPr>
        <p:spPr>
          <a:xfrm>
            <a:off x="676735" y="1672253"/>
            <a:ext cx="3016250" cy="1990725"/>
          </a:xfrm>
          <a:custGeom>
            <a:avLst/>
            <a:gdLst/>
            <a:ahLst/>
            <a:cxnLst/>
            <a:rect l="l" t="t" r="r" b="b"/>
            <a:pathLst>
              <a:path w="3016250" h="1990725">
                <a:moveTo>
                  <a:pt x="3015801" y="1921277"/>
                </a:moveTo>
                <a:lnTo>
                  <a:pt x="458158" y="1921277"/>
                </a:lnTo>
                <a:lnTo>
                  <a:pt x="1370137" y="1928265"/>
                </a:lnTo>
                <a:lnTo>
                  <a:pt x="1802609" y="1928265"/>
                </a:lnTo>
                <a:lnTo>
                  <a:pt x="2509555" y="1949045"/>
                </a:lnTo>
                <a:lnTo>
                  <a:pt x="2898797" y="1953421"/>
                </a:lnTo>
                <a:lnTo>
                  <a:pt x="3004570" y="1990346"/>
                </a:lnTo>
                <a:lnTo>
                  <a:pt x="3015975" y="1937276"/>
                </a:lnTo>
                <a:lnTo>
                  <a:pt x="3015801" y="1921277"/>
                </a:lnTo>
                <a:close/>
              </a:path>
              <a:path w="3016250" h="1990725">
                <a:moveTo>
                  <a:pt x="55311" y="0"/>
                </a:moveTo>
                <a:lnTo>
                  <a:pt x="4790" y="62154"/>
                </a:lnTo>
                <a:lnTo>
                  <a:pt x="4790" y="219012"/>
                </a:lnTo>
                <a:lnTo>
                  <a:pt x="0" y="493007"/>
                </a:lnTo>
                <a:lnTo>
                  <a:pt x="25694" y="815366"/>
                </a:lnTo>
                <a:lnTo>
                  <a:pt x="39197" y="1216245"/>
                </a:lnTo>
                <a:lnTo>
                  <a:pt x="76215" y="1601126"/>
                </a:lnTo>
                <a:lnTo>
                  <a:pt x="80571" y="1928265"/>
                </a:lnTo>
                <a:lnTo>
                  <a:pt x="458158" y="1921277"/>
                </a:lnTo>
                <a:lnTo>
                  <a:pt x="3015801" y="1921277"/>
                </a:lnTo>
                <a:lnTo>
                  <a:pt x="3013767" y="1734446"/>
                </a:lnTo>
                <a:lnTo>
                  <a:pt x="2974585" y="1481230"/>
                </a:lnTo>
                <a:lnTo>
                  <a:pt x="2933196" y="1207234"/>
                </a:lnTo>
                <a:lnTo>
                  <a:pt x="2912410" y="919079"/>
                </a:lnTo>
                <a:lnTo>
                  <a:pt x="2905419" y="619339"/>
                </a:lnTo>
                <a:lnTo>
                  <a:pt x="2907995" y="417061"/>
                </a:lnTo>
                <a:lnTo>
                  <a:pt x="2956374" y="126332"/>
                </a:lnTo>
                <a:lnTo>
                  <a:pt x="2937781" y="57373"/>
                </a:lnTo>
                <a:lnTo>
                  <a:pt x="1818723" y="57373"/>
                </a:lnTo>
                <a:lnTo>
                  <a:pt x="1347070" y="52960"/>
                </a:lnTo>
                <a:lnTo>
                  <a:pt x="895872" y="36961"/>
                </a:lnTo>
                <a:lnTo>
                  <a:pt x="589702" y="18205"/>
                </a:lnTo>
                <a:lnTo>
                  <a:pt x="338406" y="15998"/>
                </a:lnTo>
                <a:lnTo>
                  <a:pt x="55311" y="0"/>
                </a:lnTo>
                <a:close/>
              </a:path>
              <a:path w="3016250" h="1990725">
                <a:moveTo>
                  <a:pt x="2930989" y="32180"/>
                </a:moveTo>
                <a:lnTo>
                  <a:pt x="2141099" y="52960"/>
                </a:lnTo>
                <a:lnTo>
                  <a:pt x="1818723" y="57373"/>
                </a:lnTo>
                <a:lnTo>
                  <a:pt x="2937781" y="57373"/>
                </a:lnTo>
                <a:lnTo>
                  <a:pt x="2930989" y="32180"/>
                </a:lnTo>
                <a:close/>
              </a:path>
            </a:pathLst>
          </a:custGeom>
          <a:solidFill>
            <a:srgbClr val="FFFFFF"/>
          </a:solidFill>
        </p:spPr>
        <p:txBody>
          <a:bodyPr wrap="square" lIns="0" tIns="0" rIns="0" bIns="0" rtlCol="0"/>
          <a:lstStyle/>
          <a:p>
            <a:endParaRPr/>
          </a:p>
        </p:txBody>
      </p:sp>
      <p:sp>
        <p:nvSpPr>
          <p:cNvPr id="8" name="object 6">
            <a:extLst>
              <a:ext uri="{FF2B5EF4-FFF2-40B4-BE49-F238E27FC236}">
                <a16:creationId xmlns:a16="http://schemas.microsoft.com/office/drawing/2014/main" id="{3CD8F1E9-D51D-3235-4A53-3A8794F064BE}"/>
              </a:ext>
            </a:extLst>
          </p:cNvPr>
          <p:cNvSpPr/>
          <p:nvPr/>
        </p:nvSpPr>
        <p:spPr>
          <a:xfrm>
            <a:off x="2962788" y="2462426"/>
            <a:ext cx="548640" cy="467995"/>
          </a:xfrm>
          <a:custGeom>
            <a:avLst/>
            <a:gdLst/>
            <a:ahLst/>
            <a:cxnLst/>
            <a:rect l="l" t="t" r="r" b="b"/>
            <a:pathLst>
              <a:path w="548639" h="467995">
                <a:moveTo>
                  <a:pt x="331849" y="0"/>
                </a:moveTo>
                <a:lnTo>
                  <a:pt x="138515" y="241998"/>
                </a:lnTo>
                <a:lnTo>
                  <a:pt x="0" y="433059"/>
                </a:lnTo>
                <a:lnTo>
                  <a:pt x="32191" y="467447"/>
                </a:lnTo>
                <a:lnTo>
                  <a:pt x="548361" y="467447"/>
                </a:lnTo>
                <a:lnTo>
                  <a:pt x="331849" y="0"/>
                </a:lnTo>
                <a:close/>
              </a:path>
            </a:pathLst>
          </a:custGeom>
          <a:solidFill>
            <a:srgbClr val="F0EBDA"/>
          </a:solidFill>
        </p:spPr>
        <p:txBody>
          <a:bodyPr wrap="square" lIns="0" tIns="0" rIns="0" bIns="0" rtlCol="0"/>
          <a:lstStyle/>
          <a:p>
            <a:endParaRPr/>
          </a:p>
        </p:txBody>
      </p:sp>
      <p:sp>
        <p:nvSpPr>
          <p:cNvPr id="9" name="object 7">
            <a:extLst>
              <a:ext uri="{FF2B5EF4-FFF2-40B4-BE49-F238E27FC236}">
                <a16:creationId xmlns:a16="http://schemas.microsoft.com/office/drawing/2014/main" id="{3C851F5D-6D43-556A-6620-0AA09FB6C5D5}"/>
              </a:ext>
            </a:extLst>
          </p:cNvPr>
          <p:cNvSpPr/>
          <p:nvPr/>
        </p:nvSpPr>
        <p:spPr>
          <a:xfrm>
            <a:off x="1618338" y="1861291"/>
            <a:ext cx="1536065" cy="264795"/>
          </a:xfrm>
          <a:custGeom>
            <a:avLst/>
            <a:gdLst/>
            <a:ahLst/>
            <a:cxnLst/>
            <a:rect l="l" t="t" r="r" b="b"/>
            <a:pathLst>
              <a:path w="1536064" h="264794">
                <a:moveTo>
                  <a:pt x="9565" y="0"/>
                </a:moveTo>
                <a:lnTo>
                  <a:pt x="0" y="241814"/>
                </a:lnTo>
                <a:lnTo>
                  <a:pt x="1535576" y="264800"/>
                </a:lnTo>
                <a:lnTo>
                  <a:pt x="1524355" y="18205"/>
                </a:lnTo>
                <a:lnTo>
                  <a:pt x="499540" y="2022"/>
                </a:lnTo>
                <a:lnTo>
                  <a:pt x="9565" y="0"/>
                </a:lnTo>
                <a:close/>
              </a:path>
            </a:pathLst>
          </a:custGeom>
          <a:solidFill>
            <a:srgbClr val="F0EBDA"/>
          </a:solidFill>
        </p:spPr>
        <p:txBody>
          <a:bodyPr wrap="square" lIns="0" tIns="0" rIns="0" bIns="0" rtlCol="0"/>
          <a:lstStyle/>
          <a:p>
            <a:endParaRPr/>
          </a:p>
        </p:txBody>
      </p:sp>
      <p:sp>
        <p:nvSpPr>
          <p:cNvPr id="10" name="object 8">
            <a:extLst>
              <a:ext uri="{FF2B5EF4-FFF2-40B4-BE49-F238E27FC236}">
                <a16:creationId xmlns:a16="http://schemas.microsoft.com/office/drawing/2014/main" id="{05A6DAE5-765C-5AD3-469A-D9827FCFCE41}"/>
              </a:ext>
            </a:extLst>
          </p:cNvPr>
          <p:cNvSpPr/>
          <p:nvPr/>
        </p:nvSpPr>
        <p:spPr>
          <a:xfrm>
            <a:off x="824375" y="2439440"/>
            <a:ext cx="1231900" cy="334010"/>
          </a:xfrm>
          <a:custGeom>
            <a:avLst/>
            <a:gdLst/>
            <a:ahLst/>
            <a:cxnLst/>
            <a:rect l="l" t="t" r="r" b="b"/>
            <a:pathLst>
              <a:path w="1231900" h="334010">
                <a:moveTo>
                  <a:pt x="34406" y="0"/>
                </a:moveTo>
                <a:lnTo>
                  <a:pt x="9146" y="89921"/>
                </a:lnTo>
                <a:lnTo>
                  <a:pt x="0" y="237033"/>
                </a:lnTo>
                <a:lnTo>
                  <a:pt x="9146" y="322174"/>
                </a:lnTo>
                <a:lnTo>
                  <a:pt x="803528" y="324932"/>
                </a:lnTo>
                <a:lnTo>
                  <a:pt x="1208572" y="333943"/>
                </a:lnTo>
                <a:lnTo>
                  <a:pt x="1231658" y="96725"/>
                </a:lnTo>
                <a:lnTo>
                  <a:pt x="1231658" y="9010"/>
                </a:lnTo>
                <a:lnTo>
                  <a:pt x="605375" y="9010"/>
                </a:lnTo>
                <a:lnTo>
                  <a:pt x="34406" y="0"/>
                </a:lnTo>
                <a:close/>
              </a:path>
              <a:path w="1231900" h="334010">
                <a:moveTo>
                  <a:pt x="1231658" y="2022"/>
                </a:moveTo>
                <a:lnTo>
                  <a:pt x="605375" y="9010"/>
                </a:lnTo>
                <a:lnTo>
                  <a:pt x="1231658" y="9010"/>
                </a:lnTo>
                <a:lnTo>
                  <a:pt x="1231658" y="2022"/>
                </a:lnTo>
                <a:close/>
              </a:path>
            </a:pathLst>
          </a:custGeom>
          <a:solidFill>
            <a:srgbClr val="F0EBDA"/>
          </a:solidFill>
        </p:spPr>
        <p:txBody>
          <a:bodyPr wrap="square" lIns="0" tIns="0" rIns="0" bIns="0" rtlCol="0"/>
          <a:lstStyle/>
          <a:p>
            <a:endParaRPr/>
          </a:p>
        </p:txBody>
      </p:sp>
      <p:sp>
        <p:nvSpPr>
          <p:cNvPr id="11" name="object 9">
            <a:extLst>
              <a:ext uri="{FF2B5EF4-FFF2-40B4-BE49-F238E27FC236}">
                <a16:creationId xmlns:a16="http://schemas.microsoft.com/office/drawing/2014/main" id="{6F4114E0-136E-C8F3-B050-59E6C9E88C58}"/>
              </a:ext>
            </a:extLst>
          </p:cNvPr>
          <p:cNvSpPr/>
          <p:nvPr/>
        </p:nvSpPr>
        <p:spPr>
          <a:xfrm>
            <a:off x="3177093" y="4715551"/>
            <a:ext cx="614680" cy="368935"/>
          </a:xfrm>
          <a:custGeom>
            <a:avLst/>
            <a:gdLst/>
            <a:ahLst/>
            <a:cxnLst/>
            <a:rect l="l" t="t" r="r" b="b"/>
            <a:pathLst>
              <a:path w="614679" h="368935">
                <a:moveTo>
                  <a:pt x="366248" y="0"/>
                </a:moveTo>
                <a:lnTo>
                  <a:pt x="290092" y="66457"/>
                </a:lnTo>
                <a:lnTo>
                  <a:pt x="13980" y="290159"/>
                </a:lnTo>
                <a:lnTo>
                  <a:pt x="0" y="334035"/>
                </a:lnTo>
                <a:lnTo>
                  <a:pt x="13980" y="354447"/>
                </a:lnTo>
                <a:lnTo>
                  <a:pt x="144954" y="368349"/>
                </a:lnTo>
                <a:lnTo>
                  <a:pt x="598395" y="345326"/>
                </a:lnTo>
                <a:lnTo>
                  <a:pt x="614399" y="311012"/>
                </a:lnTo>
                <a:lnTo>
                  <a:pt x="504212" y="186335"/>
                </a:lnTo>
                <a:lnTo>
                  <a:pt x="366248" y="0"/>
                </a:lnTo>
                <a:close/>
              </a:path>
            </a:pathLst>
          </a:custGeom>
          <a:solidFill>
            <a:srgbClr val="F0EBDA"/>
          </a:solidFill>
        </p:spPr>
        <p:txBody>
          <a:bodyPr wrap="square" lIns="0" tIns="0" rIns="0" bIns="0" rtlCol="0"/>
          <a:lstStyle/>
          <a:p>
            <a:endParaRPr/>
          </a:p>
        </p:txBody>
      </p:sp>
      <p:sp>
        <p:nvSpPr>
          <p:cNvPr id="12" name="object 10">
            <a:extLst>
              <a:ext uri="{FF2B5EF4-FFF2-40B4-BE49-F238E27FC236}">
                <a16:creationId xmlns:a16="http://schemas.microsoft.com/office/drawing/2014/main" id="{EDE97592-1777-9A5F-AE4A-CF892281FB21}"/>
              </a:ext>
            </a:extLst>
          </p:cNvPr>
          <p:cNvSpPr/>
          <p:nvPr/>
        </p:nvSpPr>
        <p:spPr>
          <a:xfrm>
            <a:off x="1038209" y="4242936"/>
            <a:ext cx="2818130" cy="1214120"/>
          </a:xfrm>
          <a:custGeom>
            <a:avLst/>
            <a:gdLst/>
            <a:ahLst/>
            <a:cxnLst/>
            <a:rect l="l" t="t" r="r" b="b"/>
            <a:pathLst>
              <a:path w="2818129" h="1214120">
                <a:moveTo>
                  <a:pt x="2122827" y="914813"/>
                </a:moveTo>
                <a:lnTo>
                  <a:pt x="1752032" y="914813"/>
                </a:lnTo>
                <a:lnTo>
                  <a:pt x="1901953" y="1006905"/>
                </a:lnTo>
                <a:lnTo>
                  <a:pt x="2030904" y="1112890"/>
                </a:lnTo>
                <a:lnTo>
                  <a:pt x="2194069" y="1214101"/>
                </a:lnTo>
                <a:lnTo>
                  <a:pt x="2330010" y="1163713"/>
                </a:lnTo>
                <a:lnTo>
                  <a:pt x="2375814" y="1112890"/>
                </a:lnTo>
                <a:lnTo>
                  <a:pt x="2362201" y="1064672"/>
                </a:lnTo>
                <a:lnTo>
                  <a:pt x="2185055" y="958689"/>
                </a:lnTo>
                <a:lnTo>
                  <a:pt x="2122827" y="914813"/>
                </a:lnTo>
                <a:close/>
              </a:path>
              <a:path w="2818129" h="1214120">
                <a:moveTo>
                  <a:pt x="1181501" y="419617"/>
                </a:moveTo>
                <a:lnTo>
                  <a:pt x="591884" y="419617"/>
                </a:lnTo>
                <a:lnTo>
                  <a:pt x="821842" y="523000"/>
                </a:lnTo>
                <a:lnTo>
                  <a:pt x="831408" y="787966"/>
                </a:lnTo>
                <a:lnTo>
                  <a:pt x="649369" y="794917"/>
                </a:lnTo>
                <a:lnTo>
                  <a:pt x="449026" y="797087"/>
                </a:lnTo>
                <a:lnTo>
                  <a:pt x="416798" y="813600"/>
                </a:lnTo>
                <a:lnTo>
                  <a:pt x="364096" y="974761"/>
                </a:lnTo>
                <a:lnTo>
                  <a:pt x="375427" y="1013856"/>
                </a:lnTo>
                <a:lnTo>
                  <a:pt x="474283" y="1006905"/>
                </a:lnTo>
                <a:lnTo>
                  <a:pt x="741271" y="981712"/>
                </a:lnTo>
                <a:lnTo>
                  <a:pt x="1091424" y="963029"/>
                </a:lnTo>
                <a:lnTo>
                  <a:pt x="1388451" y="953908"/>
                </a:lnTo>
                <a:lnTo>
                  <a:pt x="1743035" y="953908"/>
                </a:lnTo>
                <a:lnTo>
                  <a:pt x="1752032" y="914813"/>
                </a:lnTo>
                <a:lnTo>
                  <a:pt x="2122827" y="914813"/>
                </a:lnTo>
                <a:lnTo>
                  <a:pt x="2005150" y="831842"/>
                </a:lnTo>
                <a:lnTo>
                  <a:pt x="1811817" y="707606"/>
                </a:lnTo>
                <a:lnTo>
                  <a:pt x="1621058" y="631586"/>
                </a:lnTo>
                <a:lnTo>
                  <a:pt x="1680659" y="589899"/>
                </a:lnTo>
                <a:lnTo>
                  <a:pt x="1911151" y="527781"/>
                </a:lnTo>
                <a:lnTo>
                  <a:pt x="2006494" y="488686"/>
                </a:lnTo>
                <a:lnTo>
                  <a:pt x="1279993" y="488686"/>
                </a:lnTo>
                <a:lnTo>
                  <a:pt x="1181501" y="419617"/>
                </a:lnTo>
                <a:close/>
              </a:path>
              <a:path w="2818129" h="1214120">
                <a:moveTo>
                  <a:pt x="1743035" y="953908"/>
                </a:moveTo>
                <a:lnTo>
                  <a:pt x="1547478" y="953908"/>
                </a:lnTo>
                <a:lnTo>
                  <a:pt x="1738236" y="974761"/>
                </a:lnTo>
                <a:lnTo>
                  <a:pt x="1743035" y="953908"/>
                </a:lnTo>
                <a:close/>
              </a:path>
              <a:path w="2818129" h="1214120">
                <a:moveTo>
                  <a:pt x="297027" y="0"/>
                </a:moveTo>
                <a:lnTo>
                  <a:pt x="230399" y="16494"/>
                </a:lnTo>
                <a:lnTo>
                  <a:pt x="92343" y="92514"/>
                </a:lnTo>
                <a:lnTo>
                  <a:pt x="30057" y="101635"/>
                </a:lnTo>
                <a:lnTo>
                  <a:pt x="0" y="135949"/>
                </a:lnTo>
                <a:lnTo>
                  <a:pt x="30057" y="200678"/>
                </a:lnTo>
                <a:lnTo>
                  <a:pt x="232570" y="287989"/>
                </a:lnTo>
                <a:lnTo>
                  <a:pt x="499558" y="380522"/>
                </a:lnTo>
                <a:lnTo>
                  <a:pt x="273941" y="426568"/>
                </a:lnTo>
                <a:lnTo>
                  <a:pt x="207313" y="453931"/>
                </a:lnTo>
                <a:lnTo>
                  <a:pt x="239542" y="479565"/>
                </a:lnTo>
                <a:lnTo>
                  <a:pt x="522626" y="596831"/>
                </a:lnTo>
                <a:lnTo>
                  <a:pt x="534399" y="594661"/>
                </a:lnTo>
                <a:lnTo>
                  <a:pt x="591884" y="419617"/>
                </a:lnTo>
                <a:lnTo>
                  <a:pt x="1181501" y="419617"/>
                </a:lnTo>
                <a:lnTo>
                  <a:pt x="980795" y="278868"/>
                </a:lnTo>
                <a:lnTo>
                  <a:pt x="672455" y="142900"/>
                </a:lnTo>
                <a:lnTo>
                  <a:pt x="458169" y="36925"/>
                </a:lnTo>
                <a:lnTo>
                  <a:pt x="297027" y="0"/>
                </a:lnTo>
                <a:close/>
              </a:path>
              <a:path w="2818129" h="1214120">
                <a:moveTo>
                  <a:pt x="2652294" y="87733"/>
                </a:moveTo>
                <a:lnTo>
                  <a:pt x="2596924" y="94684"/>
                </a:lnTo>
                <a:lnTo>
                  <a:pt x="2525551" y="135949"/>
                </a:lnTo>
                <a:lnTo>
                  <a:pt x="2435782" y="161583"/>
                </a:lnTo>
                <a:lnTo>
                  <a:pt x="1970751" y="329695"/>
                </a:lnTo>
                <a:lnTo>
                  <a:pt x="1789191" y="405715"/>
                </a:lnTo>
                <a:lnTo>
                  <a:pt x="1676244" y="421787"/>
                </a:lnTo>
                <a:lnTo>
                  <a:pt x="1567896" y="444810"/>
                </a:lnTo>
                <a:lnTo>
                  <a:pt x="1413708" y="470003"/>
                </a:lnTo>
                <a:lnTo>
                  <a:pt x="1279993" y="488686"/>
                </a:lnTo>
                <a:lnTo>
                  <a:pt x="2006494" y="488686"/>
                </a:lnTo>
                <a:lnTo>
                  <a:pt x="2113498" y="444810"/>
                </a:lnTo>
                <a:lnTo>
                  <a:pt x="2253853" y="412666"/>
                </a:lnTo>
                <a:lnTo>
                  <a:pt x="2412788" y="352718"/>
                </a:lnTo>
                <a:lnTo>
                  <a:pt x="2587910" y="294940"/>
                </a:lnTo>
                <a:lnTo>
                  <a:pt x="2709871" y="267577"/>
                </a:lnTo>
                <a:lnTo>
                  <a:pt x="2795611" y="267577"/>
                </a:lnTo>
                <a:lnTo>
                  <a:pt x="2817850" y="234992"/>
                </a:lnTo>
                <a:lnTo>
                  <a:pt x="2813436" y="175485"/>
                </a:lnTo>
                <a:lnTo>
                  <a:pt x="2808653" y="154632"/>
                </a:lnTo>
                <a:lnTo>
                  <a:pt x="2718884" y="92514"/>
                </a:lnTo>
                <a:lnTo>
                  <a:pt x="2652294" y="87733"/>
                </a:lnTo>
                <a:close/>
              </a:path>
              <a:path w="2818129" h="1214120">
                <a:moveTo>
                  <a:pt x="2795611" y="267577"/>
                </a:moveTo>
                <a:lnTo>
                  <a:pt x="2709871" y="267577"/>
                </a:lnTo>
                <a:lnTo>
                  <a:pt x="2792649" y="271917"/>
                </a:lnTo>
                <a:lnTo>
                  <a:pt x="2795611" y="267577"/>
                </a:lnTo>
                <a:close/>
              </a:path>
            </a:pathLst>
          </a:custGeom>
          <a:solidFill>
            <a:srgbClr val="F0EBDA"/>
          </a:solidFill>
        </p:spPr>
        <p:txBody>
          <a:bodyPr wrap="square" lIns="0" tIns="0" rIns="0" bIns="0" rtlCol="0"/>
          <a:lstStyle/>
          <a:p>
            <a:endParaRPr/>
          </a:p>
        </p:txBody>
      </p:sp>
      <p:sp>
        <p:nvSpPr>
          <p:cNvPr id="13" name="object 11">
            <a:extLst>
              <a:ext uri="{FF2B5EF4-FFF2-40B4-BE49-F238E27FC236}">
                <a16:creationId xmlns:a16="http://schemas.microsoft.com/office/drawing/2014/main" id="{DBADEC67-0B95-2107-5728-AB02519110AD}"/>
              </a:ext>
            </a:extLst>
          </p:cNvPr>
          <p:cNvSpPr/>
          <p:nvPr/>
        </p:nvSpPr>
        <p:spPr>
          <a:xfrm>
            <a:off x="2246792" y="4302884"/>
            <a:ext cx="1623695" cy="645160"/>
          </a:xfrm>
          <a:custGeom>
            <a:avLst/>
            <a:gdLst/>
            <a:ahLst/>
            <a:cxnLst/>
            <a:rect l="l" t="t" r="r" b="b"/>
            <a:pathLst>
              <a:path w="1623695" h="645160">
                <a:moveTo>
                  <a:pt x="1459898" y="0"/>
                </a:moveTo>
                <a:lnTo>
                  <a:pt x="1377120" y="16071"/>
                </a:lnTo>
                <a:lnTo>
                  <a:pt x="1268588" y="82952"/>
                </a:lnTo>
                <a:lnTo>
                  <a:pt x="1155825" y="110756"/>
                </a:lnTo>
                <a:lnTo>
                  <a:pt x="957709" y="177655"/>
                </a:lnTo>
                <a:lnTo>
                  <a:pt x="831334" y="234992"/>
                </a:lnTo>
                <a:lnTo>
                  <a:pt x="564420" y="331865"/>
                </a:lnTo>
                <a:lnTo>
                  <a:pt x="446874" y="357058"/>
                </a:lnTo>
                <a:lnTo>
                  <a:pt x="322707" y="380081"/>
                </a:lnTo>
                <a:lnTo>
                  <a:pt x="177679" y="396594"/>
                </a:lnTo>
                <a:lnTo>
                  <a:pt x="64879" y="421787"/>
                </a:lnTo>
                <a:lnTo>
                  <a:pt x="23067" y="446980"/>
                </a:lnTo>
                <a:lnTo>
                  <a:pt x="0" y="463052"/>
                </a:lnTo>
                <a:lnTo>
                  <a:pt x="39181" y="516049"/>
                </a:lnTo>
                <a:lnTo>
                  <a:pt x="135866" y="557736"/>
                </a:lnTo>
                <a:lnTo>
                  <a:pt x="221239" y="610733"/>
                </a:lnTo>
                <a:lnTo>
                  <a:pt x="253467" y="642877"/>
                </a:lnTo>
                <a:lnTo>
                  <a:pt x="269544" y="645047"/>
                </a:lnTo>
                <a:lnTo>
                  <a:pt x="322707" y="619854"/>
                </a:lnTo>
                <a:lnTo>
                  <a:pt x="352676" y="610733"/>
                </a:lnTo>
                <a:lnTo>
                  <a:pt x="280949" y="610733"/>
                </a:lnTo>
                <a:lnTo>
                  <a:pt x="212096" y="566857"/>
                </a:lnTo>
                <a:lnTo>
                  <a:pt x="80994" y="499977"/>
                </a:lnTo>
                <a:lnTo>
                  <a:pt x="41793" y="458712"/>
                </a:lnTo>
                <a:lnTo>
                  <a:pt x="90136" y="437859"/>
                </a:lnTo>
                <a:lnTo>
                  <a:pt x="195982" y="417006"/>
                </a:lnTo>
                <a:lnTo>
                  <a:pt x="414683" y="387032"/>
                </a:lnTo>
                <a:lnTo>
                  <a:pt x="571042" y="361839"/>
                </a:lnTo>
                <a:lnTo>
                  <a:pt x="679390" y="320574"/>
                </a:lnTo>
                <a:lnTo>
                  <a:pt x="863709" y="246724"/>
                </a:lnTo>
                <a:lnTo>
                  <a:pt x="983462" y="202848"/>
                </a:lnTo>
                <a:lnTo>
                  <a:pt x="1141845" y="140730"/>
                </a:lnTo>
                <a:lnTo>
                  <a:pt x="1259574" y="110756"/>
                </a:lnTo>
                <a:lnTo>
                  <a:pt x="1358357" y="73831"/>
                </a:lnTo>
                <a:lnTo>
                  <a:pt x="1411519" y="39517"/>
                </a:lnTo>
                <a:lnTo>
                  <a:pt x="1527786" y="39517"/>
                </a:lnTo>
                <a:lnTo>
                  <a:pt x="1524281" y="32566"/>
                </a:lnTo>
                <a:lnTo>
                  <a:pt x="1459898" y="0"/>
                </a:lnTo>
                <a:close/>
              </a:path>
              <a:path w="1623695" h="645160">
                <a:moveTo>
                  <a:pt x="1577075" y="73831"/>
                </a:moveTo>
                <a:lnTo>
                  <a:pt x="1584066" y="99024"/>
                </a:lnTo>
                <a:lnTo>
                  <a:pt x="1593079" y="152021"/>
                </a:lnTo>
                <a:lnTo>
                  <a:pt x="1593079" y="170704"/>
                </a:lnTo>
                <a:lnTo>
                  <a:pt x="1558680" y="193727"/>
                </a:lnTo>
                <a:lnTo>
                  <a:pt x="1457691" y="202848"/>
                </a:lnTo>
                <a:lnTo>
                  <a:pt x="1298756" y="246724"/>
                </a:lnTo>
                <a:lnTo>
                  <a:pt x="1040855" y="336646"/>
                </a:lnTo>
                <a:lnTo>
                  <a:pt x="909330" y="364009"/>
                </a:lnTo>
                <a:lnTo>
                  <a:pt x="757753" y="430908"/>
                </a:lnTo>
                <a:lnTo>
                  <a:pt x="608016" y="474784"/>
                </a:lnTo>
                <a:lnTo>
                  <a:pt x="474283" y="516049"/>
                </a:lnTo>
                <a:lnTo>
                  <a:pt x="387090" y="566857"/>
                </a:lnTo>
                <a:lnTo>
                  <a:pt x="280949" y="610733"/>
                </a:lnTo>
                <a:lnTo>
                  <a:pt x="352676" y="610733"/>
                </a:lnTo>
                <a:lnTo>
                  <a:pt x="405485" y="594661"/>
                </a:lnTo>
                <a:lnTo>
                  <a:pt x="479066" y="543834"/>
                </a:lnTo>
                <a:lnTo>
                  <a:pt x="538666" y="525593"/>
                </a:lnTo>
                <a:lnTo>
                  <a:pt x="640208" y="493026"/>
                </a:lnTo>
                <a:lnTo>
                  <a:pt x="738990" y="463052"/>
                </a:lnTo>
                <a:lnTo>
                  <a:pt x="838324" y="423957"/>
                </a:lnTo>
                <a:lnTo>
                  <a:pt x="916320" y="396594"/>
                </a:lnTo>
                <a:lnTo>
                  <a:pt x="1043063" y="370960"/>
                </a:lnTo>
                <a:lnTo>
                  <a:pt x="1109653" y="338816"/>
                </a:lnTo>
                <a:lnTo>
                  <a:pt x="1201997" y="306672"/>
                </a:lnTo>
                <a:lnTo>
                  <a:pt x="1340145" y="269747"/>
                </a:lnTo>
                <a:lnTo>
                  <a:pt x="1485099" y="228041"/>
                </a:lnTo>
                <a:lnTo>
                  <a:pt x="1584066" y="221531"/>
                </a:lnTo>
                <a:lnTo>
                  <a:pt x="1623615" y="188314"/>
                </a:lnTo>
                <a:lnTo>
                  <a:pt x="1623615" y="153537"/>
                </a:lnTo>
                <a:lnTo>
                  <a:pt x="1618833" y="119877"/>
                </a:lnTo>
                <a:lnTo>
                  <a:pt x="1577075" y="73831"/>
                </a:lnTo>
                <a:close/>
              </a:path>
              <a:path w="1623695" h="645160">
                <a:moveTo>
                  <a:pt x="1527786" y="39517"/>
                </a:moveTo>
                <a:lnTo>
                  <a:pt x="1411519" y="39517"/>
                </a:lnTo>
                <a:lnTo>
                  <a:pt x="1473878" y="41687"/>
                </a:lnTo>
                <a:lnTo>
                  <a:pt x="1533479" y="50808"/>
                </a:lnTo>
                <a:lnTo>
                  <a:pt x="1527786" y="39517"/>
                </a:lnTo>
                <a:close/>
              </a:path>
            </a:pathLst>
          </a:custGeom>
          <a:solidFill>
            <a:srgbClr val="000000"/>
          </a:solidFill>
        </p:spPr>
        <p:txBody>
          <a:bodyPr wrap="square" lIns="0" tIns="0" rIns="0" bIns="0" rtlCol="0"/>
          <a:lstStyle/>
          <a:p>
            <a:endParaRPr/>
          </a:p>
        </p:txBody>
      </p:sp>
      <p:sp>
        <p:nvSpPr>
          <p:cNvPr id="14" name="object 12">
            <a:extLst>
              <a:ext uri="{FF2B5EF4-FFF2-40B4-BE49-F238E27FC236}">
                <a16:creationId xmlns:a16="http://schemas.microsoft.com/office/drawing/2014/main" id="{60287EE2-9E25-6CB1-41DF-5D83E24EB719}"/>
              </a:ext>
            </a:extLst>
          </p:cNvPr>
          <p:cNvSpPr/>
          <p:nvPr/>
        </p:nvSpPr>
        <p:spPr>
          <a:xfrm>
            <a:off x="1024707" y="4229457"/>
            <a:ext cx="1443355" cy="824865"/>
          </a:xfrm>
          <a:custGeom>
            <a:avLst/>
            <a:gdLst/>
            <a:ahLst/>
            <a:cxnLst/>
            <a:rect l="l" t="t" r="r" b="b"/>
            <a:pathLst>
              <a:path w="1443355" h="824864">
                <a:moveTo>
                  <a:pt x="351900" y="0"/>
                </a:moveTo>
                <a:lnTo>
                  <a:pt x="250873" y="13479"/>
                </a:lnTo>
                <a:lnTo>
                  <a:pt x="131102" y="89499"/>
                </a:lnTo>
                <a:lnTo>
                  <a:pt x="38777" y="105993"/>
                </a:lnTo>
                <a:lnTo>
                  <a:pt x="0" y="149428"/>
                </a:lnTo>
                <a:lnTo>
                  <a:pt x="29616" y="228059"/>
                </a:lnTo>
                <a:lnTo>
                  <a:pt x="290073" y="334053"/>
                </a:lnTo>
                <a:lnTo>
                  <a:pt x="584470" y="437436"/>
                </a:lnTo>
                <a:lnTo>
                  <a:pt x="798756" y="527358"/>
                </a:lnTo>
                <a:lnTo>
                  <a:pt x="976012" y="635522"/>
                </a:lnTo>
                <a:lnTo>
                  <a:pt x="1183308" y="790154"/>
                </a:lnTo>
                <a:lnTo>
                  <a:pt x="1236010" y="824468"/>
                </a:lnTo>
                <a:lnTo>
                  <a:pt x="1296107" y="808396"/>
                </a:lnTo>
                <a:lnTo>
                  <a:pt x="1313770" y="790154"/>
                </a:lnTo>
                <a:lnTo>
                  <a:pt x="1233839" y="790154"/>
                </a:lnTo>
                <a:lnTo>
                  <a:pt x="1121040" y="705014"/>
                </a:lnTo>
                <a:lnTo>
                  <a:pt x="962069" y="596427"/>
                </a:lnTo>
                <a:lnTo>
                  <a:pt x="826183" y="513456"/>
                </a:lnTo>
                <a:lnTo>
                  <a:pt x="727327" y="467410"/>
                </a:lnTo>
                <a:lnTo>
                  <a:pt x="566185" y="400511"/>
                </a:lnTo>
                <a:lnTo>
                  <a:pt x="374986" y="336223"/>
                </a:lnTo>
                <a:lnTo>
                  <a:pt x="216456" y="274105"/>
                </a:lnTo>
                <a:lnTo>
                  <a:pt x="101044" y="223278"/>
                </a:lnTo>
                <a:lnTo>
                  <a:pt x="50531" y="184183"/>
                </a:lnTo>
                <a:lnTo>
                  <a:pt x="34417" y="152039"/>
                </a:lnTo>
                <a:lnTo>
                  <a:pt x="64456" y="126424"/>
                </a:lnTo>
                <a:lnTo>
                  <a:pt x="131102" y="117284"/>
                </a:lnTo>
                <a:lnTo>
                  <a:pt x="172473" y="99042"/>
                </a:lnTo>
                <a:lnTo>
                  <a:pt x="280913" y="41283"/>
                </a:lnTo>
                <a:lnTo>
                  <a:pt x="317501" y="29973"/>
                </a:lnTo>
                <a:lnTo>
                  <a:pt x="450738" y="29973"/>
                </a:lnTo>
                <a:lnTo>
                  <a:pt x="351900" y="0"/>
                </a:lnTo>
                <a:close/>
              </a:path>
              <a:path w="1443355" h="824864">
                <a:moveTo>
                  <a:pt x="1408907" y="635522"/>
                </a:moveTo>
                <a:lnTo>
                  <a:pt x="1286965" y="774082"/>
                </a:lnTo>
                <a:lnTo>
                  <a:pt x="1233839" y="790154"/>
                </a:lnTo>
                <a:lnTo>
                  <a:pt x="1313770" y="790154"/>
                </a:lnTo>
                <a:lnTo>
                  <a:pt x="1443324" y="656356"/>
                </a:lnTo>
                <a:lnTo>
                  <a:pt x="1408907" y="635522"/>
                </a:lnTo>
                <a:close/>
              </a:path>
              <a:path w="1443355" h="824864">
                <a:moveTo>
                  <a:pt x="450738" y="29973"/>
                </a:moveTo>
                <a:lnTo>
                  <a:pt x="317501" y="29973"/>
                </a:lnTo>
                <a:lnTo>
                  <a:pt x="372815" y="41283"/>
                </a:lnTo>
                <a:lnTo>
                  <a:pt x="474283" y="64306"/>
                </a:lnTo>
                <a:lnTo>
                  <a:pt x="635425" y="142495"/>
                </a:lnTo>
                <a:lnTo>
                  <a:pt x="1017383" y="320151"/>
                </a:lnTo>
                <a:lnTo>
                  <a:pt x="1162411" y="421364"/>
                </a:lnTo>
                <a:lnTo>
                  <a:pt x="1296107" y="518237"/>
                </a:lnTo>
                <a:lnTo>
                  <a:pt x="1323553" y="497384"/>
                </a:lnTo>
                <a:lnTo>
                  <a:pt x="1162411" y="384439"/>
                </a:lnTo>
                <a:lnTo>
                  <a:pt x="1001269" y="285396"/>
                </a:lnTo>
                <a:lnTo>
                  <a:pt x="803116" y="191134"/>
                </a:lnTo>
                <a:lnTo>
                  <a:pt x="632813" y="108163"/>
                </a:lnTo>
                <a:lnTo>
                  <a:pt x="480813" y="39094"/>
                </a:lnTo>
                <a:lnTo>
                  <a:pt x="450738" y="29973"/>
                </a:lnTo>
                <a:close/>
              </a:path>
            </a:pathLst>
          </a:custGeom>
          <a:solidFill>
            <a:srgbClr val="000000"/>
          </a:solidFill>
        </p:spPr>
        <p:txBody>
          <a:bodyPr wrap="square" lIns="0" tIns="0" rIns="0" bIns="0" rtlCol="0"/>
          <a:lstStyle/>
          <a:p>
            <a:endParaRPr/>
          </a:p>
        </p:txBody>
      </p:sp>
      <p:sp>
        <p:nvSpPr>
          <p:cNvPr id="15" name="object 13">
            <a:extLst>
              <a:ext uri="{FF2B5EF4-FFF2-40B4-BE49-F238E27FC236}">
                <a16:creationId xmlns:a16="http://schemas.microsoft.com/office/drawing/2014/main" id="{D2F3285F-5D94-CB9C-3AC2-21B8F9A08DC4}"/>
              </a:ext>
            </a:extLst>
          </p:cNvPr>
          <p:cNvSpPr/>
          <p:nvPr/>
        </p:nvSpPr>
        <p:spPr>
          <a:xfrm>
            <a:off x="1213294" y="4616508"/>
            <a:ext cx="447040" cy="242570"/>
          </a:xfrm>
          <a:custGeom>
            <a:avLst/>
            <a:gdLst/>
            <a:ahLst/>
            <a:cxnLst/>
            <a:rect l="l" t="t" r="r" b="b"/>
            <a:pathLst>
              <a:path w="447039" h="242570">
                <a:moveTo>
                  <a:pt x="324472" y="0"/>
                </a:moveTo>
                <a:lnTo>
                  <a:pt x="43982" y="43434"/>
                </a:lnTo>
                <a:lnTo>
                  <a:pt x="0" y="80359"/>
                </a:lnTo>
                <a:lnTo>
                  <a:pt x="48342" y="112926"/>
                </a:lnTo>
                <a:lnTo>
                  <a:pt x="352341" y="241943"/>
                </a:lnTo>
                <a:lnTo>
                  <a:pt x="386740" y="230211"/>
                </a:lnTo>
                <a:lnTo>
                  <a:pt x="389833" y="221090"/>
                </a:lnTo>
                <a:lnTo>
                  <a:pt x="354512" y="221090"/>
                </a:lnTo>
                <a:lnTo>
                  <a:pt x="66627" y="87310"/>
                </a:lnTo>
                <a:lnTo>
                  <a:pt x="92325" y="78189"/>
                </a:lnTo>
                <a:lnTo>
                  <a:pt x="352341" y="27362"/>
                </a:lnTo>
                <a:lnTo>
                  <a:pt x="324472" y="0"/>
                </a:lnTo>
                <a:close/>
              </a:path>
              <a:path w="447039" h="242570">
                <a:moveTo>
                  <a:pt x="414609" y="36483"/>
                </a:moveTo>
                <a:lnTo>
                  <a:pt x="354512" y="221090"/>
                </a:lnTo>
                <a:lnTo>
                  <a:pt x="389833" y="221090"/>
                </a:lnTo>
                <a:lnTo>
                  <a:pt x="446837" y="52996"/>
                </a:lnTo>
                <a:lnTo>
                  <a:pt x="414609" y="36483"/>
                </a:lnTo>
                <a:close/>
              </a:path>
            </a:pathLst>
          </a:custGeom>
          <a:solidFill>
            <a:srgbClr val="000000"/>
          </a:solidFill>
        </p:spPr>
        <p:txBody>
          <a:bodyPr wrap="square" lIns="0" tIns="0" rIns="0" bIns="0" rtlCol="0"/>
          <a:lstStyle/>
          <a:p>
            <a:endParaRPr/>
          </a:p>
        </p:txBody>
      </p:sp>
      <p:sp>
        <p:nvSpPr>
          <p:cNvPr id="16" name="object 14">
            <a:extLst>
              <a:ext uri="{FF2B5EF4-FFF2-40B4-BE49-F238E27FC236}">
                <a16:creationId xmlns:a16="http://schemas.microsoft.com/office/drawing/2014/main" id="{D1BE2121-2F86-1BB0-52A3-D53781474FD5}"/>
              </a:ext>
            </a:extLst>
          </p:cNvPr>
          <p:cNvSpPr/>
          <p:nvPr/>
        </p:nvSpPr>
        <p:spPr>
          <a:xfrm>
            <a:off x="1839577" y="4752458"/>
            <a:ext cx="59690" cy="276860"/>
          </a:xfrm>
          <a:custGeom>
            <a:avLst/>
            <a:gdLst/>
            <a:ahLst/>
            <a:cxnLst/>
            <a:rect l="l" t="t" r="r" b="b"/>
            <a:pathLst>
              <a:path w="59689" h="276860">
                <a:moveTo>
                  <a:pt x="0" y="0"/>
                </a:moveTo>
                <a:lnTo>
                  <a:pt x="11313" y="276275"/>
                </a:lnTo>
                <a:lnTo>
                  <a:pt x="59655" y="276275"/>
                </a:lnTo>
                <a:lnTo>
                  <a:pt x="39200" y="18260"/>
                </a:lnTo>
                <a:lnTo>
                  <a:pt x="0" y="0"/>
                </a:lnTo>
                <a:close/>
              </a:path>
            </a:pathLst>
          </a:custGeom>
          <a:solidFill>
            <a:srgbClr val="000000"/>
          </a:solidFill>
        </p:spPr>
        <p:txBody>
          <a:bodyPr wrap="square" lIns="0" tIns="0" rIns="0" bIns="0" rtlCol="0"/>
          <a:lstStyle/>
          <a:p>
            <a:endParaRPr/>
          </a:p>
        </p:txBody>
      </p:sp>
      <p:sp>
        <p:nvSpPr>
          <p:cNvPr id="17" name="object 15">
            <a:extLst>
              <a:ext uri="{FF2B5EF4-FFF2-40B4-BE49-F238E27FC236}">
                <a16:creationId xmlns:a16="http://schemas.microsoft.com/office/drawing/2014/main" id="{01093909-A3CC-0BFC-A59D-29A5AADEB0D0}"/>
              </a:ext>
            </a:extLst>
          </p:cNvPr>
          <p:cNvSpPr/>
          <p:nvPr/>
        </p:nvSpPr>
        <p:spPr>
          <a:xfrm>
            <a:off x="1379237" y="4980517"/>
            <a:ext cx="1427480" cy="285750"/>
          </a:xfrm>
          <a:custGeom>
            <a:avLst/>
            <a:gdLst/>
            <a:ahLst/>
            <a:cxnLst/>
            <a:rect l="l" t="t" r="r" b="b"/>
            <a:pathLst>
              <a:path w="1427480" h="285750">
                <a:moveTo>
                  <a:pt x="817022" y="0"/>
                </a:moveTo>
                <a:lnTo>
                  <a:pt x="559195" y="23022"/>
                </a:lnTo>
                <a:lnTo>
                  <a:pt x="377579" y="32143"/>
                </a:lnTo>
                <a:lnTo>
                  <a:pt x="107998" y="34313"/>
                </a:lnTo>
                <a:lnTo>
                  <a:pt x="64456" y="57336"/>
                </a:lnTo>
                <a:lnTo>
                  <a:pt x="0" y="241520"/>
                </a:lnTo>
                <a:lnTo>
                  <a:pt x="9142" y="278445"/>
                </a:lnTo>
                <a:lnTo>
                  <a:pt x="57485" y="285396"/>
                </a:lnTo>
                <a:lnTo>
                  <a:pt x="323104" y="262373"/>
                </a:lnTo>
                <a:lnTo>
                  <a:pt x="48342" y="262373"/>
                </a:lnTo>
                <a:lnTo>
                  <a:pt x="29597" y="232399"/>
                </a:lnTo>
                <a:lnTo>
                  <a:pt x="55295" y="140307"/>
                </a:lnTo>
                <a:lnTo>
                  <a:pt x="91884" y="69068"/>
                </a:lnTo>
                <a:lnTo>
                  <a:pt x="131084" y="52996"/>
                </a:lnTo>
                <a:lnTo>
                  <a:pt x="565986" y="52996"/>
                </a:lnTo>
                <a:lnTo>
                  <a:pt x="702052" y="41264"/>
                </a:lnTo>
                <a:lnTo>
                  <a:pt x="842279" y="34313"/>
                </a:lnTo>
                <a:lnTo>
                  <a:pt x="817022" y="0"/>
                </a:lnTo>
                <a:close/>
              </a:path>
              <a:path w="1427480" h="285750">
                <a:moveTo>
                  <a:pt x="1151079" y="200255"/>
                </a:moveTo>
                <a:lnTo>
                  <a:pt x="920679" y="200255"/>
                </a:lnTo>
                <a:lnTo>
                  <a:pt x="718167" y="207206"/>
                </a:lnTo>
                <a:lnTo>
                  <a:pt x="264780" y="241520"/>
                </a:lnTo>
                <a:lnTo>
                  <a:pt x="105827" y="251082"/>
                </a:lnTo>
                <a:lnTo>
                  <a:pt x="48342" y="262373"/>
                </a:lnTo>
                <a:lnTo>
                  <a:pt x="323104" y="262373"/>
                </a:lnTo>
                <a:lnTo>
                  <a:pt x="453368" y="251082"/>
                </a:lnTo>
                <a:lnTo>
                  <a:pt x="826165" y="228059"/>
                </a:lnTo>
                <a:lnTo>
                  <a:pt x="1074850" y="218497"/>
                </a:lnTo>
                <a:lnTo>
                  <a:pt x="1337058" y="218497"/>
                </a:lnTo>
                <a:lnTo>
                  <a:pt x="1151079" y="200255"/>
                </a:lnTo>
                <a:close/>
              </a:path>
              <a:path w="1427480" h="285750">
                <a:moveTo>
                  <a:pt x="1337058" y="218497"/>
                </a:moveTo>
                <a:lnTo>
                  <a:pt x="1074850" y="218497"/>
                </a:lnTo>
                <a:lnTo>
                  <a:pt x="1305231" y="235010"/>
                </a:lnTo>
                <a:lnTo>
                  <a:pt x="1417994" y="251082"/>
                </a:lnTo>
                <a:lnTo>
                  <a:pt x="1422420" y="223278"/>
                </a:lnTo>
                <a:lnTo>
                  <a:pt x="1385802" y="223278"/>
                </a:lnTo>
                <a:lnTo>
                  <a:pt x="1337058" y="218497"/>
                </a:lnTo>
                <a:close/>
              </a:path>
              <a:path w="1427480" h="285750">
                <a:moveTo>
                  <a:pt x="1427191" y="193304"/>
                </a:moveTo>
                <a:lnTo>
                  <a:pt x="1388010" y="193304"/>
                </a:lnTo>
                <a:lnTo>
                  <a:pt x="1385802" y="223278"/>
                </a:lnTo>
                <a:lnTo>
                  <a:pt x="1422420" y="223278"/>
                </a:lnTo>
                <a:lnTo>
                  <a:pt x="1427191" y="193304"/>
                </a:lnTo>
                <a:close/>
              </a:path>
              <a:path w="1427480" h="285750">
                <a:moveTo>
                  <a:pt x="565986" y="52996"/>
                </a:moveTo>
                <a:lnTo>
                  <a:pt x="131084" y="52996"/>
                </a:lnTo>
                <a:lnTo>
                  <a:pt x="310511" y="57336"/>
                </a:lnTo>
                <a:lnTo>
                  <a:pt x="515654" y="57336"/>
                </a:lnTo>
                <a:lnTo>
                  <a:pt x="565986" y="52996"/>
                </a:lnTo>
                <a:close/>
              </a:path>
            </a:pathLst>
          </a:custGeom>
          <a:solidFill>
            <a:srgbClr val="000000"/>
          </a:solidFill>
        </p:spPr>
        <p:txBody>
          <a:bodyPr wrap="square" lIns="0" tIns="0" rIns="0" bIns="0" rtlCol="0"/>
          <a:lstStyle/>
          <a:p>
            <a:endParaRPr/>
          </a:p>
        </p:txBody>
      </p:sp>
      <p:sp>
        <p:nvSpPr>
          <p:cNvPr id="18" name="object 16">
            <a:extLst>
              <a:ext uri="{FF2B5EF4-FFF2-40B4-BE49-F238E27FC236}">
                <a16:creationId xmlns:a16="http://schemas.microsoft.com/office/drawing/2014/main" id="{F2CF31EC-714E-8745-4A77-54E29AB577B5}"/>
              </a:ext>
            </a:extLst>
          </p:cNvPr>
          <p:cNvSpPr/>
          <p:nvPr/>
        </p:nvSpPr>
        <p:spPr>
          <a:xfrm>
            <a:off x="2336928" y="4851500"/>
            <a:ext cx="1096010" cy="613410"/>
          </a:xfrm>
          <a:custGeom>
            <a:avLst/>
            <a:gdLst/>
            <a:ahLst/>
            <a:cxnLst/>
            <a:rect l="l" t="t" r="r" b="b"/>
            <a:pathLst>
              <a:path w="1096010" h="613410">
                <a:moveTo>
                  <a:pt x="39200" y="108163"/>
                </a:moveTo>
                <a:lnTo>
                  <a:pt x="0" y="126405"/>
                </a:lnTo>
                <a:lnTo>
                  <a:pt x="172418" y="193304"/>
                </a:lnTo>
                <a:lnTo>
                  <a:pt x="294378" y="253252"/>
                </a:lnTo>
                <a:lnTo>
                  <a:pt x="428111" y="315370"/>
                </a:lnTo>
                <a:lnTo>
                  <a:pt x="524870" y="364027"/>
                </a:lnTo>
                <a:lnTo>
                  <a:pt x="635425" y="435259"/>
                </a:lnTo>
                <a:lnTo>
                  <a:pt x="784794" y="552542"/>
                </a:lnTo>
                <a:lnTo>
                  <a:pt x="870148" y="612487"/>
                </a:lnTo>
                <a:lnTo>
                  <a:pt x="871712" y="612922"/>
                </a:lnTo>
                <a:lnTo>
                  <a:pt x="923309" y="612922"/>
                </a:lnTo>
                <a:lnTo>
                  <a:pt x="980492" y="585121"/>
                </a:lnTo>
                <a:lnTo>
                  <a:pt x="922942" y="585121"/>
                </a:lnTo>
                <a:lnTo>
                  <a:pt x="877138" y="575565"/>
                </a:lnTo>
                <a:lnTo>
                  <a:pt x="752602" y="495203"/>
                </a:lnTo>
                <a:lnTo>
                  <a:pt x="596243" y="375318"/>
                </a:lnTo>
                <a:lnTo>
                  <a:pt x="460303" y="294517"/>
                </a:lnTo>
                <a:lnTo>
                  <a:pt x="299161" y="218497"/>
                </a:lnTo>
                <a:lnTo>
                  <a:pt x="39200" y="108163"/>
                </a:lnTo>
                <a:close/>
              </a:path>
              <a:path w="1096010" h="613410">
                <a:moveTo>
                  <a:pt x="340550" y="0"/>
                </a:moveTo>
                <a:lnTo>
                  <a:pt x="301368" y="39094"/>
                </a:lnTo>
                <a:lnTo>
                  <a:pt x="402910" y="57336"/>
                </a:lnTo>
                <a:lnTo>
                  <a:pt x="571042" y="149428"/>
                </a:lnTo>
                <a:lnTo>
                  <a:pt x="752602" y="271494"/>
                </a:lnTo>
                <a:lnTo>
                  <a:pt x="1047478" y="460452"/>
                </a:lnTo>
                <a:lnTo>
                  <a:pt x="1047478" y="509103"/>
                </a:lnTo>
                <a:lnTo>
                  <a:pt x="922942" y="585121"/>
                </a:lnTo>
                <a:lnTo>
                  <a:pt x="980492" y="585121"/>
                </a:lnTo>
                <a:lnTo>
                  <a:pt x="1060906" y="546026"/>
                </a:lnTo>
                <a:lnTo>
                  <a:pt x="1095857" y="499546"/>
                </a:lnTo>
                <a:lnTo>
                  <a:pt x="1079669" y="449159"/>
                </a:lnTo>
                <a:lnTo>
                  <a:pt x="978128" y="391390"/>
                </a:lnTo>
                <a:lnTo>
                  <a:pt x="830966" y="294517"/>
                </a:lnTo>
                <a:lnTo>
                  <a:pt x="702016" y="202425"/>
                </a:lnTo>
                <a:lnTo>
                  <a:pt x="545289" y="101212"/>
                </a:lnTo>
                <a:lnTo>
                  <a:pt x="432526" y="39094"/>
                </a:lnTo>
                <a:lnTo>
                  <a:pt x="340550" y="0"/>
                </a:lnTo>
                <a:close/>
              </a:path>
            </a:pathLst>
          </a:custGeom>
          <a:solidFill>
            <a:srgbClr val="000000"/>
          </a:solidFill>
        </p:spPr>
        <p:txBody>
          <a:bodyPr wrap="square" lIns="0" tIns="0" rIns="0" bIns="0" rtlCol="0"/>
          <a:lstStyle/>
          <a:p>
            <a:endParaRPr/>
          </a:p>
        </p:txBody>
      </p:sp>
      <p:sp>
        <p:nvSpPr>
          <p:cNvPr id="19" name="object 17">
            <a:extLst>
              <a:ext uri="{FF2B5EF4-FFF2-40B4-BE49-F238E27FC236}">
                <a16:creationId xmlns:a16="http://schemas.microsoft.com/office/drawing/2014/main" id="{88126BDD-4275-35A7-5358-DDCF346D1590}"/>
              </a:ext>
            </a:extLst>
          </p:cNvPr>
          <p:cNvSpPr/>
          <p:nvPr/>
        </p:nvSpPr>
        <p:spPr>
          <a:xfrm>
            <a:off x="3160905" y="4703819"/>
            <a:ext cx="645160" cy="389255"/>
          </a:xfrm>
          <a:custGeom>
            <a:avLst/>
            <a:gdLst/>
            <a:ahLst/>
            <a:cxnLst/>
            <a:rect l="l" t="t" r="r" b="b"/>
            <a:pathLst>
              <a:path w="645160" h="389254">
                <a:moveTo>
                  <a:pt x="384643" y="0"/>
                </a:moveTo>
                <a:lnTo>
                  <a:pt x="345461" y="2169"/>
                </a:lnTo>
                <a:lnTo>
                  <a:pt x="149920" y="181995"/>
                </a:lnTo>
                <a:lnTo>
                  <a:pt x="13980" y="301891"/>
                </a:lnTo>
                <a:lnTo>
                  <a:pt x="0" y="357058"/>
                </a:lnTo>
                <a:lnTo>
                  <a:pt x="34399" y="389202"/>
                </a:lnTo>
                <a:lnTo>
                  <a:pt x="133733" y="389202"/>
                </a:lnTo>
                <a:lnTo>
                  <a:pt x="568779" y="380081"/>
                </a:lnTo>
                <a:lnTo>
                  <a:pt x="640337" y="370960"/>
                </a:lnTo>
                <a:lnTo>
                  <a:pt x="640827" y="364009"/>
                </a:lnTo>
                <a:lnTo>
                  <a:pt x="85353" y="364009"/>
                </a:lnTo>
                <a:lnTo>
                  <a:pt x="43596" y="345767"/>
                </a:lnTo>
                <a:lnTo>
                  <a:pt x="48379" y="306672"/>
                </a:lnTo>
                <a:lnTo>
                  <a:pt x="128950" y="232822"/>
                </a:lnTo>
                <a:lnTo>
                  <a:pt x="313086" y="94684"/>
                </a:lnTo>
                <a:lnTo>
                  <a:pt x="388874" y="29973"/>
                </a:lnTo>
                <a:lnTo>
                  <a:pt x="384643" y="0"/>
                </a:lnTo>
                <a:close/>
              </a:path>
              <a:path w="645160" h="389254">
                <a:moveTo>
                  <a:pt x="409845" y="52996"/>
                </a:moveTo>
                <a:lnTo>
                  <a:pt x="409845" y="69068"/>
                </a:lnTo>
                <a:lnTo>
                  <a:pt x="490416" y="184183"/>
                </a:lnTo>
                <a:lnTo>
                  <a:pt x="594165" y="311012"/>
                </a:lnTo>
                <a:lnTo>
                  <a:pt x="587174" y="336205"/>
                </a:lnTo>
                <a:lnTo>
                  <a:pt x="85353" y="364009"/>
                </a:lnTo>
                <a:lnTo>
                  <a:pt x="640827" y="364009"/>
                </a:lnTo>
                <a:lnTo>
                  <a:pt x="644567" y="311012"/>
                </a:lnTo>
                <a:lnTo>
                  <a:pt x="442036" y="80782"/>
                </a:lnTo>
                <a:lnTo>
                  <a:pt x="409845" y="52996"/>
                </a:lnTo>
                <a:close/>
              </a:path>
            </a:pathLst>
          </a:custGeom>
          <a:solidFill>
            <a:srgbClr val="000000"/>
          </a:solidFill>
        </p:spPr>
        <p:txBody>
          <a:bodyPr wrap="square" lIns="0" tIns="0" rIns="0" bIns="0" rtlCol="0"/>
          <a:lstStyle/>
          <a:p>
            <a:endParaRPr/>
          </a:p>
        </p:txBody>
      </p:sp>
      <p:sp>
        <p:nvSpPr>
          <p:cNvPr id="20" name="object 18">
            <a:extLst>
              <a:ext uri="{FF2B5EF4-FFF2-40B4-BE49-F238E27FC236}">
                <a16:creationId xmlns:a16="http://schemas.microsoft.com/office/drawing/2014/main" id="{AE43FC83-AF3B-B7AC-CE85-BF3AC70D163A}"/>
              </a:ext>
            </a:extLst>
          </p:cNvPr>
          <p:cNvSpPr/>
          <p:nvPr/>
        </p:nvSpPr>
        <p:spPr>
          <a:xfrm>
            <a:off x="3252881" y="2441463"/>
            <a:ext cx="278765" cy="488950"/>
          </a:xfrm>
          <a:custGeom>
            <a:avLst/>
            <a:gdLst/>
            <a:ahLst/>
            <a:cxnLst/>
            <a:rect l="l" t="t" r="r" b="b"/>
            <a:pathLst>
              <a:path w="278764" h="488950">
                <a:moveTo>
                  <a:pt x="34766" y="0"/>
                </a:moveTo>
                <a:lnTo>
                  <a:pt x="0" y="13975"/>
                </a:lnTo>
                <a:lnTo>
                  <a:pt x="228100" y="479216"/>
                </a:lnTo>
                <a:lnTo>
                  <a:pt x="278687" y="488410"/>
                </a:lnTo>
                <a:lnTo>
                  <a:pt x="34766" y="0"/>
                </a:lnTo>
                <a:close/>
              </a:path>
            </a:pathLst>
          </a:custGeom>
          <a:solidFill>
            <a:srgbClr val="000000"/>
          </a:solidFill>
        </p:spPr>
        <p:txBody>
          <a:bodyPr wrap="square" lIns="0" tIns="0" rIns="0" bIns="0" rtlCol="0"/>
          <a:lstStyle/>
          <a:p>
            <a:endParaRPr/>
          </a:p>
        </p:txBody>
      </p:sp>
      <p:sp>
        <p:nvSpPr>
          <p:cNvPr id="21" name="object 19">
            <a:extLst>
              <a:ext uri="{FF2B5EF4-FFF2-40B4-BE49-F238E27FC236}">
                <a16:creationId xmlns:a16="http://schemas.microsoft.com/office/drawing/2014/main" id="{43612543-9272-2C76-16A1-693D181A1967}"/>
              </a:ext>
            </a:extLst>
          </p:cNvPr>
          <p:cNvSpPr/>
          <p:nvPr/>
        </p:nvSpPr>
        <p:spPr>
          <a:xfrm>
            <a:off x="2951383" y="2432452"/>
            <a:ext cx="580390" cy="511809"/>
          </a:xfrm>
          <a:custGeom>
            <a:avLst/>
            <a:gdLst/>
            <a:ahLst/>
            <a:cxnLst/>
            <a:rect l="l" t="t" r="r" b="b"/>
            <a:pathLst>
              <a:path w="580389" h="511810">
                <a:moveTo>
                  <a:pt x="333688" y="0"/>
                </a:moveTo>
                <a:lnTo>
                  <a:pt x="0" y="442254"/>
                </a:lnTo>
                <a:lnTo>
                  <a:pt x="2207" y="486020"/>
                </a:lnTo>
                <a:lnTo>
                  <a:pt x="43596" y="506983"/>
                </a:lnTo>
                <a:lnTo>
                  <a:pt x="580184" y="511212"/>
                </a:lnTo>
                <a:lnTo>
                  <a:pt x="570987" y="479032"/>
                </a:lnTo>
                <a:lnTo>
                  <a:pt x="53162" y="477009"/>
                </a:lnTo>
                <a:lnTo>
                  <a:pt x="37158" y="453839"/>
                </a:lnTo>
                <a:lnTo>
                  <a:pt x="154335" y="283189"/>
                </a:lnTo>
                <a:lnTo>
                  <a:pt x="340679" y="59947"/>
                </a:lnTo>
                <a:lnTo>
                  <a:pt x="333688" y="0"/>
                </a:lnTo>
                <a:close/>
              </a:path>
            </a:pathLst>
          </a:custGeom>
          <a:solidFill>
            <a:srgbClr val="000000"/>
          </a:solidFill>
        </p:spPr>
        <p:txBody>
          <a:bodyPr wrap="square" lIns="0" tIns="0" rIns="0" bIns="0" rtlCol="0"/>
          <a:lstStyle/>
          <a:p>
            <a:endParaRPr/>
          </a:p>
        </p:txBody>
      </p:sp>
      <p:sp>
        <p:nvSpPr>
          <p:cNvPr id="22" name="object 20">
            <a:extLst>
              <a:ext uri="{FF2B5EF4-FFF2-40B4-BE49-F238E27FC236}">
                <a16:creationId xmlns:a16="http://schemas.microsoft.com/office/drawing/2014/main" id="{F410AA10-E8DA-D634-E759-E1C5856D860A}"/>
              </a:ext>
            </a:extLst>
          </p:cNvPr>
          <p:cNvSpPr/>
          <p:nvPr/>
        </p:nvSpPr>
        <p:spPr>
          <a:xfrm>
            <a:off x="817407" y="2432452"/>
            <a:ext cx="1261745" cy="350520"/>
          </a:xfrm>
          <a:custGeom>
            <a:avLst/>
            <a:gdLst/>
            <a:ahLst/>
            <a:cxnLst/>
            <a:rect l="l" t="t" r="r" b="b"/>
            <a:pathLst>
              <a:path w="1261745" h="350520">
                <a:moveTo>
                  <a:pt x="4355" y="297165"/>
                </a:moveTo>
                <a:lnTo>
                  <a:pt x="0" y="340931"/>
                </a:lnTo>
                <a:lnTo>
                  <a:pt x="1171557" y="350125"/>
                </a:lnTo>
                <a:lnTo>
                  <a:pt x="1231654" y="320151"/>
                </a:lnTo>
                <a:lnTo>
                  <a:pt x="1153254" y="320151"/>
                </a:lnTo>
                <a:lnTo>
                  <a:pt x="4355" y="297165"/>
                </a:lnTo>
                <a:close/>
              </a:path>
              <a:path w="1261745" h="350520">
                <a:moveTo>
                  <a:pt x="1261693" y="0"/>
                </a:moveTo>
                <a:lnTo>
                  <a:pt x="1219899" y="6987"/>
                </a:lnTo>
                <a:lnTo>
                  <a:pt x="1213351" y="128906"/>
                </a:lnTo>
                <a:lnTo>
                  <a:pt x="1197237" y="244021"/>
                </a:lnTo>
                <a:lnTo>
                  <a:pt x="1203785" y="280983"/>
                </a:lnTo>
                <a:lnTo>
                  <a:pt x="1153254" y="320151"/>
                </a:lnTo>
                <a:lnTo>
                  <a:pt x="1231654" y="320151"/>
                </a:lnTo>
                <a:lnTo>
                  <a:pt x="1261693" y="0"/>
                </a:lnTo>
                <a:close/>
              </a:path>
            </a:pathLst>
          </a:custGeom>
          <a:solidFill>
            <a:srgbClr val="000000"/>
          </a:solidFill>
        </p:spPr>
        <p:txBody>
          <a:bodyPr wrap="square" lIns="0" tIns="0" rIns="0" bIns="0" rtlCol="0"/>
          <a:lstStyle/>
          <a:p>
            <a:endParaRPr/>
          </a:p>
        </p:txBody>
      </p:sp>
      <p:sp>
        <p:nvSpPr>
          <p:cNvPr id="23" name="object 21">
            <a:extLst>
              <a:ext uri="{FF2B5EF4-FFF2-40B4-BE49-F238E27FC236}">
                <a16:creationId xmlns:a16="http://schemas.microsoft.com/office/drawing/2014/main" id="{07664B4E-2C18-9F94-DD2D-800DE39808E9}"/>
              </a:ext>
            </a:extLst>
          </p:cNvPr>
          <p:cNvSpPr/>
          <p:nvPr/>
        </p:nvSpPr>
        <p:spPr>
          <a:xfrm>
            <a:off x="817407" y="2416270"/>
            <a:ext cx="1261745" cy="361950"/>
          </a:xfrm>
          <a:custGeom>
            <a:avLst/>
            <a:gdLst/>
            <a:ahLst/>
            <a:cxnLst/>
            <a:rect l="l" t="t" r="r" b="b"/>
            <a:pathLst>
              <a:path w="1261745" h="361950">
                <a:moveTo>
                  <a:pt x="25260" y="0"/>
                </a:moveTo>
                <a:lnTo>
                  <a:pt x="0" y="87347"/>
                </a:lnTo>
                <a:lnTo>
                  <a:pt x="0" y="361526"/>
                </a:lnTo>
                <a:lnTo>
                  <a:pt x="34402" y="329346"/>
                </a:lnTo>
                <a:lnTo>
                  <a:pt x="25260" y="170281"/>
                </a:lnTo>
                <a:lnTo>
                  <a:pt x="50516" y="34387"/>
                </a:lnTo>
                <a:lnTo>
                  <a:pt x="1249873" y="34387"/>
                </a:lnTo>
                <a:lnTo>
                  <a:pt x="1261693" y="18388"/>
                </a:lnTo>
                <a:lnTo>
                  <a:pt x="985140" y="13975"/>
                </a:lnTo>
                <a:lnTo>
                  <a:pt x="533942" y="13975"/>
                </a:lnTo>
                <a:lnTo>
                  <a:pt x="25260" y="0"/>
                </a:lnTo>
                <a:close/>
              </a:path>
              <a:path w="1261745" h="361950">
                <a:moveTo>
                  <a:pt x="1249873" y="34387"/>
                </a:moveTo>
                <a:lnTo>
                  <a:pt x="50516" y="34387"/>
                </a:lnTo>
                <a:lnTo>
                  <a:pt x="1236014" y="53144"/>
                </a:lnTo>
                <a:lnTo>
                  <a:pt x="1249873" y="34387"/>
                </a:lnTo>
                <a:close/>
              </a:path>
            </a:pathLst>
          </a:custGeom>
          <a:solidFill>
            <a:srgbClr val="000000"/>
          </a:solidFill>
        </p:spPr>
        <p:txBody>
          <a:bodyPr wrap="square" lIns="0" tIns="0" rIns="0" bIns="0" rtlCol="0"/>
          <a:lstStyle/>
          <a:p>
            <a:endParaRPr/>
          </a:p>
        </p:txBody>
      </p:sp>
      <p:sp>
        <p:nvSpPr>
          <p:cNvPr id="24" name="object 22">
            <a:extLst>
              <a:ext uri="{FF2B5EF4-FFF2-40B4-BE49-F238E27FC236}">
                <a16:creationId xmlns:a16="http://schemas.microsoft.com/office/drawing/2014/main" id="{14A7E601-FC66-1142-A78F-FA7631226206}"/>
              </a:ext>
            </a:extLst>
          </p:cNvPr>
          <p:cNvSpPr/>
          <p:nvPr/>
        </p:nvSpPr>
        <p:spPr>
          <a:xfrm>
            <a:off x="1602224" y="1840328"/>
            <a:ext cx="1561465" cy="274320"/>
          </a:xfrm>
          <a:custGeom>
            <a:avLst/>
            <a:gdLst/>
            <a:ahLst/>
            <a:cxnLst/>
            <a:rect l="l" t="t" r="r" b="b"/>
            <a:pathLst>
              <a:path w="1561464" h="274319">
                <a:moveTo>
                  <a:pt x="13925" y="0"/>
                </a:moveTo>
                <a:lnTo>
                  <a:pt x="0" y="274179"/>
                </a:lnTo>
                <a:lnTo>
                  <a:pt x="30039" y="271972"/>
                </a:lnTo>
                <a:lnTo>
                  <a:pt x="48342" y="41375"/>
                </a:lnTo>
                <a:lnTo>
                  <a:pt x="1554482" y="41375"/>
                </a:lnTo>
                <a:lnTo>
                  <a:pt x="1560888" y="27767"/>
                </a:lnTo>
                <a:lnTo>
                  <a:pt x="13925" y="0"/>
                </a:lnTo>
                <a:close/>
              </a:path>
              <a:path w="1561464" h="274319">
                <a:moveTo>
                  <a:pt x="1554482" y="41375"/>
                </a:moveTo>
                <a:lnTo>
                  <a:pt x="48342" y="41375"/>
                </a:lnTo>
                <a:lnTo>
                  <a:pt x="1544700" y="62154"/>
                </a:lnTo>
                <a:lnTo>
                  <a:pt x="1554482" y="41375"/>
                </a:lnTo>
                <a:close/>
              </a:path>
            </a:pathLst>
          </a:custGeom>
          <a:solidFill>
            <a:srgbClr val="000000"/>
          </a:solidFill>
        </p:spPr>
        <p:txBody>
          <a:bodyPr wrap="square" lIns="0" tIns="0" rIns="0" bIns="0" rtlCol="0"/>
          <a:lstStyle/>
          <a:p>
            <a:endParaRPr/>
          </a:p>
        </p:txBody>
      </p:sp>
      <p:sp>
        <p:nvSpPr>
          <p:cNvPr id="25" name="object 23">
            <a:extLst>
              <a:ext uri="{FF2B5EF4-FFF2-40B4-BE49-F238E27FC236}">
                <a16:creationId xmlns:a16="http://schemas.microsoft.com/office/drawing/2014/main" id="{A75E5025-3C09-3D72-67CC-196A69D0B2A1}"/>
              </a:ext>
            </a:extLst>
          </p:cNvPr>
          <p:cNvSpPr/>
          <p:nvPr/>
        </p:nvSpPr>
        <p:spPr>
          <a:xfrm>
            <a:off x="1607007" y="1872508"/>
            <a:ext cx="1563370" cy="265430"/>
          </a:xfrm>
          <a:custGeom>
            <a:avLst/>
            <a:gdLst/>
            <a:ahLst/>
            <a:cxnLst/>
            <a:rect l="l" t="t" r="r" b="b"/>
            <a:pathLst>
              <a:path w="1563370" h="265430">
                <a:moveTo>
                  <a:pt x="2170" y="212024"/>
                </a:moveTo>
                <a:lnTo>
                  <a:pt x="0" y="246779"/>
                </a:lnTo>
                <a:lnTo>
                  <a:pt x="1563095" y="264984"/>
                </a:lnTo>
                <a:lnTo>
                  <a:pt x="1562055" y="235010"/>
                </a:lnTo>
                <a:lnTo>
                  <a:pt x="1533111" y="235010"/>
                </a:lnTo>
                <a:lnTo>
                  <a:pt x="2170" y="212024"/>
                </a:lnTo>
                <a:close/>
              </a:path>
              <a:path w="1563370" h="265430">
                <a:moveTo>
                  <a:pt x="1553898" y="0"/>
                </a:moveTo>
                <a:lnTo>
                  <a:pt x="1514716" y="22986"/>
                </a:lnTo>
                <a:lnTo>
                  <a:pt x="1533111" y="235010"/>
                </a:lnTo>
                <a:lnTo>
                  <a:pt x="1562055" y="235010"/>
                </a:lnTo>
                <a:lnTo>
                  <a:pt x="1553898" y="0"/>
                </a:lnTo>
                <a:close/>
              </a:path>
            </a:pathLst>
          </a:custGeom>
          <a:solidFill>
            <a:srgbClr val="000000"/>
          </a:solidFill>
        </p:spPr>
        <p:txBody>
          <a:bodyPr wrap="square" lIns="0" tIns="0" rIns="0" bIns="0" rtlCol="0"/>
          <a:lstStyle/>
          <a:p>
            <a:endParaRPr/>
          </a:p>
        </p:txBody>
      </p:sp>
      <p:sp>
        <p:nvSpPr>
          <p:cNvPr id="26" name="object 24">
            <a:extLst>
              <a:ext uri="{FF2B5EF4-FFF2-40B4-BE49-F238E27FC236}">
                <a16:creationId xmlns:a16="http://schemas.microsoft.com/office/drawing/2014/main" id="{FB368B71-6E48-E1AA-F781-7E7C0405419A}"/>
              </a:ext>
            </a:extLst>
          </p:cNvPr>
          <p:cNvSpPr/>
          <p:nvPr/>
        </p:nvSpPr>
        <p:spPr>
          <a:xfrm>
            <a:off x="665411" y="1651473"/>
            <a:ext cx="2972435" cy="1965325"/>
          </a:xfrm>
          <a:custGeom>
            <a:avLst/>
            <a:gdLst/>
            <a:ahLst/>
            <a:cxnLst/>
            <a:rect l="l" t="t" r="r" b="b"/>
            <a:pathLst>
              <a:path w="2972435" h="1965325">
                <a:moveTo>
                  <a:pt x="126976" y="0"/>
                </a:moveTo>
                <a:lnTo>
                  <a:pt x="27440" y="0"/>
                </a:lnTo>
                <a:lnTo>
                  <a:pt x="11323" y="50753"/>
                </a:lnTo>
                <a:lnTo>
                  <a:pt x="0" y="184073"/>
                </a:lnTo>
                <a:lnTo>
                  <a:pt x="4790" y="488226"/>
                </a:lnTo>
                <a:lnTo>
                  <a:pt x="11323" y="794770"/>
                </a:lnTo>
                <a:lnTo>
                  <a:pt x="27438" y="1078144"/>
                </a:lnTo>
                <a:lnTo>
                  <a:pt x="50520" y="1409881"/>
                </a:lnTo>
                <a:lnTo>
                  <a:pt x="71424" y="1704840"/>
                </a:lnTo>
                <a:lnTo>
                  <a:pt x="66634" y="1886890"/>
                </a:lnTo>
                <a:lnTo>
                  <a:pt x="59666" y="1960262"/>
                </a:lnTo>
                <a:lnTo>
                  <a:pt x="145027" y="1965043"/>
                </a:lnTo>
                <a:lnTo>
                  <a:pt x="138059" y="1926059"/>
                </a:lnTo>
                <a:lnTo>
                  <a:pt x="121945" y="1854342"/>
                </a:lnTo>
                <a:lnTo>
                  <a:pt x="105831" y="1543201"/>
                </a:lnTo>
                <a:lnTo>
                  <a:pt x="71424" y="1232243"/>
                </a:lnTo>
                <a:lnTo>
                  <a:pt x="66634" y="909885"/>
                </a:lnTo>
                <a:lnTo>
                  <a:pt x="32228" y="534199"/>
                </a:lnTo>
                <a:lnTo>
                  <a:pt x="32228" y="188854"/>
                </a:lnTo>
                <a:lnTo>
                  <a:pt x="39196" y="85141"/>
                </a:lnTo>
                <a:lnTo>
                  <a:pt x="82748" y="50753"/>
                </a:lnTo>
                <a:lnTo>
                  <a:pt x="393712" y="45972"/>
                </a:lnTo>
                <a:lnTo>
                  <a:pt x="1088505" y="45972"/>
                </a:lnTo>
                <a:lnTo>
                  <a:pt x="904584" y="38984"/>
                </a:lnTo>
                <a:lnTo>
                  <a:pt x="622916" y="22986"/>
                </a:lnTo>
                <a:lnTo>
                  <a:pt x="283083" y="22986"/>
                </a:lnTo>
                <a:lnTo>
                  <a:pt x="126976" y="0"/>
                </a:lnTo>
                <a:close/>
              </a:path>
              <a:path w="2972435" h="1965325">
                <a:moveTo>
                  <a:pt x="1088505" y="45972"/>
                </a:moveTo>
                <a:lnTo>
                  <a:pt x="393712" y="45972"/>
                </a:lnTo>
                <a:lnTo>
                  <a:pt x="775652" y="66752"/>
                </a:lnTo>
                <a:lnTo>
                  <a:pt x="1381461" y="89922"/>
                </a:lnTo>
                <a:lnTo>
                  <a:pt x="1972885" y="94151"/>
                </a:lnTo>
                <a:lnTo>
                  <a:pt x="2511681" y="85141"/>
                </a:lnTo>
                <a:lnTo>
                  <a:pt x="2939737" y="66752"/>
                </a:lnTo>
                <a:lnTo>
                  <a:pt x="1917516" y="66752"/>
                </a:lnTo>
                <a:lnTo>
                  <a:pt x="1330506" y="55167"/>
                </a:lnTo>
                <a:lnTo>
                  <a:pt x="1088505" y="45972"/>
                </a:lnTo>
                <a:close/>
              </a:path>
              <a:path w="2972435" h="1965325">
                <a:moveTo>
                  <a:pt x="2971929" y="27767"/>
                </a:moveTo>
                <a:lnTo>
                  <a:pt x="2739413" y="45972"/>
                </a:lnTo>
                <a:lnTo>
                  <a:pt x="1917516" y="66752"/>
                </a:lnTo>
                <a:lnTo>
                  <a:pt x="2939737" y="66752"/>
                </a:lnTo>
                <a:lnTo>
                  <a:pt x="2971929" y="27767"/>
                </a:lnTo>
                <a:close/>
              </a:path>
              <a:path w="2972435" h="1965325">
                <a:moveTo>
                  <a:pt x="538740" y="18205"/>
                </a:moveTo>
                <a:lnTo>
                  <a:pt x="283083" y="22986"/>
                </a:lnTo>
                <a:lnTo>
                  <a:pt x="622916" y="22986"/>
                </a:lnTo>
                <a:lnTo>
                  <a:pt x="538740" y="18205"/>
                </a:lnTo>
                <a:close/>
              </a:path>
            </a:pathLst>
          </a:custGeom>
          <a:solidFill>
            <a:srgbClr val="919191"/>
          </a:solidFill>
        </p:spPr>
        <p:txBody>
          <a:bodyPr wrap="square" lIns="0" tIns="0" rIns="0" bIns="0" rtlCol="0"/>
          <a:lstStyle/>
          <a:p>
            <a:endParaRPr/>
          </a:p>
        </p:txBody>
      </p:sp>
      <p:sp>
        <p:nvSpPr>
          <p:cNvPr id="27" name="object 25">
            <a:extLst>
              <a:ext uri="{FF2B5EF4-FFF2-40B4-BE49-F238E27FC236}">
                <a16:creationId xmlns:a16="http://schemas.microsoft.com/office/drawing/2014/main" id="{AD2D67C8-C6FC-9822-3A64-21E129374418}"/>
              </a:ext>
            </a:extLst>
          </p:cNvPr>
          <p:cNvSpPr/>
          <p:nvPr/>
        </p:nvSpPr>
        <p:spPr>
          <a:xfrm>
            <a:off x="748160" y="1695239"/>
            <a:ext cx="2961005" cy="1976755"/>
          </a:xfrm>
          <a:custGeom>
            <a:avLst/>
            <a:gdLst/>
            <a:ahLst/>
            <a:cxnLst/>
            <a:rect l="l" t="t" r="r" b="b"/>
            <a:pathLst>
              <a:path w="2961004" h="1976754">
                <a:moveTo>
                  <a:pt x="2684811" y="1905279"/>
                </a:moveTo>
                <a:lnTo>
                  <a:pt x="1137570" y="1905279"/>
                </a:lnTo>
                <a:lnTo>
                  <a:pt x="1519528" y="1914290"/>
                </a:lnTo>
                <a:lnTo>
                  <a:pt x="1795585" y="1914290"/>
                </a:lnTo>
                <a:lnTo>
                  <a:pt x="2113638" y="1926058"/>
                </a:lnTo>
                <a:lnTo>
                  <a:pt x="2562665" y="1937386"/>
                </a:lnTo>
                <a:lnTo>
                  <a:pt x="2838777" y="1949118"/>
                </a:lnTo>
                <a:lnTo>
                  <a:pt x="2933144" y="1976481"/>
                </a:lnTo>
                <a:lnTo>
                  <a:pt x="2960737" y="1960409"/>
                </a:lnTo>
                <a:lnTo>
                  <a:pt x="2959997" y="1926058"/>
                </a:lnTo>
                <a:lnTo>
                  <a:pt x="2928361" y="1926058"/>
                </a:lnTo>
                <a:lnTo>
                  <a:pt x="2838777" y="1909508"/>
                </a:lnTo>
                <a:lnTo>
                  <a:pt x="2684811" y="1905279"/>
                </a:lnTo>
                <a:close/>
              </a:path>
              <a:path w="2961004" h="1976754">
                <a:moveTo>
                  <a:pt x="2866186" y="0"/>
                </a:moveTo>
                <a:lnTo>
                  <a:pt x="2843559" y="11401"/>
                </a:lnTo>
                <a:lnTo>
                  <a:pt x="2861771" y="89921"/>
                </a:lnTo>
                <a:lnTo>
                  <a:pt x="2822589" y="334127"/>
                </a:lnTo>
                <a:lnTo>
                  <a:pt x="2811368" y="571160"/>
                </a:lnTo>
                <a:lnTo>
                  <a:pt x="2822589" y="1020403"/>
                </a:lnTo>
                <a:lnTo>
                  <a:pt x="2866186" y="1322349"/>
                </a:lnTo>
                <a:lnTo>
                  <a:pt x="2921555" y="1661074"/>
                </a:lnTo>
                <a:lnTo>
                  <a:pt x="2928361" y="1926058"/>
                </a:lnTo>
                <a:lnTo>
                  <a:pt x="2959997" y="1926058"/>
                </a:lnTo>
                <a:lnTo>
                  <a:pt x="2956322" y="1755409"/>
                </a:lnTo>
                <a:lnTo>
                  <a:pt x="2937559" y="1605539"/>
                </a:lnTo>
                <a:lnTo>
                  <a:pt x="2910150" y="1393514"/>
                </a:lnTo>
                <a:lnTo>
                  <a:pt x="2882189" y="1205028"/>
                </a:lnTo>
                <a:lnTo>
                  <a:pt x="2861771" y="983441"/>
                </a:lnTo>
                <a:lnTo>
                  <a:pt x="2838777" y="649497"/>
                </a:lnTo>
                <a:lnTo>
                  <a:pt x="2843559" y="437473"/>
                </a:lnTo>
                <a:lnTo>
                  <a:pt x="2877958" y="244205"/>
                </a:lnTo>
                <a:lnTo>
                  <a:pt x="2893962" y="99116"/>
                </a:lnTo>
                <a:lnTo>
                  <a:pt x="2866186" y="0"/>
                </a:lnTo>
                <a:close/>
              </a:path>
              <a:path w="2961004" h="1976754">
                <a:moveTo>
                  <a:pt x="32228" y="1870524"/>
                </a:moveTo>
                <a:lnTo>
                  <a:pt x="0" y="1914290"/>
                </a:lnTo>
                <a:lnTo>
                  <a:pt x="331437" y="1905279"/>
                </a:lnTo>
                <a:lnTo>
                  <a:pt x="2684811" y="1905279"/>
                </a:lnTo>
                <a:lnTo>
                  <a:pt x="2256385" y="1893510"/>
                </a:lnTo>
                <a:lnTo>
                  <a:pt x="1841757" y="1886522"/>
                </a:lnTo>
                <a:lnTo>
                  <a:pt x="1408899" y="1886522"/>
                </a:lnTo>
                <a:lnTo>
                  <a:pt x="709017" y="1882293"/>
                </a:lnTo>
                <a:lnTo>
                  <a:pt x="32228" y="1870524"/>
                </a:lnTo>
                <a:close/>
              </a:path>
            </a:pathLst>
          </a:custGeom>
          <a:solidFill>
            <a:srgbClr val="919191"/>
          </a:solidFill>
        </p:spPr>
        <p:txBody>
          <a:bodyPr wrap="square" lIns="0" tIns="0" rIns="0" bIns="0" rtlCol="0"/>
          <a:lstStyle/>
          <a:p>
            <a:endParaRPr/>
          </a:p>
        </p:txBody>
      </p:sp>
      <p:sp>
        <p:nvSpPr>
          <p:cNvPr id="28" name="object 26">
            <a:extLst>
              <a:ext uri="{FF2B5EF4-FFF2-40B4-BE49-F238E27FC236}">
                <a16:creationId xmlns:a16="http://schemas.microsoft.com/office/drawing/2014/main" id="{414F365A-EDC8-7F84-B9C8-4F8C0C26D485}"/>
              </a:ext>
            </a:extLst>
          </p:cNvPr>
          <p:cNvSpPr/>
          <p:nvPr/>
        </p:nvSpPr>
        <p:spPr>
          <a:xfrm>
            <a:off x="2297747" y="2902474"/>
            <a:ext cx="387350" cy="373380"/>
          </a:xfrm>
          <a:custGeom>
            <a:avLst/>
            <a:gdLst/>
            <a:ahLst/>
            <a:cxnLst/>
            <a:rect l="l" t="t" r="r" b="b"/>
            <a:pathLst>
              <a:path w="387350" h="373379">
                <a:moveTo>
                  <a:pt x="105827" y="0"/>
                </a:moveTo>
                <a:lnTo>
                  <a:pt x="57485" y="18205"/>
                </a:lnTo>
                <a:lnTo>
                  <a:pt x="30039" y="48179"/>
                </a:lnTo>
                <a:lnTo>
                  <a:pt x="13925" y="101139"/>
                </a:lnTo>
                <a:lnTo>
                  <a:pt x="0" y="156306"/>
                </a:lnTo>
                <a:lnTo>
                  <a:pt x="9142" y="248802"/>
                </a:lnTo>
                <a:lnTo>
                  <a:pt x="30039" y="301762"/>
                </a:lnTo>
                <a:lnTo>
                  <a:pt x="55295" y="338356"/>
                </a:lnTo>
                <a:lnTo>
                  <a:pt x="101026" y="361342"/>
                </a:lnTo>
                <a:lnTo>
                  <a:pt x="140226" y="373111"/>
                </a:lnTo>
                <a:lnTo>
                  <a:pt x="186398" y="370905"/>
                </a:lnTo>
                <a:lnTo>
                  <a:pt x="218590" y="352148"/>
                </a:lnTo>
                <a:lnTo>
                  <a:pt x="245999" y="320151"/>
                </a:lnTo>
                <a:lnTo>
                  <a:pt x="257771" y="273995"/>
                </a:lnTo>
                <a:lnTo>
                  <a:pt x="271752" y="223241"/>
                </a:lnTo>
                <a:lnTo>
                  <a:pt x="280949" y="161087"/>
                </a:lnTo>
                <a:lnTo>
                  <a:pt x="273959" y="126699"/>
                </a:lnTo>
                <a:lnTo>
                  <a:pt x="315348" y="92128"/>
                </a:lnTo>
                <a:lnTo>
                  <a:pt x="334610" y="82934"/>
                </a:lnTo>
                <a:lnTo>
                  <a:pt x="248758" y="82934"/>
                </a:lnTo>
                <a:lnTo>
                  <a:pt x="202512" y="34203"/>
                </a:lnTo>
                <a:lnTo>
                  <a:pt x="140226" y="6987"/>
                </a:lnTo>
                <a:lnTo>
                  <a:pt x="105827" y="0"/>
                </a:lnTo>
                <a:close/>
              </a:path>
              <a:path w="387350" h="373379">
                <a:moveTo>
                  <a:pt x="352323" y="13791"/>
                </a:moveTo>
                <a:lnTo>
                  <a:pt x="322339" y="25192"/>
                </a:lnTo>
                <a:lnTo>
                  <a:pt x="296953" y="68958"/>
                </a:lnTo>
                <a:lnTo>
                  <a:pt x="248758" y="82934"/>
                </a:lnTo>
                <a:lnTo>
                  <a:pt x="334610" y="82934"/>
                </a:lnTo>
                <a:lnTo>
                  <a:pt x="368511" y="66751"/>
                </a:lnTo>
                <a:lnTo>
                  <a:pt x="386722" y="41191"/>
                </a:lnTo>
                <a:lnTo>
                  <a:pt x="384514" y="25192"/>
                </a:lnTo>
                <a:lnTo>
                  <a:pt x="352323" y="13791"/>
                </a:lnTo>
                <a:close/>
              </a:path>
            </a:pathLst>
          </a:custGeom>
          <a:solidFill>
            <a:srgbClr val="000000"/>
          </a:solidFill>
        </p:spPr>
        <p:txBody>
          <a:bodyPr wrap="square" lIns="0" tIns="0" rIns="0" bIns="0" rtlCol="0"/>
          <a:lstStyle/>
          <a:p>
            <a:endParaRPr/>
          </a:p>
        </p:txBody>
      </p:sp>
      <p:sp>
        <p:nvSpPr>
          <p:cNvPr id="29" name="object 27">
            <a:extLst>
              <a:ext uri="{FF2B5EF4-FFF2-40B4-BE49-F238E27FC236}">
                <a16:creationId xmlns:a16="http://schemas.microsoft.com/office/drawing/2014/main" id="{94F541C1-78DD-D1E5-2084-1D6C5B49963E}"/>
              </a:ext>
            </a:extLst>
          </p:cNvPr>
          <p:cNvSpPr/>
          <p:nvPr/>
        </p:nvSpPr>
        <p:spPr>
          <a:xfrm>
            <a:off x="2426660" y="3303353"/>
            <a:ext cx="331470" cy="569595"/>
          </a:xfrm>
          <a:custGeom>
            <a:avLst/>
            <a:gdLst/>
            <a:ahLst/>
            <a:cxnLst/>
            <a:rect l="l" t="t" r="r" b="b"/>
            <a:pathLst>
              <a:path w="331469" h="569595">
                <a:moveTo>
                  <a:pt x="112854" y="0"/>
                </a:moveTo>
                <a:lnTo>
                  <a:pt x="43541" y="11217"/>
                </a:lnTo>
                <a:lnTo>
                  <a:pt x="9142" y="50385"/>
                </a:lnTo>
                <a:lnTo>
                  <a:pt x="0" y="85140"/>
                </a:lnTo>
                <a:lnTo>
                  <a:pt x="0" y="129090"/>
                </a:lnTo>
                <a:lnTo>
                  <a:pt x="25256" y="177269"/>
                </a:lnTo>
                <a:lnTo>
                  <a:pt x="57485" y="218460"/>
                </a:lnTo>
                <a:lnTo>
                  <a:pt x="78455" y="262410"/>
                </a:lnTo>
                <a:lnTo>
                  <a:pt x="91884" y="290177"/>
                </a:lnTo>
                <a:lnTo>
                  <a:pt x="91884" y="324491"/>
                </a:lnTo>
                <a:lnTo>
                  <a:pt x="75769" y="373148"/>
                </a:lnTo>
                <a:lnTo>
                  <a:pt x="57485" y="410073"/>
                </a:lnTo>
                <a:lnTo>
                  <a:pt x="52683" y="470003"/>
                </a:lnTo>
                <a:lnTo>
                  <a:pt x="66627" y="518219"/>
                </a:lnTo>
                <a:lnTo>
                  <a:pt x="84893" y="543411"/>
                </a:lnTo>
                <a:lnTo>
                  <a:pt x="119844" y="564265"/>
                </a:lnTo>
                <a:lnTo>
                  <a:pt x="163257" y="569046"/>
                </a:lnTo>
                <a:lnTo>
                  <a:pt x="213844" y="559483"/>
                </a:lnTo>
                <a:lnTo>
                  <a:pt x="253026" y="534291"/>
                </a:lnTo>
                <a:lnTo>
                  <a:pt x="278227" y="493026"/>
                </a:lnTo>
                <a:lnTo>
                  <a:pt x="301405" y="440029"/>
                </a:lnTo>
                <a:lnTo>
                  <a:pt x="320168" y="380099"/>
                </a:lnTo>
                <a:lnTo>
                  <a:pt x="331389" y="304153"/>
                </a:lnTo>
                <a:lnTo>
                  <a:pt x="329182" y="237217"/>
                </a:lnTo>
                <a:lnTo>
                  <a:pt x="313178" y="179476"/>
                </a:lnTo>
                <a:lnTo>
                  <a:pt x="294415" y="122102"/>
                </a:lnTo>
                <a:lnTo>
                  <a:pt x="267006" y="75946"/>
                </a:lnTo>
                <a:lnTo>
                  <a:pt x="227824" y="36410"/>
                </a:lnTo>
                <a:lnTo>
                  <a:pt x="175030" y="11217"/>
                </a:lnTo>
                <a:lnTo>
                  <a:pt x="112854" y="0"/>
                </a:lnTo>
                <a:close/>
              </a:path>
            </a:pathLst>
          </a:custGeom>
          <a:solidFill>
            <a:srgbClr val="000000"/>
          </a:solidFill>
        </p:spPr>
        <p:txBody>
          <a:bodyPr wrap="square" lIns="0" tIns="0" rIns="0" bIns="0" rtlCol="0"/>
          <a:lstStyle/>
          <a:p>
            <a:endParaRPr/>
          </a:p>
        </p:txBody>
      </p:sp>
      <p:sp>
        <p:nvSpPr>
          <p:cNvPr id="30" name="object 28">
            <a:extLst>
              <a:ext uri="{FF2B5EF4-FFF2-40B4-BE49-F238E27FC236}">
                <a16:creationId xmlns:a16="http://schemas.microsoft.com/office/drawing/2014/main" id="{CAE79FCC-AFDE-1D3A-0A3E-DEA56E2D221B}"/>
              </a:ext>
            </a:extLst>
          </p:cNvPr>
          <p:cNvSpPr/>
          <p:nvPr/>
        </p:nvSpPr>
        <p:spPr>
          <a:xfrm>
            <a:off x="1906205" y="2644477"/>
            <a:ext cx="603250" cy="795020"/>
          </a:xfrm>
          <a:custGeom>
            <a:avLst/>
            <a:gdLst/>
            <a:ahLst/>
            <a:cxnLst/>
            <a:rect l="l" t="t" r="r" b="b"/>
            <a:pathLst>
              <a:path w="603250" h="795020">
                <a:moveTo>
                  <a:pt x="46171" y="45972"/>
                </a:moveTo>
                <a:lnTo>
                  <a:pt x="9142" y="45972"/>
                </a:lnTo>
                <a:lnTo>
                  <a:pt x="0" y="85140"/>
                </a:lnTo>
                <a:lnTo>
                  <a:pt x="34417" y="135894"/>
                </a:lnTo>
                <a:lnTo>
                  <a:pt x="80570" y="161087"/>
                </a:lnTo>
                <a:lnTo>
                  <a:pt x="87542" y="205036"/>
                </a:lnTo>
                <a:lnTo>
                  <a:pt x="112799" y="338356"/>
                </a:lnTo>
                <a:lnTo>
                  <a:pt x="170284" y="531992"/>
                </a:lnTo>
                <a:lnTo>
                  <a:pt x="230399" y="663289"/>
                </a:lnTo>
                <a:lnTo>
                  <a:pt x="334038" y="746223"/>
                </a:lnTo>
                <a:lnTo>
                  <a:pt x="458169" y="780978"/>
                </a:lnTo>
                <a:lnTo>
                  <a:pt x="554854" y="794770"/>
                </a:lnTo>
                <a:lnTo>
                  <a:pt x="589253" y="778404"/>
                </a:lnTo>
                <a:lnTo>
                  <a:pt x="603141" y="746223"/>
                </a:lnTo>
                <a:lnTo>
                  <a:pt x="587082" y="714043"/>
                </a:lnTo>
                <a:lnTo>
                  <a:pt x="474283" y="714043"/>
                </a:lnTo>
                <a:lnTo>
                  <a:pt x="418969" y="702274"/>
                </a:lnTo>
                <a:lnTo>
                  <a:pt x="359313" y="688850"/>
                </a:lnTo>
                <a:lnTo>
                  <a:pt x="310970" y="651888"/>
                </a:lnTo>
                <a:lnTo>
                  <a:pt x="273941" y="591940"/>
                </a:lnTo>
                <a:lnTo>
                  <a:pt x="216456" y="490249"/>
                </a:lnTo>
                <a:lnTo>
                  <a:pt x="172896" y="379915"/>
                </a:lnTo>
                <a:lnTo>
                  <a:pt x="145027" y="269214"/>
                </a:lnTo>
                <a:lnTo>
                  <a:pt x="131102" y="186280"/>
                </a:lnTo>
                <a:lnTo>
                  <a:pt x="140668" y="147111"/>
                </a:lnTo>
                <a:lnTo>
                  <a:pt x="171349" y="103345"/>
                </a:lnTo>
                <a:lnTo>
                  <a:pt x="128913" y="103345"/>
                </a:lnTo>
                <a:lnTo>
                  <a:pt x="129829" y="96725"/>
                </a:lnTo>
                <a:lnTo>
                  <a:pt x="76211" y="96725"/>
                </a:lnTo>
                <a:lnTo>
                  <a:pt x="46171" y="45972"/>
                </a:lnTo>
                <a:close/>
              </a:path>
              <a:path w="603250" h="795020">
                <a:moveTo>
                  <a:pt x="538740" y="709261"/>
                </a:moveTo>
                <a:lnTo>
                  <a:pt x="474283" y="714043"/>
                </a:lnTo>
                <a:lnTo>
                  <a:pt x="587082" y="714043"/>
                </a:lnTo>
                <a:lnTo>
                  <a:pt x="538740" y="709261"/>
                </a:lnTo>
                <a:close/>
              </a:path>
              <a:path w="603250" h="795020">
                <a:moveTo>
                  <a:pt x="165943" y="15998"/>
                </a:moveTo>
                <a:lnTo>
                  <a:pt x="128913" y="103345"/>
                </a:lnTo>
                <a:lnTo>
                  <a:pt x="171349" y="103345"/>
                </a:lnTo>
                <a:lnTo>
                  <a:pt x="172896" y="101139"/>
                </a:lnTo>
                <a:lnTo>
                  <a:pt x="205124" y="61970"/>
                </a:lnTo>
                <a:lnTo>
                  <a:pt x="195559" y="25192"/>
                </a:lnTo>
                <a:lnTo>
                  <a:pt x="165943" y="15998"/>
                </a:lnTo>
                <a:close/>
              </a:path>
              <a:path w="603250" h="795020">
                <a:moveTo>
                  <a:pt x="96685" y="0"/>
                </a:moveTo>
                <a:lnTo>
                  <a:pt x="71428" y="25192"/>
                </a:lnTo>
                <a:lnTo>
                  <a:pt x="96685" y="91944"/>
                </a:lnTo>
                <a:lnTo>
                  <a:pt x="76211" y="96725"/>
                </a:lnTo>
                <a:lnTo>
                  <a:pt x="129829" y="96725"/>
                </a:lnTo>
                <a:lnTo>
                  <a:pt x="135885" y="52960"/>
                </a:lnTo>
                <a:lnTo>
                  <a:pt x="96685" y="0"/>
                </a:lnTo>
                <a:close/>
              </a:path>
            </a:pathLst>
          </a:custGeom>
          <a:solidFill>
            <a:srgbClr val="000000"/>
          </a:solidFill>
        </p:spPr>
        <p:txBody>
          <a:bodyPr wrap="square" lIns="0" tIns="0" rIns="0" bIns="0" rtlCol="0"/>
          <a:lstStyle/>
          <a:p>
            <a:endParaRPr/>
          </a:p>
        </p:txBody>
      </p:sp>
      <p:sp>
        <p:nvSpPr>
          <p:cNvPr id="31" name="object 29">
            <a:extLst>
              <a:ext uri="{FF2B5EF4-FFF2-40B4-BE49-F238E27FC236}">
                <a16:creationId xmlns:a16="http://schemas.microsoft.com/office/drawing/2014/main" id="{9E58D624-0636-048B-0A61-094A82687185}"/>
              </a:ext>
            </a:extLst>
          </p:cNvPr>
          <p:cNvSpPr/>
          <p:nvPr/>
        </p:nvSpPr>
        <p:spPr>
          <a:xfrm>
            <a:off x="2573914" y="2800782"/>
            <a:ext cx="734695" cy="631825"/>
          </a:xfrm>
          <a:custGeom>
            <a:avLst/>
            <a:gdLst/>
            <a:ahLst/>
            <a:cxnLst/>
            <a:rect l="l" t="t" r="r" b="b"/>
            <a:pathLst>
              <a:path w="734695" h="631825">
                <a:moveTo>
                  <a:pt x="474228" y="62522"/>
                </a:moveTo>
                <a:lnTo>
                  <a:pt x="446819" y="62522"/>
                </a:lnTo>
                <a:lnTo>
                  <a:pt x="432839" y="85508"/>
                </a:lnTo>
                <a:lnTo>
                  <a:pt x="456017" y="110701"/>
                </a:lnTo>
                <a:lnTo>
                  <a:pt x="517824" y="119895"/>
                </a:lnTo>
                <a:lnTo>
                  <a:pt x="524815" y="145456"/>
                </a:lnTo>
                <a:lnTo>
                  <a:pt x="522607" y="195842"/>
                </a:lnTo>
                <a:lnTo>
                  <a:pt x="497222" y="290545"/>
                </a:lnTo>
                <a:lnTo>
                  <a:pt x="458040" y="384880"/>
                </a:lnTo>
                <a:lnTo>
                  <a:pt x="421066" y="437840"/>
                </a:lnTo>
                <a:lnTo>
                  <a:pt x="338287" y="488594"/>
                </a:lnTo>
                <a:lnTo>
                  <a:pt x="202531" y="532544"/>
                </a:lnTo>
                <a:lnTo>
                  <a:pt x="101357" y="548542"/>
                </a:lnTo>
                <a:lnTo>
                  <a:pt x="22994" y="555530"/>
                </a:lnTo>
                <a:lnTo>
                  <a:pt x="0" y="580723"/>
                </a:lnTo>
                <a:lnTo>
                  <a:pt x="22994" y="622098"/>
                </a:lnTo>
                <a:lnTo>
                  <a:pt x="64383" y="631660"/>
                </a:lnTo>
                <a:lnTo>
                  <a:pt x="149736" y="598928"/>
                </a:lnTo>
                <a:lnTo>
                  <a:pt x="225525" y="580723"/>
                </a:lnTo>
                <a:lnTo>
                  <a:pt x="320076" y="555530"/>
                </a:lnTo>
                <a:lnTo>
                  <a:pt x="386667" y="520775"/>
                </a:lnTo>
                <a:lnTo>
                  <a:pt x="437253" y="488594"/>
                </a:lnTo>
                <a:lnTo>
                  <a:pt x="465030" y="472596"/>
                </a:lnTo>
                <a:lnTo>
                  <a:pt x="497222" y="428646"/>
                </a:lnTo>
                <a:lnTo>
                  <a:pt x="517824" y="384880"/>
                </a:lnTo>
                <a:lnTo>
                  <a:pt x="533828" y="331920"/>
                </a:lnTo>
                <a:lnTo>
                  <a:pt x="550016" y="257997"/>
                </a:lnTo>
                <a:lnTo>
                  <a:pt x="559582" y="198416"/>
                </a:lnTo>
                <a:lnTo>
                  <a:pt x="573010" y="145456"/>
                </a:lnTo>
                <a:lnTo>
                  <a:pt x="593981" y="131664"/>
                </a:lnTo>
                <a:lnTo>
                  <a:pt x="680682" y="131664"/>
                </a:lnTo>
                <a:lnTo>
                  <a:pt x="699753" y="129090"/>
                </a:lnTo>
                <a:lnTo>
                  <a:pt x="734152" y="101690"/>
                </a:lnTo>
                <a:lnTo>
                  <a:pt x="593981" y="101690"/>
                </a:lnTo>
                <a:lnTo>
                  <a:pt x="589198" y="94703"/>
                </a:lnTo>
                <a:lnTo>
                  <a:pt x="598587" y="87715"/>
                </a:lnTo>
                <a:lnTo>
                  <a:pt x="533828" y="87715"/>
                </a:lnTo>
                <a:lnTo>
                  <a:pt x="513410" y="80727"/>
                </a:lnTo>
                <a:lnTo>
                  <a:pt x="474228" y="62522"/>
                </a:lnTo>
                <a:close/>
              </a:path>
              <a:path w="734695" h="631825">
                <a:moveTo>
                  <a:pt x="680682" y="131664"/>
                </a:moveTo>
                <a:lnTo>
                  <a:pt x="593981" y="131664"/>
                </a:lnTo>
                <a:lnTo>
                  <a:pt x="649350" y="135894"/>
                </a:lnTo>
                <a:lnTo>
                  <a:pt x="680682" y="131664"/>
                </a:lnTo>
                <a:close/>
              </a:path>
              <a:path w="734695" h="631825">
                <a:moveTo>
                  <a:pt x="704536" y="59947"/>
                </a:moveTo>
                <a:lnTo>
                  <a:pt x="692947" y="85508"/>
                </a:lnTo>
                <a:lnTo>
                  <a:pt x="660571" y="96909"/>
                </a:lnTo>
                <a:lnTo>
                  <a:pt x="623965" y="101690"/>
                </a:lnTo>
                <a:lnTo>
                  <a:pt x="734152" y="101690"/>
                </a:lnTo>
                <a:lnTo>
                  <a:pt x="729921" y="69510"/>
                </a:lnTo>
                <a:lnTo>
                  <a:pt x="704536" y="59947"/>
                </a:lnTo>
                <a:close/>
              </a:path>
              <a:path w="734695" h="631825">
                <a:moveTo>
                  <a:pt x="633162" y="0"/>
                </a:moveTo>
                <a:lnTo>
                  <a:pt x="610168" y="11768"/>
                </a:lnTo>
                <a:lnTo>
                  <a:pt x="589198" y="50753"/>
                </a:lnTo>
                <a:lnTo>
                  <a:pt x="559582" y="75946"/>
                </a:lnTo>
                <a:lnTo>
                  <a:pt x="533828" y="87715"/>
                </a:lnTo>
                <a:lnTo>
                  <a:pt x="598587" y="87715"/>
                </a:lnTo>
                <a:lnTo>
                  <a:pt x="614399" y="75946"/>
                </a:lnTo>
                <a:lnTo>
                  <a:pt x="651558" y="36961"/>
                </a:lnTo>
                <a:lnTo>
                  <a:pt x="658364" y="2574"/>
                </a:lnTo>
                <a:lnTo>
                  <a:pt x="633162" y="0"/>
                </a:lnTo>
                <a:close/>
              </a:path>
            </a:pathLst>
          </a:custGeom>
          <a:solidFill>
            <a:srgbClr val="000000"/>
          </a:solidFill>
        </p:spPr>
        <p:txBody>
          <a:bodyPr wrap="square" lIns="0" tIns="0" rIns="0" bIns="0" rtlCol="0"/>
          <a:lstStyle/>
          <a:p>
            <a:endParaRPr/>
          </a:p>
        </p:txBody>
      </p:sp>
      <p:sp>
        <p:nvSpPr>
          <p:cNvPr id="32" name="object 30">
            <a:extLst>
              <a:ext uri="{FF2B5EF4-FFF2-40B4-BE49-F238E27FC236}">
                <a16:creationId xmlns:a16="http://schemas.microsoft.com/office/drawing/2014/main" id="{A6D2BED8-674B-27DB-0BBD-81323CD05CFA}"/>
              </a:ext>
            </a:extLst>
          </p:cNvPr>
          <p:cNvSpPr/>
          <p:nvPr/>
        </p:nvSpPr>
        <p:spPr>
          <a:xfrm>
            <a:off x="2440585" y="3761642"/>
            <a:ext cx="234950" cy="808990"/>
          </a:xfrm>
          <a:custGeom>
            <a:avLst/>
            <a:gdLst/>
            <a:ahLst/>
            <a:cxnLst/>
            <a:rect l="l" t="t" r="r" b="b"/>
            <a:pathLst>
              <a:path w="234950" h="808989">
                <a:moveTo>
                  <a:pt x="105919" y="0"/>
                </a:moveTo>
                <a:lnTo>
                  <a:pt x="59674" y="9120"/>
                </a:lnTo>
                <a:lnTo>
                  <a:pt x="52702" y="55166"/>
                </a:lnTo>
                <a:lnTo>
                  <a:pt x="52702" y="142900"/>
                </a:lnTo>
                <a:lnTo>
                  <a:pt x="64530" y="255845"/>
                </a:lnTo>
                <a:lnTo>
                  <a:pt x="48342" y="361839"/>
                </a:lnTo>
                <a:lnTo>
                  <a:pt x="50531" y="504739"/>
                </a:lnTo>
                <a:lnTo>
                  <a:pt x="50531" y="605952"/>
                </a:lnTo>
                <a:lnTo>
                  <a:pt x="41370" y="684142"/>
                </a:lnTo>
                <a:lnTo>
                  <a:pt x="20473" y="716286"/>
                </a:lnTo>
                <a:lnTo>
                  <a:pt x="0" y="764943"/>
                </a:lnTo>
                <a:lnTo>
                  <a:pt x="0" y="781015"/>
                </a:lnTo>
                <a:lnTo>
                  <a:pt x="22644" y="799257"/>
                </a:lnTo>
                <a:lnTo>
                  <a:pt x="48342" y="808819"/>
                </a:lnTo>
                <a:lnTo>
                  <a:pt x="80534" y="794917"/>
                </a:lnTo>
                <a:lnTo>
                  <a:pt x="128913" y="746260"/>
                </a:lnTo>
                <a:lnTo>
                  <a:pt x="160022" y="718897"/>
                </a:lnTo>
                <a:lnTo>
                  <a:pt x="82741" y="718897"/>
                </a:lnTo>
                <a:lnTo>
                  <a:pt x="70968" y="707165"/>
                </a:lnTo>
                <a:lnTo>
                  <a:pt x="73544" y="681972"/>
                </a:lnTo>
                <a:lnTo>
                  <a:pt x="91939" y="564265"/>
                </a:lnTo>
                <a:lnTo>
                  <a:pt x="114933" y="426127"/>
                </a:lnTo>
                <a:lnTo>
                  <a:pt x="131121" y="292770"/>
                </a:lnTo>
                <a:lnTo>
                  <a:pt x="140318" y="154191"/>
                </a:lnTo>
                <a:lnTo>
                  <a:pt x="135535" y="69050"/>
                </a:lnTo>
                <a:lnTo>
                  <a:pt x="128913" y="23022"/>
                </a:lnTo>
                <a:lnTo>
                  <a:pt x="105919" y="0"/>
                </a:lnTo>
                <a:close/>
              </a:path>
              <a:path w="234950" h="808989">
                <a:moveTo>
                  <a:pt x="211691" y="624194"/>
                </a:moveTo>
                <a:lnTo>
                  <a:pt x="170302" y="638096"/>
                </a:lnTo>
                <a:lnTo>
                  <a:pt x="149332" y="656779"/>
                </a:lnTo>
                <a:lnTo>
                  <a:pt x="121923" y="702825"/>
                </a:lnTo>
                <a:lnTo>
                  <a:pt x="82741" y="718897"/>
                </a:lnTo>
                <a:lnTo>
                  <a:pt x="160022" y="718897"/>
                </a:lnTo>
                <a:lnTo>
                  <a:pt x="183731" y="698044"/>
                </a:lnTo>
                <a:lnTo>
                  <a:pt x="234686" y="675021"/>
                </a:lnTo>
                <a:lnTo>
                  <a:pt x="227695" y="633756"/>
                </a:lnTo>
                <a:lnTo>
                  <a:pt x="211691" y="624194"/>
                </a:lnTo>
                <a:close/>
              </a:path>
            </a:pathLst>
          </a:custGeom>
          <a:solidFill>
            <a:srgbClr val="000000"/>
          </a:solidFill>
        </p:spPr>
        <p:txBody>
          <a:bodyPr wrap="square" lIns="0" tIns="0" rIns="0" bIns="0" rtlCol="0"/>
          <a:lstStyle/>
          <a:p>
            <a:endParaRPr/>
          </a:p>
        </p:txBody>
      </p:sp>
      <p:sp>
        <p:nvSpPr>
          <p:cNvPr id="33" name="object 31">
            <a:extLst>
              <a:ext uri="{FF2B5EF4-FFF2-40B4-BE49-F238E27FC236}">
                <a16:creationId xmlns:a16="http://schemas.microsoft.com/office/drawing/2014/main" id="{64D436C7-06AC-FEB1-D5C0-8C58CF9A9608}"/>
              </a:ext>
            </a:extLst>
          </p:cNvPr>
          <p:cNvSpPr/>
          <p:nvPr/>
        </p:nvSpPr>
        <p:spPr>
          <a:xfrm>
            <a:off x="2592125" y="3770763"/>
            <a:ext cx="247015" cy="811530"/>
          </a:xfrm>
          <a:custGeom>
            <a:avLst/>
            <a:gdLst/>
            <a:ahLst/>
            <a:cxnLst/>
            <a:rect l="l" t="t" r="r" b="b"/>
            <a:pathLst>
              <a:path w="247014" h="811529">
                <a:moveTo>
                  <a:pt x="41757" y="0"/>
                </a:moveTo>
                <a:lnTo>
                  <a:pt x="0" y="13902"/>
                </a:lnTo>
                <a:lnTo>
                  <a:pt x="0" y="62117"/>
                </a:lnTo>
                <a:lnTo>
                  <a:pt x="6990" y="149851"/>
                </a:lnTo>
                <a:lnTo>
                  <a:pt x="30168" y="255845"/>
                </a:lnTo>
                <a:lnTo>
                  <a:pt x="23177" y="368790"/>
                </a:lnTo>
                <a:lnTo>
                  <a:pt x="43964" y="506928"/>
                </a:lnTo>
                <a:lnTo>
                  <a:pt x="55369" y="608122"/>
                </a:lnTo>
                <a:lnTo>
                  <a:pt x="53162" y="686753"/>
                </a:lnTo>
                <a:lnTo>
                  <a:pt x="39181" y="723678"/>
                </a:lnTo>
                <a:lnTo>
                  <a:pt x="23177" y="771894"/>
                </a:lnTo>
                <a:lnTo>
                  <a:pt x="23177" y="787966"/>
                </a:lnTo>
                <a:lnTo>
                  <a:pt x="48379" y="808819"/>
                </a:lnTo>
                <a:lnTo>
                  <a:pt x="78363" y="810989"/>
                </a:lnTo>
                <a:lnTo>
                  <a:pt x="103748" y="797087"/>
                </a:lnTo>
                <a:lnTo>
                  <a:pt x="145138" y="744090"/>
                </a:lnTo>
                <a:lnTo>
                  <a:pt x="166403" y="721067"/>
                </a:lnTo>
                <a:lnTo>
                  <a:pt x="101541" y="721067"/>
                </a:lnTo>
                <a:lnTo>
                  <a:pt x="90136" y="709776"/>
                </a:lnTo>
                <a:lnTo>
                  <a:pt x="85353" y="684142"/>
                </a:lnTo>
                <a:lnTo>
                  <a:pt x="92343" y="566857"/>
                </a:lnTo>
                <a:lnTo>
                  <a:pt x="99334" y="421787"/>
                </a:lnTo>
                <a:lnTo>
                  <a:pt x="101541" y="287989"/>
                </a:lnTo>
                <a:lnTo>
                  <a:pt x="92343" y="149851"/>
                </a:lnTo>
                <a:lnTo>
                  <a:pt x="83146" y="64710"/>
                </a:lnTo>
                <a:lnTo>
                  <a:pt x="69349" y="16071"/>
                </a:lnTo>
                <a:lnTo>
                  <a:pt x="41757" y="0"/>
                </a:lnTo>
                <a:close/>
              </a:path>
              <a:path w="247014" h="811529">
                <a:moveTo>
                  <a:pt x="216511" y="608122"/>
                </a:moveTo>
                <a:lnTo>
                  <a:pt x="175122" y="628975"/>
                </a:lnTo>
                <a:lnTo>
                  <a:pt x="161141" y="647658"/>
                </a:lnTo>
                <a:lnTo>
                  <a:pt x="133733" y="698044"/>
                </a:lnTo>
                <a:lnTo>
                  <a:pt x="101541" y="721067"/>
                </a:lnTo>
                <a:lnTo>
                  <a:pt x="166403" y="721067"/>
                </a:lnTo>
                <a:lnTo>
                  <a:pt x="196092" y="688923"/>
                </a:lnTo>
                <a:lnTo>
                  <a:pt x="246495" y="658949"/>
                </a:lnTo>
                <a:lnTo>
                  <a:pt x="235274" y="619854"/>
                </a:lnTo>
                <a:lnTo>
                  <a:pt x="216511" y="608122"/>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8768570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65A518-8C1F-2179-CBC6-E6E220205E44}"/>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Slide Number Placeholder 2">
            <a:extLst>
              <a:ext uri="{FF2B5EF4-FFF2-40B4-BE49-F238E27FC236}">
                <a16:creationId xmlns:a16="http://schemas.microsoft.com/office/drawing/2014/main" id="{9A0BB49A-7BA9-AB9A-47C5-E6CD0A9F2C03}"/>
              </a:ext>
            </a:extLst>
          </p:cNvPr>
          <p:cNvSpPr>
            <a:spLocks noGrp="1"/>
          </p:cNvSpPr>
          <p:nvPr>
            <p:ph type="sldNum" sz="quarter" idx="11"/>
          </p:nvPr>
        </p:nvSpPr>
        <p:spPr/>
        <p:txBody>
          <a:bodyPr/>
          <a:lstStyle/>
          <a:p>
            <a:fld id="{D6D6C118-631F-4A80-9886-907009361577}" type="slidenum">
              <a:rPr lang="cs-CZ" altLang="cs-CZ" smtClean="0"/>
              <a:pPr/>
              <a:t>50</a:t>
            </a:fld>
            <a:endParaRPr lang="cs-CZ" altLang="cs-CZ" dirty="0"/>
          </a:p>
        </p:txBody>
      </p:sp>
      <p:sp>
        <p:nvSpPr>
          <p:cNvPr id="5" name="Title 4">
            <a:extLst>
              <a:ext uri="{FF2B5EF4-FFF2-40B4-BE49-F238E27FC236}">
                <a16:creationId xmlns:a16="http://schemas.microsoft.com/office/drawing/2014/main" id="{92B2A900-BEA3-415F-5E82-6A9601721AE9}"/>
              </a:ext>
            </a:extLst>
          </p:cNvPr>
          <p:cNvSpPr>
            <a:spLocks noGrp="1"/>
          </p:cNvSpPr>
          <p:nvPr>
            <p:ph type="title"/>
          </p:nvPr>
        </p:nvSpPr>
        <p:spPr/>
        <p:txBody>
          <a:bodyPr/>
          <a:lstStyle/>
          <a:p>
            <a:r>
              <a:rPr lang="en-US" dirty="0"/>
              <a:t>Paraphrase citations</a:t>
            </a:r>
          </a:p>
        </p:txBody>
      </p:sp>
      <p:sp>
        <p:nvSpPr>
          <p:cNvPr id="6" name="Content Placeholder 5">
            <a:extLst>
              <a:ext uri="{FF2B5EF4-FFF2-40B4-BE49-F238E27FC236}">
                <a16:creationId xmlns:a16="http://schemas.microsoft.com/office/drawing/2014/main" id="{74BBB0DA-8139-5E55-54A1-B0352EDABCF6}"/>
              </a:ext>
            </a:extLst>
          </p:cNvPr>
          <p:cNvSpPr>
            <a:spLocks noGrp="1"/>
          </p:cNvSpPr>
          <p:nvPr>
            <p:ph idx="1"/>
          </p:nvPr>
        </p:nvSpPr>
        <p:spPr/>
        <p:txBody>
          <a:bodyPr/>
          <a:lstStyle/>
          <a:p>
            <a:r>
              <a:rPr lang="en-US" sz="2000" dirty="0"/>
              <a:t>Include the author and date in every in-text citation</a:t>
            </a:r>
          </a:p>
          <a:p>
            <a:r>
              <a:rPr lang="en-US" sz="2000" dirty="0"/>
              <a:t>In parenthetical citations </a:t>
            </a:r>
            <a:r>
              <a:rPr lang="en-US" sz="2000" dirty="0">
                <a:solidFill>
                  <a:schemeClr val="tx2"/>
                </a:solidFill>
              </a:rPr>
              <a:t>(Author, year) </a:t>
            </a:r>
            <a:r>
              <a:rPr lang="en-US" sz="2000" dirty="0"/>
              <a:t>there is a comma between the author and year</a:t>
            </a:r>
          </a:p>
          <a:p>
            <a:r>
              <a:rPr lang="en-US" sz="2000" dirty="0"/>
              <a:t>In narrative citations </a:t>
            </a:r>
            <a:r>
              <a:rPr lang="en-US" sz="2000" dirty="0">
                <a:solidFill>
                  <a:schemeClr val="tx2"/>
                </a:solidFill>
              </a:rPr>
              <a:t>Author (year), </a:t>
            </a:r>
            <a:r>
              <a:rPr lang="en-US" sz="2000" dirty="0"/>
              <a:t>there is the date in parentheses after the author</a:t>
            </a:r>
          </a:p>
          <a:p>
            <a:r>
              <a:rPr lang="en-US" sz="2000" dirty="0"/>
              <a:t>For a work with three or more authors include the name of only the first author plus “et al.” in every citation. Ex: </a:t>
            </a:r>
            <a:r>
              <a:rPr lang="en-US" sz="2000" dirty="0">
                <a:solidFill>
                  <a:srgbClr val="0000DC"/>
                </a:solidFill>
              </a:rPr>
              <a:t>(Author et al., year)</a:t>
            </a:r>
          </a:p>
          <a:p>
            <a:r>
              <a:rPr lang="en-US" sz="2000" dirty="0"/>
              <a:t>All works in the reference list need to be cited in the text</a:t>
            </a:r>
          </a:p>
          <a:p>
            <a:r>
              <a:rPr lang="en-US" sz="2000" dirty="0"/>
              <a:t>Avoid </a:t>
            </a:r>
            <a:r>
              <a:rPr lang="en-US" sz="2000" dirty="0" err="1"/>
              <a:t>undercitation</a:t>
            </a:r>
            <a:r>
              <a:rPr lang="en-US" sz="2000" dirty="0"/>
              <a:t> = it can lead to plagiarism</a:t>
            </a:r>
          </a:p>
          <a:p>
            <a:r>
              <a:rPr lang="en-US" sz="2000" dirty="0"/>
              <a:t>Avoid </a:t>
            </a:r>
            <a:r>
              <a:rPr lang="en-US" sz="2000" dirty="0" err="1"/>
              <a:t>overcitation</a:t>
            </a:r>
            <a:r>
              <a:rPr lang="en-US" sz="2000" dirty="0"/>
              <a:t> = for longer paraphrases use one citation when introducing the idea and not repeated the citation</a:t>
            </a:r>
          </a:p>
          <a:p>
            <a:pPr marL="54000" indent="0">
              <a:buNone/>
            </a:pPr>
            <a:endParaRPr lang="en-US" sz="2000" dirty="0"/>
          </a:p>
        </p:txBody>
      </p:sp>
      <p:sp>
        <p:nvSpPr>
          <p:cNvPr id="10" name="TextBox 9">
            <a:extLst>
              <a:ext uri="{FF2B5EF4-FFF2-40B4-BE49-F238E27FC236}">
                <a16:creationId xmlns:a16="http://schemas.microsoft.com/office/drawing/2014/main" id="{5F489BEF-01F6-B5DC-8B9E-732767A49B2D}"/>
              </a:ext>
            </a:extLst>
          </p:cNvPr>
          <p:cNvSpPr txBox="1"/>
          <p:nvPr/>
        </p:nvSpPr>
        <p:spPr>
          <a:xfrm>
            <a:off x="968868" y="5832000"/>
            <a:ext cx="8523000" cy="584775"/>
          </a:xfrm>
          <a:prstGeom prst="rect">
            <a:avLst/>
          </a:prstGeom>
          <a:noFill/>
        </p:spPr>
        <p:txBody>
          <a:bodyPr wrap="square">
            <a:spAutoFit/>
          </a:bodyPr>
          <a:lstStyle/>
          <a:p>
            <a:r>
              <a:rPr lang="en-US" sz="1600" dirty="0">
                <a:hlinkClick r:id="rId2"/>
              </a:rPr>
              <a:t>https://apastyle.apa.org/instructional-aids/in-text-citation-checklist.pdf</a:t>
            </a:r>
            <a:endParaRPr lang="en-US" sz="1600" dirty="0"/>
          </a:p>
          <a:p>
            <a:endParaRPr lang="en-US" sz="1600" dirty="0"/>
          </a:p>
        </p:txBody>
      </p:sp>
    </p:spTree>
    <p:extLst>
      <p:ext uri="{BB962C8B-B14F-4D97-AF65-F5344CB8AC3E}">
        <p14:creationId xmlns:p14="http://schemas.microsoft.com/office/powerpoint/2010/main" val="340936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54666D2-02BB-389C-FEC7-10F930A1C08E}"/>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809B7BBE-FB3B-DD98-5729-8F7F91F23FEA}"/>
              </a:ext>
            </a:extLst>
          </p:cNvPr>
          <p:cNvSpPr>
            <a:spLocks noGrp="1"/>
          </p:cNvSpPr>
          <p:nvPr>
            <p:ph type="sldNum" sz="quarter" idx="11"/>
          </p:nvPr>
        </p:nvSpPr>
        <p:spPr/>
        <p:txBody>
          <a:bodyPr/>
          <a:lstStyle/>
          <a:p>
            <a:fld id="{0970407D-EE58-4A0B-824B-1D3AE42DD9CF}" type="slidenum">
              <a:rPr lang="en-GB" altLang="cs-CZ" noProof="0" smtClean="0"/>
              <a:pPr/>
              <a:t>51</a:t>
            </a:fld>
            <a:endParaRPr lang="en-GB" altLang="cs-CZ" noProof="0" dirty="0"/>
          </a:p>
        </p:txBody>
      </p:sp>
      <p:sp>
        <p:nvSpPr>
          <p:cNvPr id="4" name="Title 3">
            <a:extLst>
              <a:ext uri="{FF2B5EF4-FFF2-40B4-BE49-F238E27FC236}">
                <a16:creationId xmlns:a16="http://schemas.microsoft.com/office/drawing/2014/main" id="{B212F78B-CCEF-1FE7-E922-444CB7C52DB9}"/>
              </a:ext>
            </a:extLst>
          </p:cNvPr>
          <p:cNvSpPr>
            <a:spLocks noGrp="1"/>
          </p:cNvSpPr>
          <p:nvPr>
            <p:ph type="title"/>
          </p:nvPr>
        </p:nvSpPr>
        <p:spPr/>
        <p:txBody>
          <a:bodyPr/>
          <a:lstStyle/>
          <a:p>
            <a:r>
              <a:rPr lang="en-US" dirty="0"/>
              <a:t>Basic In-Text Citation Styles</a:t>
            </a:r>
          </a:p>
        </p:txBody>
      </p:sp>
      <p:graphicFrame>
        <p:nvGraphicFramePr>
          <p:cNvPr id="6" name="Table 6">
            <a:extLst>
              <a:ext uri="{FF2B5EF4-FFF2-40B4-BE49-F238E27FC236}">
                <a16:creationId xmlns:a16="http://schemas.microsoft.com/office/drawing/2014/main" id="{A344025C-F6B8-9476-BA02-046042549211}"/>
              </a:ext>
            </a:extLst>
          </p:cNvPr>
          <p:cNvGraphicFramePr>
            <a:graphicFrameLocks noGrp="1"/>
          </p:cNvGraphicFramePr>
          <p:nvPr>
            <p:ph idx="1"/>
          </p:nvPr>
        </p:nvGraphicFramePr>
        <p:xfrm>
          <a:off x="499500" y="1277620"/>
          <a:ext cx="8064498" cy="2151380"/>
        </p:xfrm>
        <a:graphic>
          <a:graphicData uri="http://schemas.openxmlformats.org/drawingml/2006/table">
            <a:tbl>
              <a:tblPr firstRow="1" bandRow="1">
                <a:tableStyleId>{5C22544A-7EE6-4342-B048-85BDC9FD1C3A}</a:tableStyleId>
              </a:tblPr>
              <a:tblGrid>
                <a:gridCol w="2688166">
                  <a:extLst>
                    <a:ext uri="{9D8B030D-6E8A-4147-A177-3AD203B41FA5}">
                      <a16:colId xmlns:a16="http://schemas.microsoft.com/office/drawing/2014/main" val="104989644"/>
                    </a:ext>
                  </a:extLst>
                </a:gridCol>
                <a:gridCol w="2688166">
                  <a:extLst>
                    <a:ext uri="{9D8B030D-6E8A-4147-A177-3AD203B41FA5}">
                      <a16:colId xmlns:a16="http://schemas.microsoft.com/office/drawing/2014/main" val="4036940989"/>
                    </a:ext>
                  </a:extLst>
                </a:gridCol>
                <a:gridCol w="2688166">
                  <a:extLst>
                    <a:ext uri="{9D8B030D-6E8A-4147-A177-3AD203B41FA5}">
                      <a16:colId xmlns:a16="http://schemas.microsoft.com/office/drawing/2014/main" val="4271546861"/>
                    </a:ext>
                  </a:extLst>
                </a:gridCol>
              </a:tblGrid>
              <a:tr h="0">
                <a:tc>
                  <a:txBody>
                    <a:bodyPr/>
                    <a:lstStyle/>
                    <a:p>
                      <a:r>
                        <a:rPr lang="en-US" dirty="0"/>
                        <a:t>Author</a:t>
                      </a:r>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Parenthetical citation</a:t>
                      </a:r>
                      <a:endParaRPr lang="en-US" dirty="0"/>
                    </a:p>
                  </a:txBody>
                  <a:tcPr>
                    <a:lnB w="12700" cap="flat" cmpd="sng" algn="ctr">
                      <a:solidFill>
                        <a:schemeClr val="tx1"/>
                      </a:solidFill>
                      <a:prstDash val="solid"/>
                      <a:round/>
                      <a:headEnd type="none" w="med" len="med"/>
                      <a:tailEnd type="none" w="med" len="med"/>
                    </a:lnB>
                  </a:tcPr>
                </a:tc>
                <a:tc>
                  <a:txBody>
                    <a:bodyPr/>
                    <a:lstStyle/>
                    <a:p>
                      <a:r>
                        <a:rPr lang="en-US" sz="1350" b="1" i="0" u="none" strike="noStrike" kern="1200" baseline="0" dirty="0">
                          <a:solidFill>
                            <a:schemeClr val="lt1"/>
                          </a:solidFill>
                          <a:latin typeface="+mn-lt"/>
                          <a:ea typeface="+mn-ea"/>
                          <a:cs typeface="+mn-cs"/>
                        </a:rPr>
                        <a:t>Narrative citation</a:t>
                      </a:r>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7298552"/>
                  </a:ext>
                </a:extLst>
              </a:tr>
              <a:tr h="370840">
                <a:tc>
                  <a:txBody>
                    <a:bodyPr/>
                    <a:lstStyle/>
                    <a:p>
                      <a:r>
                        <a:rPr lang="en-US" sz="1350" b="0" i="0" u="none" strike="noStrike" kern="1200" baseline="0" dirty="0">
                          <a:solidFill>
                            <a:schemeClr val="dk1"/>
                          </a:solidFill>
                          <a:latin typeface="+mn-lt"/>
                          <a:ea typeface="+mn-ea"/>
                          <a:cs typeface="+mn-cs"/>
                        </a:rPr>
                        <a:t>One author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Luna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6079280"/>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One author with a quote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350" b="0" i="0" u="none" strike="noStrike" kern="1200" baseline="0" dirty="0">
                          <a:solidFill>
                            <a:schemeClr val="dk1"/>
                          </a:solidFill>
                          <a:latin typeface="+mn-lt"/>
                          <a:ea typeface="+mn-ea"/>
                          <a:cs typeface="+mn-cs"/>
                        </a:rPr>
                        <a:t>Luna (2020) (p. 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8217481"/>
                  </a:ext>
                </a:extLst>
              </a:tr>
              <a:tr h="370840">
                <a:tc>
                  <a:txBody>
                    <a:bodyPr/>
                    <a:lstStyle/>
                    <a:p>
                      <a:r>
                        <a:rPr lang="en-US" sz="1350" b="0" i="0" u="none" strike="noStrike" kern="1200" baseline="0" dirty="0">
                          <a:solidFill>
                            <a:schemeClr val="dk1"/>
                          </a:solidFill>
                          <a:latin typeface="+mn-lt"/>
                          <a:ea typeface="+mn-ea"/>
                          <a:cs typeface="+mn-cs"/>
                        </a:rPr>
                        <a:t>Two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&amp;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Salas and D’Agostino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8148916"/>
                  </a:ext>
                </a:extLst>
              </a:tr>
              <a:tr h="370840">
                <a:tc>
                  <a:txBody>
                    <a:bodyPr/>
                    <a:lstStyle/>
                    <a:p>
                      <a:r>
                        <a:rPr lang="en-US" sz="1350" b="0" i="0" u="none" strike="noStrike" kern="1200" baseline="0" dirty="0">
                          <a:solidFill>
                            <a:schemeClr val="dk1"/>
                          </a:solidFill>
                          <a:latin typeface="+mn-lt"/>
                          <a:ea typeface="+mn-ea"/>
                          <a:cs typeface="+mn-cs"/>
                        </a:rPr>
                        <a:t>Three or more authors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350" b="0" i="0" u="none" strike="noStrike" kern="1200" baseline="0" dirty="0">
                          <a:solidFill>
                            <a:schemeClr val="dk1"/>
                          </a:solidFill>
                          <a:latin typeface="+mn-lt"/>
                          <a:ea typeface="+mn-ea"/>
                          <a:cs typeface="+mn-cs"/>
                        </a:rPr>
                        <a:t>Martin et al. (2020)</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3794406"/>
                  </a:ext>
                </a:extLst>
              </a:tr>
              <a:tr h="370840">
                <a:tc>
                  <a:txBody>
                    <a:bodyPr/>
                    <a:lstStyle/>
                    <a:p>
                      <a:r>
                        <a:rPr lang="en-US" dirty="0"/>
                        <a:t>Group of authors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OECD (2020)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2946190"/>
                  </a:ext>
                </a:extLst>
              </a:tr>
            </a:tbl>
          </a:graphicData>
        </a:graphic>
      </p:graphicFrame>
      <p:sp>
        <p:nvSpPr>
          <p:cNvPr id="7" name="TextBox 6">
            <a:extLst>
              <a:ext uri="{FF2B5EF4-FFF2-40B4-BE49-F238E27FC236}">
                <a16:creationId xmlns:a16="http://schemas.microsoft.com/office/drawing/2014/main" id="{E9C76A0C-CE04-EDB3-4D32-A8936B567592}"/>
              </a:ext>
            </a:extLst>
          </p:cNvPr>
          <p:cNvSpPr txBox="1"/>
          <p:nvPr/>
        </p:nvSpPr>
        <p:spPr>
          <a:xfrm>
            <a:off x="499500" y="3429000"/>
            <a:ext cx="8064498" cy="3139321"/>
          </a:xfrm>
          <a:prstGeom prst="rect">
            <a:avLst/>
          </a:prstGeom>
          <a:noFill/>
        </p:spPr>
        <p:txBody>
          <a:bodyPr wrap="square" rtlCol="0">
            <a:spAutoFit/>
          </a:bodyPr>
          <a:lstStyle/>
          <a:p>
            <a:pPr marL="285750" indent="-285750" algn="l">
              <a:buFont typeface="Arial" panose="020B0604020202020204" pitchFamily="34" charset="0"/>
              <a:buChar char="•"/>
            </a:pPr>
            <a:r>
              <a:rPr lang="en-US" sz="1800" b="0" i="0" u="none" strike="noStrike" baseline="0" dirty="0">
                <a:latin typeface="+mj-lt"/>
              </a:rPr>
              <a:t>In parenthetical citations, use an ampersand (</a:t>
            </a:r>
            <a:r>
              <a:rPr lang="en-US" sz="1800" b="0" i="0" u="none" strike="noStrike" baseline="0" dirty="0">
                <a:solidFill>
                  <a:srgbClr val="0000DC"/>
                </a:solidFill>
                <a:latin typeface="+mj-lt"/>
              </a:rPr>
              <a:t>&amp;</a:t>
            </a:r>
            <a:r>
              <a:rPr lang="en-US" sz="1800" b="0" i="0" u="none" strike="noStrike" baseline="0" dirty="0">
                <a:latin typeface="+mj-lt"/>
              </a:rPr>
              <a:t>) between names</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&amp; D’Agostino, 2020)</a:t>
            </a:r>
          </a:p>
          <a:p>
            <a:pPr marL="285750" indent="-285750" algn="l">
              <a:buFont typeface="Arial" panose="020B0604020202020204" pitchFamily="34" charset="0"/>
              <a:buChar char="•"/>
            </a:pPr>
            <a:r>
              <a:rPr lang="en-US" sz="1800" b="0" i="0" u="none" strike="noStrike" baseline="0" dirty="0">
                <a:latin typeface="+mj-lt"/>
              </a:rPr>
              <a:t>In narrative citations, spell out the word “</a:t>
            </a:r>
            <a:r>
              <a:rPr lang="en-US" sz="1800" b="0" i="0" u="none" strike="noStrike" baseline="0" dirty="0">
                <a:solidFill>
                  <a:srgbClr val="0000DC"/>
                </a:solidFill>
                <a:latin typeface="+mj-lt"/>
              </a:rPr>
              <a:t>and</a:t>
            </a:r>
            <a:r>
              <a:rPr lang="en-US" sz="1800" b="0" i="0" u="none" strike="noStrike" baseline="0" dirty="0">
                <a:latin typeface="+mj-lt"/>
              </a:rPr>
              <a:t>” </a:t>
            </a:r>
            <a:br>
              <a:rPr lang="en-US" sz="1800" b="0" i="0" u="none" strike="noStrike" baseline="0" dirty="0">
                <a:latin typeface="+mj-lt"/>
              </a:rPr>
            </a:br>
            <a:r>
              <a:rPr lang="en-US" sz="1800" b="0" i="0" u="none" strike="noStrike" baseline="0" dirty="0">
                <a:latin typeface="+mj-lt"/>
              </a:rPr>
              <a:t>	</a:t>
            </a:r>
            <a:r>
              <a:rPr lang="en-US" sz="1800" b="0" i="0" u="none" strike="noStrike" kern="1200" baseline="0" dirty="0">
                <a:solidFill>
                  <a:schemeClr val="dk1"/>
                </a:solidFill>
                <a:latin typeface="+mj-lt"/>
                <a:ea typeface="+mn-ea"/>
                <a:cs typeface="+mn-cs"/>
              </a:rPr>
              <a:t>Salas and D’Agostino (2020)</a:t>
            </a:r>
          </a:p>
          <a:p>
            <a:pPr marL="285750" indent="-285750" algn="l">
              <a:buFont typeface="Arial" panose="020B0604020202020204" pitchFamily="34" charset="0"/>
              <a:buChar char="•"/>
            </a:pPr>
            <a:r>
              <a:rPr lang="en-US" sz="1800" dirty="0">
                <a:solidFill>
                  <a:schemeClr val="dk1"/>
                </a:solidFill>
                <a:latin typeface="+mj-lt"/>
              </a:rPr>
              <a:t>Works with the </a:t>
            </a:r>
            <a:r>
              <a:rPr lang="en-US" sz="1800" dirty="0">
                <a:solidFill>
                  <a:srgbClr val="0000DC"/>
                </a:solidFill>
                <a:latin typeface="+mj-lt"/>
              </a:rPr>
              <a:t>same author and same date</a:t>
            </a:r>
          </a:p>
          <a:p>
            <a:pPr algn="l"/>
            <a:r>
              <a:rPr lang="en-US" sz="1800" b="0" i="0" u="none" strike="noStrike" baseline="0" dirty="0">
                <a:latin typeface="ArialMT"/>
              </a:rPr>
              <a:t>	(Judge &amp; </a:t>
            </a:r>
            <a:r>
              <a:rPr lang="en-US" sz="1800" b="0" i="0" u="none" strike="noStrike" baseline="0" dirty="0" err="1">
                <a:latin typeface="ArialMT"/>
              </a:rPr>
              <a:t>Kammeyer</a:t>
            </a:r>
            <a:r>
              <a:rPr lang="en-US" sz="1800" b="0" i="0" u="none" strike="noStrike" baseline="0" dirty="0">
                <a:latin typeface="ArialMT"/>
              </a:rPr>
              <a:t>-Mueller, 2012a)</a:t>
            </a:r>
          </a:p>
          <a:p>
            <a:pPr algn="l"/>
            <a:r>
              <a:rPr lang="en-US" sz="1800" b="0" i="0" u="none" strike="noStrike" baseline="0" dirty="0">
                <a:latin typeface="ArialMT"/>
              </a:rPr>
              <a:t>	(Judge and </a:t>
            </a:r>
            <a:r>
              <a:rPr lang="en-US" sz="1800" b="0" i="0" u="none" strike="noStrike" baseline="0" dirty="0" err="1">
                <a:latin typeface="ArialMT"/>
              </a:rPr>
              <a:t>Kammeyer</a:t>
            </a:r>
            <a:r>
              <a:rPr lang="en-US" sz="1800" b="0" i="0" u="none" strike="noStrike" baseline="0" dirty="0">
                <a:latin typeface="ArialMT"/>
              </a:rPr>
              <a:t>-Mueller, 2012b)</a:t>
            </a:r>
            <a:endParaRPr lang="en-US" sz="1800" dirty="0">
              <a:latin typeface="+mj-lt"/>
            </a:endParaRPr>
          </a:p>
          <a:p>
            <a:pPr marL="285750" indent="-285750">
              <a:buFont typeface="Arial" panose="020B0604020202020204" pitchFamily="34" charset="0"/>
              <a:buChar char="•"/>
            </a:pPr>
            <a:r>
              <a:rPr lang="en-US" sz="1800" b="0" i="0" u="none" strike="noStrike" kern="1200" baseline="0" dirty="0">
                <a:solidFill>
                  <a:schemeClr val="dk1"/>
                </a:solidFill>
                <a:latin typeface="+mj-lt"/>
                <a:ea typeface="+mn-ea"/>
                <a:cs typeface="+mn-cs"/>
              </a:rPr>
              <a:t>If multiple authors within a single reference share the </a:t>
            </a:r>
            <a:r>
              <a:rPr lang="en-US" sz="1800" b="0" i="0" u="none" strike="noStrike" kern="1200" baseline="0" dirty="0">
                <a:solidFill>
                  <a:srgbClr val="0000DC"/>
                </a:solidFill>
                <a:latin typeface="+mj-lt"/>
                <a:ea typeface="+mn-ea"/>
                <a:cs typeface="+mn-cs"/>
              </a:rPr>
              <a:t>same surname</a:t>
            </a:r>
          </a:p>
          <a:p>
            <a:r>
              <a:rPr lang="en-US" sz="1800" b="0" i="0" u="none" strike="noStrike" kern="1200" baseline="0" dirty="0">
                <a:solidFill>
                  <a:schemeClr val="dk1"/>
                </a:solidFill>
                <a:latin typeface="+mj-lt"/>
                <a:ea typeface="+mn-ea"/>
                <a:cs typeface="+mn-cs"/>
              </a:rPr>
              <a:t>	(Chen &amp; Chen, 2019)</a:t>
            </a:r>
          </a:p>
          <a:p>
            <a:endParaRPr lang="en-US" sz="1800" dirty="0">
              <a:latin typeface="+mj-lt"/>
            </a:endParaRPr>
          </a:p>
          <a:p>
            <a:pPr algn="l"/>
            <a:endParaRPr lang="en-US" sz="1800" b="0" i="0" u="none" strike="noStrike" baseline="0" dirty="0">
              <a:latin typeface="+mj-lt"/>
            </a:endParaRPr>
          </a:p>
        </p:txBody>
      </p:sp>
    </p:spTree>
    <p:extLst>
      <p:ext uri="{BB962C8B-B14F-4D97-AF65-F5344CB8AC3E}">
        <p14:creationId xmlns:p14="http://schemas.microsoft.com/office/powerpoint/2010/main" val="45493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3451C0-51C0-2BD0-9728-46657B933B2E}"/>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50F7CFBD-261F-D817-066D-222FF0AE051D}"/>
              </a:ext>
            </a:extLst>
          </p:cNvPr>
          <p:cNvSpPr>
            <a:spLocks noGrp="1"/>
          </p:cNvSpPr>
          <p:nvPr>
            <p:ph type="sldNum" sz="quarter" idx="11"/>
          </p:nvPr>
        </p:nvSpPr>
        <p:spPr/>
        <p:txBody>
          <a:bodyPr/>
          <a:lstStyle/>
          <a:p>
            <a:fld id="{0970407D-EE58-4A0B-824B-1D3AE42DD9CF}" type="slidenum">
              <a:rPr lang="en-GB" altLang="cs-CZ" noProof="0" smtClean="0"/>
              <a:pPr/>
              <a:t>52</a:t>
            </a:fld>
            <a:endParaRPr lang="en-GB" altLang="cs-CZ" noProof="0" dirty="0"/>
          </a:p>
        </p:txBody>
      </p:sp>
      <p:sp>
        <p:nvSpPr>
          <p:cNvPr id="4" name="Title 3">
            <a:extLst>
              <a:ext uri="{FF2B5EF4-FFF2-40B4-BE49-F238E27FC236}">
                <a16:creationId xmlns:a16="http://schemas.microsoft.com/office/drawing/2014/main" id="{2E099CF2-B4E6-4168-92CA-6CF4CF42DF4F}"/>
              </a:ext>
            </a:extLst>
          </p:cNvPr>
          <p:cNvSpPr>
            <a:spLocks noGrp="1"/>
          </p:cNvSpPr>
          <p:nvPr>
            <p:ph type="title"/>
          </p:nvPr>
        </p:nvSpPr>
        <p:spPr/>
        <p:txBody>
          <a:bodyPr/>
          <a:lstStyle/>
          <a:p>
            <a:r>
              <a:rPr lang="en-US" dirty="0"/>
              <a:t>Parenthetical citation</a:t>
            </a:r>
          </a:p>
        </p:txBody>
      </p:sp>
      <p:sp>
        <p:nvSpPr>
          <p:cNvPr id="5" name="Content Placeholder 4">
            <a:extLst>
              <a:ext uri="{FF2B5EF4-FFF2-40B4-BE49-F238E27FC236}">
                <a16:creationId xmlns:a16="http://schemas.microsoft.com/office/drawing/2014/main" id="{BC09725F-F7FD-6E64-A1CD-61927F65896A}"/>
              </a:ext>
            </a:extLst>
          </p:cNvPr>
          <p:cNvSpPr>
            <a:spLocks noGrp="1"/>
          </p:cNvSpPr>
          <p:nvPr>
            <p:ph idx="1"/>
          </p:nvPr>
        </p:nvSpPr>
        <p:spPr/>
        <p:txBody>
          <a:bodyPr/>
          <a:lstStyle/>
          <a:p>
            <a:pPr algn="l"/>
            <a:r>
              <a:rPr lang="en-US" sz="1800" b="0" i="0" u="none" strike="noStrike" baseline="0" dirty="0">
                <a:latin typeface="+mj-lt"/>
              </a:rPr>
              <a:t>Include citation in the sentence = put the period after the closing parenthesis</a:t>
            </a:r>
          </a:p>
          <a:p>
            <a:pPr marL="54000" indent="0" algn="l">
              <a:buNone/>
            </a:pPr>
            <a:r>
              <a:rPr lang="en-US" sz="1800" b="0" i="0" u="none" strike="noStrike" baseline="0" dirty="0">
                <a:solidFill>
                  <a:srgbClr val="0000DC"/>
                </a:solidFill>
                <a:latin typeface="ArialMT"/>
              </a:rPr>
              <a:t>	Many Americans fail to vote (</a:t>
            </a:r>
            <a:r>
              <a:rPr lang="en-US" sz="1800" b="0" i="0" u="none" strike="noStrike" baseline="0" dirty="0" err="1">
                <a:solidFill>
                  <a:srgbClr val="0000DC"/>
                </a:solidFill>
                <a:latin typeface="ArialMT"/>
              </a:rPr>
              <a:t>Hobolt</a:t>
            </a:r>
            <a:r>
              <a:rPr lang="en-US" sz="1800" b="0" i="0" u="none" strike="noStrike" baseline="0" dirty="0">
                <a:solidFill>
                  <a:srgbClr val="0000DC"/>
                </a:solidFill>
                <a:latin typeface="ArialMT"/>
              </a:rPr>
              <a:t> et al., 2006).</a:t>
            </a:r>
            <a:endParaRPr lang="en-US" sz="1800" b="0" i="0" u="none" strike="noStrike" baseline="0" dirty="0">
              <a:solidFill>
                <a:srgbClr val="0000DC"/>
              </a:solidFill>
              <a:latin typeface="+mj-lt"/>
            </a:endParaRPr>
          </a:p>
          <a:p>
            <a:pPr algn="l"/>
            <a:r>
              <a:rPr lang="en-US" sz="1800" dirty="0">
                <a:latin typeface="+mj-lt"/>
              </a:rPr>
              <a:t>When citing multiple works in parenthesis, place the citations in alphabetical order, and separate them with semicolons.</a:t>
            </a:r>
            <a:br>
              <a:rPr lang="en-US" sz="1800" dirty="0">
                <a:latin typeface="+mj-lt"/>
              </a:rPr>
            </a:br>
            <a:r>
              <a:rPr lang="en-US" sz="1800" dirty="0">
                <a:latin typeface="+mj-lt"/>
              </a:rPr>
              <a:t>	… </a:t>
            </a:r>
            <a:r>
              <a:rPr lang="en-US" sz="1800" b="0" i="0" u="none" strike="noStrike" baseline="0" dirty="0">
                <a:solidFill>
                  <a:srgbClr val="0000DC"/>
                </a:solidFill>
                <a:latin typeface="+mj-lt"/>
              </a:rPr>
              <a:t>(</a:t>
            </a:r>
            <a:r>
              <a:rPr lang="en-US" sz="1800" b="0" i="0" u="none" strike="noStrike" baseline="0" dirty="0" err="1">
                <a:solidFill>
                  <a:srgbClr val="0000DC"/>
                </a:solidFill>
                <a:latin typeface="ArialMT"/>
              </a:rPr>
              <a:t>Hobolt</a:t>
            </a:r>
            <a:r>
              <a:rPr lang="en-US" sz="1800" b="0" i="0" u="none" strike="noStrike" baseline="0" dirty="0">
                <a:solidFill>
                  <a:srgbClr val="0000DC"/>
                </a:solidFill>
                <a:latin typeface="+mj-lt"/>
              </a:rPr>
              <a:t> et al., 2006; Westinghouse, 2017).</a:t>
            </a:r>
          </a:p>
          <a:p>
            <a:r>
              <a:rPr lang="en-US" sz="1800" b="0" i="0" u="none" strike="noStrike" baseline="0" dirty="0">
                <a:latin typeface="+mj-lt"/>
              </a:rPr>
              <a:t>Multiple sources in narrative citation can appear in any order</a:t>
            </a:r>
            <a:br>
              <a:rPr lang="en-US" sz="1800" b="0" i="0" u="none" strike="noStrike" baseline="0" dirty="0">
                <a:latin typeface="+mj-lt"/>
              </a:rPr>
            </a:br>
            <a:r>
              <a:rPr lang="en-US" sz="1800" b="0" i="0" u="none" strike="noStrike" baseline="0" dirty="0">
                <a:solidFill>
                  <a:srgbClr val="0000DC"/>
                </a:solidFill>
                <a:latin typeface="+mj-lt"/>
              </a:rPr>
              <a:t>Suliman (2018), Gutiérrez (2012), and Medina and Reyes (2019) examined…</a:t>
            </a:r>
          </a:p>
          <a:p>
            <a:pPr algn="l"/>
            <a:r>
              <a:rPr lang="en-US" sz="1800" b="0" i="0" u="none" strike="noStrike" baseline="0" dirty="0">
                <a:latin typeface="+mj-lt"/>
              </a:rPr>
              <a:t>Arrange works by the same authors by year of publication</a:t>
            </a:r>
            <a:br>
              <a:rPr lang="en-US" sz="1800" b="0" i="0" u="none" strike="noStrike" baseline="0" dirty="0">
                <a:latin typeface="+mj-lt"/>
              </a:rPr>
            </a:br>
            <a:r>
              <a:rPr lang="en-US" sz="1800" b="0" i="0" u="none" strike="noStrike" baseline="0" dirty="0">
                <a:solidFill>
                  <a:srgbClr val="0000DC"/>
                </a:solidFill>
                <a:latin typeface="+mj-lt"/>
              </a:rPr>
              <a:t>	(Carraway et al., 2013, 2014, 2019)</a:t>
            </a:r>
          </a:p>
          <a:p>
            <a:pPr algn="l"/>
            <a:r>
              <a:rPr lang="en-US" sz="1800" dirty="0">
                <a:latin typeface="+mj-lt"/>
              </a:rPr>
              <a:t>You can cite specific parts of a source</a:t>
            </a:r>
            <a:br>
              <a:rPr lang="en-US" sz="1800" dirty="0">
                <a:latin typeface="+mj-lt"/>
              </a:rPr>
            </a:br>
            <a:r>
              <a:rPr lang="en-US" sz="1800" dirty="0">
                <a:solidFill>
                  <a:srgbClr val="0000DC"/>
                </a:solidFill>
                <a:latin typeface="+mj-lt"/>
              </a:rPr>
              <a:t>	</a:t>
            </a:r>
            <a:r>
              <a:rPr lang="en-US" sz="1800" b="0" i="0" u="none" strike="noStrike" baseline="0" dirty="0">
                <a:solidFill>
                  <a:srgbClr val="0000DC"/>
                </a:solidFill>
                <a:latin typeface="+mj-lt"/>
              </a:rPr>
              <a:t>(Armstrong, 2015, pp. 3–17), </a:t>
            </a:r>
            <a:r>
              <a:rPr lang="fi-FI" sz="1800" b="0" i="0" u="none" strike="noStrike" baseline="0" dirty="0">
                <a:solidFill>
                  <a:srgbClr val="0000DC"/>
                </a:solidFill>
                <a:latin typeface="+mj-lt"/>
              </a:rPr>
              <a:t>(Kovačič &amp; Horvat, 2019, Table 1)</a:t>
            </a:r>
            <a:endParaRPr lang="en-US" sz="1800" b="0" i="0" u="none" strike="noStrike" baseline="0" dirty="0">
              <a:solidFill>
                <a:srgbClr val="0000DC"/>
              </a:solidFill>
              <a:latin typeface="+mj-lt"/>
            </a:endParaRPr>
          </a:p>
        </p:txBody>
      </p:sp>
    </p:spTree>
    <p:extLst>
      <p:ext uri="{BB962C8B-B14F-4D97-AF65-F5344CB8AC3E}">
        <p14:creationId xmlns:p14="http://schemas.microsoft.com/office/powerpoint/2010/main" val="2827542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260FA8E-4395-5044-517A-E4A6045FFCC6}"/>
              </a:ext>
            </a:extLst>
          </p:cNvPr>
          <p:cNvSpPr>
            <a:spLocks noGrp="1"/>
          </p:cNvSpPr>
          <p:nvPr>
            <p:ph type="body" sz="quarter" idx="13"/>
          </p:nvPr>
        </p:nvSpPr>
        <p:spPr/>
        <p:txBody>
          <a:bodyPr/>
          <a:lstStyle/>
          <a:p>
            <a:endParaRPr lang="en-US"/>
          </a:p>
        </p:txBody>
      </p:sp>
      <p:sp>
        <p:nvSpPr>
          <p:cNvPr id="3" name="Slide Number Placeholder 2">
            <a:extLst>
              <a:ext uri="{FF2B5EF4-FFF2-40B4-BE49-F238E27FC236}">
                <a16:creationId xmlns:a16="http://schemas.microsoft.com/office/drawing/2014/main" id="{648F2C2C-D9CD-6115-C2C5-0F6CD4DFD3AF}"/>
              </a:ext>
            </a:extLst>
          </p:cNvPr>
          <p:cNvSpPr>
            <a:spLocks noGrp="1"/>
          </p:cNvSpPr>
          <p:nvPr>
            <p:ph type="sldNum" sz="quarter" idx="4294967295"/>
          </p:nvPr>
        </p:nvSpPr>
        <p:spPr>
          <a:xfrm>
            <a:off x="0" y="6227763"/>
            <a:ext cx="188913" cy="252412"/>
          </a:xfrm>
        </p:spPr>
        <p:txBody>
          <a:bodyPr/>
          <a:lstStyle/>
          <a:p>
            <a:fld id="{0970407D-EE58-4A0B-824B-1D3AE42DD9CF}" type="slidenum">
              <a:rPr lang="en-GB" altLang="cs-CZ" noProof="0" smtClean="0"/>
              <a:pPr/>
              <a:t>53</a:t>
            </a:fld>
            <a:endParaRPr lang="en-GB" altLang="cs-CZ" noProof="0" dirty="0"/>
          </a:p>
        </p:txBody>
      </p:sp>
      <p:sp>
        <p:nvSpPr>
          <p:cNvPr id="11" name="TextBox 10">
            <a:extLst>
              <a:ext uri="{FF2B5EF4-FFF2-40B4-BE49-F238E27FC236}">
                <a16:creationId xmlns:a16="http://schemas.microsoft.com/office/drawing/2014/main" id="{55FC8F72-C0AA-8CDB-AA52-F54A6545D621}"/>
              </a:ext>
            </a:extLst>
          </p:cNvPr>
          <p:cNvSpPr txBox="1"/>
          <p:nvPr/>
        </p:nvSpPr>
        <p:spPr>
          <a:xfrm>
            <a:off x="540000" y="306372"/>
            <a:ext cx="8604000" cy="5139869"/>
          </a:xfrm>
          <a:prstGeom prst="rect">
            <a:avLst/>
          </a:prstGeom>
          <a:noFill/>
        </p:spPr>
        <p:txBody>
          <a:bodyPr wrap="square">
            <a:spAutoFit/>
          </a:bodyPr>
          <a:lstStyle/>
          <a:p>
            <a:pPr eaLnBrk="1" hangingPunct="1">
              <a:buFont typeface="Wingdings" panose="05000000000000000000" pitchFamily="2" charset="2"/>
              <a:buNone/>
            </a:pPr>
            <a:endParaRPr lang="en-GB" altLang="cs-CZ" dirty="0">
              <a:solidFill>
                <a:schemeClr val="bg1"/>
              </a:solidFill>
              <a:latin typeface="+mj-lt"/>
            </a:endParaRPr>
          </a:p>
          <a:p>
            <a:pPr eaLnBrk="1" hangingPunct="1">
              <a:buFont typeface="Wingdings" panose="05000000000000000000" pitchFamily="2" charset="2"/>
              <a:buNone/>
            </a:pPr>
            <a:r>
              <a:rPr lang="en-US" altLang="cs-CZ" sz="2400" dirty="0">
                <a:solidFill>
                  <a:schemeClr val="bg1"/>
                </a:solidFill>
                <a:latin typeface="+mj-lt"/>
              </a:rPr>
              <a:t>For decades, organizational stress researchers have focused on how work in general and job stressors in particular affect workers’ well-being, health, and performance behaviors (</a:t>
            </a:r>
            <a:r>
              <a:rPr lang="en-US" altLang="cs-CZ" sz="2400" dirty="0" err="1">
                <a:solidFill>
                  <a:schemeClr val="bg1"/>
                </a:solidFill>
                <a:latin typeface="+mj-lt"/>
              </a:rPr>
              <a:t>Bliese</a:t>
            </a:r>
            <a:r>
              <a:rPr lang="en-US" altLang="cs-CZ" sz="2400" dirty="0">
                <a:solidFill>
                  <a:schemeClr val="bg1"/>
                </a:solidFill>
                <a:latin typeface="+mj-lt"/>
              </a:rPr>
              <a:t> et al. 2017).</a:t>
            </a:r>
          </a:p>
          <a:p>
            <a:pPr eaLnBrk="1" hangingPunct="1">
              <a:buFont typeface="Wingdings" panose="05000000000000000000" pitchFamily="2" charset="2"/>
              <a:buNone/>
            </a:pPr>
            <a:endParaRPr lang="en-GB" altLang="cs-CZ" dirty="0">
              <a:solidFill>
                <a:schemeClr val="bg1"/>
              </a:solidFill>
              <a:latin typeface="+mj-lt"/>
            </a:endParaRPr>
          </a:p>
          <a:p>
            <a:pPr eaLnBrk="1" hangingPunct="1">
              <a:buFont typeface="Wingdings" panose="05000000000000000000" pitchFamily="2" charset="2"/>
              <a:buNone/>
            </a:pPr>
            <a:r>
              <a:rPr lang="en-US" altLang="cs-CZ" sz="2400" dirty="0" err="1">
                <a:solidFill>
                  <a:schemeClr val="bg1"/>
                </a:solidFill>
                <a:latin typeface="+mj-lt"/>
              </a:rPr>
              <a:t>Bliese</a:t>
            </a:r>
            <a:r>
              <a:rPr lang="en-US" altLang="cs-CZ" sz="2400" dirty="0">
                <a:solidFill>
                  <a:schemeClr val="bg1"/>
                </a:solidFill>
                <a:latin typeface="+mj-lt"/>
              </a:rPr>
              <a:t> et al. (2017) noted that “mobile devices enabled employees in many jobs to work ‘anywhere, anytime’ and stay electronically tethered to work outside formal working hours” (p. 391).</a:t>
            </a:r>
            <a:endParaRPr lang="en-GB" altLang="cs-CZ" sz="2400" dirty="0">
              <a:solidFill>
                <a:schemeClr val="bg1"/>
              </a:solidFill>
              <a:latin typeface="+mj-lt"/>
            </a:endParaRPr>
          </a:p>
          <a:p>
            <a:pPr eaLnBrk="1" hangingPunct="1">
              <a:buFont typeface="Wingdings" panose="05000000000000000000" pitchFamily="2" charset="2"/>
              <a:buNone/>
            </a:pPr>
            <a:endParaRPr lang="en-GB" altLang="cs-CZ" sz="2400" dirty="0">
              <a:solidFill>
                <a:schemeClr val="bg1"/>
              </a:solidFill>
              <a:latin typeface="+mj-lt"/>
            </a:endParaRPr>
          </a:p>
          <a:p>
            <a:pPr eaLnBrk="1" hangingPunct="1">
              <a:buFont typeface="Wingdings" panose="05000000000000000000" pitchFamily="2" charset="2"/>
              <a:buNone/>
            </a:pPr>
            <a:r>
              <a:rPr lang="en-GB" altLang="cs-CZ" sz="1600" dirty="0">
                <a:solidFill>
                  <a:schemeClr val="bg1"/>
                </a:solidFill>
                <a:latin typeface="+mj-lt"/>
              </a:rPr>
              <a:t>Reference</a:t>
            </a:r>
          </a:p>
          <a:p>
            <a:pPr eaLnBrk="1" hangingPunct="1">
              <a:buFont typeface="Wingdings" panose="05000000000000000000" pitchFamily="2" charset="2"/>
              <a:buNone/>
            </a:pPr>
            <a:r>
              <a:rPr lang="en-US" altLang="cs-CZ" sz="1600" dirty="0" err="1">
                <a:solidFill>
                  <a:schemeClr val="bg1"/>
                </a:solidFill>
                <a:latin typeface="+mj-lt"/>
              </a:rPr>
              <a:t>Bliese</a:t>
            </a:r>
            <a:r>
              <a:rPr lang="en-US" altLang="cs-CZ" sz="1600" dirty="0">
                <a:solidFill>
                  <a:schemeClr val="bg1"/>
                </a:solidFill>
                <a:latin typeface="+mj-lt"/>
              </a:rPr>
              <a:t>, P. D., Edwards, J. R., &amp; </a:t>
            </a:r>
            <a:r>
              <a:rPr lang="en-US" altLang="cs-CZ" sz="1600" dirty="0" err="1">
                <a:solidFill>
                  <a:schemeClr val="bg1"/>
                </a:solidFill>
                <a:latin typeface="+mj-lt"/>
              </a:rPr>
              <a:t>Sonnentag</a:t>
            </a:r>
            <a:r>
              <a:rPr lang="en-US" altLang="cs-CZ" sz="1600" dirty="0">
                <a:solidFill>
                  <a:schemeClr val="bg1"/>
                </a:solidFill>
                <a:latin typeface="+mj-lt"/>
              </a:rPr>
              <a:t>, S. (2017). Stress and well-being at work: </a:t>
            </a:r>
            <a:br>
              <a:rPr lang="en-US" altLang="cs-CZ" sz="1600" dirty="0">
                <a:solidFill>
                  <a:schemeClr val="bg1"/>
                </a:solidFill>
                <a:latin typeface="+mj-lt"/>
              </a:rPr>
            </a:br>
            <a:r>
              <a:rPr lang="en-US" altLang="cs-CZ" sz="1600" dirty="0">
                <a:solidFill>
                  <a:schemeClr val="bg1"/>
                </a:solidFill>
                <a:latin typeface="+mj-lt"/>
              </a:rPr>
              <a:t>A century of empirical trends reflecting theoretical and societal influences. Journal of </a:t>
            </a:r>
            <a:br>
              <a:rPr lang="en-US" altLang="cs-CZ" sz="1600" dirty="0">
                <a:solidFill>
                  <a:schemeClr val="bg1"/>
                </a:solidFill>
                <a:latin typeface="+mj-lt"/>
              </a:rPr>
            </a:br>
            <a:r>
              <a:rPr lang="en-US" altLang="cs-CZ" sz="1600" dirty="0">
                <a:solidFill>
                  <a:schemeClr val="bg1"/>
                </a:solidFill>
                <a:latin typeface="+mj-lt"/>
              </a:rPr>
              <a:t>Applied Psychology, 102(3), 389–402. https://doi.org/10.1037/apl0000109</a:t>
            </a:r>
            <a:endParaRPr lang="en-GB" altLang="cs-CZ" sz="1600" dirty="0">
              <a:solidFill>
                <a:schemeClr val="bg1"/>
              </a:solidFill>
              <a:latin typeface="+mj-lt"/>
            </a:endParaRPr>
          </a:p>
        </p:txBody>
      </p:sp>
    </p:spTree>
    <p:extLst>
      <p:ext uri="{BB962C8B-B14F-4D97-AF65-F5344CB8AC3E}">
        <p14:creationId xmlns:p14="http://schemas.microsoft.com/office/powerpoint/2010/main" val="1025689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F493E35-FA50-A38A-4707-728FB77AB03A}"/>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62498699-C236-08B5-E9CC-9EC1598CEEEA}"/>
              </a:ext>
            </a:extLst>
          </p:cNvPr>
          <p:cNvSpPr>
            <a:spLocks noGrp="1"/>
          </p:cNvSpPr>
          <p:nvPr>
            <p:ph type="sldNum" sz="quarter" idx="11"/>
          </p:nvPr>
        </p:nvSpPr>
        <p:spPr/>
        <p:txBody>
          <a:bodyPr/>
          <a:lstStyle/>
          <a:p>
            <a:fld id="{0970407D-EE58-4A0B-824B-1D3AE42DD9CF}" type="slidenum">
              <a:rPr lang="en-GB" altLang="cs-CZ" noProof="0" smtClean="0"/>
              <a:pPr/>
              <a:t>54</a:t>
            </a:fld>
            <a:endParaRPr lang="en-GB" altLang="cs-CZ" noProof="0" dirty="0"/>
          </a:p>
        </p:txBody>
      </p:sp>
      <p:sp>
        <p:nvSpPr>
          <p:cNvPr id="4" name="Title 3">
            <a:extLst>
              <a:ext uri="{FF2B5EF4-FFF2-40B4-BE49-F238E27FC236}">
                <a16:creationId xmlns:a16="http://schemas.microsoft.com/office/drawing/2014/main" id="{B473A087-4FCF-2B31-889A-26C935CD7327}"/>
              </a:ext>
            </a:extLst>
          </p:cNvPr>
          <p:cNvSpPr>
            <a:spLocks noGrp="1"/>
          </p:cNvSpPr>
          <p:nvPr>
            <p:ph type="title"/>
          </p:nvPr>
        </p:nvSpPr>
        <p:spPr/>
        <p:txBody>
          <a:bodyPr/>
          <a:lstStyle/>
          <a:p>
            <a:r>
              <a:rPr lang="en-US" dirty="0"/>
              <a:t>References (Bibliography)</a:t>
            </a:r>
          </a:p>
        </p:txBody>
      </p:sp>
      <p:sp>
        <p:nvSpPr>
          <p:cNvPr id="5" name="Content Placeholder 4">
            <a:extLst>
              <a:ext uri="{FF2B5EF4-FFF2-40B4-BE49-F238E27FC236}">
                <a16:creationId xmlns:a16="http://schemas.microsoft.com/office/drawing/2014/main" id="{5D690495-22C1-D1C5-DFF2-D7A642554952}"/>
              </a:ext>
            </a:extLst>
          </p:cNvPr>
          <p:cNvSpPr>
            <a:spLocks noGrp="1"/>
          </p:cNvSpPr>
          <p:nvPr>
            <p:ph idx="1"/>
          </p:nvPr>
        </p:nvSpPr>
        <p:spPr>
          <a:xfrm>
            <a:off x="540000" y="1307690"/>
            <a:ext cx="8064900" cy="4524310"/>
          </a:xfrm>
        </p:spPr>
        <p:txBody>
          <a:bodyPr/>
          <a:lstStyle/>
          <a:p>
            <a:r>
              <a:rPr lang="en-US" sz="2000" dirty="0"/>
              <a:t>List of references is placed at the end of a work.</a:t>
            </a:r>
          </a:p>
          <a:p>
            <a:endParaRPr lang="en-US" sz="2000" dirty="0"/>
          </a:p>
          <a:p>
            <a:r>
              <a:rPr lang="en-US" sz="2000" dirty="0"/>
              <a:t>Use </a:t>
            </a:r>
            <a:r>
              <a:rPr lang="en-US" sz="2000" dirty="0">
                <a:solidFill>
                  <a:schemeClr val="accent1"/>
                </a:solidFill>
              </a:rPr>
              <a:t>APA style </a:t>
            </a:r>
            <a:r>
              <a:rPr lang="en-US" sz="2000" dirty="0"/>
              <a:t>for reference list </a:t>
            </a:r>
            <a:r>
              <a:rPr lang="en-US" sz="1200" dirty="0">
                <a:hlinkClick r:id="rId2"/>
              </a:rPr>
              <a:t>https://www.youtube.com/watch?v=SQ4kAsgAzzM</a:t>
            </a:r>
            <a:endParaRPr lang="en-US" sz="1200" dirty="0"/>
          </a:p>
          <a:p>
            <a:endParaRPr lang="en-US" sz="2000" dirty="0"/>
          </a:p>
          <a:p>
            <a:r>
              <a:rPr lang="en-US" sz="2000" dirty="0"/>
              <a:t>Each entry provides the author, date, title, and source of the work.</a:t>
            </a:r>
          </a:p>
          <a:p>
            <a:endParaRPr lang="en-US" sz="2000" dirty="0"/>
          </a:p>
          <a:p>
            <a:r>
              <a:rPr lang="en-US" sz="2000" dirty="0"/>
              <a:t>You can use citation manager to produce the reference list in APA style (e.g. https://www.zotero.org/) </a:t>
            </a:r>
          </a:p>
          <a:p>
            <a:endParaRPr lang="en-US" sz="2000" dirty="0"/>
          </a:p>
          <a:p>
            <a:r>
              <a:rPr lang="en-US" sz="2000" dirty="0">
                <a:solidFill>
                  <a:schemeClr val="accent1"/>
                </a:solidFill>
              </a:rPr>
              <a:t>Order references alphabetically. </a:t>
            </a:r>
          </a:p>
          <a:p>
            <a:endParaRPr lang="en-US" sz="2000" dirty="0">
              <a:solidFill>
                <a:schemeClr val="accent1"/>
              </a:solidFill>
            </a:endParaRPr>
          </a:p>
          <a:p>
            <a:r>
              <a:rPr lang="en-US" sz="2000" dirty="0"/>
              <a:t>Make sure that your references are </a:t>
            </a:r>
            <a:r>
              <a:rPr lang="en-US" sz="2000" dirty="0">
                <a:solidFill>
                  <a:schemeClr val="accent1"/>
                </a:solidFill>
              </a:rPr>
              <a:t>complete </a:t>
            </a:r>
            <a:r>
              <a:rPr lang="en-US" sz="2000" dirty="0"/>
              <a:t>and consistent.</a:t>
            </a:r>
          </a:p>
          <a:p>
            <a:endParaRPr lang="en-US" sz="2000" dirty="0"/>
          </a:p>
          <a:p>
            <a:r>
              <a:rPr lang="en-US" sz="2000" dirty="0">
                <a:ea typeface="Calibri"/>
                <a:cs typeface="Calibri"/>
              </a:rPr>
              <a:t>You should have a reference entry for </a:t>
            </a:r>
            <a:r>
              <a:rPr lang="en-US" sz="2000" dirty="0">
                <a:solidFill>
                  <a:srgbClr val="0000DC"/>
                </a:solidFill>
                <a:ea typeface="Calibri"/>
                <a:cs typeface="Calibri"/>
              </a:rPr>
              <a:t>every source you cite</a:t>
            </a:r>
            <a:r>
              <a:rPr lang="en-US" sz="2000" dirty="0">
                <a:ea typeface="Calibri"/>
                <a:cs typeface="Calibri"/>
              </a:rPr>
              <a:t>.</a:t>
            </a:r>
          </a:p>
          <a:p>
            <a:endParaRPr lang="en-US" sz="2000" dirty="0"/>
          </a:p>
        </p:txBody>
      </p:sp>
    </p:spTree>
    <p:extLst>
      <p:ext uri="{BB962C8B-B14F-4D97-AF65-F5344CB8AC3E}">
        <p14:creationId xmlns:p14="http://schemas.microsoft.com/office/powerpoint/2010/main" val="38520168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EE9B6A-C2D8-AF36-BB2D-D2BB2DEED137}"/>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73C21328-252E-0FEE-4582-41424B1FC316}"/>
              </a:ext>
            </a:extLst>
          </p:cNvPr>
          <p:cNvSpPr>
            <a:spLocks noGrp="1"/>
          </p:cNvSpPr>
          <p:nvPr>
            <p:ph type="sldNum" sz="quarter" idx="11"/>
          </p:nvPr>
        </p:nvSpPr>
        <p:spPr/>
        <p:txBody>
          <a:bodyPr/>
          <a:lstStyle/>
          <a:p>
            <a:fld id="{0970407D-EE58-4A0B-824B-1D3AE42DD9CF}" type="slidenum">
              <a:rPr lang="en-GB" altLang="cs-CZ" noProof="0" smtClean="0"/>
              <a:pPr/>
              <a:t>55</a:t>
            </a:fld>
            <a:endParaRPr lang="en-GB" altLang="cs-CZ" noProof="0" dirty="0"/>
          </a:p>
        </p:txBody>
      </p:sp>
      <p:sp>
        <p:nvSpPr>
          <p:cNvPr id="4" name="Title 3">
            <a:extLst>
              <a:ext uri="{FF2B5EF4-FFF2-40B4-BE49-F238E27FC236}">
                <a16:creationId xmlns:a16="http://schemas.microsoft.com/office/drawing/2014/main" id="{38B2D0CC-AC42-4EE4-4BD1-EB647A26EEDE}"/>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9E4B2FB0-C47F-9128-BD4C-4D6E1652FFD0}"/>
              </a:ext>
            </a:extLst>
          </p:cNvPr>
          <p:cNvSpPr>
            <a:spLocks noGrp="1"/>
          </p:cNvSpPr>
          <p:nvPr>
            <p:ph idx="1"/>
          </p:nvPr>
        </p:nvSpPr>
        <p:spPr>
          <a:xfrm>
            <a:off x="405000" y="1359001"/>
            <a:ext cx="6733255" cy="4139998"/>
          </a:xfrm>
        </p:spPr>
        <p:txBody>
          <a:bodyPr/>
          <a:lstStyle/>
          <a:p>
            <a:pPr marL="361950" indent="-307975">
              <a:buNone/>
            </a:pPr>
            <a:r>
              <a:rPr lang="en-US" sz="1600" dirty="0" err="1">
                <a:effectLst/>
                <a:latin typeface="+mj-lt"/>
              </a:rPr>
              <a:t>Esping</a:t>
            </a:r>
            <a:r>
              <a:rPr lang="en-US" sz="1600" dirty="0">
                <a:effectLst/>
                <a:latin typeface="+mj-lt"/>
              </a:rPr>
              <a:t>-Andersen, G. (1990). </a:t>
            </a:r>
            <a:r>
              <a:rPr lang="en-US" sz="1600" i="1" dirty="0">
                <a:effectLst/>
                <a:latin typeface="+mj-lt"/>
              </a:rPr>
              <a:t>The Three Worlds of Welfare Capitalism</a:t>
            </a:r>
            <a:r>
              <a:rPr lang="en-US" sz="1600" dirty="0">
                <a:effectLst/>
                <a:latin typeface="+mj-lt"/>
              </a:rPr>
              <a:t>. Princeton University Press.</a:t>
            </a:r>
          </a:p>
          <a:p>
            <a:pPr marL="361950" indent="-307975">
              <a:buNone/>
            </a:pPr>
            <a:r>
              <a:rPr lang="en-US" sz="1600" dirty="0" err="1">
                <a:effectLst/>
                <a:latin typeface="+mj-lt"/>
              </a:rPr>
              <a:t>Foltýnek</a:t>
            </a:r>
            <a:r>
              <a:rPr lang="en-US" sz="1600" dirty="0">
                <a:effectLst/>
                <a:latin typeface="+mj-lt"/>
              </a:rPr>
              <a:t>, T., Mach, J., </a:t>
            </a:r>
            <a:r>
              <a:rPr lang="en-US" sz="1600" dirty="0" err="1">
                <a:effectLst/>
                <a:latin typeface="+mj-lt"/>
              </a:rPr>
              <a:t>Kozmanová</a:t>
            </a:r>
            <a:r>
              <a:rPr lang="en-US" sz="1600" dirty="0">
                <a:effectLst/>
                <a:latin typeface="+mj-lt"/>
              </a:rPr>
              <a:t>, I., </a:t>
            </a:r>
            <a:r>
              <a:rPr lang="en-US" sz="1600" dirty="0" err="1">
                <a:effectLst/>
                <a:latin typeface="+mj-lt"/>
              </a:rPr>
              <a:t>Holeček</a:t>
            </a:r>
            <a:r>
              <a:rPr lang="en-US" sz="1600" dirty="0">
                <a:effectLst/>
                <a:latin typeface="+mj-lt"/>
              </a:rPr>
              <a:t>, T., </a:t>
            </a:r>
            <a:r>
              <a:rPr lang="en-US" sz="1600" dirty="0" err="1">
                <a:effectLst/>
                <a:latin typeface="+mj-lt"/>
              </a:rPr>
              <a:t>Vorlová</a:t>
            </a:r>
            <a:r>
              <a:rPr lang="en-US" sz="1600" dirty="0">
                <a:effectLst/>
                <a:latin typeface="+mj-lt"/>
              </a:rPr>
              <a:t>, H., </a:t>
            </a:r>
            <a:r>
              <a:rPr lang="en-US" sz="1600" dirty="0" err="1">
                <a:effectLst/>
                <a:latin typeface="+mj-lt"/>
              </a:rPr>
              <a:t>Henek</a:t>
            </a:r>
            <a:r>
              <a:rPr lang="en-US" sz="1600" dirty="0">
                <a:effectLst/>
                <a:latin typeface="+mj-lt"/>
              </a:rPr>
              <a:t> </a:t>
            </a:r>
            <a:r>
              <a:rPr lang="en-US" sz="1600" dirty="0" err="1">
                <a:effectLst/>
                <a:latin typeface="+mj-lt"/>
              </a:rPr>
              <a:t>Dlabolová</a:t>
            </a:r>
            <a:r>
              <a:rPr lang="en-US" sz="1600" dirty="0">
                <a:effectLst/>
                <a:latin typeface="+mj-lt"/>
              </a:rPr>
              <a:t>, D., </a:t>
            </a:r>
            <a:r>
              <a:rPr lang="en-US" sz="1600" dirty="0" err="1">
                <a:effectLst/>
                <a:latin typeface="+mj-lt"/>
              </a:rPr>
              <a:t>Vorel</a:t>
            </a:r>
            <a:r>
              <a:rPr lang="en-US" sz="1600" dirty="0">
                <a:effectLst/>
                <a:latin typeface="+mj-lt"/>
              </a:rPr>
              <a:t>, F., </a:t>
            </a:r>
            <a:r>
              <a:rPr lang="en-US" sz="1600" dirty="0" err="1">
                <a:effectLst/>
                <a:latin typeface="+mj-lt"/>
              </a:rPr>
              <a:t>Válová</a:t>
            </a:r>
            <a:r>
              <a:rPr lang="en-US" sz="1600" dirty="0">
                <a:effectLst/>
                <a:latin typeface="+mj-lt"/>
              </a:rPr>
              <a:t>, A., </a:t>
            </a:r>
            <a:r>
              <a:rPr lang="en-US" sz="1600" dirty="0" err="1">
                <a:effectLst/>
                <a:latin typeface="+mj-lt"/>
              </a:rPr>
              <a:t>Tesaříková</a:t>
            </a:r>
            <a:r>
              <a:rPr lang="en-US" sz="1600" dirty="0">
                <a:effectLst/>
                <a:latin typeface="+mj-lt"/>
              </a:rPr>
              <a:t> </a:t>
            </a:r>
            <a:r>
              <a:rPr lang="en-US" sz="1600" dirty="0" err="1">
                <a:effectLst/>
                <a:latin typeface="+mj-lt"/>
              </a:rPr>
              <a:t>Čermáková</a:t>
            </a:r>
            <a:r>
              <a:rPr lang="en-US" sz="1600" dirty="0">
                <a:effectLst/>
                <a:latin typeface="+mj-lt"/>
              </a:rPr>
              <a:t>, K., &amp; </a:t>
            </a:r>
            <a:r>
              <a:rPr lang="en-US" sz="1600" dirty="0" err="1">
                <a:effectLst/>
                <a:latin typeface="+mj-lt"/>
              </a:rPr>
              <a:t>Gojná</a:t>
            </a:r>
            <a:r>
              <a:rPr lang="en-US" sz="1600" dirty="0">
                <a:effectLst/>
                <a:latin typeface="+mj-lt"/>
              </a:rPr>
              <a:t>, Z. (2021). </a:t>
            </a:r>
            <a:r>
              <a:rPr lang="en-US" sz="1600" i="1" dirty="0">
                <a:effectLst/>
                <a:latin typeface="+mj-lt"/>
              </a:rPr>
              <a:t>How to Avoid Plagiarism: Student Handbook</a:t>
            </a:r>
            <a:r>
              <a:rPr lang="en-US" sz="1600" dirty="0">
                <a:effectLst/>
                <a:latin typeface="+mj-lt"/>
              </a:rPr>
              <a:t>. </a:t>
            </a:r>
            <a:r>
              <a:rPr lang="en-US" sz="1600" dirty="0" err="1">
                <a:effectLst/>
                <a:latin typeface="+mj-lt"/>
              </a:rPr>
              <a:t>Karolinum</a:t>
            </a:r>
            <a:r>
              <a:rPr lang="en-US" sz="1600" dirty="0">
                <a:effectLst/>
                <a:latin typeface="+mj-lt"/>
              </a:rPr>
              <a:t> - Charles University Press.</a:t>
            </a:r>
          </a:p>
          <a:p>
            <a:pPr marL="361950" indent="-307975">
              <a:buNone/>
            </a:pPr>
            <a:r>
              <a:rPr lang="en-US" sz="1600" dirty="0">
                <a:effectLst/>
                <a:latin typeface="+mj-lt"/>
              </a:rPr>
              <a:t>Giovannetti, G., &amp; </a:t>
            </a:r>
            <a:r>
              <a:rPr lang="en-US" sz="1600" dirty="0" err="1">
                <a:effectLst/>
                <a:latin typeface="+mj-lt"/>
              </a:rPr>
              <a:t>Lanati</a:t>
            </a:r>
            <a:r>
              <a:rPr lang="en-US" sz="1600" dirty="0">
                <a:effectLst/>
                <a:latin typeface="+mj-lt"/>
              </a:rPr>
              <a:t>, M. (2016). Migration and Development. A focus on Africa. In </a:t>
            </a:r>
            <a:r>
              <a:rPr lang="en-US" sz="1600" i="1" dirty="0">
                <a:effectLst/>
                <a:latin typeface="+mj-lt"/>
              </a:rPr>
              <a:t>Routledge Handbook of Immigration and Refugee Studies. Edited by Anna </a:t>
            </a:r>
            <a:r>
              <a:rPr lang="en-US" sz="1600" i="1" dirty="0" err="1">
                <a:effectLst/>
                <a:latin typeface="+mj-lt"/>
              </a:rPr>
              <a:t>Triandafyllidou</a:t>
            </a:r>
            <a:r>
              <a:rPr lang="en-US" sz="1600" dirty="0">
                <a:effectLst/>
                <a:latin typeface="+mj-lt"/>
              </a:rPr>
              <a:t> (pp. 236–242). Routledge.</a:t>
            </a:r>
          </a:p>
          <a:p>
            <a:pPr marL="361950" indent="-307975">
              <a:buNone/>
            </a:pPr>
            <a:r>
              <a:rPr lang="en-US" sz="1600" dirty="0">
                <a:effectLst/>
                <a:latin typeface="+mj-lt"/>
              </a:rPr>
              <a:t>OECD. (1992). </a:t>
            </a:r>
            <a:r>
              <a:rPr lang="en-US" sz="1600" i="1" dirty="0">
                <a:effectLst/>
                <a:latin typeface="+mj-lt"/>
              </a:rPr>
              <a:t>The Employment Outlook</a:t>
            </a:r>
            <a:r>
              <a:rPr lang="en-US" sz="1600" dirty="0">
                <a:effectLst/>
                <a:latin typeface="+mj-lt"/>
              </a:rPr>
              <a:t>. OECD.</a:t>
            </a:r>
          </a:p>
          <a:p>
            <a:pPr marL="361950" indent="-307975">
              <a:buNone/>
            </a:pPr>
            <a:r>
              <a:rPr lang="en-US" sz="1600" dirty="0">
                <a:effectLst/>
                <a:latin typeface="+mj-lt"/>
              </a:rPr>
              <a:t>Stark, O., &amp; Bloom, D. (1985). The New Economics of Labor Migration. </a:t>
            </a:r>
            <a:r>
              <a:rPr lang="en-US" sz="1600" i="1" dirty="0">
                <a:effectLst/>
                <a:latin typeface="+mj-lt"/>
              </a:rPr>
              <a:t>The American </a:t>
            </a:r>
            <a:r>
              <a:rPr lang="en-US" sz="1600" i="1" dirty="0">
                <a:latin typeface="+mj-lt"/>
              </a:rPr>
              <a:t>Economic</a:t>
            </a:r>
            <a:r>
              <a:rPr lang="en-US" sz="1600" i="1" dirty="0">
                <a:effectLst/>
                <a:latin typeface="+mj-lt"/>
              </a:rPr>
              <a:t> </a:t>
            </a:r>
            <a:r>
              <a:rPr lang="en-US" sz="1600" i="1" dirty="0">
                <a:latin typeface="+mj-lt"/>
              </a:rPr>
              <a:t>Review</a:t>
            </a:r>
            <a:r>
              <a:rPr lang="en-US" sz="1600" dirty="0">
                <a:effectLst/>
                <a:latin typeface="+mj-lt"/>
              </a:rPr>
              <a:t>, </a:t>
            </a:r>
            <a:r>
              <a:rPr lang="en-US" sz="1600" i="1" dirty="0">
                <a:effectLst/>
                <a:latin typeface="+mj-lt"/>
              </a:rPr>
              <a:t>75</a:t>
            </a:r>
            <a:r>
              <a:rPr lang="en-US" sz="1600" dirty="0">
                <a:effectLst/>
                <a:latin typeface="+mj-lt"/>
              </a:rPr>
              <a:t>(2), 173–178.</a:t>
            </a:r>
          </a:p>
        </p:txBody>
      </p:sp>
      <p:sp>
        <p:nvSpPr>
          <p:cNvPr id="7" name="TextBox 6">
            <a:extLst>
              <a:ext uri="{FF2B5EF4-FFF2-40B4-BE49-F238E27FC236}">
                <a16:creationId xmlns:a16="http://schemas.microsoft.com/office/drawing/2014/main" id="{EBD9803A-EFB8-EF5E-8C26-11C0544B58C5}"/>
              </a:ext>
            </a:extLst>
          </p:cNvPr>
          <p:cNvSpPr txBox="1"/>
          <p:nvPr/>
        </p:nvSpPr>
        <p:spPr>
          <a:xfrm>
            <a:off x="1266567" y="5907167"/>
            <a:ext cx="6610865" cy="461665"/>
          </a:xfrm>
          <a:prstGeom prst="rect">
            <a:avLst/>
          </a:prstGeom>
          <a:noFill/>
        </p:spPr>
        <p:txBody>
          <a:bodyPr wrap="square">
            <a:spAutoFit/>
          </a:bodyPr>
          <a:lstStyle/>
          <a:p>
            <a:r>
              <a:rPr lang="en-US" sz="1200" dirty="0">
                <a:hlinkClick r:id="rId2"/>
              </a:rPr>
              <a:t>https://apastyle.apa.org/style-grammar-guidelines/references/examples</a:t>
            </a:r>
            <a:r>
              <a:rPr lang="en-US" sz="1200" dirty="0"/>
              <a:t> </a:t>
            </a:r>
          </a:p>
          <a:p>
            <a:endParaRPr lang="en-US" sz="1200" dirty="0"/>
          </a:p>
        </p:txBody>
      </p:sp>
      <p:sp>
        <p:nvSpPr>
          <p:cNvPr id="6" name="Content Placeholder 4">
            <a:extLst>
              <a:ext uri="{FF2B5EF4-FFF2-40B4-BE49-F238E27FC236}">
                <a16:creationId xmlns:a16="http://schemas.microsoft.com/office/drawing/2014/main" id="{AB582EDD-550D-22DB-F122-CD9A82BAA635}"/>
              </a:ext>
            </a:extLst>
          </p:cNvPr>
          <p:cNvSpPr txBox="1">
            <a:spLocks/>
          </p:cNvSpPr>
          <p:nvPr/>
        </p:nvSpPr>
        <p:spPr>
          <a:xfrm>
            <a:off x="7312996" y="696286"/>
            <a:ext cx="1812021" cy="4802697"/>
          </a:xfrm>
          <a:prstGeom prst="rect">
            <a:avLst/>
          </a:prstGeom>
          <a:solidFill>
            <a:srgbClr val="E1FFEC"/>
          </a:solidFill>
        </p:spPr>
        <p:txBody>
          <a:bodyPr vert="horz" lIns="0" tIns="0" rIns="0" bIns="0" rtlCol="0">
            <a:noAutofit/>
          </a:bodyPr>
          <a:lstStyle>
            <a:lvl1pPr marL="189000" marR="0" indent="-135000" algn="l" defTabSz="914400" rtl="0" eaLnBrk="1" fontAlgn="base" latinLnBrk="0" hangingPunct="1">
              <a:lnSpc>
                <a:spcPts val="2700"/>
              </a:lnSpc>
              <a:spcBef>
                <a:spcPts val="0"/>
              </a:spcBef>
              <a:spcAft>
                <a:spcPct val="0"/>
              </a:spcAft>
              <a:buClr>
                <a:schemeClr val="tx2"/>
              </a:buClr>
              <a:buSzPct val="100000"/>
              <a:buFont typeface="Arial" panose="020B0604020202020204" pitchFamily="34" charset="0"/>
              <a:buChar char="̶"/>
              <a:tabLst/>
              <a:defRPr sz="2100" b="0">
                <a:solidFill>
                  <a:schemeClr val="tx1"/>
                </a:solidFill>
                <a:latin typeface="+mn-lt"/>
                <a:ea typeface="+mn-ea"/>
                <a:cs typeface="+mn-cs"/>
              </a:defRPr>
            </a:lvl1pPr>
            <a:lvl2pPr marL="378000" indent="-135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1800" b="0">
                <a:solidFill>
                  <a:schemeClr val="tx1"/>
                </a:solidFill>
                <a:latin typeface="+mn-lt"/>
              </a:defRPr>
            </a:lvl2pPr>
            <a:lvl3pPr marL="685800" indent="0" algn="l" rtl="0" eaLnBrk="1" fontAlgn="base" hangingPunct="1">
              <a:lnSpc>
                <a:spcPct val="100000"/>
              </a:lnSpc>
              <a:spcBef>
                <a:spcPts val="0"/>
              </a:spcBef>
              <a:spcAft>
                <a:spcPct val="0"/>
              </a:spcAft>
              <a:buClr>
                <a:schemeClr val="folHlink"/>
              </a:buClr>
              <a:buSzPct val="80000"/>
              <a:buFontTx/>
              <a:buNone/>
              <a:defRPr sz="1500" b="0">
                <a:solidFill>
                  <a:schemeClr val="tx1"/>
                </a:solidFill>
                <a:latin typeface="+mn-lt"/>
              </a:defRPr>
            </a:lvl3pPr>
            <a:lvl4pPr marL="1028700"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600"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5950" indent="-17145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057400"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3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20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361950" indent="-307975">
              <a:buFont typeface="Arial" panose="020B0604020202020204" pitchFamily="34" charset="0"/>
              <a:buNone/>
            </a:pPr>
            <a:r>
              <a:rPr lang="en-US" sz="1600" kern="0" dirty="0">
                <a:latin typeface="+mj-lt"/>
              </a:rPr>
              <a:t>Notice differences:</a:t>
            </a:r>
          </a:p>
          <a:p>
            <a:pPr marL="361950" indent="-307975">
              <a:buFont typeface="Arial" panose="020B0604020202020204" pitchFamily="34" charset="0"/>
              <a:buNone/>
            </a:pPr>
            <a:endParaRPr lang="en-US" sz="1600" kern="0" dirty="0">
              <a:latin typeface="+mj-lt"/>
            </a:endParaRPr>
          </a:p>
          <a:p>
            <a:pPr marL="361950" indent="-307975">
              <a:buFont typeface="Arial" panose="020B0604020202020204" pitchFamily="34" charset="0"/>
              <a:buNone/>
            </a:pPr>
            <a:r>
              <a:rPr lang="en-US" sz="1600" kern="0" dirty="0">
                <a:latin typeface="+mj-lt"/>
              </a:rPr>
              <a:t>Book with one author</a:t>
            </a:r>
          </a:p>
          <a:p>
            <a:pPr marL="361950" indent="-307975">
              <a:buFont typeface="Arial" panose="020B0604020202020204" pitchFamily="34" charset="0"/>
              <a:buNone/>
            </a:pPr>
            <a:r>
              <a:rPr lang="en-US" sz="1600" kern="0" dirty="0">
                <a:latin typeface="+mj-lt"/>
              </a:rPr>
              <a:t>Book with many authors</a:t>
            </a:r>
          </a:p>
          <a:p>
            <a:pPr marL="361950" indent="-307975">
              <a:buFont typeface="Arial" panose="020B0604020202020204" pitchFamily="34" charset="0"/>
              <a:buNone/>
            </a:pPr>
            <a:endParaRPr lang="en-US" sz="1600" kern="0" dirty="0">
              <a:latin typeface="+mj-lt"/>
            </a:endParaRPr>
          </a:p>
          <a:p>
            <a:pPr marL="361950" indent="-307975">
              <a:buFont typeface="Arial" panose="020B0604020202020204" pitchFamily="34" charset="0"/>
              <a:buNone/>
            </a:pPr>
            <a:endParaRPr lang="en-US" sz="1600" kern="0" dirty="0">
              <a:latin typeface="+mj-lt"/>
            </a:endParaRPr>
          </a:p>
          <a:p>
            <a:pPr marL="361950" indent="-307975">
              <a:buFont typeface="Arial" panose="020B0604020202020204" pitchFamily="34" charset="0"/>
              <a:buNone/>
            </a:pPr>
            <a:r>
              <a:rPr lang="en-US" sz="1600" kern="0" dirty="0">
                <a:latin typeface="+mj-lt"/>
              </a:rPr>
              <a:t>Book chapter</a:t>
            </a:r>
          </a:p>
          <a:p>
            <a:pPr marL="361950" indent="-307975">
              <a:buFont typeface="Arial" panose="020B0604020202020204" pitchFamily="34" charset="0"/>
              <a:buNone/>
            </a:pPr>
            <a:endParaRPr lang="en-US" sz="1600" kern="0" dirty="0">
              <a:latin typeface="+mj-lt"/>
            </a:endParaRPr>
          </a:p>
          <a:p>
            <a:pPr marL="361950" indent="-307975">
              <a:buFont typeface="Arial" panose="020B0604020202020204" pitchFamily="34" charset="0"/>
              <a:buNone/>
            </a:pPr>
            <a:endParaRPr lang="en-US" sz="1600" kern="0" dirty="0">
              <a:latin typeface="+mj-lt"/>
            </a:endParaRPr>
          </a:p>
          <a:p>
            <a:pPr marL="361950" indent="-307975">
              <a:buFont typeface="Arial" panose="020B0604020202020204" pitchFamily="34" charset="0"/>
              <a:buNone/>
            </a:pPr>
            <a:r>
              <a:rPr lang="en-US" sz="1600" kern="0" dirty="0">
                <a:latin typeface="+mj-lt"/>
              </a:rPr>
              <a:t>OECD report</a:t>
            </a:r>
          </a:p>
          <a:p>
            <a:pPr marL="361950" indent="-307975">
              <a:buFont typeface="Arial" panose="020B0604020202020204" pitchFamily="34" charset="0"/>
              <a:buNone/>
            </a:pPr>
            <a:r>
              <a:rPr lang="en-US" sz="1600" kern="0" dirty="0">
                <a:latin typeface="+mj-lt"/>
              </a:rPr>
              <a:t>Journal </a:t>
            </a:r>
            <a:r>
              <a:rPr lang="en-US" sz="1600" kern="0" dirty="0" err="1">
                <a:latin typeface="+mj-lt"/>
              </a:rPr>
              <a:t>arcticle</a:t>
            </a:r>
            <a:endParaRPr lang="en-US" sz="1600" kern="0" dirty="0">
              <a:latin typeface="+mj-lt"/>
            </a:endParaRPr>
          </a:p>
          <a:p>
            <a:pPr marL="361950" indent="-307975">
              <a:buFont typeface="Arial" panose="020B0604020202020204" pitchFamily="34" charset="0"/>
              <a:buNone/>
            </a:pPr>
            <a:endParaRPr lang="en-US" sz="1600" kern="0" dirty="0">
              <a:latin typeface="+mj-lt"/>
            </a:endParaRPr>
          </a:p>
        </p:txBody>
      </p:sp>
    </p:spTree>
    <p:extLst>
      <p:ext uri="{BB962C8B-B14F-4D97-AF65-F5344CB8AC3E}">
        <p14:creationId xmlns:p14="http://schemas.microsoft.com/office/powerpoint/2010/main" val="1674296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06E642-A3F5-D34D-2B39-B653EEB606C3}"/>
              </a:ext>
            </a:extLst>
          </p:cNvPr>
          <p:cNvSpPr>
            <a:spLocks noGrp="1"/>
          </p:cNvSpPr>
          <p:nvPr>
            <p:ph type="ftr" sz="quarter" idx="10"/>
          </p:nvPr>
        </p:nvSpPr>
        <p:spPr/>
        <p:txBody>
          <a:bodyPr/>
          <a:lstStyle/>
          <a:p>
            <a:r>
              <a:rPr lang="en-US" noProof="0" dirty="0"/>
              <a:t>Source: American Psychological Association. (2020). Publication manual of the American Psychological Association (7th ed.). https://doi.org/10.1037/0000165-000</a:t>
            </a:r>
            <a:endParaRPr lang="en-GB" noProof="0" dirty="0"/>
          </a:p>
        </p:txBody>
      </p:sp>
      <p:sp>
        <p:nvSpPr>
          <p:cNvPr id="3" name="Slide Number Placeholder 2">
            <a:extLst>
              <a:ext uri="{FF2B5EF4-FFF2-40B4-BE49-F238E27FC236}">
                <a16:creationId xmlns:a16="http://schemas.microsoft.com/office/drawing/2014/main" id="{970E9656-7D55-381C-4D09-2ADEBC2157CF}"/>
              </a:ext>
            </a:extLst>
          </p:cNvPr>
          <p:cNvSpPr>
            <a:spLocks noGrp="1"/>
          </p:cNvSpPr>
          <p:nvPr>
            <p:ph type="sldNum" sz="quarter" idx="11"/>
          </p:nvPr>
        </p:nvSpPr>
        <p:spPr/>
        <p:txBody>
          <a:bodyPr/>
          <a:lstStyle/>
          <a:p>
            <a:fld id="{0970407D-EE58-4A0B-824B-1D3AE42DD9CF}" type="slidenum">
              <a:rPr lang="en-GB" altLang="cs-CZ" noProof="0" smtClean="0"/>
              <a:pPr/>
              <a:t>56</a:t>
            </a:fld>
            <a:endParaRPr lang="en-GB" altLang="cs-CZ" noProof="0" dirty="0"/>
          </a:p>
        </p:txBody>
      </p:sp>
      <p:sp>
        <p:nvSpPr>
          <p:cNvPr id="4" name="Title 3">
            <a:extLst>
              <a:ext uri="{FF2B5EF4-FFF2-40B4-BE49-F238E27FC236}">
                <a16:creationId xmlns:a16="http://schemas.microsoft.com/office/drawing/2014/main" id="{1DD9E330-DABD-C284-0180-AF83A4F7606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ABCC0AEB-E8F5-9D81-249D-FC6BD16A939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F7013D13-D01D-F0A8-D136-88BB61B70D37}"/>
              </a:ext>
            </a:extLst>
          </p:cNvPr>
          <p:cNvPicPr>
            <a:picLocks noChangeAspect="1"/>
          </p:cNvPicPr>
          <p:nvPr/>
        </p:nvPicPr>
        <p:blipFill>
          <a:blip r:embed="rId2"/>
          <a:stretch>
            <a:fillRect/>
          </a:stretch>
        </p:blipFill>
        <p:spPr>
          <a:xfrm>
            <a:off x="0" y="378000"/>
            <a:ext cx="9144000" cy="5560928"/>
          </a:xfrm>
          <a:prstGeom prst="rect">
            <a:avLst/>
          </a:prstGeom>
        </p:spPr>
      </p:pic>
    </p:spTree>
    <p:extLst>
      <p:ext uri="{BB962C8B-B14F-4D97-AF65-F5344CB8AC3E}">
        <p14:creationId xmlns:p14="http://schemas.microsoft.com/office/powerpoint/2010/main" val="3316288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211F3A4-B1C2-5123-3AE7-6E427BC993BF}"/>
              </a:ext>
            </a:extLst>
          </p:cNvPr>
          <p:cNvSpPr>
            <a:spLocks noGrp="1"/>
          </p:cNvSpPr>
          <p:nvPr>
            <p:ph type="ftr" sz="quarter" idx="10"/>
          </p:nvPr>
        </p:nvSpPr>
        <p:spPr/>
        <p:txBody>
          <a:bodyPr/>
          <a:lstStyle/>
          <a:p>
            <a:r>
              <a:rPr lang="cs-CZ"/>
              <a:t>Definujte zápatí - název prezentace / pracoviště</a:t>
            </a:r>
            <a:endParaRPr lang="cs-CZ" dirty="0"/>
          </a:p>
        </p:txBody>
      </p:sp>
      <p:sp>
        <p:nvSpPr>
          <p:cNvPr id="3" name="Slide Number Placeholder 2">
            <a:extLst>
              <a:ext uri="{FF2B5EF4-FFF2-40B4-BE49-F238E27FC236}">
                <a16:creationId xmlns:a16="http://schemas.microsoft.com/office/drawing/2014/main" id="{42C0A0D7-96EC-5D7D-2622-3714293F656B}"/>
              </a:ext>
            </a:extLst>
          </p:cNvPr>
          <p:cNvSpPr>
            <a:spLocks noGrp="1"/>
          </p:cNvSpPr>
          <p:nvPr>
            <p:ph type="sldNum" sz="quarter" idx="11"/>
          </p:nvPr>
        </p:nvSpPr>
        <p:spPr/>
        <p:txBody>
          <a:bodyPr/>
          <a:lstStyle/>
          <a:p>
            <a:fld id="{D6D6C118-631F-4A80-9886-907009361577}" type="slidenum">
              <a:rPr lang="cs-CZ" altLang="cs-CZ" smtClean="0"/>
              <a:pPr/>
              <a:t>57</a:t>
            </a:fld>
            <a:endParaRPr lang="cs-CZ" altLang="cs-CZ" dirty="0"/>
          </a:p>
        </p:txBody>
      </p:sp>
      <p:sp>
        <p:nvSpPr>
          <p:cNvPr id="5" name="Title 4">
            <a:extLst>
              <a:ext uri="{FF2B5EF4-FFF2-40B4-BE49-F238E27FC236}">
                <a16:creationId xmlns:a16="http://schemas.microsoft.com/office/drawing/2014/main" id="{91ACA00E-1AB9-4B6C-F4B6-BCD64E4A9F00}"/>
              </a:ext>
            </a:extLst>
          </p:cNvPr>
          <p:cNvSpPr>
            <a:spLocks noGrp="1"/>
          </p:cNvSpPr>
          <p:nvPr>
            <p:ph type="title"/>
          </p:nvPr>
        </p:nvSpPr>
        <p:spPr/>
        <p:txBody>
          <a:bodyPr/>
          <a:lstStyle/>
          <a:p>
            <a:r>
              <a:rPr lang="en-US" altLang="cs-CZ" sz="3600" dirty="0"/>
              <a:t>Language of literature review</a:t>
            </a:r>
            <a:endParaRPr lang="en-US" dirty="0"/>
          </a:p>
        </p:txBody>
      </p:sp>
      <p:sp>
        <p:nvSpPr>
          <p:cNvPr id="6" name="Subtitle 5">
            <a:extLst>
              <a:ext uri="{FF2B5EF4-FFF2-40B4-BE49-F238E27FC236}">
                <a16:creationId xmlns:a16="http://schemas.microsoft.com/office/drawing/2014/main" id="{71BD784F-34A3-F433-9D91-4B147007936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02715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0E8EFA1-3387-E534-4729-ED6EF4DC4F02}"/>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62929264-93FA-CE09-51D1-62866ABEB8A3}"/>
              </a:ext>
            </a:extLst>
          </p:cNvPr>
          <p:cNvSpPr>
            <a:spLocks noGrp="1"/>
          </p:cNvSpPr>
          <p:nvPr>
            <p:ph type="sldNum" sz="quarter" idx="11"/>
          </p:nvPr>
        </p:nvSpPr>
        <p:spPr/>
        <p:txBody>
          <a:bodyPr/>
          <a:lstStyle/>
          <a:p>
            <a:fld id="{0DE708CC-0C3F-4567-9698-B54C0F35BD31}" type="slidenum">
              <a:rPr lang="en-GB" altLang="cs-CZ" noProof="0" smtClean="0"/>
              <a:pPr/>
              <a:t>58</a:t>
            </a:fld>
            <a:endParaRPr lang="en-GB" altLang="cs-CZ" noProof="0" dirty="0"/>
          </a:p>
        </p:txBody>
      </p:sp>
      <p:sp>
        <p:nvSpPr>
          <p:cNvPr id="6" name="Title 5">
            <a:extLst>
              <a:ext uri="{FF2B5EF4-FFF2-40B4-BE49-F238E27FC236}">
                <a16:creationId xmlns:a16="http://schemas.microsoft.com/office/drawing/2014/main" id="{0E2BD76C-FC19-6CC9-AFDE-93C712093FC2}"/>
              </a:ext>
            </a:extLst>
          </p:cNvPr>
          <p:cNvSpPr>
            <a:spLocks noGrp="1"/>
          </p:cNvSpPr>
          <p:nvPr>
            <p:ph type="title"/>
          </p:nvPr>
        </p:nvSpPr>
        <p:spPr/>
        <p:txBody>
          <a:bodyPr/>
          <a:lstStyle/>
          <a:p>
            <a:r>
              <a:rPr lang="en-US" dirty="0"/>
              <a:t>Reporting Verbs</a:t>
            </a:r>
          </a:p>
        </p:txBody>
      </p:sp>
      <p:sp>
        <p:nvSpPr>
          <p:cNvPr id="7" name="Content Placeholder 6">
            <a:extLst>
              <a:ext uri="{FF2B5EF4-FFF2-40B4-BE49-F238E27FC236}">
                <a16:creationId xmlns:a16="http://schemas.microsoft.com/office/drawing/2014/main" id="{5C3CB4A2-9375-0E8F-878A-C40638D4C7ED}"/>
              </a:ext>
            </a:extLst>
          </p:cNvPr>
          <p:cNvSpPr>
            <a:spLocks noGrp="1"/>
          </p:cNvSpPr>
          <p:nvPr>
            <p:ph idx="1"/>
          </p:nvPr>
        </p:nvSpPr>
        <p:spPr/>
        <p:txBody>
          <a:bodyPr/>
          <a:lstStyle/>
          <a:p>
            <a:r>
              <a:rPr lang="en-US" dirty="0"/>
              <a:t>Hard sciences have a more detached reporting style</a:t>
            </a:r>
          </a:p>
          <a:p>
            <a:pPr marL="243000" lvl="1" indent="0">
              <a:buNone/>
            </a:pPr>
            <a:r>
              <a:rPr lang="en-US" dirty="0"/>
              <a:t>	The relevant theory was developed by Bruno.</a:t>
            </a:r>
          </a:p>
          <a:p>
            <a:pPr marL="243000" lvl="1" indent="0">
              <a:buNone/>
            </a:pPr>
            <a:r>
              <a:rPr lang="en-US" dirty="0"/>
              <a:t>	Stein et al. reported that a typical force..</a:t>
            </a:r>
          </a:p>
          <a:p>
            <a:pPr marL="243000" lvl="1" indent="0">
              <a:buNone/>
            </a:pPr>
            <a:r>
              <a:rPr lang="en-US" dirty="0"/>
              <a:t>	Paiva and </a:t>
            </a:r>
            <a:r>
              <a:rPr lang="en-US" dirty="0" err="1"/>
              <a:t>Venturinit</a:t>
            </a:r>
            <a:r>
              <a:rPr lang="en-US" dirty="0"/>
              <a:t> presented an alternative formulation…</a:t>
            </a:r>
          </a:p>
          <a:p>
            <a:endParaRPr lang="en-US" dirty="0"/>
          </a:p>
          <a:p>
            <a:r>
              <a:rPr lang="en-US" dirty="0"/>
              <a:t>Contrasted with soft sciences:</a:t>
            </a:r>
          </a:p>
          <a:p>
            <a:pPr marL="243000" lvl="1" indent="0">
              <a:buNone/>
            </a:pPr>
            <a:r>
              <a:rPr lang="en-US" dirty="0"/>
              <a:t>	</a:t>
            </a:r>
            <a:r>
              <a:rPr lang="en-US" dirty="0" err="1"/>
              <a:t>Baumgarter</a:t>
            </a:r>
            <a:r>
              <a:rPr lang="en-US" dirty="0"/>
              <a:t> and </a:t>
            </a:r>
            <a:r>
              <a:rPr lang="en-US" dirty="0" err="1"/>
              <a:t>Bagozzi</a:t>
            </a:r>
            <a:r>
              <a:rPr lang="en-US" dirty="0"/>
              <a:t> (1995) strongly recommend the use of…</a:t>
            </a:r>
          </a:p>
          <a:p>
            <a:pPr marL="243000" lvl="1" indent="0">
              <a:buNone/>
            </a:pPr>
            <a:r>
              <a:rPr lang="en-US" dirty="0"/>
              <a:t>	Law and Whitley (1989) argued, for instance, that…..</a:t>
            </a:r>
          </a:p>
          <a:p>
            <a:endParaRPr lang="en-US" dirty="0"/>
          </a:p>
          <a:p>
            <a:r>
              <a:rPr lang="en-US" dirty="0"/>
              <a:t>Plus use of evaluative adverbial comment</a:t>
            </a:r>
          </a:p>
          <a:p>
            <a:pPr marL="243000" lvl="1" indent="0">
              <a:buNone/>
            </a:pPr>
            <a:r>
              <a:rPr lang="en-US" dirty="0"/>
              <a:t>	He argues, correctly to my mind, that…</a:t>
            </a:r>
          </a:p>
          <a:p>
            <a:pPr marL="243000" lvl="1" indent="0">
              <a:buNone/>
            </a:pPr>
            <a:r>
              <a:rPr lang="en-US" dirty="0"/>
              <a:t>	Churchland justifiably rejects this notion…. </a:t>
            </a:r>
          </a:p>
          <a:p>
            <a:pPr marL="243000" lvl="1" indent="0">
              <a:buNone/>
            </a:pPr>
            <a:r>
              <a:rPr lang="en-US" dirty="0"/>
              <a:t>	As Stern and Terrell, correctly assert…</a:t>
            </a:r>
          </a:p>
          <a:p>
            <a:endParaRPr lang="en-US" dirty="0"/>
          </a:p>
          <a:p>
            <a:endParaRPr lang="en-US" dirty="0"/>
          </a:p>
        </p:txBody>
      </p:sp>
    </p:spTree>
    <p:extLst>
      <p:ext uri="{BB962C8B-B14F-4D97-AF65-F5344CB8AC3E}">
        <p14:creationId xmlns:p14="http://schemas.microsoft.com/office/powerpoint/2010/main" val="104366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83A7F6-41C7-D196-47EB-225690D8F5D3}"/>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0D6FD1EC-8E70-B2C2-D933-AEF29BBCE36A}"/>
              </a:ext>
            </a:extLst>
          </p:cNvPr>
          <p:cNvSpPr>
            <a:spLocks noGrp="1"/>
          </p:cNvSpPr>
          <p:nvPr>
            <p:ph type="sldNum" sz="quarter" idx="11"/>
          </p:nvPr>
        </p:nvSpPr>
        <p:spPr/>
        <p:txBody>
          <a:bodyPr/>
          <a:lstStyle/>
          <a:p>
            <a:fld id="{0970407D-EE58-4A0B-824B-1D3AE42DD9CF}" type="slidenum">
              <a:rPr lang="en-GB" altLang="cs-CZ" noProof="0" smtClean="0"/>
              <a:pPr/>
              <a:t>59</a:t>
            </a:fld>
            <a:endParaRPr lang="en-GB" altLang="cs-CZ" noProof="0" dirty="0"/>
          </a:p>
        </p:txBody>
      </p:sp>
      <p:sp>
        <p:nvSpPr>
          <p:cNvPr id="4" name="Title 3">
            <a:extLst>
              <a:ext uri="{FF2B5EF4-FFF2-40B4-BE49-F238E27FC236}">
                <a16:creationId xmlns:a16="http://schemas.microsoft.com/office/drawing/2014/main" id="{65B1F0E5-A944-E751-F51E-C133C0A8CDD7}"/>
              </a:ext>
            </a:extLst>
          </p:cNvPr>
          <p:cNvSpPr>
            <a:spLocks noGrp="1"/>
          </p:cNvSpPr>
          <p:nvPr>
            <p:ph type="title"/>
          </p:nvPr>
        </p:nvSpPr>
        <p:spPr/>
        <p:txBody>
          <a:bodyPr/>
          <a:lstStyle/>
          <a:p>
            <a:r>
              <a:rPr lang="en-US" dirty="0"/>
              <a:t>Hedges</a:t>
            </a:r>
          </a:p>
        </p:txBody>
      </p:sp>
      <p:sp>
        <p:nvSpPr>
          <p:cNvPr id="5" name="Content Placeholder 4">
            <a:extLst>
              <a:ext uri="{FF2B5EF4-FFF2-40B4-BE49-F238E27FC236}">
                <a16:creationId xmlns:a16="http://schemas.microsoft.com/office/drawing/2014/main" id="{2546C629-9191-736A-DE24-1946E4BEEAC0}"/>
              </a:ext>
            </a:extLst>
          </p:cNvPr>
          <p:cNvSpPr>
            <a:spLocks noGrp="1"/>
          </p:cNvSpPr>
          <p:nvPr>
            <p:ph idx="1"/>
          </p:nvPr>
        </p:nvSpPr>
        <p:spPr/>
        <p:txBody>
          <a:bodyPr/>
          <a:lstStyle/>
          <a:p>
            <a:pPr>
              <a:lnSpc>
                <a:spcPct val="100000"/>
              </a:lnSpc>
            </a:pPr>
            <a:r>
              <a:rPr lang="en-US" altLang="cs-CZ" sz="2400" dirty="0">
                <a:latin typeface="+mj-lt"/>
                <a:sym typeface="Wingdings" panose="05000000000000000000" pitchFamily="2" charset="2"/>
              </a:rPr>
              <a:t>Reduce the force of statements</a:t>
            </a:r>
          </a:p>
          <a:p>
            <a:pPr>
              <a:lnSpc>
                <a:spcPct val="100000"/>
              </a:lnSpc>
            </a:pPr>
            <a:r>
              <a:rPr lang="en-US" altLang="cs-CZ" sz="2400" dirty="0">
                <a:latin typeface="+mj-lt"/>
              </a:rPr>
              <a:t>Reinforce tentativeness of proposition or an appropriate degree of prudence</a:t>
            </a:r>
          </a:p>
          <a:p>
            <a:pPr lvl="1">
              <a:buNone/>
            </a:pPr>
            <a:endParaRPr lang="en-US" altLang="cs-CZ" sz="2500" dirty="0">
              <a:latin typeface="+mj-lt"/>
            </a:endParaRPr>
          </a:p>
          <a:p>
            <a:pPr lvl="1">
              <a:buNone/>
            </a:pPr>
            <a:r>
              <a:rPr lang="en-US" altLang="cs-CZ" sz="2100" dirty="0">
                <a:latin typeface="+mj-lt"/>
              </a:rPr>
              <a:t>	...</a:t>
            </a:r>
            <a:r>
              <a:rPr lang="en-US" altLang="cs-CZ" sz="2100" i="1" u="sng" dirty="0">
                <a:latin typeface="+mj-lt"/>
              </a:rPr>
              <a:t>it could plausibly</a:t>
            </a:r>
            <a:r>
              <a:rPr lang="en-US" altLang="cs-CZ" sz="2100" i="1" dirty="0">
                <a:latin typeface="+mj-lt"/>
              </a:rPr>
              <a:t> be reported that what seems attractive about it are just…</a:t>
            </a:r>
          </a:p>
          <a:p>
            <a:pPr lvl="1">
              <a:buNone/>
            </a:pPr>
            <a:r>
              <a:rPr lang="en-US" altLang="cs-CZ" sz="2100" i="1" dirty="0">
                <a:latin typeface="+mj-lt"/>
              </a:rPr>
              <a:t>	This </a:t>
            </a:r>
            <a:r>
              <a:rPr lang="en-US" altLang="cs-CZ" sz="2100" i="1" u="sng" dirty="0">
                <a:latin typeface="+mj-lt"/>
              </a:rPr>
              <a:t>suggests</a:t>
            </a:r>
            <a:r>
              <a:rPr lang="en-US" altLang="cs-CZ" sz="2100" i="1" dirty="0">
                <a:latin typeface="+mj-lt"/>
              </a:rPr>
              <a:t> that a competition exists….which </a:t>
            </a:r>
            <a:r>
              <a:rPr lang="en-US" altLang="cs-CZ" sz="2100" i="1" u="sng" dirty="0">
                <a:latin typeface="+mj-lt"/>
              </a:rPr>
              <a:t>might account</a:t>
            </a:r>
            <a:r>
              <a:rPr lang="en-US" altLang="cs-CZ" sz="2100" i="1" dirty="0">
                <a:latin typeface="+mj-lt"/>
              </a:rPr>
              <a:t> for…</a:t>
            </a:r>
          </a:p>
          <a:p>
            <a:pPr lvl="1">
              <a:buNone/>
            </a:pPr>
            <a:r>
              <a:rPr lang="en-US" altLang="cs-CZ" sz="2100" i="1" dirty="0">
                <a:latin typeface="+mj-lt"/>
              </a:rPr>
              <a:t>	In all probability, the sub-routines </a:t>
            </a:r>
            <a:r>
              <a:rPr lang="en-US" altLang="cs-CZ" sz="2100" i="1" u="sng" dirty="0">
                <a:latin typeface="+mj-lt"/>
              </a:rPr>
              <a:t>would</a:t>
            </a:r>
            <a:r>
              <a:rPr lang="en-US" altLang="cs-CZ" sz="2100" i="1" dirty="0">
                <a:latin typeface="+mj-lt"/>
              </a:rPr>
              <a:t> require further development</a:t>
            </a:r>
            <a:r>
              <a:rPr lang="en-US" altLang="cs-CZ" sz="2100" dirty="0">
                <a:latin typeface="+mj-lt"/>
              </a:rPr>
              <a:t>…</a:t>
            </a:r>
          </a:p>
          <a:p>
            <a:pPr>
              <a:lnSpc>
                <a:spcPct val="100000"/>
              </a:lnSpc>
            </a:pPr>
            <a:endParaRPr lang="en-US" sz="2800" dirty="0">
              <a:latin typeface="+mj-lt"/>
            </a:endParaRPr>
          </a:p>
        </p:txBody>
      </p:sp>
    </p:spTree>
    <p:extLst>
      <p:ext uri="{BB962C8B-B14F-4D97-AF65-F5344CB8AC3E}">
        <p14:creationId xmlns:p14="http://schemas.microsoft.com/office/powerpoint/2010/main" val="172543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2376" y="287952"/>
            <a:ext cx="7510814" cy="502541"/>
          </a:xfrm>
          <a:prstGeom prst="rect">
            <a:avLst/>
          </a:prstGeom>
        </p:spPr>
        <p:txBody>
          <a:bodyPr vert="horz" wrap="square" lIns="0" tIns="10001" rIns="0" bIns="0" rtlCol="0" anchor="t" anchorCtr="0">
            <a:spAutoFit/>
          </a:bodyPr>
          <a:lstStyle/>
          <a:p>
            <a:pPr marL="9525">
              <a:lnSpc>
                <a:spcPct val="100000"/>
              </a:lnSpc>
              <a:spcBef>
                <a:spcPts val="79"/>
              </a:spcBef>
            </a:pPr>
            <a:r>
              <a:rPr lang="en-US" sz="3200" dirty="0">
                <a:solidFill>
                  <a:srgbClr val="0000DC"/>
                </a:solidFill>
              </a:rPr>
              <a:t>What is </a:t>
            </a:r>
            <a:r>
              <a:rPr lang="en-US" sz="3200" spc="-5" dirty="0">
                <a:solidFill>
                  <a:srgbClr val="0000DC"/>
                </a:solidFill>
              </a:rPr>
              <a:t>scientific</a:t>
            </a:r>
            <a:r>
              <a:rPr lang="en-US" sz="3200" spc="-65" dirty="0">
                <a:solidFill>
                  <a:srgbClr val="0000DC"/>
                </a:solidFill>
              </a:rPr>
              <a:t> </a:t>
            </a:r>
            <a:r>
              <a:rPr lang="en-US" sz="3200" dirty="0">
                <a:solidFill>
                  <a:srgbClr val="0000DC"/>
                </a:solidFill>
              </a:rPr>
              <a:t>communication</a:t>
            </a:r>
            <a:endParaRPr spc="-4" dirty="0">
              <a:solidFill>
                <a:srgbClr val="000000"/>
              </a:solidFill>
            </a:endParaRPr>
          </a:p>
        </p:txBody>
      </p:sp>
      <p:sp>
        <p:nvSpPr>
          <p:cNvPr id="3" name="object 3"/>
          <p:cNvSpPr txBox="1"/>
          <p:nvPr/>
        </p:nvSpPr>
        <p:spPr>
          <a:xfrm>
            <a:off x="324421" y="1356373"/>
            <a:ext cx="4147185" cy="931024"/>
          </a:xfrm>
          <a:prstGeom prst="rect">
            <a:avLst/>
          </a:prstGeom>
        </p:spPr>
        <p:txBody>
          <a:bodyPr vert="horz" wrap="square" lIns="0" tIns="45720" rIns="0" bIns="0" rtlCol="0">
            <a:spAutoFit/>
          </a:bodyPr>
          <a:lstStyle/>
          <a:p>
            <a:pPr marL="9525" marR="3810">
              <a:lnSpc>
                <a:spcPts val="2265"/>
              </a:lnSpc>
              <a:spcBef>
                <a:spcPts val="360"/>
              </a:spcBef>
            </a:pPr>
            <a:r>
              <a:rPr sz="2100" spc="-4" dirty="0">
                <a:latin typeface="Calibri"/>
                <a:cs typeface="Calibri"/>
              </a:rPr>
              <a:t>Analytical writing </a:t>
            </a:r>
            <a:r>
              <a:rPr sz="2100" spc="-8" dirty="0">
                <a:latin typeface="Calibri"/>
                <a:cs typeface="Calibri"/>
              </a:rPr>
              <a:t>can </a:t>
            </a:r>
            <a:r>
              <a:rPr sz="2100" spc="-4" dirty="0">
                <a:latin typeface="Calibri"/>
                <a:cs typeface="Calibri"/>
              </a:rPr>
              <a:t>be </a:t>
            </a:r>
            <a:r>
              <a:rPr sz="2100" spc="-11" dirty="0">
                <a:latin typeface="Calibri"/>
                <a:cs typeface="Calibri"/>
              </a:rPr>
              <a:t>structured </a:t>
            </a:r>
            <a:r>
              <a:rPr sz="2100" spc="-4" dirty="0">
                <a:latin typeface="Calibri"/>
                <a:cs typeface="Calibri"/>
              </a:rPr>
              <a:t>as  a </a:t>
            </a:r>
            <a:r>
              <a:rPr sz="2100" spc="-8" dirty="0">
                <a:latin typeface="Calibri"/>
                <a:cs typeface="Calibri"/>
              </a:rPr>
              <a:t>logical </a:t>
            </a:r>
            <a:r>
              <a:rPr sz="2100" spc="-4" dirty="0">
                <a:latin typeface="Calibri"/>
                <a:cs typeface="Calibri"/>
              </a:rPr>
              <a:t>dialog </a:t>
            </a:r>
            <a:r>
              <a:rPr sz="2100" spc="-8" dirty="0">
                <a:latin typeface="Calibri"/>
                <a:cs typeface="Calibri"/>
              </a:rPr>
              <a:t>between </a:t>
            </a:r>
            <a:r>
              <a:rPr sz="2100" spc="-4" dirty="0">
                <a:latin typeface="Calibri"/>
                <a:cs typeface="Calibri"/>
              </a:rPr>
              <a:t>the </a:t>
            </a:r>
            <a:r>
              <a:rPr sz="2100" spc="-8" dirty="0">
                <a:latin typeface="Calibri"/>
                <a:cs typeface="Calibri"/>
              </a:rPr>
              <a:t>writer  </a:t>
            </a:r>
            <a:r>
              <a:rPr sz="2100" spc="-4" dirty="0">
                <a:latin typeface="Calibri"/>
                <a:cs typeface="Calibri"/>
              </a:rPr>
              <a:t>and the</a:t>
            </a:r>
            <a:r>
              <a:rPr sz="2100" dirty="0">
                <a:latin typeface="Calibri"/>
                <a:cs typeface="Calibri"/>
              </a:rPr>
              <a:t> </a:t>
            </a:r>
            <a:r>
              <a:rPr sz="2100" spc="-38" dirty="0">
                <a:latin typeface="Calibri"/>
                <a:cs typeface="Calibri"/>
              </a:rPr>
              <a:t>reader.</a:t>
            </a:r>
            <a:endParaRPr sz="2100" dirty="0">
              <a:latin typeface="Calibri"/>
              <a:cs typeface="Calibri"/>
            </a:endParaRPr>
          </a:p>
        </p:txBody>
      </p:sp>
      <p:sp>
        <p:nvSpPr>
          <p:cNvPr id="4" name="object 4"/>
          <p:cNvSpPr txBox="1"/>
          <p:nvPr/>
        </p:nvSpPr>
        <p:spPr>
          <a:xfrm>
            <a:off x="8082439" y="5578145"/>
            <a:ext cx="135731" cy="148117"/>
          </a:xfrm>
          <a:prstGeom prst="rect">
            <a:avLst/>
          </a:prstGeom>
        </p:spPr>
        <p:txBody>
          <a:bodyPr vert="horz" wrap="square" lIns="0" tIns="9525" rIns="0" bIns="0" rtlCol="0">
            <a:spAutoFit/>
          </a:bodyPr>
          <a:lstStyle/>
          <a:p>
            <a:pPr marL="9525">
              <a:spcBef>
                <a:spcPts val="75"/>
              </a:spcBef>
            </a:pPr>
            <a:r>
              <a:rPr sz="900" dirty="0">
                <a:latin typeface="Calibri"/>
                <a:cs typeface="Calibri"/>
              </a:rPr>
              <a:t>21</a:t>
            </a:r>
            <a:endParaRPr sz="900">
              <a:latin typeface="Calibri"/>
              <a:cs typeface="Calibri"/>
            </a:endParaRPr>
          </a:p>
        </p:txBody>
      </p:sp>
      <p:sp>
        <p:nvSpPr>
          <p:cNvPr id="5" name="object 5"/>
          <p:cNvSpPr/>
          <p:nvPr/>
        </p:nvSpPr>
        <p:spPr>
          <a:xfrm>
            <a:off x="179451" y="2732951"/>
            <a:ext cx="2157984" cy="2633472"/>
          </a:xfrm>
          <a:prstGeom prst="rect">
            <a:avLst/>
          </a:prstGeom>
          <a:blipFill>
            <a:blip r:embed="rId2" cstate="print"/>
            <a:stretch>
              <a:fillRect/>
            </a:stretch>
          </a:blipFill>
        </p:spPr>
        <p:txBody>
          <a:bodyPr wrap="square" lIns="0" tIns="0" rIns="0" bIns="0" rtlCol="0"/>
          <a:lstStyle/>
          <a:p>
            <a:endParaRPr sz="1800"/>
          </a:p>
        </p:txBody>
      </p:sp>
      <p:sp>
        <p:nvSpPr>
          <p:cNvPr id="6" name="object 6"/>
          <p:cNvSpPr/>
          <p:nvPr/>
        </p:nvSpPr>
        <p:spPr>
          <a:xfrm>
            <a:off x="323468" y="2876930"/>
            <a:ext cx="1880235" cy="2355723"/>
          </a:xfrm>
          <a:prstGeom prst="rect">
            <a:avLst/>
          </a:prstGeom>
          <a:blipFill>
            <a:blip r:embed="rId3" cstate="print"/>
            <a:stretch>
              <a:fillRect/>
            </a:stretch>
          </a:blipFill>
        </p:spPr>
        <p:txBody>
          <a:bodyPr wrap="square" lIns="0" tIns="0" rIns="0" bIns="0" rtlCol="0"/>
          <a:lstStyle/>
          <a:p>
            <a:endParaRPr sz="1800"/>
          </a:p>
        </p:txBody>
      </p:sp>
      <p:sp>
        <p:nvSpPr>
          <p:cNvPr id="7" name="object 7"/>
          <p:cNvSpPr txBox="1"/>
          <p:nvPr/>
        </p:nvSpPr>
        <p:spPr>
          <a:xfrm>
            <a:off x="242376" y="6495635"/>
            <a:ext cx="5930265" cy="240450"/>
          </a:xfrm>
          <a:prstGeom prst="rect">
            <a:avLst/>
          </a:prstGeom>
        </p:spPr>
        <p:txBody>
          <a:bodyPr vert="horz" wrap="square" lIns="0" tIns="9525" rIns="0" bIns="0" rtlCol="0">
            <a:spAutoFit/>
          </a:bodyPr>
          <a:lstStyle/>
          <a:p>
            <a:pPr marL="9525">
              <a:spcBef>
                <a:spcPts val="75"/>
              </a:spcBef>
            </a:pPr>
            <a:r>
              <a:rPr sz="1500" spc="-15" dirty="0">
                <a:latin typeface="Calibri"/>
                <a:cs typeface="Calibri"/>
              </a:rPr>
              <a:t>Chaubey, </a:t>
            </a:r>
            <a:r>
              <a:rPr sz="1500" spc="-79" dirty="0">
                <a:latin typeface="Calibri"/>
                <a:cs typeface="Calibri"/>
              </a:rPr>
              <a:t>V. </a:t>
            </a:r>
            <a:r>
              <a:rPr sz="1500" dirty="0">
                <a:latin typeface="Calibri"/>
                <a:cs typeface="Calibri"/>
              </a:rPr>
              <a:t>(2018) </a:t>
            </a:r>
            <a:r>
              <a:rPr sz="1500" spc="-4" dirty="0">
                <a:latin typeface="Calibri"/>
                <a:cs typeface="Calibri"/>
              </a:rPr>
              <a:t>The </a:t>
            </a:r>
            <a:r>
              <a:rPr sz="1500" spc="-8" dirty="0">
                <a:latin typeface="Calibri"/>
                <a:cs typeface="Calibri"/>
              </a:rPr>
              <a:t>Little </a:t>
            </a:r>
            <a:r>
              <a:rPr sz="1500" dirty="0">
                <a:latin typeface="Calibri"/>
                <a:cs typeface="Calibri"/>
              </a:rPr>
              <a:t>Book </a:t>
            </a:r>
            <a:r>
              <a:rPr sz="1500" spc="-4" dirty="0">
                <a:latin typeface="Calibri"/>
                <a:cs typeface="Calibri"/>
              </a:rPr>
              <a:t>of </a:t>
            </a:r>
            <a:r>
              <a:rPr sz="1500" spc="-8" dirty="0">
                <a:latin typeface="Calibri"/>
                <a:cs typeface="Calibri"/>
              </a:rPr>
              <a:t>Research Writing. Amazon</a:t>
            </a:r>
            <a:r>
              <a:rPr sz="1500" spc="90" dirty="0">
                <a:latin typeface="Calibri"/>
                <a:cs typeface="Calibri"/>
              </a:rPr>
              <a:t> </a:t>
            </a:r>
            <a:r>
              <a:rPr sz="1500" spc="-4" dirty="0">
                <a:latin typeface="Calibri"/>
                <a:cs typeface="Calibri"/>
              </a:rPr>
              <a:t>Distribution.</a:t>
            </a:r>
            <a:endParaRPr sz="1500" dirty="0">
              <a:latin typeface="Calibri"/>
              <a:cs typeface="Calibri"/>
            </a:endParaRPr>
          </a:p>
        </p:txBody>
      </p:sp>
      <p:sp>
        <p:nvSpPr>
          <p:cNvPr id="8" name="object 8"/>
          <p:cNvSpPr/>
          <p:nvPr/>
        </p:nvSpPr>
        <p:spPr>
          <a:xfrm>
            <a:off x="5855590" y="3091786"/>
            <a:ext cx="2157983" cy="2052828"/>
          </a:xfrm>
          <a:prstGeom prst="rect">
            <a:avLst/>
          </a:prstGeom>
          <a:blipFill>
            <a:blip r:embed="rId4" cstate="print"/>
            <a:stretch>
              <a:fillRect/>
            </a:stretch>
          </a:blipFill>
        </p:spPr>
        <p:txBody>
          <a:bodyPr wrap="square" lIns="0" tIns="0" rIns="0" bIns="0" rtlCol="0"/>
          <a:lstStyle/>
          <a:p>
            <a:endParaRPr sz="1800"/>
          </a:p>
        </p:txBody>
      </p:sp>
      <p:sp>
        <p:nvSpPr>
          <p:cNvPr id="9" name="object 9"/>
          <p:cNvSpPr/>
          <p:nvPr/>
        </p:nvSpPr>
        <p:spPr>
          <a:xfrm>
            <a:off x="5976843" y="3233889"/>
            <a:ext cx="1880234" cy="1775079"/>
          </a:xfrm>
          <a:prstGeom prst="rect">
            <a:avLst/>
          </a:prstGeom>
          <a:blipFill>
            <a:blip r:embed="rId5" cstate="print"/>
            <a:stretch>
              <a:fillRect/>
            </a:stretch>
          </a:blipFill>
        </p:spPr>
        <p:txBody>
          <a:bodyPr wrap="square" lIns="0" tIns="0" rIns="0" bIns="0" rtlCol="0"/>
          <a:lstStyle/>
          <a:p>
            <a:endParaRPr sz="1800"/>
          </a:p>
        </p:txBody>
      </p:sp>
      <p:sp>
        <p:nvSpPr>
          <p:cNvPr id="10" name="object 10"/>
          <p:cNvSpPr/>
          <p:nvPr/>
        </p:nvSpPr>
        <p:spPr>
          <a:xfrm>
            <a:off x="4471606" y="3008947"/>
            <a:ext cx="2870834" cy="1724025"/>
          </a:xfrm>
          <a:custGeom>
            <a:avLst/>
            <a:gdLst/>
            <a:ahLst/>
            <a:cxnLst/>
            <a:rect l="l" t="t" r="r" b="b"/>
            <a:pathLst>
              <a:path w="3827779" h="2298700">
                <a:moveTo>
                  <a:pt x="3827526" y="1405890"/>
                </a:moveTo>
                <a:lnTo>
                  <a:pt x="2682113" y="1405890"/>
                </a:lnTo>
                <a:lnTo>
                  <a:pt x="3518154" y="2298192"/>
                </a:lnTo>
                <a:lnTo>
                  <a:pt x="3827526" y="1405890"/>
                </a:lnTo>
                <a:close/>
              </a:path>
              <a:path w="3827779" h="2298700">
                <a:moveTo>
                  <a:pt x="322580" y="0"/>
                </a:moveTo>
                <a:lnTo>
                  <a:pt x="0" y="0"/>
                </a:lnTo>
                <a:lnTo>
                  <a:pt x="55420" y="311"/>
                </a:lnTo>
                <a:lnTo>
                  <a:pt x="110683" y="1242"/>
                </a:lnTo>
                <a:lnTo>
                  <a:pt x="165780" y="2789"/>
                </a:lnTo>
                <a:lnTo>
                  <a:pt x="220704" y="4947"/>
                </a:lnTo>
                <a:lnTo>
                  <a:pt x="275445" y="7714"/>
                </a:lnTo>
                <a:lnTo>
                  <a:pt x="329994" y="11084"/>
                </a:lnTo>
                <a:lnTo>
                  <a:pt x="384342" y="15055"/>
                </a:lnTo>
                <a:lnTo>
                  <a:pt x="438482" y="19622"/>
                </a:lnTo>
                <a:lnTo>
                  <a:pt x="492405" y="24781"/>
                </a:lnTo>
                <a:lnTo>
                  <a:pt x="546101" y="30528"/>
                </a:lnTo>
                <a:lnTo>
                  <a:pt x="599562" y="36859"/>
                </a:lnTo>
                <a:lnTo>
                  <a:pt x="652780" y="43771"/>
                </a:lnTo>
                <a:lnTo>
                  <a:pt x="705745" y="51259"/>
                </a:lnTo>
                <a:lnTo>
                  <a:pt x="758449" y="59319"/>
                </a:lnTo>
                <a:lnTo>
                  <a:pt x="810883" y="67948"/>
                </a:lnTo>
                <a:lnTo>
                  <a:pt x="863040" y="77141"/>
                </a:lnTo>
                <a:lnTo>
                  <a:pt x="914909" y="86895"/>
                </a:lnTo>
                <a:lnTo>
                  <a:pt x="966482" y="97205"/>
                </a:lnTo>
                <a:lnTo>
                  <a:pt x="1017751" y="108068"/>
                </a:lnTo>
                <a:lnTo>
                  <a:pt x="1068707" y="119480"/>
                </a:lnTo>
                <a:lnTo>
                  <a:pt x="1119341" y="131436"/>
                </a:lnTo>
                <a:lnTo>
                  <a:pt x="1169645" y="143934"/>
                </a:lnTo>
                <a:lnTo>
                  <a:pt x="1219609" y="156968"/>
                </a:lnTo>
                <a:lnTo>
                  <a:pt x="1269226" y="170535"/>
                </a:lnTo>
                <a:lnTo>
                  <a:pt x="1318486" y="184631"/>
                </a:lnTo>
                <a:lnTo>
                  <a:pt x="1367382" y="199252"/>
                </a:lnTo>
                <a:lnTo>
                  <a:pt x="1415903" y="214394"/>
                </a:lnTo>
                <a:lnTo>
                  <a:pt x="1464042" y="230053"/>
                </a:lnTo>
                <a:lnTo>
                  <a:pt x="1511789" y="246225"/>
                </a:lnTo>
                <a:lnTo>
                  <a:pt x="1559137" y="262907"/>
                </a:lnTo>
                <a:lnTo>
                  <a:pt x="1606076" y="280094"/>
                </a:lnTo>
                <a:lnTo>
                  <a:pt x="1652597" y="297782"/>
                </a:lnTo>
                <a:lnTo>
                  <a:pt x="1698693" y="315967"/>
                </a:lnTo>
                <a:lnTo>
                  <a:pt x="1744354" y="334646"/>
                </a:lnTo>
                <a:lnTo>
                  <a:pt x="1789572" y="353814"/>
                </a:lnTo>
                <a:lnTo>
                  <a:pt x="1834338" y="373468"/>
                </a:lnTo>
                <a:lnTo>
                  <a:pt x="1878643" y="393604"/>
                </a:lnTo>
                <a:lnTo>
                  <a:pt x="1922479" y="414217"/>
                </a:lnTo>
                <a:lnTo>
                  <a:pt x="1965837" y="435303"/>
                </a:lnTo>
                <a:lnTo>
                  <a:pt x="2008708" y="456860"/>
                </a:lnTo>
                <a:lnTo>
                  <a:pt x="2051084" y="478882"/>
                </a:lnTo>
                <a:lnTo>
                  <a:pt x="2092956" y="501366"/>
                </a:lnTo>
                <a:lnTo>
                  <a:pt x="2134315" y="524308"/>
                </a:lnTo>
                <a:lnTo>
                  <a:pt x="2175152" y="547704"/>
                </a:lnTo>
                <a:lnTo>
                  <a:pt x="2215460" y="571550"/>
                </a:lnTo>
                <a:lnTo>
                  <a:pt x="2255228" y="595841"/>
                </a:lnTo>
                <a:lnTo>
                  <a:pt x="2294449" y="620575"/>
                </a:lnTo>
                <a:lnTo>
                  <a:pt x="2333114" y="645747"/>
                </a:lnTo>
                <a:lnTo>
                  <a:pt x="2371214" y="671354"/>
                </a:lnTo>
                <a:lnTo>
                  <a:pt x="2408741" y="697390"/>
                </a:lnTo>
                <a:lnTo>
                  <a:pt x="2445685" y="723853"/>
                </a:lnTo>
                <a:lnTo>
                  <a:pt x="2482039" y="750738"/>
                </a:lnTo>
                <a:lnTo>
                  <a:pt x="2517793" y="778041"/>
                </a:lnTo>
                <a:lnTo>
                  <a:pt x="2552938" y="805759"/>
                </a:lnTo>
                <a:lnTo>
                  <a:pt x="2587467" y="833887"/>
                </a:lnTo>
                <a:lnTo>
                  <a:pt x="2621370" y="862422"/>
                </a:lnTo>
                <a:lnTo>
                  <a:pt x="2654639" y="891360"/>
                </a:lnTo>
                <a:lnTo>
                  <a:pt x="2687265" y="920696"/>
                </a:lnTo>
                <a:lnTo>
                  <a:pt x="2719239" y="950427"/>
                </a:lnTo>
                <a:lnTo>
                  <a:pt x="2750553" y="980548"/>
                </a:lnTo>
                <a:lnTo>
                  <a:pt x="2781198" y="1011057"/>
                </a:lnTo>
                <a:lnTo>
                  <a:pt x="2811165" y="1041948"/>
                </a:lnTo>
                <a:lnTo>
                  <a:pt x="2840446" y="1073218"/>
                </a:lnTo>
                <a:lnTo>
                  <a:pt x="2869031" y="1104863"/>
                </a:lnTo>
                <a:lnTo>
                  <a:pt x="2896913" y="1136879"/>
                </a:lnTo>
                <a:lnTo>
                  <a:pt x="2924083" y="1169262"/>
                </a:lnTo>
                <a:lnTo>
                  <a:pt x="2950531" y="1202008"/>
                </a:lnTo>
                <a:lnTo>
                  <a:pt x="2976250" y="1235114"/>
                </a:lnTo>
                <a:lnTo>
                  <a:pt x="3001230" y="1268574"/>
                </a:lnTo>
                <a:lnTo>
                  <a:pt x="3025463" y="1302386"/>
                </a:lnTo>
                <a:lnTo>
                  <a:pt x="3048940" y="1336545"/>
                </a:lnTo>
                <a:lnTo>
                  <a:pt x="3071653" y="1371048"/>
                </a:lnTo>
                <a:lnTo>
                  <a:pt x="3093592" y="1405890"/>
                </a:lnTo>
                <a:lnTo>
                  <a:pt x="3416173" y="1405890"/>
                </a:lnTo>
                <a:lnTo>
                  <a:pt x="3394238" y="1371048"/>
                </a:lnTo>
                <a:lnTo>
                  <a:pt x="3371530" y="1336545"/>
                </a:lnTo>
                <a:lnTo>
                  <a:pt x="3348058" y="1302386"/>
                </a:lnTo>
                <a:lnTo>
                  <a:pt x="3323829" y="1268574"/>
                </a:lnTo>
                <a:lnTo>
                  <a:pt x="3298853" y="1235114"/>
                </a:lnTo>
                <a:lnTo>
                  <a:pt x="3273138" y="1202008"/>
                </a:lnTo>
                <a:lnTo>
                  <a:pt x="3246693" y="1169262"/>
                </a:lnTo>
                <a:lnTo>
                  <a:pt x="3219526" y="1136879"/>
                </a:lnTo>
                <a:lnTo>
                  <a:pt x="3191648" y="1104863"/>
                </a:lnTo>
                <a:lnTo>
                  <a:pt x="3163065" y="1073218"/>
                </a:lnTo>
                <a:lnTo>
                  <a:pt x="3133786" y="1041948"/>
                </a:lnTo>
                <a:lnTo>
                  <a:pt x="3103822" y="1011057"/>
                </a:lnTo>
                <a:lnTo>
                  <a:pt x="3073179" y="980548"/>
                </a:lnTo>
                <a:lnTo>
                  <a:pt x="3041867" y="950427"/>
                </a:lnTo>
                <a:lnTo>
                  <a:pt x="3009894" y="920696"/>
                </a:lnTo>
                <a:lnTo>
                  <a:pt x="2977270" y="891360"/>
                </a:lnTo>
                <a:lnTo>
                  <a:pt x="2944002" y="862422"/>
                </a:lnTo>
                <a:lnTo>
                  <a:pt x="2910100" y="833887"/>
                </a:lnTo>
                <a:lnTo>
                  <a:pt x="2875573" y="805759"/>
                </a:lnTo>
                <a:lnTo>
                  <a:pt x="2840428" y="778041"/>
                </a:lnTo>
                <a:lnTo>
                  <a:pt x="2804674" y="750738"/>
                </a:lnTo>
                <a:lnTo>
                  <a:pt x="2768321" y="723853"/>
                </a:lnTo>
                <a:lnTo>
                  <a:pt x="2731377" y="697390"/>
                </a:lnTo>
                <a:lnTo>
                  <a:pt x="2693851" y="671354"/>
                </a:lnTo>
                <a:lnTo>
                  <a:pt x="2655751" y="645747"/>
                </a:lnTo>
                <a:lnTo>
                  <a:pt x="2617086" y="620575"/>
                </a:lnTo>
                <a:lnTo>
                  <a:pt x="2577864" y="595841"/>
                </a:lnTo>
                <a:lnTo>
                  <a:pt x="2538095" y="571550"/>
                </a:lnTo>
                <a:lnTo>
                  <a:pt x="2497787" y="547704"/>
                </a:lnTo>
                <a:lnTo>
                  <a:pt x="2456949" y="524308"/>
                </a:lnTo>
                <a:lnTo>
                  <a:pt x="2415589" y="501366"/>
                </a:lnTo>
                <a:lnTo>
                  <a:pt x="2373717" y="478882"/>
                </a:lnTo>
                <a:lnTo>
                  <a:pt x="2331340" y="456860"/>
                </a:lnTo>
                <a:lnTo>
                  <a:pt x="2288468" y="435303"/>
                </a:lnTo>
                <a:lnTo>
                  <a:pt x="2245109" y="414217"/>
                </a:lnTo>
                <a:lnTo>
                  <a:pt x="2201272" y="393604"/>
                </a:lnTo>
                <a:lnTo>
                  <a:pt x="2156965" y="373468"/>
                </a:lnTo>
                <a:lnTo>
                  <a:pt x="2112198" y="353814"/>
                </a:lnTo>
                <a:lnTo>
                  <a:pt x="2066979" y="334646"/>
                </a:lnTo>
                <a:lnTo>
                  <a:pt x="2021316" y="315967"/>
                </a:lnTo>
                <a:lnTo>
                  <a:pt x="1975219" y="297782"/>
                </a:lnTo>
                <a:lnTo>
                  <a:pt x="1928695" y="280094"/>
                </a:lnTo>
                <a:lnTo>
                  <a:pt x="1881755" y="262907"/>
                </a:lnTo>
                <a:lnTo>
                  <a:pt x="1834405" y="246225"/>
                </a:lnTo>
                <a:lnTo>
                  <a:pt x="1786656" y="230053"/>
                </a:lnTo>
                <a:lnTo>
                  <a:pt x="1738516" y="214394"/>
                </a:lnTo>
                <a:lnTo>
                  <a:pt x="1689993" y="199252"/>
                </a:lnTo>
                <a:lnTo>
                  <a:pt x="1641096" y="184631"/>
                </a:lnTo>
                <a:lnTo>
                  <a:pt x="1591834" y="170535"/>
                </a:lnTo>
                <a:lnTo>
                  <a:pt x="1542215" y="156968"/>
                </a:lnTo>
                <a:lnTo>
                  <a:pt x="1492249" y="143934"/>
                </a:lnTo>
                <a:lnTo>
                  <a:pt x="1441944" y="131436"/>
                </a:lnTo>
                <a:lnTo>
                  <a:pt x="1391308" y="119480"/>
                </a:lnTo>
                <a:lnTo>
                  <a:pt x="1340350" y="108068"/>
                </a:lnTo>
                <a:lnTo>
                  <a:pt x="1289080" y="97205"/>
                </a:lnTo>
                <a:lnTo>
                  <a:pt x="1237505" y="86895"/>
                </a:lnTo>
                <a:lnTo>
                  <a:pt x="1185634" y="77141"/>
                </a:lnTo>
                <a:lnTo>
                  <a:pt x="1133476" y="67948"/>
                </a:lnTo>
                <a:lnTo>
                  <a:pt x="1081040" y="59319"/>
                </a:lnTo>
                <a:lnTo>
                  <a:pt x="1028335" y="51259"/>
                </a:lnTo>
                <a:lnTo>
                  <a:pt x="975368" y="43771"/>
                </a:lnTo>
                <a:lnTo>
                  <a:pt x="922149" y="36859"/>
                </a:lnTo>
                <a:lnTo>
                  <a:pt x="868687" y="30528"/>
                </a:lnTo>
                <a:lnTo>
                  <a:pt x="814990" y="24781"/>
                </a:lnTo>
                <a:lnTo>
                  <a:pt x="761066" y="19622"/>
                </a:lnTo>
                <a:lnTo>
                  <a:pt x="706926" y="15055"/>
                </a:lnTo>
                <a:lnTo>
                  <a:pt x="652576" y="11084"/>
                </a:lnTo>
                <a:lnTo>
                  <a:pt x="598026" y="7714"/>
                </a:lnTo>
                <a:lnTo>
                  <a:pt x="543285" y="4947"/>
                </a:lnTo>
                <a:lnTo>
                  <a:pt x="488361" y="2789"/>
                </a:lnTo>
                <a:lnTo>
                  <a:pt x="433263" y="1242"/>
                </a:lnTo>
                <a:lnTo>
                  <a:pt x="378000" y="311"/>
                </a:lnTo>
                <a:lnTo>
                  <a:pt x="322580" y="0"/>
                </a:lnTo>
                <a:close/>
              </a:path>
            </a:pathLst>
          </a:custGeom>
          <a:solidFill>
            <a:srgbClr val="B9006E"/>
          </a:solidFill>
          <a:ln>
            <a:solidFill>
              <a:schemeClr val="tx1"/>
            </a:solidFill>
          </a:ln>
        </p:spPr>
        <p:txBody>
          <a:bodyPr wrap="square" lIns="0" tIns="0" rIns="0" bIns="0" rtlCol="0"/>
          <a:lstStyle/>
          <a:p>
            <a:endParaRPr sz="1800"/>
          </a:p>
        </p:txBody>
      </p:sp>
      <p:sp>
        <p:nvSpPr>
          <p:cNvPr id="11" name="object 11"/>
          <p:cNvSpPr/>
          <p:nvPr/>
        </p:nvSpPr>
        <p:spPr>
          <a:xfrm>
            <a:off x="1953958" y="3008947"/>
            <a:ext cx="2638901" cy="1724025"/>
          </a:xfrm>
          <a:custGeom>
            <a:avLst/>
            <a:gdLst/>
            <a:ahLst/>
            <a:cxnLst/>
            <a:rect l="l" t="t" r="r" b="b"/>
            <a:pathLst>
              <a:path w="3518535" h="2298700">
                <a:moveTo>
                  <a:pt x="3356864" y="0"/>
                </a:moveTo>
                <a:lnTo>
                  <a:pt x="3299638" y="327"/>
                </a:lnTo>
                <a:lnTo>
                  <a:pt x="3242644" y="1305"/>
                </a:lnTo>
                <a:lnTo>
                  <a:pt x="3185889" y="2929"/>
                </a:lnTo>
                <a:lnTo>
                  <a:pt x="3129381" y="5193"/>
                </a:lnTo>
                <a:lnTo>
                  <a:pt x="3073127" y="8093"/>
                </a:lnTo>
                <a:lnTo>
                  <a:pt x="3017134" y="11624"/>
                </a:lnTo>
                <a:lnTo>
                  <a:pt x="2961411" y="15779"/>
                </a:lnTo>
                <a:lnTo>
                  <a:pt x="2905964" y="20554"/>
                </a:lnTo>
                <a:lnTo>
                  <a:pt x="2850803" y="25944"/>
                </a:lnTo>
                <a:lnTo>
                  <a:pt x="2795933" y="31943"/>
                </a:lnTo>
                <a:lnTo>
                  <a:pt x="2741362" y="38546"/>
                </a:lnTo>
                <a:lnTo>
                  <a:pt x="2687099" y="45749"/>
                </a:lnTo>
                <a:lnTo>
                  <a:pt x="2633150" y="53546"/>
                </a:lnTo>
                <a:lnTo>
                  <a:pt x="2579524" y="61931"/>
                </a:lnTo>
                <a:lnTo>
                  <a:pt x="2526228" y="70900"/>
                </a:lnTo>
                <a:lnTo>
                  <a:pt x="2473269" y="80447"/>
                </a:lnTo>
                <a:lnTo>
                  <a:pt x="2420655" y="90568"/>
                </a:lnTo>
                <a:lnTo>
                  <a:pt x="2368394" y="101256"/>
                </a:lnTo>
                <a:lnTo>
                  <a:pt x="2316492" y="112508"/>
                </a:lnTo>
                <a:lnTo>
                  <a:pt x="2264959" y="124317"/>
                </a:lnTo>
                <a:lnTo>
                  <a:pt x="2213801" y="136678"/>
                </a:lnTo>
                <a:lnTo>
                  <a:pt x="2163025" y="149587"/>
                </a:lnTo>
                <a:lnTo>
                  <a:pt x="2112641" y="163038"/>
                </a:lnTo>
                <a:lnTo>
                  <a:pt x="2062654" y="177025"/>
                </a:lnTo>
                <a:lnTo>
                  <a:pt x="2013072" y="191545"/>
                </a:lnTo>
                <a:lnTo>
                  <a:pt x="1963904" y="206591"/>
                </a:lnTo>
                <a:lnTo>
                  <a:pt x="1915157" y="222158"/>
                </a:lnTo>
                <a:lnTo>
                  <a:pt x="1866838" y="238241"/>
                </a:lnTo>
                <a:lnTo>
                  <a:pt x="1818955" y="254836"/>
                </a:lnTo>
                <a:lnTo>
                  <a:pt x="1771515" y="271936"/>
                </a:lnTo>
                <a:lnTo>
                  <a:pt x="1724526" y="289537"/>
                </a:lnTo>
                <a:lnTo>
                  <a:pt x="1677996" y="307633"/>
                </a:lnTo>
                <a:lnTo>
                  <a:pt x="1631932" y="326219"/>
                </a:lnTo>
                <a:lnTo>
                  <a:pt x="1586342" y="345291"/>
                </a:lnTo>
                <a:lnTo>
                  <a:pt x="1541233" y="364842"/>
                </a:lnTo>
                <a:lnTo>
                  <a:pt x="1496613" y="384868"/>
                </a:lnTo>
                <a:lnTo>
                  <a:pt x="1452490" y="405364"/>
                </a:lnTo>
                <a:lnTo>
                  <a:pt x="1408870" y="426324"/>
                </a:lnTo>
                <a:lnTo>
                  <a:pt x="1365762" y="447743"/>
                </a:lnTo>
                <a:lnTo>
                  <a:pt x="1323174" y="469616"/>
                </a:lnTo>
                <a:lnTo>
                  <a:pt x="1281112" y="491938"/>
                </a:lnTo>
                <a:lnTo>
                  <a:pt x="1239584" y="514703"/>
                </a:lnTo>
                <a:lnTo>
                  <a:pt x="1198598" y="537906"/>
                </a:lnTo>
                <a:lnTo>
                  <a:pt x="1158162" y="561543"/>
                </a:lnTo>
                <a:lnTo>
                  <a:pt x="1118283" y="585608"/>
                </a:lnTo>
                <a:lnTo>
                  <a:pt x="1078968" y="610096"/>
                </a:lnTo>
                <a:lnTo>
                  <a:pt x="1040226" y="635001"/>
                </a:lnTo>
                <a:lnTo>
                  <a:pt x="1002063" y="660319"/>
                </a:lnTo>
                <a:lnTo>
                  <a:pt x="964488" y="686044"/>
                </a:lnTo>
                <a:lnTo>
                  <a:pt x="927508" y="712172"/>
                </a:lnTo>
                <a:lnTo>
                  <a:pt x="891130" y="738696"/>
                </a:lnTo>
                <a:lnTo>
                  <a:pt x="855362" y="765612"/>
                </a:lnTo>
                <a:lnTo>
                  <a:pt x="820211" y="792914"/>
                </a:lnTo>
                <a:lnTo>
                  <a:pt x="785686" y="820598"/>
                </a:lnTo>
                <a:lnTo>
                  <a:pt x="751794" y="848658"/>
                </a:lnTo>
                <a:lnTo>
                  <a:pt x="718542" y="877089"/>
                </a:lnTo>
                <a:lnTo>
                  <a:pt x="685938" y="905885"/>
                </a:lnTo>
                <a:lnTo>
                  <a:pt x="653990" y="935043"/>
                </a:lnTo>
                <a:lnTo>
                  <a:pt x="622704" y="964556"/>
                </a:lnTo>
                <a:lnTo>
                  <a:pt x="592089" y="994419"/>
                </a:lnTo>
                <a:lnTo>
                  <a:pt x="562153" y="1024627"/>
                </a:lnTo>
                <a:lnTo>
                  <a:pt x="532902" y="1055175"/>
                </a:lnTo>
                <a:lnTo>
                  <a:pt x="504344" y="1086057"/>
                </a:lnTo>
                <a:lnTo>
                  <a:pt x="476488" y="1117270"/>
                </a:lnTo>
                <a:lnTo>
                  <a:pt x="449339" y="1148806"/>
                </a:lnTo>
                <a:lnTo>
                  <a:pt x="422907" y="1180662"/>
                </a:lnTo>
                <a:lnTo>
                  <a:pt x="397199" y="1212831"/>
                </a:lnTo>
                <a:lnTo>
                  <a:pt x="372222" y="1245310"/>
                </a:lnTo>
                <a:lnTo>
                  <a:pt x="347983" y="1278092"/>
                </a:lnTo>
                <a:lnTo>
                  <a:pt x="324491" y="1311172"/>
                </a:lnTo>
                <a:lnTo>
                  <a:pt x="301753" y="1344546"/>
                </a:lnTo>
                <a:lnTo>
                  <a:pt x="279777" y="1378207"/>
                </a:lnTo>
                <a:lnTo>
                  <a:pt x="258569" y="1412152"/>
                </a:lnTo>
                <a:lnTo>
                  <a:pt x="238138" y="1446374"/>
                </a:lnTo>
                <a:lnTo>
                  <a:pt x="218491" y="1480868"/>
                </a:lnTo>
                <a:lnTo>
                  <a:pt x="199637" y="1515630"/>
                </a:lnTo>
                <a:lnTo>
                  <a:pt x="181581" y="1550654"/>
                </a:lnTo>
                <a:lnTo>
                  <a:pt x="164332" y="1585935"/>
                </a:lnTo>
                <a:lnTo>
                  <a:pt x="147898" y="1621468"/>
                </a:lnTo>
                <a:lnTo>
                  <a:pt x="132286" y="1657247"/>
                </a:lnTo>
                <a:lnTo>
                  <a:pt x="117504" y="1693267"/>
                </a:lnTo>
                <a:lnTo>
                  <a:pt x="103559" y="1729524"/>
                </a:lnTo>
                <a:lnTo>
                  <a:pt x="90459" y="1766012"/>
                </a:lnTo>
                <a:lnTo>
                  <a:pt x="78211" y="1802725"/>
                </a:lnTo>
                <a:lnTo>
                  <a:pt x="66823" y="1839660"/>
                </a:lnTo>
                <a:lnTo>
                  <a:pt x="56302" y="1876809"/>
                </a:lnTo>
                <a:lnTo>
                  <a:pt x="46657" y="1914169"/>
                </a:lnTo>
                <a:lnTo>
                  <a:pt x="37894" y="1951734"/>
                </a:lnTo>
                <a:lnTo>
                  <a:pt x="30022" y="1989499"/>
                </a:lnTo>
                <a:lnTo>
                  <a:pt x="23047" y="2027458"/>
                </a:lnTo>
                <a:lnTo>
                  <a:pt x="16978" y="2065608"/>
                </a:lnTo>
                <a:lnTo>
                  <a:pt x="11822" y="2103941"/>
                </a:lnTo>
                <a:lnTo>
                  <a:pt x="7586" y="2142453"/>
                </a:lnTo>
                <a:lnTo>
                  <a:pt x="4278" y="2181140"/>
                </a:lnTo>
                <a:lnTo>
                  <a:pt x="1906" y="2219995"/>
                </a:lnTo>
                <a:lnTo>
                  <a:pt x="477" y="2259014"/>
                </a:lnTo>
                <a:lnTo>
                  <a:pt x="0" y="2298192"/>
                </a:lnTo>
                <a:lnTo>
                  <a:pt x="322580" y="2298192"/>
                </a:lnTo>
                <a:lnTo>
                  <a:pt x="323066" y="2258709"/>
                </a:lnTo>
                <a:lnTo>
                  <a:pt x="324521" y="2219382"/>
                </a:lnTo>
                <a:lnTo>
                  <a:pt x="326936" y="2180215"/>
                </a:lnTo>
                <a:lnTo>
                  <a:pt x="330303" y="2141215"/>
                </a:lnTo>
                <a:lnTo>
                  <a:pt x="334616" y="2102387"/>
                </a:lnTo>
                <a:lnTo>
                  <a:pt x="339866" y="2063736"/>
                </a:lnTo>
                <a:lnTo>
                  <a:pt x="346046" y="2025268"/>
                </a:lnTo>
                <a:lnTo>
                  <a:pt x="353149" y="1986988"/>
                </a:lnTo>
                <a:lnTo>
                  <a:pt x="361166" y="1948901"/>
                </a:lnTo>
                <a:lnTo>
                  <a:pt x="370089" y="1911014"/>
                </a:lnTo>
                <a:lnTo>
                  <a:pt x="379912" y="1873332"/>
                </a:lnTo>
                <a:lnTo>
                  <a:pt x="390627" y="1835860"/>
                </a:lnTo>
                <a:lnTo>
                  <a:pt x="402226" y="1798603"/>
                </a:lnTo>
                <a:lnTo>
                  <a:pt x="414701" y="1761568"/>
                </a:lnTo>
                <a:lnTo>
                  <a:pt x="428045" y="1724760"/>
                </a:lnTo>
                <a:lnTo>
                  <a:pt x="442250" y="1688183"/>
                </a:lnTo>
                <a:lnTo>
                  <a:pt x="457309" y="1651844"/>
                </a:lnTo>
                <a:lnTo>
                  <a:pt x="473213" y="1615749"/>
                </a:lnTo>
                <a:lnTo>
                  <a:pt x="489955" y="1579902"/>
                </a:lnTo>
                <a:lnTo>
                  <a:pt x="507529" y="1544308"/>
                </a:lnTo>
                <a:lnTo>
                  <a:pt x="525925" y="1508975"/>
                </a:lnTo>
                <a:lnTo>
                  <a:pt x="545136" y="1473907"/>
                </a:lnTo>
                <a:lnTo>
                  <a:pt x="565155" y="1439109"/>
                </a:lnTo>
                <a:lnTo>
                  <a:pt x="585974" y="1404587"/>
                </a:lnTo>
                <a:lnTo>
                  <a:pt x="607586" y="1370346"/>
                </a:lnTo>
                <a:lnTo>
                  <a:pt x="629982" y="1336393"/>
                </a:lnTo>
                <a:lnTo>
                  <a:pt x="653155" y="1302732"/>
                </a:lnTo>
                <a:lnTo>
                  <a:pt x="677098" y="1269369"/>
                </a:lnTo>
                <a:lnTo>
                  <a:pt x="701803" y="1236310"/>
                </a:lnTo>
                <a:lnTo>
                  <a:pt x="727261" y="1203559"/>
                </a:lnTo>
                <a:lnTo>
                  <a:pt x="753467" y="1171123"/>
                </a:lnTo>
                <a:lnTo>
                  <a:pt x="780411" y="1139007"/>
                </a:lnTo>
                <a:lnTo>
                  <a:pt x="808087" y="1107216"/>
                </a:lnTo>
                <a:lnTo>
                  <a:pt x="836487" y="1075756"/>
                </a:lnTo>
                <a:lnTo>
                  <a:pt x="865602" y="1044632"/>
                </a:lnTo>
                <a:lnTo>
                  <a:pt x="895426" y="1013850"/>
                </a:lnTo>
                <a:lnTo>
                  <a:pt x="925951" y="983416"/>
                </a:lnTo>
                <a:lnTo>
                  <a:pt x="957168" y="953334"/>
                </a:lnTo>
                <a:lnTo>
                  <a:pt x="989072" y="923611"/>
                </a:lnTo>
                <a:lnTo>
                  <a:pt x="1021653" y="894251"/>
                </a:lnTo>
                <a:lnTo>
                  <a:pt x="1054904" y="865261"/>
                </a:lnTo>
                <a:lnTo>
                  <a:pt x="1088818" y="836645"/>
                </a:lnTo>
                <a:lnTo>
                  <a:pt x="1123387" y="808410"/>
                </a:lnTo>
                <a:lnTo>
                  <a:pt x="1158603" y="780560"/>
                </a:lnTo>
                <a:lnTo>
                  <a:pt x="1194459" y="753102"/>
                </a:lnTo>
                <a:lnTo>
                  <a:pt x="1230947" y="726040"/>
                </a:lnTo>
                <a:lnTo>
                  <a:pt x="1268059" y="699381"/>
                </a:lnTo>
                <a:lnTo>
                  <a:pt x="1305788" y="673129"/>
                </a:lnTo>
                <a:lnTo>
                  <a:pt x="1344127" y="647290"/>
                </a:lnTo>
                <a:lnTo>
                  <a:pt x="1383066" y="621870"/>
                </a:lnTo>
                <a:lnTo>
                  <a:pt x="1422600" y="596874"/>
                </a:lnTo>
                <a:lnTo>
                  <a:pt x="1462720" y="572308"/>
                </a:lnTo>
                <a:lnTo>
                  <a:pt x="1503418" y="548177"/>
                </a:lnTo>
                <a:lnTo>
                  <a:pt x="1544688" y="524486"/>
                </a:lnTo>
                <a:lnTo>
                  <a:pt x="1586521" y="501241"/>
                </a:lnTo>
                <a:lnTo>
                  <a:pt x="1628909" y="478448"/>
                </a:lnTo>
                <a:lnTo>
                  <a:pt x="1671846" y="456112"/>
                </a:lnTo>
                <a:lnTo>
                  <a:pt x="1715323" y="434238"/>
                </a:lnTo>
                <a:lnTo>
                  <a:pt x="1759332" y="412833"/>
                </a:lnTo>
                <a:lnTo>
                  <a:pt x="1803867" y="391901"/>
                </a:lnTo>
                <a:lnTo>
                  <a:pt x="1848920" y="371448"/>
                </a:lnTo>
                <a:lnTo>
                  <a:pt x="1894482" y="351479"/>
                </a:lnTo>
                <a:lnTo>
                  <a:pt x="1940547" y="332000"/>
                </a:lnTo>
                <a:lnTo>
                  <a:pt x="1987106" y="313017"/>
                </a:lnTo>
                <a:lnTo>
                  <a:pt x="2034152" y="294535"/>
                </a:lnTo>
                <a:lnTo>
                  <a:pt x="2081677" y="276559"/>
                </a:lnTo>
                <a:lnTo>
                  <a:pt x="2129674" y="259095"/>
                </a:lnTo>
                <a:lnTo>
                  <a:pt x="2178136" y="242148"/>
                </a:lnTo>
                <a:lnTo>
                  <a:pt x="2227053" y="225724"/>
                </a:lnTo>
                <a:lnTo>
                  <a:pt x="2276420" y="209828"/>
                </a:lnTo>
                <a:lnTo>
                  <a:pt x="2326227" y="194467"/>
                </a:lnTo>
                <a:lnTo>
                  <a:pt x="2376468" y="179644"/>
                </a:lnTo>
                <a:lnTo>
                  <a:pt x="2427135" y="165367"/>
                </a:lnTo>
                <a:lnTo>
                  <a:pt x="2478221" y="151639"/>
                </a:lnTo>
                <a:lnTo>
                  <a:pt x="2529717" y="138468"/>
                </a:lnTo>
                <a:lnTo>
                  <a:pt x="2581615" y="125857"/>
                </a:lnTo>
                <a:lnTo>
                  <a:pt x="2633910" y="113814"/>
                </a:lnTo>
                <a:lnTo>
                  <a:pt x="2686592" y="102342"/>
                </a:lnTo>
                <a:lnTo>
                  <a:pt x="2739654" y="91448"/>
                </a:lnTo>
                <a:lnTo>
                  <a:pt x="2793088" y="81138"/>
                </a:lnTo>
                <a:lnTo>
                  <a:pt x="2846887" y="71416"/>
                </a:lnTo>
                <a:lnTo>
                  <a:pt x="2901044" y="62288"/>
                </a:lnTo>
                <a:lnTo>
                  <a:pt x="2955550" y="53760"/>
                </a:lnTo>
                <a:lnTo>
                  <a:pt x="3010397" y="45837"/>
                </a:lnTo>
                <a:lnTo>
                  <a:pt x="3065580" y="38525"/>
                </a:lnTo>
                <a:lnTo>
                  <a:pt x="3121088" y="31829"/>
                </a:lnTo>
                <a:lnTo>
                  <a:pt x="3176916" y="25754"/>
                </a:lnTo>
                <a:lnTo>
                  <a:pt x="3233055" y="20306"/>
                </a:lnTo>
                <a:lnTo>
                  <a:pt x="3289498" y="15491"/>
                </a:lnTo>
                <a:lnTo>
                  <a:pt x="3346237" y="11314"/>
                </a:lnTo>
                <a:lnTo>
                  <a:pt x="3403264" y="7781"/>
                </a:lnTo>
                <a:lnTo>
                  <a:pt x="3460572" y="4896"/>
                </a:lnTo>
                <a:lnTo>
                  <a:pt x="3518154" y="2667"/>
                </a:lnTo>
                <a:lnTo>
                  <a:pt x="3437556" y="666"/>
                </a:lnTo>
                <a:lnTo>
                  <a:pt x="3356864" y="0"/>
                </a:lnTo>
                <a:close/>
              </a:path>
            </a:pathLst>
          </a:custGeom>
          <a:solidFill>
            <a:srgbClr val="FFFF00"/>
          </a:solidFill>
        </p:spPr>
        <p:txBody>
          <a:bodyPr wrap="square" lIns="0" tIns="0" rIns="0" bIns="0" rtlCol="0"/>
          <a:lstStyle/>
          <a:p>
            <a:endParaRPr sz="1800"/>
          </a:p>
        </p:txBody>
      </p:sp>
      <p:sp>
        <p:nvSpPr>
          <p:cNvPr id="12" name="object 12"/>
          <p:cNvSpPr/>
          <p:nvPr/>
        </p:nvSpPr>
        <p:spPr>
          <a:xfrm>
            <a:off x="1953958" y="3008947"/>
            <a:ext cx="5388293" cy="1724025"/>
          </a:xfrm>
          <a:custGeom>
            <a:avLst/>
            <a:gdLst/>
            <a:ahLst/>
            <a:cxnLst/>
            <a:rect l="l" t="t" r="r" b="b"/>
            <a:pathLst>
              <a:path w="7184390" h="2298700">
                <a:moveTo>
                  <a:pt x="3518154" y="2667"/>
                </a:moveTo>
                <a:lnTo>
                  <a:pt x="3460572" y="4896"/>
                </a:lnTo>
                <a:lnTo>
                  <a:pt x="3403264" y="7781"/>
                </a:lnTo>
                <a:lnTo>
                  <a:pt x="3346237" y="11314"/>
                </a:lnTo>
                <a:lnTo>
                  <a:pt x="3289498" y="15491"/>
                </a:lnTo>
                <a:lnTo>
                  <a:pt x="3233055" y="20306"/>
                </a:lnTo>
                <a:lnTo>
                  <a:pt x="3176916" y="25754"/>
                </a:lnTo>
                <a:lnTo>
                  <a:pt x="3121088" y="31829"/>
                </a:lnTo>
                <a:lnTo>
                  <a:pt x="3065580" y="38525"/>
                </a:lnTo>
                <a:lnTo>
                  <a:pt x="3010397" y="45837"/>
                </a:lnTo>
                <a:lnTo>
                  <a:pt x="2955550" y="53760"/>
                </a:lnTo>
                <a:lnTo>
                  <a:pt x="2901044" y="62288"/>
                </a:lnTo>
                <a:lnTo>
                  <a:pt x="2846887" y="71416"/>
                </a:lnTo>
                <a:lnTo>
                  <a:pt x="2793088" y="81138"/>
                </a:lnTo>
                <a:lnTo>
                  <a:pt x="2739654" y="91448"/>
                </a:lnTo>
                <a:lnTo>
                  <a:pt x="2686592" y="102342"/>
                </a:lnTo>
                <a:lnTo>
                  <a:pt x="2633910" y="113814"/>
                </a:lnTo>
                <a:lnTo>
                  <a:pt x="2581615" y="125857"/>
                </a:lnTo>
                <a:lnTo>
                  <a:pt x="2529717" y="138468"/>
                </a:lnTo>
                <a:lnTo>
                  <a:pt x="2478221" y="151639"/>
                </a:lnTo>
                <a:lnTo>
                  <a:pt x="2427135" y="165367"/>
                </a:lnTo>
                <a:lnTo>
                  <a:pt x="2376468" y="179644"/>
                </a:lnTo>
                <a:lnTo>
                  <a:pt x="2326227" y="194467"/>
                </a:lnTo>
                <a:lnTo>
                  <a:pt x="2276420" y="209828"/>
                </a:lnTo>
                <a:lnTo>
                  <a:pt x="2227053" y="225724"/>
                </a:lnTo>
                <a:lnTo>
                  <a:pt x="2178136" y="242148"/>
                </a:lnTo>
                <a:lnTo>
                  <a:pt x="2129674" y="259095"/>
                </a:lnTo>
                <a:lnTo>
                  <a:pt x="2081677" y="276559"/>
                </a:lnTo>
                <a:lnTo>
                  <a:pt x="2034152" y="294535"/>
                </a:lnTo>
                <a:lnTo>
                  <a:pt x="1987106" y="313017"/>
                </a:lnTo>
                <a:lnTo>
                  <a:pt x="1940547" y="332000"/>
                </a:lnTo>
                <a:lnTo>
                  <a:pt x="1894482" y="351479"/>
                </a:lnTo>
                <a:lnTo>
                  <a:pt x="1848920" y="371448"/>
                </a:lnTo>
                <a:lnTo>
                  <a:pt x="1803867" y="391901"/>
                </a:lnTo>
                <a:lnTo>
                  <a:pt x="1759332" y="412833"/>
                </a:lnTo>
                <a:lnTo>
                  <a:pt x="1715323" y="434238"/>
                </a:lnTo>
                <a:lnTo>
                  <a:pt x="1671846" y="456112"/>
                </a:lnTo>
                <a:lnTo>
                  <a:pt x="1628909" y="478448"/>
                </a:lnTo>
                <a:lnTo>
                  <a:pt x="1586521" y="501241"/>
                </a:lnTo>
                <a:lnTo>
                  <a:pt x="1544688" y="524486"/>
                </a:lnTo>
                <a:lnTo>
                  <a:pt x="1503418" y="548177"/>
                </a:lnTo>
                <a:lnTo>
                  <a:pt x="1462720" y="572308"/>
                </a:lnTo>
                <a:lnTo>
                  <a:pt x="1422600" y="596874"/>
                </a:lnTo>
                <a:lnTo>
                  <a:pt x="1383066" y="621870"/>
                </a:lnTo>
                <a:lnTo>
                  <a:pt x="1344127" y="647290"/>
                </a:lnTo>
                <a:lnTo>
                  <a:pt x="1305788" y="673129"/>
                </a:lnTo>
                <a:lnTo>
                  <a:pt x="1268059" y="699381"/>
                </a:lnTo>
                <a:lnTo>
                  <a:pt x="1230947" y="726040"/>
                </a:lnTo>
                <a:lnTo>
                  <a:pt x="1194459" y="753102"/>
                </a:lnTo>
                <a:lnTo>
                  <a:pt x="1158603" y="780560"/>
                </a:lnTo>
                <a:lnTo>
                  <a:pt x="1123387" y="808410"/>
                </a:lnTo>
                <a:lnTo>
                  <a:pt x="1088818" y="836645"/>
                </a:lnTo>
                <a:lnTo>
                  <a:pt x="1054904" y="865261"/>
                </a:lnTo>
                <a:lnTo>
                  <a:pt x="1021653" y="894251"/>
                </a:lnTo>
                <a:lnTo>
                  <a:pt x="989072" y="923611"/>
                </a:lnTo>
                <a:lnTo>
                  <a:pt x="957168" y="953334"/>
                </a:lnTo>
                <a:lnTo>
                  <a:pt x="925951" y="983416"/>
                </a:lnTo>
                <a:lnTo>
                  <a:pt x="895426" y="1013850"/>
                </a:lnTo>
                <a:lnTo>
                  <a:pt x="865602" y="1044632"/>
                </a:lnTo>
                <a:lnTo>
                  <a:pt x="836487" y="1075756"/>
                </a:lnTo>
                <a:lnTo>
                  <a:pt x="808087" y="1107216"/>
                </a:lnTo>
                <a:lnTo>
                  <a:pt x="780411" y="1139007"/>
                </a:lnTo>
                <a:lnTo>
                  <a:pt x="753467" y="1171123"/>
                </a:lnTo>
                <a:lnTo>
                  <a:pt x="727261" y="1203559"/>
                </a:lnTo>
                <a:lnTo>
                  <a:pt x="701803" y="1236310"/>
                </a:lnTo>
                <a:lnTo>
                  <a:pt x="677098" y="1269369"/>
                </a:lnTo>
                <a:lnTo>
                  <a:pt x="653155" y="1302732"/>
                </a:lnTo>
                <a:lnTo>
                  <a:pt x="629982" y="1336393"/>
                </a:lnTo>
                <a:lnTo>
                  <a:pt x="607586" y="1370346"/>
                </a:lnTo>
                <a:lnTo>
                  <a:pt x="585974" y="1404587"/>
                </a:lnTo>
                <a:lnTo>
                  <a:pt x="565155" y="1439109"/>
                </a:lnTo>
                <a:lnTo>
                  <a:pt x="545136" y="1473907"/>
                </a:lnTo>
                <a:lnTo>
                  <a:pt x="525925" y="1508975"/>
                </a:lnTo>
                <a:lnTo>
                  <a:pt x="507529" y="1544308"/>
                </a:lnTo>
                <a:lnTo>
                  <a:pt x="489955" y="1579902"/>
                </a:lnTo>
                <a:lnTo>
                  <a:pt x="473213" y="1615749"/>
                </a:lnTo>
                <a:lnTo>
                  <a:pt x="457309" y="1651844"/>
                </a:lnTo>
                <a:lnTo>
                  <a:pt x="442250" y="1688183"/>
                </a:lnTo>
                <a:lnTo>
                  <a:pt x="428045" y="1724760"/>
                </a:lnTo>
                <a:lnTo>
                  <a:pt x="414701" y="1761568"/>
                </a:lnTo>
                <a:lnTo>
                  <a:pt x="402226" y="1798603"/>
                </a:lnTo>
                <a:lnTo>
                  <a:pt x="390627" y="1835860"/>
                </a:lnTo>
                <a:lnTo>
                  <a:pt x="379912" y="1873332"/>
                </a:lnTo>
                <a:lnTo>
                  <a:pt x="370089" y="1911014"/>
                </a:lnTo>
                <a:lnTo>
                  <a:pt x="361166" y="1948901"/>
                </a:lnTo>
                <a:lnTo>
                  <a:pt x="353149" y="1986988"/>
                </a:lnTo>
                <a:lnTo>
                  <a:pt x="346046" y="2025268"/>
                </a:lnTo>
                <a:lnTo>
                  <a:pt x="339866" y="2063736"/>
                </a:lnTo>
                <a:lnTo>
                  <a:pt x="334616" y="2102387"/>
                </a:lnTo>
                <a:lnTo>
                  <a:pt x="330303" y="2141215"/>
                </a:lnTo>
                <a:lnTo>
                  <a:pt x="326936" y="2180215"/>
                </a:lnTo>
                <a:lnTo>
                  <a:pt x="324521" y="2219382"/>
                </a:lnTo>
                <a:lnTo>
                  <a:pt x="323066" y="2258709"/>
                </a:lnTo>
                <a:lnTo>
                  <a:pt x="322580" y="2298192"/>
                </a:lnTo>
                <a:lnTo>
                  <a:pt x="0" y="2298192"/>
                </a:lnTo>
                <a:lnTo>
                  <a:pt x="477" y="2259014"/>
                </a:lnTo>
                <a:lnTo>
                  <a:pt x="1906" y="2219995"/>
                </a:lnTo>
                <a:lnTo>
                  <a:pt x="4278" y="2181140"/>
                </a:lnTo>
                <a:lnTo>
                  <a:pt x="7586" y="2142453"/>
                </a:lnTo>
                <a:lnTo>
                  <a:pt x="11822" y="2103941"/>
                </a:lnTo>
                <a:lnTo>
                  <a:pt x="16978" y="2065608"/>
                </a:lnTo>
                <a:lnTo>
                  <a:pt x="23047" y="2027458"/>
                </a:lnTo>
                <a:lnTo>
                  <a:pt x="30022" y="1989499"/>
                </a:lnTo>
                <a:lnTo>
                  <a:pt x="37894" y="1951734"/>
                </a:lnTo>
                <a:lnTo>
                  <a:pt x="46657" y="1914169"/>
                </a:lnTo>
                <a:lnTo>
                  <a:pt x="56302" y="1876809"/>
                </a:lnTo>
                <a:lnTo>
                  <a:pt x="66823" y="1839660"/>
                </a:lnTo>
                <a:lnTo>
                  <a:pt x="78211" y="1802725"/>
                </a:lnTo>
                <a:lnTo>
                  <a:pt x="90459" y="1766012"/>
                </a:lnTo>
                <a:lnTo>
                  <a:pt x="103559" y="1729524"/>
                </a:lnTo>
                <a:lnTo>
                  <a:pt x="117504" y="1693267"/>
                </a:lnTo>
                <a:lnTo>
                  <a:pt x="132286" y="1657247"/>
                </a:lnTo>
                <a:lnTo>
                  <a:pt x="147898" y="1621468"/>
                </a:lnTo>
                <a:lnTo>
                  <a:pt x="164332" y="1585935"/>
                </a:lnTo>
                <a:lnTo>
                  <a:pt x="181581" y="1550654"/>
                </a:lnTo>
                <a:lnTo>
                  <a:pt x="199637" y="1515630"/>
                </a:lnTo>
                <a:lnTo>
                  <a:pt x="218491" y="1480868"/>
                </a:lnTo>
                <a:lnTo>
                  <a:pt x="238138" y="1446374"/>
                </a:lnTo>
                <a:lnTo>
                  <a:pt x="258569" y="1412152"/>
                </a:lnTo>
                <a:lnTo>
                  <a:pt x="279777" y="1378207"/>
                </a:lnTo>
                <a:lnTo>
                  <a:pt x="301753" y="1344546"/>
                </a:lnTo>
                <a:lnTo>
                  <a:pt x="324491" y="1311172"/>
                </a:lnTo>
                <a:lnTo>
                  <a:pt x="347983" y="1278092"/>
                </a:lnTo>
                <a:lnTo>
                  <a:pt x="372222" y="1245310"/>
                </a:lnTo>
                <a:lnTo>
                  <a:pt x="397199" y="1212831"/>
                </a:lnTo>
                <a:lnTo>
                  <a:pt x="422907" y="1180662"/>
                </a:lnTo>
                <a:lnTo>
                  <a:pt x="449339" y="1148806"/>
                </a:lnTo>
                <a:lnTo>
                  <a:pt x="476488" y="1117270"/>
                </a:lnTo>
                <a:lnTo>
                  <a:pt x="504344" y="1086057"/>
                </a:lnTo>
                <a:lnTo>
                  <a:pt x="532902" y="1055175"/>
                </a:lnTo>
                <a:lnTo>
                  <a:pt x="562153" y="1024627"/>
                </a:lnTo>
                <a:lnTo>
                  <a:pt x="592089" y="994419"/>
                </a:lnTo>
                <a:lnTo>
                  <a:pt x="622704" y="964556"/>
                </a:lnTo>
                <a:lnTo>
                  <a:pt x="653990" y="935043"/>
                </a:lnTo>
                <a:lnTo>
                  <a:pt x="685938" y="905885"/>
                </a:lnTo>
                <a:lnTo>
                  <a:pt x="718542" y="877089"/>
                </a:lnTo>
                <a:lnTo>
                  <a:pt x="751794" y="848658"/>
                </a:lnTo>
                <a:lnTo>
                  <a:pt x="785686" y="820598"/>
                </a:lnTo>
                <a:lnTo>
                  <a:pt x="820211" y="792914"/>
                </a:lnTo>
                <a:lnTo>
                  <a:pt x="855362" y="765612"/>
                </a:lnTo>
                <a:lnTo>
                  <a:pt x="891130" y="738696"/>
                </a:lnTo>
                <a:lnTo>
                  <a:pt x="927508" y="712172"/>
                </a:lnTo>
                <a:lnTo>
                  <a:pt x="964488" y="686044"/>
                </a:lnTo>
                <a:lnTo>
                  <a:pt x="1002063" y="660319"/>
                </a:lnTo>
                <a:lnTo>
                  <a:pt x="1040226" y="635001"/>
                </a:lnTo>
                <a:lnTo>
                  <a:pt x="1078968" y="610096"/>
                </a:lnTo>
                <a:lnTo>
                  <a:pt x="1118283" y="585608"/>
                </a:lnTo>
                <a:lnTo>
                  <a:pt x="1158162" y="561543"/>
                </a:lnTo>
                <a:lnTo>
                  <a:pt x="1198598" y="537906"/>
                </a:lnTo>
                <a:lnTo>
                  <a:pt x="1239584" y="514703"/>
                </a:lnTo>
                <a:lnTo>
                  <a:pt x="1281112" y="491938"/>
                </a:lnTo>
                <a:lnTo>
                  <a:pt x="1323174" y="469616"/>
                </a:lnTo>
                <a:lnTo>
                  <a:pt x="1365762" y="447743"/>
                </a:lnTo>
                <a:lnTo>
                  <a:pt x="1408870" y="426324"/>
                </a:lnTo>
                <a:lnTo>
                  <a:pt x="1452490" y="405364"/>
                </a:lnTo>
                <a:lnTo>
                  <a:pt x="1496613" y="384868"/>
                </a:lnTo>
                <a:lnTo>
                  <a:pt x="1541233" y="364842"/>
                </a:lnTo>
                <a:lnTo>
                  <a:pt x="1586342" y="345291"/>
                </a:lnTo>
                <a:lnTo>
                  <a:pt x="1631932" y="326219"/>
                </a:lnTo>
                <a:lnTo>
                  <a:pt x="1677996" y="307633"/>
                </a:lnTo>
                <a:lnTo>
                  <a:pt x="1724526" y="289537"/>
                </a:lnTo>
                <a:lnTo>
                  <a:pt x="1771515" y="271936"/>
                </a:lnTo>
                <a:lnTo>
                  <a:pt x="1818955" y="254836"/>
                </a:lnTo>
                <a:lnTo>
                  <a:pt x="1866838" y="238241"/>
                </a:lnTo>
                <a:lnTo>
                  <a:pt x="1915157" y="222158"/>
                </a:lnTo>
                <a:lnTo>
                  <a:pt x="1963904" y="206591"/>
                </a:lnTo>
                <a:lnTo>
                  <a:pt x="2013072" y="191545"/>
                </a:lnTo>
                <a:lnTo>
                  <a:pt x="2062654" y="177025"/>
                </a:lnTo>
                <a:lnTo>
                  <a:pt x="2112641" y="163038"/>
                </a:lnTo>
                <a:lnTo>
                  <a:pt x="2163025" y="149587"/>
                </a:lnTo>
                <a:lnTo>
                  <a:pt x="2213801" y="136678"/>
                </a:lnTo>
                <a:lnTo>
                  <a:pt x="2264959" y="124317"/>
                </a:lnTo>
                <a:lnTo>
                  <a:pt x="2316492" y="112508"/>
                </a:lnTo>
                <a:lnTo>
                  <a:pt x="2368394" y="101256"/>
                </a:lnTo>
                <a:lnTo>
                  <a:pt x="2420655" y="90568"/>
                </a:lnTo>
                <a:lnTo>
                  <a:pt x="2473269" y="80447"/>
                </a:lnTo>
                <a:lnTo>
                  <a:pt x="2526228" y="70900"/>
                </a:lnTo>
                <a:lnTo>
                  <a:pt x="2579524" y="61931"/>
                </a:lnTo>
                <a:lnTo>
                  <a:pt x="2633150" y="53546"/>
                </a:lnTo>
                <a:lnTo>
                  <a:pt x="2687099" y="45749"/>
                </a:lnTo>
                <a:lnTo>
                  <a:pt x="2741362" y="38546"/>
                </a:lnTo>
                <a:lnTo>
                  <a:pt x="2795933" y="31943"/>
                </a:lnTo>
                <a:lnTo>
                  <a:pt x="2850803" y="25944"/>
                </a:lnTo>
                <a:lnTo>
                  <a:pt x="2905964" y="20554"/>
                </a:lnTo>
                <a:lnTo>
                  <a:pt x="2961411" y="15779"/>
                </a:lnTo>
                <a:lnTo>
                  <a:pt x="3017134" y="11624"/>
                </a:lnTo>
                <a:lnTo>
                  <a:pt x="3073127" y="8093"/>
                </a:lnTo>
                <a:lnTo>
                  <a:pt x="3129381" y="5193"/>
                </a:lnTo>
                <a:lnTo>
                  <a:pt x="3185889" y="2929"/>
                </a:lnTo>
                <a:lnTo>
                  <a:pt x="3242644" y="1305"/>
                </a:lnTo>
                <a:lnTo>
                  <a:pt x="3299638" y="327"/>
                </a:lnTo>
                <a:lnTo>
                  <a:pt x="3356864" y="0"/>
                </a:lnTo>
                <a:lnTo>
                  <a:pt x="3679444" y="0"/>
                </a:lnTo>
                <a:lnTo>
                  <a:pt x="3734864" y="311"/>
                </a:lnTo>
                <a:lnTo>
                  <a:pt x="3790127" y="1242"/>
                </a:lnTo>
                <a:lnTo>
                  <a:pt x="3845225" y="2789"/>
                </a:lnTo>
                <a:lnTo>
                  <a:pt x="3900149" y="4947"/>
                </a:lnTo>
                <a:lnTo>
                  <a:pt x="3954890" y="7714"/>
                </a:lnTo>
                <a:lnTo>
                  <a:pt x="4009440" y="11084"/>
                </a:lnTo>
                <a:lnTo>
                  <a:pt x="4063790" y="15055"/>
                </a:lnTo>
                <a:lnTo>
                  <a:pt x="4117930" y="19622"/>
                </a:lnTo>
                <a:lnTo>
                  <a:pt x="4171854" y="24781"/>
                </a:lnTo>
                <a:lnTo>
                  <a:pt x="4225551" y="30528"/>
                </a:lnTo>
                <a:lnTo>
                  <a:pt x="4279013" y="36859"/>
                </a:lnTo>
                <a:lnTo>
                  <a:pt x="4332232" y="43771"/>
                </a:lnTo>
                <a:lnTo>
                  <a:pt x="4385199" y="51259"/>
                </a:lnTo>
                <a:lnTo>
                  <a:pt x="4437904" y="59319"/>
                </a:lnTo>
                <a:lnTo>
                  <a:pt x="4490340" y="67948"/>
                </a:lnTo>
                <a:lnTo>
                  <a:pt x="4542498" y="77141"/>
                </a:lnTo>
                <a:lnTo>
                  <a:pt x="4594369" y="86895"/>
                </a:lnTo>
                <a:lnTo>
                  <a:pt x="4645944" y="97205"/>
                </a:lnTo>
                <a:lnTo>
                  <a:pt x="4697214" y="108068"/>
                </a:lnTo>
                <a:lnTo>
                  <a:pt x="4748172" y="119480"/>
                </a:lnTo>
                <a:lnTo>
                  <a:pt x="4798808" y="131436"/>
                </a:lnTo>
                <a:lnTo>
                  <a:pt x="4849113" y="143934"/>
                </a:lnTo>
                <a:lnTo>
                  <a:pt x="4899079" y="156968"/>
                </a:lnTo>
                <a:lnTo>
                  <a:pt x="4948698" y="170535"/>
                </a:lnTo>
                <a:lnTo>
                  <a:pt x="4997960" y="184631"/>
                </a:lnTo>
                <a:lnTo>
                  <a:pt x="5046857" y="199252"/>
                </a:lnTo>
                <a:lnTo>
                  <a:pt x="5095380" y="214394"/>
                </a:lnTo>
                <a:lnTo>
                  <a:pt x="5143520" y="230053"/>
                </a:lnTo>
                <a:lnTo>
                  <a:pt x="5191269" y="246225"/>
                </a:lnTo>
                <a:lnTo>
                  <a:pt x="5238619" y="262907"/>
                </a:lnTo>
                <a:lnTo>
                  <a:pt x="5285559" y="280094"/>
                </a:lnTo>
                <a:lnTo>
                  <a:pt x="5332083" y="297782"/>
                </a:lnTo>
                <a:lnTo>
                  <a:pt x="5378180" y="315967"/>
                </a:lnTo>
                <a:lnTo>
                  <a:pt x="5423843" y="334646"/>
                </a:lnTo>
                <a:lnTo>
                  <a:pt x="5469062" y="353814"/>
                </a:lnTo>
                <a:lnTo>
                  <a:pt x="5513829" y="373468"/>
                </a:lnTo>
                <a:lnTo>
                  <a:pt x="5558136" y="393604"/>
                </a:lnTo>
                <a:lnTo>
                  <a:pt x="5601973" y="414217"/>
                </a:lnTo>
                <a:lnTo>
                  <a:pt x="5645332" y="435303"/>
                </a:lnTo>
                <a:lnTo>
                  <a:pt x="5688204" y="456860"/>
                </a:lnTo>
                <a:lnTo>
                  <a:pt x="5730581" y="478882"/>
                </a:lnTo>
                <a:lnTo>
                  <a:pt x="5772453" y="501366"/>
                </a:lnTo>
                <a:lnTo>
                  <a:pt x="5813813" y="524308"/>
                </a:lnTo>
                <a:lnTo>
                  <a:pt x="5854651" y="547704"/>
                </a:lnTo>
                <a:lnTo>
                  <a:pt x="5894959" y="571550"/>
                </a:lnTo>
                <a:lnTo>
                  <a:pt x="5934728" y="595841"/>
                </a:lnTo>
                <a:lnTo>
                  <a:pt x="5973950" y="620575"/>
                </a:lnTo>
                <a:lnTo>
                  <a:pt x="6012615" y="645747"/>
                </a:lnTo>
                <a:lnTo>
                  <a:pt x="6050715" y="671354"/>
                </a:lnTo>
                <a:lnTo>
                  <a:pt x="6088241" y="697390"/>
                </a:lnTo>
                <a:lnTo>
                  <a:pt x="6125185" y="723853"/>
                </a:lnTo>
                <a:lnTo>
                  <a:pt x="6161538" y="750738"/>
                </a:lnTo>
                <a:lnTo>
                  <a:pt x="6197292" y="778041"/>
                </a:lnTo>
                <a:lnTo>
                  <a:pt x="6232437" y="805759"/>
                </a:lnTo>
                <a:lnTo>
                  <a:pt x="6266964" y="833887"/>
                </a:lnTo>
                <a:lnTo>
                  <a:pt x="6300866" y="862422"/>
                </a:lnTo>
                <a:lnTo>
                  <a:pt x="6334134" y="891360"/>
                </a:lnTo>
                <a:lnTo>
                  <a:pt x="6366758" y="920696"/>
                </a:lnTo>
                <a:lnTo>
                  <a:pt x="6398731" y="950427"/>
                </a:lnTo>
                <a:lnTo>
                  <a:pt x="6430043" y="980548"/>
                </a:lnTo>
                <a:lnTo>
                  <a:pt x="6460686" y="1011057"/>
                </a:lnTo>
                <a:lnTo>
                  <a:pt x="6490650" y="1041948"/>
                </a:lnTo>
                <a:lnTo>
                  <a:pt x="6519929" y="1073218"/>
                </a:lnTo>
                <a:lnTo>
                  <a:pt x="6548512" y="1104863"/>
                </a:lnTo>
                <a:lnTo>
                  <a:pt x="6576390" y="1136879"/>
                </a:lnTo>
                <a:lnTo>
                  <a:pt x="6603557" y="1169262"/>
                </a:lnTo>
                <a:lnTo>
                  <a:pt x="6630002" y="1202008"/>
                </a:lnTo>
                <a:lnTo>
                  <a:pt x="6655717" y="1235114"/>
                </a:lnTo>
                <a:lnTo>
                  <a:pt x="6680693" y="1268574"/>
                </a:lnTo>
                <a:lnTo>
                  <a:pt x="6704922" y="1302386"/>
                </a:lnTo>
                <a:lnTo>
                  <a:pt x="6728394" y="1336545"/>
                </a:lnTo>
                <a:lnTo>
                  <a:pt x="6751102" y="1371048"/>
                </a:lnTo>
                <a:lnTo>
                  <a:pt x="6773037" y="1405890"/>
                </a:lnTo>
                <a:lnTo>
                  <a:pt x="7184390" y="1405890"/>
                </a:lnTo>
                <a:lnTo>
                  <a:pt x="6875018" y="2298192"/>
                </a:lnTo>
                <a:lnTo>
                  <a:pt x="6038977" y="1405890"/>
                </a:lnTo>
                <a:lnTo>
                  <a:pt x="6450457" y="1405890"/>
                </a:lnTo>
                <a:lnTo>
                  <a:pt x="6428517" y="1371048"/>
                </a:lnTo>
                <a:lnTo>
                  <a:pt x="6405804" y="1336545"/>
                </a:lnTo>
                <a:lnTo>
                  <a:pt x="6382327" y="1302386"/>
                </a:lnTo>
                <a:lnTo>
                  <a:pt x="6358094" y="1268574"/>
                </a:lnTo>
                <a:lnTo>
                  <a:pt x="6333114" y="1235114"/>
                </a:lnTo>
                <a:lnTo>
                  <a:pt x="6307395" y="1202008"/>
                </a:lnTo>
                <a:lnTo>
                  <a:pt x="6280947" y="1169262"/>
                </a:lnTo>
                <a:lnTo>
                  <a:pt x="6253777" y="1136879"/>
                </a:lnTo>
                <a:lnTo>
                  <a:pt x="6225895" y="1104863"/>
                </a:lnTo>
                <a:lnTo>
                  <a:pt x="6197310" y="1073218"/>
                </a:lnTo>
                <a:lnTo>
                  <a:pt x="6168029" y="1041948"/>
                </a:lnTo>
                <a:lnTo>
                  <a:pt x="6138062" y="1011057"/>
                </a:lnTo>
                <a:lnTo>
                  <a:pt x="6107417" y="980548"/>
                </a:lnTo>
                <a:lnTo>
                  <a:pt x="6076103" y="950427"/>
                </a:lnTo>
                <a:lnTo>
                  <a:pt x="6044129" y="920696"/>
                </a:lnTo>
                <a:lnTo>
                  <a:pt x="6011503" y="891360"/>
                </a:lnTo>
                <a:lnTo>
                  <a:pt x="5978234" y="862422"/>
                </a:lnTo>
                <a:lnTo>
                  <a:pt x="5944331" y="833887"/>
                </a:lnTo>
                <a:lnTo>
                  <a:pt x="5909802" y="805759"/>
                </a:lnTo>
                <a:lnTo>
                  <a:pt x="5874657" y="778041"/>
                </a:lnTo>
                <a:lnTo>
                  <a:pt x="5838903" y="750738"/>
                </a:lnTo>
                <a:lnTo>
                  <a:pt x="5802549" y="723853"/>
                </a:lnTo>
                <a:lnTo>
                  <a:pt x="5765605" y="697390"/>
                </a:lnTo>
                <a:lnTo>
                  <a:pt x="5728078" y="671354"/>
                </a:lnTo>
                <a:lnTo>
                  <a:pt x="5689978" y="645747"/>
                </a:lnTo>
                <a:lnTo>
                  <a:pt x="5651313" y="620575"/>
                </a:lnTo>
                <a:lnTo>
                  <a:pt x="5612092" y="595841"/>
                </a:lnTo>
                <a:lnTo>
                  <a:pt x="5572324" y="571550"/>
                </a:lnTo>
                <a:lnTo>
                  <a:pt x="5532016" y="547704"/>
                </a:lnTo>
                <a:lnTo>
                  <a:pt x="5491179" y="524308"/>
                </a:lnTo>
                <a:lnTo>
                  <a:pt x="5449820" y="501366"/>
                </a:lnTo>
                <a:lnTo>
                  <a:pt x="5407948" y="478882"/>
                </a:lnTo>
                <a:lnTo>
                  <a:pt x="5365572" y="456860"/>
                </a:lnTo>
                <a:lnTo>
                  <a:pt x="5322701" y="435303"/>
                </a:lnTo>
                <a:lnTo>
                  <a:pt x="5279343" y="414217"/>
                </a:lnTo>
                <a:lnTo>
                  <a:pt x="5235507" y="393604"/>
                </a:lnTo>
                <a:lnTo>
                  <a:pt x="5191202" y="373468"/>
                </a:lnTo>
                <a:lnTo>
                  <a:pt x="5146436" y="353814"/>
                </a:lnTo>
                <a:lnTo>
                  <a:pt x="5101218" y="334646"/>
                </a:lnTo>
                <a:lnTo>
                  <a:pt x="5055557" y="315967"/>
                </a:lnTo>
                <a:lnTo>
                  <a:pt x="5009461" y="297782"/>
                </a:lnTo>
                <a:lnTo>
                  <a:pt x="4962940" y="280094"/>
                </a:lnTo>
                <a:lnTo>
                  <a:pt x="4916001" y="262907"/>
                </a:lnTo>
                <a:lnTo>
                  <a:pt x="4868653" y="246225"/>
                </a:lnTo>
                <a:lnTo>
                  <a:pt x="4820906" y="230053"/>
                </a:lnTo>
                <a:lnTo>
                  <a:pt x="4772767" y="214394"/>
                </a:lnTo>
                <a:lnTo>
                  <a:pt x="4724246" y="199252"/>
                </a:lnTo>
                <a:lnTo>
                  <a:pt x="4675350" y="184631"/>
                </a:lnTo>
                <a:lnTo>
                  <a:pt x="4626090" y="170535"/>
                </a:lnTo>
                <a:lnTo>
                  <a:pt x="4576473" y="156968"/>
                </a:lnTo>
                <a:lnTo>
                  <a:pt x="4526509" y="143934"/>
                </a:lnTo>
                <a:lnTo>
                  <a:pt x="4476205" y="131436"/>
                </a:lnTo>
                <a:lnTo>
                  <a:pt x="4425571" y="119480"/>
                </a:lnTo>
                <a:lnTo>
                  <a:pt x="4374615" y="108068"/>
                </a:lnTo>
                <a:lnTo>
                  <a:pt x="4323346" y="97205"/>
                </a:lnTo>
                <a:lnTo>
                  <a:pt x="4271773" y="86895"/>
                </a:lnTo>
                <a:lnTo>
                  <a:pt x="4219904" y="77141"/>
                </a:lnTo>
                <a:lnTo>
                  <a:pt x="4167747" y="67948"/>
                </a:lnTo>
                <a:lnTo>
                  <a:pt x="4115313" y="59319"/>
                </a:lnTo>
                <a:lnTo>
                  <a:pt x="4062609" y="51259"/>
                </a:lnTo>
                <a:lnTo>
                  <a:pt x="4009644" y="43771"/>
                </a:lnTo>
                <a:lnTo>
                  <a:pt x="3956426" y="36859"/>
                </a:lnTo>
                <a:lnTo>
                  <a:pt x="3902965" y="30528"/>
                </a:lnTo>
                <a:lnTo>
                  <a:pt x="3849269" y="24781"/>
                </a:lnTo>
                <a:lnTo>
                  <a:pt x="3795346" y="19622"/>
                </a:lnTo>
                <a:lnTo>
                  <a:pt x="3741206" y="15055"/>
                </a:lnTo>
                <a:lnTo>
                  <a:pt x="3686858" y="11084"/>
                </a:lnTo>
                <a:lnTo>
                  <a:pt x="3632309" y="7714"/>
                </a:lnTo>
                <a:lnTo>
                  <a:pt x="3577568" y="4947"/>
                </a:lnTo>
                <a:lnTo>
                  <a:pt x="3522644" y="2789"/>
                </a:lnTo>
                <a:lnTo>
                  <a:pt x="3467547" y="1242"/>
                </a:lnTo>
                <a:lnTo>
                  <a:pt x="3412284" y="311"/>
                </a:lnTo>
                <a:lnTo>
                  <a:pt x="3356864" y="0"/>
                </a:lnTo>
              </a:path>
            </a:pathLst>
          </a:custGeom>
          <a:solidFill>
            <a:srgbClr val="FFFF00"/>
          </a:solidFill>
          <a:ln w="19812">
            <a:solidFill>
              <a:schemeClr val="tx1"/>
            </a:solidFill>
          </a:ln>
        </p:spPr>
        <p:txBody>
          <a:bodyPr wrap="square" lIns="0" tIns="0" rIns="0" bIns="0" rtlCol="0"/>
          <a:lstStyle/>
          <a:p>
            <a:endParaRPr sz="1800"/>
          </a:p>
        </p:txBody>
      </p:sp>
      <p:sp>
        <p:nvSpPr>
          <p:cNvPr id="13" name="object 13"/>
          <p:cNvSpPr txBox="1"/>
          <p:nvPr/>
        </p:nvSpPr>
        <p:spPr>
          <a:xfrm>
            <a:off x="4984575" y="2269571"/>
            <a:ext cx="3900011" cy="655468"/>
          </a:xfrm>
          <a:prstGeom prst="rect">
            <a:avLst/>
          </a:prstGeom>
        </p:spPr>
        <p:txBody>
          <a:bodyPr vert="horz" wrap="square" lIns="0" tIns="9049" rIns="0" bIns="0" rtlCol="0">
            <a:spAutoFit/>
          </a:bodyPr>
          <a:lstStyle/>
          <a:p>
            <a:pPr marL="9525" marR="3810">
              <a:spcBef>
                <a:spcPts val="71"/>
              </a:spcBef>
            </a:pPr>
            <a:r>
              <a:rPr sz="2100" spc="-15" dirty="0">
                <a:latin typeface="Calibri"/>
                <a:cs typeface="Calibri"/>
              </a:rPr>
              <a:t>Readers </a:t>
            </a:r>
            <a:r>
              <a:rPr sz="2100" spc="-11" dirty="0">
                <a:latin typeface="Calibri"/>
                <a:cs typeface="Calibri"/>
              </a:rPr>
              <a:t>generally </a:t>
            </a:r>
            <a:r>
              <a:rPr sz="2100" spc="-23" dirty="0">
                <a:latin typeface="Calibri"/>
                <a:cs typeface="Calibri"/>
              </a:rPr>
              <a:t>prefer </a:t>
            </a:r>
            <a:r>
              <a:rPr sz="2100" spc="-15" dirty="0">
                <a:latin typeface="Calibri"/>
                <a:cs typeface="Calibri"/>
              </a:rPr>
              <a:t>to </a:t>
            </a:r>
            <a:r>
              <a:rPr sz="2100" spc="-4" dirty="0">
                <a:latin typeface="Calibri"/>
                <a:cs typeface="Calibri"/>
              </a:rPr>
              <a:t>descend  </a:t>
            </a:r>
            <a:r>
              <a:rPr sz="2100" spc="-15" dirty="0">
                <a:latin typeface="Calibri"/>
                <a:cs typeface="Calibri"/>
              </a:rPr>
              <a:t>from </a:t>
            </a:r>
            <a:r>
              <a:rPr sz="2100" spc="-8" dirty="0">
                <a:latin typeface="Calibri"/>
                <a:cs typeface="Calibri"/>
              </a:rPr>
              <a:t>higher </a:t>
            </a:r>
            <a:r>
              <a:rPr sz="2100" spc="-11" dirty="0">
                <a:latin typeface="Calibri"/>
                <a:cs typeface="Calibri"/>
              </a:rPr>
              <a:t>level </a:t>
            </a:r>
            <a:r>
              <a:rPr sz="2100" spc="-8" dirty="0">
                <a:latin typeface="Calibri"/>
                <a:cs typeface="Calibri"/>
              </a:rPr>
              <a:t>ideas </a:t>
            </a:r>
            <a:r>
              <a:rPr sz="2100" spc="-15" dirty="0">
                <a:latin typeface="Calibri"/>
                <a:cs typeface="Calibri"/>
              </a:rPr>
              <a:t>to</a:t>
            </a:r>
            <a:r>
              <a:rPr sz="2100" spc="53" dirty="0">
                <a:latin typeface="Calibri"/>
                <a:cs typeface="Calibri"/>
              </a:rPr>
              <a:t> </a:t>
            </a:r>
            <a:r>
              <a:rPr sz="2100" spc="-11" dirty="0">
                <a:latin typeface="Calibri"/>
                <a:cs typeface="Calibri"/>
              </a:rPr>
              <a:t>details.</a:t>
            </a:r>
            <a:endParaRPr sz="2100" dirty="0">
              <a:latin typeface="Calibri"/>
              <a:cs typeface="Calibri"/>
            </a:endParaRPr>
          </a:p>
        </p:txBody>
      </p:sp>
      <p:sp>
        <p:nvSpPr>
          <p:cNvPr id="15" name="object 3">
            <a:extLst>
              <a:ext uri="{FF2B5EF4-FFF2-40B4-BE49-F238E27FC236}">
                <a16:creationId xmlns:a16="http://schemas.microsoft.com/office/drawing/2014/main" id="{1DD38A80-478F-4D40-8E25-022408731FA5}"/>
              </a:ext>
            </a:extLst>
          </p:cNvPr>
          <p:cNvSpPr txBox="1"/>
          <p:nvPr/>
        </p:nvSpPr>
        <p:spPr>
          <a:xfrm>
            <a:off x="1857416" y="5346465"/>
            <a:ext cx="5228380" cy="931024"/>
          </a:xfrm>
          <a:prstGeom prst="rect">
            <a:avLst/>
          </a:prstGeom>
        </p:spPr>
        <p:txBody>
          <a:bodyPr vert="horz" wrap="square" lIns="0" tIns="45720" rIns="0" bIns="0" rtlCol="0">
            <a:spAutoFit/>
          </a:bodyPr>
          <a:lstStyle/>
          <a:p>
            <a:pPr marL="9525" marR="3810">
              <a:lnSpc>
                <a:spcPts val="2265"/>
              </a:lnSpc>
              <a:spcBef>
                <a:spcPts val="360"/>
              </a:spcBef>
            </a:pPr>
            <a:r>
              <a:rPr lang="sk-SK" sz="2100" spc="-4" dirty="0">
                <a:latin typeface="Calibri"/>
                <a:cs typeface="Calibri"/>
              </a:rPr>
              <a:t>T</a:t>
            </a:r>
            <a:r>
              <a:rPr lang="en-US" sz="2100" spc="-4" dirty="0" err="1">
                <a:latin typeface="Calibri"/>
                <a:cs typeface="Calibri"/>
              </a:rPr>
              <a:t>hink</a:t>
            </a:r>
            <a:r>
              <a:rPr lang="en-US" sz="2100" spc="-4" dirty="0">
                <a:latin typeface="Calibri"/>
                <a:cs typeface="Calibri"/>
              </a:rPr>
              <a:t> of your audience – who is reading you, and how to best fit in into the existing conversation of scholars in the field.</a:t>
            </a:r>
            <a:endParaRPr sz="2100" dirty="0">
              <a:latin typeface="Calibri"/>
              <a:cs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26AC64-8C94-6956-BE58-27BE8BC764AE}"/>
              </a:ext>
            </a:extLst>
          </p:cNvPr>
          <p:cNvSpPr>
            <a:spLocks noGrp="1"/>
          </p:cNvSpPr>
          <p:nvPr>
            <p:ph type="ftr" sz="quarter" idx="10"/>
          </p:nvPr>
        </p:nvSpPr>
        <p:spPr/>
        <p:txBody>
          <a:bodyPr/>
          <a:lstStyle/>
          <a:p>
            <a:r>
              <a:rPr lang="en-GB" noProof="0" dirty="0"/>
              <a:t>https://www.cwauthors.com/article/understanding-hedging-in-academic-writing</a:t>
            </a:r>
          </a:p>
        </p:txBody>
      </p:sp>
      <p:sp>
        <p:nvSpPr>
          <p:cNvPr id="3" name="Slide Number Placeholder 2">
            <a:extLst>
              <a:ext uri="{FF2B5EF4-FFF2-40B4-BE49-F238E27FC236}">
                <a16:creationId xmlns:a16="http://schemas.microsoft.com/office/drawing/2014/main" id="{5C178EB2-67FF-EE0E-7579-E9F3E06232F1}"/>
              </a:ext>
            </a:extLst>
          </p:cNvPr>
          <p:cNvSpPr>
            <a:spLocks noGrp="1"/>
          </p:cNvSpPr>
          <p:nvPr>
            <p:ph type="sldNum" sz="quarter" idx="11"/>
          </p:nvPr>
        </p:nvSpPr>
        <p:spPr/>
        <p:txBody>
          <a:bodyPr/>
          <a:lstStyle/>
          <a:p>
            <a:fld id="{0970407D-EE58-4A0B-824B-1D3AE42DD9CF}" type="slidenum">
              <a:rPr lang="en-GB" altLang="cs-CZ" noProof="0" smtClean="0"/>
              <a:pPr/>
              <a:t>60</a:t>
            </a:fld>
            <a:endParaRPr lang="en-GB" altLang="cs-CZ" noProof="0" dirty="0"/>
          </a:p>
        </p:txBody>
      </p:sp>
      <p:sp>
        <p:nvSpPr>
          <p:cNvPr id="4" name="Title 3">
            <a:extLst>
              <a:ext uri="{FF2B5EF4-FFF2-40B4-BE49-F238E27FC236}">
                <a16:creationId xmlns:a16="http://schemas.microsoft.com/office/drawing/2014/main" id="{B5164DE1-1954-BEFA-C055-25EC0CCFE4FA}"/>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7E122288-7F6B-83CE-E4B4-0C421D5A5A34}"/>
              </a:ext>
            </a:extLst>
          </p:cNvPr>
          <p:cNvPicPr>
            <a:picLocks noGrp="1" noChangeAspect="1"/>
          </p:cNvPicPr>
          <p:nvPr>
            <p:ph idx="1"/>
          </p:nvPr>
        </p:nvPicPr>
        <p:blipFill>
          <a:blip r:embed="rId3"/>
          <a:stretch>
            <a:fillRect/>
          </a:stretch>
        </p:blipFill>
        <p:spPr>
          <a:xfrm>
            <a:off x="537199" y="934065"/>
            <a:ext cx="8305580" cy="4989870"/>
          </a:xfrm>
        </p:spPr>
      </p:pic>
    </p:spTree>
    <p:extLst>
      <p:ext uri="{BB962C8B-B14F-4D97-AF65-F5344CB8AC3E}">
        <p14:creationId xmlns:p14="http://schemas.microsoft.com/office/powerpoint/2010/main" val="3017547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439FB2-D59C-5811-0A05-F4ED8752CAE7}"/>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A1630215-C08E-9C5C-4273-10F4F48CA5D5}"/>
              </a:ext>
            </a:extLst>
          </p:cNvPr>
          <p:cNvSpPr>
            <a:spLocks noGrp="1"/>
          </p:cNvSpPr>
          <p:nvPr>
            <p:ph type="sldNum" sz="quarter" idx="11"/>
          </p:nvPr>
        </p:nvSpPr>
        <p:spPr/>
        <p:txBody>
          <a:bodyPr/>
          <a:lstStyle/>
          <a:p>
            <a:fld id="{0970407D-EE58-4A0B-824B-1D3AE42DD9CF}" type="slidenum">
              <a:rPr lang="en-GB" altLang="cs-CZ" noProof="0" smtClean="0"/>
              <a:pPr/>
              <a:t>61</a:t>
            </a:fld>
            <a:endParaRPr lang="en-GB" altLang="cs-CZ" noProof="0" dirty="0"/>
          </a:p>
        </p:txBody>
      </p:sp>
      <p:sp>
        <p:nvSpPr>
          <p:cNvPr id="4" name="Title 3">
            <a:extLst>
              <a:ext uri="{FF2B5EF4-FFF2-40B4-BE49-F238E27FC236}">
                <a16:creationId xmlns:a16="http://schemas.microsoft.com/office/drawing/2014/main" id="{DC7A90AA-C5A8-0E21-F979-710932FE25CD}"/>
              </a:ext>
            </a:extLst>
          </p:cNvPr>
          <p:cNvSpPr>
            <a:spLocks noGrp="1"/>
          </p:cNvSpPr>
          <p:nvPr>
            <p:ph type="title"/>
          </p:nvPr>
        </p:nvSpPr>
        <p:spPr/>
        <p:txBody>
          <a:bodyPr/>
          <a:lstStyle/>
          <a:p>
            <a:r>
              <a:rPr lang="en-US" dirty="0"/>
              <a:t>Boosters</a:t>
            </a:r>
          </a:p>
        </p:txBody>
      </p:sp>
      <p:sp>
        <p:nvSpPr>
          <p:cNvPr id="5" name="Content Placeholder 4">
            <a:extLst>
              <a:ext uri="{FF2B5EF4-FFF2-40B4-BE49-F238E27FC236}">
                <a16:creationId xmlns:a16="http://schemas.microsoft.com/office/drawing/2014/main" id="{CF552504-65A0-7A85-06BE-22DD1FD4F780}"/>
              </a:ext>
            </a:extLst>
          </p:cNvPr>
          <p:cNvSpPr>
            <a:spLocks noGrp="1"/>
          </p:cNvSpPr>
          <p:nvPr>
            <p:ph idx="1"/>
          </p:nvPr>
        </p:nvSpPr>
        <p:spPr/>
        <p:txBody>
          <a:bodyPr/>
          <a:lstStyle/>
          <a:p>
            <a:pPr>
              <a:lnSpc>
                <a:spcPct val="100000"/>
              </a:lnSpc>
            </a:pPr>
            <a:r>
              <a:rPr lang="en-US" altLang="cs-CZ" sz="2400" dirty="0">
                <a:sym typeface="Wingdings" panose="05000000000000000000" pitchFamily="2" charset="2"/>
              </a:rPr>
              <a:t>Increase the force of statements</a:t>
            </a:r>
          </a:p>
          <a:p>
            <a:pPr>
              <a:lnSpc>
                <a:spcPct val="100000"/>
              </a:lnSpc>
            </a:pPr>
            <a:r>
              <a:rPr lang="en-US" altLang="cs-CZ" sz="2400" dirty="0"/>
              <a:t>Allow writers to express certainty (or strong probability), mark solidarity with a source or audience, show conviction in argument</a:t>
            </a:r>
          </a:p>
          <a:p>
            <a:pPr lvl="1">
              <a:buNone/>
            </a:pPr>
            <a:endParaRPr lang="en-US" altLang="cs-CZ" sz="2400" dirty="0"/>
          </a:p>
          <a:p>
            <a:pPr lvl="1">
              <a:buNone/>
            </a:pPr>
            <a:r>
              <a:rPr lang="en-US" altLang="cs-CZ" i="1" dirty="0"/>
              <a:t>	</a:t>
            </a:r>
            <a:r>
              <a:rPr lang="en-US" altLang="cs-CZ" sz="2100" i="1" dirty="0"/>
              <a:t>The </a:t>
            </a:r>
            <a:r>
              <a:rPr lang="en-US" altLang="cs-CZ" sz="2100" i="1" u="sng" dirty="0"/>
              <a:t>essential</a:t>
            </a:r>
            <a:r>
              <a:rPr lang="en-US" altLang="cs-CZ" sz="2100" i="1" dirty="0"/>
              <a:t> role of interference between coherent wave functions is </a:t>
            </a:r>
            <a:r>
              <a:rPr lang="en-US" altLang="cs-CZ" sz="2100" i="1" u="sng" dirty="0"/>
              <a:t>further strengthened</a:t>
            </a:r>
            <a:r>
              <a:rPr lang="en-US" altLang="cs-CZ" sz="2100" i="1" dirty="0"/>
              <a:t> by…</a:t>
            </a:r>
          </a:p>
          <a:p>
            <a:pPr lvl="1">
              <a:buNone/>
            </a:pPr>
            <a:r>
              <a:rPr lang="en-US" altLang="cs-CZ" sz="2100" i="1" dirty="0"/>
              <a:t>	This </a:t>
            </a:r>
            <a:r>
              <a:rPr lang="en-US" altLang="cs-CZ" sz="2100" i="1" u="sng" dirty="0"/>
              <a:t>clearly indicates</a:t>
            </a:r>
            <a:r>
              <a:rPr lang="en-US" altLang="cs-CZ" sz="2100" i="1" dirty="0"/>
              <a:t> that attractive interactions alone cannot explain…</a:t>
            </a:r>
          </a:p>
          <a:p>
            <a:pPr>
              <a:lnSpc>
                <a:spcPct val="100000"/>
              </a:lnSpc>
            </a:pPr>
            <a:endParaRPr lang="en-US" sz="2400" dirty="0"/>
          </a:p>
        </p:txBody>
      </p:sp>
    </p:spTree>
    <p:extLst>
      <p:ext uri="{BB962C8B-B14F-4D97-AF65-F5344CB8AC3E}">
        <p14:creationId xmlns:p14="http://schemas.microsoft.com/office/powerpoint/2010/main" val="3439396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3F5E84-1DE3-3274-8D5A-F718C9AE6C5D}"/>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Slide Number Placeholder 2">
            <a:extLst>
              <a:ext uri="{FF2B5EF4-FFF2-40B4-BE49-F238E27FC236}">
                <a16:creationId xmlns:a16="http://schemas.microsoft.com/office/drawing/2014/main" id="{8DB36D1B-3F1F-67A5-1422-4F4D60D4A623}"/>
              </a:ext>
            </a:extLst>
          </p:cNvPr>
          <p:cNvSpPr>
            <a:spLocks noGrp="1"/>
          </p:cNvSpPr>
          <p:nvPr>
            <p:ph type="sldNum" sz="quarter" idx="11"/>
          </p:nvPr>
        </p:nvSpPr>
        <p:spPr/>
        <p:txBody>
          <a:bodyPr/>
          <a:lstStyle/>
          <a:p>
            <a:fld id="{0970407D-EE58-4A0B-824B-1D3AE42DD9CF}" type="slidenum">
              <a:rPr lang="en-GB" altLang="cs-CZ" noProof="0" smtClean="0"/>
              <a:pPr/>
              <a:t>62</a:t>
            </a:fld>
            <a:endParaRPr lang="en-GB" altLang="cs-CZ" noProof="0" dirty="0"/>
          </a:p>
        </p:txBody>
      </p:sp>
      <p:sp>
        <p:nvSpPr>
          <p:cNvPr id="4" name="Title 3">
            <a:extLst>
              <a:ext uri="{FF2B5EF4-FFF2-40B4-BE49-F238E27FC236}">
                <a16:creationId xmlns:a16="http://schemas.microsoft.com/office/drawing/2014/main" id="{E947FD65-9DD9-23AE-7A0F-54F0633C82AB}"/>
              </a:ext>
            </a:extLst>
          </p:cNvPr>
          <p:cNvSpPr>
            <a:spLocks noGrp="1"/>
          </p:cNvSpPr>
          <p:nvPr>
            <p:ph type="title"/>
          </p:nvPr>
        </p:nvSpPr>
        <p:spPr/>
        <p:txBody>
          <a:bodyPr/>
          <a:lstStyle/>
          <a:p>
            <a:r>
              <a:rPr lang="en-US" dirty="0"/>
              <a:t>Avoid making strong claims</a:t>
            </a:r>
          </a:p>
        </p:txBody>
      </p:sp>
      <p:sp>
        <p:nvSpPr>
          <p:cNvPr id="5" name="Content Placeholder 4">
            <a:extLst>
              <a:ext uri="{FF2B5EF4-FFF2-40B4-BE49-F238E27FC236}">
                <a16:creationId xmlns:a16="http://schemas.microsoft.com/office/drawing/2014/main" id="{6A71FFB8-89F8-2C59-EBA6-2471B9194F8E}"/>
              </a:ext>
            </a:extLst>
          </p:cNvPr>
          <p:cNvSpPr>
            <a:spLocks noGrp="1"/>
          </p:cNvSpPr>
          <p:nvPr>
            <p:ph idx="1"/>
          </p:nvPr>
        </p:nvSpPr>
        <p:spPr/>
        <p:txBody>
          <a:bodyPr/>
          <a:lstStyle/>
          <a:p>
            <a:r>
              <a:rPr lang="en-US" sz="1800" dirty="0">
                <a:effectLst/>
                <a:latin typeface="Arial" panose="020B0604020202020204" pitchFamily="34" charset="0"/>
                <a:ea typeface="MS Mincho" panose="02020609040205080304" pitchFamily="49" charset="-128"/>
                <a:cs typeface="Times New Roman" panose="02020603050405020304" pitchFamily="18" charset="0"/>
              </a:rPr>
              <a:t>This literature review aims to provide </a:t>
            </a:r>
            <a:r>
              <a:rPr lang="en-US" sz="1800" dirty="0">
                <a:solidFill>
                  <a:schemeClr val="accent1"/>
                </a:solidFill>
                <a:effectLst/>
                <a:latin typeface="Arial" panose="020B0604020202020204" pitchFamily="34" charset="0"/>
                <a:ea typeface="MS Mincho" panose="02020609040205080304" pitchFamily="49" charset="-128"/>
                <a:cs typeface="Times New Roman" panose="02020603050405020304" pitchFamily="18" charset="0"/>
              </a:rPr>
              <a:t>a comprehensive overview of the current state of research </a:t>
            </a:r>
            <a:r>
              <a:rPr lang="en-US" sz="1800" dirty="0">
                <a:effectLst/>
                <a:latin typeface="Arial" panose="020B0604020202020204" pitchFamily="34" charset="0"/>
                <a:ea typeface="MS Mincho" panose="02020609040205080304" pitchFamily="49" charset="-128"/>
                <a:cs typeface="Times New Roman" panose="02020603050405020304" pitchFamily="18" charset="0"/>
              </a:rPr>
              <a:t>…</a:t>
            </a: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rPr>
              <a:t>I would conduct further research as mentioned </a:t>
            </a:r>
            <a:r>
              <a:rPr lang="en-US" sz="1800" dirty="0">
                <a:solidFill>
                  <a:schemeClr val="accent1"/>
                </a:solidFill>
                <a:effectLst/>
                <a:latin typeface="Arial" panose="020B0604020202020204" pitchFamily="34" charset="0"/>
                <a:ea typeface="MS Mincho" panose="02020609040205080304" pitchFamily="49" charset="-128"/>
              </a:rPr>
              <a:t>to erase any doubts </a:t>
            </a:r>
            <a:r>
              <a:rPr lang="en-US" sz="1800" dirty="0">
                <a:effectLst/>
                <a:latin typeface="Arial" panose="020B0604020202020204" pitchFamily="34" charset="0"/>
                <a:ea typeface="MS Mincho" panose="02020609040205080304" pitchFamily="49" charset="-128"/>
              </a:rPr>
              <a:t>about partial moderating factors because just CSR in itself contains a broad spectrum of constructs. </a:t>
            </a:r>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US" sz="1800" dirty="0">
              <a:effectLst/>
              <a:latin typeface="Arial" panose="020B0604020202020204" pitchFamily="34" charset="0"/>
              <a:ea typeface="MS Mincho" panose="02020609040205080304" pitchFamily="49" charset="-128"/>
              <a:cs typeface="Times New Roman" panose="02020603050405020304" pitchFamily="18" charset="0"/>
            </a:endParaRPr>
          </a:p>
          <a:p>
            <a:r>
              <a:rPr lang="en-US" sz="1800" dirty="0">
                <a:effectLst/>
                <a:latin typeface="Arial" panose="020B0604020202020204" pitchFamily="34" charset="0"/>
                <a:ea typeface="MS Mincho" panose="02020609040205080304" pitchFamily="49" charset="-128"/>
                <a:cs typeface="Times New Roman" panose="02020603050405020304" pitchFamily="18" charset="0"/>
              </a:rPr>
              <a:t>In my opinion, </a:t>
            </a:r>
            <a:r>
              <a:rPr lang="en-US" sz="1800" dirty="0">
                <a:solidFill>
                  <a:schemeClr val="accent1"/>
                </a:solidFill>
                <a:effectLst/>
                <a:latin typeface="Arial" panose="020B0604020202020204" pitchFamily="34" charset="0"/>
                <a:ea typeface="MS Mincho" panose="02020609040205080304" pitchFamily="49" charset="-128"/>
                <a:cs typeface="Times New Roman" panose="02020603050405020304" pitchFamily="18" charset="0"/>
              </a:rPr>
              <a:t>the influence </a:t>
            </a:r>
            <a:r>
              <a:rPr lang="en-US" sz="1800" dirty="0">
                <a:effectLst/>
                <a:latin typeface="Arial" panose="020B0604020202020204" pitchFamily="34" charset="0"/>
                <a:ea typeface="MS Mincho" panose="02020609040205080304" pitchFamily="49" charset="-128"/>
                <a:cs typeface="Times New Roman" panose="02020603050405020304" pitchFamily="18" charset="0"/>
              </a:rPr>
              <a:t>of COVID-19 on air transport </a:t>
            </a:r>
            <a:r>
              <a:rPr lang="en-US" sz="1800" dirty="0">
                <a:solidFill>
                  <a:schemeClr val="accent1"/>
                </a:solidFill>
                <a:effectLst/>
                <a:latin typeface="Arial" panose="020B0604020202020204" pitchFamily="34" charset="0"/>
                <a:ea typeface="MS Mincho" panose="02020609040205080304" pitchFamily="49" charset="-128"/>
                <a:cs typeface="Times New Roman" panose="02020603050405020304" pitchFamily="18" charset="0"/>
              </a:rPr>
              <a:t>is clear</a:t>
            </a:r>
            <a:r>
              <a:rPr lang="en-US" sz="1800" dirty="0">
                <a:effectLst/>
                <a:latin typeface="Arial" panose="020B0604020202020204" pitchFamily="34" charset="0"/>
                <a:ea typeface="MS Mincho" panose="02020609040205080304" pitchFamily="49" charset="-128"/>
                <a:cs typeface="Times New Roman" panose="02020603050405020304" pitchFamily="18" charset="0"/>
              </a:rPr>
              <a:t>. </a:t>
            </a:r>
          </a:p>
          <a:p>
            <a:endParaRPr lang="en-US" sz="1800" dirty="0">
              <a:latin typeface="Arial" panose="020B0604020202020204" pitchFamily="34" charset="0"/>
              <a:ea typeface="MS Mincho" panose="02020609040205080304" pitchFamily="49" charset="-128"/>
              <a:cs typeface="Times New Roman" panose="02020603050405020304" pitchFamily="18" charset="0"/>
            </a:endParaRPr>
          </a:p>
          <a:p>
            <a:r>
              <a:rPr lang="en-US" sz="1800" dirty="0">
                <a:latin typeface="Arial" panose="020B0604020202020204" pitchFamily="34" charset="0"/>
                <a:ea typeface="MS Mincho" panose="02020609040205080304" pitchFamily="49" charset="-128"/>
                <a:cs typeface="Times New Roman" panose="02020603050405020304" pitchFamily="18" charset="0"/>
              </a:rPr>
              <a:t>This literature review informs about </a:t>
            </a:r>
            <a:r>
              <a:rPr lang="en-US" sz="1800" dirty="0">
                <a:solidFill>
                  <a:schemeClr val="accent1"/>
                </a:solidFill>
                <a:latin typeface="Arial" panose="020B0604020202020204" pitchFamily="34" charset="0"/>
                <a:ea typeface="MS Mincho" panose="02020609040205080304" pitchFamily="49" charset="-128"/>
                <a:cs typeface="Times New Roman" panose="02020603050405020304" pitchFamily="18" charset="0"/>
              </a:rPr>
              <a:t>all possible obstacles </a:t>
            </a:r>
            <a:r>
              <a:rPr lang="en-US" sz="1800" dirty="0">
                <a:latin typeface="Arial" panose="020B0604020202020204" pitchFamily="34" charset="0"/>
                <a:ea typeface="MS Mincho" panose="02020609040205080304" pitchFamily="49" charset="-128"/>
                <a:cs typeface="Times New Roman" panose="02020603050405020304" pitchFamily="18" charset="0"/>
              </a:rPr>
              <a:t>derived from wrong product consumption.</a:t>
            </a:r>
          </a:p>
          <a:p>
            <a:endParaRPr lang="en-US" dirty="0"/>
          </a:p>
        </p:txBody>
      </p:sp>
    </p:spTree>
    <p:extLst>
      <p:ext uri="{BB962C8B-B14F-4D97-AF65-F5344CB8AC3E}">
        <p14:creationId xmlns:p14="http://schemas.microsoft.com/office/powerpoint/2010/main" val="29085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0655403-D088-C38E-2AC3-5235AEE1E4E7}"/>
              </a:ext>
            </a:extLst>
          </p:cNvPr>
          <p:cNvSpPr>
            <a:spLocks noGrp="1"/>
          </p:cNvSpPr>
          <p:nvPr>
            <p:ph type="pic" sz="quarter" idx="12"/>
          </p:nvPr>
        </p:nvSpPr>
        <p:spPr/>
        <p:txBody>
          <a:bodyPr/>
          <a:lstStyle/>
          <a:p>
            <a:endParaRPr lang="en-US"/>
          </a:p>
        </p:txBody>
      </p:sp>
      <p:sp>
        <p:nvSpPr>
          <p:cNvPr id="3" name="Podnadpis 2"/>
          <p:cNvSpPr>
            <a:spLocks noGrp="1"/>
          </p:cNvSpPr>
          <p:nvPr>
            <p:ph type="body" sz="quarter" idx="13"/>
          </p:nvPr>
        </p:nvSpPr>
        <p:spPr/>
        <p:txBody>
          <a:bodyPr spcFirstLastPara="1" vert="horz" wrap="square" lIns="68580" tIns="34290" rIns="68580" bIns="34290" rtlCol="0" anchor="t" anchorCtr="0">
            <a:normAutofit/>
          </a:bodyPr>
          <a:lstStyle/>
          <a:p>
            <a:r>
              <a:rPr lang="cs-CZ" sz="2000" dirty="0">
                <a:hlinkClick r:id="rId2">
                  <a:extLst>
                    <a:ext uri="{A12FA001-AC4F-418D-AE19-62706E023703}">
                      <ahyp:hlinkClr xmlns:ahyp="http://schemas.microsoft.com/office/drawing/2018/hyperlinkcolor" val="tx"/>
                    </a:ext>
                  </a:extLst>
                </a:hlinkClick>
              </a:rPr>
              <a:t>https://www.econ.muni.cz/en/library</a:t>
            </a:r>
            <a:endParaRPr lang="en-US" sz="2000" dirty="0"/>
          </a:p>
          <a:p>
            <a:endParaRPr lang="cs-CZ" sz="2000" dirty="0"/>
          </a:p>
        </p:txBody>
      </p:sp>
      <p:sp>
        <p:nvSpPr>
          <p:cNvPr id="2" name="Nadpis 1"/>
          <p:cNvSpPr>
            <a:spLocks noGrp="1"/>
          </p:cNvSpPr>
          <p:nvPr>
            <p:ph type="ctrTitle" idx="4294967295"/>
          </p:nvPr>
        </p:nvSpPr>
        <p:spPr>
          <a:xfrm>
            <a:off x="0" y="192088"/>
            <a:ext cx="9034272" cy="1466850"/>
          </a:xfrm>
        </p:spPr>
        <p:txBody>
          <a:bodyPr>
            <a:normAutofit/>
          </a:bodyPr>
          <a:lstStyle/>
          <a:p>
            <a:r>
              <a:rPr lang="en-GB" dirty="0">
                <a:solidFill>
                  <a:schemeClr val="bg1"/>
                </a:solidFill>
                <a:cs typeface="Calibri Light"/>
              </a:rPr>
              <a:t>Scientific information </a:t>
            </a:r>
            <a:br>
              <a:rPr lang="en-GB" dirty="0">
                <a:solidFill>
                  <a:schemeClr val="bg1"/>
                </a:solidFill>
                <a:cs typeface="Calibri Light"/>
              </a:rPr>
            </a:br>
            <a:r>
              <a:rPr lang="en-GB" dirty="0">
                <a:solidFill>
                  <a:schemeClr val="bg1"/>
                </a:solidFill>
                <a:cs typeface="Calibri Light"/>
              </a:rPr>
              <a:t>at ECON MUNI</a:t>
            </a:r>
          </a:p>
        </p:txBody>
      </p:sp>
      <p:pic>
        <p:nvPicPr>
          <p:cNvPr id="4" name="Picture 3">
            <a:extLst>
              <a:ext uri="{FF2B5EF4-FFF2-40B4-BE49-F238E27FC236}">
                <a16:creationId xmlns:a16="http://schemas.microsoft.com/office/drawing/2014/main" id="{77E4D992-F748-4018-A0AC-3693ADA376A7}"/>
              </a:ext>
            </a:extLst>
          </p:cNvPr>
          <p:cNvPicPr>
            <a:picLocks noChangeAspect="1"/>
          </p:cNvPicPr>
          <p:nvPr/>
        </p:nvPicPr>
        <p:blipFill>
          <a:blip r:embed="rId3"/>
          <a:stretch>
            <a:fillRect/>
          </a:stretch>
        </p:blipFill>
        <p:spPr>
          <a:xfrm>
            <a:off x="457704" y="1125131"/>
            <a:ext cx="7789200" cy="4061956"/>
          </a:xfrm>
          <a:prstGeom prst="rect">
            <a:avLst/>
          </a:prstGeom>
        </p:spPr>
      </p:pic>
    </p:spTree>
    <p:extLst>
      <p:ext uri="{BB962C8B-B14F-4D97-AF65-F5344CB8AC3E}">
        <p14:creationId xmlns:p14="http://schemas.microsoft.com/office/powerpoint/2010/main" val="37995230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3FA20-A9A3-4B8F-A7AD-66F2C73137C5}"/>
              </a:ext>
            </a:extLst>
          </p:cNvPr>
          <p:cNvSpPr>
            <a:spLocks noGrp="1"/>
          </p:cNvSpPr>
          <p:nvPr>
            <p:ph type="title"/>
          </p:nvPr>
        </p:nvSpPr>
        <p:spPr>
          <a:xfrm>
            <a:off x="311700" y="593367"/>
            <a:ext cx="8520600" cy="890876"/>
          </a:xfrm>
        </p:spPr>
        <p:txBody>
          <a:bodyPr>
            <a:normAutofit/>
          </a:bodyPr>
          <a:lstStyle/>
          <a:p>
            <a:r>
              <a:rPr lang="en-US" dirty="0"/>
              <a:t>Remote access to electronic resources </a:t>
            </a:r>
            <a:br>
              <a:rPr lang="en-US" dirty="0"/>
            </a:br>
            <a:r>
              <a:rPr lang="en-US" dirty="0"/>
              <a:t>(outside </a:t>
            </a:r>
            <a:r>
              <a:rPr lang="en-US" dirty="0" err="1"/>
              <a:t>eduroam</a:t>
            </a:r>
            <a:r>
              <a:rPr lang="en-US" dirty="0"/>
              <a:t> network)</a:t>
            </a:r>
            <a:endParaRPr lang="cs-CZ" dirty="0"/>
          </a:p>
        </p:txBody>
      </p:sp>
      <p:sp>
        <p:nvSpPr>
          <p:cNvPr id="3" name="Content Placeholder 2">
            <a:extLst>
              <a:ext uri="{FF2B5EF4-FFF2-40B4-BE49-F238E27FC236}">
                <a16:creationId xmlns:a16="http://schemas.microsoft.com/office/drawing/2014/main" id="{8E2ADF0B-1FFF-47C0-8B67-8182D01E438C}"/>
              </a:ext>
            </a:extLst>
          </p:cNvPr>
          <p:cNvSpPr>
            <a:spLocks noGrp="1"/>
          </p:cNvSpPr>
          <p:nvPr>
            <p:ph idx="1"/>
          </p:nvPr>
        </p:nvSpPr>
        <p:spPr/>
        <p:txBody>
          <a:bodyPr/>
          <a:lstStyle/>
          <a:p>
            <a:pPr marL="114300" indent="0">
              <a:buNone/>
            </a:pPr>
            <a:endParaRPr lang="en-US" b="1" dirty="0">
              <a:hlinkClick r:id="rId2"/>
            </a:endParaRPr>
          </a:p>
          <a:p>
            <a:pPr marL="114300" indent="0">
              <a:buNone/>
            </a:pPr>
            <a:r>
              <a:rPr lang="en-US" b="1" dirty="0">
                <a:hlinkClick r:id="rId2"/>
              </a:rPr>
              <a:t>https://ezdroje.muni.cz/vzdaleny_pristup/?lang=en</a:t>
            </a:r>
            <a:endParaRPr lang="en-US" b="1" dirty="0"/>
          </a:p>
          <a:p>
            <a:pPr marL="114300" indent="0">
              <a:buNone/>
            </a:pPr>
            <a:endParaRPr lang="en-US" b="1" dirty="0"/>
          </a:p>
          <a:p>
            <a:pPr marL="114300" indent="0">
              <a:buNone/>
            </a:pPr>
            <a:r>
              <a:rPr lang="en-US" b="1" dirty="0"/>
              <a:t>To use a remote access please choose one of these options:</a:t>
            </a:r>
          </a:p>
          <a:p>
            <a:endParaRPr lang="en-US" b="1" dirty="0"/>
          </a:p>
          <a:p>
            <a:r>
              <a:rPr lang="en-US" b="1" dirty="0"/>
              <a:t>Use links to the EIZ only from the Portal of electronic resources.</a:t>
            </a:r>
            <a:r>
              <a:rPr lang="en-US" dirty="0"/>
              <a:t> </a:t>
            </a:r>
            <a:r>
              <a:rPr lang="en-US" i="1" dirty="0"/>
              <a:t>After clicking to a link you will be prompted to sign in with your UCO and password; if these data are valid, you will be automatically redirected to a required EIZ and will be able to work with it immediately). </a:t>
            </a:r>
          </a:p>
          <a:p>
            <a:endParaRPr lang="en-US" b="1" dirty="0"/>
          </a:p>
          <a:p>
            <a:r>
              <a:rPr lang="en-US" b="1" dirty="0"/>
              <a:t>Set up a VPN on your computer</a:t>
            </a:r>
            <a:r>
              <a:rPr lang="en-US" dirty="0"/>
              <a:t> (see </a:t>
            </a:r>
            <a:r>
              <a:rPr lang="en-US" dirty="0">
                <a:hlinkClick r:id="rId3"/>
              </a:rPr>
              <a:t>OpenVPN</a:t>
            </a:r>
            <a:r>
              <a:rPr lang="en-US" dirty="0"/>
              <a:t>). </a:t>
            </a:r>
            <a:r>
              <a:rPr lang="en-US" i="1" dirty="0"/>
              <a:t>Recommended for frequent and intensive work with the resources. </a:t>
            </a:r>
          </a:p>
          <a:p>
            <a:endParaRPr lang="cs-CZ" dirty="0"/>
          </a:p>
        </p:txBody>
      </p:sp>
    </p:spTree>
    <p:extLst>
      <p:ext uri="{BB962C8B-B14F-4D97-AF65-F5344CB8AC3E}">
        <p14:creationId xmlns:p14="http://schemas.microsoft.com/office/powerpoint/2010/main" val="3656183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p:txBody>
          <a:bodyPr/>
          <a:lstStyle/>
          <a:p>
            <a:r>
              <a:rPr lang="en-GB" sz="3600" dirty="0">
                <a:cs typeface="Calibri Light"/>
              </a:rPr>
              <a:t>University Library Catalogue</a:t>
            </a:r>
            <a:endParaRPr lang="en-GB" dirty="0">
              <a:cs typeface="Calibri Light"/>
            </a:endParaRPr>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p:txBody>
          <a:bodyPr spcFirstLastPara="1" vert="horz" wrap="square" lIns="68580" tIns="34290" rIns="68580" bIns="34290" rtlCol="0" anchor="t" anchorCtr="0">
            <a:normAutofit lnSpcReduction="10000"/>
          </a:bodyPr>
          <a:lstStyle/>
          <a:p>
            <a:pPr marL="0" indent="0">
              <a:lnSpc>
                <a:spcPct val="150000"/>
              </a:lnSpc>
              <a:buNone/>
            </a:pPr>
            <a:r>
              <a:rPr lang="en-GB" sz="2700" dirty="0">
                <a:cs typeface="Calibri"/>
                <a:hlinkClick r:id="rId2"/>
              </a:rPr>
              <a:t>katalog.muni.cz</a:t>
            </a:r>
            <a:endParaRPr lang="en-GB" sz="2700" dirty="0">
              <a:cs typeface="Calibri"/>
            </a:endParaRPr>
          </a:p>
          <a:p>
            <a:pPr>
              <a:lnSpc>
                <a:spcPct val="150000"/>
              </a:lnSpc>
            </a:pPr>
            <a:r>
              <a:rPr lang="en-GB" sz="2700" dirty="0">
                <a:cs typeface="Calibri"/>
              </a:rPr>
              <a:t>Records of all paper books</a:t>
            </a:r>
            <a:endParaRPr lang="en-GB" dirty="0">
              <a:cs typeface="Calibri"/>
            </a:endParaRPr>
          </a:p>
          <a:p>
            <a:pPr lvl="2">
              <a:lnSpc>
                <a:spcPct val="150000"/>
              </a:lnSpc>
            </a:pPr>
            <a:r>
              <a:rPr lang="en-GB" sz="2400" dirty="0">
                <a:cs typeface="Calibri"/>
              </a:rPr>
              <a:t>With links to scanned versions (e-loans)</a:t>
            </a:r>
          </a:p>
          <a:p>
            <a:pPr>
              <a:lnSpc>
                <a:spcPct val="150000"/>
              </a:lnSpc>
            </a:pPr>
            <a:r>
              <a:rPr lang="en-GB" sz="2700" dirty="0">
                <a:cs typeface="Calibri"/>
              </a:rPr>
              <a:t>Records of permanently acquired e-books</a:t>
            </a:r>
          </a:p>
          <a:p>
            <a:pPr lvl="2">
              <a:lnSpc>
                <a:spcPct val="150000"/>
              </a:lnSpc>
            </a:pPr>
            <a:r>
              <a:rPr lang="en-GB" sz="2400" dirty="0">
                <a:cs typeface="Calibri"/>
              </a:rPr>
              <a:t>With links to full text</a:t>
            </a:r>
          </a:p>
          <a:p>
            <a:pPr>
              <a:lnSpc>
                <a:spcPct val="150000"/>
              </a:lnSpc>
            </a:pPr>
            <a:r>
              <a:rPr lang="en-GB" sz="2700" dirty="0">
                <a:cs typeface="Calibri"/>
              </a:rPr>
              <a:t>English interface</a:t>
            </a:r>
          </a:p>
          <a:p>
            <a:pPr lvl="2">
              <a:lnSpc>
                <a:spcPct val="150000"/>
              </a:lnSpc>
            </a:pPr>
            <a:r>
              <a:rPr lang="en-GB" sz="2400" dirty="0">
                <a:cs typeface="Calibri"/>
              </a:rPr>
              <a:t>And English written books filter</a:t>
            </a:r>
          </a:p>
        </p:txBody>
      </p:sp>
    </p:spTree>
    <p:extLst>
      <p:ext uri="{BB962C8B-B14F-4D97-AF65-F5344CB8AC3E}">
        <p14:creationId xmlns:p14="http://schemas.microsoft.com/office/powerpoint/2010/main" val="3159925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a:xfrm>
            <a:off x="540000" y="720000"/>
            <a:ext cx="8604000" cy="451576"/>
          </a:xfrm>
        </p:spPr>
        <p:txBody>
          <a:bodyPr/>
          <a:lstStyle/>
          <a:p>
            <a:r>
              <a:rPr lang="en-GB" sz="3600" dirty="0">
                <a:cs typeface="Calibri Light"/>
              </a:rPr>
              <a:t>University Discovery Service (EBSCO)</a:t>
            </a:r>
            <a:endParaRPr lang="en-GB" dirty="0">
              <a:cs typeface="Calibri Light"/>
            </a:endParaRPr>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a:xfrm>
            <a:off x="628650" y="1444752"/>
            <a:ext cx="7886700" cy="5129784"/>
          </a:xfrm>
        </p:spPr>
        <p:txBody>
          <a:bodyPr spcFirstLastPara="1" vert="horz" wrap="square" lIns="68580" tIns="34290" rIns="68580" bIns="34290" rtlCol="0" anchor="t" anchorCtr="0">
            <a:normAutofit/>
          </a:bodyPr>
          <a:lstStyle/>
          <a:p>
            <a:pPr marL="0" indent="0">
              <a:lnSpc>
                <a:spcPct val="150000"/>
              </a:lnSpc>
              <a:buNone/>
            </a:pPr>
            <a:r>
              <a:rPr lang="en-GB" sz="2700" dirty="0">
                <a:cs typeface="Calibri"/>
                <a:hlinkClick r:id="rId2"/>
              </a:rPr>
              <a:t>discovery.muni.cz</a:t>
            </a:r>
          </a:p>
          <a:p>
            <a:pPr>
              <a:lnSpc>
                <a:spcPct val="150000"/>
              </a:lnSpc>
            </a:pPr>
            <a:r>
              <a:rPr lang="en-GB" sz="2700" dirty="0">
                <a:cs typeface="Calibri"/>
              </a:rPr>
              <a:t>Searches within almost all subscribed journals</a:t>
            </a:r>
            <a:endParaRPr lang="en-GB" dirty="0">
              <a:ea typeface="Calibri"/>
              <a:cs typeface="Calibri"/>
            </a:endParaRPr>
          </a:p>
          <a:p>
            <a:pPr lvl="2">
              <a:lnSpc>
                <a:spcPct val="150000"/>
              </a:lnSpc>
            </a:pPr>
            <a:r>
              <a:rPr lang="en-GB" sz="2400" dirty="0">
                <a:cs typeface="Calibri"/>
              </a:rPr>
              <a:t>And offers link to the articles' full texts</a:t>
            </a:r>
            <a:endParaRPr lang="en-GB" dirty="0"/>
          </a:p>
          <a:p>
            <a:pPr>
              <a:lnSpc>
                <a:spcPct val="150000"/>
              </a:lnSpc>
            </a:pPr>
            <a:r>
              <a:rPr lang="en-GB" sz="2700" dirty="0">
                <a:cs typeface="Calibri"/>
              </a:rPr>
              <a:t>Indexes books &amp; e-books from Discovery as well</a:t>
            </a:r>
            <a:endParaRPr lang="en-GB" dirty="0"/>
          </a:p>
          <a:p>
            <a:pPr lvl="2">
              <a:lnSpc>
                <a:spcPct val="150000"/>
              </a:lnSpc>
            </a:pPr>
            <a:r>
              <a:rPr lang="en-GB" sz="2400" dirty="0">
                <a:cs typeface="Calibri"/>
              </a:rPr>
              <a:t>Additionally offers subscribed e-books</a:t>
            </a:r>
            <a:endParaRPr lang="en-GB" dirty="0"/>
          </a:p>
          <a:p>
            <a:pPr>
              <a:lnSpc>
                <a:spcPct val="150000"/>
              </a:lnSpc>
            </a:pPr>
            <a:r>
              <a:rPr lang="en-GB" sz="2700" dirty="0">
                <a:ea typeface="+mn-lt"/>
                <a:cs typeface="+mn-lt"/>
              </a:rPr>
              <a:t>List of available journals and books at MU</a:t>
            </a:r>
            <a:endParaRPr lang="en-GB" dirty="0">
              <a:ea typeface="+mn-lt"/>
              <a:cs typeface="+mn-lt"/>
            </a:endParaRPr>
          </a:p>
          <a:p>
            <a:pPr lvl="2">
              <a:lnSpc>
                <a:spcPct val="150000"/>
              </a:lnSpc>
            </a:pPr>
            <a:r>
              <a:rPr lang="en-GB" sz="2400" dirty="0">
                <a:ea typeface="Calibri"/>
                <a:cs typeface="Calibri"/>
              </a:rPr>
              <a:t>Where You can browse by discipline</a:t>
            </a:r>
          </a:p>
          <a:p>
            <a:pPr marL="0" indent="0">
              <a:lnSpc>
                <a:spcPct val="150000"/>
              </a:lnSpc>
              <a:buNone/>
            </a:pPr>
            <a:r>
              <a:rPr lang="en-GB" sz="2700" i="1" dirty="0">
                <a:ea typeface="Calibri"/>
                <a:cs typeface="Calibri"/>
              </a:rPr>
              <a:t>This search engine is similar to Google Scholar.</a:t>
            </a:r>
          </a:p>
        </p:txBody>
      </p:sp>
    </p:spTree>
    <p:extLst>
      <p:ext uri="{BB962C8B-B14F-4D97-AF65-F5344CB8AC3E}">
        <p14:creationId xmlns:p14="http://schemas.microsoft.com/office/powerpoint/2010/main" val="42353679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p:txBody>
          <a:bodyPr/>
          <a:lstStyle/>
          <a:p>
            <a:r>
              <a:rPr lang="en-GB" sz="3600" dirty="0">
                <a:cs typeface="Calibri Light"/>
              </a:rPr>
              <a:t>The most important publishers</a:t>
            </a:r>
            <a:endParaRPr lang="cs-CZ" dirty="0"/>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a:xfrm>
            <a:off x="593557" y="2286628"/>
            <a:ext cx="2873543" cy="2426306"/>
          </a:xfrm>
        </p:spPr>
        <p:txBody>
          <a:bodyPr spcFirstLastPara="1" vert="horz" wrap="square" lIns="68580" tIns="34290" rIns="68580" bIns="34290" rtlCol="0" anchor="t" anchorCtr="0">
            <a:normAutofit/>
          </a:bodyPr>
          <a:lstStyle/>
          <a:p>
            <a:r>
              <a:rPr lang="en-GB" sz="2700" dirty="0">
                <a:ea typeface="Calibri"/>
                <a:cs typeface="Calibri"/>
              </a:rPr>
              <a:t>Cambridge UP</a:t>
            </a:r>
          </a:p>
          <a:p>
            <a:r>
              <a:rPr lang="en-GB" sz="2700" dirty="0">
                <a:ea typeface="Calibri"/>
                <a:cs typeface="Calibri"/>
              </a:rPr>
              <a:t>De Gruyter</a:t>
            </a:r>
          </a:p>
          <a:p>
            <a:r>
              <a:rPr lang="en-GB" sz="2700" dirty="0">
                <a:cs typeface="Calibri"/>
              </a:rPr>
              <a:t>EBSCO</a:t>
            </a:r>
            <a:endParaRPr lang="en-GB" sz="2700" dirty="0">
              <a:ea typeface="Calibri"/>
              <a:cs typeface="Calibri"/>
            </a:endParaRPr>
          </a:p>
          <a:p>
            <a:r>
              <a:rPr lang="en-GB" sz="2700" dirty="0">
                <a:cs typeface="Calibri"/>
              </a:rPr>
              <a:t>Elsevier</a:t>
            </a:r>
            <a:endParaRPr lang="en-GB" sz="2700" dirty="0">
              <a:ea typeface="Calibri"/>
              <a:cs typeface="Calibri"/>
            </a:endParaRPr>
          </a:p>
          <a:p>
            <a:r>
              <a:rPr lang="en-GB" sz="2700" dirty="0">
                <a:ea typeface="Calibri"/>
                <a:cs typeface="Calibri"/>
              </a:rPr>
              <a:t>Oxford UP</a:t>
            </a:r>
          </a:p>
        </p:txBody>
      </p:sp>
      <p:sp>
        <p:nvSpPr>
          <p:cNvPr id="5" name="Zástupný obsah 2">
            <a:extLst>
              <a:ext uri="{FF2B5EF4-FFF2-40B4-BE49-F238E27FC236}">
                <a16:creationId xmlns:a16="http://schemas.microsoft.com/office/drawing/2014/main" id="{F240814A-CD0B-24B4-E642-D73626FDF431}"/>
              </a:ext>
            </a:extLst>
          </p:cNvPr>
          <p:cNvSpPr txBox="1">
            <a:spLocks/>
          </p:cNvSpPr>
          <p:nvPr/>
        </p:nvSpPr>
        <p:spPr>
          <a:xfrm>
            <a:off x="4472739" y="2225466"/>
            <a:ext cx="2873543" cy="2486464"/>
          </a:xfrm>
          <a:prstGeom prst="rect">
            <a:avLst/>
          </a:prstGeom>
        </p:spPr>
        <p:txBody>
          <a:bodyPr vert="horz" lIns="68580" tIns="34290" rIns="68580" bIns="3429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700" dirty="0">
                <a:ea typeface="Calibri"/>
                <a:cs typeface="Calibri"/>
              </a:rPr>
              <a:t>ProQuest</a:t>
            </a:r>
            <a:endParaRPr lang="en-GB" sz="2100"/>
          </a:p>
          <a:p>
            <a:r>
              <a:rPr lang="en-GB" sz="2700" dirty="0">
                <a:ea typeface="Calibri"/>
                <a:cs typeface="Calibri"/>
              </a:rPr>
              <a:t>SAGE</a:t>
            </a:r>
            <a:endParaRPr lang="cs-CZ" sz="2100"/>
          </a:p>
          <a:p>
            <a:r>
              <a:rPr lang="en-GB" sz="2700" dirty="0">
                <a:ea typeface="Calibri"/>
                <a:cs typeface="Calibri"/>
              </a:rPr>
              <a:t>Springer</a:t>
            </a:r>
            <a:endParaRPr lang="en-GB" sz="2700" dirty="0">
              <a:cs typeface="Calibri"/>
            </a:endParaRPr>
          </a:p>
          <a:p>
            <a:r>
              <a:rPr lang="en-GB" sz="2700" dirty="0">
                <a:cs typeface="Calibri"/>
              </a:rPr>
              <a:t>Taylor &amp; Francis</a:t>
            </a:r>
            <a:endParaRPr lang="en-GB" sz="2700" dirty="0">
              <a:ea typeface="Calibri"/>
              <a:cs typeface="Calibri"/>
            </a:endParaRPr>
          </a:p>
          <a:p>
            <a:r>
              <a:rPr lang="en-GB" sz="2700" dirty="0">
                <a:cs typeface="Calibri"/>
              </a:rPr>
              <a:t>John Wiley &amp; sons</a:t>
            </a:r>
            <a:endParaRPr lang="en-GB" sz="2700" dirty="0">
              <a:ea typeface="Calibri"/>
              <a:cs typeface="Calibri"/>
            </a:endParaRPr>
          </a:p>
        </p:txBody>
      </p:sp>
      <p:sp>
        <p:nvSpPr>
          <p:cNvPr id="6" name="Zástupný obsah 2">
            <a:extLst>
              <a:ext uri="{FF2B5EF4-FFF2-40B4-BE49-F238E27FC236}">
                <a16:creationId xmlns:a16="http://schemas.microsoft.com/office/drawing/2014/main" id="{DA191E8C-6945-9730-FC66-FB9AEA6CFBFC}"/>
              </a:ext>
            </a:extLst>
          </p:cNvPr>
          <p:cNvSpPr txBox="1">
            <a:spLocks/>
          </p:cNvSpPr>
          <p:nvPr/>
        </p:nvSpPr>
        <p:spPr>
          <a:xfrm>
            <a:off x="627648" y="4817269"/>
            <a:ext cx="7686173" cy="616556"/>
          </a:xfrm>
          <a:prstGeom prst="rect">
            <a:avLst/>
          </a:prstGeom>
        </p:spPr>
        <p:txBody>
          <a:bodyPr vert="horz" lIns="68580" tIns="34290" rIns="68580" bIns="3429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175" dirty="0">
                <a:ea typeface="Calibri"/>
                <a:cs typeface="Calibri"/>
                <a:hlinkClick r:id="rId2"/>
              </a:rPr>
              <a:t>ezdroje</a:t>
            </a:r>
            <a:r>
              <a:rPr lang="en-GB" sz="2175" dirty="0">
                <a:ea typeface="+mn-lt"/>
                <a:cs typeface="+mn-lt"/>
                <a:hlinkClick r:id="rId2"/>
              </a:rPr>
              <a:t>.muni.cz/prehled/index.php?lang=en&amp;fids=7&amp;type=fakulty</a:t>
            </a:r>
            <a:endParaRPr lang="en-GB" sz="2175">
              <a:ea typeface="Calibri"/>
              <a:cs typeface="Calibri"/>
            </a:endParaRPr>
          </a:p>
        </p:txBody>
      </p:sp>
    </p:spTree>
    <p:extLst>
      <p:ext uri="{BB962C8B-B14F-4D97-AF65-F5344CB8AC3E}">
        <p14:creationId xmlns:p14="http://schemas.microsoft.com/office/powerpoint/2010/main" val="2067732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p:txBody>
          <a:bodyPr/>
          <a:lstStyle/>
          <a:p>
            <a:r>
              <a:rPr lang="en-GB" sz="3600" dirty="0">
                <a:cs typeface="Calibri Light"/>
              </a:rPr>
              <a:t>Access to OECD library</a:t>
            </a:r>
            <a:endParaRPr lang="cs-CZ" dirty="0"/>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p:txBody>
          <a:bodyPr spcFirstLastPara="1" vert="horz" wrap="square" lIns="68580" tIns="34290" rIns="68580" bIns="34290" rtlCol="0" anchor="t" anchorCtr="0">
            <a:normAutofit/>
          </a:bodyPr>
          <a:lstStyle/>
          <a:p>
            <a:pPr>
              <a:lnSpc>
                <a:spcPct val="150000"/>
              </a:lnSpc>
            </a:pPr>
            <a:r>
              <a:rPr lang="en-GB" sz="2700" dirty="0">
                <a:cs typeface="Calibri"/>
                <a:hlinkClick r:id="rId2"/>
              </a:rPr>
              <a:t>OECD iLibrary</a:t>
            </a:r>
            <a:endParaRPr lang="en-GB" sz="2700" dirty="0">
              <a:ea typeface="Calibri"/>
              <a:cs typeface="Calibri"/>
              <a:hlinkClick r:id="rId2"/>
            </a:endParaRPr>
          </a:p>
          <a:p>
            <a:pPr lvl="1">
              <a:lnSpc>
                <a:spcPct val="150000"/>
              </a:lnSpc>
            </a:pPr>
            <a:r>
              <a:rPr lang="en-GB" sz="2400" dirty="0">
                <a:ea typeface="Calibri"/>
                <a:cs typeface="Calibri"/>
              </a:rPr>
              <a:t>Collection of OECD electronic resources</a:t>
            </a:r>
          </a:p>
          <a:p>
            <a:pPr lvl="1">
              <a:lnSpc>
                <a:spcPct val="150000"/>
              </a:lnSpc>
            </a:pPr>
            <a:r>
              <a:rPr lang="en-GB" sz="2400" dirty="0">
                <a:ea typeface="Calibri"/>
                <a:cs typeface="Calibri"/>
              </a:rPr>
              <a:t>International statistical indicators</a:t>
            </a:r>
            <a:endParaRPr lang="en-GB" sz="2400" dirty="0">
              <a:cs typeface="Calibri"/>
            </a:endParaRPr>
          </a:p>
          <a:p>
            <a:pPr lvl="1">
              <a:lnSpc>
                <a:spcPct val="150000"/>
              </a:lnSpc>
            </a:pPr>
            <a:r>
              <a:rPr lang="en-GB" sz="2400" dirty="0">
                <a:ea typeface="Calibri"/>
                <a:cs typeface="Calibri"/>
              </a:rPr>
              <a:t>Browse books/reports by country/theme</a:t>
            </a:r>
          </a:p>
          <a:p>
            <a:pPr lvl="1">
              <a:lnSpc>
                <a:spcPct val="150000"/>
              </a:lnSpc>
            </a:pPr>
            <a:endParaRPr lang="en-GB" sz="2400" dirty="0">
              <a:cs typeface="Calibri"/>
            </a:endParaRPr>
          </a:p>
        </p:txBody>
      </p:sp>
    </p:spTree>
    <p:extLst>
      <p:ext uri="{BB962C8B-B14F-4D97-AF65-F5344CB8AC3E}">
        <p14:creationId xmlns:p14="http://schemas.microsoft.com/office/powerpoint/2010/main" val="2607097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p:txBody>
          <a:bodyPr/>
          <a:lstStyle/>
          <a:p>
            <a:r>
              <a:rPr lang="en-GB" sz="3600" dirty="0">
                <a:cs typeface="Calibri Light"/>
              </a:rPr>
              <a:t>Magazines &amp; Newspapers</a:t>
            </a:r>
            <a:endParaRPr lang="cs-CZ" dirty="0"/>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p:txBody>
          <a:bodyPr spcFirstLastPara="1" vert="horz" wrap="square" lIns="68580" tIns="34290" rIns="68580" bIns="34290" rtlCol="0" anchor="t" anchorCtr="0">
            <a:normAutofit fontScale="92500" lnSpcReduction="10000"/>
          </a:bodyPr>
          <a:lstStyle/>
          <a:p>
            <a:pPr>
              <a:lnSpc>
                <a:spcPct val="150000"/>
              </a:lnSpc>
            </a:pPr>
            <a:r>
              <a:rPr lang="en-GB" sz="2700" dirty="0">
                <a:ea typeface="Calibri"/>
                <a:cs typeface="Calibri"/>
                <a:hlinkClick r:id="rId2"/>
              </a:rPr>
              <a:t>The Economist Historical Archive</a:t>
            </a:r>
            <a:endParaRPr lang="en-GB" sz="2700" dirty="0">
              <a:ea typeface="Calibri"/>
              <a:cs typeface="Calibri"/>
            </a:endParaRPr>
          </a:p>
          <a:p>
            <a:pPr lvl="1">
              <a:lnSpc>
                <a:spcPct val="150000"/>
              </a:lnSpc>
            </a:pPr>
            <a:r>
              <a:rPr lang="en-GB" sz="2400" dirty="0">
                <a:ea typeface="Calibri"/>
                <a:cs typeface="Calibri"/>
              </a:rPr>
              <a:t>All content from 1843–2020</a:t>
            </a:r>
          </a:p>
          <a:p>
            <a:pPr lvl="1">
              <a:lnSpc>
                <a:spcPct val="150000"/>
              </a:lnSpc>
            </a:pPr>
            <a:r>
              <a:rPr lang="en-GB" sz="2400" dirty="0">
                <a:ea typeface="+mn-lt"/>
                <a:cs typeface="+mn-lt"/>
              </a:rPr>
              <a:t>Key economic indicators available</a:t>
            </a:r>
            <a:endParaRPr lang="en-GB" sz="2400" dirty="0">
              <a:ea typeface="Calibri"/>
              <a:cs typeface="Calibri"/>
            </a:endParaRPr>
          </a:p>
          <a:p>
            <a:pPr lvl="1">
              <a:lnSpc>
                <a:spcPct val="150000"/>
              </a:lnSpc>
            </a:pPr>
            <a:r>
              <a:rPr lang="en-GB" sz="2400" dirty="0">
                <a:ea typeface="+mn-lt"/>
                <a:cs typeface="+mn-lt"/>
              </a:rPr>
              <a:t>Country &amp; industry reports, supplements, and surveys</a:t>
            </a:r>
            <a:endParaRPr lang="en-GB" sz="2400" dirty="0">
              <a:cs typeface="Calibri"/>
            </a:endParaRPr>
          </a:p>
          <a:p>
            <a:pPr>
              <a:lnSpc>
                <a:spcPct val="150000"/>
              </a:lnSpc>
            </a:pPr>
            <a:r>
              <a:rPr lang="en-GB" sz="2700" dirty="0">
                <a:ea typeface="Calibri"/>
                <a:cs typeface="Calibri"/>
                <a:hlinkClick r:id="rId3"/>
              </a:rPr>
              <a:t>PressReader</a:t>
            </a:r>
            <a:endParaRPr lang="en-GB" sz="2700" dirty="0">
              <a:ea typeface="Calibri"/>
              <a:cs typeface="Calibri"/>
            </a:endParaRPr>
          </a:p>
          <a:p>
            <a:pPr lvl="1">
              <a:lnSpc>
                <a:spcPct val="150000"/>
              </a:lnSpc>
            </a:pPr>
            <a:r>
              <a:rPr lang="en-GB" sz="2400" dirty="0">
                <a:ea typeface="+mn-lt"/>
                <a:cs typeface="+mn-lt"/>
              </a:rPr>
              <a:t>Newspapers and magazines from around the world</a:t>
            </a:r>
            <a:endParaRPr lang="en-GB" sz="2400" dirty="0">
              <a:ea typeface="Calibri"/>
              <a:cs typeface="Calibri"/>
            </a:endParaRPr>
          </a:p>
          <a:p>
            <a:pPr lvl="1">
              <a:lnSpc>
                <a:spcPct val="150000"/>
              </a:lnSpc>
            </a:pPr>
            <a:r>
              <a:rPr lang="en-GB" sz="2400" dirty="0">
                <a:cs typeface="Calibri"/>
              </a:rPr>
              <a:t>120 countries, 60 languages</a:t>
            </a:r>
          </a:p>
          <a:p>
            <a:pPr lvl="1">
              <a:lnSpc>
                <a:spcPct val="150000"/>
              </a:lnSpc>
            </a:pPr>
            <a:r>
              <a:rPr lang="en-GB" sz="2400" dirty="0">
                <a:ea typeface="Calibri"/>
                <a:cs typeface="Calibri"/>
              </a:rPr>
              <a:t>3 months archive for the most titles</a:t>
            </a:r>
          </a:p>
        </p:txBody>
      </p:sp>
    </p:spTree>
    <p:extLst>
      <p:ext uri="{BB962C8B-B14F-4D97-AF65-F5344CB8AC3E}">
        <p14:creationId xmlns:p14="http://schemas.microsoft.com/office/powerpoint/2010/main" val="81428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0262" y="320826"/>
            <a:ext cx="7033685" cy="628377"/>
          </a:xfrm>
          <a:prstGeom prst="rect">
            <a:avLst/>
          </a:prstGeom>
        </p:spPr>
        <p:txBody>
          <a:bodyPr vert="horz" wrap="square" lIns="0" tIns="12700" rIns="0" bIns="0" rtlCol="0" anchor="t" anchorCtr="0">
            <a:spAutoFit/>
          </a:bodyPr>
          <a:lstStyle/>
          <a:p>
            <a:pPr algn="ctr">
              <a:lnSpc>
                <a:spcPts val="2645"/>
              </a:lnSpc>
              <a:spcBef>
                <a:spcPts val="100"/>
              </a:spcBef>
            </a:pPr>
            <a:r>
              <a:rPr spc="-5" dirty="0">
                <a:solidFill>
                  <a:srgbClr val="0000DC"/>
                </a:solidFill>
              </a:rPr>
              <a:t>Typical </a:t>
            </a:r>
            <a:r>
              <a:rPr dirty="0">
                <a:solidFill>
                  <a:srgbClr val="0000DC"/>
                </a:solidFill>
              </a:rPr>
              <a:t>structure of a scientific</a:t>
            </a:r>
            <a:r>
              <a:rPr spc="-50" dirty="0">
                <a:solidFill>
                  <a:srgbClr val="0000DC"/>
                </a:solidFill>
              </a:rPr>
              <a:t> </a:t>
            </a:r>
            <a:r>
              <a:rPr dirty="0">
                <a:solidFill>
                  <a:srgbClr val="0000DC"/>
                </a:solidFill>
              </a:rPr>
              <a:t>article</a:t>
            </a:r>
          </a:p>
          <a:p>
            <a:pPr algn="ctr">
              <a:lnSpc>
                <a:spcPts val="2165"/>
              </a:lnSpc>
            </a:pPr>
            <a:r>
              <a:rPr sz="2000" b="0" dirty="0">
                <a:solidFill>
                  <a:srgbClr val="000000"/>
                </a:solidFill>
                <a:latin typeface="Arial"/>
                <a:cs typeface="Arial"/>
              </a:rPr>
              <a:t>(I.M.R.A.D.</a:t>
            </a:r>
            <a:r>
              <a:rPr sz="2000" b="0" spc="-40" dirty="0">
                <a:solidFill>
                  <a:srgbClr val="000000"/>
                </a:solidFill>
                <a:latin typeface="Arial"/>
                <a:cs typeface="Arial"/>
              </a:rPr>
              <a:t> </a:t>
            </a:r>
            <a:r>
              <a:rPr sz="2000" b="0" dirty="0">
                <a:solidFill>
                  <a:srgbClr val="000000"/>
                </a:solidFill>
                <a:latin typeface="Arial"/>
                <a:cs typeface="Arial"/>
              </a:rPr>
              <a:t>structure)</a:t>
            </a:r>
            <a:endParaRPr sz="2000" dirty="0">
              <a:latin typeface="Arial"/>
              <a:cs typeface="Arial"/>
            </a:endParaRPr>
          </a:p>
        </p:txBody>
      </p:sp>
      <p:graphicFrame>
        <p:nvGraphicFramePr>
          <p:cNvPr id="3" name="object 3"/>
          <p:cNvGraphicFramePr>
            <a:graphicFrameLocks noGrp="1"/>
          </p:cNvGraphicFramePr>
          <p:nvPr/>
        </p:nvGraphicFramePr>
        <p:xfrm>
          <a:off x="0" y="1303255"/>
          <a:ext cx="9174617" cy="4712684"/>
        </p:xfrm>
        <a:graphic>
          <a:graphicData uri="http://schemas.openxmlformats.org/drawingml/2006/table">
            <a:tbl>
              <a:tblPr firstRow="1" bandRow="1">
                <a:tableStyleId>{2D5ABB26-0587-4C30-8999-92F81FD0307C}</a:tableStyleId>
              </a:tblPr>
              <a:tblGrid>
                <a:gridCol w="1003883">
                  <a:extLst>
                    <a:ext uri="{9D8B030D-6E8A-4147-A177-3AD203B41FA5}">
                      <a16:colId xmlns:a16="http://schemas.microsoft.com/office/drawing/2014/main" val="20000"/>
                    </a:ext>
                  </a:extLst>
                </a:gridCol>
                <a:gridCol w="4111883">
                  <a:extLst>
                    <a:ext uri="{9D8B030D-6E8A-4147-A177-3AD203B41FA5}">
                      <a16:colId xmlns:a16="http://schemas.microsoft.com/office/drawing/2014/main" val="20001"/>
                    </a:ext>
                  </a:extLst>
                </a:gridCol>
                <a:gridCol w="4058851">
                  <a:extLst>
                    <a:ext uri="{9D8B030D-6E8A-4147-A177-3AD203B41FA5}">
                      <a16:colId xmlns:a16="http://schemas.microsoft.com/office/drawing/2014/main" val="20002"/>
                    </a:ext>
                  </a:extLst>
                </a:gridCol>
              </a:tblGrid>
              <a:tr h="398864">
                <a:tc rowSpan="2">
                  <a:txBody>
                    <a:bodyPr/>
                    <a:lstStyle/>
                    <a:p>
                      <a:pPr>
                        <a:lnSpc>
                          <a:spcPct val="100000"/>
                        </a:lnSpc>
                      </a:pPr>
                      <a:endParaRPr sz="13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44536A"/>
                      </a:solidFill>
                      <a:prstDash val="solid"/>
                    </a:lnB>
                  </a:tcPr>
                </a:tc>
                <a:tc>
                  <a:txBody>
                    <a:bodyPr/>
                    <a:lstStyle/>
                    <a:p>
                      <a:pPr marL="635" algn="ctr">
                        <a:lnSpc>
                          <a:spcPct val="100000"/>
                        </a:lnSpc>
                        <a:spcBef>
                          <a:spcPts val="509"/>
                        </a:spcBef>
                      </a:pPr>
                      <a:r>
                        <a:rPr sz="1300" b="1" spc="-5" dirty="0">
                          <a:latin typeface="Arial"/>
                          <a:cs typeface="Arial"/>
                        </a:rPr>
                        <a:t>Title</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270" algn="ctr">
                        <a:lnSpc>
                          <a:spcPct val="100000"/>
                        </a:lnSpc>
                        <a:spcBef>
                          <a:spcPts val="509"/>
                        </a:spcBef>
                      </a:pPr>
                      <a:r>
                        <a:rPr sz="1300" spc="5" dirty="0">
                          <a:latin typeface="Arial"/>
                          <a:cs typeface="Arial"/>
                        </a:rPr>
                        <a:t>What </a:t>
                      </a:r>
                      <a:r>
                        <a:rPr sz="1300" spc="-5" dirty="0">
                          <a:latin typeface="Arial"/>
                          <a:cs typeface="Arial"/>
                        </a:rPr>
                        <a:t>is it</a:t>
                      </a:r>
                      <a:r>
                        <a:rPr sz="1300" spc="-65" dirty="0">
                          <a:latin typeface="Arial"/>
                          <a:cs typeface="Arial"/>
                        </a:rPr>
                        <a:t> </a:t>
                      </a:r>
                      <a:r>
                        <a:rPr sz="1300" dirty="0">
                          <a:latin typeface="Arial"/>
                          <a:cs typeface="Arial"/>
                        </a:rPr>
                        <a:t>about?</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0"/>
                  </a:ext>
                </a:extLst>
              </a:tr>
              <a:tr h="398863">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44536A"/>
                      </a:solidFill>
                      <a:prstDash val="solid"/>
                    </a:lnB>
                  </a:tcPr>
                </a:tc>
                <a:tc>
                  <a:txBody>
                    <a:bodyPr/>
                    <a:lstStyle/>
                    <a:p>
                      <a:pPr algn="ctr">
                        <a:lnSpc>
                          <a:spcPct val="100000"/>
                        </a:lnSpc>
                        <a:spcBef>
                          <a:spcPts val="509"/>
                        </a:spcBef>
                      </a:pPr>
                      <a:r>
                        <a:rPr sz="1300" b="1" spc="-5" dirty="0">
                          <a:latin typeface="Arial"/>
                          <a:cs typeface="Arial"/>
                        </a:rPr>
                        <a:t>Abstract</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270" algn="ctr">
                        <a:lnSpc>
                          <a:spcPct val="100000"/>
                        </a:lnSpc>
                        <a:spcBef>
                          <a:spcPts val="509"/>
                        </a:spcBef>
                      </a:pPr>
                      <a:r>
                        <a:rPr sz="1300" spc="5" dirty="0">
                          <a:latin typeface="Arial"/>
                          <a:cs typeface="Arial"/>
                        </a:rPr>
                        <a:t>What </a:t>
                      </a:r>
                      <a:r>
                        <a:rPr sz="1300" spc="-5" dirty="0">
                          <a:latin typeface="Arial"/>
                          <a:cs typeface="Arial"/>
                        </a:rPr>
                        <a:t>was </a:t>
                      </a:r>
                      <a:r>
                        <a:rPr sz="1300" dirty="0">
                          <a:latin typeface="Arial"/>
                          <a:cs typeface="Arial"/>
                        </a:rPr>
                        <a:t>done </a:t>
                      </a:r>
                      <a:r>
                        <a:rPr sz="1300" spc="-5" dirty="0">
                          <a:latin typeface="Arial"/>
                          <a:cs typeface="Arial"/>
                        </a:rPr>
                        <a:t>in </a:t>
                      </a:r>
                      <a:r>
                        <a:rPr sz="1300" dirty="0">
                          <a:latin typeface="Arial"/>
                          <a:cs typeface="Arial"/>
                        </a:rPr>
                        <a:t>a</a:t>
                      </a:r>
                      <a:r>
                        <a:rPr sz="1300" spc="-60" dirty="0">
                          <a:latin typeface="Arial"/>
                          <a:cs typeface="Arial"/>
                        </a:rPr>
                        <a:t> </a:t>
                      </a:r>
                      <a:r>
                        <a:rPr sz="1300" spc="-5" dirty="0">
                          <a:latin typeface="Arial"/>
                          <a:cs typeface="Arial"/>
                        </a:rPr>
                        <a:t>nutshell?</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1"/>
                  </a:ext>
                </a:extLst>
              </a:tr>
              <a:tr h="752911">
                <a:tc>
                  <a:txBody>
                    <a:bodyPr/>
                    <a:lstStyle/>
                    <a:p>
                      <a:pPr>
                        <a:lnSpc>
                          <a:spcPct val="100000"/>
                        </a:lnSpc>
                        <a:spcBef>
                          <a:spcPts val="30"/>
                        </a:spcBef>
                      </a:pPr>
                      <a:endParaRPr sz="1500">
                        <a:latin typeface="Times New Roman"/>
                        <a:cs typeface="Times New Roman"/>
                      </a:endParaRPr>
                    </a:p>
                    <a:p>
                      <a:pPr algn="ctr">
                        <a:lnSpc>
                          <a:spcPct val="100000"/>
                        </a:lnSpc>
                      </a:pPr>
                      <a:r>
                        <a:rPr sz="1700" b="1" dirty="0">
                          <a:latin typeface="Arial"/>
                          <a:cs typeface="Arial"/>
                        </a:rPr>
                        <a:t>I</a:t>
                      </a:r>
                      <a:endParaRPr sz="1700">
                        <a:latin typeface="Arial"/>
                        <a:cs typeface="Arial"/>
                      </a:endParaRPr>
                    </a:p>
                  </a:txBody>
                  <a:tcPr marL="0" marR="0" marT="4482" marB="0">
                    <a:lnL w="9525">
                      <a:solidFill>
                        <a:srgbClr val="9E9E9E"/>
                      </a:solidFill>
                      <a:prstDash val="solid"/>
                    </a:lnL>
                    <a:lnR w="9525">
                      <a:solidFill>
                        <a:srgbClr val="9E9E9E"/>
                      </a:solidFill>
                      <a:prstDash val="solid"/>
                    </a:lnR>
                    <a:lnT w="9525">
                      <a:solidFill>
                        <a:srgbClr val="44536A"/>
                      </a:solidFill>
                      <a:prstDash val="solid"/>
                    </a:lnT>
                    <a:lnB w="9525">
                      <a:solidFill>
                        <a:srgbClr val="9E9E9E"/>
                      </a:solidFill>
                      <a:prstDash val="solid"/>
                    </a:lnB>
                  </a:tcPr>
                </a:tc>
                <a:tc>
                  <a:txBody>
                    <a:bodyPr/>
                    <a:lstStyle/>
                    <a:p>
                      <a:pPr>
                        <a:lnSpc>
                          <a:spcPct val="100000"/>
                        </a:lnSpc>
                        <a:spcBef>
                          <a:spcPts val="45"/>
                        </a:spcBef>
                      </a:pPr>
                      <a:endParaRPr sz="1800">
                        <a:latin typeface="Times New Roman"/>
                        <a:cs typeface="Times New Roman"/>
                      </a:endParaRPr>
                    </a:p>
                    <a:p>
                      <a:pPr algn="ctr">
                        <a:lnSpc>
                          <a:spcPct val="100000"/>
                        </a:lnSpc>
                      </a:pPr>
                      <a:r>
                        <a:rPr sz="1300" b="1" dirty="0">
                          <a:latin typeface="Arial"/>
                          <a:cs typeface="Arial"/>
                        </a:rPr>
                        <a:t>Introduction</a:t>
                      </a:r>
                      <a:endParaRPr sz="1300">
                        <a:latin typeface="Arial"/>
                        <a:cs typeface="Arial"/>
                      </a:endParaRPr>
                    </a:p>
                  </a:txBody>
                  <a:tcPr marL="0" marR="0" marT="6722"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509"/>
                        </a:spcBef>
                      </a:pPr>
                      <a:r>
                        <a:rPr sz="1300" spc="5" dirty="0">
                          <a:latin typeface="Arial"/>
                          <a:cs typeface="Arial"/>
                        </a:rPr>
                        <a:t>Why </a:t>
                      </a:r>
                      <a:r>
                        <a:rPr sz="1300" spc="-5" dirty="0">
                          <a:latin typeface="Arial"/>
                          <a:cs typeface="Arial"/>
                        </a:rPr>
                        <a:t>did you </a:t>
                      </a:r>
                      <a:r>
                        <a:rPr sz="1300" dirty="0">
                          <a:latin typeface="Arial"/>
                          <a:cs typeface="Arial"/>
                        </a:rPr>
                        <a:t>do</a:t>
                      </a:r>
                      <a:r>
                        <a:rPr sz="1300" spc="-60" dirty="0">
                          <a:latin typeface="Arial"/>
                          <a:cs typeface="Arial"/>
                        </a:rPr>
                        <a:t> </a:t>
                      </a:r>
                      <a:r>
                        <a:rPr sz="1300" spc="-5" dirty="0">
                          <a:latin typeface="Arial"/>
                          <a:cs typeface="Arial"/>
                        </a:rPr>
                        <a:t>it?</a:t>
                      </a:r>
                      <a:endParaRPr sz="1300">
                        <a:latin typeface="Arial"/>
                        <a:cs typeface="Arial"/>
                      </a:endParaRPr>
                    </a:p>
                    <a:p>
                      <a:pPr marL="1905" algn="ctr">
                        <a:lnSpc>
                          <a:spcPct val="100000"/>
                        </a:lnSpc>
                      </a:pPr>
                      <a:r>
                        <a:rPr sz="1300" spc="-5" dirty="0">
                          <a:latin typeface="Arial"/>
                          <a:cs typeface="Arial"/>
                        </a:rPr>
                        <a:t>(previous </a:t>
                      </a:r>
                      <a:r>
                        <a:rPr sz="1300" dirty="0">
                          <a:latin typeface="Arial"/>
                          <a:cs typeface="Arial"/>
                        </a:rPr>
                        <a:t>related research, </a:t>
                      </a:r>
                      <a:r>
                        <a:rPr sz="1300" spc="-5" dirty="0">
                          <a:latin typeface="Arial"/>
                          <a:cs typeface="Arial"/>
                        </a:rPr>
                        <a:t>state-of-the-art/gap</a:t>
                      </a:r>
                      <a:r>
                        <a:rPr sz="1300" spc="-95" dirty="0">
                          <a:latin typeface="Arial"/>
                          <a:cs typeface="Arial"/>
                        </a:rPr>
                        <a:t> </a:t>
                      </a:r>
                      <a:r>
                        <a:rPr sz="1300" spc="-5" dirty="0">
                          <a:latin typeface="Arial"/>
                          <a:cs typeface="Arial"/>
                        </a:rPr>
                        <a:t>this</a:t>
                      </a:r>
                      <a:endParaRPr sz="1300">
                        <a:latin typeface="Arial"/>
                        <a:cs typeface="Arial"/>
                      </a:endParaRPr>
                    </a:p>
                    <a:p>
                      <a:pPr algn="ctr">
                        <a:lnSpc>
                          <a:spcPct val="100000"/>
                        </a:lnSpc>
                      </a:pPr>
                      <a:r>
                        <a:rPr sz="1300" dirty="0">
                          <a:latin typeface="Arial"/>
                          <a:cs typeface="Arial"/>
                        </a:rPr>
                        <a:t>research </a:t>
                      </a:r>
                      <a:r>
                        <a:rPr sz="1300" spc="-5" dirty="0">
                          <a:latin typeface="Arial"/>
                          <a:cs typeface="Arial"/>
                        </a:rPr>
                        <a:t>is filling, </a:t>
                      </a:r>
                      <a:r>
                        <a:rPr sz="1300" dirty="0">
                          <a:latin typeface="Arial"/>
                          <a:cs typeface="Arial"/>
                        </a:rPr>
                        <a:t>theoretical</a:t>
                      </a:r>
                      <a:r>
                        <a:rPr sz="1300" spc="-65" dirty="0">
                          <a:latin typeface="Arial"/>
                          <a:cs typeface="Arial"/>
                        </a:rPr>
                        <a:t> </a:t>
                      </a:r>
                      <a:r>
                        <a:rPr sz="1300" dirty="0">
                          <a:latin typeface="Arial"/>
                          <a:cs typeface="Arial"/>
                        </a:rPr>
                        <a:t>background)</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2"/>
                  </a:ext>
                </a:extLst>
              </a:tr>
              <a:tr h="398864">
                <a:tc>
                  <a:txBody>
                    <a:bodyPr/>
                    <a:lstStyle/>
                    <a:p>
                      <a:pPr algn="ctr">
                        <a:lnSpc>
                          <a:spcPct val="100000"/>
                        </a:lnSpc>
                        <a:spcBef>
                          <a:spcPts val="285"/>
                        </a:spcBef>
                      </a:pPr>
                      <a:r>
                        <a:rPr sz="1700" b="1" dirty="0">
                          <a:latin typeface="Arial"/>
                          <a:cs typeface="Arial"/>
                        </a:rPr>
                        <a:t>M</a:t>
                      </a:r>
                      <a:endParaRPr sz="1700">
                        <a:latin typeface="Arial"/>
                        <a:cs typeface="Arial"/>
                      </a:endParaRPr>
                    </a:p>
                  </a:txBody>
                  <a:tcPr marL="0" marR="0" marT="4257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3175" algn="ctr">
                        <a:lnSpc>
                          <a:spcPct val="100000"/>
                        </a:lnSpc>
                        <a:spcBef>
                          <a:spcPts val="509"/>
                        </a:spcBef>
                      </a:pPr>
                      <a:r>
                        <a:rPr sz="1300" b="1" dirty="0">
                          <a:latin typeface="Arial"/>
                          <a:cs typeface="Arial"/>
                        </a:rPr>
                        <a:t>Methods/Theory</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270" algn="ctr">
                        <a:lnSpc>
                          <a:spcPct val="100000"/>
                        </a:lnSpc>
                        <a:spcBef>
                          <a:spcPts val="509"/>
                        </a:spcBef>
                      </a:pPr>
                      <a:r>
                        <a:rPr sz="1300" spc="-5" dirty="0">
                          <a:latin typeface="Arial"/>
                          <a:cs typeface="Arial"/>
                        </a:rPr>
                        <a:t>How did you </a:t>
                      </a:r>
                      <a:r>
                        <a:rPr sz="1300" dirty="0">
                          <a:latin typeface="Arial"/>
                          <a:cs typeface="Arial"/>
                        </a:rPr>
                        <a:t>do</a:t>
                      </a:r>
                      <a:r>
                        <a:rPr sz="1300" spc="-10" dirty="0">
                          <a:latin typeface="Arial"/>
                          <a:cs typeface="Arial"/>
                        </a:rPr>
                        <a:t> </a:t>
                      </a:r>
                      <a:r>
                        <a:rPr sz="1300" spc="-5" dirty="0">
                          <a:latin typeface="Arial"/>
                          <a:cs typeface="Arial"/>
                        </a:rPr>
                        <a:t>it?</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3"/>
                  </a:ext>
                </a:extLst>
              </a:tr>
              <a:tr h="398863">
                <a:tc>
                  <a:txBody>
                    <a:bodyPr/>
                    <a:lstStyle/>
                    <a:p>
                      <a:pPr marL="5715" algn="ctr">
                        <a:lnSpc>
                          <a:spcPct val="100000"/>
                        </a:lnSpc>
                        <a:spcBef>
                          <a:spcPts val="285"/>
                        </a:spcBef>
                      </a:pPr>
                      <a:r>
                        <a:rPr sz="1700" b="1" spc="-5" dirty="0">
                          <a:latin typeface="Arial"/>
                          <a:cs typeface="Arial"/>
                        </a:rPr>
                        <a:t>R,</a:t>
                      </a:r>
                      <a:r>
                        <a:rPr sz="1700" b="1" spc="-20" dirty="0">
                          <a:latin typeface="Arial"/>
                          <a:cs typeface="Arial"/>
                        </a:rPr>
                        <a:t> </a:t>
                      </a:r>
                      <a:r>
                        <a:rPr sz="1700" b="1" dirty="0">
                          <a:latin typeface="Arial"/>
                          <a:cs typeface="Arial"/>
                        </a:rPr>
                        <a:t>A</a:t>
                      </a:r>
                      <a:endParaRPr sz="1700">
                        <a:latin typeface="Arial"/>
                        <a:cs typeface="Arial"/>
                      </a:endParaRPr>
                    </a:p>
                  </a:txBody>
                  <a:tcPr marL="0" marR="0" marT="4257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515"/>
                        </a:spcBef>
                      </a:pPr>
                      <a:r>
                        <a:rPr sz="1300" b="1" dirty="0">
                          <a:latin typeface="Arial"/>
                          <a:cs typeface="Arial"/>
                        </a:rPr>
                        <a:t>Results,</a:t>
                      </a:r>
                      <a:r>
                        <a:rPr sz="1300" b="1" spc="-35" dirty="0">
                          <a:latin typeface="Arial"/>
                          <a:cs typeface="Arial"/>
                        </a:rPr>
                        <a:t> </a:t>
                      </a:r>
                      <a:r>
                        <a:rPr sz="1300" b="1" spc="-10" dirty="0">
                          <a:latin typeface="Arial"/>
                          <a:cs typeface="Arial"/>
                        </a:rPr>
                        <a:t>Analysis</a:t>
                      </a:r>
                      <a:endParaRPr sz="1300">
                        <a:latin typeface="Arial"/>
                        <a:cs typeface="Arial"/>
                      </a:endParaRP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515"/>
                        </a:spcBef>
                      </a:pPr>
                      <a:r>
                        <a:rPr sz="1300" spc="5" dirty="0">
                          <a:latin typeface="Arial"/>
                          <a:cs typeface="Arial"/>
                        </a:rPr>
                        <a:t>What </a:t>
                      </a:r>
                      <a:r>
                        <a:rPr sz="1300" spc="-5" dirty="0">
                          <a:latin typeface="Arial"/>
                          <a:cs typeface="Arial"/>
                        </a:rPr>
                        <a:t>did you</a:t>
                      </a:r>
                      <a:r>
                        <a:rPr sz="1300" spc="-60" dirty="0">
                          <a:latin typeface="Arial"/>
                          <a:cs typeface="Arial"/>
                        </a:rPr>
                        <a:t> </a:t>
                      </a:r>
                      <a:r>
                        <a:rPr sz="1300" dirty="0">
                          <a:latin typeface="Arial"/>
                          <a:cs typeface="Arial"/>
                        </a:rPr>
                        <a:t>find?</a:t>
                      </a:r>
                      <a:endParaRPr sz="1300">
                        <a:latin typeface="Arial"/>
                        <a:cs typeface="Arial"/>
                      </a:endParaRP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4"/>
                  </a:ext>
                </a:extLst>
              </a:tr>
              <a:tr h="555721">
                <a:tc rowSpan="2">
                  <a:txBody>
                    <a:bodyPr/>
                    <a:lstStyle/>
                    <a:p>
                      <a:pPr>
                        <a:lnSpc>
                          <a:spcPct val="100000"/>
                        </a:lnSpc>
                        <a:spcBef>
                          <a:spcPts val="40"/>
                        </a:spcBef>
                      </a:pPr>
                      <a:endParaRPr sz="2300">
                        <a:latin typeface="Times New Roman"/>
                        <a:cs typeface="Times New Roman"/>
                      </a:endParaRPr>
                    </a:p>
                    <a:p>
                      <a:pPr marL="1270" algn="ctr">
                        <a:lnSpc>
                          <a:spcPct val="100000"/>
                        </a:lnSpc>
                      </a:pPr>
                      <a:r>
                        <a:rPr sz="1700" b="1" dirty="0">
                          <a:latin typeface="Arial"/>
                          <a:cs typeface="Arial"/>
                        </a:rPr>
                        <a:t>D</a:t>
                      </a:r>
                      <a:endParaRPr sz="1700">
                        <a:latin typeface="Arial"/>
                        <a:cs typeface="Arial"/>
                      </a:endParaRPr>
                    </a:p>
                  </a:txBody>
                  <a:tcPr marL="0" marR="0" marT="494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20"/>
                        </a:spcBef>
                      </a:pPr>
                      <a:endParaRPr sz="1200">
                        <a:latin typeface="Times New Roman"/>
                        <a:cs typeface="Times New Roman"/>
                      </a:endParaRPr>
                    </a:p>
                    <a:p>
                      <a:pPr algn="ctr">
                        <a:lnSpc>
                          <a:spcPct val="100000"/>
                        </a:lnSpc>
                      </a:pPr>
                      <a:r>
                        <a:rPr sz="1300" b="1" spc="-5" dirty="0">
                          <a:latin typeface="Arial"/>
                          <a:cs typeface="Arial"/>
                        </a:rPr>
                        <a:t>Discussion</a:t>
                      </a:r>
                      <a:endParaRPr sz="1300">
                        <a:latin typeface="Arial"/>
                        <a:cs typeface="Arial"/>
                      </a:endParaRPr>
                    </a:p>
                  </a:txBody>
                  <a:tcPr marL="0" marR="0" marT="2988"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905" algn="ctr">
                        <a:lnSpc>
                          <a:spcPct val="100000"/>
                        </a:lnSpc>
                        <a:spcBef>
                          <a:spcPts val="509"/>
                        </a:spcBef>
                      </a:pPr>
                      <a:r>
                        <a:rPr sz="1300" spc="5" dirty="0">
                          <a:latin typeface="Arial"/>
                          <a:cs typeface="Arial"/>
                        </a:rPr>
                        <a:t>What </a:t>
                      </a:r>
                      <a:r>
                        <a:rPr sz="1300" dirty="0">
                          <a:latin typeface="Arial"/>
                          <a:cs typeface="Arial"/>
                        </a:rPr>
                        <a:t>does </a:t>
                      </a:r>
                      <a:r>
                        <a:rPr sz="1300" spc="-5" dirty="0">
                          <a:latin typeface="Arial"/>
                          <a:cs typeface="Arial"/>
                        </a:rPr>
                        <a:t>it</a:t>
                      </a:r>
                      <a:r>
                        <a:rPr sz="1300" spc="-80" dirty="0">
                          <a:latin typeface="Arial"/>
                          <a:cs typeface="Arial"/>
                        </a:rPr>
                        <a:t> </a:t>
                      </a:r>
                      <a:r>
                        <a:rPr sz="1300" dirty="0">
                          <a:latin typeface="Arial"/>
                          <a:cs typeface="Arial"/>
                        </a:rPr>
                        <a:t>mean?</a:t>
                      </a:r>
                      <a:endParaRPr sz="1300">
                        <a:latin typeface="Arial"/>
                        <a:cs typeface="Arial"/>
                      </a:endParaRPr>
                    </a:p>
                    <a:p>
                      <a:pPr marL="635" algn="ctr">
                        <a:lnSpc>
                          <a:spcPct val="100000"/>
                        </a:lnSpc>
                        <a:spcBef>
                          <a:spcPts val="5"/>
                        </a:spcBef>
                      </a:pPr>
                      <a:r>
                        <a:rPr sz="1300" spc="-5" dirty="0">
                          <a:latin typeface="Arial"/>
                          <a:cs typeface="Arial"/>
                        </a:rPr>
                        <a:t>(in relation </a:t>
                      </a:r>
                      <a:r>
                        <a:rPr sz="1300" dirty="0">
                          <a:latin typeface="Arial"/>
                          <a:cs typeface="Arial"/>
                        </a:rPr>
                        <a:t>to </a:t>
                      </a:r>
                      <a:r>
                        <a:rPr sz="1300" spc="-5" dirty="0">
                          <a:latin typeface="Arial"/>
                          <a:cs typeface="Arial"/>
                        </a:rPr>
                        <a:t>previous </a:t>
                      </a:r>
                      <a:r>
                        <a:rPr sz="1300" dirty="0">
                          <a:latin typeface="Arial"/>
                          <a:cs typeface="Arial"/>
                        </a:rPr>
                        <a:t>research</a:t>
                      </a:r>
                      <a:r>
                        <a:rPr sz="1300" spc="-55" dirty="0">
                          <a:latin typeface="Arial"/>
                          <a:cs typeface="Arial"/>
                        </a:rPr>
                        <a:t> </a:t>
                      </a:r>
                      <a:r>
                        <a:rPr sz="1300" dirty="0">
                          <a:latin typeface="Arial"/>
                          <a:cs typeface="Arial"/>
                        </a:rPr>
                        <a:t>efforts)</a:t>
                      </a:r>
                      <a:endParaRPr sz="1300">
                        <a:latin typeface="Arial"/>
                        <a:cs typeface="Arial"/>
                      </a:endParaRPr>
                    </a:p>
                  </a:txBody>
                  <a:tcPr marL="0" marR="0" marT="76186"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5"/>
                  </a:ext>
                </a:extLst>
              </a:tr>
              <a:tr h="455182">
                <a:tc vMerge="1">
                  <a:txBody>
                    <a:bodyPr/>
                    <a:lstStyle/>
                    <a:p>
                      <a:endParaRPr/>
                    </a:p>
                  </a:txBody>
                  <a:tcPr marL="0" marR="0" marT="508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840"/>
                        </a:spcBef>
                      </a:pPr>
                      <a:r>
                        <a:rPr sz="1300" b="1" dirty="0">
                          <a:latin typeface="Arial"/>
                          <a:cs typeface="Arial"/>
                        </a:rPr>
                        <a:t>Summary and</a:t>
                      </a:r>
                      <a:r>
                        <a:rPr sz="1300" b="1" spc="-35" dirty="0">
                          <a:latin typeface="Arial"/>
                          <a:cs typeface="Arial"/>
                        </a:rPr>
                        <a:t> </a:t>
                      </a:r>
                      <a:r>
                        <a:rPr sz="1300" b="1" spc="-5" dirty="0">
                          <a:latin typeface="Arial"/>
                          <a:cs typeface="Arial"/>
                        </a:rPr>
                        <a:t>conclusions</a:t>
                      </a:r>
                      <a:endParaRPr sz="1300">
                        <a:latin typeface="Arial"/>
                        <a:cs typeface="Arial"/>
                      </a:endParaRPr>
                    </a:p>
                  </a:txBody>
                  <a:tcPr marL="0" marR="0" marT="12548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515"/>
                        </a:spcBef>
                      </a:pPr>
                      <a:r>
                        <a:rPr sz="1300" spc="5" dirty="0">
                          <a:latin typeface="Arial"/>
                          <a:cs typeface="Arial"/>
                        </a:rPr>
                        <a:t>What </a:t>
                      </a:r>
                      <a:r>
                        <a:rPr sz="1300" spc="-5" dirty="0">
                          <a:latin typeface="Arial"/>
                          <a:cs typeface="Arial"/>
                        </a:rPr>
                        <a:t>have you learned, what </a:t>
                      </a:r>
                      <a:r>
                        <a:rPr sz="1300" dirty="0">
                          <a:latin typeface="Arial"/>
                          <a:cs typeface="Arial"/>
                        </a:rPr>
                        <a:t>are the major</a:t>
                      </a:r>
                      <a:r>
                        <a:rPr sz="1300" spc="-125" dirty="0">
                          <a:latin typeface="Arial"/>
                          <a:cs typeface="Arial"/>
                        </a:rPr>
                        <a:t> </a:t>
                      </a:r>
                      <a:r>
                        <a:rPr sz="1300" dirty="0">
                          <a:latin typeface="Arial"/>
                          <a:cs typeface="Arial"/>
                        </a:rPr>
                        <a:t>findings?</a:t>
                      </a:r>
                      <a:endParaRPr sz="1300">
                        <a:latin typeface="Arial"/>
                        <a:cs typeface="Arial"/>
                      </a:endParaRP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6"/>
                  </a:ext>
                </a:extLst>
              </a:tr>
              <a:tr h="555734">
                <a:tc rowSpan="3">
                  <a:txBody>
                    <a:bodyPr/>
                    <a:lstStyle/>
                    <a:p>
                      <a:pPr>
                        <a:lnSpc>
                          <a:spcPct val="100000"/>
                        </a:lnSpc>
                      </a:pPr>
                      <a:endParaRPr sz="1300">
                        <a:latin typeface="Times New Roman"/>
                        <a:cs typeface="Times New Roman"/>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25"/>
                        </a:spcBef>
                      </a:pPr>
                      <a:endParaRPr sz="1200">
                        <a:latin typeface="Times New Roman"/>
                        <a:cs typeface="Times New Roman"/>
                      </a:endParaRPr>
                    </a:p>
                    <a:p>
                      <a:pPr algn="ctr">
                        <a:lnSpc>
                          <a:spcPct val="100000"/>
                        </a:lnSpc>
                      </a:pPr>
                      <a:r>
                        <a:rPr sz="1300" b="1" spc="-5" dirty="0">
                          <a:latin typeface="Arial"/>
                          <a:cs typeface="Arial"/>
                        </a:rPr>
                        <a:t>Acknowledgements</a:t>
                      </a:r>
                      <a:endParaRPr sz="1300">
                        <a:latin typeface="Arial"/>
                        <a:cs typeface="Arial"/>
                      </a:endParaRPr>
                    </a:p>
                  </a:txBody>
                  <a:tcPr marL="0" marR="0" marT="373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gn="ctr">
                        <a:lnSpc>
                          <a:spcPct val="100000"/>
                        </a:lnSpc>
                        <a:spcBef>
                          <a:spcPts val="515"/>
                        </a:spcBef>
                      </a:pPr>
                      <a:r>
                        <a:rPr sz="1300" spc="5" dirty="0">
                          <a:latin typeface="Arial"/>
                          <a:cs typeface="Arial"/>
                        </a:rPr>
                        <a:t>Who </a:t>
                      </a:r>
                      <a:r>
                        <a:rPr sz="1300" spc="-5" dirty="0">
                          <a:latin typeface="Arial"/>
                          <a:cs typeface="Arial"/>
                        </a:rPr>
                        <a:t>helped</a:t>
                      </a:r>
                      <a:r>
                        <a:rPr sz="1300" spc="-45" dirty="0">
                          <a:latin typeface="Arial"/>
                          <a:cs typeface="Arial"/>
                        </a:rPr>
                        <a:t> </a:t>
                      </a:r>
                      <a:r>
                        <a:rPr sz="1300" spc="-5" dirty="0">
                          <a:latin typeface="Arial"/>
                          <a:cs typeface="Arial"/>
                        </a:rPr>
                        <a:t>you?</a:t>
                      </a:r>
                      <a:endParaRPr sz="1300">
                        <a:latin typeface="Arial"/>
                        <a:cs typeface="Arial"/>
                      </a:endParaRPr>
                    </a:p>
                    <a:p>
                      <a:pPr algn="ctr">
                        <a:lnSpc>
                          <a:spcPct val="100000"/>
                        </a:lnSpc>
                      </a:pPr>
                      <a:r>
                        <a:rPr sz="1300" spc="-5" dirty="0">
                          <a:latin typeface="Arial"/>
                          <a:cs typeface="Arial"/>
                        </a:rPr>
                        <a:t>(include </a:t>
                      </a:r>
                      <a:r>
                        <a:rPr sz="1300" dirty="0">
                          <a:latin typeface="Arial"/>
                          <a:cs typeface="Arial"/>
                        </a:rPr>
                        <a:t>grants </a:t>
                      </a:r>
                      <a:r>
                        <a:rPr sz="1300" spc="5" dirty="0">
                          <a:latin typeface="Arial"/>
                          <a:cs typeface="Arial"/>
                        </a:rPr>
                        <a:t>for </a:t>
                      </a:r>
                      <a:r>
                        <a:rPr sz="1300" dirty="0">
                          <a:latin typeface="Arial"/>
                          <a:cs typeface="Arial"/>
                        </a:rPr>
                        <a:t>research; check author</a:t>
                      </a:r>
                      <a:r>
                        <a:rPr sz="1300" spc="-150" dirty="0">
                          <a:latin typeface="Arial"/>
                          <a:cs typeface="Arial"/>
                        </a:rPr>
                        <a:t> </a:t>
                      </a:r>
                      <a:r>
                        <a:rPr sz="1300" spc="-5" dirty="0">
                          <a:latin typeface="Arial"/>
                          <a:cs typeface="Arial"/>
                        </a:rPr>
                        <a:t>guidelines)</a:t>
                      </a:r>
                      <a:endParaRPr sz="1300">
                        <a:latin typeface="Arial"/>
                        <a:cs typeface="Arial"/>
                      </a:endParaRP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7"/>
                  </a:ext>
                </a:extLst>
              </a:tr>
              <a:tr h="398833">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35" algn="ctr">
                        <a:lnSpc>
                          <a:spcPct val="100000"/>
                        </a:lnSpc>
                        <a:spcBef>
                          <a:spcPts val="515"/>
                        </a:spcBef>
                      </a:pPr>
                      <a:r>
                        <a:rPr sz="1300" b="1" dirty="0">
                          <a:latin typeface="Arial"/>
                          <a:cs typeface="Arial"/>
                        </a:rPr>
                        <a:t>References</a:t>
                      </a:r>
                      <a:endParaRPr sz="1300">
                        <a:latin typeface="Arial"/>
                        <a:cs typeface="Arial"/>
                      </a:endParaRP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270" algn="ctr">
                        <a:lnSpc>
                          <a:spcPct val="100000"/>
                        </a:lnSpc>
                        <a:spcBef>
                          <a:spcPts val="515"/>
                        </a:spcBef>
                      </a:pPr>
                      <a:r>
                        <a:rPr sz="1300" spc="-5" dirty="0">
                          <a:latin typeface="Arial"/>
                          <a:cs typeface="Arial"/>
                        </a:rPr>
                        <a:t>Upon whose work did you build</a:t>
                      </a:r>
                      <a:r>
                        <a:rPr sz="1300" spc="40" dirty="0">
                          <a:latin typeface="Arial"/>
                          <a:cs typeface="Arial"/>
                        </a:rPr>
                        <a:t> </a:t>
                      </a:r>
                      <a:r>
                        <a:rPr sz="1300" spc="-5" dirty="0">
                          <a:latin typeface="Arial"/>
                          <a:cs typeface="Arial"/>
                        </a:rPr>
                        <a:t>yours?</a:t>
                      </a:r>
                      <a:endParaRPr sz="1300">
                        <a:latin typeface="Arial"/>
                        <a:cs typeface="Arial"/>
                      </a:endParaRP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8"/>
                  </a:ext>
                </a:extLst>
              </a:tr>
              <a:tr h="398849">
                <a:tc vMerge="1">
                  <a:txBody>
                    <a:bodyPr/>
                    <a:lstStyle/>
                    <a:p>
                      <a:endParaRPr/>
                    </a:p>
                  </a:txBody>
                  <a:tcPr marL="0" marR="0" marT="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635" algn="ctr">
                        <a:lnSpc>
                          <a:spcPct val="100000"/>
                        </a:lnSpc>
                        <a:spcBef>
                          <a:spcPts val="515"/>
                        </a:spcBef>
                      </a:pPr>
                      <a:r>
                        <a:rPr sz="1300" b="1" spc="-5" dirty="0">
                          <a:latin typeface="Arial"/>
                          <a:cs typeface="Arial"/>
                        </a:rPr>
                        <a:t>Appendices</a:t>
                      </a:r>
                      <a:endParaRPr sz="1300">
                        <a:latin typeface="Arial"/>
                        <a:cs typeface="Arial"/>
                      </a:endParaRP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1270" algn="ctr">
                        <a:lnSpc>
                          <a:spcPct val="100000"/>
                        </a:lnSpc>
                        <a:spcBef>
                          <a:spcPts val="515"/>
                        </a:spcBef>
                      </a:pPr>
                      <a:r>
                        <a:rPr sz="1300" spc="-5" dirty="0">
                          <a:latin typeface="Arial"/>
                          <a:cs typeface="Arial"/>
                        </a:rPr>
                        <a:t>Additional</a:t>
                      </a:r>
                      <a:r>
                        <a:rPr sz="1300" spc="5" dirty="0">
                          <a:latin typeface="Arial"/>
                          <a:cs typeface="Arial"/>
                        </a:rPr>
                        <a:t> </a:t>
                      </a:r>
                      <a:r>
                        <a:rPr sz="1300" dirty="0">
                          <a:latin typeface="Arial"/>
                          <a:cs typeface="Arial"/>
                        </a:rPr>
                        <a:t>information</a:t>
                      </a:r>
                    </a:p>
                  </a:txBody>
                  <a:tcPr marL="0" marR="0" marT="76934"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extLst>
                  <a:ext uri="{0D108BD9-81ED-4DB2-BD59-A6C34878D82A}">
                    <a16:rowId xmlns:a16="http://schemas.microsoft.com/office/drawing/2014/main" val="10009"/>
                  </a:ext>
                </a:extLst>
              </a:tr>
            </a:tbl>
          </a:graphicData>
        </a:graphic>
      </p:graphicFrame>
      <p:sp>
        <p:nvSpPr>
          <p:cNvPr id="4" name="object 4"/>
          <p:cNvSpPr txBox="1"/>
          <p:nvPr/>
        </p:nvSpPr>
        <p:spPr>
          <a:xfrm>
            <a:off x="403579" y="6633474"/>
            <a:ext cx="3843020" cy="135935"/>
          </a:xfrm>
          <a:prstGeom prst="rect">
            <a:avLst/>
          </a:prstGeom>
        </p:spPr>
        <p:txBody>
          <a:bodyPr vert="horz" wrap="square" lIns="0" tIns="12700" rIns="0" bIns="0" rtlCol="0">
            <a:spAutoFit/>
          </a:bodyPr>
          <a:lstStyle/>
          <a:p>
            <a:pPr marL="12700">
              <a:spcBef>
                <a:spcPts val="100"/>
              </a:spcBef>
            </a:pPr>
            <a:r>
              <a:rPr sz="800" spc="-5" dirty="0">
                <a:latin typeface="Arial"/>
                <a:cs typeface="Arial"/>
              </a:rPr>
              <a:t>SOURCE: </a:t>
            </a:r>
            <a:r>
              <a:rPr sz="800" u="sng" spc="-5" dirty="0">
                <a:solidFill>
                  <a:srgbClr val="0462C1"/>
                </a:solidFill>
                <a:uFill>
                  <a:solidFill>
                    <a:srgbClr val="0462C1"/>
                  </a:solidFill>
                </a:uFill>
                <a:latin typeface="Arial"/>
                <a:cs typeface="Arial"/>
                <a:hlinkClick r:id="rId2"/>
              </a:rPr>
              <a:t>ethz.ch </a:t>
            </a:r>
            <a:r>
              <a:rPr sz="800" spc="-5" dirty="0">
                <a:latin typeface="Arial"/>
                <a:cs typeface="Arial"/>
              </a:rPr>
              <a:t>and </a:t>
            </a:r>
            <a:r>
              <a:rPr sz="800" u="sng" dirty="0">
                <a:solidFill>
                  <a:srgbClr val="0462C1"/>
                </a:solidFill>
                <a:uFill>
                  <a:solidFill>
                    <a:srgbClr val="0462C1"/>
                  </a:solidFill>
                </a:uFill>
                <a:latin typeface="Arial"/>
                <a:cs typeface="Arial"/>
                <a:hlinkClick r:id="rId3"/>
              </a:rPr>
              <a:t>Improving the </a:t>
            </a:r>
            <a:r>
              <a:rPr sz="800" u="sng" spc="-5" dirty="0">
                <a:solidFill>
                  <a:srgbClr val="0462C1"/>
                </a:solidFill>
                <a:uFill>
                  <a:solidFill>
                    <a:srgbClr val="0462C1"/>
                  </a:solidFill>
                </a:uFill>
                <a:latin typeface="Arial"/>
                <a:cs typeface="Arial"/>
                <a:hlinkClick r:id="rId3"/>
              </a:rPr>
              <a:t>writing of research papers: IMRAD and</a:t>
            </a:r>
            <a:r>
              <a:rPr sz="800" u="sng" spc="180" dirty="0">
                <a:solidFill>
                  <a:srgbClr val="0462C1"/>
                </a:solidFill>
                <a:uFill>
                  <a:solidFill>
                    <a:srgbClr val="0462C1"/>
                  </a:solidFill>
                </a:uFill>
                <a:latin typeface="Arial"/>
                <a:cs typeface="Arial"/>
                <a:hlinkClick r:id="rId3"/>
              </a:rPr>
              <a:t> </a:t>
            </a:r>
            <a:r>
              <a:rPr sz="800" u="sng" spc="-5" dirty="0">
                <a:solidFill>
                  <a:srgbClr val="0462C1"/>
                </a:solidFill>
                <a:uFill>
                  <a:solidFill>
                    <a:srgbClr val="0462C1"/>
                  </a:solidFill>
                </a:uFill>
                <a:latin typeface="Arial"/>
                <a:cs typeface="Arial"/>
                <a:hlinkClick r:id="rId3"/>
              </a:rPr>
              <a:t>beyond</a:t>
            </a:r>
            <a:endParaRPr sz="800" dirty="0">
              <a:latin typeface="Arial"/>
              <a:cs typeface="Arial"/>
            </a:endParaRPr>
          </a:p>
        </p:txBody>
      </p:sp>
    </p:spTree>
    <p:extLst>
      <p:ext uri="{BB962C8B-B14F-4D97-AF65-F5344CB8AC3E}">
        <p14:creationId xmlns:p14="http://schemas.microsoft.com/office/powerpoint/2010/main" val="1203007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7F1E2E-D9B9-BB3F-B62D-B5B8A0C65210}"/>
              </a:ext>
            </a:extLst>
          </p:cNvPr>
          <p:cNvSpPr>
            <a:spLocks noGrp="1"/>
          </p:cNvSpPr>
          <p:nvPr>
            <p:ph type="title"/>
          </p:nvPr>
        </p:nvSpPr>
        <p:spPr/>
        <p:txBody>
          <a:bodyPr/>
          <a:lstStyle/>
          <a:p>
            <a:r>
              <a:rPr lang="en-GB" sz="3600" dirty="0">
                <a:cs typeface="Calibri Light"/>
              </a:rPr>
              <a:t>Literature study tips</a:t>
            </a:r>
            <a:endParaRPr lang="cs-CZ" dirty="0"/>
          </a:p>
        </p:txBody>
      </p:sp>
      <p:sp>
        <p:nvSpPr>
          <p:cNvPr id="3" name="Zástupný obsah 2">
            <a:extLst>
              <a:ext uri="{FF2B5EF4-FFF2-40B4-BE49-F238E27FC236}">
                <a16:creationId xmlns:a16="http://schemas.microsoft.com/office/drawing/2014/main" id="{2C699A37-114D-627C-114C-90B4E3D29A44}"/>
              </a:ext>
            </a:extLst>
          </p:cNvPr>
          <p:cNvSpPr>
            <a:spLocks noGrp="1"/>
          </p:cNvSpPr>
          <p:nvPr>
            <p:ph idx="1"/>
          </p:nvPr>
        </p:nvSpPr>
        <p:spPr/>
        <p:txBody>
          <a:bodyPr spcFirstLastPara="1" vert="horz" wrap="square" lIns="68580" tIns="34290" rIns="68580" bIns="34290" rtlCol="0" anchor="t" anchorCtr="0">
            <a:normAutofit fontScale="92500" lnSpcReduction="10000"/>
          </a:bodyPr>
          <a:lstStyle/>
          <a:p>
            <a:pPr>
              <a:lnSpc>
                <a:spcPct val="150000"/>
              </a:lnSpc>
            </a:pPr>
            <a:r>
              <a:rPr lang="en-GB" sz="2700" dirty="0">
                <a:ea typeface="Calibri"/>
                <a:cs typeface="Calibri"/>
              </a:rPr>
              <a:t>Notice all interesting items</a:t>
            </a:r>
          </a:p>
          <a:p>
            <a:pPr lvl="2">
              <a:lnSpc>
                <a:spcPct val="150000"/>
              </a:lnSpc>
            </a:pPr>
            <a:r>
              <a:rPr lang="en-GB" sz="2400" dirty="0">
                <a:ea typeface="Calibri"/>
                <a:cs typeface="Calibri"/>
              </a:rPr>
              <a:t>Read abstract and research result</a:t>
            </a:r>
            <a:endParaRPr lang="cs-CZ" dirty="0">
              <a:ea typeface="Calibri"/>
              <a:cs typeface="Calibri"/>
            </a:endParaRPr>
          </a:p>
          <a:p>
            <a:pPr lvl="2">
              <a:lnSpc>
                <a:spcPct val="150000"/>
              </a:lnSpc>
            </a:pPr>
            <a:r>
              <a:rPr lang="en-GB" sz="2400" dirty="0">
                <a:ea typeface="+mn-lt"/>
                <a:cs typeface="+mn-lt"/>
              </a:rPr>
              <a:t>Write down 2–3 sentences describing outcome</a:t>
            </a:r>
            <a:endParaRPr lang="en-GB" sz="2400" dirty="0">
              <a:ea typeface="Calibri"/>
              <a:cs typeface="Calibri"/>
            </a:endParaRPr>
          </a:p>
          <a:p>
            <a:pPr lvl="2">
              <a:lnSpc>
                <a:spcPct val="150000"/>
              </a:lnSpc>
            </a:pPr>
            <a:r>
              <a:rPr lang="en-GB" sz="2400" dirty="0">
                <a:ea typeface="+mn-lt"/>
                <a:cs typeface="+mn-lt"/>
              </a:rPr>
              <a:t>Use a citation manager like </a:t>
            </a:r>
            <a:r>
              <a:rPr lang="en-GB" sz="2400" dirty="0">
                <a:ea typeface="+mn-lt"/>
                <a:cs typeface="+mn-lt"/>
                <a:hlinkClick r:id="rId2"/>
              </a:rPr>
              <a:t>Citace PRO</a:t>
            </a:r>
            <a:endParaRPr lang="en-GB" sz="2400" dirty="0">
              <a:ea typeface="Calibri"/>
              <a:cs typeface="Calibri"/>
            </a:endParaRPr>
          </a:p>
          <a:p>
            <a:pPr>
              <a:lnSpc>
                <a:spcPct val="150000"/>
              </a:lnSpc>
            </a:pPr>
            <a:r>
              <a:rPr lang="en-GB" sz="2700" dirty="0">
                <a:ea typeface="Calibri"/>
                <a:cs typeface="Calibri"/>
              </a:rPr>
              <a:t>Be disciplined</a:t>
            </a:r>
          </a:p>
          <a:p>
            <a:pPr lvl="2">
              <a:lnSpc>
                <a:spcPct val="150000"/>
              </a:lnSpc>
            </a:pPr>
            <a:r>
              <a:rPr lang="en-GB" sz="2400" dirty="0">
                <a:ea typeface="+mn-lt"/>
                <a:cs typeface="+mn-lt"/>
              </a:rPr>
              <a:t>Evaluate the quality of publications (journals)</a:t>
            </a:r>
            <a:endParaRPr lang="en-GB" sz="2400" dirty="0">
              <a:ea typeface="Calibri"/>
              <a:cs typeface="Calibri"/>
            </a:endParaRPr>
          </a:p>
          <a:p>
            <a:pPr lvl="2">
              <a:lnSpc>
                <a:spcPct val="150000"/>
              </a:lnSpc>
            </a:pPr>
            <a:r>
              <a:rPr lang="en-GB" sz="2400" dirty="0">
                <a:ea typeface="+mn-lt"/>
                <a:cs typeface="+mn-lt"/>
              </a:rPr>
              <a:t>Stop reading when you're supposed to start writing</a:t>
            </a:r>
            <a:endParaRPr lang="en-GB" sz="2400" dirty="0">
              <a:ea typeface="Calibri"/>
              <a:cs typeface="Calibri"/>
            </a:endParaRPr>
          </a:p>
          <a:p>
            <a:pPr lvl="2">
              <a:lnSpc>
                <a:spcPct val="150000"/>
              </a:lnSpc>
            </a:pPr>
            <a:r>
              <a:rPr lang="en-GB" sz="2400" dirty="0">
                <a:ea typeface="+mn-lt"/>
                <a:cs typeface="+mn-lt"/>
              </a:rPr>
              <a:t>Cite all the ideas taken</a:t>
            </a:r>
            <a:endParaRPr lang="en-GB" dirty="0">
              <a:ea typeface="Calibri"/>
              <a:cs typeface="Calibri"/>
            </a:endParaRPr>
          </a:p>
        </p:txBody>
      </p:sp>
    </p:spTree>
    <p:extLst>
      <p:ext uri="{BB962C8B-B14F-4D97-AF65-F5344CB8AC3E}">
        <p14:creationId xmlns:p14="http://schemas.microsoft.com/office/powerpoint/2010/main" val="28526495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B2007-E030-47B1-815E-46383C57D79D}"/>
              </a:ext>
            </a:extLst>
          </p:cNvPr>
          <p:cNvSpPr>
            <a:spLocks noGrp="1"/>
          </p:cNvSpPr>
          <p:nvPr>
            <p:ph type="title"/>
          </p:nvPr>
        </p:nvSpPr>
        <p:spPr/>
        <p:txBody>
          <a:bodyPr/>
          <a:lstStyle/>
          <a:p>
            <a:r>
              <a:rPr lang="en-US" dirty="0"/>
              <a:t>Suggested book</a:t>
            </a:r>
            <a:endParaRPr lang="cs-CZ" dirty="0"/>
          </a:p>
        </p:txBody>
      </p:sp>
      <p:sp>
        <p:nvSpPr>
          <p:cNvPr id="3" name="Content Placeholder 2">
            <a:extLst>
              <a:ext uri="{FF2B5EF4-FFF2-40B4-BE49-F238E27FC236}">
                <a16:creationId xmlns:a16="http://schemas.microsoft.com/office/drawing/2014/main" id="{7932C34F-ECF8-4B8F-8255-687DDB36F32E}"/>
              </a:ext>
            </a:extLst>
          </p:cNvPr>
          <p:cNvSpPr>
            <a:spLocks noGrp="1"/>
          </p:cNvSpPr>
          <p:nvPr>
            <p:ph idx="1"/>
          </p:nvPr>
        </p:nvSpPr>
        <p:spPr/>
        <p:txBody>
          <a:bodyPr/>
          <a:lstStyle/>
          <a:p>
            <a:r>
              <a:rPr lang="en-US" b="1" dirty="0"/>
              <a:t>Doing economics : what you should have learned </a:t>
            </a:r>
            <a:br>
              <a:rPr lang="en-US" b="1" dirty="0"/>
            </a:br>
            <a:r>
              <a:rPr lang="en-US" b="1" dirty="0"/>
              <a:t>in grad school-but didn’t (2022), Bellemare, Marc </a:t>
            </a:r>
          </a:p>
          <a:p>
            <a:endParaRPr lang="en-US" dirty="0"/>
          </a:p>
          <a:p>
            <a:r>
              <a:rPr lang="en-US" dirty="0"/>
              <a:t>E-book is available </a:t>
            </a:r>
            <a:r>
              <a:rPr lang="en-US"/>
              <a:t>as E-Loan</a:t>
            </a:r>
            <a:endParaRPr lang="en-US" dirty="0">
              <a:hlinkClick r:id="rId2"/>
            </a:endParaRPr>
          </a:p>
          <a:p>
            <a:r>
              <a:rPr lang="en-US" dirty="0">
                <a:hlinkClick r:id="rId2"/>
              </a:rPr>
              <a:t>https://katalog.muni.cz/Record/MUB01006507361</a:t>
            </a:r>
            <a:endParaRPr lang="en-US" dirty="0"/>
          </a:p>
          <a:p>
            <a:endParaRPr lang="en-US" dirty="0"/>
          </a:p>
          <a:p>
            <a:r>
              <a:rPr lang="en-US" dirty="0"/>
              <a:t>Chapter on Writing Papers is available in pdf</a:t>
            </a:r>
          </a:p>
          <a:p>
            <a:r>
              <a:rPr lang="cs-CZ" dirty="0">
                <a:hlinkClick r:id="rId3"/>
              </a:rPr>
              <a:t>https://is.muni.cz/auth/do/econ/sm/akap/akademicky_text_a_proces_jeho_vzniku/Writting_papers_Bellemare_MIT_2022.pdf</a:t>
            </a:r>
            <a:endParaRPr lang="en-US" dirty="0"/>
          </a:p>
          <a:p>
            <a:endParaRPr lang="cs-CZ" dirty="0"/>
          </a:p>
        </p:txBody>
      </p:sp>
      <p:sp>
        <p:nvSpPr>
          <p:cNvPr id="4" name="Footer Placeholder 3">
            <a:extLst>
              <a:ext uri="{FF2B5EF4-FFF2-40B4-BE49-F238E27FC236}">
                <a16:creationId xmlns:a16="http://schemas.microsoft.com/office/drawing/2014/main" id="{9B87F22F-A95D-40A1-B00B-503905848D4E}"/>
              </a:ext>
            </a:extLst>
          </p:cNvPr>
          <p:cNvSpPr>
            <a:spLocks noGrp="1"/>
          </p:cNvSpPr>
          <p:nvPr>
            <p:ph type="ftr" sz="quarter" idx="11"/>
          </p:nvPr>
        </p:nvSpPr>
        <p:spPr/>
        <p:txBody>
          <a:bodyPr/>
          <a:lstStyle/>
          <a:p>
            <a:pPr>
              <a:defRPr/>
            </a:pPr>
            <a:endParaRPr lang="en-US" altLang="cs-CZ" dirty="0"/>
          </a:p>
        </p:txBody>
      </p:sp>
      <p:sp>
        <p:nvSpPr>
          <p:cNvPr id="5" name="Slide Number Placeholder 4">
            <a:extLst>
              <a:ext uri="{FF2B5EF4-FFF2-40B4-BE49-F238E27FC236}">
                <a16:creationId xmlns:a16="http://schemas.microsoft.com/office/drawing/2014/main" id="{0E6468B0-1607-4A0D-90AF-6841D0FFDC96}"/>
              </a:ext>
            </a:extLst>
          </p:cNvPr>
          <p:cNvSpPr>
            <a:spLocks noGrp="1"/>
          </p:cNvSpPr>
          <p:nvPr>
            <p:ph type="sldNum" sz="quarter" idx="12"/>
          </p:nvPr>
        </p:nvSpPr>
        <p:spPr/>
        <p:txBody>
          <a:bodyPr/>
          <a:lstStyle/>
          <a:p>
            <a:pPr>
              <a:defRPr/>
            </a:pPr>
            <a:fld id="{B9544023-E298-4B5A-BC1F-74F0AFA6A156}" type="slidenum">
              <a:rPr lang="en-US" altLang="cs-CZ" smtClean="0"/>
              <a:pPr>
                <a:defRPr/>
              </a:pPr>
              <a:t>71</a:t>
            </a:fld>
            <a:endParaRPr lang="en-US" altLang="cs-CZ"/>
          </a:p>
        </p:txBody>
      </p:sp>
      <p:pic>
        <p:nvPicPr>
          <p:cNvPr id="7" name="Picture 6" descr="A picture containing text&#10;&#10;Description automatically generated">
            <a:extLst>
              <a:ext uri="{FF2B5EF4-FFF2-40B4-BE49-F238E27FC236}">
                <a16:creationId xmlns:a16="http://schemas.microsoft.com/office/drawing/2014/main" id="{C2EE127D-109A-4531-9D3C-93EEFD159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133" y="277821"/>
            <a:ext cx="1619250" cy="2286000"/>
          </a:xfrm>
          <a:prstGeom prst="rect">
            <a:avLst/>
          </a:prstGeom>
        </p:spPr>
      </p:pic>
    </p:spTree>
    <p:extLst>
      <p:ext uri="{BB962C8B-B14F-4D97-AF65-F5344CB8AC3E}">
        <p14:creationId xmlns:p14="http://schemas.microsoft.com/office/powerpoint/2010/main" val="174410207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E8A0C4-CA3C-1788-0C2C-035C9C66EB98}"/>
              </a:ext>
            </a:extLst>
          </p:cNvPr>
          <p:cNvSpPr>
            <a:spLocks noGrp="1"/>
          </p:cNvSpPr>
          <p:nvPr>
            <p:ph type="ftr" sz="quarter" idx="10"/>
          </p:nvPr>
        </p:nvSpPr>
        <p:spPr/>
        <p:txBody>
          <a:bodyPr/>
          <a:lstStyle/>
          <a:p>
            <a:r>
              <a:rPr lang="en-GB" noProof="0" dirty="0"/>
              <a:t>Author: Martin Guzi (2023)</a:t>
            </a:r>
          </a:p>
        </p:txBody>
      </p:sp>
      <p:sp>
        <p:nvSpPr>
          <p:cNvPr id="3" name="Slide Number Placeholder 2">
            <a:extLst>
              <a:ext uri="{FF2B5EF4-FFF2-40B4-BE49-F238E27FC236}">
                <a16:creationId xmlns:a16="http://schemas.microsoft.com/office/drawing/2014/main" id="{08342A31-C5F6-0E7C-15FE-836D9C01816C}"/>
              </a:ext>
            </a:extLst>
          </p:cNvPr>
          <p:cNvSpPr>
            <a:spLocks noGrp="1"/>
          </p:cNvSpPr>
          <p:nvPr>
            <p:ph type="sldNum" sz="quarter" idx="11"/>
          </p:nvPr>
        </p:nvSpPr>
        <p:spPr/>
        <p:txBody>
          <a:bodyPr/>
          <a:lstStyle/>
          <a:p>
            <a:fld id="{0970407D-EE58-4A0B-824B-1D3AE42DD9CF}" type="slidenum">
              <a:rPr lang="en-GB" altLang="cs-CZ" noProof="0" smtClean="0"/>
              <a:pPr/>
              <a:t>72</a:t>
            </a:fld>
            <a:endParaRPr lang="en-GB" altLang="cs-CZ" noProof="0" dirty="0"/>
          </a:p>
        </p:txBody>
      </p:sp>
      <p:sp>
        <p:nvSpPr>
          <p:cNvPr id="6" name="Title 5">
            <a:extLst>
              <a:ext uri="{FF2B5EF4-FFF2-40B4-BE49-F238E27FC236}">
                <a16:creationId xmlns:a16="http://schemas.microsoft.com/office/drawing/2014/main" id="{8CF3487E-4F72-375D-A4B4-41A10087EEE3}"/>
              </a:ext>
            </a:extLst>
          </p:cNvPr>
          <p:cNvSpPr>
            <a:spLocks noGrp="1"/>
          </p:cNvSpPr>
          <p:nvPr>
            <p:ph type="title"/>
          </p:nvPr>
        </p:nvSpPr>
        <p:spPr/>
        <p:txBody>
          <a:bodyPr/>
          <a:lstStyle/>
          <a:p>
            <a:r>
              <a:rPr lang="en-US" dirty="0"/>
              <a:t>Mechanics of Academic Style</a:t>
            </a:r>
          </a:p>
        </p:txBody>
      </p:sp>
      <p:sp>
        <p:nvSpPr>
          <p:cNvPr id="7" name="Subtitle 6">
            <a:extLst>
              <a:ext uri="{FF2B5EF4-FFF2-40B4-BE49-F238E27FC236}">
                <a16:creationId xmlns:a16="http://schemas.microsoft.com/office/drawing/2014/main" id="{EE0EB81C-DF78-D311-A96A-6E9BF63129D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580514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22F002-AF22-45DA-5FA1-22B47AA239E1}"/>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3E95F16F-D510-673B-4FE8-A4F53C483733}"/>
              </a:ext>
            </a:extLst>
          </p:cNvPr>
          <p:cNvSpPr>
            <a:spLocks noGrp="1"/>
          </p:cNvSpPr>
          <p:nvPr>
            <p:ph type="sldNum" sz="quarter" idx="11"/>
          </p:nvPr>
        </p:nvSpPr>
        <p:spPr/>
        <p:txBody>
          <a:bodyPr/>
          <a:lstStyle/>
          <a:p>
            <a:fld id="{0DE708CC-0C3F-4567-9698-B54C0F35BD31}" type="slidenum">
              <a:rPr lang="en-GB" altLang="cs-CZ" noProof="0" smtClean="0"/>
              <a:pPr/>
              <a:t>73</a:t>
            </a:fld>
            <a:endParaRPr lang="en-GB" altLang="cs-CZ" noProof="0" dirty="0"/>
          </a:p>
        </p:txBody>
      </p:sp>
      <p:sp>
        <p:nvSpPr>
          <p:cNvPr id="6" name="Title 5">
            <a:extLst>
              <a:ext uri="{FF2B5EF4-FFF2-40B4-BE49-F238E27FC236}">
                <a16:creationId xmlns:a16="http://schemas.microsoft.com/office/drawing/2014/main" id="{4ADE5324-09A8-3885-C6D1-4A98385F6922}"/>
              </a:ext>
            </a:extLst>
          </p:cNvPr>
          <p:cNvSpPr>
            <a:spLocks noGrp="1"/>
          </p:cNvSpPr>
          <p:nvPr>
            <p:ph type="title"/>
          </p:nvPr>
        </p:nvSpPr>
        <p:spPr/>
        <p:txBody>
          <a:bodyPr/>
          <a:lstStyle/>
          <a:p>
            <a:r>
              <a:rPr lang="en-US" dirty="0"/>
              <a:t>Spelling of plural forms</a:t>
            </a:r>
          </a:p>
        </p:txBody>
      </p:sp>
      <p:sp>
        <p:nvSpPr>
          <p:cNvPr id="7" name="Content Placeholder 6">
            <a:extLst>
              <a:ext uri="{FF2B5EF4-FFF2-40B4-BE49-F238E27FC236}">
                <a16:creationId xmlns:a16="http://schemas.microsoft.com/office/drawing/2014/main" id="{22E8530A-0052-25BB-AF20-82743A9AF006}"/>
              </a:ext>
            </a:extLst>
          </p:cNvPr>
          <p:cNvSpPr>
            <a:spLocks noGrp="1"/>
          </p:cNvSpPr>
          <p:nvPr>
            <p:ph idx="1"/>
          </p:nvPr>
        </p:nvSpPr>
        <p:spPr>
          <a:xfrm>
            <a:off x="310501" y="1477818"/>
            <a:ext cx="8648772" cy="4750182"/>
          </a:xfrm>
        </p:spPr>
        <p:txBody>
          <a:bodyPr/>
          <a:lstStyle/>
          <a:p>
            <a:pPr marL="54000" indent="0" algn="l">
              <a:buNone/>
            </a:pPr>
            <a:r>
              <a:rPr lang="en-US" sz="2000" b="0" i="0" u="none" strike="noStrike" baseline="0" dirty="0">
                <a:latin typeface="+mj-lt"/>
              </a:rPr>
              <a:t>The plural forms of some words of Latin or Greek origin can be troublesome</a:t>
            </a:r>
          </a:p>
          <a:p>
            <a:pPr marL="54000" indent="0" algn="l">
              <a:buNone/>
            </a:pPr>
            <a:r>
              <a:rPr lang="en-US" sz="2000" b="1" i="0" u="none" strike="noStrike" baseline="0" dirty="0">
                <a:latin typeface="+mj-lt"/>
              </a:rPr>
              <a:t>Singular:</a:t>
            </a:r>
          </a:p>
          <a:p>
            <a:pPr marL="54000" indent="0">
              <a:buNone/>
            </a:pPr>
            <a:r>
              <a:rPr lang="en-US" sz="2000" b="0" i="0" u="none" strike="noStrike" baseline="0" dirty="0">
                <a:latin typeface="+mj-lt"/>
              </a:rPr>
              <a:t>Appendix	</a:t>
            </a:r>
            <a:endParaRPr lang="en-US" sz="2000" b="1" dirty="0">
              <a:latin typeface="+mj-lt"/>
            </a:endParaRPr>
          </a:p>
          <a:p>
            <a:pPr marL="54000" indent="0">
              <a:buNone/>
            </a:pPr>
            <a:r>
              <a:rPr lang="en-US" sz="2000" b="0" i="0" u="none" strike="noStrike" baseline="0" dirty="0">
                <a:latin typeface="+mj-lt"/>
              </a:rPr>
              <a:t>Criterion</a:t>
            </a:r>
          </a:p>
          <a:p>
            <a:pPr marL="54000" indent="0" algn="l">
              <a:buNone/>
            </a:pPr>
            <a:r>
              <a:rPr lang="en-US" sz="2000" b="0" i="0" u="none" strike="noStrike" baseline="0" dirty="0">
                <a:latin typeface="+mj-lt"/>
              </a:rPr>
              <a:t>Curriculum</a:t>
            </a:r>
          </a:p>
          <a:p>
            <a:pPr marL="54000" indent="0" algn="l">
              <a:buNone/>
            </a:pPr>
            <a:r>
              <a:rPr lang="en-US" sz="2000" b="0" i="0" u="none" strike="noStrike" baseline="0" dirty="0">
                <a:latin typeface="+mj-lt"/>
              </a:rPr>
              <a:t>Datum</a:t>
            </a:r>
          </a:p>
          <a:p>
            <a:pPr marL="54000" indent="0" algn="l">
              <a:buNone/>
            </a:pPr>
            <a:r>
              <a:rPr lang="en-US" sz="2000" dirty="0">
                <a:latin typeface="+mj-lt"/>
              </a:rPr>
              <a:t>Hypothesis</a:t>
            </a:r>
          </a:p>
          <a:p>
            <a:pPr marL="54000" indent="0" algn="l">
              <a:buNone/>
            </a:pPr>
            <a:r>
              <a:rPr lang="en-US" sz="2000" b="0" i="0" u="none" strike="noStrike" baseline="0" dirty="0">
                <a:latin typeface="+mj-lt"/>
              </a:rPr>
              <a:t>Phenomenon</a:t>
            </a:r>
          </a:p>
          <a:p>
            <a:pPr marL="54000" indent="0" algn="l">
              <a:buNone/>
            </a:pPr>
            <a:endParaRPr lang="en-US" sz="2000" dirty="0">
              <a:latin typeface="+mj-lt"/>
            </a:endParaRPr>
          </a:p>
          <a:p>
            <a:r>
              <a:rPr lang="en-US" b="1" dirty="0"/>
              <a:t>Correct:    </a:t>
            </a:r>
            <a:r>
              <a:rPr lang="en-US" dirty="0"/>
              <a:t>The data indicate</a:t>
            </a:r>
          </a:p>
          <a:p>
            <a:r>
              <a:rPr lang="en-US" b="1" dirty="0"/>
              <a:t>Incorrect: </a:t>
            </a:r>
            <a:r>
              <a:rPr lang="en-US" dirty="0"/>
              <a:t>The data indicates</a:t>
            </a:r>
          </a:p>
          <a:p>
            <a:endParaRPr lang="en-US" dirty="0"/>
          </a:p>
          <a:p>
            <a:r>
              <a:rPr lang="en-US" dirty="0"/>
              <a:t>“data base” has become “database,” and “e-mail” has become “email”</a:t>
            </a:r>
            <a:endParaRPr lang="en-US" sz="2000" b="0" i="0" u="none" strike="noStrike" baseline="0" dirty="0">
              <a:latin typeface="+mj-lt"/>
            </a:endParaRPr>
          </a:p>
        </p:txBody>
      </p:sp>
      <p:sp>
        <p:nvSpPr>
          <p:cNvPr id="8" name="TextBox 7">
            <a:extLst>
              <a:ext uri="{FF2B5EF4-FFF2-40B4-BE49-F238E27FC236}">
                <a16:creationId xmlns:a16="http://schemas.microsoft.com/office/drawing/2014/main" id="{660A7BE8-11EC-9E46-3D3E-610DAFF5B941}"/>
              </a:ext>
            </a:extLst>
          </p:cNvPr>
          <p:cNvSpPr txBox="1"/>
          <p:nvPr/>
        </p:nvSpPr>
        <p:spPr>
          <a:xfrm>
            <a:off x="3579783" y="1765767"/>
            <a:ext cx="2863273" cy="3180422"/>
          </a:xfrm>
          <a:prstGeom prst="rect">
            <a:avLst/>
          </a:prstGeom>
          <a:noFill/>
        </p:spPr>
        <p:txBody>
          <a:bodyPr wrap="square" rtlCol="0">
            <a:spAutoFit/>
          </a:bodyPr>
          <a:lstStyle/>
          <a:p>
            <a:pPr algn="l">
              <a:lnSpc>
                <a:spcPts val="2700"/>
              </a:lnSpc>
            </a:pPr>
            <a:r>
              <a:rPr lang="en-US" sz="2000" b="1" dirty="0">
                <a:latin typeface="+mj-lt"/>
              </a:rPr>
              <a:t>Plural:</a:t>
            </a:r>
          </a:p>
          <a:p>
            <a:pPr algn="l">
              <a:lnSpc>
                <a:spcPts val="2700"/>
              </a:lnSpc>
            </a:pPr>
            <a:r>
              <a:rPr lang="en-US" sz="2000" dirty="0">
                <a:latin typeface="+mj-lt"/>
              </a:rPr>
              <a:t>Appendices</a:t>
            </a:r>
          </a:p>
          <a:p>
            <a:pPr algn="l">
              <a:lnSpc>
                <a:spcPts val="2700"/>
              </a:lnSpc>
            </a:pPr>
            <a:r>
              <a:rPr lang="en-US" sz="2000" dirty="0">
                <a:latin typeface="+mj-lt"/>
              </a:rPr>
              <a:t>Criteria</a:t>
            </a:r>
          </a:p>
          <a:p>
            <a:pPr algn="l">
              <a:lnSpc>
                <a:spcPts val="2700"/>
              </a:lnSpc>
            </a:pPr>
            <a:r>
              <a:rPr lang="en-US" sz="2000" dirty="0">
                <a:latin typeface="+mj-lt"/>
              </a:rPr>
              <a:t>Curricula</a:t>
            </a:r>
          </a:p>
          <a:p>
            <a:pPr algn="l">
              <a:lnSpc>
                <a:spcPts val="2700"/>
              </a:lnSpc>
            </a:pPr>
            <a:r>
              <a:rPr lang="en-US" sz="2000" dirty="0">
                <a:latin typeface="+mj-lt"/>
              </a:rPr>
              <a:t>Data</a:t>
            </a:r>
          </a:p>
          <a:p>
            <a:pPr algn="l">
              <a:lnSpc>
                <a:spcPts val="2700"/>
              </a:lnSpc>
            </a:pPr>
            <a:r>
              <a:rPr lang="en-US" sz="2000" dirty="0">
                <a:latin typeface="+mj-lt"/>
              </a:rPr>
              <a:t>Hypotheses</a:t>
            </a:r>
          </a:p>
          <a:p>
            <a:pPr>
              <a:lnSpc>
                <a:spcPts val="2700"/>
              </a:lnSpc>
            </a:pPr>
            <a:r>
              <a:rPr lang="en-US" sz="2000" b="0" i="0" u="none" strike="noStrike" baseline="0" dirty="0">
                <a:latin typeface="+mj-lt"/>
              </a:rPr>
              <a:t>Phenomena</a:t>
            </a:r>
            <a:endParaRPr lang="en-US" sz="2000" dirty="0">
              <a:latin typeface="+mj-lt"/>
            </a:endParaRPr>
          </a:p>
          <a:p>
            <a:pPr algn="l">
              <a:lnSpc>
                <a:spcPts val="2700"/>
              </a:lnSpc>
            </a:pPr>
            <a:endParaRPr lang="en-US" sz="2000" dirty="0">
              <a:latin typeface="+mj-lt"/>
            </a:endParaRPr>
          </a:p>
          <a:p>
            <a:pPr algn="l">
              <a:lnSpc>
                <a:spcPts val="2700"/>
              </a:lnSpc>
            </a:pPr>
            <a:endParaRPr lang="en-US" sz="2000" dirty="0">
              <a:latin typeface="+mj-lt"/>
            </a:endParaRPr>
          </a:p>
        </p:txBody>
      </p:sp>
      <p:sp>
        <p:nvSpPr>
          <p:cNvPr id="9" name="Rectangle 8">
            <a:extLst>
              <a:ext uri="{FF2B5EF4-FFF2-40B4-BE49-F238E27FC236}">
                <a16:creationId xmlns:a16="http://schemas.microsoft.com/office/drawing/2014/main" id="{888E64C2-9B72-CE0A-A505-6D780CFFCCE0}"/>
              </a:ext>
            </a:extLst>
          </p:cNvPr>
          <p:cNvSpPr/>
          <p:nvPr/>
        </p:nvSpPr>
        <p:spPr bwMode="auto">
          <a:xfrm>
            <a:off x="184727" y="4591238"/>
            <a:ext cx="1588654" cy="645780"/>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79363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9"/>
                                        </p:tgtEl>
                                        <p:attrNameLst>
                                          <p:attrName>ppt_x</p:attrName>
                                        </p:attrNameLst>
                                      </p:cBhvr>
                                      <p:tavLst>
                                        <p:tav tm="0">
                                          <p:val>
                                            <p:strVal val="ppt_x"/>
                                          </p:val>
                                        </p:tav>
                                        <p:tav tm="100000">
                                          <p:val>
                                            <p:strVal val="ppt_x"/>
                                          </p:val>
                                        </p:tav>
                                      </p:tavLst>
                                    </p:anim>
                                    <p:anim calcmode="lin" valueType="num">
                                      <p:cBhvr additive="base">
                                        <p:cTn id="35" dur="500"/>
                                        <p:tgtEl>
                                          <p:spTgt spid="9"/>
                                        </p:tgtEl>
                                        <p:attrNameLst>
                                          <p:attrName>ppt_y</p:attrName>
                                        </p:attrNameLst>
                                      </p:cBhvr>
                                      <p:tavLst>
                                        <p:tav tm="0">
                                          <p:val>
                                            <p:strVal val="ppt_y"/>
                                          </p:val>
                                        </p:tav>
                                        <p:tav tm="100000">
                                          <p:val>
                                            <p:strVal val="1+ppt_h/2"/>
                                          </p:val>
                                        </p:tav>
                                      </p:tavLst>
                                    </p:anim>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animEffect transition="in" filter="randombar(horizontal)">
                                      <p:cBhvr>
                                        <p:cTn id="41"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E91F9-1D42-F27B-B45C-D92B0A11A020}"/>
              </a:ext>
            </a:extLst>
          </p:cNvPr>
          <p:cNvSpPr>
            <a:spLocks noGrp="1"/>
          </p:cNvSpPr>
          <p:nvPr>
            <p:ph type="title"/>
          </p:nvPr>
        </p:nvSpPr>
        <p:spPr/>
        <p:txBody>
          <a:bodyPr/>
          <a:lstStyle/>
          <a:p>
            <a:r>
              <a:rPr lang="en-US" dirty="0"/>
              <a:t>Capitalization</a:t>
            </a:r>
          </a:p>
        </p:txBody>
      </p:sp>
      <p:sp>
        <p:nvSpPr>
          <p:cNvPr id="5" name="Content Placeholder 4">
            <a:extLst>
              <a:ext uri="{FF2B5EF4-FFF2-40B4-BE49-F238E27FC236}">
                <a16:creationId xmlns:a16="http://schemas.microsoft.com/office/drawing/2014/main" id="{04951AF5-C556-24CB-C112-6FB4083E650A}"/>
              </a:ext>
            </a:extLst>
          </p:cNvPr>
          <p:cNvSpPr>
            <a:spLocks noGrp="1"/>
          </p:cNvSpPr>
          <p:nvPr>
            <p:ph idx="1"/>
          </p:nvPr>
        </p:nvSpPr>
        <p:spPr>
          <a:xfrm>
            <a:off x="444749" y="1539602"/>
            <a:ext cx="8518275" cy="4598398"/>
          </a:xfrm>
        </p:spPr>
        <p:txBody>
          <a:bodyPr/>
          <a:lstStyle/>
          <a:p>
            <a:pPr marL="54000" indent="0">
              <a:buNone/>
            </a:pPr>
            <a:r>
              <a:rPr lang="en-US" sz="1800" b="1" i="0" u="none" strike="noStrike" baseline="0" dirty="0">
                <a:latin typeface="+mj-lt"/>
              </a:rPr>
              <a:t>Capitalize</a:t>
            </a:r>
          </a:p>
          <a:p>
            <a:pPr marL="396900" indent="-342900">
              <a:buFont typeface="+mj-lt"/>
              <a:buAutoNum type="arabicPeriod"/>
            </a:pPr>
            <a:r>
              <a:rPr lang="en-US" sz="1800" dirty="0">
                <a:latin typeface="+mj-lt"/>
              </a:rPr>
              <a:t>T</a:t>
            </a:r>
            <a:r>
              <a:rPr lang="en-US" sz="1800" b="0" i="0" u="none" strike="noStrike" baseline="0" dirty="0">
                <a:latin typeface="+mj-lt"/>
              </a:rPr>
              <a:t>he first word in a complete sentence</a:t>
            </a:r>
          </a:p>
          <a:p>
            <a:pPr marL="396900" indent="-342900">
              <a:buFont typeface="+mj-lt"/>
              <a:buAutoNum type="arabicPeriod"/>
            </a:pPr>
            <a:r>
              <a:rPr lang="en-US" sz="1800" dirty="0">
                <a:latin typeface="+mj-lt"/>
              </a:rPr>
              <a:t>N</a:t>
            </a:r>
            <a:r>
              <a:rPr lang="en-US" sz="1800" b="0" i="0" u="none" strike="noStrike" baseline="0" dirty="0">
                <a:latin typeface="+mj-lt"/>
              </a:rPr>
              <a:t>ames of racial and ethnic groups (“We interviewed 25 Black women”)</a:t>
            </a:r>
          </a:p>
          <a:p>
            <a:pPr marL="396900" indent="-342900">
              <a:buFont typeface="+mj-lt"/>
              <a:buAutoNum type="arabicPeriod"/>
            </a:pPr>
            <a:r>
              <a:rPr lang="en-US" sz="1800" b="0" i="0" u="none" strike="noStrike" baseline="0" dirty="0">
                <a:latin typeface="+mj-lt"/>
              </a:rPr>
              <a:t>Nouns Followed by Numerals or Letters (Figure 2.4, Chapter 5)</a:t>
            </a:r>
          </a:p>
          <a:p>
            <a:pPr marL="396900" indent="-342900">
              <a:buFont typeface="+mj-lt"/>
              <a:buAutoNum type="arabicPeriod"/>
            </a:pPr>
            <a:r>
              <a:rPr lang="en-US" sz="1800" b="0" i="0" u="none" strike="noStrike" baseline="0" dirty="0">
                <a:latin typeface="+mj-lt"/>
              </a:rPr>
              <a:t>Job Titles and Positions when the title precedes a name</a:t>
            </a:r>
            <a:br>
              <a:rPr lang="en-US" sz="1800" b="0" i="0" u="none" strike="noStrike" baseline="0" dirty="0">
                <a:latin typeface="+mj-lt"/>
              </a:rPr>
            </a:br>
            <a:r>
              <a:rPr lang="en-US" sz="1800" b="0" i="0" u="none" strike="noStrike" baseline="0" dirty="0">
                <a:latin typeface="+mj-lt"/>
              </a:rPr>
              <a:t>“</a:t>
            </a:r>
            <a:r>
              <a:rPr lang="en-US" sz="1800" b="0" u="none" strike="noStrike" baseline="0" dirty="0">
                <a:latin typeface="+mj-lt"/>
              </a:rPr>
              <a:t>Executive Director of Marketing Carolina Espinoza….”</a:t>
            </a:r>
          </a:p>
          <a:p>
            <a:pPr marL="54000" indent="0">
              <a:buNone/>
            </a:pPr>
            <a:endParaRPr lang="en-US" sz="1800" b="1" i="0" u="none" strike="noStrike" baseline="0" dirty="0">
              <a:latin typeface="+mj-lt"/>
            </a:endParaRPr>
          </a:p>
          <a:p>
            <a:pPr marL="54000" indent="0">
              <a:buNone/>
            </a:pPr>
            <a:r>
              <a:rPr lang="en-US" sz="1800" b="1" i="0" u="none" strike="noStrike" baseline="0" dirty="0">
                <a:latin typeface="+mj-lt"/>
              </a:rPr>
              <a:t>Do not capitalize </a:t>
            </a:r>
          </a:p>
          <a:p>
            <a:pPr marL="396900" indent="-342900">
              <a:buFont typeface="+mj-lt"/>
              <a:buAutoNum type="arabicPeriod"/>
            </a:pPr>
            <a:r>
              <a:rPr lang="en-US" sz="1800" b="0" i="0" u="none" strike="noStrike" baseline="0" dirty="0">
                <a:latin typeface="+mj-lt"/>
              </a:rPr>
              <a:t>A personal name that begins with a lowercase letter when the name begins a sentence; alternatively, reword the sentence</a:t>
            </a:r>
          </a:p>
          <a:p>
            <a:pPr marL="54000" indent="0">
              <a:buNone/>
            </a:pPr>
            <a:r>
              <a:rPr lang="en-US" sz="1800" b="0" i="1" u="none" strike="noStrike" baseline="0" dirty="0">
                <a:latin typeface="+mj-lt"/>
              </a:rPr>
              <a:t>	“</a:t>
            </a:r>
            <a:r>
              <a:rPr lang="en-US" sz="1800" i="1" dirty="0">
                <a:latin typeface="+mj-lt"/>
              </a:rPr>
              <a:t>… </a:t>
            </a:r>
            <a:r>
              <a:rPr lang="en-US" sz="1800" b="0" u="none" strike="noStrike" baseline="0" dirty="0">
                <a:latin typeface="+mj-lt"/>
              </a:rPr>
              <a:t>after the test. </a:t>
            </a:r>
            <a:r>
              <a:rPr lang="en-US" sz="1800" b="0" u="none" strike="noStrike" baseline="0" dirty="0">
                <a:solidFill>
                  <a:srgbClr val="0000DC"/>
                </a:solidFill>
                <a:latin typeface="+mj-lt"/>
              </a:rPr>
              <a:t>van</a:t>
            </a:r>
            <a:r>
              <a:rPr lang="en-US" sz="1800" b="0" u="none" strike="noStrike" baseline="0" dirty="0">
                <a:latin typeface="+mj-lt"/>
              </a:rPr>
              <a:t> de </a:t>
            </a:r>
            <a:r>
              <a:rPr lang="en-US" sz="1800" b="0" u="none" strike="noStrike" baseline="0" dirty="0" err="1">
                <a:latin typeface="+mj-lt"/>
              </a:rPr>
              <a:t>Vijver</a:t>
            </a:r>
            <a:r>
              <a:rPr lang="en-US" sz="1800" b="0" u="none" strike="noStrike" baseline="0" dirty="0">
                <a:latin typeface="+mj-lt"/>
              </a:rPr>
              <a:t> et al. (2019) concluded …”</a:t>
            </a:r>
          </a:p>
          <a:p>
            <a:pPr marL="396900" indent="-342900">
              <a:buFont typeface="+mj-lt"/>
              <a:buAutoNum type="arabicPeriod" startAt="2"/>
            </a:pPr>
            <a:r>
              <a:rPr lang="en-US" sz="1800" dirty="0">
                <a:latin typeface="+mj-lt"/>
              </a:rPr>
              <a:t>Statistical</a:t>
            </a:r>
            <a:r>
              <a:rPr lang="en-US" sz="1800" b="0" i="0" u="none" strike="noStrike" baseline="0" dirty="0">
                <a:latin typeface="+mj-lt"/>
              </a:rPr>
              <a:t> terms (t-test, p-value)</a:t>
            </a:r>
            <a:endParaRPr lang="en-US" sz="1800" dirty="0">
              <a:latin typeface="+mj-lt"/>
            </a:endParaRPr>
          </a:p>
          <a:p>
            <a:pPr marL="396900" indent="-342900">
              <a:buFont typeface="+mj-lt"/>
              <a:buAutoNum type="arabicPeriod" startAt="2"/>
            </a:pPr>
            <a:r>
              <a:rPr lang="en-US" sz="1800" dirty="0">
                <a:latin typeface="+mj-lt"/>
              </a:rPr>
              <a:t>A</a:t>
            </a:r>
            <a:r>
              <a:rPr lang="en-US" sz="1800" b="0" i="0" u="none" strike="noStrike" baseline="0" dirty="0">
                <a:latin typeface="+mj-lt"/>
              </a:rPr>
              <a:t> proper noun that begins with a lowercase (iPad, eBay)</a:t>
            </a:r>
          </a:p>
          <a:p>
            <a:pPr marL="396900" indent="-342900">
              <a:buFont typeface="+mj-lt"/>
              <a:buAutoNum type="arabicPeriod" startAt="2"/>
            </a:pPr>
            <a:endParaRPr lang="en-US" sz="1800" b="0" i="0" u="none" strike="noStrike" baseline="0" dirty="0">
              <a:latin typeface="+mj-lt"/>
            </a:endParaRPr>
          </a:p>
        </p:txBody>
      </p:sp>
    </p:spTree>
    <p:extLst>
      <p:ext uri="{BB962C8B-B14F-4D97-AF65-F5344CB8AC3E}">
        <p14:creationId xmlns:p14="http://schemas.microsoft.com/office/powerpoint/2010/main" val="1013888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A9E032-4724-721C-CDE2-61F87EC532A3}"/>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86A6E96B-DDCE-5F25-6900-E8A5E9330D53}"/>
              </a:ext>
            </a:extLst>
          </p:cNvPr>
          <p:cNvSpPr>
            <a:spLocks noGrp="1"/>
          </p:cNvSpPr>
          <p:nvPr>
            <p:ph type="sldNum" sz="quarter" idx="11"/>
          </p:nvPr>
        </p:nvSpPr>
        <p:spPr/>
        <p:txBody>
          <a:bodyPr/>
          <a:lstStyle/>
          <a:p>
            <a:fld id="{0970407D-EE58-4A0B-824B-1D3AE42DD9CF}" type="slidenum">
              <a:rPr lang="en-GB" altLang="cs-CZ" noProof="0" smtClean="0"/>
              <a:pPr/>
              <a:t>75</a:t>
            </a:fld>
            <a:endParaRPr lang="en-GB" altLang="cs-CZ" noProof="0" dirty="0"/>
          </a:p>
        </p:txBody>
      </p:sp>
      <p:sp>
        <p:nvSpPr>
          <p:cNvPr id="4" name="Title 3">
            <a:extLst>
              <a:ext uri="{FF2B5EF4-FFF2-40B4-BE49-F238E27FC236}">
                <a16:creationId xmlns:a16="http://schemas.microsoft.com/office/drawing/2014/main" id="{FE159ECE-21EC-D07F-6317-EB19FFF82029}"/>
              </a:ext>
            </a:extLst>
          </p:cNvPr>
          <p:cNvSpPr>
            <a:spLocks noGrp="1"/>
          </p:cNvSpPr>
          <p:nvPr>
            <p:ph type="title"/>
          </p:nvPr>
        </p:nvSpPr>
        <p:spPr/>
        <p:txBody>
          <a:bodyPr/>
          <a:lstStyle/>
          <a:p>
            <a:r>
              <a:rPr lang="en-US" dirty="0"/>
              <a:t>Use of italics</a:t>
            </a:r>
          </a:p>
        </p:txBody>
      </p:sp>
      <p:sp>
        <p:nvSpPr>
          <p:cNvPr id="5" name="Content Placeholder 4">
            <a:extLst>
              <a:ext uri="{FF2B5EF4-FFF2-40B4-BE49-F238E27FC236}">
                <a16:creationId xmlns:a16="http://schemas.microsoft.com/office/drawing/2014/main" id="{0720378C-EA2B-0747-947A-3D647025CC9B}"/>
              </a:ext>
            </a:extLst>
          </p:cNvPr>
          <p:cNvSpPr>
            <a:spLocks noGrp="1"/>
          </p:cNvSpPr>
          <p:nvPr>
            <p:ph idx="1"/>
          </p:nvPr>
        </p:nvSpPr>
        <p:spPr/>
        <p:txBody>
          <a:bodyPr/>
          <a:lstStyle/>
          <a:p>
            <a:pPr>
              <a:lnSpc>
                <a:spcPct val="130000"/>
              </a:lnSpc>
            </a:pPr>
            <a:r>
              <a:rPr lang="en-US" sz="1800" dirty="0"/>
              <a:t>Do not use </a:t>
            </a:r>
            <a:r>
              <a:rPr lang="en-US" sz="1800" i="1" dirty="0"/>
              <a:t>italics </a:t>
            </a:r>
            <a:r>
              <a:rPr lang="en-US" sz="1800" dirty="0"/>
              <a:t>for quotations.</a:t>
            </a:r>
          </a:p>
          <a:p>
            <a:pPr>
              <a:lnSpc>
                <a:spcPct val="130000"/>
              </a:lnSpc>
            </a:pPr>
            <a:r>
              <a:rPr lang="en-US" sz="1800" dirty="0"/>
              <a:t>Use </a:t>
            </a:r>
            <a:r>
              <a:rPr lang="en-US" sz="1800" i="1" dirty="0"/>
              <a:t>italics</a:t>
            </a:r>
            <a:endParaRPr lang="en-US" sz="1800" dirty="0"/>
          </a:p>
          <a:p>
            <a:pPr lvl="1">
              <a:lnSpc>
                <a:spcPct val="130000"/>
              </a:lnSpc>
              <a:buFont typeface="Arial" panose="020B0604020202020204" pitchFamily="34" charset="0"/>
              <a:buChar char="•"/>
            </a:pPr>
            <a:r>
              <a:rPr lang="en-US" dirty="0"/>
              <a:t>for words in other languages (the first use of a word)</a:t>
            </a:r>
          </a:p>
          <a:p>
            <a:pPr lvl="1">
              <a:lnSpc>
                <a:spcPct val="130000"/>
              </a:lnSpc>
              <a:buFont typeface="Arial" panose="020B0604020202020204" pitchFamily="34" charset="0"/>
              <a:buChar char="•"/>
            </a:pPr>
            <a:r>
              <a:rPr lang="en-US" dirty="0"/>
              <a:t>for titles of works (book titles, journal names, films, poems) </a:t>
            </a:r>
          </a:p>
          <a:p>
            <a:pPr lvl="1">
              <a:lnSpc>
                <a:spcPct val="130000"/>
              </a:lnSpc>
              <a:buFont typeface="Arial" panose="020B0604020202020204" pitchFamily="34" charset="0"/>
              <a:buChar char="•"/>
            </a:pPr>
            <a:r>
              <a:rPr lang="en-US" dirty="0">
                <a:latin typeface="+mj-lt"/>
              </a:rPr>
              <a:t>to provide emphasis </a:t>
            </a:r>
            <a:br>
              <a:rPr lang="en-US" dirty="0">
                <a:latin typeface="+mj-lt"/>
              </a:rPr>
            </a:br>
            <a:r>
              <a:rPr lang="en-US" dirty="0">
                <a:latin typeface="+mj-lt"/>
              </a:rPr>
              <a:t>Ex: The word </a:t>
            </a:r>
            <a:r>
              <a:rPr lang="en-US" i="1" dirty="0">
                <a:latin typeface="+mj-lt"/>
              </a:rPr>
              <a:t>very</a:t>
            </a:r>
            <a:r>
              <a:rPr lang="en-US" dirty="0">
                <a:latin typeface="+mj-lt"/>
              </a:rPr>
              <a:t> is often unnecessarily added to academic writing.</a:t>
            </a:r>
          </a:p>
          <a:p>
            <a:pPr lvl="1">
              <a:lnSpc>
                <a:spcPct val="130000"/>
              </a:lnSpc>
              <a:buFont typeface="Arial" panose="020B0604020202020204" pitchFamily="34" charset="0"/>
              <a:buChar char="•"/>
            </a:pPr>
            <a:r>
              <a:rPr lang="en-US" dirty="0">
                <a:latin typeface="+mj-lt"/>
              </a:rPr>
              <a:t>for scientific and technical terms (names such as </a:t>
            </a:r>
            <a:r>
              <a:rPr lang="en-US" i="1" dirty="0">
                <a:latin typeface="+mj-lt"/>
              </a:rPr>
              <a:t>Homo sapiens)</a:t>
            </a:r>
          </a:p>
          <a:p>
            <a:pPr lvl="1">
              <a:lnSpc>
                <a:spcPct val="130000"/>
              </a:lnSpc>
              <a:buFont typeface="Arial" panose="020B0604020202020204" pitchFamily="34" charset="0"/>
              <a:buChar char="•"/>
            </a:pPr>
            <a:r>
              <a:rPr lang="en-US" dirty="0"/>
              <a:t>for key terms/phrases</a:t>
            </a:r>
          </a:p>
          <a:p>
            <a:pPr lvl="1">
              <a:lnSpc>
                <a:spcPct val="130000"/>
              </a:lnSpc>
              <a:buFont typeface="Arial" panose="020B0604020202020204" pitchFamily="34" charset="0"/>
              <a:buChar char="•"/>
            </a:pPr>
            <a:r>
              <a:rPr lang="en-US" dirty="0"/>
              <a:t>In the reference list, journal and book titles use italics:</a:t>
            </a:r>
            <a:br>
              <a:rPr lang="en-US" dirty="0"/>
            </a:br>
            <a:r>
              <a:rPr lang="en-US" sz="1600" dirty="0" err="1"/>
              <a:t>Borjas</a:t>
            </a:r>
            <a:r>
              <a:rPr lang="en-US" sz="1600" dirty="0"/>
              <a:t>, G. J. (1995). The Economic Benefits from Immigration. </a:t>
            </a:r>
            <a:r>
              <a:rPr lang="en-US" sz="1600" i="1" dirty="0"/>
              <a:t>The Journal of Economic Perspectives</a:t>
            </a:r>
            <a:r>
              <a:rPr lang="en-US" sz="1600" dirty="0"/>
              <a:t>, </a:t>
            </a:r>
            <a:r>
              <a:rPr lang="en-US" sz="1600" i="1" dirty="0"/>
              <a:t>9</a:t>
            </a:r>
            <a:r>
              <a:rPr lang="en-US" sz="1600" dirty="0"/>
              <a:t>(2), 3–22.</a:t>
            </a:r>
          </a:p>
          <a:p>
            <a:pPr marL="243000" lvl="1" indent="0">
              <a:lnSpc>
                <a:spcPct val="130000"/>
              </a:lnSpc>
              <a:buNone/>
            </a:pPr>
            <a:endParaRPr lang="en-US" dirty="0"/>
          </a:p>
          <a:p>
            <a:pPr marL="54000" indent="0">
              <a:lnSpc>
                <a:spcPct val="130000"/>
              </a:lnSpc>
              <a:buNone/>
            </a:pPr>
            <a:endParaRPr lang="en-US" sz="1600" dirty="0">
              <a:hlinkClick r:id="rId2"/>
            </a:endParaRPr>
          </a:p>
          <a:p>
            <a:pPr>
              <a:lnSpc>
                <a:spcPct val="130000"/>
              </a:lnSpc>
            </a:pPr>
            <a:endParaRPr lang="en-US" sz="2000" dirty="0"/>
          </a:p>
        </p:txBody>
      </p:sp>
      <p:sp>
        <p:nvSpPr>
          <p:cNvPr id="7" name="TextBox 6">
            <a:extLst>
              <a:ext uri="{FF2B5EF4-FFF2-40B4-BE49-F238E27FC236}">
                <a16:creationId xmlns:a16="http://schemas.microsoft.com/office/drawing/2014/main" id="{0FC027B4-C1FA-47BF-9213-38DC26D05219}"/>
              </a:ext>
            </a:extLst>
          </p:cNvPr>
          <p:cNvSpPr txBox="1"/>
          <p:nvPr/>
        </p:nvSpPr>
        <p:spPr>
          <a:xfrm>
            <a:off x="539100" y="5662370"/>
            <a:ext cx="7310284" cy="339260"/>
          </a:xfrm>
          <a:prstGeom prst="rect">
            <a:avLst/>
          </a:prstGeom>
          <a:noFill/>
        </p:spPr>
        <p:txBody>
          <a:bodyPr wrap="square">
            <a:spAutoFit/>
          </a:bodyPr>
          <a:lstStyle/>
          <a:p>
            <a:pPr marL="54000" indent="0">
              <a:lnSpc>
                <a:spcPct val="130000"/>
              </a:lnSpc>
              <a:buNone/>
            </a:pPr>
            <a:r>
              <a:rPr lang="en-US" sz="1400" dirty="0">
                <a:hlinkClick r:id="rId2"/>
              </a:rPr>
              <a:t>https://apastyle.apa.org/style-grammar-guidelines/italics-quotations/italics</a:t>
            </a:r>
            <a:endParaRPr lang="en-US" sz="1400" dirty="0"/>
          </a:p>
        </p:txBody>
      </p:sp>
    </p:spTree>
    <p:extLst>
      <p:ext uri="{BB962C8B-B14F-4D97-AF65-F5344CB8AC3E}">
        <p14:creationId xmlns:p14="http://schemas.microsoft.com/office/powerpoint/2010/main" val="200235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0063B5-FEBB-CE73-6E2B-B9737DE6183F}"/>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F06F3F69-52E0-1A82-2C05-52F9F03A844C}"/>
              </a:ext>
            </a:extLst>
          </p:cNvPr>
          <p:cNvSpPr>
            <a:spLocks noGrp="1"/>
          </p:cNvSpPr>
          <p:nvPr>
            <p:ph type="sldNum" sz="quarter" idx="11"/>
          </p:nvPr>
        </p:nvSpPr>
        <p:spPr/>
        <p:txBody>
          <a:bodyPr/>
          <a:lstStyle/>
          <a:p>
            <a:fld id="{0970407D-EE58-4A0B-824B-1D3AE42DD9CF}" type="slidenum">
              <a:rPr lang="en-GB" altLang="cs-CZ" noProof="0" smtClean="0"/>
              <a:pPr/>
              <a:t>76</a:t>
            </a:fld>
            <a:endParaRPr lang="en-GB" altLang="cs-CZ" noProof="0" dirty="0"/>
          </a:p>
        </p:txBody>
      </p:sp>
      <p:sp>
        <p:nvSpPr>
          <p:cNvPr id="4" name="Title 3">
            <a:extLst>
              <a:ext uri="{FF2B5EF4-FFF2-40B4-BE49-F238E27FC236}">
                <a16:creationId xmlns:a16="http://schemas.microsoft.com/office/drawing/2014/main" id="{845A47B1-9D7F-8728-0799-A3D1143002F4}"/>
              </a:ext>
            </a:extLst>
          </p:cNvPr>
          <p:cNvSpPr>
            <a:spLocks noGrp="1"/>
          </p:cNvSpPr>
          <p:nvPr>
            <p:ph type="title"/>
          </p:nvPr>
        </p:nvSpPr>
        <p:spPr/>
        <p:txBody>
          <a:bodyPr/>
          <a:lstStyle/>
          <a:p>
            <a:r>
              <a:rPr lang="en-US" dirty="0"/>
              <a:t>Use of Abbreviations</a:t>
            </a:r>
          </a:p>
        </p:txBody>
      </p:sp>
      <p:sp>
        <p:nvSpPr>
          <p:cNvPr id="5" name="Content Placeholder 4">
            <a:extLst>
              <a:ext uri="{FF2B5EF4-FFF2-40B4-BE49-F238E27FC236}">
                <a16:creationId xmlns:a16="http://schemas.microsoft.com/office/drawing/2014/main" id="{D53AD810-3B71-0787-0D00-EB81EACDA5EE}"/>
              </a:ext>
            </a:extLst>
          </p:cNvPr>
          <p:cNvSpPr>
            <a:spLocks noGrp="1"/>
          </p:cNvSpPr>
          <p:nvPr>
            <p:ph idx="1"/>
          </p:nvPr>
        </p:nvSpPr>
        <p:spPr>
          <a:xfrm>
            <a:off x="540000" y="1692002"/>
            <a:ext cx="8203950" cy="4139998"/>
          </a:xfrm>
        </p:spPr>
        <p:txBody>
          <a:bodyPr/>
          <a:lstStyle/>
          <a:p>
            <a:r>
              <a:rPr lang="en-US" sz="1800" dirty="0"/>
              <a:t>Use abbreviations to save space and avoid repetition</a:t>
            </a:r>
          </a:p>
          <a:p>
            <a:r>
              <a:rPr lang="en-US" sz="1800" dirty="0"/>
              <a:t>If you use the abbreviation only one or two times, readers may have difficulty remembering what it means (better do not abbreviate).</a:t>
            </a:r>
          </a:p>
          <a:p>
            <a:r>
              <a:rPr lang="en-US" sz="1800" dirty="0"/>
              <a:t>There is no limit for the use of abbreviations but do not overuse</a:t>
            </a:r>
          </a:p>
          <a:p>
            <a:r>
              <a:rPr lang="en-US" sz="1800" dirty="0">
                <a:latin typeface="ArialMT"/>
              </a:rPr>
              <a:t>Text is generally easier to understand when most words are written</a:t>
            </a:r>
          </a:p>
          <a:p>
            <a:r>
              <a:rPr lang="en-US" sz="1800" dirty="0">
                <a:latin typeface="ArialMT"/>
              </a:rPr>
              <a:t>Define all abbreviations used in all tables and all figures</a:t>
            </a:r>
            <a:br>
              <a:rPr lang="en-US" sz="1800" dirty="0">
                <a:latin typeface="ArialMT"/>
              </a:rPr>
            </a:br>
            <a:endParaRPr lang="en-US" b="0" i="0" u="none" strike="noStrike" baseline="0" dirty="0">
              <a:latin typeface="ArialMT"/>
            </a:endParaRPr>
          </a:p>
          <a:p>
            <a:pPr marL="243000" lvl="1" indent="0">
              <a:lnSpc>
                <a:spcPts val="2700"/>
              </a:lnSpc>
              <a:buNone/>
            </a:pPr>
            <a:r>
              <a:rPr lang="en-US" dirty="0">
                <a:latin typeface="ArialMT"/>
              </a:rPr>
              <a:t>Compare sentences written with and without abbreviations:</a:t>
            </a:r>
          </a:p>
          <a:p>
            <a:pPr lvl="1">
              <a:lnSpc>
                <a:spcPts val="2700"/>
              </a:lnSpc>
            </a:pPr>
            <a:r>
              <a:rPr lang="en-US" b="0" i="0" u="none" strike="noStrike" baseline="0" dirty="0">
                <a:solidFill>
                  <a:srgbClr val="0000DC"/>
                </a:solidFill>
                <a:latin typeface="ArialMT"/>
              </a:rPr>
              <a:t>“The advantage of the LH was clear from the RT data, </a:t>
            </a:r>
            <a:br>
              <a:rPr lang="en-US" b="0" i="0" u="none" strike="noStrike" baseline="0" dirty="0">
                <a:solidFill>
                  <a:srgbClr val="0000DC"/>
                </a:solidFill>
                <a:latin typeface="ArialMT"/>
              </a:rPr>
            </a:br>
            <a:r>
              <a:rPr lang="en-US" b="0" i="0" u="none" strike="noStrike" baseline="0" dirty="0">
                <a:solidFill>
                  <a:srgbClr val="0000DC"/>
                </a:solidFill>
                <a:latin typeface="ArialMT"/>
              </a:rPr>
              <a:t>which reflected high FP </a:t>
            </a:r>
            <a:r>
              <a:rPr lang="en-US" dirty="0">
                <a:solidFill>
                  <a:srgbClr val="0000DC"/>
                </a:solidFill>
                <a:latin typeface="ArialMT"/>
              </a:rPr>
              <a:t>and</a:t>
            </a:r>
            <a:r>
              <a:rPr lang="en-US" b="0" i="0" u="none" strike="noStrike" baseline="0" dirty="0">
                <a:solidFill>
                  <a:srgbClr val="0000DC"/>
                </a:solidFill>
                <a:latin typeface="ArialMT"/>
              </a:rPr>
              <a:t> </a:t>
            </a:r>
            <a:r>
              <a:rPr lang="en-US" dirty="0">
                <a:solidFill>
                  <a:srgbClr val="0000DC"/>
                </a:solidFill>
                <a:latin typeface="ArialMT"/>
              </a:rPr>
              <a:t>FN</a:t>
            </a:r>
            <a:r>
              <a:rPr lang="en-US" b="0" i="0" u="none" strike="noStrike" baseline="0" dirty="0">
                <a:solidFill>
                  <a:srgbClr val="0000DC"/>
                </a:solidFill>
                <a:latin typeface="ArialMT"/>
              </a:rPr>
              <a:t> rates for the RH.”</a:t>
            </a:r>
            <a:endParaRPr lang="en-US" dirty="0">
              <a:solidFill>
                <a:srgbClr val="0000DC"/>
              </a:solidFill>
              <a:latin typeface="ArialMT"/>
            </a:endParaRPr>
          </a:p>
          <a:p>
            <a:pPr lvl="1">
              <a:lnSpc>
                <a:spcPts val="2700"/>
              </a:lnSpc>
            </a:pPr>
            <a:r>
              <a:rPr lang="en-US" b="0" i="0" u="none" strike="noStrike" baseline="0" dirty="0">
                <a:solidFill>
                  <a:srgbClr val="0000DC"/>
                </a:solidFill>
                <a:latin typeface="ArialMT"/>
              </a:rPr>
              <a:t>“The advantage of the left hand was clear from the reaction time data, which reflected high false-positive and false-negative rates for the right hand.”</a:t>
            </a:r>
            <a:endParaRPr lang="en-US" dirty="0">
              <a:solidFill>
                <a:srgbClr val="0000DC"/>
              </a:solidFill>
            </a:endParaRPr>
          </a:p>
        </p:txBody>
      </p:sp>
    </p:spTree>
    <p:extLst>
      <p:ext uri="{BB962C8B-B14F-4D97-AF65-F5344CB8AC3E}">
        <p14:creationId xmlns:p14="http://schemas.microsoft.com/office/powerpoint/2010/main" val="30295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C04D859-5080-5E03-5355-3E9497B6832D}"/>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D48ACB98-AEE6-7683-0007-4B7A141E8558}"/>
              </a:ext>
            </a:extLst>
          </p:cNvPr>
          <p:cNvSpPr>
            <a:spLocks noGrp="1"/>
          </p:cNvSpPr>
          <p:nvPr>
            <p:ph type="sldNum" sz="quarter" idx="11"/>
          </p:nvPr>
        </p:nvSpPr>
        <p:spPr/>
        <p:txBody>
          <a:bodyPr/>
          <a:lstStyle/>
          <a:p>
            <a:fld id="{0970407D-EE58-4A0B-824B-1D3AE42DD9CF}" type="slidenum">
              <a:rPr lang="en-GB" altLang="cs-CZ" noProof="0" smtClean="0"/>
              <a:pPr/>
              <a:t>77</a:t>
            </a:fld>
            <a:endParaRPr lang="en-GB" altLang="cs-CZ" noProof="0" dirty="0"/>
          </a:p>
        </p:txBody>
      </p:sp>
      <p:sp>
        <p:nvSpPr>
          <p:cNvPr id="4" name="Title 3">
            <a:extLst>
              <a:ext uri="{FF2B5EF4-FFF2-40B4-BE49-F238E27FC236}">
                <a16:creationId xmlns:a16="http://schemas.microsoft.com/office/drawing/2014/main" id="{1ED5F6E9-46EB-0DF9-6FA3-335A9AB1A3EA}"/>
              </a:ext>
            </a:extLst>
          </p:cNvPr>
          <p:cNvSpPr>
            <a:spLocks noGrp="1"/>
          </p:cNvSpPr>
          <p:nvPr>
            <p:ph type="title"/>
          </p:nvPr>
        </p:nvSpPr>
        <p:spPr/>
        <p:txBody>
          <a:bodyPr/>
          <a:lstStyle/>
          <a:p>
            <a:r>
              <a:rPr lang="en-US" dirty="0"/>
              <a:t>Latin Abbreviations</a:t>
            </a:r>
          </a:p>
        </p:txBody>
      </p:sp>
      <p:sp>
        <p:nvSpPr>
          <p:cNvPr id="5" name="Content Placeholder 4">
            <a:extLst>
              <a:ext uri="{FF2B5EF4-FFF2-40B4-BE49-F238E27FC236}">
                <a16:creationId xmlns:a16="http://schemas.microsoft.com/office/drawing/2014/main" id="{71E1BC28-6FBC-E087-6DF6-7A82F4C0179D}"/>
              </a:ext>
            </a:extLst>
          </p:cNvPr>
          <p:cNvSpPr>
            <a:spLocks noGrp="1"/>
          </p:cNvSpPr>
          <p:nvPr>
            <p:ph idx="1"/>
          </p:nvPr>
        </p:nvSpPr>
        <p:spPr/>
        <p:txBody>
          <a:bodyPr/>
          <a:lstStyle/>
          <a:p>
            <a:r>
              <a:rPr lang="en-US" sz="1800" b="0" i="0" u="none" strike="noStrike" baseline="0" dirty="0">
                <a:latin typeface="+mj-lt"/>
              </a:rPr>
              <a:t>Avoid e.g. and i.e., instead use </a:t>
            </a:r>
            <a:r>
              <a:rPr lang="en-US" sz="1800" b="0" i="0" u="none" strike="noStrike" baseline="0" dirty="0">
                <a:solidFill>
                  <a:srgbClr val="0000DC"/>
                </a:solidFill>
                <a:latin typeface="+mj-lt"/>
              </a:rPr>
              <a:t>for example </a:t>
            </a:r>
            <a:r>
              <a:rPr lang="en-US" sz="1800" b="0" i="0" u="none" strike="noStrike" baseline="0" dirty="0">
                <a:latin typeface="+mj-lt"/>
              </a:rPr>
              <a:t>and </a:t>
            </a:r>
            <a:r>
              <a:rPr lang="en-US" sz="1800" b="0" i="0" u="none" strike="noStrike" baseline="0" dirty="0">
                <a:solidFill>
                  <a:srgbClr val="0000DC"/>
                </a:solidFill>
                <a:latin typeface="+mj-lt"/>
              </a:rPr>
              <a:t>for instance</a:t>
            </a:r>
            <a:r>
              <a:rPr lang="en-US" sz="1800" b="0" i="0" u="none" strike="noStrike" baseline="0" dirty="0">
                <a:latin typeface="+mj-lt"/>
              </a:rPr>
              <a:t>.</a:t>
            </a:r>
          </a:p>
          <a:p>
            <a:r>
              <a:rPr lang="en-US" sz="1800" b="0" i="0" u="none" strike="noStrike" baseline="0" dirty="0">
                <a:latin typeface="+mj-lt"/>
              </a:rPr>
              <a:t>Avoid etc. (and so forth)</a:t>
            </a:r>
          </a:p>
          <a:p>
            <a:r>
              <a:rPr lang="en-US" sz="1800" b="0" i="0" u="none" strike="noStrike" baseline="0" dirty="0">
                <a:latin typeface="+mj-lt"/>
              </a:rPr>
              <a:t>Avoid vs or v, instead use </a:t>
            </a:r>
            <a:r>
              <a:rPr lang="en-US" sz="1800" b="0" i="0" u="none" strike="noStrike" baseline="0" dirty="0">
                <a:solidFill>
                  <a:srgbClr val="0000DC"/>
                </a:solidFill>
                <a:latin typeface="+mj-lt"/>
              </a:rPr>
              <a:t>versus </a:t>
            </a:r>
            <a:r>
              <a:rPr lang="en-US" sz="1800" b="0" i="0" u="none" strike="noStrike" baseline="0" dirty="0">
                <a:latin typeface="+mj-lt"/>
              </a:rPr>
              <a:t>or </a:t>
            </a:r>
            <a:r>
              <a:rPr lang="en-US" sz="1800" b="0" i="0" u="none" strike="noStrike" baseline="0" dirty="0">
                <a:solidFill>
                  <a:srgbClr val="0000DC"/>
                </a:solidFill>
                <a:latin typeface="+mj-lt"/>
              </a:rPr>
              <a:t>against</a:t>
            </a:r>
            <a:endParaRPr lang="en-US" sz="1800" b="0" i="0" u="none" strike="noStrike" baseline="0" dirty="0">
              <a:latin typeface="+mj-lt"/>
            </a:endParaRPr>
          </a:p>
          <a:p>
            <a:r>
              <a:rPr lang="en-US" sz="1800" dirty="0">
                <a:latin typeface="+mj-lt"/>
              </a:rPr>
              <a:t>abbreviation “et al.” is a short form of et alia (and others)</a:t>
            </a:r>
            <a:br>
              <a:rPr lang="en-US" sz="1800" dirty="0">
                <a:latin typeface="+mj-lt"/>
              </a:rPr>
            </a:br>
            <a:r>
              <a:rPr lang="en-US" sz="1800" dirty="0">
                <a:latin typeface="+mj-lt"/>
              </a:rPr>
              <a:t>It is acceptable when giving in text citations with multiple authors. The full stop should always be included afterwards to acknowledge the abbreviation. It does not need to be </a:t>
            </a:r>
            <a:r>
              <a:rPr lang="en-US" sz="1800" dirty="0" err="1">
                <a:latin typeface="+mj-lt"/>
              </a:rPr>
              <a:t>italicised</a:t>
            </a:r>
            <a:r>
              <a:rPr lang="en-US" sz="1800" dirty="0">
                <a:latin typeface="+mj-lt"/>
              </a:rPr>
              <a:t> as it is in common usage.</a:t>
            </a:r>
          </a:p>
          <a:p>
            <a:endParaRPr lang="en-US" sz="1800" dirty="0">
              <a:latin typeface="+mj-lt"/>
            </a:endParaRPr>
          </a:p>
          <a:p>
            <a:r>
              <a:rPr lang="en-US" sz="1800" dirty="0">
                <a:solidFill>
                  <a:srgbClr val="0000DC"/>
                </a:solidFill>
                <a:latin typeface="+mj-lt"/>
              </a:rPr>
              <a:t>Vis-à-vis</a:t>
            </a:r>
            <a:r>
              <a:rPr lang="en-US" sz="1800" dirty="0">
                <a:latin typeface="+mj-lt"/>
              </a:rPr>
              <a:t> is from French and its meaning is “face-to-face”</a:t>
            </a:r>
            <a:br>
              <a:rPr lang="en-US" sz="1800" dirty="0">
                <a:latin typeface="+mj-lt"/>
              </a:rPr>
            </a:br>
            <a:r>
              <a:rPr lang="en-US" sz="1800" dirty="0">
                <a:latin typeface="+mj-lt"/>
              </a:rPr>
              <a:t>It is used to compare things, or as synonym for “opposite” or “facing.”</a:t>
            </a:r>
          </a:p>
          <a:p>
            <a:pPr marL="182563" indent="0">
              <a:buNone/>
            </a:pPr>
            <a:r>
              <a:rPr lang="en-US" sz="1600" dirty="0">
                <a:latin typeface="+mj-lt"/>
              </a:rPr>
              <a:t>Ex: Upgrading immigrant integration policies reduces the gap in unemployment and thus improves immigrants’ labor market position </a:t>
            </a:r>
            <a:r>
              <a:rPr lang="en-US" sz="1600" dirty="0">
                <a:solidFill>
                  <a:srgbClr val="0000DC"/>
                </a:solidFill>
                <a:latin typeface="+mj-lt"/>
              </a:rPr>
              <a:t>vis-à-vis</a:t>
            </a:r>
            <a:r>
              <a:rPr lang="en-US" sz="1600" dirty="0">
                <a:latin typeface="+mj-lt"/>
              </a:rPr>
              <a:t> the natives.</a:t>
            </a:r>
          </a:p>
        </p:txBody>
      </p:sp>
    </p:spTree>
    <p:extLst>
      <p:ext uri="{BB962C8B-B14F-4D97-AF65-F5344CB8AC3E}">
        <p14:creationId xmlns:p14="http://schemas.microsoft.com/office/powerpoint/2010/main" val="407192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3" dur="500"/>
                                        <p:tgtEl>
                                          <p:spTgt spid="5">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randombar(horizontal)">
                                      <p:cBhvr>
                                        <p:cTn id="28"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2DD87C-E379-3A15-BEED-2DAD1A8C971D}"/>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485CF45D-3EEF-8769-D3D4-55E37DB953E3}"/>
              </a:ext>
            </a:extLst>
          </p:cNvPr>
          <p:cNvSpPr>
            <a:spLocks noGrp="1"/>
          </p:cNvSpPr>
          <p:nvPr>
            <p:ph type="sldNum" sz="quarter" idx="11"/>
          </p:nvPr>
        </p:nvSpPr>
        <p:spPr/>
        <p:txBody>
          <a:bodyPr/>
          <a:lstStyle/>
          <a:p>
            <a:fld id="{0970407D-EE58-4A0B-824B-1D3AE42DD9CF}" type="slidenum">
              <a:rPr lang="en-GB" altLang="cs-CZ" noProof="0" smtClean="0"/>
              <a:pPr/>
              <a:t>78</a:t>
            </a:fld>
            <a:endParaRPr lang="en-GB" altLang="cs-CZ" noProof="0" dirty="0"/>
          </a:p>
        </p:txBody>
      </p:sp>
      <p:sp>
        <p:nvSpPr>
          <p:cNvPr id="4" name="Title 3">
            <a:extLst>
              <a:ext uri="{FF2B5EF4-FFF2-40B4-BE49-F238E27FC236}">
                <a16:creationId xmlns:a16="http://schemas.microsoft.com/office/drawing/2014/main" id="{B5855752-E700-D8A2-A89A-0B4D19226C82}"/>
              </a:ext>
            </a:extLst>
          </p:cNvPr>
          <p:cNvSpPr>
            <a:spLocks noGrp="1"/>
          </p:cNvSpPr>
          <p:nvPr>
            <p:ph type="title"/>
          </p:nvPr>
        </p:nvSpPr>
        <p:spPr/>
        <p:txBody>
          <a:bodyPr/>
          <a:lstStyle/>
          <a:p>
            <a:r>
              <a:rPr lang="en-US" dirty="0"/>
              <a:t>Use Numbers expressed in Numerals</a:t>
            </a:r>
          </a:p>
        </p:txBody>
      </p:sp>
      <p:sp>
        <p:nvSpPr>
          <p:cNvPr id="5" name="Content Placeholder 4">
            <a:extLst>
              <a:ext uri="{FF2B5EF4-FFF2-40B4-BE49-F238E27FC236}">
                <a16:creationId xmlns:a16="http://schemas.microsoft.com/office/drawing/2014/main" id="{C47B085D-430A-84B2-213A-5FDC0C8A70C1}"/>
              </a:ext>
            </a:extLst>
          </p:cNvPr>
          <p:cNvSpPr>
            <a:spLocks noGrp="1"/>
          </p:cNvSpPr>
          <p:nvPr>
            <p:ph idx="1"/>
          </p:nvPr>
        </p:nvSpPr>
        <p:spPr/>
        <p:txBody>
          <a:bodyPr/>
          <a:lstStyle/>
          <a:p>
            <a:r>
              <a:rPr lang="en-US" sz="1800" dirty="0">
                <a:latin typeface="+mj-lt"/>
              </a:rPr>
              <a:t>Numbers </a:t>
            </a:r>
            <a:r>
              <a:rPr lang="en-US" sz="1800" dirty="0">
                <a:solidFill>
                  <a:srgbClr val="0000DC"/>
                </a:solidFill>
                <a:latin typeface="+mj-lt"/>
              </a:rPr>
              <a:t>higher than nine </a:t>
            </a:r>
            <a:r>
              <a:rPr lang="en-US" sz="1800" dirty="0">
                <a:latin typeface="+mj-lt"/>
              </a:rPr>
              <a:t>can be written in numerals</a:t>
            </a:r>
          </a:p>
          <a:p>
            <a:r>
              <a:rPr lang="en-US" sz="1800" b="0" i="0" u="none" strike="noStrike" baseline="0" dirty="0">
                <a:latin typeface="+mj-lt"/>
              </a:rPr>
              <a:t>Numbers that represent </a:t>
            </a:r>
            <a:r>
              <a:rPr lang="en-US" sz="1800" b="0" i="0" u="none" strike="noStrike" baseline="0" dirty="0">
                <a:solidFill>
                  <a:srgbClr val="0000DC"/>
                </a:solidFill>
                <a:latin typeface="+mj-lt"/>
              </a:rPr>
              <a:t>statistics</a:t>
            </a:r>
            <a:r>
              <a:rPr lang="en-US" sz="1800" b="0" i="0" u="none" strike="noStrike" baseline="0" dirty="0">
                <a:latin typeface="+mj-lt"/>
              </a:rPr>
              <a:t>, </a:t>
            </a:r>
            <a:r>
              <a:rPr lang="en-US" sz="1800" b="0" i="0" u="none" strike="noStrike" baseline="0" dirty="0">
                <a:solidFill>
                  <a:srgbClr val="0000DC"/>
                </a:solidFill>
                <a:latin typeface="+mj-lt"/>
              </a:rPr>
              <a:t>percentages</a:t>
            </a:r>
            <a:r>
              <a:rPr lang="en-US" sz="1800" b="0" i="0" u="none" strike="noStrike" baseline="0" dirty="0">
                <a:latin typeface="+mj-lt"/>
              </a:rPr>
              <a:t>, </a:t>
            </a:r>
            <a:r>
              <a:rPr lang="en-US" sz="1800" b="0" i="0" u="none" strike="noStrike" baseline="0" dirty="0">
                <a:solidFill>
                  <a:srgbClr val="0000DC"/>
                </a:solidFill>
                <a:latin typeface="+mj-lt"/>
              </a:rPr>
              <a:t>ratios</a:t>
            </a:r>
            <a:r>
              <a:rPr lang="en-US" sz="1800" b="0" i="0" u="none" strike="noStrike" baseline="0" dirty="0">
                <a:latin typeface="+mj-lt"/>
              </a:rPr>
              <a:t>, </a:t>
            </a:r>
            <a:r>
              <a:rPr lang="en-US" sz="1800" b="0" i="0" u="none" strike="noStrike" baseline="0" dirty="0">
                <a:solidFill>
                  <a:srgbClr val="0000DC"/>
                </a:solidFill>
                <a:latin typeface="+mj-lt"/>
              </a:rPr>
              <a:t>percentiles</a:t>
            </a:r>
            <a:r>
              <a:rPr lang="en-US" sz="1800" b="0" i="0" u="none" strike="noStrike" baseline="0" dirty="0">
                <a:latin typeface="+mj-lt"/>
              </a:rPr>
              <a:t> </a:t>
            </a:r>
            <a:br>
              <a:rPr lang="en-US" sz="1800" b="0" i="0" u="none" strike="noStrike" baseline="0" dirty="0">
                <a:latin typeface="+mj-lt"/>
              </a:rPr>
            </a:br>
            <a:r>
              <a:rPr lang="en-US" sz="1800" dirty="0"/>
              <a:t>Ex: In January 2022, car production fell by 11.4% to 92,657 vehicles.</a:t>
            </a:r>
            <a:endParaRPr lang="en-US" sz="1800" dirty="0">
              <a:latin typeface="+mj-lt"/>
            </a:endParaRPr>
          </a:p>
          <a:p>
            <a:r>
              <a:rPr lang="en-US" sz="1800" dirty="0">
                <a:solidFill>
                  <a:srgbClr val="0000DC"/>
                </a:solidFill>
                <a:latin typeface="+mj-lt"/>
              </a:rPr>
              <a:t>T</a:t>
            </a:r>
            <a:r>
              <a:rPr lang="en-US" sz="1800" b="0" i="0" u="none" strike="noStrike" baseline="0" dirty="0">
                <a:solidFill>
                  <a:srgbClr val="0000DC"/>
                </a:solidFill>
                <a:latin typeface="+mj-lt"/>
              </a:rPr>
              <a:t>ime</a:t>
            </a:r>
            <a:r>
              <a:rPr lang="en-US" sz="1800" b="0" i="0" u="none" strike="noStrike" baseline="0" dirty="0">
                <a:latin typeface="+mj-lt"/>
              </a:rPr>
              <a:t>, </a:t>
            </a:r>
            <a:r>
              <a:rPr lang="en-US" sz="1800" b="0" i="0" u="none" strike="noStrike" baseline="0" dirty="0">
                <a:solidFill>
                  <a:srgbClr val="0000DC"/>
                </a:solidFill>
                <a:latin typeface="+mj-lt"/>
              </a:rPr>
              <a:t>dates</a:t>
            </a:r>
            <a:r>
              <a:rPr lang="en-US" sz="1800" b="0" i="0" u="none" strike="noStrike" baseline="0" dirty="0">
                <a:latin typeface="+mj-lt"/>
              </a:rPr>
              <a:t>, </a:t>
            </a:r>
            <a:r>
              <a:rPr lang="en-US" sz="1800" b="0" i="0" u="none" strike="noStrike" baseline="0" dirty="0">
                <a:solidFill>
                  <a:srgbClr val="0000DC"/>
                </a:solidFill>
                <a:latin typeface="+mj-lt"/>
              </a:rPr>
              <a:t>ages</a:t>
            </a:r>
            <a:r>
              <a:rPr lang="en-US" sz="1800" b="0" i="0" u="none" strike="noStrike" baseline="0" dirty="0">
                <a:latin typeface="+mj-lt"/>
              </a:rPr>
              <a:t>, </a:t>
            </a:r>
            <a:r>
              <a:rPr lang="en-US" sz="1800" b="0" i="0" u="none" strike="noStrike" baseline="0" dirty="0">
                <a:solidFill>
                  <a:srgbClr val="0000DC"/>
                </a:solidFill>
                <a:latin typeface="+mj-lt"/>
              </a:rPr>
              <a:t>scores</a:t>
            </a:r>
            <a:r>
              <a:rPr lang="en-US" sz="1800" b="0" i="0" u="none" strike="noStrike" baseline="0" dirty="0">
                <a:latin typeface="+mj-lt"/>
              </a:rPr>
              <a:t> and </a:t>
            </a:r>
            <a:r>
              <a:rPr lang="en-US" sz="1800" b="0" i="0" u="none" strike="noStrike" baseline="0" dirty="0">
                <a:solidFill>
                  <a:srgbClr val="0000DC"/>
                </a:solidFill>
                <a:latin typeface="+mj-lt"/>
              </a:rPr>
              <a:t>points</a:t>
            </a:r>
            <a:r>
              <a:rPr lang="en-US" sz="1800" b="0" i="0" u="none" strike="noStrike" baseline="0" dirty="0">
                <a:latin typeface="+mj-lt"/>
              </a:rPr>
              <a:t> on a scale, </a:t>
            </a:r>
            <a:r>
              <a:rPr lang="en-US" sz="1800" b="0" i="0" u="none" strike="noStrike" baseline="0" dirty="0">
                <a:solidFill>
                  <a:srgbClr val="0000DC"/>
                </a:solidFill>
                <a:latin typeface="+mj-lt"/>
              </a:rPr>
              <a:t>exact sums of money</a:t>
            </a:r>
            <a:br>
              <a:rPr lang="en-US" sz="1800" dirty="0">
                <a:latin typeface="+mj-lt"/>
              </a:rPr>
            </a:br>
            <a:r>
              <a:rPr lang="en-US" sz="1800" b="0" i="0" u="none" strike="noStrike" baseline="0" dirty="0">
                <a:latin typeface="+mj-lt"/>
              </a:rPr>
              <a:t>Ex: Monday 6 March, 2023, was 2 years old, scored 4 on a 7-point scale, </a:t>
            </a:r>
            <a:br>
              <a:rPr lang="en-US" sz="1800" b="0" i="0" u="none" strike="noStrike" baseline="0" dirty="0">
                <a:latin typeface="+mj-lt"/>
              </a:rPr>
            </a:br>
            <a:r>
              <a:rPr lang="en-US" sz="1800" b="0" i="0" u="none" strike="noStrike" baseline="0" dirty="0">
                <a:latin typeface="+mj-lt"/>
              </a:rPr>
              <a:t>3 years ago, </a:t>
            </a:r>
            <a:r>
              <a:rPr lang="it-IT" sz="1800" dirty="0">
                <a:latin typeface="+mj-lt"/>
              </a:rPr>
              <a:t>GDP per capita US$15,027, price increased by $5. </a:t>
            </a:r>
            <a:endParaRPr lang="en-US" sz="1800" b="0" i="0" u="none" strike="noStrike" baseline="0" dirty="0">
              <a:latin typeface="+mj-lt"/>
            </a:endParaRPr>
          </a:p>
          <a:p>
            <a:pPr algn="l"/>
            <a:r>
              <a:rPr lang="en-US" sz="1800" b="0" i="0" u="none" strike="noStrike" baseline="0" dirty="0">
                <a:latin typeface="+mj-lt"/>
              </a:rPr>
              <a:t>Number after a noun vs. Number before a noun</a:t>
            </a:r>
            <a:br>
              <a:rPr lang="en-US" sz="1800" b="0" i="0" u="none" strike="noStrike" baseline="0" dirty="0">
                <a:latin typeface="+mj-lt"/>
              </a:rPr>
            </a:br>
            <a:r>
              <a:rPr lang="en-US" sz="1800" b="0" i="0" u="none" strike="noStrike" baseline="0" dirty="0">
                <a:latin typeface="+mj-lt"/>
              </a:rPr>
              <a:t>Ex: Table 2, Column 8, but the second table, the eighth column</a:t>
            </a:r>
          </a:p>
          <a:p>
            <a:pPr algn="l"/>
            <a:r>
              <a:rPr lang="en-US" sz="1800" dirty="0">
                <a:latin typeface="+mj-lt"/>
              </a:rPr>
              <a:t>Use </a:t>
            </a:r>
            <a:r>
              <a:rPr lang="en-US" sz="1800" dirty="0">
                <a:solidFill>
                  <a:srgbClr val="0000DC"/>
                </a:solidFill>
                <a:latin typeface="+mj-lt"/>
              </a:rPr>
              <a:t>commas</a:t>
            </a:r>
            <a:r>
              <a:rPr lang="en-US" sz="1800" dirty="0">
                <a:latin typeface="+mj-lt"/>
              </a:rPr>
              <a:t> between groups of three digits in most figures of 1,000 or more</a:t>
            </a:r>
            <a:br>
              <a:rPr lang="en-US" sz="1800" dirty="0">
                <a:latin typeface="+mj-lt"/>
              </a:rPr>
            </a:br>
            <a:r>
              <a:rPr lang="en-US" sz="1800" dirty="0">
                <a:latin typeface="+mj-lt"/>
              </a:rPr>
              <a:t>Ex: $200,000 but “about two hundred thousand dollars”</a:t>
            </a:r>
          </a:p>
          <a:p>
            <a:pPr algn="l"/>
            <a:r>
              <a:rPr lang="en-US" sz="1800" dirty="0">
                <a:latin typeface="+mj-lt"/>
              </a:rPr>
              <a:t>Most data can be effectively presented with two </a:t>
            </a:r>
            <a:r>
              <a:rPr lang="en-US" sz="1800" dirty="0">
                <a:solidFill>
                  <a:srgbClr val="0000DC"/>
                </a:solidFill>
                <a:latin typeface="+mj-lt"/>
              </a:rPr>
              <a:t>decimal digits </a:t>
            </a:r>
            <a:r>
              <a:rPr lang="en-US" sz="1800" dirty="0">
                <a:latin typeface="+mj-lt"/>
              </a:rPr>
              <a:t>of accuracy</a:t>
            </a:r>
          </a:p>
          <a:p>
            <a:pPr algn="l"/>
            <a:endParaRPr lang="en-US" sz="1800" dirty="0">
              <a:latin typeface="+mj-lt"/>
            </a:endParaRPr>
          </a:p>
        </p:txBody>
      </p:sp>
    </p:spTree>
    <p:extLst>
      <p:ext uri="{BB962C8B-B14F-4D97-AF65-F5344CB8AC3E}">
        <p14:creationId xmlns:p14="http://schemas.microsoft.com/office/powerpoint/2010/main" val="103865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73EAF9-4280-7B89-B46E-4ABD6467A5CB}"/>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FCBA7B54-9126-1B92-0FEE-864A4F59B52E}"/>
              </a:ext>
            </a:extLst>
          </p:cNvPr>
          <p:cNvSpPr>
            <a:spLocks noGrp="1"/>
          </p:cNvSpPr>
          <p:nvPr>
            <p:ph type="sldNum" sz="quarter" idx="11"/>
          </p:nvPr>
        </p:nvSpPr>
        <p:spPr/>
        <p:txBody>
          <a:bodyPr/>
          <a:lstStyle/>
          <a:p>
            <a:fld id="{0970407D-EE58-4A0B-824B-1D3AE42DD9CF}" type="slidenum">
              <a:rPr lang="en-GB" altLang="cs-CZ" noProof="0" smtClean="0"/>
              <a:pPr/>
              <a:t>79</a:t>
            </a:fld>
            <a:endParaRPr lang="en-GB" altLang="cs-CZ" noProof="0" dirty="0"/>
          </a:p>
        </p:txBody>
      </p:sp>
      <p:sp>
        <p:nvSpPr>
          <p:cNvPr id="4" name="Title 3">
            <a:extLst>
              <a:ext uri="{FF2B5EF4-FFF2-40B4-BE49-F238E27FC236}">
                <a16:creationId xmlns:a16="http://schemas.microsoft.com/office/drawing/2014/main" id="{717CE3FD-FF33-32A3-7548-CE7AA4DF20D0}"/>
              </a:ext>
            </a:extLst>
          </p:cNvPr>
          <p:cNvSpPr>
            <a:spLocks noGrp="1"/>
          </p:cNvSpPr>
          <p:nvPr>
            <p:ph type="title"/>
          </p:nvPr>
        </p:nvSpPr>
        <p:spPr/>
        <p:txBody>
          <a:bodyPr/>
          <a:lstStyle/>
          <a:p>
            <a:r>
              <a:rPr lang="en-US" dirty="0"/>
              <a:t>Use Numbers Expressed in Words</a:t>
            </a:r>
          </a:p>
        </p:txBody>
      </p:sp>
      <p:sp>
        <p:nvSpPr>
          <p:cNvPr id="5" name="Content Placeholder 4">
            <a:extLst>
              <a:ext uri="{FF2B5EF4-FFF2-40B4-BE49-F238E27FC236}">
                <a16:creationId xmlns:a16="http://schemas.microsoft.com/office/drawing/2014/main" id="{14FEA7F4-2A04-1964-492C-5B3A4023F09D}"/>
              </a:ext>
            </a:extLst>
          </p:cNvPr>
          <p:cNvSpPr>
            <a:spLocks noGrp="1"/>
          </p:cNvSpPr>
          <p:nvPr>
            <p:ph idx="1"/>
          </p:nvPr>
        </p:nvSpPr>
        <p:spPr/>
        <p:txBody>
          <a:bodyPr/>
          <a:lstStyle/>
          <a:p>
            <a:r>
              <a:rPr lang="en-US" sz="1800" dirty="0">
                <a:latin typeface="+mj-lt"/>
              </a:rPr>
              <a:t>Numbers </a:t>
            </a:r>
            <a:r>
              <a:rPr lang="en-US" sz="1800" dirty="0">
                <a:solidFill>
                  <a:srgbClr val="0000DC"/>
                </a:solidFill>
                <a:latin typeface="+mj-lt"/>
              </a:rPr>
              <a:t>zero through nine </a:t>
            </a:r>
            <a:r>
              <a:rPr lang="en-US" sz="1800" dirty="0">
                <a:latin typeface="+mj-lt"/>
              </a:rPr>
              <a:t>should be written in words</a:t>
            </a:r>
          </a:p>
          <a:p>
            <a:r>
              <a:rPr lang="en-US" sz="1800" dirty="0">
                <a:latin typeface="+mj-lt"/>
              </a:rPr>
              <a:t>Ordinal numbers less than 10th (e.g., fourth, second)</a:t>
            </a:r>
          </a:p>
          <a:p>
            <a:pPr marL="54000" indent="0">
              <a:buNone/>
            </a:pPr>
            <a:r>
              <a:rPr lang="en-US" sz="1800" dirty="0">
                <a:latin typeface="+mj-lt"/>
              </a:rPr>
              <a:t>Exceptions for number usage:</a:t>
            </a:r>
          </a:p>
          <a:p>
            <a:r>
              <a:rPr lang="en-US" sz="1800" dirty="0">
                <a:latin typeface="+mj-lt"/>
              </a:rPr>
              <a:t>Any </a:t>
            </a:r>
            <a:r>
              <a:rPr lang="en-US" sz="1800" dirty="0">
                <a:solidFill>
                  <a:srgbClr val="0000DC"/>
                </a:solidFill>
                <a:latin typeface="+mj-lt"/>
              </a:rPr>
              <a:t>number that begins a sentence</a:t>
            </a:r>
            <a:r>
              <a:rPr lang="en-US" sz="1800" dirty="0">
                <a:latin typeface="+mj-lt"/>
              </a:rPr>
              <a:t>, title, or heading (or reword the sentence)</a:t>
            </a:r>
            <a:br>
              <a:rPr lang="en-US" sz="1800" dirty="0">
                <a:latin typeface="+mj-lt"/>
              </a:rPr>
            </a:br>
            <a:r>
              <a:rPr lang="en-US" sz="1800" dirty="0">
                <a:latin typeface="+mj-lt"/>
              </a:rPr>
              <a:t>Ex: Twelve students improved, and 12 students did not improve. </a:t>
            </a:r>
          </a:p>
          <a:p>
            <a:r>
              <a:rPr lang="en-US" sz="1800" dirty="0">
                <a:solidFill>
                  <a:srgbClr val="0000DC"/>
                </a:solidFill>
                <a:latin typeface="+mj-lt"/>
              </a:rPr>
              <a:t>Common fractions</a:t>
            </a:r>
            <a:r>
              <a:rPr lang="en-US" sz="1800" dirty="0">
                <a:latin typeface="+mj-lt"/>
              </a:rPr>
              <a:t>, Ex: Three fourths of the population…</a:t>
            </a:r>
          </a:p>
          <a:p>
            <a:r>
              <a:rPr lang="en-US" sz="1800" dirty="0">
                <a:solidFill>
                  <a:srgbClr val="0000DC"/>
                </a:solidFill>
                <a:latin typeface="+mj-lt"/>
              </a:rPr>
              <a:t>Common phrases</a:t>
            </a:r>
            <a:r>
              <a:rPr lang="en-US" sz="1800" dirty="0">
                <a:latin typeface="+mj-lt"/>
              </a:rPr>
              <a:t>, Ex: Seven Wonders of the World, Twelve </a:t>
            </a:r>
          </a:p>
          <a:p>
            <a:r>
              <a:rPr lang="en-US" sz="1800" dirty="0">
                <a:latin typeface="+mj-lt"/>
              </a:rPr>
              <a:t>It is acceptable to use either numerals or words depending on the context</a:t>
            </a:r>
            <a:br>
              <a:rPr lang="en-US" sz="1800" dirty="0">
                <a:latin typeface="+mj-lt"/>
              </a:rPr>
            </a:br>
            <a:r>
              <a:rPr lang="en-US" sz="1800" dirty="0">
                <a:latin typeface="+mj-lt"/>
              </a:rPr>
              <a:t>Ex: a thousand people or 1,000 people</a:t>
            </a:r>
          </a:p>
          <a:p>
            <a:r>
              <a:rPr lang="en-US" sz="1800" dirty="0">
                <a:solidFill>
                  <a:srgbClr val="0000DC"/>
                </a:solidFill>
                <a:latin typeface="+mj-lt"/>
              </a:rPr>
              <a:t>Vague numbers</a:t>
            </a:r>
            <a:r>
              <a:rPr lang="en-US" sz="1800" dirty="0">
                <a:latin typeface="+mj-lt"/>
              </a:rPr>
              <a:t>, and less precise large numbers</a:t>
            </a:r>
            <a:br>
              <a:rPr lang="en-US" sz="1800" dirty="0">
                <a:latin typeface="+mj-lt"/>
              </a:rPr>
            </a:br>
            <a:r>
              <a:rPr lang="en-US" sz="1800" dirty="0">
                <a:latin typeface="+mj-lt"/>
              </a:rPr>
              <a:t>Ex: half of the population, several thousand, around eight o’clock</a:t>
            </a:r>
          </a:p>
          <a:p>
            <a:r>
              <a:rPr lang="en-US" sz="1800" dirty="0">
                <a:solidFill>
                  <a:srgbClr val="0000DC"/>
                </a:solidFill>
                <a:latin typeface="+mj-lt"/>
              </a:rPr>
              <a:t>Rounded numbers</a:t>
            </a:r>
            <a:r>
              <a:rPr lang="en-US" sz="1800" dirty="0">
                <a:latin typeface="+mj-lt"/>
              </a:rPr>
              <a:t>, Ex: four hundred, two thousand, six million. </a:t>
            </a:r>
          </a:p>
          <a:p>
            <a:endParaRPr lang="en-US" sz="1800" dirty="0">
              <a:latin typeface="+mj-lt"/>
            </a:endParaRPr>
          </a:p>
          <a:p>
            <a:endParaRPr lang="en-US" sz="1800" dirty="0">
              <a:latin typeface="+mj-lt"/>
            </a:endParaRPr>
          </a:p>
        </p:txBody>
      </p:sp>
    </p:spTree>
    <p:extLst>
      <p:ext uri="{BB962C8B-B14F-4D97-AF65-F5344CB8AC3E}">
        <p14:creationId xmlns:p14="http://schemas.microsoft.com/office/powerpoint/2010/main" val="235197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0000" y="1577250"/>
            <a:ext cx="8064900" cy="936154"/>
          </a:xfrm>
          <a:prstGeom prst="rect">
            <a:avLst/>
          </a:prstGeom>
        </p:spPr>
        <p:txBody>
          <a:bodyPr vert="horz" wrap="square" lIns="0" tIns="12700" rIns="0" bIns="0" rtlCol="0" anchor="t" anchorCtr="0">
            <a:spAutoFit/>
          </a:bodyPr>
          <a:lstStyle/>
          <a:p>
            <a:pPr marL="16510">
              <a:lnSpc>
                <a:spcPct val="100000"/>
              </a:lnSpc>
              <a:spcBef>
                <a:spcPts val="100"/>
              </a:spcBef>
            </a:pPr>
            <a:r>
              <a:rPr spc="-5" dirty="0"/>
              <a:t>A </a:t>
            </a:r>
            <a:r>
              <a:rPr dirty="0"/>
              <a:t>scientific article </a:t>
            </a:r>
            <a:r>
              <a:rPr spc="-5" dirty="0"/>
              <a:t>is </a:t>
            </a:r>
            <a:r>
              <a:rPr dirty="0"/>
              <a:t>not </a:t>
            </a:r>
            <a:r>
              <a:rPr spc="-5" dirty="0"/>
              <a:t>a thesis or</a:t>
            </a:r>
            <a:r>
              <a:rPr spc="-75" dirty="0"/>
              <a:t> </a:t>
            </a:r>
            <a:r>
              <a:rPr dirty="0"/>
              <a:t>dissertation</a:t>
            </a:r>
          </a:p>
        </p:txBody>
      </p:sp>
      <p:graphicFrame>
        <p:nvGraphicFramePr>
          <p:cNvPr id="3" name="object 3"/>
          <p:cNvGraphicFramePr>
            <a:graphicFrameLocks noGrp="1"/>
          </p:cNvGraphicFramePr>
          <p:nvPr/>
        </p:nvGraphicFramePr>
        <p:xfrm>
          <a:off x="91622" y="1634617"/>
          <a:ext cx="8952865" cy="3979327"/>
        </p:xfrm>
        <a:graphic>
          <a:graphicData uri="http://schemas.openxmlformats.org/drawingml/2006/table">
            <a:tbl>
              <a:tblPr firstRow="1" bandRow="1">
                <a:tableStyleId>{2D5ABB26-0587-4C30-8999-92F81FD0307C}</a:tableStyleId>
              </a:tblPr>
              <a:tblGrid>
                <a:gridCol w="1868805">
                  <a:extLst>
                    <a:ext uri="{9D8B030D-6E8A-4147-A177-3AD203B41FA5}">
                      <a16:colId xmlns:a16="http://schemas.microsoft.com/office/drawing/2014/main" val="20000"/>
                    </a:ext>
                  </a:extLst>
                </a:gridCol>
                <a:gridCol w="3784600">
                  <a:extLst>
                    <a:ext uri="{9D8B030D-6E8A-4147-A177-3AD203B41FA5}">
                      <a16:colId xmlns:a16="http://schemas.microsoft.com/office/drawing/2014/main" val="20001"/>
                    </a:ext>
                  </a:extLst>
                </a:gridCol>
                <a:gridCol w="3299460">
                  <a:extLst>
                    <a:ext uri="{9D8B030D-6E8A-4147-A177-3AD203B41FA5}">
                      <a16:colId xmlns:a16="http://schemas.microsoft.com/office/drawing/2014/main" val="20002"/>
                    </a:ext>
                  </a:extLst>
                </a:gridCol>
              </a:tblGrid>
              <a:tr h="627380">
                <a:tc>
                  <a:txBody>
                    <a:bodyPr/>
                    <a:lstStyle/>
                    <a:p>
                      <a:pPr>
                        <a:lnSpc>
                          <a:spcPct val="100000"/>
                        </a:lnSpc>
                      </a:pPr>
                      <a:endParaRPr sz="14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35"/>
                        </a:spcBef>
                      </a:pPr>
                      <a:endParaRPr sz="1350">
                        <a:latin typeface="Times New Roman"/>
                        <a:cs typeface="Times New Roman"/>
                      </a:endParaRPr>
                    </a:p>
                    <a:p>
                      <a:pPr marL="1270" algn="ctr">
                        <a:lnSpc>
                          <a:spcPct val="100000"/>
                        </a:lnSpc>
                      </a:pPr>
                      <a:r>
                        <a:rPr sz="1400" b="1" spc="-5" dirty="0">
                          <a:solidFill>
                            <a:srgbClr val="FFFFFF"/>
                          </a:solidFill>
                          <a:latin typeface="Arial"/>
                          <a:cs typeface="Arial"/>
                        </a:rPr>
                        <a:t>THESIS </a:t>
                      </a:r>
                      <a:r>
                        <a:rPr sz="1400" b="1" dirty="0">
                          <a:solidFill>
                            <a:srgbClr val="FFFFFF"/>
                          </a:solidFill>
                          <a:latin typeface="Arial"/>
                          <a:cs typeface="Arial"/>
                        </a:rPr>
                        <a:t>OR</a:t>
                      </a:r>
                      <a:r>
                        <a:rPr sz="1400" b="1" spc="-25" dirty="0">
                          <a:solidFill>
                            <a:srgbClr val="FFFFFF"/>
                          </a:solidFill>
                          <a:latin typeface="Arial"/>
                          <a:cs typeface="Arial"/>
                        </a:rPr>
                        <a:t> </a:t>
                      </a:r>
                      <a:r>
                        <a:rPr sz="1400" b="1" spc="-5" dirty="0">
                          <a:solidFill>
                            <a:srgbClr val="FFFFFF"/>
                          </a:solidFill>
                          <a:latin typeface="Arial"/>
                          <a:cs typeface="Arial"/>
                        </a:rPr>
                        <a:t>DISSERTATION</a:t>
                      </a:r>
                      <a:endParaRPr sz="14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tc>
                  <a:txBody>
                    <a:bodyPr/>
                    <a:lstStyle/>
                    <a:p>
                      <a:pPr>
                        <a:lnSpc>
                          <a:spcPct val="100000"/>
                        </a:lnSpc>
                        <a:spcBef>
                          <a:spcPts val="35"/>
                        </a:spcBef>
                      </a:pPr>
                      <a:endParaRPr sz="1350">
                        <a:latin typeface="Times New Roman"/>
                        <a:cs typeface="Times New Roman"/>
                      </a:endParaRPr>
                    </a:p>
                    <a:p>
                      <a:pPr algn="ctr">
                        <a:lnSpc>
                          <a:spcPct val="100000"/>
                        </a:lnSpc>
                      </a:pPr>
                      <a:r>
                        <a:rPr sz="1400" b="1" spc="-10" dirty="0">
                          <a:solidFill>
                            <a:srgbClr val="FFFFFF"/>
                          </a:solidFill>
                          <a:latin typeface="Arial"/>
                          <a:cs typeface="Arial"/>
                        </a:rPr>
                        <a:t>RESEARCH</a:t>
                      </a:r>
                      <a:r>
                        <a:rPr sz="1400" b="1" spc="50" dirty="0">
                          <a:solidFill>
                            <a:srgbClr val="FFFFFF"/>
                          </a:solidFill>
                          <a:latin typeface="Arial"/>
                          <a:cs typeface="Arial"/>
                        </a:rPr>
                        <a:t> </a:t>
                      </a:r>
                      <a:r>
                        <a:rPr sz="1400" b="1" spc="-10" dirty="0">
                          <a:solidFill>
                            <a:srgbClr val="FFFFFF"/>
                          </a:solidFill>
                          <a:latin typeface="Arial"/>
                          <a:cs typeface="Arial"/>
                        </a:rPr>
                        <a:t>ARTICLE</a:t>
                      </a:r>
                      <a:endParaRPr sz="14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886713">
                <a:tc>
                  <a:txBody>
                    <a:bodyPr/>
                    <a:lstStyle/>
                    <a:p>
                      <a:pPr>
                        <a:lnSpc>
                          <a:spcPct val="100000"/>
                        </a:lnSpc>
                      </a:pPr>
                      <a:endParaRPr sz="1500">
                        <a:latin typeface="Times New Roman"/>
                        <a:cs typeface="Times New Roman"/>
                      </a:endParaRPr>
                    </a:p>
                    <a:p>
                      <a:pPr marL="635" algn="ctr">
                        <a:lnSpc>
                          <a:spcPct val="100000"/>
                        </a:lnSpc>
                        <a:spcBef>
                          <a:spcPts val="885"/>
                        </a:spcBef>
                      </a:pPr>
                      <a:r>
                        <a:rPr sz="1400" b="1" spc="-10" dirty="0">
                          <a:latin typeface="Arial"/>
                          <a:cs typeface="Arial"/>
                        </a:rPr>
                        <a:t>AUTHOR</a:t>
                      </a:r>
                      <a:endParaRPr sz="14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EEE"/>
                    </a:solidFill>
                  </a:tcPr>
                </a:tc>
                <a:tc>
                  <a:txBody>
                    <a:bodyPr/>
                    <a:lstStyle/>
                    <a:p>
                      <a:pPr>
                        <a:lnSpc>
                          <a:spcPct val="100000"/>
                        </a:lnSpc>
                      </a:pPr>
                      <a:endParaRPr sz="1500">
                        <a:latin typeface="Times New Roman"/>
                        <a:cs typeface="Times New Roman"/>
                      </a:endParaRPr>
                    </a:p>
                    <a:p>
                      <a:pPr algn="ctr">
                        <a:lnSpc>
                          <a:spcPct val="100000"/>
                        </a:lnSpc>
                        <a:spcBef>
                          <a:spcPts val="885"/>
                        </a:spcBef>
                      </a:pPr>
                      <a:r>
                        <a:rPr sz="1400" dirty="0">
                          <a:latin typeface="Arial"/>
                          <a:cs typeface="Arial"/>
                        </a:rPr>
                        <a:t>Student</a:t>
                      </a:r>
                      <a:endParaRPr sz="14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EEE"/>
                    </a:solidFill>
                  </a:tcPr>
                </a:tc>
                <a:tc>
                  <a:txBody>
                    <a:bodyPr/>
                    <a:lstStyle/>
                    <a:p>
                      <a:pPr>
                        <a:lnSpc>
                          <a:spcPct val="100000"/>
                        </a:lnSpc>
                      </a:pPr>
                      <a:endParaRPr sz="1500">
                        <a:latin typeface="Times New Roman"/>
                        <a:cs typeface="Times New Roman"/>
                      </a:endParaRPr>
                    </a:p>
                    <a:p>
                      <a:pPr marL="635" algn="ctr">
                        <a:lnSpc>
                          <a:spcPct val="100000"/>
                        </a:lnSpc>
                        <a:spcBef>
                          <a:spcPts val="885"/>
                        </a:spcBef>
                      </a:pPr>
                      <a:r>
                        <a:rPr sz="1400" spc="-5" dirty="0">
                          <a:latin typeface="Arial"/>
                          <a:cs typeface="Arial"/>
                        </a:rPr>
                        <a:t>Researcher </a:t>
                      </a:r>
                      <a:r>
                        <a:rPr sz="1400" dirty="0">
                          <a:latin typeface="Arial"/>
                          <a:cs typeface="Arial"/>
                        </a:rPr>
                        <a:t>(might be a</a:t>
                      </a:r>
                      <a:r>
                        <a:rPr sz="1400" spc="-100" dirty="0">
                          <a:latin typeface="Arial"/>
                          <a:cs typeface="Arial"/>
                        </a:rPr>
                        <a:t> </a:t>
                      </a:r>
                      <a:r>
                        <a:rPr sz="1400" dirty="0">
                          <a:latin typeface="Arial"/>
                          <a:cs typeface="Arial"/>
                        </a:rPr>
                        <a:t>student)</a:t>
                      </a:r>
                      <a:endParaRPr sz="14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EEE"/>
                    </a:solidFill>
                  </a:tcPr>
                </a:tc>
                <a:extLst>
                  <a:ext uri="{0D108BD9-81ED-4DB2-BD59-A6C34878D82A}">
                    <a16:rowId xmlns:a16="http://schemas.microsoft.com/office/drawing/2014/main" val="10001"/>
                  </a:ext>
                </a:extLst>
              </a:tr>
              <a:tr h="627380">
                <a:tc>
                  <a:txBody>
                    <a:bodyPr/>
                    <a:lstStyle/>
                    <a:p>
                      <a:pPr>
                        <a:lnSpc>
                          <a:spcPct val="100000"/>
                        </a:lnSpc>
                        <a:spcBef>
                          <a:spcPts val="35"/>
                        </a:spcBef>
                      </a:pPr>
                      <a:endParaRPr sz="1350">
                        <a:latin typeface="Times New Roman"/>
                        <a:cs typeface="Times New Roman"/>
                      </a:endParaRPr>
                    </a:p>
                    <a:p>
                      <a:pPr marL="1270" algn="ctr">
                        <a:lnSpc>
                          <a:spcPct val="100000"/>
                        </a:lnSpc>
                      </a:pPr>
                      <a:r>
                        <a:rPr sz="1400" b="1" dirty="0">
                          <a:latin typeface="Arial"/>
                          <a:cs typeface="Arial"/>
                        </a:rPr>
                        <a:t>REVIEWER</a:t>
                      </a:r>
                      <a:endParaRPr sz="14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7"/>
                    </a:solidFill>
                  </a:tcPr>
                </a:tc>
                <a:tc>
                  <a:txBody>
                    <a:bodyPr/>
                    <a:lstStyle/>
                    <a:p>
                      <a:pPr>
                        <a:lnSpc>
                          <a:spcPct val="100000"/>
                        </a:lnSpc>
                        <a:spcBef>
                          <a:spcPts val="35"/>
                        </a:spcBef>
                      </a:pPr>
                      <a:endParaRPr sz="1350">
                        <a:latin typeface="Times New Roman"/>
                        <a:cs typeface="Times New Roman"/>
                      </a:endParaRPr>
                    </a:p>
                    <a:p>
                      <a:pPr marL="1905" algn="ctr">
                        <a:lnSpc>
                          <a:spcPct val="100000"/>
                        </a:lnSpc>
                      </a:pPr>
                      <a:r>
                        <a:rPr sz="1400" spc="-5" dirty="0">
                          <a:latin typeface="Arial"/>
                          <a:cs typeface="Arial"/>
                        </a:rPr>
                        <a:t>Supervisor, </a:t>
                      </a:r>
                      <a:r>
                        <a:rPr sz="1400" dirty="0">
                          <a:latin typeface="Arial"/>
                          <a:cs typeface="Arial"/>
                        </a:rPr>
                        <a:t>consultant,</a:t>
                      </a:r>
                      <a:r>
                        <a:rPr sz="1400" spc="-70" dirty="0">
                          <a:latin typeface="Arial"/>
                          <a:cs typeface="Arial"/>
                        </a:rPr>
                        <a:t> </a:t>
                      </a:r>
                      <a:r>
                        <a:rPr sz="1400" dirty="0">
                          <a:latin typeface="Arial"/>
                          <a:cs typeface="Arial"/>
                        </a:rPr>
                        <a:t>opponent</a:t>
                      </a:r>
                      <a:endParaRPr sz="14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7"/>
                    </a:solidFill>
                  </a:tcPr>
                </a:tc>
                <a:tc>
                  <a:txBody>
                    <a:bodyPr/>
                    <a:lstStyle/>
                    <a:p>
                      <a:pPr>
                        <a:lnSpc>
                          <a:spcPct val="100000"/>
                        </a:lnSpc>
                        <a:spcBef>
                          <a:spcPts val="35"/>
                        </a:spcBef>
                      </a:pPr>
                      <a:endParaRPr sz="1350">
                        <a:latin typeface="Times New Roman"/>
                        <a:cs typeface="Times New Roman"/>
                      </a:endParaRPr>
                    </a:p>
                    <a:p>
                      <a:pPr marL="635" algn="ctr">
                        <a:lnSpc>
                          <a:spcPct val="100000"/>
                        </a:lnSpc>
                      </a:pPr>
                      <a:r>
                        <a:rPr sz="1400" spc="-5" dirty="0">
                          <a:latin typeface="Arial"/>
                          <a:cs typeface="Arial"/>
                        </a:rPr>
                        <a:t>Reviewers, </a:t>
                      </a:r>
                      <a:r>
                        <a:rPr sz="1400" dirty="0">
                          <a:latin typeface="Arial"/>
                          <a:cs typeface="Arial"/>
                        </a:rPr>
                        <a:t>journal</a:t>
                      </a:r>
                      <a:r>
                        <a:rPr sz="1400" spc="-30" dirty="0">
                          <a:latin typeface="Arial"/>
                          <a:cs typeface="Arial"/>
                        </a:rPr>
                        <a:t> </a:t>
                      </a:r>
                      <a:r>
                        <a:rPr sz="1400" dirty="0">
                          <a:latin typeface="Arial"/>
                          <a:cs typeface="Arial"/>
                        </a:rPr>
                        <a:t>editor</a:t>
                      </a:r>
                      <a:endParaRPr sz="1400">
                        <a:latin typeface="Arial"/>
                        <a:cs typeface="Arial"/>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7"/>
                    </a:solidFill>
                  </a:tcPr>
                </a:tc>
                <a:extLst>
                  <a:ext uri="{0D108BD9-81ED-4DB2-BD59-A6C34878D82A}">
                    <a16:rowId xmlns:a16="http://schemas.microsoft.com/office/drawing/2014/main" val="10002"/>
                  </a:ext>
                </a:extLst>
              </a:tr>
              <a:tr h="1129182">
                <a:tc>
                  <a:txBody>
                    <a:bodyPr/>
                    <a:lstStyle/>
                    <a:p>
                      <a:pPr>
                        <a:lnSpc>
                          <a:spcPct val="100000"/>
                        </a:lnSpc>
                      </a:pPr>
                      <a:endParaRPr sz="1500">
                        <a:latin typeface="Times New Roman"/>
                        <a:cs typeface="Times New Roman"/>
                      </a:endParaRPr>
                    </a:p>
                    <a:p>
                      <a:pPr>
                        <a:lnSpc>
                          <a:spcPct val="100000"/>
                        </a:lnSpc>
                        <a:spcBef>
                          <a:spcPts val="5"/>
                        </a:spcBef>
                      </a:pPr>
                      <a:endParaRPr sz="1600">
                        <a:latin typeface="Times New Roman"/>
                        <a:cs typeface="Times New Roman"/>
                      </a:endParaRPr>
                    </a:p>
                    <a:p>
                      <a:pPr algn="ctr">
                        <a:lnSpc>
                          <a:spcPct val="100000"/>
                        </a:lnSpc>
                      </a:pPr>
                      <a:r>
                        <a:rPr sz="1400" b="1" spc="-10" dirty="0">
                          <a:latin typeface="Arial"/>
                          <a:cs typeface="Arial"/>
                        </a:rPr>
                        <a:t>READER</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EEE"/>
                    </a:solidFill>
                  </a:tcPr>
                </a:tc>
                <a:tc>
                  <a:txBody>
                    <a:bodyPr/>
                    <a:lstStyle/>
                    <a:p>
                      <a:pPr>
                        <a:lnSpc>
                          <a:spcPct val="100000"/>
                        </a:lnSpc>
                      </a:pPr>
                      <a:endParaRPr sz="1500">
                        <a:latin typeface="Times New Roman"/>
                        <a:cs typeface="Times New Roman"/>
                      </a:endParaRPr>
                    </a:p>
                    <a:p>
                      <a:pPr marL="276225" marR="269875" indent="46990">
                        <a:lnSpc>
                          <a:spcPct val="100000"/>
                        </a:lnSpc>
                        <a:spcBef>
                          <a:spcPts val="1005"/>
                        </a:spcBef>
                      </a:pPr>
                      <a:r>
                        <a:rPr sz="1400" spc="-5" dirty="0">
                          <a:latin typeface="Arial"/>
                          <a:cs typeface="Arial"/>
                        </a:rPr>
                        <a:t>Supervisor, </a:t>
                      </a:r>
                      <a:r>
                        <a:rPr sz="1400" dirty="0">
                          <a:latin typeface="Arial"/>
                          <a:cs typeface="Arial"/>
                        </a:rPr>
                        <a:t>opponent, colleagues, other  </a:t>
                      </a:r>
                      <a:r>
                        <a:rPr sz="1400" spc="-5" dirty="0">
                          <a:latin typeface="Arial"/>
                          <a:cs typeface="Arial"/>
                        </a:rPr>
                        <a:t>students, sometimes </a:t>
                      </a:r>
                      <a:r>
                        <a:rPr sz="1400" dirty="0">
                          <a:latin typeface="Arial"/>
                          <a:cs typeface="Arial"/>
                        </a:rPr>
                        <a:t>restricted access</a:t>
                      </a:r>
                      <a:r>
                        <a:rPr sz="1400" spc="-204" dirty="0">
                          <a:latin typeface="Arial"/>
                          <a:cs typeface="Arial"/>
                        </a:rPr>
                        <a:t> </a:t>
                      </a:r>
                      <a:r>
                        <a:rPr sz="1400" dirty="0">
                          <a:latin typeface="Arial"/>
                          <a:cs typeface="Arial"/>
                        </a:rPr>
                        <a:t>…</a:t>
                      </a:r>
                      <a:endParaRPr sz="14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EEE"/>
                    </a:solidFill>
                  </a:tcPr>
                </a:tc>
                <a:tc>
                  <a:txBody>
                    <a:bodyPr/>
                    <a:lstStyle/>
                    <a:p>
                      <a:pPr>
                        <a:lnSpc>
                          <a:spcPct val="100000"/>
                        </a:lnSpc>
                      </a:pPr>
                      <a:endParaRPr sz="1800">
                        <a:latin typeface="Times New Roman"/>
                        <a:cs typeface="Times New Roman"/>
                      </a:endParaRPr>
                    </a:p>
                    <a:p>
                      <a:pPr marL="97155" marR="87630" algn="ctr">
                        <a:lnSpc>
                          <a:spcPct val="100000"/>
                        </a:lnSpc>
                      </a:pPr>
                      <a:r>
                        <a:rPr sz="1300" spc="-5" dirty="0">
                          <a:latin typeface="Arial"/>
                          <a:cs typeface="Arial"/>
                        </a:rPr>
                        <a:t>Primarily other researchers plus interested  parties (educators, journalists, decision  makers, general</a:t>
                      </a:r>
                      <a:r>
                        <a:rPr sz="1300" spc="45" dirty="0">
                          <a:latin typeface="Arial"/>
                          <a:cs typeface="Arial"/>
                        </a:rPr>
                        <a:t> </a:t>
                      </a:r>
                      <a:r>
                        <a:rPr sz="1300" spc="-5" dirty="0">
                          <a:latin typeface="Arial"/>
                          <a:cs typeface="Arial"/>
                        </a:rPr>
                        <a:t>public)</a:t>
                      </a:r>
                      <a:endParaRPr sz="13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0DEEE"/>
                    </a:solidFill>
                  </a:tcPr>
                </a:tc>
                <a:extLst>
                  <a:ext uri="{0D108BD9-81ED-4DB2-BD59-A6C34878D82A}">
                    <a16:rowId xmlns:a16="http://schemas.microsoft.com/office/drawing/2014/main" val="10003"/>
                  </a:ext>
                </a:extLst>
              </a:tr>
              <a:tr h="708672">
                <a:tc>
                  <a:txBody>
                    <a:bodyPr/>
                    <a:lstStyle/>
                    <a:p>
                      <a:pPr>
                        <a:lnSpc>
                          <a:spcPct val="100000"/>
                        </a:lnSpc>
                        <a:spcBef>
                          <a:spcPts val="15"/>
                        </a:spcBef>
                      </a:pPr>
                      <a:endParaRPr sz="1650">
                        <a:latin typeface="Times New Roman"/>
                        <a:cs typeface="Times New Roman"/>
                      </a:endParaRPr>
                    </a:p>
                    <a:p>
                      <a:pPr marL="635" algn="ctr">
                        <a:lnSpc>
                          <a:spcPct val="100000"/>
                        </a:lnSpc>
                      </a:pPr>
                      <a:r>
                        <a:rPr sz="1400" b="1" spc="-5" dirty="0">
                          <a:latin typeface="Arial"/>
                          <a:cs typeface="Arial"/>
                        </a:rPr>
                        <a:t>CONTENT</a:t>
                      </a:r>
                      <a:endParaRPr sz="1400">
                        <a:latin typeface="Arial"/>
                        <a:cs typeface="Arial"/>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7"/>
                    </a:solidFill>
                  </a:tcPr>
                </a:tc>
                <a:tc>
                  <a:txBody>
                    <a:bodyPr/>
                    <a:lstStyle/>
                    <a:p>
                      <a:pPr marL="113030" marR="104775" algn="ctr">
                        <a:lnSpc>
                          <a:spcPct val="100000"/>
                        </a:lnSpc>
                        <a:spcBef>
                          <a:spcPts val="235"/>
                        </a:spcBef>
                      </a:pPr>
                      <a:r>
                        <a:rPr sz="1400" dirty="0">
                          <a:latin typeface="Arial"/>
                          <a:cs typeface="Arial"/>
                        </a:rPr>
                        <a:t>Longer in general, usually broader</a:t>
                      </a:r>
                      <a:r>
                        <a:rPr sz="1400" spc="-160" dirty="0">
                          <a:latin typeface="Arial"/>
                          <a:cs typeface="Arial"/>
                        </a:rPr>
                        <a:t> </a:t>
                      </a:r>
                      <a:r>
                        <a:rPr sz="1400" spc="-5" dirty="0">
                          <a:latin typeface="Arial"/>
                          <a:cs typeface="Arial"/>
                        </a:rPr>
                        <a:t>theoretical  </a:t>
                      </a:r>
                      <a:r>
                        <a:rPr sz="1400" dirty="0">
                          <a:latin typeface="Arial"/>
                          <a:cs typeface="Arial"/>
                        </a:rPr>
                        <a:t>part, does not necessarily include an  </a:t>
                      </a:r>
                      <a:r>
                        <a:rPr sz="1400" spc="-5" dirty="0">
                          <a:latin typeface="Arial"/>
                          <a:cs typeface="Arial"/>
                        </a:rPr>
                        <a:t>experiment</a:t>
                      </a:r>
                      <a:endParaRPr sz="1400">
                        <a:latin typeface="Arial"/>
                        <a:cs typeface="Arial"/>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7"/>
                    </a:solidFill>
                  </a:tcPr>
                </a:tc>
                <a:tc>
                  <a:txBody>
                    <a:bodyPr/>
                    <a:lstStyle/>
                    <a:p>
                      <a:pPr marL="154940" marR="146050" algn="ctr">
                        <a:lnSpc>
                          <a:spcPct val="100000"/>
                        </a:lnSpc>
                        <a:spcBef>
                          <a:spcPts val="235"/>
                        </a:spcBef>
                      </a:pPr>
                      <a:r>
                        <a:rPr sz="1400" dirty="0">
                          <a:latin typeface="Arial"/>
                          <a:cs typeface="Arial"/>
                        </a:rPr>
                        <a:t>Should contribute an original</a:t>
                      </a:r>
                      <a:r>
                        <a:rPr sz="1400" spc="-175" dirty="0">
                          <a:latin typeface="Arial"/>
                          <a:cs typeface="Arial"/>
                        </a:rPr>
                        <a:t> </a:t>
                      </a:r>
                      <a:r>
                        <a:rPr sz="1400" dirty="0">
                          <a:latin typeface="Arial"/>
                          <a:cs typeface="Arial"/>
                        </a:rPr>
                        <a:t>research  study to the field; bringing new  </a:t>
                      </a:r>
                      <a:r>
                        <a:rPr sz="1400" spc="-5" dirty="0">
                          <a:latin typeface="Arial"/>
                          <a:cs typeface="Arial"/>
                        </a:rPr>
                        <a:t>insights/knowledge</a:t>
                      </a:r>
                      <a:endParaRPr sz="1400">
                        <a:latin typeface="Arial"/>
                        <a:cs typeface="Arial"/>
                      </a:endParaRPr>
                    </a:p>
                  </a:txBody>
                  <a:tcPr marL="0" marR="0" marT="298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EF7"/>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4E3905-E329-A198-E429-C3D25A283FB5}"/>
              </a:ext>
            </a:extLst>
          </p:cNvPr>
          <p:cNvSpPr>
            <a:spLocks noGrp="1"/>
          </p:cNvSpPr>
          <p:nvPr>
            <p:ph type="ftr" sz="quarter" idx="10"/>
          </p:nvPr>
        </p:nvSpPr>
        <p:spPr/>
        <p:txBody>
          <a:bodyPr/>
          <a:lstStyle/>
          <a:p>
            <a:endParaRPr lang="en-GB" noProof="0" dirty="0"/>
          </a:p>
        </p:txBody>
      </p:sp>
      <p:sp>
        <p:nvSpPr>
          <p:cNvPr id="3" name="Slide Number Placeholder 2">
            <a:extLst>
              <a:ext uri="{FF2B5EF4-FFF2-40B4-BE49-F238E27FC236}">
                <a16:creationId xmlns:a16="http://schemas.microsoft.com/office/drawing/2014/main" id="{6C0C9A74-3406-728F-0244-74654A88B29A}"/>
              </a:ext>
            </a:extLst>
          </p:cNvPr>
          <p:cNvSpPr>
            <a:spLocks noGrp="1"/>
          </p:cNvSpPr>
          <p:nvPr>
            <p:ph type="sldNum" sz="quarter" idx="11"/>
          </p:nvPr>
        </p:nvSpPr>
        <p:spPr/>
        <p:txBody>
          <a:bodyPr/>
          <a:lstStyle/>
          <a:p>
            <a:fld id="{0970407D-EE58-4A0B-824B-1D3AE42DD9CF}" type="slidenum">
              <a:rPr lang="en-GB" altLang="cs-CZ" noProof="0" smtClean="0"/>
              <a:pPr/>
              <a:t>80</a:t>
            </a:fld>
            <a:endParaRPr lang="en-GB" altLang="cs-CZ" noProof="0" dirty="0"/>
          </a:p>
        </p:txBody>
      </p:sp>
      <p:sp>
        <p:nvSpPr>
          <p:cNvPr id="4" name="Title 3">
            <a:extLst>
              <a:ext uri="{FF2B5EF4-FFF2-40B4-BE49-F238E27FC236}">
                <a16:creationId xmlns:a16="http://schemas.microsoft.com/office/drawing/2014/main" id="{36866EF6-0BF8-8568-563B-6054C45008D9}"/>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a16="http://schemas.microsoft.com/office/drawing/2014/main" id="{910859D9-DC0E-38EC-6685-5C10F9D0FD96}"/>
              </a:ext>
            </a:extLst>
          </p:cNvPr>
          <p:cNvSpPr>
            <a:spLocks noGrp="1"/>
          </p:cNvSpPr>
          <p:nvPr>
            <p:ph idx="1"/>
          </p:nvPr>
        </p:nvSpPr>
        <p:spPr/>
        <p:txBody>
          <a:bodyPr/>
          <a:lstStyle/>
          <a:p>
            <a:pPr>
              <a:lnSpc>
                <a:spcPts val="2900"/>
              </a:lnSpc>
            </a:pPr>
            <a:r>
              <a:rPr lang="en-US" dirty="0">
                <a:solidFill>
                  <a:srgbClr val="0000DC"/>
                </a:solidFill>
              </a:rPr>
              <a:t>Out of </a:t>
            </a:r>
            <a:r>
              <a:rPr lang="en-US" dirty="0"/>
              <a:t>18 students in the group, 12 were women.</a:t>
            </a:r>
          </a:p>
          <a:p>
            <a:pPr>
              <a:lnSpc>
                <a:spcPts val="2900"/>
              </a:lnSpc>
            </a:pPr>
            <a:r>
              <a:rPr lang="en-US" dirty="0">
                <a:solidFill>
                  <a:srgbClr val="0000DC"/>
                </a:solidFill>
              </a:rPr>
              <a:t>One in three </a:t>
            </a:r>
            <a:r>
              <a:rPr lang="en-US" dirty="0"/>
              <a:t>engineering students is from China.</a:t>
            </a:r>
          </a:p>
          <a:p>
            <a:pPr>
              <a:lnSpc>
                <a:spcPts val="2900"/>
              </a:lnSpc>
            </a:pPr>
            <a:r>
              <a:rPr lang="en-US" dirty="0">
                <a:solidFill>
                  <a:srgbClr val="0000DC"/>
                </a:solidFill>
              </a:rPr>
              <a:t>Twice</a:t>
            </a:r>
            <a:r>
              <a:rPr lang="en-US" dirty="0"/>
              <a:t> as many women as men study business law.</a:t>
            </a:r>
          </a:p>
          <a:p>
            <a:pPr>
              <a:lnSpc>
                <a:spcPts val="2900"/>
              </a:lnSpc>
            </a:pPr>
            <a:r>
              <a:rPr lang="en-US" dirty="0"/>
              <a:t>There was a </a:t>
            </a:r>
            <a:r>
              <a:rPr lang="en-US" dirty="0">
                <a:solidFill>
                  <a:srgbClr val="0000DC"/>
                </a:solidFill>
              </a:rPr>
              <a:t>fivefold</a:t>
            </a:r>
            <a:r>
              <a:rPr lang="en-US" dirty="0"/>
              <a:t> increase in the price of oil.</a:t>
            </a:r>
          </a:p>
          <a:p>
            <a:pPr>
              <a:lnSpc>
                <a:spcPts val="2900"/>
              </a:lnSpc>
            </a:pPr>
            <a:r>
              <a:rPr lang="en-US" dirty="0"/>
              <a:t>The rate of infection </a:t>
            </a:r>
            <a:r>
              <a:rPr lang="en-US" dirty="0">
                <a:solidFill>
                  <a:srgbClr val="0000DC"/>
                </a:solidFill>
              </a:rPr>
              <a:t>halved</a:t>
            </a:r>
            <a:r>
              <a:rPr lang="en-US" dirty="0"/>
              <a:t> after 2001.</a:t>
            </a:r>
          </a:p>
          <a:p>
            <a:pPr>
              <a:lnSpc>
                <a:spcPts val="2900"/>
              </a:lnSpc>
            </a:pPr>
            <a:r>
              <a:rPr lang="en-US" dirty="0"/>
              <a:t>The unemployment rate </a:t>
            </a:r>
            <a:r>
              <a:rPr lang="en-US" dirty="0">
                <a:solidFill>
                  <a:srgbClr val="0000DC"/>
                </a:solidFill>
              </a:rPr>
              <a:t>doubled</a:t>
            </a:r>
            <a:r>
              <a:rPr lang="en-US" dirty="0"/>
              <a:t> after 2008.</a:t>
            </a:r>
          </a:p>
          <a:p>
            <a:pPr>
              <a:lnSpc>
                <a:spcPts val="2900"/>
              </a:lnSpc>
            </a:pPr>
            <a:r>
              <a:rPr lang="en-US" dirty="0">
                <a:solidFill>
                  <a:srgbClr val="0000DC"/>
                </a:solidFill>
              </a:rPr>
              <a:t>A fifth </a:t>
            </a:r>
            <a:r>
              <a:rPr lang="en-US" dirty="0"/>
              <a:t>of all employees leave every year.</a:t>
            </a:r>
          </a:p>
          <a:p>
            <a:pPr>
              <a:lnSpc>
                <a:spcPts val="2900"/>
              </a:lnSpc>
            </a:pPr>
            <a:r>
              <a:rPr lang="en-US" dirty="0">
                <a:solidFill>
                  <a:srgbClr val="0000DC"/>
                </a:solidFill>
              </a:rPr>
              <a:t>More than </a:t>
            </a:r>
            <a:r>
              <a:rPr lang="en-US" dirty="0"/>
              <a:t>80 </a:t>
            </a:r>
            <a:r>
              <a:rPr lang="en-US" dirty="0">
                <a:solidFill>
                  <a:srgbClr val="0000DC"/>
                </a:solidFill>
              </a:rPr>
              <a:t>per cent </a:t>
            </a:r>
            <a:r>
              <a:rPr lang="en-US" dirty="0"/>
              <a:t>of British students complete their first degree course; in Italy, the figure is </a:t>
            </a:r>
            <a:r>
              <a:rPr lang="en-US" dirty="0">
                <a:solidFill>
                  <a:srgbClr val="0000DC"/>
                </a:solidFill>
              </a:rPr>
              <a:t>just</a:t>
            </a:r>
            <a:r>
              <a:rPr lang="en-US" dirty="0"/>
              <a:t> 35 </a:t>
            </a:r>
            <a:r>
              <a:rPr lang="en-US" dirty="0">
                <a:solidFill>
                  <a:srgbClr val="0000DC"/>
                </a:solidFill>
              </a:rPr>
              <a:t>per cent</a:t>
            </a:r>
            <a:r>
              <a:rPr lang="en-US" dirty="0"/>
              <a:t>.</a:t>
            </a:r>
          </a:p>
          <a:p>
            <a:pPr>
              <a:lnSpc>
                <a:spcPts val="2900"/>
              </a:lnSpc>
            </a:pPr>
            <a:r>
              <a:rPr lang="en-US" dirty="0"/>
              <a:t>The course fees rose </a:t>
            </a:r>
            <a:r>
              <a:rPr lang="en-US" dirty="0">
                <a:solidFill>
                  <a:srgbClr val="0000DC"/>
                </a:solidFill>
              </a:rPr>
              <a:t>from</a:t>
            </a:r>
            <a:r>
              <a:rPr lang="en-US" dirty="0"/>
              <a:t> $1,200 </a:t>
            </a:r>
            <a:r>
              <a:rPr lang="en-US" dirty="0">
                <a:solidFill>
                  <a:srgbClr val="0000DC"/>
                </a:solidFill>
              </a:rPr>
              <a:t>to</a:t>
            </a:r>
            <a:r>
              <a:rPr lang="en-US" dirty="0"/>
              <a:t> $2,500 in two years.</a:t>
            </a:r>
          </a:p>
          <a:p>
            <a:pPr>
              <a:lnSpc>
                <a:spcPts val="2900"/>
              </a:lnSpc>
            </a:pPr>
            <a:r>
              <a:rPr lang="en-US" dirty="0"/>
              <a:t>Since 2008, the number of prisoners has risen </a:t>
            </a:r>
            <a:r>
              <a:rPr lang="en-US" dirty="0">
                <a:solidFill>
                  <a:srgbClr val="0000DC"/>
                </a:solidFill>
              </a:rPr>
              <a:t>by</a:t>
            </a:r>
            <a:r>
              <a:rPr lang="en-US" dirty="0"/>
              <a:t> 22 per cent.</a:t>
            </a:r>
          </a:p>
          <a:p>
            <a:pPr>
              <a:lnSpc>
                <a:spcPts val="2900"/>
              </a:lnSpc>
            </a:pPr>
            <a:endParaRPr lang="en-US" dirty="0"/>
          </a:p>
        </p:txBody>
      </p:sp>
    </p:spTree>
    <p:extLst>
      <p:ext uri="{BB962C8B-B14F-4D97-AF65-F5344CB8AC3E}">
        <p14:creationId xmlns:p14="http://schemas.microsoft.com/office/powerpoint/2010/main" val="347982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3BC8FD8-9E1A-99D0-C6CA-A25DBBCE7724}"/>
              </a:ext>
            </a:extLst>
          </p:cNvPr>
          <p:cNvSpPr>
            <a:spLocks noGrp="1"/>
          </p:cNvSpPr>
          <p:nvPr>
            <p:ph type="ftr" sz="quarter" idx="10"/>
          </p:nvPr>
        </p:nvSpPr>
        <p:spPr>
          <a:xfrm>
            <a:off x="55905" y="5640081"/>
            <a:ext cx="1557741" cy="901392"/>
          </a:xfrm>
        </p:spPr>
        <p:txBody>
          <a:bodyPr/>
          <a:lstStyle/>
          <a:p>
            <a:pPr>
              <a:defRPr/>
            </a:pPr>
            <a:r>
              <a:rPr lang="en-US" altLang="cs-CZ" dirty="0"/>
              <a:t>Source: Rao, V., </a:t>
            </a:r>
            <a:r>
              <a:rPr lang="en-US" altLang="cs-CZ" dirty="0" err="1"/>
              <a:t>Chanock</a:t>
            </a:r>
            <a:r>
              <a:rPr lang="en-US" altLang="cs-CZ" dirty="0"/>
              <a:t>, K., &amp; Krishnan, L., 2007, A visual guide to essay writing: how to develop and communicate argument, Association for</a:t>
            </a:r>
          </a:p>
          <a:p>
            <a:pPr>
              <a:defRPr/>
            </a:pPr>
            <a:r>
              <a:rPr lang="en-US" altLang="cs-CZ" dirty="0"/>
              <a:t>Academic Language and Learning, viewed 14 June 2012, &lt;http://aall.org.au/sites/default/files/documents/essayWritingVisualGuide.pdf&gt;.</a:t>
            </a:r>
          </a:p>
        </p:txBody>
      </p:sp>
      <p:sp>
        <p:nvSpPr>
          <p:cNvPr id="5" name="Slide Number Placeholder 4">
            <a:extLst>
              <a:ext uri="{FF2B5EF4-FFF2-40B4-BE49-F238E27FC236}">
                <a16:creationId xmlns:a16="http://schemas.microsoft.com/office/drawing/2014/main" id="{81650AA3-B611-C170-6CB5-02D56E2EA5AF}"/>
              </a:ext>
            </a:extLst>
          </p:cNvPr>
          <p:cNvSpPr>
            <a:spLocks noGrp="1"/>
          </p:cNvSpPr>
          <p:nvPr>
            <p:ph type="sldNum" sz="quarter" idx="11"/>
          </p:nvPr>
        </p:nvSpPr>
        <p:spPr/>
        <p:txBody>
          <a:bodyPr/>
          <a:lstStyle/>
          <a:p>
            <a:pPr>
              <a:defRPr/>
            </a:pPr>
            <a:fld id="{B9544023-E298-4B5A-BC1F-74F0AFA6A156}" type="slidenum">
              <a:rPr lang="en-US" altLang="cs-CZ" smtClean="0"/>
              <a:pPr>
                <a:defRPr/>
              </a:pPr>
              <a:t>9</a:t>
            </a:fld>
            <a:endParaRPr lang="en-US" altLang="cs-CZ"/>
          </a:p>
        </p:txBody>
      </p:sp>
      <p:pic>
        <p:nvPicPr>
          <p:cNvPr id="7" name="Picture 6">
            <a:extLst>
              <a:ext uri="{FF2B5EF4-FFF2-40B4-BE49-F238E27FC236}">
                <a16:creationId xmlns:a16="http://schemas.microsoft.com/office/drawing/2014/main" id="{CC48A880-8250-ADEF-2053-6F9CA22DC09F}"/>
              </a:ext>
            </a:extLst>
          </p:cNvPr>
          <p:cNvPicPr>
            <a:picLocks noChangeAspect="1"/>
          </p:cNvPicPr>
          <p:nvPr/>
        </p:nvPicPr>
        <p:blipFill>
          <a:blip r:embed="rId2"/>
          <a:stretch>
            <a:fillRect/>
          </a:stretch>
        </p:blipFill>
        <p:spPr>
          <a:xfrm>
            <a:off x="3496921" y="0"/>
            <a:ext cx="5514864" cy="6858000"/>
          </a:xfrm>
          <a:prstGeom prst="rect">
            <a:avLst/>
          </a:prstGeom>
        </p:spPr>
      </p:pic>
      <p:sp>
        <p:nvSpPr>
          <p:cNvPr id="3" name="TextBox 2">
            <a:extLst>
              <a:ext uri="{FF2B5EF4-FFF2-40B4-BE49-F238E27FC236}">
                <a16:creationId xmlns:a16="http://schemas.microsoft.com/office/drawing/2014/main" id="{0EE2983F-93BF-2B5D-CF07-61006CF5E26C}"/>
              </a:ext>
            </a:extLst>
          </p:cNvPr>
          <p:cNvSpPr txBox="1"/>
          <p:nvPr/>
        </p:nvSpPr>
        <p:spPr>
          <a:xfrm>
            <a:off x="55905" y="244166"/>
            <a:ext cx="3187480" cy="1754326"/>
          </a:xfrm>
          <a:prstGeom prst="rect">
            <a:avLst/>
          </a:prstGeom>
          <a:solidFill>
            <a:schemeClr val="accent5">
              <a:lumMod val="20000"/>
              <a:lumOff val="80000"/>
            </a:schemeClr>
          </a:solidFill>
        </p:spPr>
        <p:txBody>
          <a:bodyPr wrap="square">
            <a:spAutoFit/>
          </a:bodyPr>
          <a:lstStyle>
            <a:defPPr>
              <a:defRPr lang="en-US"/>
            </a:defPPr>
          </a:lstStyle>
          <a:p>
            <a:r>
              <a:rPr lang="en-US" sz="1800" dirty="0"/>
              <a:t>Macrostructure of academic writing (IMRAD structure). </a:t>
            </a:r>
          </a:p>
          <a:p>
            <a:endParaRPr lang="en-US" sz="1800" dirty="0"/>
          </a:p>
          <a:p>
            <a:r>
              <a:rPr lang="en-US" sz="1800" dirty="0"/>
              <a:t>IMRAD is standing for “Introduction, Methods, </a:t>
            </a:r>
            <a:br>
              <a:rPr lang="en-US" sz="1800" dirty="0"/>
            </a:br>
            <a:r>
              <a:rPr lang="en-US" sz="1800" dirty="0"/>
              <a:t>Results And Discussion". </a:t>
            </a:r>
          </a:p>
        </p:txBody>
      </p:sp>
      <p:sp>
        <p:nvSpPr>
          <p:cNvPr id="6" name="TextBox 5">
            <a:extLst>
              <a:ext uri="{FF2B5EF4-FFF2-40B4-BE49-F238E27FC236}">
                <a16:creationId xmlns:a16="http://schemas.microsoft.com/office/drawing/2014/main" id="{963D3B56-5244-46E3-7890-CD131905AF34}"/>
              </a:ext>
            </a:extLst>
          </p:cNvPr>
          <p:cNvSpPr txBox="1"/>
          <p:nvPr/>
        </p:nvSpPr>
        <p:spPr>
          <a:xfrm>
            <a:off x="1032706" y="2949025"/>
            <a:ext cx="2337447" cy="1323439"/>
          </a:xfrm>
          <a:prstGeom prst="rect">
            <a:avLst/>
          </a:prstGeom>
          <a:solidFill>
            <a:schemeClr val="accent4">
              <a:lumMod val="20000"/>
              <a:lumOff val="80000"/>
            </a:schemeClr>
          </a:solidFill>
        </p:spPr>
        <p:txBody>
          <a:bodyPr wrap="square">
            <a:spAutoFit/>
          </a:bodyPr>
          <a:lstStyle/>
          <a:p>
            <a:pPr algn="ctr"/>
            <a:r>
              <a:rPr lang="en-US" sz="2000" dirty="0"/>
              <a:t>Why the scope of scientific paper has an hourglass shape?</a:t>
            </a:r>
          </a:p>
        </p:txBody>
      </p:sp>
    </p:spTree>
    <p:extLst>
      <p:ext uri="{BB962C8B-B14F-4D97-AF65-F5344CB8AC3E}">
        <p14:creationId xmlns:p14="http://schemas.microsoft.com/office/powerpoint/2010/main" val="81812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4-3-en.potx" id="{524521D0-074D-4CC6-9707-E4BBD7539CB5}" vid="{C7C7CF88-F347-40E8-AA7F-9D4FFCBBDA9A}"/>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AACDE35828423428E2F5373B552D735" ma:contentTypeVersion="16" ma:contentTypeDescription="Vytvoří nový dokument" ma:contentTypeScope="" ma:versionID="4fb69820012098f7c49fcbfc3700dff8">
  <xsd:schema xmlns:xsd="http://www.w3.org/2001/XMLSchema" xmlns:xs="http://www.w3.org/2001/XMLSchema" xmlns:p="http://schemas.microsoft.com/office/2006/metadata/properties" xmlns:ns3="853fc12e-b205-4572-ade4-7a59fd5350c5" xmlns:ns4="67c7a2b5-3b02-4e1b-9dec-46fdad7f6526" targetNamespace="http://schemas.microsoft.com/office/2006/metadata/properties" ma:root="true" ma:fieldsID="1c0be4bb7cdceeaa801538e0de972cf9" ns3:_="" ns4:_="">
    <xsd:import namespace="853fc12e-b205-4572-ade4-7a59fd5350c5"/>
    <xsd:import namespace="67c7a2b5-3b02-4e1b-9dec-46fdad7f65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3fc12e-b205-4572-ade4-7a59fd5350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c7a2b5-3b02-4e1b-9dec-46fdad7f6526" elementFormDefault="qualified">
    <xsd:import namespace="http://schemas.microsoft.com/office/2006/documentManagement/types"/>
    <xsd:import namespace="http://schemas.microsoft.com/office/infopath/2007/PartnerControls"/>
    <xsd:element name="SharedWithUsers" ma:index="14"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dílené s podrobnostmi" ma:internalName="SharedWithDetails" ma:readOnly="true">
      <xsd:simpleType>
        <xsd:restriction base="dms:Note">
          <xsd:maxLength value="255"/>
        </xsd:restriction>
      </xsd:simpleType>
    </xsd:element>
    <xsd:element name="SharingHintHash" ma:index="16"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53fc12e-b205-4572-ade4-7a59fd5350c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16110C-20B0-48F0-AA82-FA02619F8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3fc12e-b205-4572-ade4-7a59fd5350c5"/>
    <ds:schemaRef ds:uri="67c7a2b5-3b02-4e1b-9dec-46fdad7f6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4EF195-1A05-4A39-A8C8-73C6F30B7BDC}">
  <ds:schemaRefs>
    <ds:schemaRef ds:uri="http://purl.org/dc/dcmitype/"/>
    <ds:schemaRef ds:uri="http://purl.org/dc/terms/"/>
    <ds:schemaRef ds:uri="http://purl.org/dc/elements/1.1/"/>
    <ds:schemaRef ds:uri="67c7a2b5-3b02-4e1b-9dec-46fdad7f6526"/>
    <ds:schemaRef ds:uri="853fc12e-b205-4572-ade4-7a59fd5350c5"/>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CB258A2-D650-4DEA-8A7A-2DA5851EDFFB}">
  <ds:schemaRefs>
    <ds:schemaRef ds:uri="http://schemas.microsoft.com/sharepoint/v3/contenttype/forms"/>
  </ds:schemaRefs>
</ds:datastoreItem>
</file>

<file path=docMetadata/LabelInfo.xml><?xml version="1.0" encoding="utf-8"?>
<clbl:labelList xmlns:clbl="http://schemas.microsoft.com/office/2020/mipLabelMetadata">
  <clbl:label id="{11904f23-f0db-4cdc-96f7-390bd55fcee8}" enabled="0" method="" siteId="{11904f23-f0db-4cdc-96f7-390bd55fcee8}" removed="1"/>
</clbl:labelList>
</file>

<file path=docProps/app.xml><?xml version="1.0" encoding="utf-8"?>
<Properties xmlns="http://schemas.openxmlformats.org/officeDocument/2006/extended-properties" xmlns:vt="http://schemas.openxmlformats.org/officeDocument/2006/docPropsVTypes">
  <Template>muni-econ-prezentace-4-3-en (1)</Template>
  <TotalTime>917</TotalTime>
  <Words>6318</Words>
  <Application>Microsoft Office PowerPoint</Application>
  <PresentationFormat>On-screen Show (4:3)</PresentationFormat>
  <Paragraphs>700</Paragraphs>
  <Slides>80</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80</vt:i4>
      </vt:variant>
    </vt:vector>
  </HeadingPairs>
  <TitlesOfParts>
    <vt:vector size="93" baseType="lpstr">
      <vt:lpstr>arial</vt:lpstr>
      <vt:lpstr>arial</vt:lpstr>
      <vt:lpstr>Arial (body)</vt:lpstr>
      <vt:lpstr>ArialMT</vt:lpstr>
      <vt:lpstr>Calibri</vt:lpstr>
      <vt:lpstr>Calibri Light</vt:lpstr>
      <vt:lpstr>Georgia</vt:lpstr>
      <vt:lpstr>Harding</vt:lpstr>
      <vt:lpstr>Open Sans</vt:lpstr>
      <vt:lpstr>Tahoma</vt:lpstr>
      <vt:lpstr>Times New Roman</vt:lpstr>
      <vt:lpstr>Wingdings</vt:lpstr>
      <vt:lpstr>Presentation_MU_EN</vt:lpstr>
      <vt:lpstr>Critical literary research  </vt:lpstr>
      <vt:lpstr>Outline</vt:lpstr>
      <vt:lpstr>Critical literature review </vt:lpstr>
      <vt:lpstr>Your goal can be to make  a dent in a circle of  human knowledge</vt:lpstr>
      <vt:lpstr>Research</vt:lpstr>
      <vt:lpstr>What is scientific communication</vt:lpstr>
      <vt:lpstr>Typical structure of a scientific article (I.M.R.A.D. structure)</vt:lpstr>
      <vt:lpstr>A scientific article is not a thesis or dissertation</vt:lpstr>
      <vt:lpstr>PowerPoint Presentation</vt:lpstr>
      <vt:lpstr>PowerPoint Presentation</vt:lpstr>
      <vt:lpstr>Topic sentence is important</vt:lpstr>
      <vt:lpstr>Topic sentence examples</vt:lpstr>
      <vt:lpstr>What is critical literature review?</vt:lpstr>
      <vt:lpstr>Academic writing as a conversation  Imagine a writer entering a party, representing the scholarship </vt:lpstr>
      <vt:lpstr>Literature review as a narrative</vt:lpstr>
      <vt:lpstr>Literature review as a narrative</vt:lpstr>
      <vt:lpstr>Necessary skills for writing a literature review</vt:lpstr>
      <vt:lpstr>PowerPoint Presentation</vt:lpstr>
      <vt:lpstr>PowerPoint Presentation</vt:lpstr>
      <vt:lpstr>PowerPoint Presentation</vt:lpstr>
      <vt:lpstr>What is literature review?</vt:lpstr>
      <vt:lpstr>Read academic papers critically</vt:lpstr>
      <vt:lpstr>What is a Critical Literature Review?</vt:lpstr>
      <vt:lpstr>Avoid the laundry list literature review</vt:lpstr>
      <vt:lpstr>This is not literature review but a good start</vt:lpstr>
      <vt:lpstr>Begin by moving from a more general, wider view of the research area to the specific area you wish to focus on</vt:lpstr>
      <vt:lpstr>Connect sources in your text</vt:lpstr>
      <vt:lpstr>Example</vt:lpstr>
      <vt:lpstr>The purpose of a literature review is to:</vt:lpstr>
      <vt:lpstr>Tips for writing</vt:lpstr>
      <vt:lpstr>Repetition is a part of academic writing— for example, summarizing earlier information in the conclusion—but it’s important to avoid unnecessary repetition. Make sure that none of your sentences are repeating a point you’ve already made in different words.</vt:lpstr>
      <vt:lpstr>The following reading strategies can help you to identify the argument of a source</vt:lpstr>
      <vt:lpstr>In your literature review you might:</vt:lpstr>
      <vt:lpstr>Questions Your Literature Review Should Answer</vt:lpstr>
      <vt:lpstr>PowerPoint Presentation</vt:lpstr>
      <vt:lpstr>Tips for writing the body of your literature review</vt:lpstr>
      <vt:lpstr>Sentence length matters https://www.musical-sentences.com/  </vt:lpstr>
      <vt:lpstr>SKELL –  corpus linguistics for non-linguists</vt:lpstr>
      <vt:lpstr>In-Text Citations (APA format)</vt:lpstr>
      <vt:lpstr>Basic principles</vt:lpstr>
      <vt:lpstr>In-text citations have two formats: parenthetical and narrative</vt:lpstr>
      <vt:lpstr>Six Steps to Proper Citation</vt:lpstr>
      <vt:lpstr>Use of quotation</vt:lpstr>
      <vt:lpstr>Direct quoting from a work</vt:lpstr>
      <vt:lpstr>PowerPoint Presentation</vt:lpstr>
      <vt:lpstr>Place long quotations (40+ words) in a free-standing block of typewritten lines and omit quotation marks.  </vt:lpstr>
      <vt:lpstr>PowerPoint Presentation</vt:lpstr>
      <vt:lpstr>PowerPoint Presentation</vt:lpstr>
      <vt:lpstr>Paraphrasing Sources</vt:lpstr>
      <vt:lpstr>Paraphrase citations</vt:lpstr>
      <vt:lpstr>Basic In-Text Citation Styles</vt:lpstr>
      <vt:lpstr>Parenthetical citation</vt:lpstr>
      <vt:lpstr>PowerPoint Presentation</vt:lpstr>
      <vt:lpstr>References (Bibliography)</vt:lpstr>
      <vt:lpstr>References</vt:lpstr>
      <vt:lpstr>PowerPoint Presentation</vt:lpstr>
      <vt:lpstr>Language of literature review</vt:lpstr>
      <vt:lpstr>Reporting Verbs</vt:lpstr>
      <vt:lpstr>Hedges</vt:lpstr>
      <vt:lpstr>PowerPoint Presentation</vt:lpstr>
      <vt:lpstr>Boosters</vt:lpstr>
      <vt:lpstr>Avoid making strong claims</vt:lpstr>
      <vt:lpstr>Scientific information  at ECON MUNI</vt:lpstr>
      <vt:lpstr>Remote access to electronic resources  (outside eduroam network)</vt:lpstr>
      <vt:lpstr>University Library Catalogue</vt:lpstr>
      <vt:lpstr>University Discovery Service (EBSCO)</vt:lpstr>
      <vt:lpstr>The most important publishers</vt:lpstr>
      <vt:lpstr>Access to OECD library</vt:lpstr>
      <vt:lpstr>Magazines &amp; Newspapers</vt:lpstr>
      <vt:lpstr>Literature study tips</vt:lpstr>
      <vt:lpstr>Suggested book</vt:lpstr>
      <vt:lpstr>Mechanics of Academic Style</vt:lpstr>
      <vt:lpstr>Spelling of plural forms</vt:lpstr>
      <vt:lpstr>Capitalization</vt:lpstr>
      <vt:lpstr>Use of italics</vt:lpstr>
      <vt:lpstr>Use of Abbreviations</vt:lpstr>
      <vt:lpstr>Latin Abbreviations</vt:lpstr>
      <vt:lpstr>Use Numbers expressed in Numerals</vt:lpstr>
      <vt:lpstr>Use Numbers Expressed in Words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Annotated Bibliography</dc:title>
  <dc:creator>Martin Guzi</dc:creator>
  <cp:lastModifiedBy>Martin Guzi</cp:lastModifiedBy>
  <cp:revision>30</cp:revision>
  <dcterms:created xsi:type="dcterms:W3CDTF">2022-03-01T16:30:44Z</dcterms:created>
  <dcterms:modified xsi:type="dcterms:W3CDTF">2024-10-02T21:32:42Z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0x010100BAACDE35828423428E2F5373B552D735</vt:lpwstr>
  </property>
</Properties>
</file>