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370" r:id="rId57"/>
    <p:sldId id="279" r:id="rId58"/>
    <p:sldId id="280" r:id="rId59"/>
    <p:sldId id="282" r:id="rId60"/>
    <p:sldId id="283" r:id="rId61"/>
    <p:sldId id="286" r:id="rId62"/>
    <p:sldId id="288" r:id="rId63"/>
    <p:sldId id="291" r:id="rId64"/>
    <p:sldId id="371" r:id="rId65"/>
    <p:sldId id="292" r:id="rId66"/>
    <p:sldId id="293" r:id="rId67"/>
    <p:sldId id="324" r:id="rId68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3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1231">
          <p15:clr>
            <a:srgbClr val="A4A3A4"/>
          </p15:clr>
        </p15:guide>
        <p15:guide id="4" orient="horz" pos="1824">
          <p15:clr>
            <a:srgbClr val="A4A3A4"/>
          </p15:clr>
        </p15:guide>
        <p15:guide id="5" orient="horz" pos="2448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3696">
          <p15:clr>
            <a:srgbClr val="A4A3A4"/>
          </p15:clr>
        </p15:guide>
        <p15:guide id="8" orient="horz" pos="4032">
          <p15:clr>
            <a:srgbClr val="A4A3A4"/>
          </p15:clr>
        </p15:guide>
        <p15:guide id="9" pos="288">
          <p15:clr>
            <a:srgbClr val="A4A3A4"/>
          </p15:clr>
        </p15:guide>
        <p15:guide id="10" pos="1551">
          <p15:clr>
            <a:srgbClr val="A4A3A4"/>
          </p15:clr>
        </p15:guide>
        <p15:guide id="11" pos="1617">
          <p15:clr>
            <a:srgbClr val="A4A3A4"/>
          </p15:clr>
        </p15:guide>
        <p15:guide id="12" pos="2849">
          <p15:clr>
            <a:srgbClr val="A4A3A4"/>
          </p15:clr>
        </p15:guide>
        <p15:guide id="13" pos="2912">
          <p15:clr>
            <a:srgbClr val="A4A3A4"/>
          </p15:clr>
        </p15:guide>
        <p15:guide id="14" pos="4145">
          <p15:clr>
            <a:srgbClr val="A4A3A4"/>
          </p15:clr>
        </p15:guide>
        <p15:guide id="15" pos="4208">
          <p15:clr>
            <a:srgbClr val="A4A3A4"/>
          </p15:clr>
        </p15:guide>
        <p15:guide id="16" pos="54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5" autoAdjust="0"/>
    <p:restoredTop sz="92085" autoAdjust="0"/>
  </p:normalViewPr>
  <p:slideViewPr>
    <p:cSldViewPr>
      <p:cViewPr varScale="1">
        <p:scale>
          <a:sx n="120" d="100"/>
          <a:sy n="120" d="100"/>
        </p:scale>
        <p:origin x="1638" y="96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9C56FEC3-5FFA-429F-83D5-0A9FBA890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7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pPr>
              <a:defRPr/>
            </a:pPr>
            <a:fld id="{C06BC997-A2BB-403A-827B-8927940A2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9" descr="KPMG_150_Blue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7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0" descr="KPMG-LOGO-WhiteKey_150"/>
            <p:cNvPicPr>
              <a:picLocks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EA291-3F69-4DFD-B71C-430104A42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2B82A-E1FA-4EE8-BD73-692788F3E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F957F-9DF7-44BD-9FDE-8DAE3187B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D124-8F9D-4348-8B27-8A5F435C5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7B604-1373-48DE-9BE4-91C8248E3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9ADFA-8839-4768-95CA-6E9135293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5721-ECC5-4DB7-B5FE-AA36CE76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6D84-0A6F-4375-9656-55955364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89ABB-8EC3-42D8-8651-EC94E0610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05D65-93B8-4360-A464-22C0DFE36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289F7-4B76-4629-B504-C74D96F6A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B1C3D-636D-43DF-B322-1A67CFF8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94706-4C78-4D93-98A5-1D6A10F3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14" descr="KPMG-LOGO-BLACK_15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8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4" name="Picture 8" descr="Living-Blue-2-Body"/>
            <p:cNvPicPr>
              <a:picLocks noChangeAspect="1" noChangeArrowheads="1"/>
            </p:cNvPicPr>
            <p:nvPr/>
          </p:nvPicPr>
          <p:blipFill>
            <a:blip r:embed="rId16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9" name="Picture 10" descr="FY04 Brand Gradient Line"/>
          <p:cNvPicPr>
            <a:picLocks noChangeArrowheads="1"/>
          </p:cNvPicPr>
          <p:nvPr/>
        </p:nvPicPr>
        <p:blipFill>
          <a:blip r:embed="rId18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060DE99D-F6BD-41F3-A692-AC6015204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412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17420" name="Picture 22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1" name="Picture 23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413" name="Group 30"/>
          <p:cNvGrpSpPr>
            <a:grpSpLocks/>
          </p:cNvGrpSpPr>
          <p:nvPr/>
        </p:nvGrpSpPr>
        <p:grpSpPr bwMode="auto">
          <a:xfrm>
            <a:off x="107504" y="27384"/>
            <a:ext cx="9144000" cy="6858000"/>
            <a:chOff x="0" y="0"/>
            <a:chExt cx="5760" cy="4320"/>
          </a:xfrm>
        </p:grpSpPr>
        <p:pic>
          <p:nvPicPr>
            <p:cNvPr id="17417" name="Picture 25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8" name="Picture 5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19" name="Picture 2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Spotřební daně</a:t>
            </a:r>
            <a:r>
              <a:rPr lang="en-US" sz="3000" b="1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416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EFB05D-07A7-443A-832C-A368EC93010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r>
              <a:rPr lang="cs-CZ" sz="1800"/>
              <a:t>Základ daně (§ 47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Množství minerálních olejů vyjádřené v 1 000 litrech při teplotě 15 °C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Těžké topné oleje (§45/1/c ZSD), zkapalněné ropné plyny – množství v tunách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r>
              <a:rPr lang="cs-CZ" sz="1800"/>
              <a:t>Sazby daně (§ 48 ZSD) – příklad</a:t>
            </a:r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3648852"/>
              </p:ext>
            </p:extLst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3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9 950 Kč/ 1 000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90BB69-240F-437D-A88A-D99FD0B9C88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dirty="0"/>
              <a:t>Motorové benzíny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bezolovnatý (Natural):      12,84 Kč/ l</a:t>
            </a:r>
            <a:endParaRPr 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olovnatý (</a:t>
            </a:r>
            <a:r>
              <a:rPr lang="cs-CZ" sz="1800" dirty="0" err="1"/>
              <a:t>Special</a:t>
            </a:r>
            <a:r>
              <a:rPr lang="cs-CZ" sz="1800" dirty="0"/>
              <a:t>):            13,71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Ostatní benzíny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lékařský, technický          osvobozeno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motorová nafta                   9,95 Kč/l</a:t>
            </a:r>
            <a:r>
              <a:rPr lang="en-US" sz="1800" dirty="0"/>
              <a:t>*    *</a:t>
            </a:r>
            <a:r>
              <a:rPr lang="cs-CZ" sz="1400" dirty="0"/>
              <a:t>pro topení možnost vratky (sazba</a:t>
            </a:r>
            <a:r>
              <a:rPr lang="en-US" sz="1800" dirty="0"/>
              <a:t> </a:t>
            </a:r>
            <a:r>
              <a:rPr lang="cs-CZ" sz="1400" dirty="0"/>
              <a:t>0,66 Kč/l)</a:t>
            </a:r>
            <a:r>
              <a:rPr lang="en-US" sz="1400" dirty="0"/>
              <a:t> </a:t>
            </a:r>
            <a:r>
              <a:rPr lang="cs-CZ" sz="1400" dirty="0"/>
              <a:t>      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bionafta (biosložka</a:t>
            </a:r>
            <a:r>
              <a:rPr lang="en-US" sz="1800" dirty="0"/>
              <a:t>&gt;30</a:t>
            </a:r>
            <a:r>
              <a:rPr lang="cs-CZ" sz="1800" dirty="0"/>
              <a:t>%)   7,67 Kč/l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lehké (LTO)                         8,45 Kč/l</a:t>
            </a:r>
            <a:r>
              <a:rPr lang="en-US" sz="1800" dirty="0"/>
              <a:t>*   </a:t>
            </a:r>
            <a:r>
              <a:rPr lang="en-US" sz="1400" dirty="0"/>
              <a:t>*</a:t>
            </a:r>
            <a:r>
              <a:rPr lang="cs-CZ" sz="1400" dirty="0"/>
              <a:t>pro topení možnost vratky (sazba</a:t>
            </a:r>
            <a:r>
              <a:rPr lang="en-US" sz="1400" dirty="0"/>
              <a:t> </a:t>
            </a:r>
            <a:r>
              <a:rPr lang="cs-CZ" sz="1400" dirty="0"/>
              <a:t>0,66 Kč/l)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těžké                                    0,47 Kč/kg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/>
              <a:t>LPG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pro pohon motorů               3,93 Kč/kg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pro výrobu tepla                  0,00 Kč/kg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69ADF1-8093-4C3B-98F5-D2964ACA09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 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Cena benzínu           40,00 Kč/l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DPH                             6,94 Kč/l  </a:t>
            </a:r>
          </a:p>
          <a:p>
            <a:pPr eaLnBrk="1" hangingPunct="1"/>
            <a:r>
              <a:rPr lang="cs-CZ" dirty="0"/>
              <a:t>Spotřební daň           12,84 Kč/l  </a:t>
            </a:r>
          </a:p>
          <a:p>
            <a:pPr eaLnBrk="1" hangingPunct="1"/>
            <a:r>
              <a:rPr lang="cs-CZ" dirty="0"/>
              <a:t>„</a:t>
            </a:r>
            <a:r>
              <a:rPr lang="cs-CZ" dirty="0" err="1"/>
              <a:t>Bezdaňová</a:t>
            </a:r>
            <a:r>
              <a:rPr lang="cs-CZ" dirty="0"/>
              <a:t>“ cena    20,22 Kč/l  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CBF320-E090-46FD-9013-A28585410C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Předmět daně z lihu (§ 67 ZSD)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líh (ethanol)</a:t>
            </a:r>
            <a:endParaRPr lang="en-US" sz="2000"/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k</a:t>
            </a:r>
            <a:r>
              <a:rPr lang="en-US" sz="1600"/>
              <a:t>vasn</a:t>
            </a:r>
            <a:r>
              <a:rPr lang="cs-CZ" sz="1600"/>
              <a:t>ý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syntetický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Výrobek podléhá spotřební dani z lihu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pokud jeho obsah ve výrobku činí více než 1,2 % objemových ethanolu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a nejedná se o pivo nebo víno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(x pokud v pivě nebo víně obsah lihu </a:t>
            </a:r>
            <a:r>
              <a:rPr lang="en-US" sz="1600"/>
              <a:t>&gt;22</a:t>
            </a:r>
            <a:r>
              <a:rPr lang="cs-CZ" sz="1600"/>
              <a:t>%, podléhají spotřební dani z lihu)</a:t>
            </a:r>
          </a:p>
          <a:p>
            <a:pPr lvl="1" eaLnBrk="1" hangingPunct="1">
              <a:lnSpc>
                <a:spcPct val="80000"/>
              </a:lnSpc>
            </a:pPr>
            <a:endParaRPr lang="cs-CZ" sz="2000"/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60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</p:txBody>
      </p:sp>
      <p:pic>
        <p:nvPicPr>
          <p:cNvPr id="29700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72D6EC-F105-4CF3-BED8-D002E3B2278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/>
              <a:t>Předmět daně (§ 67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Líh (ethanol) včetně neoddělitelného lihu vzniklého kvašením, pokud jeho obsah ve vybraných výrobcích činí více než 1,2 % objemových ethanolu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Základ daně (§ 69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Množství lihu vyjádřené v hektolitrech ethanolu při teplotě 20 °C</a:t>
            </a:r>
          </a:p>
        </p:txBody>
      </p:sp>
      <p:pic>
        <p:nvPicPr>
          <p:cNvPr id="30724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6B1880-E5E9-4B35-A17C-FF26BB86EC9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 z lihu (§ 66 – § 79a ZSD) 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Sazby daně (§ 70 ZSD) – příklad</a:t>
            </a:r>
            <a:endParaRPr lang="en-US" sz="2000"/>
          </a:p>
        </p:txBody>
      </p:sp>
      <p:pic>
        <p:nvPicPr>
          <p:cNvPr id="31748" name="Picture 4" descr="55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1892681"/>
              </p:ext>
            </p:extLst>
          </p:nvPr>
        </p:nvGraphicFramePr>
        <p:xfrm>
          <a:off x="323850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32 250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32 250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(do 30 l)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16 200 Kč/hl ethanolu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48B802-5AA7-43DC-A10F-69D20A088C6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lihu  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Kolik činí spotřební daň z litrovky Jana </a:t>
            </a:r>
            <a:r>
              <a:rPr lang="cs-CZ" u="sng" dirty="0" err="1"/>
              <a:t>Bechera</a:t>
            </a:r>
            <a:r>
              <a:rPr lang="cs-CZ" u="sng" dirty="0"/>
              <a:t> (obsah alkoholu 3</a:t>
            </a:r>
            <a:r>
              <a:rPr lang="en-US" u="sng" dirty="0"/>
              <a:t>8</a:t>
            </a:r>
            <a:r>
              <a:rPr lang="cs-CZ" u="sng" dirty="0"/>
              <a:t> %)?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</a:p>
          <a:p>
            <a:pPr eaLnBrk="1" hangingPunct="1"/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SD = základ daně x sazba daně = 0,3</a:t>
            </a:r>
            <a:r>
              <a:rPr lang="en-US" dirty="0"/>
              <a:t>8</a:t>
            </a:r>
            <a:r>
              <a:rPr lang="cs-CZ" dirty="0"/>
              <a:t> x 322,5</a:t>
            </a:r>
            <a:r>
              <a:rPr lang="en-US" dirty="0"/>
              <a:t> = 1</a:t>
            </a:r>
            <a:r>
              <a:rPr lang="cs-CZ" dirty="0"/>
              <a:t>22,55</a:t>
            </a:r>
            <a:r>
              <a:rPr lang="en-US" dirty="0"/>
              <a:t> K</a:t>
            </a:r>
            <a:r>
              <a:rPr lang="cs-CZ" dirty="0"/>
              <a:t>č</a:t>
            </a:r>
          </a:p>
          <a:p>
            <a:pPr eaLnBrk="1" hangingPunct="1">
              <a:buFont typeface="Arial" charset="0"/>
              <a:buNone/>
            </a:pP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0940A39-D052-4023-8A98-55E7F711C88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piva (§ 80 - § 91 ZSD) 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/>
              <a:t>Předmět daně (§ 81 ZSD) – příklad</a:t>
            </a:r>
          </a:p>
          <a:p>
            <a:pPr lvl="1" eaLnBrk="1" hangingPunct="1"/>
            <a:r>
              <a:rPr lang="cs-CZ" sz="2000"/>
              <a:t>Výrobek pod kódem nomenklatury 2203 (pivo ze sladu) obsahující více než 0,5 % objemových alkoholu</a:t>
            </a:r>
            <a:endParaRPr lang="en-US" sz="2000"/>
          </a:p>
          <a:p>
            <a:pPr lvl="1" eaLnBrk="1" hangingPunct="1"/>
            <a:r>
              <a:rPr lang="cs-CZ" sz="2000"/>
              <a:t>Též směsi piva s nealko nápoji mající více než 0,5 % </a:t>
            </a:r>
          </a:p>
          <a:p>
            <a:pPr lvl="1" eaLnBrk="1" hangingPunct="1"/>
            <a:r>
              <a:rPr lang="cs-CZ" sz="2000"/>
              <a:t>Předmětem ale není samotné nealko pivo</a:t>
            </a:r>
          </a:p>
          <a:p>
            <a:pPr eaLnBrk="1" hangingPunct="1"/>
            <a:endParaRPr lang="en-US" sz="2000"/>
          </a:p>
          <a:p>
            <a:pPr eaLnBrk="1" hangingPunct="1"/>
            <a:r>
              <a:rPr lang="cs-CZ" sz="2000"/>
              <a:t>Základ daně (§ 84 ZSD)</a:t>
            </a:r>
          </a:p>
          <a:p>
            <a:pPr lvl="1" eaLnBrk="1" hangingPunct="1"/>
            <a:r>
              <a:rPr lang="cs-CZ" sz="2000"/>
              <a:t>Množství piva vyjádřené v hektolitrech</a:t>
            </a:r>
            <a:endParaRPr lang="en-US" sz="2000"/>
          </a:p>
          <a:p>
            <a:pPr lvl="1" eaLnBrk="1" hangingPunct="1">
              <a:buFontTx/>
              <a:buNone/>
            </a:pPr>
            <a:endParaRPr lang="en-US" sz="2000"/>
          </a:p>
          <a:p>
            <a:pPr eaLnBrk="1" hangingPunct="1"/>
            <a:r>
              <a:rPr lang="cs-CZ" sz="2000"/>
              <a:t>Malý nezávislý pivovar (§ 82 ZSD)</a:t>
            </a:r>
          </a:p>
          <a:p>
            <a:pPr lvl="1" eaLnBrk="1" hangingPunct="1"/>
            <a:r>
              <a:rPr lang="cs-CZ" sz="2000"/>
              <a:t>Roční výroba piva </a:t>
            </a:r>
            <a:r>
              <a:rPr lang="en-GB" sz="2000"/>
              <a:t>&lt;</a:t>
            </a:r>
            <a:r>
              <a:rPr lang="cs-CZ" sz="2000"/>
              <a:t> 200 000 hl</a:t>
            </a:r>
          </a:p>
          <a:p>
            <a:pPr lvl="1" eaLnBrk="1" hangingPunct="1"/>
            <a:r>
              <a:rPr lang="cs-CZ" sz="2000"/>
              <a:t>Není právně ani hospodářsky závislý na jiném pivovaru</a:t>
            </a:r>
          </a:p>
          <a:p>
            <a:pPr eaLnBrk="1" hangingPunct="1"/>
            <a:endParaRPr lang="en-US"/>
          </a:p>
        </p:txBody>
      </p:sp>
      <p:pic>
        <p:nvPicPr>
          <p:cNvPr id="33796" name="Picture 4" descr="55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5005EA-1035-4A84-9277-BCF39204E08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piva 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pPr eaLnBrk="1" hangingPunct="1"/>
            <a:r>
              <a:rPr lang="cs-CZ" sz="1800"/>
              <a:t>Sazby daně a výpočet daně z piva (§ 85 ZSD)</a:t>
            </a:r>
          </a:p>
          <a:p>
            <a:pPr lvl="1" eaLnBrk="1" hangingPunct="1"/>
            <a:r>
              <a:rPr lang="cs-CZ" sz="2000"/>
              <a:t>Snížená sazba – malé nezávislé pivovary</a:t>
            </a:r>
          </a:p>
          <a:p>
            <a:pPr lvl="1" eaLnBrk="1" hangingPunct="1"/>
            <a:r>
              <a:rPr lang="cs-CZ" sz="2000"/>
              <a:t>Základní sazba – ostatní pivovary</a:t>
            </a:r>
          </a:p>
          <a:p>
            <a:pPr lvl="1" eaLnBrk="1" hangingPunct="1">
              <a:buFontTx/>
              <a:buNone/>
            </a:pPr>
            <a:endParaRPr lang="en-US" sz="200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3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85454E-9095-49A8-8FF0-33617D19A60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piva  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/>
              <a:t>Kolik činí spotřební daň v půllitrové lahvi </a:t>
            </a:r>
          </a:p>
          <a:p>
            <a:pPr lvl="1" eaLnBrk="1" hangingPunct="1"/>
            <a:r>
              <a:rPr lang="cs-CZ" u="sng"/>
              <a:t>a)  10 stupňového piva?</a:t>
            </a:r>
          </a:p>
          <a:p>
            <a:pPr lvl="1" eaLnBrk="1" hangingPunct="1"/>
            <a:r>
              <a:rPr lang="cs-CZ" u="sng"/>
              <a:t>b)  12 stupňového piva?</a:t>
            </a:r>
            <a:r>
              <a:rPr lang="cs-CZ"/>
              <a:t>                 </a:t>
            </a:r>
            <a:r>
              <a:rPr lang="cs-CZ" u="sng"/>
              <a:t> 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r>
              <a:rPr lang="cs-CZ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SD = 0,32 x 10 x 0,5 = 1,60 Kč 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/>
              <a:t>SD = ?</a:t>
            </a:r>
            <a:br>
              <a:rPr lang="cs-CZ"/>
            </a:br>
            <a:endParaRPr lang="cs-CZ"/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F773DE5-AC95-4C5B-8141-B5F07B09C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Obsah</a:t>
            </a:r>
            <a:endParaRPr lang="en-US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35000"/>
              </a:spcBef>
            </a:pPr>
            <a:r>
              <a:rPr lang="cs-CZ" sz="2000"/>
              <a:t>Úvod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Předmět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Plátce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Zdaňovací období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Daňové přiznání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Splatnost daně</a:t>
            </a:r>
          </a:p>
          <a:p>
            <a:pPr eaLnBrk="1" hangingPunct="1">
              <a:spcBef>
                <a:spcPct val="135000"/>
              </a:spcBef>
            </a:pPr>
            <a:r>
              <a:rPr lang="cs-CZ" sz="2000"/>
              <a:t>Diskuse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BF6ED53-5A4C-4A3E-B815-6259E4FEEBC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vína a meziproduktů </a:t>
            </a:r>
            <a:br>
              <a:rPr lang="cs-CZ"/>
            </a:br>
            <a:r>
              <a:rPr lang="cs-CZ"/>
              <a:t>(§ 92 – § 100b ZSD)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Předmět daně (§ 93 ZSD) – například: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Vína, fermentované nápoje a meziprodukty s kódem nomenklatury 2204 (víno z čerstvých hroznů), 2205 (vermut) a 2206 (ostatní kvašené nápoje) s obsahem alkoholu 1,2 %-22 %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/>
              <a:t> </a:t>
            </a:r>
            <a:r>
              <a:rPr lang="cs-CZ" sz="1600"/>
              <a:t>dealkoholizované víno (</a:t>
            </a:r>
            <a:r>
              <a:rPr lang="en-US" sz="1600"/>
              <a:t>&lt;1,2%)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/>
              <a:t>vínovice (</a:t>
            </a:r>
            <a:r>
              <a:rPr lang="en-US" sz="1600"/>
              <a:t>&gt;22%) </a:t>
            </a:r>
            <a:r>
              <a:rPr lang="cs-CZ" sz="1600"/>
              <a:t>=&gt; předmětem daně z lihu</a:t>
            </a:r>
            <a:endParaRPr lang="cs-CZ"/>
          </a:p>
          <a:p>
            <a:pPr eaLnBrk="1" hangingPunct="1">
              <a:lnSpc>
                <a:spcPct val="80000"/>
              </a:lnSpc>
            </a:pPr>
            <a:endParaRPr lang="cs-CZ" sz="2000"/>
          </a:p>
          <a:p>
            <a:pPr eaLnBrk="1" hangingPunct="1">
              <a:lnSpc>
                <a:spcPct val="80000"/>
              </a:lnSpc>
            </a:pPr>
            <a:r>
              <a:rPr lang="cs-CZ" sz="2000"/>
              <a:t>Základ daně (§ 95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Množství vína a meziproduktů v hektolitrech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/>
              <a:t>Sazby daně (§ 96 ZSD)</a:t>
            </a:r>
            <a:endParaRPr lang="en-US"/>
          </a:p>
        </p:txBody>
      </p:sp>
      <p:pic>
        <p:nvPicPr>
          <p:cNvPr id="36868" name="Picture 4" descr="437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84DEBC-B50F-4DDB-A7AD-D1F875A9383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Sazba daně z tabáku a tabákových</a:t>
            </a:r>
            <a:br>
              <a:rPr lang="cs-CZ" dirty="0"/>
            </a:br>
            <a:r>
              <a:rPr lang="cs-CZ" dirty="0"/>
              <a:t>výrobků (§ 100c - § 131g ZSD)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Předmět daně (§ 101 ZSD) – příklad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Cigarety, doutníky, </a:t>
            </a:r>
            <a:r>
              <a:rPr lang="cs-CZ" sz="2000" dirty="0" err="1"/>
              <a:t>cigarillos</a:t>
            </a:r>
            <a:r>
              <a:rPr lang="cs-CZ" sz="2000" dirty="0"/>
              <a:t>, tabák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Ale není: žvýkací a šňupací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Základ daně (§ 102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Cigarety - součet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/>
              <a:t>Procentní část daně – cena pro konečného spotřebitele (vč. DPH)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dirty="0"/>
              <a:t>Pevná část základu daně cigaret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Doutníky, </a:t>
            </a:r>
            <a:r>
              <a:rPr lang="cs-CZ" sz="2000" dirty="0" err="1"/>
              <a:t>cigarillos</a:t>
            </a:r>
            <a:r>
              <a:rPr lang="cs-CZ" sz="2000" dirty="0"/>
              <a:t> – množství v ks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Tabák – množství v kg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Sazby daně (§ 104 ZSD)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37892" name="Picture 4" descr="53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4132122"/>
              </p:ext>
            </p:extLst>
          </p:nvPr>
        </p:nvGraphicFramePr>
        <p:xfrm>
          <a:off x="5508625" y="1600200"/>
          <a:ext cx="3330575" cy="4741166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30 %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1,97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3,52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2,29 Kč/ks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kouření, surový tabák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BA8941-BC56-4726-B372-842F7B179A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– výpočet daně z cigaret  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u="sng" dirty="0"/>
              <a:t>Kolik činí spotřební daň v krabičce </a:t>
            </a:r>
          </a:p>
          <a:p>
            <a:pPr lvl="1" eaLnBrk="1" hangingPunct="1"/>
            <a:r>
              <a:rPr lang="cs-CZ" u="sng" dirty="0"/>
              <a:t>a) „levných“ cigaret (90 Kč za krabičku)?</a:t>
            </a:r>
          </a:p>
          <a:p>
            <a:pPr lvl="1" eaLnBrk="1" hangingPunct="1"/>
            <a:r>
              <a:rPr lang="cs-CZ" u="sng" dirty="0"/>
              <a:t>b) „drahých“ cigaret (110 Kč za krabičku)?</a:t>
            </a:r>
            <a:r>
              <a:rPr lang="cs-CZ" dirty="0"/>
              <a:t>                 </a:t>
            </a:r>
            <a:r>
              <a:rPr lang="cs-CZ" u="sng" dirty="0"/>
              <a:t> </a:t>
            </a: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Ad a)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SD = 0,30 x 90</a:t>
            </a:r>
            <a:r>
              <a:rPr lang="en-US" dirty="0"/>
              <a:t> + 20 x 1,</a:t>
            </a:r>
            <a:r>
              <a:rPr lang="cs-CZ" dirty="0"/>
              <a:t>97 =</a:t>
            </a:r>
            <a:r>
              <a:rPr lang="en-US" dirty="0"/>
              <a:t>  </a:t>
            </a:r>
            <a:r>
              <a:rPr lang="cs-CZ" dirty="0"/>
              <a:t>27 </a:t>
            </a:r>
            <a:r>
              <a:rPr lang="en-US" dirty="0"/>
              <a:t>+ </a:t>
            </a:r>
            <a:r>
              <a:rPr lang="cs-CZ" dirty="0"/>
              <a:t>39,40</a:t>
            </a:r>
            <a:r>
              <a:rPr lang="en-US" dirty="0"/>
              <a:t> =</a:t>
            </a:r>
            <a:r>
              <a:rPr lang="cs-CZ" dirty="0"/>
              <a:t> 66,40 Kč 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MIN </a:t>
            </a:r>
            <a:r>
              <a:rPr lang="en-US" dirty="0"/>
              <a:t>SD= 20 x </a:t>
            </a:r>
            <a:r>
              <a:rPr lang="cs-CZ" dirty="0"/>
              <a:t>3</a:t>
            </a:r>
            <a:r>
              <a:rPr lang="en-US" dirty="0"/>
              <a:t>,</a:t>
            </a:r>
            <a:r>
              <a:rPr lang="cs-CZ" dirty="0"/>
              <a:t>52</a:t>
            </a:r>
            <a:r>
              <a:rPr lang="en-US" dirty="0"/>
              <a:t> = </a:t>
            </a:r>
            <a:r>
              <a:rPr lang="cs-CZ" dirty="0"/>
              <a:t>70,40</a:t>
            </a:r>
            <a:r>
              <a:rPr lang="en-US" dirty="0"/>
              <a:t> </a:t>
            </a:r>
            <a:r>
              <a:rPr lang="cs-CZ" dirty="0"/>
              <a:t>Kč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MIN SD </a:t>
            </a:r>
            <a:r>
              <a:rPr lang="en-US" dirty="0"/>
              <a:t>&gt; SD =&gt; </a:t>
            </a:r>
            <a:r>
              <a:rPr lang="cs-CZ" dirty="0"/>
              <a:t>daň je 70,40</a:t>
            </a:r>
            <a:r>
              <a:rPr lang="en-US" dirty="0"/>
              <a:t> </a:t>
            </a:r>
            <a:r>
              <a:rPr lang="cs-CZ" dirty="0"/>
              <a:t>Kč 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r>
              <a:rPr lang="cs-CZ" dirty="0"/>
              <a:t>Ad b)</a:t>
            </a:r>
          </a:p>
          <a:p>
            <a:pPr eaLnBrk="1" hangingPunct="1">
              <a:buFont typeface="Arial" charset="0"/>
              <a:buNone/>
            </a:pPr>
            <a:r>
              <a:rPr lang="cs-CZ" dirty="0"/>
              <a:t>SD = ?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D3F62E-D39A-4000-AF4D-0D5DDF94E04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Proces určení výše SD (SHRNUTÍ)  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cs-CZ" dirty="0"/>
          </a:p>
          <a:p>
            <a:pPr marL="457200" indent="-457200" eaLnBrk="1" hangingPunct="1">
              <a:buFont typeface="Arial" charset="0"/>
              <a:buNone/>
              <a:defRPr/>
            </a:pPr>
            <a:endParaRPr lang="cs-CZ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Je výrobek předmětem spotřební daně?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Spotřební daně z jaké komodity?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Může se aplikovat osvobození?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Jaký je základ daně?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cs-CZ" dirty="0"/>
              <a:t>Jaké je sazba daně?</a:t>
            </a:r>
            <a:br>
              <a:rPr lang="cs-CZ" dirty="0"/>
            </a:br>
            <a:endParaRPr lang="cs-CZ" dirty="0"/>
          </a:p>
          <a:p>
            <a:pPr lvl="3" eaLnBrk="1" hangingPunct="1">
              <a:buFontTx/>
              <a:buNone/>
              <a:defRPr/>
            </a:pPr>
            <a:endParaRPr lang="cs-CZ" dirty="0"/>
          </a:p>
          <a:p>
            <a:pPr eaLnBrk="1" hangingPunct="1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E80369-6779-4082-86DB-0880BCAF8C9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</a:t>
            </a:r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D300B9-845D-4E24-A6FD-A1B9C05FCA0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Správce daně 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Správce daně</a:t>
            </a:r>
          </a:p>
          <a:p>
            <a:pPr lvl="1" eaLnBrk="1" hangingPunct="1"/>
            <a:r>
              <a:rPr lang="cs-CZ"/>
              <a:t>Celní úřad, celní ředitelství</a:t>
            </a:r>
          </a:p>
          <a:p>
            <a:pPr lvl="1" eaLnBrk="1" hangingPunct="1"/>
            <a:r>
              <a:rPr lang="cs-CZ"/>
              <a:t>Místní příslušnost</a:t>
            </a:r>
          </a:p>
          <a:p>
            <a:pPr lvl="2" eaLnBrk="1" hangingPunct="1"/>
            <a:r>
              <a:rPr lang="cs-CZ"/>
              <a:t>Sídlo nebo místo pobytu plátce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63219D-B7BF-4CC2-96F3-29ED18AA02C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 </a:t>
            </a: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Kdo ji odvede státu (= kdo je plátce daně) ?</a:t>
            </a:r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cs-CZ"/>
              <a:t>Kdy se daň vybere?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6636D5-8F0C-4285-BD87-754607147D6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Mechanismus výběru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Jednorázově a jednofázově</a:t>
            </a:r>
          </a:p>
          <a:p>
            <a:pPr eaLnBrk="1" hangingPunct="1"/>
            <a:r>
              <a:rPr lang="cs-CZ"/>
              <a:t>Propuštěním výrobků do „volného daňového oběhu“</a:t>
            </a:r>
          </a:p>
          <a:p>
            <a:pPr eaLnBrk="1" hangingPunct="1"/>
            <a:r>
              <a:rPr lang="cs-CZ"/>
              <a:t>Z „daňového skladu“, kde jsou vyráběny nebo skladovány</a:t>
            </a:r>
          </a:p>
          <a:p>
            <a:pPr eaLnBrk="1" hangingPunct="1"/>
            <a:r>
              <a:rPr lang="cs-CZ"/>
              <a:t>V daňovém skladu se mohou nacházet nezdaněné výrobky </a:t>
            </a:r>
          </a:p>
          <a:p>
            <a:pPr eaLnBrk="1" hangingPunct="1"/>
            <a:r>
              <a:rPr lang="cs-CZ"/>
              <a:t>Výrobky jsou v režimu „podmíněného osvobození od daně“ („POD“)</a:t>
            </a:r>
          </a:p>
          <a:p>
            <a:pPr eaLnBrk="1" hangingPunct="1"/>
            <a:r>
              <a:rPr lang="cs-CZ"/>
              <a:t>Mezi daňovými sklady se mohou v režimu POD přepravovat bez daně</a:t>
            </a:r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CD1757-0DEF-4C81-90C6-F02F119750D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Odvod daně - příklad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8F2E55-6E31-40CA-B53B-A03921023A3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Okamžik odvodu daně – Příklad 1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Daň se odvádí propuštěním do </a:t>
            </a:r>
            <a:r>
              <a:rPr lang="cs-CZ" sz="2000" u="sng"/>
              <a:t>volného daňového oběhu („VDO“)</a:t>
            </a:r>
            <a:r>
              <a:rPr lang="cs-CZ" sz="200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66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9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F432E2-885C-43F8-826F-86FD16D00DE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Nepřímě daně  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Nepřímé daně – odváděné státu  plátcem daně</a:t>
            </a:r>
            <a:br>
              <a:rPr lang="cs-CZ"/>
            </a:br>
            <a:endParaRPr lang="cs-CZ"/>
          </a:p>
          <a:p>
            <a:pPr eaLnBrk="1" hangingPunct="1"/>
            <a:r>
              <a:rPr lang="cs-CZ"/>
              <a:t>Spotřebitel platí v ceně výrobku</a:t>
            </a:r>
            <a:br>
              <a:rPr lang="cs-CZ"/>
            </a:br>
            <a:endParaRPr lang="cs-CZ"/>
          </a:p>
          <a:p>
            <a:pPr eaLnBrk="1" hangingPunct="1"/>
            <a:r>
              <a:rPr lang="cs-CZ"/>
              <a:t>DPH, spotřební daně, ekologické daně</a:t>
            </a:r>
            <a:r>
              <a:rPr lang="en-US"/>
              <a:t>, clo</a:t>
            </a:r>
            <a:br>
              <a:rPr lang="cs-CZ"/>
            </a:br>
            <a:endParaRPr lang="cs-CZ"/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7C351A-40F2-4B73-9519-75C71B6082B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Okamžik odvodu daně – Příklad 2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Daň se odvádí propuštěním do </a:t>
            </a:r>
            <a:r>
              <a:rPr lang="cs-CZ" sz="2000" u="sng"/>
              <a:t>volného daňového oběhu („VDO“)</a:t>
            </a:r>
            <a:r>
              <a:rPr lang="cs-CZ" sz="2000"/>
              <a:t>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22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4213" y="3573463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2138" y="4941888"/>
            <a:ext cx="1798637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Text Box 16"/>
          <p:cNvSpPr txBox="1">
            <a:spLocks noChangeArrowheads="1"/>
          </p:cNvSpPr>
          <p:nvPr/>
        </p:nvSpPr>
        <p:spPr bwMode="auto">
          <a:xfrm>
            <a:off x="1763713" y="3068638"/>
            <a:ext cx="3859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Propuštění do VDO = odvod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2D7336-9299-4522-BA6F-96940F328E2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Bezdaňový a daňový okruh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Bezdaňový okruh = režim podmíněného osvobození  od daně (POD)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Daňový okruh = volný daňový oběh (VDO)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Výrobek je zdaněn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Char char="•"/>
            </a:pPr>
            <a:r>
              <a:rPr lang="cs-CZ" sz="1800"/>
              <a:t>Výrobek je osvobozen od daně (trvale)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en-US" sz="1800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800"/>
          </a:p>
        </p:txBody>
      </p:sp>
      <p:sp>
        <p:nvSpPr>
          <p:cNvPr id="48132" name="Text Box 15"/>
          <p:cNvSpPr txBox="1">
            <a:spLocks noChangeArrowheads="1"/>
          </p:cNvSpPr>
          <p:nvPr/>
        </p:nvSpPr>
        <p:spPr bwMode="auto">
          <a:xfrm>
            <a:off x="1042988" y="4868863"/>
            <a:ext cx="227171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Bezdaňový okruh</a:t>
            </a:r>
            <a:r>
              <a:rPr lang="cs-CZ"/>
              <a:t> </a:t>
            </a:r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755650" y="3357563"/>
            <a:ext cx="2447925" cy="136683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725" y="3284538"/>
            <a:ext cx="2447925" cy="14192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8135" name="Text Box 15"/>
          <p:cNvSpPr txBox="1">
            <a:spLocks noChangeArrowheads="1"/>
          </p:cNvSpPr>
          <p:nvPr/>
        </p:nvSpPr>
        <p:spPr bwMode="auto">
          <a:xfrm>
            <a:off x="5435600" y="4941888"/>
            <a:ext cx="227171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Daňový okruh</a:t>
            </a:r>
            <a:r>
              <a:rPr lang="cs-CZ"/>
              <a:t> </a:t>
            </a:r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2138" y="4076700"/>
            <a:ext cx="2160587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137" name="Text Box 15"/>
          <p:cNvSpPr txBox="1">
            <a:spLocks noChangeArrowheads="1"/>
          </p:cNvSpPr>
          <p:nvPr/>
        </p:nvSpPr>
        <p:spPr bwMode="auto">
          <a:xfrm>
            <a:off x="3203575" y="3573463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/>
              <a:t>ODVOD DANĚ</a:t>
            </a:r>
            <a:r>
              <a:rPr lang="cs-CZ"/>
              <a:t> </a:t>
            </a:r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1088FC-8E61-42D0-8A2A-67C5A642180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Povinnost přiznat a zaplatit daň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br>
              <a:rPr lang="cs-CZ"/>
            </a:b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Povinnost vzniká provozovateli daňového skladu 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Tj. provozovatel DS je plátcem daně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 V den propuštění výrobků z „daňového skladu“ do „volného daňového oběhu“ = tj. fakticky v den v</a:t>
            </a:r>
            <a:r>
              <a:rPr lang="en-US"/>
              <a:t>y</a:t>
            </a:r>
            <a:r>
              <a:rPr lang="cs-CZ"/>
              <a:t>skladnění z DS </a:t>
            </a:r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r>
              <a:rPr lang="cs-CZ"/>
              <a:t>Nutnost vystavit daňový doklad (obsahuje údaj o SD)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D81CAC-EEE7-469C-AB17-4697524B756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Daňové sklady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Výrobní nebo distribuční</a:t>
            </a:r>
          </a:p>
          <a:p>
            <a:pPr eaLnBrk="1" hangingPunct="1"/>
            <a:r>
              <a:rPr lang="cs-CZ"/>
              <a:t>Výrobce musí být povinně daňovým skladem</a:t>
            </a:r>
          </a:p>
          <a:p>
            <a:pPr eaLnBrk="1" hangingPunct="1"/>
            <a:r>
              <a:rPr lang="cs-CZ"/>
              <a:t>V ČR v současnosti přibližně 500 daňových skladů</a:t>
            </a:r>
          </a:p>
          <a:p>
            <a:pPr lvl="1" eaLnBrk="1" hangingPunct="1"/>
            <a:r>
              <a:rPr lang="cs-CZ"/>
              <a:t>Stock Plzeň, Rudolf Jelínek, Jan Becher,…</a:t>
            </a:r>
          </a:p>
          <a:p>
            <a:pPr lvl="1" eaLnBrk="1" hangingPunct="1"/>
            <a:r>
              <a:rPr lang="cs-CZ"/>
              <a:t>Česká rafinérská, Setuza,…</a:t>
            </a:r>
          </a:p>
          <a:p>
            <a:pPr lvl="1" eaLnBrk="1" hangingPunct="1"/>
            <a:r>
              <a:rPr lang="cs-CZ"/>
              <a:t>Českomoravské vinné sklepy,….</a:t>
            </a:r>
          </a:p>
          <a:p>
            <a:pPr lvl="1" eaLnBrk="1" hangingPunct="1"/>
            <a:r>
              <a:rPr lang="cs-CZ"/>
              <a:t>Budějovický Budvar, Pivovary Staropramen,..</a:t>
            </a:r>
          </a:p>
          <a:p>
            <a:pPr lvl="1" eaLnBrk="1" hangingPunct="1"/>
            <a:r>
              <a:rPr lang="cs-CZ"/>
              <a:t>Philip Morris</a:t>
            </a:r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6349C3-2CB5-4E00-B80A-ED480CEDD7F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Provozovatel daňového skladu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Musí dostat povolení od CÚ (na základě žádosti)</a:t>
            </a:r>
          </a:p>
          <a:p>
            <a:pPr eaLnBrk="1" hangingPunct="1"/>
            <a:r>
              <a:rPr lang="cs-CZ"/>
              <a:t>Musí splňovat zákonné podmínky</a:t>
            </a:r>
          </a:p>
          <a:p>
            <a:pPr lvl="1" eaLnBrk="1" hangingPunct="1"/>
            <a:r>
              <a:rPr lang="cs-CZ"/>
              <a:t>Technické požadavky na areál (nádrže, měřidla…)</a:t>
            </a:r>
          </a:p>
          <a:p>
            <a:pPr lvl="1" eaLnBrk="1" hangingPunct="1"/>
            <a:r>
              <a:rPr lang="cs-CZ"/>
              <a:t>Zabezpečení areálu (ostraha, kamerový systém,…)</a:t>
            </a:r>
          </a:p>
          <a:p>
            <a:pPr lvl="1" eaLnBrk="1" hangingPunct="1"/>
            <a:r>
              <a:rPr lang="cs-CZ"/>
              <a:t>Vedení evidence (kontrolní systémy)</a:t>
            </a:r>
          </a:p>
          <a:p>
            <a:pPr lvl="1" eaLnBrk="1" hangingPunct="1"/>
            <a:r>
              <a:rPr lang="cs-CZ"/>
              <a:t>Bezúhonnost a daňová spolehlivost</a:t>
            </a:r>
          </a:p>
          <a:p>
            <a:pPr lvl="1" eaLnBrk="1" hangingPunct="1"/>
            <a:r>
              <a:rPr lang="cs-CZ"/>
              <a:t>Zajištění daně</a:t>
            </a:r>
          </a:p>
          <a:p>
            <a:pPr eaLnBrk="1" hangingPunct="1"/>
            <a:r>
              <a:rPr lang="cs-CZ"/>
              <a:t>Nemusí být vlastníkem zboží</a:t>
            </a:r>
          </a:p>
          <a:p>
            <a:pPr lvl="1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AEB033-B85A-4E54-ACCC-274B720731A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Zajištění daně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Forma zajištění</a:t>
            </a:r>
          </a:p>
          <a:p>
            <a:pPr lvl="1" eaLnBrk="1" hangingPunct="1"/>
            <a:r>
              <a:rPr lang="cs-CZ" dirty="0"/>
              <a:t>Převodem na účet CÚ</a:t>
            </a:r>
          </a:p>
          <a:p>
            <a:pPr lvl="1" eaLnBrk="1" hangingPunct="1"/>
            <a:r>
              <a:rPr lang="cs-CZ" dirty="0"/>
              <a:t>Ručením</a:t>
            </a:r>
            <a:br>
              <a:rPr lang="cs-CZ" dirty="0"/>
            </a:br>
            <a:endParaRPr lang="cs-CZ" dirty="0"/>
          </a:p>
          <a:p>
            <a:pPr eaLnBrk="1" hangingPunct="1"/>
            <a:r>
              <a:rPr lang="cs-CZ" dirty="0"/>
              <a:t>Výše zajištění </a:t>
            </a:r>
          </a:p>
          <a:p>
            <a:pPr lvl="1" eaLnBrk="1" hangingPunct="1"/>
            <a:r>
              <a:rPr lang="cs-CZ" dirty="0"/>
              <a:t>Odvozena z objemu výrobků vyrobených nebo skladovaných v daňovém skladu za rok</a:t>
            </a:r>
          </a:p>
          <a:p>
            <a:pPr lvl="1" eaLnBrk="1" hangingPunct="1"/>
            <a:r>
              <a:rPr lang="cs-CZ" dirty="0"/>
              <a:t>1/12 daňové povinnosti </a:t>
            </a:r>
          </a:p>
          <a:p>
            <a:pPr lvl="1" eaLnBrk="1" hangingPunct="1"/>
            <a:r>
              <a:rPr lang="cs-CZ" dirty="0"/>
              <a:t>Limity (MO: 1,5 </a:t>
            </a:r>
            <a:r>
              <a:rPr lang="cs-CZ" dirty="0" err="1"/>
              <a:t>mld.Kč</a:t>
            </a:r>
            <a:r>
              <a:rPr lang="cs-CZ" dirty="0"/>
              <a:t>, pivo: 80 mil Kč, líh: 40 mil. Kč)</a:t>
            </a:r>
          </a:p>
          <a:p>
            <a:pPr lvl="1" eaLnBrk="1" hangingPunct="1"/>
            <a:r>
              <a:rPr lang="cs-CZ" dirty="0"/>
              <a:t>Možnost zažádat o snížení či zproštění</a:t>
            </a:r>
          </a:p>
          <a:p>
            <a:pPr lvl="1" eaLnBrk="1" hangingPunct="1">
              <a:buFontTx/>
              <a:buNone/>
            </a:pPr>
            <a:endParaRPr lang="cs-CZ" dirty="0"/>
          </a:p>
          <a:p>
            <a:pPr eaLnBrk="1" hangingPunct="1"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D77DAF-0387-45A6-A2EA-A0E9A2120A13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Doprava výrobků mezi daňovými sklady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/>
              <a:t>= doprava v režimu podmíněného osvobození od daně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40200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8400" y="4941888"/>
            <a:ext cx="165417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V="1">
            <a:off x="2339975" y="393382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4716463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641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3261" name="Text Box 16"/>
          <p:cNvSpPr txBox="1">
            <a:spLocks noChangeArrowheads="1"/>
          </p:cNvSpPr>
          <p:nvPr/>
        </p:nvSpPr>
        <p:spPr bwMode="auto">
          <a:xfrm>
            <a:off x="5003800" y="4365625"/>
            <a:ext cx="1839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s daní</a:t>
            </a:r>
            <a:endParaRPr lang="en-US" b="1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1692275" y="3068638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  <p:sp>
        <p:nvSpPr>
          <p:cNvPr id="53263" name="Text Box 16"/>
          <p:cNvSpPr txBox="1">
            <a:spLocks noChangeArrowheads="1"/>
          </p:cNvSpPr>
          <p:nvPr/>
        </p:nvSpPr>
        <p:spPr bwMode="auto">
          <a:xfrm>
            <a:off x="2124075" y="4221163"/>
            <a:ext cx="215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Doprava bez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55BAAB-898C-4CD3-A7A6-47D3DFD5986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Doprava mezi dvěma daňovými sklady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Zákon umožňuje (tj. lze dopravovat v výrobky v režimu POD = nezdaněné)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Ale nutné splnit podmínky</a:t>
            </a:r>
          </a:p>
          <a:p>
            <a:pPr lvl="1" eaLnBrk="1" hangingPunct="1"/>
            <a:r>
              <a:rPr lang="cs-CZ"/>
              <a:t>Oznámit zahájení dopravy na CÚ</a:t>
            </a:r>
          </a:p>
          <a:p>
            <a:pPr lvl="1" eaLnBrk="1" hangingPunct="1"/>
            <a:r>
              <a:rPr lang="cs-CZ"/>
              <a:t>Zajistit spotřební daň</a:t>
            </a:r>
          </a:p>
          <a:p>
            <a:pPr lvl="1" eaLnBrk="1" hangingPunct="1"/>
            <a:r>
              <a:rPr lang="cs-CZ"/>
              <a:t>Vystavit „průvodní doklad“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Nejen mezi sklady v ČR, ale i ČR-EU a opačně </a:t>
            </a:r>
          </a:p>
          <a:p>
            <a:pPr lvl="1" eaLnBrk="1" hangingPunct="1">
              <a:buFontTx/>
              <a:buNone/>
            </a:pPr>
            <a:endParaRPr lang="cs-CZ"/>
          </a:p>
          <a:p>
            <a:pPr lvl="1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F3785F-6663-4BB0-8BC7-85B6222C741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Plátci daně (§ 4 ZSD)</a:t>
            </a: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Právnická nebo fyzická osoba, které vzniká povinnost daň přiznat a zaplatit (§ 9 ZSD)</a:t>
            </a:r>
          </a:p>
          <a:p>
            <a:pPr lvl="1" eaLnBrk="1" hangingPunct="1"/>
            <a:r>
              <a:rPr lang="cs-CZ"/>
              <a:t>Provozovatel daňového skladu</a:t>
            </a:r>
          </a:p>
          <a:p>
            <a:pPr lvl="1" eaLnBrk="1" hangingPunct="1"/>
            <a:r>
              <a:rPr lang="cs-CZ"/>
              <a:t>Výrobce (pěstitelská pálenice)</a:t>
            </a:r>
          </a:p>
          <a:p>
            <a:pPr lvl="1" eaLnBrk="1" hangingPunct="1"/>
            <a:r>
              <a:rPr lang="cs-CZ"/>
              <a:t>Dovozce</a:t>
            </a:r>
          </a:p>
          <a:p>
            <a:pPr lvl="1" eaLnBrk="1" hangingPunct="1"/>
            <a:r>
              <a:rPr lang="cs-CZ"/>
              <a:t>Další osoby (např. oprávněný příjemce)</a:t>
            </a:r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011ED2-8538-4743-B88A-A95E32696C1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Plátci daně (§ 4 ZSD)</a:t>
            </a: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Plátce daně (§ 92 ZSD)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/>
              <a:t>Není FO, která na daňovém území ČR vyrábí výhradně tiché víno, celkové množství </a:t>
            </a:r>
            <a:r>
              <a:rPr lang="en-GB" sz="2000" dirty="0"/>
              <a:t>&lt; </a:t>
            </a:r>
            <a:r>
              <a:rPr lang="cs-CZ" sz="2000" dirty="0"/>
              <a:t>2 000 litrů/rok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 dirty="0"/>
          </a:p>
          <a:p>
            <a:pPr eaLnBrk="1" hangingPunct="1"/>
            <a:r>
              <a:rPr lang="cs-CZ" sz="2000" dirty="0"/>
              <a:t>Plátce daně (§ 80 ZSD)</a:t>
            </a:r>
          </a:p>
          <a:p>
            <a:pPr lvl="1" eaLnBrk="1" hangingPunct="1"/>
            <a:r>
              <a:rPr lang="cs-CZ" sz="2000" dirty="0"/>
              <a:t>Není FO, která vyrobí pro vlastní spotřebu v zařízení pro domácí výrobu piva pivo v celkovém množství nepřesahující 2 000 litrů/rok (nesmí dojít k prodeji)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FD47B1-DBC2-42D8-A65D-AEA2EF1BC7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Úvod  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Spotřební daně (akcízy, excise duties)</a:t>
            </a:r>
          </a:p>
          <a:p>
            <a:pPr eaLnBrk="1" hangingPunct="1"/>
            <a:r>
              <a:rPr lang="cs-CZ"/>
              <a:t>Daň selektivní (</a:t>
            </a:r>
            <a:r>
              <a:rPr lang="en-US"/>
              <a:t>zabr</a:t>
            </a:r>
            <a:r>
              <a:rPr lang="cs-CZ"/>
              <a:t>ánit škodlivé spotřebě)</a:t>
            </a:r>
            <a:r>
              <a:rPr lang="en-US"/>
              <a:t> </a:t>
            </a:r>
            <a:endParaRPr lang="cs-CZ"/>
          </a:p>
          <a:p>
            <a:pPr eaLnBrk="1" hangingPunct="1"/>
            <a:r>
              <a:rPr lang="cs-CZ"/>
              <a:t>Tzn. dani podléhají pouze „vybrané výrobky“ („excisable goods“)</a:t>
            </a:r>
          </a:p>
          <a:p>
            <a:pPr eaLnBrk="1" hangingPunct="1"/>
            <a:r>
              <a:rPr lang="cs-CZ"/>
              <a:t>5 komodit </a:t>
            </a:r>
          </a:p>
          <a:p>
            <a:pPr lvl="1" eaLnBrk="1" hangingPunct="1"/>
            <a:r>
              <a:rPr lang="cs-CZ"/>
              <a:t>Minerální oleje</a:t>
            </a:r>
          </a:p>
          <a:p>
            <a:pPr lvl="1" eaLnBrk="1" hangingPunct="1"/>
            <a:r>
              <a:rPr lang="cs-CZ"/>
              <a:t>Lihoviny</a:t>
            </a:r>
          </a:p>
          <a:p>
            <a:pPr lvl="1" eaLnBrk="1" hangingPunct="1"/>
            <a:r>
              <a:rPr lang="cs-CZ"/>
              <a:t>Pivo</a:t>
            </a:r>
          </a:p>
          <a:p>
            <a:pPr lvl="1" eaLnBrk="1" hangingPunct="1"/>
            <a:r>
              <a:rPr lang="cs-CZ"/>
              <a:t>Víno</a:t>
            </a:r>
          </a:p>
          <a:p>
            <a:pPr lvl="1" eaLnBrk="1" hangingPunct="1"/>
            <a:r>
              <a:rPr lang="cs-CZ"/>
              <a:t>Tabákové výrobky</a:t>
            </a:r>
          </a:p>
          <a:p>
            <a:pPr eaLnBrk="1" hangingPunct="1"/>
            <a:r>
              <a:rPr lang="cs-CZ"/>
              <a:t>Zavedeny v roce 1993 (v 2004 velká novelizace)</a:t>
            </a:r>
          </a:p>
          <a:p>
            <a:pPr lvl="3" eaLnBrk="1" hangingPunct="1">
              <a:buFontTx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BB5B5A-99E6-4B01-901D-85FA9BAEB367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Pořízení výrobků z jiného státu EU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Podnikatelským subjektem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Právnickou osobou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Fyzikou osobou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Fyzickou osobou – nepodnikatelem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EEEC26-26A2-404D-82C7-8A072B7AF1C3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- Český podnikatel pořizuje J</a:t>
            </a:r>
            <a:r>
              <a:rPr lang="de-DE"/>
              <a:t>ägermeistra </a:t>
            </a:r>
            <a:r>
              <a:rPr lang="cs-CZ"/>
              <a:t>z  Rakouska</a:t>
            </a: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Podnikatel musí vždy odvést spotřební daň v ČR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Při nákupu v Rakousku mohou nastat dvě možnosti</a:t>
            </a:r>
          </a:p>
          <a:p>
            <a:pPr lvl="1" eaLnBrk="1" hangingPunct="1"/>
            <a:r>
              <a:rPr lang="cs-CZ"/>
              <a:t>Podnikatel nakoupí výrobky s rakouskou spotřební daní</a:t>
            </a:r>
          </a:p>
          <a:p>
            <a:pPr lvl="2" eaLnBrk="1" hangingPunct="1"/>
            <a:r>
              <a:rPr lang="cs-CZ"/>
              <a:t>Bude si moci zažádat o vrácení rakouské daně (při splnění zákonných podmínek)</a:t>
            </a:r>
          </a:p>
          <a:p>
            <a:pPr lvl="1" eaLnBrk="1" hangingPunct="1"/>
            <a:r>
              <a:rPr lang="cs-CZ"/>
              <a:t>Podnikatel nakoupí výrobky bez rakouské spotřební daně</a:t>
            </a:r>
          </a:p>
          <a:p>
            <a:pPr lvl="2" eaLnBrk="1" hangingPunct="1"/>
            <a:r>
              <a:rPr lang="cs-CZ"/>
              <a:t>Podnikatel je provozovatelem daňového skladu</a:t>
            </a:r>
          </a:p>
          <a:p>
            <a:pPr lvl="2" eaLnBrk="1" hangingPunct="1"/>
            <a:r>
              <a:rPr lang="cs-CZ"/>
              <a:t>Podnikatel požádá český CÚ o vydání povolení „oprávněného příjemce“</a:t>
            </a:r>
          </a:p>
          <a:p>
            <a:pPr lvl="2" eaLnBrk="1" hangingPunct="1"/>
            <a:r>
              <a:rPr lang="cs-CZ"/>
              <a:t>Podnikatel využije služby osoby, které je daňovým skladem či oprávněným příjemcem</a:t>
            </a:r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4419F1-DFE8-4A73-8DAB-C9B13EBEB683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- Fyzická osoba (FO) - nepodnikatel nakupuje J</a:t>
            </a:r>
            <a:r>
              <a:rPr lang="de-DE"/>
              <a:t>ägermeistra </a:t>
            </a:r>
            <a:r>
              <a:rPr lang="cs-CZ"/>
              <a:t>v Rakousku</a:t>
            </a: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/>
              <a:t>FO vždy nakupuje lihoviny s rakouskou spotřební daní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2000"/>
          </a:p>
          <a:p>
            <a:pPr eaLnBrk="1" hangingPunct="1"/>
            <a:r>
              <a:rPr lang="cs-CZ"/>
              <a:t>V ČR mohou nastat dvě možnosti</a:t>
            </a:r>
          </a:p>
          <a:p>
            <a:pPr lvl="1" eaLnBrk="1" hangingPunct="1"/>
            <a:r>
              <a:rPr lang="cs-CZ"/>
              <a:t>Množství nakoupených lihovin </a:t>
            </a:r>
            <a:r>
              <a:rPr lang="en-US"/>
              <a:t>&lt; 10 l</a:t>
            </a:r>
            <a:endParaRPr lang="cs-CZ"/>
          </a:p>
          <a:p>
            <a:pPr lvl="2" eaLnBrk="1" hangingPunct="1"/>
            <a:r>
              <a:rPr lang="en-US"/>
              <a:t>FO n</a:t>
            </a:r>
            <a:r>
              <a:rPr lang="cs-CZ"/>
              <a:t>emusí v ČR platit daň (je osvobozeno)</a:t>
            </a:r>
          </a:p>
          <a:p>
            <a:pPr lvl="1" eaLnBrk="1" hangingPunct="1"/>
            <a:r>
              <a:rPr lang="cs-CZ"/>
              <a:t>Množství nakoupených lihovin </a:t>
            </a:r>
            <a:r>
              <a:rPr lang="en-US"/>
              <a:t>&gt; 10 l</a:t>
            </a:r>
            <a:endParaRPr lang="cs-CZ"/>
          </a:p>
          <a:p>
            <a:pPr lvl="2" eaLnBrk="1" hangingPunct="1"/>
            <a:r>
              <a:rPr lang="en-US"/>
              <a:t>FO je </a:t>
            </a:r>
            <a:r>
              <a:rPr lang="cs-CZ"/>
              <a:t>povinna</a:t>
            </a:r>
            <a:r>
              <a:rPr lang="en-US"/>
              <a:t> </a:t>
            </a:r>
            <a:r>
              <a:rPr lang="cs-CZ"/>
              <a:t>se registrovat jako plátce daně v ČR a odvést daň</a:t>
            </a:r>
          </a:p>
          <a:p>
            <a:pPr lvl="2" eaLnBrk="1" hangingPunct="1"/>
            <a:r>
              <a:rPr lang="cs-CZ"/>
              <a:t>Bude si moci zažádat o vrácení rakouské daně (při splnění zákonných podmínek)</a:t>
            </a:r>
          </a:p>
          <a:p>
            <a:pPr lvl="2"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05698B9-35A4-4A56-A093-3C80C159981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Množstevní limity pro osvobození výrobků dovezených do ČR nepodnikatelem (FO) </a:t>
            </a:r>
            <a:endParaRPr lang="en-US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01008E-EFC5-4CA4-90AF-54292774294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Registrace, zdaňovací období</a:t>
            </a: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Registrace</a:t>
            </a:r>
          </a:p>
          <a:p>
            <a:pPr lvl="1" eaLnBrk="1" hangingPunct="1"/>
            <a:r>
              <a:rPr lang="cs-CZ"/>
              <a:t>U místně příslušného celního úřadu nejpozději</a:t>
            </a:r>
          </a:p>
          <a:p>
            <a:pPr lvl="2" eaLnBrk="1" hangingPunct="1"/>
            <a:r>
              <a:rPr lang="cs-CZ"/>
              <a:t>Do dne vzniku 1. povinnosti daň přiznat a zaplatit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Zdaňovací období</a:t>
            </a:r>
          </a:p>
          <a:p>
            <a:pPr lvl="1" eaLnBrk="1" hangingPunct="1"/>
            <a:r>
              <a:rPr lang="cs-CZ"/>
              <a:t>Kalendářní měsíc</a:t>
            </a:r>
          </a:p>
          <a:p>
            <a:pPr eaLnBrk="1" hangingPunct="1"/>
            <a:endParaRPr lang="cs-CZ"/>
          </a:p>
          <a:p>
            <a:pPr eaLnBrk="1" hangingPunct="1"/>
            <a:endParaRPr lang="cs-CZ"/>
          </a:p>
          <a:p>
            <a:pPr lvl="1" eaLnBrk="1" hangingPunct="1"/>
            <a:endParaRPr lang="cs-CZ"/>
          </a:p>
          <a:p>
            <a:pPr lvl="1"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EF98D6-1056-4779-9663-4DE5B476347D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Daňové přiznání a splatnost daně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Daňové přiznání</a:t>
            </a:r>
          </a:p>
          <a:p>
            <a:pPr lvl="1" eaLnBrk="1" hangingPunct="1"/>
            <a:r>
              <a:rPr lang="cs-CZ" dirty="0"/>
              <a:t>Samostatně za každou daň</a:t>
            </a:r>
          </a:p>
          <a:p>
            <a:pPr lvl="1" eaLnBrk="1" hangingPunct="1"/>
            <a:r>
              <a:rPr lang="cs-CZ" dirty="0"/>
              <a:t>Do 25. dne po skončení zdaňovacího období</a:t>
            </a:r>
          </a:p>
          <a:p>
            <a:pPr lvl="1" eaLnBrk="1" hangingPunct="1"/>
            <a:r>
              <a:rPr lang="cs-CZ" dirty="0"/>
              <a:t>Při dovozu se daňové přiznání nepodává </a:t>
            </a:r>
          </a:p>
          <a:p>
            <a:pPr lvl="2" eaLnBrk="1" hangingPunct="1"/>
            <a:r>
              <a:rPr lang="cs-CZ" dirty="0"/>
              <a:t>Celní prohlášení</a:t>
            </a:r>
          </a:p>
          <a:p>
            <a:pPr eaLnBrk="1" hangingPunct="1"/>
            <a:r>
              <a:rPr lang="cs-CZ" dirty="0"/>
              <a:t>Splatnost daně</a:t>
            </a:r>
          </a:p>
          <a:p>
            <a:pPr lvl="1" eaLnBrk="1" hangingPunct="1"/>
            <a:r>
              <a:rPr lang="cs-CZ" dirty="0"/>
              <a:t>40. den po skončení zdaňovacího období (u lihu 55.)</a:t>
            </a:r>
          </a:p>
          <a:p>
            <a:pPr lvl="1" eaLnBrk="1" hangingPunct="1"/>
            <a:r>
              <a:rPr lang="cs-CZ" dirty="0"/>
              <a:t>Dovoz</a:t>
            </a:r>
          </a:p>
          <a:p>
            <a:pPr lvl="2" eaLnBrk="1" hangingPunct="1"/>
            <a:r>
              <a:rPr lang="cs-CZ" dirty="0"/>
              <a:t>10 kalendářních dnů ode dne doručení rozhodnutí o vyměření cla</a:t>
            </a:r>
          </a:p>
          <a:p>
            <a:pPr eaLnBrk="1" hangingPunct="1"/>
            <a:endParaRPr lang="cs-CZ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F7CE68-C628-4CBA-82BD-2EB6A01ABFF7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Proces odvodu daně – shrnutí hlavních kroků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/>
          </a:p>
          <a:p>
            <a:pPr eaLnBrk="1" hangingPunct="1"/>
            <a:r>
              <a:rPr lang="cs-CZ"/>
              <a:t>Určení povinnosti přiznat daň</a:t>
            </a:r>
          </a:p>
          <a:p>
            <a:pPr lvl="1" eaLnBrk="1" hangingPunct="1"/>
            <a:r>
              <a:rPr lang="cs-CZ"/>
              <a:t>HMOTNĚ = určit zda je výrobek předmětem daně </a:t>
            </a:r>
          </a:p>
          <a:p>
            <a:pPr lvl="1" eaLnBrk="1" hangingPunct="1"/>
            <a:r>
              <a:rPr lang="cs-CZ"/>
              <a:t>ČASOVĚ = určit den uvedení do volného daňového oběhu</a:t>
            </a:r>
          </a:p>
          <a:p>
            <a:pPr eaLnBrk="1" hangingPunct="1"/>
            <a:r>
              <a:rPr lang="cs-CZ"/>
              <a:t>Určení základu daně a sazby daně (příp. aplikace osvobození)</a:t>
            </a:r>
          </a:p>
          <a:p>
            <a:pPr eaLnBrk="1" hangingPunct="1"/>
            <a:r>
              <a:rPr lang="cs-CZ"/>
              <a:t>Uvedení do záznamní evidence za daný měsíc</a:t>
            </a:r>
          </a:p>
          <a:p>
            <a:pPr eaLnBrk="1" hangingPunct="1"/>
            <a:r>
              <a:rPr lang="cs-CZ"/>
              <a:t>Sestavení a podání daňového přiznání za daný měsíc</a:t>
            </a:r>
          </a:p>
          <a:p>
            <a:pPr eaLnBrk="1" hangingPunct="1"/>
            <a:r>
              <a:rPr lang="cs-CZ"/>
              <a:t>Zaplacení daně na CÚ</a:t>
            </a:r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endParaRPr lang="cs-CZ"/>
          </a:p>
          <a:p>
            <a:pPr eaLnBrk="1" hangingPunct="1"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90FD01-B48F-4B81-A038-EA9F5E372A7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Daňový sklad - praktická aplikace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201BCD-B367-40E6-81A1-84AC05B2B7D3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Výrobce a distributor piva </a:t>
            </a:r>
            <a:br>
              <a:rPr lang="cs-CZ"/>
            </a:br>
            <a:r>
              <a:rPr lang="cs-CZ"/>
              <a:t>Pohyb a skladování zboží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92E964-DA34-4C57-AF7E-84FD3CDA6B98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600"/>
              <a:t>Výrobce a distributor piva </a:t>
            </a:r>
            <a:br>
              <a:rPr lang="cs-CZ" sz="2600"/>
            </a:br>
            <a:r>
              <a:rPr lang="cs-CZ" sz="2600"/>
              <a:t>Daňový režim převáženého a skladovaného zboží</a:t>
            </a:r>
            <a:endParaRPr lang="en-US" sz="26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658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D445AC-2ADE-4487-B3B8-95908FE8533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Legislativní úprava 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cs-CZ"/>
          </a:p>
          <a:p>
            <a:pPr eaLnBrk="1" hangingPunct="1"/>
            <a:r>
              <a:rPr lang="cs-CZ"/>
              <a:t>Legislativní úprava</a:t>
            </a:r>
          </a:p>
          <a:p>
            <a:pPr lvl="1" eaLnBrk="1" hangingPunct="1"/>
            <a:r>
              <a:rPr lang="cs-CZ"/>
              <a:t>Zákon č. 353/2003 Sb., o spotřebních daních, v platném znění (dále jen „ZSD“)</a:t>
            </a:r>
            <a:endParaRPr lang="en-US"/>
          </a:p>
          <a:p>
            <a:pPr lvl="1" eaLnBrk="1" hangingPunct="1"/>
            <a:r>
              <a:rPr lang="en-US"/>
              <a:t>Celn</a:t>
            </a:r>
            <a:r>
              <a:rPr lang="cs-CZ"/>
              <a:t>í správa ČR </a:t>
            </a:r>
            <a:r>
              <a:rPr lang="cs-CZ">
                <a:hlinkClick r:id="rId2"/>
              </a:rPr>
              <a:t>http://www.cs.mfcr.cz/CmsGrc/Obchod-se-zbozim/SPD/</a:t>
            </a:r>
            <a:endParaRPr lang="cs-CZ"/>
          </a:p>
          <a:p>
            <a:pPr lvl="1" eaLnBrk="1" hangingPunct="1"/>
            <a:r>
              <a:rPr lang="cs-CZ"/>
              <a:t>KOOV MF ČR a KDP</a:t>
            </a:r>
          </a:p>
          <a:p>
            <a:pPr eaLnBrk="1" hangingPunct="1">
              <a:buFont typeface="Arial" charset="0"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743311-1E9A-4BB2-B6CE-F831DB86B501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Výrobce a distributor piva </a:t>
            </a:r>
            <a:br>
              <a:rPr lang="cs-CZ"/>
            </a:br>
            <a:r>
              <a:rPr lang="cs-CZ"/>
              <a:t>Doklady doprovázející zboží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</a:pPr>
            <a:endParaRPr lang="cs-CZ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  <a:p>
            <a:pPr eaLnBrk="1" hangingPunct="1">
              <a:lnSpc>
                <a:spcPct val="80000"/>
              </a:lnSpc>
            </a:pPr>
            <a:endParaRPr lang="cs-CZ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59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6760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761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6761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590A123D-57B6-498B-9D6B-46E6C87893AA}"/>
              </a:ext>
            </a:extLst>
          </p:cNvPr>
          <p:cNvCxnSpPr/>
          <p:nvPr/>
        </p:nvCxnSpPr>
        <p:spPr bwMode="auto">
          <a:xfrm>
            <a:off x="5651500" y="4076700"/>
            <a:ext cx="1657350" cy="0"/>
          </a:xfrm>
          <a:prstGeom prst="lin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3EBA6295-9379-41DF-AACC-68C2D176F151}"/>
              </a:ext>
            </a:extLst>
          </p:cNvPr>
          <p:cNvCxnSpPr/>
          <p:nvPr/>
        </p:nvCxnSpPr>
        <p:spPr bwMode="auto">
          <a:xfrm>
            <a:off x="7308850" y="4076700"/>
            <a:ext cx="0" cy="715963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283045-F907-42EA-B491-F3A8F45603B8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8621" name="Picture 5" descr="KPMG_150_Blue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2" name="Picture 6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861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8618" name="Picture 8" descr="Living-Blue-2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19" name="Picture 9" descr="KPMG-Descriptor-White_15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620" name="Picture 10" descr="KPMG-LOGO-WhiteKey_150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14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8615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8616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8617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1C292-D8E2-4363-AB21-77CF6E8F99D9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Obsah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Úvod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Předmět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Zdaňovací období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Daňové přiznání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Nabytí vybraných výrobků bez daně</a:t>
            </a:r>
          </a:p>
          <a:p>
            <a:pPr eaLnBrk="1" hangingPunct="1"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Zdaňování vybraných výrobků</a:t>
            </a:r>
            <a:endParaRPr lang="en-US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6F02EC-7522-43DC-9E01-F86FA8E331D7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Úvod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Nepřímé daně - odváděné plátcem daně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Legislativní úprava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Součást zákona č. 261/2007 Sb., o stabilizaci veřejných rozpočtů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Vychází z požadavků směrnic EU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Funkce ekologických daní </a:t>
            </a:r>
          </a:p>
          <a:p>
            <a:pPr lvl="1" eaLnBrk="1" hangingPunct="1"/>
            <a:r>
              <a:rPr lang="cs-CZ" sz="2000"/>
              <a:t>Pozitivní působení na změnu chování ekonomických subjektů, omezení negativních vlivů na životní prostředí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Zdaňuje se dodání na území ČR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Správa daní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Celní úřad, celní ředitelství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1B65C8-4092-4539-86FE-C8CB765ED26E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Ekologické daně – obecná charakteristika</a:t>
            </a: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Předmětem daně jsou vybrané výrobky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Zemní plyn a některé další plyny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Pevná paliva (uhlí, brikety, koks apod.)</a:t>
            </a:r>
          </a:p>
          <a:p>
            <a:pPr eaLnBrk="1" hangingPunct="1"/>
            <a:r>
              <a:rPr lang="cs-CZ"/>
              <a:t>Zdaňovací období</a:t>
            </a:r>
          </a:p>
          <a:p>
            <a:pPr lvl="1" eaLnBrk="1" hangingPunct="1"/>
            <a:r>
              <a:rPr lang="cs-CZ"/>
              <a:t>Kalendářní měsíc</a:t>
            </a:r>
          </a:p>
          <a:p>
            <a:pPr eaLnBrk="1" hangingPunct="1"/>
            <a:r>
              <a:rPr lang="cs-CZ"/>
              <a:t>Daňové přiznání</a:t>
            </a:r>
          </a:p>
          <a:p>
            <a:pPr lvl="1" eaLnBrk="1" hangingPunct="1"/>
            <a:r>
              <a:rPr lang="cs-CZ"/>
              <a:t>Do 25. dne po skončení zdaňovacího období</a:t>
            </a:r>
          </a:p>
          <a:p>
            <a:pPr lvl="1" eaLnBrk="1" hangingPunct="1"/>
            <a:r>
              <a:rPr lang="cs-CZ"/>
              <a:t>Samostatně za každou daň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B0D6E4-C2E0-40A4-9EE5-B5DEDA9384AA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Příklad obchodování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72719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72720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A54473-796D-4D36-B54A-5C9A542219B8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pPr eaLnBrk="1" hangingPunct="1"/>
            <a:r>
              <a:rPr lang="cs-CZ"/>
              <a:t>Plátce daně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Plátce daně</a:t>
            </a:r>
            <a:endParaRPr lang="en-US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Dodavatel, který dodává elektřinu konečnému spotřebiteli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Nutno se registrovat u celního úřadu</a:t>
            </a:r>
            <a:endParaRPr lang="en-US"/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/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F0CBE4C-C827-420E-9A15-8391D6517A50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Nabytí vybraných výrobků bez daně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Nabytí vybraných výrobků bez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obchodník (elektřina) nebo dodavatel (zemní plyn a pevná paliva)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na základě povolení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Povolení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Vydáno na žádost celním úřadem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D28D3C-2C45-4FEC-8A52-6C8D950CDE1D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</a:t>
            </a:r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8A818F-E311-4B1D-BAEA-C92ACB5FD903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 – základ a sazba daně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Sazba 28,30 Kč/ Mwh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 elektřiny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– den odečtu z měřícího zařízení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02B559-D6A1-43D0-B1EF-B7D134FAED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Členění zákona o spotřebních daních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Obecná ustanovení (společná pro všechny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Zvláštní ustanovení (pro jednotlivé typy daní)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Omezení prodeje lihovin a tabákových výrobků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Značkování a barvení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Správní delikty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/>
              <a:t>Přechodná ustanovení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694B1-3E6F-49E8-BC6D-A61C95D3C418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elektřiny – osvobození od daně 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Osvobození dle původu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 elektřina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Ze sluneční, větrné a geotermální energie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vodních elektráren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biomasy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emisí metanu v uzavřených uhelných dolech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palivových článků (nikoliv jaderné elektrárny)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FE6292-90BE-48C9-96E6-462C5D958881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</a:t>
            </a:r>
            <a:endParaRPr lang="en-US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B0D400-32AD-4E61-A4DF-94452FB0A1D8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 – sazby daně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/>
              <a:t>Sazby Kč/ MWh spalného tepla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4470062"/>
              </p:ext>
            </p:extLst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</a:t>
                      </a: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CNG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94F685-41C4-4823-A582-CF11585A5258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ze zemního plynu vstupuje do základu pro výpočet DPH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odečtu z měřícího zařízení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Den, kdy může nakládat s plynem jako vlastník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spotřeby (pokud nelze podle předchozích bodů)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51A241-EEB5-495F-AFA7-17C22E8E6DC5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ze zemního plynu – osvobození od daně 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Osvobození u plynu použitého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Pro výrobu tepla v domácnostech a domovních kotelnách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elektřiny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Jako PHM pro plavby po vodách na území ČR (ne pro soukromá rekreační plavidla)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Další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/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F3A782-E3EB-409C-927B-87D788848B26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Daň z pevných paliv</a:t>
            </a:r>
            <a:endParaRPr lang="en-US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055761C-1337-473C-B263-510E8B0362FB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Daň z pevných paliv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Předmět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Černé a  hnědé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Koks a polokoks z uhlí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Ostatní uhlovodíky (pokud jsou určeny pro výrobu tepla)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Osvobození od daně 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Např. pro kombinovanou výrobu elektřiny a tepla pro domácnosti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Základ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Množství pevných paliv v GJ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Sazba daně</a:t>
            </a:r>
          </a:p>
          <a:p>
            <a:pPr lvl="1" eaLnBrk="1" hangingPunct="1">
              <a:lnSpc>
                <a:spcPct val="100000"/>
              </a:lnSpc>
              <a:spcBef>
                <a:spcPct val="30000"/>
              </a:spcBef>
            </a:pPr>
            <a:r>
              <a:rPr lang="cs-CZ" sz="2000" dirty="0"/>
              <a:t>8,5 Kč/GJ spalného tepla v hořlavině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FD645C-E2E3-4D6D-8C67-08CC5421338E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Děkuji za pozornost</a:t>
            </a: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F5F7AC-BCCC-4D94-B7CA-B06161619E0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Předmět daně (§ 7 ZSD)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Obecné vymezení</a:t>
            </a:r>
          </a:p>
          <a:p>
            <a:pPr lvl="1" eaLnBrk="1" hangingPunct="1"/>
            <a:r>
              <a:rPr lang="cs-CZ" dirty="0"/>
              <a:t>Vybrané výrobky vyrobené nebo dovezené na území ES (§ 1 - § 43q ZSD )</a:t>
            </a:r>
          </a:p>
          <a:p>
            <a:pPr eaLnBrk="1" hangingPunct="1"/>
            <a:r>
              <a:rPr lang="cs-CZ" dirty="0"/>
              <a:t>Bližší vymezení</a:t>
            </a:r>
          </a:p>
          <a:p>
            <a:pPr lvl="1" eaLnBrk="1" hangingPunct="1"/>
            <a:r>
              <a:rPr lang="cs-CZ" dirty="0"/>
              <a:t>Daň z minerálních olejů (§ 44 - § 64 ZSD )</a:t>
            </a:r>
          </a:p>
          <a:p>
            <a:pPr lvl="1" eaLnBrk="1" hangingPunct="1"/>
            <a:r>
              <a:rPr lang="cs-CZ" dirty="0"/>
              <a:t>Daň z lihu (§ 66 - § 79a ZSD)</a:t>
            </a:r>
          </a:p>
          <a:p>
            <a:pPr lvl="1" eaLnBrk="1" hangingPunct="1"/>
            <a:r>
              <a:rPr lang="cs-CZ" dirty="0"/>
              <a:t>Daň z piva (§ 80 - § 91 ZSD)</a:t>
            </a:r>
          </a:p>
          <a:p>
            <a:pPr lvl="1" eaLnBrk="1" hangingPunct="1"/>
            <a:r>
              <a:rPr lang="cs-CZ" dirty="0"/>
              <a:t>Daň z vína a meziproduktů (§ 92 - § 100b ZSD)</a:t>
            </a:r>
          </a:p>
          <a:p>
            <a:pPr lvl="1" eaLnBrk="1" hangingPunct="1"/>
            <a:r>
              <a:rPr lang="cs-CZ" dirty="0"/>
              <a:t>Daň z tabákových výrobků a surového tabáku (§ 100c - § 131g ZSD)</a:t>
            </a:r>
            <a:endParaRPr lang="en-US" dirty="0"/>
          </a:p>
          <a:p>
            <a:pPr eaLnBrk="1" hangingPunct="1"/>
            <a:endParaRPr lang="cs-CZ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BC2237-13C2-4A1B-A059-FBD3C933C1E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/>
              <a:t>Jednotlivé druhy spotřebních daní</a:t>
            </a:r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EFA8B4-4256-4A04-9FA3-026A4301A2C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64 ZSD)</a:t>
            </a:r>
            <a:endParaRPr lang="en-US" sz="28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/>
              <a:t>Předmět daně (§ 45 ZSD) jsou např.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motorové benzíny a ostatní benzíny (technický, lékařský aj.)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motorová nafta, bionafta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petrolej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topné oleje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zkapalněné ropné plyny (LPG = propan butan),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/>
              <a:t>odpadní a mazací oleje, rašelina, vazelína, parafín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Výše uvedené MO podléhají zdanění, pouze pokud jsou použity pro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Pohon motorů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Výrobu tepla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cs-CZ" sz="1800"/>
              <a:t>Jinak jsou od daně osvobozeny (tj. nezdaňují se)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cs-CZ" sz="1800"/>
          </a:p>
          <a:p>
            <a:pPr eaLnBrk="1" hangingPunct="1">
              <a:lnSpc>
                <a:spcPct val="80000"/>
              </a:lnSpc>
            </a:pPr>
            <a:endParaRPr lang="en-US" sz="200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2393</TotalTime>
  <Words>3166</Words>
  <Application>Microsoft Office PowerPoint</Application>
  <PresentationFormat>Předvádění na obrazovce (4:3)</PresentationFormat>
  <Paragraphs>707</Paragraphs>
  <Slides>67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0" baseType="lpstr">
      <vt:lpstr>Arial</vt:lpstr>
      <vt:lpstr>Wingdings</vt:lpstr>
      <vt:lpstr>On Screen presentation Basic</vt:lpstr>
      <vt:lpstr>Prezentace aplikace PowerPoint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64 ZSD)</vt:lpstr>
      <vt:lpstr>Daň z minerálních olejů  (§ 44 - § 64 ZSD)</vt:lpstr>
      <vt:lpstr>Daň z minerálních olejů  (§ 44 - § 64 ZSD)</vt:lpstr>
      <vt:lpstr>Příklad  </vt:lpstr>
      <vt:lpstr>Daň z lihu (§ 66 – § 79a ZSD) </vt:lpstr>
      <vt:lpstr>Daň z lihu (§ 66 – § 79a ZSD) </vt:lpstr>
      <vt:lpstr>Daň z lihu (§ 66 – § 79a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131g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Prezentace aplikace PowerPoint</vt:lpstr>
      <vt:lpstr>Obsah</vt:lpstr>
      <vt:lpstr>Úvod</vt:lpstr>
      <vt:lpstr>Ekologické daně – obecná charakteristika</vt:lpstr>
      <vt:lpstr>Příklad obchodování</vt:lpstr>
      <vt:lpstr>Plátce daně</vt:lpstr>
      <vt:lpstr>Nabytí vybraných výrobků bez daně</vt:lpstr>
      <vt:lpstr>Daň z elektřiny</vt:lpstr>
      <vt:lpstr>Daň z elektřiny – základ a sazba daně</vt:lpstr>
      <vt:lpstr>Daň z elektřiny – osvobození od daně </vt:lpstr>
      <vt:lpstr>Daň ze zemního plynu</vt:lpstr>
      <vt:lpstr>Daň ze zemního plynu – sazby daně</vt:lpstr>
      <vt:lpstr>Daň ze zemního plynu</vt:lpstr>
      <vt:lpstr>Daň ze zemního plynu – osvobození od daně </vt:lpstr>
      <vt:lpstr>Daň z pevných paliv</vt:lpstr>
      <vt:lpstr>Daň z pevných paliv</vt:lpstr>
      <vt:lpstr>Děkuji za pozornost</vt:lpstr>
    </vt:vector>
  </TitlesOfParts>
  <Company>KPMG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Petr Valouch</cp:lastModifiedBy>
  <cp:revision>289</cp:revision>
  <dcterms:created xsi:type="dcterms:W3CDTF">2008-12-01T10:09:30Z</dcterms:created>
  <dcterms:modified xsi:type="dcterms:W3CDTF">2023-07-13T11:04:35Z</dcterms:modified>
</cp:coreProperties>
</file>