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8" r:id="rId1"/>
  </p:sldMasterIdLst>
  <p:notesMasterIdLst>
    <p:notesMasterId r:id="rId29"/>
  </p:notesMasterIdLst>
  <p:handoutMasterIdLst>
    <p:handoutMasterId r:id="rId30"/>
  </p:handoutMasterIdLst>
  <p:sldIdLst>
    <p:sldId id="700" r:id="rId2"/>
    <p:sldId id="3376" r:id="rId3"/>
    <p:sldId id="3377" r:id="rId4"/>
    <p:sldId id="795" r:id="rId5"/>
    <p:sldId id="796" r:id="rId6"/>
    <p:sldId id="874" r:id="rId7"/>
    <p:sldId id="3378" r:id="rId8"/>
    <p:sldId id="749" r:id="rId9"/>
    <p:sldId id="814" r:id="rId10"/>
    <p:sldId id="816" r:id="rId11"/>
    <p:sldId id="854" r:id="rId12"/>
    <p:sldId id="276" r:id="rId13"/>
    <p:sldId id="3363" r:id="rId14"/>
    <p:sldId id="281" r:id="rId15"/>
    <p:sldId id="280" r:id="rId16"/>
    <p:sldId id="282" r:id="rId17"/>
    <p:sldId id="3362" r:id="rId18"/>
    <p:sldId id="3374" r:id="rId19"/>
    <p:sldId id="487" r:id="rId20"/>
    <p:sldId id="258" r:id="rId21"/>
    <p:sldId id="260" r:id="rId22"/>
    <p:sldId id="264" r:id="rId23"/>
    <p:sldId id="865" r:id="rId24"/>
    <p:sldId id="866" r:id="rId25"/>
    <p:sldId id="3379" r:id="rId26"/>
    <p:sldId id="3380" r:id="rId27"/>
    <p:sldId id="3375" r:id="rId2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FFCC"/>
    <a:srgbClr val="FFCCFF"/>
    <a:srgbClr val="9900FF"/>
    <a:srgbClr val="CC0000"/>
    <a:srgbClr val="336699"/>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93" autoAdjust="0"/>
    <p:restoredTop sz="85209" autoAdjust="0"/>
  </p:normalViewPr>
  <p:slideViewPr>
    <p:cSldViewPr>
      <p:cViewPr varScale="1">
        <p:scale>
          <a:sx n="57" d="100"/>
          <a:sy n="57" d="100"/>
        </p:scale>
        <p:origin x="96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4B49A-C507-4131-B7D7-64E0500F1C7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3169E43-57F1-48D8-86DC-E01313EA4770}">
      <dgm:prSet/>
      <dgm:spPr/>
      <dgm:t>
        <a:bodyPr/>
        <a:lstStyle/>
        <a:p>
          <a:pPr>
            <a:lnSpc>
              <a:spcPct val="100000"/>
            </a:lnSpc>
          </a:pPr>
          <a:r>
            <a:rPr lang="cs-CZ"/>
            <a:t>Představme si výdajový program, jehož cílem je vyhození 50 mld. Kč z okna směrem doleva. Jak k tomu přistoupí klasická, formální kontrola? </a:t>
          </a:r>
          <a:endParaRPr lang="en-US"/>
        </a:p>
      </dgm:t>
    </dgm:pt>
    <dgm:pt modelId="{F96B19A5-8512-4EE8-B4E8-6180E7DCFADF}" type="parTrans" cxnId="{F6292D1A-0D34-4332-BC12-441CB585AD76}">
      <dgm:prSet/>
      <dgm:spPr/>
      <dgm:t>
        <a:bodyPr/>
        <a:lstStyle/>
        <a:p>
          <a:endParaRPr lang="en-US"/>
        </a:p>
      </dgm:t>
    </dgm:pt>
    <dgm:pt modelId="{C43FF645-3516-430E-ADEF-753A27915C86}" type="sibTrans" cxnId="{F6292D1A-0D34-4332-BC12-441CB585AD76}">
      <dgm:prSet/>
      <dgm:spPr/>
      <dgm:t>
        <a:bodyPr/>
        <a:lstStyle/>
        <a:p>
          <a:pPr>
            <a:lnSpc>
              <a:spcPct val="100000"/>
            </a:lnSpc>
          </a:pPr>
          <a:endParaRPr lang="en-US"/>
        </a:p>
      </dgm:t>
    </dgm:pt>
    <dgm:pt modelId="{29E973D6-D723-42BB-9029-9910B2DFC9F6}">
      <dgm:prSet/>
      <dgm:spPr/>
      <dgm:t>
        <a:bodyPr/>
        <a:lstStyle/>
        <a:p>
          <a:pPr>
            <a:lnSpc>
              <a:spcPct val="100000"/>
            </a:lnSpc>
          </a:pPr>
          <a:r>
            <a:rPr lang="cs-CZ"/>
            <a:t>Výdaj 50 mld. Kč byl schválen v rámci zákona o státním rozpočtu. – O.K. </a:t>
          </a:r>
          <a:endParaRPr lang="en-US"/>
        </a:p>
      </dgm:t>
    </dgm:pt>
    <dgm:pt modelId="{4BCB651B-94D7-4592-A53B-C9C72990B045}" type="parTrans" cxnId="{90BF16A9-7C44-46E7-82BE-3E57BEE4EFC7}">
      <dgm:prSet/>
      <dgm:spPr/>
      <dgm:t>
        <a:bodyPr/>
        <a:lstStyle/>
        <a:p>
          <a:endParaRPr lang="en-US"/>
        </a:p>
      </dgm:t>
    </dgm:pt>
    <dgm:pt modelId="{D049156C-30D4-4AE4-9F49-E22DDFD89C77}" type="sibTrans" cxnId="{90BF16A9-7C44-46E7-82BE-3E57BEE4EFC7}">
      <dgm:prSet/>
      <dgm:spPr/>
      <dgm:t>
        <a:bodyPr/>
        <a:lstStyle/>
        <a:p>
          <a:pPr>
            <a:lnSpc>
              <a:spcPct val="100000"/>
            </a:lnSpc>
          </a:pPr>
          <a:endParaRPr lang="en-US"/>
        </a:p>
      </dgm:t>
    </dgm:pt>
    <dgm:pt modelId="{ABD9B382-6998-495B-81C0-08FABAB6CCD8}">
      <dgm:prSet/>
      <dgm:spPr/>
      <dgm:t>
        <a:bodyPr/>
        <a:lstStyle/>
        <a:p>
          <a:pPr>
            <a:lnSpc>
              <a:spcPct val="100000"/>
            </a:lnSpc>
          </a:pPr>
          <a:r>
            <a:rPr lang="cs-CZ"/>
            <a:t>Na všech dokladech je razítko, že byl přezkoumán předběžnou kontrolou. – O.K. Peníze se vyhodily z okna. – O.K. </a:t>
          </a:r>
          <a:endParaRPr lang="en-US"/>
        </a:p>
      </dgm:t>
    </dgm:pt>
    <dgm:pt modelId="{26E689DF-2A8E-437C-83CF-3BA66AE5D3BE}" type="parTrans" cxnId="{84A55035-C871-40D6-B04D-DEB9AF9F3F62}">
      <dgm:prSet/>
      <dgm:spPr/>
      <dgm:t>
        <a:bodyPr/>
        <a:lstStyle/>
        <a:p>
          <a:endParaRPr lang="en-US"/>
        </a:p>
      </dgm:t>
    </dgm:pt>
    <dgm:pt modelId="{F05223DB-F398-413A-8C65-C2D1D7F9A7C1}" type="sibTrans" cxnId="{84A55035-C871-40D6-B04D-DEB9AF9F3F62}">
      <dgm:prSet/>
      <dgm:spPr/>
      <dgm:t>
        <a:bodyPr/>
        <a:lstStyle/>
        <a:p>
          <a:pPr>
            <a:lnSpc>
              <a:spcPct val="100000"/>
            </a:lnSpc>
          </a:pPr>
          <a:endParaRPr lang="en-US"/>
        </a:p>
      </dgm:t>
    </dgm:pt>
    <dgm:pt modelId="{BA311599-1BBF-4CA2-B21B-DBDFE7B4814B}">
      <dgm:prSet/>
      <dgm:spPr/>
      <dgm:t>
        <a:bodyPr/>
        <a:lstStyle/>
        <a:p>
          <a:pPr>
            <a:lnSpc>
              <a:spcPct val="100000"/>
            </a:lnSpc>
          </a:pPr>
          <a:r>
            <a:rPr lang="cs-CZ"/>
            <a:t>Peníze se vyhodily z okna doleva. – O.K. Výdaj byl zaúčtován do patřičné rozpočtové položky. – O.K. </a:t>
          </a:r>
          <a:endParaRPr lang="en-US"/>
        </a:p>
      </dgm:t>
    </dgm:pt>
    <dgm:pt modelId="{80978D67-89DE-4182-B5DD-27656698F51E}" type="parTrans" cxnId="{60F2ED42-7870-4C78-9C4B-E589C001FE9A}">
      <dgm:prSet/>
      <dgm:spPr/>
      <dgm:t>
        <a:bodyPr/>
        <a:lstStyle/>
        <a:p>
          <a:endParaRPr lang="en-US"/>
        </a:p>
      </dgm:t>
    </dgm:pt>
    <dgm:pt modelId="{F6B35119-26C3-4F0C-B327-C63E5B99D580}" type="sibTrans" cxnId="{60F2ED42-7870-4C78-9C4B-E589C001FE9A}">
      <dgm:prSet/>
      <dgm:spPr/>
      <dgm:t>
        <a:bodyPr/>
        <a:lstStyle/>
        <a:p>
          <a:pPr>
            <a:lnSpc>
              <a:spcPct val="100000"/>
            </a:lnSpc>
          </a:pPr>
          <a:endParaRPr lang="en-US"/>
        </a:p>
      </dgm:t>
    </dgm:pt>
    <dgm:pt modelId="{A1B42E89-511E-4CB3-B152-B89149FF8C15}">
      <dgm:prSet/>
      <dgm:spPr/>
      <dgm:t>
        <a:bodyPr/>
        <a:lstStyle/>
        <a:p>
          <a:pPr>
            <a:lnSpc>
              <a:spcPct val="100000"/>
            </a:lnSpc>
          </a:pPr>
          <a:r>
            <a:rPr lang="cs-CZ"/>
            <a:t>Zjištění: Program byl realizován v souladu s právním řádem České republiky.</a:t>
          </a:r>
          <a:endParaRPr lang="en-US"/>
        </a:p>
      </dgm:t>
    </dgm:pt>
    <dgm:pt modelId="{51C79B73-70D8-4BFA-9816-97B57F9298BC}" type="parTrans" cxnId="{FD78C5D2-C772-4DB7-AB65-131FBC1F0523}">
      <dgm:prSet/>
      <dgm:spPr/>
      <dgm:t>
        <a:bodyPr/>
        <a:lstStyle/>
        <a:p>
          <a:endParaRPr lang="en-US"/>
        </a:p>
      </dgm:t>
    </dgm:pt>
    <dgm:pt modelId="{B6E3BB4B-C1F4-431D-A50F-13F2CC98B8CD}" type="sibTrans" cxnId="{FD78C5D2-C772-4DB7-AB65-131FBC1F0523}">
      <dgm:prSet/>
      <dgm:spPr/>
      <dgm:t>
        <a:bodyPr/>
        <a:lstStyle/>
        <a:p>
          <a:pPr>
            <a:lnSpc>
              <a:spcPct val="100000"/>
            </a:lnSpc>
          </a:pPr>
          <a:endParaRPr lang="en-US"/>
        </a:p>
      </dgm:t>
    </dgm:pt>
    <dgm:pt modelId="{7373E152-1B85-4002-9F9D-EDCF5B76DCC3}">
      <dgm:prSet/>
      <dgm:spPr/>
      <dgm:t>
        <a:bodyPr/>
        <a:lstStyle/>
        <a:p>
          <a:pPr>
            <a:lnSpc>
              <a:spcPct val="100000"/>
            </a:lnSpc>
          </a:pPr>
          <a:r>
            <a:rPr lang="cs-CZ"/>
            <a:t>Zdroj: Medveď, J. - Nemec, J. (2004): Mikroekonomické východiska verejných financií. Bratislava.</a:t>
          </a:r>
          <a:endParaRPr lang="en-US"/>
        </a:p>
      </dgm:t>
    </dgm:pt>
    <dgm:pt modelId="{464E495F-CCA0-45DD-9DE9-30C773B3237B}" type="parTrans" cxnId="{DFF2EFEF-6FE5-46E2-8EF3-549F6BC88B9C}">
      <dgm:prSet/>
      <dgm:spPr/>
      <dgm:t>
        <a:bodyPr/>
        <a:lstStyle/>
        <a:p>
          <a:endParaRPr lang="en-US"/>
        </a:p>
      </dgm:t>
    </dgm:pt>
    <dgm:pt modelId="{44D75C58-91DC-4181-A9FE-3CF2A16040D6}" type="sibTrans" cxnId="{DFF2EFEF-6FE5-46E2-8EF3-549F6BC88B9C}">
      <dgm:prSet/>
      <dgm:spPr/>
      <dgm:t>
        <a:bodyPr/>
        <a:lstStyle/>
        <a:p>
          <a:endParaRPr lang="en-US"/>
        </a:p>
      </dgm:t>
    </dgm:pt>
    <dgm:pt modelId="{4174D1F9-CA97-49BC-A3B9-6AEFB681BA3A}" type="pres">
      <dgm:prSet presAssocID="{DC04B49A-C507-4131-B7D7-64E0500F1C7D}" presName="root" presStyleCnt="0">
        <dgm:presLayoutVars>
          <dgm:dir/>
          <dgm:resizeHandles val="exact"/>
        </dgm:presLayoutVars>
      </dgm:prSet>
      <dgm:spPr/>
    </dgm:pt>
    <dgm:pt modelId="{C394D2E6-CA75-4ECD-B8CB-0379757AEC4F}" type="pres">
      <dgm:prSet presAssocID="{DC04B49A-C507-4131-B7D7-64E0500F1C7D}" presName="container" presStyleCnt="0">
        <dgm:presLayoutVars>
          <dgm:dir/>
          <dgm:resizeHandles val="exact"/>
        </dgm:presLayoutVars>
      </dgm:prSet>
      <dgm:spPr/>
    </dgm:pt>
    <dgm:pt modelId="{91283030-EE73-4C36-AA1C-029A43AD6737}" type="pres">
      <dgm:prSet presAssocID="{93169E43-57F1-48D8-86DC-E01313EA4770}" presName="compNode" presStyleCnt="0"/>
      <dgm:spPr/>
    </dgm:pt>
    <dgm:pt modelId="{DA110C74-DBB3-40FF-B9B3-5BBB5B8EAA9F}" type="pres">
      <dgm:prSet presAssocID="{93169E43-57F1-48D8-86DC-E01313EA4770}" presName="iconBgRect" presStyleLbl="bgShp" presStyleIdx="0" presStyleCnt="6"/>
      <dgm:spPr/>
    </dgm:pt>
    <dgm:pt modelId="{81174471-C3BB-47D0-B1E6-02BCD1F69039}" type="pres">
      <dgm:prSet presAssocID="{93169E43-57F1-48D8-86DC-E01313EA477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or"/>
        </a:ext>
      </dgm:extLst>
    </dgm:pt>
    <dgm:pt modelId="{09DA2ACD-E675-4AE6-A9F9-93C546403C8B}" type="pres">
      <dgm:prSet presAssocID="{93169E43-57F1-48D8-86DC-E01313EA4770}" presName="spaceRect" presStyleCnt="0"/>
      <dgm:spPr/>
    </dgm:pt>
    <dgm:pt modelId="{05038215-5618-4CEA-A852-5FE7FD52177E}" type="pres">
      <dgm:prSet presAssocID="{93169E43-57F1-48D8-86DC-E01313EA4770}" presName="textRect" presStyleLbl="revTx" presStyleIdx="0" presStyleCnt="6">
        <dgm:presLayoutVars>
          <dgm:chMax val="1"/>
          <dgm:chPref val="1"/>
        </dgm:presLayoutVars>
      </dgm:prSet>
      <dgm:spPr/>
    </dgm:pt>
    <dgm:pt modelId="{90F22D87-1149-4DAE-94DD-5A79A96C1007}" type="pres">
      <dgm:prSet presAssocID="{C43FF645-3516-430E-ADEF-753A27915C86}" presName="sibTrans" presStyleLbl="sibTrans2D1" presStyleIdx="0" presStyleCnt="0"/>
      <dgm:spPr/>
    </dgm:pt>
    <dgm:pt modelId="{5F933D6F-DF5B-41FC-8C0D-B5D1EF076D7E}" type="pres">
      <dgm:prSet presAssocID="{29E973D6-D723-42BB-9029-9910B2DFC9F6}" presName="compNode" presStyleCnt="0"/>
      <dgm:spPr/>
    </dgm:pt>
    <dgm:pt modelId="{D9A483D5-1901-411A-A9E2-EA6EBEB553ED}" type="pres">
      <dgm:prSet presAssocID="{29E973D6-D723-42BB-9029-9910B2DFC9F6}" presName="iconBgRect" presStyleLbl="bgShp" presStyleIdx="1" presStyleCnt="6"/>
      <dgm:spPr/>
    </dgm:pt>
    <dgm:pt modelId="{FFA16B28-4ABD-4BB7-B440-6977193AC658}" type="pres">
      <dgm:prSet presAssocID="{29E973D6-D723-42BB-9029-9910B2DFC9F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itcoin"/>
        </a:ext>
      </dgm:extLst>
    </dgm:pt>
    <dgm:pt modelId="{8434282A-E3D5-4347-B6E3-5B0365EF2096}" type="pres">
      <dgm:prSet presAssocID="{29E973D6-D723-42BB-9029-9910B2DFC9F6}" presName="spaceRect" presStyleCnt="0"/>
      <dgm:spPr/>
    </dgm:pt>
    <dgm:pt modelId="{ED937702-8DBE-4D39-A721-EB9E30D73458}" type="pres">
      <dgm:prSet presAssocID="{29E973D6-D723-42BB-9029-9910B2DFC9F6}" presName="textRect" presStyleLbl="revTx" presStyleIdx="1" presStyleCnt="6">
        <dgm:presLayoutVars>
          <dgm:chMax val="1"/>
          <dgm:chPref val="1"/>
        </dgm:presLayoutVars>
      </dgm:prSet>
      <dgm:spPr/>
    </dgm:pt>
    <dgm:pt modelId="{62241541-008B-4F93-8302-370DEB91373B}" type="pres">
      <dgm:prSet presAssocID="{D049156C-30D4-4AE4-9F49-E22DDFD89C77}" presName="sibTrans" presStyleLbl="sibTrans2D1" presStyleIdx="0" presStyleCnt="0"/>
      <dgm:spPr/>
    </dgm:pt>
    <dgm:pt modelId="{C72D1F19-E796-4A49-B745-C3FC6E33DB66}" type="pres">
      <dgm:prSet presAssocID="{ABD9B382-6998-495B-81C0-08FABAB6CCD8}" presName="compNode" presStyleCnt="0"/>
      <dgm:spPr/>
    </dgm:pt>
    <dgm:pt modelId="{E80A75F7-3FC2-41F7-B648-A37B0694D97E}" type="pres">
      <dgm:prSet presAssocID="{ABD9B382-6998-495B-81C0-08FABAB6CCD8}" presName="iconBgRect" presStyleLbl="bgShp" presStyleIdx="2" presStyleCnt="6"/>
      <dgm:spPr/>
    </dgm:pt>
    <dgm:pt modelId="{86650962-006E-4BE4-8594-C22C43C79901}" type="pres">
      <dgm:prSet presAssocID="{ABD9B382-6998-495B-81C0-08FABAB6CCD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oštovní známka"/>
        </a:ext>
      </dgm:extLst>
    </dgm:pt>
    <dgm:pt modelId="{D8558202-BB6C-4CC2-BB91-DE71EA334A20}" type="pres">
      <dgm:prSet presAssocID="{ABD9B382-6998-495B-81C0-08FABAB6CCD8}" presName="spaceRect" presStyleCnt="0"/>
      <dgm:spPr/>
    </dgm:pt>
    <dgm:pt modelId="{C1CD6129-E3C9-4D88-8E9F-7AD2C0061674}" type="pres">
      <dgm:prSet presAssocID="{ABD9B382-6998-495B-81C0-08FABAB6CCD8}" presName="textRect" presStyleLbl="revTx" presStyleIdx="2" presStyleCnt="6">
        <dgm:presLayoutVars>
          <dgm:chMax val="1"/>
          <dgm:chPref val="1"/>
        </dgm:presLayoutVars>
      </dgm:prSet>
      <dgm:spPr/>
    </dgm:pt>
    <dgm:pt modelId="{F1672570-E800-4842-89D5-B9E683EE24C8}" type="pres">
      <dgm:prSet presAssocID="{F05223DB-F398-413A-8C65-C2D1D7F9A7C1}" presName="sibTrans" presStyleLbl="sibTrans2D1" presStyleIdx="0" presStyleCnt="0"/>
      <dgm:spPr/>
    </dgm:pt>
    <dgm:pt modelId="{EF2EB1D2-5D5D-4164-953F-540B5E0C7A75}" type="pres">
      <dgm:prSet presAssocID="{BA311599-1BBF-4CA2-B21B-DBDFE7B4814B}" presName="compNode" presStyleCnt="0"/>
      <dgm:spPr/>
    </dgm:pt>
    <dgm:pt modelId="{7CEA7429-95FD-443E-9F42-DD2D7A33C9D2}" type="pres">
      <dgm:prSet presAssocID="{BA311599-1BBF-4CA2-B21B-DBDFE7B4814B}" presName="iconBgRect" presStyleLbl="bgShp" presStyleIdx="3" presStyleCnt="6"/>
      <dgm:spPr/>
    </dgm:pt>
    <dgm:pt modelId="{8A21DAE3-38C5-4BEF-92BB-B06F2E3047B4}" type="pres">
      <dgm:prSet presAssocID="{BA311599-1BBF-4CA2-B21B-DBDFE7B4814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lar"/>
        </a:ext>
      </dgm:extLst>
    </dgm:pt>
    <dgm:pt modelId="{95317C59-3A4A-4B55-8B48-2C21169D05F8}" type="pres">
      <dgm:prSet presAssocID="{BA311599-1BBF-4CA2-B21B-DBDFE7B4814B}" presName="spaceRect" presStyleCnt="0"/>
      <dgm:spPr/>
    </dgm:pt>
    <dgm:pt modelId="{8B41D79B-717E-467E-A14E-532C5BD0D15E}" type="pres">
      <dgm:prSet presAssocID="{BA311599-1BBF-4CA2-B21B-DBDFE7B4814B}" presName="textRect" presStyleLbl="revTx" presStyleIdx="3" presStyleCnt="6">
        <dgm:presLayoutVars>
          <dgm:chMax val="1"/>
          <dgm:chPref val="1"/>
        </dgm:presLayoutVars>
      </dgm:prSet>
      <dgm:spPr/>
    </dgm:pt>
    <dgm:pt modelId="{C484BEE2-FA71-4775-8032-544D5300F53A}" type="pres">
      <dgm:prSet presAssocID="{F6B35119-26C3-4F0C-B327-C63E5B99D580}" presName="sibTrans" presStyleLbl="sibTrans2D1" presStyleIdx="0" presStyleCnt="0"/>
      <dgm:spPr/>
    </dgm:pt>
    <dgm:pt modelId="{621E5753-B372-4AB3-87E6-AA9A2CD4D7AF}" type="pres">
      <dgm:prSet presAssocID="{A1B42E89-511E-4CB3-B152-B89149FF8C15}" presName="compNode" presStyleCnt="0"/>
      <dgm:spPr/>
    </dgm:pt>
    <dgm:pt modelId="{F064C18F-E4D4-4DA9-8AA9-C722687452ED}" type="pres">
      <dgm:prSet presAssocID="{A1B42E89-511E-4CB3-B152-B89149FF8C15}" presName="iconBgRect" presStyleLbl="bgShp" presStyleIdx="4" presStyleCnt="6"/>
      <dgm:spPr/>
    </dgm:pt>
    <dgm:pt modelId="{D0F18D77-57AE-45D7-9C0C-6FEE42433A18}" type="pres">
      <dgm:prSet presAssocID="{A1B42E89-511E-4CB3-B152-B89149FF8C1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Krysa"/>
        </a:ext>
      </dgm:extLst>
    </dgm:pt>
    <dgm:pt modelId="{BDC2F72B-0638-4B59-8F29-95C63C8B1BE1}" type="pres">
      <dgm:prSet presAssocID="{A1B42E89-511E-4CB3-B152-B89149FF8C15}" presName="spaceRect" presStyleCnt="0"/>
      <dgm:spPr/>
    </dgm:pt>
    <dgm:pt modelId="{4252FF8E-F60D-4F0F-905C-CE8881F9296D}" type="pres">
      <dgm:prSet presAssocID="{A1B42E89-511E-4CB3-B152-B89149FF8C15}" presName="textRect" presStyleLbl="revTx" presStyleIdx="4" presStyleCnt="6">
        <dgm:presLayoutVars>
          <dgm:chMax val="1"/>
          <dgm:chPref val="1"/>
        </dgm:presLayoutVars>
      </dgm:prSet>
      <dgm:spPr/>
    </dgm:pt>
    <dgm:pt modelId="{C90C9167-6DBE-426B-8701-E9FEEF4C8800}" type="pres">
      <dgm:prSet presAssocID="{B6E3BB4B-C1F4-431D-A50F-13F2CC98B8CD}" presName="sibTrans" presStyleLbl="sibTrans2D1" presStyleIdx="0" presStyleCnt="0"/>
      <dgm:spPr/>
    </dgm:pt>
    <dgm:pt modelId="{63E1E8DB-8609-4F90-B73B-D19B0F1FAE40}" type="pres">
      <dgm:prSet presAssocID="{7373E152-1B85-4002-9F9D-EDCF5B76DCC3}" presName="compNode" presStyleCnt="0"/>
      <dgm:spPr/>
    </dgm:pt>
    <dgm:pt modelId="{AB913C3D-A76E-4814-8D09-9931833C643B}" type="pres">
      <dgm:prSet presAssocID="{7373E152-1B85-4002-9F9D-EDCF5B76DCC3}" presName="iconBgRect" presStyleLbl="bgShp" presStyleIdx="5" presStyleCnt="6"/>
      <dgm:spPr/>
    </dgm:pt>
    <dgm:pt modelId="{4DAAF892-D2D3-434B-AFEA-CF96D771096A}" type="pres">
      <dgm:prSet presAssocID="{7373E152-1B85-4002-9F9D-EDCF5B76DCC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Venn Diagram"/>
        </a:ext>
      </dgm:extLst>
    </dgm:pt>
    <dgm:pt modelId="{528D1491-A035-40A9-957A-8B3FDF52A9ED}" type="pres">
      <dgm:prSet presAssocID="{7373E152-1B85-4002-9F9D-EDCF5B76DCC3}" presName="spaceRect" presStyleCnt="0"/>
      <dgm:spPr/>
    </dgm:pt>
    <dgm:pt modelId="{B5CB19A8-C476-4731-B811-0B3B418E8F32}" type="pres">
      <dgm:prSet presAssocID="{7373E152-1B85-4002-9F9D-EDCF5B76DCC3}" presName="textRect" presStyleLbl="revTx" presStyleIdx="5" presStyleCnt="6">
        <dgm:presLayoutVars>
          <dgm:chMax val="1"/>
          <dgm:chPref val="1"/>
        </dgm:presLayoutVars>
      </dgm:prSet>
      <dgm:spPr/>
    </dgm:pt>
  </dgm:ptLst>
  <dgm:cxnLst>
    <dgm:cxn modelId="{F6292D1A-0D34-4332-BC12-441CB585AD76}" srcId="{DC04B49A-C507-4131-B7D7-64E0500F1C7D}" destId="{93169E43-57F1-48D8-86DC-E01313EA4770}" srcOrd="0" destOrd="0" parTransId="{F96B19A5-8512-4EE8-B4E8-6180E7DCFADF}" sibTransId="{C43FF645-3516-430E-ADEF-753A27915C86}"/>
    <dgm:cxn modelId="{3B3DCF20-7A67-4F9B-94C1-DCFBC6593A26}" type="presOf" srcId="{F6B35119-26C3-4F0C-B327-C63E5B99D580}" destId="{C484BEE2-FA71-4775-8032-544D5300F53A}" srcOrd="0" destOrd="0" presId="urn:microsoft.com/office/officeart/2018/2/layout/IconCircleList"/>
    <dgm:cxn modelId="{84A55035-C871-40D6-B04D-DEB9AF9F3F62}" srcId="{DC04B49A-C507-4131-B7D7-64E0500F1C7D}" destId="{ABD9B382-6998-495B-81C0-08FABAB6CCD8}" srcOrd="2" destOrd="0" parTransId="{26E689DF-2A8E-437C-83CF-3BA66AE5D3BE}" sibTransId="{F05223DB-F398-413A-8C65-C2D1D7F9A7C1}"/>
    <dgm:cxn modelId="{819CA938-CD36-4E23-9132-6ABCC917F267}" type="presOf" srcId="{93169E43-57F1-48D8-86DC-E01313EA4770}" destId="{05038215-5618-4CEA-A852-5FE7FD52177E}" srcOrd="0" destOrd="0" presId="urn:microsoft.com/office/officeart/2018/2/layout/IconCircleList"/>
    <dgm:cxn modelId="{60F2ED42-7870-4C78-9C4B-E589C001FE9A}" srcId="{DC04B49A-C507-4131-B7D7-64E0500F1C7D}" destId="{BA311599-1BBF-4CA2-B21B-DBDFE7B4814B}" srcOrd="3" destOrd="0" parTransId="{80978D67-89DE-4182-B5DD-27656698F51E}" sibTransId="{F6B35119-26C3-4F0C-B327-C63E5B99D580}"/>
    <dgm:cxn modelId="{AC5A4443-486D-448A-8C78-8C5951AC74E1}" type="presOf" srcId="{BA311599-1BBF-4CA2-B21B-DBDFE7B4814B}" destId="{8B41D79B-717E-467E-A14E-532C5BD0D15E}" srcOrd="0" destOrd="0" presId="urn:microsoft.com/office/officeart/2018/2/layout/IconCircleList"/>
    <dgm:cxn modelId="{1C3BA56A-B518-447B-9CDF-A242FD04F1AB}" type="presOf" srcId="{D049156C-30D4-4AE4-9F49-E22DDFD89C77}" destId="{62241541-008B-4F93-8302-370DEB91373B}" srcOrd="0" destOrd="0" presId="urn:microsoft.com/office/officeart/2018/2/layout/IconCircleList"/>
    <dgm:cxn modelId="{B4A3428A-C969-4DBB-9398-990857FB7F53}" type="presOf" srcId="{A1B42E89-511E-4CB3-B152-B89149FF8C15}" destId="{4252FF8E-F60D-4F0F-905C-CE8881F9296D}" srcOrd="0" destOrd="0" presId="urn:microsoft.com/office/officeart/2018/2/layout/IconCircleList"/>
    <dgm:cxn modelId="{F9FCCE8A-3AC0-450A-8E29-7737D5135427}" type="presOf" srcId="{29E973D6-D723-42BB-9029-9910B2DFC9F6}" destId="{ED937702-8DBE-4D39-A721-EB9E30D73458}" srcOrd="0" destOrd="0" presId="urn:microsoft.com/office/officeart/2018/2/layout/IconCircleList"/>
    <dgm:cxn modelId="{8DD9458F-4C88-47C3-8E31-608D137FFB55}" type="presOf" srcId="{C43FF645-3516-430E-ADEF-753A27915C86}" destId="{90F22D87-1149-4DAE-94DD-5A79A96C1007}" srcOrd="0" destOrd="0" presId="urn:microsoft.com/office/officeart/2018/2/layout/IconCircleList"/>
    <dgm:cxn modelId="{90BF16A9-7C44-46E7-82BE-3E57BEE4EFC7}" srcId="{DC04B49A-C507-4131-B7D7-64E0500F1C7D}" destId="{29E973D6-D723-42BB-9029-9910B2DFC9F6}" srcOrd="1" destOrd="0" parTransId="{4BCB651B-94D7-4592-A53B-C9C72990B045}" sibTransId="{D049156C-30D4-4AE4-9F49-E22DDFD89C77}"/>
    <dgm:cxn modelId="{9D6434B2-E319-483A-8AE1-C9A63327E16C}" type="presOf" srcId="{ABD9B382-6998-495B-81C0-08FABAB6CCD8}" destId="{C1CD6129-E3C9-4D88-8E9F-7AD2C0061674}" srcOrd="0" destOrd="0" presId="urn:microsoft.com/office/officeart/2018/2/layout/IconCircleList"/>
    <dgm:cxn modelId="{0E6E0EC0-DF1D-4D37-9E05-DE2074D53996}" type="presOf" srcId="{B6E3BB4B-C1F4-431D-A50F-13F2CC98B8CD}" destId="{C90C9167-6DBE-426B-8701-E9FEEF4C8800}" srcOrd="0" destOrd="0" presId="urn:microsoft.com/office/officeart/2018/2/layout/IconCircleList"/>
    <dgm:cxn modelId="{FD78C5D2-C772-4DB7-AB65-131FBC1F0523}" srcId="{DC04B49A-C507-4131-B7D7-64E0500F1C7D}" destId="{A1B42E89-511E-4CB3-B152-B89149FF8C15}" srcOrd="4" destOrd="0" parTransId="{51C79B73-70D8-4BFA-9816-97B57F9298BC}" sibTransId="{B6E3BB4B-C1F4-431D-A50F-13F2CC98B8CD}"/>
    <dgm:cxn modelId="{900F23E1-CCE8-4F5E-9207-7D06F9409BCF}" type="presOf" srcId="{7373E152-1B85-4002-9F9D-EDCF5B76DCC3}" destId="{B5CB19A8-C476-4731-B811-0B3B418E8F32}" srcOrd="0" destOrd="0" presId="urn:microsoft.com/office/officeart/2018/2/layout/IconCircleList"/>
    <dgm:cxn modelId="{878EDCE5-13C0-46D9-923D-81C0BAB99420}" type="presOf" srcId="{DC04B49A-C507-4131-B7D7-64E0500F1C7D}" destId="{4174D1F9-CA97-49BC-A3B9-6AEFB681BA3A}" srcOrd="0" destOrd="0" presId="urn:microsoft.com/office/officeart/2018/2/layout/IconCircleList"/>
    <dgm:cxn modelId="{DFF2EFEF-6FE5-46E2-8EF3-549F6BC88B9C}" srcId="{DC04B49A-C507-4131-B7D7-64E0500F1C7D}" destId="{7373E152-1B85-4002-9F9D-EDCF5B76DCC3}" srcOrd="5" destOrd="0" parTransId="{464E495F-CCA0-45DD-9DE9-30C773B3237B}" sibTransId="{44D75C58-91DC-4181-A9FE-3CF2A16040D6}"/>
    <dgm:cxn modelId="{3DFA4AF8-730A-4FFD-B49E-78AED294816F}" type="presOf" srcId="{F05223DB-F398-413A-8C65-C2D1D7F9A7C1}" destId="{F1672570-E800-4842-89D5-B9E683EE24C8}" srcOrd="0" destOrd="0" presId="urn:microsoft.com/office/officeart/2018/2/layout/IconCircleList"/>
    <dgm:cxn modelId="{FE94BDDA-741F-4E57-9980-F9C412AF7D73}" type="presParOf" srcId="{4174D1F9-CA97-49BC-A3B9-6AEFB681BA3A}" destId="{C394D2E6-CA75-4ECD-B8CB-0379757AEC4F}" srcOrd="0" destOrd="0" presId="urn:microsoft.com/office/officeart/2018/2/layout/IconCircleList"/>
    <dgm:cxn modelId="{6F14CFAB-CD08-49B8-BC0A-334B638C3980}" type="presParOf" srcId="{C394D2E6-CA75-4ECD-B8CB-0379757AEC4F}" destId="{91283030-EE73-4C36-AA1C-029A43AD6737}" srcOrd="0" destOrd="0" presId="urn:microsoft.com/office/officeart/2018/2/layout/IconCircleList"/>
    <dgm:cxn modelId="{1E0AB7CC-2B54-4F2E-83C9-5ABF4B6B6783}" type="presParOf" srcId="{91283030-EE73-4C36-AA1C-029A43AD6737}" destId="{DA110C74-DBB3-40FF-B9B3-5BBB5B8EAA9F}" srcOrd="0" destOrd="0" presId="urn:microsoft.com/office/officeart/2018/2/layout/IconCircleList"/>
    <dgm:cxn modelId="{048E159D-32FE-43E7-AAE7-9A7864539E69}" type="presParOf" srcId="{91283030-EE73-4C36-AA1C-029A43AD6737}" destId="{81174471-C3BB-47D0-B1E6-02BCD1F69039}" srcOrd="1" destOrd="0" presId="urn:microsoft.com/office/officeart/2018/2/layout/IconCircleList"/>
    <dgm:cxn modelId="{2FD50678-C0E6-4570-82FE-0504D5C39733}" type="presParOf" srcId="{91283030-EE73-4C36-AA1C-029A43AD6737}" destId="{09DA2ACD-E675-4AE6-A9F9-93C546403C8B}" srcOrd="2" destOrd="0" presId="urn:microsoft.com/office/officeart/2018/2/layout/IconCircleList"/>
    <dgm:cxn modelId="{D3FF42DB-B271-4620-869D-82B9C27FEEE5}" type="presParOf" srcId="{91283030-EE73-4C36-AA1C-029A43AD6737}" destId="{05038215-5618-4CEA-A852-5FE7FD52177E}" srcOrd="3" destOrd="0" presId="urn:microsoft.com/office/officeart/2018/2/layout/IconCircleList"/>
    <dgm:cxn modelId="{200333D1-62A9-448F-A887-7FA26628FC7A}" type="presParOf" srcId="{C394D2E6-CA75-4ECD-B8CB-0379757AEC4F}" destId="{90F22D87-1149-4DAE-94DD-5A79A96C1007}" srcOrd="1" destOrd="0" presId="urn:microsoft.com/office/officeart/2018/2/layout/IconCircleList"/>
    <dgm:cxn modelId="{4213BA18-1263-46FA-9BAF-AB0A49084C7E}" type="presParOf" srcId="{C394D2E6-CA75-4ECD-B8CB-0379757AEC4F}" destId="{5F933D6F-DF5B-41FC-8C0D-B5D1EF076D7E}" srcOrd="2" destOrd="0" presId="urn:microsoft.com/office/officeart/2018/2/layout/IconCircleList"/>
    <dgm:cxn modelId="{90BB242B-2C28-4FBC-B14C-15E13ADBDB99}" type="presParOf" srcId="{5F933D6F-DF5B-41FC-8C0D-B5D1EF076D7E}" destId="{D9A483D5-1901-411A-A9E2-EA6EBEB553ED}" srcOrd="0" destOrd="0" presId="urn:microsoft.com/office/officeart/2018/2/layout/IconCircleList"/>
    <dgm:cxn modelId="{2658FEC7-C7EB-4699-9B63-385A9BDEF1BB}" type="presParOf" srcId="{5F933D6F-DF5B-41FC-8C0D-B5D1EF076D7E}" destId="{FFA16B28-4ABD-4BB7-B440-6977193AC658}" srcOrd="1" destOrd="0" presId="urn:microsoft.com/office/officeart/2018/2/layout/IconCircleList"/>
    <dgm:cxn modelId="{84CF0E22-A0A5-4A84-B475-952C27511ACE}" type="presParOf" srcId="{5F933D6F-DF5B-41FC-8C0D-B5D1EF076D7E}" destId="{8434282A-E3D5-4347-B6E3-5B0365EF2096}" srcOrd="2" destOrd="0" presId="urn:microsoft.com/office/officeart/2018/2/layout/IconCircleList"/>
    <dgm:cxn modelId="{6AB7F42F-24BC-4ABD-B121-E43533632086}" type="presParOf" srcId="{5F933D6F-DF5B-41FC-8C0D-B5D1EF076D7E}" destId="{ED937702-8DBE-4D39-A721-EB9E30D73458}" srcOrd="3" destOrd="0" presId="urn:microsoft.com/office/officeart/2018/2/layout/IconCircleList"/>
    <dgm:cxn modelId="{FE9FB9D1-39C1-4D7B-AAE6-4B4680BC0274}" type="presParOf" srcId="{C394D2E6-CA75-4ECD-B8CB-0379757AEC4F}" destId="{62241541-008B-4F93-8302-370DEB91373B}" srcOrd="3" destOrd="0" presId="urn:microsoft.com/office/officeart/2018/2/layout/IconCircleList"/>
    <dgm:cxn modelId="{CEBB40AB-7B37-4A3A-AE67-233DE083074D}" type="presParOf" srcId="{C394D2E6-CA75-4ECD-B8CB-0379757AEC4F}" destId="{C72D1F19-E796-4A49-B745-C3FC6E33DB66}" srcOrd="4" destOrd="0" presId="urn:microsoft.com/office/officeart/2018/2/layout/IconCircleList"/>
    <dgm:cxn modelId="{E465EAB8-B35B-4D8D-8D90-C0AE0522D8F1}" type="presParOf" srcId="{C72D1F19-E796-4A49-B745-C3FC6E33DB66}" destId="{E80A75F7-3FC2-41F7-B648-A37B0694D97E}" srcOrd="0" destOrd="0" presId="urn:microsoft.com/office/officeart/2018/2/layout/IconCircleList"/>
    <dgm:cxn modelId="{0EE642D7-C2EF-471B-BD97-543EEA427884}" type="presParOf" srcId="{C72D1F19-E796-4A49-B745-C3FC6E33DB66}" destId="{86650962-006E-4BE4-8594-C22C43C79901}" srcOrd="1" destOrd="0" presId="urn:microsoft.com/office/officeart/2018/2/layout/IconCircleList"/>
    <dgm:cxn modelId="{AC52CB35-63A8-4C5D-A498-27300BD73EC3}" type="presParOf" srcId="{C72D1F19-E796-4A49-B745-C3FC6E33DB66}" destId="{D8558202-BB6C-4CC2-BB91-DE71EA334A20}" srcOrd="2" destOrd="0" presId="urn:microsoft.com/office/officeart/2018/2/layout/IconCircleList"/>
    <dgm:cxn modelId="{A92F76B8-5FA0-479D-B92A-C86D26018ADF}" type="presParOf" srcId="{C72D1F19-E796-4A49-B745-C3FC6E33DB66}" destId="{C1CD6129-E3C9-4D88-8E9F-7AD2C0061674}" srcOrd="3" destOrd="0" presId="urn:microsoft.com/office/officeart/2018/2/layout/IconCircleList"/>
    <dgm:cxn modelId="{E0024299-918D-4993-BE28-49705E656EFE}" type="presParOf" srcId="{C394D2E6-CA75-4ECD-B8CB-0379757AEC4F}" destId="{F1672570-E800-4842-89D5-B9E683EE24C8}" srcOrd="5" destOrd="0" presId="urn:microsoft.com/office/officeart/2018/2/layout/IconCircleList"/>
    <dgm:cxn modelId="{C7E90828-4224-4E84-B0B8-227097141D27}" type="presParOf" srcId="{C394D2E6-CA75-4ECD-B8CB-0379757AEC4F}" destId="{EF2EB1D2-5D5D-4164-953F-540B5E0C7A75}" srcOrd="6" destOrd="0" presId="urn:microsoft.com/office/officeart/2018/2/layout/IconCircleList"/>
    <dgm:cxn modelId="{00D5A2B8-DED5-40D0-AC7C-9B7839B718AA}" type="presParOf" srcId="{EF2EB1D2-5D5D-4164-953F-540B5E0C7A75}" destId="{7CEA7429-95FD-443E-9F42-DD2D7A33C9D2}" srcOrd="0" destOrd="0" presId="urn:microsoft.com/office/officeart/2018/2/layout/IconCircleList"/>
    <dgm:cxn modelId="{6F236D90-E3B0-4C8B-A9F0-CB700C96623B}" type="presParOf" srcId="{EF2EB1D2-5D5D-4164-953F-540B5E0C7A75}" destId="{8A21DAE3-38C5-4BEF-92BB-B06F2E3047B4}" srcOrd="1" destOrd="0" presId="urn:microsoft.com/office/officeart/2018/2/layout/IconCircleList"/>
    <dgm:cxn modelId="{0CF4776D-37B8-4B2E-AE3F-0BAC8CC5D747}" type="presParOf" srcId="{EF2EB1D2-5D5D-4164-953F-540B5E0C7A75}" destId="{95317C59-3A4A-4B55-8B48-2C21169D05F8}" srcOrd="2" destOrd="0" presId="urn:microsoft.com/office/officeart/2018/2/layout/IconCircleList"/>
    <dgm:cxn modelId="{A639F8B8-6E6A-41DC-9D6C-C03108B2705D}" type="presParOf" srcId="{EF2EB1D2-5D5D-4164-953F-540B5E0C7A75}" destId="{8B41D79B-717E-467E-A14E-532C5BD0D15E}" srcOrd="3" destOrd="0" presId="urn:microsoft.com/office/officeart/2018/2/layout/IconCircleList"/>
    <dgm:cxn modelId="{7BD3907D-E27F-4A93-B931-21EA39BC5A18}" type="presParOf" srcId="{C394D2E6-CA75-4ECD-B8CB-0379757AEC4F}" destId="{C484BEE2-FA71-4775-8032-544D5300F53A}" srcOrd="7" destOrd="0" presId="urn:microsoft.com/office/officeart/2018/2/layout/IconCircleList"/>
    <dgm:cxn modelId="{1368619D-8800-42E1-80B2-EBAEFE8E3177}" type="presParOf" srcId="{C394D2E6-CA75-4ECD-B8CB-0379757AEC4F}" destId="{621E5753-B372-4AB3-87E6-AA9A2CD4D7AF}" srcOrd="8" destOrd="0" presId="urn:microsoft.com/office/officeart/2018/2/layout/IconCircleList"/>
    <dgm:cxn modelId="{C58E1520-89B1-4366-A115-9FC091FABBE9}" type="presParOf" srcId="{621E5753-B372-4AB3-87E6-AA9A2CD4D7AF}" destId="{F064C18F-E4D4-4DA9-8AA9-C722687452ED}" srcOrd="0" destOrd="0" presId="urn:microsoft.com/office/officeart/2018/2/layout/IconCircleList"/>
    <dgm:cxn modelId="{6740BB87-6A48-48E8-AE66-C3FD5E5F9C59}" type="presParOf" srcId="{621E5753-B372-4AB3-87E6-AA9A2CD4D7AF}" destId="{D0F18D77-57AE-45D7-9C0C-6FEE42433A18}" srcOrd="1" destOrd="0" presId="urn:microsoft.com/office/officeart/2018/2/layout/IconCircleList"/>
    <dgm:cxn modelId="{6C4CF7E9-6C56-434E-89EC-D570C651816C}" type="presParOf" srcId="{621E5753-B372-4AB3-87E6-AA9A2CD4D7AF}" destId="{BDC2F72B-0638-4B59-8F29-95C63C8B1BE1}" srcOrd="2" destOrd="0" presId="urn:microsoft.com/office/officeart/2018/2/layout/IconCircleList"/>
    <dgm:cxn modelId="{0A2BD98B-6700-4231-ABC5-5F1AFC3F4F0A}" type="presParOf" srcId="{621E5753-B372-4AB3-87E6-AA9A2CD4D7AF}" destId="{4252FF8E-F60D-4F0F-905C-CE8881F9296D}" srcOrd="3" destOrd="0" presId="urn:microsoft.com/office/officeart/2018/2/layout/IconCircleList"/>
    <dgm:cxn modelId="{7D51C40E-8114-4D2D-940A-F86BA76C112A}" type="presParOf" srcId="{C394D2E6-CA75-4ECD-B8CB-0379757AEC4F}" destId="{C90C9167-6DBE-426B-8701-E9FEEF4C8800}" srcOrd="9" destOrd="0" presId="urn:microsoft.com/office/officeart/2018/2/layout/IconCircleList"/>
    <dgm:cxn modelId="{BE1151C6-783E-4B31-B17B-7F596BD4D420}" type="presParOf" srcId="{C394D2E6-CA75-4ECD-B8CB-0379757AEC4F}" destId="{63E1E8DB-8609-4F90-B73B-D19B0F1FAE40}" srcOrd="10" destOrd="0" presId="urn:microsoft.com/office/officeart/2018/2/layout/IconCircleList"/>
    <dgm:cxn modelId="{DF048357-3C1E-4484-B146-1413574DEF15}" type="presParOf" srcId="{63E1E8DB-8609-4F90-B73B-D19B0F1FAE40}" destId="{AB913C3D-A76E-4814-8D09-9931833C643B}" srcOrd="0" destOrd="0" presId="urn:microsoft.com/office/officeart/2018/2/layout/IconCircleList"/>
    <dgm:cxn modelId="{9606DBAB-CE98-40D8-9CD5-653F66D28A87}" type="presParOf" srcId="{63E1E8DB-8609-4F90-B73B-D19B0F1FAE40}" destId="{4DAAF892-D2D3-434B-AFEA-CF96D771096A}" srcOrd="1" destOrd="0" presId="urn:microsoft.com/office/officeart/2018/2/layout/IconCircleList"/>
    <dgm:cxn modelId="{0EF5DF34-7077-49F3-A322-61E6AAC0B05D}" type="presParOf" srcId="{63E1E8DB-8609-4F90-B73B-D19B0F1FAE40}" destId="{528D1491-A035-40A9-957A-8B3FDF52A9ED}" srcOrd="2" destOrd="0" presId="urn:microsoft.com/office/officeart/2018/2/layout/IconCircleList"/>
    <dgm:cxn modelId="{898D7F2D-6BE2-42A6-A371-29BF41D58DBA}" type="presParOf" srcId="{63E1E8DB-8609-4F90-B73B-D19B0F1FAE40}" destId="{B5CB19A8-C476-4731-B811-0B3B418E8F3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10C74-DBB3-40FF-B9B3-5BBB5B8EAA9F}">
      <dsp:nvSpPr>
        <dsp:cNvPr id="0" name=""/>
        <dsp:cNvSpPr/>
      </dsp:nvSpPr>
      <dsp:spPr>
        <a:xfrm>
          <a:off x="173394" y="727415"/>
          <a:ext cx="718018" cy="718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74471-C3BB-47D0-B1E6-02BCD1F69039}">
      <dsp:nvSpPr>
        <dsp:cNvPr id="0" name=""/>
        <dsp:cNvSpPr/>
      </dsp:nvSpPr>
      <dsp:spPr>
        <a:xfrm>
          <a:off x="324178" y="878199"/>
          <a:ext cx="416450" cy="4164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38215-5618-4CEA-A852-5FE7FD52177E}">
      <dsp:nvSpPr>
        <dsp:cNvPr id="0" name=""/>
        <dsp:cNvSpPr/>
      </dsp:nvSpPr>
      <dsp:spPr>
        <a:xfrm>
          <a:off x="1045274" y="727415"/>
          <a:ext cx="1692473" cy="71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Představme si výdajový program, jehož cílem je vyhození 50 mld. Kč z okna směrem doleva. Jak k tomu přistoupí klasická, formální kontrola? </a:t>
          </a:r>
          <a:endParaRPr lang="en-US" sz="1100" kern="1200"/>
        </a:p>
      </dsp:txBody>
      <dsp:txXfrm>
        <a:off x="1045274" y="727415"/>
        <a:ext cx="1692473" cy="718018"/>
      </dsp:txXfrm>
    </dsp:sp>
    <dsp:sp modelId="{D9A483D5-1901-411A-A9E2-EA6EBEB553ED}">
      <dsp:nvSpPr>
        <dsp:cNvPr id="0" name=""/>
        <dsp:cNvSpPr/>
      </dsp:nvSpPr>
      <dsp:spPr>
        <a:xfrm>
          <a:off x="3032648" y="727415"/>
          <a:ext cx="718018" cy="718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A16B28-4ABD-4BB7-B440-6977193AC658}">
      <dsp:nvSpPr>
        <dsp:cNvPr id="0" name=""/>
        <dsp:cNvSpPr/>
      </dsp:nvSpPr>
      <dsp:spPr>
        <a:xfrm>
          <a:off x="3183432" y="878199"/>
          <a:ext cx="416450" cy="4164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37702-8DBE-4D39-A721-EB9E30D73458}">
      <dsp:nvSpPr>
        <dsp:cNvPr id="0" name=""/>
        <dsp:cNvSpPr/>
      </dsp:nvSpPr>
      <dsp:spPr>
        <a:xfrm>
          <a:off x="3904528" y="727415"/>
          <a:ext cx="1692473" cy="71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Výdaj 50 mld. Kč byl schválen v rámci zákona o státním rozpočtu. – O.K. </a:t>
          </a:r>
          <a:endParaRPr lang="en-US" sz="1100" kern="1200"/>
        </a:p>
      </dsp:txBody>
      <dsp:txXfrm>
        <a:off x="3904528" y="727415"/>
        <a:ext cx="1692473" cy="718018"/>
      </dsp:txXfrm>
    </dsp:sp>
    <dsp:sp modelId="{E80A75F7-3FC2-41F7-B648-A37B0694D97E}">
      <dsp:nvSpPr>
        <dsp:cNvPr id="0" name=""/>
        <dsp:cNvSpPr/>
      </dsp:nvSpPr>
      <dsp:spPr>
        <a:xfrm>
          <a:off x="5891902" y="727415"/>
          <a:ext cx="718018" cy="718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50962-006E-4BE4-8594-C22C43C79901}">
      <dsp:nvSpPr>
        <dsp:cNvPr id="0" name=""/>
        <dsp:cNvSpPr/>
      </dsp:nvSpPr>
      <dsp:spPr>
        <a:xfrm>
          <a:off x="6042686" y="878199"/>
          <a:ext cx="416450" cy="4164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D6129-E3C9-4D88-8E9F-7AD2C0061674}">
      <dsp:nvSpPr>
        <dsp:cNvPr id="0" name=""/>
        <dsp:cNvSpPr/>
      </dsp:nvSpPr>
      <dsp:spPr>
        <a:xfrm>
          <a:off x="6763782" y="727415"/>
          <a:ext cx="1692473" cy="71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Na všech dokladech je razítko, že byl přezkoumán předběžnou kontrolou. – O.K. Peníze se vyhodily z okna. – O.K. </a:t>
          </a:r>
          <a:endParaRPr lang="en-US" sz="1100" kern="1200"/>
        </a:p>
      </dsp:txBody>
      <dsp:txXfrm>
        <a:off x="6763782" y="727415"/>
        <a:ext cx="1692473" cy="718018"/>
      </dsp:txXfrm>
    </dsp:sp>
    <dsp:sp modelId="{7CEA7429-95FD-443E-9F42-DD2D7A33C9D2}">
      <dsp:nvSpPr>
        <dsp:cNvPr id="0" name=""/>
        <dsp:cNvSpPr/>
      </dsp:nvSpPr>
      <dsp:spPr>
        <a:xfrm>
          <a:off x="173394" y="2037540"/>
          <a:ext cx="718018" cy="718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1DAE3-38C5-4BEF-92BB-B06F2E3047B4}">
      <dsp:nvSpPr>
        <dsp:cNvPr id="0" name=""/>
        <dsp:cNvSpPr/>
      </dsp:nvSpPr>
      <dsp:spPr>
        <a:xfrm>
          <a:off x="324178" y="2188324"/>
          <a:ext cx="416450" cy="4164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1D79B-717E-467E-A14E-532C5BD0D15E}">
      <dsp:nvSpPr>
        <dsp:cNvPr id="0" name=""/>
        <dsp:cNvSpPr/>
      </dsp:nvSpPr>
      <dsp:spPr>
        <a:xfrm>
          <a:off x="1045274" y="2037540"/>
          <a:ext cx="1692473" cy="71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Peníze se vyhodily z okna doleva. – O.K. Výdaj byl zaúčtován do patřičné rozpočtové položky. – O.K. </a:t>
          </a:r>
          <a:endParaRPr lang="en-US" sz="1100" kern="1200"/>
        </a:p>
      </dsp:txBody>
      <dsp:txXfrm>
        <a:off x="1045274" y="2037540"/>
        <a:ext cx="1692473" cy="718018"/>
      </dsp:txXfrm>
    </dsp:sp>
    <dsp:sp modelId="{F064C18F-E4D4-4DA9-8AA9-C722687452ED}">
      <dsp:nvSpPr>
        <dsp:cNvPr id="0" name=""/>
        <dsp:cNvSpPr/>
      </dsp:nvSpPr>
      <dsp:spPr>
        <a:xfrm>
          <a:off x="3032648" y="2037540"/>
          <a:ext cx="718018" cy="718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F18D77-57AE-45D7-9C0C-6FEE42433A18}">
      <dsp:nvSpPr>
        <dsp:cNvPr id="0" name=""/>
        <dsp:cNvSpPr/>
      </dsp:nvSpPr>
      <dsp:spPr>
        <a:xfrm>
          <a:off x="3183432" y="2188324"/>
          <a:ext cx="416450" cy="4164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2FF8E-F60D-4F0F-905C-CE8881F9296D}">
      <dsp:nvSpPr>
        <dsp:cNvPr id="0" name=""/>
        <dsp:cNvSpPr/>
      </dsp:nvSpPr>
      <dsp:spPr>
        <a:xfrm>
          <a:off x="3904528" y="2037540"/>
          <a:ext cx="1692473" cy="71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Zjištění: Program byl realizován v souladu s právním řádem České republiky.</a:t>
          </a:r>
          <a:endParaRPr lang="en-US" sz="1100" kern="1200"/>
        </a:p>
      </dsp:txBody>
      <dsp:txXfrm>
        <a:off x="3904528" y="2037540"/>
        <a:ext cx="1692473" cy="718018"/>
      </dsp:txXfrm>
    </dsp:sp>
    <dsp:sp modelId="{AB913C3D-A76E-4814-8D09-9931833C643B}">
      <dsp:nvSpPr>
        <dsp:cNvPr id="0" name=""/>
        <dsp:cNvSpPr/>
      </dsp:nvSpPr>
      <dsp:spPr>
        <a:xfrm>
          <a:off x="5891902" y="2037540"/>
          <a:ext cx="718018" cy="718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AAF892-D2D3-434B-AFEA-CF96D771096A}">
      <dsp:nvSpPr>
        <dsp:cNvPr id="0" name=""/>
        <dsp:cNvSpPr/>
      </dsp:nvSpPr>
      <dsp:spPr>
        <a:xfrm>
          <a:off x="6042686" y="2188324"/>
          <a:ext cx="416450" cy="4164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B19A8-C476-4731-B811-0B3B418E8F32}">
      <dsp:nvSpPr>
        <dsp:cNvPr id="0" name=""/>
        <dsp:cNvSpPr/>
      </dsp:nvSpPr>
      <dsp:spPr>
        <a:xfrm>
          <a:off x="6763782" y="2037540"/>
          <a:ext cx="1692473" cy="71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cs-CZ" sz="1100" kern="1200"/>
            <a:t>Zdroj: Medveď, J. - Nemec, J. (2004): Mikroekonomické východiska verejných financií. Bratislava.</a:t>
          </a:r>
          <a:endParaRPr lang="en-US" sz="1100" kern="1200"/>
        </a:p>
      </dsp:txBody>
      <dsp:txXfrm>
        <a:off x="6763782" y="2037540"/>
        <a:ext cx="1692473" cy="71801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EA0AA75-EF6B-4C0A-8E14-048530D719F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7411" name="Rectangle 3">
            <a:extLst>
              <a:ext uri="{FF2B5EF4-FFF2-40B4-BE49-F238E27FC236}">
                <a16:creationId xmlns:a16="http://schemas.microsoft.com/office/drawing/2014/main" id="{9B924BE9-0CA5-4F35-BD45-F9F47B59F502}"/>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cs-CZ"/>
          </a:p>
        </p:txBody>
      </p:sp>
      <p:sp>
        <p:nvSpPr>
          <p:cNvPr id="17412" name="Rectangle 4">
            <a:extLst>
              <a:ext uri="{FF2B5EF4-FFF2-40B4-BE49-F238E27FC236}">
                <a16:creationId xmlns:a16="http://schemas.microsoft.com/office/drawing/2014/main" id="{62337F87-B5B1-4C2A-8057-616CB2D6C030}"/>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7413" name="Rectangle 5">
            <a:extLst>
              <a:ext uri="{FF2B5EF4-FFF2-40B4-BE49-F238E27FC236}">
                <a16:creationId xmlns:a16="http://schemas.microsoft.com/office/drawing/2014/main" id="{D1E7C8A2-7179-4EA3-B0FE-877E31896449}"/>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18CC648F-D438-4924-A403-FA4719700A41}"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78BB8B1-F1FB-46AF-BDCE-F7E193FA272B}"/>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5363" name="Rectangle 3">
            <a:extLst>
              <a:ext uri="{FF2B5EF4-FFF2-40B4-BE49-F238E27FC236}">
                <a16:creationId xmlns:a16="http://schemas.microsoft.com/office/drawing/2014/main" id="{75CC46B2-4BA7-455F-A97D-319CB28CB2C0}"/>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cs-CZ"/>
          </a:p>
        </p:txBody>
      </p:sp>
      <p:sp>
        <p:nvSpPr>
          <p:cNvPr id="10244" name="Rectangle 4">
            <a:extLst>
              <a:ext uri="{FF2B5EF4-FFF2-40B4-BE49-F238E27FC236}">
                <a16:creationId xmlns:a16="http://schemas.microsoft.com/office/drawing/2014/main" id="{EE53CDEE-CF55-4201-A6FA-B7858AC185E4}"/>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A8A20692-2B4D-4DB7-8C59-40343937F3F7}"/>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5366" name="Rectangle 6">
            <a:extLst>
              <a:ext uri="{FF2B5EF4-FFF2-40B4-BE49-F238E27FC236}">
                <a16:creationId xmlns:a16="http://schemas.microsoft.com/office/drawing/2014/main" id="{22F4DDBC-D335-4B79-8F5E-A2271B12240F}"/>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5367" name="Rectangle 7">
            <a:extLst>
              <a:ext uri="{FF2B5EF4-FFF2-40B4-BE49-F238E27FC236}">
                <a16:creationId xmlns:a16="http://schemas.microsoft.com/office/drawing/2014/main" id="{7742A956-C2DA-4C7D-8D14-A8CF35F92996}"/>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C16343C9-9A84-4C87-BA16-1214AF89E99A}"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3E39C71-2B7A-42DE-98C8-DDA99E745C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48F9E9-5B54-4C83-813E-7D8EB60F2DC8}" type="slidenum">
              <a:rPr lang="cs-CZ" altLang="cs-CZ">
                <a:latin typeface="Times New Roman" panose="02020603050405020304" pitchFamily="18" charset="0"/>
              </a:rPr>
              <a:pPr/>
              <a:t>1</a:t>
            </a:fld>
            <a:endParaRPr lang="cs-CZ" altLang="cs-CZ">
              <a:latin typeface="Times New Roman" panose="02020603050405020304" pitchFamily="18" charset="0"/>
            </a:endParaRPr>
          </a:p>
        </p:txBody>
      </p:sp>
      <p:sp>
        <p:nvSpPr>
          <p:cNvPr id="13315" name="Rectangle 4098">
            <a:extLst>
              <a:ext uri="{FF2B5EF4-FFF2-40B4-BE49-F238E27FC236}">
                <a16:creationId xmlns:a16="http://schemas.microsoft.com/office/drawing/2014/main" id="{8F76E3AF-5D62-4B8C-B48C-CD4D374B92E9}"/>
              </a:ext>
            </a:extLst>
          </p:cNvPr>
          <p:cNvSpPr>
            <a:spLocks noGrp="1" noRot="1" noChangeAspect="1" noChangeArrowheads="1" noTextEdit="1"/>
          </p:cNvSpPr>
          <p:nvPr>
            <p:ph type="sldImg"/>
          </p:nvPr>
        </p:nvSpPr>
        <p:spPr>
          <a:xfrm>
            <a:off x="917575" y="744538"/>
            <a:ext cx="4962525" cy="3722687"/>
          </a:xfrm>
          <a:ln/>
        </p:spPr>
      </p:sp>
      <p:sp>
        <p:nvSpPr>
          <p:cNvPr id="13316" name="Rectangle 4099">
            <a:extLst>
              <a:ext uri="{FF2B5EF4-FFF2-40B4-BE49-F238E27FC236}">
                <a16:creationId xmlns:a16="http://schemas.microsoft.com/office/drawing/2014/main" id="{75246700-394E-419F-BDE3-30DD5F742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6343C9-9A84-4C87-BA16-1214AF89E99A}" type="slidenum">
              <a:rPr lang="cs-CZ" altLang="cs-CZ" smtClean="0"/>
              <a:pPr/>
              <a:t>4</a:t>
            </a:fld>
            <a:endParaRPr lang="cs-CZ" altLang="cs-CZ"/>
          </a:p>
        </p:txBody>
      </p:sp>
    </p:spTree>
    <p:extLst>
      <p:ext uri="{BB962C8B-B14F-4D97-AF65-F5344CB8AC3E}">
        <p14:creationId xmlns:p14="http://schemas.microsoft.com/office/powerpoint/2010/main" val="44357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A59C825-9494-4275-B63C-61556A7458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CB5FAD1-BAFE-4E6F-AC43-F0C9F2D16851}" type="slidenum">
              <a:rPr kumimoji="0" lang="cs-CZ" altLang="cs-CZ">
                <a:latin typeface="Times New Roman" panose="02020603050405020304" pitchFamily="18" charset="0"/>
              </a:rPr>
              <a:pPr>
                <a:spcBef>
                  <a:spcPct val="0"/>
                </a:spcBef>
              </a:pPr>
              <a:t>8</a:t>
            </a:fld>
            <a:endParaRPr kumimoji="0" lang="cs-CZ" altLang="cs-CZ">
              <a:latin typeface="Times New Roman" panose="02020603050405020304" pitchFamily="18" charset="0"/>
            </a:endParaRPr>
          </a:p>
        </p:txBody>
      </p:sp>
      <p:sp>
        <p:nvSpPr>
          <p:cNvPr id="20483" name="Rectangle 2">
            <a:extLst>
              <a:ext uri="{FF2B5EF4-FFF2-40B4-BE49-F238E27FC236}">
                <a16:creationId xmlns:a16="http://schemas.microsoft.com/office/drawing/2014/main" id="{16CEBD50-8F76-4270-84F5-0197D7BC5392}"/>
              </a:ext>
            </a:extLst>
          </p:cNvPr>
          <p:cNvSpPr>
            <a:spLocks noGrp="1" noRot="1" noChangeAspect="1" noChangeArrowheads="1" noTextEdit="1"/>
          </p:cNvSpPr>
          <p:nvPr>
            <p:ph type="sldImg"/>
          </p:nvPr>
        </p:nvSpPr>
        <p:spPr>
          <a:xfrm>
            <a:off x="917575" y="744538"/>
            <a:ext cx="4962525" cy="3722687"/>
          </a:xfrm>
          <a:ln/>
        </p:spPr>
      </p:sp>
      <p:sp>
        <p:nvSpPr>
          <p:cNvPr id="20484" name="Rectangle 3">
            <a:extLst>
              <a:ext uri="{FF2B5EF4-FFF2-40B4-BE49-F238E27FC236}">
                <a16:creationId xmlns:a16="http://schemas.microsoft.com/office/drawing/2014/main" id="{8FB57BE6-A37D-4BB4-A605-A9B08FB13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anose="020B0604020202020204" pitchFamily="34" charset="0"/>
              </a:rPr>
              <a:t>Třetím parametrem kontrolního systému je, kdo má kontrolní činnost provádět. Obecně se akceptuje, že kontrola by měla být prováděna jak institucionální, tak i laická. Pod pojmem laická je chápána kontrola veřejností, tedy občany, organizacemi občanské společnosti apod. V rámci institucionální kontroly se jedná o organizace, které jsou buď přímo součástí veřejné správy nebo jsou na ní formálně nezávislé. V prvním případě hovoříme  o kontrole vnitřní, která by měla zajistit především formální správnost prováděných operací. V druhém případě se jedná o kontrolu speciální nezávislou auditní institucí, která může vykonávat kontrolu ve všech organizacích, které spravují veřejné prostředky, a své výsledky předkládá zákonodárnému sboru a také veřejnosti.</a:t>
            </a:r>
          </a:p>
        </p:txBody>
      </p:sp>
    </p:spTree>
    <p:extLst>
      <p:ext uri="{BB962C8B-B14F-4D97-AF65-F5344CB8AC3E}">
        <p14:creationId xmlns:p14="http://schemas.microsoft.com/office/powerpoint/2010/main" val="306572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a:extLst>
              <a:ext uri="{FF2B5EF4-FFF2-40B4-BE49-F238E27FC236}">
                <a16:creationId xmlns:a16="http://schemas.microsoft.com/office/drawing/2014/main" id="{D28510FE-4438-4C38-A4E9-62D685547B8C}"/>
              </a:ext>
            </a:extLst>
          </p:cNvPr>
          <p:cNvSpPr>
            <a:spLocks noGrp="1" noRot="1" noChangeAspect="1" noTextEdit="1"/>
          </p:cNvSpPr>
          <p:nvPr>
            <p:ph type="sldImg"/>
          </p:nvPr>
        </p:nvSpPr>
        <p:spPr>
          <a:xfrm>
            <a:off x="917575" y="744538"/>
            <a:ext cx="4962525" cy="3722687"/>
          </a:xfrm>
          <a:ln/>
        </p:spPr>
      </p:sp>
      <p:sp>
        <p:nvSpPr>
          <p:cNvPr id="17411" name="Zástupný symbol pro poznámky 2">
            <a:extLst>
              <a:ext uri="{FF2B5EF4-FFF2-40B4-BE49-F238E27FC236}">
                <a16:creationId xmlns:a16="http://schemas.microsoft.com/office/drawing/2014/main" id="{99CFBD33-B86D-4DC5-87C0-942E413CA9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Kontrola ex-post je kontrola následná a je prováděna až po realizaci dané činnosti. V jejím rámci je hodnoceno, zda byly prostředky vynaloženy  v souladu se schválenou dokumentací a platnými zákony. Zde však narážíme na problém časového zpoždění. V případě zjištění pochybení lze jejich důsledky zpětně pouze velmi obtížně odstranit. Navíc se většinou tato kontrola zaměřuje na formální stránky procesů a nehodnotí, zda nasměrování prostředků do určité oblasti bylo racionální a efektivní. Tato otázka by se měla řešit v rámci ex-ante kontroly, kterou též můžeme označit jako ex-ante evaluaci. Cílem ex-ante evaluace je umožnit rozhodnout politikům a představitelům veřejné správy, které akce (výdajové programy, veřejné zakázky apod.) by měly být veřejným sektorem provedeny. Musíme si zde opět uvědomit, že prostředky společnosti jsou omezené, zatímco její potřeby nikoliv. Politik či byrokrat má před sebou vždy velké množství možností (výdajových aktivit), kam nasměrovat zdroje. Ty však vždy nemohou zajistit realizaci všech navrhovaných výdajových aktivit. Je tedy nutné provést rozhodnutí a realizovat pouze část z navrhovaných variant. Volba by v ideálním případě měla zohledňovat poměr přínosů a nákladů a neměla by být prováděna „od oka“ či být ovlivněna parciálními zájmy nebo i korupcí.</a:t>
            </a:r>
          </a:p>
        </p:txBody>
      </p:sp>
      <p:sp>
        <p:nvSpPr>
          <p:cNvPr id="17412" name="Zástupný symbol pro číslo snímku 3">
            <a:extLst>
              <a:ext uri="{FF2B5EF4-FFF2-40B4-BE49-F238E27FC236}">
                <a16:creationId xmlns:a16="http://schemas.microsoft.com/office/drawing/2014/main" id="{79AB208B-DF9B-4A75-A7CD-54290B9CF3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A9E0A9-07F5-4CA0-9DA6-641EA9F54D62}" type="slidenum">
              <a:rPr lang="cs-CZ" altLang="cs-CZ">
                <a:latin typeface="Times New Roman" panose="02020603050405020304" pitchFamily="18" charset="0"/>
              </a:rPr>
              <a:pPr/>
              <a:t>9</a:t>
            </a:fld>
            <a:endParaRPr lang="cs-CZ" altLang="cs-CZ">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a:extLst>
              <a:ext uri="{FF2B5EF4-FFF2-40B4-BE49-F238E27FC236}">
                <a16:creationId xmlns:a16="http://schemas.microsoft.com/office/drawing/2014/main" id="{5E44C460-BC24-45E6-8B4C-B7A664CE8DD3}"/>
              </a:ext>
            </a:extLst>
          </p:cNvPr>
          <p:cNvSpPr>
            <a:spLocks noGrp="1" noRot="1" noChangeAspect="1" noTextEdit="1"/>
          </p:cNvSpPr>
          <p:nvPr>
            <p:ph type="sldImg"/>
          </p:nvPr>
        </p:nvSpPr>
        <p:spPr>
          <a:xfrm>
            <a:off x="917575" y="744538"/>
            <a:ext cx="4962525" cy="3722687"/>
          </a:xfrm>
          <a:ln/>
        </p:spPr>
      </p:sp>
      <p:sp>
        <p:nvSpPr>
          <p:cNvPr id="29699" name="Zástupný symbol pro poznámky 2">
            <a:extLst>
              <a:ext uri="{FF2B5EF4-FFF2-40B4-BE49-F238E27FC236}">
                <a16:creationId xmlns:a16="http://schemas.microsoft.com/office/drawing/2014/main" id="{AD2E330A-AF6F-4BC4-BB07-0BE2E9D01E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latin typeface="Arial" panose="020B0604020202020204" pitchFamily="34" charset="0"/>
              </a:rPr>
              <a:t>Povinnost zajistit hospodárný, efektivní a účelný výkon veřejné správy stanovuje zákon č. 320/2001 Sb., o finanční kontrole ve veřejné správě a o změně některých zákonů (dále jen „zákon o finanční kontrole“), který mimo jiné v § 4 uvádí, že hlavními cíli finanční kontroly je prověřovat: a. dodržování právních předpisů a opatření přijatých orgány veřejné správy v mezích těchto předpisů při hospodaření s veřejnými prostředky k zajištění stanovených úkolů těmito orgány, b. zajištění ochrany veřejných prostředků proti rizikům, nesrovnalostem nebo jiným nedostatkům způsobeným zejména porušením právních předpisů, nehospodárným, neúčelným a neefektivním nakládáním s veřejnými prostředky nebo trestnou činností,. včasné a spolehlivé informování vedoucích orgánů veřejné správy o nakládání s veřejnými prostředky, o prováděných operacích, o jejich průkazném účetním zpracování za účelem účinného usměrňování činnosti orgánů veřejné správy v souladu se stanovenými úkoly, d. hospodárný, efektivní a účelný výkon veřejné správy4. Obdobně jsou principy účelnosti, hospodárnosti a efektivity zakotveny rovněž v zákoně č. 166/1993 Sb., o Nejvyšším kontrolním úřadu, který v § 4 stanovuje, že „při kontrole Úřad prověřuje, zda kontrolované činnosti jsou v souladu s právními předpisy, přezkoumává jejich věcnou a formální správnost a posuzuje, zda jsou účelné, hospodárné a efektivní.“ Požadavek na hospodárnost, efektivnost a účelnost se dále objevuje rovněž v zákoně č. 218/2000 Sb., o rozpočtových pravidlech a o změně některých souvisejících zákonů (dále jen „rozpočtová pravidla“), který v § 39 stanovuje, že „správce kapitoly soustavně sleduje a vyhodnocuje hospodárnost, efektivnost a účelnost vynakládání výdajů ve své kapitole. Je-li zřizovatelem organizační složky státu nebo příspěvkové organizace nebo funkci zřizovatele vykonává, působí při jejím řízení k tomu, aby vynakládání výdajů bylo co nejhospodárnější, nejefektivnější a nejúčelnější“</a:t>
            </a:r>
          </a:p>
          <a:p>
            <a:endParaRPr lang="cs-CZ" altLang="cs-CZ" dirty="0">
              <a:latin typeface="Arial" panose="020B0604020202020204" pitchFamily="34" charset="0"/>
            </a:endParaRPr>
          </a:p>
        </p:txBody>
      </p:sp>
      <p:sp>
        <p:nvSpPr>
          <p:cNvPr id="29700" name="Zástupný symbol pro číslo snímku 3">
            <a:extLst>
              <a:ext uri="{FF2B5EF4-FFF2-40B4-BE49-F238E27FC236}">
                <a16:creationId xmlns:a16="http://schemas.microsoft.com/office/drawing/2014/main" id="{705A3126-F784-4E1D-BD30-BFFAC4789D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A9940-4B52-45FD-B40E-155FF031E8DD}" type="slidenum">
              <a:rPr lang="cs-CZ" altLang="cs-CZ">
                <a:latin typeface="Times New Roman" panose="02020603050405020304" pitchFamily="18" charset="0"/>
              </a:rPr>
              <a:pPr/>
              <a:t>11</a:t>
            </a:fld>
            <a:endParaRPr lang="cs-CZ" altLang="cs-CZ">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a:extLst>
              <a:ext uri="{FF2B5EF4-FFF2-40B4-BE49-F238E27FC236}">
                <a16:creationId xmlns:a16="http://schemas.microsoft.com/office/drawing/2014/main" id="{5E44C460-BC24-45E6-8B4C-B7A664CE8DD3}"/>
              </a:ext>
            </a:extLst>
          </p:cNvPr>
          <p:cNvSpPr>
            <a:spLocks noGrp="1" noRot="1" noChangeAspect="1" noTextEdit="1"/>
          </p:cNvSpPr>
          <p:nvPr>
            <p:ph type="sldImg"/>
          </p:nvPr>
        </p:nvSpPr>
        <p:spPr>
          <a:xfrm>
            <a:off x="917575" y="744538"/>
            <a:ext cx="4962525" cy="3722687"/>
          </a:xfrm>
          <a:ln/>
        </p:spPr>
      </p:sp>
      <p:sp>
        <p:nvSpPr>
          <p:cNvPr id="29699" name="Zástupný symbol pro poznámky 2">
            <a:extLst>
              <a:ext uri="{FF2B5EF4-FFF2-40B4-BE49-F238E27FC236}">
                <a16:creationId xmlns:a16="http://schemas.microsoft.com/office/drawing/2014/main" id="{AD2E330A-AF6F-4BC4-BB07-0BE2E9D01E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latin typeface="Arial" panose="020B0604020202020204" pitchFamily="34" charset="0"/>
              </a:rPr>
              <a:t>Povinnost zajistit hospodárný, efektivní a účelný výkon veřejné správy stanovuje zákon č. 320/2001 Sb., o finanční kontrole ve veřejné správě a o změně některých zákonů (dále jen „zákon o finanční kontrole“), který mimo jiné v § 4 uvádí, že hlavními cíli finanční kontroly je prověřovat: a. dodržování právních předpisů a opatření přijatých orgány veřejné správy v mezích těchto předpisů při hospodaření s veřejnými prostředky k zajištění stanovených úkolů těmito orgány, b. zajištění ochrany veřejných prostředků proti rizikům, nesrovnalostem nebo jiným nedostatkům způsobeným zejména porušením právních předpisů, nehospodárným, neúčelným a neefektivním nakládáním s veřejnými prostředky nebo trestnou činností,. včasné a spolehlivé informování vedoucích orgánů veřejné správy o nakládání s veřejnými prostředky, o prováděných operacích, o jejich průkazném účetním zpracování za účelem účinného usměrňování činnosti orgánů veřejné správy v souladu se stanovenými úkoly, d. hospodárný, efektivní a účelný výkon veřejné správy4. Obdobně jsou principy účelnosti, hospodárnosti a efektivity zakotveny rovněž v zákoně č. 166/1993 Sb., o Nejvyšším kontrolním úřadu, který v § 4 stanovuje, že „při kontrole Úřad prověřuje, zda kontrolované činnosti jsou v souladu s právními předpisy, přezkoumává jejich věcnou a formální správnost a posuzuje, zda jsou účelné, hospodárné a efektivní.“ Požadavek na hospodárnost, efektivnost a účelnost se dále objevuje rovněž v zákoně č. 218/2000 Sb., o rozpočtových pravidlech a o změně některých souvisejících zákonů (dále jen „rozpočtová pravidla“), který v § 39 stanovuje, že „správce kapitoly soustavně sleduje a vyhodnocuje hospodárnost, efektivnost a účelnost vynakládání výdajů ve své kapitole. Je-li zřizovatelem organizační složky státu nebo příspěvkové organizace nebo funkci zřizovatele vykonává, působí při jejím řízení k tomu, aby vynakládání výdajů bylo co nejhospodárnější, nejefektivnější a nejúčelnější“</a:t>
            </a:r>
          </a:p>
          <a:p>
            <a:endParaRPr lang="cs-CZ" altLang="cs-CZ" dirty="0">
              <a:latin typeface="Arial" panose="020B0604020202020204" pitchFamily="34" charset="0"/>
            </a:endParaRPr>
          </a:p>
        </p:txBody>
      </p:sp>
      <p:sp>
        <p:nvSpPr>
          <p:cNvPr id="29700" name="Zástupný symbol pro číslo snímku 3">
            <a:extLst>
              <a:ext uri="{FF2B5EF4-FFF2-40B4-BE49-F238E27FC236}">
                <a16:creationId xmlns:a16="http://schemas.microsoft.com/office/drawing/2014/main" id="{705A3126-F784-4E1D-BD30-BFFAC4789D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A9940-4B52-45FD-B40E-155FF031E8DD}" type="slidenum">
              <a:rPr lang="cs-CZ" altLang="cs-CZ">
                <a:latin typeface="Times New Roman" panose="02020603050405020304" pitchFamily="18" charset="0"/>
              </a:rPr>
              <a:pPr/>
              <a:t>13</a:t>
            </a:fld>
            <a:endParaRPr lang="cs-CZ" altLang="cs-CZ">
              <a:latin typeface="Times New Roman" panose="02020603050405020304" pitchFamily="18" charset="0"/>
            </a:endParaRPr>
          </a:p>
        </p:txBody>
      </p:sp>
    </p:spTree>
    <p:extLst>
      <p:ext uri="{BB962C8B-B14F-4D97-AF65-F5344CB8AC3E}">
        <p14:creationId xmlns:p14="http://schemas.microsoft.com/office/powerpoint/2010/main" val="201974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6343C9-9A84-4C87-BA16-1214AF89E99A}" type="slidenum">
              <a:rPr lang="cs-CZ" altLang="cs-CZ" smtClean="0"/>
              <a:pPr/>
              <a:t>24</a:t>
            </a:fld>
            <a:endParaRPr lang="cs-CZ" altLang="cs-CZ"/>
          </a:p>
        </p:txBody>
      </p:sp>
    </p:spTree>
    <p:extLst>
      <p:ext uri="{BB962C8B-B14F-4D97-AF65-F5344CB8AC3E}">
        <p14:creationId xmlns:p14="http://schemas.microsoft.com/office/powerpoint/2010/main" val="138402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CF282D8-A059-4E38-9E03-BA1749B0D197}"/>
              </a:ext>
            </a:extLst>
          </p:cNvPr>
          <p:cNvSpPr/>
          <p:nvPr/>
        </p:nvSpPr>
        <p:spPr>
          <a:xfrm>
            <a:off x="0" y="0"/>
            <a:ext cx="9144000"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B4667F40-FE89-4880-8823-54170B3879FF}"/>
              </a:ext>
            </a:extLst>
          </p:cNvPr>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cs-CZ"/>
              <a:t>Kliknutím lze upravit styl.</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6" name="Date Placeholder 3">
            <a:extLst>
              <a:ext uri="{FF2B5EF4-FFF2-40B4-BE49-F238E27FC236}">
                <a16:creationId xmlns:a16="http://schemas.microsoft.com/office/drawing/2014/main" id="{243682DE-4676-4FCA-9CE3-5D89411C4798}"/>
              </a:ext>
            </a:extLst>
          </p:cNvPr>
          <p:cNvSpPr>
            <a:spLocks noGrp="1"/>
          </p:cNvSpPr>
          <p:nvPr>
            <p:ph type="dt" sz="half" idx="10"/>
          </p:nvPr>
        </p:nvSpPr>
        <p:spPr/>
        <p:txBody>
          <a:bodyPr/>
          <a:lstStyle>
            <a:lvl1pPr algn="l">
              <a:defRPr/>
            </a:lvl1pPr>
          </a:lstStyle>
          <a:p>
            <a:pPr>
              <a:defRPr/>
            </a:pPr>
            <a:fld id="{E7227116-306A-4E4B-A4C8-0EEA76BCBCB3}" type="datetime1">
              <a:rPr lang="cs-CZ"/>
              <a:pPr>
                <a:defRPr/>
              </a:pPr>
              <a:t>27.09.2023</a:t>
            </a:fld>
            <a:endParaRPr lang="cs-CZ" altLang="en-US"/>
          </a:p>
        </p:txBody>
      </p:sp>
      <p:sp>
        <p:nvSpPr>
          <p:cNvPr id="7" name="Footer Placeholder 4">
            <a:extLst>
              <a:ext uri="{FF2B5EF4-FFF2-40B4-BE49-F238E27FC236}">
                <a16:creationId xmlns:a16="http://schemas.microsoft.com/office/drawing/2014/main" id="{2BDF7B15-FE37-4ED2-BE4D-B0273C66B006}"/>
              </a:ext>
            </a:extLst>
          </p:cNvPr>
          <p:cNvSpPr>
            <a:spLocks noGrp="1"/>
          </p:cNvSpPr>
          <p:nvPr>
            <p:ph type="ftr" sz="quarter" idx="11"/>
          </p:nvPr>
        </p:nvSpPr>
        <p:spPr/>
        <p:txBody>
          <a:bodyPr/>
          <a:lstStyle>
            <a:lvl1pPr>
              <a:defRPr/>
            </a:lvl1pPr>
          </a:lstStyle>
          <a:p>
            <a:pPr>
              <a:defRPr/>
            </a:pPr>
            <a:endParaRPr lang="cs-CZ" altLang="en-US"/>
          </a:p>
        </p:txBody>
      </p:sp>
      <p:sp>
        <p:nvSpPr>
          <p:cNvPr id="8" name="Slide Number Placeholder 5">
            <a:extLst>
              <a:ext uri="{FF2B5EF4-FFF2-40B4-BE49-F238E27FC236}">
                <a16:creationId xmlns:a16="http://schemas.microsoft.com/office/drawing/2014/main" id="{D6899CF1-5AB2-4058-A0C4-D6117D8CFFDB}"/>
              </a:ext>
            </a:extLst>
          </p:cNvPr>
          <p:cNvSpPr>
            <a:spLocks noGrp="1"/>
          </p:cNvSpPr>
          <p:nvPr>
            <p:ph type="sldNum" sz="quarter" idx="12"/>
          </p:nvPr>
        </p:nvSpPr>
        <p:spPr/>
        <p:txBody>
          <a:bodyPr/>
          <a:lstStyle>
            <a:lvl1pPr>
              <a:defRPr/>
            </a:lvl1pPr>
          </a:lstStyle>
          <a:p>
            <a:fld id="{1AA242F3-2E57-4C6B-9310-0ED11B9BC854}" type="slidenum">
              <a:rPr lang="cs-CZ" altLang="en-US"/>
              <a:pPr/>
              <a:t>‹#›</a:t>
            </a:fld>
            <a:endParaRPr lang="cs-CZ" altLang="en-US"/>
          </a:p>
        </p:txBody>
      </p:sp>
    </p:spTree>
    <p:extLst>
      <p:ext uri="{BB962C8B-B14F-4D97-AF65-F5344CB8AC3E}">
        <p14:creationId xmlns:p14="http://schemas.microsoft.com/office/powerpoint/2010/main" val="193996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56A36B32-C1A3-478C-9249-55F8C96E3BD3}"/>
              </a:ext>
            </a:extLst>
          </p:cNvPr>
          <p:cNvSpPr>
            <a:spLocks noGrp="1"/>
          </p:cNvSpPr>
          <p:nvPr>
            <p:ph type="dt" sz="half" idx="10"/>
          </p:nvPr>
        </p:nvSpPr>
        <p:spPr/>
        <p:txBody>
          <a:bodyPr/>
          <a:lstStyle>
            <a:lvl1pPr>
              <a:defRPr/>
            </a:lvl1pPr>
          </a:lstStyle>
          <a:p>
            <a:pPr>
              <a:defRPr/>
            </a:pPr>
            <a:fld id="{42131471-C86A-482D-A443-7687691C7CFB}" type="datetime1">
              <a:rPr lang="cs-CZ"/>
              <a:pPr>
                <a:defRPr/>
              </a:pPr>
              <a:t>27.09.2023</a:t>
            </a:fld>
            <a:endParaRPr lang="cs-CZ" altLang="en-US"/>
          </a:p>
        </p:txBody>
      </p:sp>
      <p:sp>
        <p:nvSpPr>
          <p:cNvPr id="5" name="Footer Placeholder 4">
            <a:extLst>
              <a:ext uri="{FF2B5EF4-FFF2-40B4-BE49-F238E27FC236}">
                <a16:creationId xmlns:a16="http://schemas.microsoft.com/office/drawing/2014/main" id="{6B1C3B9B-EFE8-4A03-91E1-FEBE1E4F4A4F}"/>
              </a:ext>
            </a:extLst>
          </p:cNvPr>
          <p:cNvSpPr>
            <a:spLocks noGrp="1"/>
          </p:cNvSpPr>
          <p:nvPr>
            <p:ph type="ftr" sz="quarter" idx="11"/>
          </p:nvPr>
        </p:nvSpPr>
        <p:spPr/>
        <p:txBody>
          <a:bodyPr/>
          <a:lstStyle>
            <a:lvl1pPr>
              <a:defRPr/>
            </a:lvl1pPr>
          </a:lstStyle>
          <a:p>
            <a:pPr>
              <a:defRPr/>
            </a:pPr>
            <a:endParaRPr lang="cs-CZ" altLang="en-US"/>
          </a:p>
        </p:txBody>
      </p:sp>
      <p:sp>
        <p:nvSpPr>
          <p:cNvPr id="6" name="Slide Number Placeholder 5">
            <a:extLst>
              <a:ext uri="{FF2B5EF4-FFF2-40B4-BE49-F238E27FC236}">
                <a16:creationId xmlns:a16="http://schemas.microsoft.com/office/drawing/2014/main" id="{F58C3BFB-A2DB-4C15-AAB4-CF53E294418F}"/>
              </a:ext>
            </a:extLst>
          </p:cNvPr>
          <p:cNvSpPr>
            <a:spLocks noGrp="1"/>
          </p:cNvSpPr>
          <p:nvPr>
            <p:ph type="sldNum" sz="quarter" idx="12"/>
          </p:nvPr>
        </p:nvSpPr>
        <p:spPr/>
        <p:txBody>
          <a:bodyPr/>
          <a:lstStyle>
            <a:lvl1pPr>
              <a:defRPr/>
            </a:lvl1pPr>
          </a:lstStyle>
          <a:p>
            <a:fld id="{84B67DD6-DDD7-4245-A0B7-80A635689A39}" type="slidenum">
              <a:rPr lang="cs-CZ" altLang="en-US"/>
              <a:pPr/>
              <a:t>‹#›</a:t>
            </a:fld>
            <a:endParaRPr lang="cs-CZ" altLang="en-US"/>
          </a:p>
        </p:txBody>
      </p:sp>
    </p:spTree>
    <p:extLst>
      <p:ext uri="{BB962C8B-B14F-4D97-AF65-F5344CB8AC3E}">
        <p14:creationId xmlns:p14="http://schemas.microsoft.com/office/powerpoint/2010/main" val="244568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B3DC69B8-6108-4D44-98D5-8CB58A81F137}"/>
              </a:ext>
            </a:extLst>
          </p:cNvPr>
          <p:cNvCxnSpPr/>
          <p:nvPr/>
        </p:nvCxnSpPr>
        <p:spPr>
          <a:xfrm rot="5400000" flipV="1">
            <a:off x="7543800" y="173038"/>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93BF55C3-7ECF-46D7-ACA0-3600D91899C5}"/>
              </a:ext>
            </a:extLst>
          </p:cNvPr>
          <p:cNvSpPr>
            <a:spLocks noGrp="1"/>
          </p:cNvSpPr>
          <p:nvPr>
            <p:ph type="dt" sz="half" idx="10"/>
          </p:nvPr>
        </p:nvSpPr>
        <p:spPr/>
        <p:txBody>
          <a:bodyPr/>
          <a:lstStyle>
            <a:lvl1pPr>
              <a:defRPr/>
            </a:lvl1pPr>
          </a:lstStyle>
          <a:p>
            <a:pPr>
              <a:defRPr/>
            </a:pPr>
            <a:fld id="{A6DA92F3-7DED-43BA-BA83-67B5DA5B54EF}" type="datetime1">
              <a:rPr lang="cs-CZ"/>
              <a:pPr>
                <a:defRPr/>
              </a:pPr>
              <a:t>27.09.2023</a:t>
            </a:fld>
            <a:endParaRPr lang="cs-CZ" altLang="en-US"/>
          </a:p>
        </p:txBody>
      </p:sp>
      <p:sp>
        <p:nvSpPr>
          <p:cNvPr id="6" name="Footer Placeholder 4">
            <a:extLst>
              <a:ext uri="{FF2B5EF4-FFF2-40B4-BE49-F238E27FC236}">
                <a16:creationId xmlns:a16="http://schemas.microsoft.com/office/drawing/2014/main" id="{D20F7861-B263-4142-8249-98B353E061F7}"/>
              </a:ext>
            </a:extLst>
          </p:cNvPr>
          <p:cNvSpPr>
            <a:spLocks noGrp="1"/>
          </p:cNvSpPr>
          <p:nvPr>
            <p:ph type="ftr" sz="quarter" idx="11"/>
          </p:nvPr>
        </p:nvSpPr>
        <p:spPr/>
        <p:txBody>
          <a:bodyPr/>
          <a:lstStyle>
            <a:lvl1pPr>
              <a:defRPr/>
            </a:lvl1pPr>
          </a:lstStyle>
          <a:p>
            <a:pPr>
              <a:defRPr/>
            </a:pPr>
            <a:endParaRPr lang="cs-CZ" altLang="en-US"/>
          </a:p>
        </p:txBody>
      </p:sp>
      <p:sp>
        <p:nvSpPr>
          <p:cNvPr id="7" name="Slide Number Placeholder 5">
            <a:extLst>
              <a:ext uri="{FF2B5EF4-FFF2-40B4-BE49-F238E27FC236}">
                <a16:creationId xmlns:a16="http://schemas.microsoft.com/office/drawing/2014/main" id="{A3C5A33F-7871-4FC1-884B-C8E4E1FE2D3A}"/>
              </a:ext>
            </a:extLst>
          </p:cNvPr>
          <p:cNvSpPr>
            <a:spLocks noGrp="1"/>
          </p:cNvSpPr>
          <p:nvPr>
            <p:ph type="sldNum" sz="quarter" idx="12"/>
          </p:nvPr>
        </p:nvSpPr>
        <p:spPr/>
        <p:txBody>
          <a:bodyPr/>
          <a:lstStyle>
            <a:lvl1pPr>
              <a:defRPr/>
            </a:lvl1pPr>
          </a:lstStyle>
          <a:p>
            <a:fld id="{573B795B-B3FA-4BA6-A233-9C752CE654E9}" type="slidenum">
              <a:rPr lang="cs-CZ" altLang="en-US"/>
              <a:pPr/>
              <a:t>‹#›</a:t>
            </a:fld>
            <a:endParaRPr lang="cs-CZ" altLang="en-US"/>
          </a:p>
        </p:txBody>
      </p:sp>
    </p:spTree>
    <p:extLst>
      <p:ext uri="{BB962C8B-B14F-4D97-AF65-F5344CB8AC3E}">
        <p14:creationId xmlns:p14="http://schemas.microsoft.com/office/powerpoint/2010/main" val="360974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11929AFF-8D5D-477A-BE9B-ED696ABF8E04}"/>
              </a:ext>
            </a:extLst>
          </p:cNvPr>
          <p:cNvSpPr>
            <a:spLocks noGrp="1"/>
          </p:cNvSpPr>
          <p:nvPr>
            <p:ph type="dt" sz="half" idx="10"/>
          </p:nvPr>
        </p:nvSpPr>
        <p:spPr/>
        <p:txBody>
          <a:bodyPr/>
          <a:lstStyle>
            <a:lvl1pPr>
              <a:defRPr/>
            </a:lvl1pPr>
          </a:lstStyle>
          <a:p>
            <a:pPr>
              <a:defRPr/>
            </a:pPr>
            <a:fld id="{157F4FC3-20D4-470B-91D9-C9B7AB6C94BB}" type="datetime1">
              <a:rPr lang="cs-CZ"/>
              <a:pPr>
                <a:defRPr/>
              </a:pPr>
              <a:t>27.09.2023</a:t>
            </a:fld>
            <a:endParaRPr lang="cs-CZ" altLang="en-US"/>
          </a:p>
        </p:txBody>
      </p:sp>
      <p:sp>
        <p:nvSpPr>
          <p:cNvPr id="5" name="Footer Placeholder 4">
            <a:extLst>
              <a:ext uri="{FF2B5EF4-FFF2-40B4-BE49-F238E27FC236}">
                <a16:creationId xmlns:a16="http://schemas.microsoft.com/office/drawing/2014/main" id="{C682D419-5392-42A7-944C-40A98226F567}"/>
              </a:ext>
            </a:extLst>
          </p:cNvPr>
          <p:cNvSpPr>
            <a:spLocks noGrp="1"/>
          </p:cNvSpPr>
          <p:nvPr>
            <p:ph type="ftr" sz="quarter" idx="11"/>
          </p:nvPr>
        </p:nvSpPr>
        <p:spPr/>
        <p:txBody>
          <a:bodyPr/>
          <a:lstStyle>
            <a:lvl1pPr>
              <a:defRPr/>
            </a:lvl1pPr>
          </a:lstStyle>
          <a:p>
            <a:pPr>
              <a:defRPr/>
            </a:pPr>
            <a:endParaRPr lang="cs-CZ" altLang="en-US"/>
          </a:p>
        </p:txBody>
      </p:sp>
      <p:sp>
        <p:nvSpPr>
          <p:cNvPr id="6" name="Slide Number Placeholder 5">
            <a:extLst>
              <a:ext uri="{FF2B5EF4-FFF2-40B4-BE49-F238E27FC236}">
                <a16:creationId xmlns:a16="http://schemas.microsoft.com/office/drawing/2014/main" id="{FA365BF5-6E67-45E9-AF8F-39FF94C9502F}"/>
              </a:ext>
            </a:extLst>
          </p:cNvPr>
          <p:cNvSpPr>
            <a:spLocks noGrp="1"/>
          </p:cNvSpPr>
          <p:nvPr>
            <p:ph type="sldNum" sz="quarter" idx="12"/>
          </p:nvPr>
        </p:nvSpPr>
        <p:spPr/>
        <p:txBody>
          <a:bodyPr/>
          <a:lstStyle>
            <a:lvl1pPr>
              <a:defRPr/>
            </a:lvl1pPr>
          </a:lstStyle>
          <a:p>
            <a:fld id="{D25D2621-9FB1-40BC-8CC0-0311E61EFB02}" type="slidenum">
              <a:rPr lang="cs-CZ" altLang="en-US"/>
              <a:pPr/>
              <a:t>‹#›</a:t>
            </a:fld>
            <a:endParaRPr lang="cs-CZ" altLang="en-US"/>
          </a:p>
        </p:txBody>
      </p:sp>
    </p:spTree>
    <p:extLst>
      <p:ext uri="{BB962C8B-B14F-4D97-AF65-F5344CB8AC3E}">
        <p14:creationId xmlns:p14="http://schemas.microsoft.com/office/powerpoint/2010/main" val="29913636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3324F28-3C48-406A-80F9-FB650BDE7CF1}"/>
              </a:ext>
            </a:extLst>
          </p:cNvPr>
          <p:cNvSpPr/>
          <p:nvPr/>
        </p:nvSpPr>
        <p:spPr>
          <a:xfrm>
            <a:off x="0" y="0"/>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AD65669F-6D46-4F88-9ACD-0FA6F7C32D66}"/>
              </a:ext>
            </a:extLst>
          </p:cNvPr>
          <p:cNvCxnSpPr/>
          <p:nvPr/>
        </p:nvCxnSpPr>
        <p:spPr>
          <a:xfrm flipV="1">
            <a:off x="6289675"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cs-CZ"/>
              <a:t>Kliknutím lze upravit styl.</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cs-CZ"/>
              <a:t>Upravte styly předlohy textu.</a:t>
            </a:r>
          </a:p>
        </p:txBody>
      </p:sp>
      <p:sp>
        <p:nvSpPr>
          <p:cNvPr id="6" name="Date Placeholder 3">
            <a:extLst>
              <a:ext uri="{FF2B5EF4-FFF2-40B4-BE49-F238E27FC236}">
                <a16:creationId xmlns:a16="http://schemas.microsoft.com/office/drawing/2014/main" id="{D2AD8A9B-3F10-4043-9123-57F8B520F909}"/>
              </a:ext>
            </a:extLst>
          </p:cNvPr>
          <p:cNvSpPr>
            <a:spLocks noGrp="1"/>
          </p:cNvSpPr>
          <p:nvPr>
            <p:ph type="dt" sz="half" idx="10"/>
          </p:nvPr>
        </p:nvSpPr>
        <p:spPr/>
        <p:txBody>
          <a:bodyPr/>
          <a:lstStyle>
            <a:lvl1pPr>
              <a:defRPr/>
            </a:lvl1pPr>
          </a:lstStyle>
          <a:p>
            <a:pPr>
              <a:defRPr/>
            </a:pPr>
            <a:fld id="{42DD1266-1CAD-4B45-8CFF-D778B971F713}" type="datetime1">
              <a:rPr lang="cs-CZ"/>
              <a:pPr>
                <a:defRPr/>
              </a:pPr>
              <a:t>27.09.2023</a:t>
            </a:fld>
            <a:endParaRPr lang="cs-CZ" altLang="en-US"/>
          </a:p>
        </p:txBody>
      </p:sp>
      <p:sp>
        <p:nvSpPr>
          <p:cNvPr id="7" name="Footer Placeholder 4">
            <a:extLst>
              <a:ext uri="{FF2B5EF4-FFF2-40B4-BE49-F238E27FC236}">
                <a16:creationId xmlns:a16="http://schemas.microsoft.com/office/drawing/2014/main" id="{2A567B70-D656-46A4-A72E-4022541207F8}"/>
              </a:ext>
            </a:extLst>
          </p:cNvPr>
          <p:cNvSpPr>
            <a:spLocks noGrp="1"/>
          </p:cNvSpPr>
          <p:nvPr>
            <p:ph type="ftr" sz="quarter" idx="11"/>
          </p:nvPr>
        </p:nvSpPr>
        <p:spPr/>
        <p:txBody>
          <a:bodyPr/>
          <a:lstStyle>
            <a:lvl1pPr>
              <a:defRPr/>
            </a:lvl1pPr>
          </a:lstStyle>
          <a:p>
            <a:pPr>
              <a:defRPr/>
            </a:pPr>
            <a:endParaRPr lang="cs-CZ" altLang="en-US"/>
          </a:p>
        </p:txBody>
      </p:sp>
      <p:sp>
        <p:nvSpPr>
          <p:cNvPr id="8" name="Slide Number Placeholder 5">
            <a:extLst>
              <a:ext uri="{FF2B5EF4-FFF2-40B4-BE49-F238E27FC236}">
                <a16:creationId xmlns:a16="http://schemas.microsoft.com/office/drawing/2014/main" id="{970F620C-A1B6-484F-BD15-D27371F9B1CB}"/>
              </a:ext>
            </a:extLst>
          </p:cNvPr>
          <p:cNvSpPr>
            <a:spLocks noGrp="1"/>
          </p:cNvSpPr>
          <p:nvPr>
            <p:ph type="sldNum" sz="quarter" idx="12"/>
          </p:nvPr>
        </p:nvSpPr>
        <p:spPr/>
        <p:txBody>
          <a:bodyPr/>
          <a:lstStyle>
            <a:lvl1pPr>
              <a:defRPr/>
            </a:lvl1pPr>
          </a:lstStyle>
          <a:p>
            <a:fld id="{FDE2CD6B-4DBE-47F2-B9A6-75A9752214A5}" type="slidenum">
              <a:rPr lang="cs-CZ" altLang="en-US"/>
              <a:pPr/>
              <a:t>‹#›</a:t>
            </a:fld>
            <a:endParaRPr lang="cs-CZ" altLang="en-US"/>
          </a:p>
        </p:txBody>
      </p:sp>
    </p:spTree>
    <p:extLst>
      <p:ext uri="{BB962C8B-B14F-4D97-AF65-F5344CB8AC3E}">
        <p14:creationId xmlns:p14="http://schemas.microsoft.com/office/powerpoint/2010/main" val="314390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B5696F80-0F98-4A5E-9208-63F569835A8A}"/>
              </a:ext>
            </a:extLst>
          </p:cNvPr>
          <p:cNvSpPr>
            <a:spLocks noGrp="1"/>
          </p:cNvSpPr>
          <p:nvPr>
            <p:ph type="dt" sz="half" idx="10"/>
          </p:nvPr>
        </p:nvSpPr>
        <p:spPr/>
        <p:txBody>
          <a:bodyPr/>
          <a:lstStyle>
            <a:lvl1pPr>
              <a:defRPr/>
            </a:lvl1pPr>
          </a:lstStyle>
          <a:p>
            <a:pPr>
              <a:defRPr/>
            </a:pPr>
            <a:fld id="{B563E1A2-DF0D-4BA5-ACE5-9E31DB7D939F}" type="datetime1">
              <a:rPr lang="cs-CZ"/>
              <a:pPr>
                <a:defRPr/>
              </a:pPr>
              <a:t>27.09.2023</a:t>
            </a:fld>
            <a:endParaRPr lang="cs-CZ" altLang="en-US"/>
          </a:p>
        </p:txBody>
      </p:sp>
      <p:sp>
        <p:nvSpPr>
          <p:cNvPr id="6" name="Footer Placeholder 4">
            <a:extLst>
              <a:ext uri="{FF2B5EF4-FFF2-40B4-BE49-F238E27FC236}">
                <a16:creationId xmlns:a16="http://schemas.microsoft.com/office/drawing/2014/main" id="{B6BFC1B0-8814-474F-B8AE-9FCD5E38E364}"/>
              </a:ext>
            </a:extLst>
          </p:cNvPr>
          <p:cNvSpPr>
            <a:spLocks noGrp="1"/>
          </p:cNvSpPr>
          <p:nvPr>
            <p:ph type="ftr" sz="quarter" idx="11"/>
          </p:nvPr>
        </p:nvSpPr>
        <p:spPr/>
        <p:txBody>
          <a:bodyPr/>
          <a:lstStyle>
            <a:lvl1pPr>
              <a:defRPr/>
            </a:lvl1pPr>
          </a:lstStyle>
          <a:p>
            <a:pPr>
              <a:defRPr/>
            </a:pPr>
            <a:endParaRPr lang="cs-CZ" altLang="en-US"/>
          </a:p>
        </p:txBody>
      </p:sp>
      <p:sp>
        <p:nvSpPr>
          <p:cNvPr id="7" name="Slide Number Placeholder 5">
            <a:extLst>
              <a:ext uri="{FF2B5EF4-FFF2-40B4-BE49-F238E27FC236}">
                <a16:creationId xmlns:a16="http://schemas.microsoft.com/office/drawing/2014/main" id="{CCC45AE9-5860-46FE-942B-2CDCC836535C}"/>
              </a:ext>
            </a:extLst>
          </p:cNvPr>
          <p:cNvSpPr>
            <a:spLocks noGrp="1"/>
          </p:cNvSpPr>
          <p:nvPr>
            <p:ph type="sldNum" sz="quarter" idx="12"/>
          </p:nvPr>
        </p:nvSpPr>
        <p:spPr/>
        <p:txBody>
          <a:bodyPr/>
          <a:lstStyle>
            <a:lvl1pPr>
              <a:defRPr/>
            </a:lvl1pPr>
          </a:lstStyle>
          <a:p>
            <a:fld id="{50E0361A-F69E-45EA-A4E7-46BC8373273D}" type="slidenum">
              <a:rPr lang="cs-CZ" altLang="en-US"/>
              <a:pPr/>
              <a:t>‹#›</a:t>
            </a:fld>
            <a:endParaRPr lang="cs-CZ" altLang="en-US"/>
          </a:p>
        </p:txBody>
      </p:sp>
    </p:spTree>
    <p:extLst>
      <p:ext uri="{BB962C8B-B14F-4D97-AF65-F5344CB8AC3E}">
        <p14:creationId xmlns:p14="http://schemas.microsoft.com/office/powerpoint/2010/main" val="37361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cs-CZ"/>
              <a:t>Kliknutím lze upravit styl.</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4" name="Content Placeholder 3"/>
          <p:cNvSpPr>
            <a:spLocks noGrp="1"/>
          </p:cNvSpPr>
          <p:nvPr>
            <p:ph sz="half" idx="2"/>
          </p:nvPr>
        </p:nvSpPr>
        <p:spPr>
          <a:xfrm>
            <a:off x="768096" y="2967788"/>
            <a:ext cx="356616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6" name="Content Placeholder 5"/>
          <p:cNvSpPr>
            <a:spLocks noGrp="1"/>
          </p:cNvSpPr>
          <p:nvPr>
            <p:ph sz="quarter" idx="4"/>
          </p:nvPr>
        </p:nvSpPr>
        <p:spPr>
          <a:xfrm>
            <a:off x="4491990" y="2967788"/>
            <a:ext cx="356616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05BB8629-E8E5-4D60-9177-55A29221D00F}"/>
              </a:ext>
            </a:extLst>
          </p:cNvPr>
          <p:cNvSpPr>
            <a:spLocks noGrp="1"/>
          </p:cNvSpPr>
          <p:nvPr>
            <p:ph type="dt" sz="half" idx="10"/>
          </p:nvPr>
        </p:nvSpPr>
        <p:spPr/>
        <p:txBody>
          <a:bodyPr/>
          <a:lstStyle>
            <a:lvl1pPr>
              <a:defRPr/>
            </a:lvl1pPr>
          </a:lstStyle>
          <a:p>
            <a:pPr>
              <a:defRPr/>
            </a:pPr>
            <a:fld id="{5861FC15-E7A4-4322-9A89-E449F534BFEC}" type="datetime1">
              <a:rPr lang="cs-CZ"/>
              <a:pPr>
                <a:defRPr/>
              </a:pPr>
              <a:t>27.09.2023</a:t>
            </a:fld>
            <a:endParaRPr lang="cs-CZ" altLang="en-US"/>
          </a:p>
        </p:txBody>
      </p:sp>
      <p:sp>
        <p:nvSpPr>
          <p:cNvPr id="8" name="Footer Placeholder 4">
            <a:extLst>
              <a:ext uri="{FF2B5EF4-FFF2-40B4-BE49-F238E27FC236}">
                <a16:creationId xmlns:a16="http://schemas.microsoft.com/office/drawing/2014/main" id="{04948665-569C-4AF7-A4B0-4303A0FE37B8}"/>
              </a:ext>
            </a:extLst>
          </p:cNvPr>
          <p:cNvSpPr>
            <a:spLocks noGrp="1"/>
          </p:cNvSpPr>
          <p:nvPr>
            <p:ph type="ftr" sz="quarter" idx="11"/>
          </p:nvPr>
        </p:nvSpPr>
        <p:spPr/>
        <p:txBody>
          <a:bodyPr/>
          <a:lstStyle>
            <a:lvl1pPr>
              <a:defRPr/>
            </a:lvl1pPr>
          </a:lstStyle>
          <a:p>
            <a:pPr>
              <a:defRPr/>
            </a:pPr>
            <a:endParaRPr lang="cs-CZ" altLang="en-US"/>
          </a:p>
        </p:txBody>
      </p:sp>
      <p:sp>
        <p:nvSpPr>
          <p:cNvPr id="9" name="Slide Number Placeholder 5">
            <a:extLst>
              <a:ext uri="{FF2B5EF4-FFF2-40B4-BE49-F238E27FC236}">
                <a16:creationId xmlns:a16="http://schemas.microsoft.com/office/drawing/2014/main" id="{5EFEC61E-79AA-4204-9D25-C1A2476D3FDE}"/>
              </a:ext>
            </a:extLst>
          </p:cNvPr>
          <p:cNvSpPr>
            <a:spLocks noGrp="1"/>
          </p:cNvSpPr>
          <p:nvPr>
            <p:ph type="sldNum" sz="quarter" idx="12"/>
          </p:nvPr>
        </p:nvSpPr>
        <p:spPr/>
        <p:txBody>
          <a:bodyPr/>
          <a:lstStyle>
            <a:lvl1pPr>
              <a:defRPr/>
            </a:lvl1pPr>
          </a:lstStyle>
          <a:p>
            <a:fld id="{A2842A76-0E35-490A-A903-0195CD4D306C}" type="slidenum">
              <a:rPr lang="cs-CZ" altLang="en-US"/>
              <a:pPr/>
              <a:t>‹#›</a:t>
            </a:fld>
            <a:endParaRPr lang="cs-CZ" altLang="en-US"/>
          </a:p>
        </p:txBody>
      </p:sp>
    </p:spTree>
    <p:extLst>
      <p:ext uri="{BB962C8B-B14F-4D97-AF65-F5344CB8AC3E}">
        <p14:creationId xmlns:p14="http://schemas.microsoft.com/office/powerpoint/2010/main" val="266864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126B2222-6E4A-411C-BD43-E766E5B0292D}"/>
              </a:ext>
            </a:extLst>
          </p:cNvPr>
          <p:cNvSpPr>
            <a:spLocks noGrp="1"/>
          </p:cNvSpPr>
          <p:nvPr>
            <p:ph type="dt" sz="half" idx="10"/>
          </p:nvPr>
        </p:nvSpPr>
        <p:spPr/>
        <p:txBody>
          <a:bodyPr/>
          <a:lstStyle>
            <a:lvl1pPr>
              <a:defRPr/>
            </a:lvl1pPr>
          </a:lstStyle>
          <a:p>
            <a:pPr>
              <a:defRPr/>
            </a:pPr>
            <a:fld id="{D0E3ECAC-3F67-4581-8E84-2F4C47BC1026}" type="datetime1">
              <a:rPr lang="cs-CZ"/>
              <a:pPr>
                <a:defRPr/>
              </a:pPr>
              <a:t>27.09.2023</a:t>
            </a:fld>
            <a:endParaRPr lang="cs-CZ" altLang="en-US"/>
          </a:p>
        </p:txBody>
      </p:sp>
      <p:sp>
        <p:nvSpPr>
          <p:cNvPr id="4" name="Footer Placeholder 4">
            <a:extLst>
              <a:ext uri="{FF2B5EF4-FFF2-40B4-BE49-F238E27FC236}">
                <a16:creationId xmlns:a16="http://schemas.microsoft.com/office/drawing/2014/main" id="{C6B9348E-0CC8-4E0C-8570-0ED1F67410D2}"/>
              </a:ext>
            </a:extLst>
          </p:cNvPr>
          <p:cNvSpPr>
            <a:spLocks noGrp="1"/>
          </p:cNvSpPr>
          <p:nvPr>
            <p:ph type="ftr" sz="quarter" idx="11"/>
          </p:nvPr>
        </p:nvSpPr>
        <p:spPr/>
        <p:txBody>
          <a:bodyPr/>
          <a:lstStyle>
            <a:lvl1pPr>
              <a:defRPr/>
            </a:lvl1pPr>
          </a:lstStyle>
          <a:p>
            <a:pPr>
              <a:defRPr/>
            </a:pPr>
            <a:endParaRPr lang="cs-CZ" altLang="en-US"/>
          </a:p>
        </p:txBody>
      </p:sp>
      <p:sp>
        <p:nvSpPr>
          <p:cNvPr id="5" name="Slide Number Placeholder 5">
            <a:extLst>
              <a:ext uri="{FF2B5EF4-FFF2-40B4-BE49-F238E27FC236}">
                <a16:creationId xmlns:a16="http://schemas.microsoft.com/office/drawing/2014/main" id="{2747E4FB-BD9B-4AE4-82B0-2F0A05DFE209}"/>
              </a:ext>
            </a:extLst>
          </p:cNvPr>
          <p:cNvSpPr>
            <a:spLocks noGrp="1"/>
          </p:cNvSpPr>
          <p:nvPr>
            <p:ph type="sldNum" sz="quarter" idx="12"/>
          </p:nvPr>
        </p:nvSpPr>
        <p:spPr/>
        <p:txBody>
          <a:bodyPr/>
          <a:lstStyle>
            <a:lvl1pPr>
              <a:defRPr/>
            </a:lvl1pPr>
          </a:lstStyle>
          <a:p>
            <a:fld id="{985C826C-5A86-44C6-AEB5-F8BBBDFD2821}" type="slidenum">
              <a:rPr lang="cs-CZ" altLang="en-US"/>
              <a:pPr/>
              <a:t>‹#›</a:t>
            </a:fld>
            <a:endParaRPr lang="cs-CZ" altLang="en-US"/>
          </a:p>
        </p:txBody>
      </p:sp>
    </p:spTree>
    <p:extLst>
      <p:ext uri="{BB962C8B-B14F-4D97-AF65-F5344CB8AC3E}">
        <p14:creationId xmlns:p14="http://schemas.microsoft.com/office/powerpoint/2010/main" val="392875641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ED5F34-24D7-4122-99EA-8DCE960191C2}"/>
              </a:ext>
            </a:extLst>
          </p:cNvPr>
          <p:cNvSpPr>
            <a:spLocks noGrp="1"/>
          </p:cNvSpPr>
          <p:nvPr>
            <p:ph type="dt" sz="half" idx="10"/>
          </p:nvPr>
        </p:nvSpPr>
        <p:spPr/>
        <p:txBody>
          <a:bodyPr/>
          <a:lstStyle>
            <a:lvl1pPr>
              <a:defRPr/>
            </a:lvl1pPr>
          </a:lstStyle>
          <a:p>
            <a:pPr>
              <a:defRPr/>
            </a:pPr>
            <a:fld id="{BE06771F-7F65-4B57-92D9-308C8779DD05}" type="datetime1">
              <a:rPr lang="cs-CZ"/>
              <a:pPr>
                <a:defRPr/>
              </a:pPr>
              <a:t>27.09.2023</a:t>
            </a:fld>
            <a:endParaRPr lang="cs-CZ" altLang="en-US"/>
          </a:p>
        </p:txBody>
      </p:sp>
      <p:sp>
        <p:nvSpPr>
          <p:cNvPr id="3" name="Footer Placeholder 2">
            <a:extLst>
              <a:ext uri="{FF2B5EF4-FFF2-40B4-BE49-F238E27FC236}">
                <a16:creationId xmlns:a16="http://schemas.microsoft.com/office/drawing/2014/main" id="{772ECAFD-21DE-4EEC-A1BD-6AFDF8E4AE4A}"/>
              </a:ext>
            </a:extLst>
          </p:cNvPr>
          <p:cNvSpPr>
            <a:spLocks noGrp="1"/>
          </p:cNvSpPr>
          <p:nvPr>
            <p:ph type="ftr" sz="quarter" idx="11"/>
          </p:nvPr>
        </p:nvSpPr>
        <p:spPr/>
        <p:txBody>
          <a:bodyPr/>
          <a:lstStyle>
            <a:lvl1pPr>
              <a:defRPr/>
            </a:lvl1pPr>
          </a:lstStyle>
          <a:p>
            <a:pPr>
              <a:defRPr/>
            </a:pPr>
            <a:endParaRPr lang="cs-CZ" altLang="en-US"/>
          </a:p>
        </p:txBody>
      </p:sp>
      <p:sp>
        <p:nvSpPr>
          <p:cNvPr id="4" name="Slide Number Placeholder 3">
            <a:extLst>
              <a:ext uri="{FF2B5EF4-FFF2-40B4-BE49-F238E27FC236}">
                <a16:creationId xmlns:a16="http://schemas.microsoft.com/office/drawing/2014/main" id="{D24DA762-2BF9-483C-8F86-59DFA6DD1AD3}"/>
              </a:ext>
            </a:extLst>
          </p:cNvPr>
          <p:cNvSpPr>
            <a:spLocks noGrp="1"/>
          </p:cNvSpPr>
          <p:nvPr>
            <p:ph type="sldNum" sz="quarter" idx="12"/>
          </p:nvPr>
        </p:nvSpPr>
        <p:spPr/>
        <p:txBody>
          <a:bodyPr/>
          <a:lstStyle>
            <a:lvl1pPr>
              <a:defRPr/>
            </a:lvl1pPr>
          </a:lstStyle>
          <a:p>
            <a:fld id="{C24923DF-A483-4F44-A99F-34967ADA15CE}" type="slidenum">
              <a:rPr lang="cs-CZ" altLang="en-US"/>
              <a:pPr/>
              <a:t>‹#›</a:t>
            </a:fld>
            <a:endParaRPr lang="cs-CZ" altLang="en-US"/>
          </a:p>
        </p:txBody>
      </p:sp>
    </p:spTree>
    <p:extLst>
      <p:ext uri="{BB962C8B-B14F-4D97-AF65-F5344CB8AC3E}">
        <p14:creationId xmlns:p14="http://schemas.microsoft.com/office/powerpoint/2010/main" val="88437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cs-CZ"/>
              <a:t>Kliknutím lze upravit styl.</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cs-CZ"/>
              <a:t>Upravte styly předlohy textu.</a:t>
            </a:r>
          </a:p>
        </p:txBody>
      </p:sp>
      <p:sp>
        <p:nvSpPr>
          <p:cNvPr id="5" name="Date Placeholder 3">
            <a:extLst>
              <a:ext uri="{FF2B5EF4-FFF2-40B4-BE49-F238E27FC236}">
                <a16:creationId xmlns:a16="http://schemas.microsoft.com/office/drawing/2014/main" id="{39615D23-BCAD-4E4F-9AEE-2AC8F940AB8F}"/>
              </a:ext>
            </a:extLst>
          </p:cNvPr>
          <p:cNvSpPr>
            <a:spLocks noGrp="1"/>
          </p:cNvSpPr>
          <p:nvPr>
            <p:ph type="dt" sz="half" idx="10"/>
          </p:nvPr>
        </p:nvSpPr>
        <p:spPr/>
        <p:txBody>
          <a:bodyPr/>
          <a:lstStyle>
            <a:lvl1pPr>
              <a:defRPr/>
            </a:lvl1pPr>
          </a:lstStyle>
          <a:p>
            <a:pPr>
              <a:defRPr/>
            </a:pPr>
            <a:fld id="{DA947E0F-DE5D-4CC8-AE47-A4749CB34D9C}" type="datetime1">
              <a:rPr lang="cs-CZ"/>
              <a:pPr>
                <a:defRPr/>
              </a:pPr>
              <a:t>27.09.2023</a:t>
            </a:fld>
            <a:endParaRPr lang="cs-CZ" altLang="en-US"/>
          </a:p>
        </p:txBody>
      </p:sp>
      <p:sp>
        <p:nvSpPr>
          <p:cNvPr id="6" name="Footer Placeholder 4">
            <a:extLst>
              <a:ext uri="{FF2B5EF4-FFF2-40B4-BE49-F238E27FC236}">
                <a16:creationId xmlns:a16="http://schemas.microsoft.com/office/drawing/2014/main" id="{7F8F2517-4580-476F-A9D1-919517877309}"/>
              </a:ext>
            </a:extLst>
          </p:cNvPr>
          <p:cNvSpPr>
            <a:spLocks noGrp="1"/>
          </p:cNvSpPr>
          <p:nvPr>
            <p:ph type="ftr" sz="quarter" idx="11"/>
          </p:nvPr>
        </p:nvSpPr>
        <p:spPr/>
        <p:txBody>
          <a:bodyPr/>
          <a:lstStyle>
            <a:lvl1pPr>
              <a:defRPr/>
            </a:lvl1pPr>
          </a:lstStyle>
          <a:p>
            <a:pPr>
              <a:defRPr/>
            </a:pPr>
            <a:endParaRPr lang="cs-CZ" altLang="en-US"/>
          </a:p>
        </p:txBody>
      </p:sp>
      <p:sp>
        <p:nvSpPr>
          <p:cNvPr id="7" name="Slide Number Placeholder 5">
            <a:extLst>
              <a:ext uri="{FF2B5EF4-FFF2-40B4-BE49-F238E27FC236}">
                <a16:creationId xmlns:a16="http://schemas.microsoft.com/office/drawing/2014/main" id="{EF3D3BA4-87E8-46E5-8F29-B3BF8B71331D}"/>
              </a:ext>
            </a:extLst>
          </p:cNvPr>
          <p:cNvSpPr>
            <a:spLocks noGrp="1"/>
          </p:cNvSpPr>
          <p:nvPr>
            <p:ph type="sldNum" sz="quarter" idx="12"/>
          </p:nvPr>
        </p:nvSpPr>
        <p:spPr/>
        <p:txBody>
          <a:bodyPr/>
          <a:lstStyle>
            <a:lvl1pPr>
              <a:defRPr/>
            </a:lvl1pPr>
          </a:lstStyle>
          <a:p>
            <a:fld id="{B6062CF9-8236-4B95-93A7-EC61983EFD93}" type="slidenum">
              <a:rPr lang="cs-CZ" altLang="en-US"/>
              <a:pPr/>
              <a:t>‹#›</a:t>
            </a:fld>
            <a:endParaRPr lang="cs-CZ" altLang="en-US"/>
          </a:p>
        </p:txBody>
      </p:sp>
    </p:spTree>
    <p:extLst>
      <p:ext uri="{BB962C8B-B14F-4D97-AF65-F5344CB8AC3E}">
        <p14:creationId xmlns:p14="http://schemas.microsoft.com/office/powerpoint/2010/main" val="297393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cxnSp>
        <p:nvCxnSpPr>
          <p:cNvPr id="5" name="Straight Connector 8">
            <a:extLst>
              <a:ext uri="{FF2B5EF4-FFF2-40B4-BE49-F238E27FC236}">
                <a16:creationId xmlns:a16="http://schemas.microsoft.com/office/drawing/2014/main" id="{C27DE166-D313-4DB4-8ABC-36CFBCCECBEF}"/>
              </a:ext>
            </a:extLst>
          </p:cNvPr>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6" name="Date Placeholder 4">
            <a:extLst>
              <a:ext uri="{FF2B5EF4-FFF2-40B4-BE49-F238E27FC236}">
                <a16:creationId xmlns:a16="http://schemas.microsoft.com/office/drawing/2014/main" id="{B85A6816-F59E-438B-98BD-5378838CA9DC}"/>
              </a:ext>
            </a:extLst>
          </p:cNvPr>
          <p:cNvSpPr>
            <a:spLocks noGrp="1"/>
          </p:cNvSpPr>
          <p:nvPr>
            <p:ph type="dt" sz="half" idx="10"/>
          </p:nvPr>
        </p:nvSpPr>
        <p:spPr/>
        <p:txBody>
          <a:bodyPr/>
          <a:lstStyle>
            <a:lvl1pPr>
              <a:defRPr/>
            </a:lvl1pPr>
          </a:lstStyle>
          <a:p>
            <a:pPr>
              <a:defRPr/>
            </a:pPr>
            <a:fld id="{1D777FAF-E831-4226-9607-3F0A2603F16A}" type="datetime1">
              <a:rPr lang="cs-CZ"/>
              <a:pPr>
                <a:defRPr/>
              </a:pPr>
              <a:t>27.09.2023</a:t>
            </a:fld>
            <a:endParaRPr lang="cs-CZ" altLang="en-US"/>
          </a:p>
        </p:txBody>
      </p:sp>
      <p:sp>
        <p:nvSpPr>
          <p:cNvPr id="7" name="Footer Placeholder 5">
            <a:extLst>
              <a:ext uri="{FF2B5EF4-FFF2-40B4-BE49-F238E27FC236}">
                <a16:creationId xmlns:a16="http://schemas.microsoft.com/office/drawing/2014/main" id="{448BC6A7-A5A7-42D0-8EBE-58E9C7D19449}"/>
              </a:ext>
            </a:extLst>
          </p:cNvPr>
          <p:cNvSpPr>
            <a:spLocks noGrp="1"/>
          </p:cNvSpPr>
          <p:nvPr>
            <p:ph type="ftr" sz="quarter" idx="11"/>
          </p:nvPr>
        </p:nvSpPr>
        <p:spPr/>
        <p:txBody>
          <a:bodyPr/>
          <a:lstStyle>
            <a:lvl1pPr>
              <a:defRPr/>
            </a:lvl1pPr>
          </a:lstStyle>
          <a:p>
            <a:pPr>
              <a:defRPr/>
            </a:pPr>
            <a:endParaRPr lang="cs-CZ" altLang="en-US"/>
          </a:p>
        </p:txBody>
      </p:sp>
      <p:sp>
        <p:nvSpPr>
          <p:cNvPr id="8" name="Slide Number Placeholder 6">
            <a:extLst>
              <a:ext uri="{FF2B5EF4-FFF2-40B4-BE49-F238E27FC236}">
                <a16:creationId xmlns:a16="http://schemas.microsoft.com/office/drawing/2014/main" id="{4553144D-7839-4BB9-B82A-8A7F9897F9DC}"/>
              </a:ext>
            </a:extLst>
          </p:cNvPr>
          <p:cNvSpPr>
            <a:spLocks noGrp="1"/>
          </p:cNvSpPr>
          <p:nvPr>
            <p:ph type="sldNum" sz="quarter" idx="12"/>
          </p:nvPr>
        </p:nvSpPr>
        <p:spPr/>
        <p:txBody>
          <a:bodyPr/>
          <a:lstStyle>
            <a:lvl1pPr>
              <a:defRPr/>
            </a:lvl1pPr>
          </a:lstStyle>
          <a:p>
            <a:fld id="{CE8F101E-44BF-4333-A0CA-9170D9A59C02}" type="slidenum">
              <a:rPr lang="cs-CZ" altLang="en-US"/>
              <a:pPr/>
              <a:t>‹#›</a:t>
            </a:fld>
            <a:endParaRPr lang="cs-CZ" altLang="en-US"/>
          </a:p>
        </p:txBody>
      </p:sp>
    </p:spTree>
    <p:extLst>
      <p:ext uri="{BB962C8B-B14F-4D97-AF65-F5344CB8AC3E}">
        <p14:creationId xmlns:p14="http://schemas.microsoft.com/office/powerpoint/2010/main" val="332410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5230FC-E942-41CA-8145-8E12FD99B78A}"/>
              </a:ext>
            </a:extLst>
          </p:cNvPr>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1027" name="Text Placeholder 2">
            <a:extLst>
              <a:ext uri="{FF2B5EF4-FFF2-40B4-BE49-F238E27FC236}">
                <a16:creationId xmlns:a16="http://schemas.microsoft.com/office/drawing/2014/main" id="{8F739A1B-D971-418B-99AA-9D234280D19D}"/>
              </a:ext>
            </a:extLst>
          </p:cNvPr>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cs-CZ" altLang="cs-CZ"/>
              <a:t>Upravte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a:extLst>
              <a:ext uri="{FF2B5EF4-FFF2-40B4-BE49-F238E27FC236}">
                <a16:creationId xmlns:a16="http://schemas.microsoft.com/office/drawing/2014/main" id="{7B3251E0-6B3D-4B9B-855D-F29DCC1A76F8}"/>
              </a:ext>
            </a:extLst>
          </p:cNvPr>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fld id="{4453751A-2A2F-41AB-A4DA-7A91F6DF1797}" type="datetime1">
              <a:rPr lang="cs-CZ"/>
              <a:pPr>
                <a:defRPr/>
              </a:pPr>
              <a:t>27.09.2023</a:t>
            </a:fld>
            <a:endParaRPr lang="cs-CZ" altLang="en-US"/>
          </a:p>
        </p:txBody>
      </p:sp>
      <p:sp>
        <p:nvSpPr>
          <p:cNvPr id="5" name="Footer Placeholder 4">
            <a:extLst>
              <a:ext uri="{FF2B5EF4-FFF2-40B4-BE49-F238E27FC236}">
                <a16:creationId xmlns:a16="http://schemas.microsoft.com/office/drawing/2014/main" id="{0A7ED616-5137-4B81-952B-4B9C9F5146E8}"/>
              </a:ext>
            </a:extLst>
          </p:cNvPr>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cs-CZ" altLang="en-US"/>
          </a:p>
        </p:txBody>
      </p:sp>
      <p:sp>
        <p:nvSpPr>
          <p:cNvPr id="6" name="Slide Number Placeholder 5">
            <a:extLst>
              <a:ext uri="{FF2B5EF4-FFF2-40B4-BE49-F238E27FC236}">
                <a16:creationId xmlns:a16="http://schemas.microsoft.com/office/drawing/2014/main" id="{FA5044B0-1318-41A7-80E4-FD21D562821A}"/>
              </a:ext>
            </a:extLst>
          </p:cNvPr>
          <p:cNvSpPr>
            <a:spLocks noGrp="1"/>
          </p:cNvSpPr>
          <p:nvPr>
            <p:ph type="sldNum" sz="quarter" idx="4"/>
          </p:nvPr>
        </p:nvSpPr>
        <p:spPr>
          <a:xfrm>
            <a:off x="8128000" y="6470650"/>
            <a:ext cx="730250"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474233"/>
                </a:solidFill>
                <a:latin typeface="Tw Cen MT Condensed" panose="020B0606020104020203" pitchFamily="34" charset="-18"/>
              </a:defRPr>
            </a:lvl1pPr>
          </a:lstStyle>
          <a:p>
            <a:fld id="{545AA33A-3DAA-4E3D-9C94-A23578F7B413}" type="slidenum">
              <a:rPr lang="cs-CZ" altLang="en-US"/>
              <a:pPr/>
              <a:t>‹#›</a:t>
            </a:fld>
            <a:endParaRPr lang="cs-CZ" altLang="en-US"/>
          </a:p>
        </p:txBody>
      </p:sp>
      <p:cxnSp>
        <p:nvCxnSpPr>
          <p:cNvPr id="7" name="Straight Connector 6">
            <a:extLst>
              <a:ext uri="{FF2B5EF4-FFF2-40B4-BE49-F238E27FC236}">
                <a16:creationId xmlns:a16="http://schemas.microsoft.com/office/drawing/2014/main" id="{EECDA510-6767-4122-913A-E957282547EE}"/>
              </a:ext>
            </a:extLst>
          </p:cNvPr>
          <p:cNvCxnSpPr/>
          <p:nvPr/>
        </p:nvCxnSpPr>
        <p:spPr>
          <a:xfrm flipV="1">
            <a:off x="571500" y="827088"/>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579" r:id="rId1"/>
    <p:sldLayoutId id="2147484573" r:id="rId2"/>
    <p:sldLayoutId id="2147484580" r:id="rId3"/>
    <p:sldLayoutId id="2147484574" r:id="rId4"/>
    <p:sldLayoutId id="2147484575" r:id="rId5"/>
    <p:sldLayoutId id="2147484576" r:id="rId6"/>
    <p:sldLayoutId id="2147484581" r:id="rId7"/>
    <p:sldLayoutId id="2147484577" r:id="rId8"/>
    <p:sldLayoutId id="2147484582" r:id="rId9"/>
    <p:sldLayoutId id="2147484578" r:id="rId10"/>
    <p:sldLayoutId id="2147484583" r:id="rId11"/>
  </p:sldLayoutIdLst>
  <p:hf hdr="0" ftr="0" dt="0"/>
  <p:txStyles>
    <p:titleStyle>
      <a:lvl1pPr algn="l" defTabSz="912813" rtl="0" eaLnBrk="0" fontAlgn="base" hangingPunct="0">
        <a:lnSpc>
          <a:spcPct val="80000"/>
        </a:lnSpc>
        <a:spcBef>
          <a:spcPct val="0"/>
        </a:spcBef>
        <a:spcAft>
          <a:spcPct val="0"/>
        </a:spcAft>
        <a:defRPr sz="4400" kern="1200" cap="all" spc="100">
          <a:solidFill>
            <a:srgbClr val="474233"/>
          </a:solidFill>
          <a:latin typeface="+mj-lt"/>
          <a:ea typeface="+mj-ea"/>
          <a:cs typeface="+mj-cs"/>
        </a:defRPr>
      </a:lvl1pPr>
      <a:lvl2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2pPr>
      <a:lvl3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3pPr>
      <a:lvl4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4pPr>
      <a:lvl5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5pPr>
      <a:lvl6pPr marL="4572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6pPr>
      <a:lvl7pPr marL="9144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7pPr>
      <a:lvl8pPr marL="13716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8pPr>
      <a:lvl9pPr marL="18288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9pPr>
    </p:titleStyle>
    <p:bodyStyle>
      <a:lvl1pPr marL="90488" indent="-90488" algn="l" defTabSz="912813" rtl="0" eaLnBrk="0" fontAlgn="base" hangingPunct="0">
        <a:lnSpc>
          <a:spcPct val="90000"/>
        </a:lnSpc>
        <a:spcBef>
          <a:spcPts val="1200"/>
        </a:spcBef>
        <a:spcAft>
          <a:spcPts val="200"/>
        </a:spcAft>
        <a:buClr>
          <a:schemeClr val="accent2"/>
        </a:buClr>
        <a:buSzPct val="100000"/>
        <a:buFont typeface="Tw Cen MT" panose="020B0602020104020603" pitchFamily="34" charset="-18"/>
        <a:buChar char=" "/>
        <a:defRPr sz="2000" kern="1200">
          <a:solidFill>
            <a:schemeClr val="tx1"/>
          </a:solidFill>
          <a:latin typeface="+mn-lt"/>
          <a:ea typeface="+mn-ea"/>
          <a:cs typeface="+mn-cs"/>
        </a:defRPr>
      </a:lvl1pPr>
      <a:lvl2pPr marL="265113"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600" kern="1200">
          <a:solidFill>
            <a:schemeClr val="tx1"/>
          </a:solidFill>
          <a:latin typeface="+mn-lt"/>
          <a:ea typeface="+mn-ea"/>
          <a:cs typeface="+mn-cs"/>
        </a:defRPr>
      </a:lvl2pPr>
      <a:lvl3pPr marL="44767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3pPr>
      <a:lvl4pPr marL="59372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4pPr>
      <a:lvl5pPr marL="776288"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s.muni.cz/auth/el/econ/podzim2023/MPV_AKVS/index.qwar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mfcr.cz/cs/verejny-sektor/kontrola-verejnych-financi/posileni-rizeni-a-kontroly-verejnych-fin/zakladni-informa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fcr.cz/cs/verejny-sektor/rizeni-a-kontrola-verejnych-financi/posileni-rizeni-a-kontroly-verejnych-fin/publicita-projektuhttps:/www.mfcr.cz/cs/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is.muni.cz/auth/kvis/spusteni/sxjb?fakulta=1456;obdobi=9103;predmet=1546788;kvis_id=2270;uv_id=1233828" TargetMode="External"/><Relationship Id="rId2" Type="http://schemas.openxmlformats.org/officeDocument/2006/relationships/hyperlink" Target="https://is.muni.cz/kvis/sxjb"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zakonyprolidi.cz/cs/2001-32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8" name="Rectangle 12307">
            <a:extLst>
              <a:ext uri="{FF2B5EF4-FFF2-40B4-BE49-F238E27FC236}">
                <a16:creationId xmlns:a16="http://schemas.microsoft.com/office/drawing/2014/main" id="{9238970C-19DE-438D-80D2-5CF969055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0" name="Rectangle 12309">
            <a:extLst>
              <a:ext uri="{FF2B5EF4-FFF2-40B4-BE49-F238E27FC236}">
                <a16:creationId xmlns:a16="http://schemas.microsoft.com/office/drawing/2014/main" id="{E4B1E3F6-167B-40F3-B303-9A931BAB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196" y="484632"/>
            <a:ext cx="8433027" cy="588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Rectangle 3">
            <a:extLst>
              <a:ext uri="{FF2B5EF4-FFF2-40B4-BE49-F238E27FC236}">
                <a16:creationId xmlns:a16="http://schemas.microsoft.com/office/drawing/2014/main" id="{7C7698CA-CE3D-460D-9B28-7C03BC90ABA5}"/>
              </a:ext>
            </a:extLst>
          </p:cNvPr>
          <p:cNvSpPr>
            <a:spLocks noGrp="1" noChangeArrowheads="1"/>
          </p:cNvSpPr>
          <p:nvPr>
            <p:ph type="ctrTitle"/>
          </p:nvPr>
        </p:nvSpPr>
        <p:spPr>
          <a:xfrm>
            <a:off x="3274017" y="810275"/>
            <a:ext cx="5265560" cy="5229630"/>
          </a:xfrm>
        </p:spPr>
        <p:txBody>
          <a:bodyPr>
            <a:normAutofit/>
          </a:bodyPr>
          <a:lstStyle/>
          <a:p>
            <a:pPr algn="l" defTabSz="914377" eaLnBrk="1" fontAlgn="auto" hangingPunct="1">
              <a:spcAft>
                <a:spcPts val="0"/>
              </a:spcAft>
              <a:defRPr/>
            </a:pPr>
            <a:r>
              <a:rPr lang="cs-CZ" altLang="cs-CZ" sz="5700" b="1">
                <a:solidFill>
                  <a:srgbClr val="FFFFFF"/>
                </a:solidFill>
              </a:rPr>
              <a:t>   VEŘEJNÁ KONTROLA</a:t>
            </a:r>
            <a:br>
              <a:rPr lang="cs-CZ" altLang="cs-CZ" sz="5700" b="1">
                <a:solidFill>
                  <a:srgbClr val="FFFFFF"/>
                </a:solidFill>
              </a:rPr>
            </a:br>
            <a:r>
              <a:rPr lang="cs-CZ" altLang="cs-CZ" sz="5700" b="1">
                <a:solidFill>
                  <a:srgbClr val="FFFFFF"/>
                </a:solidFill>
              </a:rPr>
              <a:t>a auditing ve veřejném sektoru </a:t>
            </a:r>
            <a:br>
              <a:rPr lang="cs-CZ" altLang="cs-CZ" sz="5700" b="1">
                <a:solidFill>
                  <a:srgbClr val="FFFFFF"/>
                </a:solidFill>
              </a:rPr>
            </a:br>
            <a:endParaRPr lang="cs-CZ" altLang="cs-CZ" sz="5700" b="1">
              <a:solidFill>
                <a:srgbClr val="FFFFFF"/>
              </a:solidFill>
            </a:endParaRPr>
          </a:p>
        </p:txBody>
      </p:sp>
      <p:sp>
        <p:nvSpPr>
          <p:cNvPr id="2" name="Podnadpis 1">
            <a:extLst>
              <a:ext uri="{FF2B5EF4-FFF2-40B4-BE49-F238E27FC236}">
                <a16:creationId xmlns:a16="http://schemas.microsoft.com/office/drawing/2014/main" id="{D45BB9EA-AC87-1167-2728-BEEB2A59DBBC}"/>
              </a:ext>
            </a:extLst>
          </p:cNvPr>
          <p:cNvSpPr>
            <a:spLocks noGrp="1"/>
          </p:cNvSpPr>
          <p:nvPr>
            <p:ph type="subTitle" idx="1"/>
          </p:nvPr>
        </p:nvSpPr>
        <p:spPr>
          <a:xfrm>
            <a:off x="591495" y="810275"/>
            <a:ext cx="2212157" cy="5229630"/>
          </a:xfrm>
        </p:spPr>
        <p:txBody>
          <a:bodyPr>
            <a:normAutofit/>
          </a:bodyPr>
          <a:lstStyle/>
          <a:p>
            <a:pPr algn="r"/>
            <a:r>
              <a:rPr lang="cs-CZ" sz="2100">
                <a:solidFill>
                  <a:srgbClr val="FFFFFF"/>
                </a:solidFill>
              </a:rPr>
              <a:t>Markéta Páleníková </a:t>
            </a:r>
          </a:p>
          <a:p>
            <a:pPr algn="r"/>
            <a:endParaRPr lang="cs-CZ" sz="2100">
              <a:solidFill>
                <a:srgbClr val="FFFFFF"/>
              </a:solidFill>
            </a:endParaRPr>
          </a:p>
        </p:txBody>
      </p:sp>
      <p:cxnSp>
        <p:nvCxnSpPr>
          <p:cNvPr id="12312" name="Straight Connector 12311">
            <a:extLst>
              <a:ext uri="{FF2B5EF4-FFF2-40B4-BE49-F238E27FC236}">
                <a16:creationId xmlns:a16="http://schemas.microsoft.com/office/drawing/2014/main" id="{40465A9A-0B0E-4D7B-8150-D098AC71B3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596290"/>
            <a:ext cx="0" cy="3657600"/>
          </a:xfrm>
          <a:prstGeom prst="line">
            <a:avLst/>
          </a:prstGeom>
          <a:ln w="190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sp>
        <p:nvSpPr>
          <p:cNvPr id="12292" name="Rectangle 6">
            <a:extLst>
              <a:ext uri="{FF2B5EF4-FFF2-40B4-BE49-F238E27FC236}">
                <a16:creationId xmlns:a16="http://schemas.microsoft.com/office/drawing/2014/main" id="{E92DAAF6-D4EA-4EA7-A496-467798FE5B32}"/>
              </a:ext>
            </a:extLst>
          </p:cNvPr>
          <p:cNvSpPr>
            <a:spLocks noGrp="1" noChangeArrowheads="1"/>
          </p:cNvSpPr>
          <p:nvPr>
            <p:ph type="sldNum" sz="quarter" idx="12"/>
          </p:nvPr>
        </p:nvSpPr>
        <p:spPr bwMode="auto">
          <a:xfrm>
            <a:off x="8128000" y="6470704"/>
            <a:ext cx="730250"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7CCE86F4-3F18-4868-99D8-B73B4EF3E9D3}" type="slidenum">
              <a:rPr lang="cs-CZ" altLang="en-US" smtClean="0">
                <a:latin typeface="Garamond" panose="02020404030301010803" pitchFamily="18" charset="0"/>
              </a:rPr>
              <a:pPr>
                <a:spcAft>
                  <a:spcPts val="600"/>
                </a:spcAft>
              </a:pPr>
              <a:t>1</a:t>
            </a:fld>
            <a:endParaRPr lang="cs-CZ" altLang="en-US">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5123"/>
                                        </p:tgtEl>
                                        <p:attrNameLst>
                                          <p:attrName>style.visibility</p:attrName>
                                        </p:attrNameLst>
                                      </p:cBhvr>
                                      <p:to>
                                        <p:strVal val="visible"/>
                                      </p:to>
                                    </p:set>
                                    <p:animEffect transition="in" filter="fade">
                                      <p:cBhvr>
                                        <p:cTn id="10"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4D57E0-F959-4087-B303-11348F9BB92B}"/>
              </a:ext>
            </a:extLst>
          </p:cNvPr>
          <p:cNvSpPr>
            <a:spLocks noGrp="1"/>
          </p:cNvSpPr>
          <p:nvPr>
            <p:ph type="title"/>
          </p:nvPr>
        </p:nvSpPr>
        <p:spPr/>
        <p:txBody>
          <a:bodyPr/>
          <a:lstStyle/>
          <a:p>
            <a:pPr defTabSz="914377" eaLnBrk="1" fontAlgn="auto" hangingPunct="1">
              <a:spcAft>
                <a:spcPts val="0"/>
              </a:spcAft>
              <a:defRPr/>
            </a:pPr>
            <a:r>
              <a:rPr lang="cs-CZ">
                <a:solidFill>
                  <a:schemeClr val="tx1">
                    <a:lumMod val="90000"/>
                    <a:lumOff val="10000"/>
                  </a:schemeClr>
                </a:solidFill>
              </a:rPr>
              <a:t>Příklady</a:t>
            </a:r>
            <a:endParaRPr lang="cs-CZ" dirty="0">
              <a:solidFill>
                <a:schemeClr val="tx1">
                  <a:lumMod val="90000"/>
                  <a:lumOff val="10000"/>
                </a:schemeClr>
              </a:solidFill>
            </a:endParaRPr>
          </a:p>
        </p:txBody>
      </p:sp>
      <p:sp>
        <p:nvSpPr>
          <p:cNvPr id="4" name="Zástupný symbol pro číslo snímku 3">
            <a:extLst>
              <a:ext uri="{FF2B5EF4-FFF2-40B4-BE49-F238E27FC236}">
                <a16:creationId xmlns:a16="http://schemas.microsoft.com/office/drawing/2014/main" id="{73C56F7A-D4D3-48FC-B575-B7FA9FF21C2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528E4D-C402-46BB-9934-F9E6B491418D}" type="slidenum">
              <a:rPr lang="cs-CZ" altLang="en-US" smtClean="0">
                <a:solidFill>
                  <a:srgbClr val="474233"/>
                </a:solidFill>
                <a:latin typeface="Tw Cen MT Condensed" panose="020B0606020104020203" pitchFamily="34" charset="-18"/>
              </a:rPr>
              <a:pPr/>
              <a:t>10</a:t>
            </a:fld>
            <a:endParaRPr lang="cs-CZ" altLang="en-US">
              <a:solidFill>
                <a:srgbClr val="474233"/>
              </a:solidFill>
              <a:latin typeface="Tw Cen MT Condensed" panose="020B0606020104020203" pitchFamily="34" charset="-18"/>
            </a:endParaRPr>
          </a:p>
        </p:txBody>
      </p:sp>
      <p:graphicFrame>
        <p:nvGraphicFramePr>
          <p:cNvPr id="18439" name="Zástupný symbol pro obsah 4">
            <a:extLst>
              <a:ext uri="{FF2B5EF4-FFF2-40B4-BE49-F238E27FC236}">
                <a16:creationId xmlns:a16="http://schemas.microsoft.com/office/drawing/2014/main" id="{0B718875-4374-7C26-F223-40F349D15449}"/>
              </a:ext>
            </a:extLst>
          </p:cNvPr>
          <p:cNvGraphicFramePr>
            <a:graphicFrameLocks noGrp="1"/>
          </p:cNvGraphicFramePr>
          <p:nvPr>
            <p:ph idx="1"/>
          </p:nvPr>
        </p:nvGraphicFramePr>
        <p:xfrm>
          <a:off x="98425" y="3498850"/>
          <a:ext cx="8629650" cy="348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7" name="Obrázek 5">
            <a:extLst>
              <a:ext uri="{FF2B5EF4-FFF2-40B4-BE49-F238E27FC236}">
                <a16:creationId xmlns:a16="http://schemas.microsoft.com/office/drawing/2014/main" id="{2D20E09C-5EC1-44B5-8ABF-111011DD4D8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62413" y="298450"/>
            <a:ext cx="40894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0" name="Rectangle 2867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2" name="Rectangle 2868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D337834-4D0F-4EC5-A620-AA26B8C5F11C}"/>
              </a:ext>
            </a:extLst>
          </p:cNvPr>
          <p:cNvSpPr>
            <a:spLocks noGrp="1"/>
          </p:cNvSpPr>
          <p:nvPr>
            <p:ph type="title"/>
          </p:nvPr>
        </p:nvSpPr>
        <p:spPr>
          <a:xfrm>
            <a:off x="723591" y="804333"/>
            <a:ext cx="2476809" cy="5249334"/>
          </a:xfrm>
        </p:spPr>
        <p:txBody>
          <a:bodyPr>
            <a:normAutofit/>
          </a:bodyPr>
          <a:lstStyle/>
          <a:p>
            <a:pPr algn="r">
              <a:defRPr/>
            </a:pPr>
            <a:r>
              <a:rPr lang="cs-CZ" dirty="0">
                <a:solidFill>
                  <a:srgbClr val="FFFFFF"/>
                </a:solidFill>
              </a:rPr>
              <a:t>Požadavek  3E</a:t>
            </a:r>
          </a:p>
        </p:txBody>
      </p:sp>
      <p:sp>
        <p:nvSpPr>
          <p:cNvPr id="28675" name="Zástupný symbol pro obsah 2">
            <a:extLst>
              <a:ext uri="{FF2B5EF4-FFF2-40B4-BE49-F238E27FC236}">
                <a16:creationId xmlns:a16="http://schemas.microsoft.com/office/drawing/2014/main" id="{63B3B7A8-80F3-4B05-AB3E-A48AB7A11E4B}"/>
              </a:ext>
            </a:extLst>
          </p:cNvPr>
          <p:cNvSpPr>
            <a:spLocks noGrp="1"/>
          </p:cNvSpPr>
          <p:nvPr>
            <p:ph idx="1"/>
          </p:nvPr>
        </p:nvSpPr>
        <p:spPr>
          <a:xfrm>
            <a:off x="3839877" y="804333"/>
            <a:ext cx="4610377" cy="5249334"/>
          </a:xfrm>
        </p:spPr>
        <p:txBody>
          <a:bodyPr anchor="ctr">
            <a:normAutofit/>
          </a:bodyPr>
          <a:lstStyle/>
          <a:p>
            <a:r>
              <a:rPr lang="cs-CZ" altLang="cs-CZ" sz="1400" dirty="0"/>
              <a:t>Zákon č. 320/2002 o finanční kontrole ve veřejné správě</a:t>
            </a:r>
          </a:p>
          <a:p>
            <a:r>
              <a:rPr lang="cs-CZ" altLang="cs-CZ" sz="1400" dirty="0"/>
              <a:t>Zákon č. 166/1993 Sb., o Nejvyšším kontrolním úřadu</a:t>
            </a:r>
          </a:p>
          <a:p>
            <a:r>
              <a:rPr lang="cs-CZ" altLang="cs-CZ" sz="1400" dirty="0"/>
              <a:t>„při kontrole Úřad prověřuje, zda kontrolované činnosti jsou v souladu s právními předpisy, přezkoumává jejich věcnou a formální správnost a posuzuje, zda jsou </a:t>
            </a:r>
            <a:r>
              <a:rPr lang="cs-CZ" altLang="cs-CZ" sz="1400" b="1" dirty="0"/>
              <a:t>účelné, hospodárné a efektivní</a:t>
            </a:r>
            <a:r>
              <a:rPr lang="cs-CZ" altLang="cs-CZ" sz="1400" dirty="0"/>
              <a:t>.“ </a:t>
            </a:r>
          </a:p>
          <a:p>
            <a:r>
              <a:rPr lang="cs-CZ" altLang="cs-CZ" sz="1400" dirty="0"/>
              <a:t>Zákon č. 218/2000 Sb., o rozpočtových pravidlech </a:t>
            </a:r>
          </a:p>
          <a:p>
            <a:r>
              <a:rPr lang="cs-CZ" altLang="cs-CZ" sz="1400" dirty="0"/>
              <a:t>„správce kapitoly soustavně sleduje a </a:t>
            </a:r>
            <a:r>
              <a:rPr lang="cs-CZ" altLang="cs-CZ" sz="1400" b="1" dirty="0"/>
              <a:t>vyhodnocuje hospodárnost, efektivnost a účelnost</a:t>
            </a:r>
            <a:r>
              <a:rPr lang="cs-CZ" altLang="cs-CZ" sz="1400" dirty="0"/>
              <a:t> vynakládání výdajů ve své kapitole. Je-li zřizovatelem organizační složky státu nebo příspěvkové organizace nebo funkci zřizovatele vykonává, působí při jejím řízení k tomu, aby vynakládání výdajů bylo co </a:t>
            </a:r>
            <a:r>
              <a:rPr lang="cs-CZ" altLang="cs-CZ" sz="1400" b="1" dirty="0"/>
              <a:t>nejhospodárnější, nejefektivnější a nejúčelnější</a:t>
            </a:r>
            <a:r>
              <a:rPr lang="cs-CZ" altLang="cs-CZ" sz="1400" dirty="0"/>
              <a:t>“</a:t>
            </a:r>
          </a:p>
          <a:p>
            <a:r>
              <a:rPr lang="cs-CZ" altLang="cs-CZ" sz="1400" dirty="0"/>
              <a:t>Ale také (dílčím způsobem) v zákoně č. 128/2000 Sb., o obcích (obecní zřízení), zákoně č. 129/2000 Sb., o krajích (krajské zřízení) nebo zákoně č. 250/2000 Sb., o rozpočtových pravidlech územních rozpočtů</a:t>
            </a:r>
          </a:p>
          <a:p>
            <a:endParaRPr lang="cs-CZ" altLang="cs-CZ" sz="1400" dirty="0"/>
          </a:p>
        </p:txBody>
      </p:sp>
      <p:sp>
        <p:nvSpPr>
          <p:cNvPr id="4" name="Zástupný symbol pro číslo snímku 3">
            <a:extLst>
              <a:ext uri="{FF2B5EF4-FFF2-40B4-BE49-F238E27FC236}">
                <a16:creationId xmlns:a16="http://schemas.microsoft.com/office/drawing/2014/main" id="{804732CF-2509-4A03-9B5D-94FE44C52203}"/>
              </a:ext>
            </a:extLst>
          </p:cNvPr>
          <p:cNvSpPr>
            <a:spLocks noGrp="1"/>
          </p:cNvSpPr>
          <p:nvPr>
            <p:ph type="sldNum" sz="quarter" idx="12"/>
          </p:nvPr>
        </p:nvSpPr>
        <p:spPr>
          <a:xfrm>
            <a:off x="8128000" y="6470704"/>
            <a:ext cx="730250" cy="274320"/>
          </a:xfrm>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085D11D6-ADD9-4F9A-8097-F56400A77494}" type="slidenum">
              <a:rPr lang="cs-CZ" altLang="en-US">
                <a:latin typeface="Tw Cen MT Condensed" panose="020B0606020104020203" pitchFamily="34" charset="-18"/>
              </a:rPr>
              <a:pPr>
                <a:spcAft>
                  <a:spcPts val="600"/>
                </a:spcAft>
              </a:pPr>
              <a:t>11</a:t>
            </a:fld>
            <a:endParaRPr lang="cs-CZ" altLang="en-US">
              <a:latin typeface="Tw Cen MT Condensed" panose="020B0606020104020203" pitchFamily="34" charset="-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Poskytování služeb jako základní funkce veřejného sektoru</a:t>
            </a:r>
          </a:p>
        </p:txBody>
      </p:sp>
      <p:sp>
        <p:nvSpPr>
          <p:cNvPr id="3" name="Zástupný symbol pro obsah 2"/>
          <p:cNvSpPr>
            <a:spLocks noGrp="1"/>
          </p:cNvSpPr>
          <p:nvPr>
            <p:ph idx="1"/>
          </p:nvPr>
        </p:nvSpPr>
        <p:spPr/>
        <p:txBody>
          <a:bodyPr>
            <a:normAutofit/>
          </a:bodyPr>
          <a:lstStyle/>
          <a:p>
            <a:pPr marL="0" indent="0">
              <a:buNone/>
            </a:pPr>
            <a:r>
              <a:rPr lang="cs-CZ" dirty="0"/>
              <a:t>„Jednou z funkcí veřejného sektoru je </a:t>
            </a:r>
            <a:r>
              <a:rPr lang="cs-CZ" dirty="0">
                <a:solidFill>
                  <a:srgbClr val="FF0000"/>
                </a:solidFill>
              </a:rPr>
              <a:t>poskytovat občanům veřejné služby a veřejné statky</a:t>
            </a:r>
            <a:r>
              <a:rPr lang="cs-CZ" dirty="0"/>
              <a:t>. Tato funkce je realizována propojením veřejných politik s veřejnými výdajovými programy. K realizaci cílů veřejných politik a veřejných výdajových programů jsou potřebné zdroje. </a:t>
            </a:r>
            <a:r>
              <a:rPr lang="cs-CZ" dirty="0">
                <a:solidFill>
                  <a:srgbClr val="FF0000"/>
                </a:solidFill>
              </a:rPr>
              <a:t>A protože zdroje jsou vzácné, hledáme při jejich alokaci takové varianty, které povedou k efektivnímu a účinnému nakládání s nimi.</a:t>
            </a:r>
            <a:r>
              <a:rPr lang="cs-CZ" dirty="0"/>
              <a:t> K tomu používáme ekonomické hodnocení veřejných politik a veřejných programů.“ (Ochrana, Pavel, Vítek a kol., 2010) </a:t>
            </a:r>
          </a:p>
        </p:txBody>
      </p:sp>
      <p:pic>
        <p:nvPicPr>
          <p:cNvPr id="4" name="Obrázek 3"/>
          <p:cNvPicPr>
            <a:picLocks noChangeAspect="1"/>
          </p:cNvPicPr>
          <p:nvPr/>
        </p:nvPicPr>
        <p:blipFill>
          <a:blip r:embed="rId2"/>
          <a:stretch>
            <a:fillRect/>
          </a:stretch>
        </p:blipFill>
        <p:spPr>
          <a:xfrm>
            <a:off x="4806206" y="4522388"/>
            <a:ext cx="3534132" cy="1987949"/>
          </a:xfrm>
          <a:prstGeom prst="rect">
            <a:avLst/>
          </a:prstGeom>
        </p:spPr>
      </p:pic>
    </p:spTree>
    <p:extLst>
      <p:ext uri="{BB962C8B-B14F-4D97-AF65-F5344CB8AC3E}">
        <p14:creationId xmlns:p14="http://schemas.microsoft.com/office/powerpoint/2010/main" val="190773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37834-4D0F-4EC5-A620-AA26B8C5F11C}"/>
              </a:ext>
            </a:extLst>
          </p:cNvPr>
          <p:cNvSpPr>
            <a:spLocks noGrp="1"/>
          </p:cNvSpPr>
          <p:nvPr>
            <p:ph type="title"/>
          </p:nvPr>
        </p:nvSpPr>
        <p:spPr>
          <a:xfrm>
            <a:off x="476250" y="1238250"/>
            <a:ext cx="8191500" cy="584039"/>
          </a:xfrm>
        </p:spPr>
        <p:txBody>
          <a:bodyPr anchor="b">
            <a:normAutofit fontScale="90000"/>
          </a:bodyPr>
          <a:lstStyle/>
          <a:p>
            <a:pPr>
              <a:defRPr/>
            </a:pPr>
            <a:br>
              <a:rPr lang="cs-CZ" dirty="0"/>
            </a:br>
            <a:br>
              <a:rPr lang="cs-CZ" dirty="0"/>
            </a:br>
            <a:br>
              <a:rPr lang="cs-CZ" dirty="0"/>
            </a:br>
            <a:br>
              <a:rPr lang="cs-CZ" dirty="0"/>
            </a:br>
            <a:br>
              <a:rPr lang="cs-CZ" dirty="0"/>
            </a:br>
            <a:br>
              <a:rPr lang="cs-CZ" dirty="0"/>
            </a:br>
            <a:br>
              <a:rPr lang="cs-CZ" dirty="0"/>
            </a:br>
            <a:br>
              <a:rPr lang="cs-CZ" dirty="0"/>
            </a:br>
            <a:r>
              <a:rPr lang="cs-CZ" dirty="0"/>
              <a:t>Smysl 3E, aneb proč se tím mám vůbec zabývat? </a:t>
            </a:r>
          </a:p>
        </p:txBody>
      </p:sp>
      <p:sp>
        <p:nvSpPr>
          <p:cNvPr id="28675" name="Zástupný symbol pro obsah 2">
            <a:extLst>
              <a:ext uri="{FF2B5EF4-FFF2-40B4-BE49-F238E27FC236}">
                <a16:creationId xmlns:a16="http://schemas.microsoft.com/office/drawing/2014/main" id="{63B3B7A8-80F3-4B05-AB3E-A48AB7A11E4B}"/>
              </a:ext>
            </a:extLst>
          </p:cNvPr>
          <p:cNvSpPr>
            <a:spLocks noGrp="1"/>
          </p:cNvSpPr>
          <p:nvPr>
            <p:ph idx="1"/>
          </p:nvPr>
        </p:nvSpPr>
        <p:spPr/>
        <p:txBody>
          <a:bodyPr>
            <a:normAutofit/>
          </a:bodyPr>
          <a:lstStyle/>
          <a:p>
            <a:pPr marL="0" indent="0">
              <a:buNone/>
            </a:pPr>
            <a:r>
              <a:rPr lang="cs-CZ" altLang="cs-CZ" sz="1650" dirty="0">
                <a:solidFill>
                  <a:srgbClr val="5E5E5E"/>
                </a:solidFill>
                <a:latin typeface="Calibri" panose="020F0502020204030204" pitchFamily="34" charset="0"/>
                <a:cs typeface="Calibri" panose="020F0502020204030204" pitchFamily="34" charset="0"/>
              </a:rPr>
              <a:t>- Zákonný požadavek.</a:t>
            </a:r>
          </a:p>
          <a:p>
            <a:pPr algn="just" defTabSz="309563">
              <a:spcBef>
                <a:spcPts val="0"/>
              </a:spcBef>
              <a:buClrTx/>
              <a:buSzTx/>
              <a:buFontTx/>
              <a:buChar char="-"/>
            </a:pPr>
            <a:endParaRPr lang="cs-CZ" altLang="cs-CZ" sz="1650" dirty="0">
              <a:solidFill>
                <a:srgbClr val="5E5E5E"/>
              </a:solidFill>
              <a:latin typeface="Calibri" panose="020F0502020204030204" pitchFamily="34" charset="0"/>
              <a:cs typeface="Calibri" panose="020F0502020204030204" pitchFamily="34" charset="0"/>
            </a:endParaRPr>
          </a:p>
          <a:p>
            <a:pPr algn="just" defTabSz="309563">
              <a:spcBef>
                <a:spcPts val="0"/>
              </a:spcBef>
              <a:buClrTx/>
              <a:buSzTx/>
              <a:buFontTx/>
              <a:buChar char="-"/>
            </a:pPr>
            <a:endParaRPr lang="cs-CZ" altLang="cs-CZ" sz="1650" dirty="0">
              <a:solidFill>
                <a:srgbClr val="5E5E5E"/>
              </a:solidFill>
              <a:latin typeface="Calibri" panose="020F0502020204030204" pitchFamily="34" charset="0"/>
              <a:cs typeface="Calibri" panose="020F0502020204030204" pitchFamily="34" charset="0"/>
            </a:endParaRPr>
          </a:p>
          <a:p>
            <a:pPr algn="just" defTabSz="309563">
              <a:spcBef>
                <a:spcPts val="0"/>
              </a:spcBef>
              <a:buClrTx/>
              <a:buSzTx/>
              <a:buFontTx/>
              <a:buChar char="-"/>
            </a:pPr>
            <a:r>
              <a:rPr lang="cs-CZ" altLang="cs-CZ" sz="1650" dirty="0">
                <a:solidFill>
                  <a:srgbClr val="5E5E5E"/>
                </a:solidFill>
                <a:latin typeface="Calibri" panose="020F0502020204030204" pitchFamily="34" charset="0"/>
                <a:cs typeface="Calibri" panose="020F0502020204030204" pitchFamily="34" charset="0"/>
              </a:rPr>
              <a:t>Smysluplně využité  veřejné prostředky. Pomáhá mi řádně hospodařit a „šetřit“.</a:t>
            </a:r>
          </a:p>
          <a:p>
            <a:pPr marL="0" indent="0" algn="just" defTabSz="309563">
              <a:spcBef>
                <a:spcPts val="0"/>
              </a:spcBef>
              <a:buClrTx/>
              <a:buSzTx/>
              <a:buNone/>
            </a:pPr>
            <a:endParaRPr lang="cs-CZ" altLang="cs-CZ" sz="1650" dirty="0">
              <a:solidFill>
                <a:srgbClr val="5E5E5E"/>
              </a:solidFill>
              <a:latin typeface="Calibri" panose="020F0502020204030204" pitchFamily="34" charset="0"/>
              <a:cs typeface="Calibri" panose="020F0502020204030204" pitchFamily="34" charset="0"/>
            </a:endParaRPr>
          </a:p>
          <a:p>
            <a:pPr algn="just" defTabSz="309563">
              <a:spcBef>
                <a:spcPts val="0"/>
              </a:spcBef>
              <a:buClrTx/>
              <a:buSzTx/>
              <a:buFontTx/>
              <a:buChar char="-"/>
            </a:pPr>
            <a:r>
              <a:rPr lang="cs-CZ" altLang="cs-CZ" sz="1650" dirty="0">
                <a:solidFill>
                  <a:srgbClr val="5E5E5E"/>
                </a:solidFill>
                <a:latin typeface="Calibri" panose="020F0502020204030204" pitchFamily="34" charset="0"/>
                <a:cs typeface="Calibri" panose="020F0502020204030204" pitchFamily="34" charset="0"/>
              </a:rPr>
              <a:t>Nástroj, jak za prostředky, které mám v rozpočtu k dispozici uspokojit co nejvíce potřeb a co nejlépe (v potřebné kvalitě).</a:t>
            </a:r>
          </a:p>
          <a:p>
            <a:pPr marL="0" indent="0" algn="just" defTabSz="309563">
              <a:spcBef>
                <a:spcPts val="0"/>
              </a:spcBef>
              <a:buClrTx/>
              <a:buSzTx/>
              <a:buNone/>
            </a:pPr>
            <a:endParaRPr lang="cs-CZ" altLang="cs-CZ" sz="1650" dirty="0">
              <a:solidFill>
                <a:srgbClr val="5E5E5E"/>
              </a:solidFill>
              <a:latin typeface="Calibri" panose="020F0502020204030204" pitchFamily="34" charset="0"/>
              <a:cs typeface="Calibri" panose="020F0502020204030204" pitchFamily="34" charset="0"/>
            </a:endParaRPr>
          </a:p>
          <a:p>
            <a:pPr algn="just" defTabSz="309563">
              <a:spcBef>
                <a:spcPts val="0"/>
              </a:spcBef>
              <a:buClrTx/>
              <a:buSzTx/>
              <a:buFontTx/>
              <a:buChar char="-"/>
            </a:pPr>
            <a:r>
              <a:rPr lang="cs-CZ" altLang="cs-CZ" sz="1650" dirty="0">
                <a:solidFill>
                  <a:srgbClr val="5E5E5E"/>
                </a:solidFill>
                <a:latin typeface="Calibri" panose="020F0502020204030204" pitchFamily="34" charset="0"/>
                <a:cs typeface="Calibri" panose="020F0502020204030204" pitchFamily="34" charset="0"/>
              </a:rPr>
              <a:t>Pomáhá s výběrem způsobu, jak realizovat svoje potřeby (jak má vypadat nákup, budu outsourcovat, nebo si raději zařídím sám? Koupím, nebo raději pronajmu? Apod…)</a:t>
            </a:r>
          </a:p>
          <a:p>
            <a:pPr marL="0" indent="0" algn="just" defTabSz="309563">
              <a:spcBef>
                <a:spcPts val="0"/>
              </a:spcBef>
              <a:buClrTx/>
              <a:buSzTx/>
              <a:buNone/>
            </a:pPr>
            <a:endParaRPr lang="cs-CZ" altLang="cs-CZ" sz="1650" dirty="0">
              <a:solidFill>
                <a:srgbClr val="5E5E5E"/>
              </a:solidFill>
              <a:latin typeface="Calibri" panose="020F0502020204030204" pitchFamily="34" charset="0"/>
              <a:cs typeface="Calibri" panose="020F0502020204030204" pitchFamily="34" charset="0"/>
            </a:endParaRPr>
          </a:p>
          <a:p>
            <a:endParaRPr lang="cs-CZ" altLang="cs-CZ" dirty="0"/>
          </a:p>
        </p:txBody>
      </p:sp>
      <p:sp>
        <p:nvSpPr>
          <p:cNvPr id="4" name="Zástupný symbol pro číslo snímku 3" hidden="1">
            <a:extLst>
              <a:ext uri="{FF2B5EF4-FFF2-40B4-BE49-F238E27FC236}">
                <a16:creationId xmlns:a16="http://schemas.microsoft.com/office/drawing/2014/main" id="{804732CF-2509-4A03-9B5D-94FE44C52203}"/>
              </a:ext>
            </a:extLst>
          </p:cNvPr>
          <p:cNvSpPr>
            <a:spLocks noGrp="1"/>
          </p:cNvSpPr>
          <p:nvPr>
            <p:ph type="sldNum" sz="quarter" idx="12"/>
          </p:nvPr>
        </p:nvSpPr>
        <p:spPr/>
        <p:txBody>
          <a:bodyPr>
            <a:normAutofit/>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Aft>
                <a:spcPts val="450"/>
              </a:spcAft>
            </a:pPr>
            <a:fld id="{085D11D6-ADD9-4F9A-8097-F56400A77494}" type="slidenum">
              <a:rPr lang="cs-CZ" altLang="en-US" sz="225">
                <a:latin typeface="Tw Cen MT Condensed" panose="020B0606020104020203" pitchFamily="34" charset="-18"/>
              </a:rPr>
              <a:pPr>
                <a:lnSpc>
                  <a:spcPct val="90000"/>
                </a:lnSpc>
                <a:spcAft>
                  <a:spcPts val="450"/>
                </a:spcAft>
              </a:pPr>
              <a:t>13</a:t>
            </a:fld>
            <a:endParaRPr lang="cs-CZ" altLang="en-US" sz="225">
              <a:latin typeface="Tw Cen MT Condensed" panose="020B0606020104020203" pitchFamily="34" charset="-18"/>
            </a:endParaRPr>
          </a:p>
        </p:txBody>
      </p:sp>
      <p:pic>
        <p:nvPicPr>
          <p:cNvPr id="6" name="Obrázek 5">
            <a:extLst>
              <a:ext uri="{FF2B5EF4-FFF2-40B4-BE49-F238E27FC236}">
                <a16:creationId xmlns:a16="http://schemas.microsoft.com/office/drawing/2014/main" id="{A484199E-7AAF-5144-116E-5DD66FFFD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2617" y="1432231"/>
            <a:ext cx="2630442" cy="205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21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poskytování veřejných služeb </a:t>
            </a:r>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90600" y="1744011"/>
            <a:ext cx="6588732" cy="4518908"/>
          </a:xfrm>
          <a:noFill/>
          <a:ln/>
        </p:spPr>
      </p:pic>
    </p:spTree>
    <p:extLst>
      <p:ext uri="{BB962C8B-B14F-4D97-AF65-F5344CB8AC3E}">
        <p14:creationId xmlns:p14="http://schemas.microsoft.com/office/powerpoint/2010/main" val="178445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Veřejné zakázky pouze jedna z možností…</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3" y="2468142"/>
            <a:ext cx="4320474" cy="257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63688" y="5265205"/>
            <a:ext cx="3780420" cy="207749"/>
          </a:xfrm>
          <a:prstGeom prst="rect">
            <a:avLst/>
          </a:prstGeom>
          <a:noFill/>
        </p:spPr>
        <p:txBody>
          <a:bodyPr wrap="square" rtlCol="0">
            <a:spAutoFit/>
          </a:bodyPr>
          <a:lstStyle/>
          <a:p>
            <a:r>
              <a:rPr lang="cs-CZ" sz="750" dirty="0"/>
              <a:t>Pramen: </a:t>
            </a:r>
            <a:r>
              <a:rPr lang="cs-CZ" sz="750" dirty="0" err="1"/>
              <a:t>Řežuchová</a:t>
            </a:r>
            <a:r>
              <a:rPr lang="cs-CZ" sz="750" dirty="0"/>
              <a:t>, 2010</a:t>
            </a:r>
          </a:p>
        </p:txBody>
      </p:sp>
    </p:spTree>
    <p:extLst>
      <p:ext uri="{BB962C8B-B14F-4D97-AF65-F5344CB8AC3E}">
        <p14:creationId xmlns:p14="http://schemas.microsoft.com/office/powerpoint/2010/main" val="376642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Kritéria pro hodnocení forem produkce</a:t>
            </a:r>
          </a:p>
        </p:txBody>
      </p:sp>
      <p:sp>
        <p:nvSpPr>
          <p:cNvPr id="3" name="Zástupný symbol pro obsah 2"/>
          <p:cNvSpPr>
            <a:spLocks noGrp="1"/>
          </p:cNvSpPr>
          <p:nvPr>
            <p:ph idx="1"/>
          </p:nvPr>
        </p:nvSpPr>
        <p:spPr/>
        <p:txBody>
          <a:bodyPr>
            <a:normAutofit/>
          </a:bodyPr>
          <a:lstStyle/>
          <a:p>
            <a:r>
              <a:rPr lang="cs-CZ" dirty="0">
                <a:solidFill>
                  <a:srgbClr val="FF0000"/>
                </a:solidFill>
              </a:rPr>
              <a:t>Cena</a:t>
            </a:r>
            <a:r>
              <a:rPr lang="cs-CZ" dirty="0"/>
              <a:t> (celkové náklady na produkci) veřejné služby</a:t>
            </a:r>
          </a:p>
          <a:p>
            <a:r>
              <a:rPr lang="cs-CZ" dirty="0"/>
              <a:t>Poskytovaná </a:t>
            </a:r>
            <a:r>
              <a:rPr lang="cs-CZ" dirty="0">
                <a:solidFill>
                  <a:srgbClr val="FF0000"/>
                </a:solidFill>
              </a:rPr>
              <a:t>úroveň kvality </a:t>
            </a:r>
            <a:r>
              <a:rPr lang="cs-CZ" dirty="0"/>
              <a:t>veřejné služby, potažmo dostupnost služby</a:t>
            </a:r>
          </a:p>
          <a:p>
            <a:r>
              <a:rPr lang="cs-CZ" dirty="0">
                <a:solidFill>
                  <a:srgbClr val="FF0000"/>
                </a:solidFill>
              </a:rPr>
              <a:t>Rozsah</a:t>
            </a:r>
            <a:r>
              <a:rPr lang="cs-CZ" dirty="0"/>
              <a:t> poskytovaných veřejných služeb. </a:t>
            </a:r>
          </a:p>
          <a:p>
            <a:endParaRPr lang="cs-CZ" dirty="0"/>
          </a:p>
          <a:p>
            <a:pPr marL="0" indent="0">
              <a:buNone/>
            </a:pPr>
            <a:r>
              <a:rPr lang="cs-CZ" i="1" dirty="0"/>
              <a:t>Ochrana (2007) navíc mezi základní kritéria řadí rozpočtové omezení </a:t>
            </a:r>
            <a:r>
              <a:rPr lang="cs-CZ" i="1" dirty="0">
                <a:solidFill>
                  <a:srgbClr val="0070C0"/>
                </a:solidFill>
              </a:rPr>
              <a:t>(dostupné zdroje) </a:t>
            </a:r>
            <a:r>
              <a:rPr lang="cs-CZ" i="1" dirty="0"/>
              <a:t>garanta služeb. </a:t>
            </a:r>
          </a:p>
        </p:txBody>
      </p:sp>
    </p:spTree>
    <p:extLst>
      <p:ext uri="{BB962C8B-B14F-4D97-AF65-F5344CB8AC3E}">
        <p14:creationId xmlns:p14="http://schemas.microsoft.com/office/powerpoint/2010/main" val="252921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B2D9BEA-203B-EEC9-EAEB-990F747FF28E}"/>
              </a:ext>
            </a:extLst>
          </p:cNvPr>
          <p:cNvSpPr>
            <a:spLocks noGrp="1"/>
          </p:cNvSpPr>
          <p:nvPr>
            <p:ph type="title"/>
          </p:nvPr>
        </p:nvSpPr>
        <p:spPr>
          <a:xfrm>
            <a:off x="476250" y="1162050"/>
            <a:ext cx="8191500" cy="584039"/>
          </a:xfrm>
        </p:spPr>
        <p:txBody>
          <a:bodyPr>
            <a:normAutofit fontScale="90000"/>
          </a:bodyPr>
          <a:lstStyle/>
          <a:p>
            <a:r>
              <a:rPr lang="cs-CZ" dirty="0"/>
              <a:t>Životní cyklus veřejného výdaje</a:t>
            </a:r>
            <a:endParaRPr lang="en-US" dirty="0"/>
          </a:p>
        </p:txBody>
      </p:sp>
      <p:pic>
        <p:nvPicPr>
          <p:cNvPr id="4" name="Zástupný obsah 3">
            <a:extLst>
              <a:ext uri="{FF2B5EF4-FFF2-40B4-BE49-F238E27FC236}">
                <a16:creationId xmlns:a16="http://schemas.microsoft.com/office/drawing/2014/main" id="{6E726559-6B89-B222-FC3F-BC377AC336B8}"/>
              </a:ext>
            </a:extLst>
          </p:cNvPr>
          <p:cNvPicPr>
            <a:picLocks noGrp="1" noChangeAspect="1"/>
          </p:cNvPicPr>
          <p:nvPr>
            <p:ph idx="1"/>
          </p:nvPr>
        </p:nvPicPr>
        <p:blipFill rotWithShape="1">
          <a:blip r:embed="rId2"/>
          <a:stretch/>
        </p:blipFill>
        <p:spPr>
          <a:xfrm>
            <a:off x="1475268" y="1949487"/>
            <a:ext cx="5861197" cy="3954072"/>
          </a:xfrm>
          <a:prstGeom prst="rect">
            <a:avLst/>
          </a:prstGeom>
          <a:noFill/>
          <a:ln cap="flat">
            <a:noFill/>
          </a:ln>
        </p:spPr>
      </p:pic>
      <p:sp>
        <p:nvSpPr>
          <p:cNvPr id="5" name="TextovéPole 4">
            <a:extLst>
              <a:ext uri="{FF2B5EF4-FFF2-40B4-BE49-F238E27FC236}">
                <a16:creationId xmlns:a16="http://schemas.microsoft.com/office/drawing/2014/main" id="{6061D2BD-844E-EE2C-DC75-3C884759B43A}"/>
              </a:ext>
            </a:extLst>
          </p:cNvPr>
          <p:cNvSpPr txBox="1"/>
          <p:nvPr/>
        </p:nvSpPr>
        <p:spPr>
          <a:xfrm>
            <a:off x="296141" y="5727288"/>
            <a:ext cx="2166505" cy="176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309563" fontAlgn="auto">
              <a:spcBef>
                <a:spcPts val="0"/>
              </a:spcBef>
              <a:spcAft>
                <a:spcPts val="0"/>
              </a:spcAft>
            </a:pPr>
            <a:r>
              <a:rPr lang="cs-CZ" sz="900" dirty="0">
                <a:solidFill>
                  <a:srgbClr val="929292"/>
                </a:solidFill>
                <a:latin typeface="Montserrat Medium"/>
                <a:ea typeface="Montserrat Medium"/>
                <a:cs typeface="Montserrat Medium"/>
                <a:sym typeface="Montserrat Medium"/>
              </a:rPr>
              <a:t>Zdroj: MF ČR </a:t>
            </a:r>
          </a:p>
        </p:txBody>
      </p:sp>
    </p:spTree>
    <p:extLst>
      <p:ext uri="{BB962C8B-B14F-4D97-AF65-F5344CB8AC3E}">
        <p14:creationId xmlns:p14="http://schemas.microsoft.com/office/powerpoint/2010/main" val="695441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1A7686-B112-6CC0-94C4-C46E72FF2213}"/>
              </a:ext>
            </a:extLst>
          </p:cNvPr>
          <p:cNvSpPr>
            <a:spLocks noGrp="1"/>
          </p:cNvSpPr>
          <p:nvPr>
            <p:ph type="title"/>
          </p:nvPr>
        </p:nvSpPr>
        <p:spPr/>
        <p:txBody>
          <a:bodyPr>
            <a:normAutofit fontScale="90000"/>
          </a:bodyPr>
          <a:lstStyle/>
          <a:p>
            <a:r>
              <a:rPr lang="cs-CZ" dirty="0"/>
              <a:t>Vnitřní řídící kontrolní systém aneb finanční kontrola v organizaci</a:t>
            </a:r>
          </a:p>
        </p:txBody>
      </p:sp>
      <p:sp>
        <p:nvSpPr>
          <p:cNvPr id="3" name="Zástupný symbol obrázku 2">
            <a:extLst>
              <a:ext uri="{FF2B5EF4-FFF2-40B4-BE49-F238E27FC236}">
                <a16:creationId xmlns:a16="http://schemas.microsoft.com/office/drawing/2014/main" id="{7317D6FE-834E-6DF1-89C8-56612B80CB09}"/>
              </a:ext>
            </a:extLst>
          </p:cNvPr>
          <p:cNvSpPr>
            <a:spLocks noGrp="1"/>
          </p:cNvSpPr>
          <p:nvPr>
            <p:ph type="pic" idx="1"/>
          </p:nvPr>
        </p:nvSpPr>
        <p:spPr/>
        <p:txBody>
          <a:bodyPr/>
          <a:lstStyle/>
          <a:p>
            <a:endParaRPr lang="cs-CZ"/>
          </a:p>
        </p:txBody>
      </p:sp>
      <p:sp>
        <p:nvSpPr>
          <p:cNvPr id="4" name="Zástupný text 3">
            <a:extLst>
              <a:ext uri="{FF2B5EF4-FFF2-40B4-BE49-F238E27FC236}">
                <a16:creationId xmlns:a16="http://schemas.microsoft.com/office/drawing/2014/main" id="{E3B2D466-5213-7793-65D9-11A37339BB9E}"/>
              </a:ext>
            </a:extLst>
          </p:cNvPr>
          <p:cNvSpPr>
            <a:spLocks noGrp="1"/>
          </p:cNvSpPr>
          <p:nvPr>
            <p:ph type="body" sz="half" idx="2"/>
          </p:nvPr>
        </p:nvSpPr>
        <p:spPr/>
        <p:txBody>
          <a:bodyPr/>
          <a:lstStyle/>
          <a:p>
            <a:endParaRPr lang="cs-CZ"/>
          </a:p>
        </p:txBody>
      </p:sp>
      <p:sp>
        <p:nvSpPr>
          <p:cNvPr id="5" name="Zástupný symbol pro číslo snímku 4">
            <a:extLst>
              <a:ext uri="{FF2B5EF4-FFF2-40B4-BE49-F238E27FC236}">
                <a16:creationId xmlns:a16="http://schemas.microsoft.com/office/drawing/2014/main" id="{A6884BB2-FBA3-4CEC-97C4-2E2E591F72A1}"/>
              </a:ext>
            </a:extLst>
          </p:cNvPr>
          <p:cNvSpPr>
            <a:spLocks noGrp="1"/>
          </p:cNvSpPr>
          <p:nvPr>
            <p:ph type="sldNum" sz="quarter" idx="12"/>
          </p:nvPr>
        </p:nvSpPr>
        <p:spPr/>
        <p:txBody>
          <a:bodyPr/>
          <a:lstStyle/>
          <a:p>
            <a:fld id="{CE8F101E-44BF-4333-A0CA-9170D9A59C02}" type="slidenum">
              <a:rPr lang="cs-CZ" altLang="en-US" smtClean="0"/>
              <a:pPr/>
              <a:t>18</a:t>
            </a:fld>
            <a:endParaRPr lang="cs-CZ" altLang="en-US"/>
          </a:p>
        </p:txBody>
      </p:sp>
    </p:spTree>
    <p:extLst>
      <p:ext uri="{BB962C8B-B14F-4D97-AF65-F5344CB8AC3E}">
        <p14:creationId xmlns:p14="http://schemas.microsoft.com/office/powerpoint/2010/main" val="337692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70FAA05-389D-7BAD-85B3-91CBDD7A0CD2}"/>
              </a:ext>
            </a:extLst>
          </p:cNvPr>
          <p:cNvSpPr txBox="1"/>
          <p:nvPr/>
        </p:nvSpPr>
        <p:spPr>
          <a:xfrm>
            <a:off x="628652" y="5624514"/>
            <a:ext cx="2057400" cy="273847"/>
          </a:xfrm>
          <a:prstGeom prst="rect">
            <a:avLst/>
          </a:prstGeom>
          <a:noFill/>
          <a:ln cap="flat">
            <a:noFill/>
          </a:ln>
        </p:spPr>
        <p:txBody>
          <a:bodyPr vert="horz" wrap="square" lIns="68580" tIns="34290" rIns="68580" bIns="34290" anchor="ctr" anchorCtr="0" compatLnSpc="1">
            <a:no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cs-CZ" sz="900">
                <a:solidFill>
                  <a:srgbClr val="898989"/>
                </a:solidFill>
                <a:latin typeface="Calibri"/>
              </a:rPr>
              <a:t>Interní workshop k zákonu o finanční kontrole (31. 1. 2022)</a:t>
            </a:r>
          </a:p>
        </p:txBody>
      </p:sp>
      <p:sp>
        <p:nvSpPr>
          <p:cNvPr id="3" name="Zástupný symbol pro číslo snímku 2">
            <a:extLst>
              <a:ext uri="{FF2B5EF4-FFF2-40B4-BE49-F238E27FC236}">
                <a16:creationId xmlns:a16="http://schemas.microsoft.com/office/drawing/2014/main" id="{29012911-B9AD-7F90-106E-89A46CAED77A}"/>
              </a:ext>
            </a:extLst>
          </p:cNvPr>
          <p:cNvSpPr txBox="1"/>
          <p:nvPr/>
        </p:nvSpPr>
        <p:spPr>
          <a:xfrm>
            <a:off x="3028952" y="5624514"/>
            <a:ext cx="3086100" cy="273847"/>
          </a:xfrm>
          <a:prstGeom prst="rect">
            <a:avLst/>
          </a:prstGeom>
          <a:noFill/>
          <a:ln cap="flat">
            <a:noFill/>
          </a:ln>
        </p:spPr>
        <p:txBody>
          <a:bodyPr vert="horz" wrap="square" lIns="68580" tIns="34290" rIns="68580" bIns="34290" anchor="ctr" anchorCtr="1" compatLnSpc="1">
            <a:noAutofit/>
          </a:bodyPr>
          <a:lstStyle/>
          <a:p>
            <a:pPr algn="ctr" defTabSz="685800" fontAlgn="auto" hangingPunct="1">
              <a:spcBef>
                <a:spcPts val="0"/>
              </a:spcBef>
              <a:spcAft>
                <a:spcPts val="0"/>
              </a:spcAft>
              <a:defRPr sz="1800" b="0" i="0" u="none" strike="noStrike" kern="0" cap="none" spc="0" baseline="0">
                <a:solidFill>
                  <a:srgbClr val="000000"/>
                </a:solidFill>
                <a:uFillTx/>
              </a:defRPr>
            </a:pPr>
            <a:fld id="{CD88CFD3-F347-49E8-85EB-BE773F5D93EE}" type="slidenum">
              <a:rPr lang="cs-CZ" sz="900">
                <a:solidFill>
                  <a:srgbClr val="898989"/>
                </a:solidFill>
                <a:latin typeface="Calibri"/>
              </a:rPr>
              <a:pPr algn="ctr" defTabSz="685800" fontAlgn="auto" hangingPunct="1">
                <a:spcBef>
                  <a:spcPts val="0"/>
                </a:spcBef>
                <a:spcAft>
                  <a:spcPts val="0"/>
                </a:spcAft>
                <a:defRPr sz="1800" b="0" i="0" u="none" strike="noStrike" kern="0" cap="none" spc="0" baseline="0">
                  <a:solidFill>
                    <a:srgbClr val="000000"/>
                  </a:solidFill>
                  <a:uFillTx/>
                </a:defRPr>
              </a:pPr>
              <a:t>19</a:t>
            </a:fld>
            <a:endParaRPr lang="cs-CZ" sz="900">
              <a:solidFill>
                <a:srgbClr val="898989"/>
              </a:solidFill>
              <a:latin typeface="Calibri"/>
            </a:endParaRPr>
          </a:p>
        </p:txBody>
      </p:sp>
      <p:sp>
        <p:nvSpPr>
          <p:cNvPr id="4" name="Nadpis 3">
            <a:extLst>
              <a:ext uri="{FF2B5EF4-FFF2-40B4-BE49-F238E27FC236}">
                <a16:creationId xmlns:a16="http://schemas.microsoft.com/office/drawing/2014/main" id="{F92C0A49-B048-D144-2A2C-87A3513BE1B4}"/>
              </a:ext>
            </a:extLst>
          </p:cNvPr>
          <p:cNvSpPr txBox="1">
            <a:spLocks noGrp="1"/>
          </p:cNvSpPr>
          <p:nvPr>
            <p:ph type="title"/>
          </p:nvPr>
        </p:nvSpPr>
        <p:spPr/>
        <p:txBody>
          <a:bodyPr/>
          <a:lstStyle/>
          <a:p>
            <a:pPr lvl="0"/>
            <a:r>
              <a:rPr lang="cs-CZ"/>
              <a:t>Finanční kontrola</a:t>
            </a:r>
          </a:p>
        </p:txBody>
      </p:sp>
      <p:sp>
        <p:nvSpPr>
          <p:cNvPr id="5" name="Zástupný obsah 4">
            <a:extLst>
              <a:ext uri="{FF2B5EF4-FFF2-40B4-BE49-F238E27FC236}">
                <a16:creationId xmlns:a16="http://schemas.microsoft.com/office/drawing/2014/main" id="{0D391CE1-7273-5BFB-A11A-0D8599515DBF}"/>
              </a:ext>
            </a:extLst>
          </p:cNvPr>
          <p:cNvSpPr txBox="1">
            <a:spLocks noGrp="1"/>
          </p:cNvSpPr>
          <p:nvPr>
            <p:ph idx="1"/>
          </p:nvPr>
        </p:nvSpPr>
        <p:spPr>
          <a:xfrm>
            <a:off x="539999" y="1928813"/>
            <a:ext cx="8064898" cy="3531938"/>
          </a:xfrm>
        </p:spPr>
        <p:txBody>
          <a:bodyPr/>
          <a:lstStyle/>
          <a:p>
            <a:pPr lvl="0">
              <a:lnSpc>
                <a:spcPct val="80000"/>
              </a:lnSpc>
            </a:pPr>
            <a:r>
              <a:rPr lang="cs-CZ" sz="1950"/>
              <a:t>Zákon č. 320/2001 Sb., o finanční kontrole ve veřejné správě</a:t>
            </a:r>
            <a:br>
              <a:rPr lang="cs-CZ" sz="1950"/>
            </a:br>
            <a:r>
              <a:rPr lang="cs-CZ" sz="1950"/>
              <a:t>a o změně některých zákonů (zákon o finanční kontrole)</a:t>
            </a:r>
          </a:p>
          <a:p>
            <a:pPr lvl="1">
              <a:lnSpc>
                <a:spcPct val="80000"/>
              </a:lnSpc>
            </a:pPr>
            <a:r>
              <a:rPr lang="cs-CZ" sz="1650"/>
              <a:t>Účinnost od 1. 1. 2002</a:t>
            </a:r>
          </a:p>
          <a:p>
            <a:pPr lvl="1">
              <a:lnSpc>
                <a:spcPct val="80000"/>
              </a:lnSpc>
            </a:pPr>
            <a:r>
              <a:rPr lang="cs-CZ" sz="1650"/>
              <a:t>(Aktuální) znění od 1. 2. 2022 (20. novelizace!)</a:t>
            </a:r>
          </a:p>
          <a:p>
            <a:pPr lvl="1">
              <a:lnSpc>
                <a:spcPct val="80000"/>
              </a:lnSpc>
            </a:pPr>
            <a:r>
              <a:rPr lang="cs-CZ" sz="1650"/>
              <a:t>Přímý vliv na následující zákony:</a:t>
            </a:r>
          </a:p>
          <a:p>
            <a:pPr lvl="2">
              <a:lnSpc>
                <a:spcPct val="80000"/>
              </a:lnSpc>
            </a:pPr>
            <a:r>
              <a:rPr lang="cs-CZ" sz="1425"/>
              <a:t>250/2000 Sb.	Zákon o rozpočtových pravidlech územních rozpočtů</a:t>
            </a:r>
          </a:p>
          <a:p>
            <a:pPr lvl="2">
              <a:lnSpc>
                <a:spcPct val="80000"/>
              </a:lnSpc>
            </a:pPr>
            <a:r>
              <a:rPr lang="cs-CZ" sz="1425"/>
              <a:t>219/2000 Sb.	Zákon o majetku ČR a jejím vystupování v právních vztazích</a:t>
            </a:r>
          </a:p>
          <a:p>
            <a:pPr lvl="2">
              <a:lnSpc>
                <a:spcPct val="80000"/>
              </a:lnSpc>
            </a:pPr>
            <a:r>
              <a:rPr lang="cs-CZ" sz="1425"/>
              <a:t>218/2000 Sb.	Zákon o rozpočtových pravidlech</a:t>
            </a:r>
          </a:p>
          <a:p>
            <a:pPr lvl="2">
              <a:lnSpc>
                <a:spcPct val="80000"/>
              </a:lnSpc>
            </a:pPr>
            <a:r>
              <a:rPr lang="cs-CZ" sz="1425" i="1"/>
              <a:t>147/2000 Sb.	Zákon o okresních úřadech (zrušen)</a:t>
            </a:r>
          </a:p>
          <a:p>
            <a:pPr lvl="2">
              <a:lnSpc>
                <a:spcPct val="80000"/>
              </a:lnSpc>
            </a:pPr>
            <a:r>
              <a:rPr lang="cs-CZ" sz="1425"/>
              <a:t>131/2000 Sb.	Zákon o hlavním městě Praze</a:t>
            </a:r>
          </a:p>
          <a:p>
            <a:pPr lvl="2">
              <a:lnSpc>
                <a:spcPct val="80000"/>
              </a:lnSpc>
            </a:pPr>
            <a:r>
              <a:rPr lang="cs-CZ" sz="1425"/>
              <a:t>129/2000 Sb.	Zákon o krajích</a:t>
            </a:r>
          </a:p>
          <a:p>
            <a:pPr lvl="2">
              <a:lnSpc>
                <a:spcPct val="80000"/>
              </a:lnSpc>
            </a:pPr>
            <a:r>
              <a:rPr lang="cs-CZ" sz="1425"/>
              <a:t>128/2000 Sb.	Zákon o obcích</a:t>
            </a:r>
          </a:p>
          <a:p>
            <a:pPr lvl="2">
              <a:lnSpc>
                <a:spcPct val="80000"/>
              </a:lnSpc>
            </a:pPr>
            <a:r>
              <a:rPr lang="cs-CZ" sz="1425" i="1"/>
              <a:t>337/1992 Sb.	Zákon o správě daní a poplatků (nahrazen z. č. 280/2009 Sb.)</a:t>
            </a:r>
          </a:p>
          <a:p>
            <a:pPr lvl="1">
              <a:lnSpc>
                <a:spcPct val="80000"/>
              </a:lnSpc>
            </a:pPr>
            <a:r>
              <a:rPr lang="cs-CZ" sz="1650"/>
              <a:t>Implementuje Směrnici Rady 2011/85/EU ze dne 8. listopadu 2011 o požadavcích na rozpočtové rámce členských států</a:t>
            </a:r>
          </a:p>
          <a:p>
            <a:pPr lvl="1">
              <a:lnSpc>
                <a:spcPct val="80000"/>
              </a:lnSpc>
            </a:pPr>
            <a:endParaRPr lang="cs-CZ" sz="1650"/>
          </a:p>
          <a:p>
            <a:pPr lvl="0">
              <a:lnSpc>
                <a:spcPct val="80000"/>
              </a:lnSpc>
            </a:pPr>
            <a:endParaRPr lang="cs-CZ" sz="19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C48950-105D-A680-83FA-917309AECA18}"/>
              </a:ext>
            </a:extLst>
          </p:cNvPr>
          <p:cNvSpPr>
            <a:spLocks noGrp="1"/>
          </p:cNvSpPr>
          <p:nvPr>
            <p:ph type="title"/>
          </p:nvPr>
        </p:nvSpPr>
        <p:spPr/>
        <p:txBody>
          <a:bodyPr/>
          <a:lstStyle/>
          <a:p>
            <a:r>
              <a:rPr lang="cs-CZ" dirty="0"/>
              <a:t>Struktura a cíl úvodní hodiny</a:t>
            </a:r>
          </a:p>
        </p:txBody>
      </p:sp>
      <p:sp>
        <p:nvSpPr>
          <p:cNvPr id="3" name="Zástupný obsah 2">
            <a:extLst>
              <a:ext uri="{FF2B5EF4-FFF2-40B4-BE49-F238E27FC236}">
                <a16:creationId xmlns:a16="http://schemas.microsoft.com/office/drawing/2014/main" id="{2572EEE8-9BBC-30CE-6B1A-13989B60EE9A}"/>
              </a:ext>
            </a:extLst>
          </p:cNvPr>
          <p:cNvSpPr>
            <a:spLocks noGrp="1"/>
          </p:cNvSpPr>
          <p:nvPr>
            <p:ph idx="1"/>
          </p:nvPr>
        </p:nvSpPr>
        <p:spPr/>
        <p:txBody>
          <a:bodyPr/>
          <a:lstStyle/>
          <a:p>
            <a:r>
              <a:rPr lang="cs-CZ" dirty="0"/>
              <a:t>Cílem je objasnit obsah veřejné kontroly, její význam a funkce s důrazem na finanční kontrolu. Seznámit s hlavními pojmy a legislativou.</a:t>
            </a:r>
          </a:p>
          <a:p>
            <a:r>
              <a:rPr lang="cs-CZ" dirty="0"/>
              <a:t>1. Organizační pokyny  </a:t>
            </a:r>
            <a:r>
              <a:rPr lang="cs-CZ" dirty="0">
                <a:hlinkClick r:id="rId2"/>
              </a:rPr>
              <a:t>Interaktivní osnova (muni.cz)</a:t>
            </a:r>
            <a:endParaRPr lang="cs-CZ" dirty="0"/>
          </a:p>
          <a:p>
            <a:r>
              <a:rPr lang="cs-CZ" dirty="0"/>
              <a:t>2. Vztah veřejné kontroly a veřejných výdajů</a:t>
            </a:r>
          </a:p>
          <a:p>
            <a:r>
              <a:rPr lang="cs-CZ" dirty="0"/>
              <a:t>3. Kontrolní systémy a typy kontrol</a:t>
            </a:r>
          </a:p>
          <a:p>
            <a:r>
              <a:rPr lang="cs-CZ" dirty="0"/>
              <a:t>4. 3E a alokace veřejných zdrojů </a:t>
            </a:r>
          </a:p>
          <a:p>
            <a:r>
              <a:rPr lang="cs-CZ" dirty="0"/>
              <a:t>5. Finanční kontrola </a:t>
            </a:r>
          </a:p>
          <a:p>
            <a:endParaRPr lang="cs-CZ" dirty="0"/>
          </a:p>
          <a:p>
            <a:endParaRPr lang="cs-CZ" dirty="0"/>
          </a:p>
        </p:txBody>
      </p:sp>
      <p:sp>
        <p:nvSpPr>
          <p:cNvPr id="4" name="Zástupný symbol pro číslo snímku 3">
            <a:extLst>
              <a:ext uri="{FF2B5EF4-FFF2-40B4-BE49-F238E27FC236}">
                <a16:creationId xmlns:a16="http://schemas.microsoft.com/office/drawing/2014/main" id="{B83B7A9D-86B4-61EA-210A-111F45D26FB9}"/>
              </a:ext>
            </a:extLst>
          </p:cNvPr>
          <p:cNvSpPr>
            <a:spLocks noGrp="1"/>
          </p:cNvSpPr>
          <p:nvPr>
            <p:ph type="sldNum" sz="quarter" idx="12"/>
          </p:nvPr>
        </p:nvSpPr>
        <p:spPr/>
        <p:txBody>
          <a:bodyPr/>
          <a:lstStyle/>
          <a:p>
            <a:fld id="{D25D2621-9FB1-40BC-8CC0-0311E61EFB02}" type="slidenum">
              <a:rPr lang="cs-CZ" altLang="en-US" smtClean="0"/>
              <a:pPr/>
              <a:t>2</a:t>
            </a:fld>
            <a:endParaRPr lang="cs-CZ" altLang="en-US"/>
          </a:p>
        </p:txBody>
      </p:sp>
    </p:spTree>
    <p:extLst>
      <p:ext uri="{BB962C8B-B14F-4D97-AF65-F5344CB8AC3E}">
        <p14:creationId xmlns:p14="http://schemas.microsoft.com/office/powerpoint/2010/main" val="140961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47FA3AB-FF94-B747-E31D-7A55D4296CF8}"/>
              </a:ext>
            </a:extLst>
          </p:cNvPr>
          <p:cNvSpPr txBox="1"/>
          <p:nvPr/>
        </p:nvSpPr>
        <p:spPr>
          <a:xfrm>
            <a:off x="628652" y="5624514"/>
            <a:ext cx="2057400" cy="273847"/>
          </a:xfrm>
          <a:prstGeom prst="rect">
            <a:avLst/>
          </a:prstGeom>
          <a:noFill/>
          <a:ln cap="flat">
            <a:noFill/>
          </a:ln>
        </p:spPr>
        <p:txBody>
          <a:bodyPr vert="horz" wrap="square" lIns="68580" tIns="34290" rIns="68580" bIns="34290" anchor="ctr" anchorCtr="0" compatLnSpc="1">
            <a:no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cs-CZ" sz="900">
                <a:solidFill>
                  <a:srgbClr val="898989"/>
                </a:solidFill>
                <a:latin typeface="Calibri"/>
              </a:rPr>
              <a:t>Interní workshop k zákonu o finanční kontrole (31. 1. 2022)</a:t>
            </a:r>
          </a:p>
        </p:txBody>
      </p:sp>
      <p:sp>
        <p:nvSpPr>
          <p:cNvPr id="3" name="Zástupný symbol pro číslo snímku 2">
            <a:extLst>
              <a:ext uri="{FF2B5EF4-FFF2-40B4-BE49-F238E27FC236}">
                <a16:creationId xmlns:a16="http://schemas.microsoft.com/office/drawing/2014/main" id="{86A7181A-AAD2-6CBC-606C-428B49F7F998}"/>
              </a:ext>
            </a:extLst>
          </p:cNvPr>
          <p:cNvSpPr txBox="1"/>
          <p:nvPr/>
        </p:nvSpPr>
        <p:spPr>
          <a:xfrm>
            <a:off x="3028952" y="5624514"/>
            <a:ext cx="3086100" cy="273847"/>
          </a:xfrm>
          <a:prstGeom prst="rect">
            <a:avLst/>
          </a:prstGeom>
          <a:noFill/>
          <a:ln cap="flat">
            <a:noFill/>
          </a:ln>
        </p:spPr>
        <p:txBody>
          <a:bodyPr vert="horz" wrap="square" lIns="68580" tIns="34290" rIns="68580" bIns="34290" anchor="ctr" anchorCtr="1" compatLnSpc="1">
            <a:noAutofit/>
          </a:bodyPr>
          <a:lstStyle/>
          <a:p>
            <a:pPr algn="ctr" defTabSz="685800" fontAlgn="auto" hangingPunct="1">
              <a:spcBef>
                <a:spcPts val="0"/>
              </a:spcBef>
              <a:spcAft>
                <a:spcPts val="0"/>
              </a:spcAft>
              <a:defRPr sz="1800" b="0" i="0" u="none" strike="noStrike" kern="0" cap="none" spc="0" baseline="0">
                <a:solidFill>
                  <a:srgbClr val="000000"/>
                </a:solidFill>
                <a:uFillTx/>
              </a:defRPr>
            </a:pPr>
            <a:fld id="{F3A6E14B-D93B-46C6-8256-9D7F850C5B5A}" type="slidenum">
              <a:rPr lang="cs-CZ" sz="900">
                <a:solidFill>
                  <a:srgbClr val="898989"/>
                </a:solidFill>
                <a:latin typeface="Calibri"/>
              </a:rPr>
              <a:pPr algn="ctr" defTabSz="685800" fontAlgn="auto" hangingPunct="1">
                <a:spcBef>
                  <a:spcPts val="0"/>
                </a:spcBef>
                <a:spcAft>
                  <a:spcPts val="0"/>
                </a:spcAft>
                <a:defRPr sz="1800" b="0" i="0" u="none" strike="noStrike" kern="0" cap="none" spc="0" baseline="0">
                  <a:solidFill>
                    <a:srgbClr val="000000"/>
                  </a:solidFill>
                  <a:uFillTx/>
                </a:defRPr>
              </a:pPr>
              <a:t>20</a:t>
            </a:fld>
            <a:endParaRPr lang="cs-CZ" sz="900">
              <a:solidFill>
                <a:srgbClr val="898989"/>
              </a:solidFill>
              <a:latin typeface="Calibri"/>
            </a:endParaRPr>
          </a:p>
        </p:txBody>
      </p:sp>
      <p:sp>
        <p:nvSpPr>
          <p:cNvPr id="4" name="Nadpis 3">
            <a:extLst>
              <a:ext uri="{FF2B5EF4-FFF2-40B4-BE49-F238E27FC236}">
                <a16:creationId xmlns:a16="http://schemas.microsoft.com/office/drawing/2014/main" id="{AB804030-E54F-9F4E-A8F1-72A61D013C4A}"/>
              </a:ext>
            </a:extLst>
          </p:cNvPr>
          <p:cNvSpPr txBox="1">
            <a:spLocks noGrp="1"/>
          </p:cNvSpPr>
          <p:nvPr>
            <p:ph type="title"/>
          </p:nvPr>
        </p:nvSpPr>
        <p:spPr/>
        <p:txBody>
          <a:bodyPr/>
          <a:lstStyle/>
          <a:p>
            <a:pPr lvl="0"/>
            <a:r>
              <a:rPr lang="cs-CZ" sz="2700"/>
              <a:t>K čemu je (hlavně) zákon o FK?</a:t>
            </a:r>
          </a:p>
        </p:txBody>
      </p:sp>
      <p:sp>
        <p:nvSpPr>
          <p:cNvPr id="5" name="Zástupný obsah 4">
            <a:extLst>
              <a:ext uri="{FF2B5EF4-FFF2-40B4-BE49-F238E27FC236}">
                <a16:creationId xmlns:a16="http://schemas.microsoft.com/office/drawing/2014/main" id="{9E0D1386-2A28-D6D9-A374-9B743A059DB4}"/>
              </a:ext>
            </a:extLst>
          </p:cNvPr>
          <p:cNvSpPr txBox="1">
            <a:spLocks noGrp="1"/>
          </p:cNvSpPr>
          <p:nvPr>
            <p:ph idx="1"/>
          </p:nvPr>
        </p:nvSpPr>
        <p:spPr>
          <a:xfrm>
            <a:off x="539999" y="2050254"/>
            <a:ext cx="8064898" cy="3180994"/>
          </a:xfrm>
        </p:spPr>
        <p:txBody>
          <a:bodyPr/>
          <a:lstStyle/>
          <a:p>
            <a:pPr lvl="0">
              <a:lnSpc>
                <a:spcPct val="80000"/>
              </a:lnSpc>
            </a:pPr>
            <a:r>
              <a:rPr lang="cs-CZ"/>
              <a:t>Kontrola hospodaření s veřejnými prostředky </a:t>
            </a:r>
          </a:p>
          <a:p>
            <a:pPr lvl="0">
              <a:lnSpc>
                <a:spcPct val="80000"/>
              </a:lnSpc>
            </a:pPr>
            <a:r>
              <a:rPr lang="cs-CZ"/>
              <a:t>Veřejnosprávní kontrola u žadatelů a příjemců příspěvků návratné finanční výpomoci</a:t>
            </a:r>
          </a:p>
          <a:p>
            <a:pPr lvl="0">
              <a:lnSpc>
                <a:spcPct val="80000"/>
              </a:lnSpc>
            </a:pPr>
            <a:r>
              <a:rPr lang="cs-CZ"/>
              <a:t>Finanční kontrola a řídicí kontrola</a:t>
            </a:r>
          </a:p>
          <a:p>
            <a:pPr lvl="0">
              <a:lnSpc>
                <a:spcPct val="80000"/>
              </a:lnSpc>
            </a:pPr>
            <a:r>
              <a:rPr lang="cs-CZ"/>
              <a:t>Obsah a zaměření kontrolní činnosti</a:t>
            </a:r>
          </a:p>
          <a:p>
            <a:pPr lvl="0">
              <a:lnSpc>
                <a:spcPct val="80000"/>
              </a:lnSpc>
            </a:pPr>
            <a:r>
              <a:rPr lang="cs-CZ"/>
              <a:t>Předběžná, průběžná, následná kontrola</a:t>
            </a:r>
          </a:p>
          <a:p>
            <a:pPr lvl="0">
              <a:lnSpc>
                <a:spcPct val="80000"/>
              </a:lnSpc>
            </a:pPr>
            <a:r>
              <a:rPr lang="cs-CZ"/>
              <a:t>Veřejnosprávní kontrola PO a organizačních složek</a:t>
            </a:r>
          </a:p>
          <a:p>
            <a:pPr lvl="0">
              <a:lnSpc>
                <a:spcPct val="80000"/>
              </a:lnSpc>
            </a:pPr>
            <a:r>
              <a:rPr lang="cs-CZ"/>
              <a:t>Záznamy z finančních kontrol</a:t>
            </a:r>
          </a:p>
          <a:p>
            <a:pPr lvl="0">
              <a:lnSpc>
                <a:spcPct val="80000"/>
              </a:lnSpc>
            </a:pPr>
            <a:r>
              <a:rPr lang="cs-CZ"/>
              <a:t>Zpráva o výsledcích finančních kontrol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983E97-0FB9-2CC0-4DBF-A9CFF64E869B}"/>
              </a:ext>
            </a:extLst>
          </p:cNvPr>
          <p:cNvSpPr txBox="1"/>
          <p:nvPr/>
        </p:nvSpPr>
        <p:spPr>
          <a:xfrm>
            <a:off x="628652" y="5624514"/>
            <a:ext cx="2057400" cy="273847"/>
          </a:xfrm>
          <a:prstGeom prst="rect">
            <a:avLst/>
          </a:prstGeom>
          <a:noFill/>
          <a:ln cap="flat">
            <a:noFill/>
          </a:ln>
        </p:spPr>
        <p:txBody>
          <a:bodyPr vert="horz" wrap="square" lIns="68580" tIns="34290" rIns="68580" bIns="34290" anchor="ctr" anchorCtr="0" compatLnSpc="1">
            <a:no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cs-CZ" sz="900">
                <a:solidFill>
                  <a:srgbClr val="898989"/>
                </a:solidFill>
                <a:latin typeface="Calibri"/>
              </a:rPr>
              <a:t>Interní workshop k zákonu o finanční kontrole (31. 1. 2022)</a:t>
            </a:r>
          </a:p>
        </p:txBody>
      </p:sp>
      <p:sp>
        <p:nvSpPr>
          <p:cNvPr id="3" name="Zástupný symbol pro číslo snímku 2">
            <a:extLst>
              <a:ext uri="{FF2B5EF4-FFF2-40B4-BE49-F238E27FC236}">
                <a16:creationId xmlns:a16="http://schemas.microsoft.com/office/drawing/2014/main" id="{2AB30F08-4FC2-359B-9140-6DADC64A6B17}"/>
              </a:ext>
            </a:extLst>
          </p:cNvPr>
          <p:cNvSpPr txBox="1"/>
          <p:nvPr/>
        </p:nvSpPr>
        <p:spPr>
          <a:xfrm>
            <a:off x="3028952" y="5624514"/>
            <a:ext cx="3086100" cy="273847"/>
          </a:xfrm>
          <a:prstGeom prst="rect">
            <a:avLst/>
          </a:prstGeom>
          <a:noFill/>
          <a:ln cap="flat">
            <a:noFill/>
          </a:ln>
        </p:spPr>
        <p:txBody>
          <a:bodyPr vert="horz" wrap="square" lIns="68580" tIns="34290" rIns="68580" bIns="34290" anchor="ctr" anchorCtr="1" compatLnSpc="1">
            <a:noAutofit/>
          </a:bodyPr>
          <a:lstStyle/>
          <a:p>
            <a:pPr algn="ctr" defTabSz="685800" fontAlgn="auto" hangingPunct="1">
              <a:spcBef>
                <a:spcPts val="0"/>
              </a:spcBef>
              <a:spcAft>
                <a:spcPts val="0"/>
              </a:spcAft>
              <a:defRPr sz="1800" b="0" i="0" u="none" strike="noStrike" kern="0" cap="none" spc="0" baseline="0">
                <a:solidFill>
                  <a:srgbClr val="000000"/>
                </a:solidFill>
                <a:uFillTx/>
              </a:defRPr>
            </a:pPr>
            <a:fld id="{95022FF5-8F6B-4AFF-B4BC-F3F3422831AC}" type="slidenum">
              <a:rPr lang="cs-CZ" sz="900">
                <a:solidFill>
                  <a:srgbClr val="898989"/>
                </a:solidFill>
                <a:latin typeface="Calibri"/>
              </a:rPr>
              <a:pPr algn="ctr" defTabSz="685800" fontAlgn="auto" hangingPunct="1">
                <a:spcBef>
                  <a:spcPts val="0"/>
                </a:spcBef>
                <a:spcAft>
                  <a:spcPts val="0"/>
                </a:spcAft>
                <a:defRPr sz="1800" b="0" i="0" u="none" strike="noStrike" kern="0" cap="none" spc="0" baseline="0">
                  <a:solidFill>
                    <a:srgbClr val="000000"/>
                  </a:solidFill>
                  <a:uFillTx/>
                </a:defRPr>
              </a:pPr>
              <a:t>21</a:t>
            </a:fld>
            <a:endParaRPr lang="cs-CZ" sz="900">
              <a:solidFill>
                <a:srgbClr val="898989"/>
              </a:solidFill>
              <a:latin typeface="Calibri"/>
            </a:endParaRPr>
          </a:p>
        </p:txBody>
      </p:sp>
      <p:sp>
        <p:nvSpPr>
          <p:cNvPr id="4" name="Nadpis 3">
            <a:extLst>
              <a:ext uri="{FF2B5EF4-FFF2-40B4-BE49-F238E27FC236}">
                <a16:creationId xmlns:a16="http://schemas.microsoft.com/office/drawing/2014/main" id="{A2D5C56E-FA08-090C-FD43-60D36729AC54}"/>
              </a:ext>
            </a:extLst>
          </p:cNvPr>
          <p:cNvSpPr txBox="1">
            <a:spLocks noGrp="1"/>
          </p:cNvSpPr>
          <p:nvPr>
            <p:ph type="title"/>
          </p:nvPr>
        </p:nvSpPr>
        <p:spPr>
          <a:xfrm>
            <a:off x="539999" y="1268661"/>
            <a:ext cx="8064898" cy="338682"/>
          </a:xfrm>
        </p:spPr>
        <p:txBody>
          <a:bodyPr>
            <a:normAutofit fontScale="90000"/>
          </a:bodyPr>
          <a:lstStyle/>
          <a:p>
            <a:pPr lvl="0"/>
            <a:r>
              <a:rPr lang="cs-CZ" sz="2700"/>
              <a:t>Co zákon o FK upravuje?</a:t>
            </a:r>
          </a:p>
        </p:txBody>
      </p:sp>
      <p:sp>
        <p:nvSpPr>
          <p:cNvPr id="5" name="Zástupný obsah 4">
            <a:extLst>
              <a:ext uri="{FF2B5EF4-FFF2-40B4-BE49-F238E27FC236}">
                <a16:creationId xmlns:a16="http://schemas.microsoft.com/office/drawing/2014/main" id="{AEF719BE-8DE7-299E-FBEC-9D03A0A33D79}"/>
              </a:ext>
            </a:extLst>
          </p:cNvPr>
          <p:cNvSpPr txBox="1">
            <a:spLocks noGrp="1"/>
          </p:cNvSpPr>
          <p:nvPr>
            <p:ph idx="1"/>
          </p:nvPr>
        </p:nvSpPr>
        <p:spPr>
          <a:xfrm>
            <a:off x="539999" y="1735932"/>
            <a:ext cx="8064898" cy="3792316"/>
          </a:xfrm>
        </p:spPr>
        <p:txBody>
          <a:bodyPr/>
          <a:lstStyle/>
          <a:p>
            <a:pPr marL="396899" indent="-342900">
              <a:lnSpc>
                <a:spcPct val="80000"/>
              </a:lnSpc>
              <a:buFont typeface="Calibri Light"/>
              <a:buAutoNum type="alphaUcPeriod"/>
            </a:pPr>
            <a:r>
              <a:rPr lang="cs-CZ" sz="1800"/>
              <a:t>Uspořádání a rozsah finanční kontroly</a:t>
            </a:r>
          </a:p>
          <a:p>
            <a:pPr marL="396899" indent="-342900">
              <a:lnSpc>
                <a:spcPct val="80000"/>
              </a:lnSpc>
              <a:buFont typeface="Calibri Light"/>
              <a:buAutoNum type="alphaUcPeriod"/>
            </a:pPr>
            <a:r>
              <a:rPr lang="cs-CZ" sz="1800"/>
              <a:t>Vykonávané mezi </a:t>
            </a:r>
          </a:p>
          <a:p>
            <a:pPr lvl="1">
              <a:lnSpc>
                <a:spcPct val="80000"/>
              </a:lnSpc>
            </a:pPr>
            <a:r>
              <a:rPr lang="cs-CZ" sz="1200"/>
              <a:t>orgány veřejné správy (zřizovatel - organizace)</a:t>
            </a:r>
          </a:p>
          <a:p>
            <a:pPr lvl="1">
              <a:lnSpc>
                <a:spcPct val="80000"/>
              </a:lnSpc>
            </a:pPr>
            <a:r>
              <a:rPr lang="cs-CZ" sz="1200"/>
              <a:t>mezi orgány veřejné správy a žadateli nebo příjemci veřejné finanční podpory</a:t>
            </a:r>
          </a:p>
          <a:p>
            <a:pPr lvl="1">
              <a:lnSpc>
                <a:spcPct val="80000"/>
              </a:lnSpc>
            </a:pPr>
            <a:r>
              <a:rPr lang="cs-CZ" sz="1200"/>
              <a:t>uvnitř orgánů veřejné správy</a:t>
            </a:r>
          </a:p>
          <a:p>
            <a:pPr marL="396899" indent="-342900">
              <a:lnSpc>
                <a:spcPct val="80000"/>
              </a:lnSpc>
              <a:buFont typeface="Calibri Light"/>
              <a:buAutoNum type="alphaUcPeriod"/>
            </a:pPr>
            <a:r>
              <a:rPr lang="cs-CZ" sz="1800"/>
              <a:t>Stanoví</a:t>
            </a:r>
          </a:p>
          <a:p>
            <a:pPr lvl="1">
              <a:lnSpc>
                <a:spcPct val="80000"/>
              </a:lnSpc>
            </a:pPr>
            <a:r>
              <a:rPr lang="cs-CZ" sz="1200"/>
              <a:t>předmět</a:t>
            </a:r>
          </a:p>
          <a:p>
            <a:pPr lvl="1">
              <a:lnSpc>
                <a:spcPct val="80000"/>
              </a:lnSpc>
            </a:pPr>
            <a:r>
              <a:rPr lang="cs-CZ" sz="1200"/>
              <a:t>hlavní cíle (vazba na § 4) finanční kontroly</a:t>
            </a:r>
          </a:p>
          <a:p>
            <a:pPr lvl="1">
              <a:lnSpc>
                <a:spcPct val="80000"/>
              </a:lnSpc>
            </a:pPr>
            <a:r>
              <a:rPr lang="cs-CZ" sz="1200"/>
              <a:t>zásady vykonávané podle tohoto zákona a podle zvláštních předpisů</a:t>
            </a:r>
          </a:p>
          <a:p>
            <a:pPr lvl="1">
              <a:lnSpc>
                <a:spcPct val="80000"/>
              </a:lnSpc>
            </a:pPr>
            <a:endParaRPr lang="cs-CZ" sz="1200"/>
          </a:p>
          <a:p>
            <a:pPr marL="53999" indent="0">
              <a:lnSpc>
                <a:spcPct val="80000"/>
              </a:lnSpc>
              <a:buNone/>
            </a:pPr>
            <a:r>
              <a:rPr lang="cs-CZ" sz="1500"/>
              <a:t>Podobná ustanovení obsahují i následující zákony:</a:t>
            </a:r>
          </a:p>
          <a:p>
            <a:pPr lvl="1">
              <a:lnSpc>
                <a:spcPct val="80000"/>
              </a:lnSpc>
            </a:pPr>
            <a:r>
              <a:rPr lang="cs-CZ" sz="1050"/>
              <a:t>Zák. č. 219/2000 Sb., o majetku České republiky (§ 48)</a:t>
            </a:r>
          </a:p>
          <a:p>
            <a:pPr lvl="1">
              <a:lnSpc>
                <a:spcPct val="80000"/>
              </a:lnSpc>
            </a:pPr>
            <a:r>
              <a:rPr lang="cs-CZ" sz="1050"/>
              <a:t>Zák. č. 218/2000 Sb., o rozpočtových pravidlech (§ 39 a 43)</a:t>
            </a:r>
          </a:p>
          <a:p>
            <a:pPr lvl="1">
              <a:lnSpc>
                <a:spcPct val="80000"/>
              </a:lnSpc>
            </a:pPr>
            <a:r>
              <a:rPr lang="cs-CZ" sz="1050"/>
              <a:t>Zák. č. 250/2000 Sb., o rozpočtových pravidlech územních rozpočtů (§ 15)</a:t>
            </a:r>
          </a:p>
          <a:p>
            <a:pPr lvl="1">
              <a:lnSpc>
                <a:spcPct val="80000"/>
              </a:lnSpc>
            </a:pPr>
            <a:r>
              <a:rPr lang="cs-CZ" sz="1050"/>
              <a:t>Zák. č. 121/2000 Sb., o hlavním městě Praze (§ 2)</a:t>
            </a:r>
          </a:p>
          <a:p>
            <a:pPr lvl="1">
              <a:lnSpc>
                <a:spcPct val="80000"/>
              </a:lnSpc>
            </a:pPr>
            <a:r>
              <a:rPr lang="cs-CZ" sz="1050"/>
              <a:t>Zák. č. 128/2000 Sb., o obcích (§ 9)</a:t>
            </a:r>
          </a:p>
          <a:p>
            <a:pPr lvl="1">
              <a:lnSpc>
                <a:spcPct val="80000"/>
              </a:lnSpc>
            </a:pPr>
            <a:r>
              <a:rPr lang="cs-CZ" sz="1050"/>
              <a:t>Zák. č. 129/2000 Sb., o krajích (§ 2) </a:t>
            </a:r>
          </a:p>
          <a:p>
            <a:pPr lvl="1">
              <a:lnSpc>
                <a:spcPct val="80000"/>
              </a:lnSpc>
            </a:pPr>
            <a:r>
              <a:rPr lang="cs-CZ" sz="1050"/>
              <a:t>a další</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EE53F42-B4D7-45C6-5AF5-07BA7D571F1A}"/>
              </a:ext>
            </a:extLst>
          </p:cNvPr>
          <p:cNvSpPr txBox="1"/>
          <p:nvPr/>
        </p:nvSpPr>
        <p:spPr>
          <a:xfrm>
            <a:off x="628652" y="5624514"/>
            <a:ext cx="2057400" cy="273847"/>
          </a:xfrm>
          <a:prstGeom prst="rect">
            <a:avLst/>
          </a:prstGeom>
          <a:noFill/>
          <a:ln cap="flat">
            <a:noFill/>
          </a:ln>
        </p:spPr>
        <p:txBody>
          <a:bodyPr vert="horz" wrap="square" lIns="68580" tIns="34290" rIns="68580" bIns="34290" anchor="ctr" anchorCtr="0" compatLnSpc="1">
            <a:no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cs-CZ" sz="900">
                <a:solidFill>
                  <a:srgbClr val="898989"/>
                </a:solidFill>
                <a:latin typeface="Calibri"/>
              </a:rPr>
              <a:t>Interní workshop k zákonu o finanční kontrole (31. 1. 2022)</a:t>
            </a:r>
          </a:p>
        </p:txBody>
      </p:sp>
      <p:sp>
        <p:nvSpPr>
          <p:cNvPr id="3" name="Zástupný symbol pro číslo snímku 2">
            <a:extLst>
              <a:ext uri="{FF2B5EF4-FFF2-40B4-BE49-F238E27FC236}">
                <a16:creationId xmlns:a16="http://schemas.microsoft.com/office/drawing/2014/main" id="{D9819F1A-F3EA-5090-325A-4BBB7F0C9971}"/>
              </a:ext>
            </a:extLst>
          </p:cNvPr>
          <p:cNvSpPr txBox="1"/>
          <p:nvPr/>
        </p:nvSpPr>
        <p:spPr>
          <a:xfrm>
            <a:off x="3028952" y="5624514"/>
            <a:ext cx="3086100" cy="273847"/>
          </a:xfrm>
          <a:prstGeom prst="rect">
            <a:avLst/>
          </a:prstGeom>
          <a:noFill/>
          <a:ln cap="flat">
            <a:noFill/>
          </a:ln>
        </p:spPr>
        <p:txBody>
          <a:bodyPr vert="horz" wrap="square" lIns="68580" tIns="34290" rIns="68580" bIns="34290" anchor="ctr" anchorCtr="1" compatLnSpc="1">
            <a:noAutofit/>
          </a:bodyPr>
          <a:lstStyle/>
          <a:p>
            <a:pPr algn="ctr" defTabSz="685800" fontAlgn="auto" hangingPunct="1">
              <a:spcBef>
                <a:spcPts val="0"/>
              </a:spcBef>
              <a:spcAft>
                <a:spcPts val="0"/>
              </a:spcAft>
              <a:defRPr sz="1800" b="0" i="0" u="none" strike="noStrike" kern="0" cap="none" spc="0" baseline="0">
                <a:solidFill>
                  <a:srgbClr val="000000"/>
                </a:solidFill>
                <a:uFillTx/>
              </a:defRPr>
            </a:pPr>
            <a:fld id="{1A938349-51F7-4192-856B-78C3D14A0E37}" type="slidenum">
              <a:rPr lang="cs-CZ" sz="900">
                <a:solidFill>
                  <a:srgbClr val="898989"/>
                </a:solidFill>
                <a:latin typeface="Calibri"/>
              </a:rPr>
              <a:pPr algn="ctr" defTabSz="685800" fontAlgn="auto" hangingPunct="1">
                <a:spcBef>
                  <a:spcPts val="0"/>
                </a:spcBef>
                <a:spcAft>
                  <a:spcPts val="0"/>
                </a:spcAft>
                <a:defRPr sz="1800" b="0" i="0" u="none" strike="noStrike" kern="0" cap="none" spc="0" baseline="0">
                  <a:solidFill>
                    <a:srgbClr val="000000"/>
                  </a:solidFill>
                  <a:uFillTx/>
                </a:defRPr>
              </a:pPr>
              <a:t>22</a:t>
            </a:fld>
            <a:endParaRPr lang="cs-CZ" sz="900">
              <a:solidFill>
                <a:srgbClr val="898989"/>
              </a:solidFill>
              <a:latin typeface="Calibri"/>
            </a:endParaRPr>
          </a:p>
        </p:txBody>
      </p:sp>
      <p:sp>
        <p:nvSpPr>
          <p:cNvPr id="4" name="Nadpis 3">
            <a:extLst>
              <a:ext uri="{FF2B5EF4-FFF2-40B4-BE49-F238E27FC236}">
                <a16:creationId xmlns:a16="http://schemas.microsoft.com/office/drawing/2014/main" id="{21DE6A28-75CD-D6C3-CFBC-2A001958CB78}"/>
              </a:ext>
            </a:extLst>
          </p:cNvPr>
          <p:cNvSpPr txBox="1">
            <a:spLocks noGrp="1"/>
          </p:cNvSpPr>
          <p:nvPr>
            <p:ph type="title"/>
          </p:nvPr>
        </p:nvSpPr>
        <p:spPr/>
        <p:txBody>
          <a:bodyPr/>
          <a:lstStyle/>
          <a:p>
            <a:pPr lvl="0"/>
            <a:r>
              <a:rPr lang="cs-CZ"/>
              <a:t>Hlavní pojmy dle zákona o FK</a:t>
            </a:r>
          </a:p>
        </p:txBody>
      </p:sp>
      <p:sp>
        <p:nvSpPr>
          <p:cNvPr id="5" name="Zástupný obsah 4">
            <a:extLst>
              <a:ext uri="{FF2B5EF4-FFF2-40B4-BE49-F238E27FC236}">
                <a16:creationId xmlns:a16="http://schemas.microsoft.com/office/drawing/2014/main" id="{13927867-9E33-86AA-AEB5-966D885C1869}"/>
              </a:ext>
            </a:extLst>
          </p:cNvPr>
          <p:cNvSpPr txBox="1">
            <a:spLocks noGrp="1"/>
          </p:cNvSpPr>
          <p:nvPr>
            <p:ph idx="1"/>
          </p:nvPr>
        </p:nvSpPr>
        <p:spPr>
          <a:xfrm>
            <a:off x="539999" y="1978821"/>
            <a:ext cx="8064898" cy="3252434"/>
          </a:xfrm>
        </p:spPr>
        <p:txBody>
          <a:bodyPr/>
          <a:lstStyle/>
          <a:p>
            <a:pPr lvl="0">
              <a:lnSpc>
                <a:spcPct val="80000"/>
              </a:lnSpc>
            </a:pPr>
            <a:r>
              <a:rPr lang="cs-CZ" sz="1050"/>
              <a:t>orgán veřejné správy </a:t>
            </a:r>
          </a:p>
          <a:p>
            <a:pPr lvl="0">
              <a:lnSpc>
                <a:spcPct val="80000"/>
              </a:lnSpc>
            </a:pPr>
            <a:r>
              <a:rPr lang="cs-CZ" sz="1050"/>
              <a:t>kontrolovaná osoba</a:t>
            </a:r>
          </a:p>
          <a:p>
            <a:pPr lvl="0">
              <a:lnSpc>
                <a:spcPct val="80000"/>
              </a:lnSpc>
            </a:pPr>
            <a:r>
              <a:rPr lang="cs-CZ" sz="1050"/>
              <a:t>kontrolní orgán</a:t>
            </a:r>
          </a:p>
          <a:p>
            <a:pPr lvl="0">
              <a:lnSpc>
                <a:spcPct val="80000"/>
              </a:lnSpc>
            </a:pPr>
            <a:r>
              <a:rPr lang="cs-CZ" sz="1050"/>
              <a:t>vedoucí orgán veřejné správy </a:t>
            </a:r>
          </a:p>
          <a:p>
            <a:pPr lvl="0">
              <a:lnSpc>
                <a:spcPct val="80000"/>
              </a:lnSpc>
            </a:pPr>
            <a:r>
              <a:rPr lang="cs-CZ" sz="1050"/>
              <a:t>osoba povinná spolupůsobit při výkonu finanční kontroly</a:t>
            </a:r>
          </a:p>
          <a:p>
            <a:pPr lvl="0">
              <a:lnSpc>
                <a:spcPct val="80000"/>
              </a:lnSpc>
            </a:pPr>
            <a:endParaRPr lang="cs-CZ" sz="1050"/>
          </a:p>
          <a:p>
            <a:pPr marL="53999" indent="0">
              <a:lnSpc>
                <a:spcPct val="80000"/>
              </a:lnSpc>
              <a:buNone/>
            </a:pPr>
            <a:r>
              <a:rPr lang="cs-CZ" sz="1050"/>
              <a:t>A dále z VEFI:</a:t>
            </a:r>
          </a:p>
          <a:p>
            <a:pPr lvl="0">
              <a:lnSpc>
                <a:spcPct val="80000"/>
              </a:lnSpc>
              <a:buChar char="-"/>
            </a:pPr>
            <a:r>
              <a:rPr lang="cs-CZ" sz="1050"/>
              <a:t>veřejné finance (VP a VV)</a:t>
            </a:r>
          </a:p>
          <a:p>
            <a:pPr lvl="0">
              <a:lnSpc>
                <a:spcPct val="80000"/>
              </a:lnSpc>
              <a:buChar char="-"/>
            </a:pPr>
            <a:r>
              <a:rPr lang="cs-CZ" sz="1050"/>
              <a:t>veřejné prostředky</a:t>
            </a:r>
          </a:p>
          <a:p>
            <a:pPr lvl="0">
              <a:lnSpc>
                <a:spcPct val="80000"/>
              </a:lnSpc>
              <a:buChar char="-"/>
            </a:pPr>
            <a:r>
              <a:rPr lang="cs-CZ" sz="1050"/>
              <a:t>veřejná finanční podpora</a:t>
            </a:r>
          </a:p>
          <a:p>
            <a:pPr lvl="0">
              <a:lnSpc>
                <a:spcPct val="80000"/>
              </a:lnSpc>
              <a:buChar char="-"/>
            </a:pPr>
            <a:r>
              <a:rPr lang="cs-CZ" sz="1050"/>
              <a:t>poskytovatel veřejné finanční podpory</a:t>
            </a:r>
          </a:p>
          <a:p>
            <a:pPr lvl="0">
              <a:lnSpc>
                <a:spcPct val="80000"/>
              </a:lnSpc>
              <a:buChar char="-"/>
            </a:pPr>
            <a:r>
              <a:rPr lang="cs-CZ" sz="1050"/>
              <a:t>správnost finanční a majetkové operace</a:t>
            </a:r>
          </a:p>
          <a:p>
            <a:pPr lvl="0">
              <a:lnSpc>
                <a:spcPct val="80000"/>
              </a:lnSpc>
            </a:pPr>
            <a:endParaRPr lang="cs-CZ" sz="1050"/>
          </a:p>
          <a:p>
            <a:pPr lvl="0">
              <a:lnSpc>
                <a:spcPct val="80000"/>
              </a:lnSpc>
            </a:pPr>
            <a:r>
              <a:rPr lang="cs-CZ" sz="1050"/>
              <a:t>+ </a:t>
            </a:r>
            <a:r>
              <a:rPr lang="cs-CZ" sz="1050" b="1">
                <a:solidFill>
                  <a:srgbClr val="44546A"/>
                </a:solidFill>
              </a:rPr>
              <a:t>3E</a:t>
            </a:r>
            <a:r>
              <a:rPr lang="cs-CZ" sz="1050"/>
              <a:t> (hospodárnost + efektivnost + účelnost)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stém finanční kontroly">
            <a:extLst>
              <a:ext uri="{FF2B5EF4-FFF2-40B4-BE49-F238E27FC236}">
                <a16:creationId xmlns:a16="http://schemas.microsoft.com/office/drawing/2014/main" id="{4CD2FAF1-4DC1-48E3-B3CE-F2B9066B24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632316"/>
            <a:ext cx="7553987"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a:extLst>
              <a:ext uri="{FF2B5EF4-FFF2-40B4-BE49-F238E27FC236}">
                <a16:creationId xmlns:a16="http://schemas.microsoft.com/office/drawing/2014/main" id="{08942771-3836-4CD7-8F7F-C1BDC34BDA9C}"/>
              </a:ext>
            </a:extLst>
          </p:cNvPr>
          <p:cNvSpPr>
            <a:spLocks noGrp="1"/>
          </p:cNvSpPr>
          <p:nvPr>
            <p:ph type="sldNum" sz="quarter" idx="12"/>
          </p:nvPr>
        </p:nvSpPr>
        <p:spPr>
          <a:xfrm>
            <a:off x="8127999" y="6470704"/>
            <a:ext cx="730251" cy="274320"/>
          </a:xfrm>
        </p:spPr>
        <p:txBody>
          <a:bodyPr>
            <a:normAutofit/>
          </a:bodyPr>
          <a:lstStyle/>
          <a:p>
            <a:pPr>
              <a:spcAft>
                <a:spcPts val="600"/>
              </a:spcAft>
            </a:pPr>
            <a:fld id="{C24923DF-A483-4F44-A99F-34967ADA15CE}" type="slidenum">
              <a:rPr lang="cs-CZ" altLang="en-US" smtClean="0"/>
              <a:pPr>
                <a:spcAft>
                  <a:spcPts val="600"/>
                </a:spcAft>
              </a:pPr>
              <a:t>23</a:t>
            </a:fld>
            <a:endParaRPr lang="cs-CZ" altLang="en-US"/>
          </a:p>
        </p:txBody>
      </p:sp>
    </p:spTree>
    <p:extLst>
      <p:ext uri="{BB962C8B-B14F-4D97-AF65-F5344CB8AC3E}">
        <p14:creationId xmlns:p14="http://schemas.microsoft.com/office/powerpoint/2010/main" val="4198848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DB2A39-CB7E-43F7-9023-164D539AE3A5}"/>
              </a:ext>
            </a:extLst>
          </p:cNvPr>
          <p:cNvSpPr>
            <a:spLocks noGrp="1"/>
          </p:cNvSpPr>
          <p:nvPr>
            <p:ph type="title"/>
          </p:nvPr>
        </p:nvSpPr>
        <p:spPr/>
        <p:txBody>
          <a:bodyPr/>
          <a:lstStyle/>
          <a:p>
            <a:r>
              <a:rPr lang="cs-CZ" dirty="0"/>
              <a:t>Projekt Ministerstva financí</a:t>
            </a:r>
          </a:p>
        </p:txBody>
      </p:sp>
      <p:sp>
        <p:nvSpPr>
          <p:cNvPr id="3" name="Zástupný obsah 2">
            <a:extLst>
              <a:ext uri="{FF2B5EF4-FFF2-40B4-BE49-F238E27FC236}">
                <a16:creationId xmlns:a16="http://schemas.microsoft.com/office/drawing/2014/main" id="{62A5A2B4-2990-4E05-8B21-2D135B793A71}"/>
              </a:ext>
            </a:extLst>
          </p:cNvPr>
          <p:cNvSpPr>
            <a:spLocks noGrp="1"/>
          </p:cNvSpPr>
          <p:nvPr>
            <p:ph idx="1"/>
          </p:nvPr>
        </p:nvSpPr>
        <p:spPr/>
        <p:txBody>
          <a:bodyPr/>
          <a:lstStyle/>
          <a:p>
            <a:r>
              <a:rPr lang="cs-CZ" sz="2000" dirty="0">
                <a:hlinkClick r:id="rId3"/>
              </a:rPr>
              <a:t>Základní informace | Posílení řízení a kontroly veřejných financí | Ministerstvo financí ČR (mfcr.cz)</a:t>
            </a:r>
            <a:r>
              <a:rPr lang="cs-CZ" sz="2400" b="0" i="0" dirty="0">
                <a:solidFill>
                  <a:srgbClr val="6FAC47"/>
                </a:solidFill>
                <a:effectLst/>
                <a:latin typeface="Calibri" panose="020F0502020204030204" pitchFamily="34" charset="0"/>
              </a:rPr>
              <a:t> </a:t>
            </a:r>
          </a:p>
          <a:p>
            <a:r>
              <a:rPr lang="cs-CZ" sz="2400" b="0" i="0" dirty="0">
                <a:solidFill>
                  <a:srgbClr val="6FAC47"/>
                </a:solidFill>
                <a:effectLst/>
                <a:latin typeface="Calibri" panose="020F0502020204030204" pitchFamily="34" charset="0"/>
                <a:hlinkClick r:id="rId4"/>
              </a:rPr>
              <a:t>https://www.mfcr.cz/cs/verejny-sektor/rizeni-a-kontrola-verejnych-financi/posileni-rizeni-a-kontroly-verejnych-fin/publicita-projektuhttps://www.mfcr.cz/cs/o-</a:t>
            </a:r>
            <a:endParaRPr lang="cs-CZ" sz="2400" b="0" i="0" dirty="0">
              <a:solidFill>
                <a:srgbClr val="6FAC47"/>
              </a:solidFill>
              <a:effectLst/>
              <a:latin typeface="Calibri" panose="020F0502020204030204" pitchFamily="34" charset="0"/>
            </a:endParaRPr>
          </a:p>
          <a:p>
            <a:r>
              <a:rPr lang="cs-CZ" sz="2400" b="0" i="0" dirty="0">
                <a:solidFill>
                  <a:srgbClr val="6FAC47"/>
                </a:solidFill>
                <a:effectLst/>
                <a:latin typeface="Calibri" panose="020F0502020204030204" pitchFamily="34" charset="0"/>
              </a:rPr>
              <a:t>ministerstvu/</a:t>
            </a:r>
            <a:r>
              <a:rPr lang="cs-CZ" sz="2400" b="0" i="0" dirty="0" err="1">
                <a:solidFill>
                  <a:srgbClr val="6FAC47"/>
                </a:solidFill>
                <a:effectLst/>
                <a:latin typeface="Calibri" panose="020F0502020204030204" pitchFamily="34" charset="0"/>
              </a:rPr>
              <a:t>vzdelavani</a:t>
            </a:r>
            <a:r>
              <a:rPr lang="cs-CZ" sz="2400" b="0" i="0" dirty="0">
                <a:solidFill>
                  <a:srgbClr val="6FAC47"/>
                </a:solidFill>
                <a:effectLst/>
                <a:latin typeface="Calibri" panose="020F0502020204030204" pitchFamily="34" charset="0"/>
              </a:rPr>
              <a:t>/konference-a-</a:t>
            </a:r>
            <a:r>
              <a:rPr lang="cs-CZ" sz="2400" b="0" i="0" dirty="0" err="1">
                <a:solidFill>
                  <a:srgbClr val="6FAC47"/>
                </a:solidFill>
                <a:effectLst/>
                <a:latin typeface="Calibri" panose="020F0502020204030204" pitchFamily="34" charset="0"/>
              </a:rPr>
              <a:t>seminare</a:t>
            </a:r>
            <a:r>
              <a:rPr lang="cs-CZ" sz="2400" b="0" i="0" dirty="0">
                <a:solidFill>
                  <a:srgbClr val="6FAC47"/>
                </a:solidFill>
                <a:effectLst/>
                <a:latin typeface="Calibri" panose="020F0502020204030204" pitchFamily="34" charset="0"/>
              </a:rPr>
              <a:t>/2022/konference-k-projektu-posileni-rizeni-a-48519</a:t>
            </a:r>
          </a:p>
          <a:p>
            <a:endParaRPr lang="cs-CZ" sz="2400" b="0" i="0" dirty="0">
              <a:solidFill>
                <a:srgbClr val="6FAC47"/>
              </a:solidFill>
              <a:effectLst/>
              <a:latin typeface="Calibri" panose="020F0502020204030204" pitchFamily="34" charset="0"/>
            </a:endParaRPr>
          </a:p>
          <a:p>
            <a:endParaRPr lang="cs-CZ" dirty="0"/>
          </a:p>
          <a:p>
            <a:endParaRPr lang="cs-CZ" dirty="0"/>
          </a:p>
        </p:txBody>
      </p:sp>
      <p:sp>
        <p:nvSpPr>
          <p:cNvPr id="4" name="Zástupný symbol pro číslo snímku 3">
            <a:extLst>
              <a:ext uri="{FF2B5EF4-FFF2-40B4-BE49-F238E27FC236}">
                <a16:creationId xmlns:a16="http://schemas.microsoft.com/office/drawing/2014/main" id="{FEF1CAF6-3672-408B-A3F0-60B4CA69462D}"/>
              </a:ext>
            </a:extLst>
          </p:cNvPr>
          <p:cNvSpPr>
            <a:spLocks noGrp="1"/>
          </p:cNvSpPr>
          <p:nvPr>
            <p:ph type="sldNum" sz="quarter" idx="12"/>
          </p:nvPr>
        </p:nvSpPr>
        <p:spPr/>
        <p:txBody>
          <a:bodyPr/>
          <a:lstStyle/>
          <a:p>
            <a:fld id="{D25D2621-9FB1-40BC-8CC0-0311E61EFB02}" type="slidenum">
              <a:rPr lang="cs-CZ" altLang="en-US" smtClean="0"/>
              <a:pPr/>
              <a:t>24</a:t>
            </a:fld>
            <a:endParaRPr lang="cs-CZ" altLang="en-US"/>
          </a:p>
        </p:txBody>
      </p:sp>
    </p:spTree>
    <p:extLst>
      <p:ext uri="{BB962C8B-B14F-4D97-AF65-F5344CB8AC3E}">
        <p14:creationId xmlns:p14="http://schemas.microsoft.com/office/powerpoint/2010/main" val="413533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B25459-AE33-50E2-0C40-4AE21D35E0AA}"/>
              </a:ext>
            </a:extLst>
          </p:cNvPr>
          <p:cNvSpPr>
            <a:spLocks noGrp="1"/>
          </p:cNvSpPr>
          <p:nvPr>
            <p:ph type="title"/>
          </p:nvPr>
        </p:nvSpPr>
        <p:spPr/>
        <p:txBody>
          <a:bodyPr/>
          <a:lstStyle/>
          <a:p>
            <a:r>
              <a:rPr lang="cs-CZ" dirty="0"/>
              <a:t>Věcný návrh zákona o řízení a kontrole veřejných financí </a:t>
            </a:r>
          </a:p>
        </p:txBody>
      </p:sp>
      <p:sp>
        <p:nvSpPr>
          <p:cNvPr id="3" name="Zástupný obsah 2">
            <a:extLst>
              <a:ext uri="{FF2B5EF4-FFF2-40B4-BE49-F238E27FC236}">
                <a16:creationId xmlns:a16="http://schemas.microsoft.com/office/drawing/2014/main" id="{94D5502D-B8C5-7843-643E-82E00D9E6F7E}"/>
              </a:ext>
            </a:extLst>
          </p:cNvPr>
          <p:cNvSpPr>
            <a:spLocks noGrp="1"/>
          </p:cNvSpPr>
          <p:nvPr>
            <p:ph idx="1"/>
          </p:nvPr>
        </p:nvSpPr>
        <p:spPr/>
        <p:txBody>
          <a:bodyPr/>
          <a:lstStyle/>
          <a:p>
            <a:r>
              <a:rPr lang="cs-CZ" sz="1800" kern="150" dirty="0">
                <a:effectLst/>
                <a:latin typeface="Calibri" panose="020F0502020204030204" pitchFamily="34" charset="0"/>
                <a:ea typeface="Calibri" panose="020F0502020204030204" pitchFamily="34" charset="0"/>
                <a:cs typeface="Times New Roman" panose="02020603050405020304" pitchFamily="18" charset="0"/>
              </a:rPr>
              <a:t>Cílem nové právní úpravy je modernizace, zjednodušení a zefektivnění systému řízení a kontroly veřejných financí a tím i zvýšení míry ochrany veřejných prostředků. </a:t>
            </a:r>
          </a:p>
          <a:p>
            <a:r>
              <a:rPr lang="cs-CZ" dirty="0"/>
              <a:t>+ odstranění duplicit </a:t>
            </a:r>
          </a:p>
          <a:p>
            <a:endParaRPr lang="cs-CZ" dirty="0"/>
          </a:p>
        </p:txBody>
      </p:sp>
      <p:sp>
        <p:nvSpPr>
          <p:cNvPr id="4" name="Zástupný symbol pro číslo snímku 3">
            <a:extLst>
              <a:ext uri="{FF2B5EF4-FFF2-40B4-BE49-F238E27FC236}">
                <a16:creationId xmlns:a16="http://schemas.microsoft.com/office/drawing/2014/main" id="{F1375106-2070-4F38-5E1E-9AA9BEABAC00}"/>
              </a:ext>
            </a:extLst>
          </p:cNvPr>
          <p:cNvSpPr>
            <a:spLocks noGrp="1"/>
          </p:cNvSpPr>
          <p:nvPr>
            <p:ph type="sldNum" sz="quarter" idx="12"/>
          </p:nvPr>
        </p:nvSpPr>
        <p:spPr/>
        <p:txBody>
          <a:bodyPr/>
          <a:lstStyle/>
          <a:p>
            <a:fld id="{D25D2621-9FB1-40BC-8CC0-0311E61EFB02}" type="slidenum">
              <a:rPr lang="cs-CZ" altLang="en-US" smtClean="0"/>
              <a:pPr/>
              <a:t>25</a:t>
            </a:fld>
            <a:endParaRPr lang="cs-CZ" altLang="en-US"/>
          </a:p>
        </p:txBody>
      </p:sp>
    </p:spTree>
    <p:extLst>
      <p:ext uri="{BB962C8B-B14F-4D97-AF65-F5344CB8AC3E}">
        <p14:creationId xmlns:p14="http://schemas.microsoft.com/office/powerpoint/2010/main" val="4265190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602F99-FD87-F482-BF0C-4CFB69933A38}"/>
              </a:ext>
            </a:extLst>
          </p:cNvPr>
          <p:cNvSpPr>
            <a:spLocks noGrp="1"/>
          </p:cNvSpPr>
          <p:nvPr>
            <p:ph type="title"/>
          </p:nvPr>
        </p:nvSpPr>
        <p:spPr/>
        <p:txBody>
          <a:bodyPr/>
          <a:lstStyle/>
          <a:p>
            <a:r>
              <a:rPr lang="cs-CZ" dirty="0"/>
              <a:t>Úkol + diskuze </a:t>
            </a:r>
          </a:p>
        </p:txBody>
      </p:sp>
      <p:sp>
        <p:nvSpPr>
          <p:cNvPr id="3" name="Zástupný obsah 2">
            <a:extLst>
              <a:ext uri="{FF2B5EF4-FFF2-40B4-BE49-F238E27FC236}">
                <a16:creationId xmlns:a16="http://schemas.microsoft.com/office/drawing/2014/main" id="{D2E27CFA-FD8F-1032-521A-9EC58D65273D}"/>
              </a:ext>
            </a:extLst>
          </p:cNvPr>
          <p:cNvSpPr>
            <a:spLocks noGrp="1"/>
          </p:cNvSpPr>
          <p:nvPr>
            <p:ph idx="1"/>
          </p:nvPr>
        </p:nvSpPr>
        <p:spPr/>
        <p:txBody>
          <a:bodyPr/>
          <a:lstStyle/>
          <a:p>
            <a:r>
              <a:rPr lang="cs-CZ" dirty="0"/>
              <a:t>Kupuji novou myčku a do nejužšího výběru se dostaly tyto modely: </a:t>
            </a:r>
          </a:p>
          <a:p>
            <a:r>
              <a:rPr lang="cs-CZ" sz="1800" b="1" dirty="0">
                <a:effectLst/>
                <a:latin typeface="Calibri" panose="020F0502020204030204" pitchFamily="34" charset="0"/>
                <a:ea typeface="Calibri" panose="020F0502020204030204" pitchFamily="34" charset="0"/>
                <a:cs typeface="Times New Roman" panose="02020603050405020304" pitchFamily="18" charset="0"/>
              </a:rPr>
              <a:t>Siemens vestavná myčka SN55ZS49CE </a:t>
            </a:r>
          </a:p>
          <a:p>
            <a:r>
              <a:rPr lang="cs-CZ" sz="1800" b="1" dirty="0">
                <a:effectLst/>
                <a:latin typeface="Calibri" panose="020F0502020204030204" pitchFamily="34" charset="0"/>
                <a:ea typeface="Calibri" panose="020F0502020204030204" pitchFamily="34" charset="0"/>
                <a:cs typeface="Times New Roman" panose="02020603050405020304" pitchFamily="18" charset="0"/>
              </a:rPr>
              <a:t>Siemens SN85TX00CE </a:t>
            </a:r>
          </a:p>
          <a:p>
            <a:r>
              <a:rPr lang="cs-CZ" sz="1800" b="1" dirty="0">
                <a:latin typeface="Calibri" panose="020F0502020204030204" pitchFamily="34" charset="0"/>
                <a:cs typeface="Times New Roman" panose="02020603050405020304" pitchFamily="18" charset="0"/>
              </a:rPr>
              <a:t>Pro jaký model se rozhodnu já? Na základě čeho jsem se rozhodl(a) (jaká jsou kritéria výběru?)</a:t>
            </a:r>
          </a:p>
          <a:p>
            <a:r>
              <a:rPr lang="cs-CZ" sz="1800" b="1" dirty="0">
                <a:latin typeface="Calibri" panose="020F0502020204030204" pitchFamily="34" charset="0"/>
                <a:cs typeface="Times New Roman" panose="02020603050405020304" pitchFamily="18" charset="0"/>
              </a:rPr>
              <a:t>Jaké bude řešení, kdyby se místo mne rozhodoval některý z orgánů veřejné správy? Bude se rozhodovat podobně, nebo se způsob rozhodování bude lišit? Pokud ano, v čem? </a:t>
            </a:r>
          </a:p>
          <a:p>
            <a:r>
              <a:rPr lang="cs-CZ" sz="1800" b="1" dirty="0">
                <a:latin typeface="Calibri" panose="020F0502020204030204" pitchFamily="34" charset="0"/>
                <a:cs typeface="Times New Roman" panose="02020603050405020304" pitchFamily="18" charset="0"/>
              </a:rPr>
              <a:t>Diskuze. </a:t>
            </a:r>
            <a:endParaRPr lang="cs-CZ" b="1" dirty="0"/>
          </a:p>
        </p:txBody>
      </p:sp>
      <p:sp>
        <p:nvSpPr>
          <p:cNvPr id="4" name="Zástupný symbol pro číslo snímku 3">
            <a:extLst>
              <a:ext uri="{FF2B5EF4-FFF2-40B4-BE49-F238E27FC236}">
                <a16:creationId xmlns:a16="http://schemas.microsoft.com/office/drawing/2014/main" id="{667C2078-4B3C-1624-5239-DF8484F3E267}"/>
              </a:ext>
            </a:extLst>
          </p:cNvPr>
          <p:cNvSpPr>
            <a:spLocks noGrp="1"/>
          </p:cNvSpPr>
          <p:nvPr>
            <p:ph type="sldNum" sz="quarter" idx="12"/>
          </p:nvPr>
        </p:nvSpPr>
        <p:spPr/>
        <p:txBody>
          <a:bodyPr/>
          <a:lstStyle/>
          <a:p>
            <a:fld id="{D25D2621-9FB1-40BC-8CC0-0311E61EFB02}" type="slidenum">
              <a:rPr lang="cs-CZ" altLang="en-US" smtClean="0"/>
              <a:pPr/>
              <a:t>26</a:t>
            </a:fld>
            <a:endParaRPr lang="cs-CZ" altLang="en-US"/>
          </a:p>
        </p:txBody>
      </p:sp>
    </p:spTree>
    <p:extLst>
      <p:ext uri="{BB962C8B-B14F-4D97-AF65-F5344CB8AC3E}">
        <p14:creationId xmlns:p14="http://schemas.microsoft.com/office/powerpoint/2010/main" val="4120137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98032A-F5DC-0442-9169-D691BC0548E2}"/>
              </a:ext>
            </a:extLst>
          </p:cNvPr>
          <p:cNvSpPr>
            <a:spLocks noGrp="1"/>
          </p:cNvSpPr>
          <p:nvPr>
            <p:ph type="title"/>
          </p:nvPr>
        </p:nvSpPr>
        <p:spPr/>
        <p:txBody>
          <a:bodyPr/>
          <a:lstStyle/>
          <a:p>
            <a:r>
              <a:rPr lang="cs-CZ" dirty="0"/>
              <a:t>Děkuji Vám za pozornost </a:t>
            </a:r>
            <a:r>
              <a:rPr lang="cs-CZ" dirty="0">
                <a:sym typeface="Wingdings" panose="05000000000000000000" pitchFamily="2" charset="2"/>
              </a:rPr>
              <a:t></a:t>
            </a:r>
            <a:endParaRPr lang="cs-CZ" dirty="0"/>
          </a:p>
        </p:txBody>
      </p:sp>
      <p:sp>
        <p:nvSpPr>
          <p:cNvPr id="3" name="Zástupný symbol pro číslo snímku 2">
            <a:extLst>
              <a:ext uri="{FF2B5EF4-FFF2-40B4-BE49-F238E27FC236}">
                <a16:creationId xmlns:a16="http://schemas.microsoft.com/office/drawing/2014/main" id="{CFDE4E3F-236B-E354-ADFE-3A79940E26B1}"/>
              </a:ext>
            </a:extLst>
          </p:cNvPr>
          <p:cNvSpPr>
            <a:spLocks noGrp="1"/>
          </p:cNvSpPr>
          <p:nvPr>
            <p:ph type="sldNum" sz="quarter" idx="12"/>
          </p:nvPr>
        </p:nvSpPr>
        <p:spPr/>
        <p:txBody>
          <a:bodyPr/>
          <a:lstStyle/>
          <a:p>
            <a:fld id="{985C826C-5A86-44C6-AEB5-F8BBBDFD2821}" type="slidenum">
              <a:rPr lang="cs-CZ" altLang="en-US" smtClean="0"/>
              <a:pPr/>
              <a:t>27</a:t>
            </a:fld>
            <a:endParaRPr lang="cs-CZ" altLang="en-US"/>
          </a:p>
        </p:txBody>
      </p:sp>
    </p:spTree>
    <p:extLst>
      <p:ext uri="{BB962C8B-B14F-4D97-AF65-F5344CB8AC3E}">
        <p14:creationId xmlns:p14="http://schemas.microsoft.com/office/powerpoint/2010/main" val="376411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CE8CA9-D6D2-4C46-8070-9566F894E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0433C79-77E6-FF96-AAD4-2BBC6A24D278}"/>
              </a:ext>
            </a:extLst>
          </p:cNvPr>
          <p:cNvSpPr>
            <a:spLocks noGrp="1"/>
          </p:cNvSpPr>
          <p:nvPr>
            <p:ph type="title"/>
          </p:nvPr>
        </p:nvSpPr>
        <p:spPr>
          <a:xfrm>
            <a:off x="768096" y="585216"/>
            <a:ext cx="2834314" cy="1499616"/>
          </a:xfrm>
        </p:spPr>
        <p:txBody>
          <a:bodyPr>
            <a:normAutofit/>
          </a:bodyPr>
          <a:lstStyle/>
          <a:p>
            <a:r>
              <a:rPr lang="cs-CZ" sz="3800">
                <a:solidFill>
                  <a:schemeClr val="tx1"/>
                </a:solidFill>
              </a:rPr>
              <a:t>Já a veřejná kontrola </a:t>
            </a:r>
          </a:p>
        </p:txBody>
      </p:sp>
      <p:cxnSp>
        <p:nvCxnSpPr>
          <p:cNvPr id="15" name="Straight Connector 14">
            <a:extLst>
              <a:ext uri="{FF2B5EF4-FFF2-40B4-BE49-F238E27FC236}">
                <a16:creationId xmlns:a16="http://schemas.microsoft.com/office/drawing/2014/main" id="{72B31CF5-BEC2-457D-A52F-6A5CCB066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48980390-9C4B-1CE6-8C2A-BAE6D32D9B17}"/>
              </a:ext>
            </a:extLst>
          </p:cNvPr>
          <p:cNvSpPr>
            <a:spLocks noGrp="1"/>
          </p:cNvSpPr>
          <p:nvPr>
            <p:ph idx="1"/>
          </p:nvPr>
        </p:nvSpPr>
        <p:spPr>
          <a:xfrm>
            <a:off x="768096" y="2286000"/>
            <a:ext cx="2843784" cy="3931920"/>
          </a:xfrm>
        </p:spPr>
        <p:txBody>
          <a:bodyPr>
            <a:normAutofit/>
          </a:bodyPr>
          <a:lstStyle/>
          <a:p>
            <a:r>
              <a:rPr lang="cs-CZ" b="1" i="0">
                <a:solidFill>
                  <a:srgbClr val="FFFFFF"/>
                </a:solidFill>
                <a:effectLst/>
                <a:latin typeface="Open Sans" panose="020B0606030504020204" pitchFamily="34" charset="0"/>
                <a:hlinkClick r:id="rId2"/>
              </a:rPr>
              <a:t>https://is.muni.cz/kvis/sxjb</a:t>
            </a:r>
            <a:endParaRPr lang="cs-CZ" b="1" i="0">
              <a:solidFill>
                <a:srgbClr val="FFFFFF"/>
              </a:solidFill>
              <a:effectLst/>
              <a:latin typeface="Open Sans" panose="020B0606030504020204" pitchFamily="34" charset="0"/>
            </a:endParaRPr>
          </a:p>
          <a:p>
            <a:r>
              <a:rPr lang="cs-CZ">
                <a:solidFill>
                  <a:srgbClr val="FFFFFF"/>
                </a:solidFill>
                <a:hlinkClick r:id="rId3"/>
              </a:rPr>
              <a:t>KvIS (muni.cz)</a:t>
            </a:r>
            <a:endParaRPr lang="cs-CZ" b="1">
              <a:solidFill>
                <a:srgbClr val="FFFFFF"/>
              </a:solidFill>
              <a:latin typeface="Open Sans" panose="020B0606030504020204" pitchFamily="34" charset="0"/>
            </a:endParaRPr>
          </a:p>
          <a:p>
            <a:endParaRPr lang="cs-CZ">
              <a:solidFill>
                <a:srgbClr val="FFFFFF"/>
              </a:solidFill>
            </a:endParaRPr>
          </a:p>
        </p:txBody>
      </p:sp>
      <p:pic>
        <p:nvPicPr>
          <p:cNvPr id="8" name="Obrázek 7">
            <a:extLst>
              <a:ext uri="{FF2B5EF4-FFF2-40B4-BE49-F238E27FC236}">
                <a16:creationId xmlns:a16="http://schemas.microsoft.com/office/drawing/2014/main" id="{5F4CC44D-8ED1-4151-7A87-0E7C2317FDC2}"/>
              </a:ext>
            </a:extLst>
          </p:cNvPr>
          <p:cNvPicPr>
            <a:picLocks noChangeAspect="1"/>
          </p:cNvPicPr>
          <p:nvPr/>
        </p:nvPicPr>
        <p:blipFill>
          <a:blip r:embed="rId4"/>
          <a:stretch>
            <a:fillRect/>
          </a:stretch>
        </p:blipFill>
        <p:spPr>
          <a:xfrm>
            <a:off x="4572000" y="1447800"/>
            <a:ext cx="4091940" cy="3877113"/>
          </a:xfrm>
          <a:prstGeom prst="rect">
            <a:avLst/>
          </a:prstGeom>
        </p:spPr>
      </p:pic>
      <p:sp>
        <p:nvSpPr>
          <p:cNvPr id="4" name="Zástupný symbol pro číslo snímku 3">
            <a:extLst>
              <a:ext uri="{FF2B5EF4-FFF2-40B4-BE49-F238E27FC236}">
                <a16:creationId xmlns:a16="http://schemas.microsoft.com/office/drawing/2014/main" id="{0CAB655E-6AC9-5D84-A984-3B7E0AB04B70}"/>
              </a:ext>
            </a:extLst>
          </p:cNvPr>
          <p:cNvSpPr>
            <a:spLocks noGrp="1"/>
          </p:cNvSpPr>
          <p:nvPr>
            <p:ph type="sldNum" sz="quarter" idx="12"/>
          </p:nvPr>
        </p:nvSpPr>
        <p:spPr>
          <a:xfrm>
            <a:off x="8128000" y="6470704"/>
            <a:ext cx="730250" cy="274320"/>
          </a:xfrm>
        </p:spPr>
        <p:txBody>
          <a:bodyPr>
            <a:normAutofit/>
          </a:bodyPr>
          <a:lstStyle/>
          <a:p>
            <a:pPr>
              <a:spcAft>
                <a:spcPts val="600"/>
              </a:spcAft>
            </a:pPr>
            <a:fld id="{D25D2621-9FB1-40BC-8CC0-0311E61EFB02}" type="slidenum">
              <a:rPr lang="cs-CZ" altLang="en-US" smtClean="0"/>
              <a:pPr>
                <a:spcAft>
                  <a:spcPts val="600"/>
                </a:spcAft>
              </a:pPr>
              <a:t>3</a:t>
            </a:fld>
            <a:endParaRPr lang="cs-CZ" altLang="en-US"/>
          </a:p>
        </p:txBody>
      </p:sp>
    </p:spTree>
    <p:extLst>
      <p:ext uri="{BB962C8B-B14F-4D97-AF65-F5344CB8AC3E}">
        <p14:creationId xmlns:p14="http://schemas.microsoft.com/office/powerpoint/2010/main" val="71332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48" name="Rectangle 14343">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4FC1422-EA2F-488A-9E18-007A1BD2DCEF}"/>
              </a:ext>
            </a:extLst>
          </p:cNvPr>
          <p:cNvSpPr>
            <a:spLocks noGrp="1"/>
          </p:cNvSpPr>
          <p:nvPr>
            <p:ph type="title"/>
          </p:nvPr>
        </p:nvSpPr>
        <p:spPr>
          <a:xfrm>
            <a:off x="482600" y="804333"/>
            <a:ext cx="3718717" cy="5249334"/>
          </a:xfrm>
        </p:spPr>
        <p:txBody>
          <a:bodyPr>
            <a:normAutofit/>
          </a:bodyPr>
          <a:lstStyle/>
          <a:p>
            <a:pPr algn="r" defTabSz="914377" eaLnBrk="1" fontAlgn="auto" hangingPunct="1">
              <a:spcAft>
                <a:spcPts val="0"/>
              </a:spcAft>
              <a:defRPr/>
            </a:pPr>
            <a:r>
              <a:rPr lang="cs-CZ">
                <a:solidFill>
                  <a:srgbClr val="404040"/>
                </a:solidFill>
              </a:rPr>
              <a:t>Proč se věnovat kontrole veřejných výdajů? </a:t>
            </a:r>
          </a:p>
        </p:txBody>
      </p:sp>
      <p:sp>
        <p:nvSpPr>
          <p:cNvPr id="14349" name="Rectangle 14345">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Zástupný symbol pro obsah 2">
            <a:extLst>
              <a:ext uri="{FF2B5EF4-FFF2-40B4-BE49-F238E27FC236}">
                <a16:creationId xmlns:a16="http://schemas.microsoft.com/office/drawing/2014/main" id="{0D315EE9-80AF-4E58-BBD3-6AC3F3D58607}"/>
              </a:ext>
            </a:extLst>
          </p:cNvPr>
          <p:cNvSpPr>
            <a:spLocks noGrp="1"/>
          </p:cNvSpPr>
          <p:nvPr>
            <p:ph idx="1"/>
          </p:nvPr>
        </p:nvSpPr>
        <p:spPr>
          <a:xfrm>
            <a:off x="4933950" y="804333"/>
            <a:ext cx="3848100" cy="5249334"/>
          </a:xfrm>
        </p:spPr>
        <p:txBody>
          <a:bodyPr anchor="ctr">
            <a:normAutofit/>
          </a:bodyPr>
          <a:lstStyle/>
          <a:p>
            <a:pPr eaLnBrk="1" hangingPunct="1"/>
            <a:r>
              <a:rPr lang="cs-CZ" altLang="en-US" sz="1400">
                <a:solidFill>
                  <a:srgbClr val="FFFFFF"/>
                </a:solidFill>
              </a:rPr>
              <a:t>Veřejné rozpočty vyberou každý rok na daních a následně přerozdělí na výdajích téměř jednu polovinu hrubého domácího produktu</a:t>
            </a:r>
          </a:p>
          <a:p>
            <a:pPr eaLnBrk="1" hangingPunct="1"/>
            <a:r>
              <a:rPr lang="cs-CZ" altLang="en-US" sz="1400">
                <a:solidFill>
                  <a:srgbClr val="FFFFFF"/>
                </a:solidFill>
              </a:rPr>
              <a:t>…stát je bezkonkurenčně největší „firmou“ v celé ekonomice…</a:t>
            </a:r>
          </a:p>
          <a:p>
            <a:pPr eaLnBrk="1" hangingPunct="1"/>
            <a:r>
              <a:rPr lang="cs-CZ" altLang="en-US" sz="1400">
                <a:solidFill>
                  <a:srgbClr val="FFFFFF"/>
                </a:solidFill>
              </a:rPr>
              <a:t>X</a:t>
            </a:r>
          </a:p>
          <a:p>
            <a:pPr eaLnBrk="1" hangingPunct="1"/>
            <a:r>
              <a:rPr lang="cs-CZ" altLang="en-US" sz="1400" i="1">
                <a:solidFill>
                  <a:srgbClr val="FFFFFF"/>
                </a:solidFill>
              </a:rPr>
              <a:t>„Není-li soukromá firma dostatečně transparentní, nemůže být úspěšná. Dříve či později ztratí důvěru svých zákazníků, dodavatelů či finančních trhů a bude poražena konkurencí. </a:t>
            </a:r>
          </a:p>
          <a:p>
            <a:pPr eaLnBrk="1" hangingPunct="1"/>
            <a:r>
              <a:rPr lang="cs-CZ" altLang="en-US" sz="1400" i="1">
                <a:solidFill>
                  <a:srgbClr val="FFFFFF"/>
                </a:solidFill>
              </a:rPr>
              <a:t>Na rozdíl od soukromé firmy však stát utrácí nikoliv svoje, ale cizí peníze. </a:t>
            </a:r>
          </a:p>
          <a:p>
            <a:pPr eaLnBrk="1" hangingPunct="1"/>
            <a:r>
              <a:rPr lang="cs-CZ" altLang="en-US" sz="1400" i="1">
                <a:solidFill>
                  <a:srgbClr val="FFFFFF"/>
                </a:solidFill>
              </a:rPr>
              <a:t>Státy většinou nekrachují ani v případě velmi problematického hospodaření. Vyměnit management státu (tedy politiky u moci) nelze tak snadno a pružně jako management soukromé firmy…</a:t>
            </a:r>
          </a:p>
          <a:p>
            <a:pPr eaLnBrk="1" hangingPunct="1"/>
            <a:r>
              <a:rPr lang="cs-CZ" altLang="en-US" sz="1400" i="1">
                <a:solidFill>
                  <a:srgbClr val="FFFFFF"/>
                </a:solidFill>
              </a:rPr>
              <a:t>V případě špatného hospodaření státu je „ztráta“ rozložena na všechny daňové poplatníky. „ (Transparency International)</a:t>
            </a:r>
          </a:p>
        </p:txBody>
      </p:sp>
      <p:sp>
        <p:nvSpPr>
          <p:cNvPr id="4" name="Zástupný symbol pro číslo snímku 3">
            <a:extLst>
              <a:ext uri="{FF2B5EF4-FFF2-40B4-BE49-F238E27FC236}">
                <a16:creationId xmlns:a16="http://schemas.microsoft.com/office/drawing/2014/main" id="{D1C43C97-5684-4A8F-B7A4-10AF81D4034A}"/>
              </a:ext>
            </a:extLst>
          </p:cNvPr>
          <p:cNvSpPr>
            <a:spLocks noGrp="1"/>
          </p:cNvSpPr>
          <p:nvPr>
            <p:ph type="sldNum" sz="quarter" idx="12"/>
          </p:nvPr>
        </p:nvSpPr>
        <p:spPr>
          <a:xfrm>
            <a:off x="8128000" y="6470704"/>
            <a:ext cx="730250" cy="274320"/>
          </a:xfrm>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2AB2FCB9-5461-434A-92DE-565A3DBBAA51}" type="slidenum">
              <a:rPr lang="cs-CZ" altLang="en-US">
                <a:solidFill>
                  <a:srgbClr val="FFFFFF"/>
                </a:solidFill>
                <a:latin typeface="Tw Cen MT Condensed" panose="020B0606020104020203" pitchFamily="34" charset="-18"/>
              </a:rPr>
              <a:pPr>
                <a:spcAft>
                  <a:spcPts val="600"/>
                </a:spcAft>
              </a:pPr>
              <a:t>4</a:t>
            </a:fld>
            <a:endParaRPr lang="cs-CZ" altLang="en-US">
              <a:solidFill>
                <a:srgbClr val="FFFFFF"/>
              </a:solidFill>
              <a:latin typeface="Tw Cen MT Condensed" panose="020B0606020104020203" pitchFamily="34" charset="-18"/>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A008E6-BB7C-4218-9A9E-BDB2388CD4E5}"/>
              </a:ext>
            </a:extLst>
          </p:cNvPr>
          <p:cNvSpPr>
            <a:spLocks noGrp="1"/>
          </p:cNvSpPr>
          <p:nvPr>
            <p:ph type="title"/>
          </p:nvPr>
        </p:nvSpPr>
        <p:spPr>
          <a:xfrm>
            <a:off x="685800" y="228600"/>
            <a:ext cx="7289800" cy="1498600"/>
          </a:xfrm>
        </p:spPr>
        <p:txBody>
          <a:bodyPr/>
          <a:lstStyle/>
          <a:p>
            <a:pPr defTabSz="914377" eaLnBrk="1" fontAlgn="auto" hangingPunct="1">
              <a:spcAft>
                <a:spcPts val="0"/>
              </a:spcAft>
              <a:defRPr/>
            </a:pPr>
            <a:r>
              <a:rPr lang="cs-CZ" dirty="0">
                <a:solidFill>
                  <a:srgbClr val="FF0000"/>
                </a:solidFill>
              </a:rPr>
              <a:t>Alokace veřejných zdrojů</a:t>
            </a:r>
          </a:p>
        </p:txBody>
      </p:sp>
      <p:sp>
        <p:nvSpPr>
          <p:cNvPr id="14339" name="Zástupný symbol pro obsah 2">
            <a:extLst>
              <a:ext uri="{FF2B5EF4-FFF2-40B4-BE49-F238E27FC236}">
                <a16:creationId xmlns:a16="http://schemas.microsoft.com/office/drawing/2014/main" id="{F34385DC-B4EA-4B96-93D7-3E0818422756}"/>
              </a:ext>
            </a:extLst>
          </p:cNvPr>
          <p:cNvSpPr>
            <a:spLocks noGrp="1"/>
          </p:cNvSpPr>
          <p:nvPr>
            <p:ph idx="1"/>
          </p:nvPr>
        </p:nvSpPr>
        <p:spPr>
          <a:xfrm>
            <a:off x="658813" y="1600200"/>
            <a:ext cx="7289800" cy="4022725"/>
          </a:xfrm>
        </p:spPr>
        <p:txBody>
          <a:bodyPr/>
          <a:lstStyle/>
          <a:p>
            <a:pPr marL="91440" indent="-91440" defTabSz="914377" eaLnBrk="1" fontAlgn="auto" hangingPunct="1">
              <a:buFont typeface="Tw Cen MT" panose="020B0602020104020603" pitchFamily="34" charset="0"/>
              <a:buChar char=" "/>
              <a:defRPr/>
            </a:pPr>
            <a:r>
              <a:rPr lang="cs-CZ" altLang="cs-CZ" dirty="0"/>
              <a:t>„Veřejný sektor je ta část národního hospodářství, ve které jsou ve </a:t>
            </a:r>
            <a:r>
              <a:rPr lang="cs-CZ" altLang="cs-CZ" dirty="0">
                <a:solidFill>
                  <a:srgbClr val="003399"/>
                </a:solidFill>
              </a:rPr>
              <a:t>veřejném zájmu</a:t>
            </a:r>
            <a:r>
              <a:rPr lang="cs-CZ" altLang="cs-CZ" dirty="0"/>
              <a:t> uspokojovány potřeby společnosti a občanů </a:t>
            </a:r>
            <a:r>
              <a:rPr lang="cs-CZ" altLang="cs-CZ" dirty="0">
                <a:solidFill>
                  <a:srgbClr val="003399"/>
                </a:solidFill>
              </a:rPr>
              <a:t>formou statků</a:t>
            </a:r>
            <a:r>
              <a:rPr lang="cs-CZ" altLang="cs-CZ" dirty="0"/>
              <a:t> prostřednictvím </a:t>
            </a:r>
            <a:r>
              <a:rPr lang="cs-CZ" altLang="cs-CZ" dirty="0">
                <a:solidFill>
                  <a:srgbClr val="003399"/>
                </a:solidFill>
              </a:rPr>
              <a:t>veřejných služeb</a:t>
            </a:r>
            <a:r>
              <a:rPr lang="cs-CZ" altLang="cs-CZ" dirty="0"/>
              <a:t>, je financována převážně z </a:t>
            </a:r>
            <a:r>
              <a:rPr lang="cs-CZ" altLang="cs-CZ" dirty="0">
                <a:solidFill>
                  <a:srgbClr val="003399"/>
                </a:solidFill>
              </a:rPr>
              <a:t>veřejných rozpočtů</a:t>
            </a:r>
            <a:r>
              <a:rPr lang="cs-CZ" altLang="cs-CZ" dirty="0"/>
              <a:t>, je řízena a spravována </a:t>
            </a:r>
            <a:r>
              <a:rPr lang="cs-CZ" altLang="cs-CZ" dirty="0">
                <a:solidFill>
                  <a:srgbClr val="003399"/>
                </a:solidFill>
              </a:rPr>
              <a:t>veřejnou správou</a:t>
            </a:r>
            <a:r>
              <a:rPr lang="cs-CZ" altLang="cs-CZ" dirty="0"/>
              <a:t>, rozhoduje se v ní převážně s využitím </a:t>
            </a:r>
            <a:r>
              <a:rPr lang="cs-CZ" altLang="cs-CZ" dirty="0">
                <a:solidFill>
                  <a:srgbClr val="003399"/>
                </a:solidFill>
              </a:rPr>
              <a:t>veřejné volby</a:t>
            </a:r>
            <a:r>
              <a:rPr lang="cs-CZ" altLang="cs-CZ" dirty="0"/>
              <a:t> a podléhá </a:t>
            </a:r>
            <a:r>
              <a:rPr lang="cs-CZ" altLang="cs-CZ" dirty="0">
                <a:solidFill>
                  <a:srgbClr val="003399"/>
                </a:solidFill>
              </a:rPr>
              <a:t>veřejné kontrole</a:t>
            </a:r>
            <a:r>
              <a:rPr lang="cs-CZ" altLang="cs-CZ" dirty="0"/>
              <a:t>. A ještě dodatek: tenduje k </a:t>
            </a:r>
            <a:r>
              <a:rPr lang="cs-CZ" altLang="cs-CZ" dirty="0">
                <a:solidFill>
                  <a:srgbClr val="003399"/>
                </a:solidFill>
              </a:rPr>
              <a:t>neefektivnosti</a:t>
            </a:r>
            <a:r>
              <a:rPr lang="cs-CZ" altLang="cs-CZ" dirty="0"/>
              <a:t>.“</a:t>
            </a:r>
          </a:p>
          <a:p>
            <a:pPr marL="0" indent="0" algn="just" eaLnBrk="1" hangingPunct="1">
              <a:lnSpc>
                <a:spcPct val="80000"/>
              </a:lnSpc>
              <a:buFont typeface="Tw Cen MT" panose="020B0602020104020603" pitchFamily="34" charset="-18"/>
              <a:buNone/>
              <a:defRPr/>
            </a:pPr>
            <a:r>
              <a:rPr lang="cs-CZ" altLang="en-US" i="1" dirty="0"/>
              <a:t>„Při alokaci veřejných zdrojů stojí rozhodovací subjekty před neustálou volbou, jak tyto vzácné zdroje použít. Řešení otázky je předmětem optimalizace, kdy se zřetelem na stanovené výdajové cíle a další omezující podmínky hledáme nejvhodnější alokační variantu, jak omezené veřejné zdroje co nejlépe využít s ohledem na stanovené cíle, jejich hodnotící kritéria a dané (omezovací) podmínky. (Nemec, kol, 2010)</a:t>
            </a:r>
          </a:p>
          <a:p>
            <a:pPr marL="0" indent="0" algn="just" eaLnBrk="1" hangingPunct="1">
              <a:lnSpc>
                <a:spcPct val="80000"/>
              </a:lnSpc>
              <a:buFont typeface="Tw Cen MT" panose="020B0602020104020603" pitchFamily="34" charset="-18"/>
              <a:buNone/>
              <a:defRPr/>
            </a:pPr>
            <a:r>
              <a:rPr lang="cs-CZ" altLang="cs-CZ" dirty="0"/>
              <a:t>„…základní funkcí kontroly veřejného sektoru je zamezit plýtvání omezenými zdroji společnosti a zajistit, aby prostředky, které byly odebrány ve formě zdanění soukromým subjektům, které je tak nemohly vynaložit podle svých preferencí, byly alokovány efektivně.“ (</a:t>
            </a:r>
            <a:r>
              <a:rPr lang="cs-CZ" altLang="cs-CZ" dirty="0" err="1"/>
              <a:t>Transparency</a:t>
            </a:r>
            <a:r>
              <a:rPr lang="cs-CZ" altLang="cs-CZ" dirty="0"/>
              <a:t> International)</a:t>
            </a:r>
          </a:p>
          <a:p>
            <a:pPr marL="0" indent="0" algn="just" eaLnBrk="1" hangingPunct="1">
              <a:lnSpc>
                <a:spcPct val="80000"/>
              </a:lnSpc>
              <a:buFont typeface="Tw Cen MT" panose="020B0602020104020603" pitchFamily="34" charset="-18"/>
              <a:buNone/>
              <a:defRPr/>
            </a:pPr>
            <a:r>
              <a:rPr lang="cs-CZ" altLang="cs-CZ" dirty="0"/>
              <a:t>Legislativa  - </a:t>
            </a:r>
            <a:r>
              <a:rPr lang="cs-CZ" b="1" dirty="0">
                <a:hlinkClick r:id="rId2"/>
              </a:rPr>
              <a:t>320/2001 Sb. Zákon o finanční kontrole</a:t>
            </a:r>
            <a:r>
              <a:rPr lang="cs-CZ" b="1" dirty="0"/>
              <a:t> –  3E </a:t>
            </a:r>
            <a:r>
              <a:rPr lang="cs-CZ" b="1" dirty="0">
                <a:sym typeface="Wingdings" panose="05000000000000000000" pitchFamily="2" charset="2"/>
              </a:rPr>
              <a:t></a:t>
            </a:r>
            <a:endParaRPr lang="cs-CZ" b="1" dirty="0"/>
          </a:p>
          <a:p>
            <a:pPr marL="0" indent="0" algn="just" eaLnBrk="1" hangingPunct="1">
              <a:lnSpc>
                <a:spcPct val="80000"/>
              </a:lnSpc>
              <a:buFont typeface="Tw Cen MT" panose="020B0602020104020603" pitchFamily="34" charset="-18"/>
              <a:buNone/>
              <a:defRPr/>
            </a:pPr>
            <a:endParaRPr lang="cs-CZ" altLang="cs-CZ" dirty="0"/>
          </a:p>
          <a:p>
            <a:pPr marL="0" indent="0" algn="just" eaLnBrk="1" hangingPunct="1">
              <a:lnSpc>
                <a:spcPct val="80000"/>
              </a:lnSpc>
              <a:buFont typeface="Tw Cen MT" panose="020B0602020104020603" pitchFamily="34" charset="-18"/>
              <a:buNone/>
              <a:defRPr/>
            </a:pPr>
            <a:endParaRPr lang="cs-CZ" altLang="en-US" i="1" dirty="0"/>
          </a:p>
        </p:txBody>
      </p:sp>
      <p:sp>
        <p:nvSpPr>
          <p:cNvPr id="3" name="Šipka doprava 2">
            <a:extLst>
              <a:ext uri="{FF2B5EF4-FFF2-40B4-BE49-F238E27FC236}">
                <a16:creationId xmlns:a16="http://schemas.microsoft.com/office/drawing/2014/main" id="{8D3C584B-8DFB-4E4F-8847-D2BD3936F41E}"/>
              </a:ext>
            </a:extLst>
          </p:cNvPr>
          <p:cNvSpPr/>
          <p:nvPr/>
        </p:nvSpPr>
        <p:spPr>
          <a:xfrm>
            <a:off x="3733800" y="6126163"/>
            <a:ext cx="838200" cy="274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CE8CA9-D6D2-4C46-8070-9566F894E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C64087F-B7D1-4BD5-A71D-48AB86C40E24}"/>
              </a:ext>
            </a:extLst>
          </p:cNvPr>
          <p:cNvSpPr>
            <a:spLocks noGrp="1"/>
          </p:cNvSpPr>
          <p:nvPr>
            <p:ph type="title"/>
          </p:nvPr>
        </p:nvSpPr>
        <p:spPr>
          <a:xfrm>
            <a:off x="768096" y="585216"/>
            <a:ext cx="2834314" cy="1499616"/>
          </a:xfrm>
        </p:spPr>
        <p:txBody>
          <a:bodyPr>
            <a:normAutofit/>
          </a:bodyPr>
          <a:lstStyle/>
          <a:p>
            <a:r>
              <a:rPr lang="cs-CZ" sz="3800">
                <a:solidFill>
                  <a:schemeClr val="tx1"/>
                </a:solidFill>
              </a:rPr>
              <a:t>Veřejná kontrola </a:t>
            </a:r>
          </a:p>
        </p:txBody>
      </p:sp>
      <p:cxnSp>
        <p:nvCxnSpPr>
          <p:cNvPr id="13" name="Straight Connector 12">
            <a:extLst>
              <a:ext uri="{FF2B5EF4-FFF2-40B4-BE49-F238E27FC236}">
                <a16:creationId xmlns:a16="http://schemas.microsoft.com/office/drawing/2014/main" id="{72B31CF5-BEC2-457D-A52F-6A5CCB066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14780234-50A5-4C08-AB67-3947D83DA69C}"/>
              </a:ext>
            </a:extLst>
          </p:cNvPr>
          <p:cNvSpPr>
            <a:spLocks noGrp="1"/>
          </p:cNvSpPr>
          <p:nvPr>
            <p:ph idx="1"/>
          </p:nvPr>
        </p:nvSpPr>
        <p:spPr>
          <a:xfrm>
            <a:off x="768096" y="2286000"/>
            <a:ext cx="2843784" cy="3931920"/>
          </a:xfrm>
        </p:spPr>
        <p:txBody>
          <a:bodyPr>
            <a:normAutofit/>
          </a:bodyPr>
          <a:lstStyle/>
          <a:p>
            <a:r>
              <a:rPr lang="cs-CZ" dirty="0">
                <a:solidFill>
                  <a:srgbClr val="FFFFFF"/>
                </a:solidFill>
              </a:rPr>
              <a:t>Ve veřejném zájmu, v zájmu občana </a:t>
            </a:r>
          </a:p>
          <a:p>
            <a:r>
              <a:rPr lang="cs-CZ" dirty="0">
                <a:solidFill>
                  <a:srgbClr val="FFFFFF"/>
                </a:solidFill>
              </a:rPr>
              <a:t>- nutná zpětná vazba </a:t>
            </a:r>
          </a:p>
          <a:p>
            <a:r>
              <a:rPr lang="cs-CZ" dirty="0">
                <a:solidFill>
                  <a:srgbClr val="FFFFFF"/>
                </a:solidFill>
              </a:rPr>
              <a:t>- cílem je informovat o hospodárném, efektivním a účelném vynakládání veřejných prostředků </a:t>
            </a:r>
          </a:p>
          <a:p>
            <a:pPr marL="0" indent="0">
              <a:buNone/>
            </a:pPr>
            <a:r>
              <a:rPr lang="cs-CZ" dirty="0">
                <a:solidFill>
                  <a:srgbClr val="FFFFFF"/>
                </a:solidFill>
              </a:rPr>
              <a:t>- Povinnost podávat veřejnosti a žádajícím subjektům informace</a:t>
            </a:r>
          </a:p>
        </p:txBody>
      </p:sp>
      <p:pic>
        <p:nvPicPr>
          <p:cNvPr id="6" name="Obrázek 5">
            <a:extLst>
              <a:ext uri="{FF2B5EF4-FFF2-40B4-BE49-F238E27FC236}">
                <a16:creationId xmlns:a16="http://schemas.microsoft.com/office/drawing/2014/main" id="{571C0E32-7E78-4634-957F-1DDF6A27A4D9}"/>
              </a:ext>
            </a:extLst>
          </p:cNvPr>
          <p:cNvPicPr>
            <a:picLocks noChangeAspect="1"/>
          </p:cNvPicPr>
          <p:nvPr/>
        </p:nvPicPr>
        <p:blipFill>
          <a:blip r:embed="rId2"/>
          <a:stretch>
            <a:fillRect/>
          </a:stretch>
        </p:blipFill>
        <p:spPr>
          <a:xfrm>
            <a:off x="4572000" y="2109888"/>
            <a:ext cx="4091940" cy="2638224"/>
          </a:xfrm>
          <a:prstGeom prst="rect">
            <a:avLst/>
          </a:prstGeom>
        </p:spPr>
      </p:pic>
      <p:sp>
        <p:nvSpPr>
          <p:cNvPr id="4" name="Zástupný symbol pro číslo snímku 3">
            <a:extLst>
              <a:ext uri="{FF2B5EF4-FFF2-40B4-BE49-F238E27FC236}">
                <a16:creationId xmlns:a16="http://schemas.microsoft.com/office/drawing/2014/main" id="{1753A6A1-82F4-4F8A-B38C-555F3300F237}"/>
              </a:ext>
            </a:extLst>
          </p:cNvPr>
          <p:cNvSpPr>
            <a:spLocks noGrp="1"/>
          </p:cNvSpPr>
          <p:nvPr>
            <p:ph type="sldNum" sz="quarter" idx="12"/>
          </p:nvPr>
        </p:nvSpPr>
        <p:spPr>
          <a:xfrm>
            <a:off x="8128000" y="6470704"/>
            <a:ext cx="730250" cy="274320"/>
          </a:xfrm>
        </p:spPr>
        <p:txBody>
          <a:bodyPr>
            <a:normAutofit/>
          </a:bodyPr>
          <a:lstStyle/>
          <a:p>
            <a:pPr>
              <a:spcAft>
                <a:spcPts val="600"/>
              </a:spcAft>
            </a:pPr>
            <a:fld id="{D25D2621-9FB1-40BC-8CC0-0311E61EFB02}" type="slidenum">
              <a:rPr lang="cs-CZ" altLang="en-US" smtClean="0"/>
              <a:pPr>
                <a:spcAft>
                  <a:spcPts val="600"/>
                </a:spcAft>
              </a:pPr>
              <a:t>6</a:t>
            </a:fld>
            <a:endParaRPr lang="cs-CZ" altLang="en-US"/>
          </a:p>
        </p:txBody>
      </p:sp>
    </p:spTree>
    <p:extLst>
      <p:ext uri="{BB962C8B-B14F-4D97-AF65-F5344CB8AC3E}">
        <p14:creationId xmlns:p14="http://schemas.microsoft.com/office/powerpoint/2010/main" val="414320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EF5FBB-3F24-4BC8-2C9F-DFF8A705D587}"/>
              </a:ext>
            </a:extLst>
          </p:cNvPr>
          <p:cNvSpPr>
            <a:spLocks noGrp="1"/>
          </p:cNvSpPr>
          <p:nvPr>
            <p:ph type="title"/>
          </p:nvPr>
        </p:nvSpPr>
        <p:spPr/>
        <p:txBody>
          <a:bodyPr/>
          <a:lstStyle/>
          <a:p>
            <a:r>
              <a:rPr lang="cs-CZ" dirty="0"/>
              <a:t>Jednotlivé druhy kontrol aneb co vše je součástí veřejné kontroly</a:t>
            </a:r>
          </a:p>
        </p:txBody>
      </p:sp>
      <p:sp>
        <p:nvSpPr>
          <p:cNvPr id="3" name="Zástupný obsah 2">
            <a:extLst>
              <a:ext uri="{FF2B5EF4-FFF2-40B4-BE49-F238E27FC236}">
                <a16:creationId xmlns:a16="http://schemas.microsoft.com/office/drawing/2014/main" id="{DF2ECEFE-5C27-49F7-AEE3-BF44349391B6}"/>
              </a:ext>
            </a:extLst>
          </p:cNvPr>
          <p:cNvSpPr>
            <a:spLocks noGrp="1"/>
          </p:cNvSpPr>
          <p:nvPr>
            <p:ph idx="1"/>
          </p:nvPr>
        </p:nvSpPr>
        <p:spPr/>
        <p:txBody>
          <a:bodyPr/>
          <a:lstStyle/>
          <a:p>
            <a:pPr>
              <a:lnSpc>
                <a:spcPct val="106000"/>
              </a:lnSpc>
              <a:spcAft>
                <a:spcPts val="800"/>
              </a:spcAft>
            </a:pPr>
            <a:r>
              <a:rPr lang="cs-CZ" sz="1200" b="1" kern="150" dirty="0">
                <a:effectLst/>
                <a:latin typeface="Calibri" panose="020F0502020204030204" pitchFamily="34" charset="0"/>
                <a:ea typeface="Calibri" panose="020F0502020204030204" pitchFamily="34" charset="0"/>
                <a:cs typeface="Times New Roman" panose="02020603050405020304" pitchFamily="18" charset="0"/>
              </a:rPr>
              <a:t>Finanční kontrola (zákon o finanční kontrole)</a:t>
            </a:r>
          </a:p>
          <a:p>
            <a:pPr marL="342900" lvl="0" indent="-342900">
              <a:lnSpc>
                <a:spcPct val="106000"/>
              </a:lnSpc>
              <a:buFont typeface="Symbol" panose="05050102010706020507" pitchFamily="18" charset="2"/>
              <a:buChar char="-"/>
            </a:pPr>
            <a:r>
              <a:rPr lang="cs-CZ" sz="1200" kern="150" dirty="0">
                <a:effectLst/>
                <a:latin typeface="Calibri" panose="020F0502020204030204" pitchFamily="34" charset="0"/>
                <a:ea typeface="Calibri" panose="020F0502020204030204" pitchFamily="34" charset="0"/>
                <a:cs typeface="Calibri" panose="020F0502020204030204" pitchFamily="34" charset="0"/>
              </a:rPr>
              <a:t>Vnitřní kontrolní systém (řídící kontrola, interní audit)</a:t>
            </a:r>
          </a:p>
          <a:p>
            <a:pPr marL="342900" lvl="0" indent="-342900">
              <a:lnSpc>
                <a:spcPct val="106000"/>
              </a:lnSpc>
              <a:buFont typeface="Symbol" panose="05050102010706020507" pitchFamily="18" charset="2"/>
              <a:buChar char="-"/>
            </a:pPr>
            <a:r>
              <a:rPr lang="cs-CZ" sz="1200" kern="150" dirty="0">
                <a:effectLst/>
                <a:latin typeface="Calibri" panose="020F0502020204030204" pitchFamily="34" charset="0"/>
                <a:ea typeface="Calibri" panose="020F0502020204030204" pitchFamily="34" charset="0"/>
                <a:cs typeface="Calibri" panose="020F0502020204030204" pitchFamily="34" charset="0"/>
              </a:rPr>
              <a:t>Veřejnosprávní kontrola hospodaření u podřízených organizací </a:t>
            </a:r>
          </a:p>
          <a:p>
            <a:pPr marL="342900" lvl="0" indent="-342900">
              <a:lnSpc>
                <a:spcPct val="106000"/>
              </a:lnSpc>
              <a:spcAft>
                <a:spcPts val="800"/>
              </a:spcAft>
              <a:buFont typeface="Symbol" panose="05050102010706020507" pitchFamily="18" charset="2"/>
              <a:buChar char="-"/>
            </a:pPr>
            <a:r>
              <a:rPr lang="cs-CZ" sz="1200" kern="150" dirty="0">
                <a:effectLst/>
                <a:latin typeface="Calibri" panose="020F0502020204030204" pitchFamily="34" charset="0"/>
                <a:ea typeface="Calibri" panose="020F0502020204030204" pitchFamily="34" charset="0"/>
                <a:cs typeface="Calibri" panose="020F0502020204030204" pitchFamily="34" charset="0"/>
              </a:rPr>
              <a:t>Veřejnosprávní kontrola u příjemců dotací</a:t>
            </a:r>
          </a:p>
          <a:p>
            <a:pPr>
              <a:lnSpc>
                <a:spcPct val="106000"/>
              </a:lnSpc>
              <a:spcAft>
                <a:spcPts val="800"/>
              </a:spcAft>
            </a:pPr>
            <a:r>
              <a:rPr lang="cs-CZ" sz="1200" b="1" kern="150" dirty="0">
                <a:effectLst/>
                <a:latin typeface="Calibri" panose="020F0502020204030204" pitchFamily="34" charset="0"/>
                <a:ea typeface="Calibri" panose="020F0502020204030204" pitchFamily="34" charset="0"/>
                <a:cs typeface="Times New Roman" panose="02020603050405020304" pitchFamily="18" charset="0"/>
              </a:rPr>
              <a:t>Kontrola mimo režim finanční kontroly </a:t>
            </a:r>
          </a:p>
          <a:p>
            <a:pPr marL="342900" lvl="0" indent="-342900">
              <a:lnSpc>
                <a:spcPct val="106000"/>
              </a:lnSpc>
              <a:buFont typeface="Symbol" panose="05050102010706020507" pitchFamily="18" charset="2"/>
              <a:buChar char="-"/>
            </a:pPr>
            <a:r>
              <a:rPr lang="cs-CZ" sz="1200" kern="150" dirty="0">
                <a:effectLst/>
                <a:latin typeface="Calibri" panose="020F0502020204030204" pitchFamily="34" charset="0"/>
                <a:ea typeface="Calibri" panose="020F0502020204030204" pitchFamily="34" charset="0"/>
                <a:cs typeface="Calibri" panose="020F0502020204030204" pitchFamily="34" charset="0"/>
              </a:rPr>
              <a:t>Kontrola samostatné působnosti u ÚSC (MV)</a:t>
            </a:r>
          </a:p>
          <a:p>
            <a:pPr marL="342900" lvl="0" indent="-342900">
              <a:lnSpc>
                <a:spcPct val="106000"/>
              </a:lnSpc>
              <a:buFont typeface="Symbol" panose="05050102010706020507" pitchFamily="18" charset="2"/>
              <a:buChar char="-"/>
            </a:pPr>
            <a:r>
              <a:rPr lang="cs-CZ" sz="1200" kern="150" dirty="0">
                <a:effectLst/>
                <a:latin typeface="Calibri" panose="020F0502020204030204" pitchFamily="34" charset="0"/>
                <a:ea typeface="Calibri" panose="020F0502020204030204" pitchFamily="34" charset="0"/>
                <a:cs typeface="Calibri" panose="020F0502020204030204" pitchFamily="34" charset="0"/>
              </a:rPr>
              <a:t>Kontrola přenesené působnosti u ÚSC (ústřední orgány státní správy</a:t>
            </a:r>
          </a:p>
          <a:p>
            <a:pPr marL="342900" lvl="0" indent="-342900">
              <a:lnSpc>
                <a:spcPct val="106000"/>
              </a:lnSpc>
              <a:buFont typeface="Symbol" panose="05050102010706020507" pitchFamily="18" charset="2"/>
              <a:buChar char="-"/>
            </a:pPr>
            <a:r>
              <a:rPr lang="cs-CZ" sz="1200" kern="150" dirty="0">
                <a:effectLst/>
                <a:latin typeface="Calibri" panose="020F0502020204030204" pitchFamily="34" charset="0"/>
                <a:ea typeface="Calibri" panose="020F0502020204030204" pitchFamily="34" charset="0"/>
                <a:cs typeface="Calibri" panose="020F0502020204030204" pitchFamily="34" charset="0"/>
              </a:rPr>
              <a:t>Dohled nad zadáváním veřejných zakázek </a:t>
            </a:r>
          </a:p>
          <a:p>
            <a:pPr marL="342900" lvl="0" indent="-342900">
              <a:lnSpc>
                <a:spcPct val="106000"/>
              </a:lnSpc>
              <a:buFont typeface="Symbol" panose="05050102010706020507" pitchFamily="18" charset="2"/>
              <a:buChar char="-"/>
            </a:pPr>
            <a:r>
              <a:rPr lang="cs-CZ" sz="1200" kern="150" dirty="0">
                <a:effectLst/>
                <a:latin typeface="Calibri" panose="020F0502020204030204" pitchFamily="34" charset="0"/>
                <a:ea typeface="Calibri" panose="020F0502020204030204" pitchFamily="34" charset="0"/>
                <a:cs typeface="Calibri" panose="020F0502020204030204" pitchFamily="34" charset="0"/>
              </a:rPr>
              <a:t>Nezávislý audit (kontrola ze strany NKÚ)</a:t>
            </a:r>
          </a:p>
          <a:p>
            <a:pPr marL="342900" lvl="0" indent="-342900">
              <a:lnSpc>
                <a:spcPct val="106000"/>
              </a:lnSpc>
              <a:buFont typeface="Symbol" panose="05050102010706020507" pitchFamily="18" charset="2"/>
              <a:buChar char="-"/>
            </a:pPr>
            <a:r>
              <a:rPr lang="cs-CZ" sz="1200" kern="150" dirty="0">
                <a:effectLst/>
                <a:latin typeface="Calibri" panose="020F0502020204030204" pitchFamily="34" charset="0"/>
                <a:ea typeface="Calibri" panose="020F0502020204030204" pitchFamily="34" charset="0"/>
                <a:cs typeface="Calibri" panose="020F0502020204030204" pitchFamily="34" charset="0"/>
              </a:rPr>
              <a:t>Daňová kontrola (řízení o porušení rozpočtové kázně FÚ) </a:t>
            </a:r>
          </a:p>
          <a:p>
            <a:pPr marL="342900" lvl="0" indent="-342900">
              <a:lnSpc>
                <a:spcPct val="106000"/>
              </a:lnSpc>
              <a:spcAft>
                <a:spcPts val="800"/>
              </a:spcAft>
              <a:buFont typeface="Symbol" panose="05050102010706020507" pitchFamily="18" charset="2"/>
              <a:buChar char="-"/>
            </a:pPr>
            <a:r>
              <a:rPr lang="cs-CZ" sz="1200" kern="150" dirty="0">
                <a:effectLst/>
                <a:latin typeface="Calibri" panose="020F0502020204030204" pitchFamily="34" charset="0"/>
                <a:ea typeface="Calibri" panose="020F0502020204030204" pitchFamily="34" charset="0"/>
                <a:cs typeface="Calibri" panose="020F0502020204030204" pitchFamily="34" charset="0"/>
              </a:rPr>
              <a:t>Ostatní kontroly, které se netýkají hospodaření s veřejnými prostředky</a:t>
            </a:r>
          </a:p>
          <a:p>
            <a:endParaRPr lang="cs-CZ" dirty="0"/>
          </a:p>
        </p:txBody>
      </p:sp>
      <p:sp>
        <p:nvSpPr>
          <p:cNvPr id="4" name="Zástupný symbol pro číslo snímku 3">
            <a:extLst>
              <a:ext uri="{FF2B5EF4-FFF2-40B4-BE49-F238E27FC236}">
                <a16:creationId xmlns:a16="http://schemas.microsoft.com/office/drawing/2014/main" id="{CCC6E633-BC59-A359-4CB9-08206A0FD01E}"/>
              </a:ext>
            </a:extLst>
          </p:cNvPr>
          <p:cNvSpPr>
            <a:spLocks noGrp="1"/>
          </p:cNvSpPr>
          <p:nvPr>
            <p:ph type="sldNum" sz="quarter" idx="12"/>
          </p:nvPr>
        </p:nvSpPr>
        <p:spPr/>
        <p:txBody>
          <a:bodyPr/>
          <a:lstStyle/>
          <a:p>
            <a:fld id="{D25D2621-9FB1-40BC-8CC0-0311E61EFB02}" type="slidenum">
              <a:rPr lang="cs-CZ" altLang="en-US" smtClean="0"/>
              <a:pPr/>
              <a:t>7</a:t>
            </a:fld>
            <a:endParaRPr lang="cs-CZ" altLang="en-US"/>
          </a:p>
        </p:txBody>
      </p:sp>
    </p:spTree>
    <p:extLst>
      <p:ext uri="{BB962C8B-B14F-4D97-AF65-F5344CB8AC3E}">
        <p14:creationId xmlns:p14="http://schemas.microsoft.com/office/powerpoint/2010/main" val="340401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D8A839CE-2AF6-4B64-9D0F-F5B43CA113DE}"/>
              </a:ext>
            </a:extLst>
          </p:cNvPr>
          <p:cNvSpPr>
            <a:spLocks noGrp="1" noChangeArrowheads="1"/>
          </p:cNvSpPr>
          <p:nvPr>
            <p:ph type="title"/>
          </p:nvPr>
        </p:nvSpPr>
        <p:spPr>
          <a:xfrm>
            <a:off x="542925" y="290513"/>
            <a:ext cx="7908925" cy="441325"/>
          </a:xfrm>
        </p:spPr>
        <p:txBody>
          <a:bodyPr lIns="92075" tIns="46038" rIns="92075" bIns="46038" anchor="b"/>
          <a:lstStyle/>
          <a:p>
            <a:pPr algn="ctr" defTabSz="914377" eaLnBrk="1" fontAlgn="auto" hangingPunct="1">
              <a:spcAft>
                <a:spcPts val="0"/>
              </a:spcAft>
              <a:defRPr/>
            </a:pPr>
            <a:r>
              <a:rPr lang="cs-CZ" altLang="cs-CZ" sz="2500" b="1">
                <a:solidFill>
                  <a:schemeClr val="tx1">
                    <a:lumMod val="90000"/>
                    <a:lumOff val="10000"/>
                  </a:schemeClr>
                </a:solidFill>
              </a:rPr>
              <a:t>Základní kontrolní systémy České republiky - členění</a:t>
            </a:r>
          </a:p>
        </p:txBody>
      </p:sp>
      <p:sp>
        <p:nvSpPr>
          <p:cNvPr id="19459" name="Zástupný symbol pro číslo snímku 5">
            <a:extLst>
              <a:ext uri="{FF2B5EF4-FFF2-40B4-BE49-F238E27FC236}">
                <a16:creationId xmlns:a16="http://schemas.microsoft.com/office/drawing/2014/main" id="{5E05F1C1-8763-442E-8F82-CDA6E403C7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nSpc>
                <a:spcPct val="100000"/>
              </a:lnSpc>
              <a:spcBef>
                <a:spcPct val="0"/>
              </a:spcBef>
              <a:spcAft>
                <a:spcPct val="0"/>
              </a:spcAft>
              <a:buClrTx/>
              <a:buSzTx/>
              <a:buFontTx/>
              <a:buNone/>
            </a:pPr>
            <a:fld id="{4D307CA6-DCCF-4300-B2BF-B507F070774F}" type="slidenum">
              <a:rPr lang="cs-CZ" altLang="en-US" sz="1200">
                <a:latin typeface="Garamond" panose="02020404030301010803" pitchFamily="18" charset="0"/>
              </a:rPr>
              <a:pPr>
                <a:lnSpc>
                  <a:spcPct val="100000"/>
                </a:lnSpc>
                <a:spcBef>
                  <a:spcPct val="0"/>
                </a:spcBef>
                <a:spcAft>
                  <a:spcPct val="0"/>
                </a:spcAft>
                <a:buClrTx/>
                <a:buSzTx/>
                <a:buFontTx/>
                <a:buNone/>
              </a:pPr>
              <a:t>8</a:t>
            </a:fld>
            <a:endParaRPr lang="cs-CZ" altLang="en-US" sz="1200">
              <a:latin typeface="Garamond" panose="02020404030301010803" pitchFamily="18" charset="0"/>
            </a:endParaRPr>
          </a:p>
        </p:txBody>
      </p:sp>
      <p:sp>
        <p:nvSpPr>
          <p:cNvPr id="19460" name="Rectangle 3">
            <a:extLst>
              <a:ext uri="{FF2B5EF4-FFF2-40B4-BE49-F238E27FC236}">
                <a16:creationId xmlns:a16="http://schemas.microsoft.com/office/drawing/2014/main" id="{E107E1B4-DDA0-4FE2-83E8-21DFC2BA3AA7}"/>
              </a:ext>
            </a:extLst>
          </p:cNvPr>
          <p:cNvSpPr>
            <a:spLocks noChangeArrowheads="1"/>
          </p:cNvSpPr>
          <p:nvPr/>
        </p:nvSpPr>
        <p:spPr bwMode="auto">
          <a:xfrm>
            <a:off x="2162175" y="203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gn="ctr" eaLnBrk="1" hangingPunct="1">
              <a:lnSpc>
                <a:spcPct val="100000"/>
              </a:lnSpc>
              <a:spcBef>
                <a:spcPct val="0"/>
              </a:spcBef>
              <a:spcAft>
                <a:spcPct val="0"/>
              </a:spcAft>
              <a:buClrTx/>
              <a:buSzTx/>
              <a:buFontTx/>
              <a:buNone/>
            </a:pPr>
            <a:endParaRPr lang="cs-CZ" altLang="cs-CZ" sz="1800">
              <a:latin typeface="Arial" panose="020B0604020202020204" pitchFamily="34" charset="0"/>
            </a:endParaRPr>
          </a:p>
        </p:txBody>
      </p:sp>
      <p:grpSp>
        <p:nvGrpSpPr>
          <p:cNvPr id="19461" name="Group 4">
            <a:extLst>
              <a:ext uri="{FF2B5EF4-FFF2-40B4-BE49-F238E27FC236}">
                <a16:creationId xmlns:a16="http://schemas.microsoft.com/office/drawing/2014/main" id="{4A3DC5BE-8489-44FE-95C2-0238EEF56E5C}"/>
              </a:ext>
            </a:extLst>
          </p:cNvPr>
          <p:cNvGrpSpPr>
            <a:grpSpLocks/>
          </p:cNvGrpSpPr>
          <p:nvPr/>
        </p:nvGrpSpPr>
        <p:grpSpPr bwMode="auto">
          <a:xfrm>
            <a:off x="914400" y="762000"/>
            <a:ext cx="8153400" cy="5413375"/>
            <a:chOff x="1035" y="939"/>
            <a:chExt cx="4668" cy="2951"/>
          </a:xfrm>
        </p:grpSpPr>
        <p:sp>
          <p:nvSpPr>
            <p:cNvPr id="2" name="Text Box 5">
              <a:extLst>
                <a:ext uri="{FF2B5EF4-FFF2-40B4-BE49-F238E27FC236}">
                  <a16:creationId xmlns:a16="http://schemas.microsoft.com/office/drawing/2014/main" id="{181A6E94-BFBF-4CE9-87EA-0B36B67D3036}"/>
                </a:ext>
              </a:extLst>
            </p:cNvPr>
            <p:cNvSpPr txBox="1">
              <a:spLocks noChangeArrowheads="1"/>
            </p:cNvSpPr>
            <p:nvPr/>
          </p:nvSpPr>
          <p:spPr bwMode="auto">
            <a:xfrm>
              <a:off x="2387" y="1148"/>
              <a:ext cx="863" cy="1692"/>
            </a:xfrm>
            <a:prstGeom prst="rect">
              <a:avLst/>
            </a:prstGeom>
            <a:solidFill>
              <a:schemeClr val="accent3">
                <a:lumMod val="95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defRPr/>
              </a:pPr>
              <a:endParaRPr lang="cs-CZ" altLang="cs-CZ" sz="2000" b="1" dirty="0">
                <a:latin typeface="Times New Roman" panose="02020603050405020304" pitchFamily="18" charset="0"/>
              </a:endParaRPr>
            </a:p>
            <a:p>
              <a:pPr algn="ctr">
                <a:spcBef>
                  <a:spcPct val="0"/>
                </a:spcBef>
                <a:buClrTx/>
                <a:buSzTx/>
                <a:buFontTx/>
                <a:buNone/>
                <a:defRPr/>
              </a:pPr>
              <a:r>
                <a:rPr lang="cs-CZ" altLang="cs-CZ" sz="2000" b="1" dirty="0">
                  <a:latin typeface="Times New Roman" panose="02020603050405020304" pitchFamily="18" charset="0"/>
                </a:rPr>
                <a:t>Kontrolní</a:t>
              </a:r>
            </a:p>
            <a:p>
              <a:pPr algn="ctr">
                <a:spcBef>
                  <a:spcPct val="0"/>
                </a:spcBef>
                <a:buClrTx/>
                <a:buSzTx/>
                <a:buFontTx/>
                <a:buNone/>
                <a:defRPr/>
              </a:pPr>
              <a:r>
                <a:rPr lang="cs-CZ" altLang="cs-CZ" sz="2000" b="1" dirty="0">
                  <a:latin typeface="Times New Roman" panose="02020603050405020304" pitchFamily="18" charset="0"/>
                </a:rPr>
                <a:t>systémy ve </a:t>
              </a:r>
            </a:p>
            <a:p>
              <a:pPr algn="ctr">
                <a:spcBef>
                  <a:spcPct val="0"/>
                </a:spcBef>
                <a:buClrTx/>
                <a:buSzTx/>
                <a:buFontTx/>
                <a:buNone/>
                <a:defRPr/>
              </a:pPr>
              <a:r>
                <a:rPr lang="cs-CZ" altLang="cs-CZ" sz="2000" b="1" dirty="0">
                  <a:latin typeface="Times New Roman" panose="02020603050405020304" pitchFamily="18" charset="0"/>
                </a:rPr>
                <a:t>veřejné správě</a:t>
              </a:r>
            </a:p>
            <a:p>
              <a:pPr algn="ctr">
                <a:spcBef>
                  <a:spcPct val="0"/>
                </a:spcBef>
                <a:buClrTx/>
                <a:buSzTx/>
                <a:buFontTx/>
                <a:buNone/>
                <a:defRPr/>
              </a:pPr>
              <a:r>
                <a:rPr lang="cs-CZ" altLang="cs-CZ" sz="2000" b="1" dirty="0">
                  <a:solidFill>
                    <a:srgbClr val="003399"/>
                  </a:solidFill>
                  <a:latin typeface="Times New Roman" panose="02020603050405020304" pitchFamily="18" charset="0"/>
                </a:rPr>
                <a:t>(různé členění)</a:t>
              </a:r>
            </a:p>
          </p:txBody>
        </p:sp>
        <p:sp>
          <p:nvSpPr>
            <p:cNvPr id="3" name="Text Box 6">
              <a:extLst>
                <a:ext uri="{FF2B5EF4-FFF2-40B4-BE49-F238E27FC236}">
                  <a16:creationId xmlns:a16="http://schemas.microsoft.com/office/drawing/2014/main" id="{2114B579-2385-4886-B80F-53632E741196}"/>
                </a:ext>
              </a:extLst>
            </p:cNvPr>
            <p:cNvSpPr txBox="1">
              <a:spLocks noChangeArrowheads="1"/>
            </p:cNvSpPr>
            <p:nvPr/>
          </p:nvSpPr>
          <p:spPr bwMode="auto">
            <a:xfrm>
              <a:off x="1056" y="1022"/>
              <a:ext cx="1029" cy="432"/>
            </a:xfrm>
            <a:prstGeom prst="rect">
              <a:avLst/>
            </a:prstGeom>
            <a:solidFill>
              <a:schemeClr val="accent1">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vnitřní</a:t>
              </a:r>
            </a:p>
          </p:txBody>
        </p:sp>
        <p:sp>
          <p:nvSpPr>
            <p:cNvPr id="4" name="Text Box 7">
              <a:extLst>
                <a:ext uri="{FF2B5EF4-FFF2-40B4-BE49-F238E27FC236}">
                  <a16:creationId xmlns:a16="http://schemas.microsoft.com/office/drawing/2014/main" id="{444E434C-640E-4CD2-B96E-ECAAEDA526C9}"/>
                </a:ext>
              </a:extLst>
            </p:cNvPr>
            <p:cNvSpPr txBox="1">
              <a:spLocks noChangeArrowheads="1"/>
            </p:cNvSpPr>
            <p:nvPr/>
          </p:nvSpPr>
          <p:spPr bwMode="auto">
            <a:xfrm>
              <a:off x="1056" y="1526"/>
              <a:ext cx="1029" cy="434"/>
            </a:xfrm>
            <a:prstGeom prst="rect">
              <a:avLst/>
            </a:prstGeom>
            <a:solidFill>
              <a:schemeClr val="accent1">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vnější</a:t>
              </a:r>
            </a:p>
          </p:txBody>
        </p:sp>
        <p:sp>
          <p:nvSpPr>
            <p:cNvPr id="29705" name="Text Box 8">
              <a:extLst>
                <a:ext uri="{FF2B5EF4-FFF2-40B4-BE49-F238E27FC236}">
                  <a16:creationId xmlns:a16="http://schemas.microsoft.com/office/drawing/2014/main" id="{2059E21D-1057-4785-8458-F44553C8FEF8}"/>
                </a:ext>
              </a:extLst>
            </p:cNvPr>
            <p:cNvSpPr txBox="1">
              <a:spLocks noChangeArrowheads="1"/>
            </p:cNvSpPr>
            <p:nvPr/>
          </p:nvSpPr>
          <p:spPr bwMode="auto">
            <a:xfrm>
              <a:off x="1056" y="1994"/>
              <a:ext cx="1029" cy="576"/>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občanská (laická)</a:t>
              </a:r>
            </a:p>
          </p:txBody>
        </p:sp>
        <p:sp>
          <p:nvSpPr>
            <p:cNvPr id="29706" name="Text Box 9">
              <a:extLst>
                <a:ext uri="{FF2B5EF4-FFF2-40B4-BE49-F238E27FC236}">
                  <a16:creationId xmlns:a16="http://schemas.microsoft.com/office/drawing/2014/main" id="{17FF8CE7-3059-41B2-8B08-E98BFDCC86C8}"/>
                </a:ext>
              </a:extLst>
            </p:cNvPr>
            <p:cNvSpPr txBox="1">
              <a:spLocks noChangeArrowheads="1"/>
            </p:cNvSpPr>
            <p:nvPr/>
          </p:nvSpPr>
          <p:spPr bwMode="auto">
            <a:xfrm>
              <a:off x="1056" y="2642"/>
              <a:ext cx="1029" cy="575"/>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profesionální (odborná)</a:t>
              </a:r>
            </a:p>
          </p:txBody>
        </p:sp>
        <p:sp>
          <p:nvSpPr>
            <p:cNvPr id="12302" name="Text Box 10">
              <a:extLst>
                <a:ext uri="{FF2B5EF4-FFF2-40B4-BE49-F238E27FC236}">
                  <a16:creationId xmlns:a16="http://schemas.microsoft.com/office/drawing/2014/main" id="{A6DCAFD6-7955-4B90-BE50-4F23F86B961D}"/>
                </a:ext>
              </a:extLst>
            </p:cNvPr>
            <p:cNvSpPr txBox="1">
              <a:spLocks noChangeArrowheads="1"/>
            </p:cNvSpPr>
            <p:nvPr/>
          </p:nvSpPr>
          <p:spPr bwMode="auto">
            <a:xfrm>
              <a:off x="3627" y="939"/>
              <a:ext cx="2076" cy="2951"/>
            </a:xfrm>
            <a:prstGeom prst="rect">
              <a:avLst/>
            </a:prstGeom>
            <a:solidFill>
              <a:srgbClr val="FFFFFF"/>
            </a:solidFill>
            <a:ln w="9525">
              <a:solidFill>
                <a:srgbClr val="000000"/>
              </a:solidFill>
              <a:miter lim="800000"/>
              <a:headEnd/>
              <a:tailEnd/>
            </a:ln>
          </p:spPr>
          <p:txBody>
            <a:bodyPr/>
            <a:lstStyle>
              <a:lvl1pPr marL="187325" indent="-187325">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0"/>
                </a:spcBef>
                <a:buClrTx/>
                <a:buSzTx/>
                <a:buFontTx/>
                <a:buNone/>
                <a:defRPr/>
              </a:pPr>
              <a:r>
                <a:rPr lang="cs-CZ" altLang="cs-CZ" sz="1800" dirty="0">
                  <a:solidFill>
                    <a:srgbClr val="003399"/>
                  </a:solidFill>
                  <a:latin typeface="+mn-lt"/>
                </a:rPr>
                <a:t>INSTITUCIONÁLNÍ ČLENĚNÍ</a:t>
              </a:r>
            </a:p>
            <a:p>
              <a:pPr>
                <a:spcBef>
                  <a:spcPct val="0"/>
                </a:spcBef>
                <a:buClrTx/>
                <a:buSzTx/>
                <a:buFont typeface="Wingdings" pitchFamily="2" charset="2"/>
                <a:buNone/>
                <a:defRPr/>
              </a:pPr>
              <a:r>
                <a:rPr lang="cs-CZ" altLang="cs-CZ" sz="1800" dirty="0">
                  <a:latin typeface="+mn-lt"/>
                </a:rPr>
                <a:t>■ Parlament ČR</a:t>
              </a:r>
            </a:p>
            <a:p>
              <a:pPr>
                <a:spcBef>
                  <a:spcPct val="0"/>
                </a:spcBef>
                <a:buClrTx/>
                <a:buSzTx/>
                <a:buFont typeface="Wingdings" pitchFamily="2" charset="2"/>
                <a:buNone/>
                <a:defRPr/>
              </a:pPr>
              <a:r>
                <a:rPr lang="cs-CZ" altLang="cs-CZ" sz="1800" dirty="0">
                  <a:latin typeface="+mn-lt"/>
                </a:rPr>
                <a:t>■ exekutiva (vláda)</a:t>
              </a:r>
            </a:p>
            <a:p>
              <a:pPr>
                <a:spcBef>
                  <a:spcPct val="0"/>
                </a:spcBef>
                <a:buClrTx/>
                <a:buSzTx/>
                <a:buFont typeface="Wingdings" pitchFamily="2" charset="2"/>
                <a:buNone/>
                <a:defRPr/>
              </a:pPr>
              <a:r>
                <a:rPr lang="cs-CZ" altLang="cs-CZ" sz="1800" dirty="0"/>
                <a:t>■ kraje, obce </a:t>
              </a:r>
            </a:p>
            <a:p>
              <a:pPr>
                <a:spcBef>
                  <a:spcPct val="0"/>
                </a:spcBef>
                <a:buClrTx/>
                <a:buSzTx/>
                <a:buFont typeface="Wingdings" pitchFamily="2" charset="2"/>
                <a:buNone/>
                <a:defRPr/>
              </a:pPr>
              <a:r>
                <a:rPr lang="cs-CZ" altLang="cs-CZ" sz="1800" dirty="0"/>
                <a:t>■ Nejvyšší kontrolní úřad</a:t>
              </a:r>
              <a:endParaRPr lang="cs-CZ" altLang="cs-CZ" sz="1800" dirty="0">
                <a:latin typeface="+mn-lt"/>
              </a:endParaRPr>
            </a:p>
            <a:p>
              <a:pPr>
                <a:spcBef>
                  <a:spcPct val="0"/>
                </a:spcBef>
                <a:buClrTx/>
                <a:buSzTx/>
                <a:buFontTx/>
                <a:buNone/>
                <a:defRPr/>
              </a:pPr>
              <a:r>
                <a:rPr lang="cs-CZ" altLang="cs-CZ" sz="1800" dirty="0">
                  <a:latin typeface="+mn-lt"/>
                </a:rPr>
                <a:t>■ soudy a státní zastupitelství</a:t>
              </a:r>
            </a:p>
            <a:p>
              <a:pPr>
                <a:spcBef>
                  <a:spcPct val="0"/>
                </a:spcBef>
                <a:buClrTx/>
                <a:buSzTx/>
                <a:buFontTx/>
                <a:buNone/>
                <a:defRPr/>
              </a:pPr>
              <a:r>
                <a:rPr lang="cs-CZ" altLang="cs-CZ" sz="1800" dirty="0">
                  <a:latin typeface="+mn-lt"/>
                </a:rPr>
                <a:t>■ Veřejný ochránce práv</a:t>
              </a:r>
            </a:p>
            <a:p>
              <a:pPr>
                <a:spcBef>
                  <a:spcPct val="0"/>
                </a:spcBef>
                <a:buClrTx/>
                <a:buSzTx/>
                <a:buFontTx/>
                <a:buNone/>
                <a:defRPr/>
              </a:pPr>
              <a:r>
                <a:rPr lang="cs-CZ" altLang="cs-CZ" sz="1800" dirty="0">
                  <a:latin typeface="+mn-lt"/>
                </a:rPr>
                <a:t>■ ÚOHS, ÚDHPSH, ÚOOÚ</a:t>
              </a:r>
            </a:p>
            <a:p>
              <a:pPr>
                <a:spcBef>
                  <a:spcPct val="0"/>
                </a:spcBef>
                <a:buClrTx/>
                <a:buSzTx/>
                <a:buFontTx/>
                <a:buNone/>
                <a:defRPr/>
              </a:pPr>
              <a:r>
                <a:rPr lang="cs-CZ" altLang="cs-CZ" sz="1800" dirty="0">
                  <a:latin typeface="+mn-lt"/>
                </a:rPr>
                <a:t>■ ERÚ, ČTÚ, SÚJB apod.</a:t>
              </a:r>
            </a:p>
            <a:p>
              <a:pPr>
                <a:spcBef>
                  <a:spcPct val="0"/>
                </a:spcBef>
                <a:buClrTx/>
                <a:buSzTx/>
                <a:buFont typeface="Wingdings" pitchFamily="2" charset="2"/>
                <a:buNone/>
                <a:defRPr/>
              </a:pPr>
              <a:r>
                <a:rPr lang="cs-CZ" altLang="cs-CZ" sz="1800" dirty="0"/>
                <a:t>■ ČNB</a:t>
              </a:r>
            </a:p>
            <a:p>
              <a:pPr>
                <a:spcBef>
                  <a:spcPct val="0"/>
                </a:spcBef>
                <a:buClrTx/>
                <a:buSzTx/>
                <a:buFontTx/>
                <a:buNone/>
                <a:defRPr/>
              </a:pPr>
              <a:r>
                <a:rPr lang="cs-CZ" altLang="cs-CZ" sz="1800" dirty="0">
                  <a:latin typeface="+mn-lt"/>
                </a:rPr>
                <a:t>■ územní finanční orgány, celní orgány, Česká správa sociálního zabezpečení, zdravotní pojišťovny, atd.</a:t>
              </a:r>
            </a:p>
            <a:p>
              <a:pPr>
                <a:spcBef>
                  <a:spcPct val="0"/>
                </a:spcBef>
                <a:buClrTx/>
                <a:buSzTx/>
                <a:buFontTx/>
                <a:buNone/>
                <a:defRPr/>
              </a:pPr>
              <a:r>
                <a:rPr lang="cs-CZ" altLang="cs-CZ" sz="1800" dirty="0">
                  <a:latin typeface="+mn-lt"/>
                </a:rPr>
                <a:t>■ orgány inspekce, dozoru, dohledu a zkušebnictví</a:t>
              </a:r>
            </a:p>
            <a:p>
              <a:pPr>
                <a:spcBef>
                  <a:spcPct val="0"/>
                </a:spcBef>
                <a:buClrTx/>
                <a:buSzTx/>
                <a:buFontTx/>
                <a:buNone/>
                <a:defRPr/>
              </a:pPr>
              <a:r>
                <a:rPr lang="cs-CZ" altLang="cs-CZ" sz="1800" dirty="0">
                  <a:latin typeface="+mn-lt"/>
                </a:rPr>
                <a:t> ■ nestátní neziskové organizace</a:t>
              </a:r>
            </a:p>
            <a:p>
              <a:pPr>
                <a:spcBef>
                  <a:spcPct val="0"/>
                </a:spcBef>
                <a:buClrTx/>
                <a:buSzTx/>
                <a:buFontTx/>
                <a:buNone/>
                <a:defRPr/>
              </a:pPr>
              <a:r>
                <a:rPr lang="cs-CZ" altLang="cs-CZ" sz="1800" dirty="0">
                  <a:latin typeface="+mn-lt"/>
                </a:rPr>
                <a:t>■ zahraniční instituce</a:t>
              </a:r>
            </a:p>
            <a:p>
              <a:pPr>
                <a:spcBef>
                  <a:spcPct val="0"/>
                </a:spcBef>
                <a:buClrTx/>
                <a:buSzTx/>
                <a:buFont typeface="Wingdings" pitchFamily="2" charset="2"/>
                <a:buNone/>
                <a:defRPr/>
              </a:pPr>
              <a:r>
                <a:rPr lang="cs-CZ" altLang="cs-CZ" sz="1800" dirty="0">
                  <a:latin typeface="+mn-lt"/>
                </a:rPr>
                <a:t>■ jiné </a:t>
              </a:r>
            </a:p>
            <a:p>
              <a:pPr>
                <a:spcBef>
                  <a:spcPct val="0"/>
                </a:spcBef>
                <a:buClrTx/>
                <a:buSzTx/>
                <a:buFontTx/>
                <a:buNone/>
                <a:defRPr/>
              </a:pPr>
              <a:endParaRPr lang="cs-CZ" altLang="cs-CZ" sz="1400" b="1" dirty="0">
                <a:latin typeface="Times New Roman" pitchFamily="18" charset="0"/>
              </a:endParaRPr>
            </a:p>
          </p:txBody>
        </p:sp>
        <p:sp>
          <p:nvSpPr>
            <p:cNvPr id="19471" name="Line 11">
              <a:extLst>
                <a:ext uri="{FF2B5EF4-FFF2-40B4-BE49-F238E27FC236}">
                  <a16:creationId xmlns:a16="http://schemas.microsoft.com/office/drawing/2014/main" id="{5D2BB846-2703-4177-A9A3-DC01236475B0}"/>
                </a:ext>
              </a:extLst>
            </p:cNvPr>
            <p:cNvSpPr>
              <a:spLocks noChangeShapeType="1"/>
            </p:cNvSpPr>
            <p:nvPr/>
          </p:nvSpPr>
          <p:spPr bwMode="auto">
            <a:xfrm flipH="1" flipV="1">
              <a:off x="2085" y="1382"/>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2" name="Line 12">
              <a:extLst>
                <a:ext uri="{FF2B5EF4-FFF2-40B4-BE49-F238E27FC236}">
                  <a16:creationId xmlns:a16="http://schemas.microsoft.com/office/drawing/2014/main" id="{2068D429-384A-45AE-BA19-6A5FDB8929D0}"/>
                </a:ext>
              </a:extLst>
            </p:cNvPr>
            <p:cNvSpPr>
              <a:spLocks noChangeShapeType="1"/>
            </p:cNvSpPr>
            <p:nvPr/>
          </p:nvSpPr>
          <p:spPr bwMode="auto">
            <a:xfrm flipH="1">
              <a:off x="2085" y="1526"/>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3" name="Line 13">
              <a:extLst>
                <a:ext uri="{FF2B5EF4-FFF2-40B4-BE49-F238E27FC236}">
                  <a16:creationId xmlns:a16="http://schemas.microsoft.com/office/drawing/2014/main" id="{92A8483B-F405-4B35-A163-6956781123B4}"/>
                </a:ext>
              </a:extLst>
            </p:cNvPr>
            <p:cNvSpPr>
              <a:spLocks noChangeShapeType="1"/>
            </p:cNvSpPr>
            <p:nvPr/>
          </p:nvSpPr>
          <p:spPr bwMode="auto">
            <a:xfrm flipH="1" flipV="1">
              <a:off x="2085" y="2426"/>
              <a:ext cx="318"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4" name="Line 14">
              <a:extLst>
                <a:ext uri="{FF2B5EF4-FFF2-40B4-BE49-F238E27FC236}">
                  <a16:creationId xmlns:a16="http://schemas.microsoft.com/office/drawing/2014/main" id="{F8C25951-A60B-445D-851F-CE4DB9D13F83}"/>
                </a:ext>
              </a:extLst>
            </p:cNvPr>
            <p:cNvSpPr>
              <a:spLocks noChangeShapeType="1"/>
            </p:cNvSpPr>
            <p:nvPr/>
          </p:nvSpPr>
          <p:spPr bwMode="auto">
            <a:xfrm flipH="1">
              <a:off x="2085" y="2678"/>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5" name="Line 15">
              <a:extLst>
                <a:ext uri="{FF2B5EF4-FFF2-40B4-BE49-F238E27FC236}">
                  <a16:creationId xmlns:a16="http://schemas.microsoft.com/office/drawing/2014/main" id="{E38975A9-0E66-4132-A339-C77F3282F6C2}"/>
                </a:ext>
              </a:extLst>
            </p:cNvPr>
            <p:cNvSpPr>
              <a:spLocks noChangeShapeType="1"/>
            </p:cNvSpPr>
            <p:nvPr/>
          </p:nvSpPr>
          <p:spPr bwMode="auto">
            <a:xfrm flipH="1">
              <a:off x="2064" y="2840"/>
              <a:ext cx="678" cy="5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 name="Text Box 16">
              <a:extLst>
                <a:ext uri="{FF2B5EF4-FFF2-40B4-BE49-F238E27FC236}">
                  <a16:creationId xmlns:a16="http://schemas.microsoft.com/office/drawing/2014/main" id="{9A4EC95A-A90F-4E15-850E-775BC61D66D5}"/>
                </a:ext>
              </a:extLst>
            </p:cNvPr>
            <p:cNvSpPr txBox="1">
              <a:spLocks noChangeArrowheads="1"/>
            </p:cNvSpPr>
            <p:nvPr/>
          </p:nvSpPr>
          <p:spPr bwMode="auto">
            <a:xfrm>
              <a:off x="1035" y="3314"/>
              <a:ext cx="1029" cy="576"/>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parlamentní</a:t>
              </a:r>
            </a:p>
            <a:p>
              <a:pPr>
                <a:spcBef>
                  <a:spcPct val="0"/>
                </a:spcBef>
                <a:buClrTx/>
                <a:buSzTx/>
                <a:buFontTx/>
                <a:buNone/>
                <a:defRPr/>
              </a:pPr>
              <a:r>
                <a:rPr lang="cs-CZ" altLang="cs-CZ" sz="1800" dirty="0">
                  <a:latin typeface="Times New Roman" panose="02020603050405020304" pitchFamily="18" charset="0"/>
                </a:rPr>
                <a:t>(zastupitelé </a:t>
              </a:r>
              <a:r>
                <a:rPr lang="cs-CZ" altLang="cs-CZ" sz="1800" dirty="0" err="1">
                  <a:latin typeface="Times New Roman" panose="02020603050405020304" pitchFamily="18" charset="0"/>
                </a:rPr>
                <a:t>úsc</a:t>
              </a:r>
              <a:r>
                <a:rPr lang="cs-CZ" altLang="cs-CZ" sz="1800" dirty="0">
                  <a:latin typeface="Times New Roman" panose="02020603050405020304" pitchFamily="18" charset="0"/>
                </a:rPr>
                <a:t>)</a:t>
              </a:r>
            </a:p>
          </p:txBody>
        </p:sp>
        <p:sp>
          <p:nvSpPr>
            <p:cNvPr id="19477" name="Line 17">
              <a:extLst>
                <a:ext uri="{FF2B5EF4-FFF2-40B4-BE49-F238E27FC236}">
                  <a16:creationId xmlns:a16="http://schemas.microsoft.com/office/drawing/2014/main" id="{B18681C3-CF9E-46CD-8657-866AB852EC58}"/>
                </a:ext>
              </a:extLst>
            </p:cNvPr>
            <p:cNvSpPr>
              <a:spLocks noChangeShapeType="1"/>
            </p:cNvSpPr>
            <p:nvPr/>
          </p:nvSpPr>
          <p:spPr bwMode="auto">
            <a:xfrm>
              <a:off x="3267" y="1994"/>
              <a:ext cx="360" cy="0"/>
            </a:xfrm>
            <a:prstGeom prst="line">
              <a:avLst/>
            </a:prstGeom>
            <a:noFill/>
            <a:ln w="12700" cap="sq">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19462" name="Obdélník 2">
            <a:extLst>
              <a:ext uri="{FF2B5EF4-FFF2-40B4-BE49-F238E27FC236}">
                <a16:creationId xmlns:a16="http://schemas.microsoft.com/office/drawing/2014/main" id="{915284F0-4270-4757-8FCC-729B4DC8F054}"/>
              </a:ext>
            </a:extLst>
          </p:cNvPr>
          <p:cNvSpPr>
            <a:spLocks noChangeArrowheads="1"/>
          </p:cNvSpPr>
          <p:nvPr/>
        </p:nvSpPr>
        <p:spPr bwMode="auto">
          <a:xfrm>
            <a:off x="3276600" y="5181600"/>
            <a:ext cx="1536700" cy="9144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altLang="cs-CZ"/>
          </a:p>
        </p:txBody>
      </p:sp>
      <p:sp>
        <p:nvSpPr>
          <p:cNvPr id="19463" name="Obdélník 20">
            <a:extLst>
              <a:ext uri="{FF2B5EF4-FFF2-40B4-BE49-F238E27FC236}">
                <a16:creationId xmlns:a16="http://schemas.microsoft.com/office/drawing/2014/main" id="{A1E5467A-EC72-4B5D-93DF-2B632E9D6F22}"/>
              </a:ext>
            </a:extLst>
          </p:cNvPr>
          <p:cNvSpPr>
            <a:spLocks noChangeArrowheads="1"/>
          </p:cNvSpPr>
          <p:nvPr/>
        </p:nvSpPr>
        <p:spPr bwMode="auto">
          <a:xfrm>
            <a:off x="3290888" y="5138738"/>
            <a:ext cx="1535112" cy="914400"/>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a:latin typeface="Times New Roman" panose="02020603050405020304" pitchFamily="18" charset="0"/>
              </a:rPr>
              <a:t>další kritéria členění</a:t>
            </a:r>
            <a:endParaRPr lang="cs-CZ" altLang="cs-CZ"/>
          </a:p>
        </p:txBody>
      </p:sp>
      <p:cxnSp>
        <p:nvCxnSpPr>
          <p:cNvPr id="19464" name="Přímá spojnice se šipkou 4">
            <a:extLst>
              <a:ext uri="{FF2B5EF4-FFF2-40B4-BE49-F238E27FC236}">
                <a16:creationId xmlns:a16="http://schemas.microsoft.com/office/drawing/2014/main" id="{0C8C9281-3A00-473F-ADEB-E5AEC27C3D9D}"/>
              </a:ext>
            </a:extLst>
          </p:cNvPr>
          <p:cNvCxnSpPr>
            <a:cxnSpLocks noChangeShapeType="1"/>
            <a:endCxn id="19463" idx="0"/>
          </p:cNvCxnSpPr>
          <p:nvPr/>
        </p:nvCxnSpPr>
        <p:spPr bwMode="auto">
          <a:xfrm flipH="1">
            <a:off x="4057650" y="4249738"/>
            <a:ext cx="0" cy="8890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5733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63EC2D3-9C78-47B1-8E93-1F9F951D56CF}"/>
              </a:ext>
            </a:extLst>
          </p:cNvPr>
          <p:cNvSpPr>
            <a:spLocks noGrp="1"/>
          </p:cNvSpPr>
          <p:nvPr>
            <p:ph type="title"/>
          </p:nvPr>
        </p:nvSpPr>
        <p:spPr/>
        <p:txBody>
          <a:bodyPr/>
          <a:lstStyle/>
          <a:p>
            <a:pPr defTabSz="914377" eaLnBrk="1" fontAlgn="auto" hangingPunct="1">
              <a:spcAft>
                <a:spcPts val="0"/>
              </a:spcAft>
              <a:defRPr/>
            </a:pPr>
            <a:r>
              <a:rPr lang="cs-CZ" dirty="0">
                <a:solidFill>
                  <a:schemeClr val="tx1">
                    <a:lumMod val="90000"/>
                    <a:lumOff val="10000"/>
                  </a:schemeClr>
                </a:solidFill>
              </a:rPr>
              <a:t>Druhy kontrol </a:t>
            </a:r>
          </a:p>
        </p:txBody>
      </p:sp>
      <p:sp>
        <p:nvSpPr>
          <p:cNvPr id="2" name="Zástupný symbol pro číslo snímku 1">
            <a:extLst>
              <a:ext uri="{FF2B5EF4-FFF2-40B4-BE49-F238E27FC236}">
                <a16:creationId xmlns:a16="http://schemas.microsoft.com/office/drawing/2014/main" id="{611C7E9B-1237-4006-8EC0-DE59AFC549C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777222-FE43-40B4-B86A-E4367789627C}" type="slidenum">
              <a:rPr lang="cs-CZ" altLang="en-US">
                <a:solidFill>
                  <a:srgbClr val="474233"/>
                </a:solidFill>
                <a:latin typeface="Tw Cen MT Condensed" panose="020B0606020104020203" pitchFamily="34" charset="-18"/>
              </a:rPr>
              <a:pPr/>
              <a:t>9</a:t>
            </a:fld>
            <a:endParaRPr lang="cs-CZ" altLang="en-US">
              <a:solidFill>
                <a:srgbClr val="474233"/>
              </a:solidFill>
              <a:latin typeface="Tw Cen MT Condensed" panose="020B0606020104020203" pitchFamily="34" charset="-18"/>
            </a:endParaRPr>
          </a:p>
        </p:txBody>
      </p:sp>
      <p:cxnSp>
        <p:nvCxnSpPr>
          <p:cNvPr id="6" name="Přímá spojnice se šipkou 5">
            <a:extLst>
              <a:ext uri="{FF2B5EF4-FFF2-40B4-BE49-F238E27FC236}">
                <a16:creationId xmlns:a16="http://schemas.microsoft.com/office/drawing/2014/main" id="{BF648962-D9F7-45AA-9353-089CB613327A}"/>
              </a:ext>
            </a:extLst>
          </p:cNvPr>
          <p:cNvCxnSpPr/>
          <p:nvPr/>
        </p:nvCxnSpPr>
        <p:spPr>
          <a:xfrm flipV="1">
            <a:off x="1312863" y="2590800"/>
            <a:ext cx="1574800" cy="92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6B0AC1DD-2883-4767-B0AE-BEAF90D6B81A}"/>
              </a:ext>
            </a:extLst>
          </p:cNvPr>
          <p:cNvCxnSpPr/>
          <p:nvPr/>
        </p:nvCxnSpPr>
        <p:spPr>
          <a:xfrm>
            <a:off x="1312863" y="2682875"/>
            <a:ext cx="16002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90" name="TextovéPole 9">
            <a:extLst>
              <a:ext uri="{FF2B5EF4-FFF2-40B4-BE49-F238E27FC236}">
                <a16:creationId xmlns:a16="http://schemas.microsoft.com/office/drawing/2014/main" id="{1F10E36A-EEA8-430F-B78D-28523944CED4}"/>
              </a:ext>
            </a:extLst>
          </p:cNvPr>
          <p:cNvSpPr txBox="1">
            <a:spLocks noChangeArrowheads="1"/>
          </p:cNvSpPr>
          <p:nvPr/>
        </p:nvSpPr>
        <p:spPr bwMode="auto">
          <a:xfrm>
            <a:off x="2801938" y="2406650"/>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Ex ante</a:t>
            </a:r>
          </a:p>
        </p:txBody>
      </p:sp>
      <p:sp>
        <p:nvSpPr>
          <p:cNvPr id="16391" name="Zástupný symbol pro obsah 10">
            <a:extLst>
              <a:ext uri="{FF2B5EF4-FFF2-40B4-BE49-F238E27FC236}">
                <a16:creationId xmlns:a16="http://schemas.microsoft.com/office/drawing/2014/main" id="{ABA9764B-B187-4A37-9C0C-A64368289EF8}"/>
              </a:ext>
            </a:extLst>
          </p:cNvPr>
          <p:cNvSpPr>
            <a:spLocks noGrp="1"/>
          </p:cNvSpPr>
          <p:nvPr>
            <p:ph idx="1"/>
          </p:nvPr>
        </p:nvSpPr>
        <p:spPr>
          <a:xfrm>
            <a:off x="2854325" y="3276600"/>
            <a:ext cx="3117850" cy="369888"/>
          </a:xfrm>
        </p:spPr>
        <p:txBody>
          <a:bodyPr>
            <a:spAutoFit/>
          </a:bodyPr>
          <a:lstStyle/>
          <a:p>
            <a:pPr eaLnBrk="1" hangingPunct="1"/>
            <a:r>
              <a:rPr lang="cs-CZ" altLang="cs-CZ"/>
              <a:t>Ex post</a:t>
            </a:r>
          </a:p>
        </p:txBody>
      </p:sp>
      <p:cxnSp>
        <p:nvCxnSpPr>
          <p:cNvPr id="13" name="Přímá spojnice se šipkou 12">
            <a:extLst>
              <a:ext uri="{FF2B5EF4-FFF2-40B4-BE49-F238E27FC236}">
                <a16:creationId xmlns:a16="http://schemas.microsoft.com/office/drawing/2014/main" id="{058E0F82-DB20-405B-8A58-85859147D5A6}"/>
              </a:ext>
            </a:extLst>
          </p:cNvPr>
          <p:cNvCxnSpPr/>
          <p:nvPr/>
        </p:nvCxnSpPr>
        <p:spPr>
          <a:xfrm>
            <a:off x="1397000" y="4267200"/>
            <a:ext cx="1431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AFBB9F1A-8647-40F2-AE2C-DAC6BD955770}"/>
              </a:ext>
            </a:extLst>
          </p:cNvPr>
          <p:cNvCxnSpPr/>
          <p:nvPr/>
        </p:nvCxnSpPr>
        <p:spPr>
          <a:xfrm>
            <a:off x="1371600" y="4267200"/>
            <a:ext cx="1482725"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94" name="TextovéPole 15">
            <a:extLst>
              <a:ext uri="{FF2B5EF4-FFF2-40B4-BE49-F238E27FC236}">
                <a16:creationId xmlns:a16="http://schemas.microsoft.com/office/drawing/2014/main" id="{E52651D6-327C-4F31-B957-BCAA1BF529E5}"/>
              </a:ext>
            </a:extLst>
          </p:cNvPr>
          <p:cNvSpPr txBox="1">
            <a:spLocks noChangeArrowheads="1"/>
          </p:cNvSpPr>
          <p:nvPr/>
        </p:nvSpPr>
        <p:spPr bwMode="auto">
          <a:xfrm>
            <a:off x="3097213" y="41068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Formální </a:t>
            </a:r>
          </a:p>
        </p:txBody>
      </p:sp>
      <p:sp>
        <p:nvSpPr>
          <p:cNvPr id="16395" name="TextovéPole 16">
            <a:extLst>
              <a:ext uri="{FF2B5EF4-FFF2-40B4-BE49-F238E27FC236}">
                <a16:creationId xmlns:a16="http://schemas.microsoft.com/office/drawing/2014/main" id="{B29E109E-2E9A-46F2-AD55-51442D9D0647}"/>
              </a:ext>
            </a:extLst>
          </p:cNvPr>
          <p:cNvSpPr txBox="1">
            <a:spLocks noChangeArrowheads="1"/>
          </p:cNvSpPr>
          <p:nvPr/>
        </p:nvSpPr>
        <p:spPr bwMode="auto">
          <a:xfrm>
            <a:off x="3097213" y="514985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Kontrola výsledků (efektivnosti)</a:t>
            </a:r>
          </a:p>
        </p:txBody>
      </p:sp>
      <p:sp>
        <p:nvSpPr>
          <p:cNvPr id="4" name="Šipka doprava 3">
            <a:extLst>
              <a:ext uri="{FF2B5EF4-FFF2-40B4-BE49-F238E27FC236}">
                <a16:creationId xmlns:a16="http://schemas.microsoft.com/office/drawing/2014/main" id="{A39D42E2-761C-4792-9B73-579CD7BF7E59}"/>
              </a:ext>
            </a:extLst>
          </p:cNvPr>
          <p:cNvSpPr/>
          <p:nvPr/>
        </p:nvSpPr>
        <p:spPr>
          <a:xfrm>
            <a:off x="5791200" y="53340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6397" name="TextovéPole 4">
            <a:extLst>
              <a:ext uri="{FF2B5EF4-FFF2-40B4-BE49-F238E27FC236}">
                <a16:creationId xmlns:a16="http://schemas.microsoft.com/office/drawing/2014/main" id="{1D85069B-696B-47F5-95E0-26CE98494C38}"/>
              </a:ext>
            </a:extLst>
          </p:cNvPr>
          <p:cNvSpPr txBox="1">
            <a:spLocks noChangeArrowheads="1"/>
          </p:cNvSpPr>
          <p:nvPr/>
        </p:nvSpPr>
        <p:spPr bwMode="auto">
          <a:xfrm>
            <a:off x="7113588" y="5345113"/>
            <a:ext cx="184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solidFill>
                  <a:srgbClr val="FF0000"/>
                </a:solidFill>
              </a:rPr>
              <a:t>3E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21995</TotalTime>
  <Words>2870</Words>
  <Application>Microsoft Office PowerPoint</Application>
  <PresentationFormat>Předvádění na obrazovce (4:3)</PresentationFormat>
  <Paragraphs>222</Paragraphs>
  <Slides>27</Slides>
  <Notes>7</Notes>
  <HiddenSlides>0</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27</vt:i4>
      </vt:variant>
    </vt:vector>
  </HeadingPairs>
  <TitlesOfParts>
    <vt:vector size="40" baseType="lpstr">
      <vt:lpstr>Arial</vt:lpstr>
      <vt:lpstr>Calibri</vt:lpstr>
      <vt:lpstr>Calibri Light</vt:lpstr>
      <vt:lpstr>Garamond</vt:lpstr>
      <vt:lpstr>Montserrat Medium</vt:lpstr>
      <vt:lpstr>Open Sans</vt:lpstr>
      <vt:lpstr>Symbol</vt:lpstr>
      <vt:lpstr>Times New Roman</vt:lpstr>
      <vt:lpstr>Tw Cen MT</vt:lpstr>
      <vt:lpstr>Tw Cen MT Condensed</vt:lpstr>
      <vt:lpstr>Wingdings</vt:lpstr>
      <vt:lpstr>Wingdings 3</vt:lpstr>
      <vt:lpstr>Integrál</vt:lpstr>
      <vt:lpstr>   VEŘEJNÁ KONTROLA a auditing ve veřejném sektoru  </vt:lpstr>
      <vt:lpstr>Struktura a cíl úvodní hodiny</vt:lpstr>
      <vt:lpstr>Já a veřejná kontrola </vt:lpstr>
      <vt:lpstr>Proč se věnovat kontrole veřejných výdajů? </vt:lpstr>
      <vt:lpstr>Alokace veřejných zdrojů</vt:lpstr>
      <vt:lpstr>Veřejná kontrola </vt:lpstr>
      <vt:lpstr>Jednotlivé druhy kontrol aneb co vše je součástí veřejné kontroly</vt:lpstr>
      <vt:lpstr>Základní kontrolní systémy České republiky - členění</vt:lpstr>
      <vt:lpstr>Druhy kontrol </vt:lpstr>
      <vt:lpstr>Příklady</vt:lpstr>
      <vt:lpstr>Požadavek  3E</vt:lpstr>
      <vt:lpstr>Poskytování služeb jako základní funkce veřejného sektoru</vt:lpstr>
      <vt:lpstr>        Smysl 3E, aneb proč se tím mám vůbec zabývat? </vt:lpstr>
      <vt:lpstr>Typy poskytování veřejných služeb </vt:lpstr>
      <vt:lpstr>Veřejné zakázky pouze jedna z možností…</vt:lpstr>
      <vt:lpstr>Kritéria pro hodnocení forem produkce</vt:lpstr>
      <vt:lpstr>Životní cyklus veřejného výdaje</vt:lpstr>
      <vt:lpstr>Vnitřní řídící kontrolní systém aneb finanční kontrola v organizaci</vt:lpstr>
      <vt:lpstr>Finanční kontrola</vt:lpstr>
      <vt:lpstr>K čemu je (hlavně) zákon o FK?</vt:lpstr>
      <vt:lpstr>Co zákon o FK upravuje?</vt:lpstr>
      <vt:lpstr>Hlavní pojmy dle zákona o FK</vt:lpstr>
      <vt:lpstr>Prezentace aplikace PowerPoint</vt:lpstr>
      <vt:lpstr>Projekt Ministerstva financí</vt:lpstr>
      <vt:lpstr>Věcný návrh zákona o řízení a kontrole veřejných financí </vt:lpstr>
      <vt:lpstr>Úkol + diskuze </vt:lpstr>
      <vt:lpstr>Děkuji Vám za pozornost </vt:lpstr>
    </vt:vector>
  </TitlesOfParts>
  <Company>ESF MU v Brne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Rozpočtová pravidla ČR</dc:title>
  <dc:creator>Šelešovský</dc:creator>
  <cp:lastModifiedBy>Markéta Páleníková</cp:lastModifiedBy>
  <cp:revision>935</cp:revision>
  <cp:lastPrinted>1601-01-01T00:00:00Z</cp:lastPrinted>
  <dcterms:created xsi:type="dcterms:W3CDTF">1601-01-01T00:00:00Z</dcterms:created>
  <dcterms:modified xsi:type="dcterms:W3CDTF">2023-09-27T11:49:41Z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1029</vt:i4>
  </property>
</Properties>
</file>