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906" r:id="rId3"/>
    <p:sldId id="487" r:id="rId4"/>
    <p:sldId id="265" r:id="rId5"/>
    <p:sldId id="264" r:id="rId6"/>
    <p:sldId id="477" r:id="rId7"/>
    <p:sldId id="877" r:id="rId8"/>
    <p:sldId id="876" r:id="rId9"/>
    <p:sldId id="896" r:id="rId10"/>
    <p:sldId id="897" r:id="rId11"/>
    <p:sldId id="268" r:id="rId12"/>
    <p:sldId id="878" r:id="rId13"/>
    <p:sldId id="880" r:id="rId14"/>
    <p:sldId id="881" r:id="rId15"/>
    <p:sldId id="901" r:id="rId16"/>
    <p:sldId id="902" r:id="rId17"/>
    <p:sldId id="903" r:id="rId18"/>
    <p:sldId id="909" r:id="rId19"/>
    <p:sldId id="905" r:id="rId20"/>
    <p:sldId id="261" r:id="rId21"/>
    <p:sldId id="886" r:id="rId22"/>
    <p:sldId id="888" r:id="rId23"/>
    <p:sldId id="889" r:id="rId24"/>
    <p:sldId id="890" r:id="rId25"/>
    <p:sldId id="891" r:id="rId26"/>
    <p:sldId id="894" r:id="rId27"/>
    <p:sldId id="385" r:id="rId28"/>
    <p:sldId id="387" r:id="rId29"/>
    <p:sldId id="389" r:id="rId30"/>
    <p:sldId id="390" r:id="rId31"/>
    <p:sldId id="392" r:id="rId32"/>
    <p:sldId id="393" r:id="rId33"/>
    <p:sldId id="402" r:id="rId34"/>
    <p:sldId id="904" r:id="rId35"/>
    <p:sldId id="895"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57" autoAdjust="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5.xml.rels><?xml version="1.0" encoding="UTF-8" standalone="yes"?>
<Relationships xmlns="http://schemas.openxmlformats.org/package/2006/relationships"><Relationship Id="rId1" Type="http://schemas.openxmlformats.org/officeDocument/2006/relationships/hyperlink" Target="https://www.mfcr.cz/cs/verejny-sektor/rizeni-a-kontrola-verejnych-financi/posileni-rizeni-a-kontroly-verejnych-fin"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www.mfcr.cz/cs/verejny-sektor/rizeni-a-kontrola-verejnych-financi/posileni-rizeni-a-kontroly-verejnych-fin"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774558-AA7D-40C4-BEB9-A46AB64A288A}" type="doc">
      <dgm:prSet loTypeId="urn:microsoft.com/office/officeart/2005/8/layout/arrow5" loCatId="relationship" qsTypeId="urn:microsoft.com/office/officeart/2005/8/quickstyle/simple4" qsCatId="simple" csTypeId="urn:microsoft.com/office/officeart/2005/8/colors/colorful5" csCatId="colorful"/>
      <dgm:spPr/>
      <dgm:t>
        <a:bodyPr/>
        <a:lstStyle/>
        <a:p>
          <a:endParaRPr lang="en-US"/>
        </a:p>
      </dgm:t>
    </dgm:pt>
    <dgm:pt modelId="{75A1F726-BEED-463A-B361-8A1224BE9D89}">
      <dgm:prSet/>
      <dgm:spPr/>
      <dgm:t>
        <a:bodyPr/>
        <a:lstStyle/>
        <a:p>
          <a:r>
            <a:rPr lang="cs-CZ"/>
            <a:t>Kontrolní prostředí </a:t>
          </a:r>
          <a:endParaRPr lang="en-US"/>
        </a:p>
      </dgm:t>
    </dgm:pt>
    <dgm:pt modelId="{84BB5F93-3AC7-4EC1-9188-7C654DACC9A6}" type="parTrans" cxnId="{464403AF-9076-445C-B752-F8B278119F38}">
      <dgm:prSet/>
      <dgm:spPr/>
      <dgm:t>
        <a:bodyPr/>
        <a:lstStyle/>
        <a:p>
          <a:endParaRPr lang="en-US"/>
        </a:p>
      </dgm:t>
    </dgm:pt>
    <dgm:pt modelId="{EFBE5B59-E49E-4D94-80A9-D5A0FB691418}" type="sibTrans" cxnId="{464403AF-9076-445C-B752-F8B278119F38}">
      <dgm:prSet/>
      <dgm:spPr/>
      <dgm:t>
        <a:bodyPr/>
        <a:lstStyle/>
        <a:p>
          <a:endParaRPr lang="en-US"/>
        </a:p>
      </dgm:t>
    </dgm:pt>
    <dgm:pt modelId="{FBCABF8D-84C2-4CD8-A9A7-B8D39A696402}">
      <dgm:prSet/>
      <dgm:spPr/>
      <dgm:t>
        <a:bodyPr/>
        <a:lstStyle/>
        <a:p>
          <a:r>
            <a:rPr lang="cs-CZ" dirty="0"/>
            <a:t>Hodnocení rizik </a:t>
          </a:r>
          <a:endParaRPr lang="en-US" dirty="0"/>
        </a:p>
      </dgm:t>
    </dgm:pt>
    <dgm:pt modelId="{8B4711D6-D320-4453-A98D-D51CEC5DF411}" type="parTrans" cxnId="{E0E0F567-763B-4952-A79F-75CBA864614E}">
      <dgm:prSet/>
      <dgm:spPr/>
      <dgm:t>
        <a:bodyPr/>
        <a:lstStyle/>
        <a:p>
          <a:endParaRPr lang="en-US"/>
        </a:p>
      </dgm:t>
    </dgm:pt>
    <dgm:pt modelId="{7779724B-8BCB-4AA8-9FCD-374D9712B9AA}" type="sibTrans" cxnId="{E0E0F567-763B-4952-A79F-75CBA864614E}">
      <dgm:prSet/>
      <dgm:spPr/>
      <dgm:t>
        <a:bodyPr/>
        <a:lstStyle/>
        <a:p>
          <a:endParaRPr lang="en-US"/>
        </a:p>
      </dgm:t>
    </dgm:pt>
    <dgm:pt modelId="{D69D9B52-B953-4833-85E5-F922D0142373}">
      <dgm:prSet/>
      <dgm:spPr/>
      <dgm:t>
        <a:bodyPr/>
        <a:lstStyle/>
        <a:p>
          <a:r>
            <a:rPr lang="cs-CZ"/>
            <a:t>Kontrolní činnosti</a:t>
          </a:r>
          <a:endParaRPr lang="en-US"/>
        </a:p>
      </dgm:t>
    </dgm:pt>
    <dgm:pt modelId="{4353482A-437B-4CCE-A2CA-688450EBD00F}" type="parTrans" cxnId="{839A1FF9-0F97-4D8B-B61B-FCED94B54B3E}">
      <dgm:prSet/>
      <dgm:spPr/>
      <dgm:t>
        <a:bodyPr/>
        <a:lstStyle/>
        <a:p>
          <a:endParaRPr lang="en-US"/>
        </a:p>
      </dgm:t>
    </dgm:pt>
    <dgm:pt modelId="{78AA4687-BA01-4FA2-87A8-FA151A4EE7FD}" type="sibTrans" cxnId="{839A1FF9-0F97-4D8B-B61B-FCED94B54B3E}">
      <dgm:prSet/>
      <dgm:spPr/>
      <dgm:t>
        <a:bodyPr/>
        <a:lstStyle/>
        <a:p>
          <a:endParaRPr lang="en-US"/>
        </a:p>
      </dgm:t>
    </dgm:pt>
    <dgm:pt modelId="{420DD182-38FE-4F5A-8B32-FD5DEBD1D83A}">
      <dgm:prSet/>
      <dgm:spPr/>
      <dgm:t>
        <a:bodyPr/>
        <a:lstStyle/>
        <a:p>
          <a:r>
            <a:rPr lang="cs-CZ"/>
            <a:t>Informace a komunikace </a:t>
          </a:r>
          <a:endParaRPr lang="en-US"/>
        </a:p>
      </dgm:t>
    </dgm:pt>
    <dgm:pt modelId="{0CDB2400-C16C-4BF5-BD42-BDEF4518F474}" type="parTrans" cxnId="{F7A71AD3-FF0E-46E4-AF44-E79A450750CF}">
      <dgm:prSet/>
      <dgm:spPr/>
      <dgm:t>
        <a:bodyPr/>
        <a:lstStyle/>
        <a:p>
          <a:endParaRPr lang="en-US"/>
        </a:p>
      </dgm:t>
    </dgm:pt>
    <dgm:pt modelId="{F9C9D950-BC09-49AA-8B8C-E3F03D1FE74D}" type="sibTrans" cxnId="{F7A71AD3-FF0E-46E4-AF44-E79A450750CF}">
      <dgm:prSet/>
      <dgm:spPr/>
      <dgm:t>
        <a:bodyPr/>
        <a:lstStyle/>
        <a:p>
          <a:endParaRPr lang="en-US"/>
        </a:p>
      </dgm:t>
    </dgm:pt>
    <dgm:pt modelId="{CF7DDDFB-BA14-49C1-A65A-A536233EB9F3}">
      <dgm:prSet/>
      <dgm:spPr/>
      <dgm:t>
        <a:bodyPr/>
        <a:lstStyle/>
        <a:p>
          <a:r>
            <a:rPr lang="cs-CZ"/>
            <a:t>Monitorovací činnosti</a:t>
          </a:r>
          <a:endParaRPr lang="en-US"/>
        </a:p>
      </dgm:t>
    </dgm:pt>
    <dgm:pt modelId="{0E932004-A2C1-4F65-8296-AD5A321B6338}" type="parTrans" cxnId="{5A21FA79-A3E8-4129-ADF0-394EB9F7C7B0}">
      <dgm:prSet/>
      <dgm:spPr/>
      <dgm:t>
        <a:bodyPr/>
        <a:lstStyle/>
        <a:p>
          <a:endParaRPr lang="en-US"/>
        </a:p>
      </dgm:t>
    </dgm:pt>
    <dgm:pt modelId="{50DB637C-2E63-486B-A726-C26D95323522}" type="sibTrans" cxnId="{5A21FA79-A3E8-4129-ADF0-394EB9F7C7B0}">
      <dgm:prSet/>
      <dgm:spPr/>
      <dgm:t>
        <a:bodyPr/>
        <a:lstStyle/>
        <a:p>
          <a:endParaRPr lang="en-US"/>
        </a:p>
      </dgm:t>
    </dgm:pt>
    <dgm:pt modelId="{5914BEDE-1BE3-4490-968B-ACD75E53FBEF}" type="pres">
      <dgm:prSet presAssocID="{06774558-AA7D-40C4-BEB9-A46AB64A288A}" presName="diagram" presStyleCnt="0">
        <dgm:presLayoutVars>
          <dgm:dir/>
          <dgm:resizeHandles val="exact"/>
        </dgm:presLayoutVars>
      </dgm:prSet>
      <dgm:spPr/>
    </dgm:pt>
    <dgm:pt modelId="{4DB00AFB-AE66-4569-8F23-787F70FD7340}" type="pres">
      <dgm:prSet presAssocID="{75A1F726-BEED-463A-B361-8A1224BE9D89}" presName="arrow" presStyleLbl="node1" presStyleIdx="0" presStyleCnt="5">
        <dgm:presLayoutVars>
          <dgm:bulletEnabled val="1"/>
        </dgm:presLayoutVars>
      </dgm:prSet>
      <dgm:spPr/>
    </dgm:pt>
    <dgm:pt modelId="{F719AB97-202D-4D34-9A96-497696D87409}" type="pres">
      <dgm:prSet presAssocID="{FBCABF8D-84C2-4CD8-A9A7-B8D39A696402}" presName="arrow" presStyleLbl="node1" presStyleIdx="1" presStyleCnt="5">
        <dgm:presLayoutVars>
          <dgm:bulletEnabled val="1"/>
        </dgm:presLayoutVars>
      </dgm:prSet>
      <dgm:spPr/>
    </dgm:pt>
    <dgm:pt modelId="{8163A9F8-94AB-44E3-B95D-8AB0A4D6B975}" type="pres">
      <dgm:prSet presAssocID="{D69D9B52-B953-4833-85E5-F922D0142373}" presName="arrow" presStyleLbl="node1" presStyleIdx="2" presStyleCnt="5">
        <dgm:presLayoutVars>
          <dgm:bulletEnabled val="1"/>
        </dgm:presLayoutVars>
      </dgm:prSet>
      <dgm:spPr/>
    </dgm:pt>
    <dgm:pt modelId="{88F4D95A-3628-4200-9145-3BA08608C141}" type="pres">
      <dgm:prSet presAssocID="{420DD182-38FE-4F5A-8B32-FD5DEBD1D83A}" presName="arrow" presStyleLbl="node1" presStyleIdx="3" presStyleCnt="5">
        <dgm:presLayoutVars>
          <dgm:bulletEnabled val="1"/>
        </dgm:presLayoutVars>
      </dgm:prSet>
      <dgm:spPr/>
    </dgm:pt>
    <dgm:pt modelId="{190225F5-CD02-4EFC-8D6D-DEC8E29B1C06}" type="pres">
      <dgm:prSet presAssocID="{CF7DDDFB-BA14-49C1-A65A-A536233EB9F3}" presName="arrow" presStyleLbl="node1" presStyleIdx="4" presStyleCnt="5">
        <dgm:presLayoutVars>
          <dgm:bulletEnabled val="1"/>
        </dgm:presLayoutVars>
      </dgm:prSet>
      <dgm:spPr/>
    </dgm:pt>
  </dgm:ptLst>
  <dgm:cxnLst>
    <dgm:cxn modelId="{EFF2D51F-1B00-46AE-AEEF-9BE64040C020}" type="presOf" srcId="{FBCABF8D-84C2-4CD8-A9A7-B8D39A696402}" destId="{F719AB97-202D-4D34-9A96-497696D87409}" srcOrd="0" destOrd="0" presId="urn:microsoft.com/office/officeart/2005/8/layout/arrow5"/>
    <dgm:cxn modelId="{B52CD521-A463-4208-8F56-6598D0DED264}" type="presOf" srcId="{06774558-AA7D-40C4-BEB9-A46AB64A288A}" destId="{5914BEDE-1BE3-4490-968B-ACD75E53FBEF}" srcOrd="0" destOrd="0" presId="urn:microsoft.com/office/officeart/2005/8/layout/arrow5"/>
    <dgm:cxn modelId="{E0E0F567-763B-4952-A79F-75CBA864614E}" srcId="{06774558-AA7D-40C4-BEB9-A46AB64A288A}" destId="{FBCABF8D-84C2-4CD8-A9A7-B8D39A696402}" srcOrd="1" destOrd="0" parTransId="{8B4711D6-D320-4453-A98D-D51CEC5DF411}" sibTransId="{7779724B-8BCB-4AA8-9FCD-374D9712B9AA}"/>
    <dgm:cxn modelId="{5A21FA79-A3E8-4129-ADF0-394EB9F7C7B0}" srcId="{06774558-AA7D-40C4-BEB9-A46AB64A288A}" destId="{CF7DDDFB-BA14-49C1-A65A-A536233EB9F3}" srcOrd="4" destOrd="0" parTransId="{0E932004-A2C1-4F65-8296-AD5A321B6338}" sibTransId="{50DB637C-2E63-486B-A726-C26D95323522}"/>
    <dgm:cxn modelId="{E8DD6881-C84A-4D10-8669-B5D289DF676E}" type="presOf" srcId="{D69D9B52-B953-4833-85E5-F922D0142373}" destId="{8163A9F8-94AB-44E3-B95D-8AB0A4D6B975}" srcOrd="0" destOrd="0" presId="urn:microsoft.com/office/officeart/2005/8/layout/arrow5"/>
    <dgm:cxn modelId="{50151388-EF40-4534-A906-A703CCE05DF6}" type="presOf" srcId="{CF7DDDFB-BA14-49C1-A65A-A536233EB9F3}" destId="{190225F5-CD02-4EFC-8D6D-DEC8E29B1C06}" srcOrd="0" destOrd="0" presId="urn:microsoft.com/office/officeart/2005/8/layout/arrow5"/>
    <dgm:cxn modelId="{5B6BDB99-9370-4437-B921-094BC3CC708A}" type="presOf" srcId="{420DD182-38FE-4F5A-8B32-FD5DEBD1D83A}" destId="{88F4D95A-3628-4200-9145-3BA08608C141}" srcOrd="0" destOrd="0" presId="urn:microsoft.com/office/officeart/2005/8/layout/arrow5"/>
    <dgm:cxn modelId="{79438FA2-DA06-445B-97E3-89E986A91CF3}" type="presOf" srcId="{75A1F726-BEED-463A-B361-8A1224BE9D89}" destId="{4DB00AFB-AE66-4569-8F23-787F70FD7340}" srcOrd="0" destOrd="0" presId="urn:microsoft.com/office/officeart/2005/8/layout/arrow5"/>
    <dgm:cxn modelId="{464403AF-9076-445C-B752-F8B278119F38}" srcId="{06774558-AA7D-40C4-BEB9-A46AB64A288A}" destId="{75A1F726-BEED-463A-B361-8A1224BE9D89}" srcOrd="0" destOrd="0" parTransId="{84BB5F93-3AC7-4EC1-9188-7C654DACC9A6}" sibTransId="{EFBE5B59-E49E-4D94-80A9-D5A0FB691418}"/>
    <dgm:cxn modelId="{F7A71AD3-FF0E-46E4-AF44-E79A450750CF}" srcId="{06774558-AA7D-40C4-BEB9-A46AB64A288A}" destId="{420DD182-38FE-4F5A-8B32-FD5DEBD1D83A}" srcOrd="3" destOrd="0" parTransId="{0CDB2400-C16C-4BF5-BD42-BDEF4518F474}" sibTransId="{F9C9D950-BC09-49AA-8B8C-E3F03D1FE74D}"/>
    <dgm:cxn modelId="{839A1FF9-0F97-4D8B-B61B-FCED94B54B3E}" srcId="{06774558-AA7D-40C4-BEB9-A46AB64A288A}" destId="{D69D9B52-B953-4833-85E5-F922D0142373}" srcOrd="2" destOrd="0" parTransId="{4353482A-437B-4CCE-A2CA-688450EBD00F}" sibTransId="{78AA4687-BA01-4FA2-87A8-FA151A4EE7FD}"/>
    <dgm:cxn modelId="{4A1BDAE9-F81A-42B1-A066-1A4C47438D88}" type="presParOf" srcId="{5914BEDE-1BE3-4490-968B-ACD75E53FBEF}" destId="{4DB00AFB-AE66-4569-8F23-787F70FD7340}" srcOrd="0" destOrd="0" presId="urn:microsoft.com/office/officeart/2005/8/layout/arrow5"/>
    <dgm:cxn modelId="{B3B44AC5-3334-447C-AC5E-FFC3CAFAB7EE}" type="presParOf" srcId="{5914BEDE-1BE3-4490-968B-ACD75E53FBEF}" destId="{F719AB97-202D-4D34-9A96-497696D87409}" srcOrd="1" destOrd="0" presId="urn:microsoft.com/office/officeart/2005/8/layout/arrow5"/>
    <dgm:cxn modelId="{848B02A5-894F-48C5-8AA0-C10645F5D0A9}" type="presParOf" srcId="{5914BEDE-1BE3-4490-968B-ACD75E53FBEF}" destId="{8163A9F8-94AB-44E3-B95D-8AB0A4D6B975}" srcOrd="2" destOrd="0" presId="urn:microsoft.com/office/officeart/2005/8/layout/arrow5"/>
    <dgm:cxn modelId="{D3B2772E-6B17-457C-A78C-DE103635353C}" type="presParOf" srcId="{5914BEDE-1BE3-4490-968B-ACD75E53FBEF}" destId="{88F4D95A-3628-4200-9145-3BA08608C141}" srcOrd="3" destOrd="0" presId="urn:microsoft.com/office/officeart/2005/8/layout/arrow5"/>
    <dgm:cxn modelId="{1813F21D-EEEF-4C68-8A6C-234227239EA4}" type="presParOf" srcId="{5914BEDE-1BE3-4490-968B-ACD75E53FBEF}" destId="{190225F5-CD02-4EFC-8D6D-DEC8E29B1C06}" srcOrd="4"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3595DA-3299-433C-ADA1-7B11A371A743}"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77EFA458-937F-4B64-B6B5-B7AD8859DE20}">
      <dgm:prSet/>
      <dgm:spPr/>
      <dgm:t>
        <a:bodyPr/>
        <a:lstStyle/>
        <a:p>
          <a:r>
            <a:rPr lang="cs-CZ" b="0" i="0" baseline="0"/>
            <a:t>Souhrn všech nástrojů, procesů a opatření upravujících vnitřní organizaci orgánu VS. </a:t>
          </a:r>
          <a:endParaRPr lang="en-US"/>
        </a:p>
      </dgm:t>
    </dgm:pt>
    <dgm:pt modelId="{BDEFE356-6C8F-44DB-83C2-78C3CA8C20AC}" type="parTrans" cxnId="{68DA552E-A14B-40D8-A4B5-02FB54C4BA4B}">
      <dgm:prSet/>
      <dgm:spPr/>
      <dgm:t>
        <a:bodyPr/>
        <a:lstStyle/>
        <a:p>
          <a:endParaRPr lang="en-US"/>
        </a:p>
      </dgm:t>
    </dgm:pt>
    <dgm:pt modelId="{471EA9B4-BCDE-4D18-9265-FB547C59DE15}" type="sibTrans" cxnId="{68DA552E-A14B-40D8-A4B5-02FB54C4BA4B}">
      <dgm:prSet/>
      <dgm:spPr/>
      <dgm:t>
        <a:bodyPr/>
        <a:lstStyle/>
        <a:p>
          <a:endParaRPr lang="en-US"/>
        </a:p>
      </dgm:t>
    </dgm:pt>
    <dgm:pt modelId="{1DD8DA8D-AC17-41E5-84B0-218B2DC42248}">
      <dgm:prSet/>
      <dgm:spPr/>
      <dgm:t>
        <a:bodyPr/>
        <a:lstStyle/>
        <a:p>
          <a:r>
            <a:rPr lang="cs-CZ" b="0" i="0" baseline="0"/>
            <a:t>Odpovědná soba nemá obavu informovat o nedostatcích vnitřního kontrolního systému, existuje apel na morálku, systém „krytí zad“. </a:t>
          </a:r>
          <a:endParaRPr lang="en-US"/>
        </a:p>
      </dgm:t>
    </dgm:pt>
    <dgm:pt modelId="{C6348FE9-EE4B-470E-8D62-6C3122A2A432}" type="parTrans" cxnId="{45FAB2D3-A54D-4E51-B1DD-BDFD361AF228}">
      <dgm:prSet/>
      <dgm:spPr/>
      <dgm:t>
        <a:bodyPr/>
        <a:lstStyle/>
        <a:p>
          <a:endParaRPr lang="en-US"/>
        </a:p>
      </dgm:t>
    </dgm:pt>
    <dgm:pt modelId="{765293F9-F996-4147-AF6B-137CA787292C}" type="sibTrans" cxnId="{45FAB2D3-A54D-4E51-B1DD-BDFD361AF228}">
      <dgm:prSet/>
      <dgm:spPr/>
      <dgm:t>
        <a:bodyPr/>
        <a:lstStyle/>
        <a:p>
          <a:endParaRPr lang="en-US"/>
        </a:p>
      </dgm:t>
    </dgm:pt>
    <dgm:pt modelId="{C123154C-D626-4880-99D2-4998B73A31EC}">
      <dgm:prSet/>
      <dgm:spPr/>
      <dgm:t>
        <a:bodyPr/>
        <a:lstStyle/>
        <a:p>
          <a:r>
            <a:rPr lang="cs-CZ" b="0" i="0" baseline="0"/>
            <a:t>Organizační řád pokrývá všechny oblasti</a:t>
          </a:r>
        </a:p>
        <a:p>
          <a:r>
            <a:rPr lang="cs-CZ" b="0" i="0" baseline="0"/>
            <a:t>Jsou vymezeny kvalifikace a požadavky na odbornost zaměstnanců</a:t>
          </a:r>
        </a:p>
        <a:p>
          <a:r>
            <a:rPr lang="cs-CZ" b="0" i="0" baseline="0"/>
            <a:t>Etické hodnoty, bezúhonnost, střet zájmů</a:t>
          </a:r>
        </a:p>
        <a:p>
          <a:r>
            <a:rPr lang="cs-CZ"/>
            <a:t>Prostředí, které reaguje včas na rizika</a:t>
          </a:r>
          <a:endParaRPr lang="en-US"/>
        </a:p>
      </dgm:t>
    </dgm:pt>
    <dgm:pt modelId="{57E524CD-3852-4F33-8F48-2C3009E3C0DC}" type="parTrans" cxnId="{A8E47E20-A74B-4082-A38B-1B988646167A}">
      <dgm:prSet/>
      <dgm:spPr/>
      <dgm:t>
        <a:bodyPr/>
        <a:lstStyle/>
        <a:p>
          <a:endParaRPr lang="en-US"/>
        </a:p>
      </dgm:t>
    </dgm:pt>
    <dgm:pt modelId="{B74C63DE-8F4C-43D7-AF0D-4F75FF710EE3}" type="sibTrans" cxnId="{A8E47E20-A74B-4082-A38B-1B988646167A}">
      <dgm:prSet/>
      <dgm:spPr/>
      <dgm:t>
        <a:bodyPr/>
        <a:lstStyle/>
        <a:p>
          <a:endParaRPr lang="en-US"/>
        </a:p>
      </dgm:t>
    </dgm:pt>
    <dgm:pt modelId="{E5D6BB9B-07AA-437C-BCDC-51A3BDB6D499}">
      <dgm:prSet/>
      <dgm:spPr/>
      <dgm:t>
        <a:bodyPr/>
        <a:lstStyle/>
        <a:p>
          <a:r>
            <a:rPr lang="cs-CZ" b="0" i="0" baseline="0" dirty="0"/>
            <a:t>Obsahuje dostatečný počet kontrolních pracovníků, aby mohly být realizovány potřebné kontrolní činnosti a existuje zastupitelnost mezi nimi. </a:t>
          </a:r>
          <a:endParaRPr lang="en-US" dirty="0"/>
        </a:p>
      </dgm:t>
    </dgm:pt>
    <dgm:pt modelId="{58E4455F-349B-4D25-BF7B-446939BC51FB}" type="parTrans" cxnId="{A2B5DE0A-272F-427A-A64E-983A6E101026}">
      <dgm:prSet/>
      <dgm:spPr/>
      <dgm:t>
        <a:bodyPr/>
        <a:lstStyle/>
        <a:p>
          <a:endParaRPr lang="en-US"/>
        </a:p>
      </dgm:t>
    </dgm:pt>
    <dgm:pt modelId="{95565172-5430-45C8-9F20-1C68EA798D80}" type="sibTrans" cxnId="{A2B5DE0A-272F-427A-A64E-983A6E101026}">
      <dgm:prSet/>
      <dgm:spPr/>
      <dgm:t>
        <a:bodyPr/>
        <a:lstStyle/>
        <a:p>
          <a:endParaRPr lang="en-US"/>
        </a:p>
      </dgm:t>
    </dgm:pt>
    <dgm:pt modelId="{573AD07E-F397-4132-ADD1-834956C0D98D}" type="pres">
      <dgm:prSet presAssocID="{D53595DA-3299-433C-ADA1-7B11A371A743}" presName="vert0" presStyleCnt="0">
        <dgm:presLayoutVars>
          <dgm:dir/>
          <dgm:animOne val="branch"/>
          <dgm:animLvl val="lvl"/>
        </dgm:presLayoutVars>
      </dgm:prSet>
      <dgm:spPr/>
    </dgm:pt>
    <dgm:pt modelId="{2958E1EE-E9B4-470F-BBFF-1B628F351263}" type="pres">
      <dgm:prSet presAssocID="{77EFA458-937F-4B64-B6B5-B7AD8859DE20}" presName="thickLine" presStyleLbl="alignNode1" presStyleIdx="0" presStyleCnt="4"/>
      <dgm:spPr/>
    </dgm:pt>
    <dgm:pt modelId="{E9F2130E-58D7-4EC9-9AB6-48F35B1E90BC}" type="pres">
      <dgm:prSet presAssocID="{77EFA458-937F-4B64-B6B5-B7AD8859DE20}" presName="horz1" presStyleCnt="0"/>
      <dgm:spPr/>
    </dgm:pt>
    <dgm:pt modelId="{B6598B04-4765-4F1A-8BE7-0D86FC37CD46}" type="pres">
      <dgm:prSet presAssocID="{77EFA458-937F-4B64-B6B5-B7AD8859DE20}" presName="tx1" presStyleLbl="revTx" presStyleIdx="0" presStyleCnt="4"/>
      <dgm:spPr/>
    </dgm:pt>
    <dgm:pt modelId="{85025D91-F89A-4132-8727-B41A4669C0B1}" type="pres">
      <dgm:prSet presAssocID="{77EFA458-937F-4B64-B6B5-B7AD8859DE20}" presName="vert1" presStyleCnt="0"/>
      <dgm:spPr/>
    </dgm:pt>
    <dgm:pt modelId="{E0712E73-29AD-4555-B0A7-14DF82DE9845}" type="pres">
      <dgm:prSet presAssocID="{1DD8DA8D-AC17-41E5-84B0-218B2DC42248}" presName="thickLine" presStyleLbl="alignNode1" presStyleIdx="1" presStyleCnt="4"/>
      <dgm:spPr/>
    </dgm:pt>
    <dgm:pt modelId="{01611EF1-0895-4023-A5BB-E74A8B2D52F4}" type="pres">
      <dgm:prSet presAssocID="{1DD8DA8D-AC17-41E5-84B0-218B2DC42248}" presName="horz1" presStyleCnt="0"/>
      <dgm:spPr/>
    </dgm:pt>
    <dgm:pt modelId="{67E4D1CD-1634-4CA9-B299-DF7A9CAA6C15}" type="pres">
      <dgm:prSet presAssocID="{1DD8DA8D-AC17-41E5-84B0-218B2DC42248}" presName="tx1" presStyleLbl="revTx" presStyleIdx="1" presStyleCnt="4"/>
      <dgm:spPr/>
    </dgm:pt>
    <dgm:pt modelId="{F685C3BB-D931-4BC9-8380-24F1A180E79C}" type="pres">
      <dgm:prSet presAssocID="{1DD8DA8D-AC17-41E5-84B0-218B2DC42248}" presName="vert1" presStyleCnt="0"/>
      <dgm:spPr/>
    </dgm:pt>
    <dgm:pt modelId="{E6AE3D1C-B354-40FE-A02B-541DEDFEECDB}" type="pres">
      <dgm:prSet presAssocID="{C123154C-D626-4880-99D2-4998B73A31EC}" presName="thickLine" presStyleLbl="alignNode1" presStyleIdx="2" presStyleCnt="4"/>
      <dgm:spPr/>
    </dgm:pt>
    <dgm:pt modelId="{2EB82C50-8D6E-44C2-BEEA-2361C7CCAD84}" type="pres">
      <dgm:prSet presAssocID="{C123154C-D626-4880-99D2-4998B73A31EC}" presName="horz1" presStyleCnt="0"/>
      <dgm:spPr/>
    </dgm:pt>
    <dgm:pt modelId="{FEAC0C92-388A-486D-B37B-5FF1466D423D}" type="pres">
      <dgm:prSet presAssocID="{C123154C-D626-4880-99D2-4998B73A31EC}" presName="tx1" presStyleLbl="revTx" presStyleIdx="2" presStyleCnt="4"/>
      <dgm:spPr/>
    </dgm:pt>
    <dgm:pt modelId="{80574197-9301-40C1-84E8-33815321F189}" type="pres">
      <dgm:prSet presAssocID="{C123154C-D626-4880-99D2-4998B73A31EC}" presName="vert1" presStyleCnt="0"/>
      <dgm:spPr/>
    </dgm:pt>
    <dgm:pt modelId="{1F00973C-726E-479E-A2C0-36C937A460FB}" type="pres">
      <dgm:prSet presAssocID="{E5D6BB9B-07AA-437C-BCDC-51A3BDB6D499}" presName="thickLine" presStyleLbl="alignNode1" presStyleIdx="3" presStyleCnt="4"/>
      <dgm:spPr/>
    </dgm:pt>
    <dgm:pt modelId="{28BBEB4D-2B25-4AD9-8612-1BF2292D274A}" type="pres">
      <dgm:prSet presAssocID="{E5D6BB9B-07AA-437C-BCDC-51A3BDB6D499}" presName="horz1" presStyleCnt="0"/>
      <dgm:spPr/>
    </dgm:pt>
    <dgm:pt modelId="{4B79B43A-BC02-4C89-9252-023DEFC50C44}" type="pres">
      <dgm:prSet presAssocID="{E5D6BB9B-07AA-437C-BCDC-51A3BDB6D499}" presName="tx1" presStyleLbl="revTx" presStyleIdx="3" presStyleCnt="4"/>
      <dgm:spPr/>
    </dgm:pt>
    <dgm:pt modelId="{B9DE523C-C1B9-4DC1-9EC9-EC58CB1894FB}" type="pres">
      <dgm:prSet presAssocID="{E5D6BB9B-07AA-437C-BCDC-51A3BDB6D499}" presName="vert1" presStyleCnt="0"/>
      <dgm:spPr/>
    </dgm:pt>
  </dgm:ptLst>
  <dgm:cxnLst>
    <dgm:cxn modelId="{131F0E03-F31D-4A07-B0EF-D173A688E0CA}" type="presOf" srcId="{77EFA458-937F-4B64-B6B5-B7AD8859DE20}" destId="{B6598B04-4765-4F1A-8BE7-0D86FC37CD46}" srcOrd="0" destOrd="0" presId="urn:microsoft.com/office/officeart/2008/layout/LinedList"/>
    <dgm:cxn modelId="{EAE94203-FF25-4C43-96D8-4EEB8B81C5F4}" type="presOf" srcId="{E5D6BB9B-07AA-437C-BCDC-51A3BDB6D499}" destId="{4B79B43A-BC02-4C89-9252-023DEFC50C44}" srcOrd="0" destOrd="0" presId="urn:microsoft.com/office/officeart/2008/layout/LinedList"/>
    <dgm:cxn modelId="{A2B5DE0A-272F-427A-A64E-983A6E101026}" srcId="{D53595DA-3299-433C-ADA1-7B11A371A743}" destId="{E5D6BB9B-07AA-437C-BCDC-51A3BDB6D499}" srcOrd="3" destOrd="0" parTransId="{58E4455F-349B-4D25-BF7B-446939BC51FB}" sibTransId="{95565172-5430-45C8-9F20-1C68EA798D80}"/>
    <dgm:cxn modelId="{A8E47E20-A74B-4082-A38B-1B988646167A}" srcId="{D53595DA-3299-433C-ADA1-7B11A371A743}" destId="{C123154C-D626-4880-99D2-4998B73A31EC}" srcOrd="2" destOrd="0" parTransId="{57E524CD-3852-4F33-8F48-2C3009E3C0DC}" sibTransId="{B74C63DE-8F4C-43D7-AF0D-4F75FF710EE3}"/>
    <dgm:cxn modelId="{36263422-62C4-492F-8367-C6D1FFC87FEA}" type="presOf" srcId="{D53595DA-3299-433C-ADA1-7B11A371A743}" destId="{573AD07E-F397-4132-ADD1-834956C0D98D}" srcOrd="0" destOrd="0" presId="urn:microsoft.com/office/officeart/2008/layout/LinedList"/>
    <dgm:cxn modelId="{68DA552E-A14B-40D8-A4B5-02FB54C4BA4B}" srcId="{D53595DA-3299-433C-ADA1-7B11A371A743}" destId="{77EFA458-937F-4B64-B6B5-B7AD8859DE20}" srcOrd="0" destOrd="0" parTransId="{BDEFE356-6C8F-44DB-83C2-78C3CA8C20AC}" sibTransId="{471EA9B4-BCDE-4D18-9265-FB547C59DE15}"/>
    <dgm:cxn modelId="{4069E849-6F02-4CC3-A033-96765B2871EA}" type="presOf" srcId="{1DD8DA8D-AC17-41E5-84B0-218B2DC42248}" destId="{67E4D1CD-1634-4CA9-B299-DF7A9CAA6C15}" srcOrd="0" destOrd="0" presId="urn:microsoft.com/office/officeart/2008/layout/LinedList"/>
    <dgm:cxn modelId="{45FAB2D3-A54D-4E51-B1DD-BDFD361AF228}" srcId="{D53595DA-3299-433C-ADA1-7B11A371A743}" destId="{1DD8DA8D-AC17-41E5-84B0-218B2DC42248}" srcOrd="1" destOrd="0" parTransId="{C6348FE9-EE4B-470E-8D62-6C3122A2A432}" sibTransId="{765293F9-F996-4147-AF6B-137CA787292C}"/>
    <dgm:cxn modelId="{56367AD6-5A51-4E1F-A185-49FED9C187EF}" type="presOf" srcId="{C123154C-D626-4880-99D2-4998B73A31EC}" destId="{FEAC0C92-388A-486D-B37B-5FF1466D423D}" srcOrd="0" destOrd="0" presId="urn:microsoft.com/office/officeart/2008/layout/LinedList"/>
    <dgm:cxn modelId="{2A469879-5EB5-45C4-9633-C8E2E457034E}" type="presParOf" srcId="{573AD07E-F397-4132-ADD1-834956C0D98D}" destId="{2958E1EE-E9B4-470F-BBFF-1B628F351263}" srcOrd="0" destOrd="0" presId="urn:microsoft.com/office/officeart/2008/layout/LinedList"/>
    <dgm:cxn modelId="{4E98CE74-4581-42E1-82F7-36655E7F14EC}" type="presParOf" srcId="{573AD07E-F397-4132-ADD1-834956C0D98D}" destId="{E9F2130E-58D7-4EC9-9AB6-48F35B1E90BC}" srcOrd="1" destOrd="0" presId="urn:microsoft.com/office/officeart/2008/layout/LinedList"/>
    <dgm:cxn modelId="{18E04825-AE94-48E8-BFC9-C3410912ACA1}" type="presParOf" srcId="{E9F2130E-58D7-4EC9-9AB6-48F35B1E90BC}" destId="{B6598B04-4765-4F1A-8BE7-0D86FC37CD46}" srcOrd="0" destOrd="0" presId="urn:microsoft.com/office/officeart/2008/layout/LinedList"/>
    <dgm:cxn modelId="{5D9B3B9B-DC3E-4D57-8D1D-16B37BBBAB74}" type="presParOf" srcId="{E9F2130E-58D7-4EC9-9AB6-48F35B1E90BC}" destId="{85025D91-F89A-4132-8727-B41A4669C0B1}" srcOrd="1" destOrd="0" presId="urn:microsoft.com/office/officeart/2008/layout/LinedList"/>
    <dgm:cxn modelId="{00F0D272-0B24-4BC6-BB73-9DF86A88505A}" type="presParOf" srcId="{573AD07E-F397-4132-ADD1-834956C0D98D}" destId="{E0712E73-29AD-4555-B0A7-14DF82DE9845}" srcOrd="2" destOrd="0" presId="urn:microsoft.com/office/officeart/2008/layout/LinedList"/>
    <dgm:cxn modelId="{B21EDDC0-1B48-4BA1-84BE-F2DC95CA0683}" type="presParOf" srcId="{573AD07E-F397-4132-ADD1-834956C0D98D}" destId="{01611EF1-0895-4023-A5BB-E74A8B2D52F4}" srcOrd="3" destOrd="0" presId="urn:microsoft.com/office/officeart/2008/layout/LinedList"/>
    <dgm:cxn modelId="{A512B632-A90C-42A9-98D7-F266A835B1C0}" type="presParOf" srcId="{01611EF1-0895-4023-A5BB-E74A8B2D52F4}" destId="{67E4D1CD-1634-4CA9-B299-DF7A9CAA6C15}" srcOrd="0" destOrd="0" presId="urn:microsoft.com/office/officeart/2008/layout/LinedList"/>
    <dgm:cxn modelId="{9D2BBBEA-E80F-4456-BA23-5E16E02C7052}" type="presParOf" srcId="{01611EF1-0895-4023-A5BB-E74A8B2D52F4}" destId="{F685C3BB-D931-4BC9-8380-24F1A180E79C}" srcOrd="1" destOrd="0" presId="urn:microsoft.com/office/officeart/2008/layout/LinedList"/>
    <dgm:cxn modelId="{F4EF3A08-2BA0-43DA-A5E1-06CAD9DB8586}" type="presParOf" srcId="{573AD07E-F397-4132-ADD1-834956C0D98D}" destId="{E6AE3D1C-B354-40FE-A02B-541DEDFEECDB}" srcOrd="4" destOrd="0" presId="urn:microsoft.com/office/officeart/2008/layout/LinedList"/>
    <dgm:cxn modelId="{1E595B4F-D4B8-4AE0-ACFA-3BF8B4A1FA3D}" type="presParOf" srcId="{573AD07E-F397-4132-ADD1-834956C0D98D}" destId="{2EB82C50-8D6E-44C2-BEEA-2361C7CCAD84}" srcOrd="5" destOrd="0" presId="urn:microsoft.com/office/officeart/2008/layout/LinedList"/>
    <dgm:cxn modelId="{B090C6FB-1142-48FF-8CAF-559305EBDEB5}" type="presParOf" srcId="{2EB82C50-8D6E-44C2-BEEA-2361C7CCAD84}" destId="{FEAC0C92-388A-486D-B37B-5FF1466D423D}" srcOrd="0" destOrd="0" presId="urn:microsoft.com/office/officeart/2008/layout/LinedList"/>
    <dgm:cxn modelId="{2E7784F8-5A73-4E34-BD73-E7D257517E8D}" type="presParOf" srcId="{2EB82C50-8D6E-44C2-BEEA-2361C7CCAD84}" destId="{80574197-9301-40C1-84E8-33815321F189}" srcOrd="1" destOrd="0" presId="urn:microsoft.com/office/officeart/2008/layout/LinedList"/>
    <dgm:cxn modelId="{E05F651E-2DBA-45CB-819F-A0587B91356B}" type="presParOf" srcId="{573AD07E-F397-4132-ADD1-834956C0D98D}" destId="{1F00973C-726E-479E-A2C0-36C937A460FB}" srcOrd="6" destOrd="0" presId="urn:microsoft.com/office/officeart/2008/layout/LinedList"/>
    <dgm:cxn modelId="{5CE83A3F-58BC-4C96-96EA-4A08ED9E7D37}" type="presParOf" srcId="{573AD07E-F397-4132-ADD1-834956C0D98D}" destId="{28BBEB4D-2B25-4AD9-8612-1BF2292D274A}" srcOrd="7" destOrd="0" presId="urn:microsoft.com/office/officeart/2008/layout/LinedList"/>
    <dgm:cxn modelId="{42E6DFF9-96EF-4E96-B4A9-9E6C0D0937CA}" type="presParOf" srcId="{28BBEB4D-2B25-4AD9-8612-1BF2292D274A}" destId="{4B79B43A-BC02-4C89-9252-023DEFC50C44}" srcOrd="0" destOrd="0" presId="urn:microsoft.com/office/officeart/2008/layout/LinedList"/>
    <dgm:cxn modelId="{3B60A6E9-73CE-4D40-B92C-F441EA9F51F5}" type="presParOf" srcId="{28BBEB4D-2B25-4AD9-8612-1BF2292D274A}" destId="{B9DE523C-C1B9-4DC1-9EC9-EC58CB1894F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35CA7A-2A12-432F-904D-6DF7F4D842AD}"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9EABF49F-0FDF-4030-9352-55ED14C9721D}">
      <dgm:prSet/>
      <dgm:spPr/>
      <dgm:t>
        <a:bodyPr/>
        <a:lstStyle/>
        <a:p>
          <a:r>
            <a:rPr lang="cs-CZ" b="0" i="0" baseline="0"/>
            <a:t>Řízení rizik (personální zabezpečení, nastavení procesu, harmonogramu, směrnice…)</a:t>
          </a:r>
          <a:endParaRPr lang="en-US"/>
        </a:p>
      </dgm:t>
    </dgm:pt>
    <dgm:pt modelId="{4035700C-52FE-4CBE-B233-C131A3DD9DCA}" type="parTrans" cxnId="{8B3798F9-9A48-4A9F-9C97-B3135B410B48}">
      <dgm:prSet/>
      <dgm:spPr/>
      <dgm:t>
        <a:bodyPr/>
        <a:lstStyle/>
        <a:p>
          <a:endParaRPr lang="en-US"/>
        </a:p>
      </dgm:t>
    </dgm:pt>
    <dgm:pt modelId="{9A326622-2E7F-44C4-8C39-AE13830419C0}" type="sibTrans" cxnId="{8B3798F9-9A48-4A9F-9C97-B3135B410B48}">
      <dgm:prSet/>
      <dgm:spPr/>
      <dgm:t>
        <a:bodyPr/>
        <a:lstStyle/>
        <a:p>
          <a:endParaRPr lang="en-US"/>
        </a:p>
      </dgm:t>
    </dgm:pt>
    <dgm:pt modelId="{BBAC99F4-6CA0-49EA-A429-32829C10EBF7}">
      <dgm:prSet/>
      <dgm:spPr/>
      <dgm:t>
        <a:bodyPr/>
        <a:lstStyle/>
        <a:p>
          <a:r>
            <a:rPr lang="cs-CZ" b="0" i="0" baseline="0"/>
            <a:t>Identifikace rizika (zjišťování)</a:t>
          </a:r>
          <a:endParaRPr lang="en-US"/>
        </a:p>
      </dgm:t>
    </dgm:pt>
    <dgm:pt modelId="{D4F85CE7-6D4E-40D6-90B2-ADE13E27CFAB}" type="parTrans" cxnId="{B95CC92B-9890-4598-9AA5-22A4FE5E2C61}">
      <dgm:prSet/>
      <dgm:spPr/>
      <dgm:t>
        <a:bodyPr/>
        <a:lstStyle/>
        <a:p>
          <a:endParaRPr lang="en-US"/>
        </a:p>
      </dgm:t>
    </dgm:pt>
    <dgm:pt modelId="{A46452E9-5D3C-4C8B-B1EF-D40093699EF5}" type="sibTrans" cxnId="{B95CC92B-9890-4598-9AA5-22A4FE5E2C61}">
      <dgm:prSet/>
      <dgm:spPr/>
      <dgm:t>
        <a:bodyPr/>
        <a:lstStyle/>
        <a:p>
          <a:endParaRPr lang="en-US"/>
        </a:p>
      </dgm:t>
    </dgm:pt>
    <dgm:pt modelId="{A7ABDD34-B2FC-4EBF-B94F-FF7DFBF70BA3}">
      <dgm:prSet/>
      <dgm:spPr/>
      <dgm:t>
        <a:bodyPr/>
        <a:lstStyle/>
        <a:p>
          <a:r>
            <a:rPr lang="cs-CZ" b="0" i="0" baseline="0"/>
            <a:t>Hodnocení rizik (pravděpodnost výskytu + významnost rizika) </a:t>
          </a:r>
          <a:endParaRPr lang="en-US"/>
        </a:p>
      </dgm:t>
    </dgm:pt>
    <dgm:pt modelId="{C190F0CB-210F-41AD-88DC-9909665A4E87}" type="parTrans" cxnId="{51C5799A-1615-454C-A53D-8CB9DEC26327}">
      <dgm:prSet/>
      <dgm:spPr/>
      <dgm:t>
        <a:bodyPr/>
        <a:lstStyle/>
        <a:p>
          <a:endParaRPr lang="en-US"/>
        </a:p>
      </dgm:t>
    </dgm:pt>
    <dgm:pt modelId="{2D42C122-BFDC-4288-9A6A-3C1ECC01ED72}" type="sibTrans" cxnId="{51C5799A-1615-454C-A53D-8CB9DEC26327}">
      <dgm:prSet/>
      <dgm:spPr/>
      <dgm:t>
        <a:bodyPr/>
        <a:lstStyle/>
        <a:p>
          <a:endParaRPr lang="en-US"/>
        </a:p>
      </dgm:t>
    </dgm:pt>
    <dgm:pt modelId="{F83FDDB7-0BB5-453B-ABD7-B66CDB27328E}">
      <dgm:prSet/>
      <dgm:spPr/>
      <dgm:t>
        <a:bodyPr/>
        <a:lstStyle/>
        <a:p>
          <a:r>
            <a:rPr lang="cs-CZ" b="0" i="0" baseline="0"/>
            <a:t>Reakce rizika (opatření ke zvládání rizika) </a:t>
          </a:r>
          <a:endParaRPr lang="en-US"/>
        </a:p>
      </dgm:t>
    </dgm:pt>
    <dgm:pt modelId="{5FFBCD4E-B275-46F0-8D05-0F575428EAEF}" type="parTrans" cxnId="{B1B8759F-E53A-42EB-9A29-1550333A3961}">
      <dgm:prSet/>
      <dgm:spPr/>
      <dgm:t>
        <a:bodyPr/>
        <a:lstStyle/>
        <a:p>
          <a:endParaRPr lang="en-US"/>
        </a:p>
      </dgm:t>
    </dgm:pt>
    <dgm:pt modelId="{2662DFD1-A329-416B-A976-B4E6A12A26EB}" type="sibTrans" cxnId="{B1B8759F-E53A-42EB-9A29-1550333A3961}">
      <dgm:prSet/>
      <dgm:spPr/>
      <dgm:t>
        <a:bodyPr/>
        <a:lstStyle/>
        <a:p>
          <a:endParaRPr lang="en-US"/>
        </a:p>
      </dgm:t>
    </dgm:pt>
    <dgm:pt modelId="{273CF95D-6BE3-4DB0-823B-D514911CB456}">
      <dgm:prSet/>
      <dgm:spPr/>
      <dgm:t>
        <a:bodyPr/>
        <a:lstStyle/>
        <a:p>
          <a:r>
            <a:rPr lang="cs-CZ" b="0" i="0" baseline="0"/>
            <a:t>Monitorování</a:t>
          </a:r>
          <a:endParaRPr lang="en-US"/>
        </a:p>
      </dgm:t>
    </dgm:pt>
    <dgm:pt modelId="{07A6F48E-2988-4EF6-9D14-8E0349406206}" type="parTrans" cxnId="{4E54C9B9-DF76-40DE-97EE-23EE08BDB5A6}">
      <dgm:prSet/>
      <dgm:spPr/>
      <dgm:t>
        <a:bodyPr/>
        <a:lstStyle/>
        <a:p>
          <a:endParaRPr lang="en-US"/>
        </a:p>
      </dgm:t>
    </dgm:pt>
    <dgm:pt modelId="{4753E9F0-3BDD-4B4C-9BA7-7B602E75B58D}" type="sibTrans" cxnId="{4E54C9B9-DF76-40DE-97EE-23EE08BDB5A6}">
      <dgm:prSet/>
      <dgm:spPr/>
      <dgm:t>
        <a:bodyPr/>
        <a:lstStyle/>
        <a:p>
          <a:endParaRPr lang="en-US"/>
        </a:p>
      </dgm:t>
    </dgm:pt>
    <dgm:pt modelId="{65A13270-EBE2-4BE9-8237-D4310E29DC5D}">
      <dgm:prSet/>
      <dgm:spPr/>
      <dgm:t>
        <a:bodyPr/>
        <a:lstStyle/>
        <a:p>
          <a:r>
            <a:rPr lang="cs-CZ" b="0" i="0" baseline="0"/>
            <a:t>Informování o rizicích, dokumentace, IT podpora</a:t>
          </a:r>
          <a:endParaRPr lang="en-US"/>
        </a:p>
      </dgm:t>
    </dgm:pt>
    <dgm:pt modelId="{859FC867-ED81-45B2-9A38-2C8A62E6834E}" type="parTrans" cxnId="{DB99F39F-4C93-4233-9F9F-36014ACB5EB2}">
      <dgm:prSet/>
      <dgm:spPr/>
      <dgm:t>
        <a:bodyPr/>
        <a:lstStyle/>
        <a:p>
          <a:endParaRPr lang="en-US"/>
        </a:p>
      </dgm:t>
    </dgm:pt>
    <dgm:pt modelId="{85446534-DEAE-48A6-BD86-A87FE012A013}" type="sibTrans" cxnId="{DB99F39F-4C93-4233-9F9F-36014ACB5EB2}">
      <dgm:prSet/>
      <dgm:spPr/>
      <dgm:t>
        <a:bodyPr/>
        <a:lstStyle/>
        <a:p>
          <a:endParaRPr lang="en-US"/>
        </a:p>
      </dgm:t>
    </dgm:pt>
    <dgm:pt modelId="{A8305AFE-F5D4-43E6-BA77-B0573925DA10}" type="pres">
      <dgm:prSet presAssocID="{9835CA7A-2A12-432F-904D-6DF7F4D842AD}" presName="Name0" presStyleCnt="0">
        <dgm:presLayoutVars>
          <dgm:dir/>
          <dgm:resizeHandles val="exact"/>
        </dgm:presLayoutVars>
      </dgm:prSet>
      <dgm:spPr/>
    </dgm:pt>
    <dgm:pt modelId="{968B3963-12B9-4F47-A9DA-1383D72EE944}" type="pres">
      <dgm:prSet presAssocID="{9EABF49F-0FDF-4030-9352-55ED14C9721D}" presName="node" presStyleLbl="node1" presStyleIdx="0" presStyleCnt="6">
        <dgm:presLayoutVars>
          <dgm:bulletEnabled val="1"/>
        </dgm:presLayoutVars>
      </dgm:prSet>
      <dgm:spPr/>
    </dgm:pt>
    <dgm:pt modelId="{4C3ECCDB-7A73-4DB6-B1DA-0EC3E4C6476B}" type="pres">
      <dgm:prSet presAssocID="{9A326622-2E7F-44C4-8C39-AE13830419C0}" presName="sibTrans" presStyleLbl="sibTrans1D1" presStyleIdx="0" presStyleCnt="5"/>
      <dgm:spPr/>
    </dgm:pt>
    <dgm:pt modelId="{3B8FA3C7-ED65-4DB7-A91B-D63E1D67B974}" type="pres">
      <dgm:prSet presAssocID="{9A326622-2E7F-44C4-8C39-AE13830419C0}" presName="connectorText" presStyleLbl="sibTrans1D1" presStyleIdx="0" presStyleCnt="5"/>
      <dgm:spPr/>
    </dgm:pt>
    <dgm:pt modelId="{A382176D-6753-414D-98AE-97A1DAEEE473}" type="pres">
      <dgm:prSet presAssocID="{BBAC99F4-6CA0-49EA-A429-32829C10EBF7}" presName="node" presStyleLbl="node1" presStyleIdx="1" presStyleCnt="6">
        <dgm:presLayoutVars>
          <dgm:bulletEnabled val="1"/>
        </dgm:presLayoutVars>
      </dgm:prSet>
      <dgm:spPr/>
    </dgm:pt>
    <dgm:pt modelId="{33261C16-76D5-43D1-938D-E8B1B28E450D}" type="pres">
      <dgm:prSet presAssocID="{A46452E9-5D3C-4C8B-B1EF-D40093699EF5}" presName="sibTrans" presStyleLbl="sibTrans1D1" presStyleIdx="1" presStyleCnt="5"/>
      <dgm:spPr/>
    </dgm:pt>
    <dgm:pt modelId="{4CAA3402-B903-4DEC-9C64-D123C4CBFCF6}" type="pres">
      <dgm:prSet presAssocID="{A46452E9-5D3C-4C8B-B1EF-D40093699EF5}" presName="connectorText" presStyleLbl="sibTrans1D1" presStyleIdx="1" presStyleCnt="5"/>
      <dgm:spPr/>
    </dgm:pt>
    <dgm:pt modelId="{1C046B63-0FB7-4D8E-89EA-A9188F12ECF0}" type="pres">
      <dgm:prSet presAssocID="{A7ABDD34-B2FC-4EBF-B94F-FF7DFBF70BA3}" presName="node" presStyleLbl="node1" presStyleIdx="2" presStyleCnt="6">
        <dgm:presLayoutVars>
          <dgm:bulletEnabled val="1"/>
        </dgm:presLayoutVars>
      </dgm:prSet>
      <dgm:spPr/>
    </dgm:pt>
    <dgm:pt modelId="{C43955A7-5459-4F5B-B590-19F586072E3A}" type="pres">
      <dgm:prSet presAssocID="{2D42C122-BFDC-4288-9A6A-3C1ECC01ED72}" presName="sibTrans" presStyleLbl="sibTrans1D1" presStyleIdx="2" presStyleCnt="5"/>
      <dgm:spPr/>
    </dgm:pt>
    <dgm:pt modelId="{69D846C2-DF01-444D-9C4F-364D037B7643}" type="pres">
      <dgm:prSet presAssocID="{2D42C122-BFDC-4288-9A6A-3C1ECC01ED72}" presName="connectorText" presStyleLbl="sibTrans1D1" presStyleIdx="2" presStyleCnt="5"/>
      <dgm:spPr/>
    </dgm:pt>
    <dgm:pt modelId="{6E39190A-C35D-45CE-9F59-3AE1DB6C6C20}" type="pres">
      <dgm:prSet presAssocID="{F83FDDB7-0BB5-453B-ABD7-B66CDB27328E}" presName="node" presStyleLbl="node1" presStyleIdx="3" presStyleCnt="6">
        <dgm:presLayoutVars>
          <dgm:bulletEnabled val="1"/>
        </dgm:presLayoutVars>
      </dgm:prSet>
      <dgm:spPr/>
    </dgm:pt>
    <dgm:pt modelId="{7DFBE971-F2AA-4247-AF93-B11085D8B653}" type="pres">
      <dgm:prSet presAssocID="{2662DFD1-A329-416B-A976-B4E6A12A26EB}" presName="sibTrans" presStyleLbl="sibTrans1D1" presStyleIdx="3" presStyleCnt="5"/>
      <dgm:spPr/>
    </dgm:pt>
    <dgm:pt modelId="{170E370D-B418-4D24-A405-8E9D297BC648}" type="pres">
      <dgm:prSet presAssocID="{2662DFD1-A329-416B-A976-B4E6A12A26EB}" presName="connectorText" presStyleLbl="sibTrans1D1" presStyleIdx="3" presStyleCnt="5"/>
      <dgm:spPr/>
    </dgm:pt>
    <dgm:pt modelId="{AE5EC869-F955-4964-8B46-AC984431A0E7}" type="pres">
      <dgm:prSet presAssocID="{273CF95D-6BE3-4DB0-823B-D514911CB456}" presName="node" presStyleLbl="node1" presStyleIdx="4" presStyleCnt="6">
        <dgm:presLayoutVars>
          <dgm:bulletEnabled val="1"/>
        </dgm:presLayoutVars>
      </dgm:prSet>
      <dgm:spPr/>
    </dgm:pt>
    <dgm:pt modelId="{041DD992-A866-4734-8BBB-57E1A9B11C00}" type="pres">
      <dgm:prSet presAssocID="{4753E9F0-3BDD-4B4C-9BA7-7B602E75B58D}" presName="sibTrans" presStyleLbl="sibTrans1D1" presStyleIdx="4" presStyleCnt="5"/>
      <dgm:spPr/>
    </dgm:pt>
    <dgm:pt modelId="{7125E000-EC43-4223-AA64-8A0D694E0743}" type="pres">
      <dgm:prSet presAssocID="{4753E9F0-3BDD-4B4C-9BA7-7B602E75B58D}" presName="connectorText" presStyleLbl="sibTrans1D1" presStyleIdx="4" presStyleCnt="5"/>
      <dgm:spPr/>
    </dgm:pt>
    <dgm:pt modelId="{C203B13B-C175-4782-B22B-3E0059C75935}" type="pres">
      <dgm:prSet presAssocID="{65A13270-EBE2-4BE9-8237-D4310E29DC5D}" presName="node" presStyleLbl="node1" presStyleIdx="5" presStyleCnt="6">
        <dgm:presLayoutVars>
          <dgm:bulletEnabled val="1"/>
        </dgm:presLayoutVars>
      </dgm:prSet>
      <dgm:spPr/>
    </dgm:pt>
  </dgm:ptLst>
  <dgm:cxnLst>
    <dgm:cxn modelId="{0B4AB80A-788D-402F-871F-91CFB8FD2141}" type="presOf" srcId="{BBAC99F4-6CA0-49EA-A429-32829C10EBF7}" destId="{A382176D-6753-414D-98AE-97A1DAEEE473}" srcOrd="0" destOrd="0" presId="urn:microsoft.com/office/officeart/2016/7/layout/RepeatingBendingProcessNew"/>
    <dgm:cxn modelId="{2AEA6E22-F5A7-45A9-BEF4-729EA20DAB29}" type="presOf" srcId="{65A13270-EBE2-4BE9-8237-D4310E29DC5D}" destId="{C203B13B-C175-4782-B22B-3E0059C75935}" srcOrd="0" destOrd="0" presId="urn:microsoft.com/office/officeart/2016/7/layout/RepeatingBendingProcessNew"/>
    <dgm:cxn modelId="{B95CC92B-9890-4598-9AA5-22A4FE5E2C61}" srcId="{9835CA7A-2A12-432F-904D-6DF7F4D842AD}" destId="{BBAC99F4-6CA0-49EA-A429-32829C10EBF7}" srcOrd="1" destOrd="0" parTransId="{D4F85CE7-6D4E-40D6-90B2-ADE13E27CFAB}" sibTransId="{A46452E9-5D3C-4C8B-B1EF-D40093699EF5}"/>
    <dgm:cxn modelId="{364FAD32-B196-457F-8857-8D3A8F474E71}" type="presOf" srcId="{2662DFD1-A329-416B-A976-B4E6A12A26EB}" destId="{7DFBE971-F2AA-4247-AF93-B11085D8B653}" srcOrd="0" destOrd="0" presId="urn:microsoft.com/office/officeart/2016/7/layout/RepeatingBendingProcessNew"/>
    <dgm:cxn modelId="{7A50F732-463E-47F5-8D2E-BF1A4E192EF6}" type="presOf" srcId="{9835CA7A-2A12-432F-904D-6DF7F4D842AD}" destId="{A8305AFE-F5D4-43E6-BA77-B0573925DA10}" srcOrd="0" destOrd="0" presId="urn:microsoft.com/office/officeart/2016/7/layout/RepeatingBendingProcessNew"/>
    <dgm:cxn modelId="{6B40D75C-314D-486B-88EA-43F0364DD40C}" type="presOf" srcId="{273CF95D-6BE3-4DB0-823B-D514911CB456}" destId="{AE5EC869-F955-4964-8B46-AC984431A0E7}" srcOrd="0" destOrd="0" presId="urn:microsoft.com/office/officeart/2016/7/layout/RepeatingBendingProcessNew"/>
    <dgm:cxn modelId="{7976B86C-FB2C-45D7-BB1A-CCF0E1DA4956}" type="presOf" srcId="{4753E9F0-3BDD-4B4C-9BA7-7B602E75B58D}" destId="{041DD992-A866-4734-8BBB-57E1A9B11C00}" srcOrd="0" destOrd="0" presId="urn:microsoft.com/office/officeart/2016/7/layout/RepeatingBendingProcessNew"/>
    <dgm:cxn modelId="{B7503E6E-0D82-446B-BFAB-26F10CEF9A32}" type="presOf" srcId="{9A326622-2E7F-44C4-8C39-AE13830419C0}" destId="{3B8FA3C7-ED65-4DB7-A91B-D63E1D67B974}" srcOrd="1" destOrd="0" presId="urn:microsoft.com/office/officeart/2016/7/layout/RepeatingBendingProcessNew"/>
    <dgm:cxn modelId="{5745CE7D-93F3-4D33-B846-00BBB9BCD382}" type="presOf" srcId="{2662DFD1-A329-416B-A976-B4E6A12A26EB}" destId="{170E370D-B418-4D24-A405-8E9D297BC648}" srcOrd="1" destOrd="0" presId="urn:microsoft.com/office/officeart/2016/7/layout/RepeatingBendingProcessNew"/>
    <dgm:cxn modelId="{52000185-32E4-4FBD-8F9B-15B026BFC3F7}" type="presOf" srcId="{9A326622-2E7F-44C4-8C39-AE13830419C0}" destId="{4C3ECCDB-7A73-4DB6-B1DA-0EC3E4C6476B}" srcOrd="0" destOrd="0" presId="urn:microsoft.com/office/officeart/2016/7/layout/RepeatingBendingProcessNew"/>
    <dgm:cxn modelId="{D3D42592-6504-4D73-9260-674F1520EC93}" type="presOf" srcId="{2D42C122-BFDC-4288-9A6A-3C1ECC01ED72}" destId="{C43955A7-5459-4F5B-B590-19F586072E3A}" srcOrd="0" destOrd="0" presId="urn:microsoft.com/office/officeart/2016/7/layout/RepeatingBendingProcessNew"/>
    <dgm:cxn modelId="{3E5A2197-4700-4CE5-BD45-077C04198EB9}" type="presOf" srcId="{2D42C122-BFDC-4288-9A6A-3C1ECC01ED72}" destId="{69D846C2-DF01-444D-9C4F-364D037B7643}" srcOrd="1" destOrd="0" presId="urn:microsoft.com/office/officeart/2016/7/layout/RepeatingBendingProcessNew"/>
    <dgm:cxn modelId="{51C5799A-1615-454C-A53D-8CB9DEC26327}" srcId="{9835CA7A-2A12-432F-904D-6DF7F4D842AD}" destId="{A7ABDD34-B2FC-4EBF-B94F-FF7DFBF70BA3}" srcOrd="2" destOrd="0" parTransId="{C190F0CB-210F-41AD-88DC-9909665A4E87}" sibTransId="{2D42C122-BFDC-4288-9A6A-3C1ECC01ED72}"/>
    <dgm:cxn modelId="{B1B8759F-E53A-42EB-9A29-1550333A3961}" srcId="{9835CA7A-2A12-432F-904D-6DF7F4D842AD}" destId="{F83FDDB7-0BB5-453B-ABD7-B66CDB27328E}" srcOrd="3" destOrd="0" parTransId="{5FFBCD4E-B275-46F0-8D05-0F575428EAEF}" sibTransId="{2662DFD1-A329-416B-A976-B4E6A12A26EB}"/>
    <dgm:cxn modelId="{DB99F39F-4C93-4233-9F9F-36014ACB5EB2}" srcId="{9835CA7A-2A12-432F-904D-6DF7F4D842AD}" destId="{65A13270-EBE2-4BE9-8237-D4310E29DC5D}" srcOrd="5" destOrd="0" parTransId="{859FC867-ED81-45B2-9A38-2C8A62E6834E}" sibTransId="{85446534-DEAE-48A6-BD86-A87FE012A013}"/>
    <dgm:cxn modelId="{833883A3-0F7A-4F57-8003-7A0CEE5EB2DD}" type="presOf" srcId="{F83FDDB7-0BB5-453B-ABD7-B66CDB27328E}" destId="{6E39190A-C35D-45CE-9F59-3AE1DB6C6C20}" srcOrd="0" destOrd="0" presId="urn:microsoft.com/office/officeart/2016/7/layout/RepeatingBendingProcessNew"/>
    <dgm:cxn modelId="{27AB5FAA-18B0-412D-A461-23CBEBBA5E6B}" type="presOf" srcId="{4753E9F0-3BDD-4B4C-9BA7-7B602E75B58D}" destId="{7125E000-EC43-4223-AA64-8A0D694E0743}" srcOrd="1" destOrd="0" presId="urn:microsoft.com/office/officeart/2016/7/layout/RepeatingBendingProcessNew"/>
    <dgm:cxn modelId="{4E54C9B9-DF76-40DE-97EE-23EE08BDB5A6}" srcId="{9835CA7A-2A12-432F-904D-6DF7F4D842AD}" destId="{273CF95D-6BE3-4DB0-823B-D514911CB456}" srcOrd="4" destOrd="0" parTransId="{07A6F48E-2988-4EF6-9D14-8E0349406206}" sibTransId="{4753E9F0-3BDD-4B4C-9BA7-7B602E75B58D}"/>
    <dgm:cxn modelId="{293885BC-6B50-45BB-9785-611DCD493BCB}" type="presOf" srcId="{9EABF49F-0FDF-4030-9352-55ED14C9721D}" destId="{968B3963-12B9-4F47-A9DA-1383D72EE944}" srcOrd="0" destOrd="0" presId="urn:microsoft.com/office/officeart/2016/7/layout/RepeatingBendingProcessNew"/>
    <dgm:cxn modelId="{8FED79CC-7B64-472E-84C0-922BF23C73EF}" type="presOf" srcId="{A46452E9-5D3C-4C8B-B1EF-D40093699EF5}" destId="{4CAA3402-B903-4DEC-9C64-D123C4CBFCF6}" srcOrd="1" destOrd="0" presId="urn:microsoft.com/office/officeart/2016/7/layout/RepeatingBendingProcessNew"/>
    <dgm:cxn modelId="{F50AE4F5-DF6B-4853-90D1-C474D133D715}" type="presOf" srcId="{A46452E9-5D3C-4C8B-B1EF-D40093699EF5}" destId="{33261C16-76D5-43D1-938D-E8B1B28E450D}" srcOrd="0" destOrd="0" presId="urn:microsoft.com/office/officeart/2016/7/layout/RepeatingBendingProcessNew"/>
    <dgm:cxn modelId="{8B3798F9-9A48-4A9F-9C97-B3135B410B48}" srcId="{9835CA7A-2A12-432F-904D-6DF7F4D842AD}" destId="{9EABF49F-0FDF-4030-9352-55ED14C9721D}" srcOrd="0" destOrd="0" parTransId="{4035700C-52FE-4CBE-B233-C131A3DD9DCA}" sibTransId="{9A326622-2E7F-44C4-8C39-AE13830419C0}"/>
    <dgm:cxn modelId="{E85FF5FF-8F94-4113-A1BB-A00C86D5F317}" type="presOf" srcId="{A7ABDD34-B2FC-4EBF-B94F-FF7DFBF70BA3}" destId="{1C046B63-0FB7-4D8E-89EA-A9188F12ECF0}" srcOrd="0" destOrd="0" presId="urn:microsoft.com/office/officeart/2016/7/layout/RepeatingBendingProcessNew"/>
    <dgm:cxn modelId="{6B12CC4F-7F97-4F4C-B9B5-D367688E2F14}" type="presParOf" srcId="{A8305AFE-F5D4-43E6-BA77-B0573925DA10}" destId="{968B3963-12B9-4F47-A9DA-1383D72EE944}" srcOrd="0" destOrd="0" presId="urn:microsoft.com/office/officeart/2016/7/layout/RepeatingBendingProcessNew"/>
    <dgm:cxn modelId="{474D401C-8DD4-400E-997F-A898DAD305ED}" type="presParOf" srcId="{A8305AFE-F5D4-43E6-BA77-B0573925DA10}" destId="{4C3ECCDB-7A73-4DB6-B1DA-0EC3E4C6476B}" srcOrd="1" destOrd="0" presId="urn:microsoft.com/office/officeart/2016/7/layout/RepeatingBendingProcessNew"/>
    <dgm:cxn modelId="{23BD45E6-E23D-40D2-AF0C-D34FCC3E195A}" type="presParOf" srcId="{4C3ECCDB-7A73-4DB6-B1DA-0EC3E4C6476B}" destId="{3B8FA3C7-ED65-4DB7-A91B-D63E1D67B974}" srcOrd="0" destOrd="0" presId="urn:microsoft.com/office/officeart/2016/7/layout/RepeatingBendingProcessNew"/>
    <dgm:cxn modelId="{13549E45-4E98-4599-9D50-6C87A5222788}" type="presParOf" srcId="{A8305AFE-F5D4-43E6-BA77-B0573925DA10}" destId="{A382176D-6753-414D-98AE-97A1DAEEE473}" srcOrd="2" destOrd="0" presId="urn:microsoft.com/office/officeart/2016/7/layout/RepeatingBendingProcessNew"/>
    <dgm:cxn modelId="{93106774-4A0F-4D20-9E78-1B05665D2690}" type="presParOf" srcId="{A8305AFE-F5D4-43E6-BA77-B0573925DA10}" destId="{33261C16-76D5-43D1-938D-E8B1B28E450D}" srcOrd="3" destOrd="0" presId="urn:microsoft.com/office/officeart/2016/7/layout/RepeatingBendingProcessNew"/>
    <dgm:cxn modelId="{F779BFBA-6048-46FD-8E56-2B0B9A9EEC7E}" type="presParOf" srcId="{33261C16-76D5-43D1-938D-E8B1B28E450D}" destId="{4CAA3402-B903-4DEC-9C64-D123C4CBFCF6}" srcOrd="0" destOrd="0" presId="urn:microsoft.com/office/officeart/2016/7/layout/RepeatingBendingProcessNew"/>
    <dgm:cxn modelId="{FC8331F1-3709-4193-AC00-1952384CAABA}" type="presParOf" srcId="{A8305AFE-F5D4-43E6-BA77-B0573925DA10}" destId="{1C046B63-0FB7-4D8E-89EA-A9188F12ECF0}" srcOrd="4" destOrd="0" presId="urn:microsoft.com/office/officeart/2016/7/layout/RepeatingBendingProcessNew"/>
    <dgm:cxn modelId="{0F3DDAF8-090D-4326-BF9A-BB520D298873}" type="presParOf" srcId="{A8305AFE-F5D4-43E6-BA77-B0573925DA10}" destId="{C43955A7-5459-4F5B-B590-19F586072E3A}" srcOrd="5" destOrd="0" presId="urn:microsoft.com/office/officeart/2016/7/layout/RepeatingBendingProcessNew"/>
    <dgm:cxn modelId="{78FE8922-8EAB-404B-BE6D-C5E31679B2FA}" type="presParOf" srcId="{C43955A7-5459-4F5B-B590-19F586072E3A}" destId="{69D846C2-DF01-444D-9C4F-364D037B7643}" srcOrd="0" destOrd="0" presId="urn:microsoft.com/office/officeart/2016/7/layout/RepeatingBendingProcessNew"/>
    <dgm:cxn modelId="{72E930AA-C1F2-4218-BAA6-FA6EA76AC244}" type="presParOf" srcId="{A8305AFE-F5D4-43E6-BA77-B0573925DA10}" destId="{6E39190A-C35D-45CE-9F59-3AE1DB6C6C20}" srcOrd="6" destOrd="0" presId="urn:microsoft.com/office/officeart/2016/7/layout/RepeatingBendingProcessNew"/>
    <dgm:cxn modelId="{099CECCE-F2C0-49EE-A5AF-B2A3C81267AF}" type="presParOf" srcId="{A8305AFE-F5D4-43E6-BA77-B0573925DA10}" destId="{7DFBE971-F2AA-4247-AF93-B11085D8B653}" srcOrd="7" destOrd="0" presId="urn:microsoft.com/office/officeart/2016/7/layout/RepeatingBendingProcessNew"/>
    <dgm:cxn modelId="{FAE526E0-A354-4D82-A244-9D5438F936B2}" type="presParOf" srcId="{7DFBE971-F2AA-4247-AF93-B11085D8B653}" destId="{170E370D-B418-4D24-A405-8E9D297BC648}" srcOrd="0" destOrd="0" presId="urn:microsoft.com/office/officeart/2016/7/layout/RepeatingBendingProcessNew"/>
    <dgm:cxn modelId="{4F25B79E-5B2D-4BEE-B24C-C90DE8993956}" type="presParOf" srcId="{A8305AFE-F5D4-43E6-BA77-B0573925DA10}" destId="{AE5EC869-F955-4964-8B46-AC984431A0E7}" srcOrd="8" destOrd="0" presId="urn:microsoft.com/office/officeart/2016/7/layout/RepeatingBendingProcessNew"/>
    <dgm:cxn modelId="{45325A8D-AFC9-4999-B1B7-30F18C427295}" type="presParOf" srcId="{A8305AFE-F5D4-43E6-BA77-B0573925DA10}" destId="{041DD992-A866-4734-8BBB-57E1A9B11C00}" srcOrd="9" destOrd="0" presId="urn:microsoft.com/office/officeart/2016/7/layout/RepeatingBendingProcessNew"/>
    <dgm:cxn modelId="{622B5C79-CBAE-4D9A-B430-36C5C196C0C6}" type="presParOf" srcId="{041DD992-A866-4734-8BBB-57E1A9B11C00}" destId="{7125E000-EC43-4223-AA64-8A0D694E0743}" srcOrd="0" destOrd="0" presId="urn:microsoft.com/office/officeart/2016/7/layout/RepeatingBendingProcessNew"/>
    <dgm:cxn modelId="{1B865BA3-9B19-4F58-BD21-CD19936C6CDD}" type="presParOf" srcId="{A8305AFE-F5D4-43E6-BA77-B0573925DA10}" destId="{C203B13B-C175-4782-B22B-3E0059C7593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3595DA-3299-433C-ADA1-7B11A371A743}"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7EFA458-937F-4B64-B6B5-B7AD8859DE20}">
      <dgm:prSet/>
      <dgm:spPr/>
      <dgm:t>
        <a:bodyPr/>
        <a:lstStyle/>
        <a:p>
          <a:r>
            <a:rPr lang="cs-CZ" b="0" i="1" baseline="0" dirty="0"/>
            <a:t>Jedná se o schvalovací postupy, operační, revizní a hodnotící postupy (</a:t>
          </a:r>
          <a:r>
            <a:rPr lang="cs-CZ" b="0" i="1" baseline="0" dirty="0" err="1"/>
            <a:t>Měšťánková</a:t>
          </a:r>
          <a:r>
            <a:rPr lang="cs-CZ" b="0" i="1" baseline="0" dirty="0"/>
            <a:t>, 2013), a to ve všech třech fázích, tedy (předběžné, průběžné a následné vnitřní kontroly), a to jak po stránce formální, tak věcné.</a:t>
          </a:r>
          <a:r>
            <a:rPr lang="cs-CZ" b="0" i="0" baseline="0" dirty="0"/>
            <a:t> </a:t>
          </a:r>
          <a:endParaRPr lang="en-US" dirty="0"/>
        </a:p>
      </dgm:t>
    </dgm:pt>
    <dgm:pt modelId="{BDEFE356-6C8F-44DB-83C2-78C3CA8C20AC}" type="parTrans" cxnId="{68DA552E-A14B-40D8-A4B5-02FB54C4BA4B}">
      <dgm:prSet/>
      <dgm:spPr/>
      <dgm:t>
        <a:bodyPr/>
        <a:lstStyle/>
        <a:p>
          <a:endParaRPr lang="en-US"/>
        </a:p>
      </dgm:t>
    </dgm:pt>
    <dgm:pt modelId="{471EA9B4-BCDE-4D18-9265-FB547C59DE15}" type="sibTrans" cxnId="{68DA552E-A14B-40D8-A4B5-02FB54C4BA4B}">
      <dgm:prSet/>
      <dgm:spPr/>
      <dgm:t>
        <a:bodyPr/>
        <a:lstStyle/>
        <a:p>
          <a:endParaRPr lang="en-US"/>
        </a:p>
      </dgm:t>
    </dgm:pt>
    <dgm:pt modelId="{1DD8DA8D-AC17-41E5-84B0-218B2DC42248}">
      <dgm:prSet/>
      <dgm:spPr/>
      <dgm:t>
        <a:bodyPr/>
        <a:lstStyle/>
        <a:p>
          <a:r>
            <a:rPr lang="cs-CZ" b="0" i="0" baseline="0" dirty="0"/>
            <a:t>Postupy, pravidla a činnosti a nástroje pomáhají zajišťovat dosahování cílů a snižování rizik. </a:t>
          </a:r>
          <a:endParaRPr lang="en-US" dirty="0"/>
        </a:p>
      </dgm:t>
    </dgm:pt>
    <dgm:pt modelId="{C6348FE9-EE4B-470E-8D62-6C3122A2A432}" type="parTrans" cxnId="{45FAB2D3-A54D-4E51-B1DD-BDFD361AF228}">
      <dgm:prSet/>
      <dgm:spPr/>
      <dgm:t>
        <a:bodyPr/>
        <a:lstStyle/>
        <a:p>
          <a:endParaRPr lang="en-US"/>
        </a:p>
      </dgm:t>
    </dgm:pt>
    <dgm:pt modelId="{765293F9-F996-4147-AF6B-137CA787292C}" type="sibTrans" cxnId="{45FAB2D3-A54D-4E51-B1DD-BDFD361AF228}">
      <dgm:prSet/>
      <dgm:spPr/>
      <dgm:t>
        <a:bodyPr/>
        <a:lstStyle/>
        <a:p>
          <a:endParaRPr lang="en-US"/>
        </a:p>
      </dgm:t>
    </dgm:pt>
    <dgm:pt modelId="{C123154C-D626-4880-99D2-4998B73A31EC}">
      <dgm:prSet/>
      <dgm:spPr/>
      <dgm:t>
        <a:bodyPr/>
        <a:lstStyle/>
        <a:p>
          <a:r>
            <a:rPr lang="cs-CZ" b="0" i="0" baseline="0" dirty="0"/>
            <a:t>Strategické dokumenty, personální zabezpečení a jejich kompetence (pokryty všechny fáze finanční kontroly)</a:t>
          </a:r>
          <a:endParaRPr lang="en-US" dirty="0"/>
        </a:p>
      </dgm:t>
    </dgm:pt>
    <dgm:pt modelId="{57E524CD-3852-4F33-8F48-2C3009E3C0DC}" type="parTrans" cxnId="{A8E47E20-A74B-4082-A38B-1B988646167A}">
      <dgm:prSet/>
      <dgm:spPr/>
      <dgm:t>
        <a:bodyPr/>
        <a:lstStyle/>
        <a:p>
          <a:endParaRPr lang="en-US"/>
        </a:p>
      </dgm:t>
    </dgm:pt>
    <dgm:pt modelId="{B74C63DE-8F4C-43D7-AF0D-4F75FF710EE3}" type="sibTrans" cxnId="{A8E47E20-A74B-4082-A38B-1B988646167A}">
      <dgm:prSet/>
      <dgm:spPr/>
      <dgm:t>
        <a:bodyPr/>
        <a:lstStyle/>
        <a:p>
          <a:endParaRPr lang="en-US"/>
        </a:p>
      </dgm:t>
    </dgm:pt>
    <dgm:pt modelId="{E5D6BB9B-07AA-437C-BCDC-51A3BDB6D499}">
      <dgm:prSet/>
      <dgm:spPr/>
      <dgm:t>
        <a:bodyPr/>
        <a:lstStyle/>
        <a:p>
          <a:endParaRPr lang="en-US" dirty="0"/>
        </a:p>
      </dgm:t>
    </dgm:pt>
    <dgm:pt modelId="{58E4455F-349B-4D25-BF7B-446939BC51FB}" type="parTrans" cxnId="{A2B5DE0A-272F-427A-A64E-983A6E101026}">
      <dgm:prSet/>
      <dgm:spPr/>
      <dgm:t>
        <a:bodyPr/>
        <a:lstStyle/>
        <a:p>
          <a:endParaRPr lang="en-US"/>
        </a:p>
      </dgm:t>
    </dgm:pt>
    <dgm:pt modelId="{95565172-5430-45C8-9F20-1C68EA798D80}" type="sibTrans" cxnId="{A2B5DE0A-272F-427A-A64E-983A6E101026}">
      <dgm:prSet/>
      <dgm:spPr/>
      <dgm:t>
        <a:bodyPr/>
        <a:lstStyle/>
        <a:p>
          <a:endParaRPr lang="en-US"/>
        </a:p>
      </dgm:t>
    </dgm:pt>
    <dgm:pt modelId="{51A86CDD-2E86-43A3-87B4-0DFD96EDB6CF}" type="pres">
      <dgm:prSet presAssocID="{D53595DA-3299-433C-ADA1-7B11A371A743}" presName="vert0" presStyleCnt="0">
        <dgm:presLayoutVars>
          <dgm:dir/>
          <dgm:animOne val="branch"/>
          <dgm:animLvl val="lvl"/>
        </dgm:presLayoutVars>
      </dgm:prSet>
      <dgm:spPr/>
    </dgm:pt>
    <dgm:pt modelId="{C86D54A9-D88F-4D2A-8569-653FDCCCF93F}" type="pres">
      <dgm:prSet presAssocID="{77EFA458-937F-4B64-B6B5-B7AD8859DE20}" presName="thickLine" presStyleLbl="alignNode1" presStyleIdx="0" presStyleCnt="4"/>
      <dgm:spPr/>
    </dgm:pt>
    <dgm:pt modelId="{36EC4EFC-BFEB-4269-AE25-0763EA9FB381}" type="pres">
      <dgm:prSet presAssocID="{77EFA458-937F-4B64-B6B5-B7AD8859DE20}" presName="horz1" presStyleCnt="0"/>
      <dgm:spPr/>
    </dgm:pt>
    <dgm:pt modelId="{68012F56-A34E-4987-B121-864708E686CB}" type="pres">
      <dgm:prSet presAssocID="{77EFA458-937F-4B64-B6B5-B7AD8859DE20}" presName="tx1" presStyleLbl="revTx" presStyleIdx="0" presStyleCnt="4"/>
      <dgm:spPr/>
    </dgm:pt>
    <dgm:pt modelId="{B945151C-E9D3-4360-888C-8B5E9CCA789E}" type="pres">
      <dgm:prSet presAssocID="{77EFA458-937F-4B64-B6B5-B7AD8859DE20}" presName="vert1" presStyleCnt="0"/>
      <dgm:spPr/>
    </dgm:pt>
    <dgm:pt modelId="{76F9A48C-C54F-432F-AA82-1B8F4B65B6CC}" type="pres">
      <dgm:prSet presAssocID="{1DD8DA8D-AC17-41E5-84B0-218B2DC42248}" presName="thickLine" presStyleLbl="alignNode1" presStyleIdx="1" presStyleCnt="4"/>
      <dgm:spPr/>
    </dgm:pt>
    <dgm:pt modelId="{CD56D57F-B2D0-42E0-824E-3E90340D8F92}" type="pres">
      <dgm:prSet presAssocID="{1DD8DA8D-AC17-41E5-84B0-218B2DC42248}" presName="horz1" presStyleCnt="0"/>
      <dgm:spPr/>
    </dgm:pt>
    <dgm:pt modelId="{C1F28DA2-59FB-4215-A752-DDA17FA1957E}" type="pres">
      <dgm:prSet presAssocID="{1DD8DA8D-AC17-41E5-84B0-218B2DC42248}" presName="tx1" presStyleLbl="revTx" presStyleIdx="1" presStyleCnt="4"/>
      <dgm:spPr/>
    </dgm:pt>
    <dgm:pt modelId="{6C08AE58-84A7-4BA6-98D6-D83A008AE081}" type="pres">
      <dgm:prSet presAssocID="{1DD8DA8D-AC17-41E5-84B0-218B2DC42248}" presName="vert1" presStyleCnt="0"/>
      <dgm:spPr/>
    </dgm:pt>
    <dgm:pt modelId="{5344ED98-7E1E-44CC-8DB5-70640B8D6207}" type="pres">
      <dgm:prSet presAssocID="{C123154C-D626-4880-99D2-4998B73A31EC}" presName="thickLine" presStyleLbl="alignNode1" presStyleIdx="2" presStyleCnt="4"/>
      <dgm:spPr/>
    </dgm:pt>
    <dgm:pt modelId="{B1B8FBE8-547D-45FF-97DF-F97A9A66EB68}" type="pres">
      <dgm:prSet presAssocID="{C123154C-D626-4880-99D2-4998B73A31EC}" presName="horz1" presStyleCnt="0"/>
      <dgm:spPr/>
    </dgm:pt>
    <dgm:pt modelId="{2342F7D1-870D-4D10-A3BE-5819BFBB1D2D}" type="pres">
      <dgm:prSet presAssocID="{C123154C-D626-4880-99D2-4998B73A31EC}" presName="tx1" presStyleLbl="revTx" presStyleIdx="2" presStyleCnt="4"/>
      <dgm:spPr/>
    </dgm:pt>
    <dgm:pt modelId="{BAFA921D-E048-4EE9-B1B5-3D7FDA4321F2}" type="pres">
      <dgm:prSet presAssocID="{C123154C-D626-4880-99D2-4998B73A31EC}" presName="vert1" presStyleCnt="0"/>
      <dgm:spPr/>
    </dgm:pt>
    <dgm:pt modelId="{2F92EC03-A4B1-47DD-91C1-7E03763A570F}" type="pres">
      <dgm:prSet presAssocID="{E5D6BB9B-07AA-437C-BCDC-51A3BDB6D499}" presName="thickLine" presStyleLbl="alignNode1" presStyleIdx="3" presStyleCnt="4"/>
      <dgm:spPr/>
    </dgm:pt>
    <dgm:pt modelId="{CDC0EAD6-B90F-417A-92A9-8DDBEF64BE89}" type="pres">
      <dgm:prSet presAssocID="{E5D6BB9B-07AA-437C-BCDC-51A3BDB6D499}" presName="horz1" presStyleCnt="0"/>
      <dgm:spPr/>
    </dgm:pt>
    <dgm:pt modelId="{1A4B74A1-EAB8-4BFE-AF10-4E233182178B}" type="pres">
      <dgm:prSet presAssocID="{E5D6BB9B-07AA-437C-BCDC-51A3BDB6D499}" presName="tx1" presStyleLbl="revTx" presStyleIdx="3" presStyleCnt="4"/>
      <dgm:spPr/>
    </dgm:pt>
    <dgm:pt modelId="{160B34BA-40EB-417C-901F-0B2366058F9A}" type="pres">
      <dgm:prSet presAssocID="{E5D6BB9B-07AA-437C-BCDC-51A3BDB6D499}" presName="vert1" presStyleCnt="0"/>
      <dgm:spPr/>
    </dgm:pt>
  </dgm:ptLst>
  <dgm:cxnLst>
    <dgm:cxn modelId="{A2B5DE0A-272F-427A-A64E-983A6E101026}" srcId="{D53595DA-3299-433C-ADA1-7B11A371A743}" destId="{E5D6BB9B-07AA-437C-BCDC-51A3BDB6D499}" srcOrd="3" destOrd="0" parTransId="{58E4455F-349B-4D25-BF7B-446939BC51FB}" sibTransId="{95565172-5430-45C8-9F20-1C68EA798D80}"/>
    <dgm:cxn modelId="{A666F916-D852-46FB-9A26-B64219923DD8}" type="presOf" srcId="{C123154C-D626-4880-99D2-4998B73A31EC}" destId="{2342F7D1-870D-4D10-A3BE-5819BFBB1D2D}" srcOrd="0" destOrd="0" presId="urn:microsoft.com/office/officeart/2008/layout/LinedList"/>
    <dgm:cxn modelId="{A8E47E20-A74B-4082-A38B-1B988646167A}" srcId="{D53595DA-3299-433C-ADA1-7B11A371A743}" destId="{C123154C-D626-4880-99D2-4998B73A31EC}" srcOrd="2" destOrd="0" parTransId="{57E524CD-3852-4F33-8F48-2C3009E3C0DC}" sibTransId="{B74C63DE-8F4C-43D7-AF0D-4F75FF710EE3}"/>
    <dgm:cxn modelId="{1289E324-0D21-4BA3-8A10-F20DB2069F53}" type="presOf" srcId="{E5D6BB9B-07AA-437C-BCDC-51A3BDB6D499}" destId="{1A4B74A1-EAB8-4BFE-AF10-4E233182178B}" srcOrd="0" destOrd="0" presId="urn:microsoft.com/office/officeart/2008/layout/LinedList"/>
    <dgm:cxn modelId="{421B1E2A-404A-44F9-979E-C9BAD697AB9B}" type="presOf" srcId="{77EFA458-937F-4B64-B6B5-B7AD8859DE20}" destId="{68012F56-A34E-4987-B121-864708E686CB}" srcOrd="0" destOrd="0" presId="urn:microsoft.com/office/officeart/2008/layout/LinedList"/>
    <dgm:cxn modelId="{68DA552E-A14B-40D8-A4B5-02FB54C4BA4B}" srcId="{D53595DA-3299-433C-ADA1-7B11A371A743}" destId="{77EFA458-937F-4B64-B6B5-B7AD8859DE20}" srcOrd="0" destOrd="0" parTransId="{BDEFE356-6C8F-44DB-83C2-78C3CA8C20AC}" sibTransId="{471EA9B4-BCDE-4D18-9265-FB547C59DE15}"/>
    <dgm:cxn modelId="{10EE3E8F-3FC4-437D-936D-DF343CF442E1}" type="presOf" srcId="{1DD8DA8D-AC17-41E5-84B0-218B2DC42248}" destId="{C1F28DA2-59FB-4215-A752-DDA17FA1957E}" srcOrd="0" destOrd="0" presId="urn:microsoft.com/office/officeart/2008/layout/LinedList"/>
    <dgm:cxn modelId="{45FAB2D3-A54D-4E51-B1DD-BDFD361AF228}" srcId="{D53595DA-3299-433C-ADA1-7B11A371A743}" destId="{1DD8DA8D-AC17-41E5-84B0-218B2DC42248}" srcOrd="1" destOrd="0" parTransId="{C6348FE9-EE4B-470E-8D62-6C3122A2A432}" sibTransId="{765293F9-F996-4147-AF6B-137CA787292C}"/>
    <dgm:cxn modelId="{FC0D44D9-7DF5-4897-BE48-CD0C396FD7DC}" type="presOf" srcId="{D53595DA-3299-433C-ADA1-7B11A371A743}" destId="{51A86CDD-2E86-43A3-87B4-0DFD96EDB6CF}" srcOrd="0" destOrd="0" presId="urn:microsoft.com/office/officeart/2008/layout/LinedList"/>
    <dgm:cxn modelId="{7707544F-9C6B-4E6E-B546-407822400CBC}" type="presParOf" srcId="{51A86CDD-2E86-43A3-87B4-0DFD96EDB6CF}" destId="{C86D54A9-D88F-4D2A-8569-653FDCCCF93F}" srcOrd="0" destOrd="0" presId="urn:microsoft.com/office/officeart/2008/layout/LinedList"/>
    <dgm:cxn modelId="{CF46904D-EB0A-4F1C-BEA5-727096291089}" type="presParOf" srcId="{51A86CDD-2E86-43A3-87B4-0DFD96EDB6CF}" destId="{36EC4EFC-BFEB-4269-AE25-0763EA9FB381}" srcOrd="1" destOrd="0" presId="urn:microsoft.com/office/officeart/2008/layout/LinedList"/>
    <dgm:cxn modelId="{5ADF5C49-0665-4812-941E-A7F0D54375A2}" type="presParOf" srcId="{36EC4EFC-BFEB-4269-AE25-0763EA9FB381}" destId="{68012F56-A34E-4987-B121-864708E686CB}" srcOrd="0" destOrd="0" presId="urn:microsoft.com/office/officeart/2008/layout/LinedList"/>
    <dgm:cxn modelId="{D2FF1FCD-E6CB-4ED9-8959-8FD52FD83FC0}" type="presParOf" srcId="{36EC4EFC-BFEB-4269-AE25-0763EA9FB381}" destId="{B945151C-E9D3-4360-888C-8B5E9CCA789E}" srcOrd="1" destOrd="0" presId="urn:microsoft.com/office/officeart/2008/layout/LinedList"/>
    <dgm:cxn modelId="{A77F585F-68E4-469A-B698-B4820980A523}" type="presParOf" srcId="{51A86CDD-2E86-43A3-87B4-0DFD96EDB6CF}" destId="{76F9A48C-C54F-432F-AA82-1B8F4B65B6CC}" srcOrd="2" destOrd="0" presId="urn:microsoft.com/office/officeart/2008/layout/LinedList"/>
    <dgm:cxn modelId="{9C2F4859-ACAD-48DC-9D56-E7CDC4469920}" type="presParOf" srcId="{51A86CDD-2E86-43A3-87B4-0DFD96EDB6CF}" destId="{CD56D57F-B2D0-42E0-824E-3E90340D8F92}" srcOrd="3" destOrd="0" presId="urn:microsoft.com/office/officeart/2008/layout/LinedList"/>
    <dgm:cxn modelId="{54F0F668-E5CB-4F27-B65D-EBE721557B08}" type="presParOf" srcId="{CD56D57F-B2D0-42E0-824E-3E90340D8F92}" destId="{C1F28DA2-59FB-4215-A752-DDA17FA1957E}" srcOrd="0" destOrd="0" presId="urn:microsoft.com/office/officeart/2008/layout/LinedList"/>
    <dgm:cxn modelId="{C942480E-E077-454C-808F-D8E08F23E515}" type="presParOf" srcId="{CD56D57F-B2D0-42E0-824E-3E90340D8F92}" destId="{6C08AE58-84A7-4BA6-98D6-D83A008AE081}" srcOrd="1" destOrd="0" presId="urn:microsoft.com/office/officeart/2008/layout/LinedList"/>
    <dgm:cxn modelId="{B386EE94-0FA1-41A9-B229-81CECB35CD2D}" type="presParOf" srcId="{51A86CDD-2E86-43A3-87B4-0DFD96EDB6CF}" destId="{5344ED98-7E1E-44CC-8DB5-70640B8D6207}" srcOrd="4" destOrd="0" presId="urn:microsoft.com/office/officeart/2008/layout/LinedList"/>
    <dgm:cxn modelId="{41B07FA4-715E-4E5D-A6AC-D56540D5D8B8}" type="presParOf" srcId="{51A86CDD-2E86-43A3-87B4-0DFD96EDB6CF}" destId="{B1B8FBE8-547D-45FF-97DF-F97A9A66EB68}" srcOrd="5" destOrd="0" presId="urn:microsoft.com/office/officeart/2008/layout/LinedList"/>
    <dgm:cxn modelId="{A3523205-7D79-43E4-9544-EFE3F77E1DBF}" type="presParOf" srcId="{B1B8FBE8-547D-45FF-97DF-F97A9A66EB68}" destId="{2342F7D1-870D-4D10-A3BE-5819BFBB1D2D}" srcOrd="0" destOrd="0" presId="urn:microsoft.com/office/officeart/2008/layout/LinedList"/>
    <dgm:cxn modelId="{813D8ECF-5AE4-4361-8BDC-25EF36F4E3B3}" type="presParOf" srcId="{B1B8FBE8-547D-45FF-97DF-F97A9A66EB68}" destId="{BAFA921D-E048-4EE9-B1B5-3D7FDA4321F2}" srcOrd="1" destOrd="0" presId="urn:microsoft.com/office/officeart/2008/layout/LinedList"/>
    <dgm:cxn modelId="{E2A036F2-ADAE-48DA-B549-39090807781A}" type="presParOf" srcId="{51A86CDD-2E86-43A3-87B4-0DFD96EDB6CF}" destId="{2F92EC03-A4B1-47DD-91C1-7E03763A570F}" srcOrd="6" destOrd="0" presId="urn:microsoft.com/office/officeart/2008/layout/LinedList"/>
    <dgm:cxn modelId="{9D39581D-0F53-4B99-920F-367544315635}" type="presParOf" srcId="{51A86CDD-2E86-43A3-87B4-0DFD96EDB6CF}" destId="{CDC0EAD6-B90F-417A-92A9-8DDBEF64BE89}" srcOrd="7" destOrd="0" presId="urn:microsoft.com/office/officeart/2008/layout/LinedList"/>
    <dgm:cxn modelId="{B7B70EB5-EBCC-4005-BBED-22DEE3E29A40}" type="presParOf" srcId="{CDC0EAD6-B90F-417A-92A9-8DDBEF64BE89}" destId="{1A4B74A1-EAB8-4BFE-AF10-4E233182178B}" srcOrd="0" destOrd="0" presId="urn:microsoft.com/office/officeart/2008/layout/LinedList"/>
    <dgm:cxn modelId="{B65F8E79-01F3-45F9-9A40-9FB4C8C56F5E}" type="presParOf" srcId="{CDC0EAD6-B90F-417A-92A9-8DDBEF64BE89}" destId="{160B34BA-40EB-417C-901F-0B2366058F9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C3605C-D99E-4D9B-B38B-9081D4BAAE75}"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E7916F75-3346-4EBE-997D-B3F74FE233D6}">
      <dgm:prSet/>
      <dgm:spPr/>
      <dgm:t>
        <a:bodyPr/>
        <a:lstStyle/>
        <a:p>
          <a:r>
            <a:rPr lang="cs-CZ" dirty="0"/>
            <a:t>Jak hodnotit nastavení VŘKS, jaké otázky pokládat v rámci jednotlivých komponent</a:t>
          </a:r>
          <a:endParaRPr lang="en-US" dirty="0"/>
        </a:p>
      </dgm:t>
    </dgm:pt>
    <dgm:pt modelId="{3A06E124-022E-46F5-AB04-A8E31D39B848}" type="parTrans" cxnId="{8AD60D94-C09A-4293-A73D-9B56E9E58416}">
      <dgm:prSet/>
      <dgm:spPr/>
      <dgm:t>
        <a:bodyPr/>
        <a:lstStyle/>
        <a:p>
          <a:endParaRPr lang="en-US"/>
        </a:p>
      </dgm:t>
    </dgm:pt>
    <dgm:pt modelId="{9C075334-2624-472F-BAF8-19B50BABBBD1}" type="sibTrans" cxnId="{8AD60D94-C09A-4293-A73D-9B56E9E58416}">
      <dgm:prSet/>
      <dgm:spPr/>
      <dgm:t>
        <a:bodyPr/>
        <a:lstStyle/>
        <a:p>
          <a:endParaRPr lang="en-US"/>
        </a:p>
      </dgm:t>
    </dgm:pt>
    <dgm:pt modelId="{50CA5B9D-7115-401A-B545-ADCB3FE7D39C}">
      <dgm:prSet/>
      <dgm:spPr/>
      <dgm:t>
        <a:bodyPr/>
        <a:lstStyle/>
        <a:p>
          <a:r>
            <a:rPr lang="cs-CZ"/>
            <a:t>Jak by měl vypadat funkční VŘKS </a:t>
          </a:r>
          <a:endParaRPr lang="en-US"/>
        </a:p>
      </dgm:t>
    </dgm:pt>
    <dgm:pt modelId="{5996CA39-9FAD-46A6-B3A0-368A901F8D14}" type="parTrans" cxnId="{0A39C9A7-FCBC-48F0-B679-96FD13FB8E7B}">
      <dgm:prSet/>
      <dgm:spPr/>
      <dgm:t>
        <a:bodyPr/>
        <a:lstStyle/>
        <a:p>
          <a:endParaRPr lang="en-US"/>
        </a:p>
      </dgm:t>
    </dgm:pt>
    <dgm:pt modelId="{06B68088-C42D-4302-83EB-C13F4AC3892F}" type="sibTrans" cxnId="{0A39C9A7-FCBC-48F0-B679-96FD13FB8E7B}">
      <dgm:prSet/>
      <dgm:spPr/>
      <dgm:t>
        <a:bodyPr/>
        <a:lstStyle/>
        <a:p>
          <a:endParaRPr lang="en-US"/>
        </a:p>
      </dgm:t>
    </dgm:pt>
    <dgm:pt modelId="{BD7F6AFE-B340-4AA2-8F7F-A0520ADD54C3}">
      <dgm:prSet/>
      <dgm:spPr/>
      <dgm:t>
        <a:bodyPr/>
        <a:lstStyle/>
        <a:p>
          <a:r>
            <a:rPr lang="cs-CZ"/>
            <a:t>Příklady dobré a špatné praxe</a:t>
          </a:r>
          <a:endParaRPr lang="en-US"/>
        </a:p>
      </dgm:t>
    </dgm:pt>
    <dgm:pt modelId="{C0895E33-95C7-4AE4-9966-15C361E3747B}" type="parTrans" cxnId="{0923E410-7B89-44FF-81DA-DA5FBD46E0FD}">
      <dgm:prSet/>
      <dgm:spPr/>
      <dgm:t>
        <a:bodyPr/>
        <a:lstStyle/>
        <a:p>
          <a:endParaRPr lang="en-US"/>
        </a:p>
      </dgm:t>
    </dgm:pt>
    <dgm:pt modelId="{FF062E75-4F73-44AF-9E33-FDDEF0828FD1}" type="sibTrans" cxnId="{0923E410-7B89-44FF-81DA-DA5FBD46E0FD}">
      <dgm:prSet/>
      <dgm:spPr/>
      <dgm:t>
        <a:bodyPr/>
        <a:lstStyle/>
        <a:p>
          <a:endParaRPr lang="en-US"/>
        </a:p>
      </dgm:t>
    </dgm:pt>
    <dgm:pt modelId="{82656CD3-541A-4BD8-87AF-D5EFF892CB51}">
      <dgm:prSet/>
      <dgm:spPr/>
      <dgm:t>
        <a:bodyPr/>
        <a:lstStyle/>
        <a:p>
          <a:r>
            <a:rPr lang="cs-CZ">
              <a:hlinkClick xmlns:r="http://schemas.openxmlformats.org/officeDocument/2006/relationships" r:id="rId1"/>
            </a:rPr>
            <a:t>Posílení řízení a kontroly veřejných financí | Řízení a kontrola veřejných financí | Ministerstvo financí ČR (mfcr.cz)</a:t>
          </a:r>
          <a:endParaRPr lang="en-US"/>
        </a:p>
      </dgm:t>
    </dgm:pt>
    <dgm:pt modelId="{B2053168-EB67-435F-971F-799F73136FE4}" type="parTrans" cxnId="{68886BF4-2664-4146-A585-66A8E2B2E1EF}">
      <dgm:prSet/>
      <dgm:spPr/>
      <dgm:t>
        <a:bodyPr/>
        <a:lstStyle/>
        <a:p>
          <a:endParaRPr lang="en-US"/>
        </a:p>
      </dgm:t>
    </dgm:pt>
    <dgm:pt modelId="{5331A473-A628-49C6-A55D-8FEE1E436CFE}" type="sibTrans" cxnId="{68886BF4-2664-4146-A585-66A8E2B2E1EF}">
      <dgm:prSet/>
      <dgm:spPr/>
      <dgm:t>
        <a:bodyPr/>
        <a:lstStyle/>
        <a:p>
          <a:endParaRPr lang="en-US"/>
        </a:p>
      </dgm:t>
    </dgm:pt>
    <dgm:pt modelId="{0AD73DBF-D609-408C-BDBE-F846B6B197F1}" type="pres">
      <dgm:prSet presAssocID="{42C3605C-D99E-4D9B-B38B-9081D4BAAE75}" presName="vert0" presStyleCnt="0">
        <dgm:presLayoutVars>
          <dgm:dir/>
          <dgm:animOne val="branch"/>
          <dgm:animLvl val="lvl"/>
        </dgm:presLayoutVars>
      </dgm:prSet>
      <dgm:spPr/>
    </dgm:pt>
    <dgm:pt modelId="{2CA96AE3-F095-403B-AFDE-848FA93A2C73}" type="pres">
      <dgm:prSet presAssocID="{E7916F75-3346-4EBE-997D-B3F74FE233D6}" presName="thickLine" presStyleLbl="alignNode1" presStyleIdx="0" presStyleCnt="4"/>
      <dgm:spPr/>
    </dgm:pt>
    <dgm:pt modelId="{A53B1586-AB1F-4B79-962C-94ECD8EBCA30}" type="pres">
      <dgm:prSet presAssocID="{E7916F75-3346-4EBE-997D-B3F74FE233D6}" presName="horz1" presStyleCnt="0"/>
      <dgm:spPr/>
    </dgm:pt>
    <dgm:pt modelId="{3676CB88-8785-43A4-A5EA-548AAD2927AC}" type="pres">
      <dgm:prSet presAssocID="{E7916F75-3346-4EBE-997D-B3F74FE233D6}" presName="tx1" presStyleLbl="revTx" presStyleIdx="0" presStyleCnt="4"/>
      <dgm:spPr/>
    </dgm:pt>
    <dgm:pt modelId="{BE68265F-A035-4784-A77F-EC933503ACFD}" type="pres">
      <dgm:prSet presAssocID="{E7916F75-3346-4EBE-997D-B3F74FE233D6}" presName="vert1" presStyleCnt="0"/>
      <dgm:spPr/>
    </dgm:pt>
    <dgm:pt modelId="{1885D92C-DFD6-4E3B-A850-95B6AC9757B6}" type="pres">
      <dgm:prSet presAssocID="{50CA5B9D-7115-401A-B545-ADCB3FE7D39C}" presName="thickLine" presStyleLbl="alignNode1" presStyleIdx="1" presStyleCnt="4"/>
      <dgm:spPr/>
    </dgm:pt>
    <dgm:pt modelId="{386F952C-5424-4C88-B322-C296282DA0DE}" type="pres">
      <dgm:prSet presAssocID="{50CA5B9D-7115-401A-B545-ADCB3FE7D39C}" presName="horz1" presStyleCnt="0"/>
      <dgm:spPr/>
    </dgm:pt>
    <dgm:pt modelId="{862BE19C-A5AC-4F65-9204-90EEC6C954E4}" type="pres">
      <dgm:prSet presAssocID="{50CA5B9D-7115-401A-B545-ADCB3FE7D39C}" presName="tx1" presStyleLbl="revTx" presStyleIdx="1" presStyleCnt="4"/>
      <dgm:spPr/>
    </dgm:pt>
    <dgm:pt modelId="{0311B8CC-A66E-4E15-9940-8C3B66E75BDB}" type="pres">
      <dgm:prSet presAssocID="{50CA5B9D-7115-401A-B545-ADCB3FE7D39C}" presName="vert1" presStyleCnt="0"/>
      <dgm:spPr/>
    </dgm:pt>
    <dgm:pt modelId="{8758B8C3-0705-4FD5-A67E-D9D66F985102}" type="pres">
      <dgm:prSet presAssocID="{BD7F6AFE-B340-4AA2-8F7F-A0520ADD54C3}" presName="thickLine" presStyleLbl="alignNode1" presStyleIdx="2" presStyleCnt="4"/>
      <dgm:spPr/>
    </dgm:pt>
    <dgm:pt modelId="{E13BA179-053B-41CB-82E2-53F6AD3F9B4C}" type="pres">
      <dgm:prSet presAssocID="{BD7F6AFE-B340-4AA2-8F7F-A0520ADD54C3}" presName="horz1" presStyleCnt="0"/>
      <dgm:spPr/>
    </dgm:pt>
    <dgm:pt modelId="{87451404-FE03-49E6-A010-2D7426AF1830}" type="pres">
      <dgm:prSet presAssocID="{BD7F6AFE-B340-4AA2-8F7F-A0520ADD54C3}" presName="tx1" presStyleLbl="revTx" presStyleIdx="2" presStyleCnt="4"/>
      <dgm:spPr/>
    </dgm:pt>
    <dgm:pt modelId="{ACCC1857-59C3-4520-95AD-EC9DD632C685}" type="pres">
      <dgm:prSet presAssocID="{BD7F6AFE-B340-4AA2-8F7F-A0520ADD54C3}" presName="vert1" presStyleCnt="0"/>
      <dgm:spPr/>
    </dgm:pt>
    <dgm:pt modelId="{62CBFF89-D17F-4961-B3ED-AC2F037C5420}" type="pres">
      <dgm:prSet presAssocID="{82656CD3-541A-4BD8-87AF-D5EFF892CB51}" presName="thickLine" presStyleLbl="alignNode1" presStyleIdx="3" presStyleCnt="4"/>
      <dgm:spPr/>
    </dgm:pt>
    <dgm:pt modelId="{CA333F24-0318-4750-8C9D-CEA9750D1AE5}" type="pres">
      <dgm:prSet presAssocID="{82656CD3-541A-4BD8-87AF-D5EFF892CB51}" presName="horz1" presStyleCnt="0"/>
      <dgm:spPr/>
    </dgm:pt>
    <dgm:pt modelId="{9B0BAEFB-AF9A-497C-BF88-3D6C608E4AE1}" type="pres">
      <dgm:prSet presAssocID="{82656CD3-541A-4BD8-87AF-D5EFF892CB51}" presName="tx1" presStyleLbl="revTx" presStyleIdx="3" presStyleCnt="4"/>
      <dgm:spPr/>
    </dgm:pt>
    <dgm:pt modelId="{8B2C4E77-EB7E-44DD-9CFC-677F8ECFC5C0}" type="pres">
      <dgm:prSet presAssocID="{82656CD3-541A-4BD8-87AF-D5EFF892CB51}" presName="vert1" presStyleCnt="0"/>
      <dgm:spPr/>
    </dgm:pt>
  </dgm:ptLst>
  <dgm:cxnLst>
    <dgm:cxn modelId="{0923E410-7B89-44FF-81DA-DA5FBD46E0FD}" srcId="{42C3605C-D99E-4D9B-B38B-9081D4BAAE75}" destId="{BD7F6AFE-B340-4AA2-8F7F-A0520ADD54C3}" srcOrd="2" destOrd="0" parTransId="{C0895E33-95C7-4AE4-9966-15C361E3747B}" sibTransId="{FF062E75-4F73-44AF-9E33-FDDEF0828FD1}"/>
    <dgm:cxn modelId="{ED970814-7545-4FBD-8BCE-A8282C040613}" type="presOf" srcId="{82656CD3-541A-4BD8-87AF-D5EFF892CB51}" destId="{9B0BAEFB-AF9A-497C-BF88-3D6C608E4AE1}" srcOrd="0" destOrd="0" presId="urn:microsoft.com/office/officeart/2008/layout/LinedList"/>
    <dgm:cxn modelId="{6582B235-0AB2-40F4-96B4-E3E70E5905D6}" type="presOf" srcId="{50CA5B9D-7115-401A-B545-ADCB3FE7D39C}" destId="{862BE19C-A5AC-4F65-9204-90EEC6C954E4}" srcOrd="0" destOrd="0" presId="urn:microsoft.com/office/officeart/2008/layout/LinedList"/>
    <dgm:cxn modelId="{FE81CE3D-C1A3-41F8-9B91-C6D14B350561}" type="presOf" srcId="{E7916F75-3346-4EBE-997D-B3F74FE233D6}" destId="{3676CB88-8785-43A4-A5EA-548AAD2927AC}" srcOrd="0" destOrd="0" presId="urn:microsoft.com/office/officeart/2008/layout/LinedList"/>
    <dgm:cxn modelId="{8AD60D94-C09A-4293-A73D-9B56E9E58416}" srcId="{42C3605C-D99E-4D9B-B38B-9081D4BAAE75}" destId="{E7916F75-3346-4EBE-997D-B3F74FE233D6}" srcOrd="0" destOrd="0" parTransId="{3A06E124-022E-46F5-AB04-A8E31D39B848}" sibTransId="{9C075334-2624-472F-BAF8-19B50BABBBD1}"/>
    <dgm:cxn modelId="{C740E69A-2F9A-4223-9F80-26DA80EE72E4}" type="presOf" srcId="{BD7F6AFE-B340-4AA2-8F7F-A0520ADD54C3}" destId="{87451404-FE03-49E6-A010-2D7426AF1830}" srcOrd="0" destOrd="0" presId="urn:microsoft.com/office/officeart/2008/layout/LinedList"/>
    <dgm:cxn modelId="{0A39C9A7-FCBC-48F0-B679-96FD13FB8E7B}" srcId="{42C3605C-D99E-4D9B-B38B-9081D4BAAE75}" destId="{50CA5B9D-7115-401A-B545-ADCB3FE7D39C}" srcOrd="1" destOrd="0" parTransId="{5996CA39-9FAD-46A6-B3A0-368A901F8D14}" sibTransId="{06B68088-C42D-4302-83EB-C13F4AC3892F}"/>
    <dgm:cxn modelId="{B63803CB-09B6-4491-A466-B70155D3995A}" type="presOf" srcId="{42C3605C-D99E-4D9B-B38B-9081D4BAAE75}" destId="{0AD73DBF-D609-408C-BDBE-F846B6B197F1}" srcOrd="0" destOrd="0" presId="urn:microsoft.com/office/officeart/2008/layout/LinedList"/>
    <dgm:cxn modelId="{68886BF4-2664-4146-A585-66A8E2B2E1EF}" srcId="{42C3605C-D99E-4D9B-B38B-9081D4BAAE75}" destId="{82656CD3-541A-4BD8-87AF-D5EFF892CB51}" srcOrd="3" destOrd="0" parTransId="{B2053168-EB67-435F-971F-799F73136FE4}" sibTransId="{5331A473-A628-49C6-A55D-8FEE1E436CFE}"/>
    <dgm:cxn modelId="{9C72C9AB-3BF8-458C-9B8E-2024DFF68259}" type="presParOf" srcId="{0AD73DBF-D609-408C-BDBE-F846B6B197F1}" destId="{2CA96AE3-F095-403B-AFDE-848FA93A2C73}" srcOrd="0" destOrd="0" presId="urn:microsoft.com/office/officeart/2008/layout/LinedList"/>
    <dgm:cxn modelId="{96E94AD1-B177-460E-A42C-BE79BBA6B65A}" type="presParOf" srcId="{0AD73DBF-D609-408C-BDBE-F846B6B197F1}" destId="{A53B1586-AB1F-4B79-962C-94ECD8EBCA30}" srcOrd="1" destOrd="0" presId="urn:microsoft.com/office/officeart/2008/layout/LinedList"/>
    <dgm:cxn modelId="{B58FB8F6-99D4-437D-A9D1-5CCDAE0CBFE3}" type="presParOf" srcId="{A53B1586-AB1F-4B79-962C-94ECD8EBCA30}" destId="{3676CB88-8785-43A4-A5EA-548AAD2927AC}" srcOrd="0" destOrd="0" presId="urn:microsoft.com/office/officeart/2008/layout/LinedList"/>
    <dgm:cxn modelId="{DA9975AE-C346-4E00-8B42-6A35FBEC2C49}" type="presParOf" srcId="{A53B1586-AB1F-4B79-962C-94ECD8EBCA30}" destId="{BE68265F-A035-4784-A77F-EC933503ACFD}" srcOrd="1" destOrd="0" presId="urn:microsoft.com/office/officeart/2008/layout/LinedList"/>
    <dgm:cxn modelId="{E9E4AF0C-CE85-419F-9BE6-1B41ACB4D919}" type="presParOf" srcId="{0AD73DBF-D609-408C-BDBE-F846B6B197F1}" destId="{1885D92C-DFD6-4E3B-A850-95B6AC9757B6}" srcOrd="2" destOrd="0" presId="urn:microsoft.com/office/officeart/2008/layout/LinedList"/>
    <dgm:cxn modelId="{4BAC1FA9-C03A-4D73-94A5-B3337F1FAEF2}" type="presParOf" srcId="{0AD73DBF-D609-408C-BDBE-F846B6B197F1}" destId="{386F952C-5424-4C88-B322-C296282DA0DE}" srcOrd="3" destOrd="0" presId="urn:microsoft.com/office/officeart/2008/layout/LinedList"/>
    <dgm:cxn modelId="{CF9F882F-F18A-4BFD-A26C-440C1CE6A248}" type="presParOf" srcId="{386F952C-5424-4C88-B322-C296282DA0DE}" destId="{862BE19C-A5AC-4F65-9204-90EEC6C954E4}" srcOrd="0" destOrd="0" presId="urn:microsoft.com/office/officeart/2008/layout/LinedList"/>
    <dgm:cxn modelId="{9EC79E79-EDFC-4CA0-95A2-603724B2FB01}" type="presParOf" srcId="{386F952C-5424-4C88-B322-C296282DA0DE}" destId="{0311B8CC-A66E-4E15-9940-8C3B66E75BDB}" srcOrd="1" destOrd="0" presId="urn:microsoft.com/office/officeart/2008/layout/LinedList"/>
    <dgm:cxn modelId="{BD992F71-CB98-4770-9008-BB42F3F3F91B}" type="presParOf" srcId="{0AD73DBF-D609-408C-BDBE-F846B6B197F1}" destId="{8758B8C3-0705-4FD5-A67E-D9D66F985102}" srcOrd="4" destOrd="0" presId="urn:microsoft.com/office/officeart/2008/layout/LinedList"/>
    <dgm:cxn modelId="{94210868-BF39-4A4D-B9C9-8DD3507B4462}" type="presParOf" srcId="{0AD73DBF-D609-408C-BDBE-F846B6B197F1}" destId="{E13BA179-053B-41CB-82E2-53F6AD3F9B4C}" srcOrd="5" destOrd="0" presId="urn:microsoft.com/office/officeart/2008/layout/LinedList"/>
    <dgm:cxn modelId="{484D8F11-5503-430D-AB07-89E8AD1AFB99}" type="presParOf" srcId="{E13BA179-053B-41CB-82E2-53F6AD3F9B4C}" destId="{87451404-FE03-49E6-A010-2D7426AF1830}" srcOrd="0" destOrd="0" presId="urn:microsoft.com/office/officeart/2008/layout/LinedList"/>
    <dgm:cxn modelId="{CD169058-9FA2-488E-AD70-5C8E8028547D}" type="presParOf" srcId="{E13BA179-053B-41CB-82E2-53F6AD3F9B4C}" destId="{ACCC1857-59C3-4520-95AD-EC9DD632C685}" srcOrd="1" destOrd="0" presId="urn:microsoft.com/office/officeart/2008/layout/LinedList"/>
    <dgm:cxn modelId="{C021A073-B2A9-4354-8B55-87DC13FF8A13}" type="presParOf" srcId="{0AD73DBF-D609-408C-BDBE-F846B6B197F1}" destId="{62CBFF89-D17F-4961-B3ED-AC2F037C5420}" srcOrd="6" destOrd="0" presId="urn:microsoft.com/office/officeart/2008/layout/LinedList"/>
    <dgm:cxn modelId="{CCD8BDE5-BD01-4171-B522-9CF58EF162FF}" type="presParOf" srcId="{0AD73DBF-D609-408C-BDBE-F846B6B197F1}" destId="{CA333F24-0318-4750-8C9D-CEA9750D1AE5}" srcOrd="7" destOrd="0" presId="urn:microsoft.com/office/officeart/2008/layout/LinedList"/>
    <dgm:cxn modelId="{06F12225-7237-4204-8C86-17E30AA4016A}" type="presParOf" srcId="{CA333F24-0318-4750-8C9D-CEA9750D1AE5}" destId="{9B0BAEFB-AF9A-497C-BF88-3D6C608E4AE1}" srcOrd="0" destOrd="0" presId="urn:microsoft.com/office/officeart/2008/layout/LinedList"/>
    <dgm:cxn modelId="{2DF79818-9E35-4C6E-8BAF-F17CFE3CE14F}" type="presParOf" srcId="{CA333F24-0318-4750-8C9D-CEA9750D1AE5}" destId="{8B2C4E77-EB7E-44DD-9CFC-677F8ECFC5C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00AFB-AE66-4569-8F23-787F70FD7340}">
      <dsp:nvSpPr>
        <dsp:cNvPr id="0" name=""/>
        <dsp:cNvSpPr/>
      </dsp:nvSpPr>
      <dsp:spPr>
        <a:xfrm>
          <a:off x="4419581" y="937"/>
          <a:ext cx="1676437" cy="1676437"/>
        </a:xfrm>
        <a:prstGeom prst="downArrow">
          <a:avLst>
            <a:gd name="adj1" fmla="val 50000"/>
            <a:gd name="adj2" fmla="val 35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Kontrolní prostředí </a:t>
          </a:r>
          <a:endParaRPr lang="en-US" sz="1000" kern="1200"/>
        </a:p>
      </dsp:txBody>
      <dsp:txXfrm>
        <a:off x="4838690" y="937"/>
        <a:ext cx="838219" cy="1383061"/>
      </dsp:txXfrm>
    </dsp:sp>
    <dsp:sp modelId="{F719AB97-202D-4D34-9A96-497696D87409}">
      <dsp:nvSpPr>
        <dsp:cNvPr id="0" name=""/>
        <dsp:cNvSpPr/>
      </dsp:nvSpPr>
      <dsp:spPr>
        <a:xfrm rot="4320000">
          <a:off x="5824873" y="1021942"/>
          <a:ext cx="1676437" cy="1676437"/>
        </a:xfrm>
        <a:prstGeom prst="downArrow">
          <a:avLst>
            <a:gd name="adj1" fmla="val 50000"/>
            <a:gd name="adj2" fmla="val 35000"/>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dirty="0"/>
            <a:t>Hodnocení rizik </a:t>
          </a:r>
          <a:endParaRPr lang="en-US" sz="1000" kern="1200" dirty="0"/>
        </a:p>
      </dsp:txBody>
      <dsp:txXfrm rot="-5400000">
        <a:off x="6111070" y="1395722"/>
        <a:ext cx="1383061" cy="838219"/>
      </dsp:txXfrm>
    </dsp:sp>
    <dsp:sp modelId="{8163A9F8-94AB-44E3-B95D-8AB0A4D6B975}">
      <dsp:nvSpPr>
        <dsp:cNvPr id="0" name=""/>
        <dsp:cNvSpPr/>
      </dsp:nvSpPr>
      <dsp:spPr>
        <a:xfrm rot="8640000">
          <a:off x="5288099" y="2673963"/>
          <a:ext cx="1676437" cy="1676437"/>
        </a:xfrm>
        <a:prstGeom prst="downArrow">
          <a:avLst>
            <a:gd name="adj1" fmla="val 50000"/>
            <a:gd name="adj2" fmla="val 35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Kontrolní činnosti</a:t>
          </a:r>
          <a:endParaRPr lang="en-US" sz="1000" kern="1200"/>
        </a:p>
      </dsp:txBody>
      <dsp:txXfrm rot="10800000">
        <a:off x="5793429" y="2939324"/>
        <a:ext cx="838219" cy="1383061"/>
      </dsp:txXfrm>
    </dsp:sp>
    <dsp:sp modelId="{88F4D95A-3628-4200-9145-3BA08608C141}">
      <dsp:nvSpPr>
        <dsp:cNvPr id="0" name=""/>
        <dsp:cNvSpPr/>
      </dsp:nvSpPr>
      <dsp:spPr>
        <a:xfrm rot="12960000">
          <a:off x="3551062" y="2673963"/>
          <a:ext cx="1676437" cy="1676437"/>
        </a:xfrm>
        <a:prstGeom prst="downArrow">
          <a:avLst>
            <a:gd name="adj1" fmla="val 50000"/>
            <a:gd name="adj2" fmla="val 35000"/>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Informace a komunikace </a:t>
          </a:r>
          <a:endParaRPr lang="en-US" sz="1000" kern="1200"/>
        </a:p>
      </dsp:txBody>
      <dsp:txXfrm rot="10800000">
        <a:off x="3883950" y="2939324"/>
        <a:ext cx="838219" cy="1383061"/>
      </dsp:txXfrm>
    </dsp:sp>
    <dsp:sp modelId="{190225F5-CD02-4EFC-8D6D-DEC8E29B1C06}">
      <dsp:nvSpPr>
        <dsp:cNvPr id="0" name=""/>
        <dsp:cNvSpPr/>
      </dsp:nvSpPr>
      <dsp:spPr>
        <a:xfrm rot="17280000">
          <a:off x="3014288" y="1021942"/>
          <a:ext cx="1676437" cy="1676437"/>
        </a:xfrm>
        <a:prstGeom prst="downArrow">
          <a:avLst>
            <a:gd name="adj1" fmla="val 50000"/>
            <a:gd name="adj2" fmla="val 35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Monitorovací činnosti</a:t>
          </a:r>
          <a:endParaRPr lang="en-US" sz="1000" kern="1200"/>
        </a:p>
      </dsp:txBody>
      <dsp:txXfrm rot="5400000">
        <a:off x="3021467" y="1395722"/>
        <a:ext cx="1383061" cy="8382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E1EE-E9B4-470F-BBFF-1B628F351263}">
      <dsp:nvSpPr>
        <dsp:cNvPr id="0" name=""/>
        <dsp:cNvSpPr/>
      </dsp:nvSpPr>
      <dsp:spPr>
        <a:xfrm>
          <a:off x="0" y="0"/>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598B04-4765-4F1A-8BE7-0D86FC37CD46}">
      <dsp:nvSpPr>
        <dsp:cNvPr id="0" name=""/>
        <dsp:cNvSpPr/>
      </dsp:nvSpPr>
      <dsp:spPr>
        <a:xfrm>
          <a:off x="0" y="0"/>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Souhrn všech nástrojů, procesů a opatření upravujících vnitřní organizaci orgánu VS. </a:t>
          </a:r>
          <a:endParaRPr lang="en-US" sz="1700" kern="1200"/>
        </a:p>
      </dsp:txBody>
      <dsp:txXfrm>
        <a:off x="0" y="0"/>
        <a:ext cx="6630174" cy="1376171"/>
      </dsp:txXfrm>
    </dsp:sp>
    <dsp:sp modelId="{E0712E73-29AD-4555-B0A7-14DF82DE9845}">
      <dsp:nvSpPr>
        <dsp:cNvPr id="0" name=""/>
        <dsp:cNvSpPr/>
      </dsp:nvSpPr>
      <dsp:spPr>
        <a:xfrm>
          <a:off x="0" y="1376171"/>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E4D1CD-1634-4CA9-B299-DF7A9CAA6C15}">
      <dsp:nvSpPr>
        <dsp:cNvPr id="0" name=""/>
        <dsp:cNvSpPr/>
      </dsp:nvSpPr>
      <dsp:spPr>
        <a:xfrm>
          <a:off x="0" y="1376171"/>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Odpovědná soba nemá obavu informovat o nedostatcích vnitřního kontrolního systému, existuje apel na morálku, systém „krytí zad“. </a:t>
          </a:r>
          <a:endParaRPr lang="en-US" sz="1700" kern="1200"/>
        </a:p>
      </dsp:txBody>
      <dsp:txXfrm>
        <a:off x="0" y="1376171"/>
        <a:ext cx="6630174" cy="1376171"/>
      </dsp:txXfrm>
    </dsp:sp>
    <dsp:sp modelId="{E6AE3D1C-B354-40FE-A02B-541DEDFEECDB}">
      <dsp:nvSpPr>
        <dsp:cNvPr id="0" name=""/>
        <dsp:cNvSpPr/>
      </dsp:nvSpPr>
      <dsp:spPr>
        <a:xfrm>
          <a:off x="0" y="2752343"/>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AC0C92-388A-486D-B37B-5FF1466D423D}">
      <dsp:nvSpPr>
        <dsp:cNvPr id="0" name=""/>
        <dsp:cNvSpPr/>
      </dsp:nvSpPr>
      <dsp:spPr>
        <a:xfrm>
          <a:off x="0" y="2752343"/>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Organizační řád pokrývá všechny oblasti</a:t>
          </a:r>
        </a:p>
        <a:p>
          <a:pPr marL="0" lvl="0" indent="0" algn="l" defTabSz="755650">
            <a:lnSpc>
              <a:spcPct val="90000"/>
            </a:lnSpc>
            <a:spcBef>
              <a:spcPct val="0"/>
            </a:spcBef>
            <a:spcAft>
              <a:spcPct val="35000"/>
            </a:spcAft>
            <a:buNone/>
          </a:pPr>
          <a:r>
            <a:rPr lang="cs-CZ" sz="1700" b="0" i="0" kern="1200" baseline="0"/>
            <a:t>Jsou vymezeny kvalifikace a požadavky na odbornost zaměstnanců</a:t>
          </a:r>
        </a:p>
        <a:p>
          <a:pPr marL="0" lvl="0" indent="0" algn="l" defTabSz="755650">
            <a:lnSpc>
              <a:spcPct val="90000"/>
            </a:lnSpc>
            <a:spcBef>
              <a:spcPct val="0"/>
            </a:spcBef>
            <a:spcAft>
              <a:spcPct val="35000"/>
            </a:spcAft>
            <a:buNone/>
          </a:pPr>
          <a:r>
            <a:rPr lang="cs-CZ" sz="1700" b="0" i="0" kern="1200" baseline="0"/>
            <a:t>Etické hodnoty, bezúhonnost, střet zájmů</a:t>
          </a:r>
        </a:p>
        <a:p>
          <a:pPr marL="0" lvl="0" indent="0" algn="l" defTabSz="755650">
            <a:lnSpc>
              <a:spcPct val="90000"/>
            </a:lnSpc>
            <a:spcBef>
              <a:spcPct val="0"/>
            </a:spcBef>
            <a:spcAft>
              <a:spcPct val="35000"/>
            </a:spcAft>
            <a:buNone/>
          </a:pPr>
          <a:r>
            <a:rPr lang="cs-CZ" sz="1700" kern="1200"/>
            <a:t>Prostředí, které reaguje včas na rizika</a:t>
          </a:r>
          <a:endParaRPr lang="en-US" sz="1700" kern="1200"/>
        </a:p>
      </dsp:txBody>
      <dsp:txXfrm>
        <a:off x="0" y="2752343"/>
        <a:ext cx="6630174" cy="1376171"/>
      </dsp:txXfrm>
    </dsp:sp>
    <dsp:sp modelId="{1F00973C-726E-479E-A2C0-36C937A460FB}">
      <dsp:nvSpPr>
        <dsp:cNvPr id="0" name=""/>
        <dsp:cNvSpPr/>
      </dsp:nvSpPr>
      <dsp:spPr>
        <a:xfrm>
          <a:off x="0" y="4128515"/>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79B43A-BC02-4C89-9252-023DEFC50C44}">
      <dsp:nvSpPr>
        <dsp:cNvPr id="0" name=""/>
        <dsp:cNvSpPr/>
      </dsp:nvSpPr>
      <dsp:spPr>
        <a:xfrm>
          <a:off x="0" y="4128515"/>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dirty="0"/>
            <a:t>Obsahuje dostatečný počet kontrolních pracovníků, aby mohly být realizovány potřebné kontrolní činnosti a existuje zastupitelnost mezi nimi. </a:t>
          </a:r>
          <a:endParaRPr lang="en-US" sz="1700" kern="1200" dirty="0"/>
        </a:p>
      </dsp:txBody>
      <dsp:txXfrm>
        <a:off x="0" y="4128515"/>
        <a:ext cx="6630174" cy="1376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ECCDB-7A73-4DB6-B1DA-0EC3E4C6476B}">
      <dsp:nvSpPr>
        <dsp:cNvPr id="0" name=""/>
        <dsp:cNvSpPr/>
      </dsp:nvSpPr>
      <dsp:spPr>
        <a:xfrm>
          <a:off x="2850052" y="685988"/>
          <a:ext cx="529335" cy="91440"/>
        </a:xfrm>
        <a:custGeom>
          <a:avLst/>
          <a:gdLst/>
          <a:ahLst/>
          <a:cxnLst/>
          <a:rect l="0" t="0" r="0" b="0"/>
          <a:pathLst>
            <a:path>
              <a:moveTo>
                <a:pt x="0" y="45720"/>
              </a:moveTo>
              <a:lnTo>
                <a:pt x="52933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728908"/>
        <a:ext cx="27996" cy="5599"/>
      </dsp:txXfrm>
    </dsp:sp>
    <dsp:sp modelId="{968B3963-12B9-4F47-A9DA-1383D72EE944}">
      <dsp:nvSpPr>
        <dsp:cNvPr id="0" name=""/>
        <dsp:cNvSpPr/>
      </dsp:nvSpPr>
      <dsp:spPr>
        <a:xfrm>
          <a:off x="417351" y="1358"/>
          <a:ext cx="2434500" cy="146070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Řízení rizik (personální zabezpečení, nastavení procesu, harmonogramu, směrnice…)</a:t>
          </a:r>
          <a:endParaRPr lang="en-US" sz="1700" kern="1200"/>
        </a:p>
      </dsp:txBody>
      <dsp:txXfrm>
        <a:off x="417351" y="1358"/>
        <a:ext cx="2434500" cy="1460700"/>
      </dsp:txXfrm>
    </dsp:sp>
    <dsp:sp modelId="{33261C16-76D5-43D1-938D-E8B1B28E450D}">
      <dsp:nvSpPr>
        <dsp:cNvPr id="0" name=""/>
        <dsp:cNvSpPr/>
      </dsp:nvSpPr>
      <dsp:spPr>
        <a:xfrm>
          <a:off x="1634602" y="1460258"/>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1689636"/>
              <a:satOff val="-4355"/>
              <a:lumOff val="-294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1722126"/>
        <a:ext cx="152316" cy="5599"/>
      </dsp:txXfrm>
    </dsp:sp>
    <dsp:sp modelId="{A382176D-6753-414D-98AE-97A1DAEEE473}">
      <dsp:nvSpPr>
        <dsp:cNvPr id="0" name=""/>
        <dsp:cNvSpPr/>
      </dsp:nvSpPr>
      <dsp:spPr>
        <a:xfrm>
          <a:off x="3411787" y="1358"/>
          <a:ext cx="2434500" cy="1460700"/>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Identifikace rizika (zjišťování)</a:t>
          </a:r>
          <a:endParaRPr lang="en-US" sz="1700" kern="1200"/>
        </a:p>
      </dsp:txBody>
      <dsp:txXfrm>
        <a:off x="3411787" y="1358"/>
        <a:ext cx="2434500" cy="1460700"/>
      </dsp:txXfrm>
    </dsp:sp>
    <dsp:sp modelId="{C43955A7-5459-4F5B-B590-19F586072E3A}">
      <dsp:nvSpPr>
        <dsp:cNvPr id="0" name=""/>
        <dsp:cNvSpPr/>
      </dsp:nvSpPr>
      <dsp:spPr>
        <a:xfrm>
          <a:off x="2850052" y="2706624"/>
          <a:ext cx="529335" cy="91440"/>
        </a:xfrm>
        <a:custGeom>
          <a:avLst/>
          <a:gdLst/>
          <a:ahLst/>
          <a:cxnLst/>
          <a:rect l="0" t="0" r="0" b="0"/>
          <a:pathLst>
            <a:path>
              <a:moveTo>
                <a:pt x="0" y="45720"/>
              </a:moveTo>
              <a:lnTo>
                <a:pt x="529335" y="45720"/>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2749544"/>
        <a:ext cx="27996" cy="5599"/>
      </dsp:txXfrm>
    </dsp:sp>
    <dsp:sp modelId="{1C046B63-0FB7-4D8E-89EA-A9188F12ECF0}">
      <dsp:nvSpPr>
        <dsp:cNvPr id="0" name=""/>
        <dsp:cNvSpPr/>
      </dsp:nvSpPr>
      <dsp:spPr>
        <a:xfrm>
          <a:off x="417351" y="2021993"/>
          <a:ext cx="2434500" cy="1460700"/>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Hodnocení rizik (pravděpodnost výskytu + významnost rizika) </a:t>
          </a:r>
          <a:endParaRPr lang="en-US" sz="1700" kern="1200"/>
        </a:p>
      </dsp:txBody>
      <dsp:txXfrm>
        <a:off x="417351" y="2021993"/>
        <a:ext cx="2434500" cy="1460700"/>
      </dsp:txXfrm>
    </dsp:sp>
    <dsp:sp modelId="{7DFBE971-F2AA-4247-AF93-B11085D8B653}">
      <dsp:nvSpPr>
        <dsp:cNvPr id="0" name=""/>
        <dsp:cNvSpPr/>
      </dsp:nvSpPr>
      <dsp:spPr>
        <a:xfrm>
          <a:off x="1634602" y="3480894"/>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5068907"/>
              <a:satOff val="-13064"/>
              <a:lumOff val="-88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3742762"/>
        <a:ext cx="152316" cy="5599"/>
      </dsp:txXfrm>
    </dsp:sp>
    <dsp:sp modelId="{6E39190A-C35D-45CE-9F59-3AE1DB6C6C20}">
      <dsp:nvSpPr>
        <dsp:cNvPr id="0" name=""/>
        <dsp:cNvSpPr/>
      </dsp:nvSpPr>
      <dsp:spPr>
        <a:xfrm>
          <a:off x="3411787" y="2021993"/>
          <a:ext cx="2434500" cy="1460700"/>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Reakce rizika (opatření ke zvládání rizika) </a:t>
          </a:r>
          <a:endParaRPr lang="en-US" sz="1700" kern="1200"/>
        </a:p>
      </dsp:txBody>
      <dsp:txXfrm>
        <a:off x="3411787" y="2021993"/>
        <a:ext cx="2434500" cy="1460700"/>
      </dsp:txXfrm>
    </dsp:sp>
    <dsp:sp modelId="{041DD992-A866-4734-8BBB-57E1A9B11C00}">
      <dsp:nvSpPr>
        <dsp:cNvPr id="0" name=""/>
        <dsp:cNvSpPr/>
      </dsp:nvSpPr>
      <dsp:spPr>
        <a:xfrm>
          <a:off x="2850052" y="4727259"/>
          <a:ext cx="529335" cy="91440"/>
        </a:xfrm>
        <a:custGeom>
          <a:avLst/>
          <a:gdLst/>
          <a:ahLst/>
          <a:cxnLst/>
          <a:rect l="0" t="0" r="0" b="0"/>
          <a:pathLst>
            <a:path>
              <a:moveTo>
                <a:pt x="0" y="45720"/>
              </a:moveTo>
              <a:lnTo>
                <a:pt x="529335"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4770179"/>
        <a:ext cx="27996" cy="5599"/>
      </dsp:txXfrm>
    </dsp:sp>
    <dsp:sp modelId="{AE5EC869-F955-4964-8B46-AC984431A0E7}">
      <dsp:nvSpPr>
        <dsp:cNvPr id="0" name=""/>
        <dsp:cNvSpPr/>
      </dsp:nvSpPr>
      <dsp:spPr>
        <a:xfrm>
          <a:off x="417351" y="4042629"/>
          <a:ext cx="2434500" cy="1460700"/>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Monitorování</a:t>
          </a:r>
          <a:endParaRPr lang="en-US" sz="1700" kern="1200"/>
        </a:p>
      </dsp:txBody>
      <dsp:txXfrm>
        <a:off x="417351" y="4042629"/>
        <a:ext cx="2434500" cy="1460700"/>
      </dsp:txXfrm>
    </dsp:sp>
    <dsp:sp modelId="{C203B13B-C175-4782-B22B-3E0059C75935}">
      <dsp:nvSpPr>
        <dsp:cNvPr id="0" name=""/>
        <dsp:cNvSpPr/>
      </dsp:nvSpPr>
      <dsp:spPr>
        <a:xfrm>
          <a:off x="3411787" y="4042629"/>
          <a:ext cx="2434500" cy="146070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Informování o rizicích, dokumentace, IT podpora</a:t>
          </a:r>
          <a:endParaRPr lang="en-US" sz="1700" kern="1200"/>
        </a:p>
      </dsp:txBody>
      <dsp:txXfrm>
        <a:off x="3411787" y="4042629"/>
        <a:ext cx="2434500" cy="14607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D54A9-D88F-4D2A-8569-653FDCCCF93F}">
      <dsp:nvSpPr>
        <dsp:cNvPr id="0" name=""/>
        <dsp:cNvSpPr/>
      </dsp:nvSpPr>
      <dsp:spPr>
        <a:xfrm>
          <a:off x="0" y="0"/>
          <a:ext cx="626364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012F56-A34E-4987-B121-864708E686CB}">
      <dsp:nvSpPr>
        <dsp:cNvPr id="0" name=""/>
        <dsp:cNvSpPr/>
      </dsp:nvSpPr>
      <dsp:spPr>
        <a:xfrm>
          <a:off x="0" y="0"/>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1" kern="1200" baseline="0" dirty="0"/>
            <a:t>Jedná se o schvalovací postupy, operační, revizní a hodnotící postupy (</a:t>
          </a:r>
          <a:r>
            <a:rPr lang="cs-CZ" sz="2100" b="0" i="1" kern="1200" baseline="0" dirty="0" err="1"/>
            <a:t>Měšťánková</a:t>
          </a:r>
          <a:r>
            <a:rPr lang="cs-CZ" sz="2100" b="0" i="1" kern="1200" baseline="0" dirty="0"/>
            <a:t>, 2013), a to ve všech třech fázích, tedy (předběžné, průběžné a následné vnitřní kontroly), a to jak po stránce formální, tak věcné.</a:t>
          </a:r>
          <a:r>
            <a:rPr lang="cs-CZ" sz="2100" b="0" i="0" kern="1200" baseline="0" dirty="0"/>
            <a:t> </a:t>
          </a:r>
          <a:endParaRPr lang="en-US" sz="2100" kern="1200" dirty="0"/>
        </a:p>
      </dsp:txBody>
      <dsp:txXfrm>
        <a:off x="0" y="0"/>
        <a:ext cx="6263640" cy="1376171"/>
      </dsp:txXfrm>
    </dsp:sp>
    <dsp:sp modelId="{76F9A48C-C54F-432F-AA82-1B8F4B65B6CC}">
      <dsp:nvSpPr>
        <dsp:cNvPr id="0" name=""/>
        <dsp:cNvSpPr/>
      </dsp:nvSpPr>
      <dsp:spPr>
        <a:xfrm>
          <a:off x="0" y="1376171"/>
          <a:ext cx="6263640" cy="0"/>
        </a:xfrm>
        <a:prstGeom prst="lin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F28DA2-59FB-4215-A752-DDA17FA1957E}">
      <dsp:nvSpPr>
        <dsp:cNvPr id="0" name=""/>
        <dsp:cNvSpPr/>
      </dsp:nvSpPr>
      <dsp:spPr>
        <a:xfrm>
          <a:off x="0" y="1376171"/>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0" kern="1200" baseline="0" dirty="0"/>
            <a:t>Postupy, pravidla a činnosti a nástroje pomáhají zajišťovat dosahování cílů a snižování rizik. </a:t>
          </a:r>
          <a:endParaRPr lang="en-US" sz="2100" kern="1200" dirty="0"/>
        </a:p>
      </dsp:txBody>
      <dsp:txXfrm>
        <a:off x="0" y="1376171"/>
        <a:ext cx="6263640" cy="1376171"/>
      </dsp:txXfrm>
    </dsp:sp>
    <dsp:sp modelId="{5344ED98-7E1E-44CC-8DB5-70640B8D6207}">
      <dsp:nvSpPr>
        <dsp:cNvPr id="0" name=""/>
        <dsp:cNvSpPr/>
      </dsp:nvSpPr>
      <dsp:spPr>
        <a:xfrm>
          <a:off x="0" y="2752343"/>
          <a:ext cx="6263640" cy="0"/>
        </a:xfrm>
        <a:prstGeom prst="lin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2F7D1-870D-4D10-A3BE-5819BFBB1D2D}">
      <dsp:nvSpPr>
        <dsp:cNvPr id="0" name=""/>
        <dsp:cNvSpPr/>
      </dsp:nvSpPr>
      <dsp:spPr>
        <a:xfrm>
          <a:off x="0" y="2752343"/>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0" kern="1200" baseline="0" dirty="0"/>
            <a:t>Strategické dokumenty, personální zabezpečení a jejich kompetence (pokryty všechny fáze finanční kontroly)</a:t>
          </a:r>
          <a:endParaRPr lang="en-US" sz="2100" kern="1200" dirty="0"/>
        </a:p>
      </dsp:txBody>
      <dsp:txXfrm>
        <a:off x="0" y="2752343"/>
        <a:ext cx="6263640" cy="1376171"/>
      </dsp:txXfrm>
    </dsp:sp>
    <dsp:sp modelId="{2F92EC03-A4B1-47DD-91C1-7E03763A570F}">
      <dsp:nvSpPr>
        <dsp:cNvPr id="0" name=""/>
        <dsp:cNvSpPr/>
      </dsp:nvSpPr>
      <dsp:spPr>
        <a:xfrm>
          <a:off x="0" y="4128515"/>
          <a:ext cx="626364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4B74A1-EAB8-4BFE-AF10-4E233182178B}">
      <dsp:nvSpPr>
        <dsp:cNvPr id="0" name=""/>
        <dsp:cNvSpPr/>
      </dsp:nvSpPr>
      <dsp:spPr>
        <a:xfrm>
          <a:off x="0" y="4128515"/>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en-US" sz="2100" kern="1200" dirty="0"/>
        </a:p>
      </dsp:txBody>
      <dsp:txXfrm>
        <a:off x="0" y="4128515"/>
        <a:ext cx="6263640" cy="13761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96AE3-F095-403B-AFDE-848FA93A2C73}">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76CB88-8785-43A4-A5EA-548AAD2927A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dirty="0"/>
            <a:t>Jak hodnotit nastavení VŘKS, jaké otázky pokládat v rámci jednotlivých komponent</a:t>
          </a:r>
          <a:endParaRPr lang="en-US" sz="3000" kern="1200" dirty="0"/>
        </a:p>
      </dsp:txBody>
      <dsp:txXfrm>
        <a:off x="0" y="0"/>
        <a:ext cx="10515600" cy="1087834"/>
      </dsp:txXfrm>
    </dsp:sp>
    <dsp:sp modelId="{1885D92C-DFD6-4E3B-A850-95B6AC9757B6}">
      <dsp:nvSpPr>
        <dsp:cNvPr id="0" name=""/>
        <dsp:cNvSpPr/>
      </dsp:nvSpPr>
      <dsp:spPr>
        <a:xfrm>
          <a:off x="0" y="108783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2BE19C-A5AC-4F65-9204-90EEC6C954E4}">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t>Jak by měl vypadat funkční VŘKS </a:t>
          </a:r>
          <a:endParaRPr lang="en-US" sz="3000" kern="1200"/>
        </a:p>
      </dsp:txBody>
      <dsp:txXfrm>
        <a:off x="0" y="1087834"/>
        <a:ext cx="10515600" cy="1087834"/>
      </dsp:txXfrm>
    </dsp:sp>
    <dsp:sp modelId="{8758B8C3-0705-4FD5-A67E-D9D66F985102}">
      <dsp:nvSpPr>
        <dsp:cNvPr id="0" name=""/>
        <dsp:cNvSpPr/>
      </dsp:nvSpPr>
      <dsp:spPr>
        <a:xfrm>
          <a:off x="0" y="217566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451404-FE03-49E6-A010-2D7426AF1830}">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t>Příklady dobré a špatné praxe</a:t>
          </a:r>
          <a:endParaRPr lang="en-US" sz="3000" kern="1200"/>
        </a:p>
      </dsp:txBody>
      <dsp:txXfrm>
        <a:off x="0" y="2175669"/>
        <a:ext cx="10515600" cy="1087834"/>
      </dsp:txXfrm>
    </dsp:sp>
    <dsp:sp modelId="{62CBFF89-D17F-4961-B3ED-AC2F037C5420}">
      <dsp:nvSpPr>
        <dsp:cNvPr id="0" name=""/>
        <dsp:cNvSpPr/>
      </dsp:nvSpPr>
      <dsp:spPr>
        <a:xfrm>
          <a:off x="0" y="326350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BAEFB-AF9A-497C-BF88-3D6C608E4AE1}">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hlinkClick xmlns:r="http://schemas.openxmlformats.org/officeDocument/2006/relationships" r:id="rId1"/>
            </a:rPr>
            <a:t>Posílení řízení a kontroly veřejných financí | Řízení a kontrola veřejných financí | Ministerstvo financí ČR (mfcr.cz)</a:t>
          </a:r>
          <a:endParaRPr lang="en-US" sz="3000" kern="1200"/>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436371B6-A8C2-B2A5-D735-E95F8CB30FF9}"/>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endParaRPr lang="cs-CZ"/>
          </a:p>
        </p:txBody>
      </p:sp>
      <p:sp>
        <p:nvSpPr>
          <p:cNvPr id="3" name="Zástupný symbol pro datum 2">
            <a:extLst>
              <a:ext uri="{FF2B5EF4-FFF2-40B4-BE49-F238E27FC236}">
                <a16:creationId xmlns:a16="http://schemas.microsoft.com/office/drawing/2014/main" id="{47848EF5-B179-14B5-3446-A82220E21EF4}"/>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fld id="{2DE04172-93B6-495F-89F9-0FFD6783B4BB}" type="datetime1">
              <a:rPr lang="cs-CZ"/>
              <a:pPr lvl="0"/>
              <a:t>12.10.2023</a:t>
            </a:fld>
            <a:endParaRPr lang="cs-CZ"/>
          </a:p>
        </p:txBody>
      </p:sp>
      <p:sp>
        <p:nvSpPr>
          <p:cNvPr id="4" name="Zástupný symbol pro obrázek snímku 3">
            <a:extLst>
              <a:ext uri="{FF2B5EF4-FFF2-40B4-BE49-F238E27FC236}">
                <a16:creationId xmlns:a16="http://schemas.microsoft.com/office/drawing/2014/main" id="{E6A57C20-9129-C6E3-D0C0-DB19D120B937}"/>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Zástupný symbol pro poznámky 4">
            <a:extLst>
              <a:ext uri="{FF2B5EF4-FFF2-40B4-BE49-F238E27FC236}">
                <a16:creationId xmlns:a16="http://schemas.microsoft.com/office/drawing/2014/main" id="{8714CC25-0196-65FA-DD50-70B0AB5C915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20A6197B-7B71-DFA3-92C4-CEFA96D2861F}"/>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endParaRPr lang="cs-CZ"/>
          </a:p>
        </p:txBody>
      </p:sp>
      <p:sp>
        <p:nvSpPr>
          <p:cNvPr id="7" name="Zástupný symbol pro číslo snímku 6">
            <a:extLst>
              <a:ext uri="{FF2B5EF4-FFF2-40B4-BE49-F238E27FC236}">
                <a16:creationId xmlns:a16="http://schemas.microsoft.com/office/drawing/2014/main" id="{8D8B2DFF-F6FB-6350-2000-0D3113D2321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fld id="{C42945A6-FB87-4006-8154-51DA498D380C}" type="slidenum">
              <a:t>‹#›</a:t>
            </a:fld>
            <a:endParaRPr lang="cs-CZ"/>
          </a:p>
        </p:txBody>
      </p:sp>
    </p:spTree>
    <p:extLst>
      <p:ext uri="{BB962C8B-B14F-4D97-AF65-F5344CB8AC3E}">
        <p14:creationId xmlns:p14="http://schemas.microsoft.com/office/powerpoint/2010/main" val="40607959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verejnospravnikontrola.cz/informace/"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verejnospravnikontrola.cz/dokumenty/" TargetMode="External"/><Relationship Id="rId5" Type="http://schemas.openxmlformats.org/officeDocument/2006/relationships/hyperlink" Target="http://verejnospravnikontrola.cz/legislativa-k-verejnospravni-kontrole/" TargetMode="External"/><Relationship Id="rId4" Type="http://schemas.openxmlformats.org/officeDocument/2006/relationships/hyperlink" Target="http://verejnospravnikontrola.cz/kontrolni-proce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fcr.cz/assets/cs/media/Metodika_2021-02-01_MP-CHJ-17-prirucka-Audit.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1BD2EC6B-F39B-E181-9E42-93AFDFE14206}"/>
              </a:ext>
            </a:extLst>
          </p:cNvPr>
          <p:cNvSpPr>
            <a:spLocks noGrp="1" noRot="1" noChangeAspect="1"/>
          </p:cNvSpPr>
          <p:nvPr>
            <p:ph type="sldImg"/>
          </p:nvPr>
        </p:nvSpPr>
        <p:spPr>
          <a:xfrm>
            <a:off x="685800" y="1143000"/>
            <a:ext cx="5486400" cy="3086100"/>
          </a:xfrm>
        </p:spPr>
      </p:sp>
      <p:sp>
        <p:nvSpPr>
          <p:cNvPr id="3" name="Zástupný symbol pro poznámky 2">
            <a:extLst>
              <a:ext uri="{FF2B5EF4-FFF2-40B4-BE49-F238E27FC236}">
                <a16:creationId xmlns:a16="http://schemas.microsoft.com/office/drawing/2014/main" id="{6690EBB9-8C50-FC3B-EE85-EB98BC68AED7}"/>
              </a:ext>
            </a:extLst>
          </p:cNvPr>
          <p:cNvSpPr txBox="1">
            <a:spLocks noGrp="1"/>
          </p:cNvSpPr>
          <p:nvPr>
            <p:ph type="body" sz="quarter" idx="1"/>
          </p:nvPr>
        </p:nvSpPr>
        <p:spPr/>
        <p:txBody>
          <a:bodyPr/>
          <a:lstStyle/>
          <a:p>
            <a:pPr lvl="0"/>
            <a:br>
              <a:rPr lang="cs-CZ" dirty="0"/>
            </a:br>
            <a:r>
              <a:rPr lang="cs-CZ" dirty="0">
                <a:solidFill>
                  <a:srgbClr val="555555"/>
                </a:solidFill>
                <a:latin typeface="Open Sans" pitchFamily="34"/>
              </a:rPr>
              <a:t>Veřejnosprávní kontrolu vykonávají Ministerstvo financí, správci kapitol veřejného rozpočtu a územní samosprávné celky u podřízených organizací a také u žadatelů a příjemců veřejné finanční podpory.</a:t>
            </a:r>
          </a:p>
          <a:p>
            <a:pPr lvl="0"/>
            <a:r>
              <a:rPr lang="cs-CZ" dirty="0">
                <a:solidFill>
                  <a:srgbClr val="555555"/>
                </a:solidFill>
                <a:latin typeface="Open Sans" pitchFamily="34"/>
              </a:rPr>
              <a:t>Předmětem veřejnosprávní kontroly je </a:t>
            </a:r>
            <a:r>
              <a:rPr lang="cs-CZ" b="1" dirty="0">
                <a:solidFill>
                  <a:srgbClr val="555555"/>
                </a:solidFill>
                <a:latin typeface="Open Sans" pitchFamily="34"/>
              </a:rPr>
              <a:t>kontrola skutečností, které jsou rozhodující pro hospodaření s veřejnými prostředky</a:t>
            </a:r>
            <a:r>
              <a:rPr lang="cs-CZ" dirty="0">
                <a:solidFill>
                  <a:srgbClr val="555555"/>
                </a:solidFill>
                <a:latin typeface="Open Sans" pitchFamily="34"/>
              </a:rPr>
              <a:t>, zejména při vynakládání veřejných výdajů včetně veřejné finanční podpory u žadatelů a příjemců veřejné finanční podpory. Do systému veřejnosprávní kontroly spadá i výkon auditu podle přímo použitelných předpisů Evropské unie v odpovědnosti Auditního orgánu.</a:t>
            </a:r>
          </a:p>
          <a:p>
            <a:pPr lvl="0"/>
            <a:r>
              <a:rPr lang="cs-CZ" dirty="0">
                <a:solidFill>
                  <a:srgbClr val="555555"/>
                </a:solidFill>
                <a:latin typeface="Open Sans" pitchFamily="34"/>
              </a:rPr>
              <a:t>Ministerstvo financí je ústředním správním úřadem pro finanční kontrolu. Metodicky řídí a koordinuje výkon finanční kontroly ve veřejné správě</a:t>
            </a:r>
          </a:p>
          <a:p>
            <a:pPr lvl="0"/>
            <a:r>
              <a:rPr lang="cs-CZ" dirty="0">
                <a:solidFill>
                  <a:srgbClr val="555555"/>
                </a:solidFill>
                <a:latin typeface="Open Sans" pitchFamily="34"/>
              </a:rPr>
              <a:t>Podle zákona č. 250/2000 Sb., o rozpočtových pravidlech územních rozpočtů, ve znění pozdějších předpisů, ÚSC a dobrovolné svazky obcí vykonávají kontrolu svého hospodaření podle zvláštního právního předpisu upravujícího finanční kontrolu ve veřejné správě a kontrolu hospodaření jimi zřízených nebo založených právnických osob po celý rozpočtový rok. V případě prostředků poskytovaných v režimu zákona č. 250/2000 Sb., o rozpočtových pravidlech územních rozpočtů, ve znění pozdějších předpisů, posuzování porušení rozpočtové kázně přísluší orgánům územních samosprávných celků, resp. regionálních rad.</a:t>
            </a:r>
          </a:p>
          <a:p>
            <a:pPr lvl="0"/>
            <a:r>
              <a:rPr lang="cs-CZ" dirty="0">
                <a:hlinkClick r:id="rId3"/>
              </a:rPr>
              <a:t>Aktuální informace – VEŘEJNOSPRÁVNÍ KONTROLA (verejnospravnikontrola.cz)</a:t>
            </a:r>
            <a:endParaRPr lang="cs-CZ" dirty="0"/>
          </a:p>
          <a:p>
            <a:pPr lvl="0"/>
            <a:r>
              <a:rPr lang="cs-CZ" dirty="0">
                <a:hlinkClick r:id="rId4"/>
              </a:rPr>
              <a:t>Kontrolní proces – VEŘEJNOSPRÁVNÍ KONTROLA (verejnospravnikontrola.cz)</a:t>
            </a:r>
            <a:endParaRPr lang="cs-CZ" dirty="0"/>
          </a:p>
          <a:p>
            <a:pPr lvl="0"/>
            <a:r>
              <a:rPr lang="cs-CZ" dirty="0">
                <a:hlinkClick r:id="rId5"/>
              </a:rPr>
              <a:t>Legislativa k veřejnosprávní kontrole – VEŘEJNOSPRÁVNÍ KONTROLA (verejnospravnikontrola.cz)</a:t>
            </a:r>
            <a:endParaRPr lang="cs-CZ" dirty="0"/>
          </a:p>
          <a:p>
            <a:pPr lvl="0"/>
            <a:r>
              <a:rPr lang="cs-CZ" dirty="0">
                <a:hlinkClick r:id="rId6"/>
              </a:rPr>
              <a:t>Dokumenty ke kontrolní činnosti – VEŘEJNOSPRÁVNÍ KONTROLA (verejnospravnikontrola.cz)</a:t>
            </a:r>
            <a:endParaRPr lang="cs-CZ" dirty="0"/>
          </a:p>
          <a:p>
            <a:pPr lvl="0"/>
            <a:endParaRPr lang="cs-CZ" dirty="0">
              <a:solidFill>
                <a:srgbClr val="555555"/>
              </a:solidFill>
              <a:latin typeface="Open Sans" pitchFamily="34"/>
            </a:endParaRPr>
          </a:p>
          <a:p>
            <a:pPr lvl="0"/>
            <a:endParaRPr lang="cs-CZ" dirty="0"/>
          </a:p>
        </p:txBody>
      </p:sp>
      <p:sp>
        <p:nvSpPr>
          <p:cNvPr id="4" name="Zástupný symbol pro číslo snímku 3">
            <a:extLst>
              <a:ext uri="{FF2B5EF4-FFF2-40B4-BE49-F238E27FC236}">
                <a16:creationId xmlns:a16="http://schemas.microsoft.com/office/drawing/2014/main" id="{E2D2F4A9-774F-A6D8-0CA9-014BD175D202}"/>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5FC7B33-4EB1-4A24-A8BB-D59623C22AE4}" type="slidenum">
              <a:t>5</a:t>
            </a:fld>
            <a:endParaRPr lang="cs-CZ"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09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r>
              <a:rPr lang="cs-CZ" dirty="0"/>
              <a:t>Řídící kontrola  je definována jako finanční kontrola zajišťovaná odpovědnými vedoucími zaměstnanci jako součást vnitřního řízení orgánu veřejné správy při přípravě operací před jejich schválením, při průběžném sledování uskutečňovaných operací až do jejich konečného vypořádání a vyúčtování, a následném prověření vybraných operací v rámci hodnocení dosažených výsledků a správnosti hospodaření (Centrální harmonizační jednotka, </a:t>
            </a:r>
            <a:r>
              <a:rPr lang="cs-CZ" dirty="0">
                <a:hlinkClick r:id="rId3"/>
              </a:rPr>
              <a:t>Metodika_2021-02-01_MP-CHJ-17-prirucka-Audit.pdf (mfcr.cz)</a:t>
            </a:r>
            <a:r>
              <a:rPr lang="cs-CZ" dirty="0"/>
              <a:t>)</a:t>
            </a:r>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7</a:t>
            </a:fld>
            <a:endParaRPr lang="cs-CZ"/>
          </a:p>
        </p:txBody>
      </p:sp>
    </p:spTree>
    <p:extLst>
      <p:ext uri="{BB962C8B-B14F-4D97-AF65-F5344CB8AC3E}">
        <p14:creationId xmlns:p14="http://schemas.microsoft.com/office/powerpoint/2010/main" val="1256854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E387EE0-5701-E36E-246D-338598302133}"/>
              </a:ext>
            </a:extLst>
          </p:cNvPr>
          <p:cNvSpPr>
            <a:spLocks noGrp="1" noRot="1" noChangeAspect="1"/>
          </p:cNvSpPr>
          <p:nvPr>
            <p:ph type="sldImg"/>
          </p:nvPr>
        </p:nvSpPr>
        <p:spPr>
          <a:xfrm>
            <a:off x="381000" y="685800"/>
            <a:ext cx="6096000" cy="3429000"/>
          </a:xfrm>
        </p:spPr>
      </p:sp>
      <p:sp>
        <p:nvSpPr>
          <p:cNvPr id="3" name="Zástupný symbol pro poznámky 2">
            <a:extLst>
              <a:ext uri="{FF2B5EF4-FFF2-40B4-BE49-F238E27FC236}">
                <a16:creationId xmlns:a16="http://schemas.microsoft.com/office/drawing/2014/main" id="{B3703116-413E-8BB9-50C4-2640AA2EE225}"/>
              </a:ext>
            </a:extLst>
          </p:cNvPr>
          <p:cNvSpPr txBox="1">
            <a:spLocks noGrp="1"/>
          </p:cNvSpPr>
          <p:nvPr>
            <p:ph type="body" sz="quarter" idx="1"/>
          </p:nvPr>
        </p:nvSpPr>
        <p:spPr/>
        <p:txBody>
          <a:bodyPr/>
          <a:lstStyle/>
          <a:p>
            <a:endParaRPr lang="cs-CZ"/>
          </a:p>
        </p:txBody>
      </p:sp>
      <p:sp>
        <p:nvSpPr>
          <p:cNvPr id="4" name="Zástupný symbol pro číslo snímku 3">
            <a:extLst>
              <a:ext uri="{FF2B5EF4-FFF2-40B4-BE49-F238E27FC236}">
                <a16:creationId xmlns:a16="http://schemas.microsoft.com/office/drawing/2014/main" id="{29404D3E-22B1-BCBA-4BE3-0822B6B9A7C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EC50E9-C4E0-4FE4-925C-62CCCFE94470}" type="slidenum">
              <a:t>11</a:t>
            </a:fld>
            <a:endParaRPr lang="cs-CZ"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13</a:t>
            </a:fld>
            <a:endParaRPr lang="cs-CZ"/>
          </a:p>
        </p:txBody>
      </p:sp>
    </p:spTree>
    <p:extLst>
      <p:ext uri="{BB962C8B-B14F-4D97-AF65-F5344CB8AC3E}">
        <p14:creationId xmlns:p14="http://schemas.microsoft.com/office/powerpoint/2010/main" val="335666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15</a:t>
            </a:fld>
            <a:endParaRPr lang="cs-CZ"/>
          </a:p>
        </p:txBody>
      </p:sp>
    </p:spTree>
    <p:extLst>
      <p:ext uri="{BB962C8B-B14F-4D97-AF65-F5344CB8AC3E}">
        <p14:creationId xmlns:p14="http://schemas.microsoft.com/office/powerpoint/2010/main" val="53677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27</a:t>
            </a:fld>
            <a:endParaRPr lang="cs-CZ"/>
          </a:p>
        </p:txBody>
      </p:sp>
    </p:spTree>
    <p:extLst>
      <p:ext uri="{BB962C8B-B14F-4D97-AF65-F5344CB8AC3E}">
        <p14:creationId xmlns:p14="http://schemas.microsoft.com/office/powerpoint/2010/main" val="1941705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32</a:t>
            </a:fld>
            <a:endParaRPr lang="cs-CZ"/>
          </a:p>
        </p:txBody>
      </p:sp>
    </p:spTree>
    <p:extLst>
      <p:ext uri="{BB962C8B-B14F-4D97-AF65-F5344CB8AC3E}">
        <p14:creationId xmlns:p14="http://schemas.microsoft.com/office/powerpoint/2010/main" val="47302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C5E716-7270-8DE3-2D48-B0C07888C7A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cs-CZ"/>
              <a:t>Kliknutím lze upravit styl.</a:t>
            </a:r>
          </a:p>
        </p:txBody>
      </p:sp>
      <p:sp>
        <p:nvSpPr>
          <p:cNvPr id="3" name="Podnadpis 2">
            <a:extLst>
              <a:ext uri="{FF2B5EF4-FFF2-40B4-BE49-F238E27FC236}">
                <a16:creationId xmlns:a16="http://schemas.microsoft.com/office/drawing/2014/main" id="{6519FA18-BADF-E5E2-42BD-50C677243B98}"/>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cs-CZ"/>
              <a:t>Kliknutím můžete upravit styl předlohy.</a:t>
            </a:r>
          </a:p>
        </p:txBody>
      </p:sp>
      <p:sp>
        <p:nvSpPr>
          <p:cNvPr id="4" name="Zástupný symbol pro datum 3">
            <a:extLst>
              <a:ext uri="{FF2B5EF4-FFF2-40B4-BE49-F238E27FC236}">
                <a16:creationId xmlns:a16="http://schemas.microsoft.com/office/drawing/2014/main" id="{CC651677-1FD5-580E-B3BE-521CBA397F3A}"/>
              </a:ext>
            </a:extLst>
          </p:cNvPr>
          <p:cNvSpPr txBox="1">
            <a:spLocks noGrp="1"/>
          </p:cNvSpPr>
          <p:nvPr>
            <p:ph type="dt" sz="half" idx="7"/>
          </p:nvPr>
        </p:nvSpPr>
        <p:spPr/>
        <p:txBody>
          <a:bodyPr/>
          <a:lstStyle>
            <a:lvl1pPr>
              <a:defRPr/>
            </a:lvl1pPr>
          </a:lstStyle>
          <a:p>
            <a:pPr lvl="0"/>
            <a:fld id="{3D08D6A3-D4BA-451E-BD73-801EC6FD69AF}" type="datetime1">
              <a:rPr lang="cs-CZ"/>
              <a:pPr lvl="0"/>
              <a:t>12.10.2023</a:t>
            </a:fld>
            <a:endParaRPr lang="cs-CZ"/>
          </a:p>
        </p:txBody>
      </p:sp>
      <p:sp>
        <p:nvSpPr>
          <p:cNvPr id="5" name="Zástupný symbol pro zápatí 4">
            <a:extLst>
              <a:ext uri="{FF2B5EF4-FFF2-40B4-BE49-F238E27FC236}">
                <a16:creationId xmlns:a16="http://schemas.microsoft.com/office/drawing/2014/main" id="{3CFD7A81-AAC3-E7BE-91CF-DE6AC8A2673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A0CA1F60-9C0A-185E-2213-A39488E36EA5}"/>
              </a:ext>
            </a:extLst>
          </p:cNvPr>
          <p:cNvSpPr txBox="1">
            <a:spLocks noGrp="1"/>
          </p:cNvSpPr>
          <p:nvPr>
            <p:ph type="sldNum" sz="quarter" idx="8"/>
          </p:nvPr>
        </p:nvSpPr>
        <p:spPr/>
        <p:txBody>
          <a:bodyPr/>
          <a:lstStyle>
            <a:lvl1pPr>
              <a:defRPr/>
            </a:lvl1pPr>
          </a:lstStyle>
          <a:p>
            <a:pPr lvl="0"/>
            <a:fld id="{5E69EE07-2AEA-457B-88E9-0B531200805F}" type="slidenum">
              <a:t>‹#›</a:t>
            </a:fld>
            <a:endParaRPr lang="cs-CZ"/>
          </a:p>
        </p:txBody>
      </p:sp>
    </p:spTree>
    <p:extLst>
      <p:ext uri="{BB962C8B-B14F-4D97-AF65-F5344CB8AC3E}">
        <p14:creationId xmlns:p14="http://schemas.microsoft.com/office/powerpoint/2010/main" val="19894229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D217D9-801E-012D-3226-2F67A685E24C}"/>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DFAFD226-7A9D-DF8D-07CC-B77464583312}"/>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CF0E0F-8606-D091-4571-62B748386DB9}"/>
              </a:ext>
            </a:extLst>
          </p:cNvPr>
          <p:cNvSpPr txBox="1">
            <a:spLocks noGrp="1"/>
          </p:cNvSpPr>
          <p:nvPr>
            <p:ph type="dt" sz="half" idx="7"/>
          </p:nvPr>
        </p:nvSpPr>
        <p:spPr/>
        <p:txBody>
          <a:bodyPr/>
          <a:lstStyle>
            <a:lvl1pPr>
              <a:defRPr/>
            </a:lvl1pPr>
          </a:lstStyle>
          <a:p>
            <a:pPr lvl="0"/>
            <a:fld id="{D3FB5C4A-2201-4BB7-91B0-1983857537FA}" type="datetime1">
              <a:rPr lang="cs-CZ"/>
              <a:pPr lvl="0"/>
              <a:t>12.10.2023</a:t>
            </a:fld>
            <a:endParaRPr lang="cs-CZ"/>
          </a:p>
        </p:txBody>
      </p:sp>
      <p:sp>
        <p:nvSpPr>
          <p:cNvPr id="5" name="Zástupný symbol pro zápatí 4">
            <a:extLst>
              <a:ext uri="{FF2B5EF4-FFF2-40B4-BE49-F238E27FC236}">
                <a16:creationId xmlns:a16="http://schemas.microsoft.com/office/drawing/2014/main" id="{C0DE4C05-CD76-B3B5-1552-78CC7046C311}"/>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02428B2E-AF7A-E9BD-C25B-532E952CFE67}"/>
              </a:ext>
            </a:extLst>
          </p:cNvPr>
          <p:cNvSpPr txBox="1">
            <a:spLocks noGrp="1"/>
          </p:cNvSpPr>
          <p:nvPr>
            <p:ph type="sldNum" sz="quarter" idx="8"/>
          </p:nvPr>
        </p:nvSpPr>
        <p:spPr/>
        <p:txBody>
          <a:bodyPr/>
          <a:lstStyle>
            <a:lvl1pPr>
              <a:defRPr/>
            </a:lvl1pPr>
          </a:lstStyle>
          <a:p>
            <a:pPr lvl="0"/>
            <a:fld id="{C0B5386C-82B0-4084-9BA8-6D9D6B507E16}" type="slidenum">
              <a:t>‹#›</a:t>
            </a:fld>
            <a:endParaRPr lang="cs-CZ"/>
          </a:p>
        </p:txBody>
      </p:sp>
    </p:spTree>
    <p:extLst>
      <p:ext uri="{BB962C8B-B14F-4D97-AF65-F5344CB8AC3E}">
        <p14:creationId xmlns:p14="http://schemas.microsoft.com/office/powerpoint/2010/main" val="55849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AEF5E0A-6E4E-33A2-F786-5113E223A32D}"/>
              </a:ext>
            </a:extLst>
          </p:cNvPr>
          <p:cNvSpPr txBox="1">
            <a:spLocks noGrp="1"/>
          </p:cNvSpPr>
          <p:nvPr>
            <p:ph type="title" orient="vert"/>
          </p:nvPr>
        </p:nvSpPr>
        <p:spPr>
          <a:xfrm>
            <a:off x="8724903" y="365129"/>
            <a:ext cx="2628899" cy="5811834"/>
          </a:xfrm>
        </p:spPr>
        <p:txBody>
          <a:bodyPr vert="eaVert"/>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482DA6C6-A79A-E881-AE3C-D60926BD6DC6}"/>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42F834-D401-A6BA-58BF-A97EFA60B4DD}"/>
              </a:ext>
            </a:extLst>
          </p:cNvPr>
          <p:cNvSpPr txBox="1">
            <a:spLocks noGrp="1"/>
          </p:cNvSpPr>
          <p:nvPr>
            <p:ph type="dt" sz="half" idx="7"/>
          </p:nvPr>
        </p:nvSpPr>
        <p:spPr/>
        <p:txBody>
          <a:bodyPr/>
          <a:lstStyle>
            <a:lvl1pPr>
              <a:defRPr/>
            </a:lvl1pPr>
          </a:lstStyle>
          <a:p>
            <a:pPr lvl="0"/>
            <a:fld id="{F06FDDE0-E5D0-4955-A3A2-DB7C5E1904C1}" type="datetime1">
              <a:rPr lang="cs-CZ"/>
              <a:pPr lvl="0"/>
              <a:t>12.10.2023</a:t>
            </a:fld>
            <a:endParaRPr lang="cs-CZ"/>
          </a:p>
        </p:txBody>
      </p:sp>
      <p:sp>
        <p:nvSpPr>
          <p:cNvPr id="5" name="Zástupný symbol pro zápatí 4">
            <a:extLst>
              <a:ext uri="{FF2B5EF4-FFF2-40B4-BE49-F238E27FC236}">
                <a16:creationId xmlns:a16="http://schemas.microsoft.com/office/drawing/2014/main" id="{96D9E0D8-63BA-6518-F7EF-94E0D9052F4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4E6C90C8-0D2C-17F0-7FC8-D18F5AE6F176}"/>
              </a:ext>
            </a:extLst>
          </p:cNvPr>
          <p:cNvSpPr txBox="1">
            <a:spLocks noGrp="1"/>
          </p:cNvSpPr>
          <p:nvPr>
            <p:ph type="sldNum" sz="quarter" idx="8"/>
          </p:nvPr>
        </p:nvSpPr>
        <p:spPr/>
        <p:txBody>
          <a:bodyPr/>
          <a:lstStyle>
            <a:lvl1pPr>
              <a:defRPr/>
            </a:lvl1pPr>
          </a:lstStyle>
          <a:p>
            <a:pPr lvl="0"/>
            <a:fld id="{EF78A12E-E081-4DA1-9DB5-7D2901884FD9}" type="slidenum">
              <a:t>‹#›</a:t>
            </a:fld>
            <a:endParaRPr lang="cs-CZ"/>
          </a:p>
        </p:txBody>
      </p:sp>
    </p:spTree>
    <p:extLst>
      <p:ext uri="{BB962C8B-B14F-4D97-AF65-F5344CB8AC3E}">
        <p14:creationId xmlns:p14="http://schemas.microsoft.com/office/powerpoint/2010/main" val="128856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94C596-43AA-2C2C-4CC4-15F213FD4C01}"/>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A7202057-6834-4545-CA35-EF2B39F64F2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E22C00-FE4D-BE26-83F1-8FA640CDAA5F}"/>
              </a:ext>
            </a:extLst>
          </p:cNvPr>
          <p:cNvSpPr txBox="1">
            <a:spLocks noGrp="1"/>
          </p:cNvSpPr>
          <p:nvPr>
            <p:ph type="dt" sz="half" idx="7"/>
          </p:nvPr>
        </p:nvSpPr>
        <p:spPr/>
        <p:txBody>
          <a:bodyPr/>
          <a:lstStyle>
            <a:lvl1pPr>
              <a:defRPr/>
            </a:lvl1pPr>
          </a:lstStyle>
          <a:p>
            <a:pPr lvl="0"/>
            <a:fld id="{556276AC-EBA4-451B-A600-2066069E89F1}" type="datetime1">
              <a:rPr lang="cs-CZ"/>
              <a:pPr lvl="0"/>
              <a:t>12.10.2023</a:t>
            </a:fld>
            <a:endParaRPr lang="cs-CZ"/>
          </a:p>
        </p:txBody>
      </p:sp>
      <p:sp>
        <p:nvSpPr>
          <p:cNvPr id="5" name="Zástupný symbol pro zápatí 4">
            <a:extLst>
              <a:ext uri="{FF2B5EF4-FFF2-40B4-BE49-F238E27FC236}">
                <a16:creationId xmlns:a16="http://schemas.microsoft.com/office/drawing/2014/main" id="{183298CD-AAE8-049F-A2FA-9EC0590214EB}"/>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76D8F745-642F-92F3-D1D7-E945DE522D95}"/>
              </a:ext>
            </a:extLst>
          </p:cNvPr>
          <p:cNvSpPr txBox="1">
            <a:spLocks noGrp="1"/>
          </p:cNvSpPr>
          <p:nvPr>
            <p:ph type="sldNum" sz="quarter" idx="8"/>
          </p:nvPr>
        </p:nvSpPr>
        <p:spPr/>
        <p:txBody>
          <a:bodyPr/>
          <a:lstStyle>
            <a:lvl1pPr>
              <a:defRPr/>
            </a:lvl1pPr>
          </a:lstStyle>
          <a:p>
            <a:pPr lvl="0"/>
            <a:fld id="{34BC23CA-468F-46A5-9DE0-1439E45442DE}" type="slidenum">
              <a:t>‹#›</a:t>
            </a:fld>
            <a:endParaRPr lang="cs-CZ"/>
          </a:p>
        </p:txBody>
      </p:sp>
    </p:spTree>
    <p:extLst>
      <p:ext uri="{BB962C8B-B14F-4D97-AF65-F5344CB8AC3E}">
        <p14:creationId xmlns:p14="http://schemas.microsoft.com/office/powerpoint/2010/main" val="22058837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59D8D8-2EF3-96B6-0C27-EDEDE4B2EA66}"/>
              </a:ext>
            </a:extLst>
          </p:cNvPr>
          <p:cNvSpPr txBox="1">
            <a:spLocks noGrp="1"/>
          </p:cNvSpPr>
          <p:nvPr>
            <p:ph type="title"/>
          </p:nvPr>
        </p:nvSpPr>
        <p:spPr>
          <a:xfrm>
            <a:off x="831847" y="1709735"/>
            <a:ext cx="10515600" cy="2852735"/>
          </a:xfrm>
        </p:spPr>
        <p:txBody>
          <a:bodyPr anchor="b"/>
          <a:lstStyle>
            <a:lvl1pPr>
              <a:defRPr sz="6000"/>
            </a:lvl1pPr>
          </a:lstStyle>
          <a:p>
            <a:pPr lvl="0"/>
            <a:r>
              <a:rPr lang="cs-CZ"/>
              <a:t>Kliknutím lze upravit styl.</a:t>
            </a:r>
          </a:p>
        </p:txBody>
      </p:sp>
      <p:sp>
        <p:nvSpPr>
          <p:cNvPr id="3" name="Zástupný text 2">
            <a:extLst>
              <a:ext uri="{FF2B5EF4-FFF2-40B4-BE49-F238E27FC236}">
                <a16:creationId xmlns:a16="http://schemas.microsoft.com/office/drawing/2014/main" id="{3EB71C2D-E45A-6668-780E-811176BA66F8}"/>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AF2BFAD-3B81-4F96-9593-5EF21023910A}"/>
              </a:ext>
            </a:extLst>
          </p:cNvPr>
          <p:cNvSpPr txBox="1">
            <a:spLocks noGrp="1"/>
          </p:cNvSpPr>
          <p:nvPr>
            <p:ph type="dt" sz="half" idx="7"/>
          </p:nvPr>
        </p:nvSpPr>
        <p:spPr/>
        <p:txBody>
          <a:bodyPr/>
          <a:lstStyle>
            <a:lvl1pPr>
              <a:defRPr/>
            </a:lvl1pPr>
          </a:lstStyle>
          <a:p>
            <a:pPr lvl="0"/>
            <a:fld id="{4A547B9B-0CB3-478B-9705-80182F16782D}" type="datetime1">
              <a:rPr lang="cs-CZ"/>
              <a:pPr lvl="0"/>
              <a:t>12.10.2023</a:t>
            </a:fld>
            <a:endParaRPr lang="cs-CZ"/>
          </a:p>
        </p:txBody>
      </p:sp>
      <p:sp>
        <p:nvSpPr>
          <p:cNvPr id="5" name="Zástupný symbol pro zápatí 4">
            <a:extLst>
              <a:ext uri="{FF2B5EF4-FFF2-40B4-BE49-F238E27FC236}">
                <a16:creationId xmlns:a16="http://schemas.microsoft.com/office/drawing/2014/main" id="{E70FA1F1-9B65-9D72-CE9F-43D927FD3D42}"/>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ABF0350E-337B-DD2F-F2EA-E6889A51F5EC}"/>
              </a:ext>
            </a:extLst>
          </p:cNvPr>
          <p:cNvSpPr txBox="1">
            <a:spLocks noGrp="1"/>
          </p:cNvSpPr>
          <p:nvPr>
            <p:ph type="sldNum" sz="quarter" idx="8"/>
          </p:nvPr>
        </p:nvSpPr>
        <p:spPr/>
        <p:txBody>
          <a:bodyPr/>
          <a:lstStyle>
            <a:lvl1pPr>
              <a:defRPr/>
            </a:lvl1pPr>
          </a:lstStyle>
          <a:p>
            <a:pPr lvl="0"/>
            <a:fld id="{BDE6D147-690F-47E5-897F-0C4840ECA097}" type="slidenum">
              <a:t>‹#›</a:t>
            </a:fld>
            <a:endParaRPr lang="cs-CZ"/>
          </a:p>
        </p:txBody>
      </p:sp>
    </p:spTree>
    <p:extLst>
      <p:ext uri="{BB962C8B-B14F-4D97-AF65-F5344CB8AC3E}">
        <p14:creationId xmlns:p14="http://schemas.microsoft.com/office/powerpoint/2010/main" val="193473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7C6453-056A-75B0-7E63-5A0B41A2EC3A}"/>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3595B5D4-667A-6375-71C7-C6032761FAAD}"/>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618809A-7FF0-9ED4-F1B3-95BE6214769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BE50B50-8EBE-9A4B-1A63-0A420EEE02D7}"/>
              </a:ext>
            </a:extLst>
          </p:cNvPr>
          <p:cNvSpPr txBox="1">
            <a:spLocks noGrp="1"/>
          </p:cNvSpPr>
          <p:nvPr>
            <p:ph type="dt" sz="half" idx="7"/>
          </p:nvPr>
        </p:nvSpPr>
        <p:spPr/>
        <p:txBody>
          <a:bodyPr/>
          <a:lstStyle>
            <a:lvl1pPr>
              <a:defRPr/>
            </a:lvl1pPr>
          </a:lstStyle>
          <a:p>
            <a:pPr lvl="0"/>
            <a:fld id="{AF22CBA1-9A17-4322-9DA1-683BF1A2844B}" type="datetime1">
              <a:rPr lang="cs-CZ"/>
              <a:pPr lvl="0"/>
              <a:t>12.10.2023</a:t>
            </a:fld>
            <a:endParaRPr lang="cs-CZ"/>
          </a:p>
        </p:txBody>
      </p:sp>
      <p:sp>
        <p:nvSpPr>
          <p:cNvPr id="6" name="Zástupný symbol pro zápatí 5">
            <a:extLst>
              <a:ext uri="{FF2B5EF4-FFF2-40B4-BE49-F238E27FC236}">
                <a16:creationId xmlns:a16="http://schemas.microsoft.com/office/drawing/2014/main" id="{FD4CEDA6-3642-D6CF-586F-4D2A79575A02}"/>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4872D041-520C-EE58-5698-2D799902970F}"/>
              </a:ext>
            </a:extLst>
          </p:cNvPr>
          <p:cNvSpPr txBox="1">
            <a:spLocks noGrp="1"/>
          </p:cNvSpPr>
          <p:nvPr>
            <p:ph type="sldNum" sz="quarter" idx="8"/>
          </p:nvPr>
        </p:nvSpPr>
        <p:spPr/>
        <p:txBody>
          <a:bodyPr/>
          <a:lstStyle>
            <a:lvl1pPr>
              <a:defRPr/>
            </a:lvl1pPr>
          </a:lstStyle>
          <a:p>
            <a:pPr lvl="0"/>
            <a:fld id="{E99DDFF1-C46C-4821-8B80-AB30FC4396BA}" type="slidenum">
              <a:t>‹#›</a:t>
            </a:fld>
            <a:endParaRPr lang="cs-CZ"/>
          </a:p>
        </p:txBody>
      </p:sp>
    </p:spTree>
    <p:extLst>
      <p:ext uri="{BB962C8B-B14F-4D97-AF65-F5344CB8AC3E}">
        <p14:creationId xmlns:p14="http://schemas.microsoft.com/office/powerpoint/2010/main" val="139270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5A19E-2880-2249-C3E5-1255A3E145BA}"/>
              </a:ext>
            </a:extLst>
          </p:cNvPr>
          <p:cNvSpPr txBox="1">
            <a:spLocks noGrp="1"/>
          </p:cNvSpPr>
          <p:nvPr>
            <p:ph type="title"/>
          </p:nvPr>
        </p:nvSpPr>
        <p:spPr>
          <a:xfrm>
            <a:off x="839784" y="365129"/>
            <a:ext cx="10515600" cy="1325559"/>
          </a:xfrm>
        </p:spPr>
        <p:txBody>
          <a:bodyPr/>
          <a:lstStyle>
            <a:lvl1pPr>
              <a:defRPr/>
            </a:lvl1pPr>
          </a:lstStyle>
          <a:p>
            <a:pPr lvl="0"/>
            <a:r>
              <a:rPr lang="cs-CZ"/>
              <a:t>Kliknutím lze upravit styl.</a:t>
            </a:r>
          </a:p>
        </p:txBody>
      </p:sp>
      <p:sp>
        <p:nvSpPr>
          <p:cNvPr id="3" name="Zástupný text 2">
            <a:extLst>
              <a:ext uri="{FF2B5EF4-FFF2-40B4-BE49-F238E27FC236}">
                <a16:creationId xmlns:a16="http://schemas.microsoft.com/office/drawing/2014/main" id="{1EAAB650-E2F7-4A85-2A1A-BC6DB143686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7CDABE9-3981-2A57-C181-153C654C5801}"/>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1EFE163-F334-8DF1-16CA-7C8E6C9F425D}"/>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7E5AE00-2641-A659-0D04-D2E9E9E4A23F}"/>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6A0D2F4-CD1B-AD40-C2CA-8B547A4833FA}"/>
              </a:ext>
            </a:extLst>
          </p:cNvPr>
          <p:cNvSpPr txBox="1">
            <a:spLocks noGrp="1"/>
          </p:cNvSpPr>
          <p:nvPr>
            <p:ph type="dt" sz="half" idx="7"/>
          </p:nvPr>
        </p:nvSpPr>
        <p:spPr/>
        <p:txBody>
          <a:bodyPr/>
          <a:lstStyle>
            <a:lvl1pPr>
              <a:defRPr/>
            </a:lvl1pPr>
          </a:lstStyle>
          <a:p>
            <a:pPr lvl="0"/>
            <a:fld id="{F370F11D-D663-4AC8-9578-63BB98E7E5F4}" type="datetime1">
              <a:rPr lang="cs-CZ"/>
              <a:pPr lvl="0"/>
              <a:t>12.10.2023</a:t>
            </a:fld>
            <a:endParaRPr lang="cs-CZ"/>
          </a:p>
        </p:txBody>
      </p:sp>
      <p:sp>
        <p:nvSpPr>
          <p:cNvPr id="8" name="Zástupný symbol pro zápatí 7">
            <a:extLst>
              <a:ext uri="{FF2B5EF4-FFF2-40B4-BE49-F238E27FC236}">
                <a16:creationId xmlns:a16="http://schemas.microsoft.com/office/drawing/2014/main" id="{A3175296-A09A-57D8-1057-76DDC1A8CA86}"/>
              </a:ext>
            </a:extLst>
          </p:cNvPr>
          <p:cNvSpPr txBox="1">
            <a:spLocks noGrp="1"/>
          </p:cNvSpPr>
          <p:nvPr>
            <p:ph type="ftr" sz="quarter" idx="9"/>
          </p:nvPr>
        </p:nvSpPr>
        <p:spPr/>
        <p:txBody>
          <a:bodyPr/>
          <a:lstStyle>
            <a:lvl1pPr>
              <a:defRPr/>
            </a:lvl1pPr>
          </a:lstStyle>
          <a:p>
            <a:pPr lvl="0"/>
            <a:endParaRPr lang="cs-CZ"/>
          </a:p>
        </p:txBody>
      </p:sp>
      <p:sp>
        <p:nvSpPr>
          <p:cNvPr id="9" name="Zástupný symbol pro číslo snímku 8">
            <a:extLst>
              <a:ext uri="{FF2B5EF4-FFF2-40B4-BE49-F238E27FC236}">
                <a16:creationId xmlns:a16="http://schemas.microsoft.com/office/drawing/2014/main" id="{C22FA776-62B7-3762-1DCA-98D6F82CED6E}"/>
              </a:ext>
            </a:extLst>
          </p:cNvPr>
          <p:cNvSpPr txBox="1">
            <a:spLocks noGrp="1"/>
          </p:cNvSpPr>
          <p:nvPr>
            <p:ph type="sldNum" sz="quarter" idx="8"/>
          </p:nvPr>
        </p:nvSpPr>
        <p:spPr/>
        <p:txBody>
          <a:bodyPr/>
          <a:lstStyle>
            <a:lvl1pPr>
              <a:defRPr/>
            </a:lvl1pPr>
          </a:lstStyle>
          <a:p>
            <a:pPr lvl="0"/>
            <a:fld id="{6FFF773F-B63D-43CF-ACD0-BEF5DE3E635B}" type="slidenum">
              <a:t>‹#›</a:t>
            </a:fld>
            <a:endParaRPr lang="cs-CZ"/>
          </a:p>
        </p:txBody>
      </p:sp>
    </p:spTree>
    <p:extLst>
      <p:ext uri="{BB962C8B-B14F-4D97-AF65-F5344CB8AC3E}">
        <p14:creationId xmlns:p14="http://schemas.microsoft.com/office/powerpoint/2010/main" val="377533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4845C-C733-E09D-3363-B750FCD5DF9D}"/>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a:extLst>
              <a:ext uri="{FF2B5EF4-FFF2-40B4-BE49-F238E27FC236}">
                <a16:creationId xmlns:a16="http://schemas.microsoft.com/office/drawing/2014/main" id="{DDE5F604-DF35-D314-98DF-304CED6638BC}"/>
              </a:ext>
            </a:extLst>
          </p:cNvPr>
          <p:cNvSpPr txBox="1">
            <a:spLocks noGrp="1"/>
          </p:cNvSpPr>
          <p:nvPr>
            <p:ph type="dt" sz="half" idx="7"/>
          </p:nvPr>
        </p:nvSpPr>
        <p:spPr/>
        <p:txBody>
          <a:bodyPr/>
          <a:lstStyle>
            <a:lvl1pPr>
              <a:defRPr/>
            </a:lvl1pPr>
          </a:lstStyle>
          <a:p>
            <a:pPr lvl="0"/>
            <a:fld id="{83A4495B-D632-4FD0-8AF0-145E70FA70B6}" type="datetime1">
              <a:rPr lang="cs-CZ"/>
              <a:pPr lvl="0"/>
              <a:t>12.10.2023</a:t>
            </a:fld>
            <a:endParaRPr lang="cs-CZ"/>
          </a:p>
        </p:txBody>
      </p:sp>
      <p:sp>
        <p:nvSpPr>
          <p:cNvPr id="4" name="Zástupný symbol pro zápatí 3">
            <a:extLst>
              <a:ext uri="{FF2B5EF4-FFF2-40B4-BE49-F238E27FC236}">
                <a16:creationId xmlns:a16="http://schemas.microsoft.com/office/drawing/2014/main" id="{374E7EFA-2289-630B-B2B9-455DCFB625E8}"/>
              </a:ext>
            </a:extLst>
          </p:cNvPr>
          <p:cNvSpPr txBox="1">
            <a:spLocks noGrp="1"/>
          </p:cNvSpPr>
          <p:nvPr>
            <p:ph type="ftr" sz="quarter" idx="9"/>
          </p:nvPr>
        </p:nvSpPr>
        <p:spPr/>
        <p:txBody>
          <a:bodyPr/>
          <a:lstStyle>
            <a:lvl1pPr>
              <a:defRPr/>
            </a:lvl1pPr>
          </a:lstStyle>
          <a:p>
            <a:pPr lvl="0"/>
            <a:endParaRPr lang="cs-CZ"/>
          </a:p>
        </p:txBody>
      </p:sp>
      <p:sp>
        <p:nvSpPr>
          <p:cNvPr id="5" name="Zástupný symbol pro číslo snímku 4">
            <a:extLst>
              <a:ext uri="{FF2B5EF4-FFF2-40B4-BE49-F238E27FC236}">
                <a16:creationId xmlns:a16="http://schemas.microsoft.com/office/drawing/2014/main" id="{D71B1FF7-E40F-D580-E05A-F0AABE81C9C2}"/>
              </a:ext>
            </a:extLst>
          </p:cNvPr>
          <p:cNvSpPr txBox="1">
            <a:spLocks noGrp="1"/>
          </p:cNvSpPr>
          <p:nvPr>
            <p:ph type="sldNum" sz="quarter" idx="8"/>
          </p:nvPr>
        </p:nvSpPr>
        <p:spPr/>
        <p:txBody>
          <a:bodyPr/>
          <a:lstStyle>
            <a:lvl1pPr>
              <a:defRPr/>
            </a:lvl1pPr>
          </a:lstStyle>
          <a:p>
            <a:pPr lvl="0"/>
            <a:fld id="{33B226EA-3A59-42EF-9C8C-66A0401FF898}" type="slidenum">
              <a:t>‹#›</a:t>
            </a:fld>
            <a:endParaRPr lang="cs-CZ"/>
          </a:p>
        </p:txBody>
      </p:sp>
    </p:spTree>
    <p:extLst>
      <p:ext uri="{BB962C8B-B14F-4D97-AF65-F5344CB8AC3E}">
        <p14:creationId xmlns:p14="http://schemas.microsoft.com/office/powerpoint/2010/main" val="101289586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D24569-C655-1315-A32E-6ED06A97EAF8}"/>
              </a:ext>
            </a:extLst>
          </p:cNvPr>
          <p:cNvSpPr txBox="1">
            <a:spLocks noGrp="1"/>
          </p:cNvSpPr>
          <p:nvPr>
            <p:ph type="dt" sz="half" idx="7"/>
          </p:nvPr>
        </p:nvSpPr>
        <p:spPr/>
        <p:txBody>
          <a:bodyPr/>
          <a:lstStyle>
            <a:lvl1pPr>
              <a:defRPr/>
            </a:lvl1pPr>
          </a:lstStyle>
          <a:p>
            <a:pPr lvl="0"/>
            <a:fld id="{2AF66BE7-0522-4826-BBE6-3BB052B9AF2E}" type="datetime1">
              <a:rPr lang="cs-CZ"/>
              <a:pPr lvl="0"/>
              <a:t>12.10.2023</a:t>
            </a:fld>
            <a:endParaRPr lang="cs-CZ"/>
          </a:p>
        </p:txBody>
      </p:sp>
      <p:sp>
        <p:nvSpPr>
          <p:cNvPr id="3" name="Zástupný symbol pro zápatí 2">
            <a:extLst>
              <a:ext uri="{FF2B5EF4-FFF2-40B4-BE49-F238E27FC236}">
                <a16:creationId xmlns:a16="http://schemas.microsoft.com/office/drawing/2014/main" id="{223909BE-BCA3-5F0B-B326-2A6BF1406388}"/>
              </a:ext>
            </a:extLst>
          </p:cNvPr>
          <p:cNvSpPr txBox="1">
            <a:spLocks noGrp="1"/>
          </p:cNvSpPr>
          <p:nvPr>
            <p:ph type="ftr" sz="quarter" idx="9"/>
          </p:nvPr>
        </p:nvSpPr>
        <p:spPr/>
        <p:txBody>
          <a:bodyPr/>
          <a:lstStyle>
            <a:lvl1pPr>
              <a:defRPr/>
            </a:lvl1pPr>
          </a:lstStyle>
          <a:p>
            <a:pPr lvl="0"/>
            <a:endParaRPr lang="cs-CZ"/>
          </a:p>
        </p:txBody>
      </p:sp>
      <p:sp>
        <p:nvSpPr>
          <p:cNvPr id="4" name="Zástupný symbol pro číslo snímku 3">
            <a:extLst>
              <a:ext uri="{FF2B5EF4-FFF2-40B4-BE49-F238E27FC236}">
                <a16:creationId xmlns:a16="http://schemas.microsoft.com/office/drawing/2014/main" id="{19C48227-6894-F888-13F6-E7A0C466C51E}"/>
              </a:ext>
            </a:extLst>
          </p:cNvPr>
          <p:cNvSpPr txBox="1">
            <a:spLocks noGrp="1"/>
          </p:cNvSpPr>
          <p:nvPr>
            <p:ph type="sldNum" sz="quarter" idx="8"/>
          </p:nvPr>
        </p:nvSpPr>
        <p:spPr/>
        <p:txBody>
          <a:bodyPr/>
          <a:lstStyle>
            <a:lvl1pPr>
              <a:defRPr/>
            </a:lvl1pPr>
          </a:lstStyle>
          <a:p>
            <a:pPr lvl="0"/>
            <a:fld id="{2A74F98C-24B5-4E45-AD1A-174D57C824DF}" type="slidenum">
              <a:t>‹#›</a:t>
            </a:fld>
            <a:endParaRPr lang="cs-CZ"/>
          </a:p>
        </p:txBody>
      </p:sp>
    </p:spTree>
    <p:extLst>
      <p:ext uri="{BB962C8B-B14F-4D97-AF65-F5344CB8AC3E}">
        <p14:creationId xmlns:p14="http://schemas.microsoft.com/office/powerpoint/2010/main" val="130405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28376-A907-9882-6344-679482BD006D}"/>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obsah 2">
            <a:extLst>
              <a:ext uri="{FF2B5EF4-FFF2-40B4-BE49-F238E27FC236}">
                <a16:creationId xmlns:a16="http://schemas.microsoft.com/office/drawing/2014/main" id="{88F0E214-CC43-BBB8-94B5-4999E906A5FC}"/>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90E7591-09A8-5896-6215-89AA8F8E598E}"/>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98D617D-EBBA-9530-BDCF-6C1D022B7A33}"/>
              </a:ext>
            </a:extLst>
          </p:cNvPr>
          <p:cNvSpPr txBox="1">
            <a:spLocks noGrp="1"/>
          </p:cNvSpPr>
          <p:nvPr>
            <p:ph type="dt" sz="half" idx="7"/>
          </p:nvPr>
        </p:nvSpPr>
        <p:spPr/>
        <p:txBody>
          <a:bodyPr/>
          <a:lstStyle>
            <a:lvl1pPr>
              <a:defRPr/>
            </a:lvl1pPr>
          </a:lstStyle>
          <a:p>
            <a:pPr lvl="0"/>
            <a:fld id="{5CE0F062-C7D7-4689-80B1-A2C217BCD9CC}" type="datetime1">
              <a:rPr lang="cs-CZ"/>
              <a:pPr lvl="0"/>
              <a:t>12.10.2023</a:t>
            </a:fld>
            <a:endParaRPr lang="cs-CZ"/>
          </a:p>
        </p:txBody>
      </p:sp>
      <p:sp>
        <p:nvSpPr>
          <p:cNvPr id="6" name="Zástupný symbol pro zápatí 5">
            <a:extLst>
              <a:ext uri="{FF2B5EF4-FFF2-40B4-BE49-F238E27FC236}">
                <a16:creationId xmlns:a16="http://schemas.microsoft.com/office/drawing/2014/main" id="{852077DE-DBC0-BC5D-103E-243119D5A158}"/>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EBDA2C21-BA09-410C-745F-C257AF3368A1}"/>
              </a:ext>
            </a:extLst>
          </p:cNvPr>
          <p:cNvSpPr txBox="1">
            <a:spLocks noGrp="1"/>
          </p:cNvSpPr>
          <p:nvPr>
            <p:ph type="sldNum" sz="quarter" idx="8"/>
          </p:nvPr>
        </p:nvSpPr>
        <p:spPr/>
        <p:txBody>
          <a:bodyPr/>
          <a:lstStyle>
            <a:lvl1pPr>
              <a:defRPr/>
            </a:lvl1pPr>
          </a:lstStyle>
          <a:p>
            <a:pPr lvl="0"/>
            <a:fld id="{08858292-0504-4CC7-8CB2-D3FE82EB9378}" type="slidenum">
              <a:t>‹#›</a:t>
            </a:fld>
            <a:endParaRPr lang="cs-CZ"/>
          </a:p>
        </p:txBody>
      </p:sp>
    </p:spTree>
    <p:extLst>
      <p:ext uri="{BB962C8B-B14F-4D97-AF65-F5344CB8AC3E}">
        <p14:creationId xmlns:p14="http://schemas.microsoft.com/office/powerpoint/2010/main" val="327443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44E584-62BC-5373-1DAD-797BAFFCEAFB}"/>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obrázku 2">
            <a:extLst>
              <a:ext uri="{FF2B5EF4-FFF2-40B4-BE49-F238E27FC236}">
                <a16:creationId xmlns:a16="http://schemas.microsoft.com/office/drawing/2014/main" id="{7C892735-185A-03A4-E4B6-ED60013E7E6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cs-CZ"/>
          </a:p>
        </p:txBody>
      </p:sp>
      <p:sp>
        <p:nvSpPr>
          <p:cNvPr id="4" name="Zástupný text 3">
            <a:extLst>
              <a:ext uri="{FF2B5EF4-FFF2-40B4-BE49-F238E27FC236}">
                <a16:creationId xmlns:a16="http://schemas.microsoft.com/office/drawing/2014/main" id="{BAFB5788-8C05-A44F-B367-DE0774FCC9BF}"/>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6AF0014-DA4A-8BD1-35EF-2E3E1033F0B9}"/>
              </a:ext>
            </a:extLst>
          </p:cNvPr>
          <p:cNvSpPr txBox="1">
            <a:spLocks noGrp="1"/>
          </p:cNvSpPr>
          <p:nvPr>
            <p:ph type="dt" sz="half" idx="7"/>
          </p:nvPr>
        </p:nvSpPr>
        <p:spPr/>
        <p:txBody>
          <a:bodyPr/>
          <a:lstStyle>
            <a:lvl1pPr>
              <a:defRPr/>
            </a:lvl1pPr>
          </a:lstStyle>
          <a:p>
            <a:pPr lvl="0"/>
            <a:fld id="{E57395D6-136D-487E-B8D7-6AD1E0A5C702}" type="datetime1">
              <a:rPr lang="cs-CZ"/>
              <a:pPr lvl="0"/>
              <a:t>12.10.2023</a:t>
            </a:fld>
            <a:endParaRPr lang="cs-CZ"/>
          </a:p>
        </p:txBody>
      </p:sp>
      <p:sp>
        <p:nvSpPr>
          <p:cNvPr id="6" name="Zástupný symbol pro zápatí 5">
            <a:extLst>
              <a:ext uri="{FF2B5EF4-FFF2-40B4-BE49-F238E27FC236}">
                <a16:creationId xmlns:a16="http://schemas.microsoft.com/office/drawing/2014/main" id="{95E74A81-C72F-8B4C-9595-7490689E4968}"/>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DB876CAD-7DA3-26B2-9C96-2D99F589E197}"/>
              </a:ext>
            </a:extLst>
          </p:cNvPr>
          <p:cNvSpPr txBox="1">
            <a:spLocks noGrp="1"/>
          </p:cNvSpPr>
          <p:nvPr>
            <p:ph type="sldNum" sz="quarter" idx="8"/>
          </p:nvPr>
        </p:nvSpPr>
        <p:spPr/>
        <p:txBody>
          <a:bodyPr/>
          <a:lstStyle>
            <a:lvl1pPr>
              <a:defRPr/>
            </a:lvl1pPr>
          </a:lstStyle>
          <a:p>
            <a:pPr lvl="0"/>
            <a:fld id="{908FA773-75D3-4EEE-8718-D962C5904445}" type="slidenum">
              <a:t>‹#›</a:t>
            </a:fld>
            <a:endParaRPr lang="cs-CZ"/>
          </a:p>
        </p:txBody>
      </p:sp>
    </p:spTree>
    <p:extLst>
      <p:ext uri="{BB962C8B-B14F-4D97-AF65-F5344CB8AC3E}">
        <p14:creationId xmlns:p14="http://schemas.microsoft.com/office/powerpoint/2010/main" val="309034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350CDAF-F847-03BA-206D-5593997CE1B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cs-CZ"/>
              <a:t>Kliknutím lze upravit styl.</a:t>
            </a:r>
          </a:p>
        </p:txBody>
      </p:sp>
      <p:sp>
        <p:nvSpPr>
          <p:cNvPr id="3" name="Zástupný text 2">
            <a:extLst>
              <a:ext uri="{FF2B5EF4-FFF2-40B4-BE49-F238E27FC236}">
                <a16:creationId xmlns:a16="http://schemas.microsoft.com/office/drawing/2014/main" id="{1AFD6768-8290-DCE1-58B2-8315F283BF4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05742AC-5343-656F-B6E8-FA308371105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7E526CA4-0576-4B8A-A81F-52FC9BCA874F}" type="datetime1">
              <a:rPr lang="cs-CZ"/>
              <a:pPr lvl="0"/>
              <a:t>12.10.2023</a:t>
            </a:fld>
            <a:endParaRPr lang="cs-CZ"/>
          </a:p>
        </p:txBody>
      </p:sp>
      <p:sp>
        <p:nvSpPr>
          <p:cNvPr id="5" name="Zástupný symbol pro zápatí 4">
            <a:extLst>
              <a:ext uri="{FF2B5EF4-FFF2-40B4-BE49-F238E27FC236}">
                <a16:creationId xmlns:a16="http://schemas.microsoft.com/office/drawing/2014/main" id="{CA8B6186-AD25-C44E-B6D5-1CF6E120EFAD}"/>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endParaRPr lang="cs-CZ"/>
          </a:p>
        </p:txBody>
      </p:sp>
      <p:sp>
        <p:nvSpPr>
          <p:cNvPr id="6" name="Zástupný symbol pro číslo snímku 5">
            <a:extLst>
              <a:ext uri="{FF2B5EF4-FFF2-40B4-BE49-F238E27FC236}">
                <a16:creationId xmlns:a16="http://schemas.microsoft.com/office/drawing/2014/main" id="{390D6493-EEA0-432C-4D39-6D240C62AE03}"/>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3788ADCA-D6FC-4707-909C-EC79A23BDFB8}"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cs-CZ"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cs-CZ"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s.muni.cz/auth/kvis/spusteni/cvxb?fakulta=1456;obdobi=9103;predmet=1546788;kvis_id=2384;uv_id=1265201#nastaven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9F6EC-8A44-02F4-1080-2B35C22FE514}"/>
              </a:ext>
            </a:extLst>
          </p:cNvPr>
          <p:cNvSpPr txBox="1">
            <a:spLocks noGrp="1"/>
          </p:cNvSpPr>
          <p:nvPr>
            <p:ph type="ctrTitle"/>
          </p:nvPr>
        </p:nvSpPr>
        <p:spPr/>
        <p:txBody>
          <a:bodyPr/>
          <a:lstStyle/>
          <a:p>
            <a:pPr lvl="0"/>
            <a:r>
              <a:rPr lang="cs-CZ" sz="5400" dirty="0"/>
              <a:t>Vnitřní kontrolní systém a řídící kontrola ve veřejné správě </a:t>
            </a:r>
          </a:p>
        </p:txBody>
      </p:sp>
      <p:sp>
        <p:nvSpPr>
          <p:cNvPr id="3" name="Podnadpis 2">
            <a:extLst>
              <a:ext uri="{FF2B5EF4-FFF2-40B4-BE49-F238E27FC236}">
                <a16:creationId xmlns:a16="http://schemas.microsoft.com/office/drawing/2014/main" id="{55C3CA29-FD0D-5665-0487-4286DB672DA6}"/>
              </a:ext>
            </a:extLst>
          </p:cNvPr>
          <p:cNvSpPr txBox="1">
            <a:spLocks noGrp="1"/>
          </p:cNvSpPr>
          <p:nvPr>
            <p:ph type="subTitle" idx="1"/>
          </p:nvPr>
        </p:nvSpPr>
        <p:spPr/>
        <p:txBody>
          <a:bodyPr/>
          <a:lstStyle/>
          <a:p>
            <a:pPr lvl="0"/>
            <a:r>
              <a:rPr lang="cs-CZ" dirty="0"/>
              <a:t>Markéta Páleníková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80D6B9-FEF5-0071-3E83-3C0675763021}"/>
              </a:ext>
            </a:extLst>
          </p:cNvPr>
          <p:cNvSpPr>
            <a:spLocks noGrp="1"/>
          </p:cNvSpPr>
          <p:nvPr>
            <p:ph type="title"/>
          </p:nvPr>
        </p:nvSpPr>
        <p:spPr/>
        <p:txBody>
          <a:bodyPr/>
          <a:lstStyle/>
          <a:p>
            <a:r>
              <a:rPr lang="cs-CZ" dirty="0"/>
              <a:t>Principy VŘKS</a:t>
            </a:r>
          </a:p>
        </p:txBody>
      </p:sp>
      <p:sp>
        <p:nvSpPr>
          <p:cNvPr id="3" name="Zástupný obsah 2">
            <a:extLst>
              <a:ext uri="{FF2B5EF4-FFF2-40B4-BE49-F238E27FC236}">
                <a16:creationId xmlns:a16="http://schemas.microsoft.com/office/drawing/2014/main" id="{16E56D71-E884-3274-05DD-C1D0B51DFF11}"/>
              </a:ext>
            </a:extLst>
          </p:cNvPr>
          <p:cNvSpPr>
            <a:spLocks noGrp="1"/>
          </p:cNvSpPr>
          <p:nvPr>
            <p:ph idx="1"/>
          </p:nvPr>
        </p:nvSpPr>
        <p:spPr/>
        <p:txBody>
          <a:bodyPr>
            <a:normAutofit/>
          </a:bodyPr>
          <a:lstStyle/>
          <a:p>
            <a:r>
              <a:rPr lang="cs-CZ" dirty="0"/>
              <a:t>Princip účelnosti, hospodárnosti a efektivnosti (nebo také „principy 3E“). Tyto principy jsou naplněny, když výsledky činnosti orgánu veřejné správy odpovídají stanoveným cílům a úkolům, k dosažení těchto výsledků bylo využito minimum veřejných prostředků při zachování požadované kvality a s vynaloženými zdroji by nebylo možné dosáhnout výsledků lepších.</a:t>
            </a:r>
          </a:p>
          <a:p>
            <a:r>
              <a:rPr lang="cs-CZ" dirty="0"/>
              <a:t>Princip proporcionality, neboli také přiměřenosti. (výdaje na zavedení řídicích a kontrolních mechanismů v rámci vnitřního kontrolního systému nejsou větší, než výdaje, které jsou nezbytné k zajištění řádného plnění úkolů orgánu veřejné správy). </a:t>
            </a:r>
          </a:p>
        </p:txBody>
      </p:sp>
    </p:spTree>
    <p:extLst>
      <p:ext uri="{BB962C8B-B14F-4D97-AF65-F5344CB8AC3E}">
        <p14:creationId xmlns:p14="http://schemas.microsoft.com/office/powerpoint/2010/main" val="4217641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0BE6C1B5-A876-232D-5D58-92423B0DD7AB}"/>
              </a:ext>
            </a:extLst>
          </p:cNvPr>
          <p:cNvSpPr txBox="1">
            <a:spLocks noGrp="1"/>
          </p:cNvSpPr>
          <p:nvPr>
            <p:ph type="subTitle" idx="1"/>
          </p:nvPr>
        </p:nvSpPr>
        <p:spPr>
          <a:xfrm>
            <a:off x="414863" y="355601"/>
            <a:ext cx="11226802" cy="5969002"/>
          </a:xfrm>
        </p:spPr>
        <p:txBody>
          <a:bodyPr anchorCtr="0"/>
          <a:lstStyle/>
          <a:p>
            <a:pPr lvl="0" algn="l">
              <a:spcBef>
                <a:spcPts val="0"/>
              </a:spcBef>
            </a:pPr>
            <a:r>
              <a:rPr lang="cs-CZ" sz="4400" dirty="0">
                <a:latin typeface="Calibri Light"/>
              </a:rPr>
              <a:t>Motivace k zavedení VŘKS </a:t>
            </a:r>
          </a:p>
          <a:p>
            <a:pPr lvl="0" algn="l">
              <a:spcBef>
                <a:spcPts val="0"/>
              </a:spcBef>
            </a:pPr>
            <a:r>
              <a:rPr lang="cs-CZ" sz="4400" dirty="0">
                <a:latin typeface="Calibri Light"/>
              </a:rPr>
              <a:t>Možnost rychle reagovat a přizpůsobit se </a:t>
            </a:r>
          </a:p>
          <a:p>
            <a:pPr lvl="0" algn="l">
              <a:spcBef>
                <a:spcPts val="0"/>
              </a:spcBef>
            </a:pPr>
            <a:endParaRPr lang="cs-CZ" sz="4400" dirty="0">
              <a:latin typeface="Calibri Light"/>
            </a:endParaRPr>
          </a:p>
          <a:p>
            <a:pPr marL="342900" lvl="0" indent="-342900" algn="just">
              <a:buChar char="•"/>
            </a:pPr>
            <a:r>
              <a:rPr lang="cs-CZ" sz="2000" dirty="0"/>
              <a:t>vývoji ekonomického prostředí, konkurenci, požadavkům zřizovatele i klientům….</a:t>
            </a:r>
          </a:p>
          <a:p>
            <a:pPr lvl="0" algn="just"/>
            <a:r>
              <a:rPr lang="cs-CZ" sz="2000" dirty="0"/>
              <a:t>… a to proto, že znám svou organizaci a dokáži odhalovat ve zvoleném čase jakékoliv odchylky od cílů stanovených organizací, omezovat neočekávané události, případně jejich dopady, zamezit vytváření systematických chyb, zabezpečit efektivnější řízení a takové kontrolní mechanismy, které organizaci pomohou eliminovat rizika. (motivace viz medializované kauzy..)</a:t>
            </a:r>
          </a:p>
          <a:p>
            <a:pPr lvl="0" algn="just"/>
            <a:endParaRPr lang="cs-CZ" sz="2000" dirty="0"/>
          </a:p>
          <a:p>
            <a:pPr lvl="0" algn="just"/>
            <a:r>
              <a:rPr lang="cs-CZ" sz="2000" dirty="0"/>
              <a:t>Existuje spojitost se z. č. 418/2011 Sb., o trestní odpovědnosti právnických osob a řízení proti nim, dle kterého:</a:t>
            </a:r>
          </a:p>
          <a:p>
            <a:pPr marL="371475" lvl="0" indent="-371475" algn="just">
              <a:buChar char="•"/>
            </a:pPr>
            <a:r>
              <a:rPr lang="cs-CZ" sz="2000" dirty="0"/>
              <a:t>organizace nastavuje pravidla VŘKS proto, aby spáchání protiprávního činu jednáním statutárního orgánu nebo osob ve vedoucím postavení zabránila, </a:t>
            </a:r>
          </a:p>
          <a:p>
            <a:pPr marL="371475" lvl="0" indent="-371475" algn="just">
              <a:buChar char="•"/>
            </a:pPr>
            <a:r>
              <a:rPr lang="cs-CZ" sz="2000" dirty="0"/>
              <a:t>prokáže-li organizace fungující VŘKS, existuje možnost se z trestní odpovědnosti vyvinit.</a:t>
            </a:r>
          </a:p>
          <a:p>
            <a:pPr lvl="0" algn="just"/>
            <a:endParaRPr lang="cs-CZ" sz="2050" dirty="0">
              <a:solidFill>
                <a:srgbClr val="E7E6E6"/>
              </a:solidFill>
              <a:latin typeface="Calibri" pitchFamily="34"/>
              <a:cs typeface="Calibri" pitchFamily="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81B3C7B-95E1-9D30-E65F-07E3D63C25F9}"/>
              </a:ext>
            </a:extLst>
          </p:cNvPr>
          <p:cNvSpPr txBox="1">
            <a:spLocks noGrp="1"/>
          </p:cNvSpPr>
          <p:nvPr>
            <p:ph type="title"/>
          </p:nvPr>
        </p:nvSpPr>
        <p:spPr>
          <a:xfrm>
            <a:off x="838200" y="365125"/>
            <a:ext cx="10515600" cy="1325563"/>
          </a:xfrm>
        </p:spPr>
        <p:txBody>
          <a:bodyPr vert="horz" lIns="91440" tIns="45720" rIns="91440" bIns="45720" rtlCol="0">
            <a:normAutofit/>
          </a:bodyPr>
          <a:lstStyle/>
          <a:p>
            <a:pPr lvl="0">
              <a:spcBef>
                <a:spcPct val="0"/>
              </a:spcBef>
            </a:pPr>
            <a:r>
              <a:rPr lang="en-US" dirty="0" err="1">
                <a:latin typeface="+mj-lt"/>
                <a:ea typeface="+mj-ea"/>
                <a:cs typeface="+mj-cs"/>
              </a:rPr>
              <a:t>Komponenty</a:t>
            </a:r>
            <a:r>
              <a:rPr lang="en-US" dirty="0">
                <a:latin typeface="+mj-lt"/>
                <a:ea typeface="+mj-ea"/>
                <a:cs typeface="+mj-cs"/>
              </a:rPr>
              <a:t> VŘKS </a:t>
            </a:r>
          </a:p>
        </p:txBody>
      </p:sp>
      <p:graphicFrame>
        <p:nvGraphicFramePr>
          <p:cNvPr id="7" name="Zástupný obsah 2">
            <a:extLst>
              <a:ext uri="{FF2B5EF4-FFF2-40B4-BE49-F238E27FC236}">
                <a16:creationId xmlns:a16="http://schemas.microsoft.com/office/drawing/2014/main" id="{E8B72A4E-3414-A56E-D619-B30B247B99C3}"/>
              </a:ext>
            </a:extLst>
          </p:cNvPr>
          <p:cNvGraphicFramePr>
            <a:graphicFrameLocks noGrp="1"/>
          </p:cNvGraphicFramePr>
          <p:nvPr>
            <p:ph idx="1"/>
            <p:extLst>
              <p:ext uri="{D42A27DB-BD31-4B8C-83A1-F6EECF244321}">
                <p14:modId xmlns:p14="http://schemas.microsoft.com/office/powerpoint/2010/main" val="29798035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0FC0BAF-9F7A-845A-C301-6598AC8508B6}"/>
              </a:ext>
            </a:extLst>
          </p:cNvPr>
          <p:cNvSpPr txBox="1">
            <a:spLocks noGrp="1"/>
          </p:cNvSpPr>
          <p:nvPr>
            <p:ph type="title"/>
          </p:nvPr>
        </p:nvSpPr>
        <p:spPr>
          <a:xfrm>
            <a:off x="8016084" y="547712"/>
            <a:ext cx="3337715" cy="5577367"/>
          </a:xfrm>
        </p:spPr>
        <p:txBody>
          <a:bodyPr>
            <a:normAutofit/>
          </a:bodyPr>
          <a:lstStyle/>
          <a:p>
            <a:pPr lvl="0"/>
            <a:r>
              <a:rPr lang="cs-CZ" sz="5200"/>
              <a:t>Kontrolní prostředí</a:t>
            </a:r>
          </a:p>
        </p:txBody>
      </p:sp>
      <p:graphicFrame>
        <p:nvGraphicFramePr>
          <p:cNvPr id="8" name="Zástupný obsah 5">
            <a:extLst>
              <a:ext uri="{FF2B5EF4-FFF2-40B4-BE49-F238E27FC236}">
                <a16:creationId xmlns:a16="http://schemas.microsoft.com/office/drawing/2014/main" id="{61B34E49-F1E8-33F2-4F6D-BA5E1214D71D}"/>
              </a:ext>
            </a:extLst>
          </p:cNvPr>
          <p:cNvGraphicFramePr>
            <a:graphicFrameLocks noGrp="1"/>
          </p:cNvGraphicFramePr>
          <p:nvPr>
            <p:ph idx="1"/>
            <p:extLst>
              <p:ext uri="{D42A27DB-BD31-4B8C-83A1-F6EECF244321}">
                <p14:modId xmlns:p14="http://schemas.microsoft.com/office/powerpoint/2010/main" val="1552988789"/>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0F6A179-61B6-060A-3738-3BB808D1525E}"/>
              </a:ext>
            </a:extLst>
          </p:cNvPr>
          <p:cNvSpPr txBox="1">
            <a:spLocks noGrp="1"/>
          </p:cNvSpPr>
          <p:nvPr>
            <p:ph type="title"/>
          </p:nvPr>
        </p:nvSpPr>
        <p:spPr>
          <a:xfrm>
            <a:off x="838200" y="557189"/>
            <a:ext cx="3374136" cy="5567891"/>
          </a:xfrm>
        </p:spPr>
        <p:txBody>
          <a:bodyPr>
            <a:normAutofit/>
          </a:bodyPr>
          <a:lstStyle/>
          <a:p>
            <a:pPr lvl="0"/>
            <a:r>
              <a:rPr lang="cs-CZ" sz="5200"/>
              <a:t>Řízení rizik </a:t>
            </a:r>
          </a:p>
        </p:txBody>
      </p:sp>
      <p:graphicFrame>
        <p:nvGraphicFramePr>
          <p:cNvPr id="5" name="Zástupný obsah 2">
            <a:extLst>
              <a:ext uri="{FF2B5EF4-FFF2-40B4-BE49-F238E27FC236}">
                <a16:creationId xmlns:a16="http://schemas.microsoft.com/office/drawing/2014/main" id="{CDD5B129-AAB8-95BF-97F9-6EB05C5C592C}"/>
              </a:ext>
            </a:extLst>
          </p:cNvPr>
          <p:cNvGraphicFramePr>
            <a:graphicFrameLocks noGrp="1"/>
          </p:cNvGraphicFramePr>
          <p:nvPr>
            <p:ph idx="1"/>
            <p:extLst>
              <p:ext uri="{D42A27DB-BD31-4B8C-83A1-F6EECF244321}">
                <p14:modId xmlns:p14="http://schemas.microsoft.com/office/powerpoint/2010/main" val="218740736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0FC0BAF-9F7A-845A-C301-6598AC8508B6}"/>
              </a:ext>
            </a:extLst>
          </p:cNvPr>
          <p:cNvSpPr txBox="1">
            <a:spLocks noGrp="1"/>
          </p:cNvSpPr>
          <p:nvPr>
            <p:ph type="title"/>
          </p:nvPr>
        </p:nvSpPr>
        <p:spPr>
          <a:xfrm>
            <a:off x="838200" y="557189"/>
            <a:ext cx="3374136" cy="5567891"/>
          </a:xfrm>
        </p:spPr>
        <p:txBody>
          <a:bodyPr>
            <a:normAutofit/>
          </a:bodyPr>
          <a:lstStyle/>
          <a:p>
            <a:pPr lvl="0"/>
            <a:r>
              <a:rPr lang="cs-CZ" sz="5200"/>
              <a:t>Kontrolní činnosti</a:t>
            </a:r>
          </a:p>
        </p:txBody>
      </p:sp>
      <p:graphicFrame>
        <p:nvGraphicFramePr>
          <p:cNvPr id="8" name="Zástupný obsah 5">
            <a:extLst>
              <a:ext uri="{FF2B5EF4-FFF2-40B4-BE49-F238E27FC236}">
                <a16:creationId xmlns:a16="http://schemas.microsoft.com/office/drawing/2014/main" id="{61B34E49-F1E8-33F2-4F6D-BA5E1214D71D}"/>
              </a:ext>
            </a:extLst>
          </p:cNvPr>
          <p:cNvGraphicFramePr>
            <a:graphicFrameLocks noGrp="1"/>
          </p:cNvGraphicFramePr>
          <p:nvPr>
            <p:ph idx="1"/>
            <p:extLst>
              <p:ext uri="{D42A27DB-BD31-4B8C-83A1-F6EECF244321}">
                <p14:modId xmlns:p14="http://schemas.microsoft.com/office/powerpoint/2010/main" val="3678802782"/>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904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4B953-585B-FA9C-3EF0-D50A6640477D}"/>
              </a:ext>
            </a:extLst>
          </p:cNvPr>
          <p:cNvSpPr>
            <a:spLocks noGrp="1"/>
          </p:cNvSpPr>
          <p:nvPr>
            <p:ph type="title"/>
          </p:nvPr>
        </p:nvSpPr>
        <p:spPr/>
        <p:txBody>
          <a:bodyPr/>
          <a:lstStyle/>
          <a:p>
            <a:r>
              <a:rPr lang="cs-CZ" dirty="0"/>
              <a:t>Komunikace a sběr informací</a:t>
            </a:r>
          </a:p>
        </p:txBody>
      </p:sp>
      <p:sp>
        <p:nvSpPr>
          <p:cNvPr id="3" name="Zástupný obsah 2">
            <a:extLst>
              <a:ext uri="{FF2B5EF4-FFF2-40B4-BE49-F238E27FC236}">
                <a16:creationId xmlns:a16="http://schemas.microsoft.com/office/drawing/2014/main" id="{F3B6388E-B121-248F-946F-FCAD6DF3E561}"/>
              </a:ext>
            </a:extLst>
          </p:cNvPr>
          <p:cNvSpPr>
            <a:spLocks noGrp="1"/>
          </p:cNvSpPr>
          <p:nvPr>
            <p:ph idx="1"/>
          </p:nvPr>
        </p:nvSpPr>
        <p:spPr/>
        <p:txBody>
          <a:bodyPr/>
          <a:lstStyle/>
          <a:p>
            <a:r>
              <a:rPr lang="cs-CZ" dirty="0"/>
              <a:t>souhrn nástrojů, procesů, postupů a opatření upravujících vznik, použití, uchovávání a předávání informací (komunikace) uvnitř orgánu veřejné správy, a také přijímaní a předávání informací navenek.</a:t>
            </a:r>
          </a:p>
          <a:p>
            <a:r>
              <a:rPr lang="cs-CZ" dirty="0"/>
              <a:t>Zajištění relevantních, spolehlivých, včasných, kvalitních a úplných informací.</a:t>
            </a:r>
          </a:p>
          <a:p>
            <a:r>
              <a:rPr lang="cs-CZ" dirty="0"/>
              <a:t>Nejedná se pouze o informace vztahující se k finanční kontrole, ale také právní, respektive o všech rizicích</a:t>
            </a:r>
          </a:p>
          <a:p>
            <a:endParaRPr lang="cs-CZ" dirty="0"/>
          </a:p>
        </p:txBody>
      </p:sp>
    </p:spTree>
    <p:extLst>
      <p:ext uri="{BB962C8B-B14F-4D97-AF65-F5344CB8AC3E}">
        <p14:creationId xmlns:p14="http://schemas.microsoft.com/office/powerpoint/2010/main" val="4095348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D177ED-5504-C8FC-B689-E6E73BACE8B8}"/>
              </a:ext>
            </a:extLst>
          </p:cNvPr>
          <p:cNvSpPr>
            <a:spLocks noGrp="1"/>
          </p:cNvSpPr>
          <p:nvPr>
            <p:ph type="title"/>
          </p:nvPr>
        </p:nvSpPr>
        <p:spPr/>
        <p:txBody>
          <a:bodyPr/>
          <a:lstStyle/>
          <a:p>
            <a:r>
              <a:rPr lang="cs-CZ" dirty="0"/>
              <a:t>Monitorování/evaluace </a:t>
            </a:r>
          </a:p>
        </p:txBody>
      </p:sp>
      <p:sp>
        <p:nvSpPr>
          <p:cNvPr id="3" name="Zástupný obsah 2">
            <a:extLst>
              <a:ext uri="{FF2B5EF4-FFF2-40B4-BE49-F238E27FC236}">
                <a16:creationId xmlns:a16="http://schemas.microsoft.com/office/drawing/2014/main" id="{0249F5B0-94BE-A626-6DBA-04716679FE87}"/>
              </a:ext>
            </a:extLst>
          </p:cNvPr>
          <p:cNvSpPr>
            <a:spLocks noGrp="1"/>
          </p:cNvSpPr>
          <p:nvPr>
            <p:ph idx="1"/>
          </p:nvPr>
        </p:nvSpPr>
        <p:spPr/>
        <p:txBody>
          <a:bodyPr/>
          <a:lstStyle/>
          <a:p>
            <a:r>
              <a:rPr lang="cs-CZ" dirty="0"/>
              <a:t>Průběžné hodnocení VKS (funkčnost, přiměřenost, účinnost)</a:t>
            </a:r>
          </a:p>
          <a:p>
            <a:r>
              <a:rPr lang="cs-CZ" dirty="0"/>
              <a:t>Vyhodnocení a komunikace nedostatků </a:t>
            </a:r>
          </a:p>
          <a:p>
            <a:r>
              <a:rPr lang="cs-CZ" dirty="0"/>
              <a:t>Monitorování nápravných opatření </a:t>
            </a:r>
          </a:p>
          <a:p>
            <a:r>
              <a:rPr lang="cs-CZ" dirty="0"/>
              <a:t>Role interního auditu</a:t>
            </a:r>
            <a:endParaRPr lang="en-US" dirty="0"/>
          </a:p>
          <a:p>
            <a:endParaRPr lang="en-US" dirty="0"/>
          </a:p>
          <a:p>
            <a:endParaRPr lang="cs-CZ" dirty="0"/>
          </a:p>
          <a:p>
            <a:endParaRPr lang="cs-CZ" dirty="0"/>
          </a:p>
          <a:p>
            <a:endParaRPr lang="cs-CZ" dirty="0"/>
          </a:p>
        </p:txBody>
      </p:sp>
    </p:spTree>
    <p:extLst>
      <p:ext uri="{BB962C8B-B14F-4D97-AF65-F5344CB8AC3E}">
        <p14:creationId xmlns:p14="http://schemas.microsoft.com/office/powerpoint/2010/main" val="330567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D49C325-48BE-7672-60D2-721F9DE4ACDE}"/>
              </a:ext>
            </a:extLst>
          </p:cNvPr>
          <p:cNvSpPr>
            <a:spLocks noGrp="1"/>
          </p:cNvSpPr>
          <p:nvPr>
            <p:ph type="title"/>
          </p:nvPr>
        </p:nvSpPr>
        <p:spPr>
          <a:xfrm>
            <a:off x="638882" y="639193"/>
            <a:ext cx="3571810" cy="3573516"/>
          </a:xfrm>
        </p:spPr>
        <p:txBody>
          <a:bodyPr vert="horz" lIns="91440" tIns="45720" rIns="91440" bIns="45720" rtlCol="0" anchor="b">
            <a:normAutofit/>
          </a:bodyPr>
          <a:lstStyle/>
          <a:p>
            <a:pPr>
              <a:spcBef>
                <a:spcPct val="0"/>
              </a:spcBef>
            </a:pPr>
            <a:r>
              <a:rPr lang="en-US" sz="6600" b="1" kern="1200">
                <a:solidFill>
                  <a:schemeClr val="tx1"/>
                </a:solidFill>
                <a:latin typeface="+mj-lt"/>
                <a:ea typeface="+mj-ea"/>
                <a:cs typeface="+mj-cs"/>
              </a:rPr>
              <a:t>Vnitřní kontrolní systém </a:t>
            </a:r>
          </a:p>
        </p:txBody>
      </p:sp>
      <p:sp>
        <p:nvSpPr>
          <p:cNvPr id="15"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Obrázek 2">
            <a:extLst>
              <a:ext uri="{FF2B5EF4-FFF2-40B4-BE49-F238E27FC236}">
                <a16:creationId xmlns:a16="http://schemas.microsoft.com/office/drawing/2014/main" id="{103205DE-CF80-0CED-6741-E41F99990736}"/>
              </a:ext>
            </a:extLst>
          </p:cNvPr>
          <p:cNvPicPr>
            <a:picLocks noChangeAspect="1"/>
          </p:cNvPicPr>
          <p:nvPr/>
        </p:nvPicPr>
        <p:blipFill>
          <a:blip r:embed="rId2"/>
          <a:stretch>
            <a:fillRect/>
          </a:stretch>
        </p:blipFill>
        <p:spPr>
          <a:xfrm>
            <a:off x="4654296" y="1151698"/>
            <a:ext cx="7214616" cy="4527171"/>
          </a:xfrm>
          <a:prstGeom prst="rect">
            <a:avLst/>
          </a:prstGeom>
        </p:spPr>
      </p:pic>
    </p:spTree>
    <p:extLst>
      <p:ext uri="{BB962C8B-B14F-4D97-AF65-F5344CB8AC3E}">
        <p14:creationId xmlns:p14="http://schemas.microsoft.com/office/powerpoint/2010/main" val="3292819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1BA2FD-6553-60A3-C488-EF839043516A}"/>
              </a:ext>
            </a:extLst>
          </p:cNvPr>
          <p:cNvSpPr>
            <a:spLocks noGrp="1"/>
          </p:cNvSpPr>
          <p:nvPr>
            <p:ph type="title"/>
          </p:nvPr>
        </p:nvSpPr>
        <p:spPr/>
        <p:txBody>
          <a:bodyPr/>
          <a:lstStyle/>
          <a:p>
            <a:r>
              <a:rPr lang="cs-CZ" dirty="0"/>
              <a:t>Otestujme své znalosti </a:t>
            </a:r>
            <a:r>
              <a:rPr lang="cs-CZ" dirty="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2824855A-BB2B-03D7-5552-30743C3861F9}"/>
              </a:ext>
            </a:extLst>
          </p:cNvPr>
          <p:cNvSpPr>
            <a:spLocks noGrp="1"/>
          </p:cNvSpPr>
          <p:nvPr>
            <p:ph idx="1"/>
          </p:nvPr>
        </p:nvSpPr>
        <p:spPr/>
        <p:txBody>
          <a:bodyPr/>
          <a:lstStyle/>
          <a:p>
            <a:r>
              <a:rPr lang="cs-CZ" dirty="0"/>
              <a:t>Vnitřní kontrolní systém </a:t>
            </a:r>
          </a:p>
          <a:p>
            <a:r>
              <a:rPr lang="cs-CZ" dirty="0" err="1">
                <a:hlinkClick r:id="rId2"/>
              </a:rPr>
              <a:t>KvIS</a:t>
            </a:r>
            <a:r>
              <a:rPr lang="cs-CZ">
                <a:hlinkClick r:id="rId2"/>
              </a:rPr>
              <a:t> (muni.cz)</a:t>
            </a:r>
            <a:endParaRPr lang="cs-CZ" dirty="0"/>
          </a:p>
        </p:txBody>
      </p:sp>
      <p:pic>
        <p:nvPicPr>
          <p:cNvPr id="5" name="Obrázek 4">
            <a:extLst>
              <a:ext uri="{FF2B5EF4-FFF2-40B4-BE49-F238E27FC236}">
                <a16:creationId xmlns:a16="http://schemas.microsoft.com/office/drawing/2014/main" id="{848FE5BF-E5BA-798D-E5EF-E33526A10DAE}"/>
              </a:ext>
            </a:extLst>
          </p:cNvPr>
          <p:cNvPicPr>
            <a:picLocks noChangeAspect="1"/>
          </p:cNvPicPr>
          <p:nvPr/>
        </p:nvPicPr>
        <p:blipFill>
          <a:blip r:embed="rId3"/>
          <a:stretch>
            <a:fillRect/>
          </a:stretch>
        </p:blipFill>
        <p:spPr>
          <a:xfrm>
            <a:off x="6618851" y="1177179"/>
            <a:ext cx="5468113" cy="5315692"/>
          </a:xfrm>
          <a:prstGeom prst="rect">
            <a:avLst/>
          </a:prstGeom>
        </p:spPr>
      </p:pic>
    </p:spTree>
    <p:extLst>
      <p:ext uri="{BB962C8B-B14F-4D97-AF65-F5344CB8AC3E}">
        <p14:creationId xmlns:p14="http://schemas.microsoft.com/office/powerpoint/2010/main" val="63558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8852FF-FC49-7571-25C9-9837D6F8BB02}"/>
              </a:ext>
            </a:extLst>
          </p:cNvPr>
          <p:cNvSpPr>
            <a:spLocks noGrp="1"/>
          </p:cNvSpPr>
          <p:nvPr>
            <p:ph type="title"/>
          </p:nvPr>
        </p:nvSpPr>
        <p:spPr/>
        <p:txBody>
          <a:bodyPr/>
          <a:lstStyle/>
          <a:p>
            <a:r>
              <a:rPr lang="cs-CZ" dirty="0"/>
              <a:t>Cíle řízení a kontroly veřejných financí </a:t>
            </a:r>
          </a:p>
        </p:txBody>
      </p:sp>
      <p:sp>
        <p:nvSpPr>
          <p:cNvPr id="3" name="Zástupný obsah 2">
            <a:extLst>
              <a:ext uri="{FF2B5EF4-FFF2-40B4-BE49-F238E27FC236}">
                <a16:creationId xmlns:a16="http://schemas.microsoft.com/office/drawing/2014/main" id="{11097E92-DBE3-474D-B13E-80C4A5067A79}"/>
              </a:ext>
            </a:extLst>
          </p:cNvPr>
          <p:cNvSpPr>
            <a:spLocks noGrp="1"/>
          </p:cNvSpPr>
          <p:nvPr>
            <p:ph idx="1"/>
          </p:nvPr>
        </p:nvSpPr>
        <p:spPr/>
        <p:txBody>
          <a:bodyPr/>
          <a:lstStyle/>
          <a:p>
            <a:r>
              <a:rPr lang="cs-CZ" dirty="0"/>
              <a:t>Zajistit, aby s veřejnými prostředky bylo nakládáno účelně, hospodárně a efektivně </a:t>
            </a:r>
          </a:p>
          <a:p>
            <a:r>
              <a:rPr lang="cs-CZ" dirty="0"/>
              <a:t>Zajistit dodržování právních předpisů při hospodaření s veřejnými  prostředky </a:t>
            </a:r>
          </a:p>
          <a:p>
            <a:r>
              <a:rPr lang="cs-CZ" dirty="0"/>
              <a:t>Zajistit včasný a spolehlivý tok informací o nakládání s veřejnými prostředky </a:t>
            </a:r>
          </a:p>
          <a:p>
            <a:r>
              <a:rPr lang="cs-CZ" dirty="0"/>
              <a:t>Zavést a udržovat vnitřní kontrolní systém, který je způsobilý včas zjišťovat, vyhodnocovat a minimalizovat rizika </a:t>
            </a:r>
          </a:p>
          <a:p>
            <a:r>
              <a:rPr lang="cs-CZ" dirty="0"/>
              <a:t>Ochrana veřejných prostředků</a:t>
            </a:r>
          </a:p>
        </p:txBody>
      </p:sp>
    </p:spTree>
    <p:extLst>
      <p:ext uri="{BB962C8B-B14F-4D97-AF65-F5344CB8AC3E}">
        <p14:creationId xmlns:p14="http://schemas.microsoft.com/office/powerpoint/2010/main" val="3193462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78E9A0D-FAA2-2338-1C21-85F6478BEECB}"/>
              </a:ext>
            </a:extLst>
          </p:cNvPr>
          <p:cNvSpPr txBox="1">
            <a:spLocks noGrp="1"/>
          </p:cNvSpPr>
          <p:nvPr>
            <p:ph type="title"/>
          </p:nvPr>
        </p:nvSpPr>
        <p:spPr>
          <a:xfrm>
            <a:off x="838200" y="556995"/>
            <a:ext cx="10515600" cy="1133693"/>
          </a:xfrm>
        </p:spPr>
        <p:txBody>
          <a:bodyPr>
            <a:normAutofit/>
          </a:bodyPr>
          <a:lstStyle/>
          <a:p>
            <a:pPr lvl="0"/>
            <a:r>
              <a:rPr lang="cs-CZ" sz="5200"/>
              <a:t>Aplikační část </a:t>
            </a:r>
          </a:p>
        </p:txBody>
      </p:sp>
      <p:graphicFrame>
        <p:nvGraphicFramePr>
          <p:cNvPr id="14" name="Zástupný obsah 2">
            <a:extLst>
              <a:ext uri="{FF2B5EF4-FFF2-40B4-BE49-F238E27FC236}">
                <a16:creationId xmlns:a16="http://schemas.microsoft.com/office/drawing/2014/main" id="{DEDFAE34-C2C5-758C-8C5D-68F641ACFF13}"/>
              </a:ext>
            </a:extLst>
          </p:cNvPr>
          <p:cNvGraphicFramePr>
            <a:graphicFrameLocks noGrp="1"/>
          </p:cNvGraphicFramePr>
          <p:nvPr>
            <p:ph idx="1"/>
            <p:extLst>
              <p:ext uri="{D42A27DB-BD31-4B8C-83A1-F6EECF244321}">
                <p14:modId xmlns:p14="http://schemas.microsoft.com/office/powerpoint/2010/main" val="7245952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7431F22-88C5-FC3C-74C7-28B6B797A9E7}"/>
              </a:ext>
            </a:extLst>
          </p:cNvPr>
          <p:cNvSpPr>
            <a:spLocks noGrp="1"/>
          </p:cNvSpPr>
          <p:nvPr>
            <p:ph type="title"/>
          </p:nvPr>
        </p:nvSpPr>
        <p:spPr>
          <a:xfrm>
            <a:off x="4553733" y="548464"/>
            <a:ext cx="6798541" cy="1675623"/>
          </a:xfrm>
        </p:spPr>
        <p:txBody>
          <a:bodyPr anchor="b">
            <a:normAutofit/>
          </a:bodyPr>
          <a:lstStyle/>
          <a:p>
            <a:r>
              <a:rPr lang="cs-CZ" sz="4000" dirty="0"/>
              <a:t>Kontrolní prostředí</a:t>
            </a:r>
          </a:p>
        </p:txBody>
      </p:sp>
      <p:pic>
        <p:nvPicPr>
          <p:cNvPr id="5" name="Picture 4" descr="Žárovka na žlutém pozadí s načrtnutými paprsky světla a kabelem">
            <a:extLst>
              <a:ext uri="{FF2B5EF4-FFF2-40B4-BE49-F238E27FC236}">
                <a16:creationId xmlns:a16="http://schemas.microsoft.com/office/drawing/2014/main" id="{B323FA0C-CAFC-2DD7-3F5A-F6936B87E52B}"/>
              </a:ext>
            </a:extLst>
          </p:cNvPr>
          <p:cNvPicPr>
            <a:picLocks noChangeAspect="1"/>
          </p:cNvPicPr>
          <p:nvPr/>
        </p:nvPicPr>
        <p:blipFill rotWithShape="1">
          <a:blip r:embed="rId2"/>
          <a:srcRect l="53313" r="9055"/>
          <a:stretch/>
        </p:blipFill>
        <p:spPr>
          <a:xfrm>
            <a:off x="1" y="10"/>
            <a:ext cx="4196496" cy="6857990"/>
          </a:xfrm>
          <a:prstGeom prst="rect">
            <a:avLst/>
          </a:prstGeom>
          <a:effectLst/>
        </p:spPr>
      </p:pic>
      <p:sp>
        <p:nvSpPr>
          <p:cNvPr id="3" name="Zástupný obsah 2">
            <a:extLst>
              <a:ext uri="{FF2B5EF4-FFF2-40B4-BE49-F238E27FC236}">
                <a16:creationId xmlns:a16="http://schemas.microsoft.com/office/drawing/2014/main" id="{533994F5-62E9-79E1-CA64-B2C1C59F3979}"/>
              </a:ext>
            </a:extLst>
          </p:cNvPr>
          <p:cNvSpPr>
            <a:spLocks noGrp="1"/>
          </p:cNvSpPr>
          <p:nvPr>
            <p:ph idx="1"/>
          </p:nvPr>
        </p:nvSpPr>
        <p:spPr>
          <a:xfrm>
            <a:off x="4553734" y="2409830"/>
            <a:ext cx="6798539" cy="3705217"/>
          </a:xfrm>
        </p:spPr>
        <p:txBody>
          <a:bodyPr>
            <a:noAutofit/>
          </a:bodyPr>
          <a:lstStyle/>
          <a:p>
            <a:r>
              <a:rPr lang="cs-CZ" sz="1600" b="0" i="0" dirty="0">
                <a:effectLst/>
                <a:latin typeface="Calibri" panose="020F0502020204030204" pitchFamily="34" charset="0"/>
              </a:rPr>
              <a:t>Prosím popište systém vnitřní kontroly ve Vaší organizaci. Jaké dokumenty tento systém upravují a jak často se aktualizují?  </a:t>
            </a:r>
          </a:p>
          <a:p>
            <a:r>
              <a:rPr lang="cs-CZ" sz="1600" b="0" i="0" dirty="0">
                <a:effectLst/>
                <a:latin typeface="Calibri" panose="020F0502020204030204" pitchFamily="34" charset="0"/>
              </a:rPr>
              <a:t>Má Vaše organizace nastavený cíl/poslání? Jak je naplňovaný? Je pravidelně vyhodnocovaný a aktualizovaný? Jsou základní cíle Vaší organizace rozpracovány do strategických či jiných dokumentů? Kterých? </a:t>
            </a:r>
            <a:endParaRPr lang="cs-CZ" sz="1600" dirty="0">
              <a:latin typeface="Calibri" panose="020F0502020204030204" pitchFamily="34" charset="0"/>
            </a:endParaRPr>
          </a:p>
          <a:p>
            <a:r>
              <a:rPr lang="cs-CZ" sz="1600" dirty="0">
                <a:latin typeface="Calibri" panose="020F0502020204030204" pitchFamily="34" charset="0"/>
              </a:rPr>
              <a:t>Jakým způsobem do všech úrovní komunikujete obsah etického kodexu? </a:t>
            </a:r>
          </a:p>
          <a:p>
            <a:r>
              <a:rPr lang="cs-CZ" sz="1600" dirty="0">
                <a:latin typeface="Calibri" panose="020F0502020204030204" pitchFamily="34" charset="0"/>
              </a:rPr>
              <a:t>Jak vyhodnocujete dodržování etického kodexu? </a:t>
            </a:r>
          </a:p>
          <a:p>
            <a:r>
              <a:rPr lang="cs-CZ" sz="1600" dirty="0">
                <a:latin typeface="Calibri" panose="020F0502020204030204" pitchFamily="34" charset="0"/>
              </a:rPr>
              <a:t>Odpovídá organizační řád skutečnosti? Kdo a jak často prověřuje, zda jsou vykonávané činnosti a pracovní náplně v souladu s organizačním řádem? </a:t>
            </a:r>
          </a:p>
          <a:p>
            <a:r>
              <a:rPr lang="cs-CZ" sz="1600" dirty="0">
                <a:latin typeface="Calibri" panose="020F0502020204030204" pitchFamily="34" charset="0"/>
              </a:rPr>
              <a:t>Jsou příkazci operací dostatečně proškoleni pro vnitřní kontroly a rozumějí problematice zákona o FK? </a:t>
            </a:r>
          </a:p>
          <a:p>
            <a:r>
              <a:rPr lang="cs-CZ" sz="1600" dirty="0">
                <a:latin typeface="Calibri" panose="020F0502020204030204" pitchFamily="34" charset="0"/>
              </a:rPr>
              <a:t>Nemají  odpovědné osoby obavu informovat o rizicích a nedostatcích VKS, existuje systém „krytí zad“? </a:t>
            </a:r>
            <a:endParaRPr lang="cs-CZ" sz="1600" dirty="0"/>
          </a:p>
        </p:txBody>
      </p:sp>
    </p:spTree>
    <p:extLst>
      <p:ext uri="{BB962C8B-B14F-4D97-AF65-F5344CB8AC3E}">
        <p14:creationId xmlns:p14="http://schemas.microsoft.com/office/powerpoint/2010/main" val="594484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Nadpis 1">
            <a:extLst>
              <a:ext uri="{FF2B5EF4-FFF2-40B4-BE49-F238E27FC236}">
                <a16:creationId xmlns:a16="http://schemas.microsoft.com/office/drawing/2014/main" id="{3EE5E51D-0A62-E4C9-42D4-1C75FD5840D0}"/>
              </a:ext>
            </a:extLst>
          </p:cNvPr>
          <p:cNvSpPr>
            <a:spLocks noGrp="1"/>
          </p:cNvSpPr>
          <p:nvPr>
            <p:ph type="title"/>
          </p:nvPr>
        </p:nvSpPr>
        <p:spPr>
          <a:xfrm>
            <a:off x="838200" y="365125"/>
            <a:ext cx="5393361" cy="1325563"/>
          </a:xfrm>
        </p:spPr>
        <p:txBody>
          <a:bodyPr>
            <a:normAutofit/>
          </a:bodyPr>
          <a:lstStyle/>
          <a:p>
            <a:r>
              <a:rPr lang="cs-CZ" dirty="0"/>
              <a:t>Řízení rizik  - otázky </a:t>
            </a:r>
          </a:p>
        </p:txBody>
      </p:sp>
      <p:sp>
        <p:nvSpPr>
          <p:cNvPr id="3" name="Zástupný obsah 2">
            <a:extLst>
              <a:ext uri="{FF2B5EF4-FFF2-40B4-BE49-F238E27FC236}">
                <a16:creationId xmlns:a16="http://schemas.microsoft.com/office/drawing/2014/main" id="{E3D52E32-81FE-F255-4784-3F47CC8C07F8}"/>
              </a:ext>
            </a:extLst>
          </p:cNvPr>
          <p:cNvSpPr>
            <a:spLocks noGrp="1"/>
          </p:cNvSpPr>
          <p:nvPr>
            <p:ph idx="1"/>
          </p:nvPr>
        </p:nvSpPr>
        <p:spPr>
          <a:xfrm>
            <a:off x="838200" y="1825625"/>
            <a:ext cx="5393361" cy="4351338"/>
          </a:xfrm>
        </p:spPr>
        <p:txBody>
          <a:bodyPr>
            <a:normAutofit/>
          </a:bodyPr>
          <a:lstStyle/>
          <a:p>
            <a:r>
              <a:rPr lang="cs-CZ" sz="1600" b="0" i="0" dirty="0">
                <a:effectLst/>
                <a:latin typeface="Calibri" panose="020F0502020204030204" pitchFamily="34" charset="0"/>
              </a:rPr>
              <a:t> Kdo odpovídá za nastavení systému řízení rizik ve Vaší organizaci? Máte systém řízení rizik nějak ukotven v rámci vnitřních předpisů? </a:t>
            </a:r>
          </a:p>
          <a:p>
            <a:r>
              <a:rPr lang="cs-CZ" sz="1600" dirty="0">
                <a:latin typeface="Calibri" panose="020F0502020204030204" pitchFamily="34" charset="0"/>
              </a:rPr>
              <a:t>J</a:t>
            </a:r>
            <a:r>
              <a:rPr lang="cs-CZ" sz="1600" b="0" i="0" dirty="0">
                <a:effectLst/>
                <a:latin typeface="Calibri" panose="020F0502020204030204" pitchFamily="34" charset="0"/>
              </a:rPr>
              <a:t>akým způsobem identifikujete možná rizika ve Vaší organizaci? Stanovujete pravděpodobnost jejich výskytu a dopadu (odhady jejich významnosti)? Jsou tato rizika a jejich významnost pravidelně sledována? </a:t>
            </a:r>
            <a:endParaRPr lang="cs-CZ" sz="1600" dirty="0">
              <a:latin typeface="Calibri" panose="020F0502020204030204" pitchFamily="34" charset="0"/>
            </a:endParaRPr>
          </a:p>
          <a:p>
            <a:r>
              <a:rPr lang="cs-CZ" sz="1600" b="0" i="0" dirty="0">
                <a:effectLst/>
                <a:latin typeface="Calibri" panose="020F0502020204030204" pitchFamily="34" charset="0"/>
              </a:rPr>
              <a:t>Jak často dochází k aktualizaci rizik? Kdo je kompetentní rozšiřovat rizika, změnit jejich významnost? Kdy naposled k takové změně došlo a kdo byl iniciátorem této změny? Jaká konkrétní rizika byla například nahlášena v poslední době? </a:t>
            </a:r>
          </a:p>
          <a:p>
            <a:r>
              <a:rPr lang="cs-CZ" sz="1600" b="0" i="0" dirty="0">
                <a:effectLst/>
                <a:latin typeface="Calibri" panose="020F0502020204030204" pitchFamily="34" charset="0"/>
              </a:rPr>
              <a:t>Přijímáte pro eliminaci či minimalizaci identifikovaných rizik konkrétní opatření?  Jakým způsobem je definována ve Vaši organizaci odpovědnost za konkrétní rizika?  </a:t>
            </a:r>
            <a:endParaRPr lang="cs-CZ" sz="1600" dirty="0">
              <a:latin typeface="Calibri" panose="020F0502020204030204" pitchFamily="34" charset="0"/>
            </a:endParaRPr>
          </a:p>
          <a:p>
            <a:r>
              <a:rPr lang="cs-CZ" sz="1600" b="0" i="0" dirty="0">
                <a:effectLst/>
                <a:latin typeface="Calibri" panose="020F0502020204030204" pitchFamily="34" charset="0"/>
              </a:rPr>
              <a:t> O jakých rizicích a jak se informuje vedení organizace? Jak jsou projednávána koordinována opatření k eliminaci rizik?  </a:t>
            </a:r>
            <a:endParaRPr lang="cs-CZ" sz="1600" dirty="0"/>
          </a:p>
        </p:txBody>
      </p:sp>
      <p:pic>
        <p:nvPicPr>
          <p:cNvPr id="5" name="Picture 4" descr="Velká skupina parašutistů ve vzduchu">
            <a:extLst>
              <a:ext uri="{FF2B5EF4-FFF2-40B4-BE49-F238E27FC236}">
                <a16:creationId xmlns:a16="http://schemas.microsoft.com/office/drawing/2014/main" id="{F8222FDB-E624-E001-B5C0-65C579E75EC4}"/>
              </a:ext>
            </a:extLst>
          </p:cNvPr>
          <p:cNvPicPr>
            <a:picLocks noChangeAspect="1"/>
          </p:cNvPicPr>
          <p:nvPr/>
        </p:nvPicPr>
        <p:blipFill rotWithShape="1">
          <a:blip r:embed="rId2"/>
          <a:srcRect l="17249" r="16252" b="2"/>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8"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464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9E01B65-3FFA-BE40-3678-DD2BA72E4FF1}"/>
              </a:ext>
            </a:extLst>
          </p:cNvPr>
          <p:cNvSpPr>
            <a:spLocks noGrp="1"/>
          </p:cNvSpPr>
          <p:nvPr>
            <p:ph type="title"/>
          </p:nvPr>
        </p:nvSpPr>
        <p:spPr>
          <a:xfrm>
            <a:off x="838200" y="365125"/>
            <a:ext cx="10515600" cy="1325563"/>
          </a:xfrm>
        </p:spPr>
        <p:txBody>
          <a:bodyPr>
            <a:normAutofit/>
          </a:bodyPr>
          <a:lstStyle/>
          <a:p>
            <a:r>
              <a:rPr lang="cs-CZ"/>
              <a:t>Kontrolní činnosti/postupy – otázky </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B3E5D3F0-9AF7-FD9D-39F4-D93B8080AB02}"/>
              </a:ext>
            </a:extLst>
          </p:cNvPr>
          <p:cNvSpPr>
            <a:spLocks noGrp="1"/>
          </p:cNvSpPr>
          <p:nvPr>
            <p:ph idx="1"/>
          </p:nvPr>
        </p:nvSpPr>
        <p:spPr>
          <a:xfrm>
            <a:off x="838200" y="1825625"/>
            <a:ext cx="10515600" cy="4351338"/>
          </a:xfrm>
        </p:spPr>
        <p:txBody>
          <a:bodyPr>
            <a:normAutofit/>
          </a:bodyPr>
          <a:lstStyle/>
          <a:p>
            <a:r>
              <a:rPr lang="cs-CZ" sz="1600" b="0" i="0" dirty="0">
                <a:effectLst/>
                <a:latin typeface="Calibri" panose="020F0502020204030204" pitchFamily="34" charset="0"/>
              </a:rPr>
              <a:t>Máte nějakým způsobem upravené pořadí výdajů dle jejich naléhavosti/priorit? Na základě čeho určujete pořadí naléhavosti jednotlivých výdajů? Jak probíhá rozhodování o tom, který výdaj (projekt) budete realizovat? Je tento postup rozhodování upraven i třeba některým z vnitřních dokumentů?</a:t>
            </a:r>
          </a:p>
          <a:p>
            <a:r>
              <a:rPr lang="cs-CZ" sz="1600" b="0" i="0" dirty="0">
                <a:effectLst/>
                <a:latin typeface="Calibri" panose="020F0502020204030204" pitchFamily="34" charset="0"/>
              </a:rPr>
              <a:t>Máte nějak či někde ukotvenou/definovanou povinnost zvažovat, jakým způsobem se bude realizovat konkrétní typ výdaje či projektu (tzn. zda se bude realizovat interně vlastními silami organizace/externě-outsourcing/společně s jinou organizací či subjektem, např. PPP apod.). Pokud ano, prosím popište konkrétní podobu procesu. </a:t>
            </a:r>
            <a:endParaRPr lang="cs-CZ" sz="1600" dirty="0">
              <a:latin typeface="Calibri" panose="020F0502020204030204" pitchFamily="34" charset="0"/>
            </a:endParaRPr>
          </a:p>
          <a:p>
            <a:r>
              <a:rPr lang="cs-CZ" sz="1600" dirty="0">
                <a:latin typeface="Calibri" panose="020F0502020204030204" pitchFamily="34" charset="0"/>
              </a:rPr>
              <a:t>P</a:t>
            </a:r>
            <a:r>
              <a:rPr lang="cs-CZ" sz="1600" b="0" i="0" dirty="0">
                <a:effectLst/>
                <a:latin typeface="Calibri" panose="020F0502020204030204" pitchFamily="34" charset="0"/>
              </a:rPr>
              <a:t>ředchází realizaci výdaje definování očekávaného výsledku? Kdo tento krok realizuje? Postupuje podle nějakého formalizovaného pokynu? </a:t>
            </a:r>
          </a:p>
          <a:p>
            <a:r>
              <a:rPr lang="cs-CZ" sz="1600" b="0" i="0" dirty="0">
                <a:effectLst/>
                <a:latin typeface="Calibri" panose="020F0502020204030204" pitchFamily="34" charset="0"/>
              </a:rPr>
              <a:t>Popište, jak probíhá </a:t>
            </a:r>
            <a:r>
              <a:rPr lang="cs-CZ" sz="1600" b="0" i="0" u="sng" dirty="0">
                <a:effectLst/>
                <a:latin typeface="Calibri" panose="020F0502020204030204" pitchFamily="34" charset="0"/>
              </a:rPr>
              <a:t>předběžná, průběžná a následná kontrola</a:t>
            </a:r>
            <a:endParaRPr lang="cs-CZ" sz="1600" dirty="0">
              <a:latin typeface="Calibri" panose="020F0502020204030204" pitchFamily="34" charset="0"/>
            </a:endParaRPr>
          </a:p>
          <a:p>
            <a:r>
              <a:rPr lang="cs-CZ" sz="1600" b="0" i="0" dirty="0">
                <a:effectLst/>
                <a:latin typeface="Calibri" panose="020F0502020204030204" pitchFamily="34" charset="0"/>
              </a:rPr>
              <a:t>Vyhodnocujete (porovnáváte) výsledky výdaje (projektu) vzhledem k cílům, které měl naplnit (v rámci předběžné kontroly i následné kontroly)? Jakým způsobem? </a:t>
            </a:r>
          </a:p>
          <a:p>
            <a:r>
              <a:rPr lang="cs-CZ" sz="1600" b="0" i="0" dirty="0">
                <a:effectLst/>
                <a:latin typeface="Calibri" panose="020F0502020204030204" pitchFamily="34" charset="0"/>
              </a:rPr>
              <a:t>Jak probíhá kontrola příjmů (v rámci hlavní a v rámci vedlejší činnosti) ve Vaší organizaci na vybraných příkladech a kdo ji provádí? Jak jsou stanovené postupy u této kontroly? </a:t>
            </a:r>
          </a:p>
          <a:p>
            <a:r>
              <a:rPr lang="cs-CZ" sz="1600" b="0" i="0" dirty="0">
                <a:effectLst/>
                <a:latin typeface="Calibri" panose="020F0502020204030204" pitchFamily="34" charset="0"/>
              </a:rPr>
              <a:t>Jak probíhá kontrola veřejné finanční podpory a podřízených organizací? Jaké má organizace personální zázemí pro výkon této kontroly?  </a:t>
            </a:r>
          </a:p>
          <a:p>
            <a:pPr marL="0" indent="0">
              <a:buNone/>
            </a:pPr>
            <a:endParaRPr lang="cs-CZ" sz="1100" dirty="0"/>
          </a:p>
        </p:txBody>
      </p:sp>
    </p:spTree>
    <p:extLst>
      <p:ext uri="{BB962C8B-B14F-4D97-AF65-F5344CB8AC3E}">
        <p14:creationId xmlns:p14="http://schemas.microsoft.com/office/powerpoint/2010/main" val="1470015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17CC87AF-1559-1E88-2416-1DB5D6E39A56}"/>
              </a:ext>
            </a:extLst>
          </p:cNvPr>
          <p:cNvSpPr>
            <a:spLocks noGrp="1"/>
          </p:cNvSpPr>
          <p:nvPr>
            <p:ph type="title"/>
          </p:nvPr>
        </p:nvSpPr>
        <p:spPr>
          <a:xfrm>
            <a:off x="838200" y="365125"/>
            <a:ext cx="10515600" cy="1325563"/>
          </a:xfrm>
        </p:spPr>
        <p:txBody>
          <a:bodyPr>
            <a:normAutofit/>
          </a:bodyPr>
          <a:lstStyle/>
          <a:p>
            <a:r>
              <a:rPr lang="cs-CZ" dirty="0"/>
              <a:t>Informace a komunikace</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F01248FE-9650-F3F1-2F4B-F3B701B3889B}"/>
              </a:ext>
            </a:extLst>
          </p:cNvPr>
          <p:cNvSpPr>
            <a:spLocks noGrp="1"/>
          </p:cNvSpPr>
          <p:nvPr>
            <p:ph idx="1"/>
          </p:nvPr>
        </p:nvSpPr>
        <p:spPr>
          <a:xfrm>
            <a:off x="838200" y="1825625"/>
            <a:ext cx="10515600" cy="4351338"/>
          </a:xfrm>
        </p:spPr>
        <p:txBody>
          <a:bodyPr>
            <a:normAutofit/>
          </a:bodyPr>
          <a:lstStyle/>
          <a:p>
            <a:r>
              <a:rPr lang="cs-CZ" sz="1800" b="0" i="0" dirty="0">
                <a:effectLst/>
                <a:latin typeface="Calibri" panose="020F0502020204030204" pitchFamily="34" charset="0"/>
              </a:rPr>
              <a:t>Považujete Váš stávající IS (jako celek) pro evidenci nakládání s veřejnými prostředky za funkční a vyhovující potřebám finanční kontroly? Můžete uvést hlavní nedostatky a přednosti systému? </a:t>
            </a:r>
          </a:p>
          <a:p>
            <a:r>
              <a:rPr lang="cs-CZ" sz="1800" b="0" i="0" dirty="0">
                <a:effectLst/>
                <a:latin typeface="Calibri" panose="020F0502020204030204" pitchFamily="34" charset="0"/>
              </a:rPr>
              <a:t>Jak probíhá schvalovací proces u jednotlivých operací v IS a jak je kontrolován?  </a:t>
            </a:r>
            <a:endParaRPr lang="cs-CZ" sz="1800" dirty="0">
              <a:latin typeface="Calibri" panose="020F0502020204030204" pitchFamily="34" charset="0"/>
            </a:endParaRPr>
          </a:p>
          <a:p>
            <a:r>
              <a:rPr lang="cs-CZ" sz="1800" b="0" i="0" dirty="0">
                <a:effectLst/>
                <a:latin typeface="Calibri" panose="020F0502020204030204" pitchFamily="34" charset="0"/>
              </a:rPr>
              <a:t>Jsou informace o nakládání s veřejnými prostředky předávány a sdíleny i mimo standardní elektronický IS? Jakým způsobem jsou tyto informace předávány a sdíleny (porady, manažerské řízení, formální, neformální cesta)? Je o tom pořizován nějaký záznam?  </a:t>
            </a:r>
          </a:p>
          <a:p>
            <a:r>
              <a:rPr lang="cs-CZ" sz="1800" b="0" i="0" dirty="0">
                <a:effectLst/>
                <a:latin typeface="Calibri" panose="020F0502020204030204" pitchFamily="34" charset="0"/>
              </a:rPr>
              <a:t>Je vytvářena dokumentace a reporting předběžných, průběžných i následných kontrol v organizaci? Kdo s dokumentací pracuje? </a:t>
            </a:r>
            <a:endParaRPr lang="cs-CZ" sz="1800" dirty="0">
              <a:latin typeface="Calibri" panose="020F0502020204030204" pitchFamily="34" charset="0"/>
            </a:endParaRPr>
          </a:p>
          <a:p>
            <a:r>
              <a:rPr lang="cs-CZ" sz="1800" b="0" i="0" dirty="0">
                <a:effectLst/>
                <a:latin typeface="Calibri" panose="020F0502020204030204" pitchFamily="34" charset="0"/>
              </a:rPr>
              <a:t>Je vytvářena dokumentace a reporting předběžných, průběžných i následných kontrol v organizaci? Kdo s dokumentací pracuje? </a:t>
            </a:r>
          </a:p>
          <a:p>
            <a:r>
              <a:rPr lang="cs-CZ" sz="1800" b="0" i="0" dirty="0">
                <a:effectLst/>
                <a:latin typeface="Calibri" panose="020F0502020204030204" pitchFamily="34" charset="0"/>
              </a:rPr>
              <a:t>Jak probíhá zpětná vazba mezi výsledky finančních kontrol a realizací opatření? Jak je pracováno se zjištěními z kontrol? Jsou opatření termínována a je sledováno a komunikováno jejich plnění? Jakým způsobem?  </a:t>
            </a:r>
            <a:endParaRPr lang="cs-CZ" sz="1800" dirty="0">
              <a:latin typeface="Calibri" panose="020F0502020204030204" pitchFamily="34" charset="0"/>
            </a:endParaRPr>
          </a:p>
          <a:p>
            <a:r>
              <a:rPr lang="cs-CZ" sz="1800" b="0" i="0" dirty="0">
                <a:effectLst/>
                <a:latin typeface="Calibri" panose="020F0502020204030204" pitchFamily="34" charset="0"/>
              </a:rPr>
              <a:t>Jak jsou výsledky kontrol nakládání s veřejnými prostředky vnímány řídícími zaměstnanci? (Jedná se o informace, se kterými je ochotně dále pracováno a jsou podnětem ke zlepšení?) </a:t>
            </a:r>
            <a:endParaRPr lang="cs-CZ" sz="1800" dirty="0"/>
          </a:p>
        </p:txBody>
      </p:sp>
    </p:spTree>
    <p:extLst>
      <p:ext uri="{BB962C8B-B14F-4D97-AF65-F5344CB8AC3E}">
        <p14:creationId xmlns:p14="http://schemas.microsoft.com/office/powerpoint/2010/main" val="579502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F1665E2E-A53C-388D-7290-C5416A200DBC}"/>
              </a:ext>
            </a:extLst>
          </p:cNvPr>
          <p:cNvSpPr>
            <a:spLocks noGrp="1"/>
          </p:cNvSpPr>
          <p:nvPr>
            <p:ph type="title"/>
          </p:nvPr>
        </p:nvSpPr>
        <p:spPr>
          <a:xfrm>
            <a:off x="838200" y="365125"/>
            <a:ext cx="10515600" cy="1325563"/>
          </a:xfrm>
        </p:spPr>
        <p:txBody>
          <a:bodyPr>
            <a:normAutofit/>
          </a:bodyPr>
          <a:lstStyle/>
          <a:p>
            <a:r>
              <a:rPr lang="cs-CZ"/>
              <a:t>Monitoring – otázky  </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C05458BF-B26F-F79F-8405-61B0B3F611B8}"/>
              </a:ext>
            </a:extLst>
          </p:cNvPr>
          <p:cNvSpPr>
            <a:spLocks noGrp="1"/>
          </p:cNvSpPr>
          <p:nvPr>
            <p:ph idx="1"/>
          </p:nvPr>
        </p:nvSpPr>
        <p:spPr>
          <a:xfrm>
            <a:off x="838200" y="1825625"/>
            <a:ext cx="10515600" cy="4351338"/>
          </a:xfrm>
        </p:spPr>
        <p:txBody>
          <a:bodyPr>
            <a:normAutofit/>
          </a:bodyPr>
          <a:lstStyle/>
          <a:p>
            <a:r>
              <a:rPr lang="cs-CZ" b="0" i="0">
                <a:effectLst/>
                <a:latin typeface="Calibri" panose="020F0502020204030204" pitchFamily="34" charset="0"/>
              </a:rPr>
              <a:t>Jakým způsobem (jakou formou) ve Vaší organizaci probíhá ověření přiměřenosti a funkčnosti vnitřního kontrolního systému? (např. kontrola fungování VKS ze strany vedoucích pracovníků či vedoucího orgánu veřejné správy) </a:t>
            </a:r>
          </a:p>
          <a:p>
            <a:r>
              <a:rPr lang="cs-CZ" b="0" i="0">
                <a:effectLst/>
                <a:latin typeface="Calibri" panose="020F0502020204030204" pitchFamily="34" charset="0"/>
              </a:rPr>
              <a:t>Jsou přijímána opatření ke zdokonalení vnitřního kontrolního systému v případě, že jsou odhaleny jeho nedostatky?  </a:t>
            </a:r>
          </a:p>
          <a:p>
            <a:r>
              <a:rPr lang="cs-CZ">
                <a:latin typeface="Calibri" panose="020F0502020204030204" pitchFamily="34" charset="0"/>
              </a:rPr>
              <a:t>Má organizace zavedený systém monitorování ekonomických ukazatelů? </a:t>
            </a:r>
            <a:endParaRPr lang="cs-CZ" b="0" i="0">
              <a:effectLst/>
              <a:latin typeface="Calibri" panose="020F0502020204030204" pitchFamily="34" charset="0"/>
            </a:endParaRPr>
          </a:p>
          <a:p>
            <a:endParaRPr lang="cs-CZ"/>
          </a:p>
        </p:txBody>
      </p:sp>
    </p:spTree>
    <p:extLst>
      <p:ext uri="{BB962C8B-B14F-4D97-AF65-F5344CB8AC3E}">
        <p14:creationId xmlns:p14="http://schemas.microsoft.com/office/powerpoint/2010/main" val="1724418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828FC30-7363-D84E-90DA-9DEFF76294EE}"/>
              </a:ext>
            </a:extLst>
          </p:cNvPr>
          <p:cNvSpPr>
            <a:spLocks noGrp="1"/>
          </p:cNvSpPr>
          <p:nvPr>
            <p:ph type="title"/>
          </p:nvPr>
        </p:nvSpPr>
        <p:spPr>
          <a:xfrm>
            <a:off x="970908" y="1220919"/>
            <a:ext cx="5425781" cy="2387600"/>
          </a:xfrm>
        </p:spPr>
        <p:txBody>
          <a:bodyPr vert="horz" lIns="91440" tIns="45720" rIns="91440" bIns="45720" rtlCol="0" anchor="b">
            <a:normAutofit/>
          </a:bodyPr>
          <a:lstStyle/>
          <a:p>
            <a:pPr>
              <a:spcBef>
                <a:spcPct val="0"/>
              </a:spcBef>
            </a:pPr>
            <a:r>
              <a:rPr lang="en-US" sz="6000" kern="1200">
                <a:solidFill>
                  <a:schemeClr val="tx1"/>
                </a:solidFill>
                <a:latin typeface="+mj-lt"/>
                <a:ea typeface="+mj-ea"/>
                <a:cs typeface="+mj-cs"/>
              </a:rPr>
              <a:t>Dobrá a špatná praxe </a:t>
            </a:r>
          </a:p>
        </p:txBody>
      </p:sp>
      <p:sp>
        <p:nvSpPr>
          <p:cNvPr id="24" name="Freeform: Shape 23">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Block Arc 27">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Shape 29">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2" name="Straight Connector 31">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4" name="Freeform: Shape 33">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6" name="Arc 35">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226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686834" y="1153572"/>
            <a:ext cx="3200400" cy="4461163"/>
          </a:xfrm>
        </p:spPr>
        <p:txBody>
          <a:bodyPr vert="horz" lIns="91440" tIns="45720" rIns="91440" bIns="45720" rtlCol="0" anchor="ctr">
            <a:normAutofit/>
          </a:bodyPr>
          <a:lstStyle/>
          <a:p>
            <a:pPr algn="l">
              <a:spcBef>
                <a:spcPct val="0"/>
              </a:spcBef>
            </a:pPr>
            <a:r>
              <a:rPr lang="cs-CZ" sz="3600" kern="1200" dirty="0">
                <a:solidFill>
                  <a:srgbClr val="FFFFFF"/>
                </a:solidFill>
                <a:latin typeface="+mj-lt"/>
                <a:ea typeface="+mj-ea"/>
                <a:cs typeface="+mj-cs"/>
              </a:rPr>
              <a:t>Charakteristika </a:t>
            </a:r>
            <a:r>
              <a:rPr lang="cs-CZ" sz="4400" kern="1200" dirty="0">
                <a:solidFill>
                  <a:srgbClr val="FFFFFF"/>
                </a:solidFill>
                <a:latin typeface="+mj-lt"/>
                <a:ea typeface="+mj-ea"/>
                <a:cs typeface="+mj-cs"/>
              </a:rPr>
              <a:t>VKS</a:t>
            </a:r>
            <a:endParaRPr lang="en-US" sz="4400" kern="1200" dirty="0">
              <a:solidFill>
                <a:srgbClr val="FFFFFF"/>
              </a:solidFill>
              <a:latin typeface="+mj-lt"/>
              <a:ea typeface="+mj-ea"/>
              <a:cs typeface="+mj-cs"/>
            </a:endParaRP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Podnadpis 4"/>
          <p:cNvSpPr>
            <a:spLocks noGrp="1"/>
          </p:cNvSpPr>
          <p:nvPr>
            <p:ph type="subTitle" idx="1"/>
          </p:nvPr>
        </p:nvSpPr>
        <p:spPr>
          <a:xfrm>
            <a:off x="4447308" y="591344"/>
            <a:ext cx="6906491" cy="5585619"/>
          </a:xfrm>
        </p:spPr>
        <p:txBody>
          <a:bodyPr vert="horz" lIns="91440" tIns="45720" rIns="91440" bIns="45720" rtlCol="0" anchor="ctr">
            <a:normAutofit/>
          </a:bodyPr>
          <a:lstStyle/>
          <a:p>
            <a:pPr lvl="0" indent="-228600" algn="l">
              <a:buFont typeface="Arial" panose="020B0604020202020204" pitchFamily="34" charset="0"/>
              <a:buChar char="•"/>
            </a:pPr>
            <a:endParaRPr lang="en-US"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Absence procesu aktualizace, identifikace odpovědnosti za aktualizaci či naplňování obsahu směrnic</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Základní směrnice existují téměř všude, zejména u menších organizací se ale projevuje formálnost nebo velmi obecný či nahodilý přístup, často také volen velmi univerzální přístup </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Některé směrnice jsou formálně zpracovány perfektně - realita se ale ukazuje jiná, ne vždy jsou 100 % dodržovány</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Absence jasně definovaných cílů v organizaci (často chybí vůbec nebo nejsou jasně definovány, například dle principů SMART, chybí také často </a:t>
            </a:r>
            <a:r>
              <a:rPr lang="cs-CZ" sz="1700" dirty="0" err="1">
                <a:solidFill>
                  <a:schemeClr val="tx1"/>
                </a:solidFill>
                <a:effectLst/>
                <a:latin typeface="+mn-lt"/>
                <a:ea typeface="+mn-ea"/>
                <a:cs typeface="+mn-cs"/>
              </a:rPr>
              <a:t>provazba</a:t>
            </a:r>
            <a:r>
              <a:rPr lang="cs-CZ" sz="1700" dirty="0">
                <a:solidFill>
                  <a:schemeClr val="tx1"/>
                </a:solidFill>
                <a:effectLst/>
                <a:latin typeface="+mn-lt"/>
                <a:ea typeface="+mn-ea"/>
                <a:cs typeface="+mn-cs"/>
              </a:rPr>
              <a:t> obecných či strategických cílů do operativnějších úrovní - programy, opatření, investice...</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Cíle jsou vázány na strategické dokumenty rozvoje organizace (u některý probíhá pravidelná aktualizace), obecně malá provázanost výkonu kontrolní činnosti na strategii (neuvědomování si souvislosti)</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Některé organizace si navíc neuvědomují, že by nějaké cíle měly mít, nebo s nimi pracovat. Vnímají je jako samostatnou část bez návaznosti na realizaci operací a kontrolu - příklad městský úřad a strategie města.</a:t>
            </a:r>
          </a:p>
          <a:p>
            <a:pPr marL="288000" lvl="0" indent="-228600" algn="l">
              <a:spcBef>
                <a:spcPts val="0"/>
              </a:spcBef>
              <a:buFont typeface="Arial" panose="020B0604020202020204" pitchFamily="34" charset="0"/>
              <a:buChar char="•"/>
            </a:pPr>
            <a:endParaRPr lang="en-US" sz="1700" dirty="0">
              <a:solidFill>
                <a:schemeClr val="tx1"/>
              </a:solidFill>
              <a:effectLst/>
              <a:latin typeface="+mn-lt"/>
              <a:ea typeface="+mn-ea"/>
              <a:cs typeface="+mn-cs"/>
            </a:endParaRPr>
          </a:p>
          <a:p>
            <a:pPr marL="288000" lvl="0" indent="-228600" algn="l">
              <a:spcBef>
                <a:spcPts val="0"/>
              </a:spcBef>
              <a:buFont typeface="Arial" panose="020B0604020202020204" pitchFamily="34" charset="0"/>
              <a:buChar char="•"/>
            </a:pPr>
            <a:endParaRPr lang="en-US" sz="1700" dirty="0">
              <a:solidFill>
                <a:schemeClr val="tx1"/>
              </a:solidFill>
              <a:effectLst/>
              <a:latin typeface="+mn-lt"/>
              <a:ea typeface="+mn-ea"/>
              <a:cs typeface="+mn-cs"/>
            </a:endParaRPr>
          </a:p>
          <a:p>
            <a:pPr lvl="0" indent="-228600" algn="l">
              <a:spcAft>
                <a:spcPts val="800"/>
              </a:spcAft>
              <a:buFont typeface="Arial" panose="020B0604020202020204" pitchFamily="34" charset="0"/>
              <a:buChar char="•"/>
            </a:pPr>
            <a:endParaRPr lang="en-US" sz="17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9541564" y="6356350"/>
            <a:ext cx="1812235"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tint val="75000"/>
                  </a:schemeClr>
                </a:solidFill>
                <a:latin typeface="+mn-lt"/>
              </a:rPr>
              <a:pPr algn="r">
                <a:spcAft>
                  <a:spcPts val="600"/>
                </a:spcAft>
              </a:pPr>
              <a:t>27</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1810763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Vnitřní kontrolní prostředí</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Řada příkazců operací nezná zákon o finanční kontrole, obvykle jsou proškoleni pracovníci ekonomických oddělení, ale nikoliv přímo příkazci operací</a:t>
            </a:r>
          </a:p>
          <a:p>
            <a:pPr marL="114300" lvl="0" algn="just">
              <a:spcBef>
                <a:spcPts val="0"/>
              </a:spcBef>
            </a:pPr>
            <a:endParaRPr lang="cs-CZ" sz="1600" dirty="0">
              <a:solidFill>
                <a:schemeClr val="tx1"/>
              </a:solidFill>
              <a:effectLst/>
              <a:latin typeface="+mn-lt"/>
              <a:ea typeface="+mn-ea"/>
              <a:cs typeface="+mn-cs"/>
            </a:endParaRPr>
          </a:p>
          <a:p>
            <a:pPr marL="342900" lvl="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Ne vždy jasně definovány etické hodnoty prostředí. </a:t>
            </a:r>
          </a:p>
          <a:p>
            <a:pPr marL="114300" lvl="0" algn="just">
              <a:spcBef>
                <a:spcPts val="0"/>
              </a:spcBef>
            </a:pPr>
            <a:endParaRPr lang="cs-CZ" sz="1600" dirty="0">
              <a:solidFill>
                <a:schemeClr val="tx1"/>
              </a:solidFill>
              <a:effectLst/>
              <a:latin typeface="+mn-lt"/>
              <a:ea typeface="+mn-ea"/>
              <a:cs typeface="+mn-cs"/>
            </a:endParaRPr>
          </a:p>
          <a:p>
            <a:pPr marL="34290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Posuzování 3E není systematicky řešeno, jedná se o kontrolu velmi individuální závislou na osobě příkazce, jak moc je “osvícený” či vzdělaný. Převážně se jedná o jeho “zdravý” úsudek. V lepším případě spolupracuje s podřízenými a nechá si připravit podklady (průzkum trhu, analýzy, atd.) na základě kterých se rozhoduje. </a:t>
            </a:r>
          </a:p>
          <a:p>
            <a:pPr marL="342900" lvl="0" indent="-342900" algn="just">
              <a:lnSpc>
                <a:spcPct val="107000"/>
              </a:lnSpc>
              <a:buFont typeface="Symbol" panose="05050102010706020507" pitchFamily="18" charset="2"/>
              <a:buChar char=""/>
            </a:pPr>
            <a:r>
              <a:rPr lang="cs-CZ" sz="1600" dirty="0">
                <a:solidFill>
                  <a:srgbClr val="000000"/>
                </a:solidFill>
                <a:effectLst/>
                <a:latin typeface="Calibri"/>
                <a:ea typeface="Calibri" panose="020F0502020204030204" pitchFamily="34" charset="0"/>
                <a:cs typeface="Times New Roman"/>
              </a:rPr>
              <a:t>V některých organizacích funguje i “neformální” linie VKS - osobní konzultace, dotazy, porady (např. projednávání větších investic)</a:t>
            </a:r>
            <a:endParaRPr lang="cs-CZ" sz="1600" dirty="0">
              <a:effectLst/>
              <a:latin typeface="Calibri"/>
              <a:ea typeface="Calibri" panose="020F0502020204030204" pitchFamily="34" charset="0"/>
              <a:cs typeface="Times New Roman"/>
            </a:endParaRPr>
          </a:p>
          <a:p>
            <a:pPr marL="342900" lvl="0" indent="-342900" algn="just">
              <a:lnSpc>
                <a:spcPct val="107000"/>
              </a:lnSpc>
              <a:buFont typeface="Symbol" panose="05050102010706020507" pitchFamily="18" charset="2"/>
              <a:buChar char=""/>
            </a:pPr>
            <a:r>
              <a:rPr lang="cs-CZ" sz="1600" dirty="0">
                <a:solidFill>
                  <a:srgbClr val="000000"/>
                </a:solidFill>
                <a:effectLst/>
                <a:latin typeface="Calibri"/>
                <a:ea typeface="Calibri" panose="020F0502020204030204" pitchFamily="34" charset="0"/>
                <a:cs typeface="Times New Roman"/>
              </a:rPr>
              <a:t>Obecně je se zastupitelností velký problém</a:t>
            </a:r>
            <a:endParaRPr lang="cs-CZ" sz="1600" dirty="0">
              <a:effectLst/>
              <a:latin typeface="Calibri"/>
              <a:ea typeface="Calibri" panose="020F0502020204030204" pitchFamily="34" charset="0"/>
              <a:cs typeface="Times New Roman"/>
            </a:endParaRPr>
          </a:p>
          <a:p>
            <a:pPr marL="342900" indent="-228600" algn="just">
              <a:spcBef>
                <a:spcPts val="0"/>
              </a:spcBef>
              <a:buFont typeface="Arial" panose="020B0604020202020204" pitchFamily="34" charset="0"/>
              <a:buChar char="•"/>
            </a:pPr>
            <a:endParaRPr lang="cs-CZ" sz="16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14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28</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620392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Řízení rizik</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7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1700" dirty="0">
              <a:solidFill>
                <a:schemeClr val="tx1"/>
              </a:solidFill>
              <a:latin typeface="+mn-lt"/>
              <a:ea typeface="+mn-ea"/>
              <a:cs typeface="+mn-cs"/>
            </a:endParaRPr>
          </a:p>
          <a:p>
            <a:pPr marL="342900" lvl="0" indent="-228600" algn="just">
              <a:buFont typeface="Arial" panose="020B0604020202020204" pitchFamily="34" charset="0"/>
              <a:buChar char="•"/>
            </a:pPr>
            <a:r>
              <a:rPr lang="cs-CZ" sz="1700" dirty="0">
                <a:solidFill>
                  <a:schemeClr val="tx1"/>
                </a:solidFill>
                <a:effectLst/>
                <a:latin typeface="+mn-lt"/>
                <a:ea typeface="+mn-ea"/>
                <a:cs typeface="+mn-cs"/>
              </a:rPr>
              <a:t>Zejména v menších organizacích chybí jakýkoliv nástroj či přístup k řízení rizik, nicméně nálezy i u některých větších organizací</a:t>
            </a:r>
          </a:p>
          <a:p>
            <a:pPr marL="342900" lvl="0" indent="-228600" algn="just">
              <a:buFont typeface="Arial" panose="020B0604020202020204" pitchFamily="34" charset="0"/>
              <a:buChar char="•"/>
            </a:pPr>
            <a:r>
              <a:rPr lang="cs-CZ" sz="1700" dirty="0">
                <a:solidFill>
                  <a:schemeClr val="tx1"/>
                </a:solidFill>
                <a:effectLst/>
                <a:latin typeface="+mn-lt"/>
                <a:ea typeface="+mn-ea"/>
                <a:cs typeface="+mn-cs"/>
              </a:rPr>
              <a:t>U velkých organizací častěji spíš problém s obrovským množstvím identifikovaných (a spravovaných) rizik</a:t>
            </a:r>
          </a:p>
          <a:p>
            <a:pPr marL="342900" lvl="0" indent="-228600" algn="just">
              <a:spcAft>
                <a:spcPts val="800"/>
              </a:spcAft>
              <a:buFont typeface="Arial" panose="020B0604020202020204" pitchFamily="34" charset="0"/>
              <a:buChar char="•"/>
            </a:pPr>
            <a:r>
              <a:rPr lang="cs-CZ" sz="1700" dirty="0">
                <a:solidFill>
                  <a:schemeClr val="tx1"/>
                </a:solidFill>
                <a:effectLst/>
                <a:latin typeface="+mn-lt"/>
                <a:ea typeface="+mn-ea"/>
                <a:cs typeface="+mn-cs"/>
              </a:rPr>
              <a:t>Otázka, kdo by v realitě měl řízení rizik v organizaci řešit (identifikace, nastavení, řízení, kontrola, aktualizace)</a:t>
            </a:r>
            <a:endParaRPr lang="cs-CZ" sz="1700" dirty="0">
              <a:solidFill>
                <a:schemeClr val="tx1"/>
              </a:solidFill>
              <a:latin typeface="+mn-lt"/>
              <a:ea typeface="+mn-ea"/>
              <a:cs typeface="+mn-cs"/>
            </a:endParaRPr>
          </a:p>
          <a:p>
            <a:pPr marL="342900" lvl="0" indent="-228600" algn="just">
              <a:spcAft>
                <a:spcPts val="800"/>
              </a:spcAft>
              <a:buFont typeface="Arial" panose="020B0604020202020204" pitchFamily="34" charset="0"/>
              <a:buChar char="•"/>
            </a:pPr>
            <a:r>
              <a:rPr lang="cs-CZ" sz="1700" dirty="0">
                <a:solidFill>
                  <a:schemeClr val="tx1"/>
                </a:solidFill>
                <a:latin typeface="+mn-lt"/>
                <a:ea typeface="+mn-ea"/>
                <a:cs typeface="+mn-cs"/>
              </a:rPr>
              <a:t>Důležitá je schopnost efektivního řízení rizik (schopnost identifikovat optimální množství rizik vzhledem ke schopnosti jejich řízení, kontroly a aktualizace) </a:t>
            </a:r>
          </a:p>
          <a:p>
            <a:pPr marL="342900" lvl="0" indent="-228600" algn="l">
              <a:spcAft>
                <a:spcPts val="800"/>
              </a:spcAft>
              <a:buFont typeface="Arial" panose="020B0604020202020204" pitchFamily="34" charset="0"/>
              <a:buChar char="•"/>
            </a:pPr>
            <a:endParaRPr lang="en-US" sz="17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29</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277699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07FB023-12C9-AF28-8952-0836B151F545}"/>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9472E5-6170-4965-9FAC-EE25DB7A3183}" type="slidenum">
              <a:rPr/>
              <a:t>3</a:t>
            </a:fld>
            <a:endParaRPr lang="cs-CZ" sz="1200" b="0" i="0" u="none" strike="noStrike" kern="1200" cap="none" spc="0" baseline="0">
              <a:solidFill>
                <a:srgbClr val="898989"/>
              </a:solidFill>
              <a:uFillTx/>
              <a:latin typeface="Calibri"/>
            </a:endParaRPr>
          </a:p>
        </p:txBody>
      </p:sp>
      <p:sp>
        <p:nvSpPr>
          <p:cNvPr id="4" name="Nadpis 3">
            <a:extLst>
              <a:ext uri="{FF2B5EF4-FFF2-40B4-BE49-F238E27FC236}">
                <a16:creationId xmlns:a16="http://schemas.microsoft.com/office/drawing/2014/main" id="{3FD1E39B-30AD-2965-4A3A-65CFD2165F36}"/>
              </a:ext>
            </a:extLst>
          </p:cNvPr>
          <p:cNvSpPr txBox="1">
            <a:spLocks noGrp="1"/>
          </p:cNvSpPr>
          <p:nvPr>
            <p:ph type="title"/>
          </p:nvPr>
        </p:nvSpPr>
        <p:spPr/>
        <p:txBody>
          <a:bodyPr/>
          <a:lstStyle/>
          <a:p>
            <a:pPr lvl="0"/>
            <a:r>
              <a:rPr lang="cs-CZ" dirty="0"/>
              <a:t>Legislativní rámec a metodická podpora</a:t>
            </a:r>
          </a:p>
        </p:txBody>
      </p:sp>
      <p:sp>
        <p:nvSpPr>
          <p:cNvPr id="5" name="Zástupný obsah 4">
            <a:extLst>
              <a:ext uri="{FF2B5EF4-FFF2-40B4-BE49-F238E27FC236}">
                <a16:creationId xmlns:a16="http://schemas.microsoft.com/office/drawing/2014/main" id="{E048792C-1FE2-CB5D-2F05-FB08EFCF377E}"/>
              </a:ext>
            </a:extLst>
          </p:cNvPr>
          <p:cNvSpPr txBox="1">
            <a:spLocks noGrp="1"/>
          </p:cNvSpPr>
          <p:nvPr>
            <p:ph idx="1"/>
          </p:nvPr>
        </p:nvSpPr>
        <p:spPr>
          <a:xfrm>
            <a:off x="719998" y="1428750"/>
            <a:ext cx="10753197" cy="4709251"/>
          </a:xfrm>
        </p:spPr>
        <p:txBody>
          <a:bodyPr>
            <a:normAutofit lnSpcReduction="10000"/>
          </a:bodyPr>
          <a:lstStyle/>
          <a:p>
            <a:pPr lvl="0">
              <a:lnSpc>
                <a:spcPct val="80000"/>
              </a:lnSpc>
            </a:pPr>
            <a:r>
              <a:rPr lang="cs-CZ" sz="2600" dirty="0"/>
              <a:t>Zákon č. 320/2001 Sb., o finanční kontrole ve veřejné správě</a:t>
            </a:r>
            <a:br>
              <a:rPr lang="cs-CZ" sz="2600" dirty="0"/>
            </a:br>
            <a:r>
              <a:rPr lang="cs-CZ" sz="2600" dirty="0"/>
              <a:t>a o změně některých zákonů (zákon o finanční kontrole)</a:t>
            </a:r>
          </a:p>
          <a:p>
            <a:pPr lvl="0">
              <a:lnSpc>
                <a:spcPct val="80000"/>
              </a:lnSpc>
            </a:pPr>
            <a:r>
              <a:rPr lang="cs-CZ" sz="1600" dirty="0"/>
              <a:t>Vyhláška č. 416/2004 Sb., kterou se provádí zákon č. 320/2001 Sb., o finanční kontrole ve veřejné správě a o změně některých zákonů (zákon o finanční kontrole), ve znění zákona č. 309/2002 Sb., zákona č. 320/2002 Sb. a zákona č. 123/2003 Sb., ve znění pozdějších předpisů </a:t>
            </a:r>
            <a:endParaRPr lang="cs-CZ" sz="2600" dirty="0"/>
          </a:p>
          <a:p>
            <a:pPr lvl="1">
              <a:lnSpc>
                <a:spcPct val="80000"/>
              </a:lnSpc>
            </a:pPr>
            <a:r>
              <a:rPr lang="cs-CZ" sz="2200" dirty="0"/>
              <a:t>Účinnost od 1. 1. 2002 (20 novelizací) </a:t>
            </a:r>
          </a:p>
          <a:p>
            <a:pPr lvl="1">
              <a:lnSpc>
                <a:spcPct val="80000"/>
              </a:lnSpc>
            </a:pPr>
            <a:r>
              <a:rPr lang="cs-CZ" sz="2200" dirty="0"/>
              <a:t>Přímý vliv na množství zákonů: např. </a:t>
            </a:r>
            <a:r>
              <a:rPr lang="cs-CZ" sz="1900" dirty="0"/>
              <a:t>250/2000 Sb.	Zákon o rozpočtových pravidlech územních rozpočtů, 219/2000 Sb. Zákon o majetku ČR a jejím vystupování v právních vztazích, 218/2000 Sb. Zákon o rozpočtových pravidlech, apod. </a:t>
            </a:r>
          </a:p>
          <a:p>
            <a:pPr marL="457200" lvl="1" indent="0">
              <a:lnSpc>
                <a:spcPct val="80000"/>
              </a:lnSpc>
              <a:buNone/>
            </a:pPr>
            <a:endParaRPr lang="cs-CZ" sz="2200" dirty="0"/>
          </a:p>
          <a:p>
            <a:pPr lvl="1">
              <a:lnSpc>
                <a:spcPct val="80000"/>
              </a:lnSpc>
            </a:pPr>
            <a:r>
              <a:rPr lang="cs-CZ" sz="2200" dirty="0"/>
              <a:t>Implementuje Směrnici Rady 2011/85/EU ze dne 8. listopadu 2011 o požadavcích na rozpočtové rámce členských států</a:t>
            </a:r>
          </a:p>
          <a:p>
            <a:pPr lvl="1">
              <a:lnSpc>
                <a:spcPct val="80000"/>
              </a:lnSpc>
            </a:pPr>
            <a:endParaRPr lang="cs-CZ" sz="2200" dirty="0"/>
          </a:p>
          <a:p>
            <a:pPr lvl="1">
              <a:lnSpc>
                <a:spcPct val="80000"/>
              </a:lnSpc>
            </a:pPr>
            <a:r>
              <a:rPr lang="cs-CZ" sz="2200" dirty="0"/>
              <a:t>Centrální harmonizační jednotka: </a:t>
            </a:r>
          </a:p>
          <a:p>
            <a:pPr marL="457200" lvl="1" indent="0">
              <a:lnSpc>
                <a:spcPct val="80000"/>
              </a:lnSpc>
              <a:buNone/>
            </a:pPr>
            <a:r>
              <a:rPr lang="cs-CZ" sz="2200" dirty="0"/>
              <a:t>https://www.mfcr.cz/assets/cs/media/Metodika_2021-02-01_MP-CHJ-17-prirucka-Audit.pdf</a:t>
            </a:r>
          </a:p>
          <a:p>
            <a:pPr lvl="0">
              <a:lnSpc>
                <a:spcPct val="80000"/>
              </a:lnSpc>
            </a:pPr>
            <a:endParaRPr lang="cs-CZ"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Kontrolní činnosti/postupy</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400" dirty="0">
              <a:solidFill>
                <a:schemeClr val="tx1"/>
              </a:solidFill>
              <a:effectLst/>
              <a:latin typeface="+mn-lt"/>
              <a:ea typeface="+mn-ea"/>
              <a:cs typeface="+mn-cs"/>
            </a:endParaRP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Detailní kontrola příjmů neprobíhá, zpravidla jsou příjmy kontrolovány vybranými pracovníky nebo kontrola probíhá automaticky přes specializovaný software (např. příjmy z nájmů bytů). Někde kontrola příjmů probíhá obdobně jako kontrola výdajů, jinde probíhá kontrola mimo elektronický systém.   </a:t>
            </a: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Obvykle není definována povinnost uvážení, zda budou některé činnosti realizovány interně či externě</a:t>
            </a: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Není zcela jasně prokazatelné, zda ve všech případech jsou dopředu stanovena kritéria, která umožní hodnotit dosažené výsledky - deklarováno většinou ano, ale z rozhovorů patrné nedostatky</a:t>
            </a:r>
          </a:p>
          <a:p>
            <a:pPr marL="342900" indent="-228600" algn="just">
              <a:buFont typeface="Arial" panose="020B0604020202020204" pitchFamily="34" charset="0"/>
              <a:buChar char="•"/>
            </a:pPr>
            <a:r>
              <a:rPr lang="cs-CZ" sz="1600" dirty="0">
                <a:solidFill>
                  <a:schemeClr val="tx1"/>
                </a:solidFill>
                <a:effectLst/>
                <a:latin typeface="+mn-lt"/>
                <a:ea typeface="+mn-ea"/>
                <a:cs typeface="+mn-cs"/>
              </a:rPr>
              <a:t>Minimum operací zastaveno - deklarováno, že se řeší ještě před zahájením FK, nicméně k samotnému zastavení s auditní stopou dochází minimálně</a:t>
            </a:r>
          </a:p>
          <a:p>
            <a:pPr marL="342900" lvl="0" indent="-228600" algn="just">
              <a:buFont typeface="Arial" panose="020B0604020202020204" pitchFamily="34" charset="0"/>
              <a:buChar char="•"/>
            </a:pPr>
            <a:r>
              <a:rPr lang="cs-CZ" sz="1600" dirty="0">
                <a:solidFill>
                  <a:schemeClr val="tx1"/>
                </a:solidFill>
                <a:latin typeface="+mn-lt"/>
                <a:ea typeface="+mn-ea"/>
                <a:cs typeface="+mn-cs"/>
              </a:rPr>
              <a:t>Důraz na předběžnou kontrolu, průběžná a následná kontrola vnímána formálně a ad-hoc (není systematizovaný přístup). Chybí systematické ukotvení a uchopení tohoto typu kontrol (zejména následná).</a:t>
            </a:r>
          </a:p>
          <a:p>
            <a:pPr marL="114300" lvl="0" algn="l"/>
            <a:endParaRPr lang="en-US" sz="14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30</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00855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841248" y="548640"/>
            <a:ext cx="3600860" cy="5431536"/>
          </a:xfrm>
        </p:spPr>
        <p:txBody>
          <a:bodyPr vert="horz" lIns="91440" tIns="45720" rIns="91440" bIns="45720" rtlCol="0" anchor="ctr">
            <a:normAutofit/>
          </a:bodyPr>
          <a:lstStyle/>
          <a:p>
            <a:pPr algn="l">
              <a:spcBef>
                <a:spcPct val="0"/>
              </a:spcBef>
            </a:pPr>
            <a:r>
              <a:rPr lang="en-US" sz="5400" kern="1200" dirty="0">
                <a:solidFill>
                  <a:schemeClr val="tx1"/>
                </a:solidFill>
                <a:effectLst/>
                <a:latin typeface="+mj-lt"/>
                <a:ea typeface="+mj-ea"/>
                <a:cs typeface="+mj-cs"/>
              </a:rPr>
              <a:t>Tok </a:t>
            </a:r>
            <a:r>
              <a:rPr lang="en-US" sz="5400" kern="1200" dirty="0" err="1">
                <a:solidFill>
                  <a:schemeClr val="tx1"/>
                </a:solidFill>
                <a:effectLst/>
                <a:latin typeface="+mj-lt"/>
                <a:ea typeface="+mj-ea"/>
                <a:cs typeface="+mj-cs"/>
              </a:rPr>
              <a:t>informací</a:t>
            </a:r>
            <a:br>
              <a:rPr lang="en-US" sz="5400" kern="1200" dirty="0">
                <a:solidFill>
                  <a:schemeClr val="tx1"/>
                </a:solidFill>
                <a:effectLst/>
                <a:latin typeface="+mj-lt"/>
                <a:ea typeface="+mj-ea"/>
                <a:cs typeface="+mj-cs"/>
              </a:rPr>
            </a:br>
            <a:endParaRPr lang="en-US" sz="5400" kern="1200" dirty="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odnadpis 4"/>
          <p:cNvSpPr>
            <a:spLocks noGrp="1"/>
          </p:cNvSpPr>
          <p:nvPr>
            <p:ph type="subTitle" idx="1"/>
          </p:nvPr>
        </p:nvSpPr>
        <p:spPr>
          <a:xfrm>
            <a:off x="5126418" y="552091"/>
            <a:ext cx="6224335" cy="5431536"/>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endParaRPr lang="en-US" sz="1700">
              <a:solidFill>
                <a:schemeClr val="tx1"/>
              </a:solidFill>
              <a:latin typeface="+mn-lt"/>
              <a:ea typeface="+mn-ea"/>
              <a:cs typeface="+mn-cs"/>
            </a:endParaRP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Patrný trend elektronizace agendy, ale často zmiňován nedostatek financí, času či personálu</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U malých (ale i větších) organizací stále převažuje “papírové” schvalování</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Reálně tedy ve většině organizací souběh elektronického a papírového VKS - způsobuje problémy</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Organizace disponují několika různými IS, které nejsou provázány</a:t>
            </a:r>
            <a:r>
              <a:rPr lang="en-US" sz="1700">
                <a:solidFill>
                  <a:schemeClr val="tx1"/>
                </a:solidFill>
                <a:latin typeface="+mn-lt"/>
                <a:ea typeface="+mn-ea"/>
                <a:cs typeface="+mn-cs"/>
              </a:rPr>
              <a:t> - </a:t>
            </a:r>
            <a:r>
              <a:rPr lang="en-US" sz="1700">
                <a:solidFill>
                  <a:schemeClr val="tx1"/>
                </a:solidFill>
                <a:effectLst/>
                <a:latin typeface="+mn-lt"/>
                <a:ea typeface="+mn-ea"/>
                <a:cs typeface="+mn-cs"/>
              </a:rPr>
              <a:t>V některých oblastech činnosti (zdravotní péče, ochrana krajiny a lesní hospodářství a další) jsou na SW kladeny specifické požadavky, z toho důvodu není reálné využití jednoho informačního systému a je nutné kombinovat několik SW - problémy vznikají s funkcionalitou celku a propojením modulů.</a:t>
            </a:r>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smtClean="0">
                <a:solidFill>
                  <a:schemeClr val="tx1">
                    <a:tint val="75000"/>
                  </a:schemeClr>
                </a:solidFill>
                <a:latin typeface="+mn-lt"/>
              </a:rPr>
              <a:pPr algn="r">
                <a:spcAft>
                  <a:spcPts val="600"/>
                </a:spcAft>
              </a:pPr>
              <a:t>31</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1141811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841248" y="548640"/>
            <a:ext cx="3600860" cy="5431536"/>
          </a:xfrm>
        </p:spPr>
        <p:txBody>
          <a:bodyPr vert="horz" lIns="91440" tIns="45720" rIns="91440" bIns="45720" rtlCol="0" anchor="ctr">
            <a:normAutofit/>
          </a:bodyPr>
          <a:lstStyle/>
          <a:p>
            <a:pPr algn="l">
              <a:spcBef>
                <a:spcPct val="0"/>
              </a:spcBef>
            </a:pPr>
            <a:r>
              <a:rPr lang="en-US" sz="5400" kern="1200" dirty="0">
                <a:solidFill>
                  <a:schemeClr val="tx1"/>
                </a:solidFill>
                <a:effectLst/>
                <a:latin typeface="+mj-lt"/>
                <a:ea typeface="+mj-ea"/>
                <a:cs typeface="+mj-cs"/>
              </a:rPr>
              <a:t>Monitoring </a:t>
            </a:r>
            <a:r>
              <a:rPr lang="en-US" sz="5400" kern="1200" dirty="0" err="1">
                <a:solidFill>
                  <a:schemeClr val="tx1"/>
                </a:solidFill>
                <a:effectLst/>
                <a:latin typeface="+mj-lt"/>
                <a:ea typeface="+mj-ea"/>
                <a:cs typeface="+mj-cs"/>
              </a:rPr>
              <a:t>kontrol</a:t>
            </a:r>
            <a:endParaRPr lang="en-US" sz="5400" kern="1200" dirty="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odnadpis 4"/>
          <p:cNvSpPr>
            <a:spLocks noGrp="1"/>
          </p:cNvSpPr>
          <p:nvPr>
            <p:ph type="subTitle" idx="1"/>
          </p:nvPr>
        </p:nvSpPr>
        <p:spPr>
          <a:xfrm>
            <a:off x="5126418" y="552091"/>
            <a:ext cx="6224335" cy="5431536"/>
          </a:xfrm>
        </p:spPr>
        <p:txBody>
          <a:bodyPr vert="horz" lIns="91440" tIns="45720" rIns="91440" bIns="45720" rtlCol="0" anchor="ctr">
            <a:normAutofit/>
          </a:bodyPr>
          <a:lstStyle/>
          <a:p>
            <a:pPr indent="-228600" algn="l">
              <a:buFont typeface="Arial" panose="020B0604020202020204" pitchFamily="34" charset="0"/>
              <a:buChar char="•"/>
            </a:pPr>
            <a:endParaRPr lang="en-US" sz="2000" dirty="0">
              <a:solidFill>
                <a:schemeClr val="tx1"/>
              </a:solidFill>
              <a:latin typeface="+mn-lt"/>
              <a:ea typeface="+mn-ea"/>
              <a:cs typeface="+mn-cs"/>
            </a:endParaRPr>
          </a:p>
          <a:p>
            <a:pPr marL="342900" lvl="0" indent="-228600" algn="l">
              <a:buFont typeface="Arial" panose="020B0604020202020204" pitchFamily="34" charset="0"/>
              <a:buChar char="•"/>
            </a:pPr>
            <a:endParaRPr lang="en-US" sz="20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2000" dirty="0">
              <a:solidFill>
                <a:schemeClr val="tx1"/>
              </a:solidFill>
              <a:latin typeface="+mn-lt"/>
              <a:ea typeface="+mn-ea"/>
              <a:cs typeface="+mn-cs"/>
            </a:endParaRPr>
          </a:p>
          <a:p>
            <a:pPr marL="342900" lvl="0" indent="-228600" algn="l">
              <a:buFont typeface="Arial" panose="020B0604020202020204" pitchFamily="34" charset="0"/>
              <a:buChar char="•"/>
            </a:pPr>
            <a:r>
              <a:rPr lang="en-US" sz="2000" dirty="0" err="1">
                <a:solidFill>
                  <a:schemeClr val="tx1"/>
                </a:solidFill>
                <a:effectLst/>
                <a:latin typeface="+mn-lt"/>
                <a:ea typeface="+mn-ea"/>
                <a:cs typeface="+mn-cs"/>
              </a:rPr>
              <a:t>Obecně</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problém</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uchopení</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vnímání</a:t>
            </a:r>
            <a:r>
              <a:rPr lang="en-US" sz="2000" dirty="0">
                <a:solidFill>
                  <a:schemeClr val="tx1"/>
                </a:solidFill>
                <a:latin typeface="+mn-lt"/>
                <a:ea typeface="+mn-ea"/>
                <a:cs typeface="+mn-cs"/>
              </a:rPr>
              <a:t> a </a:t>
            </a:r>
            <a:r>
              <a:rPr lang="en-US" sz="2000" dirty="0" err="1">
                <a:solidFill>
                  <a:schemeClr val="tx1"/>
                </a:solidFill>
                <a:latin typeface="+mn-lt"/>
                <a:ea typeface="+mn-ea"/>
                <a:cs typeface="+mn-cs"/>
              </a:rPr>
              <a:t>hodnocení</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přiměřenosti</a:t>
            </a:r>
            <a:r>
              <a:rPr lang="en-US" sz="2000" dirty="0">
                <a:solidFill>
                  <a:schemeClr val="tx1"/>
                </a:solidFill>
                <a:latin typeface="+mn-lt"/>
                <a:ea typeface="+mn-ea"/>
                <a:cs typeface="+mn-cs"/>
              </a:rPr>
              <a:t> a </a:t>
            </a:r>
            <a:r>
              <a:rPr lang="en-US" sz="2000" dirty="0" err="1">
                <a:solidFill>
                  <a:schemeClr val="tx1"/>
                </a:solidFill>
                <a:latin typeface="+mn-lt"/>
                <a:ea typeface="+mn-ea"/>
                <a:cs typeface="+mn-cs"/>
              </a:rPr>
              <a:t>správnosti</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nastavení</a:t>
            </a:r>
            <a:r>
              <a:rPr lang="en-US" sz="2000" dirty="0">
                <a:solidFill>
                  <a:schemeClr val="tx1"/>
                </a:solidFill>
                <a:latin typeface="+mn-lt"/>
                <a:ea typeface="+mn-ea"/>
                <a:cs typeface="+mn-cs"/>
              </a:rPr>
              <a:t> VKS</a:t>
            </a:r>
            <a:endParaRPr lang="en-US" sz="20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2000" dirty="0">
              <a:solidFill>
                <a:schemeClr val="tx1"/>
              </a:solidFill>
              <a:effectLst/>
              <a:latin typeface="+mn-lt"/>
              <a:ea typeface="+mn-ea"/>
              <a:cs typeface="+mn-cs"/>
            </a:endParaRPr>
          </a:p>
          <a:p>
            <a:pPr marL="342900" indent="-228600" algn="l">
              <a:buFont typeface="Arial" panose="020B0604020202020204" pitchFamily="34" charset="0"/>
              <a:buChar char="•"/>
            </a:pPr>
            <a:r>
              <a:rPr lang="en-US" sz="2000" dirty="0" err="1">
                <a:solidFill>
                  <a:schemeClr val="tx1"/>
                </a:solidFill>
                <a:effectLst/>
                <a:latin typeface="+mn-lt"/>
                <a:ea typeface="+mn-ea"/>
                <a:cs typeface="+mn-cs"/>
              </a:rPr>
              <a:t>Zejména</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menších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organizací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neprobíhá</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systémové</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ověřování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správnosti</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nastavení</a:t>
            </a:r>
            <a:r>
              <a:rPr lang="en-US" sz="2000" dirty="0">
                <a:solidFill>
                  <a:schemeClr val="tx1"/>
                </a:solidFill>
                <a:effectLst/>
                <a:latin typeface="+mn-lt"/>
                <a:ea typeface="+mn-ea"/>
                <a:cs typeface="+mn-cs"/>
              </a:rPr>
              <a:t> VKS, </a:t>
            </a:r>
            <a:r>
              <a:rPr lang="en-US" sz="2000" dirty="0" err="1">
                <a:solidFill>
                  <a:schemeClr val="tx1"/>
                </a:solidFill>
                <a:effectLst/>
                <a:latin typeface="+mn-lt"/>
                <a:ea typeface="+mn-ea"/>
                <a:cs typeface="+mn-cs"/>
              </a:rPr>
              <a:t>nejenom</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menších</a:t>
            </a:r>
            <a:r>
              <a:rPr lang="en-US" sz="2000" dirty="0">
                <a:solidFill>
                  <a:schemeClr val="tx1"/>
                </a:solidFill>
                <a:effectLst/>
                <a:latin typeface="+mn-lt"/>
                <a:ea typeface="+mn-ea"/>
                <a:cs typeface="+mn-cs"/>
              </a:rPr>
              <a:t> ale </a:t>
            </a:r>
            <a:r>
              <a:rPr lang="en-US" sz="2000" dirty="0" err="1">
                <a:solidFill>
                  <a:schemeClr val="tx1"/>
                </a:solidFill>
                <a:effectLst/>
                <a:latin typeface="+mn-lt"/>
                <a:ea typeface="+mn-ea"/>
                <a:cs typeface="+mn-cs"/>
              </a:rPr>
              <a:t>i</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větších</a:t>
            </a:r>
            <a:r>
              <a:rPr lang="cs-CZ" sz="2000" dirty="0">
                <a:solidFill>
                  <a:schemeClr val="tx1"/>
                </a:solidFill>
                <a:latin typeface="+mn-lt"/>
                <a:ea typeface="+mn-ea"/>
                <a:cs typeface="+mn-cs"/>
              </a:rPr>
              <a:t>, </a:t>
            </a:r>
            <a:r>
              <a:rPr lang="en-US" sz="2000" dirty="0" err="1">
                <a:solidFill>
                  <a:schemeClr val="tx1"/>
                </a:solidFill>
                <a:latin typeface="+mn-lt"/>
                <a:ea typeface="+mn-ea"/>
                <a:cs typeface="+mn-cs"/>
              </a:rPr>
              <a:t>málokdy</a:t>
            </a:r>
            <a:r>
              <a:rPr lang="en-US" sz="2000" dirty="0">
                <a:solidFill>
                  <a:schemeClr val="tx1"/>
                </a:solidFill>
                <a:effectLst/>
                <a:latin typeface="+mn-lt"/>
                <a:ea typeface="+mn-ea"/>
                <a:cs typeface="+mn-cs"/>
              </a:rPr>
              <a:t> se v </a:t>
            </a:r>
            <a:r>
              <a:rPr lang="en-US" sz="2000" dirty="0" err="1">
                <a:solidFill>
                  <a:schemeClr val="tx1"/>
                </a:solidFill>
                <a:effectLst/>
                <a:latin typeface="+mn-lt"/>
                <a:ea typeface="+mn-ea"/>
                <a:cs typeface="+mn-cs"/>
              </a:rPr>
              <a:t>úřadu</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zamýšlí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nad</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tím</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zda</a:t>
            </a:r>
            <a:r>
              <a:rPr lang="en-US" sz="2000" dirty="0">
                <a:solidFill>
                  <a:schemeClr val="tx1"/>
                </a:solidFill>
                <a:latin typeface="+mn-lt"/>
                <a:ea typeface="+mn-ea"/>
                <a:cs typeface="+mn-cs"/>
              </a:rPr>
              <a:t> </a:t>
            </a:r>
            <a:r>
              <a:rPr lang="en-US" sz="2000" dirty="0" err="1">
                <a:solidFill>
                  <a:schemeClr val="tx1"/>
                </a:solidFill>
                <a:effectLst/>
                <a:latin typeface="+mn-lt"/>
                <a:ea typeface="+mn-ea"/>
                <a:cs typeface="+mn-cs"/>
              </a:rPr>
              <a:t>mají</a:t>
            </a:r>
            <a:r>
              <a:rPr lang="en-US" sz="2000" dirty="0">
                <a:solidFill>
                  <a:schemeClr val="tx1"/>
                </a:solidFill>
                <a:effectLst/>
                <a:latin typeface="+mn-lt"/>
                <a:ea typeface="+mn-ea"/>
                <a:cs typeface="+mn-cs"/>
              </a:rPr>
              <a:t> </a:t>
            </a:r>
            <a:r>
              <a:rPr lang="en-US" sz="2000" dirty="0">
                <a:solidFill>
                  <a:schemeClr val="tx1"/>
                </a:solidFill>
                <a:latin typeface="+mn-lt"/>
                <a:ea typeface="+mn-ea"/>
                <a:cs typeface="+mn-cs"/>
              </a:rPr>
              <a:t>VKS </a:t>
            </a:r>
            <a:r>
              <a:rPr lang="en-US" sz="2000" dirty="0" err="1">
                <a:solidFill>
                  <a:schemeClr val="tx1"/>
                </a:solidFill>
                <a:latin typeface="+mn-lt"/>
                <a:ea typeface="+mn-ea"/>
                <a:cs typeface="+mn-cs"/>
              </a:rPr>
              <a:t>nastavený</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správně</a:t>
            </a:r>
            <a:r>
              <a:rPr lang="cs-CZ" sz="2000" dirty="0">
                <a:solidFill>
                  <a:schemeClr val="tx1"/>
                </a:solidFill>
                <a:effectLst/>
                <a:latin typeface="+mn-lt"/>
                <a:ea typeface="+mn-ea"/>
                <a:cs typeface="+mn-cs"/>
              </a:rPr>
              <a:t>..</a:t>
            </a:r>
            <a:endParaRPr lang="en-US" sz="2000" dirty="0">
              <a:solidFill>
                <a:schemeClr val="tx1"/>
              </a:solidFill>
              <a:latin typeface="+mn-lt"/>
              <a:ea typeface="+mn-ea"/>
              <a:cs typeface="+mn-cs"/>
            </a:endParaRPr>
          </a:p>
          <a:p>
            <a:pPr marL="114300" lvl="0" algn="l"/>
            <a:endParaRPr lang="en-US" sz="2000" dirty="0">
              <a:solidFill>
                <a:schemeClr val="tx1"/>
              </a:solidFill>
              <a:effectLst/>
              <a:latin typeface="+mn-lt"/>
              <a:ea typeface="+mn-ea"/>
              <a:cs typeface="+mn-cs"/>
            </a:endParaRPr>
          </a:p>
          <a:p>
            <a:pPr marL="342900" indent="-228600" algn="l">
              <a:spcAft>
                <a:spcPts val="800"/>
              </a:spcAft>
              <a:buFont typeface="Arial" panose="020B0604020202020204" pitchFamily="34" charset="0"/>
              <a:buChar char="•"/>
            </a:pPr>
            <a:r>
              <a:rPr lang="en-US" sz="2000" dirty="0">
                <a:solidFill>
                  <a:schemeClr val="tx1"/>
                </a:solidFill>
                <a:effectLst/>
                <a:latin typeface="+mn-lt"/>
                <a:ea typeface="+mn-ea"/>
                <a:cs typeface="+mn-cs"/>
              </a:rPr>
              <a:t>U </a:t>
            </a:r>
            <a:r>
              <a:rPr lang="en-US" sz="2000" dirty="0" err="1">
                <a:solidFill>
                  <a:schemeClr val="tx1"/>
                </a:solidFill>
                <a:effectLst/>
                <a:latin typeface="+mn-lt"/>
                <a:ea typeface="+mn-ea"/>
                <a:cs typeface="+mn-cs"/>
              </a:rPr>
              <a:t>velkých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organizací</a:t>
            </a:r>
            <a:r>
              <a:rPr lang="en-US" sz="2000" dirty="0">
                <a:solidFill>
                  <a:schemeClr val="tx1"/>
                </a:solidFill>
                <a:effectLst/>
                <a:latin typeface="+mn-lt"/>
                <a:ea typeface="+mn-ea"/>
                <a:cs typeface="+mn-cs"/>
              </a:rPr>
              <a:t> se </a:t>
            </a:r>
            <a:r>
              <a:rPr lang="en-US" sz="2000" dirty="0" err="1">
                <a:solidFill>
                  <a:schemeClr val="tx1"/>
                </a:solidFill>
                <a:effectLst/>
                <a:latin typeface="+mn-lt"/>
                <a:ea typeface="+mn-ea"/>
                <a:cs typeface="+mn-cs"/>
              </a:rPr>
              <a:t>provádí</a:t>
            </a:r>
            <a:r>
              <a:rPr lang="en-US" sz="2000" dirty="0">
                <a:solidFill>
                  <a:schemeClr val="tx1"/>
                </a:solidFill>
                <a:effectLst/>
                <a:latin typeface="+mn-lt"/>
                <a:ea typeface="+mn-ea"/>
                <a:cs typeface="+mn-cs"/>
              </a:rPr>
              <a:t> ze </a:t>
            </a:r>
            <a:r>
              <a:rPr lang="en-US" sz="2000" dirty="0" err="1">
                <a:solidFill>
                  <a:schemeClr val="tx1"/>
                </a:solidFill>
                <a:effectLst/>
                <a:latin typeface="+mn-lt"/>
                <a:ea typeface="+mn-ea"/>
                <a:cs typeface="+mn-cs"/>
              </a:rPr>
              <a:t>strany</a:t>
            </a:r>
            <a:r>
              <a:rPr lang="en-US" sz="2000" dirty="0">
                <a:solidFill>
                  <a:schemeClr val="tx1"/>
                </a:solidFill>
                <a:effectLst/>
                <a:latin typeface="+mn-lt"/>
                <a:ea typeface="+mn-ea"/>
                <a:cs typeface="+mn-cs"/>
              </a:rPr>
              <a:t> ČIIA, </a:t>
            </a:r>
            <a:r>
              <a:rPr lang="en-US" sz="2000" dirty="0" err="1">
                <a:solidFill>
                  <a:schemeClr val="tx1"/>
                </a:solidFill>
                <a:effectLst/>
                <a:latin typeface="+mn-lt"/>
                <a:ea typeface="+mn-ea"/>
                <a:cs typeface="+mn-cs"/>
              </a:rPr>
              <a:t>externích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auditorských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společností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které</a:t>
            </a:r>
            <a:r>
              <a:rPr lang="en-US" sz="2000" dirty="0">
                <a:solidFill>
                  <a:schemeClr val="tx1"/>
                </a:solidFill>
                <a:effectLst/>
                <a:latin typeface="+mn-lt"/>
                <a:ea typeface="+mn-ea"/>
                <a:cs typeface="+mn-cs"/>
              </a:rPr>
              <a:t> se </a:t>
            </a:r>
            <a:r>
              <a:rPr lang="en-US" sz="2000" dirty="0" err="1">
                <a:solidFill>
                  <a:schemeClr val="tx1"/>
                </a:solidFill>
                <a:effectLst/>
                <a:latin typeface="+mn-lt"/>
                <a:ea typeface="+mn-ea"/>
                <a:cs typeface="+mn-cs"/>
              </a:rPr>
              <a:t>nepřímo</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vyjadřují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i</a:t>
            </a:r>
            <a:r>
              <a:rPr lang="en-US" sz="2000" dirty="0">
                <a:solidFill>
                  <a:schemeClr val="tx1"/>
                </a:solidFill>
                <a:effectLst/>
                <a:latin typeface="+mn-lt"/>
                <a:ea typeface="+mn-ea"/>
                <a:cs typeface="+mn-cs"/>
              </a:rPr>
              <a:t> k </a:t>
            </a:r>
            <a:r>
              <a:rPr lang="en-US" sz="2000" dirty="0" err="1">
                <a:solidFill>
                  <a:schemeClr val="tx1"/>
                </a:solidFill>
                <a:effectLst/>
                <a:latin typeface="+mn-lt"/>
                <a:ea typeface="+mn-ea"/>
                <a:cs typeface="+mn-cs"/>
              </a:rPr>
              <a:t>funkčnosti</a:t>
            </a:r>
            <a:r>
              <a:rPr lang="en-US" sz="2000" dirty="0">
                <a:solidFill>
                  <a:schemeClr val="tx1"/>
                </a:solidFill>
                <a:effectLst/>
                <a:latin typeface="+mn-lt"/>
                <a:ea typeface="+mn-ea"/>
                <a:cs typeface="+mn-cs"/>
              </a:rPr>
              <a:t> VKS</a:t>
            </a:r>
            <a:r>
              <a:rPr lang="en-US" sz="2000" dirty="0">
                <a:solidFill>
                  <a:schemeClr val="tx1"/>
                </a:solidFill>
                <a:latin typeface="+mn-lt"/>
                <a:ea typeface="+mn-ea"/>
                <a:cs typeface="+mn-cs"/>
              </a:rPr>
              <a:t>. </a:t>
            </a:r>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smtClean="0">
                <a:solidFill>
                  <a:schemeClr val="tx1">
                    <a:tint val="75000"/>
                  </a:schemeClr>
                </a:solidFill>
                <a:latin typeface="+mn-lt"/>
              </a:rPr>
              <a:pPr algn="r">
                <a:spcAft>
                  <a:spcPts val="600"/>
                </a:spcAft>
              </a:pPr>
              <a:t>32</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3553132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Nadpis 3"/>
          <p:cNvSpPr>
            <a:spLocks noGrp="1"/>
          </p:cNvSpPr>
          <p:nvPr>
            <p:ph type="title"/>
          </p:nvPr>
        </p:nvSpPr>
        <p:spPr>
          <a:xfrm>
            <a:off x="838200" y="1336390"/>
            <a:ext cx="6155988" cy="1182927"/>
          </a:xfrm>
        </p:spPr>
        <p:txBody>
          <a:bodyPr vert="horz" lIns="91440" tIns="45720" rIns="91440" bIns="45720" rtlCol="0" anchor="b">
            <a:normAutofit/>
          </a:bodyPr>
          <a:lstStyle/>
          <a:p>
            <a:pPr algn="l">
              <a:spcBef>
                <a:spcPct val="0"/>
              </a:spcBef>
            </a:pPr>
            <a:r>
              <a:rPr lang="en-US" sz="5200" kern="1200" dirty="0" err="1">
                <a:solidFill>
                  <a:schemeClr val="tx1"/>
                </a:solidFill>
                <a:effectLst/>
                <a:latin typeface="+mj-lt"/>
                <a:ea typeface="+mj-ea"/>
                <a:cs typeface="+mj-cs"/>
              </a:rPr>
              <a:t>Vybrané</a:t>
            </a:r>
            <a:r>
              <a:rPr lang="en-US" sz="5200" kern="1200" dirty="0">
                <a:solidFill>
                  <a:schemeClr val="tx1"/>
                </a:solidFill>
                <a:effectLst/>
                <a:latin typeface="+mj-lt"/>
                <a:ea typeface="+mj-ea"/>
                <a:cs typeface="+mj-cs"/>
              </a:rPr>
              <a:t> best practice</a:t>
            </a:r>
            <a:endParaRPr lang="en-US" sz="5200" kern="1200" dirty="0">
              <a:solidFill>
                <a:schemeClr val="tx1"/>
              </a:solidFill>
              <a:latin typeface="+mj-lt"/>
              <a:ea typeface="+mj-ea"/>
              <a:cs typeface="+mj-cs"/>
            </a:endParaRPr>
          </a:p>
        </p:txBody>
      </p:sp>
      <p:cxnSp>
        <p:nvCxnSpPr>
          <p:cNvPr id="27" name="Straight Connector 26">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Podnadpis 4"/>
          <p:cNvSpPr>
            <a:spLocks noGrp="1"/>
          </p:cNvSpPr>
          <p:nvPr>
            <p:ph type="subTitle" idx="1"/>
          </p:nvPr>
        </p:nvSpPr>
        <p:spPr>
          <a:xfrm>
            <a:off x="803776" y="2829330"/>
            <a:ext cx="6190412" cy="3344459"/>
          </a:xfrm>
        </p:spPr>
        <p:txBody>
          <a:bodyPr vert="horz" lIns="91440" tIns="45720" rIns="91440" bIns="45720" rtlCol="0" anchor="t">
            <a:noAutofit/>
          </a:bodyPr>
          <a:lstStyle/>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V některých organizacích se osvědčují pravidelné týdenní schůzky osob zainteresovaných do FK - sdílení zkušeností, sdělení novinek </a:t>
            </a:r>
          </a:p>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Odbor interního auditu jako povinné konzultační a připomínkové místo při tvorbě interních předpisů v oblasti FK </a:t>
            </a:r>
          </a:p>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Nelze zanedbávat rizika, ale opačný extrém je také neefektivní - pokud je popsáno příliš mnoho rizik a nejsou přiřazeny osoby odpovědné za jejich řízení, jsou taková rizika neřiditelná. Jako rozumné se jeví popsat max. Desítky rizik, ta pravidelně hodnotit, případně nahrazovat riziky jinými, závažnějšími. Klíčové je určit rizika “klíčová”, která dopadají na celou organizaci, ta musí řídit členové vrcholného managementu, ostatní “provozní” rizika řídit na příslušné rozhodovací úrovni. </a:t>
            </a:r>
          </a:p>
        </p:txBody>
      </p:sp>
      <p:pic>
        <p:nvPicPr>
          <p:cNvPr id="9" name="Graphic 8" descr="Zaškrtnutí">
            <a:extLst>
              <a:ext uri="{FF2B5EF4-FFF2-40B4-BE49-F238E27FC236}">
                <a16:creationId xmlns:a16="http://schemas.microsoft.com/office/drawing/2014/main" id="{77F4BD6A-22F5-1C9B-EE36-A4878E5E7D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653" y="1980885"/>
            <a:ext cx="3548404" cy="3548404"/>
          </a:xfrm>
          <a:prstGeom prst="rect">
            <a:avLst/>
          </a:prstGeom>
        </p:spPr>
      </p:pic>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3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alpha val="60000"/>
                  </a:schemeClr>
                </a:solidFill>
                <a:latin typeface="+mn-lt"/>
              </a:rPr>
              <a:pPr algn="r">
                <a:spcAft>
                  <a:spcPts val="600"/>
                </a:spcAft>
              </a:pPr>
              <a:t>33</a:t>
            </a:fld>
            <a:endParaRPr lang="en-US" altLang="cs-CZ">
              <a:solidFill>
                <a:schemeClr val="tx1">
                  <a:alpha val="60000"/>
                </a:schemeClr>
              </a:solidFill>
              <a:latin typeface="+mn-lt"/>
            </a:endParaRPr>
          </a:p>
        </p:txBody>
      </p:sp>
    </p:spTree>
    <p:extLst>
      <p:ext uri="{BB962C8B-B14F-4D97-AF65-F5344CB8AC3E}">
        <p14:creationId xmlns:p14="http://schemas.microsoft.com/office/powerpoint/2010/main" val="3030080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D9FC40-10CF-0E34-7F5C-F1EF9B9359E0}"/>
              </a:ext>
            </a:extLst>
          </p:cNvPr>
          <p:cNvSpPr>
            <a:spLocks noGrp="1"/>
          </p:cNvSpPr>
          <p:nvPr>
            <p:ph type="title"/>
          </p:nvPr>
        </p:nvSpPr>
        <p:spPr/>
        <p:txBody>
          <a:bodyPr/>
          <a:lstStyle/>
          <a:p>
            <a:r>
              <a:rPr lang="cs-CZ" dirty="0"/>
              <a:t>Optimální VKS – návrh </a:t>
            </a:r>
            <a:r>
              <a:rPr lang="cs-CZ" dirty="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DEAE3716-77C4-AC73-EAF5-8B1A6C69D29F}"/>
              </a:ext>
            </a:extLst>
          </p:cNvPr>
          <p:cNvSpPr>
            <a:spLocks noGrp="1"/>
          </p:cNvSpPr>
          <p:nvPr>
            <p:ph idx="1"/>
          </p:nvPr>
        </p:nvSpPr>
        <p:spPr/>
        <p:txBody>
          <a:bodyPr>
            <a:noAutofit/>
          </a:bodyPr>
          <a:lstStyle/>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Celý systém vnitřní kontroly je nastaven promyšleně..</a:t>
            </a: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Vnitřními směrnicemi jsou pokryty všechny výdaje (včetně mezd, odměn, služebních cest). Příjmy se evidují.   Vnitřní směrnice nejsou jenom formální, ale jsou skutečně funkční a naplňují 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Vnitřní kontrolní systém je chápán jako nástroj pro odhalování chyb, boj s podvody a korupcí.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zachycuje kontrolu hospodaření s veřejnými prostředky. (Tj. neprovádí se jen v malém rozsahu, nesoustřeďuje se jen na to, co se dobře kontroluje).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je účinný. Účinnost systému lze vyhodnotit (tj. Systém zamezuje plýtvání s veřejnými zdroji, případné plýtvání je schopen odhalit a pomocí nástrojů, které jsou součástí takového systému, umožňuje sjednat nápravu.  6</a:t>
            </a: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působí preventivně, je nastaven tak, aby omezoval nebo eliminoval riziko.</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r>
              <a:rPr lang="cs-CZ" sz="1600" dirty="0">
                <a:latin typeface="Calibri" panose="020F0502020204030204" pitchFamily="34" charset="0"/>
              </a:rPr>
              <a:t>Co byste doplnili VY? </a:t>
            </a:r>
            <a:endParaRPr lang="cs-CZ" sz="1600" dirty="0"/>
          </a:p>
        </p:txBody>
      </p:sp>
    </p:spTree>
    <p:extLst>
      <p:ext uri="{BB962C8B-B14F-4D97-AF65-F5344CB8AC3E}">
        <p14:creationId xmlns:p14="http://schemas.microsoft.com/office/powerpoint/2010/main" val="4205692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F21B6-55CA-DF7E-4C7C-A91920FB7AB5}"/>
              </a:ext>
            </a:extLst>
          </p:cNvPr>
          <p:cNvSpPr>
            <a:spLocks noGrp="1"/>
          </p:cNvSpPr>
          <p:nvPr>
            <p:ph type="title"/>
          </p:nvPr>
        </p:nvSpPr>
        <p:spPr/>
        <p:txBody>
          <a:bodyPr/>
          <a:lstStyle/>
          <a:p>
            <a:r>
              <a:rPr lang="cs-CZ" dirty="0"/>
              <a:t>Děkuji za pozornost.</a:t>
            </a:r>
          </a:p>
        </p:txBody>
      </p:sp>
      <p:sp>
        <p:nvSpPr>
          <p:cNvPr id="3" name="Zástupný text 2">
            <a:extLst>
              <a:ext uri="{FF2B5EF4-FFF2-40B4-BE49-F238E27FC236}">
                <a16:creationId xmlns:a16="http://schemas.microsoft.com/office/drawing/2014/main" id="{41FB8A62-4FF3-E694-167F-92F6E0A5A929}"/>
              </a:ext>
            </a:extLst>
          </p:cNvPr>
          <p:cNvSpPr>
            <a:spLocks noGrp="1"/>
          </p:cNvSpPr>
          <p:nvPr>
            <p:ph type="body" idx="1"/>
          </p:nvPr>
        </p:nvSpPr>
        <p:spPr/>
        <p:txBody>
          <a:bodyPr/>
          <a:lstStyle/>
          <a:p>
            <a:r>
              <a:rPr lang="cs-CZ" dirty="0"/>
              <a:t>Kontakt: marketa.palenikova@econ.muni.cz</a:t>
            </a:r>
          </a:p>
        </p:txBody>
      </p:sp>
    </p:spTree>
    <p:extLst>
      <p:ext uri="{BB962C8B-B14F-4D97-AF65-F5344CB8AC3E}">
        <p14:creationId xmlns:p14="http://schemas.microsoft.com/office/powerpoint/2010/main" val="301285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39E710D-757A-7875-6E5B-0BA9FC76590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F7FB6E7-F642-4C40-ABE3-4195787E202E}" type="slidenum">
              <a:rPr/>
              <a:t>4</a:t>
            </a:fld>
            <a:endParaRPr lang="cs-CZ" sz="1200" b="0" i="0" u="none" strike="noStrike" kern="1200" cap="none" spc="0" baseline="0" dirty="0">
              <a:solidFill>
                <a:srgbClr val="898989"/>
              </a:solidFill>
              <a:uFillTx/>
              <a:latin typeface="Calibri"/>
            </a:endParaRPr>
          </a:p>
        </p:txBody>
      </p:sp>
      <p:sp>
        <p:nvSpPr>
          <p:cNvPr id="4" name="Nadpis 3">
            <a:extLst>
              <a:ext uri="{FF2B5EF4-FFF2-40B4-BE49-F238E27FC236}">
                <a16:creationId xmlns:a16="http://schemas.microsoft.com/office/drawing/2014/main" id="{C736CF58-E4D0-7026-0E37-1BCA1478BFBF}"/>
              </a:ext>
            </a:extLst>
          </p:cNvPr>
          <p:cNvSpPr txBox="1">
            <a:spLocks noGrp="1"/>
          </p:cNvSpPr>
          <p:nvPr>
            <p:ph type="title"/>
          </p:nvPr>
        </p:nvSpPr>
        <p:spPr/>
        <p:txBody>
          <a:bodyPr/>
          <a:lstStyle/>
          <a:p>
            <a:pPr lvl="0"/>
            <a:r>
              <a:rPr lang="cs-CZ"/>
              <a:t>Finanční kontrola dle zákona o FK</a:t>
            </a:r>
          </a:p>
        </p:txBody>
      </p:sp>
      <p:sp>
        <p:nvSpPr>
          <p:cNvPr id="5" name="Zástupný obsah 4">
            <a:extLst>
              <a:ext uri="{FF2B5EF4-FFF2-40B4-BE49-F238E27FC236}">
                <a16:creationId xmlns:a16="http://schemas.microsoft.com/office/drawing/2014/main" id="{872CF9B8-A50E-F45E-8C64-1468E3315A3C}"/>
              </a:ext>
            </a:extLst>
          </p:cNvPr>
          <p:cNvSpPr txBox="1">
            <a:spLocks noGrp="1"/>
          </p:cNvSpPr>
          <p:nvPr>
            <p:ph idx="1"/>
          </p:nvPr>
        </p:nvSpPr>
        <p:spPr/>
        <p:txBody>
          <a:bodyPr>
            <a:normAutofit fontScale="92500"/>
          </a:bodyPr>
          <a:lstStyle/>
          <a:p>
            <a:r>
              <a:rPr lang="cs-CZ" sz="2800" dirty="0"/>
              <a:t>„správce kapitoly soustavně sleduje a </a:t>
            </a:r>
            <a:r>
              <a:rPr lang="cs-CZ" sz="2800" b="1" dirty="0"/>
              <a:t>vyhodnocuje hospodárnost, efektivnost a účelnost</a:t>
            </a:r>
            <a:r>
              <a:rPr lang="cs-CZ" sz="2800" dirty="0"/>
              <a:t> vynakládání výdajů ve své kapitole. Je-li zřizovatelem organizační složky státu nebo příspěvkové organizace nebo funkci zřizovatele vykonává, působí při jejím řízení k tomu, aby vynakládání výdajů bylo co </a:t>
            </a:r>
            <a:r>
              <a:rPr lang="cs-CZ" sz="2800" b="1" dirty="0"/>
              <a:t>nejhospodárnější, nejefektivnější a nejúčelnější</a:t>
            </a:r>
            <a:r>
              <a:rPr lang="cs-CZ" sz="2800" dirty="0"/>
              <a:t>“</a:t>
            </a:r>
            <a:endParaRPr lang="cs-CZ" dirty="0"/>
          </a:p>
          <a:p>
            <a:pPr marL="781199" lvl="1" indent="-457200">
              <a:buFont typeface="Calibri Light"/>
              <a:buAutoNum type="arabicPeriod"/>
            </a:pPr>
            <a:r>
              <a:rPr lang="cs-CZ" dirty="0"/>
              <a:t>FK vykonávaná kontrolními orgány (§ 7 - § 11) = </a:t>
            </a:r>
            <a:r>
              <a:rPr lang="cs-CZ" dirty="0">
                <a:solidFill>
                  <a:srgbClr val="44546A"/>
                </a:solidFill>
              </a:rPr>
              <a:t>veřejnosprávní kontrola</a:t>
            </a:r>
            <a:br>
              <a:rPr lang="cs-CZ" dirty="0">
                <a:solidFill>
                  <a:srgbClr val="44546A"/>
                </a:solidFill>
              </a:rPr>
            </a:br>
            <a:r>
              <a:rPr lang="cs-CZ" dirty="0"/>
              <a:t>(nepřetržitý proces; před, v průběhu, po – hlavně veřejné výdaje)</a:t>
            </a:r>
          </a:p>
          <a:p>
            <a:pPr marL="781199" lvl="1" indent="-457200">
              <a:buFont typeface="Calibri Light"/>
              <a:buAutoNum type="arabicPeriod"/>
            </a:pPr>
            <a:r>
              <a:rPr lang="cs-CZ" dirty="0"/>
              <a:t>FK vykonávaná </a:t>
            </a:r>
            <a:r>
              <a:rPr lang="cs-CZ" dirty="0">
                <a:solidFill>
                  <a:srgbClr val="44546A"/>
                </a:solidFill>
              </a:rPr>
              <a:t>dle mezinárodních smluv </a:t>
            </a:r>
            <a:r>
              <a:rPr lang="cs-CZ" dirty="0"/>
              <a:t>(§ 24)</a:t>
            </a:r>
          </a:p>
          <a:p>
            <a:pPr marL="781199" lvl="1" indent="-457200">
              <a:buFont typeface="Calibri Light"/>
              <a:buAutoNum type="arabicPeriod"/>
            </a:pPr>
            <a:r>
              <a:rPr lang="cs-CZ" dirty="0">
                <a:solidFill>
                  <a:srgbClr val="44546A"/>
                </a:solidFill>
              </a:rPr>
              <a:t>vnitřní kontrolní systém </a:t>
            </a:r>
            <a:r>
              <a:rPr lang="cs-CZ" dirty="0"/>
              <a:t>v orgánech veřejné správy (§ 25 - § 31)</a:t>
            </a:r>
          </a:p>
          <a:p>
            <a:pPr marL="1191600" lvl="2" indent="-457200"/>
            <a:r>
              <a:rPr lang="cs-CZ" dirty="0"/>
              <a:t>řídící kontrola (odpovědní vedoucí zaměstnanci; non-stop proces – před, v průběhu, po operaci; musí zajistit všechny subjekty)</a:t>
            </a:r>
          </a:p>
          <a:p>
            <a:pPr marL="1191600" lvl="2" indent="-457200"/>
            <a:r>
              <a:rPr lang="cs-CZ" dirty="0"/>
              <a:t>interní audit (organizačně oddělený a funkčně nezávislý; nemusí být zřízen vždy)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11DEE-90BB-D4C8-3777-D6A1EE36509C}"/>
              </a:ext>
            </a:extLst>
          </p:cNvPr>
          <p:cNvSpPr txBox="1">
            <a:spLocks noGrp="1"/>
          </p:cNvSpPr>
          <p:nvPr>
            <p:ph type="title"/>
          </p:nvPr>
        </p:nvSpPr>
        <p:spPr/>
        <p:txBody>
          <a:bodyPr/>
          <a:lstStyle/>
          <a:p>
            <a:pPr lvl="0"/>
            <a:r>
              <a:rPr lang="cs-CZ" dirty="0"/>
              <a:t>Veřejnosprávní kontrola a interní audit.  </a:t>
            </a:r>
          </a:p>
        </p:txBody>
      </p:sp>
      <p:sp>
        <p:nvSpPr>
          <p:cNvPr id="3" name="Zástupný obsah 2">
            <a:extLst>
              <a:ext uri="{FF2B5EF4-FFF2-40B4-BE49-F238E27FC236}">
                <a16:creationId xmlns:a16="http://schemas.microsoft.com/office/drawing/2014/main" id="{FB3B049A-BACE-867E-9FF3-295B538B69D7}"/>
              </a:ext>
            </a:extLst>
          </p:cNvPr>
          <p:cNvSpPr txBox="1">
            <a:spLocks noGrp="1"/>
          </p:cNvSpPr>
          <p:nvPr>
            <p:ph idx="1"/>
          </p:nvPr>
        </p:nvSpPr>
        <p:spPr/>
        <p:txBody>
          <a:bodyPr>
            <a:normAutofit fontScale="25000" lnSpcReduction="20000"/>
          </a:bodyPr>
          <a:lstStyle/>
          <a:p>
            <a:pPr lvl="0" algn="just">
              <a:lnSpc>
                <a:spcPct val="120000"/>
              </a:lnSpc>
              <a:spcBef>
                <a:spcPts val="0"/>
              </a:spcBef>
            </a:pPr>
            <a:r>
              <a:rPr lang="cs-CZ" sz="7200" dirty="0"/>
              <a:t>působnost MF ČR, působnost správců kapitol SR + řídícího orgánu a platební agentury (prostředky z EU), působnost ÚSC + DSO, … je finanční kontrola skutečností rozhodných pro hospodaření s veřejnými prostředky, zejména při vynakládání veřejných výdajů včetně veřejné finanční podpory u kontrolovaných osob, a to před jejich poskytnutím, v průběhu jejich použití a následně po jejich použití.</a:t>
            </a:r>
          </a:p>
          <a:p>
            <a:pPr algn="just">
              <a:lnSpc>
                <a:spcPct val="120000"/>
              </a:lnSpc>
              <a:spcBef>
                <a:spcPts val="0"/>
              </a:spcBef>
            </a:pPr>
            <a:r>
              <a:rPr lang="cs-CZ" sz="7200" dirty="0"/>
              <a:t>Proces výkonu veřejnosprávní kontroly se řídí kontrolním řádem, pokud zákon o finanční kontrole nestanoví odlišnou úpravu.</a:t>
            </a:r>
          </a:p>
          <a:p>
            <a:pPr marL="0" indent="0" algn="just">
              <a:lnSpc>
                <a:spcPct val="120000"/>
              </a:lnSpc>
              <a:spcBef>
                <a:spcPts val="0"/>
              </a:spcBef>
              <a:buNone/>
            </a:pPr>
            <a:endParaRPr lang="cs-CZ" sz="7200" dirty="0"/>
          </a:p>
          <a:p>
            <a:pPr algn="just">
              <a:lnSpc>
                <a:spcPct val="120000"/>
              </a:lnSpc>
              <a:spcBef>
                <a:spcPts val="0"/>
              </a:spcBef>
            </a:pPr>
            <a:r>
              <a:rPr lang="cs-CZ" sz="7200" dirty="0"/>
              <a:t>Interní audit plní důležitou roli pro fungování a zdokonalování vnitřního kontrolního systému (</a:t>
            </a:r>
            <a:r>
              <a:rPr lang="cs-CZ" sz="7200" dirty="0" err="1"/>
              <a:t>ujišťovací</a:t>
            </a:r>
            <a:r>
              <a:rPr lang="cs-CZ" sz="7200" dirty="0"/>
              <a:t> a poradenská činnost za účelem zdokonalování řídících a kontrolních mechanismů v OVS)</a:t>
            </a:r>
          </a:p>
          <a:p>
            <a:pPr algn="just">
              <a:lnSpc>
                <a:spcPct val="120000"/>
              </a:lnSpc>
              <a:spcBef>
                <a:spcPts val="0"/>
              </a:spcBef>
            </a:pPr>
            <a:r>
              <a:rPr lang="cs-CZ" sz="7200" dirty="0"/>
              <a:t>interní audit je nezávislé a objektivní přezkoumání operací a vnitřního kontrolního systému. Přidaná hodnota interního auditu spočívá zejména v doporučeních ke zlepšení kvality vnitřního kontrolního systému, zejména zavedených procesů a postupů. Velký důraz je také kladen na roli interního auditu ve vztahu k řízení rizik, a to ne aktivní účastí na řízení rizik, ale ujištěním, že rizika ohrožující plnění cílů a úkolů orgánu veřejné správy jsou řádně a včas řízena. (§ 28 odst. 2 zákona o finanční kontrole)</a:t>
            </a:r>
          </a:p>
          <a:p>
            <a:pPr>
              <a:lnSpc>
                <a:spcPct val="120000"/>
              </a:lnSpc>
              <a:spcBef>
                <a:spcPts val="0"/>
              </a:spcBef>
            </a:pPr>
            <a:endParaRPr lang="cs-CZ" sz="7200" dirty="0"/>
          </a:p>
          <a:p>
            <a:pPr>
              <a:lnSpc>
                <a:spcPct val="70000"/>
              </a:lnSpc>
            </a:pPr>
            <a:endParaRPr lang="cs-CZ" dirty="0"/>
          </a:p>
          <a:p>
            <a:pPr marL="0" lvl="0" indent="0">
              <a:buNone/>
            </a:pPr>
            <a:endParaRPr lang="cs-CZ" dirty="0"/>
          </a:p>
        </p:txBody>
      </p:sp>
    </p:spTree>
    <p:extLst>
      <p:ext uri="{BB962C8B-B14F-4D97-AF65-F5344CB8AC3E}">
        <p14:creationId xmlns:p14="http://schemas.microsoft.com/office/powerpoint/2010/main" val="396974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381576-6F27-DA65-AE57-BEBEC98D5236}"/>
              </a:ext>
            </a:extLst>
          </p:cNvPr>
          <p:cNvSpPr txBox="1">
            <a:spLocks noGrp="1"/>
          </p:cNvSpPr>
          <p:nvPr>
            <p:ph type="title"/>
          </p:nvPr>
        </p:nvSpPr>
        <p:spPr/>
        <p:txBody>
          <a:bodyPr/>
          <a:lstStyle/>
          <a:p>
            <a:pPr lvl="0"/>
            <a:r>
              <a:rPr lang="cs-CZ" dirty="0"/>
              <a:t>Vnitřní kontrola (Vnitřní kontrolní systém)</a:t>
            </a:r>
          </a:p>
        </p:txBody>
      </p:sp>
      <p:sp>
        <p:nvSpPr>
          <p:cNvPr id="3" name="Zástupný obsah 2">
            <a:extLst>
              <a:ext uri="{FF2B5EF4-FFF2-40B4-BE49-F238E27FC236}">
                <a16:creationId xmlns:a16="http://schemas.microsoft.com/office/drawing/2014/main" id="{AA0BE273-D773-0D9A-38C5-4DF35CD7F494}"/>
              </a:ext>
            </a:extLst>
          </p:cNvPr>
          <p:cNvSpPr txBox="1">
            <a:spLocks noGrp="1"/>
          </p:cNvSpPr>
          <p:nvPr>
            <p:ph idx="1"/>
          </p:nvPr>
        </p:nvSpPr>
        <p:spPr/>
        <p:txBody>
          <a:bodyPr/>
          <a:lstStyle/>
          <a:p>
            <a:pPr lvl="0"/>
            <a:r>
              <a:rPr lang="cs-CZ" sz="1800" b="1" dirty="0">
                <a:latin typeface="Calibri" pitchFamily="34"/>
              </a:rPr>
              <a:t>Vnitřní kontrola </a:t>
            </a:r>
            <a:r>
              <a:rPr lang="cs-CZ" sz="1800" dirty="0">
                <a:latin typeface="Calibri" pitchFamily="34"/>
              </a:rPr>
              <a:t>je prováděna uvnitř organizace a je vykonávána funkčně nezávislým orgánem uvnitř organizace, tuto kontrolu může provádět i vyčleněný zaměstnanec, který je oddělen od řídících struktur organizace. </a:t>
            </a:r>
            <a:r>
              <a:rPr lang="cs-CZ" sz="1800" b="1" dirty="0">
                <a:latin typeface="Calibri" pitchFamily="34"/>
              </a:rPr>
              <a:t>Výstupem takové kontroly je protokol o výsledcích kontroly.  </a:t>
            </a:r>
            <a:r>
              <a:rPr lang="cs-CZ" sz="1800" dirty="0">
                <a:latin typeface="Calibri" pitchFamily="34"/>
              </a:rPr>
              <a:t>Tento protokol je předložen vedoucímu orgánu.  (Nemec a kol, 2010) </a:t>
            </a:r>
            <a:endParaRPr lang="cs-CZ" dirty="0">
              <a:latin typeface="Segoe UI" pitchFamily="34"/>
            </a:endParaRPr>
          </a:p>
          <a:p>
            <a:pPr lvl="0"/>
            <a:r>
              <a:rPr lang="cs-CZ" sz="1800" dirty="0">
                <a:latin typeface="Calibri" pitchFamily="34"/>
              </a:rPr>
              <a:t>Vnitřní kontrolní systém = takový systém, který je vytvářen uvnitř organizace (orgánu veřejné správy) a jeho funkcí je realizovat </a:t>
            </a:r>
            <a:r>
              <a:rPr lang="cs-CZ" sz="1800" b="1" dirty="0">
                <a:latin typeface="Calibri" pitchFamily="34"/>
              </a:rPr>
              <a:t>účetní kontrolu, kontrolu dokumentů a audit výkonnosti</a:t>
            </a:r>
            <a:r>
              <a:rPr lang="cs-CZ" sz="1800" dirty="0">
                <a:latin typeface="Calibri" pitchFamily="34"/>
              </a:rPr>
              <a:t>. </a:t>
            </a:r>
          </a:p>
          <a:p>
            <a:pPr lvl="0"/>
            <a:r>
              <a:rPr lang="cs-CZ" sz="1800" dirty="0">
                <a:latin typeface="Calibri" pitchFamily="34"/>
              </a:rPr>
              <a:t>Součástí vnitřního kontrolního systému je </a:t>
            </a:r>
            <a:r>
              <a:rPr lang="cs-CZ" sz="1800" b="1" dirty="0">
                <a:latin typeface="Calibri" pitchFamily="34"/>
              </a:rPr>
              <a:t>řídící kontrola</a:t>
            </a:r>
            <a:r>
              <a:rPr lang="cs-CZ" sz="1800" dirty="0">
                <a:latin typeface="Calibri" pitchFamily="34"/>
              </a:rPr>
              <a:t>, což je nutný způsob řízení k tomu, aby fungoval vnitřní kontrolní systém.</a:t>
            </a:r>
          </a:p>
          <a:p>
            <a:pPr lvl="0"/>
            <a:r>
              <a:rPr lang="cs-CZ" sz="1800" b="1" dirty="0">
                <a:latin typeface="Calibri" pitchFamily="34"/>
              </a:rPr>
              <a:t> </a:t>
            </a:r>
            <a:r>
              <a:rPr lang="cs-CZ" sz="1800" dirty="0">
                <a:latin typeface="Calibri" pitchFamily="34"/>
              </a:rPr>
              <a:t>Řídící kontrola má </a:t>
            </a:r>
            <a:r>
              <a:rPr lang="cs-CZ" sz="1800" b="1" dirty="0">
                <a:latin typeface="Calibri" pitchFamily="34"/>
              </a:rPr>
              <a:t>tři formy: 1) předběžná, 2) průběžná, 3) následná. Všechny tyto formy jsou realizovány jak ve formě formální kontroly, tak ve formě obsahové kontroly – auditu výkonnosti. </a:t>
            </a:r>
            <a:r>
              <a:rPr lang="cs-CZ" sz="1800" dirty="0">
                <a:latin typeface="Calibri" pitchFamily="34"/>
              </a:rPr>
              <a:t>(Zákon č. 320/2001, Nemec a kol, 2010) </a:t>
            </a:r>
            <a:endParaRPr lang="cs-CZ" dirty="0">
              <a:latin typeface="Segoe UI" pitchFamily="34"/>
            </a:endParaRPr>
          </a:p>
          <a:p>
            <a:pPr marL="0" lvl="0" indent="0">
              <a:buNone/>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C85DBF-F77B-CC3A-F843-289EFBD5CDF2}"/>
              </a:ext>
            </a:extLst>
          </p:cNvPr>
          <p:cNvSpPr txBox="1">
            <a:spLocks noGrp="1"/>
          </p:cNvSpPr>
          <p:nvPr>
            <p:ph type="title"/>
          </p:nvPr>
        </p:nvSpPr>
        <p:spPr/>
        <p:txBody>
          <a:bodyPr/>
          <a:lstStyle/>
          <a:p>
            <a:pPr lvl="0"/>
            <a:r>
              <a:rPr lang="cs-CZ"/>
              <a:t>Vnitřní kontrolní systém a jeho podsložky </a:t>
            </a:r>
          </a:p>
        </p:txBody>
      </p:sp>
      <p:grpSp>
        <p:nvGrpSpPr>
          <p:cNvPr id="3" name="Zástupný obsah 6">
            <a:extLst>
              <a:ext uri="{FF2B5EF4-FFF2-40B4-BE49-F238E27FC236}">
                <a16:creationId xmlns:a16="http://schemas.microsoft.com/office/drawing/2014/main" id="{22035BBD-27C0-E83D-6492-9F358A64ACBA}"/>
              </a:ext>
            </a:extLst>
          </p:cNvPr>
          <p:cNvGrpSpPr/>
          <p:nvPr/>
        </p:nvGrpSpPr>
        <p:grpSpPr>
          <a:xfrm>
            <a:off x="3376412" y="1825627"/>
            <a:ext cx="5439171" cy="4351336"/>
            <a:chOff x="3376412" y="1825627"/>
            <a:chExt cx="5439171" cy="4351336"/>
          </a:xfrm>
        </p:grpSpPr>
        <p:sp>
          <p:nvSpPr>
            <p:cNvPr id="4" name="Volný tvar: obrazec 3">
              <a:extLst>
                <a:ext uri="{FF2B5EF4-FFF2-40B4-BE49-F238E27FC236}">
                  <a16:creationId xmlns:a16="http://schemas.microsoft.com/office/drawing/2014/main" id="{8A6406C5-A381-9EF0-ECE4-658776F68E5C}"/>
                </a:ext>
              </a:extLst>
            </p:cNvPr>
            <p:cNvSpPr/>
            <p:nvPr/>
          </p:nvSpPr>
          <p:spPr>
            <a:xfrm>
              <a:off x="3376412" y="2913461"/>
              <a:ext cx="3263502" cy="32635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5" name="Volný tvar: obrazec 4">
              <a:extLst>
                <a:ext uri="{FF2B5EF4-FFF2-40B4-BE49-F238E27FC236}">
                  <a16:creationId xmlns:a16="http://schemas.microsoft.com/office/drawing/2014/main" id="{081C8788-D4AD-5EBB-539E-5A022021A390}"/>
                </a:ext>
              </a:extLst>
            </p:cNvPr>
            <p:cNvSpPr/>
            <p:nvPr/>
          </p:nvSpPr>
          <p:spPr>
            <a:xfrm>
              <a:off x="4029111" y="3566160"/>
              <a:ext cx="1958105" cy="195810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6" name="Volný tvar: obrazec 5">
              <a:extLst>
                <a:ext uri="{FF2B5EF4-FFF2-40B4-BE49-F238E27FC236}">
                  <a16:creationId xmlns:a16="http://schemas.microsoft.com/office/drawing/2014/main" id="{ECA0C0A4-32EA-F5CC-8C83-EFCB4EC5B814}"/>
                </a:ext>
              </a:extLst>
            </p:cNvPr>
            <p:cNvSpPr/>
            <p:nvPr/>
          </p:nvSpPr>
          <p:spPr>
            <a:xfrm>
              <a:off x="4681819" y="4218858"/>
              <a:ext cx="652698" cy="6526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7" name="Volný tvar: obrazec 6">
              <a:extLst>
                <a:ext uri="{FF2B5EF4-FFF2-40B4-BE49-F238E27FC236}">
                  <a16:creationId xmlns:a16="http://schemas.microsoft.com/office/drawing/2014/main" id="{1AF297BE-90E9-012D-E21F-7614C4C4BC69}"/>
                </a:ext>
              </a:extLst>
            </p:cNvPr>
            <p:cNvSpPr/>
            <p:nvPr/>
          </p:nvSpPr>
          <p:spPr>
            <a:xfrm>
              <a:off x="7183837" y="1825627"/>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a:solidFill>
                    <a:srgbClr val="000000"/>
                  </a:solidFill>
                  <a:uFillTx/>
                  <a:latin typeface="Calibri"/>
                </a:rPr>
                <a:t>Předběžná, průběžná a následná kontrola </a:t>
              </a:r>
            </a:p>
          </p:txBody>
        </p:sp>
        <p:sp>
          <p:nvSpPr>
            <p:cNvPr id="8" name="Volný tvar: obrazec 7">
              <a:extLst>
                <a:ext uri="{FF2B5EF4-FFF2-40B4-BE49-F238E27FC236}">
                  <a16:creationId xmlns:a16="http://schemas.microsoft.com/office/drawing/2014/main" id="{8C84F224-961C-973C-F932-D3C772E278B4}"/>
                </a:ext>
              </a:extLst>
            </p:cNvPr>
            <p:cNvSpPr/>
            <p:nvPr/>
          </p:nvSpPr>
          <p:spPr>
            <a:xfrm>
              <a:off x="6775896" y="2301553"/>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9" name="Volný tvar: obrazec 8">
              <a:extLst>
                <a:ext uri="{FF2B5EF4-FFF2-40B4-BE49-F238E27FC236}">
                  <a16:creationId xmlns:a16="http://schemas.microsoft.com/office/drawing/2014/main" id="{1082F87C-9D74-5C10-1B68-F7E9F9FE9908}"/>
                </a:ext>
              </a:extLst>
            </p:cNvPr>
            <p:cNvSpPr/>
            <p:nvPr/>
          </p:nvSpPr>
          <p:spPr>
            <a:xfrm rot="5400013">
              <a:off x="4769642" y="2540600"/>
              <a:ext cx="2243114" cy="176609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0" name="Volný tvar: obrazec 9">
              <a:extLst>
                <a:ext uri="{FF2B5EF4-FFF2-40B4-BE49-F238E27FC236}">
                  <a16:creationId xmlns:a16="http://schemas.microsoft.com/office/drawing/2014/main" id="{01668AB9-EFAE-053F-B28F-D1410260E72F}"/>
                </a:ext>
              </a:extLst>
            </p:cNvPr>
            <p:cNvSpPr/>
            <p:nvPr/>
          </p:nvSpPr>
          <p:spPr>
            <a:xfrm>
              <a:off x="7183837" y="2777480"/>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dirty="0">
                  <a:solidFill>
                    <a:srgbClr val="000000"/>
                  </a:solidFill>
                  <a:uFillTx/>
                  <a:latin typeface="Calibri"/>
                </a:rPr>
                <a:t>Řídící kontrola (způsob řízení, jak realizovat uvnitř orgánu veřejné správy. </a:t>
              </a:r>
            </a:p>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dirty="0">
                  <a:solidFill>
                    <a:srgbClr val="000000"/>
                  </a:solidFill>
                  <a:uFillTx/>
                  <a:latin typeface="Calibri"/>
                </a:rPr>
                <a:t> </a:t>
              </a:r>
            </a:p>
          </p:txBody>
        </p:sp>
        <p:sp>
          <p:nvSpPr>
            <p:cNvPr id="11" name="Volný tvar: obrazec 10">
              <a:extLst>
                <a:ext uri="{FF2B5EF4-FFF2-40B4-BE49-F238E27FC236}">
                  <a16:creationId xmlns:a16="http://schemas.microsoft.com/office/drawing/2014/main" id="{FB04C501-9B98-9767-1E5E-D1D9E89D2B60}"/>
                </a:ext>
              </a:extLst>
            </p:cNvPr>
            <p:cNvSpPr/>
            <p:nvPr/>
          </p:nvSpPr>
          <p:spPr>
            <a:xfrm>
              <a:off x="6775896" y="3253407"/>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2" name="Volný tvar: obrazec 11">
              <a:extLst>
                <a:ext uri="{FF2B5EF4-FFF2-40B4-BE49-F238E27FC236}">
                  <a16:creationId xmlns:a16="http://schemas.microsoft.com/office/drawing/2014/main" id="{FAE24391-393F-E3C8-D336-4687A71D2757}"/>
                </a:ext>
              </a:extLst>
            </p:cNvPr>
            <p:cNvSpPr/>
            <p:nvPr/>
          </p:nvSpPr>
          <p:spPr>
            <a:xfrm rot="5400013">
              <a:off x="5251128" y="3477613"/>
              <a:ext cx="1747930" cy="129832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3" name="Volný tvar: obrazec 12">
              <a:extLst>
                <a:ext uri="{FF2B5EF4-FFF2-40B4-BE49-F238E27FC236}">
                  <a16:creationId xmlns:a16="http://schemas.microsoft.com/office/drawing/2014/main" id="{12A9159B-BCFC-9B4E-A1C4-E5113E78042C}"/>
                </a:ext>
              </a:extLst>
            </p:cNvPr>
            <p:cNvSpPr/>
            <p:nvPr/>
          </p:nvSpPr>
          <p:spPr>
            <a:xfrm>
              <a:off x="7183837" y="3729334"/>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a:solidFill>
                    <a:srgbClr val="000000"/>
                  </a:solidFill>
                  <a:uFillTx/>
                  <a:latin typeface="Calibri"/>
                </a:rPr>
                <a:t>Vnitřní kontrolní systém </a:t>
              </a:r>
            </a:p>
          </p:txBody>
        </p:sp>
        <p:sp>
          <p:nvSpPr>
            <p:cNvPr id="14" name="Volný tvar: obrazec 13">
              <a:extLst>
                <a:ext uri="{FF2B5EF4-FFF2-40B4-BE49-F238E27FC236}">
                  <a16:creationId xmlns:a16="http://schemas.microsoft.com/office/drawing/2014/main" id="{2257ECC7-441F-3151-57A6-C2F66622295E}"/>
                </a:ext>
              </a:extLst>
            </p:cNvPr>
            <p:cNvSpPr/>
            <p:nvPr/>
          </p:nvSpPr>
          <p:spPr>
            <a:xfrm>
              <a:off x="6775896" y="4205261"/>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5" name="Volný tvar: obrazec 14">
              <a:extLst>
                <a:ext uri="{FF2B5EF4-FFF2-40B4-BE49-F238E27FC236}">
                  <a16:creationId xmlns:a16="http://schemas.microsoft.com/office/drawing/2014/main" id="{94E2A563-1B69-EF99-675F-ACE8CF61F6B1}"/>
                </a:ext>
              </a:extLst>
            </p:cNvPr>
            <p:cNvSpPr/>
            <p:nvPr/>
          </p:nvSpPr>
          <p:spPr>
            <a:xfrm rot="5400013">
              <a:off x="5733201" y="4413859"/>
              <a:ext cx="1248832" cy="83055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grpSp>
      <p:sp>
        <p:nvSpPr>
          <p:cNvPr id="16" name="TextovéPole 7">
            <a:extLst>
              <a:ext uri="{FF2B5EF4-FFF2-40B4-BE49-F238E27FC236}">
                <a16:creationId xmlns:a16="http://schemas.microsoft.com/office/drawing/2014/main" id="{62824776-1C40-9829-D96F-25C56671C2BA}"/>
              </a:ext>
            </a:extLst>
          </p:cNvPr>
          <p:cNvSpPr txBox="1"/>
          <p:nvPr/>
        </p:nvSpPr>
        <p:spPr>
          <a:xfrm>
            <a:off x="390421" y="6000109"/>
            <a:ext cx="5229545"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Nemec a kol., 2010</a:t>
            </a:r>
          </a:p>
        </p:txBody>
      </p:sp>
      <p:sp>
        <p:nvSpPr>
          <p:cNvPr id="17" name="TextovéPole 16">
            <a:extLst>
              <a:ext uri="{FF2B5EF4-FFF2-40B4-BE49-F238E27FC236}">
                <a16:creationId xmlns:a16="http://schemas.microsoft.com/office/drawing/2014/main" id="{70092992-B54B-C896-B368-A430F53FD911}"/>
              </a:ext>
            </a:extLst>
          </p:cNvPr>
          <p:cNvSpPr txBox="1"/>
          <p:nvPr/>
        </p:nvSpPr>
        <p:spPr>
          <a:xfrm>
            <a:off x="7183837" y="4871556"/>
            <a:ext cx="3665673" cy="646331"/>
          </a:xfrm>
          <a:prstGeom prst="rect">
            <a:avLst/>
          </a:prstGeom>
          <a:noFill/>
        </p:spPr>
        <p:txBody>
          <a:bodyPr wrap="square" rtlCol="0">
            <a:spAutoFit/>
          </a:bodyPr>
          <a:lstStyle/>
          <a:p>
            <a:r>
              <a:rPr lang="cs-CZ" dirty="0"/>
              <a:t>Součástí vnitřního kontrolního systému je interní audit. </a:t>
            </a:r>
          </a:p>
        </p:txBody>
      </p:sp>
    </p:spTree>
    <p:extLst>
      <p:ext uri="{BB962C8B-B14F-4D97-AF65-F5344CB8AC3E}">
        <p14:creationId xmlns:p14="http://schemas.microsoft.com/office/powerpoint/2010/main" val="3562404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2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F3C9DE-5E5D-1E30-C9BC-5026AD6F2600}"/>
              </a:ext>
            </a:extLst>
          </p:cNvPr>
          <p:cNvSpPr txBox="1">
            <a:spLocks noGrp="1"/>
          </p:cNvSpPr>
          <p:nvPr>
            <p:ph type="title"/>
          </p:nvPr>
        </p:nvSpPr>
        <p:spPr/>
        <p:txBody>
          <a:bodyPr/>
          <a:lstStyle/>
          <a:p>
            <a:pPr lvl="0"/>
            <a:r>
              <a:rPr lang="cs-CZ" dirty="0"/>
              <a:t>Cíle a funkce Vnitřního kontrolního systému </a:t>
            </a:r>
          </a:p>
        </p:txBody>
      </p:sp>
      <p:sp>
        <p:nvSpPr>
          <p:cNvPr id="3" name="Zástupný obsah 2">
            <a:extLst>
              <a:ext uri="{FF2B5EF4-FFF2-40B4-BE49-F238E27FC236}">
                <a16:creationId xmlns:a16="http://schemas.microsoft.com/office/drawing/2014/main" id="{355AD319-6818-4E1F-9318-EB84D1093F75}"/>
              </a:ext>
            </a:extLst>
          </p:cNvPr>
          <p:cNvSpPr txBox="1">
            <a:spLocks noGrp="1"/>
          </p:cNvSpPr>
          <p:nvPr>
            <p:ph idx="1"/>
          </p:nvPr>
        </p:nvSpPr>
        <p:spPr/>
        <p:txBody>
          <a:bodyPr>
            <a:normAutofit lnSpcReduction="10000"/>
          </a:bodyPr>
          <a:lstStyle/>
          <a:p>
            <a:pPr marL="0" indent="0" algn="just">
              <a:lnSpc>
                <a:spcPct val="120000"/>
              </a:lnSpc>
              <a:buNone/>
            </a:pPr>
            <a:r>
              <a:rPr lang="cs-CZ" sz="1800" dirty="0"/>
              <a:t>Vnitřní kontrolní systém = proces navržený, zavedený a vykonávaný osobami pověřenými správou a řízením účetní jednotky a jinými pracovníky za účelem poskytnutí přiměřeného ujištění o dosažení cílů účetní jednotky s ohledem na spolehlivost účetního výkaznictví, účelnost a hospodárnost operací a na soulad s příslušnými právními předpisy (ČIIA).</a:t>
            </a:r>
          </a:p>
          <a:p>
            <a:pPr marL="0" indent="0" algn="just">
              <a:lnSpc>
                <a:spcPct val="120000"/>
              </a:lnSpc>
              <a:buNone/>
            </a:pPr>
            <a:r>
              <a:rPr lang="cs-CZ" sz="1800" dirty="0"/>
              <a:t>Vnitřní kontrolní systém je souhrn všech nástrojů, procesů, postupů a opatření, které jsou zavedeny v orgánu veřejné správy k ošetření rizik, která ohrožují dosahování cílů a plnění úkolů orgánu veřejné správy. Základní vymezení vnitřního kontrolního systému a požadavky na jeho zavedení, nastavení a udržovaní stanoví zákon o finanční kontrole2 a prováděcí vyhláška č. 416/2004 Sb.3. </a:t>
            </a:r>
          </a:p>
          <a:p>
            <a:pPr marL="0" lvl="0" indent="0" algn="just">
              <a:lnSpc>
                <a:spcPct val="70000"/>
              </a:lnSpc>
              <a:buNone/>
            </a:pPr>
            <a:r>
              <a:rPr lang="cs-CZ" sz="1800" dirty="0"/>
              <a:t>Funkce VKS – realizovat účetní kontrolu, kontrolu dokumentů, audit výkonnosti.  </a:t>
            </a:r>
          </a:p>
          <a:p>
            <a:pPr marL="0" lvl="0" indent="0" algn="just">
              <a:lnSpc>
                <a:spcPct val="70000"/>
              </a:lnSpc>
              <a:buNone/>
            </a:pPr>
            <a:r>
              <a:rPr lang="cs-CZ" sz="1800" dirty="0">
                <a:solidFill>
                  <a:srgbClr val="0070C0"/>
                </a:solidFill>
              </a:rPr>
              <a:t>Cíle VKS: </a:t>
            </a:r>
          </a:p>
          <a:p>
            <a:pPr lvl="0" algn="just">
              <a:lnSpc>
                <a:spcPct val="70000"/>
              </a:lnSpc>
              <a:buChar char="-"/>
            </a:pPr>
            <a:r>
              <a:rPr lang="cs-CZ" sz="1800" dirty="0"/>
              <a:t>Vytvářet podmínky pro hospodárné, efektivní a účelné fungování veřejné správy</a:t>
            </a:r>
          </a:p>
          <a:p>
            <a:pPr lvl="0" algn="just">
              <a:lnSpc>
                <a:spcPct val="70000"/>
              </a:lnSpc>
              <a:buChar char="-"/>
            </a:pPr>
            <a:r>
              <a:rPr lang="cs-CZ" sz="1800" dirty="0"/>
              <a:t>Včas zjišťovat, vyhodnocovat a minimalizovat všechna rizika ohrožující účinné fungování veřejné správy </a:t>
            </a:r>
          </a:p>
          <a:p>
            <a:pPr lvl="0" algn="just">
              <a:lnSpc>
                <a:spcPct val="70000"/>
              </a:lnSpc>
              <a:buChar char="-"/>
            </a:pPr>
            <a:r>
              <a:rPr lang="cs-CZ" sz="1800" dirty="0"/>
              <a:t>Produkovat a podávat informace příslušným úrovním řízení o zjištěných nedostatcích a přijímání opatření k jejich nápravě. </a:t>
            </a:r>
          </a:p>
          <a:p>
            <a:pPr marL="0" lvl="0" indent="0">
              <a:lnSpc>
                <a:spcPct val="70000"/>
              </a:lnSpc>
              <a:buNone/>
            </a:pPr>
            <a:endParaRPr lang="cs-CZ" sz="1800" dirty="0"/>
          </a:p>
        </p:txBody>
      </p:sp>
      <p:sp>
        <p:nvSpPr>
          <p:cNvPr id="4" name="Šipka: doprava 3">
            <a:extLst>
              <a:ext uri="{FF2B5EF4-FFF2-40B4-BE49-F238E27FC236}">
                <a16:creationId xmlns:a16="http://schemas.microsoft.com/office/drawing/2014/main" id="{61054FB8-9FEA-8337-005C-D7A04DAFC4D2}"/>
              </a:ext>
            </a:extLst>
          </p:cNvPr>
          <p:cNvSpPr/>
          <p:nvPr/>
        </p:nvSpPr>
        <p:spPr>
          <a:xfrm>
            <a:off x="8120007" y="4199560"/>
            <a:ext cx="565080" cy="184937"/>
          </a:xfrm>
          <a:custGeom>
            <a:avLst>
              <a:gd name="f0" fmla="val 1806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FFFFFF"/>
              </a:solidFill>
              <a:uFillTx/>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95735-9115-BF23-058F-11E7E9DB27CA}"/>
              </a:ext>
            </a:extLst>
          </p:cNvPr>
          <p:cNvSpPr>
            <a:spLocks noGrp="1"/>
          </p:cNvSpPr>
          <p:nvPr>
            <p:ph type="title"/>
          </p:nvPr>
        </p:nvSpPr>
        <p:spPr/>
        <p:txBody>
          <a:bodyPr/>
          <a:lstStyle/>
          <a:p>
            <a:r>
              <a:rPr lang="cs-CZ" dirty="0"/>
              <a:t>Faktory, které působí na VŘKS </a:t>
            </a:r>
          </a:p>
        </p:txBody>
      </p:sp>
      <p:sp>
        <p:nvSpPr>
          <p:cNvPr id="3" name="Zástupný obsah 2">
            <a:extLst>
              <a:ext uri="{FF2B5EF4-FFF2-40B4-BE49-F238E27FC236}">
                <a16:creationId xmlns:a16="http://schemas.microsoft.com/office/drawing/2014/main" id="{3A0FA27C-F77E-38A8-9924-A6B347136A2E}"/>
              </a:ext>
            </a:extLst>
          </p:cNvPr>
          <p:cNvSpPr>
            <a:spLocks noGrp="1"/>
          </p:cNvSpPr>
          <p:nvPr>
            <p:ph idx="1"/>
          </p:nvPr>
        </p:nvSpPr>
        <p:spPr/>
        <p:txBody>
          <a:bodyPr>
            <a:normAutofit fontScale="47500" lnSpcReduction="20000"/>
          </a:bodyPr>
          <a:lstStyle/>
          <a:p>
            <a:pPr marL="0" indent="0">
              <a:lnSpc>
                <a:spcPct val="120000"/>
              </a:lnSpc>
              <a:spcBef>
                <a:spcPts val="0"/>
              </a:spcBef>
              <a:buNone/>
            </a:pPr>
            <a:r>
              <a:rPr lang="cs-CZ" sz="3600" dirty="0"/>
              <a:t>V realitě neexistuje perfektní kontrolní systém, plně „odolný“ proti selhání (Nemec a kol, 2010). </a:t>
            </a:r>
          </a:p>
          <a:p>
            <a:pPr marL="0" indent="0">
              <a:lnSpc>
                <a:spcPct val="120000"/>
              </a:lnSpc>
              <a:spcBef>
                <a:spcPts val="0"/>
              </a:spcBef>
              <a:buNone/>
            </a:pPr>
            <a:r>
              <a:rPr lang="cs-CZ" sz="3600" dirty="0">
                <a:solidFill>
                  <a:srgbClr val="FF0000"/>
                </a:solidFill>
              </a:rPr>
              <a:t>Podoba vnitřního kontrolního systému se odvíjí od konkrétních úkolů a cílů orgánu veřejné správy. – Jeden zákon, malé versus velké organizace. </a:t>
            </a:r>
          </a:p>
          <a:p>
            <a:pPr marL="0" indent="0">
              <a:lnSpc>
                <a:spcPct val="120000"/>
              </a:lnSpc>
              <a:spcBef>
                <a:spcPts val="0"/>
              </a:spcBef>
              <a:buNone/>
            </a:pPr>
            <a:endParaRPr lang="cs-CZ" sz="3600" dirty="0">
              <a:solidFill>
                <a:srgbClr val="FF0000"/>
              </a:solidFill>
            </a:endParaRPr>
          </a:p>
          <a:p>
            <a:pPr marL="0" indent="0">
              <a:lnSpc>
                <a:spcPct val="120000"/>
              </a:lnSpc>
              <a:spcBef>
                <a:spcPts val="0"/>
              </a:spcBef>
              <a:buNone/>
            </a:pPr>
            <a:r>
              <a:rPr lang="cs-CZ" sz="3600" dirty="0"/>
              <a:t>Odpovědnost za zavedení, nastavení a fungování vnitřního kontrolního systému leží na vedoucím orgánu veřejné správy</a:t>
            </a:r>
          </a:p>
          <a:p>
            <a:pPr marL="0" lvl="0" indent="0">
              <a:lnSpc>
                <a:spcPct val="70000"/>
              </a:lnSpc>
              <a:buNone/>
            </a:pPr>
            <a:endParaRPr lang="cs-CZ" sz="3600" dirty="0"/>
          </a:p>
          <a:p>
            <a:pPr marL="0" lvl="0" indent="0">
              <a:lnSpc>
                <a:spcPct val="70000"/>
              </a:lnSpc>
              <a:buNone/>
            </a:pPr>
            <a:r>
              <a:rPr lang="cs-CZ" sz="3600" dirty="0"/>
              <a:t>Faktory ovlivňující funkčnost kontrolního systému </a:t>
            </a:r>
          </a:p>
          <a:p>
            <a:pPr lvl="0">
              <a:lnSpc>
                <a:spcPct val="70000"/>
              </a:lnSpc>
            </a:pPr>
            <a:r>
              <a:rPr lang="cs-CZ" sz="3600" dirty="0"/>
              <a:t>Chyby v designu kontrolního systému </a:t>
            </a:r>
          </a:p>
          <a:p>
            <a:pPr lvl="0">
              <a:lnSpc>
                <a:spcPct val="70000"/>
              </a:lnSpc>
            </a:pPr>
            <a:r>
              <a:rPr lang="cs-CZ" sz="3600" dirty="0"/>
              <a:t>Chybná implementace </a:t>
            </a:r>
          </a:p>
          <a:p>
            <a:pPr lvl="0">
              <a:lnSpc>
                <a:spcPct val="70000"/>
              </a:lnSpc>
            </a:pPr>
            <a:r>
              <a:rPr lang="cs-CZ" sz="3600" dirty="0"/>
              <a:t>Systém vykazuje nízkou odezvu na zjištěné anomálie </a:t>
            </a:r>
          </a:p>
          <a:p>
            <a:pPr lvl="0">
              <a:lnSpc>
                <a:spcPct val="70000"/>
              </a:lnSpc>
            </a:pPr>
            <a:r>
              <a:rPr lang="cs-CZ" sz="3600" dirty="0"/>
              <a:t>Tajná dohoda</a:t>
            </a:r>
          </a:p>
          <a:p>
            <a:pPr lvl="0">
              <a:lnSpc>
                <a:spcPct val="70000"/>
              </a:lnSpc>
            </a:pPr>
            <a:r>
              <a:rPr lang="cs-CZ" sz="3600" dirty="0"/>
              <a:t>Nízká kvalita vrcholového managementu </a:t>
            </a:r>
          </a:p>
          <a:p>
            <a:pPr marL="0" lvl="0" indent="0">
              <a:lnSpc>
                <a:spcPct val="120000"/>
              </a:lnSpc>
              <a:spcBef>
                <a:spcPts val="0"/>
              </a:spcBef>
              <a:buNone/>
            </a:pPr>
            <a:endParaRPr lang="cs-CZ" sz="3600" dirty="0"/>
          </a:p>
          <a:p>
            <a:pPr marL="0" lvl="0" indent="0" algn="just">
              <a:lnSpc>
                <a:spcPct val="120000"/>
              </a:lnSpc>
              <a:spcBef>
                <a:spcPts val="0"/>
              </a:spcBef>
              <a:buNone/>
            </a:pPr>
            <a:r>
              <a:rPr lang="cs-CZ" sz="3600" dirty="0">
                <a:solidFill>
                  <a:srgbClr val="0070C0"/>
                </a:solidFill>
              </a:rPr>
              <a:t>Přiměřený a účinný vnitřní kontrolní systém poskytuje ujištění vedení orgánu veřejné správy, že jsou dosahovány cíle, plněny úkoly orgánu veřejné správy a s veřejnými prostředky je nakládáno účelně, hospodárně a efektivně. </a:t>
            </a:r>
          </a:p>
          <a:p>
            <a:endParaRPr lang="cs-CZ" dirty="0"/>
          </a:p>
        </p:txBody>
      </p:sp>
    </p:spTree>
    <p:extLst>
      <p:ext uri="{BB962C8B-B14F-4D97-AF65-F5344CB8AC3E}">
        <p14:creationId xmlns:p14="http://schemas.microsoft.com/office/powerpoint/2010/main" val="236686964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11089</TotalTime>
  <Words>3726</Words>
  <Application>Microsoft Office PowerPoint</Application>
  <PresentationFormat>Širokoúhlá obrazovka</PresentationFormat>
  <Paragraphs>253</Paragraphs>
  <Slides>35</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35</vt:i4>
      </vt:variant>
    </vt:vector>
  </HeadingPairs>
  <TitlesOfParts>
    <vt:vector size="42" baseType="lpstr">
      <vt:lpstr>Arial</vt:lpstr>
      <vt:lpstr>Calibri</vt:lpstr>
      <vt:lpstr>Calibri Light</vt:lpstr>
      <vt:lpstr>Open Sans</vt:lpstr>
      <vt:lpstr>Segoe UI</vt:lpstr>
      <vt:lpstr>Symbol</vt:lpstr>
      <vt:lpstr>Motiv Office</vt:lpstr>
      <vt:lpstr>Vnitřní kontrolní systém a řídící kontrola ve veřejné správě </vt:lpstr>
      <vt:lpstr>Cíle řízení a kontroly veřejných financí </vt:lpstr>
      <vt:lpstr>Legislativní rámec a metodická podpora</vt:lpstr>
      <vt:lpstr>Finanční kontrola dle zákona o FK</vt:lpstr>
      <vt:lpstr>Veřejnosprávní kontrola a interní audit.  </vt:lpstr>
      <vt:lpstr>Vnitřní kontrola (Vnitřní kontrolní systém)</vt:lpstr>
      <vt:lpstr>Vnitřní kontrolní systém a jeho podsložky </vt:lpstr>
      <vt:lpstr>Cíle a funkce Vnitřního kontrolního systému </vt:lpstr>
      <vt:lpstr>Faktory, které působí na VŘKS </vt:lpstr>
      <vt:lpstr>Principy VŘKS</vt:lpstr>
      <vt:lpstr>Prezentace aplikace PowerPoint</vt:lpstr>
      <vt:lpstr>Komponenty VŘKS </vt:lpstr>
      <vt:lpstr>Kontrolní prostředí</vt:lpstr>
      <vt:lpstr>Řízení rizik </vt:lpstr>
      <vt:lpstr>Kontrolní činnosti</vt:lpstr>
      <vt:lpstr>Komunikace a sběr informací</vt:lpstr>
      <vt:lpstr>Monitorování/evaluace </vt:lpstr>
      <vt:lpstr>Vnitřní kontrolní systém </vt:lpstr>
      <vt:lpstr>Otestujme své znalosti </vt:lpstr>
      <vt:lpstr>Aplikační část </vt:lpstr>
      <vt:lpstr>Kontrolní prostředí</vt:lpstr>
      <vt:lpstr>Řízení rizik  - otázky </vt:lpstr>
      <vt:lpstr>Kontrolní činnosti/postupy – otázky </vt:lpstr>
      <vt:lpstr>Informace a komunikace</vt:lpstr>
      <vt:lpstr>Monitoring – otázky  </vt:lpstr>
      <vt:lpstr>Dobrá a špatná praxe </vt:lpstr>
      <vt:lpstr>Charakteristika VKS</vt:lpstr>
      <vt:lpstr>Vnitřní kontrolní prostředí</vt:lpstr>
      <vt:lpstr>Řízení rizik</vt:lpstr>
      <vt:lpstr>Kontrolní činnosti/postupy</vt:lpstr>
      <vt:lpstr>Tok informací </vt:lpstr>
      <vt:lpstr>Monitoring kontrol</vt:lpstr>
      <vt:lpstr>Vybrané best practice</vt:lpstr>
      <vt:lpstr>Optimální VKS – návrh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Vnitřní kontrolní systém a řídící kontrola ve veřejné správě</dc:title>
  <dc:creator>Markéta Páleníková</dc:creator>
  <cp:lastModifiedBy>Markéta Páleníková</cp:lastModifiedBy>
  <cp:revision>84</cp:revision>
  <dcterms:created xsi:type="dcterms:W3CDTF">2023-02-20T11:15:21Z</dcterms:created>
  <dcterms:modified xsi:type="dcterms:W3CDTF">2023-10-12T16:35:35Z</dcterms:modified>
</cp:coreProperties>
</file>