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95" r:id="rId2"/>
    <p:sldId id="311" r:id="rId3"/>
    <p:sldId id="312" r:id="rId4"/>
    <p:sldId id="329" r:id="rId5"/>
    <p:sldId id="313" r:id="rId6"/>
    <p:sldId id="331" r:id="rId7"/>
    <p:sldId id="309" r:id="rId8"/>
    <p:sldId id="334" r:id="rId9"/>
    <p:sldId id="368" r:id="rId10"/>
    <p:sldId id="336" r:id="rId11"/>
    <p:sldId id="369" r:id="rId12"/>
    <p:sldId id="370" r:id="rId13"/>
    <p:sldId id="337" r:id="rId14"/>
    <p:sldId id="371" r:id="rId15"/>
    <p:sldId id="372" r:id="rId16"/>
    <p:sldId id="421" r:id="rId17"/>
    <p:sldId id="422" r:id="rId18"/>
    <p:sldId id="423" r:id="rId19"/>
    <p:sldId id="408" r:id="rId20"/>
    <p:sldId id="332" r:id="rId21"/>
    <p:sldId id="381" r:id="rId22"/>
    <p:sldId id="382" r:id="rId23"/>
    <p:sldId id="383" r:id="rId24"/>
    <p:sldId id="403" r:id="rId25"/>
    <p:sldId id="424" r:id="rId26"/>
    <p:sldId id="425" r:id="rId27"/>
    <p:sldId id="426" r:id="rId28"/>
    <p:sldId id="427" r:id="rId29"/>
    <p:sldId id="428" r:id="rId30"/>
    <p:sldId id="342" r:id="rId31"/>
    <p:sldId id="411" r:id="rId32"/>
    <p:sldId id="412" r:id="rId33"/>
    <p:sldId id="429" r:id="rId34"/>
    <p:sldId id="257" r:id="rId35"/>
    <p:sldId id="258" r:id="rId36"/>
    <p:sldId id="271" r:id="rId37"/>
    <p:sldId id="272" r:id="rId38"/>
    <p:sldId id="387" r:id="rId39"/>
    <p:sldId id="296" r:id="rId40"/>
    <p:sldId id="298" r:id="rId41"/>
    <p:sldId id="430" r:id="rId42"/>
    <p:sldId id="431" r:id="rId43"/>
    <p:sldId id="432" r:id="rId44"/>
    <p:sldId id="401" r:id="rId45"/>
    <p:sldId id="409" r:id="rId46"/>
    <p:sldId id="416" r:id="rId47"/>
    <p:sldId id="410" r:id="rId48"/>
    <p:sldId id="43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557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3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937B9-B86E-4F8A-84F7-4DEB59E4058A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A28F4-FA0E-42FE-B62A-3FFEBCCA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707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aufland#Kaufland_v_&#268;esku" TargetMode="External"/><Relationship Id="rId3" Type="http://schemas.openxmlformats.org/officeDocument/2006/relationships/hyperlink" Target="https://cs.wikipedia.org/wiki/Agrofert" TargetMode="External"/><Relationship Id="rId7" Type="http://schemas.openxmlformats.org/officeDocument/2006/relationships/hyperlink" Target="https://cs.wikipedia.org/wiki/Spr%C3%A1va_%C5%BEeleznic" TargetMode="External"/><Relationship Id="rId2" Type="http://schemas.openxmlformats.org/officeDocument/2006/relationships/hyperlink" Target="https://cs.wikipedia.org/wiki/%C5%A0koda_Au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4%8Cesk%C3%A9_dr%C3%A1hy" TargetMode="External"/><Relationship Id="rId11" Type="http://schemas.openxmlformats.org/officeDocument/2006/relationships/hyperlink" Target="https://cs.wikipedia.org/w/index.php?title=AGEL&amp;action=edit&amp;redlink=1" TargetMode="External"/><Relationship Id="rId5" Type="http://schemas.openxmlformats.org/officeDocument/2006/relationships/hyperlink" Target="https://cs.wikipedia.org/wiki/%C4%8Cesk%C3%A1_po%C5%A1ta" TargetMode="External"/><Relationship Id="rId10" Type="http://schemas.openxmlformats.org/officeDocument/2006/relationships/hyperlink" Target="https://cs.wikipedia.org/wiki/Dopravn%C3%AD_podnik_hl._m._Prahy" TargetMode="External"/><Relationship Id="rId4" Type="http://schemas.openxmlformats.org/officeDocument/2006/relationships/hyperlink" Target="https://cs.wikipedia.org/wiki/%C4%8CEZ" TargetMode="External"/><Relationship Id="rId9" Type="http://schemas.openxmlformats.org/officeDocument/2006/relationships/hyperlink" Target="https://cs.wikipedia.org/wiki/Moravia_Stee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1CB8E91-3D6C-7CC4-E619-A87C631A8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9. Privatizace a restrukturalizace železnic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D42D12-B1B3-7122-6D0D-B492EBFA6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Thompson, L. (2003). Changing railway structure and ownership: is anything working?. </a:t>
            </a:r>
            <a:r>
              <a:rPr lang="cs-CZ" sz="2600" i="1" dirty="0"/>
              <a:t>Transport Reviews</a:t>
            </a:r>
            <a:r>
              <a:rPr lang="cs-CZ" sz="2600" dirty="0"/>
              <a:t>, </a:t>
            </a:r>
            <a:r>
              <a:rPr lang="cs-CZ" sz="2600" i="1" dirty="0"/>
              <a:t>23</a:t>
            </a:r>
            <a:r>
              <a:rPr lang="cs-CZ" sz="2600" dirty="0"/>
              <a:t>(3), 311-355.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05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3B255-85DF-BA6A-6003-FDF9E930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Oddělení státu od železnice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B393F-F535-CE64-6E3C-E5E14FB99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Potenciálně nejvážnějším důsledkem znárodnění železnic bylo </a:t>
            </a:r>
            <a:r>
              <a:rPr lang="cs-CZ" b="1" dirty="0"/>
              <a:t>promíchání vládních rolí</a:t>
            </a:r>
            <a:r>
              <a:rPr lang="cs-CZ" dirty="0"/>
              <a:t> a cílů s operačními cíli </a:t>
            </a:r>
            <a:r>
              <a:rPr lang="cs-CZ" b="1" dirty="0"/>
              <a:t>železnice</a:t>
            </a:r>
          </a:p>
          <a:p>
            <a:r>
              <a:rPr lang="cs-CZ" dirty="0"/>
              <a:t>Smíchání komerčních, politických, sociálních a zaměstnaneckých rolí vedlo ke </a:t>
            </a:r>
            <a:r>
              <a:rPr lang="cs-CZ" b="1" dirty="0"/>
              <a:t>ztrátě efektivity </a:t>
            </a:r>
            <a:r>
              <a:rPr lang="cs-CZ" dirty="0"/>
              <a:t>na mnoha úrovních a mnoha interním konfliktům </a:t>
            </a:r>
          </a:p>
          <a:p>
            <a:r>
              <a:rPr lang="cs-CZ" b="1" dirty="0"/>
              <a:t>Křížové dotace </a:t>
            </a:r>
            <a:r>
              <a:rPr lang="cs-CZ" dirty="0"/>
              <a:t>(nákladní → osobní; ziskové linky/komodity → ztrátové linky/komodity) </a:t>
            </a:r>
          </a:p>
        </p:txBody>
      </p:sp>
    </p:spTree>
    <p:extLst>
      <p:ext uri="{BB962C8B-B14F-4D97-AF65-F5344CB8AC3E}">
        <p14:creationId xmlns:p14="http://schemas.microsoft.com/office/powerpoint/2010/main" val="145363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1C1C3-846C-4F0A-8E06-3379E5FA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oddělit stát a železnice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24B4-88DE-4C00-A772-5216A81C6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funkční model moderních železnic je nutné </a:t>
            </a:r>
            <a:r>
              <a:rPr lang="cs-CZ" b="1" dirty="0"/>
              <a:t>zamezit politickému vměšování </a:t>
            </a:r>
            <a:r>
              <a:rPr lang="cs-CZ" dirty="0"/>
              <a:t>(jízdné, zaměstnanost, nákupy) do operačního řízení železnice</a:t>
            </a:r>
          </a:p>
          <a:p>
            <a:r>
              <a:rPr lang="cs-CZ" b="1" dirty="0"/>
              <a:t>Sociální služby </a:t>
            </a:r>
            <a:r>
              <a:rPr lang="cs-CZ" dirty="0"/>
              <a:t>musí být explicitně definovány a hrazeny náklady na jejich (ztrátové) provozování (PSO)</a:t>
            </a:r>
          </a:p>
          <a:p>
            <a:r>
              <a:rPr lang="cs-CZ" dirty="0"/>
              <a:t>Co s </a:t>
            </a:r>
            <a:r>
              <a:rPr lang="cs-CZ" b="1" dirty="0"/>
              <a:t>křížovými dotacemi</a:t>
            </a:r>
            <a:r>
              <a:rPr lang="cs-CZ" dirty="0"/>
              <a:t>? Jsou vždy zdrojem neefektivit? Vliv zavádění konkurence na systémy financované systémem křížových dotací</a:t>
            </a:r>
          </a:p>
        </p:txBody>
      </p:sp>
    </p:spTree>
    <p:extLst>
      <p:ext uri="{BB962C8B-B14F-4D97-AF65-F5344CB8AC3E}">
        <p14:creationId xmlns:p14="http://schemas.microsoft.com/office/powerpoint/2010/main" val="101493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595CC-C3E4-42A8-8A3A-BF26D5F5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Oddělení státu a železnice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9B1EA-06AE-478D-B19E-290C36706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Oddělení státu a železnice </a:t>
            </a:r>
            <a:r>
              <a:rPr lang="cs-CZ" dirty="0"/>
              <a:t>je odlišný koncept od dilematu veřejného/soukromého vlastnictví</a:t>
            </a:r>
          </a:p>
          <a:p>
            <a:r>
              <a:rPr lang="cs-CZ" dirty="0"/>
              <a:t>Největší odpůrci oddělení jsou skrytí </a:t>
            </a:r>
            <a:r>
              <a:rPr lang="cs-CZ" b="1" dirty="0"/>
              <a:t>rent </a:t>
            </a:r>
            <a:r>
              <a:rPr lang="cs-CZ" b="1" dirty="0" err="1"/>
              <a:t>seekers</a:t>
            </a:r>
            <a:r>
              <a:rPr lang="cs-CZ" b="1" dirty="0"/>
              <a:t> </a:t>
            </a:r>
            <a:r>
              <a:rPr lang="cs-CZ" dirty="0"/>
              <a:t>vzájemného propojení, jak na straně železnice, tak státu</a:t>
            </a:r>
          </a:p>
          <a:p>
            <a:r>
              <a:rPr lang="cs-CZ" i="1" dirty="0"/>
              <a:t>„Státní firmy </a:t>
            </a:r>
            <a:r>
              <a:rPr lang="cs-CZ" b="1" i="1" dirty="0"/>
              <a:t>ČEZ a České dráhy </a:t>
            </a:r>
            <a:r>
              <a:rPr lang="cs-CZ" i="1" dirty="0"/>
              <a:t>daly v roce 2009 zakázky v hodnotě 15 miliard korun společnosti Škoda Plzeň, kterou před nástupem do čela energetického gigantu vedl Martin Roman. Bylo to v době, kdy právě Roman měl v obou státních společnostech vliv na rozhodování.“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56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1B5FD-8274-2C4D-AA1A-D1CC9C6F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problém reforem - zaměstnanost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738E8-5161-EC95-2EAB-2DF61D42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Zaměstnanci železničních firem jsou hlavním </a:t>
            </a:r>
            <a:r>
              <a:rPr lang="cs-CZ" b="1" dirty="0"/>
              <a:t>stakeholderem</a:t>
            </a:r>
            <a:r>
              <a:rPr lang="cs-CZ" dirty="0"/>
              <a:t> (a problémem) železničních reforem</a:t>
            </a:r>
          </a:p>
          <a:p>
            <a:r>
              <a:rPr lang="cs-CZ" b="1" dirty="0"/>
              <a:t>Práce</a:t>
            </a:r>
            <a:r>
              <a:rPr lang="cs-CZ" dirty="0"/>
              <a:t> je jediný výrobní faktor, který </a:t>
            </a:r>
            <a:r>
              <a:rPr lang="cs-CZ" b="1" dirty="0"/>
              <a:t>se může bránit</a:t>
            </a:r>
            <a:r>
              <a:rPr lang="cs-CZ" dirty="0"/>
              <a:t> (propouštění)</a:t>
            </a:r>
          </a:p>
          <a:p>
            <a:r>
              <a:rPr lang="cs-CZ" dirty="0"/>
              <a:t>Odlišné náklady reforem pro </a:t>
            </a:r>
            <a:r>
              <a:rPr lang="cs-CZ" b="1" dirty="0"/>
              <a:t>firmu a společnost </a:t>
            </a:r>
            <a:r>
              <a:rPr lang="cs-CZ" dirty="0"/>
              <a:t>(viz také Česká pošta, Lesy České republiky, apod.) </a:t>
            </a:r>
          </a:p>
        </p:txBody>
      </p:sp>
    </p:spTree>
    <p:extLst>
      <p:ext uri="{BB962C8B-B14F-4D97-AF65-F5344CB8AC3E}">
        <p14:creationId xmlns:p14="http://schemas.microsoft.com/office/powerpoint/2010/main" val="401793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9AC454B-1FA9-41EE-9181-1D5CE905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Největší zaměstnavatelé ČR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4D24900-10FD-40CE-AA98-FBF8CA1C9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715950"/>
              </p:ext>
            </p:extLst>
          </p:nvPr>
        </p:nvGraphicFramePr>
        <p:xfrm>
          <a:off x="457200" y="1417638"/>
          <a:ext cx="7787207" cy="52410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4094649064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4054479655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2928548427"/>
                    </a:ext>
                  </a:extLst>
                </a:gridCol>
              </a:tblGrid>
              <a:tr h="548717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Zaměstnavatel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Počet zaměstnanců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569874710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cs-CZ" sz="2400" dirty="0"/>
                        <a:t>1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2" tooltip="Škoda Auto"/>
                        </a:rPr>
                        <a:t>Škoda Auto</a:t>
                      </a:r>
                      <a:r>
                        <a:rPr lang="cs-CZ" sz="2400"/>
                        <a:t>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35 437 (2020)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1305539772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cs-CZ" sz="2400"/>
                        <a:t>2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3" tooltip="Agrofert"/>
                        </a:rPr>
                        <a:t>Agrofert</a:t>
                      </a:r>
                      <a:r>
                        <a:rPr lang="cs-CZ" sz="2400"/>
                        <a:t> (skupina)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30 941 (2021)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2546102699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cs-CZ" sz="2400"/>
                        <a:t>3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hlinkClick r:id="rId4" tooltip="ČEZ"/>
                        </a:rPr>
                        <a:t>ČEZ</a:t>
                      </a:r>
                      <a:r>
                        <a:rPr lang="cs-CZ" sz="2400" dirty="0"/>
                        <a:t> (skupina)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28 043 (2021)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3747553867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cs-CZ" sz="2400"/>
                        <a:t>4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5" tooltip="Česká pošta"/>
                        </a:rPr>
                        <a:t>Česká pošta</a:t>
                      </a:r>
                      <a:r>
                        <a:rPr lang="cs-CZ" sz="2400"/>
                        <a:t>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23 432 (2022)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2763024935"/>
                  </a:ext>
                </a:extLst>
              </a:tr>
              <a:tr h="548717">
                <a:tc>
                  <a:txBody>
                    <a:bodyPr/>
                    <a:lstStyle/>
                    <a:p>
                      <a:r>
                        <a:rPr lang="cs-CZ" sz="2400"/>
                        <a:t>5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hlinkClick r:id="rId6" tooltip="České dráhy"/>
                        </a:rPr>
                        <a:t>České dráhy</a:t>
                      </a:r>
                      <a:r>
                        <a:rPr lang="cs-CZ" sz="2400" dirty="0"/>
                        <a:t> (skupina)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22 037 (2021)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3269246417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cs-CZ" sz="2400"/>
                        <a:t>6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hlinkClick r:id="rId7" tooltip="Správa železnic"/>
                        </a:rPr>
                        <a:t>Správa železnic</a:t>
                      </a:r>
                      <a:r>
                        <a:rPr lang="cs-CZ" sz="2400" dirty="0"/>
                        <a:t>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17 232 (2021)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500116373"/>
                  </a:ext>
                </a:extLst>
              </a:tr>
              <a:tr h="548717">
                <a:tc>
                  <a:txBody>
                    <a:bodyPr/>
                    <a:lstStyle/>
                    <a:p>
                      <a:r>
                        <a:rPr lang="cs-CZ" sz="2400"/>
                        <a:t>7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8" tooltip="Kaufland"/>
                        </a:rPr>
                        <a:t>Kaufland Česká republika</a:t>
                      </a:r>
                      <a:r>
                        <a:rPr lang="cs-CZ" sz="2400"/>
                        <a:t>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13 751 (2019)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3373302752"/>
                  </a:ext>
                </a:extLst>
              </a:tr>
              <a:tr h="548717">
                <a:tc>
                  <a:txBody>
                    <a:bodyPr/>
                    <a:lstStyle/>
                    <a:p>
                      <a:r>
                        <a:rPr lang="cs-CZ" sz="2400"/>
                        <a:t>8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9" tooltip="Moravia Steel"/>
                        </a:rPr>
                        <a:t>Moravia Steel</a:t>
                      </a:r>
                      <a:r>
                        <a:rPr lang="cs-CZ" sz="2400"/>
                        <a:t> (skupina)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13 504 (2019)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2687640930"/>
                  </a:ext>
                </a:extLst>
              </a:tr>
              <a:tr h="548717">
                <a:tc>
                  <a:txBody>
                    <a:bodyPr/>
                    <a:lstStyle/>
                    <a:p>
                      <a:r>
                        <a:rPr lang="cs-CZ" sz="2400"/>
                        <a:t>9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hlinkClick r:id="rId10" tooltip="Dopravní podnik hl. m. Prahy"/>
                        </a:rPr>
                        <a:t>Dopravní podnik hl. m. Prahy</a:t>
                      </a:r>
                      <a:r>
                        <a:rPr lang="pl-PL" sz="2400"/>
                        <a:t>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11 215 (2020)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3434282336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cs-CZ" sz="2400"/>
                        <a:t>10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11" tooltip="AGEL (stránka neexistuje)"/>
                        </a:rPr>
                        <a:t>AGEL</a:t>
                      </a:r>
                      <a:r>
                        <a:rPr lang="cs-CZ" sz="2400"/>
                        <a:t> (skupina) </a:t>
                      </a:r>
                    </a:p>
                  </a:txBody>
                  <a:tcPr marL="102827" marR="102827" marT="25240" marB="2524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10 979 (2017) </a:t>
                      </a:r>
                    </a:p>
                  </a:txBody>
                  <a:tcPr marL="102827" marR="102827" marT="25240" marB="25240" anchor="ctr"/>
                </a:tc>
                <a:extLst>
                  <a:ext uri="{0D108BD9-81ED-4DB2-BD59-A6C34878D82A}">
                    <a16:rowId xmlns:a16="http://schemas.microsoft.com/office/drawing/2014/main" val="282409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03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4E3C8-B8C4-49BE-B30B-49973810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Mzdové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BF4AE-E978-4D15-A6E8-FE83C5BD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Podíly mzdových nákladů </a:t>
            </a:r>
            <a:r>
              <a:rPr lang="cs-CZ" dirty="0"/>
              <a:t>na výnosech železnic: USA – 32%; Čína – 20%; země EU:    80 – 120%; některé evropské země přes 200%</a:t>
            </a:r>
          </a:p>
          <a:p>
            <a:r>
              <a:rPr lang="cs-CZ" dirty="0"/>
              <a:t>Vyšší efektivita evropských železnic není dosažitelná bez </a:t>
            </a:r>
            <a:r>
              <a:rPr lang="cs-CZ" b="1" dirty="0"/>
              <a:t>úspor pracovních nákladů</a:t>
            </a:r>
          </a:p>
          <a:p>
            <a:r>
              <a:rPr lang="cs-CZ" dirty="0"/>
              <a:t>Železnice vynakládají minimálně </a:t>
            </a:r>
            <a:r>
              <a:rPr lang="cs-CZ" b="1" dirty="0"/>
              <a:t>2x více práce </a:t>
            </a:r>
            <a:r>
              <a:rPr lang="cs-CZ" dirty="0"/>
              <a:t>na produkci 1 osobo-km než 1 tuno-km</a:t>
            </a:r>
          </a:p>
          <a:p>
            <a:r>
              <a:rPr lang="cs-CZ" b="1" dirty="0"/>
              <a:t>Veřejně</a:t>
            </a:r>
            <a:r>
              <a:rPr lang="cs-CZ" dirty="0"/>
              <a:t> vlastněné železnice využívají 7x více práce na údržbu 1 km tratí; 7x více práce na produkci 1 tuno-km a 4x více práce na produkci 1 osobo-km než </a:t>
            </a:r>
            <a:r>
              <a:rPr lang="cs-CZ" b="1" dirty="0"/>
              <a:t>soukromé</a:t>
            </a:r>
            <a:r>
              <a:rPr lang="cs-CZ" dirty="0"/>
              <a:t> železnice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74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383F5-86FC-7FD8-4B80-27255785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038B1-1E1E-1DE4-723D-C3DD43841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BA126-335D-2E83-A8DB-CE34CA67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5" y="562333"/>
            <a:ext cx="8076190" cy="5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CA688-189E-0D39-0541-51C8F02F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vyřešit (pře)zaměstnanost?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6FD9D-D2CD-5CA2-AF00-ACC813FD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Úspěšné</a:t>
            </a:r>
            <a:r>
              <a:rPr lang="cs-CZ" dirty="0"/>
              <a:t> železniční </a:t>
            </a:r>
            <a:r>
              <a:rPr lang="cs-CZ" b="1" dirty="0"/>
              <a:t>reformy</a:t>
            </a:r>
            <a:r>
              <a:rPr lang="cs-CZ" dirty="0"/>
              <a:t> se neobejdou bez programů na snížení mzdových nákladů a zaměstnanosti</a:t>
            </a:r>
          </a:p>
          <a:p>
            <a:r>
              <a:rPr lang="cs-CZ" dirty="0"/>
              <a:t>Tyto úpravy jsou mimořádně politicky </a:t>
            </a:r>
            <a:r>
              <a:rPr lang="cs-CZ" b="1" dirty="0"/>
              <a:t>citlivé</a:t>
            </a:r>
            <a:r>
              <a:rPr lang="cs-CZ" dirty="0"/>
              <a:t> a mohou ohrozit prosazení a realizaci celého reformního programu</a:t>
            </a:r>
          </a:p>
          <a:p>
            <a:r>
              <a:rPr lang="cs-CZ" dirty="0"/>
              <a:t>Železniční reformy jsou tudíž obvykle provázeny </a:t>
            </a:r>
            <a:r>
              <a:rPr lang="cs-CZ" b="1" dirty="0"/>
              <a:t>velkorysými programy </a:t>
            </a:r>
            <a:r>
              <a:rPr lang="cs-CZ" dirty="0"/>
              <a:t>řešení přebytečné zaměstnanosti (viz následující slide) </a:t>
            </a:r>
          </a:p>
        </p:txBody>
      </p:sp>
    </p:spTree>
    <p:extLst>
      <p:ext uri="{BB962C8B-B14F-4D97-AF65-F5344CB8AC3E}">
        <p14:creationId xmlns:p14="http://schemas.microsoft.com/office/powerpoint/2010/main" val="147041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06CE4D4-D40A-C2ED-76F7-C13DA8F5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63" y="68263"/>
            <a:ext cx="722327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67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710DB-CE28-407A-AA88-A12EBEC7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Železniční reformy ve světě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5FC8A-D1A4-414F-B54C-1465F7930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USA + Kanada</a:t>
            </a:r>
          </a:p>
          <a:p>
            <a:pPr marL="514350" indent="-514350">
              <a:buAutoNum type="arabicPeriod"/>
            </a:pPr>
            <a:r>
              <a:rPr lang="cs-CZ" dirty="0"/>
              <a:t>Japonsko</a:t>
            </a:r>
          </a:p>
          <a:p>
            <a:pPr marL="514350" indent="-514350">
              <a:buAutoNum type="arabicPeriod"/>
            </a:pPr>
            <a:r>
              <a:rPr lang="cs-CZ" dirty="0"/>
              <a:t>Latinská Amerika a Afrika</a:t>
            </a:r>
          </a:p>
          <a:p>
            <a:pPr marL="514350" indent="-514350">
              <a:buAutoNum type="arabicPeriod"/>
            </a:pPr>
            <a:r>
              <a:rPr lang="cs-CZ" dirty="0"/>
              <a:t>Velká Británie</a:t>
            </a:r>
          </a:p>
          <a:p>
            <a:pPr marL="514350" indent="-514350">
              <a:buAutoNum type="arabicPeriod"/>
            </a:pPr>
            <a:r>
              <a:rPr lang="cs-CZ" dirty="0"/>
              <a:t>EU</a:t>
            </a:r>
          </a:p>
          <a:p>
            <a:pPr marL="514350" indent="-514350">
              <a:buAutoNum type="arabicPeriod"/>
            </a:pPr>
            <a:r>
              <a:rPr lang="cs-CZ" dirty="0"/>
              <a:t>ČR</a:t>
            </a:r>
          </a:p>
        </p:txBody>
      </p:sp>
    </p:spTree>
    <p:extLst>
      <p:ext uri="{BB962C8B-B14F-4D97-AF65-F5344CB8AC3E}">
        <p14:creationId xmlns:p14="http://schemas.microsoft.com/office/powerpoint/2010/main" val="385731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D6BFF-0D76-6608-0144-A450A1DE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B67F0A-B36E-3A10-A493-6D2A1A496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Železniční systémy po celém světě prošly reformním procesem</a:t>
            </a:r>
          </a:p>
          <a:p>
            <a:r>
              <a:rPr lang="cs-CZ" b="1" dirty="0"/>
              <a:t>Struktura</a:t>
            </a:r>
            <a:r>
              <a:rPr lang="cs-CZ" dirty="0"/>
              <a:t> → od monopolních integrovaných podniků ke komplexnějším strukturám</a:t>
            </a:r>
          </a:p>
          <a:p>
            <a:r>
              <a:rPr lang="cs-CZ" b="1" dirty="0"/>
              <a:t>Vlastnictví</a:t>
            </a:r>
            <a:r>
              <a:rPr lang="cs-CZ" dirty="0"/>
              <a:t> → od výhradně státního ke koncesím, soukromým operátorům a přímým privatizacím</a:t>
            </a:r>
          </a:p>
          <a:p>
            <a:r>
              <a:rPr lang="cs-CZ" b="1" dirty="0"/>
              <a:t>Zaměstnanost</a:t>
            </a:r>
            <a:r>
              <a:rPr lang="cs-CZ" dirty="0"/>
              <a:t> → hlavním reformním problémem je vyřešení (pře)zaměstnanosti</a:t>
            </a:r>
          </a:p>
        </p:txBody>
      </p:sp>
    </p:spTree>
    <p:extLst>
      <p:ext uri="{BB962C8B-B14F-4D97-AF65-F5344CB8AC3E}">
        <p14:creationId xmlns:p14="http://schemas.microsoft.com/office/powerpoint/2010/main" val="371066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1. USA: Hist</a:t>
            </a:r>
            <a:r>
              <a:rPr lang="cs-CZ" noProof="0" dirty="0" err="1"/>
              <a:t>orie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noProof="0" dirty="0"/>
              <a:t>Železnice v USA jsou </a:t>
            </a:r>
            <a:r>
              <a:rPr lang="cs-CZ" b="1" noProof="0" dirty="0"/>
              <a:t>soukromě vlastněné </a:t>
            </a:r>
            <a:r>
              <a:rPr lang="cs-CZ" noProof="0" dirty="0"/>
              <a:t>a </a:t>
            </a:r>
            <a:r>
              <a:rPr lang="cs-CZ" b="1" noProof="0" dirty="0"/>
              <a:t>vertikálně integrované</a:t>
            </a:r>
          </a:p>
          <a:p>
            <a:r>
              <a:rPr lang="cs-CZ" noProof="0" dirty="0"/>
              <a:t>Od konce 19. století byla v platnosti tuhá </a:t>
            </a:r>
            <a:r>
              <a:rPr lang="cs-CZ" b="1" noProof="0" dirty="0"/>
              <a:t>antimonopolní regulace </a:t>
            </a:r>
            <a:r>
              <a:rPr lang="cs-CZ" noProof="0" dirty="0"/>
              <a:t>nákladních tarifů + povinnost provozovat ztrátové služby osobní železniční dopravy</a:t>
            </a:r>
          </a:p>
          <a:p>
            <a:r>
              <a:rPr lang="cs-CZ" noProof="0" dirty="0"/>
              <a:t>20. století → </a:t>
            </a:r>
            <a:r>
              <a:rPr lang="cs-CZ" dirty="0"/>
              <a:t>nepružná</a:t>
            </a:r>
            <a:r>
              <a:rPr lang="cs-CZ" noProof="0" dirty="0"/>
              <a:t> regulace + rostoucí konkurence silniční </a:t>
            </a:r>
            <a:r>
              <a:rPr lang="cs-CZ" dirty="0"/>
              <a:t>a </a:t>
            </a:r>
            <a:r>
              <a:rPr lang="cs-CZ" noProof="0" dirty="0"/>
              <a:t>letecké dopravy = narůstající problémy (</a:t>
            </a:r>
            <a:r>
              <a:rPr lang="cs-CZ" b="1" noProof="0" dirty="0"/>
              <a:t>ztráty</a:t>
            </a:r>
            <a:r>
              <a:rPr lang="cs-CZ" noProof="0" dirty="0"/>
              <a:t>) pro železniční společnosti v USA</a:t>
            </a:r>
          </a:p>
        </p:txBody>
      </p:sp>
    </p:spTree>
    <p:extLst>
      <p:ext uri="{BB962C8B-B14F-4D97-AF65-F5344CB8AC3E}">
        <p14:creationId xmlns:p14="http://schemas.microsoft.com/office/powerpoint/2010/main" val="346524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/>
              <a:t>Penn</a:t>
            </a:r>
            <a:r>
              <a:rPr lang="cs-CZ" noProof="0" dirty="0"/>
              <a:t> </a:t>
            </a:r>
            <a:r>
              <a:rPr lang="cs-CZ" noProof="0" dirty="0" err="1"/>
              <a:t>Central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4525963"/>
          </a:xfrm>
        </p:spPr>
        <p:txBody>
          <a:bodyPr/>
          <a:lstStyle/>
          <a:p>
            <a:r>
              <a:rPr lang="cs-CZ" noProof="0" dirty="0"/>
              <a:t>1970 – </a:t>
            </a:r>
            <a:r>
              <a:rPr lang="cs-CZ" b="1" noProof="0" dirty="0"/>
              <a:t>bankrot Penn Central </a:t>
            </a:r>
            <a:r>
              <a:rPr lang="cs-CZ" noProof="0" dirty="0"/>
              <a:t>– hrozba pro veškerou železniční dopravu a průmyslovou produkci na severovýchodě USA</a:t>
            </a:r>
          </a:p>
          <a:p>
            <a:r>
              <a:rPr lang="cs-CZ" noProof="0" dirty="0"/>
              <a:t>Federální vláda zareagovala → </a:t>
            </a:r>
            <a:r>
              <a:rPr lang="cs-CZ" b="1" noProof="0" dirty="0"/>
              <a:t>převzala a restrukturalizovala </a:t>
            </a:r>
            <a:r>
              <a:rPr lang="cs-CZ" noProof="0" dirty="0" err="1"/>
              <a:t>Penn</a:t>
            </a:r>
            <a:r>
              <a:rPr lang="cs-CZ" noProof="0" dirty="0"/>
              <a:t> </a:t>
            </a:r>
            <a:r>
              <a:rPr lang="cs-CZ" noProof="0" dirty="0" err="1"/>
              <a:t>Central</a:t>
            </a:r>
            <a:r>
              <a:rPr lang="cs-CZ" noProof="0" dirty="0"/>
              <a:t>, (náklady: 8 </a:t>
            </a:r>
            <a:r>
              <a:rPr lang="cs-CZ" dirty="0"/>
              <a:t>mld.</a:t>
            </a:r>
            <a:r>
              <a:rPr lang="cs-CZ" noProof="0" dirty="0"/>
              <a:t> USD) a následně privatizovala (výnosy: 2 </a:t>
            </a:r>
            <a:r>
              <a:rPr lang="cs-CZ" dirty="0"/>
              <a:t>mld.</a:t>
            </a:r>
            <a:r>
              <a:rPr lang="cs-CZ" noProof="0" dirty="0"/>
              <a:t> USD) </a:t>
            </a:r>
            <a:r>
              <a:rPr lang="cs-CZ" dirty="0"/>
              <a:t>v roce</a:t>
            </a:r>
            <a:r>
              <a:rPr lang="cs-CZ" noProof="0" dirty="0"/>
              <a:t> 1987</a:t>
            </a:r>
          </a:p>
        </p:txBody>
      </p:sp>
    </p:spTree>
    <p:extLst>
      <p:ext uri="{BB962C8B-B14F-4D97-AF65-F5344CB8AC3E}">
        <p14:creationId xmlns:p14="http://schemas.microsoft.com/office/powerpoint/2010/main" val="367660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Amtrak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165724"/>
          </a:xfrm>
        </p:spPr>
        <p:txBody>
          <a:bodyPr>
            <a:normAutofit fontScale="85000" lnSpcReduction="10000"/>
          </a:bodyPr>
          <a:lstStyle/>
          <a:p>
            <a:r>
              <a:rPr lang="cs-CZ" noProof="0" dirty="0"/>
              <a:t>1971 – US vláda vytváří Amtrak – </a:t>
            </a:r>
            <a:r>
              <a:rPr lang="cs-CZ" b="1" noProof="0" dirty="0"/>
              <a:t>veřejně vlastněný </a:t>
            </a:r>
            <a:r>
              <a:rPr lang="cs-CZ" noProof="0" dirty="0"/>
              <a:t>operátor osobních železničních služeb, který převzal od soukromých operátorů </a:t>
            </a:r>
            <a:r>
              <a:rPr lang="cs-CZ" b="1" noProof="0" dirty="0"/>
              <a:t>50%</a:t>
            </a:r>
            <a:r>
              <a:rPr lang="cs-CZ" noProof="0" dirty="0"/>
              <a:t> služeb osobní železniční dopravy.  Zbylých </a:t>
            </a:r>
            <a:r>
              <a:rPr lang="cs-CZ" b="1" noProof="0" dirty="0"/>
              <a:t>50% </a:t>
            </a:r>
            <a:r>
              <a:rPr lang="cs-CZ" dirty="0"/>
              <a:t>by</a:t>
            </a:r>
            <a:r>
              <a:rPr lang="cs-CZ" noProof="0" dirty="0" err="1"/>
              <a:t>lo</a:t>
            </a:r>
            <a:r>
              <a:rPr lang="cs-CZ" noProof="0" dirty="0"/>
              <a:t> rovnou zrušeno</a:t>
            </a:r>
          </a:p>
          <a:p>
            <a:r>
              <a:rPr lang="cs-CZ" b="1" noProof="0" dirty="0"/>
              <a:t>Amtrak je dotován </a:t>
            </a:r>
            <a:r>
              <a:rPr lang="cs-CZ" noProof="0" dirty="0"/>
              <a:t>federální vládou v rozsahu 1 mld. USD ročně</a:t>
            </a:r>
          </a:p>
          <a:p>
            <a:r>
              <a:rPr lang="cs-CZ" noProof="0" dirty="0"/>
              <a:t>Amtrak </a:t>
            </a:r>
            <a:r>
              <a:rPr lang="cs-CZ" b="1" noProof="0" dirty="0"/>
              <a:t>vlastní 1000 km </a:t>
            </a:r>
            <a:r>
              <a:rPr lang="cs-CZ" noProof="0" dirty="0"/>
              <a:t>atraktivní infrastruktury na severovýchodě (B</a:t>
            </a:r>
            <a:r>
              <a:rPr lang="cs-CZ" noProof="0" dirty="0" err="1"/>
              <a:t>oston</a:t>
            </a:r>
            <a:r>
              <a:rPr lang="cs-CZ" noProof="0" dirty="0"/>
              <a:t>-New York-Washington), který díky vysokorychlostním parametrům vytváří okolo 50% příjmů</a:t>
            </a:r>
          </a:p>
          <a:p>
            <a:r>
              <a:rPr lang="cs-CZ" noProof="0" dirty="0"/>
              <a:t>Na zbytku sítě je Amtrak </a:t>
            </a:r>
            <a:r>
              <a:rPr lang="cs-CZ" b="1" noProof="0" dirty="0"/>
              <a:t>nájemcem </a:t>
            </a:r>
            <a:r>
              <a:rPr lang="cs-CZ" noProof="0" dirty="0"/>
              <a:t>na infrastruktuře nákladních</a:t>
            </a:r>
            <a:r>
              <a:rPr lang="cs-CZ" dirty="0"/>
              <a:t> železnic, má ovšem zaručeno právo vstupu za mezní náklady</a:t>
            </a:r>
            <a:endParaRPr lang="cs-CZ" noProof="0" dirty="0"/>
          </a:p>
          <a:p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7941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/>
              <a:t>Deregulace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noProof="0" dirty="0"/>
              <a:t>1980</a:t>
            </a:r>
            <a:r>
              <a:rPr lang="cs-CZ" noProof="0" dirty="0"/>
              <a:t> → Staggers Act; </a:t>
            </a:r>
            <a:r>
              <a:rPr lang="cs-CZ" dirty="0"/>
              <a:t>vyšší svoboda železnic stanovovat nákladní tarify; umožnění zavírání ztrátových tras; omezení antitrustových intervencí do železničního odvětví</a:t>
            </a:r>
            <a:endParaRPr lang="cs-CZ" noProof="0" dirty="0"/>
          </a:p>
          <a:p>
            <a:r>
              <a:rPr lang="cs-CZ" b="1" dirty="0"/>
              <a:t>Výsledky</a:t>
            </a:r>
            <a:r>
              <a:rPr lang="cs-CZ" b="1" noProof="0" dirty="0"/>
              <a:t>:</a:t>
            </a:r>
            <a:r>
              <a:rPr lang="cs-CZ" noProof="0" dirty="0"/>
              <a:t> mohutný růst výstupu + výrazný pokles zaměstnanosti = prudký </a:t>
            </a:r>
            <a:r>
              <a:rPr lang="cs-CZ" b="1" noProof="0" dirty="0"/>
              <a:t>nárůst efektivity</a:t>
            </a:r>
          </a:p>
          <a:p>
            <a:r>
              <a:rPr lang="cs-CZ" b="1" noProof="0" dirty="0"/>
              <a:t>Konkurence</a:t>
            </a:r>
            <a:r>
              <a:rPr lang="cs-CZ" noProof="0" dirty="0"/>
              <a:t> → </a:t>
            </a:r>
            <a:r>
              <a:rPr lang="cs-CZ" dirty="0"/>
              <a:t>Konkurence vertikálně integrovaných firem → silný proces fúzí a akvizicí → výsledkem </a:t>
            </a:r>
            <a:r>
              <a:rPr lang="cs-CZ" b="1" dirty="0"/>
              <a:t>7 velkých </a:t>
            </a:r>
            <a:r>
              <a:rPr lang="cs-CZ" b="1" dirty="0" err="1"/>
              <a:t>Class</a:t>
            </a:r>
            <a:r>
              <a:rPr lang="cs-CZ" b="1" dirty="0"/>
              <a:t> I železnic </a:t>
            </a:r>
            <a:r>
              <a:rPr lang="cs-CZ" dirty="0"/>
              <a:t>→ operátoři opět v </a:t>
            </a:r>
            <a:r>
              <a:rPr lang="cs-CZ" b="1" dirty="0"/>
              <a:t>zisku</a:t>
            </a:r>
          </a:p>
          <a:p>
            <a:r>
              <a:rPr lang="cs-CZ" b="1" dirty="0"/>
              <a:t>Distribuce benefitů</a:t>
            </a:r>
            <a:r>
              <a:rPr lang="cs-CZ" b="1" noProof="0" dirty="0"/>
              <a:t> </a:t>
            </a:r>
            <a:r>
              <a:rPr lang="cs-CZ" noProof="0" dirty="0"/>
              <a:t>→ čisté výnosy pro zákazníky, protože konkurence srazila výši tarifů</a:t>
            </a:r>
          </a:p>
        </p:txBody>
      </p:sp>
    </p:spTree>
    <p:extLst>
      <p:ext uri="{BB962C8B-B14F-4D97-AF65-F5344CB8AC3E}">
        <p14:creationId xmlns:p14="http://schemas.microsoft.com/office/powerpoint/2010/main" val="424626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Prostorová konkurence vertikálně integrovaných železnic v USA a Kanadě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957" y="1600200"/>
            <a:ext cx="6028086" cy="45259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16016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/>
              <a:t>Rodrigue</a:t>
            </a:r>
            <a:r>
              <a:rPr lang="cs-CZ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1422871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E762-CC77-EEA1-B628-BBFDDB9B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C3386-3048-6E32-FBC2-DE9BC812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Duopol</a:t>
            </a:r>
            <a:r>
              <a:rPr lang="cs-CZ" dirty="0"/>
              <a:t> v nákladní dopravě: veřejně vlastněné </a:t>
            </a:r>
            <a:r>
              <a:rPr lang="cs-CZ" b="1" dirty="0" err="1"/>
              <a:t>Canadian</a:t>
            </a:r>
            <a:r>
              <a:rPr lang="cs-CZ" b="1" dirty="0"/>
              <a:t>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dirty="0"/>
              <a:t>a soukromě vlastněné </a:t>
            </a:r>
            <a:r>
              <a:rPr lang="cs-CZ" b="1" dirty="0" err="1"/>
              <a:t>Canadian</a:t>
            </a:r>
            <a:r>
              <a:rPr lang="cs-CZ" b="1" dirty="0"/>
              <a:t> </a:t>
            </a:r>
            <a:r>
              <a:rPr lang="cs-CZ" b="1" dirty="0" err="1"/>
              <a:t>Pacific</a:t>
            </a:r>
            <a:r>
              <a:rPr lang="cs-CZ" b="1" dirty="0"/>
              <a:t> </a:t>
            </a:r>
            <a:r>
              <a:rPr lang="cs-CZ" dirty="0"/>
              <a:t>→ v roce 1996 privatizace CN → po privatizaci se efektivita CN výrazně zvýšila</a:t>
            </a:r>
          </a:p>
          <a:p>
            <a:r>
              <a:rPr lang="cs-CZ" dirty="0"/>
              <a:t>Také v Kanadě je od roku 1979 oddělen provozovatel osobní železniční dopravy (</a:t>
            </a:r>
            <a:r>
              <a:rPr lang="cs-CZ" b="1" dirty="0"/>
              <a:t>VIA </a:t>
            </a:r>
            <a:r>
              <a:rPr lang="cs-CZ" b="1" dirty="0" err="1"/>
              <a:t>Rail</a:t>
            </a:r>
            <a:r>
              <a:rPr lang="cs-CZ" dirty="0"/>
              <a:t>) a systém funguje velmi podobně jako v USA</a:t>
            </a:r>
          </a:p>
        </p:txBody>
      </p:sp>
    </p:spTree>
    <p:extLst>
      <p:ext uri="{BB962C8B-B14F-4D97-AF65-F5344CB8AC3E}">
        <p14:creationId xmlns:p14="http://schemas.microsoft.com/office/powerpoint/2010/main" val="106157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F980B-5722-D48E-F2B5-F2C5E9E6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USA: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2BD47-5FA0-40F1-75D1-1758DAF8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Změna struktury </a:t>
            </a:r>
            <a:r>
              <a:rPr lang="cs-CZ" dirty="0"/>
              <a:t>(vznik Amtrak, VIA) → MC </a:t>
            </a:r>
            <a:r>
              <a:rPr lang="cs-CZ" dirty="0" err="1"/>
              <a:t>infra</a:t>
            </a:r>
            <a:r>
              <a:rPr lang="cs-CZ" dirty="0"/>
              <a:t> poplatky za přístup fungují relativně dobře</a:t>
            </a:r>
          </a:p>
          <a:p>
            <a:r>
              <a:rPr lang="cs-CZ" dirty="0"/>
              <a:t>Více nákladních operátorů nabízí </a:t>
            </a:r>
            <a:r>
              <a:rPr lang="cs-CZ" b="1" dirty="0"/>
              <a:t>určitou míru konkurence</a:t>
            </a:r>
            <a:r>
              <a:rPr lang="cs-CZ" dirty="0"/>
              <a:t> → intenzita konkurence je však různá</a:t>
            </a:r>
          </a:p>
          <a:p>
            <a:r>
              <a:rPr lang="cs-CZ" b="1" dirty="0"/>
              <a:t>Privatizace</a:t>
            </a:r>
            <a:r>
              <a:rPr lang="cs-CZ" dirty="0"/>
              <a:t> </a:t>
            </a:r>
            <a:r>
              <a:rPr lang="cs-CZ" dirty="0" err="1"/>
              <a:t>Penn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, CN; </a:t>
            </a:r>
            <a:r>
              <a:rPr lang="cs-CZ" b="1" dirty="0"/>
              <a:t>znárodnění</a:t>
            </a:r>
            <a:r>
              <a:rPr lang="cs-CZ" dirty="0"/>
              <a:t> osobní železniční dopravy</a:t>
            </a:r>
          </a:p>
          <a:p>
            <a:r>
              <a:rPr lang="cs-CZ" b="1" dirty="0"/>
              <a:t>Deregulace</a:t>
            </a:r>
            <a:r>
              <a:rPr lang="cs-CZ" dirty="0"/>
              <a:t> (</a:t>
            </a:r>
            <a:r>
              <a:rPr lang="cs-CZ" dirty="0" err="1"/>
              <a:t>Staggers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) → oddělení vlády od železnic; extrémně </a:t>
            </a:r>
            <a:r>
              <a:rPr lang="cs-CZ" b="1" dirty="0"/>
              <a:t>úspěšná</a:t>
            </a:r>
            <a:r>
              <a:rPr lang="cs-CZ" dirty="0"/>
              <a:t> v dopadu na efektivitu</a:t>
            </a:r>
          </a:p>
          <a:p>
            <a:r>
              <a:rPr lang="cs-CZ" b="1" dirty="0"/>
              <a:t>Úspěšná separace </a:t>
            </a:r>
            <a:r>
              <a:rPr lang="cs-CZ" dirty="0"/>
              <a:t>nákladní a osobní dopravy → vymezení komerčních a nekomerčních služeb, likvidace křížových dotací</a:t>
            </a:r>
          </a:p>
          <a:p>
            <a:r>
              <a:rPr lang="cs-CZ" b="1" dirty="0"/>
              <a:t>Amtrak</a:t>
            </a:r>
            <a:r>
              <a:rPr lang="cs-CZ" dirty="0"/>
              <a:t> není stabilizován; Nákladní společnosti tendují k </a:t>
            </a:r>
            <a:r>
              <a:rPr lang="cs-CZ" b="1" dirty="0"/>
              <a:t>fúzování</a:t>
            </a:r>
          </a:p>
        </p:txBody>
      </p:sp>
    </p:spTree>
    <p:extLst>
      <p:ext uri="{BB962C8B-B14F-4D97-AF65-F5344CB8AC3E}">
        <p14:creationId xmlns:p14="http://schemas.microsoft.com/office/powerpoint/2010/main" val="184245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13E6C-0878-6503-5EA7-BF772DDE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Japonsko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8A9E5-1D1C-683D-8F4C-4E40C9E4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Japonsko představuje příklad velkého finančního krachu a následné </a:t>
            </a:r>
            <a:r>
              <a:rPr lang="cs-CZ" b="1" dirty="0"/>
              <a:t>restrukturalizace </a:t>
            </a:r>
            <a:r>
              <a:rPr lang="cs-CZ" dirty="0"/>
              <a:t>a částečné </a:t>
            </a:r>
            <a:r>
              <a:rPr lang="cs-CZ" b="1" dirty="0"/>
              <a:t>privatizace</a:t>
            </a:r>
            <a:r>
              <a:rPr lang="cs-CZ" dirty="0"/>
              <a:t> starých JNR</a:t>
            </a:r>
          </a:p>
          <a:p>
            <a:r>
              <a:rPr lang="cs-CZ" b="1" dirty="0"/>
              <a:t>Problémy</a:t>
            </a:r>
            <a:r>
              <a:rPr lang="cs-CZ" dirty="0"/>
              <a:t> japonských železnic byly způsobeny rostoucí konkurencí aut a letadel, růstem zaměstnanosti (repatriací válečných veteránů), regulací tarifů a náklady na výstavbu vysokorychlostních tratí </a:t>
            </a:r>
          </a:p>
          <a:p>
            <a:r>
              <a:rPr lang="cs-CZ" dirty="0"/>
              <a:t>Začalo silně narůstat </a:t>
            </a:r>
            <a:r>
              <a:rPr lang="cs-CZ" b="1" dirty="0"/>
              <a:t>zadlužení JNR → </a:t>
            </a:r>
            <a:r>
              <a:rPr lang="cs-CZ" dirty="0"/>
              <a:t>337 mld. USD</a:t>
            </a:r>
          </a:p>
          <a:p>
            <a:r>
              <a:rPr lang="cs-CZ" dirty="0"/>
              <a:t>Na japonských železnicích </a:t>
            </a:r>
            <a:r>
              <a:rPr lang="cs-CZ" b="1" dirty="0"/>
              <a:t>dominuje přeprava osob </a:t>
            </a:r>
            <a:r>
              <a:rPr lang="cs-CZ" dirty="0"/>
              <a:t>oproti přepravě nákladu. Proč? </a:t>
            </a:r>
          </a:p>
        </p:txBody>
      </p:sp>
    </p:spTree>
    <p:extLst>
      <p:ext uri="{BB962C8B-B14F-4D97-AF65-F5344CB8AC3E}">
        <p14:creationId xmlns:p14="http://schemas.microsoft.com/office/powerpoint/2010/main" val="396363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4237C-3E97-D5E2-B376-6DC93BF4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4CFD0-C5D7-966A-BADF-9F9E328F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Privatizační plán byl vypracován </a:t>
            </a:r>
            <a:r>
              <a:rPr lang="cs-CZ" b="1" dirty="0"/>
              <a:t>externími experty </a:t>
            </a:r>
            <a:r>
              <a:rPr lang="cs-CZ" dirty="0"/>
              <a:t>pod záštitou ministerského předsedy</a:t>
            </a:r>
          </a:p>
          <a:p>
            <a:r>
              <a:rPr lang="cs-CZ" dirty="0"/>
              <a:t>Na začátku reformy byl </a:t>
            </a:r>
            <a:r>
              <a:rPr lang="cs-CZ" b="1" dirty="0"/>
              <a:t>vyhozen</a:t>
            </a:r>
            <a:r>
              <a:rPr lang="cs-CZ" dirty="0"/>
              <a:t> stávající </a:t>
            </a:r>
            <a:r>
              <a:rPr lang="cs-CZ" b="1" dirty="0"/>
              <a:t>management</a:t>
            </a:r>
          </a:p>
          <a:p>
            <a:r>
              <a:rPr lang="cs-CZ" dirty="0"/>
              <a:t>Vytvoření </a:t>
            </a:r>
            <a:r>
              <a:rPr lang="cs-CZ" b="1" dirty="0"/>
              <a:t>nových společností</a:t>
            </a:r>
            <a:r>
              <a:rPr lang="cs-CZ" dirty="0"/>
              <a:t>: 6 vertikálně integrovaných pro osobní a 1 pro nákladní dopravu; dále </a:t>
            </a:r>
            <a:r>
              <a:rPr lang="cs-CZ" dirty="0" err="1"/>
              <a:t>Shinkansen</a:t>
            </a:r>
            <a:r>
              <a:rPr lang="cs-CZ" dirty="0"/>
              <a:t> Holding a Settlement </a:t>
            </a:r>
            <a:r>
              <a:rPr lang="cs-CZ" dirty="0" err="1"/>
              <a:t>Corporation</a:t>
            </a:r>
            <a:endParaRPr lang="cs-CZ" dirty="0"/>
          </a:p>
          <a:p>
            <a:r>
              <a:rPr lang="cs-CZ" dirty="0"/>
              <a:t>Tři potenciálně ziskové společnosti byly (částečně) </a:t>
            </a:r>
            <a:r>
              <a:rPr lang="cs-CZ" b="1" dirty="0"/>
              <a:t>privatizovány</a:t>
            </a:r>
          </a:p>
          <a:p>
            <a:r>
              <a:rPr lang="cs-CZ" dirty="0"/>
              <a:t>Část </a:t>
            </a:r>
            <a:r>
              <a:rPr lang="cs-CZ" b="1" dirty="0"/>
              <a:t>dluhu </a:t>
            </a:r>
            <a:r>
              <a:rPr lang="cs-CZ" dirty="0"/>
              <a:t>(206 mld. USD) byla převedena na stát (Settlement </a:t>
            </a:r>
            <a:r>
              <a:rPr lang="cs-CZ" dirty="0" err="1"/>
              <a:t>Corporation</a:t>
            </a:r>
            <a:r>
              <a:rPr lang="cs-CZ" dirty="0"/>
              <a:t>) a část (131 mld. USD) na nové společnosti </a:t>
            </a:r>
          </a:p>
        </p:txBody>
      </p:sp>
    </p:spTree>
    <p:extLst>
      <p:ext uri="{BB962C8B-B14F-4D97-AF65-F5344CB8AC3E}">
        <p14:creationId xmlns:p14="http://schemas.microsoft.com/office/powerpoint/2010/main" val="460904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mapa, diagram&#10;&#10;Popis byl vytvořen automaticky">
            <a:extLst>
              <a:ext uri="{FF2B5EF4-FFF2-40B4-BE49-F238E27FC236}">
                <a16:creationId xmlns:a16="http://schemas.microsoft.com/office/drawing/2014/main" id="{461A4C79-8792-D67A-3E34-190D2B06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1" y="68263"/>
            <a:ext cx="785649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77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3F32E-EFAE-1129-A661-55F5FEFA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2534A23-7E06-63D9-A015-F60000DAB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447352"/>
            <a:ext cx="6696744" cy="5118044"/>
          </a:xfrm>
        </p:spPr>
      </p:pic>
    </p:spTree>
    <p:extLst>
      <p:ext uri="{BB962C8B-B14F-4D97-AF65-F5344CB8AC3E}">
        <p14:creationId xmlns:p14="http://schemas.microsoft.com/office/powerpoint/2010/main" val="327686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6EABA-48DB-AAC7-4970-0135C735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Japonsko -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42F93-69C1-BCE4-F4A1-F33CBDAF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 privatizace silně </a:t>
            </a:r>
            <a:r>
              <a:rPr lang="cs-CZ" b="1" dirty="0"/>
              <a:t>vzrostla</a:t>
            </a:r>
            <a:r>
              <a:rPr lang="cs-CZ" dirty="0"/>
              <a:t> pracovní </a:t>
            </a:r>
            <a:r>
              <a:rPr lang="cs-CZ" b="1" dirty="0"/>
              <a:t>produktivita</a:t>
            </a:r>
            <a:r>
              <a:rPr lang="cs-CZ" dirty="0"/>
              <a:t> → téměř 3x (1986-1998) a je zhruba 5x větší než v EU. Proč? </a:t>
            </a:r>
          </a:p>
          <a:p>
            <a:r>
              <a:rPr lang="cs-CZ" dirty="0"/>
              <a:t>Tři společnosti na ostrově </a:t>
            </a:r>
            <a:r>
              <a:rPr lang="cs-CZ" dirty="0" err="1"/>
              <a:t>Honšu</a:t>
            </a:r>
            <a:r>
              <a:rPr lang="cs-CZ" dirty="0"/>
              <a:t> jsou </a:t>
            </a:r>
            <a:r>
              <a:rPr lang="cs-CZ" b="1" dirty="0"/>
              <a:t>ziskové</a:t>
            </a:r>
            <a:r>
              <a:rPr lang="cs-CZ" dirty="0"/>
              <a:t> a těžily také z rostoucích cen nemovitostí. Namísto ročních 5 mld. USD </a:t>
            </a:r>
            <a:r>
              <a:rPr lang="cs-CZ" b="1" dirty="0"/>
              <a:t>dotací</a:t>
            </a:r>
            <a:r>
              <a:rPr lang="cs-CZ" dirty="0"/>
              <a:t>, platí 3 mld. USD na </a:t>
            </a:r>
            <a:r>
              <a:rPr lang="cs-CZ" b="1" dirty="0"/>
              <a:t>dani</a:t>
            </a:r>
            <a:r>
              <a:rPr lang="cs-CZ" dirty="0"/>
              <a:t> z příjmu </a:t>
            </a:r>
          </a:p>
          <a:p>
            <a:r>
              <a:rPr lang="cs-CZ" dirty="0"/>
              <a:t>Tři menší společnosti jsou </a:t>
            </a:r>
            <a:r>
              <a:rPr lang="cs-CZ" b="1" dirty="0"/>
              <a:t>dotovány</a:t>
            </a:r>
          </a:p>
          <a:p>
            <a:r>
              <a:rPr lang="cs-CZ" b="1" dirty="0"/>
              <a:t>Ceny</a:t>
            </a:r>
            <a:r>
              <a:rPr lang="cs-CZ" dirty="0"/>
              <a:t> jízdného zůstaly stabilní</a:t>
            </a:r>
          </a:p>
          <a:p>
            <a:r>
              <a:rPr lang="cs-CZ" b="1" dirty="0"/>
              <a:t>Rozdělení</a:t>
            </a:r>
            <a:r>
              <a:rPr lang="cs-CZ" dirty="0"/>
              <a:t> neřiditelného molochu na několik menších, komerčně orientovaných společností </a:t>
            </a:r>
            <a:r>
              <a:rPr lang="cs-CZ" b="1" dirty="0"/>
              <a:t>zafungovalo</a:t>
            </a:r>
            <a:r>
              <a:rPr lang="cs-CZ" dirty="0"/>
              <a:t> </a:t>
            </a:r>
          </a:p>
          <a:p>
            <a:r>
              <a:rPr lang="cs-CZ" dirty="0"/>
              <a:t>Reforma byla provázeno velkým programem restrukturalizace </a:t>
            </a:r>
            <a:r>
              <a:rPr lang="cs-CZ" b="1" dirty="0"/>
              <a:t>pracovní síly a odmazáním dluhů</a:t>
            </a:r>
          </a:p>
        </p:txBody>
      </p:sp>
    </p:spTree>
    <p:extLst>
      <p:ext uri="{BB962C8B-B14F-4D97-AF65-F5344CB8AC3E}">
        <p14:creationId xmlns:p14="http://schemas.microsoft.com/office/powerpoint/2010/main" val="3923587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B5199-3898-4937-B8E4-E2390DC7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Latinská Amerika a Afrika: koncese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9FB31-73A8-4F16-B968-52DF75F8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Většina železnic zde byla postavena soukromými investory a provozována v režimu </a:t>
            </a:r>
            <a:r>
              <a:rPr lang="cs-CZ" b="1" dirty="0"/>
              <a:t>Build and </a:t>
            </a:r>
            <a:r>
              <a:rPr lang="cs-CZ" b="1" dirty="0" err="1"/>
              <a:t>Operate</a:t>
            </a:r>
            <a:r>
              <a:rPr lang="cs-CZ" dirty="0"/>
              <a:t>. </a:t>
            </a:r>
          </a:p>
          <a:p>
            <a:r>
              <a:rPr lang="cs-CZ" dirty="0"/>
              <a:t>V druhé polovině </a:t>
            </a:r>
            <a:r>
              <a:rPr lang="cs-CZ" b="1" dirty="0"/>
              <a:t>20. století </a:t>
            </a:r>
            <a:r>
              <a:rPr lang="cs-CZ" dirty="0"/>
              <a:t>byly téměř všechny tyto železnice </a:t>
            </a:r>
            <a:r>
              <a:rPr lang="cs-CZ" b="1" dirty="0"/>
              <a:t>znárodněny</a:t>
            </a:r>
          </a:p>
          <a:p>
            <a:r>
              <a:rPr lang="cs-CZ" dirty="0"/>
              <a:t>Podobně jako v Japonsku, vlády těchto zemí postupně přestaly bavit </a:t>
            </a:r>
            <a:r>
              <a:rPr lang="cs-CZ" b="1" dirty="0"/>
              <a:t>rostoucí dotace </a:t>
            </a:r>
            <a:r>
              <a:rPr lang="cs-CZ" dirty="0"/>
              <a:t>a </a:t>
            </a:r>
            <a:r>
              <a:rPr lang="cs-CZ" b="1" dirty="0"/>
              <a:t>snižující se kvalita </a:t>
            </a:r>
            <a:r>
              <a:rPr lang="cs-CZ" dirty="0"/>
              <a:t>železničních služeb </a:t>
            </a:r>
          </a:p>
          <a:p>
            <a:r>
              <a:rPr lang="cs-CZ" dirty="0"/>
              <a:t>Většina reforem se skládala z </a:t>
            </a:r>
            <a:r>
              <a:rPr lang="cs-CZ" b="1" dirty="0" err="1"/>
              <a:t>contracting</a:t>
            </a:r>
            <a:r>
              <a:rPr lang="cs-CZ" b="1" dirty="0"/>
              <a:t>-out služeb </a:t>
            </a:r>
            <a:r>
              <a:rPr lang="cs-CZ" dirty="0"/>
              <a:t>a ponechání si veřejného </a:t>
            </a:r>
            <a:r>
              <a:rPr lang="cs-CZ" b="1" dirty="0"/>
              <a:t>vlastnictví infrastruktury</a:t>
            </a:r>
          </a:p>
          <a:p>
            <a:r>
              <a:rPr lang="cs-CZ" dirty="0"/>
              <a:t>Některé země však </a:t>
            </a:r>
            <a:r>
              <a:rPr lang="cs-CZ" b="1" dirty="0"/>
              <a:t>privatizovaly i infrastrukturu </a:t>
            </a:r>
            <a:r>
              <a:rPr lang="cs-CZ" dirty="0"/>
              <a:t>(Nový Zéland, Kanada, Chile)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963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46002-F807-4D13-B5A9-3C7DA74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504D4-CA3C-4460-A96D-DAF1AD99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Zapojení soukromého </a:t>
            </a:r>
            <a:r>
              <a:rPr lang="cs-CZ" dirty="0"/>
              <a:t>sektoru obvykle </a:t>
            </a:r>
            <a:r>
              <a:rPr lang="cs-CZ" b="1" dirty="0"/>
              <a:t>fungovalo</a:t>
            </a:r>
            <a:r>
              <a:rPr lang="cs-CZ" dirty="0"/>
              <a:t>, ale jsou zde přítomny </a:t>
            </a:r>
            <a:r>
              <a:rPr lang="cs-CZ" dirty="0" err="1"/>
              <a:t>trade-offs</a:t>
            </a:r>
            <a:r>
              <a:rPr lang="cs-CZ" dirty="0"/>
              <a:t> (kvalita x cena)</a:t>
            </a:r>
          </a:p>
          <a:p>
            <a:r>
              <a:rPr lang="cs-CZ" dirty="0"/>
              <a:t>Klíčová je </a:t>
            </a:r>
            <a:r>
              <a:rPr lang="cs-CZ" b="1" dirty="0"/>
              <a:t>kvalita a úplnost kontraktů </a:t>
            </a:r>
            <a:r>
              <a:rPr lang="cs-CZ" dirty="0"/>
              <a:t>→ špatné kontrakty nemohou být dobře vynucovány</a:t>
            </a:r>
          </a:p>
          <a:p>
            <a:r>
              <a:rPr lang="cs-CZ" dirty="0"/>
              <a:t>Kontrakty jsou často na </a:t>
            </a:r>
            <a:r>
              <a:rPr lang="cs-CZ" b="1" dirty="0"/>
              <a:t>dlouhou dobu </a:t>
            </a:r>
            <a:r>
              <a:rPr lang="cs-CZ" dirty="0"/>
              <a:t>(30 let v nákladní dopravě). Jak zabezpečit flexibilitu kontraktu a vyloučit morální hazard?</a:t>
            </a:r>
          </a:p>
          <a:p>
            <a:r>
              <a:rPr lang="cs-CZ" dirty="0"/>
              <a:t>Důležitá je pak role </a:t>
            </a:r>
            <a:r>
              <a:rPr lang="cs-CZ" b="1" dirty="0"/>
              <a:t>regulátora</a:t>
            </a:r>
            <a:r>
              <a:rPr lang="cs-CZ" dirty="0"/>
              <a:t>, který by měl mít schopnost a moc vyjednat změny kontraktu, když je to nutné</a:t>
            </a:r>
          </a:p>
        </p:txBody>
      </p:sp>
    </p:spTree>
    <p:extLst>
      <p:ext uri="{BB962C8B-B14F-4D97-AF65-F5344CB8AC3E}">
        <p14:creationId xmlns:p14="http://schemas.microsoft.com/office/powerpoint/2010/main" val="2652639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998AD-2B2E-4D3C-8446-A7FB4E26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091A74-F472-82F2-813D-73BD986A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Obchodní a finanční rizika </a:t>
            </a:r>
            <a:r>
              <a:rPr lang="cs-CZ" dirty="0"/>
              <a:t>mohou být úspěšně převedena na soukromý sektor (viz Argentina a Brazílie a plně komerční kontrakty na osobní dopravu). </a:t>
            </a:r>
          </a:p>
          <a:p>
            <a:r>
              <a:rPr lang="cs-CZ" dirty="0"/>
              <a:t>Vláda by si měla ponechat kontrolu pouze pokud by transfer rizik na soukromý sektor byl </a:t>
            </a:r>
            <a:r>
              <a:rPr lang="cs-CZ" b="1" dirty="0"/>
              <a:t>neúměrně drahý</a:t>
            </a:r>
          </a:p>
          <a:p>
            <a:r>
              <a:rPr lang="cs-CZ" dirty="0"/>
              <a:t>Většina koncesí byla výlučná; </a:t>
            </a:r>
            <a:r>
              <a:rPr lang="cs-CZ" b="1" dirty="0"/>
              <a:t>Mexiko</a:t>
            </a:r>
            <a:r>
              <a:rPr lang="cs-CZ" dirty="0"/>
              <a:t> zavedlo zajímavý systém prostorové konkurence společností s přístupy do hlavního města a přístavů</a:t>
            </a:r>
          </a:p>
          <a:p>
            <a:r>
              <a:rPr lang="cs-CZ" dirty="0"/>
              <a:t>Soukromý sektor je nejúčinnější při zvyšování efektivity v </a:t>
            </a:r>
            <a:r>
              <a:rPr lang="cs-CZ" b="1" dirty="0"/>
              <a:t>komerčních službách</a:t>
            </a:r>
            <a:r>
              <a:rPr lang="cs-CZ" dirty="0"/>
              <a:t>, může také být využit při zlepšování efektivity </a:t>
            </a:r>
            <a:r>
              <a:rPr lang="cs-CZ" b="1" dirty="0"/>
              <a:t>sociálních žádoucích služeb </a:t>
            </a:r>
            <a:r>
              <a:rPr lang="cs-CZ" dirty="0"/>
              <a:t>(tender o dotace)</a:t>
            </a:r>
          </a:p>
        </p:txBody>
      </p:sp>
    </p:spTree>
    <p:extLst>
      <p:ext uri="{BB962C8B-B14F-4D97-AF65-F5344CB8AC3E}">
        <p14:creationId xmlns:p14="http://schemas.microsoft.com/office/powerpoint/2010/main" val="4191647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3CC0-C23E-89FB-7753-BF459913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Velká Británie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A7CB5-A45C-EB67-0F98-4AECD567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Reforma železnice (1993 – 97) ve Velké Británii byla zřejmě </a:t>
            </a:r>
            <a:r>
              <a:rPr lang="cs-CZ" b="1" dirty="0"/>
              <a:t>nejambicióznější</a:t>
            </a:r>
            <a:r>
              <a:rPr lang="cs-CZ" dirty="0"/>
              <a:t> železniční reformou všech dob</a:t>
            </a:r>
          </a:p>
          <a:p>
            <a:r>
              <a:rPr lang="cs-CZ" dirty="0"/>
              <a:t>Do dneška vzbuzuje </a:t>
            </a:r>
            <a:r>
              <a:rPr lang="cs-CZ" b="1" dirty="0"/>
              <a:t>hodnocení </a:t>
            </a:r>
            <a:r>
              <a:rPr lang="cs-CZ" dirty="0"/>
              <a:t>britské železniční reformy </a:t>
            </a:r>
            <a:r>
              <a:rPr lang="cs-CZ" b="1" dirty="0"/>
              <a:t>kontroverze</a:t>
            </a:r>
            <a:r>
              <a:rPr lang="cs-CZ" dirty="0"/>
              <a:t>, která je živena ideologickými spory (</a:t>
            </a:r>
            <a:r>
              <a:rPr lang="cs-CZ" dirty="0" err="1"/>
              <a:t>Conservative</a:t>
            </a:r>
            <a:r>
              <a:rPr lang="cs-CZ" dirty="0"/>
              <a:t> x </a:t>
            </a:r>
            <a:r>
              <a:rPr lang="cs-CZ" dirty="0" err="1"/>
              <a:t>Labour</a:t>
            </a:r>
            <a:r>
              <a:rPr lang="cs-CZ" dirty="0"/>
              <a:t>) a nejednoznačností výsledků reformy (růst poptávky i nákladů)</a:t>
            </a:r>
          </a:p>
        </p:txBody>
      </p:sp>
    </p:spTree>
    <p:extLst>
      <p:ext uri="{BB962C8B-B14F-4D97-AF65-F5344CB8AC3E}">
        <p14:creationId xmlns:p14="http://schemas.microsoft.com/office/powerpoint/2010/main" val="302419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E8CE3-CD95-0001-D3EE-204A4B5B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679D1-F8CC-DBBC-129B-DFABB2FC2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 počátku reformy byly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Rail</a:t>
            </a:r>
            <a:r>
              <a:rPr lang="cs-CZ" dirty="0"/>
              <a:t> rozděleny na </a:t>
            </a:r>
            <a:r>
              <a:rPr lang="cs-CZ" b="1" dirty="0"/>
              <a:t>104 </a:t>
            </a:r>
            <a:r>
              <a:rPr lang="cs-CZ" dirty="0"/>
              <a:t>separátních společností</a:t>
            </a:r>
          </a:p>
          <a:p>
            <a:r>
              <a:rPr lang="cs-CZ" dirty="0"/>
              <a:t>Hlavním cílem bylo </a:t>
            </a:r>
            <a:r>
              <a:rPr lang="cs-CZ" b="1" dirty="0"/>
              <a:t>zavést konkurenci </a:t>
            </a:r>
            <a:r>
              <a:rPr lang="cs-CZ" dirty="0"/>
              <a:t>na všech stupních dodavatelského řetězce</a:t>
            </a:r>
          </a:p>
          <a:p>
            <a:r>
              <a:rPr lang="cs-CZ" dirty="0"/>
              <a:t>Konkurence měla být zavedena nikoliv jen mezi poskytovateli železničních služeb (</a:t>
            </a:r>
            <a:r>
              <a:rPr lang="cs-CZ" b="1" dirty="0"/>
              <a:t>25 osobních </a:t>
            </a:r>
            <a:r>
              <a:rPr lang="cs-CZ" dirty="0"/>
              <a:t>franšíz a </a:t>
            </a:r>
            <a:r>
              <a:rPr lang="cs-CZ" b="1" dirty="0"/>
              <a:t>6 nákladních </a:t>
            </a:r>
            <a:r>
              <a:rPr lang="cs-CZ" dirty="0"/>
              <a:t>společností), ale také mezi dodavateli železničních služeb</a:t>
            </a:r>
          </a:p>
          <a:p>
            <a:r>
              <a:rPr lang="cs-CZ" dirty="0"/>
              <a:t>Proto vznikly </a:t>
            </a:r>
            <a:r>
              <a:rPr lang="cs-CZ" b="1" dirty="0"/>
              <a:t>3 leasingové </a:t>
            </a:r>
            <a:r>
              <a:rPr lang="cs-CZ" dirty="0"/>
              <a:t>společnosti, které vlastnily vozový park a </a:t>
            </a:r>
            <a:r>
              <a:rPr lang="cs-CZ" b="1" dirty="0"/>
              <a:t>14 společností </a:t>
            </a:r>
            <a:r>
              <a:rPr lang="cs-CZ" dirty="0"/>
              <a:t>na údržbu a opravy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506620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9C9C8-A9B2-1CE8-92D1-54038FF0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Railtrack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6E93D-6BC2-82A8-2E06-702046CA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Jedinou výjimku představoval </a:t>
            </a:r>
            <a:r>
              <a:rPr lang="cs-CZ" b="1" dirty="0"/>
              <a:t>provozovatel infrastruktury</a:t>
            </a:r>
            <a:r>
              <a:rPr lang="cs-CZ" dirty="0"/>
              <a:t> – </a:t>
            </a:r>
            <a:r>
              <a:rPr lang="cs-CZ" dirty="0" err="1"/>
              <a:t>Railtrack</a:t>
            </a:r>
            <a:r>
              <a:rPr lang="cs-CZ" dirty="0"/>
              <a:t>, u kterého se mělo za to, že mít jednoho provozovatele je mnohem výhodnější než mít infrastrukturu separovanou v jednotlivých krajích</a:t>
            </a:r>
          </a:p>
          <a:p>
            <a:r>
              <a:rPr lang="cs-CZ" dirty="0"/>
              <a:t>Tento monopolní provozovatel - </a:t>
            </a:r>
            <a:r>
              <a:rPr lang="cs-CZ" dirty="0" err="1"/>
              <a:t>Railtrack</a:t>
            </a:r>
            <a:r>
              <a:rPr lang="cs-CZ" dirty="0"/>
              <a:t> byl uveden na </a:t>
            </a:r>
            <a:r>
              <a:rPr lang="cs-CZ" b="1" dirty="0"/>
              <a:t>burzu</a:t>
            </a:r>
            <a:r>
              <a:rPr lang="cs-CZ" dirty="0"/>
              <a:t>(!) a očekávalo se, že bude financován čistě na komerční bází na základě plně alokovaných nákladů za použití infrastruktury</a:t>
            </a:r>
          </a:p>
          <a:p>
            <a:r>
              <a:rPr lang="cs-CZ" dirty="0"/>
              <a:t>Očekávalo se, že bude </a:t>
            </a:r>
            <a:r>
              <a:rPr lang="cs-CZ" b="1" dirty="0"/>
              <a:t>ziskový</a:t>
            </a:r>
            <a:r>
              <a:rPr lang="cs-CZ" dirty="0"/>
              <a:t> na nebude potřebovat dotace (s výjimkou pomoci při zásadních modernizacích)</a:t>
            </a:r>
          </a:p>
        </p:txBody>
      </p:sp>
    </p:spTree>
    <p:extLst>
      <p:ext uri="{BB962C8B-B14F-4D97-AF65-F5344CB8AC3E}">
        <p14:creationId xmlns:p14="http://schemas.microsoft.com/office/powerpoint/2010/main" val="1654934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D59C1-089D-E52A-9BBC-57DA0D92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Infrastrukturní poplatky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34D1A-EF9A-EDB8-6200-5859B303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Protože poskytovatel infrastruktury byl v monopolní pozici, potom infrastrukturní poplatky pro operátory musely být </a:t>
            </a:r>
            <a:r>
              <a:rPr lang="cs-CZ" b="1" dirty="0"/>
              <a:t>regulovány</a:t>
            </a:r>
          </a:p>
          <a:p>
            <a:r>
              <a:rPr lang="cs-CZ" dirty="0"/>
              <a:t>Proto vznikl </a:t>
            </a:r>
            <a:r>
              <a:rPr lang="cs-CZ" b="1" dirty="0"/>
              <a:t>regulátor (ORR) </a:t>
            </a:r>
            <a:r>
              <a:rPr lang="cs-CZ" dirty="0"/>
              <a:t>na dohled nad aktivitami </a:t>
            </a:r>
            <a:r>
              <a:rPr lang="cs-CZ" dirty="0" err="1"/>
              <a:t>Railtracku</a:t>
            </a:r>
            <a:r>
              <a:rPr lang="cs-CZ" dirty="0"/>
              <a:t> (sazby, přístup, efektivita)</a:t>
            </a:r>
          </a:p>
          <a:p>
            <a:r>
              <a:rPr lang="cs-CZ" dirty="0"/>
              <a:t>ORR také musel dohlížet na volbu </a:t>
            </a:r>
            <a:r>
              <a:rPr lang="cs-CZ" dirty="0" err="1"/>
              <a:t>Railtracku</a:t>
            </a:r>
            <a:r>
              <a:rPr lang="cs-CZ" dirty="0"/>
              <a:t>, jak </a:t>
            </a:r>
            <a:r>
              <a:rPr lang="cs-CZ" b="1" dirty="0"/>
              <a:t>vybalancovat zájmy </a:t>
            </a:r>
            <a:r>
              <a:rPr lang="cs-CZ" dirty="0"/>
              <a:t>akcionářů (dividendy), poplatky (operátoři) a investice (rozvoj sítě)</a:t>
            </a:r>
          </a:p>
          <a:p>
            <a:r>
              <a:rPr lang="cs-CZ" dirty="0"/>
              <a:t>I když </a:t>
            </a:r>
            <a:r>
              <a:rPr lang="cs-CZ" dirty="0" err="1"/>
              <a:t>Railtrack</a:t>
            </a:r>
            <a:r>
              <a:rPr lang="cs-CZ" dirty="0"/>
              <a:t> nebyl přímo dotován, osobní železniční operátoři byli → Pokud </a:t>
            </a:r>
            <a:r>
              <a:rPr lang="cs-CZ" dirty="0" err="1"/>
              <a:t>Railtrack</a:t>
            </a:r>
            <a:r>
              <a:rPr lang="cs-CZ" dirty="0"/>
              <a:t> způsobil zpoždění musel kompenzovat operátorům ztráty → Jak </a:t>
            </a:r>
            <a:r>
              <a:rPr lang="cs-CZ" b="1" dirty="0"/>
              <a:t>optimálně nastavit </a:t>
            </a:r>
            <a:r>
              <a:rPr lang="cs-CZ" dirty="0" err="1"/>
              <a:t>infra</a:t>
            </a:r>
            <a:r>
              <a:rPr lang="cs-CZ" dirty="0"/>
              <a:t> poplatky?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277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2C74A06-512B-C352-2956-9C521506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60833"/>
            <a:ext cx="8963025" cy="5736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074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682CF-D7E0-1052-843F-1068C4EE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8D7D0-4614-6309-7A48-199D50389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229600" cy="443388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Regulační výzvy</a:t>
            </a:r>
            <a:r>
              <a:rPr lang="cs-CZ" dirty="0"/>
              <a:t>: Investiční potřeby </a:t>
            </a:r>
            <a:r>
              <a:rPr lang="cs-CZ" dirty="0" err="1"/>
              <a:t>Railtracku</a:t>
            </a:r>
            <a:r>
              <a:rPr lang="cs-CZ" dirty="0"/>
              <a:t>; Jak měřit růst efektivity? </a:t>
            </a:r>
          </a:p>
          <a:p>
            <a:r>
              <a:rPr lang="cs-CZ" b="1" dirty="0"/>
              <a:t>Ztráta inženýrské expertízy </a:t>
            </a:r>
            <a:r>
              <a:rPr lang="cs-CZ" dirty="0"/>
              <a:t>→ </a:t>
            </a:r>
            <a:r>
              <a:rPr lang="cs-CZ" dirty="0" err="1"/>
              <a:t>Railtrack</a:t>
            </a:r>
            <a:r>
              <a:rPr lang="cs-CZ" dirty="0"/>
              <a:t> měl malou kontrolu nad svými vlastními náklady</a:t>
            </a:r>
          </a:p>
          <a:p>
            <a:r>
              <a:rPr lang="cs-CZ" dirty="0"/>
              <a:t>Nehoda způsobená vykolejením vlaku v </a:t>
            </a:r>
            <a:r>
              <a:rPr lang="cs-CZ" b="1" dirty="0" err="1"/>
              <a:t>Hatfieldu</a:t>
            </a:r>
            <a:r>
              <a:rPr lang="cs-CZ" dirty="0"/>
              <a:t> (4 mrtví; 70 zraněných) → Panika, že by mohlo být více takových kolejí vedla k velkým zpožděním </a:t>
            </a:r>
          </a:p>
          <a:p>
            <a:r>
              <a:rPr lang="cs-CZ" dirty="0"/>
              <a:t>Kompenzace operátorům za zpoždění společně s problémy při rekonstrukci </a:t>
            </a:r>
            <a:r>
              <a:rPr lang="cs-CZ" dirty="0" err="1"/>
              <a:t>West</a:t>
            </a:r>
            <a:r>
              <a:rPr lang="cs-CZ" dirty="0"/>
              <a:t> Coast </a:t>
            </a:r>
            <a:r>
              <a:rPr lang="cs-CZ" dirty="0" err="1"/>
              <a:t>Main</a:t>
            </a:r>
            <a:r>
              <a:rPr lang="cs-CZ" dirty="0"/>
              <a:t> Line (růst nákladů z 2 na 8 mld GBP) vedl ke </a:t>
            </a:r>
            <a:r>
              <a:rPr lang="cs-CZ" b="1" dirty="0"/>
              <a:t>krachu</a:t>
            </a:r>
            <a:r>
              <a:rPr lang="cs-CZ" dirty="0"/>
              <a:t> (nucené správě) </a:t>
            </a:r>
            <a:r>
              <a:rPr lang="cs-CZ" dirty="0" err="1"/>
              <a:t>Railtracku</a:t>
            </a:r>
            <a:r>
              <a:rPr lang="cs-CZ" dirty="0"/>
              <a:t> v říjnu 2001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95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D08E7-92F1-4B85-A312-7761AE42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Modální podíly železnice (%)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47215C7-AE1F-4AF7-B2DA-C1864CAD1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20954"/>
              </p:ext>
            </p:extLst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41488869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3282742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574012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075251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2060788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3227259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EU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USA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Japan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Číma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Rusko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/>
                        <a:t>Nákladní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35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/>
                        <a:t>Silnice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82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56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92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66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10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6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/>
                        <a:t>Železnice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18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44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34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90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5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/>
                        <a:t>Osobní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0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/>
                        <a:t>Auto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82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92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38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n.a.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6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/>
                        <a:t>Bus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9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13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n.a.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49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8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/>
                        <a:t>Vlak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9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86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62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7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099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E407A3-F7BA-2018-6477-AEDD93F2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2" y="476672"/>
            <a:ext cx="8502570" cy="6347562"/>
          </a:xfrm>
          <a:prstGeom prst="rect">
            <a:avLst/>
          </a:prstGeom>
          <a:noFill/>
        </p:spPr>
      </p:pic>
      <p:pic>
        <p:nvPicPr>
          <p:cNvPr id="6" name="Zástupný obsah 5" descr="Obsah obrázku text, exteriér&#10;&#10;Popis byl vytvořen automaticky">
            <a:extLst>
              <a:ext uri="{FF2B5EF4-FFF2-40B4-BE49-F238E27FC236}">
                <a16:creationId xmlns:a16="http://schemas.microsoft.com/office/drawing/2014/main" id="{8A2BB97A-615A-94E1-2BE8-468A98290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46" y="0"/>
            <a:ext cx="2129846" cy="32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52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F5CA-333F-6AA4-510A-B01EF199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Británie -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8B55E-7378-3B52-7E86-D90A4DF5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25 regionálních franšíz </a:t>
            </a:r>
            <a:r>
              <a:rPr lang="cs-CZ" dirty="0"/>
              <a:t>v osobní dopravě bylo příliš mnoho; přímá konkurence (open </a:t>
            </a:r>
            <a:r>
              <a:rPr lang="cs-CZ" dirty="0" err="1"/>
              <a:t>access</a:t>
            </a:r>
            <a:r>
              <a:rPr lang="cs-CZ" dirty="0"/>
              <a:t>) nebyla aplikována</a:t>
            </a:r>
          </a:p>
          <a:p>
            <a:r>
              <a:rPr lang="cs-CZ" b="1" dirty="0"/>
              <a:t>Separace infrastruktury a služeb </a:t>
            </a:r>
            <a:r>
              <a:rPr lang="cs-CZ" dirty="0"/>
              <a:t>způsobilo problémy koordinace a růst nákladů, nikoliv však nehody</a:t>
            </a:r>
          </a:p>
          <a:p>
            <a:r>
              <a:rPr lang="cs-CZ" b="1" dirty="0"/>
              <a:t>Privatizace </a:t>
            </a:r>
            <a:r>
              <a:rPr lang="cs-CZ" b="1" dirty="0" err="1"/>
              <a:t>Railtracku</a:t>
            </a:r>
            <a:r>
              <a:rPr lang="cs-CZ" b="1" dirty="0"/>
              <a:t> </a:t>
            </a:r>
            <a:r>
              <a:rPr lang="cs-CZ" dirty="0"/>
              <a:t>byla zřejmě chyba</a:t>
            </a:r>
          </a:p>
          <a:p>
            <a:r>
              <a:rPr lang="cs-CZ" dirty="0"/>
              <a:t>Vlády (obzvláště v Evropě) si </a:t>
            </a:r>
            <a:r>
              <a:rPr lang="cs-CZ" b="1" dirty="0"/>
              <a:t>nemohou</a:t>
            </a:r>
            <a:r>
              <a:rPr lang="cs-CZ" dirty="0"/>
              <a:t> dovolit </a:t>
            </a:r>
            <a:r>
              <a:rPr lang="cs-CZ" b="1" dirty="0"/>
              <a:t>ignorovat</a:t>
            </a:r>
            <a:r>
              <a:rPr lang="cs-CZ" dirty="0"/>
              <a:t> své železnice!</a:t>
            </a:r>
          </a:p>
        </p:txBody>
      </p:sp>
    </p:spTree>
    <p:extLst>
      <p:ext uri="{BB962C8B-B14F-4D97-AF65-F5344CB8AC3E}">
        <p14:creationId xmlns:p14="http://schemas.microsoft.com/office/powerpoint/2010/main" val="153316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8A90CA-1408-4EE1-9BC0-8BEF31A8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3" y="116632"/>
            <a:ext cx="4454598" cy="35730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4A2DBB-6C60-7990-D7D8-3F08A2E7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21088"/>
            <a:ext cx="4623830" cy="244827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6D00484-8EDD-D5C8-0FC8-81E5EB092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8" y="4216649"/>
            <a:ext cx="4537758" cy="244827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2AC95A7-E33B-825E-B115-0821E7750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92696"/>
            <a:ext cx="44958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21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EU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sz="2600" b="1" noProof="0" dirty="0"/>
              <a:t>EU cíle: </a:t>
            </a:r>
            <a:r>
              <a:rPr lang="cs-CZ" sz="2600" noProof="0" dirty="0"/>
              <a:t>50% silniční nákladní dopravy přes 300 km by mělo být převedeno na železnici a vodu a většina osobní přepravy na střední vzdálenosti by mělo probíhat v roce 2050 vlakem (EC, 2011)</a:t>
            </a:r>
          </a:p>
          <a:p>
            <a:r>
              <a:rPr lang="cs-CZ" sz="2600" noProof="0" dirty="0"/>
              <a:t>Tyto ambiciózní cíle jsou podpořeny cílenými železničními reformami (</a:t>
            </a:r>
            <a:r>
              <a:rPr lang="cs-CZ" sz="2600" b="1" noProof="0" dirty="0"/>
              <a:t>vertikální separace a vstup konkurence</a:t>
            </a:r>
            <a:r>
              <a:rPr lang="cs-CZ" sz="2600" noProof="0" dirty="0"/>
              <a:t>)</a:t>
            </a:r>
          </a:p>
          <a:p>
            <a:r>
              <a:rPr lang="cs-CZ" sz="2600" noProof="0" dirty="0"/>
              <a:t>Ovšem </a:t>
            </a:r>
            <a:r>
              <a:rPr lang="cs-CZ" sz="2600" b="1" noProof="0" dirty="0"/>
              <a:t>strukturální pokles </a:t>
            </a:r>
            <a:r>
              <a:rPr lang="cs-CZ" sz="2600" dirty="0"/>
              <a:t>železnice má řadu příčin</a:t>
            </a:r>
            <a:r>
              <a:rPr lang="cs-CZ" sz="2600" noProof="0" dirty="0"/>
              <a:t> (</a:t>
            </a:r>
            <a:r>
              <a:rPr lang="cs-CZ" sz="2600" noProof="0" dirty="0" err="1"/>
              <a:t>DiPietrantonio</a:t>
            </a:r>
            <a:r>
              <a:rPr lang="cs-CZ" sz="2600" noProof="0" dirty="0"/>
              <a:t> – </a:t>
            </a:r>
            <a:r>
              <a:rPr lang="cs-CZ" sz="2600" noProof="0" dirty="0" err="1"/>
              <a:t>Pelkmans</a:t>
            </a:r>
            <a:r>
              <a:rPr lang="cs-CZ" sz="2600" noProof="0" dirty="0"/>
              <a:t>, 2004) a </a:t>
            </a:r>
            <a:r>
              <a:rPr lang="cs-CZ" sz="2600" b="1" noProof="0" dirty="0"/>
              <a:t>přínosy vertikální separace</a:t>
            </a:r>
            <a:r>
              <a:rPr lang="cs-CZ" sz="2600" noProof="0" dirty="0"/>
              <a:t> na fungování železnice jsou zpochybňovány (Pittman 2003, van de Velde et al. 2012)</a:t>
            </a:r>
          </a:p>
          <a:p>
            <a:r>
              <a:rPr lang="cs-CZ" sz="2600" b="1" noProof="0" dirty="0"/>
              <a:t>Zvyšují evropské reformy tržní podíly železnice</a:t>
            </a:r>
            <a:r>
              <a:rPr lang="cs-CZ" sz="2600" noProof="0" dirty="0"/>
              <a:t>? Nebyla by privatizace účinnější? </a:t>
            </a:r>
          </a:p>
          <a:p>
            <a:pPr marL="0" indent="0">
              <a:buNone/>
            </a:pPr>
            <a:endParaRPr lang="cs-CZ" noProof="0" dirty="0"/>
          </a:p>
          <a:p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03863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444208" y="6493980"/>
            <a:ext cx="1964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(Gómez-</a:t>
            </a:r>
            <a:r>
              <a:rPr lang="en-US" sz="1400" dirty="0" err="1"/>
              <a:t>Ibánez</a:t>
            </a:r>
            <a:r>
              <a:rPr lang="en-US" sz="1400" dirty="0"/>
              <a:t>, 2006)</a:t>
            </a:r>
            <a:endParaRPr lang="cs-CZ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31B546-F738-E863-FF6C-DEDC39E0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0"/>
            <a:ext cx="87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2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268FE-E337-E126-84B7-8837D30E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A7611-BCED-179D-226B-F2AFF5CF7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45B5BF1-DBED-8A80-E38D-D1A2D717D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7605" y="1600200"/>
            <a:ext cx="4456395" cy="3773016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2E9A08-0A84-8E00-AC14-BA8C4956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00200"/>
            <a:ext cx="4578340" cy="280831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E48CB47-49A1-BB31-0755-7B3D1C716141}"/>
              </a:ext>
            </a:extLst>
          </p:cNvPr>
          <p:cNvSpPr/>
          <p:nvPr/>
        </p:nvSpPr>
        <p:spPr>
          <a:xfrm>
            <a:off x="6444208" y="6493980"/>
            <a:ext cx="1213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</a:t>
            </a:r>
            <a:r>
              <a:rPr lang="cs-CZ" sz="1400" dirty="0"/>
              <a:t>Tomeš, 2017)</a:t>
            </a:r>
          </a:p>
        </p:txBody>
      </p:sp>
    </p:spTree>
    <p:extLst>
      <p:ext uri="{BB962C8B-B14F-4D97-AF65-F5344CB8AC3E}">
        <p14:creationId xmlns:p14="http://schemas.microsoft.com/office/powerpoint/2010/main" val="663801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A1EFC-8AB2-4272-AC3D-C9D0D82D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6. Česká republika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E4712A-999D-E01C-BDBF-2B1EBE78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5" y="1600200"/>
            <a:ext cx="786774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446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307" y="542788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Osobní doprava (2009)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8" name="Zástupný symbol pro obsah 7" descr="Zeleznice-hustota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48" y="3102477"/>
            <a:ext cx="5756841" cy="194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Zeleznice-hustot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85962"/>
            <a:ext cx="573405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1" y="1689712"/>
            <a:ext cx="6665205" cy="44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30487" y="3442768"/>
            <a:ext cx="164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Prague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48549" y="5001055"/>
            <a:ext cx="10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Brno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284" y="3959997"/>
            <a:ext cx="12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Ostrava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139105" y="4002535"/>
            <a:ext cx="10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Plzeň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27793" y="3919567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Pardubice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69306" y="4324867"/>
            <a:ext cx="164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Olomouc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0937" y="6429085"/>
            <a:ext cx="440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 </a:t>
            </a:r>
            <a:r>
              <a:rPr lang="cs-CZ" sz="1400" dirty="0"/>
              <a:t>de</a:t>
            </a:r>
            <a:r>
              <a:rPr lang="en-US" sz="1400" dirty="0"/>
              <a:t>ns</a:t>
            </a:r>
            <a:r>
              <a:rPr lang="cs-CZ" sz="1400" dirty="0"/>
              <a:t>i</a:t>
            </a:r>
            <a:r>
              <a:rPr lang="en-US" sz="1400" dirty="0" err="1"/>
              <a:t>iy</a:t>
            </a:r>
            <a:r>
              <a:rPr lang="en-US" sz="1400" dirty="0"/>
              <a:t> of rail passenger flows; year</a:t>
            </a:r>
            <a:r>
              <a:rPr lang="cs-CZ" sz="1400" dirty="0"/>
              <a:t> 2009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48898" y="6382921"/>
            <a:ext cx="258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Source: ČD</a:t>
            </a:r>
          </a:p>
        </p:txBody>
      </p:sp>
    </p:spTree>
    <p:extLst>
      <p:ext uri="{BB962C8B-B14F-4D97-AF65-F5344CB8AC3E}">
        <p14:creationId xmlns:p14="http://schemas.microsoft.com/office/powerpoint/2010/main" val="3392803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E75AC-8271-F9E7-9ECF-92F5BD398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Shrnutí: Funguje vůbec něco?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081C5-3731-0758-C217-27F388C4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Ideologie</a:t>
            </a:r>
            <a:r>
              <a:rPr lang="cs-CZ" dirty="0"/>
              <a:t> je nepřítelem dobrých reformních řešení → </a:t>
            </a:r>
            <a:r>
              <a:rPr lang="cs-CZ" b="1" dirty="0"/>
              <a:t>pragmatismus</a:t>
            </a:r>
            <a:r>
              <a:rPr lang="cs-CZ" dirty="0"/>
              <a:t> obvykle přináší dobré výsledky</a:t>
            </a:r>
          </a:p>
          <a:p>
            <a:r>
              <a:rPr lang="cs-CZ" dirty="0"/>
              <a:t>Je možné mít </a:t>
            </a:r>
            <a:r>
              <a:rPr lang="cs-CZ" b="1" dirty="0"/>
              <a:t>více operátorů na jedné infrastruktuře</a:t>
            </a:r>
            <a:r>
              <a:rPr lang="cs-CZ" dirty="0"/>
              <a:t> v různých režimech</a:t>
            </a:r>
          </a:p>
          <a:p>
            <a:r>
              <a:rPr lang="cs-CZ" b="1" dirty="0"/>
              <a:t>Vertikální separace </a:t>
            </a:r>
            <a:r>
              <a:rPr lang="cs-CZ" dirty="0"/>
              <a:t>není všelék a přináší extra náklady. Je potřeba důkladně zvážit, kdy se to vyplatí a kdy nikoliv</a:t>
            </a:r>
          </a:p>
          <a:p>
            <a:r>
              <a:rPr lang="cs-CZ" dirty="0"/>
              <a:t>Tradiční, veřejně vlastněné, obří a monopolní železnice jsou spolehlivým receptem na dlouhodobý úpadek → </a:t>
            </a:r>
            <a:r>
              <a:rPr lang="cs-CZ" b="1" dirty="0"/>
              <a:t>nedělat nic je nejdražší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28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816D1-DB56-AD1E-50E8-6B5A8831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Železniční „problém“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E0EAC-9001-E030-DB48-4361C60A7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Přesun poptávky </a:t>
            </a:r>
            <a:r>
              <a:rPr lang="cs-CZ" dirty="0"/>
              <a:t>od železnic k autům a letadlům → flexibilita auta, rychlost letadla, rozvoj dálniční sítě; </a:t>
            </a:r>
            <a:r>
              <a:rPr lang="cs-CZ" dirty="0" err="1"/>
              <a:t>weightless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  <a:p>
            <a:r>
              <a:rPr lang="cs-CZ" dirty="0"/>
              <a:t>Železnice byly velmi </a:t>
            </a:r>
            <a:r>
              <a:rPr lang="cs-CZ" b="1" dirty="0"/>
              <a:t>pomalé v reakci </a:t>
            </a:r>
            <a:r>
              <a:rPr lang="cs-CZ" dirty="0"/>
              <a:t>na strukturální změny → díky své velikosti, vlivu odborů, křížovým dotacím a strnulé regulaci</a:t>
            </a:r>
          </a:p>
          <a:p>
            <a:r>
              <a:rPr lang="cs-CZ" dirty="0"/>
              <a:t>V poslední čtvrtině dvacátého století </a:t>
            </a:r>
            <a:r>
              <a:rPr lang="cs-CZ" b="1" dirty="0"/>
              <a:t>vlády přestaly akceptovat </a:t>
            </a:r>
            <a:r>
              <a:rPr lang="cs-CZ" dirty="0"/>
              <a:t>špatné služby a vysoké dotace do železnice → řada železnic se dostala do problémů</a:t>
            </a:r>
          </a:p>
          <a:p>
            <a:r>
              <a:rPr lang="cs-CZ" dirty="0"/>
              <a:t>Klíčová otázka – </a:t>
            </a:r>
            <a:r>
              <a:rPr lang="cs-CZ" b="1" dirty="0"/>
              <a:t>Jak reformovat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260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DAA34-F043-801F-4255-02DBBEA8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06B3E-A07B-9E89-E78B-55A7FE46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Reforma pak musí obsahovat následující parametry: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 změnit </a:t>
            </a:r>
            <a:r>
              <a:rPr lang="cs-CZ" b="1" dirty="0"/>
              <a:t>strukturu</a:t>
            </a:r>
            <a:r>
              <a:rPr lang="cs-CZ" dirty="0"/>
              <a:t> železnice? → aby lépe odpovídala požadavkům tržní ekonomiky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 nastavit rovnováhu mezi veřejným a soukromým </a:t>
            </a:r>
            <a:r>
              <a:rPr lang="cs-CZ" b="1" dirty="0"/>
              <a:t>vlastnictvím</a:t>
            </a:r>
            <a:r>
              <a:rPr lang="cs-CZ" dirty="0"/>
              <a:t>? → co privatizovat a co nikoliv?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 nastavit a definovat </a:t>
            </a:r>
            <a:r>
              <a:rPr lang="cs-CZ" b="1" dirty="0"/>
              <a:t>roli vlády </a:t>
            </a:r>
            <a:r>
              <a:rPr lang="cs-CZ" dirty="0"/>
              <a:t>v reformovaných železnicích? → jak definovat a plnit sociální cíle (PSO, zaměstnanost)</a:t>
            </a:r>
          </a:p>
          <a:p>
            <a:pPr marL="0" indent="0">
              <a:buNone/>
            </a:pPr>
            <a:r>
              <a:rPr lang="cs-CZ" dirty="0"/>
              <a:t>Vlády by si měly vyjasnit </a:t>
            </a:r>
            <a:r>
              <a:rPr lang="cs-CZ" b="1" dirty="0"/>
              <a:t>k čemu </a:t>
            </a:r>
            <a:r>
              <a:rPr lang="cs-CZ" dirty="0"/>
              <a:t>mají železnice a co od nich očekávají a tomu přizpůsobit </a:t>
            </a:r>
            <a:r>
              <a:rPr lang="cs-CZ" b="1" dirty="0"/>
              <a:t>financování</a:t>
            </a:r>
            <a:r>
              <a:rPr lang="cs-CZ" dirty="0"/>
              <a:t> → Železnice v současnosti okupují velmi </a:t>
            </a:r>
            <a:r>
              <a:rPr lang="cs-CZ" b="1" dirty="0"/>
              <a:t>málo monopolních </a:t>
            </a:r>
            <a:r>
              <a:rPr lang="cs-CZ" dirty="0"/>
              <a:t>pozic →konkurence a vysoké náklady způsobují, že železnice mají téměř ve všech segmentech problém dosahovat </a:t>
            </a:r>
            <a:r>
              <a:rPr lang="cs-CZ" b="1" dirty="0"/>
              <a:t>zisku bez dotací </a:t>
            </a:r>
            <a:r>
              <a:rPr lang="cs-CZ" dirty="0"/>
              <a:t>→ obzvláště pokud jsou ještě tarify/jízdné snižovány ze </a:t>
            </a:r>
            <a:r>
              <a:rPr lang="cs-CZ" b="1" dirty="0"/>
              <a:t>sociálních či politických </a:t>
            </a:r>
            <a:r>
              <a:rPr lang="cs-CZ" dirty="0"/>
              <a:t>důvodů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37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A5E90-A8B6-2861-DCA2-82080F69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vlastnictví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92911F-6E12-D9AA-060A-5CEA23F6D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94447"/>
            <a:ext cx="8229600" cy="3937469"/>
          </a:xfrm>
        </p:spPr>
      </p:pic>
    </p:spTree>
    <p:extLst>
      <p:ext uri="{BB962C8B-B14F-4D97-AF65-F5344CB8AC3E}">
        <p14:creationId xmlns:p14="http://schemas.microsoft.com/office/powerpoint/2010/main" val="55821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CDC5D-357C-D59D-3C45-3260500A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3FC25-1FA7-291C-131D-D16F16A17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Při volbě struktury železničního odvětví se nabízejí tři možnosti organizace: </a:t>
            </a:r>
          </a:p>
          <a:p>
            <a:pPr marL="514350" indent="-514350">
              <a:buAutoNum type="arabicParenR"/>
            </a:pPr>
            <a:r>
              <a:rPr lang="cs-CZ" b="1" dirty="0"/>
              <a:t>Integrovaná</a:t>
            </a:r>
            <a:r>
              <a:rPr lang="cs-CZ" dirty="0"/>
              <a:t> → tradiční model integrace infrastruktury a služeb → potenciální maximalizace produkční efektivity a výnosů z rozsahu → konkurence pouze intermodální → Čína, Rusko, Afrika</a:t>
            </a:r>
          </a:p>
          <a:p>
            <a:pPr marL="514350" indent="-514350">
              <a:buAutoNum type="arabicParenR"/>
            </a:pPr>
            <a:r>
              <a:rPr lang="cs-CZ" b="1" dirty="0" err="1"/>
              <a:t>Third</a:t>
            </a:r>
            <a:r>
              <a:rPr lang="cs-CZ" b="1" dirty="0"/>
              <a:t> party </a:t>
            </a:r>
            <a:r>
              <a:rPr lang="cs-CZ" b="1" dirty="0" err="1"/>
              <a:t>access</a:t>
            </a:r>
            <a:r>
              <a:rPr lang="cs-CZ" b="1" dirty="0"/>
              <a:t> </a:t>
            </a:r>
            <a:r>
              <a:rPr lang="cs-CZ" dirty="0"/>
              <a:t>→ dominantní uživatel je integrován s infrastrukturou → ale na infrastrukturu je umožněn vstup dalším operátorům → umožnění vstupu konkurence při zachování integrace → USA, Japonsko</a:t>
            </a:r>
          </a:p>
          <a:p>
            <a:pPr marL="514350" indent="-514350">
              <a:buAutoNum type="arabicParenR"/>
            </a:pPr>
            <a:r>
              <a:rPr lang="cs-CZ" b="1" dirty="0"/>
              <a:t>Separovaná</a:t>
            </a:r>
            <a:r>
              <a:rPr lang="cs-CZ" dirty="0"/>
              <a:t> → provozovatel infrastruktury a dominantní provozovatel služeb jsou dva nezávislé subjekty → cíl konkurence je nadřazen integračním efektivitám → open </a:t>
            </a:r>
            <a:r>
              <a:rPr lang="cs-CZ" dirty="0" err="1"/>
              <a:t>access</a:t>
            </a:r>
            <a:r>
              <a:rPr lang="cs-CZ" dirty="0"/>
              <a:t> = (téměř) volný vstup na infrastrukturu → EU, ČR</a:t>
            </a:r>
          </a:p>
        </p:txBody>
      </p:sp>
    </p:spTree>
    <p:extLst>
      <p:ext uri="{BB962C8B-B14F-4D97-AF65-F5344CB8AC3E}">
        <p14:creationId xmlns:p14="http://schemas.microsoft.com/office/powerpoint/2010/main" val="223237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160BB-4013-48DB-BCE5-2A13692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4731B-E13D-441D-B955-833D76A4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Existuje i </a:t>
            </a:r>
            <a:r>
              <a:rPr lang="cs-CZ" b="1" dirty="0"/>
              <a:t>řada variant</a:t>
            </a:r>
            <a:r>
              <a:rPr lang="cs-CZ" dirty="0"/>
              <a:t>, jak uspořádat vlastnické vztahy na železnici → jak nastavit rovnováhu veřejného a soukromého vlastnictví a kontroly</a:t>
            </a:r>
          </a:p>
          <a:p>
            <a:r>
              <a:rPr lang="cs-CZ" dirty="0"/>
              <a:t>Dokud byly železnice nereformovanými velkými molochy → byly </a:t>
            </a:r>
            <a:r>
              <a:rPr lang="cs-CZ" b="1" dirty="0"/>
              <a:t>příliš velké </a:t>
            </a:r>
            <a:r>
              <a:rPr lang="cs-CZ" dirty="0"/>
              <a:t>pro soukromý sektor</a:t>
            </a:r>
          </a:p>
          <a:p>
            <a:r>
              <a:rPr lang="cs-CZ" dirty="0"/>
              <a:t>S </a:t>
            </a:r>
            <a:r>
              <a:rPr lang="cs-CZ" b="1" dirty="0"/>
              <a:t>vertikálním</a:t>
            </a:r>
            <a:r>
              <a:rPr lang="cs-CZ" dirty="0"/>
              <a:t> (infrastruktura/provoz) a </a:t>
            </a:r>
            <a:r>
              <a:rPr lang="cs-CZ" b="1" dirty="0"/>
              <a:t>horizontálním</a:t>
            </a:r>
            <a:r>
              <a:rPr lang="cs-CZ" dirty="0"/>
              <a:t> (osobní/nákladní) dělením železnic vzniká prostor pro řízený </a:t>
            </a:r>
            <a:r>
              <a:rPr lang="cs-CZ" dirty="0" err="1"/>
              <a:t>contracting</a:t>
            </a:r>
            <a:r>
              <a:rPr lang="cs-CZ" dirty="0"/>
              <a:t> out či přímou privatizaci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667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2522</Words>
  <Application>Microsoft Office PowerPoint</Application>
  <PresentationFormat>Předvádění na obrazovce (4:3)</PresentationFormat>
  <Paragraphs>247</Paragraphs>
  <Slides>48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1" baseType="lpstr">
      <vt:lpstr>Arial</vt:lpstr>
      <vt:lpstr>Calibri</vt:lpstr>
      <vt:lpstr>Motiv systému Office</vt:lpstr>
      <vt:lpstr>9. Privatizace a restrukturalizace železnic</vt:lpstr>
      <vt:lpstr>Shrnutí</vt:lpstr>
      <vt:lpstr>Kontext</vt:lpstr>
      <vt:lpstr>Modální podíly železnice (%)</vt:lpstr>
      <vt:lpstr>Železniční „problém“</vt:lpstr>
      <vt:lpstr>Cíle reformy</vt:lpstr>
      <vt:lpstr>Struktura a vlastnictví</vt:lpstr>
      <vt:lpstr>Struktura</vt:lpstr>
      <vt:lpstr>Vlastnictví</vt:lpstr>
      <vt:lpstr>Oddělení státu od železnice</vt:lpstr>
      <vt:lpstr>Jak oddělit stát a železnice</vt:lpstr>
      <vt:lpstr>Oddělení státu a železnice</vt:lpstr>
      <vt:lpstr>Hlavní problém reforem - zaměstnanost</vt:lpstr>
      <vt:lpstr>Největší zaměstnavatelé ČR</vt:lpstr>
      <vt:lpstr>Mzdové náklady</vt:lpstr>
      <vt:lpstr>Prezentace aplikace PowerPoint</vt:lpstr>
      <vt:lpstr>Jak vyřešit (pře)zaměstnanost?</vt:lpstr>
      <vt:lpstr>Prezentace aplikace PowerPoint</vt:lpstr>
      <vt:lpstr>Železniční reformy ve světě</vt:lpstr>
      <vt:lpstr>1. USA: Historie</vt:lpstr>
      <vt:lpstr>Penn Central</vt:lpstr>
      <vt:lpstr>Amtrak</vt:lpstr>
      <vt:lpstr>Deregulace</vt:lpstr>
      <vt:lpstr>Prostorová konkurence vertikálně integrovaných železnic v USA a Kanadě</vt:lpstr>
      <vt:lpstr>Kanada</vt:lpstr>
      <vt:lpstr>USA: shrnutí</vt:lpstr>
      <vt:lpstr>2. Japonsko</vt:lpstr>
      <vt:lpstr>Reformní plán</vt:lpstr>
      <vt:lpstr>Prezentace aplikace PowerPoint</vt:lpstr>
      <vt:lpstr>Japonsko - výsledky</vt:lpstr>
      <vt:lpstr>3. Latinská Amerika a Afrika: koncese</vt:lpstr>
      <vt:lpstr>Výsledky (1)</vt:lpstr>
      <vt:lpstr>Výsledky (2)</vt:lpstr>
      <vt:lpstr>4. Velká Británie</vt:lpstr>
      <vt:lpstr>Principy reformy</vt:lpstr>
      <vt:lpstr>Railtrack</vt:lpstr>
      <vt:lpstr>Infrastrukturní poplatky</vt:lpstr>
      <vt:lpstr>Prezentace aplikace PowerPoint</vt:lpstr>
      <vt:lpstr>Problémy reformy</vt:lpstr>
      <vt:lpstr>Prezentace aplikace PowerPoint</vt:lpstr>
      <vt:lpstr>Británie - zhodnocení</vt:lpstr>
      <vt:lpstr>Prezentace aplikace PowerPoint</vt:lpstr>
      <vt:lpstr>5. EU</vt:lpstr>
      <vt:lpstr>Prezentace aplikace PowerPoint</vt:lpstr>
      <vt:lpstr>Výsledky</vt:lpstr>
      <vt:lpstr>6. Česká republika</vt:lpstr>
      <vt:lpstr>Osobní doprava (2009)</vt:lpstr>
      <vt:lpstr>Shrnutí: Funguje vůbec něco?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51</cp:revision>
  <dcterms:created xsi:type="dcterms:W3CDTF">2018-01-04T07:01:40Z</dcterms:created>
  <dcterms:modified xsi:type="dcterms:W3CDTF">2023-09-19T12:06:13Z</dcterms:modified>
</cp:coreProperties>
</file>