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9" r:id="rId5"/>
    <p:sldId id="263" r:id="rId6"/>
    <p:sldId id="260" r:id="rId7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70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6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3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3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2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9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08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2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67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BD08-9A47-44D4-A36B-6C5B5C9F4E2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2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0. TRANSPORT ECONOMICS</a:t>
            </a:r>
            <a:br>
              <a:rPr lang="en-GB" dirty="0"/>
            </a:br>
            <a:r>
              <a:rPr lang="en-GB" dirty="0"/>
              <a:t>(MPE_TREN)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/>
              <a:t>Zdeněk Tomeš</a:t>
            </a:r>
          </a:p>
          <a:p>
            <a:pPr algn="l"/>
            <a:r>
              <a:rPr lang="cs-CZ" dirty="0"/>
              <a:t>tomes@econ.muni.cz</a:t>
            </a:r>
          </a:p>
        </p:txBody>
      </p:sp>
    </p:spTree>
    <p:extLst>
      <p:ext uri="{BB962C8B-B14F-4D97-AF65-F5344CB8AC3E}">
        <p14:creationId xmlns:p14="http://schemas.microsoft.com/office/powerpoint/2010/main" val="23399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noProof="0" dirty="0">
                <a:latin typeface="Calibri" panose="020F0502020204030204" pitchFamily="34" charset="0"/>
              </a:rPr>
              <a:t>Transport economics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85000" lnSpcReduction="10000"/>
          </a:bodyPr>
          <a:lstStyle/>
          <a:p>
            <a:r>
              <a:rPr lang="en-GB" b="1" noProof="0" dirty="0">
                <a:latin typeface="Calibri" panose="020F0502020204030204" pitchFamily="34" charset="0"/>
              </a:rPr>
              <a:t>Transport Economics </a:t>
            </a:r>
            <a:r>
              <a:rPr lang="en-GB" noProof="0" dirty="0">
                <a:latin typeface="Calibri" panose="020F0502020204030204" pitchFamily="34" charset="0"/>
              </a:rPr>
              <a:t>explores the efficient use of society’s scarce resources for the movement of people and goods. </a:t>
            </a:r>
            <a:r>
              <a:rPr lang="en-GB" dirty="0">
                <a:latin typeface="Calibri" panose="020F0502020204030204" pitchFamily="34" charset="0"/>
              </a:rPr>
              <a:t>Its numerous </a:t>
            </a:r>
            <a:r>
              <a:rPr lang="en-GB" b="1" dirty="0">
                <a:latin typeface="Calibri" panose="020F0502020204030204" pitchFamily="34" charset="0"/>
              </a:rPr>
              <a:t>case studies </a:t>
            </a:r>
            <a:r>
              <a:rPr lang="en-GB" dirty="0">
                <a:latin typeface="Calibri" panose="020F0502020204030204" pitchFamily="34" charset="0"/>
              </a:rPr>
              <a:t>illustrate the economic principles, discuss testable hypothesis, analyse </a:t>
            </a:r>
            <a:r>
              <a:rPr lang="cs-CZ" dirty="0">
                <a:latin typeface="Calibri" panose="020F0502020204030204" pitchFamily="34" charset="0"/>
              </a:rPr>
              <a:t>r</a:t>
            </a:r>
            <a:r>
              <a:rPr lang="en-GB" dirty="0" err="1">
                <a:latin typeface="Calibri" panose="020F0502020204030204" pitchFamily="34" charset="0"/>
              </a:rPr>
              <a:t>esults</a:t>
            </a:r>
            <a:r>
              <a:rPr lang="en-GB" dirty="0">
                <a:latin typeface="Calibri" panose="020F0502020204030204" pitchFamily="34" charset="0"/>
              </a:rPr>
              <a:t>, and examine implications for public policy. 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organization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lectures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usually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exposition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basic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theory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real-world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analyzed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Therefore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actively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participate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encouraged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relevance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implications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soundness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</a:endParaRPr>
          </a:p>
          <a:p>
            <a:endParaRPr lang="en-GB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3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65FFB-071B-1E9F-CD6C-7FD7920D3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Textbook</a:t>
            </a:r>
            <a:r>
              <a:rPr lang="cs-CZ" dirty="0"/>
              <a:t> - </a:t>
            </a:r>
            <a:r>
              <a:rPr lang="cs-CZ" dirty="0" err="1"/>
              <a:t>Cowie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E05206-F2A2-653F-C500-8D467D8BB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aim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outline</a:t>
            </a:r>
            <a:r>
              <a:rPr lang="cs-CZ" dirty="0"/>
              <a:t> and </a:t>
            </a:r>
            <a:r>
              <a:rPr lang="cs-CZ" dirty="0" err="1"/>
              <a:t>illustrate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applicable</a:t>
            </a:r>
            <a:r>
              <a:rPr lang="cs-CZ" dirty="0"/>
              <a:t> to transport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cs-CZ" dirty="0" err="1"/>
              <a:t>seeks</a:t>
            </a:r>
            <a:r>
              <a:rPr lang="cs-CZ" dirty="0"/>
              <a:t> to </a:t>
            </a:r>
            <a:r>
              <a:rPr lang="cs-CZ" dirty="0" err="1"/>
              <a:t>communicate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b="1" dirty="0" err="1"/>
              <a:t>understanding</a:t>
            </a:r>
            <a:r>
              <a:rPr lang="cs-CZ" dirty="0"/>
              <a:t>,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,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principles</a:t>
            </a:r>
            <a:endParaRPr lang="cs-CZ" dirty="0"/>
          </a:p>
          <a:p>
            <a:r>
              <a:rPr lang="cs-CZ" dirty="0"/>
              <a:t>It </a:t>
            </a:r>
            <a:r>
              <a:rPr lang="cs-CZ" dirty="0" err="1"/>
              <a:t>aims</a:t>
            </a:r>
            <a:r>
              <a:rPr lang="cs-CZ" dirty="0"/>
              <a:t> to </a:t>
            </a:r>
            <a:r>
              <a:rPr lang="cs-CZ" dirty="0" err="1"/>
              <a:t>establish</a:t>
            </a:r>
            <a:r>
              <a:rPr lang="cs-CZ" dirty="0"/>
              <a:t> a </a:t>
            </a:r>
            <a:r>
              <a:rPr lang="cs-CZ" b="1" dirty="0" err="1"/>
              <a:t>toolkit</a:t>
            </a:r>
            <a:r>
              <a:rPr lang="cs-CZ" dirty="0"/>
              <a:t> by </a:t>
            </a:r>
            <a:r>
              <a:rPr lang="cs-CZ" dirty="0" err="1"/>
              <a:t>outlining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underlying</a:t>
            </a:r>
            <a:r>
              <a:rPr lang="cs-CZ" dirty="0"/>
              <a:t>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and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reinforcing</a:t>
            </a:r>
            <a:r>
              <a:rPr lang="cs-CZ" dirty="0"/>
              <a:t> these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practical</a:t>
            </a:r>
            <a:r>
              <a:rPr lang="cs-CZ" dirty="0"/>
              <a:t> </a:t>
            </a:r>
            <a:r>
              <a:rPr lang="cs-CZ" dirty="0" err="1"/>
              <a:t>examples</a:t>
            </a:r>
            <a:endParaRPr lang="cs-CZ" dirty="0"/>
          </a:p>
          <a:p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founded</a:t>
            </a:r>
            <a:r>
              <a:rPr lang="cs-CZ" dirty="0"/>
              <a:t> </a:t>
            </a:r>
            <a:r>
              <a:rPr lang="cs-CZ" dirty="0" err="1"/>
              <a:t>upon</a:t>
            </a:r>
            <a:r>
              <a:rPr lang="cs-CZ" dirty="0"/>
              <a:t> a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/>
              <a:t>case </a:t>
            </a:r>
            <a:r>
              <a:rPr lang="cs-CZ" b="1" dirty="0" err="1"/>
              <a:t>studies</a:t>
            </a:r>
            <a:r>
              <a:rPr lang="cs-CZ" b="1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cover</a:t>
            </a:r>
            <a:r>
              <a:rPr lang="cs-CZ" dirty="0"/>
              <a:t> </a:t>
            </a:r>
            <a:r>
              <a:rPr lang="cs-CZ" dirty="0" err="1"/>
              <a:t>topics</a:t>
            </a:r>
            <a:r>
              <a:rPr lang="cs-CZ" dirty="0"/>
              <a:t> </a:t>
            </a:r>
          </a:p>
          <a:p>
            <a:r>
              <a:rPr lang="cs-CZ" dirty="0" err="1"/>
              <a:t>The</a:t>
            </a:r>
            <a:r>
              <a:rPr lang="cs-CZ" dirty="0"/>
              <a:t> text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designed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b="1" dirty="0" err="1"/>
              <a:t>thought</a:t>
            </a:r>
            <a:r>
              <a:rPr lang="cs-CZ" b="1" dirty="0"/>
              <a:t> </a:t>
            </a:r>
            <a:r>
              <a:rPr lang="cs-CZ" b="1" dirty="0" err="1"/>
              <a:t>provoking</a:t>
            </a:r>
            <a:r>
              <a:rPr lang="cs-CZ" b="1" dirty="0"/>
              <a:t> </a:t>
            </a:r>
            <a:r>
              <a:rPr lang="cs-CZ" dirty="0"/>
              <a:t>and </a:t>
            </a:r>
            <a:r>
              <a:rPr lang="cs-CZ" dirty="0" err="1"/>
              <a:t>seeks</a:t>
            </a:r>
            <a:r>
              <a:rPr lang="cs-CZ" dirty="0"/>
              <a:t> to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reader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transport </a:t>
            </a:r>
            <a:r>
              <a:rPr lang="cs-CZ" dirty="0" err="1"/>
              <a:t>problems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134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>
                <a:latin typeface="Calibri" panose="020F0502020204030204" pitchFamily="34" charset="0"/>
              </a:rPr>
              <a:t>Syllabus</a:t>
            </a:r>
            <a:endParaRPr lang="en-GB" noProof="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735CD6C-6722-B276-99E5-DE941CCFA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69624"/>
              </p:ext>
            </p:extLst>
          </p:nvPr>
        </p:nvGraphicFramePr>
        <p:xfrm>
          <a:off x="719572" y="910724"/>
          <a:ext cx="7740860" cy="5182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505">
                  <a:extLst>
                    <a:ext uri="{9D8B030D-6E8A-4147-A177-3AD203B41FA5}">
                      <a16:colId xmlns:a16="http://schemas.microsoft.com/office/drawing/2014/main" val="2404990688"/>
                    </a:ext>
                  </a:extLst>
                </a:gridCol>
                <a:gridCol w="253665">
                  <a:extLst>
                    <a:ext uri="{9D8B030D-6E8A-4147-A177-3AD203B41FA5}">
                      <a16:colId xmlns:a16="http://schemas.microsoft.com/office/drawing/2014/main" val="79986255"/>
                    </a:ext>
                  </a:extLst>
                </a:gridCol>
                <a:gridCol w="2850882">
                  <a:extLst>
                    <a:ext uri="{9D8B030D-6E8A-4147-A177-3AD203B41FA5}">
                      <a16:colId xmlns:a16="http://schemas.microsoft.com/office/drawing/2014/main" val="357392824"/>
                    </a:ext>
                  </a:extLst>
                </a:gridCol>
                <a:gridCol w="1663923">
                  <a:extLst>
                    <a:ext uri="{9D8B030D-6E8A-4147-A177-3AD203B41FA5}">
                      <a16:colId xmlns:a16="http://schemas.microsoft.com/office/drawing/2014/main" val="1136206377"/>
                    </a:ext>
                  </a:extLst>
                </a:gridCol>
                <a:gridCol w="2495885">
                  <a:extLst>
                    <a:ext uri="{9D8B030D-6E8A-4147-A177-3AD203B41FA5}">
                      <a16:colId xmlns:a16="http://schemas.microsoft.com/office/drawing/2014/main" val="2249880060"/>
                    </a:ext>
                  </a:extLst>
                </a:gridCol>
              </a:tblGrid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Compulsory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Further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687572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Transport </a:t>
                      </a:r>
                      <a:r>
                        <a:rPr lang="cs-CZ" sz="2000" dirty="0" err="1">
                          <a:effectLst/>
                        </a:rPr>
                        <a:t>markets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Cowie 1, 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2228173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Demand</a:t>
                      </a:r>
                      <a:r>
                        <a:rPr lang="cs-CZ" sz="2000" dirty="0">
                          <a:effectLst/>
                        </a:rPr>
                        <a:t> elasticity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Cowie 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Pauley (2006)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2660290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Transport </a:t>
                      </a:r>
                      <a:r>
                        <a:rPr lang="cs-CZ" sz="2000" dirty="0" err="1">
                          <a:effectLst/>
                        </a:rPr>
                        <a:t>demand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issues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Cowie</a:t>
                      </a:r>
                      <a:r>
                        <a:rPr lang="cs-CZ" sz="2000" dirty="0">
                          <a:effectLst/>
                        </a:rPr>
                        <a:t> 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Buehler</a:t>
                      </a:r>
                      <a:r>
                        <a:rPr lang="cs-CZ" sz="2000" dirty="0">
                          <a:effectLst/>
                        </a:rPr>
                        <a:t> (2012)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5509268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Transport </a:t>
                      </a:r>
                      <a:r>
                        <a:rPr lang="cs-CZ" sz="2000" dirty="0" err="1">
                          <a:effectLst/>
                        </a:rPr>
                        <a:t>costs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Cowie</a:t>
                      </a:r>
                      <a:r>
                        <a:rPr lang="cs-CZ" sz="2000" dirty="0">
                          <a:effectLst/>
                        </a:rPr>
                        <a:t> 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Driessen (2006)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1050581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Competition</a:t>
                      </a:r>
                      <a:r>
                        <a:rPr lang="cs-CZ" sz="2000" dirty="0">
                          <a:effectLst/>
                        </a:rPr>
                        <a:t> 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Cowie</a:t>
                      </a:r>
                      <a:r>
                        <a:rPr lang="cs-CZ" sz="2000" dirty="0">
                          <a:effectLst/>
                        </a:rPr>
                        <a:t> 6, 7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4447713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Competition</a:t>
                      </a:r>
                      <a:r>
                        <a:rPr lang="cs-CZ" sz="2000" dirty="0">
                          <a:effectLst/>
                        </a:rPr>
                        <a:t> 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Nash (2019)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6182603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Reading week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1291088"/>
                  </a:ext>
                </a:extLst>
              </a:tr>
              <a:tr h="485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Regulation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Ownership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Cowie</a:t>
                      </a:r>
                      <a:r>
                        <a:rPr lang="cs-CZ" sz="2000" dirty="0">
                          <a:effectLst/>
                        </a:rPr>
                        <a:t> 10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1236463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Pricing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Cowie</a:t>
                      </a:r>
                      <a:r>
                        <a:rPr lang="cs-CZ" sz="2000" dirty="0">
                          <a:effectLst/>
                        </a:rPr>
                        <a:t> 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Alexandersson (2006)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8104429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Subsidy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Cowie</a:t>
                      </a:r>
                      <a:r>
                        <a:rPr lang="cs-CZ" sz="2000" dirty="0">
                          <a:effectLst/>
                        </a:rPr>
                        <a:t> 11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Oats</a:t>
                      </a:r>
                      <a:r>
                        <a:rPr lang="cs-CZ" sz="2000" dirty="0">
                          <a:effectLst/>
                        </a:rPr>
                        <a:t> (2017)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319091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Enviroment/Freight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Cowie</a:t>
                      </a:r>
                      <a:r>
                        <a:rPr lang="cs-CZ" sz="2000" dirty="0">
                          <a:effectLst/>
                        </a:rPr>
                        <a:t> 9, 12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Dobruszkes (2022)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8388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Forecasting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Cowie 2, 13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952908"/>
                  </a:ext>
                </a:extLst>
              </a:tr>
              <a:tr h="361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Appraisal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Cowie 14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Preston (2009)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269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14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578C60A-E801-AB75-ED40-29D19CB33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Evaluation</a:t>
            </a:r>
            <a:endParaRPr lang="cs-CZ" dirty="0"/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4E907E3A-C118-7CBE-7071-5E88735965E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2408869"/>
              </p:ext>
            </p:extLst>
          </p:nvPr>
        </p:nvGraphicFramePr>
        <p:xfrm>
          <a:off x="457200" y="1600200"/>
          <a:ext cx="4690865" cy="3036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164">
                  <a:extLst>
                    <a:ext uri="{9D8B030D-6E8A-4147-A177-3AD203B41FA5}">
                      <a16:colId xmlns:a16="http://schemas.microsoft.com/office/drawing/2014/main" val="228706739"/>
                    </a:ext>
                  </a:extLst>
                </a:gridCol>
                <a:gridCol w="1328907">
                  <a:extLst>
                    <a:ext uri="{9D8B030D-6E8A-4147-A177-3AD203B41FA5}">
                      <a16:colId xmlns:a16="http://schemas.microsoft.com/office/drawing/2014/main" val="1637172198"/>
                    </a:ext>
                  </a:extLst>
                </a:gridCol>
                <a:gridCol w="1563794">
                  <a:extLst>
                    <a:ext uri="{9D8B030D-6E8A-4147-A177-3AD203B41FA5}">
                      <a16:colId xmlns:a16="http://schemas.microsoft.com/office/drawing/2014/main" val="1923262340"/>
                    </a:ext>
                  </a:extLst>
                </a:gridCol>
              </a:tblGrid>
              <a:tr h="4469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Total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Minimum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849728"/>
                  </a:ext>
                </a:extLst>
              </a:tr>
              <a:tr h="877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Presence + </a:t>
                      </a:r>
                      <a:r>
                        <a:rPr lang="cs-CZ" sz="2400" dirty="0" err="1">
                          <a:effectLst/>
                        </a:rPr>
                        <a:t>activity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30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15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9337836"/>
                  </a:ext>
                </a:extLst>
              </a:tr>
              <a:tr h="8560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Written exam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40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785417"/>
                  </a:ext>
                </a:extLst>
              </a:tr>
              <a:tr h="8560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Empirical project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30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15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546158"/>
                  </a:ext>
                </a:extLst>
              </a:tr>
            </a:tbl>
          </a:graphicData>
        </a:graphic>
      </p:graphicFrame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AA3B33BF-E082-7C33-172E-E726B31CAFE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18733324"/>
              </p:ext>
            </p:extLst>
          </p:nvPr>
        </p:nvGraphicFramePr>
        <p:xfrm>
          <a:off x="5508104" y="1700808"/>
          <a:ext cx="2880320" cy="3388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9823">
                  <a:extLst>
                    <a:ext uri="{9D8B030D-6E8A-4147-A177-3AD203B41FA5}">
                      <a16:colId xmlns:a16="http://schemas.microsoft.com/office/drawing/2014/main" val="3284740402"/>
                    </a:ext>
                  </a:extLst>
                </a:gridCol>
                <a:gridCol w="1620497">
                  <a:extLst>
                    <a:ext uri="{9D8B030D-6E8A-4147-A177-3AD203B41FA5}">
                      <a16:colId xmlns:a16="http://schemas.microsoft.com/office/drawing/2014/main" val="3553671419"/>
                    </a:ext>
                  </a:extLst>
                </a:gridCol>
              </a:tblGrid>
              <a:tr h="484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1187122"/>
                  </a:ext>
                </a:extLst>
              </a:tr>
              <a:tr h="484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88 – 100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2558206"/>
                  </a:ext>
                </a:extLst>
              </a:tr>
              <a:tr h="484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B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81 – 87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1140703"/>
                  </a:ext>
                </a:extLst>
              </a:tr>
              <a:tr h="484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C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74 – 80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4483351"/>
                  </a:ext>
                </a:extLst>
              </a:tr>
              <a:tr h="484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67 – 73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9628187"/>
                  </a:ext>
                </a:extLst>
              </a:tr>
              <a:tr h="484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60 – 66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71002"/>
                  </a:ext>
                </a:extLst>
              </a:tr>
              <a:tr h="484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F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0 – 59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780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25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Empirical Project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analyze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/solve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real-world application/problem/case study in the field of transport economics/policy.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should be 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real data/situations, and it should aim to enhance knowledge in the field of transport economics or to offer solutions to transport policy problems.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students are encouraged to be inspired by 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cases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their countries.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857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458</Words>
  <Application>Microsoft Office PowerPoint</Application>
  <PresentationFormat>Předvádění na obrazovce (4:3)</PresentationFormat>
  <Paragraphs>116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0. TRANSPORT ECONOMICS (MPE_TREN)</vt:lpstr>
      <vt:lpstr>Transport economics</vt:lpstr>
      <vt:lpstr>Textbook - Cowie</vt:lpstr>
      <vt:lpstr>Syllabus</vt:lpstr>
      <vt:lpstr>Evaluation</vt:lpstr>
      <vt:lpstr>Empirical Project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0. TRANSPORT ECONOMICS (MPE_TREN)</dc:title>
  <dc:creator>Tomes Zdenek</dc:creator>
  <cp:lastModifiedBy>Zdeněk Tomeš</cp:lastModifiedBy>
  <cp:revision>14</cp:revision>
  <cp:lastPrinted>2022-09-19T07:23:35Z</cp:lastPrinted>
  <dcterms:created xsi:type="dcterms:W3CDTF">2018-01-04T06:52:39Z</dcterms:created>
  <dcterms:modified xsi:type="dcterms:W3CDTF">2023-09-26T10:58:08Z</dcterms:modified>
</cp:coreProperties>
</file>