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45" r:id="rId3"/>
    <p:sldId id="346" r:id="rId4"/>
    <p:sldId id="348" r:id="rId5"/>
    <p:sldId id="349" r:id="rId6"/>
    <p:sldId id="390" r:id="rId7"/>
    <p:sldId id="391" r:id="rId8"/>
    <p:sldId id="392" r:id="rId9"/>
    <p:sldId id="393" r:id="rId10"/>
    <p:sldId id="394" r:id="rId11"/>
    <p:sldId id="364" r:id="rId12"/>
    <p:sldId id="401" r:id="rId13"/>
    <p:sldId id="354" r:id="rId14"/>
    <p:sldId id="365" r:id="rId15"/>
    <p:sldId id="350" r:id="rId16"/>
    <p:sldId id="351" r:id="rId17"/>
    <p:sldId id="400" r:id="rId18"/>
    <p:sldId id="366" r:id="rId19"/>
    <p:sldId id="367" r:id="rId20"/>
    <p:sldId id="368" r:id="rId21"/>
    <p:sldId id="369" r:id="rId22"/>
    <p:sldId id="370" r:id="rId23"/>
    <p:sldId id="371" r:id="rId24"/>
    <p:sldId id="372" r:id="rId25"/>
    <p:sldId id="373" r:id="rId26"/>
    <p:sldId id="374" r:id="rId27"/>
    <p:sldId id="375" r:id="rId28"/>
    <p:sldId id="376" r:id="rId29"/>
    <p:sldId id="389" r:id="rId30"/>
    <p:sldId id="338" r:id="rId31"/>
    <p:sldId id="395" r:id="rId32"/>
    <p:sldId id="339" r:id="rId33"/>
    <p:sldId id="340" r:id="rId34"/>
    <p:sldId id="341" r:id="rId35"/>
    <p:sldId id="342" r:id="rId36"/>
    <p:sldId id="343" r:id="rId37"/>
    <p:sldId id="377" r:id="rId38"/>
    <p:sldId id="398" r:id="rId39"/>
    <p:sldId id="378" r:id="rId40"/>
    <p:sldId id="379" r:id="rId41"/>
    <p:sldId id="380" r:id="rId42"/>
    <p:sldId id="381" r:id="rId43"/>
    <p:sldId id="382" r:id="rId44"/>
    <p:sldId id="383" r:id="rId45"/>
    <p:sldId id="384" r:id="rId46"/>
    <p:sldId id="385" r:id="rId47"/>
    <p:sldId id="386" r:id="rId48"/>
    <p:sldId id="3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3512" autoAdjust="0"/>
  </p:normalViewPr>
  <p:slideViewPr>
    <p:cSldViewPr>
      <p:cViewPr varScale="1">
        <p:scale>
          <a:sx n="122" d="100"/>
          <a:sy n="122" d="100"/>
        </p:scale>
        <p:origin x="9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17/08/2023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23913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17/08/2023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42658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17/08/2023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81478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17/08/2023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36993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2828F25-7328-4A45-83BD-D106AA82DCDB}" type="datetimeFigureOut">
              <a:rPr lang="en-GB" smtClean="0"/>
              <a:t>17/08/2023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312851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A2828F25-7328-4A45-83BD-D106AA82DCDB}" type="datetimeFigureOut">
              <a:rPr lang="en-GB" smtClean="0"/>
              <a:t>17/08/2023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49437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A2828F25-7328-4A45-83BD-D106AA82DCDB}" type="datetimeFigureOut">
              <a:rPr lang="en-GB" smtClean="0"/>
              <a:t>17/08/2023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89629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A2828F25-7328-4A45-83BD-D106AA82DCDB}" type="datetimeFigureOut">
              <a:rPr lang="en-GB" smtClean="0"/>
              <a:t>17/08/2023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9827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2828F25-7328-4A45-83BD-D106AA82DCDB}" type="datetimeFigureOut">
              <a:rPr lang="en-GB" smtClean="0"/>
              <a:t>17/08/2023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0060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2828F25-7328-4A45-83BD-D106AA82DCDB}" type="datetimeFigureOut">
              <a:rPr lang="en-GB" smtClean="0"/>
              <a:t>17/08/2023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92199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2828F25-7328-4A45-83BD-D106AA82DCDB}" type="datetimeFigureOut">
              <a:rPr lang="en-GB" smtClean="0"/>
              <a:t>17/08/2023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38155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8F25-7328-4A45-83BD-D106AA82DCDB}" type="datetimeFigureOut">
              <a:rPr lang="en-GB" smtClean="0"/>
              <a:t>17/08/2023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00E2-7E30-476A-92E7-3638C565020A}" type="slidenum">
              <a:rPr lang="en-GB" smtClean="0"/>
              <a:t>‹#›</a:t>
            </a:fld>
            <a:endParaRPr lang="en-GB"/>
          </a:p>
        </p:txBody>
      </p:sp>
    </p:spTree>
    <p:extLst>
      <p:ext uri="{BB962C8B-B14F-4D97-AF65-F5344CB8AC3E}">
        <p14:creationId xmlns:p14="http://schemas.microsoft.com/office/powerpoint/2010/main" val="70053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GB" noProof="0" dirty="0"/>
              <a:t>10. Transport and the Environment</a:t>
            </a:r>
            <a:br>
              <a:rPr lang="en-GB" noProof="0" dirty="0"/>
            </a:br>
            <a:r>
              <a:rPr lang="en-GB" noProof="0" dirty="0"/>
              <a:t>The Economics of Freight </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6203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12FD70-1E05-481B-A3B1-EA5CA44BFCD8}"/>
              </a:ext>
            </a:extLst>
          </p:cNvPr>
          <p:cNvSpPr>
            <a:spLocks noGrp="1"/>
          </p:cNvSpPr>
          <p:nvPr>
            <p:ph type="title"/>
          </p:nvPr>
        </p:nvSpPr>
        <p:spPr/>
        <p:txBody>
          <a:bodyPr>
            <a:normAutofit fontScale="90000"/>
          </a:bodyPr>
          <a:lstStyle/>
          <a:p>
            <a:r>
              <a:rPr lang="en-GB" noProof="0" dirty="0"/>
              <a:t>Problems with modal shift away from road</a:t>
            </a:r>
          </a:p>
        </p:txBody>
      </p:sp>
      <p:sp>
        <p:nvSpPr>
          <p:cNvPr id="3" name="Zástupný obsah 2">
            <a:extLst>
              <a:ext uri="{FF2B5EF4-FFF2-40B4-BE49-F238E27FC236}">
                <a16:creationId xmlns:a16="http://schemas.microsoft.com/office/drawing/2014/main" id="{02AE1E6F-A8CD-4D84-8312-C36242D55A7F}"/>
              </a:ext>
            </a:extLst>
          </p:cNvPr>
          <p:cNvSpPr>
            <a:spLocks noGrp="1"/>
          </p:cNvSpPr>
          <p:nvPr>
            <p:ph idx="1"/>
          </p:nvPr>
        </p:nvSpPr>
        <p:spPr>
          <a:xfrm>
            <a:off x="457200" y="1600200"/>
            <a:ext cx="8229600" cy="5069160"/>
          </a:xfrm>
        </p:spPr>
        <p:txBody>
          <a:bodyPr>
            <a:normAutofit fontScale="92500" lnSpcReduction="20000"/>
          </a:bodyPr>
          <a:lstStyle/>
          <a:p>
            <a:r>
              <a:rPr lang="en-GB" noProof="0" dirty="0"/>
              <a:t>Road network is about </a:t>
            </a:r>
            <a:r>
              <a:rPr lang="en-GB" b="1" noProof="0" dirty="0"/>
              <a:t>25 times longer </a:t>
            </a:r>
            <a:r>
              <a:rPr lang="en-GB" noProof="0" dirty="0"/>
              <a:t>(in the UK) than rail network → rail just could not cope with such increased traffic; rail cannot serve the lower level of supply chains</a:t>
            </a:r>
          </a:p>
          <a:p>
            <a:r>
              <a:rPr lang="en-GB" b="1" noProof="0" dirty="0"/>
              <a:t>Product substitution </a:t>
            </a:r>
            <a:r>
              <a:rPr lang="en-GB" noProof="0" dirty="0"/>
              <a:t>→ (move away from fresh to frozen products, greater stocks needed, shift away from consumer society)</a:t>
            </a:r>
          </a:p>
          <a:p>
            <a:r>
              <a:rPr lang="en-GB" b="1" noProof="0" dirty="0"/>
              <a:t>Modal substitution </a:t>
            </a:r>
            <a:r>
              <a:rPr lang="en-GB" noProof="0" dirty="0"/>
              <a:t>→ rail network would have to change completely to accommodate new traffic </a:t>
            </a:r>
          </a:p>
          <a:p>
            <a:r>
              <a:rPr lang="en-GB" b="1" noProof="0" dirty="0"/>
              <a:t>Locational substitution </a:t>
            </a:r>
            <a:r>
              <a:rPr lang="en-GB" noProof="0" dirty="0"/>
              <a:t>→ reversion of trends of geographical decentralization of economic and residential activities</a:t>
            </a:r>
          </a:p>
        </p:txBody>
      </p:sp>
    </p:spTree>
    <p:extLst>
      <p:ext uri="{BB962C8B-B14F-4D97-AF65-F5344CB8AC3E}">
        <p14:creationId xmlns:p14="http://schemas.microsoft.com/office/powerpoint/2010/main" val="344597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24272CB-E555-4243-C387-474546FA1500}"/>
              </a:ext>
            </a:extLst>
          </p:cNvPr>
          <p:cNvSpPr>
            <a:spLocks noGrp="1"/>
          </p:cNvSpPr>
          <p:nvPr>
            <p:ph type="title"/>
          </p:nvPr>
        </p:nvSpPr>
        <p:spPr>
          <a:xfrm>
            <a:off x="457200" y="274638"/>
            <a:ext cx="8229600" cy="1143000"/>
          </a:xfrm>
        </p:spPr>
        <p:txBody>
          <a:bodyPr>
            <a:normAutofit fontScale="90000"/>
          </a:bodyPr>
          <a:lstStyle/>
          <a:p>
            <a:r>
              <a:rPr lang="en-GB" noProof="0" dirty="0"/>
              <a:t>An Economic Model Of Transport and Pollution</a:t>
            </a:r>
          </a:p>
        </p:txBody>
      </p:sp>
      <p:pic>
        <p:nvPicPr>
          <p:cNvPr id="8" name="Obrázek 7">
            <a:extLst>
              <a:ext uri="{FF2B5EF4-FFF2-40B4-BE49-F238E27FC236}">
                <a16:creationId xmlns:a16="http://schemas.microsoft.com/office/drawing/2014/main" id="{DC6780F5-1C75-28BD-F883-E69A00F1663B}"/>
              </a:ext>
            </a:extLst>
          </p:cNvPr>
          <p:cNvPicPr>
            <a:picLocks noChangeAspect="1"/>
          </p:cNvPicPr>
          <p:nvPr/>
        </p:nvPicPr>
        <p:blipFill>
          <a:blip r:embed="rId2"/>
          <a:stretch>
            <a:fillRect/>
          </a:stretch>
        </p:blipFill>
        <p:spPr>
          <a:xfrm>
            <a:off x="892355" y="1600200"/>
            <a:ext cx="7359289" cy="4525963"/>
          </a:xfrm>
          <a:prstGeom prst="rect">
            <a:avLst/>
          </a:prstGeom>
          <a:noFill/>
        </p:spPr>
      </p:pic>
    </p:spTree>
    <p:extLst>
      <p:ext uri="{BB962C8B-B14F-4D97-AF65-F5344CB8AC3E}">
        <p14:creationId xmlns:p14="http://schemas.microsoft.com/office/powerpoint/2010/main" val="29922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1F1887-FE5E-494F-832F-A7D3E79A4AAF}"/>
              </a:ext>
            </a:extLst>
          </p:cNvPr>
          <p:cNvSpPr>
            <a:spLocks noGrp="1"/>
          </p:cNvSpPr>
          <p:nvPr>
            <p:ph type="title"/>
          </p:nvPr>
        </p:nvSpPr>
        <p:spPr/>
        <p:txBody>
          <a:bodyPr/>
          <a:lstStyle/>
          <a:p>
            <a:r>
              <a:rPr lang="en-GB" noProof="0" dirty="0"/>
              <a:t>Explainer</a:t>
            </a:r>
          </a:p>
        </p:txBody>
      </p:sp>
      <p:sp>
        <p:nvSpPr>
          <p:cNvPr id="3" name="Zástupný obsah 2">
            <a:extLst>
              <a:ext uri="{FF2B5EF4-FFF2-40B4-BE49-F238E27FC236}">
                <a16:creationId xmlns:a16="http://schemas.microsoft.com/office/drawing/2014/main" id="{91623B99-11C8-47CA-B655-83B1E1448AD7}"/>
              </a:ext>
            </a:extLst>
          </p:cNvPr>
          <p:cNvSpPr>
            <a:spLocks noGrp="1"/>
          </p:cNvSpPr>
          <p:nvPr>
            <p:ph idx="1"/>
          </p:nvPr>
        </p:nvSpPr>
        <p:spPr/>
        <p:txBody>
          <a:bodyPr>
            <a:normAutofit fontScale="92500" lnSpcReduction="20000"/>
          </a:bodyPr>
          <a:lstStyle/>
          <a:p>
            <a:r>
              <a:rPr lang="en-GB" b="1" noProof="0" dirty="0"/>
              <a:t>Marginal private benefit </a:t>
            </a:r>
            <a:r>
              <a:rPr lang="en-GB" noProof="0" dirty="0"/>
              <a:t>(MPB) = additional benefits in terms of satisfaction received by road user or airline passenger from undertaking journey</a:t>
            </a:r>
          </a:p>
          <a:p>
            <a:r>
              <a:rPr lang="en-GB" b="1" noProof="0" dirty="0"/>
              <a:t>Marginal external cost </a:t>
            </a:r>
            <a:r>
              <a:rPr lang="en-GB" noProof="0" dirty="0"/>
              <a:t>(MEC) = additional environmental cost of transport activity in terms of air pollution, noise and so on</a:t>
            </a:r>
          </a:p>
          <a:p>
            <a:r>
              <a:rPr lang="en-GB" noProof="0" dirty="0"/>
              <a:t>If the transport user/sector is not constrained in terms of their level of activity → they will consume/provide an amount equal to </a:t>
            </a:r>
            <a:r>
              <a:rPr lang="en-GB" b="1" noProof="0" dirty="0"/>
              <a:t>TA1</a:t>
            </a:r>
          </a:p>
          <a:p>
            <a:r>
              <a:rPr lang="en-GB" noProof="0" dirty="0"/>
              <a:t>However, the optimal level of pollution is </a:t>
            </a:r>
            <a:r>
              <a:rPr lang="en-GB" b="1" noProof="0" dirty="0"/>
              <a:t>TA2</a:t>
            </a:r>
          </a:p>
        </p:txBody>
      </p:sp>
    </p:spTree>
    <p:extLst>
      <p:ext uri="{BB962C8B-B14F-4D97-AF65-F5344CB8AC3E}">
        <p14:creationId xmlns:p14="http://schemas.microsoft.com/office/powerpoint/2010/main" val="313262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22BE18-3863-DEBE-8509-02942DDD0083}"/>
              </a:ext>
            </a:extLst>
          </p:cNvPr>
          <p:cNvSpPr>
            <a:spLocks noGrp="1"/>
          </p:cNvSpPr>
          <p:nvPr>
            <p:ph type="title"/>
          </p:nvPr>
        </p:nvSpPr>
        <p:spPr/>
        <p:txBody>
          <a:bodyPr/>
          <a:lstStyle/>
          <a:p>
            <a:r>
              <a:rPr lang="en-GB" noProof="0" dirty="0"/>
              <a:t>Policy options</a:t>
            </a:r>
          </a:p>
        </p:txBody>
      </p:sp>
      <p:sp>
        <p:nvSpPr>
          <p:cNvPr id="3" name="Zástupný obsah 2">
            <a:extLst>
              <a:ext uri="{FF2B5EF4-FFF2-40B4-BE49-F238E27FC236}">
                <a16:creationId xmlns:a16="http://schemas.microsoft.com/office/drawing/2014/main" id="{19CEDB35-7611-3E3E-346B-F2A2817D018C}"/>
              </a:ext>
            </a:extLst>
          </p:cNvPr>
          <p:cNvSpPr>
            <a:spLocks noGrp="1"/>
          </p:cNvSpPr>
          <p:nvPr>
            <p:ph idx="1"/>
          </p:nvPr>
        </p:nvSpPr>
        <p:spPr/>
        <p:txBody>
          <a:bodyPr>
            <a:normAutofit fontScale="92500" lnSpcReduction="10000"/>
          </a:bodyPr>
          <a:lstStyle/>
          <a:p>
            <a:pPr marL="0" indent="0">
              <a:buNone/>
            </a:pPr>
            <a:r>
              <a:rPr lang="en-GB" noProof="0" dirty="0"/>
              <a:t>There are a </a:t>
            </a:r>
            <a:r>
              <a:rPr lang="en-GB" b="1" noProof="0" dirty="0"/>
              <a:t>number of options </a:t>
            </a:r>
            <a:r>
              <a:rPr lang="en-GB" noProof="0" dirty="0"/>
              <a:t>how to deal with the environmental impacts of road and air transport:</a:t>
            </a:r>
          </a:p>
          <a:p>
            <a:pPr marL="514350" indent="-514350">
              <a:buAutoNum type="arabicParenR"/>
            </a:pPr>
            <a:r>
              <a:rPr lang="en-GB" noProof="0" dirty="0"/>
              <a:t>Bargaining solution</a:t>
            </a:r>
          </a:p>
          <a:p>
            <a:pPr marL="514350" indent="-514350">
              <a:buAutoNum type="arabicParenR"/>
            </a:pPr>
            <a:r>
              <a:rPr lang="en-GB" noProof="0" dirty="0"/>
              <a:t>Tax based solution</a:t>
            </a:r>
          </a:p>
          <a:p>
            <a:pPr marL="514350" indent="-514350">
              <a:buAutoNum type="arabicParenR"/>
            </a:pPr>
            <a:r>
              <a:rPr lang="en-GB" noProof="0" dirty="0"/>
              <a:t>Tradable permits</a:t>
            </a:r>
          </a:p>
          <a:p>
            <a:pPr marL="514350" indent="-514350">
              <a:buAutoNum type="arabicParenR"/>
            </a:pPr>
            <a:r>
              <a:rPr lang="en-GB" noProof="0" dirty="0"/>
              <a:t>Setting of standards</a:t>
            </a:r>
          </a:p>
          <a:p>
            <a:pPr marL="514350" indent="-514350">
              <a:buAutoNum type="arabicParenR"/>
            </a:pPr>
            <a:r>
              <a:rPr lang="en-GB" noProof="0" dirty="0"/>
              <a:t>Technological change</a:t>
            </a:r>
          </a:p>
          <a:p>
            <a:pPr marL="514350" indent="-514350">
              <a:buAutoNum type="arabicParenR"/>
            </a:pPr>
            <a:r>
              <a:rPr lang="en-GB" noProof="0" dirty="0"/>
              <a:t>Encouragement of alternative modes </a:t>
            </a:r>
          </a:p>
        </p:txBody>
      </p:sp>
    </p:spTree>
    <p:extLst>
      <p:ext uri="{BB962C8B-B14F-4D97-AF65-F5344CB8AC3E}">
        <p14:creationId xmlns:p14="http://schemas.microsoft.com/office/powerpoint/2010/main" val="260241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30DD6-DB86-C5E9-F4D0-297E0B4AC7E3}"/>
              </a:ext>
            </a:extLst>
          </p:cNvPr>
          <p:cNvSpPr>
            <a:spLocks noGrp="1"/>
          </p:cNvSpPr>
          <p:nvPr>
            <p:ph type="title"/>
          </p:nvPr>
        </p:nvSpPr>
        <p:spPr/>
        <p:txBody>
          <a:bodyPr/>
          <a:lstStyle/>
          <a:p>
            <a:r>
              <a:rPr lang="en-GB" noProof="0" dirty="0"/>
              <a:t>1) Bargaining solution</a:t>
            </a:r>
          </a:p>
        </p:txBody>
      </p:sp>
      <p:sp>
        <p:nvSpPr>
          <p:cNvPr id="3" name="Zástupný obsah 2">
            <a:extLst>
              <a:ext uri="{FF2B5EF4-FFF2-40B4-BE49-F238E27FC236}">
                <a16:creationId xmlns:a16="http://schemas.microsoft.com/office/drawing/2014/main" id="{41561C08-0FFB-8FAC-6343-7D84B26CD69F}"/>
              </a:ext>
            </a:extLst>
          </p:cNvPr>
          <p:cNvSpPr>
            <a:spLocks noGrp="1"/>
          </p:cNvSpPr>
          <p:nvPr>
            <p:ph idx="1"/>
          </p:nvPr>
        </p:nvSpPr>
        <p:spPr/>
        <p:txBody>
          <a:bodyPr/>
          <a:lstStyle/>
          <a:p>
            <a:r>
              <a:rPr lang="en-GB" noProof="0" dirty="0"/>
              <a:t>If </a:t>
            </a:r>
            <a:r>
              <a:rPr lang="en-GB" b="1" noProof="0" dirty="0"/>
              <a:t>property rights </a:t>
            </a:r>
            <a:r>
              <a:rPr lang="en-GB" noProof="0" dirty="0"/>
              <a:t>are assigned, than bargaining will occur between parties affected by external costs</a:t>
            </a:r>
          </a:p>
          <a:p>
            <a:r>
              <a:rPr lang="en-GB" b="1" noProof="0" dirty="0"/>
              <a:t>Example</a:t>
            </a:r>
            <a:r>
              <a:rPr lang="en-GB" noProof="0" dirty="0"/>
              <a:t>: airport noise pollution. Who has the right for quieter operations ? Airport+ operators or people leaving nearby? </a:t>
            </a:r>
          </a:p>
          <a:p>
            <a:r>
              <a:rPr lang="en-GB" noProof="0" dirty="0"/>
              <a:t>In both cases successful </a:t>
            </a:r>
            <a:r>
              <a:rPr lang="en-GB" b="1" noProof="0" dirty="0"/>
              <a:t>negotiation</a:t>
            </a:r>
            <a:r>
              <a:rPr lang="en-GB" noProof="0" dirty="0"/>
              <a:t> can occur about the compensations</a:t>
            </a:r>
          </a:p>
        </p:txBody>
      </p:sp>
    </p:spTree>
    <p:extLst>
      <p:ext uri="{BB962C8B-B14F-4D97-AF65-F5344CB8AC3E}">
        <p14:creationId xmlns:p14="http://schemas.microsoft.com/office/powerpoint/2010/main" val="385931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8AE9E-8C13-9C0A-62A0-CB4A214649EE}"/>
              </a:ext>
            </a:extLst>
          </p:cNvPr>
          <p:cNvSpPr>
            <a:spLocks noGrp="1"/>
          </p:cNvSpPr>
          <p:nvPr>
            <p:ph type="title"/>
          </p:nvPr>
        </p:nvSpPr>
        <p:spPr/>
        <p:txBody>
          <a:bodyPr/>
          <a:lstStyle/>
          <a:p>
            <a:r>
              <a:rPr lang="en-GB" noProof="0" dirty="0"/>
              <a:t>Equity issues</a:t>
            </a:r>
          </a:p>
        </p:txBody>
      </p:sp>
      <p:sp>
        <p:nvSpPr>
          <p:cNvPr id="3" name="Zástupný obsah 2">
            <a:extLst>
              <a:ext uri="{FF2B5EF4-FFF2-40B4-BE49-F238E27FC236}">
                <a16:creationId xmlns:a16="http://schemas.microsoft.com/office/drawing/2014/main" id="{15C95646-ECBC-D36F-D37D-B27F780AFF1B}"/>
              </a:ext>
            </a:extLst>
          </p:cNvPr>
          <p:cNvSpPr>
            <a:spLocks noGrp="1"/>
          </p:cNvSpPr>
          <p:nvPr>
            <p:ph idx="1"/>
          </p:nvPr>
        </p:nvSpPr>
        <p:spPr>
          <a:xfrm>
            <a:off x="457200" y="1417638"/>
            <a:ext cx="8229600" cy="5440362"/>
          </a:xfrm>
        </p:spPr>
        <p:txBody>
          <a:bodyPr>
            <a:normAutofit fontScale="92500" lnSpcReduction="20000"/>
          </a:bodyPr>
          <a:lstStyle/>
          <a:p>
            <a:r>
              <a:rPr lang="en-GB" noProof="0" dirty="0"/>
              <a:t>Those affected by pollution will often find </a:t>
            </a:r>
            <a:r>
              <a:rPr lang="en-GB" b="1" noProof="0" dirty="0"/>
              <a:t>difficult to organize</a:t>
            </a:r>
            <a:r>
              <a:rPr lang="en-GB" noProof="0" dirty="0"/>
              <a:t> themselves</a:t>
            </a:r>
          </a:p>
          <a:p>
            <a:r>
              <a:rPr lang="en-GB" noProof="0" dirty="0"/>
              <a:t>Those who suffer from pollution may have not </a:t>
            </a:r>
            <a:r>
              <a:rPr lang="en-GB" b="1" noProof="0" dirty="0"/>
              <a:t>sufficient funds </a:t>
            </a:r>
            <a:r>
              <a:rPr lang="en-GB" noProof="0" dirty="0"/>
              <a:t>to compensate those who pollute</a:t>
            </a:r>
          </a:p>
          <a:p>
            <a:r>
              <a:rPr lang="en-GB" noProof="0" dirty="0"/>
              <a:t>Certain individuals who suffer from pollution may be reluctant to contribute (</a:t>
            </a:r>
            <a:r>
              <a:rPr lang="en-GB" b="1" noProof="0" dirty="0"/>
              <a:t>free riders</a:t>
            </a:r>
            <a:r>
              <a:rPr lang="en-GB" noProof="0" dirty="0"/>
              <a:t>)</a:t>
            </a:r>
          </a:p>
          <a:p>
            <a:r>
              <a:rPr lang="en-GB" noProof="0" dirty="0"/>
              <a:t>If </a:t>
            </a:r>
            <a:r>
              <a:rPr lang="en-GB" b="1" noProof="0" dirty="0"/>
              <a:t>polluters</a:t>
            </a:r>
            <a:r>
              <a:rPr lang="en-GB" noProof="0" dirty="0"/>
              <a:t> were to pay → they would curb activities or support R&amp;D (e.g., quieter aero engines)</a:t>
            </a:r>
          </a:p>
          <a:p>
            <a:pPr marL="0" indent="0">
              <a:buNone/>
            </a:pPr>
            <a:endParaRPr lang="en-GB" noProof="0" dirty="0"/>
          </a:p>
          <a:p>
            <a:pPr marL="0" indent="0">
              <a:buNone/>
            </a:pPr>
            <a:r>
              <a:rPr lang="en-GB" noProof="0" dirty="0"/>
              <a:t>→ these issues seem to favour the </a:t>
            </a:r>
            <a:r>
              <a:rPr lang="en-GB" b="1" noProof="0" dirty="0"/>
              <a:t>polluter pays principle </a:t>
            </a:r>
          </a:p>
        </p:txBody>
      </p:sp>
    </p:spTree>
    <p:extLst>
      <p:ext uri="{BB962C8B-B14F-4D97-AF65-F5344CB8AC3E}">
        <p14:creationId xmlns:p14="http://schemas.microsoft.com/office/powerpoint/2010/main" val="400508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DED989-004F-A5D9-2419-4B2EF880008B}"/>
              </a:ext>
            </a:extLst>
          </p:cNvPr>
          <p:cNvSpPr>
            <a:spLocks noGrp="1"/>
          </p:cNvSpPr>
          <p:nvPr>
            <p:ph type="title"/>
          </p:nvPr>
        </p:nvSpPr>
        <p:spPr>
          <a:xfrm>
            <a:off x="457200" y="274638"/>
            <a:ext cx="8229600" cy="1143000"/>
          </a:xfrm>
        </p:spPr>
        <p:txBody>
          <a:bodyPr anchor="ctr">
            <a:normAutofit/>
          </a:bodyPr>
          <a:lstStyle/>
          <a:p>
            <a:r>
              <a:rPr lang="en-GB" noProof="0" dirty="0"/>
              <a:t>2) Tax based solution</a:t>
            </a:r>
          </a:p>
        </p:txBody>
      </p:sp>
      <p:sp>
        <p:nvSpPr>
          <p:cNvPr id="4" name="Zástupný obsah 3">
            <a:extLst>
              <a:ext uri="{FF2B5EF4-FFF2-40B4-BE49-F238E27FC236}">
                <a16:creationId xmlns:a16="http://schemas.microsoft.com/office/drawing/2014/main" id="{9286BEC5-2D31-4A04-AE00-C37E6755B0E9}"/>
              </a:ext>
            </a:extLst>
          </p:cNvPr>
          <p:cNvSpPr>
            <a:spLocks noGrp="1"/>
          </p:cNvSpPr>
          <p:nvPr>
            <p:ph idx="1"/>
          </p:nvPr>
        </p:nvSpPr>
        <p:spPr/>
        <p:txBody>
          <a:bodyPr>
            <a:normAutofit fontScale="92500"/>
          </a:bodyPr>
          <a:lstStyle/>
          <a:p>
            <a:r>
              <a:rPr lang="en-GB" noProof="0" dirty="0"/>
              <a:t>The principle of tax based solution involve </a:t>
            </a:r>
            <a:r>
              <a:rPr lang="en-GB" b="1" noProof="0" dirty="0"/>
              <a:t>setting a price </a:t>
            </a:r>
            <a:r>
              <a:rPr lang="en-GB" noProof="0" dirty="0"/>
              <a:t>which places a monetary value on the environmental costs of transport using taxation and imposes these upon the polluter</a:t>
            </a:r>
          </a:p>
          <a:p>
            <a:r>
              <a:rPr lang="en-GB" noProof="0" dirty="0"/>
              <a:t>Such solution is likely to </a:t>
            </a:r>
            <a:r>
              <a:rPr lang="en-GB" b="1" noProof="0" dirty="0"/>
              <a:t>reduce the demand </a:t>
            </a:r>
            <a:r>
              <a:rPr lang="en-GB" noProof="0" dirty="0"/>
              <a:t>to travel and therefore the environmental impact</a:t>
            </a:r>
          </a:p>
          <a:p>
            <a:r>
              <a:rPr lang="en-GB" noProof="0" dirty="0"/>
              <a:t>Using an environmental tax is a way of </a:t>
            </a:r>
            <a:r>
              <a:rPr lang="en-GB" b="1" noProof="0" dirty="0"/>
              <a:t>internalising </a:t>
            </a:r>
            <a:r>
              <a:rPr lang="en-GB" noProof="0" dirty="0"/>
              <a:t>the external cost and the tax can be viewed as the </a:t>
            </a:r>
            <a:r>
              <a:rPr lang="en-GB" b="1" noProof="0" dirty="0"/>
              <a:t>optimum tax</a:t>
            </a:r>
            <a:r>
              <a:rPr lang="en-GB" noProof="0" dirty="0"/>
              <a:t>. </a:t>
            </a:r>
          </a:p>
        </p:txBody>
      </p:sp>
    </p:spTree>
    <p:extLst>
      <p:ext uri="{BB962C8B-B14F-4D97-AF65-F5344CB8AC3E}">
        <p14:creationId xmlns:p14="http://schemas.microsoft.com/office/powerpoint/2010/main" val="3103480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D7F50C4F-7851-4C0A-AF3D-C64E12F2A4A2}"/>
              </a:ext>
            </a:extLst>
          </p:cNvPr>
          <p:cNvPicPr>
            <a:picLocks noGrp="1" noChangeAspect="1"/>
          </p:cNvPicPr>
          <p:nvPr>
            <p:ph idx="1"/>
          </p:nvPr>
        </p:nvPicPr>
        <p:blipFill>
          <a:blip r:embed="rId2"/>
          <a:stretch>
            <a:fillRect/>
          </a:stretch>
        </p:blipFill>
        <p:spPr>
          <a:xfrm>
            <a:off x="90488" y="414165"/>
            <a:ext cx="8963025" cy="6029671"/>
          </a:xfrm>
          <a:noFill/>
        </p:spPr>
      </p:pic>
    </p:spTree>
    <p:extLst>
      <p:ext uri="{BB962C8B-B14F-4D97-AF65-F5344CB8AC3E}">
        <p14:creationId xmlns:p14="http://schemas.microsoft.com/office/powerpoint/2010/main" val="218173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35830D-2C8A-89BE-6ADA-A7944D88922A}"/>
              </a:ext>
            </a:extLst>
          </p:cNvPr>
          <p:cNvSpPr>
            <a:spLocks noGrp="1"/>
          </p:cNvSpPr>
          <p:nvPr>
            <p:ph type="title"/>
          </p:nvPr>
        </p:nvSpPr>
        <p:spPr/>
        <p:txBody>
          <a:bodyPr/>
          <a:lstStyle/>
          <a:p>
            <a:r>
              <a:rPr lang="en-GB" noProof="0" dirty="0"/>
              <a:t>Advantages of tax-based solution</a:t>
            </a:r>
          </a:p>
        </p:txBody>
      </p:sp>
      <p:sp>
        <p:nvSpPr>
          <p:cNvPr id="3" name="Zástupný obsah 2">
            <a:extLst>
              <a:ext uri="{FF2B5EF4-FFF2-40B4-BE49-F238E27FC236}">
                <a16:creationId xmlns:a16="http://schemas.microsoft.com/office/drawing/2014/main" id="{476A4A0D-99BB-3EFC-EFBE-243B998E78F7}"/>
              </a:ext>
            </a:extLst>
          </p:cNvPr>
          <p:cNvSpPr>
            <a:spLocks noGrp="1"/>
          </p:cNvSpPr>
          <p:nvPr>
            <p:ph idx="1"/>
          </p:nvPr>
        </p:nvSpPr>
        <p:spPr/>
        <p:txBody>
          <a:bodyPr/>
          <a:lstStyle/>
          <a:p>
            <a:r>
              <a:rPr lang="en-GB" noProof="0" dirty="0"/>
              <a:t>The air or road users or operators has to pay a price for pollution → the polluter has the </a:t>
            </a:r>
            <a:r>
              <a:rPr lang="en-GB" b="1" noProof="0" dirty="0"/>
              <a:t>incentiv</a:t>
            </a:r>
            <a:r>
              <a:rPr lang="en-GB" noProof="0" dirty="0"/>
              <a:t>e to reduce their level of activity to the optimal level TA2</a:t>
            </a:r>
          </a:p>
          <a:p>
            <a:r>
              <a:rPr lang="en-GB" noProof="0" dirty="0"/>
              <a:t>The introduction of an environmental tax allows the </a:t>
            </a:r>
            <a:r>
              <a:rPr lang="en-GB" b="1" noProof="0" dirty="0"/>
              <a:t>users to decide </a:t>
            </a:r>
            <a:r>
              <a:rPr lang="en-GB" noProof="0" dirty="0"/>
              <a:t>how they will respond (unlike the use of standard which sets a particular limit)</a:t>
            </a:r>
          </a:p>
        </p:txBody>
      </p:sp>
    </p:spTree>
    <p:extLst>
      <p:ext uri="{BB962C8B-B14F-4D97-AF65-F5344CB8AC3E}">
        <p14:creationId xmlns:p14="http://schemas.microsoft.com/office/powerpoint/2010/main" val="423682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90A3A-0C86-C5B3-0933-AE4CD6CB6E53}"/>
              </a:ext>
            </a:extLst>
          </p:cNvPr>
          <p:cNvSpPr>
            <a:spLocks noGrp="1"/>
          </p:cNvSpPr>
          <p:nvPr>
            <p:ph type="title"/>
          </p:nvPr>
        </p:nvSpPr>
        <p:spPr/>
        <p:txBody>
          <a:bodyPr>
            <a:normAutofit fontScale="90000"/>
          </a:bodyPr>
          <a:lstStyle/>
          <a:p>
            <a:r>
              <a:rPr lang="en-GB" noProof="0" dirty="0"/>
              <a:t>Disadvantages of tax-based solution</a:t>
            </a:r>
          </a:p>
        </p:txBody>
      </p:sp>
      <p:sp>
        <p:nvSpPr>
          <p:cNvPr id="3" name="Zástupný obsah 2">
            <a:extLst>
              <a:ext uri="{FF2B5EF4-FFF2-40B4-BE49-F238E27FC236}">
                <a16:creationId xmlns:a16="http://schemas.microsoft.com/office/drawing/2014/main" id="{3154EB16-ABC3-1B49-7D25-B2180D916DA6}"/>
              </a:ext>
            </a:extLst>
          </p:cNvPr>
          <p:cNvSpPr>
            <a:spLocks noGrp="1"/>
          </p:cNvSpPr>
          <p:nvPr>
            <p:ph idx="1"/>
          </p:nvPr>
        </p:nvSpPr>
        <p:spPr/>
        <p:txBody>
          <a:bodyPr/>
          <a:lstStyle/>
          <a:p>
            <a:r>
              <a:rPr lang="en-GB" b="1" noProof="0" dirty="0"/>
              <a:t>Difficulties</a:t>
            </a:r>
            <a:r>
              <a:rPr lang="en-GB" noProof="0" dirty="0"/>
              <a:t> in establishing the optimum tax t</a:t>
            </a:r>
          </a:p>
          <a:p>
            <a:r>
              <a:rPr lang="en-GB" noProof="0" dirty="0"/>
              <a:t>There are often </a:t>
            </a:r>
            <a:r>
              <a:rPr lang="en-GB" b="1" noProof="0" dirty="0"/>
              <a:t>political difficulties </a:t>
            </a:r>
            <a:r>
              <a:rPr lang="en-GB" noProof="0" dirty="0"/>
              <a:t>when introducing a new tax. There may be resistance in the belief that the tax will be raised above the optimal level as a way of revenue collection</a:t>
            </a:r>
          </a:p>
          <a:p>
            <a:r>
              <a:rPr lang="en-GB" noProof="0" dirty="0"/>
              <a:t>Transport user is penalized </a:t>
            </a:r>
            <a:r>
              <a:rPr lang="en-GB" b="1" noProof="0" dirty="0"/>
              <a:t>twice</a:t>
            </a:r>
            <a:r>
              <a:rPr lang="en-GB" noProof="0" dirty="0"/>
              <a:t> – lower activity, paying the tax</a:t>
            </a:r>
          </a:p>
        </p:txBody>
      </p:sp>
    </p:spTree>
    <p:extLst>
      <p:ext uri="{BB962C8B-B14F-4D97-AF65-F5344CB8AC3E}">
        <p14:creationId xmlns:p14="http://schemas.microsoft.com/office/powerpoint/2010/main" val="1116621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5D66A7-6887-CF11-DB9D-04A4A1D40003}"/>
              </a:ext>
            </a:extLst>
          </p:cNvPr>
          <p:cNvSpPr>
            <a:spLocks noGrp="1"/>
          </p:cNvSpPr>
          <p:nvPr>
            <p:ph type="title"/>
          </p:nvPr>
        </p:nvSpPr>
        <p:spPr/>
        <p:txBody>
          <a:bodyPr/>
          <a:lstStyle/>
          <a:p>
            <a:r>
              <a:rPr lang="en-GB" noProof="0" dirty="0"/>
              <a:t>Introduction</a:t>
            </a:r>
          </a:p>
        </p:txBody>
      </p:sp>
      <p:sp>
        <p:nvSpPr>
          <p:cNvPr id="3" name="Zástupný obsah 2">
            <a:extLst>
              <a:ext uri="{FF2B5EF4-FFF2-40B4-BE49-F238E27FC236}">
                <a16:creationId xmlns:a16="http://schemas.microsoft.com/office/drawing/2014/main" id="{BE2BB2C5-66B0-1440-9221-E68CD3264C7C}"/>
              </a:ext>
            </a:extLst>
          </p:cNvPr>
          <p:cNvSpPr>
            <a:spLocks noGrp="1"/>
          </p:cNvSpPr>
          <p:nvPr>
            <p:ph idx="1"/>
          </p:nvPr>
        </p:nvSpPr>
        <p:spPr/>
        <p:txBody>
          <a:bodyPr>
            <a:normAutofit fontScale="92500"/>
          </a:bodyPr>
          <a:lstStyle/>
          <a:p>
            <a:r>
              <a:rPr lang="en-GB" noProof="0" dirty="0"/>
              <a:t>There is a </a:t>
            </a:r>
            <a:r>
              <a:rPr lang="en-GB" b="1" noProof="0" dirty="0"/>
              <a:t>link</a:t>
            </a:r>
            <a:r>
              <a:rPr lang="en-GB" noProof="0" dirty="0"/>
              <a:t> between the demand for transport and economic growth → this link has environmental implications → if left unchecked these will impact on economic activity</a:t>
            </a:r>
          </a:p>
          <a:p>
            <a:r>
              <a:rPr lang="en-GB" b="1" noProof="0" dirty="0"/>
              <a:t>Vehicle emissions </a:t>
            </a:r>
            <a:r>
              <a:rPr lang="en-GB" noProof="0" dirty="0"/>
              <a:t>impact on the quality of life both at the local and global level</a:t>
            </a:r>
          </a:p>
          <a:p>
            <a:r>
              <a:rPr lang="en-GB" b="1" noProof="0" dirty="0"/>
              <a:t>Air</a:t>
            </a:r>
            <a:r>
              <a:rPr lang="en-GB" noProof="0" dirty="0"/>
              <a:t> transport is also contributing to a climate change</a:t>
            </a:r>
          </a:p>
          <a:p>
            <a:r>
              <a:rPr lang="en-GB" noProof="0" dirty="0"/>
              <a:t>Transport is also a major consumer of </a:t>
            </a:r>
            <a:r>
              <a:rPr lang="en-GB" b="1" noProof="0" dirty="0"/>
              <a:t>energy</a:t>
            </a:r>
          </a:p>
        </p:txBody>
      </p:sp>
    </p:spTree>
    <p:extLst>
      <p:ext uri="{BB962C8B-B14F-4D97-AF65-F5344CB8AC3E}">
        <p14:creationId xmlns:p14="http://schemas.microsoft.com/office/powerpoint/2010/main" val="3883586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43AFB5-A43A-5E8A-9230-28CB4779B1E2}"/>
              </a:ext>
            </a:extLst>
          </p:cNvPr>
          <p:cNvSpPr>
            <a:spLocks noGrp="1"/>
          </p:cNvSpPr>
          <p:nvPr>
            <p:ph type="title"/>
          </p:nvPr>
        </p:nvSpPr>
        <p:spPr>
          <a:xfrm>
            <a:off x="457200" y="274638"/>
            <a:ext cx="8229600" cy="1143000"/>
          </a:xfrm>
        </p:spPr>
        <p:txBody>
          <a:bodyPr anchor="ctr">
            <a:normAutofit/>
          </a:bodyPr>
          <a:lstStyle/>
          <a:p>
            <a:r>
              <a:rPr lang="en-GB" noProof="0" dirty="0"/>
              <a:t>Fuel tax</a:t>
            </a:r>
          </a:p>
        </p:txBody>
      </p:sp>
      <p:pic>
        <p:nvPicPr>
          <p:cNvPr id="5" name="Zástupný obsah 4">
            <a:extLst>
              <a:ext uri="{FF2B5EF4-FFF2-40B4-BE49-F238E27FC236}">
                <a16:creationId xmlns:a16="http://schemas.microsoft.com/office/drawing/2014/main" id="{EA2C7BA0-31F7-78AA-8A8A-6B2B16A1305B}"/>
              </a:ext>
            </a:extLst>
          </p:cNvPr>
          <p:cNvPicPr>
            <a:picLocks noGrp="1" noChangeAspect="1"/>
          </p:cNvPicPr>
          <p:nvPr>
            <p:ph idx="1"/>
          </p:nvPr>
        </p:nvPicPr>
        <p:blipFill>
          <a:blip r:embed="rId2"/>
          <a:stretch>
            <a:fillRect/>
          </a:stretch>
        </p:blipFill>
        <p:spPr>
          <a:xfrm>
            <a:off x="653417" y="1600200"/>
            <a:ext cx="7837166" cy="4525963"/>
          </a:xfrm>
          <a:noFill/>
        </p:spPr>
      </p:pic>
    </p:spTree>
    <p:extLst>
      <p:ext uri="{BB962C8B-B14F-4D97-AF65-F5344CB8AC3E}">
        <p14:creationId xmlns:p14="http://schemas.microsoft.com/office/powerpoint/2010/main" val="18120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F9857E-35F4-A320-9DF0-8E204D9DA946}"/>
              </a:ext>
            </a:extLst>
          </p:cNvPr>
          <p:cNvSpPr>
            <a:spLocks noGrp="1"/>
          </p:cNvSpPr>
          <p:nvPr>
            <p:ph type="title"/>
          </p:nvPr>
        </p:nvSpPr>
        <p:spPr/>
        <p:txBody>
          <a:bodyPr/>
          <a:lstStyle/>
          <a:p>
            <a:r>
              <a:rPr lang="en-GB" noProof="0" dirty="0"/>
              <a:t>Advantages of fuel tax</a:t>
            </a:r>
          </a:p>
        </p:txBody>
      </p:sp>
      <p:sp>
        <p:nvSpPr>
          <p:cNvPr id="3" name="Zástupný obsah 2">
            <a:extLst>
              <a:ext uri="{FF2B5EF4-FFF2-40B4-BE49-F238E27FC236}">
                <a16:creationId xmlns:a16="http://schemas.microsoft.com/office/drawing/2014/main" id="{E1A4B401-F271-1FCF-5D73-3CB47EE015BF}"/>
              </a:ext>
            </a:extLst>
          </p:cNvPr>
          <p:cNvSpPr>
            <a:spLocks noGrp="1"/>
          </p:cNvSpPr>
          <p:nvPr>
            <p:ph idx="1"/>
          </p:nvPr>
        </p:nvSpPr>
        <p:spPr/>
        <p:txBody>
          <a:bodyPr/>
          <a:lstStyle/>
          <a:p>
            <a:r>
              <a:rPr lang="en-GB" noProof="0" dirty="0"/>
              <a:t>The amount of tax paid </a:t>
            </a:r>
            <a:r>
              <a:rPr lang="en-GB" b="1" noProof="0" dirty="0"/>
              <a:t>varies </a:t>
            </a:r>
            <a:r>
              <a:rPr lang="en-GB" noProof="0" dirty="0"/>
              <a:t>with the environmental cost</a:t>
            </a:r>
          </a:p>
          <a:p>
            <a:r>
              <a:rPr lang="en-GB" noProof="0" dirty="0"/>
              <a:t>It is </a:t>
            </a:r>
            <a:r>
              <a:rPr lang="en-GB" b="1" noProof="0" dirty="0"/>
              <a:t>simple</a:t>
            </a:r>
            <a:r>
              <a:rPr lang="en-GB" noProof="0" dirty="0"/>
              <a:t> to administer, it costs little to collect, is difficult to avoid or evade and can easily be modified</a:t>
            </a:r>
          </a:p>
          <a:p>
            <a:r>
              <a:rPr lang="en-GB" noProof="0" dirty="0"/>
              <a:t>Road users have </a:t>
            </a:r>
            <a:r>
              <a:rPr lang="en-GB" b="1" noProof="0" dirty="0"/>
              <a:t>discretion</a:t>
            </a:r>
            <a:r>
              <a:rPr lang="en-GB" noProof="0" dirty="0"/>
              <a:t> how to respond</a:t>
            </a:r>
          </a:p>
        </p:txBody>
      </p:sp>
    </p:spTree>
    <p:extLst>
      <p:ext uri="{BB962C8B-B14F-4D97-AF65-F5344CB8AC3E}">
        <p14:creationId xmlns:p14="http://schemas.microsoft.com/office/powerpoint/2010/main" val="403395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53E21-C16E-395D-4450-4D9E0E4C5B75}"/>
              </a:ext>
            </a:extLst>
          </p:cNvPr>
          <p:cNvSpPr>
            <a:spLocks noGrp="1"/>
          </p:cNvSpPr>
          <p:nvPr>
            <p:ph type="title"/>
          </p:nvPr>
        </p:nvSpPr>
        <p:spPr/>
        <p:txBody>
          <a:bodyPr/>
          <a:lstStyle/>
          <a:p>
            <a:r>
              <a:rPr lang="en-GB" noProof="0" dirty="0"/>
              <a:t>3) Tradable permits</a:t>
            </a:r>
          </a:p>
        </p:txBody>
      </p:sp>
      <p:sp>
        <p:nvSpPr>
          <p:cNvPr id="3" name="Zástupný obsah 2">
            <a:extLst>
              <a:ext uri="{FF2B5EF4-FFF2-40B4-BE49-F238E27FC236}">
                <a16:creationId xmlns:a16="http://schemas.microsoft.com/office/drawing/2014/main" id="{55027667-8CC9-22E3-12B0-E7091F72E095}"/>
              </a:ext>
            </a:extLst>
          </p:cNvPr>
          <p:cNvSpPr>
            <a:spLocks noGrp="1"/>
          </p:cNvSpPr>
          <p:nvPr>
            <p:ph idx="1"/>
          </p:nvPr>
        </p:nvSpPr>
        <p:spPr/>
        <p:txBody>
          <a:bodyPr>
            <a:normAutofit fontScale="92500" lnSpcReduction="20000"/>
          </a:bodyPr>
          <a:lstStyle/>
          <a:p>
            <a:r>
              <a:rPr lang="en-GB" noProof="0" dirty="0"/>
              <a:t>The idea behind tradable </a:t>
            </a:r>
            <a:r>
              <a:rPr lang="en-GB" b="1" noProof="0" dirty="0"/>
              <a:t>permits</a:t>
            </a:r>
            <a:r>
              <a:rPr lang="en-GB" noProof="0" dirty="0"/>
              <a:t> is that polluters are presented with a number of permits which allow them to emit a particular level of CO2</a:t>
            </a:r>
          </a:p>
          <a:p>
            <a:r>
              <a:rPr lang="en-GB" noProof="0" dirty="0"/>
              <a:t>The number of permits which exist limits the amount of </a:t>
            </a:r>
            <a:r>
              <a:rPr lang="en-GB" b="1" noProof="0" dirty="0"/>
              <a:t>emissions</a:t>
            </a:r>
          </a:p>
          <a:p>
            <a:r>
              <a:rPr lang="en-GB" noProof="0" dirty="0"/>
              <a:t>The permits are </a:t>
            </a:r>
            <a:r>
              <a:rPr lang="en-GB" b="1" noProof="0" dirty="0"/>
              <a:t>tradable</a:t>
            </a:r>
            <a:r>
              <a:rPr lang="en-GB" noProof="0" dirty="0"/>
              <a:t> in that they can be bought and sold to other polluters who are participating in the scheme</a:t>
            </a:r>
          </a:p>
          <a:p>
            <a:r>
              <a:rPr lang="en-GB" noProof="0" dirty="0"/>
              <a:t>CASE: The </a:t>
            </a:r>
            <a:r>
              <a:rPr lang="en-GB" b="1" noProof="0" dirty="0"/>
              <a:t>EU Emissions Trading </a:t>
            </a:r>
            <a:r>
              <a:rPr lang="en-GB" noProof="0" dirty="0"/>
              <a:t>Scheme → the major economic instrument in addressing greenhouse gas emissions</a:t>
            </a:r>
          </a:p>
        </p:txBody>
      </p:sp>
    </p:spTree>
    <p:extLst>
      <p:ext uri="{BB962C8B-B14F-4D97-AF65-F5344CB8AC3E}">
        <p14:creationId xmlns:p14="http://schemas.microsoft.com/office/powerpoint/2010/main" val="293082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399B76-CCEF-4DF4-B843-441A4E2092E5}"/>
              </a:ext>
            </a:extLst>
          </p:cNvPr>
          <p:cNvSpPr>
            <a:spLocks noGrp="1"/>
          </p:cNvSpPr>
          <p:nvPr>
            <p:ph type="title"/>
          </p:nvPr>
        </p:nvSpPr>
        <p:spPr/>
        <p:txBody>
          <a:bodyPr/>
          <a:lstStyle/>
          <a:p>
            <a:r>
              <a:rPr lang="en-GB" noProof="0" dirty="0"/>
              <a:t>Design</a:t>
            </a:r>
          </a:p>
        </p:txBody>
      </p:sp>
      <p:sp>
        <p:nvSpPr>
          <p:cNvPr id="3" name="Zástupný obsah 2">
            <a:extLst>
              <a:ext uri="{FF2B5EF4-FFF2-40B4-BE49-F238E27FC236}">
                <a16:creationId xmlns:a16="http://schemas.microsoft.com/office/drawing/2014/main" id="{24C164AE-67C7-9DD9-9FD6-49DE86967236}"/>
              </a:ext>
            </a:extLst>
          </p:cNvPr>
          <p:cNvSpPr>
            <a:spLocks noGrp="1"/>
          </p:cNvSpPr>
          <p:nvPr>
            <p:ph idx="1"/>
          </p:nvPr>
        </p:nvSpPr>
        <p:spPr/>
        <p:txBody>
          <a:bodyPr>
            <a:normAutofit fontScale="92500" lnSpcReduction="20000"/>
          </a:bodyPr>
          <a:lstStyle/>
          <a:p>
            <a:pPr marL="514350" indent="-514350">
              <a:buAutoNum type="arabicParenR"/>
            </a:pPr>
            <a:r>
              <a:rPr lang="en-GB" noProof="0" dirty="0"/>
              <a:t>How are permits </a:t>
            </a:r>
            <a:r>
              <a:rPr lang="en-GB" b="1" noProof="0" dirty="0"/>
              <a:t>allocated</a:t>
            </a:r>
            <a:r>
              <a:rPr lang="en-GB" noProof="0" dirty="0"/>
              <a:t> at the beginning? (the issue of previous environmental investment)</a:t>
            </a:r>
          </a:p>
          <a:p>
            <a:pPr marL="514350" indent="-514350">
              <a:buAutoNum type="arabicParenR"/>
            </a:pPr>
            <a:r>
              <a:rPr lang="en-GB" noProof="0" dirty="0"/>
              <a:t>Should permits be </a:t>
            </a:r>
            <a:r>
              <a:rPr lang="en-GB" b="1" noProof="0" dirty="0"/>
              <a:t>freely</a:t>
            </a:r>
            <a:r>
              <a:rPr lang="en-GB" noProof="0" dirty="0"/>
              <a:t> allocated or should they be auctioned?</a:t>
            </a:r>
          </a:p>
          <a:p>
            <a:pPr marL="514350" indent="-514350">
              <a:buAutoNum type="arabicParenR"/>
            </a:pPr>
            <a:r>
              <a:rPr lang="en-GB" noProof="0" dirty="0"/>
              <a:t>What should be the </a:t>
            </a:r>
            <a:r>
              <a:rPr lang="en-GB" b="1" noProof="0" dirty="0"/>
              <a:t>overall</a:t>
            </a:r>
            <a:r>
              <a:rPr lang="en-GB" noProof="0" dirty="0"/>
              <a:t> number of permits in circulation?</a:t>
            </a:r>
          </a:p>
          <a:p>
            <a:pPr marL="514350" indent="-514350">
              <a:buAutoNum type="arabicParenR"/>
            </a:pPr>
            <a:r>
              <a:rPr lang="en-GB" noProof="0" dirty="0"/>
              <a:t>The incumbents may </a:t>
            </a:r>
            <a:r>
              <a:rPr lang="en-GB" b="1" noProof="0" dirty="0"/>
              <a:t>corner</a:t>
            </a:r>
            <a:r>
              <a:rPr lang="en-GB" noProof="0" dirty="0"/>
              <a:t> the market in permits → making it barrier to entry</a:t>
            </a:r>
          </a:p>
          <a:p>
            <a:pPr marL="514350" indent="-514350">
              <a:buAutoNum type="arabicParenR"/>
            </a:pPr>
            <a:r>
              <a:rPr lang="en-GB" noProof="0" dirty="0"/>
              <a:t>There are </a:t>
            </a:r>
            <a:r>
              <a:rPr lang="en-GB" b="1" noProof="0" dirty="0"/>
              <a:t>administrative</a:t>
            </a:r>
            <a:r>
              <a:rPr lang="en-GB" noProof="0" dirty="0"/>
              <a:t> costs</a:t>
            </a:r>
          </a:p>
          <a:p>
            <a:pPr marL="514350" indent="-514350">
              <a:buAutoNum type="arabicParenR"/>
            </a:pPr>
            <a:endParaRPr lang="en-GB" noProof="0" dirty="0"/>
          </a:p>
        </p:txBody>
      </p:sp>
    </p:spTree>
    <p:extLst>
      <p:ext uri="{BB962C8B-B14F-4D97-AF65-F5344CB8AC3E}">
        <p14:creationId xmlns:p14="http://schemas.microsoft.com/office/powerpoint/2010/main" val="229600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825AAF-78BD-1C15-5376-7F1B377AB19F}"/>
              </a:ext>
            </a:extLst>
          </p:cNvPr>
          <p:cNvSpPr>
            <a:spLocks noGrp="1"/>
          </p:cNvSpPr>
          <p:nvPr>
            <p:ph type="title"/>
          </p:nvPr>
        </p:nvSpPr>
        <p:spPr/>
        <p:txBody>
          <a:bodyPr/>
          <a:lstStyle/>
          <a:p>
            <a:r>
              <a:rPr lang="en-GB" noProof="0" dirty="0"/>
              <a:t>Advantages</a:t>
            </a:r>
          </a:p>
        </p:txBody>
      </p:sp>
      <p:sp>
        <p:nvSpPr>
          <p:cNvPr id="3" name="Zástupný obsah 2">
            <a:extLst>
              <a:ext uri="{FF2B5EF4-FFF2-40B4-BE49-F238E27FC236}">
                <a16:creationId xmlns:a16="http://schemas.microsoft.com/office/drawing/2014/main" id="{00AAB170-9DD6-8C8F-32E9-5A69850EC406}"/>
              </a:ext>
            </a:extLst>
          </p:cNvPr>
          <p:cNvSpPr>
            <a:spLocks noGrp="1"/>
          </p:cNvSpPr>
          <p:nvPr>
            <p:ph idx="1"/>
          </p:nvPr>
        </p:nvSpPr>
        <p:spPr/>
        <p:txBody>
          <a:bodyPr>
            <a:normAutofit fontScale="92500" lnSpcReduction="10000"/>
          </a:bodyPr>
          <a:lstStyle/>
          <a:p>
            <a:r>
              <a:rPr lang="en-GB" noProof="0" dirty="0"/>
              <a:t>It is </a:t>
            </a:r>
            <a:r>
              <a:rPr lang="en-GB" b="1" noProof="0" dirty="0"/>
              <a:t>flexible</a:t>
            </a:r>
            <a:r>
              <a:rPr lang="en-GB" noProof="0" dirty="0"/>
              <a:t>. Companies may choose to reduce emissions in operations or buy permits</a:t>
            </a:r>
          </a:p>
          <a:p>
            <a:r>
              <a:rPr lang="en-GB" noProof="0" dirty="0"/>
              <a:t>It may be </a:t>
            </a:r>
            <a:r>
              <a:rPr lang="en-GB" b="1" noProof="0" dirty="0"/>
              <a:t>politically</a:t>
            </a:r>
            <a:r>
              <a:rPr lang="en-GB" noProof="0" dirty="0"/>
              <a:t> easier to introduce than outright taxation</a:t>
            </a:r>
          </a:p>
          <a:p>
            <a:r>
              <a:rPr lang="en-GB" noProof="0" dirty="0"/>
              <a:t>It is </a:t>
            </a:r>
            <a:r>
              <a:rPr lang="en-GB" b="1" noProof="0" dirty="0"/>
              <a:t>cost effective </a:t>
            </a:r>
            <a:r>
              <a:rPr lang="en-GB" noProof="0" dirty="0"/>
              <a:t>→ incentives are provided to address emissions levels</a:t>
            </a:r>
          </a:p>
          <a:p>
            <a:r>
              <a:rPr lang="en-GB" noProof="0" dirty="0"/>
              <a:t>Unlike a Pigouvian tax which needs to estimate the cost of pollution, with tradable permits it is the </a:t>
            </a:r>
            <a:r>
              <a:rPr lang="en-GB" b="1" noProof="0" dirty="0"/>
              <a:t>market</a:t>
            </a:r>
            <a:r>
              <a:rPr lang="en-GB" noProof="0" dirty="0"/>
              <a:t> (in the tradable permits) that will find the optimum price</a:t>
            </a:r>
          </a:p>
        </p:txBody>
      </p:sp>
    </p:spTree>
    <p:extLst>
      <p:ext uri="{BB962C8B-B14F-4D97-AF65-F5344CB8AC3E}">
        <p14:creationId xmlns:p14="http://schemas.microsoft.com/office/powerpoint/2010/main" val="99645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EDB597-0EDB-6092-3BD0-960887842547}"/>
              </a:ext>
            </a:extLst>
          </p:cNvPr>
          <p:cNvSpPr>
            <a:spLocks noGrp="1"/>
          </p:cNvSpPr>
          <p:nvPr>
            <p:ph type="title"/>
          </p:nvPr>
        </p:nvSpPr>
        <p:spPr/>
        <p:txBody>
          <a:bodyPr/>
          <a:lstStyle/>
          <a:p>
            <a:r>
              <a:rPr lang="en-GB" noProof="0" dirty="0"/>
              <a:t>4) The setting of standards</a:t>
            </a:r>
          </a:p>
        </p:txBody>
      </p:sp>
      <p:sp>
        <p:nvSpPr>
          <p:cNvPr id="3" name="Zástupný obsah 2">
            <a:extLst>
              <a:ext uri="{FF2B5EF4-FFF2-40B4-BE49-F238E27FC236}">
                <a16:creationId xmlns:a16="http://schemas.microsoft.com/office/drawing/2014/main" id="{D02EE864-2363-B83F-17DD-479641F4F9B5}"/>
              </a:ext>
            </a:extLst>
          </p:cNvPr>
          <p:cNvSpPr>
            <a:spLocks noGrp="1"/>
          </p:cNvSpPr>
          <p:nvPr>
            <p:ph idx="1"/>
          </p:nvPr>
        </p:nvSpPr>
        <p:spPr/>
        <p:txBody>
          <a:bodyPr>
            <a:normAutofit fontScale="92500"/>
          </a:bodyPr>
          <a:lstStyle/>
          <a:p>
            <a:r>
              <a:rPr lang="en-GB" noProof="0" dirty="0"/>
              <a:t>It is not the economic instrument and may have a </a:t>
            </a:r>
            <a:r>
              <a:rPr lang="en-GB" b="1" noProof="0" dirty="0"/>
              <a:t>considerable impact</a:t>
            </a:r>
          </a:p>
          <a:p>
            <a:r>
              <a:rPr lang="en-GB" noProof="0" dirty="0"/>
              <a:t>e.g.: Requirement for annual vehicle </a:t>
            </a:r>
            <a:r>
              <a:rPr lang="en-GB" b="1" noProof="0" dirty="0"/>
              <a:t>inspection</a:t>
            </a:r>
            <a:r>
              <a:rPr lang="en-GB" noProof="0" dirty="0"/>
              <a:t> for road vehicles</a:t>
            </a:r>
          </a:p>
          <a:p>
            <a:r>
              <a:rPr lang="en-GB" noProof="0" dirty="0"/>
              <a:t>Setting of standards aims to achieve the optimal level of transport activity → if achieved this would result in the </a:t>
            </a:r>
            <a:r>
              <a:rPr lang="en-GB" b="1" noProof="0" dirty="0"/>
              <a:t>optimal level </a:t>
            </a:r>
            <a:r>
              <a:rPr lang="en-GB" noProof="0" dirty="0"/>
              <a:t>of pollution</a:t>
            </a:r>
          </a:p>
          <a:p>
            <a:r>
              <a:rPr lang="en-GB" noProof="0" dirty="0"/>
              <a:t>As with taxation, the </a:t>
            </a:r>
            <a:r>
              <a:rPr lang="en-GB" b="1" noProof="0" dirty="0"/>
              <a:t>challenge</a:t>
            </a:r>
            <a:r>
              <a:rPr lang="en-GB" noProof="0" dirty="0"/>
              <a:t> is to set them correctly (overestimation x underestimation)</a:t>
            </a:r>
          </a:p>
        </p:txBody>
      </p:sp>
    </p:spTree>
    <p:extLst>
      <p:ext uri="{BB962C8B-B14F-4D97-AF65-F5344CB8AC3E}">
        <p14:creationId xmlns:p14="http://schemas.microsoft.com/office/powerpoint/2010/main" val="3971079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AEFDEF-658D-5CB1-04D6-091BBC47E5D6}"/>
              </a:ext>
            </a:extLst>
          </p:cNvPr>
          <p:cNvSpPr>
            <a:spLocks noGrp="1"/>
          </p:cNvSpPr>
          <p:nvPr>
            <p:ph type="title"/>
          </p:nvPr>
        </p:nvSpPr>
        <p:spPr/>
        <p:txBody>
          <a:bodyPr/>
          <a:lstStyle/>
          <a:p>
            <a:r>
              <a:rPr lang="en-GB" noProof="0" dirty="0"/>
              <a:t>5) Technological change</a:t>
            </a:r>
          </a:p>
        </p:txBody>
      </p:sp>
      <p:sp>
        <p:nvSpPr>
          <p:cNvPr id="3" name="Zástupný obsah 2">
            <a:extLst>
              <a:ext uri="{FF2B5EF4-FFF2-40B4-BE49-F238E27FC236}">
                <a16:creationId xmlns:a16="http://schemas.microsoft.com/office/drawing/2014/main" id="{D32F44C1-537C-7E88-4500-A23409CB78BB}"/>
              </a:ext>
            </a:extLst>
          </p:cNvPr>
          <p:cNvSpPr>
            <a:spLocks noGrp="1"/>
          </p:cNvSpPr>
          <p:nvPr>
            <p:ph idx="1"/>
          </p:nvPr>
        </p:nvSpPr>
        <p:spPr/>
        <p:txBody>
          <a:bodyPr/>
          <a:lstStyle/>
          <a:p>
            <a:r>
              <a:rPr lang="en-GB" noProof="0" dirty="0"/>
              <a:t>Can decrease </a:t>
            </a:r>
            <a:r>
              <a:rPr lang="en-GB" b="1" noProof="0" dirty="0"/>
              <a:t>emissions</a:t>
            </a:r>
            <a:r>
              <a:rPr lang="en-GB" noProof="0" dirty="0"/>
              <a:t> by new technologies → e.g. cleaner fuels, catalytic converters, fuel efficient cars, renewable sources</a:t>
            </a:r>
          </a:p>
          <a:p>
            <a:r>
              <a:rPr lang="en-GB" noProof="0" dirty="0"/>
              <a:t>It improves ways in which individuals can make choices → in car </a:t>
            </a:r>
            <a:r>
              <a:rPr lang="en-GB" b="1" noProof="0" dirty="0"/>
              <a:t>information </a:t>
            </a:r>
            <a:r>
              <a:rPr lang="en-GB" noProof="0" dirty="0"/>
              <a:t>and real time information in public transport stops</a:t>
            </a:r>
          </a:p>
          <a:p>
            <a:r>
              <a:rPr lang="en-GB" b="1" noProof="0" dirty="0"/>
              <a:t>On-line meetings </a:t>
            </a:r>
            <a:r>
              <a:rPr lang="en-GB" noProof="0" dirty="0"/>
              <a:t>can be undertaken without the need to travel </a:t>
            </a:r>
          </a:p>
        </p:txBody>
      </p:sp>
    </p:spTree>
    <p:extLst>
      <p:ext uri="{BB962C8B-B14F-4D97-AF65-F5344CB8AC3E}">
        <p14:creationId xmlns:p14="http://schemas.microsoft.com/office/powerpoint/2010/main" val="137644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C57D24-D5FA-CB37-E62F-7AE7849F642E}"/>
              </a:ext>
            </a:extLst>
          </p:cNvPr>
          <p:cNvSpPr>
            <a:spLocks noGrp="1"/>
          </p:cNvSpPr>
          <p:nvPr>
            <p:ph type="title"/>
          </p:nvPr>
        </p:nvSpPr>
        <p:spPr/>
        <p:txBody>
          <a:bodyPr>
            <a:normAutofit fontScale="90000"/>
          </a:bodyPr>
          <a:lstStyle/>
          <a:p>
            <a:r>
              <a:rPr lang="en-GB" noProof="0" dirty="0"/>
              <a:t>6) Promotion of alternative modes of transport</a:t>
            </a:r>
          </a:p>
        </p:txBody>
      </p:sp>
      <p:sp>
        <p:nvSpPr>
          <p:cNvPr id="3" name="Zástupný obsah 2">
            <a:extLst>
              <a:ext uri="{FF2B5EF4-FFF2-40B4-BE49-F238E27FC236}">
                <a16:creationId xmlns:a16="http://schemas.microsoft.com/office/drawing/2014/main" id="{32B48028-3821-ED5E-3FC9-741A2FCECBFB}"/>
              </a:ext>
            </a:extLst>
          </p:cNvPr>
          <p:cNvSpPr>
            <a:spLocks noGrp="1"/>
          </p:cNvSpPr>
          <p:nvPr>
            <p:ph idx="1"/>
          </p:nvPr>
        </p:nvSpPr>
        <p:spPr/>
        <p:txBody>
          <a:bodyPr>
            <a:normAutofit lnSpcReduction="10000"/>
          </a:bodyPr>
          <a:lstStyle/>
          <a:p>
            <a:r>
              <a:rPr lang="en-GB" noProof="0" dirty="0"/>
              <a:t>This policy option involves encouraging the </a:t>
            </a:r>
            <a:r>
              <a:rPr lang="en-GB" b="1" noProof="0" dirty="0"/>
              <a:t>alternative modes </a:t>
            </a:r>
            <a:r>
              <a:rPr lang="en-GB" noProof="0" dirty="0"/>
              <a:t>such as public transport, walking, cycling, rail freight and shipping</a:t>
            </a:r>
          </a:p>
          <a:p>
            <a:r>
              <a:rPr lang="en-GB" noProof="0" dirty="0"/>
              <a:t>The </a:t>
            </a:r>
            <a:r>
              <a:rPr lang="en-GB" b="1" noProof="0" dirty="0"/>
              <a:t>private car </a:t>
            </a:r>
            <a:r>
              <a:rPr lang="en-GB" noProof="0" dirty="0"/>
              <a:t>has the advantage of convenience and flexibility, whereas </a:t>
            </a:r>
            <a:r>
              <a:rPr lang="en-GB" b="1" noProof="0" dirty="0"/>
              <a:t>public transport</a:t>
            </a:r>
            <a:r>
              <a:rPr lang="en-GB" noProof="0" dirty="0"/>
              <a:t> tends to be confined to fixed routes. </a:t>
            </a:r>
          </a:p>
          <a:p>
            <a:r>
              <a:rPr lang="en-GB" b="1" noProof="0" dirty="0"/>
              <a:t>Solutions</a:t>
            </a:r>
            <a:r>
              <a:rPr lang="en-GB" noProof="0" dirty="0"/>
              <a:t>: dedicated bus lines, introduction of new public transport, improved facilities for cycling and walking</a:t>
            </a:r>
          </a:p>
        </p:txBody>
      </p:sp>
    </p:spTree>
    <p:extLst>
      <p:ext uri="{BB962C8B-B14F-4D97-AF65-F5344CB8AC3E}">
        <p14:creationId xmlns:p14="http://schemas.microsoft.com/office/powerpoint/2010/main" val="41101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23197-756D-5DBC-1135-BA59331E0118}"/>
              </a:ext>
            </a:extLst>
          </p:cNvPr>
          <p:cNvSpPr>
            <a:spLocks noGrp="1"/>
          </p:cNvSpPr>
          <p:nvPr>
            <p:ph type="title"/>
          </p:nvPr>
        </p:nvSpPr>
        <p:spPr/>
        <p:txBody>
          <a:bodyPr/>
          <a:lstStyle/>
          <a:p>
            <a:r>
              <a:rPr lang="en-GB" noProof="0" dirty="0"/>
              <a:t>Summary and Reflection</a:t>
            </a:r>
          </a:p>
        </p:txBody>
      </p:sp>
      <p:sp>
        <p:nvSpPr>
          <p:cNvPr id="3" name="Zástupný obsah 2">
            <a:extLst>
              <a:ext uri="{FF2B5EF4-FFF2-40B4-BE49-F238E27FC236}">
                <a16:creationId xmlns:a16="http://schemas.microsoft.com/office/drawing/2014/main" id="{D26CFD58-487F-F557-172B-E63B810CAAE1}"/>
              </a:ext>
            </a:extLst>
          </p:cNvPr>
          <p:cNvSpPr>
            <a:spLocks noGrp="1"/>
          </p:cNvSpPr>
          <p:nvPr>
            <p:ph idx="1"/>
          </p:nvPr>
        </p:nvSpPr>
        <p:spPr/>
        <p:txBody>
          <a:bodyPr>
            <a:normAutofit fontScale="92500"/>
          </a:bodyPr>
          <a:lstStyle/>
          <a:p>
            <a:r>
              <a:rPr lang="en-GB" b="1" noProof="0" dirty="0"/>
              <a:t>Bargaining</a:t>
            </a:r>
            <a:r>
              <a:rPr lang="en-GB" noProof="0" dirty="0"/>
              <a:t> → theoretically attractive, it raised many issues in terms of the practicalities of implementation</a:t>
            </a:r>
          </a:p>
          <a:p>
            <a:r>
              <a:rPr lang="en-GB" b="1" noProof="0" dirty="0"/>
              <a:t>Taxes</a:t>
            </a:r>
            <a:r>
              <a:rPr lang="en-GB" noProof="0" dirty="0"/>
              <a:t> → how to set the correct tax? But it allows flexibility in responding</a:t>
            </a:r>
          </a:p>
          <a:p>
            <a:r>
              <a:rPr lang="en-GB" b="1" noProof="0" dirty="0"/>
              <a:t>Permits</a:t>
            </a:r>
            <a:r>
              <a:rPr lang="en-GB" noProof="0" dirty="0"/>
              <a:t> → also allow flexibility and may be easier politically to introduce. How to design it? </a:t>
            </a:r>
          </a:p>
          <a:p>
            <a:r>
              <a:rPr lang="en-GB" b="1" noProof="0" dirty="0"/>
              <a:t>Alternatives</a:t>
            </a:r>
            <a:r>
              <a:rPr lang="en-GB" noProof="0" dirty="0"/>
              <a:t> → standards, technological change, promotion of alternatives</a:t>
            </a:r>
          </a:p>
        </p:txBody>
      </p:sp>
    </p:spTree>
    <p:extLst>
      <p:ext uri="{BB962C8B-B14F-4D97-AF65-F5344CB8AC3E}">
        <p14:creationId xmlns:p14="http://schemas.microsoft.com/office/powerpoint/2010/main" val="95133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0823379-408C-E32B-A79D-4913179F2EF2}"/>
              </a:ext>
            </a:extLst>
          </p:cNvPr>
          <p:cNvSpPr>
            <a:spLocks noGrp="1"/>
          </p:cNvSpPr>
          <p:nvPr>
            <p:ph type="ctrTitle"/>
          </p:nvPr>
        </p:nvSpPr>
        <p:spPr/>
        <p:txBody>
          <a:bodyPr>
            <a:normAutofit/>
          </a:bodyPr>
          <a:lstStyle/>
          <a:p>
            <a:r>
              <a:rPr lang="en-GB" noProof="0" dirty="0"/>
              <a:t>Shall we ban short flights?</a:t>
            </a:r>
          </a:p>
        </p:txBody>
      </p:sp>
      <p:sp>
        <p:nvSpPr>
          <p:cNvPr id="5" name="Podnadpis 4">
            <a:extLst>
              <a:ext uri="{FF2B5EF4-FFF2-40B4-BE49-F238E27FC236}">
                <a16:creationId xmlns:a16="http://schemas.microsoft.com/office/drawing/2014/main" id="{8FAF88D6-AB38-2E31-9522-F95C8C02B69D}"/>
              </a:ext>
            </a:extLst>
          </p:cNvPr>
          <p:cNvSpPr>
            <a:spLocks noGrp="1"/>
          </p:cNvSpPr>
          <p:nvPr>
            <p:ph type="subTitle" idx="1"/>
          </p:nvPr>
        </p:nvSpPr>
        <p:spPr/>
        <p:txBody>
          <a:bodyPr>
            <a:normAutofit fontScale="47500" lnSpcReduction="20000"/>
          </a:bodyPr>
          <a:lstStyle/>
          <a:p>
            <a:r>
              <a:rPr lang="en-GB" sz="5100" noProof="0" dirty="0"/>
              <a:t>Dobruszkes, F., Mattioli, G., &amp; Mathieu, L. (2022). Banning super short-haul flights: Environmental evidence or political turbulence?. </a:t>
            </a:r>
            <a:r>
              <a:rPr lang="en-GB" sz="5100" i="1" noProof="0" dirty="0"/>
              <a:t>Journal of Transport Geography</a:t>
            </a:r>
            <a:r>
              <a:rPr lang="en-GB" sz="5100" noProof="0" dirty="0"/>
              <a:t>, </a:t>
            </a:r>
            <a:r>
              <a:rPr lang="en-GB" sz="5100" i="1" noProof="0" dirty="0"/>
              <a:t>104</a:t>
            </a:r>
            <a:r>
              <a:rPr lang="en-GB" sz="5100" noProof="0" dirty="0"/>
              <a:t>, 103457.</a:t>
            </a:r>
            <a:br>
              <a:rPr lang="en-GB" noProof="0" dirty="0"/>
            </a:br>
            <a:endParaRPr lang="en-GB" noProof="0" dirty="0"/>
          </a:p>
        </p:txBody>
      </p:sp>
    </p:spTree>
    <p:extLst>
      <p:ext uri="{BB962C8B-B14F-4D97-AF65-F5344CB8AC3E}">
        <p14:creationId xmlns:p14="http://schemas.microsoft.com/office/powerpoint/2010/main" val="370216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0674336-190D-FE23-D1C0-1294196261A5}"/>
              </a:ext>
            </a:extLst>
          </p:cNvPr>
          <p:cNvSpPr>
            <a:spLocks noGrp="1"/>
          </p:cNvSpPr>
          <p:nvPr>
            <p:ph type="title"/>
          </p:nvPr>
        </p:nvSpPr>
        <p:spPr>
          <a:xfrm>
            <a:off x="457200" y="274638"/>
            <a:ext cx="8229600" cy="1143000"/>
          </a:xfrm>
        </p:spPr>
        <p:txBody>
          <a:bodyPr/>
          <a:lstStyle/>
          <a:p>
            <a:r>
              <a:rPr lang="en-GB" noProof="0" dirty="0"/>
              <a:t>Transport and Environment</a:t>
            </a:r>
          </a:p>
        </p:txBody>
      </p:sp>
      <p:pic>
        <p:nvPicPr>
          <p:cNvPr id="5" name="Obrázek 4">
            <a:extLst>
              <a:ext uri="{FF2B5EF4-FFF2-40B4-BE49-F238E27FC236}">
                <a16:creationId xmlns:a16="http://schemas.microsoft.com/office/drawing/2014/main" id="{45BFE2B0-24A3-CEF7-C4BD-209726E2028F}"/>
              </a:ext>
            </a:extLst>
          </p:cNvPr>
          <p:cNvPicPr>
            <a:picLocks noChangeAspect="1"/>
          </p:cNvPicPr>
          <p:nvPr/>
        </p:nvPicPr>
        <p:blipFill>
          <a:blip r:embed="rId2"/>
          <a:stretch>
            <a:fillRect/>
          </a:stretch>
        </p:blipFill>
        <p:spPr>
          <a:xfrm>
            <a:off x="1327582" y="1600200"/>
            <a:ext cx="6488836" cy="4525963"/>
          </a:xfrm>
          <a:prstGeom prst="rect">
            <a:avLst/>
          </a:prstGeom>
          <a:noFill/>
        </p:spPr>
      </p:pic>
    </p:spTree>
    <p:extLst>
      <p:ext uri="{BB962C8B-B14F-4D97-AF65-F5344CB8AC3E}">
        <p14:creationId xmlns:p14="http://schemas.microsoft.com/office/powerpoint/2010/main" val="3269682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30472-74F3-54FB-47C0-2C694505802B}"/>
              </a:ext>
            </a:extLst>
          </p:cNvPr>
          <p:cNvSpPr>
            <a:spLocks noGrp="1"/>
          </p:cNvSpPr>
          <p:nvPr>
            <p:ph type="title"/>
          </p:nvPr>
        </p:nvSpPr>
        <p:spPr/>
        <p:txBody>
          <a:bodyPr>
            <a:normAutofit fontScale="90000"/>
          </a:bodyPr>
          <a:lstStyle/>
          <a:p>
            <a:r>
              <a:rPr lang="en-GB" noProof="0" dirty="0"/>
              <a:t>Should we ban short distance flights?</a:t>
            </a:r>
          </a:p>
        </p:txBody>
      </p:sp>
      <p:sp>
        <p:nvSpPr>
          <p:cNvPr id="3" name="Zástupný obsah 2">
            <a:extLst>
              <a:ext uri="{FF2B5EF4-FFF2-40B4-BE49-F238E27FC236}">
                <a16:creationId xmlns:a16="http://schemas.microsoft.com/office/drawing/2014/main" id="{E6B720FC-03F0-CEA7-C1AD-A931FC69F114}"/>
              </a:ext>
            </a:extLst>
          </p:cNvPr>
          <p:cNvSpPr>
            <a:spLocks noGrp="1"/>
          </p:cNvSpPr>
          <p:nvPr>
            <p:ph idx="1"/>
          </p:nvPr>
        </p:nvSpPr>
        <p:spPr>
          <a:xfrm>
            <a:off x="457200" y="1600200"/>
            <a:ext cx="8229600" cy="4983162"/>
          </a:xfrm>
        </p:spPr>
        <p:txBody>
          <a:bodyPr>
            <a:normAutofit/>
          </a:bodyPr>
          <a:lstStyle/>
          <a:p>
            <a:r>
              <a:rPr lang="en-GB" sz="2800" noProof="0" dirty="0">
                <a:effectLst/>
                <a:latin typeface="+mj-lt"/>
                <a:ea typeface="SimSun" panose="02010600030101010101" pitchFamily="2" charset="-122"/>
              </a:rPr>
              <a:t>Several countries have considered banning or even decided to </a:t>
            </a:r>
            <a:r>
              <a:rPr lang="en-GB" sz="2800" b="1" noProof="0" dirty="0">
                <a:effectLst/>
                <a:latin typeface="+mj-lt"/>
                <a:ea typeface="SimSun" panose="02010600030101010101" pitchFamily="2" charset="-122"/>
              </a:rPr>
              <a:t>ban or tax super short-haul flights</a:t>
            </a:r>
            <a:r>
              <a:rPr lang="en-GB" sz="2800" noProof="0" dirty="0">
                <a:effectLst/>
                <a:latin typeface="+mj-lt"/>
                <a:ea typeface="SimSun" panose="02010600030101010101" pitchFamily="2" charset="-122"/>
              </a:rPr>
              <a:t>, arguing that the availability of rail alternatives makes them unnecessary. </a:t>
            </a:r>
          </a:p>
          <a:p>
            <a:r>
              <a:rPr lang="en-GB" sz="2800" noProof="0" dirty="0">
                <a:effectLst/>
                <a:latin typeface="+mj-lt"/>
                <a:ea typeface="SimSun" panose="02010600030101010101" pitchFamily="2" charset="-122"/>
              </a:rPr>
              <a:t>Such policies result from the need for governments to be seen as </a:t>
            </a:r>
            <a:r>
              <a:rPr lang="en-GB" sz="2800" b="1" noProof="0" dirty="0">
                <a:effectLst/>
                <a:latin typeface="+mj-lt"/>
                <a:ea typeface="SimSun" panose="02010600030101010101" pitchFamily="2" charset="-122"/>
              </a:rPr>
              <a:t>acting to mitigate climate change </a:t>
            </a:r>
            <a:r>
              <a:rPr lang="en-GB" sz="2800" noProof="0" dirty="0">
                <a:effectLst/>
                <a:latin typeface="+mj-lt"/>
                <a:ea typeface="SimSun" panose="02010600030101010101" pitchFamily="2" charset="-122"/>
              </a:rPr>
              <a:t>and scholars favouring energy (climate) efficiency perspectives over the absolute amount of fuel burnt (greenhouse gas emissions emitted).</a:t>
            </a:r>
            <a:endParaRPr lang="en-GB" sz="2800" noProof="0" dirty="0">
              <a:latin typeface="+mj-lt"/>
            </a:endParaRPr>
          </a:p>
        </p:txBody>
      </p:sp>
    </p:spTree>
    <p:extLst>
      <p:ext uri="{BB962C8B-B14F-4D97-AF65-F5344CB8AC3E}">
        <p14:creationId xmlns:p14="http://schemas.microsoft.com/office/powerpoint/2010/main" val="4252723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0E6CD-9B1C-5423-C53C-7B256DB8883F}"/>
              </a:ext>
            </a:extLst>
          </p:cNvPr>
          <p:cNvSpPr>
            <a:spLocks noGrp="1"/>
          </p:cNvSpPr>
          <p:nvPr>
            <p:ph type="title"/>
          </p:nvPr>
        </p:nvSpPr>
        <p:spPr/>
        <p:txBody>
          <a:bodyPr/>
          <a:lstStyle/>
          <a:p>
            <a:r>
              <a:rPr lang="en-GB" noProof="0" dirty="0"/>
              <a:t>Evidence</a:t>
            </a:r>
          </a:p>
        </p:txBody>
      </p:sp>
      <p:sp>
        <p:nvSpPr>
          <p:cNvPr id="3" name="Zástupný obsah 2">
            <a:extLst>
              <a:ext uri="{FF2B5EF4-FFF2-40B4-BE49-F238E27FC236}">
                <a16:creationId xmlns:a16="http://schemas.microsoft.com/office/drawing/2014/main" id="{7A622AC1-D8A3-286E-2726-D9B349CB90A9}"/>
              </a:ext>
            </a:extLst>
          </p:cNvPr>
          <p:cNvSpPr>
            <a:spLocks noGrp="1"/>
          </p:cNvSpPr>
          <p:nvPr>
            <p:ph idx="1"/>
          </p:nvPr>
        </p:nvSpPr>
        <p:spPr>
          <a:xfrm>
            <a:off x="457200" y="1417638"/>
            <a:ext cx="8229600" cy="5323730"/>
          </a:xfrm>
        </p:spPr>
        <p:txBody>
          <a:bodyPr>
            <a:normAutofit fontScale="85000" lnSpcReduction="20000"/>
          </a:bodyPr>
          <a:lstStyle/>
          <a:p>
            <a:r>
              <a:rPr lang="en-GB" noProof="0" dirty="0"/>
              <a:t>Yet </a:t>
            </a:r>
            <a:r>
              <a:rPr lang="en-GB" b="1" noProof="0" dirty="0"/>
              <a:t>climate change </a:t>
            </a:r>
            <a:r>
              <a:rPr lang="en-GB" noProof="0" dirty="0"/>
              <a:t>is due to absolute emissions, and it is a fact that the longer a flight is, the greater the amount of fuel is burnt (emissions).</a:t>
            </a:r>
          </a:p>
          <a:p>
            <a:r>
              <a:rPr lang="en-GB" noProof="0" dirty="0"/>
              <a:t>Considering all departing flights from 31 European countries, our study found that flights </a:t>
            </a:r>
            <a:r>
              <a:rPr lang="en-GB" b="1" noProof="0" dirty="0"/>
              <a:t>shorter</a:t>
            </a:r>
            <a:r>
              <a:rPr lang="en-GB" noProof="0" dirty="0"/>
              <a:t> than 500 km account for 27.9% of departures but 5.9% of fuel burnt. In contrast, flights </a:t>
            </a:r>
            <a:r>
              <a:rPr lang="en-GB" b="1" noProof="0" dirty="0"/>
              <a:t>longer</a:t>
            </a:r>
            <a:r>
              <a:rPr lang="en-GB" noProof="0" dirty="0"/>
              <a:t> than 4,000 km account for 6.2% of departures but 47.0% of fuel burnt, although with significant variation across countries. </a:t>
            </a:r>
          </a:p>
          <a:p>
            <a:r>
              <a:rPr lang="en-GB" noProof="0" dirty="0"/>
              <a:t>We conclude that </a:t>
            </a:r>
            <a:r>
              <a:rPr lang="en-GB" b="1" noProof="0" dirty="0"/>
              <a:t>targeting shorter flights </a:t>
            </a:r>
            <a:r>
              <a:rPr lang="en-GB" noProof="0" dirty="0"/>
              <a:t>(which often exist to alleviate physical obstacles imposed by physical geography) will contribute little to reducing the impact of aviation on climate, and that policy initiatives that target longer flights are urgently needed</a:t>
            </a:r>
          </a:p>
        </p:txBody>
      </p:sp>
    </p:spTree>
    <p:extLst>
      <p:ext uri="{BB962C8B-B14F-4D97-AF65-F5344CB8AC3E}">
        <p14:creationId xmlns:p14="http://schemas.microsoft.com/office/powerpoint/2010/main" val="270435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369A2-86BF-C12B-38C5-BB04876F7B39}"/>
              </a:ext>
            </a:extLst>
          </p:cNvPr>
          <p:cNvSpPr>
            <a:spLocks noGrp="1"/>
          </p:cNvSpPr>
          <p:nvPr>
            <p:ph type="title"/>
          </p:nvPr>
        </p:nvSpPr>
        <p:spPr/>
        <p:txBody>
          <a:bodyPr/>
          <a:lstStyle/>
          <a:p>
            <a:r>
              <a:rPr lang="en-GB" noProof="0" dirty="0"/>
              <a:t>Examples of short haul flights</a:t>
            </a:r>
          </a:p>
        </p:txBody>
      </p:sp>
      <p:pic>
        <p:nvPicPr>
          <p:cNvPr id="8" name="Image 16">
            <a:extLst>
              <a:ext uri="{FF2B5EF4-FFF2-40B4-BE49-F238E27FC236}">
                <a16:creationId xmlns:a16="http://schemas.microsoft.com/office/drawing/2014/main" id="{2E4D538B-01C7-780D-7FAD-359E4D47E5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628800"/>
            <a:ext cx="3550308" cy="2592288"/>
          </a:xfrm>
          <a:prstGeom prst="rect">
            <a:avLst/>
          </a:prstGeom>
        </p:spPr>
      </p:pic>
      <p:pic>
        <p:nvPicPr>
          <p:cNvPr id="9" name="Image 12">
            <a:extLst>
              <a:ext uri="{FF2B5EF4-FFF2-40B4-BE49-F238E27FC236}">
                <a16:creationId xmlns:a16="http://schemas.microsoft.com/office/drawing/2014/main" id="{A82E5B7B-BCF0-5989-666E-A6349A28D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628800"/>
            <a:ext cx="2589153" cy="2581977"/>
          </a:xfrm>
          <a:prstGeom prst="rect">
            <a:avLst/>
          </a:prstGeom>
        </p:spPr>
      </p:pic>
      <p:pic>
        <p:nvPicPr>
          <p:cNvPr id="10" name="Image 21">
            <a:extLst>
              <a:ext uri="{FF2B5EF4-FFF2-40B4-BE49-F238E27FC236}">
                <a16:creationId xmlns:a16="http://schemas.microsoft.com/office/drawing/2014/main" id="{FBAAC67F-8163-77B1-D934-661E149A0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883" y="4290377"/>
            <a:ext cx="2879725" cy="2292985"/>
          </a:xfrm>
          <a:prstGeom prst="rect">
            <a:avLst/>
          </a:prstGeom>
        </p:spPr>
      </p:pic>
      <p:pic>
        <p:nvPicPr>
          <p:cNvPr id="11" name="Image 19">
            <a:extLst>
              <a:ext uri="{FF2B5EF4-FFF2-40B4-BE49-F238E27FC236}">
                <a16:creationId xmlns:a16="http://schemas.microsoft.com/office/drawing/2014/main" id="{864075AF-639D-A738-BA34-8FC9E07D1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4941168"/>
            <a:ext cx="2877185" cy="1246505"/>
          </a:xfrm>
          <a:prstGeom prst="rect">
            <a:avLst/>
          </a:prstGeom>
        </p:spPr>
      </p:pic>
    </p:spTree>
    <p:extLst>
      <p:ext uri="{BB962C8B-B14F-4D97-AF65-F5344CB8AC3E}">
        <p14:creationId xmlns:p14="http://schemas.microsoft.com/office/powerpoint/2010/main" val="624206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D4A1C-23A0-5618-8838-40935C8905C1}"/>
              </a:ext>
            </a:extLst>
          </p:cNvPr>
          <p:cNvSpPr>
            <a:spLocks noGrp="1"/>
          </p:cNvSpPr>
          <p:nvPr>
            <p:ph type="title"/>
          </p:nvPr>
        </p:nvSpPr>
        <p:spPr>
          <a:xfrm>
            <a:off x="-504564" y="908720"/>
            <a:ext cx="9541060" cy="936104"/>
          </a:xfrm>
        </p:spPr>
        <p:txBody>
          <a:bodyPr>
            <a:noAutofit/>
          </a:bodyPr>
          <a:lstStyle/>
          <a:p>
            <a:pPr>
              <a:spcBef>
                <a:spcPts val="600"/>
              </a:spcBef>
            </a:pPr>
            <a:r>
              <a:rPr lang="en-GB" sz="4000" noProof="0" dirty="0">
                <a:effectLst/>
                <a:ea typeface="SimSun" panose="02010600030101010101" pitchFamily="2" charset="-122"/>
                <a:cs typeface="Arial" panose="020B0604020202020204" pitchFamily="34" charset="0"/>
              </a:rPr>
              <a:t>Cumulative distribution of passenger air services and fuel burnt from Europe</a:t>
            </a:r>
            <a:br>
              <a:rPr lang="en-GB" sz="4000" noProof="0" dirty="0">
                <a:effectLst/>
                <a:ea typeface="SimSun" panose="02010600030101010101" pitchFamily="2" charset="-122"/>
                <a:cs typeface="Arial" panose="020B0604020202020204" pitchFamily="34" charset="0"/>
              </a:rPr>
            </a:br>
            <a:r>
              <a:rPr lang="en-GB" sz="4000" noProof="0" dirty="0">
                <a:effectLst/>
                <a:latin typeface="Times New Roman" panose="02020603050405020304" pitchFamily="18" charset="0"/>
                <a:ea typeface="SimSun" panose="02010600030101010101" pitchFamily="2" charset="-122"/>
              </a:rPr>
              <a:t> </a:t>
            </a:r>
            <a:br>
              <a:rPr lang="en-GB" sz="4000" noProof="0" dirty="0">
                <a:effectLst/>
                <a:latin typeface="Times New Roman" panose="02020603050405020304" pitchFamily="18" charset="0"/>
                <a:ea typeface="SimSun" panose="02010600030101010101" pitchFamily="2" charset="-122"/>
              </a:rPr>
            </a:br>
            <a:endParaRPr lang="en-GB" sz="4000" noProof="0" dirty="0"/>
          </a:p>
        </p:txBody>
      </p:sp>
      <p:pic>
        <p:nvPicPr>
          <p:cNvPr id="4" name="Zástupný obsah 3">
            <a:extLst>
              <a:ext uri="{FF2B5EF4-FFF2-40B4-BE49-F238E27FC236}">
                <a16:creationId xmlns:a16="http://schemas.microsoft.com/office/drawing/2014/main" id="{E9D530C8-BD0A-F78C-3F17-C1E80E10AF7F}"/>
              </a:ext>
            </a:extLst>
          </p:cNvPr>
          <p:cNvPicPr>
            <a:picLocks noGrp="1" noChangeAspect="1"/>
          </p:cNvPicPr>
          <p:nvPr>
            <p:ph idx="1"/>
          </p:nvPr>
        </p:nvPicPr>
        <p:blipFill>
          <a:blip r:embed="rId2"/>
          <a:stretch>
            <a:fillRect/>
          </a:stretch>
        </p:blipFill>
        <p:spPr>
          <a:xfrm>
            <a:off x="1367327" y="1844824"/>
            <a:ext cx="7317092" cy="4680520"/>
          </a:xfrm>
          <a:prstGeom prst="rect">
            <a:avLst/>
          </a:prstGeom>
        </p:spPr>
      </p:pic>
    </p:spTree>
    <p:extLst>
      <p:ext uri="{BB962C8B-B14F-4D97-AF65-F5344CB8AC3E}">
        <p14:creationId xmlns:p14="http://schemas.microsoft.com/office/powerpoint/2010/main" val="3879516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DBB070-3424-DA63-7CEF-894136657D9E}"/>
              </a:ext>
            </a:extLst>
          </p:cNvPr>
          <p:cNvSpPr>
            <a:spLocks noGrp="1"/>
          </p:cNvSpPr>
          <p:nvPr>
            <p:ph type="title"/>
          </p:nvPr>
        </p:nvSpPr>
        <p:spPr/>
        <p:txBody>
          <a:bodyPr>
            <a:noAutofit/>
          </a:bodyPr>
          <a:lstStyle/>
          <a:p>
            <a:r>
              <a:rPr lang="en-GB" sz="4000" noProof="0" dirty="0">
                <a:effectLst/>
                <a:ea typeface="SimSun" panose="02010600030101010101" pitchFamily="2" charset="-122"/>
              </a:rPr>
              <a:t>Fuel burnt by the shortest and longest flights at the country level</a:t>
            </a:r>
            <a:endParaRPr lang="en-GB" sz="4000" noProof="0" dirty="0"/>
          </a:p>
        </p:txBody>
      </p:sp>
      <p:pic>
        <p:nvPicPr>
          <p:cNvPr id="4" name="Image 24">
            <a:extLst>
              <a:ext uri="{FF2B5EF4-FFF2-40B4-BE49-F238E27FC236}">
                <a16:creationId xmlns:a16="http://schemas.microsoft.com/office/drawing/2014/main" id="{5AC77853-BD9B-CD79-A55F-50866D1122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4965" y="1628800"/>
            <a:ext cx="5845456" cy="4402029"/>
          </a:xfrm>
          <a:prstGeom prst="rect">
            <a:avLst/>
          </a:prstGeom>
        </p:spPr>
      </p:pic>
    </p:spTree>
    <p:extLst>
      <p:ext uri="{BB962C8B-B14F-4D97-AF65-F5344CB8AC3E}">
        <p14:creationId xmlns:p14="http://schemas.microsoft.com/office/powerpoint/2010/main" val="2564894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9188F-8076-7DB6-901E-BA644AB5397F}"/>
              </a:ext>
            </a:extLst>
          </p:cNvPr>
          <p:cNvSpPr>
            <a:spLocks noGrp="1"/>
          </p:cNvSpPr>
          <p:nvPr>
            <p:ph type="title"/>
          </p:nvPr>
        </p:nvSpPr>
        <p:spPr>
          <a:xfrm>
            <a:off x="457200" y="274638"/>
            <a:ext cx="8229600" cy="922114"/>
          </a:xfrm>
        </p:spPr>
        <p:txBody>
          <a:bodyPr/>
          <a:lstStyle/>
          <a:p>
            <a:r>
              <a:rPr lang="en-GB" noProof="0" dirty="0"/>
              <a:t>Conclusions</a:t>
            </a:r>
          </a:p>
        </p:txBody>
      </p:sp>
      <p:sp>
        <p:nvSpPr>
          <p:cNvPr id="3" name="Zástupný obsah 2">
            <a:extLst>
              <a:ext uri="{FF2B5EF4-FFF2-40B4-BE49-F238E27FC236}">
                <a16:creationId xmlns:a16="http://schemas.microsoft.com/office/drawing/2014/main" id="{B270CB29-94D3-050E-E0DB-4855A8A16968}"/>
              </a:ext>
            </a:extLst>
          </p:cNvPr>
          <p:cNvSpPr>
            <a:spLocks noGrp="1"/>
          </p:cNvSpPr>
          <p:nvPr>
            <p:ph idx="1"/>
          </p:nvPr>
        </p:nvSpPr>
        <p:spPr>
          <a:xfrm>
            <a:off x="457200" y="1268760"/>
            <a:ext cx="8229600" cy="4857403"/>
          </a:xfrm>
        </p:spPr>
        <p:txBody>
          <a:bodyPr>
            <a:normAutofit lnSpcReduction="10000"/>
          </a:bodyPr>
          <a:lstStyle/>
          <a:p>
            <a:r>
              <a:rPr lang="en-GB" sz="2800" noProof="0" dirty="0">
                <a:effectLst/>
                <a:ea typeface="SimSun" panose="02010600030101010101" pitchFamily="2" charset="-122"/>
              </a:rPr>
              <a:t>Our results lead to a conclusion: in nearly all the 31 European countries under investigation, </a:t>
            </a:r>
            <a:r>
              <a:rPr lang="en-GB" sz="2800" b="1" noProof="0" dirty="0">
                <a:effectLst/>
                <a:ea typeface="SimSun" panose="02010600030101010101" pitchFamily="2" charset="-122"/>
              </a:rPr>
              <a:t>banning</a:t>
            </a:r>
            <a:r>
              <a:rPr lang="en-GB" sz="2800" noProof="0" dirty="0">
                <a:effectLst/>
                <a:ea typeface="SimSun" panose="02010600030101010101" pitchFamily="2" charset="-122"/>
              </a:rPr>
              <a:t> super short-haul flights will </a:t>
            </a:r>
            <a:r>
              <a:rPr lang="en-GB" sz="2800" b="1" noProof="0" dirty="0">
                <a:effectLst/>
                <a:ea typeface="SimSun" panose="02010600030101010101" pitchFamily="2" charset="-122"/>
              </a:rPr>
              <a:t>help</a:t>
            </a:r>
            <a:r>
              <a:rPr lang="en-GB" sz="2800" noProof="0" dirty="0">
                <a:effectLst/>
                <a:ea typeface="SimSun" panose="02010600030101010101" pitchFamily="2" charset="-122"/>
              </a:rPr>
              <a:t> very </a:t>
            </a:r>
            <a:r>
              <a:rPr lang="en-GB" sz="2800" b="1" noProof="0" dirty="0">
                <a:effectLst/>
                <a:ea typeface="SimSun" panose="02010600030101010101" pitchFamily="2" charset="-122"/>
              </a:rPr>
              <a:t>little</a:t>
            </a:r>
            <a:r>
              <a:rPr lang="en-GB" sz="2800" noProof="0" dirty="0">
                <a:effectLst/>
                <a:ea typeface="SimSun" panose="02010600030101010101" pitchFamily="2" charset="-122"/>
              </a:rPr>
              <a:t> in mitigating aviation’s contribution to climate change.</a:t>
            </a:r>
          </a:p>
          <a:p>
            <a:r>
              <a:rPr lang="en-GB" sz="2800" noProof="0" dirty="0">
                <a:effectLst/>
                <a:ea typeface="SimSun" panose="02010600030101010101" pitchFamily="2" charset="-122"/>
              </a:rPr>
              <a:t> While these measures might make a difference in some countries such as </a:t>
            </a:r>
            <a:r>
              <a:rPr lang="en-GB" sz="2800" b="1" noProof="0" dirty="0">
                <a:effectLst/>
                <a:ea typeface="SimSun" panose="02010600030101010101" pitchFamily="2" charset="-122"/>
              </a:rPr>
              <a:t>Norway</a:t>
            </a:r>
            <a:r>
              <a:rPr lang="en-GB" sz="2800" noProof="0" dirty="0">
                <a:effectLst/>
                <a:ea typeface="SimSun" panose="02010600030101010101" pitchFamily="2" charset="-122"/>
              </a:rPr>
              <a:t>, this would likely be to the detriment of </a:t>
            </a:r>
            <a:r>
              <a:rPr lang="en-GB" sz="2800" b="1" noProof="0" dirty="0">
                <a:effectLst/>
                <a:ea typeface="SimSun" panose="02010600030101010101" pitchFamily="2" charset="-122"/>
              </a:rPr>
              <a:t>remote, small communities</a:t>
            </a:r>
            <a:r>
              <a:rPr lang="en-GB" sz="2800" noProof="0" dirty="0">
                <a:effectLst/>
                <a:ea typeface="SimSun" panose="02010600030101010101" pitchFamily="2" charset="-122"/>
              </a:rPr>
              <a:t>, for which limited transport alternatives are available. </a:t>
            </a:r>
          </a:p>
          <a:p>
            <a:r>
              <a:rPr lang="en-GB" sz="2800" noProof="0" dirty="0">
                <a:effectLst/>
                <a:ea typeface="SimSun" panose="02010600030101010101" pitchFamily="2" charset="-122"/>
              </a:rPr>
              <a:t>In other words, if the goal is to reduce the climate footprint of aviation, it is </a:t>
            </a:r>
            <a:r>
              <a:rPr lang="en-GB" sz="2800" b="1" noProof="0" dirty="0">
                <a:effectLst/>
                <a:ea typeface="SimSun" panose="02010600030101010101" pitchFamily="2" charset="-122"/>
              </a:rPr>
              <a:t>longer</a:t>
            </a:r>
            <a:r>
              <a:rPr lang="en-GB" sz="2800" noProof="0" dirty="0">
                <a:effectLst/>
                <a:ea typeface="SimSun" panose="02010600030101010101" pitchFamily="2" charset="-122"/>
              </a:rPr>
              <a:t>, not shorter flights that ought to be the primary target for action. </a:t>
            </a:r>
          </a:p>
          <a:p>
            <a:endParaRPr lang="en-GB" noProof="0" dirty="0"/>
          </a:p>
        </p:txBody>
      </p:sp>
    </p:spTree>
    <p:extLst>
      <p:ext uri="{BB962C8B-B14F-4D97-AF65-F5344CB8AC3E}">
        <p14:creationId xmlns:p14="http://schemas.microsoft.com/office/powerpoint/2010/main" val="923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BEA080-C422-63B8-E172-3EFED7FABDB2}"/>
              </a:ext>
            </a:extLst>
          </p:cNvPr>
          <p:cNvSpPr>
            <a:spLocks noGrp="1"/>
          </p:cNvSpPr>
          <p:nvPr>
            <p:ph type="title"/>
          </p:nvPr>
        </p:nvSpPr>
        <p:spPr>
          <a:xfrm>
            <a:off x="457200" y="274638"/>
            <a:ext cx="8229600" cy="994122"/>
          </a:xfrm>
        </p:spPr>
        <p:txBody>
          <a:bodyPr/>
          <a:lstStyle/>
          <a:p>
            <a:r>
              <a:rPr lang="en-GB" noProof="0" dirty="0"/>
              <a:t>Policy implications</a:t>
            </a:r>
          </a:p>
        </p:txBody>
      </p:sp>
      <p:sp>
        <p:nvSpPr>
          <p:cNvPr id="3" name="Zástupný obsah 2">
            <a:extLst>
              <a:ext uri="{FF2B5EF4-FFF2-40B4-BE49-F238E27FC236}">
                <a16:creationId xmlns:a16="http://schemas.microsoft.com/office/drawing/2014/main" id="{7C02BA78-9679-67A3-DEDD-D3737D724799}"/>
              </a:ext>
            </a:extLst>
          </p:cNvPr>
          <p:cNvSpPr>
            <a:spLocks noGrp="1"/>
          </p:cNvSpPr>
          <p:nvPr>
            <p:ph idx="1"/>
          </p:nvPr>
        </p:nvSpPr>
        <p:spPr>
          <a:xfrm>
            <a:off x="458742" y="1268760"/>
            <a:ext cx="8435280" cy="4525963"/>
          </a:xfrm>
        </p:spPr>
        <p:txBody>
          <a:bodyPr>
            <a:noAutofit/>
          </a:bodyPr>
          <a:lstStyle/>
          <a:p>
            <a:r>
              <a:rPr lang="en-GB" sz="2800" noProof="0" dirty="0">
                <a:effectLst/>
                <a:latin typeface="+mj-lt"/>
                <a:ea typeface="SimSun" panose="02010600030101010101" pitchFamily="2" charset="-122"/>
              </a:rPr>
              <a:t>The current debate also tends to overlook that shifting passengers from super-short haul </a:t>
            </a:r>
            <a:r>
              <a:rPr lang="en-GB" sz="2800" b="1" noProof="0" dirty="0">
                <a:effectLst/>
                <a:latin typeface="+mj-lt"/>
                <a:ea typeface="SimSun" panose="02010600030101010101" pitchFamily="2" charset="-122"/>
              </a:rPr>
              <a:t>flights to trains </a:t>
            </a:r>
            <a:r>
              <a:rPr lang="en-GB" sz="2800" noProof="0" dirty="0">
                <a:effectLst/>
                <a:latin typeface="+mj-lt"/>
                <a:ea typeface="SimSun" panose="02010600030101010101" pitchFamily="2" charset="-122"/>
              </a:rPr>
              <a:t>may also induce unexpected effects in two ways. </a:t>
            </a:r>
          </a:p>
          <a:p>
            <a:r>
              <a:rPr lang="en-GB" sz="2800" b="1" noProof="0" dirty="0">
                <a:effectLst/>
                <a:latin typeface="+mj-lt"/>
                <a:ea typeface="SimSun" panose="02010600030101010101" pitchFamily="2" charset="-122"/>
              </a:rPr>
              <a:t>First</a:t>
            </a:r>
            <a:r>
              <a:rPr lang="en-GB" sz="2800" noProof="0" dirty="0">
                <a:effectLst/>
                <a:latin typeface="+mj-lt"/>
                <a:ea typeface="SimSun" panose="02010600030101010101" pitchFamily="2" charset="-122"/>
              </a:rPr>
              <a:t>, freeing slots at constrained airports (namely, airports in which no more slots are available at relevant hours) by banning shorter flights could mean they would be replaced by longer flights, which would generate more GHG emissions. </a:t>
            </a:r>
          </a:p>
          <a:p>
            <a:r>
              <a:rPr lang="en-GB" sz="2800" b="1" noProof="0" dirty="0">
                <a:effectLst/>
                <a:latin typeface="+mj-lt"/>
                <a:ea typeface="SimSun" panose="02010600030101010101" pitchFamily="2" charset="-122"/>
              </a:rPr>
              <a:t>Second</a:t>
            </a:r>
            <a:r>
              <a:rPr lang="en-GB" sz="2800" noProof="0" dirty="0">
                <a:effectLst/>
                <a:latin typeface="+mj-lt"/>
                <a:ea typeface="SimSun" panose="02010600030101010101" pitchFamily="2" charset="-122"/>
              </a:rPr>
              <a:t>, the lack of super short-haul flights may induce passengers to consider car travel instead of railways, and car travel can result in as much emissions as air travel </a:t>
            </a:r>
            <a:endParaRPr lang="en-GB" sz="2800" noProof="0" dirty="0">
              <a:latin typeface="+mj-lt"/>
            </a:endParaRPr>
          </a:p>
        </p:txBody>
      </p:sp>
    </p:spTree>
    <p:extLst>
      <p:ext uri="{BB962C8B-B14F-4D97-AF65-F5344CB8AC3E}">
        <p14:creationId xmlns:p14="http://schemas.microsoft.com/office/powerpoint/2010/main" val="1937511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2F93CE3-38A0-5CD3-2A27-0AD4F4C1B914}"/>
              </a:ext>
            </a:extLst>
          </p:cNvPr>
          <p:cNvSpPr>
            <a:spLocks noGrp="1"/>
          </p:cNvSpPr>
          <p:nvPr>
            <p:ph type="ctrTitle"/>
          </p:nvPr>
        </p:nvSpPr>
        <p:spPr/>
        <p:txBody>
          <a:bodyPr/>
          <a:lstStyle/>
          <a:p>
            <a:r>
              <a:rPr lang="en-GB" noProof="0" dirty="0"/>
              <a:t>THE ECONOMICS OF FREIGHT</a:t>
            </a:r>
          </a:p>
        </p:txBody>
      </p:sp>
      <p:sp>
        <p:nvSpPr>
          <p:cNvPr id="5" name="Podnadpis 4">
            <a:extLst>
              <a:ext uri="{FF2B5EF4-FFF2-40B4-BE49-F238E27FC236}">
                <a16:creationId xmlns:a16="http://schemas.microsoft.com/office/drawing/2014/main" id="{D0D73154-7BC2-C2DB-135C-ABA62BCFD5F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35263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42A8F-F26E-4901-B6F1-F495426C415F}"/>
              </a:ext>
            </a:extLst>
          </p:cNvPr>
          <p:cNvSpPr>
            <a:spLocks noGrp="1"/>
          </p:cNvSpPr>
          <p:nvPr>
            <p:ph type="title"/>
          </p:nvPr>
        </p:nvSpPr>
        <p:spPr/>
        <p:txBody>
          <a:bodyPr/>
          <a:lstStyle/>
          <a:p>
            <a:r>
              <a:rPr lang="en-GB" noProof="0" dirty="0"/>
              <a:t>Introduction</a:t>
            </a:r>
          </a:p>
        </p:txBody>
      </p:sp>
      <p:sp>
        <p:nvSpPr>
          <p:cNvPr id="3" name="Zástupný obsah 2">
            <a:extLst>
              <a:ext uri="{FF2B5EF4-FFF2-40B4-BE49-F238E27FC236}">
                <a16:creationId xmlns:a16="http://schemas.microsoft.com/office/drawing/2014/main" id="{E6419EFA-AA9B-4359-8415-6A5F347E25CF}"/>
              </a:ext>
            </a:extLst>
          </p:cNvPr>
          <p:cNvSpPr>
            <a:spLocks noGrp="1"/>
          </p:cNvSpPr>
          <p:nvPr>
            <p:ph idx="1"/>
          </p:nvPr>
        </p:nvSpPr>
        <p:spPr/>
        <p:txBody>
          <a:bodyPr/>
          <a:lstStyle/>
          <a:p>
            <a:r>
              <a:rPr lang="en-GB" noProof="0" dirty="0"/>
              <a:t>In comparison with passenger transport, freight is an often overlooked and under researched area.</a:t>
            </a:r>
          </a:p>
          <a:p>
            <a:r>
              <a:rPr lang="en-GB" noProof="0" dirty="0"/>
              <a:t>The freight transport in Europe (and elsewhere) is becoming more international (because of decline of transport costs)</a:t>
            </a:r>
          </a:p>
        </p:txBody>
      </p:sp>
    </p:spTree>
    <p:extLst>
      <p:ext uri="{BB962C8B-B14F-4D97-AF65-F5344CB8AC3E}">
        <p14:creationId xmlns:p14="http://schemas.microsoft.com/office/powerpoint/2010/main" val="330299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CA2943-1074-14F3-D8F7-3137C7676F36}"/>
              </a:ext>
            </a:extLst>
          </p:cNvPr>
          <p:cNvSpPr>
            <a:spLocks noGrp="1"/>
          </p:cNvSpPr>
          <p:nvPr>
            <p:ph type="title"/>
          </p:nvPr>
        </p:nvSpPr>
        <p:spPr>
          <a:xfrm>
            <a:off x="457200" y="274638"/>
            <a:ext cx="8229600" cy="1143000"/>
          </a:xfrm>
        </p:spPr>
        <p:txBody>
          <a:bodyPr/>
          <a:lstStyle/>
          <a:p>
            <a:r>
              <a:rPr lang="en-GB" noProof="0" dirty="0"/>
              <a:t>Trends in the UK freight transport</a:t>
            </a:r>
          </a:p>
        </p:txBody>
      </p:sp>
      <p:pic>
        <p:nvPicPr>
          <p:cNvPr id="5" name="Obrázek 4">
            <a:extLst>
              <a:ext uri="{FF2B5EF4-FFF2-40B4-BE49-F238E27FC236}">
                <a16:creationId xmlns:a16="http://schemas.microsoft.com/office/drawing/2014/main" id="{22101150-E0CA-E869-09DB-91CE120C1B1E}"/>
              </a:ext>
            </a:extLst>
          </p:cNvPr>
          <p:cNvPicPr>
            <a:picLocks noChangeAspect="1"/>
          </p:cNvPicPr>
          <p:nvPr/>
        </p:nvPicPr>
        <p:blipFill>
          <a:blip r:embed="rId2"/>
          <a:stretch>
            <a:fillRect/>
          </a:stretch>
        </p:blipFill>
        <p:spPr>
          <a:xfrm>
            <a:off x="1428970" y="1600200"/>
            <a:ext cx="6286059" cy="4525963"/>
          </a:xfrm>
          <a:prstGeom prst="rect">
            <a:avLst/>
          </a:prstGeom>
          <a:noFill/>
        </p:spPr>
      </p:pic>
    </p:spTree>
    <p:extLst>
      <p:ext uri="{BB962C8B-B14F-4D97-AF65-F5344CB8AC3E}">
        <p14:creationId xmlns:p14="http://schemas.microsoft.com/office/powerpoint/2010/main" val="313423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0CBD82-FBBF-528C-B4EF-11FCC0D7521E}"/>
              </a:ext>
            </a:extLst>
          </p:cNvPr>
          <p:cNvSpPr>
            <a:spLocks noGrp="1"/>
          </p:cNvSpPr>
          <p:nvPr>
            <p:ph type="title"/>
          </p:nvPr>
        </p:nvSpPr>
        <p:spPr/>
        <p:txBody>
          <a:bodyPr/>
          <a:lstStyle/>
          <a:p>
            <a:r>
              <a:rPr lang="en-GB" noProof="0" dirty="0"/>
              <a:t>Transport emissions</a:t>
            </a:r>
          </a:p>
        </p:txBody>
      </p:sp>
      <p:sp>
        <p:nvSpPr>
          <p:cNvPr id="3" name="Zástupný obsah 2">
            <a:extLst>
              <a:ext uri="{FF2B5EF4-FFF2-40B4-BE49-F238E27FC236}">
                <a16:creationId xmlns:a16="http://schemas.microsoft.com/office/drawing/2014/main" id="{94848559-F915-DC46-6EF5-3F4F3F98A551}"/>
              </a:ext>
            </a:extLst>
          </p:cNvPr>
          <p:cNvSpPr>
            <a:spLocks noGrp="1"/>
          </p:cNvSpPr>
          <p:nvPr>
            <p:ph idx="1"/>
          </p:nvPr>
        </p:nvSpPr>
        <p:spPr/>
        <p:txBody>
          <a:bodyPr/>
          <a:lstStyle/>
          <a:p>
            <a:r>
              <a:rPr lang="en-GB" noProof="0" dirty="0"/>
              <a:t>Carbon dioxide</a:t>
            </a:r>
          </a:p>
          <a:p>
            <a:r>
              <a:rPr lang="en-GB" noProof="0" dirty="0"/>
              <a:t>Carbon monoxide</a:t>
            </a:r>
          </a:p>
          <a:p>
            <a:r>
              <a:rPr lang="en-GB" noProof="0" dirty="0"/>
              <a:t>Nitrogen oxide</a:t>
            </a:r>
          </a:p>
          <a:p>
            <a:r>
              <a:rPr lang="en-GB" noProof="0" dirty="0"/>
              <a:t>Particulates</a:t>
            </a:r>
          </a:p>
          <a:p>
            <a:r>
              <a:rPr lang="en-GB" noProof="0" dirty="0"/>
              <a:t>Benzene</a:t>
            </a:r>
          </a:p>
          <a:p>
            <a:r>
              <a:rPr lang="en-GB" noProof="0" dirty="0"/>
              <a:t>Lead</a:t>
            </a:r>
          </a:p>
        </p:txBody>
      </p:sp>
    </p:spTree>
    <p:extLst>
      <p:ext uri="{BB962C8B-B14F-4D97-AF65-F5344CB8AC3E}">
        <p14:creationId xmlns:p14="http://schemas.microsoft.com/office/powerpoint/2010/main" val="1790048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D92B17-4238-2571-0379-F8692E6E70F9}"/>
              </a:ext>
            </a:extLst>
          </p:cNvPr>
          <p:cNvSpPr>
            <a:spLocks noGrp="1"/>
          </p:cNvSpPr>
          <p:nvPr>
            <p:ph type="title"/>
          </p:nvPr>
        </p:nvSpPr>
        <p:spPr/>
        <p:txBody>
          <a:bodyPr/>
          <a:lstStyle/>
          <a:p>
            <a:r>
              <a:rPr lang="en-GB" noProof="0" dirty="0"/>
              <a:t>Road haulage</a:t>
            </a:r>
          </a:p>
        </p:txBody>
      </p:sp>
      <p:sp>
        <p:nvSpPr>
          <p:cNvPr id="3" name="Zástupný obsah 2">
            <a:extLst>
              <a:ext uri="{FF2B5EF4-FFF2-40B4-BE49-F238E27FC236}">
                <a16:creationId xmlns:a16="http://schemas.microsoft.com/office/drawing/2014/main" id="{BBE71BDF-ADA5-9943-BB34-C462A5A61D17}"/>
              </a:ext>
            </a:extLst>
          </p:cNvPr>
          <p:cNvSpPr>
            <a:spLocks noGrp="1"/>
          </p:cNvSpPr>
          <p:nvPr>
            <p:ph idx="1"/>
          </p:nvPr>
        </p:nvSpPr>
        <p:spPr/>
        <p:txBody>
          <a:bodyPr/>
          <a:lstStyle/>
          <a:p>
            <a:r>
              <a:rPr lang="en-GB" noProof="0" dirty="0"/>
              <a:t>Market </a:t>
            </a:r>
            <a:r>
              <a:rPr lang="en-GB" b="1" noProof="0" dirty="0"/>
              <a:t>segments</a:t>
            </a:r>
            <a:r>
              <a:rPr lang="en-GB" noProof="0" dirty="0"/>
              <a:t>: truck load x less than truck load (LTL)</a:t>
            </a:r>
          </a:p>
          <a:p>
            <a:r>
              <a:rPr lang="en-GB" b="1" noProof="0" dirty="0"/>
              <a:t>Truck load </a:t>
            </a:r>
            <a:r>
              <a:rPr lang="en-GB" noProof="0" dirty="0"/>
              <a:t>– many small firms, point to point operations over long distances</a:t>
            </a:r>
          </a:p>
          <a:p>
            <a:r>
              <a:rPr lang="en-GB" b="1" noProof="0" dirty="0"/>
              <a:t>LTL segment </a:t>
            </a:r>
            <a:r>
              <a:rPr lang="en-GB" noProof="0" dirty="0"/>
              <a:t>– much more sophisticated – demanding logistic – parcel services</a:t>
            </a:r>
          </a:p>
          <a:p>
            <a:r>
              <a:rPr lang="en-GB" b="1" noProof="0" dirty="0"/>
              <a:t>Cost structures </a:t>
            </a:r>
            <a:r>
              <a:rPr lang="en-GB" noProof="0" dirty="0"/>
              <a:t>– higher fixed costs in LTL</a:t>
            </a:r>
          </a:p>
          <a:p>
            <a:r>
              <a:rPr lang="en-GB" b="1" noProof="0" dirty="0"/>
              <a:t>Economies of density </a:t>
            </a:r>
            <a:r>
              <a:rPr lang="en-GB" noProof="0" dirty="0"/>
              <a:t>crucial</a:t>
            </a:r>
          </a:p>
          <a:p>
            <a:endParaRPr lang="en-GB" noProof="0" dirty="0"/>
          </a:p>
        </p:txBody>
      </p:sp>
    </p:spTree>
    <p:extLst>
      <p:ext uri="{BB962C8B-B14F-4D97-AF65-F5344CB8AC3E}">
        <p14:creationId xmlns:p14="http://schemas.microsoft.com/office/powerpoint/2010/main" val="74579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12C7E8-B594-566D-54A4-C15AFA8F76FD}"/>
              </a:ext>
            </a:extLst>
          </p:cNvPr>
          <p:cNvSpPr>
            <a:spLocks noGrp="1"/>
          </p:cNvSpPr>
          <p:nvPr>
            <p:ph type="title"/>
          </p:nvPr>
        </p:nvSpPr>
        <p:spPr>
          <a:xfrm>
            <a:off x="457200" y="274638"/>
            <a:ext cx="8229600" cy="850106"/>
          </a:xfrm>
        </p:spPr>
        <p:txBody>
          <a:bodyPr/>
          <a:lstStyle/>
          <a:p>
            <a:r>
              <a:rPr lang="en-GB" noProof="0" dirty="0"/>
              <a:t>Rail freight</a:t>
            </a:r>
          </a:p>
        </p:txBody>
      </p:sp>
      <p:sp>
        <p:nvSpPr>
          <p:cNvPr id="3" name="Zástupný obsah 2">
            <a:extLst>
              <a:ext uri="{FF2B5EF4-FFF2-40B4-BE49-F238E27FC236}">
                <a16:creationId xmlns:a16="http://schemas.microsoft.com/office/drawing/2014/main" id="{6CFE62D3-DE56-1A6E-90C9-5AA267F7B39F}"/>
              </a:ext>
            </a:extLst>
          </p:cNvPr>
          <p:cNvSpPr>
            <a:spLocks noGrp="1"/>
          </p:cNvSpPr>
          <p:nvPr>
            <p:ph idx="1"/>
          </p:nvPr>
        </p:nvSpPr>
        <p:spPr>
          <a:xfrm>
            <a:off x="457200" y="1268760"/>
            <a:ext cx="8229600" cy="5314602"/>
          </a:xfrm>
        </p:spPr>
        <p:txBody>
          <a:bodyPr>
            <a:normAutofit/>
          </a:bodyPr>
          <a:lstStyle/>
          <a:p>
            <a:r>
              <a:rPr lang="en-GB" noProof="0" dirty="0"/>
              <a:t>Determined by </a:t>
            </a:r>
            <a:r>
              <a:rPr lang="en-GB" b="1" noProof="0" dirty="0"/>
              <a:t>history</a:t>
            </a:r>
            <a:r>
              <a:rPr lang="en-GB" noProof="0" dirty="0"/>
              <a:t> (infrastructure, organization)</a:t>
            </a:r>
          </a:p>
          <a:p>
            <a:r>
              <a:rPr lang="en-GB" b="1" noProof="0" dirty="0"/>
              <a:t>Decline</a:t>
            </a:r>
            <a:r>
              <a:rPr lang="en-GB" noProof="0" dirty="0"/>
              <a:t> of modal </a:t>
            </a:r>
            <a:r>
              <a:rPr lang="en-GB" b="1" noProof="0" dirty="0"/>
              <a:t>share</a:t>
            </a:r>
            <a:r>
              <a:rPr lang="en-GB" noProof="0" dirty="0"/>
              <a:t> of rail freight in Europe unlike other parts of the world (especially N. America)</a:t>
            </a:r>
          </a:p>
          <a:p>
            <a:r>
              <a:rPr lang="en-GB" b="1" noProof="0" dirty="0"/>
              <a:t>USA (2006): </a:t>
            </a:r>
            <a:r>
              <a:rPr lang="en-GB" noProof="0" dirty="0"/>
              <a:t>rail freight carried 3% of the value of the freight; 10% of the weight and 31% of tonne-km</a:t>
            </a:r>
          </a:p>
          <a:p>
            <a:r>
              <a:rPr lang="en-GB" noProof="0" dirty="0"/>
              <a:t>Differences in </a:t>
            </a:r>
            <a:r>
              <a:rPr lang="en-GB" b="1" noProof="0" dirty="0"/>
              <a:t>structure and ownership</a:t>
            </a:r>
            <a:r>
              <a:rPr lang="en-GB" noProof="0" dirty="0"/>
              <a:t>: US x EU  </a:t>
            </a:r>
          </a:p>
        </p:txBody>
      </p:sp>
    </p:spTree>
    <p:extLst>
      <p:ext uri="{BB962C8B-B14F-4D97-AF65-F5344CB8AC3E}">
        <p14:creationId xmlns:p14="http://schemas.microsoft.com/office/powerpoint/2010/main" val="362739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276DDC-F038-B186-3E08-599CC13F7D34}"/>
              </a:ext>
            </a:extLst>
          </p:cNvPr>
          <p:cNvSpPr>
            <a:spLocks noGrp="1"/>
          </p:cNvSpPr>
          <p:nvPr>
            <p:ph type="title"/>
          </p:nvPr>
        </p:nvSpPr>
        <p:spPr/>
        <p:txBody>
          <a:bodyPr>
            <a:normAutofit fontScale="90000"/>
          </a:bodyPr>
          <a:lstStyle/>
          <a:p>
            <a:r>
              <a:rPr lang="en-GB" noProof="0" dirty="0"/>
              <a:t>Key economic characteristics of rail freight</a:t>
            </a:r>
          </a:p>
        </p:txBody>
      </p:sp>
      <p:sp>
        <p:nvSpPr>
          <p:cNvPr id="3" name="Zástupný obsah 2">
            <a:extLst>
              <a:ext uri="{FF2B5EF4-FFF2-40B4-BE49-F238E27FC236}">
                <a16:creationId xmlns:a16="http://schemas.microsoft.com/office/drawing/2014/main" id="{D482AFCC-4D4A-A9E7-0C06-1E4BD0B662FB}"/>
              </a:ext>
            </a:extLst>
          </p:cNvPr>
          <p:cNvSpPr>
            <a:spLocks noGrp="1"/>
          </p:cNvSpPr>
          <p:nvPr>
            <p:ph idx="1"/>
          </p:nvPr>
        </p:nvSpPr>
        <p:spPr>
          <a:xfrm>
            <a:off x="457200" y="1600200"/>
            <a:ext cx="8229600" cy="4925144"/>
          </a:xfrm>
        </p:spPr>
        <p:txBody>
          <a:bodyPr/>
          <a:lstStyle/>
          <a:p>
            <a:r>
              <a:rPr lang="en-GB" b="1" noProof="0" dirty="0"/>
              <a:t>Barriers to entry </a:t>
            </a:r>
            <a:r>
              <a:rPr lang="en-GB" noProof="0" dirty="0"/>
              <a:t>(legal obstacles, high start-up costs, firm size, infrastructure bottlenecks)</a:t>
            </a:r>
          </a:p>
          <a:p>
            <a:r>
              <a:rPr lang="en-GB" b="1" noProof="0" dirty="0"/>
              <a:t>Costs structures </a:t>
            </a:r>
            <a:r>
              <a:rPr lang="en-GB" noProof="0" dirty="0"/>
              <a:t>(high fixed costs, economies of density)</a:t>
            </a:r>
          </a:p>
          <a:p>
            <a:r>
              <a:rPr lang="en-GB" b="1" noProof="0" dirty="0"/>
              <a:t>Economies of scale </a:t>
            </a:r>
            <a:r>
              <a:rPr lang="en-GB" noProof="0" dirty="0"/>
              <a:t>and scope</a:t>
            </a:r>
          </a:p>
          <a:p>
            <a:r>
              <a:rPr lang="en-GB" b="1" noProof="0" dirty="0"/>
              <a:t>High break even point</a:t>
            </a:r>
          </a:p>
        </p:txBody>
      </p:sp>
    </p:spTree>
    <p:extLst>
      <p:ext uri="{BB962C8B-B14F-4D97-AF65-F5344CB8AC3E}">
        <p14:creationId xmlns:p14="http://schemas.microsoft.com/office/powerpoint/2010/main" val="2819001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B377F-BCE8-CC69-C54C-1D55C36175D3}"/>
              </a:ext>
            </a:extLst>
          </p:cNvPr>
          <p:cNvSpPr>
            <a:spLocks noGrp="1"/>
          </p:cNvSpPr>
          <p:nvPr>
            <p:ph type="title"/>
          </p:nvPr>
        </p:nvSpPr>
        <p:spPr/>
        <p:txBody>
          <a:bodyPr/>
          <a:lstStyle/>
          <a:p>
            <a:r>
              <a:rPr lang="en-GB" noProof="0" dirty="0"/>
              <a:t>Advantages of rail freight</a:t>
            </a:r>
          </a:p>
        </p:txBody>
      </p:sp>
      <p:sp>
        <p:nvSpPr>
          <p:cNvPr id="3" name="Zástupný obsah 2">
            <a:extLst>
              <a:ext uri="{FF2B5EF4-FFF2-40B4-BE49-F238E27FC236}">
                <a16:creationId xmlns:a16="http://schemas.microsoft.com/office/drawing/2014/main" id="{63C265A2-E8A1-FEB1-5E79-408F656FCC2E}"/>
              </a:ext>
            </a:extLst>
          </p:cNvPr>
          <p:cNvSpPr>
            <a:spLocks noGrp="1"/>
          </p:cNvSpPr>
          <p:nvPr>
            <p:ph idx="1"/>
          </p:nvPr>
        </p:nvSpPr>
        <p:spPr/>
        <p:txBody>
          <a:bodyPr/>
          <a:lstStyle/>
          <a:p>
            <a:r>
              <a:rPr lang="en-GB" noProof="0" dirty="0"/>
              <a:t>Friendly </a:t>
            </a:r>
            <a:r>
              <a:rPr lang="en-GB" b="1" noProof="0" dirty="0"/>
              <a:t>environmental</a:t>
            </a:r>
            <a:r>
              <a:rPr lang="en-GB" noProof="0" dirty="0"/>
              <a:t> impact</a:t>
            </a:r>
          </a:p>
          <a:p>
            <a:r>
              <a:rPr lang="en-GB" noProof="0" dirty="0"/>
              <a:t>High </a:t>
            </a:r>
            <a:r>
              <a:rPr lang="en-GB" b="1" noProof="0" dirty="0"/>
              <a:t>capacity</a:t>
            </a:r>
            <a:r>
              <a:rPr lang="en-GB" noProof="0" dirty="0"/>
              <a:t> – the potential to move large volumes of freight quickly and efficiently</a:t>
            </a:r>
          </a:p>
          <a:p>
            <a:r>
              <a:rPr lang="en-GB" b="1" noProof="0" dirty="0"/>
              <a:t>Power</a:t>
            </a:r>
            <a:r>
              <a:rPr lang="en-GB" noProof="0" dirty="0"/>
              <a:t> costs – rail transport per tonne handled has a very low power costs</a:t>
            </a:r>
          </a:p>
          <a:p>
            <a:r>
              <a:rPr lang="en-GB" b="1" noProof="0" dirty="0"/>
              <a:t>Distance</a:t>
            </a:r>
            <a:r>
              <a:rPr lang="en-GB" noProof="0" dirty="0"/>
              <a:t> – rail has a major cost advantage in medium and long distances over road transport</a:t>
            </a:r>
          </a:p>
          <a:p>
            <a:endParaRPr lang="en-GB" noProof="0" dirty="0"/>
          </a:p>
        </p:txBody>
      </p:sp>
    </p:spTree>
    <p:extLst>
      <p:ext uri="{BB962C8B-B14F-4D97-AF65-F5344CB8AC3E}">
        <p14:creationId xmlns:p14="http://schemas.microsoft.com/office/powerpoint/2010/main" val="848003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1CE42-828C-D9D2-F805-E427C46DA03F}"/>
              </a:ext>
            </a:extLst>
          </p:cNvPr>
          <p:cNvSpPr>
            <a:spLocks noGrp="1"/>
          </p:cNvSpPr>
          <p:nvPr>
            <p:ph type="title"/>
          </p:nvPr>
        </p:nvSpPr>
        <p:spPr>
          <a:xfrm>
            <a:off x="457200" y="274638"/>
            <a:ext cx="8229600" cy="1143000"/>
          </a:xfrm>
        </p:spPr>
        <p:txBody>
          <a:bodyPr anchor="ctr">
            <a:normAutofit/>
          </a:bodyPr>
          <a:lstStyle/>
          <a:p>
            <a:pPr>
              <a:lnSpc>
                <a:spcPct val="90000"/>
              </a:lnSpc>
            </a:pPr>
            <a:r>
              <a:rPr lang="en-GB" sz="3700" noProof="0" dirty="0"/>
              <a:t>Rail x Road: Average costs per unit moved</a:t>
            </a:r>
          </a:p>
        </p:txBody>
      </p:sp>
      <p:pic>
        <p:nvPicPr>
          <p:cNvPr id="5" name="Obrázek 4">
            <a:extLst>
              <a:ext uri="{FF2B5EF4-FFF2-40B4-BE49-F238E27FC236}">
                <a16:creationId xmlns:a16="http://schemas.microsoft.com/office/drawing/2014/main" id="{5043E2F5-0163-59AA-C77B-8A7DBE52E8AF}"/>
              </a:ext>
            </a:extLst>
          </p:cNvPr>
          <p:cNvPicPr>
            <a:picLocks noChangeAspect="1"/>
          </p:cNvPicPr>
          <p:nvPr/>
        </p:nvPicPr>
        <p:blipFill>
          <a:blip r:embed="rId2"/>
          <a:stretch>
            <a:fillRect/>
          </a:stretch>
        </p:blipFill>
        <p:spPr>
          <a:xfrm>
            <a:off x="1461372" y="1600200"/>
            <a:ext cx="6221255" cy="4525963"/>
          </a:xfrm>
          <a:prstGeom prst="rect">
            <a:avLst/>
          </a:prstGeom>
          <a:noFill/>
        </p:spPr>
      </p:pic>
    </p:spTree>
    <p:extLst>
      <p:ext uri="{BB962C8B-B14F-4D97-AF65-F5344CB8AC3E}">
        <p14:creationId xmlns:p14="http://schemas.microsoft.com/office/powerpoint/2010/main" val="2957068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09372-FDF9-15B6-B837-8D8AEFE2CAAF}"/>
              </a:ext>
            </a:extLst>
          </p:cNvPr>
          <p:cNvSpPr>
            <a:spLocks noGrp="1"/>
          </p:cNvSpPr>
          <p:nvPr>
            <p:ph type="title"/>
          </p:nvPr>
        </p:nvSpPr>
        <p:spPr/>
        <p:txBody>
          <a:bodyPr/>
          <a:lstStyle/>
          <a:p>
            <a:r>
              <a:rPr lang="en-GB" noProof="0" dirty="0"/>
              <a:t>Disadvantages (rail freight)</a:t>
            </a:r>
          </a:p>
        </p:txBody>
      </p:sp>
      <p:sp>
        <p:nvSpPr>
          <p:cNvPr id="3" name="Zástupný obsah 2">
            <a:extLst>
              <a:ext uri="{FF2B5EF4-FFF2-40B4-BE49-F238E27FC236}">
                <a16:creationId xmlns:a16="http://schemas.microsoft.com/office/drawing/2014/main" id="{057E1208-48B5-7760-E2BE-88AA8A411477}"/>
              </a:ext>
            </a:extLst>
          </p:cNvPr>
          <p:cNvSpPr>
            <a:spLocks noGrp="1"/>
          </p:cNvSpPr>
          <p:nvPr>
            <p:ph idx="1"/>
          </p:nvPr>
        </p:nvSpPr>
        <p:spPr/>
        <p:txBody>
          <a:bodyPr/>
          <a:lstStyle/>
          <a:p>
            <a:r>
              <a:rPr lang="en-GB" b="1" noProof="0" dirty="0"/>
              <a:t>Accessibility</a:t>
            </a:r>
            <a:r>
              <a:rPr lang="en-GB" noProof="0" dirty="0"/>
              <a:t>: rail has only limited number of point of access; last mile problem</a:t>
            </a:r>
          </a:p>
          <a:p>
            <a:r>
              <a:rPr lang="en-GB" b="1" noProof="0" dirty="0"/>
              <a:t>Shipment size </a:t>
            </a:r>
            <a:r>
              <a:rPr lang="en-GB" noProof="0" dirty="0"/>
              <a:t>– to capture benefits, it is necessary to have a minimum shipment size; however the economy is moving towards weightless economy</a:t>
            </a:r>
          </a:p>
          <a:p>
            <a:r>
              <a:rPr lang="en-GB" b="1" noProof="0" dirty="0"/>
              <a:t>Frequency </a:t>
            </a:r>
            <a:r>
              <a:rPr lang="en-GB" noProof="0" dirty="0"/>
              <a:t>– rail is less frequent</a:t>
            </a:r>
          </a:p>
          <a:p>
            <a:r>
              <a:rPr lang="en-GB" b="1" noProof="0" dirty="0"/>
              <a:t>Security</a:t>
            </a:r>
            <a:r>
              <a:rPr lang="en-GB" noProof="0" dirty="0"/>
              <a:t> – may be a challenge</a:t>
            </a:r>
          </a:p>
          <a:p>
            <a:endParaRPr lang="en-GB" noProof="0" dirty="0"/>
          </a:p>
        </p:txBody>
      </p:sp>
    </p:spTree>
    <p:extLst>
      <p:ext uri="{BB962C8B-B14F-4D97-AF65-F5344CB8AC3E}">
        <p14:creationId xmlns:p14="http://schemas.microsoft.com/office/powerpoint/2010/main" val="339080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1BE5B7-701C-EA6C-D545-3A9295A4A733}"/>
              </a:ext>
            </a:extLst>
          </p:cNvPr>
          <p:cNvSpPr>
            <a:spLocks noGrp="1"/>
          </p:cNvSpPr>
          <p:nvPr>
            <p:ph type="title"/>
          </p:nvPr>
        </p:nvSpPr>
        <p:spPr/>
        <p:txBody>
          <a:bodyPr/>
          <a:lstStyle/>
          <a:p>
            <a:r>
              <a:rPr lang="en-GB" noProof="0" dirty="0"/>
              <a:t>Challenges</a:t>
            </a:r>
          </a:p>
        </p:txBody>
      </p:sp>
      <p:sp>
        <p:nvSpPr>
          <p:cNvPr id="3" name="Zástupný obsah 2">
            <a:extLst>
              <a:ext uri="{FF2B5EF4-FFF2-40B4-BE49-F238E27FC236}">
                <a16:creationId xmlns:a16="http://schemas.microsoft.com/office/drawing/2014/main" id="{34442740-9B64-ED3A-AD7D-0934FC96867A}"/>
              </a:ext>
            </a:extLst>
          </p:cNvPr>
          <p:cNvSpPr>
            <a:spLocks noGrp="1"/>
          </p:cNvSpPr>
          <p:nvPr>
            <p:ph idx="1"/>
          </p:nvPr>
        </p:nvSpPr>
        <p:spPr>
          <a:xfrm>
            <a:off x="457200" y="1600200"/>
            <a:ext cx="8229600" cy="5069160"/>
          </a:xfrm>
        </p:spPr>
        <p:txBody>
          <a:bodyPr>
            <a:normAutofit fontScale="92500" lnSpcReduction="20000"/>
          </a:bodyPr>
          <a:lstStyle/>
          <a:p>
            <a:r>
              <a:rPr lang="en-GB" noProof="0" dirty="0"/>
              <a:t>Industry has been facing falling or stagnating </a:t>
            </a:r>
            <a:r>
              <a:rPr lang="en-GB" b="1" noProof="0" dirty="0"/>
              <a:t>freight tonnage</a:t>
            </a:r>
          </a:p>
          <a:p>
            <a:r>
              <a:rPr lang="en-GB" b="1" noProof="0" dirty="0"/>
              <a:t>National focus </a:t>
            </a:r>
            <a:r>
              <a:rPr lang="en-GB" noProof="0" dirty="0"/>
              <a:t>of railways </a:t>
            </a:r>
          </a:p>
          <a:p>
            <a:r>
              <a:rPr lang="en-GB" b="1" noProof="0" dirty="0"/>
              <a:t>Lack of harmonization </a:t>
            </a:r>
            <a:r>
              <a:rPr lang="en-GB" noProof="0" dirty="0"/>
              <a:t>standards – complex patchwork of conflicting standards and requirements</a:t>
            </a:r>
          </a:p>
          <a:p>
            <a:r>
              <a:rPr lang="en-GB" b="1" noProof="0" dirty="0"/>
              <a:t>Bottlenecks</a:t>
            </a:r>
            <a:r>
              <a:rPr lang="en-GB" noProof="0" dirty="0"/>
              <a:t> around major cities (e.g. Milano, Vienna, Munich, Rotterdam)</a:t>
            </a:r>
          </a:p>
          <a:p>
            <a:r>
              <a:rPr lang="en-GB" b="1" noProof="0" dirty="0"/>
              <a:t>Structural </a:t>
            </a:r>
            <a:r>
              <a:rPr lang="en-GB" noProof="0" dirty="0"/>
              <a:t>economic </a:t>
            </a:r>
            <a:r>
              <a:rPr lang="en-GB" b="1" noProof="0" dirty="0"/>
              <a:t>change</a:t>
            </a:r>
            <a:r>
              <a:rPr lang="en-GB" noProof="0" dirty="0"/>
              <a:t> (move from heavy industry towards services)</a:t>
            </a:r>
          </a:p>
          <a:p>
            <a:r>
              <a:rPr lang="en-GB" b="1" noProof="0" dirty="0"/>
              <a:t>Passenger oriented </a:t>
            </a:r>
            <a:r>
              <a:rPr lang="en-GB" noProof="0" dirty="0"/>
              <a:t>rail networks (in Europe)</a:t>
            </a:r>
          </a:p>
          <a:p>
            <a:endParaRPr lang="en-GB" noProof="0" dirty="0"/>
          </a:p>
        </p:txBody>
      </p:sp>
    </p:spTree>
    <p:extLst>
      <p:ext uri="{BB962C8B-B14F-4D97-AF65-F5344CB8AC3E}">
        <p14:creationId xmlns:p14="http://schemas.microsoft.com/office/powerpoint/2010/main" val="1962505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A0F412-CE30-8149-C3E6-1EF5C672F992}"/>
              </a:ext>
            </a:extLst>
          </p:cNvPr>
          <p:cNvSpPr>
            <a:spLocks noGrp="1"/>
          </p:cNvSpPr>
          <p:nvPr>
            <p:ph type="title"/>
          </p:nvPr>
        </p:nvSpPr>
        <p:spPr/>
        <p:txBody>
          <a:bodyPr/>
          <a:lstStyle/>
          <a:p>
            <a:r>
              <a:rPr lang="en-GB" noProof="0" dirty="0"/>
              <a:t>Rail - summary</a:t>
            </a:r>
          </a:p>
        </p:txBody>
      </p:sp>
      <p:sp>
        <p:nvSpPr>
          <p:cNvPr id="3" name="Zástupný obsah 2">
            <a:extLst>
              <a:ext uri="{FF2B5EF4-FFF2-40B4-BE49-F238E27FC236}">
                <a16:creationId xmlns:a16="http://schemas.microsoft.com/office/drawing/2014/main" id="{2A148C5A-D1F3-7290-298F-72FED7DDEE67}"/>
              </a:ext>
            </a:extLst>
          </p:cNvPr>
          <p:cNvSpPr>
            <a:spLocks noGrp="1"/>
          </p:cNvSpPr>
          <p:nvPr>
            <p:ph idx="1"/>
          </p:nvPr>
        </p:nvSpPr>
        <p:spPr/>
        <p:txBody>
          <a:bodyPr>
            <a:normAutofit fontScale="92500" lnSpcReduction="20000"/>
          </a:bodyPr>
          <a:lstStyle/>
          <a:p>
            <a:r>
              <a:rPr lang="en-GB" noProof="0" dirty="0"/>
              <a:t>Rail freight has the </a:t>
            </a:r>
            <a:r>
              <a:rPr lang="en-GB" b="1" noProof="0" dirty="0"/>
              <a:t>potential</a:t>
            </a:r>
            <a:r>
              <a:rPr lang="en-GB" noProof="0" dirty="0"/>
              <a:t> to reduce road congestion and its impact upon the environment by switching large volumes of freight to railways</a:t>
            </a:r>
          </a:p>
          <a:p>
            <a:r>
              <a:rPr lang="en-GB" noProof="0" dirty="0"/>
              <a:t>It is </a:t>
            </a:r>
            <a:r>
              <a:rPr lang="en-GB" b="1" noProof="0" dirty="0"/>
              <a:t>easier said than done</a:t>
            </a:r>
          </a:p>
          <a:p>
            <a:r>
              <a:rPr lang="en-GB" noProof="0" dirty="0"/>
              <a:t>Rail freight in Europe is </a:t>
            </a:r>
            <a:r>
              <a:rPr lang="en-GB" b="1" noProof="0" dirty="0"/>
              <a:t>declining</a:t>
            </a:r>
            <a:r>
              <a:rPr lang="en-GB" noProof="0" dirty="0"/>
              <a:t> and even reforms (UK, EU) have not been able to reverse the declining trend</a:t>
            </a:r>
          </a:p>
          <a:p>
            <a:r>
              <a:rPr lang="en-GB" noProof="0" dirty="0"/>
              <a:t>Potential measures: </a:t>
            </a:r>
            <a:r>
              <a:rPr lang="en-GB" b="1" noProof="0" dirty="0"/>
              <a:t>increasing capacity</a:t>
            </a:r>
          </a:p>
          <a:p>
            <a:r>
              <a:rPr lang="en-GB" b="1" noProof="0" dirty="0"/>
              <a:t>Summary</a:t>
            </a:r>
            <a:r>
              <a:rPr lang="en-GB" noProof="0" dirty="0"/>
              <a:t>: however, the total market opportunities seem limited</a:t>
            </a:r>
          </a:p>
        </p:txBody>
      </p:sp>
    </p:spTree>
    <p:extLst>
      <p:ext uri="{BB962C8B-B14F-4D97-AF65-F5344CB8AC3E}">
        <p14:creationId xmlns:p14="http://schemas.microsoft.com/office/powerpoint/2010/main" val="872326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5CE20-FB8B-4643-A632-2D5547473A24}"/>
              </a:ext>
            </a:extLst>
          </p:cNvPr>
          <p:cNvSpPr>
            <a:spLocks noGrp="1"/>
          </p:cNvSpPr>
          <p:nvPr>
            <p:ph type="title"/>
          </p:nvPr>
        </p:nvSpPr>
        <p:spPr/>
        <p:txBody>
          <a:bodyPr/>
          <a:lstStyle/>
          <a:p>
            <a:r>
              <a:rPr lang="en-GB" noProof="0" dirty="0"/>
              <a:t>Air and maritime freight</a:t>
            </a:r>
          </a:p>
        </p:txBody>
      </p:sp>
      <p:sp>
        <p:nvSpPr>
          <p:cNvPr id="3" name="Zástupný obsah 2">
            <a:extLst>
              <a:ext uri="{FF2B5EF4-FFF2-40B4-BE49-F238E27FC236}">
                <a16:creationId xmlns:a16="http://schemas.microsoft.com/office/drawing/2014/main" id="{F1BE6A97-67DC-470B-91A9-CCF24EFCD288}"/>
              </a:ext>
            </a:extLst>
          </p:cNvPr>
          <p:cNvSpPr>
            <a:spLocks noGrp="1"/>
          </p:cNvSpPr>
          <p:nvPr>
            <p:ph idx="1"/>
          </p:nvPr>
        </p:nvSpPr>
        <p:spPr/>
        <p:txBody>
          <a:bodyPr>
            <a:normAutofit lnSpcReduction="10000"/>
          </a:bodyPr>
          <a:lstStyle/>
          <a:p>
            <a:r>
              <a:rPr lang="en-GB" b="1" noProof="0" dirty="0"/>
              <a:t>Air freight </a:t>
            </a:r>
            <a:r>
              <a:rPr lang="en-GB" noProof="0" dirty="0"/>
              <a:t>→ fastest growing mode of freight transport recently → strongly tied with the globalization of the world economy → most air freight goes by passenger aircraft  (goods in joint supply) → increasing environmental concerns may limit future growth</a:t>
            </a:r>
          </a:p>
          <a:p>
            <a:r>
              <a:rPr lang="en-GB" b="1" noProof="0" dirty="0"/>
              <a:t>Maritime shipping </a:t>
            </a:r>
            <a:r>
              <a:rPr lang="en-GB" noProof="0" dirty="0"/>
              <a:t>→ main mode of transport for long distance international freight → economies of scale are important</a:t>
            </a:r>
          </a:p>
        </p:txBody>
      </p:sp>
    </p:spTree>
    <p:extLst>
      <p:ext uri="{BB962C8B-B14F-4D97-AF65-F5344CB8AC3E}">
        <p14:creationId xmlns:p14="http://schemas.microsoft.com/office/powerpoint/2010/main" val="97924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DE4817-8554-52D1-3576-CF6A77FCE179}"/>
              </a:ext>
            </a:extLst>
          </p:cNvPr>
          <p:cNvSpPr>
            <a:spLocks noGrp="1"/>
          </p:cNvSpPr>
          <p:nvPr>
            <p:ph type="title"/>
          </p:nvPr>
        </p:nvSpPr>
        <p:spPr/>
        <p:txBody>
          <a:bodyPr/>
          <a:lstStyle/>
          <a:p>
            <a:r>
              <a:rPr lang="en-GB" noProof="0" dirty="0"/>
              <a:t>Aviation and environment</a:t>
            </a:r>
          </a:p>
        </p:txBody>
      </p:sp>
      <p:sp>
        <p:nvSpPr>
          <p:cNvPr id="3" name="Zástupný obsah 2">
            <a:extLst>
              <a:ext uri="{FF2B5EF4-FFF2-40B4-BE49-F238E27FC236}">
                <a16:creationId xmlns:a16="http://schemas.microsoft.com/office/drawing/2014/main" id="{64D325D3-15BB-4A9D-6EC4-3CB5E72F0A7F}"/>
              </a:ext>
            </a:extLst>
          </p:cNvPr>
          <p:cNvSpPr>
            <a:spLocks noGrp="1"/>
          </p:cNvSpPr>
          <p:nvPr>
            <p:ph idx="1"/>
          </p:nvPr>
        </p:nvSpPr>
        <p:spPr/>
        <p:txBody>
          <a:bodyPr>
            <a:normAutofit fontScale="92500" lnSpcReduction="20000"/>
          </a:bodyPr>
          <a:lstStyle/>
          <a:p>
            <a:r>
              <a:rPr lang="en-GB" noProof="0" dirty="0">
                <a:latin typeface="+mj-lt"/>
              </a:rPr>
              <a:t>The air traffic has been increasing steadily → there are undoubted </a:t>
            </a:r>
            <a:r>
              <a:rPr lang="en-GB" b="1" noProof="0" dirty="0">
                <a:latin typeface="+mj-lt"/>
              </a:rPr>
              <a:t>economic benefits</a:t>
            </a:r>
            <a:r>
              <a:rPr lang="en-GB" noProof="0" dirty="0">
                <a:latin typeface="+mj-lt"/>
              </a:rPr>
              <a:t>, but there are also significant </a:t>
            </a:r>
            <a:r>
              <a:rPr lang="en-GB" b="1" noProof="0" dirty="0">
                <a:latin typeface="+mj-lt"/>
              </a:rPr>
              <a:t>environmental costs </a:t>
            </a:r>
            <a:r>
              <a:rPr lang="en-GB" noProof="0" dirty="0">
                <a:latin typeface="+mj-lt"/>
              </a:rPr>
              <a:t>(emissions, noise)</a:t>
            </a:r>
          </a:p>
          <a:p>
            <a:r>
              <a:rPr lang="en-GB" noProof="0" dirty="0">
                <a:latin typeface="+mj-lt"/>
              </a:rPr>
              <a:t>The </a:t>
            </a:r>
            <a:r>
              <a:rPr lang="en-GB" b="1" noProof="0" dirty="0">
                <a:latin typeface="+mj-lt"/>
              </a:rPr>
              <a:t>growing income </a:t>
            </a:r>
            <a:r>
              <a:rPr lang="en-GB" noProof="0" dirty="0">
                <a:latin typeface="+mj-lt"/>
              </a:rPr>
              <a:t>is encouraging more flying</a:t>
            </a:r>
          </a:p>
          <a:p>
            <a:r>
              <a:rPr lang="en-GB" noProof="0" dirty="0">
                <a:latin typeface="+mj-lt"/>
              </a:rPr>
              <a:t>Flight shame or </a:t>
            </a:r>
            <a:r>
              <a:rPr lang="en-GB" b="1" i="1" noProof="0" dirty="0" err="1">
                <a:latin typeface="+mj-lt"/>
              </a:rPr>
              <a:t>flygskam</a:t>
            </a:r>
            <a:r>
              <a:rPr lang="en-GB" noProof="0" dirty="0">
                <a:latin typeface="+mj-lt"/>
              </a:rPr>
              <a:t> is an anti-flying social movement, with the aim of reducing the environmental impact of aviation. Flight shame refers to an individual's uneasiness over engaging in consumption that is energy-intense and climatically problematic</a:t>
            </a:r>
          </a:p>
        </p:txBody>
      </p:sp>
    </p:spTree>
    <p:extLst>
      <p:ext uri="{BB962C8B-B14F-4D97-AF65-F5344CB8AC3E}">
        <p14:creationId xmlns:p14="http://schemas.microsoft.com/office/powerpoint/2010/main" val="154152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22A701F-7455-4AFC-B4E0-D1183ED159E5}"/>
              </a:ext>
            </a:extLst>
          </p:cNvPr>
          <p:cNvPicPr>
            <a:picLocks noChangeAspect="1"/>
          </p:cNvPicPr>
          <p:nvPr/>
        </p:nvPicPr>
        <p:blipFill>
          <a:blip r:embed="rId2"/>
          <a:stretch>
            <a:fillRect/>
          </a:stretch>
        </p:blipFill>
        <p:spPr>
          <a:xfrm>
            <a:off x="977628" y="68263"/>
            <a:ext cx="7188744" cy="6721475"/>
          </a:xfrm>
          <a:prstGeom prst="rect">
            <a:avLst/>
          </a:prstGeom>
          <a:noFill/>
        </p:spPr>
      </p:pic>
    </p:spTree>
    <p:extLst>
      <p:ext uri="{BB962C8B-B14F-4D97-AF65-F5344CB8AC3E}">
        <p14:creationId xmlns:p14="http://schemas.microsoft.com/office/powerpoint/2010/main" val="174908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545BB1-27AD-4BE0-88EE-333DDB37619E}"/>
              </a:ext>
            </a:extLst>
          </p:cNvPr>
          <p:cNvSpPr>
            <a:spLocks noGrp="1"/>
          </p:cNvSpPr>
          <p:nvPr>
            <p:ph type="title"/>
          </p:nvPr>
        </p:nvSpPr>
        <p:spPr/>
        <p:txBody>
          <a:bodyPr>
            <a:normAutofit fontScale="90000"/>
          </a:bodyPr>
          <a:lstStyle/>
          <a:p>
            <a:r>
              <a:rPr lang="en-GB" noProof="0" dirty="0"/>
              <a:t>Freight transport and the environment</a:t>
            </a:r>
          </a:p>
        </p:txBody>
      </p:sp>
      <p:sp>
        <p:nvSpPr>
          <p:cNvPr id="3" name="Zástupný obsah 2">
            <a:extLst>
              <a:ext uri="{FF2B5EF4-FFF2-40B4-BE49-F238E27FC236}">
                <a16:creationId xmlns:a16="http://schemas.microsoft.com/office/drawing/2014/main" id="{705F0971-ECC2-4248-8DE1-4CB6883FF4A5}"/>
              </a:ext>
            </a:extLst>
          </p:cNvPr>
          <p:cNvSpPr>
            <a:spLocks noGrp="1"/>
          </p:cNvSpPr>
          <p:nvPr>
            <p:ph idx="1"/>
          </p:nvPr>
        </p:nvSpPr>
        <p:spPr/>
        <p:txBody>
          <a:bodyPr>
            <a:normAutofit lnSpcReduction="10000"/>
          </a:bodyPr>
          <a:lstStyle/>
          <a:p>
            <a:r>
              <a:rPr lang="en-GB" noProof="0" dirty="0"/>
              <a:t>Close relation between </a:t>
            </a:r>
            <a:r>
              <a:rPr lang="en-GB" b="1" noProof="0" dirty="0"/>
              <a:t>freight</a:t>
            </a:r>
            <a:r>
              <a:rPr lang="en-GB" noProof="0" dirty="0"/>
              <a:t> transport activity and </a:t>
            </a:r>
            <a:r>
              <a:rPr lang="en-GB" b="1" noProof="0" dirty="0"/>
              <a:t>GDP</a:t>
            </a:r>
            <a:r>
              <a:rPr lang="en-GB" noProof="0" dirty="0"/>
              <a:t> → in the EU intensified by the reduction in trade restrictions</a:t>
            </a:r>
          </a:p>
          <a:p>
            <a:r>
              <a:rPr lang="en-GB" noProof="0" dirty="0"/>
              <a:t>What is the impact on the </a:t>
            </a:r>
            <a:r>
              <a:rPr lang="en-GB" b="1" noProof="0" dirty="0"/>
              <a:t>environment</a:t>
            </a:r>
            <a:r>
              <a:rPr lang="en-GB" noProof="0" dirty="0"/>
              <a:t>?</a:t>
            </a:r>
          </a:p>
          <a:p>
            <a:r>
              <a:rPr lang="en-GB" noProof="0" dirty="0"/>
              <a:t>Geographical areas with valuable environment and significant growth in freight traffic (</a:t>
            </a:r>
            <a:r>
              <a:rPr lang="en-GB" b="1" noProof="0" dirty="0"/>
              <a:t>Alps</a:t>
            </a:r>
            <a:r>
              <a:rPr lang="en-GB" noProof="0" dirty="0"/>
              <a:t>) → </a:t>
            </a:r>
            <a:r>
              <a:rPr lang="en-GB" b="1" noProof="0" dirty="0"/>
              <a:t>Switzerland</a:t>
            </a:r>
            <a:r>
              <a:rPr lang="en-GB" noProof="0" dirty="0"/>
              <a:t> (truck 28 tonne weight limit) → </a:t>
            </a:r>
            <a:r>
              <a:rPr lang="en-GB" b="1" noProof="0" dirty="0"/>
              <a:t>Austria</a:t>
            </a:r>
            <a:r>
              <a:rPr lang="en-GB" noProof="0" dirty="0"/>
              <a:t> (ban on night and weekend road haulage movements)</a:t>
            </a:r>
          </a:p>
        </p:txBody>
      </p:sp>
    </p:spTree>
    <p:extLst>
      <p:ext uri="{BB962C8B-B14F-4D97-AF65-F5344CB8AC3E}">
        <p14:creationId xmlns:p14="http://schemas.microsoft.com/office/powerpoint/2010/main" val="360618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5F32483-1334-45D1-9957-E7ECAE1D9F67}"/>
              </a:ext>
            </a:extLst>
          </p:cNvPr>
          <p:cNvPicPr>
            <a:picLocks noChangeAspect="1"/>
          </p:cNvPicPr>
          <p:nvPr/>
        </p:nvPicPr>
        <p:blipFill>
          <a:blip r:embed="rId2"/>
          <a:stretch>
            <a:fillRect/>
          </a:stretch>
        </p:blipFill>
        <p:spPr>
          <a:xfrm>
            <a:off x="90488" y="1345098"/>
            <a:ext cx="8963025" cy="4167805"/>
          </a:xfrm>
          <a:prstGeom prst="rect">
            <a:avLst/>
          </a:prstGeom>
          <a:noFill/>
        </p:spPr>
      </p:pic>
    </p:spTree>
    <p:extLst>
      <p:ext uri="{BB962C8B-B14F-4D97-AF65-F5344CB8AC3E}">
        <p14:creationId xmlns:p14="http://schemas.microsoft.com/office/powerpoint/2010/main" val="236157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C46062-0A03-41B8-AB74-DD76D9ECBCA7}"/>
              </a:ext>
            </a:extLst>
          </p:cNvPr>
          <p:cNvSpPr>
            <a:spLocks noGrp="1"/>
          </p:cNvSpPr>
          <p:nvPr>
            <p:ph type="title"/>
          </p:nvPr>
        </p:nvSpPr>
        <p:spPr/>
        <p:txBody>
          <a:bodyPr>
            <a:normAutofit fontScale="90000"/>
          </a:bodyPr>
          <a:lstStyle/>
          <a:p>
            <a:r>
              <a:rPr lang="en-GB" noProof="0" dirty="0"/>
              <a:t>Is it really road haulage that is bad for the environment?</a:t>
            </a:r>
          </a:p>
        </p:txBody>
      </p:sp>
      <p:sp>
        <p:nvSpPr>
          <p:cNvPr id="3" name="Zástupný obsah 2">
            <a:extLst>
              <a:ext uri="{FF2B5EF4-FFF2-40B4-BE49-F238E27FC236}">
                <a16:creationId xmlns:a16="http://schemas.microsoft.com/office/drawing/2014/main" id="{A6B22EEC-5F02-48BF-8F79-FADC2F77DC9D}"/>
              </a:ext>
            </a:extLst>
          </p:cNvPr>
          <p:cNvSpPr>
            <a:spLocks noGrp="1"/>
          </p:cNvSpPr>
          <p:nvPr>
            <p:ph idx="1"/>
          </p:nvPr>
        </p:nvSpPr>
        <p:spPr/>
        <p:txBody>
          <a:bodyPr/>
          <a:lstStyle/>
          <a:p>
            <a:r>
              <a:rPr lang="en-GB" b="1" noProof="0" dirty="0"/>
              <a:t>Road</a:t>
            </a:r>
            <a:r>
              <a:rPr lang="en-GB" noProof="0" dirty="0"/>
              <a:t> haulage is a major contributor to the deterioration of the natural environment</a:t>
            </a:r>
          </a:p>
          <a:p>
            <a:r>
              <a:rPr lang="en-GB" noProof="0" dirty="0"/>
              <a:t>If road freight is so bad for the environment, why don't we just </a:t>
            </a:r>
            <a:r>
              <a:rPr lang="en-GB" b="1" noProof="0" dirty="0"/>
              <a:t>get rid of it</a:t>
            </a:r>
            <a:r>
              <a:rPr lang="en-GB" noProof="0" dirty="0"/>
              <a:t>? </a:t>
            </a:r>
          </a:p>
          <a:p>
            <a:r>
              <a:rPr lang="en-GB" noProof="0" dirty="0"/>
              <a:t>Lets speculate about the world with significant reduction or eradication of road haulage (e.g. stimulating modal shift to rail)</a:t>
            </a:r>
          </a:p>
        </p:txBody>
      </p:sp>
    </p:spTree>
    <p:extLst>
      <p:ext uri="{BB962C8B-B14F-4D97-AF65-F5344CB8AC3E}">
        <p14:creationId xmlns:p14="http://schemas.microsoft.com/office/powerpoint/2010/main" val="111694280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2352</Words>
  <Application>Microsoft Office PowerPoint</Application>
  <PresentationFormat>Předvádění na obrazovce (4:3)</PresentationFormat>
  <Paragraphs>174</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Times New Roman</vt:lpstr>
      <vt:lpstr>Motiv systému Office</vt:lpstr>
      <vt:lpstr>10. Transport and the Environment The Economics of Freight </vt:lpstr>
      <vt:lpstr>Introduction</vt:lpstr>
      <vt:lpstr>Transport and Environment</vt:lpstr>
      <vt:lpstr>Transport emissions</vt:lpstr>
      <vt:lpstr>Aviation and environment</vt:lpstr>
      <vt:lpstr>Prezentace aplikace PowerPoint</vt:lpstr>
      <vt:lpstr>Freight transport and the environment</vt:lpstr>
      <vt:lpstr>Prezentace aplikace PowerPoint</vt:lpstr>
      <vt:lpstr>Is it really road haulage that is bad for the environment?</vt:lpstr>
      <vt:lpstr>Problems with modal shift away from road</vt:lpstr>
      <vt:lpstr>An Economic Model Of Transport and Pollution</vt:lpstr>
      <vt:lpstr>Explainer</vt:lpstr>
      <vt:lpstr>Policy options</vt:lpstr>
      <vt:lpstr>1) Bargaining solution</vt:lpstr>
      <vt:lpstr>Equity issues</vt:lpstr>
      <vt:lpstr>2) Tax based solution</vt:lpstr>
      <vt:lpstr>Prezentace aplikace PowerPoint</vt:lpstr>
      <vt:lpstr>Advantages of tax-based solution</vt:lpstr>
      <vt:lpstr>Disadvantages of tax-based solution</vt:lpstr>
      <vt:lpstr>Fuel tax</vt:lpstr>
      <vt:lpstr>Advantages of fuel tax</vt:lpstr>
      <vt:lpstr>3) Tradable permits</vt:lpstr>
      <vt:lpstr>Design</vt:lpstr>
      <vt:lpstr>Advantages</vt:lpstr>
      <vt:lpstr>4) The setting of standards</vt:lpstr>
      <vt:lpstr>5) Technological change</vt:lpstr>
      <vt:lpstr>6) Promotion of alternative modes of transport</vt:lpstr>
      <vt:lpstr>Summary and Reflection</vt:lpstr>
      <vt:lpstr>Shall we ban short flights?</vt:lpstr>
      <vt:lpstr>Should we ban short distance flights?</vt:lpstr>
      <vt:lpstr>Evidence</vt:lpstr>
      <vt:lpstr>Examples of short haul flights</vt:lpstr>
      <vt:lpstr>Cumulative distribution of passenger air services and fuel burnt from Europe   </vt:lpstr>
      <vt:lpstr>Fuel burnt by the shortest and longest flights at the country level</vt:lpstr>
      <vt:lpstr>Conclusions</vt:lpstr>
      <vt:lpstr>Policy implications</vt:lpstr>
      <vt:lpstr>THE ECONOMICS OF FREIGHT</vt:lpstr>
      <vt:lpstr>Introduction</vt:lpstr>
      <vt:lpstr>Trends in the UK freight transport</vt:lpstr>
      <vt:lpstr>Road haulage</vt:lpstr>
      <vt:lpstr>Rail freight</vt:lpstr>
      <vt:lpstr>Key economic characteristics of rail freight</vt:lpstr>
      <vt:lpstr>Advantages of rail freight</vt:lpstr>
      <vt:lpstr>Rail x Road: Average costs per unit moved</vt:lpstr>
      <vt:lpstr>Disadvantages (rail freight)</vt:lpstr>
      <vt:lpstr>Challenges</vt:lpstr>
      <vt:lpstr>Rail - summary</vt:lpstr>
      <vt:lpstr>Air and maritime freight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REGULATION</dc:title>
  <dc:creator>Tomes Zdenek</dc:creator>
  <cp:lastModifiedBy>Zdeněk Tomeš</cp:lastModifiedBy>
  <cp:revision>28</cp:revision>
  <dcterms:created xsi:type="dcterms:W3CDTF">2018-01-02T09:31:50Z</dcterms:created>
  <dcterms:modified xsi:type="dcterms:W3CDTF">2023-08-17T11:29:52Z</dcterms:modified>
</cp:coreProperties>
</file>