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8" r:id="rId2"/>
    <p:sldId id="265" r:id="rId3"/>
    <p:sldId id="403" r:id="rId4"/>
    <p:sldId id="301" r:id="rId5"/>
    <p:sldId id="266" r:id="rId6"/>
    <p:sldId id="302" r:id="rId7"/>
    <p:sldId id="303" r:id="rId8"/>
    <p:sldId id="304" r:id="rId9"/>
    <p:sldId id="332" r:id="rId10"/>
    <p:sldId id="334" r:id="rId11"/>
    <p:sldId id="335" r:id="rId12"/>
    <p:sldId id="337" r:id="rId13"/>
    <p:sldId id="390" r:id="rId14"/>
    <p:sldId id="391" r:id="rId15"/>
    <p:sldId id="392" r:id="rId16"/>
    <p:sldId id="393" r:id="rId17"/>
    <p:sldId id="404" r:id="rId18"/>
    <p:sldId id="319" r:id="rId19"/>
    <p:sldId id="402" r:id="rId20"/>
    <p:sldId id="343" r:id="rId21"/>
    <p:sldId id="405" r:id="rId22"/>
    <p:sldId id="406" r:id="rId23"/>
    <p:sldId id="346" r:id="rId24"/>
    <p:sldId id="349" r:id="rId25"/>
    <p:sldId id="326" r:id="rId26"/>
    <p:sldId id="322" r:id="rId27"/>
    <p:sldId id="324" r:id="rId28"/>
    <p:sldId id="327" r:id="rId29"/>
    <p:sldId id="331" r:id="rId30"/>
    <p:sldId id="338" r:id="rId31"/>
    <p:sldId id="256" r:id="rId32"/>
    <p:sldId id="259" r:id="rId33"/>
    <p:sldId id="408" r:id="rId34"/>
    <p:sldId id="300" r:id="rId35"/>
    <p:sldId id="286" r:id="rId36"/>
    <p:sldId id="296" r:id="rId37"/>
    <p:sldId id="311" r:id="rId38"/>
    <p:sldId id="342" r:id="rId39"/>
    <p:sldId id="400" r:id="rId40"/>
    <p:sldId id="401" r:id="rId41"/>
    <p:sldId id="409" r:id="rId42"/>
    <p:sldId id="356" r:id="rId43"/>
    <p:sldId id="321" r:id="rId44"/>
    <p:sldId id="275" r:id="rId45"/>
    <p:sldId id="363" r:id="rId46"/>
    <p:sldId id="270" r:id="rId47"/>
    <p:sldId id="365" r:id="rId48"/>
    <p:sldId id="397" r:id="rId49"/>
    <p:sldId id="398" r:id="rId50"/>
    <p:sldId id="336" r:id="rId51"/>
    <p:sldId id="272" r:id="rId52"/>
    <p:sldId id="273" r:id="rId53"/>
    <p:sldId id="339" r:id="rId54"/>
    <p:sldId id="325" r:id="rId55"/>
  </p:sldIdLst>
  <p:sldSz cx="9144000" cy="6858000" type="screen4x3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3417" autoAdjust="0"/>
  </p:normalViewPr>
  <p:slideViewPr>
    <p:cSldViewPr>
      <p:cViewPr varScale="1">
        <p:scale>
          <a:sx n="60" d="100"/>
          <a:sy n="60" d="100"/>
        </p:scale>
        <p:origin x="146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44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03DB7-9E72-42DB-A437-DAF1C88E7CE6}" type="datetimeFigureOut">
              <a:rPr lang="cs-CZ" smtClean="0"/>
              <a:t>29.07.2023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4010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6AFC4-6448-4F5F-951B-F03139E852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9326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4D4B8-3842-47CC-A2DE-A7418EA57601}" type="datetimeFigureOut">
              <a:rPr lang="en-GB" smtClean="0"/>
              <a:t>29/07/2023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A8407-BAFD-42FB-93F1-DA2A3693F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831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10383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1929-1D80-DF49-970A-35EC9F3F5098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4784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1929-1D80-DF49-970A-35EC9F3F5098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8178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1929-1D80-DF49-970A-35EC9F3F5098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7090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1929-1D80-DF49-970A-35EC9F3F5098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135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Aggiornato – ok tradurre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1929-1D80-DF49-970A-35EC9F3F5098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5506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426C-09CD-4994-A37A-8D401F04FEAD}" type="datetimeFigureOut">
              <a:rPr lang="en-GB" smtClean="0"/>
              <a:t>29/07/2023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99875-EE34-42A5-A8D6-13552947A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151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426C-09CD-4994-A37A-8D401F04FEAD}" type="datetimeFigureOut">
              <a:rPr lang="en-GB" smtClean="0"/>
              <a:t>29/07/2023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99875-EE34-42A5-A8D6-13552947A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55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426C-09CD-4994-A37A-8D401F04FEAD}" type="datetimeFigureOut">
              <a:rPr lang="en-GB" smtClean="0"/>
              <a:t>29/07/2023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99875-EE34-42A5-A8D6-13552947A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62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426C-09CD-4994-A37A-8D401F04FEAD}" type="datetimeFigureOut">
              <a:rPr lang="en-GB" smtClean="0"/>
              <a:t>29/07/2023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99875-EE34-42A5-A8D6-13552947A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452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426C-09CD-4994-A37A-8D401F04FEAD}" type="datetimeFigureOut">
              <a:rPr lang="en-GB" smtClean="0"/>
              <a:t>29/07/2023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99875-EE34-42A5-A8D6-13552947A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228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426C-09CD-4994-A37A-8D401F04FEAD}" type="datetimeFigureOut">
              <a:rPr lang="en-GB" smtClean="0"/>
              <a:t>29/07/2023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99875-EE34-42A5-A8D6-13552947A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787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426C-09CD-4994-A37A-8D401F04FEAD}" type="datetimeFigureOut">
              <a:rPr lang="en-GB" smtClean="0"/>
              <a:t>29/07/2023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99875-EE34-42A5-A8D6-13552947A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844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426C-09CD-4994-A37A-8D401F04FEAD}" type="datetimeFigureOut">
              <a:rPr lang="en-GB" smtClean="0"/>
              <a:t>29/07/2023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99875-EE34-42A5-A8D6-13552947A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907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426C-09CD-4994-A37A-8D401F04FEAD}" type="datetimeFigureOut">
              <a:rPr lang="en-GB" smtClean="0"/>
              <a:t>29/07/2023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99875-EE34-42A5-A8D6-13552947A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56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426C-09CD-4994-A37A-8D401F04FEAD}" type="datetimeFigureOut">
              <a:rPr lang="en-GB" smtClean="0"/>
              <a:t>29/07/2023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99875-EE34-42A5-A8D6-13552947A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825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426C-09CD-4994-A37A-8D401F04FEAD}" type="datetimeFigureOut">
              <a:rPr lang="en-GB" smtClean="0"/>
              <a:t>29/07/2023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99875-EE34-42A5-A8D6-13552947A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686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E426C-09CD-4994-A37A-8D401F04FEAD}" type="datetimeFigureOut">
              <a:rPr lang="en-GB" smtClean="0"/>
              <a:t>29/07/2023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99875-EE34-42A5-A8D6-13552947A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7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6. RAIL COMPETITION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3886200"/>
            <a:ext cx="8640960" cy="1847056"/>
          </a:xfrm>
        </p:spPr>
        <p:txBody>
          <a:bodyPr>
            <a:norm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3113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Competition on the market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All three countries have </a:t>
            </a:r>
            <a:r>
              <a:rPr lang="en-GB" b="1" dirty="0"/>
              <a:t>at least some </a:t>
            </a:r>
            <a:r>
              <a:rPr lang="en-GB" dirty="0"/>
              <a:t>commercial </a:t>
            </a:r>
            <a:r>
              <a:rPr lang="en-GB" b="1" dirty="0"/>
              <a:t>open access </a:t>
            </a:r>
            <a:r>
              <a:rPr lang="en-GB" dirty="0"/>
              <a:t>operation, but this is on a limited scale. </a:t>
            </a:r>
          </a:p>
          <a:p>
            <a:r>
              <a:rPr lang="en-GB" dirty="0"/>
              <a:t>The countries that have taken open access competition furthest are: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b="1" dirty="0"/>
              <a:t>Italy,</a:t>
            </a:r>
            <a:r>
              <a:rPr lang="en-GB" dirty="0"/>
              <a:t> where an entrant NTV provides services in competition with the state-owned Trenitalia on the high-speed network,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b="1" dirty="0"/>
              <a:t>Czech Republic</a:t>
            </a:r>
            <a:r>
              <a:rPr lang="en-GB" dirty="0"/>
              <a:t>, where there RegioJet and Leo Express</a:t>
            </a:r>
            <a:r>
              <a:rPr lang="cs-CZ" dirty="0"/>
              <a:t> </a:t>
            </a:r>
            <a:r>
              <a:rPr lang="en-GB" dirty="0"/>
              <a:t>compete with ČD on the busiest domestic routes as well as on international routes to neighbouring countries.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 </a:t>
            </a:r>
            <a:r>
              <a:rPr lang="en-GB" b="1" dirty="0"/>
              <a:t>Austria</a:t>
            </a:r>
            <a:r>
              <a:rPr lang="en-GB" dirty="0"/>
              <a:t> with the frequent competition on the crucial Wien – Salzburg line (WESTbahn and OBB)</a:t>
            </a:r>
          </a:p>
        </p:txBody>
      </p:sp>
    </p:spTree>
    <p:extLst>
      <p:ext uri="{BB962C8B-B14F-4D97-AF65-F5344CB8AC3E}">
        <p14:creationId xmlns:p14="http://schemas.microsoft.com/office/powerpoint/2010/main" val="2320662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France – no competition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By contrast, France has </a:t>
            </a:r>
            <a:r>
              <a:rPr lang="en-GB" b="1" dirty="0"/>
              <a:t>no competitive </a:t>
            </a:r>
            <a:r>
              <a:rPr lang="en-GB" dirty="0"/>
              <a:t>tendering or open access competition (except on a couple of international routes).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6409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Has passenger rail market liberalization been a success?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Existing evidence on:</a:t>
            </a:r>
          </a:p>
          <a:p>
            <a:r>
              <a:rPr lang="en-GB" dirty="0"/>
              <a:t>Growth of </a:t>
            </a:r>
            <a:r>
              <a:rPr lang="en-GB" b="1" dirty="0"/>
              <a:t>traffic</a:t>
            </a:r>
          </a:p>
          <a:p>
            <a:r>
              <a:rPr lang="en-GB" b="1" dirty="0"/>
              <a:t>Subsidies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5381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54D1D3-688A-4DAF-8643-8BB412C5F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Traffic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660156-2993-4E93-8928-0E357D8D7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DE0E601-0BAC-47F0-BA64-263373594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56" y="1412247"/>
            <a:ext cx="8404688" cy="510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8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BD7CFD-86C5-4511-80FD-A3543D99E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Subsidies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7E7C30A-7F1B-4653-B070-E591CEBDD0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136" y="1600200"/>
            <a:ext cx="6625727" cy="4525963"/>
          </a:xfrm>
        </p:spPr>
      </p:pic>
    </p:spTree>
    <p:extLst>
      <p:ext uri="{BB962C8B-B14F-4D97-AF65-F5344CB8AC3E}">
        <p14:creationId xmlns:p14="http://schemas.microsoft.com/office/powerpoint/2010/main" val="1798812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dirty="0"/>
              <a:t>Empirical evidence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In all three countries – there has been rapid growth in </a:t>
            </a:r>
            <a:r>
              <a:rPr lang="en-GB" b="1" dirty="0"/>
              <a:t>demand </a:t>
            </a:r>
            <a:r>
              <a:rPr lang="en-GB" dirty="0"/>
              <a:t>for regional services, and </a:t>
            </a:r>
            <a:r>
              <a:rPr lang="en-GB" b="1" dirty="0"/>
              <a:t>subsidy</a:t>
            </a:r>
            <a:r>
              <a:rPr lang="en-GB" dirty="0"/>
              <a:t> per train km has generally fallen. </a:t>
            </a:r>
          </a:p>
          <a:p>
            <a:r>
              <a:rPr lang="en-GB" dirty="0"/>
              <a:t>By contrast in </a:t>
            </a:r>
            <a:r>
              <a:rPr lang="en-GB" b="1" dirty="0"/>
              <a:t>France</a:t>
            </a:r>
            <a:r>
              <a:rPr lang="en-GB" dirty="0"/>
              <a:t>, with no competition, subsidies have risen substantially. </a:t>
            </a:r>
          </a:p>
          <a:p>
            <a:r>
              <a:rPr lang="en-GB" dirty="0"/>
              <a:t>Whilst in Germany and Sweden </a:t>
            </a:r>
            <a:r>
              <a:rPr lang="en-GB" b="1" dirty="0"/>
              <a:t>costs</a:t>
            </a:r>
            <a:r>
              <a:rPr lang="en-GB" dirty="0"/>
              <a:t> have been reduced, in Britain train operating costs have actually risen, although this has been more than offset by increased revenue. </a:t>
            </a:r>
          </a:p>
          <a:p>
            <a:r>
              <a:rPr lang="en-GB" dirty="0"/>
              <a:t>In Britain the </a:t>
            </a:r>
            <a:r>
              <a:rPr lang="en-GB" b="1" dirty="0"/>
              <a:t>winner</a:t>
            </a:r>
            <a:r>
              <a:rPr lang="en-GB" dirty="0"/>
              <a:t> of a tender takes over an existing company including its staff, wages and conditions. In Germany and Sweden, the winner is responsible for assembling its own staff. </a:t>
            </a:r>
          </a:p>
          <a:p>
            <a:r>
              <a:rPr lang="en-GB" dirty="0"/>
              <a:t>For France the issue of how to handle existing </a:t>
            </a:r>
            <a:r>
              <a:rPr lang="en-GB" b="1" dirty="0"/>
              <a:t>staff </a:t>
            </a:r>
            <a:r>
              <a:rPr lang="en-GB" dirty="0"/>
              <a:t>is the biggest challenge </a:t>
            </a:r>
          </a:p>
        </p:txBody>
      </p:sp>
    </p:spTree>
    <p:extLst>
      <p:ext uri="{BB962C8B-B14F-4D97-AF65-F5344CB8AC3E}">
        <p14:creationId xmlns:p14="http://schemas.microsoft.com/office/powerpoint/2010/main" val="3563719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01341"/>
            <a:ext cx="8686800" cy="5429200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The evidence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en-GB" dirty="0"/>
              <a:t>that introducing competition (for the market) to date has been a </a:t>
            </a:r>
            <a:r>
              <a:rPr lang="en-GB" b="1" dirty="0"/>
              <a:t>success.</a:t>
            </a:r>
          </a:p>
          <a:p>
            <a:r>
              <a:rPr lang="en-GB" dirty="0"/>
              <a:t>Tendering has contributed to the provision of improved services carrying </a:t>
            </a:r>
            <a:r>
              <a:rPr lang="en-GB" b="1" dirty="0"/>
              <a:t>more traffic</a:t>
            </a:r>
            <a:r>
              <a:rPr lang="en-GB" dirty="0"/>
              <a:t>, particularly in the regional market</a:t>
            </a:r>
          </a:p>
          <a:p>
            <a:r>
              <a:rPr lang="en-GB" dirty="0"/>
              <a:t>At the same time, in Germany and Sweden tendering has led to stabilising or </a:t>
            </a:r>
            <a:r>
              <a:rPr lang="en-GB" b="1" dirty="0"/>
              <a:t>declining support </a:t>
            </a:r>
            <a:r>
              <a:rPr lang="en-GB" dirty="0"/>
              <a:t>per train km. </a:t>
            </a:r>
          </a:p>
          <a:p>
            <a:r>
              <a:rPr lang="en-GB" dirty="0"/>
              <a:t>Even in Britain, a substantial increase in </a:t>
            </a:r>
            <a:r>
              <a:rPr lang="en-GB" b="1" dirty="0"/>
              <a:t>cost</a:t>
            </a:r>
            <a:r>
              <a:rPr lang="en-GB" dirty="0"/>
              <a:t> per train km has been offset by a rise in revenue, due both to increases in traffic per train km and in fares, leading to reducing support. </a:t>
            </a:r>
          </a:p>
          <a:p>
            <a:r>
              <a:rPr lang="en-GB" dirty="0"/>
              <a:t>All this is in marked contrast to the experience of </a:t>
            </a:r>
            <a:r>
              <a:rPr lang="en-GB" b="1" dirty="0"/>
              <a:t>France</a:t>
            </a:r>
            <a:r>
              <a:rPr lang="en-GB" dirty="0"/>
              <a:t>, where under a state monopoly support per train km has increased by 60%.</a:t>
            </a:r>
          </a:p>
        </p:txBody>
      </p:sp>
    </p:spTree>
    <p:extLst>
      <p:ext uri="{BB962C8B-B14F-4D97-AF65-F5344CB8AC3E}">
        <p14:creationId xmlns:p14="http://schemas.microsoft.com/office/powerpoint/2010/main" val="441323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7AE1C1-2EDF-91C5-1CE9-70704C596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Update: France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F1FCC5-D7FF-C2BC-10D5-C8A5B7DED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France introduced competition on the busiest line HSR line </a:t>
            </a:r>
            <a:r>
              <a:rPr lang="en-GB" b="1" dirty="0"/>
              <a:t>Paris – Lyon </a:t>
            </a:r>
            <a:r>
              <a:rPr lang="en-GB" dirty="0"/>
              <a:t>in 2020</a:t>
            </a:r>
          </a:p>
          <a:p>
            <a:r>
              <a:rPr lang="en-GB" dirty="0"/>
              <a:t>Against the incumbent </a:t>
            </a:r>
            <a:r>
              <a:rPr lang="en-GB" b="1" dirty="0"/>
              <a:t>SNCF</a:t>
            </a:r>
            <a:r>
              <a:rPr lang="en-GB" dirty="0"/>
              <a:t>, the </a:t>
            </a:r>
            <a:r>
              <a:rPr lang="en-GB" b="1" dirty="0"/>
              <a:t>Trenitalia </a:t>
            </a:r>
            <a:r>
              <a:rPr lang="en-GB" dirty="0"/>
              <a:t>started to operate its services</a:t>
            </a:r>
          </a:p>
          <a:p>
            <a:r>
              <a:rPr lang="en-GB" dirty="0"/>
              <a:t>The impact of increased competition has been </a:t>
            </a:r>
            <a:r>
              <a:rPr lang="en-GB" b="1" dirty="0"/>
              <a:t>15%</a:t>
            </a:r>
            <a:r>
              <a:rPr lang="en-GB" dirty="0"/>
              <a:t> increase in </a:t>
            </a:r>
            <a:r>
              <a:rPr lang="en-GB" b="1" dirty="0"/>
              <a:t>frequency</a:t>
            </a:r>
            <a:r>
              <a:rPr lang="en-GB" dirty="0"/>
              <a:t> and </a:t>
            </a:r>
            <a:r>
              <a:rPr lang="en-GB" b="1" dirty="0"/>
              <a:t>23% </a:t>
            </a:r>
            <a:r>
              <a:rPr lang="en-GB" dirty="0"/>
              <a:t>decline in </a:t>
            </a:r>
            <a:r>
              <a:rPr lang="en-GB" b="1" dirty="0"/>
              <a:t>prices</a:t>
            </a:r>
            <a:r>
              <a:rPr lang="en-GB" dirty="0"/>
              <a:t> (</a:t>
            </a:r>
            <a:r>
              <a:rPr lang="en-GB" i="1" dirty="0"/>
              <a:t>Source: Laroche 2022: Goodbye monopoly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42328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GB" dirty="0"/>
              <a:t>Greater role for open access?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Autofit/>
          </a:bodyPr>
          <a:lstStyle/>
          <a:p>
            <a:r>
              <a:rPr lang="en-GB" sz="2500" dirty="0"/>
              <a:t>In </a:t>
            </a:r>
            <a:r>
              <a:rPr lang="en-GB" sz="2500" b="1" dirty="0"/>
              <a:t>Britain</a:t>
            </a:r>
            <a:r>
              <a:rPr lang="en-GB" sz="2500" dirty="0"/>
              <a:t>, open access has been limited by a ‘not primarily abstractive’ test; only open access operations where revenue new to the rail industry is at least 30% of that abstracted from existing operators are permitted.</a:t>
            </a:r>
          </a:p>
          <a:p>
            <a:r>
              <a:rPr lang="en-GB" sz="2500" b="1" dirty="0"/>
              <a:t>Germany</a:t>
            </a:r>
            <a:r>
              <a:rPr lang="en-GB" sz="2500" dirty="0"/>
              <a:t> has had very little new entry in practice, perhaps because of the relatively high track access charges and strong competition from DB, air and now intercity bus. </a:t>
            </a:r>
          </a:p>
          <a:p>
            <a:r>
              <a:rPr lang="en-GB" sz="2500" dirty="0"/>
              <a:t>Open access has only applied in </a:t>
            </a:r>
            <a:r>
              <a:rPr lang="en-GB" sz="2500" b="1" dirty="0"/>
              <a:t>Sweden</a:t>
            </a:r>
            <a:r>
              <a:rPr lang="en-GB" sz="2500" dirty="0"/>
              <a:t> for a short period of time, but already there is intense competition on one key intercity route, between Stockholm and Goteborg.</a:t>
            </a:r>
          </a:p>
          <a:p>
            <a:r>
              <a:rPr lang="en-GB" sz="2500" dirty="0"/>
              <a:t>For more experience of on-track competition, we have to look outside our case study countries, to </a:t>
            </a:r>
            <a:r>
              <a:rPr lang="en-GB" sz="2500" b="1" dirty="0"/>
              <a:t>Italy, Austria and the Czech Republic</a:t>
            </a:r>
            <a:r>
              <a:rPr lang="en-GB" sz="2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5946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70E9CB0-8614-B324-819B-FE6FEA2CF5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Open access </a:t>
            </a:r>
            <a:r>
              <a:rPr lang="cs-CZ" dirty="0" err="1"/>
              <a:t>rail</a:t>
            </a:r>
            <a:r>
              <a:rPr lang="cs-CZ" dirty="0"/>
              <a:t> </a:t>
            </a:r>
            <a:r>
              <a:rPr lang="en-GB" dirty="0"/>
              <a:t>services in Central Europe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D3622C3E-D53A-055F-E69B-F2E0367A88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2798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Competition on x for the market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Competition for the market </a:t>
            </a:r>
            <a:r>
              <a:rPr lang="en-GB" dirty="0"/>
              <a:t>= where entry to the network is restricted, it is possible to organize competition for the exclusive right to service individual routes</a:t>
            </a:r>
          </a:p>
          <a:p>
            <a:r>
              <a:rPr lang="en-GB" b="1" dirty="0"/>
              <a:t>Competition on the market </a:t>
            </a:r>
            <a:r>
              <a:rPr lang="en-GB" dirty="0"/>
              <a:t>= this occurs where there is no restriction on entry. Operators are competing directly against each other.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1171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4376"/>
                </a:solidFill>
              </a:rPr>
              <a:t>Competition on the rail market in Central Europe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34" y="1417676"/>
            <a:ext cx="8010131" cy="5165686"/>
          </a:xfrm>
        </p:spPr>
      </p:pic>
    </p:spTree>
    <p:extLst>
      <p:ext uri="{BB962C8B-B14F-4D97-AF65-F5344CB8AC3E}">
        <p14:creationId xmlns:p14="http://schemas.microsoft.com/office/powerpoint/2010/main" val="222506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68D4D1-94C4-FCFC-73E4-B93E9F42F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Fares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22A1A6-CEB1-EC7A-EA4E-37F3C9762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004" y="1417638"/>
            <a:ext cx="8229600" cy="514116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The entries of new private operators were distinguished by the introduction of </a:t>
            </a:r>
            <a:r>
              <a:rPr lang="en-GB" b="1" dirty="0"/>
              <a:t>lower</a:t>
            </a:r>
            <a:r>
              <a:rPr lang="en-GB" dirty="0"/>
              <a:t> ticket </a:t>
            </a:r>
            <a:r>
              <a:rPr lang="en-GB" b="1" dirty="0"/>
              <a:t>prices</a:t>
            </a:r>
            <a:r>
              <a:rPr lang="en-GB" dirty="0"/>
              <a:t>. </a:t>
            </a:r>
          </a:p>
          <a:p>
            <a:r>
              <a:rPr lang="en-GB" dirty="0"/>
              <a:t>This </a:t>
            </a:r>
            <a:r>
              <a:rPr lang="en-GB" b="1" dirty="0"/>
              <a:t>triggered</a:t>
            </a:r>
            <a:r>
              <a:rPr lang="en-GB" dirty="0"/>
              <a:t> competitive </a:t>
            </a:r>
            <a:r>
              <a:rPr lang="en-GB" b="1" dirty="0"/>
              <a:t>responses</a:t>
            </a:r>
            <a:r>
              <a:rPr lang="en-GB" dirty="0"/>
              <a:t> from the incumbents and usually a subsequent reaction by the new entrants. </a:t>
            </a:r>
          </a:p>
          <a:p>
            <a:r>
              <a:rPr lang="en-GB" dirty="0"/>
              <a:t>This hot </a:t>
            </a:r>
            <a:r>
              <a:rPr lang="en-GB" b="1" dirty="0"/>
              <a:t>price war </a:t>
            </a:r>
            <a:r>
              <a:rPr lang="en-GB" dirty="0"/>
              <a:t>stabilized after some time, however, with prices down about 25–50% as compared to the situation before the entry of private operators. </a:t>
            </a:r>
          </a:p>
          <a:p>
            <a:r>
              <a:rPr lang="en-GB" dirty="0"/>
              <a:t>The pressure of competition has decreased </a:t>
            </a:r>
            <a:r>
              <a:rPr lang="en-GB" b="1" dirty="0"/>
              <a:t>fares</a:t>
            </a:r>
            <a:r>
              <a:rPr lang="en-GB" dirty="0"/>
              <a:t> on competitive lines well </a:t>
            </a:r>
            <a:r>
              <a:rPr lang="en-GB" b="1" dirty="0"/>
              <a:t>below</a:t>
            </a:r>
            <a:r>
              <a:rPr lang="en-GB" dirty="0"/>
              <a:t> national averages.</a:t>
            </a:r>
          </a:p>
        </p:txBody>
      </p:sp>
    </p:spTree>
    <p:extLst>
      <p:ext uri="{BB962C8B-B14F-4D97-AF65-F5344CB8AC3E}">
        <p14:creationId xmlns:p14="http://schemas.microsoft.com/office/powerpoint/2010/main" val="2184759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959943-8CD4-66AF-8920-E16A89AED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Market shares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9AB3BD-138A-5743-15F3-02D307B0B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The share of new operator's services on the total departures in 2018 was </a:t>
            </a:r>
            <a:r>
              <a:rPr lang="en-GB" b="1" dirty="0"/>
              <a:t>45%</a:t>
            </a:r>
            <a:r>
              <a:rPr lang="en-GB" dirty="0"/>
              <a:t> on Vienna-Salzburg, </a:t>
            </a:r>
            <a:r>
              <a:rPr lang="en-GB" b="1" dirty="0"/>
              <a:t>47%</a:t>
            </a:r>
            <a:r>
              <a:rPr lang="en-GB" dirty="0"/>
              <a:t> on Prague-Ostrava, 26% on Prague-Brno and </a:t>
            </a:r>
            <a:r>
              <a:rPr lang="en-GB" b="1" dirty="0"/>
              <a:t>21%</a:t>
            </a:r>
            <a:r>
              <a:rPr lang="en-GB" dirty="0"/>
              <a:t> on Žilina - </a:t>
            </a:r>
            <a:r>
              <a:rPr lang="en-GB" dirty="0" err="1"/>
              <a:t>Košice</a:t>
            </a:r>
            <a:r>
              <a:rPr lang="en-GB" dirty="0"/>
              <a:t>. </a:t>
            </a:r>
          </a:p>
          <a:p>
            <a:r>
              <a:rPr lang="en-GB" dirty="0"/>
              <a:t>The </a:t>
            </a:r>
            <a:r>
              <a:rPr lang="en-GB" b="1" dirty="0"/>
              <a:t>number of connections </a:t>
            </a:r>
            <a:r>
              <a:rPr lang="en-GB" dirty="0"/>
              <a:t>rose between 2010 and 2018 on Vienna-Salzburg from 37 to 64, on Prague-Ostrava, from 23 to 36, on Prague-Brno from 26 to 34 and on Žilina-</a:t>
            </a:r>
            <a:r>
              <a:rPr lang="en-GB" dirty="0" err="1"/>
              <a:t>Košice</a:t>
            </a:r>
            <a:r>
              <a:rPr lang="en-GB" dirty="0"/>
              <a:t> from 20 to 24</a:t>
            </a:r>
          </a:p>
        </p:txBody>
      </p:sp>
    </p:spTree>
    <p:extLst>
      <p:ext uri="{BB962C8B-B14F-4D97-AF65-F5344CB8AC3E}">
        <p14:creationId xmlns:p14="http://schemas.microsoft.com/office/powerpoint/2010/main" val="384229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Market effects 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4211932"/>
              </p:ext>
            </p:extLst>
          </p:nvPr>
        </p:nvGraphicFramePr>
        <p:xfrm>
          <a:off x="457200" y="1916832"/>
          <a:ext cx="8229601" cy="3384377"/>
        </p:xfrm>
        <a:graphic>
          <a:graphicData uri="http://schemas.openxmlformats.org/drawingml/2006/table">
            <a:tbl>
              <a:tblPr firstRow="1" bandRow="1"/>
              <a:tblGrid>
                <a:gridCol w="2674640">
                  <a:extLst>
                    <a:ext uri="{9D8B030D-6E8A-4147-A177-3AD203B41FA5}">
                      <a16:colId xmlns:a16="http://schemas.microsoft.com/office/drawing/2014/main" val="875949814"/>
                    </a:ext>
                  </a:extLst>
                </a:gridCol>
                <a:gridCol w="1426551">
                  <a:extLst>
                    <a:ext uri="{9D8B030D-6E8A-4147-A177-3AD203B41FA5}">
                      <a16:colId xmlns:a16="http://schemas.microsoft.com/office/drawing/2014/main" val="3791385787"/>
                    </a:ext>
                  </a:extLst>
                </a:gridCol>
                <a:gridCol w="1375532">
                  <a:extLst>
                    <a:ext uri="{9D8B030D-6E8A-4147-A177-3AD203B41FA5}">
                      <a16:colId xmlns:a16="http://schemas.microsoft.com/office/drawing/2014/main" val="2370789468"/>
                    </a:ext>
                  </a:extLst>
                </a:gridCol>
                <a:gridCol w="1302373">
                  <a:extLst>
                    <a:ext uri="{9D8B030D-6E8A-4147-A177-3AD203B41FA5}">
                      <a16:colId xmlns:a16="http://schemas.microsoft.com/office/drawing/2014/main" val="3911892641"/>
                    </a:ext>
                  </a:extLst>
                </a:gridCol>
                <a:gridCol w="1450505">
                  <a:extLst>
                    <a:ext uri="{9D8B030D-6E8A-4147-A177-3AD203B41FA5}">
                      <a16:colId xmlns:a16="http://schemas.microsoft.com/office/drawing/2014/main" val="2415171908"/>
                    </a:ext>
                  </a:extLst>
                </a:gridCol>
              </a:tblGrid>
              <a:tr h="164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818" marR="68580" marT="34290" marB="3429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∆ Prices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∆ Ridership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∆ Revenues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∆ Frequency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(proxy for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∆ Costs)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818" marR="68580" marT="34290" marB="3429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522148"/>
                  </a:ext>
                </a:extLst>
              </a:tr>
              <a:tr h="8712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Austria 2010</a:t>
                      </a:r>
                      <a:r>
                        <a:rPr lang="en-GB" sz="20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r>
                        <a:rPr lang="en-GB" sz="20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2016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Vienna</a:t>
                      </a:r>
                      <a:r>
                        <a:rPr lang="en-GB" sz="20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r>
                        <a:rPr lang="en-GB" sz="20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Salzburg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818" marR="68580" marT="34290" marB="3429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−(20..</a:t>
                      </a:r>
                      <a:r>
                        <a:rPr lang="en-GB" sz="2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25)%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+(20..25)%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-10%..0%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+35%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818" marR="68580" marT="34290" marB="3429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2748903"/>
                  </a:ext>
                </a:extLst>
              </a:tr>
              <a:tr h="8712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Czech Rep. 2010</a:t>
                      </a:r>
                      <a:r>
                        <a:rPr lang="en-GB" sz="2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r>
                        <a:rPr lang="en-GB" sz="2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2016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Prague</a:t>
                      </a:r>
                      <a:r>
                        <a:rPr lang="en-GB" sz="2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r>
                        <a:rPr lang="en-GB" sz="2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Ostrava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818" marR="68580" marT="34290" marB="3429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−</a:t>
                      </a:r>
                      <a:r>
                        <a:rPr lang="en-GB" sz="20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42%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+97%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+14%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+65%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818" marR="68580" marT="34290" marB="3429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9783511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E2AAD6DF-E155-2687-411B-886F94AA369B}"/>
              </a:ext>
            </a:extLst>
          </p:cNvPr>
          <p:cNvSpPr txBox="1"/>
          <p:nvPr/>
        </p:nvSpPr>
        <p:spPr>
          <a:xfrm>
            <a:off x="457200" y="5788705"/>
            <a:ext cx="76431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Tomeš, Z., &amp; Jandová, M. (2018). Open access passenger rail services in Central Europe. </a:t>
            </a:r>
            <a:r>
              <a:rPr lang="en-US" i="1" dirty="0"/>
              <a:t>Research in Transportation Economics</a:t>
            </a:r>
            <a:r>
              <a:rPr lang="en-US" dirty="0"/>
              <a:t>, </a:t>
            </a:r>
            <a:r>
              <a:rPr lang="en-US" i="1" dirty="0"/>
              <a:t>72</a:t>
            </a:r>
            <a:r>
              <a:rPr lang="en-US" dirty="0"/>
              <a:t>, 74-81.</a:t>
            </a:r>
          </a:p>
        </p:txBody>
      </p:sp>
    </p:spTree>
    <p:extLst>
      <p:ext uri="{BB962C8B-B14F-4D97-AF65-F5344CB8AC3E}">
        <p14:creationId xmlns:p14="http://schemas.microsoft.com/office/powerpoint/2010/main" val="238340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4376"/>
                </a:solidFill>
              </a:rPr>
              <a:t>Conclusions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/>
              <a:t>Demand</a:t>
            </a:r>
            <a:r>
              <a:rPr lang="en-GB"/>
              <a:t> → undoubtedly positive impact of open access services (innovations, marketing, frequency, quality, prices, ridership)</a:t>
            </a:r>
          </a:p>
          <a:p>
            <a:r>
              <a:rPr lang="en-GB" b="1"/>
              <a:t>Supply</a:t>
            </a:r>
            <a:r>
              <a:rPr lang="en-GB"/>
              <a:t> → questionable/negative impact of open access services (rising unit costs, stagnating revenues, financial losses, cherry-picking, long term sustainability)</a:t>
            </a:r>
          </a:p>
          <a:p>
            <a:r>
              <a:rPr lang="en-GB" b="1"/>
              <a:t>Regulation</a:t>
            </a:r>
            <a:r>
              <a:rPr lang="en-GB"/>
              <a:t> → significant challenges (vertical structure, infra capacity, priority rights, operators' disputes, predatory pricing, anticompetitive behaviour)</a:t>
            </a:r>
            <a:endParaRPr lang="en-GB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CB818BA-50F5-DF4B-472F-AAA135DD860F}"/>
              </a:ext>
            </a:extLst>
          </p:cNvPr>
          <p:cNvSpPr txBox="1"/>
          <p:nvPr/>
        </p:nvSpPr>
        <p:spPr>
          <a:xfrm>
            <a:off x="755576" y="6126163"/>
            <a:ext cx="77768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Tomeš, Z., &amp; Jandová, M. (2018). Open access passenger rail services in Central Europe. </a:t>
            </a:r>
            <a:r>
              <a:rPr lang="en-US" i="1" dirty="0"/>
              <a:t>Research in Transportation Economics</a:t>
            </a:r>
            <a:r>
              <a:rPr lang="en-US" dirty="0"/>
              <a:t>, </a:t>
            </a:r>
            <a:r>
              <a:rPr lang="en-US" i="1" dirty="0"/>
              <a:t>72</a:t>
            </a:r>
            <a:r>
              <a:rPr lang="en-US" dirty="0"/>
              <a:t>, 74-81.</a:t>
            </a:r>
          </a:p>
        </p:txBody>
      </p:sp>
    </p:spTree>
    <p:extLst>
      <p:ext uri="{BB962C8B-B14F-4D97-AF65-F5344CB8AC3E}">
        <p14:creationId xmlns:p14="http://schemas.microsoft.com/office/powerpoint/2010/main" val="228715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8682" y="513557"/>
            <a:ext cx="8086635" cy="647700"/>
          </a:xfrm>
        </p:spPr>
        <p:txBody>
          <a:bodyPr>
            <a:normAutofit fontScale="90000"/>
          </a:bodyPr>
          <a:lstStyle/>
          <a:p>
            <a:r>
              <a:rPr lang="en-GB" dirty="0"/>
              <a:t>Open access on Prague - Ostrava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rgbClr val="0000FF"/>
                </a:solidFill>
              </a:rPr>
              <a:t>Before September 2011 </a:t>
            </a:r>
            <a:r>
              <a:rPr lang="en-GB" dirty="0"/>
              <a:t>→ high density of traffic, low intermodal competition, two brands of ČD services – SC (Pendolino), IC (standard), high fares, subsidies, no competition</a:t>
            </a:r>
          </a:p>
          <a:p>
            <a:r>
              <a:rPr lang="en-GB" dirty="0">
                <a:solidFill>
                  <a:srgbClr val="0000FF"/>
                </a:solidFill>
              </a:rPr>
              <a:t>September 2011</a:t>
            </a:r>
            <a:r>
              <a:rPr lang="en-GB" dirty="0"/>
              <a:t> → withdrawal of public subsidies; the open access entrance of the first private competitor RegioJet</a:t>
            </a:r>
          </a:p>
          <a:p>
            <a:r>
              <a:rPr lang="en-GB" dirty="0">
                <a:solidFill>
                  <a:srgbClr val="0000FF"/>
                </a:solidFill>
              </a:rPr>
              <a:t>January 2013</a:t>
            </a:r>
            <a:r>
              <a:rPr lang="en-GB" dirty="0"/>
              <a:t> → the entrance of the second private competitor Leo Express</a:t>
            </a:r>
          </a:p>
          <a:p>
            <a:r>
              <a:rPr lang="en-GB" dirty="0">
                <a:solidFill>
                  <a:srgbClr val="0000FF"/>
                </a:solidFill>
              </a:rPr>
              <a:t>2011 - 2023</a:t>
            </a:r>
            <a:r>
              <a:rPr lang="en-GB" dirty="0"/>
              <a:t> </a:t>
            </a:r>
            <a:r>
              <a:rPr lang="en-GB" dirty="0">
                <a:cs typeface="Arial"/>
              </a:rPr>
              <a:t>→ intensive price and non-price competition of the operators</a:t>
            </a:r>
            <a:endParaRPr lang="en-GB" dirty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35019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Czech railway passenger market</a:t>
            </a:r>
            <a:r>
              <a:rPr lang="en-GB" noProof="0" dirty="0"/>
              <a:t>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900988" y="6457213"/>
            <a:ext cx="1695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Source: </a:t>
            </a:r>
            <a:r>
              <a:rPr lang="cs-CZ" sz="1600" dirty="0" err="1"/>
              <a:t>Eurostat</a:t>
            </a:r>
            <a:endParaRPr lang="cs-CZ" sz="1600" dirty="0"/>
          </a:p>
        </p:txBody>
      </p:sp>
      <p:graphicFrame>
        <p:nvGraphicFramePr>
          <p:cNvPr id="8" name="Zástupný symbol pro obsah 1">
            <a:extLst>
              <a:ext uri="{FF2B5EF4-FFF2-40B4-BE49-F238E27FC236}">
                <a16:creationId xmlns:a16="http://schemas.microsoft.com/office/drawing/2014/main" id="{FAF778EF-4F02-0D81-C8AE-65B4B357A2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1123849"/>
              </p:ext>
            </p:extLst>
          </p:nvPr>
        </p:nvGraphicFramePr>
        <p:xfrm>
          <a:off x="854868" y="1792281"/>
          <a:ext cx="7434263" cy="41418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057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6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78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15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24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1948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2000</a:t>
                      </a:r>
                      <a:endParaRPr lang="en-US" sz="24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2005</a:t>
                      </a:r>
                      <a:endParaRPr lang="en-US" sz="24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2010</a:t>
                      </a:r>
                      <a:endParaRPr lang="en-US" sz="24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</a:t>
                      </a:r>
                      <a:r>
                        <a:rPr lang="cs-CZ" sz="2400" dirty="0"/>
                        <a:t>5</a:t>
                      </a:r>
                      <a:endParaRPr lang="en-US" sz="24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</a:t>
                      </a:r>
                      <a:r>
                        <a:rPr lang="cs-CZ" sz="2400" dirty="0"/>
                        <a:t>8</a:t>
                      </a:r>
                      <a:endParaRPr lang="en-US" sz="2400" dirty="0"/>
                    </a:p>
                  </a:txBody>
                  <a:tcPr marL="91451" marR="9145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836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/>
                        <a:t>Passenger</a:t>
                      </a:r>
                      <a:r>
                        <a:rPr lang="cs-CZ" sz="2000" dirty="0"/>
                        <a:t>-</a:t>
                      </a:r>
                    </a:p>
                    <a:p>
                      <a:pPr algn="ctr"/>
                      <a:r>
                        <a:rPr lang="cs-CZ" sz="2000" dirty="0" err="1"/>
                        <a:t>Kilometers</a:t>
                      </a:r>
                      <a:endParaRPr lang="en-US" sz="2000" dirty="0"/>
                    </a:p>
                    <a:p>
                      <a:pPr algn="ctr"/>
                      <a:r>
                        <a:rPr lang="cs-CZ" sz="2000" dirty="0"/>
                        <a:t>(</a:t>
                      </a:r>
                      <a:r>
                        <a:rPr lang="cs-CZ" sz="2000" dirty="0" err="1"/>
                        <a:t>billions</a:t>
                      </a:r>
                      <a:r>
                        <a:rPr lang="cs-CZ" sz="2000" dirty="0"/>
                        <a:t>)</a:t>
                      </a:r>
                    </a:p>
                  </a:txBody>
                  <a:tcPr marL="91451" marR="9145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  <a:p>
                      <a:pPr algn="ctr"/>
                      <a:r>
                        <a:rPr lang="cs-CZ" sz="2400" dirty="0"/>
                        <a:t>7.3</a:t>
                      </a:r>
                      <a:endParaRPr lang="en-US" sz="2400" dirty="0"/>
                    </a:p>
                  </a:txBody>
                  <a:tcPr marL="91451" marR="9145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  <a:p>
                      <a:pPr algn="ctr"/>
                      <a:r>
                        <a:rPr lang="cs-CZ" sz="2400" dirty="0"/>
                        <a:t>6.7</a:t>
                      </a:r>
                      <a:endParaRPr lang="en-US" sz="2400" dirty="0"/>
                    </a:p>
                  </a:txBody>
                  <a:tcPr marL="91451" marR="9145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  <a:p>
                      <a:pPr algn="ctr"/>
                      <a:r>
                        <a:rPr lang="cs-CZ" sz="2400" dirty="0"/>
                        <a:t>6.6</a:t>
                      </a:r>
                      <a:endParaRPr lang="en-US" sz="2400" dirty="0"/>
                    </a:p>
                  </a:txBody>
                  <a:tcPr marL="91451" marR="9145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  <a:p>
                      <a:pPr algn="ctr"/>
                      <a:r>
                        <a:rPr lang="cs-CZ" sz="2400" dirty="0"/>
                        <a:t>8.1</a:t>
                      </a:r>
                      <a:endParaRPr lang="en-US" sz="2400" dirty="0"/>
                    </a:p>
                  </a:txBody>
                  <a:tcPr marL="91451" marR="9145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  <a:p>
                      <a:pPr algn="ctr"/>
                      <a:r>
                        <a:rPr lang="cs-CZ" sz="2400" dirty="0"/>
                        <a:t>10.2</a:t>
                      </a:r>
                      <a:endParaRPr lang="en-US" sz="2400" dirty="0"/>
                    </a:p>
                  </a:txBody>
                  <a:tcPr marL="91451" marR="9145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836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/>
                        <a:t>Modal</a:t>
                      </a:r>
                      <a:r>
                        <a:rPr lang="cs-CZ" sz="2000" dirty="0"/>
                        <a:t> </a:t>
                      </a:r>
                      <a:r>
                        <a:rPr lang="cs-CZ" sz="2000" dirty="0" err="1"/>
                        <a:t>Share</a:t>
                      </a:r>
                      <a:r>
                        <a:rPr lang="cs-CZ" sz="2000" baseline="0" dirty="0"/>
                        <a:t> </a:t>
                      </a:r>
                      <a:r>
                        <a:rPr lang="cs-CZ" sz="2000" baseline="0" dirty="0" err="1"/>
                        <a:t>of</a:t>
                      </a:r>
                      <a:r>
                        <a:rPr lang="cs-CZ" sz="2000" baseline="0" dirty="0"/>
                        <a:t> </a:t>
                      </a:r>
                      <a:r>
                        <a:rPr lang="cs-CZ" sz="2000" baseline="0" dirty="0" err="1"/>
                        <a:t>Railways</a:t>
                      </a:r>
                      <a:endParaRPr lang="cs-CZ" sz="2000" baseline="0" dirty="0"/>
                    </a:p>
                    <a:p>
                      <a:pPr algn="ctr"/>
                      <a:r>
                        <a:rPr lang="cs-CZ" sz="2000" dirty="0"/>
                        <a:t>(%)</a:t>
                      </a:r>
                      <a:endParaRPr lang="en-US" sz="20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  <a:p>
                      <a:pPr algn="ctr"/>
                      <a:r>
                        <a:rPr lang="cs-CZ" sz="2400" dirty="0"/>
                        <a:t>8.4</a:t>
                      </a:r>
                      <a:endParaRPr lang="en-US" sz="24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  <a:p>
                      <a:pPr algn="ctr"/>
                      <a:r>
                        <a:rPr lang="cs-CZ" sz="2400" dirty="0"/>
                        <a:t>7.3</a:t>
                      </a:r>
                      <a:endParaRPr lang="en-US" sz="24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  <a:p>
                      <a:pPr algn="ctr"/>
                      <a:r>
                        <a:rPr lang="cs-CZ" sz="2400" dirty="0"/>
                        <a:t>7.5</a:t>
                      </a: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  <a:p>
                      <a:pPr algn="ctr"/>
                      <a:r>
                        <a:rPr lang="cs-CZ" sz="2400" dirty="0"/>
                        <a:t>8.6</a:t>
                      </a:r>
                      <a:endParaRPr lang="en-US" sz="24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  <a:p>
                      <a:pPr algn="ctr"/>
                      <a:r>
                        <a:rPr lang="cs-CZ" sz="2400" dirty="0"/>
                        <a:t>9.6</a:t>
                      </a:r>
                      <a:endParaRPr lang="en-US" sz="2400" dirty="0"/>
                    </a:p>
                  </a:txBody>
                  <a:tcPr marL="91451" marR="9145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0635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/>
                        <a:t>Private</a:t>
                      </a:r>
                      <a:r>
                        <a:rPr lang="cs-CZ" sz="2000" dirty="0"/>
                        <a:t> </a:t>
                      </a:r>
                      <a:r>
                        <a:rPr lang="cs-CZ" sz="2000" dirty="0" err="1"/>
                        <a:t>Operator</a:t>
                      </a:r>
                      <a:r>
                        <a:rPr lang="en-US" sz="2000" dirty="0"/>
                        <a:t>’s</a:t>
                      </a:r>
                    </a:p>
                    <a:p>
                      <a:pPr algn="ctr"/>
                      <a:r>
                        <a:rPr lang="en-US" sz="2000" dirty="0"/>
                        <a:t>Market Share</a:t>
                      </a:r>
                      <a:endParaRPr lang="cs-CZ" sz="2000" dirty="0"/>
                    </a:p>
                    <a:p>
                      <a:pPr algn="ctr"/>
                      <a:r>
                        <a:rPr lang="cs-CZ" sz="2000" dirty="0"/>
                        <a:t>(%)</a:t>
                      </a:r>
                      <a:endParaRPr lang="en-US" sz="2000" dirty="0"/>
                    </a:p>
                  </a:txBody>
                  <a:tcPr marL="91451" marR="9145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  <a:p>
                      <a:pPr algn="ctr"/>
                      <a:r>
                        <a:rPr lang="cs-CZ" sz="2400" dirty="0"/>
                        <a:t>0.0</a:t>
                      </a:r>
                      <a:endParaRPr lang="en-US" sz="2400" dirty="0"/>
                    </a:p>
                  </a:txBody>
                  <a:tcPr marL="91451" marR="9145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  <a:p>
                      <a:pPr algn="ctr"/>
                      <a:r>
                        <a:rPr lang="cs-CZ" sz="2400" dirty="0"/>
                        <a:t>0.0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 marL="91451" marR="9145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  <a:p>
                      <a:pPr algn="ctr"/>
                      <a:r>
                        <a:rPr lang="cs-CZ" sz="2400" dirty="0"/>
                        <a:t>0.2</a:t>
                      </a:r>
                      <a:endParaRPr lang="en-US" sz="2400" dirty="0"/>
                    </a:p>
                  </a:txBody>
                  <a:tcPr marL="91451" marR="9145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  <a:p>
                      <a:pPr algn="ctr"/>
                      <a:r>
                        <a:rPr lang="cs-CZ" sz="2400" dirty="0"/>
                        <a:t>5.0</a:t>
                      </a:r>
                      <a:endParaRPr lang="en-US" sz="2400" dirty="0"/>
                    </a:p>
                  </a:txBody>
                  <a:tcPr marL="91451" marR="9145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  <a:p>
                      <a:pPr algn="ctr"/>
                      <a:r>
                        <a:rPr lang="cs-CZ" sz="2400" dirty="0"/>
                        <a:t>12.5</a:t>
                      </a:r>
                      <a:endParaRPr lang="en-US" sz="2400" dirty="0"/>
                    </a:p>
                  </a:txBody>
                  <a:tcPr marL="91451" marR="9145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633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307" y="542788"/>
            <a:ext cx="8086635" cy="647700"/>
          </a:xfrm>
        </p:spPr>
        <p:txBody>
          <a:bodyPr>
            <a:normAutofit fontScale="90000"/>
          </a:bodyPr>
          <a:lstStyle/>
          <a:p>
            <a:r>
              <a:rPr lang="en-GB" dirty="0"/>
              <a:t>Geography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pic>
        <p:nvPicPr>
          <p:cNvPr id="8" name="Zástupný symbol pro obsah 7" descr="Zeleznice-hustota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148" y="3102477"/>
            <a:ext cx="5756841" cy="1945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Zeleznice-hustot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985962"/>
            <a:ext cx="5734050" cy="28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021" y="1689712"/>
            <a:ext cx="6665205" cy="445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2930487" y="3442768"/>
            <a:ext cx="164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Prague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148549" y="5001055"/>
            <a:ext cx="1000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Brno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608284" y="3959997"/>
            <a:ext cx="1257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Ostrava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139105" y="4002535"/>
            <a:ext cx="1000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Plzeň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327793" y="3919567"/>
            <a:ext cx="1641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Pardubice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5969306" y="4324867"/>
            <a:ext cx="1641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Olomouc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90937" y="6429085"/>
            <a:ext cx="4402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  </a:t>
            </a:r>
            <a:r>
              <a:rPr lang="cs-CZ" sz="1400" dirty="0"/>
              <a:t>de</a:t>
            </a:r>
            <a:r>
              <a:rPr lang="en-US" sz="1400" dirty="0"/>
              <a:t>ns</a:t>
            </a:r>
            <a:r>
              <a:rPr lang="cs-CZ" sz="1400" dirty="0"/>
              <a:t>i</a:t>
            </a:r>
            <a:r>
              <a:rPr lang="en-US" sz="1400" dirty="0" err="1"/>
              <a:t>iy</a:t>
            </a:r>
            <a:r>
              <a:rPr lang="en-US" sz="1400" dirty="0"/>
              <a:t> of rail passenger flows; year</a:t>
            </a:r>
            <a:r>
              <a:rPr lang="cs-CZ" sz="1400" dirty="0"/>
              <a:t> 2009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648898" y="6382921"/>
            <a:ext cx="2589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Source: ČD</a:t>
            </a:r>
          </a:p>
        </p:txBody>
      </p:sp>
    </p:spTree>
    <p:extLst>
      <p:ext uri="{BB962C8B-B14F-4D97-AF65-F5344CB8AC3E}">
        <p14:creationId xmlns:p14="http://schemas.microsoft.com/office/powerpoint/2010/main" val="2180274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02034" y="318368"/>
            <a:ext cx="7827963" cy="647700"/>
          </a:xfrm>
        </p:spPr>
        <p:txBody>
          <a:bodyPr>
            <a:normAutofit fontScale="90000"/>
          </a:bodyPr>
          <a:lstStyle/>
          <a:p>
            <a:r>
              <a:rPr lang="en-GB" noProof="0" dirty="0"/>
              <a:t>Service differentiation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4176464" cy="23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3960440" cy="23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94" y="3809826"/>
            <a:ext cx="4036162" cy="278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09826"/>
            <a:ext cx="4176464" cy="278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275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Passengers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8596224" y="7355305"/>
            <a:ext cx="1841740" cy="4572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1066800" y="1922584"/>
          <a:ext cx="6770076" cy="407858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128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8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8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83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83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83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7687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 </a:t>
                      </a:r>
                      <a:endParaRPr lang="cs-CZ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 ČD SC</a:t>
                      </a:r>
                      <a:endParaRPr lang="cs-CZ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 ČD IC</a:t>
                      </a:r>
                      <a:endParaRPr lang="cs-CZ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 err="1">
                          <a:effectLst/>
                        </a:rPr>
                        <a:t>Regiojet</a:t>
                      </a:r>
                      <a:endParaRPr lang="cs-CZ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 err="1">
                          <a:effectLst/>
                        </a:rPr>
                        <a:t>LeoEx</a:t>
                      </a:r>
                      <a:endParaRPr lang="cs-CZ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</a:rPr>
                        <a:t>TOTAL</a:t>
                      </a:r>
                      <a:endParaRPr lang="cs-CZ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714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2010</a:t>
                      </a:r>
                      <a:endParaRPr lang="cs-CZ" sz="2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1,3</a:t>
                      </a:r>
                      <a:endParaRPr lang="cs-CZ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2,3</a:t>
                      </a:r>
                      <a:endParaRPr lang="cs-CZ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 </a:t>
                      </a:r>
                      <a:endParaRPr lang="cs-CZ" sz="2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 </a:t>
                      </a:r>
                      <a:endParaRPr lang="cs-CZ" sz="2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</a:rPr>
                        <a:t>3,6</a:t>
                      </a:r>
                      <a:endParaRPr lang="cs-CZ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714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2011</a:t>
                      </a:r>
                      <a:endParaRPr lang="cs-CZ" sz="2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1,3</a:t>
                      </a:r>
                      <a:endParaRPr lang="cs-CZ" sz="2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2,3</a:t>
                      </a:r>
                      <a:endParaRPr lang="cs-CZ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0,1</a:t>
                      </a:r>
                      <a:endParaRPr lang="cs-CZ" sz="2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 </a:t>
                      </a:r>
                      <a:endParaRPr lang="cs-CZ" sz="2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</a:rPr>
                        <a:t>3,7</a:t>
                      </a:r>
                      <a:endParaRPr lang="cs-CZ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714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2012</a:t>
                      </a:r>
                      <a:endParaRPr lang="cs-CZ" sz="2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1,1</a:t>
                      </a:r>
                      <a:endParaRPr lang="cs-CZ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2,1</a:t>
                      </a:r>
                      <a:endParaRPr lang="cs-CZ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1,1</a:t>
                      </a:r>
                      <a:endParaRPr lang="cs-CZ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 </a:t>
                      </a:r>
                      <a:endParaRPr lang="cs-CZ" sz="2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</a:rPr>
                        <a:t>4,3</a:t>
                      </a:r>
                      <a:endParaRPr lang="cs-CZ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714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2013</a:t>
                      </a:r>
                      <a:endParaRPr lang="cs-CZ" sz="2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1,0</a:t>
                      </a:r>
                      <a:endParaRPr lang="cs-CZ" sz="2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1,8</a:t>
                      </a:r>
                      <a:endParaRPr lang="cs-CZ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1,5</a:t>
                      </a:r>
                      <a:endParaRPr lang="cs-CZ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0,7</a:t>
                      </a:r>
                      <a:endParaRPr lang="cs-CZ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</a:rPr>
                        <a:t>5,0</a:t>
                      </a:r>
                      <a:endParaRPr lang="cs-CZ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714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2014</a:t>
                      </a:r>
                      <a:endParaRPr lang="cs-CZ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1,2</a:t>
                      </a:r>
                      <a:endParaRPr lang="cs-CZ" sz="2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1,5</a:t>
                      </a:r>
                      <a:endParaRPr lang="cs-CZ" sz="2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2,4</a:t>
                      </a:r>
                      <a:endParaRPr lang="cs-CZ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0,9</a:t>
                      </a:r>
                      <a:endParaRPr lang="cs-CZ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</a:rPr>
                        <a:t>6,0</a:t>
                      </a:r>
                      <a:endParaRPr lang="cs-CZ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2714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2015</a:t>
                      </a:r>
                      <a:endParaRPr lang="cs-CZ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1,3</a:t>
                      </a:r>
                      <a:endParaRPr lang="cs-CZ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1,5</a:t>
                      </a:r>
                      <a:endParaRPr lang="cs-CZ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3,0</a:t>
                      </a:r>
                      <a:endParaRPr lang="cs-CZ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1,1</a:t>
                      </a:r>
                      <a:endParaRPr lang="cs-CZ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</a:rPr>
                        <a:t>6,9</a:t>
                      </a:r>
                      <a:endParaRPr lang="cs-CZ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714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effectLst/>
                          <a:latin typeface="+mn-lt"/>
                        </a:rPr>
                        <a:t>2016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effectLst/>
                          <a:latin typeface="+mn-lt"/>
                        </a:rPr>
                        <a:t>1,3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effectLst/>
                          <a:latin typeface="+mn-lt"/>
                        </a:rPr>
                        <a:t>1,6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effectLst/>
                          <a:latin typeface="+mn-lt"/>
                        </a:rPr>
                        <a:t>3,1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effectLst/>
                          <a:latin typeface="+mn-lt"/>
                        </a:rPr>
                        <a:t>1,1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effectLst/>
                          <a:latin typeface="+mn-lt"/>
                        </a:rPr>
                        <a:t>7,1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2714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effectLst/>
                          <a:latin typeface="+mn-lt"/>
                        </a:rPr>
                        <a:t>1,4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effectLst/>
                          <a:latin typeface="+mn-lt"/>
                        </a:rPr>
                        <a:t>1,7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effectLst/>
                          <a:latin typeface="+mn-lt"/>
                        </a:rPr>
                        <a:t>3,3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effectLst/>
                          <a:latin typeface="+mn-lt"/>
                        </a:rPr>
                        <a:t>1,1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effectLst/>
                          <a:latin typeface="+mn-lt"/>
                        </a:rPr>
                        <a:t>7,5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861646" y="6242538"/>
            <a:ext cx="2708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 millions</a:t>
            </a:r>
            <a:r>
              <a:rPr lang="cs-CZ" sz="1400" dirty="0"/>
              <a:t>; </a:t>
            </a:r>
            <a:r>
              <a:rPr lang="cs-CZ" sz="1400" dirty="0" err="1"/>
              <a:t>own</a:t>
            </a:r>
            <a:r>
              <a:rPr lang="cs-CZ" sz="1400" dirty="0"/>
              <a:t> </a:t>
            </a:r>
            <a:r>
              <a:rPr lang="cs-CZ" sz="1400" dirty="0" err="1"/>
              <a:t>estimation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643224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Competition for the market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GB" dirty="0"/>
              <a:t>Enables creation of long-term </a:t>
            </a:r>
            <a:r>
              <a:rPr lang="en-GB" b="1" dirty="0"/>
              <a:t>contracts </a:t>
            </a:r>
            <a:r>
              <a:rPr lang="en-GB" dirty="0"/>
              <a:t>between operator and public authority, including investment liabilities</a:t>
            </a:r>
          </a:p>
          <a:p>
            <a:pPr lvl="0"/>
            <a:r>
              <a:rPr lang="en-GB" dirty="0"/>
              <a:t>Contracts may include </a:t>
            </a:r>
            <a:r>
              <a:rPr lang="en-GB" b="1" dirty="0"/>
              <a:t>specification of services </a:t>
            </a:r>
            <a:r>
              <a:rPr lang="en-GB" dirty="0"/>
              <a:t>(frequency, quality, punctuality and so on)</a:t>
            </a:r>
          </a:p>
          <a:p>
            <a:pPr lvl="0"/>
            <a:r>
              <a:rPr lang="en-GB" dirty="0"/>
              <a:t>Competition for the market may be organized for wider </a:t>
            </a:r>
            <a:r>
              <a:rPr lang="en-GB" b="1" dirty="0"/>
              <a:t>regions</a:t>
            </a:r>
            <a:r>
              <a:rPr lang="en-GB" dirty="0"/>
              <a:t> and therefore it may internalize more network externalities than open access operators on single</a:t>
            </a:r>
          </a:p>
        </p:txBody>
      </p:sp>
    </p:spTree>
    <p:extLst>
      <p:ext uri="{BB962C8B-B14F-4D97-AF65-F5344CB8AC3E}">
        <p14:creationId xmlns:p14="http://schemas.microsoft.com/office/powerpoint/2010/main" val="11611743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8682" y="407987"/>
            <a:ext cx="8086635" cy="647700"/>
          </a:xfrm>
        </p:spPr>
        <p:txBody>
          <a:bodyPr>
            <a:normAutofit fontScale="90000"/>
          </a:bodyPr>
          <a:lstStyle/>
          <a:p>
            <a:r>
              <a:rPr lang="en-GB" noProof="0" dirty="0"/>
              <a:t>Assessment of the Czech case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noProof="0" dirty="0"/>
              <a:t>+  </a:t>
            </a:r>
            <a:r>
              <a:rPr lang="en-GB" b="1" noProof="0" dirty="0"/>
              <a:t>better quality </a:t>
            </a:r>
            <a:r>
              <a:rPr lang="en-GB" noProof="0" dirty="0"/>
              <a:t>of services</a:t>
            </a:r>
          </a:p>
          <a:p>
            <a:pPr marL="0" indent="0">
              <a:buNone/>
            </a:pPr>
            <a:r>
              <a:rPr lang="en-GB" noProof="0" dirty="0"/>
              <a:t>+  </a:t>
            </a:r>
            <a:r>
              <a:rPr lang="en-GB" b="1" noProof="0" dirty="0"/>
              <a:t>higher frequency </a:t>
            </a:r>
            <a:r>
              <a:rPr lang="en-GB" noProof="0" dirty="0"/>
              <a:t>of trains</a:t>
            </a:r>
          </a:p>
          <a:p>
            <a:pPr marL="0" indent="0">
              <a:buNone/>
            </a:pPr>
            <a:r>
              <a:rPr lang="en-GB" noProof="0" dirty="0"/>
              <a:t>+  </a:t>
            </a:r>
            <a:r>
              <a:rPr lang="en-GB" b="1" noProof="0" dirty="0"/>
              <a:t>lower prices </a:t>
            </a:r>
            <a:r>
              <a:rPr lang="en-GB" noProof="0" dirty="0"/>
              <a:t>for customers</a:t>
            </a:r>
          </a:p>
          <a:p>
            <a:endParaRPr lang="en-GB" noProof="0" dirty="0"/>
          </a:p>
          <a:p>
            <a:pPr>
              <a:buFontTx/>
              <a:buChar char="-"/>
            </a:pPr>
            <a:r>
              <a:rPr lang="en-GB" b="1" dirty="0"/>
              <a:t>strains on </a:t>
            </a:r>
            <a:r>
              <a:rPr lang="en-GB" dirty="0"/>
              <a:t>infrastructure </a:t>
            </a:r>
            <a:r>
              <a:rPr lang="en-GB" b="1" dirty="0"/>
              <a:t>capacity</a:t>
            </a:r>
            <a:endParaRPr lang="en-GB" b="1" noProof="0" dirty="0"/>
          </a:p>
          <a:p>
            <a:pPr marL="0" indent="0">
              <a:buNone/>
            </a:pPr>
            <a:r>
              <a:rPr lang="en-GB" noProof="0" dirty="0"/>
              <a:t>-  </a:t>
            </a:r>
            <a:r>
              <a:rPr lang="en-GB" b="1" dirty="0"/>
              <a:t>r</a:t>
            </a:r>
            <a:r>
              <a:rPr lang="en-GB" b="1" noProof="0" dirty="0" err="1"/>
              <a:t>egulatory</a:t>
            </a:r>
            <a:r>
              <a:rPr lang="en-GB" b="1" noProof="0" dirty="0"/>
              <a:t> challenges</a:t>
            </a:r>
          </a:p>
          <a:p>
            <a:pPr marL="0" indent="0">
              <a:buNone/>
            </a:pPr>
            <a:endParaRPr lang="en-GB" noProof="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7A88C23-8887-259F-5C1A-6C772A682300}"/>
              </a:ext>
            </a:extLst>
          </p:cNvPr>
          <p:cNvSpPr txBox="1"/>
          <p:nvPr/>
        </p:nvSpPr>
        <p:spPr>
          <a:xfrm>
            <a:off x="536531" y="5589240"/>
            <a:ext cx="79317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Tomeš, Z., Kvizda, M., Jandová, M., &amp; Rederer, V. (2016). Open access passenger rail competition in the Czech Republic. </a:t>
            </a:r>
            <a:r>
              <a:rPr lang="en-US" i="1" dirty="0"/>
              <a:t>Transport policy</a:t>
            </a:r>
            <a:r>
              <a:rPr lang="en-US" dirty="0"/>
              <a:t>, </a:t>
            </a:r>
            <a:r>
              <a:rPr lang="en-US" i="1" dirty="0"/>
              <a:t>47</a:t>
            </a:r>
            <a:r>
              <a:rPr lang="en-US" dirty="0"/>
              <a:t>, 203-211.</a:t>
            </a:r>
          </a:p>
        </p:txBody>
      </p:sp>
    </p:spTree>
    <p:extLst>
      <p:ext uri="{BB962C8B-B14F-4D97-AF65-F5344CB8AC3E}">
        <p14:creationId xmlns:p14="http://schemas.microsoft.com/office/powerpoint/2010/main" val="40887728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Open Access Passenger Rail Competition: </a:t>
            </a:r>
            <a:br>
              <a:rPr lang="en-GB" b="1" dirty="0"/>
            </a:br>
            <a:r>
              <a:rPr lang="en-GB" b="1" dirty="0"/>
              <a:t>the case of Italy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517375"/>
            <a:ext cx="6858000" cy="1241822"/>
          </a:xfrm>
        </p:spPr>
        <p:txBody>
          <a:bodyPr>
            <a:normAutofit fontScale="77500" lnSpcReduction="20000"/>
          </a:bodyPr>
          <a:lstStyle/>
          <a:p>
            <a:endParaRPr lang="en-GB" dirty="0"/>
          </a:p>
          <a:p>
            <a:r>
              <a:rPr lang="en-GB" dirty="0"/>
              <a:t>Angela Stefania Bergantino</a:t>
            </a:r>
          </a:p>
          <a:p>
            <a:r>
              <a:rPr lang="en-GB" i="1" dirty="0"/>
              <a:t>University of Bari, Italy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0635-535F-4B44-B134-947CFCD05111}" type="slidenum">
              <a:rPr lang="it-IT" smtClean="0"/>
              <a:t>31</a:t>
            </a:fld>
            <a:endParaRPr lang="it-IT"/>
          </a:p>
        </p:txBody>
      </p:sp>
      <p:sp>
        <p:nvSpPr>
          <p:cNvPr id="6" name="TextBox 5"/>
          <p:cNvSpPr txBox="1"/>
          <p:nvPr/>
        </p:nvSpPr>
        <p:spPr>
          <a:xfrm>
            <a:off x="2471917" y="4892307"/>
            <a:ext cx="4579395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350" dirty="0"/>
              <a:t>Round Table On Open Access Passenger Rail Competition 2016</a:t>
            </a:r>
          </a:p>
          <a:p>
            <a:pPr algn="ctr"/>
            <a:r>
              <a:rPr lang="en-GB" sz="1350" i="1" dirty="0" err="1"/>
              <a:t>Masarykova</a:t>
            </a:r>
            <a:r>
              <a:rPr lang="en-GB" sz="1350" i="1" dirty="0"/>
              <a:t> </a:t>
            </a:r>
            <a:r>
              <a:rPr lang="en-GB" sz="1350" i="1" dirty="0" err="1"/>
              <a:t>Univerzita</a:t>
            </a:r>
            <a:r>
              <a:rPr lang="en-GB" sz="1350" dirty="0"/>
              <a:t>, Brno</a:t>
            </a:r>
          </a:p>
          <a:p>
            <a:pPr algn="ctr"/>
            <a:r>
              <a:rPr lang="en-GB" sz="1350" dirty="0"/>
              <a:t>11</a:t>
            </a:r>
            <a:r>
              <a:rPr lang="en-GB" sz="1350" baseline="30000" dirty="0"/>
              <a:t>th</a:t>
            </a:r>
            <a:r>
              <a:rPr lang="en-GB" sz="1350" dirty="0"/>
              <a:t> November 2016</a:t>
            </a:r>
          </a:p>
        </p:txBody>
      </p:sp>
    </p:spTree>
    <p:extLst>
      <p:ext uri="{BB962C8B-B14F-4D97-AF65-F5344CB8AC3E}">
        <p14:creationId xmlns:p14="http://schemas.microsoft.com/office/powerpoint/2010/main" val="17294477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628650" y="2226468"/>
            <a:ext cx="7886700" cy="4226867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Italy is the first country in Europe to open its HSR network to «on track competition»;</a:t>
            </a:r>
          </a:p>
          <a:p>
            <a:r>
              <a:rPr lang="en-GB" dirty="0"/>
              <a:t>Nuovo </a:t>
            </a:r>
            <a:r>
              <a:rPr lang="en-GB" dirty="0" err="1"/>
              <a:t>Trasporto</a:t>
            </a:r>
            <a:r>
              <a:rPr lang="en-GB" dirty="0"/>
              <a:t> </a:t>
            </a:r>
            <a:r>
              <a:rPr lang="en-GB" dirty="0" err="1"/>
              <a:t>Viaggiatori</a:t>
            </a:r>
            <a:r>
              <a:rPr lang="en-GB" dirty="0"/>
              <a:t> (NTV), first private operator:</a:t>
            </a:r>
          </a:p>
          <a:p>
            <a:pPr lvl="1"/>
            <a:r>
              <a:rPr lang="en-GB" dirty="0"/>
              <a:t>established in December 2006, by a number of Italian private entrepreneurs (</a:t>
            </a:r>
            <a:r>
              <a:rPr lang="en-GB" dirty="0" err="1"/>
              <a:t>Montezemolo</a:t>
            </a:r>
            <a:r>
              <a:rPr lang="en-GB" dirty="0"/>
              <a:t>, Della Valle, </a:t>
            </a:r>
            <a:r>
              <a:rPr lang="en-GB" dirty="0" err="1"/>
              <a:t>Punzo</a:t>
            </a:r>
            <a:r>
              <a:rPr lang="en-GB" dirty="0"/>
              <a:t> and </a:t>
            </a:r>
            <a:r>
              <a:rPr lang="en-GB" dirty="0" err="1"/>
              <a:t>Sciarrone</a:t>
            </a:r>
            <a:r>
              <a:rPr lang="en-GB" dirty="0"/>
              <a:t>);</a:t>
            </a:r>
          </a:p>
          <a:p>
            <a:pPr lvl="1"/>
            <a:r>
              <a:rPr lang="en-GB" dirty="0"/>
              <a:t>The French national incumbent (SNCF) acquired NTV shares as a “technical partner”, without any involvement in the management (initially 20%; now 1.4% due to an increase in capital);</a:t>
            </a:r>
          </a:p>
          <a:p>
            <a:pPr lvl="1"/>
            <a:r>
              <a:rPr lang="en-GB" dirty="0"/>
              <a:t>It entered the market in regime of “Open Access” in December 2012;</a:t>
            </a:r>
          </a:p>
          <a:p>
            <a:pPr lvl="1"/>
            <a:r>
              <a:rPr lang="en-GB" dirty="0"/>
              <a:t>The high-speed train of NTV is  called “Italo”</a:t>
            </a:r>
          </a:p>
        </p:txBody>
      </p:sp>
      <p:pic>
        <p:nvPicPr>
          <p:cNvPr id="7" name="Segnaposto contenut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024" y="857250"/>
            <a:ext cx="2853559" cy="1378489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221582" y="1135105"/>
            <a:ext cx="6395787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300" dirty="0"/>
              <a:t>A brief history of HSR in Italy: the entry of NTV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0635-535F-4B44-B134-947CFCD05111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52760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0635-535F-4B44-B134-947CFCD05111}" type="slidenum">
              <a:rPr lang="it-IT" smtClean="0"/>
              <a:t>33</a:t>
            </a:fld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353486" y="1004096"/>
            <a:ext cx="7886700" cy="615156"/>
          </a:xfrm>
        </p:spPr>
        <p:txBody>
          <a:bodyPr>
            <a:normAutofit fontScale="90000"/>
          </a:bodyPr>
          <a:lstStyle/>
          <a:p>
            <a:r>
              <a:rPr lang="en-GB" dirty="0"/>
              <a:t>The effect of Open Access: Demand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33" y="1687152"/>
            <a:ext cx="4872902" cy="2122849"/>
          </a:xfrm>
          <a:prstGeom prst="rect">
            <a:avLst/>
          </a:prstGeom>
        </p:spPr>
      </p:pic>
      <p:grpSp>
        <p:nvGrpSpPr>
          <p:cNvPr id="22" name="Gruppo 21"/>
          <p:cNvGrpSpPr/>
          <p:nvPr/>
        </p:nvGrpSpPr>
        <p:grpSpPr>
          <a:xfrm>
            <a:off x="3314401" y="3407834"/>
            <a:ext cx="5713184" cy="2539995"/>
            <a:chOff x="4419201" y="3400778"/>
            <a:chExt cx="7617578" cy="3386660"/>
          </a:xfrm>
        </p:grpSpPr>
        <p:sp>
          <p:nvSpPr>
            <p:cNvPr id="15" name="Segnaposto contenuto 2"/>
            <p:cNvSpPr txBox="1">
              <a:spLocks/>
            </p:cNvSpPr>
            <p:nvPr/>
          </p:nvSpPr>
          <p:spPr>
            <a:xfrm>
              <a:off x="8994435" y="3559048"/>
              <a:ext cx="812797" cy="37795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vert="horz" lIns="68580" tIns="34290" rIns="68580" bIns="3429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1200" b="1" dirty="0"/>
                <a:t>2016</a:t>
              </a:r>
              <a:endParaRPr lang="en-GB" sz="1350" dirty="0"/>
            </a:p>
            <a:p>
              <a:pPr marL="0" indent="0" algn="ctr">
                <a:buNone/>
              </a:pPr>
              <a:endParaRPr lang="it-IT" sz="1200" dirty="0"/>
            </a:p>
          </p:txBody>
        </p:sp>
        <p:grpSp>
          <p:nvGrpSpPr>
            <p:cNvPr id="20" name="Gruppo 19"/>
            <p:cNvGrpSpPr/>
            <p:nvPr/>
          </p:nvGrpSpPr>
          <p:grpSpPr>
            <a:xfrm>
              <a:off x="4419201" y="3400778"/>
              <a:ext cx="7617578" cy="3386660"/>
              <a:chOff x="4419201" y="3400778"/>
              <a:chExt cx="7617578" cy="3386660"/>
            </a:xfrm>
          </p:grpSpPr>
          <p:pic>
            <p:nvPicPr>
              <p:cNvPr id="16" name="Immagine 1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19201" y="4377495"/>
                <a:ext cx="3502948" cy="2343980"/>
              </a:xfrm>
              <a:prstGeom prst="rect">
                <a:avLst/>
              </a:prstGeom>
            </p:spPr>
          </p:pic>
          <p:pic>
            <p:nvPicPr>
              <p:cNvPr id="17" name="Immagine 1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68562" y="4348715"/>
                <a:ext cx="3668217" cy="2438723"/>
              </a:xfrm>
              <a:prstGeom prst="rect">
                <a:avLst/>
              </a:prstGeom>
            </p:spPr>
          </p:pic>
          <p:sp>
            <p:nvSpPr>
              <p:cNvPr id="18" name="Freccia giù 17"/>
              <p:cNvSpPr/>
              <p:nvPr/>
            </p:nvSpPr>
            <p:spPr>
              <a:xfrm>
                <a:off x="7137404" y="3400778"/>
                <a:ext cx="1933223" cy="1453444"/>
              </a:xfrm>
              <a:prstGeom prst="downArrow">
                <a:avLst>
                  <a:gd name="adj1" fmla="val 62453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350" dirty="0"/>
                  <a:t>NTV </a:t>
                </a:r>
                <a:r>
                  <a:rPr lang="it-IT" sz="1350" dirty="0" err="1"/>
                  <a:t>continues</a:t>
                </a:r>
                <a:r>
                  <a:rPr lang="it-IT" sz="1350" dirty="0"/>
                  <a:t> to </a:t>
                </a:r>
                <a:r>
                  <a:rPr lang="it-IT" sz="1350" dirty="0" err="1"/>
                  <a:t>grow</a:t>
                </a:r>
                <a:endParaRPr lang="it-IT" sz="1350" dirty="0"/>
              </a:p>
            </p:txBody>
          </p:sp>
        </p:grpSp>
      </p:grpSp>
      <p:grpSp>
        <p:nvGrpSpPr>
          <p:cNvPr id="24" name="Gruppo 23"/>
          <p:cNvGrpSpPr/>
          <p:nvPr/>
        </p:nvGrpSpPr>
        <p:grpSpPr>
          <a:xfrm>
            <a:off x="359833" y="4030531"/>
            <a:ext cx="2857808" cy="1970219"/>
            <a:chOff x="479778" y="4231042"/>
            <a:chExt cx="3810410" cy="2626958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6670" y="4287486"/>
              <a:ext cx="3443518" cy="2570514"/>
            </a:xfrm>
            <a:prstGeom prst="rect">
              <a:avLst/>
            </a:prstGeom>
          </p:spPr>
        </p:pic>
        <p:sp>
          <p:nvSpPr>
            <p:cNvPr id="23" name="Segnaposto contenuto 2"/>
            <p:cNvSpPr txBox="1">
              <a:spLocks/>
            </p:cNvSpPr>
            <p:nvPr/>
          </p:nvSpPr>
          <p:spPr>
            <a:xfrm>
              <a:off x="479778" y="4231042"/>
              <a:ext cx="812797" cy="37795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vert="horz" lIns="68580" tIns="34290" rIns="68580" bIns="3429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1200" b="1" dirty="0"/>
                <a:t>2016</a:t>
              </a:r>
              <a:endParaRPr lang="en-GB" sz="1350" dirty="0"/>
            </a:p>
            <a:p>
              <a:pPr marL="0" indent="0" algn="ctr">
                <a:buNone/>
              </a:pPr>
              <a:endParaRPr lang="it-IT" sz="1200" dirty="0"/>
            </a:p>
          </p:txBody>
        </p:sp>
      </p:grpSp>
      <p:grpSp>
        <p:nvGrpSpPr>
          <p:cNvPr id="27" name="Gruppo 26"/>
          <p:cNvGrpSpPr/>
          <p:nvPr/>
        </p:nvGrpSpPr>
        <p:grpSpPr>
          <a:xfrm>
            <a:off x="4540251" y="1714501"/>
            <a:ext cx="3975100" cy="1338828"/>
            <a:chOff x="6053667" y="1143001"/>
            <a:chExt cx="5300133" cy="1785104"/>
          </a:xfrm>
        </p:grpSpPr>
        <p:sp>
          <p:nvSpPr>
            <p:cNvPr id="6" name="Ovale 5"/>
            <p:cNvSpPr/>
            <p:nvPr/>
          </p:nvSpPr>
          <p:spPr>
            <a:xfrm>
              <a:off x="6053667" y="1989667"/>
              <a:ext cx="923313" cy="59266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  <p:cxnSp>
          <p:nvCxnSpPr>
            <p:cNvPr id="11" name="Connettore 4 10"/>
            <p:cNvCxnSpPr/>
            <p:nvPr/>
          </p:nvCxnSpPr>
          <p:spPr>
            <a:xfrm rot="10800000" flipV="1">
              <a:off x="6976982" y="1780935"/>
              <a:ext cx="727274" cy="54740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asellaDiTesto 25"/>
            <p:cNvSpPr txBox="1"/>
            <p:nvPr/>
          </p:nvSpPr>
          <p:spPr>
            <a:xfrm>
              <a:off x="7704256" y="1143001"/>
              <a:ext cx="3649544" cy="178510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200" b="1" dirty="0"/>
                <a:t>Expo effect: </a:t>
              </a:r>
              <a:r>
                <a:rPr lang="en-GB" sz="1350" dirty="0"/>
                <a:t>in 2015 </a:t>
              </a:r>
              <a:r>
                <a:rPr lang="en-GB" sz="1350" dirty="0" err="1"/>
                <a:t>Italo’s</a:t>
              </a:r>
              <a:r>
                <a:rPr lang="en-GB" sz="1350" dirty="0"/>
                <a:t> </a:t>
              </a:r>
              <a:r>
                <a:rPr lang="en-GB" sz="1350" dirty="0" err="1"/>
                <a:t>pax</a:t>
              </a:r>
              <a:r>
                <a:rPr lang="en-GB" sz="1350" dirty="0"/>
                <a:t> increased by 2.6 million (+39.5% of growth rate) and </a:t>
              </a:r>
              <a:r>
                <a:rPr lang="en-GB" sz="1350" dirty="0" err="1"/>
                <a:t>Trenitalia</a:t>
              </a:r>
              <a:r>
                <a:rPr lang="en-GB" sz="1350" dirty="0"/>
                <a:t> by 2.1 million (7,2%)</a:t>
              </a:r>
              <a:r>
                <a:rPr lang="en-GB" sz="1350" dirty="0">
                  <a:solidFill>
                    <a:srgbClr val="FF0000"/>
                  </a:solidFill>
                </a:rPr>
                <a:t> </a:t>
              </a:r>
              <a:r>
                <a:rPr lang="en-GB" sz="1350" dirty="0"/>
                <a:t>mainly on the routes directed to Milan. </a:t>
              </a:r>
              <a:r>
                <a:rPr lang="en-GB" sz="1350" b="1" dirty="0"/>
                <a:t>Ryanair left the market!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457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2233" y="1834886"/>
            <a:ext cx="8293100" cy="440531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From air to HSR. Substantial modal shift.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0635-535F-4B44-B134-947CFCD05111}" type="slidenum">
              <a:rPr lang="it-IT" smtClean="0"/>
              <a:t>34</a:t>
            </a:fld>
            <a:endParaRPr lang="it-IT"/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617504" y="655610"/>
            <a:ext cx="8293099" cy="615156"/>
          </a:xfrm>
        </p:spPr>
        <p:txBody>
          <a:bodyPr>
            <a:normAutofit fontScale="90000"/>
          </a:bodyPr>
          <a:lstStyle/>
          <a:p>
            <a:r>
              <a:rPr lang="en-GB" dirty="0"/>
              <a:t>The effect of Open Access: Demand 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" y="2616202"/>
            <a:ext cx="6773969" cy="1680631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5334001" y="4374863"/>
            <a:ext cx="1994536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it-IT" sz="1350" dirty="0"/>
              <a:t>In 2015, Ryanair, </a:t>
            </a:r>
            <a:r>
              <a:rPr lang="it-IT" sz="1350" dirty="0" err="1"/>
              <a:t>operating</a:t>
            </a:r>
            <a:r>
              <a:rPr lang="it-IT" sz="1350" dirty="0"/>
              <a:t> on Rome-Milan Orio al Serio </a:t>
            </a:r>
            <a:r>
              <a:rPr lang="it-IT" sz="1350" dirty="0" err="1"/>
              <a:t>moved</a:t>
            </a:r>
            <a:r>
              <a:rPr lang="it-IT" sz="1350" dirty="0"/>
              <a:t> out of the market.</a:t>
            </a:r>
          </a:p>
        </p:txBody>
      </p:sp>
      <p:sp>
        <p:nvSpPr>
          <p:cNvPr id="13" name="Freccia su 12"/>
          <p:cNvSpPr/>
          <p:nvPr/>
        </p:nvSpPr>
        <p:spPr>
          <a:xfrm>
            <a:off x="6212417" y="3651249"/>
            <a:ext cx="213783" cy="723613"/>
          </a:xfrm>
          <a:prstGeom prst="upArrow">
            <a:avLst/>
          </a:prstGeom>
          <a:solidFill>
            <a:srgbClr val="FF00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</p:spTree>
    <p:extLst>
      <p:ext uri="{BB962C8B-B14F-4D97-AF65-F5344CB8AC3E}">
        <p14:creationId xmlns:p14="http://schemas.microsoft.com/office/powerpoint/2010/main" val="42353796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50" y="3842015"/>
            <a:ext cx="3457575" cy="205634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5251" y="555108"/>
            <a:ext cx="8837084" cy="498740"/>
          </a:xfrm>
        </p:spPr>
        <p:txBody>
          <a:bodyPr>
            <a:normAutofit fontScale="90000"/>
          </a:bodyPr>
          <a:lstStyle/>
          <a:p>
            <a:r>
              <a:rPr lang="en-GB" dirty="0"/>
              <a:t>The effect of Open Access: Prices</a:t>
            </a:r>
            <a:endParaRPr lang="en-GB" sz="2100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95251" y="1720377"/>
            <a:ext cx="8968316" cy="184620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2700" dirty="0"/>
              <a:t>Competition pressured prices down</a:t>
            </a:r>
            <a:r>
              <a:rPr lang="is-IS" sz="2700" dirty="0"/>
              <a:t>…</a:t>
            </a:r>
          </a:p>
          <a:p>
            <a:pPr lvl="2"/>
            <a:r>
              <a:rPr lang="en-GB" sz="2100" dirty="0"/>
              <a:t>effect of price discrimination strategies (promotional fares and new price structures), </a:t>
            </a:r>
            <a:r>
              <a:rPr lang="en-GB" sz="2100" b="1" dirty="0"/>
              <a:t>PRE ENTRY</a:t>
            </a:r>
            <a:r>
              <a:rPr lang="en-GB" sz="2100" dirty="0"/>
              <a:t>:</a:t>
            </a:r>
          </a:p>
          <a:p>
            <a:pPr lvl="3"/>
            <a:r>
              <a:rPr lang="en-GB" dirty="0"/>
              <a:t>On the Milan-Rome (MI-RM) route, one-way fares reduced an average of 31% between 2011 and 2012 (the year of entry into operation of NTV; </a:t>
            </a:r>
            <a:r>
              <a:rPr lang="en-GB" dirty="0" err="1"/>
              <a:t>Cascetta</a:t>
            </a:r>
            <a:r>
              <a:rPr lang="en-GB" dirty="0"/>
              <a:t> and Coppola, 2014; p. 184)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0635-535F-4B44-B134-947CFCD05111}" type="slidenum">
              <a:rPr lang="it-IT" smtClean="0"/>
              <a:t>35</a:t>
            </a:fld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7227357" y="4095750"/>
            <a:ext cx="995892" cy="7155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350" dirty="0"/>
              <a:t>Strategic </a:t>
            </a:r>
            <a:r>
              <a:rPr lang="it-IT" sz="1350" dirty="0" err="1"/>
              <a:t>behaviour</a:t>
            </a:r>
            <a:r>
              <a:rPr lang="it-IT" sz="1350" dirty="0"/>
              <a:t>:  -31%</a:t>
            </a:r>
          </a:p>
        </p:txBody>
      </p:sp>
      <p:cxnSp>
        <p:nvCxnSpPr>
          <p:cNvPr id="15" name="Connettore 4 14"/>
          <p:cNvCxnSpPr/>
          <p:nvPr/>
        </p:nvCxnSpPr>
        <p:spPr>
          <a:xfrm rot="10800000" flipV="1">
            <a:off x="6698191" y="4676333"/>
            <a:ext cx="550334" cy="468666"/>
          </a:xfrm>
          <a:prstGeom prst="bentConnector3">
            <a:avLst>
              <a:gd name="adj1" fmla="val 36538"/>
            </a:avLst>
          </a:prstGeom>
          <a:ln w="38100" cmpd="sng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650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180528" y="1556792"/>
            <a:ext cx="9040779" cy="4799558"/>
          </a:xfrm>
        </p:spPr>
        <p:txBody>
          <a:bodyPr>
            <a:noAutofit/>
          </a:bodyPr>
          <a:lstStyle/>
          <a:p>
            <a:pPr lvl="1"/>
            <a:r>
              <a:rPr lang="en-GB" sz="2400" dirty="0"/>
              <a:t>The main routes experienced a </a:t>
            </a:r>
            <a:r>
              <a:rPr lang="en-GB" sz="2400" b="1" dirty="0"/>
              <a:t>change in the structure </a:t>
            </a:r>
            <a:r>
              <a:rPr lang="en-GB" sz="2400" dirty="0"/>
              <a:t>of supply:</a:t>
            </a:r>
          </a:p>
          <a:p>
            <a:pPr lvl="2"/>
            <a:r>
              <a:rPr lang="en-GB" dirty="0">
                <a:sym typeface="Wingdings"/>
              </a:rPr>
              <a:t> The </a:t>
            </a:r>
            <a:r>
              <a:rPr lang="en-GB" b="1" dirty="0">
                <a:sym typeface="Wingdings"/>
              </a:rPr>
              <a:t>number of HS connections grew by </a:t>
            </a:r>
            <a:r>
              <a:rPr lang="en-GB" b="1" dirty="0"/>
              <a:t>26.7% </a:t>
            </a:r>
            <a:r>
              <a:rPr lang="en-GB" dirty="0"/>
              <a:t>over the period 2009-2013 (from 30 daily connections in 2009 to 38 in 2013) and by </a:t>
            </a:r>
            <a:r>
              <a:rPr lang="en-GB" b="1" dirty="0"/>
              <a:t>53% over the period 2009 to 2016</a:t>
            </a:r>
            <a:r>
              <a:rPr lang="en-GB" dirty="0"/>
              <a:t> (with a total of 45 daily connections);</a:t>
            </a:r>
          </a:p>
          <a:p>
            <a:pPr lvl="2"/>
            <a:r>
              <a:rPr lang="en-GB" dirty="0"/>
              <a:t>Instead, the </a:t>
            </a:r>
            <a:r>
              <a:rPr lang="en-GB" b="1" dirty="0"/>
              <a:t>number of </a:t>
            </a:r>
            <a:r>
              <a:rPr lang="en-GB" b="1" i="1" dirty="0"/>
              <a:t>conventional rail services fall by 22% </a:t>
            </a:r>
            <a:r>
              <a:rPr lang="en-GB" dirty="0"/>
              <a:t>(from 9 daily connections in 2009 to 7 in 2013) by 44% to only 4 in 2016 </a:t>
            </a:r>
            <a:r>
              <a:rPr lang="en-GB" dirty="0">
                <a:sym typeface="Wingdings"/>
              </a:rPr>
              <a:t> </a:t>
            </a:r>
            <a:r>
              <a:rPr lang="en-GB" b="1" i="1" dirty="0">
                <a:sym typeface="Wingdings"/>
              </a:rPr>
              <a:t>substitution effect </a:t>
            </a:r>
            <a:r>
              <a:rPr lang="en-GB" b="1" dirty="0">
                <a:sym typeface="Wingdings"/>
              </a:rPr>
              <a:t>(create demand for HS)</a:t>
            </a:r>
            <a:r>
              <a:rPr lang="en-GB" b="1" i="1" dirty="0">
                <a:sym typeface="Wingdings"/>
              </a:rPr>
              <a:t>!</a:t>
            </a:r>
            <a:r>
              <a:rPr lang="en-GB" dirty="0"/>
              <a:t>. </a:t>
            </a:r>
          </a:p>
          <a:p>
            <a:pPr lvl="1" algn="just"/>
            <a:r>
              <a:rPr lang="en-GB" sz="2400" dirty="0"/>
              <a:t>It seems that Trenitalia implemented an </a:t>
            </a:r>
            <a:r>
              <a:rPr lang="en-GB" sz="2400" b="1" i="1" dirty="0"/>
              <a:t>entry-deterrence strategy by increasing its supply</a:t>
            </a:r>
            <a:r>
              <a:rPr lang="en-GB" sz="2400" dirty="0"/>
              <a:t> (as Alitalia did for the airline industry), with the purpose to </a:t>
            </a:r>
            <a:r>
              <a:rPr lang="en-GB" sz="2400" b="1" i="1" dirty="0"/>
              <a:t>pre-empt the rival about the allocation of slots</a:t>
            </a:r>
            <a:r>
              <a:rPr lang="en-GB" sz="2400" dirty="0"/>
              <a:t>.</a:t>
            </a: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effect of Open Access: Supply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0635-535F-4B44-B134-947CFCD05111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3772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Competition or Privatization?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600" dirty="0"/>
              <a:t>Tomeš, Z. (2017). Do European reforms increase modal shares of railways?. </a:t>
            </a:r>
            <a:r>
              <a:rPr lang="en-GB" sz="2600" i="1" dirty="0"/>
              <a:t>Transport Policy</a:t>
            </a:r>
            <a:r>
              <a:rPr lang="en-GB" sz="2600" dirty="0"/>
              <a:t>, </a:t>
            </a:r>
            <a:r>
              <a:rPr lang="en-GB" sz="2600" i="1" dirty="0"/>
              <a:t>60</a:t>
            </a:r>
            <a:r>
              <a:rPr lang="en-GB" sz="2600" dirty="0"/>
              <a:t>, 143-151.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34858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Motivation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r>
              <a:rPr lang="en-GB" sz="2600" noProof="0" dirty="0"/>
              <a:t>50% of road freight over 300 km should </a:t>
            </a:r>
            <a:r>
              <a:rPr lang="en-GB" sz="2600" b="1" noProof="0" dirty="0"/>
              <a:t>shift to rail </a:t>
            </a:r>
            <a:r>
              <a:rPr lang="en-GB" sz="2600" noProof="0" dirty="0"/>
              <a:t>and water and the majority of medium distance passenger transport should go by rail by 2050 (EC, 2011)</a:t>
            </a:r>
          </a:p>
          <a:p>
            <a:r>
              <a:rPr lang="en-GB" sz="2600" noProof="0" dirty="0"/>
              <a:t>These goals underpinned by </a:t>
            </a:r>
            <a:r>
              <a:rPr lang="en-GB" sz="2600" b="1" dirty="0"/>
              <a:t>reform</a:t>
            </a:r>
            <a:r>
              <a:rPr lang="en-GB" sz="2600" b="1" noProof="0" dirty="0"/>
              <a:t> initiatives </a:t>
            </a:r>
            <a:r>
              <a:rPr lang="en-GB" sz="2600" noProof="0" dirty="0"/>
              <a:t>(vertical separation and especially competition entry)</a:t>
            </a:r>
          </a:p>
          <a:p>
            <a:r>
              <a:rPr lang="en-GB" sz="2600" noProof="0" dirty="0"/>
              <a:t>However, there are many factors causing long term </a:t>
            </a:r>
            <a:r>
              <a:rPr lang="en-GB" sz="2600" b="1" noProof="0" dirty="0"/>
              <a:t>structural decline </a:t>
            </a:r>
            <a:r>
              <a:rPr lang="en-GB" sz="2600" noProof="0" dirty="0"/>
              <a:t>of railways (</a:t>
            </a:r>
            <a:r>
              <a:rPr lang="en-GB" sz="2600" noProof="0" dirty="0" err="1"/>
              <a:t>DiPietrantonio</a:t>
            </a:r>
            <a:r>
              <a:rPr lang="en-GB" sz="2600" noProof="0" dirty="0"/>
              <a:t> – </a:t>
            </a:r>
            <a:r>
              <a:rPr lang="en-GB" sz="2600" noProof="0" dirty="0" err="1"/>
              <a:t>Pelkmans</a:t>
            </a:r>
            <a:r>
              <a:rPr lang="en-GB" sz="2600" noProof="0" dirty="0"/>
              <a:t>, 2004) and net benefits of </a:t>
            </a:r>
            <a:r>
              <a:rPr lang="en-GB" sz="2600" b="1" noProof="0" dirty="0"/>
              <a:t>vertical separation are questioned </a:t>
            </a:r>
            <a:r>
              <a:rPr lang="en-GB" sz="2600" noProof="0" dirty="0"/>
              <a:t>by some scholars (Pittman 2003, van de Velde et al. 2012)</a:t>
            </a:r>
          </a:p>
          <a:p>
            <a:r>
              <a:rPr lang="en-GB" sz="2600" noProof="0" dirty="0"/>
              <a:t>Do </a:t>
            </a:r>
            <a:r>
              <a:rPr lang="en-GB" sz="2600" b="1" noProof="0" dirty="0"/>
              <a:t>European reforms </a:t>
            </a:r>
            <a:r>
              <a:rPr lang="en-GB" sz="2600" noProof="0" dirty="0"/>
              <a:t>actually increase modal share of railways? Or could be privatization more effective?</a:t>
            </a:r>
          </a:p>
          <a:p>
            <a:pPr marL="0" indent="0">
              <a:buNone/>
            </a:pPr>
            <a:endParaRPr lang="en-GB" noProof="0" dirty="0"/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038631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Railway reforms in the EU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/>
              <a:t>Vertical separation </a:t>
            </a:r>
            <a:r>
              <a:rPr lang="en-GB" dirty="0"/>
              <a:t>= a complete institutional separation of the infrastructure manager and the incumbent operator</a:t>
            </a:r>
          </a:p>
          <a:p>
            <a:r>
              <a:rPr lang="en-GB" b="1" dirty="0"/>
              <a:t>Competition entry </a:t>
            </a:r>
            <a:r>
              <a:rPr lang="en-GB" dirty="0"/>
              <a:t>= actual entry of the non-incumbent operators on the freight and passenger rail market</a:t>
            </a:r>
          </a:p>
          <a:p>
            <a:r>
              <a:rPr lang="en-GB" b="1" dirty="0"/>
              <a:t>Horizontal separation </a:t>
            </a:r>
            <a:r>
              <a:rPr lang="en-GB" dirty="0"/>
              <a:t>= institutional separation between passenger and freight operations of the incumbent</a:t>
            </a:r>
          </a:p>
          <a:p>
            <a:r>
              <a:rPr lang="en-GB" b="1" dirty="0"/>
              <a:t>Freight privatization </a:t>
            </a:r>
            <a:r>
              <a:rPr lang="en-GB" dirty="0"/>
              <a:t>= privatization of freight operator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128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Competition on the market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b="1" dirty="0"/>
              <a:t>Direct impact </a:t>
            </a:r>
            <a:r>
              <a:rPr lang="en-GB" dirty="0"/>
              <a:t>on efficiency and costs</a:t>
            </a:r>
          </a:p>
          <a:p>
            <a:pPr lvl="0"/>
            <a:r>
              <a:rPr lang="en-GB" b="1" dirty="0"/>
              <a:t>Entrepreneurship</a:t>
            </a:r>
            <a:r>
              <a:rPr lang="en-GB" dirty="0"/>
              <a:t> spirit and flexibility regarding entry and exit</a:t>
            </a:r>
          </a:p>
          <a:p>
            <a:pPr lvl="0"/>
            <a:r>
              <a:rPr lang="en-GB" b="1" dirty="0"/>
              <a:t>No arbitrary borders </a:t>
            </a:r>
            <a:r>
              <a:rPr lang="en-GB" dirty="0"/>
              <a:t>of franchises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1277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1781" y="262844"/>
            <a:ext cx="7827963" cy="647700"/>
          </a:xfrm>
        </p:spPr>
        <p:txBody>
          <a:bodyPr>
            <a:normAutofit fontScale="90000"/>
          </a:bodyPr>
          <a:lstStyle/>
          <a:p>
            <a:r>
              <a:rPr lang="en-GB" dirty="0"/>
              <a:t>Reform options</a:t>
            </a:r>
            <a:endParaRPr lang="en-GB" sz="1800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33" y="980729"/>
            <a:ext cx="7440859" cy="554189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  <p:sp>
        <p:nvSpPr>
          <p:cNvPr id="3" name="Obdélník 2"/>
          <p:cNvSpPr/>
          <p:nvPr/>
        </p:nvSpPr>
        <p:spPr>
          <a:xfrm>
            <a:off x="6444208" y="6493980"/>
            <a:ext cx="19646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(Gómez-</a:t>
            </a:r>
            <a:r>
              <a:rPr lang="en-US" sz="1400" dirty="0" err="1"/>
              <a:t>Ibánez</a:t>
            </a:r>
            <a:r>
              <a:rPr lang="en-US" sz="1400" dirty="0"/>
              <a:t>, 2006)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8237126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1268FE-E337-E126-84B7-8837D30E5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5EA7611-BCED-179D-226B-F2AFF5CF7C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445B5BF1-DBED-8A80-E38D-D1A2D717D0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87605" y="1600200"/>
            <a:ext cx="4456395" cy="3773016"/>
          </a:xfr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F2E9A08-0A84-8E00-AC14-BA8C4956F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600200"/>
            <a:ext cx="457834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014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Conclusion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en-GB" sz="3000" noProof="0" dirty="0"/>
              <a:t>There is no evidence that principal European reforms (</a:t>
            </a:r>
            <a:r>
              <a:rPr lang="en-GB" sz="3000" b="1" noProof="0" dirty="0"/>
              <a:t>vertical separation and competition entry</a:t>
            </a:r>
            <a:r>
              <a:rPr lang="en-GB" sz="3000" noProof="0" dirty="0"/>
              <a:t>) are increasing modal shares of European railways. </a:t>
            </a:r>
          </a:p>
          <a:p>
            <a:r>
              <a:rPr lang="en-GB" sz="3000" noProof="0" dirty="0"/>
              <a:t>The more promising reform strategy seems to be  </a:t>
            </a:r>
            <a:r>
              <a:rPr lang="en-GB" sz="3000" b="1" noProof="0" dirty="0"/>
              <a:t>horizontal separation</a:t>
            </a:r>
            <a:r>
              <a:rPr lang="en-GB" sz="3000" noProof="0" dirty="0"/>
              <a:t>, especially when followed by freight privatization.  </a:t>
            </a:r>
          </a:p>
          <a:p>
            <a:r>
              <a:rPr lang="en-GB" sz="3000" noProof="0" dirty="0"/>
              <a:t>There are significant differences in the long term development of railway’s modal shares between </a:t>
            </a:r>
            <a:r>
              <a:rPr lang="en-GB" sz="3000" b="1" noProof="0" dirty="0"/>
              <a:t>Western and Eastern</a:t>
            </a:r>
            <a:r>
              <a:rPr lang="en-GB" sz="3000" noProof="0" dirty="0"/>
              <a:t> Europe.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052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COMPETITION OR PRIVATIZATION?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Canadian freight railways</a:t>
            </a:r>
          </a:p>
        </p:txBody>
      </p:sp>
    </p:spTree>
    <p:extLst>
      <p:ext uri="{BB962C8B-B14F-4D97-AF65-F5344CB8AC3E}">
        <p14:creationId xmlns:p14="http://schemas.microsoft.com/office/powerpoint/2010/main" val="15173763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dirty="0"/>
              <a:t>North American rail freight market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124743"/>
            <a:ext cx="7488832" cy="529130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868144" y="6416049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Source: </a:t>
            </a:r>
            <a:r>
              <a:rPr lang="cs-CZ" dirty="0" err="1"/>
              <a:t>Rodrigue</a:t>
            </a:r>
            <a:r>
              <a:rPr lang="cs-CZ" dirty="0"/>
              <a:t> (2008)</a:t>
            </a:r>
          </a:p>
        </p:txBody>
      </p:sp>
    </p:spTree>
    <p:extLst>
      <p:ext uri="{BB962C8B-B14F-4D97-AF65-F5344CB8AC3E}">
        <p14:creationId xmlns:p14="http://schemas.microsoft.com/office/powerpoint/2010/main" val="36159907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Canada rail sector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 the 20th century two big transcontinental railroads:</a:t>
            </a:r>
          </a:p>
          <a:p>
            <a:r>
              <a:rPr lang="en-GB" dirty="0"/>
              <a:t>Canadian </a:t>
            </a:r>
            <a:r>
              <a:rPr lang="en-GB" b="1" dirty="0"/>
              <a:t>National</a:t>
            </a:r>
            <a:r>
              <a:rPr lang="en-GB" dirty="0"/>
              <a:t> (CN) – public</a:t>
            </a:r>
          </a:p>
          <a:p>
            <a:r>
              <a:rPr lang="en-GB" dirty="0"/>
              <a:t>Canadian </a:t>
            </a:r>
            <a:r>
              <a:rPr lang="en-GB" b="1" dirty="0"/>
              <a:t>Pacific </a:t>
            </a:r>
            <a:r>
              <a:rPr lang="en-GB" dirty="0"/>
              <a:t>(CP) - private</a:t>
            </a:r>
          </a:p>
        </p:txBody>
      </p:sp>
    </p:spTree>
    <p:extLst>
      <p:ext uri="{BB962C8B-B14F-4D97-AF65-F5344CB8AC3E}">
        <p14:creationId xmlns:p14="http://schemas.microsoft.com/office/powerpoint/2010/main" val="86183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Canada (1980): Public ownership does or does not matter?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7072"/>
          </a:xfrm>
        </p:spPr>
        <p:txBody>
          <a:bodyPr>
            <a:normAutofit/>
          </a:bodyPr>
          <a:lstStyle/>
          <a:p>
            <a:pPr algn="just"/>
            <a:r>
              <a:rPr lang="en-GB" sz="2800" dirty="0"/>
              <a:t>The </a:t>
            </a:r>
            <a:r>
              <a:rPr lang="en-GB" sz="2800" b="1" dirty="0"/>
              <a:t>efficiency</a:t>
            </a:r>
            <a:r>
              <a:rPr lang="en-GB" sz="2800" dirty="0"/>
              <a:t> of public and private firms is usually compared in industries which have heavy regulation and limited competition. </a:t>
            </a:r>
          </a:p>
          <a:p>
            <a:pPr algn="just"/>
            <a:r>
              <a:rPr lang="en-GB" sz="2800" dirty="0"/>
              <a:t>In this paper we present a case study in which the effects of </a:t>
            </a:r>
            <a:r>
              <a:rPr lang="en-GB" sz="2800" b="1" dirty="0"/>
              <a:t>property rights </a:t>
            </a:r>
            <a:r>
              <a:rPr lang="en-GB" sz="2800" dirty="0"/>
              <a:t>can be isolated from the effects of regulation on noncompetitive markets. </a:t>
            </a:r>
          </a:p>
          <a:p>
            <a:pPr algn="just"/>
            <a:r>
              <a:rPr lang="en-GB" sz="2800" dirty="0"/>
              <a:t>We </a:t>
            </a:r>
            <a:r>
              <a:rPr lang="en-GB" sz="2800" b="1" dirty="0"/>
              <a:t>compare</a:t>
            </a:r>
            <a:r>
              <a:rPr lang="en-GB" sz="2800" dirty="0"/>
              <a:t> the postwar (1956–1975) productivity performance of the Canadian National (public) and Canadian Pacific Railroads (private). </a:t>
            </a:r>
            <a:endParaRPr lang="en-GB" sz="18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FFF2213-F132-2992-4E54-A2E0F91209A2}"/>
              </a:ext>
            </a:extLst>
          </p:cNvPr>
          <p:cNvSpPr txBox="1"/>
          <p:nvPr/>
        </p:nvSpPr>
        <p:spPr>
          <a:xfrm>
            <a:off x="484847" y="6041390"/>
            <a:ext cx="8686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1800" i="1" dirty="0" err="1"/>
              <a:t>Caves</a:t>
            </a:r>
            <a:r>
              <a:rPr lang="cs-CZ" sz="1800" i="1" dirty="0"/>
              <a:t>, D. W. – </a:t>
            </a:r>
            <a:r>
              <a:rPr lang="cs-CZ" sz="1800" i="1" dirty="0" err="1"/>
              <a:t>Christensen</a:t>
            </a:r>
            <a:r>
              <a:rPr lang="cs-CZ" sz="1800" i="1" dirty="0"/>
              <a:t>, L. R. (1980): </a:t>
            </a:r>
            <a:r>
              <a:rPr lang="cs-CZ" sz="1800" i="1" dirty="0" err="1"/>
              <a:t>The</a:t>
            </a:r>
            <a:r>
              <a:rPr lang="cs-CZ" sz="1800" i="1" dirty="0"/>
              <a:t> </a:t>
            </a:r>
            <a:r>
              <a:rPr lang="cs-CZ" sz="1800" i="1" dirty="0" err="1"/>
              <a:t>Relative</a:t>
            </a:r>
            <a:r>
              <a:rPr lang="cs-CZ" sz="1800" i="1" dirty="0"/>
              <a:t> </a:t>
            </a:r>
            <a:r>
              <a:rPr lang="cs-CZ" sz="1800" i="1" dirty="0" err="1"/>
              <a:t>Efficiency</a:t>
            </a:r>
            <a:r>
              <a:rPr lang="cs-CZ" sz="1800" i="1" dirty="0"/>
              <a:t> </a:t>
            </a:r>
            <a:r>
              <a:rPr lang="cs-CZ" sz="1800" i="1" dirty="0" err="1"/>
              <a:t>of</a:t>
            </a:r>
            <a:r>
              <a:rPr lang="cs-CZ" sz="1800" i="1" dirty="0"/>
              <a:t> Public and </a:t>
            </a:r>
            <a:r>
              <a:rPr lang="cs-CZ" sz="1800" i="1" dirty="0" err="1"/>
              <a:t>Private</a:t>
            </a:r>
            <a:r>
              <a:rPr lang="cs-CZ" sz="1800" i="1" dirty="0"/>
              <a:t> </a:t>
            </a:r>
            <a:r>
              <a:rPr lang="cs-CZ" sz="1800" i="1" dirty="0" err="1"/>
              <a:t>Firms</a:t>
            </a:r>
            <a:r>
              <a:rPr lang="cs-CZ" sz="1800" i="1" dirty="0"/>
              <a:t> in a </a:t>
            </a:r>
            <a:r>
              <a:rPr lang="cs-CZ" sz="1800" i="1" dirty="0" err="1"/>
              <a:t>Competitive</a:t>
            </a:r>
            <a:r>
              <a:rPr lang="cs-CZ" sz="1800" i="1" dirty="0"/>
              <a:t> </a:t>
            </a:r>
            <a:r>
              <a:rPr lang="cs-CZ" sz="1800" i="1" dirty="0" err="1"/>
              <a:t>Enviroment</a:t>
            </a:r>
            <a:r>
              <a:rPr lang="cs-CZ" sz="1800" i="1" dirty="0"/>
              <a:t>: </a:t>
            </a:r>
            <a:r>
              <a:rPr lang="cs-CZ" sz="1800" i="1" dirty="0" err="1"/>
              <a:t>The</a:t>
            </a:r>
            <a:r>
              <a:rPr lang="cs-CZ" sz="1800" i="1" dirty="0"/>
              <a:t> Case </a:t>
            </a:r>
            <a:r>
              <a:rPr lang="cs-CZ" sz="1800" i="1" dirty="0" err="1"/>
              <a:t>of</a:t>
            </a:r>
            <a:r>
              <a:rPr lang="cs-CZ" sz="1800" i="1" dirty="0"/>
              <a:t> </a:t>
            </a:r>
            <a:r>
              <a:rPr lang="cs-CZ" sz="1800" i="1" dirty="0" err="1"/>
              <a:t>Canadian</a:t>
            </a:r>
            <a:r>
              <a:rPr lang="cs-CZ" sz="1800" i="1" dirty="0"/>
              <a:t> </a:t>
            </a:r>
            <a:r>
              <a:rPr lang="cs-CZ" sz="1800" i="1" dirty="0" err="1"/>
              <a:t>Railroads</a:t>
            </a:r>
            <a:r>
              <a:rPr lang="cs-CZ" sz="1800" i="1" dirty="0"/>
              <a:t>. </a:t>
            </a:r>
            <a:r>
              <a:rPr lang="cs-CZ" sz="1800" i="1" dirty="0" err="1"/>
              <a:t>Journal</a:t>
            </a:r>
            <a:r>
              <a:rPr lang="cs-CZ" sz="1800" i="1" dirty="0"/>
              <a:t> </a:t>
            </a:r>
            <a:r>
              <a:rPr lang="cs-CZ" sz="1800" i="1" dirty="0" err="1"/>
              <a:t>of</a:t>
            </a:r>
            <a:r>
              <a:rPr lang="cs-CZ" sz="1800" i="1" dirty="0"/>
              <a:t> </a:t>
            </a:r>
            <a:r>
              <a:rPr lang="cs-CZ" sz="1800" i="1" dirty="0" err="1"/>
              <a:t>Political</a:t>
            </a:r>
            <a:r>
              <a:rPr lang="cs-CZ" sz="1800" i="1" dirty="0"/>
              <a:t> </a:t>
            </a:r>
            <a:r>
              <a:rPr lang="cs-CZ" sz="1800" i="1" dirty="0" err="1"/>
              <a:t>Economy</a:t>
            </a:r>
            <a:endParaRPr lang="cs-CZ" sz="1800" i="1" dirty="0"/>
          </a:p>
        </p:txBody>
      </p:sp>
    </p:spTree>
    <p:extLst>
      <p:ext uri="{BB962C8B-B14F-4D97-AF65-F5344CB8AC3E}">
        <p14:creationId xmlns:p14="http://schemas.microsoft.com/office/powerpoint/2010/main" val="37923893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Estimates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672696" y="2708920"/>
          <a:ext cx="8229600" cy="2499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158812311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935943345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75623314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7159255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CN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CN </a:t>
                      </a:r>
                      <a:r>
                        <a:rPr lang="cs-CZ" sz="2800" dirty="0" err="1"/>
                        <a:t>relative</a:t>
                      </a:r>
                      <a:r>
                        <a:rPr lang="cs-CZ" sz="2800" dirty="0"/>
                        <a:t> to 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196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dirty="0"/>
                        <a:t>1956-63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824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dirty="0"/>
                        <a:t>1963-74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950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dirty="0"/>
                        <a:t>1956-75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0.7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615654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61824" y="1916832"/>
            <a:ext cx="825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Table: </a:t>
            </a:r>
            <a:r>
              <a:rPr lang="cs-CZ" sz="2400" dirty="0" err="1"/>
              <a:t>Average</a:t>
            </a:r>
            <a:r>
              <a:rPr lang="cs-CZ" sz="2400" dirty="0"/>
              <a:t> </a:t>
            </a:r>
            <a:r>
              <a:rPr lang="cs-CZ" sz="2400" dirty="0" err="1"/>
              <a:t>annual</a:t>
            </a:r>
            <a:r>
              <a:rPr lang="cs-CZ" sz="2400" dirty="0"/>
              <a:t> </a:t>
            </a:r>
            <a:r>
              <a:rPr lang="cs-CZ" sz="2400" dirty="0" err="1"/>
              <a:t>growth</a:t>
            </a:r>
            <a:r>
              <a:rPr lang="cs-CZ" sz="2400" dirty="0"/>
              <a:t> </a:t>
            </a:r>
            <a:r>
              <a:rPr lang="cs-CZ" sz="2400" dirty="0" err="1"/>
              <a:t>rate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productivity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CN and CP </a:t>
            </a:r>
          </a:p>
        </p:txBody>
      </p:sp>
    </p:spTree>
    <p:extLst>
      <p:ext uri="{BB962C8B-B14F-4D97-AF65-F5344CB8AC3E}">
        <p14:creationId xmlns:p14="http://schemas.microsoft.com/office/powerpoint/2010/main" val="3565092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 (1980)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/>
          <a:lstStyle/>
          <a:p>
            <a:r>
              <a:rPr lang="en-GB" dirty="0"/>
              <a:t>Contrary to the predictions of the property rights literature, we find </a:t>
            </a:r>
            <a:r>
              <a:rPr lang="en-GB" b="1" dirty="0"/>
              <a:t>no evidence </a:t>
            </a:r>
            <a:r>
              <a:rPr lang="en-GB" dirty="0"/>
              <a:t>of inferior performance by the government-owned railroad. </a:t>
            </a:r>
          </a:p>
          <a:p>
            <a:r>
              <a:rPr lang="en-GB" dirty="0"/>
              <a:t>We conclude that any tendency toward inefficiency resulting from public </a:t>
            </a:r>
            <a:r>
              <a:rPr lang="en-GB" b="1" dirty="0"/>
              <a:t>ownership </a:t>
            </a:r>
            <a:r>
              <a:rPr lang="en-GB" dirty="0"/>
              <a:t>has been overcome by the benefits of </a:t>
            </a:r>
            <a:r>
              <a:rPr lang="en-GB" b="1" dirty="0"/>
              <a:t>competition</a:t>
            </a:r>
            <a:r>
              <a:rPr lang="en-GB" dirty="0"/>
              <a:t>.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6712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Privatization of CN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</a:t>
            </a:r>
            <a:r>
              <a:rPr lang="en-GB" b="1" dirty="0"/>
              <a:t>1995</a:t>
            </a:r>
            <a:r>
              <a:rPr lang="en-GB" dirty="0"/>
              <a:t> was Canadian National </a:t>
            </a:r>
            <a:r>
              <a:rPr lang="en-GB" b="1" dirty="0"/>
              <a:t>privatized</a:t>
            </a:r>
            <a:r>
              <a:rPr lang="en-GB" dirty="0"/>
              <a:t> after careful three years preparation</a:t>
            </a:r>
          </a:p>
          <a:p>
            <a:r>
              <a:rPr lang="en-GB" dirty="0"/>
              <a:t>Can we </a:t>
            </a:r>
            <a:r>
              <a:rPr lang="en-GB" b="1" dirty="0"/>
              <a:t>infer</a:t>
            </a:r>
            <a:r>
              <a:rPr lang="en-GB" dirty="0"/>
              <a:t> any interesting information out of this privatization?</a:t>
            </a:r>
          </a:p>
          <a:p>
            <a:r>
              <a:rPr lang="en-GB" dirty="0"/>
              <a:t>Hypothesis: If Caves and Christensen were right than we can </a:t>
            </a:r>
            <a:r>
              <a:rPr lang="en-GB" b="1" dirty="0"/>
              <a:t>expect no change in performance </a:t>
            </a:r>
            <a:r>
              <a:rPr lang="en-GB" dirty="0"/>
              <a:t>of CN due to privatization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3662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European rail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Competition for the market:</a:t>
            </a:r>
          </a:p>
          <a:p>
            <a:r>
              <a:rPr lang="en-GB" dirty="0"/>
              <a:t>British franchising</a:t>
            </a:r>
          </a:p>
          <a:p>
            <a:r>
              <a:rPr lang="en-GB" dirty="0"/>
              <a:t>Germany regional traffic</a:t>
            </a:r>
          </a:p>
          <a:p>
            <a:r>
              <a:rPr lang="en-GB" dirty="0"/>
              <a:t>Many others</a:t>
            </a:r>
          </a:p>
          <a:p>
            <a:pPr marL="0" indent="0">
              <a:buNone/>
            </a:pPr>
            <a:r>
              <a:rPr lang="en-GB" b="1" dirty="0"/>
              <a:t>Competition on the market:</a:t>
            </a:r>
          </a:p>
          <a:p>
            <a:r>
              <a:rPr lang="en-GB" dirty="0"/>
              <a:t>Praha – Ostrava; Praha – Brno</a:t>
            </a:r>
          </a:p>
          <a:p>
            <a:r>
              <a:rPr lang="en-GB" dirty="0"/>
              <a:t>Wien – Salzburg; Roma – Milano</a:t>
            </a:r>
          </a:p>
          <a:p>
            <a:r>
              <a:rPr lang="en-GB" dirty="0"/>
              <a:t>Stockholm - Goteborg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1448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Evaluation of CN privatization</a:t>
            </a:r>
            <a:r>
              <a:rPr lang="cs-CZ" dirty="0"/>
              <a:t> (2013)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/>
              <a:t>This article describes and analyses the </a:t>
            </a:r>
            <a:r>
              <a:rPr lang="en-GB" b="1" dirty="0"/>
              <a:t>privatization</a:t>
            </a:r>
            <a:r>
              <a:rPr lang="en-GB" dirty="0"/>
              <a:t> of Canadian National Railway (CN), a large railroad privatization. </a:t>
            </a:r>
          </a:p>
          <a:p>
            <a:r>
              <a:rPr lang="en-GB" dirty="0"/>
              <a:t>It uses data from </a:t>
            </a:r>
            <a:r>
              <a:rPr lang="en-GB" b="1" dirty="0"/>
              <a:t>1990 to 2011 </a:t>
            </a:r>
            <a:r>
              <a:rPr lang="en-GB" dirty="0"/>
              <a:t>to compare CN's post-privatization operating performance with its pre-privatization performance. </a:t>
            </a:r>
          </a:p>
        </p:txBody>
      </p:sp>
      <p:sp>
        <p:nvSpPr>
          <p:cNvPr id="4" name="Obdélník 3"/>
          <p:cNvSpPr/>
          <p:nvPr/>
        </p:nvSpPr>
        <p:spPr>
          <a:xfrm>
            <a:off x="693912" y="5301208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Boardman, A. E., </a:t>
            </a:r>
            <a:r>
              <a:rPr lang="en-US" dirty="0" err="1"/>
              <a:t>Laurin</a:t>
            </a:r>
            <a:r>
              <a:rPr lang="en-US" dirty="0"/>
              <a:t>, C., Moore, M. A., &amp; Vining, A. R. (2013). Efficiency, profitability and welfare gains from the Canadian National Railway privatization. </a:t>
            </a:r>
            <a:r>
              <a:rPr lang="en-US" i="1" dirty="0"/>
              <a:t>Research in Transportation Business &amp; Management</a:t>
            </a:r>
            <a:r>
              <a:rPr lang="en-US" dirty="0"/>
              <a:t>, </a:t>
            </a:r>
            <a:r>
              <a:rPr lang="en-US" i="1" dirty="0"/>
              <a:t>6</a:t>
            </a:r>
            <a:r>
              <a:rPr lang="en-US" dirty="0"/>
              <a:t>, 19-30.</a:t>
            </a:r>
          </a:p>
        </p:txBody>
      </p:sp>
    </p:spTree>
    <p:extLst>
      <p:ext uri="{BB962C8B-B14F-4D97-AF65-F5344CB8AC3E}">
        <p14:creationId xmlns:p14="http://schemas.microsoft.com/office/powerpoint/2010/main" val="15346916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9036495" cy="706090"/>
          </a:xfrm>
        </p:spPr>
        <p:txBody>
          <a:bodyPr>
            <a:noAutofit/>
          </a:bodyPr>
          <a:lstStyle/>
          <a:p>
            <a:r>
              <a:rPr lang="en-GB" sz="4000" dirty="0"/>
              <a:t>Infrastructure, prices, output and market</a:t>
            </a:r>
          </a:p>
        </p:txBody>
      </p:sp>
      <p:pic>
        <p:nvPicPr>
          <p:cNvPr id="103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533" y="1168952"/>
            <a:ext cx="4166786" cy="24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3886770" cy="269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3" y="3861048"/>
            <a:ext cx="4326219" cy="2876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466" y="3933055"/>
            <a:ext cx="4428631" cy="280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2949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dirty="0"/>
              <a:t>Employment and costs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82824"/>
            <a:ext cx="4104456" cy="423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40768"/>
            <a:ext cx="4176464" cy="423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115616" y="5770913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Boardman, A. E., </a:t>
            </a:r>
            <a:r>
              <a:rPr lang="en-US" sz="1200" dirty="0" err="1"/>
              <a:t>Laurin</a:t>
            </a:r>
            <a:r>
              <a:rPr lang="en-US" sz="1200" dirty="0"/>
              <a:t>, C., Moore, M. A., &amp; Vining, A. R. (2013). Efficiency, profitability and welfare gains from the Canadian National Railway privatization. </a:t>
            </a:r>
            <a:r>
              <a:rPr lang="en-US" sz="1200" i="1" dirty="0"/>
              <a:t>Research in Transportation Business &amp; Management</a:t>
            </a:r>
            <a:r>
              <a:rPr lang="en-US" sz="1200" dirty="0"/>
              <a:t>, </a:t>
            </a:r>
            <a:r>
              <a:rPr lang="en-US" sz="1200" i="1" dirty="0"/>
              <a:t>6</a:t>
            </a:r>
            <a:r>
              <a:rPr lang="en-US" sz="1200" dirty="0"/>
              <a:t>, 19-30.</a:t>
            </a:r>
          </a:p>
        </p:txBody>
      </p:sp>
    </p:spTree>
    <p:extLst>
      <p:ext uri="{BB962C8B-B14F-4D97-AF65-F5344CB8AC3E}">
        <p14:creationId xmlns:p14="http://schemas.microsoft.com/office/powerpoint/2010/main" val="21289822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Ownership does matter?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31640"/>
            <a:ext cx="8229600" cy="533772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GB" dirty="0"/>
              <a:t>The results demonstrate that CN </a:t>
            </a:r>
            <a:r>
              <a:rPr lang="en-GB" b="1" dirty="0"/>
              <a:t>performed</a:t>
            </a:r>
            <a:r>
              <a:rPr lang="en-GB" dirty="0"/>
              <a:t> substantially </a:t>
            </a:r>
            <a:r>
              <a:rPr lang="en-GB" b="1" dirty="0"/>
              <a:t>better </a:t>
            </a:r>
            <a:r>
              <a:rPr lang="en-GB" dirty="0"/>
              <a:t>following privatization, </a:t>
            </a:r>
          </a:p>
          <a:p>
            <a:pPr algn="just"/>
            <a:r>
              <a:rPr lang="en-GB" dirty="0"/>
              <a:t>We find statistically </a:t>
            </a:r>
            <a:r>
              <a:rPr lang="en-GB" b="1" dirty="0"/>
              <a:t>significant increases </a:t>
            </a:r>
            <a:r>
              <a:rPr lang="en-GB" dirty="0"/>
              <a:t>over the long term (16 years following privatization) in sales, capital investment, assets, profit, profitability, productivity, dividends and corporate taxes paid.</a:t>
            </a:r>
          </a:p>
          <a:p>
            <a:pPr algn="just"/>
            <a:r>
              <a:rPr lang="en-GB" dirty="0"/>
              <a:t> There was little change in the capital structure of CN and a significant decrease in employment. </a:t>
            </a:r>
          </a:p>
          <a:p>
            <a:pPr algn="just"/>
            <a:r>
              <a:rPr lang="en-GB" dirty="0"/>
              <a:t>Using Canadian Pacific Railway as a basis for the counterfactual, we estimate that CN's privatization generated </a:t>
            </a:r>
            <a:r>
              <a:rPr lang="en-GB" b="1" dirty="0"/>
              <a:t>social welfare gains </a:t>
            </a:r>
            <a:r>
              <a:rPr lang="en-GB" dirty="0"/>
              <a:t>of approximately $25 billion in 2011 Canadian dollars. </a:t>
            </a:r>
          </a:p>
          <a:p>
            <a:pPr algn="just"/>
            <a:r>
              <a:rPr lang="en-GB" dirty="0"/>
              <a:t>The </a:t>
            </a:r>
            <a:r>
              <a:rPr lang="en-GB" b="1" dirty="0"/>
              <a:t>Canadian government </a:t>
            </a:r>
            <a:r>
              <a:rPr lang="en-GB" dirty="0"/>
              <a:t>received almost half of these gains, while CN's shareholders (most of whom were non-Canadian) captured the rest.</a:t>
            </a:r>
            <a:endParaRPr lang="en-GB" sz="2200" dirty="0"/>
          </a:p>
          <a:p>
            <a:pPr marL="0" indent="0" algn="just">
              <a:buNone/>
            </a:pPr>
            <a:endParaRPr lang="en-GB" sz="22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41507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Caves</a:t>
            </a:r>
            <a:r>
              <a:rPr lang="cs-CZ" dirty="0"/>
              <a:t> </a:t>
            </a:r>
            <a:r>
              <a:rPr lang="en-GB" dirty="0"/>
              <a:t>- Christensen (1980): </a:t>
            </a:r>
            <a:r>
              <a:rPr lang="cs-CZ" dirty="0" err="1"/>
              <a:t>found</a:t>
            </a:r>
            <a:r>
              <a:rPr lang="en-GB" dirty="0"/>
              <a:t> </a:t>
            </a:r>
            <a:r>
              <a:rPr lang="en-GB" b="1" dirty="0"/>
              <a:t>no evidence </a:t>
            </a:r>
            <a:r>
              <a:rPr lang="en-GB" dirty="0"/>
              <a:t>of inferior performance by the government-owned railroad CN. They conclude that any tendency toward inefficiency resulting from public ownership has been overcome by the benefits of competition. </a:t>
            </a:r>
          </a:p>
          <a:p>
            <a:r>
              <a:rPr lang="en-GB" dirty="0" err="1"/>
              <a:t>Boardmann</a:t>
            </a:r>
            <a:r>
              <a:rPr lang="en-GB" dirty="0"/>
              <a:t> et al. (2013): The overall results demonstrate that CN performed </a:t>
            </a:r>
            <a:r>
              <a:rPr lang="en-GB" b="1" dirty="0"/>
              <a:t>substantially better</a:t>
            </a:r>
            <a:r>
              <a:rPr lang="en-GB" dirty="0"/>
              <a:t> following privatization, both from an operational perspective and from a broader social welfare perspective. </a:t>
            </a:r>
          </a:p>
          <a:p>
            <a:endParaRPr lang="en-GB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5282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British buses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Competition for the market </a:t>
            </a:r>
            <a:r>
              <a:rPr lang="en-GB" dirty="0"/>
              <a:t>– London</a:t>
            </a:r>
          </a:p>
          <a:p>
            <a:r>
              <a:rPr lang="en-GB" b="1" dirty="0"/>
              <a:t>Competition on the market </a:t>
            </a:r>
            <a:r>
              <a:rPr lang="en-GB" dirty="0"/>
              <a:t>– rest of England</a:t>
            </a:r>
          </a:p>
        </p:txBody>
      </p:sp>
    </p:spTree>
    <p:extLst>
      <p:ext uri="{BB962C8B-B14F-4D97-AF65-F5344CB8AC3E}">
        <p14:creationId xmlns:p14="http://schemas.microsoft.com/office/powerpoint/2010/main" val="1484698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Case study: </a:t>
            </a:r>
            <a:r>
              <a:rPr lang="en-GB" dirty="0"/>
              <a:t>How to liberalise passenger rail services? Lessons from European experience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7526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GB" dirty="0"/>
              <a:t>Nash, C., Smith, A., Crozet, Y., Link, H., &amp; Nilsson, J. E. (2019). </a:t>
            </a:r>
            <a:r>
              <a:rPr lang="en-GB" b="1" dirty="0"/>
              <a:t>How to liberalise rail passenger services? Lessons from European experience.</a:t>
            </a:r>
            <a:r>
              <a:rPr lang="en-GB" dirty="0"/>
              <a:t> </a:t>
            </a:r>
            <a:r>
              <a:rPr lang="en-GB" i="1" dirty="0"/>
              <a:t>Transport Policy</a:t>
            </a:r>
            <a:r>
              <a:rPr lang="en-GB" dirty="0"/>
              <a:t>, </a:t>
            </a:r>
            <a:r>
              <a:rPr lang="en-GB" i="1" dirty="0"/>
              <a:t>79</a:t>
            </a:r>
            <a:r>
              <a:rPr lang="en-GB" dirty="0"/>
              <a:t>, 11-20.</a:t>
            </a:r>
          </a:p>
        </p:txBody>
      </p:sp>
    </p:spTree>
    <p:extLst>
      <p:ext uri="{BB962C8B-B14F-4D97-AF65-F5344CB8AC3E}">
        <p14:creationId xmlns:p14="http://schemas.microsoft.com/office/powerpoint/2010/main" val="278617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Passenger rail services may be liberalised in two ways. </a:t>
            </a:r>
          </a:p>
          <a:p>
            <a:r>
              <a:rPr lang="en-GB" dirty="0"/>
              <a:t>The first is by means of </a:t>
            </a:r>
            <a:r>
              <a:rPr lang="en-GB" b="1" dirty="0"/>
              <a:t>competitive tendering </a:t>
            </a:r>
            <a:r>
              <a:rPr lang="en-GB" dirty="0"/>
              <a:t>for public service contracts. (</a:t>
            </a:r>
            <a:r>
              <a:rPr lang="en-GB" i="1" dirty="0"/>
              <a:t>competition for the market</a:t>
            </a:r>
            <a:r>
              <a:rPr lang="en-GB" dirty="0"/>
              <a:t>)</a:t>
            </a:r>
          </a:p>
          <a:p>
            <a:r>
              <a:rPr lang="en-GB" dirty="0"/>
              <a:t>The second is by </a:t>
            </a:r>
            <a:r>
              <a:rPr lang="en-GB" b="1" dirty="0"/>
              <a:t>open access </a:t>
            </a:r>
            <a:r>
              <a:rPr lang="en-GB" dirty="0"/>
              <a:t>for the operation of commercial services. (</a:t>
            </a:r>
            <a:r>
              <a:rPr lang="en-GB" i="1" dirty="0"/>
              <a:t>competition on the market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25208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Competition for the market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52528"/>
          </a:xfrm>
        </p:spPr>
        <p:txBody>
          <a:bodyPr>
            <a:normAutofit fontScale="85000" lnSpcReduction="10000"/>
          </a:bodyPr>
          <a:lstStyle/>
          <a:p>
            <a:r>
              <a:rPr lang="en-GB" b="1" dirty="0"/>
              <a:t>Britain</a:t>
            </a:r>
            <a:r>
              <a:rPr lang="en-GB" dirty="0"/>
              <a:t> has adopted competitive tendering for almost all passenger services, subsidized and commercial; state-owned British Rail was not allowed to bid and ceased to exist as a train operator. </a:t>
            </a:r>
          </a:p>
          <a:p>
            <a:r>
              <a:rPr lang="en-GB" b="1" dirty="0"/>
              <a:t>Sweden</a:t>
            </a:r>
            <a:r>
              <a:rPr lang="en-GB" dirty="0"/>
              <a:t> has adopted tendering for virtually all subsidized services; most are procured by the regions, and 45% of all services in Sweden are now operated by new entrants.</a:t>
            </a:r>
          </a:p>
          <a:p>
            <a:r>
              <a:rPr lang="en-GB" dirty="0"/>
              <a:t>In </a:t>
            </a:r>
            <a:r>
              <a:rPr lang="en-GB" b="1" dirty="0"/>
              <a:t>Germany</a:t>
            </a:r>
            <a:r>
              <a:rPr lang="en-GB" dirty="0"/>
              <a:t>, the federal states are responsible for procuring all subsidized services; there is a trend toward competitive tendering and 18% of regional services are operated by new entrants</a:t>
            </a:r>
          </a:p>
        </p:txBody>
      </p:sp>
    </p:spTree>
    <p:extLst>
      <p:ext uri="{BB962C8B-B14F-4D97-AF65-F5344CB8AC3E}">
        <p14:creationId xmlns:p14="http://schemas.microsoft.com/office/powerpoint/2010/main" val="131300807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2990</Words>
  <Application>Microsoft Office PowerPoint</Application>
  <PresentationFormat>Předvádění na obrazovce (4:3)</PresentationFormat>
  <Paragraphs>353</Paragraphs>
  <Slides>54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59" baseType="lpstr">
      <vt:lpstr>Arial</vt:lpstr>
      <vt:lpstr>Calibri</vt:lpstr>
      <vt:lpstr>Courier New</vt:lpstr>
      <vt:lpstr>Times New Roman</vt:lpstr>
      <vt:lpstr>Motiv systému Office</vt:lpstr>
      <vt:lpstr>6. RAIL COMPETITION</vt:lpstr>
      <vt:lpstr>Competition on x for the market</vt:lpstr>
      <vt:lpstr>Competition for the market</vt:lpstr>
      <vt:lpstr>Competition on the market</vt:lpstr>
      <vt:lpstr>European rail</vt:lpstr>
      <vt:lpstr>British buses</vt:lpstr>
      <vt:lpstr>Case study: How to liberalise passenger rail services? Lessons from European experience</vt:lpstr>
      <vt:lpstr>Introduction</vt:lpstr>
      <vt:lpstr>Competition for the market</vt:lpstr>
      <vt:lpstr>Competition on the market</vt:lpstr>
      <vt:lpstr>France – no competition</vt:lpstr>
      <vt:lpstr>Has passenger rail market liberalization been a success?</vt:lpstr>
      <vt:lpstr>Traffic</vt:lpstr>
      <vt:lpstr>Subsidies</vt:lpstr>
      <vt:lpstr>Empirical evidence</vt:lpstr>
      <vt:lpstr>Conclusions</vt:lpstr>
      <vt:lpstr>Update: France</vt:lpstr>
      <vt:lpstr>Greater role for open access?</vt:lpstr>
      <vt:lpstr>Open access rail services in Central Europe</vt:lpstr>
      <vt:lpstr>Competition on the rail market in Central Europe</vt:lpstr>
      <vt:lpstr>Fares</vt:lpstr>
      <vt:lpstr>Market shares</vt:lpstr>
      <vt:lpstr>Market effects </vt:lpstr>
      <vt:lpstr>Conclusions</vt:lpstr>
      <vt:lpstr>Open access on Prague - Ostrava</vt:lpstr>
      <vt:lpstr>Czech railway passenger market </vt:lpstr>
      <vt:lpstr>Geography</vt:lpstr>
      <vt:lpstr>Service differentiation</vt:lpstr>
      <vt:lpstr>Passengers </vt:lpstr>
      <vt:lpstr>Assessment of the Czech case</vt:lpstr>
      <vt:lpstr>Open Access Passenger Rail Competition:  the case of Italy</vt:lpstr>
      <vt:lpstr>Prezentace aplikace PowerPoint</vt:lpstr>
      <vt:lpstr>The effect of Open Access: Demand </vt:lpstr>
      <vt:lpstr>The effect of Open Access: Demand </vt:lpstr>
      <vt:lpstr>The effect of Open Access: Prices</vt:lpstr>
      <vt:lpstr>The effect of Open Access: Supply  </vt:lpstr>
      <vt:lpstr>Competition or Privatization?</vt:lpstr>
      <vt:lpstr>Motivation</vt:lpstr>
      <vt:lpstr>Railway reforms in the EU</vt:lpstr>
      <vt:lpstr>Reform options</vt:lpstr>
      <vt:lpstr>Results</vt:lpstr>
      <vt:lpstr>Conclusion</vt:lpstr>
      <vt:lpstr>COMPETITION OR PRIVATIZATION?</vt:lpstr>
      <vt:lpstr>North American rail freight market</vt:lpstr>
      <vt:lpstr>Canada rail sector</vt:lpstr>
      <vt:lpstr>Canada (1980): Public ownership does or does not matter? </vt:lpstr>
      <vt:lpstr>Estimates</vt:lpstr>
      <vt:lpstr>Conclusion (1980)</vt:lpstr>
      <vt:lpstr>Privatization of CN</vt:lpstr>
      <vt:lpstr>Evaluation of CN privatization (2013)</vt:lpstr>
      <vt:lpstr>Infrastructure, prices, output and market</vt:lpstr>
      <vt:lpstr>Employment and costs</vt:lpstr>
      <vt:lpstr>Ownership does matter?</vt:lpstr>
      <vt:lpstr>Summary</vt:lpstr>
    </vt:vector>
  </TitlesOfParts>
  <Company>Ekonomicko-správní fakulta Masarykovy univerzity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COMPETITION</dc:title>
  <dc:creator>Tomes Zdenek</dc:creator>
  <cp:lastModifiedBy>Zdeněk Tomeš</cp:lastModifiedBy>
  <cp:revision>31</cp:revision>
  <cp:lastPrinted>2018-10-16T06:34:01Z</cp:lastPrinted>
  <dcterms:created xsi:type="dcterms:W3CDTF">2018-01-02T08:52:44Z</dcterms:created>
  <dcterms:modified xsi:type="dcterms:W3CDTF">2023-07-29T16:19:54Z</dcterms:modified>
</cp:coreProperties>
</file>