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8" r:id="rId2"/>
    <p:sldId id="305" r:id="rId3"/>
    <p:sldId id="306" r:id="rId4"/>
    <p:sldId id="261" r:id="rId5"/>
    <p:sldId id="262" r:id="rId6"/>
    <p:sldId id="329" r:id="rId7"/>
    <p:sldId id="263" r:id="rId8"/>
    <p:sldId id="264" r:id="rId9"/>
    <p:sldId id="265" r:id="rId10"/>
    <p:sldId id="275" r:id="rId11"/>
    <p:sldId id="276" r:id="rId12"/>
    <p:sldId id="281" r:id="rId13"/>
    <p:sldId id="308" r:id="rId14"/>
    <p:sldId id="309" r:id="rId15"/>
    <p:sldId id="369" r:id="rId16"/>
    <p:sldId id="370" r:id="rId17"/>
    <p:sldId id="371" r:id="rId18"/>
    <p:sldId id="282" r:id="rId19"/>
    <p:sldId id="286" r:id="rId20"/>
    <p:sldId id="287" r:id="rId21"/>
    <p:sldId id="295" r:id="rId22"/>
    <p:sldId id="296" r:id="rId23"/>
    <p:sldId id="298" r:id="rId24"/>
    <p:sldId id="299" r:id="rId25"/>
    <p:sldId id="302" r:id="rId26"/>
    <p:sldId id="303" r:id="rId27"/>
    <p:sldId id="304" r:id="rId28"/>
    <p:sldId id="372" r:id="rId29"/>
    <p:sldId id="373" r:id="rId30"/>
    <p:sldId id="376" r:id="rId31"/>
    <p:sldId id="319" r:id="rId32"/>
    <p:sldId id="324" r:id="rId33"/>
    <p:sldId id="316" r:id="rId34"/>
    <p:sldId id="325" r:id="rId35"/>
    <p:sldId id="368" r:id="rId36"/>
    <p:sldId id="323" r:id="rId37"/>
    <p:sldId id="367" r:id="rId38"/>
    <p:sldId id="362" r:id="rId39"/>
    <p:sldId id="364" r:id="rId40"/>
    <p:sldId id="365" r:id="rId41"/>
    <p:sldId id="366" r:id="rId42"/>
    <p:sldId id="37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557"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0" y="-1960"/>
    </p:cViewPr>
  </p:outlineViewPr>
  <p:notesTextViewPr>
    <p:cViewPr>
      <p:scale>
        <a:sx n="1" d="1"/>
        <a:sy n="1" d="1"/>
      </p:scale>
      <p:origin x="0" y="0"/>
    </p:cViewPr>
  </p:notesTextViewPr>
  <p:sorterViewPr>
    <p:cViewPr>
      <p:scale>
        <a:sx n="71" d="100"/>
        <a:sy n="71" d="100"/>
      </p:scale>
      <p:origin x="0" y="-3796"/>
    </p:cViewPr>
  </p:sorterViewPr>
  <p:notesViewPr>
    <p:cSldViewPr>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84FAFF7-C445-4FD1-AF34-E284BD7BD8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8BF04D5-5EE8-419D-A05A-9E410678DC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466E43-63C9-4C58-9EEA-CEC8223F3D52}" type="datetimeFigureOut">
              <a:rPr lang="cs-CZ" smtClean="0"/>
              <a:t>29.07.2023</a:t>
            </a:fld>
            <a:endParaRPr lang="cs-CZ"/>
          </a:p>
        </p:txBody>
      </p:sp>
      <p:sp>
        <p:nvSpPr>
          <p:cNvPr id="4" name="Zástupný symbol pro zápatí 3">
            <a:extLst>
              <a:ext uri="{FF2B5EF4-FFF2-40B4-BE49-F238E27FC236}">
                <a16:creationId xmlns:a16="http://schemas.microsoft.com/office/drawing/2014/main" id="{4C69F8CB-69DF-4C1D-AACB-CCEDC8750E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2E12736-A7CE-4CAE-B5C1-6F0C5C97F2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0D4630-987F-442E-A593-65701E2C6740}" type="slidenum">
              <a:rPr lang="cs-CZ" smtClean="0"/>
              <a:t>‹#›</a:t>
            </a:fld>
            <a:endParaRPr lang="cs-CZ"/>
          </a:p>
        </p:txBody>
      </p:sp>
    </p:spTree>
    <p:extLst>
      <p:ext uri="{BB962C8B-B14F-4D97-AF65-F5344CB8AC3E}">
        <p14:creationId xmlns:p14="http://schemas.microsoft.com/office/powerpoint/2010/main" val="262780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5D244-4AF2-459C-B3DE-20B867BC5E98}" type="datetimeFigureOut">
              <a:rPr lang="cs-CZ" smtClean="0"/>
              <a:t>29.07.2023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4E67C-46FF-4784-B9F8-B83E4033D660}" type="slidenum">
              <a:rPr lang="cs-CZ" smtClean="0"/>
              <a:t>‹#›</a:t>
            </a:fld>
            <a:endParaRPr lang="cs-CZ"/>
          </a:p>
        </p:txBody>
      </p:sp>
    </p:spTree>
    <p:extLst>
      <p:ext uri="{BB962C8B-B14F-4D97-AF65-F5344CB8AC3E}">
        <p14:creationId xmlns:p14="http://schemas.microsoft.com/office/powerpoint/2010/main" val="261359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29/07/2023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67199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29/07/2023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0819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29/07/2023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51086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29/07/2023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27786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F0D75A2-3035-4B73-8E08-6DE293FF1CB6}" type="datetimeFigureOut">
              <a:rPr lang="en-GB" smtClean="0"/>
              <a:t>29/07/2023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413478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DF0D75A2-3035-4B73-8E08-6DE293FF1CB6}" type="datetimeFigureOut">
              <a:rPr lang="en-GB" smtClean="0"/>
              <a:t>29/07/2023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0745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DF0D75A2-3035-4B73-8E08-6DE293FF1CB6}" type="datetimeFigureOut">
              <a:rPr lang="en-GB" smtClean="0"/>
              <a:t>29/07/2023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422255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DF0D75A2-3035-4B73-8E08-6DE293FF1CB6}" type="datetimeFigureOut">
              <a:rPr lang="en-GB" smtClean="0"/>
              <a:t>29/07/2023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6033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0D75A2-3035-4B73-8E08-6DE293FF1CB6}" type="datetimeFigureOut">
              <a:rPr lang="en-GB" smtClean="0"/>
              <a:t>29/07/2023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73869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0D75A2-3035-4B73-8E08-6DE293FF1CB6}" type="datetimeFigureOut">
              <a:rPr lang="en-GB" smtClean="0"/>
              <a:t>29/07/2023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376414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0D75A2-3035-4B73-8E08-6DE293FF1CB6}" type="datetimeFigureOut">
              <a:rPr lang="en-GB" smtClean="0"/>
              <a:t>29/07/2023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655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D75A2-3035-4B73-8E08-6DE293FF1CB6}" type="datetimeFigureOut">
              <a:rPr lang="en-GB" smtClean="0"/>
              <a:t>29/07/2023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F6B5-F1D4-4566-8F9D-DA440C0BD6CC}" type="slidenum">
              <a:rPr lang="en-GB" smtClean="0"/>
              <a:t>‹#›</a:t>
            </a:fld>
            <a:endParaRPr lang="en-GB"/>
          </a:p>
        </p:txBody>
      </p:sp>
    </p:spTree>
    <p:extLst>
      <p:ext uri="{BB962C8B-B14F-4D97-AF65-F5344CB8AC3E}">
        <p14:creationId xmlns:p14="http://schemas.microsoft.com/office/powerpoint/2010/main" val="326388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noProof="0" dirty="0"/>
              <a:t>8</a:t>
            </a:r>
            <a:r>
              <a:rPr lang="en-GB" noProof="0" dirty="0"/>
              <a:t>. PRICING</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0206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Exercise (1)</a:t>
            </a:r>
            <a:r>
              <a:rPr lang="en-GB" noProof="0" dirty="0"/>
              <a:t> </a:t>
            </a:r>
          </a:p>
        </p:txBody>
      </p:sp>
      <p:sp>
        <p:nvSpPr>
          <p:cNvPr id="3" name="Zástupný symbol pro obsah 2"/>
          <p:cNvSpPr>
            <a:spLocks noGrp="1"/>
          </p:cNvSpPr>
          <p:nvPr>
            <p:ph idx="1"/>
          </p:nvPr>
        </p:nvSpPr>
        <p:spPr/>
        <p:txBody>
          <a:bodyPr>
            <a:normAutofit/>
          </a:bodyPr>
          <a:lstStyle/>
          <a:p>
            <a:r>
              <a:rPr lang="en-GB" noProof="0" dirty="0"/>
              <a:t>You are the manager of the Airline and unable to determine whether any given passenger is a business or leisure traveller. </a:t>
            </a:r>
          </a:p>
          <a:p>
            <a:r>
              <a:rPr lang="en-GB" noProof="0" dirty="0"/>
              <a:t>Can you think of a self-correction mechanism that would permit you identify business and leisure travellers?</a:t>
            </a:r>
          </a:p>
          <a:p>
            <a:endParaRPr lang="en-GB" noProof="0" dirty="0"/>
          </a:p>
        </p:txBody>
      </p:sp>
    </p:spTree>
    <p:extLst>
      <p:ext uri="{BB962C8B-B14F-4D97-AF65-F5344CB8AC3E}">
        <p14:creationId xmlns:p14="http://schemas.microsoft.com/office/powerpoint/2010/main" val="247134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Exercise</a:t>
            </a:r>
            <a:r>
              <a:rPr lang="en-GB" noProof="0" dirty="0"/>
              <a:t> (2)</a:t>
            </a:r>
          </a:p>
        </p:txBody>
      </p:sp>
      <p:sp>
        <p:nvSpPr>
          <p:cNvPr id="3" name="Zástupný symbol pro obsah 2"/>
          <p:cNvSpPr>
            <a:spLocks noGrp="1"/>
          </p:cNvSpPr>
          <p:nvPr>
            <p:ph idx="1"/>
          </p:nvPr>
        </p:nvSpPr>
        <p:spPr/>
        <p:txBody>
          <a:bodyPr/>
          <a:lstStyle/>
          <a:p>
            <a:r>
              <a:rPr lang="en-GB" noProof="0" dirty="0"/>
              <a:t>Suppose that a transport carrier is accused of price discriminating in two separate markets.</a:t>
            </a:r>
          </a:p>
          <a:p>
            <a:r>
              <a:rPr lang="en-GB" noProof="0" dirty="0"/>
              <a:t> The carrier replies that he can’t be price discriminating, since he is charging the same price in each of the markets. </a:t>
            </a:r>
          </a:p>
          <a:p>
            <a:r>
              <a:rPr lang="en-GB" noProof="0" dirty="0"/>
              <a:t>Do you agree or disagree with the carrier’s response?</a:t>
            </a:r>
          </a:p>
          <a:p>
            <a:endParaRPr lang="en-GB" noProof="0" dirty="0"/>
          </a:p>
        </p:txBody>
      </p:sp>
    </p:spTree>
    <p:extLst>
      <p:ext uri="{BB962C8B-B14F-4D97-AF65-F5344CB8AC3E}">
        <p14:creationId xmlns:p14="http://schemas.microsoft.com/office/powerpoint/2010/main" val="348078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Exercise</a:t>
            </a:r>
            <a:r>
              <a:rPr lang="en-GB" noProof="0" dirty="0"/>
              <a:t> (3)</a:t>
            </a:r>
          </a:p>
        </p:txBody>
      </p:sp>
      <p:sp>
        <p:nvSpPr>
          <p:cNvPr id="3" name="Zástupný symbol pro obsah 2"/>
          <p:cNvSpPr>
            <a:spLocks noGrp="1"/>
          </p:cNvSpPr>
          <p:nvPr>
            <p:ph idx="1"/>
          </p:nvPr>
        </p:nvSpPr>
        <p:spPr/>
        <p:txBody>
          <a:bodyPr>
            <a:normAutofit fontScale="92500"/>
          </a:bodyPr>
          <a:lstStyle/>
          <a:p>
            <a:r>
              <a:rPr lang="en-GB" noProof="0" dirty="0"/>
              <a:t>Business travellers have more inelastic demands for air services in comparison with vacation travellers. </a:t>
            </a:r>
          </a:p>
          <a:p>
            <a:r>
              <a:rPr lang="en-GB" noProof="0" dirty="0"/>
              <a:t>If an airline charges business and vacations travellers the same route fare between Chicago and Los Angeles, does this necessarily imply that the airline is not price discriminating? </a:t>
            </a:r>
          </a:p>
          <a:p>
            <a:r>
              <a:rPr lang="en-GB" noProof="0" dirty="0"/>
              <a:t>Under what conditions would this be consistent with price discrimination?</a:t>
            </a:r>
          </a:p>
        </p:txBody>
      </p:sp>
    </p:spTree>
    <p:extLst>
      <p:ext uri="{BB962C8B-B14F-4D97-AF65-F5344CB8AC3E}">
        <p14:creationId xmlns:p14="http://schemas.microsoft.com/office/powerpoint/2010/main" val="363338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PREDATORY pricing</a:t>
            </a:r>
          </a:p>
        </p:txBody>
      </p:sp>
      <p:sp>
        <p:nvSpPr>
          <p:cNvPr id="3" name="Zástupný symbol pro obsah 2"/>
          <p:cNvSpPr>
            <a:spLocks noGrp="1"/>
          </p:cNvSpPr>
          <p:nvPr>
            <p:ph idx="1"/>
          </p:nvPr>
        </p:nvSpPr>
        <p:spPr/>
        <p:txBody>
          <a:bodyPr/>
          <a:lstStyle/>
          <a:p>
            <a:r>
              <a:rPr lang="en-GB" b="1" noProof="0" dirty="0"/>
              <a:t>Predatory pricing </a:t>
            </a:r>
            <a:r>
              <a:rPr lang="en-GB" noProof="0" dirty="0"/>
              <a:t>occurs when a firm with market power reduces its price below cost in the short run so as to obtain abnormal profit in the long run. </a:t>
            </a:r>
          </a:p>
          <a:p>
            <a:r>
              <a:rPr lang="en-GB" noProof="0" dirty="0"/>
              <a:t>Predatory pricing is aimed at either achieving or maintaining a monopoly situation, with the price set so as to </a:t>
            </a:r>
            <a:r>
              <a:rPr lang="en-GB" b="1" noProof="0" dirty="0"/>
              <a:t>bankrupt competitors</a:t>
            </a:r>
            <a:r>
              <a:rPr lang="en-GB" noProof="0" dirty="0"/>
              <a:t>, „encourage“ them to merge or in fact collude. </a:t>
            </a:r>
          </a:p>
        </p:txBody>
      </p:sp>
    </p:spTree>
    <p:extLst>
      <p:ext uri="{BB962C8B-B14F-4D97-AF65-F5344CB8AC3E}">
        <p14:creationId xmlns:p14="http://schemas.microsoft.com/office/powerpoint/2010/main" val="193532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Predatory pricing</a:t>
            </a:r>
          </a:p>
        </p:txBody>
      </p:sp>
      <p:sp>
        <p:nvSpPr>
          <p:cNvPr id="3" name="Zástupný symbol pro obsah 2"/>
          <p:cNvSpPr>
            <a:spLocks noGrp="1"/>
          </p:cNvSpPr>
          <p:nvPr>
            <p:ph idx="1"/>
          </p:nvPr>
        </p:nvSpPr>
        <p:spPr/>
        <p:txBody>
          <a:bodyPr/>
          <a:lstStyle/>
          <a:p>
            <a:r>
              <a:rPr lang="en-GB" noProof="0" dirty="0"/>
              <a:t>The consumer may benefit in the short run from lower prices, due lower competition such activity may </a:t>
            </a:r>
            <a:r>
              <a:rPr lang="en-GB" b="1" noProof="0" dirty="0"/>
              <a:t>not be in the public interest </a:t>
            </a:r>
            <a:r>
              <a:rPr lang="en-GB" noProof="0" dirty="0"/>
              <a:t>in the long run. </a:t>
            </a:r>
          </a:p>
          <a:p>
            <a:r>
              <a:rPr lang="en-GB" noProof="0" dirty="0"/>
              <a:t>In practise it can be very </a:t>
            </a:r>
            <a:r>
              <a:rPr lang="en-GB" b="1" noProof="0" dirty="0"/>
              <a:t>difficult to prove </a:t>
            </a:r>
            <a:r>
              <a:rPr lang="en-GB" noProof="0" dirty="0"/>
              <a:t>that such activity has taken place</a:t>
            </a:r>
          </a:p>
          <a:p>
            <a:r>
              <a:rPr lang="en-GB" noProof="0" dirty="0"/>
              <a:t>Predatory pricing is an appealing strategy in a </a:t>
            </a:r>
            <a:r>
              <a:rPr lang="en-GB" b="1" noProof="0" dirty="0"/>
              <a:t>segmented market</a:t>
            </a:r>
          </a:p>
        </p:txBody>
      </p:sp>
    </p:spTree>
    <p:extLst>
      <p:ext uri="{BB962C8B-B14F-4D97-AF65-F5344CB8AC3E}">
        <p14:creationId xmlns:p14="http://schemas.microsoft.com/office/powerpoint/2010/main" val="321635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8C984-6064-87C7-F94F-B9CEC8722265}"/>
              </a:ext>
            </a:extLst>
          </p:cNvPr>
          <p:cNvSpPr>
            <a:spLocks noGrp="1"/>
          </p:cNvSpPr>
          <p:nvPr>
            <p:ph type="title"/>
          </p:nvPr>
        </p:nvSpPr>
        <p:spPr/>
        <p:txBody>
          <a:bodyPr/>
          <a:lstStyle/>
          <a:p>
            <a:r>
              <a:rPr lang="en-GB" dirty="0"/>
              <a:t>EWS and predatory pricing</a:t>
            </a:r>
          </a:p>
        </p:txBody>
      </p:sp>
      <p:sp>
        <p:nvSpPr>
          <p:cNvPr id="3" name="Zástupný obsah 2">
            <a:extLst>
              <a:ext uri="{FF2B5EF4-FFF2-40B4-BE49-F238E27FC236}">
                <a16:creationId xmlns:a16="http://schemas.microsoft.com/office/drawing/2014/main" id="{7F7635C4-3367-6D68-63A2-5C3C425615D1}"/>
              </a:ext>
            </a:extLst>
          </p:cNvPr>
          <p:cNvSpPr>
            <a:spLocks noGrp="1"/>
          </p:cNvSpPr>
          <p:nvPr>
            <p:ph idx="1"/>
          </p:nvPr>
        </p:nvSpPr>
        <p:spPr/>
        <p:txBody>
          <a:bodyPr>
            <a:normAutofit fontScale="92500" lnSpcReduction="10000"/>
          </a:bodyPr>
          <a:lstStyle/>
          <a:p>
            <a:r>
              <a:rPr lang="en-GB" b="1" dirty="0"/>
              <a:t>EWS </a:t>
            </a:r>
            <a:r>
              <a:rPr lang="en-GB" dirty="0"/>
              <a:t>(English Welsh and Scottish Railways) has been at the centre of a number of accusation of predatory pricing</a:t>
            </a:r>
          </a:p>
          <a:p>
            <a:r>
              <a:rPr lang="en-GB" dirty="0"/>
              <a:t>One case was </a:t>
            </a:r>
            <a:r>
              <a:rPr lang="en-GB" b="1" dirty="0"/>
              <a:t>heavy haul sector </a:t>
            </a:r>
            <a:r>
              <a:rPr lang="en-GB" dirty="0"/>
              <a:t>in rail freight where EWS acted as freight forwarder and offered customers end to end services in the transportation of coal. </a:t>
            </a:r>
          </a:p>
          <a:p>
            <a:r>
              <a:rPr lang="en-GB" dirty="0"/>
              <a:t>In 2001 </a:t>
            </a:r>
            <a:r>
              <a:rPr lang="en-GB" b="1" dirty="0"/>
              <a:t>Freightliner</a:t>
            </a:r>
            <a:r>
              <a:rPr lang="en-GB" dirty="0"/>
              <a:t>, the other main rail operator entered the heavy haul sector with direct competition with EWS</a:t>
            </a:r>
          </a:p>
        </p:txBody>
      </p:sp>
    </p:spTree>
    <p:extLst>
      <p:ext uri="{BB962C8B-B14F-4D97-AF65-F5344CB8AC3E}">
        <p14:creationId xmlns:p14="http://schemas.microsoft.com/office/powerpoint/2010/main" val="246792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1969C8-2447-FA68-AC6D-C80F3A0BFCBC}"/>
              </a:ext>
            </a:extLst>
          </p:cNvPr>
          <p:cNvSpPr>
            <a:spLocks noGrp="1"/>
          </p:cNvSpPr>
          <p:nvPr>
            <p:ph type="title"/>
          </p:nvPr>
        </p:nvSpPr>
        <p:spPr/>
        <p:txBody>
          <a:bodyPr/>
          <a:lstStyle/>
          <a:p>
            <a:r>
              <a:rPr lang="en-GB" dirty="0"/>
              <a:t>EWS was accused of:</a:t>
            </a:r>
          </a:p>
        </p:txBody>
      </p:sp>
      <p:sp>
        <p:nvSpPr>
          <p:cNvPr id="3" name="Zástupný obsah 2">
            <a:extLst>
              <a:ext uri="{FF2B5EF4-FFF2-40B4-BE49-F238E27FC236}">
                <a16:creationId xmlns:a16="http://schemas.microsoft.com/office/drawing/2014/main" id="{94002066-3501-8FF6-E229-F4C96590C9DB}"/>
              </a:ext>
            </a:extLst>
          </p:cNvPr>
          <p:cNvSpPr>
            <a:spLocks noGrp="1"/>
          </p:cNvSpPr>
          <p:nvPr>
            <p:ph idx="1"/>
          </p:nvPr>
        </p:nvSpPr>
        <p:spPr>
          <a:xfrm>
            <a:off x="457200" y="1600200"/>
            <a:ext cx="8229600" cy="5257800"/>
          </a:xfrm>
        </p:spPr>
        <p:txBody>
          <a:bodyPr>
            <a:normAutofit/>
          </a:bodyPr>
          <a:lstStyle/>
          <a:p>
            <a:r>
              <a:rPr lang="en-GB" sz="3000" b="1" dirty="0"/>
              <a:t>Discriminatory pricing </a:t>
            </a:r>
            <a:r>
              <a:rPr lang="en-GB" sz="3000" dirty="0"/>
              <a:t>practices → by offering selective price reductions to various customers</a:t>
            </a:r>
          </a:p>
          <a:p>
            <a:r>
              <a:rPr lang="en-GB" sz="3000" b="1" dirty="0"/>
              <a:t>Predatory behaviour </a:t>
            </a:r>
            <a:r>
              <a:rPr lang="en-GB" sz="3000" dirty="0"/>
              <a:t>towards Freightliner → EWS had offered prices to two electricity generators that were significantly below its average costs</a:t>
            </a:r>
          </a:p>
          <a:p>
            <a:r>
              <a:rPr lang="en-GB" sz="3000" b="1" dirty="0"/>
              <a:t>Exclusive contracts </a:t>
            </a:r>
            <a:r>
              <a:rPr lang="en-GB" sz="3000" dirty="0"/>
              <a:t>→ several power generator customers were required to sign long term supply contracts with EWS</a:t>
            </a:r>
          </a:p>
        </p:txBody>
      </p:sp>
    </p:spTree>
    <p:extLst>
      <p:ext uri="{BB962C8B-B14F-4D97-AF65-F5344CB8AC3E}">
        <p14:creationId xmlns:p14="http://schemas.microsoft.com/office/powerpoint/2010/main" val="390763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10F1DE-C1B0-F66F-FAB6-A25F20AE350F}"/>
              </a:ext>
            </a:extLst>
          </p:cNvPr>
          <p:cNvSpPr>
            <a:spLocks noGrp="1"/>
          </p:cNvSpPr>
          <p:nvPr>
            <p:ph type="title"/>
          </p:nvPr>
        </p:nvSpPr>
        <p:spPr/>
        <p:txBody>
          <a:bodyPr/>
          <a:lstStyle/>
          <a:p>
            <a:r>
              <a:rPr lang="en-GB" dirty="0"/>
              <a:t>Verdict</a:t>
            </a:r>
          </a:p>
        </p:txBody>
      </p:sp>
      <p:sp>
        <p:nvSpPr>
          <p:cNvPr id="3" name="Zástupný obsah 2">
            <a:extLst>
              <a:ext uri="{FF2B5EF4-FFF2-40B4-BE49-F238E27FC236}">
                <a16:creationId xmlns:a16="http://schemas.microsoft.com/office/drawing/2014/main" id="{B4028803-90D3-C15B-CF37-99F15F8BA9F8}"/>
              </a:ext>
            </a:extLst>
          </p:cNvPr>
          <p:cNvSpPr>
            <a:spLocks noGrp="1"/>
          </p:cNvSpPr>
          <p:nvPr>
            <p:ph idx="1"/>
          </p:nvPr>
        </p:nvSpPr>
        <p:spPr/>
        <p:txBody>
          <a:bodyPr>
            <a:normAutofit lnSpcReduction="10000"/>
          </a:bodyPr>
          <a:lstStyle/>
          <a:p>
            <a:r>
              <a:rPr lang="en-GB" dirty="0"/>
              <a:t>The regulator ORR found </a:t>
            </a:r>
            <a:r>
              <a:rPr lang="en-GB" b="1" dirty="0"/>
              <a:t>EWS guilty </a:t>
            </a:r>
            <a:r>
              <a:rPr lang="en-GB" dirty="0"/>
              <a:t>and fined it with 4m GBP; due to leniency program, there was a 35% discount in fine due to EWS cooperation in the investigation</a:t>
            </a:r>
          </a:p>
          <a:p>
            <a:r>
              <a:rPr lang="en-GB" dirty="0"/>
              <a:t>In similar case – lease of loco for tourist charter trains in Scotland – ORR decided that there were </a:t>
            </a:r>
            <a:r>
              <a:rPr lang="en-GB" b="1" dirty="0"/>
              <a:t>no grounds </a:t>
            </a:r>
            <a:r>
              <a:rPr lang="en-GB" dirty="0"/>
              <a:t>to conclude that EWS had engaged in predatory pricing or anti-competitive behaviour</a:t>
            </a:r>
          </a:p>
        </p:txBody>
      </p:sp>
    </p:spTree>
    <p:extLst>
      <p:ext uri="{BB962C8B-B14F-4D97-AF65-F5344CB8AC3E}">
        <p14:creationId xmlns:p14="http://schemas.microsoft.com/office/powerpoint/2010/main" val="297150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Predatory </a:t>
            </a:r>
            <a:r>
              <a:rPr lang="en-GB" dirty="0"/>
              <a:t>BIDDING</a:t>
            </a:r>
            <a:endParaRPr lang="en-GB" noProof="0" dirty="0"/>
          </a:p>
        </p:txBody>
      </p:sp>
      <p:sp>
        <p:nvSpPr>
          <p:cNvPr id="3" name="Zástupný symbol pro obsah 2"/>
          <p:cNvSpPr>
            <a:spLocks noGrp="1"/>
          </p:cNvSpPr>
          <p:nvPr>
            <p:ph idx="1"/>
          </p:nvPr>
        </p:nvSpPr>
        <p:spPr/>
        <p:txBody>
          <a:bodyPr>
            <a:normAutofit fontScale="92500" lnSpcReduction="20000"/>
          </a:bodyPr>
          <a:lstStyle/>
          <a:p>
            <a:r>
              <a:rPr lang="en-GB" noProof="0" dirty="0"/>
              <a:t>A similar practise to predatory pricing is a </a:t>
            </a:r>
            <a:r>
              <a:rPr lang="en-GB" b="1" noProof="0" dirty="0"/>
              <a:t>predatory bidding </a:t>
            </a:r>
            <a:r>
              <a:rPr lang="en-GB" noProof="0" dirty="0"/>
              <a:t>that relates to predatory pricing in competitive tenders.  </a:t>
            </a:r>
          </a:p>
          <a:p>
            <a:r>
              <a:rPr lang="en-GB" noProof="0" dirty="0"/>
              <a:t>The </a:t>
            </a:r>
            <a:r>
              <a:rPr lang="en-GB" b="1" noProof="0" dirty="0"/>
              <a:t>competitive tendering </a:t>
            </a:r>
            <a:r>
              <a:rPr lang="en-GB" noProof="0" dirty="0"/>
              <a:t>occurs when firms bid for right to run service or gain a certain contract. </a:t>
            </a:r>
          </a:p>
          <a:p>
            <a:r>
              <a:rPr lang="en-GB" noProof="0" dirty="0"/>
              <a:t>The competitive tender is often utilized to choose the provider of subsidized </a:t>
            </a:r>
            <a:r>
              <a:rPr lang="en-GB" b="1" noProof="0" dirty="0"/>
              <a:t>rail passenger services.</a:t>
            </a:r>
            <a:endParaRPr lang="en-GB" b="1" dirty="0"/>
          </a:p>
          <a:p>
            <a:r>
              <a:rPr lang="en-GB" b="1" i="1" noProof="0" dirty="0"/>
              <a:t>Q:</a:t>
            </a:r>
            <a:r>
              <a:rPr lang="en-GB" i="1" noProof="0" dirty="0"/>
              <a:t> Do you think it is a good idea to choose the operator in such tender on the base of only one parameter – lowest price? </a:t>
            </a:r>
          </a:p>
        </p:txBody>
      </p:sp>
    </p:spTree>
    <p:extLst>
      <p:ext uri="{BB962C8B-B14F-4D97-AF65-F5344CB8AC3E}">
        <p14:creationId xmlns:p14="http://schemas.microsoft.com/office/powerpoint/2010/main" val="40531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11560" y="1628800"/>
            <a:ext cx="7772400" cy="1470025"/>
          </a:xfrm>
        </p:spPr>
        <p:txBody>
          <a:bodyPr/>
          <a:lstStyle/>
          <a:p>
            <a:r>
              <a:rPr lang="en-GB" dirty="0"/>
              <a:t>Predatory bidding in Sweden</a:t>
            </a:r>
            <a:endParaRPr lang="en-GB" noProof="0" dirty="0"/>
          </a:p>
        </p:txBody>
      </p:sp>
      <p:sp>
        <p:nvSpPr>
          <p:cNvPr id="5" name="Podnadpis 4"/>
          <p:cNvSpPr>
            <a:spLocks noGrp="1"/>
          </p:cNvSpPr>
          <p:nvPr>
            <p:ph type="subTitle" idx="1"/>
          </p:nvPr>
        </p:nvSpPr>
        <p:spPr>
          <a:xfrm>
            <a:off x="1061356" y="3284984"/>
            <a:ext cx="6872808" cy="1752600"/>
          </a:xfrm>
        </p:spPr>
        <p:txBody>
          <a:bodyPr>
            <a:normAutofit fontScale="92500" lnSpcReduction="10000"/>
          </a:bodyPr>
          <a:lstStyle/>
          <a:p>
            <a:r>
              <a:rPr lang="en-GB" noProof="0" dirty="0" err="1"/>
              <a:t>Alexandersson</a:t>
            </a:r>
            <a:r>
              <a:rPr lang="en-GB" noProof="0" dirty="0"/>
              <a:t>, G., &amp; </a:t>
            </a:r>
            <a:r>
              <a:rPr lang="en-GB" noProof="0" dirty="0" err="1"/>
              <a:t>Hultén</a:t>
            </a:r>
            <a:r>
              <a:rPr lang="en-GB" noProof="0" dirty="0"/>
              <a:t>, S. (2006). Predatory bidding in competitive tenders: A Swedish case study. </a:t>
            </a:r>
            <a:r>
              <a:rPr lang="en-GB" i="1" noProof="0" dirty="0"/>
              <a:t>European Journal of Law and Economics</a:t>
            </a:r>
            <a:r>
              <a:rPr lang="en-GB" noProof="0" dirty="0"/>
              <a:t>, </a:t>
            </a:r>
            <a:r>
              <a:rPr lang="en-GB" i="1" noProof="0" dirty="0"/>
              <a:t>22</a:t>
            </a:r>
            <a:r>
              <a:rPr lang="en-GB" noProof="0" dirty="0"/>
              <a:t>(1), 73-94.</a:t>
            </a:r>
          </a:p>
          <a:p>
            <a:endParaRPr lang="en-GB" noProof="0" dirty="0"/>
          </a:p>
        </p:txBody>
      </p:sp>
    </p:spTree>
    <p:extLst>
      <p:ext uri="{BB962C8B-B14F-4D97-AF65-F5344CB8AC3E}">
        <p14:creationId xmlns:p14="http://schemas.microsoft.com/office/powerpoint/2010/main" val="426421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Introduction</a:t>
            </a:r>
          </a:p>
        </p:txBody>
      </p:sp>
      <p:sp>
        <p:nvSpPr>
          <p:cNvPr id="3" name="Zástupný symbol pro obsah 2"/>
          <p:cNvSpPr>
            <a:spLocks noGrp="1"/>
          </p:cNvSpPr>
          <p:nvPr>
            <p:ph idx="1"/>
          </p:nvPr>
        </p:nvSpPr>
        <p:spPr/>
        <p:txBody>
          <a:bodyPr>
            <a:normAutofit lnSpcReduction="10000"/>
          </a:bodyPr>
          <a:lstStyle/>
          <a:p>
            <a:r>
              <a:rPr lang="en-GB" b="1" noProof="0" dirty="0"/>
              <a:t>Pricing</a:t>
            </a:r>
            <a:r>
              <a:rPr lang="en-GB" noProof="0" dirty="0"/>
              <a:t> is a vital component in the economics of transport</a:t>
            </a:r>
          </a:p>
          <a:p>
            <a:r>
              <a:rPr lang="en-GB" noProof="0" dirty="0"/>
              <a:t>The price determine who </a:t>
            </a:r>
            <a:r>
              <a:rPr lang="en-GB" b="1" noProof="0" dirty="0"/>
              <a:t>gets</a:t>
            </a:r>
            <a:r>
              <a:rPr lang="en-GB" noProof="0" dirty="0"/>
              <a:t> and who doesn’t get a particular service, but also determines the </a:t>
            </a:r>
            <a:r>
              <a:rPr lang="en-GB" b="1" noProof="0" dirty="0"/>
              <a:t>distribution of rewards </a:t>
            </a:r>
            <a:r>
              <a:rPr lang="en-GB" noProof="0" dirty="0"/>
              <a:t>between the provider and the user</a:t>
            </a:r>
          </a:p>
          <a:p>
            <a:r>
              <a:rPr lang="en-GB" noProof="0" dirty="0"/>
              <a:t>The </a:t>
            </a:r>
            <a:r>
              <a:rPr lang="en-GB" b="1" noProof="0" dirty="0"/>
              <a:t>imperfect market </a:t>
            </a:r>
            <a:r>
              <a:rPr lang="en-GB" noProof="0" dirty="0"/>
              <a:t>structures are characterized by higher rewards for the providers</a:t>
            </a:r>
          </a:p>
        </p:txBody>
      </p:sp>
    </p:spTree>
    <p:extLst>
      <p:ext uri="{BB962C8B-B14F-4D97-AF65-F5344CB8AC3E}">
        <p14:creationId xmlns:p14="http://schemas.microsoft.com/office/powerpoint/2010/main" val="85974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en-GB" noProof="0" dirty="0"/>
              <a:t>Abstract</a:t>
            </a:r>
          </a:p>
        </p:txBody>
      </p:sp>
      <p:sp>
        <p:nvSpPr>
          <p:cNvPr id="3" name="Zástupný symbol pro obsah 2"/>
          <p:cNvSpPr>
            <a:spLocks noGrp="1"/>
          </p:cNvSpPr>
          <p:nvPr>
            <p:ph idx="1"/>
          </p:nvPr>
        </p:nvSpPr>
        <p:spPr>
          <a:xfrm>
            <a:off x="457200" y="1340768"/>
            <a:ext cx="8229600" cy="5328592"/>
          </a:xfrm>
        </p:spPr>
        <p:txBody>
          <a:bodyPr>
            <a:normAutofit fontScale="92500"/>
          </a:bodyPr>
          <a:lstStyle/>
          <a:p>
            <a:r>
              <a:rPr lang="en-GB" sz="3400" b="1" noProof="0" dirty="0"/>
              <a:t>Public procurement </a:t>
            </a:r>
            <a:r>
              <a:rPr lang="en-GB" sz="3400" noProof="0" dirty="0"/>
              <a:t>by competitive tendering is an important part of European policies to encourage competition in network industries previously dominated by public companies. </a:t>
            </a:r>
          </a:p>
          <a:p>
            <a:r>
              <a:rPr lang="en-GB" sz="3400" noProof="0" dirty="0"/>
              <a:t>In recent years, the appearance of </a:t>
            </a:r>
            <a:r>
              <a:rPr lang="en-GB" sz="3400" b="1" noProof="0" dirty="0"/>
              <a:t>very low bids </a:t>
            </a:r>
            <a:r>
              <a:rPr lang="en-GB" sz="3400" noProof="0" dirty="0"/>
              <a:t>has become an issue in several countries. </a:t>
            </a:r>
          </a:p>
          <a:p>
            <a:r>
              <a:rPr lang="en-GB" sz="3400" b="1" noProof="0" dirty="0"/>
              <a:t>A case </a:t>
            </a:r>
            <a:r>
              <a:rPr lang="en-GB" sz="3400" noProof="0" dirty="0"/>
              <a:t>of tendering for train services in Sweden is used to illustrate the possibilities to detect an abnormally low bid. </a:t>
            </a:r>
            <a:endParaRPr lang="en-GB" noProof="0" dirty="0"/>
          </a:p>
        </p:txBody>
      </p:sp>
    </p:spTree>
    <p:extLst>
      <p:ext uri="{BB962C8B-B14F-4D97-AF65-F5344CB8AC3E}">
        <p14:creationId xmlns:p14="http://schemas.microsoft.com/office/powerpoint/2010/main" val="2327608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a:t>Why do firms place very low bids in tenders?</a:t>
            </a:r>
          </a:p>
        </p:txBody>
      </p:sp>
      <p:sp>
        <p:nvSpPr>
          <p:cNvPr id="3" name="Zástupný symbol pro obsah 2"/>
          <p:cNvSpPr>
            <a:spLocks noGrp="1"/>
          </p:cNvSpPr>
          <p:nvPr>
            <p:ph idx="1"/>
          </p:nvPr>
        </p:nvSpPr>
        <p:spPr/>
        <p:txBody>
          <a:bodyPr/>
          <a:lstStyle/>
          <a:p>
            <a:r>
              <a:rPr lang="en-GB" dirty="0"/>
              <a:t>Cost advantage</a:t>
            </a:r>
          </a:p>
          <a:p>
            <a:r>
              <a:rPr lang="en-GB" dirty="0"/>
              <a:t>Economies of scale</a:t>
            </a:r>
          </a:p>
          <a:p>
            <a:r>
              <a:rPr lang="en-GB" dirty="0"/>
              <a:t>To weaken/destroy competitors</a:t>
            </a:r>
          </a:p>
          <a:p>
            <a:r>
              <a:rPr lang="en-GB" dirty="0"/>
              <a:t>Winner's curse</a:t>
            </a:r>
          </a:p>
          <a:p>
            <a:r>
              <a:rPr lang="en-GB" dirty="0"/>
              <a:t>Moral hazard</a:t>
            </a:r>
          </a:p>
        </p:txBody>
      </p:sp>
    </p:spTree>
    <p:extLst>
      <p:ext uri="{BB962C8B-B14F-4D97-AF65-F5344CB8AC3E}">
        <p14:creationId xmlns:p14="http://schemas.microsoft.com/office/powerpoint/2010/main" val="347038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Legislators view on predatory bids</a:t>
            </a:r>
          </a:p>
        </p:txBody>
      </p:sp>
      <p:sp>
        <p:nvSpPr>
          <p:cNvPr id="3" name="Zástupný symbol pro obsah 2"/>
          <p:cNvSpPr>
            <a:spLocks noGrp="1"/>
          </p:cNvSpPr>
          <p:nvPr>
            <p:ph idx="1"/>
          </p:nvPr>
        </p:nvSpPr>
        <p:spPr/>
        <p:txBody>
          <a:bodyPr/>
          <a:lstStyle/>
          <a:p>
            <a:r>
              <a:rPr lang="en-GB" dirty="0"/>
              <a:t>EU legislation does not consider predatory pricing </a:t>
            </a:r>
            <a:r>
              <a:rPr lang="en-GB" b="1" dirty="0"/>
              <a:t>as such</a:t>
            </a:r>
          </a:p>
          <a:p>
            <a:r>
              <a:rPr lang="en-GB" dirty="0"/>
              <a:t>Instead, it focuses on price reductions as one of several practices related to </a:t>
            </a:r>
            <a:r>
              <a:rPr lang="en-GB" b="1" dirty="0"/>
              <a:t>abuse of dominant position</a:t>
            </a:r>
          </a:p>
          <a:p>
            <a:r>
              <a:rPr lang="en-GB" dirty="0"/>
              <a:t>How to identify „</a:t>
            </a:r>
            <a:r>
              <a:rPr lang="en-GB" b="1" dirty="0"/>
              <a:t>unreasonably low bids</a:t>
            </a:r>
            <a:r>
              <a:rPr lang="en-GB" dirty="0"/>
              <a:t>“?</a:t>
            </a:r>
          </a:p>
          <a:p>
            <a:endParaRPr lang="en-GB" dirty="0"/>
          </a:p>
        </p:txBody>
      </p:sp>
    </p:spTree>
    <p:extLst>
      <p:ext uri="{BB962C8B-B14F-4D97-AF65-F5344CB8AC3E}">
        <p14:creationId xmlns:p14="http://schemas.microsoft.com/office/powerpoint/2010/main" val="113201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Tendering in northern Sweden</a:t>
            </a:r>
          </a:p>
        </p:txBody>
      </p:sp>
      <p:sp>
        <p:nvSpPr>
          <p:cNvPr id="3" name="Zástupný symbol pro obsah 2"/>
          <p:cNvSpPr>
            <a:spLocks noGrp="1"/>
          </p:cNvSpPr>
          <p:nvPr>
            <p:ph idx="1"/>
          </p:nvPr>
        </p:nvSpPr>
        <p:spPr>
          <a:xfrm>
            <a:off x="457200" y="1417638"/>
            <a:ext cx="8229600" cy="5323730"/>
          </a:xfrm>
        </p:spPr>
        <p:txBody>
          <a:bodyPr>
            <a:normAutofit fontScale="85000" lnSpcReduction="10000"/>
          </a:bodyPr>
          <a:lstStyle/>
          <a:p>
            <a:r>
              <a:rPr lang="en-GB" dirty="0"/>
              <a:t>In 2002 Connex won </a:t>
            </a:r>
            <a:r>
              <a:rPr lang="en-GB" b="1" dirty="0"/>
              <a:t>tender</a:t>
            </a:r>
            <a:r>
              <a:rPr lang="en-GB" dirty="0"/>
              <a:t> for operating night train services to northern Sweden</a:t>
            </a:r>
          </a:p>
          <a:p>
            <a:r>
              <a:rPr lang="en-GB" b="1" dirty="0"/>
              <a:t>Connex,</a:t>
            </a:r>
            <a:r>
              <a:rPr lang="en-GB" dirty="0"/>
              <a:t> originating from France, is Europe biggest private passenger transportation company (55.000 employees and 3.4 bn EUR turnover (2003))</a:t>
            </a:r>
          </a:p>
          <a:p>
            <a:r>
              <a:rPr lang="en-GB" b="1" dirty="0" err="1"/>
              <a:t>Tagkompaniet</a:t>
            </a:r>
            <a:r>
              <a:rPr lang="en-GB" dirty="0"/>
              <a:t> – small competitor that lost the contract  (this contract was 80% of its turnover) bitterly complained that Connex bid was „totally unrealistic“</a:t>
            </a:r>
          </a:p>
          <a:p>
            <a:r>
              <a:rPr lang="en-GB" dirty="0"/>
              <a:t>Swedish </a:t>
            </a:r>
            <a:r>
              <a:rPr lang="en-GB" b="1" dirty="0"/>
              <a:t>Competition Authority </a:t>
            </a:r>
            <a:r>
              <a:rPr lang="en-GB" dirty="0"/>
              <a:t>decided not to take action, after failing to find sufficient support to investigate any possible violation of the Competition Act</a:t>
            </a:r>
          </a:p>
        </p:txBody>
      </p:sp>
    </p:spTree>
    <p:extLst>
      <p:ext uri="{BB962C8B-B14F-4D97-AF65-F5344CB8AC3E}">
        <p14:creationId xmlns:p14="http://schemas.microsoft.com/office/powerpoint/2010/main" val="217958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en-GB" noProof="0" dirty="0"/>
              <a:t>Comparison of the bids</a:t>
            </a:r>
          </a:p>
        </p:txBody>
      </p:sp>
      <p:pic>
        <p:nvPicPr>
          <p:cNvPr id="9" name="Obrázek 8">
            <a:extLst>
              <a:ext uri="{FF2B5EF4-FFF2-40B4-BE49-F238E27FC236}">
                <a16:creationId xmlns:a16="http://schemas.microsoft.com/office/drawing/2014/main" id="{0CB9947E-5CB7-DCFF-649B-B3132D6B8E43}"/>
              </a:ext>
            </a:extLst>
          </p:cNvPr>
          <p:cNvPicPr>
            <a:picLocks noChangeAspect="1"/>
          </p:cNvPicPr>
          <p:nvPr/>
        </p:nvPicPr>
        <p:blipFill>
          <a:blip r:embed="rId2"/>
          <a:stretch>
            <a:fillRect/>
          </a:stretch>
        </p:blipFill>
        <p:spPr>
          <a:xfrm>
            <a:off x="457200" y="2237836"/>
            <a:ext cx="8229600" cy="3250691"/>
          </a:xfrm>
          <a:prstGeom prst="rect">
            <a:avLst/>
          </a:prstGeom>
          <a:noFill/>
        </p:spPr>
      </p:pic>
    </p:spTree>
    <p:extLst>
      <p:ext uri="{BB962C8B-B14F-4D97-AF65-F5344CB8AC3E}">
        <p14:creationId xmlns:p14="http://schemas.microsoft.com/office/powerpoint/2010/main" val="342429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assessment of Connex bid</a:t>
            </a:r>
          </a:p>
        </p:txBody>
      </p:sp>
      <p:sp>
        <p:nvSpPr>
          <p:cNvPr id="3" name="Zástupný symbol pro obsah 2"/>
          <p:cNvSpPr>
            <a:spLocks noGrp="1"/>
          </p:cNvSpPr>
          <p:nvPr>
            <p:ph idx="1"/>
          </p:nvPr>
        </p:nvSpPr>
        <p:spPr/>
        <p:txBody>
          <a:bodyPr>
            <a:normAutofit lnSpcReduction="10000"/>
          </a:bodyPr>
          <a:lstStyle/>
          <a:p>
            <a:r>
              <a:rPr lang="en-GB" dirty="0"/>
              <a:t>Conservative in </a:t>
            </a:r>
            <a:r>
              <a:rPr lang="en-GB" b="1" dirty="0"/>
              <a:t>revenue </a:t>
            </a:r>
            <a:r>
              <a:rPr lang="en-GB" dirty="0"/>
              <a:t>projections</a:t>
            </a:r>
          </a:p>
          <a:p>
            <a:r>
              <a:rPr lang="en-GB" dirty="0"/>
              <a:t>Very ambitious in </a:t>
            </a:r>
            <a:r>
              <a:rPr lang="en-GB" b="1" dirty="0"/>
              <a:t>cost</a:t>
            </a:r>
            <a:r>
              <a:rPr lang="en-GB" dirty="0"/>
              <a:t> reductions</a:t>
            </a:r>
          </a:p>
          <a:p>
            <a:r>
              <a:rPr lang="en-GB" dirty="0"/>
              <a:t>Connex publicly declared that it will </a:t>
            </a:r>
            <a:r>
              <a:rPr lang="en-GB" b="1" dirty="0"/>
              <a:t>not cut </a:t>
            </a:r>
            <a:r>
              <a:rPr lang="en-GB" dirty="0"/>
              <a:t>down on staff or change the working conditions</a:t>
            </a:r>
          </a:p>
          <a:p>
            <a:r>
              <a:rPr lang="en-GB" b="1" dirty="0"/>
              <a:t>No allowance </a:t>
            </a:r>
            <a:r>
              <a:rPr lang="en-GB" dirty="0"/>
              <a:t>for expanded vehicle maintenance</a:t>
            </a:r>
          </a:p>
          <a:p>
            <a:r>
              <a:rPr lang="en-GB" b="1" dirty="0"/>
              <a:t>Summary</a:t>
            </a:r>
            <a:r>
              <a:rPr lang="en-GB" dirty="0"/>
              <a:t>: Connex bid has been „extremely low“</a:t>
            </a:r>
          </a:p>
        </p:txBody>
      </p:sp>
    </p:spTree>
    <p:extLst>
      <p:ext uri="{BB962C8B-B14F-4D97-AF65-F5344CB8AC3E}">
        <p14:creationId xmlns:p14="http://schemas.microsoft.com/office/powerpoint/2010/main" val="1219935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Subsequent development</a:t>
            </a:r>
          </a:p>
        </p:txBody>
      </p:sp>
      <p:sp>
        <p:nvSpPr>
          <p:cNvPr id="3" name="Zástupný symbol pro obsah 2"/>
          <p:cNvSpPr>
            <a:spLocks noGrp="1"/>
          </p:cNvSpPr>
          <p:nvPr>
            <p:ph idx="1"/>
          </p:nvPr>
        </p:nvSpPr>
        <p:spPr/>
        <p:txBody>
          <a:bodyPr>
            <a:normAutofit lnSpcReduction="10000"/>
          </a:bodyPr>
          <a:lstStyle/>
          <a:p>
            <a:r>
              <a:rPr lang="en-GB" dirty="0"/>
              <a:t>2004 – Connex were </a:t>
            </a:r>
            <a:r>
              <a:rPr lang="en-GB" b="1" dirty="0"/>
              <a:t>criticized</a:t>
            </a:r>
            <a:r>
              <a:rPr lang="en-GB" dirty="0"/>
              <a:t> for running old and very run-down trains, lacking the comfort passengers expected. </a:t>
            </a:r>
          </a:p>
          <a:p>
            <a:r>
              <a:rPr lang="en-GB" dirty="0"/>
              <a:t>Connex appeared </a:t>
            </a:r>
            <a:r>
              <a:rPr lang="en-GB" b="1" dirty="0"/>
              <a:t>not</a:t>
            </a:r>
            <a:r>
              <a:rPr lang="en-GB" dirty="0"/>
              <a:t> to be willing or able to keep the interior of trains in </a:t>
            </a:r>
            <a:r>
              <a:rPr lang="en-GB" b="1" dirty="0"/>
              <a:t>good shape</a:t>
            </a:r>
          </a:p>
          <a:p>
            <a:r>
              <a:rPr lang="en-GB" dirty="0"/>
              <a:t>Patronage plummeted and in late 2004 the management of Connex was facing massive </a:t>
            </a:r>
            <a:r>
              <a:rPr lang="en-GB" b="1" dirty="0"/>
              <a:t>criticism</a:t>
            </a:r>
            <a:r>
              <a:rPr lang="en-GB" dirty="0"/>
              <a:t> from staff and union.</a:t>
            </a:r>
          </a:p>
          <a:p>
            <a:r>
              <a:rPr lang="en-GB" dirty="0"/>
              <a:t>The </a:t>
            </a:r>
            <a:r>
              <a:rPr lang="en-GB" b="1" dirty="0"/>
              <a:t>head</a:t>
            </a:r>
            <a:r>
              <a:rPr lang="en-GB" dirty="0"/>
              <a:t> of the services was </a:t>
            </a:r>
            <a:r>
              <a:rPr lang="en-GB" b="1" dirty="0"/>
              <a:t>replaced</a:t>
            </a:r>
          </a:p>
        </p:txBody>
      </p:sp>
    </p:spTree>
    <p:extLst>
      <p:ext uri="{BB962C8B-B14F-4D97-AF65-F5344CB8AC3E}">
        <p14:creationId xmlns:p14="http://schemas.microsoft.com/office/powerpoint/2010/main" val="313531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Subsequent development</a:t>
            </a:r>
          </a:p>
        </p:txBody>
      </p:sp>
      <p:sp>
        <p:nvSpPr>
          <p:cNvPr id="3" name="Zástupný symbol pro obsah 2"/>
          <p:cNvSpPr>
            <a:spLocks noGrp="1"/>
          </p:cNvSpPr>
          <p:nvPr>
            <p:ph idx="1"/>
          </p:nvPr>
        </p:nvSpPr>
        <p:spPr/>
        <p:txBody>
          <a:bodyPr>
            <a:normAutofit fontScale="92500" lnSpcReduction="10000"/>
          </a:bodyPr>
          <a:lstStyle/>
          <a:p>
            <a:r>
              <a:rPr lang="en-GB" dirty="0"/>
              <a:t>Worsening conditions for travelling by train between Stockholm and Northern Sweden, causing a </a:t>
            </a:r>
            <a:r>
              <a:rPr lang="en-GB" b="1" dirty="0"/>
              <a:t>political debate </a:t>
            </a:r>
            <a:r>
              <a:rPr lang="en-GB" dirty="0"/>
              <a:t>that soon reached the national level</a:t>
            </a:r>
          </a:p>
          <a:p>
            <a:r>
              <a:rPr lang="en-GB" dirty="0"/>
              <a:t>The end result was a decision in </a:t>
            </a:r>
            <a:r>
              <a:rPr lang="en-GB" b="1" dirty="0"/>
              <a:t>Parliament</a:t>
            </a:r>
            <a:r>
              <a:rPr lang="en-GB" dirty="0"/>
              <a:t> to direct an extra 100 million SEK per year to improve the quality of services</a:t>
            </a:r>
          </a:p>
          <a:p>
            <a:r>
              <a:rPr lang="en-GB" dirty="0"/>
              <a:t>It is pretty clear that the bid of Connex was </a:t>
            </a:r>
            <a:r>
              <a:rPr lang="en-GB" b="1" dirty="0"/>
              <a:t>not realistic</a:t>
            </a:r>
          </a:p>
          <a:p>
            <a:r>
              <a:rPr lang="en-GB" i="1" dirty="0"/>
              <a:t>Q: What are the lessons from this case study? </a:t>
            </a:r>
          </a:p>
          <a:p>
            <a:endParaRPr lang="en-GB" dirty="0"/>
          </a:p>
        </p:txBody>
      </p:sp>
    </p:spTree>
    <p:extLst>
      <p:ext uri="{BB962C8B-B14F-4D97-AF65-F5344CB8AC3E}">
        <p14:creationId xmlns:p14="http://schemas.microsoft.com/office/powerpoint/2010/main" val="35274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06782-609C-9DD0-9BF5-B4884705373C}"/>
              </a:ext>
            </a:extLst>
          </p:cNvPr>
          <p:cNvSpPr>
            <a:spLocks noGrp="1"/>
          </p:cNvSpPr>
          <p:nvPr>
            <p:ph type="title"/>
          </p:nvPr>
        </p:nvSpPr>
        <p:spPr/>
        <p:txBody>
          <a:bodyPr/>
          <a:lstStyle/>
          <a:p>
            <a:r>
              <a:rPr lang="en-GB" dirty="0"/>
              <a:t>Price fixing</a:t>
            </a:r>
          </a:p>
        </p:txBody>
      </p:sp>
      <p:sp>
        <p:nvSpPr>
          <p:cNvPr id="3" name="Zástupný obsah 2">
            <a:extLst>
              <a:ext uri="{FF2B5EF4-FFF2-40B4-BE49-F238E27FC236}">
                <a16:creationId xmlns:a16="http://schemas.microsoft.com/office/drawing/2014/main" id="{71AEA483-7949-E6F2-611B-01E5EFA1C228}"/>
              </a:ext>
            </a:extLst>
          </p:cNvPr>
          <p:cNvSpPr>
            <a:spLocks noGrp="1"/>
          </p:cNvSpPr>
          <p:nvPr>
            <p:ph idx="1"/>
          </p:nvPr>
        </p:nvSpPr>
        <p:spPr/>
        <p:txBody>
          <a:bodyPr>
            <a:normAutofit fontScale="92500" lnSpcReduction="10000"/>
          </a:bodyPr>
          <a:lstStyle/>
          <a:p>
            <a:r>
              <a:rPr lang="en-GB" dirty="0"/>
              <a:t>Firms in oligopolistic markets often face a dilemma as whether to </a:t>
            </a:r>
            <a:r>
              <a:rPr lang="en-GB" b="1" dirty="0"/>
              <a:t>compete or to collude</a:t>
            </a:r>
          </a:p>
          <a:p>
            <a:r>
              <a:rPr lang="en-GB" dirty="0"/>
              <a:t>Collusion allows firms to act as a monopolist with </a:t>
            </a:r>
            <a:r>
              <a:rPr lang="en-GB" b="1" dirty="0"/>
              <a:t>maximising their joint profit</a:t>
            </a:r>
          </a:p>
          <a:p>
            <a:r>
              <a:rPr lang="en-GB" dirty="0"/>
              <a:t>Price fixing is one such collusive activity, a situation where firms </a:t>
            </a:r>
            <a:r>
              <a:rPr lang="en-GB" b="1" dirty="0"/>
              <a:t>agree on the price </a:t>
            </a:r>
            <a:r>
              <a:rPr lang="en-GB" dirty="0"/>
              <a:t>in order to remove price competitiveness</a:t>
            </a:r>
          </a:p>
          <a:p>
            <a:r>
              <a:rPr lang="en-GB" dirty="0"/>
              <a:t>Active collusion (as opposed to tacit collusion) in most developed countries is against competitive legislation and therefore </a:t>
            </a:r>
            <a:r>
              <a:rPr lang="en-GB" b="1" dirty="0"/>
              <a:t>illegal</a:t>
            </a:r>
            <a:r>
              <a:rPr lang="en-GB" dirty="0"/>
              <a:t>. </a:t>
            </a:r>
          </a:p>
        </p:txBody>
      </p:sp>
    </p:spTree>
    <p:extLst>
      <p:ext uri="{BB962C8B-B14F-4D97-AF65-F5344CB8AC3E}">
        <p14:creationId xmlns:p14="http://schemas.microsoft.com/office/powerpoint/2010/main" val="292168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715CB-0D08-F86F-4B39-CBCC49912F8A}"/>
              </a:ext>
            </a:extLst>
          </p:cNvPr>
          <p:cNvSpPr>
            <a:spLocks noGrp="1"/>
          </p:cNvSpPr>
          <p:nvPr>
            <p:ph type="title"/>
          </p:nvPr>
        </p:nvSpPr>
        <p:spPr/>
        <p:txBody>
          <a:bodyPr/>
          <a:lstStyle/>
          <a:p>
            <a:r>
              <a:rPr lang="en-GB" dirty="0"/>
              <a:t>British Airways and price fixing</a:t>
            </a:r>
          </a:p>
        </p:txBody>
      </p:sp>
      <p:sp>
        <p:nvSpPr>
          <p:cNvPr id="3" name="Zástupný obsah 2">
            <a:extLst>
              <a:ext uri="{FF2B5EF4-FFF2-40B4-BE49-F238E27FC236}">
                <a16:creationId xmlns:a16="http://schemas.microsoft.com/office/drawing/2014/main" id="{E2883841-ED88-21E8-2A99-828F5152CE59}"/>
              </a:ext>
            </a:extLst>
          </p:cNvPr>
          <p:cNvSpPr>
            <a:spLocks noGrp="1"/>
          </p:cNvSpPr>
          <p:nvPr>
            <p:ph idx="1"/>
          </p:nvPr>
        </p:nvSpPr>
        <p:spPr>
          <a:xfrm>
            <a:off x="457200" y="1600200"/>
            <a:ext cx="8229600" cy="4925144"/>
          </a:xfrm>
        </p:spPr>
        <p:txBody>
          <a:bodyPr>
            <a:normAutofit fontScale="85000" lnSpcReduction="20000"/>
          </a:bodyPr>
          <a:lstStyle/>
          <a:p>
            <a:r>
              <a:rPr lang="en-GB" dirty="0"/>
              <a:t>In August 2007 the Office of Fair Trading (OFT) fined British Airways £121.5m for illegally </a:t>
            </a:r>
            <a:r>
              <a:rPr lang="en-GB" b="1" dirty="0"/>
              <a:t>fixing fuel surcharges</a:t>
            </a:r>
            <a:r>
              <a:rPr lang="en-GB" dirty="0"/>
              <a:t> levied on its passengers undertaking long-haul flights. </a:t>
            </a:r>
          </a:p>
          <a:p>
            <a:r>
              <a:rPr lang="en-GB" dirty="0"/>
              <a:t>The fine, which represents </a:t>
            </a:r>
            <a:r>
              <a:rPr lang="en-GB" b="1" dirty="0"/>
              <a:t>1 per cent of BA’s turnover</a:t>
            </a:r>
            <a:r>
              <a:rPr lang="en-GB" dirty="0"/>
              <a:t>, was the result of investigations by the OFT (which began in June 2006) into collusion between BA and Virgin Atlantic in terms of setting fuel surcharges over the period August 2004 to January 2006. </a:t>
            </a:r>
          </a:p>
          <a:p>
            <a:r>
              <a:rPr lang="en-GB" dirty="0"/>
              <a:t>BA and Virgin are said to have </a:t>
            </a:r>
            <a:r>
              <a:rPr lang="en-GB" b="1" dirty="0"/>
              <a:t>discussed or informed </a:t>
            </a:r>
            <a:r>
              <a:rPr lang="en-GB" dirty="0"/>
              <a:t>each other about their proposed changes to fuel surcharges, as opposed to independently setting levels which is required by Competition Law over that period.</a:t>
            </a:r>
          </a:p>
        </p:txBody>
      </p:sp>
    </p:spTree>
    <p:extLst>
      <p:ext uri="{BB962C8B-B14F-4D97-AF65-F5344CB8AC3E}">
        <p14:creationId xmlns:p14="http://schemas.microsoft.com/office/powerpoint/2010/main" val="109649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The principles of </a:t>
            </a:r>
            <a:r>
              <a:rPr lang="en-GB" dirty="0"/>
              <a:t>pricing</a:t>
            </a:r>
            <a:endParaRPr lang="en-GB" noProof="0" dirty="0"/>
          </a:p>
        </p:txBody>
      </p:sp>
      <p:sp>
        <p:nvSpPr>
          <p:cNvPr id="3" name="Zástupný symbol pro obsah 2"/>
          <p:cNvSpPr>
            <a:spLocks noGrp="1"/>
          </p:cNvSpPr>
          <p:nvPr>
            <p:ph idx="1"/>
          </p:nvPr>
        </p:nvSpPr>
        <p:spPr>
          <a:xfrm>
            <a:off x="457200" y="1600200"/>
            <a:ext cx="8507288" cy="4525963"/>
          </a:xfrm>
        </p:spPr>
        <p:txBody>
          <a:bodyPr>
            <a:normAutofit lnSpcReduction="10000"/>
          </a:bodyPr>
          <a:lstStyle/>
          <a:p>
            <a:r>
              <a:rPr lang="en-GB" noProof="0" dirty="0"/>
              <a:t>In most cases, transport services are </a:t>
            </a:r>
            <a:r>
              <a:rPr lang="en-GB" b="1" noProof="0" dirty="0"/>
              <a:t>subsidised</a:t>
            </a:r>
            <a:r>
              <a:rPr lang="en-GB" noProof="0" dirty="0"/>
              <a:t> and/or </a:t>
            </a:r>
            <a:r>
              <a:rPr lang="en-GB" b="1" noProof="0" dirty="0"/>
              <a:t>regulated</a:t>
            </a:r>
            <a:r>
              <a:rPr lang="en-GB" noProof="0" dirty="0"/>
              <a:t>, however a basic understanding of pricing principles is needed</a:t>
            </a:r>
          </a:p>
          <a:p>
            <a:r>
              <a:rPr lang="en-GB" noProof="0" dirty="0"/>
              <a:t>In order to achieve economic </a:t>
            </a:r>
            <a:r>
              <a:rPr lang="en-GB" b="1" noProof="0" dirty="0"/>
              <a:t>efficiency</a:t>
            </a:r>
            <a:r>
              <a:rPr lang="en-GB" noProof="0" dirty="0"/>
              <a:t>, the price should equal the marginal cost</a:t>
            </a:r>
          </a:p>
          <a:p>
            <a:r>
              <a:rPr lang="en-GB" noProof="0" dirty="0"/>
              <a:t>In imperfect competition markets, it is possible to observe 1) </a:t>
            </a:r>
            <a:r>
              <a:rPr lang="en-GB" b="1" noProof="0" dirty="0"/>
              <a:t>price discrimination</a:t>
            </a:r>
            <a:r>
              <a:rPr lang="en-GB" noProof="0" dirty="0"/>
              <a:t>, 2) </a:t>
            </a:r>
            <a:r>
              <a:rPr lang="en-GB" b="1" noProof="0" dirty="0"/>
              <a:t>predatory pricing/bidding</a:t>
            </a:r>
            <a:r>
              <a:rPr lang="en-GB" noProof="0" dirty="0"/>
              <a:t>, 3) </a:t>
            </a:r>
            <a:r>
              <a:rPr lang="en-GB" b="1" noProof="0" dirty="0"/>
              <a:t>price fixing </a:t>
            </a:r>
          </a:p>
          <a:p>
            <a:r>
              <a:rPr lang="en-GB" noProof="0" dirty="0"/>
              <a:t>We will also investigate </a:t>
            </a:r>
            <a:r>
              <a:rPr lang="en-GB" b="1" noProof="0" dirty="0"/>
              <a:t>congestion pricing </a:t>
            </a:r>
          </a:p>
          <a:p>
            <a:endParaRPr lang="en-GB" noProof="0" dirty="0"/>
          </a:p>
          <a:p>
            <a:endParaRPr lang="en-GB" noProof="0" dirty="0"/>
          </a:p>
        </p:txBody>
      </p:sp>
    </p:spTree>
    <p:extLst>
      <p:ext uri="{BB962C8B-B14F-4D97-AF65-F5344CB8AC3E}">
        <p14:creationId xmlns:p14="http://schemas.microsoft.com/office/powerpoint/2010/main" val="2725055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4C8681-EE1F-08D9-24ED-656E00306A99}"/>
              </a:ext>
            </a:extLst>
          </p:cNvPr>
          <p:cNvSpPr>
            <a:spLocks noGrp="1"/>
          </p:cNvSpPr>
          <p:nvPr>
            <p:ph type="title"/>
          </p:nvPr>
        </p:nvSpPr>
        <p:spPr/>
        <p:txBody>
          <a:bodyPr/>
          <a:lstStyle/>
          <a:p>
            <a:r>
              <a:rPr lang="en-GB" dirty="0"/>
              <a:t>Competition policy</a:t>
            </a:r>
          </a:p>
        </p:txBody>
      </p:sp>
      <p:sp>
        <p:nvSpPr>
          <p:cNvPr id="3" name="Zástupný obsah 2">
            <a:extLst>
              <a:ext uri="{FF2B5EF4-FFF2-40B4-BE49-F238E27FC236}">
                <a16:creationId xmlns:a16="http://schemas.microsoft.com/office/drawing/2014/main" id="{2A4E028B-74BF-FF1E-0373-B7E9968ADBA8}"/>
              </a:ext>
            </a:extLst>
          </p:cNvPr>
          <p:cNvSpPr>
            <a:spLocks noGrp="1"/>
          </p:cNvSpPr>
          <p:nvPr>
            <p:ph idx="1"/>
          </p:nvPr>
        </p:nvSpPr>
        <p:spPr>
          <a:xfrm>
            <a:off x="457200" y="1600200"/>
            <a:ext cx="8229600" cy="5069160"/>
          </a:xfrm>
        </p:spPr>
        <p:txBody>
          <a:bodyPr>
            <a:normAutofit fontScale="85000" lnSpcReduction="10000"/>
          </a:bodyPr>
          <a:lstStyle/>
          <a:p>
            <a:r>
              <a:rPr lang="en-GB" dirty="0"/>
              <a:t>It can be quite </a:t>
            </a:r>
            <a:r>
              <a:rPr lang="en-GB" b="1" dirty="0"/>
              <a:t>difficult to distinguish </a:t>
            </a:r>
            <a:r>
              <a:rPr lang="en-GB" dirty="0"/>
              <a:t>between price fixing which is illegal and legal price setting that constitutes price leadership. </a:t>
            </a:r>
          </a:p>
          <a:p>
            <a:r>
              <a:rPr lang="en-GB" dirty="0"/>
              <a:t>In this case of fuel surcharge price fixing, Virgin Atlantic contacted the OFT in order to report the collusive activity and as such escaped a fine itself since under the OFT ‘</a:t>
            </a:r>
            <a:r>
              <a:rPr lang="en-GB" b="1" dirty="0"/>
              <a:t>leniency policy</a:t>
            </a:r>
            <a:r>
              <a:rPr lang="en-GB" dirty="0"/>
              <a:t>’ it was granted immunity</a:t>
            </a:r>
          </a:p>
          <a:p>
            <a:r>
              <a:rPr lang="en-GB" dirty="0"/>
              <a:t>The fixing of the fuel surcharge have increased their profit margins, It is however a risky activity, as shown by BA’s experience since it is illegal and liable to financial penalty if exposed. The whole episode reflects negatively on the </a:t>
            </a:r>
            <a:r>
              <a:rPr lang="en-GB" b="1" dirty="0"/>
              <a:t>reputation</a:t>
            </a:r>
            <a:r>
              <a:rPr lang="en-GB" dirty="0"/>
              <a:t> of BA and Virgin Atlantic</a:t>
            </a:r>
          </a:p>
        </p:txBody>
      </p:sp>
    </p:spTree>
    <p:extLst>
      <p:ext uri="{BB962C8B-B14F-4D97-AF65-F5344CB8AC3E}">
        <p14:creationId xmlns:p14="http://schemas.microsoft.com/office/powerpoint/2010/main" val="1147280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a:t>Airport charges</a:t>
            </a:r>
          </a:p>
        </p:txBody>
      </p:sp>
      <p:sp>
        <p:nvSpPr>
          <p:cNvPr id="5" name="Podnadpis 4"/>
          <p:cNvSpPr>
            <a:spLocks noGrp="1"/>
          </p:cNvSpPr>
          <p:nvPr>
            <p:ph type="subTitle" idx="1"/>
          </p:nvPr>
        </p:nvSpPr>
        <p:spPr/>
        <p:txBody>
          <a:bodyPr>
            <a:normAutofit fontScale="85000" lnSpcReduction="10000"/>
          </a:bodyPr>
          <a:lstStyle/>
          <a:p>
            <a:r>
              <a:rPr lang="en-GB" dirty="0"/>
              <a:t>Bel, G., &amp; </a:t>
            </a:r>
            <a:r>
              <a:rPr lang="en-GB" dirty="0" err="1"/>
              <a:t>Fageda</a:t>
            </a:r>
            <a:r>
              <a:rPr lang="en-GB" dirty="0"/>
              <a:t>, X. (2010). Privatization, regulation and airport pricing: an empirical analysis for Europe. </a:t>
            </a:r>
            <a:r>
              <a:rPr lang="en-GB" i="1" dirty="0"/>
              <a:t>Journal of Regulatory Economics</a:t>
            </a:r>
            <a:r>
              <a:rPr lang="en-GB" dirty="0"/>
              <a:t>, </a:t>
            </a:r>
            <a:r>
              <a:rPr lang="en-GB" i="1" dirty="0"/>
              <a:t>37</a:t>
            </a:r>
            <a:r>
              <a:rPr lang="en-GB" dirty="0"/>
              <a:t>(2), 142-161.</a:t>
            </a:r>
          </a:p>
          <a:p>
            <a:endParaRPr lang="en-GB" dirty="0"/>
          </a:p>
        </p:txBody>
      </p:sp>
    </p:spTree>
    <p:extLst>
      <p:ext uri="{BB962C8B-B14F-4D97-AF65-F5344CB8AC3E}">
        <p14:creationId xmlns:p14="http://schemas.microsoft.com/office/powerpoint/2010/main" val="21602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864096"/>
          </a:xfrm>
        </p:spPr>
        <p:txBody>
          <a:bodyPr/>
          <a:lstStyle/>
          <a:p>
            <a:r>
              <a:rPr lang="en-GB" dirty="0"/>
              <a:t>Introduction</a:t>
            </a:r>
          </a:p>
        </p:txBody>
      </p:sp>
      <p:sp>
        <p:nvSpPr>
          <p:cNvPr id="3" name="Zástupný symbol pro obsah 2"/>
          <p:cNvSpPr>
            <a:spLocks noGrp="1"/>
          </p:cNvSpPr>
          <p:nvPr>
            <p:ph idx="1"/>
          </p:nvPr>
        </p:nvSpPr>
        <p:spPr>
          <a:xfrm>
            <a:off x="457200" y="1600200"/>
            <a:ext cx="8229600" cy="4997152"/>
          </a:xfrm>
        </p:spPr>
        <p:txBody>
          <a:bodyPr/>
          <a:lstStyle/>
          <a:p>
            <a:r>
              <a:rPr lang="en-GB" dirty="0"/>
              <a:t>Both </a:t>
            </a:r>
            <a:r>
              <a:rPr lang="en-GB" b="1" dirty="0"/>
              <a:t>airports</a:t>
            </a:r>
            <a:r>
              <a:rPr lang="en-GB" dirty="0"/>
              <a:t> and major airline </a:t>
            </a:r>
            <a:r>
              <a:rPr lang="en-GB" b="1" dirty="0"/>
              <a:t>operators</a:t>
            </a:r>
            <a:r>
              <a:rPr lang="en-GB" dirty="0"/>
              <a:t> have significant market power</a:t>
            </a:r>
          </a:p>
          <a:p>
            <a:r>
              <a:rPr lang="en-GB" dirty="0"/>
              <a:t>What are factors that determine the level of </a:t>
            </a:r>
            <a:r>
              <a:rPr lang="en-GB" b="1" dirty="0"/>
              <a:t>airport charges</a:t>
            </a:r>
            <a:r>
              <a:rPr lang="en-GB" dirty="0"/>
              <a:t>? - Volume of traffic? Public/private ownership? Regulation? Competition?</a:t>
            </a:r>
          </a:p>
          <a:p>
            <a:r>
              <a:rPr lang="en-GB" dirty="0"/>
              <a:t>Is it necessary/useful to </a:t>
            </a:r>
            <a:r>
              <a:rPr lang="en-GB" b="1" dirty="0"/>
              <a:t>regulate</a:t>
            </a:r>
            <a:r>
              <a:rPr lang="en-GB" dirty="0"/>
              <a:t> the level of airport charges? </a:t>
            </a:r>
          </a:p>
          <a:p>
            <a:endParaRPr lang="en-GB" dirty="0"/>
          </a:p>
        </p:txBody>
      </p:sp>
    </p:spTree>
    <p:extLst>
      <p:ext uri="{BB962C8B-B14F-4D97-AF65-F5344CB8AC3E}">
        <p14:creationId xmlns:p14="http://schemas.microsoft.com/office/powerpoint/2010/main" val="272372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en-GB" noProof="0" dirty="0"/>
              <a:t>Variables</a:t>
            </a:r>
          </a:p>
        </p:txBody>
      </p:sp>
      <p:sp>
        <p:nvSpPr>
          <p:cNvPr id="3" name="Zástupný symbol pro obsah 2"/>
          <p:cNvSpPr>
            <a:spLocks noGrp="1"/>
          </p:cNvSpPr>
          <p:nvPr>
            <p:ph idx="1"/>
          </p:nvPr>
        </p:nvSpPr>
        <p:spPr>
          <a:xfrm>
            <a:off x="457200" y="1268760"/>
            <a:ext cx="8686800" cy="5544616"/>
          </a:xfrm>
        </p:spPr>
        <p:txBody>
          <a:bodyPr>
            <a:normAutofit fontScale="25000" lnSpcReduction="20000"/>
          </a:bodyPr>
          <a:lstStyle/>
          <a:p>
            <a:pPr marL="0" indent="0">
              <a:buNone/>
            </a:pPr>
            <a:r>
              <a:rPr lang="en-GB" sz="8800" b="1" i="1" u="sng" noProof="0" dirty="0"/>
              <a:t>PR</a:t>
            </a:r>
            <a:r>
              <a:rPr lang="en-GB" sz="8800" u="sng" noProof="0" dirty="0"/>
              <a:t> is he price charged by the airports to airlines </a:t>
            </a:r>
            <a:r>
              <a:rPr lang="en-GB" sz="8800" u="sng" noProof="0" dirty="0" err="1"/>
              <a:t>fo</a:t>
            </a:r>
            <a:r>
              <a:rPr lang="en-GB" sz="8800" u="sng" noProof="0" dirty="0"/>
              <a:t> traffic within EU. </a:t>
            </a:r>
          </a:p>
          <a:p>
            <a:pPr marL="0" indent="0">
              <a:buNone/>
            </a:pPr>
            <a:endParaRPr lang="en-GB" sz="8800" u="sng" noProof="0" dirty="0"/>
          </a:p>
          <a:p>
            <a:pPr marL="514350" indent="-514350">
              <a:buFont typeface="+mj-lt"/>
              <a:buAutoNum type="arabicPeriod"/>
            </a:pPr>
            <a:r>
              <a:rPr lang="en-GB" sz="8800" b="1" i="1" noProof="0" dirty="0" err="1"/>
              <a:t>Total_Traffic</a:t>
            </a:r>
            <a:r>
              <a:rPr lang="en-GB" sz="8800" b="1" noProof="0" dirty="0"/>
              <a:t> </a:t>
            </a:r>
            <a:r>
              <a:rPr lang="en-GB" sz="8800" noProof="0" dirty="0"/>
              <a:t>is the airport‘s total volume of traffic. </a:t>
            </a:r>
          </a:p>
          <a:p>
            <a:pPr marL="514350" indent="-514350">
              <a:buFont typeface="+mj-lt"/>
              <a:buAutoNum type="arabicPeriod"/>
            </a:pPr>
            <a:r>
              <a:rPr lang="en-GB" sz="8800" b="1" i="1" noProof="0" dirty="0"/>
              <a:t>%</a:t>
            </a:r>
            <a:r>
              <a:rPr lang="en-GB" sz="8800" b="1" i="1" noProof="0" dirty="0" err="1"/>
              <a:t>National_Traffic</a:t>
            </a:r>
            <a:r>
              <a:rPr lang="en-GB" sz="8800" b="1" noProof="0" dirty="0"/>
              <a:t> </a:t>
            </a:r>
            <a:r>
              <a:rPr lang="en-GB" sz="8800" noProof="0" dirty="0"/>
              <a:t>is the domestic traffic as a percentage of the airport’s total traffic. </a:t>
            </a:r>
          </a:p>
          <a:p>
            <a:pPr marL="514350" indent="-514350">
              <a:buFont typeface="+mj-lt"/>
              <a:buAutoNum type="arabicPeriod"/>
            </a:pPr>
            <a:r>
              <a:rPr lang="en-GB" sz="8800" b="1" noProof="0" dirty="0" err="1"/>
              <a:t>Number_nearby_airports</a:t>
            </a:r>
            <a:r>
              <a:rPr lang="en-GB" sz="8800" b="1" noProof="0" dirty="0"/>
              <a:t> </a:t>
            </a:r>
            <a:r>
              <a:rPr lang="en-GB" sz="8800" noProof="0" dirty="0"/>
              <a:t>is the number of airports that lie fewer than 100 km away. </a:t>
            </a:r>
          </a:p>
          <a:p>
            <a:pPr marL="514350" indent="-514350">
              <a:buFont typeface="+mj-lt"/>
              <a:buAutoNum type="arabicPeriod"/>
            </a:pPr>
            <a:r>
              <a:rPr lang="en-GB" sz="8800" b="1" i="1" noProof="0" dirty="0"/>
              <a:t>HHI</a:t>
            </a:r>
            <a:r>
              <a:rPr lang="en-GB" sz="8800" b="1" noProof="0" dirty="0"/>
              <a:t> </a:t>
            </a:r>
            <a:r>
              <a:rPr lang="en-GB" sz="8800" noProof="0" dirty="0"/>
              <a:t>is the </a:t>
            </a:r>
            <a:r>
              <a:rPr lang="en-GB" sz="8800" noProof="0" dirty="0" err="1"/>
              <a:t>the</a:t>
            </a:r>
            <a:r>
              <a:rPr lang="en-GB" sz="8800" noProof="0" dirty="0"/>
              <a:t> Hirschman-</a:t>
            </a:r>
            <a:r>
              <a:rPr lang="en-GB" sz="8800" noProof="0" dirty="0" err="1"/>
              <a:t>Herfindhal</a:t>
            </a:r>
            <a:r>
              <a:rPr lang="en-GB" sz="8800" noProof="0" dirty="0"/>
              <a:t> index of concentration at the airport in the terms of the number of flights offered by the airlines operating out of it. </a:t>
            </a:r>
          </a:p>
          <a:p>
            <a:pPr marL="514350" indent="-514350">
              <a:buFont typeface="+mj-lt"/>
              <a:buAutoNum type="arabicPeriod"/>
            </a:pPr>
            <a:r>
              <a:rPr lang="en-GB" sz="8800" b="1" i="1" noProof="0" dirty="0"/>
              <a:t>%</a:t>
            </a:r>
            <a:r>
              <a:rPr lang="en-GB" sz="8800" b="1" i="1" noProof="0" dirty="0" err="1"/>
              <a:t>Airline_alliance_traffic</a:t>
            </a:r>
            <a:r>
              <a:rPr lang="en-GB" sz="8800" b="1" noProof="0" dirty="0"/>
              <a:t> </a:t>
            </a:r>
            <a:r>
              <a:rPr lang="en-GB" sz="8800" noProof="0" dirty="0"/>
              <a:t>is the percentage of traffic channelled by the airlines integrated within international alliances. </a:t>
            </a:r>
          </a:p>
          <a:p>
            <a:pPr marL="514350" indent="-514350">
              <a:buFont typeface="+mj-lt"/>
              <a:buAutoNum type="arabicPeriod"/>
            </a:pPr>
            <a:r>
              <a:rPr lang="en-GB" sz="8800" b="1" i="1" noProof="0" dirty="0" err="1"/>
              <a:t>Private_Non_Regulated</a:t>
            </a:r>
            <a:r>
              <a:rPr lang="en-GB" sz="8800" b="1" noProof="0" dirty="0"/>
              <a:t> </a:t>
            </a:r>
            <a:r>
              <a:rPr lang="en-GB" sz="8800" noProof="0" dirty="0"/>
              <a:t>is the dummy for private and non regulated airports. </a:t>
            </a:r>
          </a:p>
          <a:p>
            <a:pPr marL="514350" indent="-514350">
              <a:buFont typeface="+mj-lt"/>
              <a:buAutoNum type="arabicPeriod"/>
            </a:pPr>
            <a:r>
              <a:rPr lang="en-GB" sz="8800" b="1" i="1" noProof="0" dirty="0" err="1"/>
              <a:t>D</a:t>
            </a:r>
            <a:r>
              <a:rPr lang="en-GB" sz="8800" b="1" i="1" baseline="30000" noProof="0" dirty="0" err="1"/>
              <a:t>island</a:t>
            </a:r>
            <a:r>
              <a:rPr lang="en-GB" sz="8800" noProof="0" dirty="0"/>
              <a:t> is a dummy for airports with an island location. </a:t>
            </a:r>
          </a:p>
          <a:p>
            <a:pPr marL="514350" indent="-514350">
              <a:buFont typeface="+mj-lt"/>
              <a:buAutoNum type="arabicPeriod"/>
            </a:pPr>
            <a:r>
              <a:rPr lang="en-GB" sz="8800" b="1" noProof="0" dirty="0" err="1"/>
              <a:t>D</a:t>
            </a:r>
            <a:r>
              <a:rPr lang="en-GB" sz="8800" b="1" baseline="30000" noProof="0" dirty="0" err="1"/>
              <a:t>system</a:t>
            </a:r>
            <a:r>
              <a:rPr lang="en-GB" sz="8800" noProof="0" dirty="0"/>
              <a:t> is a dummy for airports in countries that operate a price fixing system</a:t>
            </a:r>
            <a:r>
              <a:rPr lang="en-GB" sz="6000" noProof="0" dirty="0"/>
              <a:t>. </a:t>
            </a:r>
          </a:p>
          <a:p>
            <a:endParaRPr lang="en-GB" noProof="0" dirty="0"/>
          </a:p>
        </p:txBody>
      </p:sp>
    </p:spTree>
    <p:extLst>
      <p:ext uri="{BB962C8B-B14F-4D97-AF65-F5344CB8AC3E}">
        <p14:creationId xmlns:p14="http://schemas.microsoft.com/office/powerpoint/2010/main" val="3446095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Results</a:t>
            </a:r>
          </a:p>
        </p:txBody>
      </p:sp>
      <p:pic>
        <p:nvPicPr>
          <p:cNvPr id="4" name="Obrázek 3"/>
          <p:cNvPicPr>
            <a:picLocks noChangeAspect="1"/>
          </p:cNvPicPr>
          <p:nvPr/>
        </p:nvPicPr>
        <p:blipFill>
          <a:blip r:embed="rId2"/>
          <a:stretch>
            <a:fillRect/>
          </a:stretch>
        </p:blipFill>
        <p:spPr>
          <a:xfrm>
            <a:off x="2021024" y="1596790"/>
            <a:ext cx="5101952" cy="5193058"/>
          </a:xfrm>
          <a:prstGeom prst="rect">
            <a:avLst/>
          </a:prstGeom>
        </p:spPr>
      </p:pic>
    </p:spTree>
    <p:extLst>
      <p:ext uri="{BB962C8B-B14F-4D97-AF65-F5344CB8AC3E}">
        <p14:creationId xmlns:p14="http://schemas.microsoft.com/office/powerpoint/2010/main" val="193442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401167-2C2D-F135-6FF6-F257AE63806E}"/>
              </a:ext>
            </a:extLst>
          </p:cNvPr>
          <p:cNvSpPr>
            <a:spLocks noGrp="1"/>
          </p:cNvSpPr>
          <p:nvPr>
            <p:ph type="title"/>
          </p:nvPr>
        </p:nvSpPr>
        <p:spPr/>
        <p:txBody>
          <a:bodyPr/>
          <a:lstStyle/>
          <a:p>
            <a:r>
              <a:rPr lang="en-GB" dirty="0"/>
              <a:t>Discussion</a:t>
            </a:r>
          </a:p>
        </p:txBody>
      </p:sp>
      <p:sp>
        <p:nvSpPr>
          <p:cNvPr id="3" name="Zástupný obsah 2">
            <a:extLst>
              <a:ext uri="{FF2B5EF4-FFF2-40B4-BE49-F238E27FC236}">
                <a16:creationId xmlns:a16="http://schemas.microsoft.com/office/drawing/2014/main" id="{A556A07F-4F8A-0CF5-6E4F-845AEBF8467C}"/>
              </a:ext>
            </a:extLst>
          </p:cNvPr>
          <p:cNvSpPr>
            <a:spLocks noGrp="1"/>
          </p:cNvSpPr>
          <p:nvPr>
            <p:ph idx="1"/>
          </p:nvPr>
        </p:nvSpPr>
        <p:spPr/>
        <p:txBody>
          <a:bodyPr>
            <a:normAutofit fontScale="85000" lnSpcReduction="20000"/>
          </a:bodyPr>
          <a:lstStyle/>
          <a:p>
            <a:r>
              <a:rPr lang="en-GB" dirty="0"/>
              <a:t>Airports with the highest volumes of traffic charge higher prices to airlines. There are </a:t>
            </a:r>
            <a:r>
              <a:rPr lang="en-GB" b="1" dirty="0"/>
              <a:t>two</a:t>
            </a:r>
            <a:r>
              <a:rPr lang="en-GB" dirty="0"/>
              <a:t> possible </a:t>
            </a:r>
            <a:r>
              <a:rPr lang="en-GB" b="1" dirty="0"/>
              <a:t>explanations</a:t>
            </a:r>
            <a:r>
              <a:rPr lang="en-GB" dirty="0"/>
              <a:t> for this result; higher extraordinary rents or higher overall costs.</a:t>
            </a:r>
          </a:p>
          <a:p>
            <a:r>
              <a:rPr lang="en-GB" dirty="0"/>
              <a:t>The amount of domestic traffic as a proportion of total traffic has a negative influence on airport charges, since this traffic is more vulnerable to competition from other transport modes or to the fact that the </a:t>
            </a:r>
            <a:r>
              <a:rPr lang="en-GB" b="1" dirty="0"/>
              <a:t>country’s airport policy </a:t>
            </a:r>
            <a:r>
              <a:rPr lang="en-GB" dirty="0"/>
              <a:t>might </a:t>
            </a:r>
            <a:r>
              <a:rPr lang="en-GB" dirty="0" err="1"/>
              <a:t>favor</a:t>
            </a:r>
            <a:r>
              <a:rPr lang="en-GB" dirty="0"/>
              <a:t> lower prices</a:t>
            </a:r>
          </a:p>
          <a:p>
            <a:r>
              <a:rPr lang="en-GB" dirty="0"/>
              <a:t>An airline’s </a:t>
            </a:r>
            <a:r>
              <a:rPr lang="en-GB" b="1" dirty="0"/>
              <a:t>negotiating power </a:t>
            </a:r>
            <a:r>
              <a:rPr lang="en-GB" dirty="0"/>
              <a:t>with the airport is greater the larger the market share this airline enjoys at that particular airport</a:t>
            </a:r>
          </a:p>
          <a:p>
            <a:endParaRPr lang="en-GB" dirty="0"/>
          </a:p>
        </p:txBody>
      </p:sp>
    </p:spTree>
    <p:extLst>
      <p:ext uri="{BB962C8B-B14F-4D97-AF65-F5344CB8AC3E}">
        <p14:creationId xmlns:p14="http://schemas.microsoft.com/office/powerpoint/2010/main" val="272942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Conclusions</a:t>
            </a:r>
          </a:p>
        </p:txBody>
      </p:sp>
      <p:sp>
        <p:nvSpPr>
          <p:cNvPr id="3" name="Zástupný symbol pro obsah 2"/>
          <p:cNvSpPr>
            <a:spLocks noGrp="1"/>
          </p:cNvSpPr>
          <p:nvPr>
            <p:ph idx="1"/>
          </p:nvPr>
        </p:nvSpPr>
        <p:spPr>
          <a:xfrm>
            <a:off x="457200" y="1600200"/>
            <a:ext cx="8229600" cy="4781128"/>
          </a:xfrm>
        </p:spPr>
        <p:txBody>
          <a:bodyPr>
            <a:normAutofit fontScale="85000" lnSpcReduction="20000"/>
          </a:bodyPr>
          <a:lstStyle/>
          <a:p>
            <a:r>
              <a:rPr lang="en-GB" dirty="0"/>
              <a:t>This paper examines factors determining airport charges. Using data for 100 large airports in Europe, we find that they charge </a:t>
            </a:r>
            <a:r>
              <a:rPr lang="en-GB" b="1" dirty="0"/>
              <a:t>higher prices </a:t>
            </a:r>
            <a:r>
              <a:rPr lang="en-GB" dirty="0"/>
              <a:t>when they move </a:t>
            </a:r>
            <a:r>
              <a:rPr lang="en-GB" b="1" dirty="0"/>
              <a:t>more passengers</a:t>
            </a:r>
            <a:r>
              <a:rPr lang="en-GB" dirty="0"/>
              <a:t>. </a:t>
            </a:r>
          </a:p>
          <a:p>
            <a:r>
              <a:rPr lang="en-GB" b="1" dirty="0"/>
              <a:t>Competition </a:t>
            </a:r>
            <a:r>
              <a:rPr lang="en-GB" dirty="0"/>
              <a:t>from other transport modes and nearby airports imposes some discipline on the pricing behaviour of airports. Low-cost carriers and airlines with a high market share seem to have a stronger countervailing power.</a:t>
            </a:r>
          </a:p>
          <a:p>
            <a:r>
              <a:rPr lang="en-GB" dirty="0"/>
              <a:t>We also find that </a:t>
            </a:r>
            <a:r>
              <a:rPr lang="en-GB" b="1" dirty="0"/>
              <a:t>private airports </a:t>
            </a:r>
            <a:r>
              <a:rPr lang="en-GB" dirty="0"/>
              <a:t>not regulated charge higher prices than public or regulated airports. </a:t>
            </a:r>
          </a:p>
          <a:p>
            <a:r>
              <a:rPr lang="en-GB" dirty="0"/>
              <a:t>Finally, the </a:t>
            </a:r>
            <a:r>
              <a:rPr lang="en-GB" b="1" dirty="0"/>
              <a:t>regulation mechanism </a:t>
            </a:r>
            <a:r>
              <a:rPr lang="en-GB" dirty="0"/>
              <a:t>does not seem to influence substantially the level of airport charges.</a:t>
            </a:r>
          </a:p>
        </p:txBody>
      </p:sp>
    </p:spTree>
    <p:extLst>
      <p:ext uri="{BB962C8B-B14F-4D97-AF65-F5344CB8AC3E}">
        <p14:creationId xmlns:p14="http://schemas.microsoft.com/office/powerpoint/2010/main" val="2656565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DA9C4-AEF9-D6E8-D716-041868658F51}"/>
              </a:ext>
            </a:extLst>
          </p:cNvPr>
          <p:cNvSpPr>
            <a:spLocks noGrp="1"/>
          </p:cNvSpPr>
          <p:nvPr>
            <p:ph type="title"/>
          </p:nvPr>
        </p:nvSpPr>
        <p:spPr/>
        <p:txBody>
          <a:bodyPr/>
          <a:lstStyle/>
          <a:p>
            <a:r>
              <a:rPr lang="en-GB" dirty="0"/>
              <a:t>CONGESTION PRICING</a:t>
            </a:r>
          </a:p>
        </p:txBody>
      </p:sp>
      <p:sp>
        <p:nvSpPr>
          <p:cNvPr id="3" name="Zástupný obsah 2">
            <a:extLst>
              <a:ext uri="{FF2B5EF4-FFF2-40B4-BE49-F238E27FC236}">
                <a16:creationId xmlns:a16="http://schemas.microsoft.com/office/drawing/2014/main" id="{95E15D08-FF1E-6D1A-AA56-B780987C78CA}"/>
              </a:ext>
            </a:extLst>
          </p:cNvPr>
          <p:cNvSpPr>
            <a:spLocks noGrp="1"/>
          </p:cNvSpPr>
          <p:nvPr>
            <p:ph idx="1"/>
          </p:nvPr>
        </p:nvSpPr>
        <p:spPr/>
        <p:txBody>
          <a:bodyPr>
            <a:normAutofit fontScale="92500" lnSpcReduction="10000"/>
          </a:bodyPr>
          <a:lstStyle/>
          <a:p>
            <a:r>
              <a:rPr lang="en-GB" dirty="0"/>
              <a:t>Road pricing is designed as a measure to </a:t>
            </a:r>
            <a:r>
              <a:rPr lang="en-GB" b="1" dirty="0"/>
              <a:t>reduce congestion</a:t>
            </a:r>
            <a:r>
              <a:rPr lang="en-GB" dirty="0"/>
              <a:t>. As such it will impact on the price of the journey, it represents a charge for the use of road space</a:t>
            </a:r>
          </a:p>
          <a:p>
            <a:r>
              <a:rPr lang="en-GB" dirty="0"/>
              <a:t>Number of schemes worldwide: Singapore, </a:t>
            </a:r>
            <a:r>
              <a:rPr lang="en-GB" b="1" dirty="0"/>
              <a:t>Stockholm, London</a:t>
            </a:r>
          </a:p>
          <a:p>
            <a:r>
              <a:rPr lang="en-GB" dirty="0"/>
              <a:t>The first major congestion charging scheme in Britain was launched in </a:t>
            </a:r>
            <a:r>
              <a:rPr lang="en-GB" b="1" dirty="0"/>
              <a:t>Central London </a:t>
            </a:r>
            <a:r>
              <a:rPr lang="en-GB" dirty="0"/>
              <a:t>In February 2003. The aim of this scheme was to reduce congestion</a:t>
            </a:r>
          </a:p>
        </p:txBody>
      </p:sp>
    </p:spTree>
    <p:extLst>
      <p:ext uri="{BB962C8B-B14F-4D97-AF65-F5344CB8AC3E}">
        <p14:creationId xmlns:p14="http://schemas.microsoft.com/office/powerpoint/2010/main" val="1658344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E3760-A947-4BB9-916F-E9C8BA9AFAA9}"/>
              </a:ext>
            </a:extLst>
          </p:cNvPr>
          <p:cNvSpPr>
            <a:spLocks noGrp="1"/>
          </p:cNvSpPr>
          <p:nvPr>
            <p:ph type="title"/>
          </p:nvPr>
        </p:nvSpPr>
        <p:spPr/>
        <p:txBody>
          <a:bodyPr>
            <a:normAutofit fontScale="90000"/>
          </a:bodyPr>
          <a:lstStyle/>
          <a:p>
            <a:r>
              <a:rPr lang="en-GB" dirty="0"/>
              <a:t>Congestion charges London - design</a:t>
            </a:r>
          </a:p>
        </p:txBody>
      </p:sp>
      <p:sp>
        <p:nvSpPr>
          <p:cNvPr id="3" name="Zástupný obsah 2">
            <a:extLst>
              <a:ext uri="{FF2B5EF4-FFF2-40B4-BE49-F238E27FC236}">
                <a16:creationId xmlns:a16="http://schemas.microsoft.com/office/drawing/2014/main" id="{A3A72B8D-A6C5-4E63-8389-0E223033BD08}"/>
              </a:ext>
            </a:extLst>
          </p:cNvPr>
          <p:cNvSpPr>
            <a:spLocks noGrp="1"/>
          </p:cNvSpPr>
          <p:nvPr>
            <p:ph idx="1"/>
          </p:nvPr>
        </p:nvSpPr>
        <p:spPr/>
        <p:txBody>
          <a:bodyPr/>
          <a:lstStyle/>
          <a:p>
            <a:r>
              <a:rPr lang="en-GB" dirty="0"/>
              <a:t>Motorists entering the congestion charging zone between 7 am and 6 pm, Mon – Fri, excl. Public holiday are charged </a:t>
            </a:r>
            <a:r>
              <a:rPr lang="en-GB" b="1" dirty="0"/>
              <a:t>8 GBP</a:t>
            </a:r>
            <a:r>
              <a:rPr lang="en-GB" dirty="0"/>
              <a:t>. </a:t>
            </a:r>
          </a:p>
          <a:p>
            <a:r>
              <a:rPr lang="en-GB" b="1" dirty="0"/>
              <a:t>700 </a:t>
            </a:r>
            <a:r>
              <a:rPr lang="en-GB" dirty="0"/>
              <a:t>video </a:t>
            </a:r>
            <a:r>
              <a:rPr lang="en-GB" b="1" dirty="0"/>
              <a:t>cameras enforce </a:t>
            </a:r>
            <a:r>
              <a:rPr lang="en-GB" dirty="0"/>
              <a:t>the scheme via the scanning the rear number plate</a:t>
            </a:r>
          </a:p>
          <a:p>
            <a:r>
              <a:rPr lang="en-GB" dirty="0"/>
              <a:t>Motorist have to pay the charge </a:t>
            </a:r>
            <a:r>
              <a:rPr lang="en-GB" b="1" dirty="0"/>
              <a:t>by midnight</a:t>
            </a:r>
          </a:p>
          <a:p>
            <a:r>
              <a:rPr lang="en-GB" dirty="0"/>
              <a:t>If they fail </a:t>
            </a:r>
            <a:r>
              <a:rPr lang="en-GB" b="1" dirty="0"/>
              <a:t>a fine </a:t>
            </a:r>
            <a:r>
              <a:rPr lang="en-GB" dirty="0"/>
              <a:t>100/50 GBP is imposed</a:t>
            </a:r>
          </a:p>
          <a:p>
            <a:r>
              <a:rPr lang="en-GB" b="1" dirty="0"/>
              <a:t>Certain groups </a:t>
            </a:r>
            <a:r>
              <a:rPr lang="en-GB" dirty="0"/>
              <a:t>are exempt or given a discount</a:t>
            </a:r>
          </a:p>
        </p:txBody>
      </p:sp>
    </p:spTree>
    <p:extLst>
      <p:ext uri="{BB962C8B-B14F-4D97-AF65-F5344CB8AC3E}">
        <p14:creationId xmlns:p14="http://schemas.microsoft.com/office/powerpoint/2010/main" val="3632283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3522D3-4605-42B2-8059-D840BE48B996}"/>
              </a:ext>
            </a:extLst>
          </p:cNvPr>
          <p:cNvSpPr>
            <a:spLocks noGrp="1"/>
          </p:cNvSpPr>
          <p:nvPr>
            <p:ph type="title"/>
          </p:nvPr>
        </p:nvSpPr>
        <p:spPr/>
        <p:txBody>
          <a:bodyPr>
            <a:normAutofit fontScale="90000"/>
          </a:bodyPr>
          <a:lstStyle/>
          <a:p>
            <a:r>
              <a:rPr lang="en-GB" dirty="0"/>
              <a:t>Congestion charges London - advantages</a:t>
            </a:r>
          </a:p>
        </p:txBody>
      </p:sp>
      <p:sp>
        <p:nvSpPr>
          <p:cNvPr id="3" name="Zástupný obsah 2">
            <a:extLst>
              <a:ext uri="{FF2B5EF4-FFF2-40B4-BE49-F238E27FC236}">
                <a16:creationId xmlns:a16="http://schemas.microsoft.com/office/drawing/2014/main" id="{5E017C3C-7776-4777-8D71-AA2E485A079D}"/>
              </a:ext>
            </a:extLst>
          </p:cNvPr>
          <p:cNvSpPr>
            <a:spLocks noGrp="1"/>
          </p:cNvSpPr>
          <p:nvPr>
            <p:ph idx="1"/>
          </p:nvPr>
        </p:nvSpPr>
        <p:spPr/>
        <p:txBody>
          <a:bodyPr>
            <a:normAutofit fontScale="92500" lnSpcReduction="10000"/>
          </a:bodyPr>
          <a:lstStyle/>
          <a:p>
            <a:r>
              <a:rPr lang="en-GB" b="1" dirty="0"/>
              <a:t>Reducing market failure </a:t>
            </a:r>
            <a:r>
              <a:rPr lang="en-GB" dirty="0"/>
              <a:t>(congestion)</a:t>
            </a:r>
          </a:p>
          <a:p>
            <a:r>
              <a:rPr lang="en-GB" dirty="0"/>
              <a:t>More efficient </a:t>
            </a:r>
            <a:r>
              <a:rPr lang="en-GB" b="1" dirty="0"/>
              <a:t>usage of scarce resource </a:t>
            </a:r>
            <a:r>
              <a:rPr lang="en-GB" dirty="0"/>
              <a:t>(road space)</a:t>
            </a:r>
          </a:p>
          <a:p>
            <a:r>
              <a:rPr lang="en-GB" b="1" dirty="0"/>
              <a:t>Revenue </a:t>
            </a:r>
            <a:r>
              <a:rPr lang="en-GB" dirty="0"/>
              <a:t>from congestion charges can be used to improve alternatives (PT)</a:t>
            </a:r>
          </a:p>
          <a:p>
            <a:r>
              <a:rPr lang="en-GB" dirty="0"/>
              <a:t>More </a:t>
            </a:r>
            <a:r>
              <a:rPr lang="en-GB" b="1" dirty="0"/>
              <a:t>direct</a:t>
            </a:r>
            <a:r>
              <a:rPr lang="en-GB" dirty="0"/>
              <a:t> than regulation</a:t>
            </a:r>
          </a:p>
          <a:p>
            <a:r>
              <a:rPr lang="en-GB" b="1" dirty="0"/>
              <a:t>Encourages PT</a:t>
            </a:r>
          </a:p>
          <a:p>
            <a:r>
              <a:rPr lang="en-GB" dirty="0"/>
              <a:t>Can be varied at very short notice – it is </a:t>
            </a:r>
            <a:r>
              <a:rPr lang="en-GB" b="1" dirty="0"/>
              <a:t>flexible</a:t>
            </a:r>
          </a:p>
          <a:p>
            <a:r>
              <a:rPr lang="en-GB" dirty="0"/>
              <a:t>It </a:t>
            </a:r>
            <a:r>
              <a:rPr lang="en-GB" b="1" dirty="0"/>
              <a:t>works</a:t>
            </a:r>
            <a:r>
              <a:rPr lang="en-GB" dirty="0"/>
              <a:t> – it has impact on congestion</a:t>
            </a:r>
          </a:p>
          <a:p>
            <a:endParaRPr lang="en-GB" dirty="0"/>
          </a:p>
        </p:txBody>
      </p:sp>
    </p:spTree>
    <p:extLst>
      <p:ext uri="{BB962C8B-B14F-4D97-AF65-F5344CB8AC3E}">
        <p14:creationId xmlns:p14="http://schemas.microsoft.com/office/powerpoint/2010/main" val="224799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Price </a:t>
            </a:r>
            <a:r>
              <a:rPr lang="en-GB" dirty="0"/>
              <a:t>DISCRIMINATION</a:t>
            </a:r>
            <a:endParaRPr lang="en-GB" noProof="0" dirty="0"/>
          </a:p>
        </p:txBody>
      </p:sp>
      <p:sp>
        <p:nvSpPr>
          <p:cNvPr id="3" name="Zástupný symbol pro obsah 2"/>
          <p:cNvSpPr>
            <a:spLocks noGrp="1"/>
          </p:cNvSpPr>
          <p:nvPr>
            <p:ph idx="1"/>
          </p:nvPr>
        </p:nvSpPr>
        <p:spPr/>
        <p:txBody>
          <a:bodyPr/>
          <a:lstStyle/>
          <a:p>
            <a:r>
              <a:rPr lang="en-GB" b="1" noProof="0" dirty="0"/>
              <a:t>Price discrimination </a:t>
            </a:r>
            <a:r>
              <a:rPr lang="en-GB" noProof="0" dirty="0"/>
              <a:t>refers to a situation where a company charges particular consumers a higher price than others for the same product for reasons unrelated to cost.</a:t>
            </a:r>
          </a:p>
          <a:p>
            <a:r>
              <a:rPr lang="en-GB" noProof="0" dirty="0"/>
              <a:t>The seller:  1) must possess a degree of </a:t>
            </a:r>
            <a:r>
              <a:rPr lang="en-GB" b="1" noProof="0" dirty="0"/>
              <a:t>market power</a:t>
            </a:r>
            <a:r>
              <a:rPr lang="en-GB" noProof="0" dirty="0"/>
              <a:t>, 2) must be able to </a:t>
            </a:r>
            <a:r>
              <a:rPr lang="en-GB" b="1" noProof="0" dirty="0"/>
              <a:t>divide the market</a:t>
            </a:r>
            <a:r>
              <a:rPr lang="en-GB" noProof="0" dirty="0"/>
              <a:t> and 3) market segments must have </a:t>
            </a:r>
            <a:r>
              <a:rPr lang="en-GB" b="1" noProof="0" dirty="0"/>
              <a:t>differing elasticities </a:t>
            </a:r>
            <a:r>
              <a:rPr lang="en-GB" noProof="0" dirty="0"/>
              <a:t>of demand. </a:t>
            </a:r>
          </a:p>
        </p:txBody>
      </p:sp>
    </p:spTree>
    <p:extLst>
      <p:ext uri="{BB962C8B-B14F-4D97-AF65-F5344CB8AC3E}">
        <p14:creationId xmlns:p14="http://schemas.microsoft.com/office/powerpoint/2010/main" val="305530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5C403F-487F-47EB-AB85-603C5D7CEAAC}"/>
              </a:ext>
            </a:extLst>
          </p:cNvPr>
          <p:cNvSpPr>
            <a:spLocks noGrp="1"/>
          </p:cNvSpPr>
          <p:nvPr>
            <p:ph type="title"/>
          </p:nvPr>
        </p:nvSpPr>
        <p:spPr/>
        <p:txBody>
          <a:bodyPr>
            <a:normAutofit fontScale="90000"/>
          </a:bodyPr>
          <a:lstStyle/>
          <a:p>
            <a:r>
              <a:rPr lang="en-GB" dirty="0"/>
              <a:t>Congestion charges London - disadvantages</a:t>
            </a:r>
          </a:p>
        </p:txBody>
      </p:sp>
      <p:sp>
        <p:nvSpPr>
          <p:cNvPr id="3" name="Zástupný obsah 2">
            <a:extLst>
              <a:ext uri="{FF2B5EF4-FFF2-40B4-BE49-F238E27FC236}">
                <a16:creationId xmlns:a16="http://schemas.microsoft.com/office/drawing/2014/main" id="{53033A7A-21E3-45DE-B5F8-591FB9075F66}"/>
              </a:ext>
            </a:extLst>
          </p:cNvPr>
          <p:cNvSpPr>
            <a:spLocks noGrp="1"/>
          </p:cNvSpPr>
          <p:nvPr>
            <p:ph idx="1"/>
          </p:nvPr>
        </p:nvSpPr>
        <p:spPr/>
        <p:txBody>
          <a:bodyPr/>
          <a:lstStyle/>
          <a:p>
            <a:r>
              <a:rPr lang="en-GB" dirty="0"/>
              <a:t>Invasion of </a:t>
            </a:r>
            <a:r>
              <a:rPr lang="en-GB" b="1" dirty="0"/>
              <a:t>privacy</a:t>
            </a:r>
            <a:r>
              <a:rPr lang="en-GB" dirty="0"/>
              <a:t> – photos of vehicle number plates</a:t>
            </a:r>
          </a:p>
          <a:p>
            <a:r>
              <a:rPr lang="en-GB" b="1" dirty="0"/>
              <a:t>Regressive</a:t>
            </a:r>
            <a:r>
              <a:rPr lang="en-GB" dirty="0"/>
              <a:t> nature – lower income </a:t>
            </a:r>
            <a:r>
              <a:rPr lang="en-GB" dirty="0" err="1"/>
              <a:t>householed</a:t>
            </a:r>
            <a:r>
              <a:rPr lang="en-GB" dirty="0"/>
              <a:t> pay higher proportion of their income</a:t>
            </a:r>
          </a:p>
          <a:p>
            <a:r>
              <a:rPr lang="en-GB" dirty="0"/>
              <a:t>High </a:t>
            </a:r>
            <a:r>
              <a:rPr lang="en-GB" b="1" dirty="0"/>
              <a:t>administrative costs</a:t>
            </a:r>
          </a:p>
          <a:p>
            <a:r>
              <a:rPr lang="en-GB" b="1" dirty="0"/>
              <a:t>Simplistic technology </a:t>
            </a:r>
            <a:r>
              <a:rPr lang="en-GB" dirty="0"/>
              <a:t>– the charge is not changing with the level of congestion</a:t>
            </a:r>
          </a:p>
          <a:p>
            <a:r>
              <a:rPr lang="en-GB" b="1" dirty="0"/>
              <a:t>Double payment </a:t>
            </a:r>
            <a:r>
              <a:rPr lang="en-GB" dirty="0"/>
              <a:t>of road users (taxes, charges)</a:t>
            </a:r>
          </a:p>
        </p:txBody>
      </p:sp>
    </p:spTree>
    <p:extLst>
      <p:ext uri="{BB962C8B-B14F-4D97-AF65-F5344CB8AC3E}">
        <p14:creationId xmlns:p14="http://schemas.microsoft.com/office/powerpoint/2010/main" val="3230761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DABD5-DE8D-495B-A66F-E75A51516307}"/>
              </a:ext>
            </a:extLst>
          </p:cNvPr>
          <p:cNvSpPr>
            <a:spLocks noGrp="1"/>
          </p:cNvSpPr>
          <p:nvPr>
            <p:ph type="title"/>
          </p:nvPr>
        </p:nvSpPr>
        <p:spPr/>
        <p:txBody>
          <a:bodyPr>
            <a:normAutofit/>
          </a:bodyPr>
          <a:lstStyle/>
          <a:p>
            <a:r>
              <a:rPr lang="en-GB" dirty="0"/>
              <a:t>Discussion question </a:t>
            </a:r>
          </a:p>
        </p:txBody>
      </p:sp>
      <p:sp>
        <p:nvSpPr>
          <p:cNvPr id="3" name="Zástupný obsah 2">
            <a:extLst>
              <a:ext uri="{FF2B5EF4-FFF2-40B4-BE49-F238E27FC236}">
                <a16:creationId xmlns:a16="http://schemas.microsoft.com/office/drawing/2014/main" id="{EAA76B81-C711-41C6-9202-119FB944E476}"/>
              </a:ext>
            </a:extLst>
          </p:cNvPr>
          <p:cNvSpPr>
            <a:spLocks noGrp="1"/>
          </p:cNvSpPr>
          <p:nvPr>
            <p:ph idx="1"/>
          </p:nvPr>
        </p:nvSpPr>
        <p:spPr/>
        <p:txBody>
          <a:bodyPr/>
          <a:lstStyle/>
          <a:p>
            <a:r>
              <a:rPr lang="en-GB" dirty="0"/>
              <a:t>Would you recommend the introduction of congestion charges for your home town?</a:t>
            </a:r>
          </a:p>
        </p:txBody>
      </p:sp>
    </p:spTree>
    <p:extLst>
      <p:ext uri="{BB962C8B-B14F-4D97-AF65-F5344CB8AC3E}">
        <p14:creationId xmlns:p14="http://schemas.microsoft.com/office/powerpoint/2010/main" val="1350557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8639F5-D736-92CB-463F-759ABBFD26A2}"/>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C4D25183-E24A-96DA-C775-8D5906C64F53}"/>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08068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Perfect price discrimination</a:t>
            </a:r>
          </a:p>
        </p:txBody>
      </p:sp>
      <p:sp>
        <p:nvSpPr>
          <p:cNvPr id="3" name="Zástupný symbol pro obsah 2"/>
          <p:cNvSpPr>
            <a:spLocks noGrp="1"/>
          </p:cNvSpPr>
          <p:nvPr>
            <p:ph idx="1"/>
          </p:nvPr>
        </p:nvSpPr>
        <p:spPr>
          <a:xfrm>
            <a:off x="457200" y="1600200"/>
            <a:ext cx="8229600" cy="4983162"/>
          </a:xfrm>
        </p:spPr>
        <p:txBody>
          <a:bodyPr>
            <a:normAutofit lnSpcReduction="10000"/>
          </a:bodyPr>
          <a:lstStyle/>
          <a:p>
            <a:r>
              <a:rPr lang="en-GB" noProof="0" dirty="0"/>
              <a:t>To sell </a:t>
            </a:r>
            <a:r>
              <a:rPr lang="en-GB" b="1" noProof="0" dirty="0"/>
              <a:t>each unit </a:t>
            </a:r>
            <a:r>
              <a:rPr lang="en-GB" noProof="0" dirty="0"/>
              <a:t>(or ticket) </a:t>
            </a:r>
            <a:r>
              <a:rPr lang="en-GB" b="1" noProof="0" dirty="0" err="1"/>
              <a:t>separ</a:t>
            </a:r>
            <a:r>
              <a:rPr lang="en-GB" b="1" dirty="0"/>
              <a:t>a</a:t>
            </a:r>
            <a:r>
              <a:rPr lang="en-GB" b="1" noProof="0" dirty="0" err="1"/>
              <a:t>tely</a:t>
            </a:r>
            <a:r>
              <a:rPr lang="en-GB" noProof="0" dirty="0"/>
              <a:t>, charging the highest price that each consumer is prepared to pay</a:t>
            </a:r>
          </a:p>
          <a:p>
            <a:r>
              <a:rPr lang="en-GB" noProof="0" dirty="0"/>
              <a:t>If this was achievable, the seller would obtain the </a:t>
            </a:r>
            <a:r>
              <a:rPr lang="en-GB" b="1" noProof="0" dirty="0"/>
              <a:t>entire consumer surplus </a:t>
            </a:r>
            <a:r>
              <a:rPr lang="en-GB" noProof="0" dirty="0"/>
              <a:t>from the consumer</a:t>
            </a:r>
          </a:p>
          <a:p>
            <a:r>
              <a:rPr lang="en-GB" noProof="0" dirty="0"/>
              <a:t>The seller </a:t>
            </a:r>
            <a:r>
              <a:rPr lang="en-GB" b="1" noProof="0" dirty="0"/>
              <a:t>must know </a:t>
            </a:r>
            <a:r>
              <a:rPr lang="en-GB" noProof="0" dirty="0"/>
              <a:t>the exact shape of each consumer’s demand and charge each consumer the maximum price they are prepared to pay</a:t>
            </a:r>
          </a:p>
        </p:txBody>
      </p:sp>
    </p:spTree>
    <p:extLst>
      <p:ext uri="{BB962C8B-B14F-4D97-AF65-F5344CB8AC3E}">
        <p14:creationId xmlns:p14="http://schemas.microsoft.com/office/powerpoint/2010/main" val="13426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8F1EF-B970-7974-3DC1-F0BB1123DD5A}"/>
              </a:ext>
            </a:extLst>
          </p:cNvPr>
          <p:cNvSpPr>
            <a:spLocks noGrp="1"/>
          </p:cNvSpPr>
          <p:nvPr>
            <p:ph type="title"/>
          </p:nvPr>
        </p:nvSpPr>
        <p:spPr/>
        <p:txBody>
          <a:bodyPr/>
          <a:lstStyle/>
          <a:p>
            <a:r>
              <a:rPr lang="en-GB" dirty="0"/>
              <a:t>Consumer surplus</a:t>
            </a:r>
          </a:p>
        </p:txBody>
      </p:sp>
      <p:pic>
        <p:nvPicPr>
          <p:cNvPr id="5" name="Zástupný obsah 4">
            <a:extLst>
              <a:ext uri="{FF2B5EF4-FFF2-40B4-BE49-F238E27FC236}">
                <a16:creationId xmlns:a16="http://schemas.microsoft.com/office/drawing/2014/main" id="{0474FB03-9D0E-DC30-5DAF-2667E4C29EAC}"/>
              </a:ext>
            </a:extLst>
          </p:cNvPr>
          <p:cNvPicPr>
            <a:picLocks noGrp="1" noChangeAspect="1"/>
          </p:cNvPicPr>
          <p:nvPr>
            <p:ph idx="1"/>
          </p:nvPr>
        </p:nvPicPr>
        <p:blipFill>
          <a:blip r:embed="rId2"/>
          <a:stretch>
            <a:fillRect/>
          </a:stretch>
        </p:blipFill>
        <p:spPr>
          <a:xfrm>
            <a:off x="1259632" y="1628800"/>
            <a:ext cx="5468871" cy="4525963"/>
          </a:xfrm>
        </p:spPr>
      </p:pic>
      <p:sp>
        <p:nvSpPr>
          <p:cNvPr id="6" name="TextovéPole 5">
            <a:extLst>
              <a:ext uri="{FF2B5EF4-FFF2-40B4-BE49-F238E27FC236}">
                <a16:creationId xmlns:a16="http://schemas.microsoft.com/office/drawing/2014/main" id="{066041AD-F778-936A-7744-A1371A9D3B0A}"/>
              </a:ext>
            </a:extLst>
          </p:cNvPr>
          <p:cNvSpPr txBox="1"/>
          <p:nvPr/>
        </p:nvSpPr>
        <p:spPr>
          <a:xfrm>
            <a:off x="4460251" y="1650617"/>
            <a:ext cx="4536504" cy="1384995"/>
          </a:xfrm>
          <a:prstGeom prst="rect">
            <a:avLst/>
          </a:prstGeom>
          <a:noFill/>
        </p:spPr>
        <p:txBody>
          <a:bodyPr wrap="square" rtlCol="0">
            <a:spAutoFit/>
          </a:bodyPr>
          <a:lstStyle/>
          <a:p>
            <a:r>
              <a:rPr lang="cs-CZ" sz="2800" dirty="0" err="1"/>
              <a:t>Perfect</a:t>
            </a:r>
            <a:r>
              <a:rPr lang="cs-CZ" sz="2800" dirty="0"/>
              <a:t> </a:t>
            </a:r>
            <a:r>
              <a:rPr lang="cs-CZ" sz="2800" dirty="0" err="1"/>
              <a:t>price</a:t>
            </a:r>
            <a:r>
              <a:rPr lang="cs-CZ" sz="2800" dirty="0"/>
              <a:t> </a:t>
            </a:r>
            <a:r>
              <a:rPr lang="cs-CZ" sz="2800" dirty="0" err="1"/>
              <a:t>discrimination</a:t>
            </a:r>
            <a:r>
              <a:rPr lang="cs-CZ" sz="2800" dirty="0"/>
              <a:t> </a:t>
            </a:r>
            <a:r>
              <a:rPr lang="cs-CZ" sz="2800" dirty="0" err="1"/>
              <a:t>means</a:t>
            </a:r>
            <a:r>
              <a:rPr lang="cs-CZ" sz="2800" dirty="0"/>
              <a:t> </a:t>
            </a:r>
            <a:r>
              <a:rPr lang="cs-CZ" sz="2800" dirty="0" err="1"/>
              <a:t>capturing</a:t>
            </a:r>
            <a:r>
              <a:rPr lang="cs-CZ" sz="2800" dirty="0"/>
              <a:t> </a:t>
            </a:r>
            <a:r>
              <a:rPr lang="cs-CZ" sz="2800" dirty="0" err="1"/>
              <a:t>all</a:t>
            </a:r>
            <a:r>
              <a:rPr lang="cs-CZ" sz="2800" dirty="0"/>
              <a:t> </a:t>
            </a:r>
            <a:r>
              <a:rPr lang="cs-CZ" sz="2800" dirty="0" err="1"/>
              <a:t>consumer</a:t>
            </a:r>
            <a:r>
              <a:rPr lang="cs-CZ" sz="2800" dirty="0"/>
              <a:t> </a:t>
            </a:r>
            <a:r>
              <a:rPr lang="cs-CZ" sz="2800" dirty="0" err="1"/>
              <a:t>surplus</a:t>
            </a:r>
            <a:r>
              <a:rPr lang="cs-CZ" sz="2800" dirty="0"/>
              <a:t> (area </a:t>
            </a:r>
            <a:r>
              <a:rPr lang="cs-CZ" sz="2800" dirty="0" err="1"/>
              <a:t>abc</a:t>
            </a:r>
            <a:r>
              <a:rPr lang="cs-CZ" sz="2800" dirty="0"/>
              <a:t>)</a:t>
            </a:r>
          </a:p>
        </p:txBody>
      </p:sp>
    </p:spTree>
    <p:extLst>
      <p:ext uri="{BB962C8B-B14F-4D97-AF65-F5344CB8AC3E}">
        <p14:creationId xmlns:p14="http://schemas.microsoft.com/office/powerpoint/2010/main" val="11338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Case: Sale of airline tickets</a:t>
            </a:r>
          </a:p>
        </p:txBody>
      </p:sp>
      <p:sp>
        <p:nvSpPr>
          <p:cNvPr id="3" name="Zástupný symbol pro obsah 2"/>
          <p:cNvSpPr>
            <a:spLocks noGrp="1"/>
          </p:cNvSpPr>
          <p:nvPr>
            <p:ph idx="1"/>
          </p:nvPr>
        </p:nvSpPr>
        <p:spPr/>
        <p:txBody>
          <a:bodyPr>
            <a:normAutofit/>
          </a:bodyPr>
          <a:lstStyle/>
          <a:p>
            <a:r>
              <a:rPr lang="en-GB" noProof="0" dirty="0"/>
              <a:t>On a typical airline flight there are three </a:t>
            </a:r>
            <a:r>
              <a:rPr lang="en-GB" b="1" noProof="0" dirty="0"/>
              <a:t>classes</a:t>
            </a:r>
            <a:r>
              <a:rPr lang="en-GB" noProof="0" dirty="0"/>
              <a:t>, namely First, Business and Economy. </a:t>
            </a:r>
          </a:p>
          <a:p>
            <a:r>
              <a:rPr lang="en-GB" noProof="0" dirty="0"/>
              <a:t>Figure on the </a:t>
            </a:r>
            <a:r>
              <a:rPr lang="en-GB" b="1" noProof="0" dirty="0"/>
              <a:t>next slide </a:t>
            </a:r>
            <a:r>
              <a:rPr lang="en-GB" noProof="0" dirty="0"/>
              <a:t>refers to travel in a particular class and the assumption is made that the marginal cost of one extra passenger is constant up to the point where the aircraft reaches full capacity</a:t>
            </a:r>
            <a:r>
              <a:rPr lang="en-GB" dirty="0"/>
              <a:t>. </a:t>
            </a:r>
            <a:r>
              <a:rPr lang="en-GB" noProof="0" dirty="0"/>
              <a:t>At this point the MC curve becomes perfectly inelastic</a:t>
            </a:r>
          </a:p>
        </p:txBody>
      </p:sp>
    </p:spTree>
    <p:extLst>
      <p:ext uri="{BB962C8B-B14F-4D97-AF65-F5344CB8AC3E}">
        <p14:creationId xmlns:p14="http://schemas.microsoft.com/office/powerpoint/2010/main" val="63412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Airline price discrimination</a:t>
            </a:r>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331640" y="1700808"/>
            <a:ext cx="6408712" cy="4320480"/>
          </a:xfrm>
          <a:prstGeom prst="rect">
            <a:avLst/>
          </a:prstGeom>
        </p:spPr>
      </p:pic>
    </p:spTree>
    <p:extLst>
      <p:ext uri="{BB962C8B-B14F-4D97-AF65-F5344CB8AC3E}">
        <p14:creationId xmlns:p14="http://schemas.microsoft.com/office/powerpoint/2010/main" val="325069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Yield management in the aviation</a:t>
            </a:r>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rot="10800000">
            <a:off x="827584" y="1412776"/>
            <a:ext cx="7380312" cy="5235381"/>
          </a:xfrm>
          <a:prstGeom prst="rect">
            <a:avLst/>
          </a:prstGeom>
        </p:spPr>
      </p:pic>
    </p:spTree>
    <p:extLst>
      <p:ext uri="{BB962C8B-B14F-4D97-AF65-F5344CB8AC3E}">
        <p14:creationId xmlns:p14="http://schemas.microsoft.com/office/powerpoint/2010/main" val="92856880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2345</Words>
  <Application>Microsoft Office PowerPoint</Application>
  <PresentationFormat>Předvádění na obrazovce (4:3)</PresentationFormat>
  <Paragraphs>162</Paragraphs>
  <Slides>42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42</vt:i4>
      </vt:variant>
    </vt:vector>
  </HeadingPairs>
  <TitlesOfParts>
    <vt:vector size="45" baseType="lpstr">
      <vt:lpstr>Arial</vt:lpstr>
      <vt:lpstr>Calibri</vt:lpstr>
      <vt:lpstr>Motiv systému Office</vt:lpstr>
      <vt:lpstr>8. PRICING</vt:lpstr>
      <vt:lpstr>Introduction</vt:lpstr>
      <vt:lpstr>The principles of pricing</vt:lpstr>
      <vt:lpstr>Price DISCRIMINATION</vt:lpstr>
      <vt:lpstr>Perfect price discrimination</vt:lpstr>
      <vt:lpstr>Consumer surplus</vt:lpstr>
      <vt:lpstr>Case: Sale of airline tickets</vt:lpstr>
      <vt:lpstr>Airline price discrimination</vt:lpstr>
      <vt:lpstr>Yield management in the aviation</vt:lpstr>
      <vt:lpstr>Exercise (1) </vt:lpstr>
      <vt:lpstr>Exercise (2)</vt:lpstr>
      <vt:lpstr>Exercise (3)</vt:lpstr>
      <vt:lpstr>PREDATORY pricing</vt:lpstr>
      <vt:lpstr>Predatory pricing</vt:lpstr>
      <vt:lpstr>EWS and predatory pricing</vt:lpstr>
      <vt:lpstr>EWS was accused of:</vt:lpstr>
      <vt:lpstr>Verdict</vt:lpstr>
      <vt:lpstr>Predatory BIDDING</vt:lpstr>
      <vt:lpstr>Predatory bidding in Sweden</vt:lpstr>
      <vt:lpstr>Abstract</vt:lpstr>
      <vt:lpstr>Why do firms place very low bids in tenders?</vt:lpstr>
      <vt:lpstr>Legislators view on predatory bids</vt:lpstr>
      <vt:lpstr>Tendering in northern Sweden</vt:lpstr>
      <vt:lpstr>Comparison of the bids</vt:lpstr>
      <vt:lpstr>The assessment of Connex bid</vt:lpstr>
      <vt:lpstr>Subsequent development</vt:lpstr>
      <vt:lpstr>Subsequent development</vt:lpstr>
      <vt:lpstr>Price fixing</vt:lpstr>
      <vt:lpstr>British Airways and price fixing</vt:lpstr>
      <vt:lpstr>Competition policy</vt:lpstr>
      <vt:lpstr>Airport charges</vt:lpstr>
      <vt:lpstr>Introduction</vt:lpstr>
      <vt:lpstr>Variables</vt:lpstr>
      <vt:lpstr>Results</vt:lpstr>
      <vt:lpstr>Discussion</vt:lpstr>
      <vt:lpstr>Conclusions</vt:lpstr>
      <vt:lpstr>CONGESTION PRICING</vt:lpstr>
      <vt:lpstr>Congestion charges London - design</vt:lpstr>
      <vt:lpstr>Congestion charges London - advantages</vt:lpstr>
      <vt:lpstr>Congestion charges London - disadvantages</vt:lpstr>
      <vt:lpstr>Discussion question </vt:lpstr>
      <vt:lpstr>Prezentace aplikace PowerPoint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PRICING</dc:title>
  <dc:creator>Tomes Zdenek</dc:creator>
  <cp:lastModifiedBy>Zdeněk Tomeš</cp:lastModifiedBy>
  <cp:revision>27</cp:revision>
  <dcterms:created xsi:type="dcterms:W3CDTF">2018-01-02T08:55:18Z</dcterms:created>
  <dcterms:modified xsi:type="dcterms:W3CDTF">2023-07-29T19:02:12Z</dcterms:modified>
</cp:coreProperties>
</file>