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58" r:id="rId4"/>
    <p:sldMasterId id="2147483896" r:id="rId5"/>
  </p:sldMasterIdLst>
  <p:notesMasterIdLst>
    <p:notesMasterId r:id="rId42"/>
  </p:notesMasterIdLst>
  <p:handoutMasterIdLst>
    <p:handoutMasterId r:id="rId43"/>
  </p:handoutMasterIdLst>
  <p:sldIdLst>
    <p:sldId id="256" r:id="rId6"/>
    <p:sldId id="270" r:id="rId7"/>
    <p:sldId id="272"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341" r:id="rId22"/>
    <p:sldId id="329" r:id="rId23"/>
    <p:sldId id="342" r:id="rId24"/>
    <p:sldId id="343" r:id="rId25"/>
    <p:sldId id="344" r:id="rId26"/>
    <p:sldId id="346" r:id="rId27"/>
    <p:sldId id="287" r:id="rId28"/>
    <p:sldId id="288" r:id="rId29"/>
    <p:sldId id="332" r:id="rId30"/>
    <p:sldId id="333" r:id="rId31"/>
    <p:sldId id="334" r:id="rId32"/>
    <p:sldId id="335" r:id="rId33"/>
    <p:sldId id="336" r:id="rId34"/>
    <p:sldId id="337" r:id="rId35"/>
    <p:sldId id="340" r:id="rId36"/>
    <p:sldId id="338" r:id="rId37"/>
    <p:sldId id="339" r:id="rId38"/>
    <p:sldId id="289" r:id="rId39"/>
    <p:sldId id="345" r:id="rId40"/>
    <p:sldId id="260" r:id="rId41"/>
  </p:sldIdLst>
  <p:sldSz cx="12192000" cy="6858000"/>
  <p:notesSz cx="6797675" cy="9928225"/>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userDrawn="1">
          <p15:clr>
            <a:srgbClr val="A4A3A4"/>
          </p15:clr>
        </p15:guide>
        <p15:guide id="11" orient="horz" pos="182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D00"/>
    <a:srgbClr val="ED8B00"/>
    <a:srgbClr val="DB291C"/>
    <a:srgbClr val="FF9900"/>
    <a:srgbClr val="C00000"/>
    <a:srgbClr val="3C8A2E"/>
    <a:srgbClr val="DCDCDC"/>
    <a:srgbClr val="B4B4B4"/>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7" autoAdjust="0"/>
    <p:restoredTop sz="93979" autoAdjust="0"/>
  </p:normalViewPr>
  <p:slideViewPr>
    <p:cSldViewPr snapToGrid="0" showGuides="1">
      <p:cViewPr varScale="1">
        <p:scale>
          <a:sx n="59" d="100"/>
          <a:sy n="59" d="100"/>
        </p:scale>
        <p:origin x="676" y="60"/>
      </p:cViewPr>
      <p:guideLst>
        <p:guide/>
        <p:guide orient="horz" pos="1820"/>
      </p:guideLst>
    </p:cSldViewPr>
  </p:slideViewPr>
  <p:outlineViewPr>
    <p:cViewPr>
      <p:scale>
        <a:sx n="33" d="100"/>
        <a:sy n="33" d="100"/>
      </p:scale>
      <p:origin x="0" y="-59190"/>
    </p:cViewPr>
  </p:outlineViewPr>
  <p:notesTextViewPr>
    <p:cViewPr>
      <p:scale>
        <a:sx n="100" d="100"/>
        <a:sy n="100" d="100"/>
      </p:scale>
      <p:origin x="0" y="0"/>
    </p:cViewPr>
  </p:notesTextViewPr>
  <p:sorterViewPr>
    <p:cViewPr>
      <p:scale>
        <a:sx n="81" d="100"/>
        <a:sy n="81" d="100"/>
      </p:scale>
      <p:origin x="0" y="-15120"/>
    </p:cViewPr>
  </p:sorterViewPr>
  <p:notesViewPr>
    <p:cSldViewPr snapToGrid="0" showGuides="1">
      <p:cViewPr varScale="1">
        <p:scale>
          <a:sx n="47" d="100"/>
          <a:sy n="47" d="100"/>
        </p:scale>
        <p:origin x="2648" y="6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5862" cy="495873"/>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4" name="Footer Placeholder 3"/>
          <p:cNvSpPr>
            <a:spLocks noGrp="1"/>
          </p:cNvSpPr>
          <p:nvPr>
            <p:ph type="ftr" sz="quarter" idx="2"/>
          </p:nvPr>
        </p:nvSpPr>
        <p:spPr>
          <a:xfrm>
            <a:off x="4" y="9430814"/>
            <a:ext cx="2945862" cy="495873"/>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50294" y="9430814"/>
            <a:ext cx="2945862" cy="495873"/>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50445" y="1"/>
            <a:ext cx="2945659" cy="496411"/>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12/15/2023</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30092"/>
            <a:ext cx="2945659" cy="496411"/>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50445" y="9430092"/>
            <a:ext cx="2945659" cy="496411"/>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cs-CZ"/>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6AF32ABF-324D-409C-9350-57014A6F4E71}" type="slidenum">
              <a:rPr lang="en-US" altLang="cs-CZ">
                <a:latin typeface="Arial" panose="020B0604020202020204" pitchFamily="34" charset="0"/>
              </a:rPr>
              <a:pPr fontAlgn="base">
                <a:spcBef>
                  <a:spcPct val="0"/>
                </a:spcBef>
                <a:spcAft>
                  <a:spcPct val="0"/>
                </a:spcAft>
              </a:pPr>
              <a:t>1</a:t>
            </a:fld>
            <a:endParaRPr lang="en-US" altLang="cs-CZ">
              <a:latin typeface="Arial" panose="020B0604020202020204" pitchFamily="34" charset="0"/>
            </a:endParaRPr>
          </a:p>
        </p:txBody>
      </p:sp>
    </p:spTree>
    <p:extLst>
      <p:ext uri="{BB962C8B-B14F-4D97-AF65-F5344CB8AC3E}">
        <p14:creationId xmlns:p14="http://schemas.microsoft.com/office/powerpoint/2010/main" val="485483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200" b="1" kern="1200" dirty="0">
                <a:solidFill>
                  <a:schemeClr val="tx1"/>
                </a:solidFill>
                <a:effectLst/>
                <a:latin typeface="Arial" panose="020B0604020202020204" pitchFamily="34" charset="0"/>
                <a:ea typeface="+mn-ea"/>
                <a:cs typeface="+mn-cs"/>
              </a:rPr>
              <a:t>Průběh vývozu</a:t>
            </a:r>
            <a:endParaRPr lang="cs-CZ"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Již v době žádosti musí být známa země, kde bude zboží propuštěno do vývozu (kol. 12 povolení - země, ve které bude probíhat celní řízení)</a:t>
            </a:r>
          </a:p>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Vývoz lze uskutečnit u kteréhokoliv CU v ČR , CZ legislativa neomezuje na specifické CÚ</a:t>
            </a:r>
          </a:p>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Předložení CZ licence u CÚ v jiných státech EU – možná žádost o překlad licence vydané v ČR¨</a:t>
            </a:r>
          </a:p>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Podobně v ČR lze propustit do vývozu zboží s licencí vydanou v jiném státě EU</a:t>
            </a:r>
          </a:p>
          <a:p>
            <a:r>
              <a:rPr lang="cs-CZ" sz="1200" kern="1200" dirty="0">
                <a:solidFill>
                  <a:schemeClr val="tx1"/>
                </a:solidFill>
                <a:effectLst/>
                <a:latin typeface="Arial" panose="020B0604020202020204" pitchFamily="34" charset="0"/>
                <a:ea typeface="+mn-ea"/>
                <a:cs typeface="+mn-cs"/>
              </a:rPr>
              <a:t> </a:t>
            </a:r>
          </a:p>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11</a:t>
            </a:fld>
            <a:endParaRPr lang="en-US" dirty="0"/>
          </a:p>
        </p:txBody>
      </p:sp>
    </p:spTree>
    <p:extLst>
      <p:ext uri="{BB962C8B-B14F-4D97-AF65-F5344CB8AC3E}">
        <p14:creationId xmlns:p14="http://schemas.microsoft.com/office/powerpoint/2010/main" val="1964784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12</a:t>
            </a:fld>
            <a:endParaRPr lang="en-US" dirty="0"/>
          </a:p>
        </p:txBody>
      </p:sp>
    </p:spTree>
    <p:extLst>
      <p:ext uri="{BB962C8B-B14F-4D97-AF65-F5344CB8AC3E}">
        <p14:creationId xmlns:p14="http://schemas.microsoft.com/office/powerpoint/2010/main" val="2160926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Registrace u MPO – formulář vydaný MPO  – LS, </a:t>
            </a:r>
            <a:r>
              <a:rPr lang="cs-CZ" sz="1200" kern="1200" dirty="0" err="1">
                <a:solidFill>
                  <a:schemeClr val="tx1"/>
                </a:solidFill>
                <a:effectLst/>
                <a:latin typeface="Arial" panose="020B0604020202020204" pitchFamily="34" charset="0"/>
                <a:ea typeface="+mn-ea"/>
                <a:cs typeface="+mn-cs"/>
              </a:rPr>
              <a:t>výjmečně</a:t>
            </a:r>
            <a:r>
              <a:rPr lang="cs-CZ" sz="1200" kern="1200" dirty="0">
                <a:solidFill>
                  <a:schemeClr val="tx1"/>
                </a:solidFill>
                <a:effectLst/>
                <a:latin typeface="Arial" panose="020B0604020202020204" pitchFamily="34" charset="0"/>
                <a:ea typeface="+mn-ea"/>
                <a:cs typeface="+mn-cs"/>
              </a:rPr>
              <a:t> může MPO – LS zakázat (důvodné podezření z nedodržení podmínek) – dle §4 </a:t>
            </a:r>
            <a:r>
              <a:rPr lang="cs-CZ" sz="1200" kern="1200" dirty="0" err="1">
                <a:solidFill>
                  <a:schemeClr val="tx1"/>
                </a:solidFill>
                <a:effectLst/>
                <a:latin typeface="Arial" panose="020B0604020202020204" pitchFamily="34" charset="0"/>
                <a:ea typeface="+mn-ea"/>
                <a:cs typeface="+mn-cs"/>
              </a:rPr>
              <a:t>ZoDU</a:t>
            </a:r>
            <a:endParaRPr lang="cs-CZ"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MPO provede registraci do 10 dnů od doručení žádosti, zdarma</a:t>
            </a:r>
          </a:p>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Pokud nebylo DU zboží 1 rok vyváženo – povinně žádost o zrušení registrace</a:t>
            </a:r>
          </a:p>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Povinnost dokládat uskutečněné DU vývozy MPO – podávání hlášení o vývozech do 31.1. následujícího roku</a:t>
            </a:r>
          </a:p>
        </p:txBody>
      </p:sp>
      <p:sp>
        <p:nvSpPr>
          <p:cNvPr id="4" name="Slide Number Placeholder 3"/>
          <p:cNvSpPr>
            <a:spLocks noGrp="1"/>
          </p:cNvSpPr>
          <p:nvPr>
            <p:ph type="sldNum" sz="quarter" idx="10"/>
          </p:nvPr>
        </p:nvSpPr>
        <p:spPr/>
        <p:txBody>
          <a:bodyPr/>
          <a:lstStyle/>
          <a:p>
            <a:fld id="{C0F4A2C8-6C88-4E71-83EE-698B9D4FE22F}" type="slidenum">
              <a:rPr lang="en-US" smtClean="0"/>
              <a:pPr/>
              <a:t>13</a:t>
            </a:fld>
            <a:endParaRPr lang="en-US" dirty="0"/>
          </a:p>
        </p:txBody>
      </p:sp>
    </p:spTree>
    <p:extLst>
      <p:ext uri="{BB962C8B-B14F-4D97-AF65-F5344CB8AC3E}">
        <p14:creationId xmlns:p14="http://schemas.microsoft.com/office/powerpoint/2010/main" val="1869114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Prováděcí právní předpis může stanovit zboží dvojího použití jiné než uvedené v příloze IV nařízení Rady, pro jehož přepravu z území České republiky na území jiného členského státu se vyžaduje povolení ministerstva, a to pro případy, kdy: </a:t>
            </a:r>
          </a:p>
          <a:p>
            <a:pPr marL="800100" lvl="2" indent="-171450">
              <a:buFont typeface="Wingdings" panose="05000000000000000000" pitchFamily="2" charset="2"/>
              <a:buChar char="ü"/>
            </a:pPr>
            <a:r>
              <a:rPr lang="cs-CZ" sz="1200" kern="1200" dirty="0">
                <a:solidFill>
                  <a:schemeClr val="tx1"/>
                </a:solidFill>
                <a:effectLst/>
                <a:latin typeface="Arial" panose="020B0604020202020204" pitchFamily="34" charset="0"/>
                <a:ea typeface="+mn-ea"/>
                <a:cs typeface="+mn-cs"/>
              </a:rPr>
              <a:t>v době přepravy </a:t>
            </a:r>
            <a:r>
              <a:rPr lang="cs-CZ" dirty="0"/>
              <a:t>je přepravující osobě známo, že konečné místo určení příslušného zboží je mimo Společenství, </a:t>
            </a:r>
          </a:p>
          <a:p>
            <a:pPr marL="800100" lvl="2" indent="-171450">
              <a:buFont typeface="Wingdings" panose="05000000000000000000" pitchFamily="2" charset="2"/>
              <a:buChar char="ü"/>
            </a:pPr>
            <a:r>
              <a:rPr lang="cs-CZ" dirty="0"/>
              <a:t>vývoz tohoto zboží do takového konečného místa určení je podmíněn povolením pro vývoz a takový vývoz přímo z území České republiky není povolen na základě všeobecného nebo souhrnného vývozního povolení, nebo </a:t>
            </a:r>
          </a:p>
          <a:p>
            <a:pPr marL="800100" lvl="2" indent="-171450">
              <a:buFont typeface="Wingdings" panose="05000000000000000000" pitchFamily="2" charset="2"/>
              <a:buChar char="ü"/>
            </a:pPr>
            <a:r>
              <a:rPr lang="cs-CZ" dirty="0"/>
              <a:t>zboží nebude v členském státě, do kterého má být přepraveno, zpracováno nebo opracováno podle přímo použitelného předpisu Evropské unie, kterým se stanoví celní kodex Unie. </a:t>
            </a:r>
          </a:p>
          <a:p>
            <a:pPr marL="3429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a:t>Příloha IV - </a:t>
            </a:r>
            <a:r>
              <a:rPr lang="cs-CZ" sz="1200" kern="1200" dirty="0">
                <a:solidFill>
                  <a:schemeClr val="tx1"/>
                </a:solidFill>
                <a:effectLst/>
                <a:latin typeface="Arial" panose="020B0604020202020204" pitchFamily="34" charset="0"/>
                <a:ea typeface="+mn-ea"/>
                <a:cs typeface="+mn-cs"/>
              </a:rPr>
              <a:t>Str. 345 -  354 - NR </a:t>
            </a:r>
            <a:r>
              <a:rPr lang="cs-CZ" sz="1200" kern="1200" baseline="0" dirty="0">
                <a:solidFill>
                  <a:schemeClr val="tx1"/>
                </a:solidFill>
                <a:effectLst/>
                <a:latin typeface="Arial" panose="020B0604020202020204" pitchFamily="34" charset="0"/>
                <a:ea typeface="+mn-ea"/>
                <a:cs typeface="+mn-cs"/>
              </a:rPr>
              <a:t> </a:t>
            </a:r>
            <a:r>
              <a:rPr lang="cs-CZ" sz="1200" kern="1200" dirty="0">
                <a:solidFill>
                  <a:schemeClr val="tx1"/>
                </a:solidFill>
                <a:effectLst/>
                <a:latin typeface="Arial" panose="020B0604020202020204" pitchFamily="34" charset="0"/>
                <a:ea typeface="+mn-ea"/>
                <a:cs typeface="+mn-cs"/>
              </a:rPr>
              <a:t>– většinou rakety, zbraně, chemie, SW…</a:t>
            </a:r>
          </a:p>
          <a:p>
            <a:pPr marL="171450" lvl="1" indent="0">
              <a:buFont typeface="Wingdings" panose="05000000000000000000" pitchFamily="2" charset="2"/>
              <a:buNone/>
            </a:pPr>
            <a:endParaRPr lang="cs-CZ" dirty="0"/>
          </a:p>
          <a:p>
            <a:endParaRPr lang="cs-CZ"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14</a:t>
            </a:fld>
            <a:endParaRPr lang="en-US" dirty="0"/>
          </a:p>
        </p:txBody>
      </p:sp>
    </p:spTree>
    <p:extLst>
      <p:ext uri="{BB962C8B-B14F-4D97-AF65-F5344CB8AC3E}">
        <p14:creationId xmlns:p14="http://schemas.microsoft.com/office/powerpoint/2010/main" val="3710127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200" kern="1200" dirty="0">
                <a:solidFill>
                  <a:schemeClr val="tx1"/>
                </a:solidFill>
                <a:effectLst/>
                <a:latin typeface="Arial" panose="020B0604020202020204" pitchFamily="34" charset="0"/>
                <a:ea typeface="+mn-ea"/>
                <a:cs typeface="+mn-cs"/>
              </a:rPr>
              <a:t>Informace, ze jde o </a:t>
            </a:r>
            <a:r>
              <a:rPr lang="cs-CZ" sz="1200" kern="1200" dirty="0" err="1">
                <a:solidFill>
                  <a:schemeClr val="tx1"/>
                </a:solidFill>
                <a:effectLst/>
                <a:latin typeface="Arial" panose="020B0604020202020204" pitchFamily="34" charset="0"/>
                <a:ea typeface="+mn-ea"/>
                <a:cs typeface="+mn-cs"/>
              </a:rPr>
              <a:t>dual</a:t>
            </a:r>
            <a:r>
              <a:rPr lang="cs-CZ" sz="1200" kern="1200" dirty="0">
                <a:solidFill>
                  <a:schemeClr val="tx1"/>
                </a:solidFill>
                <a:effectLst/>
                <a:latin typeface="Arial" panose="020B0604020202020204" pitchFamily="34" charset="0"/>
                <a:ea typeface="+mn-ea"/>
                <a:cs typeface="+mn-cs"/>
              </a:rPr>
              <a:t> use nemá</a:t>
            </a:r>
            <a:r>
              <a:rPr lang="cs-CZ" sz="1200" kern="1200" baseline="0" dirty="0">
                <a:solidFill>
                  <a:schemeClr val="tx1"/>
                </a:solidFill>
                <a:effectLst/>
                <a:latin typeface="Arial" panose="020B0604020202020204" pitchFamily="34" charset="0"/>
                <a:ea typeface="+mn-ea"/>
                <a:cs typeface="+mn-cs"/>
              </a:rPr>
              <a:t> předepsanou formu, ale mělo by z ni byt patrno, že jde o zboží z Přílohy I nařízení a ze pokud bude vyuzeno, ze je potřeba pro vyvoz mít licenci. </a:t>
            </a:r>
            <a:r>
              <a:rPr lang="cs-CZ" sz="1200" kern="1200" dirty="0">
                <a:solidFill>
                  <a:schemeClr val="tx1"/>
                </a:solidFill>
                <a:effectLst/>
                <a:latin typeface="Arial" panose="020B0604020202020204" pitchFamily="34" charset="0"/>
                <a:ea typeface="+mn-ea"/>
                <a:cs typeface="+mn-cs"/>
              </a:rPr>
              <a:t>Je ideálně uvést také zřetelně odkaz na NR 428/2009. Znění</a:t>
            </a:r>
            <a:r>
              <a:rPr lang="cs-CZ" sz="1200" kern="1200" baseline="0" dirty="0">
                <a:solidFill>
                  <a:schemeClr val="tx1"/>
                </a:solidFill>
                <a:effectLst/>
                <a:latin typeface="Arial" panose="020B0604020202020204" pitchFamily="34" charset="0"/>
                <a:ea typeface="+mn-ea"/>
                <a:cs typeface="+mn-cs"/>
              </a:rPr>
              <a:t> je vhodné např. prodiskutovat s MPO.</a:t>
            </a:r>
          </a:p>
          <a:p>
            <a:endParaRPr lang="cs-CZ" sz="1200" b="1" kern="1200" baseline="0" dirty="0">
              <a:solidFill>
                <a:schemeClr val="tx1"/>
              </a:solidFill>
              <a:effectLst/>
              <a:latin typeface="Arial" panose="020B0604020202020204" pitchFamily="34" charset="0"/>
              <a:ea typeface="+mn-ea"/>
              <a:cs typeface="+mn-cs"/>
            </a:endParaRPr>
          </a:p>
          <a:p>
            <a:r>
              <a:rPr lang="cs-CZ" sz="1200" b="1" kern="1200" baseline="0" dirty="0">
                <a:solidFill>
                  <a:schemeClr val="tx1"/>
                </a:solidFill>
                <a:effectLst/>
                <a:latin typeface="Arial" panose="020B0604020202020204" pitchFamily="34" charset="0"/>
                <a:ea typeface="+mn-ea"/>
                <a:cs typeface="+mn-cs"/>
              </a:rPr>
              <a:t>Označení </a:t>
            </a:r>
            <a:r>
              <a:rPr lang="cs-CZ" sz="1200" b="1" kern="1200" baseline="0">
                <a:solidFill>
                  <a:schemeClr val="tx1"/>
                </a:solidFill>
                <a:effectLst/>
                <a:latin typeface="Arial" panose="020B0604020202020204" pitchFamily="34" charset="0"/>
                <a:ea typeface="+mn-ea"/>
                <a:cs typeface="+mn-cs"/>
              </a:rPr>
              <a:t>na dokladech, </a:t>
            </a:r>
            <a:r>
              <a:rPr lang="cs-CZ" sz="1200" b="1" kern="1200" baseline="0" dirty="0">
                <a:solidFill>
                  <a:schemeClr val="tx1"/>
                </a:solidFill>
                <a:effectLst/>
                <a:latin typeface="Arial" panose="020B0604020202020204" pitchFamily="34" charset="0"/>
                <a:ea typeface="+mn-ea"/>
                <a:cs typeface="+mn-cs"/>
              </a:rPr>
              <a:t>že jde o zboží z Přílohy I musím mít i v situaci, kdy převážím z boží v rámci ČR</a:t>
            </a:r>
            <a:endParaRPr lang="cs-CZ" sz="1200" b="1"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15</a:t>
            </a:fld>
            <a:endParaRPr lang="en-US" dirty="0"/>
          </a:p>
        </p:txBody>
      </p:sp>
    </p:spTree>
    <p:extLst>
      <p:ext uri="{BB962C8B-B14F-4D97-AF65-F5344CB8AC3E}">
        <p14:creationId xmlns:p14="http://schemas.microsoft.com/office/powerpoint/2010/main" val="680852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16</a:t>
            </a:fld>
            <a:endParaRPr lang="en-US" dirty="0"/>
          </a:p>
        </p:txBody>
      </p:sp>
    </p:spTree>
    <p:extLst>
      <p:ext uri="{BB962C8B-B14F-4D97-AF65-F5344CB8AC3E}">
        <p14:creationId xmlns:p14="http://schemas.microsoft.com/office/powerpoint/2010/main" val="1083974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17</a:t>
            </a:fld>
            <a:endParaRPr lang="en-US" dirty="0"/>
          </a:p>
        </p:txBody>
      </p:sp>
    </p:spTree>
    <p:extLst>
      <p:ext uri="{BB962C8B-B14F-4D97-AF65-F5344CB8AC3E}">
        <p14:creationId xmlns:p14="http://schemas.microsoft.com/office/powerpoint/2010/main" val="3749466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18</a:t>
            </a:fld>
            <a:endParaRPr lang="en-US" dirty="0"/>
          </a:p>
        </p:txBody>
      </p:sp>
    </p:spTree>
    <p:extLst>
      <p:ext uri="{BB962C8B-B14F-4D97-AF65-F5344CB8AC3E}">
        <p14:creationId xmlns:p14="http://schemas.microsoft.com/office/powerpoint/2010/main" val="2548370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19</a:t>
            </a:fld>
            <a:endParaRPr lang="en-US" dirty="0"/>
          </a:p>
        </p:txBody>
      </p:sp>
    </p:spTree>
    <p:extLst>
      <p:ext uri="{BB962C8B-B14F-4D97-AF65-F5344CB8AC3E}">
        <p14:creationId xmlns:p14="http://schemas.microsoft.com/office/powerpoint/2010/main" val="394011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20</a:t>
            </a:fld>
            <a:endParaRPr lang="en-US" dirty="0"/>
          </a:p>
        </p:txBody>
      </p:sp>
    </p:spTree>
    <p:extLst>
      <p:ext uri="{BB962C8B-B14F-4D97-AF65-F5344CB8AC3E}">
        <p14:creationId xmlns:p14="http://schemas.microsoft.com/office/powerpoint/2010/main" val="140705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cs-CZ" dirty="0"/>
              <a:t>Jde o monitorování obchodu s citlivými položkami</a:t>
            </a:r>
          </a:p>
          <a:p>
            <a:pPr marL="285750" indent="-285750">
              <a:buFontTx/>
              <a:buChar char="-"/>
            </a:pPr>
            <a:r>
              <a:rPr lang="cs-CZ" dirty="0" err="1"/>
              <a:t>Preventivni</a:t>
            </a:r>
            <a:r>
              <a:rPr lang="cs-CZ" baseline="0" dirty="0"/>
              <a:t> opatření proti výrobě zbraní</a:t>
            </a:r>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a:t>
            </a:fld>
            <a:endParaRPr lang="en-US" dirty="0"/>
          </a:p>
        </p:txBody>
      </p:sp>
    </p:spTree>
    <p:extLst>
      <p:ext uri="{BB962C8B-B14F-4D97-AF65-F5344CB8AC3E}">
        <p14:creationId xmlns:p14="http://schemas.microsoft.com/office/powerpoint/2010/main" val="853954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21</a:t>
            </a:fld>
            <a:endParaRPr lang="en-US" dirty="0"/>
          </a:p>
        </p:txBody>
      </p:sp>
    </p:spTree>
    <p:extLst>
      <p:ext uri="{BB962C8B-B14F-4D97-AF65-F5344CB8AC3E}">
        <p14:creationId xmlns:p14="http://schemas.microsoft.com/office/powerpoint/2010/main" val="3906198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23</a:t>
            </a:fld>
            <a:endParaRPr lang="en-US" dirty="0"/>
          </a:p>
        </p:txBody>
      </p:sp>
    </p:spTree>
    <p:extLst>
      <p:ext uri="{BB962C8B-B14F-4D97-AF65-F5344CB8AC3E}">
        <p14:creationId xmlns:p14="http://schemas.microsoft.com/office/powerpoint/2010/main" val="818298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v USA se </a:t>
            </a:r>
            <a:r>
              <a:rPr lang="en-US" sz="1200" kern="1200" dirty="0" err="1">
                <a:solidFill>
                  <a:schemeClr val="tx1"/>
                </a:solidFill>
                <a:effectLst/>
                <a:latin typeface="Arial" panose="020B0604020202020204" pitchFamily="34" charset="0"/>
                <a:ea typeface="+mn-ea"/>
                <a:cs typeface="+mn-cs"/>
              </a:rPr>
              <a:t>těmto</a:t>
            </a:r>
            <a:r>
              <a:rPr lang="en-US" sz="1200" kern="1200" dirty="0">
                <a:solidFill>
                  <a:schemeClr val="tx1"/>
                </a:solidFill>
                <a:effectLst/>
                <a:latin typeface="Arial" panose="020B0604020202020204" pitchFamily="34" charset="0"/>
                <a:ea typeface="+mn-ea"/>
                <a:cs typeface="+mn-cs"/>
              </a:rPr>
              <a:t> DU </a:t>
            </a:r>
            <a:r>
              <a:rPr lang="en-US" sz="1200" kern="1200" dirty="0" err="1">
                <a:solidFill>
                  <a:schemeClr val="tx1"/>
                </a:solidFill>
                <a:effectLst/>
                <a:latin typeface="Arial" panose="020B0604020202020204" pitchFamily="34" charset="0"/>
                <a:ea typeface="+mn-ea"/>
                <a:cs typeface="+mn-cs"/>
              </a:rPr>
              <a:t>zboží</a:t>
            </a:r>
            <a:r>
              <a:rPr lang="en-US" sz="1200" kern="1200" dirty="0">
                <a:solidFill>
                  <a:schemeClr val="tx1"/>
                </a:solidFill>
                <a:effectLst/>
                <a:latin typeface="Arial" panose="020B0604020202020204" pitchFamily="34" charset="0"/>
                <a:ea typeface="+mn-ea"/>
                <a:cs typeface="+mn-cs"/>
              </a:rPr>
              <a:t> </a:t>
            </a:r>
            <a:r>
              <a:rPr lang="en-US" sz="1200" kern="1200" dirty="0" err="1">
                <a:solidFill>
                  <a:schemeClr val="tx1"/>
                </a:solidFill>
                <a:effectLst/>
                <a:latin typeface="Arial" panose="020B0604020202020204" pitchFamily="34" charset="0"/>
                <a:ea typeface="+mn-ea"/>
                <a:cs typeface="+mn-cs"/>
              </a:rPr>
              <a:t>říká</a:t>
            </a:r>
            <a:r>
              <a:rPr lang="en-US" sz="1200" kern="1200" dirty="0">
                <a:solidFill>
                  <a:schemeClr val="tx1"/>
                </a:solidFill>
                <a:effectLst/>
                <a:latin typeface="Arial" panose="020B0604020202020204" pitchFamily="34" charset="0"/>
                <a:ea typeface="+mn-ea"/>
                <a:cs typeface="+mn-cs"/>
              </a:rPr>
              <a:t> </a:t>
            </a:r>
            <a:r>
              <a:rPr lang="cs-CZ" sz="1200" kern="1200" dirty="0">
                <a:solidFill>
                  <a:schemeClr val="tx1"/>
                </a:solidFill>
                <a:effectLst/>
                <a:latin typeface="Arial" panose="020B0604020202020204" pitchFamily="34" charset="0"/>
                <a:ea typeface="+mn-ea"/>
                <a:cs typeface="+mn-cs"/>
              </a:rPr>
              <a:t>„</a:t>
            </a:r>
            <a:r>
              <a:rPr lang="en-US" sz="1200" kern="1200" dirty="0">
                <a:solidFill>
                  <a:schemeClr val="tx1"/>
                </a:solidFill>
                <a:effectLst/>
                <a:latin typeface="Arial" panose="020B0604020202020204" pitchFamily="34" charset="0"/>
                <a:ea typeface="+mn-ea"/>
                <a:cs typeface="+mn-cs"/>
              </a:rPr>
              <a:t>ECCN” – Export Controls Classification Number a </a:t>
            </a:r>
            <a:r>
              <a:rPr lang="en-US" sz="1200" kern="1200" dirty="0" err="1">
                <a:solidFill>
                  <a:schemeClr val="tx1"/>
                </a:solidFill>
                <a:effectLst/>
                <a:latin typeface="Arial" panose="020B0604020202020204" pitchFamily="34" charset="0"/>
                <a:ea typeface="+mn-ea"/>
                <a:cs typeface="+mn-cs"/>
              </a:rPr>
              <a:t>seznamu</a:t>
            </a:r>
            <a:r>
              <a:rPr lang="en-US" sz="1200" kern="1200" dirty="0">
                <a:solidFill>
                  <a:schemeClr val="tx1"/>
                </a:solidFill>
                <a:effectLst/>
                <a:latin typeface="Arial" panose="020B0604020202020204" pitchFamily="34" charset="0"/>
                <a:ea typeface="+mn-ea"/>
                <a:cs typeface="+mn-cs"/>
              </a:rPr>
              <a:t> DU </a:t>
            </a:r>
            <a:r>
              <a:rPr lang="en-US" sz="1200" kern="1200" dirty="0" err="1">
                <a:solidFill>
                  <a:schemeClr val="tx1"/>
                </a:solidFill>
                <a:effectLst/>
                <a:latin typeface="Arial" panose="020B0604020202020204" pitchFamily="34" charset="0"/>
                <a:ea typeface="+mn-ea"/>
                <a:cs typeface="+mn-cs"/>
              </a:rPr>
              <a:t>zboží</a:t>
            </a:r>
            <a:r>
              <a:rPr lang="en-US" sz="1200" kern="1200" dirty="0">
                <a:solidFill>
                  <a:schemeClr val="tx1"/>
                </a:solidFill>
                <a:effectLst/>
                <a:latin typeface="Arial" panose="020B0604020202020204" pitchFamily="34" charset="0"/>
                <a:ea typeface="+mn-ea"/>
                <a:cs typeface="+mn-cs"/>
              </a:rPr>
              <a:t> “Commerce Control List”</a:t>
            </a:r>
            <a:endParaRPr lang="cs-CZ"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v EU se říká jen „</a:t>
            </a:r>
            <a:r>
              <a:rPr lang="cs-CZ" sz="1200" kern="1200" dirty="0" err="1">
                <a:solidFill>
                  <a:schemeClr val="tx1"/>
                </a:solidFill>
                <a:effectLst/>
                <a:latin typeface="Arial" panose="020B0604020202020204" pitchFamily="34" charset="0"/>
                <a:ea typeface="+mn-ea"/>
                <a:cs typeface="+mn-cs"/>
              </a:rPr>
              <a:t>goods</a:t>
            </a:r>
            <a:r>
              <a:rPr lang="cs-CZ" sz="1200" kern="1200" dirty="0">
                <a:solidFill>
                  <a:schemeClr val="tx1"/>
                </a:solidFill>
                <a:effectLst/>
                <a:latin typeface="Arial" panose="020B0604020202020204" pitchFamily="34" charset="0"/>
                <a:ea typeface="+mn-ea"/>
                <a:cs typeface="+mn-cs"/>
              </a:rPr>
              <a:t> on </a:t>
            </a:r>
            <a:r>
              <a:rPr lang="cs-CZ" sz="1200" kern="1200" dirty="0" err="1">
                <a:solidFill>
                  <a:schemeClr val="tx1"/>
                </a:solidFill>
                <a:effectLst/>
                <a:latin typeface="Arial" panose="020B0604020202020204" pitchFamily="34" charset="0"/>
                <a:ea typeface="+mn-ea"/>
                <a:cs typeface="+mn-cs"/>
              </a:rPr>
              <a:t>Dual</a:t>
            </a:r>
            <a:r>
              <a:rPr lang="cs-CZ" sz="1200" kern="1200" dirty="0">
                <a:solidFill>
                  <a:schemeClr val="tx1"/>
                </a:solidFill>
                <a:effectLst/>
                <a:latin typeface="Arial" panose="020B0604020202020204" pitchFamily="34" charset="0"/>
                <a:ea typeface="+mn-ea"/>
                <a:cs typeface="+mn-cs"/>
              </a:rPr>
              <a:t> Use List“, zkratka „ECCN“ se v EU nepoužívá</a:t>
            </a:r>
          </a:p>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pro všeobecné vývozní licence se používá zkratka „EU GEA“ – EU </a:t>
            </a:r>
            <a:r>
              <a:rPr lang="cs-CZ" sz="1200" kern="1200" dirty="0" err="1">
                <a:solidFill>
                  <a:schemeClr val="tx1"/>
                </a:solidFill>
                <a:effectLst/>
                <a:latin typeface="Arial" panose="020B0604020202020204" pitchFamily="34" charset="0"/>
                <a:ea typeface="+mn-ea"/>
                <a:cs typeface="+mn-cs"/>
              </a:rPr>
              <a:t>general</a:t>
            </a:r>
            <a:r>
              <a:rPr lang="cs-CZ" sz="1200" kern="1200" dirty="0">
                <a:solidFill>
                  <a:schemeClr val="tx1"/>
                </a:solidFill>
                <a:effectLst/>
                <a:latin typeface="Arial" panose="020B0604020202020204" pitchFamily="34" charset="0"/>
                <a:ea typeface="+mn-ea"/>
                <a:cs typeface="+mn-cs"/>
              </a:rPr>
              <a:t> export </a:t>
            </a:r>
            <a:r>
              <a:rPr lang="cs-CZ" sz="1200" kern="1200" dirty="0" err="1">
                <a:solidFill>
                  <a:schemeClr val="tx1"/>
                </a:solidFill>
                <a:effectLst/>
                <a:latin typeface="Arial" panose="020B0604020202020204" pitchFamily="34" charset="0"/>
                <a:ea typeface="+mn-ea"/>
                <a:cs typeface="+mn-cs"/>
              </a:rPr>
              <a:t>authorisation</a:t>
            </a:r>
            <a:endParaRPr lang="cs-CZ"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pokud zboží není uvedeno na seznamu DU zboží, tj. nevyžadují vývozní licenci, nazývají jej v USA „EAR99“</a:t>
            </a:r>
          </a:p>
          <a:p>
            <a:pPr marL="171450" lvl="0" indent="-171450">
              <a:buFont typeface="Arial" panose="020B0604020202020204" pitchFamily="34" charset="0"/>
              <a:buChar char="•"/>
            </a:pPr>
            <a:r>
              <a:rPr lang="cs-CZ" sz="1200" kern="1200">
                <a:solidFill>
                  <a:schemeClr val="tx1"/>
                </a:solidFill>
                <a:effectLst/>
                <a:latin typeface="Arial" panose="020B0604020202020204" pitchFamily="34" charset="0"/>
                <a:ea typeface="+mn-ea"/>
                <a:cs typeface="+mn-cs"/>
              </a:rPr>
              <a:t>seznamy </a:t>
            </a:r>
            <a:r>
              <a:rPr lang="cs-CZ" sz="1200" kern="1200" dirty="0">
                <a:solidFill>
                  <a:schemeClr val="tx1"/>
                </a:solidFill>
                <a:effectLst/>
                <a:latin typeface="Arial" panose="020B0604020202020204" pitchFamily="34" charset="0"/>
                <a:ea typeface="+mn-ea"/>
                <a:cs typeface="+mn-cs"/>
              </a:rPr>
              <a:t>DU zboží vycházejí ze závěrů Mezinárodních kontrolních režimů a proto by měly být analogické</a:t>
            </a:r>
          </a:p>
          <a:p>
            <a:pPr marL="171450" lvl="0" indent="-171450">
              <a:buFont typeface="Arial" panose="020B0604020202020204" pitchFamily="34" charset="0"/>
              <a:buChar char="•"/>
            </a:pPr>
            <a:r>
              <a:rPr lang="de-DE" sz="1200" kern="1200" dirty="0">
                <a:solidFill>
                  <a:schemeClr val="tx1"/>
                </a:solidFill>
                <a:effectLst/>
                <a:latin typeface="Arial" panose="020B0604020202020204" pitchFamily="34" charset="0"/>
                <a:ea typeface="+mn-ea"/>
                <a:cs typeface="+mn-cs"/>
              </a:rPr>
              <a:t>pro EU </a:t>
            </a:r>
            <a:r>
              <a:rPr lang="de-DE" sz="1200" kern="1200" dirty="0" err="1">
                <a:solidFill>
                  <a:schemeClr val="tx1"/>
                </a:solidFill>
                <a:effectLst/>
                <a:latin typeface="Arial" panose="020B0604020202020204" pitchFamily="34" charset="0"/>
                <a:ea typeface="+mn-ea"/>
                <a:cs typeface="+mn-cs"/>
              </a:rPr>
              <a:t>subjekty</a:t>
            </a:r>
            <a:r>
              <a:rPr lang="de-DE" sz="1200" kern="1200" dirty="0">
                <a:solidFill>
                  <a:schemeClr val="tx1"/>
                </a:solidFill>
                <a:effectLst/>
                <a:latin typeface="Arial" panose="020B0604020202020204" pitchFamily="34" charset="0"/>
                <a:ea typeface="+mn-ea"/>
                <a:cs typeface="+mn-cs"/>
              </a:rPr>
              <a:t> je </a:t>
            </a:r>
            <a:r>
              <a:rPr lang="de-DE" sz="1200" kern="1200" dirty="0" err="1">
                <a:solidFill>
                  <a:schemeClr val="tx1"/>
                </a:solidFill>
                <a:effectLst/>
                <a:latin typeface="Arial" panose="020B0604020202020204" pitchFamily="34" charset="0"/>
                <a:ea typeface="+mn-ea"/>
                <a:cs typeface="+mn-cs"/>
              </a:rPr>
              <a:t>závazný</a:t>
            </a:r>
            <a:r>
              <a:rPr lang="de-DE" sz="1200" kern="1200" dirty="0">
                <a:solidFill>
                  <a:schemeClr val="tx1"/>
                </a:solidFill>
                <a:effectLst/>
                <a:latin typeface="Arial" panose="020B0604020202020204" pitchFamily="34" charset="0"/>
                <a:ea typeface="+mn-ea"/>
                <a:cs typeface="+mn-cs"/>
              </a:rPr>
              <a:t> EU </a:t>
            </a:r>
            <a:r>
              <a:rPr lang="de-DE" sz="1200" kern="1200" dirty="0" err="1">
                <a:solidFill>
                  <a:schemeClr val="tx1"/>
                </a:solidFill>
                <a:effectLst/>
                <a:latin typeface="Arial" panose="020B0604020202020204" pitchFamily="34" charset="0"/>
                <a:ea typeface="+mn-ea"/>
                <a:cs typeface="+mn-cs"/>
              </a:rPr>
              <a:t>seznam</a:t>
            </a:r>
            <a:r>
              <a:rPr lang="de-DE" sz="1200" kern="1200" dirty="0">
                <a:solidFill>
                  <a:schemeClr val="tx1"/>
                </a:solidFill>
                <a:effectLst/>
                <a:latin typeface="Arial" panose="020B0604020202020204" pitchFamily="34" charset="0"/>
                <a:ea typeface="+mn-ea"/>
                <a:cs typeface="+mn-cs"/>
              </a:rPr>
              <a:t> </a:t>
            </a:r>
            <a:r>
              <a:rPr lang="de-DE" sz="1200" kern="1200" dirty="0" err="1">
                <a:solidFill>
                  <a:schemeClr val="tx1"/>
                </a:solidFill>
                <a:effectLst/>
                <a:latin typeface="Arial" panose="020B0604020202020204" pitchFamily="34" charset="0"/>
                <a:ea typeface="+mn-ea"/>
                <a:cs typeface="+mn-cs"/>
              </a:rPr>
              <a:t>dle</a:t>
            </a:r>
            <a:r>
              <a:rPr lang="de-DE" sz="1200" kern="1200" dirty="0">
                <a:solidFill>
                  <a:schemeClr val="tx1"/>
                </a:solidFill>
                <a:effectLst/>
                <a:latin typeface="Arial" panose="020B0604020202020204" pitchFamily="34" charset="0"/>
                <a:ea typeface="+mn-ea"/>
                <a:cs typeface="+mn-cs"/>
              </a:rPr>
              <a:t> </a:t>
            </a:r>
            <a:r>
              <a:rPr lang="de-DE" sz="1200" kern="1200" dirty="0" err="1">
                <a:solidFill>
                  <a:schemeClr val="tx1"/>
                </a:solidFill>
                <a:effectLst/>
                <a:latin typeface="Arial" panose="020B0604020202020204" pitchFamily="34" charset="0"/>
                <a:ea typeface="+mn-ea"/>
                <a:cs typeface="+mn-cs"/>
              </a:rPr>
              <a:t>Přílohy</a:t>
            </a:r>
            <a:r>
              <a:rPr lang="de-DE" sz="1200" kern="1200" dirty="0">
                <a:solidFill>
                  <a:schemeClr val="tx1"/>
                </a:solidFill>
                <a:effectLst/>
                <a:latin typeface="Arial" panose="020B0604020202020204" pitchFamily="34" charset="0"/>
                <a:ea typeface="+mn-ea"/>
                <a:cs typeface="+mn-cs"/>
              </a:rPr>
              <a:t> 1</a:t>
            </a:r>
            <a:endParaRPr lang="cs-CZ" sz="1200" kern="1200" dirty="0">
              <a:solidFill>
                <a:schemeClr val="tx1"/>
              </a:solidFill>
              <a:effectLst/>
              <a:latin typeface="Arial" panose="020B0604020202020204" pitchFamily="34" charset="0"/>
              <a:ea typeface="+mn-ea"/>
              <a:cs typeface="+mn-cs"/>
            </a:endParaRPr>
          </a:p>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24</a:t>
            </a:fld>
            <a:endParaRPr lang="en-US" dirty="0"/>
          </a:p>
        </p:txBody>
      </p:sp>
    </p:spTree>
    <p:extLst>
      <p:ext uri="{BB962C8B-B14F-4D97-AF65-F5344CB8AC3E}">
        <p14:creationId xmlns:p14="http://schemas.microsoft.com/office/powerpoint/2010/main" val="813462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25</a:t>
            </a:fld>
            <a:endParaRPr lang="en-US" dirty="0"/>
          </a:p>
        </p:txBody>
      </p:sp>
    </p:spTree>
    <p:extLst>
      <p:ext uri="{BB962C8B-B14F-4D97-AF65-F5344CB8AC3E}">
        <p14:creationId xmlns:p14="http://schemas.microsoft.com/office/powerpoint/2010/main" val="4193567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26</a:t>
            </a:fld>
            <a:endParaRPr lang="en-US" dirty="0"/>
          </a:p>
        </p:txBody>
      </p:sp>
    </p:spTree>
    <p:extLst>
      <p:ext uri="{BB962C8B-B14F-4D97-AF65-F5344CB8AC3E}">
        <p14:creationId xmlns:p14="http://schemas.microsoft.com/office/powerpoint/2010/main" val="1981641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27</a:t>
            </a:fld>
            <a:endParaRPr lang="en-US" dirty="0"/>
          </a:p>
        </p:txBody>
      </p:sp>
    </p:spTree>
    <p:extLst>
      <p:ext uri="{BB962C8B-B14F-4D97-AF65-F5344CB8AC3E}">
        <p14:creationId xmlns:p14="http://schemas.microsoft.com/office/powerpoint/2010/main" val="3452821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C0F4A2C8-6C88-4E71-83EE-698B9D4FE22F}" type="slidenum">
              <a:rPr lang="en-US" smtClean="0"/>
              <a:pPr/>
              <a:t>28</a:t>
            </a:fld>
            <a:endParaRPr lang="en-US" dirty="0"/>
          </a:p>
        </p:txBody>
      </p:sp>
    </p:spTree>
    <p:extLst>
      <p:ext uri="{BB962C8B-B14F-4D97-AF65-F5344CB8AC3E}">
        <p14:creationId xmlns:p14="http://schemas.microsoft.com/office/powerpoint/2010/main" val="1611424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29</a:t>
            </a:fld>
            <a:endParaRPr lang="en-US" dirty="0"/>
          </a:p>
        </p:txBody>
      </p:sp>
    </p:spTree>
    <p:extLst>
      <p:ext uri="{BB962C8B-B14F-4D97-AF65-F5344CB8AC3E}">
        <p14:creationId xmlns:p14="http://schemas.microsoft.com/office/powerpoint/2010/main" val="2214073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C0F4A2C8-6C88-4E71-83EE-698B9D4FE22F}" type="slidenum">
              <a:rPr lang="en-US" smtClean="0"/>
              <a:pPr/>
              <a:t>30</a:t>
            </a:fld>
            <a:endParaRPr lang="en-US" dirty="0"/>
          </a:p>
        </p:txBody>
      </p:sp>
    </p:spTree>
    <p:extLst>
      <p:ext uri="{BB962C8B-B14F-4D97-AF65-F5344CB8AC3E}">
        <p14:creationId xmlns:p14="http://schemas.microsoft.com/office/powerpoint/2010/main" val="1707546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34</a:t>
            </a:fld>
            <a:endParaRPr lang="en-US" dirty="0"/>
          </a:p>
        </p:txBody>
      </p:sp>
    </p:spTree>
    <p:extLst>
      <p:ext uri="{BB962C8B-B14F-4D97-AF65-F5344CB8AC3E}">
        <p14:creationId xmlns:p14="http://schemas.microsoft.com/office/powerpoint/2010/main" val="4014758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4</a:t>
            </a:fld>
            <a:endParaRPr lang="en-US" dirty="0"/>
          </a:p>
        </p:txBody>
      </p:sp>
    </p:spTree>
    <p:extLst>
      <p:ext uri="{BB962C8B-B14F-4D97-AF65-F5344CB8AC3E}">
        <p14:creationId xmlns:p14="http://schemas.microsoft.com/office/powerpoint/2010/main" val="3550341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cs-CZ"/>
          </a:p>
        </p:txBody>
      </p:sp>
      <p:sp>
        <p:nvSpPr>
          <p:cNvPr id="47108" name="Slide Number Placeholder 3"/>
          <p:cNvSpPr>
            <a:spLocks noGrp="1"/>
          </p:cNvSpPr>
          <p:nvPr>
            <p:ph type="sldNum" sz="quarter" idx="5"/>
          </p:nvPr>
        </p:nvSpPr>
        <p:spPr bwMode="auto">
          <a:xfrm>
            <a:off x="3850245" y="9430829"/>
            <a:ext cx="2945955" cy="4973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C18F6897-AC07-4E19-AB60-E27796034A8B}" type="slidenum">
              <a:rPr lang="en-GB" altLang="cs-CZ">
                <a:solidFill>
                  <a:srgbClr val="000000"/>
                </a:solidFill>
                <a:latin typeface="Arial" panose="020B0604020202020204" pitchFamily="34" charset="0"/>
              </a:rPr>
              <a:pPr fontAlgn="base">
                <a:spcBef>
                  <a:spcPct val="0"/>
                </a:spcBef>
                <a:spcAft>
                  <a:spcPct val="0"/>
                </a:spcAft>
              </a:pPr>
              <a:t>36</a:t>
            </a:fld>
            <a:endParaRPr lang="en-GB" altLang="cs-CZ">
              <a:solidFill>
                <a:srgbClr val="000000"/>
              </a:solidFill>
              <a:latin typeface="Arial" panose="020B0604020202020204" pitchFamily="34" charset="0"/>
            </a:endParaRPr>
          </a:p>
        </p:txBody>
      </p:sp>
    </p:spTree>
    <p:extLst>
      <p:ext uri="{BB962C8B-B14F-4D97-AF65-F5344CB8AC3E}">
        <p14:creationId xmlns:p14="http://schemas.microsoft.com/office/powerpoint/2010/main" val="206610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cs-CZ" dirty="0"/>
              <a:t>Každá skupina se zaměřuje na jinou oblast, ale obecně se všechny snaží eliminovat zneužití</a:t>
            </a:r>
            <a:r>
              <a:rPr lang="cs-CZ" baseline="0" dirty="0"/>
              <a:t> zboží/materiálů/technologii/SW pro výrobu zbraní hromadného ničení</a:t>
            </a:r>
          </a:p>
          <a:p>
            <a:pPr marL="285750" indent="-285750">
              <a:buFont typeface="Arial" panose="020B0604020202020204" pitchFamily="34" charset="0"/>
              <a:buChar char="•"/>
            </a:pPr>
            <a:r>
              <a:rPr lang="cs-CZ" baseline="0" dirty="0"/>
              <a:t>Jednotlivé skupiny připravuji seznamy zboží, které se zahrnují do přílohy I</a:t>
            </a:r>
          </a:p>
          <a:p>
            <a:pPr marL="285750" indent="-285750">
              <a:buFont typeface="Arial" panose="020B0604020202020204" pitchFamily="34" charset="0"/>
              <a:buChar char="•"/>
            </a:pPr>
            <a:r>
              <a:rPr lang="cs-CZ" baseline="0" dirty="0"/>
              <a:t>V referenčním čísle DU zboží je na pozici 3 uvedeno, které uskupení navrhlo položku na seznam DU</a:t>
            </a:r>
          </a:p>
          <a:p>
            <a:endParaRPr lang="cs-CZ"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5</a:t>
            </a:fld>
            <a:endParaRPr lang="en-US" dirty="0"/>
          </a:p>
        </p:txBody>
      </p:sp>
    </p:spTree>
    <p:extLst>
      <p:ext uri="{BB962C8B-B14F-4D97-AF65-F5344CB8AC3E}">
        <p14:creationId xmlns:p14="http://schemas.microsoft.com/office/powerpoint/2010/main" val="3674500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Zboží a technologie dvojího použití představují širokou škálu produktů v průmyslové, jaderné, chemické a biologické oblasti. Ačkoli jsou vyráběny a předurčeny pro civilní použití, mohou být vzhledem k svému charakteru a vlastnostem zneužity zejména k výrobě zbraní hromadného ničení a jejich nosičů případně pro vojenské účely.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r>
              <a:rPr lang="cs-CZ" sz="1200" b="1" kern="1200" dirty="0">
                <a:solidFill>
                  <a:schemeClr val="tx1"/>
                </a:solidFill>
                <a:effectLst/>
                <a:latin typeface="Arial" panose="020B0604020202020204" pitchFamily="34" charset="0"/>
                <a:ea typeface="+mn-ea"/>
                <a:cs typeface="+mn-cs"/>
              </a:rPr>
              <a:t>Technická pomoc</a:t>
            </a:r>
            <a:r>
              <a:rPr lang="cs-CZ" sz="1200" kern="1200" dirty="0">
                <a:solidFill>
                  <a:schemeClr val="tx1"/>
                </a:solidFill>
                <a:effectLst/>
                <a:latin typeface="Arial" panose="020B0604020202020204" pitchFamily="34" charset="0"/>
                <a:ea typeface="+mn-ea"/>
                <a:cs typeface="+mn-cs"/>
              </a:rPr>
              <a:t> </a:t>
            </a:r>
            <a:r>
              <a:rPr lang="cs-CZ" sz="1200" i="1" kern="1200" dirty="0">
                <a:solidFill>
                  <a:schemeClr val="tx1"/>
                </a:solidFill>
                <a:effectLst/>
                <a:latin typeface="Arial" panose="020B0604020202020204" pitchFamily="34" charset="0"/>
                <a:ea typeface="+mn-ea"/>
                <a:cs typeface="+mn-cs"/>
              </a:rPr>
              <a:t>– dle </a:t>
            </a:r>
            <a:r>
              <a:rPr lang="cs-CZ" sz="1200" i="1" kern="1200" dirty="0" err="1">
                <a:solidFill>
                  <a:schemeClr val="tx1"/>
                </a:solidFill>
                <a:effectLst/>
                <a:latin typeface="Arial" panose="020B0604020202020204" pitchFamily="34" charset="0"/>
                <a:ea typeface="+mn-ea"/>
                <a:cs typeface="+mn-cs"/>
              </a:rPr>
              <a:t>ZoDU</a:t>
            </a:r>
            <a:endParaRPr lang="cs-CZ"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Opravy, vývoj, údržba, montáž, zkoušení, výroba nebo jiné technické služby</a:t>
            </a:r>
          </a:p>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Formou pokynů, školení, předávání znalostí či dovedností, konzultace a to i ústní formou</a:t>
            </a:r>
          </a:p>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Poskytování technické pomoci se považuje za vývoz</a:t>
            </a:r>
          </a:p>
          <a:p>
            <a:pPr marL="171450" lvl="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Podléhá individuálnímu vývoznímu povolení, pokud:</a:t>
            </a:r>
          </a:p>
          <a:p>
            <a:pPr marL="628650" lvl="1" indent="-171450">
              <a:buFont typeface="Wingdings" panose="05000000000000000000" pitchFamily="2" charset="2"/>
              <a:buChar char="ü"/>
            </a:pPr>
            <a:r>
              <a:rPr lang="cs-CZ" sz="1200" kern="1200" dirty="0">
                <a:solidFill>
                  <a:schemeClr val="tx1"/>
                </a:solidFill>
                <a:effectLst/>
                <a:latin typeface="Arial" panose="020B0604020202020204" pitchFamily="34" charset="0"/>
                <a:ea typeface="+mn-ea"/>
                <a:cs typeface="+mn-cs"/>
              </a:rPr>
              <a:t>je poskytována mimo EU a</a:t>
            </a:r>
          </a:p>
          <a:p>
            <a:pPr marL="628650" lvl="1" indent="-171450">
              <a:buFont typeface="Wingdings" panose="05000000000000000000" pitchFamily="2" charset="2"/>
              <a:buChar char="ü"/>
            </a:pPr>
            <a:r>
              <a:rPr lang="cs-CZ" sz="1200" kern="1200" dirty="0">
                <a:solidFill>
                  <a:schemeClr val="tx1"/>
                </a:solidFill>
                <a:effectLst/>
                <a:latin typeface="Arial" panose="020B0604020202020204" pitchFamily="34" charset="0"/>
                <a:ea typeface="+mn-ea"/>
                <a:cs typeface="+mn-cs"/>
              </a:rPr>
              <a:t>je spojena s pohybem osob a</a:t>
            </a:r>
          </a:p>
          <a:p>
            <a:pPr marL="628650" lvl="1" indent="-171450">
              <a:buFont typeface="Wingdings" panose="05000000000000000000" pitchFamily="2" charset="2"/>
              <a:buChar char="ü"/>
            </a:pPr>
            <a:r>
              <a:rPr lang="cs-CZ" sz="1200" kern="1200" dirty="0">
                <a:solidFill>
                  <a:schemeClr val="tx1"/>
                </a:solidFill>
                <a:effectLst/>
                <a:latin typeface="Arial" panose="020B0604020202020204" pitchFamily="34" charset="0"/>
                <a:ea typeface="+mn-ea"/>
                <a:cs typeface="+mn-cs"/>
              </a:rPr>
              <a:t>je určena pro účely týkající se zbraní, raketových systém, jaderných zařízení nebo</a:t>
            </a:r>
          </a:p>
          <a:p>
            <a:pPr marL="628650" lvl="1" indent="-171450">
              <a:buFont typeface="Wingdings" panose="05000000000000000000" pitchFamily="2" charset="2"/>
              <a:buChar char="ü"/>
            </a:pPr>
            <a:r>
              <a:rPr lang="cs-CZ" sz="1200" kern="1200" dirty="0">
                <a:solidFill>
                  <a:schemeClr val="tx1"/>
                </a:solidFill>
                <a:effectLst/>
                <a:latin typeface="Arial" panose="020B0604020202020204" pitchFamily="34" charset="0"/>
                <a:ea typeface="+mn-ea"/>
                <a:cs typeface="+mn-cs"/>
              </a:rPr>
              <a:t>Do zemí určení podléhajících zbrojnímu embargu</a:t>
            </a:r>
          </a:p>
          <a:p>
            <a:r>
              <a:rPr lang="cs-CZ" sz="1200" kern="1200" dirty="0">
                <a:solidFill>
                  <a:schemeClr val="tx1"/>
                </a:solidFill>
                <a:effectLst/>
                <a:latin typeface="Arial" panose="020B0604020202020204" pitchFamily="34" charset="0"/>
                <a:ea typeface="+mn-ea"/>
                <a:cs typeface="+mn-cs"/>
              </a:rPr>
              <a:t> </a:t>
            </a:r>
          </a:p>
          <a:p>
            <a:r>
              <a:rPr lang="cs-CZ" sz="1200" b="1" kern="1200" dirty="0">
                <a:solidFill>
                  <a:schemeClr val="tx1"/>
                </a:solidFill>
                <a:effectLst/>
                <a:latin typeface="Arial" panose="020B0604020202020204" pitchFamily="34" charset="0"/>
                <a:ea typeface="+mn-ea"/>
                <a:cs typeface="+mn-cs"/>
              </a:rPr>
              <a:t>Zprostředkovatelské služby</a:t>
            </a:r>
            <a:r>
              <a:rPr lang="cs-CZ" sz="1200" kern="1200" dirty="0">
                <a:solidFill>
                  <a:schemeClr val="tx1"/>
                </a:solidFill>
                <a:effectLst/>
                <a:latin typeface="Arial" panose="020B0604020202020204" pitchFamily="34" charset="0"/>
                <a:ea typeface="+mn-ea"/>
                <a:cs typeface="+mn-cs"/>
              </a:rPr>
              <a:t> </a:t>
            </a:r>
          </a:p>
          <a:p>
            <a:pPr marL="17145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Sjednávání nebo organizování operací týkajících se nákupu, prodeje nebo dodávek DU zboží ze třetí země do jakékoliv jiné třetí země nebo prodej nebo nákup DU zboží, které je umístěno ve třetích zemích za účelem jejich přepravy do jiné třetí země (tj. obchod mimo EU).</a:t>
            </a:r>
          </a:p>
          <a:p>
            <a:pPr marL="17145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Mohou podléhat povolení, pokud určeny ke kontrolovanému účelu použití</a:t>
            </a:r>
          </a:p>
          <a:p>
            <a:pPr marL="17145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Seznam kontrolovaného zboží - Příloha č. I nařízení Rady (ES) č. 428/2009.</a:t>
            </a:r>
          </a:p>
          <a:p>
            <a:endParaRPr lang="cs-CZ"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6</a:t>
            </a:fld>
            <a:endParaRPr lang="en-US" dirty="0"/>
          </a:p>
        </p:txBody>
      </p:sp>
    </p:spTree>
    <p:extLst>
      <p:ext uri="{BB962C8B-B14F-4D97-AF65-F5344CB8AC3E}">
        <p14:creationId xmlns:p14="http://schemas.microsoft.com/office/powerpoint/2010/main" val="357468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cs-CZ" sz="1200" kern="1200" dirty="0">
              <a:solidFill>
                <a:schemeClr val="tx1"/>
              </a:solidFill>
              <a:effectLst/>
              <a:latin typeface="Arial" panose="020B0604020202020204" pitchFamily="34" charset="0"/>
              <a:ea typeface="+mn-ea"/>
              <a:cs typeface="+mn-cs"/>
            </a:endParaRPr>
          </a:p>
          <a:p>
            <a:r>
              <a:rPr lang="cs-CZ" sz="1200" kern="1200" dirty="0">
                <a:solidFill>
                  <a:schemeClr val="tx1"/>
                </a:solidFill>
                <a:effectLst/>
                <a:latin typeface="Arial" panose="020B0604020202020204" pitchFamily="34" charset="0"/>
                <a:ea typeface="+mn-ea"/>
                <a:cs typeface="+mn-cs"/>
              </a:rPr>
              <a:t>Prakticky se to </a:t>
            </a:r>
            <a:r>
              <a:rPr lang="cs-CZ" sz="1200" kern="1200" dirty="0" err="1">
                <a:solidFill>
                  <a:schemeClr val="tx1"/>
                </a:solidFill>
                <a:effectLst/>
                <a:latin typeface="Arial" panose="020B0604020202020204" pitchFamily="34" charset="0"/>
                <a:ea typeface="+mn-ea"/>
                <a:cs typeface="+mn-cs"/>
              </a:rPr>
              <a:t>dela</a:t>
            </a:r>
            <a:r>
              <a:rPr lang="cs-CZ" sz="1200" kern="1200" dirty="0">
                <a:solidFill>
                  <a:schemeClr val="tx1"/>
                </a:solidFill>
                <a:effectLst/>
                <a:latin typeface="Arial" panose="020B0604020202020204" pitchFamily="34" charset="0"/>
                <a:ea typeface="+mn-ea"/>
                <a:cs typeface="+mn-cs"/>
              </a:rPr>
              <a:t> tak, ze by </a:t>
            </a:r>
            <a:r>
              <a:rPr lang="cs-CZ" sz="1200" kern="1200" dirty="0" err="1">
                <a:solidFill>
                  <a:schemeClr val="tx1"/>
                </a:solidFill>
                <a:effectLst/>
                <a:latin typeface="Arial" panose="020B0604020202020204" pitchFamily="34" charset="0"/>
                <a:ea typeface="+mn-ea"/>
                <a:cs typeface="+mn-cs"/>
              </a:rPr>
              <a:t>vyvozce</a:t>
            </a:r>
            <a:r>
              <a:rPr lang="cs-CZ" sz="1200" kern="1200" dirty="0">
                <a:solidFill>
                  <a:schemeClr val="tx1"/>
                </a:solidFill>
                <a:effectLst/>
                <a:latin typeface="Arial" panose="020B0604020202020204" pitchFamily="34" charset="0"/>
                <a:ea typeface="+mn-ea"/>
                <a:cs typeface="+mn-cs"/>
              </a:rPr>
              <a:t>/výrobce se mel </a:t>
            </a:r>
            <a:r>
              <a:rPr lang="cs-CZ" sz="1200" kern="1200" dirty="0" err="1">
                <a:solidFill>
                  <a:schemeClr val="tx1"/>
                </a:solidFill>
                <a:effectLst/>
                <a:latin typeface="Arial" panose="020B0604020202020204" pitchFamily="34" charset="0"/>
                <a:ea typeface="+mn-ea"/>
                <a:cs typeface="+mn-cs"/>
              </a:rPr>
              <a:t>podivat</a:t>
            </a:r>
            <a:r>
              <a:rPr lang="cs-CZ" sz="1200" kern="1200" dirty="0">
                <a:solidFill>
                  <a:schemeClr val="tx1"/>
                </a:solidFill>
                <a:effectLst/>
                <a:latin typeface="Arial" panose="020B0604020202020204" pitchFamily="34" charset="0"/>
                <a:ea typeface="+mn-ea"/>
                <a:cs typeface="+mn-cs"/>
              </a:rPr>
              <a:t>, zda je </a:t>
            </a:r>
            <a:r>
              <a:rPr lang="cs-CZ" sz="1200" kern="1200" dirty="0" err="1">
                <a:solidFill>
                  <a:schemeClr val="tx1"/>
                </a:solidFill>
                <a:effectLst/>
                <a:latin typeface="Arial" panose="020B0604020202020204" pitchFamily="34" charset="0"/>
                <a:ea typeface="+mn-ea"/>
                <a:cs typeface="+mn-cs"/>
              </a:rPr>
              <a:t>zbozi</a:t>
            </a:r>
            <a:r>
              <a:rPr lang="cs-CZ" sz="1200" kern="1200" dirty="0">
                <a:solidFill>
                  <a:schemeClr val="tx1"/>
                </a:solidFill>
                <a:effectLst/>
                <a:latin typeface="Arial" panose="020B0604020202020204" pitchFamily="34" charset="0"/>
                <a:ea typeface="+mn-ea"/>
                <a:cs typeface="+mn-cs"/>
              </a:rPr>
              <a:t> v </a:t>
            </a:r>
            <a:r>
              <a:rPr lang="cs-CZ" sz="1200" kern="1200" dirty="0" err="1">
                <a:solidFill>
                  <a:schemeClr val="tx1"/>
                </a:solidFill>
                <a:effectLst/>
                <a:latin typeface="Arial" panose="020B0604020202020204" pitchFamily="34" charset="0"/>
                <a:ea typeface="+mn-ea"/>
                <a:cs typeface="+mn-cs"/>
              </a:rPr>
              <a:t>Priloze</a:t>
            </a:r>
            <a:r>
              <a:rPr lang="cs-CZ" sz="1200" kern="1200" dirty="0">
                <a:solidFill>
                  <a:schemeClr val="tx1"/>
                </a:solidFill>
                <a:effectLst/>
                <a:latin typeface="Arial" panose="020B0604020202020204" pitchFamily="34" charset="0"/>
                <a:ea typeface="+mn-ea"/>
                <a:cs typeface="+mn-cs"/>
              </a:rPr>
              <a:t> I </a:t>
            </a:r>
            <a:r>
              <a:rPr lang="cs-CZ" sz="1200" kern="1200" dirty="0" err="1">
                <a:solidFill>
                  <a:schemeClr val="tx1"/>
                </a:solidFill>
                <a:effectLst/>
                <a:latin typeface="Arial" panose="020B0604020202020204" pitchFamily="34" charset="0"/>
                <a:ea typeface="+mn-ea"/>
                <a:cs typeface="+mn-cs"/>
              </a:rPr>
              <a:t>Narizeni</a:t>
            </a:r>
            <a:r>
              <a:rPr lang="cs-CZ" sz="1200" kern="1200" dirty="0">
                <a:solidFill>
                  <a:schemeClr val="tx1"/>
                </a:solidFill>
                <a:effectLst/>
                <a:latin typeface="Arial" panose="020B0604020202020204" pitchFamily="34" charset="0"/>
                <a:ea typeface="+mn-ea"/>
                <a:cs typeface="+mn-cs"/>
              </a:rPr>
              <a:t> Rady, pokud není, ale je mu to zboží </a:t>
            </a:r>
            <a:r>
              <a:rPr lang="cs-CZ" sz="1200" kern="1200" dirty="0" err="1">
                <a:solidFill>
                  <a:schemeClr val="tx1"/>
                </a:solidFill>
                <a:effectLst/>
                <a:latin typeface="Arial" panose="020B0604020202020204" pitchFamily="34" charset="0"/>
                <a:ea typeface="+mn-ea"/>
                <a:cs typeface="+mn-cs"/>
              </a:rPr>
              <a:t>hodne</a:t>
            </a:r>
            <a:r>
              <a:rPr lang="cs-CZ" sz="1200" kern="1200" dirty="0">
                <a:solidFill>
                  <a:schemeClr val="tx1"/>
                </a:solidFill>
                <a:effectLst/>
                <a:latin typeface="Arial" panose="020B0604020202020204" pitchFamily="34" charset="0"/>
                <a:ea typeface="+mn-ea"/>
                <a:cs typeface="+mn-cs"/>
              </a:rPr>
              <a:t> </a:t>
            </a:r>
            <a:r>
              <a:rPr lang="cs-CZ" sz="1200" kern="1200" dirty="0" err="1">
                <a:solidFill>
                  <a:schemeClr val="tx1"/>
                </a:solidFill>
                <a:effectLst/>
                <a:latin typeface="Arial" panose="020B0604020202020204" pitchFamily="34" charset="0"/>
                <a:ea typeface="+mn-ea"/>
                <a:cs typeface="+mn-cs"/>
              </a:rPr>
              <a:t>podobne</a:t>
            </a:r>
            <a:r>
              <a:rPr lang="cs-CZ" sz="1200" kern="1200" dirty="0">
                <a:solidFill>
                  <a:schemeClr val="tx1"/>
                </a:solidFill>
                <a:effectLst/>
                <a:latin typeface="Arial" panose="020B0604020202020204" pitchFamily="34" charset="0"/>
                <a:ea typeface="+mn-ea"/>
                <a:cs typeface="+mn-cs"/>
              </a:rPr>
              <a:t>, nebo </a:t>
            </a:r>
            <a:r>
              <a:rPr lang="cs-CZ" sz="1200" kern="1200" dirty="0" err="1">
                <a:solidFill>
                  <a:schemeClr val="tx1"/>
                </a:solidFill>
                <a:effectLst/>
                <a:latin typeface="Arial" panose="020B0604020202020204" pitchFamily="34" charset="0"/>
                <a:ea typeface="+mn-ea"/>
                <a:cs typeface="+mn-cs"/>
              </a:rPr>
              <a:t>podobne</a:t>
            </a:r>
            <a:r>
              <a:rPr lang="cs-CZ" sz="1200" kern="1200" dirty="0">
                <a:solidFill>
                  <a:schemeClr val="tx1"/>
                </a:solidFill>
                <a:effectLst/>
                <a:latin typeface="Arial" panose="020B0604020202020204" pitchFamily="34" charset="0"/>
                <a:ea typeface="+mn-ea"/>
                <a:cs typeface="+mn-cs"/>
              </a:rPr>
              <a:t> ani není, ale </a:t>
            </a:r>
            <a:r>
              <a:rPr lang="cs-CZ" sz="1200" kern="1200" dirty="0" err="1">
                <a:solidFill>
                  <a:schemeClr val="tx1"/>
                </a:solidFill>
                <a:effectLst/>
                <a:latin typeface="Arial" panose="020B0604020202020204" pitchFamily="34" charset="0"/>
                <a:ea typeface="+mn-ea"/>
                <a:cs typeface="+mn-cs"/>
              </a:rPr>
              <a:t>vyvozce</a:t>
            </a:r>
            <a:r>
              <a:rPr lang="cs-CZ" sz="1200" kern="1200" dirty="0">
                <a:solidFill>
                  <a:schemeClr val="tx1"/>
                </a:solidFill>
                <a:effectLst/>
                <a:latin typeface="Arial" panose="020B0604020202020204" pitchFamily="34" charset="0"/>
                <a:ea typeface="+mn-ea"/>
                <a:cs typeface="+mn-cs"/>
              </a:rPr>
              <a:t>/výrobce </a:t>
            </a:r>
            <a:r>
              <a:rPr lang="cs-CZ" sz="1200" kern="1200" dirty="0" err="1">
                <a:solidFill>
                  <a:schemeClr val="tx1"/>
                </a:solidFill>
                <a:effectLst/>
                <a:latin typeface="Arial" panose="020B0604020202020204" pitchFamily="34" charset="0"/>
                <a:ea typeface="+mn-ea"/>
                <a:cs typeface="+mn-cs"/>
              </a:rPr>
              <a:t>vi</a:t>
            </a:r>
            <a:r>
              <a:rPr lang="cs-CZ" sz="1200" kern="1200" dirty="0">
                <a:solidFill>
                  <a:schemeClr val="tx1"/>
                </a:solidFill>
                <a:effectLst/>
                <a:latin typeface="Arial" panose="020B0604020202020204" pitchFamily="34" charset="0"/>
                <a:ea typeface="+mn-ea"/>
                <a:cs typeface="+mn-cs"/>
              </a:rPr>
              <a:t>, ze by mohlo byt </a:t>
            </a:r>
            <a:r>
              <a:rPr lang="cs-CZ" sz="1200" kern="1200" dirty="0" err="1">
                <a:solidFill>
                  <a:schemeClr val="tx1"/>
                </a:solidFill>
                <a:effectLst/>
                <a:latin typeface="Arial" panose="020B0604020202020204" pitchFamily="34" charset="0"/>
                <a:ea typeface="+mn-ea"/>
                <a:cs typeface="+mn-cs"/>
              </a:rPr>
              <a:t>pouzito</a:t>
            </a:r>
            <a:r>
              <a:rPr lang="cs-CZ" sz="1200" kern="1200" dirty="0">
                <a:solidFill>
                  <a:schemeClr val="tx1"/>
                </a:solidFill>
                <a:effectLst/>
                <a:latin typeface="Arial" panose="020B0604020202020204" pitchFamily="34" charset="0"/>
                <a:ea typeface="+mn-ea"/>
                <a:cs typeface="+mn-cs"/>
              </a:rPr>
              <a:t> pro </a:t>
            </a:r>
            <a:r>
              <a:rPr lang="cs-CZ" sz="1200" kern="1200" dirty="0" err="1">
                <a:solidFill>
                  <a:schemeClr val="tx1"/>
                </a:solidFill>
                <a:effectLst/>
                <a:latin typeface="Arial" panose="020B0604020202020204" pitchFamily="34" charset="0"/>
                <a:ea typeface="+mn-ea"/>
                <a:cs typeface="+mn-cs"/>
              </a:rPr>
              <a:t>zbrane</a:t>
            </a:r>
            <a:r>
              <a:rPr lang="cs-CZ" sz="1200" kern="1200" dirty="0">
                <a:solidFill>
                  <a:schemeClr val="tx1"/>
                </a:solidFill>
                <a:effectLst/>
                <a:latin typeface="Arial" panose="020B0604020202020204" pitchFamily="34" charset="0"/>
                <a:ea typeface="+mn-ea"/>
                <a:cs typeface="+mn-cs"/>
              </a:rPr>
              <a:t>, tak si </a:t>
            </a:r>
            <a:r>
              <a:rPr lang="cs-CZ" sz="1200" kern="1200" dirty="0" err="1">
                <a:solidFill>
                  <a:schemeClr val="tx1"/>
                </a:solidFill>
                <a:effectLst/>
                <a:latin typeface="Arial" panose="020B0604020202020204" pitchFamily="34" charset="0"/>
                <a:ea typeface="+mn-ea"/>
                <a:cs typeface="+mn-cs"/>
              </a:rPr>
              <a:t>zazada</a:t>
            </a:r>
            <a:r>
              <a:rPr lang="cs-CZ" sz="1200" kern="1200" dirty="0">
                <a:solidFill>
                  <a:schemeClr val="tx1"/>
                </a:solidFill>
                <a:effectLst/>
                <a:latin typeface="Arial" panose="020B0604020202020204" pitchFamily="34" charset="0"/>
                <a:ea typeface="+mn-ea"/>
                <a:cs typeface="+mn-cs"/>
              </a:rPr>
              <a:t> na MPO, aby mu posoudili, zda je na to </a:t>
            </a:r>
            <a:r>
              <a:rPr lang="cs-CZ" sz="1200" kern="1200" dirty="0" err="1">
                <a:solidFill>
                  <a:schemeClr val="tx1"/>
                </a:solidFill>
                <a:effectLst/>
                <a:latin typeface="Arial" panose="020B0604020202020204" pitchFamily="34" charset="0"/>
                <a:ea typeface="+mn-ea"/>
                <a:cs typeface="+mn-cs"/>
              </a:rPr>
              <a:t>potřebna</a:t>
            </a:r>
            <a:r>
              <a:rPr lang="cs-CZ" sz="1200" kern="1200" dirty="0">
                <a:solidFill>
                  <a:schemeClr val="tx1"/>
                </a:solidFill>
                <a:effectLst/>
                <a:latin typeface="Arial" panose="020B0604020202020204" pitchFamily="34" charset="0"/>
                <a:ea typeface="+mn-ea"/>
                <a:cs typeface="+mn-cs"/>
              </a:rPr>
              <a:t> licence. </a:t>
            </a:r>
            <a:r>
              <a:rPr lang="cs-CZ" sz="1200" kern="1200" dirty="0" err="1">
                <a:solidFill>
                  <a:schemeClr val="tx1"/>
                </a:solidFill>
                <a:effectLst/>
                <a:latin typeface="Arial" panose="020B0604020202020204" pitchFamily="34" charset="0"/>
                <a:ea typeface="+mn-ea"/>
                <a:cs typeface="+mn-cs"/>
              </a:rPr>
              <a:t>Urcite</a:t>
            </a:r>
            <a:r>
              <a:rPr lang="cs-CZ" sz="1200" kern="1200" dirty="0">
                <a:solidFill>
                  <a:schemeClr val="tx1"/>
                </a:solidFill>
                <a:effectLst/>
                <a:latin typeface="Arial" panose="020B0604020202020204" pitchFamily="34" charset="0"/>
                <a:ea typeface="+mn-ea"/>
                <a:cs typeface="+mn-cs"/>
              </a:rPr>
              <a:t> se </a:t>
            </a:r>
            <a:r>
              <a:rPr lang="cs-CZ" sz="1200" kern="1200" dirty="0" err="1">
                <a:solidFill>
                  <a:schemeClr val="tx1"/>
                </a:solidFill>
                <a:effectLst/>
                <a:latin typeface="Arial" panose="020B0604020202020204" pitchFamily="34" charset="0"/>
                <a:ea typeface="+mn-ea"/>
                <a:cs typeface="+mn-cs"/>
              </a:rPr>
              <a:t>prihlizi</a:t>
            </a:r>
            <a:r>
              <a:rPr lang="cs-CZ" sz="1200" kern="1200" dirty="0">
                <a:solidFill>
                  <a:schemeClr val="tx1"/>
                </a:solidFill>
                <a:effectLst/>
                <a:latin typeface="Arial" panose="020B0604020202020204" pitchFamily="34" charset="0"/>
                <a:ea typeface="+mn-ea"/>
                <a:cs typeface="+mn-cs"/>
              </a:rPr>
              <a:t> k tomu, do </a:t>
            </a:r>
            <a:r>
              <a:rPr lang="cs-CZ" sz="1200" kern="1200" dirty="0" err="1">
                <a:solidFill>
                  <a:schemeClr val="tx1"/>
                </a:solidFill>
                <a:effectLst/>
                <a:latin typeface="Arial" panose="020B0604020202020204" pitchFamily="34" charset="0"/>
                <a:ea typeface="+mn-ea"/>
                <a:cs typeface="+mn-cs"/>
              </a:rPr>
              <a:t>jake</a:t>
            </a:r>
            <a:r>
              <a:rPr lang="cs-CZ" sz="1200" kern="1200" dirty="0">
                <a:solidFill>
                  <a:schemeClr val="tx1"/>
                </a:solidFill>
                <a:effectLst/>
                <a:latin typeface="Arial" panose="020B0604020202020204" pitchFamily="34" charset="0"/>
                <a:ea typeface="+mn-ea"/>
                <a:cs typeface="+mn-cs"/>
              </a:rPr>
              <a:t> země je dane zboží </a:t>
            </a:r>
            <a:r>
              <a:rPr lang="cs-CZ" sz="1200" kern="1200" dirty="0" err="1">
                <a:solidFill>
                  <a:schemeClr val="tx1"/>
                </a:solidFill>
                <a:effectLst/>
                <a:latin typeface="Arial" panose="020B0604020202020204" pitchFamily="34" charset="0"/>
                <a:ea typeface="+mn-ea"/>
                <a:cs typeface="+mn-cs"/>
              </a:rPr>
              <a:t>vyvazeno</a:t>
            </a:r>
            <a:r>
              <a:rPr lang="cs-CZ" sz="1200" kern="1200" dirty="0">
                <a:solidFill>
                  <a:schemeClr val="tx1"/>
                </a:solidFill>
                <a:effectLst/>
                <a:latin typeface="Arial" panose="020B0604020202020204" pitchFamily="34" charset="0"/>
                <a:ea typeface="+mn-ea"/>
                <a:cs typeface="+mn-cs"/>
              </a:rPr>
              <a:t>. </a:t>
            </a:r>
          </a:p>
          <a:p>
            <a:r>
              <a:rPr lang="cs-CZ" sz="1200" kern="1200" dirty="0">
                <a:solidFill>
                  <a:schemeClr val="tx1"/>
                </a:solidFill>
                <a:effectLst/>
                <a:latin typeface="Arial" panose="020B0604020202020204" pitchFamily="34" charset="0"/>
                <a:ea typeface="+mn-ea"/>
                <a:cs typeface="+mn-cs"/>
              </a:rPr>
              <a:t>Když se ta zadost o posouzeni posle na MPO, tak MPO oslovi celníky </a:t>
            </a:r>
            <a:r>
              <a:rPr lang="cs-CZ" sz="1200" kern="1200" dirty="0" err="1">
                <a:solidFill>
                  <a:schemeClr val="tx1"/>
                </a:solidFill>
                <a:effectLst/>
                <a:latin typeface="Arial" panose="020B0604020202020204" pitchFamily="34" charset="0"/>
                <a:ea typeface="+mn-ea"/>
                <a:cs typeface="+mn-cs"/>
              </a:rPr>
              <a:t>popr</a:t>
            </a:r>
            <a:r>
              <a:rPr lang="cs-CZ" sz="1200" kern="1200" dirty="0">
                <a:solidFill>
                  <a:schemeClr val="tx1"/>
                </a:solidFill>
                <a:effectLst/>
                <a:latin typeface="Arial" panose="020B0604020202020204" pitchFamily="34" charset="0"/>
                <a:ea typeface="+mn-ea"/>
                <a:cs typeface="+mn-cs"/>
              </a:rPr>
              <a:t> jiné organy a celnici se mrknou do „</a:t>
            </a:r>
            <a:r>
              <a:rPr lang="cs-CZ" sz="1200" kern="1200" dirty="0" err="1">
                <a:solidFill>
                  <a:schemeClr val="tx1"/>
                </a:solidFill>
                <a:effectLst/>
                <a:latin typeface="Arial" panose="020B0604020202020204" pitchFamily="34" charset="0"/>
                <a:ea typeface="+mn-ea"/>
                <a:cs typeface="+mn-cs"/>
              </a:rPr>
              <a:t>Databaze</a:t>
            </a:r>
            <a:r>
              <a:rPr lang="cs-CZ" sz="1200" kern="1200" dirty="0">
                <a:solidFill>
                  <a:schemeClr val="tx1"/>
                </a:solidFill>
                <a:effectLst/>
                <a:latin typeface="Arial" panose="020B0604020202020204" pitchFamily="34" charset="0"/>
                <a:ea typeface="+mn-ea"/>
                <a:cs typeface="+mn-cs"/>
              </a:rPr>
              <a:t> </a:t>
            </a:r>
            <a:r>
              <a:rPr lang="cs-CZ" sz="1200" kern="1200" dirty="0" err="1">
                <a:solidFill>
                  <a:schemeClr val="tx1"/>
                </a:solidFill>
                <a:effectLst/>
                <a:latin typeface="Arial" panose="020B0604020202020204" pitchFamily="34" charset="0"/>
                <a:ea typeface="+mn-ea"/>
                <a:cs typeface="+mn-cs"/>
              </a:rPr>
              <a:t>rizikovych</a:t>
            </a:r>
            <a:r>
              <a:rPr lang="cs-CZ" sz="1200" kern="1200" dirty="0">
                <a:solidFill>
                  <a:schemeClr val="tx1"/>
                </a:solidFill>
                <a:effectLst/>
                <a:latin typeface="Arial" panose="020B0604020202020204" pitchFamily="34" charset="0"/>
                <a:ea typeface="+mn-ea"/>
                <a:cs typeface="+mn-cs"/>
              </a:rPr>
              <a:t> subjektu“ a </a:t>
            </a:r>
            <a:r>
              <a:rPr lang="cs-CZ" sz="1200" kern="1200" dirty="0" err="1">
                <a:solidFill>
                  <a:schemeClr val="tx1"/>
                </a:solidFill>
                <a:effectLst/>
                <a:latin typeface="Arial" panose="020B0604020202020204" pitchFamily="34" charset="0"/>
                <a:ea typeface="+mn-ea"/>
                <a:cs typeface="+mn-cs"/>
              </a:rPr>
              <a:t>overi</a:t>
            </a:r>
            <a:r>
              <a:rPr lang="cs-CZ" sz="1200" kern="1200" dirty="0">
                <a:solidFill>
                  <a:schemeClr val="tx1"/>
                </a:solidFill>
                <a:effectLst/>
                <a:latin typeface="Arial" panose="020B0604020202020204" pitchFamily="34" charset="0"/>
                <a:ea typeface="+mn-ea"/>
                <a:cs typeface="+mn-cs"/>
              </a:rPr>
              <a:t>, zda </a:t>
            </a:r>
            <a:r>
              <a:rPr lang="cs-CZ" sz="1200" kern="1200" dirty="0" err="1">
                <a:solidFill>
                  <a:schemeClr val="tx1"/>
                </a:solidFill>
                <a:effectLst/>
                <a:latin typeface="Arial" panose="020B0604020202020204" pitchFamily="34" charset="0"/>
                <a:ea typeface="+mn-ea"/>
                <a:cs typeface="+mn-cs"/>
              </a:rPr>
              <a:t>prijemce</a:t>
            </a:r>
            <a:r>
              <a:rPr lang="cs-CZ" sz="1200" kern="1200" dirty="0">
                <a:solidFill>
                  <a:schemeClr val="tx1"/>
                </a:solidFill>
                <a:effectLst/>
                <a:latin typeface="Arial" panose="020B0604020202020204" pitchFamily="34" charset="0"/>
                <a:ea typeface="+mn-ea"/>
                <a:cs typeface="+mn-cs"/>
              </a:rPr>
              <a:t> je v </a:t>
            </a:r>
            <a:r>
              <a:rPr lang="cs-CZ" sz="1200" kern="1200" dirty="0" err="1">
                <a:solidFill>
                  <a:schemeClr val="tx1"/>
                </a:solidFill>
                <a:effectLst/>
                <a:latin typeface="Arial" panose="020B0604020202020204" pitchFamily="34" charset="0"/>
                <a:ea typeface="+mn-ea"/>
                <a:cs typeface="+mn-cs"/>
              </a:rPr>
              <a:t>databazi</a:t>
            </a:r>
            <a:r>
              <a:rPr lang="cs-CZ" sz="1200" kern="1200" dirty="0">
                <a:solidFill>
                  <a:schemeClr val="tx1"/>
                </a:solidFill>
                <a:effectLst/>
                <a:latin typeface="Arial" panose="020B0604020202020204" pitchFamily="34" charset="0"/>
                <a:ea typeface="+mn-ea"/>
                <a:cs typeface="+mn-cs"/>
              </a:rPr>
              <a:t>. Podle toho se </a:t>
            </a:r>
            <a:r>
              <a:rPr lang="cs-CZ" sz="1200" kern="1200" dirty="0" err="1">
                <a:solidFill>
                  <a:schemeClr val="tx1"/>
                </a:solidFill>
                <a:effectLst/>
                <a:latin typeface="Arial" panose="020B0604020202020204" pitchFamily="34" charset="0"/>
                <a:ea typeface="+mn-ea"/>
                <a:cs typeface="+mn-cs"/>
              </a:rPr>
              <a:t>vyhodnoti</a:t>
            </a:r>
            <a:r>
              <a:rPr lang="cs-CZ" sz="1200" kern="1200" dirty="0">
                <a:solidFill>
                  <a:schemeClr val="tx1"/>
                </a:solidFill>
                <a:effectLst/>
                <a:latin typeface="Arial" panose="020B0604020202020204" pitchFamily="34" charset="0"/>
                <a:ea typeface="+mn-ea"/>
                <a:cs typeface="+mn-cs"/>
              </a:rPr>
              <a:t>, zda je potřeba licence. </a:t>
            </a:r>
            <a:r>
              <a:rPr lang="cs-CZ" sz="1200" kern="1200" dirty="0" err="1">
                <a:solidFill>
                  <a:schemeClr val="tx1"/>
                </a:solidFill>
                <a:effectLst/>
                <a:latin typeface="Arial" panose="020B0604020202020204" pitchFamily="34" charset="0"/>
                <a:ea typeface="+mn-ea"/>
                <a:cs typeface="+mn-cs"/>
              </a:rPr>
              <a:t>Napr</a:t>
            </a:r>
            <a:r>
              <a:rPr lang="cs-CZ" sz="1200" kern="1200" dirty="0">
                <a:solidFill>
                  <a:schemeClr val="tx1"/>
                </a:solidFill>
                <a:effectLst/>
                <a:latin typeface="Arial" panose="020B0604020202020204" pitchFamily="34" charset="0"/>
                <a:ea typeface="+mn-ea"/>
                <a:cs typeface="+mn-cs"/>
              </a:rPr>
              <a:t>. To </a:t>
            </a:r>
            <a:r>
              <a:rPr lang="cs-CZ" sz="1200" kern="1200" dirty="0" err="1">
                <a:solidFill>
                  <a:schemeClr val="tx1"/>
                </a:solidFill>
                <a:effectLst/>
                <a:latin typeface="Arial" panose="020B0604020202020204" pitchFamily="34" charset="0"/>
                <a:ea typeface="+mn-ea"/>
                <a:cs typeface="+mn-cs"/>
              </a:rPr>
              <a:t>same</a:t>
            </a:r>
            <a:r>
              <a:rPr lang="cs-CZ" sz="1200" kern="1200" dirty="0">
                <a:solidFill>
                  <a:schemeClr val="tx1"/>
                </a:solidFill>
                <a:effectLst/>
                <a:latin typeface="Arial" panose="020B0604020202020204" pitchFamily="34" charset="0"/>
                <a:ea typeface="+mn-ea"/>
                <a:cs typeface="+mn-cs"/>
              </a:rPr>
              <a:t> zboží při </a:t>
            </a:r>
            <a:r>
              <a:rPr lang="cs-CZ" sz="1200" kern="1200" dirty="0" err="1">
                <a:solidFill>
                  <a:schemeClr val="tx1"/>
                </a:solidFill>
                <a:effectLst/>
                <a:latin typeface="Arial" panose="020B0604020202020204" pitchFamily="34" charset="0"/>
                <a:ea typeface="+mn-ea"/>
                <a:cs typeface="+mn-cs"/>
              </a:rPr>
              <a:t>vyvozu</a:t>
            </a:r>
            <a:r>
              <a:rPr lang="cs-CZ" sz="1200" kern="1200" dirty="0">
                <a:solidFill>
                  <a:schemeClr val="tx1"/>
                </a:solidFill>
                <a:effectLst/>
                <a:latin typeface="Arial" panose="020B0604020202020204" pitchFamily="34" charset="0"/>
                <a:ea typeface="+mn-ea"/>
                <a:cs typeface="+mn-cs"/>
              </a:rPr>
              <a:t> do </a:t>
            </a:r>
            <a:r>
              <a:rPr lang="cs-CZ" sz="1200" kern="1200" dirty="0" err="1">
                <a:solidFill>
                  <a:schemeClr val="tx1"/>
                </a:solidFill>
                <a:effectLst/>
                <a:latin typeface="Arial" panose="020B0604020202020204" pitchFamily="34" charset="0"/>
                <a:ea typeface="+mn-ea"/>
                <a:cs typeface="+mn-cs"/>
              </a:rPr>
              <a:t>Avganistanu</a:t>
            </a:r>
            <a:r>
              <a:rPr lang="cs-CZ" sz="1200" kern="1200" dirty="0">
                <a:solidFill>
                  <a:schemeClr val="tx1"/>
                </a:solidFill>
                <a:effectLst/>
                <a:latin typeface="Arial" panose="020B0604020202020204" pitchFamily="34" charset="0"/>
                <a:ea typeface="+mn-ea"/>
                <a:cs typeface="+mn-cs"/>
              </a:rPr>
              <a:t> licenci </a:t>
            </a:r>
            <a:r>
              <a:rPr lang="cs-CZ" sz="1200" kern="1200" dirty="0" err="1">
                <a:solidFill>
                  <a:schemeClr val="tx1"/>
                </a:solidFill>
                <a:effectLst/>
                <a:latin typeface="Arial" panose="020B0604020202020204" pitchFamily="34" charset="0"/>
                <a:ea typeface="+mn-ea"/>
                <a:cs typeface="+mn-cs"/>
              </a:rPr>
              <a:t>potrebovat</a:t>
            </a:r>
            <a:r>
              <a:rPr lang="cs-CZ" sz="1200" kern="1200" dirty="0">
                <a:solidFill>
                  <a:schemeClr val="tx1"/>
                </a:solidFill>
                <a:effectLst/>
                <a:latin typeface="Arial" panose="020B0604020202020204" pitchFamily="34" charset="0"/>
                <a:ea typeface="+mn-ea"/>
                <a:cs typeface="+mn-cs"/>
              </a:rPr>
              <a:t> bude, ale pro vyvoz do </a:t>
            </a:r>
            <a:r>
              <a:rPr lang="cs-CZ" sz="1200" kern="1200" dirty="0" err="1">
                <a:solidFill>
                  <a:schemeClr val="tx1"/>
                </a:solidFill>
                <a:effectLst/>
                <a:latin typeface="Arial" panose="020B0604020202020204" pitchFamily="34" charset="0"/>
                <a:ea typeface="+mn-ea"/>
                <a:cs typeface="+mn-cs"/>
              </a:rPr>
              <a:t>Svycarska</a:t>
            </a:r>
            <a:r>
              <a:rPr lang="cs-CZ" sz="1200" kern="1200" dirty="0">
                <a:solidFill>
                  <a:schemeClr val="tx1"/>
                </a:solidFill>
                <a:effectLst/>
                <a:latin typeface="Arial" panose="020B0604020202020204" pitchFamily="34" charset="0"/>
                <a:ea typeface="+mn-ea"/>
                <a:cs typeface="+mn-cs"/>
              </a:rPr>
              <a:t> licence </a:t>
            </a:r>
            <a:r>
              <a:rPr lang="cs-CZ" sz="1200" kern="1200" dirty="0" err="1">
                <a:solidFill>
                  <a:schemeClr val="tx1"/>
                </a:solidFill>
                <a:effectLst/>
                <a:latin typeface="Arial" panose="020B0604020202020204" pitchFamily="34" charset="0"/>
                <a:ea typeface="+mn-ea"/>
                <a:cs typeface="+mn-cs"/>
              </a:rPr>
              <a:t>potrebna</a:t>
            </a:r>
            <a:r>
              <a:rPr lang="cs-CZ" sz="1200" kern="1200" dirty="0">
                <a:solidFill>
                  <a:schemeClr val="tx1"/>
                </a:solidFill>
                <a:effectLst/>
                <a:latin typeface="Arial" panose="020B0604020202020204" pitchFamily="34" charset="0"/>
                <a:ea typeface="+mn-ea"/>
                <a:cs typeface="+mn-cs"/>
              </a:rPr>
              <a:t> nebude.</a:t>
            </a:r>
          </a:p>
          <a:p>
            <a:r>
              <a:rPr lang="cs-CZ" sz="1200" kern="1200" dirty="0" err="1">
                <a:solidFill>
                  <a:schemeClr val="tx1"/>
                </a:solidFill>
                <a:effectLst/>
                <a:latin typeface="Arial" panose="020B0604020202020204" pitchFamily="34" charset="0"/>
                <a:ea typeface="+mn-ea"/>
                <a:cs typeface="+mn-cs"/>
              </a:rPr>
              <a:t>Nekdy</a:t>
            </a:r>
            <a:r>
              <a:rPr lang="cs-CZ" sz="1200" kern="1200" dirty="0">
                <a:solidFill>
                  <a:schemeClr val="tx1"/>
                </a:solidFill>
                <a:effectLst/>
                <a:latin typeface="Arial" panose="020B0604020202020204" pitchFamily="34" charset="0"/>
                <a:ea typeface="+mn-ea"/>
                <a:cs typeface="+mn-cs"/>
              </a:rPr>
              <a:t> se stane, ze firma </a:t>
            </a:r>
            <a:r>
              <a:rPr lang="cs-CZ" sz="1200" kern="1200" dirty="0" err="1">
                <a:solidFill>
                  <a:schemeClr val="tx1"/>
                </a:solidFill>
                <a:effectLst/>
                <a:latin typeface="Arial" panose="020B0604020202020204" pitchFamily="34" charset="0"/>
                <a:ea typeface="+mn-ea"/>
                <a:cs typeface="+mn-cs"/>
              </a:rPr>
              <a:t>vyvazi</a:t>
            </a:r>
            <a:r>
              <a:rPr lang="cs-CZ" sz="1200" kern="1200" dirty="0">
                <a:solidFill>
                  <a:schemeClr val="tx1"/>
                </a:solidFill>
                <a:effectLst/>
                <a:latin typeface="Arial" panose="020B0604020202020204" pitchFamily="34" charset="0"/>
                <a:ea typeface="+mn-ea"/>
                <a:cs typeface="+mn-cs"/>
              </a:rPr>
              <a:t> a </a:t>
            </a:r>
            <a:r>
              <a:rPr lang="cs-CZ" sz="1200" kern="1200" dirty="0" err="1">
                <a:solidFill>
                  <a:schemeClr val="tx1"/>
                </a:solidFill>
                <a:effectLst/>
                <a:latin typeface="Arial" panose="020B0604020202020204" pitchFamily="34" charset="0"/>
                <a:ea typeface="+mn-ea"/>
                <a:cs typeface="+mn-cs"/>
              </a:rPr>
              <a:t>az</a:t>
            </a:r>
            <a:r>
              <a:rPr lang="cs-CZ" sz="1200" kern="1200" dirty="0">
                <a:solidFill>
                  <a:schemeClr val="tx1"/>
                </a:solidFill>
                <a:effectLst/>
                <a:latin typeface="Arial" panose="020B0604020202020204" pitchFamily="34" charset="0"/>
                <a:ea typeface="+mn-ea"/>
                <a:cs typeface="+mn-cs"/>
              </a:rPr>
              <a:t> na </a:t>
            </a:r>
            <a:r>
              <a:rPr lang="cs-CZ" sz="1200" kern="1200" dirty="0" err="1">
                <a:solidFill>
                  <a:schemeClr val="tx1"/>
                </a:solidFill>
                <a:effectLst/>
                <a:latin typeface="Arial" panose="020B0604020202020204" pitchFamily="34" charset="0"/>
                <a:ea typeface="+mn-ea"/>
                <a:cs typeface="+mn-cs"/>
              </a:rPr>
              <a:t>hranicich</a:t>
            </a:r>
            <a:r>
              <a:rPr lang="cs-CZ" sz="1200" kern="1200" dirty="0">
                <a:solidFill>
                  <a:schemeClr val="tx1"/>
                </a:solidFill>
                <a:effectLst/>
                <a:latin typeface="Arial" panose="020B0604020202020204" pitchFamily="34" charset="0"/>
                <a:ea typeface="+mn-ea"/>
                <a:cs typeface="+mn-cs"/>
              </a:rPr>
              <a:t> se to </a:t>
            </a:r>
            <a:r>
              <a:rPr lang="cs-CZ" sz="1200" kern="1200" dirty="0" err="1">
                <a:solidFill>
                  <a:schemeClr val="tx1"/>
                </a:solidFill>
                <a:effectLst/>
                <a:latin typeface="Arial" panose="020B0604020202020204" pitchFamily="34" charset="0"/>
                <a:ea typeface="+mn-ea"/>
                <a:cs typeface="+mn-cs"/>
              </a:rPr>
              <a:t>zastavi</a:t>
            </a:r>
            <a:r>
              <a:rPr lang="cs-CZ" sz="1200" kern="1200" dirty="0">
                <a:solidFill>
                  <a:schemeClr val="tx1"/>
                </a:solidFill>
                <a:effectLst/>
                <a:latin typeface="Arial" panose="020B0604020202020204" pitchFamily="34" charset="0"/>
                <a:ea typeface="+mn-ea"/>
                <a:cs typeface="+mn-cs"/>
              </a:rPr>
              <a:t>, protože celnici v </a:t>
            </a:r>
            <a:r>
              <a:rPr lang="cs-CZ" sz="1200" kern="1200" dirty="0" err="1">
                <a:solidFill>
                  <a:schemeClr val="tx1"/>
                </a:solidFill>
                <a:effectLst/>
                <a:latin typeface="Arial" panose="020B0604020202020204" pitchFamily="34" charset="0"/>
                <a:ea typeface="+mn-ea"/>
                <a:cs typeface="+mn-cs"/>
              </a:rPr>
              <a:t>databazi</a:t>
            </a:r>
            <a:r>
              <a:rPr lang="cs-CZ" sz="1200" kern="1200" dirty="0">
                <a:solidFill>
                  <a:schemeClr val="tx1"/>
                </a:solidFill>
                <a:effectLst/>
                <a:latin typeface="Arial" panose="020B0604020202020204" pitchFamily="34" charset="0"/>
                <a:ea typeface="+mn-ea"/>
                <a:cs typeface="+mn-cs"/>
              </a:rPr>
              <a:t> </a:t>
            </a:r>
            <a:r>
              <a:rPr lang="cs-CZ" sz="1200" kern="1200" dirty="0" err="1">
                <a:solidFill>
                  <a:schemeClr val="tx1"/>
                </a:solidFill>
                <a:effectLst/>
                <a:latin typeface="Arial" panose="020B0604020202020204" pitchFamily="34" charset="0"/>
                <a:ea typeface="+mn-ea"/>
                <a:cs typeface="+mn-cs"/>
              </a:rPr>
              <a:t>uvidi</a:t>
            </a:r>
            <a:r>
              <a:rPr lang="cs-CZ" sz="1200" kern="1200" dirty="0">
                <a:solidFill>
                  <a:schemeClr val="tx1"/>
                </a:solidFill>
                <a:effectLst/>
                <a:latin typeface="Arial" panose="020B0604020202020204" pitchFamily="34" charset="0"/>
                <a:ea typeface="+mn-ea"/>
                <a:cs typeface="+mn-cs"/>
              </a:rPr>
              <a:t>, ze </a:t>
            </a:r>
            <a:r>
              <a:rPr lang="cs-CZ" sz="1200" kern="1200" dirty="0" err="1">
                <a:solidFill>
                  <a:schemeClr val="tx1"/>
                </a:solidFill>
                <a:effectLst/>
                <a:latin typeface="Arial" panose="020B0604020202020204" pitchFamily="34" charset="0"/>
                <a:ea typeface="+mn-ea"/>
                <a:cs typeface="+mn-cs"/>
              </a:rPr>
              <a:t>prijemce</a:t>
            </a:r>
            <a:r>
              <a:rPr lang="cs-CZ" sz="1200" kern="1200" dirty="0">
                <a:solidFill>
                  <a:schemeClr val="tx1"/>
                </a:solidFill>
                <a:effectLst/>
                <a:latin typeface="Arial" panose="020B0604020202020204" pitchFamily="34" charset="0"/>
                <a:ea typeface="+mn-ea"/>
                <a:cs typeface="+mn-cs"/>
              </a:rPr>
              <a:t> je na seznamu rizikových subjektu, pak se musí zkontaktovat MPO a ti </a:t>
            </a:r>
            <a:r>
              <a:rPr lang="cs-CZ" sz="1200" kern="1200" dirty="0" err="1">
                <a:solidFill>
                  <a:schemeClr val="tx1"/>
                </a:solidFill>
                <a:effectLst/>
                <a:latin typeface="Arial" panose="020B0604020202020204" pitchFamily="34" charset="0"/>
                <a:ea typeface="+mn-ea"/>
                <a:cs typeface="+mn-cs"/>
              </a:rPr>
              <a:t>vydaji</a:t>
            </a:r>
            <a:r>
              <a:rPr lang="cs-CZ" sz="1200" kern="1200" dirty="0">
                <a:solidFill>
                  <a:schemeClr val="tx1"/>
                </a:solidFill>
                <a:effectLst/>
                <a:latin typeface="Arial" panose="020B0604020202020204" pitchFamily="34" charset="0"/>
                <a:ea typeface="+mn-ea"/>
                <a:cs typeface="+mn-cs"/>
              </a:rPr>
              <a:t> licenci (</a:t>
            </a:r>
            <a:r>
              <a:rPr lang="cs-CZ" sz="1200" kern="1200" dirty="0" err="1">
                <a:solidFill>
                  <a:schemeClr val="tx1"/>
                </a:solidFill>
                <a:effectLst/>
                <a:latin typeface="Arial" panose="020B0604020202020204" pitchFamily="34" charset="0"/>
                <a:ea typeface="+mn-ea"/>
                <a:cs typeface="+mn-cs"/>
              </a:rPr>
              <a:t>nevyhoda</a:t>
            </a:r>
            <a:r>
              <a:rPr lang="cs-CZ" sz="1200" kern="1200" dirty="0">
                <a:solidFill>
                  <a:schemeClr val="tx1"/>
                </a:solidFill>
                <a:effectLst/>
                <a:latin typeface="Arial" panose="020B0604020202020204" pitchFamily="34" charset="0"/>
                <a:ea typeface="+mn-ea"/>
                <a:cs typeface="+mn-cs"/>
              </a:rPr>
              <a:t> je, ze to zboží stoji </a:t>
            </a:r>
            <a:r>
              <a:rPr lang="cs-CZ" sz="1200" kern="1200" dirty="0" err="1">
                <a:solidFill>
                  <a:schemeClr val="tx1"/>
                </a:solidFill>
                <a:effectLst/>
                <a:latin typeface="Arial" panose="020B0604020202020204" pitchFamily="34" charset="0"/>
                <a:ea typeface="+mn-ea"/>
                <a:cs typeface="+mn-cs"/>
              </a:rPr>
              <a:t>napr</a:t>
            </a:r>
            <a:r>
              <a:rPr lang="cs-CZ" sz="1200" kern="1200" dirty="0">
                <a:solidFill>
                  <a:schemeClr val="tx1"/>
                </a:solidFill>
                <a:effectLst/>
                <a:latin typeface="Arial" panose="020B0604020202020204" pitchFamily="34" charset="0"/>
                <a:ea typeface="+mn-ea"/>
                <a:cs typeface="+mn-cs"/>
              </a:rPr>
              <a:t> </a:t>
            </a:r>
            <a:r>
              <a:rPr lang="cs-CZ" sz="1200" kern="1200" dirty="0" err="1">
                <a:solidFill>
                  <a:schemeClr val="tx1"/>
                </a:solidFill>
                <a:effectLst/>
                <a:latin typeface="Arial" panose="020B0604020202020204" pitchFamily="34" charset="0"/>
                <a:ea typeface="+mn-ea"/>
                <a:cs typeface="+mn-cs"/>
              </a:rPr>
              <a:t>uz</a:t>
            </a:r>
            <a:r>
              <a:rPr lang="cs-CZ" sz="1200" kern="1200" dirty="0">
                <a:solidFill>
                  <a:schemeClr val="tx1"/>
                </a:solidFill>
                <a:effectLst/>
                <a:latin typeface="Arial" panose="020B0604020202020204" pitchFamily="34" charset="0"/>
                <a:ea typeface="+mn-ea"/>
                <a:cs typeface="+mn-cs"/>
              </a:rPr>
              <a:t> na německých </a:t>
            </a:r>
            <a:r>
              <a:rPr lang="cs-CZ" sz="1200" kern="1200" dirty="0" err="1">
                <a:solidFill>
                  <a:schemeClr val="tx1"/>
                </a:solidFill>
                <a:effectLst/>
                <a:latin typeface="Arial" panose="020B0604020202020204" pitchFamily="34" charset="0"/>
                <a:ea typeface="+mn-ea"/>
                <a:cs typeface="+mn-cs"/>
              </a:rPr>
              <a:t>hranicich</a:t>
            </a:r>
            <a:r>
              <a:rPr lang="cs-CZ" sz="1200" kern="1200" dirty="0">
                <a:solidFill>
                  <a:schemeClr val="tx1"/>
                </a:solidFill>
                <a:effectLst/>
                <a:latin typeface="Arial" panose="020B0604020202020204" pitchFamily="34" charset="0"/>
                <a:ea typeface="+mn-ea"/>
                <a:cs typeface="+mn-cs"/>
              </a:rPr>
              <a:t> do </a:t>
            </a:r>
            <a:r>
              <a:rPr lang="cs-CZ" sz="1200" kern="1200" dirty="0" err="1">
                <a:solidFill>
                  <a:schemeClr val="tx1"/>
                </a:solidFill>
                <a:effectLst/>
                <a:latin typeface="Arial" panose="020B0604020202020204" pitchFamily="34" charset="0"/>
                <a:ea typeface="+mn-ea"/>
                <a:cs typeface="+mn-cs"/>
              </a:rPr>
              <a:t>chvile</a:t>
            </a:r>
            <a:r>
              <a:rPr lang="cs-CZ" sz="1200" kern="1200" dirty="0">
                <a:solidFill>
                  <a:schemeClr val="tx1"/>
                </a:solidFill>
                <a:effectLst/>
                <a:latin typeface="Arial" panose="020B0604020202020204" pitchFamily="34" charset="0"/>
                <a:ea typeface="+mn-ea"/>
                <a:cs typeface="+mn-cs"/>
              </a:rPr>
              <a:t> </a:t>
            </a:r>
            <a:r>
              <a:rPr lang="cs-CZ" sz="1200" kern="1200" dirty="0" err="1">
                <a:solidFill>
                  <a:schemeClr val="tx1"/>
                </a:solidFill>
                <a:effectLst/>
                <a:latin typeface="Arial" panose="020B0604020202020204" pitchFamily="34" charset="0"/>
                <a:ea typeface="+mn-ea"/>
                <a:cs typeface="+mn-cs"/>
              </a:rPr>
              <a:t>nez</a:t>
            </a:r>
            <a:r>
              <a:rPr lang="cs-CZ" sz="1200" kern="1200" dirty="0">
                <a:solidFill>
                  <a:schemeClr val="tx1"/>
                </a:solidFill>
                <a:effectLst/>
                <a:latin typeface="Arial" panose="020B0604020202020204" pitchFamily="34" charset="0"/>
                <a:ea typeface="+mn-ea"/>
                <a:cs typeface="+mn-cs"/>
              </a:rPr>
              <a:t> se </a:t>
            </a:r>
            <a:r>
              <a:rPr lang="cs-CZ" sz="1200" kern="1200" dirty="0" err="1">
                <a:solidFill>
                  <a:schemeClr val="tx1"/>
                </a:solidFill>
                <a:effectLst/>
                <a:latin typeface="Arial" panose="020B0604020202020204" pitchFamily="34" charset="0"/>
                <a:ea typeface="+mn-ea"/>
                <a:cs typeface="+mn-cs"/>
              </a:rPr>
              <a:t>vyda</a:t>
            </a:r>
            <a:r>
              <a:rPr lang="cs-CZ" sz="1200" kern="1200" dirty="0">
                <a:solidFill>
                  <a:schemeClr val="tx1"/>
                </a:solidFill>
                <a:effectLst/>
                <a:latin typeface="Arial" panose="020B0604020202020204" pitchFamily="34" charset="0"/>
                <a:ea typeface="+mn-ea"/>
                <a:cs typeface="+mn-cs"/>
              </a:rPr>
              <a:t> licence).</a:t>
            </a:r>
          </a:p>
          <a:p>
            <a:endParaRPr lang="cs-CZ" sz="1200" kern="1200" dirty="0">
              <a:solidFill>
                <a:schemeClr val="tx1"/>
              </a:solidFill>
              <a:effectLst/>
              <a:latin typeface="Arial" panose="020B0604020202020204" pitchFamily="34" charset="0"/>
              <a:ea typeface="+mn-ea"/>
              <a:cs typeface="+mn-cs"/>
            </a:endParaRPr>
          </a:p>
          <a:p>
            <a:r>
              <a:rPr lang="cs-CZ" sz="1200" kern="1200" dirty="0">
                <a:solidFill>
                  <a:schemeClr val="tx1"/>
                </a:solidFill>
                <a:effectLst/>
                <a:latin typeface="Arial" panose="020B0604020202020204" pitchFamily="34" charset="0"/>
                <a:ea typeface="+mn-ea"/>
                <a:cs typeface="+mn-cs"/>
              </a:rPr>
              <a:t>Opatření </a:t>
            </a:r>
            <a:r>
              <a:rPr lang="cs-CZ" sz="1200" kern="1200" dirty="0" err="1">
                <a:solidFill>
                  <a:schemeClr val="tx1"/>
                </a:solidFill>
                <a:effectLst/>
                <a:latin typeface="Arial" panose="020B0604020202020204" pitchFamily="34" charset="0"/>
                <a:ea typeface="+mn-ea"/>
                <a:cs typeface="+mn-cs"/>
              </a:rPr>
              <a:t>catch</a:t>
            </a:r>
            <a:r>
              <a:rPr lang="cs-CZ" sz="1200" kern="1200" dirty="0">
                <a:solidFill>
                  <a:schemeClr val="tx1"/>
                </a:solidFill>
                <a:effectLst/>
                <a:latin typeface="Arial" panose="020B0604020202020204" pitchFamily="34" charset="0"/>
                <a:ea typeface="+mn-ea"/>
                <a:cs typeface="+mn-cs"/>
              </a:rPr>
              <a:t>—</a:t>
            </a:r>
            <a:r>
              <a:rPr lang="cs-CZ" sz="1200" kern="1200" dirty="0" err="1">
                <a:solidFill>
                  <a:schemeClr val="tx1"/>
                </a:solidFill>
                <a:effectLst/>
                <a:latin typeface="Arial" panose="020B0604020202020204" pitchFamily="34" charset="0"/>
                <a:ea typeface="+mn-ea"/>
                <a:cs typeface="+mn-cs"/>
              </a:rPr>
              <a:t>all</a:t>
            </a:r>
            <a:r>
              <a:rPr lang="cs-CZ" sz="1200" kern="1200" dirty="0">
                <a:solidFill>
                  <a:schemeClr val="tx1"/>
                </a:solidFill>
                <a:effectLst/>
                <a:latin typeface="Arial" panose="020B0604020202020204" pitchFamily="34" charset="0"/>
                <a:ea typeface="+mn-ea"/>
                <a:cs typeface="+mn-cs"/>
              </a:rPr>
              <a:t> obvykle znamená, že společnosti nemohou volně vyvážet zboží, služby nebo technologie, pokud vyvážející společnost byla státním orgánem upozorněna nebo má sama důvodné podezření, že konečný uživatel usiluje o získání zbraní hromadného ničení nebo jejich konstrukčních prvků. Vývozce by si měl před každým vývozem ověřit nebezpečí nežádoucího reexportu, předání zboží jinému uživateli ap., a chránit se tak před případy, kdy bez jeho vědomí by dodávka skončila v rukách osoby podílející se na zbrojních programech.</a:t>
            </a:r>
          </a:p>
          <a:p>
            <a:r>
              <a:rPr lang="cs-CZ" sz="1200" kern="1200" dirty="0">
                <a:solidFill>
                  <a:schemeClr val="tx1"/>
                </a:solidFill>
                <a:effectLst/>
                <a:latin typeface="Arial" panose="020B0604020202020204" pitchFamily="34" charset="0"/>
                <a:ea typeface="+mn-ea"/>
                <a:cs typeface="+mn-cs"/>
              </a:rPr>
              <a:t>Podle současných zkušeností velké procento položek zboží a technologií nezbytných pro výrobu zbraní hromadného ničení anebo raketových systémů schopných tyto zbraně nést nefiguruje v mezinárodně dohodnutých seznamech kontrolovaného zboží. Tyto dodávky lze podchytit jen důsledným ověřováním konečného použití.</a:t>
            </a:r>
          </a:p>
        </p:txBody>
      </p:sp>
      <p:sp>
        <p:nvSpPr>
          <p:cNvPr id="4" name="Slide Number Placeholder 3"/>
          <p:cNvSpPr>
            <a:spLocks noGrp="1"/>
          </p:cNvSpPr>
          <p:nvPr>
            <p:ph type="sldNum" sz="quarter" idx="10"/>
          </p:nvPr>
        </p:nvSpPr>
        <p:spPr/>
        <p:txBody>
          <a:bodyPr/>
          <a:lstStyle/>
          <a:p>
            <a:fld id="{C0F4A2C8-6C88-4E71-83EE-698B9D4FE22F}" type="slidenum">
              <a:rPr lang="en-US" smtClean="0"/>
              <a:pPr/>
              <a:t>7</a:t>
            </a:fld>
            <a:endParaRPr lang="en-US" dirty="0"/>
          </a:p>
        </p:txBody>
      </p:sp>
    </p:spTree>
    <p:extLst>
      <p:ext uri="{BB962C8B-B14F-4D97-AF65-F5344CB8AC3E}">
        <p14:creationId xmlns:p14="http://schemas.microsoft.com/office/powerpoint/2010/main" val="1900314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cs-CZ" sz="1200" b="1" kern="1200" dirty="0">
                <a:solidFill>
                  <a:schemeClr val="tx1"/>
                </a:solidFill>
                <a:effectLst/>
                <a:latin typeface="Arial" panose="020B0604020202020204" pitchFamily="34" charset="0"/>
                <a:ea typeface="+mn-ea"/>
                <a:cs typeface="+mn-cs"/>
              </a:rPr>
              <a:t>Vývozem</a:t>
            </a:r>
            <a:r>
              <a:rPr lang="cs-CZ" sz="1200" kern="1200" dirty="0">
                <a:solidFill>
                  <a:schemeClr val="tx1"/>
                </a:solidFill>
                <a:effectLst/>
                <a:latin typeface="Arial" panose="020B0604020202020204" pitchFamily="34" charset="0"/>
                <a:ea typeface="+mn-ea"/>
                <a:cs typeface="+mn-cs"/>
              </a:rPr>
              <a:t> se rozumí dodávky kontrolovaného zboží do třetích zemí. </a:t>
            </a:r>
          </a:p>
          <a:p>
            <a:pPr marL="17145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Vývozem je i přenos elektronickými prostředky nebo telefonem do místa určení mimo EU softwarů nebo technologie uvedených v příloze 1 - o povolení je nutno požádat i v případě </a:t>
            </a:r>
            <a:r>
              <a:rPr lang="cs-CZ" sz="1200" b="1" kern="1200" dirty="0">
                <a:solidFill>
                  <a:schemeClr val="tx1"/>
                </a:solidFill>
                <a:effectLst/>
                <a:latin typeface="Arial" panose="020B0604020202020204" pitchFamily="34" charset="0"/>
                <a:ea typeface="+mn-ea"/>
                <a:cs typeface="+mn-cs"/>
              </a:rPr>
              <a:t>nehmotných přenosů.</a:t>
            </a:r>
            <a:endParaRPr lang="cs-CZ" sz="1200" kern="1200" dirty="0">
              <a:solidFill>
                <a:schemeClr val="tx1"/>
              </a:solidFill>
              <a:effectLst/>
              <a:latin typeface="Arial" panose="020B0604020202020204" pitchFamily="34" charset="0"/>
              <a:ea typeface="+mn-ea"/>
              <a:cs typeface="+mn-cs"/>
            </a:endParaRPr>
          </a:p>
          <a:p>
            <a:pPr marL="17145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Poskytování technické pomoci i tehdy, je—</a:t>
            </a:r>
            <a:r>
              <a:rPr lang="cs-CZ" sz="1200" kern="1200" dirty="0" err="1">
                <a:solidFill>
                  <a:schemeClr val="tx1"/>
                </a:solidFill>
                <a:effectLst/>
                <a:latin typeface="Arial" panose="020B0604020202020204" pitchFamily="34" charset="0"/>
                <a:ea typeface="+mn-ea"/>
                <a:cs typeface="+mn-cs"/>
              </a:rPr>
              <a:t>li</a:t>
            </a:r>
            <a:r>
              <a:rPr lang="cs-CZ" sz="1200" kern="1200" dirty="0">
                <a:solidFill>
                  <a:schemeClr val="tx1"/>
                </a:solidFill>
                <a:effectLst/>
                <a:latin typeface="Arial" panose="020B0604020202020204" pitchFamily="34" charset="0"/>
                <a:ea typeface="+mn-ea"/>
                <a:cs typeface="+mn-cs"/>
              </a:rPr>
              <a:t> spojena s pohybem osob přes hranice a zahrnuje i ústní formy – povolení. </a:t>
            </a:r>
          </a:p>
          <a:p>
            <a:endParaRPr lang="cs-CZ"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8</a:t>
            </a:fld>
            <a:endParaRPr lang="en-US" dirty="0"/>
          </a:p>
        </p:txBody>
      </p:sp>
    </p:spTree>
    <p:extLst>
      <p:ext uri="{BB962C8B-B14F-4D97-AF65-F5344CB8AC3E}">
        <p14:creationId xmlns:p14="http://schemas.microsoft.com/office/powerpoint/2010/main" val="269716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Model kontroly vývozu je v současnosti založen na spoluodpovědnosti státních orgánů a podnikatelské sféry. Vývozce je první, kdo vstupuje do kontaktu se zahraničním partnerem a má bezprostřední přístup ke všem informacím vztahujícím se k případu. Je na něm, aby informace o zboží, o zahraničním uživateli a zamýšleném použití zboží správně vyhodnotil. Státní orgány posuzují a vyjadřují se de facto až k předložené žádosti. </a:t>
            </a:r>
          </a:p>
          <a:p>
            <a:pPr marL="17145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Rozhodnutí o udělení či neudělení vývozního povolení především závisí na posouzení žádosti a v ní uvedených informací o konečném použití vyváženého kontrolovaného zboží. Vývozce proto dokládá svou žádost informacemi o konečném uživateli uvedeného v žádosti o vývozní povolení.</a:t>
            </a:r>
          </a:p>
          <a:p>
            <a:pPr marL="17145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K eliminaci rizika, že kontrolované zboží bude použito jinými subjekty, než kterým byl prodej nebo nájem na určitém místě a pro specifický účel určen (konečný uživatel), systém kontroly vývozu využívá ověřování dodávek.</a:t>
            </a:r>
          </a:p>
          <a:p>
            <a:pPr marL="17145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Odpovědný státní orgán může požadovat doklad o ověření dodávky úředně stvrzující přijetí kontrolovaného zboží v povolené zemi určení.</a:t>
            </a:r>
          </a:p>
          <a:p>
            <a:pPr marL="171450" indent="-171450">
              <a:buFont typeface="Arial" panose="020B0604020202020204" pitchFamily="34" charset="0"/>
              <a:buChar char="•"/>
            </a:pPr>
            <a:r>
              <a:rPr lang="cs-CZ" sz="1200" kern="1200" dirty="0">
                <a:solidFill>
                  <a:schemeClr val="tx1"/>
                </a:solidFill>
                <a:effectLst/>
                <a:latin typeface="Arial" panose="020B0604020202020204" pitchFamily="34" charset="0"/>
                <a:ea typeface="+mn-ea"/>
                <a:cs typeface="+mn-cs"/>
              </a:rPr>
              <a:t>Zásada "</a:t>
            </a:r>
            <a:r>
              <a:rPr lang="cs-CZ" sz="1200" b="1" kern="1200" dirty="0">
                <a:solidFill>
                  <a:schemeClr val="tx1"/>
                </a:solidFill>
                <a:effectLst/>
                <a:latin typeface="Arial" panose="020B0604020202020204" pitchFamily="34" charset="0"/>
                <a:ea typeface="+mn-ea"/>
                <a:cs typeface="+mn-cs"/>
              </a:rPr>
              <a:t>Poznej svého zákazníka</a:t>
            </a:r>
            <a:r>
              <a:rPr lang="cs-CZ" sz="1200" kern="1200" dirty="0">
                <a:solidFill>
                  <a:schemeClr val="tx1"/>
                </a:solidFill>
                <a:effectLst/>
                <a:latin typeface="Arial" panose="020B0604020202020204" pitchFamily="34" charset="0"/>
                <a:ea typeface="+mn-ea"/>
                <a:cs typeface="+mn-cs"/>
              </a:rPr>
              <a:t>„</a:t>
            </a:r>
            <a:r>
              <a:rPr lang="cs-CZ" sz="1200" kern="1200" baseline="0" dirty="0">
                <a:solidFill>
                  <a:schemeClr val="tx1"/>
                </a:solidFill>
                <a:effectLst/>
                <a:latin typeface="Arial" panose="020B0604020202020204" pitchFamily="34" charset="0"/>
                <a:ea typeface="+mn-ea"/>
                <a:cs typeface="+mn-cs"/>
              </a:rPr>
              <a:t> - </a:t>
            </a:r>
            <a:r>
              <a:rPr lang="cs-CZ" sz="1200" kern="1200" dirty="0">
                <a:solidFill>
                  <a:schemeClr val="tx1"/>
                </a:solidFill>
                <a:effectLst/>
                <a:latin typeface="Arial" panose="020B0604020202020204" pitchFamily="34" charset="0"/>
                <a:ea typeface="+mn-ea"/>
                <a:cs typeface="+mn-cs"/>
              </a:rPr>
              <a:t>I když pro vývozce je na prvním místě obchodní stránka případu a výhodnost nabízeného kontraktu, měl by ve vlastním zájmu předcházet případnému, byť i nechtěnému napomáhání zneužití svého zboží pro nežádoucí účely. Proto by měl znát svého zákazníka, získat co nejvíce informací o jeho podnikání a solidnosti konkrétních případů, porovnávat a vyhodnocovat tyto informace. Každý pracovník firmy by měl být schopen upozornit na skutečnosti, které se vymykají běžným obchodním standardům nebo jsou jakýmkoliv způsobem pochybné. Podcenění těchto činností může vést nejen k ztrátě dobrého jména, ale i k administrativním a trestním sankcím.</a:t>
            </a:r>
          </a:p>
          <a:p>
            <a:endParaRPr lang="cs-CZ"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9</a:t>
            </a:fld>
            <a:endParaRPr lang="en-US" dirty="0"/>
          </a:p>
        </p:txBody>
      </p:sp>
    </p:spTree>
    <p:extLst>
      <p:ext uri="{BB962C8B-B14F-4D97-AF65-F5344CB8AC3E}">
        <p14:creationId xmlns:p14="http://schemas.microsoft.com/office/powerpoint/2010/main" val="3883171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cs-CZ" sz="1200" b="0" i="0" u="none" strike="noStrike" kern="1200" baseline="0" dirty="0">
                <a:solidFill>
                  <a:schemeClr val="tx1"/>
                </a:solidFill>
                <a:latin typeface="Arial" panose="020B0604020202020204" pitchFamily="34" charset="0"/>
                <a:ea typeface="+mn-ea"/>
                <a:cs typeface="+mn-cs"/>
              </a:rPr>
              <a:t>ICP – „</a:t>
            </a:r>
            <a:r>
              <a:rPr lang="cs-CZ" sz="1200" b="1" i="0" u="none" strike="noStrike" kern="1200" baseline="0" dirty="0">
                <a:solidFill>
                  <a:schemeClr val="tx1"/>
                </a:solidFill>
                <a:latin typeface="Arial" panose="020B0604020202020204" pitchFamily="34" charset="0"/>
                <a:ea typeface="+mn-ea"/>
                <a:cs typeface="+mn-cs"/>
              </a:rPr>
              <a:t>vnitřní program kontroly</a:t>
            </a:r>
            <a:r>
              <a:rPr lang="cs-CZ" sz="1200" b="0" i="0" u="none" strike="noStrike" kern="1200" baseline="0" dirty="0">
                <a:solidFill>
                  <a:schemeClr val="tx1"/>
                </a:solidFill>
                <a:latin typeface="Arial" panose="020B0604020202020204" pitchFamily="34" charset="0"/>
                <a:ea typeface="+mn-ea"/>
                <a:cs typeface="+mn-cs"/>
              </a:rPr>
              <a:t>“:</a:t>
            </a:r>
          </a:p>
          <a:p>
            <a:r>
              <a:rPr lang="cs-CZ" sz="1200" b="0" i="0" u="none" strike="noStrike" kern="1200" baseline="0" dirty="0">
                <a:solidFill>
                  <a:schemeClr val="tx1"/>
                </a:solidFill>
                <a:latin typeface="Arial" panose="020B0604020202020204" pitchFamily="34" charset="0"/>
                <a:ea typeface="+mn-ea"/>
                <a:cs typeface="+mn-cs"/>
              </a:rPr>
              <a:t>Kontrola exportu - nástroj k předcházení šíření zbraní hromadného ničení a jejich nosičů a zabránění mezinárodního terorismu, je důležitou součástí národní bezpečnosti, zahraniční politiky a ekonomických zájmů státu. </a:t>
            </a:r>
          </a:p>
          <a:p>
            <a:endParaRPr lang="cs-CZ" sz="1200" b="0" i="0" u="none" strike="noStrike" kern="1200" baseline="0" dirty="0">
              <a:solidFill>
                <a:schemeClr val="tx1"/>
              </a:solidFill>
              <a:latin typeface="Arial" panose="020B0604020202020204" pitchFamily="34" charset="0"/>
              <a:ea typeface="+mn-ea"/>
              <a:cs typeface="+mn-cs"/>
            </a:endParaRPr>
          </a:p>
          <a:p>
            <a:pPr marL="171450" indent="-171450">
              <a:buFont typeface="Arial" panose="020B0604020202020204" pitchFamily="34" charset="0"/>
              <a:buChar char="•"/>
            </a:pPr>
            <a:r>
              <a:rPr lang="cs-CZ" sz="1200" b="0" i="0" u="none" strike="noStrike" kern="1200" baseline="0" dirty="0">
                <a:solidFill>
                  <a:schemeClr val="tx1"/>
                </a:solidFill>
                <a:latin typeface="Arial" panose="020B0604020202020204" pitchFamily="34" charset="0"/>
                <a:ea typeface="+mn-ea"/>
                <a:cs typeface="+mn-cs"/>
              </a:rPr>
              <a:t>Každá společnost, která exportuje zboží a služby, by měla mít zaveden svůj program ICP, aby maximálně vyloučila riziko porušení právních předpisů v oblasti vývozních kontrol.</a:t>
            </a:r>
          </a:p>
          <a:p>
            <a:endParaRPr lang="cs-CZ" sz="1200" b="0" i="0" u="none" strike="noStrike" kern="1200" baseline="0" dirty="0">
              <a:solidFill>
                <a:schemeClr val="tx1"/>
              </a:solidFill>
              <a:latin typeface="Arial" panose="020B0604020202020204" pitchFamily="34" charset="0"/>
              <a:ea typeface="+mn-ea"/>
              <a:cs typeface="+mn-cs"/>
            </a:endParaRPr>
          </a:p>
          <a:p>
            <a:pPr marL="171450" indent="-171450">
              <a:buFont typeface="Arial" panose="020B0604020202020204" pitchFamily="34" charset="0"/>
              <a:buChar char="•"/>
            </a:pPr>
            <a:r>
              <a:rPr lang="cs-CZ" sz="1200" b="0" i="0" u="none" strike="noStrike" kern="1200" baseline="0" dirty="0">
                <a:solidFill>
                  <a:schemeClr val="tx1"/>
                </a:solidFill>
                <a:latin typeface="Arial" panose="020B0604020202020204" pitchFamily="34" charset="0"/>
                <a:ea typeface="+mn-ea"/>
                <a:cs typeface="+mn-cs"/>
              </a:rPr>
              <a:t>Při souborné vývozní licenci se vyžaduje, aby vývozce měl program vnitřní kontroly, který je autorizován MPO. Jde v podstatě o to, ze vývozce přebírá ověřovací/kontrolní činnost na svá bedra a už to nemusí dělat MPO.</a:t>
            </a:r>
          </a:p>
          <a:p>
            <a:endParaRPr lang="cs-CZ" sz="1200" b="0" i="0" u="none" strike="noStrike" kern="1200" baseline="0" dirty="0">
              <a:solidFill>
                <a:schemeClr val="tx1"/>
              </a:solidFill>
              <a:latin typeface="Arial" panose="020B0604020202020204" pitchFamily="34" charset="0"/>
              <a:ea typeface="+mn-ea"/>
              <a:cs typeface="+mn-cs"/>
            </a:endParaRPr>
          </a:p>
          <a:p>
            <a:pPr marL="171450" indent="-171450">
              <a:buFont typeface="Arial" panose="020B0604020202020204" pitchFamily="34" charset="0"/>
              <a:buChar char="•"/>
            </a:pPr>
            <a:r>
              <a:rPr lang="cs-CZ" sz="1200" b="0" i="0" u="none" strike="noStrike" kern="1200" baseline="0" dirty="0">
                <a:solidFill>
                  <a:schemeClr val="tx1"/>
                </a:solidFill>
                <a:latin typeface="Arial" panose="020B0604020202020204" pitchFamily="34" charset="0"/>
                <a:ea typeface="+mn-ea"/>
                <a:cs typeface="+mn-cs"/>
              </a:rPr>
              <a:t>Povolení je vydáno do 30 dnů, pokud je podaná správně vyplněná žádost, může být prodlouženo na 60 dnů popř. může být řízení přerušeno.</a:t>
            </a:r>
          </a:p>
          <a:p>
            <a:endParaRPr lang="cs-CZ"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C0F4A2C8-6C88-4E71-83EE-698B9D4FE22F}" type="slidenum">
              <a:rPr lang="en-US" smtClean="0"/>
              <a:pPr/>
              <a:t>10</a:t>
            </a:fld>
            <a:endParaRPr lang="en-US" dirty="0"/>
          </a:p>
        </p:txBody>
      </p:sp>
    </p:spTree>
    <p:extLst>
      <p:ext uri="{BB962C8B-B14F-4D97-AF65-F5344CB8AC3E}">
        <p14:creationId xmlns:p14="http://schemas.microsoft.com/office/powerpoint/2010/main" val="2286597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solidFill>
          <a:schemeClr val="tx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6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52" name="Group 51">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53"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4"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5"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6"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7"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8"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9"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0"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1"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2"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506797474"/>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1">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0215"/>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469900" y="3423545"/>
            <a:ext cx="10418235"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
        <p:nvSpPr>
          <p:cNvPr id="10" name="Copyright">
            <a:extLst>
              <a:ext uri="{FF2B5EF4-FFF2-40B4-BE49-F238E27FC236}">
                <a16:creationId xmlns:a16="http://schemas.microsoft.com/office/drawing/2014/main" id="{2AD12011-8F73-49BB-8C12-BDC820477529}"/>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11"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7" name="Rectangle 6">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48819308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2">
    <p:bg bwMode="gray">
      <p:bgPr>
        <a:solidFill>
          <a:schemeClr val="accent2"/>
        </a:solidFill>
        <a:effectLst/>
      </p:bgPr>
    </p:bg>
    <p:spTree>
      <p:nvGrpSpPr>
        <p:cNvPr id="1" name=""/>
        <p:cNvGrpSpPr/>
        <p:nvPr/>
      </p:nvGrpSpPr>
      <p:grpSpPr>
        <a:xfrm>
          <a:off x="0" y="0"/>
          <a:ext cx="0" cy="0"/>
          <a:chOff x="0" y="0"/>
          <a:chExt cx="0" cy="0"/>
        </a:xfrm>
      </p:grpSpPr>
      <p:sp>
        <p:nvSpPr>
          <p:cNvPr id="19" name="Text Placeholder 2"/>
          <p:cNvSpPr>
            <a:spLocks noGrp="1"/>
          </p:cNvSpPr>
          <p:nvPr>
            <p:ph type="body" idx="1"/>
          </p:nvPr>
        </p:nvSpPr>
        <p:spPr bwMode="gray">
          <a:xfrm>
            <a:off x="469901"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
        <p:nvSpPr>
          <p:cNvPr id="10" name="Copyright">
            <a:extLst>
              <a:ext uri="{FF2B5EF4-FFF2-40B4-BE49-F238E27FC236}">
                <a16:creationId xmlns:a16="http://schemas.microsoft.com/office/drawing/2014/main" id="{2AD12011-8F73-49BB-8C12-BDC820477529}"/>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11"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3" name="Title 1"/>
          <p:cNvSpPr>
            <a:spLocks noGrp="1"/>
          </p:cNvSpPr>
          <p:nvPr>
            <p:ph type="title"/>
          </p:nvPr>
        </p:nvSpPr>
        <p:spPr bwMode="gray">
          <a:xfrm>
            <a:off x="469901" y="1700215"/>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128160202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3">
    <p:bg bwMode="gray">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469901"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
        <p:nvSpPr>
          <p:cNvPr id="7" name="Copyright">
            <a:extLst>
              <a:ext uri="{FF2B5EF4-FFF2-40B4-BE49-F238E27FC236}">
                <a16:creationId xmlns:a16="http://schemas.microsoft.com/office/drawing/2014/main" id="{2AD12011-8F73-49BB-8C12-BDC820477529}"/>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8"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3" name="Title 1"/>
          <p:cNvSpPr>
            <a:spLocks noGrp="1"/>
          </p:cNvSpPr>
          <p:nvPr>
            <p:ph type="title"/>
          </p:nvPr>
        </p:nvSpPr>
        <p:spPr bwMode="gray">
          <a:xfrm>
            <a:off x="469901" y="1700215"/>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0" name="Rectangle 9">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164150788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Key statement green accent 2">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9" name="Copyright">
            <a:extLst>
              <a:ext uri="{FF2B5EF4-FFF2-40B4-BE49-F238E27FC236}">
                <a16:creationId xmlns:a16="http://schemas.microsoft.com/office/drawing/2014/main" id="{2AD12011-8F73-49BB-8C12-BDC820477529}"/>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Rectangle 5">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129323040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Green Accent 4">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9" name="Copyright">
            <a:extLst>
              <a:ext uri="{FF2B5EF4-FFF2-40B4-BE49-F238E27FC236}">
                <a16:creationId xmlns:a16="http://schemas.microsoft.com/office/drawing/2014/main" id="{2AD12011-8F73-49BB-8C12-BDC820477529}"/>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Rectangle 5">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352048287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9" name="Copyright">
            <a:extLst>
              <a:ext uri="{FF2B5EF4-FFF2-40B4-BE49-F238E27FC236}">
                <a16:creationId xmlns:a16="http://schemas.microsoft.com/office/drawing/2014/main" id="{2AD12011-8F73-49BB-8C12-BDC820477529}"/>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Rectangle 5">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40826438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9" name="Copyright">
            <a:extLst>
              <a:ext uri="{FF2B5EF4-FFF2-40B4-BE49-F238E27FC236}">
                <a16:creationId xmlns:a16="http://schemas.microsoft.com/office/drawing/2014/main" id="{2AD12011-8F73-49BB-8C12-BDC820477529}"/>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Rectangle 5">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363595744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65288"/>
            <a:ext cx="9277349" cy="4716462"/>
          </a:xfrm>
          <a:prstGeom prst="rect">
            <a:avLst/>
          </a:prstGeom>
        </p:spPr>
        <p:txBody>
          <a:bodyPr>
            <a:noAutofit/>
          </a:bodyPr>
          <a:lstStyle>
            <a:lvl1pPr marL="0" indent="0" algn="l">
              <a:spcBef>
                <a:spcPts val="3600"/>
              </a:spcBef>
              <a:buFontTx/>
              <a:buNone/>
              <a:defRPr sz="36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40036703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noAutofit/>
          </a:bodyPr>
          <a:lstStyle/>
          <a:p>
            <a:r>
              <a:rPr lang="en-US"/>
              <a:t>Click icon to add chart</a:t>
            </a:r>
            <a:endParaRPr lang="en-GB" dirty="0"/>
          </a:p>
        </p:txBody>
      </p:sp>
      <p:sp>
        <p:nvSpPr>
          <p:cNvPr id="18" name="Text Placeholder 8"/>
          <p:cNvSpPr>
            <a:spLocks noGrp="1"/>
          </p:cNvSpPr>
          <p:nvPr>
            <p:ph type="body" sz="quarter" idx="18"/>
          </p:nvPr>
        </p:nvSpPr>
        <p:spPr>
          <a:xfrm>
            <a:off x="501652" y="1674087"/>
            <a:ext cx="11188699" cy="357187"/>
          </a:xfrm>
        </p:spPr>
        <p:txBody>
          <a:bodyPr>
            <a:noAutofit/>
          </a:bodyPr>
          <a:lstStyle/>
          <a:p>
            <a:pPr lvl="0"/>
            <a:r>
              <a:rPr lang="en-US" noProof="0"/>
              <a:t>Edit Master text styles</a:t>
            </a:r>
          </a:p>
        </p:txBody>
      </p:sp>
      <p:sp>
        <p:nvSpPr>
          <p:cNvPr id="19" name="Text Placeholder 7"/>
          <p:cNvSpPr>
            <a:spLocks noGrp="1"/>
          </p:cNvSpPr>
          <p:nvPr>
            <p:ph type="body" sz="quarter" idx="23"/>
          </p:nvPr>
        </p:nvSpPr>
        <p:spPr>
          <a:xfrm>
            <a:off x="501651" y="6121014"/>
            <a:ext cx="11188700" cy="260737"/>
          </a:xfrm>
        </p:spPr>
        <p:txBody>
          <a:bodyPr>
            <a:noAutofit/>
          </a:bodyPr>
          <a:lstStyle>
            <a:lvl1pPr>
              <a:spcAft>
                <a:spcPts val="0"/>
              </a:spcAft>
              <a:defRPr sz="900"/>
            </a:lvl1pPr>
          </a:lstStyle>
          <a:p>
            <a:pPr lvl="0"/>
            <a:r>
              <a:rPr lang="en-US"/>
              <a:t>Edit Master text styles</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5031000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8"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lvl1pPr marL="0" indent="0" algn="l">
              <a:buFontTx/>
              <a:buNone/>
              <a:defRPr>
                <a:latin typeface="+mn-lt"/>
              </a:defRPr>
            </a:lvl1pPr>
            <a:lvl2pPr marL="139700" indent="-139700" algn="l">
              <a:buClr>
                <a:schemeClr val="tx1"/>
              </a:buClr>
              <a:buSzPct val="100000"/>
              <a:buFont typeface="Arial" panose="020B0604020202020204" pitchFamily="34" charset="0"/>
              <a:buChar char="•"/>
              <a:defRPr>
                <a:latin typeface="+mj-lt"/>
              </a:defRPr>
            </a:lvl2pPr>
            <a:lvl3pPr marL="304800" indent="-139700" algn="l">
              <a:buClr>
                <a:schemeClr val="tx1"/>
              </a:buClr>
              <a:buSzPct val="100000"/>
              <a:buFont typeface="Arial" panose="020B0604020202020204" pitchFamily="34" charset="0"/>
              <a:buChar char="−"/>
              <a:defRPr>
                <a:latin typeface="+mn-lt"/>
              </a:defRPr>
            </a:lvl3pPr>
            <a:lvl4pPr marL="469900" indent="-139700" algn="l">
              <a:buClr>
                <a:schemeClr val="tx1"/>
              </a:buClr>
              <a:buSzPct val="100000"/>
              <a:buFont typeface="Arial" panose="020B0604020202020204" pitchFamily="34" charset="0"/>
              <a:buChar char="◦"/>
              <a:defRPr>
                <a:latin typeface="+mn-lt"/>
              </a:defRPr>
            </a:lvl4pPr>
            <a:lvl5pPr marL="635000" indent="-139700" algn="l">
              <a:buClr>
                <a:schemeClr val="tx1"/>
              </a:buClr>
              <a:buSzPct val="1000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Tree>
    <p:extLst>
      <p:ext uri="{BB962C8B-B14F-4D97-AF65-F5344CB8AC3E}">
        <p14:creationId xmlns:p14="http://schemas.microsoft.com/office/powerpoint/2010/main" val="24657498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Black Page Image">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endParaRPr lang="en-US" noProof="0" dirty="0"/>
          </a:p>
        </p:txBody>
      </p:sp>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6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5" name="Title 1">
            <a:extLst>
              <a:ext uri="{FF2B5EF4-FFF2-40B4-BE49-F238E27FC236}">
                <a16:creationId xmlns:a16="http://schemas.microsoft.com/office/drawing/2014/main" id="{37C1D43B-9933-4650-9DD5-73494BECAE5A}"/>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grpSp>
        <p:nvGrpSpPr>
          <p:cNvPr id="6" name="Group 5">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7"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8"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9"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0"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1"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2"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3"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4"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5"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6"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1907286711"/>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lvl1pPr marL="0" indent="0" algn="l">
              <a:buFontTx/>
              <a:buNone/>
              <a:defRPr>
                <a:latin typeface="+mn-lt"/>
              </a:defRPr>
            </a:lvl1pPr>
            <a:lvl2pPr marL="139700" indent="-139700" algn="l">
              <a:buClr>
                <a:schemeClr val="tx1"/>
              </a:buClr>
              <a:buSzPct val="100000"/>
              <a:buFont typeface="Arial" panose="020B0604020202020204" pitchFamily="34" charset="0"/>
              <a:buChar char="•"/>
              <a:defRPr>
                <a:latin typeface="+mj-lt"/>
              </a:defRPr>
            </a:lvl2pPr>
            <a:lvl3pPr marL="304800" indent="-139700" algn="l">
              <a:buClr>
                <a:schemeClr val="tx1"/>
              </a:buClr>
              <a:buSzPct val="100000"/>
              <a:buFont typeface="Arial" panose="020B0604020202020204" pitchFamily="34" charset="0"/>
              <a:buChar char="−"/>
              <a:defRPr>
                <a:latin typeface="+mn-lt"/>
              </a:defRPr>
            </a:lvl3pPr>
            <a:lvl4pPr marL="469900" indent="-139700" algn="l">
              <a:buClr>
                <a:schemeClr val="tx1"/>
              </a:buClr>
              <a:buSzPct val="100000"/>
              <a:buFont typeface="Arial" panose="020B0604020202020204" pitchFamily="34" charset="0"/>
              <a:buChar char="◦"/>
              <a:defRPr>
                <a:latin typeface="+mn-lt"/>
              </a:defRPr>
            </a:lvl4pPr>
            <a:lvl5pPr marL="635000" indent="-139700" algn="l">
              <a:buClr>
                <a:schemeClr val="tx1"/>
              </a:buClr>
              <a:buSzPct val="100000"/>
              <a:buFont typeface="Arial" panose="020B0604020202020204" pitchFamily="34" charset="0"/>
              <a:buChar cha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
        <p:nvSpPr>
          <p:cNvPr id="4" name="Title Placeholder 1">
            <a:extLst>
              <a:ext uri="{FF2B5EF4-FFF2-40B4-BE49-F238E27FC236}">
                <a16:creationId xmlns:a16="http://schemas.microsoft.com/office/drawing/2014/main" id="{A1AF4B88-9BDB-4994-AE11-3A74CC55FE51}"/>
              </a:ext>
            </a:extLst>
          </p:cNvPr>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1377189292"/>
      </p:ext>
    </p:extLst>
  </p:cSld>
  <p:clrMapOvr>
    <a:masterClrMapping/>
  </p:clrMapOvr>
  <p:transition>
    <p:fade/>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noAutofit/>
          </a:bodyPr>
          <a:lstStyle>
            <a:lvl1pPr marL="0" indent="0" algn="l">
              <a:buFontTx/>
              <a:buNone/>
              <a:tabLst>
                <a:tab pos="6729413" algn="r"/>
              </a:tabLst>
              <a:defRPr>
                <a:latin typeface="+mn-lt"/>
              </a:defRPr>
            </a:lvl1pPr>
            <a:lvl2pPr marL="139700" indent="-139700" algn="l">
              <a:buClr>
                <a:schemeClr val="tx1"/>
              </a:buClr>
              <a:buSzPct val="100000"/>
              <a:buFont typeface="Arial" panose="020B0604020202020204" pitchFamily="34" charset="0"/>
              <a:buChar char="•"/>
              <a:tabLst>
                <a:tab pos="6729413" algn="r"/>
              </a:tabLst>
              <a:defRPr>
                <a:latin typeface="+mj-lt"/>
              </a:defRPr>
            </a:lvl2pPr>
            <a:lvl3pPr marL="304800" indent="-139700" algn="l">
              <a:buClr>
                <a:schemeClr val="tx1"/>
              </a:buClr>
              <a:buSzPct val="100000"/>
              <a:buFont typeface="Arial" panose="020B0604020202020204" pitchFamily="34" charset="0"/>
              <a:buChar char="−"/>
              <a:tabLst>
                <a:tab pos="6729413" algn="r"/>
              </a:tabLst>
              <a:defRPr>
                <a:latin typeface="+mn-lt"/>
              </a:defRPr>
            </a:lvl3pPr>
            <a:lvl4pPr marL="469900" indent="-139700" algn="l">
              <a:buClr>
                <a:schemeClr val="tx1"/>
              </a:buClr>
              <a:buSzPct val="100000"/>
              <a:buFont typeface="Arial" panose="020B0604020202020204" pitchFamily="34" charset="0"/>
              <a:buChar char="◦"/>
              <a:tabLst>
                <a:tab pos="6729413" algn="r"/>
              </a:tabLst>
              <a:defRPr>
                <a:latin typeface="+mn-lt"/>
              </a:defRPr>
            </a:lvl4pPr>
            <a:lvl5pPr marL="635000" indent="-139700" algn="l">
              <a:buClr>
                <a:schemeClr val="tx1"/>
              </a:buClr>
              <a:buSzPct val="100000"/>
              <a:buFont typeface="Arial" panose="020B0604020202020204" pitchFamily="34" charset="0"/>
              <a:buChar cha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3478347032"/>
      </p:ext>
    </p:extLst>
  </p:cSld>
  <p:clrMapOvr>
    <a:masterClrMapping/>
  </p:clrMapOvr>
  <p:transition>
    <p:fade/>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noAutofit/>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a:t>Edit Master text styles</a:t>
            </a:r>
          </a:p>
        </p:txBody>
      </p:sp>
      <p:sp>
        <p:nvSpPr>
          <p:cNvPr id="7" name="Text Placeholder 6"/>
          <p:cNvSpPr>
            <a:spLocks noGrp="1"/>
          </p:cNvSpPr>
          <p:nvPr>
            <p:ph type="body" sz="quarter" idx="11"/>
          </p:nvPr>
        </p:nvSpPr>
        <p:spPr>
          <a:xfrm>
            <a:off x="495300" y="1665288"/>
            <a:ext cx="2796541" cy="4716462"/>
          </a:xfrm>
        </p:spPr>
        <p:txBody>
          <a:bodyPr>
            <a:noAutofit/>
          </a:bodyPr>
          <a:lstStyle>
            <a:lvl1pPr>
              <a:spcBef>
                <a:spcPts val="0"/>
              </a:spcBef>
              <a:spcAft>
                <a:spcPts val="554"/>
              </a:spcAft>
              <a:defRPr sz="969"/>
            </a:lvl1pPr>
            <a:lvl2pPr>
              <a:spcBef>
                <a:spcPts val="277"/>
              </a:spcBef>
              <a:defRPr/>
            </a:lvl2pPr>
            <a:lvl3pPr>
              <a:spcBef>
                <a:spcPts val="277"/>
              </a:spcBef>
              <a:defRPr/>
            </a:lvl3pPr>
            <a:lvl4pPr>
              <a:spcBef>
                <a:spcPts val="277"/>
              </a:spcBef>
              <a:defRPr/>
            </a:lvl4pPr>
            <a:lvl5pPr>
              <a:spcBef>
                <a:spcPts val="277"/>
              </a:spcBef>
              <a:defRPr/>
            </a:lvl5pPr>
          </a:lstStyle>
          <a:p>
            <a:pPr lvl="0"/>
            <a:r>
              <a:rPr lang="en-US"/>
              <a:t>Edit Master text styles</a:t>
            </a:r>
          </a:p>
        </p:txBody>
      </p:sp>
      <p:sp>
        <p:nvSpPr>
          <p:cNvPr id="9" name="Text Placeholder 8"/>
          <p:cNvSpPr>
            <a:spLocks noGrp="1"/>
          </p:cNvSpPr>
          <p:nvPr>
            <p:ph type="body" sz="quarter" idx="12"/>
          </p:nvPr>
        </p:nvSpPr>
        <p:spPr>
          <a:xfrm>
            <a:off x="3780369" y="1665287"/>
            <a:ext cx="7916331" cy="4716461"/>
          </a:xfrm>
        </p:spPr>
        <p:txBody>
          <a:bodyPr>
            <a:noAutofit/>
          </a:bodyPr>
          <a:lstStyle>
            <a:lvl1pPr marL="0" indent="0" algn="l">
              <a:spcBef>
                <a:spcPts val="1662"/>
              </a:spcBef>
              <a:buFontTx/>
              <a:buNone/>
              <a:defRPr/>
            </a:lvl1pPr>
            <a:lvl2pPr marL="139700" indent="-139700" algn="l">
              <a:buClr>
                <a:schemeClr val="tx1"/>
              </a:buClr>
              <a:buSzPct val="100000"/>
              <a:buFont typeface="Arial" panose="020B0604020202020204" pitchFamily="34" charset="0"/>
              <a:buChar char="•"/>
              <a:defRPr/>
            </a:lvl2pPr>
            <a:lvl3pPr marL="304800" indent="-139700" algn="l">
              <a:buClr>
                <a:schemeClr val="tx1"/>
              </a:buClr>
              <a:buSzPct val="100000"/>
              <a:buFont typeface="Arial" panose="020B0604020202020204" pitchFamily="34" charset="0"/>
              <a:buChar char="−"/>
              <a:defRPr/>
            </a:lvl3pPr>
            <a:lvl4pPr marL="469900" indent="-139700" algn="l">
              <a:buClr>
                <a:schemeClr val="tx1"/>
              </a:buClr>
              <a:buSzPct val="100000"/>
              <a:buFont typeface="Arial" panose="020B0604020202020204" pitchFamily="34" charset="0"/>
              <a:buChar char="◦"/>
              <a:defRPr/>
            </a:lvl4pPr>
            <a:lvl5pPr marL="635000" indent="-139700" algn="l">
              <a:buClr>
                <a:schemeClr val="tx1"/>
              </a:buClr>
              <a:buSzPct val="1000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grpSp>
        <p:nvGrpSpPr>
          <p:cNvPr id="38" name="Group 37">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39"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0"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1"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2"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3"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4"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5"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6"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7"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8"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3862722149"/>
      </p:ext>
    </p:extLst>
  </p:cSld>
  <p:clrMapOvr>
    <a:masterClrMapping/>
  </p:clrMapOvr>
  <p:transition>
    <p:fade/>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5450351" y="1665288"/>
            <a:ext cx="6240000" cy="4716463"/>
          </a:xfrm>
        </p:spPr>
        <p:txBody>
          <a:bodyPr>
            <a:noAutofit/>
          </a:bodyPr>
          <a:lstStyle/>
          <a:p>
            <a:r>
              <a:rPr lang="en-US" noProof="0"/>
              <a:t>Click icon to add picture</a:t>
            </a:r>
            <a:endParaRPr lang="en-US" noProof="0" dirty="0"/>
          </a:p>
        </p:txBody>
      </p:sp>
      <p:sp>
        <p:nvSpPr>
          <p:cNvPr id="6" name="Content Placeholder 3"/>
          <p:cNvSpPr>
            <a:spLocks noGrp="1"/>
          </p:cNvSpPr>
          <p:nvPr>
            <p:ph sz="quarter" idx="10"/>
          </p:nvPr>
        </p:nvSpPr>
        <p:spPr>
          <a:xfrm>
            <a:off x="501651" y="1665289"/>
            <a:ext cx="4456429" cy="4716463"/>
          </a:xfrm>
          <a:prstGeom prst="rect">
            <a:avLst/>
          </a:prstGeom>
        </p:spPr>
        <p:txBody>
          <a:bodyPr>
            <a:noAutofit/>
          </a:bodyPr>
          <a:lstStyle>
            <a:lvl1pPr marL="0" indent="0" algn="l">
              <a:buFontTx/>
              <a:buNone/>
              <a:tabLst>
                <a:tab pos="5029200" algn="r"/>
              </a:tabLst>
              <a:defRPr>
                <a:latin typeface="+mn-lt"/>
              </a:defRPr>
            </a:lvl1pPr>
            <a:lvl2pPr marL="139700" indent="-139700" algn="l">
              <a:buClrTx/>
              <a:buSzPct val="100000"/>
              <a:buFont typeface="Arial" panose="020B0604020202020204" pitchFamily="34" charset="0"/>
              <a:buChar char="•"/>
              <a:tabLst>
                <a:tab pos="5029200" algn="r"/>
              </a:tabLst>
              <a:defRPr>
                <a:latin typeface="+mj-lt"/>
              </a:defRPr>
            </a:lvl2pPr>
            <a:lvl3pPr marL="304800" indent="-139700" algn="l">
              <a:buClrTx/>
              <a:buSzPct val="100000"/>
              <a:buFont typeface="Arial" panose="020B0604020202020204" pitchFamily="34" charset="0"/>
              <a:buChar char="−"/>
              <a:tabLst>
                <a:tab pos="5029200" algn="r"/>
              </a:tabLst>
              <a:defRPr>
                <a:latin typeface="+mn-lt"/>
              </a:defRPr>
            </a:lvl3pPr>
            <a:lvl4pPr marL="469900" indent="-139700" algn="l">
              <a:buClrTx/>
              <a:buSzPct val="100000"/>
              <a:buFont typeface="Arial" panose="020B0604020202020204" pitchFamily="34" charset="0"/>
              <a:buChar char="◦"/>
              <a:tabLst>
                <a:tab pos="5029200" algn="r"/>
              </a:tabLst>
              <a:defRPr>
                <a:latin typeface="+mn-lt"/>
              </a:defRPr>
            </a:lvl4pPr>
            <a:lvl5pPr marL="635000" indent="-139700" algn="l">
              <a:buClrTx/>
              <a:buSzPct val="100000"/>
              <a:buFont typeface="Arial" panose="020B0604020202020204" pitchFamily="34" charset="0"/>
              <a:buChar char="−"/>
              <a:tabLst>
                <a:tab pos="5029200" algn="r"/>
              </a:tabLst>
              <a:defRPr baseline="0">
                <a:latin typeface="+mn-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844374326"/>
      </p:ext>
    </p:extLst>
  </p:cSld>
  <p:clrMapOvr>
    <a:masterClrMapping/>
  </p:clrMapOvr>
  <p:transition>
    <p:fade/>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1651" y="1665289"/>
            <a:ext cx="5305579" cy="4716461"/>
          </a:xfrm>
          <a:prstGeom prst="rect">
            <a:avLst/>
          </a:prstGeom>
        </p:spPr>
        <p:txBody>
          <a:bodyPr>
            <a:noAutofit/>
          </a:bodyPr>
          <a:lstStyle>
            <a:lvl1pPr marL="0" indent="0" algn="l">
              <a:buFontTx/>
              <a:buNone/>
              <a:tabLst>
                <a:tab pos="5029200" algn="r"/>
              </a:tabLst>
              <a:defRPr/>
            </a:lvl1pPr>
            <a:lvl2pPr marL="139700" indent="-139700" algn="l">
              <a:buClr>
                <a:schemeClr val="tx1"/>
              </a:buClr>
              <a:buSzPct val="100000"/>
              <a:buFont typeface="Arial" panose="020B0604020202020204" pitchFamily="34" charset="0"/>
              <a:buChar char="•"/>
              <a:tabLst>
                <a:tab pos="5029200" algn="r"/>
              </a:tabLst>
              <a:defRPr/>
            </a:lvl2pPr>
            <a:lvl3pPr marL="304800" indent="-139700" algn="l">
              <a:buClr>
                <a:schemeClr val="tx1"/>
              </a:buClr>
              <a:buSzPct val="100000"/>
              <a:buFont typeface="Arial" panose="020B0604020202020204" pitchFamily="34" charset="0"/>
              <a:buChar char="−"/>
              <a:tabLst>
                <a:tab pos="5029200" algn="r"/>
              </a:tabLst>
              <a:defRPr/>
            </a:lvl3pPr>
            <a:lvl4pPr marL="469900" indent="-139700" algn="l">
              <a:buClr>
                <a:schemeClr val="tx1"/>
              </a:buClr>
              <a:buSzPct val="100000"/>
              <a:buFont typeface="Arial" panose="020B0604020202020204" pitchFamily="34" charset="0"/>
              <a:buChar char="◦"/>
              <a:tabLst>
                <a:tab pos="5029200" algn="r"/>
              </a:tabLst>
              <a:defRPr/>
            </a:lvl4pPr>
            <a:lvl5pPr marL="635000" indent="-139700" algn="l">
              <a:buClr>
                <a:schemeClr val="tx1"/>
              </a:buClr>
              <a:buSzPct val="100000"/>
              <a:buFont typeface="Arial" panose="020B0604020202020204" pitchFamily="34" charset="0"/>
              <a:buChar cha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6381539" y="1665289"/>
            <a:ext cx="5322781" cy="4716461"/>
          </a:xfrm>
          <a:prstGeom prst="rect">
            <a:avLst/>
          </a:prstGeom>
        </p:spPr>
        <p:txBody>
          <a:bodyPr>
            <a:noAutofit/>
          </a:bodyPr>
          <a:lstStyle>
            <a:lvl1pPr marL="0" indent="0" algn="l">
              <a:buFontTx/>
              <a:buNone/>
              <a:tabLst>
                <a:tab pos="5029200" algn="r"/>
              </a:tabLst>
              <a:defRPr/>
            </a:lvl1pPr>
            <a:lvl2pPr marL="139700" indent="-139700" algn="l">
              <a:buClr>
                <a:schemeClr val="tx1"/>
              </a:buClr>
              <a:buSzPct val="100000"/>
              <a:buFont typeface="Arial" panose="020B0604020202020204" pitchFamily="34" charset="0"/>
              <a:buChar char="•"/>
              <a:tabLst>
                <a:tab pos="5029200" algn="r"/>
              </a:tabLst>
              <a:defRPr/>
            </a:lvl2pPr>
            <a:lvl3pPr marL="304800" indent="-139700" algn="l">
              <a:buClr>
                <a:schemeClr val="tx1"/>
              </a:buClr>
              <a:buSzPct val="100000"/>
              <a:buFont typeface="Arial" panose="020B0604020202020204" pitchFamily="34" charset="0"/>
              <a:buChar char="−"/>
              <a:tabLst>
                <a:tab pos="5029200" algn="r"/>
              </a:tabLst>
              <a:defRPr/>
            </a:lvl3pPr>
            <a:lvl4pPr marL="469900" indent="-139700" algn="l">
              <a:buClr>
                <a:schemeClr val="tx1"/>
              </a:buClr>
              <a:buSzPct val="100000"/>
              <a:buFont typeface="Arial" panose="020B0604020202020204" pitchFamily="34" charset="0"/>
              <a:buChar char="◦"/>
              <a:tabLst>
                <a:tab pos="5029200" algn="r"/>
              </a:tabLst>
              <a:defRPr/>
            </a:lvl4pPr>
            <a:lvl5pPr marL="635000" indent="-139700" algn="l">
              <a:buClr>
                <a:schemeClr val="tx1"/>
              </a:buClr>
              <a:buSzPct val="100000"/>
              <a:buFont typeface="Arial" panose="020B0604020202020204" pitchFamily="34" charset="0"/>
              <a:buChar cha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a:extLst>
              <a:ext uri="{FF2B5EF4-FFF2-40B4-BE49-F238E27FC236}">
                <a16:creationId xmlns:a16="http://schemas.microsoft.com/office/drawing/2014/main" id="{8A9CD2DA-AA83-4DCB-8501-DE5878CC0B8A}"/>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7" name="Title Placeholder 1">
            <a:extLst>
              <a:ext uri="{FF2B5EF4-FFF2-40B4-BE49-F238E27FC236}">
                <a16:creationId xmlns:a16="http://schemas.microsoft.com/office/drawing/2014/main" id="{6559CC6F-6478-4902-A4D5-F8FB6538D28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70369194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341223" y="2125013"/>
            <a:ext cx="5349128" cy="3996000"/>
          </a:xfrm>
        </p:spPr>
        <p:txBody>
          <a:bodyPr>
            <a:noAutofit/>
          </a:bodyPr>
          <a:lstStyle/>
          <a:p>
            <a:r>
              <a:rPr lang="en-US" noProof="0"/>
              <a:t>Click icon to add chart</a:t>
            </a:r>
            <a:endParaRPr lang="en-US" noProof="0" dirty="0"/>
          </a:p>
        </p:txBody>
      </p:sp>
      <p:sp>
        <p:nvSpPr>
          <p:cNvPr id="6" name="Text Placeholder 5"/>
          <p:cNvSpPr>
            <a:spLocks noGrp="1"/>
          </p:cNvSpPr>
          <p:nvPr>
            <p:ph type="body" sz="quarter" idx="22"/>
          </p:nvPr>
        </p:nvSpPr>
        <p:spPr>
          <a:xfrm>
            <a:off x="6341223" y="1665288"/>
            <a:ext cx="5349128" cy="420687"/>
          </a:xfrm>
        </p:spPr>
        <p:txBody>
          <a:bodyPr>
            <a:noAutofit/>
          </a:bodyPr>
          <a:lstStyle/>
          <a:p>
            <a:pPr lvl="0"/>
            <a:r>
              <a:rPr lang="en-US" noProof="0"/>
              <a:t>Edit Master text styles</a:t>
            </a:r>
          </a:p>
        </p:txBody>
      </p:sp>
      <p:sp>
        <p:nvSpPr>
          <p:cNvPr id="15" name="Text Placeholder 7"/>
          <p:cNvSpPr>
            <a:spLocks noGrp="1"/>
          </p:cNvSpPr>
          <p:nvPr>
            <p:ph type="body" sz="quarter" idx="23"/>
          </p:nvPr>
        </p:nvSpPr>
        <p:spPr>
          <a:xfrm>
            <a:off x="501650" y="6121014"/>
            <a:ext cx="11188700" cy="260737"/>
          </a:xfrm>
        </p:spPr>
        <p:txBody>
          <a:bodyPr>
            <a:noAutofit/>
          </a:bodyPr>
          <a:lstStyle>
            <a:lvl1pPr>
              <a:spcAft>
                <a:spcPts val="0"/>
              </a:spcAft>
              <a:defRPr sz="900"/>
            </a:lvl1pPr>
          </a:lstStyle>
          <a:p>
            <a:pPr lvl="0"/>
            <a:r>
              <a:rPr lang="en-US"/>
              <a:t>Edit Master text styles</a:t>
            </a:r>
          </a:p>
        </p:txBody>
      </p:sp>
      <p:sp>
        <p:nvSpPr>
          <p:cNvPr id="8" name="Text Placeholder 8">
            <a:extLst>
              <a:ext uri="{FF2B5EF4-FFF2-40B4-BE49-F238E27FC236}">
                <a16:creationId xmlns:a16="http://schemas.microsoft.com/office/drawing/2014/main" id="{E911C489-B226-49BC-B069-119CF8BC96EF}"/>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9" name="Title Placeholder 1">
            <a:extLst>
              <a:ext uri="{FF2B5EF4-FFF2-40B4-BE49-F238E27FC236}">
                <a16:creationId xmlns:a16="http://schemas.microsoft.com/office/drawing/2014/main" id="{F47218A4-44FE-4E96-A903-7AD44AF4E8DB}"/>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88246647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noAutofit/>
          </a:bodyPr>
          <a:lstStyle/>
          <a:p>
            <a:r>
              <a:rPr lang="en-US"/>
              <a:t>Click icon to add chart</a:t>
            </a:r>
            <a:endParaRPr lang="en-GB" dirty="0"/>
          </a:p>
        </p:txBody>
      </p:sp>
      <p:sp>
        <p:nvSpPr>
          <p:cNvPr id="6" name="Text Placeholder 5"/>
          <p:cNvSpPr>
            <a:spLocks noGrp="1"/>
          </p:cNvSpPr>
          <p:nvPr>
            <p:ph type="body" sz="quarter" idx="22"/>
          </p:nvPr>
        </p:nvSpPr>
        <p:spPr>
          <a:xfrm>
            <a:off x="6341222" y="1665288"/>
            <a:ext cx="5349129" cy="420687"/>
          </a:xfrm>
        </p:spPr>
        <p:txBody>
          <a:bodyPr>
            <a:noAutofit/>
          </a:bodyPr>
          <a:lstStyle/>
          <a:p>
            <a:pPr lvl="0"/>
            <a:r>
              <a:rPr lang="en-US" noProof="0"/>
              <a:t>Edit Master text styles</a:t>
            </a:r>
          </a:p>
        </p:txBody>
      </p:sp>
      <p:sp>
        <p:nvSpPr>
          <p:cNvPr id="15"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a:t>Edit Master text styles</a:t>
            </a:r>
          </a:p>
        </p:txBody>
      </p:sp>
      <p:sp>
        <p:nvSpPr>
          <p:cNvPr id="9" name="Chart Placeholder 2"/>
          <p:cNvSpPr>
            <a:spLocks noGrp="1"/>
          </p:cNvSpPr>
          <p:nvPr>
            <p:ph type="chart" sz="quarter" idx="24"/>
          </p:nvPr>
        </p:nvSpPr>
        <p:spPr>
          <a:xfrm>
            <a:off x="501650" y="2125013"/>
            <a:ext cx="5349240" cy="3996000"/>
          </a:xfrm>
        </p:spPr>
        <p:txBody>
          <a:bodyPr>
            <a:noAutofit/>
          </a:bodyPr>
          <a:lstStyle/>
          <a:p>
            <a:r>
              <a:rPr lang="en-US"/>
              <a:t>Click icon to add chart</a:t>
            </a:r>
            <a:endParaRPr lang="en-GB" dirty="0"/>
          </a:p>
        </p:txBody>
      </p:sp>
      <p:sp>
        <p:nvSpPr>
          <p:cNvPr id="12" name="Text Placeholder 5"/>
          <p:cNvSpPr>
            <a:spLocks noGrp="1"/>
          </p:cNvSpPr>
          <p:nvPr>
            <p:ph type="body" sz="quarter" idx="25"/>
          </p:nvPr>
        </p:nvSpPr>
        <p:spPr>
          <a:xfrm>
            <a:off x="501649" y="1665288"/>
            <a:ext cx="5349240" cy="420687"/>
          </a:xfrm>
        </p:spPr>
        <p:txBody>
          <a:bodyPr>
            <a:noAutofit/>
          </a:bodyPr>
          <a:lstStyle/>
          <a:p>
            <a:pPr lvl="0"/>
            <a:r>
              <a:rPr lang="en-US" noProof="0"/>
              <a:t>Edit Master text styles</a:t>
            </a:r>
          </a:p>
        </p:txBody>
      </p:sp>
      <p:sp>
        <p:nvSpPr>
          <p:cNvPr id="10" name="Text Placeholder 8">
            <a:extLst>
              <a:ext uri="{FF2B5EF4-FFF2-40B4-BE49-F238E27FC236}">
                <a16:creationId xmlns:a16="http://schemas.microsoft.com/office/drawing/2014/main" id="{5D528E1B-5BDF-48B1-B9CD-A31A99631297}"/>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4" name="Title Placeholder 1">
            <a:extLst>
              <a:ext uri="{FF2B5EF4-FFF2-40B4-BE49-F238E27FC236}">
                <a16:creationId xmlns:a16="http://schemas.microsoft.com/office/drawing/2014/main" id="{56A696DA-71F5-44D5-B231-17F470D2F6A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11933890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577882" y="1658680"/>
            <a:ext cx="4112468" cy="4723072"/>
          </a:xfrm>
          <a:prstGeom prst="rect">
            <a:avLst/>
          </a:prstGeom>
        </p:spPr>
        <p:txBody>
          <a:bodyPr>
            <a:noAutofit/>
          </a:bodyPr>
          <a:lstStyle>
            <a:lvl1pPr>
              <a:tabLst>
                <a:tab pos="5029200" algn="r"/>
              </a:tabLst>
              <a:defRPr sz="21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a:extLst>
              <a:ext uri="{FF2B5EF4-FFF2-40B4-BE49-F238E27FC236}">
                <a16:creationId xmlns:a16="http://schemas.microsoft.com/office/drawing/2014/main" id="{68009483-F3D1-4AD9-8031-CEB4620DB873}"/>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1" name="Title Placeholder 1">
            <a:extLst>
              <a:ext uri="{FF2B5EF4-FFF2-40B4-BE49-F238E27FC236}">
                <a16:creationId xmlns:a16="http://schemas.microsoft.com/office/drawing/2014/main" id="{51FE75E2-F986-4CD3-8A43-338DEE272CB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7488564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4000" y="2051999"/>
            <a:ext cx="3549549" cy="4069014"/>
          </a:xfrm>
          <a:prstGeom prst="rect">
            <a:avLst/>
          </a:prstGeom>
        </p:spPr>
        <p:txBody>
          <a:bodyPr>
            <a:noAutofit/>
          </a:bodyPr>
          <a:lstStyle/>
          <a:p>
            <a:r>
              <a:rPr lang="en-US" noProof="0"/>
              <a:t>Click icon to add chart</a:t>
            </a:r>
            <a:endParaRPr lang="en-US" noProof="0" dirty="0"/>
          </a:p>
        </p:txBody>
      </p:sp>
      <p:sp>
        <p:nvSpPr>
          <p:cNvPr id="18" name="Text Placeholder 8"/>
          <p:cNvSpPr>
            <a:spLocks noGrp="1"/>
          </p:cNvSpPr>
          <p:nvPr>
            <p:ph type="body" sz="quarter" idx="18"/>
          </p:nvPr>
        </p:nvSpPr>
        <p:spPr>
          <a:xfrm>
            <a:off x="501650" y="1659145"/>
            <a:ext cx="3549549" cy="392112"/>
          </a:xfrm>
        </p:spPr>
        <p:txBody>
          <a:bodyPr>
            <a:noAutofit/>
          </a:bodyPr>
          <a:lstStyle/>
          <a:p>
            <a:pPr lvl="0"/>
            <a:r>
              <a:rPr lang="en-US" noProof="0"/>
              <a:t>Edit Master text styles</a:t>
            </a:r>
          </a:p>
        </p:txBody>
      </p:sp>
      <p:sp>
        <p:nvSpPr>
          <p:cNvPr id="7" name="Chart Placeholder 3"/>
          <p:cNvSpPr>
            <a:spLocks noGrp="1"/>
          </p:cNvSpPr>
          <p:nvPr>
            <p:ph type="chart" sz="quarter" idx="19"/>
          </p:nvPr>
        </p:nvSpPr>
        <p:spPr>
          <a:xfrm>
            <a:off x="4322401" y="2051999"/>
            <a:ext cx="3549549" cy="4069014"/>
          </a:xfrm>
          <a:prstGeom prst="rect">
            <a:avLst/>
          </a:prstGeom>
        </p:spPr>
        <p:txBody>
          <a:bodyPr>
            <a:noAutofit/>
          </a:bodyPr>
          <a:lstStyle/>
          <a:p>
            <a:r>
              <a:rPr lang="en-US" noProof="0"/>
              <a:t>Click icon to add chart</a:t>
            </a:r>
            <a:endParaRPr lang="en-US" noProof="0" dirty="0"/>
          </a:p>
        </p:txBody>
      </p:sp>
      <p:sp>
        <p:nvSpPr>
          <p:cNvPr id="8" name="Text Placeholder 8"/>
          <p:cNvSpPr>
            <a:spLocks noGrp="1"/>
          </p:cNvSpPr>
          <p:nvPr>
            <p:ph type="body" sz="quarter" idx="20"/>
          </p:nvPr>
        </p:nvSpPr>
        <p:spPr>
          <a:xfrm>
            <a:off x="4321226" y="1659145"/>
            <a:ext cx="3549549" cy="392112"/>
          </a:xfrm>
        </p:spPr>
        <p:txBody>
          <a:bodyPr>
            <a:noAutofit/>
          </a:bodyPr>
          <a:lstStyle/>
          <a:p>
            <a:pPr lvl="0"/>
            <a:r>
              <a:rPr lang="en-US" noProof="0"/>
              <a:t>Edit Master text styles</a:t>
            </a:r>
          </a:p>
        </p:txBody>
      </p:sp>
      <p:sp>
        <p:nvSpPr>
          <p:cNvPr id="9" name="Chart Placeholder 3"/>
          <p:cNvSpPr>
            <a:spLocks noGrp="1"/>
          </p:cNvSpPr>
          <p:nvPr>
            <p:ph type="chart" sz="quarter" idx="21"/>
          </p:nvPr>
        </p:nvSpPr>
        <p:spPr>
          <a:xfrm>
            <a:off x="8140801" y="2051999"/>
            <a:ext cx="3549549" cy="4069014"/>
          </a:xfrm>
          <a:prstGeom prst="rect">
            <a:avLst/>
          </a:prstGeom>
        </p:spPr>
        <p:txBody>
          <a:bodyPr>
            <a:noAutofit/>
          </a:bodyPr>
          <a:lstStyle/>
          <a:p>
            <a:r>
              <a:rPr lang="en-US" noProof="0"/>
              <a:t>Click icon to add chart</a:t>
            </a:r>
            <a:endParaRPr lang="en-US" noProof="0" dirty="0"/>
          </a:p>
        </p:txBody>
      </p:sp>
      <p:sp>
        <p:nvSpPr>
          <p:cNvPr id="10" name="Text Placeholder 8"/>
          <p:cNvSpPr>
            <a:spLocks noGrp="1"/>
          </p:cNvSpPr>
          <p:nvPr>
            <p:ph type="body" sz="quarter" idx="22"/>
          </p:nvPr>
        </p:nvSpPr>
        <p:spPr>
          <a:xfrm>
            <a:off x="8140801" y="1659145"/>
            <a:ext cx="3549549" cy="398256"/>
          </a:xfrm>
        </p:spPr>
        <p:txBody>
          <a:bodyPr>
            <a:noAutofit/>
          </a:bodyPr>
          <a:lstStyle/>
          <a:p>
            <a:pPr lvl="0"/>
            <a:r>
              <a:rPr lang="en-US" noProof="0"/>
              <a:t>Edit Master text styles</a:t>
            </a:r>
          </a:p>
        </p:txBody>
      </p:sp>
      <p:sp>
        <p:nvSpPr>
          <p:cNvPr id="12"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noProof="0"/>
              <a:t>Edit Master text styles</a:t>
            </a:r>
          </a:p>
        </p:txBody>
      </p:sp>
      <p:sp>
        <p:nvSpPr>
          <p:cNvPr id="11" name="Text Placeholder 8">
            <a:extLst>
              <a:ext uri="{FF2B5EF4-FFF2-40B4-BE49-F238E27FC236}">
                <a16:creationId xmlns:a16="http://schemas.microsoft.com/office/drawing/2014/main" id="{F3BAE7D4-2DCE-493F-8804-6735FFDC6D71}"/>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0AA8666D-884E-4CE4-A16C-E06A6E0BAE3D}"/>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6465679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501649" y="1674086"/>
            <a:ext cx="2712000" cy="1260000"/>
          </a:xfrm>
        </p:spPr>
        <p:txBody>
          <a:bodyPr lIns="0" tIns="0" rIns="0" bIns="0">
            <a:noAutofit/>
          </a:bodyPr>
          <a:lstStyle/>
          <a:p>
            <a:r>
              <a:rPr lang="en-US" noProof="0"/>
              <a:t>Click icon to add picture</a:t>
            </a:r>
            <a:endParaRPr lang="en-US" noProof="0" dirty="0"/>
          </a:p>
        </p:txBody>
      </p:sp>
      <p:sp>
        <p:nvSpPr>
          <p:cNvPr id="5" name="Picture Placeholder 6"/>
          <p:cNvSpPr>
            <a:spLocks noGrp="1"/>
          </p:cNvSpPr>
          <p:nvPr>
            <p:ph type="pic" sz="quarter" idx="14"/>
          </p:nvPr>
        </p:nvSpPr>
        <p:spPr>
          <a:xfrm>
            <a:off x="3327216" y="1674086"/>
            <a:ext cx="2712000" cy="1260000"/>
          </a:xfrm>
        </p:spPr>
        <p:txBody>
          <a:bodyPr lIns="0" tIns="0" rIns="0" bIns="0">
            <a:noAutofit/>
          </a:bodyPr>
          <a:lstStyle/>
          <a:p>
            <a:r>
              <a:rPr lang="en-US" noProof="0"/>
              <a:t>Click icon to add picture</a:t>
            </a:r>
            <a:endParaRPr lang="en-US" noProof="0" dirty="0"/>
          </a:p>
        </p:txBody>
      </p:sp>
      <p:sp>
        <p:nvSpPr>
          <p:cNvPr id="6" name="Picture Placeholder 6"/>
          <p:cNvSpPr>
            <a:spLocks noGrp="1"/>
          </p:cNvSpPr>
          <p:nvPr>
            <p:ph type="pic" sz="quarter" idx="15"/>
          </p:nvPr>
        </p:nvSpPr>
        <p:spPr>
          <a:xfrm>
            <a:off x="6152783" y="1674086"/>
            <a:ext cx="2712000" cy="1260000"/>
          </a:xfrm>
        </p:spPr>
        <p:txBody>
          <a:bodyPr lIns="0" tIns="0" rIns="0" bIns="0">
            <a:noAutofit/>
          </a:bodyPr>
          <a:lstStyle/>
          <a:p>
            <a:r>
              <a:rPr lang="en-US" noProof="0"/>
              <a:t>Click icon to add picture</a:t>
            </a:r>
            <a:endParaRPr lang="en-US" noProof="0" dirty="0"/>
          </a:p>
        </p:txBody>
      </p:sp>
      <p:sp>
        <p:nvSpPr>
          <p:cNvPr id="7" name="Picture Placeholder 6"/>
          <p:cNvSpPr>
            <a:spLocks noGrp="1"/>
          </p:cNvSpPr>
          <p:nvPr>
            <p:ph type="pic" sz="quarter" idx="16"/>
          </p:nvPr>
        </p:nvSpPr>
        <p:spPr>
          <a:xfrm>
            <a:off x="8978351" y="1674086"/>
            <a:ext cx="2712000" cy="1260000"/>
          </a:xfrm>
        </p:spPr>
        <p:txBody>
          <a:bodyPr lIns="0" tIns="0" rIns="0" bIns="0">
            <a:noAutofit/>
          </a:bodyPr>
          <a:lstStyle/>
          <a:p>
            <a:r>
              <a:rPr lang="en-US" noProof="0"/>
              <a:t>Click icon to add picture</a:t>
            </a:r>
            <a:endParaRPr lang="en-US" noProof="0" dirty="0"/>
          </a:p>
        </p:txBody>
      </p:sp>
      <p:sp>
        <p:nvSpPr>
          <p:cNvPr id="9" name="Text Placeholder 8"/>
          <p:cNvSpPr>
            <a:spLocks noGrp="1"/>
          </p:cNvSpPr>
          <p:nvPr>
            <p:ph type="body" sz="quarter" idx="17"/>
          </p:nvPr>
        </p:nvSpPr>
        <p:spPr>
          <a:xfrm>
            <a:off x="501650" y="3124200"/>
            <a:ext cx="2720468" cy="3257548"/>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149963" y="3120551"/>
            <a:ext cx="2712000" cy="3261199"/>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30040" y="3124200"/>
            <a:ext cx="2712000" cy="3257549"/>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8993169" y="3108508"/>
            <a:ext cx="2697183" cy="3273240"/>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Text Placeholder 8">
            <a:extLst>
              <a:ext uri="{FF2B5EF4-FFF2-40B4-BE49-F238E27FC236}">
                <a16:creationId xmlns:a16="http://schemas.microsoft.com/office/drawing/2014/main" id="{CB36819A-C0CE-4CC8-96BE-D57C8135F44C}"/>
              </a:ext>
            </a:extLst>
          </p:cNvPr>
          <p:cNvSpPr>
            <a:spLocks noGrp="1"/>
          </p:cNvSpPr>
          <p:nvPr>
            <p:ph type="body" sz="quarter" idx="21"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Title Placeholder 1">
            <a:extLst>
              <a:ext uri="{FF2B5EF4-FFF2-40B4-BE49-F238E27FC236}">
                <a16:creationId xmlns:a16="http://schemas.microsoft.com/office/drawing/2014/main" id="{A14F8B0D-4D62-4988-B307-1BB6BBEEC11C}"/>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9799263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solidFill>
          <a:schemeClr val="tx1"/>
        </a:solidFill>
        <a:effectLst/>
      </p:bgPr>
    </p:bg>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6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53" name="Title 1">
            <a:extLst>
              <a:ext uri="{FF2B5EF4-FFF2-40B4-BE49-F238E27FC236}">
                <a16:creationId xmlns:a16="http://schemas.microsoft.com/office/drawing/2014/main" id="{647FBB06-57A1-478F-8BCE-57D05265516A}"/>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sp>
        <p:nvSpPr>
          <p:cNvPr id="17"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6000" y="729000"/>
            <a:ext cx="5400000" cy="5400000"/>
          </a:xfrm>
          <a:prstGeom prst="rect">
            <a:avLst/>
          </a:prstGeom>
        </p:spPr>
        <p:txBody>
          <a:bodyPr/>
          <a:lstStyle/>
          <a:p>
            <a:r>
              <a:rPr lang="en-US" noProof="0"/>
              <a:t>Click icon to add picture</a:t>
            </a:r>
            <a:endParaRPr lang="en-US" noProof="0" dirty="0"/>
          </a:p>
        </p:txBody>
      </p:sp>
      <p:grpSp>
        <p:nvGrpSpPr>
          <p:cNvPr id="18" name="Group 17">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9"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pic>
        <p:nvPicPr>
          <p:cNvPr id="33" name="Picture 32">
            <a:extLst>
              <a:ext uri="{FF2B5EF4-FFF2-40B4-BE49-F238E27FC236}">
                <a16:creationId xmlns:a16="http://schemas.microsoft.com/office/drawing/2014/main" id="{76C09E8A-0AD2-4CD8-B467-84AE02FBE7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63862" y="5677243"/>
            <a:ext cx="2203704" cy="913304"/>
          </a:xfrm>
          <a:prstGeom prst="rect">
            <a:avLst/>
          </a:prstGeom>
        </p:spPr>
      </p:pic>
    </p:spTree>
    <p:extLst>
      <p:ext uri="{BB962C8B-B14F-4D97-AF65-F5344CB8AC3E}">
        <p14:creationId xmlns:p14="http://schemas.microsoft.com/office/powerpoint/2010/main" val="1323327622"/>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5" name="Rectangle 4"/>
          <p:cNvSpPr/>
          <p:nvPr/>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8" name="Picture Placeholder 11"/>
          <p:cNvSpPr>
            <a:spLocks noGrp="1"/>
          </p:cNvSpPr>
          <p:nvPr>
            <p:ph type="pic" sz="quarter" idx="25"/>
          </p:nvPr>
        </p:nvSpPr>
        <p:spPr>
          <a:xfrm>
            <a:off x="504000" y="1845377"/>
            <a:ext cx="1968000" cy="1476000"/>
          </a:xfrm>
        </p:spPr>
        <p:txBody>
          <a:bodyPr/>
          <a:lstStyle>
            <a:lvl1pPr algn="ctr">
              <a:defRPr/>
            </a:lvl1pPr>
          </a:lstStyle>
          <a:p>
            <a:r>
              <a:rPr lang="en-US"/>
              <a:t>Click icon to add picture</a:t>
            </a:r>
            <a:endParaRPr lang="en-GB" dirty="0"/>
          </a:p>
        </p:txBody>
      </p:sp>
      <p:sp>
        <p:nvSpPr>
          <p:cNvPr id="9" name="Picture Placeholder 11"/>
          <p:cNvSpPr>
            <a:spLocks noGrp="1"/>
          </p:cNvSpPr>
          <p:nvPr>
            <p:ph type="pic" sz="quarter" idx="27"/>
          </p:nvPr>
        </p:nvSpPr>
        <p:spPr>
          <a:xfrm>
            <a:off x="6224085" y="1845377"/>
            <a:ext cx="1968000" cy="1476000"/>
          </a:xfrm>
        </p:spPr>
        <p:txBody>
          <a:bodyPr/>
          <a:lstStyle>
            <a:lvl1pPr algn="ctr">
              <a:defRPr/>
            </a:lvl1pPr>
          </a:lstStyle>
          <a:p>
            <a:r>
              <a:rPr lang="en-US"/>
              <a:t>Click icon to add picture</a:t>
            </a:r>
            <a:endParaRPr lang="en-GB" dirty="0"/>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a:t>Click icon to add picture</a:t>
            </a:r>
            <a:endParaRPr lang="en-GB" dirty="0"/>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a:t>Click icon to add picture</a:t>
            </a:r>
            <a:endParaRPr lang="en-GB" dirty="0"/>
          </a:p>
        </p:txBody>
      </p:sp>
      <p:sp>
        <p:nvSpPr>
          <p:cNvPr id="13" name="Text Placeholder 12"/>
          <p:cNvSpPr>
            <a:spLocks noGrp="1"/>
          </p:cNvSpPr>
          <p:nvPr>
            <p:ph type="body" sz="quarter" idx="32"/>
          </p:nvPr>
        </p:nvSpPr>
        <p:spPr>
          <a:xfrm>
            <a:off x="2683483" y="1845377"/>
            <a:ext cx="3288000"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Edit Master text styles</a:t>
            </a:r>
          </a:p>
          <a:p>
            <a:pPr lvl="1"/>
            <a:r>
              <a:rPr lang="en-US"/>
              <a:t>Second level</a:t>
            </a:r>
          </a:p>
        </p:txBody>
      </p:sp>
      <p:sp>
        <p:nvSpPr>
          <p:cNvPr id="14" name="Text Placeholder 12"/>
          <p:cNvSpPr>
            <a:spLocks noGrp="1"/>
          </p:cNvSpPr>
          <p:nvPr>
            <p:ph type="body" sz="quarter" idx="33"/>
          </p:nvPr>
        </p:nvSpPr>
        <p:spPr>
          <a:xfrm>
            <a:off x="8396560" y="1845377"/>
            <a:ext cx="3302592"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Edit Master text styles</a:t>
            </a:r>
          </a:p>
          <a:p>
            <a:pPr lvl="1"/>
            <a:r>
              <a:rPr lang="en-US"/>
              <a:t>Second level</a:t>
            </a:r>
          </a:p>
        </p:txBody>
      </p:sp>
      <p:sp>
        <p:nvSpPr>
          <p:cNvPr id="15" name="Text Placeholder 12"/>
          <p:cNvSpPr>
            <a:spLocks noGrp="1"/>
          </p:cNvSpPr>
          <p:nvPr>
            <p:ph type="body" sz="quarter" idx="34"/>
          </p:nvPr>
        </p:nvSpPr>
        <p:spPr>
          <a:xfrm>
            <a:off x="2683483" y="4256213"/>
            <a:ext cx="3288000"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Edit Master text styles</a:t>
            </a:r>
          </a:p>
          <a:p>
            <a:pPr lvl="1"/>
            <a:r>
              <a:rPr lang="en-US"/>
              <a:t>Second level</a:t>
            </a:r>
          </a:p>
        </p:txBody>
      </p:sp>
      <p:sp>
        <p:nvSpPr>
          <p:cNvPr id="16" name="Text Placeholder 12"/>
          <p:cNvSpPr>
            <a:spLocks noGrp="1"/>
          </p:cNvSpPr>
          <p:nvPr>
            <p:ph type="body" sz="quarter" idx="35"/>
          </p:nvPr>
        </p:nvSpPr>
        <p:spPr>
          <a:xfrm>
            <a:off x="8396560" y="4256213"/>
            <a:ext cx="3302592"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Edit Master text styles</a:t>
            </a:r>
          </a:p>
          <a:p>
            <a:pPr lvl="1"/>
            <a:r>
              <a:rPr lang="en-US"/>
              <a:t>Second level</a:t>
            </a:r>
          </a:p>
        </p:txBody>
      </p:sp>
      <p:sp>
        <p:nvSpPr>
          <p:cNvPr id="18" name="Rectangle 17">
            <a:extLst>
              <a:ext uri="{FF2B5EF4-FFF2-40B4-BE49-F238E27FC236}">
                <a16:creationId xmlns:a16="http://schemas.microsoft.com/office/drawing/2014/main" id="{12753468-486C-4E44-B97B-3442F4990D23}"/>
              </a:ext>
            </a:extLst>
          </p:cNvPr>
          <p:cNvSpPr/>
          <p:nvPr/>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0" name="Rectangle 19">
            <a:extLst>
              <a:ext uri="{FF2B5EF4-FFF2-40B4-BE49-F238E27FC236}">
                <a16:creationId xmlns:a16="http://schemas.microsoft.com/office/drawing/2014/main" id="{448A3CDF-F5A1-44AC-9648-5A3D0461AB03}"/>
              </a:ext>
            </a:extLst>
          </p:cNvPr>
          <p:cNvSpPr/>
          <p:nvPr/>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1" name="Rectangle 20">
            <a:extLst>
              <a:ext uri="{FF2B5EF4-FFF2-40B4-BE49-F238E27FC236}">
                <a16:creationId xmlns:a16="http://schemas.microsoft.com/office/drawing/2014/main" id="{D8A9EEEA-4AE4-43FE-9262-BC961D83A4C2}"/>
              </a:ext>
            </a:extLst>
          </p:cNvPr>
          <p:cNvSpPr/>
          <p:nvPr/>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2" name="Text Placeholder 8">
            <a:extLst>
              <a:ext uri="{FF2B5EF4-FFF2-40B4-BE49-F238E27FC236}">
                <a16:creationId xmlns:a16="http://schemas.microsoft.com/office/drawing/2014/main" id="{E14920E0-BAB9-44E6-A33A-5F4B6E751C0E}"/>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23" name="Title Placeholder 1">
            <a:extLst>
              <a:ext uri="{FF2B5EF4-FFF2-40B4-BE49-F238E27FC236}">
                <a16:creationId xmlns:a16="http://schemas.microsoft.com/office/drawing/2014/main" id="{B186F496-8F3D-4D1B-850D-31517B35E6F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24" name="Rectangle 23">
            <a:extLst>
              <a:ext uri="{FF2B5EF4-FFF2-40B4-BE49-F238E27FC236}">
                <a16:creationId xmlns:a16="http://schemas.microsoft.com/office/drawing/2014/main" id="{56C776D0-A1AC-41AD-A930-68E62E311F28}"/>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6" name="Rectangle 25">
            <a:extLst>
              <a:ext uri="{FF2B5EF4-FFF2-40B4-BE49-F238E27FC236}">
                <a16:creationId xmlns:a16="http://schemas.microsoft.com/office/drawing/2014/main" id="{E8772A29-A091-45EF-9E05-7D38B8B671A6}"/>
              </a:ext>
            </a:extLst>
          </p:cNvPr>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7" name="Rectangle 26">
            <a:extLst>
              <a:ext uri="{FF2B5EF4-FFF2-40B4-BE49-F238E27FC236}">
                <a16:creationId xmlns:a16="http://schemas.microsoft.com/office/drawing/2014/main" id="{331A621E-F4F0-40C4-8952-5BF179427ED7}"/>
              </a:ext>
            </a:extLst>
          </p:cNvPr>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120017291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1287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p:cNvSpPr>
            <a:spLocks noGrp="1"/>
          </p:cNvSpPr>
          <p:nvPr>
            <p:ph type="body" sz="quarter" idx="21"/>
          </p:nvPr>
        </p:nvSpPr>
        <p:spPr>
          <a:xfrm>
            <a:off x="6246195" y="1857892"/>
            <a:ext cx="5444156"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Picture Placeholder 29"/>
          <p:cNvSpPr>
            <a:spLocks noGrp="1"/>
          </p:cNvSpPr>
          <p:nvPr>
            <p:ph type="pic" sz="quarter" idx="19" hasCustomPrompt="1"/>
          </p:nvPr>
        </p:nvSpPr>
        <p:spPr>
          <a:xfrm>
            <a:off x="4769491" y="1857892"/>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10446190" y="1857892"/>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2" name="Text Placeholder 8">
            <a:extLst>
              <a:ext uri="{FF2B5EF4-FFF2-40B4-BE49-F238E27FC236}">
                <a16:creationId xmlns:a16="http://schemas.microsoft.com/office/drawing/2014/main" id="{4074C3BE-314B-470C-927B-DBC4A457D923}"/>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E8EE9A28-CEAF-410C-B504-E930E2347F5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6" name="Rectangle 15"/>
          <p:cNvSpPr/>
          <p:nvPr userDrawn="1"/>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17" name="Rectangle 16"/>
          <p:cNvSpPr/>
          <p:nvPr userDrawn="1"/>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18" name="Rectangle 17">
            <a:extLst>
              <a:ext uri="{FF2B5EF4-FFF2-40B4-BE49-F238E27FC236}">
                <a16:creationId xmlns:a16="http://schemas.microsoft.com/office/drawing/2014/main" id="{12753468-486C-4E44-B97B-3442F4990D23}"/>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0" name="Rectangle 19">
            <a:extLst>
              <a:ext uri="{FF2B5EF4-FFF2-40B4-BE49-F238E27FC236}">
                <a16:creationId xmlns:a16="http://schemas.microsoft.com/office/drawing/2014/main" id="{56C776D0-A1AC-41AD-A930-68E62E311F28}"/>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75181392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7" name="Picture Placeholder 29"/>
          <p:cNvSpPr>
            <a:spLocks noGrp="1"/>
          </p:cNvSpPr>
          <p:nvPr>
            <p:ph type="pic" sz="quarter" idx="20" hasCustomPrompt="1"/>
          </p:nvPr>
        </p:nvSpPr>
        <p:spPr>
          <a:xfrm>
            <a:off x="10456702" y="1857892"/>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4" name="Picture Placeholder 29"/>
          <p:cNvSpPr>
            <a:spLocks noGrp="1"/>
          </p:cNvSpPr>
          <p:nvPr>
            <p:ph type="pic" sz="quarter" idx="24" hasCustomPrompt="1"/>
          </p:nvPr>
        </p:nvSpPr>
        <p:spPr>
          <a:xfrm>
            <a:off x="4754494" y="4290626"/>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10454993" y="4290626"/>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7" name="Picture Placeholder 29"/>
          <p:cNvSpPr>
            <a:spLocks noGrp="1"/>
          </p:cNvSpPr>
          <p:nvPr>
            <p:ph type="pic" sz="quarter" idx="19" hasCustomPrompt="1"/>
          </p:nvPr>
        </p:nvSpPr>
        <p:spPr>
          <a:xfrm>
            <a:off x="4769491" y="1857892"/>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20" name="Rectangle 19">
            <a:extLst>
              <a:ext uri="{FF2B5EF4-FFF2-40B4-BE49-F238E27FC236}">
                <a16:creationId xmlns:a16="http://schemas.microsoft.com/office/drawing/2014/main" id="{01986DCA-1B97-4EC9-A852-97E5340E26DC}"/>
              </a:ext>
            </a:extLst>
          </p:cNvPr>
          <p:cNvSpPr/>
          <p:nvPr/>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1" name="Rectangle 20">
            <a:extLst>
              <a:ext uri="{FF2B5EF4-FFF2-40B4-BE49-F238E27FC236}">
                <a16:creationId xmlns:a16="http://schemas.microsoft.com/office/drawing/2014/main" id="{421E9D44-54F1-4CE7-8FDF-78DC08D29E3F}"/>
              </a:ext>
            </a:extLst>
          </p:cNvPr>
          <p:cNvSpPr/>
          <p:nvPr/>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2" name="Text Placeholder 8">
            <a:extLst>
              <a:ext uri="{FF2B5EF4-FFF2-40B4-BE49-F238E27FC236}">
                <a16:creationId xmlns:a16="http://schemas.microsoft.com/office/drawing/2014/main" id="{3CAAD7DA-8C87-4BD9-82C1-81D09B5A7A7B}"/>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23" name="Title Placeholder 1">
            <a:extLst>
              <a:ext uri="{FF2B5EF4-FFF2-40B4-BE49-F238E27FC236}">
                <a16:creationId xmlns:a16="http://schemas.microsoft.com/office/drawing/2014/main" id="{9957D34C-FCB8-47FD-97FA-BF6A4F7FEC37}"/>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24" name="Text Placeholder 8">
            <a:extLst>
              <a:ext uri="{FF2B5EF4-FFF2-40B4-BE49-F238E27FC236}">
                <a16:creationId xmlns:a16="http://schemas.microsoft.com/office/drawing/2014/main" id="{DE12908D-2FA0-48AB-B2FF-08FF43357198}"/>
              </a:ext>
            </a:extLst>
          </p:cNvPr>
          <p:cNvSpPr>
            <a:spLocks noGrp="1"/>
          </p:cNvSpPr>
          <p:nvPr>
            <p:ph type="body" sz="quarter" idx="17"/>
          </p:nvPr>
        </p:nvSpPr>
        <p:spPr>
          <a:xfrm>
            <a:off x="51287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ext Placeholder 8">
            <a:extLst>
              <a:ext uri="{FF2B5EF4-FFF2-40B4-BE49-F238E27FC236}">
                <a16:creationId xmlns:a16="http://schemas.microsoft.com/office/drawing/2014/main" id="{8DB1A9EF-276C-4FE9-B33D-E2267D9DB46B}"/>
              </a:ext>
            </a:extLst>
          </p:cNvPr>
          <p:cNvSpPr>
            <a:spLocks noGrp="1"/>
          </p:cNvSpPr>
          <p:nvPr>
            <p:ph type="body" sz="quarter" idx="26"/>
          </p:nvPr>
        </p:nvSpPr>
        <p:spPr>
          <a:xfrm>
            <a:off x="624619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6" name="Text Placeholder 8">
            <a:extLst>
              <a:ext uri="{FF2B5EF4-FFF2-40B4-BE49-F238E27FC236}">
                <a16:creationId xmlns:a16="http://schemas.microsoft.com/office/drawing/2014/main" id="{C2A7C1E0-8314-4B78-902A-0828B984B279}"/>
              </a:ext>
            </a:extLst>
          </p:cNvPr>
          <p:cNvSpPr>
            <a:spLocks noGrp="1"/>
          </p:cNvSpPr>
          <p:nvPr>
            <p:ph type="body" sz="quarter" idx="27"/>
          </p:nvPr>
        </p:nvSpPr>
        <p:spPr>
          <a:xfrm>
            <a:off x="537297" y="4290625"/>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7" name="Text Placeholder 8">
            <a:extLst>
              <a:ext uri="{FF2B5EF4-FFF2-40B4-BE49-F238E27FC236}">
                <a16:creationId xmlns:a16="http://schemas.microsoft.com/office/drawing/2014/main" id="{9057B8DE-1E5B-4E78-8FC1-456B14A880F7}"/>
              </a:ext>
            </a:extLst>
          </p:cNvPr>
          <p:cNvSpPr>
            <a:spLocks noGrp="1"/>
          </p:cNvSpPr>
          <p:nvPr>
            <p:ph type="body" sz="quarter" idx="28"/>
          </p:nvPr>
        </p:nvSpPr>
        <p:spPr>
          <a:xfrm>
            <a:off x="6246194" y="4290625"/>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8" name="Rectangle 27"/>
          <p:cNvSpPr/>
          <p:nvPr userDrawn="1"/>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29" name="Rectangle 28"/>
          <p:cNvSpPr/>
          <p:nvPr userDrawn="1"/>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30" name="Rectangle 29">
            <a:extLst>
              <a:ext uri="{FF2B5EF4-FFF2-40B4-BE49-F238E27FC236}">
                <a16:creationId xmlns:a16="http://schemas.microsoft.com/office/drawing/2014/main" id="{12753468-486C-4E44-B97B-3442F4990D23}"/>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32" name="Rectangle 31">
            <a:extLst>
              <a:ext uri="{FF2B5EF4-FFF2-40B4-BE49-F238E27FC236}">
                <a16:creationId xmlns:a16="http://schemas.microsoft.com/office/drawing/2014/main" id="{56C776D0-A1AC-41AD-A930-68E62E311F28}"/>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4171200706"/>
      </p:ext>
    </p:extLst>
  </p:cSld>
  <p:clrMapOvr>
    <a:masterClrMapping/>
  </p:clrMapOvr>
  <p:transition>
    <p:fade/>
  </p:transition>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16" name="Text Placeholder 8">
            <a:extLst>
              <a:ext uri="{FF2B5EF4-FFF2-40B4-BE49-F238E27FC236}">
                <a16:creationId xmlns:a16="http://schemas.microsoft.com/office/drawing/2014/main" id="{E69DF469-1C05-4DC1-B6C9-2712D9E1B834}"/>
              </a:ext>
            </a:extLst>
          </p:cNvPr>
          <p:cNvSpPr>
            <a:spLocks noGrp="1"/>
          </p:cNvSpPr>
          <p:nvPr>
            <p:ph type="body" sz="quarter" idx="21"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Title Placeholder 1">
            <a:extLst>
              <a:ext uri="{FF2B5EF4-FFF2-40B4-BE49-F238E27FC236}">
                <a16:creationId xmlns:a16="http://schemas.microsoft.com/office/drawing/2014/main" id="{77DBFC5B-8E23-48FC-97C3-38FCFE62536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4" name="Text Placeholder 8">
            <a:extLst>
              <a:ext uri="{FF2B5EF4-FFF2-40B4-BE49-F238E27FC236}">
                <a16:creationId xmlns:a16="http://schemas.microsoft.com/office/drawing/2014/main" id="{F739EC70-7463-4AC3-840B-4FCA6DF39734}"/>
              </a:ext>
            </a:extLst>
          </p:cNvPr>
          <p:cNvSpPr>
            <a:spLocks noGrp="1"/>
          </p:cNvSpPr>
          <p:nvPr>
            <p:ph type="body" sz="quarter" idx="22"/>
          </p:nvPr>
        </p:nvSpPr>
        <p:spPr>
          <a:xfrm>
            <a:off x="512874" y="1857891"/>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Text Placeholder 8">
            <a:extLst>
              <a:ext uri="{FF2B5EF4-FFF2-40B4-BE49-F238E27FC236}">
                <a16:creationId xmlns:a16="http://schemas.microsoft.com/office/drawing/2014/main" id="{A85F1297-532C-478B-8C8C-A7A406ADF2C4}"/>
              </a:ext>
            </a:extLst>
          </p:cNvPr>
          <p:cNvSpPr>
            <a:spLocks noGrp="1"/>
          </p:cNvSpPr>
          <p:nvPr>
            <p:ph type="body" sz="quarter" idx="23"/>
          </p:nvPr>
        </p:nvSpPr>
        <p:spPr>
          <a:xfrm>
            <a:off x="4325938" y="1861481"/>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8">
            <a:extLst>
              <a:ext uri="{FF2B5EF4-FFF2-40B4-BE49-F238E27FC236}">
                <a16:creationId xmlns:a16="http://schemas.microsoft.com/office/drawing/2014/main" id="{72E6BFE1-0779-4417-985A-E1020673A1FF}"/>
              </a:ext>
            </a:extLst>
          </p:cNvPr>
          <p:cNvSpPr>
            <a:spLocks noGrp="1"/>
          </p:cNvSpPr>
          <p:nvPr>
            <p:ph type="body" sz="quarter" idx="24"/>
          </p:nvPr>
        </p:nvSpPr>
        <p:spPr>
          <a:xfrm>
            <a:off x="8148737" y="1857890"/>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1" name="Rectangle 20">
            <a:extLst>
              <a:ext uri="{FF2B5EF4-FFF2-40B4-BE49-F238E27FC236}">
                <a16:creationId xmlns:a16="http://schemas.microsoft.com/office/drawing/2014/main" id="{56C776D0-A1AC-41AD-A930-68E62E311F28}"/>
              </a:ext>
            </a:extLst>
          </p:cNvPr>
          <p:cNvSpPr/>
          <p:nvPr userDrawn="1"/>
        </p:nvSpPr>
        <p:spPr>
          <a:xfrm>
            <a:off x="476780" y="1669027"/>
            <a:ext cx="363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2" name="Rectangle 21">
            <a:extLst>
              <a:ext uri="{FF2B5EF4-FFF2-40B4-BE49-F238E27FC236}">
                <a16:creationId xmlns:a16="http://schemas.microsoft.com/office/drawing/2014/main" id="{56C776D0-A1AC-41AD-A930-68E62E311F28}"/>
              </a:ext>
            </a:extLst>
          </p:cNvPr>
          <p:cNvSpPr/>
          <p:nvPr userDrawn="1"/>
        </p:nvSpPr>
        <p:spPr>
          <a:xfrm>
            <a:off x="4325938" y="1669027"/>
            <a:ext cx="363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3" name="Rectangle 22">
            <a:extLst>
              <a:ext uri="{FF2B5EF4-FFF2-40B4-BE49-F238E27FC236}">
                <a16:creationId xmlns:a16="http://schemas.microsoft.com/office/drawing/2014/main" id="{56C776D0-A1AC-41AD-A930-68E62E311F28}"/>
              </a:ext>
            </a:extLst>
          </p:cNvPr>
          <p:cNvSpPr/>
          <p:nvPr userDrawn="1"/>
        </p:nvSpPr>
        <p:spPr>
          <a:xfrm>
            <a:off x="8148737" y="1669027"/>
            <a:ext cx="363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155500676"/>
      </p:ext>
    </p:extLst>
  </p:cSld>
  <p:clrMapOvr>
    <a:masterClrMapping/>
  </p:clrMapOvr>
  <p:transition>
    <p:fade/>
  </p:transition>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501651" y="1674087"/>
            <a:ext cx="3695700" cy="1971675"/>
          </a:xfrm>
        </p:spPr>
        <p:txBody>
          <a:bodyPr/>
          <a:lstStyle/>
          <a:p>
            <a:r>
              <a:rPr lang="en-US" noProof="0"/>
              <a:t>Click icon to add picture</a:t>
            </a:r>
            <a:endParaRPr lang="en-US" noProof="0" dirty="0"/>
          </a:p>
        </p:txBody>
      </p:sp>
      <p:sp>
        <p:nvSpPr>
          <p:cNvPr id="5" name="Picture Placeholder 7"/>
          <p:cNvSpPr>
            <a:spLocks noGrp="1"/>
          </p:cNvSpPr>
          <p:nvPr>
            <p:ph type="pic" sz="quarter" idx="14"/>
          </p:nvPr>
        </p:nvSpPr>
        <p:spPr>
          <a:xfrm>
            <a:off x="8006398" y="1674087"/>
            <a:ext cx="3683953" cy="1971675"/>
          </a:xfrm>
        </p:spPr>
        <p:txBody>
          <a:bodyPr/>
          <a:lstStyle/>
          <a:p>
            <a:r>
              <a:rPr lang="en-US" noProof="0"/>
              <a:t>Click icon to add picture</a:t>
            </a:r>
            <a:endParaRPr lang="en-US" noProof="0" dirty="0"/>
          </a:p>
        </p:txBody>
      </p:sp>
      <p:sp>
        <p:nvSpPr>
          <p:cNvPr id="6" name="Picture Placeholder 7"/>
          <p:cNvSpPr>
            <a:spLocks noGrp="1"/>
          </p:cNvSpPr>
          <p:nvPr>
            <p:ph type="pic" sz="quarter" idx="15"/>
          </p:nvPr>
        </p:nvSpPr>
        <p:spPr>
          <a:xfrm>
            <a:off x="4273075" y="1674087"/>
            <a:ext cx="3657600" cy="1971675"/>
          </a:xfrm>
        </p:spPr>
        <p:txBody>
          <a:bodyPr/>
          <a:lstStyle/>
          <a:p>
            <a:r>
              <a:rPr lang="en-US" noProof="0"/>
              <a:t>Click icon to add picture</a:t>
            </a:r>
            <a:endParaRPr lang="en-US" noProof="0" dirty="0"/>
          </a:p>
        </p:txBody>
      </p:sp>
      <p:sp>
        <p:nvSpPr>
          <p:cNvPr id="9" name="Text Placeholder 18"/>
          <p:cNvSpPr>
            <a:spLocks noGrp="1"/>
          </p:cNvSpPr>
          <p:nvPr>
            <p:ph idx="1"/>
          </p:nvPr>
        </p:nvSpPr>
        <p:spPr>
          <a:xfrm>
            <a:off x="501651" y="3832225"/>
            <a:ext cx="3683949"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8"/>
          <p:cNvSpPr>
            <a:spLocks noGrp="1"/>
          </p:cNvSpPr>
          <p:nvPr>
            <p:ph idx="16"/>
          </p:nvPr>
        </p:nvSpPr>
        <p:spPr>
          <a:xfrm>
            <a:off x="4267200" y="3832225"/>
            <a:ext cx="3657600"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ext Placeholder 18"/>
          <p:cNvSpPr>
            <a:spLocks noGrp="1"/>
          </p:cNvSpPr>
          <p:nvPr>
            <p:ph idx="17"/>
          </p:nvPr>
        </p:nvSpPr>
        <p:spPr>
          <a:xfrm>
            <a:off x="8006398" y="3832225"/>
            <a:ext cx="3683953"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a:extLst>
              <a:ext uri="{FF2B5EF4-FFF2-40B4-BE49-F238E27FC236}">
                <a16:creationId xmlns:a16="http://schemas.microsoft.com/office/drawing/2014/main" id="{9F15AF63-D425-4D3F-B484-4B7A0F329F9A}"/>
              </a:ext>
            </a:extLst>
          </p:cNvPr>
          <p:cNvSpPr>
            <a:spLocks noGrp="1"/>
          </p:cNvSpPr>
          <p:nvPr>
            <p:ph type="body" sz="quarter" idx="18"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2" name="Title Placeholder 1">
            <a:extLst>
              <a:ext uri="{FF2B5EF4-FFF2-40B4-BE49-F238E27FC236}">
                <a16:creationId xmlns:a16="http://schemas.microsoft.com/office/drawing/2014/main" id="{F7002A92-1CF7-42F5-B761-7DB3C2CF11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04013638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504000"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096836"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68279"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32557"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a:extLst>
              <a:ext uri="{FF2B5EF4-FFF2-40B4-BE49-F238E27FC236}">
                <a16:creationId xmlns:a16="http://schemas.microsoft.com/office/drawing/2014/main" id="{43B6715C-C932-49B3-880D-8C5710C8F99B}"/>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0" name="Title Placeholder 1">
            <a:extLst>
              <a:ext uri="{FF2B5EF4-FFF2-40B4-BE49-F238E27FC236}">
                <a16:creationId xmlns:a16="http://schemas.microsoft.com/office/drawing/2014/main" id="{6EA7B5E5-1F8D-43CD-9AD2-8B87181DC53D}"/>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890897606"/>
      </p:ext>
    </p:extLst>
  </p:cSld>
  <p:clrMapOvr>
    <a:masterClrMapping/>
  </p:clrMapOvr>
  <p:transition>
    <p:fade/>
  </p:transition>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99194285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55841683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63311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rmAutofit/>
          </a:bodyPr>
          <a:lstStyle>
            <a:lvl1pPr>
              <a:lnSpc>
                <a:spcPct val="100000"/>
              </a:lnSpc>
              <a:spcAft>
                <a:spcPts val="450"/>
              </a:spcAft>
              <a:defRPr sz="900"/>
            </a:lvl1pPr>
          </a:lstStyle>
          <a:p>
            <a:pPr lvl="0"/>
            <a:r>
              <a:rPr lang="en-US"/>
              <a:t>Edit Master text styles</a:t>
            </a:r>
          </a:p>
        </p:txBody>
      </p:sp>
      <p:grpSp>
        <p:nvGrpSpPr>
          <p:cNvPr id="14" name="Group 13">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5"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6"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7"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25610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6000" y="729000"/>
            <a:ext cx="5400000" cy="5400000"/>
          </a:xfrm>
          <a:prstGeom prst="rect">
            <a:avLst/>
          </a:prstGeom>
        </p:spPr>
        <p:txBody>
          <a:bodyPr/>
          <a:lstStyle/>
          <a:p>
            <a:r>
              <a:rPr lang="en-US" noProof="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600" b="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7" name="Group 16">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8"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pic>
        <p:nvPicPr>
          <p:cNvPr id="31" name="Picture 30">
            <a:extLst>
              <a:ext uri="{FF2B5EF4-FFF2-40B4-BE49-F238E27FC236}">
                <a16:creationId xmlns:a16="http://schemas.microsoft.com/office/drawing/2014/main" id="{671D8E20-75FB-424D-BC72-4008C3FC4D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62662" y="5677244"/>
            <a:ext cx="2203704" cy="912371"/>
          </a:xfrm>
          <a:prstGeom prst="rect">
            <a:avLst/>
          </a:prstGeom>
        </p:spPr>
      </p:pic>
    </p:spTree>
    <p:extLst>
      <p:ext uri="{BB962C8B-B14F-4D97-AF65-F5344CB8AC3E}">
        <p14:creationId xmlns:p14="http://schemas.microsoft.com/office/powerpoint/2010/main" val="2032256036"/>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End slide Black">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Autofit/>
          </a:bodyPr>
          <a:lstStyle>
            <a:lvl1pPr>
              <a:lnSpc>
                <a:spcPct val="100000"/>
              </a:lnSpc>
              <a:spcAft>
                <a:spcPts val="450"/>
              </a:spcAft>
              <a:defRPr sz="900">
                <a:solidFill>
                  <a:schemeClr val="bg1"/>
                </a:solidFill>
              </a:defRPr>
            </a:lvl1pPr>
          </a:lstStyle>
          <a:p>
            <a:pPr lvl="0"/>
            <a:r>
              <a:rPr lang="en-US"/>
              <a:t>Edit Master text styles</a:t>
            </a:r>
          </a:p>
        </p:txBody>
      </p:sp>
      <p:grpSp>
        <p:nvGrpSpPr>
          <p:cNvPr id="14" name="Group 13">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5"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056898323"/>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solidFill>
          <a:schemeClr val="tx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6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52" name="Group 51">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53"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4"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5"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6"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7"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8"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9"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0"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1"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2"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3898970023"/>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Slide - Black Page Image">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endParaRPr lang="en-US" noProof="0" dirty="0"/>
          </a:p>
        </p:txBody>
      </p:sp>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6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5" name="Title 1">
            <a:extLst>
              <a:ext uri="{FF2B5EF4-FFF2-40B4-BE49-F238E27FC236}">
                <a16:creationId xmlns:a16="http://schemas.microsoft.com/office/drawing/2014/main" id="{37C1D43B-9933-4650-9DD5-73494BECAE5A}"/>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grpSp>
        <p:nvGrpSpPr>
          <p:cNvPr id="6" name="Group 5">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7"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8"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9"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0"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1"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2"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3"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4"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5"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6"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4205544640"/>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solidFill>
          <a:schemeClr val="tx1"/>
        </a:solidFill>
        <a:effectLst/>
      </p:bgPr>
    </p:bg>
    <p:spTree>
      <p:nvGrpSpPr>
        <p:cNvPr id="1" name=""/>
        <p:cNvGrpSpPr/>
        <p:nvPr/>
      </p:nvGrpSpPr>
      <p:grpSpPr>
        <a:xfrm>
          <a:off x="0" y="0"/>
          <a:ext cx="0" cy="0"/>
          <a:chOff x="0" y="0"/>
          <a:chExt cx="0" cy="0"/>
        </a:xfrm>
      </p:grpSpPr>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600" b="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53" name="Title 1">
            <a:extLst>
              <a:ext uri="{FF2B5EF4-FFF2-40B4-BE49-F238E27FC236}">
                <a16:creationId xmlns:a16="http://schemas.microsoft.com/office/drawing/2014/main" id="{647FBB06-57A1-478F-8BCE-57D05265516A}"/>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dirty="0"/>
              <a:t>Click to edit Master title style</a:t>
            </a:r>
          </a:p>
        </p:txBody>
      </p:sp>
      <p:sp>
        <p:nvSpPr>
          <p:cNvPr id="17"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6000" y="729000"/>
            <a:ext cx="5400000" cy="5400000"/>
          </a:xfrm>
          <a:prstGeom prst="rect">
            <a:avLst/>
          </a:prstGeom>
        </p:spPr>
        <p:txBody>
          <a:bodyPr/>
          <a:lstStyle/>
          <a:p>
            <a:r>
              <a:rPr lang="en-US" noProof="0"/>
              <a:t>Click icon to add picture</a:t>
            </a:r>
            <a:endParaRPr lang="en-US" noProof="0" dirty="0"/>
          </a:p>
        </p:txBody>
      </p:sp>
      <p:grpSp>
        <p:nvGrpSpPr>
          <p:cNvPr id="18" name="Group 17">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9"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pic>
        <p:nvPicPr>
          <p:cNvPr id="33" name="Picture 32">
            <a:extLst>
              <a:ext uri="{FF2B5EF4-FFF2-40B4-BE49-F238E27FC236}">
                <a16:creationId xmlns:a16="http://schemas.microsoft.com/office/drawing/2014/main" id="{76C09E8A-0AD2-4CD8-B467-84AE02FBE7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63862" y="5677243"/>
            <a:ext cx="2203704" cy="913304"/>
          </a:xfrm>
          <a:prstGeom prst="rect">
            <a:avLst/>
          </a:prstGeom>
        </p:spPr>
      </p:pic>
    </p:spTree>
    <p:extLst>
      <p:ext uri="{BB962C8B-B14F-4D97-AF65-F5344CB8AC3E}">
        <p14:creationId xmlns:p14="http://schemas.microsoft.com/office/powerpoint/2010/main" val="2507594452"/>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cSld name="Title Slide - White">
    <p:bg bwMode="gray">
      <p:bgPr>
        <a:solidFill>
          <a:schemeClr val="bg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6000" y="729000"/>
            <a:ext cx="5400000" cy="5400000"/>
          </a:xfrm>
          <a:prstGeom prst="rect">
            <a:avLst/>
          </a:prstGeom>
        </p:spPr>
        <p:txBody>
          <a:bodyPr/>
          <a:lstStyle/>
          <a:p>
            <a:r>
              <a:rPr lang="en-US" noProof="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dirty="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600" b="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7" name="Group 16">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8"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pic>
        <p:nvPicPr>
          <p:cNvPr id="31" name="Picture 30">
            <a:extLst>
              <a:ext uri="{FF2B5EF4-FFF2-40B4-BE49-F238E27FC236}">
                <a16:creationId xmlns:a16="http://schemas.microsoft.com/office/drawing/2014/main" id="{671D8E20-75FB-424D-BC72-4008C3FC4D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62662" y="5677244"/>
            <a:ext cx="2203704" cy="912371"/>
          </a:xfrm>
          <a:prstGeom prst="rect">
            <a:avLst/>
          </a:prstGeom>
        </p:spPr>
      </p:pic>
    </p:spTree>
    <p:extLst>
      <p:ext uri="{BB962C8B-B14F-4D97-AF65-F5344CB8AC3E}">
        <p14:creationId xmlns:p14="http://schemas.microsoft.com/office/powerpoint/2010/main" val="1805585737"/>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6000" y="729000"/>
            <a:ext cx="5400000" cy="5400000"/>
          </a:xfrm>
          <a:prstGeom prst="rect">
            <a:avLst/>
          </a:prstGeom>
        </p:spPr>
        <p:txBody>
          <a:bodyPr/>
          <a:lstStyle/>
          <a:p>
            <a:r>
              <a:rPr lang="en-US" noProof="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dirty="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600" b="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7" name="Group 16">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8"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111539817"/>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ith text">
    <p:bg bwMode="gray">
      <p:bgPr>
        <a:solidFill>
          <a:schemeClr val="bg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B345DB50-CB94-4421-9E14-33DABF973475}"/>
              </a:ext>
            </a:extLst>
          </p:cNvPr>
          <p:cNvSpPr>
            <a:spLocks noGrp="1"/>
          </p:cNvSpPr>
          <p:nvPr>
            <p:ph type="ctrTitle" hasCustomPrompt="1"/>
          </p:nvPr>
        </p:nvSpPr>
        <p:spPr bwMode="gray">
          <a:xfrm>
            <a:off x="501651" y="5186207"/>
            <a:ext cx="4446269" cy="895983"/>
          </a:xfrm>
          <a:prstGeom prst="rect">
            <a:avLst/>
          </a:prstGeom>
        </p:spPr>
        <p:txBody>
          <a:bodyPr anchor="b" anchorCtr="0">
            <a:noAutofit/>
          </a:bodyPr>
          <a:lstStyle>
            <a:lvl1pPr algn="l">
              <a:lnSpc>
                <a:spcPts val="3200"/>
              </a:lnSpc>
              <a:defRPr sz="2100" b="0">
                <a:solidFill>
                  <a:schemeClr val="tx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dirty="0"/>
              <a:t>Click to edit </a:t>
            </a:r>
            <a:br>
              <a:rPr lang="en-US" noProof="0" dirty="0"/>
            </a:br>
            <a:r>
              <a:rPr lang="en-US" noProof="0" dirty="0"/>
              <a:t>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600" b="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28" name="Title 1">
            <a:extLst>
              <a:ext uri="{FF2B5EF4-FFF2-40B4-BE49-F238E27FC236}">
                <a16:creationId xmlns:a16="http://schemas.microsoft.com/office/drawing/2014/main" id="{BF939DF8-C67D-4ED5-9DBC-98F2B43BDAEA}"/>
              </a:ext>
            </a:extLst>
          </p:cNvPr>
          <p:cNvSpPr txBox="1">
            <a:spLocks/>
          </p:cNvSpPr>
          <p:nvPr userDrawn="1"/>
        </p:nvSpPr>
        <p:spPr bwMode="gray">
          <a:xfrm>
            <a:off x="3417931" y="725455"/>
            <a:ext cx="5356735" cy="5356735"/>
          </a:xfrm>
          <a:prstGeom prst="ellipse">
            <a:avLst/>
          </a:prstGeom>
          <a:ln w="25400">
            <a:solidFill>
              <a:schemeClr val="accent1"/>
            </a:solidFill>
          </a:ln>
        </p:spPr>
        <p:txBody>
          <a:bodyPr vert="horz" lIns="108000" tIns="108000" rIns="108000" bIns="108000" rtlCol="0" anchor="ctr" anchorCtr="0">
            <a:normAutofit/>
          </a:bodyPr>
          <a:lstStyle>
            <a:lvl1pPr algn="ctr" defTabSz="914400" rtl="0" eaLnBrk="1" latinLnBrk="0" hangingPunct="1">
              <a:lnSpc>
                <a:spcPts val="4200"/>
              </a:lnSpc>
              <a:spcBef>
                <a:spcPct val="0"/>
              </a:spcBef>
              <a:buNone/>
              <a:defRPr sz="3600" b="0" kern="1200">
                <a:solidFill>
                  <a:schemeClr val="tx1"/>
                </a:solidFill>
                <a:latin typeface="+mj-lt"/>
                <a:ea typeface="Open Sans" panose="020B0606030504020204" pitchFamily="34" charset="0"/>
                <a:cs typeface="Open Sans" panose="020B0606030504020204" pitchFamily="34" charset="0"/>
              </a:defRPr>
            </a:lvl1pPr>
          </a:lstStyle>
          <a:p>
            <a:r>
              <a:rPr lang="en-US" dirty="0"/>
              <a:t>Click to edit Master title style</a:t>
            </a:r>
          </a:p>
        </p:txBody>
      </p:sp>
      <p:grpSp>
        <p:nvGrpSpPr>
          <p:cNvPr id="52" name="Group 51">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53"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4"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5"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6"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7"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8"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9"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0"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1"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2"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488153871"/>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670834"/>
            <a:ext cx="10541000" cy="1592403"/>
          </a:xfrm>
          <a:prstGeom prst="rect">
            <a:avLst/>
          </a:prstGeo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901090828"/>
      </p:ext>
    </p:extLst>
  </p:cSld>
  <p:clrMapOvr>
    <a:masterClrMapping/>
  </p:clrMapOvr>
  <p:transition>
    <p:fade/>
  </p:transition>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Divider - Deloitte green accent 4">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CaseCode">
            <a:extLst>
              <a:ext uri="{FF2B5EF4-FFF2-40B4-BE49-F238E27FC236}">
                <a16:creationId xmlns:a16="http://schemas.microsoft.com/office/drawing/2014/main" id="{452A60FA-C95E-401E-9AF3-D27C8C88BCCB}"/>
              </a:ext>
            </a:extLst>
          </p:cNvPr>
          <p:cNvSpPr txBox="1"/>
          <p:nvPr/>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Copyright">
            <a:extLst>
              <a:ext uri="{FF2B5EF4-FFF2-40B4-BE49-F238E27FC236}">
                <a16:creationId xmlns:a16="http://schemas.microsoft.com/office/drawing/2014/main" id="{CA24B28E-5B13-4779-8D72-C52A20B99FE7}"/>
              </a:ext>
            </a:extLst>
          </p:cNvPr>
          <p:cNvSpPr txBox="1"/>
          <p:nvPr/>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9" name="Rectangle 8">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3097862711"/>
      </p:ext>
    </p:extLst>
  </p:cSld>
  <p:clrMapOvr>
    <a:masterClrMapping/>
  </p:clrMapOvr>
  <p:transition>
    <p:fade/>
  </p:transition>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7" name="CaseCode">
            <a:extLst>
              <a:ext uri="{FF2B5EF4-FFF2-40B4-BE49-F238E27FC236}">
                <a16:creationId xmlns:a16="http://schemas.microsoft.com/office/drawing/2014/main" id="{E8E60749-A3E0-4E09-BF50-6D6B361BEF91}"/>
              </a:ext>
            </a:extLst>
          </p:cNvPr>
          <p:cNvSpPr txBox="1"/>
          <p:nvPr/>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9" name="Copyright">
            <a:extLst>
              <a:ext uri="{FF2B5EF4-FFF2-40B4-BE49-F238E27FC236}">
                <a16:creationId xmlns:a16="http://schemas.microsoft.com/office/drawing/2014/main" id="{CA24B28E-5B13-4779-8D72-C52A20B99FE7}"/>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8" name="Rectangle 7">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408320480"/>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6000" y="729000"/>
            <a:ext cx="5400000" cy="5400000"/>
          </a:xfrm>
          <a:prstGeom prst="rect">
            <a:avLst/>
          </a:prstGeom>
        </p:spPr>
        <p:txBody>
          <a:bodyPr/>
          <a:lstStyle/>
          <a:p>
            <a:r>
              <a:rPr lang="en-US" noProof="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2" y="5186209"/>
            <a:ext cx="4446269" cy="895983"/>
          </a:xfrm>
          <a:prstGeom prst="rect">
            <a:avLst/>
          </a:prstGeom>
        </p:spPr>
        <p:txBody>
          <a:bodyPr anchor="b" anchorCtr="0">
            <a:noAutofit/>
          </a:bodyPr>
          <a:lstStyle>
            <a:lvl1pPr algn="l">
              <a:lnSpc>
                <a:spcPts val="3200"/>
              </a:lnSpc>
              <a:defRPr sz="21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endParaRPr lang="en-US" noProof="0" dirty="0"/>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600" b="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17" name="Group 16">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8"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703024485"/>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1">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0215"/>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3" name="Text Placeholder 2"/>
          <p:cNvSpPr>
            <a:spLocks noGrp="1"/>
          </p:cNvSpPr>
          <p:nvPr>
            <p:ph type="body" idx="1"/>
          </p:nvPr>
        </p:nvSpPr>
        <p:spPr bwMode="gray">
          <a:xfrm>
            <a:off x="469900" y="3423545"/>
            <a:ext cx="10418235"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1"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7" name="Copyright">
            <a:extLst>
              <a:ext uri="{FF2B5EF4-FFF2-40B4-BE49-F238E27FC236}">
                <a16:creationId xmlns:a16="http://schemas.microsoft.com/office/drawing/2014/main" id="{CA24B28E-5B13-4779-8D72-C52A20B99FE7}"/>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8" name="Rectangle 7">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9793999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2">
    <p:bg bwMode="gray">
      <p:bgPr>
        <a:solidFill>
          <a:schemeClr val="accent2"/>
        </a:solidFill>
        <a:effectLst/>
      </p:bgPr>
    </p:bg>
    <p:spTree>
      <p:nvGrpSpPr>
        <p:cNvPr id="1" name=""/>
        <p:cNvGrpSpPr/>
        <p:nvPr/>
      </p:nvGrpSpPr>
      <p:grpSpPr>
        <a:xfrm>
          <a:off x="0" y="0"/>
          <a:ext cx="0" cy="0"/>
          <a:chOff x="0" y="0"/>
          <a:chExt cx="0" cy="0"/>
        </a:xfrm>
      </p:grpSpPr>
      <p:sp>
        <p:nvSpPr>
          <p:cNvPr id="19" name="Text Placeholder 2"/>
          <p:cNvSpPr>
            <a:spLocks noGrp="1"/>
          </p:cNvSpPr>
          <p:nvPr>
            <p:ph type="body" idx="1"/>
          </p:nvPr>
        </p:nvSpPr>
        <p:spPr bwMode="gray">
          <a:xfrm>
            <a:off x="469901"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1"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3" name="Title 1"/>
          <p:cNvSpPr>
            <a:spLocks noGrp="1"/>
          </p:cNvSpPr>
          <p:nvPr>
            <p:ph type="title"/>
          </p:nvPr>
        </p:nvSpPr>
        <p:spPr bwMode="gray">
          <a:xfrm>
            <a:off x="469901" y="1700215"/>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7" name="Copyright">
            <a:extLst>
              <a:ext uri="{FF2B5EF4-FFF2-40B4-BE49-F238E27FC236}">
                <a16:creationId xmlns:a16="http://schemas.microsoft.com/office/drawing/2014/main" id="{CA24B28E-5B13-4779-8D72-C52A20B99FE7}"/>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8" name="Rectangle 7">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157950000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accent 3">
    <p:bg bwMode="gray">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469901"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13" name="Title 1"/>
          <p:cNvSpPr>
            <a:spLocks noGrp="1"/>
          </p:cNvSpPr>
          <p:nvPr>
            <p:ph type="title"/>
          </p:nvPr>
        </p:nvSpPr>
        <p:spPr bwMode="gray">
          <a:xfrm>
            <a:off x="469901" y="1700215"/>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dirty="0"/>
              <a:t>Click to edit Master title style</a:t>
            </a:r>
          </a:p>
        </p:txBody>
      </p:sp>
      <p:sp>
        <p:nvSpPr>
          <p:cNvPr id="10" name="Copyright">
            <a:extLst>
              <a:ext uri="{FF2B5EF4-FFF2-40B4-BE49-F238E27FC236}">
                <a16:creationId xmlns:a16="http://schemas.microsoft.com/office/drawing/2014/main" id="{CA24B28E-5B13-4779-8D72-C52A20B99FE7}"/>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7" name="Rectangle 6">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213647460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Key statement green accent 2">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dirty="0"/>
              <a:t>Click to edit Master text styles</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Copyright">
            <a:extLst>
              <a:ext uri="{FF2B5EF4-FFF2-40B4-BE49-F238E27FC236}">
                <a16:creationId xmlns:a16="http://schemas.microsoft.com/office/drawing/2014/main" id="{CA24B28E-5B13-4779-8D72-C52A20B99FE7}"/>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7" name="Rectangle 6">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367548418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ey statement Green Accent 4">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dirty="0"/>
              <a:t>Click to edit Master text styles</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Copyright">
            <a:extLst>
              <a:ext uri="{FF2B5EF4-FFF2-40B4-BE49-F238E27FC236}">
                <a16:creationId xmlns:a16="http://schemas.microsoft.com/office/drawing/2014/main" id="{CA24B28E-5B13-4779-8D72-C52A20B99FE7}"/>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a:solidFill>
                  <a:schemeClr val="bg1"/>
                </a:solidFill>
                <a:latin typeface="Calibri" panose="020F0502020204030204" pitchFamily="34" charset="0"/>
                <a:cs typeface="Calibri" panose="020F0502020204030204" pitchFamily="34" charset="0"/>
              </a:rPr>
              <a:t>© 2021 Pro více informací kontaktujte Deloitte Česká republika.</a:t>
            </a:r>
          </a:p>
        </p:txBody>
      </p:sp>
      <p:sp>
        <p:nvSpPr>
          <p:cNvPr id="7" name="Rectangle 6">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286788274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Copyright">
            <a:extLst>
              <a:ext uri="{FF2B5EF4-FFF2-40B4-BE49-F238E27FC236}">
                <a16:creationId xmlns:a16="http://schemas.microsoft.com/office/drawing/2014/main" id="{CA24B28E-5B13-4779-8D72-C52A20B99FE7}"/>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a:solidFill>
                  <a:schemeClr val="bg1"/>
                </a:solidFill>
                <a:latin typeface="Calibri" panose="020F0502020204030204" pitchFamily="34" charset="0"/>
                <a:cs typeface="Calibri" panose="020F0502020204030204" pitchFamily="34" charset="0"/>
              </a:rPr>
              <a:t>© 2020 Pro více informací kontaktujte Deloitte Česká republika.</a:t>
            </a:r>
          </a:p>
        </p:txBody>
      </p:sp>
      <p:sp>
        <p:nvSpPr>
          <p:cNvPr id="7" name="Rectangle 6">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5375548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5" y="1590677"/>
            <a:ext cx="9029604" cy="4708525"/>
          </a:xfrm>
          <a:prstGeom prst="rect">
            <a:avLst/>
          </a:prstGeom>
        </p:spPr>
        <p:txBody>
          <a:bodyPr>
            <a:noAutofit/>
          </a:bodyPr>
          <a:lstStyle>
            <a:lvl1pPr>
              <a:spcBef>
                <a:spcPts val="3600"/>
              </a:spcBef>
              <a:defRPr sz="36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dirty="0"/>
              <a:t>Click to edit Master text styles</a:t>
            </a:r>
          </a:p>
        </p:txBody>
      </p:sp>
      <p:sp>
        <p:nvSpPr>
          <p:cNvPr id="10" name="CaseCode">
            <a:extLst>
              <a:ext uri="{FF2B5EF4-FFF2-40B4-BE49-F238E27FC236}">
                <a16:creationId xmlns:a16="http://schemas.microsoft.com/office/drawing/2014/main" id="{BFFD92C3-7ED3-4D3C-8518-BD2C1CF3A89D}"/>
              </a:ext>
            </a:extLst>
          </p:cNvPr>
          <p:cNvSpPr txBox="1"/>
          <p:nvPr userDrawn="1"/>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5" name="Rectangle 4">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239424917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65288"/>
            <a:ext cx="9277349" cy="4716462"/>
          </a:xfrm>
          <a:prstGeom prst="rect">
            <a:avLst/>
          </a:prstGeom>
        </p:spPr>
        <p:txBody>
          <a:bodyPr>
            <a:noAutofit/>
          </a:bodyPr>
          <a:lstStyle>
            <a:lvl1pPr marL="0" indent="0" algn="l">
              <a:spcBef>
                <a:spcPts val="3600"/>
              </a:spcBef>
              <a:buFontTx/>
              <a:buNone/>
              <a:defRPr sz="36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dirty="0"/>
              <a:t>Click to edit Master text styles</a:t>
            </a:r>
          </a:p>
        </p:txBody>
      </p:sp>
    </p:spTree>
    <p:extLst>
      <p:ext uri="{BB962C8B-B14F-4D97-AF65-F5344CB8AC3E}">
        <p14:creationId xmlns:p14="http://schemas.microsoft.com/office/powerpoint/2010/main" val="24016531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noAutofit/>
          </a:bodyPr>
          <a:lstStyle/>
          <a:p>
            <a:r>
              <a:rPr lang="en-US"/>
              <a:t>Click icon to add chart</a:t>
            </a:r>
            <a:endParaRPr lang="en-GB" dirty="0"/>
          </a:p>
        </p:txBody>
      </p:sp>
      <p:sp>
        <p:nvSpPr>
          <p:cNvPr id="18" name="Text Placeholder 8"/>
          <p:cNvSpPr>
            <a:spLocks noGrp="1"/>
          </p:cNvSpPr>
          <p:nvPr>
            <p:ph type="body" sz="quarter" idx="18"/>
          </p:nvPr>
        </p:nvSpPr>
        <p:spPr>
          <a:xfrm>
            <a:off x="501652" y="1674087"/>
            <a:ext cx="11188699" cy="357187"/>
          </a:xfrm>
        </p:spPr>
        <p:txBody>
          <a:bodyPr>
            <a:noAutofit/>
          </a:bodyPr>
          <a:lstStyle/>
          <a:p>
            <a:pPr lvl="0"/>
            <a:r>
              <a:rPr lang="en-US" noProof="0" dirty="0"/>
              <a:t>Click to edit Master text styles</a:t>
            </a:r>
          </a:p>
        </p:txBody>
      </p:sp>
      <p:sp>
        <p:nvSpPr>
          <p:cNvPr id="19" name="Text Placeholder 7"/>
          <p:cNvSpPr>
            <a:spLocks noGrp="1"/>
          </p:cNvSpPr>
          <p:nvPr>
            <p:ph type="body" sz="quarter" idx="23"/>
          </p:nvPr>
        </p:nvSpPr>
        <p:spPr>
          <a:xfrm>
            <a:off x="501651" y="6121014"/>
            <a:ext cx="11188700" cy="260737"/>
          </a:xfrm>
        </p:spPr>
        <p:txBody>
          <a:bodyPr>
            <a:noAutofit/>
          </a:bodyPr>
          <a:lstStyle>
            <a:lvl1pPr>
              <a:spcAft>
                <a:spcPts val="0"/>
              </a:spcAft>
              <a:defRPr sz="900"/>
            </a:lvl1pPr>
          </a:lstStyle>
          <a:p>
            <a:pPr lvl="0"/>
            <a:r>
              <a:rPr lang="en-US"/>
              <a:t>Click to edit Master text styles</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57780961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lvl1pPr marL="0" indent="0" algn="l">
              <a:buFontTx/>
              <a:buNone/>
              <a:defRPr>
                <a:latin typeface="+mn-lt"/>
              </a:defRPr>
            </a:lvl1pPr>
            <a:lvl2pPr marL="139700" indent="-139700" algn="l">
              <a:buClr>
                <a:schemeClr val="tx1"/>
              </a:buClr>
              <a:buSzPct val="100000"/>
              <a:buFont typeface="Arial" panose="020B0604020202020204" pitchFamily="34" charset="0"/>
              <a:buChar char="•"/>
              <a:defRPr>
                <a:latin typeface="+mj-lt"/>
              </a:defRPr>
            </a:lvl2pPr>
            <a:lvl3pPr marL="304800" indent="-139700" algn="l">
              <a:buClr>
                <a:schemeClr val="tx1"/>
              </a:buClr>
              <a:buSzPct val="100000"/>
              <a:buFont typeface="Arial" panose="020B0604020202020204" pitchFamily="34" charset="0"/>
              <a:buChar char="−"/>
              <a:defRPr>
                <a:latin typeface="+mn-lt"/>
              </a:defRPr>
            </a:lvl3pPr>
            <a:lvl4pPr marL="469900" indent="-139700" algn="l">
              <a:buClr>
                <a:schemeClr val="tx1"/>
              </a:buClr>
              <a:buSzPct val="100000"/>
              <a:buFont typeface="Arial" panose="020B0604020202020204" pitchFamily="34" charset="0"/>
              <a:buChar char="◦"/>
              <a:defRPr>
                <a:latin typeface="+mn-lt"/>
              </a:defRPr>
            </a:lvl4pPr>
            <a:lvl5pPr marL="635000" indent="-139700" algn="l">
              <a:buClr>
                <a:schemeClr val="tx1"/>
              </a:buClr>
              <a:buSzPct val="100000"/>
              <a:buFont typeface="Arial" panose="020B0604020202020204" pitchFamily="34" charset="0"/>
              <a:buChar cha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4" name="Title Placeholder 1">
            <a:extLst>
              <a:ext uri="{FF2B5EF4-FFF2-40B4-BE49-F238E27FC236}">
                <a16:creationId xmlns:a16="http://schemas.microsoft.com/office/drawing/2014/main" id="{A1AF4B88-9BDB-4994-AE11-3A74CC55FE51}"/>
              </a:ext>
            </a:extLst>
          </p:cNvPr>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866028850"/>
      </p:ext>
    </p:extLst>
  </p:cSld>
  <p:clrMapOvr>
    <a:masterClrMapping/>
  </p:clrMapOvr>
  <p:transition>
    <p:fade/>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ith text">
    <p:bg bwMode="gray">
      <p:bgPr>
        <a:solidFill>
          <a:schemeClr val="bg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B345DB50-CB94-4421-9E14-33DABF973475}"/>
              </a:ext>
            </a:extLst>
          </p:cNvPr>
          <p:cNvSpPr>
            <a:spLocks noGrp="1"/>
          </p:cNvSpPr>
          <p:nvPr>
            <p:ph type="ctrTitle" hasCustomPrompt="1"/>
          </p:nvPr>
        </p:nvSpPr>
        <p:spPr bwMode="gray">
          <a:xfrm>
            <a:off x="501651" y="5186207"/>
            <a:ext cx="4446269" cy="895983"/>
          </a:xfrm>
          <a:prstGeom prst="rect">
            <a:avLst/>
          </a:prstGeom>
        </p:spPr>
        <p:txBody>
          <a:bodyPr anchor="b" anchorCtr="0">
            <a:noAutofit/>
          </a:bodyPr>
          <a:lstStyle>
            <a:lvl1pPr algn="l">
              <a:lnSpc>
                <a:spcPts val="3200"/>
              </a:lnSpc>
              <a:defRPr sz="2100" b="0">
                <a:solidFill>
                  <a:schemeClr val="tx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dirty="0"/>
              <a:t>Click to edit </a:t>
            </a:r>
            <a:br>
              <a:rPr lang="en-US" noProof="0" dirty="0"/>
            </a:br>
            <a:r>
              <a:rPr lang="en-US" noProof="0" dirty="0"/>
              <a:t>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600" b="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
        <p:nvSpPr>
          <p:cNvPr id="28" name="Title 1">
            <a:extLst>
              <a:ext uri="{FF2B5EF4-FFF2-40B4-BE49-F238E27FC236}">
                <a16:creationId xmlns:a16="http://schemas.microsoft.com/office/drawing/2014/main" id="{BF939DF8-C67D-4ED5-9DBC-98F2B43BDAEA}"/>
              </a:ext>
            </a:extLst>
          </p:cNvPr>
          <p:cNvSpPr txBox="1">
            <a:spLocks/>
          </p:cNvSpPr>
          <p:nvPr userDrawn="1"/>
        </p:nvSpPr>
        <p:spPr bwMode="gray">
          <a:xfrm>
            <a:off x="3417931" y="725455"/>
            <a:ext cx="5356735" cy="5356735"/>
          </a:xfrm>
          <a:prstGeom prst="ellipse">
            <a:avLst/>
          </a:prstGeom>
          <a:ln w="25400">
            <a:solidFill>
              <a:schemeClr val="accent1"/>
            </a:solidFill>
          </a:ln>
        </p:spPr>
        <p:txBody>
          <a:bodyPr vert="horz" lIns="108000" tIns="108000" rIns="108000" bIns="108000" rtlCol="0" anchor="ctr" anchorCtr="0">
            <a:normAutofit/>
          </a:bodyPr>
          <a:lstStyle>
            <a:lvl1pPr algn="ctr" defTabSz="914400" rtl="0" eaLnBrk="1" latinLnBrk="0" hangingPunct="1">
              <a:lnSpc>
                <a:spcPts val="4200"/>
              </a:lnSpc>
              <a:spcBef>
                <a:spcPct val="0"/>
              </a:spcBef>
              <a:buNone/>
              <a:defRPr sz="3600" b="0" kern="1200">
                <a:solidFill>
                  <a:schemeClr val="tx1"/>
                </a:solidFill>
                <a:latin typeface="+mj-lt"/>
                <a:ea typeface="Open Sans" panose="020B0606030504020204" pitchFamily="34" charset="0"/>
                <a:cs typeface="Open Sans" panose="020B0606030504020204" pitchFamily="34" charset="0"/>
              </a:defRPr>
            </a:lvl1pPr>
          </a:lstStyle>
          <a:p>
            <a:r>
              <a:rPr lang="en-US" dirty="0"/>
              <a:t>Click to edit Master title style</a:t>
            </a:r>
          </a:p>
        </p:txBody>
      </p:sp>
      <p:grpSp>
        <p:nvGrpSpPr>
          <p:cNvPr id="52" name="Group 51">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53"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4"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5"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6"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7"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8"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59"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0"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1"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62"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3429384852"/>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8"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lvl1pPr marL="0" indent="0" algn="l">
              <a:buFontTx/>
              <a:buNone/>
              <a:defRPr>
                <a:latin typeface="+mn-lt"/>
              </a:defRPr>
            </a:lvl1pPr>
            <a:lvl2pPr marL="139700" indent="-139700" algn="l">
              <a:buClr>
                <a:schemeClr val="tx1"/>
              </a:buClr>
              <a:buSzPct val="100000"/>
              <a:buFont typeface="Arial" panose="020B0604020202020204" pitchFamily="34" charset="0"/>
              <a:buChar char="•"/>
              <a:defRPr>
                <a:latin typeface="+mj-lt"/>
              </a:defRPr>
            </a:lvl2pPr>
            <a:lvl3pPr marL="304800" indent="-139700" algn="l">
              <a:buClr>
                <a:schemeClr val="tx1"/>
              </a:buClr>
              <a:buSzPct val="100000"/>
              <a:buFont typeface="Arial" panose="020B0604020202020204" pitchFamily="34" charset="0"/>
              <a:buChar char="−"/>
              <a:defRPr>
                <a:latin typeface="+mn-lt"/>
              </a:defRPr>
            </a:lvl3pPr>
            <a:lvl4pPr marL="469900" indent="-139700" algn="l">
              <a:buClr>
                <a:schemeClr val="tx1"/>
              </a:buClr>
              <a:buSzPct val="100000"/>
              <a:buFont typeface="Arial" panose="020B0604020202020204" pitchFamily="34" charset="0"/>
              <a:buChar char="◦"/>
              <a:defRPr>
                <a:latin typeface="+mn-lt"/>
              </a:defRPr>
            </a:lvl4pPr>
            <a:lvl5pPr marL="635000" indent="-139700" algn="l">
              <a:buClr>
                <a:schemeClr val="tx1"/>
              </a:buClr>
              <a:buSzPct val="100000"/>
              <a:buFont typeface="Arial" panose="020B0604020202020204" pitchFamily="34" charset="0"/>
              <a:buChar cha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Tree>
    <p:extLst>
      <p:ext uri="{BB962C8B-B14F-4D97-AF65-F5344CB8AC3E}">
        <p14:creationId xmlns:p14="http://schemas.microsoft.com/office/powerpoint/2010/main" val="143168842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noAutofit/>
          </a:bodyPr>
          <a:lstStyle>
            <a:lvl1pPr marL="0" indent="0" algn="l">
              <a:buFontTx/>
              <a:buNone/>
              <a:tabLst>
                <a:tab pos="6729413" algn="r"/>
              </a:tabLst>
              <a:defRPr>
                <a:latin typeface="+mn-lt"/>
              </a:defRPr>
            </a:lvl1pPr>
            <a:lvl2pPr marL="139700" indent="-139700" algn="l">
              <a:buClr>
                <a:schemeClr val="tx1"/>
              </a:buClr>
              <a:buSzPct val="100000"/>
              <a:buFont typeface="Arial" panose="020B0604020202020204" pitchFamily="34" charset="0"/>
              <a:buChar char="•"/>
              <a:tabLst>
                <a:tab pos="6729413" algn="r"/>
              </a:tabLst>
              <a:defRPr>
                <a:latin typeface="+mj-lt"/>
              </a:defRPr>
            </a:lvl2pPr>
            <a:lvl3pPr marL="304800" indent="-139700" algn="l">
              <a:buClr>
                <a:schemeClr val="tx1"/>
              </a:buClr>
              <a:buSzPct val="100000"/>
              <a:buFont typeface="Arial" panose="020B0604020202020204" pitchFamily="34" charset="0"/>
              <a:buChar char="−"/>
              <a:tabLst>
                <a:tab pos="6729413" algn="r"/>
              </a:tabLst>
              <a:defRPr>
                <a:latin typeface="+mn-lt"/>
              </a:defRPr>
            </a:lvl3pPr>
            <a:lvl4pPr marL="469900" indent="-139700" algn="l">
              <a:buClr>
                <a:schemeClr val="tx1"/>
              </a:buClr>
              <a:buSzPct val="100000"/>
              <a:buFont typeface="Arial" panose="020B0604020202020204" pitchFamily="34" charset="0"/>
              <a:buChar char="◦"/>
              <a:tabLst>
                <a:tab pos="6729413" algn="r"/>
              </a:tabLst>
              <a:defRPr>
                <a:latin typeface="+mn-lt"/>
              </a:defRPr>
            </a:lvl4pPr>
            <a:lvl5pPr marL="635000" indent="-139700" algn="l">
              <a:buClr>
                <a:schemeClr val="tx1"/>
              </a:buClr>
              <a:buSzPct val="100000"/>
              <a:buFont typeface="Arial" panose="020B0604020202020204" pitchFamily="34" charset="0"/>
              <a:buChar char="−"/>
              <a:tabLst>
                <a:tab pos="5029200" algn="r"/>
              </a:tabLst>
              <a:defRPr baseline="0">
                <a:latin typeface="+mn-lt"/>
              </a:defRPr>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1072037334"/>
      </p:ext>
    </p:extLst>
  </p:cSld>
  <p:clrMapOvr>
    <a:masterClrMapping/>
  </p:clrMapOvr>
  <p:transition>
    <p:fade/>
  </p:transition>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62256" y="405929"/>
            <a:ext cx="2804160" cy="1027760"/>
          </a:xfrm>
        </p:spPr>
        <p:txBody>
          <a:bodyPr>
            <a:noAutofit/>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a:t>Click to edit Master text styles</a:t>
            </a:r>
          </a:p>
        </p:txBody>
      </p:sp>
      <p:sp>
        <p:nvSpPr>
          <p:cNvPr id="7" name="Text Placeholder 6"/>
          <p:cNvSpPr>
            <a:spLocks noGrp="1"/>
          </p:cNvSpPr>
          <p:nvPr>
            <p:ph type="body" sz="quarter" idx="11"/>
          </p:nvPr>
        </p:nvSpPr>
        <p:spPr>
          <a:xfrm>
            <a:off x="495300" y="1665288"/>
            <a:ext cx="2796541" cy="4716462"/>
          </a:xfrm>
        </p:spPr>
        <p:txBody>
          <a:bodyPr>
            <a:noAutofit/>
          </a:bodyPr>
          <a:lstStyle>
            <a:lvl1pPr>
              <a:spcBef>
                <a:spcPts val="0"/>
              </a:spcBef>
              <a:spcAft>
                <a:spcPts val="554"/>
              </a:spcAft>
              <a:defRPr sz="969"/>
            </a:lvl1pPr>
            <a:lvl2pPr>
              <a:spcBef>
                <a:spcPts val="277"/>
              </a:spcBef>
              <a:defRPr/>
            </a:lvl2pPr>
            <a:lvl3pPr>
              <a:spcBef>
                <a:spcPts val="277"/>
              </a:spcBef>
              <a:defRPr/>
            </a:lvl3pPr>
            <a:lvl4pPr>
              <a:spcBef>
                <a:spcPts val="277"/>
              </a:spcBef>
              <a:defRPr/>
            </a:lvl4pPr>
            <a:lvl5pPr>
              <a:spcBef>
                <a:spcPts val="277"/>
              </a:spcBef>
              <a:defRPr/>
            </a:lvl5pPr>
          </a:lstStyle>
          <a:p>
            <a:pPr lvl="0"/>
            <a:r>
              <a:rPr lang="en-US"/>
              <a:t>Click to edit Master text styles</a:t>
            </a:r>
          </a:p>
        </p:txBody>
      </p:sp>
      <p:sp>
        <p:nvSpPr>
          <p:cNvPr id="9" name="Text Placeholder 8"/>
          <p:cNvSpPr>
            <a:spLocks noGrp="1"/>
          </p:cNvSpPr>
          <p:nvPr>
            <p:ph type="body" sz="quarter" idx="12"/>
          </p:nvPr>
        </p:nvSpPr>
        <p:spPr>
          <a:xfrm>
            <a:off x="3780369" y="1665287"/>
            <a:ext cx="7916331" cy="4716461"/>
          </a:xfrm>
        </p:spPr>
        <p:txBody>
          <a:bodyPr>
            <a:noAutofit/>
          </a:bodyPr>
          <a:lstStyle>
            <a:lvl1pPr marL="0" indent="0" algn="l">
              <a:spcBef>
                <a:spcPts val="1662"/>
              </a:spcBef>
              <a:buFontTx/>
              <a:buNone/>
              <a:defRPr/>
            </a:lvl1pPr>
            <a:lvl2pPr marL="139700" indent="-139700" algn="l">
              <a:buClr>
                <a:schemeClr val="tx1"/>
              </a:buClr>
              <a:buSzPct val="100000"/>
              <a:buFont typeface="Arial" panose="020B0604020202020204" pitchFamily="34" charset="0"/>
              <a:buChar char="•"/>
              <a:defRPr/>
            </a:lvl2pPr>
            <a:lvl3pPr marL="304800" indent="-139700" algn="l">
              <a:buClr>
                <a:schemeClr val="tx1"/>
              </a:buClr>
              <a:buSzPct val="100000"/>
              <a:buFont typeface="Arial" panose="020B0604020202020204" pitchFamily="34" charset="0"/>
              <a:buChar char="−"/>
              <a:defRPr/>
            </a:lvl3pPr>
            <a:lvl4pPr marL="469900" indent="-139700" algn="l">
              <a:buClr>
                <a:schemeClr val="tx1"/>
              </a:buClr>
              <a:buSzPct val="100000"/>
              <a:buFont typeface="Arial" panose="020B0604020202020204" pitchFamily="34" charset="0"/>
              <a:buChar char="◦"/>
              <a:defRPr/>
            </a:lvl4pPr>
            <a:lvl5pPr marL="635000" indent="-139700" algn="l">
              <a:buClr>
                <a:schemeClr val="tx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grpSp>
        <p:nvGrpSpPr>
          <p:cNvPr id="38" name="Group 37">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39"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0"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1"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2"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3"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4"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5"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6"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7"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48"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279497671"/>
      </p:ext>
    </p:extLst>
  </p:cSld>
  <p:clrMapOvr>
    <a:masterClrMapping/>
  </p:clrMapOvr>
  <p:transition>
    <p:fade/>
  </p:transition>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5450351" y="1665288"/>
            <a:ext cx="6240000" cy="4716463"/>
          </a:xfrm>
        </p:spPr>
        <p:txBody>
          <a:bodyPr>
            <a:noAutofit/>
          </a:bodyPr>
          <a:lstStyle/>
          <a:p>
            <a:r>
              <a:rPr lang="en-US" noProof="0"/>
              <a:t>Click icon to add picture</a:t>
            </a:r>
            <a:endParaRPr lang="en-US" noProof="0" dirty="0"/>
          </a:p>
        </p:txBody>
      </p:sp>
      <p:sp>
        <p:nvSpPr>
          <p:cNvPr id="6" name="Content Placeholder 3"/>
          <p:cNvSpPr>
            <a:spLocks noGrp="1"/>
          </p:cNvSpPr>
          <p:nvPr>
            <p:ph sz="quarter" idx="10"/>
          </p:nvPr>
        </p:nvSpPr>
        <p:spPr>
          <a:xfrm>
            <a:off x="501651" y="1665289"/>
            <a:ext cx="4456429" cy="4716463"/>
          </a:xfrm>
          <a:prstGeom prst="rect">
            <a:avLst/>
          </a:prstGeom>
        </p:spPr>
        <p:txBody>
          <a:bodyPr>
            <a:noAutofit/>
          </a:bodyPr>
          <a:lstStyle>
            <a:lvl1pPr marL="0" indent="0" algn="l">
              <a:buFontTx/>
              <a:buNone/>
              <a:tabLst>
                <a:tab pos="5029200" algn="r"/>
              </a:tabLst>
              <a:defRPr>
                <a:latin typeface="+mn-lt"/>
              </a:defRPr>
            </a:lvl1pPr>
            <a:lvl2pPr marL="139700" indent="-139700" algn="l">
              <a:buClrTx/>
              <a:buSzPct val="100000"/>
              <a:buFont typeface="Arial" panose="020B0604020202020204" pitchFamily="34" charset="0"/>
              <a:buChar char="•"/>
              <a:tabLst>
                <a:tab pos="5029200" algn="r"/>
              </a:tabLst>
              <a:defRPr>
                <a:latin typeface="+mj-lt"/>
              </a:defRPr>
            </a:lvl2pPr>
            <a:lvl3pPr marL="304800" indent="-139700" algn="l">
              <a:buClrTx/>
              <a:buSzPct val="100000"/>
              <a:buFont typeface="Arial" panose="020B0604020202020204" pitchFamily="34" charset="0"/>
              <a:buChar char="−"/>
              <a:tabLst>
                <a:tab pos="5029200" algn="r"/>
              </a:tabLst>
              <a:defRPr>
                <a:latin typeface="+mn-lt"/>
              </a:defRPr>
            </a:lvl3pPr>
            <a:lvl4pPr marL="469900" indent="-139700" algn="l">
              <a:buClrTx/>
              <a:buSzPct val="100000"/>
              <a:buFont typeface="Arial" panose="020B0604020202020204" pitchFamily="34" charset="0"/>
              <a:buChar char="◦"/>
              <a:tabLst>
                <a:tab pos="5029200" algn="r"/>
              </a:tabLst>
              <a:defRPr>
                <a:latin typeface="+mn-lt"/>
              </a:defRPr>
            </a:lvl4pPr>
            <a:lvl5pPr marL="635000" indent="-139700" algn="l">
              <a:buClrTx/>
              <a:buSzPct val="100000"/>
              <a:buFont typeface="Arial" panose="020B0604020202020204" pitchFamily="34" charset="0"/>
              <a:buChar char="−"/>
              <a:tabLst>
                <a:tab pos="5029200" algn="r"/>
              </a:tabLst>
              <a:defRPr baseline="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738103440"/>
      </p:ext>
    </p:extLst>
  </p:cSld>
  <p:clrMapOvr>
    <a:masterClrMapping/>
  </p:clrMapOvr>
  <p:transition>
    <p:fade/>
  </p:transition>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1651" y="1665289"/>
            <a:ext cx="5305579" cy="4716461"/>
          </a:xfrm>
          <a:prstGeom prst="rect">
            <a:avLst/>
          </a:prstGeom>
        </p:spPr>
        <p:txBody>
          <a:bodyPr>
            <a:noAutofit/>
          </a:bodyPr>
          <a:lstStyle>
            <a:lvl1pPr marL="0" indent="0" algn="l">
              <a:buFontTx/>
              <a:buNone/>
              <a:tabLst>
                <a:tab pos="5029200" algn="r"/>
              </a:tabLst>
              <a:defRPr/>
            </a:lvl1pPr>
            <a:lvl2pPr marL="139700" indent="-139700" algn="l">
              <a:buClr>
                <a:schemeClr val="tx1"/>
              </a:buClr>
              <a:buSzPct val="100000"/>
              <a:buFont typeface="Arial" panose="020B0604020202020204" pitchFamily="34" charset="0"/>
              <a:buChar char="•"/>
              <a:tabLst>
                <a:tab pos="5029200" algn="r"/>
              </a:tabLst>
              <a:defRPr/>
            </a:lvl2pPr>
            <a:lvl3pPr marL="304800" indent="-139700" algn="l">
              <a:buClr>
                <a:schemeClr val="tx1"/>
              </a:buClr>
              <a:buSzPct val="100000"/>
              <a:buFont typeface="Arial" panose="020B0604020202020204" pitchFamily="34" charset="0"/>
              <a:buChar char="−"/>
              <a:tabLst>
                <a:tab pos="5029200" algn="r"/>
              </a:tabLst>
              <a:defRPr/>
            </a:lvl3pPr>
            <a:lvl4pPr marL="469900" indent="-139700" algn="l">
              <a:buClr>
                <a:schemeClr val="tx1"/>
              </a:buClr>
              <a:buSzPct val="100000"/>
              <a:buFont typeface="Arial" panose="020B0604020202020204" pitchFamily="34" charset="0"/>
              <a:buChar char="◦"/>
              <a:tabLst>
                <a:tab pos="5029200" algn="r"/>
              </a:tabLst>
              <a:defRPr/>
            </a:lvl4pPr>
            <a:lvl5pPr marL="635000" indent="-139700" algn="l">
              <a:buClr>
                <a:schemeClr val="tx1"/>
              </a:buClr>
              <a:buSzPct val="100000"/>
              <a:buFont typeface="Arial" panose="020B0604020202020204" pitchFamily="34" charset="0"/>
              <a:buChar char="−"/>
              <a:tabLst>
                <a:tab pos="5029200"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ontent Placeholder 3"/>
          <p:cNvSpPr>
            <a:spLocks noGrp="1"/>
          </p:cNvSpPr>
          <p:nvPr>
            <p:ph sz="quarter" idx="20"/>
          </p:nvPr>
        </p:nvSpPr>
        <p:spPr>
          <a:xfrm>
            <a:off x="6381539" y="1665289"/>
            <a:ext cx="5322781" cy="4716461"/>
          </a:xfrm>
          <a:prstGeom prst="rect">
            <a:avLst/>
          </a:prstGeom>
        </p:spPr>
        <p:txBody>
          <a:bodyPr>
            <a:noAutofit/>
          </a:bodyPr>
          <a:lstStyle>
            <a:lvl1pPr marL="0" indent="0" algn="l">
              <a:buFontTx/>
              <a:buNone/>
              <a:tabLst>
                <a:tab pos="5029200" algn="r"/>
              </a:tabLst>
              <a:defRPr/>
            </a:lvl1pPr>
            <a:lvl2pPr marL="139700" indent="-139700" algn="l">
              <a:buClr>
                <a:schemeClr val="tx1"/>
              </a:buClr>
              <a:buSzPct val="100000"/>
              <a:buFont typeface="Arial" panose="020B0604020202020204" pitchFamily="34" charset="0"/>
              <a:buChar char="•"/>
              <a:tabLst>
                <a:tab pos="5029200" algn="r"/>
              </a:tabLst>
              <a:defRPr/>
            </a:lvl2pPr>
            <a:lvl3pPr marL="304800" indent="-139700" algn="l">
              <a:buClr>
                <a:schemeClr val="tx1"/>
              </a:buClr>
              <a:buSzPct val="100000"/>
              <a:buFont typeface="Arial" panose="020B0604020202020204" pitchFamily="34" charset="0"/>
              <a:buChar char="−"/>
              <a:tabLst>
                <a:tab pos="5029200" algn="r"/>
              </a:tabLst>
              <a:defRPr/>
            </a:lvl3pPr>
            <a:lvl4pPr marL="469900" indent="-139700" algn="l">
              <a:buClr>
                <a:schemeClr val="tx1"/>
              </a:buClr>
              <a:buSzPct val="100000"/>
              <a:buFont typeface="Arial" panose="020B0604020202020204" pitchFamily="34" charset="0"/>
              <a:buChar char="◦"/>
              <a:tabLst>
                <a:tab pos="5029200" algn="r"/>
              </a:tabLst>
              <a:defRPr/>
            </a:lvl4pPr>
            <a:lvl5pPr marL="635000" indent="-139700" algn="l">
              <a:buClr>
                <a:schemeClr val="tx1"/>
              </a:buClr>
              <a:buSzPct val="100000"/>
              <a:buFont typeface="Arial" panose="020B0604020202020204" pitchFamily="34" charset="0"/>
              <a:buChar char="−"/>
              <a:tabLst>
                <a:tab pos="5029200" algn="r"/>
              </a:tabLst>
              <a:defRPr baseline="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Text Placeholder 8">
            <a:extLst>
              <a:ext uri="{FF2B5EF4-FFF2-40B4-BE49-F238E27FC236}">
                <a16:creationId xmlns:a16="http://schemas.microsoft.com/office/drawing/2014/main" id="{8A9CD2DA-AA83-4DCB-8501-DE5878CC0B8A}"/>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7" name="Title Placeholder 1">
            <a:extLst>
              <a:ext uri="{FF2B5EF4-FFF2-40B4-BE49-F238E27FC236}">
                <a16:creationId xmlns:a16="http://schemas.microsoft.com/office/drawing/2014/main" id="{6559CC6F-6478-4902-A4D5-F8FB6538D28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56674626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Chart Placeholder 2"/>
          <p:cNvSpPr>
            <a:spLocks noGrp="1"/>
          </p:cNvSpPr>
          <p:nvPr>
            <p:ph type="chart" sz="quarter" idx="21"/>
          </p:nvPr>
        </p:nvSpPr>
        <p:spPr>
          <a:xfrm>
            <a:off x="6341223" y="2125013"/>
            <a:ext cx="5349128" cy="3996000"/>
          </a:xfrm>
        </p:spPr>
        <p:txBody>
          <a:bodyPr>
            <a:noAutofit/>
          </a:bodyPr>
          <a:lstStyle/>
          <a:p>
            <a:r>
              <a:rPr lang="en-US" noProof="0"/>
              <a:t>Click icon to add chart</a:t>
            </a:r>
            <a:endParaRPr lang="en-US" noProof="0" dirty="0"/>
          </a:p>
        </p:txBody>
      </p:sp>
      <p:sp>
        <p:nvSpPr>
          <p:cNvPr id="6" name="Text Placeholder 5"/>
          <p:cNvSpPr>
            <a:spLocks noGrp="1"/>
          </p:cNvSpPr>
          <p:nvPr>
            <p:ph type="body" sz="quarter" idx="22"/>
          </p:nvPr>
        </p:nvSpPr>
        <p:spPr>
          <a:xfrm>
            <a:off x="6341223" y="1665288"/>
            <a:ext cx="5349128" cy="420687"/>
          </a:xfrm>
        </p:spPr>
        <p:txBody>
          <a:bodyPr>
            <a:noAutofit/>
          </a:bodyPr>
          <a:lstStyle/>
          <a:p>
            <a:pPr lvl="0"/>
            <a:r>
              <a:rPr lang="en-US" noProof="0"/>
              <a:t>Click to edit Master text styles</a:t>
            </a:r>
          </a:p>
        </p:txBody>
      </p:sp>
      <p:sp>
        <p:nvSpPr>
          <p:cNvPr id="15" name="Text Placeholder 7"/>
          <p:cNvSpPr>
            <a:spLocks noGrp="1"/>
          </p:cNvSpPr>
          <p:nvPr>
            <p:ph type="body" sz="quarter" idx="23"/>
          </p:nvPr>
        </p:nvSpPr>
        <p:spPr>
          <a:xfrm>
            <a:off x="501650" y="6121014"/>
            <a:ext cx="11188700" cy="260737"/>
          </a:xfrm>
        </p:spPr>
        <p:txBody>
          <a:bodyPr>
            <a:noAutofit/>
          </a:bodyPr>
          <a:lstStyle>
            <a:lvl1pPr>
              <a:spcAft>
                <a:spcPts val="0"/>
              </a:spcAft>
              <a:defRPr sz="900"/>
            </a:lvl1pPr>
          </a:lstStyle>
          <a:p>
            <a:pPr lvl="0"/>
            <a:r>
              <a:rPr lang="en-US"/>
              <a:t>Click to edit Master text styles</a:t>
            </a:r>
          </a:p>
        </p:txBody>
      </p:sp>
      <p:sp>
        <p:nvSpPr>
          <p:cNvPr id="8" name="Text Placeholder 8">
            <a:extLst>
              <a:ext uri="{FF2B5EF4-FFF2-40B4-BE49-F238E27FC236}">
                <a16:creationId xmlns:a16="http://schemas.microsoft.com/office/drawing/2014/main" id="{E911C489-B226-49BC-B069-119CF8BC96EF}"/>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9" name="Title Placeholder 1">
            <a:extLst>
              <a:ext uri="{FF2B5EF4-FFF2-40B4-BE49-F238E27FC236}">
                <a16:creationId xmlns:a16="http://schemas.microsoft.com/office/drawing/2014/main" id="{F47218A4-44FE-4E96-A903-7AD44AF4E8DB}"/>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84072947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noAutofit/>
          </a:bodyPr>
          <a:lstStyle/>
          <a:p>
            <a:r>
              <a:rPr lang="en-US"/>
              <a:t>Click icon to add chart</a:t>
            </a:r>
            <a:endParaRPr lang="en-GB" dirty="0"/>
          </a:p>
        </p:txBody>
      </p:sp>
      <p:sp>
        <p:nvSpPr>
          <p:cNvPr id="6" name="Text Placeholder 5"/>
          <p:cNvSpPr>
            <a:spLocks noGrp="1"/>
          </p:cNvSpPr>
          <p:nvPr>
            <p:ph type="body" sz="quarter" idx="22"/>
          </p:nvPr>
        </p:nvSpPr>
        <p:spPr>
          <a:xfrm>
            <a:off x="6341222" y="1665288"/>
            <a:ext cx="5349129" cy="420687"/>
          </a:xfrm>
        </p:spPr>
        <p:txBody>
          <a:bodyPr>
            <a:noAutofit/>
          </a:bodyPr>
          <a:lstStyle/>
          <a:p>
            <a:pPr lvl="0"/>
            <a:r>
              <a:rPr lang="en-US" noProof="0"/>
              <a:t>Click to edit Master text styles</a:t>
            </a:r>
          </a:p>
        </p:txBody>
      </p:sp>
      <p:sp>
        <p:nvSpPr>
          <p:cNvPr id="15"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a:t>Click to edit Master text styles</a:t>
            </a:r>
          </a:p>
        </p:txBody>
      </p:sp>
      <p:sp>
        <p:nvSpPr>
          <p:cNvPr id="9" name="Chart Placeholder 2"/>
          <p:cNvSpPr>
            <a:spLocks noGrp="1"/>
          </p:cNvSpPr>
          <p:nvPr>
            <p:ph type="chart" sz="quarter" idx="24"/>
          </p:nvPr>
        </p:nvSpPr>
        <p:spPr>
          <a:xfrm>
            <a:off x="501650" y="2125013"/>
            <a:ext cx="5349240" cy="3996000"/>
          </a:xfrm>
        </p:spPr>
        <p:txBody>
          <a:bodyPr>
            <a:noAutofit/>
          </a:bodyPr>
          <a:lstStyle/>
          <a:p>
            <a:r>
              <a:rPr lang="en-US"/>
              <a:t>Click icon to add chart</a:t>
            </a:r>
            <a:endParaRPr lang="en-GB" dirty="0"/>
          </a:p>
        </p:txBody>
      </p:sp>
      <p:sp>
        <p:nvSpPr>
          <p:cNvPr id="12" name="Text Placeholder 5"/>
          <p:cNvSpPr>
            <a:spLocks noGrp="1"/>
          </p:cNvSpPr>
          <p:nvPr>
            <p:ph type="body" sz="quarter" idx="25"/>
          </p:nvPr>
        </p:nvSpPr>
        <p:spPr>
          <a:xfrm>
            <a:off x="501649" y="1665288"/>
            <a:ext cx="5349240" cy="420687"/>
          </a:xfrm>
        </p:spPr>
        <p:txBody>
          <a:bodyPr>
            <a:noAutofit/>
          </a:bodyPr>
          <a:lstStyle/>
          <a:p>
            <a:pPr lvl="0"/>
            <a:r>
              <a:rPr lang="en-US" noProof="0"/>
              <a:t>Click to edit Master text styles</a:t>
            </a:r>
          </a:p>
        </p:txBody>
      </p:sp>
      <p:sp>
        <p:nvSpPr>
          <p:cNvPr id="10" name="Text Placeholder 8">
            <a:extLst>
              <a:ext uri="{FF2B5EF4-FFF2-40B4-BE49-F238E27FC236}">
                <a16:creationId xmlns:a16="http://schemas.microsoft.com/office/drawing/2014/main" id="{5D528E1B-5BDF-48B1-B9CD-A31A99631297}"/>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4" name="Title Placeholder 1">
            <a:extLst>
              <a:ext uri="{FF2B5EF4-FFF2-40B4-BE49-F238E27FC236}">
                <a16:creationId xmlns:a16="http://schemas.microsoft.com/office/drawing/2014/main" id="{56A696DA-71F5-44D5-B231-17F470D2F6A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97757468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577882" y="1658680"/>
            <a:ext cx="4112468" cy="4723072"/>
          </a:xfrm>
          <a:prstGeom prst="rect">
            <a:avLst/>
          </a:prstGeom>
        </p:spPr>
        <p:txBody>
          <a:bodyPr>
            <a:noAutofit/>
          </a:bodyPr>
          <a:lstStyle>
            <a:lvl1pPr>
              <a:tabLst>
                <a:tab pos="5029200" algn="r"/>
              </a:tabLst>
              <a:defRPr sz="21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noAutofit/>
          </a:bodyPr>
          <a:lstStyle>
            <a:lvl1pPr marL="0" indent="0" algn="l">
              <a:buFontTx/>
              <a:buNone/>
              <a:tabLst>
                <a:tab pos="5029200" algn="r"/>
              </a:tabLst>
              <a:defRPr/>
            </a:lvl1pPr>
            <a:lvl2pPr marL="139700" indent="-139700" algn="l">
              <a:buClrTx/>
              <a:buSzPct val="100000"/>
              <a:buFont typeface="Arial" panose="020B0604020202020204" pitchFamily="34" charset="0"/>
              <a:buChar char="•"/>
              <a:tabLst>
                <a:tab pos="5029200" algn="r"/>
              </a:tabLst>
              <a:defRPr/>
            </a:lvl2pPr>
            <a:lvl3pPr marL="304800" indent="-139700" algn="l">
              <a:buClrTx/>
              <a:buSzPct val="100000"/>
              <a:buFont typeface="Arial" panose="020B0604020202020204" pitchFamily="34" charset="0"/>
              <a:buChar char="−"/>
              <a:tabLst>
                <a:tab pos="5029200" algn="r"/>
              </a:tabLst>
              <a:defRPr/>
            </a:lvl3pPr>
            <a:lvl4pPr marL="469900" indent="-139700" algn="l">
              <a:buClrTx/>
              <a:buSzPct val="100000"/>
              <a:buFont typeface="Arial" panose="020B0604020202020204" pitchFamily="34" charset="0"/>
              <a:buChar char="◦"/>
              <a:tabLst>
                <a:tab pos="5029200" algn="r"/>
              </a:tabLst>
              <a:defRPr/>
            </a:lvl4pPr>
            <a:lvl5pPr marL="635000" indent="-139700" algn="l">
              <a:buClrTx/>
              <a:buSzPct val="100000"/>
              <a:buFont typeface="Arial" panose="020B0604020202020204" pitchFamily="34" charset="0"/>
              <a:buChar cha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a:extLst>
              <a:ext uri="{FF2B5EF4-FFF2-40B4-BE49-F238E27FC236}">
                <a16:creationId xmlns:a16="http://schemas.microsoft.com/office/drawing/2014/main" id="{68009483-F3D1-4AD9-8031-CEB4620DB873}"/>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1" name="Title Placeholder 1">
            <a:extLst>
              <a:ext uri="{FF2B5EF4-FFF2-40B4-BE49-F238E27FC236}">
                <a16:creationId xmlns:a16="http://schemas.microsoft.com/office/drawing/2014/main" id="{51FE75E2-F986-4CD3-8A43-338DEE272CB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96140537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4000" y="2051999"/>
            <a:ext cx="3549549" cy="4069014"/>
          </a:xfrm>
          <a:prstGeom prst="rect">
            <a:avLst/>
          </a:prstGeom>
        </p:spPr>
        <p:txBody>
          <a:bodyPr>
            <a:noAutofit/>
          </a:bodyPr>
          <a:lstStyle/>
          <a:p>
            <a:r>
              <a:rPr lang="en-US" noProof="0"/>
              <a:t>Click icon to add chart</a:t>
            </a:r>
            <a:endParaRPr lang="en-US" noProof="0" dirty="0"/>
          </a:p>
        </p:txBody>
      </p:sp>
      <p:sp>
        <p:nvSpPr>
          <p:cNvPr id="18" name="Text Placeholder 8"/>
          <p:cNvSpPr>
            <a:spLocks noGrp="1"/>
          </p:cNvSpPr>
          <p:nvPr>
            <p:ph type="body" sz="quarter" idx="18"/>
          </p:nvPr>
        </p:nvSpPr>
        <p:spPr>
          <a:xfrm>
            <a:off x="501650" y="1659145"/>
            <a:ext cx="3549549" cy="392112"/>
          </a:xfrm>
        </p:spPr>
        <p:txBody>
          <a:bodyPr>
            <a:noAutofit/>
          </a:bodyPr>
          <a:lstStyle/>
          <a:p>
            <a:pPr lvl="0"/>
            <a:r>
              <a:rPr lang="en-US" noProof="0"/>
              <a:t>Click to edit Master text styles</a:t>
            </a:r>
          </a:p>
        </p:txBody>
      </p:sp>
      <p:sp>
        <p:nvSpPr>
          <p:cNvPr id="7" name="Chart Placeholder 3"/>
          <p:cNvSpPr>
            <a:spLocks noGrp="1"/>
          </p:cNvSpPr>
          <p:nvPr>
            <p:ph type="chart" sz="quarter" idx="19"/>
          </p:nvPr>
        </p:nvSpPr>
        <p:spPr>
          <a:xfrm>
            <a:off x="4322401" y="2051999"/>
            <a:ext cx="3549549" cy="4069014"/>
          </a:xfrm>
          <a:prstGeom prst="rect">
            <a:avLst/>
          </a:prstGeom>
        </p:spPr>
        <p:txBody>
          <a:bodyPr>
            <a:noAutofit/>
          </a:bodyPr>
          <a:lstStyle/>
          <a:p>
            <a:r>
              <a:rPr lang="en-US" noProof="0"/>
              <a:t>Click icon to add chart</a:t>
            </a:r>
            <a:endParaRPr lang="en-US" noProof="0" dirty="0"/>
          </a:p>
        </p:txBody>
      </p:sp>
      <p:sp>
        <p:nvSpPr>
          <p:cNvPr id="8" name="Text Placeholder 8"/>
          <p:cNvSpPr>
            <a:spLocks noGrp="1"/>
          </p:cNvSpPr>
          <p:nvPr>
            <p:ph type="body" sz="quarter" idx="20"/>
          </p:nvPr>
        </p:nvSpPr>
        <p:spPr>
          <a:xfrm>
            <a:off x="4321226" y="1659145"/>
            <a:ext cx="3549549" cy="392112"/>
          </a:xfrm>
        </p:spPr>
        <p:txBody>
          <a:bodyPr>
            <a:noAutofit/>
          </a:bodyPr>
          <a:lstStyle/>
          <a:p>
            <a:pPr lvl="0"/>
            <a:r>
              <a:rPr lang="en-US" noProof="0"/>
              <a:t>Click to edit Master text styles</a:t>
            </a:r>
          </a:p>
        </p:txBody>
      </p:sp>
      <p:sp>
        <p:nvSpPr>
          <p:cNvPr id="9" name="Chart Placeholder 3"/>
          <p:cNvSpPr>
            <a:spLocks noGrp="1"/>
          </p:cNvSpPr>
          <p:nvPr>
            <p:ph type="chart" sz="quarter" idx="21"/>
          </p:nvPr>
        </p:nvSpPr>
        <p:spPr>
          <a:xfrm>
            <a:off x="8140801" y="2051999"/>
            <a:ext cx="3549549" cy="4069014"/>
          </a:xfrm>
          <a:prstGeom prst="rect">
            <a:avLst/>
          </a:prstGeom>
        </p:spPr>
        <p:txBody>
          <a:bodyPr>
            <a:noAutofit/>
          </a:bodyPr>
          <a:lstStyle/>
          <a:p>
            <a:r>
              <a:rPr lang="en-US" noProof="0"/>
              <a:t>Click icon to add chart</a:t>
            </a:r>
            <a:endParaRPr lang="en-US" noProof="0" dirty="0"/>
          </a:p>
        </p:txBody>
      </p:sp>
      <p:sp>
        <p:nvSpPr>
          <p:cNvPr id="10" name="Text Placeholder 8"/>
          <p:cNvSpPr>
            <a:spLocks noGrp="1"/>
          </p:cNvSpPr>
          <p:nvPr>
            <p:ph type="body" sz="quarter" idx="22"/>
          </p:nvPr>
        </p:nvSpPr>
        <p:spPr>
          <a:xfrm>
            <a:off x="8140801" y="1659145"/>
            <a:ext cx="3549549" cy="398256"/>
          </a:xfrm>
        </p:spPr>
        <p:txBody>
          <a:bodyPr>
            <a:noAutofit/>
          </a:bodyPr>
          <a:lstStyle/>
          <a:p>
            <a:pPr lvl="0"/>
            <a:r>
              <a:rPr lang="en-US" noProof="0"/>
              <a:t>Click to edit Master text styles</a:t>
            </a:r>
          </a:p>
        </p:txBody>
      </p:sp>
      <p:sp>
        <p:nvSpPr>
          <p:cNvPr id="12"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noProof="0"/>
              <a:t>Click to edit Master text styles</a:t>
            </a:r>
          </a:p>
        </p:txBody>
      </p:sp>
      <p:sp>
        <p:nvSpPr>
          <p:cNvPr id="11" name="Text Placeholder 8">
            <a:extLst>
              <a:ext uri="{FF2B5EF4-FFF2-40B4-BE49-F238E27FC236}">
                <a16:creationId xmlns:a16="http://schemas.microsoft.com/office/drawing/2014/main" id="{F3BAE7D4-2DCE-493F-8804-6735FFDC6D71}"/>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0AA8666D-884E-4CE4-A16C-E06A6E0BAE3D}"/>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15261850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501649" y="1674086"/>
            <a:ext cx="2712000" cy="1260000"/>
          </a:xfrm>
        </p:spPr>
        <p:txBody>
          <a:bodyPr lIns="0" tIns="0" rIns="0" bIns="0">
            <a:noAutofit/>
          </a:bodyPr>
          <a:lstStyle/>
          <a:p>
            <a:r>
              <a:rPr lang="en-US" noProof="0"/>
              <a:t>Click icon to add picture</a:t>
            </a:r>
            <a:endParaRPr lang="en-US" noProof="0" dirty="0"/>
          </a:p>
        </p:txBody>
      </p:sp>
      <p:sp>
        <p:nvSpPr>
          <p:cNvPr id="5" name="Picture Placeholder 6"/>
          <p:cNvSpPr>
            <a:spLocks noGrp="1"/>
          </p:cNvSpPr>
          <p:nvPr>
            <p:ph type="pic" sz="quarter" idx="14"/>
          </p:nvPr>
        </p:nvSpPr>
        <p:spPr>
          <a:xfrm>
            <a:off x="3327216" y="1674086"/>
            <a:ext cx="2712000" cy="1260000"/>
          </a:xfrm>
        </p:spPr>
        <p:txBody>
          <a:bodyPr lIns="0" tIns="0" rIns="0" bIns="0">
            <a:noAutofit/>
          </a:bodyPr>
          <a:lstStyle/>
          <a:p>
            <a:r>
              <a:rPr lang="en-US" noProof="0"/>
              <a:t>Click icon to add picture</a:t>
            </a:r>
            <a:endParaRPr lang="en-US" noProof="0" dirty="0"/>
          </a:p>
        </p:txBody>
      </p:sp>
      <p:sp>
        <p:nvSpPr>
          <p:cNvPr id="6" name="Picture Placeholder 6"/>
          <p:cNvSpPr>
            <a:spLocks noGrp="1"/>
          </p:cNvSpPr>
          <p:nvPr>
            <p:ph type="pic" sz="quarter" idx="15"/>
          </p:nvPr>
        </p:nvSpPr>
        <p:spPr>
          <a:xfrm>
            <a:off x="6152783" y="1674086"/>
            <a:ext cx="2712000" cy="1260000"/>
          </a:xfrm>
        </p:spPr>
        <p:txBody>
          <a:bodyPr lIns="0" tIns="0" rIns="0" bIns="0">
            <a:noAutofit/>
          </a:bodyPr>
          <a:lstStyle/>
          <a:p>
            <a:r>
              <a:rPr lang="en-US" noProof="0"/>
              <a:t>Click icon to add picture</a:t>
            </a:r>
            <a:endParaRPr lang="en-US" noProof="0" dirty="0"/>
          </a:p>
        </p:txBody>
      </p:sp>
      <p:sp>
        <p:nvSpPr>
          <p:cNvPr id="7" name="Picture Placeholder 6"/>
          <p:cNvSpPr>
            <a:spLocks noGrp="1"/>
          </p:cNvSpPr>
          <p:nvPr>
            <p:ph type="pic" sz="quarter" idx="16"/>
          </p:nvPr>
        </p:nvSpPr>
        <p:spPr>
          <a:xfrm>
            <a:off x="8978351" y="1674086"/>
            <a:ext cx="2712000" cy="1260000"/>
          </a:xfrm>
        </p:spPr>
        <p:txBody>
          <a:bodyPr lIns="0" tIns="0" rIns="0" bIns="0">
            <a:noAutofit/>
          </a:bodyPr>
          <a:lstStyle/>
          <a:p>
            <a:r>
              <a:rPr lang="en-US" noProof="0"/>
              <a:t>Click icon to add picture</a:t>
            </a:r>
            <a:endParaRPr lang="en-US" noProof="0" dirty="0"/>
          </a:p>
        </p:txBody>
      </p:sp>
      <p:sp>
        <p:nvSpPr>
          <p:cNvPr id="9" name="Text Placeholder 8"/>
          <p:cNvSpPr>
            <a:spLocks noGrp="1"/>
          </p:cNvSpPr>
          <p:nvPr>
            <p:ph type="body" sz="quarter" idx="17"/>
          </p:nvPr>
        </p:nvSpPr>
        <p:spPr>
          <a:xfrm>
            <a:off x="501650" y="3124200"/>
            <a:ext cx="2720468" cy="3257548"/>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8"/>
          </p:nvPr>
        </p:nvSpPr>
        <p:spPr>
          <a:xfrm>
            <a:off x="6149963" y="3120551"/>
            <a:ext cx="2712000" cy="3261199"/>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p:cNvSpPr>
            <a:spLocks noGrp="1"/>
          </p:cNvSpPr>
          <p:nvPr>
            <p:ph type="body" sz="quarter" idx="19"/>
          </p:nvPr>
        </p:nvSpPr>
        <p:spPr>
          <a:xfrm>
            <a:off x="3330040" y="3124200"/>
            <a:ext cx="2712000" cy="3257549"/>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2" name="Text Placeholder 8"/>
          <p:cNvSpPr>
            <a:spLocks noGrp="1"/>
          </p:cNvSpPr>
          <p:nvPr>
            <p:ph type="body" sz="quarter" idx="20"/>
          </p:nvPr>
        </p:nvSpPr>
        <p:spPr>
          <a:xfrm>
            <a:off x="8993169" y="3108508"/>
            <a:ext cx="2697183" cy="3273240"/>
          </a:xfrm>
        </p:spPr>
        <p:txBody>
          <a:bodyPr>
            <a:noAutofit/>
          </a:bodyPr>
          <a:lstStyle>
            <a:lvl1pPr marL="0" indent="0" algn="l">
              <a:buFontTx/>
              <a:buNone/>
              <a:defRPr b="1">
                <a:solidFill>
                  <a:schemeClr val="accent1"/>
                </a:solidFill>
              </a:defRPr>
            </a:lvl1pPr>
            <a:lvl2pPr marL="139700" indent="-139700" algn="l">
              <a:spcAft>
                <a:spcPts val="0"/>
              </a:spcAft>
              <a:buClrTx/>
              <a:buSzPct val="100000"/>
              <a:buFont typeface="Arial" panose="020B0604020202020204" pitchFamily="34" charset="0"/>
              <a:buChar char="•"/>
              <a:defRPr/>
            </a:lvl2pPr>
            <a:lvl3pPr marL="304800" indent="-139700" algn="l">
              <a:spcAft>
                <a:spcPts val="0"/>
              </a:spcAft>
              <a:buClrTx/>
              <a:buSzPct val="100000"/>
              <a:buFont typeface="Arial" panose="020B0604020202020204" pitchFamily="34" charset="0"/>
              <a:buChar char="−"/>
              <a:defRPr/>
            </a:lvl3pPr>
            <a:lvl4pPr marL="469900" indent="-139700" algn="l">
              <a:spcAft>
                <a:spcPts val="0"/>
              </a:spcAft>
              <a:buClrTx/>
              <a:buSzPct val="100000"/>
              <a:buFont typeface="Arial" panose="020B0604020202020204" pitchFamily="34" charset="0"/>
              <a:buChar char="◦"/>
              <a:defRPr/>
            </a:lvl4pPr>
            <a:lvl5pPr marL="635000" indent="-139700" algn="l">
              <a:spcAft>
                <a:spcPts val="0"/>
              </a:spcAft>
              <a:buClrTx/>
              <a:buSzPct val="100000"/>
              <a:buFont typeface="Arial" panose="020B0604020202020204" pitchFamily="34" charset="0"/>
              <a:buChar char="−"/>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Text Placeholder 8">
            <a:extLst>
              <a:ext uri="{FF2B5EF4-FFF2-40B4-BE49-F238E27FC236}">
                <a16:creationId xmlns:a16="http://schemas.microsoft.com/office/drawing/2014/main" id="{CB36819A-C0CE-4CC8-96BE-D57C8135F44C}"/>
              </a:ext>
            </a:extLst>
          </p:cNvPr>
          <p:cNvSpPr>
            <a:spLocks noGrp="1"/>
          </p:cNvSpPr>
          <p:nvPr>
            <p:ph type="body" sz="quarter" idx="21"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Title Placeholder 1">
            <a:extLst>
              <a:ext uri="{FF2B5EF4-FFF2-40B4-BE49-F238E27FC236}">
                <a16:creationId xmlns:a16="http://schemas.microsoft.com/office/drawing/2014/main" id="{A14F8B0D-4D62-4988-B307-1BB6BBEEC11C}"/>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80763750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670834"/>
            <a:ext cx="10541000" cy="1592403"/>
          </a:xfrm>
          <a:prstGeom prst="rect">
            <a:avLst/>
          </a:prstGeom>
        </p:spPr>
        <p:txBody>
          <a:bodyPr anchor="b"/>
          <a:lstStyle>
            <a:lvl1pPr>
              <a:lnSpc>
                <a:spcPct val="95000"/>
              </a:lnSpc>
              <a:defRPr sz="3600" b="1">
                <a:solidFill>
                  <a:schemeClr val="tx1"/>
                </a:solidFill>
                <a:latin typeface="+mj-lt"/>
                <a:ea typeface="Open Sans" panose="020B0606030504020204" pitchFamily="34" charset="0"/>
                <a:cs typeface="Calibri" panose="020F050202020403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6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3704775427"/>
      </p:ext>
    </p:extLst>
  </p:cSld>
  <p:clrMapOvr>
    <a:masterClrMapping/>
  </p:clrMapOvr>
  <p:transition>
    <p:fade/>
  </p:transition>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5" name="Rectangle 4"/>
          <p:cNvSpPr/>
          <p:nvPr/>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6" name="Rectangle 5"/>
          <p:cNvSpPr/>
          <p:nvPr/>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7" name="Rectangle 6"/>
          <p:cNvSpPr/>
          <p:nvPr/>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8" name="Picture Placeholder 11"/>
          <p:cNvSpPr>
            <a:spLocks noGrp="1"/>
          </p:cNvSpPr>
          <p:nvPr>
            <p:ph type="pic" sz="quarter" idx="25"/>
          </p:nvPr>
        </p:nvSpPr>
        <p:spPr>
          <a:xfrm>
            <a:off x="504000" y="1845377"/>
            <a:ext cx="1968000" cy="1476000"/>
          </a:xfrm>
        </p:spPr>
        <p:txBody>
          <a:bodyPr/>
          <a:lstStyle>
            <a:lvl1pPr algn="ctr">
              <a:defRPr/>
            </a:lvl1pPr>
          </a:lstStyle>
          <a:p>
            <a:r>
              <a:rPr lang="en-US"/>
              <a:t>Click icon to add picture</a:t>
            </a:r>
            <a:endParaRPr lang="en-GB" dirty="0"/>
          </a:p>
        </p:txBody>
      </p:sp>
      <p:sp>
        <p:nvSpPr>
          <p:cNvPr id="9" name="Picture Placeholder 11"/>
          <p:cNvSpPr>
            <a:spLocks noGrp="1"/>
          </p:cNvSpPr>
          <p:nvPr>
            <p:ph type="pic" sz="quarter" idx="27"/>
          </p:nvPr>
        </p:nvSpPr>
        <p:spPr>
          <a:xfrm>
            <a:off x="6224085" y="1845377"/>
            <a:ext cx="1968000" cy="1476000"/>
          </a:xfrm>
        </p:spPr>
        <p:txBody>
          <a:bodyPr/>
          <a:lstStyle>
            <a:lvl1pPr algn="ctr">
              <a:defRPr/>
            </a:lvl1pPr>
          </a:lstStyle>
          <a:p>
            <a:r>
              <a:rPr lang="en-US"/>
              <a:t>Click icon to add picture</a:t>
            </a:r>
            <a:endParaRPr lang="en-GB" dirty="0"/>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a:t>Click icon to add picture</a:t>
            </a:r>
            <a:endParaRPr lang="en-GB" dirty="0"/>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a:t>Click icon to add picture</a:t>
            </a:r>
            <a:endParaRPr lang="en-GB" dirty="0"/>
          </a:p>
        </p:txBody>
      </p:sp>
      <p:sp>
        <p:nvSpPr>
          <p:cNvPr id="13" name="Text Placeholder 12"/>
          <p:cNvSpPr>
            <a:spLocks noGrp="1"/>
          </p:cNvSpPr>
          <p:nvPr>
            <p:ph type="body" sz="quarter" idx="32"/>
          </p:nvPr>
        </p:nvSpPr>
        <p:spPr>
          <a:xfrm>
            <a:off x="2683483" y="1845377"/>
            <a:ext cx="3288000"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4" name="Text Placeholder 12"/>
          <p:cNvSpPr>
            <a:spLocks noGrp="1"/>
          </p:cNvSpPr>
          <p:nvPr>
            <p:ph type="body" sz="quarter" idx="33"/>
          </p:nvPr>
        </p:nvSpPr>
        <p:spPr>
          <a:xfrm>
            <a:off x="8396560" y="1845377"/>
            <a:ext cx="3302592"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5" name="Text Placeholder 12"/>
          <p:cNvSpPr>
            <a:spLocks noGrp="1"/>
          </p:cNvSpPr>
          <p:nvPr>
            <p:ph type="body" sz="quarter" idx="34"/>
          </p:nvPr>
        </p:nvSpPr>
        <p:spPr>
          <a:xfrm>
            <a:off x="2683483" y="4256213"/>
            <a:ext cx="3288000"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6" name="Text Placeholder 12"/>
          <p:cNvSpPr>
            <a:spLocks noGrp="1"/>
          </p:cNvSpPr>
          <p:nvPr>
            <p:ph type="body" sz="quarter" idx="35"/>
          </p:nvPr>
        </p:nvSpPr>
        <p:spPr>
          <a:xfrm>
            <a:off x="8396560" y="4256213"/>
            <a:ext cx="3302592" cy="1944000"/>
          </a:xfrm>
        </p:spPr>
        <p:txBody>
          <a:bodyPr>
            <a:noAutofit/>
          </a:bodyPr>
          <a:lstStyle>
            <a:lvl1pPr marL="0" indent="0" algn="l">
              <a:spcAft>
                <a:spcPts val="0"/>
              </a:spcAft>
              <a:buFontTx/>
              <a:buNone/>
              <a:defRPr b="1"/>
            </a:lvl1pPr>
            <a:lvl2pPr marL="139700" indent="-139700" algn="l">
              <a:spcAft>
                <a:spcPts val="0"/>
              </a:spcAft>
              <a:buClrTx/>
              <a:buSzPct val="100000"/>
              <a:buFont typeface="Arial" panose="020B0604020202020204" pitchFamily="34" charset="0"/>
              <a:buChar char="•"/>
              <a:defRPr b="0"/>
            </a:lvl2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12753468-486C-4E44-B97B-3442F4990D23}"/>
              </a:ext>
            </a:extLst>
          </p:cNvPr>
          <p:cNvSpPr/>
          <p:nvPr/>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0" name="Rectangle 19">
            <a:extLst>
              <a:ext uri="{FF2B5EF4-FFF2-40B4-BE49-F238E27FC236}">
                <a16:creationId xmlns:a16="http://schemas.microsoft.com/office/drawing/2014/main" id="{448A3CDF-F5A1-44AC-9648-5A3D0461AB03}"/>
              </a:ext>
            </a:extLst>
          </p:cNvPr>
          <p:cNvSpPr/>
          <p:nvPr/>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1" name="Rectangle 20">
            <a:extLst>
              <a:ext uri="{FF2B5EF4-FFF2-40B4-BE49-F238E27FC236}">
                <a16:creationId xmlns:a16="http://schemas.microsoft.com/office/drawing/2014/main" id="{D8A9EEEA-4AE4-43FE-9262-BC961D83A4C2}"/>
              </a:ext>
            </a:extLst>
          </p:cNvPr>
          <p:cNvSpPr/>
          <p:nvPr/>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2" name="Text Placeholder 8">
            <a:extLst>
              <a:ext uri="{FF2B5EF4-FFF2-40B4-BE49-F238E27FC236}">
                <a16:creationId xmlns:a16="http://schemas.microsoft.com/office/drawing/2014/main" id="{E14920E0-BAB9-44E6-A33A-5F4B6E751C0E}"/>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23" name="Title Placeholder 1">
            <a:extLst>
              <a:ext uri="{FF2B5EF4-FFF2-40B4-BE49-F238E27FC236}">
                <a16:creationId xmlns:a16="http://schemas.microsoft.com/office/drawing/2014/main" id="{B186F496-8F3D-4D1B-850D-31517B35E6F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24" name="Rectangle 23">
            <a:extLst>
              <a:ext uri="{FF2B5EF4-FFF2-40B4-BE49-F238E27FC236}">
                <a16:creationId xmlns:a16="http://schemas.microsoft.com/office/drawing/2014/main" id="{56C776D0-A1AC-41AD-A930-68E62E311F28}"/>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6" name="Rectangle 25">
            <a:extLst>
              <a:ext uri="{FF2B5EF4-FFF2-40B4-BE49-F238E27FC236}">
                <a16:creationId xmlns:a16="http://schemas.microsoft.com/office/drawing/2014/main" id="{E8772A29-A091-45EF-9E05-7D38B8B671A6}"/>
              </a:ext>
            </a:extLst>
          </p:cNvPr>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7" name="Rectangle 26">
            <a:extLst>
              <a:ext uri="{FF2B5EF4-FFF2-40B4-BE49-F238E27FC236}">
                <a16:creationId xmlns:a16="http://schemas.microsoft.com/office/drawing/2014/main" id="{331A621E-F4F0-40C4-8952-5BF179427ED7}"/>
              </a:ext>
            </a:extLst>
          </p:cNvPr>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4031971551"/>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1287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Text Placeholder 8"/>
          <p:cNvSpPr>
            <a:spLocks noGrp="1"/>
          </p:cNvSpPr>
          <p:nvPr>
            <p:ph type="body" sz="quarter" idx="21"/>
          </p:nvPr>
        </p:nvSpPr>
        <p:spPr>
          <a:xfrm>
            <a:off x="6246195" y="1857892"/>
            <a:ext cx="5444156"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Picture Placeholder 29"/>
          <p:cNvSpPr>
            <a:spLocks noGrp="1"/>
          </p:cNvSpPr>
          <p:nvPr>
            <p:ph type="pic" sz="quarter" idx="19" hasCustomPrompt="1"/>
          </p:nvPr>
        </p:nvSpPr>
        <p:spPr>
          <a:xfrm>
            <a:off x="4769491" y="1857892"/>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10446190" y="1857892"/>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2" name="Text Placeholder 8">
            <a:extLst>
              <a:ext uri="{FF2B5EF4-FFF2-40B4-BE49-F238E27FC236}">
                <a16:creationId xmlns:a16="http://schemas.microsoft.com/office/drawing/2014/main" id="{4074C3BE-314B-470C-927B-DBC4A457D923}"/>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E8EE9A28-CEAF-410C-B504-E930E2347F5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6" name="Rectangle 15"/>
          <p:cNvSpPr/>
          <p:nvPr userDrawn="1"/>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17" name="Rectangle 16"/>
          <p:cNvSpPr/>
          <p:nvPr userDrawn="1"/>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18" name="Rectangle 17">
            <a:extLst>
              <a:ext uri="{FF2B5EF4-FFF2-40B4-BE49-F238E27FC236}">
                <a16:creationId xmlns:a16="http://schemas.microsoft.com/office/drawing/2014/main" id="{12753468-486C-4E44-B97B-3442F4990D23}"/>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0" name="Rectangle 19">
            <a:extLst>
              <a:ext uri="{FF2B5EF4-FFF2-40B4-BE49-F238E27FC236}">
                <a16:creationId xmlns:a16="http://schemas.microsoft.com/office/drawing/2014/main" id="{56C776D0-A1AC-41AD-A930-68E62E311F28}"/>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123676803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7" name="Picture Placeholder 29"/>
          <p:cNvSpPr>
            <a:spLocks noGrp="1"/>
          </p:cNvSpPr>
          <p:nvPr>
            <p:ph type="pic" sz="quarter" idx="20" hasCustomPrompt="1"/>
          </p:nvPr>
        </p:nvSpPr>
        <p:spPr>
          <a:xfrm>
            <a:off x="10456702" y="1857892"/>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2" name="Rectangle 11"/>
          <p:cNvSpPr/>
          <p:nvPr/>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3" name="Rectangle 12"/>
          <p:cNvSpPr/>
          <p:nvPr/>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dirty="0">
              <a:solidFill>
                <a:schemeClr val="bg1"/>
              </a:solidFill>
            </a:endParaRPr>
          </a:p>
        </p:txBody>
      </p:sp>
      <p:sp>
        <p:nvSpPr>
          <p:cNvPr id="14" name="Picture Placeholder 29"/>
          <p:cNvSpPr>
            <a:spLocks noGrp="1"/>
          </p:cNvSpPr>
          <p:nvPr>
            <p:ph type="pic" sz="quarter" idx="24" hasCustomPrompt="1"/>
          </p:nvPr>
        </p:nvSpPr>
        <p:spPr>
          <a:xfrm>
            <a:off x="4754494" y="4290626"/>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5" name="Picture Placeholder 29"/>
          <p:cNvSpPr>
            <a:spLocks noGrp="1"/>
          </p:cNvSpPr>
          <p:nvPr>
            <p:ph type="pic" sz="quarter" idx="25" hasCustomPrompt="1"/>
          </p:nvPr>
        </p:nvSpPr>
        <p:spPr>
          <a:xfrm>
            <a:off x="10454993" y="4290626"/>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17" name="Picture Placeholder 29"/>
          <p:cNvSpPr>
            <a:spLocks noGrp="1"/>
          </p:cNvSpPr>
          <p:nvPr>
            <p:ph type="pic" sz="quarter" idx="19" hasCustomPrompt="1"/>
          </p:nvPr>
        </p:nvSpPr>
        <p:spPr>
          <a:xfrm>
            <a:off x="4769491" y="1857892"/>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dirty="0">
                <a:solidFill>
                  <a:schemeClr val="bg1"/>
                </a:solidFill>
              </a:rPr>
              <a:t>Co-brand</a:t>
            </a:r>
            <a:br>
              <a:rPr lang="en-US" sz="1200" dirty="0">
                <a:solidFill>
                  <a:schemeClr val="bg1"/>
                </a:solidFill>
              </a:rPr>
            </a:br>
            <a:r>
              <a:rPr lang="en-US" sz="1200" dirty="0">
                <a:solidFill>
                  <a:schemeClr val="bg1"/>
                </a:solidFill>
              </a:rPr>
              <a:t>Logo</a:t>
            </a:r>
          </a:p>
          <a:p>
            <a:endParaRPr lang="en-GB" dirty="0"/>
          </a:p>
        </p:txBody>
      </p:sp>
      <p:sp>
        <p:nvSpPr>
          <p:cNvPr id="20" name="Rectangle 19">
            <a:extLst>
              <a:ext uri="{FF2B5EF4-FFF2-40B4-BE49-F238E27FC236}">
                <a16:creationId xmlns:a16="http://schemas.microsoft.com/office/drawing/2014/main" id="{01986DCA-1B97-4EC9-A852-97E5340E26DC}"/>
              </a:ext>
            </a:extLst>
          </p:cNvPr>
          <p:cNvSpPr/>
          <p:nvPr/>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1" name="Rectangle 20">
            <a:extLst>
              <a:ext uri="{FF2B5EF4-FFF2-40B4-BE49-F238E27FC236}">
                <a16:creationId xmlns:a16="http://schemas.microsoft.com/office/drawing/2014/main" id="{421E9D44-54F1-4CE7-8FDF-78DC08D29E3F}"/>
              </a:ext>
            </a:extLst>
          </p:cNvPr>
          <p:cNvSpPr/>
          <p:nvPr/>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22" name="Text Placeholder 8">
            <a:extLst>
              <a:ext uri="{FF2B5EF4-FFF2-40B4-BE49-F238E27FC236}">
                <a16:creationId xmlns:a16="http://schemas.microsoft.com/office/drawing/2014/main" id="{3CAAD7DA-8C87-4BD9-82C1-81D09B5A7A7B}"/>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23" name="Title Placeholder 1">
            <a:extLst>
              <a:ext uri="{FF2B5EF4-FFF2-40B4-BE49-F238E27FC236}">
                <a16:creationId xmlns:a16="http://schemas.microsoft.com/office/drawing/2014/main" id="{9957D34C-FCB8-47FD-97FA-BF6A4F7FEC37}"/>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24" name="Text Placeholder 8">
            <a:extLst>
              <a:ext uri="{FF2B5EF4-FFF2-40B4-BE49-F238E27FC236}">
                <a16:creationId xmlns:a16="http://schemas.microsoft.com/office/drawing/2014/main" id="{DE12908D-2FA0-48AB-B2FF-08FF43357198}"/>
              </a:ext>
            </a:extLst>
          </p:cNvPr>
          <p:cNvSpPr>
            <a:spLocks noGrp="1"/>
          </p:cNvSpPr>
          <p:nvPr>
            <p:ph type="body" sz="quarter" idx="17"/>
          </p:nvPr>
        </p:nvSpPr>
        <p:spPr>
          <a:xfrm>
            <a:off x="51287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ext Placeholder 8">
            <a:extLst>
              <a:ext uri="{FF2B5EF4-FFF2-40B4-BE49-F238E27FC236}">
                <a16:creationId xmlns:a16="http://schemas.microsoft.com/office/drawing/2014/main" id="{8DB1A9EF-276C-4FE9-B33D-E2267D9DB46B}"/>
              </a:ext>
            </a:extLst>
          </p:cNvPr>
          <p:cNvSpPr>
            <a:spLocks noGrp="1"/>
          </p:cNvSpPr>
          <p:nvPr>
            <p:ph type="body" sz="quarter" idx="26"/>
          </p:nvPr>
        </p:nvSpPr>
        <p:spPr>
          <a:xfrm>
            <a:off x="6246194" y="1857892"/>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6" name="Text Placeholder 8">
            <a:extLst>
              <a:ext uri="{FF2B5EF4-FFF2-40B4-BE49-F238E27FC236}">
                <a16:creationId xmlns:a16="http://schemas.microsoft.com/office/drawing/2014/main" id="{C2A7C1E0-8314-4B78-902A-0828B984B279}"/>
              </a:ext>
            </a:extLst>
          </p:cNvPr>
          <p:cNvSpPr>
            <a:spLocks noGrp="1"/>
          </p:cNvSpPr>
          <p:nvPr>
            <p:ph type="body" sz="quarter" idx="27"/>
          </p:nvPr>
        </p:nvSpPr>
        <p:spPr>
          <a:xfrm>
            <a:off x="537297" y="4290625"/>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7" name="Text Placeholder 8">
            <a:extLst>
              <a:ext uri="{FF2B5EF4-FFF2-40B4-BE49-F238E27FC236}">
                <a16:creationId xmlns:a16="http://schemas.microsoft.com/office/drawing/2014/main" id="{9057B8DE-1E5B-4E78-8FC1-456B14A880F7}"/>
              </a:ext>
            </a:extLst>
          </p:cNvPr>
          <p:cNvSpPr>
            <a:spLocks noGrp="1"/>
          </p:cNvSpPr>
          <p:nvPr>
            <p:ph type="body" sz="quarter" idx="28"/>
          </p:nvPr>
        </p:nvSpPr>
        <p:spPr>
          <a:xfrm>
            <a:off x="6246194" y="4290625"/>
            <a:ext cx="5466824" cy="1695450"/>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8" name="Rectangle 27"/>
          <p:cNvSpPr/>
          <p:nvPr userDrawn="1"/>
        </p:nvSpPr>
        <p:spPr>
          <a:xfrm>
            <a:off x="504000" y="1672337"/>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29" name="Rectangle 28"/>
          <p:cNvSpPr/>
          <p:nvPr userDrawn="1"/>
        </p:nvSpPr>
        <p:spPr>
          <a:xfrm>
            <a:off x="6224085" y="1665377"/>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dirty="0">
              <a:solidFill>
                <a:schemeClr val="bg1"/>
              </a:solidFill>
            </a:endParaRPr>
          </a:p>
        </p:txBody>
      </p:sp>
      <p:sp>
        <p:nvSpPr>
          <p:cNvPr id="30" name="Rectangle 29">
            <a:extLst>
              <a:ext uri="{FF2B5EF4-FFF2-40B4-BE49-F238E27FC236}">
                <a16:creationId xmlns:a16="http://schemas.microsoft.com/office/drawing/2014/main" id="{12753468-486C-4E44-B97B-3442F4990D23}"/>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32" name="Rectangle 31">
            <a:extLst>
              <a:ext uri="{FF2B5EF4-FFF2-40B4-BE49-F238E27FC236}">
                <a16:creationId xmlns:a16="http://schemas.microsoft.com/office/drawing/2014/main" id="{56C776D0-A1AC-41AD-A930-68E62E311F28}"/>
              </a:ext>
            </a:extLst>
          </p:cNvPr>
          <p:cNvSpPr/>
          <p:nvPr userDrawn="1"/>
        </p:nvSpPr>
        <p:spPr>
          <a:xfrm>
            <a:off x="476780" y="1669027"/>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948382095"/>
      </p:ext>
    </p:extLst>
  </p:cSld>
  <p:clrMapOvr>
    <a:masterClrMapping/>
  </p:clrMapOvr>
  <p:transition>
    <p:fade/>
  </p:transition>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16" name="Text Placeholder 8">
            <a:extLst>
              <a:ext uri="{FF2B5EF4-FFF2-40B4-BE49-F238E27FC236}">
                <a16:creationId xmlns:a16="http://schemas.microsoft.com/office/drawing/2014/main" id="{E69DF469-1C05-4DC1-B6C9-2712D9E1B834}"/>
              </a:ext>
            </a:extLst>
          </p:cNvPr>
          <p:cNvSpPr>
            <a:spLocks noGrp="1"/>
          </p:cNvSpPr>
          <p:nvPr>
            <p:ph type="body" sz="quarter" idx="21"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7" name="Title Placeholder 1">
            <a:extLst>
              <a:ext uri="{FF2B5EF4-FFF2-40B4-BE49-F238E27FC236}">
                <a16:creationId xmlns:a16="http://schemas.microsoft.com/office/drawing/2014/main" id="{77DBFC5B-8E23-48FC-97C3-38FCFE625365}"/>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
        <p:nvSpPr>
          <p:cNvPr id="14" name="Text Placeholder 8">
            <a:extLst>
              <a:ext uri="{FF2B5EF4-FFF2-40B4-BE49-F238E27FC236}">
                <a16:creationId xmlns:a16="http://schemas.microsoft.com/office/drawing/2014/main" id="{F739EC70-7463-4AC3-840B-4FCA6DF39734}"/>
              </a:ext>
            </a:extLst>
          </p:cNvPr>
          <p:cNvSpPr>
            <a:spLocks noGrp="1"/>
          </p:cNvSpPr>
          <p:nvPr>
            <p:ph type="body" sz="quarter" idx="22"/>
          </p:nvPr>
        </p:nvSpPr>
        <p:spPr>
          <a:xfrm>
            <a:off x="512874" y="1857891"/>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Text Placeholder 8">
            <a:extLst>
              <a:ext uri="{FF2B5EF4-FFF2-40B4-BE49-F238E27FC236}">
                <a16:creationId xmlns:a16="http://schemas.microsoft.com/office/drawing/2014/main" id="{A85F1297-532C-478B-8C8C-A7A406ADF2C4}"/>
              </a:ext>
            </a:extLst>
          </p:cNvPr>
          <p:cNvSpPr>
            <a:spLocks noGrp="1"/>
          </p:cNvSpPr>
          <p:nvPr>
            <p:ph type="body" sz="quarter" idx="23"/>
          </p:nvPr>
        </p:nvSpPr>
        <p:spPr>
          <a:xfrm>
            <a:off x="4325938" y="1861481"/>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8">
            <a:extLst>
              <a:ext uri="{FF2B5EF4-FFF2-40B4-BE49-F238E27FC236}">
                <a16:creationId xmlns:a16="http://schemas.microsoft.com/office/drawing/2014/main" id="{72E6BFE1-0779-4417-985A-E1020673A1FF}"/>
              </a:ext>
            </a:extLst>
          </p:cNvPr>
          <p:cNvSpPr>
            <a:spLocks noGrp="1"/>
          </p:cNvSpPr>
          <p:nvPr>
            <p:ph type="body" sz="quarter" idx="24"/>
          </p:nvPr>
        </p:nvSpPr>
        <p:spPr>
          <a:xfrm>
            <a:off x="8148737" y="1857890"/>
            <a:ext cx="3584464" cy="3839303"/>
          </a:xfrm>
        </p:spPr>
        <p:txBody>
          <a:bodyPr>
            <a:noAutofit/>
          </a:bodyPr>
          <a:lstStyle>
            <a:lvl1pPr marL="0" indent="0" algn="l">
              <a:spcAft>
                <a:spcPts val="1000"/>
              </a:spcAft>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1" name="Rectangle 20">
            <a:extLst>
              <a:ext uri="{FF2B5EF4-FFF2-40B4-BE49-F238E27FC236}">
                <a16:creationId xmlns:a16="http://schemas.microsoft.com/office/drawing/2014/main" id="{56C776D0-A1AC-41AD-A930-68E62E311F28}"/>
              </a:ext>
            </a:extLst>
          </p:cNvPr>
          <p:cNvSpPr/>
          <p:nvPr userDrawn="1"/>
        </p:nvSpPr>
        <p:spPr>
          <a:xfrm>
            <a:off x="476780" y="1669027"/>
            <a:ext cx="363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2" name="Rectangle 21">
            <a:extLst>
              <a:ext uri="{FF2B5EF4-FFF2-40B4-BE49-F238E27FC236}">
                <a16:creationId xmlns:a16="http://schemas.microsoft.com/office/drawing/2014/main" id="{56C776D0-A1AC-41AD-A930-68E62E311F28}"/>
              </a:ext>
            </a:extLst>
          </p:cNvPr>
          <p:cNvSpPr/>
          <p:nvPr userDrawn="1"/>
        </p:nvSpPr>
        <p:spPr>
          <a:xfrm>
            <a:off x="4325938" y="1669027"/>
            <a:ext cx="363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
        <p:nvSpPr>
          <p:cNvPr id="23" name="Rectangle 22">
            <a:extLst>
              <a:ext uri="{FF2B5EF4-FFF2-40B4-BE49-F238E27FC236}">
                <a16:creationId xmlns:a16="http://schemas.microsoft.com/office/drawing/2014/main" id="{56C776D0-A1AC-41AD-A930-68E62E311F28}"/>
              </a:ext>
            </a:extLst>
          </p:cNvPr>
          <p:cNvSpPr/>
          <p:nvPr userDrawn="1"/>
        </p:nvSpPr>
        <p:spPr>
          <a:xfrm>
            <a:off x="8148737" y="1669027"/>
            <a:ext cx="363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67" noProof="0" dirty="0">
              <a:solidFill>
                <a:schemeClr val="bg1"/>
              </a:solidFill>
            </a:endParaRPr>
          </a:p>
        </p:txBody>
      </p:sp>
    </p:spTree>
    <p:extLst>
      <p:ext uri="{BB962C8B-B14F-4D97-AF65-F5344CB8AC3E}">
        <p14:creationId xmlns:p14="http://schemas.microsoft.com/office/powerpoint/2010/main" val="2285127962"/>
      </p:ext>
    </p:extLst>
  </p:cSld>
  <p:clrMapOvr>
    <a:masterClrMapping/>
  </p:clrMapOvr>
  <p:transition>
    <p:fade/>
  </p:transition>
  <p:hf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501651" y="1674087"/>
            <a:ext cx="3695700" cy="1971675"/>
          </a:xfrm>
        </p:spPr>
        <p:txBody>
          <a:bodyPr/>
          <a:lstStyle/>
          <a:p>
            <a:r>
              <a:rPr lang="en-US" noProof="0"/>
              <a:t>Click icon to add picture</a:t>
            </a:r>
            <a:endParaRPr lang="en-US" noProof="0" dirty="0"/>
          </a:p>
        </p:txBody>
      </p:sp>
      <p:sp>
        <p:nvSpPr>
          <p:cNvPr id="5" name="Picture Placeholder 7"/>
          <p:cNvSpPr>
            <a:spLocks noGrp="1"/>
          </p:cNvSpPr>
          <p:nvPr>
            <p:ph type="pic" sz="quarter" idx="14"/>
          </p:nvPr>
        </p:nvSpPr>
        <p:spPr>
          <a:xfrm>
            <a:off x="8006398" y="1674087"/>
            <a:ext cx="3683953" cy="1971675"/>
          </a:xfrm>
        </p:spPr>
        <p:txBody>
          <a:bodyPr/>
          <a:lstStyle/>
          <a:p>
            <a:r>
              <a:rPr lang="en-US" noProof="0"/>
              <a:t>Click icon to add picture</a:t>
            </a:r>
            <a:endParaRPr lang="en-US" noProof="0" dirty="0"/>
          </a:p>
        </p:txBody>
      </p:sp>
      <p:sp>
        <p:nvSpPr>
          <p:cNvPr id="6" name="Picture Placeholder 7"/>
          <p:cNvSpPr>
            <a:spLocks noGrp="1"/>
          </p:cNvSpPr>
          <p:nvPr>
            <p:ph type="pic" sz="quarter" idx="15"/>
          </p:nvPr>
        </p:nvSpPr>
        <p:spPr>
          <a:xfrm>
            <a:off x="4273075" y="1674087"/>
            <a:ext cx="3657600" cy="1971675"/>
          </a:xfrm>
        </p:spPr>
        <p:txBody>
          <a:bodyPr/>
          <a:lstStyle/>
          <a:p>
            <a:r>
              <a:rPr lang="en-US" noProof="0"/>
              <a:t>Click icon to add picture</a:t>
            </a:r>
            <a:endParaRPr lang="en-US" noProof="0" dirty="0"/>
          </a:p>
        </p:txBody>
      </p:sp>
      <p:sp>
        <p:nvSpPr>
          <p:cNvPr id="9" name="Text Placeholder 18"/>
          <p:cNvSpPr>
            <a:spLocks noGrp="1"/>
          </p:cNvSpPr>
          <p:nvPr>
            <p:ph idx="1"/>
          </p:nvPr>
        </p:nvSpPr>
        <p:spPr>
          <a:xfrm>
            <a:off x="501651" y="3832225"/>
            <a:ext cx="3683949"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8"/>
          <p:cNvSpPr>
            <a:spLocks noGrp="1"/>
          </p:cNvSpPr>
          <p:nvPr>
            <p:ph idx="16"/>
          </p:nvPr>
        </p:nvSpPr>
        <p:spPr>
          <a:xfrm>
            <a:off x="4267200" y="3832225"/>
            <a:ext cx="3657600"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Text Placeholder 18"/>
          <p:cNvSpPr>
            <a:spLocks noGrp="1"/>
          </p:cNvSpPr>
          <p:nvPr>
            <p:ph idx="17"/>
          </p:nvPr>
        </p:nvSpPr>
        <p:spPr>
          <a:xfrm>
            <a:off x="8006398" y="3832225"/>
            <a:ext cx="3683953" cy="2095200"/>
          </a:xfrm>
          <a:prstGeom prst="rect">
            <a:avLst/>
          </a:prstGeom>
        </p:spPr>
        <p:txBody>
          <a:bodyPr vert="horz" lIns="0" tIns="0" rIns="0" bIns="0" rtlCol="0">
            <a:noAutofit/>
          </a:bodyPr>
          <a:lstStyle>
            <a:lvl1pPr marL="0" indent="0" algn="l">
              <a:buFontTx/>
              <a:buNone/>
              <a:defRPr/>
            </a:lvl1pPr>
            <a:lvl2pPr marL="139700" indent="-139700" algn="l">
              <a:buClrTx/>
              <a:buSzPct val="100000"/>
              <a:buFont typeface="Arial" panose="020B0604020202020204" pitchFamily="34" charset="0"/>
              <a:buChar char="•"/>
              <a:defRPr/>
            </a:lvl2pPr>
            <a:lvl3pPr marL="304800" indent="-139700" algn="l">
              <a:buClrTx/>
              <a:buSzPct val="100000"/>
              <a:buFont typeface="Arial" panose="020B0604020202020204" pitchFamily="34" charset="0"/>
              <a:buChar char="−"/>
              <a:defRPr/>
            </a:lvl3pPr>
            <a:lvl4pPr marL="469900" indent="-139700" algn="l">
              <a:buClrTx/>
              <a:buSzPct val="100000"/>
              <a:buFont typeface="Arial" panose="020B0604020202020204" pitchFamily="34" charset="0"/>
              <a:buChar char="◦"/>
              <a:defRPr/>
            </a:lvl4pPr>
            <a:lvl5pPr marL="635000" indent="-13970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ext Placeholder 8">
            <a:extLst>
              <a:ext uri="{FF2B5EF4-FFF2-40B4-BE49-F238E27FC236}">
                <a16:creationId xmlns:a16="http://schemas.microsoft.com/office/drawing/2014/main" id="{9F15AF63-D425-4D3F-B484-4B7A0F329F9A}"/>
              </a:ext>
            </a:extLst>
          </p:cNvPr>
          <p:cNvSpPr>
            <a:spLocks noGrp="1"/>
          </p:cNvSpPr>
          <p:nvPr>
            <p:ph type="body" sz="quarter" idx="18"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2" name="Title Placeholder 1">
            <a:extLst>
              <a:ext uri="{FF2B5EF4-FFF2-40B4-BE49-F238E27FC236}">
                <a16:creationId xmlns:a16="http://schemas.microsoft.com/office/drawing/2014/main" id="{F7002A92-1CF7-42F5-B761-7DB3C2CF11E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133448560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504000"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8"/>
          </p:nvPr>
        </p:nvSpPr>
        <p:spPr>
          <a:xfrm>
            <a:off x="9096836"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9"/>
          </p:nvPr>
        </p:nvSpPr>
        <p:spPr>
          <a:xfrm>
            <a:off x="3368279"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ext Placeholder 8"/>
          <p:cNvSpPr>
            <a:spLocks noGrp="1"/>
          </p:cNvSpPr>
          <p:nvPr>
            <p:ph type="body" sz="quarter" idx="20"/>
          </p:nvPr>
        </p:nvSpPr>
        <p:spPr>
          <a:xfrm>
            <a:off x="6232557" y="2556000"/>
            <a:ext cx="2592000" cy="3394800"/>
          </a:xfrm>
        </p:spPr>
        <p:txBody>
          <a:bodyPr>
            <a:noAutofit/>
          </a:bodyPr>
          <a:lstStyle>
            <a:lvl1pPr marL="0" indent="0" algn="l">
              <a:buFontTx/>
              <a:buNone/>
              <a:defRPr b="1">
                <a:solidFill>
                  <a:schemeClr val="accent1"/>
                </a:solidFill>
              </a:defRPr>
            </a:lvl1pPr>
            <a:lvl2pPr marL="139700" indent="-139700" algn="l">
              <a:spcAft>
                <a:spcPts val="1000"/>
              </a:spcAft>
              <a:buClrTx/>
              <a:buSzPct val="100000"/>
              <a:buFont typeface="Arial" panose="020B0604020202020204" pitchFamily="34" charset="0"/>
              <a:buChar char="•"/>
              <a:defRPr/>
            </a:lvl2pPr>
            <a:lvl3pPr marL="304800" indent="-139700" algn="l">
              <a:spcAft>
                <a:spcPts val="1000"/>
              </a:spcAft>
              <a:buClrTx/>
              <a:buSzPct val="100000"/>
              <a:buFont typeface="Arial" panose="020B0604020202020204" pitchFamily="34" charset="0"/>
              <a:buChar char="−"/>
              <a:defRPr/>
            </a:lvl3pPr>
            <a:lvl4pPr marL="469900" indent="-139700" algn="l">
              <a:spcAft>
                <a:spcPts val="1000"/>
              </a:spcAft>
              <a:buClrTx/>
              <a:buSzPct val="100000"/>
              <a:buFont typeface="Arial" panose="020B0604020202020204" pitchFamily="34" charset="0"/>
              <a:buChar char="◦"/>
              <a:defRPr/>
            </a:lvl4pPr>
            <a:lvl5pPr marL="635000" indent="-139700" algn="l">
              <a:spcAft>
                <a:spcPts val="1000"/>
              </a:spcAft>
              <a:buClrTx/>
              <a:buSzPct val="100000"/>
              <a:buFont typeface="Arial" panose="020B0604020202020204" pitchFamily="34" charset="0"/>
              <a:buChar char="−"/>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Text Placeholder 8">
            <a:extLst>
              <a:ext uri="{FF2B5EF4-FFF2-40B4-BE49-F238E27FC236}">
                <a16:creationId xmlns:a16="http://schemas.microsoft.com/office/drawing/2014/main" id="{43B6715C-C932-49B3-880D-8C5710C8F99B}"/>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10" name="Title Placeholder 1">
            <a:extLst>
              <a:ext uri="{FF2B5EF4-FFF2-40B4-BE49-F238E27FC236}">
                <a16:creationId xmlns:a16="http://schemas.microsoft.com/office/drawing/2014/main" id="{6EA7B5E5-1F8D-43CD-9AD2-8B87181DC53D}"/>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3521952939"/>
      </p:ext>
    </p:extLst>
  </p:cSld>
  <p:clrMapOvr>
    <a:masterClrMapping/>
  </p:clrMapOvr>
  <p:transition>
    <p:fade/>
  </p:transition>
  <p:hf hd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74841521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01054434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19788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rmAutofit/>
          </a:bodyPr>
          <a:lstStyle>
            <a:lvl1pPr>
              <a:lnSpc>
                <a:spcPct val="100000"/>
              </a:lnSpc>
              <a:spcAft>
                <a:spcPts val="450"/>
              </a:spcAft>
              <a:defRPr sz="900"/>
            </a:lvl1pPr>
          </a:lstStyle>
          <a:p>
            <a:pPr lvl="0"/>
            <a:r>
              <a:rPr lang="en-US"/>
              <a:t>Click to edit Master text styles</a:t>
            </a:r>
          </a:p>
        </p:txBody>
      </p:sp>
      <p:grpSp>
        <p:nvGrpSpPr>
          <p:cNvPr id="14" name="Group 13">
            <a:extLst>
              <a:ext uri="{FF2B5EF4-FFF2-40B4-BE49-F238E27FC236}">
                <a16:creationId xmlns:a16="http://schemas.microsoft.com/office/drawing/2014/main" id="{BE53F9A5-D017-41A9-87FD-42B8B6C64282}"/>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5" name="Oval 5">
              <a:extLst>
                <a:ext uri="{FF2B5EF4-FFF2-40B4-BE49-F238E27FC236}">
                  <a16:creationId xmlns:a16="http://schemas.microsoft.com/office/drawing/2014/main" id="{70412374-88D8-4076-97A4-28B9D453A9F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6" name="Freeform 6">
              <a:extLst>
                <a:ext uri="{FF2B5EF4-FFF2-40B4-BE49-F238E27FC236}">
                  <a16:creationId xmlns:a16="http://schemas.microsoft.com/office/drawing/2014/main" id="{059052DC-E283-45E3-A11B-EFC0EF64057E}"/>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7" name="Rectangle 7">
              <a:extLst>
                <a:ext uri="{FF2B5EF4-FFF2-40B4-BE49-F238E27FC236}">
                  <a16:creationId xmlns:a16="http://schemas.microsoft.com/office/drawing/2014/main" id="{C8E40EE6-74FE-4B63-ADD7-D8251359CC54}"/>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8" name="Freeform 8">
              <a:extLst>
                <a:ext uri="{FF2B5EF4-FFF2-40B4-BE49-F238E27FC236}">
                  <a16:creationId xmlns:a16="http://schemas.microsoft.com/office/drawing/2014/main" id="{6D34B50B-2467-467F-BE0D-CA832EE3A76E}"/>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19" name="Rectangle 9">
              <a:extLst>
                <a:ext uri="{FF2B5EF4-FFF2-40B4-BE49-F238E27FC236}">
                  <a16:creationId xmlns:a16="http://schemas.microsoft.com/office/drawing/2014/main" id="{1004DF0B-038C-4CB4-89B3-42D949ED0B9D}"/>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1" name="Rectangle 10">
              <a:extLst>
                <a:ext uri="{FF2B5EF4-FFF2-40B4-BE49-F238E27FC236}">
                  <a16:creationId xmlns:a16="http://schemas.microsoft.com/office/drawing/2014/main" id="{2FB8C6E0-92EE-49AA-95D9-7BE219F64FE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2" name="Freeform 11">
              <a:extLst>
                <a:ext uri="{FF2B5EF4-FFF2-40B4-BE49-F238E27FC236}">
                  <a16:creationId xmlns:a16="http://schemas.microsoft.com/office/drawing/2014/main" id="{CEE92EC5-3F38-4286-A2DA-7B5E941BC2B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3" name="Freeform 12">
              <a:extLst>
                <a:ext uri="{FF2B5EF4-FFF2-40B4-BE49-F238E27FC236}">
                  <a16:creationId xmlns:a16="http://schemas.microsoft.com/office/drawing/2014/main" id="{3C2CE8EA-279F-441C-99BC-330C664B328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4" name="Freeform 13">
              <a:extLst>
                <a:ext uri="{FF2B5EF4-FFF2-40B4-BE49-F238E27FC236}">
                  <a16:creationId xmlns:a16="http://schemas.microsoft.com/office/drawing/2014/main" id="{328EA017-C8BA-490A-9F7A-F880FE999A8D}"/>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5" name="Freeform 14">
              <a:extLst>
                <a:ext uri="{FF2B5EF4-FFF2-40B4-BE49-F238E27FC236}">
                  <a16:creationId xmlns:a16="http://schemas.microsoft.com/office/drawing/2014/main" id="{BAE89DBE-19C8-422A-B7E6-D6726124DF5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1417228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vider - Deloitte green accent 4">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7" name="CaseCode">
            <a:extLst>
              <a:ext uri="{FF2B5EF4-FFF2-40B4-BE49-F238E27FC236}">
                <a16:creationId xmlns:a16="http://schemas.microsoft.com/office/drawing/2014/main" id="{452A60FA-C95E-401E-9AF3-D27C8C88BCCB}"/>
              </a:ext>
            </a:extLst>
          </p:cNvPr>
          <p:cNvSpPr txBox="1"/>
          <p:nvPr/>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Copyright">
            <a:extLst>
              <a:ext uri="{FF2B5EF4-FFF2-40B4-BE49-F238E27FC236}">
                <a16:creationId xmlns:a16="http://schemas.microsoft.com/office/drawing/2014/main" id="{CA24B28E-5B13-4779-8D72-C52A20B99FE7}"/>
              </a:ext>
            </a:extLst>
          </p:cNvPr>
          <p:cNvSpPr txBox="1"/>
          <p:nvPr/>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9" name="Rectangle 8">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4124218500"/>
      </p:ext>
    </p:extLst>
  </p:cSld>
  <p:clrMapOvr>
    <a:masterClrMapping/>
  </p:clrMapOvr>
  <p:transition>
    <p:fade/>
  </p:transition>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End slide Black">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noAutofit/>
          </a:bodyPr>
          <a:lstStyle>
            <a:lvl1pPr>
              <a:lnSpc>
                <a:spcPct val="100000"/>
              </a:lnSpc>
              <a:spcAft>
                <a:spcPts val="450"/>
              </a:spcAft>
              <a:defRPr sz="900">
                <a:solidFill>
                  <a:schemeClr val="bg1"/>
                </a:solidFill>
              </a:defRPr>
            </a:lvl1pPr>
          </a:lstStyle>
          <a:p>
            <a:pPr lvl="0"/>
            <a:r>
              <a:rPr lang="en-US"/>
              <a:t>Click to edit Master text styles</a:t>
            </a:r>
          </a:p>
        </p:txBody>
      </p:sp>
      <p:grpSp>
        <p:nvGrpSpPr>
          <p:cNvPr id="14" name="Group 13">
            <a:extLst>
              <a:ext uri="{FF2B5EF4-FFF2-40B4-BE49-F238E27FC236}">
                <a16:creationId xmlns:a16="http://schemas.microsoft.com/office/drawing/2014/main" id="{BBB00153-52E8-495A-BA32-E581AC7A8A67}"/>
              </a:ext>
            </a:extLst>
          </p:cNvPr>
          <p:cNvGrpSpPr>
            <a:grpSpLocks noChangeAspect="1"/>
          </p:cNvGrpSpPr>
          <p:nvPr userDrawn="1"/>
        </p:nvGrpSpPr>
        <p:grpSpPr>
          <a:xfrm>
            <a:off x="503988" y="378000"/>
            <a:ext cx="1998000" cy="374400"/>
            <a:chOff x="398463" y="404813"/>
            <a:chExt cx="1627187" cy="307976"/>
          </a:xfrm>
          <a:solidFill>
            <a:schemeClr val="tx1"/>
          </a:solidFill>
        </p:grpSpPr>
        <p:sp>
          <p:nvSpPr>
            <p:cNvPr id="15" name="Oval 5">
              <a:extLst>
                <a:ext uri="{FF2B5EF4-FFF2-40B4-BE49-F238E27FC236}">
                  <a16:creationId xmlns:a16="http://schemas.microsoft.com/office/drawing/2014/main" id="{EE44E009-869C-4AA1-972F-BFAD35A46F07}"/>
                </a:ext>
              </a:extLst>
            </p:cNvPr>
            <p:cNvSpPr>
              <a:spLocks noChangeArrowheads="1"/>
            </p:cNvSpPr>
            <p:nvPr userDrawn="1"/>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0" name="Freeform 6">
              <a:extLst>
                <a:ext uri="{FF2B5EF4-FFF2-40B4-BE49-F238E27FC236}">
                  <a16:creationId xmlns:a16="http://schemas.microsoft.com/office/drawing/2014/main" id="{DC9A9EB1-2077-4DFD-B533-87E250FD463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1" name="Rectangle 7">
              <a:extLst>
                <a:ext uri="{FF2B5EF4-FFF2-40B4-BE49-F238E27FC236}">
                  <a16:creationId xmlns:a16="http://schemas.microsoft.com/office/drawing/2014/main" id="{33ACF17B-FD5C-45C9-B731-4D7315B1D9C2}"/>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8">
              <a:extLst>
                <a:ext uri="{FF2B5EF4-FFF2-40B4-BE49-F238E27FC236}">
                  <a16:creationId xmlns:a16="http://schemas.microsoft.com/office/drawing/2014/main" id="{3D32D184-C4ED-4776-9DCC-E3F18CF55C2F}"/>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9">
              <a:extLst>
                <a:ext uri="{FF2B5EF4-FFF2-40B4-BE49-F238E27FC236}">
                  <a16:creationId xmlns:a16="http://schemas.microsoft.com/office/drawing/2014/main" id="{090BAC98-B3D7-4E96-B78D-0FE4BD1884B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Rectangle 10">
              <a:extLst>
                <a:ext uri="{FF2B5EF4-FFF2-40B4-BE49-F238E27FC236}">
                  <a16:creationId xmlns:a16="http://schemas.microsoft.com/office/drawing/2014/main" id="{D81C0B16-CEDA-4DD7-AA0E-D7E98149B002}"/>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Freeform 11">
              <a:extLst>
                <a:ext uri="{FF2B5EF4-FFF2-40B4-BE49-F238E27FC236}">
                  <a16:creationId xmlns:a16="http://schemas.microsoft.com/office/drawing/2014/main" id="{C71424E0-1449-47B0-BF76-7A226D3160CC}"/>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Freeform 12">
              <a:extLst>
                <a:ext uri="{FF2B5EF4-FFF2-40B4-BE49-F238E27FC236}">
                  <a16:creationId xmlns:a16="http://schemas.microsoft.com/office/drawing/2014/main" id="{39CF108A-51E0-49A1-80F5-6286DB6FEBC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3">
              <a:extLst>
                <a:ext uri="{FF2B5EF4-FFF2-40B4-BE49-F238E27FC236}">
                  <a16:creationId xmlns:a16="http://schemas.microsoft.com/office/drawing/2014/main" id="{28BEACF0-05E8-46F1-8AE5-8FF2ADC543E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4">
              <a:extLst>
                <a:ext uri="{FF2B5EF4-FFF2-40B4-BE49-F238E27FC236}">
                  <a16:creationId xmlns:a16="http://schemas.microsoft.com/office/drawing/2014/main" id="{B661CA16-D87B-4315-804A-3E82AE3F0CF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Tree>
    <p:extLst>
      <p:ext uri="{BB962C8B-B14F-4D97-AF65-F5344CB8AC3E}">
        <p14:creationId xmlns:p14="http://schemas.microsoft.com/office/powerpoint/2010/main" val="2506589625"/>
      </p:ext>
    </p:extLst>
  </p:cSld>
  <p:clrMapOvr>
    <a:masterClrMapping/>
  </p:clrMapOvr>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Divider - Deloitte green">
    <p:bg bwMode="gray">
      <p:bgPr>
        <a:solidFill>
          <a:schemeClr val="accent3"/>
        </a:solidFill>
        <a:effectLst/>
      </p:bgPr>
    </p:bg>
    <p:spTree>
      <p:nvGrpSpPr>
        <p:cNvPr id="1" name=""/>
        <p:cNvGrpSpPr/>
        <p:nvPr/>
      </p:nvGrpSpPr>
      <p:grpSpPr>
        <a:xfrm>
          <a:off x="0" y="0"/>
          <a:ext cx="0" cy="0"/>
          <a:chOff x="0" y="0"/>
          <a:chExt cx="0" cy="0"/>
        </a:xfrm>
      </p:grpSpPr>
      <p:sp>
        <p:nvSpPr>
          <p:cNvPr id="4" name="TextBox 3"/>
          <p:cNvSpPr txBox="1"/>
          <p:nvPr/>
        </p:nvSpPr>
        <p:spPr>
          <a:xfrm>
            <a:off x="6335185" y="6477001"/>
            <a:ext cx="4895849"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cs-CZ" sz="650" dirty="0">
                <a:solidFill>
                  <a:schemeClr val="bg1"/>
                </a:solidFill>
                <a:latin typeface="+mn-lt"/>
              </a:rPr>
              <a:t>SKF CZ, a.s. – Kontroly vývozu</a:t>
            </a:r>
            <a:endParaRPr lang="en-US" sz="650" dirty="0">
              <a:solidFill>
                <a:schemeClr val="bg1"/>
              </a:solidFill>
              <a:latin typeface="+mn-lt"/>
            </a:endParaRPr>
          </a:p>
        </p:txBody>
      </p:sp>
      <p:sp>
        <p:nvSpPr>
          <p:cNvPr id="5" name="TextBox 4"/>
          <p:cNvSpPr txBox="1"/>
          <p:nvPr/>
        </p:nvSpPr>
        <p:spPr>
          <a:xfrm>
            <a:off x="501651" y="6477001"/>
            <a:ext cx="5355167"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650" dirty="0">
                <a:solidFill>
                  <a:schemeClr val="bg1"/>
                </a:solidFill>
                <a:latin typeface="+mn-lt"/>
              </a:rPr>
              <a:t>© 20</a:t>
            </a:r>
            <a:r>
              <a:rPr lang="cs-CZ" sz="650" dirty="0">
                <a:solidFill>
                  <a:schemeClr val="bg1"/>
                </a:solidFill>
                <a:latin typeface="+mn-lt"/>
              </a:rPr>
              <a:t>21</a:t>
            </a:r>
            <a:r>
              <a:rPr lang="en-US" sz="650" dirty="0">
                <a:solidFill>
                  <a:schemeClr val="bg1"/>
                </a:solidFill>
                <a:latin typeface="+mn-lt"/>
              </a:rPr>
              <a:t> Pro </a:t>
            </a:r>
            <a:r>
              <a:rPr lang="en-US" sz="650" dirty="0" err="1">
                <a:solidFill>
                  <a:schemeClr val="bg1"/>
                </a:solidFill>
                <a:latin typeface="+mn-lt"/>
              </a:rPr>
              <a:t>více</a:t>
            </a:r>
            <a:r>
              <a:rPr lang="en-US" sz="650" dirty="0">
                <a:solidFill>
                  <a:schemeClr val="bg1"/>
                </a:solidFill>
                <a:latin typeface="+mn-lt"/>
              </a:rPr>
              <a:t> </a:t>
            </a:r>
            <a:r>
              <a:rPr lang="en-US" sz="650" dirty="0" err="1">
                <a:solidFill>
                  <a:schemeClr val="bg1"/>
                </a:solidFill>
                <a:latin typeface="+mn-lt"/>
              </a:rPr>
              <a:t>informací</a:t>
            </a:r>
            <a:r>
              <a:rPr lang="en-US" sz="650" dirty="0">
                <a:solidFill>
                  <a:schemeClr val="bg1"/>
                </a:solidFill>
                <a:latin typeface="+mn-lt"/>
              </a:rPr>
              <a:t> </a:t>
            </a:r>
            <a:r>
              <a:rPr lang="en-US" sz="650" dirty="0" err="1">
                <a:solidFill>
                  <a:schemeClr val="bg1"/>
                </a:solidFill>
                <a:latin typeface="+mn-lt"/>
              </a:rPr>
              <a:t>kontaktujte</a:t>
            </a:r>
            <a:r>
              <a:rPr lang="en-US" sz="650" dirty="0">
                <a:solidFill>
                  <a:schemeClr val="bg1"/>
                </a:solidFill>
                <a:latin typeface="+mn-lt"/>
              </a:rPr>
              <a:t> Deloitte </a:t>
            </a:r>
            <a:r>
              <a:rPr lang="en-US" sz="650" dirty="0" err="1">
                <a:solidFill>
                  <a:schemeClr val="bg1"/>
                </a:solidFill>
                <a:latin typeface="+mn-lt"/>
              </a:rPr>
              <a:t>Česká</a:t>
            </a:r>
            <a:r>
              <a:rPr lang="en-US" sz="650" dirty="0">
                <a:solidFill>
                  <a:schemeClr val="bg1"/>
                </a:solidFill>
                <a:latin typeface="+mn-lt"/>
              </a:rPr>
              <a:t> </a:t>
            </a:r>
            <a:r>
              <a:rPr lang="en-US" sz="650" dirty="0" err="1">
                <a:solidFill>
                  <a:schemeClr val="bg1"/>
                </a:solidFill>
                <a:latin typeface="+mn-lt"/>
              </a:rPr>
              <a:t>republika</a:t>
            </a:r>
            <a:r>
              <a:rPr lang="en-US" sz="650" dirty="0">
                <a:solidFill>
                  <a:schemeClr val="bg1"/>
                </a:solidFill>
                <a:latin typeface="+mn-lt"/>
              </a:rPr>
              <a:t>.</a:t>
            </a:r>
          </a:p>
        </p:txBody>
      </p:sp>
      <p:sp>
        <p:nvSpPr>
          <p:cNvPr id="6" name="TextBox 5"/>
          <p:cNvSpPr txBox="1"/>
          <p:nvPr/>
        </p:nvSpPr>
        <p:spPr>
          <a:xfrm>
            <a:off x="11383434" y="6477001"/>
            <a:ext cx="306917"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CB8233B8-9FA3-4E81-8B20-DB786CF8072C}"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302973872"/>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Divider - Deloitte blue">
    <p:bg bwMode="gray">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7" name="CaseCode"/>
          <p:cNvSpPr txBox="1"/>
          <p:nvPr userDrawn="1"/>
        </p:nvSpPr>
        <p:spPr>
          <a:xfrm>
            <a:off x="6335184" y="6477000"/>
            <a:ext cx="4896560" cy="1384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a:solidFill>
                  <a:schemeClr val="bg1"/>
                </a:solidFill>
              </a:rPr>
              <a:t>Ekonomicko-správní fakulta Masarykova Univerzita</a:t>
            </a:r>
            <a:endParaRPr lang="cs-CZ" sz="900" noProof="0" dirty="0">
              <a:solidFill>
                <a:schemeClr val="bg1"/>
              </a:solidFill>
              <a:latin typeface="Calibri" panose="020F0502020204030204" pitchFamily="34" charset="0"/>
              <a:cs typeface="Calibri" panose="020F0502020204030204" pitchFamily="34" charset="0"/>
            </a:endParaRPr>
          </a:p>
        </p:txBody>
      </p:sp>
      <p:sp>
        <p:nvSpPr>
          <p:cNvPr id="8" name="Copyright"/>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a:solidFill>
                  <a:schemeClr val="bg1"/>
                </a:solidFill>
                <a:latin typeface="Calibri" panose="020F0502020204030204" pitchFamily="34" charset="0"/>
                <a:cs typeface="Calibri" panose="020F0502020204030204" pitchFamily="34" charset="0"/>
              </a:rPr>
              <a:t>© 2021 Pro více informací kontaktujte Deloitte Česká republika.</a:t>
            </a:r>
          </a:p>
        </p:txBody>
      </p:sp>
      <p:sp>
        <p:nvSpPr>
          <p:cNvPr id="9" name="Rectangle 8">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cs-CZ" sz="900" noProof="0" smtClean="0">
                <a:solidFill>
                  <a:schemeClr val="bg1"/>
                </a:solidFill>
                <a:latin typeface="Calibri" panose="020F0502020204030204" pitchFamily="34" charset="0"/>
                <a:cs typeface="Calibri" panose="020F0502020204030204" pitchFamily="34" charset="0"/>
              </a:rPr>
              <a:pPr/>
              <a:t>‹#›</a:t>
            </a:fld>
            <a:endParaRPr lang="cs-CZ" sz="900" noProof="0" dirty="0">
              <a:solidFill>
                <a:schemeClr val="bg1"/>
              </a:solidFill>
            </a:endParaRPr>
          </a:p>
        </p:txBody>
      </p:sp>
    </p:spTree>
    <p:extLst>
      <p:ext uri="{BB962C8B-B14F-4D97-AF65-F5344CB8AC3E}">
        <p14:creationId xmlns:p14="http://schemas.microsoft.com/office/powerpoint/2010/main" val="349481033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01651" y="651600"/>
            <a:ext cx="11162349"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501651" y="317500"/>
            <a:ext cx="11162349" cy="334101"/>
          </a:xfrm>
          <a:prstGeom prst="rect">
            <a:avLst/>
          </a:prstGeom>
        </p:spPr>
        <p:txBody>
          <a:bodyPr rtlCol="0">
            <a:noAutofit/>
          </a:bodyPr>
          <a:lstStyle>
            <a:lvl1pPr>
              <a:defRPr/>
            </a:lvl1p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8" name="Text Placeholder 18"/>
          <p:cNvSpPr>
            <a:spLocks noGrp="1"/>
          </p:cNvSpPr>
          <p:nvPr>
            <p:ph idx="1"/>
          </p:nvPr>
        </p:nvSpPr>
        <p:spPr>
          <a:xfrm>
            <a:off x="501651" y="1665289"/>
            <a:ext cx="11165416" cy="4713911"/>
          </a:xfrm>
          <a:prstGeom prst="rect">
            <a:avLst/>
          </a:prstGeom>
        </p:spPr>
        <p:txBody>
          <a:bodyPr rtlCol="0">
            <a:noAutofit/>
          </a:body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161419195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GB" dirty="0"/>
          </a:p>
        </p:txBody>
      </p:sp>
    </p:spTree>
    <p:extLst>
      <p:ext uri="{BB962C8B-B14F-4D97-AF65-F5344CB8AC3E}">
        <p14:creationId xmlns:p14="http://schemas.microsoft.com/office/powerpoint/2010/main" val="2395513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a:prstGeom prst="rect">
            <a:avLst/>
          </a:prstGeo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60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7" name="CaseCode">
            <a:extLst>
              <a:ext uri="{FF2B5EF4-FFF2-40B4-BE49-F238E27FC236}">
                <a16:creationId xmlns:a16="http://schemas.microsoft.com/office/drawing/2014/main" id="{E8E60749-A3E0-4E09-BF50-6D6B361BEF91}"/>
              </a:ext>
            </a:extLst>
          </p:cNvPr>
          <p:cNvSpPr txBox="1"/>
          <p:nvPr/>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Presentation title</a:t>
            </a:r>
            <a:br>
              <a:rPr lang="en-US" sz="900" noProof="0" dirty="0">
                <a:solidFill>
                  <a:schemeClr val="bg1"/>
                </a:solidFill>
                <a:latin typeface="Calibri" panose="020F0502020204030204" pitchFamily="34" charset="0"/>
                <a:cs typeface="Calibri" panose="020F0502020204030204" pitchFamily="34" charset="0"/>
              </a:rPr>
            </a:br>
            <a:r>
              <a:rPr lang="en-US" sz="900" noProof="0" dirty="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8" name="Copyright">
            <a:extLst>
              <a:ext uri="{FF2B5EF4-FFF2-40B4-BE49-F238E27FC236}">
                <a16:creationId xmlns:a16="http://schemas.microsoft.com/office/drawing/2014/main" id="{2AD12011-8F73-49BB-8C12-BDC820477529}"/>
              </a:ext>
            </a:extLst>
          </p:cNvPr>
          <p:cNvSpPr txBox="1"/>
          <p:nvPr/>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bg1"/>
                </a:solidFill>
                <a:latin typeface="Calibri" panose="020F0502020204030204" pitchFamily="34" charset="0"/>
                <a:cs typeface="Calibri" panose="020F0502020204030204" pitchFamily="34" charset="0"/>
              </a:rPr>
              <a:t>© 2020. For information, contact Deloitte Czech Republic. </a:t>
            </a:r>
          </a:p>
        </p:txBody>
      </p:sp>
      <p:sp>
        <p:nvSpPr>
          <p:cNvPr id="9" name="Rectangle 8">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a:t>‹#›</a:t>
            </a:fld>
            <a:endParaRPr lang="en-US" sz="900" dirty="0">
              <a:solidFill>
                <a:schemeClr val="bg1"/>
              </a:solidFill>
            </a:endParaRPr>
          </a:p>
        </p:txBody>
      </p:sp>
    </p:spTree>
    <p:extLst>
      <p:ext uri="{BB962C8B-B14F-4D97-AF65-F5344CB8AC3E}">
        <p14:creationId xmlns:p14="http://schemas.microsoft.com/office/powerpoint/2010/main" val="3385427605"/>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slideLayout" Target="../slideLayouts/slideLayout82.xml"/><Relationship Id="rId47" Type="http://schemas.openxmlformats.org/officeDocument/2006/relationships/oleObject" Target="../embeddings/oleObject1.bin"/><Relationship Id="rId7" Type="http://schemas.openxmlformats.org/officeDocument/2006/relationships/slideLayout" Target="../slideLayouts/slideLayout4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45" Type="http://schemas.openxmlformats.org/officeDocument/2006/relationships/theme" Target="../theme/theme2.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4" Type="http://schemas.openxmlformats.org/officeDocument/2006/relationships/slideLayout" Target="../slideLayouts/slideLayout84.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43" Type="http://schemas.openxmlformats.org/officeDocument/2006/relationships/slideLayout" Target="../slideLayouts/slideLayout83.xml"/><Relationship Id="rId48" Type="http://schemas.openxmlformats.org/officeDocument/2006/relationships/image" Target="../media/image1.emf"/><Relationship Id="rId8" Type="http://schemas.openxmlformats.org/officeDocument/2006/relationships/slideLayout" Target="../slideLayouts/slideLayout48.xml"/><Relationship Id="rId3" Type="http://schemas.openxmlformats.org/officeDocument/2006/relationships/slideLayout" Target="../slideLayouts/slideLayout43.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46" Type="http://schemas.openxmlformats.org/officeDocument/2006/relationships/tags" Target="../tags/tag3.xml"/><Relationship Id="rId20" Type="http://schemas.openxmlformats.org/officeDocument/2006/relationships/slideLayout" Target="../slideLayouts/slideLayout60.xml"/><Relationship Id="rId41"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3" imgW="270" imgH="270" progId="TCLayout.ActiveDocument.1">
                  <p:embed/>
                </p:oleObj>
              </mc:Choice>
              <mc:Fallback>
                <p:oleObj name="think-cell Slide" r:id="rId43" imgW="270" imgH="270" progId="TCLayout.ActiveDocument.1">
                  <p:embed/>
                  <p:pic>
                    <p:nvPicPr>
                      <p:cNvPr id="4" name="Object 3" hidden="1"/>
                      <p:cNvPicPr/>
                      <p:nvPr/>
                    </p:nvPicPr>
                    <p:blipFill>
                      <a:blip r:embed="rId44"/>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15" name="CaseCode"/>
          <p:cNvSpPr txBox="1"/>
          <p:nvPr/>
        </p:nvSpPr>
        <p:spPr>
          <a:xfrm>
            <a:off x="6335184" y="6477000"/>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dirty="0">
                <a:solidFill>
                  <a:schemeClr val="tx1"/>
                </a:solidFill>
                <a:latin typeface="Calibri" panose="020F0502020204030204" pitchFamily="34" charset="0"/>
                <a:cs typeface="Calibri" panose="020F0502020204030204" pitchFamily="34" charset="0"/>
              </a:rPr>
              <a:t>Presentation title</a:t>
            </a:r>
            <a:br>
              <a:rPr lang="en-US" sz="900" noProof="0" dirty="0">
                <a:solidFill>
                  <a:schemeClr val="tx1"/>
                </a:solidFill>
                <a:latin typeface="Calibri" panose="020F0502020204030204" pitchFamily="34" charset="0"/>
                <a:cs typeface="Calibri" panose="020F0502020204030204" pitchFamily="34" charset="0"/>
              </a:rPr>
            </a:br>
            <a:r>
              <a:rPr lang="en-US" sz="900" noProof="0" dirty="0">
                <a:solidFill>
                  <a:schemeClr val="tx1"/>
                </a:solidFill>
                <a:latin typeface="Calibri" panose="020F0502020204030204" pitchFamily="34" charset="0"/>
                <a:cs typeface="Calibri" panose="020F0502020204030204" pitchFamily="34" charset="0"/>
              </a:rPr>
              <a:t>[To edit, click View &gt; Slide Master &gt; Slide Master]</a:t>
            </a:r>
          </a:p>
        </p:txBody>
      </p:sp>
      <p:sp>
        <p:nvSpPr>
          <p:cNvPr id="18" name="Copyright"/>
          <p:cNvSpPr txBox="1"/>
          <p:nvPr/>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dirty="0">
                <a:solidFill>
                  <a:schemeClr val="tx1"/>
                </a:solidFill>
                <a:latin typeface="Calibri" panose="020F0502020204030204" pitchFamily="34" charset="0"/>
                <a:cs typeface="Calibri" panose="020F0502020204030204" pitchFamily="34" charset="0"/>
              </a:rPr>
              <a:t>© 202</a:t>
            </a:r>
            <a:r>
              <a:rPr lang="cs-CZ" sz="900" noProof="0" dirty="0">
                <a:solidFill>
                  <a:schemeClr val="tx1"/>
                </a:solidFill>
                <a:latin typeface="Calibri" panose="020F0502020204030204" pitchFamily="34" charset="0"/>
                <a:cs typeface="Calibri" panose="020F0502020204030204" pitchFamily="34" charset="0"/>
              </a:rPr>
              <a:t>1</a:t>
            </a:r>
            <a:r>
              <a:rPr lang="en-US" sz="900" noProof="0" dirty="0">
                <a:solidFill>
                  <a:schemeClr val="tx1"/>
                </a:solidFill>
                <a:latin typeface="Calibri" panose="020F0502020204030204" pitchFamily="34" charset="0"/>
                <a:cs typeface="Calibri" panose="020F0502020204030204" pitchFamily="34" charset="0"/>
              </a:rPr>
              <a:t>. For information, contact Deloitte Czech Republic. </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Rectangle 2">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a:t>‹#›</a:t>
            </a:fld>
            <a:endParaRPr lang="en-US" sz="900" dirty="0"/>
          </a:p>
        </p:txBody>
      </p:sp>
    </p:spTree>
    <p:extLst>
      <p:ext uri="{BB962C8B-B14F-4D97-AF65-F5344CB8AC3E}">
        <p14:creationId xmlns:p14="http://schemas.microsoft.com/office/powerpoint/2010/main" val="539286255"/>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 id="2147483976" r:id="rId18"/>
    <p:sldLayoutId id="2147483998"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 id="2147483988" r:id="rId31"/>
    <p:sldLayoutId id="2147483989" r:id="rId32"/>
    <p:sldLayoutId id="2147483990" r:id="rId33"/>
    <p:sldLayoutId id="2147483991" r:id="rId34"/>
    <p:sldLayoutId id="2147483992" r:id="rId35"/>
    <p:sldLayoutId id="2147483993" r:id="rId36"/>
    <p:sldLayoutId id="2147483994" r:id="rId37"/>
    <p:sldLayoutId id="2147483995" r:id="rId38"/>
    <p:sldLayoutId id="2147483996" r:id="rId39"/>
    <p:sldLayoutId id="2147483997" r:id="rId40"/>
  </p:sldLayoutIdLst>
  <p:transition>
    <p:fade/>
  </p:transition>
  <p:hf hd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
          <a:schemeClr val="tx1"/>
        </a:buClr>
        <a:buSzPct val="100000"/>
        <a:buFont typeface="Arial" panose="020B0604020202020204" pitchFamily="34" charset="0"/>
        <a:buChar char="•"/>
        <a:defRPr lang="en-US" sz="1300" b="0"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
          <a:schemeClr val="tx1"/>
        </a:buClr>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
          <a:schemeClr val="tx1"/>
        </a:buClr>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
          <a:schemeClr val="tx1"/>
        </a:buClr>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12">
          <p15:clr>
            <a:srgbClr val="F26B43"/>
          </p15:clr>
        </p15:guide>
        <p15:guide id="3" pos="1392">
          <p15:clr>
            <a:srgbClr val="F26B43"/>
          </p15:clr>
        </p15:guide>
        <p15:guide id="4" pos="1512">
          <p15:clr>
            <a:srgbClr val="F26B43"/>
          </p15:clr>
        </p15:guide>
        <p15:guide id="5" pos="2592">
          <p15:clr>
            <a:srgbClr val="F26B43"/>
          </p15:clr>
        </p15:guide>
        <p15:guide id="6" pos="2712">
          <p15:clr>
            <a:srgbClr val="F26B43"/>
          </p15:clr>
        </p15:guide>
        <p15:guide id="7" pos="3768">
          <p15:clr>
            <a:srgbClr val="F26B43"/>
          </p15:clr>
        </p15:guide>
        <p15:guide id="8" pos="7368">
          <p15:clr>
            <a:srgbClr val="F26B43"/>
          </p15:clr>
        </p15:guide>
        <p15:guide id="9" pos="6288">
          <p15:clr>
            <a:srgbClr val="F26B43"/>
          </p15:clr>
        </p15:guide>
        <p15:guide id="10" pos="6168">
          <p15:clr>
            <a:srgbClr val="F26B43"/>
          </p15:clr>
        </p15:guide>
        <p15:guide id="11" pos="5088">
          <p15:clr>
            <a:srgbClr val="F26B43"/>
          </p15:clr>
        </p15:guide>
        <p15:guide id="12" pos="4968">
          <p15:clr>
            <a:srgbClr val="F26B43"/>
          </p15:clr>
        </p15:guide>
        <p15:guide id="13" pos="3912">
          <p15:clr>
            <a:srgbClr val="F26B43"/>
          </p15:clr>
        </p15:guide>
        <p15:guide id="14" orient="horz" pos="4104">
          <p15:clr>
            <a:srgbClr val="F26B43"/>
          </p15:clr>
        </p15:guide>
        <p15:guide id="15" orient="horz" pos="4032">
          <p15:clr>
            <a:srgbClr val="F26B43"/>
          </p15:clr>
        </p15:guide>
        <p15:guide id="16" orient="horz" pos="2232">
          <p15:clr>
            <a:srgbClr val="F26B43"/>
          </p15:clr>
        </p15:guide>
        <p15:guide id="17" orient="horz" pos="1056">
          <p15:clr>
            <a:srgbClr val="F26B43"/>
          </p15:clr>
        </p15:guide>
        <p15:guide id="18" orient="horz" pos="1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6"/>
            </p:custDataLst>
            <p:extLst>
              <p:ext uri="{D42A27DB-BD31-4B8C-83A1-F6EECF244321}">
                <p14:modId xmlns:p14="http://schemas.microsoft.com/office/powerpoint/2010/main" val="308715144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7" imgW="270" imgH="270" progId="TCLayout.ActiveDocument.1">
                  <p:embed/>
                </p:oleObj>
              </mc:Choice>
              <mc:Fallback>
                <p:oleObj name="think-cell Slide" r:id="rId47" imgW="270" imgH="270" progId="TCLayout.ActiveDocument.1">
                  <p:embed/>
                  <p:pic>
                    <p:nvPicPr>
                      <p:cNvPr id="4" name="Object 3" hidden="1"/>
                      <p:cNvPicPr/>
                      <p:nvPr/>
                    </p:nvPicPr>
                    <p:blipFill>
                      <a:blip r:embed="rId48"/>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15" name="CaseCode"/>
          <p:cNvSpPr txBox="1"/>
          <p:nvPr/>
        </p:nvSpPr>
        <p:spPr>
          <a:xfrm>
            <a:off x="6335184" y="6477000"/>
            <a:ext cx="4896560" cy="1384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a:t>Ekonomicko-správní fakulta Masarykova Univerzita</a:t>
            </a:r>
            <a:endParaRPr lang="cs-CZ" sz="900" noProof="0" dirty="0">
              <a:solidFill>
                <a:schemeClr val="tx1"/>
              </a:solidFill>
              <a:latin typeface="Calibri" panose="020F0502020204030204" pitchFamily="34" charset="0"/>
              <a:cs typeface="Calibri" panose="020F0502020204030204" pitchFamily="34" charset="0"/>
            </a:endParaRPr>
          </a:p>
        </p:txBody>
      </p:sp>
      <p:sp>
        <p:nvSpPr>
          <p:cNvPr id="18" name="Copyright"/>
          <p:cNvSpPr txBox="1"/>
          <p:nvPr/>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cs-CZ" sz="900" noProof="0" dirty="0">
                <a:solidFill>
                  <a:schemeClr val="tx1"/>
                </a:solidFill>
                <a:latin typeface="Calibri" panose="020F0502020204030204" pitchFamily="34" charset="0"/>
                <a:cs typeface="Calibri" panose="020F0502020204030204" pitchFamily="34" charset="0"/>
              </a:rPr>
              <a:t>© 2021 Pro více informací kontaktujte Deloitte Česká republika.</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3" name="Rectangle 2">
            <a:extLst>
              <a:ext uri="{FF2B5EF4-FFF2-40B4-BE49-F238E27FC236}">
                <a16:creationId xmlns:a16="http://schemas.microsoft.com/office/drawing/2014/main" id="{C69DBDC7-DF0D-40FE-8DE0-1C33F8DF42EC}"/>
              </a:ext>
            </a:extLst>
          </p:cNvPr>
          <p:cNvSpPr/>
          <p:nvPr userDrawn="1"/>
        </p:nvSpPr>
        <p:spPr>
          <a:xfrm>
            <a:off x="11555698" y="6473952"/>
            <a:ext cx="134652" cy="138499"/>
          </a:xfrm>
          <a:prstGeom prst="rect">
            <a:avLst/>
          </a:prstGeom>
        </p:spPr>
        <p:txBody>
          <a:bodyPr wrap="none" lIns="0" tIns="0" rIns="0" bIns="0">
            <a:spAutoFit/>
          </a:bodyPr>
          <a:lstStyle/>
          <a:p>
            <a:fld id="{C58DF478-B544-4ED8-9ED4-6A2648E2D233}" type="slidenum">
              <a:rPr lang="cs-CZ" sz="900" noProof="0" smtClean="0">
                <a:solidFill>
                  <a:schemeClr val="tx1"/>
                </a:solidFill>
                <a:latin typeface="Calibri" panose="020F0502020204030204" pitchFamily="34" charset="0"/>
                <a:cs typeface="Calibri" panose="020F0502020204030204" pitchFamily="34" charset="0"/>
              </a:rPr>
              <a:pPr/>
              <a:t>‹#›</a:t>
            </a:fld>
            <a:endParaRPr lang="cs-CZ" sz="900" noProof="0" dirty="0"/>
          </a:p>
        </p:txBody>
      </p:sp>
    </p:spTree>
    <p:extLst>
      <p:ext uri="{BB962C8B-B14F-4D97-AF65-F5344CB8AC3E}">
        <p14:creationId xmlns:p14="http://schemas.microsoft.com/office/powerpoint/2010/main" val="495659210"/>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56" r:id="rId3"/>
    <p:sldLayoutId id="2147483947" r:id="rId4"/>
    <p:sldLayoutId id="2147483957" r:id="rId5"/>
    <p:sldLayoutId id="2147483944" r:id="rId6"/>
    <p:sldLayoutId id="2147483900" r:id="rId7"/>
    <p:sldLayoutId id="2147483901" r:id="rId8"/>
    <p:sldLayoutId id="2147483902" r:id="rId9"/>
    <p:sldLayoutId id="2147483949" r:id="rId10"/>
    <p:sldLayoutId id="2147483950" r:id="rId11"/>
    <p:sldLayoutId id="2147483951" r:id="rId12"/>
    <p:sldLayoutId id="2147483952" r:id="rId13"/>
    <p:sldLayoutId id="2147483953" r:id="rId14"/>
    <p:sldLayoutId id="2147483954" r:id="rId15"/>
    <p:sldLayoutId id="2147483955" r:id="rId16"/>
    <p:sldLayoutId id="2147483903" r:id="rId17"/>
    <p:sldLayoutId id="2147483904" r:id="rId18"/>
    <p:sldLayoutId id="2147483905" r:id="rId19"/>
    <p:sldLayoutId id="2147483999" r:id="rId20"/>
    <p:sldLayoutId id="2147483906" r:id="rId21"/>
    <p:sldLayoutId id="2147483907" r:id="rId22"/>
    <p:sldLayoutId id="2147483908" r:id="rId23"/>
    <p:sldLayoutId id="2147483909" r:id="rId24"/>
    <p:sldLayoutId id="2147483911" r:id="rId25"/>
    <p:sldLayoutId id="2147483912" r:id="rId26"/>
    <p:sldLayoutId id="2147483914" r:id="rId27"/>
    <p:sldLayoutId id="2147483915" r:id="rId28"/>
    <p:sldLayoutId id="2147483916" r:id="rId29"/>
    <p:sldLayoutId id="2147483917" r:id="rId30"/>
    <p:sldLayoutId id="2147483918" r:id="rId31"/>
    <p:sldLayoutId id="2147483919" r:id="rId32"/>
    <p:sldLayoutId id="2147483920" r:id="rId33"/>
    <p:sldLayoutId id="2147483921" r:id="rId34"/>
    <p:sldLayoutId id="2147483922" r:id="rId35"/>
    <p:sldLayoutId id="2147483924" r:id="rId36"/>
    <p:sldLayoutId id="2147483925" r:id="rId37"/>
    <p:sldLayoutId id="2147483926" r:id="rId38"/>
    <p:sldLayoutId id="2147483945" r:id="rId39"/>
    <p:sldLayoutId id="2147483946" r:id="rId40"/>
    <p:sldLayoutId id="2147484001" r:id="rId41"/>
    <p:sldLayoutId id="2147484002" r:id="rId42"/>
    <p:sldLayoutId id="2147484004" r:id="rId43"/>
    <p:sldLayoutId id="2147484005" r:id="rId44"/>
  </p:sldLayoutIdLst>
  <p:transition>
    <p:fade/>
  </p:transition>
  <p:hf hd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Tx/>
        <a:buNone/>
        <a:defRPr sz="1300" b="0" kern="1200">
          <a:solidFill>
            <a:schemeClr val="tx1"/>
          </a:solidFill>
          <a:latin typeface="+mn-lt"/>
          <a:ea typeface="+mn-ea"/>
          <a:cs typeface="Calibri Light" panose="020F0302020204030204" pitchFamily="34" charset="0"/>
        </a:defRPr>
      </a:lvl1pPr>
      <a:lvl2pPr marL="139700" indent="-139700" algn="l" defTabSz="914400" rtl="0" eaLnBrk="1" latinLnBrk="0" hangingPunct="1">
        <a:spcBef>
          <a:spcPts val="0"/>
        </a:spcBef>
        <a:spcAft>
          <a:spcPts val="1000"/>
        </a:spcAft>
        <a:buClr>
          <a:schemeClr val="tx1"/>
        </a:buClr>
        <a:buSzPct val="100000"/>
        <a:buFont typeface="Arial" panose="020B0604020202020204" pitchFamily="34" charset="0"/>
        <a:buChar char="•"/>
        <a:defRPr lang="en-US" sz="1300" b="0" kern="1200" dirty="0" smtClean="0">
          <a:solidFill>
            <a:schemeClr val="tx1"/>
          </a:solidFill>
          <a:latin typeface="+mj-lt"/>
          <a:ea typeface="+mn-ea"/>
          <a:cs typeface="Calibri Light" panose="020F0302020204030204" pitchFamily="34" charset="0"/>
        </a:defRPr>
      </a:lvl2pPr>
      <a:lvl3pPr marL="304800" indent="-139700" algn="l" defTabSz="914400" rtl="0" eaLnBrk="1" latinLnBrk="0" hangingPunct="1">
        <a:spcBef>
          <a:spcPts val="0"/>
        </a:spcBef>
        <a:spcAft>
          <a:spcPts val="1000"/>
        </a:spcAft>
        <a:buClr>
          <a:schemeClr val="tx1"/>
        </a:buClr>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469900" indent="-139700" algn="l" defTabSz="914400" rtl="0" eaLnBrk="1" latinLnBrk="0" hangingPunct="1">
        <a:spcBef>
          <a:spcPts val="0"/>
        </a:spcBef>
        <a:spcAft>
          <a:spcPts val="1000"/>
        </a:spcAft>
        <a:buClr>
          <a:schemeClr val="tx1"/>
        </a:buClr>
        <a:buSzPct val="100000"/>
        <a:buFont typeface="Arial" panose="020B060402020202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635000" indent="-139700" algn="l" defTabSz="798513" rtl="0" eaLnBrk="1" latinLnBrk="0" hangingPunct="1">
        <a:spcBef>
          <a:spcPts val="0"/>
        </a:spcBef>
        <a:spcAft>
          <a:spcPts val="1000"/>
        </a:spcAft>
        <a:buClr>
          <a:schemeClr val="tx1"/>
        </a:buClr>
        <a:buSzPct val="100000"/>
        <a:buFont typeface="Arial" panose="020B060402020202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12" userDrawn="1">
          <p15:clr>
            <a:srgbClr val="F26B43"/>
          </p15:clr>
        </p15:guide>
        <p15:guide id="3" pos="1392" userDrawn="1">
          <p15:clr>
            <a:srgbClr val="F26B43"/>
          </p15:clr>
        </p15:guide>
        <p15:guide id="4" pos="1512" userDrawn="1">
          <p15:clr>
            <a:srgbClr val="F26B43"/>
          </p15:clr>
        </p15:guide>
        <p15:guide id="5" pos="2592" userDrawn="1">
          <p15:clr>
            <a:srgbClr val="F26B43"/>
          </p15:clr>
        </p15:guide>
        <p15:guide id="6" pos="2712" userDrawn="1">
          <p15:clr>
            <a:srgbClr val="F26B43"/>
          </p15:clr>
        </p15:guide>
        <p15:guide id="7" pos="3768" userDrawn="1">
          <p15:clr>
            <a:srgbClr val="F26B43"/>
          </p15:clr>
        </p15:guide>
        <p15:guide id="8" pos="7368" userDrawn="1">
          <p15:clr>
            <a:srgbClr val="F26B43"/>
          </p15:clr>
        </p15:guide>
        <p15:guide id="9" pos="6288" userDrawn="1">
          <p15:clr>
            <a:srgbClr val="F26B43"/>
          </p15:clr>
        </p15:guide>
        <p15:guide id="10" pos="6168" userDrawn="1">
          <p15:clr>
            <a:srgbClr val="F26B43"/>
          </p15:clr>
        </p15:guide>
        <p15:guide id="11" pos="5088" userDrawn="1">
          <p15:clr>
            <a:srgbClr val="F26B43"/>
          </p15:clr>
        </p15:guide>
        <p15:guide id="12" pos="4968" userDrawn="1">
          <p15:clr>
            <a:srgbClr val="F26B43"/>
          </p15:clr>
        </p15:guide>
        <p15:guide id="13" pos="3912" userDrawn="1">
          <p15:clr>
            <a:srgbClr val="F26B43"/>
          </p15:clr>
        </p15:guide>
        <p15:guide id="14" orient="horz" pos="4104" userDrawn="1">
          <p15:clr>
            <a:srgbClr val="F26B43"/>
          </p15:clr>
        </p15:guide>
        <p15:guide id="15" orient="horz" pos="4032" userDrawn="1">
          <p15:clr>
            <a:srgbClr val="F26B43"/>
          </p15:clr>
        </p15:guide>
        <p15:guide id="16" orient="horz" pos="2232" userDrawn="1">
          <p15:clr>
            <a:srgbClr val="F26B43"/>
          </p15:clr>
        </p15:guide>
        <p15:guide id="17" orient="horz" pos="1056" userDrawn="1">
          <p15:clr>
            <a:srgbClr val="F26B43"/>
          </p15:clr>
        </p15:guide>
        <p15:guide id="18" orient="horz" pos="1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01651" y="5485767"/>
            <a:ext cx="4446269" cy="610233"/>
          </a:xfrm>
        </p:spPr>
        <p:txBody>
          <a:bodyPr/>
          <a:lstStyle/>
          <a:p>
            <a:r>
              <a:rPr lang="cs-CZ" b="1" dirty="0"/>
              <a:t>CLO</a:t>
            </a:r>
            <a:br>
              <a:rPr lang="cs-CZ" b="1" dirty="0"/>
            </a:br>
            <a:r>
              <a:rPr lang="cs-CZ" b="1" dirty="0">
                <a:solidFill>
                  <a:schemeClr val="tx1"/>
                </a:solidFill>
              </a:rPr>
              <a:t>Richard Vesecký</a:t>
            </a:r>
            <a:endParaRPr lang="en-US" b="1" dirty="0">
              <a:solidFill>
                <a:schemeClr val="tx1"/>
              </a:solidFill>
            </a:endParaRPr>
          </a:p>
        </p:txBody>
      </p:sp>
      <p:sp>
        <p:nvSpPr>
          <p:cNvPr id="39940" name="Text Placeholder 4"/>
          <p:cNvSpPr>
            <a:spLocks noGrp="1"/>
          </p:cNvSpPr>
          <p:nvPr>
            <p:ph type="body" sz="quarter" idx="10"/>
          </p:nvPr>
        </p:nvSpPr>
        <p:spPr/>
        <p:txBody>
          <a:bodyPr/>
          <a:lstStyle/>
          <a:p>
            <a:r>
              <a:rPr lang="cs-CZ" dirty="0"/>
              <a:t>Prosinec</a:t>
            </a:r>
            <a:r>
              <a:rPr lang="en-US" dirty="0"/>
              <a:t> 202</a:t>
            </a:r>
            <a:r>
              <a:rPr lang="cs-CZ" dirty="0"/>
              <a:t>3 </a:t>
            </a:r>
            <a:endParaRPr lang="en-US" dirty="0"/>
          </a:p>
        </p:txBody>
      </p:sp>
      <p:pic>
        <p:nvPicPr>
          <p:cNvPr id="3" name="Picture Placeholder 2"/>
          <p:cNvPicPr>
            <a:picLocks noGrp="1" noChangeAspect="1"/>
          </p:cNvPicPr>
          <p:nvPr>
            <p:ph type="pic" sz="quarter" idx="11"/>
          </p:nvPr>
        </p:nvPicPr>
        <p:blipFill rotWithShape="1">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l="11382" r="15588"/>
          <a:stretch/>
        </p:blipFill>
        <p:spPr>
          <a:xfrm>
            <a:off x="3838575" y="1224420"/>
            <a:ext cx="4286250" cy="4293730"/>
          </a:xfrm>
          <a:prstGeom prst="ellipse">
            <a:avLst/>
          </a:prstGeom>
        </p:spPr>
      </p:pic>
    </p:spTree>
    <p:extLst>
      <p:ext uri="{BB962C8B-B14F-4D97-AF65-F5344CB8AC3E}">
        <p14:creationId xmlns:p14="http://schemas.microsoft.com/office/powerpoint/2010/main" val="795150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lstStyle/>
          <a:p>
            <a:pPr marL="285750" indent="-285750">
              <a:buFont typeface="Arial" panose="020B0604020202020204" pitchFamily="34" charset="0"/>
              <a:buChar char="•"/>
            </a:pPr>
            <a:r>
              <a:rPr lang="cs-CZ" altLang="en-US" sz="1600" dirty="0"/>
              <a:t>Lze jej užít pouze na základě povolení</a:t>
            </a:r>
          </a:p>
          <a:p>
            <a:pPr marL="285750" indent="-285750">
              <a:buFont typeface="Arial" panose="020B0604020202020204" pitchFamily="34" charset="0"/>
              <a:buChar char="•"/>
            </a:pPr>
            <a:r>
              <a:rPr lang="cs-CZ" altLang="en-US" sz="1600" dirty="0"/>
              <a:t>Povolení je časově omezeno (s možností opakovaného prodloužení, výjimka – povolení pro uskladněni v celním skladu a provoz svobodného pásma, tato povolení mají časově neomezenou platnost)</a:t>
            </a:r>
          </a:p>
          <a:p>
            <a:pPr marL="285750" indent="-285750">
              <a:buFont typeface="Arial" panose="020B0604020202020204" pitchFamily="34" charset="0"/>
              <a:buChar char="•"/>
            </a:pPr>
            <a:r>
              <a:rPr lang="cs-CZ" altLang="en-US" sz="1600" dirty="0"/>
              <a:t>Držitel povolení musí být pouze osoba usazená v EU (výjimky pro režim dočasného použití)</a:t>
            </a:r>
          </a:p>
          <a:p>
            <a:pPr marL="285750" indent="-285750">
              <a:buFont typeface="Arial" panose="020B0604020202020204" pitchFamily="34" charset="0"/>
              <a:buChar char="•"/>
            </a:pPr>
            <a:r>
              <a:rPr lang="cs-CZ" altLang="en-US" sz="1600" dirty="0"/>
              <a:t>V některých případech může být povolení uděleno na základě podaného celního prohlášení (včetně celního prohlášení podaného ústně nebo jiným způsobem – např. režim dočasného použití pro dopravní prostředky, povolení může být uděleno a zboží do režimu propuštěno prostým překročením vnější hranice Unie)</a:t>
            </a:r>
          </a:p>
          <a:p>
            <a:pPr marL="285750" indent="-285750">
              <a:buFont typeface="Arial" panose="020B0604020202020204" pitchFamily="34" charset="0"/>
              <a:buChar char="•"/>
            </a:pPr>
            <a:r>
              <a:rPr lang="cs-CZ" altLang="en-US" sz="1600" dirty="0"/>
              <a:t>Lze předpokládat požadavek na zajištění celního dluhu – zajišťuje se pouze clo a výši zajištění lze snížit (opět na základě povolení)</a:t>
            </a:r>
          </a:p>
          <a:p>
            <a:pPr marL="285750" indent="-285750">
              <a:buFont typeface="Arial" panose="020B0604020202020204" pitchFamily="34" charset="0"/>
              <a:buChar char="•"/>
            </a:pPr>
            <a:r>
              <a:rPr lang="cs-CZ" altLang="en-US" sz="1600" dirty="0"/>
              <a:t>Vyšší administrativní zátěž pro držitele povolení k některým režimům</a:t>
            </a:r>
          </a:p>
          <a:p>
            <a:endParaRPr lang="cs-CZ" sz="1600" dirty="0"/>
          </a:p>
          <a:p>
            <a:pPr lvl="1" indent="0">
              <a:buNone/>
            </a:pPr>
            <a:endParaRPr lang="cs-CZ" sz="1600" dirty="0"/>
          </a:p>
          <a:p>
            <a:endParaRPr lang="cs-CZ" sz="1600" dirty="0"/>
          </a:p>
          <a:p>
            <a:endParaRPr lang="cs-CZ" sz="1600" dirty="0"/>
          </a:p>
          <a:p>
            <a:endParaRPr lang="cs-CZ" sz="1600" b="1" dirty="0" err="1"/>
          </a:p>
        </p:txBody>
      </p:sp>
      <p:sp>
        <p:nvSpPr>
          <p:cNvPr id="23554" name="Title 1"/>
          <p:cNvSpPr>
            <a:spLocks noGrp="1"/>
          </p:cNvSpPr>
          <p:nvPr>
            <p:ph type="title"/>
          </p:nvPr>
        </p:nvSpPr>
        <p:spPr/>
        <p:txBody>
          <a:bodyPr/>
          <a:lstStyle/>
          <a:p>
            <a:r>
              <a:rPr lang="cs-CZ" altLang="cs-CZ" dirty="0"/>
              <a:t>Zvláštní režimy - podmínky</a:t>
            </a:r>
            <a:br>
              <a:rPr lang="cs-CZ" altLang="cs-CZ" dirty="0"/>
            </a:br>
            <a:endParaRPr lang="cs-CZ" altLang="cs-CZ" dirty="0"/>
          </a:p>
        </p:txBody>
      </p:sp>
      <p:sp>
        <p:nvSpPr>
          <p:cNvPr id="4" name="Freeform 241"/>
          <p:cNvSpPr>
            <a:spLocks noChangeAspect="1" noEditPoints="1"/>
          </p:cNvSpPr>
          <p:nvPr/>
        </p:nvSpPr>
        <p:spPr bwMode="auto">
          <a:xfrm>
            <a:off x="9936831" y="317500"/>
            <a:ext cx="1758811" cy="1764000"/>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75776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cs-CZ" dirty="0"/>
              <a:t>Celní sklad</a:t>
            </a:r>
          </a:p>
        </p:txBody>
      </p:sp>
      <p:sp>
        <p:nvSpPr>
          <p:cNvPr id="23555" name="Content Placeholder 2"/>
          <p:cNvSpPr>
            <a:spLocks noGrp="1"/>
          </p:cNvSpPr>
          <p:nvPr>
            <p:ph idx="1"/>
          </p:nvPr>
        </p:nvSpPr>
        <p:spPr/>
        <p:txBody>
          <a:bodyPr/>
          <a:lstStyle/>
          <a:p>
            <a:pPr marL="285750" indent="-285750">
              <a:buFont typeface="Arial" panose="020B0604020202020204" pitchFamily="34" charset="0"/>
              <a:buChar char="•"/>
            </a:pPr>
            <a:r>
              <a:rPr lang="cs-CZ" altLang="en-US" sz="1600" dirty="0"/>
              <a:t>Jakékoliv místo schválené CS, kde je zboží uskladňováno a je pod celním dohledem – veřejné či soukromé.</a:t>
            </a:r>
          </a:p>
          <a:p>
            <a:pPr marL="285750" indent="-285750">
              <a:buFont typeface="Arial" panose="020B0604020202020204" pitchFamily="34" charset="0"/>
              <a:buChar char="•"/>
            </a:pPr>
            <a:r>
              <a:rPr lang="cs-CZ" altLang="en-US" sz="1600" dirty="0"/>
              <a:t>Umožňuje uskladňovat zboží, které není zbožím Unie, aniž toto zboží podléhá dovoznímu clu a obchodně-politickým opatřením.</a:t>
            </a:r>
          </a:p>
          <a:p>
            <a:pPr marL="285750" indent="-285750">
              <a:buFont typeface="Arial" panose="020B0604020202020204" pitchFamily="34" charset="0"/>
              <a:buChar char="•"/>
            </a:pPr>
            <a:r>
              <a:rPr lang="cs-CZ" altLang="en-US" sz="1600" dirty="0"/>
              <a:t>Ve zvláštních případech umožňuje uskladňovat zboží, které je zbožím Unie (společné skladování)</a:t>
            </a:r>
          </a:p>
          <a:p>
            <a:pPr marL="285750" indent="-285750">
              <a:buFont typeface="Arial" panose="020B0604020202020204" pitchFamily="34" charset="0"/>
              <a:buChar char="•"/>
            </a:pPr>
            <a:r>
              <a:rPr lang="cs-CZ" altLang="en-US" sz="1600" dirty="0"/>
              <a:t>Zboží může být v celním skladu uskladněno, až na výjimky, neomezeně dlouho a může se s ním v omezeném rozsahu manipulovat (tzv. obvyklé formy manipulace - přebalovat, čistit apod.)</a:t>
            </a:r>
          </a:p>
          <a:p>
            <a:pPr marL="285750" indent="-285750">
              <a:buFont typeface="Arial" panose="020B0604020202020204" pitchFamily="34" charset="0"/>
              <a:buChar char="•"/>
            </a:pPr>
            <a:r>
              <a:rPr lang="cs-CZ" altLang="en-US" sz="1600" dirty="0"/>
              <a:t>Zboží lze v celním skladě přeprodávat, zakázán je však maloobchodní prodej – pozor vznik povinnosti registrace k DPH (rozsudek Evropského soudního dvora)</a:t>
            </a:r>
          </a:p>
          <a:p>
            <a:endParaRPr lang="cs-CZ" sz="1600" dirty="0"/>
          </a:p>
          <a:p>
            <a:endParaRPr lang="cs-CZ" sz="1600" dirty="0"/>
          </a:p>
          <a:p>
            <a:endParaRPr lang="cs-CZ" sz="1600" b="1" dirty="0" err="1"/>
          </a:p>
        </p:txBody>
      </p:sp>
      <p:sp>
        <p:nvSpPr>
          <p:cNvPr id="5" name="Freeform 241"/>
          <p:cNvSpPr>
            <a:spLocks noChangeAspect="1" noEditPoints="1"/>
          </p:cNvSpPr>
          <p:nvPr/>
        </p:nvSpPr>
        <p:spPr bwMode="auto">
          <a:xfrm>
            <a:off x="9936831" y="317500"/>
            <a:ext cx="1758811" cy="1764000"/>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6078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cs-CZ" dirty="0"/>
              <a:t>Svobodné pásmo</a:t>
            </a:r>
          </a:p>
        </p:txBody>
      </p:sp>
      <p:sp>
        <p:nvSpPr>
          <p:cNvPr id="23555" name="Content Placeholder 2"/>
          <p:cNvSpPr>
            <a:spLocks noGrp="1"/>
          </p:cNvSpPr>
          <p:nvPr>
            <p:ph idx="1"/>
          </p:nvPr>
        </p:nvSpPr>
        <p:spPr>
          <a:xfrm>
            <a:off x="501651" y="1665289"/>
            <a:ext cx="10347324" cy="4716463"/>
          </a:xfrm>
        </p:spPr>
        <p:txBody>
          <a:bodyPr/>
          <a:lstStyle/>
          <a:p>
            <a:pPr marL="285750" indent="-285750">
              <a:buFont typeface="Arial" panose="020B0604020202020204" pitchFamily="34" charset="0"/>
              <a:buChar char="•"/>
            </a:pPr>
            <a:r>
              <a:rPr lang="cs-CZ" altLang="en-US" sz="1600" dirty="0"/>
              <a:t>Jde o prostor, ve kterém:</a:t>
            </a:r>
          </a:p>
          <a:p>
            <a:pPr marL="457200" indent="-457200">
              <a:buAutoNum type="alphaLcParenR"/>
            </a:pPr>
            <a:r>
              <a:rPr lang="cs-CZ" altLang="en-US" sz="1600" dirty="0"/>
              <a:t>se má pro účely uplatnění cla nebo obchodně-politických opatření za to, že se zboží, které není zbožím EU, nenachází na území EU.</a:t>
            </a:r>
          </a:p>
          <a:p>
            <a:pPr marL="457200" indent="-457200">
              <a:buAutoNum type="alphaLcParenR"/>
            </a:pPr>
            <a:r>
              <a:rPr lang="cs-CZ" altLang="en-US" sz="1600" dirty="0"/>
              <a:t>se na zboží EU, u kterého tak stanoví zvláštní předpisy EU, vztahují v důsledku jeho umístění ve svobodném pásmu opatření, která jsou obvykle spojena s vývozem zboží. V CZ však již nelze na základě umístění zboží do svobodného pásma, uplatnit odpočet DPH (novela ZDPH 2015).</a:t>
            </a:r>
          </a:p>
          <a:p>
            <a:endParaRPr lang="cs-CZ" sz="1600" dirty="0"/>
          </a:p>
          <a:p>
            <a:endParaRPr lang="cs-CZ" sz="1600" dirty="0"/>
          </a:p>
          <a:p>
            <a:endParaRPr lang="cs-CZ" sz="1600" b="1" dirty="0" err="1"/>
          </a:p>
        </p:txBody>
      </p:sp>
      <p:sp>
        <p:nvSpPr>
          <p:cNvPr id="5" name="Freeform 241"/>
          <p:cNvSpPr>
            <a:spLocks noChangeAspect="1" noEditPoints="1"/>
          </p:cNvSpPr>
          <p:nvPr/>
        </p:nvSpPr>
        <p:spPr bwMode="auto">
          <a:xfrm>
            <a:off x="9936831" y="317500"/>
            <a:ext cx="1758811" cy="1764000"/>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92199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cs-CZ" dirty="0"/>
              <a:t>Dočasné použití</a:t>
            </a:r>
          </a:p>
        </p:txBody>
      </p:sp>
      <p:sp>
        <p:nvSpPr>
          <p:cNvPr id="23555" name="Content Placeholder 2"/>
          <p:cNvSpPr>
            <a:spLocks noGrp="1"/>
          </p:cNvSpPr>
          <p:nvPr>
            <p:ph idx="1"/>
          </p:nvPr>
        </p:nvSpPr>
        <p:spPr>
          <a:xfrm>
            <a:off x="501651" y="1665289"/>
            <a:ext cx="10175874" cy="4716463"/>
          </a:xfrm>
        </p:spPr>
        <p:txBody>
          <a:bodyPr/>
          <a:lstStyle/>
          <a:p>
            <a:pPr marL="285750" indent="-285750">
              <a:buFont typeface="Arial" panose="020B0604020202020204" pitchFamily="34" charset="0"/>
              <a:buChar char="•"/>
            </a:pPr>
            <a:r>
              <a:rPr lang="cs-CZ" altLang="en-US" sz="1600" dirty="0"/>
              <a:t>Umožňuje, aby zboží, které není zbožím Unie  a které má být vyvezeno zpět </a:t>
            </a:r>
            <a:r>
              <a:rPr lang="cs-CZ" altLang="en-US" sz="1600" u="sng" dirty="0"/>
              <a:t>v nezměněném </a:t>
            </a:r>
            <a:r>
              <a:rPr lang="cs-CZ" altLang="en-US" sz="1600" dirty="0"/>
              <a:t>stavu, bylo na celním území používáno s úplným nebo částečným osvobozením od dovozního cla.</a:t>
            </a:r>
          </a:p>
          <a:p>
            <a:pPr marL="285750" indent="-285750">
              <a:buFont typeface="Arial" panose="020B0604020202020204" pitchFamily="34" charset="0"/>
              <a:buChar char="•"/>
            </a:pPr>
            <a:r>
              <a:rPr lang="cs-CZ" altLang="en-US" sz="1600" dirty="0"/>
              <a:t>Dopravní prostředky, kontejnery, lékařské přístroje, předměty pro vykonávání povolání, sportovní náčiní, předměty osobní potřeby cestujících</a:t>
            </a:r>
          </a:p>
          <a:p>
            <a:pPr marL="285750" indent="-285750">
              <a:buFont typeface="Arial" panose="020B0604020202020204" pitchFamily="34" charset="0"/>
              <a:buChar char="•"/>
            </a:pPr>
            <a:r>
              <a:rPr lang="cs-CZ" altLang="en-US" sz="1600" dirty="0"/>
              <a:t>Propagační materiály, příslušenství i umělecká díla určená k vystavování </a:t>
            </a:r>
          </a:p>
          <a:p>
            <a:pPr marL="285750" indent="-285750">
              <a:buFont typeface="Arial" panose="020B0604020202020204" pitchFamily="34" charset="0"/>
              <a:buChar char="•"/>
            </a:pPr>
            <a:r>
              <a:rPr lang="cs-CZ" altLang="en-US" sz="1600" dirty="0"/>
              <a:t>Režim maximálně na období 2 let</a:t>
            </a:r>
          </a:p>
          <a:p>
            <a:endParaRPr lang="cs-CZ" sz="1600" dirty="0"/>
          </a:p>
          <a:p>
            <a:pPr marL="285750" indent="-285750">
              <a:buFont typeface="Arial" panose="020B0604020202020204" pitchFamily="34" charset="0"/>
              <a:buChar char="•"/>
            </a:pPr>
            <a:endParaRPr lang="cs-CZ" sz="1600" dirty="0"/>
          </a:p>
          <a:p>
            <a:endParaRPr lang="cs-CZ" sz="1600" dirty="0"/>
          </a:p>
          <a:p>
            <a:endParaRPr lang="cs-CZ" sz="1600" dirty="0"/>
          </a:p>
          <a:p>
            <a:endParaRPr lang="cs-CZ" sz="1600" b="1" dirty="0" err="1"/>
          </a:p>
        </p:txBody>
      </p:sp>
      <p:sp>
        <p:nvSpPr>
          <p:cNvPr id="4" name="Freeform 241"/>
          <p:cNvSpPr>
            <a:spLocks noChangeAspect="1" noEditPoints="1"/>
          </p:cNvSpPr>
          <p:nvPr/>
        </p:nvSpPr>
        <p:spPr bwMode="auto">
          <a:xfrm>
            <a:off x="9936831" y="317500"/>
            <a:ext cx="1758811" cy="1764000"/>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165402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dirty="0"/>
              <a:t>Konečné užití</a:t>
            </a:r>
            <a:br>
              <a:rPr lang="cs-CZ" dirty="0"/>
            </a:br>
            <a:endParaRPr lang="cs-CZ" altLang="cs-CZ" dirty="0"/>
          </a:p>
        </p:txBody>
      </p:sp>
      <p:sp>
        <p:nvSpPr>
          <p:cNvPr id="23555" name="Content Placeholder 2"/>
          <p:cNvSpPr>
            <a:spLocks noGrp="1"/>
          </p:cNvSpPr>
          <p:nvPr>
            <p:ph idx="1"/>
          </p:nvPr>
        </p:nvSpPr>
        <p:spPr>
          <a:xfrm>
            <a:off x="501652" y="1676400"/>
            <a:ext cx="9772648" cy="4705352"/>
          </a:xfrm>
        </p:spPr>
        <p:txBody>
          <a:bodyPr/>
          <a:lstStyle/>
          <a:p>
            <a:pPr marL="285750" indent="-285750">
              <a:buFont typeface="Arial" panose="020B0604020202020204" pitchFamily="34" charset="0"/>
              <a:buChar char="•"/>
            </a:pPr>
            <a:r>
              <a:rPr lang="cs-CZ" altLang="en-US" sz="1600" dirty="0"/>
              <a:t>Umožňuje, aby bylo zboží z důvodu svého zvláštního účelu propuštěno do volného oběhu s osvobozením od cla nebo se sníženou sazbou cla</a:t>
            </a:r>
          </a:p>
          <a:p>
            <a:pPr marL="285750" indent="-285750">
              <a:buFont typeface="Arial" panose="020B0604020202020204" pitchFamily="34" charset="0"/>
              <a:buChar char="•"/>
            </a:pPr>
            <a:r>
              <a:rPr lang="cs-CZ" altLang="en-US" sz="1600" dirty="0"/>
              <a:t>Používá se ve spojení:</a:t>
            </a:r>
          </a:p>
          <a:p>
            <a:pPr lvl="2"/>
            <a:r>
              <a:rPr lang="cs-CZ" altLang="en-US" sz="1600" dirty="0"/>
              <a:t> se suspenzemi (kdy surovina/materiál/díl musí být použit při výrobě konkrétního předem stanoveného výrobku)</a:t>
            </a:r>
          </a:p>
          <a:p>
            <a:pPr lvl="2"/>
            <a:r>
              <a:rPr lang="cs-CZ" altLang="en-US" sz="1600" dirty="0"/>
              <a:t> s výrobky, které jsou jmenovány v celním sazebníku pod hlavou II – civilní letadla, některé kategorie lodí, člunů, farmaceutické výrobky</a:t>
            </a:r>
          </a:p>
          <a:p>
            <a:pPr marL="285750" indent="-285750">
              <a:buFont typeface="Arial" panose="020B0604020202020204" pitchFamily="34" charset="0"/>
              <a:buChar char="•"/>
            </a:pPr>
            <a:r>
              <a:rPr lang="cs-CZ" altLang="en-US" sz="1600" dirty="0"/>
              <a:t>Pokud výrobek nedosáhne konečného užití, nelze využít zvýhodněnou nebo nulovou celní sazbu – např. pokud letadlo není zaregistrováno v leteckém rejstříku, nelze jej považovat za civilní letadlo a uplatní se na něj standardní celní sazba</a:t>
            </a:r>
          </a:p>
          <a:p>
            <a:endParaRPr lang="cs-CZ" sz="1600" b="1" dirty="0" err="1"/>
          </a:p>
        </p:txBody>
      </p:sp>
      <p:sp>
        <p:nvSpPr>
          <p:cNvPr id="6" name="Freeform 288"/>
          <p:cNvSpPr>
            <a:spLocks noChangeAspect="1" noEditPoints="1"/>
          </p:cNvSpPr>
          <p:nvPr/>
        </p:nvSpPr>
        <p:spPr bwMode="auto">
          <a:xfrm>
            <a:off x="9972675" y="317500"/>
            <a:ext cx="1728000" cy="1728000"/>
          </a:xfrm>
          <a:custGeom>
            <a:avLst/>
            <a:gdLst>
              <a:gd name="T0" fmla="*/ 117 w 512"/>
              <a:gd name="T1" fmla="*/ 213 h 512"/>
              <a:gd name="T2" fmla="*/ 320 w 512"/>
              <a:gd name="T3" fmla="*/ 213 h 512"/>
              <a:gd name="T4" fmla="*/ 320 w 512"/>
              <a:gd name="T5" fmla="*/ 224 h 512"/>
              <a:gd name="T6" fmla="*/ 320 w 512"/>
              <a:gd name="T7" fmla="*/ 298 h 512"/>
              <a:gd name="T8" fmla="*/ 117 w 512"/>
              <a:gd name="T9" fmla="*/ 298 h 512"/>
              <a:gd name="T10" fmla="*/ 117 w 512"/>
              <a:gd name="T11" fmla="*/ 213 h 512"/>
              <a:gd name="T12" fmla="*/ 362 w 512"/>
              <a:gd name="T13" fmla="*/ 320 h 512"/>
              <a:gd name="T14" fmla="*/ 352 w 512"/>
              <a:gd name="T15" fmla="*/ 330 h 512"/>
              <a:gd name="T16" fmla="*/ 362 w 512"/>
              <a:gd name="T17" fmla="*/ 341 h 512"/>
              <a:gd name="T18" fmla="*/ 373 w 512"/>
              <a:gd name="T19" fmla="*/ 330 h 512"/>
              <a:gd name="T20" fmla="*/ 362 w 512"/>
              <a:gd name="T21" fmla="*/ 320 h 512"/>
              <a:gd name="T22" fmla="*/ 202 w 512"/>
              <a:gd name="T23" fmla="*/ 320 h 512"/>
              <a:gd name="T24" fmla="*/ 192 w 512"/>
              <a:gd name="T25" fmla="*/ 330 h 512"/>
              <a:gd name="T26" fmla="*/ 202 w 512"/>
              <a:gd name="T27" fmla="*/ 341 h 512"/>
              <a:gd name="T28" fmla="*/ 213 w 512"/>
              <a:gd name="T29" fmla="*/ 330 h 512"/>
              <a:gd name="T30" fmla="*/ 202 w 512"/>
              <a:gd name="T31" fmla="*/ 320 h 512"/>
              <a:gd name="T32" fmla="*/ 149 w 512"/>
              <a:gd name="T33" fmla="*/ 320 h 512"/>
              <a:gd name="T34" fmla="*/ 138 w 512"/>
              <a:gd name="T35" fmla="*/ 330 h 512"/>
              <a:gd name="T36" fmla="*/ 149 w 512"/>
              <a:gd name="T37" fmla="*/ 341 h 512"/>
              <a:gd name="T38" fmla="*/ 160 w 512"/>
              <a:gd name="T39" fmla="*/ 330 h 512"/>
              <a:gd name="T40" fmla="*/ 149 w 512"/>
              <a:gd name="T41" fmla="*/ 320 h 512"/>
              <a:gd name="T42" fmla="*/ 512 w 512"/>
              <a:gd name="T43" fmla="*/ 256 h 512"/>
              <a:gd name="T44" fmla="*/ 256 w 512"/>
              <a:gd name="T45" fmla="*/ 512 h 512"/>
              <a:gd name="T46" fmla="*/ 0 w 512"/>
              <a:gd name="T47" fmla="*/ 256 h 512"/>
              <a:gd name="T48" fmla="*/ 256 w 512"/>
              <a:gd name="T49" fmla="*/ 0 h 512"/>
              <a:gd name="T50" fmla="*/ 512 w 512"/>
              <a:gd name="T51" fmla="*/ 256 h 512"/>
              <a:gd name="T52" fmla="*/ 416 w 512"/>
              <a:gd name="T53" fmla="*/ 245 h 512"/>
              <a:gd name="T54" fmla="*/ 413 w 512"/>
              <a:gd name="T55" fmla="*/ 237 h 512"/>
              <a:gd name="T56" fmla="*/ 391 w 512"/>
              <a:gd name="T57" fmla="*/ 216 h 512"/>
              <a:gd name="T58" fmla="*/ 384 w 512"/>
              <a:gd name="T59" fmla="*/ 213 h 512"/>
              <a:gd name="T60" fmla="*/ 341 w 512"/>
              <a:gd name="T61" fmla="*/ 213 h 512"/>
              <a:gd name="T62" fmla="*/ 341 w 512"/>
              <a:gd name="T63" fmla="*/ 202 h 512"/>
              <a:gd name="T64" fmla="*/ 330 w 512"/>
              <a:gd name="T65" fmla="*/ 192 h 512"/>
              <a:gd name="T66" fmla="*/ 106 w 512"/>
              <a:gd name="T67" fmla="*/ 192 h 512"/>
              <a:gd name="T68" fmla="*/ 96 w 512"/>
              <a:gd name="T69" fmla="*/ 202 h 512"/>
              <a:gd name="T70" fmla="*/ 96 w 512"/>
              <a:gd name="T71" fmla="*/ 309 h 512"/>
              <a:gd name="T72" fmla="*/ 106 w 512"/>
              <a:gd name="T73" fmla="*/ 320 h 512"/>
              <a:gd name="T74" fmla="*/ 119 w 512"/>
              <a:gd name="T75" fmla="*/ 320 h 512"/>
              <a:gd name="T76" fmla="*/ 117 w 512"/>
              <a:gd name="T77" fmla="*/ 330 h 512"/>
              <a:gd name="T78" fmla="*/ 149 w 512"/>
              <a:gd name="T79" fmla="*/ 362 h 512"/>
              <a:gd name="T80" fmla="*/ 176 w 512"/>
              <a:gd name="T81" fmla="*/ 348 h 512"/>
              <a:gd name="T82" fmla="*/ 202 w 512"/>
              <a:gd name="T83" fmla="*/ 362 h 512"/>
              <a:gd name="T84" fmla="*/ 234 w 512"/>
              <a:gd name="T85" fmla="*/ 330 h 512"/>
              <a:gd name="T86" fmla="*/ 232 w 512"/>
              <a:gd name="T87" fmla="*/ 320 h 512"/>
              <a:gd name="T88" fmla="*/ 330 w 512"/>
              <a:gd name="T89" fmla="*/ 320 h 512"/>
              <a:gd name="T90" fmla="*/ 332 w 512"/>
              <a:gd name="T91" fmla="*/ 320 h 512"/>
              <a:gd name="T92" fmla="*/ 330 w 512"/>
              <a:gd name="T93" fmla="*/ 330 h 512"/>
              <a:gd name="T94" fmla="*/ 362 w 512"/>
              <a:gd name="T95" fmla="*/ 362 h 512"/>
              <a:gd name="T96" fmla="*/ 394 w 512"/>
              <a:gd name="T97" fmla="*/ 330 h 512"/>
              <a:gd name="T98" fmla="*/ 392 w 512"/>
              <a:gd name="T99" fmla="*/ 320 h 512"/>
              <a:gd name="T100" fmla="*/ 405 w 512"/>
              <a:gd name="T101" fmla="*/ 320 h 512"/>
              <a:gd name="T102" fmla="*/ 416 w 512"/>
              <a:gd name="T103" fmla="*/ 309 h 512"/>
              <a:gd name="T104" fmla="*/ 416 w 512"/>
              <a:gd name="T105" fmla="*/ 245 h 512"/>
              <a:gd name="T106" fmla="*/ 341 w 512"/>
              <a:gd name="T107" fmla="*/ 234 h 512"/>
              <a:gd name="T108" fmla="*/ 341 w 512"/>
              <a:gd name="T109" fmla="*/ 298 h 512"/>
              <a:gd name="T110" fmla="*/ 394 w 512"/>
              <a:gd name="T111" fmla="*/ 298 h 512"/>
              <a:gd name="T112" fmla="*/ 394 w 512"/>
              <a:gd name="T113" fmla="*/ 249 h 512"/>
              <a:gd name="T114" fmla="*/ 379 w 512"/>
              <a:gd name="T115" fmla="*/ 234 h 512"/>
              <a:gd name="T116" fmla="*/ 341 w 512"/>
              <a:gd name="T117"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117" y="213"/>
                </a:moveTo>
                <a:cubicBezTo>
                  <a:pt x="320" y="213"/>
                  <a:pt x="320" y="213"/>
                  <a:pt x="320" y="213"/>
                </a:cubicBezTo>
                <a:cubicBezTo>
                  <a:pt x="320" y="224"/>
                  <a:pt x="320" y="224"/>
                  <a:pt x="320" y="224"/>
                </a:cubicBezTo>
                <a:cubicBezTo>
                  <a:pt x="320" y="298"/>
                  <a:pt x="320" y="298"/>
                  <a:pt x="320" y="298"/>
                </a:cubicBezTo>
                <a:cubicBezTo>
                  <a:pt x="117" y="298"/>
                  <a:pt x="117" y="298"/>
                  <a:pt x="117" y="298"/>
                </a:cubicBezTo>
                <a:lnTo>
                  <a:pt x="117" y="213"/>
                </a:lnTo>
                <a:close/>
                <a:moveTo>
                  <a:pt x="362" y="320"/>
                </a:moveTo>
                <a:cubicBezTo>
                  <a:pt x="356" y="320"/>
                  <a:pt x="352" y="324"/>
                  <a:pt x="352" y="330"/>
                </a:cubicBezTo>
                <a:cubicBezTo>
                  <a:pt x="352" y="336"/>
                  <a:pt x="356" y="341"/>
                  <a:pt x="362" y="341"/>
                </a:cubicBezTo>
                <a:cubicBezTo>
                  <a:pt x="368" y="341"/>
                  <a:pt x="373" y="336"/>
                  <a:pt x="373" y="330"/>
                </a:cubicBezTo>
                <a:cubicBezTo>
                  <a:pt x="373" y="324"/>
                  <a:pt x="368" y="320"/>
                  <a:pt x="362" y="320"/>
                </a:cubicBezTo>
                <a:close/>
                <a:moveTo>
                  <a:pt x="202" y="320"/>
                </a:moveTo>
                <a:cubicBezTo>
                  <a:pt x="196" y="320"/>
                  <a:pt x="192" y="324"/>
                  <a:pt x="192" y="330"/>
                </a:cubicBezTo>
                <a:cubicBezTo>
                  <a:pt x="192" y="336"/>
                  <a:pt x="196" y="341"/>
                  <a:pt x="202" y="341"/>
                </a:cubicBezTo>
                <a:cubicBezTo>
                  <a:pt x="208" y="341"/>
                  <a:pt x="213" y="336"/>
                  <a:pt x="213" y="330"/>
                </a:cubicBezTo>
                <a:cubicBezTo>
                  <a:pt x="213" y="324"/>
                  <a:pt x="208" y="320"/>
                  <a:pt x="202" y="320"/>
                </a:cubicBezTo>
                <a:close/>
                <a:moveTo>
                  <a:pt x="149" y="320"/>
                </a:moveTo>
                <a:cubicBezTo>
                  <a:pt x="143" y="320"/>
                  <a:pt x="138" y="324"/>
                  <a:pt x="138" y="330"/>
                </a:cubicBezTo>
                <a:cubicBezTo>
                  <a:pt x="138" y="336"/>
                  <a:pt x="143" y="341"/>
                  <a:pt x="149" y="341"/>
                </a:cubicBezTo>
                <a:cubicBezTo>
                  <a:pt x="155" y="341"/>
                  <a:pt x="160" y="336"/>
                  <a:pt x="160" y="330"/>
                </a:cubicBezTo>
                <a:cubicBezTo>
                  <a:pt x="160" y="324"/>
                  <a:pt x="155" y="320"/>
                  <a:pt x="149" y="32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45"/>
                </a:moveTo>
                <a:cubicBezTo>
                  <a:pt x="416" y="242"/>
                  <a:pt x="415" y="239"/>
                  <a:pt x="413" y="237"/>
                </a:cubicBezTo>
                <a:cubicBezTo>
                  <a:pt x="391" y="216"/>
                  <a:pt x="391" y="216"/>
                  <a:pt x="391" y="216"/>
                </a:cubicBezTo>
                <a:cubicBezTo>
                  <a:pt x="389" y="214"/>
                  <a:pt x="386" y="213"/>
                  <a:pt x="384" y="213"/>
                </a:cubicBezTo>
                <a:cubicBezTo>
                  <a:pt x="341" y="213"/>
                  <a:pt x="341" y="213"/>
                  <a:pt x="341" y="213"/>
                </a:cubicBezTo>
                <a:cubicBezTo>
                  <a:pt x="341" y="202"/>
                  <a:pt x="341" y="202"/>
                  <a:pt x="341" y="202"/>
                </a:cubicBezTo>
                <a:cubicBezTo>
                  <a:pt x="341" y="196"/>
                  <a:pt x="336" y="192"/>
                  <a:pt x="330" y="192"/>
                </a:cubicBezTo>
                <a:cubicBezTo>
                  <a:pt x="106" y="192"/>
                  <a:pt x="106" y="192"/>
                  <a:pt x="106" y="192"/>
                </a:cubicBezTo>
                <a:cubicBezTo>
                  <a:pt x="100" y="192"/>
                  <a:pt x="96" y="196"/>
                  <a:pt x="96" y="202"/>
                </a:cubicBezTo>
                <a:cubicBezTo>
                  <a:pt x="96" y="309"/>
                  <a:pt x="96" y="309"/>
                  <a:pt x="96" y="309"/>
                </a:cubicBezTo>
                <a:cubicBezTo>
                  <a:pt x="96" y="315"/>
                  <a:pt x="100" y="320"/>
                  <a:pt x="106" y="320"/>
                </a:cubicBezTo>
                <a:cubicBezTo>
                  <a:pt x="119" y="320"/>
                  <a:pt x="119" y="320"/>
                  <a:pt x="119" y="320"/>
                </a:cubicBezTo>
                <a:cubicBezTo>
                  <a:pt x="118" y="323"/>
                  <a:pt x="117" y="327"/>
                  <a:pt x="117" y="330"/>
                </a:cubicBezTo>
                <a:cubicBezTo>
                  <a:pt x="117" y="348"/>
                  <a:pt x="131" y="362"/>
                  <a:pt x="149" y="362"/>
                </a:cubicBezTo>
                <a:cubicBezTo>
                  <a:pt x="160" y="362"/>
                  <a:pt x="170" y="357"/>
                  <a:pt x="176" y="348"/>
                </a:cubicBezTo>
                <a:cubicBezTo>
                  <a:pt x="181" y="357"/>
                  <a:pt x="191" y="362"/>
                  <a:pt x="202" y="362"/>
                </a:cubicBezTo>
                <a:cubicBezTo>
                  <a:pt x="220" y="362"/>
                  <a:pt x="234" y="348"/>
                  <a:pt x="234" y="330"/>
                </a:cubicBezTo>
                <a:cubicBezTo>
                  <a:pt x="234" y="327"/>
                  <a:pt x="234" y="323"/>
                  <a:pt x="232" y="320"/>
                </a:cubicBezTo>
                <a:cubicBezTo>
                  <a:pt x="330" y="320"/>
                  <a:pt x="330" y="320"/>
                  <a:pt x="330" y="320"/>
                </a:cubicBezTo>
                <a:cubicBezTo>
                  <a:pt x="332" y="320"/>
                  <a:pt x="332" y="320"/>
                  <a:pt x="332" y="320"/>
                </a:cubicBezTo>
                <a:cubicBezTo>
                  <a:pt x="331" y="323"/>
                  <a:pt x="330" y="327"/>
                  <a:pt x="330" y="330"/>
                </a:cubicBezTo>
                <a:cubicBezTo>
                  <a:pt x="330" y="348"/>
                  <a:pt x="345" y="362"/>
                  <a:pt x="362" y="362"/>
                </a:cubicBezTo>
                <a:cubicBezTo>
                  <a:pt x="380" y="362"/>
                  <a:pt x="394" y="348"/>
                  <a:pt x="394" y="330"/>
                </a:cubicBezTo>
                <a:cubicBezTo>
                  <a:pt x="394" y="327"/>
                  <a:pt x="394" y="323"/>
                  <a:pt x="392" y="320"/>
                </a:cubicBezTo>
                <a:cubicBezTo>
                  <a:pt x="405" y="320"/>
                  <a:pt x="405" y="320"/>
                  <a:pt x="405" y="320"/>
                </a:cubicBezTo>
                <a:cubicBezTo>
                  <a:pt x="411" y="320"/>
                  <a:pt x="416" y="315"/>
                  <a:pt x="416" y="309"/>
                </a:cubicBezTo>
                <a:lnTo>
                  <a:pt x="416" y="245"/>
                </a:lnTo>
                <a:close/>
                <a:moveTo>
                  <a:pt x="341" y="234"/>
                </a:moveTo>
                <a:cubicBezTo>
                  <a:pt x="341" y="298"/>
                  <a:pt x="341" y="298"/>
                  <a:pt x="341" y="298"/>
                </a:cubicBezTo>
                <a:cubicBezTo>
                  <a:pt x="394" y="298"/>
                  <a:pt x="394" y="298"/>
                  <a:pt x="394" y="298"/>
                </a:cubicBezTo>
                <a:cubicBezTo>
                  <a:pt x="394" y="249"/>
                  <a:pt x="394" y="249"/>
                  <a:pt x="394" y="249"/>
                </a:cubicBezTo>
                <a:cubicBezTo>
                  <a:pt x="379" y="234"/>
                  <a:pt x="379" y="234"/>
                  <a:pt x="379" y="234"/>
                </a:cubicBezTo>
                <a:lnTo>
                  <a:pt x="341" y="23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05117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01651" y="1665289"/>
            <a:ext cx="9699624" cy="4716463"/>
          </a:xfrm>
        </p:spPr>
        <p:txBody>
          <a:bodyPr/>
          <a:lstStyle/>
          <a:p>
            <a:pPr marL="285750" indent="-285750">
              <a:buFont typeface="Arial" panose="020B0604020202020204" pitchFamily="34" charset="0"/>
              <a:buChar char="•"/>
            </a:pPr>
            <a:r>
              <a:rPr lang="cs-CZ" sz="1600" dirty="0"/>
              <a:t>Aktivní zušlechťovací styk je zvláštní celní režim, který umožňuje:</a:t>
            </a:r>
          </a:p>
          <a:p>
            <a:pPr marL="596900" lvl="1" indent="-457200">
              <a:buAutoNum type="alphaLcParenR"/>
            </a:pPr>
            <a:r>
              <a:rPr lang="cs-CZ" sz="1600" dirty="0"/>
              <a:t>neplatit clo z dovozů materiálů/komponentů použitých pro výrobu zboží určeného pro vývoz mimo EU; </a:t>
            </a:r>
          </a:p>
          <a:p>
            <a:pPr marL="596900" lvl="1" indent="-457200">
              <a:buAutoNum type="alphaLcParenR"/>
            </a:pPr>
            <a:r>
              <a:rPr lang="cs-CZ" sz="1600" dirty="0"/>
              <a:t>podrobit dovezené materiály/komponenty operacím, které změní jejich vlastnosti nebo stav, aniž by podléhaly dovoznímu clu a následně propustit výrobky vzniklé z těchto operací s použitím pro ně platných dovozních cel do volného oběhu. V tomto případě je základ pro výpočet cla hodnota finálního (zušlechtěného) výrobku - prakticky se používá </a:t>
            </a:r>
            <a:r>
              <a:rPr lang="cs-CZ" altLang="en-US" sz="1600" dirty="0"/>
              <a:t>u zboží s celní sazbou 0 % - clo se vypočítá z celní hodnoty finálního výrobku.</a:t>
            </a:r>
            <a:endParaRPr lang="cs-CZ" sz="1600" dirty="0"/>
          </a:p>
          <a:p>
            <a:pPr marL="285750" indent="-285750">
              <a:buFont typeface="Arial" panose="020B0604020202020204" pitchFamily="34" charset="0"/>
              <a:buChar char="•"/>
            </a:pPr>
            <a:r>
              <a:rPr lang="cs-CZ" sz="1600" dirty="0"/>
              <a:t>Využíváno výrobci popř. pro účely oprav zboží (záručních/pozáručních)</a:t>
            </a:r>
          </a:p>
          <a:p>
            <a:pPr marL="285750" indent="-285750">
              <a:buFont typeface="Arial" panose="020B0604020202020204" pitchFamily="34" charset="0"/>
              <a:buChar char="•"/>
            </a:pPr>
            <a:r>
              <a:rPr lang="cs-CZ" altLang="en-US" sz="1600" dirty="0"/>
              <a:t>Společnost využívající tento režim musí mít dobrý IT systém umožňující reportovat stav komponentů a vyvezených/propuštěných zušlechtěných výrobků</a:t>
            </a:r>
          </a:p>
        </p:txBody>
      </p:sp>
      <p:sp>
        <p:nvSpPr>
          <p:cNvPr id="23554" name="Title 1"/>
          <p:cNvSpPr>
            <a:spLocks noGrp="1"/>
          </p:cNvSpPr>
          <p:nvPr>
            <p:ph type="title"/>
          </p:nvPr>
        </p:nvSpPr>
        <p:spPr/>
        <p:txBody>
          <a:bodyPr/>
          <a:lstStyle/>
          <a:p>
            <a:r>
              <a:rPr lang="cs-CZ" dirty="0"/>
              <a:t>Aktivní zušlechťovací styk</a:t>
            </a:r>
            <a:br>
              <a:rPr lang="cs-CZ" dirty="0"/>
            </a:br>
            <a:endParaRPr lang="cs-CZ" altLang="cs-CZ" dirty="0"/>
          </a:p>
        </p:txBody>
      </p:sp>
      <p:sp>
        <p:nvSpPr>
          <p:cNvPr id="4" name="Freeform 751"/>
          <p:cNvSpPr>
            <a:spLocks noChangeAspect="1" noEditPoints="1"/>
          </p:cNvSpPr>
          <p:nvPr/>
        </p:nvSpPr>
        <p:spPr bwMode="auto">
          <a:xfrm>
            <a:off x="9972675" y="314325"/>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90372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cs-CZ" dirty="0"/>
              <a:t>Pasivní zušlechťovací styk</a:t>
            </a:r>
          </a:p>
        </p:txBody>
      </p:sp>
      <p:sp>
        <p:nvSpPr>
          <p:cNvPr id="23555" name="Content Placeholder 2"/>
          <p:cNvSpPr>
            <a:spLocks noGrp="1"/>
          </p:cNvSpPr>
          <p:nvPr>
            <p:ph idx="1"/>
          </p:nvPr>
        </p:nvSpPr>
        <p:spPr/>
        <p:txBody>
          <a:bodyPr/>
          <a:lstStyle/>
          <a:p>
            <a:pPr marL="285750" indent="-285750">
              <a:buFont typeface="Arial" panose="020B0604020202020204" pitchFamily="34" charset="0"/>
              <a:buChar char="•"/>
            </a:pPr>
            <a:r>
              <a:rPr lang="cs-CZ" altLang="en-US" sz="1600" dirty="0"/>
              <a:t>Zušlechťovací operace se provádějí mimo (celní) území Unie</a:t>
            </a:r>
          </a:p>
          <a:p>
            <a:pPr marL="285750" indent="-285750">
              <a:buFont typeface="Arial" panose="020B0604020202020204" pitchFamily="34" charset="0"/>
              <a:buChar char="•"/>
            </a:pPr>
            <a:r>
              <a:rPr lang="cs-CZ" altLang="en-US" sz="1600" dirty="0"/>
              <a:t>Umožňuje, aby zboží Unie bylo dočasně vyvezeno za účelem podrobení zušlechťovací operace, a aby výrobky vzniklé z těchto operací byly propuštěny zpět do VO s částečným nebo úplným osvobozením od dovozního cla.</a:t>
            </a:r>
          </a:p>
          <a:p>
            <a:pPr marL="285750" indent="-285750">
              <a:buFont typeface="Arial" panose="020B0604020202020204" pitchFamily="34" charset="0"/>
              <a:buChar char="•"/>
            </a:pPr>
            <a:r>
              <a:rPr lang="cs-CZ" altLang="en-US" sz="1600" dirty="0"/>
              <a:t>Clo je placeno pouze z přidané hodnoty</a:t>
            </a:r>
          </a:p>
          <a:p>
            <a:pPr marL="285750" indent="-285750">
              <a:buFont typeface="Arial" panose="020B0604020202020204" pitchFamily="34" charset="0"/>
              <a:buChar char="•"/>
            </a:pPr>
            <a:r>
              <a:rPr lang="cs-CZ" altLang="en-US" sz="1600" dirty="0"/>
              <a:t>Režim používaný pro zboží vyvážené za účelem opravy či výměny</a:t>
            </a:r>
          </a:p>
          <a:p>
            <a:pPr lvl="1" indent="0">
              <a:buNone/>
            </a:pPr>
            <a:endParaRPr lang="pl-PL" sz="1600" dirty="0"/>
          </a:p>
          <a:p>
            <a:pPr marL="285750" indent="-285750">
              <a:buFont typeface="Wingdings" panose="05000000000000000000" pitchFamily="2" charset="2"/>
              <a:buChar char="ü"/>
            </a:pPr>
            <a:endParaRPr lang="cs-CZ" sz="1600" dirty="0"/>
          </a:p>
          <a:p>
            <a:pPr marL="285750" indent="-285750">
              <a:buFont typeface="Arial" panose="020B0604020202020204" pitchFamily="34" charset="0"/>
              <a:buChar char="•"/>
            </a:pPr>
            <a:endParaRPr lang="cs-CZ" sz="1600" dirty="0"/>
          </a:p>
          <a:p>
            <a:endParaRPr lang="cs-CZ" sz="1600" dirty="0"/>
          </a:p>
          <a:p>
            <a:endParaRPr lang="cs-CZ" sz="1600" dirty="0"/>
          </a:p>
          <a:p>
            <a:endParaRPr lang="cs-CZ" sz="1600" b="1" dirty="0" err="1"/>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47722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r>
              <a:rPr lang="cs-CZ" altLang="en-US"/>
              <a:t>Dočasné uskladnění</a:t>
            </a:r>
            <a:endParaRPr lang="cs-CZ" altLang="en-US" dirty="0"/>
          </a:p>
        </p:txBody>
      </p:sp>
      <p:sp>
        <p:nvSpPr>
          <p:cNvPr id="10243" name="Zástupný symbol pro obsah 2"/>
          <p:cNvSpPr>
            <a:spLocks noGrp="1"/>
          </p:cNvSpPr>
          <p:nvPr>
            <p:ph idx="1"/>
          </p:nvPr>
        </p:nvSpPr>
        <p:spPr/>
        <p:txBody>
          <a:bodyPr/>
          <a:lstStyle/>
          <a:p>
            <a:pPr lvl="1"/>
            <a:endParaRPr lang="cs-CZ" sz="1600" dirty="0">
              <a:latin typeface="+mn-lt"/>
            </a:endParaRPr>
          </a:p>
          <a:p>
            <a:pPr marL="269875" lvl="1" indent="-269875"/>
            <a:r>
              <a:rPr lang="cs-CZ" sz="1600" dirty="0">
                <a:latin typeface="+mn-lt"/>
              </a:rPr>
              <a:t>Situace, kdy se zboží nachází pod celním dohledem v období od jeho předložení celnímu úřadu do jeho propuštění do dovozního režimu nebo zpětného vývozu</a:t>
            </a:r>
          </a:p>
          <a:p>
            <a:pPr marL="269875" lvl="1" indent="-269875"/>
            <a:r>
              <a:rPr lang="cs-CZ" sz="1600" dirty="0">
                <a:latin typeface="+mn-lt"/>
              </a:rPr>
              <a:t>Nejedná se o celní režim</a:t>
            </a:r>
          </a:p>
          <a:p>
            <a:pPr marL="269875" lvl="1" indent="-269875"/>
            <a:r>
              <a:rPr lang="cs-CZ" sz="1600" dirty="0">
                <a:latin typeface="+mn-lt"/>
              </a:rPr>
              <a:t>Místo skladu musí být povolené celními orgány (případně je DS provozován CÚ); lze provádět pouze operace sloužící k uchování zboží, konsolidaci zásilek</a:t>
            </a:r>
          </a:p>
          <a:p>
            <a:pPr marL="269875" lvl="1" indent="-269875"/>
            <a:r>
              <a:rPr lang="cs-CZ" sz="1600" dirty="0">
                <a:latin typeface="+mn-lt"/>
              </a:rPr>
              <a:t>Dočasně uskladněné zboží musí být do 90 dnů propuštěno do celního režimu a nebo zpětně vyvezeno</a:t>
            </a:r>
          </a:p>
          <a:p>
            <a:pPr marL="269875" lvl="1" indent="-269875"/>
            <a:r>
              <a:rPr lang="cs-CZ" sz="1600" dirty="0">
                <a:latin typeface="+mn-lt"/>
              </a:rPr>
              <a:t>Vyžadováno zajištění celního dluhu</a:t>
            </a:r>
          </a:p>
        </p:txBody>
      </p:sp>
      <p:sp>
        <p:nvSpPr>
          <p:cNvPr id="4"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2638212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ular Callout 46"/>
          <p:cNvSpPr/>
          <p:nvPr/>
        </p:nvSpPr>
        <p:spPr bwMode="gray">
          <a:xfrm>
            <a:off x="4823413" y="4078569"/>
            <a:ext cx="1005805" cy="482119"/>
          </a:xfrm>
          <a:prstGeom prst="wedgeRectCallout">
            <a:avLst>
              <a:gd name="adj1" fmla="val -4386"/>
              <a:gd name="adj2" fmla="val -260876"/>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cs-CZ" sz="1000" b="1" dirty="0">
                <a:solidFill>
                  <a:schemeClr val="bg1"/>
                </a:solidFill>
              </a:rPr>
              <a:t>Propuštění do režimu</a:t>
            </a:r>
          </a:p>
        </p:txBody>
      </p:sp>
      <p:cxnSp>
        <p:nvCxnSpPr>
          <p:cNvPr id="44" name="Straight Connector 43"/>
          <p:cNvCxnSpPr/>
          <p:nvPr/>
        </p:nvCxnSpPr>
        <p:spPr bwMode="auto">
          <a:xfrm rot="5400000">
            <a:off x="1143722" y="3513822"/>
            <a:ext cx="4927600" cy="12700"/>
          </a:xfrm>
          <a:prstGeom prst="line">
            <a:avLst/>
          </a:prstGeom>
          <a:noFill/>
          <a:ln w="28575" cap="flat" cmpd="sng" algn="ctr">
            <a:solidFill>
              <a:schemeClr val="accent6"/>
            </a:solidFill>
            <a:prstDash val="solid"/>
            <a:round/>
            <a:headEnd type="none" w="med" len="med"/>
            <a:tailEnd type="none" w="med" len="med"/>
          </a:ln>
          <a:effectLst/>
        </p:spPr>
      </p:cxnSp>
      <p:sp>
        <p:nvSpPr>
          <p:cNvPr id="13" name="Title 12"/>
          <p:cNvSpPr>
            <a:spLocks noGrp="1"/>
          </p:cNvSpPr>
          <p:nvPr>
            <p:ph type="title"/>
          </p:nvPr>
        </p:nvSpPr>
        <p:spPr/>
        <p:txBody>
          <a:bodyPr/>
          <a:lstStyle/>
          <a:p>
            <a:r>
              <a:rPr lang="cs-CZ"/>
              <a:t>Postup dovoz </a:t>
            </a:r>
            <a:br>
              <a:rPr lang="cs-CZ"/>
            </a:br>
            <a:endParaRPr lang="cs-CZ" dirty="0"/>
          </a:p>
        </p:txBody>
      </p:sp>
      <p:sp>
        <p:nvSpPr>
          <p:cNvPr id="4" name="Right Arrow 3"/>
          <p:cNvSpPr/>
          <p:nvPr/>
        </p:nvSpPr>
        <p:spPr bwMode="auto">
          <a:xfrm>
            <a:off x="1895947" y="2776062"/>
            <a:ext cx="1652808" cy="346452"/>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177800" indent="-177800" fontAlgn="base">
              <a:spcBef>
                <a:spcPct val="50000"/>
              </a:spcBef>
              <a:spcAft>
                <a:spcPct val="25000"/>
              </a:spcAft>
              <a:buClr>
                <a:srgbClr val="000066"/>
              </a:buClr>
            </a:pPr>
            <a:endParaRPr lang="cs-CZ" sz="1400" dirty="0" err="1">
              <a:solidFill>
                <a:schemeClr val="bg1"/>
              </a:solidFill>
            </a:endParaRPr>
          </a:p>
        </p:txBody>
      </p:sp>
      <p:sp>
        <p:nvSpPr>
          <p:cNvPr id="8" name="Right Arrow 7"/>
          <p:cNvSpPr/>
          <p:nvPr/>
        </p:nvSpPr>
        <p:spPr bwMode="auto">
          <a:xfrm>
            <a:off x="3733091" y="2721081"/>
            <a:ext cx="1420605" cy="456414"/>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177800" indent="-177800" fontAlgn="base">
              <a:spcBef>
                <a:spcPct val="50000"/>
              </a:spcBef>
              <a:spcAft>
                <a:spcPct val="25000"/>
              </a:spcAft>
              <a:buClr>
                <a:srgbClr val="000066"/>
              </a:buClr>
            </a:pPr>
            <a:endParaRPr lang="cs-CZ" sz="1400" dirty="0">
              <a:solidFill>
                <a:schemeClr val="bg1"/>
              </a:solidFill>
            </a:endParaRPr>
          </a:p>
          <a:p>
            <a:pPr marL="177800" indent="-177800" fontAlgn="base">
              <a:spcBef>
                <a:spcPct val="50000"/>
              </a:spcBef>
              <a:spcAft>
                <a:spcPct val="25000"/>
              </a:spcAft>
              <a:buClr>
                <a:srgbClr val="000066"/>
              </a:buClr>
            </a:pPr>
            <a:endParaRPr lang="cs-CZ" sz="1400" dirty="0">
              <a:solidFill>
                <a:schemeClr val="bg1"/>
              </a:solidFill>
            </a:endParaRPr>
          </a:p>
        </p:txBody>
      </p:sp>
      <p:sp>
        <p:nvSpPr>
          <p:cNvPr id="5" name="Pentagon 4"/>
          <p:cNvSpPr/>
          <p:nvPr/>
        </p:nvSpPr>
        <p:spPr bwMode="auto">
          <a:xfrm rot="5400000">
            <a:off x="3205026" y="1621918"/>
            <a:ext cx="810777" cy="921688"/>
          </a:xfrm>
          <a:prstGeom prst="homePlate">
            <a:avLst/>
          </a:prstGeom>
          <a:solidFill>
            <a:schemeClr val="accent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177800" indent="-177800" fontAlgn="base">
              <a:spcBef>
                <a:spcPct val="50000"/>
              </a:spcBef>
              <a:spcAft>
                <a:spcPct val="25000"/>
              </a:spcAft>
              <a:buClr>
                <a:srgbClr val="000066"/>
              </a:buClr>
            </a:pPr>
            <a:endParaRPr lang="cs-CZ" sz="1400" dirty="0" err="1">
              <a:latin typeface="Arial" charset="0"/>
            </a:endParaRPr>
          </a:p>
        </p:txBody>
      </p:sp>
      <p:sp>
        <p:nvSpPr>
          <p:cNvPr id="6" name="TextBox 5"/>
          <p:cNvSpPr txBox="1"/>
          <p:nvPr/>
        </p:nvSpPr>
        <p:spPr>
          <a:xfrm>
            <a:off x="3164766" y="1715574"/>
            <a:ext cx="891294" cy="400050"/>
          </a:xfrm>
          <a:prstGeom prst="rect">
            <a:avLst/>
          </a:prstGeom>
          <a:noFill/>
        </p:spPr>
        <p:txBody>
          <a:bodyPr wrap="square" lIns="36000" tIns="36000" rIns="36000" bIns="36000" rtlCol="0">
            <a:noAutofit/>
          </a:bodyPr>
          <a:lstStyle/>
          <a:p>
            <a:pPr marL="177800" indent="-177800" algn="ctr"/>
            <a:r>
              <a:rPr lang="cs-CZ" sz="1000" b="1" dirty="0">
                <a:solidFill>
                  <a:schemeClr val="bg1"/>
                </a:solidFill>
              </a:rPr>
              <a:t>CÚ vstupu</a:t>
            </a:r>
          </a:p>
          <a:p>
            <a:pPr marL="177800" indent="-177800" algn="ctr"/>
            <a:r>
              <a:rPr lang="cs-CZ" sz="1000" b="1" dirty="0">
                <a:solidFill>
                  <a:schemeClr val="bg1"/>
                </a:solidFill>
              </a:rPr>
              <a:t>Hamburg</a:t>
            </a:r>
          </a:p>
          <a:p>
            <a:pPr marL="177800" indent="-177800" algn="ctr"/>
            <a:endParaRPr lang="cs-CZ" sz="1000" dirty="0"/>
          </a:p>
        </p:txBody>
      </p:sp>
      <p:sp>
        <p:nvSpPr>
          <p:cNvPr id="7" name="TextBox 6"/>
          <p:cNvSpPr txBox="1"/>
          <p:nvPr/>
        </p:nvSpPr>
        <p:spPr>
          <a:xfrm>
            <a:off x="3807851" y="2809458"/>
            <a:ext cx="1065304" cy="228863"/>
          </a:xfrm>
          <a:prstGeom prst="rect">
            <a:avLst/>
          </a:prstGeom>
          <a:noFill/>
        </p:spPr>
        <p:txBody>
          <a:bodyPr wrap="none" lIns="36000" tIns="36000" rIns="36000" bIns="36000" rtlCol="0">
            <a:noAutofit/>
          </a:bodyPr>
          <a:lstStyle/>
          <a:p>
            <a:pPr marL="177800" indent="-177800"/>
            <a:r>
              <a:rPr lang="cs-CZ" sz="1000" b="1" dirty="0">
                <a:solidFill>
                  <a:schemeClr val="bg1"/>
                </a:solidFill>
              </a:rPr>
              <a:t>režim tranzitu</a:t>
            </a:r>
          </a:p>
        </p:txBody>
      </p:sp>
      <p:sp>
        <p:nvSpPr>
          <p:cNvPr id="19" name="Right Arrow 18"/>
          <p:cNvSpPr/>
          <p:nvPr/>
        </p:nvSpPr>
        <p:spPr bwMode="auto">
          <a:xfrm>
            <a:off x="5338149" y="2686173"/>
            <a:ext cx="4655723" cy="526233"/>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177800" indent="-177800" fontAlgn="base">
              <a:spcBef>
                <a:spcPct val="50000"/>
              </a:spcBef>
              <a:spcAft>
                <a:spcPct val="25000"/>
              </a:spcAft>
              <a:buClr>
                <a:srgbClr val="000066"/>
              </a:buClr>
            </a:pPr>
            <a:endParaRPr lang="cs-CZ" sz="1000" dirty="0">
              <a:solidFill>
                <a:schemeClr val="bg1"/>
              </a:solidFill>
            </a:endParaRPr>
          </a:p>
          <a:p>
            <a:pPr marL="177800" indent="-177800" fontAlgn="base">
              <a:spcBef>
                <a:spcPct val="50000"/>
              </a:spcBef>
              <a:spcAft>
                <a:spcPct val="25000"/>
              </a:spcAft>
              <a:buClr>
                <a:srgbClr val="000066"/>
              </a:buClr>
            </a:pPr>
            <a:endParaRPr lang="cs-CZ" sz="1000" dirty="0">
              <a:solidFill>
                <a:schemeClr val="bg1"/>
              </a:solidFill>
            </a:endParaRPr>
          </a:p>
        </p:txBody>
      </p:sp>
      <p:sp>
        <p:nvSpPr>
          <p:cNvPr id="33" name="Right Arrow Callout 32"/>
          <p:cNvSpPr/>
          <p:nvPr/>
        </p:nvSpPr>
        <p:spPr bwMode="auto">
          <a:xfrm rot="16200000">
            <a:off x="1985650" y="3035413"/>
            <a:ext cx="655852" cy="764488"/>
          </a:xfrm>
          <a:prstGeom prst="rightArrowCallout">
            <a:avLst>
              <a:gd name="adj1" fmla="val 25000"/>
              <a:gd name="adj2" fmla="val 21379"/>
              <a:gd name="adj3" fmla="val 25000"/>
              <a:gd name="adj4" fmla="val 64977"/>
            </a:avLst>
          </a:prstGeom>
          <a:solidFill>
            <a:schemeClr val="accent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177800" indent="-177800" fontAlgn="base">
              <a:spcBef>
                <a:spcPct val="50000"/>
              </a:spcBef>
              <a:spcAft>
                <a:spcPct val="25000"/>
              </a:spcAft>
              <a:buClr>
                <a:srgbClr val="000066"/>
              </a:buClr>
            </a:pPr>
            <a:endParaRPr lang="cs-CZ" sz="1400" dirty="0" err="1">
              <a:latin typeface="Arial" charset="0"/>
            </a:endParaRPr>
          </a:p>
        </p:txBody>
      </p:sp>
      <p:sp>
        <p:nvSpPr>
          <p:cNvPr id="34" name="TextBox 33"/>
          <p:cNvSpPr txBox="1"/>
          <p:nvPr/>
        </p:nvSpPr>
        <p:spPr>
          <a:xfrm>
            <a:off x="1943958" y="3324701"/>
            <a:ext cx="712342" cy="366799"/>
          </a:xfrm>
          <a:prstGeom prst="rect">
            <a:avLst/>
          </a:prstGeom>
          <a:noFill/>
        </p:spPr>
        <p:txBody>
          <a:bodyPr wrap="square" lIns="0" tIns="0" rIns="0" bIns="0" rtlCol="0">
            <a:noAutofit/>
          </a:bodyPr>
          <a:lstStyle/>
          <a:p>
            <a:pPr marL="177800" indent="-177800" algn="ctr"/>
            <a:r>
              <a:rPr lang="cs-CZ" sz="1200" b="1" dirty="0">
                <a:solidFill>
                  <a:schemeClr val="bg1"/>
                </a:solidFill>
              </a:rPr>
              <a:t>podání </a:t>
            </a:r>
          </a:p>
          <a:p>
            <a:pPr marL="177800" indent="-177800" algn="ctr"/>
            <a:r>
              <a:rPr lang="cs-CZ" sz="1200" b="1" dirty="0">
                <a:solidFill>
                  <a:schemeClr val="bg1"/>
                </a:solidFill>
              </a:rPr>
              <a:t>ESD</a:t>
            </a:r>
          </a:p>
        </p:txBody>
      </p:sp>
      <p:sp>
        <p:nvSpPr>
          <p:cNvPr id="38" name="Nadpis 1"/>
          <p:cNvSpPr txBox="1">
            <a:spLocks/>
          </p:cNvSpPr>
          <p:nvPr/>
        </p:nvSpPr>
        <p:spPr>
          <a:xfrm>
            <a:off x="2024063" y="285750"/>
            <a:ext cx="8229600" cy="1143000"/>
          </a:xfrm>
          <a:prstGeom prst="rect">
            <a:avLst/>
          </a:prstGeom>
        </p:spPr>
        <p:txBody>
          <a:bodyPr/>
          <a:lstStyle>
            <a:lvl1pPr algn="l" rtl="0" eaLnBrk="1" fontAlgn="base" hangingPunct="1">
              <a:lnSpc>
                <a:spcPct val="90000"/>
              </a:lnSpc>
              <a:spcBef>
                <a:spcPct val="0"/>
              </a:spcBef>
              <a:spcAft>
                <a:spcPct val="0"/>
              </a:spcAft>
              <a:defRPr sz="2400" b="1">
                <a:solidFill>
                  <a:schemeClr val="tx2"/>
                </a:solidFill>
                <a:latin typeface="+mj-lt"/>
                <a:ea typeface="+mj-ea"/>
                <a:cs typeface="+mj-cs"/>
              </a:defRPr>
            </a:lvl1pPr>
            <a:lvl2pPr algn="l" rtl="0" eaLnBrk="1" fontAlgn="base" hangingPunct="1">
              <a:lnSpc>
                <a:spcPct val="90000"/>
              </a:lnSpc>
              <a:spcBef>
                <a:spcPct val="0"/>
              </a:spcBef>
              <a:spcAft>
                <a:spcPct val="0"/>
              </a:spcAft>
              <a:defRPr sz="2400" b="1">
                <a:solidFill>
                  <a:schemeClr val="tx2"/>
                </a:solidFill>
                <a:latin typeface="Arial" charset="0"/>
              </a:defRPr>
            </a:lvl2pPr>
            <a:lvl3pPr algn="l" rtl="0" eaLnBrk="1" fontAlgn="base" hangingPunct="1">
              <a:lnSpc>
                <a:spcPct val="90000"/>
              </a:lnSpc>
              <a:spcBef>
                <a:spcPct val="0"/>
              </a:spcBef>
              <a:spcAft>
                <a:spcPct val="0"/>
              </a:spcAft>
              <a:defRPr sz="2400" b="1">
                <a:solidFill>
                  <a:schemeClr val="tx2"/>
                </a:solidFill>
                <a:latin typeface="Arial" charset="0"/>
              </a:defRPr>
            </a:lvl3pPr>
            <a:lvl4pPr algn="l" rtl="0" eaLnBrk="1" fontAlgn="base" hangingPunct="1">
              <a:lnSpc>
                <a:spcPct val="90000"/>
              </a:lnSpc>
              <a:spcBef>
                <a:spcPct val="0"/>
              </a:spcBef>
              <a:spcAft>
                <a:spcPct val="0"/>
              </a:spcAft>
              <a:defRPr sz="2400" b="1">
                <a:solidFill>
                  <a:schemeClr val="tx2"/>
                </a:solidFill>
                <a:latin typeface="Arial" charset="0"/>
              </a:defRPr>
            </a:lvl4pPr>
            <a:lvl5pPr algn="l" rtl="0" eaLnBrk="1" fontAlgn="base" hangingPunct="1">
              <a:lnSpc>
                <a:spcPct val="90000"/>
              </a:lnSpc>
              <a:spcBef>
                <a:spcPct val="0"/>
              </a:spcBef>
              <a:spcAft>
                <a:spcPct val="0"/>
              </a:spcAft>
              <a:defRPr sz="2400" b="1">
                <a:solidFill>
                  <a:schemeClr val="tx2"/>
                </a:solidFill>
                <a:latin typeface="Arial" charset="0"/>
              </a:defRPr>
            </a:lvl5pPr>
            <a:lvl6pPr marL="457200" algn="l" rtl="0" eaLnBrk="1" fontAlgn="base" hangingPunct="1">
              <a:lnSpc>
                <a:spcPct val="90000"/>
              </a:lnSpc>
              <a:spcBef>
                <a:spcPct val="0"/>
              </a:spcBef>
              <a:spcAft>
                <a:spcPct val="0"/>
              </a:spcAft>
              <a:defRPr sz="2400">
                <a:solidFill>
                  <a:srgbClr val="000066"/>
                </a:solidFill>
                <a:latin typeface="Arial" charset="0"/>
              </a:defRPr>
            </a:lvl6pPr>
            <a:lvl7pPr marL="914400" algn="l" rtl="0" eaLnBrk="1" fontAlgn="base" hangingPunct="1">
              <a:lnSpc>
                <a:spcPct val="90000"/>
              </a:lnSpc>
              <a:spcBef>
                <a:spcPct val="0"/>
              </a:spcBef>
              <a:spcAft>
                <a:spcPct val="0"/>
              </a:spcAft>
              <a:defRPr sz="2400">
                <a:solidFill>
                  <a:srgbClr val="000066"/>
                </a:solidFill>
                <a:latin typeface="Arial" charset="0"/>
              </a:defRPr>
            </a:lvl7pPr>
            <a:lvl8pPr marL="1371600" algn="l" rtl="0" eaLnBrk="1" fontAlgn="base" hangingPunct="1">
              <a:lnSpc>
                <a:spcPct val="90000"/>
              </a:lnSpc>
              <a:spcBef>
                <a:spcPct val="0"/>
              </a:spcBef>
              <a:spcAft>
                <a:spcPct val="0"/>
              </a:spcAft>
              <a:defRPr sz="2400">
                <a:solidFill>
                  <a:srgbClr val="000066"/>
                </a:solidFill>
                <a:latin typeface="Arial" charset="0"/>
              </a:defRPr>
            </a:lvl8pPr>
            <a:lvl9pPr marL="1828800" algn="l" rtl="0" eaLnBrk="1" fontAlgn="base" hangingPunct="1">
              <a:lnSpc>
                <a:spcPct val="90000"/>
              </a:lnSpc>
              <a:spcBef>
                <a:spcPct val="0"/>
              </a:spcBef>
              <a:spcAft>
                <a:spcPct val="0"/>
              </a:spcAft>
              <a:defRPr sz="2400">
                <a:solidFill>
                  <a:srgbClr val="000066"/>
                </a:solidFill>
                <a:latin typeface="Arial" charset="0"/>
              </a:defRPr>
            </a:lvl9pPr>
          </a:lstStyle>
          <a:p>
            <a:endParaRPr lang="cs-CZ" altLang="en-US" sz="2000" b="0" kern="0" dirty="0">
              <a:solidFill>
                <a:schemeClr val="tx1"/>
              </a:solidFill>
            </a:endParaRPr>
          </a:p>
        </p:txBody>
      </p:sp>
      <p:sp>
        <p:nvSpPr>
          <p:cNvPr id="40" name="TextBox 39"/>
          <p:cNvSpPr txBox="1"/>
          <p:nvPr/>
        </p:nvSpPr>
        <p:spPr>
          <a:xfrm>
            <a:off x="3671003" y="5246972"/>
            <a:ext cx="499942" cy="335681"/>
          </a:xfrm>
          <a:prstGeom prst="rect">
            <a:avLst/>
          </a:prstGeom>
          <a:noFill/>
        </p:spPr>
        <p:txBody>
          <a:bodyPr wrap="square" lIns="36000" tIns="36000" rIns="36000" bIns="36000" rtlCol="0">
            <a:noAutofit/>
          </a:bodyPr>
          <a:lstStyle/>
          <a:p>
            <a:pPr marL="177800" indent="-177800"/>
            <a:r>
              <a:rPr lang="cs-CZ" b="1" dirty="0">
                <a:solidFill>
                  <a:schemeClr val="accent6"/>
                </a:solidFill>
              </a:rPr>
              <a:t>EU</a:t>
            </a:r>
          </a:p>
        </p:txBody>
      </p:sp>
      <p:sp>
        <p:nvSpPr>
          <p:cNvPr id="45" name="Pentagon 44"/>
          <p:cNvSpPr/>
          <p:nvPr/>
        </p:nvSpPr>
        <p:spPr bwMode="auto">
          <a:xfrm rot="5400000">
            <a:off x="4732015" y="1609261"/>
            <a:ext cx="810777" cy="921688"/>
          </a:xfrm>
          <a:prstGeom prst="homePlate">
            <a:avLst/>
          </a:prstGeom>
          <a:solidFill>
            <a:schemeClr val="accent3"/>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177800" indent="-177800" fontAlgn="base">
              <a:spcBef>
                <a:spcPct val="50000"/>
              </a:spcBef>
              <a:spcAft>
                <a:spcPct val="25000"/>
              </a:spcAft>
              <a:buClr>
                <a:srgbClr val="000066"/>
              </a:buClr>
            </a:pPr>
            <a:endParaRPr lang="cs-CZ" sz="1400" dirty="0" err="1">
              <a:latin typeface="Arial" charset="0"/>
            </a:endParaRPr>
          </a:p>
        </p:txBody>
      </p:sp>
      <p:sp>
        <p:nvSpPr>
          <p:cNvPr id="46" name="TextBox 45"/>
          <p:cNvSpPr txBox="1"/>
          <p:nvPr/>
        </p:nvSpPr>
        <p:spPr>
          <a:xfrm>
            <a:off x="4691755" y="1689271"/>
            <a:ext cx="891294" cy="400050"/>
          </a:xfrm>
          <a:prstGeom prst="rect">
            <a:avLst/>
          </a:prstGeom>
          <a:noFill/>
        </p:spPr>
        <p:txBody>
          <a:bodyPr wrap="square" lIns="36000" tIns="36000" rIns="36000" bIns="36000" rtlCol="0">
            <a:noAutofit/>
          </a:bodyPr>
          <a:lstStyle/>
          <a:p>
            <a:pPr marL="177800" indent="-177800" algn="ctr"/>
            <a:r>
              <a:rPr lang="cs-CZ" sz="1000" b="1" dirty="0">
                <a:solidFill>
                  <a:schemeClr val="bg1"/>
                </a:solidFill>
              </a:rPr>
              <a:t>CÚ dovozu</a:t>
            </a:r>
          </a:p>
          <a:p>
            <a:pPr marL="177800" indent="-177800" algn="ctr"/>
            <a:r>
              <a:rPr lang="cs-CZ" sz="1000" b="1" dirty="0">
                <a:solidFill>
                  <a:schemeClr val="bg1"/>
                </a:solidFill>
              </a:rPr>
              <a:t>Praha</a:t>
            </a:r>
          </a:p>
          <a:p>
            <a:pPr marL="177800" indent="-177800" algn="ctr"/>
            <a:endParaRPr lang="cs-CZ" sz="1000" dirty="0"/>
          </a:p>
        </p:txBody>
      </p:sp>
      <p:sp>
        <p:nvSpPr>
          <p:cNvPr id="41" name="Freeform 40"/>
          <p:cNvSpPr>
            <a:spLocks noChangeAspect="1" noEditPoints="1"/>
          </p:cNvSpPr>
          <p:nvPr/>
        </p:nvSpPr>
        <p:spPr bwMode="auto">
          <a:xfrm>
            <a:off x="4050279" y="2108247"/>
            <a:ext cx="576000" cy="576000"/>
          </a:xfrm>
          <a:custGeom>
            <a:avLst/>
            <a:gdLst>
              <a:gd name="T0" fmla="*/ 117 w 512"/>
              <a:gd name="T1" fmla="*/ 213 h 512"/>
              <a:gd name="T2" fmla="*/ 320 w 512"/>
              <a:gd name="T3" fmla="*/ 213 h 512"/>
              <a:gd name="T4" fmla="*/ 320 w 512"/>
              <a:gd name="T5" fmla="*/ 224 h 512"/>
              <a:gd name="T6" fmla="*/ 320 w 512"/>
              <a:gd name="T7" fmla="*/ 298 h 512"/>
              <a:gd name="T8" fmla="*/ 117 w 512"/>
              <a:gd name="T9" fmla="*/ 298 h 512"/>
              <a:gd name="T10" fmla="*/ 117 w 512"/>
              <a:gd name="T11" fmla="*/ 213 h 512"/>
              <a:gd name="T12" fmla="*/ 362 w 512"/>
              <a:gd name="T13" fmla="*/ 320 h 512"/>
              <a:gd name="T14" fmla="*/ 352 w 512"/>
              <a:gd name="T15" fmla="*/ 330 h 512"/>
              <a:gd name="T16" fmla="*/ 362 w 512"/>
              <a:gd name="T17" fmla="*/ 341 h 512"/>
              <a:gd name="T18" fmla="*/ 373 w 512"/>
              <a:gd name="T19" fmla="*/ 330 h 512"/>
              <a:gd name="T20" fmla="*/ 362 w 512"/>
              <a:gd name="T21" fmla="*/ 320 h 512"/>
              <a:gd name="T22" fmla="*/ 202 w 512"/>
              <a:gd name="T23" fmla="*/ 320 h 512"/>
              <a:gd name="T24" fmla="*/ 192 w 512"/>
              <a:gd name="T25" fmla="*/ 330 h 512"/>
              <a:gd name="T26" fmla="*/ 202 w 512"/>
              <a:gd name="T27" fmla="*/ 341 h 512"/>
              <a:gd name="T28" fmla="*/ 213 w 512"/>
              <a:gd name="T29" fmla="*/ 330 h 512"/>
              <a:gd name="T30" fmla="*/ 202 w 512"/>
              <a:gd name="T31" fmla="*/ 320 h 512"/>
              <a:gd name="T32" fmla="*/ 149 w 512"/>
              <a:gd name="T33" fmla="*/ 320 h 512"/>
              <a:gd name="T34" fmla="*/ 138 w 512"/>
              <a:gd name="T35" fmla="*/ 330 h 512"/>
              <a:gd name="T36" fmla="*/ 149 w 512"/>
              <a:gd name="T37" fmla="*/ 341 h 512"/>
              <a:gd name="T38" fmla="*/ 160 w 512"/>
              <a:gd name="T39" fmla="*/ 330 h 512"/>
              <a:gd name="T40" fmla="*/ 149 w 512"/>
              <a:gd name="T41" fmla="*/ 320 h 512"/>
              <a:gd name="T42" fmla="*/ 512 w 512"/>
              <a:gd name="T43" fmla="*/ 256 h 512"/>
              <a:gd name="T44" fmla="*/ 256 w 512"/>
              <a:gd name="T45" fmla="*/ 512 h 512"/>
              <a:gd name="T46" fmla="*/ 0 w 512"/>
              <a:gd name="T47" fmla="*/ 256 h 512"/>
              <a:gd name="T48" fmla="*/ 256 w 512"/>
              <a:gd name="T49" fmla="*/ 0 h 512"/>
              <a:gd name="T50" fmla="*/ 512 w 512"/>
              <a:gd name="T51" fmla="*/ 256 h 512"/>
              <a:gd name="T52" fmla="*/ 416 w 512"/>
              <a:gd name="T53" fmla="*/ 245 h 512"/>
              <a:gd name="T54" fmla="*/ 413 w 512"/>
              <a:gd name="T55" fmla="*/ 237 h 512"/>
              <a:gd name="T56" fmla="*/ 391 w 512"/>
              <a:gd name="T57" fmla="*/ 216 h 512"/>
              <a:gd name="T58" fmla="*/ 384 w 512"/>
              <a:gd name="T59" fmla="*/ 213 h 512"/>
              <a:gd name="T60" fmla="*/ 341 w 512"/>
              <a:gd name="T61" fmla="*/ 213 h 512"/>
              <a:gd name="T62" fmla="*/ 341 w 512"/>
              <a:gd name="T63" fmla="*/ 202 h 512"/>
              <a:gd name="T64" fmla="*/ 330 w 512"/>
              <a:gd name="T65" fmla="*/ 192 h 512"/>
              <a:gd name="T66" fmla="*/ 106 w 512"/>
              <a:gd name="T67" fmla="*/ 192 h 512"/>
              <a:gd name="T68" fmla="*/ 96 w 512"/>
              <a:gd name="T69" fmla="*/ 202 h 512"/>
              <a:gd name="T70" fmla="*/ 96 w 512"/>
              <a:gd name="T71" fmla="*/ 309 h 512"/>
              <a:gd name="T72" fmla="*/ 106 w 512"/>
              <a:gd name="T73" fmla="*/ 320 h 512"/>
              <a:gd name="T74" fmla="*/ 119 w 512"/>
              <a:gd name="T75" fmla="*/ 320 h 512"/>
              <a:gd name="T76" fmla="*/ 117 w 512"/>
              <a:gd name="T77" fmla="*/ 330 h 512"/>
              <a:gd name="T78" fmla="*/ 149 w 512"/>
              <a:gd name="T79" fmla="*/ 362 h 512"/>
              <a:gd name="T80" fmla="*/ 176 w 512"/>
              <a:gd name="T81" fmla="*/ 348 h 512"/>
              <a:gd name="T82" fmla="*/ 202 w 512"/>
              <a:gd name="T83" fmla="*/ 362 h 512"/>
              <a:gd name="T84" fmla="*/ 234 w 512"/>
              <a:gd name="T85" fmla="*/ 330 h 512"/>
              <a:gd name="T86" fmla="*/ 232 w 512"/>
              <a:gd name="T87" fmla="*/ 320 h 512"/>
              <a:gd name="T88" fmla="*/ 330 w 512"/>
              <a:gd name="T89" fmla="*/ 320 h 512"/>
              <a:gd name="T90" fmla="*/ 332 w 512"/>
              <a:gd name="T91" fmla="*/ 320 h 512"/>
              <a:gd name="T92" fmla="*/ 330 w 512"/>
              <a:gd name="T93" fmla="*/ 330 h 512"/>
              <a:gd name="T94" fmla="*/ 362 w 512"/>
              <a:gd name="T95" fmla="*/ 362 h 512"/>
              <a:gd name="T96" fmla="*/ 394 w 512"/>
              <a:gd name="T97" fmla="*/ 330 h 512"/>
              <a:gd name="T98" fmla="*/ 392 w 512"/>
              <a:gd name="T99" fmla="*/ 320 h 512"/>
              <a:gd name="T100" fmla="*/ 405 w 512"/>
              <a:gd name="T101" fmla="*/ 320 h 512"/>
              <a:gd name="T102" fmla="*/ 416 w 512"/>
              <a:gd name="T103" fmla="*/ 309 h 512"/>
              <a:gd name="T104" fmla="*/ 416 w 512"/>
              <a:gd name="T105" fmla="*/ 245 h 512"/>
              <a:gd name="T106" fmla="*/ 341 w 512"/>
              <a:gd name="T107" fmla="*/ 234 h 512"/>
              <a:gd name="T108" fmla="*/ 341 w 512"/>
              <a:gd name="T109" fmla="*/ 298 h 512"/>
              <a:gd name="T110" fmla="*/ 394 w 512"/>
              <a:gd name="T111" fmla="*/ 298 h 512"/>
              <a:gd name="T112" fmla="*/ 394 w 512"/>
              <a:gd name="T113" fmla="*/ 249 h 512"/>
              <a:gd name="T114" fmla="*/ 379 w 512"/>
              <a:gd name="T115" fmla="*/ 234 h 512"/>
              <a:gd name="T116" fmla="*/ 341 w 512"/>
              <a:gd name="T117"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117" y="213"/>
                </a:moveTo>
                <a:cubicBezTo>
                  <a:pt x="320" y="213"/>
                  <a:pt x="320" y="213"/>
                  <a:pt x="320" y="213"/>
                </a:cubicBezTo>
                <a:cubicBezTo>
                  <a:pt x="320" y="224"/>
                  <a:pt x="320" y="224"/>
                  <a:pt x="320" y="224"/>
                </a:cubicBezTo>
                <a:cubicBezTo>
                  <a:pt x="320" y="298"/>
                  <a:pt x="320" y="298"/>
                  <a:pt x="320" y="298"/>
                </a:cubicBezTo>
                <a:cubicBezTo>
                  <a:pt x="117" y="298"/>
                  <a:pt x="117" y="298"/>
                  <a:pt x="117" y="298"/>
                </a:cubicBezTo>
                <a:lnTo>
                  <a:pt x="117" y="213"/>
                </a:lnTo>
                <a:close/>
                <a:moveTo>
                  <a:pt x="362" y="320"/>
                </a:moveTo>
                <a:cubicBezTo>
                  <a:pt x="356" y="320"/>
                  <a:pt x="352" y="324"/>
                  <a:pt x="352" y="330"/>
                </a:cubicBezTo>
                <a:cubicBezTo>
                  <a:pt x="352" y="336"/>
                  <a:pt x="356" y="341"/>
                  <a:pt x="362" y="341"/>
                </a:cubicBezTo>
                <a:cubicBezTo>
                  <a:pt x="368" y="341"/>
                  <a:pt x="373" y="336"/>
                  <a:pt x="373" y="330"/>
                </a:cubicBezTo>
                <a:cubicBezTo>
                  <a:pt x="373" y="324"/>
                  <a:pt x="368" y="320"/>
                  <a:pt x="362" y="320"/>
                </a:cubicBezTo>
                <a:close/>
                <a:moveTo>
                  <a:pt x="202" y="320"/>
                </a:moveTo>
                <a:cubicBezTo>
                  <a:pt x="196" y="320"/>
                  <a:pt x="192" y="324"/>
                  <a:pt x="192" y="330"/>
                </a:cubicBezTo>
                <a:cubicBezTo>
                  <a:pt x="192" y="336"/>
                  <a:pt x="196" y="341"/>
                  <a:pt x="202" y="341"/>
                </a:cubicBezTo>
                <a:cubicBezTo>
                  <a:pt x="208" y="341"/>
                  <a:pt x="213" y="336"/>
                  <a:pt x="213" y="330"/>
                </a:cubicBezTo>
                <a:cubicBezTo>
                  <a:pt x="213" y="324"/>
                  <a:pt x="208" y="320"/>
                  <a:pt x="202" y="320"/>
                </a:cubicBezTo>
                <a:close/>
                <a:moveTo>
                  <a:pt x="149" y="320"/>
                </a:moveTo>
                <a:cubicBezTo>
                  <a:pt x="143" y="320"/>
                  <a:pt x="138" y="324"/>
                  <a:pt x="138" y="330"/>
                </a:cubicBezTo>
                <a:cubicBezTo>
                  <a:pt x="138" y="336"/>
                  <a:pt x="143" y="341"/>
                  <a:pt x="149" y="341"/>
                </a:cubicBezTo>
                <a:cubicBezTo>
                  <a:pt x="155" y="341"/>
                  <a:pt x="160" y="336"/>
                  <a:pt x="160" y="330"/>
                </a:cubicBezTo>
                <a:cubicBezTo>
                  <a:pt x="160" y="324"/>
                  <a:pt x="155" y="320"/>
                  <a:pt x="149" y="32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45"/>
                </a:moveTo>
                <a:cubicBezTo>
                  <a:pt x="416" y="242"/>
                  <a:pt x="415" y="239"/>
                  <a:pt x="413" y="237"/>
                </a:cubicBezTo>
                <a:cubicBezTo>
                  <a:pt x="391" y="216"/>
                  <a:pt x="391" y="216"/>
                  <a:pt x="391" y="216"/>
                </a:cubicBezTo>
                <a:cubicBezTo>
                  <a:pt x="389" y="214"/>
                  <a:pt x="386" y="213"/>
                  <a:pt x="384" y="213"/>
                </a:cubicBezTo>
                <a:cubicBezTo>
                  <a:pt x="341" y="213"/>
                  <a:pt x="341" y="213"/>
                  <a:pt x="341" y="213"/>
                </a:cubicBezTo>
                <a:cubicBezTo>
                  <a:pt x="341" y="202"/>
                  <a:pt x="341" y="202"/>
                  <a:pt x="341" y="202"/>
                </a:cubicBezTo>
                <a:cubicBezTo>
                  <a:pt x="341" y="196"/>
                  <a:pt x="336" y="192"/>
                  <a:pt x="330" y="192"/>
                </a:cubicBezTo>
                <a:cubicBezTo>
                  <a:pt x="106" y="192"/>
                  <a:pt x="106" y="192"/>
                  <a:pt x="106" y="192"/>
                </a:cubicBezTo>
                <a:cubicBezTo>
                  <a:pt x="100" y="192"/>
                  <a:pt x="96" y="196"/>
                  <a:pt x="96" y="202"/>
                </a:cubicBezTo>
                <a:cubicBezTo>
                  <a:pt x="96" y="309"/>
                  <a:pt x="96" y="309"/>
                  <a:pt x="96" y="309"/>
                </a:cubicBezTo>
                <a:cubicBezTo>
                  <a:pt x="96" y="315"/>
                  <a:pt x="100" y="320"/>
                  <a:pt x="106" y="320"/>
                </a:cubicBezTo>
                <a:cubicBezTo>
                  <a:pt x="119" y="320"/>
                  <a:pt x="119" y="320"/>
                  <a:pt x="119" y="320"/>
                </a:cubicBezTo>
                <a:cubicBezTo>
                  <a:pt x="118" y="323"/>
                  <a:pt x="117" y="327"/>
                  <a:pt x="117" y="330"/>
                </a:cubicBezTo>
                <a:cubicBezTo>
                  <a:pt x="117" y="348"/>
                  <a:pt x="131" y="362"/>
                  <a:pt x="149" y="362"/>
                </a:cubicBezTo>
                <a:cubicBezTo>
                  <a:pt x="160" y="362"/>
                  <a:pt x="170" y="357"/>
                  <a:pt x="176" y="348"/>
                </a:cubicBezTo>
                <a:cubicBezTo>
                  <a:pt x="181" y="357"/>
                  <a:pt x="191" y="362"/>
                  <a:pt x="202" y="362"/>
                </a:cubicBezTo>
                <a:cubicBezTo>
                  <a:pt x="220" y="362"/>
                  <a:pt x="234" y="348"/>
                  <a:pt x="234" y="330"/>
                </a:cubicBezTo>
                <a:cubicBezTo>
                  <a:pt x="234" y="327"/>
                  <a:pt x="234" y="323"/>
                  <a:pt x="232" y="320"/>
                </a:cubicBezTo>
                <a:cubicBezTo>
                  <a:pt x="330" y="320"/>
                  <a:pt x="330" y="320"/>
                  <a:pt x="330" y="320"/>
                </a:cubicBezTo>
                <a:cubicBezTo>
                  <a:pt x="332" y="320"/>
                  <a:pt x="332" y="320"/>
                  <a:pt x="332" y="320"/>
                </a:cubicBezTo>
                <a:cubicBezTo>
                  <a:pt x="331" y="323"/>
                  <a:pt x="330" y="327"/>
                  <a:pt x="330" y="330"/>
                </a:cubicBezTo>
                <a:cubicBezTo>
                  <a:pt x="330" y="348"/>
                  <a:pt x="345" y="362"/>
                  <a:pt x="362" y="362"/>
                </a:cubicBezTo>
                <a:cubicBezTo>
                  <a:pt x="380" y="362"/>
                  <a:pt x="394" y="348"/>
                  <a:pt x="394" y="330"/>
                </a:cubicBezTo>
                <a:cubicBezTo>
                  <a:pt x="394" y="327"/>
                  <a:pt x="394" y="323"/>
                  <a:pt x="392" y="320"/>
                </a:cubicBezTo>
                <a:cubicBezTo>
                  <a:pt x="405" y="320"/>
                  <a:pt x="405" y="320"/>
                  <a:pt x="405" y="320"/>
                </a:cubicBezTo>
                <a:cubicBezTo>
                  <a:pt x="411" y="320"/>
                  <a:pt x="416" y="315"/>
                  <a:pt x="416" y="309"/>
                </a:cubicBezTo>
                <a:lnTo>
                  <a:pt x="416" y="245"/>
                </a:lnTo>
                <a:close/>
                <a:moveTo>
                  <a:pt x="341" y="234"/>
                </a:moveTo>
                <a:cubicBezTo>
                  <a:pt x="341" y="298"/>
                  <a:pt x="341" y="298"/>
                  <a:pt x="341" y="298"/>
                </a:cubicBezTo>
                <a:cubicBezTo>
                  <a:pt x="394" y="298"/>
                  <a:pt x="394" y="298"/>
                  <a:pt x="394" y="298"/>
                </a:cubicBezTo>
                <a:cubicBezTo>
                  <a:pt x="394" y="249"/>
                  <a:pt x="394" y="249"/>
                  <a:pt x="394" y="249"/>
                </a:cubicBezTo>
                <a:cubicBezTo>
                  <a:pt x="379" y="234"/>
                  <a:pt x="379" y="234"/>
                  <a:pt x="379" y="234"/>
                </a:cubicBezTo>
                <a:lnTo>
                  <a:pt x="341" y="23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 name="Freeform 42"/>
          <p:cNvSpPr>
            <a:spLocks noChangeAspect="1" noEditPoints="1"/>
          </p:cNvSpPr>
          <p:nvPr/>
        </p:nvSpPr>
        <p:spPr bwMode="auto">
          <a:xfrm>
            <a:off x="2346074" y="2108247"/>
            <a:ext cx="577694" cy="576000"/>
          </a:xfrm>
          <a:custGeom>
            <a:avLst/>
            <a:gdLst>
              <a:gd name="T0" fmla="*/ 234 w 512"/>
              <a:gd name="T1" fmla="*/ 138 h 512"/>
              <a:gd name="T2" fmla="*/ 277 w 512"/>
              <a:gd name="T3" fmla="*/ 117 h 512"/>
              <a:gd name="T4" fmla="*/ 258 w 512"/>
              <a:gd name="T5" fmla="*/ 213 h 512"/>
              <a:gd name="T6" fmla="*/ 311 w 512"/>
              <a:gd name="T7" fmla="*/ 160 h 512"/>
              <a:gd name="T8" fmla="*/ 185 w 512"/>
              <a:gd name="T9" fmla="*/ 232 h 512"/>
              <a:gd name="T10" fmla="*/ 258 w 512"/>
              <a:gd name="T11" fmla="*/ 213 h 512"/>
              <a:gd name="T12" fmla="*/ 256 w 512"/>
              <a:gd name="T13" fmla="*/ 512 h 512"/>
              <a:gd name="T14" fmla="*/ 256 w 512"/>
              <a:gd name="T15" fmla="*/ 0 h 512"/>
              <a:gd name="T16" fmla="*/ 128 w 512"/>
              <a:gd name="T17" fmla="*/ 258 h 512"/>
              <a:gd name="T18" fmla="*/ 162 w 512"/>
              <a:gd name="T19" fmla="*/ 351 h 512"/>
              <a:gd name="T20" fmla="*/ 151 w 512"/>
              <a:gd name="T21" fmla="*/ 263 h 512"/>
              <a:gd name="T22" fmla="*/ 245 w 512"/>
              <a:gd name="T23" fmla="*/ 330 h 512"/>
              <a:gd name="T24" fmla="*/ 266 w 512"/>
              <a:gd name="T25" fmla="*/ 330 h 512"/>
              <a:gd name="T26" fmla="*/ 360 w 512"/>
              <a:gd name="T27" fmla="*/ 263 h 512"/>
              <a:gd name="T28" fmla="*/ 349 w 512"/>
              <a:gd name="T29" fmla="*/ 351 h 512"/>
              <a:gd name="T30" fmla="*/ 362 w 512"/>
              <a:gd name="T31" fmla="*/ 344 h 512"/>
              <a:gd name="T32" fmla="*/ 376 w 512"/>
              <a:gd name="T33" fmla="*/ 245 h 512"/>
              <a:gd name="T34" fmla="*/ 330 w 512"/>
              <a:gd name="T35" fmla="*/ 147 h 512"/>
              <a:gd name="T36" fmla="*/ 298 w 512"/>
              <a:gd name="T37" fmla="*/ 138 h 512"/>
              <a:gd name="T38" fmla="*/ 288 w 512"/>
              <a:gd name="T39" fmla="*/ 96 h 512"/>
              <a:gd name="T40" fmla="*/ 213 w 512"/>
              <a:gd name="T41" fmla="*/ 106 h 512"/>
              <a:gd name="T42" fmla="*/ 192 w 512"/>
              <a:gd name="T43" fmla="*/ 138 h 512"/>
              <a:gd name="T44" fmla="*/ 161 w 512"/>
              <a:gd name="T45" fmla="*/ 238 h 512"/>
              <a:gd name="T46" fmla="*/ 128 w 512"/>
              <a:gd name="T47" fmla="*/ 258 h 512"/>
              <a:gd name="T48" fmla="*/ 370 w 512"/>
              <a:gd name="T49" fmla="*/ 365 h 512"/>
              <a:gd name="T50" fmla="*/ 354 w 512"/>
              <a:gd name="T51" fmla="*/ 367 h 512"/>
              <a:gd name="T52" fmla="*/ 317 w 512"/>
              <a:gd name="T53" fmla="*/ 365 h 512"/>
              <a:gd name="T54" fmla="*/ 300 w 512"/>
              <a:gd name="T55" fmla="*/ 367 h 512"/>
              <a:gd name="T56" fmla="*/ 263 w 512"/>
              <a:gd name="T57" fmla="*/ 365 h 512"/>
              <a:gd name="T58" fmla="*/ 247 w 512"/>
              <a:gd name="T59" fmla="*/ 367 h 512"/>
              <a:gd name="T60" fmla="*/ 210 w 512"/>
              <a:gd name="T61" fmla="*/ 365 h 512"/>
              <a:gd name="T62" fmla="*/ 193 w 512"/>
              <a:gd name="T63" fmla="*/ 367 h 512"/>
              <a:gd name="T64" fmla="*/ 157 w 512"/>
              <a:gd name="T65" fmla="*/ 365 h 512"/>
              <a:gd name="T66" fmla="*/ 140 w 512"/>
              <a:gd name="T67" fmla="*/ 367 h 512"/>
              <a:gd name="T68" fmla="*/ 117 w 512"/>
              <a:gd name="T69" fmla="*/ 389 h 512"/>
              <a:gd name="T70" fmla="*/ 150 w 512"/>
              <a:gd name="T71" fmla="*/ 388 h 512"/>
              <a:gd name="T72" fmla="*/ 203 w 512"/>
              <a:gd name="T73" fmla="*/ 388 h 512"/>
              <a:gd name="T74" fmla="*/ 256 w 512"/>
              <a:gd name="T75" fmla="*/ 388 h 512"/>
              <a:gd name="T76" fmla="*/ 288 w 512"/>
              <a:gd name="T77" fmla="*/ 398 h 512"/>
              <a:gd name="T78" fmla="*/ 341 w 512"/>
              <a:gd name="T79" fmla="*/ 398 h 512"/>
              <a:gd name="T80" fmla="*/ 381 w 512"/>
              <a:gd name="T81" fmla="*/ 397 h 512"/>
              <a:gd name="T82" fmla="*/ 386 w 512"/>
              <a:gd name="T83" fmla="*/ 37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77" y="138"/>
                </a:moveTo>
                <a:cubicBezTo>
                  <a:pt x="234" y="138"/>
                  <a:pt x="234" y="138"/>
                  <a:pt x="234" y="138"/>
                </a:cubicBezTo>
                <a:cubicBezTo>
                  <a:pt x="234" y="117"/>
                  <a:pt x="234" y="117"/>
                  <a:pt x="234" y="117"/>
                </a:cubicBezTo>
                <a:cubicBezTo>
                  <a:pt x="277" y="117"/>
                  <a:pt x="277" y="117"/>
                  <a:pt x="277" y="117"/>
                </a:cubicBezTo>
                <a:lnTo>
                  <a:pt x="277" y="138"/>
                </a:lnTo>
                <a:close/>
                <a:moveTo>
                  <a:pt x="258" y="213"/>
                </a:moveTo>
                <a:cubicBezTo>
                  <a:pt x="327" y="232"/>
                  <a:pt x="327" y="232"/>
                  <a:pt x="327" y="232"/>
                </a:cubicBezTo>
                <a:cubicBezTo>
                  <a:pt x="311" y="160"/>
                  <a:pt x="311" y="160"/>
                  <a:pt x="311" y="160"/>
                </a:cubicBezTo>
                <a:cubicBezTo>
                  <a:pt x="200" y="160"/>
                  <a:pt x="200" y="160"/>
                  <a:pt x="200" y="160"/>
                </a:cubicBezTo>
                <a:cubicBezTo>
                  <a:pt x="185" y="232"/>
                  <a:pt x="185" y="232"/>
                  <a:pt x="185" y="232"/>
                </a:cubicBezTo>
                <a:cubicBezTo>
                  <a:pt x="253" y="213"/>
                  <a:pt x="253" y="213"/>
                  <a:pt x="253" y="213"/>
                </a:cubicBezTo>
                <a:cubicBezTo>
                  <a:pt x="255" y="213"/>
                  <a:pt x="257" y="213"/>
                  <a:pt x="258"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28" y="258"/>
                </a:moveTo>
                <a:cubicBezTo>
                  <a:pt x="149" y="344"/>
                  <a:pt x="149" y="344"/>
                  <a:pt x="149" y="344"/>
                </a:cubicBezTo>
                <a:cubicBezTo>
                  <a:pt x="151" y="349"/>
                  <a:pt x="157" y="353"/>
                  <a:pt x="162" y="351"/>
                </a:cubicBezTo>
                <a:cubicBezTo>
                  <a:pt x="168" y="350"/>
                  <a:pt x="171" y="344"/>
                  <a:pt x="170" y="338"/>
                </a:cubicBezTo>
                <a:cubicBezTo>
                  <a:pt x="151" y="263"/>
                  <a:pt x="151" y="263"/>
                  <a:pt x="151" y="263"/>
                </a:cubicBezTo>
                <a:cubicBezTo>
                  <a:pt x="245" y="238"/>
                  <a:pt x="245" y="238"/>
                  <a:pt x="245" y="238"/>
                </a:cubicBezTo>
                <a:cubicBezTo>
                  <a:pt x="245" y="330"/>
                  <a:pt x="245" y="330"/>
                  <a:pt x="245" y="330"/>
                </a:cubicBezTo>
                <a:cubicBezTo>
                  <a:pt x="245" y="336"/>
                  <a:pt x="250" y="341"/>
                  <a:pt x="256" y="341"/>
                </a:cubicBezTo>
                <a:cubicBezTo>
                  <a:pt x="262" y="341"/>
                  <a:pt x="266" y="336"/>
                  <a:pt x="266" y="330"/>
                </a:cubicBezTo>
                <a:cubicBezTo>
                  <a:pt x="266" y="238"/>
                  <a:pt x="266" y="238"/>
                  <a:pt x="266" y="238"/>
                </a:cubicBezTo>
                <a:cubicBezTo>
                  <a:pt x="360" y="263"/>
                  <a:pt x="360" y="263"/>
                  <a:pt x="360" y="263"/>
                </a:cubicBezTo>
                <a:cubicBezTo>
                  <a:pt x="341" y="338"/>
                  <a:pt x="341" y="338"/>
                  <a:pt x="341" y="338"/>
                </a:cubicBezTo>
                <a:cubicBezTo>
                  <a:pt x="340" y="344"/>
                  <a:pt x="343" y="350"/>
                  <a:pt x="349" y="351"/>
                </a:cubicBezTo>
                <a:cubicBezTo>
                  <a:pt x="350" y="352"/>
                  <a:pt x="351" y="352"/>
                  <a:pt x="352" y="352"/>
                </a:cubicBezTo>
                <a:cubicBezTo>
                  <a:pt x="356" y="352"/>
                  <a:pt x="361" y="348"/>
                  <a:pt x="362" y="344"/>
                </a:cubicBezTo>
                <a:cubicBezTo>
                  <a:pt x="383" y="258"/>
                  <a:pt x="383" y="258"/>
                  <a:pt x="383" y="258"/>
                </a:cubicBezTo>
                <a:cubicBezTo>
                  <a:pt x="385" y="253"/>
                  <a:pt x="381" y="247"/>
                  <a:pt x="376" y="245"/>
                </a:cubicBezTo>
                <a:cubicBezTo>
                  <a:pt x="350" y="238"/>
                  <a:pt x="350" y="238"/>
                  <a:pt x="350" y="238"/>
                </a:cubicBezTo>
                <a:cubicBezTo>
                  <a:pt x="330" y="147"/>
                  <a:pt x="330" y="147"/>
                  <a:pt x="330" y="147"/>
                </a:cubicBezTo>
                <a:cubicBezTo>
                  <a:pt x="329" y="142"/>
                  <a:pt x="325" y="138"/>
                  <a:pt x="320" y="138"/>
                </a:cubicBezTo>
                <a:cubicBezTo>
                  <a:pt x="298" y="138"/>
                  <a:pt x="298" y="138"/>
                  <a:pt x="298" y="138"/>
                </a:cubicBezTo>
                <a:cubicBezTo>
                  <a:pt x="298" y="106"/>
                  <a:pt x="298" y="106"/>
                  <a:pt x="298" y="106"/>
                </a:cubicBezTo>
                <a:cubicBezTo>
                  <a:pt x="298" y="100"/>
                  <a:pt x="294" y="96"/>
                  <a:pt x="288" y="96"/>
                </a:cubicBezTo>
                <a:cubicBezTo>
                  <a:pt x="224" y="96"/>
                  <a:pt x="224" y="96"/>
                  <a:pt x="224" y="96"/>
                </a:cubicBezTo>
                <a:cubicBezTo>
                  <a:pt x="218" y="96"/>
                  <a:pt x="213" y="100"/>
                  <a:pt x="213" y="106"/>
                </a:cubicBezTo>
                <a:cubicBezTo>
                  <a:pt x="213" y="138"/>
                  <a:pt x="213" y="138"/>
                  <a:pt x="213" y="138"/>
                </a:cubicBezTo>
                <a:cubicBezTo>
                  <a:pt x="192" y="138"/>
                  <a:pt x="192" y="138"/>
                  <a:pt x="192" y="138"/>
                </a:cubicBezTo>
                <a:cubicBezTo>
                  <a:pt x="187" y="138"/>
                  <a:pt x="182" y="142"/>
                  <a:pt x="181" y="147"/>
                </a:cubicBezTo>
                <a:cubicBezTo>
                  <a:pt x="161" y="238"/>
                  <a:pt x="161" y="238"/>
                  <a:pt x="161" y="238"/>
                </a:cubicBezTo>
                <a:cubicBezTo>
                  <a:pt x="136" y="245"/>
                  <a:pt x="136" y="245"/>
                  <a:pt x="136" y="245"/>
                </a:cubicBezTo>
                <a:cubicBezTo>
                  <a:pt x="130" y="247"/>
                  <a:pt x="127" y="253"/>
                  <a:pt x="128" y="258"/>
                </a:cubicBezTo>
                <a:close/>
                <a:moveTo>
                  <a:pt x="386" y="376"/>
                </a:moveTo>
                <a:cubicBezTo>
                  <a:pt x="381" y="375"/>
                  <a:pt x="376" y="371"/>
                  <a:pt x="370" y="365"/>
                </a:cubicBezTo>
                <a:cubicBezTo>
                  <a:pt x="368" y="363"/>
                  <a:pt x="364" y="362"/>
                  <a:pt x="361" y="362"/>
                </a:cubicBezTo>
                <a:cubicBezTo>
                  <a:pt x="358" y="363"/>
                  <a:pt x="355" y="364"/>
                  <a:pt x="354" y="367"/>
                </a:cubicBezTo>
                <a:cubicBezTo>
                  <a:pt x="353" y="367"/>
                  <a:pt x="347" y="376"/>
                  <a:pt x="338" y="376"/>
                </a:cubicBezTo>
                <a:cubicBezTo>
                  <a:pt x="332" y="377"/>
                  <a:pt x="324" y="373"/>
                  <a:pt x="317" y="365"/>
                </a:cubicBezTo>
                <a:cubicBezTo>
                  <a:pt x="314" y="363"/>
                  <a:pt x="311" y="362"/>
                  <a:pt x="308" y="362"/>
                </a:cubicBezTo>
                <a:cubicBezTo>
                  <a:pt x="305" y="363"/>
                  <a:pt x="302" y="364"/>
                  <a:pt x="300" y="367"/>
                </a:cubicBezTo>
                <a:cubicBezTo>
                  <a:pt x="300" y="367"/>
                  <a:pt x="294" y="376"/>
                  <a:pt x="285" y="377"/>
                </a:cubicBezTo>
                <a:cubicBezTo>
                  <a:pt x="279" y="377"/>
                  <a:pt x="271" y="373"/>
                  <a:pt x="263" y="365"/>
                </a:cubicBezTo>
                <a:cubicBezTo>
                  <a:pt x="261" y="363"/>
                  <a:pt x="258" y="362"/>
                  <a:pt x="255" y="362"/>
                </a:cubicBezTo>
                <a:cubicBezTo>
                  <a:pt x="252" y="363"/>
                  <a:pt x="249" y="364"/>
                  <a:pt x="247" y="367"/>
                </a:cubicBezTo>
                <a:cubicBezTo>
                  <a:pt x="247" y="367"/>
                  <a:pt x="241" y="376"/>
                  <a:pt x="232" y="377"/>
                </a:cubicBezTo>
                <a:cubicBezTo>
                  <a:pt x="225" y="377"/>
                  <a:pt x="218" y="373"/>
                  <a:pt x="210" y="365"/>
                </a:cubicBezTo>
                <a:cubicBezTo>
                  <a:pt x="208" y="363"/>
                  <a:pt x="205" y="362"/>
                  <a:pt x="201" y="362"/>
                </a:cubicBezTo>
                <a:cubicBezTo>
                  <a:pt x="198" y="363"/>
                  <a:pt x="195" y="364"/>
                  <a:pt x="193" y="367"/>
                </a:cubicBezTo>
                <a:cubicBezTo>
                  <a:pt x="193" y="367"/>
                  <a:pt x="187" y="376"/>
                  <a:pt x="179" y="377"/>
                </a:cubicBezTo>
                <a:cubicBezTo>
                  <a:pt x="172" y="377"/>
                  <a:pt x="165" y="373"/>
                  <a:pt x="157" y="365"/>
                </a:cubicBezTo>
                <a:cubicBezTo>
                  <a:pt x="154" y="363"/>
                  <a:pt x="151" y="362"/>
                  <a:pt x="148" y="362"/>
                </a:cubicBezTo>
                <a:cubicBezTo>
                  <a:pt x="145" y="363"/>
                  <a:pt x="142" y="364"/>
                  <a:pt x="140" y="367"/>
                </a:cubicBezTo>
                <a:cubicBezTo>
                  <a:pt x="140" y="367"/>
                  <a:pt x="134" y="375"/>
                  <a:pt x="126" y="376"/>
                </a:cubicBezTo>
                <a:cubicBezTo>
                  <a:pt x="120" y="377"/>
                  <a:pt x="116" y="383"/>
                  <a:pt x="117" y="389"/>
                </a:cubicBezTo>
                <a:cubicBezTo>
                  <a:pt x="118" y="394"/>
                  <a:pt x="123" y="398"/>
                  <a:pt x="129" y="398"/>
                </a:cubicBezTo>
                <a:cubicBezTo>
                  <a:pt x="138" y="396"/>
                  <a:pt x="145" y="392"/>
                  <a:pt x="150" y="388"/>
                </a:cubicBezTo>
                <a:cubicBezTo>
                  <a:pt x="160" y="396"/>
                  <a:pt x="170" y="399"/>
                  <a:pt x="181" y="398"/>
                </a:cubicBezTo>
                <a:cubicBezTo>
                  <a:pt x="191" y="397"/>
                  <a:pt x="198" y="392"/>
                  <a:pt x="203" y="388"/>
                </a:cubicBezTo>
                <a:cubicBezTo>
                  <a:pt x="213" y="395"/>
                  <a:pt x="224" y="399"/>
                  <a:pt x="234" y="398"/>
                </a:cubicBezTo>
                <a:cubicBezTo>
                  <a:pt x="244" y="397"/>
                  <a:pt x="251" y="392"/>
                  <a:pt x="256" y="388"/>
                </a:cubicBezTo>
                <a:cubicBezTo>
                  <a:pt x="265" y="395"/>
                  <a:pt x="275" y="398"/>
                  <a:pt x="284" y="398"/>
                </a:cubicBezTo>
                <a:cubicBezTo>
                  <a:pt x="285" y="398"/>
                  <a:pt x="286" y="398"/>
                  <a:pt x="288" y="398"/>
                </a:cubicBezTo>
                <a:cubicBezTo>
                  <a:pt x="297" y="397"/>
                  <a:pt x="305" y="392"/>
                  <a:pt x="310" y="388"/>
                </a:cubicBezTo>
                <a:cubicBezTo>
                  <a:pt x="320" y="395"/>
                  <a:pt x="330" y="399"/>
                  <a:pt x="341" y="398"/>
                </a:cubicBezTo>
                <a:cubicBezTo>
                  <a:pt x="350" y="397"/>
                  <a:pt x="358" y="392"/>
                  <a:pt x="363" y="388"/>
                </a:cubicBezTo>
                <a:cubicBezTo>
                  <a:pt x="369" y="392"/>
                  <a:pt x="375" y="395"/>
                  <a:pt x="381" y="397"/>
                </a:cubicBezTo>
                <a:cubicBezTo>
                  <a:pt x="387" y="398"/>
                  <a:pt x="393" y="395"/>
                  <a:pt x="394" y="389"/>
                </a:cubicBezTo>
                <a:cubicBezTo>
                  <a:pt x="395" y="383"/>
                  <a:pt x="392" y="377"/>
                  <a:pt x="386" y="37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8" name="Rectangular Callout 47"/>
          <p:cNvSpPr/>
          <p:nvPr/>
        </p:nvSpPr>
        <p:spPr bwMode="gray">
          <a:xfrm>
            <a:off x="5605798" y="4642927"/>
            <a:ext cx="1005805" cy="482119"/>
          </a:xfrm>
          <a:prstGeom prst="wedgeRectCallout">
            <a:avLst>
              <a:gd name="adj1" fmla="val 13292"/>
              <a:gd name="adj2" fmla="val -376781"/>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cs-CZ" sz="1000" b="1" dirty="0">
                <a:solidFill>
                  <a:schemeClr val="bg1"/>
                </a:solidFill>
              </a:rPr>
              <a:t>CS předá data FS</a:t>
            </a:r>
          </a:p>
        </p:txBody>
      </p:sp>
      <p:sp>
        <p:nvSpPr>
          <p:cNvPr id="49" name="Rectangular Callout 48"/>
          <p:cNvSpPr/>
          <p:nvPr/>
        </p:nvSpPr>
        <p:spPr bwMode="gray">
          <a:xfrm>
            <a:off x="6541034" y="3572060"/>
            <a:ext cx="1056688" cy="506509"/>
          </a:xfrm>
          <a:prstGeom prst="wedgeRectCallout">
            <a:avLst>
              <a:gd name="adj1" fmla="val -36679"/>
              <a:gd name="adj2" fmla="val -155425"/>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cs-CZ" sz="1000" b="1" dirty="0">
                <a:solidFill>
                  <a:schemeClr val="bg1"/>
                </a:solidFill>
              </a:rPr>
              <a:t>Splatnost cla 10 dnů</a:t>
            </a:r>
          </a:p>
        </p:txBody>
      </p:sp>
      <p:sp>
        <p:nvSpPr>
          <p:cNvPr id="50" name="Rectangular Callout 49"/>
          <p:cNvSpPr/>
          <p:nvPr/>
        </p:nvSpPr>
        <p:spPr bwMode="gray">
          <a:xfrm>
            <a:off x="7873417" y="3644998"/>
            <a:ext cx="904521" cy="433570"/>
          </a:xfrm>
          <a:prstGeom prst="wedgeRectCallout">
            <a:avLst>
              <a:gd name="adj1" fmla="val -39487"/>
              <a:gd name="adj2" fmla="val -175930"/>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cs-CZ" sz="1000" b="1" dirty="0">
                <a:solidFill>
                  <a:schemeClr val="bg1"/>
                </a:solidFill>
              </a:rPr>
              <a:t>DPH přiznání</a:t>
            </a:r>
          </a:p>
        </p:txBody>
      </p:sp>
      <p:sp>
        <p:nvSpPr>
          <p:cNvPr id="51" name="Rectangular Callout 50"/>
          <p:cNvSpPr/>
          <p:nvPr/>
        </p:nvSpPr>
        <p:spPr bwMode="gray">
          <a:xfrm>
            <a:off x="8924427" y="3644998"/>
            <a:ext cx="904521" cy="433570"/>
          </a:xfrm>
          <a:prstGeom prst="wedgeRectCallout">
            <a:avLst>
              <a:gd name="adj1" fmla="val -36679"/>
              <a:gd name="adj2" fmla="val -181788"/>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cs-CZ" sz="1000" b="1" dirty="0">
                <a:solidFill>
                  <a:schemeClr val="bg1"/>
                </a:solidFill>
              </a:rPr>
              <a:t>Archivace dokladů</a:t>
            </a:r>
          </a:p>
        </p:txBody>
      </p:sp>
      <p:sp>
        <p:nvSpPr>
          <p:cNvPr id="52" name="Freeform 51"/>
          <p:cNvSpPr>
            <a:spLocks noChangeAspect="1" noEditPoints="1"/>
          </p:cNvSpPr>
          <p:nvPr/>
        </p:nvSpPr>
        <p:spPr bwMode="auto">
          <a:xfrm>
            <a:off x="5955046" y="2108247"/>
            <a:ext cx="576000" cy="576000"/>
          </a:xfrm>
          <a:custGeom>
            <a:avLst/>
            <a:gdLst>
              <a:gd name="T0" fmla="*/ 213 w 512"/>
              <a:gd name="T1" fmla="*/ 265 h 512"/>
              <a:gd name="T2" fmla="*/ 283 w 512"/>
              <a:gd name="T3" fmla="*/ 312 h 512"/>
              <a:gd name="T4" fmla="*/ 278 w 512"/>
              <a:gd name="T5" fmla="*/ 352 h 512"/>
              <a:gd name="T6" fmla="*/ 213 w 512"/>
              <a:gd name="T7" fmla="*/ 352 h 512"/>
              <a:gd name="T8" fmla="*/ 213 w 512"/>
              <a:gd name="T9" fmla="*/ 265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347 w 512"/>
              <a:gd name="T21" fmla="*/ 117 h 512"/>
              <a:gd name="T22" fmla="*/ 355 w 512"/>
              <a:gd name="T23" fmla="*/ 135 h 512"/>
              <a:gd name="T24" fmla="*/ 355 w 512"/>
              <a:gd name="T25" fmla="*/ 141 h 512"/>
              <a:gd name="T26" fmla="*/ 355 w 512"/>
              <a:gd name="T27" fmla="*/ 156 h 512"/>
              <a:gd name="T28" fmla="*/ 362 w 512"/>
              <a:gd name="T29" fmla="*/ 160 h 512"/>
              <a:gd name="T30" fmla="*/ 370 w 512"/>
              <a:gd name="T31" fmla="*/ 157 h 512"/>
              <a:gd name="T32" fmla="*/ 378 w 512"/>
              <a:gd name="T33" fmla="*/ 138 h 512"/>
              <a:gd name="T34" fmla="*/ 370 w 512"/>
              <a:gd name="T35" fmla="*/ 120 h 512"/>
              <a:gd name="T36" fmla="*/ 370 w 512"/>
              <a:gd name="T37" fmla="*/ 114 h 512"/>
              <a:gd name="T38" fmla="*/ 370 w 512"/>
              <a:gd name="T39" fmla="*/ 99 h 512"/>
              <a:gd name="T40" fmla="*/ 355 w 512"/>
              <a:gd name="T41" fmla="*/ 99 h 512"/>
              <a:gd name="T42" fmla="*/ 347 w 512"/>
              <a:gd name="T43" fmla="*/ 117 h 512"/>
              <a:gd name="T44" fmla="*/ 304 w 512"/>
              <a:gd name="T45" fmla="*/ 117 h 512"/>
              <a:gd name="T46" fmla="*/ 312 w 512"/>
              <a:gd name="T47" fmla="*/ 135 h 512"/>
              <a:gd name="T48" fmla="*/ 312 w 512"/>
              <a:gd name="T49" fmla="*/ 141 h 512"/>
              <a:gd name="T50" fmla="*/ 312 w 512"/>
              <a:gd name="T51" fmla="*/ 156 h 512"/>
              <a:gd name="T52" fmla="*/ 320 w 512"/>
              <a:gd name="T53" fmla="*/ 160 h 512"/>
              <a:gd name="T54" fmla="*/ 327 w 512"/>
              <a:gd name="T55" fmla="*/ 157 h 512"/>
              <a:gd name="T56" fmla="*/ 335 w 512"/>
              <a:gd name="T57" fmla="*/ 138 h 512"/>
              <a:gd name="T58" fmla="*/ 327 w 512"/>
              <a:gd name="T59" fmla="*/ 120 h 512"/>
              <a:gd name="T60" fmla="*/ 327 w 512"/>
              <a:gd name="T61" fmla="*/ 114 h 512"/>
              <a:gd name="T62" fmla="*/ 327 w 512"/>
              <a:gd name="T63" fmla="*/ 99 h 512"/>
              <a:gd name="T64" fmla="*/ 312 w 512"/>
              <a:gd name="T65" fmla="*/ 99 h 512"/>
              <a:gd name="T66" fmla="*/ 304 w 512"/>
              <a:gd name="T67" fmla="*/ 117 h 512"/>
              <a:gd name="T68" fmla="*/ 415 w 512"/>
              <a:gd name="T69" fmla="*/ 360 h 512"/>
              <a:gd name="T70" fmla="*/ 383 w 512"/>
              <a:gd name="T71" fmla="*/ 190 h 512"/>
              <a:gd name="T72" fmla="*/ 373 w 512"/>
              <a:gd name="T73" fmla="*/ 181 h 512"/>
              <a:gd name="T74" fmla="*/ 309 w 512"/>
              <a:gd name="T75" fmla="*/ 181 h 512"/>
              <a:gd name="T76" fmla="*/ 298 w 512"/>
              <a:gd name="T77" fmla="*/ 190 h 512"/>
              <a:gd name="T78" fmla="*/ 286 w 512"/>
              <a:gd name="T79" fmla="*/ 288 h 512"/>
              <a:gd name="T80" fmla="*/ 208 w 512"/>
              <a:gd name="T81" fmla="*/ 236 h 512"/>
              <a:gd name="T82" fmla="*/ 197 w 512"/>
              <a:gd name="T83" fmla="*/ 236 h 512"/>
              <a:gd name="T84" fmla="*/ 192 w 512"/>
              <a:gd name="T85" fmla="*/ 245 h 512"/>
              <a:gd name="T86" fmla="*/ 192 w 512"/>
              <a:gd name="T87" fmla="*/ 289 h 512"/>
              <a:gd name="T88" fmla="*/ 112 w 512"/>
              <a:gd name="T89" fmla="*/ 236 h 512"/>
              <a:gd name="T90" fmla="*/ 101 w 512"/>
              <a:gd name="T91" fmla="*/ 236 h 512"/>
              <a:gd name="T92" fmla="*/ 96 w 512"/>
              <a:gd name="T93" fmla="*/ 245 h 512"/>
              <a:gd name="T94" fmla="*/ 96 w 512"/>
              <a:gd name="T95" fmla="*/ 362 h 512"/>
              <a:gd name="T96" fmla="*/ 106 w 512"/>
              <a:gd name="T97" fmla="*/ 373 h 512"/>
              <a:gd name="T98" fmla="*/ 405 w 512"/>
              <a:gd name="T99" fmla="*/ 373 h 512"/>
              <a:gd name="T100" fmla="*/ 413 w 512"/>
              <a:gd name="T101" fmla="*/ 369 h 512"/>
              <a:gd name="T102" fmla="*/ 415 w 512"/>
              <a:gd name="T103" fmla="*/ 360 h 512"/>
              <a:gd name="T104" fmla="*/ 117 w 512"/>
              <a:gd name="T105" fmla="*/ 352 h 512"/>
              <a:gd name="T106" fmla="*/ 192 w 512"/>
              <a:gd name="T107" fmla="*/ 352 h 512"/>
              <a:gd name="T108" fmla="*/ 192 w 512"/>
              <a:gd name="T109" fmla="*/ 315 h 512"/>
              <a:gd name="T110" fmla="*/ 117 w 512"/>
              <a:gd name="T111" fmla="*/ 265 h 512"/>
              <a:gd name="T112" fmla="*/ 117 w 512"/>
              <a:gd name="T113" fmla="*/ 352 h 512"/>
              <a:gd name="T114" fmla="*/ 318 w 512"/>
              <a:gd name="T115" fmla="*/ 202 h 512"/>
              <a:gd name="T116" fmla="*/ 300 w 512"/>
              <a:gd name="T117" fmla="*/ 352 h 512"/>
              <a:gd name="T118" fmla="*/ 392 w 512"/>
              <a:gd name="T119" fmla="*/ 352 h 512"/>
              <a:gd name="T120" fmla="*/ 364 w 512"/>
              <a:gd name="T121" fmla="*/ 202 h 512"/>
              <a:gd name="T122" fmla="*/ 318 w 512"/>
              <a:gd name="T123" fmla="*/ 20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2" h="512">
                <a:moveTo>
                  <a:pt x="213" y="265"/>
                </a:moveTo>
                <a:cubicBezTo>
                  <a:pt x="283" y="312"/>
                  <a:pt x="283" y="312"/>
                  <a:pt x="283" y="312"/>
                </a:cubicBezTo>
                <a:cubicBezTo>
                  <a:pt x="278" y="352"/>
                  <a:pt x="278" y="352"/>
                  <a:pt x="278" y="352"/>
                </a:cubicBezTo>
                <a:cubicBezTo>
                  <a:pt x="213" y="352"/>
                  <a:pt x="213" y="352"/>
                  <a:pt x="213" y="352"/>
                </a:cubicBezTo>
                <a:lnTo>
                  <a:pt x="213" y="26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47" y="117"/>
                </a:moveTo>
                <a:cubicBezTo>
                  <a:pt x="347" y="122"/>
                  <a:pt x="348" y="129"/>
                  <a:pt x="355" y="135"/>
                </a:cubicBezTo>
                <a:cubicBezTo>
                  <a:pt x="356" y="136"/>
                  <a:pt x="358" y="138"/>
                  <a:pt x="355" y="141"/>
                </a:cubicBezTo>
                <a:cubicBezTo>
                  <a:pt x="351" y="145"/>
                  <a:pt x="351" y="152"/>
                  <a:pt x="355" y="156"/>
                </a:cubicBezTo>
                <a:cubicBezTo>
                  <a:pt x="357" y="159"/>
                  <a:pt x="360" y="160"/>
                  <a:pt x="362" y="160"/>
                </a:cubicBezTo>
                <a:cubicBezTo>
                  <a:pt x="365" y="160"/>
                  <a:pt x="368" y="159"/>
                  <a:pt x="370" y="157"/>
                </a:cubicBezTo>
                <a:cubicBezTo>
                  <a:pt x="371" y="155"/>
                  <a:pt x="378" y="148"/>
                  <a:pt x="378" y="138"/>
                </a:cubicBezTo>
                <a:cubicBezTo>
                  <a:pt x="378" y="134"/>
                  <a:pt x="377" y="127"/>
                  <a:pt x="370" y="120"/>
                </a:cubicBezTo>
                <a:cubicBezTo>
                  <a:pt x="369" y="119"/>
                  <a:pt x="367" y="117"/>
                  <a:pt x="370" y="114"/>
                </a:cubicBezTo>
                <a:cubicBezTo>
                  <a:pt x="374" y="110"/>
                  <a:pt x="374" y="103"/>
                  <a:pt x="370" y="99"/>
                </a:cubicBezTo>
                <a:cubicBezTo>
                  <a:pt x="366" y="95"/>
                  <a:pt x="359" y="95"/>
                  <a:pt x="355" y="99"/>
                </a:cubicBezTo>
                <a:cubicBezTo>
                  <a:pt x="354" y="100"/>
                  <a:pt x="347" y="107"/>
                  <a:pt x="347" y="117"/>
                </a:cubicBezTo>
                <a:close/>
                <a:moveTo>
                  <a:pt x="304" y="117"/>
                </a:moveTo>
                <a:cubicBezTo>
                  <a:pt x="304" y="122"/>
                  <a:pt x="306" y="129"/>
                  <a:pt x="312" y="135"/>
                </a:cubicBezTo>
                <a:cubicBezTo>
                  <a:pt x="313" y="136"/>
                  <a:pt x="315" y="138"/>
                  <a:pt x="312" y="141"/>
                </a:cubicBezTo>
                <a:cubicBezTo>
                  <a:pt x="308" y="145"/>
                  <a:pt x="308" y="152"/>
                  <a:pt x="312" y="156"/>
                </a:cubicBezTo>
                <a:cubicBezTo>
                  <a:pt x="314" y="159"/>
                  <a:pt x="317" y="160"/>
                  <a:pt x="320" y="160"/>
                </a:cubicBezTo>
                <a:cubicBezTo>
                  <a:pt x="322" y="160"/>
                  <a:pt x="325" y="159"/>
                  <a:pt x="327" y="157"/>
                </a:cubicBezTo>
                <a:cubicBezTo>
                  <a:pt x="328" y="155"/>
                  <a:pt x="335" y="148"/>
                  <a:pt x="335" y="138"/>
                </a:cubicBezTo>
                <a:cubicBezTo>
                  <a:pt x="335" y="134"/>
                  <a:pt x="334" y="127"/>
                  <a:pt x="327" y="120"/>
                </a:cubicBezTo>
                <a:cubicBezTo>
                  <a:pt x="326" y="119"/>
                  <a:pt x="324" y="117"/>
                  <a:pt x="327" y="114"/>
                </a:cubicBezTo>
                <a:cubicBezTo>
                  <a:pt x="331" y="110"/>
                  <a:pt x="331" y="103"/>
                  <a:pt x="327" y="99"/>
                </a:cubicBezTo>
                <a:cubicBezTo>
                  <a:pt x="323" y="95"/>
                  <a:pt x="316" y="95"/>
                  <a:pt x="312" y="99"/>
                </a:cubicBezTo>
                <a:cubicBezTo>
                  <a:pt x="311" y="100"/>
                  <a:pt x="304" y="107"/>
                  <a:pt x="304" y="117"/>
                </a:cubicBezTo>
                <a:close/>
                <a:moveTo>
                  <a:pt x="415" y="360"/>
                </a:moveTo>
                <a:cubicBezTo>
                  <a:pt x="383" y="190"/>
                  <a:pt x="383" y="190"/>
                  <a:pt x="383" y="190"/>
                </a:cubicBezTo>
                <a:cubicBezTo>
                  <a:pt x="383" y="185"/>
                  <a:pt x="378" y="181"/>
                  <a:pt x="373" y="181"/>
                </a:cubicBezTo>
                <a:cubicBezTo>
                  <a:pt x="309" y="181"/>
                  <a:pt x="309" y="181"/>
                  <a:pt x="309" y="181"/>
                </a:cubicBezTo>
                <a:cubicBezTo>
                  <a:pt x="304" y="181"/>
                  <a:pt x="299" y="185"/>
                  <a:pt x="298" y="190"/>
                </a:cubicBezTo>
                <a:cubicBezTo>
                  <a:pt x="286" y="288"/>
                  <a:pt x="286" y="288"/>
                  <a:pt x="286" y="288"/>
                </a:cubicBezTo>
                <a:cubicBezTo>
                  <a:pt x="208" y="236"/>
                  <a:pt x="208" y="236"/>
                  <a:pt x="208" y="236"/>
                </a:cubicBezTo>
                <a:cubicBezTo>
                  <a:pt x="205" y="234"/>
                  <a:pt x="201" y="234"/>
                  <a:pt x="197" y="236"/>
                </a:cubicBezTo>
                <a:cubicBezTo>
                  <a:pt x="194" y="237"/>
                  <a:pt x="192" y="241"/>
                  <a:pt x="192" y="245"/>
                </a:cubicBezTo>
                <a:cubicBezTo>
                  <a:pt x="192" y="289"/>
                  <a:pt x="192" y="289"/>
                  <a:pt x="192" y="289"/>
                </a:cubicBezTo>
                <a:cubicBezTo>
                  <a:pt x="112" y="236"/>
                  <a:pt x="112" y="236"/>
                  <a:pt x="112" y="236"/>
                </a:cubicBezTo>
                <a:cubicBezTo>
                  <a:pt x="109" y="234"/>
                  <a:pt x="105" y="234"/>
                  <a:pt x="101" y="236"/>
                </a:cubicBezTo>
                <a:cubicBezTo>
                  <a:pt x="98" y="237"/>
                  <a:pt x="96" y="241"/>
                  <a:pt x="96" y="245"/>
                </a:cubicBezTo>
                <a:cubicBezTo>
                  <a:pt x="96" y="362"/>
                  <a:pt x="96" y="362"/>
                  <a:pt x="96" y="362"/>
                </a:cubicBezTo>
                <a:cubicBezTo>
                  <a:pt x="96" y="368"/>
                  <a:pt x="100" y="373"/>
                  <a:pt x="106" y="373"/>
                </a:cubicBezTo>
                <a:cubicBezTo>
                  <a:pt x="405" y="373"/>
                  <a:pt x="405" y="373"/>
                  <a:pt x="405" y="373"/>
                </a:cubicBezTo>
                <a:cubicBezTo>
                  <a:pt x="408" y="373"/>
                  <a:pt x="411" y="372"/>
                  <a:pt x="413" y="369"/>
                </a:cubicBezTo>
                <a:cubicBezTo>
                  <a:pt x="415" y="367"/>
                  <a:pt x="416" y="363"/>
                  <a:pt x="415" y="360"/>
                </a:cubicBezTo>
                <a:close/>
                <a:moveTo>
                  <a:pt x="117" y="352"/>
                </a:moveTo>
                <a:cubicBezTo>
                  <a:pt x="192" y="352"/>
                  <a:pt x="192" y="352"/>
                  <a:pt x="192" y="352"/>
                </a:cubicBezTo>
                <a:cubicBezTo>
                  <a:pt x="192" y="315"/>
                  <a:pt x="192" y="315"/>
                  <a:pt x="192" y="315"/>
                </a:cubicBezTo>
                <a:cubicBezTo>
                  <a:pt x="117" y="265"/>
                  <a:pt x="117" y="265"/>
                  <a:pt x="117" y="265"/>
                </a:cubicBezTo>
                <a:lnTo>
                  <a:pt x="117" y="352"/>
                </a:lnTo>
                <a:close/>
                <a:moveTo>
                  <a:pt x="318" y="202"/>
                </a:moveTo>
                <a:cubicBezTo>
                  <a:pt x="300" y="352"/>
                  <a:pt x="300" y="352"/>
                  <a:pt x="300" y="352"/>
                </a:cubicBezTo>
                <a:cubicBezTo>
                  <a:pt x="392" y="352"/>
                  <a:pt x="392" y="352"/>
                  <a:pt x="392" y="352"/>
                </a:cubicBezTo>
                <a:cubicBezTo>
                  <a:pt x="364" y="202"/>
                  <a:pt x="364" y="202"/>
                  <a:pt x="364" y="202"/>
                </a:cubicBezTo>
                <a:lnTo>
                  <a:pt x="318" y="2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Rectangular Callout 9"/>
          <p:cNvSpPr/>
          <p:nvPr/>
        </p:nvSpPr>
        <p:spPr bwMode="gray">
          <a:xfrm>
            <a:off x="4426975" y="3421655"/>
            <a:ext cx="904521" cy="433570"/>
          </a:xfrm>
          <a:prstGeom prst="wedgeRectCallout">
            <a:avLst>
              <a:gd name="adj1" fmla="val 39140"/>
              <a:gd name="adj2" fmla="val -134921"/>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cs-CZ" sz="1000" b="1" dirty="0">
                <a:solidFill>
                  <a:schemeClr val="bg1"/>
                </a:solidFill>
              </a:rPr>
              <a:t>Ukončení tranzitu</a:t>
            </a:r>
          </a:p>
        </p:txBody>
      </p:sp>
    </p:spTree>
    <p:extLst>
      <p:ext uri="{BB962C8B-B14F-4D97-AF65-F5344CB8AC3E}">
        <p14:creationId xmlns:p14="http://schemas.microsoft.com/office/powerpoint/2010/main" val="40525589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8" grpId="0" animBg="1"/>
      <p:bldP spid="19" grpId="0" animBg="1"/>
      <p:bldP spid="45" grpId="0" animBg="1"/>
      <p:bldP spid="41" grpId="0" animBg="1"/>
      <p:bldP spid="48" grpId="0" animBg="1"/>
      <p:bldP spid="49" grpId="0" animBg="1"/>
      <p:bldP spid="50" grpId="0" animBg="1"/>
      <p:bldP spid="51" grpId="0" animBg="1"/>
      <p:bldP spid="52"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057967" y="5453166"/>
            <a:ext cx="499942" cy="335681"/>
          </a:xfrm>
          <a:prstGeom prst="rect">
            <a:avLst/>
          </a:prstGeom>
          <a:noFill/>
        </p:spPr>
        <p:txBody>
          <a:bodyPr wrap="square" lIns="36000" tIns="36000" rIns="36000" bIns="36000" rtlCol="0">
            <a:noAutofit/>
          </a:bodyPr>
          <a:lstStyle/>
          <a:p>
            <a:pPr marL="177800" indent="-177800"/>
            <a:r>
              <a:rPr lang="cs-CZ" b="1" dirty="0">
                <a:solidFill>
                  <a:schemeClr val="accent6"/>
                </a:solidFill>
              </a:rPr>
              <a:t>EU</a:t>
            </a:r>
          </a:p>
        </p:txBody>
      </p:sp>
      <p:cxnSp>
        <p:nvCxnSpPr>
          <p:cNvPr id="17" name="Straight Connector 16"/>
          <p:cNvCxnSpPr/>
          <p:nvPr/>
        </p:nvCxnSpPr>
        <p:spPr bwMode="auto">
          <a:xfrm rot="5400000">
            <a:off x="-310902" y="3527269"/>
            <a:ext cx="4927600" cy="12700"/>
          </a:xfrm>
          <a:prstGeom prst="line">
            <a:avLst/>
          </a:prstGeom>
          <a:noFill/>
          <a:ln w="28575" cap="flat" cmpd="sng" algn="ctr">
            <a:solidFill>
              <a:schemeClr val="accent6"/>
            </a:solidFill>
            <a:prstDash val="dashDot"/>
            <a:round/>
            <a:headEnd type="none" w="med" len="med"/>
            <a:tailEnd type="none" w="med" len="med"/>
          </a:ln>
          <a:effectLst/>
        </p:spPr>
      </p:cxnSp>
      <p:sp>
        <p:nvSpPr>
          <p:cNvPr id="8" name="Title 7"/>
          <p:cNvSpPr>
            <a:spLocks noGrp="1"/>
          </p:cNvSpPr>
          <p:nvPr>
            <p:ph type="title"/>
          </p:nvPr>
        </p:nvSpPr>
        <p:spPr/>
        <p:txBody>
          <a:bodyPr/>
          <a:lstStyle/>
          <a:p>
            <a:r>
              <a:rPr lang="cs-CZ"/>
              <a:t>Postup vývoz</a:t>
            </a:r>
            <a:br>
              <a:rPr lang="cs-CZ"/>
            </a:br>
            <a:endParaRPr lang="en-GB" dirty="0"/>
          </a:p>
        </p:txBody>
      </p:sp>
      <p:cxnSp>
        <p:nvCxnSpPr>
          <p:cNvPr id="13" name="Straight Connector 12"/>
          <p:cNvCxnSpPr/>
          <p:nvPr/>
        </p:nvCxnSpPr>
        <p:spPr bwMode="auto">
          <a:xfrm flipV="1">
            <a:off x="1847850" y="3388658"/>
            <a:ext cx="8424150" cy="0"/>
          </a:xfrm>
          <a:prstGeom prst="line">
            <a:avLst/>
          </a:prstGeom>
          <a:noFill/>
          <a:ln w="114300" cap="flat" cmpd="sng" algn="ctr">
            <a:solidFill>
              <a:schemeClr val="accent6"/>
            </a:solidFill>
            <a:prstDash val="solid"/>
            <a:round/>
            <a:headEnd type="none" w="med" len="med"/>
            <a:tailEnd type="none" w="med" len="med"/>
          </a:ln>
          <a:effectLst/>
        </p:spPr>
      </p:cxnSp>
      <p:sp>
        <p:nvSpPr>
          <p:cNvPr id="15" name="TextBox 14"/>
          <p:cNvSpPr txBox="1"/>
          <p:nvPr/>
        </p:nvSpPr>
        <p:spPr>
          <a:xfrm>
            <a:off x="9982200" y="3479800"/>
            <a:ext cx="635000" cy="203200"/>
          </a:xfrm>
          <a:prstGeom prst="rect">
            <a:avLst/>
          </a:prstGeom>
          <a:noFill/>
        </p:spPr>
        <p:txBody>
          <a:bodyPr wrap="square" lIns="36000" tIns="36000" rIns="36000" bIns="36000" rtlCol="0">
            <a:noAutofit/>
          </a:bodyPr>
          <a:lstStyle/>
          <a:p>
            <a:pPr marL="177800" indent="-177800"/>
            <a:endParaRPr lang="en-GB" sz="1200" dirty="0"/>
          </a:p>
        </p:txBody>
      </p:sp>
      <p:sp>
        <p:nvSpPr>
          <p:cNvPr id="16" name="Rectangular Callout 15"/>
          <p:cNvSpPr/>
          <p:nvPr/>
        </p:nvSpPr>
        <p:spPr bwMode="auto">
          <a:xfrm>
            <a:off x="1926909" y="2329514"/>
            <a:ext cx="1409700" cy="554435"/>
          </a:xfrm>
          <a:prstGeom prst="wedgeRectCallout">
            <a:avLst>
              <a:gd name="adj1" fmla="val -36148"/>
              <a:gd name="adj2" fmla="val 138811"/>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fontAlgn="base">
              <a:spcAft>
                <a:spcPct val="25000"/>
              </a:spcAft>
              <a:buClr>
                <a:srgbClr val="000066"/>
              </a:buClr>
            </a:pPr>
            <a:r>
              <a:rPr lang="cs-CZ" sz="1050" b="1" dirty="0">
                <a:solidFill>
                  <a:schemeClr val="bg1"/>
                </a:solidFill>
              </a:rPr>
              <a:t>Propuštění zboží do režimu vývoz</a:t>
            </a:r>
            <a:endParaRPr lang="en-GB" sz="1000" dirty="0">
              <a:solidFill>
                <a:schemeClr val="bg1"/>
              </a:solidFill>
            </a:endParaRPr>
          </a:p>
        </p:txBody>
      </p:sp>
      <p:sp>
        <p:nvSpPr>
          <p:cNvPr id="28" name="TextBox 27"/>
          <p:cNvSpPr txBox="1"/>
          <p:nvPr/>
        </p:nvSpPr>
        <p:spPr>
          <a:xfrm>
            <a:off x="7099301" y="4546601"/>
            <a:ext cx="45719" cy="45719"/>
          </a:xfrm>
          <a:prstGeom prst="rect">
            <a:avLst/>
          </a:prstGeom>
          <a:noFill/>
        </p:spPr>
        <p:txBody>
          <a:bodyPr wrap="square" lIns="36000" tIns="36000" rIns="36000" bIns="36000" rtlCol="0">
            <a:noAutofit/>
          </a:bodyPr>
          <a:lstStyle/>
          <a:p>
            <a:pPr marL="177800" indent="-177800"/>
            <a:endParaRPr lang="en-GB" sz="1400" dirty="0"/>
          </a:p>
        </p:txBody>
      </p:sp>
      <p:sp>
        <p:nvSpPr>
          <p:cNvPr id="31" name="Left Brace 30"/>
          <p:cNvSpPr/>
          <p:nvPr/>
        </p:nvSpPr>
        <p:spPr bwMode="auto">
          <a:xfrm rot="-5400000">
            <a:off x="4591544" y="1028893"/>
            <a:ext cx="411566" cy="5276155"/>
          </a:xfrm>
          <a:prstGeom prst="leftBrace">
            <a:avLst>
              <a:gd name="adj1" fmla="val 8333"/>
              <a:gd name="adj2" fmla="val 50000"/>
            </a:avLst>
          </a:prstGeom>
          <a:noFill/>
          <a:ln w="22225" cap="flat" cmpd="sng" algn="ctr">
            <a:solidFill>
              <a:schemeClr val="accent6"/>
            </a:solidFill>
            <a:prstDash val="solid"/>
            <a:round/>
            <a:headEnd type="none" w="med" len="med"/>
            <a:tailEnd type="none" w="med" len="med"/>
          </a:ln>
          <a:effectLst/>
        </p:spPr>
        <p:txBody>
          <a:bodyPr rtlCol="0" anchor="ctr"/>
          <a:lstStyle/>
          <a:p>
            <a:pPr algn="ctr"/>
            <a:endParaRPr lang="en-GB" dirty="0"/>
          </a:p>
        </p:txBody>
      </p:sp>
      <p:sp>
        <p:nvSpPr>
          <p:cNvPr id="32" name="Rectangle 31"/>
          <p:cNvSpPr/>
          <p:nvPr/>
        </p:nvSpPr>
        <p:spPr bwMode="auto">
          <a:xfrm>
            <a:off x="4035327" y="3959299"/>
            <a:ext cx="1524000" cy="36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ctr" fontAlgn="base">
              <a:buClr>
                <a:srgbClr val="000066"/>
              </a:buClr>
            </a:pPr>
            <a:r>
              <a:rPr lang="cs-CZ" sz="1400" b="1" dirty="0">
                <a:solidFill>
                  <a:schemeClr val="bg1"/>
                </a:solidFill>
              </a:rPr>
              <a:t>90 dní</a:t>
            </a:r>
            <a:endParaRPr lang="en-GB" sz="1400" b="1" dirty="0">
              <a:solidFill>
                <a:schemeClr val="bg1"/>
              </a:solidFill>
              <a:latin typeface="Arial" charset="0"/>
            </a:endParaRPr>
          </a:p>
        </p:txBody>
      </p:sp>
      <p:sp>
        <p:nvSpPr>
          <p:cNvPr id="21" name="Rectangular Callout 20"/>
          <p:cNvSpPr/>
          <p:nvPr/>
        </p:nvSpPr>
        <p:spPr bwMode="auto">
          <a:xfrm>
            <a:off x="7587504" y="4067132"/>
            <a:ext cx="1409700" cy="479469"/>
          </a:xfrm>
          <a:prstGeom prst="wedgeRectCallout">
            <a:avLst>
              <a:gd name="adj1" fmla="val -23667"/>
              <a:gd name="adj2" fmla="val -170364"/>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fontAlgn="base">
              <a:spcAft>
                <a:spcPct val="25000"/>
              </a:spcAft>
              <a:buClr>
                <a:srgbClr val="000066"/>
              </a:buClr>
            </a:pPr>
            <a:r>
              <a:rPr lang="cs-CZ" sz="1050" b="1" dirty="0">
                <a:solidFill>
                  <a:schemeClr val="bg1"/>
                </a:solidFill>
              </a:rPr>
              <a:t>Archivace dokladů 10 let</a:t>
            </a:r>
            <a:endParaRPr lang="en-GB" sz="1000" dirty="0">
              <a:solidFill>
                <a:schemeClr val="bg1"/>
              </a:solidFill>
            </a:endParaRPr>
          </a:p>
        </p:txBody>
      </p:sp>
      <p:sp>
        <p:nvSpPr>
          <p:cNvPr id="22" name="Rectangular Callout 21"/>
          <p:cNvSpPr/>
          <p:nvPr/>
        </p:nvSpPr>
        <p:spPr bwMode="auto">
          <a:xfrm>
            <a:off x="6301883" y="1958740"/>
            <a:ext cx="1409700" cy="517791"/>
          </a:xfrm>
          <a:prstGeom prst="wedgeRectCallout">
            <a:avLst>
              <a:gd name="adj1" fmla="val -231973"/>
              <a:gd name="adj2" fmla="val 198430"/>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fontAlgn="base">
              <a:spcAft>
                <a:spcPct val="25000"/>
              </a:spcAft>
              <a:buClr>
                <a:srgbClr val="000066"/>
              </a:buClr>
            </a:pPr>
            <a:r>
              <a:rPr lang="cs-CZ" sz="1050" b="1" dirty="0">
                <a:solidFill>
                  <a:schemeClr val="bg1"/>
                </a:solidFill>
              </a:rPr>
              <a:t>Uvedení vývozu do DPH přiznání</a:t>
            </a:r>
            <a:endParaRPr lang="en-GB" sz="1000" dirty="0">
              <a:solidFill>
                <a:schemeClr val="bg1"/>
              </a:solidFill>
            </a:endParaRPr>
          </a:p>
        </p:txBody>
      </p:sp>
      <p:cxnSp>
        <p:nvCxnSpPr>
          <p:cNvPr id="24" name="Straight Connector 23"/>
          <p:cNvCxnSpPr/>
          <p:nvPr/>
        </p:nvCxnSpPr>
        <p:spPr bwMode="auto">
          <a:xfrm rot="5400000">
            <a:off x="1143722" y="3513822"/>
            <a:ext cx="4927600" cy="12700"/>
          </a:xfrm>
          <a:prstGeom prst="line">
            <a:avLst/>
          </a:prstGeom>
          <a:noFill/>
          <a:ln w="28575" cap="flat" cmpd="sng" algn="ctr">
            <a:solidFill>
              <a:schemeClr val="accent6"/>
            </a:solidFill>
            <a:prstDash val="solid"/>
            <a:round/>
            <a:headEnd type="none" w="med" len="med"/>
            <a:tailEnd type="none" w="med" len="med"/>
          </a:ln>
          <a:effectLst/>
        </p:spPr>
      </p:cxnSp>
      <p:sp>
        <p:nvSpPr>
          <p:cNvPr id="26" name="Freeform 25"/>
          <p:cNvSpPr>
            <a:spLocks noChangeAspect="1" noEditPoints="1"/>
          </p:cNvSpPr>
          <p:nvPr/>
        </p:nvSpPr>
        <p:spPr bwMode="auto">
          <a:xfrm>
            <a:off x="2496045" y="4454225"/>
            <a:ext cx="576000" cy="576000"/>
          </a:xfrm>
          <a:custGeom>
            <a:avLst/>
            <a:gdLst>
              <a:gd name="T0" fmla="*/ 117 w 512"/>
              <a:gd name="T1" fmla="*/ 213 h 512"/>
              <a:gd name="T2" fmla="*/ 320 w 512"/>
              <a:gd name="T3" fmla="*/ 213 h 512"/>
              <a:gd name="T4" fmla="*/ 320 w 512"/>
              <a:gd name="T5" fmla="*/ 224 h 512"/>
              <a:gd name="T6" fmla="*/ 320 w 512"/>
              <a:gd name="T7" fmla="*/ 298 h 512"/>
              <a:gd name="T8" fmla="*/ 117 w 512"/>
              <a:gd name="T9" fmla="*/ 298 h 512"/>
              <a:gd name="T10" fmla="*/ 117 w 512"/>
              <a:gd name="T11" fmla="*/ 213 h 512"/>
              <a:gd name="T12" fmla="*/ 362 w 512"/>
              <a:gd name="T13" fmla="*/ 320 h 512"/>
              <a:gd name="T14" fmla="*/ 352 w 512"/>
              <a:gd name="T15" fmla="*/ 330 h 512"/>
              <a:gd name="T16" fmla="*/ 362 w 512"/>
              <a:gd name="T17" fmla="*/ 341 h 512"/>
              <a:gd name="T18" fmla="*/ 373 w 512"/>
              <a:gd name="T19" fmla="*/ 330 h 512"/>
              <a:gd name="T20" fmla="*/ 362 w 512"/>
              <a:gd name="T21" fmla="*/ 320 h 512"/>
              <a:gd name="T22" fmla="*/ 202 w 512"/>
              <a:gd name="T23" fmla="*/ 320 h 512"/>
              <a:gd name="T24" fmla="*/ 192 w 512"/>
              <a:gd name="T25" fmla="*/ 330 h 512"/>
              <a:gd name="T26" fmla="*/ 202 w 512"/>
              <a:gd name="T27" fmla="*/ 341 h 512"/>
              <a:gd name="T28" fmla="*/ 213 w 512"/>
              <a:gd name="T29" fmla="*/ 330 h 512"/>
              <a:gd name="T30" fmla="*/ 202 w 512"/>
              <a:gd name="T31" fmla="*/ 320 h 512"/>
              <a:gd name="T32" fmla="*/ 149 w 512"/>
              <a:gd name="T33" fmla="*/ 320 h 512"/>
              <a:gd name="T34" fmla="*/ 138 w 512"/>
              <a:gd name="T35" fmla="*/ 330 h 512"/>
              <a:gd name="T36" fmla="*/ 149 w 512"/>
              <a:gd name="T37" fmla="*/ 341 h 512"/>
              <a:gd name="T38" fmla="*/ 160 w 512"/>
              <a:gd name="T39" fmla="*/ 330 h 512"/>
              <a:gd name="T40" fmla="*/ 149 w 512"/>
              <a:gd name="T41" fmla="*/ 320 h 512"/>
              <a:gd name="T42" fmla="*/ 512 w 512"/>
              <a:gd name="T43" fmla="*/ 256 h 512"/>
              <a:gd name="T44" fmla="*/ 256 w 512"/>
              <a:gd name="T45" fmla="*/ 512 h 512"/>
              <a:gd name="T46" fmla="*/ 0 w 512"/>
              <a:gd name="T47" fmla="*/ 256 h 512"/>
              <a:gd name="T48" fmla="*/ 256 w 512"/>
              <a:gd name="T49" fmla="*/ 0 h 512"/>
              <a:gd name="T50" fmla="*/ 512 w 512"/>
              <a:gd name="T51" fmla="*/ 256 h 512"/>
              <a:gd name="T52" fmla="*/ 416 w 512"/>
              <a:gd name="T53" fmla="*/ 245 h 512"/>
              <a:gd name="T54" fmla="*/ 413 w 512"/>
              <a:gd name="T55" fmla="*/ 237 h 512"/>
              <a:gd name="T56" fmla="*/ 391 w 512"/>
              <a:gd name="T57" fmla="*/ 216 h 512"/>
              <a:gd name="T58" fmla="*/ 384 w 512"/>
              <a:gd name="T59" fmla="*/ 213 h 512"/>
              <a:gd name="T60" fmla="*/ 341 w 512"/>
              <a:gd name="T61" fmla="*/ 213 h 512"/>
              <a:gd name="T62" fmla="*/ 341 w 512"/>
              <a:gd name="T63" fmla="*/ 202 h 512"/>
              <a:gd name="T64" fmla="*/ 330 w 512"/>
              <a:gd name="T65" fmla="*/ 192 h 512"/>
              <a:gd name="T66" fmla="*/ 106 w 512"/>
              <a:gd name="T67" fmla="*/ 192 h 512"/>
              <a:gd name="T68" fmla="*/ 96 w 512"/>
              <a:gd name="T69" fmla="*/ 202 h 512"/>
              <a:gd name="T70" fmla="*/ 96 w 512"/>
              <a:gd name="T71" fmla="*/ 309 h 512"/>
              <a:gd name="T72" fmla="*/ 106 w 512"/>
              <a:gd name="T73" fmla="*/ 320 h 512"/>
              <a:gd name="T74" fmla="*/ 119 w 512"/>
              <a:gd name="T75" fmla="*/ 320 h 512"/>
              <a:gd name="T76" fmla="*/ 117 w 512"/>
              <a:gd name="T77" fmla="*/ 330 h 512"/>
              <a:gd name="T78" fmla="*/ 149 w 512"/>
              <a:gd name="T79" fmla="*/ 362 h 512"/>
              <a:gd name="T80" fmla="*/ 176 w 512"/>
              <a:gd name="T81" fmla="*/ 348 h 512"/>
              <a:gd name="T82" fmla="*/ 202 w 512"/>
              <a:gd name="T83" fmla="*/ 362 h 512"/>
              <a:gd name="T84" fmla="*/ 234 w 512"/>
              <a:gd name="T85" fmla="*/ 330 h 512"/>
              <a:gd name="T86" fmla="*/ 232 w 512"/>
              <a:gd name="T87" fmla="*/ 320 h 512"/>
              <a:gd name="T88" fmla="*/ 330 w 512"/>
              <a:gd name="T89" fmla="*/ 320 h 512"/>
              <a:gd name="T90" fmla="*/ 332 w 512"/>
              <a:gd name="T91" fmla="*/ 320 h 512"/>
              <a:gd name="T92" fmla="*/ 330 w 512"/>
              <a:gd name="T93" fmla="*/ 330 h 512"/>
              <a:gd name="T94" fmla="*/ 362 w 512"/>
              <a:gd name="T95" fmla="*/ 362 h 512"/>
              <a:gd name="T96" fmla="*/ 394 w 512"/>
              <a:gd name="T97" fmla="*/ 330 h 512"/>
              <a:gd name="T98" fmla="*/ 392 w 512"/>
              <a:gd name="T99" fmla="*/ 320 h 512"/>
              <a:gd name="T100" fmla="*/ 405 w 512"/>
              <a:gd name="T101" fmla="*/ 320 h 512"/>
              <a:gd name="T102" fmla="*/ 416 w 512"/>
              <a:gd name="T103" fmla="*/ 309 h 512"/>
              <a:gd name="T104" fmla="*/ 416 w 512"/>
              <a:gd name="T105" fmla="*/ 245 h 512"/>
              <a:gd name="T106" fmla="*/ 341 w 512"/>
              <a:gd name="T107" fmla="*/ 234 h 512"/>
              <a:gd name="T108" fmla="*/ 341 w 512"/>
              <a:gd name="T109" fmla="*/ 298 h 512"/>
              <a:gd name="T110" fmla="*/ 394 w 512"/>
              <a:gd name="T111" fmla="*/ 298 h 512"/>
              <a:gd name="T112" fmla="*/ 394 w 512"/>
              <a:gd name="T113" fmla="*/ 249 h 512"/>
              <a:gd name="T114" fmla="*/ 379 w 512"/>
              <a:gd name="T115" fmla="*/ 234 h 512"/>
              <a:gd name="T116" fmla="*/ 341 w 512"/>
              <a:gd name="T117"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117" y="213"/>
                </a:moveTo>
                <a:cubicBezTo>
                  <a:pt x="320" y="213"/>
                  <a:pt x="320" y="213"/>
                  <a:pt x="320" y="213"/>
                </a:cubicBezTo>
                <a:cubicBezTo>
                  <a:pt x="320" y="224"/>
                  <a:pt x="320" y="224"/>
                  <a:pt x="320" y="224"/>
                </a:cubicBezTo>
                <a:cubicBezTo>
                  <a:pt x="320" y="298"/>
                  <a:pt x="320" y="298"/>
                  <a:pt x="320" y="298"/>
                </a:cubicBezTo>
                <a:cubicBezTo>
                  <a:pt x="117" y="298"/>
                  <a:pt x="117" y="298"/>
                  <a:pt x="117" y="298"/>
                </a:cubicBezTo>
                <a:lnTo>
                  <a:pt x="117" y="213"/>
                </a:lnTo>
                <a:close/>
                <a:moveTo>
                  <a:pt x="362" y="320"/>
                </a:moveTo>
                <a:cubicBezTo>
                  <a:pt x="356" y="320"/>
                  <a:pt x="352" y="324"/>
                  <a:pt x="352" y="330"/>
                </a:cubicBezTo>
                <a:cubicBezTo>
                  <a:pt x="352" y="336"/>
                  <a:pt x="356" y="341"/>
                  <a:pt x="362" y="341"/>
                </a:cubicBezTo>
                <a:cubicBezTo>
                  <a:pt x="368" y="341"/>
                  <a:pt x="373" y="336"/>
                  <a:pt x="373" y="330"/>
                </a:cubicBezTo>
                <a:cubicBezTo>
                  <a:pt x="373" y="324"/>
                  <a:pt x="368" y="320"/>
                  <a:pt x="362" y="320"/>
                </a:cubicBezTo>
                <a:close/>
                <a:moveTo>
                  <a:pt x="202" y="320"/>
                </a:moveTo>
                <a:cubicBezTo>
                  <a:pt x="196" y="320"/>
                  <a:pt x="192" y="324"/>
                  <a:pt x="192" y="330"/>
                </a:cubicBezTo>
                <a:cubicBezTo>
                  <a:pt x="192" y="336"/>
                  <a:pt x="196" y="341"/>
                  <a:pt x="202" y="341"/>
                </a:cubicBezTo>
                <a:cubicBezTo>
                  <a:pt x="208" y="341"/>
                  <a:pt x="213" y="336"/>
                  <a:pt x="213" y="330"/>
                </a:cubicBezTo>
                <a:cubicBezTo>
                  <a:pt x="213" y="324"/>
                  <a:pt x="208" y="320"/>
                  <a:pt x="202" y="320"/>
                </a:cubicBezTo>
                <a:close/>
                <a:moveTo>
                  <a:pt x="149" y="320"/>
                </a:moveTo>
                <a:cubicBezTo>
                  <a:pt x="143" y="320"/>
                  <a:pt x="138" y="324"/>
                  <a:pt x="138" y="330"/>
                </a:cubicBezTo>
                <a:cubicBezTo>
                  <a:pt x="138" y="336"/>
                  <a:pt x="143" y="341"/>
                  <a:pt x="149" y="341"/>
                </a:cubicBezTo>
                <a:cubicBezTo>
                  <a:pt x="155" y="341"/>
                  <a:pt x="160" y="336"/>
                  <a:pt x="160" y="330"/>
                </a:cubicBezTo>
                <a:cubicBezTo>
                  <a:pt x="160" y="324"/>
                  <a:pt x="155" y="320"/>
                  <a:pt x="149" y="32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45"/>
                </a:moveTo>
                <a:cubicBezTo>
                  <a:pt x="416" y="242"/>
                  <a:pt x="415" y="239"/>
                  <a:pt x="413" y="237"/>
                </a:cubicBezTo>
                <a:cubicBezTo>
                  <a:pt x="391" y="216"/>
                  <a:pt x="391" y="216"/>
                  <a:pt x="391" y="216"/>
                </a:cubicBezTo>
                <a:cubicBezTo>
                  <a:pt x="389" y="214"/>
                  <a:pt x="386" y="213"/>
                  <a:pt x="384" y="213"/>
                </a:cubicBezTo>
                <a:cubicBezTo>
                  <a:pt x="341" y="213"/>
                  <a:pt x="341" y="213"/>
                  <a:pt x="341" y="213"/>
                </a:cubicBezTo>
                <a:cubicBezTo>
                  <a:pt x="341" y="202"/>
                  <a:pt x="341" y="202"/>
                  <a:pt x="341" y="202"/>
                </a:cubicBezTo>
                <a:cubicBezTo>
                  <a:pt x="341" y="196"/>
                  <a:pt x="336" y="192"/>
                  <a:pt x="330" y="192"/>
                </a:cubicBezTo>
                <a:cubicBezTo>
                  <a:pt x="106" y="192"/>
                  <a:pt x="106" y="192"/>
                  <a:pt x="106" y="192"/>
                </a:cubicBezTo>
                <a:cubicBezTo>
                  <a:pt x="100" y="192"/>
                  <a:pt x="96" y="196"/>
                  <a:pt x="96" y="202"/>
                </a:cubicBezTo>
                <a:cubicBezTo>
                  <a:pt x="96" y="309"/>
                  <a:pt x="96" y="309"/>
                  <a:pt x="96" y="309"/>
                </a:cubicBezTo>
                <a:cubicBezTo>
                  <a:pt x="96" y="315"/>
                  <a:pt x="100" y="320"/>
                  <a:pt x="106" y="320"/>
                </a:cubicBezTo>
                <a:cubicBezTo>
                  <a:pt x="119" y="320"/>
                  <a:pt x="119" y="320"/>
                  <a:pt x="119" y="320"/>
                </a:cubicBezTo>
                <a:cubicBezTo>
                  <a:pt x="118" y="323"/>
                  <a:pt x="117" y="327"/>
                  <a:pt x="117" y="330"/>
                </a:cubicBezTo>
                <a:cubicBezTo>
                  <a:pt x="117" y="348"/>
                  <a:pt x="131" y="362"/>
                  <a:pt x="149" y="362"/>
                </a:cubicBezTo>
                <a:cubicBezTo>
                  <a:pt x="160" y="362"/>
                  <a:pt x="170" y="357"/>
                  <a:pt x="176" y="348"/>
                </a:cubicBezTo>
                <a:cubicBezTo>
                  <a:pt x="181" y="357"/>
                  <a:pt x="191" y="362"/>
                  <a:pt x="202" y="362"/>
                </a:cubicBezTo>
                <a:cubicBezTo>
                  <a:pt x="220" y="362"/>
                  <a:pt x="234" y="348"/>
                  <a:pt x="234" y="330"/>
                </a:cubicBezTo>
                <a:cubicBezTo>
                  <a:pt x="234" y="327"/>
                  <a:pt x="234" y="323"/>
                  <a:pt x="232" y="320"/>
                </a:cubicBezTo>
                <a:cubicBezTo>
                  <a:pt x="330" y="320"/>
                  <a:pt x="330" y="320"/>
                  <a:pt x="330" y="320"/>
                </a:cubicBezTo>
                <a:cubicBezTo>
                  <a:pt x="332" y="320"/>
                  <a:pt x="332" y="320"/>
                  <a:pt x="332" y="320"/>
                </a:cubicBezTo>
                <a:cubicBezTo>
                  <a:pt x="331" y="323"/>
                  <a:pt x="330" y="327"/>
                  <a:pt x="330" y="330"/>
                </a:cubicBezTo>
                <a:cubicBezTo>
                  <a:pt x="330" y="348"/>
                  <a:pt x="345" y="362"/>
                  <a:pt x="362" y="362"/>
                </a:cubicBezTo>
                <a:cubicBezTo>
                  <a:pt x="380" y="362"/>
                  <a:pt x="394" y="348"/>
                  <a:pt x="394" y="330"/>
                </a:cubicBezTo>
                <a:cubicBezTo>
                  <a:pt x="394" y="327"/>
                  <a:pt x="394" y="323"/>
                  <a:pt x="392" y="320"/>
                </a:cubicBezTo>
                <a:cubicBezTo>
                  <a:pt x="405" y="320"/>
                  <a:pt x="405" y="320"/>
                  <a:pt x="405" y="320"/>
                </a:cubicBezTo>
                <a:cubicBezTo>
                  <a:pt x="411" y="320"/>
                  <a:pt x="416" y="315"/>
                  <a:pt x="416" y="309"/>
                </a:cubicBezTo>
                <a:lnTo>
                  <a:pt x="416" y="245"/>
                </a:lnTo>
                <a:close/>
                <a:moveTo>
                  <a:pt x="341" y="234"/>
                </a:moveTo>
                <a:cubicBezTo>
                  <a:pt x="341" y="298"/>
                  <a:pt x="341" y="298"/>
                  <a:pt x="341" y="298"/>
                </a:cubicBezTo>
                <a:cubicBezTo>
                  <a:pt x="394" y="298"/>
                  <a:pt x="394" y="298"/>
                  <a:pt x="394" y="298"/>
                </a:cubicBezTo>
                <a:cubicBezTo>
                  <a:pt x="394" y="249"/>
                  <a:pt x="394" y="249"/>
                  <a:pt x="394" y="249"/>
                </a:cubicBezTo>
                <a:cubicBezTo>
                  <a:pt x="379" y="234"/>
                  <a:pt x="379" y="234"/>
                  <a:pt x="379" y="234"/>
                </a:cubicBezTo>
                <a:lnTo>
                  <a:pt x="341" y="23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7" name="Freeform 26"/>
          <p:cNvSpPr>
            <a:spLocks noChangeAspect="1" noEditPoints="1"/>
          </p:cNvSpPr>
          <p:nvPr/>
        </p:nvSpPr>
        <p:spPr bwMode="auto">
          <a:xfrm>
            <a:off x="4199495" y="4454225"/>
            <a:ext cx="577694" cy="576000"/>
          </a:xfrm>
          <a:custGeom>
            <a:avLst/>
            <a:gdLst>
              <a:gd name="T0" fmla="*/ 234 w 512"/>
              <a:gd name="T1" fmla="*/ 138 h 512"/>
              <a:gd name="T2" fmla="*/ 277 w 512"/>
              <a:gd name="T3" fmla="*/ 117 h 512"/>
              <a:gd name="T4" fmla="*/ 258 w 512"/>
              <a:gd name="T5" fmla="*/ 213 h 512"/>
              <a:gd name="T6" fmla="*/ 311 w 512"/>
              <a:gd name="T7" fmla="*/ 160 h 512"/>
              <a:gd name="T8" fmla="*/ 185 w 512"/>
              <a:gd name="T9" fmla="*/ 232 h 512"/>
              <a:gd name="T10" fmla="*/ 258 w 512"/>
              <a:gd name="T11" fmla="*/ 213 h 512"/>
              <a:gd name="T12" fmla="*/ 256 w 512"/>
              <a:gd name="T13" fmla="*/ 512 h 512"/>
              <a:gd name="T14" fmla="*/ 256 w 512"/>
              <a:gd name="T15" fmla="*/ 0 h 512"/>
              <a:gd name="T16" fmla="*/ 128 w 512"/>
              <a:gd name="T17" fmla="*/ 258 h 512"/>
              <a:gd name="T18" fmla="*/ 162 w 512"/>
              <a:gd name="T19" fmla="*/ 351 h 512"/>
              <a:gd name="T20" fmla="*/ 151 w 512"/>
              <a:gd name="T21" fmla="*/ 263 h 512"/>
              <a:gd name="T22" fmla="*/ 245 w 512"/>
              <a:gd name="T23" fmla="*/ 330 h 512"/>
              <a:gd name="T24" fmla="*/ 266 w 512"/>
              <a:gd name="T25" fmla="*/ 330 h 512"/>
              <a:gd name="T26" fmla="*/ 360 w 512"/>
              <a:gd name="T27" fmla="*/ 263 h 512"/>
              <a:gd name="T28" fmla="*/ 349 w 512"/>
              <a:gd name="T29" fmla="*/ 351 h 512"/>
              <a:gd name="T30" fmla="*/ 362 w 512"/>
              <a:gd name="T31" fmla="*/ 344 h 512"/>
              <a:gd name="T32" fmla="*/ 376 w 512"/>
              <a:gd name="T33" fmla="*/ 245 h 512"/>
              <a:gd name="T34" fmla="*/ 330 w 512"/>
              <a:gd name="T35" fmla="*/ 147 h 512"/>
              <a:gd name="T36" fmla="*/ 298 w 512"/>
              <a:gd name="T37" fmla="*/ 138 h 512"/>
              <a:gd name="T38" fmla="*/ 288 w 512"/>
              <a:gd name="T39" fmla="*/ 96 h 512"/>
              <a:gd name="T40" fmla="*/ 213 w 512"/>
              <a:gd name="T41" fmla="*/ 106 h 512"/>
              <a:gd name="T42" fmla="*/ 192 w 512"/>
              <a:gd name="T43" fmla="*/ 138 h 512"/>
              <a:gd name="T44" fmla="*/ 161 w 512"/>
              <a:gd name="T45" fmla="*/ 238 h 512"/>
              <a:gd name="T46" fmla="*/ 128 w 512"/>
              <a:gd name="T47" fmla="*/ 258 h 512"/>
              <a:gd name="T48" fmla="*/ 370 w 512"/>
              <a:gd name="T49" fmla="*/ 365 h 512"/>
              <a:gd name="T50" fmla="*/ 354 w 512"/>
              <a:gd name="T51" fmla="*/ 367 h 512"/>
              <a:gd name="T52" fmla="*/ 317 w 512"/>
              <a:gd name="T53" fmla="*/ 365 h 512"/>
              <a:gd name="T54" fmla="*/ 300 w 512"/>
              <a:gd name="T55" fmla="*/ 367 h 512"/>
              <a:gd name="T56" fmla="*/ 263 w 512"/>
              <a:gd name="T57" fmla="*/ 365 h 512"/>
              <a:gd name="T58" fmla="*/ 247 w 512"/>
              <a:gd name="T59" fmla="*/ 367 h 512"/>
              <a:gd name="T60" fmla="*/ 210 w 512"/>
              <a:gd name="T61" fmla="*/ 365 h 512"/>
              <a:gd name="T62" fmla="*/ 193 w 512"/>
              <a:gd name="T63" fmla="*/ 367 h 512"/>
              <a:gd name="T64" fmla="*/ 157 w 512"/>
              <a:gd name="T65" fmla="*/ 365 h 512"/>
              <a:gd name="T66" fmla="*/ 140 w 512"/>
              <a:gd name="T67" fmla="*/ 367 h 512"/>
              <a:gd name="T68" fmla="*/ 117 w 512"/>
              <a:gd name="T69" fmla="*/ 389 h 512"/>
              <a:gd name="T70" fmla="*/ 150 w 512"/>
              <a:gd name="T71" fmla="*/ 388 h 512"/>
              <a:gd name="T72" fmla="*/ 203 w 512"/>
              <a:gd name="T73" fmla="*/ 388 h 512"/>
              <a:gd name="T74" fmla="*/ 256 w 512"/>
              <a:gd name="T75" fmla="*/ 388 h 512"/>
              <a:gd name="T76" fmla="*/ 288 w 512"/>
              <a:gd name="T77" fmla="*/ 398 h 512"/>
              <a:gd name="T78" fmla="*/ 341 w 512"/>
              <a:gd name="T79" fmla="*/ 398 h 512"/>
              <a:gd name="T80" fmla="*/ 381 w 512"/>
              <a:gd name="T81" fmla="*/ 397 h 512"/>
              <a:gd name="T82" fmla="*/ 386 w 512"/>
              <a:gd name="T83" fmla="*/ 37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77" y="138"/>
                </a:moveTo>
                <a:cubicBezTo>
                  <a:pt x="234" y="138"/>
                  <a:pt x="234" y="138"/>
                  <a:pt x="234" y="138"/>
                </a:cubicBezTo>
                <a:cubicBezTo>
                  <a:pt x="234" y="117"/>
                  <a:pt x="234" y="117"/>
                  <a:pt x="234" y="117"/>
                </a:cubicBezTo>
                <a:cubicBezTo>
                  <a:pt x="277" y="117"/>
                  <a:pt x="277" y="117"/>
                  <a:pt x="277" y="117"/>
                </a:cubicBezTo>
                <a:lnTo>
                  <a:pt x="277" y="138"/>
                </a:lnTo>
                <a:close/>
                <a:moveTo>
                  <a:pt x="258" y="213"/>
                </a:moveTo>
                <a:cubicBezTo>
                  <a:pt x="327" y="232"/>
                  <a:pt x="327" y="232"/>
                  <a:pt x="327" y="232"/>
                </a:cubicBezTo>
                <a:cubicBezTo>
                  <a:pt x="311" y="160"/>
                  <a:pt x="311" y="160"/>
                  <a:pt x="311" y="160"/>
                </a:cubicBezTo>
                <a:cubicBezTo>
                  <a:pt x="200" y="160"/>
                  <a:pt x="200" y="160"/>
                  <a:pt x="200" y="160"/>
                </a:cubicBezTo>
                <a:cubicBezTo>
                  <a:pt x="185" y="232"/>
                  <a:pt x="185" y="232"/>
                  <a:pt x="185" y="232"/>
                </a:cubicBezTo>
                <a:cubicBezTo>
                  <a:pt x="253" y="213"/>
                  <a:pt x="253" y="213"/>
                  <a:pt x="253" y="213"/>
                </a:cubicBezTo>
                <a:cubicBezTo>
                  <a:pt x="255" y="213"/>
                  <a:pt x="257" y="213"/>
                  <a:pt x="258"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28" y="258"/>
                </a:moveTo>
                <a:cubicBezTo>
                  <a:pt x="149" y="344"/>
                  <a:pt x="149" y="344"/>
                  <a:pt x="149" y="344"/>
                </a:cubicBezTo>
                <a:cubicBezTo>
                  <a:pt x="151" y="349"/>
                  <a:pt x="157" y="353"/>
                  <a:pt x="162" y="351"/>
                </a:cubicBezTo>
                <a:cubicBezTo>
                  <a:pt x="168" y="350"/>
                  <a:pt x="171" y="344"/>
                  <a:pt x="170" y="338"/>
                </a:cubicBezTo>
                <a:cubicBezTo>
                  <a:pt x="151" y="263"/>
                  <a:pt x="151" y="263"/>
                  <a:pt x="151" y="263"/>
                </a:cubicBezTo>
                <a:cubicBezTo>
                  <a:pt x="245" y="238"/>
                  <a:pt x="245" y="238"/>
                  <a:pt x="245" y="238"/>
                </a:cubicBezTo>
                <a:cubicBezTo>
                  <a:pt x="245" y="330"/>
                  <a:pt x="245" y="330"/>
                  <a:pt x="245" y="330"/>
                </a:cubicBezTo>
                <a:cubicBezTo>
                  <a:pt x="245" y="336"/>
                  <a:pt x="250" y="341"/>
                  <a:pt x="256" y="341"/>
                </a:cubicBezTo>
                <a:cubicBezTo>
                  <a:pt x="262" y="341"/>
                  <a:pt x="266" y="336"/>
                  <a:pt x="266" y="330"/>
                </a:cubicBezTo>
                <a:cubicBezTo>
                  <a:pt x="266" y="238"/>
                  <a:pt x="266" y="238"/>
                  <a:pt x="266" y="238"/>
                </a:cubicBezTo>
                <a:cubicBezTo>
                  <a:pt x="360" y="263"/>
                  <a:pt x="360" y="263"/>
                  <a:pt x="360" y="263"/>
                </a:cubicBezTo>
                <a:cubicBezTo>
                  <a:pt x="341" y="338"/>
                  <a:pt x="341" y="338"/>
                  <a:pt x="341" y="338"/>
                </a:cubicBezTo>
                <a:cubicBezTo>
                  <a:pt x="340" y="344"/>
                  <a:pt x="343" y="350"/>
                  <a:pt x="349" y="351"/>
                </a:cubicBezTo>
                <a:cubicBezTo>
                  <a:pt x="350" y="352"/>
                  <a:pt x="351" y="352"/>
                  <a:pt x="352" y="352"/>
                </a:cubicBezTo>
                <a:cubicBezTo>
                  <a:pt x="356" y="352"/>
                  <a:pt x="361" y="348"/>
                  <a:pt x="362" y="344"/>
                </a:cubicBezTo>
                <a:cubicBezTo>
                  <a:pt x="383" y="258"/>
                  <a:pt x="383" y="258"/>
                  <a:pt x="383" y="258"/>
                </a:cubicBezTo>
                <a:cubicBezTo>
                  <a:pt x="385" y="253"/>
                  <a:pt x="381" y="247"/>
                  <a:pt x="376" y="245"/>
                </a:cubicBezTo>
                <a:cubicBezTo>
                  <a:pt x="350" y="238"/>
                  <a:pt x="350" y="238"/>
                  <a:pt x="350" y="238"/>
                </a:cubicBezTo>
                <a:cubicBezTo>
                  <a:pt x="330" y="147"/>
                  <a:pt x="330" y="147"/>
                  <a:pt x="330" y="147"/>
                </a:cubicBezTo>
                <a:cubicBezTo>
                  <a:pt x="329" y="142"/>
                  <a:pt x="325" y="138"/>
                  <a:pt x="320" y="138"/>
                </a:cubicBezTo>
                <a:cubicBezTo>
                  <a:pt x="298" y="138"/>
                  <a:pt x="298" y="138"/>
                  <a:pt x="298" y="138"/>
                </a:cubicBezTo>
                <a:cubicBezTo>
                  <a:pt x="298" y="106"/>
                  <a:pt x="298" y="106"/>
                  <a:pt x="298" y="106"/>
                </a:cubicBezTo>
                <a:cubicBezTo>
                  <a:pt x="298" y="100"/>
                  <a:pt x="294" y="96"/>
                  <a:pt x="288" y="96"/>
                </a:cubicBezTo>
                <a:cubicBezTo>
                  <a:pt x="224" y="96"/>
                  <a:pt x="224" y="96"/>
                  <a:pt x="224" y="96"/>
                </a:cubicBezTo>
                <a:cubicBezTo>
                  <a:pt x="218" y="96"/>
                  <a:pt x="213" y="100"/>
                  <a:pt x="213" y="106"/>
                </a:cubicBezTo>
                <a:cubicBezTo>
                  <a:pt x="213" y="138"/>
                  <a:pt x="213" y="138"/>
                  <a:pt x="213" y="138"/>
                </a:cubicBezTo>
                <a:cubicBezTo>
                  <a:pt x="192" y="138"/>
                  <a:pt x="192" y="138"/>
                  <a:pt x="192" y="138"/>
                </a:cubicBezTo>
                <a:cubicBezTo>
                  <a:pt x="187" y="138"/>
                  <a:pt x="182" y="142"/>
                  <a:pt x="181" y="147"/>
                </a:cubicBezTo>
                <a:cubicBezTo>
                  <a:pt x="161" y="238"/>
                  <a:pt x="161" y="238"/>
                  <a:pt x="161" y="238"/>
                </a:cubicBezTo>
                <a:cubicBezTo>
                  <a:pt x="136" y="245"/>
                  <a:pt x="136" y="245"/>
                  <a:pt x="136" y="245"/>
                </a:cubicBezTo>
                <a:cubicBezTo>
                  <a:pt x="130" y="247"/>
                  <a:pt x="127" y="253"/>
                  <a:pt x="128" y="258"/>
                </a:cubicBezTo>
                <a:close/>
                <a:moveTo>
                  <a:pt x="386" y="376"/>
                </a:moveTo>
                <a:cubicBezTo>
                  <a:pt x="381" y="375"/>
                  <a:pt x="376" y="371"/>
                  <a:pt x="370" y="365"/>
                </a:cubicBezTo>
                <a:cubicBezTo>
                  <a:pt x="368" y="363"/>
                  <a:pt x="364" y="362"/>
                  <a:pt x="361" y="362"/>
                </a:cubicBezTo>
                <a:cubicBezTo>
                  <a:pt x="358" y="363"/>
                  <a:pt x="355" y="364"/>
                  <a:pt x="354" y="367"/>
                </a:cubicBezTo>
                <a:cubicBezTo>
                  <a:pt x="353" y="367"/>
                  <a:pt x="347" y="376"/>
                  <a:pt x="338" y="376"/>
                </a:cubicBezTo>
                <a:cubicBezTo>
                  <a:pt x="332" y="377"/>
                  <a:pt x="324" y="373"/>
                  <a:pt x="317" y="365"/>
                </a:cubicBezTo>
                <a:cubicBezTo>
                  <a:pt x="314" y="363"/>
                  <a:pt x="311" y="362"/>
                  <a:pt x="308" y="362"/>
                </a:cubicBezTo>
                <a:cubicBezTo>
                  <a:pt x="305" y="363"/>
                  <a:pt x="302" y="364"/>
                  <a:pt x="300" y="367"/>
                </a:cubicBezTo>
                <a:cubicBezTo>
                  <a:pt x="300" y="367"/>
                  <a:pt x="294" y="376"/>
                  <a:pt x="285" y="377"/>
                </a:cubicBezTo>
                <a:cubicBezTo>
                  <a:pt x="279" y="377"/>
                  <a:pt x="271" y="373"/>
                  <a:pt x="263" y="365"/>
                </a:cubicBezTo>
                <a:cubicBezTo>
                  <a:pt x="261" y="363"/>
                  <a:pt x="258" y="362"/>
                  <a:pt x="255" y="362"/>
                </a:cubicBezTo>
                <a:cubicBezTo>
                  <a:pt x="252" y="363"/>
                  <a:pt x="249" y="364"/>
                  <a:pt x="247" y="367"/>
                </a:cubicBezTo>
                <a:cubicBezTo>
                  <a:pt x="247" y="367"/>
                  <a:pt x="241" y="376"/>
                  <a:pt x="232" y="377"/>
                </a:cubicBezTo>
                <a:cubicBezTo>
                  <a:pt x="225" y="377"/>
                  <a:pt x="218" y="373"/>
                  <a:pt x="210" y="365"/>
                </a:cubicBezTo>
                <a:cubicBezTo>
                  <a:pt x="208" y="363"/>
                  <a:pt x="205" y="362"/>
                  <a:pt x="201" y="362"/>
                </a:cubicBezTo>
                <a:cubicBezTo>
                  <a:pt x="198" y="363"/>
                  <a:pt x="195" y="364"/>
                  <a:pt x="193" y="367"/>
                </a:cubicBezTo>
                <a:cubicBezTo>
                  <a:pt x="193" y="367"/>
                  <a:pt x="187" y="376"/>
                  <a:pt x="179" y="377"/>
                </a:cubicBezTo>
                <a:cubicBezTo>
                  <a:pt x="172" y="377"/>
                  <a:pt x="165" y="373"/>
                  <a:pt x="157" y="365"/>
                </a:cubicBezTo>
                <a:cubicBezTo>
                  <a:pt x="154" y="363"/>
                  <a:pt x="151" y="362"/>
                  <a:pt x="148" y="362"/>
                </a:cubicBezTo>
                <a:cubicBezTo>
                  <a:pt x="145" y="363"/>
                  <a:pt x="142" y="364"/>
                  <a:pt x="140" y="367"/>
                </a:cubicBezTo>
                <a:cubicBezTo>
                  <a:pt x="140" y="367"/>
                  <a:pt x="134" y="375"/>
                  <a:pt x="126" y="376"/>
                </a:cubicBezTo>
                <a:cubicBezTo>
                  <a:pt x="120" y="377"/>
                  <a:pt x="116" y="383"/>
                  <a:pt x="117" y="389"/>
                </a:cubicBezTo>
                <a:cubicBezTo>
                  <a:pt x="118" y="394"/>
                  <a:pt x="123" y="398"/>
                  <a:pt x="129" y="398"/>
                </a:cubicBezTo>
                <a:cubicBezTo>
                  <a:pt x="138" y="396"/>
                  <a:pt x="145" y="392"/>
                  <a:pt x="150" y="388"/>
                </a:cubicBezTo>
                <a:cubicBezTo>
                  <a:pt x="160" y="396"/>
                  <a:pt x="170" y="399"/>
                  <a:pt x="181" y="398"/>
                </a:cubicBezTo>
                <a:cubicBezTo>
                  <a:pt x="191" y="397"/>
                  <a:pt x="198" y="392"/>
                  <a:pt x="203" y="388"/>
                </a:cubicBezTo>
                <a:cubicBezTo>
                  <a:pt x="213" y="395"/>
                  <a:pt x="224" y="399"/>
                  <a:pt x="234" y="398"/>
                </a:cubicBezTo>
                <a:cubicBezTo>
                  <a:pt x="244" y="397"/>
                  <a:pt x="251" y="392"/>
                  <a:pt x="256" y="388"/>
                </a:cubicBezTo>
                <a:cubicBezTo>
                  <a:pt x="265" y="395"/>
                  <a:pt x="275" y="398"/>
                  <a:pt x="284" y="398"/>
                </a:cubicBezTo>
                <a:cubicBezTo>
                  <a:pt x="285" y="398"/>
                  <a:pt x="286" y="398"/>
                  <a:pt x="288" y="398"/>
                </a:cubicBezTo>
                <a:cubicBezTo>
                  <a:pt x="297" y="397"/>
                  <a:pt x="305" y="392"/>
                  <a:pt x="310" y="388"/>
                </a:cubicBezTo>
                <a:cubicBezTo>
                  <a:pt x="320" y="395"/>
                  <a:pt x="330" y="399"/>
                  <a:pt x="341" y="398"/>
                </a:cubicBezTo>
                <a:cubicBezTo>
                  <a:pt x="350" y="397"/>
                  <a:pt x="358" y="392"/>
                  <a:pt x="363" y="388"/>
                </a:cubicBezTo>
                <a:cubicBezTo>
                  <a:pt x="369" y="392"/>
                  <a:pt x="375" y="395"/>
                  <a:pt x="381" y="397"/>
                </a:cubicBezTo>
                <a:cubicBezTo>
                  <a:pt x="387" y="398"/>
                  <a:pt x="393" y="395"/>
                  <a:pt x="394" y="389"/>
                </a:cubicBezTo>
                <a:cubicBezTo>
                  <a:pt x="395" y="383"/>
                  <a:pt x="392" y="377"/>
                  <a:pt x="386" y="37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9" name="Pentagon 28"/>
          <p:cNvSpPr/>
          <p:nvPr/>
        </p:nvSpPr>
        <p:spPr bwMode="auto">
          <a:xfrm rot="5400000">
            <a:off x="2961734" y="1068601"/>
            <a:ext cx="1304279" cy="1526849"/>
          </a:xfrm>
          <a:prstGeom prst="homePlate">
            <a:avLst/>
          </a:prstGeom>
          <a:solidFill>
            <a:schemeClr val="accent3"/>
          </a:solidFill>
          <a:ln w="9525" cap="flat" cmpd="sng" algn="ctr">
            <a:noFill/>
            <a:prstDash val="solid"/>
            <a:round/>
            <a:headEnd type="none" w="med" len="med"/>
            <a:tailEnd type="none" w="med" len="med"/>
          </a:ln>
          <a:effectLst/>
        </p:spPr>
        <p:txBody>
          <a:bodyPr vert="vert270" wrap="square" lIns="72000" tIns="72000" rIns="72000" bIns="180000" numCol="1" rtlCol="0" anchor="t" anchorCtr="0" compatLnSpc="1">
            <a:prstTxWarp prst="textNoShape">
              <a:avLst/>
            </a:prstTxWarp>
            <a:noAutofit/>
          </a:bodyPr>
          <a:lstStyle/>
          <a:p>
            <a:pPr marL="95250" fontAlgn="base">
              <a:spcBef>
                <a:spcPct val="50000"/>
              </a:spcBef>
              <a:spcAft>
                <a:spcPct val="25000"/>
              </a:spcAft>
              <a:buClr>
                <a:srgbClr val="000066"/>
              </a:buClr>
            </a:pPr>
            <a:r>
              <a:rPr lang="cs-CZ" sz="1050" b="1" dirty="0">
                <a:solidFill>
                  <a:schemeClr val="bg1"/>
                </a:solidFill>
              </a:rPr>
              <a:t>Výstup zboží z EU potvrzen elektronickou zprávou z CÚ výstupu</a:t>
            </a:r>
          </a:p>
        </p:txBody>
      </p:sp>
      <p:sp>
        <p:nvSpPr>
          <p:cNvPr id="18" name="Rectangular Callout 17"/>
          <p:cNvSpPr/>
          <p:nvPr/>
        </p:nvSpPr>
        <p:spPr bwMode="auto">
          <a:xfrm>
            <a:off x="4189627" y="1923548"/>
            <a:ext cx="1732338" cy="642490"/>
          </a:xfrm>
          <a:prstGeom prst="wedgeRectCallout">
            <a:avLst>
              <a:gd name="adj1" fmla="val -77797"/>
              <a:gd name="adj2" fmla="val 148998"/>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marL="95250" fontAlgn="base">
              <a:spcBef>
                <a:spcPct val="50000"/>
              </a:spcBef>
              <a:spcAft>
                <a:spcPct val="25000"/>
              </a:spcAft>
              <a:buClr>
                <a:srgbClr val="000066"/>
              </a:buClr>
            </a:pPr>
            <a:r>
              <a:rPr lang="cs-CZ" sz="1050" b="1" dirty="0">
                <a:solidFill>
                  <a:schemeClr val="bg1"/>
                </a:solidFill>
              </a:rPr>
              <a:t>CS odešle </a:t>
            </a:r>
            <a:r>
              <a:rPr lang="cs-CZ" sz="1050" b="1" dirty="0" err="1">
                <a:solidFill>
                  <a:schemeClr val="bg1"/>
                </a:solidFill>
              </a:rPr>
              <a:t>info</a:t>
            </a:r>
            <a:r>
              <a:rPr lang="cs-CZ" sz="1050" b="1" dirty="0">
                <a:solidFill>
                  <a:schemeClr val="bg1"/>
                </a:solidFill>
              </a:rPr>
              <a:t> o provedeném vývozu FS</a:t>
            </a:r>
            <a:endParaRPr lang="en-GB" sz="1000" dirty="0">
              <a:solidFill>
                <a:schemeClr val="bg1"/>
              </a:solidFill>
            </a:endParaRPr>
          </a:p>
        </p:txBody>
      </p:sp>
    </p:spTree>
    <p:extLst>
      <p:ext uri="{BB962C8B-B14F-4D97-AF65-F5344CB8AC3E}">
        <p14:creationId xmlns:p14="http://schemas.microsoft.com/office/powerpoint/2010/main" val="2245684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1" grpId="0" animBg="1"/>
      <p:bldP spid="32" grpId="0" animBg="1"/>
      <p:bldP spid="21" grpId="0" animBg="1"/>
      <p:bldP spid="22" grpId="0" animBg="1"/>
      <p:bldP spid="27" grpId="0" animBg="1"/>
      <p:bldP spid="29"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cs-CZ" dirty="0"/>
          </a:p>
        </p:txBody>
      </p:sp>
      <p:sp>
        <p:nvSpPr>
          <p:cNvPr id="3" name="Text Placeholder 2"/>
          <p:cNvSpPr>
            <a:spLocks noGrp="1"/>
          </p:cNvSpPr>
          <p:nvPr>
            <p:ph type="body" idx="1"/>
          </p:nvPr>
        </p:nvSpPr>
        <p:spPr/>
        <p:txBody>
          <a:bodyPr/>
          <a:lstStyle/>
          <a:p>
            <a:r>
              <a:rPr lang="cs-CZ" dirty="0"/>
              <a:t>Co si dnes vysvětlíme?</a:t>
            </a:r>
          </a:p>
        </p:txBody>
      </p:sp>
      <p:cxnSp>
        <p:nvCxnSpPr>
          <p:cNvPr id="6" name="Straight Connector 5"/>
          <p:cNvCxnSpPr/>
          <p:nvPr/>
        </p:nvCxnSpPr>
        <p:spPr>
          <a:xfrm>
            <a:off x="5946681" y="1574743"/>
            <a:ext cx="32660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reeform 768"/>
          <p:cNvSpPr>
            <a:spLocks noChangeAspect="1" noEditPoints="1"/>
          </p:cNvSpPr>
          <p:nvPr/>
        </p:nvSpPr>
        <p:spPr bwMode="auto">
          <a:xfrm>
            <a:off x="9212700" y="332743"/>
            <a:ext cx="2484000" cy="2484000"/>
          </a:xfrm>
          <a:custGeom>
            <a:avLst/>
            <a:gdLst>
              <a:gd name="T0" fmla="*/ 117 w 512"/>
              <a:gd name="T1" fmla="*/ 167 h 512"/>
              <a:gd name="T2" fmla="*/ 170 w 512"/>
              <a:gd name="T3" fmla="*/ 144 h 512"/>
              <a:gd name="T4" fmla="*/ 170 w 512"/>
              <a:gd name="T5" fmla="*/ 323 h 512"/>
              <a:gd name="T6" fmla="*/ 117 w 512"/>
              <a:gd name="T7" fmla="*/ 346 h 512"/>
              <a:gd name="T8" fmla="*/ 117 w 512"/>
              <a:gd name="T9" fmla="*/ 167 h 512"/>
              <a:gd name="T10" fmla="*/ 266 w 512"/>
              <a:gd name="T11" fmla="*/ 346 h 512"/>
              <a:gd name="T12" fmla="*/ 320 w 512"/>
              <a:gd name="T13" fmla="*/ 323 h 512"/>
              <a:gd name="T14" fmla="*/ 320 w 512"/>
              <a:gd name="T15" fmla="*/ 144 h 512"/>
              <a:gd name="T16" fmla="*/ 266 w 512"/>
              <a:gd name="T17" fmla="*/ 167 h 512"/>
              <a:gd name="T18" fmla="*/ 266 w 512"/>
              <a:gd name="T19" fmla="*/ 346 h 512"/>
              <a:gd name="T20" fmla="*/ 192 w 512"/>
              <a:gd name="T21" fmla="*/ 323 h 512"/>
              <a:gd name="T22" fmla="*/ 245 w 512"/>
              <a:gd name="T23" fmla="*/ 346 h 512"/>
              <a:gd name="T24" fmla="*/ 245 w 512"/>
              <a:gd name="T25" fmla="*/ 167 h 512"/>
              <a:gd name="T26" fmla="*/ 192 w 512"/>
              <a:gd name="T27" fmla="*/ 144 h 512"/>
              <a:gd name="T28" fmla="*/ 192 w 512"/>
              <a:gd name="T29" fmla="*/ 323 h 512"/>
              <a:gd name="T30" fmla="*/ 341 w 512"/>
              <a:gd name="T31" fmla="*/ 323 h 512"/>
              <a:gd name="T32" fmla="*/ 394 w 512"/>
              <a:gd name="T33" fmla="*/ 346 h 512"/>
              <a:gd name="T34" fmla="*/ 394 w 512"/>
              <a:gd name="T35" fmla="*/ 167 h 512"/>
              <a:gd name="T36" fmla="*/ 341 w 512"/>
              <a:gd name="T37" fmla="*/ 144 h 512"/>
              <a:gd name="T38" fmla="*/ 341 w 512"/>
              <a:gd name="T39" fmla="*/ 323 h 512"/>
              <a:gd name="T40" fmla="*/ 512 w 512"/>
              <a:gd name="T41" fmla="*/ 256 h 512"/>
              <a:gd name="T42" fmla="*/ 256 w 512"/>
              <a:gd name="T43" fmla="*/ 512 h 512"/>
              <a:gd name="T44" fmla="*/ 0 w 512"/>
              <a:gd name="T45" fmla="*/ 256 h 512"/>
              <a:gd name="T46" fmla="*/ 256 w 512"/>
              <a:gd name="T47" fmla="*/ 0 h 512"/>
              <a:gd name="T48" fmla="*/ 512 w 512"/>
              <a:gd name="T49" fmla="*/ 256 h 512"/>
              <a:gd name="T50" fmla="*/ 416 w 512"/>
              <a:gd name="T51" fmla="*/ 160 h 512"/>
              <a:gd name="T52" fmla="*/ 409 w 512"/>
              <a:gd name="T53" fmla="*/ 150 h 512"/>
              <a:gd name="T54" fmla="*/ 335 w 512"/>
              <a:gd name="T55" fmla="*/ 118 h 512"/>
              <a:gd name="T56" fmla="*/ 326 w 512"/>
              <a:gd name="T57" fmla="*/ 118 h 512"/>
              <a:gd name="T58" fmla="*/ 256 w 512"/>
              <a:gd name="T59" fmla="*/ 148 h 512"/>
              <a:gd name="T60" fmla="*/ 185 w 512"/>
              <a:gd name="T61" fmla="*/ 118 h 512"/>
              <a:gd name="T62" fmla="*/ 177 w 512"/>
              <a:gd name="T63" fmla="*/ 118 h 512"/>
              <a:gd name="T64" fmla="*/ 102 w 512"/>
              <a:gd name="T65" fmla="*/ 150 h 512"/>
              <a:gd name="T66" fmla="*/ 96 w 512"/>
              <a:gd name="T67" fmla="*/ 160 h 512"/>
              <a:gd name="T68" fmla="*/ 96 w 512"/>
              <a:gd name="T69" fmla="*/ 362 h 512"/>
              <a:gd name="T70" fmla="*/ 100 w 512"/>
              <a:gd name="T71" fmla="*/ 371 h 512"/>
              <a:gd name="T72" fmla="*/ 111 w 512"/>
              <a:gd name="T73" fmla="*/ 372 h 512"/>
              <a:gd name="T74" fmla="*/ 181 w 512"/>
              <a:gd name="T75" fmla="*/ 342 h 512"/>
              <a:gd name="T76" fmla="*/ 251 w 512"/>
              <a:gd name="T77" fmla="*/ 372 h 512"/>
              <a:gd name="T78" fmla="*/ 260 w 512"/>
              <a:gd name="T79" fmla="*/ 372 h 512"/>
              <a:gd name="T80" fmla="*/ 330 w 512"/>
              <a:gd name="T81" fmla="*/ 342 h 512"/>
              <a:gd name="T82" fmla="*/ 401 w 512"/>
              <a:gd name="T83" fmla="*/ 372 h 512"/>
              <a:gd name="T84" fmla="*/ 405 w 512"/>
              <a:gd name="T85" fmla="*/ 373 h 512"/>
              <a:gd name="T86" fmla="*/ 411 w 512"/>
              <a:gd name="T87" fmla="*/ 371 h 512"/>
              <a:gd name="T88" fmla="*/ 416 w 512"/>
              <a:gd name="T89" fmla="*/ 362 h 512"/>
              <a:gd name="T90" fmla="*/ 416 w 512"/>
              <a:gd name="T91"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2" h="512">
                <a:moveTo>
                  <a:pt x="117" y="167"/>
                </a:moveTo>
                <a:cubicBezTo>
                  <a:pt x="170" y="144"/>
                  <a:pt x="170" y="144"/>
                  <a:pt x="170" y="144"/>
                </a:cubicBezTo>
                <a:cubicBezTo>
                  <a:pt x="170" y="323"/>
                  <a:pt x="170" y="323"/>
                  <a:pt x="170" y="323"/>
                </a:cubicBezTo>
                <a:cubicBezTo>
                  <a:pt x="117" y="346"/>
                  <a:pt x="117" y="346"/>
                  <a:pt x="117" y="346"/>
                </a:cubicBezTo>
                <a:lnTo>
                  <a:pt x="117" y="167"/>
                </a:lnTo>
                <a:close/>
                <a:moveTo>
                  <a:pt x="266" y="346"/>
                </a:moveTo>
                <a:cubicBezTo>
                  <a:pt x="320" y="323"/>
                  <a:pt x="320" y="323"/>
                  <a:pt x="320" y="323"/>
                </a:cubicBezTo>
                <a:cubicBezTo>
                  <a:pt x="320" y="144"/>
                  <a:pt x="320" y="144"/>
                  <a:pt x="320" y="144"/>
                </a:cubicBezTo>
                <a:cubicBezTo>
                  <a:pt x="266" y="167"/>
                  <a:pt x="266" y="167"/>
                  <a:pt x="266" y="167"/>
                </a:cubicBezTo>
                <a:lnTo>
                  <a:pt x="266" y="346"/>
                </a:lnTo>
                <a:close/>
                <a:moveTo>
                  <a:pt x="192" y="323"/>
                </a:moveTo>
                <a:cubicBezTo>
                  <a:pt x="245" y="346"/>
                  <a:pt x="245" y="346"/>
                  <a:pt x="245" y="346"/>
                </a:cubicBezTo>
                <a:cubicBezTo>
                  <a:pt x="245" y="167"/>
                  <a:pt x="245" y="167"/>
                  <a:pt x="245" y="167"/>
                </a:cubicBezTo>
                <a:cubicBezTo>
                  <a:pt x="192" y="144"/>
                  <a:pt x="192" y="144"/>
                  <a:pt x="192" y="144"/>
                </a:cubicBezTo>
                <a:lnTo>
                  <a:pt x="192" y="323"/>
                </a:lnTo>
                <a:close/>
                <a:moveTo>
                  <a:pt x="341" y="323"/>
                </a:moveTo>
                <a:cubicBezTo>
                  <a:pt x="394" y="346"/>
                  <a:pt x="394" y="346"/>
                  <a:pt x="394" y="346"/>
                </a:cubicBezTo>
                <a:cubicBezTo>
                  <a:pt x="394" y="167"/>
                  <a:pt x="394" y="167"/>
                  <a:pt x="394" y="167"/>
                </a:cubicBezTo>
                <a:cubicBezTo>
                  <a:pt x="341" y="144"/>
                  <a:pt x="341" y="144"/>
                  <a:pt x="341" y="144"/>
                </a:cubicBezTo>
                <a:lnTo>
                  <a:pt x="341" y="32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60"/>
                </a:moveTo>
                <a:cubicBezTo>
                  <a:pt x="416" y="155"/>
                  <a:pt x="413" y="152"/>
                  <a:pt x="409" y="150"/>
                </a:cubicBezTo>
                <a:cubicBezTo>
                  <a:pt x="335" y="118"/>
                  <a:pt x="335" y="118"/>
                  <a:pt x="335" y="118"/>
                </a:cubicBezTo>
                <a:cubicBezTo>
                  <a:pt x="332" y="117"/>
                  <a:pt x="329" y="117"/>
                  <a:pt x="326" y="118"/>
                </a:cubicBezTo>
                <a:cubicBezTo>
                  <a:pt x="256" y="148"/>
                  <a:pt x="256" y="148"/>
                  <a:pt x="256" y="148"/>
                </a:cubicBezTo>
                <a:cubicBezTo>
                  <a:pt x="185" y="118"/>
                  <a:pt x="185" y="118"/>
                  <a:pt x="185" y="118"/>
                </a:cubicBezTo>
                <a:cubicBezTo>
                  <a:pt x="183" y="117"/>
                  <a:pt x="179" y="117"/>
                  <a:pt x="177" y="118"/>
                </a:cubicBezTo>
                <a:cubicBezTo>
                  <a:pt x="102" y="150"/>
                  <a:pt x="102" y="150"/>
                  <a:pt x="102" y="150"/>
                </a:cubicBezTo>
                <a:cubicBezTo>
                  <a:pt x="98" y="152"/>
                  <a:pt x="96" y="155"/>
                  <a:pt x="96" y="160"/>
                </a:cubicBezTo>
                <a:cubicBezTo>
                  <a:pt x="96" y="362"/>
                  <a:pt x="96" y="362"/>
                  <a:pt x="96" y="362"/>
                </a:cubicBezTo>
                <a:cubicBezTo>
                  <a:pt x="96" y="366"/>
                  <a:pt x="97" y="369"/>
                  <a:pt x="100" y="371"/>
                </a:cubicBezTo>
                <a:cubicBezTo>
                  <a:pt x="103" y="373"/>
                  <a:pt x="107" y="374"/>
                  <a:pt x="111" y="372"/>
                </a:cubicBezTo>
                <a:cubicBezTo>
                  <a:pt x="181" y="342"/>
                  <a:pt x="181" y="342"/>
                  <a:pt x="181" y="342"/>
                </a:cubicBezTo>
                <a:cubicBezTo>
                  <a:pt x="251" y="372"/>
                  <a:pt x="251" y="372"/>
                  <a:pt x="251" y="372"/>
                </a:cubicBezTo>
                <a:cubicBezTo>
                  <a:pt x="254" y="373"/>
                  <a:pt x="257" y="373"/>
                  <a:pt x="260" y="372"/>
                </a:cubicBezTo>
                <a:cubicBezTo>
                  <a:pt x="330" y="342"/>
                  <a:pt x="330" y="342"/>
                  <a:pt x="330" y="342"/>
                </a:cubicBezTo>
                <a:cubicBezTo>
                  <a:pt x="401" y="372"/>
                  <a:pt x="401" y="372"/>
                  <a:pt x="401" y="372"/>
                </a:cubicBezTo>
                <a:cubicBezTo>
                  <a:pt x="402" y="373"/>
                  <a:pt x="404" y="373"/>
                  <a:pt x="405" y="373"/>
                </a:cubicBezTo>
                <a:cubicBezTo>
                  <a:pt x="407" y="373"/>
                  <a:pt x="409" y="372"/>
                  <a:pt x="411" y="371"/>
                </a:cubicBezTo>
                <a:cubicBezTo>
                  <a:pt x="414" y="369"/>
                  <a:pt x="416" y="366"/>
                  <a:pt x="416" y="362"/>
                </a:cubicBezTo>
                <a:lnTo>
                  <a:pt x="416" y="1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08922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bwMode="auto">
          <a:xfrm rot="5400000">
            <a:off x="6688250" y="3527269"/>
            <a:ext cx="4927600" cy="12700"/>
          </a:xfrm>
          <a:prstGeom prst="line">
            <a:avLst/>
          </a:prstGeom>
          <a:noFill/>
          <a:ln w="28575" cap="flat" cmpd="sng" algn="ctr">
            <a:solidFill>
              <a:schemeClr val="accent6"/>
            </a:solidFill>
            <a:prstDash val="dashDot"/>
            <a:round/>
            <a:headEnd type="none" w="med" len="med"/>
            <a:tailEnd type="none" w="med" len="med"/>
          </a:ln>
          <a:effectLst/>
        </p:spPr>
      </p:cxnSp>
      <p:sp>
        <p:nvSpPr>
          <p:cNvPr id="8" name="Title 7"/>
          <p:cNvSpPr>
            <a:spLocks noGrp="1"/>
          </p:cNvSpPr>
          <p:nvPr>
            <p:ph type="title"/>
          </p:nvPr>
        </p:nvSpPr>
        <p:spPr/>
        <p:txBody>
          <a:bodyPr/>
          <a:lstStyle/>
          <a:p>
            <a:r>
              <a:rPr lang="cs-CZ"/>
              <a:t>Postup vývoz – alternativní prokázání výstupu zboží</a:t>
            </a:r>
            <a:br>
              <a:rPr lang="cs-CZ"/>
            </a:br>
            <a:endParaRPr lang="en-GB" dirty="0"/>
          </a:p>
        </p:txBody>
      </p:sp>
      <p:sp>
        <p:nvSpPr>
          <p:cNvPr id="15" name="TextBox 14"/>
          <p:cNvSpPr txBox="1"/>
          <p:nvPr/>
        </p:nvSpPr>
        <p:spPr>
          <a:xfrm>
            <a:off x="9982200" y="3479800"/>
            <a:ext cx="635000" cy="203200"/>
          </a:xfrm>
          <a:prstGeom prst="rect">
            <a:avLst/>
          </a:prstGeom>
          <a:noFill/>
        </p:spPr>
        <p:txBody>
          <a:bodyPr wrap="square" lIns="36000" tIns="36000" rIns="36000" bIns="36000" rtlCol="0">
            <a:noAutofit/>
          </a:bodyPr>
          <a:lstStyle/>
          <a:p>
            <a:pPr marL="177800" indent="-177800"/>
            <a:endParaRPr lang="en-GB" sz="1200" dirty="0"/>
          </a:p>
        </p:txBody>
      </p:sp>
      <p:sp>
        <p:nvSpPr>
          <p:cNvPr id="23" name="Rectangular Callout 22"/>
          <p:cNvSpPr/>
          <p:nvPr/>
        </p:nvSpPr>
        <p:spPr bwMode="auto">
          <a:xfrm>
            <a:off x="6056295" y="1979638"/>
            <a:ext cx="1452448" cy="774786"/>
          </a:xfrm>
          <a:prstGeom prst="wedgeRectCallout">
            <a:avLst>
              <a:gd name="adj1" fmla="val 45868"/>
              <a:gd name="adj2" fmla="val 116827"/>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95250" fontAlgn="base">
              <a:spcBef>
                <a:spcPct val="50000"/>
              </a:spcBef>
              <a:spcAft>
                <a:spcPct val="25000"/>
              </a:spcAft>
              <a:buClr>
                <a:srgbClr val="000066"/>
              </a:buClr>
            </a:pPr>
            <a:r>
              <a:rPr lang="cs-CZ" sz="1000" b="1" dirty="0">
                <a:solidFill>
                  <a:schemeClr val="bg1"/>
                </a:solidFill>
              </a:rPr>
              <a:t>CÚ upozorní, že nebyl potvrzen výstup z EU</a:t>
            </a:r>
            <a:endParaRPr lang="en-GB" sz="900" dirty="0">
              <a:solidFill>
                <a:schemeClr val="bg1"/>
              </a:solidFill>
            </a:endParaRPr>
          </a:p>
        </p:txBody>
      </p:sp>
      <p:sp>
        <p:nvSpPr>
          <p:cNvPr id="25" name="Rectangular Callout 24"/>
          <p:cNvSpPr/>
          <p:nvPr/>
        </p:nvSpPr>
        <p:spPr bwMode="auto">
          <a:xfrm>
            <a:off x="9023775" y="1979639"/>
            <a:ext cx="1200471" cy="774785"/>
          </a:xfrm>
          <a:prstGeom prst="wedgeRectCallout">
            <a:avLst>
              <a:gd name="adj1" fmla="val -76542"/>
              <a:gd name="adj2" fmla="val 127462"/>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95250">
              <a:spcBef>
                <a:spcPct val="50000"/>
              </a:spcBef>
              <a:spcAft>
                <a:spcPct val="25000"/>
              </a:spcAft>
              <a:buClr>
                <a:srgbClr val="000066"/>
              </a:buClr>
            </a:pPr>
            <a:r>
              <a:rPr lang="cs-CZ" sz="1000" b="1" dirty="0">
                <a:solidFill>
                  <a:schemeClr val="bg1"/>
                </a:solidFill>
                <a:cs typeface="Arial" panose="020B0604020202020204" pitchFamily="34" charset="0"/>
              </a:rPr>
              <a:t>CS odešle </a:t>
            </a:r>
            <a:r>
              <a:rPr lang="cs-CZ" sz="1000" b="1" dirty="0" err="1">
                <a:solidFill>
                  <a:schemeClr val="bg1"/>
                </a:solidFill>
                <a:cs typeface="Arial" panose="020B0604020202020204" pitchFamily="34" charset="0"/>
              </a:rPr>
              <a:t>info</a:t>
            </a:r>
            <a:r>
              <a:rPr lang="cs-CZ" sz="1000" b="1" dirty="0">
                <a:solidFill>
                  <a:schemeClr val="bg1"/>
                </a:solidFill>
                <a:cs typeface="Arial" panose="020B0604020202020204" pitchFamily="34" charset="0"/>
              </a:rPr>
              <a:t> o provedeném vývozu FS</a:t>
            </a:r>
            <a:endParaRPr lang="en-GB" sz="900" dirty="0">
              <a:solidFill>
                <a:schemeClr val="bg1"/>
              </a:solidFill>
              <a:cs typeface="Arial" panose="020B0604020202020204" pitchFamily="34" charset="0"/>
            </a:endParaRPr>
          </a:p>
        </p:txBody>
      </p:sp>
      <p:sp>
        <p:nvSpPr>
          <p:cNvPr id="28" name="TextBox 27"/>
          <p:cNvSpPr txBox="1"/>
          <p:nvPr/>
        </p:nvSpPr>
        <p:spPr>
          <a:xfrm>
            <a:off x="7099301" y="4546601"/>
            <a:ext cx="45719" cy="45719"/>
          </a:xfrm>
          <a:prstGeom prst="rect">
            <a:avLst/>
          </a:prstGeom>
          <a:noFill/>
        </p:spPr>
        <p:txBody>
          <a:bodyPr wrap="square" lIns="36000" tIns="36000" rIns="36000" bIns="36000" rtlCol="0">
            <a:noAutofit/>
          </a:bodyPr>
          <a:lstStyle/>
          <a:p>
            <a:pPr marL="177800" indent="-177800"/>
            <a:endParaRPr lang="en-GB" sz="1400" dirty="0"/>
          </a:p>
        </p:txBody>
      </p:sp>
      <p:sp>
        <p:nvSpPr>
          <p:cNvPr id="18" name="Left Brace 17"/>
          <p:cNvSpPr/>
          <p:nvPr/>
        </p:nvSpPr>
        <p:spPr bwMode="auto">
          <a:xfrm rot="-5400000">
            <a:off x="5531793" y="1018782"/>
            <a:ext cx="238085" cy="7004527"/>
          </a:xfrm>
          <a:prstGeom prst="leftBrace">
            <a:avLst>
              <a:gd name="adj1" fmla="val 8333"/>
              <a:gd name="adj2" fmla="val 50000"/>
            </a:avLst>
          </a:prstGeom>
          <a:noFill/>
          <a:ln w="22225" cap="flat" cmpd="sng" algn="ctr">
            <a:solidFill>
              <a:schemeClr val="tx2"/>
            </a:solidFill>
            <a:prstDash val="solid"/>
            <a:round/>
            <a:headEnd type="none" w="med" len="med"/>
            <a:tailEnd type="none" w="med" len="med"/>
          </a:ln>
          <a:effectLst/>
        </p:spPr>
        <p:txBody>
          <a:bodyPr rtlCol="0" anchor="ctr"/>
          <a:lstStyle/>
          <a:p>
            <a:pPr algn="ctr"/>
            <a:endParaRPr lang="en-GB" dirty="0"/>
          </a:p>
        </p:txBody>
      </p:sp>
      <p:sp>
        <p:nvSpPr>
          <p:cNvPr id="21" name="Rectangular Callout 20"/>
          <p:cNvSpPr/>
          <p:nvPr/>
        </p:nvSpPr>
        <p:spPr bwMode="auto">
          <a:xfrm>
            <a:off x="7606319" y="1979639"/>
            <a:ext cx="1293802" cy="774785"/>
          </a:xfrm>
          <a:prstGeom prst="wedgeRectCallout">
            <a:avLst>
              <a:gd name="adj1" fmla="val -23951"/>
              <a:gd name="adj2" fmla="val 121710"/>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95250" fontAlgn="base">
              <a:spcBef>
                <a:spcPts val="1200"/>
              </a:spcBef>
              <a:spcAft>
                <a:spcPct val="25000"/>
              </a:spcAft>
              <a:buClr>
                <a:srgbClr val="000066"/>
              </a:buClr>
            </a:pPr>
            <a:r>
              <a:rPr lang="cs-CZ" sz="1000" b="1" dirty="0">
                <a:solidFill>
                  <a:schemeClr val="bg1"/>
                </a:solidFill>
              </a:rPr>
              <a:t>Výstup zboží z EU potvrzen alternativním způsobem</a:t>
            </a:r>
            <a:endParaRPr lang="en-GB" sz="900" dirty="0">
              <a:solidFill>
                <a:schemeClr val="bg1"/>
              </a:solidFill>
            </a:endParaRPr>
          </a:p>
        </p:txBody>
      </p:sp>
      <p:cxnSp>
        <p:nvCxnSpPr>
          <p:cNvPr id="29" name="Straight Connector 28"/>
          <p:cNvCxnSpPr/>
          <p:nvPr/>
        </p:nvCxnSpPr>
        <p:spPr bwMode="auto">
          <a:xfrm rot="5400000">
            <a:off x="-310902" y="3527269"/>
            <a:ext cx="4927600" cy="12700"/>
          </a:xfrm>
          <a:prstGeom prst="line">
            <a:avLst/>
          </a:prstGeom>
          <a:noFill/>
          <a:ln w="28575" cap="flat" cmpd="sng" algn="ctr">
            <a:solidFill>
              <a:schemeClr val="accent6"/>
            </a:solidFill>
            <a:prstDash val="dashDot"/>
            <a:round/>
            <a:headEnd type="none" w="med" len="med"/>
            <a:tailEnd type="none" w="med" len="med"/>
          </a:ln>
          <a:effectLst/>
        </p:spPr>
      </p:cxnSp>
      <p:cxnSp>
        <p:nvCxnSpPr>
          <p:cNvPr id="30" name="Straight Connector 29"/>
          <p:cNvCxnSpPr/>
          <p:nvPr/>
        </p:nvCxnSpPr>
        <p:spPr bwMode="auto">
          <a:xfrm flipV="1">
            <a:off x="1847850" y="3388658"/>
            <a:ext cx="8424150" cy="0"/>
          </a:xfrm>
          <a:prstGeom prst="line">
            <a:avLst/>
          </a:prstGeom>
          <a:noFill/>
          <a:ln w="114300" cap="flat" cmpd="sng" algn="ctr">
            <a:solidFill>
              <a:schemeClr val="accent6"/>
            </a:solidFill>
            <a:prstDash val="solid"/>
            <a:round/>
            <a:headEnd type="none" w="med" len="med"/>
            <a:tailEnd type="none" w="med" len="med"/>
          </a:ln>
          <a:effectLst/>
        </p:spPr>
      </p:cxnSp>
      <p:sp>
        <p:nvSpPr>
          <p:cNvPr id="33" name="Left Brace 32"/>
          <p:cNvSpPr/>
          <p:nvPr/>
        </p:nvSpPr>
        <p:spPr bwMode="auto">
          <a:xfrm rot="-5400000">
            <a:off x="4591544" y="1028893"/>
            <a:ext cx="411566" cy="5276155"/>
          </a:xfrm>
          <a:prstGeom prst="leftBrace">
            <a:avLst>
              <a:gd name="adj1" fmla="val 8333"/>
              <a:gd name="adj2" fmla="val 50000"/>
            </a:avLst>
          </a:prstGeom>
          <a:noFill/>
          <a:ln w="22225" cap="flat" cmpd="sng" algn="ctr">
            <a:solidFill>
              <a:schemeClr val="accent6"/>
            </a:solidFill>
            <a:prstDash val="solid"/>
            <a:round/>
            <a:headEnd type="none" w="med" len="med"/>
            <a:tailEnd type="none" w="med" len="med"/>
          </a:ln>
          <a:effectLst/>
        </p:spPr>
        <p:txBody>
          <a:bodyPr rtlCol="0" anchor="ctr"/>
          <a:lstStyle/>
          <a:p>
            <a:pPr algn="ctr"/>
            <a:endParaRPr lang="en-GB" dirty="0"/>
          </a:p>
        </p:txBody>
      </p:sp>
      <p:sp>
        <p:nvSpPr>
          <p:cNvPr id="34" name="Rectangle 33"/>
          <p:cNvSpPr/>
          <p:nvPr/>
        </p:nvSpPr>
        <p:spPr bwMode="auto">
          <a:xfrm>
            <a:off x="4035327" y="3959299"/>
            <a:ext cx="1524000" cy="36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ctr" fontAlgn="base">
              <a:buClr>
                <a:srgbClr val="000066"/>
              </a:buClr>
            </a:pPr>
            <a:r>
              <a:rPr lang="cs-CZ" sz="1400" b="1" dirty="0">
                <a:solidFill>
                  <a:schemeClr val="bg1"/>
                </a:solidFill>
              </a:rPr>
              <a:t>90 dní</a:t>
            </a:r>
            <a:endParaRPr lang="en-GB" sz="1400" b="1" dirty="0">
              <a:solidFill>
                <a:schemeClr val="bg1"/>
              </a:solidFill>
              <a:latin typeface="Arial" charset="0"/>
            </a:endParaRPr>
          </a:p>
        </p:txBody>
      </p:sp>
      <p:cxnSp>
        <p:nvCxnSpPr>
          <p:cNvPr id="36" name="Straight Connector 35"/>
          <p:cNvCxnSpPr/>
          <p:nvPr/>
        </p:nvCxnSpPr>
        <p:spPr bwMode="auto">
          <a:xfrm rot="5400000">
            <a:off x="1143722" y="3527269"/>
            <a:ext cx="4927600" cy="12700"/>
          </a:xfrm>
          <a:prstGeom prst="line">
            <a:avLst/>
          </a:prstGeom>
          <a:noFill/>
          <a:ln w="28575" cap="flat" cmpd="sng" algn="ctr">
            <a:solidFill>
              <a:schemeClr val="accent6"/>
            </a:solidFill>
            <a:prstDash val="solid"/>
            <a:round/>
            <a:headEnd type="none" w="med" len="med"/>
            <a:tailEnd type="none" w="med" len="med"/>
          </a:ln>
          <a:effectLst/>
        </p:spPr>
      </p:cxnSp>
      <p:sp>
        <p:nvSpPr>
          <p:cNvPr id="39" name="Rectangle 38"/>
          <p:cNvSpPr/>
          <p:nvPr/>
        </p:nvSpPr>
        <p:spPr bwMode="auto">
          <a:xfrm>
            <a:off x="4888834" y="4728654"/>
            <a:ext cx="1524000" cy="36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ctr" fontAlgn="base">
              <a:buClr>
                <a:srgbClr val="000066"/>
              </a:buClr>
            </a:pPr>
            <a:r>
              <a:rPr lang="cs-CZ" sz="1400" b="1" dirty="0">
                <a:solidFill>
                  <a:schemeClr val="bg1"/>
                </a:solidFill>
              </a:rPr>
              <a:t>150 dní</a:t>
            </a:r>
            <a:endParaRPr lang="en-GB" sz="1400" b="1" dirty="0">
              <a:solidFill>
                <a:schemeClr val="bg1"/>
              </a:solidFill>
              <a:latin typeface="Arial" charset="0"/>
            </a:endParaRPr>
          </a:p>
        </p:txBody>
      </p:sp>
      <p:sp>
        <p:nvSpPr>
          <p:cNvPr id="41" name="Freeform 40"/>
          <p:cNvSpPr>
            <a:spLocks noChangeAspect="1" noEditPoints="1"/>
          </p:cNvSpPr>
          <p:nvPr/>
        </p:nvSpPr>
        <p:spPr bwMode="auto">
          <a:xfrm>
            <a:off x="2496045" y="4454225"/>
            <a:ext cx="576000" cy="576000"/>
          </a:xfrm>
          <a:custGeom>
            <a:avLst/>
            <a:gdLst>
              <a:gd name="T0" fmla="*/ 117 w 512"/>
              <a:gd name="T1" fmla="*/ 213 h 512"/>
              <a:gd name="T2" fmla="*/ 320 w 512"/>
              <a:gd name="T3" fmla="*/ 213 h 512"/>
              <a:gd name="T4" fmla="*/ 320 w 512"/>
              <a:gd name="T5" fmla="*/ 224 h 512"/>
              <a:gd name="T6" fmla="*/ 320 w 512"/>
              <a:gd name="T7" fmla="*/ 298 h 512"/>
              <a:gd name="T8" fmla="*/ 117 w 512"/>
              <a:gd name="T9" fmla="*/ 298 h 512"/>
              <a:gd name="T10" fmla="*/ 117 w 512"/>
              <a:gd name="T11" fmla="*/ 213 h 512"/>
              <a:gd name="T12" fmla="*/ 362 w 512"/>
              <a:gd name="T13" fmla="*/ 320 h 512"/>
              <a:gd name="T14" fmla="*/ 352 w 512"/>
              <a:gd name="T15" fmla="*/ 330 h 512"/>
              <a:gd name="T16" fmla="*/ 362 w 512"/>
              <a:gd name="T17" fmla="*/ 341 h 512"/>
              <a:gd name="T18" fmla="*/ 373 w 512"/>
              <a:gd name="T19" fmla="*/ 330 h 512"/>
              <a:gd name="T20" fmla="*/ 362 w 512"/>
              <a:gd name="T21" fmla="*/ 320 h 512"/>
              <a:gd name="T22" fmla="*/ 202 w 512"/>
              <a:gd name="T23" fmla="*/ 320 h 512"/>
              <a:gd name="T24" fmla="*/ 192 w 512"/>
              <a:gd name="T25" fmla="*/ 330 h 512"/>
              <a:gd name="T26" fmla="*/ 202 w 512"/>
              <a:gd name="T27" fmla="*/ 341 h 512"/>
              <a:gd name="T28" fmla="*/ 213 w 512"/>
              <a:gd name="T29" fmla="*/ 330 h 512"/>
              <a:gd name="T30" fmla="*/ 202 w 512"/>
              <a:gd name="T31" fmla="*/ 320 h 512"/>
              <a:gd name="T32" fmla="*/ 149 w 512"/>
              <a:gd name="T33" fmla="*/ 320 h 512"/>
              <a:gd name="T34" fmla="*/ 138 w 512"/>
              <a:gd name="T35" fmla="*/ 330 h 512"/>
              <a:gd name="T36" fmla="*/ 149 w 512"/>
              <a:gd name="T37" fmla="*/ 341 h 512"/>
              <a:gd name="T38" fmla="*/ 160 w 512"/>
              <a:gd name="T39" fmla="*/ 330 h 512"/>
              <a:gd name="T40" fmla="*/ 149 w 512"/>
              <a:gd name="T41" fmla="*/ 320 h 512"/>
              <a:gd name="T42" fmla="*/ 512 w 512"/>
              <a:gd name="T43" fmla="*/ 256 h 512"/>
              <a:gd name="T44" fmla="*/ 256 w 512"/>
              <a:gd name="T45" fmla="*/ 512 h 512"/>
              <a:gd name="T46" fmla="*/ 0 w 512"/>
              <a:gd name="T47" fmla="*/ 256 h 512"/>
              <a:gd name="T48" fmla="*/ 256 w 512"/>
              <a:gd name="T49" fmla="*/ 0 h 512"/>
              <a:gd name="T50" fmla="*/ 512 w 512"/>
              <a:gd name="T51" fmla="*/ 256 h 512"/>
              <a:gd name="T52" fmla="*/ 416 w 512"/>
              <a:gd name="T53" fmla="*/ 245 h 512"/>
              <a:gd name="T54" fmla="*/ 413 w 512"/>
              <a:gd name="T55" fmla="*/ 237 h 512"/>
              <a:gd name="T56" fmla="*/ 391 w 512"/>
              <a:gd name="T57" fmla="*/ 216 h 512"/>
              <a:gd name="T58" fmla="*/ 384 w 512"/>
              <a:gd name="T59" fmla="*/ 213 h 512"/>
              <a:gd name="T60" fmla="*/ 341 w 512"/>
              <a:gd name="T61" fmla="*/ 213 h 512"/>
              <a:gd name="T62" fmla="*/ 341 w 512"/>
              <a:gd name="T63" fmla="*/ 202 h 512"/>
              <a:gd name="T64" fmla="*/ 330 w 512"/>
              <a:gd name="T65" fmla="*/ 192 h 512"/>
              <a:gd name="T66" fmla="*/ 106 w 512"/>
              <a:gd name="T67" fmla="*/ 192 h 512"/>
              <a:gd name="T68" fmla="*/ 96 w 512"/>
              <a:gd name="T69" fmla="*/ 202 h 512"/>
              <a:gd name="T70" fmla="*/ 96 w 512"/>
              <a:gd name="T71" fmla="*/ 309 h 512"/>
              <a:gd name="T72" fmla="*/ 106 w 512"/>
              <a:gd name="T73" fmla="*/ 320 h 512"/>
              <a:gd name="T74" fmla="*/ 119 w 512"/>
              <a:gd name="T75" fmla="*/ 320 h 512"/>
              <a:gd name="T76" fmla="*/ 117 w 512"/>
              <a:gd name="T77" fmla="*/ 330 h 512"/>
              <a:gd name="T78" fmla="*/ 149 w 512"/>
              <a:gd name="T79" fmla="*/ 362 h 512"/>
              <a:gd name="T80" fmla="*/ 176 w 512"/>
              <a:gd name="T81" fmla="*/ 348 h 512"/>
              <a:gd name="T82" fmla="*/ 202 w 512"/>
              <a:gd name="T83" fmla="*/ 362 h 512"/>
              <a:gd name="T84" fmla="*/ 234 w 512"/>
              <a:gd name="T85" fmla="*/ 330 h 512"/>
              <a:gd name="T86" fmla="*/ 232 w 512"/>
              <a:gd name="T87" fmla="*/ 320 h 512"/>
              <a:gd name="T88" fmla="*/ 330 w 512"/>
              <a:gd name="T89" fmla="*/ 320 h 512"/>
              <a:gd name="T90" fmla="*/ 332 w 512"/>
              <a:gd name="T91" fmla="*/ 320 h 512"/>
              <a:gd name="T92" fmla="*/ 330 w 512"/>
              <a:gd name="T93" fmla="*/ 330 h 512"/>
              <a:gd name="T94" fmla="*/ 362 w 512"/>
              <a:gd name="T95" fmla="*/ 362 h 512"/>
              <a:gd name="T96" fmla="*/ 394 w 512"/>
              <a:gd name="T97" fmla="*/ 330 h 512"/>
              <a:gd name="T98" fmla="*/ 392 w 512"/>
              <a:gd name="T99" fmla="*/ 320 h 512"/>
              <a:gd name="T100" fmla="*/ 405 w 512"/>
              <a:gd name="T101" fmla="*/ 320 h 512"/>
              <a:gd name="T102" fmla="*/ 416 w 512"/>
              <a:gd name="T103" fmla="*/ 309 h 512"/>
              <a:gd name="T104" fmla="*/ 416 w 512"/>
              <a:gd name="T105" fmla="*/ 245 h 512"/>
              <a:gd name="T106" fmla="*/ 341 w 512"/>
              <a:gd name="T107" fmla="*/ 234 h 512"/>
              <a:gd name="T108" fmla="*/ 341 w 512"/>
              <a:gd name="T109" fmla="*/ 298 h 512"/>
              <a:gd name="T110" fmla="*/ 394 w 512"/>
              <a:gd name="T111" fmla="*/ 298 h 512"/>
              <a:gd name="T112" fmla="*/ 394 w 512"/>
              <a:gd name="T113" fmla="*/ 249 h 512"/>
              <a:gd name="T114" fmla="*/ 379 w 512"/>
              <a:gd name="T115" fmla="*/ 234 h 512"/>
              <a:gd name="T116" fmla="*/ 341 w 512"/>
              <a:gd name="T117"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117" y="213"/>
                </a:moveTo>
                <a:cubicBezTo>
                  <a:pt x="320" y="213"/>
                  <a:pt x="320" y="213"/>
                  <a:pt x="320" y="213"/>
                </a:cubicBezTo>
                <a:cubicBezTo>
                  <a:pt x="320" y="224"/>
                  <a:pt x="320" y="224"/>
                  <a:pt x="320" y="224"/>
                </a:cubicBezTo>
                <a:cubicBezTo>
                  <a:pt x="320" y="298"/>
                  <a:pt x="320" y="298"/>
                  <a:pt x="320" y="298"/>
                </a:cubicBezTo>
                <a:cubicBezTo>
                  <a:pt x="117" y="298"/>
                  <a:pt x="117" y="298"/>
                  <a:pt x="117" y="298"/>
                </a:cubicBezTo>
                <a:lnTo>
                  <a:pt x="117" y="213"/>
                </a:lnTo>
                <a:close/>
                <a:moveTo>
                  <a:pt x="362" y="320"/>
                </a:moveTo>
                <a:cubicBezTo>
                  <a:pt x="356" y="320"/>
                  <a:pt x="352" y="324"/>
                  <a:pt x="352" y="330"/>
                </a:cubicBezTo>
                <a:cubicBezTo>
                  <a:pt x="352" y="336"/>
                  <a:pt x="356" y="341"/>
                  <a:pt x="362" y="341"/>
                </a:cubicBezTo>
                <a:cubicBezTo>
                  <a:pt x="368" y="341"/>
                  <a:pt x="373" y="336"/>
                  <a:pt x="373" y="330"/>
                </a:cubicBezTo>
                <a:cubicBezTo>
                  <a:pt x="373" y="324"/>
                  <a:pt x="368" y="320"/>
                  <a:pt x="362" y="320"/>
                </a:cubicBezTo>
                <a:close/>
                <a:moveTo>
                  <a:pt x="202" y="320"/>
                </a:moveTo>
                <a:cubicBezTo>
                  <a:pt x="196" y="320"/>
                  <a:pt x="192" y="324"/>
                  <a:pt x="192" y="330"/>
                </a:cubicBezTo>
                <a:cubicBezTo>
                  <a:pt x="192" y="336"/>
                  <a:pt x="196" y="341"/>
                  <a:pt x="202" y="341"/>
                </a:cubicBezTo>
                <a:cubicBezTo>
                  <a:pt x="208" y="341"/>
                  <a:pt x="213" y="336"/>
                  <a:pt x="213" y="330"/>
                </a:cubicBezTo>
                <a:cubicBezTo>
                  <a:pt x="213" y="324"/>
                  <a:pt x="208" y="320"/>
                  <a:pt x="202" y="320"/>
                </a:cubicBezTo>
                <a:close/>
                <a:moveTo>
                  <a:pt x="149" y="320"/>
                </a:moveTo>
                <a:cubicBezTo>
                  <a:pt x="143" y="320"/>
                  <a:pt x="138" y="324"/>
                  <a:pt x="138" y="330"/>
                </a:cubicBezTo>
                <a:cubicBezTo>
                  <a:pt x="138" y="336"/>
                  <a:pt x="143" y="341"/>
                  <a:pt x="149" y="341"/>
                </a:cubicBezTo>
                <a:cubicBezTo>
                  <a:pt x="155" y="341"/>
                  <a:pt x="160" y="336"/>
                  <a:pt x="160" y="330"/>
                </a:cubicBezTo>
                <a:cubicBezTo>
                  <a:pt x="160" y="324"/>
                  <a:pt x="155" y="320"/>
                  <a:pt x="149" y="32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45"/>
                </a:moveTo>
                <a:cubicBezTo>
                  <a:pt x="416" y="242"/>
                  <a:pt x="415" y="239"/>
                  <a:pt x="413" y="237"/>
                </a:cubicBezTo>
                <a:cubicBezTo>
                  <a:pt x="391" y="216"/>
                  <a:pt x="391" y="216"/>
                  <a:pt x="391" y="216"/>
                </a:cubicBezTo>
                <a:cubicBezTo>
                  <a:pt x="389" y="214"/>
                  <a:pt x="386" y="213"/>
                  <a:pt x="384" y="213"/>
                </a:cubicBezTo>
                <a:cubicBezTo>
                  <a:pt x="341" y="213"/>
                  <a:pt x="341" y="213"/>
                  <a:pt x="341" y="213"/>
                </a:cubicBezTo>
                <a:cubicBezTo>
                  <a:pt x="341" y="202"/>
                  <a:pt x="341" y="202"/>
                  <a:pt x="341" y="202"/>
                </a:cubicBezTo>
                <a:cubicBezTo>
                  <a:pt x="341" y="196"/>
                  <a:pt x="336" y="192"/>
                  <a:pt x="330" y="192"/>
                </a:cubicBezTo>
                <a:cubicBezTo>
                  <a:pt x="106" y="192"/>
                  <a:pt x="106" y="192"/>
                  <a:pt x="106" y="192"/>
                </a:cubicBezTo>
                <a:cubicBezTo>
                  <a:pt x="100" y="192"/>
                  <a:pt x="96" y="196"/>
                  <a:pt x="96" y="202"/>
                </a:cubicBezTo>
                <a:cubicBezTo>
                  <a:pt x="96" y="309"/>
                  <a:pt x="96" y="309"/>
                  <a:pt x="96" y="309"/>
                </a:cubicBezTo>
                <a:cubicBezTo>
                  <a:pt x="96" y="315"/>
                  <a:pt x="100" y="320"/>
                  <a:pt x="106" y="320"/>
                </a:cubicBezTo>
                <a:cubicBezTo>
                  <a:pt x="119" y="320"/>
                  <a:pt x="119" y="320"/>
                  <a:pt x="119" y="320"/>
                </a:cubicBezTo>
                <a:cubicBezTo>
                  <a:pt x="118" y="323"/>
                  <a:pt x="117" y="327"/>
                  <a:pt x="117" y="330"/>
                </a:cubicBezTo>
                <a:cubicBezTo>
                  <a:pt x="117" y="348"/>
                  <a:pt x="131" y="362"/>
                  <a:pt x="149" y="362"/>
                </a:cubicBezTo>
                <a:cubicBezTo>
                  <a:pt x="160" y="362"/>
                  <a:pt x="170" y="357"/>
                  <a:pt x="176" y="348"/>
                </a:cubicBezTo>
                <a:cubicBezTo>
                  <a:pt x="181" y="357"/>
                  <a:pt x="191" y="362"/>
                  <a:pt x="202" y="362"/>
                </a:cubicBezTo>
                <a:cubicBezTo>
                  <a:pt x="220" y="362"/>
                  <a:pt x="234" y="348"/>
                  <a:pt x="234" y="330"/>
                </a:cubicBezTo>
                <a:cubicBezTo>
                  <a:pt x="234" y="327"/>
                  <a:pt x="234" y="323"/>
                  <a:pt x="232" y="320"/>
                </a:cubicBezTo>
                <a:cubicBezTo>
                  <a:pt x="330" y="320"/>
                  <a:pt x="330" y="320"/>
                  <a:pt x="330" y="320"/>
                </a:cubicBezTo>
                <a:cubicBezTo>
                  <a:pt x="332" y="320"/>
                  <a:pt x="332" y="320"/>
                  <a:pt x="332" y="320"/>
                </a:cubicBezTo>
                <a:cubicBezTo>
                  <a:pt x="331" y="323"/>
                  <a:pt x="330" y="327"/>
                  <a:pt x="330" y="330"/>
                </a:cubicBezTo>
                <a:cubicBezTo>
                  <a:pt x="330" y="348"/>
                  <a:pt x="345" y="362"/>
                  <a:pt x="362" y="362"/>
                </a:cubicBezTo>
                <a:cubicBezTo>
                  <a:pt x="380" y="362"/>
                  <a:pt x="394" y="348"/>
                  <a:pt x="394" y="330"/>
                </a:cubicBezTo>
                <a:cubicBezTo>
                  <a:pt x="394" y="327"/>
                  <a:pt x="394" y="323"/>
                  <a:pt x="392" y="320"/>
                </a:cubicBezTo>
                <a:cubicBezTo>
                  <a:pt x="405" y="320"/>
                  <a:pt x="405" y="320"/>
                  <a:pt x="405" y="320"/>
                </a:cubicBezTo>
                <a:cubicBezTo>
                  <a:pt x="411" y="320"/>
                  <a:pt x="416" y="315"/>
                  <a:pt x="416" y="309"/>
                </a:cubicBezTo>
                <a:lnTo>
                  <a:pt x="416" y="245"/>
                </a:lnTo>
                <a:close/>
                <a:moveTo>
                  <a:pt x="341" y="234"/>
                </a:moveTo>
                <a:cubicBezTo>
                  <a:pt x="341" y="298"/>
                  <a:pt x="341" y="298"/>
                  <a:pt x="341" y="298"/>
                </a:cubicBezTo>
                <a:cubicBezTo>
                  <a:pt x="394" y="298"/>
                  <a:pt x="394" y="298"/>
                  <a:pt x="394" y="298"/>
                </a:cubicBezTo>
                <a:cubicBezTo>
                  <a:pt x="394" y="249"/>
                  <a:pt x="394" y="249"/>
                  <a:pt x="394" y="249"/>
                </a:cubicBezTo>
                <a:cubicBezTo>
                  <a:pt x="379" y="234"/>
                  <a:pt x="379" y="234"/>
                  <a:pt x="379" y="234"/>
                </a:cubicBezTo>
                <a:lnTo>
                  <a:pt x="341" y="23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2" name="Freeform 41"/>
          <p:cNvSpPr>
            <a:spLocks noChangeAspect="1" noEditPoints="1"/>
          </p:cNvSpPr>
          <p:nvPr/>
        </p:nvSpPr>
        <p:spPr bwMode="auto">
          <a:xfrm>
            <a:off x="4199495" y="4454225"/>
            <a:ext cx="577694" cy="576000"/>
          </a:xfrm>
          <a:custGeom>
            <a:avLst/>
            <a:gdLst>
              <a:gd name="T0" fmla="*/ 234 w 512"/>
              <a:gd name="T1" fmla="*/ 138 h 512"/>
              <a:gd name="T2" fmla="*/ 277 w 512"/>
              <a:gd name="T3" fmla="*/ 117 h 512"/>
              <a:gd name="T4" fmla="*/ 258 w 512"/>
              <a:gd name="T5" fmla="*/ 213 h 512"/>
              <a:gd name="T6" fmla="*/ 311 w 512"/>
              <a:gd name="T7" fmla="*/ 160 h 512"/>
              <a:gd name="T8" fmla="*/ 185 w 512"/>
              <a:gd name="T9" fmla="*/ 232 h 512"/>
              <a:gd name="T10" fmla="*/ 258 w 512"/>
              <a:gd name="T11" fmla="*/ 213 h 512"/>
              <a:gd name="T12" fmla="*/ 256 w 512"/>
              <a:gd name="T13" fmla="*/ 512 h 512"/>
              <a:gd name="T14" fmla="*/ 256 w 512"/>
              <a:gd name="T15" fmla="*/ 0 h 512"/>
              <a:gd name="T16" fmla="*/ 128 w 512"/>
              <a:gd name="T17" fmla="*/ 258 h 512"/>
              <a:gd name="T18" fmla="*/ 162 w 512"/>
              <a:gd name="T19" fmla="*/ 351 h 512"/>
              <a:gd name="T20" fmla="*/ 151 w 512"/>
              <a:gd name="T21" fmla="*/ 263 h 512"/>
              <a:gd name="T22" fmla="*/ 245 w 512"/>
              <a:gd name="T23" fmla="*/ 330 h 512"/>
              <a:gd name="T24" fmla="*/ 266 w 512"/>
              <a:gd name="T25" fmla="*/ 330 h 512"/>
              <a:gd name="T26" fmla="*/ 360 w 512"/>
              <a:gd name="T27" fmla="*/ 263 h 512"/>
              <a:gd name="T28" fmla="*/ 349 w 512"/>
              <a:gd name="T29" fmla="*/ 351 h 512"/>
              <a:gd name="T30" fmla="*/ 362 w 512"/>
              <a:gd name="T31" fmla="*/ 344 h 512"/>
              <a:gd name="T32" fmla="*/ 376 w 512"/>
              <a:gd name="T33" fmla="*/ 245 h 512"/>
              <a:gd name="T34" fmla="*/ 330 w 512"/>
              <a:gd name="T35" fmla="*/ 147 h 512"/>
              <a:gd name="T36" fmla="*/ 298 w 512"/>
              <a:gd name="T37" fmla="*/ 138 h 512"/>
              <a:gd name="T38" fmla="*/ 288 w 512"/>
              <a:gd name="T39" fmla="*/ 96 h 512"/>
              <a:gd name="T40" fmla="*/ 213 w 512"/>
              <a:gd name="T41" fmla="*/ 106 h 512"/>
              <a:gd name="T42" fmla="*/ 192 w 512"/>
              <a:gd name="T43" fmla="*/ 138 h 512"/>
              <a:gd name="T44" fmla="*/ 161 w 512"/>
              <a:gd name="T45" fmla="*/ 238 h 512"/>
              <a:gd name="T46" fmla="*/ 128 w 512"/>
              <a:gd name="T47" fmla="*/ 258 h 512"/>
              <a:gd name="T48" fmla="*/ 370 w 512"/>
              <a:gd name="T49" fmla="*/ 365 h 512"/>
              <a:gd name="T50" fmla="*/ 354 w 512"/>
              <a:gd name="T51" fmla="*/ 367 h 512"/>
              <a:gd name="T52" fmla="*/ 317 w 512"/>
              <a:gd name="T53" fmla="*/ 365 h 512"/>
              <a:gd name="T54" fmla="*/ 300 w 512"/>
              <a:gd name="T55" fmla="*/ 367 h 512"/>
              <a:gd name="T56" fmla="*/ 263 w 512"/>
              <a:gd name="T57" fmla="*/ 365 h 512"/>
              <a:gd name="T58" fmla="*/ 247 w 512"/>
              <a:gd name="T59" fmla="*/ 367 h 512"/>
              <a:gd name="T60" fmla="*/ 210 w 512"/>
              <a:gd name="T61" fmla="*/ 365 h 512"/>
              <a:gd name="T62" fmla="*/ 193 w 512"/>
              <a:gd name="T63" fmla="*/ 367 h 512"/>
              <a:gd name="T64" fmla="*/ 157 w 512"/>
              <a:gd name="T65" fmla="*/ 365 h 512"/>
              <a:gd name="T66" fmla="*/ 140 w 512"/>
              <a:gd name="T67" fmla="*/ 367 h 512"/>
              <a:gd name="T68" fmla="*/ 117 w 512"/>
              <a:gd name="T69" fmla="*/ 389 h 512"/>
              <a:gd name="T70" fmla="*/ 150 w 512"/>
              <a:gd name="T71" fmla="*/ 388 h 512"/>
              <a:gd name="T72" fmla="*/ 203 w 512"/>
              <a:gd name="T73" fmla="*/ 388 h 512"/>
              <a:gd name="T74" fmla="*/ 256 w 512"/>
              <a:gd name="T75" fmla="*/ 388 h 512"/>
              <a:gd name="T76" fmla="*/ 288 w 512"/>
              <a:gd name="T77" fmla="*/ 398 h 512"/>
              <a:gd name="T78" fmla="*/ 341 w 512"/>
              <a:gd name="T79" fmla="*/ 398 h 512"/>
              <a:gd name="T80" fmla="*/ 381 w 512"/>
              <a:gd name="T81" fmla="*/ 397 h 512"/>
              <a:gd name="T82" fmla="*/ 386 w 512"/>
              <a:gd name="T83" fmla="*/ 37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2" h="512">
                <a:moveTo>
                  <a:pt x="277" y="138"/>
                </a:moveTo>
                <a:cubicBezTo>
                  <a:pt x="234" y="138"/>
                  <a:pt x="234" y="138"/>
                  <a:pt x="234" y="138"/>
                </a:cubicBezTo>
                <a:cubicBezTo>
                  <a:pt x="234" y="117"/>
                  <a:pt x="234" y="117"/>
                  <a:pt x="234" y="117"/>
                </a:cubicBezTo>
                <a:cubicBezTo>
                  <a:pt x="277" y="117"/>
                  <a:pt x="277" y="117"/>
                  <a:pt x="277" y="117"/>
                </a:cubicBezTo>
                <a:lnTo>
                  <a:pt x="277" y="138"/>
                </a:lnTo>
                <a:close/>
                <a:moveTo>
                  <a:pt x="258" y="213"/>
                </a:moveTo>
                <a:cubicBezTo>
                  <a:pt x="327" y="232"/>
                  <a:pt x="327" y="232"/>
                  <a:pt x="327" y="232"/>
                </a:cubicBezTo>
                <a:cubicBezTo>
                  <a:pt x="311" y="160"/>
                  <a:pt x="311" y="160"/>
                  <a:pt x="311" y="160"/>
                </a:cubicBezTo>
                <a:cubicBezTo>
                  <a:pt x="200" y="160"/>
                  <a:pt x="200" y="160"/>
                  <a:pt x="200" y="160"/>
                </a:cubicBezTo>
                <a:cubicBezTo>
                  <a:pt x="185" y="232"/>
                  <a:pt x="185" y="232"/>
                  <a:pt x="185" y="232"/>
                </a:cubicBezTo>
                <a:cubicBezTo>
                  <a:pt x="253" y="213"/>
                  <a:pt x="253" y="213"/>
                  <a:pt x="253" y="213"/>
                </a:cubicBezTo>
                <a:cubicBezTo>
                  <a:pt x="255" y="213"/>
                  <a:pt x="257" y="213"/>
                  <a:pt x="258"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28" y="258"/>
                </a:moveTo>
                <a:cubicBezTo>
                  <a:pt x="149" y="344"/>
                  <a:pt x="149" y="344"/>
                  <a:pt x="149" y="344"/>
                </a:cubicBezTo>
                <a:cubicBezTo>
                  <a:pt x="151" y="349"/>
                  <a:pt x="157" y="353"/>
                  <a:pt x="162" y="351"/>
                </a:cubicBezTo>
                <a:cubicBezTo>
                  <a:pt x="168" y="350"/>
                  <a:pt x="171" y="344"/>
                  <a:pt x="170" y="338"/>
                </a:cubicBezTo>
                <a:cubicBezTo>
                  <a:pt x="151" y="263"/>
                  <a:pt x="151" y="263"/>
                  <a:pt x="151" y="263"/>
                </a:cubicBezTo>
                <a:cubicBezTo>
                  <a:pt x="245" y="238"/>
                  <a:pt x="245" y="238"/>
                  <a:pt x="245" y="238"/>
                </a:cubicBezTo>
                <a:cubicBezTo>
                  <a:pt x="245" y="330"/>
                  <a:pt x="245" y="330"/>
                  <a:pt x="245" y="330"/>
                </a:cubicBezTo>
                <a:cubicBezTo>
                  <a:pt x="245" y="336"/>
                  <a:pt x="250" y="341"/>
                  <a:pt x="256" y="341"/>
                </a:cubicBezTo>
                <a:cubicBezTo>
                  <a:pt x="262" y="341"/>
                  <a:pt x="266" y="336"/>
                  <a:pt x="266" y="330"/>
                </a:cubicBezTo>
                <a:cubicBezTo>
                  <a:pt x="266" y="238"/>
                  <a:pt x="266" y="238"/>
                  <a:pt x="266" y="238"/>
                </a:cubicBezTo>
                <a:cubicBezTo>
                  <a:pt x="360" y="263"/>
                  <a:pt x="360" y="263"/>
                  <a:pt x="360" y="263"/>
                </a:cubicBezTo>
                <a:cubicBezTo>
                  <a:pt x="341" y="338"/>
                  <a:pt x="341" y="338"/>
                  <a:pt x="341" y="338"/>
                </a:cubicBezTo>
                <a:cubicBezTo>
                  <a:pt x="340" y="344"/>
                  <a:pt x="343" y="350"/>
                  <a:pt x="349" y="351"/>
                </a:cubicBezTo>
                <a:cubicBezTo>
                  <a:pt x="350" y="352"/>
                  <a:pt x="351" y="352"/>
                  <a:pt x="352" y="352"/>
                </a:cubicBezTo>
                <a:cubicBezTo>
                  <a:pt x="356" y="352"/>
                  <a:pt x="361" y="348"/>
                  <a:pt x="362" y="344"/>
                </a:cubicBezTo>
                <a:cubicBezTo>
                  <a:pt x="383" y="258"/>
                  <a:pt x="383" y="258"/>
                  <a:pt x="383" y="258"/>
                </a:cubicBezTo>
                <a:cubicBezTo>
                  <a:pt x="385" y="253"/>
                  <a:pt x="381" y="247"/>
                  <a:pt x="376" y="245"/>
                </a:cubicBezTo>
                <a:cubicBezTo>
                  <a:pt x="350" y="238"/>
                  <a:pt x="350" y="238"/>
                  <a:pt x="350" y="238"/>
                </a:cubicBezTo>
                <a:cubicBezTo>
                  <a:pt x="330" y="147"/>
                  <a:pt x="330" y="147"/>
                  <a:pt x="330" y="147"/>
                </a:cubicBezTo>
                <a:cubicBezTo>
                  <a:pt x="329" y="142"/>
                  <a:pt x="325" y="138"/>
                  <a:pt x="320" y="138"/>
                </a:cubicBezTo>
                <a:cubicBezTo>
                  <a:pt x="298" y="138"/>
                  <a:pt x="298" y="138"/>
                  <a:pt x="298" y="138"/>
                </a:cubicBezTo>
                <a:cubicBezTo>
                  <a:pt x="298" y="106"/>
                  <a:pt x="298" y="106"/>
                  <a:pt x="298" y="106"/>
                </a:cubicBezTo>
                <a:cubicBezTo>
                  <a:pt x="298" y="100"/>
                  <a:pt x="294" y="96"/>
                  <a:pt x="288" y="96"/>
                </a:cubicBezTo>
                <a:cubicBezTo>
                  <a:pt x="224" y="96"/>
                  <a:pt x="224" y="96"/>
                  <a:pt x="224" y="96"/>
                </a:cubicBezTo>
                <a:cubicBezTo>
                  <a:pt x="218" y="96"/>
                  <a:pt x="213" y="100"/>
                  <a:pt x="213" y="106"/>
                </a:cubicBezTo>
                <a:cubicBezTo>
                  <a:pt x="213" y="138"/>
                  <a:pt x="213" y="138"/>
                  <a:pt x="213" y="138"/>
                </a:cubicBezTo>
                <a:cubicBezTo>
                  <a:pt x="192" y="138"/>
                  <a:pt x="192" y="138"/>
                  <a:pt x="192" y="138"/>
                </a:cubicBezTo>
                <a:cubicBezTo>
                  <a:pt x="187" y="138"/>
                  <a:pt x="182" y="142"/>
                  <a:pt x="181" y="147"/>
                </a:cubicBezTo>
                <a:cubicBezTo>
                  <a:pt x="161" y="238"/>
                  <a:pt x="161" y="238"/>
                  <a:pt x="161" y="238"/>
                </a:cubicBezTo>
                <a:cubicBezTo>
                  <a:pt x="136" y="245"/>
                  <a:pt x="136" y="245"/>
                  <a:pt x="136" y="245"/>
                </a:cubicBezTo>
                <a:cubicBezTo>
                  <a:pt x="130" y="247"/>
                  <a:pt x="127" y="253"/>
                  <a:pt x="128" y="258"/>
                </a:cubicBezTo>
                <a:close/>
                <a:moveTo>
                  <a:pt x="386" y="376"/>
                </a:moveTo>
                <a:cubicBezTo>
                  <a:pt x="381" y="375"/>
                  <a:pt x="376" y="371"/>
                  <a:pt x="370" y="365"/>
                </a:cubicBezTo>
                <a:cubicBezTo>
                  <a:pt x="368" y="363"/>
                  <a:pt x="364" y="362"/>
                  <a:pt x="361" y="362"/>
                </a:cubicBezTo>
                <a:cubicBezTo>
                  <a:pt x="358" y="363"/>
                  <a:pt x="355" y="364"/>
                  <a:pt x="354" y="367"/>
                </a:cubicBezTo>
                <a:cubicBezTo>
                  <a:pt x="353" y="367"/>
                  <a:pt x="347" y="376"/>
                  <a:pt x="338" y="376"/>
                </a:cubicBezTo>
                <a:cubicBezTo>
                  <a:pt x="332" y="377"/>
                  <a:pt x="324" y="373"/>
                  <a:pt x="317" y="365"/>
                </a:cubicBezTo>
                <a:cubicBezTo>
                  <a:pt x="314" y="363"/>
                  <a:pt x="311" y="362"/>
                  <a:pt x="308" y="362"/>
                </a:cubicBezTo>
                <a:cubicBezTo>
                  <a:pt x="305" y="363"/>
                  <a:pt x="302" y="364"/>
                  <a:pt x="300" y="367"/>
                </a:cubicBezTo>
                <a:cubicBezTo>
                  <a:pt x="300" y="367"/>
                  <a:pt x="294" y="376"/>
                  <a:pt x="285" y="377"/>
                </a:cubicBezTo>
                <a:cubicBezTo>
                  <a:pt x="279" y="377"/>
                  <a:pt x="271" y="373"/>
                  <a:pt x="263" y="365"/>
                </a:cubicBezTo>
                <a:cubicBezTo>
                  <a:pt x="261" y="363"/>
                  <a:pt x="258" y="362"/>
                  <a:pt x="255" y="362"/>
                </a:cubicBezTo>
                <a:cubicBezTo>
                  <a:pt x="252" y="363"/>
                  <a:pt x="249" y="364"/>
                  <a:pt x="247" y="367"/>
                </a:cubicBezTo>
                <a:cubicBezTo>
                  <a:pt x="247" y="367"/>
                  <a:pt x="241" y="376"/>
                  <a:pt x="232" y="377"/>
                </a:cubicBezTo>
                <a:cubicBezTo>
                  <a:pt x="225" y="377"/>
                  <a:pt x="218" y="373"/>
                  <a:pt x="210" y="365"/>
                </a:cubicBezTo>
                <a:cubicBezTo>
                  <a:pt x="208" y="363"/>
                  <a:pt x="205" y="362"/>
                  <a:pt x="201" y="362"/>
                </a:cubicBezTo>
                <a:cubicBezTo>
                  <a:pt x="198" y="363"/>
                  <a:pt x="195" y="364"/>
                  <a:pt x="193" y="367"/>
                </a:cubicBezTo>
                <a:cubicBezTo>
                  <a:pt x="193" y="367"/>
                  <a:pt x="187" y="376"/>
                  <a:pt x="179" y="377"/>
                </a:cubicBezTo>
                <a:cubicBezTo>
                  <a:pt x="172" y="377"/>
                  <a:pt x="165" y="373"/>
                  <a:pt x="157" y="365"/>
                </a:cubicBezTo>
                <a:cubicBezTo>
                  <a:pt x="154" y="363"/>
                  <a:pt x="151" y="362"/>
                  <a:pt x="148" y="362"/>
                </a:cubicBezTo>
                <a:cubicBezTo>
                  <a:pt x="145" y="363"/>
                  <a:pt x="142" y="364"/>
                  <a:pt x="140" y="367"/>
                </a:cubicBezTo>
                <a:cubicBezTo>
                  <a:pt x="140" y="367"/>
                  <a:pt x="134" y="375"/>
                  <a:pt x="126" y="376"/>
                </a:cubicBezTo>
                <a:cubicBezTo>
                  <a:pt x="120" y="377"/>
                  <a:pt x="116" y="383"/>
                  <a:pt x="117" y="389"/>
                </a:cubicBezTo>
                <a:cubicBezTo>
                  <a:pt x="118" y="394"/>
                  <a:pt x="123" y="398"/>
                  <a:pt x="129" y="398"/>
                </a:cubicBezTo>
                <a:cubicBezTo>
                  <a:pt x="138" y="396"/>
                  <a:pt x="145" y="392"/>
                  <a:pt x="150" y="388"/>
                </a:cubicBezTo>
                <a:cubicBezTo>
                  <a:pt x="160" y="396"/>
                  <a:pt x="170" y="399"/>
                  <a:pt x="181" y="398"/>
                </a:cubicBezTo>
                <a:cubicBezTo>
                  <a:pt x="191" y="397"/>
                  <a:pt x="198" y="392"/>
                  <a:pt x="203" y="388"/>
                </a:cubicBezTo>
                <a:cubicBezTo>
                  <a:pt x="213" y="395"/>
                  <a:pt x="224" y="399"/>
                  <a:pt x="234" y="398"/>
                </a:cubicBezTo>
                <a:cubicBezTo>
                  <a:pt x="244" y="397"/>
                  <a:pt x="251" y="392"/>
                  <a:pt x="256" y="388"/>
                </a:cubicBezTo>
                <a:cubicBezTo>
                  <a:pt x="265" y="395"/>
                  <a:pt x="275" y="398"/>
                  <a:pt x="284" y="398"/>
                </a:cubicBezTo>
                <a:cubicBezTo>
                  <a:pt x="285" y="398"/>
                  <a:pt x="286" y="398"/>
                  <a:pt x="288" y="398"/>
                </a:cubicBezTo>
                <a:cubicBezTo>
                  <a:pt x="297" y="397"/>
                  <a:pt x="305" y="392"/>
                  <a:pt x="310" y="388"/>
                </a:cubicBezTo>
                <a:cubicBezTo>
                  <a:pt x="320" y="395"/>
                  <a:pt x="330" y="399"/>
                  <a:pt x="341" y="398"/>
                </a:cubicBezTo>
                <a:cubicBezTo>
                  <a:pt x="350" y="397"/>
                  <a:pt x="358" y="392"/>
                  <a:pt x="363" y="388"/>
                </a:cubicBezTo>
                <a:cubicBezTo>
                  <a:pt x="369" y="392"/>
                  <a:pt x="375" y="395"/>
                  <a:pt x="381" y="397"/>
                </a:cubicBezTo>
                <a:cubicBezTo>
                  <a:pt x="387" y="398"/>
                  <a:pt x="393" y="395"/>
                  <a:pt x="394" y="389"/>
                </a:cubicBezTo>
                <a:cubicBezTo>
                  <a:pt x="395" y="383"/>
                  <a:pt x="392" y="377"/>
                  <a:pt x="386" y="376"/>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43" name="Rectangular Callout 42"/>
          <p:cNvSpPr/>
          <p:nvPr/>
        </p:nvSpPr>
        <p:spPr bwMode="auto">
          <a:xfrm>
            <a:off x="1926909" y="2329514"/>
            <a:ext cx="1409700" cy="554435"/>
          </a:xfrm>
          <a:prstGeom prst="wedgeRectCallout">
            <a:avLst>
              <a:gd name="adj1" fmla="val -36148"/>
              <a:gd name="adj2" fmla="val 138811"/>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fontAlgn="base">
              <a:spcAft>
                <a:spcPct val="25000"/>
              </a:spcAft>
              <a:buClr>
                <a:srgbClr val="000066"/>
              </a:buClr>
            </a:pPr>
            <a:r>
              <a:rPr lang="cs-CZ" sz="1050" b="1" dirty="0">
                <a:solidFill>
                  <a:schemeClr val="bg1"/>
                </a:solidFill>
              </a:rPr>
              <a:t>Propuštění zboží do režimu vývoz</a:t>
            </a:r>
            <a:endParaRPr lang="en-GB" sz="1000" dirty="0">
              <a:solidFill>
                <a:schemeClr val="bg1"/>
              </a:solidFill>
            </a:endParaRPr>
          </a:p>
        </p:txBody>
      </p:sp>
      <p:sp>
        <p:nvSpPr>
          <p:cNvPr id="44" name="TextBox 43"/>
          <p:cNvSpPr txBox="1"/>
          <p:nvPr/>
        </p:nvSpPr>
        <p:spPr>
          <a:xfrm>
            <a:off x="3057967" y="5453166"/>
            <a:ext cx="499942" cy="335681"/>
          </a:xfrm>
          <a:prstGeom prst="rect">
            <a:avLst/>
          </a:prstGeom>
          <a:noFill/>
        </p:spPr>
        <p:txBody>
          <a:bodyPr wrap="square" lIns="36000" tIns="36000" rIns="36000" bIns="36000" rtlCol="0">
            <a:noAutofit/>
          </a:bodyPr>
          <a:lstStyle/>
          <a:p>
            <a:pPr marL="177800" indent="-177800"/>
            <a:r>
              <a:rPr lang="cs-CZ" b="1" dirty="0">
                <a:solidFill>
                  <a:schemeClr val="accent6"/>
                </a:solidFill>
              </a:rPr>
              <a:t>EU</a:t>
            </a:r>
          </a:p>
        </p:txBody>
      </p:sp>
    </p:spTree>
    <p:extLst>
      <p:ext uri="{BB962C8B-B14F-4D97-AF65-F5344CB8AC3E}">
        <p14:creationId xmlns:p14="http://schemas.microsoft.com/office/powerpoint/2010/main" val="1066938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18" grpId="0" animBg="1"/>
      <p:bldP spid="21" grpId="0" animBg="1"/>
      <p:bldP spid="33" grpId="0" animBg="1"/>
      <p:bldP spid="34" grpId="0" animBg="1"/>
      <p:bldP spid="39" grpId="0" animBg="1"/>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bwMode="auto">
          <a:xfrm rot="5400000">
            <a:off x="6688250" y="3527269"/>
            <a:ext cx="4927600" cy="12700"/>
          </a:xfrm>
          <a:prstGeom prst="line">
            <a:avLst/>
          </a:prstGeom>
          <a:noFill/>
          <a:ln w="28575" cap="flat" cmpd="sng" algn="ctr">
            <a:solidFill>
              <a:schemeClr val="accent6"/>
            </a:solidFill>
            <a:prstDash val="dashDot"/>
            <a:round/>
            <a:headEnd type="none" w="med" len="med"/>
            <a:tailEnd type="none" w="med" len="med"/>
          </a:ln>
          <a:effectLst/>
        </p:spPr>
      </p:cxnSp>
      <p:sp>
        <p:nvSpPr>
          <p:cNvPr id="6" name="Text Placeholder 5"/>
          <p:cNvSpPr>
            <a:spLocks noGrp="1"/>
          </p:cNvSpPr>
          <p:nvPr>
            <p:ph type="body" sz="quarter" idx="13"/>
          </p:nvPr>
        </p:nvSpPr>
        <p:spPr/>
        <p:txBody>
          <a:bodyPr/>
          <a:lstStyle/>
          <a:p>
            <a:endParaRPr lang="cs-CZ"/>
          </a:p>
        </p:txBody>
      </p:sp>
      <p:sp>
        <p:nvSpPr>
          <p:cNvPr id="8" name="Title 7"/>
          <p:cNvSpPr>
            <a:spLocks noGrp="1"/>
          </p:cNvSpPr>
          <p:nvPr>
            <p:ph type="title"/>
          </p:nvPr>
        </p:nvSpPr>
        <p:spPr/>
        <p:txBody>
          <a:bodyPr/>
          <a:lstStyle/>
          <a:p>
            <a:r>
              <a:rPr lang="cs-CZ"/>
              <a:t>Postup vývoz – neprokázání výstupu zboží</a:t>
            </a:r>
            <a:br>
              <a:rPr lang="cs-CZ"/>
            </a:br>
            <a:endParaRPr lang="en-GB" dirty="0"/>
          </a:p>
        </p:txBody>
      </p:sp>
      <p:sp>
        <p:nvSpPr>
          <p:cNvPr id="15" name="TextBox 14"/>
          <p:cNvSpPr txBox="1"/>
          <p:nvPr/>
        </p:nvSpPr>
        <p:spPr>
          <a:xfrm>
            <a:off x="9982200" y="3479800"/>
            <a:ext cx="635000" cy="203200"/>
          </a:xfrm>
          <a:prstGeom prst="rect">
            <a:avLst/>
          </a:prstGeom>
          <a:noFill/>
        </p:spPr>
        <p:txBody>
          <a:bodyPr wrap="square" lIns="36000" tIns="36000" rIns="36000" bIns="36000" rtlCol="0">
            <a:noAutofit/>
          </a:bodyPr>
          <a:lstStyle/>
          <a:p>
            <a:pPr marL="177800" indent="-177800"/>
            <a:endParaRPr lang="en-GB" sz="1200" dirty="0"/>
          </a:p>
        </p:txBody>
      </p:sp>
      <p:sp>
        <p:nvSpPr>
          <p:cNvPr id="21" name="Rectangle 20"/>
          <p:cNvSpPr/>
          <p:nvPr/>
        </p:nvSpPr>
        <p:spPr bwMode="auto">
          <a:xfrm>
            <a:off x="8332711" y="4869913"/>
            <a:ext cx="1651379" cy="598846"/>
          </a:xfrm>
          <a:prstGeom prst="rect">
            <a:avLst/>
          </a:prstGeom>
          <a:solidFill>
            <a:srgbClr val="FF0000"/>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algn="ctr" fontAlgn="base">
              <a:spcBef>
                <a:spcPct val="50000"/>
              </a:spcBef>
              <a:spcAft>
                <a:spcPct val="25000"/>
              </a:spcAft>
              <a:buClr>
                <a:srgbClr val="000066"/>
              </a:buClr>
            </a:pPr>
            <a:r>
              <a:rPr lang="en-US" sz="1050" b="1" dirty="0">
                <a:solidFill>
                  <a:schemeClr val="bg1"/>
                </a:solidFill>
              </a:rPr>
              <a:t>D</a:t>
            </a:r>
            <a:r>
              <a:rPr lang="cs-CZ" sz="1050" b="1" dirty="0" err="1">
                <a:solidFill>
                  <a:schemeClr val="bg1"/>
                </a:solidFill>
              </a:rPr>
              <a:t>oměření</a:t>
            </a:r>
            <a:r>
              <a:rPr lang="cs-CZ" sz="1050" b="1" dirty="0">
                <a:solidFill>
                  <a:schemeClr val="bg1"/>
                </a:solidFill>
              </a:rPr>
              <a:t> DPH</a:t>
            </a:r>
            <a:r>
              <a:rPr lang="en-US" sz="1050" b="1" dirty="0">
                <a:solidFill>
                  <a:schemeClr val="bg1"/>
                </a:solidFill>
              </a:rPr>
              <a:t> </a:t>
            </a:r>
            <a:r>
              <a:rPr lang="en-US" sz="1050" b="1" dirty="0" err="1">
                <a:solidFill>
                  <a:schemeClr val="bg1"/>
                </a:solidFill>
              </a:rPr>
              <a:t>na</a:t>
            </a:r>
            <a:r>
              <a:rPr lang="en-US" sz="1050" b="1" dirty="0">
                <a:solidFill>
                  <a:schemeClr val="bg1"/>
                </a:solidFill>
              </a:rPr>
              <a:t> v</a:t>
            </a:r>
            <a:r>
              <a:rPr lang="cs-CZ" sz="1050" b="1" dirty="0" err="1">
                <a:solidFill>
                  <a:schemeClr val="bg1"/>
                </a:solidFill>
              </a:rPr>
              <a:t>ývozní</a:t>
            </a:r>
            <a:r>
              <a:rPr lang="cs-CZ" sz="1050" b="1" dirty="0">
                <a:solidFill>
                  <a:schemeClr val="bg1"/>
                </a:solidFill>
              </a:rPr>
              <a:t> fakturu</a:t>
            </a:r>
          </a:p>
          <a:p>
            <a:pPr algn="ctr" fontAlgn="base">
              <a:buClr>
                <a:srgbClr val="000066"/>
              </a:buClr>
            </a:pPr>
            <a:r>
              <a:rPr lang="cs-CZ" sz="1050" b="1" dirty="0">
                <a:solidFill>
                  <a:schemeClr val="bg1"/>
                </a:solidFill>
              </a:rPr>
              <a:t>!!!</a:t>
            </a:r>
          </a:p>
        </p:txBody>
      </p:sp>
      <p:sp>
        <p:nvSpPr>
          <p:cNvPr id="23" name="Rectangular Callout 22"/>
          <p:cNvSpPr/>
          <p:nvPr/>
        </p:nvSpPr>
        <p:spPr bwMode="auto">
          <a:xfrm>
            <a:off x="6943645" y="2220662"/>
            <a:ext cx="1541354" cy="775369"/>
          </a:xfrm>
          <a:prstGeom prst="wedgeRectCallout">
            <a:avLst>
              <a:gd name="adj1" fmla="val -18120"/>
              <a:gd name="adj2" fmla="val 96705"/>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95250" fontAlgn="base">
              <a:spcBef>
                <a:spcPct val="50000"/>
              </a:spcBef>
              <a:spcAft>
                <a:spcPct val="25000"/>
              </a:spcAft>
              <a:buClr>
                <a:srgbClr val="000066"/>
              </a:buClr>
            </a:pPr>
            <a:r>
              <a:rPr lang="cs-CZ" sz="1100" b="1" dirty="0">
                <a:solidFill>
                  <a:schemeClr val="bg1"/>
                </a:solidFill>
              </a:rPr>
              <a:t>CÚ </a:t>
            </a:r>
            <a:r>
              <a:rPr lang="en-US" sz="1100" b="1" dirty="0">
                <a:solidFill>
                  <a:schemeClr val="bg1"/>
                </a:solidFill>
              </a:rPr>
              <a:t>u</a:t>
            </a:r>
            <a:r>
              <a:rPr lang="cs-CZ" sz="1100" b="1" dirty="0">
                <a:solidFill>
                  <a:schemeClr val="bg1"/>
                </a:solidFill>
              </a:rPr>
              <a:t>pozorní, že</a:t>
            </a:r>
            <a:r>
              <a:rPr lang="en-US" sz="1100" b="1" dirty="0">
                <a:solidFill>
                  <a:schemeClr val="bg1"/>
                </a:solidFill>
              </a:rPr>
              <a:t> </a:t>
            </a:r>
            <a:r>
              <a:rPr lang="cs-CZ" sz="1100" b="1" dirty="0">
                <a:solidFill>
                  <a:schemeClr val="bg1"/>
                </a:solidFill>
              </a:rPr>
              <a:t> </a:t>
            </a:r>
            <a:r>
              <a:rPr lang="en-US" sz="1100" b="1" dirty="0">
                <a:solidFill>
                  <a:schemeClr val="bg1"/>
                </a:solidFill>
              </a:rPr>
              <a:t>ne</a:t>
            </a:r>
            <a:r>
              <a:rPr lang="cs-CZ" sz="1100" b="1" dirty="0">
                <a:solidFill>
                  <a:schemeClr val="bg1"/>
                </a:solidFill>
              </a:rPr>
              <a:t>potvrzen výstup z EU</a:t>
            </a:r>
            <a:endParaRPr lang="en-GB" sz="1050" dirty="0">
              <a:solidFill>
                <a:schemeClr val="bg1"/>
              </a:solidFill>
            </a:endParaRPr>
          </a:p>
        </p:txBody>
      </p:sp>
      <p:sp>
        <p:nvSpPr>
          <p:cNvPr id="25" name="Rectangular Callout 24"/>
          <p:cNvSpPr/>
          <p:nvPr/>
        </p:nvSpPr>
        <p:spPr bwMode="auto">
          <a:xfrm>
            <a:off x="8780169" y="2220661"/>
            <a:ext cx="1269267" cy="772138"/>
          </a:xfrm>
          <a:prstGeom prst="wedgeRectCallout">
            <a:avLst>
              <a:gd name="adj1" fmla="val -20584"/>
              <a:gd name="adj2" fmla="val 84638"/>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noAutofit/>
          </a:bodyPr>
          <a:lstStyle/>
          <a:p>
            <a:pPr marL="95250" fontAlgn="base">
              <a:spcBef>
                <a:spcPct val="50000"/>
              </a:spcBef>
              <a:spcAft>
                <a:spcPct val="25000"/>
              </a:spcAft>
              <a:buClr>
                <a:srgbClr val="000066"/>
              </a:buClr>
            </a:pPr>
            <a:r>
              <a:rPr lang="cs-CZ" sz="1100" b="1" dirty="0">
                <a:solidFill>
                  <a:schemeClr val="bg1"/>
                </a:solidFill>
              </a:rPr>
              <a:t>CÚ zruší celní prohlášení a upozorní </a:t>
            </a:r>
            <a:r>
              <a:rPr lang="en-US" sz="1100" b="1" dirty="0">
                <a:solidFill>
                  <a:schemeClr val="bg1"/>
                </a:solidFill>
              </a:rPr>
              <a:t>F</a:t>
            </a:r>
            <a:r>
              <a:rPr lang="cs-CZ" sz="1100" b="1" dirty="0">
                <a:solidFill>
                  <a:schemeClr val="bg1"/>
                </a:solidFill>
              </a:rPr>
              <a:t>Ú</a:t>
            </a:r>
            <a:endParaRPr lang="en-GB" sz="1050" dirty="0">
              <a:solidFill>
                <a:schemeClr val="bg1"/>
              </a:solidFill>
            </a:endParaRPr>
          </a:p>
        </p:txBody>
      </p:sp>
      <p:sp>
        <p:nvSpPr>
          <p:cNvPr id="28" name="TextBox 27"/>
          <p:cNvSpPr txBox="1"/>
          <p:nvPr/>
        </p:nvSpPr>
        <p:spPr>
          <a:xfrm>
            <a:off x="7099301" y="4546601"/>
            <a:ext cx="45719" cy="45719"/>
          </a:xfrm>
          <a:prstGeom prst="rect">
            <a:avLst/>
          </a:prstGeom>
          <a:noFill/>
        </p:spPr>
        <p:txBody>
          <a:bodyPr wrap="square" lIns="36000" tIns="36000" rIns="36000" bIns="36000" rtlCol="0">
            <a:noAutofit/>
          </a:bodyPr>
          <a:lstStyle/>
          <a:p>
            <a:pPr marL="177800" indent="-177800"/>
            <a:endParaRPr lang="en-GB" sz="1400" dirty="0"/>
          </a:p>
        </p:txBody>
      </p:sp>
      <p:sp>
        <p:nvSpPr>
          <p:cNvPr id="22" name="Left Brace 21"/>
          <p:cNvSpPr/>
          <p:nvPr/>
        </p:nvSpPr>
        <p:spPr bwMode="auto">
          <a:xfrm rot="-5400000">
            <a:off x="5531793" y="1018782"/>
            <a:ext cx="238085" cy="7004527"/>
          </a:xfrm>
          <a:prstGeom prst="leftBrace">
            <a:avLst>
              <a:gd name="adj1" fmla="val 8333"/>
              <a:gd name="adj2" fmla="val 50000"/>
            </a:avLst>
          </a:prstGeom>
          <a:noFill/>
          <a:ln w="22225" cap="flat" cmpd="sng" algn="ctr">
            <a:solidFill>
              <a:schemeClr val="tx2"/>
            </a:solidFill>
            <a:prstDash val="solid"/>
            <a:round/>
            <a:headEnd type="none" w="med" len="med"/>
            <a:tailEnd type="none" w="med" len="med"/>
          </a:ln>
          <a:effectLst/>
        </p:spPr>
        <p:txBody>
          <a:bodyPr rtlCol="0" anchor="ctr"/>
          <a:lstStyle/>
          <a:p>
            <a:pPr algn="ctr"/>
            <a:endParaRPr lang="en-GB" dirty="0"/>
          </a:p>
        </p:txBody>
      </p:sp>
      <p:cxnSp>
        <p:nvCxnSpPr>
          <p:cNvPr id="24" name="Straight Connector 23"/>
          <p:cNvCxnSpPr/>
          <p:nvPr/>
        </p:nvCxnSpPr>
        <p:spPr bwMode="auto">
          <a:xfrm rot="5400000">
            <a:off x="-310902" y="3527269"/>
            <a:ext cx="4927600" cy="12700"/>
          </a:xfrm>
          <a:prstGeom prst="line">
            <a:avLst/>
          </a:prstGeom>
          <a:noFill/>
          <a:ln w="28575" cap="flat" cmpd="sng" algn="ctr">
            <a:solidFill>
              <a:schemeClr val="accent6"/>
            </a:solidFill>
            <a:prstDash val="dashDot"/>
            <a:round/>
            <a:headEnd type="none" w="med" len="med"/>
            <a:tailEnd type="none" w="med" len="med"/>
          </a:ln>
          <a:effectLst/>
        </p:spPr>
      </p:cxnSp>
      <p:cxnSp>
        <p:nvCxnSpPr>
          <p:cNvPr id="26" name="Straight Connector 25"/>
          <p:cNvCxnSpPr/>
          <p:nvPr/>
        </p:nvCxnSpPr>
        <p:spPr bwMode="auto">
          <a:xfrm flipV="1">
            <a:off x="1847850" y="3388658"/>
            <a:ext cx="8424150" cy="0"/>
          </a:xfrm>
          <a:prstGeom prst="line">
            <a:avLst/>
          </a:prstGeom>
          <a:noFill/>
          <a:ln w="114300" cap="flat" cmpd="sng" algn="ctr">
            <a:solidFill>
              <a:schemeClr val="accent6"/>
            </a:solidFill>
            <a:prstDash val="solid"/>
            <a:round/>
            <a:headEnd type="none" w="med" len="med"/>
            <a:tailEnd type="none" w="med" len="med"/>
          </a:ln>
          <a:effectLst/>
        </p:spPr>
      </p:cxnSp>
      <p:sp>
        <p:nvSpPr>
          <p:cNvPr id="27" name="Left Brace 26"/>
          <p:cNvSpPr/>
          <p:nvPr/>
        </p:nvSpPr>
        <p:spPr bwMode="auto">
          <a:xfrm rot="-5400000">
            <a:off x="4591544" y="1028893"/>
            <a:ext cx="411566" cy="5276155"/>
          </a:xfrm>
          <a:prstGeom prst="leftBrace">
            <a:avLst>
              <a:gd name="adj1" fmla="val 8333"/>
              <a:gd name="adj2" fmla="val 50000"/>
            </a:avLst>
          </a:prstGeom>
          <a:noFill/>
          <a:ln w="22225" cap="flat" cmpd="sng" algn="ctr">
            <a:solidFill>
              <a:schemeClr val="accent6"/>
            </a:solidFill>
            <a:prstDash val="solid"/>
            <a:round/>
            <a:headEnd type="none" w="med" len="med"/>
            <a:tailEnd type="none" w="med" len="med"/>
          </a:ln>
          <a:effectLst/>
        </p:spPr>
        <p:txBody>
          <a:bodyPr rtlCol="0" anchor="ctr"/>
          <a:lstStyle/>
          <a:p>
            <a:pPr algn="ctr"/>
            <a:endParaRPr lang="en-GB" dirty="0"/>
          </a:p>
        </p:txBody>
      </p:sp>
      <p:sp>
        <p:nvSpPr>
          <p:cNvPr id="29" name="Rectangle 28"/>
          <p:cNvSpPr/>
          <p:nvPr/>
        </p:nvSpPr>
        <p:spPr bwMode="auto">
          <a:xfrm>
            <a:off x="4035327" y="3959299"/>
            <a:ext cx="1524000" cy="36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ctr" fontAlgn="base">
              <a:buClr>
                <a:srgbClr val="000066"/>
              </a:buClr>
            </a:pPr>
            <a:r>
              <a:rPr lang="cs-CZ" sz="1400" b="1" dirty="0">
                <a:solidFill>
                  <a:schemeClr val="bg1"/>
                </a:solidFill>
              </a:rPr>
              <a:t>90 dní</a:t>
            </a:r>
            <a:endParaRPr lang="en-GB" sz="1400" b="1" dirty="0">
              <a:solidFill>
                <a:schemeClr val="bg1"/>
              </a:solidFill>
              <a:latin typeface="Arial" charset="0"/>
            </a:endParaRPr>
          </a:p>
        </p:txBody>
      </p:sp>
      <p:sp>
        <p:nvSpPr>
          <p:cNvPr id="30" name="Rectangle 29"/>
          <p:cNvSpPr/>
          <p:nvPr/>
        </p:nvSpPr>
        <p:spPr bwMode="auto">
          <a:xfrm>
            <a:off x="4888834" y="4728654"/>
            <a:ext cx="1524000" cy="36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ctr" fontAlgn="base">
              <a:buClr>
                <a:srgbClr val="000066"/>
              </a:buClr>
            </a:pPr>
            <a:r>
              <a:rPr lang="cs-CZ" sz="1400" b="1" dirty="0">
                <a:solidFill>
                  <a:schemeClr val="bg1"/>
                </a:solidFill>
              </a:rPr>
              <a:t>150 dní</a:t>
            </a:r>
            <a:endParaRPr lang="en-GB" sz="1400" b="1" dirty="0">
              <a:solidFill>
                <a:schemeClr val="bg1"/>
              </a:solidFill>
              <a:latin typeface="Arial" charset="0"/>
            </a:endParaRPr>
          </a:p>
        </p:txBody>
      </p:sp>
      <p:sp>
        <p:nvSpPr>
          <p:cNvPr id="33" name="Rectangular Callout 32"/>
          <p:cNvSpPr/>
          <p:nvPr/>
        </p:nvSpPr>
        <p:spPr bwMode="auto">
          <a:xfrm>
            <a:off x="1926909" y="2329514"/>
            <a:ext cx="1409700" cy="554435"/>
          </a:xfrm>
          <a:prstGeom prst="wedgeRectCallout">
            <a:avLst>
              <a:gd name="adj1" fmla="val -36148"/>
              <a:gd name="adj2" fmla="val 138811"/>
            </a:avLst>
          </a:prstGeom>
          <a:solidFill>
            <a:schemeClr val="accent3"/>
          </a:solidFill>
          <a:ln w="9525" cap="flat" cmpd="sng" algn="ctr">
            <a:solidFill>
              <a:schemeClr val="bg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fontAlgn="base">
              <a:spcAft>
                <a:spcPct val="25000"/>
              </a:spcAft>
              <a:buClr>
                <a:srgbClr val="000066"/>
              </a:buClr>
            </a:pPr>
            <a:r>
              <a:rPr lang="cs-CZ" sz="1050" b="1" dirty="0">
                <a:solidFill>
                  <a:schemeClr val="bg1"/>
                </a:solidFill>
              </a:rPr>
              <a:t>Propuštění zboží do režimu vývoz</a:t>
            </a:r>
            <a:endParaRPr lang="en-GB" sz="1000" dirty="0">
              <a:solidFill>
                <a:schemeClr val="bg1"/>
              </a:solidFill>
            </a:endParaRPr>
          </a:p>
        </p:txBody>
      </p:sp>
    </p:spTree>
    <p:extLst>
      <p:ext uri="{BB962C8B-B14F-4D97-AF65-F5344CB8AC3E}">
        <p14:creationId xmlns:p14="http://schemas.microsoft.com/office/powerpoint/2010/main" val="1408112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5" grpId="0" animBg="1"/>
      <p:bldP spid="22" grpId="0" animBg="1"/>
      <p:bldP spid="27" grpId="0" animBg="1"/>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cs-CZ" dirty="0"/>
          </a:p>
        </p:txBody>
      </p:sp>
      <p:sp>
        <p:nvSpPr>
          <p:cNvPr id="3" name="Text Placeholder 2"/>
          <p:cNvSpPr>
            <a:spLocks noGrp="1"/>
          </p:cNvSpPr>
          <p:nvPr>
            <p:ph type="body" idx="1"/>
          </p:nvPr>
        </p:nvSpPr>
        <p:spPr/>
        <p:txBody>
          <a:bodyPr/>
          <a:lstStyle/>
          <a:p>
            <a:r>
              <a:rPr lang="cs-CZ" dirty="0"/>
              <a:t>Faktory ovlivňující výši cla</a:t>
            </a:r>
          </a:p>
        </p:txBody>
      </p:sp>
      <p:cxnSp>
        <p:nvCxnSpPr>
          <p:cNvPr id="6" name="Straight Connector 5"/>
          <p:cNvCxnSpPr/>
          <p:nvPr/>
        </p:nvCxnSpPr>
        <p:spPr>
          <a:xfrm>
            <a:off x="5946681" y="1574743"/>
            <a:ext cx="32660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reeform 768"/>
          <p:cNvSpPr>
            <a:spLocks noChangeAspect="1" noEditPoints="1"/>
          </p:cNvSpPr>
          <p:nvPr/>
        </p:nvSpPr>
        <p:spPr bwMode="auto">
          <a:xfrm>
            <a:off x="9212700" y="332743"/>
            <a:ext cx="2484000" cy="2484000"/>
          </a:xfrm>
          <a:custGeom>
            <a:avLst/>
            <a:gdLst>
              <a:gd name="T0" fmla="*/ 117 w 512"/>
              <a:gd name="T1" fmla="*/ 167 h 512"/>
              <a:gd name="T2" fmla="*/ 170 w 512"/>
              <a:gd name="T3" fmla="*/ 144 h 512"/>
              <a:gd name="T4" fmla="*/ 170 w 512"/>
              <a:gd name="T5" fmla="*/ 323 h 512"/>
              <a:gd name="T6" fmla="*/ 117 w 512"/>
              <a:gd name="T7" fmla="*/ 346 h 512"/>
              <a:gd name="T8" fmla="*/ 117 w 512"/>
              <a:gd name="T9" fmla="*/ 167 h 512"/>
              <a:gd name="T10" fmla="*/ 266 w 512"/>
              <a:gd name="T11" fmla="*/ 346 h 512"/>
              <a:gd name="T12" fmla="*/ 320 w 512"/>
              <a:gd name="T13" fmla="*/ 323 h 512"/>
              <a:gd name="T14" fmla="*/ 320 w 512"/>
              <a:gd name="T15" fmla="*/ 144 h 512"/>
              <a:gd name="T16" fmla="*/ 266 w 512"/>
              <a:gd name="T17" fmla="*/ 167 h 512"/>
              <a:gd name="T18" fmla="*/ 266 w 512"/>
              <a:gd name="T19" fmla="*/ 346 h 512"/>
              <a:gd name="T20" fmla="*/ 192 w 512"/>
              <a:gd name="T21" fmla="*/ 323 h 512"/>
              <a:gd name="T22" fmla="*/ 245 w 512"/>
              <a:gd name="T23" fmla="*/ 346 h 512"/>
              <a:gd name="T24" fmla="*/ 245 w 512"/>
              <a:gd name="T25" fmla="*/ 167 h 512"/>
              <a:gd name="T26" fmla="*/ 192 w 512"/>
              <a:gd name="T27" fmla="*/ 144 h 512"/>
              <a:gd name="T28" fmla="*/ 192 w 512"/>
              <a:gd name="T29" fmla="*/ 323 h 512"/>
              <a:gd name="T30" fmla="*/ 341 w 512"/>
              <a:gd name="T31" fmla="*/ 323 h 512"/>
              <a:gd name="T32" fmla="*/ 394 w 512"/>
              <a:gd name="T33" fmla="*/ 346 h 512"/>
              <a:gd name="T34" fmla="*/ 394 w 512"/>
              <a:gd name="T35" fmla="*/ 167 h 512"/>
              <a:gd name="T36" fmla="*/ 341 w 512"/>
              <a:gd name="T37" fmla="*/ 144 h 512"/>
              <a:gd name="T38" fmla="*/ 341 w 512"/>
              <a:gd name="T39" fmla="*/ 323 h 512"/>
              <a:gd name="T40" fmla="*/ 512 w 512"/>
              <a:gd name="T41" fmla="*/ 256 h 512"/>
              <a:gd name="T42" fmla="*/ 256 w 512"/>
              <a:gd name="T43" fmla="*/ 512 h 512"/>
              <a:gd name="T44" fmla="*/ 0 w 512"/>
              <a:gd name="T45" fmla="*/ 256 h 512"/>
              <a:gd name="T46" fmla="*/ 256 w 512"/>
              <a:gd name="T47" fmla="*/ 0 h 512"/>
              <a:gd name="T48" fmla="*/ 512 w 512"/>
              <a:gd name="T49" fmla="*/ 256 h 512"/>
              <a:gd name="T50" fmla="*/ 416 w 512"/>
              <a:gd name="T51" fmla="*/ 160 h 512"/>
              <a:gd name="T52" fmla="*/ 409 w 512"/>
              <a:gd name="T53" fmla="*/ 150 h 512"/>
              <a:gd name="T54" fmla="*/ 335 w 512"/>
              <a:gd name="T55" fmla="*/ 118 h 512"/>
              <a:gd name="T56" fmla="*/ 326 w 512"/>
              <a:gd name="T57" fmla="*/ 118 h 512"/>
              <a:gd name="T58" fmla="*/ 256 w 512"/>
              <a:gd name="T59" fmla="*/ 148 h 512"/>
              <a:gd name="T60" fmla="*/ 185 w 512"/>
              <a:gd name="T61" fmla="*/ 118 h 512"/>
              <a:gd name="T62" fmla="*/ 177 w 512"/>
              <a:gd name="T63" fmla="*/ 118 h 512"/>
              <a:gd name="T64" fmla="*/ 102 w 512"/>
              <a:gd name="T65" fmla="*/ 150 h 512"/>
              <a:gd name="T66" fmla="*/ 96 w 512"/>
              <a:gd name="T67" fmla="*/ 160 h 512"/>
              <a:gd name="T68" fmla="*/ 96 w 512"/>
              <a:gd name="T69" fmla="*/ 362 h 512"/>
              <a:gd name="T70" fmla="*/ 100 w 512"/>
              <a:gd name="T71" fmla="*/ 371 h 512"/>
              <a:gd name="T72" fmla="*/ 111 w 512"/>
              <a:gd name="T73" fmla="*/ 372 h 512"/>
              <a:gd name="T74" fmla="*/ 181 w 512"/>
              <a:gd name="T75" fmla="*/ 342 h 512"/>
              <a:gd name="T76" fmla="*/ 251 w 512"/>
              <a:gd name="T77" fmla="*/ 372 h 512"/>
              <a:gd name="T78" fmla="*/ 260 w 512"/>
              <a:gd name="T79" fmla="*/ 372 h 512"/>
              <a:gd name="T80" fmla="*/ 330 w 512"/>
              <a:gd name="T81" fmla="*/ 342 h 512"/>
              <a:gd name="T82" fmla="*/ 401 w 512"/>
              <a:gd name="T83" fmla="*/ 372 h 512"/>
              <a:gd name="T84" fmla="*/ 405 w 512"/>
              <a:gd name="T85" fmla="*/ 373 h 512"/>
              <a:gd name="T86" fmla="*/ 411 w 512"/>
              <a:gd name="T87" fmla="*/ 371 h 512"/>
              <a:gd name="T88" fmla="*/ 416 w 512"/>
              <a:gd name="T89" fmla="*/ 362 h 512"/>
              <a:gd name="T90" fmla="*/ 416 w 512"/>
              <a:gd name="T91"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2" h="512">
                <a:moveTo>
                  <a:pt x="117" y="167"/>
                </a:moveTo>
                <a:cubicBezTo>
                  <a:pt x="170" y="144"/>
                  <a:pt x="170" y="144"/>
                  <a:pt x="170" y="144"/>
                </a:cubicBezTo>
                <a:cubicBezTo>
                  <a:pt x="170" y="323"/>
                  <a:pt x="170" y="323"/>
                  <a:pt x="170" y="323"/>
                </a:cubicBezTo>
                <a:cubicBezTo>
                  <a:pt x="117" y="346"/>
                  <a:pt x="117" y="346"/>
                  <a:pt x="117" y="346"/>
                </a:cubicBezTo>
                <a:lnTo>
                  <a:pt x="117" y="167"/>
                </a:lnTo>
                <a:close/>
                <a:moveTo>
                  <a:pt x="266" y="346"/>
                </a:moveTo>
                <a:cubicBezTo>
                  <a:pt x="320" y="323"/>
                  <a:pt x="320" y="323"/>
                  <a:pt x="320" y="323"/>
                </a:cubicBezTo>
                <a:cubicBezTo>
                  <a:pt x="320" y="144"/>
                  <a:pt x="320" y="144"/>
                  <a:pt x="320" y="144"/>
                </a:cubicBezTo>
                <a:cubicBezTo>
                  <a:pt x="266" y="167"/>
                  <a:pt x="266" y="167"/>
                  <a:pt x="266" y="167"/>
                </a:cubicBezTo>
                <a:lnTo>
                  <a:pt x="266" y="346"/>
                </a:lnTo>
                <a:close/>
                <a:moveTo>
                  <a:pt x="192" y="323"/>
                </a:moveTo>
                <a:cubicBezTo>
                  <a:pt x="245" y="346"/>
                  <a:pt x="245" y="346"/>
                  <a:pt x="245" y="346"/>
                </a:cubicBezTo>
                <a:cubicBezTo>
                  <a:pt x="245" y="167"/>
                  <a:pt x="245" y="167"/>
                  <a:pt x="245" y="167"/>
                </a:cubicBezTo>
                <a:cubicBezTo>
                  <a:pt x="192" y="144"/>
                  <a:pt x="192" y="144"/>
                  <a:pt x="192" y="144"/>
                </a:cubicBezTo>
                <a:lnTo>
                  <a:pt x="192" y="323"/>
                </a:lnTo>
                <a:close/>
                <a:moveTo>
                  <a:pt x="341" y="323"/>
                </a:moveTo>
                <a:cubicBezTo>
                  <a:pt x="394" y="346"/>
                  <a:pt x="394" y="346"/>
                  <a:pt x="394" y="346"/>
                </a:cubicBezTo>
                <a:cubicBezTo>
                  <a:pt x="394" y="167"/>
                  <a:pt x="394" y="167"/>
                  <a:pt x="394" y="167"/>
                </a:cubicBezTo>
                <a:cubicBezTo>
                  <a:pt x="341" y="144"/>
                  <a:pt x="341" y="144"/>
                  <a:pt x="341" y="144"/>
                </a:cubicBezTo>
                <a:lnTo>
                  <a:pt x="341" y="32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60"/>
                </a:moveTo>
                <a:cubicBezTo>
                  <a:pt x="416" y="155"/>
                  <a:pt x="413" y="152"/>
                  <a:pt x="409" y="150"/>
                </a:cubicBezTo>
                <a:cubicBezTo>
                  <a:pt x="335" y="118"/>
                  <a:pt x="335" y="118"/>
                  <a:pt x="335" y="118"/>
                </a:cubicBezTo>
                <a:cubicBezTo>
                  <a:pt x="332" y="117"/>
                  <a:pt x="329" y="117"/>
                  <a:pt x="326" y="118"/>
                </a:cubicBezTo>
                <a:cubicBezTo>
                  <a:pt x="256" y="148"/>
                  <a:pt x="256" y="148"/>
                  <a:pt x="256" y="148"/>
                </a:cubicBezTo>
                <a:cubicBezTo>
                  <a:pt x="185" y="118"/>
                  <a:pt x="185" y="118"/>
                  <a:pt x="185" y="118"/>
                </a:cubicBezTo>
                <a:cubicBezTo>
                  <a:pt x="183" y="117"/>
                  <a:pt x="179" y="117"/>
                  <a:pt x="177" y="118"/>
                </a:cubicBezTo>
                <a:cubicBezTo>
                  <a:pt x="102" y="150"/>
                  <a:pt x="102" y="150"/>
                  <a:pt x="102" y="150"/>
                </a:cubicBezTo>
                <a:cubicBezTo>
                  <a:pt x="98" y="152"/>
                  <a:pt x="96" y="155"/>
                  <a:pt x="96" y="160"/>
                </a:cubicBezTo>
                <a:cubicBezTo>
                  <a:pt x="96" y="362"/>
                  <a:pt x="96" y="362"/>
                  <a:pt x="96" y="362"/>
                </a:cubicBezTo>
                <a:cubicBezTo>
                  <a:pt x="96" y="366"/>
                  <a:pt x="97" y="369"/>
                  <a:pt x="100" y="371"/>
                </a:cubicBezTo>
                <a:cubicBezTo>
                  <a:pt x="103" y="373"/>
                  <a:pt x="107" y="374"/>
                  <a:pt x="111" y="372"/>
                </a:cubicBezTo>
                <a:cubicBezTo>
                  <a:pt x="181" y="342"/>
                  <a:pt x="181" y="342"/>
                  <a:pt x="181" y="342"/>
                </a:cubicBezTo>
                <a:cubicBezTo>
                  <a:pt x="251" y="372"/>
                  <a:pt x="251" y="372"/>
                  <a:pt x="251" y="372"/>
                </a:cubicBezTo>
                <a:cubicBezTo>
                  <a:pt x="254" y="373"/>
                  <a:pt x="257" y="373"/>
                  <a:pt x="260" y="372"/>
                </a:cubicBezTo>
                <a:cubicBezTo>
                  <a:pt x="330" y="342"/>
                  <a:pt x="330" y="342"/>
                  <a:pt x="330" y="342"/>
                </a:cubicBezTo>
                <a:cubicBezTo>
                  <a:pt x="401" y="372"/>
                  <a:pt x="401" y="372"/>
                  <a:pt x="401" y="372"/>
                </a:cubicBezTo>
                <a:cubicBezTo>
                  <a:pt x="402" y="373"/>
                  <a:pt x="404" y="373"/>
                  <a:pt x="405" y="373"/>
                </a:cubicBezTo>
                <a:cubicBezTo>
                  <a:pt x="407" y="373"/>
                  <a:pt x="409" y="372"/>
                  <a:pt x="411" y="371"/>
                </a:cubicBezTo>
                <a:cubicBezTo>
                  <a:pt x="414" y="369"/>
                  <a:pt x="416" y="366"/>
                  <a:pt x="416" y="362"/>
                </a:cubicBezTo>
                <a:lnTo>
                  <a:pt x="416" y="1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01983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cs-CZ" dirty="0"/>
              <a:t>Faktory ovlivňující výši cla</a:t>
            </a:r>
          </a:p>
        </p:txBody>
      </p:sp>
      <p:sp>
        <p:nvSpPr>
          <p:cNvPr id="23555" name="Content Placeholder 2"/>
          <p:cNvSpPr>
            <a:spLocks noGrp="1"/>
          </p:cNvSpPr>
          <p:nvPr>
            <p:ph idx="1"/>
          </p:nvPr>
        </p:nvSpPr>
        <p:spPr/>
        <p:txBody>
          <a:bodyPr/>
          <a:lstStyle/>
          <a:p>
            <a:pPr marL="269875" lvl="1" indent="-269875"/>
            <a:r>
              <a:rPr lang="cs-CZ" altLang="en-US" sz="1600" dirty="0"/>
              <a:t>Celní hodnota</a:t>
            </a:r>
          </a:p>
          <a:p>
            <a:pPr marL="269875" lvl="1" indent="-269875"/>
            <a:r>
              <a:rPr lang="cs-CZ" altLang="en-US" sz="1600" dirty="0"/>
              <a:t>Sazební zařazení zboží</a:t>
            </a:r>
          </a:p>
          <a:p>
            <a:pPr marL="269875" lvl="1" indent="-269875"/>
            <a:r>
              <a:rPr lang="cs-CZ" altLang="en-US" sz="1600" dirty="0"/>
              <a:t>Původ zboží</a:t>
            </a:r>
          </a:p>
          <a:p>
            <a:pPr marL="269875" lvl="1" indent="-269875"/>
            <a:r>
              <a:rPr lang="cs-CZ" altLang="en-US" sz="1600" dirty="0"/>
              <a:t>Suspenze/kvóty</a:t>
            </a:r>
          </a:p>
          <a:p>
            <a:endParaRPr lang="cs-CZ" sz="1600" dirty="0"/>
          </a:p>
          <a:p>
            <a:endParaRPr lang="cs-CZ" sz="1600" dirty="0"/>
          </a:p>
          <a:p>
            <a:endParaRPr lang="cs-CZ" sz="1600" dirty="0"/>
          </a:p>
          <a:p>
            <a:endParaRPr lang="cs-CZ" sz="1600" b="1" dirty="0" err="1"/>
          </a:p>
        </p:txBody>
      </p:sp>
      <p:sp>
        <p:nvSpPr>
          <p:cNvPr id="7"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82053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cs-CZ" dirty="0"/>
              <a:t>Celní hodnota</a:t>
            </a:r>
          </a:p>
        </p:txBody>
      </p:sp>
      <p:sp>
        <p:nvSpPr>
          <p:cNvPr id="23555" name="Content Placeholder 2"/>
          <p:cNvSpPr>
            <a:spLocks noGrp="1"/>
          </p:cNvSpPr>
          <p:nvPr>
            <p:ph idx="1"/>
          </p:nvPr>
        </p:nvSpPr>
        <p:spPr/>
        <p:txBody>
          <a:bodyPr/>
          <a:lstStyle/>
          <a:p>
            <a:pPr marL="269875" lvl="1" indent="-269875"/>
            <a:r>
              <a:rPr lang="cs-CZ" altLang="en-US" sz="1600" dirty="0"/>
              <a:t>Celní hodnota tvoří základ pro výpočet cla</a:t>
            </a:r>
            <a:endParaRPr lang="cs-CZ" sz="1600" dirty="0"/>
          </a:p>
          <a:p>
            <a:pPr marL="269875" lvl="1" indent="-269875"/>
            <a:r>
              <a:rPr lang="cs-CZ" sz="1600" b="1" dirty="0">
                <a:solidFill>
                  <a:srgbClr val="005587"/>
                </a:solidFill>
              </a:rPr>
              <a:t>6 metod</a:t>
            </a:r>
            <a:r>
              <a:rPr lang="cs-CZ" sz="1600" dirty="0">
                <a:solidFill>
                  <a:srgbClr val="005587"/>
                </a:solidFill>
              </a:rPr>
              <a:t> </a:t>
            </a:r>
            <a:r>
              <a:rPr lang="cs-CZ" sz="1600" dirty="0"/>
              <a:t>určování celní hodnoty, v praxi se v 99% procentech případů používá 1. metoda - stanovení na základě převodní hodnoty</a:t>
            </a:r>
          </a:p>
          <a:p>
            <a:pPr marL="269875" lvl="1" indent="-269875"/>
            <a:r>
              <a:rPr lang="cs-CZ" altLang="en-US" sz="1600" dirty="0"/>
              <a:t>Převodní hodnota – cena skutečně placená nebo která má být zaplacena za zboží prodané pro vývoz do EU, tzn. že:</a:t>
            </a:r>
          </a:p>
          <a:p>
            <a:pPr marL="539750" lvl="2" indent="-269875"/>
            <a:r>
              <a:rPr lang="cs-CZ" altLang="en-US" sz="1600" dirty="0">
                <a:latin typeface="+mj-lt"/>
              </a:rPr>
              <a:t>musí jít o prodej zboží, </a:t>
            </a:r>
          </a:p>
          <a:p>
            <a:pPr marL="539750" lvl="2" indent="-269875"/>
            <a:r>
              <a:rPr lang="cs-CZ" altLang="en-US" sz="1600" dirty="0">
                <a:latin typeface="+mj-lt"/>
              </a:rPr>
              <a:t>finální cena -  vše co má být placeno jako podmínka prodeje včetně plateb jiným osobám, tzn. včetně dodatečných doplatků, navýšení ceny – povinná úprava celní hodnoty po dovozu zboží (až 3 roky od propuštění zboží),</a:t>
            </a:r>
          </a:p>
          <a:p>
            <a:pPr marL="539750" lvl="2" indent="-269875"/>
            <a:r>
              <a:rPr lang="cs-CZ" altLang="en-US" sz="1600" dirty="0">
                <a:latin typeface="+mj-lt"/>
              </a:rPr>
              <a:t>poslední prodej před vstupem zboží do EU. </a:t>
            </a:r>
          </a:p>
          <a:p>
            <a:pPr lvl="1" indent="0">
              <a:buNone/>
            </a:pPr>
            <a:endParaRPr lang="cs-CZ" sz="1600" dirty="0"/>
          </a:p>
          <a:p>
            <a:pPr lvl="1" indent="0">
              <a:buNone/>
            </a:pPr>
            <a:endParaRPr lang="cs-CZ" sz="1600" dirty="0"/>
          </a:p>
          <a:p>
            <a:endParaRPr lang="cs-CZ" sz="1600" dirty="0"/>
          </a:p>
          <a:p>
            <a:endParaRPr lang="cs-CZ" sz="1600" b="1" dirty="0" err="1"/>
          </a:p>
        </p:txBody>
      </p:sp>
      <p:sp>
        <p:nvSpPr>
          <p:cNvPr id="6"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62442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1"/>
          <p:cNvSpPr>
            <a:spLocks noGrp="1"/>
          </p:cNvSpPr>
          <p:nvPr>
            <p:ph type="title"/>
          </p:nvPr>
        </p:nvSpPr>
        <p:spPr/>
        <p:txBody>
          <a:bodyPr/>
          <a:lstStyle/>
          <a:p>
            <a:r>
              <a:rPr lang="cs-CZ" altLang="en-US"/>
              <a:t>Připočitatelné položky</a:t>
            </a:r>
            <a:endParaRPr lang="cs-CZ" altLang="en-US" dirty="0"/>
          </a:p>
        </p:txBody>
      </p:sp>
      <p:sp>
        <p:nvSpPr>
          <p:cNvPr id="4" name="Content Placeholder 3"/>
          <p:cNvSpPr>
            <a:spLocks noGrp="1"/>
          </p:cNvSpPr>
          <p:nvPr>
            <p:ph idx="1"/>
          </p:nvPr>
        </p:nvSpPr>
        <p:spPr/>
        <p:txBody>
          <a:bodyPr/>
          <a:lstStyle/>
          <a:p>
            <a:r>
              <a:rPr lang="cs-CZ" sz="1600" dirty="0"/>
              <a:t>Připočitatelné položky, nejsou-li zahrnuty v ceně zboží a jsou-li placeny kupujícím:</a:t>
            </a:r>
          </a:p>
          <a:p>
            <a:pPr marL="269875" lvl="1" indent="-269875">
              <a:tabLst>
                <a:tab pos="269875" algn="l"/>
              </a:tabLst>
            </a:pPr>
            <a:r>
              <a:rPr lang="cs-CZ" sz="1600" dirty="0"/>
              <a:t>Náklady na </a:t>
            </a:r>
            <a:r>
              <a:rPr lang="cs-CZ" sz="1600" b="1" dirty="0">
                <a:solidFill>
                  <a:srgbClr val="005587"/>
                </a:solidFill>
              </a:rPr>
              <a:t>dopravu a pojištění </a:t>
            </a:r>
            <a:r>
              <a:rPr lang="cs-CZ" sz="1600" dirty="0"/>
              <a:t>zboží po místo vstupu na celní území EU – dle dodacích podmínek</a:t>
            </a:r>
          </a:p>
          <a:p>
            <a:pPr marL="269875" lvl="1" indent="-269875">
              <a:tabLst>
                <a:tab pos="269875" algn="l"/>
              </a:tabLst>
            </a:pPr>
            <a:r>
              <a:rPr lang="cs-CZ" sz="1600" dirty="0"/>
              <a:t>Náklady na </a:t>
            </a:r>
            <a:r>
              <a:rPr lang="cs-CZ" sz="1600" b="1" dirty="0">
                <a:solidFill>
                  <a:srgbClr val="005587"/>
                </a:solidFill>
              </a:rPr>
              <a:t>nakládku, vykládku, uskladnění </a:t>
            </a:r>
            <a:r>
              <a:rPr lang="cs-CZ" sz="1600" dirty="0"/>
              <a:t>a manipulaci se zbožím mimo celní území EU</a:t>
            </a:r>
          </a:p>
          <a:p>
            <a:pPr marL="269875" lvl="1" indent="-269875">
              <a:tabLst>
                <a:tab pos="269875" algn="l"/>
              </a:tabLst>
            </a:pPr>
            <a:r>
              <a:rPr lang="cs-CZ" sz="1600" b="1" dirty="0">
                <a:solidFill>
                  <a:srgbClr val="005587"/>
                </a:solidFill>
              </a:rPr>
              <a:t>Provize</a:t>
            </a:r>
            <a:r>
              <a:rPr lang="cs-CZ" sz="1600" dirty="0"/>
              <a:t> a odměny za zprostředkování prodeje (výjimka: nákupní provize)</a:t>
            </a:r>
          </a:p>
          <a:p>
            <a:pPr marL="269875" lvl="1" indent="-269875">
              <a:tabLst>
                <a:tab pos="269875" algn="l"/>
              </a:tabLst>
            </a:pPr>
            <a:r>
              <a:rPr lang="cs-CZ" sz="1600" dirty="0"/>
              <a:t>Náklady na </a:t>
            </a:r>
            <a:r>
              <a:rPr lang="cs-CZ" sz="1600" b="1" dirty="0">
                <a:solidFill>
                  <a:srgbClr val="005587"/>
                </a:solidFill>
              </a:rPr>
              <a:t>obaly a balení </a:t>
            </a:r>
          </a:p>
          <a:p>
            <a:pPr marL="269875" lvl="1" indent="-269875">
              <a:tabLst>
                <a:tab pos="269875" algn="l"/>
              </a:tabLst>
            </a:pPr>
            <a:r>
              <a:rPr lang="cs-CZ" sz="1600" b="1" dirty="0">
                <a:solidFill>
                  <a:srgbClr val="005587"/>
                </a:solidFill>
              </a:rPr>
              <a:t>Nářadí, formy a jiné </a:t>
            </a:r>
            <a:r>
              <a:rPr lang="cs-CZ" sz="1600" dirty="0"/>
              <a:t>předměty používané při výrobě zboží</a:t>
            </a:r>
          </a:p>
          <a:p>
            <a:pPr marL="269875" lvl="1" indent="-269875">
              <a:tabLst>
                <a:tab pos="269875" algn="l"/>
              </a:tabLst>
            </a:pPr>
            <a:r>
              <a:rPr lang="cs-CZ" sz="1600" b="1" dirty="0">
                <a:solidFill>
                  <a:srgbClr val="005587"/>
                </a:solidFill>
              </a:rPr>
              <a:t>Vývoj, umělecké práce, design, </a:t>
            </a:r>
            <a:r>
              <a:rPr lang="cs-CZ" sz="1600" dirty="0"/>
              <a:t>plány a nákresy potřebné pro výrobu dováženého zboží </a:t>
            </a:r>
            <a:r>
              <a:rPr lang="cs-CZ" sz="1600" b="1" dirty="0">
                <a:solidFill>
                  <a:srgbClr val="005587"/>
                </a:solidFill>
              </a:rPr>
              <a:t>provedené mimo Unii</a:t>
            </a:r>
          </a:p>
          <a:p>
            <a:pPr marL="269875" lvl="1" indent="-269875">
              <a:tabLst>
                <a:tab pos="269875" algn="l"/>
              </a:tabLst>
            </a:pPr>
            <a:r>
              <a:rPr lang="cs-CZ" sz="1600" b="1" dirty="0">
                <a:solidFill>
                  <a:srgbClr val="005587"/>
                </a:solidFill>
              </a:rPr>
              <a:t>Licenční poplatky </a:t>
            </a:r>
            <a:r>
              <a:rPr lang="cs-CZ" sz="1600" dirty="0"/>
              <a:t>týkající se dováženého zboží, které musí platit kupující přímo nebo nepřímo jako podmínku prodeje zboží</a:t>
            </a:r>
          </a:p>
          <a:p>
            <a:endParaRPr lang="cs-CZ" dirty="0"/>
          </a:p>
          <a:p>
            <a:endParaRPr lang="cs-CZ" dirty="0"/>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6514631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endParaRPr lang="cs-CZ"/>
          </a:p>
        </p:txBody>
      </p:sp>
      <p:sp>
        <p:nvSpPr>
          <p:cNvPr id="7" name="Nadpis 1"/>
          <p:cNvSpPr>
            <a:spLocks noGrp="1"/>
          </p:cNvSpPr>
          <p:nvPr>
            <p:ph type="title"/>
          </p:nvPr>
        </p:nvSpPr>
        <p:spPr/>
        <p:txBody>
          <a:bodyPr/>
          <a:lstStyle/>
          <a:p>
            <a:r>
              <a:rPr lang="cs-CZ" altLang="en-US"/>
              <a:t>Odčitatelné položky</a:t>
            </a:r>
            <a:endParaRPr lang="cs-CZ" altLang="en-US" dirty="0"/>
          </a:p>
        </p:txBody>
      </p:sp>
      <p:sp>
        <p:nvSpPr>
          <p:cNvPr id="4" name="Content Placeholder 3"/>
          <p:cNvSpPr>
            <a:spLocks noGrp="1"/>
          </p:cNvSpPr>
          <p:nvPr>
            <p:ph idx="1"/>
          </p:nvPr>
        </p:nvSpPr>
        <p:spPr/>
        <p:txBody>
          <a:bodyPr/>
          <a:lstStyle/>
          <a:p>
            <a:pPr lvl="0"/>
            <a:r>
              <a:rPr lang="cs-CZ" sz="1600" dirty="0"/>
              <a:t>Odčitatelné položky, jsou-li placeny kupujícím, avšak jsou jednoznačně rozlišitelné:</a:t>
            </a:r>
          </a:p>
          <a:p>
            <a:pPr marL="269875" lvl="1" indent="-269875"/>
            <a:r>
              <a:rPr lang="cs-CZ" sz="1600" dirty="0"/>
              <a:t>náklady na dopravu, pojištění a manipulaci se zbožím </a:t>
            </a:r>
            <a:r>
              <a:rPr lang="cs-CZ" sz="1600" b="1" dirty="0">
                <a:solidFill>
                  <a:srgbClr val="005587"/>
                </a:solidFill>
              </a:rPr>
              <a:t>na celním území EU</a:t>
            </a:r>
          </a:p>
          <a:p>
            <a:pPr marL="269875" lvl="1" indent="-269875"/>
            <a:r>
              <a:rPr lang="cs-CZ" sz="1600" dirty="0"/>
              <a:t>náklady na </a:t>
            </a:r>
            <a:r>
              <a:rPr lang="cs-CZ" sz="1600" b="1" dirty="0">
                <a:solidFill>
                  <a:srgbClr val="005587"/>
                </a:solidFill>
              </a:rPr>
              <a:t>konstrukční práce, instalaci, stavbu, zprovoznění</a:t>
            </a:r>
            <a:r>
              <a:rPr lang="cs-CZ" sz="1600" dirty="0">
                <a:solidFill>
                  <a:srgbClr val="005587"/>
                </a:solidFill>
              </a:rPr>
              <a:t>, </a:t>
            </a:r>
            <a:r>
              <a:rPr lang="cs-CZ" sz="1600" dirty="0"/>
              <a:t>údržbu a technickou pomoc provedené </a:t>
            </a:r>
            <a:r>
              <a:rPr lang="cs-CZ" sz="1600" b="1" dirty="0">
                <a:solidFill>
                  <a:srgbClr val="005587"/>
                </a:solidFill>
              </a:rPr>
              <a:t>po dovozu zboží</a:t>
            </a:r>
          </a:p>
          <a:p>
            <a:pPr marL="269875" lvl="1" indent="-269875"/>
            <a:r>
              <a:rPr lang="cs-CZ" sz="1600" b="1" dirty="0">
                <a:solidFill>
                  <a:srgbClr val="005587"/>
                </a:solidFill>
              </a:rPr>
              <a:t>úroky v rámci dohod o financování </a:t>
            </a:r>
          </a:p>
          <a:p>
            <a:pPr marL="269875" lvl="1" indent="-269875"/>
            <a:r>
              <a:rPr lang="cs-CZ" sz="1600" b="1" dirty="0">
                <a:solidFill>
                  <a:srgbClr val="005587"/>
                </a:solidFill>
              </a:rPr>
              <a:t>poplatky za právo reprodukovat zboží v EU</a:t>
            </a:r>
          </a:p>
          <a:p>
            <a:pPr marL="269875" lvl="1" indent="-269875"/>
            <a:r>
              <a:rPr lang="cs-CZ" sz="1600" b="1" dirty="0">
                <a:solidFill>
                  <a:srgbClr val="005587"/>
                </a:solidFill>
              </a:rPr>
              <a:t>nákupní provize </a:t>
            </a:r>
            <a:r>
              <a:rPr lang="cs-CZ" sz="1600" dirty="0"/>
              <a:t>(zprostředkovatelé jednající vlastním jménem na účet kupujícího)</a:t>
            </a:r>
          </a:p>
          <a:p>
            <a:pPr lvl="1"/>
            <a:endParaRPr lang="cs-CZ" dirty="0"/>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1279010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a:t>Náhradní metody stanovení celní hodnoty</a:t>
            </a:r>
            <a:endParaRPr lang="cs-CZ" dirty="0"/>
          </a:p>
        </p:txBody>
      </p:sp>
      <p:sp>
        <p:nvSpPr>
          <p:cNvPr id="4" name="Content Placeholder 3"/>
          <p:cNvSpPr>
            <a:spLocks noGrp="1"/>
          </p:cNvSpPr>
          <p:nvPr>
            <p:ph idx="1"/>
          </p:nvPr>
        </p:nvSpPr>
        <p:spPr>
          <a:xfrm>
            <a:off x="501651" y="1880001"/>
            <a:ext cx="11165416" cy="4499199"/>
          </a:xfrm>
        </p:spPr>
        <p:txBody>
          <a:bodyPr/>
          <a:lstStyle/>
          <a:p>
            <a:r>
              <a:rPr lang="cs-CZ" sz="1600" dirty="0"/>
              <a:t>Pokud nelze stanovit celní hodnotu na základě převodní hodnoty (např. nejedná se o prodej zboží), použije se první z možných náhradních metod: </a:t>
            </a:r>
          </a:p>
          <a:p>
            <a:pPr marL="342900" indent="-342900">
              <a:buFont typeface="+mj-lt"/>
              <a:buAutoNum type="alphaLcParenR"/>
            </a:pPr>
            <a:r>
              <a:rPr lang="cs-CZ" sz="1600" dirty="0"/>
              <a:t>metoda převodní hodnoty </a:t>
            </a:r>
            <a:r>
              <a:rPr lang="cs-CZ" sz="1600" b="1" dirty="0">
                <a:solidFill>
                  <a:srgbClr val="005587"/>
                </a:solidFill>
              </a:rPr>
              <a:t>stejného zboží</a:t>
            </a:r>
          </a:p>
          <a:p>
            <a:pPr marL="342900" indent="-342900">
              <a:buFont typeface="+mj-lt"/>
              <a:buAutoNum type="alphaLcParenR"/>
            </a:pPr>
            <a:r>
              <a:rPr lang="cs-CZ" sz="1600" dirty="0"/>
              <a:t>m</a:t>
            </a:r>
            <a:r>
              <a:rPr lang="en-US" sz="1600" dirty="0" err="1"/>
              <a:t>etoda</a:t>
            </a:r>
            <a:r>
              <a:rPr lang="en-US" sz="1600" dirty="0"/>
              <a:t> </a:t>
            </a:r>
            <a:r>
              <a:rPr lang="cs-CZ" sz="1600" dirty="0"/>
              <a:t>převodní hodnot</a:t>
            </a:r>
            <a:r>
              <a:rPr lang="en-US" sz="1600" dirty="0"/>
              <a:t>y</a:t>
            </a:r>
            <a:r>
              <a:rPr lang="cs-CZ" sz="1600" dirty="0"/>
              <a:t> </a:t>
            </a:r>
            <a:r>
              <a:rPr lang="cs-CZ" sz="1600" b="1" dirty="0">
                <a:solidFill>
                  <a:srgbClr val="005587"/>
                </a:solidFill>
              </a:rPr>
              <a:t>podobného zboží </a:t>
            </a:r>
          </a:p>
          <a:p>
            <a:pPr marL="342900" indent="-342900">
              <a:buFont typeface="+mj-lt"/>
              <a:buAutoNum type="alphaLcParenR"/>
            </a:pPr>
            <a:r>
              <a:rPr lang="cs-CZ" sz="1600" dirty="0"/>
              <a:t>m</a:t>
            </a:r>
            <a:r>
              <a:rPr lang="en-US" sz="1600" dirty="0" err="1"/>
              <a:t>etoda</a:t>
            </a:r>
            <a:r>
              <a:rPr lang="en-US" sz="1600" dirty="0"/>
              <a:t> </a:t>
            </a:r>
            <a:r>
              <a:rPr lang="cs-CZ" sz="1600" b="1" dirty="0">
                <a:solidFill>
                  <a:srgbClr val="005587"/>
                </a:solidFill>
              </a:rPr>
              <a:t>jednotkové </a:t>
            </a:r>
            <a:r>
              <a:rPr lang="en-US" sz="1600" b="1" dirty="0" err="1">
                <a:solidFill>
                  <a:srgbClr val="005587"/>
                </a:solidFill>
              </a:rPr>
              <a:t>ceny</a:t>
            </a:r>
            <a:r>
              <a:rPr lang="cs-CZ" sz="1600" b="1" dirty="0">
                <a:solidFill>
                  <a:srgbClr val="005587"/>
                </a:solidFill>
              </a:rPr>
              <a:t>, </a:t>
            </a:r>
            <a:r>
              <a:rPr lang="cs-CZ" sz="1600" dirty="0"/>
              <a:t>za kterou se stejné nebo podobné zboží prodává v EU</a:t>
            </a:r>
          </a:p>
          <a:p>
            <a:pPr marL="342900" indent="-342900">
              <a:buFont typeface="+mj-lt"/>
              <a:buAutoNum type="alphaLcParenR"/>
            </a:pPr>
            <a:r>
              <a:rPr lang="cs-CZ" sz="1600" dirty="0"/>
              <a:t>metoda </a:t>
            </a:r>
            <a:r>
              <a:rPr lang="cs-CZ" sz="1600" b="1" dirty="0">
                <a:solidFill>
                  <a:srgbClr val="005587"/>
                </a:solidFill>
              </a:rPr>
              <a:t>vypočtené hodnoty </a:t>
            </a:r>
            <a:r>
              <a:rPr lang="cs-CZ" sz="1600" dirty="0"/>
              <a:t>(tj. = náklady na materiál a výrobu + zisk + připočitatelné položky (dopravné, provize, formy…)</a:t>
            </a:r>
          </a:p>
          <a:p>
            <a:pPr marL="355600" indent="-355600"/>
            <a:r>
              <a:rPr lang="cs-CZ" sz="1600" dirty="0"/>
              <a:t>e)    </a:t>
            </a:r>
            <a:r>
              <a:rPr lang="cs-CZ" sz="1600" b="1" dirty="0">
                <a:solidFill>
                  <a:srgbClr val="005587"/>
                </a:solidFill>
              </a:rPr>
              <a:t>metoda použití vhodných prostředků </a:t>
            </a:r>
            <a:r>
              <a:rPr lang="cs-CZ" sz="1600" dirty="0"/>
              <a:t>– např. údaje dostupné o cenách pro vývoz do EU i z jiných zemí, než je země vývozu, cena určená soudním znalcem…</a:t>
            </a:r>
          </a:p>
          <a:p>
            <a:pPr marL="355600" indent="-355600"/>
            <a:endParaRPr lang="cs-CZ" dirty="0"/>
          </a:p>
          <a:p>
            <a:endParaRPr lang="cs-CZ" dirty="0"/>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4884328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r>
              <a:rPr lang="cs-CZ" altLang="en-US"/>
              <a:t>Sazební zařazení zboží</a:t>
            </a:r>
            <a:endParaRPr lang="cs-CZ" altLang="en-US" dirty="0"/>
          </a:p>
        </p:txBody>
      </p:sp>
      <p:sp>
        <p:nvSpPr>
          <p:cNvPr id="14339" name="Zástupný symbol pro obsah 2"/>
          <p:cNvSpPr>
            <a:spLocks noGrp="1"/>
          </p:cNvSpPr>
          <p:nvPr>
            <p:ph idx="1"/>
          </p:nvPr>
        </p:nvSpPr>
        <p:spPr/>
        <p:txBody>
          <a:bodyPr/>
          <a:lstStyle/>
          <a:p>
            <a:pPr marL="269875" lvl="1" indent="-269875"/>
            <a:r>
              <a:rPr lang="cs-CZ" altLang="en-US" sz="1600" dirty="0"/>
              <a:t>Sazební zařazení zboží (klasifikace) - zařazení zboží do celní nomenklatury</a:t>
            </a:r>
          </a:p>
          <a:p>
            <a:pPr marL="269875" lvl="1" indent="-269875"/>
            <a:r>
              <a:rPr lang="cs-CZ" altLang="en-US" sz="1600" dirty="0"/>
              <a:t>Sazební zařazení má vliv na výši cla a obchodně politická opatření </a:t>
            </a:r>
          </a:p>
          <a:p>
            <a:pPr marL="269875" lvl="1" indent="-269875"/>
            <a:r>
              <a:rPr lang="cs-CZ" altLang="en-US" sz="1600" dirty="0"/>
              <a:t>Vliv na určení původu zboží (rozdílná pravidla dle sazebního zařazení)</a:t>
            </a:r>
          </a:p>
          <a:p>
            <a:pPr marL="269875" lvl="1" indent="-269875"/>
            <a:r>
              <a:rPr lang="cs-CZ" altLang="en-US" sz="1600" dirty="0"/>
              <a:t>Údaj pro statistiku</a:t>
            </a:r>
          </a:p>
          <a:p>
            <a:pPr marL="269875" lvl="1" indent="-269875"/>
            <a:r>
              <a:rPr lang="cs-CZ" altLang="en-US" sz="1600" dirty="0"/>
              <a:t>Ve všech členských státech musí být teoreticky zboží zařazeno do stejného kódu, správný je jen jeden kód</a:t>
            </a:r>
          </a:p>
          <a:p>
            <a:pPr marL="269875" lvl="1" indent="-269875"/>
            <a:r>
              <a:rPr lang="cs-CZ" altLang="en-US" sz="1600" dirty="0"/>
              <a:t>Obsáhlá legislativa - Vysvětlivky vydané WCO nebo Evropskou komisí, nařízení EK, rozsudky ESD, rozsudky národních soudů, výsledky jednání Výboru pro celní kodex </a:t>
            </a:r>
            <a:r>
              <a:rPr lang="en-US" altLang="en-US" sz="1600" dirty="0"/>
              <a:t>u </a:t>
            </a:r>
            <a:r>
              <a:rPr lang="cs-CZ" altLang="en-US" sz="1600" dirty="0"/>
              <a:t>EK</a:t>
            </a:r>
            <a:r>
              <a:rPr lang="en-US" altLang="en-US" sz="1600" dirty="0"/>
              <a:t>, </a:t>
            </a:r>
            <a:r>
              <a:rPr lang="cs-CZ" altLang="en-US" sz="1600" dirty="0"/>
              <a:t>výsledky jednání Výboru pro HS u WCO</a:t>
            </a:r>
          </a:p>
          <a:p>
            <a:pPr marL="269875" lvl="1" indent="-269875"/>
            <a:r>
              <a:rPr lang="cs-CZ" altLang="en-US" sz="1600" dirty="0"/>
              <a:t>Nejčastější oblast kontroly prováděné celní správou</a:t>
            </a:r>
          </a:p>
          <a:p>
            <a:pPr marL="269875" lvl="1" indent="-269875"/>
            <a:r>
              <a:rPr lang="cs-CZ" altLang="en-US" sz="1600" dirty="0"/>
              <a:t>Provázanost celního sazebního zařazení s určením výše sazby DPH</a:t>
            </a:r>
          </a:p>
          <a:p>
            <a:endParaRPr lang="cs-CZ" altLang="en-US" dirty="0"/>
          </a:p>
          <a:p>
            <a:endParaRPr lang="cs-CZ" altLang="en-US" dirty="0"/>
          </a:p>
        </p:txBody>
      </p:sp>
      <p:sp>
        <p:nvSpPr>
          <p:cNvPr id="4"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3189547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a:t>Původ zboží – nepreferenční původ</a:t>
            </a:r>
            <a:endParaRPr lang="cs-CZ" dirty="0"/>
          </a:p>
        </p:txBody>
      </p:sp>
      <p:sp>
        <p:nvSpPr>
          <p:cNvPr id="4" name="Content Placeholder 3"/>
          <p:cNvSpPr>
            <a:spLocks noGrp="1"/>
          </p:cNvSpPr>
          <p:nvPr>
            <p:ph idx="1"/>
          </p:nvPr>
        </p:nvSpPr>
        <p:spPr/>
        <p:txBody>
          <a:bodyPr/>
          <a:lstStyle/>
          <a:p>
            <a:pPr marL="269875" lvl="1" indent="-269875"/>
            <a:r>
              <a:rPr lang="cs-CZ" sz="1600" dirty="0"/>
              <a:t>Každé zboží má někde původ</a:t>
            </a:r>
          </a:p>
          <a:p>
            <a:pPr marL="269875" lvl="1" indent="-269875"/>
            <a:r>
              <a:rPr lang="cs-CZ" sz="1600" dirty="0"/>
              <a:t>Statistický údaj v celním prohlášení / pro </a:t>
            </a:r>
            <a:r>
              <a:rPr lang="cs-CZ" sz="1600" dirty="0" err="1"/>
              <a:t>Intrastat</a:t>
            </a:r>
            <a:endParaRPr lang="cs-CZ" sz="1600" dirty="0"/>
          </a:p>
          <a:p>
            <a:pPr marL="269875" lvl="1" indent="-269875"/>
            <a:r>
              <a:rPr lang="cs-CZ" sz="1600" dirty="0"/>
              <a:t>Mimořádná opatření - antidumpingová / vyrovnávací cla / embarga</a:t>
            </a:r>
          </a:p>
          <a:p>
            <a:pPr marL="269875" lvl="1" indent="-269875"/>
            <a:r>
              <a:rPr lang="cs-CZ" sz="1600" dirty="0"/>
              <a:t>Obecná definice nepreferenčního původu - kde bylo zboží zcela získáno / kde bylo provedeno poslední podstatné hospodářsky odůvodněné opracování v podnicích pro to vybavených a toto zpracování vyústilo v nový výrobek nebo představuje důležitý stupeň výroby</a:t>
            </a:r>
          </a:p>
          <a:p>
            <a:pPr marL="269875" lvl="1" indent="-269875"/>
            <a:r>
              <a:rPr lang="cs-CZ" sz="1600" dirty="0"/>
              <a:t>Důkaz původu </a:t>
            </a:r>
          </a:p>
          <a:p>
            <a:pPr marL="625475" lvl="2" indent="-312738"/>
            <a:r>
              <a:rPr lang="cs-CZ" sz="1600" dirty="0"/>
              <a:t>Obvykle není požadován, dle doprovodných dokladů, označení na výrobku</a:t>
            </a:r>
          </a:p>
          <a:p>
            <a:pPr marL="625475" lvl="2" indent="-312738"/>
            <a:r>
              <a:rPr lang="cs-CZ" sz="1600" dirty="0"/>
              <a:t>Výjimky – pokud se původ pojí s nějakým opatřením - Osvědčení o původu (v CZ vydává Hospodářská komora)</a:t>
            </a:r>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6082670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01651" y="1665289"/>
            <a:ext cx="9118599" cy="4716463"/>
          </a:xfrm>
        </p:spPr>
        <p:txBody>
          <a:bodyPr/>
          <a:lstStyle/>
          <a:p>
            <a:pPr marL="285750" indent="-285750">
              <a:buFont typeface="Arial" panose="020B0604020202020204" pitchFamily="34" charset="0"/>
              <a:buChar char="•"/>
            </a:pPr>
            <a:r>
              <a:rPr lang="cs-CZ" altLang="en-US" sz="1600" dirty="0"/>
              <a:t>Celní režimy</a:t>
            </a:r>
          </a:p>
          <a:p>
            <a:pPr marL="285750" indent="-285750">
              <a:buFont typeface="Arial" panose="020B0604020202020204" pitchFamily="34" charset="0"/>
              <a:buChar char="•"/>
            </a:pPr>
            <a:r>
              <a:rPr lang="cs-CZ" altLang="en-US" sz="1600" dirty="0"/>
              <a:t>Původ zboží</a:t>
            </a:r>
          </a:p>
          <a:p>
            <a:pPr marL="285750" indent="-285750">
              <a:buFont typeface="Arial" panose="020B0604020202020204" pitchFamily="34" charset="0"/>
              <a:buChar char="•"/>
            </a:pPr>
            <a:r>
              <a:rPr lang="cs-CZ" altLang="en-US" sz="1600" dirty="0"/>
              <a:t>Celní hodnota </a:t>
            </a:r>
          </a:p>
          <a:p>
            <a:pPr marL="285750" indent="-285750">
              <a:buFont typeface="Arial" panose="020B0604020202020204" pitchFamily="34" charset="0"/>
              <a:buChar char="•"/>
            </a:pPr>
            <a:r>
              <a:rPr lang="cs-CZ" altLang="en-US" sz="1600" dirty="0"/>
              <a:t>Sazební zařazení zboží</a:t>
            </a:r>
          </a:p>
          <a:p>
            <a:pPr marL="285750" indent="-285750">
              <a:buFont typeface="Arial" panose="020B0604020202020204" pitchFamily="34" charset="0"/>
              <a:buChar char="•"/>
            </a:pPr>
            <a:r>
              <a:rPr lang="cs-CZ" altLang="en-US" sz="1600"/>
              <a:t>Suspenze/kvóty</a:t>
            </a:r>
            <a:endParaRPr lang="cs-CZ" altLang="en-US" sz="1600" dirty="0"/>
          </a:p>
          <a:p>
            <a:endParaRPr lang="cs-CZ" sz="1600" dirty="0"/>
          </a:p>
        </p:txBody>
      </p:sp>
      <p:sp>
        <p:nvSpPr>
          <p:cNvPr id="23554" name="Title 1"/>
          <p:cNvSpPr>
            <a:spLocks noGrp="1"/>
          </p:cNvSpPr>
          <p:nvPr>
            <p:ph type="title"/>
          </p:nvPr>
        </p:nvSpPr>
        <p:spPr/>
        <p:txBody>
          <a:bodyPr/>
          <a:lstStyle/>
          <a:p>
            <a:r>
              <a:rPr lang="pl-PL" dirty="0"/>
              <a:t>Co si </a:t>
            </a:r>
            <a:r>
              <a:rPr lang="pl-PL" dirty="0" err="1"/>
              <a:t>dnes</a:t>
            </a:r>
            <a:r>
              <a:rPr lang="pl-PL" dirty="0"/>
              <a:t> </a:t>
            </a:r>
            <a:r>
              <a:rPr lang="pl-PL" dirty="0" err="1"/>
              <a:t>vysvětlíme</a:t>
            </a:r>
            <a:r>
              <a:rPr lang="pl-PL" dirty="0"/>
              <a:t>? </a:t>
            </a:r>
            <a:endParaRPr lang="cs-CZ" altLang="cs-CZ" dirty="0"/>
          </a:p>
        </p:txBody>
      </p:sp>
      <p:grpSp>
        <p:nvGrpSpPr>
          <p:cNvPr id="8" name="Group 662"/>
          <p:cNvGrpSpPr>
            <a:grpSpLocks noChangeAspect="1"/>
          </p:cNvGrpSpPr>
          <p:nvPr/>
        </p:nvGrpSpPr>
        <p:grpSpPr bwMode="auto">
          <a:xfrm>
            <a:off x="9982200" y="317500"/>
            <a:ext cx="1728000" cy="1728000"/>
            <a:chOff x="2340" y="2340"/>
            <a:chExt cx="340" cy="340"/>
          </a:xfrm>
          <a:solidFill>
            <a:schemeClr val="accent6"/>
          </a:solidFill>
        </p:grpSpPr>
        <p:sp>
          <p:nvSpPr>
            <p:cNvPr id="9" name="Oval 663"/>
            <p:cNvSpPr>
              <a:spLocks noChangeArrowheads="1"/>
            </p:cNvSpPr>
            <p:nvPr/>
          </p:nvSpPr>
          <p:spPr bwMode="auto">
            <a:xfrm>
              <a:off x="2559" y="2559"/>
              <a:ext cx="15" cy="1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664"/>
            <p:cNvSpPr>
              <a:spLocks/>
            </p:cNvSpPr>
            <p:nvPr/>
          </p:nvSpPr>
          <p:spPr bwMode="auto">
            <a:xfrm>
              <a:off x="2418" y="2460"/>
              <a:ext cx="184" cy="99"/>
            </a:xfrm>
            <a:custGeom>
              <a:avLst/>
              <a:gdLst>
                <a:gd name="T0" fmla="*/ 267 w 277"/>
                <a:gd name="T1" fmla="*/ 64 h 149"/>
                <a:gd name="T2" fmla="*/ 213 w 277"/>
                <a:gd name="T3" fmla="*/ 64 h 149"/>
                <a:gd name="T4" fmla="*/ 213 w 277"/>
                <a:gd name="T5" fmla="*/ 96 h 149"/>
                <a:gd name="T6" fmla="*/ 203 w 277"/>
                <a:gd name="T7" fmla="*/ 107 h 149"/>
                <a:gd name="T8" fmla="*/ 192 w 277"/>
                <a:gd name="T9" fmla="*/ 96 h 149"/>
                <a:gd name="T10" fmla="*/ 192 w 277"/>
                <a:gd name="T11" fmla="*/ 0 h 149"/>
                <a:gd name="T12" fmla="*/ 0 w 277"/>
                <a:gd name="T13" fmla="*/ 0 h 149"/>
                <a:gd name="T14" fmla="*/ 0 w 277"/>
                <a:gd name="T15" fmla="*/ 149 h 149"/>
                <a:gd name="T16" fmla="*/ 13 w 277"/>
                <a:gd name="T17" fmla="*/ 149 h 149"/>
                <a:gd name="T18" fmla="*/ 43 w 277"/>
                <a:gd name="T19" fmla="*/ 128 h 149"/>
                <a:gd name="T20" fmla="*/ 73 w 277"/>
                <a:gd name="T21" fmla="*/ 149 h 149"/>
                <a:gd name="T22" fmla="*/ 194 w 277"/>
                <a:gd name="T23" fmla="*/ 149 h 149"/>
                <a:gd name="T24" fmla="*/ 224 w 277"/>
                <a:gd name="T25" fmla="*/ 128 h 149"/>
                <a:gd name="T26" fmla="*/ 254 w 277"/>
                <a:gd name="T27" fmla="*/ 149 h 149"/>
                <a:gd name="T28" fmla="*/ 277 w 277"/>
                <a:gd name="T29" fmla="*/ 149 h 149"/>
                <a:gd name="T30" fmla="*/ 277 w 277"/>
                <a:gd name="T31" fmla="*/ 75 h 149"/>
                <a:gd name="T32" fmla="*/ 267 w 277"/>
                <a:gd name="T33" fmla="*/ 6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149">
                  <a:moveTo>
                    <a:pt x="267" y="64"/>
                  </a:moveTo>
                  <a:cubicBezTo>
                    <a:pt x="213" y="64"/>
                    <a:pt x="213" y="64"/>
                    <a:pt x="213" y="64"/>
                  </a:cubicBezTo>
                  <a:cubicBezTo>
                    <a:pt x="213" y="96"/>
                    <a:pt x="213" y="96"/>
                    <a:pt x="213" y="96"/>
                  </a:cubicBezTo>
                  <a:cubicBezTo>
                    <a:pt x="213" y="102"/>
                    <a:pt x="209" y="107"/>
                    <a:pt x="203" y="107"/>
                  </a:cubicBezTo>
                  <a:cubicBezTo>
                    <a:pt x="197" y="107"/>
                    <a:pt x="192" y="102"/>
                    <a:pt x="192" y="96"/>
                  </a:cubicBezTo>
                  <a:cubicBezTo>
                    <a:pt x="192" y="0"/>
                    <a:pt x="192" y="0"/>
                    <a:pt x="192" y="0"/>
                  </a:cubicBezTo>
                  <a:cubicBezTo>
                    <a:pt x="0" y="0"/>
                    <a:pt x="0" y="0"/>
                    <a:pt x="0" y="0"/>
                  </a:cubicBezTo>
                  <a:cubicBezTo>
                    <a:pt x="0" y="149"/>
                    <a:pt x="0" y="149"/>
                    <a:pt x="0" y="149"/>
                  </a:cubicBezTo>
                  <a:cubicBezTo>
                    <a:pt x="13" y="149"/>
                    <a:pt x="13" y="149"/>
                    <a:pt x="13" y="149"/>
                  </a:cubicBezTo>
                  <a:cubicBezTo>
                    <a:pt x="17" y="137"/>
                    <a:pt x="29" y="128"/>
                    <a:pt x="43" y="128"/>
                  </a:cubicBezTo>
                  <a:cubicBezTo>
                    <a:pt x="57" y="128"/>
                    <a:pt x="68" y="137"/>
                    <a:pt x="73" y="149"/>
                  </a:cubicBezTo>
                  <a:cubicBezTo>
                    <a:pt x="194" y="149"/>
                    <a:pt x="194" y="149"/>
                    <a:pt x="194" y="149"/>
                  </a:cubicBezTo>
                  <a:cubicBezTo>
                    <a:pt x="198" y="137"/>
                    <a:pt x="210" y="128"/>
                    <a:pt x="224" y="128"/>
                  </a:cubicBezTo>
                  <a:cubicBezTo>
                    <a:pt x="238" y="128"/>
                    <a:pt x="250" y="137"/>
                    <a:pt x="254" y="149"/>
                  </a:cubicBezTo>
                  <a:cubicBezTo>
                    <a:pt x="277" y="149"/>
                    <a:pt x="277" y="149"/>
                    <a:pt x="277" y="149"/>
                  </a:cubicBezTo>
                  <a:cubicBezTo>
                    <a:pt x="277" y="75"/>
                    <a:pt x="277" y="75"/>
                    <a:pt x="277" y="75"/>
                  </a:cubicBezTo>
                  <a:cubicBezTo>
                    <a:pt x="277" y="69"/>
                    <a:pt x="273" y="64"/>
                    <a:pt x="267"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Oval 665"/>
            <p:cNvSpPr>
              <a:spLocks noChangeArrowheads="1"/>
            </p:cNvSpPr>
            <p:nvPr/>
          </p:nvSpPr>
          <p:spPr bwMode="auto">
            <a:xfrm>
              <a:off x="2439" y="2559"/>
              <a:ext cx="14" cy="15"/>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66"/>
            <p:cNvSpPr>
              <a:spLocks noEditPoints="1"/>
            </p:cNvSpPr>
            <p:nvPr/>
          </p:nvSpPr>
          <p:spPr bwMode="auto">
            <a:xfrm>
              <a:off x="2340" y="234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6 w 512"/>
                <a:gd name="T11" fmla="*/ 341 h 512"/>
                <a:gd name="T12" fmla="*/ 405 w 512"/>
                <a:gd name="T13" fmla="*/ 352 h 512"/>
                <a:gd name="T14" fmla="*/ 371 w 512"/>
                <a:gd name="T15" fmla="*/ 352 h 512"/>
                <a:gd name="T16" fmla="*/ 341 w 512"/>
                <a:gd name="T17" fmla="*/ 373 h 512"/>
                <a:gd name="T18" fmla="*/ 311 w 512"/>
                <a:gd name="T19" fmla="*/ 352 h 512"/>
                <a:gd name="T20" fmla="*/ 190 w 512"/>
                <a:gd name="T21" fmla="*/ 352 h 512"/>
                <a:gd name="T22" fmla="*/ 160 w 512"/>
                <a:gd name="T23" fmla="*/ 373 h 512"/>
                <a:gd name="T24" fmla="*/ 130 w 512"/>
                <a:gd name="T25" fmla="*/ 352 h 512"/>
                <a:gd name="T26" fmla="*/ 106 w 512"/>
                <a:gd name="T27" fmla="*/ 352 h 512"/>
                <a:gd name="T28" fmla="*/ 96 w 512"/>
                <a:gd name="T29" fmla="*/ 341 h 512"/>
                <a:gd name="T30" fmla="*/ 96 w 512"/>
                <a:gd name="T31" fmla="*/ 170 h 512"/>
                <a:gd name="T32" fmla="*/ 106 w 512"/>
                <a:gd name="T33" fmla="*/ 160 h 512"/>
                <a:gd name="T34" fmla="*/ 320 w 512"/>
                <a:gd name="T35" fmla="*/ 160 h 512"/>
                <a:gd name="T36" fmla="*/ 330 w 512"/>
                <a:gd name="T37" fmla="*/ 170 h 512"/>
                <a:gd name="T38" fmla="*/ 330 w 512"/>
                <a:gd name="T39" fmla="*/ 224 h 512"/>
                <a:gd name="T40" fmla="*/ 384 w 512"/>
                <a:gd name="T41" fmla="*/ 224 h 512"/>
                <a:gd name="T42" fmla="*/ 416 w 512"/>
                <a:gd name="T43" fmla="*/ 256 h 512"/>
                <a:gd name="T44" fmla="*/ 416 w 512"/>
                <a:gd name="T45" fmla="*/ 3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341"/>
                  </a:moveTo>
                  <a:cubicBezTo>
                    <a:pt x="416" y="347"/>
                    <a:pt x="411" y="352"/>
                    <a:pt x="405" y="352"/>
                  </a:cubicBezTo>
                  <a:cubicBezTo>
                    <a:pt x="371" y="352"/>
                    <a:pt x="371" y="352"/>
                    <a:pt x="371" y="352"/>
                  </a:cubicBezTo>
                  <a:cubicBezTo>
                    <a:pt x="367" y="364"/>
                    <a:pt x="355" y="373"/>
                    <a:pt x="341" y="373"/>
                  </a:cubicBezTo>
                  <a:cubicBezTo>
                    <a:pt x="327" y="373"/>
                    <a:pt x="315" y="364"/>
                    <a:pt x="311" y="352"/>
                  </a:cubicBezTo>
                  <a:cubicBezTo>
                    <a:pt x="190" y="352"/>
                    <a:pt x="190" y="352"/>
                    <a:pt x="190" y="352"/>
                  </a:cubicBezTo>
                  <a:cubicBezTo>
                    <a:pt x="185" y="364"/>
                    <a:pt x="174" y="373"/>
                    <a:pt x="160" y="373"/>
                  </a:cubicBezTo>
                  <a:cubicBezTo>
                    <a:pt x="146" y="373"/>
                    <a:pt x="134" y="364"/>
                    <a:pt x="130" y="352"/>
                  </a:cubicBezTo>
                  <a:cubicBezTo>
                    <a:pt x="106" y="352"/>
                    <a:pt x="106" y="352"/>
                    <a:pt x="106" y="352"/>
                  </a:cubicBezTo>
                  <a:cubicBezTo>
                    <a:pt x="100" y="352"/>
                    <a:pt x="96" y="347"/>
                    <a:pt x="96" y="341"/>
                  </a:cubicBezTo>
                  <a:cubicBezTo>
                    <a:pt x="96" y="170"/>
                    <a:pt x="96" y="170"/>
                    <a:pt x="96" y="170"/>
                  </a:cubicBezTo>
                  <a:cubicBezTo>
                    <a:pt x="96" y="164"/>
                    <a:pt x="100" y="160"/>
                    <a:pt x="106" y="160"/>
                  </a:cubicBezTo>
                  <a:cubicBezTo>
                    <a:pt x="320" y="160"/>
                    <a:pt x="320" y="160"/>
                    <a:pt x="320" y="160"/>
                  </a:cubicBezTo>
                  <a:cubicBezTo>
                    <a:pt x="326" y="160"/>
                    <a:pt x="330" y="164"/>
                    <a:pt x="330" y="170"/>
                  </a:cubicBezTo>
                  <a:cubicBezTo>
                    <a:pt x="330" y="224"/>
                    <a:pt x="330" y="224"/>
                    <a:pt x="330" y="224"/>
                  </a:cubicBezTo>
                  <a:cubicBezTo>
                    <a:pt x="384" y="224"/>
                    <a:pt x="384" y="224"/>
                    <a:pt x="384" y="224"/>
                  </a:cubicBezTo>
                  <a:cubicBezTo>
                    <a:pt x="401" y="224"/>
                    <a:pt x="416" y="238"/>
                    <a:pt x="416" y="256"/>
                  </a:cubicBezTo>
                  <a:lnTo>
                    <a:pt x="416" y="3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329748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a:t>Původ zboží – preferenční původ</a:t>
            </a:r>
            <a:endParaRPr lang="cs-CZ" dirty="0"/>
          </a:p>
        </p:txBody>
      </p:sp>
      <p:sp>
        <p:nvSpPr>
          <p:cNvPr id="4" name="Content Placeholder 3"/>
          <p:cNvSpPr>
            <a:spLocks noGrp="1"/>
          </p:cNvSpPr>
          <p:nvPr>
            <p:ph idx="1"/>
          </p:nvPr>
        </p:nvSpPr>
        <p:spPr/>
        <p:txBody>
          <a:bodyPr/>
          <a:lstStyle/>
          <a:p>
            <a:pPr marL="269875" lvl="1" indent="-269875"/>
            <a:r>
              <a:rPr lang="cs-CZ" sz="1600" dirty="0"/>
              <a:t>Čerpání výhodnější (preferenční) celní sazby – snížené nebo nulové</a:t>
            </a:r>
          </a:p>
          <a:p>
            <a:pPr marL="269875" lvl="1" indent="-269875"/>
            <a:r>
              <a:rPr lang="cs-CZ" sz="1600" dirty="0"/>
              <a:t>Jednostranné / dvoustranné preference</a:t>
            </a:r>
          </a:p>
          <a:p>
            <a:pPr marL="269875" lvl="1" indent="-269875"/>
            <a:r>
              <a:rPr lang="cs-CZ" sz="1600" dirty="0"/>
              <a:t>Specifická pravidla pro určení preferenčního původu dle druhu zboží (kritéria dostatečného opracování)</a:t>
            </a:r>
          </a:p>
          <a:p>
            <a:pPr marL="269875" lvl="1" indent="-269875"/>
            <a:r>
              <a:rPr lang="cs-CZ" sz="1600" dirty="0"/>
              <a:t>Legislativa</a:t>
            </a:r>
          </a:p>
          <a:p>
            <a:pPr marL="539750" lvl="2" indent="-269875"/>
            <a:r>
              <a:rPr lang="cs-CZ" sz="1600" dirty="0"/>
              <a:t>Pro</a:t>
            </a:r>
            <a:r>
              <a:rPr lang="cs-CZ" sz="1600" dirty="0">
                <a:solidFill>
                  <a:srgbClr val="005587"/>
                </a:solidFill>
              </a:rPr>
              <a:t> </a:t>
            </a:r>
            <a:r>
              <a:rPr lang="cs-CZ" sz="1600" b="1" dirty="0">
                <a:solidFill>
                  <a:srgbClr val="005587"/>
                </a:solidFill>
              </a:rPr>
              <a:t>jednostranné</a:t>
            </a:r>
            <a:r>
              <a:rPr lang="cs-CZ" sz="1600" dirty="0">
                <a:solidFill>
                  <a:srgbClr val="005587"/>
                </a:solidFill>
              </a:rPr>
              <a:t> </a:t>
            </a:r>
            <a:r>
              <a:rPr lang="cs-CZ" sz="1600" dirty="0"/>
              <a:t>preference </a:t>
            </a:r>
            <a:r>
              <a:rPr lang="cs-CZ" sz="1600"/>
              <a:t>– uplatní </a:t>
            </a:r>
            <a:r>
              <a:rPr lang="cs-CZ" sz="1600" dirty="0"/>
              <a:t>se </a:t>
            </a:r>
            <a:r>
              <a:rPr lang="cs-CZ" sz="1600" b="1" dirty="0">
                <a:solidFill>
                  <a:srgbClr val="005587"/>
                </a:solidFill>
              </a:rPr>
              <a:t>pouze na dovozy </a:t>
            </a:r>
            <a:r>
              <a:rPr lang="cs-CZ" sz="1600" b="1">
                <a:solidFill>
                  <a:srgbClr val="005587"/>
                </a:solidFill>
              </a:rPr>
              <a:t>do EU</a:t>
            </a:r>
            <a:endParaRPr lang="cs-CZ" sz="1600" dirty="0"/>
          </a:p>
          <a:p>
            <a:pPr marL="539750" lvl="2" indent="-269875"/>
            <a:r>
              <a:rPr lang="cs-CZ" sz="1600" dirty="0"/>
              <a:t>Pro </a:t>
            </a:r>
            <a:r>
              <a:rPr lang="cs-CZ" sz="1600" b="1" dirty="0">
                <a:solidFill>
                  <a:srgbClr val="005587"/>
                </a:solidFill>
              </a:rPr>
              <a:t>dvoustranné</a:t>
            </a:r>
            <a:r>
              <a:rPr lang="cs-CZ" sz="1600" dirty="0"/>
              <a:t> preference – mezinárodní dohody o volném obchodu, </a:t>
            </a:r>
            <a:r>
              <a:rPr lang="cs-CZ" sz="1600" b="1" dirty="0">
                <a:solidFill>
                  <a:srgbClr val="005587"/>
                </a:solidFill>
              </a:rPr>
              <a:t>vzájemné</a:t>
            </a:r>
            <a:r>
              <a:rPr lang="cs-CZ" sz="1600" dirty="0"/>
              <a:t> poskytování (dovozy do EU &amp; dovozy do partnerských zemí)</a:t>
            </a:r>
          </a:p>
          <a:p>
            <a:pPr marL="269875" lvl="1" indent="-269875"/>
            <a:r>
              <a:rPr lang="cs-CZ" sz="1600" dirty="0"/>
              <a:t>Formální důkazy původu</a:t>
            </a:r>
          </a:p>
          <a:p>
            <a:pPr marL="539750" lvl="2" indent="-269875"/>
            <a:r>
              <a:rPr lang="cs-CZ" sz="1600" dirty="0"/>
              <a:t>Pro jednostranné preference – </a:t>
            </a:r>
            <a:r>
              <a:rPr lang="cs-CZ" sz="1600" dirty="0" err="1"/>
              <a:t>Form</a:t>
            </a:r>
            <a:r>
              <a:rPr lang="cs-CZ" sz="1600" dirty="0"/>
              <a:t> A, prohlášení registrovaného vývozce (REX)</a:t>
            </a:r>
            <a:endParaRPr lang="en-US" sz="1600" dirty="0"/>
          </a:p>
          <a:p>
            <a:pPr marL="539750" lvl="2" indent="-269875"/>
            <a:r>
              <a:rPr lang="cs-CZ" sz="1600" dirty="0"/>
              <a:t>P</a:t>
            </a:r>
            <a:r>
              <a:rPr lang="en-US" sz="1600" dirty="0" err="1"/>
              <a:t>ro</a:t>
            </a:r>
            <a:r>
              <a:rPr lang="en-US" sz="1600" dirty="0"/>
              <a:t> </a:t>
            </a:r>
            <a:r>
              <a:rPr lang="en-US" sz="1600" dirty="0" err="1"/>
              <a:t>dvoustrann</a:t>
            </a:r>
            <a:r>
              <a:rPr lang="cs-CZ" sz="1600" dirty="0"/>
              <a:t>é</a:t>
            </a:r>
            <a:r>
              <a:rPr lang="en-US" sz="1600" dirty="0"/>
              <a:t> preference – EUR.1, </a:t>
            </a:r>
            <a:r>
              <a:rPr lang="en-US" sz="1600" dirty="0" err="1"/>
              <a:t>prohl</a:t>
            </a:r>
            <a:r>
              <a:rPr lang="cs-CZ" sz="1600" dirty="0" err="1"/>
              <a:t>ášení</a:t>
            </a:r>
            <a:r>
              <a:rPr lang="cs-CZ" sz="1600" dirty="0"/>
              <a:t> schváleného vývozce, REX, prohlášení dodavatele</a:t>
            </a:r>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8611501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r>
              <a:rPr lang="cs-CZ" altLang="en-US" dirty="0">
                <a:solidFill>
                  <a:schemeClr val="tx1"/>
                </a:solidFill>
              </a:rPr>
              <a:t>Suspenze</a:t>
            </a:r>
          </a:p>
        </p:txBody>
      </p:sp>
      <p:sp>
        <p:nvSpPr>
          <p:cNvPr id="18435" name="Zástupný symbol pro obsah 2"/>
          <p:cNvSpPr>
            <a:spLocks noGrp="1"/>
          </p:cNvSpPr>
          <p:nvPr>
            <p:ph idx="1"/>
          </p:nvPr>
        </p:nvSpPr>
        <p:spPr/>
        <p:txBody>
          <a:bodyPr/>
          <a:lstStyle/>
          <a:p>
            <a:pPr marL="285750" indent="-285750">
              <a:buFont typeface="Arial" panose="020B0604020202020204" pitchFamily="34" charset="0"/>
              <a:buChar char="•"/>
            </a:pPr>
            <a:r>
              <a:rPr lang="cs-CZ" altLang="en-US" sz="1600" dirty="0">
                <a:solidFill>
                  <a:schemeClr val="tx1"/>
                </a:solidFill>
              </a:rPr>
              <a:t>Pro suroviny, polotovary nebo komponenty, </a:t>
            </a:r>
            <a:r>
              <a:rPr lang="cs-CZ" altLang="en-US" sz="1600" b="1" dirty="0">
                <a:solidFill>
                  <a:srgbClr val="005587"/>
                </a:solidFill>
              </a:rPr>
              <a:t>který v EU nejsou dostupné nebo se v rámci EU nevyrábí</a:t>
            </a:r>
            <a:endParaRPr lang="cs-CZ" altLang="en-US" sz="1600" dirty="0">
              <a:solidFill>
                <a:srgbClr val="005587"/>
              </a:solidFill>
            </a:endParaRPr>
          </a:p>
          <a:p>
            <a:pPr marL="285750" indent="-285750">
              <a:buFont typeface="Arial" panose="020B0604020202020204" pitchFamily="34" charset="0"/>
              <a:buChar char="•"/>
            </a:pPr>
            <a:r>
              <a:rPr lang="cs-CZ" altLang="en-US" sz="1600" dirty="0">
                <a:solidFill>
                  <a:schemeClr val="tx1"/>
                </a:solidFill>
              </a:rPr>
              <a:t>Tyto suroviny, polotovary a komponenty mohou být dováženy se sníženými nebo nulovými celními sazbami</a:t>
            </a:r>
          </a:p>
          <a:p>
            <a:pPr marL="285750" indent="-285750">
              <a:buFont typeface="Arial" panose="020B0604020202020204" pitchFamily="34" charset="0"/>
              <a:buChar char="•"/>
            </a:pPr>
            <a:r>
              <a:rPr lang="cs-CZ" altLang="en-US" sz="1600" dirty="0">
                <a:solidFill>
                  <a:schemeClr val="tx1"/>
                </a:solidFill>
              </a:rPr>
              <a:t>Platnost: obvykle 5 let</a:t>
            </a:r>
          </a:p>
          <a:p>
            <a:pPr marL="285750" indent="-285750">
              <a:buFont typeface="Arial" panose="020B0604020202020204" pitchFamily="34" charset="0"/>
              <a:buChar char="•"/>
            </a:pPr>
            <a:r>
              <a:rPr lang="cs-CZ" altLang="en-US" sz="1600" dirty="0">
                <a:solidFill>
                  <a:schemeClr val="tx1"/>
                </a:solidFill>
              </a:rPr>
              <a:t>Není množstevní omezení na rozdíl od kvóty</a:t>
            </a:r>
          </a:p>
          <a:p>
            <a:endParaRPr lang="cs-CZ" altLang="en-US" sz="2400" dirty="0"/>
          </a:p>
        </p:txBody>
      </p:sp>
      <p:sp>
        <p:nvSpPr>
          <p:cNvPr id="4" name="Zástupný symbol pro zápatí 3"/>
          <p:cNvSpPr>
            <a:spLocks noGrp="1"/>
          </p:cNvSpPr>
          <p:nvPr>
            <p:ph type="ftr" sz="quarter" idx="4294967295"/>
          </p:nvPr>
        </p:nvSpPr>
        <p:spPr>
          <a:xfrm>
            <a:off x="4648200" y="6356351"/>
            <a:ext cx="2895600" cy="36512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Calibri" pitchFamily="34" charset="0"/>
            </a:endParaRPr>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23426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cs-CZ" altLang="en-US" dirty="0">
                <a:solidFill>
                  <a:schemeClr val="tx1"/>
                </a:solidFill>
              </a:rPr>
              <a:t>Kvóta</a:t>
            </a:r>
          </a:p>
        </p:txBody>
      </p:sp>
      <p:sp>
        <p:nvSpPr>
          <p:cNvPr id="17411" name="Zástupný symbol pro obsah 2"/>
          <p:cNvSpPr>
            <a:spLocks noGrp="1"/>
          </p:cNvSpPr>
          <p:nvPr>
            <p:ph idx="1"/>
          </p:nvPr>
        </p:nvSpPr>
        <p:spPr/>
        <p:txBody>
          <a:bodyPr/>
          <a:lstStyle/>
          <a:p>
            <a:pPr marL="285750" indent="-285750">
              <a:buFont typeface="Arial" panose="020B0604020202020204" pitchFamily="34" charset="0"/>
              <a:buChar char="•"/>
            </a:pPr>
            <a:r>
              <a:rPr lang="cs-CZ" altLang="en-US" sz="1600" dirty="0">
                <a:solidFill>
                  <a:schemeClr val="tx1"/>
                </a:solidFill>
              </a:rPr>
              <a:t>Pro surovinu, polotovar nebo komponent, </a:t>
            </a:r>
            <a:r>
              <a:rPr lang="cs-CZ" altLang="en-US" sz="1600" b="1" dirty="0">
                <a:solidFill>
                  <a:srgbClr val="005587"/>
                </a:solidFill>
              </a:rPr>
              <a:t>které se v rámci EU vyrábějí v nedostatečném množství</a:t>
            </a:r>
          </a:p>
          <a:p>
            <a:pPr marL="285750" indent="-285750">
              <a:buFont typeface="Arial" panose="020B0604020202020204" pitchFamily="34" charset="0"/>
              <a:buChar char="•"/>
            </a:pPr>
            <a:r>
              <a:rPr lang="cs-CZ" altLang="en-US" sz="1600" dirty="0">
                <a:solidFill>
                  <a:schemeClr val="tx1"/>
                </a:solidFill>
              </a:rPr>
              <a:t>Tyto suroviny, polotovary a komponenty mohou být dováženy se sníženými nebo nulovými celními sazbami</a:t>
            </a:r>
          </a:p>
          <a:p>
            <a:pPr marL="285750" indent="-285750">
              <a:buFont typeface="Arial" panose="020B0604020202020204" pitchFamily="34" charset="0"/>
              <a:buChar char="•"/>
            </a:pPr>
            <a:r>
              <a:rPr lang="cs-CZ" altLang="en-US" sz="1600" dirty="0">
                <a:solidFill>
                  <a:schemeClr val="tx1"/>
                </a:solidFill>
              </a:rPr>
              <a:t>Vždy je stanoveno množství a období, kdy lze zboží dovést (propustit do volného obchodu) se sníženou nebo nulovou celní sazbou</a:t>
            </a:r>
          </a:p>
          <a:p>
            <a:pPr marL="285750" indent="-285750">
              <a:buFont typeface="Arial" panose="020B0604020202020204" pitchFamily="34" charset="0"/>
              <a:buChar char="•"/>
            </a:pPr>
            <a:r>
              <a:rPr lang="cs-CZ" altLang="en-US" sz="1600" dirty="0">
                <a:solidFill>
                  <a:schemeClr val="tx1"/>
                </a:solidFill>
              </a:rPr>
              <a:t>Systémem "kdo dřív přijde, ten je dřív na řadě„</a:t>
            </a:r>
          </a:p>
          <a:p>
            <a:pPr marL="285750" indent="-285750">
              <a:buFont typeface="Arial" panose="020B0604020202020204" pitchFamily="34" charset="0"/>
              <a:buChar char="•"/>
            </a:pPr>
            <a:r>
              <a:rPr lang="cs-CZ" altLang="en-US" sz="1600" dirty="0">
                <a:solidFill>
                  <a:schemeClr val="tx1"/>
                </a:solidFill>
              </a:rPr>
              <a:t>Po vyčerpání kvóty se uplatňuje smluvní (nesnížená) celní sazba</a:t>
            </a:r>
            <a:endParaRPr lang="en-US" altLang="en-US" sz="1600" dirty="0">
              <a:solidFill>
                <a:schemeClr val="tx1"/>
              </a:solidFill>
            </a:endParaRPr>
          </a:p>
          <a:p>
            <a:endParaRPr lang="cs-CZ" altLang="en-US" sz="2400" dirty="0"/>
          </a:p>
        </p:txBody>
      </p:sp>
      <p:sp>
        <p:nvSpPr>
          <p:cNvPr id="4" name="Zástupný symbol pro zápatí 3"/>
          <p:cNvSpPr>
            <a:spLocks noGrp="1"/>
          </p:cNvSpPr>
          <p:nvPr>
            <p:ph type="ftr" sz="quarter" idx="4294967295"/>
          </p:nvPr>
        </p:nvSpPr>
        <p:spPr>
          <a:xfrm>
            <a:off x="4648200" y="6356351"/>
            <a:ext cx="2895600" cy="36512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Calibri" pitchFamily="34" charset="0"/>
            </a:endParaRPr>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23626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cs-CZ" altLang="en-US" dirty="0">
                <a:solidFill>
                  <a:schemeClr val="tx1"/>
                </a:solidFill>
              </a:rPr>
              <a:t>Suspenze a kvóty</a:t>
            </a:r>
          </a:p>
        </p:txBody>
      </p:sp>
      <p:sp>
        <p:nvSpPr>
          <p:cNvPr id="19459" name="Zástupný symbol pro obsah 2"/>
          <p:cNvSpPr>
            <a:spLocks noGrp="1"/>
          </p:cNvSpPr>
          <p:nvPr>
            <p:ph idx="1"/>
          </p:nvPr>
        </p:nvSpPr>
        <p:spPr>
          <a:xfrm>
            <a:off x="501650" y="2045501"/>
            <a:ext cx="11188700" cy="4336250"/>
          </a:xfrm>
        </p:spPr>
        <p:txBody>
          <a:bodyPr/>
          <a:lstStyle/>
          <a:p>
            <a:pPr marL="285750" indent="-285750">
              <a:buFont typeface="Arial" panose="020B0604020202020204" pitchFamily="34" charset="0"/>
              <a:buChar char="•"/>
            </a:pPr>
            <a:r>
              <a:rPr lang="cs-CZ" altLang="en-US" sz="1600" dirty="0">
                <a:solidFill>
                  <a:schemeClr val="tx1"/>
                </a:solidFill>
              </a:rPr>
              <a:t>Firmy mohou podávat žádost o suspenze či stanovení celních kvót do Evropské komise prostřednictvím členských států.</a:t>
            </a:r>
          </a:p>
          <a:p>
            <a:pPr marL="285750" indent="-285750">
              <a:buFont typeface="Arial" panose="020B0604020202020204" pitchFamily="34" charset="0"/>
              <a:buChar char="•"/>
            </a:pPr>
            <a:r>
              <a:rPr lang="cs-CZ" altLang="en-US" sz="1600" dirty="0">
                <a:solidFill>
                  <a:schemeClr val="tx1"/>
                </a:solidFill>
              </a:rPr>
              <a:t>Žádost se v ČR předkládá na MPO nebo GŘC, 2 x ročně</a:t>
            </a:r>
          </a:p>
          <a:p>
            <a:pPr marL="285750" indent="-285750">
              <a:buFont typeface="Arial" panose="020B0604020202020204" pitchFamily="34" charset="0"/>
              <a:buChar char="•"/>
            </a:pPr>
            <a:r>
              <a:rPr lang="cs-CZ" altLang="en-US" sz="1600" dirty="0">
                <a:solidFill>
                  <a:schemeClr val="tx1"/>
                </a:solidFill>
              </a:rPr>
              <a:t>Žádosti lze:</a:t>
            </a:r>
          </a:p>
          <a:p>
            <a:pPr marL="165100" lvl="2" indent="0">
              <a:buNone/>
            </a:pPr>
            <a:r>
              <a:rPr lang="cs-CZ" altLang="en-US" sz="1600" dirty="0">
                <a:solidFill>
                  <a:schemeClr val="tx1"/>
                </a:solidFill>
              </a:rPr>
              <a:t>a) podpořit – v případě, že společnost dováží dotčené zboží, které používá při výrobě a snížení celní sazby by znamenalo pro společnost úsporu nákladů</a:t>
            </a:r>
          </a:p>
          <a:p>
            <a:pPr marL="165100" lvl="2" indent="0">
              <a:buNone/>
            </a:pPr>
            <a:r>
              <a:rPr lang="cs-CZ" altLang="en-US" sz="1600" dirty="0">
                <a:solidFill>
                  <a:schemeClr val="tx1"/>
                </a:solidFill>
              </a:rPr>
              <a:t>b) zaslat námitku – v případě, že v EU existuje výrobce, který je schopen dodávat předmětné zboží a snížení celní sazby by na něj mělo ekonomický dopad</a:t>
            </a:r>
          </a:p>
          <a:p>
            <a:pPr marL="285750" indent="-285750">
              <a:buFont typeface="Arial" panose="020B0604020202020204" pitchFamily="34" charset="0"/>
              <a:buChar char="•"/>
            </a:pPr>
            <a:r>
              <a:rPr lang="cs-CZ" altLang="en-US" sz="1600" dirty="0">
                <a:solidFill>
                  <a:schemeClr val="tx1"/>
                </a:solidFill>
              </a:rPr>
              <a:t>Suspenzi nebo kvótu mohou využívat všechny firmy, ne pouze žadatel</a:t>
            </a:r>
          </a:p>
          <a:p>
            <a:endParaRPr lang="cs-CZ" altLang="en-US" sz="2400" dirty="0"/>
          </a:p>
        </p:txBody>
      </p:sp>
      <p:sp>
        <p:nvSpPr>
          <p:cNvPr id="4" name="Zástupný symbol pro zápatí 3"/>
          <p:cNvSpPr>
            <a:spLocks noGrp="1"/>
          </p:cNvSpPr>
          <p:nvPr>
            <p:ph type="ftr" sz="quarter" idx="4294967295"/>
          </p:nvPr>
        </p:nvSpPr>
        <p:spPr>
          <a:xfrm>
            <a:off x="4648200" y="6356351"/>
            <a:ext cx="2895600" cy="36512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FFFF"/>
              </a:solidFill>
              <a:latin typeface="Calibri" pitchFamily="34" charset="0"/>
            </a:endParaRPr>
          </a:p>
        </p:txBody>
      </p:sp>
      <p:sp>
        <p:nvSpPr>
          <p:cNvPr id="5"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42021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01651" y="2327564"/>
            <a:ext cx="11165416" cy="4054188"/>
          </a:xfrm>
        </p:spPr>
        <p:txBody>
          <a:bodyPr/>
          <a:lstStyle/>
          <a:p>
            <a:pPr marL="285750" indent="-285750" defTabSz="1019175">
              <a:spcAft>
                <a:spcPts val="600"/>
              </a:spcAft>
              <a:buFont typeface="Arial" panose="020B0604020202020204" pitchFamily="34" charset="0"/>
              <a:buChar char="•"/>
            </a:pPr>
            <a:r>
              <a:rPr lang="cs-CZ" sz="1600" b="1" dirty="0">
                <a:solidFill>
                  <a:srgbClr val="005587"/>
                </a:solidFill>
              </a:rPr>
              <a:t>Celní hodnota </a:t>
            </a:r>
            <a:r>
              <a:rPr lang="cs-CZ" sz="1600" dirty="0"/>
              <a:t>– základ pro výpočet cla  - fakturovaná hodnota </a:t>
            </a:r>
            <a:r>
              <a:rPr lang="en-US" sz="1600" dirty="0"/>
              <a:t>+ </a:t>
            </a:r>
            <a:r>
              <a:rPr lang="en-US" sz="1600" dirty="0" err="1"/>
              <a:t>doprava</a:t>
            </a:r>
            <a:r>
              <a:rPr lang="en-US" sz="1600" dirty="0"/>
              <a:t> </a:t>
            </a:r>
            <a:r>
              <a:rPr lang="cs-CZ" sz="1600" dirty="0"/>
              <a:t>z 3.země až </a:t>
            </a:r>
            <a:r>
              <a:rPr lang="en-US" sz="1600" dirty="0" err="1"/>
              <a:t>po</a:t>
            </a:r>
            <a:r>
              <a:rPr lang="en-US" sz="1600" dirty="0"/>
              <a:t> </a:t>
            </a:r>
            <a:r>
              <a:rPr lang="en-US" sz="1600" dirty="0" err="1"/>
              <a:t>hranici</a:t>
            </a:r>
            <a:r>
              <a:rPr lang="en-US" sz="1600" dirty="0"/>
              <a:t> EU</a:t>
            </a:r>
            <a:r>
              <a:rPr lang="cs-CZ" sz="1600" dirty="0"/>
              <a:t> + ostatní náklady (např. pojištění)</a:t>
            </a:r>
          </a:p>
          <a:p>
            <a:pPr marL="285750" indent="-285750" defTabSz="1019175">
              <a:spcAft>
                <a:spcPts val="600"/>
              </a:spcAft>
              <a:buFont typeface="Arial" panose="020B0604020202020204" pitchFamily="34" charset="0"/>
              <a:buChar char="•"/>
            </a:pPr>
            <a:r>
              <a:rPr lang="cs-CZ" sz="1600" b="1" dirty="0">
                <a:solidFill>
                  <a:srgbClr val="005587"/>
                </a:solidFill>
              </a:rPr>
              <a:t>Clo </a:t>
            </a:r>
            <a:r>
              <a:rPr lang="cs-CZ" sz="1600" b="1" dirty="0">
                <a:solidFill>
                  <a:schemeClr val="accent3"/>
                </a:solidFill>
              </a:rPr>
              <a:t>– </a:t>
            </a:r>
            <a:r>
              <a:rPr lang="cs-CZ" sz="1600" dirty="0"/>
              <a:t>celní hodnota x celní sazba (každý kód celního sazebníku má vlastní celní sazbu, lze využít preference, suspenzi/kvótu a sazbu snížit)</a:t>
            </a:r>
            <a:endParaRPr lang="cs-CZ" sz="1600" b="1" dirty="0">
              <a:solidFill>
                <a:schemeClr val="accent1"/>
              </a:solidFill>
            </a:endParaRPr>
          </a:p>
          <a:p>
            <a:pPr marL="285750" indent="-285750" defTabSz="1019175">
              <a:spcAft>
                <a:spcPts val="600"/>
              </a:spcAft>
              <a:buFont typeface="Arial" panose="020B0604020202020204" pitchFamily="34" charset="0"/>
              <a:buChar char="•"/>
            </a:pPr>
            <a:r>
              <a:rPr lang="en-US" sz="1600" b="1" dirty="0">
                <a:solidFill>
                  <a:srgbClr val="005587"/>
                </a:solidFill>
              </a:rPr>
              <a:t>Z</a:t>
            </a:r>
            <a:r>
              <a:rPr lang="cs-CZ" sz="1600" b="1" dirty="0" err="1">
                <a:solidFill>
                  <a:srgbClr val="005587"/>
                </a:solidFill>
              </a:rPr>
              <a:t>áklad</a:t>
            </a:r>
            <a:r>
              <a:rPr lang="cs-CZ" sz="1600" b="1" dirty="0">
                <a:solidFill>
                  <a:srgbClr val="005587"/>
                </a:solidFill>
              </a:rPr>
              <a:t> pro výpočet DPH </a:t>
            </a:r>
            <a:r>
              <a:rPr lang="cs-CZ" sz="1600" dirty="0"/>
              <a:t>(zjednodušení) –</a:t>
            </a:r>
            <a:r>
              <a:rPr lang="en-US" sz="1600" b="1" dirty="0"/>
              <a:t> </a:t>
            </a:r>
            <a:r>
              <a:rPr lang="cs-CZ" sz="1600" dirty="0"/>
              <a:t>celní hodnota </a:t>
            </a:r>
            <a:r>
              <a:rPr lang="en-US" sz="1600" dirty="0"/>
              <a:t>+ </a:t>
            </a:r>
            <a:r>
              <a:rPr lang="cs-CZ" sz="1600" dirty="0"/>
              <a:t>doprava do konečného místa určení v ČR  (úsek uskutečněný po území EU a po území ČR)</a:t>
            </a:r>
            <a:r>
              <a:rPr lang="en-US" sz="1600" dirty="0"/>
              <a:t>+</a:t>
            </a:r>
            <a:r>
              <a:rPr lang="cs-CZ" sz="1600" dirty="0"/>
              <a:t> clo </a:t>
            </a:r>
            <a:r>
              <a:rPr lang="en-US" sz="1600" dirty="0"/>
              <a:t>+</a:t>
            </a:r>
            <a:r>
              <a:rPr lang="cs-CZ" sz="1600" dirty="0"/>
              <a:t> příslušné spotřební daně </a:t>
            </a:r>
          </a:p>
          <a:p>
            <a:pPr defTabSz="1019175">
              <a:spcAft>
                <a:spcPts val="600"/>
              </a:spcAft>
            </a:pPr>
            <a:endParaRPr lang="cs-CZ" sz="1600" dirty="0"/>
          </a:p>
          <a:p>
            <a:pPr marL="285750" indent="-285750" defTabSz="1019175">
              <a:spcAft>
                <a:spcPts val="600"/>
              </a:spcAft>
              <a:buFont typeface="Arial" panose="020B0604020202020204" pitchFamily="34" charset="0"/>
              <a:buChar char="•"/>
            </a:pPr>
            <a:r>
              <a:rPr lang="cs-CZ" sz="1600" dirty="0"/>
              <a:t>Osvobození od cla – zásilky do hodnoty 150 EUR</a:t>
            </a:r>
          </a:p>
          <a:p>
            <a:pPr marL="285750" indent="-285750" defTabSz="1019175">
              <a:spcAft>
                <a:spcPts val="600"/>
              </a:spcAft>
              <a:buFont typeface="Arial" panose="020B0604020202020204" pitchFamily="34" charset="0"/>
              <a:buChar char="•"/>
            </a:pPr>
            <a:r>
              <a:rPr lang="cs-CZ" sz="1600" dirty="0"/>
              <a:t>Osvobození od DPH u drobných zásilek </a:t>
            </a:r>
            <a:r>
              <a:rPr lang="cs-CZ" sz="1600"/>
              <a:t>– zrušeno </a:t>
            </a:r>
            <a:r>
              <a:rPr lang="cs-CZ" sz="1600" dirty="0"/>
              <a:t>k 1.10.2021</a:t>
            </a:r>
          </a:p>
          <a:p>
            <a:pPr marL="285750" indent="-285750" defTabSz="1019175">
              <a:spcAft>
                <a:spcPts val="600"/>
              </a:spcAft>
              <a:buFont typeface="Arial" panose="020B0604020202020204" pitchFamily="34" charset="0"/>
              <a:buChar char="•"/>
            </a:pPr>
            <a:endParaRPr lang="cs-CZ" sz="1600" dirty="0"/>
          </a:p>
          <a:p>
            <a:endParaRPr lang="cs-CZ" sz="1600" dirty="0"/>
          </a:p>
        </p:txBody>
      </p:sp>
      <p:sp>
        <p:nvSpPr>
          <p:cNvPr id="23554" name="Title 1"/>
          <p:cNvSpPr>
            <a:spLocks noGrp="1"/>
          </p:cNvSpPr>
          <p:nvPr>
            <p:ph type="title"/>
          </p:nvPr>
        </p:nvSpPr>
        <p:spPr/>
        <p:txBody>
          <a:bodyPr/>
          <a:lstStyle/>
          <a:p>
            <a:r>
              <a:rPr lang="cs-CZ" altLang="cs-CZ" dirty="0"/>
              <a:t>Výpočet cla a DPH</a:t>
            </a:r>
          </a:p>
        </p:txBody>
      </p:sp>
      <p:sp>
        <p:nvSpPr>
          <p:cNvPr id="5" name="Freeform 751"/>
          <p:cNvSpPr>
            <a:spLocks noChangeAspect="1" noEditPoints="1"/>
          </p:cNvSpPr>
          <p:nvPr/>
        </p:nvSpPr>
        <p:spPr bwMode="auto">
          <a:xfrm>
            <a:off x="9639847" y="395788"/>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30151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cs-CZ" dirty="0"/>
          </a:p>
        </p:txBody>
      </p:sp>
      <p:sp>
        <p:nvSpPr>
          <p:cNvPr id="3" name="Text Placeholder 2"/>
          <p:cNvSpPr>
            <a:spLocks noGrp="1"/>
          </p:cNvSpPr>
          <p:nvPr>
            <p:ph type="body" idx="1"/>
          </p:nvPr>
        </p:nvSpPr>
        <p:spPr/>
        <p:txBody>
          <a:bodyPr/>
          <a:lstStyle/>
          <a:p>
            <a:r>
              <a:rPr lang="cs-CZ" dirty="0"/>
              <a:t>Dotazy?</a:t>
            </a:r>
          </a:p>
        </p:txBody>
      </p:sp>
      <p:cxnSp>
        <p:nvCxnSpPr>
          <p:cNvPr id="6" name="Straight Connector 5"/>
          <p:cNvCxnSpPr/>
          <p:nvPr/>
        </p:nvCxnSpPr>
        <p:spPr>
          <a:xfrm>
            <a:off x="5946681" y="1574743"/>
            <a:ext cx="32660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reeform 768"/>
          <p:cNvSpPr>
            <a:spLocks noChangeAspect="1" noEditPoints="1"/>
          </p:cNvSpPr>
          <p:nvPr/>
        </p:nvSpPr>
        <p:spPr bwMode="auto">
          <a:xfrm>
            <a:off x="9212700" y="332743"/>
            <a:ext cx="2484000" cy="2484000"/>
          </a:xfrm>
          <a:custGeom>
            <a:avLst/>
            <a:gdLst>
              <a:gd name="T0" fmla="*/ 117 w 512"/>
              <a:gd name="T1" fmla="*/ 167 h 512"/>
              <a:gd name="T2" fmla="*/ 170 w 512"/>
              <a:gd name="T3" fmla="*/ 144 h 512"/>
              <a:gd name="T4" fmla="*/ 170 w 512"/>
              <a:gd name="T5" fmla="*/ 323 h 512"/>
              <a:gd name="T6" fmla="*/ 117 w 512"/>
              <a:gd name="T7" fmla="*/ 346 h 512"/>
              <a:gd name="T8" fmla="*/ 117 w 512"/>
              <a:gd name="T9" fmla="*/ 167 h 512"/>
              <a:gd name="T10" fmla="*/ 266 w 512"/>
              <a:gd name="T11" fmla="*/ 346 h 512"/>
              <a:gd name="T12" fmla="*/ 320 w 512"/>
              <a:gd name="T13" fmla="*/ 323 h 512"/>
              <a:gd name="T14" fmla="*/ 320 w 512"/>
              <a:gd name="T15" fmla="*/ 144 h 512"/>
              <a:gd name="T16" fmla="*/ 266 w 512"/>
              <a:gd name="T17" fmla="*/ 167 h 512"/>
              <a:gd name="T18" fmla="*/ 266 w 512"/>
              <a:gd name="T19" fmla="*/ 346 h 512"/>
              <a:gd name="T20" fmla="*/ 192 w 512"/>
              <a:gd name="T21" fmla="*/ 323 h 512"/>
              <a:gd name="T22" fmla="*/ 245 w 512"/>
              <a:gd name="T23" fmla="*/ 346 h 512"/>
              <a:gd name="T24" fmla="*/ 245 w 512"/>
              <a:gd name="T25" fmla="*/ 167 h 512"/>
              <a:gd name="T26" fmla="*/ 192 w 512"/>
              <a:gd name="T27" fmla="*/ 144 h 512"/>
              <a:gd name="T28" fmla="*/ 192 w 512"/>
              <a:gd name="T29" fmla="*/ 323 h 512"/>
              <a:gd name="T30" fmla="*/ 341 w 512"/>
              <a:gd name="T31" fmla="*/ 323 h 512"/>
              <a:gd name="T32" fmla="*/ 394 w 512"/>
              <a:gd name="T33" fmla="*/ 346 h 512"/>
              <a:gd name="T34" fmla="*/ 394 w 512"/>
              <a:gd name="T35" fmla="*/ 167 h 512"/>
              <a:gd name="T36" fmla="*/ 341 w 512"/>
              <a:gd name="T37" fmla="*/ 144 h 512"/>
              <a:gd name="T38" fmla="*/ 341 w 512"/>
              <a:gd name="T39" fmla="*/ 323 h 512"/>
              <a:gd name="T40" fmla="*/ 512 w 512"/>
              <a:gd name="T41" fmla="*/ 256 h 512"/>
              <a:gd name="T42" fmla="*/ 256 w 512"/>
              <a:gd name="T43" fmla="*/ 512 h 512"/>
              <a:gd name="T44" fmla="*/ 0 w 512"/>
              <a:gd name="T45" fmla="*/ 256 h 512"/>
              <a:gd name="T46" fmla="*/ 256 w 512"/>
              <a:gd name="T47" fmla="*/ 0 h 512"/>
              <a:gd name="T48" fmla="*/ 512 w 512"/>
              <a:gd name="T49" fmla="*/ 256 h 512"/>
              <a:gd name="T50" fmla="*/ 416 w 512"/>
              <a:gd name="T51" fmla="*/ 160 h 512"/>
              <a:gd name="T52" fmla="*/ 409 w 512"/>
              <a:gd name="T53" fmla="*/ 150 h 512"/>
              <a:gd name="T54" fmla="*/ 335 w 512"/>
              <a:gd name="T55" fmla="*/ 118 h 512"/>
              <a:gd name="T56" fmla="*/ 326 w 512"/>
              <a:gd name="T57" fmla="*/ 118 h 512"/>
              <a:gd name="T58" fmla="*/ 256 w 512"/>
              <a:gd name="T59" fmla="*/ 148 h 512"/>
              <a:gd name="T60" fmla="*/ 185 w 512"/>
              <a:gd name="T61" fmla="*/ 118 h 512"/>
              <a:gd name="T62" fmla="*/ 177 w 512"/>
              <a:gd name="T63" fmla="*/ 118 h 512"/>
              <a:gd name="T64" fmla="*/ 102 w 512"/>
              <a:gd name="T65" fmla="*/ 150 h 512"/>
              <a:gd name="T66" fmla="*/ 96 w 512"/>
              <a:gd name="T67" fmla="*/ 160 h 512"/>
              <a:gd name="T68" fmla="*/ 96 w 512"/>
              <a:gd name="T69" fmla="*/ 362 h 512"/>
              <a:gd name="T70" fmla="*/ 100 w 512"/>
              <a:gd name="T71" fmla="*/ 371 h 512"/>
              <a:gd name="T72" fmla="*/ 111 w 512"/>
              <a:gd name="T73" fmla="*/ 372 h 512"/>
              <a:gd name="T74" fmla="*/ 181 w 512"/>
              <a:gd name="T75" fmla="*/ 342 h 512"/>
              <a:gd name="T76" fmla="*/ 251 w 512"/>
              <a:gd name="T77" fmla="*/ 372 h 512"/>
              <a:gd name="T78" fmla="*/ 260 w 512"/>
              <a:gd name="T79" fmla="*/ 372 h 512"/>
              <a:gd name="T80" fmla="*/ 330 w 512"/>
              <a:gd name="T81" fmla="*/ 342 h 512"/>
              <a:gd name="T82" fmla="*/ 401 w 512"/>
              <a:gd name="T83" fmla="*/ 372 h 512"/>
              <a:gd name="T84" fmla="*/ 405 w 512"/>
              <a:gd name="T85" fmla="*/ 373 h 512"/>
              <a:gd name="T86" fmla="*/ 411 w 512"/>
              <a:gd name="T87" fmla="*/ 371 h 512"/>
              <a:gd name="T88" fmla="*/ 416 w 512"/>
              <a:gd name="T89" fmla="*/ 362 h 512"/>
              <a:gd name="T90" fmla="*/ 416 w 512"/>
              <a:gd name="T91" fmla="*/ 16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2" h="512">
                <a:moveTo>
                  <a:pt x="117" y="167"/>
                </a:moveTo>
                <a:cubicBezTo>
                  <a:pt x="170" y="144"/>
                  <a:pt x="170" y="144"/>
                  <a:pt x="170" y="144"/>
                </a:cubicBezTo>
                <a:cubicBezTo>
                  <a:pt x="170" y="323"/>
                  <a:pt x="170" y="323"/>
                  <a:pt x="170" y="323"/>
                </a:cubicBezTo>
                <a:cubicBezTo>
                  <a:pt x="117" y="346"/>
                  <a:pt x="117" y="346"/>
                  <a:pt x="117" y="346"/>
                </a:cubicBezTo>
                <a:lnTo>
                  <a:pt x="117" y="167"/>
                </a:lnTo>
                <a:close/>
                <a:moveTo>
                  <a:pt x="266" y="346"/>
                </a:moveTo>
                <a:cubicBezTo>
                  <a:pt x="320" y="323"/>
                  <a:pt x="320" y="323"/>
                  <a:pt x="320" y="323"/>
                </a:cubicBezTo>
                <a:cubicBezTo>
                  <a:pt x="320" y="144"/>
                  <a:pt x="320" y="144"/>
                  <a:pt x="320" y="144"/>
                </a:cubicBezTo>
                <a:cubicBezTo>
                  <a:pt x="266" y="167"/>
                  <a:pt x="266" y="167"/>
                  <a:pt x="266" y="167"/>
                </a:cubicBezTo>
                <a:lnTo>
                  <a:pt x="266" y="346"/>
                </a:lnTo>
                <a:close/>
                <a:moveTo>
                  <a:pt x="192" y="323"/>
                </a:moveTo>
                <a:cubicBezTo>
                  <a:pt x="245" y="346"/>
                  <a:pt x="245" y="346"/>
                  <a:pt x="245" y="346"/>
                </a:cubicBezTo>
                <a:cubicBezTo>
                  <a:pt x="245" y="167"/>
                  <a:pt x="245" y="167"/>
                  <a:pt x="245" y="167"/>
                </a:cubicBezTo>
                <a:cubicBezTo>
                  <a:pt x="192" y="144"/>
                  <a:pt x="192" y="144"/>
                  <a:pt x="192" y="144"/>
                </a:cubicBezTo>
                <a:lnTo>
                  <a:pt x="192" y="323"/>
                </a:lnTo>
                <a:close/>
                <a:moveTo>
                  <a:pt x="341" y="323"/>
                </a:moveTo>
                <a:cubicBezTo>
                  <a:pt x="394" y="346"/>
                  <a:pt x="394" y="346"/>
                  <a:pt x="394" y="346"/>
                </a:cubicBezTo>
                <a:cubicBezTo>
                  <a:pt x="394" y="167"/>
                  <a:pt x="394" y="167"/>
                  <a:pt x="394" y="167"/>
                </a:cubicBezTo>
                <a:cubicBezTo>
                  <a:pt x="341" y="144"/>
                  <a:pt x="341" y="144"/>
                  <a:pt x="341" y="144"/>
                </a:cubicBezTo>
                <a:lnTo>
                  <a:pt x="341" y="323"/>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160"/>
                </a:moveTo>
                <a:cubicBezTo>
                  <a:pt x="416" y="155"/>
                  <a:pt x="413" y="152"/>
                  <a:pt x="409" y="150"/>
                </a:cubicBezTo>
                <a:cubicBezTo>
                  <a:pt x="335" y="118"/>
                  <a:pt x="335" y="118"/>
                  <a:pt x="335" y="118"/>
                </a:cubicBezTo>
                <a:cubicBezTo>
                  <a:pt x="332" y="117"/>
                  <a:pt x="329" y="117"/>
                  <a:pt x="326" y="118"/>
                </a:cubicBezTo>
                <a:cubicBezTo>
                  <a:pt x="256" y="148"/>
                  <a:pt x="256" y="148"/>
                  <a:pt x="256" y="148"/>
                </a:cubicBezTo>
                <a:cubicBezTo>
                  <a:pt x="185" y="118"/>
                  <a:pt x="185" y="118"/>
                  <a:pt x="185" y="118"/>
                </a:cubicBezTo>
                <a:cubicBezTo>
                  <a:pt x="183" y="117"/>
                  <a:pt x="179" y="117"/>
                  <a:pt x="177" y="118"/>
                </a:cubicBezTo>
                <a:cubicBezTo>
                  <a:pt x="102" y="150"/>
                  <a:pt x="102" y="150"/>
                  <a:pt x="102" y="150"/>
                </a:cubicBezTo>
                <a:cubicBezTo>
                  <a:pt x="98" y="152"/>
                  <a:pt x="96" y="155"/>
                  <a:pt x="96" y="160"/>
                </a:cubicBezTo>
                <a:cubicBezTo>
                  <a:pt x="96" y="362"/>
                  <a:pt x="96" y="362"/>
                  <a:pt x="96" y="362"/>
                </a:cubicBezTo>
                <a:cubicBezTo>
                  <a:pt x="96" y="366"/>
                  <a:pt x="97" y="369"/>
                  <a:pt x="100" y="371"/>
                </a:cubicBezTo>
                <a:cubicBezTo>
                  <a:pt x="103" y="373"/>
                  <a:pt x="107" y="374"/>
                  <a:pt x="111" y="372"/>
                </a:cubicBezTo>
                <a:cubicBezTo>
                  <a:pt x="181" y="342"/>
                  <a:pt x="181" y="342"/>
                  <a:pt x="181" y="342"/>
                </a:cubicBezTo>
                <a:cubicBezTo>
                  <a:pt x="251" y="372"/>
                  <a:pt x="251" y="372"/>
                  <a:pt x="251" y="372"/>
                </a:cubicBezTo>
                <a:cubicBezTo>
                  <a:pt x="254" y="373"/>
                  <a:pt x="257" y="373"/>
                  <a:pt x="260" y="372"/>
                </a:cubicBezTo>
                <a:cubicBezTo>
                  <a:pt x="330" y="342"/>
                  <a:pt x="330" y="342"/>
                  <a:pt x="330" y="342"/>
                </a:cubicBezTo>
                <a:cubicBezTo>
                  <a:pt x="401" y="372"/>
                  <a:pt x="401" y="372"/>
                  <a:pt x="401" y="372"/>
                </a:cubicBezTo>
                <a:cubicBezTo>
                  <a:pt x="402" y="373"/>
                  <a:pt x="404" y="373"/>
                  <a:pt x="405" y="373"/>
                </a:cubicBezTo>
                <a:cubicBezTo>
                  <a:pt x="407" y="373"/>
                  <a:pt x="409" y="372"/>
                  <a:pt x="411" y="371"/>
                </a:cubicBezTo>
                <a:cubicBezTo>
                  <a:pt x="414" y="369"/>
                  <a:pt x="416" y="366"/>
                  <a:pt x="416" y="362"/>
                </a:cubicBezTo>
                <a:lnTo>
                  <a:pt x="416" y="1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16173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2"/>
          <p:cNvSpPr>
            <a:spLocks noGrp="1"/>
          </p:cNvSpPr>
          <p:nvPr>
            <p:ph type="body" sz="quarter" idx="13"/>
          </p:nvPr>
        </p:nvSpPr>
        <p:spPr/>
        <p:txBody>
          <a:bodyPr>
            <a:noAutofit/>
          </a:bodyPr>
          <a:lstStyle/>
          <a:p>
            <a:r>
              <a:rPr lang="cs-CZ" dirty="0"/>
              <a:t>Deloitte označuje jednu či více společností Deloitte </a:t>
            </a:r>
            <a:r>
              <a:rPr lang="cs-CZ" dirty="0" err="1"/>
              <a:t>Touche</a:t>
            </a:r>
            <a:r>
              <a:rPr lang="cs-CZ" dirty="0"/>
              <a:t> </a:t>
            </a:r>
            <a:r>
              <a:rPr lang="cs-CZ" dirty="0" err="1"/>
              <a:t>Tohmatsu</a:t>
            </a:r>
            <a:r>
              <a:rPr lang="cs-CZ" dirty="0"/>
              <a:t> Limited („DTTL“), globální síť jejích členských firem a jejich přidružených subjektů (souhrnně „organizace Deloitte“). Společnost DTTL (rovněž označovaná jako „Deloitte </a:t>
            </a:r>
            <a:r>
              <a:rPr lang="cs-CZ" dirty="0" err="1"/>
              <a:t>Global</a:t>
            </a:r>
            <a:r>
              <a:rPr lang="cs-CZ" dirty="0"/>
              <a:t>“) a každá z jejích členských firem a jejich přidružených subjektů je samostatným a nezávislým právním subjektem, který není oprávněn zavazovat nebo přijímat závazky za jinou z těchto členských firem a jejich přidružených subjektů ve vztahu k třetím stranám. Společnost DTTL, a každá členská firma a přidružený subjekt nesou odpovědnost pouze za vlastní jednání či pochybení, nikoli za jednání či pochybení jiných členských firem či přidružených subjektů. Společnost DTTL služby klientům neposkytuje. Více informací je najdete na adrese www.deloitte.com/</a:t>
            </a:r>
            <a:r>
              <a:rPr lang="cs-CZ" dirty="0" err="1"/>
              <a:t>about</a:t>
            </a:r>
            <a:r>
              <a:rPr lang="cs-CZ" dirty="0"/>
              <a:t>. </a:t>
            </a:r>
          </a:p>
          <a:p>
            <a:r>
              <a:rPr lang="cs-CZ" dirty="0"/>
              <a:t>Společnost Deloitte je předním globálním poskytovatelem služeb v oblasti auditu a </a:t>
            </a:r>
            <a:r>
              <a:rPr lang="cs-CZ" dirty="0" err="1"/>
              <a:t>assurance</a:t>
            </a:r>
            <a:r>
              <a:rPr lang="cs-CZ" dirty="0"/>
              <a:t>, podnikového poradenství, finančního poradenství, poradenství v oblasti rizik a daní a souvisejících služeb. Naše globální síť členských firem a přidružených subjektů ve více než 150 zemích a teritoriích (souhrnně „organizace Deloitte“) poskytuje služby čtyřem z pěti společností figurujících v žebříčku </a:t>
            </a:r>
            <a:r>
              <a:rPr lang="cs-CZ" dirty="0" err="1"/>
              <a:t>Fortune</a:t>
            </a:r>
            <a:r>
              <a:rPr lang="cs-CZ" dirty="0"/>
              <a:t> </a:t>
            </a:r>
            <a:r>
              <a:rPr lang="cs-CZ" dirty="0" err="1"/>
              <a:t>Global</a:t>
            </a:r>
            <a:r>
              <a:rPr lang="cs-CZ" dirty="0"/>
              <a:t> 500 ®. Chcete-li se dozvědět více o způsobu, jakým zhruba 312 000 odborníků dělá to, co má pro klienty smysl, navštivte www.deloitte.com.</a:t>
            </a:r>
          </a:p>
          <a:p>
            <a:r>
              <a:rPr lang="cs-CZ" dirty="0"/>
              <a:t>Toto sdělení obsahuje pouze obecné informace a společnost Deloitte </a:t>
            </a:r>
            <a:r>
              <a:rPr lang="cs-CZ" dirty="0" err="1"/>
              <a:t>Touche</a:t>
            </a:r>
            <a:r>
              <a:rPr lang="cs-CZ" dirty="0"/>
              <a:t> </a:t>
            </a:r>
            <a:r>
              <a:rPr lang="cs-CZ" dirty="0" err="1"/>
              <a:t>Tohmatsu</a:t>
            </a:r>
            <a:r>
              <a:rPr lang="cs-CZ" dirty="0"/>
              <a:t> Limited („DTTL“) ani žádná z členských firem její globální sítě či jejich přidružených subjektů (souhrnně „organizace Deloitte“) jejím prostřednictvím neposkytuje odborné rady ani služby. Přijetí jakéhokoliv rozhodnutí či jednání, které může mít dopad na Vaše finance či podnik, byste měli konzultovat s kvalifikovaným odborným poradcem.</a:t>
            </a:r>
          </a:p>
          <a:p>
            <a:r>
              <a:rPr lang="cs-CZ" dirty="0"/>
              <a:t>Nejsou poskytována žádná prohlášení, záruky ani závazky (výslovné ani předpokládané), co se týče přesnosti nebo úplnosti informací v tomto sdělení a společnost DTTL,  její členské firmy, přidružené subjekty, zaměstnanci nebo zástupci nenesou odpovědnost za jakékoliv ztráty nebo škody vzniklé přímo nebo nepřímo v důsledku spolehnutí se na toto sdělení jakoukoli osobou. Společnost DTTL, její členské firmy a jejich spřízněné subjekty jsou samostatnými a nezávislými právními subjekty.</a:t>
            </a:r>
          </a:p>
          <a:p>
            <a:r>
              <a:rPr lang="cs-CZ" dirty="0"/>
              <a:t>© 2021 Pro více informací kontaktujte Deloitte Česká republika.</a:t>
            </a:r>
          </a:p>
        </p:txBody>
      </p:sp>
    </p:spTree>
    <p:extLst>
      <p:ext uri="{BB962C8B-B14F-4D97-AF65-F5344CB8AC3E}">
        <p14:creationId xmlns:p14="http://schemas.microsoft.com/office/powerpoint/2010/main" val="1568310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01651" y="1665289"/>
            <a:ext cx="10032999" cy="4716463"/>
          </a:xfrm>
        </p:spPr>
        <p:txBody>
          <a:bodyPr/>
          <a:lstStyle/>
          <a:p>
            <a:r>
              <a:rPr lang="cs-CZ" sz="1600" b="1" dirty="0">
                <a:solidFill>
                  <a:schemeClr val="accent6"/>
                </a:solidFill>
              </a:rPr>
              <a:t>Legislativa EU</a:t>
            </a:r>
            <a:r>
              <a:rPr lang="cs-CZ" sz="1600" dirty="0">
                <a:solidFill>
                  <a:schemeClr val="accent6"/>
                </a:solidFill>
              </a:rPr>
              <a:t>:</a:t>
            </a:r>
          </a:p>
          <a:p>
            <a:pPr marL="269875" lvl="1" indent="-269875"/>
            <a:r>
              <a:rPr lang="cs-CZ" altLang="en-US" sz="1600" dirty="0"/>
              <a:t>Nařízení Evropského Parlamentu a Rady 952/2013 - Celní kodex Unie (UCC)</a:t>
            </a:r>
          </a:p>
          <a:p>
            <a:pPr marL="269875" lvl="1" indent="-269875"/>
            <a:r>
              <a:rPr lang="cs-CZ" altLang="en-US" sz="1600" dirty="0"/>
              <a:t>Nařízení Komise v přenesené pravomoci 2015/2446 – Delegovaný akt (DA)</a:t>
            </a:r>
          </a:p>
          <a:p>
            <a:pPr marL="269875" lvl="1" indent="-269875"/>
            <a:r>
              <a:rPr lang="cs-CZ" altLang="en-US" sz="1600" dirty="0"/>
              <a:t>Prováděcí nařízení Komise 2015/2447 – Implementační akt (IA)</a:t>
            </a:r>
          </a:p>
          <a:p>
            <a:pPr marL="269875" lvl="1" indent="-269875"/>
            <a:r>
              <a:rPr lang="cs-CZ" altLang="en-US" sz="1600" dirty="0"/>
              <a:t>Nařízení Komise v přenesené pravomoci 2016/341 – přechodná pravidla (TDA)</a:t>
            </a:r>
          </a:p>
          <a:p>
            <a:pPr marL="269875" lvl="1" indent="-269875"/>
            <a:r>
              <a:rPr lang="cs-CZ" altLang="en-US" sz="1600" dirty="0"/>
              <a:t>Prováděcí nařízení Komise 1186/2009 – o systému Společenství pro osvobození od cla</a:t>
            </a:r>
          </a:p>
          <a:p>
            <a:pPr marL="269875" lvl="1" indent="-269875"/>
            <a:r>
              <a:rPr lang="cs-CZ" altLang="en-US" sz="1600" dirty="0"/>
              <a:t>Společný celní sazebník – pro rok 2023 – Nařízení 2022/1998</a:t>
            </a:r>
          </a:p>
          <a:p>
            <a:pPr marL="0" lvl="1" indent="0">
              <a:buNone/>
            </a:pPr>
            <a:endParaRPr lang="cs-CZ" sz="1600" b="1" dirty="0">
              <a:solidFill>
                <a:schemeClr val="accent6"/>
              </a:solidFill>
            </a:endParaRPr>
          </a:p>
          <a:p>
            <a:pPr marL="0" lvl="1" indent="0">
              <a:buNone/>
            </a:pPr>
            <a:r>
              <a:rPr lang="cs-CZ" sz="1600" b="1" dirty="0">
                <a:solidFill>
                  <a:schemeClr val="accent6"/>
                </a:solidFill>
              </a:rPr>
              <a:t>Legislativa CZ</a:t>
            </a:r>
            <a:endParaRPr lang="cs-CZ" altLang="en-US" sz="1600" dirty="0"/>
          </a:p>
          <a:p>
            <a:pPr marL="269875" lvl="1" indent="-269875"/>
            <a:r>
              <a:rPr lang="cs-CZ" altLang="en-US" sz="1600" dirty="0"/>
              <a:t>Celní zákon 242/2016 (CZ)</a:t>
            </a:r>
          </a:p>
          <a:p>
            <a:pPr marL="269875" lvl="1" indent="-269875"/>
            <a:r>
              <a:rPr lang="cs-CZ" altLang="en-US" sz="1600" dirty="0"/>
              <a:t>Daňový řád 280/2009 (DŘ)</a:t>
            </a:r>
          </a:p>
          <a:p>
            <a:pPr marL="269875" lvl="1" indent="-269875"/>
            <a:r>
              <a:rPr lang="cs-CZ" altLang="en-US" sz="1600" dirty="0"/>
              <a:t>Zákon o DPH 235/2004 (</a:t>
            </a:r>
            <a:r>
              <a:rPr lang="cs-CZ" altLang="en-US" sz="1600" dirty="0" err="1"/>
              <a:t>ZoDPH</a:t>
            </a:r>
            <a:r>
              <a:rPr lang="cs-CZ" altLang="en-US" sz="1600" dirty="0"/>
              <a:t>)</a:t>
            </a:r>
          </a:p>
          <a:p>
            <a:pPr marL="457200" lvl="1" indent="-285750">
              <a:buFont typeface="Arial" panose="020B0604020202020204" pitchFamily="34" charset="0"/>
              <a:buChar char="−"/>
            </a:pPr>
            <a:endParaRPr lang="cs-CZ" sz="1600" dirty="0"/>
          </a:p>
          <a:p>
            <a:endParaRPr lang="cs-CZ" sz="1600" dirty="0"/>
          </a:p>
          <a:p>
            <a:endParaRPr lang="cs-CZ" sz="1600" b="1" dirty="0" err="1"/>
          </a:p>
        </p:txBody>
      </p:sp>
      <p:sp>
        <p:nvSpPr>
          <p:cNvPr id="23554" name="Title 1"/>
          <p:cNvSpPr>
            <a:spLocks noGrp="1"/>
          </p:cNvSpPr>
          <p:nvPr>
            <p:ph type="title"/>
          </p:nvPr>
        </p:nvSpPr>
        <p:spPr/>
        <p:txBody>
          <a:bodyPr/>
          <a:lstStyle/>
          <a:p>
            <a:r>
              <a:rPr lang="cs-CZ" altLang="cs-CZ" dirty="0"/>
              <a:t>Právní předpisy </a:t>
            </a:r>
          </a:p>
        </p:txBody>
      </p:sp>
      <p:sp>
        <p:nvSpPr>
          <p:cNvPr id="4" name="Freeform 976"/>
          <p:cNvSpPr>
            <a:spLocks noChangeAspect="1" noEditPoints="1"/>
          </p:cNvSpPr>
          <p:nvPr/>
        </p:nvSpPr>
        <p:spPr bwMode="auto">
          <a:xfrm>
            <a:off x="9972933" y="315913"/>
            <a:ext cx="1728001" cy="17280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373 h 512"/>
              <a:gd name="T12" fmla="*/ 128 w 512"/>
              <a:gd name="T13" fmla="*/ 373 h 512"/>
              <a:gd name="T14" fmla="*/ 117 w 512"/>
              <a:gd name="T15" fmla="*/ 362 h 512"/>
              <a:gd name="T16" fmla="*/ 128 w 512"/>
              <a:gd name="T17" fmla="*/ 352 h 512"/>
              <a:gd name="T18" fmla="*/ 256 w 512"/>
              <a:gd name="T19" fmla="*/ 352 h 512"/>
              <a:gd name="T20" fmla="*/ 266 w 512"/>
              <a:gd name="T21" fmla="*/ 362 h 512"/>
              <a:gd name="T22" fmla="*/ 256 w 512"/>
              <a:gd name="T23" fmla="*/ 373 h 512"/>
              <a:gd name="T24" fmla="*/ 391 w 512"/>
              <a:gd name="T25" fmla="*/ 370 h 512"/>
              <a:gd name="T26" fmla="*/ 384 w 512"/>
              <a:gd name="T27" fmla="*/ 373 h 512"/>
              <a:gd name="T28" fmla="*/ 376 w 512"/>
              <a:gd name="T29" fmla="*/ 370 h 512"/>
              <a:gd name="T30" fmla="*/ 279 w 512"/>
              <a:gd name="T31" fmla="*/ 272 h 512"/>
              <a:gd name="T32" fmla="*/ 242 w 512"/>
              <a:gd name="T33" fmla="*/ 310 h 512"/>
              <a:gd name="T34" fmla="*/ 242 w 512"/>
              <a:gd name="T35" fmla="*/ 310 h 512"/>
              <a:gd name="T36" fmla="*/ 242 w 512"/>
              <a:gd name="T37" fmla="*/ 325 h 512"/>
              <a:gd name="T38" fmla="*/ 234 w 512"/>
              <a:gd name="T39" fmla="*/ 328 h 512"/>
              <a:gd name="T40" fmla="*/ 227 w 512"/>
              <a:gd name="T41" fmla="*/ 325 h 512"/>
              <a:gd name="T42" fmla="*/ 151 w 512"/>
              <a:gd name="T43" fmla="*/ 250 h 512"/>
              <a:gd name="T44" fmla="*/ 151 w 512"/>
              <a:gd name="T45" fmla="*/ 235 h 512"/>
              <a:gd name="T46" fmla="*/ 166 w 512"/>
              <a:gd name="T47" fmla="*/ 235 h 512"/>
              <a:gd name="T48" fmla="*/ 257 w 512"/>
              <a:gd name="T49" fmla="*/ 144 h 512"/>
              <a:gd name="T50" fmla="*/ 257 w 512"/>
              <a:gd name="T51" fmla="*/ 129 h 512"/>
              <a:gd name="T52" fmla="*/ 272 w 512"/>
              <a:gd name="T53" fmla="*/ 129 h 512"/>
              <a:gd name="T54" fmla="*/ 347 w 512"/>
              <a:gd name="T55" fmla="*/ 204 h 512"/>
              <a:gd name="T56" fmla="*/ 347 w 512"/>
              <a:gd name="T57" fmla="*/ 220 h 512"/>
              <a:gd name="T58" fmla="*/ 340 w 512"/>
              <a:gd name="T59" fmla="*/ 223 h 512"/>
              <a:gd name="T60" fmla="*/ 332 w 512"/>
              <a:gd name="T61" fmla="*/ 220 h 512"/>
              <a:gd name="T62" fmla="*/ 295 w 512"/>
              <a:gd name="T63" fmla="*/ 257 h 512"/>
              <a:gd name="T64" fmla="*/ 295 w 512"/>
              <a:gd name="T65" fmla="*/ 257 h 512"/>
              <a:gd name="T66" fmla="*/ 391 w 512"/>
              <a:gd name="T67" fmla="*/ 355 h 512"/>
              <a:gd name="T68" fmla="*/ 391 w 512"/>
              <a:gd name="T69" fmla="*/ 370 h 512"/>
              <a:gd name="T70" fmla="*/ 317 w 512"/>
              <a:gd name="T71" fmla="*/ 204 h 512"/>
              <a:gd name="T72" fmla="*/ 227 w 512"/>
              <a:gd name="T73" fmla="*/ 295 h 512"/>
              <a:gd name="T74" fmla="*/ 181 w 512"/>
              <a:gd name="T75" fmla="*/ 250 h 512"/>
              <a:gd name="T76" fmla="*/ 272 w 512"/>
              <a:gd name="T77" fmla="*/ 159 h 512"/>
              <a:gd name="T78" fmla="*/ 317 w 512"/>
              <a:gd name="T79" fmla="*/ 20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373"/>
                </a:moveTo>
                <a:cubicBezTo>
                  <a:pt x="128" y="373"/>
                  <a:pt x="128" y="373"/>
                  <a:pt x="128" y="373"/>
                </a:cubicBezTo>
                <a:cubicBezTo>
                  <a:pt x="122" y="373"/>
                  <a:pt x="117" y="368"/>
                  <a:pt x="117" y="362"/>
                </a:cubicBezTo>
                <a:cubicBezTo>
                  <a:pt x="117" y="356"/>
                  <a:pt x="122" y="352"/>
                  <a:pt x="128" y="352"/>
                </a:cubicBezTo>
                <a:cubicBezTo>
                  <a:pt x="256" y="352"/>
                  <a:pt x="256" y="352"/>
                  <a:pt x="256" y="352"/>
                </a:cubicBezTo>
                <a:cubicBezTo>
                  <a:pt x="262" y="352"/>
                  <a:pt x="266" y="356"/>
                  <a:pt x="266" y="362"/>
                </a:cubicBezTo>
                <a:cubicBezTo>
                  <a:pt x="266" y="368"/>
                  <a:pt x="262" y="373"/>
                  <a:pt x="256" y="373"/>
                </a:cubicBezTo>
                <a:close/>
                <a:moveTo>
                  <a:pt x="391" y="370"/>
                </a:moveTo>
                <a:cubicBezTo>
                  <a:pt x="389" y="372"/>
                  <a:pt x="386" y="373"/>
                  <a:pt x="384" y="373"/>
                </a:cubicBezTo>
                <a:cubicBezTo>
                  <a:pt x="381" y="373"/>
                  <a:pt x="378" y="372"/>
                  <a:pt x="376" y="370"/>
                </a:cubicBezTo>
                <a:cubicBezTo>
                  <a:pt x="279" y="272"/>
                  <a:pt x="279" y="272"/>
                  <a:pt x="279" y="272"/>
                </a:cubicBezTo>
                <a:cubicBezTo>
                  <a:pt x="242" y="310"/>
                  <a:pt x="242" y="310"/>
                  <a:pt x="242" y="310"/>
                </a:cubicBezTo>
                <a:cubicBezTo>
                  <a:pt x="242" y="310"/>
                  <a:pt x="242" y="310"/>
                  <a:pt x="242" y="310"/>
                </a:cubicBezTo>
                <a:cubicBezTo>
                  <a:pt x="246" y="314"/>
                  <a:pt x="246" y="321"/>
                  <a:pt x="242" y="325"/>
                </a:cubicBezTo>
                <a:cubicBezTo>
                  <a:pt x="240" y="327"/>
                  <a:pt x="237" y="328"/>
                  <a:pt x="234" y="328"/>
                </a:cubicBezTo>
                <a:cubicBezTo>
                  <a:pt x="231" y="328"/>
                  <a:pt x="229" y="327"/>
                  <a:pt x="227" y="325"/>
                </a:cubicBezTo>
                <a:cubicBezTo>
                  <a:pt x="151" y="250"/>
                  <a:pt x="151" y="250"/>
                  <a:pt x="151" y="250"/>
                </a:cubicBezTo>
                <a:cubicBezTo>
                  <a:pt x="147" y="246"/>
                  <a:pt x="147" y="239"/>
                  <a:pt x="151" y="235"/>
                </a:cubicBezTo>
                <a:cubicBezTo>
                  <a:pt x="155" y="230"/>
                  <a:pt x="162" y="230"/>
                  <a:pt x="166" y="235"/>
                </a:cubicBezTo>
                <a:cubicBezTo>
                  <a:pt x="257" y="144"/>
                  <a:pt x="257" y="144"/>
                  <a:pt x="257" y="144"/>
                </a:cubicBezTo>
                <a:cubicBezTo>
                  <a:pt x="253" y="140"/>
                  <a:pt x="253" y="133"/>
                  <a:pt x="257" y="129"/>
                </a:cubicBezTo>
                <a:cubicBezTo>
                  <a:pt x="261" y="125"/>
                  <a:pt x="268" y="125"/>
                  <a:pt x="272" y="129"/>
                </a:cubicBezTo>
                <a:cubicBezTo>
                  <a:pt x="347" y="204"/>
                  <a:pt x="347" y="204"/>
                  <a:pt x="347" y="204"/>
                </a:cubicBezTo>
                <a:cubicBezTo>
                  <a:pt x="352" y="209"/>
                  <a:pt x="352" y="215"/>
                  <a:pt x="347" y="220"/>
                </a:cubicBezTo>
                <a:cubicBezTo>
                  <a:pt x="345" y="222"/>
                  <a:pt x="343" y="223"/>
                  <a:pt x="340" y="223"/>
                </a:cubicBezTo>
                <a:cubicBezTo>
                  <a:pt x="337" y="223"/>
                  <a:pt x="334" y="222"/>
                  <a:pt x="332" y="220"/>
                </a:cubicBezTo>
                <a:cubicBezTo>
                  <a:pt x="295" y="257"/>
                  <a:pt x="295" y="257"/>
                  <a:pt x="295" y="257"/>
                </a:cubicBezTo>
                <a:cubicBezTo>
                  <a:pt x="295" y="257"/>
                  <a:pt x="295" y="257"/>
                  <a:pt x="295" y="257"/>
                </a:cubicBezTo>
                <a:cubicBezTo>
                  <a:pt x="391" y="355"/>
                  <a:pt x="391" y="355"/>
                  <a:pt x="391" y="355"/>
                </a:cubicBezTo>
                <a:cubicBezTo>
                  <a:pt x="395" y="359"/>
                  <a:pt x="395" y="366"/>
                  <a:pt x="391" y="370"/>
                </a:cubicBezTo>
                <a:close/>
                <a:moveTo>
                  <a:pt x="317" y="204"/>
                </a:moveTo>
                <a:cubicBezTo>
                  <a:pt x="227" y="295"/>
                  <a:pt x="227" y="295"/>
                  <a:pt x="227" y="295"/>
                </a:cubicBezTo>
                <a:cubicBezTo>
                  <a:pt x="181" y="250"/>
                  <a:pt x="181" y="250"/>
                  <a:pt x="181" y="250"/>
                </a:cubicBezTo>
                <a:cubicBezTo>
                  <a:pt x="272" y="159"/>
                  <a:pt x="272" y="159"/>
                  <a:pt x="272" y="159"/>
                </a:cubicBezTo>
                <a:lnTo>
                  <a:pt x="317" y="20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6615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01651" y="1665289"/>
            <a:ext cx="8632824" cy="4716463"/>
          </a:xfrm>
        </p:spPr>
        <p:txBody>
          <a:bodyPr/>
          <a:lstStyle/>
          <a:p>
            <a:pPr marL="285750" indent="-285750">
              <a:buFont typeface="Arial" panose="020B0604020202020204" pitchFamily="34" charset="0"/>
              <a:buChar char="•"/>
            </a:pPr>
            <a:r>
              <a:rPr lang="cs-CZ" altLang="en-US" sz="1600" dirty="0">
                <a:latin typeface="+mj-lt"/>
              </a:rPr>
              <a:t>Propuštění zboží do volného oběhu</a:t>
            </a:r>
          </a:p>
          <a:p>
            <a:pPr marL="285750" indent="-285750">
              <a:buFont typeface="Arial" panose="020B0604020202020204" pitchFamily="34" charset="0"/>
              <a:buChar char="•"/>
            </a:pPr>
            <a:r>
              <a:rPr lang="cs-CZ" altLang="en-US" sz="1600" dirty="0">
                <a:latin typeface="+mj-lt"/>
              </a:rPr>
              <a:t>Tranzit</a:t>
            </a:r>
          </a:p>
          <a:p>
            <a:pPr marL="285750" indent="-285750">
              <a:buFont typeface="Arial" panose="020B0604020202020204" pitchFamily="34" charset="0"/>
              <a:buChar char="•"/>
            </a:pPr>
            <a:r>
              <a:rPr lang="cs-CZ" altLang="en-US" sz="1600" dirty="0">
                <a:latin typeface="+mj-lt"/>
              </a:rPr>
              <a:t>Vývoz</a:t>
            </a:r>
          </a:p>
          <a:p>
            <a:pPr marL="285750" indent="-285750">
              <a:buFont typeface="Arial" panose="020B0604020202020204" pitchFamily="34" charset="0"/>
              <a:buChar char="•"/>
            </a:pPr>
            <a:r>
              <a:rPr lang="cs-CZ" altLang="en-US" sz="1600" dirty="0">
                <a:latin typeface="+mj-lt"/>
              </a:rPr>
              <a:t>Zvláštní celní režimy:</a:t>
            </a:r>
          </a:p>
          <a:p>
            <a:pPr lvl="3">
              <a:buFontTx/>
              <a:buChar char="-"/>
            </a:pPr>
            <a:r>
              <a:rPr lang="cs-CZ" altLang="en-US" sz="1600" dirty="0"/>
              <a:t>uskladnění</a:t>
            </a:r>
          </a:p>
          <a:p>
            <a:pPr lvl="3">
              <a:buFontTx/>
              <a:buChar char="-"/>
            </a:pPr>
            <a:r>
              <a:rPr lang="cs-CZ" altLang="en-US" sz="1600" dirty="0"/>
              <a:t>zvláštní účel</a:t>
            </a:r>
          </a:p>
          <a:p>
            <a:pPr lvl="3">
              <a:buFontTx/>
              <a:buChar char="-"/>
            </a:pPr>
            <a:r>
              <a:rPr lang="cs-CZ" altLang="en-US" sz="1600" dirty="0"/>
              <a:t>zušlechtění</a:t>
            </a:r>
          </a:p>
          <a:p>
            <a:endParaRPr lang="cs-CZ" sz="1600" dirty="0"/>
          </a:p>
          <a:p>
            <a:endParaRPr lang="cs-CZ" sz="1600" dirty="0" err="1"/>
          </a:p>
        </p:txBody>
      </p:sp>
      <p:sp>
        <p:nvSpPr>
          <p:cNvPr id="23554" name="Title 1"/>
          <p:cNvSpPr>
            <a:spLocks noGrp="1"/>
          </p:cNvSpPr>
          <p:nvPr>
            <p:ph type="title"/>
          </p:nvPr>
        </p:nvSpPr>
        <p:spPr/>
        <p:txBody>
          <a:bodyPr/>
          <a:lstStyle/>
          <a:p>
            <a:r>
              <a:rPr lang="cs-CZ" dirty="0"/>
              <a:t>Celní režimy</a:t>
            </a:r>
            <a:br>
              <a:rPr lang="cs-CZ" dirty="0"/>
            </a:br>
            <a:endParaRPr lang="cs-CZ" altLang="cs-CZ" dirty="0"/>
          </a:p>
        </p:txBody>
      </p:sp>
      <p:sp>
        <p:nvSpPr>
          <p:cNvPr id="7" name="Freeform 32"/>
          <p:cNvSpPr>
            <a:spLocks noChangeAspect="1" noEditPoints="1"/>
          </p:cNvSpPr>
          <p:nvPr/>
        </p:nvSpPr>
        <p:spPr bwMode="auto">
          <a:xfrm>
            <a:off x="9972934" y="314325"/>
            <a:ext cx="1728000" cy="1728000"/>
          </a:xfrm>
          <a:custGeom>
            <a:avLst/>
            <a:gdLst>
              <a:gd name="T0" fmla="*/ 305 w 512"/>
              <a:gd name="T1" fmla="*/ 330 h 512"/>
              <a:gd name="T2" fmla="*/ 249 w 512"/>
              <a:gd name="T3" fmla="*/ 330 h 512"/>
              <a:gd name="T4" fmla="*/ 128 w 512"/>
              <a:gd name="T5" fmla="*/ 170 h 512"/>
              <a:gd name="T6" fmla="*/ 192 w 512"/>
              <a:gd name="T7" fmla="*/ 170 h 512"/>
              <a:gd name="T8" fmla="*/ 160 w 512"/>
              <a:gd name="T9" fmla="*/ 181 h 512"/>
              <a:gd name="T10" fmla="*/ 160 w 512"/>
              <a:gd name="T11" fmla="*/ 160 h 512"/>
              <a:gd name="T12" fmla="*/ 160 w 512"/>
              <a:gd name="T13" fmla="*/ 181 h 512"/>
              <a:gd name="T14" fmla="*/ 242 w 512"/>
              <a:gd name="T15" fmla="*/ 378 h 512"/>
              <a:gd name="T16" fmla="*/ 185 w 512"/>
              <a:gd name="T17" fmla="*/ 330 h 512"/>
              <a:gd name="T18" fmla="*/ 244 w 512"/>
              <a:gd name="T19" fmla="*/ 277 h 512"/>
              <a:gd name="T20" fmla="*/ 309 w 512"/>
              <a:gd name="T21" fmla="*/ 309 h 512"/>
              <a:gd name="T22" fmla="*/ 309 w 512"/>
              <a:gd name="T23" fmla="*/ 245 h 512"/>
              <a:gd name="T24" fmla="*/ 277 w 512"/>
              <a:gd name="T25" fmla="*/ 170 h 512"/>
              <a:gd name="T26" fmla="*/ 305 w 512"/>
              <a:gd name="T27" fmla="*/ 224 h 512"/>
              <a:gd name="T28" fmla="*/ 312 w 512"/>
              <a:gd name="T29" fmla="*/ 176 h 512"/>
              <a:gd name="T30" fmla="*/ 369 w 512"/>
              <a:gd name="T31" fmla="*/ 224 h 512"/>
              <a:gd name="T32" fmla="*/ 512 w 512"/>
              <a:gd name="T33" fmla="*/ 256 h 512"/>
              <a:gd name="T34" fmla="*/ 0 w 512"/>
              <a:gd name="T35" fmla="*/ 256 h 512"/>
              <a:gd name="T36" fmla="*/ 512 w 512"/>
              <a:gd name="T37" fmla="*/ 256 h 512"/>
              <a:gd name="T38" fmla="*/ 152 w 512"/>
              <a:gd name="T39" fmla="*/ 253 h 512"/>
              <a:gd name="T40" fmla="*/ 167 w 512"/>
              <a:gd name="T41" fmla="*/ 253 h 512"/>
              <a:gd name="T42" fmla="*/ 160 w 512"/>
              <a:gd name="T43" fmla="*/ 117 h 512"/>
              <a:gd name="T44" fmla="*/ 405 w 512"/>
              <a:gd name="T45" fmla="*/ 277 h 512"/>
              <a:gd name="T46" fmla="*/ 242 w 512"/>
              <a:gd name="T47" fmla="*/ 154 h 512"/>
              <a:gd name="T48" fmla="*/ 243 w 512"/>
              <a:gd name="T49" fmla="*/ 174 h 512"/>
              <a:gd name="T50" fmla="*/ 224 w 512"/>
              <a:gd name="T51" fmla="*/ 224 h 512"/>
              <a:gd name="T52" fmla="*/ 224 w 512"/>
              <a:gd name="T53" fmla="*/ 245 h 512"/>
              <a:gd name="T54" fmla="*/ 222 w 512"/>
              <a:gd name="T55" fmla="*/ 277 h 512"/>
              <a:gd name="T56" fmla="*/ 175 w 512"/>
              <a:gd name="T57" fmla="*/ 309 h 512"/>
              <a:gd name="T58" fmla="*/ 159 w 512"/>
              <a:gd name="T59" fmla="*/ 277 h 512"/>
              <a:gd name="T60" fmla="*/ 277 w 512"/>
              <a:gd name="T61" fmla="*/ 405 h 512"/>
              <a:gd name="T62" fmla="*/ 332 w 512"/>
              <a:gd name="T63" fmla="*/ 277 h 512"/>
              <a:gd name="T64" fmla="*/ 379 w 512"/>
              <a:gd name="T65" fmla="*/ 309 h 512"/>
              <a:gd name="T66" fmla="*/ 379 w 512"/>
              <a:gd name="T67" fmla="*/ 245 h 512"/>
              <a:gd name="T68" fmla="*/ 332 w 512"/>
              <a:gd name="T69" fmla="*/ 277 h 512"/>
              <a:gd name="T70" fmla="*/ 369 w 512"/>
              <a:gd name="T71" fmla="*/ 330 h 512"/>
              <a:gd name="T72" fmla="*/ 312 w 512"/>
              <a:gd name="T73" fmla="*/ 37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49" y="330"/>
                </a:moveTo>
                <a:cubicBezTo>
                  <a:pt x="305" y="330"/>
                  <a:pt x="305" y="330"/>
                  <a:pt x="305" y="330"/>
                </a:cubicBezTo>
                <a:cubicBezTo>
                  <a:pt x="299" y="364"/>
                  <a:pt x="286" y="384"/>
                  <a:pt x="277" y="384"/>
                </a:cubicBezTo>
                <a:cubicBezTo>
                  <a:pt x="268" y="384"/>
                  <a:pt x="255" y="364"/>
                  <a:pt x="249" y="330"/>
                </a:cubicBezTo>
                <a:close/>
                <a:moveTo>
                  <a:pt x="160" y="230"/>
                </a:moveTo>
                <a:cubicBezTo>
                  <a:pt x="129" y="195"/>
                  <a:pt x="128" y="171"/>
                  <a:pt x="128" y="170"/>
                </a:cubicBezTo>
                <a:cubicBezTo>
                  <a:pt x="128" y="153"/>
                  <a:pt x="142" y="138"/>
                  <a:pt x="160" y="138"/>
                </a:cubicBezTo>
                <a:cubicBezTo>
                  <a:pt x="177" y="138"/>
                  <a:pt x="192" y="153"/>
                  <a:pt x="192" y="170"/>
                </a:cubicBezTo>
                <a:cubicBezTo>
                  <a:pt x="192" y="171"/>
                  <a:pt x="191" y="195"/>
                  <a:pt x="160" y="230"/>
                </a:cubicBezTo>
                <a:close/>
                <a:moveTo>
                  <a:pt x="160" y="181"/>
                </a:moveTo>
                <a:cubicBezTo>
                  <a:pt x="166" y="181"/>
                  <a:pt x="170" y="176"/>
                  <a:pt x="170" y="170"/>
                </a:cubicBezTo>
                <a:cubicBezTo>
                  <a:pt x="170" y="164"/>
                  <a:pt x="166" y="160"/>
                  <a:pt x="160" y="160"/>
                </a:cubicBezTo>
                <a:cubicBezTo>
                  <a:pt x="154" y="160"/>
                  <a:pt x="149" y="164"/>
                  <a:pt x="149" y="170"/>
                </a:cubicBezTo>
                <a:cubicBezTo>
                  <a:pt x="149" y="176"/>
                  <a:pt x="154" y="181"/>
                  <a:pt x="160" y="181"/>
                </a:cubicBezTo>
                <a:close/>
                <a:moveTo>
                  <a:pt x="185" y="330"/>
                </a:moveTo>
                <a:cubicBezTo>
                  <a:pt x="197" y="353"/>
                  <a:pt x="218" y="369"/>
                  <a:pt x="242" y="378"/>
                </a:cubicBezTo>
                <a:cubicBezTo>
                  <a:pt x="235" y="365"/>
                  <a:pt x="230" y="349"/>
                  <a:pt x="227" y="330"/>
                </a:cubicBezTo>
                <a:lnTo>
                  <a:pt x="185" y="330"/>
                </a:lnTo>
                <a:close/>
                <a:moveTo>
                  <a:pt x="245" y="245"/>
                </a:moveTo>
                <a:cubicBezTo>
                  <a:pt x="244" y="255"/>
                  <a:pt x="244" y="266"/>
                  <a:pt x="244" y="277"/>
                </a:cubicBezTo>
                <a:cubicBezTo>
                  <a:pt x="244" y="288"/>
                  <a:pt x="244" y="299"/>
                  <a:pt x="245" y="309"/>
                </a:cubicBezTo>
                <a:cubicBezTo>
                  <a:pt x="309" y="309"/>
                  <a:pt x="309" y="309"/>
                  <a:pt x="309" y="309"/>
                </a:cubicBezTo>
                <a:cubicBezTo>
                  <a:pt x="310" y="299"/>
                  <a:pt x="310" y="288"/>
                  <a:pt x="310" y="277"/>
                </a:cubicBezTo>
                <a:cubicBezTo>
                  <a:pt x="310" y="266"/>
                  <a:pt x="310" y="255"/>
                  <a:pt x="309" y="245"/>
                </a:cubicBezTo>
                <a:lnTo>
                  <a:pt x="245" y="245"/>
                </a:lnTo>
                <a:close/>
                <a:moveTo>
                  <a:pt x="277" y="170"/>
                </a:moveTo>
                <a:cubicBezTo>
                  <a:pt x="268" y="170"/>
                  <a:pt x="255" y="190"/>
                  <a:pt x="249" y="224"/>
                </a:cubicBezTo>
                <a:cubicBezTo>
                  <a:pt x="305" y="224"/>
                  <a:pt x="305" y="224"/>
                  <a:pt x="305" y="224"/>
                </a:cubicBezTo>
                <a:cubicBezTo>
                  <a:pt x="299" y="190"/>
                  <a:pt x="286" y="170"/>
                  <a:pt x="277" y="170"/>
                </a:cubicBezTo>
                <a:close/>
                <a:moveTo>
                  <a:pt x="312" y="176"/>
                </a:moveTo>
                <a:cubicBezTo>
                  <a:pt x="319" y="189"/>
                  <a:pt x="324" y="206"/>
                  <a:pt x="327" y="224"/>
                </a:cubicBezTo>
                <a:cubicBezTo>
                  <a:pt x="369" y="224"/>
                  <a:pt x="369" y="224"/>
                  <a:pt x="369" y="224"/>
                </a:cubicBezTo>
                <a:cubicBezTo>
                  <a:pt x="356" y="202"/>
                  <a:pt x="336" y="185"/>
                  <a:pt x="312" y="176"/>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106" y="170"/>
                </a:moveTo>
                <a:cubicBezTo>
                  <a:pt x="106" y="172"/>
                  <a:pt x="106" y="207"/>
                  <a:pt x="152" y="253"/>
                </a:cubicBezTo>
                <a:cubicBezTo>
                  <a:pt x="154" y="255"/>
                  <a:pt x="157" y="256"/>
                  <a:pt x="160" y="256"/>
                </a:cubicBezTo>
                <a:cubicBezTo>
                  <a:pt x="162" y="256"/>
                  <a:pt x="165" y="255"/>
                  <a:pt x="167" y="253"/>
                </a:cubicBezTo>
                <a:cubicBezTo>
                  <a:pt x="213" y="207"/>
                  <a:pt x="213" y="172"/>
                  <a:pt x="213" y="170"/>
                </a:cubicBezTo>
                <a:cubicBezTo>
                  <a:pt x="213" y="141"/>
                  <a:pt x="189" y="117"/>
                  <a:pt x="160" y="117"/>
                </a:cubicBezTo>
                <a:cubicBezTo>
                  <a:pt x="130" y="117"/>
                  <a:pt x="106" y="141"/>
                  <a:pt x="106" y="170"/>
                </a:cubicBezTo>
                <a:close/>
                <a:moveTo>
                  <a:pt x="405" y="277"/>
                </a:moveTo>
                <a:cubicBezTo>
                  <a:pt x="405" y="206"/>
                  <a:pt x="348" y="149"/>
                  <a:pt x="277" y="149"/>
                </a:cubicBezTo>
                <a:cubicBezTo>
                  <a:pt x="265" y="149"/>
                  <a:pt x="253" y="151"/>
                  <a:pt x="242" y="154"/>
                </a:cubicBezTo>
                <a:cubicBezTo>
                  <a:pt x="236" y="155"/>
                  <a:pt x="233" y="161"/>
                  <a:pt x="235" y="167"/>
                </a:cubicBezTo>
                <a:cubicBezTo>
                  <a:pt x="236" y="171"/>
                  <a:pt x="239" y="174"/>
                  <a:pt x="243" y="174"/>
                </a:cubicBezTo>
                <a:cubicBezTo>
                  <a:pt x="236" y="188"/>
                  <a:pt x="230" y="205"/>
                  <a:pt x="227" y="224"/>
                </a:cubicBezTo>
                <a:cubicBezTo>
                  <a:pt x="224" y="224"/>
                  <a:pt x="224" y="224"/>
                  <a:pt x="224" y="224"/>
                </a:cubicBezTo>
                <a:cubicBezTo>
                  <a:pt x="218" y="224"/>
                  <a:pt x="213" y="228"/>
                  <a:pt x="213" y="234"/>
                </a:cubicBezTo>
                <a:cubicBezTo>
                  <a:pt x="213" y="240"/>
                  <a:pt x="218" y="245"/>
                  <a:pt x="224" y="245"/>
                </a:cubicBezTo>
                <a:cubicBezTo>
                  <a:pt x="224" y="245"/>
                  <a:pt x="224" y="245"/>
                  <a:pt x="224" y="245"/>
                </a:cubicBezTo>
                <a:cubicBezTo>
                  <a:pt x="223" y="255"/>
                  <a:pt x="222" y="266"/>
                  <a:pt x="222" y="277"/>
                </a:cubicBezTo>
                <a:cubicBezTo>
                  <a:pt x="222" y="288"/>
                  <a:pt x="223" y="299"/>
                  <a:pt x="224" y="309"/>
                </a:cubicBezTo>
                <a:cubicBezTo>
                  <a:pt x="175" y="309"/>
                  <a:pt x="175" y="309"/>
                  <a:pt x="175" y="309"/>
                </a:cubicBezTo>
                <a:cubicBezTo>
                  <a:pt x="173" y="302"/>
                  <a:pt x="171" y="294"/>
                  <a:pt x="171" y="287"/>
                </a:cubicBezTo>
                <a:cubicBezTo>
                  <a:pt x="170" y="281"/>
                  <a:pt x="165" y="276"/>
                  <a:pt x="159" y="277"/>
                </a:cubicBezTo>
                <a:cubicBezTo>
                  <a:pt x="153" y="278"/>
                  <a:pt x="149" y="283"/>
                  <a:pt x="150" y="289"/>
                </a:cubicBezTo>
                <a:cubicBezTo>
                  <a:pt x="155" y="355"/>
                  <a:pt x="210" y="405"/>
                  <a:pt x="277" y="405"/>
                </a:cubicBezTo>
                <a:cubicBezTo>
                  <a:pt x="348" y="405"/>
                  <a:pt x="405" y="348"/>
                  <a:pt x="405" y="277"/>
                </a:cubicBezTo>
                <a:close/>
                <a:moveTo>
                  <a:pt x="332" y="277"/>
                </a:moveTo>
                <a:cubicBezTo>
                  <a:pt x="332" y="288"/>
                  <a:pt x="331" y="299"/>
                  <a:pt x="330" y="309"/>
                </a:cubicBezTo>
                <a:cubicBezTo>
                  <a:pt x="379" y="309"/>
                  <a:pt x="379" y="309"/>
                  <a:pt x="379" y="309"/>
                </a:cubicBezTo>
                <a:cubicBezTo>
                  <a:pt x="382" y="299"/>
                  <a:pt x="384" y="288"/>
                  <a:pt x="384" y="277"/>
                </a:cubicBezTo>
                <a:cubicBezTo>
                  <a:pt x="384" y="266"/>
                  <a:pt x="382" y="255"/>
                  <a:pt x="379" y="245"/>
                </a:cubicBezTo>
                <a:cubicBezTo>
                  <a:pt x="330" y="245"/>
                  <a:pt x="330" y="245"/>
                  <a:pt x="330" y="245"/>
                </a:cubicBezTo>
                <a:cubicBezTo>
                  <a:pt x="331" y="255"/>
                  <a:pt x="332" y="266"/>
                  <a:pt x="332" y="277"/>
                </a:cubicBezTo>
                <a:close/>
                <a:moveTo>
                  <a:pt x="312" y="378"/>
                </a:moveTo>
                <a:cubicBezTo>
                  <a:pt x="336" y="369"/>
                  <a:pt x="356" y="352"/>
                  <a:pt x="369" y="330"/>
                </a:cubicBezTo>
                <a:cubicBezTo>
                  <a:pt x="327" y="330"/>
                  <a:pt x="327" y="330"/>
                  <a:pt x="327" y="330"/>
                </a:cubicBezTo>
                <a:cubicBezTo>
                  <a:pt x="324" y="348"/>
                  <a:pt x="319" y="365"/>
                  <a:pt x="312" y="37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01535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01651" y="1665289"/>
            <a:ext cx="9061449" cy="4716463"/>
          </a:xfrm>
        </p:spPr>
        <p:txBody>
          <a:bodyPr/>
          <a:lstStyle/>
          <a:p>
            <a:pPr marL="285750" indent="-285750" algn="just">
              <a:buFont typeface="Arial" panose="020B0604020202020204" pitchFamily="34" charset="0"/>
              <a:buChar char="•"/>
            </a:pPr>
            <a:r>
              <a:rPr lang="cs-CZ" altLang="en-US" sz="1600" dirty="0">
                <a:latin typeface="+mj-lt"/>
              </a:rPr>
              <a:t>Propuštěním zboží do volného oběhu získá dovezené zboží status Unie.</a:t>
            </a:r>
          </a:p>
          <a:p>
            <a:pPr marL="285750" indent="-285750" algn="just">
              <a:buFont typeface="Arial" panose="020B0604020202020204" pitchFamily="34" charset="0"/>
              <a:buChar char="•"/>
            </a:pPr>
            <a:r>
              <a:rPr lang="cs-CZ" altLang="en-US" sz="1600" dirty="0">
                <a:latin typeface="+mj-lt"/>
              </a:rPr>
              <a:t>Po propuštění je možno se zbožím </a:t>
            </a:r>
            <a:r>
              <a:rPr lang="cs-CZ" sz="1600" dirty="0">
                <a:latin typeface="+mj-lt"/>
              </a:rPr>
              <a:t>volně nakládat a bez dalších omezení disponovat.</a:t>
            </a:r>
            <a:endParaRPr lang="cs-CZ" altLang="en-US" sz="1600" dirty="0">
              <a:latin typeface="+mj-lt"/>
            </a:endParaRPr>
          </a:p>
          <a:p>
            <a:pPr marL="285750" indent="-285750" algn="just">
              <a:buFont typeface="Arial" panose="020B0604020202020204" pitchFamily="34" charset="0"/>
              <a:buChar char="•"/>
            </a:pPr>
            <a:r>
              <a:rPr lang="cs-CZ" altLang="en-US" sz="1600" dirty="0">
                <a:latin typeface="+mj-lt"/>
              </a:rPr>
              <a:t>Musí být splněny všechny předepsané formality – předložení zboží, podání celního prohlášení, zajištění celního dluhu (po dobu než dojde k zaplacení vyměřeného cla), zaplacení cla, předložení licencí apod.</a:t>
            </a:r>
          </a:p>
          <a:p>
            <a:pPr marL="285750" indent="-285750" algn="just">
              <a:buFont typeface="Arial" panose="020B0604020202020204" pitchFamily="34" charset="0"/>
              <a:buChar char="•"/>
            </a:pPr>
            <a:r>
              <a:rPr lang="cs-CZ" altLang="en-US" sz="1600" dirty="0">
                <a:latin typeface="+mj-lt"/>
              </a:rPr>
              <a:t>Datum propuštění  zboží do volného oběhu je zároveň DÚZP pro účely DPH</a:t>
            </a:r>
          </a:p>
          <a:p>
            <a:pPr marL="457200" lvl="1" indent="-285750">
              <a:buFont typeface="Arial" panose="020B0604020202020204" pitchFamily="34" charset="0"/>
              <a:buChar char="−"/>
            </a:pPr>
            <a:endParaRPr lang="cs-CZ" sz="1600" dirty="0"/>
          </a:p>
          <a:p>
            <a:endParaRPr lang="cs-CZ" sz="1600" dirty="0"/>
          </a:p>
          <a:p>
            <a:endParaRPr lang="cs-CZ" sz="1600" dirty="0"/>
          </a:p>
          <a:p>
            <a:endParaRPr lang="cs-CZ" sz="1600" b="1" dirty="0" err="1"/>
          </a:p>
        </p:txBody>
      </p:sp>
      <p:sp>
        <p:nvSpPr>
          <p:cNvPr id="23554" name="Title 1"/>
          <p:cNvSpPr>
            <a:spLocks noGrp="1"/>
          </p:cNvSpPr>
          <p:nvPr>
            <p:ph type="title"/>
          </p:nvPr>
        </p:nvSpPr>
        <p:spPr/>
        <p:txBody>
          <a:bodyPr/>
          <a:lstStyle/>
          <a:p>
            <a:r>
              <a:rPr lang="cs-CZ" altLang="cs-CZ" dirty="0"/>
              <a:t>Propuštění zboží do volného oběhu</a:t>
            </a:r>
          </a:p>
        </p:txBody>
      </p:sp>
      <p:sp>
        <p:nvSpPr>
          <p:cNvPr id="5" name="Freeform 751"/>
          <p:cNvSpPr>
            <a:spLocks noChangeAspect="1" noEditPoints="1"/>
          </p:cNvSpPr>
          <p:nvPr/>
        </p:nvSpPr>
        <p:spPr bwMode="auto">
          <a:xfrm>
            <a:off x="9972675" y="314325"/>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91149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cs-CZ" altLang="cs-CZ" dirty="0"/>
              <a:t>Tranzit</a:t>
            </a:r>
          </a:p>
        </p:txBody>
      </p:sp>
      <p:sp>
        <p:nvSpPr>
          <p:cNvPr id="23555" name="Content Placeholder 2"/>
          <p:cNvSpPr>
            <a:spLocks noGrp="1"/>
          </p:cNvSpPr>
          <p:nvPr>
            <p:ph idx="1"/>
          </p:nvPr>
        </p:nvSpPr>
        <p:spPr>
          <a:xfrm>
            <a:off x="501651" y="1665289"/>
            <a:ext cx="10201642" cy="4716463"/>
          </a:xfrm>
        </p:spPr>
        <p:txBody>
          <a:bodyPr/>
          <a:lstStyle/>
          <a:p>
            <a:r>
              <a:rPr lang="cs-CZ" sz="1800" b="1" dirty="0">
                <a:solidFill>
                  <a:schemeClr val="accent6"/>
                </a:solidFill>
              </a:rPr>
              <a:t>Vnější tranzit: </a:t>
            </a:r>
            <a:endParaRPr lang="cs-CZ" sz="1800" dirty="0">
              <a:solidFill>
                <a:schemeClr val="accent6"/>
              </a:solidFill>
            </a:endParaRPr>
          </a:p>
          <a:p>
            <a:pPr marL="285750" indent="-285750" algn="just">
              <a:buFont typeface="Arial" panose="020B0604020202020204" pitchFamily="34" charset="0"/>
              <a:buChar char="•"/>
            </a:pPr>
            <a:r>
              <a:rPr lang="cs-CZ" altLang="en-US" sz="1400" dirty="0"/>
              <a:t>Umožňuje přepravu zboží, které není zbožím Unie, mezi dvěma místy na území Unie, pod celním dohledem, aniž by toto zboží podléhalo dovozním clům a obchodně-politickým opatřením.</a:t>
            </a:r>
          </a:p>
          <a:p>
            <a:pPr marL="285750" indent="-285750" algn="just">
              <a:buFont typeface="Arial" panose="020B0604020202020204" pitchFamily="34" charset="0"/>
              <a:buChar char="•"/>
            </a:pPr>
            <a:r>
              <a:rPr lang="cs-CZ" altLang="en-US" sz="1400" dirty="0"/>
              <a:t>Např. zboží přijede lodí do Hamburgu, naloží se na kamion, doveze do ČR, kde se teprve propustí do volného oběhu</a:t>
            </a:r>
          </a:p>
          <a:p>
            <a:pPr marL="285750" indent="-285750" algn="just">
              <a:buFont typeface="Arial" panose="020B0604020202020204" pitchFamily="34" charset="0"/>
              <a:buChar char="•"/>
            </a:pPr>
            <a:r>
              <a:rPr lang="cs-CZ" altLang="en-US" sz="1400" dirty="0"/>
              <a:t>Umožňuje přepravu zboží, které je zbožím Unie, které v souvislosti s vývozem podléhá určitým opatřením nebo jich využívá, aby nemohla být tato opatření obcházená</a:t>
            </a:r>
          </a:p>
          <a:p>
            <a:pPr marL="285750" indent="-285750" algn="just">
              <a:buFont typeface="Arial" panose="020B0604020202020204" pitchFamily="34" charset="0"/>
              <a:buChar char="•"/>
            </a:pPr>
            <a:r>
              <a:rPr lang="cs-CZ" altLang="en-US" sz="1400" dirty="0"/>
              <a:t>Může být požadováno zajištění celního dluhu</a:t>
            </a:r>
          </a:p>
          <a:p>
            <a:pPr marL="285750" indent="-285750" algn="just">
              <a:buFont typeface="Arial" panose="020B0604020202020204" pitchFamily="34" charset="0"/>
              <a:buChar char="•"/>
            </a:pPr>
            <a:r>
              <a:rPr lang="cs-CZ" altLang="en-US" sz="1400" dirty="0"/>
              <a:t>Režim se považuje za vyřízený až v případě, že údaje, které má k dispozici CU určení a CU odeslání se shodují. Pak dojde k uvolnění zajištění</a:t>
            </a:r>
          </a:p>
          <a:p>
            <a:pPr algn="just"/>
            <a:r>
              <a:rPr lang="cs-CZ" sz="1600" b="1" dirty="0">
                <a:solidFill>
                  <a:schemeClr val="accent6"/>
                </a:solidFill>
              </a:rPr>
              <a:t>Vnitřní tranzit: </a:t>
            </a:r>
            <a:endParaRPr lang="cs-CZ" altLang="en-US" sz="1400" dirty="0"/>
          </a:p>
          <a:p>
            <a:pPr marL="285750" indent="-285750" algn="just">
              <a:buFont typeface="Arial" panose="020B0604020202020204" pitchFamily="34" charset="0"/>
              <a:buChar char="•"/>
            </a:pPr>
            <a:r>
              <a:rPr lang="cs-CZ" altLang="en-US" sz="1400" dirty="0"/>
              <a:t>Umožňuje přepravu zboží, které je zbožím Unie, mezi dvěma místy nacházejícími se na území Unie, přes území třetí země beze změny jeho celního statusu</a:t>
            </a:r>
          </a:p>
          <a:p>
            <a:pPr marL="285750" indent="-285750" algn="just">
              <a:buFont typeface="Arial" panose="020B0604020202020204" pitchFamily="34" charset="0"/>
              <a:buChar char="•"/>
            </a:pPr>
            <a:r>
              <a:rPr lang="cs-CZ" altLang="en-US" sz="1400" dirty="0"/>
              <a:t> např. DE-CH-FR</a:t>
            </a:r>
          </a:p>
          <a:p>
            <a:pPr algn="just"/>
            <a:endParaRPr lang="cs-CZ" altLang="en-US" sz="1400" dirty="0"/>
          </a:p>
          <a:p>
            <a:pPr marL="285750" indent="-285750">
              <a:buFont typeface="Arial" panose="020B0604020202020204" pitchFamily="34" charset="0"/>
              <a:buChar char="•"/>
            </a:pPr>
            <a:endParaRPr lang="cs-CZ" sz="1800" dirty="0"/>
          </a:p>
          <a:p>
            <a:endParaRPr lang="cs-CZ" sz="1800" dirty="0"/>
          </a:p>
          <a:p>
            <a:endParaRPr lang="cs-CZ" sz="1800" dirty="0"/>
          </a:p>
          <a:p>
            <a:endParaRPr lang="cs-CZ" sz="1800" b="1" dirty="0" err="1"/>
          </a:p>
        </p:txBody>
      </p:sp>
      <p:sp>
        <p:nvSpPr>
          <p:cNvPr id="6" name="Freeform 751"/>
          <p:cNvSpPr>
            <a:spLocks noChangeAspect="1" noEditPoints="1"/>
          </p:cNvSpPr>
          <p:nvPr/>
        </p:nvSpPr>
        <p:spPr bwMode="auto">
          <a:xfrm>
            <a:off x="9953884" y="152001"/>
            <a:ext cx="1728000" cy="1728000"/>
          </a:xfrm>
          <a:custGeom>
            <a:avLst/>
            <a:gdLst>
              <a:gd name="T0" fmla="*/ 256 w 512"/>
              <a:gd name="T1" fmla="*/ 512 h 512"/>
              <a:gd name="T2" fmla="*/ 165 w 512"/>
              <a:gd name="T3" fmla="*/ 158 h 512"/>
              <a:gd name="T4" fmla="*/ 207 w 512"/>
              <a:gd name="T5" fmla="*/ 162 h 512"/>
              <a:gd name="T6" fmla="*/ 160 w 512"/>
              <a:gd name="T7" fmla="*/ 172 h 512"/>
              <a:gd name="T8" fmla="*/ 174 w 512"/>
              <a:gd name="T9" fmla="*/ 206 h 512"/>
              <a:gd name="T10" fmla="*/ 203 w 512"/>
              <a:gd name="T11" fmla="*/ 242 h 512"/>
              <a:gd name="T12" fmla="*/ 160 w 512"/>
              <a:gd name="T13" fmla="*/ 212 h 512"/>
              <a:gd name="T14" fmla="*/ 128 w 512"/>
              <a:gd name="T15" fmla="*/ 245 h 512"/>
              <a:gd name="T16" fmla="*/ 106 w 512"/>
              <a:gd name="T17" fmla="*/ 277 h 512"/>
              <a:gd name="T18" fmla="*/ 136 w 512"/>
              <a:gd name="T19" fmla="*/ 351 h 512"/>
              <a:gd name="T20" fmla="*/ 106 w 512"/>
              <a:gd name="T21" fmla="*/ 330 h 512"/>
              <a:gd name="T22" fmla="*/ 128 w 512"/>
              <a:gd name="T23" fmla="*/ 309 h 512"/>
              <a:gd name="T24" fmla="*/ 145 w 512"/>
              <a:gd name="T25" fmla="*/ 346 h 512"/>
              <a:gd name="T26" fmla="*/ 132 w 512"/>
              <a:gd name="T27" fmla="*/ 210 h 512"/>
              <a:gd name="T28" fmla="*/ 117 w 512"/>
              <a:gd name="T29" fmla="*/ 224 h 512"/>
              <a:gd name="T30" fmla="*/ 113 w 512"/>
              <a:gd name="T31" fmla="*/ 182 h 512"/>
              <a:gd name="T32" fmla="*/ 142 w 512"/>
              <a:gd name="T33" fmla="*/ 192 h 512"/>
              <a:gd name="T34" fmla="*/ 203 w 512"/>
              <a:gd name="T35" fmla="*/ 387 h 512"/>
              <a:gd name="T36" fmla="*/ 160 w 512"/>
              <a:gd name="T37" fmla="*/ 354 h 512"/>
              <a:gd name="T38" fmla="*/ 213 w 512"/>
              <a:gd name="T39" fmla="*/ 382 h 512"/>
              <a:gd name="T40" fmla="*/ 260 w 512"/>
              <a:gd name="T41" fmla="*/ 415 h 512"/>
              <a:gd name="T42" fmla="*/ 232 w 512"/>
              <a:gd name="T43" fmla="*/ 404 h 512"/>
              <a:gd name="T44" fmla="*/ 245 w 512"/>
              <a:gd name="T45" fmla="*/ 387 h 512"/>
              <a:gd name="T46" fmla="*/ 266 w 512"/>
              <a:gd name="T47" fmla="*/ 384 h 512"/>
              <a:gd name="T48" fmla="*/ 285 w 512"/>
              <a:gd name="T49" fmla="*/ 392 h 512"/>
              <a:gd name="T50" fmla="*/ 245 w 512"/>
              <a:gd name="T51" fmla="*/ 320 h 512"/>
              <a:gd name="T52" fmla="*/ 266 w 512"/>
              <a:gd name="T53" fmla="*/ 352 h 512"/>
              <a:gd name="T54" fmla="*/ 280 w 512"/>
              <a:gd name="T55" fmla="*/ 256 h 512"/>
              <a:gd name="T56" fmla="*/ 256 w 512"/>
              <a:gd name="T57" fmla="*/ 288 h 512"/>
              <a:gd name="T58" fmla="*/ 232 w 512"/>
              <a:gd name="T59" fmla="*/ 256 h 512"/>
              <a:gd name="T60" fmla="*/ 256 w 512"/>
              <a:gd name="T61" fmla="*/ 244 h 512"/>
              <a:gd name="T62" fmla="*/ 280 w 512"/>
              <a:gd name="T63" fmla="*/ 256 h 512"/>
              <a:gd name="T64" fmla="*/ 271 w 512"/>
              <a:gd name="T65" fmla="*/ 146 h 512"/>
              <a:gd name="T66" fmla="*/ 227 w 512"/>
              <a:gd name="T67" fmla="*/ 141 h 512"/>
              <a:gd name="T68" fmla="*/ 260 w 512"/>
              <a:gd name="T69" fmla="*/ 118 h 512"/>
              <a:gd name="T70" fmla="*/ 346 w 512"/>
              <a:gd name="T71" fmla="*/ 375 h 512"/>
              <a:gd name="T72" fmla="*/ 299 w 512"/>
              <a:gd name="T73" fmla="*/ 385 h 512"/>
              <a:gd name="T74" fmla="*/ 351 w 512"/>
              <a:gd name="T75" fmla="*/ 361 h 512"/>
              <a:gd name="T76" fmla="*/ 313 w 512"/>
              <a:gd name="T77" fmla="*/ 241 h 512"/>
              <a:gd name="T78" fmla="*/ 304 w 512"/>
              <a:gd name="T79" fmla="*/ 222 h 512"/>
              <a:gd name="T80" fmla="*/ 346 w 512"/>
              <a:gd name="T81" fmla="*/ 226 h 512"/>
              <a:gd name="T82" fmla="*/ 337 w 512"/>
              <a:gd name="T83" fmla="*/ 177 h 512"/>
              <a:gd name="T84" fmla="*/ 313 w 512"/>
              <a:gd name="T85" fmla="*/ 142 h 512"/>
              <a:gd name="T86" fmla="*/ 405 w 512"/>
              <a:gd name="T87" fmla="*/ 341 h 512"/>
              <a:gd name="T88" fmla="*/ 375 w 512"/>
              <a:gd name="T89" fmla="*/ 361 h 512"/>
              <a:gd name="T90" fmla="*/ 384 w 512"/>
              <a:gd name="T91" fmla="*/ 334 h 512"/>
              <a:gd name="T92" fmla="*/ 405 w 512"/>
              <a:gd name="T93" fmla="*/ 320 h 512"/>
              <a:gd name="T94" fmla="*/ 394 w 512"/>
              <a:gd name="T95" fmla="*/ 298 h 512"/>
              <a:gd name="T96" fmla="*/ 394 w 512"/>
              <a:gd name="T97" fmla="*/ 245 h 512"/>
              <a:gd name="T98" fmla="*/ 405 w 512"/>
              <a:gd name="T99" fmla="*/ 213 h 512"/>
              <a:gd name="T100" fmla="*/ 384 w 512"/>
              <a:gd name="T101" fmla="*/ 208 h 512"/>
              <a:gd name="T102" fmla="*/ 365 w 512"/>
              <a:gd name="T103" fmla="*/ 205 h 512"/>
              <a:gd name="T104" fmla="*/ 379 w 512"/>
              <a:gd name="T105" fmla="*/ 173 h 512"/>
              <a:gd name="T106" fmla="*/ 405 w 512"/>
              <a:gd name="T107"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5" y="158"/>
                </a:moveTo>
                <a:cubicBezTo>
                  <a:pt x="199" y="142"/>
                  <a:pt x="199" y="142"/>
                  <a:pt x="199" y="142"/>
                </a:cubicBezTo>
                <a:cubicBezTo>
                  <a:pt x="204" y="140"/>
                  <a:pt x="210" y="142"/>
                  <a:pt x="213" y="148"/>
                </a:cubicBezTo>
                <a:cubicBezTo>
                  <a:pt x="215" y="153"/>
                  <a:pt x="213" y="159"/>
                  <a:pt x="207" y="162"/>
                </a:cubicBezTo>
                <a:cubicBezTo>
                  <a:pt x="174" y="177"/>
                  <a:pt x="174" y="177"/>
                  <a:pt x="174" y="177"/>
                </a:cubicBezTo>
                <a:cubicBezTo>
                  <a:pt x="173" y="178"/>
                  <a:pt x="171" y="178"/>
                  <a:pt x="170" y="178"/>
                </a:cubicBezTo>
                <a:cubicBezTo>
                  <a:pt x="166" y="178"/>
                  <a:pt x="162" y="176"/>
                  <a:pt x="160" y="172"/>
                </a:cubicBezTo>
                <a:cubicBezTo>
                  <a:pt x="158" y="166"/>
                  <a:pt x="160" y="160"/>
                  <a:pt x="165" y="158"/>
                </a:cubicBezTo>
                <a:close/>
                <a:moveTo>
                  <a:pt x="160" y="212"/>
                </a:moveTo>
                <a:cubicBezTo>
                  <a:pt x="162" y="206"/>
                  <a:pt x="169" y="204"/>
                  <a:pt x="174" y="206"/>
                </a:cubicBezTo>
                <a:cubicBezTo>
                  <a:pt x="207" y="222"/>
                  <a:pt x="207" y="222"/>
                  <a:pt x="207" y="222"/>
                </a:cubicBezTo>
                <a:cubicBezTo>
                  <a:pt x="213" y="224"/>
                  <a:pt x="215" y="230"/>
                  <a:pt x="213" y="236"/>
                </a:cubicBezTo>
                <a:cubicBezTo>
                  <a:pt x="211" y="240"/>
                  <a:pt x="207" y="242"/>
                  <a:pt x="203" y="242"/>
                </a:cubicBezTo>
                <a:cubicBezTo>
                  <a:pt x="201" y="242"/>
                  <a:pt x="200" y="242"/>
                  <a:pt x="199" y="241"/>
                </a:cubicBezTo>
                <a:cubicBezTo>
                  <a:pt x="165" y="226"/>
                  <a:pt x="165" y="226"/>
                  <a:pt x="165" y="226"/>
                </a:cubicBezTo>
                <a:cubicBezTo>
                  <a:pt x="160" y="223"/>
                  <a:pt x="158" y="217"/>
                  <a:pt x="160" y="212"/>
                </a:cubicBezTo>
                <a:close/>
                <a:moveTo>
                  <a:pt x="106" y="245"/>
                </a:moveTo>
                <a:cubicBezTo>
                  <a:pt x="106" y="239"/>
                  <a:pt x="111" y="234"/>
                  <a:pt x="117" y="234"/>
                </a:cubicBezTo>
                <a:cubicBezTo>
                  <a:pt x="123" y="234"/>
                  <a:pt x="128" y="239"/>
                  <a:pt x="128" y="245"/>
                </a:cubicBezTo>
                <a:cubicBezTo>
                  <a:pt x="128" y="277"/>
                  <a:pt x="128" y="277"/>
                  <a:pt x="128" y="277"/>
                </a:cubicBezTo>
                <a:cubicBezTo>
                  <a:pt x="128" y="283"/>
                  <a:pt x="123" y="288"/>
                  <a:pt x="117" y="288"/>
                </a:cubicBezTo>
                <a:cubicBezTo>
                  <a:pt x="111" y="288"/>
                  <a:pt x="106" y="283"/>
                  <a:pt x="106" y="277"/>
                </a:cubicBezTo>
                <a:lnTo>
                  <a:pt x="106" y="245"/>
                </a:lnTo>
                <a:close/>
                <a:moveTo>
                  <a:pt x="145" y="346"/>
                </a:moveTo>
                <a:cubicBezTo>
                  <a:pt x="143" y="349"/>
                  <a:pt x="140" y="351"/>
                  <a:pt x="136" y="351"/>
                </a:cubicBezTo>
                <a:cubicBezTo>
                  <a:pt x="134" y="351"/>
                  <a:pt x="132" y="351"/>
                  <a:pt x="131" y="350"/>
                </a:cubicBezTo>
                <a:cubicBezTo>
                  <a:pt x="112" y="340"/>
                  <a:pt x="112" y="340"/>
                  <a:pt x="112" y="340"/>
                </a:cubicBezTo>
                <a:cubicBezTo>
                  <a:pt x="108" y="338"/>
                  <a:pt x="106" y="334"/>
                  <a:pt x="106" y="330"/>
                </a:cubicBezTo>
                <a:cubicBezTo>
                  <a:pt x="106" y="309"/>
                  <a:pt x="106" y="309"/>
                  <a:pt x="106" y="309"/>
                </a:cubicBezTo>
                <a:cubicBezTo>
                  <a:pt x="106" y="303"/>
                  <a:pt x="111" y="298"/>
                  <a:pt x="117" y="298"/>
                </a:cubicBezTo>
                <a:cubicBezTo>
                  <a:pt x="123" y="298"/>
                  <a:pt x="128" y="303"/>
                  <a:pt x="128" y="309"/>
                </a:cubicBezTo>
                <a:cubicBezTo>
                  <a:pt x="128" y="324"/>
                  <a:pt x="128" y="324"/>
                  <a:pt x="128" y="324"/>
                </a:cubicBezTo>
                <a:cubicBezTo>
                  <a:pt x="141" y="331"/>
                  <a:pt x="141" y="331"/>
                  <a:pt x="141" y="331"/>
                </a:cubicBezTo>
                <a:cubicBezTo>
                  <a:pt x="146" y="334"/>
                  <a:pt x="148" y="340"/>
                  <a:pt x="145" y="346"/>
                </a:cubicBezTo>
                <a:close/>
                <a:moveTo>
                  <a:pt x="146" y="205"/>
                </a:moveTo>
                <a:cubicBezTo>
                  <a:pt x="144" y="209"/>
                  <a:pt x="140" y="211"/>
                  <a:pt x="136" y="211"/>
                </a:cubicBezTo>
                <a:cubicBezTo>
                  <a:pt x="135" y="211"/>
                  <a:pt x="133" y="211"/>
                  <a:pt x="132" y="210"/>
                </a:cubicBezTo>
                <a:cubicBezTo>
                  <a:pt x="128" y="208"/>
                  <a:pt x="128" y="208"/>
                  <a:pt x="128" y="208"/>
                </a:cubicBezTo>
                <a:cubicBezTo>
                  <a:pt x="128" y="213"/>
                  <a:pt x="128" y="213"/>
                  <a:pt x="128" y="213"/>
                </a:cubicBezTo>
                <a:cubicBezTo>
                  <a:pt x="128" y="219"/>
                  <a:pt x="123" y="224"/>
                  <a:pt x="117" y="224"/>
                </a:cubicBezTo>
                <a:cubicBezTo>
                  <a:pt x="111" y="224"/>
                  <a:pt x="106" y="219"/>
                  <a:pt x="106" y="213"/>
                </a:cubicBezTo>
                <a:cubicBezTo>
                  <a:pt x="106" y="192"/>
                  <a:pt x="106" y="192"/>
                  <a:pt x="106" y="192"/>
                </a:cubicBezTo>
                <a:cubicBezTo>
                  <a:pt x="106" y="188"/>
                  <a:pt x="109" y="184"/>
                  <a:pt x="113" y="182"/>
                </a:cubicBezTo>
                <a:cubicBezTo>
                  <a:pt x="132" y="173"/>
                  <a:pt x="132" y="173"/>
                  <a:pt x="132" y="173"/>
                </a:cubicBezTo>
                <a:cubicBezTo>
                  <a:pt x="137" y="171"/>
                  <a:pt x="144" y="173"/>
                  <a:pt x="146" y="178"/>
                </a:cubicBezTo>
                <a:cubicBezTo>
                  <a:pt x="148" y="183"/>
                  <a:pt x="147" y="189"/>
                  <a:pt x="142" y="192"/>
                </a:cubicBezTo>
                <a:cubicBezTo>
                  <a:pt x="147" y="195"/>
                  <a:pt x="148" y="200"/>
                  <a:pt x="146" y="205"/>
                </a:cubicBezTo>
                <a:close/>
                <a:moveTo>
                  <a:pt x="213" y="382"/>
                </a:moveTo>
                <a:cubicBezTo>
                  <a:pt x="211" y="385"/>
                  <a:pt x="207" y="387"/>
                  <a:pt x="203" y="387"/>
                </a:cubicBezTo>
                <a:cubicBezTo>
                  <a:pt x="201" y="387"/>
                  <a:pt x="200" y="387"/>
                  <a:pt x="198" y="386"/>
                </a:cubicBezTo>
                <a:cubicBezTo>
                  <a:pt x="164" y="368"/>
                  <a:pt x="164" y="368"/>
                  <a:pt x="164" y="368"/>
                </a:cubicBezTo>
                <a:cubicBezTo>
                  <a:pt x="159" y="365"/>
                  <a:pt x="157" y="359"/>
                  <a:pt x="160" y="354"/>
                </a:cubicBezTo>
                <a:cubicBezTo>
                  <a:pt x="163" y="348"/>
                  <a:pt x="169" y="346"/>
                  <a:pt x="175" y="349"/>
                </a:cubicBezTo>
                <a:cubicBezTo>
                  <a:pt x="208" y="367"/>
                  <a:pt x="208" y="367"/>
                  <a:pt x="208" y="367"/>
                </a:cubicBezTo>
                <a:cubicBezTo>
                  <a:pt x="213" y="370"/>
                  <a:pt x="215" y="377"/>
                  <a:pt x="213" y="382"/>
                </a:cubicBezTo>
                <a:close/>
                <a:moveTo>
                  <a:pt x="280" y="406"/>
                </a:moveTo>
                <a:cubicBezTo>
                  <a:pt x="260" y="415"/>
                  <a:pt x="260" y="415"/>
                  <a:pt x="260" y="415"/>
                </a:cubicBezTo>
                <a:cubicBezTo>
                  <a:pt x="260" y="415"/>
                  <a:pt x="260" y="415"/>
                  <a:pt x="260" y="415"/>
                </a:cubicBezTo>
                <a:cubicBezTo>
                  <a:pt x="259" y="415"/>
                  <a:pt x="257" y="416"/>
                  <a:pt x="256" y="416"/>
                </a:cubicBezTo>
                <a:cubicBezTo>
                  <a:pt x="254" y="416"/>
                  <a:pt x="252" y="415"/>
                  <a:pt x="251" y="414"/>
                </a:cubicBezTo>
                <a:cubicBezTo>
                  <a:pt x="232" y="404"/>
                  <a:pt x="232" y="404"/>
                  <a:pt x="232" y="404"/>
                </a:cubicBezTo>
                <a:cubicBezTo>
                  <a:pt x="227" y="401"/>
                  <a:pt x="225" y="395"/>
                  <a:pt x="227" y="390"/>
                </a:cubicBezTo>
                <a:cubicBezTo>
                  <a:pt x="230" y="385"/>
                  <a:pt x="237" y="383"/>
                  <a:pt x="242" y="385"/>
                </a:cubicBezTo>
                <a:cubicBezTo>
                  <a:pt x="245" y="387"/>
                  <a:pt x="245" y="387"/>
                  <a:pt x="245" y="387"/>
                </a:cubicBezTo>
                <a:cubicBezTo>
                  <a:pt x="245" y="384"/>
                  <a:pt x="245" y="384"/>
                  <a:pt x="245" y="384"/>
                </a:cubicBezTo>
                <a:cubicBezTo>
                  <a:pt x="245" y="378"/>
                  <a:pt x="250" y="373"/>
                  <a:pt x="256" y="373"/>
                </a:cubicBezTo>
                <a:cubicBezTo>
                  <a:pt x="262" y="373"/>
                  <a:pt x="266" y="378"/>
                  <a:pt x="266" y="384"/>
                </a:cubicBezTo>
                <a:cubicBezTo>
                  <a:pt x="266" y="388"/>
                  <a:pt x="266" y="388"/>
                  <a:pt x="266" y="388"/>
                </a:cubicBezTo>
                <a:cubicBezTo>
                  <a:pt x="271" y="386"/>
                  <a:pt x="271" y="386"/>
                  <a:pt x="271" y="386"/>
                </a:cubicBezTo>
                <a:cubicBezTo>
                  <a:pt x="276" y="384"/>
                  <a:pt x="282" y="386"/>
                  <a:pt x="285" y="392"/>
                </a:cubicBezTo>
                <a:cubicBezTo>
                  <a:pt x="287" y="397"/>
                  <a:pt x="285" y="403"/>
                  <a:pt x="280" y="406"/>
                </a:cubicBezTo>
                <a:close/>
                <a:moveTo>
                  <a:pt x="245" y="352"/>
                </a:moveTo>
                <a:cubicBezTo>
                  <a:pt x="245" y="320"/>
                  <a:pt x="245" y="320"/>
                  <a:pt x="245" y="320"/>
                </a:cubicBezTo>
                <a:cubicBezTo>
                  <a:pt x="245" y="314"/>
                  <a:pt x="250" y="309"/>
                  <a:pt x="256" y="309"/>
                </a:cubicBezTo>
                <a:cubicBezTo>
                  <a:pt x="262" y="309"/>
                  <a:pt x="266" y="314"/>
                  <a:pt x="266" y="320"/>
                </a:cubicBezTo>
                <a:cubicBezTo>
                  <a:pt x="266" y="352"/>
                  <a:pt x="266" y="352"/>
                  <a:pt x="266" y="352"/>
                </a:cubicBezTo>
                <a:cubicBezTo>
                  <a:pt x="266" y="358"/>
                  <a:pt x="262" y="362"/>
                  <a:pt x="256" y="362"/>
                </a:cubicBezTo>
                <a:cubicBezTo>
                  <a:pt x="250" y="362"/>
                  <a:pt x="245" y="358"/>
                  <a:pt x="245" y="352"/>
                </a:cubicBezTo>
                <a:close/>
                <a:moveTo>
                  <a:pt x="280" y="256"/>
                </a:moveTo>
                <a:cubicBezTo>
                  <a:pt x="266" y="262"/>
                  <a:pt x="266" y="262"/>
                  <a:pt x="266" y="262"/>
                </a:cubicBezTo>
                <a:cubicBezTo>
                  <a:pt x="266" y="277"/>
                  <a:pt x="266" y="277"/>
                  <a:pt x="266" y="277"/>
                </a:cubicBezTo>
                <a:cubicBezTo>
                  <a:pt x="266" y="283"/>
                  <a:pt x="262" y="288"/>
                  <a:pt x="256" y="288"/>
                </a:cubicBezTo>
                <a:cubicBezTo>
                  <a:pt x="250" y="288"/>
                  <a:pt x="245" y="283"/>
                  <a:pt x="245" y="277"/>
                </a:cubicBezTo>
                <a:cubicBezTo>
                  <a:pt x="245" y="262"/>
                  <a:pt x="245" y="262"/>
                  <a:pt x="245" y="262"/>
                </a:cubicBezTo>
                <a:cubicBezTo>
                  <a:pt x="232" y="256"/>
                  <a:pt x="232" y="256"/>
                  <a:pt x="232" y="256"/>
                </a:cubicBezTo>
                <a:cubicBezTo>
                  <a:pt x="226" y="254"/>
                  <a:pt x="224" y="248"/>
                  <a:pt x="227" y="242"/>
                </a:cubicBezTo>
                <a:cubicBezTo>
                  <a:pt x="229" y="237"/>
                  <a:pt x="235" y="235"/>
                  <a:pt x="241" y="237"/>
                </a:cubicBezTo>
                <a:cubicBezTo>
                  <a:pt x="256" y="244"/>
                  <a:pt x="256" y="244"/>
                  <a:pt x="256" y="244"/>
                </a:cubicBezTo>
                <a:cubicBezTo>
                  <a:pt x="271" y="237"/>
                  <a:pt x="271" y="237"/>
                  <a:pt x="271" y="237"/>
                </a:cubicBezTo>
                <a:cubicBezTo>
                  <a:pt x="276" y="235"/>
                  <a:pt x="282" y="237"/>
                  <a:pt x="285" y="242"/>
                </a:cubicBezTo>
                <a:cubicBezTo>
                  <a:pt x="287" y="248"/>
                  <a:pt x="285" y="254"/>
                  <a:pt x="280" y="256"/>
                </a:cubicBezTo>
                <a:close/>
                <a:moveTo>
                  <a:pt x="285" y="141"/>
                </a:moveTo>
                <a:cubicBezTo>
                  <a:pt x="283" y="145"/>
                  <a:pt x="279" y="147"/>
                  <a:pt x="275" y="147"/>
                </a:cubicBezTo>
                <a:cubicBezTo>
                  <a:pt x="274" y="147"/>
                  <a:pt x="272" y="147"/>
                  <a:pt x="271" y="146"/>
                </a:cubicBezTo>
                <a:cubicBezTo>
                  <a:pt x="256" y="139"/>
                  <a:pt x="256" y="139"/>
                  <a:pt x="256" y="139"/>
                </a:cubicBezTo>
                <a:cubicBezTo>
                  <a:pt x="241" y="146"/>
                  <a:pt x="241" y="146"/>
                  <a:pt x="241" y="146"/>
                </a:cubicBezTo>
                <a:cubicBezTo>
                  <a:pt x="235" y="149"/>
                  <a:pt x="229" y="146"/>
                  <a:pt x="227" y="141"/>
                </a:cubicBezTo>
                <a:cubicBezTo>
                  <a:pt x="224" y="136"/>
                  <a:pt x="226" y="129"/>
                  <a:pt x="232" y="127"/>
                </a:cubicBezTo>
                <a:cubicBezTo>
                  <a:pt x="251" y="118"/>
                  <a:pt x="251" y="118"/>
                  <a:pt x="251" y="118"/>
                </a:cubicBezTo>
                <a:cubicBezTo>
                  <a:pt x="254" y="117"/>
                  <a:pt x="257" y="117"/>
                  <a:pt x="260" y="118"/>
                </a:cubicBezTo>
                <a:cubicBezTo>
                  <a:pt x="280" y="127"/>
                  <a:pt x="280" y="127"/>
                  <a:pt x="280" y="127"/>
                </a:cubicBezTo>
                <a:cubicBezTo>
                  <a:pt x="285" y="129"/>
                  <a:pt x="287" y="136"/>
                  <a:pt x="285" y="141"/>
                </a:cubicBezTo>
                <a:close/>
                <a:moveTo>
                  <a:pt x="346" y="375"/>
                </a:moveTo>
                <a:cubicBezTo>
                  <a:pt x="313" y="390"/>
                  <a:pt x="313" y="390"/>
                  <a:pt x="313" y="390"/>
                </a:cubicBezTo>
                <a:cubicBezTo>
                  <a:pt x="311" y="391"/>
                  <a:pt x="310" y="391"/>
                  <a:pt x="308" y="391"/>
                </a:cubicBezTo>
                <a:cubicBezTo>
                  <a:pt x="304" y="391"/>
                  <a:pt x="300" y="389"/>
                  <a:pt x="299" y="385"/>
                </a:cubicBezTo>
                <a:cubicBezTo>
                  <a:pt x="296" y="380"/>
                  <a:pt x="299" y="373"/>
                  <a:pt x="304" y="371"/>
                </a:cubicBezTo>
                <a:cubicBezTo>
                  <a:pt x="337" y="356"/>
                  <a:pt x="337" y="356"/>
                  <a:pt x="337" y="356"/>
                </a:cubicBezTo>
                <a:cubicBezTo>
                  <a:pt x="343" y="353"/>
                  <a:pt x="349" y="355"/>
                  <a:pt x="351" y="361"/>
                </a:cubicBezTo>
                <a:cubicBezTo>
                  <a:pt x="354" y="366"/>
                  <a:pt x="351" y="373"/>
                  <a:pt x="346" y="375"/>
                </a:cubicBezTo>
                <a:close/>
                <a:moveTo>
                  <a:pt x="346" y="226"/>
                </a:moveTo>
                <a:cubicBezTo>
                  <a:pt x="313" y="241"/>
                  <a:pt x="313" y="241"/>
                  <a:pt x="313" y="241"/>
                </a:cubicBezTo>
                <a:cubicBezTo>
                  <a:pt x="311" y="242"/>
                  <a:pt x="310" y="242"/>
                  <a:pt x="308" y="242"/>
                </a:cubicBezTo>
                <a:cubicBezTo>
                  <a:pt x="304" y="242"/>
                  <a:pt x="300" y="240"/>
                  <a:pt x="299" y="236"/>
                </a:cubicBezTo>
                <a:cubicBezTo>
                  <a:pt x="296" y="230"/>
                  <a:pt x="299" y="224"/>
                  <a:pt x="304" y="222"/>
                </a:cubicBezTo>
                <a:cubicBezTo>
                  <a:pt x="337" y="206"/>
                  <a:pt x="337" y="206"/>
                  <a:pt x="337" y="206"/>
                </a:cubicBezTo>
                <a:cubicBezTo>
                  <a:pt x="343" y="204"/>
                  <a:pt x="349" y="206"/>
                  <a:pt x="351" y="212"/>
                </a:cubicBezTo>
                <a:cubicBezTo>
                  <a:pt x="354" y="217"/>
                  <a:pt x="351" y="223"/>
                  <a:pt x="346" y="226"/>
                </a:cubicBezTo>
                <a:close/>
                <a:moveTo>
                  <a:pt x="351" y="172"/>
                </a:moveTo>
                <a:cubicBezTo>
                  <a:pt x="350" y="176"/>
                  <a:pt x="346" y="178"/>
                  <a:pt x="342" y="178"/>
                </a:cubicBezTo>
                <a:cubicBezTo>
                  <a:pt x="340" y="178"/>
                  <a:pt x="339" y="178"/>
                  <a:pt x="337" y="177"/>
                </a:cubicBezTo>
                <a:cubicBezTo>
                  <a:pt x="304" y="162"/>
                  <a:pt x="304" y="162"/>
                  <a:pt x="304" y="162"/>
                </a:cubicBezTo>
                <a:cubicBezTo>
                  <a:pt x="299" y="159"/>
                  <a:pt x="296" y="153"/>
                  <a:pt x="299" y="148"/>
                </a:cubicBezTo>
                <a:cubicBezTo>
                  <a:pt x="301" y="142"/>
                  <a:pt x="307" y="140"/>
                  <a:pt x="313" y="142"/>
                </a:cubicBezTo>
                <a:cubicBezTo>
                  <a:pt x="346" y="158"/>
                  <a:pt x="346" y="158"/>
                  <a:pt x="346" y="158"/>
                </a:cubicBezTo>
                <a:cubicBezTo>
                  <a:pt x="351" y="160"/>
                  <a:pt x="354" y="166"/>
                  <a:pt x="351" y="172"/>
                </a:cubicBezTo>
                <a:close/>
                <a:moveTo>
                  <a:pt x="405" y="341"/>
                </a:moveTo>
                <a:cubicBezTo>
                  <a:pt x="405" y="345"/>
                  <a:pt x="403" y="349"/>
                  <a:pt x="399" y="351"/>
                </a:cubicBezTo>
                <a:cubicBezTo>
                  <a:pt x="379" y="360"/>
                  <a:pt x="379" y="360"/>
                  <a:pt x="379" y="360"/>
                </a:cubicBezTo>
                <a:cubicBezTo>
                  <a:pt x="378" y="360"/>
                  <a:pt x="376" y="361"/>
                  <a:pt x="375" y="361"/>
                </a:cubicBezTo>
                <a:cubicBezTo>
                  <a:pt x="371" y="361"/>
                  <a:pt x="367" y="358"/>
                  <a:pt x="365" y="354"/>
                </a:cubicBezTo>
                <a:cubicBezTo>
                  <a:pt x="363" y="349"/>
                  <a:pt x="365" y="343"/>
                  <a:pt x="370" y="340"/>
                </a:cubicBezTo>
                <a:cubicBezTo>
                  <a:pt x="384" y="334"/>
                  <a:pt x="384" y="334"/>
                  <a:pt x="384" y="334"/>
                </a:cubicBezTo>
                <a:cubicBezTo>
                  <a:pt x="384" y="320"/>
                  <a:pt x="384" y="320"/>
                  <a:pt x="384" y="320"/>
                </a:cubicBezTo>
                <a:cubicBezTo>
                  <a:pt x="384" y="314"/>
                  <a:pt x="388" y="309"/>
                  <a:pt x="394" y="309"/>
                </a:cubicBezTo>
                <a:cubicBezTo>
                  <a:pt x="400" y="309"/>
                  <a:pt x="405" y="314"/>
                  <a:pt x="405" y="320"/>
                </a:cubicBezTo>
                <a:lnTo>
                  <a:pt x="405" y="341"/>
                </a:lnTo>
                <a:close/>
                <a:moveTo>
                  <a:pt x="405" y="288"/>
                </a:moveTo>
                <a:cubicBezTo>
                  <a:pt x="405" y="294"/>
                  <a:pt x="400" y="298"/>
                  <a:pt x="394" y="298"/>
                </a:cubicBezTo>
                <a:cubicBezTo>
                  <a:pt x="388" y="298"/>
                  <a:pt x="384" y="294"/>
                  <a:pt x="384" y="288"/>
                </a:cubicBezTo>
                <a:cubicBezTo>
                  <a:pt x="384" y="256"/>
                  <a:pt x="384" y="256"/>
                  <a:pt x="384" y="256"/>
                </a:cubicBezTo>
                <a:cubicBezTo>
                  <a:pt x="384" y="250"/>
                  <a:pt x="388" y="245"/>
                  <a:pt x="394" y="245"/>
                </a:cubicBezTo>
                <a:cubicBezTo>
                  <a:pt x="400" y="245"/>
                  <a:pt x="405" y="250"/>
                  <a:pt x="405" y="256"/>
                </a:cubicBezTo>
                <a:lnTo>
                  <a:pt x="405" y="288"/>
                </a:lnTo>
                <a:close/>
                <a:moveTo>
                  <a:pt x="405" y="213"/>
                </a:moveTo>
                <a:cubicBezTo>
                  <a:pt x="405" y="219"/>
                  <a:pt x="400" y="224"/>
                  <a:pt x="394" y="224"/>
                </a:cubicBezTo>
                <a:cubicBezTo>
                  <a:pt x="388" y="224"/>
                  <a:pt x="384" y="219"/>
                  <a:pt x="384" y="213"/>
                </a:cubicBezTo>
                <a:cubicBezTo>
                  <a:pt x="384" y="208"/>
                  <a:pt x="384" y="208"/>
                  <a:pt x="384" y="208"/>
                </a:cubicBezTo>
                <a:cubicBezTo>
                  <a:pt x="379" y="210"/>
                  <a:pt x="379" y="210"/>
                  <a:pt x="379" y="210"/>
                </a:cubicBezTo>
                <a:cubicBezTo>
                  <a:pt x="378" y="211"/>
                  <a:pt x="376" y="211"/>
                  <a:pt x="375" y="211"/>
                </a:cubicBezTo>
                <a:cubicBezTo>
                  <a:pt x="371" y="211"/>
                  <a:pt x="367" y="209"/>
                  <a:pt x="365" y="205"/>
                </a:cubicBezTo>
                <a:cubicBezTo>
                  <a:pt x="363" y="200"/>
                  <a:pt x="365" y="195"/>
                  <a:pt x="369" y="192"/>
                </a:cubicBezTo>
                <a:cubicBezTo>
                  <a:pt x="365" y="189"/>
                  <a:pt x="363" y="183"/>
                  <a:pt x="365" y="178"/>
                </a:cubicBezTo>
                <a:cubicBezTo>
                  <a:pt x="368" y="173"/>
                  <a:pt x="374" y="171"/>
                  <a:pt x="379" y="173"/>
                </a:cubicBezTo>
                <a:cubicBezTo>
                  <a:pt x="399" y="182"/>
                  <a:pt x="399" y="182"/>
                  <a:pt x="399" y="182"/>
                </a:cubicBezTo>
                <a:cubicBezTo>
                  <a:pt x="403" y="184"/>
                  <a:pt x="405" y="188"/>
                  <a:pt x="405" y="192"/>
                </a:cubicBezTo>
                <a:lnTo>
                  <a:pt x="405" y="213"/>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98294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501651" y="1665289"/>
            <a:ext cx="10385424" cy="4716463"/>
          </a:xfrm>
        </p:spPr>
        <p:txBody>
          <a:bodyPr/>
          <a:lstStyle/>
          <a:p>
            <a:pPr marL="285750" indent="-285750">
              <a:buFont typeface="Arial" panose="020B0604020202020204" pitchFamily="34" charset="0"/>
              <a:buChar char="•"/>
            </a:pPr>
            <a:r>
              <a:rPr lang="cs-CZ" altLang="en-US" sz="1600" dirty="0"/>
              <a:t>Umožňuje, aby zboží opustilo území Unie</a:t>
            </a:r>
          </a:p>
          <a:p>
            <a:pPr marL="285750" indent="-285750">
              <a:buFont typeface="Arial" panose="020B0604020202020204" pitchFamily="34" charset="0"/>
              <a:buChar char="•"/>
            </a:pPr>
            <a:r>
              <a:rPr lang="cs-CZ" altLang="en-US" sz="1600" dirty="0"/>
              <a:t>Zboží se propustí do režimu vývozu s podmínkou, že opustí celní území Společenství ve stejném stavu, v jakém se nacházelo v okamžiku přijetí vývozního celního prohlášení</a:t>
            </a:r>
          </a:p>
          <a:p>
            <a:pPr marL="285750" indent="-285750">
              <a:buFont typeface="Arial" panose="020B0604020202020204" pitchFamily="34" charset="0"/>
              <a:buChar char="•"/>
            </a:pPr>
            <a:r>
              <a:rPr lang="cs-CZ" sz="1600" dirty="0"/>
              <a:t>Vývozní prohlášení se podává celnímu úřadu, kde je vývozce usazen nebo kde se zboží balí nebo nakládá k vývozu, tedy ne na hranicích EU</a:t>
            </a:r>
          </a:p>
          <a:p>
            <a:pPr marL="285750" indent="-285750">
              <a:buFont typeface="Arial" panose="020B0604020202020204" pitchFamily="34" charset="0"/>
              <a:buChar char="•"/>
            </a:pPr>
            <a:r>
              <a:rPr lang="cs-CZ" altLang="en-US" sz="1600" dirty="0"/>
              <a:t>Osvobození od DPH je možné na základě faktury pro zboží, které prokazatelně opustilo území Unie</a:t>
            </a:r>
          </a:p>
          <a:p>
            <a:pPr marL="285750" indent="-285750">
              <a:buFont typeface="Arial" panose="020B0604020202020204" pitchFamily="34" charset="0"/>
              <a:buChar char="•"/>
            </a:pPr>
            <a:r>
              <a:rPr lang="cs-CZ" altLang="en-US" sz="1600" dirty="0"/>
              <a:t>V DPH přiznání by se vývoz měl vykázat až v okamžiku, kdy je režim vývozu ukončen – tzn., až CU výstupu pošle hlášení CU vývozu, že zboží opustilo hranice EU</a:t>
            </a:r>
          </a:p>
          <a:p>
            <a:pPr marL="285750" indent="-285750">
              <a:buFont typeface="Arial" panose="020B0604020202020204" pitchFamily="34" charset="0"/>
              <a:buChar char="•"/>
            </a:pPr>
            <a:r>
              <a:rPr lang="cs-CZ" altLang="en-US" sz="1600" dirty="0"/>
              <a:t>Nutná spolupráce celního úřadu vývozu a výstupu</a:t>
            </a:r>
          </a:p>
          <a:p>
            <a:endParaRPr lang="cs-CZ" sz="1600" dirty="0"/>
          </a:p>
          <a:p>
            <a:endParaRPr lang="cs-CZ" sz="1600" dirty="0"/>
          </a:p>
          <a:p>
            <a:endParaRPr lang="cs-CZ" sz="1600" b="1" dirty="0" err="1"/>
          </a:p>
        </p:txBody>
      </p:sp>
      <p:sp>
        <p:nvSpPr>
          <p:cNvPr id="23554" name="Title 1"/>
          <p:cNvSpPr>
            <a:spLocks noGrp="1"/>
          </p:cNvSpPr>
          <p:nvPr>
            <p:ph type="title"/>
          </p:nvPr>
        </p:nvSpPr>
        <p:spPr/>
        <p:txBody>
          <a:bodyPr/>
          <a:lstStyle/>
          <a:p>
            <a:r>
              <a:rPr lang="cs-CZ" altLang="cs-CZ" dirty="0"/>
              <a:t>Vývoz</a:t>
            </a:r>
          </a:p>
        </p:txBody>
      </p:sp>
      <p:sp>
        <p:nvSpPr>
          <p:cNvPr id="5" name="Freeform 241"/>
          <p:cNvSpPr>
            <a:spLocks noChangeAspect="1" noEditPoints="1"/>
          </p:cNvSpPr>
          <p:nvPr/>
        </p:nvSpPr>
        <p:spPr bwMode="auto">
          <a:xfrm>
            <a:off x="9936831" y="317500"/>
            <a:ext cx="1758811" cy="1764000"/>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89945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lstStyle/>
          <a:p>
            <a:r>
              <a:rPr lang="cs-CZ" sz="1600" dirty="0">
                <a:latin typeface="+mj-lt"/>
              </a:rPr>
              <a:t>Použijí se především tehdy, pokud z jejich využití vyplývají držiteli režimu hospodářské výhody v oblasti platby cla,                                                      daní a poplatků, které by se uplatňovaly v případě standardního propuštění zboží do volného oběhu.</a:t>
            </a:r>
          </a:p>
          <a:p>
            <a:r>
              <a:rPr lang="cs-CZ" altLang="en-US" sz="1600" b="1" dirty="0"/>
              <a:t>a) </a:t>
            </a:r>
            <a:r>
              <a:rPr lang="cs-CZ" altLang="en-US" sz="1600" b="1" dirty="0">
                <a:solidFill>
                  <a:srgbClr val="005587"/>
                </a:solidFill>
              </a:rPr>
              <a:t>zvláštní režim uskladnění:</a:t>
            </a:r>
          </a:p>
          <a:p>
            <a:pPr marL="285750" indent="-285750">
              <a:buFont typeface="Arial" panose="020B0604020202020204" pitchFamily="34" charset="0"/>
              <a:buChar char="•"/>
            </a:pPr>
            <a:r>
              <a:rPr lang="cs-CZ" altLang="en-US" sz="1600" dirty="0"/>
              <a:t>uskladnění v celním skladě</a:t>
            </a:r>
          </a:p>
          <a:p>
            <a:pPr marL="285750" indent="-285750">
              <a:buFont typeface="Arial" panose="020B0604020202020204" pitchFamily="34" charset="0"/>
              <a:buChar char="•"/>
            </a:pPr>
            <a:r>
              <a:rPr lang="cs-CZ" altLang="en-US" sz="1600" dirty="0"/>
              <a:t>svobodné celní pásmo</a:t>
            </a:r>
          </a:p>
          <a:p>
            <a:pPr marL="0" lvl="1" indent="0">
              <a:buNone/>
            </a:pPr>
            <a:r>
              <a:rPr lang="cs-CZ" altLang="en-US" sz="1600" b="1" dirty="0"/>
              <a:t>b) </a:t>
            </a:r>
            <a:r>
              <a:rPr lang="cs-CZ" altLang="en-US" sz="1600" b="1" dirty="0">
                <a:solidFill>
                  <a:srgbClr val="005587"/>
                </a:solidFill>
              </a:rPr>
              <a:t>zvláštní režim pro zvláštní účel:</a:t>
            </a:r>
          </a:p>
          <a:p>
            <a:pPr marL="285750" indent="-285750">
              <a:buFont typeface="Arial" panose="020B0604020202020204" pitchFamily="34" charset="0"/>
              <a:buChar char="•"/>
            </a:pPr>
            <a:r>
              <a:rPr lang="cs-CZ" altLang="en-US" sz="1600" dirty="0"/>
              <a:t>dočasné použití</a:t>
            </a:r>
          </a:p>
          <a:p>
            <a:pPr marL="285750" indent="-285750">
              <a:buFont typeface="Arial" panose="020B0604020202020204" pitchFamily="34" charset="0"/>
              <a:buChar char="•"/>
            </a:pPr>
            <a:r>
              <a:rPr lang="cs-CZ" altLang="en-US" sz="1600" dirty="0"/>
              <a:t>konečné užití</a:t>
            </a:r>
          </a:p>
          <a:p>
            <a:pPr marL="0" lvl="1" indent="0">
              <a:buNone/>
            </a:pPr>
            <a:r>
              <a:rPr lang="cs-CZ" altLang="en-US" sz="1600" b="1" dirty="0"/>
              <a:t>c) </a:t>
            </a:r>
            <a:r>
              <a:rPr lang="cs-CZ" altLang="en-US" sz="1600" b="1" dirty="0">
                <a:solidFill>
                  <a:srgbClr val="005587"/>
                </a:solidFill>
              </a:rPr>
              <a:t>zvláštní režim zušlechtění:</a:t>
            </a:r>
          </a:p>
          <a:p>
            <a:pPr marL="146050" indent="-285750">
              <a:buFont typeface="Arial" panose="020B0604020202020204" pitchFamily="34" charset="0"/>
              <a:buChar char="•"/>
            </a:pPr>
            <a:r>
              <a:rPr lang="cs-CZ" altLang="en-US" sz="1600" dirty="0"/>
              <a:t>aktivní zušlechťovací styk</a:t>
            </a:r>
          </a:p>
          <a:p>
            <a:pPr marL="146050" indent="-285750">
              <a:buFont typeface="Arial" panose="020B0604020202020204" pitchFamily="34" charset="0"/>
              <a:buChar char="•"/>
            </a:pPr>
            <a:r>
              <a:rPr lang="cs-CZ" altLang="en-US" sz="1600" dirty="0"/>
              <a:t>pasivní zušlechťovací styk</a:t>
            </a:r>
          </a:p>
          <a:p>
            <a:pPr marL="285750" indent="-285750">
              <a:buFont typeface="Arial" panose="020B0604020202020204" pitchFamily="34" charset="0"/>
              <a:buChar char="•"/>
            </a:pPr>
            <a:endParaRPr lang="cs-CZ" sz="1600" dirty="0"/>
          </a:p>
          <a:p>
            <a:pPr lvl="1" indent="0">
              <a:buNone/>
            </a:pPr>
            <a:endParaRPr lang="cs-CZ" sz="1600" dirty="0"/>
          </a:p>
          <a:p>
            <a:endParaRPr lang="cs-CZ" sz="1600" dirty="0"/>
          </a:p>
          <a:p>
            <a:endParaRPr lang="cs-CZ" sz="1600" dirty="0"/>
          </a:p>
          <a:p>
            <a:endParaRPr lang="cs-CZ" sz="1600" b="1" dirty="0" err="1"/>
          </a:p>
        </p:txBody>
      </p:sp>
      <p:sp>
        <p:nvSpPr>
          <p:cNvPr id="23554" name="Title 1"/>
          <p:cNvSpPr>
            <a:spLocks noGrp="1"/>
          </p:cNvSpPr>
          <p:nvPr>
            <p:ph type="title"/>
          </p:nvPr>
        </p:nvSpPr>
        <p:spPr/>
        <p:txBody>
          <a:bodyPr/>
          <a:lstStyle/>
          <a:p>
            <a:r>
              <a:rPr lang="cs-CZ" altLang="cs-CZ" dirty="0"/>
              <a:t>Zvláštní celní režimy</a:t>
            </a:r>
            <a:br>
              <a:rPr lang="cs-CZ" altLang="cs-CZ" dirty="0"/>
            </a:br>
            <a:endParaRPr lang="cs-CZ" altLang="cs-CZ" dirty="0"/>
          </a:p>
        </p:txBody>
      </p:sp>
      <p:sp>
        <p:nvSpPr>
          <p:cNvPr id="5" name="Freeform 241"/>
          <p:cNvSpPr>
            <a:spLocks noChangeAspect="1" noEditPoints="1"/>
          </p:cNvSpPr>
          <p:nvPr/>
        </p:nvSpPr>
        <p:spPr bwMode="auto">
          <a:xfrm>
            <a:off x="9936831" y="317500"/>
            <a:ext cx="1758811" cy="1764000"/>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86262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eloitte Brand Theme">
  <a:themeElements>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CR_Template_CZE_ENG_2020_16_9.potx" id="{9C45283E-0B2B-4205-8630-AB18FA8302C3}" vid="{B7FB92BB-5592-4716-A498-EDDA6145EB7E}"/>
    </a:ext>
  </a:extLst>
</a:theme>
</file>

<file path=ppt/theme/theme2.xml><?xml version="1.0" encoding="utf-8"?>
<a:theme xmlns:a="http://schemas.openxmlformats.org/drawingml/2006/main" name="Deloitte Brand Theme">
  <a:themeElements>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CR_Template_CZE_ENG_2020_16_9.potx" id="{9C45283E-0B2B-4205-8630-AB18FA8302C3}" vid="{8360AA0D-F560-4E33-B742-8E3FA0F345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7C0B5E8C28FBB4DB6BB6E6547CA8A70" ma:contentTypeVersion="13" ma:contentTypeDescription="Create a new document." ma:contentTypeScope="" ma:versionID="0a46a10188038176b4a387d52ea71e7a">
  <xsd:schema xmlns:xsd="http://www.w3.org/2001/XMLSchema" xmlns:xs="http://www.w3.org/2001/XMLSchema" xmlns:p="http://schemas.microsoft.com/office/2006/metadata/properties" xmlns:ns3="8f1e2369-70da-40d7-b978-99d0855b91b8" xmlns:ns4="8ee28f6f-733e-446a-845c-015b8614e1f7" targetNamespace="http://schemas.microsoft.com/office/2006/metadata/properties" ma:root="true" ma:fieldsID="79067f50d15324d46a422f953b0a6563" ns3:_="" ns4:_="">
    <xsd:import namespace="8f1e2369-70da-40d7-b978-99d0855b91b8"/>
    <xsd:import namespace="8ee28f6f-733e-446a-845c-015b8614e1f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1e2369-70da-40d7-b978-99d0855b91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e28f6f-733e-446a-845c-015b8614e1f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05E49B-70B5-4FEC-89D5-F69F52BE5B81}">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8f1e2369-70da-40d7-b978-99d0855b91b8"/>
    <ds:schemaRef ds:uri="http://purl.org/dc/elements/1.1/"/>
    <ds:schemaRef ds:uri="http://schemas.microsoft.com/office/infopath/2007/PartnerControls"/>
    <ds:schemaRef ds:uri="8ee28f6f-733e-446a-845c-015b8614e1f7"/>
    <ds:schemaRef ds:uri="http://www.w3.org/XML/1998/namespace"/>
  </ds:schemaRefs>
</ds:datastoreItem>
</file>

<file path=customXml/itemProps2.xml><?xml version="1.0" encoding="utf-8"?>
<ds:datastoreItem xmlns:ds="http://schemas.openxmlformats.org/officeDocument/2006/customXml" ds:itemID="{DBF5FBC8-9FF1-4377-BFED-A78611F885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1e2369-70da-40d7-b978-99d0855b91b8"/>
    <ds:schemaRef ds:uri="8ee28f6f-733e-446a-845c-015b8614e1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2E9EB6-BE14-4E9B-B53A-6D95BDD731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CR_Template_CZE_ENG_2020_16_9</Template>
  <TotalTime>5977</TotalTime>
  <Words>4571</Words>
  <Application>Microsoft Office PowerPoint</Application>
  <PresentationFormat>Widescreen</PresentationFormat>
  <Paragraphs>366</Paragraphs>
  <Slides>36</Slides>
  <Notes>30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5" baseType="lpstr">
      <vt:lpstr>Arial</vt:lpstr>
      <vt:lpstr>Calibri</vt:lpstr>
      <vt:lpstr>Calibri Light</vt:lpstr>
      <vt:lpstr>Verdana</vt:lpstr>
      <vt:lpstr>Wingdings</vt:lpstr>
      <vt:lpstr>Wingdings 2</vt:lpstr>
      <vt:lpstr>1_Deloitte Brand Theme</vt:lpstr>
      <vt:lpstr>Deloitte Brand Theme</vt:lpstr>
      <vt:lpstr>think-cell Slide</vt:lpstr>
      <vt:lpstr>CLO Richard Vesecký</vt:lpstr>
      <vt:lpstr>PowerPoint Presentation</vt:lpstr>
      <vt:lpstr>Co si dnes vysvětlíme? </vt:lpstr>
      <vt:lpstr>Právní předpisy </vt:lpstr>
      <vt:lpstr>Celní režimy </vt:lpstr>
      <vt:lpstr>Propuštění zboží do volného oběhu</vt:lpstr>
      <vt:lpstr>Tranzit</vt:lpstr>
      <vt:lpstr>Vývoz</vt:lpstr>
      <vt:lpstr>Zvláštní celní režimy </vt:lpstr>
      <vt:lpstr>Zvláštní režimy - podmínky </vt:lpstr>
      <vt:lpstr>Celní sklad</vt:lpstr>
      <vt:lpstr>Svobodné pásmo</vt:lpstr>
      <vt:lpstr>Dočasné použití</vt:lpstr>
      <vt:lpstr>Konečné užití </vt:lpstr>
      <vt:lpstr>Aktivní zušlechťovací styk </vt:lpstr>
      <vt:lpstr>Pasivní zušlechťovací styk</vt:lpstr>
      <vt:lpstr>Dočasné uskladnění</vt:lpstr>
      <vt:lpstr>Postup dovoz  </vt:lpstr>
      <vt:lpstr>Postup vývoz </vt:lpstr>
      <vt:lpstr>Postup vývoz – alternativní prokázání výstupu zboží </vt:lpstr>
      <vt:lpstr>Postup vývoz – neprokázání výstupu zboží </vt:lpstr>
      <vt:lpstr>PowerPoint Presentation</vt:lpstr>
      <vt:lpstr>Faktory ovlivňující výši cla</vt:lpstr>
      <vt:lpstr>Celní hodnota</vt:lpstr>
      <vt:lpstr>Připočitatelné položky</vt:lpstr>
      <vt:lpstr>Odčitatelné položky</vt:lpstr>
      <vt:lpstr>Náhradní metody stanovení celní hodnoty</vt:lpstr>
      <vt:lpstr>Sazební zařazení zboží</vt:lpstr>
      <vt:lpstr>Původ zboží – nepreferenční původ</vt:lpstr>
      <vt:lpstr>Původ zboží – preferenční původ</vt:lpstr>
      <vt:lpstr>Suspenze</vt:lpstr>
      <vt:lpstr>Kvóta</vt:lpstr>
      <vt:lpstr>Suspenze a kvóty</vt:lpstr>
      <vt:lpstr>Výpočet cla a DPH</vt:lpstr>
      <vt:lpstr>PowerPoint Presentation</vt:lpstr>
      <vt:lpstr>PowerPoint Presentation</vt:lpstr>
    </vt:vector>
  </TitlesOfParts>
  <Company>Deloitte Touche Tohmatsu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Kontroly vývozu</dc:title>
  <dc:creator>Chlastakova, Renata</dc:creator>
  <cp:lastModifiedBy>Vesecky, Richard</cp:lastModifiedBy>
  <cp:revision>121</cp:revision>
  <cp:lastPrinted>2021-12-14T07:01:47Z</cp:lastPrinted>
  <dcterms:created xsi:type="dcterms:W3CDTF">2020-09-07T14:49:40Z</dcterms:created>
  <dcterms:modified xsi:type="dcterms:W3CDTF">2023-12-18T09:09:41Z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0x01010097C0B5E8C28FBB4DB6BB6E6547CA8A70</vt:lpwstr>
  </property>
  <property fmtid="{D5CDD505-2E9C-101B-9397-08002B2CF9AE}" pid="3" name="MSIP_Label_ea60d57e-af5b-4752-ac57-3e4f28ca11dc_Enabled">
    <vt:lpwstr>true</vt:lpwstr>
  </property>
  <property fmtid="{D5CDD505-2E9C-101B-9397-08002B2CF9AE}" pid="4" name="MSIP_Label_ea60d57e-af5b-4752-ac57-3e4f28ca11dc_SetDate">
    <vt:lpwstr>2021-12-09T07:52:22Z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6650d233-85d3-4505-9277-6dac23a9ae25</vt:lpwstr>
  </property>
  <property fmtid="{D5CDD505-2E9C-101B-9397-08002B2CF9AE}" pid="9" name="MSIP_Label_ea60d57e-af5b-4752-ac57-3e4f28ca11dc_ContentBits">
    <vt:lpwstr>0</vt:lpwstr>
  </property>
</Properties>
</file>