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9" r:id="rId1"/>
  </p:sldMasterIdLst>
  <p:notesMasterIdLst>
    <p:notesMasterId r:id="rId35"/>
  </p:notesMasterIdLst>
  <p:sldIdLst>
    <p:sldId id="736" r:id="rId2"/>
    <p:sldId id="258" r:id="rId3"/>
    <p:sldId id="743" r:id="rId4"/>
    <p:sldId id="270" r:id="rId5"/>
    <p:sldId id="295" r:id="rId6"/>
    <p:sldId id="296" r:id="rId7"/>
    <p:sldId id="744" r:id="rId8"/>
    <p:sldId id="298" r:id="rId9"/>
    <p:sldId id="299" r:id="rId10"/>
    <p:sldId id="745" r:id="rId11"/>
    <p:sldId id="300" r:id="rId12"/>
    <p:sldId id="301" r:id="rId13"/>
    <p:sldId id="302" r:id="rId14"/>
    <p:sldId id="303" r:id="rId15"/>
    <p:sldId id="304" r:id="rId16"/>
    <p:sldId id="746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747" r:id="rId25"/>
    <p:sldId id="314" r:id="rId26"/>
    <p:sldId id="315" r:id="rId27"/>
    <p:sldId id="316" r:id="rId28"/>
    <p:sldId id="317" r:id="rId29"/>
    <p:sldId id="318" r:id="rId30"/>
    <p:sldId id="319" r:id="rId31"/>
    <p:sldId id="748" r:id="rId32"/>
    <p:sldId id="2147376606" r:id="rId33"/>
    <p:sldId id="733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KPMG Bold" panose="020B0803030202040204" pitchFamily="34" charset="0"/>
      <p:bold r:id="rId40"/>
      <p:boldItalic r:id="rId41"/>
    </p:embeddedFont>
  </p:embeddedFontLst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04B"/>
    <a:srgbClr val="F68D2E"/>
    <a:srgbClr val="EAAA00"/>
    <a:srgbClr val="43B02A"/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3031" autoAdjust="0"/>
  </p:normalViewPr>
  <p:slideViewPr>
    <p:cSldViewPr snapToGrid="0" showGuides="1">
      <p:cViewPr varScale="1">
        <p:scale>
          <a:sx n="106" d="100"/>
          <a:sy n="106" d="100"/>
        </p:scale>
        <p:origin x="1800" y="102"/>
      </p:cViewPr>
      <p:guideLst/>
    </p:cSldViewPr>
  </p:slideViewPr>
  <p:outlineViewPr>
    <p:cViewPr>
      <p:scale>
        <a:sx n="33" d="100"/>
        <a:sy n="33" d="100"/>
      </p:scale>
      <p:origin x="0" y="-9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1A196-217D-481A-9FC5-A0CA35E231F4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6F52C-812C-41B6-919A-6C620AC201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81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Tx/>
              <a:buChar char="-"/>
            </a:pPr>
            <a:r>
              <a:rPr lang="cs-CZ" sz="2400" dirty="0"/>
              <a:t>Směrnice</a:t>
            </a:r>
          </a:p>
          <a:p>
            <a:pPr marL="185715" indent="-185715">
              <a:buFontTx/>
              <a:buChar char="-"/>
            </a:pPr>
            <a:r>
              <a:rPr lang="cs-CZ" sz="2400" dirty="0"/>
              <a:t>ZDPH</a:t>
            </a:r>
          </a:p>
          <a:p>
            <a:pPr marL="185715" indent="-185715">
              <a:buFontTx/>
              <a:buChar char="-"/>
            </a:pPr>
            <a:endParaRPr lang="cs-CZ" sz="2400" dirty="0"/>
          </a:p>
          <a:p>
            <a:pPr marL="185715" indent="-185715">
              <a:buFontTx/>
              <a:buChar char="-"/>
            </a:pPr>
            <a:r>
              <a:rPr lang="cs-CZ" sz="2400" dirty="0"/>
              <a:t>Kde se bude zdaňovat?</a:t>
            </a:r>
          </a:p>
          <a:p>
            <a:pPr marL="185715" indent="-185715">
              <a:buFontTx/>
              <a:buChar char="-"/>
            </a:pPr>
            <a:r>
              <a:rPr lang="cs-CZ" sz="2400" dirty="0"/>
              <a:t>Jaký DPH režim?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198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440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900" dirty="0"/>
              <a:t>Základním cílem uplatnění triangulace je zjednodušení dodání zboží mezi třemi subjekty zaregistrovanými k DPH ve třech různých členských státech </a:t>
            </a:r>
          </a:p>
          <a:p>
            <a:endParaRPr lang="cs-CZ" sz="900" dirty="0"/>
          </a:p>
          <a:p>
            <a:pPr defTabSz="990478">
              <a:defRPr/>
            </a:pPr>
            <a:r>
              <a:rPr lang="cs-CZ" sz="900" dirty="0"/>
              <a:t>Základním předpokladem tohoto zjednodušení je, že se daného řetězového obchodu (tj. obchod s jednou přepravou ale dvěma fakturačními toky) účastní osoby registrované k dani ve třech členských státech EU. V případě klasického řetězového obchodu by za situace, </a:t>
            </a:r>
            <a:r>
              <a:rPr lang="cs-CZ" sz="900" b="1" u="sng" dirty="0"/>
              <a:t>kdy je přeprava přiřazena prvnímu fakturačnímu toku </a:t>
            </a:r>
            <a:r>
              <a:rPr lang="cs-CZ" sz="900" dirty="0"/>
              <a:t>(např. přepravu realizuje první dodávající), vznikla prostřední osobě povinnost registrovat se ve státě příjemce (za účelem vykázání pořízení daného zboží a následné dodávky konečnému odběrateli). Při splnění určitých podmínek lze však v tomto případě uplatnit zjednodušený postup, kdy se v členském státě určení prostřední osoba k DPH registrovat nemusí.</a:t>
            </a:r>
          </a:p>
          <a:p>
            <a:r>
              <a:rPr lang="cs-CZ" sz="900" b="1" u="sng" dirty="0"/>
              <a:t>Pozor! Prostřední nesmí být registrovaná v zemi koncového zákazníka, pak triangulace nejde (nemá smysl)</a:t>
            </a:r>
          </a:p>
          <a:p>
            <a:r>
              <a:rPr lang="cs-CZ" sz="900" b="1" u="sng" dirty="0"/>
              <a:t>Plus nejde, pokud přeprava až u 2.transakce</a:t>
            </a:r>
          </a:p>
          <a:p>
            <a:endParaRPr lang="cs-CZ" sz="900" dirty="0"/>
          </a:p>
          <a:p>
            <a:r>
              <a:rPr lang="cs-CZ" sz="900" dirty="0"/>
              <a:t>Definice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cs-CZ" sz="900" dirty="0"/>
              <a:t>prodávající osoba</a:t>
            </a:r>
          </a:p>
          <a:p>
            <a:pPr lvl="3"/>
            <a:r>
              <a:rPr lang="cs-CZ" sz="900" dirty="0"/>
              <a:t>registrovaná k dani v členském státě, ze kterého je zboží odesláno nebo přepraveno přímo ke kupujícímu do členského státu, ve kterém je ukončení odeslání nebo přepravy zboží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cs-CZ" sz="900" dirty="0"/>
              <a:t>kupující osoba </a:t>
            </a:r>
          </a:p>
          <a:p>
            <a:pPr lvl="3"/>
            <a:r>
              <a:rPr lang="cs-CZ" sz="900" dirty="0"/>
              <a:t>osoba registrovaná k dani v členském státě ukončení odeslání nebo přepravy zboží, která kupuje zboží od prostřední osoby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cs-CZ" sz="900" dirty="0"/>
              <a:t>prostřední osoba </a:t>
            </a:r>
          </a:p>
          <a:p>
            <a:pPr lvl="3"/>
            <a:r>
              <a:rPr lang="cs-CZ" sz="900" dirty="0"/>
              <a:t>osoba registrovaná k dani v jiném členském státě, než ve kterém je registrován k dani prodávající a kupující, která pořizuje zboží od prodávajícího v členském státě kupujícího </a:t>
            </a:r>
            <a:r>
              <a:rPr lang="cs-CZ" sz="900" b="1" dirty="0"/>
              <a:t>s cílem následného dodání zboží kupujícímu v tomto členském státě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757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000" dirty="0"/>
              <a:t>Specifické požadavky ZDPH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cs-CZ" sz="1000" dirty="0"/>
              <a:t>prostřední osoba </a:t>
            </a:r>
          </a:p>
          <a:p>
            <a:pPr marL="617586" lvl="2" indent="-309524">
              <a:buFont typeface="Courier New" panose="02070309020205020404" pitchFamily="49" charset="0"/>
              <a:buChar char="o"/>
            </a:pPr>
            <a:r>
              <a:rPr lang="cs-CZ" sz="1000" dirty="0"/>
              <a:t>prostřední osoba není plátcem ani osobou identifikovanou k dani v ČR, </a:t>
            </a:r>
          </a:p>
          <a:p>
            <a:pPr marL="617586" lvl="2" indent="-309524">
              <a:buFont typeface="Courier New" panose="02070309020205020404" pitchFamily="49" charset="0"/>
              <a:buChar char="o"/>
            </a:pPr>
            <a:r>
              <a:rPr lang="cs-CZ" sz="1000" dirty="0"/>
              <a:t>je osobou registrovanou k dani v jiném členském státě, </a:t>
            </a:r>
          </a:p>
          <a:p>
            <a:pPr marL="617586" lvl="2" indent="-309524">
              <a:buFont typeface="Courier New" panose="02070309020205020404" pitchFamily="49" charset="0"/>
              <a:buChar char="o"/>
            </a:pPr>
            <a:r>
              <a:rPr lang="cs-CZ" sz="1000" b="1" dirty="0"/>
              <a:t>povinna oznámit prodávajícímu a kupujícímu stejné DIČ </a:t>
            </a:r>
          </a:p>
          <a:p>
            <a:pPr marL="617586" lvl="2" indent="-309524">
              <a:buFont typeface="Courier New" panose="02070309020205020404" pitchFamily="49" charset="0"/>
              <a:buChar char="o"/>
            </a:pPr>
            <a:r>
              <a:rPr lang="cs-CZ" sz="1000" b="1" dirty="0"/>
              <a:t>povinna vystavit kupujícímu daňový doklad se sdělením, že se jedná o třístranný obchod a uvést na něm toto DIČ </a:t>
            </a:r>
          </a:p>
          <a:p>
            <a:pPr marL="617586" lvl="2" indent="-309524">
              <a:buFont typeface="Courier New" panose="02070309020205020404" pitchFamily="49" charset="0"/>
              <a:buChar char="o"/>
            </a:pPr>
            <a:r>
              <a:rPr lang="cs-CZ" sz="1000" b="1" dirty="0"/>
              <a:t>zboží přímo odesláno nebo přepraveno z členského státu prodávajícího do ČR a je určeno pro kupujícího, </a:t>
            </a:r>
            <a:r>
              <a:rPr lang="cs-CZ" sz="1000" dirty="0"/>
              <a:t>pro kterého prostřední osoba uskutečňuje následné dodání zboží</a:t>
            </a:r>
          </a:p>
          <a:p>
            <a:pPr marL="617586" lvl="2" indent="-309524">
              <a:buFont typeface="Courier New" panose="02070309020205020404" pitchFamily="49" charset="0"/>
              <a:buChar char="o"/>
            </a:pPr>
            <a:endParaRPr lang="cs-CZ" sz="1000" dirty="0"/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cs-CZ" sz="1000" dirty="0"/>
              <a:t>kupující </a:t>
            </a:r>
          </a:p>
          <a:p>
            <a:pPr marL="617586" lvl="2" indent="-309524">
              <a:buFont typeface="Courier New" panose="02070309020205020404" pitchFamily="49" charset="0"/>
              <a:buChar char="o"/>
            </a:pPr>
            <a:r>
              <a:rPr lang="cs-CZ" sz="1000" dirty="0"/>
              <a:t>je plátce nebo osoba identifikovaná k dani</a:t>
            </a:r>
          </a:p>
          <a:p>
            <a:pPr marL="617586" lvl="2" indent="-309524">
              <a:buFont typeface="Courier New" panose="02070309020205020404" pitchFamily="49" charset="0"/>
              <a:buChar char="o"/>
            </a:pPr>
            <a:r>
              <a:rPr lang="cs-CZ" sz="1000" dirty="0"/>
              <a:t>povinen přiznat a zaplatit daň podle §108</a:t>
            </a:r>
          </a:p>
          <a:p>
            <a:pPr marL="617586" lvl="2" indent="-309524">
              <a:buFont typeface="Courier New" panose="02070309020205020404" pitchFamily="49" charset="0"/>
              <a:buChar char="o"/>
            </a:pPr>
            <a:r>
              <a:rPr lang="cs-CZ" sz="1000" dirty="0"/>
              <a:t>povinen oznámit prostřední osobě DIČ a přiznat a zaplatit daň na základě daňového dokladu vystaveného prostřední osobou, stejně jako při pořízení zboží z jiného členského státu 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72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cs-CZ" dirty="0"/>
              <a:t>CZ = 1. prodávající – </a:t>
            </a:r>
            <a:r>
              <a:rPr lang="cs-CZ" dirty="0" err="1"/>
              <a:t>osvo</a:t>
            </a:r>
            <a:r>
              <a:rPr lang="cs-CZ" dirty="0"/>
              <a:t> dle § 64 splněno. A další režim pro německého plátce se odvíjí dle finálního příjemce (je-li)? </a:t>
            </a:r>
            <a:r>
              <a:rPr lang="cs-CZ" dirty="0" err="1"/>
              <a:t>If</a:t>
            </a:r>
            <a:r>
              <a:rPr lang="cs-CZ" dirty="0"/>
              <a:t> by se dále dodávalo PL plátci – podmínky pro triangulaci v PL?</a:t>
            </a:r>
          </a:p>
          <a:p>
            <a:pPr marL="228600" indent="-228600">
              <a:buAutoNum type="arabicParenR"/>
            </a:pPr>
            <a:r>
              <a:rPr lang="cs-CZ" dirty="0"/>
              <a:t>CZ=prostředník. Měl by se zeptat Turka, zda je VAT </a:t>
            </a:r>
            <a:r>
              <a:rPr lang="cs-CZ" dirty="0" err="1"/>
              <a:t>regi</a:t>
            </a:r>
            <a:r>
              <a:rPr lang="cs-CZ" dirty="0"/>
              <a:t> v DE. Plus by měl zkoumat podmínky pro triangulaci v DE. Pokud Turek není VAT </a:t>
            </a:r>
            <a:r>
              <a:rPr lang="cs-CZ" dirty="0" err="1"/>
              <a:t>regi</a:t>
            </a:r>
            <a:r>
              <a:rPr lang="cs-CZ" dirty="0"/>
              <a:t> v DE, tak se CZ VAT </a:t>
            </a:r>
            <a:r>
              <a:rPr lang="cs-CZ" dirty="0" err="1"/>
              <a:t>regi</a:t>
            </a:r>
            <a:r>
              <a:rPr lang="cs-CZ" dirty="0"/>
              <a:t> v DE a následuje lokální plnění v DE.</a:t>
            </a:r>
          </a:p>
          <a:p>
            <a:pPr marL="228600" indent="-228600">
              <a:buAutoNum type="arabicParenR"/>
            </a:pPr>
            <a:r>
              <a:rPr lang="cs-CZ" dirty="0"/>
              <a:t>Nelze triangulace (2 CZ plátci). VAT režim dle přepravy – B se VAT </a:t>
            </a:r>
            <a:r>
              <a:rPr lang="cs-CZ" dirty="0" err="1"/>
              <a:t>regi</a:t>
            </a:r>
            <a:r>
              <a:rPr lang="cs-CZ" dirty="0"/>
              <a:t> v SK (pořízení z EU), násl. Lokální prodej</a:t>
            </a:r>
          </a:p>
          <a:p>
            <a:pPr marL="228600" indent="-228600">
              <a:buAutoNum type="arabicParenR"/>
            </a:pPr>
            <a:r>
              <a:rPr lang="cs-CZ" dirty="0"/>
              <a:t>A) triangulace lze; b) CZ plátce se musí VAT </a:t>
            </a:r>
            <a:r>
              <a:rPr lang="cs-CZ" dirty="0" err="1"/>
              <a:t>regi</a:t>
            </a:r>
            <a:r>
              <a:rPr lang="cs-CZ" dirty="0"/>
              <a:t> ve Francii, protože s přepravou až druhá dodávka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41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cs-CZ" sz="2050" baseline="0" dirty="0"/>
              <a:t>KDE JE DODÁVKA PŘEDMĚTEM DANĚ???</a:t>
            </a:r>
          </a:p>
          <a:p>
            <a:pPr defTabSz="990478">
              <a:defRPr/>
            </a:pPr>
            <a:r>
              <a:rPr lang="cs-CZ" sz="2050" baseline="0" dirty="0"/>
              <a:t>Vychází ze směrnice a implementace do </a:t>
            </a:r>
            <a:r>
              <a:rPr lang="cs-CZ" sz="2050" baseline="0" dirty="0" err="1"/>
              <a:t>nár.legislativ</a:t>
            </a:r>
            <a:r>
              <a:rPr lang="cs-CZ" sz="2050" baseline="0" dirty="0"/>
              <a:t>. Určení dle právní fikce – nemusí souhlasit s místem fyzického dodání zboží</a:t>
            </a:r>
          </a:p>
          <a:p>
            <a:pPr defTabSz="990478">
              <a:defRPr/>
            </a:pPr>
            <a:r>
              <a:rPr lang="cs-CZ" sz="2050" baseline="0" dirty="0"/>
              <a:t>Z pohledu DODAVATELE. </a:t>
            </a:r>
            <a:r>
              <a:rPr lang="cs-CZ" sz="2050" baseline="0" dirty="0" err="1"/>
              <a:t>If</a:t>
            </a:r>
            <a:r>
              <a:rPr lang="cs-CZ" sz="2050" baseline="0" dirty="0"/>
              <a:t> dodání zboží v jednom státě a oba subjekty CZ, nemá vliv. Důležité u </a:t>
            </a:r>
            <a:r>
              <a:rPr lang="cs-CZ" sz="2050" baseline="0" dirty="0" err="1"/>
              <a:t>intrakom.plnění</a:t>
            </a:r>
            <a:r>
              <a:rPr lang="cs-CZ" sz="2050" baseline="0" dirty="0"/>
              <a:t> x pořízení EU (která transakce je s přepravou – dodání do EU)</a:t>
            </a:r>
          </a:p>
          <a:p>
            <a:pPr defTabSz="990478">
              <a:defRPr/>
            </a:pPr>
            <a:r>
              <a:rPr lang="cs-CZ" sz="2050" baseline="0" dirty="0"/>
              <a:t>Dodání zboží je spojeno s odesláním nebo přepravou, pokud je zboží odesláno nebo přepraveno prodávajícím nebo</a:t>
            </a:r>
            <a:br>
              <a:rPr lang="cs-CZ" sz="2050" baseline="0" dirty="0"/>
            </a:br>
            <a:r>
              <a:rPr lang="cs-CZ" sz="2050" baseline="0" dirty="0"/>
              <a:t>  kupujícím nebo jimi zmocněnou třetí osobou. (§7 odst. 2 a vazba i na § 64, podmínky pro osvobození dodávky do EU); </a:t>
            </a:r>
            <a:r>
              <a:rPr lang="cs-CZ" sz="2050" baseline="0" dirty="0" err="1"/>
              <a:t>incoterms</a:t>
            </a:r>
            <a:endParaRPr lang="cs-CZ" sz="2050" baseline="0" dirty="0"/>
          </a:p>
          <a:p>
            <a:r>
              <a:rPr lang="cs-CZ" sz="2050" baseline="0" dirty="0"/>
              <a:t>Př. Obvykle nákup v obchodech. Sklad v DE a dodání CZ plátci = MP DE (bez odeslání)</a:t>
            </a:r>
          </a:p>
          <a:p>
            <a:r>
              <a:rPr lang="cs-CZ" sz="2050" baseline="0" dirty="0"/>
              <a:t>Př. CZ do SK s přepravou – MP je ČR; další režim je otázkou dle příjemce (ORD nebo ne?)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31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err="1"/>
              <a:t>If</a:t>
            </a:r>
            <a:r>
              <a:rPr lang="cs-CZ" sz="1200" dirty="0"/>
              <a:t> MP=ČR, v zásadě zdanitelné plnění, ledaže naplněny podmínky </a:t>
            </a:r>
            <a:r>
              <a:rPr lang="cs-CZ" sz="1200" dirty="0" err="1"/>
              <a:t>osvo</a:t>
            </a:r>
            <a:endParaRPr lang="cs-CZ" sz="1200" dirty="0"/>
          </a:p>
          <a:p>
            <a:r>
              <a:rPr lang="cs-CZ" sz="1200" dirty="0"/>
              <a:t>ORD: </a:t>
            </a:r>
            <a:r>
              <a:rPr lang="cs-CZ" sz="1200" dirty="0" err="1"/>
              <a:t>if</a:t>
            </a:r>
            <a:r>
              <a:rPr lang="cs-CZ" sz="1200" dirty="0"/>
              <a:t> stát přiděluje různá DIČ (lokální plnění x obchod EU), podstatné EU; tady také sjednocení po QF – byli jsme napřed před směrnicí</a:t>
            </a:r>
          </a:p>
          <a:p>
            <a:r>
              <a:rPr lang="cs-CZ" sz="1200" dirty="0"/>
              <a:t>ZDPH připouští, aby kupující uvedl dodavateli své DIČ jiného státu, než kam skutečně odejde (ale pak pro něj dopady v zemi ukončení)</a:t>
            </a:r>
          </a:p>
          <a:p>
            <a:r>
              <a:rPr lang="cs-CZ" sz="1200" dirty="0"/>
              <a:t>Odeslání z ČR je třeba prokázat – dříve zmíněno v ZDPH </a:t>
            </a:r>
            <a:r>
              <a:rPr lang="cs-CZ" sz="1200" dirty="0" err="1"/>
              <a:t>pís.prohlášení</a:t>
            </a:r>
            <a:r>
              <a:rPr lang="cs-CZ" sz="1200" dirty="0"/>
              <a:t> nebo jinak (CMR, </a:t>
            </a:r>
            <a:r>
              <a:rPr lang="cs-CZ" sz="1200" dirty="0" err="1"/>
              <a:t>dodáky</a:t>
            </a:r>
            <a:r>
              <a:rPr lang="cs-CZ" sz="1200" dirty="0"/>
              <a:t> orazítkované); </a:t>
            </a:r>
            <a:r>
              <a:rPr lang="cs-CZ" sz="1200" b="1" dirty="0"/>
              <a:t>po QF – odkaz na nařízení EU, kde kombinace dokumentů, které když se předloží FU, tak bere jako prokázané (problém doklady posbírat);</a:t>
            </a:r>
            <a:r>
              <a:rPr lang="cs-CZ" sz="1200" dirty="0"/>
              <a:t> pozor na EXW; pozor na formální opuštění NSS 8Afs 78/2012-45; </a:t>
            </a:r>
          </a:p>
          <a:p>
            <a:r>
              <a:rPr lang="cs-CZ" sz="1200" dirty="0"/>
              <a:t>- lhůta(po zaplacení zálohy např.) – není C84/09x; přerušení přepravy kvůli zušlechtění lze (KOOV, ESD); případně i logistická přestávka – například nesplavné Labe</a:t>
            </a:r>
            <a:r>
              <a:rPr lang="cs-CZ" sz="1200" dirty="0">
                <a:sym typeface="Wingdings" panose="05000000000000000000" pitchFamily="2" charset="2"/>
              </a:rPr>
              <a:t></a:t>
            </a:r>
            <a:endParaRPr lang="cs-CZ" sz="1200" dirty="0"/>
          </a:p>
          <a:p>
            <a:r>
              <a:rPr lang="cs-CZ" sz="1200" dirty="0"/>
              <a:t>Kdo zajišťuje přepravu je podstatné zejména u řetězových transakcí – dále si rozebereme; nakreslit obrázek a-b-c</a:t>
            </a:r>
          </a:p>
          <a:p>
            <a:endParaRPr lang="cs-CZ" sz="1200" dirty="0"/>
          </a:p>
          <a:p>
            <a:r>
              <a:rPr lang="cs-CZ" sz="1200" dirty="0"/>
              <a:t>Příklad: ORD v DE, dodání do SK – MP=ČR, </a:t>
            </a:r>
            <a:r>
              <a:rPr lang="cs-CZ" sz="1200" dirty="0" err="1"/>
              <a:t>osvo</a:t>
            </a:r>
            <a:r>
              <a:rPr lang="cs-CZ" sz="1200" dirty="0"/>
              <a:t> ok</a:t>
            </a:r>
          </a:p>
          <a:p>
            <a:r>
              <a:rPr lang="cs-CZ" sz="1200" dirty="0"/>
              <a:t>ORD v DE, a sklad v DE – MP je v DE</a:t>
            </a:r>
            <a:endParaRPr lang="en-US" sz="1200" dirty="0"/>
          </a:p>
          <a:p>
            <a:endParaRPr lang="cs-CZ" sz="1800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32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5663" indent="-245663">
              <a:buAutoNum type="arabicParenR"/>
            </a:pPr>
            <a:r>
              <a:rPr lang="cs-CZ" dirty="0"/>
              <a:t>Je v pořádku, splním podmínky pro osvobození – přesun zboží do DE, ORD – není</a:t>
            </a:r>
            <a:r>
              <a:rPr lang="cs-CZ" baseline="0" dirty="0"/>
              <a:t> požadavek na registraci ve státě, kam je přepravováno – tato transakce zřejmě povede k registraci v zemi ukončení, ale již bude problém příjemce</a:t>
            </a:r>
          </a:p>
          <a:p>
            <a:pPr marL="245663" indent="-245663">
              <a:buAutoNum type="arabicParenR"/>
            </a:pPr>
            <a:r>
              <a:rPr lang="cs-CZ" baseline="0" dirty="0"/>
              <a:t>Nelze – není ORD</a:t>
            </a:r>
          </a:p>
          <a:p>
            <a:pPr marL="245663" indent="-245663">
              <a:buAutoNum type="arabicParenR"/>
            </a:pPr>
            <a:r>
              <a:rPr lang="cs-CZ" baseline="0" dirty="0"/>
              <a:t>Je vývoz (mělo by se jednat o irského plátce)</a:t>
            </a:r>
          </a:p>
          <a:p>
            <a:pPr marL="245663" indent="-245663">
              <a:buAutoNum type="arabicParenR"/>
            </a:pPr>
            <a:r>
              <a:rPr lang="cs-CZ" baseline="0" dirty="0"/>
              <a:t>Je ok – závěry KOOV – přeprava zboží může být v ČR na okamžik přerušena za účelem provedení </a:t>
            </a:r>
            <a:r>
              <a:rPr lang="cs-CZ" baseline="0" dirty="0" err="1"/>
              <a:t>zušlechtitelských</a:t>
            </a:r>
            <a:r>
              <a:rPr lang="cs-CZ" baseline="0" dirty="0"/>
              <a:t> služeb, </a:t>
            </a:r>
            <a:r>
              <a:rPr lang="cs-CZ" baseline="0" dirty="0" err="1"/>
              <a:t>kt</a:t>
            </a:r>
            <a:r>
              <a:rPr lang="cs-CZ" baseline="0" dirty="0"/>
              <a:t>. jsou fakturovány odběrateli jako služba – dodání do PL lze tak osvobodit</a:t>
            </a:r>
          </a:p>
          <a:p>
            <a:pPr marL="245663" indent="-245663">
              <a:buAutoNum type="arabicParenR"/>
            </a:pPr>
            <a:r>
              <a:rPr lang="cs-CZ" baseline="0" dirty="0"/>
              <a:t>Lokální španělské dodání</a:t>
            </a:r>
          </a:p>
          <a:p>
            <a:pPr marL="245663" indent="-245663">
              <a:buAutoNum type="arabicParenR"/>
            </a:pPr>
            <a:r>
              <a:rPr lang="cs-CZ" baseline="0" dirty="0"/>
              <a:t>Nedojde k přepravě zboží do EU. Lokální plnění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10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Navazuje na transakci dodání zboží (z pohledu dodavatele), toto je z</a:t>
            </a:r>
            <a:r>
              <a:rPr lang="cs-CZ" baseline="0" dirty="0"/>
              <a:t> pohledu odběratele</a:t>
            </a:r>
          </a:p>
          <a:p>
            <a:r>
              <a:rPr lang="cs-CZ" baseline="0" dirty="0"/>
              <a:t>Pozor, aby se jednalo o pořízení zboží, tak musí vždy být pořízeno od osoby registrované k dani; tj. </a:t>
            </a:r>
            <a:r>
              <a:rPr lang="cs-CZ" baseline="0" dirty="0" err="1"/>
              <a:t>if</a:t>
            </a:r>
            <a:r>
              <a:rPr lang="cs-CZ" baseline="0" dirty="0"/>
              <a:t> od neplátce, tak se ve VATR vůbec nevykazuje</a:t>
            </a:r>
            <a:endParaRPr lang="cs-CZ" dirty="0"/>
          </a:p>
          <a:p>
            <a:r>
              <a:rPr lang="cs-CZ" dirty="0"/>
              <a:t>Pořízení zboží – změna definice dle</a:t>
            </a:r>
            <a:r>
              <a:rPr lang="cs-CZ" baseline="0" dirty="0"/>
              <a:t> novely 2017 – pořízení zboží z jiného členského státu – nemusí být jen ze státu, kde je dodavatel registrován</a:t>
            </a:r>
          </a:p>
          <a:p>
            <a:r>
              <a:rPr lang="cs-CZ" baseline="0" dirty="0"/>
              <a:t>Pozor ale u pořizovatele na určení DIČ – tj. </a:t>
            </a:r>
            <a:r>
              <a:rPr lang="cs-CZ" baseline="0" dirty="0" err="1"/>
              <a:t>if</a:t>
            </a:r>
            <a:r>
              <a:rPr lang="cs-CZ" baseline="0" dirty="0"/>
              <a:t> jiný stát DIČ a jiný stát ukončení přepravy – hrozí dvojí zdanění (v obou státech viz odstavec 2); navíc </a:t>
            </a:r>
            <a:r>
              <a:rPr lang="cs-CZ" baseline="0" dirty="0" err="1"/>
              <a:t>if</a:t>
            </a:r>
            <a:r>
              <a:rPr lang="cs-CZ" baseline="0" dirty="0"/>
              <a:t> DIČ ČR a neprokáže, že odvedl DPH jinde, pak musí odvést v ČR a zároveň nemá nárok na odpočet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18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5663" indent="-245663">
              <a:buAutoNum type="arabicParenR"/>
            </a:pPr>
            <a:r>
              <a:rPr lang="cs-CZ" baseline="0" dirty="0"/>
              <a:t>Ano  - povede k registraci tureckého dodavatele v DE – pokud by nebyla registrace, nevykazovalo by se v CZ VATR </a:t>
            </a:r>
          </a:p>
          <a:p>
            <a:pPr marL="245663" indent="-245663">
              <a:buAutoNum type="arabicParenR"/>
            </a:pPr>
            <a:r>
              <a:rPr lang="cs-CZ" baseline="0" dirty="0"/>
              <a:t>Ne – dovoz (sledujeme fyzický pohyb zboží)</a:t>
            </a:r>
          </a:p>
          <a:p>
            <a:r>
              <a:rPr lang="cs-CZ" dirty="0"/>
              <a:t>3)   Místo plnění SVK – český plátce se v SVK registruje a odvede daň, poté by při takových transakcích používal SVK </a:t>
            </a:r>
            <a:r>
              <a:rPr lang="cs-CZ" dirty="0" err="1"/>
              <a:t>DIČ..pokud</a:t>
            </a:r>
            <a:r>
              <a:rPr lang="cs-CZ" dirty="0"/>
              <a:t> by se český plátce na SVK neregistroval a bylo by pouze ČR DIČ, pak daním v ČR na ř.3 – BEZ NÁROKU NA ODPOČET, v SVK by však měl stále povinnost odvést daň – v ČR by si poté mohl snížit ZD o hodnotu, pokud by se v SVK registroval a podal </a:t>
            </a:r>
            <a:r>
              <a:rPr lang="cs-CZ" dirty="0" err="1"/>
              <a:t>dodatečka</a:t>
            </a:r>
            <a:r>
              <a:rPr lang="cs-CZ" dirty="0"/>
              <a:t> (prokázání odvedené daně SVK daňovým přiznáním)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26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Český dodavatel má SVK zákazníka, který však zboží chce rovnou dovést k jinému SVK zákazníkovi</a:t>
            </a:r>
          </a:p>
          <a:p>
            <a:endParaRPr lang="cs-CZ" dirty="0"/>
          </a:p>
          <a:p>
            <a:r>
              <a:rPr lang="cs-CZ" dirty="0"/>
              <a:t>Není možné, aby byla osvobozena obě dílčí plnění mezi „dodavatelem - kupujícím 1“ a „kupujícím 1 - kupujícím 2“. Ta přeprava může být přiřazena pouze 1 z těch transakcí v řetězci a ta transakce 1 může být při splnění podmínek pro dodání do JČS osvobozená.</a:t>
            </a:r>
          </a:p>
          <a:p>
            <a:endParaRPr lang="cs-CZ" dirty="0"/>
          </a:p>
          <a:p>
            <a:r>
              <a:rPr lang="cs-CZ" dirty="0"/>
              <a:t>Všechny možnosti znázorněny na následujících slajdech</a:t>
            </a:r>
          </a:p>
          <a:p>
            <a:endParaRPr lang="cs-CZ" dirty="0"/>
          </a:p>
          <a:p>
            <a:pPr marL="247620" indent="-247620">
              <a:buAutoNum type="arabicPeriod"/>
            </a:pPr>
            <a:r>
              <a:rPr lang="cs-CZ" dirty="0"/>
              <a:t>Co když zajišťuje přepravu prostřední osoba? – dle </a:t>
            </a:r>
            <a:r>
              <a:rPr lang="cs-CZ" dirty="0" err="1"/>
              <a:t>Quick</a:t>
            </a:r>
            <a:r>
              <a:rPr lang="cs-CZ" dirty="0"/>
              <a:t> </a:t>
            </a:r>
            <a:r>
              <a:rPr lang="cs-CZ" dirty="0" err="1"/>
              <a:t>fixes</a:t>
            </a:r>
            <a:endParaRPr lang="cs-CZ" dirty="0"/>
          </a:p>
          <a:p>
            <a:pPr marL="247620" indent="-247620">
              <a:buAutoNum type="arabicPeriod"/>
            </a:pPr>
            <a:endParaRPr lang="cs-CZ" dirty="0"/>
          </a:p>
          <a:p>
            <a:pPr marL="247620" indent="-247620"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79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Nyní by již ekonomické vlastnictví mohlo mít vliv při přeshraničních obchodech zejm. v případech, kdy někdo z řetězu zplnomocní k přepravě toho posledního v řetězu (podle aktuálních judikátů ESD by mohlo jít – dříve byl výklad, že to nejde) – pak by se bralo, že zajistil přepravu ten, kdo zplnomocnil, resp. kdo má právo nakládat se zbožím jako vlastník v průběhu přepravy (tj. pokud by přešlo právo na posledního už v ČR, tak se bere, že první dodávka zdanitelná a až mezi prostředníkem a konečným odběratelem osvobozená).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088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319" indent="-196319">
              <a:buFontTx/>
              <a:buChar char="-"/>
            </a:pPr>
            <a:r>
              <a:rPr lang="cs-CZ" sz="1000" b="1" dirty="0"/>
              <a:t>Nová úprava</a:t>
            </a:r>
            <a:r>
              <a:rPr lang="cs-CZ" sz="1000" dirty="0"/>
              <a:t>: článek 36a Směrnice 2006/112/ES vložen směrnicí Rady č. 2018/1910 ze dne 4. prosince 2018</a:t>
            </a:r>
          </a:p>
          <a:p>
            <a:pPr marL="196319" indent="-196319" defTabSz="1047034">
              <a:buFontTx/>
              <a:buChar char="-"/>
              <a:defRPr/>
            </a:pPr>
            <a:r>
              <a:rPr lang="cs-CZ" sz="1000" b="1" dirty="0"/>
              <a:t>Prostředník: </a:t>
            </a:r>
            <a:r>
              <a:rPr lang="cs-CZ" sz="1000" dirty="0"/>
              <a:t>dodavatel = tj. není poslední osobou v řetězci</a:t>
            </a:r>
          </a:p>
          <a:p>
            <a:endParaRPr lang="cs-CZ" sz="1000" dirty="0"/>
          </a:p>
          <a:p>
            <a:r>
              <a:rPr lang="cs-CZ" sz="1000" dirty="0"/>
              <a:t>Když nedá žádné DIČ – stejně nelze osvobodit (narazí na § 64)</a:t>
            </a:r>
          </a:p>
          <a:p>
            <a:r>
              <a:rPr lang="cs-CZ" sz="1000" dirty="0"/>
              <a:t>Když má víc DIČ, neznamená to, že musí použít to DIČ kde začíná přeprava</a:t>
            </a:r>
          </a:p>
          <a:p>
            <a:pPr marL="196319" indent="-196319" defTabSz="1047034">
              <a:buFontTx/>
              <a:buChar char="-"/>
              <a:defRPr/>
            </a:pPr>
            <a:endParaRPr lang="cs-CZ" sz="1000" dirty="0"/>
          </a:p>
          <a:p>
            <a:pPr marL="196319" indent="-196319" defTabSz="1047034">
              <a:buFontTx/>
              <a:buChar char="-"/>
              <a:defRPr/>
            </a:pPr>
            <a:endParaRPr lang="cs-CZ" sz="1000" dirty="0"/>
          </a:p>
          <a:p>
            <a:pPr marL="196319" indent="-196319" defTabSz="1047034">
              <a:buFontTx/>
              <a:buChar char="-"/>
              <a:defRPr/>
            </a:pPr>
            <a:r>
              <a:rPr lang="cs-CZ" sz="1000" b="1" dirty="0"/>
              <a:t>POZOR! – prostředník musí mít důkaz, že zorganizoval přepravu zboží (není určen formát)</a:t>
            </a:r>
          </a:p>
          <a:p>
            <a:pPr marL="196319" indent="-196319" defTabSz="1047034">
              <a:buFontTx/>
              <a:buChar char="-"/>
              <a:defRPr/>
            </a:pPr>
            <a:r>
              <a:rPr lang="cs-CZ" sz="1000" b="1" dirty="0"/>
              <a:t>Kdo dělá přepravu? = ten, kdo nese rizika ztráty nebo poškození zboží v průběhu přepravy (nemusí ji ani platit), protože v řetězci mohou dělat i jiní (ale jménem prostředníka) + pokud nese riziko víc členů, tak ten, kdo dojednával přepravu</a:t>
            </a:r>
          </a:p>
          <a:p>
            <a:pPr marL="691558" lvl="1" indent="-196319" defTabSz="1047034">
              <a:buFontTx/>
              <a:buChar char="-"/>
              <a:defRPr/>
            </a:pPr>
            <a:r>
              <a:rPr lang="cs-CZ" sz="1000" dirty="0"/>
              <a:t>Důkaz, že dělá přepravu (tj. organizující) – důležité pro tato pravidla přiřazení přepravy</a:t>
            </a:r>
          </a:p>
          <a:p>
            <a:pPr marL="691558" lvl="1" indent="-196319" defTabSz="1047034">
              <a:buFontTx/>
              <a:buChar char="-"/>
              <a:defRPr/>
            </a:pPr>
            <a:r>
              <a:rPr lang="cs-CZ" sz="1000" dirty="0"/>
              <a:t>Důkaz, že se uskutečnila (§ 64)</a:t>
            </a:r>
          </a:p>
          <a:p>
            <a:pPr marL="691558" lvl="1" indent="-196319" defTabSz="1047034">
              <a:buFontTx/>
              <a:buChar char="-"/>
              <a:defRPr/>
            </a:pPr>
            <a:r>
              <a:rPr lang="cs-CZ" sz="1000" dirty="0"/>
              <a:t>Potvrzení o komunikaci ohledně VAT ID (stačí e-mail) – a nemusí být u každé dodávky (stačí jen říct, že toto VAT ID použít u dodávek tam a tam…)</a:t>
            </a:r>
          </a:p>
          <a:p>
            <a:pPr marL="196319" indent="-196319">
              <a:buFontTx/>
              <a:buChar char="-"/>
            </a:pPr>
            <a:endParaRPr lang="cs-CZ" sz="1000" dirty="0"/>
          </a:p>
          <a:p>
            <a:pPr marL="196319" indent="-196319">
              <a:buFontTx/>
              <a:buChar char="-"/>
            </a:pPr>
            <a:r>
              <a:rPr lang="cs-CZ" sz="1000" dirty="0"/>
              <a:t>Pozor na přerušení přepravy (více pohybů) – důležité, zda už při přerušení existovaly kontrakty</a:t>
            </a:r>
          </a:p>
          <a:p>
            <a:pPr marL="196319" indent="-196319">
              <a:buFontTx/>
              <a:buChar char="-"/>
            </a:pPr>
            <a:r>
              <a:rPr lang="cs-CZ" sz="1000" dirty="0"/>
              <a:t>Lze i u řetězů, kde na konci neplátce (konec bude zaslání)</a:t>
            </a:r>
          </a:p>
          <a:p>
            <a:r>
              <a:rPr lang="cs-CZ" sz="1000" dirty="0"/>
              <a:t>To, kdo přepravuje v řetězci, se dozvíme z dodacích podmínek </a:t>
            </a:r>
            <a:r>
              <a:rPr lang="cs-CZ" sz="1000" dirty="0" err="1"/>
              <a:t>incoterms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6F52C-812C-41B6-919A-6C620AC201D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188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sv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svg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sv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7D3C9D-F1D9-4D83-8405-0F801E26817D}"/>
              </a:ext>
            </a:extLst>
          </p:cNvPr>
          <p:cNvSpPr>
            <a:spLocks noChangeAspect="1"/>
          </p:cNvSpPr>
          <p:nvPr userDrawn="1"/>
        </p:nvSpPr>
        <p:spPr>
          <a:xfrm>
            <a:off x="749300" y="1263840"/>
            <a:ext cx="6328756" cy="439618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AD7088-EDB1-43A3-BCB3-0FEDC99E32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113" y="1514264"/>
            <a:ext cx="5831819" cy="288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B20E3E2-C475-4230-9CC4-4FC30DB17C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13" y="4602703"/>
            <a:ext cx="583181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D0288E-06CE-4638-82E1-02D75D58A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9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hape 8">
            <a:extLst>
              <a:ext uri="{FF2B5EF4-FFF2-40B4-BE49-F238E27FC236}">
                <a16:creationId xmlns:a16="http://schemas.microsoft.com/office/drawing/2014/main" id="{BF3EE6B2-98D1-468B-AFB3-FE0E71BA876F}"/>
              </a:ext>
            </a:extLst>
          </p:cNvPr>
          <p:cNvSpPr txBox="1">
            <a:spLocks/>
          </p:cNvSpPr>
          <p:nvPr userDrawn="1"/>
        </p:nvSpPr>
        <p:spPr>
          <a:xfrm>
            <a:off x="8149115" y="6331812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266099-F3A7-402A-977F-D2FBFBA32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706009" y="6360354"/>
            <a:ext cx="1330492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B5E17A-7B9F-48AB-9B8A-1D42A3F1EEDC}"/>
              </a:ext>
            </a:extLst>
          </p:cNvPr>
          <p:cNvCxnSpPr/>
          <p:nvPr userDrawn="1"/>
        </p:nvCxnSpPr>
        <p:spPr>
          <a:xfrm>
            <a:off x="8131055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B6CB12A-A729-4035-9346-5ED5C80AE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39" y="6320118"/>
            <a:ext cx="428967" cy="17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1F9925-F8B6-4EC0-B8E7-807D733BD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536436" y="6314186"/>
            <a:ext cx="45659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2023 KPMG Česká republika, s.r.o., a Czech limited liability company and a member firm of the KPMG global organization of independent member firms affiliated with KPMG International Limited, a private English company limited by guarantee. All rights reserved.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36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2"/>
            <a:ext cx="76392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91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2"/>
            <a:ext cx="7639200" cy="459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1C0833AE-7386-47DB-9FF2-9657C92CA91E}"/>
              </a:ext>
            </a:extLst>
          </p:cNvPr>
          <p:cNvSpPr txBox="1">
            <a:spLocks/>
          </p:cNvSpPr>
          <p:nvPr userDrawn="1"/>
        </p:nvSpPr>
        <p:spPr>
          <a:xfrm>
            <a:off x="8149115" y="6331812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A28FC-699E-47A2-B686-35545E592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706009" y="6360354"/>
            <a:ext cx="1330492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63A1AD-6737-4826-AFEA-0CE2D4869EB0}"/>
              </a:ext>
            </a:extLst>
          </p:cNvPr>
          <p:cNvCxnSpPr/>
          <p:nvPr userDrawn="1"/>
        </p:nvCxnSpPr>
        <p:spPr>
          <a:xfrm>
            <a:off x="8131055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748654B-09CA-45C1-B0DD-0606A426D3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39" y="6320118"/>
            <a:ext cx="428967" cy="17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63727-E8C9-426A-ACA4-1C6554BC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536436" y="6314186"/>
            <a:ext cx="45659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2023 KPMG Česká republika, s.r.o., a Czech limited liability company and a member firm of the KPMG global organization of independent member firms affiliated with KPMG International Limited, a private English company limited by guarantee. All rights reserved.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0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400" y="432001"/>
            <a:ext cx="7639200" cy="7792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457325"/>
            <a:ext cx="7639200" cy="434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21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8" userDrawn="1">
          <p15:clr>
            <a:srgbClr val="F26B43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 Text_double titl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400" y="432001"/>
            <a:ext cx="7639200" cy="779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457325"/>
            <a:ext cx="7639200" cy="4346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782C517A-B876-41CE-B5E0-1F57CCD0CE41}"/>
              </a:ext>
            </a:extLst>
          </p:cNvPr>
          <p:cNvSpPr txBox="1">
            <a:spLocks/>
          </p:cNvSpPr>
          <p:nvPr userDrawn="1"/>
        </p:nvSpPr>
        <p:spPr>
          <a:xfrm>
            <a:off x="8149115" y="6331812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FD06C-81CD-41D0-AEB1-3A254A7EA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706009" y="6360354"/>
            <a:ext cx="1330492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8E809-685D-427B-8CE3-C84863878EC5}"/>
              </a:ext>
            </a:extLst>
          </p:cNvPr>
          <p:cNvCxnSpPr/>
          <p:nvPr userDrawn="1"/>
        </p:nvCxnSpPr>
        <p:spPr>
          <a:xfrm>
            <a:off x="8131055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D4A7ED3-6D96-4E1C-AEDA-BD2319D81E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39" y="6320118"/>
            <a:ext cx="428967" cy="17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34DC5-5F04-43AB-98E3-C3D7670E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536436" y="6314186"/>
            <a:ext cx="45659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2023 KPMG Česká republika, s.r.o., a Czech limited liability company and a member firm of the KPMG global organization of independent member firms affiliated with KPMG International Limited, a private English company limited by guarantee. All rights reserved.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46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8" userDrawn="1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2"/>
            <a:ext cx="37260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65600" y="1209602"/>
            <a:ext cx="37260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11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2"/>
            <a:ext cx="3726000" cy="459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65600" y="1209602"/>
            <a:ext cx="3726000" cy="459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CCDEA53B-91E3-466E-B366-434ABBBE1D61}"/>
              </a:ext>
            </a:extLst>
          </p:cNvPr>
          <p:cNvSpPr txBox="1">
            <a:spLocks/>
          </p:cNvSpPr>
          <p:nvPr userDrawn="1"/>
        </p:nvSpPr>
        <p:spPr>
          <a:xfrm>
            <a:off x="8149115" y="6331812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8E59B-0AD1-406C-BFC4-CE85C2225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706009" y="6360354"/>
            <a:ext cx="1330492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DA7980-EB11-48EC-8B0C-64FEE5F09A8F}"/>
              </a:ext>
            </a:extLst>
          </p:cNvPr>
          <p:cNvCxnSpPr/>
          <p:nvPr userDrawn="1"/>
        </p:nvCxnSpPr>
        <p:spPr>
          <a:xfrm>
            <a:off x="8131055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99502BE-C8A6-4A0B-921A-0DBDE5F956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39" y="6320118"/>
            <a:ext cx="428967" cy="17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9ED18C-5906-4DB7-8238-DAC47384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536436" y="6314186"/>
            <a:ext cx="45659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2023 KPMG Česká republika, s.r.o., a Czech limited liability company and a member firm of the KPMG global organization of independent member firms affiliated with KPMG International Limited, a private English company limited by guarantee. All rights reserved.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771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2"/>
            <a:ext cx="37260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6656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669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76392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752400" y="3607200"/>
            <a:ext cx="76392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56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6656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524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10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D11141-B40A-46CB-8C61-81DDE221FE5D}"/>
              </a:ext>
            </a:extLst>
          </p:cNvPr>
          <p:cNvSpPr>
            <a:spLocks noChangeAspect="1"/>
          </p:cNvSpPr>
          <p:nvPr userDrawn="1"/>
        </p:nvSpPr>
        <p:spPr>
          <a:xfrm>
            <a:off x="749301" y="1263838"/>
            <a:ext cx="3291418" cy="47432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867E50-BF34-4013-B459-41448BAB22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112" y="1514264"/>
            <a:ext cx="279801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280408F-9E51-4F9B-94C4-6F3A3FBD2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13" y="4953636"/>
            <a:ext cx="279801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9B31D1-42A2-4A0D-A8FC-1A425F027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78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376800" y="3607200"/>
            <a:ext cx="23904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52400" y="3607200"/>
            <a:ext cx="23904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23904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01200" y="3607200"/>
            <a:ext cx="23904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376800" y="1209600"/>
            <a:ext cx="23904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01200" y="1209600"/>
            <a:ext cx="23904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07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1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0302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35092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79575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290608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5091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379575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24059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924059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9476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1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0302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35092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79575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290608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5091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379575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24059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924059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819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5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9293AC-1607-44C9-88BD-BAA65BD58AC3}"/>
              </a:ext>
            </a:extLst>
          </p:cNvPr>
          <p:cNvSpPr/>
          <p:nvPr userDrawn="1"/>
        </p:nvSpPr>
        <p:spPr>
          <a:xfrm>
            <a:off x="0" y="2"/>
            <a:ext cx="9144000" cy="265442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921388"/>
            <a:ext cx="1403196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1402" y="1921388"/>
            <a:ext cx="1403196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70403" y="1921388"/>
            <a:ext cx="1403196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29403" y="1921388"/>
            <a:ext cx="1403196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988404" y="1921388"/>
            <a:ext cx="1403196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12C1BE-95EF-457B-9290-2B97E3CEC0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2475" y="1211263"/>
            <a:ext cx="7646988" cy="449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83787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9293AC-1607-44C9-88BD-BAA65BD58AC3}"/>
              </a:ext>
            </a:extLst>
          </p:cNvPr>
          <p:cNvSpPr/>
          <p:nvPr userDrawn="1"/>
        </p:nvSpPr>
        <p:spPr>
          <a:xfrm>
            <a:off x="0" y="0"/>
            <a:ext cx="9144000" cy="2653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921388"/>
            <a:ext cx="1797020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02415" y="1921388"/>
            <a:ext cx="1797020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52430" y="1921388"/>
            <a:ext cx="1797020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602444" y="1921388"/>
            <a:ext cx="1797020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12C1BE-95EF-457B-9290-2B97E3CEC0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2475" y="1211263"/>
            <a:ext cx="7646988" cy="449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03672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1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73041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99956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526872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73040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599955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26871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342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1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73041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99956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526872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73040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599955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26871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081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456000" y="2734375"/>
            <a:ext cx="2232000" cy="15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59D2011-ECCF-4C3B-AEA4-7C80B6F9F85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52510" y="1211262"/>
            <a:ext cx="3739294" cy="2189066"/>
          </a:xfrm>
          <a:custGeom>
            <a:avLst/>
            <a:gdLst>
              <a:gd name="connsiteX0" fmla="*/ 0 w 3739294"/>
              <a:gd name="connsiteY0" fmla="*/ 0 h 2189066"/>
              <a:gd name="connsiteX1" fmla="*/ 3739294 w 3739294"/>
              <a:gd name="connsiteY1" fmla="*/ 0 h 2189066"/>
              <a:gd name="connsiteX2" fmla="*/ 3739294 w 3739294"/>
              <a:gd name="connsiteY2" fmla="*/ 1361113 h 2189066"/>
              <a:gd name="connsiteX3" fmla="*/ 2541490 w 3739294"/>
              <a:gd name="connsiteY3" fmla="*/ 1361113 h 2189066"/>
              <a:gd name="connsiteX4" fmla="*/ 2541490 w 3739294"/>
              <a:gd name="connsiteY4" fmla="*/ 2189066 h 2189066"/>
              <a:gd name="connsiteX5" fmla="*/ 0 w 3739294"/>
              <a:gd name="connsiteY5" fmla="*/ 2189066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0" y="0"/>
                </a:moveTo>
                <a:lnTo>
                  <a:pt x="3739294" y="0"/>
                </a:lnTo>
                <a:lnTo>
                  <a:pt x="3739294" y="1361113"/>
                </a:lnTo>
                <a:lnTo>
                  <a:pt x="2541490" y="1361113"/>
                </a:lnTo>
                <a:lnTo>
                  <a:pt x="2541490" y="2189066"/>
                </a:lnTo>
                <a:lnTo>
                  <a:pt x="0" y="218906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332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85C34CE-0040-4ED7-812A-EC82A47A56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52510" y="3616422"/>
            <a:ext cx="3739294" cy="2189066"/>
          </a:xfrm>
          <a:custGeom>
            <a:avLst/>
            <a:gdLst>
              <a:gd name="connsiteX0" fmla="*/ 0 w 3739294"/>
              <a:gd name="connsiteY0" fmla="*/ 0 h 2189066"/>
              <a:gd name="connsiteX1" fmla="*/ 2541490 w 3739294"/>
              <a:gd name="connsiteY1" fmla="*/ 0 h 2189066"/>
              <a:gd name="connsiteX2" fmla="*/ 2541490 w 3739294"/>
              <a:gd name="connsiteY2" fmla="*/ 827953 h 2189066"/>
              <a:gd name="connsiteX3" fmla="*/ 3739294 w 3739294"/>
              <a:gd name="connsiteY3" fmla="*/ 827953 h 2189066"/>
              <a:gd name="connsiteX4" fmla="*/ 3739294 w 3739294"/>
              <a:gd name="connsiteY4" fmla="*/ 2189066 h 2189066"/>
              <a:gd name="connsiteX5" fmla="*/ 0 w 3739294"/>
              <a:gd name="connsiteY5" fmla="*/ 2189066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0" y="0"/>
                </a:moveTo>
                <a:lnTo>
                  <a:pt x="2541490" y="0"/>
                </a:lnTo>
                <a:lnTo>
                  <a:pt x="2541490" y="827953"/>
                </a:lnTo>
                <a:lnTo>
                  <a:pt x="3739294" y="827953"/>
                </a:lnTo>
                <a:lnTo>
                  <a:pt x="3739294" y="2189066"/>
                </a:lnTo>
                <a:lnTo>
                  <a:pt x="0" y="218906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332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2EF2175-0A38-4DE3-B808-279449EE3E0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652307" y="1211262"/>
            <a:ext cx="3739294" cy="2189066"/>
          </a:xfrm>
          <a:custGeom>
            <a:avLst/>
            <a:gdLst>
              <a:gd name="connsiteX0" fmla="*/ 0 w 3739294"/>
              <a:gd name="connsiteY0" fmla="*/ 0 h 2189066"/>
              <a:gd name="connsiteX1" fmla="*/ 3739294 w 3739294"/>
              <a:gd name="connsiteY1" fmla="*/ 0 h 2189066"/>
              <a:gd name="connsiteX2" fmla="*/ 3739294 w 3739294"/>
              <a:gd name="connsiteY2" fmla="*/ 2189066 h 2189066"/>
              <a:gd name="connsiteX3" fmla="*/ 1197693 w 3739294"/>
              <a:gd name="connsiteY3" fmla="*/ 2189066 h 2189066"/>
              <a:gd name="connsiteX4" fmla="*/ 1197693 w 3739294"/>
              <a:gd name="connsiteY4" fmla="*/ 1361113 h 2189066"/>
              <a:gd name="connsiteX5" fmla="*/ 0 w 3739294"/>
              <a:gd name="connsiteY5" fmla="*/ 1361113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0" y="0"/>
                </a:moveTo>
                <a:lnTo>
                  <a:pt x="3739294" y="0"/>
                </a:lnTo>
                <a:lnTo>
                  <a:pt x="3739294" y="2189066"/>
                </a:lnTo>
                <a:lnTo>
                  <a:pt x="1197693" y="2189066"/>
                </a:lnTo>
                <a:lnTo>
                  <a:pt x="1197693" y="1361113"/>
                </a:lnTo>
                <a:lnTo>
                  <a:pt x="0" y="13611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332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DCD0C63-F3A2-4CCE-89ED-D659427AA31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652307" y="3616422"/>
            <a:ext cx="3739294" cy="2189066"/>
          </a:xfrm>
          <a:custGeom>
            <a:avLst/>
            <a:gdLst>
              <a:gd name="connsiteX0" fmla="*/ 1197693 w 3739294"/>
              <a:gd name="connsiteY0" fmla="*/ 0 h 2189066"/>
              <a:gd name="connsiteX1" fmla="*/ 3739294 w 3739294"/>
              <a:gd name="connsiteY1" fmla="*/ 0 h 2189066"/>
              <a:gd name="connsiteX2" fmla="*/ 3739294 w 3739294"/>
              <a:gd name="connsiteY2" fmla="*/ 2189066 h 2189066"/>
              <a:gd name="connsiteX3" fmla="*/ 0 w 3739294"/>
              <a:gd name="connsiteY3" fmla="*/ 2189066 h 2189066"/>
              <a:gd name="connsiteX4" fmla="*/ 0 w 3739294"/>
              <a:gd name="connsiteY4" fmla="*/ 827953 h 2189066"/>
              <a:gd name="connsiteX5" fmla="*/ 1197693 w 3739294"/>
              <a:gd name="connsiteY5" fmla="*/ 827953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1197693" y="0"/>
                </a:moveTo>
                <a:lnTo>
                  <a:pt x="3739294" y="0"/>
                </a:lnTo>
                <a:lnTo>
                  <a:pt x="3739294" y="2189066"/>
                </a:lnTo>
                <a:lnTo>
                  <a:pt x="0" y="2189066"/>
                </a:lnTo>
                <a:lnTo>
                  <a:pt x="0" y="827953"/>
                </a:lnTo>
                <a:lnTo>
                  <a:pt x="1197693" y="8279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332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637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609825"/>
            <a:ext cx="3726000" cy="41940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218880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5600" y="1609825"/>
            <a:ext cx="3726000" cy="41940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5600" y="1218880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742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609825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218880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5600" y="1609825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5600" y="1218880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52400" y="4019650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752400" y="3628705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65600" y="4019650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4665600" y="3628705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984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BDB287-5E22-4504-9244-3821B98C05A3}"/>
              </a:ext>
            </a:extLst>
          </p:cNvPr>
          <p:cNvSpPr>
            <a:spLocks noChangeAspect="1"/>
          </p:cNvSpPr>
          <p:nvPr userDrawn="1"/>
        </p:nvSpPr>
        <p:spPr>
          <a:xfrm>
            <a:off x="2157187" y="313438"/>
            <a:ext cx="6242276" cy="4332804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A1CDC1-2E26-4722-BB78-D965EB6730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1619" y="560114"/>
            <a:ext cx="5756451" cy="288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3C698CC-97B7-45DE-AA75-CA3F0C4CF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01619" y="3582823"/>
            <a:ext cx="5756451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2B72E16-3CB3-49AC-9B2E-56ECC2BE9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28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Quad Boxes BG Dark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609825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218880"/>
            <a:ext cx="3726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5600" y="1609825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5600" y="1218880"/>
            <a:ext cx="3726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52400" y="4019650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752400" y="3628705"/>
            <a:ext cx="3726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65600" y="4019650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4665600" y="3628705"/>
            <a:ext cx="3726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DB1C4B43-FA0B-4D0C-8437-66F19EF1F34D}"/>
              </a:ext>
            </a:extLst>
          </p:cNvPr>
          <p:cNvSpPr txBox="1">
            <a:spLocks/>
          </p:cNvSpPr>
          <p:nvPr userDrawn="1"/>
        </p:nvSpPr>
        <p:spPr>
          <a:xfrm>
            <a:off x="8149115" y="6331812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4239A-696B-40FB-8EA0-70E8FCE23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706009" y="6360354"/>
            <a:ext cx="1330492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0010BD-37F2-4205-B603-26BE05D01DB4}"/>
              </a:ext>
            </a:extLst>
          </p:cNvPr>
          <p:cNvCxnSpPr/>
          <p:nvPr userDrawn="1"/>
        </p:nvCxnSpPr>
        <p:spPr>
          <a:xfrm>
            <a:off x="8131055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26A36270-111B-47D1-A4BC-A201FCA81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39" y="6320118"/>
            <a:ext cx="428967" cy="172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841C22-7357-4553-B4DD-6E1B6CF69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536436" y="6314186"/>
            <a:ext cx="45659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2023 KPMG Česká republika, s.r.o., a Czech limited liability company and a member firm of the KPMG global organization of independent member firms affiliated with KPMG International Limited, a private English company limited by guarantee. All rights reserved.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95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A131ED-15DF-49E2-88F8-BD22F6A42CF2}"/>
              </a:ext>
            </a:extLst>
          </p:cNvPr>
          <p:cNvSpPr>
            <a:spLocks/>
          </p:cNvSpPr>
          <p:nvPr userDrawn="1"/>
        </p:nvSpPr>
        <p:spPr>
          <a:xfrm>
            <a:off x="746126" y="1422400"/>
            <a:ext cx="5902325" cy="409997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B1FAA-C63A-49DF-A7C2-35443508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714" y="2504375"/>
            <a:ext cx="4592586" cy="1623742"/>
          </a:xfrm>
        </p:spPr>
        <p:txBody>
          <a:bodyPr anchor="t" anchorCtr="0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36EFA93-8BDA-4CEE-9492-BCAC7D96A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714" y="1553435"/>
            <a:ext cx="896937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47020FA-A884-4E3E-885A-5D5189B2C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714" y="4465785"/>
            <a:ext cx="4592586" cy="81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75321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A131ED-15DF-49E2-88F8-BD22F6A42CF2}"/>
              </a:ext>
            </a:extLst>
          </p:cNvPr>
          <p:cNvSpPr>
            <a:spLocks/>
          </p:cNvSpPr>
          <p:nvPr userDrawn="1"/>
        </p:nvSpPr>
        <p:spPr>
          <a:xfrm>
            <a:off x="746126" y="1422400"/>
            <a:ext cx="5902325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B1FAA-C63A-49DF-A7C2-35443508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714" y="2504375"/>
            <a:ext cx="4592586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36EFA93-8BDA-4CEE-9492-BCAC7D96A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714" y="1553435"/>
            <a:ext cx="896937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47020FA-A884-4E3E-885A-5D5189B2C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714" y="4465785"/>
            <a:ext cx="4592586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32231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A131ED-15DF-49E2-88F8-BD22F6A42CF2}"/>
              </a:ext>
            </a:extLst>
          </p:cNvPr>
          <p:cNvSpPr>
            <a:spLocks/>
          </p:cNvSpPr>
          <p:nvPr userDrawn="1"/>
        </p:nvSpPr>
        <p:spPr>
          <a:xfrm>
            <a:off x="746126" y="1422400"/>
            <a:ext cx="5902325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B1FAA-C63A-49DF-A7C2-35443508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714" y="2504375"/>
            <a:ext cx="4592586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36EFA93-8BDA-4CEE-9492-BCAC7D96A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714" y="1553435"/>
            <a:ext cx="896937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47020FA-A884-4E3E-885A-5D5189B2C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714" y="4465785"/>
            <a:ext cx="4592586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4862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9F6308-3807-44EC-BBE8-A9C8A9430A2C}"/>
              </a:ext>
            </a:extLst>
          </p:cNvPr>
          <p:cNvSpPr>
            <a:spLocks noChangeAspect="1"/>
          </p:cNvSpPr>
          <p:nvPr userDrawn="1"/>
        </p:nvSpPr>
        <p:spPr>
          <a:xfrm>
            <a:off x="749300" y="1263840"/>
            <a:ext cx="6328756" cy="439618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B1FAA-C63A-49DF-A7C2-35443508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113" y="1514264"/>
            <a:ext cx="5831819" cy="2880000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0FC5985-3DD1-475A-9A7A-899F36FF6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54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dark Gradient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7C20205-1972-45A0-B67B-992440214E15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749552" y="5651600"/>
            <a:ext cx="273151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1000" b="1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1985B1E-1660-49BE-A364-FD65E9A824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301" y="3653770"/>
            <a:ext cx="6255182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01CDA1C-F627-459A-90F5-D005F62DA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9300" y="3143887"/>
            <a:ext cx="2411738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2FD72-0F35-45F5-B74D-16289A1CFE11}"/>
              </a:ext>
            </a:extLst>
          </p:cNvPr>
          <p:cNvGrpSpPr/>
          <p:nvPr userDrawn="1"/>
        </p:nvGrpSpPr>
        <p:grpSpPr>
          <a:xfrm>
            <a:off x="758764" y="2673453"/>
            <a:ext cx="2023200" cy="367957"/>
            <a:chOff x="998476" y="2881529"/>
            <a:chExt cx="2023200" cy="36795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2D3805-681D-401A-A75E-7BF75F6E4DE9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A6B90A-2EFA-40E9-8E98-E7A85B9BDBF5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969AD0-CA30-4D5C-9D23-4DE41EC8D323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DAE824-136A-427F-8254-73315981D957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826BB31-9A6D-4607-868A-FEFC87B4D5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0B456461-26A1-4AFC-80F6-96BE97F835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4B8BA4C8-45B4-4148-8E7E-083AF8435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646EAAB2-DCE2-4D08-B4EC-2148F2A21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E5195ABE-35DE-428F-B59A-90B0FBAB6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451B2DB-8DD3-4AA8-A8FE-1EC956920A7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95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D335AFA-79EF-48E7-9FDA-A8FCF952D27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749552" y="5651600"/>
            <a:ext cx="273151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1000" b="1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8703AF1-229E-4220-A6D7-6F1010E1F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301" y="3653770"/>
            <a:ext cx="6255182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7D5B914-BBA3-4307-88FA-B6F082A8C4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9300" y="3143887"/>
            <a:ext cx="2411738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968751-5BD4-4F0E-97F6-671CE2A65096}"/>
              </a:ext>
            </a:extLst>
          </p:cNvPr>
          <p:cNvGrpSpPr/>
          <p:nvPr userDrawn="1"/>
        </p:nvGrpSpPr>
        <p:grpSpPr>
          <a:xfrm>
            <a:off x="758764" y="2673453"/>
            <a:ext cx="2023200" cy="367957"/>
            <a:chOff x="998476" y="2881529"/>
            <a:chExt cx="2023200" cy="36795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8AF7AA-2323-4E05-B7FE-1B766F9A3BF6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tx2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FC7802C-1EDC-4B64-B608-F59CDA55C17D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tx2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FECBAF-CC9D-453B-BC2D-6EA886A5E5C6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tx2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D8C5C4-5B44-4F30-B505-2358C97ACD76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tx2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6BC3BC-0FF0-4B64-A515-849E92F05B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991803D8-89D9-4F6E-8703-13BDCEDB1E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86CA3C48-34BF-4C7B-8A42-4AAD74D77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41" name="Picture 40" descr="Logo&#10;&#10;Description automatically generated">
              <a:extLst>
                <a:ext uri="{FF2B5EF4-FFF2-40B4-BE49-F238E27FC236}">
                  <a16:creationId xmlns:a16="http://schemas.microsoft.com/office/drawing/2014/main" id="{2B75B2EB-060D-4C02-94B7-A95DBD3B58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4DBBF1BF-CC7E-4A07-B330-E94D9D33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C42B2CC1-3453-431E-BEB1-143BFA0FE5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1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Colors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76C0DF8-CB7F-4230-9D44-7CB4AED8B8ED}"/>
              </a:ext>
            </a:extLst>
          </p:cNvPr>
          <p:cNvGrpSpPr/>
          <p:nvPr userDrawn="1"/>
        </p:nvGrpSpPr>
        <p:grpSpPr>
          <a:xfrm>
            <a:off x="744537" y="1202500"/>
            <a:ext cx="7654927" cy="4602988"/>
            <a:chOff x="744537" y="1404112"/>
            <a:chExt cx="7654927" cy="460298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62C133A-7CBE-4E5B-AFE4-7F9401AA74B4}"/>
                </a:ext>
              </a:extLst>
            </p:cNvPr>
            <p:cNvSpPr txBox="1"/>
            <p:nvPr userDrawn="1"/>
          </p:nvSpPr>
          <p:spPr>
            <a:xfrm>
              <a:off x="749944" y="1435485"/>
              <a:ext cx="136404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 dirty="0">
                  <a:solidFill>
                    <a:sysClr val="windowText" lastClr="000000"/>
                  </a:solidFill>
                </a:rPr>
                <a:t>Primary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19F5A81-9ABA-469A-96AA-ED9A83E23E35}"/>
                </a:ext>
              </a:extLst>
            </p:cNvPr>
            <p:cNvSpPr txBox="1"/>
            <p:nvPr userDrawn="1"/>
          </p:nvSpPr>
          <p:spPr>
            <a:xfrm>
              <a:off x="2320350" y="1435485"/>
              <a:ext cx="16481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 dirty="0">
                  <a:solidFill>
                    <a:sysClr val="windowText" lastClr="000000"/>
                  </a:solidFill>
                </a:rPr>
                <a:t>Accent Colors for Infographics and charts only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9406836-A1F7-4015-B19B-C16A01E3E1AE}"/>
                </a:ext>
              </a:extLst>
            </p:cNvPr>
            <p:cNvSpPr txBox="1"/>
            <p:nvPr userDrawn="1"/>
          </p:nvSpPr>
          <p:spPr>
            <a:xfrm>
              <a:off x="4154808" y="1435485"/>
              <a:ext cx="15005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 dirty="0">
                  <a:solidFill>
                    <a:sysClr val="windowText" lastClr="000000"/>
                  </a:solidFill>
                </a:rPr>
                <a:t>Neutrals for Infographics and charts only 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F877036-FE72-4696-B0AD-6BD40CC985DD}"/>
                </a:ext>
              </a:extLst>
            </p:cNvPr>
            <p:cNvSpPr/>
            <p:nvPr userDrawn="1"/>
          </p:nvSpPr>
          <p:spPr>
            <a:xfrm>
              <a:off x="5717541" y="2801733"/>
              <a:ext cx="839614" cy="4112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0">
                  <a:schemeClr val="accent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86ED9ED-3DEC-4D94-8B8C-17464971774B}"/>
                </a:ext>
              </a:extLst>
            </p:cNvPr>
            <p:cNvSpPr/>
            <p:nvPr userDrawn="1"/>
          </p:nvSpPr>
          <p:spPr>
            <a:xfrm>
              <a:off x="6940598" y="2801733"/>
              <a:ext cx="839614" cy="411225"/>
            </a:xfrm>
            <a:prstGeom prst="rect">
              <a:avLst/>
            </a:prstGeom>
            <a:gradFill>
              <a:gsLst>
                <a:gs pos="100000">
                  <a:srgbClr val="ACEAFF"/>
                </a:gs>
                <a:gs pos="0">
                  <a:schemeClr val="accent4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87A30E0-5BBC-4EAC-83DA-92BA46D9EC09}"/>
                </a:ext>
              </a:extLst>
            </p:cNvPr>
            <p:cNvSpPr txBox="1"/>
            <p:nvPr userDrawn="1"/>
          </p:nvSpPr>
          <p:spPr>
            <a:xfrm>
              <a:off x="5717541" y="3257608"/>
              <a:ext cx="977837" cy="2370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900" dirty="0"/>
                <a:t>Purple/Cobalt gradient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E7E0D93-0BC3-4624-A6A2-3C73C86E4C51}"/>
                </a:ext>
              </a:extLst>
            </p:cNvPr>
            <p:cNvSpPr txBox="1"/>
            <p:nvPr userDrawn="1"/>
          </p:nvSpPr>
          <p:spPr>
            <a:xfrm>
              <a:off x="6925663" y="3257608"/>
              <a:ext cx="1065542" cy="2370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900" dirty="0"/>
                <a:t>Pacific/Light Blue gradient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3BD7847-1146-4421-9F83-1DDEA46E5499}"/>
                </a:ext>
              </a:extLst>
            </p:cNvPr>
            <p:cNvSpPr txBox="1"/>
            <p:nvPr userDrawn="1"/>
          </p:nvSpPr>
          <p:spPr>
            <a:xfrm>
              <a:off x="5717541" y="1404112"/>
              <a:ext cx="2681922" cy="13003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300"/>
                </a:spcAft>
              </a:pPr>
              <a:r>
                <a:rPr lang="en-US" sz="900" b="1" dirty="0">
                  <a:solidFill>
                    <a:sysClr val="windowText" lastClr="000000"/>
                  </a:solidFill>
                </a:rPr>
                <a:t>Gradients</a:t>
              </a:r>
            </a:p>
            <a:p>
              <a:pPr marL="171450" indent="-171450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900" b="0" dirty="0">
                  <a:solidFill>
                    <a:sysClr val="windowText" lastClr="000000"/>
                  </a:solidFill>
                </a:rPr>
                <a:t>The </a:t>
              </a:r>
              <a:r>
                <a:rPr lang="en-GB" sz="900" b="0" dirty="0" err="1">
                  <a:solidFill>
                    <a:sysClr val="windowText" lastClr="000000"/>
                  </a:solidFill>
                </a:rPr>
                <a:t>colors</a:t>
              </a:r>
              <a:r>
                <a:rPr lang="en-GB" sz="900" b="0" dirty="0">
                  <a:solidFill>
                    <a:sysClr val="windowText" lastClr="000000"/>
                  </a:solidFill>
                </a:rPr>
                <a:t> are applied at both ends of the gradient, at 0% and 100% locations</a:t>
              </a:r>
            </a:p>
            <a:p>
              <a:pPr marL="171450" indent="-171450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900" b="0" dirty="0">
                  <a:solidFill>
                    <a:sysClr val="windowText" lastClr="000000"/>
                  </a:solidFill>
                </a:rPr>
                <a:t>The mid-point is at 50%</a:t>
              </a:r>
            </a:p>
            <a:p>
              <a:pPr marL="171450" indent="-171450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900" b="0" dirty="0">
                  <a:solidFill>
                    <a:sysClr val="windowText" lastClr="000000"/>
                  </a:solidFill>
                </a:rPr>
                <a:t>The gradients are used at a 0º angle</a:t>
              </a:r>
            </a:p>
            <a:p>
              <a:pPr marL="171450" indent="-171450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900" b="0" dirty="0">
                  <a:solidFill>
                    <a:sysClr val="windowText" lastClr="000000"/>
                  </a:solidFill>
                </a:rPr>
                <a:t>Use the linear gradient, never radial</a:t>
              </a:r>
            </a:p>
            <a:p>
              <a:pPr marL="171450" indent="-171450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GB" sz="900" b="0" dirty="0">
                  <a:solidFill>
                    <a:sysClr val="windowText" lastClr="000000"/>
                  </a:solidFill>
                </a:rPr>
                <a:t>Do not create new gradients; use only the gradients shown here</a:t>
              </a:r>
              <a:endParaRPr lang="en-US" sz="9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C6CCCB6-A62E-421C-8B92-2C3D7D91FA2B}"/>
                </a:ext>
              </a:extLst>
            </p:cNvPr>
            <p:cNvSpPr>
              <a:spLocks/>
            </p:cNvSpPr>
            <p:nvPr userDrawn="1"/>
          </p:nvSpPr>
          <p:spPr>
            <a:xfrm>
              <a:off x="744537" y="2323989"/>
              <a:ext cx="498229" cy="411225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73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226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5D058D9-891A-45C6-A859-A91512DC49C3}"/>
                </a:ext>
              </a:extLst>
            </p:cNvPr>
            <p:cNvSpPr>
              <a:spLocks/>
            </p:cNvSpPr>
            <p:nvPr userDrawn="1"/>
          </p:nvSpPr>
          <p:spPr>
            <a:xfrm>
              <a:off x="744537" y="1809427"/>
              <a:ext cx="498229" cy="411225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141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CFCE92B-420F-45F6-AAA2-1516D93CBA5A}"/>
                </a:ext>
              </a:extLst>
            </p:cNvPr>
            <p:cNvSpPr>
              <a:spLocks/>
            </p:cNvSpPr>
            <p:nvPr userDrawn="1"/>
          </p:nvSpPr>
          <p:spPr>
            <a:xfrm>
              <a:off x="744537" y="2838550"/>
              <a:ext cx="498229" cy="411225"/>
            </a:xfrm>
            <a:prstGeom prst="rect">
              <a:avLst/>
            </a:prstGeom>
            <a:solidFill>
              <a:srgbClr val="0C23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35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60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D579963-1F54-4CA1-9885-8DE06B6BDEE7}"/>
                </a:ext>
              </a:extLst>
            </p:cNvPr>
            <p:cNvSpPr>
              <a:spLocks/>
            </p:cNvSpPr>
            <p:nvPr userDrawn="1"/>
          </p:nvSpPr>
          <p:spPr>
            <a:xfrm>
              <a:off x="744537" y="3353112"/>
              <a:ext cx="498229" cy="411225"/>
            </a:xfrm>
            <a:prstGeom prst="rect">
              <a:avLst/>
            </a:prstGeom>
            <a:solidFill>
              <a:srgbClr val="ACEA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172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234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DA19530-1311-4D20-BD92-B6FC885822DF}"/>
                </a:ext>
              </a:extLst>
            </p:cNvPr>
            <p:cNvSpPr>
              <a:spLocks/>
            </p:cNvSpPr>
            <p:nvPr userDrawn="1"/>
          </p:nvSpPr>
          <p:spPr>
            <a:xfrm>
              <a:off x="2320350" y="1809934"/>
              <a:ext cx="498229" cy="411225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255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183D8E7-0722-484A-BD0E-DD999D047EF7}"/>
                </a:ext>
              </a:extLst>
            </p:cNvPr>
            <p:cNvSpPr>
              <a:spLocks/>
            </p:cNvSpPr>
            <p:nvPr userDrawn="1"/>
          </p:nvSpPr>
          <p:spPr>
            <a:xfrm>
              <a:off x="744537" y="3864167"/>
              <a:ext cx="498229" cy="411225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245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58E84B9-8D1C-413E-9BD1-604A69C5BF43}"/>
                </a:ext>
              </a:extLst>
            </p:cNvPr>
            <p:cNvSpPr>
              <a:spLocks/>
            </p:cNvSpPr>
            <p:nvPr userDrawn="1"/>
          </p:nvSpPr>
          <p:spPr>
            <a:xfrm>
              <a:off x="744537" y="4378727"/>
              <a:ext cx="498229" cy="411225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114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234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0712A97-0EBF-48ED-9307-8D30E643F322}"/>
                </a:ext>
              </a:extLst>
            </p:cNvPr>
            <p:cNvSpPr>
              <a:spLocks/>
            </p:cNvSpPr>
            <p:nvPr userDrawn="1"/>
          </p:nvSpPr>
          <p:spPr>
            <a:xfrm>
              <a:off x="744537" y="4886895"/>
              <a:ext cx="498229" cy="411225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156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A808690-D620-4682-876A-6A2BE5D2CC7B}"/>
                </a:ext>
              </a:extLst>
            </p:cNvPr>
            <p:cNvSpPr txBox="1"/>
            <p:nvPr userDrawn="1"/>
          </p:nvSpPr>
          <p:spPr>
            <a:xfrm>
              <a:off x="1340827" y="2971948"/>
              <a:ext cx="56105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Blue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BF2206E-5916-42EC-86DA-75CD68782D8A}"/>
                </a:ext>
              </a:extLst>
            </p:cNvPr>
            <p:cNvSpPr txBox="1"/>
            <p:nvPr userDrawn="1"/>
          </p:nvSpPr>
          <p:spPr>
            <a:xfrm>
              <a:off x="1340827" y="1949834"/>
              <a:ext cx="65242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KPMG blue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3341ADC-EF47-4A44-9591-5318DB1CE7C2}"/>
                </a:ext>
              </a:extLst>
            </p:cNvPr>
            <p:cNvSpPr txBox="1"/>
            <p:nvPr userDrawn="1"/>
          </p:nvSpPr>
          <p:spPr>
            <a:xfrm>
              <a:off x="1340827" y="3483005"/>
              <a:ext cx="56586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Blue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CF26BF6-AD26-4C72-9939-9C5E73242966}"/>
                </a:ext>
              </a:extLst>
            </p:cNvPr>
            <p:cNvSpPr txBox="1"/>
            <p:nvPr userDrawn="1"/>
          </p:nvSpPr>
          <p:spPr>
            <a:xfrm>
              <a:off x="2970266" y="1936324"/>
              <a:ext cx="25487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Blue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459E1A9-B702-403A-BD2F-57F91FC0850B}"/>
                </a:ext>
              </a:extLst>
            </p:cNvPr>
            <p:cNvSpPr txBox="1"/>
            <p:nvPr userDrawn="1"/>
          </p:nvSpPr>
          <p:spPr>
            <a:xfrm>
              <a:off x="1340827" y="2460891"/>
              <a:ext cx="65883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Cobalt Blue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1FFEA28-D780-43D0-8B75-8A5B4F306580}"/>
                </a:ext>
              </a:extLst>
            </p:cNvPr>
            <p:cNvSpPr txBox="1"/>
            <p:nvPr userDrawn="1"/>
          </p:nvSpPr>
          <p:spPr>
            <a:xfrm>
              <a:off x="1340827" y="3993446"/>
              <a:ext cx="666849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Pacific Blue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A53432A-20E1-4268-9964-4BCDE38F90DA}"/>
                </a:ext>
              </a:extLst>
            </p:cNvPr>
            <p:cNvSpPr txBox="1"/>
            <p:nvPr userDrawn="1"/>
          </p:nvSpPr>
          <p:spPr>
            <a:xfrm>
              <a:off x="1340827" y="4504503"/>
              <a:ext cx="368691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Purple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9D315D0-7F8B-4022-94B4-A3A5E2968BDF}"/>
                </a:ext>
              </a:extLst>
            </p:cNvPr>
            <p:cNvSpPr txBox="1"/>
            <p:nvPr userDrawn="1"/>
          </p:nvSpPr>
          <p:spPr>
            <a:xfrm>
              <a:off x="1340827" y="5015563"/>
              <a:ext cx="248466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Pink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FDED92-DA92-44E3-BF97-0BB5BEDB60B5}"/>
                </a:ext>
              </a:extLst>
            </p:cNvPr>
            <p:cNvSpPr>
              <a:spLocks/>
            </p:cNvSpPr>
            <p:nvPr userDrawn="1"/>
          </p:nvSpPr>
          <p:spPr>
            <a:xfrm>
              <a:off x="2320350" y="2320484"/>
              <a:ext cx="498229" cy="411225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81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188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DF0DC60-6AAA-4012-BC41-FEB6F2083843}"/>
                </a:ext>
              </a:extLst>
            </p:cNvPr>
            <p:cNvSpPr>
              <a:spLocks/>
            </p:cNvSpPr>
            <p:nvPr userDrawn="1"/>
          </p:nvSpPr>
          <p:spPr>
            <a:xfrm>
              <a:off x="2320350" y="2835046"/>
              <a:ext cx="498229" cy="411225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180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255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F299589-C66B-4B3A-9741-4F7829CE59D0}"/>
                </a:ext>
              </a:extLst>
            </p:cNvPr>
            <p:cNvSpPr>
              <a:spLocks/>
            </p:cNvSpPr>
            <p:nvPr userDrawn="1"/>
          </p:nvSpPr>
          <p:spPr>
            <a:xfrm>
              <a:off x="2320350" y="3349607"/>
              <a:ext cx="498229" cy="411225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130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FE2735-8D0F-4605-AB23-F14C511A3CB5}"/>
                </a:ext>
              </a:extLst>
            </p:cNvPr>
            <p:cNvSpPr>
              <a:spLocks/>
            </p:cNvSpPr>
            <p:nvPr userDrawn="1"/>
          </p:nvSpPr>
          <p:spPr>
            <a:xfrm>
              <a:off x="2320350" y="3864169"/>
              <a:ext cx="498229" cy="411225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255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163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218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9AA833D-4796-467A-A8D3-36A44F8B419A}"/>
                </a:ext>
              </a:extLst>
            </p:cNvPr>
            <p:cNvSpPr>
              <a:spLocks/>
            </p:cNvSpPr>
            <p:nvPr userDrawn="1"/>
          </p:nvSpPr>
          <p:spPr>
            <a:xfrm>
              <a:off x="2320350" y="4378729"/>
              <a:ext cx="498229" cy="411225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9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142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126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0B4CC58-C2B8-4895-BBA4-4C98E6335604}"/>
                </a:ext>
              </a:extLst>
            </p:cNvPr>
            <p:cNvSpPr>
              <a:spLocks/>
            </p:cNvSpPr>
            <p:nvPr userDrawn="1"/>
          </p:nvSpPr>
          <p:spPr>
            <a:xfrm>
              <a:off x="2320350" y="4886897"/>
              <a:ext cx="498229" cy="411225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0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174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A30DAEA-20F7-49DD-B942-EB7B18B95BA6}"/>
                </a:ext>
              </a:extLst>
            </p:cNvPr>
            <p:cNvSpPr>
              <a:spLocks/>
            </p:cNvSpPr>
            <p:nvPr userDrawn="1"/>
          </p:nvSpPr>
          <p:spPr>
            <a:xfrm>
              <a:off x="2320350" y="5401457"/>
              <a:ext cx="498229" cy="411225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accent3"/>
                  </a:solidFill>
                </a:rPr>
                <a:t>99</a:t>
              </a:r>
            </a:p>
            <a:p>
              <a:pPr algn="ctr"/>
              <a:r>
                <a:rPr lang="en-GB" sz="800" dirty="0">
                  <a:solidFill>
                    <a:schemeClr val="accent3"/>
                  </a:solidFill>
                </a:rPr>
                <a:t>235</a:t>
              </a:r>
            </a:p>
            <a:p>
              <a:pPr algn="ctr"/>
              <a:r>
                <a:rPr lang="en-GB" sz="800" dirty="0">
                  <a:solidFill>
                    <a:schemeClr val="accent3"/>
                  </a:solidFill>
                </a:rPr>
                <a:t>218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382E5F3-A502-4315-9260-ADA858E5164A}"/>
                </a:ext>
              </a:extLst>
            </p:cNvPr>
            <p:cNvSpPr txBox="1"/>
            <p:nvPr userDrawn="1"/>
          </p:nvSpPr>
          <p:spPr>
            <a:xfrm>
              <a:off x="2970266" y="3483005"/>
              <a:ext cx="554639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Pink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76D41E5-06BB-42BE-B99A-BE923E405C80}"/>
                </a:ext>
              </a:extLst>
            </p:cNvPr>
            <p:cNvSpPr txBox="1"/>
            <p:nvPr userDrawn="1"/>
          </p:nvSpPr>
          <p:spPr>
            <a:xfrm>
              <a:off x="2970266" y="2460891"/>
              <a:ext cx="674865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Purple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5921892-7372-4910-8E0B-FD6C97196335}"/>
                </a:ext>
              </a:extLst>
            </p:cNvPr>
            <p:cNvSpPr txBox="1"/>
            <p:nvPr userDrawn="1"/>
          </p:nvSpPr>
          <p:spPr>
            <a:xfrm>
              <a:off x="2970266" y="3994062"/>
              <a:ext cx="559449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Pink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1EC2F8D-4F64-4E72-9513-0ECCDADBDF16}"/>
                </a:ext>
              </a:extLst>
            </p:cNvPr>
            <p:cNvSpPr txBox="1"/>
            <p:nvPr userDrawn="1"/>
          </p:nvSpPr>
          <p:spPr>
            <a:xfrm>
              <a:off x="2970266" y="4505119"/>
              <a:ext cx="66043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Dark Green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5241AE1-B726-4425-9FA5-6179218F2926}"/>
                </a:ext>
              </a:extLst>
            </p:cNvPr>
            <p:cNvSpPr txBox="1"/>
            <p:nvPr userDrawn="1"/>
          </p:nvSpPr>
          <p:spPr>
            <a:xfrm>
              <a:off x="2970266" y="2971948"/>
              <a:ext cx="67967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Purple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A9D7BC8-9853-4E94-802A-3732004B1BD8}"/>
                </a:ext>
              </a:extLst>
            </p:cNvPr>
            <p:cNvSpPr txBox="1"/>
            <p:nvPr userDrawn="1"/>
          </p:nvSpPr>
          <p:spPr>
            <a:xfrm>
              <a:off x="2970266" y="5016176"/>
              <a:ext cx="35426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Green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2F0856A-D0B6-411F-BD17-3A7E9E4653C6}"/>
                </a:ext>
              </a:extLst>
            </p:cNvPr>
            <p:cNvSpPr txBox="1"/>
            <p:nvPr userDrawn="1"/>
          </p:nvSpPr>
          <p:spPr>
            <a:xfrm>
              <a:off x="2970266" y="5527233"/>
              <a:ext cx="665247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Light Green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FF7DC62-449A-46BE-9480-648C6AC62E33}"/>
                </a:ext>
              </a:extLst>
            </p:cNvPr>
            <p:cNvSpPr>
              <a:spLocks/>
            </p:cNvSpPr>
            <p:nvPr userDrawn="1"/>
          </p:nvSpPr>
          <p:spPr>
            <a:xfrm>
              <a:off x="4154808" y="1809427"/>
              <a:ext cx="498229" cy="411225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51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F7F36D4-41F9-421F-B858-4D031CF8AD2A}"/>
                </a:ext>
              </a:extLst>
            </p:cNvPr>
            <p:cNvSpPr>
              <a:spLocks/>
            </p:cNvSpPr>
            <p:nvPr userDrawn="1"/>
          </p:nvSpPr>
          <p:spPr>
            <a:xfrm>
              <a:off x="4154808" y="2323989"/>
              <a:ext cx="498229" cy="411225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102</a:t>
              </a:r>
            </a:p>
            <a:p>
              <a:pPr algn="ctr"/>
              <a:endParaRPr lang="en-GB" sz="800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49C027AB-2023-4797-A6C6-0F32261F1F42}"/>
                </a:ext>
              </a:extLst>
            </p:cNvPr>
            <p:cNvSpPr>
              <a:spLocks/>
            </p:cNvSpPr>
            <p:nvPr userDrawn="1"/>
          </p:nvSpPr>
          <p:spPr>
            <a:xfrm>
              <a:off x="4154808" y="2838550"/>
              <a:ext cx="498229" cy="411225"/>
            </a:xfrm>
            <a:prstGeom prst="rect">
              <a:avLst/>
            </a:prstGeom>
            <a:solidFill>
              <a:srgbClr val="9898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152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152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EDDA08F-D939-4AA6-A048-6EE74A4100BD}"/>
                </a:ext>
              </a:extLst>
            </p:cNvPr>
            <p:cNvSpPr>
              <a:spLocks/>
            </p:cNvSpPr>
            <p:nvPr userDrawn="1"/>
          </p:nvSpPr>
          <p:spPr>
            <a:xfrm>
              <a:off x="4154808" y="3353112"/>
              <a:ext cx="498229" cy="4112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178</a:t>
              </a:r>
            </a:p>
            <a:p>
              <a:pPr algn="ctr"/>
              <a:r>
                <a:rPr lang="en-GB" sz="800" dirty="0">
                  <a:solidFill>
                    <a:sysClr val="windowText" lastClr="000000"/>
                  </a:solidFill>
                </a:rPr>
                <a:t>178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2188C3B-F549-4E44-8958-F9047CA58F04}"/>
                </a:ext>
              </a:extLst>
            </p:cNvPr>
            <p:cNvSpPr>
              <a:spLocks/>
            </p:cNvSpPr>
            <p:nvPr userDrawn="1"/>
          </p:nvSpPr>
          <p:spPr>
            <a:xfrm>
              <a:off x="4154808" y="3867672"/>
              <a:ext cx="498229" cy="41122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229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229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EB82386-0F1E-41EF-929D-05279349ADC6}"/>
                </a:ext>
              </a:extLst>
            </p:cNvPr>
            <p:cNvSpPr txBox="1"/>
            <p:nvPr userDrawn="1"/>
          </p:nvSpPr>
          <p:spPr>
            <a:xfrm>
              <a:off x="4768579" y="2971948"/>
              <a:ext cx="38311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Grey 3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EC20A092-D558-460A-8DF3-266167F42A07}"/>
                </a:ext>
              </a:extLst>
            </p:cNvPr>
            <p:cNvSpPr txBox="1"/>
            <p:nvPr userDrawn="1"/>
          </p:nvSpPr>
          <p:spPr>
            <a:xfrm>
              <a:off x="4768579" y="1949834"/>
              <a:ext cx="38311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Grey 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1AAB55F-39D1-4037-89D1-93434C33032F}"/>
                </a:ext>
              </a:extLst>
            </p:cNvPr>
            <p:cNvSpPr txBox="1"/>
            <p:nvPr userDrawn="1"/>
          </p:nvSpPr>
          <p:spPr>
            <a:xfrm>
              <a:off x="4768579" y="3483005"/>
              <a:ext cx="38311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Grey 4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EB3A36F-88B2-4970-B3BC-AEB77002E7FC}"/>
                </a:ext>
              </a:extLst>
            </p:cNvPr>
            <p:cNvSpPr txBox="1"/>
            <p:nvPr userDrawn="1"/>
          </p:nvSpPr>
          <p:spPr>
            <a:xfrm>
              <a:off x="4768579" y="3994062"/>
              <a:ext cx="38311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Grey 5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BBE1CC0-B972-46C4-8AA3-1BB0C3535351}"/>
                </a:ext>
              </a:extLst>
            </p:cNvPr>
            <p:cNvSpPr txBox="1"/>
            <p:nvPr userDrawn="1"/>
          </p:nvSpPr>
          <p:spPr>
            <a:xfrm>
              <a:off x="4768579" y="2460891"/>
              <a:ext cx="383118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Grey 2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5516CC6-6D8D-4C1C-B220-8839308EB501}"/>
                </a:ext>
              </a:extLst>
            </p:cNvPr>
            <p:cNvSpPr>
              <a:spLocks/>
            </p:cNvSpPr>
            <p:nvPr userDrawn="1"/>
          </p:nvSpPr>
          <p:spPr>
            <a:xfrm>
              <a:off x="4154808" y="4382050"/>
              <a:ext cx="498229" cy="411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134923B-E1C0-4B8F-8806-6E2363EDD581}"/>
                </a:ext>
              </a:extLst>
            </p:cNvPr>
            <p:cNvSpPr txBox="1"/>
            <p:nvPr userDrawn="1"/>
          </p:nvSpPr>
          <p:spPr>
            <a:xfrm>
              <a:off x="4768579" y="4508440"/>
              <a:ext cx="327013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GB" sz="1000" dirty="0"/>
                <a:t>White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0F106EF-D505-447B-8E3D-E09568B13929}"/>
                </a:ext>
              </a:extLst>
            </p:cNvPr>
            <p:cNvSpPr txBox="1"/>
            <p:nvPr userDrawn="1"/>
          </p:nvSpPr>
          <p:spPr>
            <a:xfrm>
              <a:off x="5717542" y="3747821"/>
              <a:ext cx="10772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en-US" sz="900" b="1" dirty="0">
                  <a:solidFill>
                    <a:sysClr val="windowText" lastClr="000000"/>
                  </a:solidFill>
                </a:rPr>
                <a:t>Traffic Light Palette</a:t>
              </a:r>
              <a:endParaRPr lang="en-US" sz="900" b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45901A9-6CF4-4226-9708-8B95E135C372}"/>
                </a:ext>
              </a:extLst>
            </p:cNvPr>
            <p:cNvSpPr>
              <a:spLocks/>
            </p:cNvSpPr>
            <p:nvPr userDrawn="1"/>
          </p:nvSpPr>
          <p:spPr>
            <a:xfrm>
              <a:off x="7410915" y="4000421"/>
              <a:ext cx="651210" cy="411225"/>
            </a:xfrm>
            <a:prstGeom prst="rect">
              <a:avLst/>
            </a:prstGeom>
            <a:solidFill>
              <a:srgbClr val="269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38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153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E524828-4C92-4372-8290-965A3CD0C2C9}"/>
                </a:ext>
              </a:extLst>
            </p:cNvPr>
            <p:cNvSpPr>
              <a:spLocks/>
            </p:cNvSpPr>
            <p:nvPr userDrawn="1"/>
          </p:nvSpPr>
          <p:spPr>
            <a:xfrm>
              <a:off x="6564228" y="4000421"/>
              <a:ext cx="651210" cy="411225"/>
            </a:xfrm>
            <a:prstGeom prst="rect">
              <a:avLst/>
            </a:prstGeom>
            <a:solidFill>
              <a:srgbClr val="F1C4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241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196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77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50EECF0-0CE1-4595-A42B-878C8014E6B5}"/>
                </a:ext>
              </a:extLst>
            </p:cNvPr>
            <p:cNvSpPr>
              <a:spLocks/>
            </p:cNvSpPr>
            <p:nvPr userDrawn="1"/>
          </p:nvSpPr>
          <p:spPr>
            <a:xfrm>
              <a:off x="5717542" y="4000421"/>
              <a:ext cx="651210" cy="411225"/>
            </a:xfrm>
            <a:prstGeom prst="rect">
              <a:avLst/>
            </a:prstGeom>
            <a:solidFill>
              <a:srgbClr val="ED21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237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33</a:t>
              </a:r>
            </a:p>
            <a:p>
              <a:pPr algn="ctr"/>
              <a:r>
                <a:rPr lang="en-GB" sz="800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CE6D65E-992D-4587-93C9-7138C87154DE}"/>
                </a:ext>
              </a:extLst>
            </p:cNvPr>
            <p:cNvSpPr txBox="1"/>
            <p:nvPr userDrawn="1"/>
          </p:nvSpPr>
          <p:spPr>
            <a:xfrm>
              <a:off x="5717542" y="4575412"/>
              <a:ext cx="2616142" cy="626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spcAft>
                  <a:spcPts val="300"/>
                </a:spcAft>
              </a:pPr>
              <a:r>
                <a:rPr lang="en-US" sz="900" b="1" dirty="0">
                  <a:solidFill>
                    <a:sysClr val="windowText" lastClr="000000"/>
                  </a:solidFill>
                </a:rPr>
                <a:t>Potential chart color order</a:t>
              </a:r>
            </a:p>
            <a:p>
              <a:pPr marL="171450" indent="-171450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b="0" dirty="0">
                  <a:solidFill>
                    <a:sysClr val="windowText" lastClr="000000"/>
                  </a:solidFill>
                </a:rPr>
                <a:t>Prioritize our blues, but they don’t have to be used all at once</a:t>
              </a:r>
            </a:p>
            <a:p>
              <a:pPr marL="171450" indent="-171450" algn="l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900" b="0" dirty="0">
                  <a:solidFill>
                    <a:sysClr val="windowText" lastClr="000000"/>
                  </a:solidFill>
                </a:rPr>
                <a:t>Mix light, mid and dark tones within data sets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F04FC2E2-15AA-4389-B66E-80F82C35E3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17542" y="4504503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DF1D398-B499-40E5-BB4D-7B57CA2F08E1}"/>
                </a:ext>
              </a:extLst>
            </p:cNvPr>
            <p:cNvSpPr/>
            <p:nvPr userDrawn="1"/>
          </p:nvSpPr>
          <p:spPr>
            <a:xfrm>
              <a:off x="6505188" y="5261186"/>
              <a:ext cx="318368" cy="320103"/>
            </a:xfrm>
            <a:prstGeom prst="rect">
              <a:avLst/>
            </a:prstGeom>
            <a:solidFill>
              <a:srgbClr val="1E4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30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73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226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3673503-AE90-4066-A3F3-36334BDF3D4F}"/>
                </a:ext>
              </a:extLst>
            </p:cNvPr>
            <p:cNvSpPr/>
            <p:nvPr userDrawn="1"/>
          </p:nvSpPr>
          <p:spPr>
            <a:xfrm>
              <a:off x="5717542" y="5261186"/>
              <a:ext cx="318368" cy="320103"/>
            </a:xfrm>
            <a:prstGeom prst="rect">
              <a:avLst/>
            </a:prstGeom>
            <a:solidFill>
              <a:srgbClr val="0033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141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0F4A330-0BF2-4C8D-A53E-D7422C3FE53C}"/>
                </a:ext>
              </a:extLst>
            </p:cNvPr>
            <p:cNvSpPr/>
            <p:nvPr userDrawn="1"/>
          </p:nvSpPr>
          <p:spPr>
            <a:xfrm>
              <a:off x="6899012" y="5261186"/>
              <a:ext cx="318368" cy="320103"/>
            </a:xfrm>
            <a:prstGeom prst="rect">
              <a:avLst/>
            </a:prstGeom>
            <a:solidFill>
              <a:srgbClr val="76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118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255</a:t>
              </a:r>
              <a:endParaRPr lang="en-GB" sz="7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F494C59-A1E3-4355-BED1-C87693DF9B0D}"/>
                </a:ext>
              </a:extLst>
            </p:cNvPr>
            <p:cNvSpPr/>
            <p:nvPr userDrawn="1"/>
          </p:nvSpPr>
          <p:spPr>
            <a:xfrm>
              <a:off x="7686657" y="5261186"/>
              <a:ext cx="318368" cy="320103"/>
            </a:xfrm>
            <a:prstGeom prst="rect">
              <a:avLst/>
            </a:prstGeom>
            <a:solidFill>
              <a:srgbClr val="B4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5AE995C-E1C1-4A2B-AA92-E67F52BBA626}"/>
                </a:ext>
              </a:extLst>
            </p:cNvPr>
            <p:cNvSpPr/>
            <p:nvPr userDrawn="1"/>
          </p:nvSpPr>
          <p:spPr>
            <a:xfrm>
              <a:off x="6505188" y="5686997"/>
              <a:ext cx="318368" cy="320103"/>
            </a:xfrm>
            <a:prstGeom prst="rect">
              <a:avLst/>
            </a:prstGeom>
            <a:solidFill>
              <a:srgbClr val="FD3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52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156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2325898-46FC-4930-9A97-34C264AC840F}"/>
                </a:ext>
              </a:extLst>
            </p:cNvPr>
            <p:cNvSpPr/>
            <p:nvPr userDrawn="1"/>
          </p:nvSpPr>
          <p:spPr>
            <a:xfrm>
              <a:off x="7292834" y="5261186"/>
              <a:ext cx="318368" cy="320103"/>
            </a:xfrm>
            <a:prstGeom prst="rect">
              <a:avLst/>
            </a:prstGeom>
            <a:solidFill>
              <a:srgbClr val="7213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114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234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96D20C50-8398-4099-B373-E415D2CC5493}"/>
                </a:ext>
              </a:extLst>
            </p:cNvPr>
            <p:cNvSpPr/>
            <p:nvPr userDrawn="1"/>
          </p:nvSpPr>
          <p:spPr>
            <a:xfrm>
              <a:off x="6899012" y="5686997"/>
              <a:ext cx="318368" cy="320103"/>
            </a:xfrm>
            <a:prstGeom prst="rect">
              <a:avLst/>
            </a:prstGeom>
            <a:solidFill>
              <a:srgbClr val="FFA3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255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163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218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BFC7A4FD-8291-44D7-96C1-361F35AE670C}"/>
                </a:ext>
              </a:extLst>
            </p:cNvPr>
            <p:cNvSpPr/>
            <p:nvPr userDrawn="1"/>
          </p:nvSpPr>
          <p:spPr>
            <a:xfrm>
              <a:off x="5717542" y="5686997"/>
              <a:ext cx="318368" cy="320103"/>
            </a:xfrm>
            <a:prstGeom prst="rect">
              <a:avLst/>
            </a:prstGeom>
            <a:solidFill>
              <a:srgbClr val="00C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192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174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DD6B49AB-8626-4F16-B05F-3FC84D94F716}"/>
                </a:ext>
              </a:extLst>
            </p:cNvPr>
            <p:cNvSpPr/>
            <p:nvPr userDrawn="1"/>
          </p:nvSpPr>
          <p:spPr>
            <a:xfrm>
              <a:off x="8080480" y="5686997"/>
              <a:ext cx="318368" cy="320103"/>
            </a:xfrm>
            <a:prstGeom prst="rect">
              <a:avLst/>
            </a:prstGeom>
            <a:solidFill>
              <a:srgbClr val="63EB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99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235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ysClr val="windowText" lastClr="000000"/>
                  </a:solidFill>
                </a:rPr>
                <a:t>218</a:t>
              </a:r>
              <a:endParaRPr lang="en-GB" sz="7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65FF7317-CCED-4903-BD9C-A69BC5F5174D}"/>
                </a:ext>
              </a:extLst>
            </p:cNvPr>
            <p:cNvSpPr/>
            <p:nvPr userDrawn="1"/>
          </p:nvSpPr>
          <p:spPr>
            <a:xfrm>
              <a:off x="6111365" y="5261186"/>
              <a:ext cx="318368" cy="320103"/>
            </a:xfrm>
            <a:prstGeom prst="rect">
              <a:avLst/>
            </a:prstGeom>
            <a:solidFill>
              <a:srgbClr val="00B8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0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184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245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BFDD464D-F289-407D-BC47-0A52D0B2734F}"/>
                </a:ext>
              </a:extLst>
            </p:cNvPr>
            <p:cNvSpPr/>
            <p:nvPr userDrawn="1"/>
          </p:nvSpPr>
          <p:spPr>
            <a:xfrm>
              <a:off x="7686657" y="5686997"/>
              <a:ext cx="318368" cy="320103"/>
            </a:xfrm>
            <a:prstGeom prst="rect">
              <a:avLst/>
            </a:prstGeom>
            <a:solidFill>
              <a:srgbClr val="510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81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188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A4DBBD69-D42E-4EAE-8627-1CBCCBB27CCB}"/>
                </a:ext>
              </a:extLst>
            </p:cNvPr>
            <p:cNvSpPr/>
            <p:nvPr userDrawn="1"/>
          </p:nvSpPr>
          <p:spPr>
            <a:xfrm>
              <a:off x="8080480" y="5261186"/>
              <a:ext cx="318368" cy="320103"/>
            </a:xfrm>
            <a:prstGeom prst="rect">
              <a:avLst/>
            </a:prstGeom>
            <a:solidFill>
              <a:srgbClr val="098E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9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142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126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9BF0482-6207-4BC2-A222-B3B76E1059AB}"/>
                </a:ext>
              </a:extLst>
            </p:cNvPr>
            <p:cNvSpPr/>
            <p:nvPr userDrawn="1"/>
          </p:nvSpPr>
          <p:spPr>
            <a:xfrm>
              <a:off x="7292834" y="5686997"/>
              <a:ext cx="318368" cy="320103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102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3F468D2B-D8E3-447A-917B-D7CF13F6BB83}"/>
                </a:ext>
              </a:extLst>
            </p:cNvPr>
            <p:cNvSpPr/>
            <p:nvPr userDrawn="1"/>
          </p:nvSpPr>
          <p:spPr>
            <a:xfrm>
              <a:off x="6111365" y="5686997"/>
              <a:ext cx="318368" cy="320103"/>
            </a:xfrm>
            <a:prstGeom prst="rect">
              <a:avLst/>
            </a:prstGeom>
            <a:solidFill>
              <a:srgbClr val="AB0D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610" tIns="54610" rIns="54610" bIns="54610"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171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</a:t>
              </a:r>
            </a:p>
            <a:p>
              <a:pPr algn="ctr">
                <a:lnSpc>
                  <a:spcPct val="90000"/>
                </a:lnSpc>
              </a:pPr>
              <a:r>
                <a:rPr lang="en-GB" sz="700">
                  <a:solidFill>
                    <a:schemeClr val="bg1"/>
                  </a:solidFill>
                </a:rPr>
                <a:t>130</a:t>
              </a:r>
              <a:endParaRPr lang="en-GB" sz="700" dirty="0">
                <a:solidFill>
                  <a:schemeClr val="bg1"/>
                </a:solidFill>
              </a:endParaRP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70AB618C-DA54-4755-B3E1-BA52327BE0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717542" y="3651946"/>
              <a:ext cx="2681922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7576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748858" y="971553"/>
            <a:ext cx="5296340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5" y="2398603"/>
            <a:ext cx="3939300" cy="2367199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395" y="5154373"/>
            <a:ext cx="3939300" cy="400110"/>
          </a:xfrm>
        </p:spPr>
        <p:txBody>
          <a:bodyPr wrap="square" anchor="b">
            <a:sp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396" y="1140069"/>
            <a:ext cx="812006" cy="6093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499939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2">
    <p:bg>
      <p:bgPr>
        <a:gradFill flip="none" rotWithShape="1">
          <a:gsLst>
            <a:gs pos="0">
              <a:schemeClr val="accent5"/>
            </a:gs>
            <a:gs pos="100000">
              <a:schemeClr val="accent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AF31653-DA95-4567-9106-71E1E49BA627}"/>
              </a:ext>
            </a:extLst>
          </p:cNvPr>
          <p:cNvSpPr>
            <a:spLocks noChangeAspect="1"/>
          </p:cNvSpPr>
          <p:nvPr userDrawn="1"/>
        </p:nvSpPr>
        <p:spPr>
          <a:xfrm>
            <a:off x="748858" y="971553"/>
            <a:ext cx="5296340" cy="490537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925CE2F-8945-49DE-BCC2-8BCACF480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395" y="5154373"/>
            <a:ext cx="3939300" cy="400110"/>
          </a:xfrm>
        </p:spPr>
        <p:txBody>
          <a:bodyPr wrap="square" anchor="b">
            <a:sp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C346F2F1-AF73-4284-8702-745152AF53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396" y="1140069"/>
            <a:ext cx="812006" cy="6093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5" y="2398603"/>
            <a:ext cx="3939300" cy="2367199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39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C44D8B-17CD-4454-B36D-72741332159F}"/>
              </a:ext>
            </a:extLst>
          </p:cNvPr>
          <p:cNvSpPr>
            <a:spLocks noChangeAspect="1"/>
          </p:cNvSpPr>
          <p:nvPr userDrawn="1"/>
        </p:nvSpPr>
        <p:spPr>
          <a:xfrm>
            <a:off x="4442219" y="313438"/>
            <a:ext cx="3957246" cy="56936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3C3EE5-C1E7-4D94-8929-0FA5FFFE0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4266" y="556419"/>
            <a:ext cx="3471421" cy="41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5C960A-C74B-42B5-A237-47F1B97FD3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4266" y="4949907"/>
            <a:ext cx="3471421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B4E646-8E32-4794-BD3E-E767603FB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5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eft Horizont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7D3C9D-F1D9-4D83-8405-0F801E26817D}"/>
              </a:ext>
            </a:extLst>
          </p:cNvPr>
          <p:cNvSpPr>
            <a:spLocks noChangeAspect="1"/>
          </p:cNvSpPr>
          <p:nvPr userDrawn="1"/>
        </p:nvSpPr>
        <p:spPr>
          <a:xfrm>
            <a:off x="749300" y="1263840"/>
            <a:ext cx="6328756" cy="439618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9AD7088-EDB1-43A3-BCB3-0FEDC99E32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113" y="1514264"/>
            <a:ext cx="5831819" cy="288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B20E3E2-C475-4230-9CC4-4FC30DB17C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13" y="4602703"/>
            <a:ext cx="583181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D0288E-06CE-4638-82E1-02D75D58A3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8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eft Vertical Window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D11141-B40A-46CB-8C61-81DDE221FE5D}"/>
              </a:ext>
            </a:extLst>
          </p:cNvPr>
          <p:cNvSpPr>
            <a:spLocks noChangeAspect="1"/>
          </p:cNvSpPr>
          <p:nvPr userDrawn="1"/>
        </p:nvSpPr>
        <p:spPr>
          <a:xfrm>
            <a:off x="749301" y="1263838"/>
            <a:ext cx="3291418" cy="47432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867E50-BF34-4013-B459-41448BAB22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6112" y="1514264"/>
            <a:ext cx="2798013" cy="32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280408F-9E51-4F9B-94C4-6F3A3FBD24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6113" y="4953636"/>
            <a:ext cx="2798013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D9B31D1-42A2-4A0D-A8FC-1A425F027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84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Right Horizont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BDB287-5E22-4504-9244-3821B98C05A3}"/>
              </a:ext>
            </a:extLst>
          </p:cNvPr>
          <p:cNvSpPr>
            <a:spLocks noChangeAspect="1"/>
          </p:cNvSpPr>
          <p:nvPr userDrawn="1"/>
        </p:nvSpPr>
        <p:spPr>
          <a:xfrm>
            <a:off x="2157187" y="313438"/>
            <a:ext cx="6242276" cy="4332804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A1CDC1-2E26-4722-BB78-D965EB6730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1619" y="560114"/>
            <a:ext cx="5756451" cy="288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3C698CC-97B7-45DE-AA75-CA3F0C4CF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01619" y="3582823"/>
            <a:ext cx="5756451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2B72E16-3CB3-49AC-9B2E-56ECC2BE96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1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Right Vertical Window_Pacific Blue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3C44D8B-17CD-4454-B36D-72741332159F}"/>
              </a:ext>
            </a:extLst>
          </p:cNvPr>
          <p:cNvSpPr>
            <a:spLocks noChangeAspect="1"/>
          </p:cNvSpPr>
          <p:nvPr userDrawn="1"/>
        </p:nvSpPr>
        <p:spPr>
          <a:xfrm>
            <a:off x="4442219" y="313438"/>
            <a:ext cx="3957246" cy="5693662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3C3EE5-C1E7-4D94-8929-0FA5FFFE0E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4266" y="556419"/>
            <a:ext cx="3471421" cy="4140000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5C960A-C74B-42B5-A237-47F1B97FD3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4266" y="4949907"/>
            <a:ext cx="3471421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BB4E646-8E32-4794-BD3E-E767603FBC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7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eft Horizont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8333" y="1263838"/>
            <a:ext cx="266113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8333" y="4881887"/>
            <a:ext cx="266113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6125" y="1263839"/>
            <a:ext cx="4354574" cy="302253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060AC1F-823B-423D-80EF-C95EEC3DF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8333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19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Left Vertic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336" y="1263838"/>
            <a:ext cx="3940539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336" y="4881887"/>
            <a:ext cx="394053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6126" y="1263839"/>
            <a:ext cx="3077611" cy="442804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638D828-F203-4122-8387-83B5C7962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7337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097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1" y="1263838"/>
            <a:ext cx="266113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1" y="4881887"/>
            <a:ext cx="266113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4031" y="1263839"/>
            <a:ext cx="4354574" cy="302253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5699398-41B8-46F6-A97E-83496DC7B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935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1" y="1263838"/>
            <a:ext cx="3940539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1" y="4881887"/>
            <a:ext cx="394053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20265" y="1263839"/>
            <a:ext cx="3077611" cy="442804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E44907E-8D0D-4F59-8361-80E6BF8CF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63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2"/>
            <a:ext cx="76392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358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ne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2"/>
            <a:ext cx="7639200" cy="459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1C0833AE-7386-47DB-9FF2-9657C92CA91E}"/>
              </a:ext>
            </a:extLst>
          </p:cNvPr>
          <p:cNvSpPr txBox="1">
            <a:spLocks/>
          </p:cNvSpPr>
          <p:nvPr userDrawn="1"/>
        </p:nvSpPr>
        <p:spPr>
          <a:xfrm>
            <a:off x="8149115" y="6331812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A28FC-699E-47A2-B686-35545E592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706009" y="6360354"/>
            <a:ext cx="1330492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63A1AD-6737-4826-AFEA-0CE2D4869EB0}"/>
              </a:ext>
            </a:extLst>
          </p:cNvPr>
          <p:cNvCxnSpPr/>
          <p:nvPr userDrawn="1"/>
        </p:nvCxnSpPr>
        <p:spPr>
          <a:xfrm>
            <a:off x="8131055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E748654B-09CA-45C1-B0DD-0606A426D3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39" y="6320118"/>
            <a:ext cx="428967" cy="17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63727-E8C9-426A-ACA4-1C6554BC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536436" y="6314186"/>
            <a:ext cx="45659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2023 KPMG Česká republika, s.r.o., a Czech limited liability company and a member firm of the KPMG global organization of independent member firms affiliated with KPMG International Limited, a private English company limited by guarantee. All rights reserved.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3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Horizont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38333" y="1263838"/>
            <a:ext cx="266113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38333" y="4881887"/>
            <a:ext cx="266113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6125" y="1263839"/>
            <a:ext cx="4354574" cy="302253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060AC1F-823B-423D-80EF-C95EEC3DFE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8333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484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_dou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400" y="432001"/>
            <a:ext cx="7639200" cy="7792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457325"/>
            <a:ext cx="7639200" cy="434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25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8" userDrawn="1">
          <p15:clr>
            <a:srgbClr val="F26B43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ne Column Text_double titl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2400" y="432001"/>
            <a:ext cx="7639200" cy="779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457325"/>
            <a:ext cx="7639200" cy="4346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hape 8">
            <a:extLst>
              <a:ext uri="{FF2B5EF4-FFF2-40B4-BE49-F238E27FC236}">
                <a16:creationId xmlns:a16="http://schemas.microsoft.com/office/drawing/2014/main" id="{782C517A-B876-41CE-B5E0-1F57CCD0CE41}"/>
              </a:ext>
            </a:extLst>
          </p:cNvPr>
          <p:cNvSpPr txBox="1">
            <a:spLocks/>
          </p:cNvSpPr>
          <p:nvPr userDrawn="1"/>
        </p:nvSpPr>
        <p:spPr>
          <a:xfrm>
            <a:off x="8149115" y="6331812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FD06C-81CD-41D0-AEB1-3A254A7EA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706009" y="6360354"/>
            <a:ext cx="1330492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D8E809-685D-427B-8CE3-C84863878EC5}"/>
              </a:ext>
            </a:extLst>
          </p:cNvPr>
          <p:cNvCxnSpPr/>
          <p:nvPr userDrawn="1"/>
        </p:nvCxnSpPr>
        <p:spPr>
          <a:xfrm>
            <a:off x="8131055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D4A7ED3-6D96-4E1C-AEDA-BD2319D81E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39" y="6320118"/>
            <a:ext cx="428967" cy="17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D34DC5-5F04-43AB-98E3-C3D7670EC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536436" y="6314186"/>
            <a:ext cx="45659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2023 KPMG Česká republika, s.r.o., a Czech limited liability company and a member firm of the KPMG global organization of independent member firms affiliated with KPMG International Limited, a private English company limited by guarantee. All rights reserved.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537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8" userDrawn="1">
          <p15:clr>
            <a:srgbClr val="F26B43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2"/>
            <a:ext cx="37260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65600" y="1209602"/>
            <a:ext cx="37260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9967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lumn Text - Dark BG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2"/>
            <a:ext cx="3726000" cy="459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665600" y="1209602"/>
            <a:ext cx="3726000" cy="459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hape 8">
            <a:extLst>
              <a:ext uri="{FF2B5EF4-FFF2-40B4-BE49-F238E27FC236}">
                <a16:creationId xmlns:a16="http://schemas.microsoft.com/office/drawing/2014/main" id="{CCDEA53B-91E3-466E-B366-434ABBBE1D61}"/>
              </a:ext>
            </a:extLst>
          </p:cNvPr>
          <p:cNvSpPr txBox="1">
            <a:spLocks/>
          </p:cNvSpPr>
          <p:nvPr userDrawn="1"/>
        </p:nvSpPr>
        <p:spPr>
          <a:xfrm>
            <a:off x="8149115" y="6331812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8E59B-0AD1-406C-BFC4-CE85C2225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706009" y="6360354"/>
            <a:ext cx="1330492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DA7980-EB11-48EC-8B0C-64FEE5F09A8F}"/>
              </a:ext>
            </a:extLst>
          </p:cNvPr>
          <p:cNvCxnSpPr/>
          <p:nvPr userDrawn="1"/>
        </p:nvCxnSpPr>
        <p:spPr>
          <a:xfrm>
            <a:off x="8131055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99502BE-C8A6-4A0B-921A-0DBDE5F956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39" y="6320118"/>
            <a:ext cx="428967" cy="172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9ED18C-5906-4DB7-8238-DAC47384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536436" y="6314186"/>
            <a:ext cx="45659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2023 KPMG Česká republika, s.r.o., a Czech limited liability company and a member firm of the KPMG global organization of independent member firms affiliated with KPMG International Limited, a private English company limited by guarantee. All rights reserved.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31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2"/>
            <a:ext cx="37260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6656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8539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 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76392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752400" y="3607200"/>
            <a:ext cx="76392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6615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6656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52400" y="1209600"/>
            <a:ext cx="3726000" cy="459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827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3376800" y="3607200"/>
            <a:ext cx="23904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752400" y="3607200"/>
            <a:ext cx="23904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209600"/>
            <a:ext cx="23904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001200" y="3607200"/>
            <a:ext cx="2390400" cy="2196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376800" y="1209600"/>
            <a:ext cx="23904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001200" y="1209600"/>
            <a:ext cx="2390400" cy="21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33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1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0302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35092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79575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290608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5091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379575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24059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924059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9095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5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1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0302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35092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79575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290608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35091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379575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24059" y="1222512"/>
            <a:ext cx="1467542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924059" y="1827314"/>
            <a:ext cx="1253953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759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eft Vertical Window Image_KPMG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7336" y="1263838"/>
            <a:ext cx="3940539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336" y="4881887"/>
            <a:ext cx="394053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6126" y="1263839"/>
            <a:ext cx="3077611" cy="4428048"/>
          </a:xfrm>
          <a:solidFill>
            <a:schemeClr val="accent1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638D828-F203-4122-8387-83B5C7962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7337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937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5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9293AC-1607-44C9-88BD-BAA65BD58AC3}"/>
              </a:ext>
            </a:extLst>
          </p:cNvPr>
          <p:cNvSpPr/>
          <p:nvPr userDrawn="1"/>
        </p:nvSpPr>
        <p:spPr>
          <a:xfrm>
            <a:off x="0" y="2"/>
            <a:ext cx="9144000" cy="265442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921388"/>
            <a:ext cx="1403196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311402" y="1921388"/>
            <a:ext cx="1403196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70403" y="1921388"/>
            <a:ext cx="1403196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29403" y="1921388"/>
            <a:ext cx="1403196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988404" y="1921388"/>
            <a:ext cx="1403196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12C1BE-95EF-457B-9290-2B97E3CEC0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2475" y="1211263"/>
            <a:ext cx="7646988" cy="449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799109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4 Columns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9293AC-1607-44C9-88BD-BAA65BD58AC3}"/>
              </a:ext>
            </a:extLst>
          </p:cNvPr>
          <p:cNvSpPr/>
          <p:nvPr userDrawn="1"/>
        </p:nvSpPr>
        <p:spPr>
          <a:xfrm>
            <a:off x="0" y="0"/>
            <a:ext cx="9144000" cy="2653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0" y="1921388"/>
            <a:ext cx="1797020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702415" y="1921388"/>
            <a:ext cx="1797020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652430" y="1921388"/>
            <a:ext cx="1797020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602444" y="1921388"/>
            <a:ext cx="1797020" cy="3882437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E12C1BE-95EF-457B-9290-2B97E3CEC0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2475" y="1211263"/>
            <a:ext cx="7646988" cy="449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7867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1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73041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99956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526872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73040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599955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26871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tx2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865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cess 4 Columns_Coba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52401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73041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99956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526872" y="1827314"/>
            <a:ext cx="1644571" cy="3976513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08000" tIns="108000" rIns="108000" bIns="108000"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46125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73040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599955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526871" y="1222512"/>
            <a:ext cx="1864730" cy="604800"/>
          </a:xfrm>
          <a:prstGeom prst="homePlate">
            <a:avLst>
              <a:gd name="adj" fmla="val 34200"/>
            </a:avLst>
          </a:prstGeom>
          <a:solidFill>
            <a:schemeClr val="accent1"/>
          </a:solidFill>
        </p:spPr>
        <p:txBody>
          <a:bodyPr lIns="108000" tIns="108000" rIns="108000" bIns="108000" anchor="ctr"/>
          <a:lstStyle>
            <a:lvl1pPr algn="l"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863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Box with Icon and Cent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1"/>
          </p:nvPr>
        </p:nvSpPr>
        <p:spPr bwMode="gray">
          <a:xfrm>
            <a:off x="3456000" y="2734375"/>
            <a:ext cx="2232000" cy="15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54000" tIns="54000" rIns="54000" bIns="54000" anchor="ctr" anchorCtr="1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959D2011-ECCF-4C3B-AEA4-7C80B6F9F85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752510" y="1211262"/>
            <a:ext cx="3739294" cy="2189066"/>
          </a:xfrm>
          <a:custGeom>
            <a:avLst/>
            <a:gdLst>
              <a:gd name="connsiteX0" fmla="*/ 0 w 3739294"/>
              <a:gd name="connsiteY0" fmla="*/ 0 h 2189066"/>
              <a:gd name="connsiteX1" fmla="*/ 3739294 w 3739294"/>
              <a:gd name="connsiteY1" fmla="*/ 0 h 2189066"/>
              <a:gd name="connsiteX2" fmla="*/ 3739294 w 3739294"/>
              <a:gd name="connsiteY2" fmla="*/ 1361113 h 2189066"/>
              <a:gd name="connsiteX3" fmla="*/ 2541490 w 3739294"/>
              <a:gd name="connsiteY3" fmla="*/ 1361113 h 2189066"/>
              <a:gd name="connsiteX4" fmla="*/ 2541490 w 3739294"/>
              <a:gd name="connsiteY4" fmla="*/ 2189066 h 2189066"/>
              <a:gd name="connsiteX5" fmla="*/ 0 w 3739294"/>
              <a:gd name="connsiteY5" fmla="*/ 2189066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0" y="0"/>
                </a:moveTo>
                <a:lnTo>
                  <a:pt x="3739294" y="0"/>
                </a:lnTo>
                <a:lnTo>
                  <a:pt x="3739294" y="1361113"/>
                </a:lnTo>
                <a:lnTo>
                  <a:pt x="2541490" y="1361113"/>
                </a:lnTo>
                <a:lnTo>
                  <a:pt x="2541490" y="2189066"/>
                </a:lnTo>
                <a:lnTo>
                  <a:pt x="0" y="218906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332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85C34CE-0040-4ED7-812A-EC82A47A56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52510" y="3616422"/>
            <a:ext cx="3739294" cy="2189066"/>
          </a:xfrm>
          <a:custGeom>
            <a:avLst/>
            <a:gdLst>
              <a:gd name="connsiteX0" fmla="*/ 0 w 3739294"/>
              <a:gd name="connsiteY0" fmla="*/ 0 h 2189066"/>
              <a:gd name="connsiteX1" fmla="*/ 2541490 w 3739294"/>
              <a:gd name="connsiteY1" fmla="*/ 0 h 2189066"/>
              <a:gd name="connsiteX2" fmla="*/ 2541490 w 3739294"/>
              <a:gd name="connsiteY2" fmla="*/ 827953 h 2189066"/>
              <a:gd name="connsiteX3" fmla="*/ 3739294 w 3739294"/>
              <a:gd name="connsiteY3" fmla="*/ 827953 h 2189066"/>
              <a:gd name="connsiteX4" fmla="*/ 3739294 w 3739294"/>
              <a:gd name="connsiteY4" fmla="*/ 2189066 h 2189066"/>
              <a:gd name="connsiteX5" fmla="*/ 0 w 3739294"/>
              <a:gd name="connsiteY5" fmla="*/ 2189066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0" y="0"/>
                </a:moveTo>
                <a:lnTo>
                  <a:pt x="2541490" y="0"/>
                </a:lnTo>
                <a:lnTo>
                  <a:pt x="2541490" y="827953"/>
                </a:lnTo>
                <a:lnTo>
                  <a:pt x="3739294" y="827953"/>
                </a:lnTo>
                <a:lnTo>
                  <a:pt x="3739294" y="2189066"/>
                </a:lnTo>
                <a:lnTo>
                  <a:pt x="0" y="218906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54000" tIns="54000" rIns="1332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2EF2175-0A38-4DE3-B808-279449EE3E0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652307" y="1211262"/>
            <a:ext cx="3739294" cy="2189066"/>
          </a:xfrm>
          <a:custGeom>
            <a:avLst/>
            <a:gdLst>
              <a:gd name="connsiteX0" fmla="*/ 0 w 3739294"/>
              <a:gd name="connsiteY0" fmla="*/ 0 h 2189066"/>
              <a:gd name="connsiteX1" fmla="*/ 3739294 w 3739294"/>
              <a:gd name="connsiteY1" fmla="*/ 0 h 2189066"/>
              <a:gd name="connsiteX2" fmla="*/ 3739294 w 3739294"/>
              <a:gd name="connsiteY2" fmla="*/ 2189066 h 2189066"/>
              <a:gd name="connsiteX3" fmla="*/ 1197693 w 3739294"/>
              <a:gd name="connsiteY3" fmla="*/ 2189066 h 2189066"/>
              <a:gd name="connsiteX4" fmla="*/ 1197693 w 3739294"/>
              <a:gd name="connsiteY4" fmla="*/ 1361113 h 2189066"/>
              <a:gd name="connsiteX5" fmla="*/ 0 w 3739294"/>
              <a:gd name="connsiteY5" fmla="*/ 1361113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0" y="0"/>
                </a:moveTo>
                <a:lnTo>
                  <a:pt x="3739294" y="0"/>
                </a:lnTo>
                <a:lnTo>
                  <a:pt x="3739294" y="2189066"/>
                </a:lnTo>
                <a:lnTo>
                  <a:pt x="1197693" y="2189066"/>
                </a:lnTo>
                <a:lnTo>
                  <a:pt x="1197693" y="1361113"/>
                </a:lnTo>
                <a:lnTo>
                  <a:pt x="0" y="13611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332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DCD0C63-F3A2-4CCE-89ED-D659427AA31A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652307" y="3616422"/>
            <a:ext cx="3739294" cy="2189066"/>
          </a:xfrm>
          <a:custGeom>
            <a:avLst/>
            <a:gdLst>
              <a:gd name="connsiteX0" fmla="*/ 1197693 w 3739294"/>
              <a:gd name="connsiteY0" fmla="*/ 0 h 2189066"/>
              <a:gd name="connsiteX1" fmla="*/ 3739294 w 3739294"/>
              <a:gd name="connsiteY1" fmla="*/ 0 h 2189066"/>
              <a:gd name="connsiteX2" fmla="*/ 3739294 w 3739294"/>
              <a:gd name="connsiteY2" fmla="*/ 2189066 h 2189066"/>
              <a:gd name="connsiteX3" fmla="*/ 0 w 3739294"/>
              <a:gd name="connsiteY3" fmla="*/ 2189066 h 2189066"/>
              <a:gd name="connsiteX4" fmla="*/ 0 w 3739294"/>
              <a:gd name="connsiteY4" fmla="*/ 827953 h 2189066"/>
              <a:gd name="connsiteX5" fmla="*/ 1197693 w 3739294"/>
              <a:gd name="connsiteY5" fmla="*/ 827953 h 218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9294" h="2189066">
                <a:moveTo>
                  <a:pt x="1197693" y="0"/>
                </a:moveTo>
                <a:lnTo>
                  <a:pt x="3739294" y="0"/>
                </a:lnTo>
                <a:lnTo>
                  <a:pt x="3739294" y="2189066"/>
                </a:lnTo>
                <a:lnTo>
                  <a:pt x="0" y="2189066"/>
                </a:lnTo>
                <a:lnTo>
                  <a:pt x="0" y="827953"/>
                </a:lnTo>
                <a:lnTo>
                  <a:pt x="1197693" y="8279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wrap="square" lIns="1332000" tIns="54000" rIns="54000" bIns="54000">
            <a:noAutofit/>
          </a:bodyPr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0724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Blu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609825"/>
            <a:ext cx="3726000" cy="41940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218880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5600" y="1609825"/>
            <a:ext cx="3726000" cy="41940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5600" y="1218880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353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Quad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609825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218880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5600" y="1609825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5600" y="1218880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52400" y="4019650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752400" y="3628705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65600" y="4019650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4665600" y="3628705"/>
            <a:ext cx="3726000" cy="388800"/>
          </a:xfrm>
          <a:solidFill>
            <a:schemeClr val="tx2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6956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ur Quad Boxes BG Dark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52400" y="1609825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52400" y="1218880"/>
            <a:ext cx="3726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4665600" y="1609825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665600" y="1218880"/>
            <a:ext cx="3726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752400" y="4019650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752400" y="3628705"/>
            <a:ext cx="3726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65600" y="4019650"/>
            <a:ext cx="3726000" cy="1785600"/>
          </a:xfr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txBody>
          <a:bodyPr lIns="108000" tIns="108000" rIns="108000" bIns="108000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4665600" y="3628705"/>
            <a:ext cx="3726000" cy="388800"/>
          </a:xfrm>
          <a:solidFill>
            <a:schemeClr val="accent1"/>
          </a:solidFill>
          <a:ln w="12700">
            <a:noFill/>
          </a:ln>
        </p:spPr>
        <p:txBody>
          <a:bodyPr lIns="108000" tIns="108000" rIns="108000" bIns="108000" anchor="ctr"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hape 8">
            <a:extLst>
              <a:ext uri="{FF2B5EF4-FFF2-40B4-BE49-F238E27FC236}">
                <a16:creationId xmlns:a16="http://schemas.microsoft.com/office/drawing/2014/main" id="{DB1C4B43-FA0B-4D0C-8437-66F19EF1F34D}"/>
              </a:ext>
            </a:extLst>
          </p:cNvPr>
          <p:cNvSpPr txBox="1">
            <a:spLocks/>
          </p:cNvSpPr>
          <p:nvPr userDrawn="1"/>
        </p:nvSpPr>
        <p:spPr>
          <a:xfrm>
            <a:off x="8149115" y="6331812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E4239A-696B-40FB-8EA0-70E8FCE23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6706009" y="6360354"/>
            <a:ext cx="1330492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600" b="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0010BD-37F2-4205-B603-26BE05D01DB4}"/>
              </a:ext>
            </a:extLst>
          </p:cNvPr>
          <p:cNvCxnSpPr/>
          <p:nvPr userDrawn="1"/>
        </p:nvCxnSpPr>
        <p:spPr>
          <a:xfrm>
            <a:off x="8131055" y="6331812"/>
            <a:ext cx="0" cy="149412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26A36270-111B-47D1-A4BC-A201FCA819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7239" y="6320118"/>
            <a:ext cx="428967" cy="172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841C22-7357-4553-B4DD-6E1B6CF69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536436" y="6314186"/>
            <a:ext cx="45659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© 2023 KPMG Česká republika, s.r.o., a Czech limited liability company and a member firm of the KPMG global organization of independent member firms affiliated with KPMG International Limited, a private English company limited by guarantee. All rights reserved.</a:t>
            </a:r>
            <a:endParaRPr lang="en-US" sz="600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932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A131ED-15DF-49E2-88F8-BD22F6A42CF2}"/>
              </a:ext>
            </a:extLst>
          </p:cNvPr>
          <p:cNvSpPr>
            <a:spLocks/>
          </p:cNvSpPr>
          <p:nvPr userDrawn="1"/>
        </p:nvSpPr>
        <p:spPr>
          <a:xfrm>
            <a:off x="746126" y="1422400"/>
            <a:ext cx="5902325" cy="409997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5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B1FAA-C63A-49DF-A7C2-35443508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714" y="2504375"/>
            <a:ext cx="4592586" cy="1623742"/>
          </a:xfrm>
        </p:spPr>
        <p:txBody>
          <a:bodyPr anchor="t" anchorCtr="0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36EFA93-8BDA-4CEE-9492-BCAC7D96A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714" y="1553435"/>
            <a:ext cx="896937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47020FA-A884-4E3E-885A-5D5189B2C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714" y="4465785"/>
            <a:ext cx="4592586" cy="810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69611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2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A131ED-15DF-49E2-88F8-BD22F6A42CF2}"/>
              </a:ext>
            </a:extLst>
          </p:cNvPr>
          <p:cNvSpPr>
            <a:spLocks/>
          </p:cNvSpPr>
          <p:nvPr userDrawn="1"/>
        </p:nvSpPr>
        <p:spPr>
          <a:xfrm>
            <a:off x="746126" y="1422400"/>
            <a:ext cx="5902325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B1FAA-C63A-49DF-A7C2-35443508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714" y="2504375"/>
            <a:ext cx="4592586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36EFA93-8BDA-4CEE-9492-BCAC7D96A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714" y="1553435"/>
            <a:ext cx="896937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47020FA-A884-4E3E-885A-5D5189B2C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714" y="4465785"/>
            <a:ext cx="4592586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4660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Horizont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1" y="1263838"/>
            <a:ext cx="2661130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1" y="4881887"/>
            <a:ext cx="2661130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4031" y="1263839"/>
            <a:ext cx="4354574" cy="302253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5699398-41B8-46F6-A97E-83496DC7B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429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A131ED-15DF-49E2-88F8-BD22F6A42CF2}"/>
              </a:ext>
            </a:extLst>
          </p:cNvPr>
          <p:cNvSpPr>
            <a:spLocks/>
          </p:cNvSpPr>
          <p:nvPr userDrawn="1"/>
        </p:nvSpPr>
        <p:spPr>
          <a:xfrm>
            <a:off x="746126" y="1422400"/>
            <a:ext cx="5902325" cy="4099970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B1FAA-C63A-49DF-A7C2-35443508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714" y="2504375"/>
            <a:ext cx="4592586" cy="1623742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36EFA93-8BDA-4CEE-9492-BCAC7D96A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714" y="1553435"/>
            <a:ext cx="896937" cy="722312"/>
          </a:xfrm>
        </p:spPr>
        <p:txBody>
          <a:bodyPr/>
          <a:lstStyle>
            <a:lvl1pPr>
              <a:lnSpc>
                <a:spcPct val="80000"/>
              </a:lnSpc>
              <a:defRPr sz="6000">
                <a:solidFill>
                  <a:schemeClr val="tx2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B47020FA-A884-4E3E-885A-5D5189B2CA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2714" y="4465785"/>
            <a:ext cx="4592586" cy="810000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89828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9F6308-3807-44EC-BBE8-A9C8A9430A2C}"/>
              </a:ext>
            </a:extLst>
          </p:cNvPr>
          <p:cNvSpPr>
            <a:spLocks noChangeAspect="1"/>
          </p:cNvSpPr>
          <p:nvPr userDrawn="1"/>
        </p:nvSpPr>
        <p:spPr>
          <a:xfrm>
            <a:off x="749300" y="1263840"/>
            <a:ext cx="6328756" cy="4396185"/>
          </a:xfrm>
          <a:prstGeom prst="rect">
            <a:avLst/>
          </a:prstGeom>
          <a:gradFill>
            <a:gsLst>
              <a:gs pos="100000">
                <a:srgbClr val="ACEAFF"/>
              </a:gs>
              <a:gs pos="0">
                <a:schemeClr val="accent4"/>
              </a:gs>
            </a:gsLst>
            <a:lin ang="0" scaled="0"/>
          </a:gradFill>
        </p:spPr>
        <p:txBody>
          <a:bodyPr vert="horz" lIns="180000" tIns="180000" rIns="180000" bIns="180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8800" baseline="0" dirty="0" err="1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AB1FAA-C63A-49DF-A7C2-354435082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113" y="1514264"/>
            <a:ext cx="5831819" cy="2880000"/>
          </a:xfrm>
        </p:spPr>
        <p:txBody>
          <a:bodyPr anchor="t" anchorCtr="0"/>
          <a:lstStyle>
            <a:lvl1pPr algn="l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0FC5985-3DD1-475A-9A7A-899F36FF6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622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 dark Gradient">
    <p:bg>
      <p:bgPr>
        <a:gradFill>
          <a:gsLst>
            <a:gs pos="0">
              <a:schemeClr val="accent5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7C20205-1972-45A0-B67B-992440214E15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749552" y="5651600"/>
            <a:ext cx="273151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noProof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1000" b="1" kern="1200" noProof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1985B1E-1660-49BE-A364-FD65E9A824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301" y="3653770"/>
            <a:ext cx="6255182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01CDA1C-F627-459A-90F5-D005F62DA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9300" y="3143887"/>
            <a:ext cx="2411738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bg1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12FD72-0F35-45F5-B74D-16289A1CFE11}"/>
              </a:ext>
            </a:extLst>
          </p:cNvPr>
          <p:cNvGrpSpPr/>
          <p:nvPr userDrawn="1"/>
        </p:nvGrpSpPr>
        <p:grpSpPr>
          <a:xfrm>
            <a:off x="758764" y="2673453"/>
            <a:ext cx="2023200" cy="367957"/>
            <a:chOff x="998476" y="2881529"/>
            <a:chExt cx="2023200" cy="36795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2D3805-681D-401A-A75E-7BF75F6E4DE9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A6B90A-2EFA-40E9-8E98-E7A85B9BDBF5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4969AD0-CA30-4D5C-9D23-4DE41EC8D323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DAE824-136A-427F-8254-73315981D957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bg1"/>
                </a:solidFill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826BB31-9A6D-4607-868A-FEFC87B4D5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0B456461-26A1-4AFC-80F6-96BE97F835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29" name="Picture 28" descr="Logo&#10;&#10;Description automatically generated">
              <a:extLst>
                <a:ext uri="{FF2B5EF4-FFF2-40B4-BE49-F238E27FC236}">
                  <a16:creationId xmlns:a16="http://schemas.microsoft.com/office/drawing/2014/main" id="{4B8BA4C8-45B4-4148-8E7E-083AF8435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646EAAB2-DCE2-4D08-B4EC-2148F2A217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E5195ABE-35DE-428F-B59A-90B0FBAB6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451B2DB-8DD3-4AA8-A8FE-1EC956920A7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736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 light gradient">
    <p:bg>
      <p:bgPr>
        <a:gradFill>
          <a:gsLst>
            <a:gs pos="100000">
              <a:srgbClr val="ACEAFF"/>
            </a:gs>
            <a:gs pos="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D335AFA-79EF-48E7-9FDA-A8FCF952D278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749552" y="5651600"/>
            <a:ext cx="2731517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1000" b="1" kern="1200" noProof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8703AF1-229E-4220-A6D7-6F1010E1F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9301" y="3653770"/>
            <a:ext cx="6255182" cy="1843088"/>
          </a:xfrm>
        </p:spPr>
        <p:txBody>
          <a:bodyPr anchor="b"/>
          <a:lstStyle>
            <a:lvl1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1pPr>
            <a:lvl2pPr>
              <a:spcAft>
                <a:spcPts val="1000"/>
              </a:spcAft>
              <a:defRPr sz="10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7D5B914-BBA3-4307-88FA-B6F082A8C4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9300" y="3143887"/>
            <a:ext cx="2411738" cy="119064"/>
          </a:xfrm>
        </p:spPr>
        <p:txBody>
          <a:bodyPr/>
          <a:lstStyle>
            <a:lvl1pPr>
              <a:buFontTx/>
              <a:buNone/>
              <a:defRPr sz="1100" b="1">
                <a:solidFill>
                  <a:schemeClr val="tx2"/>
                </a:solidFill>
              </a:defRPr>
            </a:lvl1pPr>
            <a:lvl2pPr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2pPr>
            <a:lvl3pPr marL="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3pPr>
            <a:lvl4pPr marL="3456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4pPr>
            <a:lvl5pPr marL="540000" indent="0">
              <a:buFontTx/>
              <a:buNone/>
              <a:defRPr sz="900" b="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968751-5BD4-4F0E-97F6-671CE2A65096}"/>
              </a:ext>
            </a:extLst>
          </p:cNvPr>
          <p:cNvGrpSpPr/>
          <p:nvPr userDrawn="1"/>
        </p:nvGrpSpPr>
        <p:grpSpPr>
          <a:xfrm>
            <a:off x="758764" y="2673453"/>
            <a:ext cx="2023200" cy="367957"/>
            <a:chOff x="998476" y="2881529"/>
            <a:chExt cx="2023200" cy="36795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8AF7AA-2323-4E05-B7FE-1B766F9A3BF6}"/>
                </a:ext>
              </a:extLst>
            </p:cNvPr>
            <p:cNvSpPr/>
            <p:nvPr userDrawn="1"/>
          </p:nvSpPr>
          <p:spPr>
            <a:xfrm>
              <a:off x="1441950" y="2918577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tx2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FC7802C-1EDC-4B64-B608-F59CDA55C17D}"/>
                </a:ext>
              </a:extLst>
            </p:cNvPr>
            <p:cNvSpPr/>
            <p:nvPr userDrawn="1"/>
          </p:nvSpPr>
          <p:spPr>
            <a:xfrm>
              <a:off x="1877844" y="2918577"/>
              <a:ext cx="281156" cy="322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tx2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FECBAF-CC9D-453B-BC2D-6EA886A5E5C6}"/>
                </a:ext>
              </a:extLst>
            </p:cNvPr>
            <p:cNvSpPr/>
            <p:nvPr userDrawn="1"/>
          </p:nvSpPr>
          <p:spPr>
            <a:xfrm>
              <a:off x="2689276" y="2924173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tx2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7D8C5C4-5B44-4F30-B505-2358C97ACD76}"/>
                </a:ext>
              </a:extLst>
            </p:cNvPr>
            <p:cNvSpPr/>
            <p:nvPr userDrawn="1"/>
          </p:nvSpPr>
          <p:spPr>
            <a:xfrm>
              <a:off x="1025526" y="2924174"/>
              <a:ext cx="304800" cy="288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610" tIns="54610" rIns="54610" bIns="54610" rtlCol="0" anchor="ctr"/>
            <a:lstStyle/>
            <a:p>
              <a:pPr algn="l"/>
              <a:endParaRPr lang="en-GB" sz="1500" dirty="0" err="1">
                <a:solidFill>
                  <a:schemeClr val="tx2"/>
                </a:solidFill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26BC3BC-0FF0-4B64-A515-849E92F05B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2950" y="2881529"/>
              <a:ext cx="360000" cy="360000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991803D8-89D9-4F6E-8703-13BDCEDB1E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2336" y="2881529"/>
              <a:ext cx="359648" cy="360000"/>
            </a:xfrm>
            <a:prstGeom prst="rect">
              <a:avLst/>
            </a:prstGeom>
          </p:spPr>
        </p:pic>
        <p:pic>
          <p:nvPicPr>
            <p:cNvPr id="40" name="Picture 39" descr="Logo&#10;&#10;Description automatically generated">
              <a:extLst>
                <a:ext uri="{FF2B5EF4-FFF2-40B4-BE49-F238E27FC236}">
                  <a16:creationId xmlns:a16="http://schemas.microsoft.com/office/drawing/2014/main" id="{86CA3C48-34BF-4C7B-8A42-4AAD74D77C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350" y="2889486"/>
              <a:ext cx="360000" cy="360000"/>
            </a:xfrm>
            <a:prstGeom prst="rect">
              <a:avLst/>
            </a:prstGeom>
          </p:spPr>
        </p:pic>
        <p:pic>
          <p:nvPicPr>
            <p:cNvPr id="41" name="Picture 40" descr="Logo&#10;&#10;Description automatically generated">
              <a:extLst>
                <a:ext uri="{FF2B5EF4-FFF2-40B4-BE49-F238E27FC236}">
                  <a16:creationId xmlns:a16="http://schemas.microsoft.com/office/drawing/2014/main" id="{2B75B2EB-060D-4C02-94B7-A95DBD3B58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476" y="2884275"/>
              <a:ext cx="360000" cy="360000"/>
            </a:xfrm>
            <a:prstGeom prst="rect">
              <a:avLst/>
            </a:prstGeom>
          </p:spPr>
        </p:pic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4DBBF1BF-CC7E-4A07-B330-E94D9D33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1676" y="2881529"/>
              <a:ext cx="360000" cy="360000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C42B2CC1-3453-431E-BEB1-143BFA0FE5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13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748858" y="971553"/>
            <a:ext cx="5296340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5" y="2398603"/>
            <a:ext cx="3939300" cy="2367199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395" y="5154373"/>
            <a:ext cx="3939300" cy="400110"/>
          </a:xfrm>
        </p:spPr>
        <p:txBody>
          <a:bodyPr wrap="square" anchor="b">
            <a:sp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396" y="1140069"/>
            <a:ext cx="812006" cy="6093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3799290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748858" y="971553"/>
            <a:ext cx="5296340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5" y="2398603"/>
            <a:ext cx="3939300" cy="2367199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395" y="5154373"/>
            <a:ext cx="3939300" cy="400110"/>
          </a:xfrm>
        </p:spPr>
        <p:txBody>
          <a:bodyPr wrap="square" anchor="b">
            <a:sp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396" y="1140069"/>
            <a:ext cx="812006" cy="6093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456910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748858" y="971553"/>
            <a:ext cx="5296340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5" y="2398603"/>
            <a:ext cx="3939300" cy="2367199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395" y="5154373"/>
            <a:ext cx="3939300" cy="400110"/>
          </a:xfrm>
        </p:spPr>
        <p:txBody>
          <a:bodyPr wrap="square" anchor="b">
            <a:sp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396" y="1140069"/>
            <a:ext cx="812006" cy="6093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4569982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Divide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A87A788-0BF5-4419-BCFC-809F6D2E93AA}"/>
              </a:ext>
            </a:extLst>
          </p:cNvPr>
          <p:cNvSpPr>
            <a:spLocks noChangeAspect="1"/>
          </p:cNvSpPr>
          <p:nvPr userDrawn="1"/>
        </p:nvSpPr>
        <p:spPr>
          <a:xfrm>
            <a:off x="748858" y="971553"/>
            <a:ext cx="5296340" cy="4905375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rgbClr val="ACEAFF"/>
              </a:gs>
            </a:gsLst>
            <a:lin ang="0" scaled="0"/>
          </a:gradFill>
        </p:spPr>
        <p:txBody>
          <a:bodyPr vert="horz" lIns="135000" tIns="135000" rIns="135000" bIns="135000" rtlCol="0" anchor="t" anchorCtr="0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buNone/>
            </a:pPr>
            <a:endParaRPr lang="en-US" sz="6600" baseline="0">
              <a:solidFill>
                <a:schemeClr val="bg1"/>
              </a:solidFill>
              <a:latin typeface="KPMG Bold" panose="020B0803030202040204" pitchFamily="34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7C0B89-7E09-423B-A068-1AF6A41E8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5" y="2398603"/>
            <a:ext cx="3939300" cy="2367199"/>
          </a:xfrm>
          <a:noFill/>
        </p:spPr>
        <p:txBody>
          <a:bodyPr lIns="0" tIns="0" rIns="0" bIns="0" anchor="t" anchorCtr="0"/>
          <a:lstStyle>
            <a:lvl1pPr algn="l">
              <a:defRPr sz="60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F7723F4-8321-43A3-962F-3DEEE5C6D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395" y="5154373"/>
            <a:ext cx="3939300" cy="400110"/>
          </a:xfrm>
        </p:spPr>
        <p:txBody>
          <a:bodyPr wrap="square" anchor="b">
            <a:spAutoFit/>
          </a:bodyPr>
          <a:lstStyle>
            <a:lvl1pPr>
              <a:defRPr sz="1050">
                <a:solidFill>
                  <a:schemeClr val="accent2"/>
                </a:solidFill>
              </a:defRPr>
            </a:lvl1pPr>
            <a:lvl2pPr>
              <a:defRPr sz="1050">
                <a:solidFill>
                  <a:schemeClr val="accent2"/>
                </a:solidFill>
              </a:defRPr>
            </a:lvl2pPr>
            <a:lvl3pPr>
              <a:buClr>
                <a:schemeClr val="bg1"/>
              </a:buClr>
              <a:defRPr sz="825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825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8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17B18B8B-EB09-48D8-AC31-3A9DFAC0B7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7396" y="1140069"/>
            <a:ext cx="812006" cy="609398"/>
          </a:xfrm>
        </p:spPr>
        <p:txBody>
          <a:bodyPr>
            <a:spAutoFit/>
          </a:bodyPr>
          <a:lstStyle>
            <a:lvl1pPr>
              <a:lnSpc>
                <a:spcPct val="80000"/>
              </a:lnSpc>
              <a:defRPr lang="en-US" sz="4950" kern="1200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5589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Right Vertical Window Image_Cobal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B1881FE-F51A-491A-9C27-F63BE5A5C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1" y="1263838"/>
            <a:ext cx="3940539" cy="3022538"/>
          </a:xfrm>
        </p:spPr>
        <p:txBody>
          <a:bodyPr anchor="t" anchorCtr="0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text only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292E31-1E73-44F3-ABE3-7D4DCAA2A0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1" y="4881887"/>
            <a:ext cx="3940539" cy="810000"/>
          </a:xfrm>
        </p:spPr>
        <p:txBody>
          <a:bodyPr anchor="b"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F24A9-461A-47E9-B0F9-09BFAA4914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20265" y="1263839"/>
            <a:ext cx="3077611" cy="4428048"/>
          </a:xfrm>
          <a:solidFill>
            <a:schemeClr val="accent2"/>
          </a:solidFill>
        </p:spPr>
        <p:txBody>
          <a:bodyPr vert="horz" lIns="0" tIns="0" rIns="0" bIns="0" rtlCol="0" anchor="ctr" anchorCtr="0">
            <a:noAutofit/>
          </a:bodyPr>
          <a:lstStyle>
            <a:lvl1pPr>
              <a:defRPr lang="en-US" b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/>
              <a:t>Click icon to add picture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E44907E-8D0D-4F59-8361-80E6BF8CF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301" y="313438"/>
            <a:ext cx="786440" cy="3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0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5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2.sv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8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400" y="432000"/>
            <a:ext cx="7639200" cy="518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400" y="1209600"/>
            <a:ext cx="7639200" cy="458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hape 8">
            <a:extLst>
              <a:ext uri="{FF2B5EF4-FFF2-40B4-BE49-F238E27FC236}">
                <a16:creationId xmlns:a16="http://schemas.microsoft.com/office/drawing/2014/main" id="{49038050-C854-46F6-8E6F-B003422A02A9}"/>
              </a:ext>
            </a:extLst>
          </p:cNvPr>
          <p:cNvSpPr txBox="1">
            <a:spLocks/>
          </p:cNvSpPr>
          <p:nvPr userDrawn="1"/>
        </p:nvSpPr>
        <p:spPr>
          <a:xfrm>
            <a:off x="8149115" y="6331812"/>
            <a:ext cx="242486" cy="149412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GB" sz="100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‹#›</a:t>
            </a:fld>
            <a:endParaRPr lang="en-GB" sz="1000" dirty="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FBD1ED-2FAF-4BC3-8EFB-97C0C3A79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79"/>
            </p:custDataLst>
          </p:nvPr>
        </p:nvSpPr>
        <p:spPr>
          <a:xfrm>
            <a:off x="6706009" y="6360354"/>
            <a:ext cx="1330492" cy="9233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b="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Document Classification: KPMG Confidential</a:t>
            </a:r>
            <a:endParaRPr lang="en-GB" sz="600" b="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3F1EDA1-4D51-4550-AE58-8E208765C41D}"/>
              </a:ext>
            </a:extLst>
          </p:cNvPr>
          <p:cNvCxnSpPr/>
          <p:nvPr userDrawn="1"/>
        </p:nvCxnSpPr>
        <p:spPr>
          <a:xfrm>
            <a:off x="8131055" y="6331812"/>
            <a:ext cx="0" cy="149412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E5C4BD39-7187-4137-978A-5EC828C05927}"/>
              </a:ext>
            </a:extLst>
          </p:cNvPr>
          <p:cNvPicPr>
            <a:picLocks noChangeAspect="1"/>
          </p:cNvPicPr>
          <p:nvPr userDrawn="1"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747239" y="6320118"/>
            <a:ext cx="428967" cy="172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BE6972-29AD-4EC9-9442-E9E76AE70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>
            <p:custDataLst>
              <p:tags r:id="rId80"/>
            </p:custDataLst>
          </p:nvPr>
        </p:nvSpPr>
        <p:spPr>
          <a:xfrm>
            <a:off x="1536436" y="6314186"/>
            <a:ext cx="45659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noProof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2023 KPMG Česká republika, s.r.o., a Czech limited liability company and a member firm of the KPMG global organization of independent member firms affiliated with KPMG International Limited, a private English company limited by guarantee. All rights reserved.</a:t>
            </a:r>
            <a:endParaRPr lang="en-US" sz="600" kern="1200" noProof="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95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04" r:id="rId40"/>
    <p:sldLayoutId id="2147483712" r:id="rId41"/>
    <p:sldLayoutId id="2147483713" r:id="rId42"/>
    <p:sldLayoutId id="2147483714" r:id="rId43"/>
    <p:sldLayoutId id="2147483715" r:id="rId44"/>
    <p:sldLayoutId id="2147483716" r:id="rId45"/>
    <p:sldLayoutId id="2147483717" r:id="rId46"/>
    <p:sldLayoutId id="2147483718" r:id="rId47"/>
    <p:sldLayoutId id="2147483664" r:id="rId48"/>
    <p:sldLayoutId id="2147483720" r:id="rId49"/>
    <p:sldLayoutId id="2147483722" r:id="rId50"/>
    <p:sldLayoutId id="2147483723" r:id="rId51"/>
    <p:sldLayoutId id="2147483689" r:id="rId52"/>
    <p:sldLayoutId id="2147483721" r:id="rId53"/>
    <p:sldLayoutId id="2147483690" r:id="rId54"/>
    <p:sldLayoutId id="2147483692" r:id="rId55"/>
    <p:sldLayoutId id="2147483691" r:id="rId56"/>
    <p:sldLayoutId id="2147483693" r:id="rId57"/>
    <p:sldLayoutId id="2147483724" r:id="rId58"/>
    <p:sldLayoutId id="2147483701" r:id="rId59"/>
    <p:sldLayoutId id="2147483725" r:id="rId60"/>
    <p:sldLayoutId id="2147483727" r:id="rId61"/>
    <p:sldLayoutId id="2147483697" r:id="rId62"/>
    <p:sldLayoutId id="2147483726" r:id="rId63"/>
    <p:sldLayoutId id="2147483703" r:id="rId64"/>
    <p:sldLayoutId id="2147483699" r:id="rId65"/>
    <p:sldLayoutId id="2147483700" r:id="rId66"/>
    <p:sldLayoutId id="2147483728" r:id="rId67"/>
    <p:sldLayoutId id="2147483682" r:id="rId68"/>
    <p:sldLayoutId id="2147483729" r:id="rId69"/>
    <p:sldLayoutId id="2147483730" r:id="rId70"/>
    <p:sldLayoutId id="2147483731" r:id="rId71"/>
    <p:sldLayoutId id="2147483667" r:id="rId72"/>
    <p:sldLayoutId id="2147483732" r:id="rId73"/>
    <p:sldLayoutId id="2147483734" r:id="rId74"/>
    <p:sldLayoutId id="2147483735" r:id="rId75"/>
    <p:sldLayoutId id="2147483736" r:id="rId76"/>
    <p:sldLayoutId id="2147483737" r:id="rId77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1152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129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-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57" userDrawn="1">
          <p15:clr>
            <a:srgbClr val="F26B43"/>
          </p15:clr>
        </p15:guide>
        <p15:guide id="2" pos="470" userDrawn="1">
          <p15:clr>
            <a:srgbClr val="F26B43"/>
          </p15:clr>
        </p15:guide>
        <p15:guide id="3" pos="5291" userDrawn="1">
          <p15:clr>
            <a:srgbClr val="F26B43"/>
          </p15:clr>
        </p15:guide>
        <p15:guide id="4" orient="horz" pos="763" userDrawn="1">
          <p15:clr>
            <a:srgbClr val="F26B43"/>
          </p15:clr>
        </p15:guide>
        <p15:guide id="5" orient="horz" pos="608" userDrawn="1">
          <p15:clr>
            <a:srgbClr val="F26B43"/>
          </p15:clr>
        </p15:guide>
        <p15:guide id="6" orient="horz" pos="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kpmg.jobs.cz/?custom_oddeleni=key-cc2" TargetMode="External"/><Relationship Id="rId2" Type="http://schemas.openxmlformats.org/officeDocument/2006/relationships/hyperlink" Target="http://www.vyrostli-jsme.cz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recruitment@kpmg.cz" TargetMode="External"/><Relationship Id="rId5" Type="http://schemas.openxmlformats.org/officeDocument/2006/relationships/hyperlink" Target="https://kpmg.jobs.cz/?custom_oddeleni=key-cc3&amp;custom_oddeleni=key-cc5" TargetMode="External"/><Relationship Id="rId4" Type="http://schemas.openxmlformats.org/officeDocument/2006/relationships/hyperlink" Target="https://kpmg.jobs.cz/?custom_oddeleni=key-cc1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43B3-6065-4DF6-A0B4-009F3A6E8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861" y="1949543"/>
            <a:ext cx="4560789" cy="2582011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GB" sz="6600" dirty="0" err="1"/>
              <a:t>Řetězové</a:t>
            </a:r>
            <a:r>
              <a:rPr lang="en-GB" sz="6600" dirty="0"/>
              <a:t> </a:t>
            </a:r>
            <a:r>
              <a:rPr lang="en-GB" sz="6600" dirty="0" err="1"/>
              <a:t>transakce</a:t>
            </a:r>
            <a:endParaRPr lang="cs-CZ" sz="66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A0FBB1F-579B-4212-97DE-76BC5CD8BC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" b="1742"/>
          <a:stretch/>
        </p:blipFill>
        <p:spPr>
          <a:xfrm>
            <a:off x="5571726" y="1135733"/>
            <a:ext cx="2823418" cy="4084274"/>
          </a:xfr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454F073-B2E3-4F7E-ADD6-71D857B53E23}"/>
              </a:ext>
            </a:extLst>
          </p:cNvPr>
          <p:cNvSpPr txBox="1">
            <a:spLocks/>
          </p:cNvSpPr>
          <p:nvPr/>
        </p:nvSpPr>
        <p:spPr>
          <a:xfrm>
            <a:off x="693097" y="4342811"/>
            <a:ext cx="4821584" cy="8771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</a:rPr>
              <a:t>Erika </a:t>
            </a:r>
            <a:r>
              <a:rPr lang="cs-CZ" sz="1200" dirty="0" err="1">
                <a:solidFill>
                  <a:schemeClr val="bg1"/>
                </a:solidFill>
              </a:rPr>
              <a:t>Krišková</a:t>
            </a:r>
            <a:r>
              <a:rPr lang="cs-CZ" sz="1200" dirty="0">
                <a:solidFill>
                  <a:schemeClr val="bg1"/>
                </a:solidFill>
              </a:rPr>
              <a:t> Dunajská</a:t>
            </a:r>
          </a:p>
          <a:p>
            <a:pPr lvl="1"/>
            <a:r>
              <a:rPr lang="en-GB" sz="1200" dirty="0">
                <a:solidFill>
                  <a:schemeClr val="bg1"/>
                </a:solidFill>
              </a:rPr>
              <a:t>—</a:t>
            </a:r>
            <a:endParaRPr lang="cs-CZ" sz="1200" dirty="0">
              <a:solidFill>
                <a:schemeClr val="bg1"/>
              </a:solidFill>
            </a:endParaRPr>
          </a:p>
          <a:p>
            <a:pPr lvl="1"/>
            <a:r>
              <a:rPr lang="cs-CZ" sz="1200" dirty="0">
                <a:solidFill>
                  <a:schemeClr val="bg1"/>
                </a:solidFill>
              </a:rPr>
              <a:t>5. prosince 2023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432E-7630-4E11-8342-CDDA6D313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7" y="2541303"/>
            <a:ext cx="4653337" cy="1775399"/>
          </a:xfrm>
        </p:spPr>
        <p:txBody>
          <a:bodyPr/>
          <a:lstStyle/>
          <a:p>
            <a:r>
              <a:rPr lang="cs-CZ" sz="6600" dirty="0"/>
              <a:t>Vícestranné obchody</a:t>
            </a:r>
          </a:p>
        </p:txBody>
      </p:sp>
    </p:spTree>
    <p:extLst>
      <p:ext uri="{BB962C8B-B14F-4D97-AF65-F5344CB8AC3E}">
        <p14:creationId xmlns:p14="http://schemas.microsoft.com/office/powerpoint/2010/main" val="263522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Řetězové transakce – obecný příklad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63776" lvl="1" indent="-263776">
              <a:buFont typeface="Arial" panose="020B0604020202020204" pitchFamily="34" charset="0"/>
              <a:buChar char="•"/>
            </a:pPr>
            <a:r>
              <a:rPr lang="cs-CZ" sz="1400" b="1" dirty="0"/>
              <a:t>Řetězový obchod </a:t>
            </a:r>
            <a:r>
              <a:rPr lang="cs-CZ" sz="1400" dirty="0"/>
              <a:t>= v průběhu </a:t>
            </a:r>
            <a:r>
              <a:rPr lang="cs-CZ" sz="1400" b="1" dirty="0"/>
              <a:t>jedné </a:t>
            </a:r>
            <a:r>
              <a:rPr lang="cs-CZ" sz="1400" dirty="0"/>
              <a:t>přepravy zboží dojde nejméně dvakrát k převodu práva nakládat se zbožím jako vlastník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dirty="0"/>
              <a:t>Dle judikatury Soudního dvora Evropské unie (např. C-245/04 EMAG, C-430/09 Euro </a:t>
            </a:r>
            <a:r>
              <a:rPr lang="cs-CZ" sz="1400" b="0" dirty="0" err="1"/>
              <a:t>Tyre</a:t>
            </a:r>
            <a:r>
              <a:rPr lang="cs-CZ" sz="1400" b="0" dirty="0"/>
              <a:t> Holding) může být pouze jedno plnění v řetězci považováno za intra-komunitární (to, které je spojeno s odesláním a přepravou) a pouze toto plnění může být osvobozeno od DPH z titulu dodání zboží do jiného členského státu.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dirty="0"/>
              <a:t>Od určení transakce, která spojena s přepravou se pak odvíjí daňové posouzení transakce, která jí předchází nebo po ní následuje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dirty="0"/>
              <a:t>Při posouzení je potřeba nejen zohlednit, který ze subjektů zajišťuje přepravu, ale také všechny další okolnosti dané transakce (viz následující slajdy)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b="0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24BC7-E784-48E4-AE47-2CD8A3326719}"/>
              </a:ext>
            </a:extLst>
          </p:cNvPr>
          <p:cNvSpPr txBox="1"/>
          <p:nvPr/>
        </p:nvSpPr>
        <p:spPr>
          <a:xfrm flipH="1">
            <a:off x="7111582" y="2542971"/>
            <a:ext cx="115212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Konečný odběratel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B2DDB-D1DD-4BA8-8AD0-38000756E1E0}"/>
              </a:ext>
            </a:extLst>
          </p:cNvPr>
          <p:cNvSpPr txBox="1"/>
          <p:nvPr/>
        </p:nvSpPr>
        <p:spPr>
          <a:xfrm>
            <a:off x="1257489" y="1981439"/>
            <a:ext cx="360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ČR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AB0D7-8821-4939-AB0D-016A434FA8C1}"/>
              </a:ext>
            </a:extLst>
          </p:cNvPr>
          <p:cNvSpPr txBox="1"/>
          <p:nvPr/>
        </p:nvSpPr>
        <p:spPr>
          <a:xfrm flipH="1">
            <a:off x="7474424" y="1956894"/>
            <a:ext cx="4414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SK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3A0961-E866-4F44-8CEF-49B254939A59}"/>
              </a:ext>
            </a:extLst>
          </p:cNvPr>
          <p:cNvSpPr/>
          <p:nvPr/>
        </p:nvSpPr>
        <p:spPr>
          <a:xfrm>
            <a:off x="3903030" y="2368669"/>
            <a:ext cx="1368151" cy="822759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517F3E-12CE-46BE-BEE2-5311DC747694}"/>
              </a:ext>
            </a:extLst>
          </p:cNvPr>
          <p:cNvSpPr/>
          <p:nvPr/>
        </p:nvSpPr>
        <p:spPr>
          <a:xfrm>
            <a:off x="752401" y="2408590"/>
            <a:ext cx="1308395" cy="813996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02B000-DEA1-4AC9-BD10-6908AC5DDF87}"/>
              </a:ext>
            </a:extLst>
          </p:cNvPr>
          <p:cNvSpPr/>
          <p:nvPr/>
        </p:nvSpPr>
        <p:spPr>
          <a:xfrm>
            <a:off x="7011073" y="2339205"/>
            <a:ext cx="1368151" cy="883387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D9568-92FB-4503-9896-CE5A015C2DFB}"/>
              </a:ext>
            </a:extLst>
          </p:cNvPr>
          <p:cNvSpPr txBox="1"/>
          <p:nvPr/>
        </p:nvSpPr>
        <p:spPr>
          <a:xfrm flipH="1">
            <a:off x="3940581" y="2641548"/>
            <a:ext cx="126014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Prostředník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B9F0F-6D8E-4364-8893-D3754945CEA3}"/>
              </a:ext>
            </a:extLst>
          </p:cNvPr>
          <p:cNvSpPr txBox="1"/>
          <p:nvPr/>
        </p:nvSpPr>
        <p:spPr>
          <a:xfrm>
            <a:off x="2329525" y="2322712"/>
            <a:ext cx="730983" cy="360675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rgbClr val="00338D"/>
                </a:solidFill>
              </a:rPr>
              <a:t>Faktura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92C146-02FB-4556-A487-4CE412BEA006}"/>
              </a:ext>
            </a:extLst>
          </p:cNvPr>
          <p:cNvSpPr txBox="1"/>
          <p:nvPr/>
        </p:nvSpPr>
        <p:spPr>
          <a:xfrm>
            <a:off x="5618390" y="2327035"/>
            <a:ext cx="496334" cy="372586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rgbClr val="00338D"/>
                </a:solidFill>
              </a:rPr>
              <a:t>Faktura 2</a:t>
            </a:r>
          </a:p>
          <a:p>
            <a:pPr>
              <a:spcAft>
                <a:spcPts val="600"/>
              </a:spcAft>
            </a:pPr>
            <a:endParaRPr lang="cs-CZ" sz="1500" dirty="0">
              <a:solidFill>
                <a:srgbClr val="00338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1F29A8-45AA-432B-B6D1-A40F2CBC39AD}"/>
              </a:ext>
            </a:extLst>
          </p:cNvPr>
          <p:cNvSpPr txBox="1"/>
          <p:nvPr/>
        </p:nvSpPr>
        <p:spPr>
          <a:xfrm>
            <a:off x="4390474" y="1972677"/>
            <a:ext cx="4414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SK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A910A6-3BC3-45E0-A9B7-628A343D12D6}"/>
              </a:ext>
            </a:extLst>
          </p:cNvPr>
          <p:cNvSpPr txBox="1"/>
          <p:nvPr/>
        </p:nvSpPr>
        <p:spPr>
          <a:xfrm flipH="1">
            <a:off x="812583" y="264154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Dodavatel</a:t>
            </a:r>
          </a:p>
        </p:txBody>
      </p:sp>
      <p:sp>
        <p:nvSpPr>
          <p:cNvPr id="22" name="Curved Up Arrow 25">
            <a:extLst>
              <a:ext uri="{FF2B5EF4-FFF2-40B4-BE49-F238E27FC236}">
                <a16:creationId xmlns:a16="http://schemas.microsoft.com/office/drawing/2014/main" id="{F5E2BBB9-2702-484B-A2F7-E82993384630}"/>
              </a:ext>
            </a:extLst>
          </p:cNvPr>
          <p:cNvSpPr/>
          <p:nvPr/>
        </p:nvSpPr>
        <p:spPr>
          <a:xfrm>
            <a:off x="1730572" y="3300739"/>
            <a:ext cx="5761246" cy="521075"/>
          </a:xfrm>
          <a:prstGeom prst="curvedUpArrow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cs-CZ" sz="1125" dirty="0" err="1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3188A7-0170-4971-A31F-1EE102683D17}"/>
              </a:ext>
            </a:extLst>
          </p:cNvPr>
          <p:cNvSpPr txBox="1"/>
          <p:nvPr/>
        </p:nvSpPr>
        <p:spPr>
          <a:xfrm>
            <a:off x="3445828" y="3478194"/>
            <a:ext cx="914400" cy="305393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400" dirty="0">
                <a:solidFill>
                  <a:schemeClr val="tx2"/>
                </a:solidFill>
              </a:rPr>
              <a:t>Dodání zboží z ČR do SK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511F45D-F00E-4150-A1A2-EB3336F5AD18}"/>
              </a:ext>
            </a:extLst>
          </p:cNvPr>
          <p:cNvCxnSpPr>
            <a:cxnSpLocks/>
          </p:cNvCxnSpPr>
          <p:nvPr/>
        </p:nvCxnSpPr>
        <p:spPr>
          <a:xfrm>
            <a:off x="2168308" y="2820085"/>
            <a:ext cx="1587688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932298-9443-06B8-EE07-F750C3EE0464}"/>
              </a:ext>
            </a:extLst>
          </p:cNvPr>
          <p:cNvCxnSpPr>
            <a:cxnSpLocks/>
          </p:cNvCxnSpPr>
          <p:nvPr/>
        </p:nvCxnSpPr>
        <p:spPr>
          <a:xfrm>
            <a:off x="5320880" y="2820085"/>
            <a:ext cx="1587688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369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Řetězové transakce – dopravu zajišťuje dodavatel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DC21C0-5493-4860-9E49-ED00CA184370}"/>
              </a:ext>
            </a:extLst>
          </p:cNvPr>
          <p:cNvSpPr txBox="1">
            <a:spLocks/>
          </p:cNvSpPr>
          <p:nvPr/>
        </p:nvSpPr>
        <p:spPr>
          <a:xfrm>
            <a:off x="752400" y="1209602"/>
            <a:ext cx="7639200" cy="45942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dirty="0"/>
              <a:t>Dodávka zboží s přepravou se v tomto případě uskutečňuje mezi Dodavatelem a Prostředníkem ze SK – tj. za splnění podmínek pro osvobození dodání do jiného členského státu by tedy tato transakce byla osvobozena.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dirty="0"/>
              <a:t>DPH režim následující dodávky?</a:t>
            </a: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b="0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6CDD6-E23A-44E3-8901-7D2C1AAC2671}"/>
              </a:ext>
            </a:extLst>
          </p:cNvPr>
          <p:cNvSpPr txBox="1"/>
          <p:nvPr/>
        </p:nvSpPr>
        <p:spPr>
          <a:xfrm flipH="1">
            <a:off x="7111582" y="2542971"/>
            <a:ext cx="115212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Konečný odběratel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4CE4E1-45F9-4920-A727-A24E36C98FE0}"/>
              </a:ext>
            </a:extLst>
          </p:cNvPr>
          <p:cNvSpPr txBox="1"/>
          <p:nvPr/>
        </p:nvSpPr>
        <p:spPr>
          <a:xfrm>
            <a:off x="1046012" y="1994800"/>
            <a:ext cx="360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ČR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DDA120-3E99-4AF2-8501-3F8C196D761C}"/>
              </a:ext>
            </a:extLst>
          </p:cNvPr>
          <p:cNvSpPr txBox="1"/>
          <p:nvPr/>
        </p:nvSpPr>
        <p:spPr>
          <a:xfrm flipH="1">
            <a:off x="7474424" y="1956894"/>
            <a:ext cx="4414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SK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D29F60-EDBC-4BA3-82A5-B57EEA717931}"/>
              </a:ext>
            </a:extLst>
          </p:cNvPr>
          <p:cNvSpPr/>
          <p:nvPr/>
        </p:nvSpPr>
        <p:spPr>
          <a:xfrm>
            <a:off x="3903030" y="2368669"/>
            <a:ext cx="1368151" cy="822759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459EEC-B45E-4E48-B0B0-B3BD0D75EC1F}"/>
              </a:ext>
            </a:extLst>
          </p:cNvPr>
          <p:cNvSpPr/>
          <p:nvPr/>
        </p:nvSpPr>
        <p:spPr>
          <a:xfrm>
            <a:off x="752401" y="2408590"/>
            <a:ext cx="1308395" cy="813996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0FA25C-566E-427F-8B56-D1EAD9302560}"/>
              </a:ext>
            </a:extLst>
          </p:cNvPr>
          <p:cNvSpPr/>
          <p:nvPr/>
        </p:nvSpPr>
        <p:spPr>
          <a:xfrm>
            <a:off x="7011073" y="2339205"/>
            <a:ext cx="1368151" cy="883387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AFE72-B76F-4A62-96B5-D4D9BDC0C88B}"/>
              </a:ext>
            </a:extLst>
          </p:cNvPr>
          <p:cNvSpPr txBox="1"/>
          <p:nvPr/>
        </p:nvSpPr>
        <p:spPr>
          <a:xfrm flipH="1">
            <a:off x="3940581" y="2641548"/>
            <a:ext cx="126014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Prostředník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98ADA-85B2-4E98-967F-C155A4A66B00}"/>
              </a:ext>
            </a:extLst>
          </p:cNvPr>
          <p:cNvSpPr txBox="1"/>
          <p:nvPr/>
        </p:nvSpPr>
        <p:spPr>
          <a:xfrm>
            <a:off x="2329525" y="2322712"/>
            <a:ext cx="730983" cy="360675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rgbClr val="00338D"/>
                </a:solidFill>
              </a:rPr>
              <a:t>Faktura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478EA-FAD4-478F-90FE-3912174B917B}"/>
              </a:ext>
            </a:extLst>
          </p:cNvPr>
          <p:cNvSpPr txBox="1"/>
          <p:nvPr/>
        </p:nvSpPr>
        <p:spPr>
          <a:xfrm>
            <a:off x="5618390" y="2327035"/>
            <a:ext cx="496334" cy="372586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rgbClr val="00338D"/>
                </a:solidFill>
              </a:rPr>
              <a:t>Faktura 2</a:t>
            </a:r>
          </a:p>
          <a:p>
            <a:pPr>
              <a:spcAft>
                <a:spcPts val="600"/>
              </a:spcAft>
            </a:pPr>
            <a:endParaRPr lang="cs-CZ" sz="1500" dirty="0">
              <a:solidFill>
                <a:srgbClr val="00338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B1BC91-C6FD-42A0-90AA-40F734D9AB81}"/>
              </a:ext>
            </a:extLst>
          </p:cNvPr>
          <p:cNvSpPr txBox="1"/>
          <p:nvPr/>
        </p:nvSpPr>
        <p:spPr>
          <a:xfrm>
            <a:off x="4390474" y="1972677"/>
            <a:ext cx="4414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SK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12B0D8-EE50-4D12-84B8-E12DE57FC6F7}"/>
              </a:ext>
            </a:extLst>
          </p:cNvPr>
          <p:cNvSpPr txBox="1"/>
          <p:nvPr/>
        </p:nvSpPr>
        <p:spPr>
          <a:xfrm flipH="1">
            <a:off x="812583" y="264154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Dodavatel</a:t>
            </a:r>
          </a:p>
        </p:txBody>
      </p:sp>
      <p:sp>
        <p:nvSpPr>
          <p:cNvPr id="19" name="Curved Up Arrow 25">
            <a:extLst>
              <a:ext uri="{FF2B5EF4-FFF2-40B4-BE49-F238E27FC236}">
                <a16:creationId xmlns:a16="http://schemas.microsoft.com/office/drawing/2014/main" id="{0D4A677C-E8CE-42C5-876E-5D0D5B08227C}"/>
              </a:ext>
            </a:extLst>
          </p:cNvPr>
          <p:cNvSpPr/>
          <p:nvPr/>
        </p:nvSpPr>
        <p:spPr>
          <a:xfrm>
            <a:off x="1730572" y="3300739"/>
            <a:ext cx="5761246" cy="521075"/>
          </a:xfrm>
          <a:prstGeom prst="curvedUpArrow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cs-CZ" sz="1125" dirty="0" err="1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D43D9C-2A04-4836-BB63-082C4AA618A7}"/>
              </a:ext>
            </a:extLst>
          </p:cNvPr>
          <p:cNvSpPr txBox="1"/>
          <p:nvPr/>
        </p:nvSpPr>
        <p:spPr>
          <a:xfrm>
            <a:off x="3445828" y="3478194"/>
            <a:ext cx="914400" cy="305393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400" dirty="0">
                <a:solidFill>
                  <a:schemeClr val="tx2"/>
                </a:solidFill>
              </a:rPr>
              <a:t>Dodání zboží z ČR do SK</a:t>
            </a:r>
          </a:p>
        </p:txBody>
      </p:sp>
      <p:pic>
        <p:nvPicPr>
          <p:cNvPr id="21" name="Graphic 7" descr="Truck">
            <a:extLst>
              <a:ext uri="{FF2B5EF4-FFF2-40B4-BE49-F238E27FC236}">
                <a16:creationId xmlns:a16="http://schemas.microsoft.com/office/drawing/2014/main" id="{777870C8-F09F-48A3-9F18-D116DB81CA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178" y="1956894"/>
            <a:ext cx="323793" cy="323793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A2E9CF8-95D0-6D84-D48E-6A5B9B98B43F}"/>
              </a:ext>
            </a:extLst>
          </p:cNvPr>
          <p:cNvCxnSpPr>
            <a:cxnSpLocks/>
          </p:cNvCxnSpPr>
          <p:nvPr/>
        </p:nvCxnSpPr>
        <p:spPr>
          <a:xfrm>
            <a:off x="2168308" y="2820085"/>
            <a:ext cx="1587688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29C62B-4BB2-E6E8-06F4-9D90AB9EED48}"/>
              </a:ext>
            </a:extLst>
          </p:cNvPr>
          <p:cNvCxnSpPr>
            <a:cxnSpLocks/>
          </p:cNvCxnSpPr>
          <p:nvPr/>
        </p:nvCxnSpPr>
        <p:spPr>
          <a:xfrm>
            <a:off x="5320880" y="2829630"/>
            <a:ext cx="1587688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94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Řetězové transakce – dopravu zajišťuje konečný odběratel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010F29E-EEC0-4C52-A2D8-188309DBCC7A}"/>
              </a:ext>
            </a:extLst>
          </p:cNvPr>
          <p:cNvSpPr txBox="1">
            <a:spLocks/>
          </p:cNvSpPr>
          <p:nvPr/>
        </p:nvSpPr>
        <p:spPr>
          <a:xfrm>
            <a:off x="752400" y="1209602"/>
            <a:ext cx="7639200" cy="45942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dirty="0"/>
              <a:t>Dodávka zboží s přepravou se v tomto případě uskutečňuje mezi Prostředníkem ze SK a Konečným odběratelem ze SK – tj. za splnění podmínek pro osvobození dodání do jiného členského státu by tedy tato transakce byla osvobozena.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dirty="0"/>
              <a:t>Bude moci Prostředník vykazovat z SK DIČ nebo někde DPH </a:t>
            </a:r>
            <a:r>
              <a:rPr lang="cs-CZ" sz="1400" b="0" dirty="0" err="1"/>
              <a:t>regi</a:t>
            </a:r>
            <a:r>
              <a:rPr lang="cs-CZ" sz="1400" b="0" dirty="0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dirty="0"/>
              <a:t>DPH režim předcházející transakce?</a:t>
            </a:r>
            <a:endParaRPr lang="cs-CZ" sz="1400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375581-AFB7-4574-9CD5-87D930FA7E43}"/>
              </a:ext>
            </a:extLst>
          </p:cNvPr>
          <p:cNvSpPr txBox="1"/>
          <p:nvPr/>
        </p:nvSpPr>
        <p:spPr>
          <a:xfrm flipH="1">
            <a:off x="7111582" y="2542971"/>
            <a:ext cx="115212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Konečný odběratel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5444D-25AF-4D2E-A43D-40E277A0F155}"/>
              </a:ext>
            </a:extLst>
          </p:cNvPr>
          <p:cNvSpPr txBox="1"/>
          <p:nvPr/>
        </p:nvSpPr>
        <p:spPr>
          <a:xfrm>
            <a:off x="1257489" y="1981439"/>
            <a:ext cx="360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ČR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7F25C-0801-4E48-AD53-FFEC15D9447D}"/>
              </a:ext>
            </a:extLst>
          </p:cNvPr>
          <p:cNvSpPr txBox="1"/>
          <p:nvPr/>
        </p:nvSpPr>
        <p:spPr>
          <a:xfrm flipH="1">
            <a:off x="7474424" y="1956894"/>
            <a:ext cx="4414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SK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294507-DCCF-4D39-BFDA-68FDEDBD683A}"/>
              </a:ext>
            </a:extLst>
          </p:cNvPr>
          <p:cNvSpPr/>
          <p:nvPr/>
        </p:nvSpPr>
        <p:spPr>
          <a:xfrm>
            <a:off x="3903030" y="2368669"/>
            <a:ext cx="1368151" cy="822759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770B11-096A-41B7-B02B-D7E3B0E65DCA}"/>
              </a:ext>
            </a:extLst>
          </p:cNvPr>
          <p:cNvSpPr/>
          <p:nvPr/>
        </p:nvSpPr>
        <p:spPr>
          <a:xfrm>
            <a:off x="752401" y="2408590"/>
            <a:ext cx="1308395" cy="813996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2A3FAA-9BC2-4504-808A-52A29C438299}"/>
              </a:ext>
            </a:extLst>
          </p:cNvPr>
          <p:cNvSpPr/>
          <p:nvPr/>
        </p:nvSpPr>
        <p:spPr>
          <a:xfrm>
            <a:off x="7011073" y="2339205"/>
            <a:ext cx="1368151" cy="883387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E232AD-DBEE-4838-A1F0-7DC81C262BCA}"/>
              </a:ext>
            </a:extLst>
          </p:cNvPr>
          <p:cNvSpPr txBox="1"/>
          <p:nvPr/>
        </p:nvSpPr>
        <p:spPr>
          <a:xfrm flipH="1">
            <a:off x="3940581" y="2641548"/>
            <a:ext cx="126014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Prostředník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CE3EE-FB2C-4FAA-AC07-F7F67A56B293}"/>
              </a:ext>
            </a:extLst>
          </p:cNvPr>
          <p:cNvSpPr txBox="1"/>
          <p:nvPr/>
        </p:nvSpPr>
        <p:spPr>
          <a:xfrm>
            <a:off x="2329525" y="2322712"/>
            <a:ext cx="730983" cy="360675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rgbClr val="00338D"/>
                </a:solidFill>
              </a:rPr>
              <a:t>Faktura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37EDF2-E768-4B52-8AEC-C8E8466D5BD8}"/>
              </a:ext>
            </a:extLst>
          </p:cNvPr>
          <p:cNvSpPr txBox="1"/>
          <p:nvPr/>
        </p:nvSpPr>
        <p:spPr>
          <a:xfrm>
            <a:off x="5618390" y="2327035"/>
            <a:ext cx="496334" cy="372586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rgbClr val="00338D"/>
                </a:solidFill>
              </a:rPr>
              <a:t>Faktura 2</a:t>
            </a:r>
          </a:p>
          <a:p>
            <a:pPr>
              <a:spcAft>
                <a:spcPts val="600"/>
              </a:spcAft>
            </a:pPr>
            <a:endParaRPr lang="cs-CZ" sz="1500" dirty="0">
              <a:solidFill>
                <a:srgbClr val="00338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66A2A4-F87D-453C-9422-6E6460B80FC4}"/>
              </a:ext>
            </a:extLst>
          </p:cNvPr>
          <p:cNvSpPr txBox="1"/>
          <p:nvPr/>
        </p:nvSpPr>
        <p:spPr>
          <a:xfrm>
            <a:off x="4390474" y="1972677"/>
            <a:ext cx="4414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SK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72D1B-4F0F-47C1-990D-A4141E63E089}"/>
              </a:ext>
            </a:extLst>
          </p:cNvPr>
          <p:cNvSpPr txBox="1"/>
          <p:nvPr/>
        </p:nvSpPr>
        <p:spPr>
          <a:xfrm flipH="1">
            <a:off x="812583" y="264154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Dodavatel</a:t>
            </a:r>
          </a:p>
        </p:txBody>
      </p:sp>
      <p:sp>
        <p:nvSpPr>
          <p:cNvPr id="19" name="Curved Up Arrow 25">
            <a:extLst>
              <a:ext uri="{FF2B5EF4-FFF2-40B4-BE49-F238E27FC236}">
                <a16:creationId xmlns:a16="http://schemas.microsoft.com/office/drawing/2014/main" id="{7E8A6F76-0C05-4A47-A9B6-7552BEC10E8C}"/>
              </a:ext>
            </a:extLst>
          </p:cNvPr>
          <p:cNvSpPr/>
          <p:nvPr/>
        </p:nvSpPr>
        <p:spPr>
          <a:xfrm>
            <a:off x="1730572" y="3300739"/>
            <a:ext cx="5761246" cy="521075"/>
          </a:xfrm>
          <a:prstGeom prst="curvedUpArrow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cs-CZ" sz="1125" dirty="0" err="1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B46746-A1F1-48E0-B2F6-1A9FC3432937}"/>
              </a:ext>
            </a:extLst>
          </p:cNvPr>
          <p:cNvSpPr txBox="1"/>
          <p:nvPr/>
        </p:nvSpPr>
        <p:spPr>
          <a:xfrm>
            <a:off x="3445828" y="3478194"/>
            <a:ext cx="914400" cy="305393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400" dirty="0">
                <a:solidFill>
                  <a:schemeClr val="tx2"/>
                </a:solidFill>
              </a:rPr>
              <a:t>Dodání zboží z ČR do SK</a:t>
            </a:r>
          </a:p>
        </p:txBody>
      </p:sp>
      <p:pic>
        <p:nvPicPr>
          <p:cNvPr id="21" name="Graphic 7" descr="Truck">
            <a:extLst>
              <a:ext uri="{FF2B5EF4-FFF2-40B4-BE49-F238E27FC236}">
                <a16:creationId xmlns:a16="http://schemas.microsoft.com/office/drawing/2014/main" id="{3AC743EF-B604-41B9-A4B6-F8D7296C4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9943" y="1918633"/>
            <a:ext cx="323793" cy="342425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A11E0AC-C8AD-28E2-1280-410B579C5502}"/>
              </a:ext>
            </a:extLst>
          </p:cNvPr>
          <p:cNvCxnSpPr>
            <a:cxnSpLocks/>
          </p:cNvCxnSpPr>
          <p:nvPr/>
        </p:nvCxnSpPr>
        <p:spPr>
          <a:xfrm>
            <a:off x="2168308" y="2820085"/>
            <a:ext cx="1587688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716D2A-1D9A-B7D8-2C20-D11BBE445211}"/>
              </a:ext>
            </a:extLst>
          </p:cNvPr>
          <p:cNvCxnSpPr>
            <a:cxnSpLocks/>
          </p:cNvCxnSpPr>
          <p:nvPr/>
        </p:nvCxnSpPr>
        <p:spPr>
          <a:xfrm>
            <a:off x="5320880" y="2822542"/>
            <a:ext cx="1587688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90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Řetězové transakce – dopravu zajišťuje prostředník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9CD9DF6-3AEE-4D8E-9C27-FC7B65A16B2B}"/>
              </a:ext>
            </a:extLst>
          </p:cNvPr>
          <p:cNvSpPr txBox="1">
            <a:spLocks/>
          </p:cNvSpPr>
          <p:nvPr/>
        </p:nvSpPr>
        <p:spPr>
          <a:xfrm>
            <a:off x="752400" y="1209602"/>
            <a:ext cx="7639200" cy="45942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lvl="1"/>
            <a:endParaRPr lang="cs-CZ" sz="1400" dirty="0"/>
          </a:p>
          <a:p>
            <a:pPr lvl="1"/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dirty="0"/>
              <a:t>Prostředník se v tomto případě účastní jak dílčí transakce s Dodavatelem, tak i následující dílčí transakce s Konečným odběratelem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dirty="0"/>
              <a:t>Jak přiřadit dopravu v tomto případě a která z transakcí tedy bude osvobozená??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0" dirty="0"/>
              <a:t>Před QF se určovalo dle toho, kdy přešlo právo nakládat se zbožím jako vlastník (ekonomické vlastnictví) – vazba na judikaturu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i="1" dirty="0"/>
              <a:t>Po QF již jasné určení v legislativě – vazba na DIČ použité při transakci Prostředníkem (viz násl. slajd)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b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b="0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F1B9A-8144-493D-87D2-CC5319F7CF44}"/>
              </a:ext>
            </a:extLst>
          </p:cNvPr>
          <p:cNvSpPr txBox="1"/>
          <p:nvPr/>
        </p:nvSpPr>
        <p:spPr>
          <a:xfrm flipH="1">
            <a:off x="7111582" y="2542971"/>
            <a:ext cx="1152128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Konečný odběratel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BB42B3-53E7-41E6-9628-B3CD41A45D82}"/>
              </a:ext>
            </a:extLst>
          </p:cNvPr>
          <p:cNvSpPr txBox="1"/>
          <p:nvPr/>
        </p:nvSpPr>
        <p:spPr>
          <a:xfrm>
            <a:off x="1257489" y="1981439"/>
            <a:ext cx="36004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ČR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DA634B-87B8-46AA-8410-FD5B540D3779}"/>
              </a:ext>
            </a:extLst>
          </p:cNvPr>
          <p:cNvSpPr txBox="1"/>
          <p:nvPr/>
        </p:nvSpPr>
        <p:spPr>
          <a:xfrm flipH="1">
            <a:off x="7474424" y="1956894"/>
            <a:ext cx="4414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SK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B2A885-6812-4DAC-B770-EA88CB5A7640}"/>
              </a:ext>
            </a:extLst>
          </p:cNvPr>
          <p:cNvSpPr/>
          <p:nvPr/>
        </p:nvSpPr>
        <p:spPr>
          <a:xfrm>
            <a:off x="3903030" y="2368669"/>
            <a:ext cx="1368151" cy="822759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7D1FB8-AA10-4836-8878-4FC39CD18337}"/>
              </a:ext>
            </a:extLst>
          </p:cNvPr>
          <p:cNvSpPr/>
          <p:nvPr/>
        </p:nvSpPr>
        <p:spPr>
          <a:xfrm>
            <a:off x="752401" y="2408590"/>
            <a:ext cx="1308395" cy="813996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B37719-5732-4CB3-BA7B-1E5802A24879}"/>
              </a:ext>
            </a:extLst>
          </p:cNvPr>
          <p:cNvSpPr/>
          <p:nvPr/>
        </p:nvSpPr>
        <p:spPr>
          <a:xfrm>
            <a:off x="7011073" y="2339205"/>
            <a:ext cx="1368151" cy="883387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316EBA-E7B9-46A2-A780-7FCE9491730F}"/>
              </a:ext>
            </a:extLst>
          </p:cNvPr>
          <p:cNvSpPr txBox="1"/>
          <p:nvPr/>
        </p:nvSpPr>
        <p:spPr>
          <a:xfrm flipH="1">
            <a:off x="3940581" y="2641548"/>
            <a:ext cx="1260140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Prostředník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42CE2-29CB-4A6A-9969-CD8396FC8945}"/>
              </a:ext>
            </a:extLst>
          </p:cNvPr>
          <p:cNvSpPr txBox="1"/>
          <p:nvPr/>
        </p:nvSpPr>
        <p:spPr>
          <a:xfrm>
            <a:off x="2329525" y="2322712"/>
            <a:ext cx="730983" cy="360675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rgbClr val="00338D"/>
                </a:solidFill>
              </a:rPr>
              <a:t>Faktura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C744F9-7AEE-483A-B319-DA8D216CD543}"/>
              </a:ext>
            </a:extLst>
          </p:cNvPr>
          <p:cNvSpPr txBox="1"/>
          <p:nvPr/>
        </p:nvSpPr>
        <p:spPr>
          <a:xfrm>
            <a:off x="5618390" y="2327035"/>
            <a:ext cx="496334" cy="372586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dirty="0">
                <a:solidFill>
                  <a:srgbClr val="00338D"/>
                </a:solidFill>
              </a:rPr>
              <a:t>Faktura 2</a:t>
            </a:r>
          </a:p>
          <a:p>
            <a:pPr>
              <a:spcAft>
                <a:spcPts val="600"/>
              </a:spcAft>
            </a:pPr>
            <a:endParaRPr lang="cs-CZ" sz="1500" dirty="0">
              <a:solidFill>
                <a:srgbClr val="00338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8436EF-19B9-4B84-9B7D-A5FCDBFB2887}"/>
              </a:ext>
            </a:extLst>
          </p:cNvPr>
          <p:cNvSpPr txBox="1"/>
          <p:nvPr/>
        </p:nvSpPr>
        <p:spPr>
          <a:xfrm>
            <a:off x="4390474" y="1972677"/>
            <a:ext cx="44144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600" dirty="0">
                <a:solidFill>
                  <a:srgbClr val="00338D"/>
                </a:solidFill>
              </a:rPr>
              <a:t>SK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C5A21C-50BC-44AD-9940-B24D416392E6}"/>
              </a:ext>
            </a:extLst>
          </p:cNvPr>
          <p:cNvSpPr txBox="1"/>
          <p:nvPr/>
        </p:nvSpPr>
        <p:spPr>
          <a:xfrm flipH="1">
            <a:off x="812583" y="2641547"/>
            <a:ext cx="1152128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solidFill>
                  <a:srgbClr val="00338D"/>
                </a:solidFill>
              </a:rPr>
              <a:t>Dodavatel</a:t>
            </a:r>
          </a:p>
        </p:txBody>
      </p:sp>
      <p:sp>
        <p:nvSpPr>
          <p:cNvPr id="19" name="Curved Up Arrow 25">
            <a:extLst>
              <a:ext uri="{FF2B5EF4-FFF2-40B4-BE49-F238E27FC236}">
                <a16:creationId xmlns:a16="http://schemas.microsoft.com/office/drawing/2014/main" id="{8A97D3B9-47A2-450D-94FE-508C57A343F3}"/>
              </a:ext>
            </a:extLst>
          </p:cNvPr>
          <p:cNvSpPr/>
          <p:nvPr/>
        </p:nvSpPr>
        <p:spPr>
          <a:xfrm>
            <a:off x="1730572" y="3300739"/>
            <a:ext cx="5761246" cy="521075"/>
          </a:xfrm>
          <a:prstGeom prst="curvedUpArrow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cs-CZ" sz="1125" dirty="0" err="1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85DB12-AA47-4586-923F-88F6A4C5A15A}"/>
              </a:ext>
            </a:extLst>
          </p:cNvPr>
          <p:cNvSpPr txBox="1"/>
          <p:nvPr/>
        </p:nvSpPr>
        <p:spPr>
          <a:xfrm>
            <a:off x="3445828" y="3478194"/>
            <a:ext cx="914400" cy="305393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400" dirty="0">
                <a:solidFill>
                  <a:schemeClr val="tx2"/>
                </a:solidFill>
              </a:rPr>
              <a:t>Dodání zboží z ČR do SK</a:t>
            </a:r>
          </a:p>
        </p:txBody>
      </p:sp>
      <p:pic>
        <p:nvPicPr>
          <p:cNvPr id="21" name="Graphic 7" descr="Truck">
            <a:extLst>
              <a:ext uri="{FF2B5EF4-FFF2-40B4-BE49-F238E27FC236}">
                <a16:creationId xmlns:a16="http://schemas.microsoft.com/office/drawing/2014/main" id="{AE0AC771-C212-4AC8-A52F-9A3DE34DEC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5993" y="1916933"/>
            <a:ext cx="323793" cy="3424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0BDD58-777E-FFCC-8D3D-6788921DF217}"/>
              </a:ext>
            </a:extLst>
          </p:cNvPr>
          <p:cNvCxnSpPr>
            <a:cxnSpLocks/>
          </p:cNvCxnSpPr>
          <p:nvPr/>
        </p:nvCxnSpPr>
        <p:spPr>
          <a:xfrm>
            <a:off x="2168308" y="2820085"/>
            <a:ext cx="1587688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F89F45-43F0-F139-4BDF-81F745D15A28}"/>
              </a:ext>
            </a:extLst>
          </p:cNvPr>
          <p:cNvCxnSpPr>
            <a:cxnSpLocks/>
          </p:cNvCxnSpPr>
          <p:nvPr/>
        </p:nvCxnSpPr>
        <p:spPr>
          <a:xfrm>
            <a:off x="5320880" y="2815454"/>
            <a:ext cx="1587688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96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Řetězové transakce – pravidla u přiřazení přepravy zajištěné prostředníkem (§ 7 odst. 3 a 4)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2436FF0-7E72-4AB9-95BD-E00BD2E11BF1}"/>
              </a:ext>
            </a:extLst>
          </p:cNvPr>
          <p:cNvSpPr txBox="1">
            <a:spLocks/>
          </p:cNvSpPr>
          <p:nvPr/>
        </p:nvSpPr>
        <p:spPr>
          <a:xfrm>
            <a:off x="752400" y="1209602"/>
            <a:ext cx="7639200" cy="45942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776" lvl="1" indent="-263776">
              <a:buFont typeface="Arial" panose="020B0604020202020204" pitchFamily="34" charset="0"/>
              <a:buChar char="•"/>
            </a:pPr>
            <a:endParaRPr lang="cs-CZ" sz="1108" dirty="0">
              <a:solidFill>
                <a:srgbClr val="483698"/>
              </a:solidFill>
            </a:endParaRPr>
          </a:p>
          <a:p>
            <a:pPr marL="263776" lvl="1" indent="-263776">
              <a:buFont typeface="Arial" panose="020B0604020202020204" pitchFamily="34" charset="0"/>
              <a:buChar char="•"/>
            </a:pPr>
            <a:r>
              <a:rPr lang="cs-CZ" sz="1400" dirty="0"/>
              <a:t>Nevztahuje se na situace:</a:t>
            </a:r>
          </a:p>
          <a:p>
            <a:pPr marL="795481" lvl="4" indent="-263776"/>
            <a:r>
              <a:rPr lang="cs-CZ" sz="1400" dirty="0"/>
              <a:t>kdy je přeprava zajištěna první nebo poslední osobou v řetězci (</a:t>
            </a:r>
            <a:r>
              <a:rPr lang="cs-CZ" sz="1400" dirty="0">
                <a:sym typeface="Wingdings" panose="05000000000000000000" pitchFamily="2" charset="2"/>
              </a:rPr>
              <a:t> </a:t>
            </a:r>
            <a:r>
              <a:rPr lang="cs-CZ" sz="1400" dirty="0"/>
              <a:t>stávající pravidla)</a:t>
            </a:r>
          </a:p>
          <a:p>
            <a:pPr marL="795481" lvl="4" indent="-263776"/>
            <a:r>
              <a:rPr lang="cs-CZ" sz="1400" dirty="0"/>
              <a:t>pokud je zahrnut i import / export (pouze řetězové transakce v EU)</a:t>
            </a:r>
          </a:p>
          <a:p>
            <a:pPr marL="795481" lvl="4" indent="-263776"/>
            <a:endParaRPr lang="cs-CZ" sz="1400" dirty="0"/>
          </a:p>
          <a:p>
            <a:pPr marL="795481" lvl="4" indent="-263776"/>
            <a:endParaRPr lang="cs-CZ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pPr marL="263776" lvl="1" indent="-263776">
              <a:buFont typeface="Arial" panose="020B0604020202020204" pitchFamily="34" charset="0"/>
              <a:buChar char="•"/>
            </a:pPr>
            <a:r>
              <a:rPr lang="cs-CZ" sz="1400" u="sng" dirty="0"/>
              <a:t>Základní pravidlo</a:t>
            </a:r>
            <a:r>
              <a:rPr lang="cs-CZ" sz="1400" dirty="0"/>
              <a:t>: přiřazení přepravy vždy </a:t>
            </a:r>
            <a:r>
              <a:rPr lang="cs-CZ" sz="1400" b="1" dirty="0"/>
              <a:t>k dodání „</a:t>
            </a:r>
            <a:r>
              <a:rPr lang="cs-CZ" sz="1400" b="1" dirty="0">
                <a:sym typeface="Wingdings" panose="05000000000000000000" pitchFamily="2" charset="2"/>
              </a:rPr>
              <a:t>prostředníkovi“ </a:t>
            </a:r>
            <a:r>
              <a:rPr lang="cs-CZ" sz="1400" dirty="0">
                <a:sym typeface="Wingdings" panose="05000000000000000000" pitchFamily="2" charset="2"/>
              </a:rPr>
              <a:t>(prodávající  prostředník)</a:t>
            </a:r>
          </a:p>
          <a:p>
            <a:pPr marL="263776" lvl="1" indent="-263776">
              <a:buFont typeface="Arial" panose="020B0604020202020204" pitchFamily="34" charset="0"/>
              <a:buChar char="•"/>
            </a:pPr>
            <a:r>
              <a:rPr lang="cs-CZ" sz="1400" u="sng" dirty="0">
                <a:sym typeface="Wingdings" panose="05000000000000000000" pitchFamily="2" charset="2"/>
              </a:rPr>
              <a:t>Výjimka ze základního pravidla</a:t>
            </a:r>
            <a:r>
              <a:rPr lang="cs-CZ" sz="1400" dirty="0">
                <a:sym typeface="Wingdings" panose="05000000000000000000" pitchFamily="2" charset="2"/>
              </a:rPr>
              <a:t>: přiřazení přepravy k dodání „prostředníkem“ (prostředník  odběratel), pokud prostředník sdělí svému dodavateli DIČ</a:t>
            </a:r>
            <a:r>
              <a:rPr lang="cs-CZ" sz="1400" dirty="0"/>
              <a:t> přidělené státem zahájení odeslání/přepravy zboží</a:t>
            </a:r>
          </a:p>
          <a:p>
            <a:pPr marL="263776" lvl="1" indent="-263776">
              <a:buFont typeface="Arial" panose="020B0604020202020204" pitchFamily="34" charset="0"/>
              <a:buChar char="•"/>
            </a:pPr>
            <a:r>
              <a:rPr lang="cs-CZ" sz="1400" u="sng" dirty="0"/>
              <a:t>„Prostředník“ </a:t>
            </a:r>
            <a:r>
              <a:rPr lang="cs-CZ" sz="1400" dirty="0"/>
              <a:t>(ve Směrnici „Zprostředkující subjekt“) = dodavatel, který není 1. osobou v řetězci a který zboží odesílá/přepravuje sám nebo prostřednictvím zmocněné třetí osoby</a:t>
            </a:r>
          </a:p>
          <a:p>
            <a:pPr marL="263776" lvl="1" indent="-263776">
              <a:buFont typeface="Arial" panose="020B0604020202020204" pitchFamily="34" charset="0"/>
              <a:buChar char="•"/>
            </a:pPr>
            <a:r>
              <a:rPr lang="cs-CZ" sz="1400" dirty="0"/>
              <a:t>Sdělení DIČ prostředníka dodavateli – je dostatečný email</a:t>
            </a:r>
          </a:p>
          <a:p>
            <a:pPr marL="263776" lvl="1" indent="-263776">
              <a:buFont typeface="Arial" panose="020B0604020202020204" pitchFamily="34" charset="0"/>
              <a:buChar char="•"/>
            </a:pPr>
            <a:r>
              <a:rPr lang="cs-CZ" sz="1400" dirty="0"/>
              <a:t>Široká aplikovatelnost i na delší řetězy (A-B-C-D, A-B-C-D-E atd.)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400" b="0" dirty="0"/>
          </a:p>
          <a:p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99C8A0-EAD8-4C8C-B1EF-C231CB937F6E}"/>
              </a:ext>
            </a:extLst>
          </p:cNvPr>
          <p:cNvSpPr txBox="1"/>
          <p:nvPr/>
        </p:nvSpPr>
        <p:spPr>
          <a:xfrm>
            <a:off x="1141952" y="2800286"/>
            <a:ext cx="4891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338D"/>
                </a:solidFill>
              </a:rPr>
              <a:t>ČR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D211CC-C4D4-441D-A407-DDE800BDAADD}"/>
              </a:ext>
            </a:extLst>
          </p:cNvPr>
          <p:cNvSpPr txBox="1"/>
          <p:nvPr/>
        </p:nvSpPr>
        <p:spPr>
          <a:xfrm>
            <a:off x="2187666" y="2760749"/>
            <a:ext cx="6053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338D"/>
                </a:solidFill>
              </a:rPr>
              <a:t>SVK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801B0-5612-4979-9D7A-6F9739C6B984}"/>
              </a:ext>
            </a:extLst>
          </p:cNvPr>
          <p:cNvSpPr txBox="1"/>
          <p:nvPr/>
        </p:nvSpPr>
        <p:spPr>
          <a:xfrm>
            <a:off x="3266646" y="2760748"/>
            <a:ext cx="6053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338D"/>
                </a:solidFill>
              </a:rPr>
              <a:t>SVK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D2B4B4-D3F5-4515-9D0A-E16836D56864}"/>
              </a:ext>
            </a:extLst>
          </p:cNvPr>
          <p:cNvSpPr txBox="1"/>
          <p:nvPr/>
        </p:nvSpPr>
        <p:spPr>
          <a:xfrm>
            <a:off x="5104447" y="2786412"/>
            <a:ext cx="4891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338D"/>
                </a:solidFill>
              </a:rPr>
              <a:t>ČR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D2397F-C56D-4DB1-99F2-5696CECAEF4B}"/>
              </a:ext>
            </a:extLst>
          </p:cNvPr>
          <p:cNvSpPr txBox="1"/>
          <p:nvPr/>
        </p:nvSpPr>
        <p:spPr>
          <a:xfrm>
            <a:off x="6098255" y="2796909"/>
            <a:ext cx="6053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338D"/>
                </a:solidFill>
              </a:rPr>
              <a:t>SVK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B0D1F-B78D-4759-97B6-920BB0AACC13}"/>
              </a:ext>
            </a:extLst>
          </p:cNvPr>
          <p:cNvSpPr txBox="1"/>
          <p:nvPr/>
        </p:nvSpPr>
        <p:spPr>
          <a:xfrm>
            <a:off x="7267365" y="2796908"/>
            <a:ext cx="6053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>
                <a:solidFill>
                  <a:srgbClr val="00338D"/>
                </a:solidFill>
              </a:rPr>
              <a:t>SVK</a:t>
            </a:r>
          </a:p>
        </p:txBody>
      </p:sp>
      <p:pic>
        <p:nvPicPr>
          <p:cNvPr id="27" name="Graphic 7" descr="Truck">
            <a:extLst>
              <a:ext uri="{FF2B5EF4-FFF2-40B4-BE49-F238E27FC236}">
                <a16:creationId xmlns:a16="http://schemas.microsoft.com/office/drawing/2014/main" id="{40F4645C-2554-435A-9AF2-C50A9191CC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3587" y="2418324"/>
            <a:ext cx="323793" cy="342425"/>
          </a:xfrm>
          <a:prstGeom prst="rect">
            <a:avLst/>
          </a:prstGeom>
        </p:spPr>
      </p:pic>
      <p:pic>
        <p:nvPicPr>
          <p:cNvPr id="28" name="Graphic 7" descr="Truck">
            <a:extLst>
              <a:ext uri="{FF2B5EF4-FFF2-40B4-BE49-F238E27FC236}">
                <a16:creationId xmlns:a16="http://schemas.microsoft.com/office/drawing/2014/main" id="{53DA15AA-EE49-48EE-9666-0388E4F1A2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6255" y="2426043"/>
            <a:ext cx="323793" cy="342425"/>
          </a:xfrm>
          <a:prstGeom prst="rect">
            <a:avLst/>
          </a:prstGeom>
        </p:spPr>
      </p:pic>
      <p:sp>
        <p:nvSpPr>
          <p:cNvPr id="29" name="Curved Up Arrow 25">
            <a:extLst>
              <a:ext uri="{FF2B5EF4-FFF2-40B4-BE49-F238E27FC236}">
                <a16:creationId xmlns:a16="http://schemas.microsoft.com/office/drawing/2014/main" id="{F2C0214B-405E-4B3E-B474-D4FC2893ECAD}"/>
              </a:ext>
            </a:extLst>
          </p:cNvPr>
          <p:cNvSpPr/>
          <p:nvPr/>
        </p:nvSpPr>
        <p:spPr>
          <a:xfrm>
            <a:off x="1386538" y="3189564"/>
            <a:ext cx="2179929" cy="263338"/>
          </a:xfrm>
          <a:prstGeom prst="curvedUpArrow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cs-CZ" sz="1125" dirty="0" err="1">
              <a:solidFill>
                <a:schemeClr val="bg1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5B0047-117D-4715-85DA-A34D003FDF82}"/>
              </a:ext>
            </a:extLst>
          </p:cNvPr>
          <p:cNvCxnSpPr>
            <a:cxnSpLocks/>
          </p:cNvCxnSpPr>
          <p:nvPr/>
        </p:nvCxnSpPr>
        <p:spPr>
          <a:xfrm>
            <a:off x="5500615" y="2918878"/>
            <a:ext cx="521779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1FA3865-CF94-4BCF-B835-810789A4A793}"/>
              </a:ext>
            </a:extLst>
          </p:cNvPr>
          <p:cNvCxnSpPr>
            <a:cxnSpLocks/>
          </p:cNvCxnSpPr>
          <p:nvPr/>
        </p:nvCxnSpPr>
        <p:spPr>
          <a:xfrm>
            <a:off x="6625525" y="2919898"/>
            <a:ext cx="521779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urved Up Arrow 25">
            <a:extLst>
              <a:ext uri="{FF2B5EF4-FFF2-40B4-BE49-F238E27FC236}">
                <a16:creationId xmlns:a16="http://schemas.microsoft.com/office/drawing/2014/main" id="{B832D74A-6074-4248-899F-D00A417EA313}"/>
              </a:ext>
            </a:extLst>
          </p:cNvPr>
          <p:cNvSpPr/>
          <p:nvPr/>
        </p:nvSpPr>
        <p:spPr>
          <a:xfrm>
            <a:off x="5332085" y="3149125"/>
            <a:ext cx="2179929" cy="263338"/>
          </a:xfrm>
          <a:prstGeom prst="curvedUpArrow">
            <a:avLst/>
          </a:prstGeom>
          <a:solidFill>
            <a:schemeClr val="accent1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cs-CZ" sz="1125" dirty="0" err="1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C290DC-3203-4761-BD2D-8F8C68EA4E0F}"/>
              </a:ext>
            </a:extLst>
          </p:cNvPr>
          <p:cNvSpPr txBox="1"/>
          <p:nvPr/>
        </p:nvSpPr>
        <p:spPr>
          <a:xfrm>
            <a:off x="2148440" y="2980155"/>
            <a:ext cx="730983" cy="360675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100" dirty="0">
                <a:solidFill>
                  <a:srgbClr val="00338D"/>
                </a:solidFill>
              </a:rPr>
              <a:t>EU DIČ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E7D58C-9EBD-4813-9C35-F1ED08FBEFEF}"/>
              </a:ext>
            </a:extLst>
          </p:cNvPr>
          <p:cNvSpPr txBox="1"/>
          <p:nvPr/>
        </p:nvSpPr>
        <p:spPr>
          <a:xfrm>
            <a:off x="6056557" y="2987289"/>
            <a:ext cx="730983" cy="360675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100" dirty="0">
                <a:solidFill>
                  <a:srgbClr val="00338D"/>
                </a:solidFill>
              </a:rPr>
              <a:t>CZ DIČ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C87423-FFAD-408D-8A89-04A8E8A82B6F}"/>
              </a:ext>
            </a:extLst>
          </p:cNvPr>
          <p:cNvSpPr txBox="1"/>
          <p:nvPr/>
        </p:nvSpPr>
        <p:spPr>
          <a:xfrm>
            <a:off x="1659607" y="2667759"/>
            <a:ext cx="730983" cy="360675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100" dirty="0">
                <a:solidFill>
                  <a:srgbClr val="00338D"/>
                </a:solidFill>
              </a:rPr>
              <a:t>I-C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80DD10-80B1-48FF-83A2-52F501CF573E}"/>
              </a:ext>
            </a:extLst>
          </p:cNvPr>
          <p:cNvSpPr txBox="1"/>
          <p:nvPr/>
        </p:nvSpPr>
        <p:spPr>
          <a:xfrm>
            <a:off x="2635577" y="2648676"/>
            <a:ext cx="730983" cy="360675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100" dirty="0">
                <a:solidFill>
                  <a:srgbClr val="00338D"/>
                </a:solidFill>
              </a:rPr>
              <a:t>Lokální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1E8A7D-27A7-49F7-BDD8-2FE26A001227}"/>
              </a:ext>
            </a:extLst>
          </p:cNvPr>
          <p:cNvSpPr txBox="1"/>
          <p:nvPr/>
        </p:nvSpPr>
        <p:spPr>
          <a:xfrm>
            <a:off x="5445674" y="2580688"/>
            <a:ext cx="730983" cy="360675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100" dirty="0">
                <a:solidFill>
                  <a:srgbClr val="00338D"/>
                </a:solidFill>
              </a:rPr>
              <a:t>Lokální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B8EE8B-2795-450E-A2D4-E5D5499ECB10}"/>
              </a:ext>
            </a:extLst>
          </p:cNvPr>
          <p:cNvSpPr txBox="1"/>
          <p:nvPr/>
        </p:nvSpPr>
        <p:spPr>
          <a:xfrm>
            <a:off x="6674977" y="2589004"/>
            <a:ext cx="730983" cy="360675"/>
          </a:xfrm>
          <a:prstGeom prst="rect">
            <a:avLst/>
          </a:prstGeom>
          <a:noFill/>
        </p:spPr>
        <p:txBody>
          <a:bodyPr wrap="non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cs-CZ" sz="1100" dirty="0">
                <a:solidFill>
                  <a:srgbClr val="00338D"/>
                </a:solidFill>
              </a:rPr>
              <a:t>I-C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3B65C6-8BA0-EF29-B2FC-20762B587080}"/>
              </a:ext>
            </a:extLst>
          </p:cNvPr>
          <p:cNvCxnSpPr>
            <a:cxnSpLocks/>
          </p:cNvCxnSpPr>
          <p:nvPr/>
        </p:nvCxnSpPr>
        <p:spPr>
          <a:xfrm>
            <a:off x="2744867" y="2918878"/>
            <a:ext cx="521779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BE2AA3-30D2-1122-395C-31426B87A52B}"/>
              </a:ext>
            </a:extLst>
          </p:cNvPr>
          <p:cNvCxnSpPr>
            <a:cxnSpLocks/>
          </p:cNvCxnSpPr>
          <p:nvPr/>
        </p:nvCxnSpPr>
        <p:spPr>
          <a:xfrm>
            <a:off x="1502771" y="2949679"/>
            <a:ext cx="521779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8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432E-7630-4E11-8342-CDDA6D313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7" y="2541303"/>
            <a:ext cx="4653337" cy="1775399"/>
          </a:xfrm>
        </p:spPr>
        <p:txBody>
          <a:bodyPr/>
          <a:lstStyle/>
          <a:p>
            <a:r>
              <a:rPr lang="cs-CZ" sz="6600" dirty="0"/>
              <a:t>Příklady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DA7DF-F17C-89BF-404B-21C4C5E79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65" y="3697715"/>
            <a:ext cx="1519911" cy="222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54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Řetězové</a:t>
            </a:r>
            <a:r>
              <a:rPr lang="pl-PL" dirty="0"/>
              <a:t> obchody – jak tedy </a:t>
            </a:r>
            <a:r>
              <a:rPr lang="pl-PL" dirty="0" err="1"/>
              <a:t>posuzovat</a:t>
            </a:r>
            <a:r>
              <a:rPr lang="pl-PL" dirty="0"/>
              <a:t>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2400" y="1600220"/>
            <a:ext cx="7639200" cy="45942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dirty="0"/>
              <a:t>DIČ jakých zemí poskytly jednotlivé subjekty v transakci?</a:t>
            </a:r>
          </a:p>
          <a:p>
            <a:endParaRPr lang="cs-CZ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dirty="0"/>
              <a:t>Jaký je tok zboží?</a:t>
            </a:r>
          </a:p>
          <a:p>
            <a:endParaRPr lang="cs-CZ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dirty="0"/>
              <a:t>Jaký je tok faktur?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dirty="0"/>
              <a:t>Kdo zajišťuje přepravu?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0" dirty="0"/>
              <a:t>(Kdy a na jakém místě dochází k převodu vlastnických práv?)</a:t>
            </a:r>
          </a:p>
          <a:p>
            <a:endParaRPr lang="cs-CZ" sz="2000" b="0" dirty="0"/>
          </a:p>
          <a:p>
            <a:endParaRPr lang="cs-CZ" sz="2000" b="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665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1: zboží z PL dodáno českému zákazníkovi do jiné země EU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600" dirty="0"/>
          </a:p>
          <a:p>
            <a:r>
              <a:rPr lang="cs-CZ" sz="1600" dirty="0"/>
              <a:t>Postup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/>
              <a:t>DIČ jakých zemí poskytly jednotlivé subjekty v transakci =&gt; PL, CZ, 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/>
              <a:t>Kdo zajišťuje přepravu?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/>
              <a:t>Kam zboží reálně přepraveno?</a:t>
            </a:r>
          </a:p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56AC1F-2AD3-48FC-BEF4-BC6BD03EEEA4}"/>
              </a:ext>
            </a:extLst>
          </p:cNvPr>
          <p:cNvGrpSpPr/>
          <p:nvPr/>
        </p:nvGrpSpPr>
        <p:grpSpPr>
          <a:xfrm>
            <a:off x="805909" y="1594617"/>
            <a:ext cx="7231309" cy="1834382"/>
            <a:chOff x="752139" y="2149125"/>
            <a:chExt cx="7348685" cy="19213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51BE37-02FA-24FC-D2A4-E13156D16D9D}"/>
                </a:ext>
              </a:extLst>
            </p:cNvPr>
            <p:cNvGrpSpPr/>
            <p:nvPr/>
          </p:nvGrpSpPr>
          <p:grpSpPr>
            <a:xfrm>
              <a:off x="752139" y="2149125"/>
              <a:ext cx="7348685" cy="1614448"/>
              <a:chOff x="465756" y="1407137"/>
              <a:chExt cx="7838765" cy="2583140"/>
            </a:xfrm>
          </p:grpSpPr>
          <p:grpSp>
            <p:nvGrpSpPr>
              <p:cNvPr id="9" name="Group 13">
                <a:extLst>
                  <a:ext uri="{FF2B5EF4-FFF2-40B4-BE49-F238E27FC236}">
                    <a16:creationId xmlns:a16="http://schemas.microsoft.com/office/drawing/2014/main" id="{3037DE03-6FEF-65CE-1B2C-D2DE68245D60}"/>
                  </a:ext>
                </a:extLst>
              </p:cNvPr>
              <p:cNvGrpSpPr/>
              <p:nvPr/>
            </p:nvGrpSpPr>
            <p:grpSpPr>
              <a:xfrm>
                <a:off x="465756" y="1412776"/>
                <a:ext cx="1938694" cy="1001720"/>
                <a:chOff x="465756" y="1196752"/>
                <a:chExt cx="1938694" cy="1001720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8900B8B-B0B2-B4B5-C9C8-1FB24BA23380}"/>
                    </a:ext>
                  </a:extLst>
                </p:cNvPr>
                <p:cNvSpPr txBox="1"/>
                <p:nvPr/>
              </p:nvSpPr>
              <p:spPr>
                <a:xfrm>
                  <a:off x="465756" y="1196752"/>
                  <a:ext cx="1368152" cy="4170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PL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C37BC2A-12C3-FDD9-D740-AF01AFD0AB77}"/>
                    </a:ext>
                  </a:extLst>
                </p:cNvPr>
                <p:cNvSpPr txBox="1"/>
                <p:nvPr/>
              </p:nvSpPr>
              <p:spPr>
                <a:xfrm>
                  <a:off x="820273" y="1781408"/>
                  <a:ext cx="1584177" cy="4170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tx2"/>
                      </a:solidFill>
                    </a:rPr>
                    <a:t>TERO</a:t>
                  </a:r>
                  <a:r>
                    <a:rPr lang="cs-CZ" sz="1600" dirty="0">
                      <a:solidFill>
                        <a:srgbClr val="483698"/>
                      </a:solidFill>
                    </a:rPr>
                    <a:t> </a:t>
                  </a:r>
                  <a:endParaRPr lang="en-US" sz="1600" dirty="0">
                    <a:solidFill>
                      <a:srgbClr val="483698"/>
                    </a:solidFill>
                  </a:endParaRPr>
                </a:p>
              </p:txBody>
            </p:sp>
          </p:grpSp>
          <p:grpSp>
            <p:nvGrpSpPr>
              <p:cNvPr id="10" name="Group 18">
                <a:extLst>
                  <a:ext uri="{FF2B5EF4-FFF2-40B4-BE49-F238E27FC236}">
                    <a16:creationId xmlns:a16="http://schemas.microsoft.com/office/drawing/2014/main" id="{1540F54F-930E-B0DA-A890-9BBED671D97A}"/>
                  </a:ext>
                </a:extLst>
              </p:cNvPr>
              <p:cNvGrpSpPr/>
              <p:nvPr/>
            </p:nvGrpSpPr>
            <p:grpSpPr>
              <a:xfrm>
                <a:off x="3907176" y="1426592"/>
                <a:ext cx="1368153" cy="970641"/>
                <a:chOff x="3691152" y="1210568"/>
                <a:chExt cx="1368153" cy="970641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24F24DC-D567-ACBB-2C3B-88E68410D5B5}"/>
                    </a:ext>
                  </a:extLst>
                </p:cNvPr>
                <p:cNvSpPr txBox="1"/>
                <p:nvPr/>
              </p:nvSpPr>
              <p:spPr>
                <a:xfrm>
                  <a:off x="3889455" y="1764145"/>
                  <a:ext cx="1008112" cy="4170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tx2"/>
                      </a:solidFill>
                    </a:rPr>
                    <a:t>MERKUR</a:t>
                  </a:r>
                  <a:endParaRPr lang="en-US" sz="16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613B7E6-9C04-B32B-BECF-A3CD72743107}"/>
                    </a:ext>
                  </a:extLst>
                </p:cNvPr>
                <p:cNvSpPr txBox="1"/>
                <p:nvPr/>
              </p:nvSpPr>
              <p:spPr>
                <a:xfrm>
                  <a:off x="3691152" y="1210568"/>
                  <a:ext cx="1368153" cy="4170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CZ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1" name="Group 17">
                <a:extLst>
                  <a:ext uri="{FF2B5EF4-FFF2-40B4-BE49-F238E27FC236}">
                    <a16:creationId xmlns:a16="http://schemas.microsoft.com/office/drawing/2014/main" id="{D91E7324-2ADE-BB04-E8E6-2D926919E296}"/>
                  </a:ext>
                </a:extLst>
              </p:cNvPr>
              <p:cNvGrpSpPr/>
              <p:nvPr/>
            </p:nvGrpSpPr>
            <p:grpSpPr>
              <a:xfrm>
                <a:off x="6936368" y="1407137"/>
                <a:ext cx="1368153" cy="1007361"/>
                <a:chOff x="6216288" y="1191113"/>
                <a:chExt cx="1368153" cy="1007361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5D81980-B48C-4F88-3B90-0BA6BA9C8389}"/>
                    </a:ext>
                  </a:extLst>
                </p:cNvPr>
                <p:cNvSpPr txBox="1"/>
                <p:nvPr/>
              </p:nvSpPr>
              <p:spPr>
                <a:xfrm>
                  <a:off x="6564436" y="1781410"/>
                  <a:ext cx="1008112" cy="4170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tx2"/>
                      </a:solidFill>
                    </a:rPr>
                    <a:t>DELTA</a:t>
                  </a:r>
                  <a:endParaRPr lang="en-US" sz="16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0C010339-07DB-35EB-D3B3-479E93F730B0}"/>
                    </a:ext>
                  </a:extLst>
                </p:cNvPr>
                <p:cNvSpPr txBox="1"/>
                <p:nvPr/>
              </p:nvSpPr>
              <p:spPr>
                <a:xfrm>
                  <a:off x="6216288" y="1191113"/>
                  <a:ext cx="1368153" cy="41706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CZ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5F9754D8-6D79-D465-3254-F853A81BAD0E}"/>
                  </a:ext>
                </a:extLst>
              </p:cNvPr>
              <p:cNvCxnSpPr/>
              <p:nvPr/>
            </p:nvCxnSpPr>
            <p:spPr>
              <a:xfrm>
                <a:off x="2763442" y="1426592"/>
                <a:ext cx="8358" cy="2563685"/>
              </a:xfrm>
              <a:prstGeom prst="line">
                <a:avLst/>
              </a:prstGeom>
              <a:ln w="22225">
                <a:solidFill>
                  <a:schemeClr val="tx2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2A5015B-D4CF-629F-5B58-5BA38CA794E5}"/>
                  </a:ext>
                </a:extLst>
              </p:cNvPr>
              <p:cNvCxnSpPr/>
              <p:nvPr/>
            </p:nvCxnSpPr>
            <p:spPr>
              <a:xfrm flipH="1">
                <a:off x="467544" y="3068960"/>
                <a:ext cx="2304256" cy="0"/>
              </a:xfrm>
              <a:prstGeom prst="line">
                <a:avLst/>
              </a:prstGeom>
              <a:ln w="22225">
                <a:solidFill>
                  <a:schemeClr val="tx2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A414AF-9001-C566-768A-DD49F01C441A}"/>
                  </a:ext>
                </a:extLst>
              </p:cNvPr>
              <p:cNvSpPr txBox="1"/>
              <p:nvPr/>
            </p:nvSpPr>
            <p:spPr>
              <a:xfrm>
                <a:off x="1899346" y="2570709"/>
                <a:ext cx="864095" cy="4170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Polsko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BF35517-B7B8-4890-2197-816D2EC140B0}"/>
                  </a:ext>
                </a:extLst>
              </p:cNvPr>
              <p:cNvSpPr txBox="1"/>
              <p:nvPr/>
            </p:nvSpPr>
            <p:spPr>
              <a:xfrm>
                <a:off x="2987824" y="3068958"/>
                <a:ext cx="504056" cy="4170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ČR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3508FA-5E10-C6CC-3962-7A3F880BF344}"/>
                  </a:ext>
                </a:extLst>
              </p:cNvPr>
              <p:cNvSpPr txBox="1"/>
              <p:nvPr/>
            </p:nvSpPr>
            <p:spPr>
              <a:xfrm>
                <a:off x="1934710" y="3161871"/>
                <a:ext cx="576063" cy="4170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Litva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BEAADC5-BF99-7B3D-F771-881B45016EC2}"/>
                  </a:ext>
                </a:extLst>
              </p:cNvPr>
              <p:cNvSpPr txBox="1"/>
              <p:nvPr/>
            </p:nvSpPr>
            <p:spPr>
              <a:xfrm>
                <a:off x="2843808" y="1697792"/>
                <a:ext cx="792088" cy="4170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F6A2062-60EF-862E-9AD0-41C6BB10F900}"/>
                  </a:ext>
                </a:extLst>
              </p:cNvPr>
              <p:cNvSpPr txBox="1"/>
              <p:nvPr/>
            </p:nvSpPr>
            <p:spPr>
              <a:xfrm>
                <a:off x="5760131" y="1684043"/>
                <a:ext cx="792088" cy="4170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2B06952-64C2-A31D-3E82-45F7569A6E9B}"/>
                  </a:ext>
                </a:extLst>
              </p:cNvPr>
              <p:cNvCxnSpPr/>
              <p:nvPr/>
            </p:nvCxnSpPr>
            <p:spPr>
              <a:xfrm>
                <a:off x="1187624" y="2564904"/>
                <a:ext cx="0" cy="10801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123195-8D3A-A0A5-38EB-35906A4A63FE}"/>
                </a:ext>
              </a:extLst>
            </p:cNvPr>
            <p:cNvSpPr txBox="1"/>
            <p:nvPr/>
          </p:nvSpPr>
          <p:spPr>
            <a:xfrm>
              <a:off x="1242631" y="3549156"/>
              <a:ext cx="693143" cy="5213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zboží</a:t>
              </a:r>
            </a:p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3DCBB1-6D1C-95B0-1AB9-741F521FF618}"/>
                </a:ext>
              </a:extLst>
            </p:cNvPr>
            <p:cNvSpPr txBox="1"/>
            <p:nvPr/>
          </p:nvSpPr>
          <p:spPr>
            <a:xfrm>
              <a:off x="2998391" y="2584396"/>
              <a:ext cx="742567" cy="260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chemeClr val="tx2"/>
                  </a:solidFill>
                </a:rPr>
                <a:t>100 + ?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72A90-675C-6BF2-31BE-B891462617A2}"/>
                </a:ext>
              </a:extLst>
            </p:cNvPr>
            <p:cNvSpPr txBox="1"/>
            <p:nvPr/>
          </p:nvSpPr>
          <p:spPr>
            <a:xfrm>
              <a:off x="5686259" y="2614598"/>
              <a:ext cx="742567" cy="260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chemeClr val="tx2"/>
                  </a:solidFill>
                </a:rPr>
                <a:t>200 + ?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EC555F8-3243-905A-26BD-BF11638CBC9C}"/>
              </a:ext>
            </a:extLst>
          </p:cNvPr>
          <p:cNvSpPr/>
          <p:nvPr/>
        </p:nvSpPr>
        <p:spPr>
          <a:xfrm>
            <a:off x="778493" y="1858030"/>
            <a:ext cx="1308395" cy="426503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7ECC76-F8B6-638E-9BA8-5105C110D415}"/>
              </a:ext>
            </a:extLst>
          </p:cNvPr>
          <p:cNvSpPr/>
          <p:nvPr/>
        </p:nvSpPr>
        <p:spPr>
          <a:xfrm>
            <a:off x="6757291" y="1840640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D7DF63-7813-96F7-6BFE-93EC03321CF2}"/>
              </a:ext>
            </a:extLst>
          </p:cNvPr>
          <p:cNvSpPr/>
          <p:nvPr/>
        </p:nvSpPr>
        <p:spPr>
          <a:xfrm>
            <a:off x="3958352" y="1843480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6D03AE0-997E-24CE-3814-8BB75BF3A11F}"/>
              </a:ext>
            </a:extLst>
          </p:cNvPr>
          <p:cNvCxnSpPr>
            <a:cxnSpLocks/>
          </p:cNvCxnSpPr>
          <p:nvPr/>
        </p:nvCxnSpPr>
        <p:spPr>
          <a:xfrm>
            <a:off x="5505878" y="2016915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02F6ACE-DF6E-53AF-6CAC-4BD3F3BB6236}"/>
              </a:ext>
            </a:extLst>
          </p:cNvPr>
          <p:cNvCxnSpPr>
            <a:cxnSpLocks/>
          </p:cNvCxnSpPr>
          <p:nvPr/>
        </p:nvCxnSpPr>
        <p:spPr>
          <a:xfrm>
            <a:off x="2830963" y="2016915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0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 – varianta A) dopravu zajistí TERO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b="0" dirty="0"/>
          </a:p>
          <a:p>
            <a:endParaRPr lang="cs-CZ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/>
              <a:t>Dopravu je třeba přiřadit první transakci =&gt; ta bude představovat intrakomunitární plnění 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400" dirty="0"/>
              <a:t>Dodání zboží spol. TERO spol. MERKUR tak bude osvobozeno jako dodání do JČS (100 + 0%)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400" dirty="0"/>
              <a:t>MERKUR realizuje pořízení zboží z JČS (MP ve státě ukončení přepravy v Litvě) (100 + 21%)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/>
              <a:t>Dodání zboží koncovému zákazníkovi bude dodáním bez přepravy s MP ve státě ukončení předcházejícího pořízení zboží – v Litvě (200 + 21%)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/>
              <a:t>Společnosti MERKUR vznikne povinnost registrace k DPH v Litvě (tomu se lze vyhnout – viz. Triangulace)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/>
              <a:t>Dopady pro společnost DELTA – registrace k DPH v Litvě, vratka DPH?</a:t>
            </a:r>
          </a:p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DF7825-C852-05F5-028B-A3516EB80959}"/>
              </a:ext>
            </a:extLst>
          </p:cNvPr>
          <p:cNvGrpSpPr/>
          <p:nvPr/>
        </p:nvGrpSpPr>
        <p:grpSpPr>
          <a:xfrm>
            <a:off x="998761" y="1112103"/>
            <a:ext cx="6955858" cy="1699091"/>
            <a:chOff x="717137" y="1157817"/>
            <a:chExt cx="7346164" cy="18838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5DACB00-0A15-3875-5262-5CBEF4D15E47}"/>
                </a:ext>
              </a:extLst>
            </p:cNvPr>
            <p:cNvGrpSpPr/>
            <p:nvPr/>
          </p:nvGrpSpPr>
          <p:grpSpPr>
            <a:xfrm>
              <a:off x="717137" y="1157817"/>
              <a:ext cx="7346164" cy="1637523"/>
              <a:chOff x="438580" y="1385002"/>
              <a:chExt cx="7836075" cy="2620062"/>
            </a:xfrm>
          </p:grpSpPr>
          <p:grpSp>
            <p:nvGrpSpPr>
              <p:cNvPr id="7" name="Group 13">
                <a:extLst>
                  <a:ext uri="{FF2B5EF4-FFF2-40B4-BE49-F238E27FC236}">
                    <a16:creationId xmlns:a16="http://schemas.microsoft.com/office/drawing/2014/main" id="{59959B9E-0131-57EA-C339-5FA3AECF87C8}"/>
                  </a:ext>
                </a:extLst>
              </p:cNvPr>
              <p:cNvGrpSpPr/>
              <p:nvPr/>
            </p:nvGrpSpPr>
            <p:grpSpPr>
              <a:xfrm>
                <a:off x="438580" y="1410832"/>
                <a:ext cx="1945721" cy="1019795"/>
                <a:chOff x="438580" y="1194808"/>
                <a:chExt cx="1945721" cy="1019795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044C5BF-768F-C2FC-D97F-AE0264F5FF0A}"/>
                    </a:ext>
                  </a:extLst>
                </p:cNvPr>
                <p:cNvSpPr txBox="1"/>
                <p:nvPr/>
              </p:nvSpPr>
              <p:spPr>
                <a:xfrm>
                  <a:off x="438580" y="1194808"/>
                  <a:ext cx="1368152" cy="4339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PL 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39B8010-0FDF-9ED9-1CCA-7B01B1CFFD93}"/>
                    </a:ext>
                  </a:extLst>
                </p:cNvPr>
                <p:cNvSpPr txBox="1"/>
                <p:nvPr/>
              </p:nvSpPr>
              <p:spPr>
                <a:xfrm>
                  <a:off x="800124" y="1780610"/>
                  <a:ext cx="1584177" cy="4339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TERO 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8" name="Group 18">
                <a:extLst>
                  <a:ext uri="{FF2B5EF4-FFF2-40B4-BE49-F238E27FC236}">
                    <a16:creationId xmlns:a16="http://schemas.microsoft.com/office/drawing/2014/main" id="{B0CEB998-FCE3-E4D0-69FA-8716F76F82B5}"/>
                  </a:ext>
                </a:extLst>
              </p:cNvPr>
              <p:cNvGrpSpPr/>
              <p:nvPr/>
            </p:nvGrpSpPr>
            <p:grpSpPr>
              <a:xfrm>
                <a:off x="3897566" y="1385002"/>
                <a:ext cx="1368152" cy="1013571"/>
                <a:chOff x="3681542" y="1168978"/>
                <a:chExt cx="1368152" cy="1013571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B1C2304-8669-38FA-D05A-8A2007BB59B2}"/>
                    </a:ext>
                  </a:extLst>
                </p:cNvPr>
                <p:cNvSpPr txBox="1"/>
                <p:nvPr/>
              </p:nvSpPr>
              <p:spPr>
                <a:xfrm>
                  <a:off x="3923927" y="1748556"/>
                  <a:ext cx="1008112" cy="4339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MERKUR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4FC5D59-D934-E157-2509-1B8091B74FDB}"/>
                    </a:ext>
                  </a:extLst>
                </p:cNvPr>
                <p:cNvSpPr txBox="1"/>
                <p:nvPr/>
              </p:nvSpPr>
              <p:spPr>
                <a:xfrm>
                  <a:off x="3681542" y="1168978"/>
                  <a:ext cx="1368152" cy="4339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CZ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9" name="Group 17">
                <a:extLst>
                  <a:ext uri="{FF2B5EF4-FFF2-40B4-BE49-F238E27FC236}">
                    <a16:creationId xmlns:a16="http://schemas.microsoft.com/office/drawing/2014/main" id="{1308D393-9913-3A97-3A9C-6A62F51D55F9}"/>
                  </a:ext>
                </a:extLst>
              </p:cNvPr>
              <p:cNvGrpSpPr/>
              <p:nvPr/>
            </p:nvGrpSpPr>
            <p:grpSpPr>
              <a:xfrm>
                <a:off x="6906503" y="1385002"/>
                <a:ext cx="1368152" cy="1016294"/>
                <a:chOff x="6186423" y="1168978"/>
                <a:chExt cx="1368152" cy="1016294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72A0BAF-34AE-67CF-FA46-711654B87418}"/>
                    </a:ext>
                  </a:extLst>
                </p:cNvPr>
                <p:cNvSpPr txBox="1"/>
                <p:nvPr/>
              </p:nvSpPr>
              <p:spPr>
                <a:xfrm>
                  <a:off x="6506573" y="1751279"/>
                  <a:ext cx="1008112" cy="4339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DELTA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A40795D-0AB1-48EC-32EF-CF64EB88C687}"/>
                    </a:ext>
                  </a:extLst>
                </p:cNvPr>
                <p:cNvSpPr txBox="1"/>
                <p:nvPr/>
              </p:nvSpPr>
              <p:spPr>
                <a:xfrm>
                  <a:off x="6186423" y="1168978"/>
                  <a:ext cx="1368152" cy="43399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CZ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AC911D4-8AF1-CCE0-98AC-C4EE7D227735}"/>
                  </a:ext>
                </a:extLst>
              </p:cNvPr>
              <p:cNvCxnSpPr/>
              <p:nvPr/>
            </p:nvCxnSpPr>
            <p:spPr>
              <a:xfrm>
                <a:off x="2763442" y="1441378"/>
                <a:ext cx="8358" cy="2563686"/>
              </a:xfrm>
              <a:prstGeom prst="line">
                <a:avLst/>
              </a:prstGeom>
              <a:ln w="22225">
                <a:solidFill>
                  <a:schemeClr val="tx2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5D1E956-67E6-EFA9-35C5-E401444EE41F}"/>
                  </a:ext>
                </a:extLst>
              </p:cNvPr>
              <p:cNvCxnSpPr/>
              <p:nvPr/>
            </p:nvCxnSpPr>
            <p:spPr>
              <a:xfrm flipH="1">
                <a:off x="467544" y="3068960"/>
                <a:ext cx="2304256" cy="0"/>
              </a:xfrm>
              <a:prstGeom prst="line">
                <a:avLst/>
              </a:prstGeom>
              <a:ln w="22225">
                <a:solidFill>
                  <a:schemeClr val="tx2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0275AB-D63C-573F-5C01-BA6C563BD41C}"/>
                  </a:ext>
                </a:extLst>
              </p:cNvPr>
              <p:cNvSpPr txBox="1"/>
              <p:nvPr/>
            </p:nvSpPr>
            <p:spPr>
              <a:xfrm>
                <a:off x="1907704" y="2583020"/>
                <a:ext cx="864095" cy="433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Polsko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2BF708-6E44-FEC5-FC6B-18346C3091CF}"/>
                  </a:ext>
                </a:extLst>
              </p:cNvPr>
              <p:cNvSpPr txBox="1"/>
              <p:nvPr/>
            </p:nvSpPr>
            <p:spPr>
              <a:xfrm>
                <a:off x="2987824" y="3068959"/>
                <a:ext cx="504056" cy="433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ČR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1EEF84-61BE-0771-9BFB-02C08163852E}"/>
                  </a:ext>
                </a:extLst>
              </p:cNvPr>
              <p:cNvSpPr txBox="1"/>
              <p:nvPr/>
            </p:nvSpPr>
            <p:spPr>
              <a:xfrm>
                <a:off x="1938165" y="3147004"/>
                <a:ext cx="576063" cy="433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Litva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3E0BAB-C143-31F7-49E1-6B04FAC8A274}"/>
                  </a:ext>
                </a:extLst>
              </p:cNvPr>
              <p:cNvSpPr txBox="1"/>
              <p:nvPr/>
            </p:nvSpPr>
            <p:spPr>
              <a:xfrm>
                <a:off x="2843808" y="1697791"/>
                <a:ext cx="792088" cy="433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C2EF5B-D07B-CB9C-C0A8-8124635C347E}"/>
                  </a:ext>
                </a:extLst>
              </p:cNvPr>
              <p:cNvSpPr txBox="1"/>
              <p:nvPr/>
            </p:nvSpPr>
            <p:spPr>
              <a:xfrm>
                <a:off x="5760131" y="1684043"/>
                <a:ext cx="792088" cy="433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2E453084-19A7-F0DF-BD8C-3D4C6A88425C}"/>
                  </a:ext>
                </a:extLst>
              </p:cNvPr>
              <p:cNvCxnSpPr/>
              <p:nvPr/>
            </p:nvCxnSpPr>
            <p:spPr>
              <a:xfrm>
                <a:off x="1187624" y="2564904"/>
                <a:ext cx="0" cy="10801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BC50B-6846-42D2-D531-826F2E571D49}"/>
                </a:ext>
              </a:extLst>
            </p:cNvPr>
            <p:cNvSpPr txBox="1"/>
            <p:nvPr/>
          </p:nvSpPr>
          <p:spPr>
            <a:xfrm>
              <a:off x="1131244" y="2499179"/>
              <a:ext cx="693143" cy="5424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zboží</a:t>
              </a:r>
            </a:p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C89C5E4-18A7-C61E-61B9-A650BB01F356}"/>
              </a:ext>
            </a:extLst>
          </p:cNvPr>
          <p:cNvSpPr/>
          <p:nvPr/>
        </p:nvSpPr>
        <p:spPr>
          <a:xfrm>
            <a:off x="4077600" y="1340160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77C7CE-8324-38A4-46C3-921A0102D17A}"/>
              </a:ext>
            </a:extLst>
          </p:cNvPr>
          <p:cNvSpPr/>
          <p:nvPr/>
        </p:nvSpPr>
        <p:spPr>
          <a:xfrm>
            <a:off x="987046" y="1358860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F5EE18-01BA-8603-3623-AB2D11BE08F7}"/>
              </a:ext>
            </a:extLst>
          </p:cNvPr>
          <p:cNvSpPr/>
          <p:nvPr/>
        </p:nvSpPr>
        <p:spPr>
          <a:xfrm>
            <a:off x="6656435" y="1333815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BBAE997-407A-A0D8-3E08-73654852FB25}"/>
              </a:ext>
            </a:extLst>
          </p:cNvPr>
          <p:cNvCxnSpPr>
            <a:cxnSpLocks/>
          </p:cNvCxnSpPr>
          <p:nvPr/>
        </p:nvCxnSpPr>
        <p:spPr>
          <a:xfrm>
            <a:off x="2783213" y="1557484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13C7F4-33C6-B1CC-A51E-B26FA32AB2E6}"/>
              </a:ext>
            </a:extLst>
          </p:cNvPr>
          <p:cNvCxnSpPr>
            <a:cxnSpLocks/>
          </p:cNvCxnSpPr>
          <p:nvPr/>
        </p:nvCxnSpPr>
        <p:spPr>
          <a:xfrm>
            <a:off x="5412866" y="1557484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Graphic 7" descr="Truck">
            <a:extLst>
              <a:ext uri="{FF2B5EF4-FFF2-40B4-BE49-F238E27FC236}">
                <a16:creationId xmlns:a16="http://schemas.microsoft.com/office/drawing/2014/main" id="{598B46F7-0878-44CA-5237-7D5E3205F7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9371" y="1068316"/>
            <a:ext cx="323793" cy="3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Řetězové</a:t>
            </a:r>
            <a:r>
              <a:rPr lang="en-GB" dirty="0"/>
              <a:t> </a:t>
            </a:r>
            <a:r>
              <a:rPr lang="en-GB" dirty="0" err="1"/>
              <a:t>obchody</a:t>
            </a:r>
            <a:r>
              <a:rPr lang="en-GB" dirty="0"/>
              <a:t> – </a:t>
            </a:r>
            <a:r>
              <a:rPr lang="en-GB" dirty="0" err="1"/>
              <a:t>znázornění</a:t>
            </a:r>
            <a:r>
              <a:rPr lang="en-GB" dirty="0"/>
              <a:t> a ZDPH</a:t>
            </a:r>
            <a:endParaRPr lang="en-US" noProof="0" dirty="0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E03A8EBC-66A0-4F9F-826B-3FA7C0FA91C2}"/>
              </a:ext>
            </a:extLst>
          </p:cNvPr>
          <p:cNvSpPr txBox="1">
            <a:spLocks/>
          </p:cNvSpPr>
          <p:nvPr/>
        </p:nvSpPr>
        <p:spPr>
          <a:xfrm>
            <a:off x="752400" y="3484277"/>
            <a:ext cx="7477200" cy="2164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0" dirty="0"/>
              <a:t>transakce, kdy je zboží přeprodáváno několika subjekty mezi sebou, přičemž toto zboží je odesláno výrobcem, resp. prvním prodávajícím v řadě, přímo finálnímu zákazníkovi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Přístup před rokem 2020 a tzv. </a:t>
            </a:r>
            <a:r>
              <a:rPr lang="cs-CZ" sz="1600" dirty="0" err="1"/>
              <a:t>quick</a:t>
            </a:r>
            <a:r>
              <a:rPr lang="cs-CZ" sz="1600" dirty="0"/>
              <a:t> </a:t>
            </a:r>
            <a:r>
              <a:rPr lang="cs-CZ" sz="1600" dirty="0" err="1"/>
              <a:t>fixes</a:t>
            </a:r>
            <a:r>
              <a:rPr lang="cs-CZ" sz="1600" dirty="0"/>
              <a:t> (QF) </a:t>
            </a:r>
            <a:r>
              <a:rPr lang="cs-CZ" sz="1600" b="0" dirty="0"/>
              <a:t>-  v EU velký důraz na rozsudky ESD, nicméně nejednotný přístup X v ZDPH není explicitně řešeno</a:t>
            </a:r>
            <a:endParaRPr lang="en-GB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i="1" dirty="0"/>
              <a:t>Přístup po QF </a:t>
            </a:r>
            <a:r>
              <a:rPr lang="cs-CZ" sz="1600" b="0" i="1" dirty="0"/>
              <a:t>– důraz na rozsudky ESD stále, ale snaha sjednotit pravidla a přístup při přeshraničních transakcích se zbožím; v ZDPH již zohledněno (§ 7 a 64) – účinnost od 1. září 2020</a:t>
            </a:r>
          </a:p>
          <a:p>
            <a:endParaRPr lang="cs-CZ" dirty="0"/>
          </a:p>
        </p:txBody>
      </p:sp>
      <p:sp>
        <p:nvSpPr>
          <p:cNvPr id="38" name="Arrow: Curved Up 37">
            <a:extLst>
              <a:ext uri="{FF2B5EF4-FFF2-40B4-BE49-F238E27FC236}">
                <a16:creationId xmlns:a16="http://schemas.microsoft.com/office/drawing/2014/main" id="{63139056-7199-4BE8-B3A1-A98B6B7C75A1}"/>
              </a:ext>
            </a:extLst>
          </p:cNvPr>
          <p:cNvSpPr/>
          <p:nvPr/>
        </p:nvSpPr>
        <p:spPr>
          <a:xfrm>
            <a:off x="1984471" y="2294198"/>
            <a:ext cx="4865756" cy="542120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cs-CZ" sz="900" dirty="0" err="1"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488F2A-1769-5888-2086-9D81541892A7}"/>
              </a:ext>
            </a:extLst>
          </p:cNvPr>
          <p:cNvGrpSpPr/>
          <p:nvPr/>
        </p:nvGrpSpPr>
        <p:grpSpPr>
          <a:xfrm>
            <a:off x="1604109" y="1328420"/>
            <a:ext cx="5622314" cy="1352635"/>
            <a:chOff x="2057251" y="1397433"/>
            <a:chExt cx="8023704" cy="165618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0EDE3F-0210-14FB-036A-285BD8E76806}"/>
                </a:ext>
              </a:extLst>
            </p:cNvPr>
            <p:cNvSpPr txBox="1"/>
            <p:nvPr/>
          </p:nvSpPr>
          <p:spPr>
            <a:xfrm flipH="1">
              <a:off x="2093255" y="1782836"/>
              <a:ext cx="1152128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tx2"/>
                  </a:solidFill>
                </a:rPr>
                <a:t>CZ výrobce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A59A69-9728-0930-9E84-EC77D7913631}"/>
                </a:ext>
              </a:extLst>
            </p:cNvPr>
            <p:cNvSpPr/>
            <p:nvPr/>
          </p:nvSpPr>
          <p:spPr>
            <a:xfrm>
              <a:off x="2057251" y="1702294"/>
              <a:ext cx="1224136" cy="70131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554BF4-4E52-DF7A-25A0-62C01F619E6B}"/>
                </a:ext>
              </a:extLst>
            </p:cNvPr>
            <p:cNvSpPr txBox="1"/>
            <p:nvPr/>
          </p:nvSpPr>
          <p:spPr>
            <a:xfrm flipH="1">
              <a:off x="4327668" y="1782836"/>
              <a:ext cx="1152128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tx2"/>
                  </a:solidFill>
                </a:rPr>
                <a:t>CZ obchodník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23AA09-4E17-C4C5-BADB-F019542EEBCA}"/>
                </a:ext>
              </a:extLst>
            </p:cNvPr>
            <p:cNvSpPr txBox="1"/>
            <p:nvPr/>
          </p:nvSpPr>
          <p:spPr>
            <a:xfrm flipH="1">
              <a:off x="8892823" y="1782836"/>
              <a:ext cx="1152128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tx2"/>
                  </a:solidFill>
                </a:rPr>
                <a:t>SK zákazník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16EEA0B-5C2B-2A46-10A4-BE70EF4F5A14}"/>
                </a:ext>
              </a:extLst>
            </p:cNvPr>
            <p:cNvCxnSpPr/>
            <p:nvPr/>
          </p:nvCxnSpPr>
          <p:spPr>
            <a:xfrm>
              <a:off x="3361450" y="2059835"/>
              <a:ext cx="855955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AAA639-ED6A-9361-46B5-082C9DA9FA26}"/>
                </a:ext>
              </a:extLst>
            </p:cNvPr>
            <p:cNvSpPr/>
            <p:nvPr/>
          </p:nvSpPr>
          <p:spPr>
            <a:xfrm>
              <a:off x="4297464" y="1709178"/>
              <a:ext cx="1224136" cy="70131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8992A2-86F8-1955-A97D-C8558D505874}"/>
                </a:ext>
              </a:extLst>
            </p:cNvPr>
            <p:cNvSpPr/>
            <p:nvPr/>
          </p:nvSpPr>
          <p:spPr>
            <a:xfrm>
              <a:off x="6570639" y="1709178"/>
              <a:ext cx="1224136" cy="70131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9BBA094-2008-2AD9-E283-E2528C150D81}"/>
                </a:ext>
              </a:extLst>
            </p:cNvPr>
            <p:cNvCxnSpPr/>
            <p:nvPr/>
          </p:nvCxnSpPr>
          <p:spPr>
            <a:xfrm>
              <a:off x="6072075" y="1397433"/>
              <a:ext cx="0" cy="1656183"/>
            </a:xfrm>
            <a:prstGeom prst="line">
              <a:avLst/>
            </a:prstGeom>
            <a:ln w="254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DA4781-74EC-CB19-A1F9-C0909A423DDB}"/>
                </a:ext>
              </a:extLst>
            </p:cNvPr>
            <p:cNvSpPr txBox="1"/>
            <p:nvPr/>
          </p:nvSpPr>
          <p:spPr>
            <a:xfrm>
              <a:off x="5610170" y="2727008"/>
              <a:ext cx="36004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dirty="0">
                  <a:solidFill>
                    <a:schemeClr val="tx2"/>
                  </a:solidFill>
                </a:rPr>
                <a:t>ČR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6DBABC-072D-4D39-B73D-C8566454F750}"/>
                </a:ext>
              </a:extLst>
            </p:cNvPr>
            <p:cNvSpPr txBox="1"/>
            <p:nvPr/>
          </p:nvSpPr>
          <p:spPr>
            <a:xfrm flipH="1">
              <a:off x="6267188" y="2727010"/>
              <a:ext cx="339448" cy="2629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dirty="0">
                  <a:solidFill>
                    <a:schemeClr val="tx2"/>
                  </a:solidFill>
                </a:rPr>
                <a:t>SK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7DBB627-F63B-D224-7964-34897E21ADE1}"/>
                </a:ext>
              </a:extLst>
            </p:cNvPr>
            <p:cNvCxnSpPr/>
            <p:nvPr/>
          </p:nvCxnSpPr>
          <p:spPr>
            <a:xfrm>
              <a:off x="5642068" y="2052951"/>
              <a:ext cx="855955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05C894-BA71-AA4D-FEB6-AE0112A9E06B}"/>
                </a:ext>
              </a:extLst>
            </p:cNvPr>
            <p:cNvSpPr txBox="1"/>
            <p:nvPr/>
          </p:nvSpPr>
          <p:spPr>
            <a:xfrm flipH="1">
              <a:off x="6606642" y="1782834"/>
              <a:ext cx="1188132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tx2"/>
                  </a:solidFill>
                </a:rPr>
                <a:t>SK obchodník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760859-E9F3-F461-3BC0-3FC1A4B45606}"/>
                </a:ext>
              </a:extLst>
            </p:cNvPr>
            <p:cNvSpPr/>
            <p:nvPr/>
          </p:nvSpPr>
          <p:spPr>
            <a:xfrm>
              <a:off x="8856819" y="1709178"/>
              <a:ext cx="1224136" cy="70131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D68F18D-3D60-80C9-4405-5098B64A3530}"/>
                </a:ext>
              </a:extLst>
            </p:cNvPr>
            <p:cNvCxnSpPr/>
            <p:nvPr/>
          </p:nvCxnSpPr>
          <p:spPr>
            <a:xfrm>
              <a:off x="7888409" y="2052951"/>
              <a:ext cx="855955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348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 – varianta B) dopravu zajistí MERKUR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F5C84AE-D3B4-4A6E-B625-21033C9FC270}"/>
              </a:ext>
            </a:extLst>
          </p:cNvPr>
          <p:cNvSpPr txBox="1">
            <a:spLocks/>
          </p:cNvSpPr>
          <p:nvPr/>
        </p:nvSpPr>
        <p:spPr>
          <a:xfrm>
            <a:off x="558833" y="2454213"/>
            <a:ext cx="7639200" cy="2926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400" lvl="2" indent="0">
              <a:buNone/>
            </a:pPr>
            <a:r>
              <a:rPr lang="cs-CZ" sz="1400" u="sng" dirty="0"/>
              <a:t>MERKUR poskytne své CZ DIČ (LT DIČ)</a:t>
            </a:r>
          </a:p>
          <a:p>
            <a:pPr marL="570150" lvl="2" indent="-285750"/>
            <a:r>
              <a:rPr lang="cs-CZ" sz="1200" dirty="0"/>
              <a:t>MERKUR předložením CZ DIČ indikuje, že má jít o přeshraniční transakci mezi spol. TERO a spol. MERKUR</a:t>
            </a:r>
          </a:p>
          <a:p>
            <a:pPr marL="570150" lvl="2" indent="-285750"/>
            <a:r>
              <a:rPr lang="cs-CZ" sz="1200" dirty="0"/>
              <a:t>Dodání zboží spol. TERO spol. MERKUR tak bude osvobozeno jako dodání do JČS (100 + 0%)</a:t>
            </a:r>
          </a:p>
          <a:p>
            <a:pPr marL="570150" lvl="2" indent="-285750"/>
            <a:r>
              <a:rPr lang="cs-CZ" sz="1200" dirty="0"/>
              <a:t>MERKUR realizuje pořízení zboží z JČS (MP ve státě ukončení přepravy v Litvě) (100 + 21%)</a:t>
            </a:r>
          </a:p>
          <a:p>
            <a:pPr marL="570150" lvl="2" indent="-285750"/>
            <a:r>
              <a:rPr lang="cs-CZ" sz="1200" dirty="0"/>
              <a:t>Společnosti MERKUR vznikne povinnost se zaregistrovat k DPH v Litvě (pokud zde ještě DPH registraci nemá), případně možnost Triangulace??</a:t>
            </a:r>
          </a:p>
          <a:p>
            <a:pPr marL="284400" lvl="2" indent="0">
              <a:buNone/>
            </a:pPr>
            <a:r>
              <a:rPr lang="cs-CZ" sz="1400" u="sng" dirty="0"/>
              <a:t>MERKUR poskytne PL DIČ</a:t>
            </a:r>
          </a:p>
          <a:p>
            <a:pPr marL="455850" lvl="2" indent="-171450"/>
            <a:r>
              <a:rPr lang="cs-CZ" sz="1200" dirty="0"/>
              <a:t>Merkur předložením PL DIČ indikuje, že má jít o lokální plnění se společností TERO s místem plnění v Polsku</a:t>
            </a:r>
          </a:p>
          <a:p>
            <a:pPr marL="455850" lvl="2" indent="-171450"/>
            <a:r>
              <a:rPr lang="cs-CZ" sz="1200" dirty="0"/>
              <a:t>První transakce bude bez přepravy =&gt; MP v Polsku, spol. TERO vykáže lokální plnění v Polsku (100 + 23%)</a:t>
            </a:r>
          </a:p>
          <a:p>
            <a:pPr marL="455850" lvl="2" indent="-171450"/>
            <a:r>
              <a:rPr lang="cs-CZ" sz="1200" dirty="0"/>
              <a:t>Transakce mezi spol. Merkur a spol. Delta bude pak přeshraniční plnění, tedy spol. Merkur bude mít osvobozeno dodání zboží do JČS a spol. Delta odvede daň v Litvě</a:t>
            </a:r>
          </a:p>
          <a:p>
            <a:pPr marL="455850" lvl="2" indent="-171450"/>
            <a:r>
              <a:rPr lang="cs-CZ" sz="1200" dirty="0"/>
              <a:t>MERKUR v rámci PL přiznání vykáže dodání do JČS (200 + 0%)</a:t>
            </a:r>
          </a:p>
          <a:p>
            <a:pPr marL="455850" lvl="2" indent="-171450"/>
            <a:r>
              <a:rPr lang="cs-CZ" sz="1200" dirty="0"/>
              <a:t>DELTA vykáže pořízení zboží z JČS (200 + 21%)</a:t>
            </a:r>
          </a:p>
          <a:p>
            <a:endParaRPr lang="cs-CZ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74B1D0-1432-3D32-C913-0B3B44C7819D}"/>
              </a:ext>
            </a:extLst>
          </p:cNvPr>
          <p:cNvGrpSpPr/>
          <p:nvPr/>
        </p:nvGrpSpPr>
        <p:grpSpPr>
          <a:xfrm>
            <a:off x="824335" y="963710"/>
            <a:ext cx="7299399" cy="1701189"/>
            <a:chOff x="744290" y="1175175"/>
            <a:chExt cx="7358163" cy="18631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FAC17B7-D0AE-D6BB-500B-E917FA0F6972}"/>
                </a:ext>
              </a:extLst>
            </p:cNvPr>
            <p:cNvGrpSpPr/>
            <p:nvPr/>
          </p:nvGrpSpPr>
          <p:grpSpPr>
            <a:xfrm>
              <a:off x="744290" y="1175175"/>
              <a:ext cx="7358163" cy="1620165"/>
              <a:chOff x="467544" y="1412776"/>
              <a:chExt cx="7848874" cy="2592288"/>
            </a:xfrm>
          </p:grpSpPr>
          <p:grpSp>
            <p:nvGrpSpPr>
              <p:cNvPr id="7" name="Group 13">
                <a:extLst>
                  <a:ext uri="{FF2B5EF4-FFF2-40B4-BE49-F238E27FC236}">
                    <a16:creationId xmlns:a16="http://schemas.microsoft.com/office/drawing/2014/main" id="{BEC32C5B-8DAE-EF8D-8F09-4B8BB3CC183B}"/>
                  </a:ext>
                </a:extLst>
              </p:cNvPr>
              <p:cNvGrpSpPr/>
              <p:nvPr/>
            </p:nvGrpSpPr>
            <p:grpSpPr>
              <a:xfrm>
                <a:off x="467545" y="1412776"/>
                <a:ext cx="1965216" cy="1017514"/>
                <a:chOff x="467545" y="1196752"/>
                <a:chExt cx="1965216" cy="1017514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9BACBD0-A8A1-BF5F-111D-91A4F07D566E}"/>
                    </a:ext>
                  </a:extLst>
                </p:cNvPr>
                <p:cNvSpPr txBox="1"/>
                <p:nvPr/>
              </p:nvSpPr>
              <p:spPr>
                <a:xfrm>
                  <a:off x="467545" y="1196752"/>
                  <a:ext cx="1368152" cy="4313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PL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BF05818-CD70-A020-70BD-38D22CC7EB75}"/>
                    </a:ext>
                  </a:extLst>
                </p:cNvPr>
                <p:cNvSpPr txBox="1"/>
                <p:nvPr/>
              </p:nvSpPr>
              <p:spPr>
                <a:xfrm>
                  <a:off x="848584" y="1782924"/>
                  <a:ext cx="1584177" cy="4313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TERO 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8" name="Group 18">
                <a:extLst>
                  <a:ext uri="{FF2B5EF4-FFF2-40B4-BE49-F238E27FC236}">
                    <a16:creationId xmlns:a16="http://schemas.microsoft.com/office/drawing/2014/main" id="{AF560C2D-8C87-D149-1D0D-CCE44EF61F7D}"/>
                  </a:ext>
                </a:extLst>
              </p:cNvPr>
              <p:cNvGrpSpPr/>
              <p:nvPr/>
            </p:nvGrpSpPr>
            <p:grpSpPr>
              <a:xfrm>
                <a:off x="3923929" y="1412776"/>
                <a:ext cx="1368153" cy="1026674"/>
                <a:chOff x="3707905" y="1196752"/>
                <a:chExt cx="1368153" cy="1026674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ABF956A-7A71-44B5-A704-9BB27FD837DF}"/>
                    </a:ext>
                  </a:extLst>
                </p:cNvPr>
                <p:cNvSpPr txBox="1"/>
                <p:nvPr/>
              </p:nvSpPr>
              <p:spPr>
                <a:xfrm>
                  <a:off x="3928363" y="1792084"/>
                  <a:ext cx="1008112" cy="4313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MERKUR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517E0DB-38A7-D99F-FB44-8A73629AF749}"/>
                    </a:ext>
                  </a:extLst>
                </p:cNvPr>
                <p:cNvSpPr txBox="1"/>
                <p:nvPr/>
              </p:nvSpPr>
              <p:spPr>
                <a:xfrm>
                  <a:off x="3707905" y="1196752"/>
                  <a:ext cx="1368153" cy="4313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CZ 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9" name="Group 17">
                <a:extLst>
                  <a:ext uri="{FF2B5EF4-FFF2-40B4-BE49-F238E27FC236}">
                    <a16:creationId xmlns:a16="http://schemas.microsoft.com/office/drawing/2014/main" id="{B077DF4B-A7C4-2532-AA3F-43524DADC75C}"/>
                  </a:ext>
                </a:extLst>
              </p:cNvPr>
              <p:cNvGrpSpPr/>
              <p:nvPr/>
            </p:nvGrpSpPr>
            <p:grpSpPr>
              <a:xfrm>
                <a:off x="6948265" y="1412776"/>
                <a:ext cx="1368153" cy="1026674"/>
                <a:chOff x="6228185" y="1196752"/>
                <a:chExt cx="1368153" cy="1026674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9D0B87-B2DC-3AB8-6B35-72CD49CF9587}"/>
                    </a:ext>
                  </a:extLst>
                </p:cNvPr>
                <p:cNvSpPr txBox="1"/>
                <p:nvPr/>
              </p:nvSpPr>
              <p:spPr>
                <a:xfrm>
                  <a:off x="6588226" y="1792084"/>
                  <a:ext cx="1008112" cy="4313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DELTA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5118146-631D-A0E7-269D-4AF1D204D3F7}"/>
                    </a:ext>
                  </a:extLst>
                </p:cNvPr>
                <p:cNvSpPr txBox="1"/>
                <p:nvPr/>
              </p:nvSpPr>
              <p:spPr>
                <a:xfrm>
                  <a:off x="6228185" y="1196752"/>
                  <a:ext cx="1368153" cy="4313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CZ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A3308E4-69E9-0578-BD44-77D7FC6413E9}"/>
                  </a:ext>
                </a:extLst>
              </p:cNvPr>
              <p:cNvCxnSpPr/>
              <p:nvPr/>
            </p:nvCxnSpPr>
            <p:spPr>
              <a:xfrm>
                <a:off x="2763442" y="1441378"/>
                <a:ext cx="8358" cy="2563686"/>
              </a:xfrm>
              <a:prstGeom prst="line">
                <a:avLst/>
              </a:prstGeom>
              <a:ln w="22225">
                <a:solidFill>
                  <a:schemeClr val="tx2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BDE3960-EDD1-CC79-A191-D3B62A6DBBD8}"/>
                  </a:ext>
                </a:extLst>
              </p:cNvPr>
              <p:cNvCxnSpPr/>
              <p:nvPr/>
            </p:nvCxnSpPr>
            <p:spPr>
              <a:xfrm flipH="1">
                <a:off x="467544" y="3068960"/>
                <a:ext cx="2304256" cy="0"/>
              </a:xfrm>
              <a:prstGeom prst="line">
                <a:avLst/>
              </a:prstGeom>
              <a:ln w="22225">
                <a:solidFill>
                  <a:schemeClr val="tx2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53C03D5-D2B0-D382-382F-3FDFC4EB77D1}"/>
                  </a:ext>
                </a:extLst>
              </p:cNvPr>
              <p:cNvSpPr txBox="1"/>
              <p:nvPr/>
            </p:nvSpPr>
            <p:spPr>
              <a:xfrm>
                <a:off x="1907704" y="2583018"/>
                <a:ext cx="864095" cy="431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Polsko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9F077AD-6223-394F-E998-A567E76CF7CB}"/>
                  </a:ext>
                </a:extLst>
              </p:cNvPr>
              <p:cNvSpPr txBox="1"/>
              <p:nvPr/>
            </p:nvSpPr>
            <p:spPr>
              <a:xfrm>
                <a:off x="2987824" y="3068961"/>
                <a:ext cx="504056" cy="431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ČR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59B3C1F-6523-7662-4DA9-0CDE0D8AA52E}"/>
                  </a:ext>
                </a:extLst>
              </p:cNvPr>
              <p:cNvSpPr txBox="1"/>
              <p:nvPr/>
            </p:nvSpPr>
            <p:spPr>
              <a:xfrm>
                <a:off x="1938165" y="3147005"/>
                <a:ext cx="576063" cy="431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Litva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198D75-BB8F-B471-CDCD-C0D00B5E44F6}"/>
                  </a:ext>
                </a:extLst>
              </p:cNvPr>
              <p:cNvSpPr txBox="1"/>
              <p:nvPr/>
            </p:nvSpPr>
            <p:spPr>
              <a:xfrm>
                <a:off x="2843808" y="1697792"/>
                <a:ext cx="792088" cy="431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14A07B4-389A-76E8-5C1F-01E2BBA48DFD}"/>
                  </a:ext>
                </a:extLst>
              </p:cNvPr>
              <p:cNvSpPr txBox="1"/>
              <p:nvPr/>
            </p:nvSpPr>
            <p:spPr>
              <a:xfrm>
                <a:off x="5760131" y="1684040"/>
                <a:ext cx="792088" cy="431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82C61948-E51A-5D55-57C1-AFEAB7377081}"/>
                  </a:ext>
                </a:extLst>
              </p:cNvPr>
              <p:cNvCxnSpPr/>
              <p:nvPr/>
            </p:nvCxnSpPr>
            <p:spPr>
              <a:xfrm>
                <a:off x="1187624" y="2564904"/>
                <a:ext cx="0" cy="10801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5290B9-AD21-C797-438F-1BFB3D93048E}"/>
                </a:ext>
              </a:extLst>
            </p:cNvPr>
            <p:cNvSpPr txBox="1"/>
            <p:nvPr/>
          </p:nvSpPr>
          <p:spPr>
            <a:xfrm>
              <a:off x="1131244" y="2499179"/>
              <a:ext cx="693143" cy="5391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zboží</a:t>
              </a:r>
            </a:p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832EFECA-8BA3-08D0-95E8-8623558C2D90}"/>
              </a:ext>
            </a:extLst>
          </p:cNvPr>
          <p:cNvSpPr/>
          <p:nvPr/>
        </p:nvSpPr>
        <p:spPr>
          <a:xfrm>
            <a:off x="839806" y="1215511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447DC0-FB07-174B-965E-5EF696C6BE79}"/>
              </a:ext>
            </a:extLst>
          </p:cNvPr>
          <p:cNvSpPr/>
          <p:nvPr/>
        </p:nvSpPr>
        <p:spPr>
          <a:xfrm>
            <a:off x="4046954" y="1212871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D8AF67-CC4E-57F8-78E7-D4321AB86CD3}"/>
              </a:ext>
            </a:extLst>
          </p:cNvPr>
          <p:cNvSpPr/>
          <p:nvPr/>
        </p:nvSpPr>
        <p:spPr>
          <a:xfrm>
            <a:off x="6833349" y="1212871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9714AC9-EC4E-0450-28B1-C1E3FE625339}"/>
              </a:ext>
            </a:extLst>
          </p:cNvPr>
          <p:cNvCxnSpPr>
            <a:cxnSpLocks/>
          </p:cNvCxnSpPr>
          <p:nvPr/>
        </p:nvCxnSpPr>
        <p:spPr>
          <a:xfrm>
            <a:off x="2783825" y="1405229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B3519E8-9528-21A1-E575-9007C86D69C9}"/>
              </a:ext>
            </a:extLst>
          </p:cNvPr>
          <p:cNvCxnSpPr>
            <a:cxnSpLocks/>
          </p:cNvCxnSpPr>
          <p:nvPr/>
        </p:nvCxnSpPr>
        <p:spPr>
          <a:xfrm>
            <a:off x="5470245" y="1405229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phic 7" descr="Truck">
            <a:extLst>
              <a:ext uri="{FF2B5EF4-FFF2-40B4-BE49-F238E27FC236}">
                <a16:creationId xmlns:a16="http://schemas.microsoft.com/office/drawing/2014/main" id="{A2F12614-3AC3-AE91-6CB7-7D96B47D5D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7517" y="915570"/>
            <a:ext cx="323793" cy="3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1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1 – varianta C) dopravu zajistí DELTA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E3093515-CAEA-403E-ABA1-9B5C349AF3C4}"/>
              </a:ext>
            </a:extLst>
          </p:cNvPr>
          <p:cNvSpPr txBox="1">
            <a:spLocks/>
          </p:cNvSpPr>
          <p:nvPr/>
        </p:nvSpPr>
        <p:spPr>
          <a:xfrm>
            <a:off x="752400" y="2559583"/>
            <a:ext cx="7639200" cy="3095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/>
              <a:t>Dopravu je třeba přiřadit druhé transakci =&gt; ta bude představovat intrakomunitární plnění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/>
              <a:t>Dodání zboží spol. TERO spol. MERKUR tak bude bez přepravy, MP v Polsku, TERO vykáže lokální plnění (100 + 23%)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0" dirty="0"/>
              <a:t>Dodání zboží koncovému zákazníkovi bude dodáním s přepravou, s MP ve státě zahájení přepravy =&gt; v Polsku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600" dirty="0"/>
              <a:t>Společnosti MERKUR vznikne povinnost registrace k DPH v Polsku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600" dirty="0"/>
              <a:t>MERKUR v rámci PL přiznání vykáže dodání zboží do JČS (200 + 0%)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600" dirty="0"/>
              <a:t>DELTA vykáže pořízení zboží z JČS (200 + 21%) – kde??</a:t>
            </a:r>
          </a:p>
          <a:p>
            <a:endParaRPr lang="cs-CZ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146759-6307-55D8-2657-DA4340EC7315}"/>
              </a:ext>
            </a:extLst>
          </p:cNvPr>
          <p:cNvGrpSpPr/>
          <p:nvPr/>
        </p:nvGrpSpPr>
        <p:grpSpPr>
          <a:xfrm>
            <a:off x="799175" y="1185527"/>
            <a:ext cx="7323669" cy="1840033"/>
            <a:chOff x="744290" y="1175175"/>
            <a:chExt cx="7358163" cy="187324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8EA237-D9BB-9D2B-D0E1-9432ECB0A09B}"/>
                </a:ext>
              </a:extLst>
            </p:cNvPr>
            <p:cNvGrpSpPr/>
            <p:nvPr/>
          </p:nvGrpSpPr>
          <p:grpSpPr>
            <a:xfrm>
              <a:off x="744290" y="1175175"/>
              <a:ext cx="7358163" cy="1620165"/>
              <a:chOff x="467544" y="1412776"/>
              <a:chExt cx="7848874" cy="2592288"/>
            </a:xfrm>
          </p:grpSpPr>
          <p:grpSp>
            <p:nvGrpSpPr>
              <p:cNvPr id="7" name="Group 13">
                <a:extLst>
                  <a:ext uri="{FF2B5EF4-FFF2-40B4-BE49-F238E27FC236}">
                    <a16:creationId xmlns:a16="http://schemas.microsoft.com/office/drawing/2014/main" id="{380320C5-B028-F877-2F7B-52C20B3ACBFA}"/>
                  </a:ext>
                </a:extLst>
              </p:cNvPr>
              <p:cNvGrpSpPr/>
              <p:nvPr/>
            </p:nvGrpSpPr>
            <p:grpSpPr>
              <a:xfrm>
                <a:off x="467545" y="1412776"/>
                <a:ext cx="1944215" cy="1026129"/>
                <a:chOff x="467545" y="1196752"/>
                <a:chExt cx="1944215" cy="1026129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5540857-E4C4-14C3-6D01-8485670AA28A}"/>
                    </a:ext>
                  </a:extLst>
                </p:cNvPr>
                <p:cNvSpPr txBox="1"/>
                <p:nvPr/>
              </p:nvSpPr>
              <p:spPr>
                <a:xfrm>
                  <a:off x="467545" y="1196752"/>
                  <a:ext cx="1368152" cy="4010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PL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230AD01-87AC-62B0-98C7-1974F4C76F40}"/>
                    </a:ext>
                  </a:extLst>
                </p:cNvPr>
                <p:cNvSpPr txBox="1"/>
                <p:nvPr/>
              </p:nvSpPr>
              <p:spPr>
                <a:xfrm>
                  <a:off x="827583" y="1821812"/>
                  <a:ext cx="1584177" cy="4010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TERO 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8" name="Group 18">
                <a:extLst>
                  <a:ext uri="{FF2B5EF4-FFF2-40B4-BE49-F238E27FC236}">
                    <a16:creationId xmlns:a16="http://schemas.microsoft.com/office/drawing/2014/main" id="{7CC9D973-D650-3154-AAA5-E5891C9EFF53}"/>
                  </a:ext>
                </a:extLst>
              </p:cNvPr>
              <p:cNvGrpSpPr/>
              <p:nvPr/>
            </p:nvGrpSpPr>
            <p:grpSpPr>
              <a:xfrm>
                <a:off x="3923929" y="1412776"/>
                <a:ext cx="1368153" cy="974843"/>
                <a:chOff x="3707905" y="1196752"/>
                <a:chExt cx="1368153" cy="974843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282007C-20DB-0349-91A7-686A3BB7338C}"/>
                    </a:ext>
                  </a:extLst>
                </p:cNvPr>
                <p:cNvSpPr txBox="1"/>
                <p:nvPr/>
              </p:nvSpPr>
              <p:spPr>
                <a:xfrm>
                  <a:off x="3928048" y="1770527"/>
                  <a:ext cx="1008112" cy="4010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MERKUR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649EA3E-1742-ADAF-88CC-4597B7B875C3}"/>
                    </a:ext>
                  </a:extLst>
                </p:cNvPr>
                <p:cNvSpPr txBox="1"/>
                <p:nvPr/>
              </p:nvSpPr>
              <p:spPr>
                <a:xfrm>
                  <a:off x="3707905" y="1196752"/>
                  <a:ext cx="1368153" cy="4010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CZ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9" name="Group 17">
                <a:extLst>
                  <a:ext uri="{FF2B5EF4-FFF2-40B4-BE49-F238E27FC236}">
                    <a16:creationId xmlns:a16="http://schemas.microsoft.com/office/drawing/2014/main" id="{646D3CF9-E415-ADD3-F92F-1FF71E587A8A}"/>
                  </a:ext>
                </a:extLst>
              </p:cNvPr>
              <p:cNvGrpSpPr/>
              <p:nvPr/>
            </p:nvGrpSpPr>
            <p:grpSpPr>
              <a:xfrm>
                <a:off x="6948265" y="1412776"/>
                <a:ext cx="1368153" cy="996296"/>
                <a:chOff x="6228185" y="1196752"/>
                <a:chExt cx="1368153" cy="996296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011537B-380F-73C8-EC8C-21C4D86D579D}"/>
                    </a:ext>
                  </a:extLst>
                </p:cNvPr>
                <p:cNvSpPr txBox="1"/>
                <p:nvPr/>
              </p:nvSpPr>
              <p:spPr>
                <a:xfrm>
                  <a:off x="6588226" y="1791980"/>
                  <a:ext cx="1008112" cy="4010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DELTA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4A210BD-EEFF-45C0-3DC0-EE1C30986FA4}"/>
                    </a:ext>
                  </a:extLst>
                </p:cNvPr>
                <p:cNvSpPr txBox="1"/>
                <p:nvPr/>
              </p:nvSpPr>
              <p:spPr>
                <a:xfrm>
                  <a:off x="6228185" y="1196752"/>
                  <a:ext cx="1368153" cy="40106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CZ 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DC7254C-8BF2-68CB-9924-B821BCB0F054}"/>
                  </a:ext>
                </a:extLst>
              </p:cNvPr>
              <p:cNvCxnSpPr/>
              <p:nvPr/>
            </p:nvCxnSpPr>
            <p:spPr>
              <a:xfrm>
                <a:off x="2763442" y="1441378"/>
                <a:ext cx="8358" cy="2563686"/>
              </a:xfrm>
              <a:prstGeom prst="line">
                <a:avLst/>
              </a:prstGeom>
              <a:ln w="22225">
                <a:solidFill>
                  <a:schemeClr val="tx2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2CC8F8E-A7F7-FEB2-D075-FAAC673FDFA7}"/>
                  </a:ext>
                </a:extLst>
              </p:cNvPr>
              <p:cNvCxnSpPr/>
              <p:nvPr/>
            </p:nvCxnSpPr>
            <p:spPr>
              <a:xfrm flipH="1">
                <a:off x="467544" y="3068960"/>
                <a:ext cx="2304256" cy="0"/>
              </a:xfrm>
              <a:prstGeom prst="line">
                <a:avLst/>
              </a:prstGeom>
              <a:ln w="22225">
                <a:solidFill>
                  <a:schemeClr val="tx2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32C1B8-E9E5-D8F0-A355-6A95A21AE467}"/>
                  </a:ext>
                </a:extLst>
              </p:cNvPr>
              <p:cNvSpPr txBox="1"/>
              <p:nvPr/>
            </p:nvSpPr>
            <p:spPr>
              <a:xfrm>
                <a:off x="1907704" y="2583018"/>
                <a:ext cx="864095" cy="401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Polsko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EBB547-8D69-3A27-1E48-98FC5BE208EC}"/>
                  </a:ext>
                </a:extLst>
              </p:cNvPr>
              <p:cNvSpPr txBox="1"/>
              <p:nvPr/>
            </p:nvSpPr>
            <p:spPr>
              <a:xfrm>
                <a:off x="2987824" y="3068958"/>
                <a:ext cx="504056" cy="401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ČR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FC0F50-768C-7EB0-22DC-82167A75D969}"/>
                  </a:ext>
                </a:extLst>
              </p:cNvPr>
              <p:cNvSpPr txBox="1"/>
              <p:nvPr/>
            </p:nvSpPr>
            <p:spPr>
              <a:xfrm>
                <a:off x="1938165" y="3147005"/>
                <a:ext cx="576063" cy="401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Litva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CB1BF9-F368-94E4-398D-2BC38064716D}"/>
                  </a:ext>
                </a:extLst>
              </p:cNvPr>
              <p:cNvSpPr txBox="1"/>
              <p:nvPr/>
            </p:nvSpPr>
            <p:spPr>
              <a:xfrm>
                <a:off x="2843808" y="1697791"/>
                <a:ext cx="792088" cy="401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E9684A-5DDB-DF94-64A3-8F89BA4BF35A}"/>
                  </a:ext>
                </a:extLst>
              </p:cNvPr>
              <p:cNvSpPr txBox="1"/>
              <p:nvPr/>
            </p:nvSpPr>
            <p:spPr>
              <a:xfrm>
                <a:off x="5760131" y="1684039"/>
                <a:ext cx="792088" cy="4010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40C4DA9-4F97-9F36-C088-8633C80ED6CF}"/>
                  </a:ext>
                </a:extLst>
              </p:cNvPr>
              <p:cNvCxnSpPr/>
              <p:nvPr/>
            </p:nvCxnSpPr>
            <p:spPr>
              <a:xfrm>
                <a:off x="1187624" y="2564904"/>
                <a:ext cx="0" cy="108012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8D2DE6-1BF1-9FCE-3564-255D1EA7BE98}"/>
                </a:ext>
              </a:extLst>
            </p:cNvPr>
            <p:cNvSpPr txBox="1"/>
            <p:nvPr/>
          </p:nvSpPr>
          <p:spPr>
            <a:xfrm>
              <a:off x="1131244" y="2499179"/>
              <a:ext cx="693143" cy="5492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zboží</a:t>
              </a:r>
            </a:p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5E398A0B-9A8A-515A-97B2-B80CD2F8764D}"/>
              </a:ext>
            </a:extLst>
          </p:cNvPr>
          <p:cNvSpPr/>
          <p:nvPr/>
        </p:nvSpPr>
        <p:spPr>
          <a:xfrm>
            <a:off x="777283" y="1453716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07669D-D250-AA6C-4A1E-B8B11D3EC2D3}"/>
              </a:ext>
            </a:extLst>
          </p:cNvPr>
          <p:cNvSpPr/>
          <p:nvPr/>
        </p:nvSpPr>
        <p:spPr>
          <a:xfrm>
            <a:off x="4031438" y="1429809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C3BC07-C31B-A048-7C98-BB65078118D5}"/>
              </a:ext>
            </a:extLst>
          </p:cNvPr>
          <p:cNvSpPr/>
          <p:nvPr/>
        </p:nvSpPr>
        <p:spPr>
          <a:xfrm>
            <a:off x="6846241" y="1452155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EBD6869-E2AE-7E5A-64EB-384E3465B548}"/>
              </a:ext>
            </a:extLst>
          </p:cNvPr>
          <p:cNvCxnSpPr>
            <a:cxnSpLocks/>
          </p:cNvCxnSpPr>
          <p:nvPr/>
        </p:nvCxnSpPr>
        <p:spPr>
          <a:xfrm>
            <a:off x="2742722" y="1641874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F826A2-A2A6-D64C-7A85-723FDE618E6B}"/>
              </a:ext>
            </a:extLst>
          </p:cNvPr>
          <p:cNvCxnSpPr>
            <a:cxnSpLocks/>
          </p:cNvCxnSpPr>
          <p:nvPr/>
        </p:nvCxnSpPr>
        <p:spPr>
          <a:xfrm>
            <a:off x="5463900" y="1641874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phic 7" descr="Truck">
            <a:extLst>
              <a:ext uri="{FF2B5EF4-FFF2-40B4-BE49-F238E27FC236}">
                <a16:creationId xmlns:a16="http://schemas.microsoft.com/office/drawing/2014/main" id="{03F17820-E686-F675-0943-D18A6A0BEB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2516" y="1132744"/>
            <a:ext cx="323793" cy="3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Příklad</a:t>
            </a:r>
            <a:r>
              <a:rPr lang="pl-PL" dirty="0"/>
              <a:t> 2 – </a:t>
            </a:r>
            <a:r>
              <a:rPr lang="pl-PL" dirty="0" err="1"/>
              <a:t>zboží</a:t>
            </a:r>
            <a:r>
              <a:rPr lang="pl-PL" dirty="0"/>
              <a:t> z CZ </a:t>
            </a:r>
            <a:r>
              <a:rPr lang="pl-PL" dirty="0" err="1"/>
              <a:t>dodáno</a:t>
            </a:r>
            <a:r>
              <a:rPr lang="pl-PL" dirty="0"/>
              <a:t> na </a:t>
            </a:r>
            <a:r>
              <a:rPr lang="pl-PL" dirty="0" err="1"/>
              <a:t>Slovensko</a:t>
            </a:r>
            <a:r>
              <a:rPr lang="pl-PL" dirty="0"/>
              <a:t> (</a:t>
            </a:r>
            <a:r>
              <a:rPr lang="pl-PL" dirty="0" err="1"/>
              <a:t>dopravu</a:t>
            </a:r>
            <a:r>
              <a:rPr lang="pl-PL" dirty="0"/>
              <a:t> </a:t>
            </a:r>
            <a:r>
              <a:rPr lang="pl-PL" dirty="0" err="1"/>
              <a:t>zařizuje</a:t>
            </a:r>
            <a:r>
              <a:rPr lang="pl-PL" dirty="0"/>
              <a:t> MERKUR)</a:t>
            </a:r>
            <a:endParaRPr lang="en-GB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3F282DF-2845-4B47-B5FA-C18624339050}"/>
              </a:ext>
            </a:extLst>
          </p:cNvPr>
          <p:cNvSpPr txBox="1">
            <a:spLocks/>
          </p:cNvSpPr>
          <p:nvPr/>
        </p:nvSpPr>
        <p:spPr>
          <a:xfrm>
            <a:off x="752400" y="3252107"/>
            <a:ext cx="7286098" cy="2480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dirty="0"/>
              <a:t>MERKUR zajišťuje přepravu přímo ke konečnému zákazníkovi =&gt; dopravu je třeba přiřadit první transakci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dirty="0"/>
              <a:t>První transakce 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200" dirty="0"/>
              <a:t>bude představovat intrakomunitární plnění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200" dirty="0"/>
              <a:t>dodání zboží spol. MERKUR spol. ALFA bude osvobozeno jako dodání zboží do JČS (100 + 0%)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200" dirty="0"/>
              <a:t>společnost ALFA realizuje pořízení zboží z JČS (MP ve státě ukončení přepravy) (100 + 20%)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dirty="0"/>
              <a:t>Dodání zboží koncovému zákazníkovi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200" dirty="0"/>
              <a:t>bude dodáním bez dopravy, s MP v místě, kde se zboží právě nachází (ve státě ukončení přepravy předchozí transakce)  – na Slovensku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200" dirty="0"/>
              <a:t>společnost ALFA tak vykáže lokální plnění na Slovensku (200 + 20%)</a:t>
            </a:r>
          </a:p>
          <a:p>
            <a:endParaRPr lang="cs-CZ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422375-CB8A-C45D-AEA6-D808A85A29B6}"/>
              </a:ext>
            </a:extLst>
          </p:cNvPr>
          <p:cNvGrpSpPr/>
          <p:nvPr/>
        </p:nvGrpSpPr>
        <p:grpSpPr>
          <a:xfrm>
            <a:off x="882593" y="1354880"/>
            <a:ext cx="7095500" cy="1705587"/>
            <a:chOff x="460030" y="908720"/>
            <a:chExt cx="7439366" cy="2440558"/>
          </a:xfrm>
        </p:grpSpPr>
        <p:grpSp>
          <p:nvGrpSpPr>
            <p:cNvPr id="4" name="Group 28">
              <a:extLst>
                <a:ext uri="{FF2B5EF4-FFF2-40B4-BE49-F238E27FC236}">
                  <a16:creationId xmlns:a16="http://schemas.microsoft.com/office/drawing/2014/main" id="{C0A0B0DB-C522-7504-BD74-C6E34CC02DB7}"/>
                </a:ext>
              </a:extLst>
            </p:cNvPr>
            <p:cNvGrpSpPr/>
            <p:nvPr/>
          </p:nvGrpSpPr>
          <p:grpSpPr>
            <a:xfrm>
              <a:off x="460030" y="908720"/>
              <a:ext cx="7439366" cy="2440558"/>
              <a:chOff x="467544" y="1052736"/>
              <a:chExt cx="7848873" cy="2633233"/>
            </a:xfrm>
          </p:grpSpPr>
          <p:grpSp>
            <p:nvGrpSpPr>
              <p:cNvPr id="8" name="Group 13">
                <a:extLst>
                  <a:ext uri="{FF2B5EF4-FFF2-40B4-BE49-F238E27FC236}">
                    <a16:creationId xmlns:a16="http://schemas.microsoft.com/office/drawing/2014/main" id="{0CAB8045-F5EE-F2C2-1ADB-6DE4E8A808D4}"/>
                  </a:ext>
                </a:extLst>
              </p:cNvPr>
              <p:cNvGrpSpPr/>
              <p:nvPr/>
            </p:nvGrpSpPr>
            <p:grpSpPr>
              <a:xfrm>
                <a:off x="467544" y="1412776"/>
                <a:ext cx="1789812" cy="982345"/>
                <a:chOff x="467544" y="1196752"/>
                <a:chExt cx="1789812" cy="982345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F3EC6E4-C158-BF4D-EADB-3B2F7BA82EB7}"/>
                    </a:ext>
                  </a:extLst>
                </p:cNvPr>
                <p:cNvSpPr txBox="1"/>
                <p:nvPr/>
              </p:nvSpPr>
              <p:spPr>
                <a:xfrm>
                  <a:off x="467544" y="1196752"/>
                  <a:ext cx="1368151" cy="3801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CZ 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40D58CA-029B-3866-4B1A-905173D33529}"/>
                    </a:ext>
                  </a:extLst>
                </p:cNvPr>
                <p:cNvSpPr txBox="1"/>
                <p:nvPr/>
              </p:nvSpPr>
              <p:spPr>
                <a:xfrm>
                  <a:off x="673179" y="1798959"/>
                  <a:ext cx="1584177" cy="3801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MERKUR 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826CFFF2-27AD-3EB8-42AC-3630762DF28E}"/>
                  </a:ext>
                </a:extLst>
              </p:cNvPr>
              <p:cNvGrpSpPr/>
              <p:nvPr/>
            </p:nvGrpSpPr>
            <p:grpSpPr>
              <a:xfrm>
                <a:off x="3923928" y="1412776"/>
                <a:ext cx="1414131" cy="986108"/>
                <a:chOff x="3707904" y="1196752"/>
                <a:chExt cx="1414131" cy="986108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702756F-E212-D676-E4FC-7BAE6DE82342}"/>
                    </a:ext>
                  </a:extLst>
                </p:cNvPr>
                <p:cNvSpPr txBox="1"/>
                <p:nvPr/>
              </p:nvSpPr>
              <p:spPr>
                <a:xfrm>
                  <a:off x="4113924" y="1802722"/>
                  <a:ext cx="1008111" cy="3801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ALFA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76D99CE-F2C7-A857-5753-9B5022270597}"/>
                    </a:ext>
                  </a:extLst>
                </p:cNvPr>
                <p:cNvSpPr txBox="1"/>
                <p:nvPr/>
              </p:nvSpPr>
              <p:spPr>
                <a:xfrm>
                  <a:off x="3707904" y="1196752"/>
                  <a:ext cx="1368153" cy="3801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SK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Group 17">
                <a:extLst>
                  <a:ext uri="{FF2B5EF4-FFF2-40B4-BE49-F238E27FC236}">
                    <a16:creationId xmlns:a16="http://schemas.microsoft.com/office/drawing/2014/main" id="{3A72B5D2-762A-5069-6F18-547684B25156}"/>
                  </a:ext>
                </a:extLst>
              </p:cNvPr>
              <p:cNvGrpSpPr/>
              <p:nvPr/>
            </p:nvGrpSpPr>
            <p:grpSpPr>
              <a:xfrm>
                <a:off x="6948264" y="1412776"/>
                <a:ext cx="1368153" cy="977337"/>
                <a:chOff x="6228184" y="1196752"/>
                <a:chExt cx="1368153" cy="977337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5A08D5F-A800-042B-49BF-59E2EC946F77}"/>
                    </a:ext>
                  </a:extLst>
                </p:cNvPr>
                <p:cNvSpPr txBox="1"/>
                <p:nvPr/>
              </p:nvSpPr>
              <p:spPr>
                <a:xfrm>
                  <a:off x="6586187" y="1793951"/>
                  <a:ext cx="1008111" cy="38013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BETA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D63789F-F321-6F32-FDA9-43AA49DDCB50}"/>
                    </a:ext>
                  </a:extLst>
                </p:cNvPr>
                <p:cNvSpPr txBox="1"/>
                <p:nvPr/>
              </p:nvSpPr>
              <p:spPr>
                <a:xfrm>
                  <a:off x="6228184" y="1196752"/>
                  <a:ext cx="1368153" cy="3801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SK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D99AF50-4C2E-C222-95BC-4E20F2B9D009}"/>
                  </a:ext>
                </a:extLst>
              </p:cNvPr>
              <p:cNvCxnSpPr/>
              <p:nvPr/>
            </p:nvCxnSpPr>
            <p:spPr>
              <a:xfrm>
                <a:off x="2754624" y="1052736"/>
                <a:ext cx="0" cy="2563863"/>
              </a:xfrm>
              <a:prstGeom prst="line">
                <a:avLst/>
              </a:prstGeom>
              <a:ln w="22225">
                <a:solidFill>
                  <a:schemeClr val="tx2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170F8A-83CD-84DD-1820-DACA164CB233}"/>
                  </a:ext>
                </a:extLst>
              </p:cNvPr>
              <p:cNvSpPr txBox="1"/>
              <p:nvPr/>
            </p:nvSpPr>
            <p:spPr>
              <a:xfrm>
                <a:off x="2830596" y="3305829"/>
                <a:ext cx="1063604" cy="380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Slovensko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96C922-E7FA-190C-7DEB-3F84DD4E8FAE}"/>
                  </a:ext>
                </a:extLst>
              </p:cNvPr>
              <p:cNvSpPr txBox="1"/>
              <p:nvPr/>
            </p:nvSpPr>
            <p:spPr>
              <a:xfrm>
                <a:off x="2326540" y="3305832"/>
                <a:ext cx="504056" cy="380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ČR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F02BD8-8397-A549-B661-303D40A84B2A}"/>
                  </a:ext>
                </a:extLst>
              </p:cNvPr>
              <p:cNvSpPr txBox="1"/>
              <p:nvPr/>
            </p:nvSpPr>
            <p:spPr>
              <a:xfrm>
                <a:off x="2843808" y="1795190"/>
                <a:ext cx="792089" cy="760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</a:p>
              <a:p>
                <a:r>
                  <a:rPr lang="cs-CZ" sz="1600" dirty="0">
                    <a:solidFill>
                      <a:schemeClr val="tx2"/>
                    </a:solidFill>
                  </a:rPr>
                  <a:t>100 + ?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7314C3-560C-C069-1195-3A977AF56395}"/>
                  </a:ext>
                </a:extLst>
              </p:cNvPr>
              <p:cNvSpPr txBox="1"/>
              <p:nvPr/>
            </p:nvSpPr>
            <p:spPr>
              <a:xfrm>
                <a:off x="5796135" y="1795190"/>
                <a:ext cx="792089" cy="7602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</a:p>
              <a:p>
                <a:r>
                  <a:rPr lang="cs-CZ" sz="1600" dirty="0">
                    <a:solidFill>
                      <a:schemeClr val="tx2"/>
                    </a:solidFill>
                  </a:rPr>
                  <a:t>200 + ?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0506882-9074-3939-2A3B-AA08D2530E23}"/>
                  </a:ext>
                </a:extLst>
              </p:cNvPr>
              <p:cNvCxnSpPr/>
              <p:nvPr/>
            </p:nvCxnSpPr>
            <p:spPr>
              <a:xfrm flipV="1">
                <a:off x="7692787" y="2528900"/>
                <a:ext cx="0" cy="38846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B6AF01-0A0F-A712-8C57-185DDEFECE45}"/>
                </a:ext>
              </a:extLst>
            </p:cNvPr>
            <p:cNvSpPr txBox="1"/>
            <p:nvPr/>
          </p:nvSpPr>
          <p:spPr>
            <a:xfrm>
              <a:off x="3923927" y="2708920"/>
              <a:ext cx="645709" cy="3523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zboží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F842F20-F710-FF0A-6B42-E206D8CB74CF}"/>
                </a:ext>
              </a:extLst>
            </p:cNvPr>
            <p:cNvCxnSpPr/>
            <p:nvPr/>
          </p:nvCxnSpPr>
          <p:spPr>
            <a:xfrm>
              <a:off x="1115616" y="2636912"/>
              <a:ext cx="619268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9A7EBD2-9515-076D-7334-B2F7D2FBE454}"/>
              </a:ext>
            </a:extLst>
          </p:cNvPr>
          <p:cNvSpPr/>
          <p:nvPr/>
        </p:nvSpPr>
        <p:spPr>
          <a:xfrm>
            <a:off x="889015" y="1882189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CC6D69-3E93-181C-278B-F0E4A9B50D55}"/>
              </a:ext>
            </a:extLst>
          </p:cNvPr>
          <p:cNvSpPr/>
          <p:nvPr/>
        </p:nvSpPr>
        <p:spPr>
          <a:xfrm>
            <a:off x="4010474" y="1865580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5341BE-58B3-FCC0-0C00-1824D7270E70}"/>
              </a:ext>
            </a:extLst>
          </p:cNvPr>
          <p:cNvSpPr/>
          <p:nvPr/>
        </p:nvSpPr>
        <p:spPr>
          <a:xfrm>
            <a:off x="6667855" y="1871241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3A469A-B186-B93F-55A4-CFC0EAE0017E}"/>
              </a:ext>
            </a:extLst>
          </p:cNvPr>
          <p:cNvCxnSpPr>
            <a:cxnSpLocks/>
          </p:cNvCxnSpPr>
          <p:nvPr/>
        </p:nvCxnSpPr>
        <p:spPr>
          <a:xfrm>
            <a:off x="2792341" y="2080216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66AEC0-D625-EC44-AA95-4C6C63A49F73}"/>
              </a:ext>
            </a:extLst>
          </p:cNvPr>
          <p:cNvCxnSpPr>
            <a:cxnSpLocks/>
          </p:cNvCxnSpPr>
          <p:nvPr/>
        </p:nvCxnSpPr>
        <p:spPr>
          <a:xfrm>
            <a:off x="5471746" y="2077588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Graphic 7" descr="Truck">
            <a:extLst>
              <a:ext uri="{FF2B5EF4-FFF2-40B4-BE49-F238E27FC236}">
                <a16:creationId xmlns:a16="http://schemas.microsoft.com/office/drawing/2014/main" id="{698E8E65-4283-10FE-717C-D75383E010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2653" y="1548163"/>
            <a:ext cx="323793" cy="3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3 – zboží z CZ pro SK zákazníka dodáno v ČR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63432" y="1430662"/>
            <a:ext cx="7639200" cy="45942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3DE67FC-8E49-44AA-89F2-21D0D78BBA79}"/>
              </a:ext>
            </a:extLst>
          </p:cNvPr>
          <p:cNvSpPr txBox="1">
            <a:spLocks/>
          </p:cNvSpPr>
          <p:nvPr/>
        </p:nvSpPr>
        <p:spPr>
          <a:xfrm>
            <a:off x="752402" y="3656213"/>
            <a:ext cx="7284103" cy="22303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Zboží spol. MERKUR dopraví koncovému zákazníkovi na místo určení v ČR =&gt; zboží v rámci obou transakcí neopustí území ČR =&gt; MP v ČR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MERKUR vykáže lokální plnění, uplatní českou DPH (100 + 21%)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V rámci druhé transakce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600"/>
              <a:t>ALFA  realizuje dodání zboží s MP v ČR (200 + 21%)</a:t>
            </a:r>
          </a:p>
          <a:p>
            <a:pPr marL="570150" lvl="2" indent="-285750">
              <a:buFont typeface="Courier New" panose="02070309020205020404" pitchFamily="49" charset="0"/>
              <a:buChar char="o"/>
            </a:pPr>
            <a:r>
              <a:rPr lang="cs-CZ" sz="1600"/>
              <a:t>Spol. ALFA vznikne povinnost registrace k DPH v ČR</a:t>
            </a:r>
          </a:p>
          <a:p>
            <a:endParaRPr lang="cs-CZ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A7F3D5-DB2F-005A-FF41-4126D18BA57E}"/>
              </a:ext>
            </a:extLst>
          </p:cNvPr>
          <p:cNvGrpSpPr/>
          <p:nvPr/>
        </p:nvGrpSpPr>
        <p:grpSpPr>
          <a:xfrm>
            <a:off x="796271" y="1305017"/>
            <a:ext cx="7160486" cy="1862679"/>
            <a:chOff x="460030" y="908720"/>
            <a:chExt cx="7546451" cy="240631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70FFC0-7A0A-A194-3293-D806E242BA82}"/>
                </a:ext>
              </a:extLst>
            </p:cNvPr>
            <p:cNvGrpSpPr/>
            <p:nvPr/>
          </p:nvGrpSpPr>
          <p:grpSpPr>
            <a:xfrm>
              <a:off x="460030" y="908720"/>
              <a:ext cx="7546451" cy="2406314"/>
              <a:chOff x="467544" y="1052736"/>
              <a:chExt cx="7961852" cy="2596285"/>
            </a:xfrm>
          </p:grpSpPr>
          <p:grpSp>
            <p:nvGrpSpPr>
              <p:cNvPr id="8" name="Group 13">
                <a:extLst>
                  <a:ext uri="{FF2B5EF4-FFF2-40B4-BE49-F238E27FC236}">
                    <a16:creationId xmlns:a16="http://schemas.microsoft.com/office/drawing/2014/main" id="{FB8A6193-F7F0-4AC4-AA8B-CC2DFDBD669D}"/>
                  </a:ext>
                </a:extLst>
              </p:cNvPr>
              <p:cNvGrpSpPr/>
              <p:nvPr/>
            </p:nvGrpSpPr>
            <p:grpSpPr>
              <a:xfrm>
                <a:off x="467544" y="1412776"/>
                <a:ext cx="1900733" cy="940764"/>
                <a:chOff x="467544" y="1196752"/>
                <a:chExt cx="1900733" cy="940764"/>
              </a:xfrm>
            </p:grpSpPr>
            <p:sp>
              <p:nvSpPr>
                <p:cNvPr id="26" name="TextBox 6">
                  <a:extLst>
                    <a:ext uri="{FF2B5EF4-FFF2-40B4-BE49-F238E27FC236}">
                      <a16:creationId xmlns:a16="http://schemas.microsoft.com/office/drawing/2014/main" id="{20EB9497-6FE9-1874-AD4E-DD194EAAF472}"/>
                    </a:ext>
                  </a:extLst>
                </p:cNvPr>
                <p:cNvSpPr txBox="1"/>
                <p:nvPr/>
              </p:nvSpPr>
              <p:spPr>
                <a:xfrm>
                  <a:off x="467544" y="1196752"/>
                  <a:ext cx="1368152" cy="343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CZ 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7" name="TextBox 8">
                  <a:extLst>
                    <a:ext uri="{FF2B5EF4-FFF2-40B4-BE49-F238E27FC236}">
                      <a16:creationId xmlns:a16="http://schemas.microsoft.com/office/drawing/2014/main" id="{B97DE33B-DDFA-3A48-CA3B-B2C123CA0F15}"/>
                    </a:ext>
                  </a:extLst>
                </p:cNvPr>
                <p:cNvSpPr txBox="1"/>
                <p:nvPr/>
              </p:nvSpPr>
              <p:spPr>
                <a:xfrm>
                  <a:off x="784101" y="1794322"/>
                  <a:ext cx="1584176" cy="343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MERKUR 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16F07ADA-5BE3-3423-F29C-766A17053654}"/>
                  </a:ext>
                </a:extLst>
              </p:cNvPr>
              <p:cNvGrpSpPr/>
              <p:nvPr/>
            </p:nvGrpSpPr>
            <p:grpSpPr>
              <a:xfrm>
                <a:off x="3923928" y="1412776"/>
                <a:ext cx="1417968" cy="984361"/>
                <a:chOff x="3707904" y="1196752"/>
                <a:chExt cx="1417968" cy="984361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11CB67E-6E43-9627-4333-8A9F3EBCDC61}"/>
                    </a:ext>
                  </a:extLst>
                </p:cNvPr>
                <p:cNvSpPr txBox="1"/>
                <p:nvPr/>
              </p:nvSpPr>
              <p:spPr>
                <a:xfrm>
                  <a:off x="4117761" y="1837919"/>
                  <a:ext cx="1008111" cy="343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ALFA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FFD7979-4698-4055-D36A-E33DF3796050}"/>
                    </a:ext>
                  </a:extLst>
                </p:cNvPr>
                <p:cNvSpPr txBox="1"/>
                <p:nvPr/>
              </p:nvSpPr>
              <p:spPr>
                <a:xfrm>
                  <a:off x="3707904" y="1196752"/>
                  <a:ext cx="1368153" cy="343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SK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Group 17">
                <a:extLst>
                  <a:ext uri="{FF2B5EF4-FFF2-40B4-BE49-F238E27FC236}">
                    <a16:creationId xmlns:a16="http://schemas.microsoft.com/office/drawing/2014/main" id="{9DE8B9DE-E421-4658-E54E-32335B7B9EE3}"/>
                  </a:ext>
                </a:extLst>
              </p:cNvPr>
              <p:cNvGrpSpPr/>
              <p:nvPr/>
            </p:nvGrpSpPr>
            <p:grpSpPr>
              <a:xfrm>
                <a:off x="6948264" y="1412776"/>
                <a:ext cx="1481132" cy="927983"/>
                <a:chOff x="6228184" y="1196752"/>
                <a:chExt cx="1481132" cy="927983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8B4BD88-6B57-5D32-0D64-85A036E72E27}"/>
                    </a:ext>
                  </a:extLst>
                </p:cNvPr>
                <p:cNvSpPr txBox="1"/>
                <p:nvPr/>
              </p:nvSpPr>
              <p:spPr>
                <a:xfrm>
                  <a:off x="6701205" y="1781541"/>
                  <a:ext cx="1008111" cy="343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BETA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083FBFC3-6790-3FBE-9B53-5B2F564B029A}"/>
                    </a:ext>
                  </a:extLst>
                </p:cNvPr>
                <p:cNvSpPr txBox="1"/>
                <p:nvPr/>
              </p:nvSpPr>
              <p:spPr>
                <a:xfrm>
                  <a:off x="6228184" y="1196752"/>
                  <a:ext cx="1368153" cy="34319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cs-CZ" sz="1600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DIČ SK</a:t>
                  </a:r>
                  <a:endParaRPr lang="en-US" sz="1600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CB47D20B-D6E4-EB41-7517-C11D5E053951}"/>
                  </a:ext>
                </a:extLst>
              </p:cNvPr>
              <p:cNvCxnSpPr/>
              <p:nvPr/>
            </p:nvCxnSpPr>
            <p:spPr>
              <a:xfrm>
                <a:off x="2754624" y="1052736"/>
                <a:ext cx="0" cy="2563863"/>
              </a:xfrm>
              <a:prstGeom prst="line">
                <a:avLst/>
              </a:prstGeom>
              <a:ln w="22225">
                <a:solidFill>
                  <a:schemeClr val="tx2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49C861-CADA-42F4-D2A0-55054C507103}"/>
                  </a:ext>
                </a:extLst>
              </p:cNvPr>
              <p:cNvSpPr txBox="1"/>
              <p:nvPr/>
            </p:nvSpPr>
            <p:spPr>
              <a:xfrm>
                <a:off x="2830596" y="3305827"/>
                <a:ext cx="1063604" cy="343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Slovensko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A954C2-2961-F961-B4AA-0E474B6C3775}"/>
                  </a:ext>
                </a:extLst>
              </p:cNvPr>
              <p:cNvSpPr txBox="1"/>
              <p:nvPr/>
            </p:nvSpPr>
            <p:spPr>
              <a:xfrm>
                <a:off x="2326539" y="3305827"/>
                <a:ext cx="504056" cy="343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ČR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D8C41B-CE00-48A6-7BBD-BC23A046ECD1}"/>
                  </a:ext>
                </a:extLst>
              </p:cNvPr>
              <p:cNvSpPr txBox="1"/>
              <p:nvPr/>
            </p:nvSpPr>
            <p:spPr>
              <a:xfrm>
                <a:off x="2786664" y="1738733"/>
                <a:ext cx="792088" cy="343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935FCE-DE58-2B31-CB79-3D961CB8EFEB}"/>
                  </a:ext>
                </a:extLst>
              </p:cNvPr>
              <p:cNvSpPr txBox="1"/>
              <p:nvPr/>
            </p:nvSpPr>
            <p:spPr>
              <a:xfrm>
                <a:off x="5796135" y="1738733"/>
                <a:ext cx="792088" cy="3431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tx2"/>
                    </a:solidFill>
                  </a:rPr>
                  <a:t>faktura</a:t>
                </a: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06630B4-6093-1A49-1654-335A438F3B1C}"/>
                  </a:ext>
                </a:extLst>
              </p:cNvPr>
              <p:cNvCxnSpPr/>
              <p:nvPr/>
            </p:nvCxnSpPr>
            <p:spPr>
              <a:xfrm>
                <a:off x="1159217" y="2528900"/>
                <a:ext cx="0" cy="62154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BE0E5A-2A78-C7B8-0C4A-E92B1129718A}"/>
                </a:ext>
              </a:extLst>
            </p:cNvPr>
            <p:cNvSpPr txBox="1"/>
            <p:nvPr/>
          </p:nvSpPr>
          <p:spPr>
            <a:xfrm>
              <a:off x="882686" y="2794299"/>
              <a:ext cx="636796" cy="3180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zboží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3F41AE6-E3F2-97EF-D52F-7FF4F30743C1}"/>
              </a:ext>
            </a:extLst>
          </p:cNvPr>
          <p:cNvSpPr/>
          <p:nvPr/>
        </p:nvSpPr>
        <p:spPr>
          <a:xfrm>
            <a:off x="889015" y="1882189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2EFD11-AAFD-83AB-FAC8-85989C8264CC}"/>
              </a:ext>
            </a:extLst>
          </p:cNvPr>
          <p:cNvSpPr/>
          <p:nvPr/>
        </p:nvSpPr>
        <p:spPr>
          <a:xfrm>
            <a:off x="3863597" y="1906938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16C898-72D3-414A-5E92-70F1639193F2}"/>
              </a:ext>
            </a:extLst>
          </p:cNvPr>
          <p:cNvSpPr/>
          <p:nvPr/>
        </p:nvSpPr>
        <p:spPr>
          <a:xfrm>
            <a:off x="6648362" y="1883192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D32D628-C26C-251A-65EB-CCFF8CB790F9}"/>
              </a:ext>
            </a:extLst>
          </p:cNvPr>
          <p:cNvCxnSpPr>
            <a:cxnSpLocks/>
          </p:cNvCxnSpPr>
          <p:nvPr/>
        </p:nvCxnSpPr>
        <p:spPr>
          <a:xfrm>
            <a:off x="2581538" y="2079938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3005F98-0A8E-F809-136D-F1800F89013E}"/>
              </a:ext>
            </a:extLst>
          </p:cNvPr>
          <p:cNvCxnSpPr>
            <a:cxnSpLocks/>
          </p:cNvCxnSpPr>
          <p:nvPr/>
        </p:nvCxnSpPr>
        <p:spPr>
          <a:xfrm>
            <a:off x="5288104" y="2079938"/>
            <a:ext cx="1012796" cy="0"/>
          </a:xfrm>
          <a:prstGeom prst="straightConnector1">
            <a:avLst/>
          </a:prstGeom>
          <a:ln>
            <a:solidFill>
              <a:srgbClr val="00338D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Graphic 7" descr="Truck">
            <a:extLst>
              <a:ext uri="{FF2B5EF4-FFF2-40B4-BE49-F238E27FC236}">
                <a16:creationId xmlns:a16="http://schemas.microsoft.com/office/drawing/2014/main" id="{87C7D8E2-5FD3-5F82-ED60-655C3A8F2A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1433" y="1515221"/>
            <a:ext cx="323793" cy="3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7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432E-7630-4E11-8342-CDDA6D313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7" y="2541303"/>
            <a:ext cx="4653337" cy="1775399"/>
          </a:xfrm>
        </p:spPr>
        <p:txBody>
          <a:bodyPr/>
          <a:lstStyle/>
          <a:p>
            <a:r>
              <a:rPr lang="cs-CZ" sz="6600" dirty="0"/>
              <a:t>Triangulace (§ 17 ZDPH)</a:t>
            </a:r>
          </a:p>
        </p:txBody>
      </p:sp>
    </p:spTree>
    <p:extLst>
      <p:ext uri="{BB962C8B-B14F-4D97-AF65-F5344CB8AC3E}">
        <p14:creationId xmlns:p14="http://schemas.microsoft.com/office/powerpoint/2010/main" val="2431861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Triangulace</a:t>
            </a:r>
            <a:r>
              <a:rPr lang="pl-PL" dirty="0"/>
              <a:t> I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F9E2A40-514E-4886-8031-4D226C2CE855}"/>
              </a:ext>
            </a:extLst>
          </p:cNvPr>
          <p:cNvSpPr txBox="1">
            <a:spLocks/>
          </p:cNvSpPr>
          <p:nvPr/>
        </p:nvSpPr>
        <p:spPr>
          <a:xfrm>
            <a:off x="832341" y="3842745"/>
            <a:ext cx="8241323" cy="16370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fontAlgn="base">
              <a:buNone/>
              <a:defRPr/>
            </a:pPr>
            <a:r>
              <a:rPr lang="cs-CZ" sz="1600" b="1" dirty="0"/>
              <a:t>Obecná DPH pravidla</a:t>
            </a:r>
          </a:p>
          <a:p>
            <a:pPr marL="263776" lvl="2" indent="-263776" fontAlgn="base">
              <a:defRPr/>
            </a:pPr>
            <a:r>
              <a:rPr lang="cs-CZ" sz="1600" dirty="0"/>
              <a:t>Dvě varianty:</a:t>
            </a:r>
          </a:p>
          <a:p>
            <a:pPr marL="803776" lvl="4" indent="-263776" fontAlgn="base">
              <a:defRPr/>
            </a:pPr>
            <a:r>
              <a:rPr lang="cs-CZ" sz="1600" dirty="0"/>
              <a:t>Lokální prodej v EU 1 a dodání z EU 1 do EU 3</a:t>
            </a:r>
          </a:p>
          <a:p>
            <a:pPr marL="803776" lvl="4" indent="-263776" fontAlgn="base">
              <a:defRPr/>
            </a:pPr>
            <a:r>
              <a:rPr lang="cs-CZ" sz="1600" dirty="0"/>
              <a:t>Dodání z EU 1 do EU 3 a lokální prodej v EU 3</a:t>
            </a:r>
          </a:p>
          <a:p>
            <a:pPr marL="263776" lvl="2" indent="-263776" fontAlgn="base">
              <a:defRPr/>
            </a:pPr>
            <a:r>
              <a:rPr lang="cs-CZ" sz="1600" dirty="0"/>
              <a:t>Prostřední osoba je povinna registrovat se v EU 1 nebo EU 3</a:t>
            </a:r>
          </a:p>
          <a:p>
            <a:pPr marL="0" lvl="2" indent="0" fontAlgn="base">
              <a:buNone/>
              <a:defRPr/>
            </a:pPr>
            <a:endParaRPr lang="cs-CZ" sz="1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18D808-3EAD-81C1-4E87-77B93112649C}"/>
              </a:ext>
            </a:extLst>
          </p:cNvPr>
          <p:cNvGrpSpPr/>
          <p:nvPr/>
        </p:nvGrpSpPr>
        <p:grpSpPr>
          <a:xfrm>
            <a:off x="1893664" y="1642944"/>
            <a:ext cx="5973797" cy="1509991"/>
            <a:chOff x="2091380" y="1196296"/>
            <a:chExt cx="7965062" cy="20133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D0CB89-E360-B76D-4286-C45E9B6830BB}"/>
                </a:ext>
              </a:extLst>
            </p:cNvPr>
            <p:cNvSpPr txBox="1"/>
            <p:nvPr/>
          </p:nvSpPr>
          <p:spPr>
            <a:xfrm flipH="1">
              <a:off x="2199389" y="1702648"/>
              <a:ext cx="11521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prodávající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5650F2-97D0-AE5D-2595-F70C0891E2D2}"/>
                </a:ext>
              </a:extLst>
            </p:cNvPr>
            <p:cNvSpPr txBox="1"/>
            <p:nvPr/>
          </p:nvSpPr>
          <p:spPr>
            <a:xfrm flipH="1">
              <a:off x="5475746" y="1594223"/>
              <a:ext cx="1152128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prostřední osoba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9EA853-E0FE-7C53-442A-E34C41F72B77}"/>
                </a:ext>
              </a:extLst>
            </p:cNvPr>
            <p:cNvSpPr txBox="1"/>
            <p:nvPr/>
          </p:nvSpPr>
          <p:spPr>
            <a:xfrm flipH="1">
              <a:off x="8797623" y="1702647"/>
              <a:ext cx="11521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 kupující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098EEB-687E-EF73-B72D-DD84882301A6}"/>
                </a:ext>
              </a:extLst>
            </p:cNvPr>
            <p:cNvSpPr/>
            <p:nvPr/>
          </p:nvSpPr>
          <p:spPr>
            <a:xfrm>
              <a:off x="5375922" y="1416902"/>
              <a:ext cx="1368151" cy="9115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346DE1-3645-DFAB-A4C4-52669BD1F972}"/>
                </a:ext>
              </a:extLst>
            </p:cNvPr>
            <p:cNvSpPr/>
            <p:nvPr/>
          </p:nvSpPr>
          <p:spPr>
            <a:xfrm>
              <a:off x="2091380" y="1416902"/>
              <a:ext cx="1368151" cy="9115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0121C53-189F-CDB5-CE2E-0D899F92223C}"/>
                </a:ext>
              </a:extLst>
            </p:cNvPr>
            <p:cNvSpPr/>
            <p:nvPr/>
          </p:nvSpPr>
          <p:spPr>
            <a:xfrm>
              <a:off x="8688291" y="1416902"/>
              <a:ext cx="1368151" cy="9115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C55F9C7-655A-78BA-E8CC-C038703DE554}"/>
                </a:ext>
              </a:extLst>
            </p:cNvPr>
            <p:cNvCxnSpPr/>
            <p:nvPr/>
          </p:nvCxnSpPr>
          <p:spPr>
            <a:xfrm>
              <a:off x="6888088" y="1841146"/>
              <a:ext cx="1728192" cy="0"/>
            </a:xfrm>
            <a:prstGeom prst="straightConnector1">
              <a:avLst/>
            </a:prstGeom>
            <a:ln>
              <a:solidFill>
                <a:srgbClr val="483698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3E118C-BCA7-D298-51A3-0E57F83DD1B7}"/>
                </a:ext>
              </a:extLst>
            </p:cNvPr>
            <p:cNvCxnSpPr/>
            <p:nvPr/>
          </p:nvCxnSpPr>
          <p:spPr>
            <a:xfrm>
              <a:off x="4511826" y="1198849"/>
              <a:ext cx="1" cy="1870113"/>
            </a:xfrm>
            <a:prstGeom prst="line">
              <a:avLst/>
            </a:prstGeom>
            <a:ln w="254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925D09-6B6E-1F3D-2F47-050AE0554E8E}"/>
                </a:ext>
              </a:extLst>
            </p:cNvPr>
            <p:cNvSpPr txBox="1"/>
            <p:nvPr/>
          </p:nvSpPr>
          <p:spPr>
            <a:xfrm>
              <a:off x="5807968" y="2963394"/>
              <a:ext cx="49587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dirty="0">
                  <a:solidFill>
                    <a:schemeClr val="accent1">
                      <a:lumMod val="75000"/>
                    </a:schemeClr>
                  </a:solidFill>
                </a:rPr>
                <a:t>EU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A57223-FCCB-A05E-566A-1B63C5267B58}"/>
                </a:ext>
              </a:extLst>
            </p:cNvPr>
            <p:cNvSpPr txBox="1"/>
            <p:nvPr/>
          </p:nvSpPr>
          <p:spPr>
            <a:xfrm>
              <a:off x="2527515" y="2963395"/>
              <a:ext cx="49587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dirty="0">
                  <a:solidFill>
                    <a:schemeClr val="accent1">
                      <a:lumMod val="75000"/>
                    </a:schemeClr>
                  </a:solidFill>
                </a:rPr>
                <a:t>EU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AB4DE9-D619-500D-F796-A4284AA1DCE4}"/>
                </a:ext>
              </a:extLst>
            </p:cNvPr>
            <p:cNvSpPr txBox="1"/>
            <p:nvPr/>
          </p:nvSpPr>
          <p:spPr>
            <a:xfrm>
              <a:off x="9124425" y="2963395"/>
              <a:ext cx="49587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dirty="0">
                  <a:solidFill>
                    <a:schemeClr val="accent1">
                      <a:lumMod val="75000"/>
                    </a:schemeClr>
                  </a:solidFill>
                </a:rPr>
                <a:t>EU 3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DE38125-FA0A-CD7E-C883-C0D741A5C192}"/>
                </a:ext>
              </a:extLst>
            </p:cNvPr>
            <p:cNvCxnSpPr/>
            <p:nvPr/>
          </p:nvCxnSpPr>
          <p:spPr>
            <a:xfrm>
              <a:off x="3575720" y="1841146"/>
              <a:ext cx="1728192" cy="0"/>
            </a:xfrm>
            <a:prstGeom prst="straightConnector1">
              <a:avLst/>
            </a:prstGeom>
            <a:ln>
              <a:solidFill>
                <a:srgbClr val="483698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3EA9F3-1513-159A-2FA0-9C25029BB2E8}"/>
                </a:ext>
              </a:extLst>
            </p:cNvPr>
            <p:cNvSpPr txBox="1"/>
            <p:nvPr/>
          </p:nvSpPr>
          <p:spPr>
            <a:xfrm flipH="1">
              <a:off x="3438017" y="1486624"/>
              <a:ext cx="1152128" cy="276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faktura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8248BF-F8B4-00EB-B6A3-4971EF1154CE}"/>
                </a:ext>
              </a:extLst>
            </p:cNvPr>
            <p:cNvSpPr txBox="1"/>
            <p:nvPr/>
          </p:nvSpPr>
          <p:spPr>
            <a:xfrm flipH="1">
              <a:off x="6699884" y="1486624"/>
              <a:ext cx="1152128" cy="276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faktura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2F85A3F-AB12-F825-85AA-679DB14561E1}"/>
                </a:ext>
              </a:extLst>
            </p:cNvPr>
            <p:cNvCxnSpPr/>
            <p:nvPr/>
          </p:nvCxnSpPr>
          <p:spPr>
            <a:xfrm>
              <a:off x="3215680" y="2722319"/>
              <a:ext cx="5616624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E7BF29-12F0-4A77-D752-D8EFB4B827A9}"/>
                </a:ext>
              </a:extLst>
            </p:cNvPr>
            <p:cNvCxnSpPr/>
            <p:nvPr/>
          </p:nvCxnSpPr>
          <p:spPr>
            <a:xfrm>
              <a:off x="3215680" y="2387882"/>
              <a:ext cx="0" cy="33443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FC32AEF-79B7-D59D-0061-D1D0C95D01F9}"/>
                </a:ext>
              </a:extLst>
            </p:cNvPr>
            <p:cNvCxnSpPr/>
            <p:nvPr/>
          </p:nvCxnSpPr>
          <p:spPr>
            <a:xfrm>
              <a:off x="8825219" y="2387882"/>
              <a:ext cx="1" cy="334439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1EA67A-8918-DC98-EE37-44FA16479F05}"/>
                </a:ext>
              </a:extLst>
            </p:cNvPr>
            <p:cNvSpPr txBox="1"/>
            <p:nvPr/>
          </p:nvSpPr>
          <p:spPr>
            <a:xfrm flipH="1">
              <a:off x="5447926" y="2455296"/>
              <a:ext cx="1152128" cy="276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zboží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974B668-0024-B03C-944B-24292973BD1D}"/>
                </a:ext>
              </a:extLst>
            </p:cNvPr>
            <p:cNvCxnSpPr/>
            <p:nvPr/>
          </p:nvCxnSpPr>
          <p:spPr>
            <a:xfrm>
              <a:off x="7752185" y="1196296"/>
              <a:ext cx="1" cy="1870113"/>
            </a:xfrm>
            <a:prstGeom prst="line">
              <a:avLst/>
            </a:prstGeom>
            <a:ln w="254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625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Triangulace</a:t>
            </a:r>
            <a:r>
              <a:rPr lang="pl-PL" dirty="0"/>
              <a:t> II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9E961ACF-E250-49A9-BBA2-7996AC530BC2}"/>
              </a:ext>
            </a:extLst>
          </p:cNvPr>
          <p:cNvSpPr txBox="1">
            <a:spLocks/>
          </p:cNvSpPr>
          <p:nvPr/>
        </p:nvSpPr>
        <p:spPr>
          <a:xfrm>
            <a:off x="806027" y="3634338"/>
            <a:ext cx="8241323" cy="16370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776" lvl="2" indent="-263776" fontAlgn="base">
              <a:defRPr/>
            </a:pPr>
            <a:r>
              <a:rPr lang="cs-CZ" sz="1600" dirty="0"/>
              <a:t>Tři plátci registrovaní k DPH ve třech různých členských státech</a:t>
            </a:r>
          </a:p>
          <a:p>
            <a:pPr marL="263776" lvl="2" indent="-263776" fontAlgn="base">
              <a:defRPr/>
            </a:pPr>
            <a:r>
              <a:rPr lang="cs-CZ" sz="1600" dirty="0"/>
              <a:t>Fakturace: prodávající – prostřední osoba – kupující</a:t>
            </a:r>
          </a:p>
          <a:p>
            <a:pPr marL="263776" lvl="2" indent="-263776" fontAlgn="base">
              <a:defRPr/>
            </a:pPr>
            <a:r>
              <a:rPr lang="cs-CZ" sz="1600" dirty="0"/>
              <a:t>Pohyb zboží: prodávající – kupující</a:t>
            </a:r>
          </a:p>
          <a:p>
            <a:pPr marL="0" lvl="2" indent="0" fontAlgn="base">
              <a:buNone/>
              <a:defRPr/>
            </a:pPr>
            <a:endParaRPr lang="cs-CZ" sz="1200" dirty="0"/>
          </a:p>
          <a:p>
            <a:pPr marL="0" lvl="2" indent="0" fontAlgn="base">
              <a:buNone/>
              <a:defRPr/>
            </a:pPr>
            <a:r>
              <a:rPr lang="cs-CZ" sz="1600" b="1" dirty="0"/>
              <a:t>Zjednodušení pro třístranný obchod</a:t>
            </a:r>
          </a:p>
          <a:p>
            <a:pPr marL="263776" lvl="2" indent="-263776" fontAlgn="base">
              <a:defRPr/>
            </a:pPr>
            <a:r>
              <a:rPr lang="cs-CZ" sz="1600" dirty="0"/>
              <a:t>Eliminace lokálního prodeje</a:t>
            </a:r>
          </a:p>
          <a:p>
            <a:pPr marL="263776" lvl="2" indent="-263776" fontAlgn="base">
              <a:defRPr/>
            </a:pPr>
            <a:r>
              <a:rPr lang="cs-CZ" sz="1600" dirty="0"/>
              <a:t>Prostřední osoba není povinna registrovat se v </a:t>
            </a:r>
            <a:r>
              <a:rPr lang="cs-CZ" sz="1600" b="1" dirty="0"/>
              <a:t>EU 3</a:t>
            </a:r>
          </a:p>
          <a:p>
            <a:pPr marL="0" lvl="2" indent="0" fontAlgn="base">
              <a:buNone/>
              <a:defRPr/>
            </a:pPr>
            <a:endParaRPr lang="cs-CZ" sz="1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3A5796-AADF-38AD-FDDC-4E9C3990E0A7}"/>
              </a:ext>
            </a:extLst>
          </p:cNvPr>
          <p:cNvGrpSpPr/>
          <p:nvPr/>
        </p:nvGrpSpPr>
        <p:grpSpPr>
          <a:xfrm>
            <a:off x="1893664" y="1642944"/>
            <a:ext cx="5973797" cy="1509991"/>
            <a:chOff x="2091380" y="1196296"/>
            <a:chExt cx="7965062" cy="20133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33F150-1453-6E66-98D9-773A88C03AF1}"/>
                </a:ext>
              </a:extLst>
            </p:cNvPr>
            <p:cNvSpPr txBox="1"/>
            <p:nvPr/>
          </p:nvSpPr>
          <p:spPr>
            <a:xfrm flipH="1">
              <a:off x="2199389" y="1702648"/>
              <a:ext cx="11521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prodávající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6892B4-3E49-64DC-9C85-19053BC82CB9}"/>
                </a:ext>
              </a:extLst>
            </p:cNvPr>
            <p:cNvSpPr txBox="1"/>
            <p:nvPr/>
          </p:nvSpPr>
          <p:spPr>
            <a:xfrm flipH="1">
              <a:off x="5475746" y="1594223"/>
              <a:ext cx="1152128" cy="553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prostřední osoba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DB3174-F393-8E5C-4EE4-65C8CB021950}"/>
                </a:ext>
              </a:extLst>
            </p:cNvPr>
            <p:cNvSpPr txBox="1"/>
            <p:nvPr/>
          </p:nvSpPr>
          <p:spPr>
            <a:xfrm flipH="1">
              <a:off x="8797623" y="1702647"/>
              <a:ext cx="11521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 kupující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220629-DB33-E224-5A23-FE5D65D16107}"/>
                </a:ext>
              </a:extLst>
            </p:cNvPr>
            <p:cNvSpPr/>
            <p:nvPr/>
          </p:nvSpPr>
          <p:spPr>
            <a:xfrm>
              <a:off x="5375922" y="1416902"/>
              <a:ext cx="1368151" cy="9115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9EC503-9A2F-1CB8-40D3-C67341A0B100}"/>
                </a:ext>
              </a:extLst>
            </p:cNvPr>
            <p:cNvSpPr/>
            <p:nvPr/>
          </p:nvSpPr>
          <p:spPr>
            <a:xfrm>
              <a:off x="2091380" y="1416902"/>
              <a:ext cx="1368151" cy="9115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0780C5-84C1-1145-DEC0-EFFD83EFD834}"/>
                </a:ext>
              </a:extLst>
            </p:cNvPr>
            <p:cNvSpPr/>
            <p:nvPr/>
          </p:nvSpPr>
          <p:spPr>
            <a:xfrm>
              <a:off x="8688291" y="1416902"/>
              <a:ext cx="1368151" cy="9115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3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7A95015-8FAB-C506-9329-CC25AE984066}"/>
                </a:ext>
              </a:extLst>
            </p:cNvPr>
            <p:cNvCxnSpPr/>
            <p:nvPr/>
          </p:nvCxnSpPr>
          <p:spPr>
            <a:xfrm>
              <a:off x="6888088" y="1841146"/>
              <a:ext cx="1728192" cy="0"/>
            </a:xfrm>
            <a:prstGeom prst="straightConnector1">
              <a:avLst/>
            </a:prstGeom>
            <a:ln>
              <a:solidFill>
                <a:srgbClr val="483698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57EA2C5-097F-D347-D7AC-178FF7E8EF02}"/>
                </a:ext>
              </a:extLst>
            </p:cNvPr>
            <p:cNvCxnSpPr/>
            <p:nvPr/>
          </p:nvCxnSpPr>
          <p:spPr>
            <a:xfrm>
              <a:off x="4511826" y="1198849"/>
              <a:ext cx="1" cy="1870113"/>
            </a:xfrm>
            <a:prstGeom prst="line">
              <a:avLst/>
            </a:prstGeom>
            <a:ln w="254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A602517-7EFA-E100-B2EC-1AC9ACC281B8}"/>
                </a:ext>
              </a:extLst>
            </p:cNvPr>
            <p:cNvSpPr txBox="1"/>
            <p:nvPr/>
          </p:nvSpPr>
          <p:spPr>
            <a:xfrm>
              <a:off x="5807968" y="2963394"/>
              <a:ext cx="49587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dirty="0">
                  <a:solidFill>
                    <a:schemeClr val="accent1">
                      <a:lumMod val="75000"/>
                    </a:schemeClr>
                  </a:solidFill>
                </a:rPr>
                <a:t>EU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8F5EAE-4C67-D46C-47C9-80954D13F360}"/>
                </a:ext>
              </a:extLst>
            </p:cNvPr>
            <p:cNvSpPr txBox="1"/>
            <p:nvPr/>
          </p:nvSpPr>
          <p:spPr>
            <a:xfrm>
              <a:off x="2527515" y="2963395"/>
              <a:ext cx="49587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dirty="0">
                  <a:solidFill>
                    <a:schemeClr val="accent1">
                      <a:lumMod val="75000"/>
                    </a:schemeClr>
                  </a:solidFill>
                </a:rPr>
                <a:t>EU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4A921D-7C18-0AF2-15FE-7C6455377BB2}"/>
                </a:ext>
              </a:extLst>
            </p:cNvPr>
            <p:cNvSpPr txBox="1"/>
            <p:nvPr/>
          </p:nvSpPr>
          <p:spPr>
            <a:xfrm>
              <a:off x="9124425" y="2963395"/>
              <a:ext cx="49587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200" dirty="0">
                  <a:solidFill>
                    <a:schemeClr val="accent1">
                      <a:lumMod val="75000"/>
                    </a:schemeClr>
                  </a:solidFill>
                </a:rPr>
                <a:t>EU 3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8A5DB5-691A-DD09-C979-832F060DB6DA}"/>
                </a:ext>
              </a:extLst>
            </p:cNvPr>
            <p:cNvCxnSpPr/>
            <p:nvPr/>
          </p:nvCxnSpPr>
          <p:spPr>
            <a:xfrm>
              <a:off x="3575720" y="1841146"/>
              <a:ext cx="1728192" cy="0"/>
            </a:xfrm>
            <a:prstGeom prst="straightConnector1">
              <a:avLst/>
            </a:prstGeom>
            <a:ln>
              <a:solidFill>
                <a:srgbClr val="483698"/>
              </a:solidFill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84E628D-C590-736A-50AB-C2C81E2E06CC}"/>
                </a:ext>
              </a:extLst>
            </p:cNvPr>
            <p:cNvSpPr txBox="1"/>
            <p:nvPr/>
          </p:nvSpPr>
          <p:spPr>
            <a:xfrm flipH="1">
              <a:off x="3438017" y="1486624"/>
              <a:ext cx="1152128" cy="276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faktura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051A23-9728-6119-C13F-04776F775351}"/>
                </a:ext>
              </a:extLst>
            </p:cNvPr>
            <p:cNvSpPr txBox="1"/>
            <p:nvPr/>
          </p:nvSpPr>
          <p:spPr>
            <a:xfrm flipH="1">
              <a:off x="6699884" y="1486624"/>
              <a:ext cx="1152128" cy="276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faktura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59F3F7E-3881-18E9-D66C-0B5BF1A0ACD0}"/>
                </a:ext>
              </a:extLst>
            </p:cNvPr>
            <p:cNvCxnSpPr/>
            <p:nvPr/>
          </p:nvCxnSpPr>
          <p:spPr>
            <a:xfrm>
              <a:off x="3215680" y="2722319"/>
              <a:ext cx="5616624" cy="0"/>
            </a:xfrm>
            <a:prstGeom prst="straightConnector1">
              <a:avLst/>
            </a:prstGeom>
            <a:ln>
              <a:solidFill>
                <a:schemeClr val="tx2"/>
              </a:solidFill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2988FF6-256C-DF45-41AE-56B31E76EAE1}"/>
                </a:ext>
              </a:extLst>
            </p:cNvPr>
            <p:cNvCxnSpPr/>
            <p:nvPr/>
          </p:nvCxnSpPr>
          <p:spPr>
            <a:xfrm>
              <a:off x="3215680" y="2387882"/>
              <a:ext cx="0" cy="33443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E873273-A46F-B8DB-2A0A-C3134C7FC5EA}"/>
                </a:ext>
              </a:extLst>
            </p:cNvPr>
            <p:cNvCxnSpPr/>
            <p:nvPr/>
          </p:nvCxnSpPr>
          <p:spPr>
            <a:xfrm>
              <a:off x="8825219" y="2387882"/>
              <a:ext cx="1" cy="334439"/>
            </a:xfrm>
            <a:prstGeom prst="line">
              <a:avLst/>
            </a:prstGeom>
            <a:ln>
              <a:solidFill>
                <a:schemeClr val="tx2"/>
              </a:solidFill>
              <a:headEnd type="triangle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DF4830-C545-134B-122F-8DB1383E345C}"/>
                </a:ext>
              </a:extLst>
            </p:cNvPr>
            <p:cNvSpPr txBox="1"/>
            <p:nvPr/>
          </p:nvSpPr>
          <p:spPr>
            <a:xfrm flipH="1">
              <a:off x="5447926" y="2455296"/>
              <a:ext cx="1152128" cy="276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350" dirty="0">
                  <a:solidFill>
                    <a:schemeClr val="accent1">
                      <a:lumMod val="75000"/>
                    </a:schemeClr>
                  </a:solidFill>
                </a:rPr>
                <a:t>zboží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F78E67-CEF6-FD65-7789-CBC3AF7F5ACA}"/>
                </a:ext>
              </a:extLst>
            </p:cNvPr>
            <p:cNvCxnSpPr/>
            <p:nvPr/>
          </p:nvCxnSpPr>
          <p:spPr>
            <a:xfrm>
              <a:off x="7752185" y="1196296"/>
              <a:ext cx="1" cy="1870113"/>
            </a:xfrm>
            <a:prstGeom prst="line">
              <a:avLst/>
            </a:prstGeom>
            <a:ln w="25400">
              <a:solidFill>
                <a:srgbClr val="C0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344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Triangulace III</a:t>
            </a:r>
            <a:endParaRPr lang="en-GB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D2E7EBC-E0C4-488E-AF00-ECD07BF5E4C0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Princip zjednodušení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dirty="0"/>
              <a:t>osvobození prostřední osoby od registrace v členském státě ukončení odeslání / přepravy zboží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dirty="0"/>
              <a:t>přenesení povinnosti přiznat daň na kupujícího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dirty="0"/>
              <a:t>za podmínek stanovených tímto členským státem </a:t>
            </a:r>
          </a:p>
          <a:p>
            <a:endParaRPr lang="cs-CZ" dirty="0"/>
          </a:p>
          <a:p>
            <a:r>
              <a:rPr lang="cs-CZ" sz="1600" dirty="0"/>
              <a:t>Kdy to nefunguje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dirty="0"/>
              <a:t>pokud se transakce účastní více osob než 3 (příp. pouze na část transakce lze použít)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dirty="0"/>
              <a:t>pokud nejde o 3 účastníky ze 3 různých států EU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dirty="0"/>
              <a:t>zboží by nemělo procházet přes stát prostřední osoby; pokud ano, nesmí být přeprava přerušena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dirty="0"/>
              <a:t>pokud se jedná o dodání zboží s instalací a montáží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0" dirty="0"/>
              <a:t>pokud přepravu zajišťuje kupující (tj. poslední v řetězci)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873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Triangulace IV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B338641-D281-48F0-A964-6207EB7F1E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cs-CZ" sz="1400" dirty="0"/>
              <a:t>EU 1 = ČR – prodávající vykáže dodání do JČS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v DPH přiznání na ř. 20 (osvobození podle § 64 ZDPH)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souhrnném hlášení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v </a:t>
            </a:r>
            <a:r>
              <a:rPr lang="cs-CZ" sz="1400" dirty="0" err="1"/>
              <a:t>Intrastatu</a:t>
            </a:r>
            <a:endParaRPr lang="cs-CZ" sz="1400" dirty="0"/>
          </a:p>
          <a:p>
            <a:pPr lvl="2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0" lvl="2" indent="0">
              <a:buNone/>
            </a:pPr>
            <a:r>
              <a:rPr lang="cs-CZ" sz="1400" dirty="0"/>
              <a:t>EU 2 = ČR – prostřední osoba vykáže pořízení a dodání </a:t>
            </a:r>
            <a:r>
              <a:rPr lang="cs-CZ" sz="1400" u="sng" dirty="0"/>
              <a:t>v rámci třístranného obchodu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v DPH přiznání na ř. 30 a 31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v souhrnném hlášení (kód 2)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cs-CZ" sz="1400" dirty="0"/>
          </a:p>
          <a:p>
            <a:pPr marL="0" lvl="2" indent="0">
              <a:buNone/>
            </a:pPr>
            <a:r>
              <a:rPr lang="cs-CZ" sz="1400" dirty="0"/>
              <a:t>EU 3 = ČR – kupující vykáže pořízení z JČS (§ 17 odst. 6 ZDPH)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v DPH přiznání na ř. 3 a 43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v </a:t>
            </a:r>
            <a:r>
              <a:rPr lang="cs-CZ" sz="1400" dirty="0" err="1"/>
              <a:t>Intrastatu</a:t>
            </a:r>
            <a:endParaRPr lang="cs-CZ" sz="14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400" dirty="0"/>
              <a:t>v kontrolním hlášení</a:t>
            </a:r>
          </a:p>
        </p:txBody>
      </p:sp>
    </p:spTree>
    <p:extLst>
      <p:ext uri="{BB962C8B-B14F-4D97-AF65-F5344CB8AC3E}">
        <p14:creationId xmlns:p14="http://schemas.microsoft.com/office/powerpoint/2010/main" val="379660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zboží z PL dodáno českému zákazníkovi do jiné země EU – zjednodušení formou triangulace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2400" y="1400377"/>
            <a:ext cx="7639200" cy="4594225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583614-66AC-4DCF-4814-AC4CC61C4283}"/>
              </a:ext>
            </a:extLst>
          </p:cNvPr>
          <p:cNvGrpSpPr/>
          <p:nvPr/>
        </p:nvGrpSpPr>
        <p:grpSpPr>
          <a:xfrm>
            <a:off x="1817694" y="1400375"/>
            <a:ext cx="5652628" cy="4536504"/>
            <a:chOff x="1115616" y="1052736"/>
            <a:chExt cx="5652628" cy="45365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EBC0A8A-B38F-5153-C209-7E03F0364802}"/>
                </a:ext>
              </a:extLst>
            </p:cNvPr>
            <p:cNvGrpSpPr/>
            <p:nvPr/>
          </p:nvGrpSpPr>
          <p:grpSpPr>
            <a:xfrm>
              <a:off x="1115616" y="1412776"/>
              <a:ext cx="1964189" cy="915198"/>
              <a:chOff x="467544" y="1196752"/>
              <a:chExt cx="1964189" cy="915198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86C72A-94BF-BDF3-8FE6-8815DA74D8D3}"/>
                  </a:ext>
                </a:extLst>
              </p:cNvPr>
              <p:cNvSpPr txBox="1"/>
              <p:nvPr/>
            </p:nvSpPr>
            <p:spPr>
              <a:xfrm>
                <a:off x="467544" y="1196752"/>
                <a:ext cx="13681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DIČ PL 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41453BF-802C-E1A0-384A-1D4EADFE47A0}"/>
                  </a:ext>
                </a:extLst>
              </p:cNvPr>
              <p:cNvSpPr txBox="1"/>
              <p:nvPr/>
            </p:nvSpPr>
            <p:spPr>
              <a:xfrm>
                <a:off x="847557" y="1865729"/>
                <a:ext cx="158417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TERO 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664655-A927-5AD7-682A-F3CCC7D1B64F}"/>
                </a:ext>
              </a:extLst>
            </p:cNvPr>
            <p:cNvGrpSpPr/>
            <p:nvPr/>
          </p:nvGrpSpPr>
          <p:grpSpPr>
            <a:xfrm>
              <a:off x="4860032" y="1412776"/>
              <a:ext cx="1368152" cy="894293"/>
              <a:chOff x="3707904" y="1196752"/>
              <a:chExt cx="1368152" cy="894293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17B034C-7DEE-E967-5EA1-41310D51F3D1}"/>
                  </a:ext>
                </a:extLst>
              </p:cNvPr>
              <p:cNvSpPr txBox="1"/>
              <p:nvPr/>
            </p:nvSpPr>
            <p:spPr>
              <a:xfrm>
                <a:off x="3923928" y="1844824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MERKUR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60F87B3-2B5C-5FF5-11AD-2D4D8C3B060A}"/>
                  </a:ext>
                </a:extLst>
              </p:cNvPr>
              <p:cNvSpPr txBox="1"/>
              <p:nvPr/>
            </p:nvSpPr>
            <p:spPr>
              <a:xfrm>
                <a:off x="3707904" y="1196752"/>
                <a:ext cx="13681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DIČ CZ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9A8B448-8F1C-6B16-C775-A6E77879D61B}"/>
                </a:ext>
              </a:extLst>
            </p:cNvPr>
            <p:cNvGrpSpPr/>
            <p:nvPr/>
          </p:nvGrpSpPr>
          <p:grpSpPr>
            <a:xfrm>
              <a:off x="2159732" y="4869160"/>
              <a:ext cx="4608512" cy="267125"/>
              <a:chOff x="4752020" y="1844824"/>
              <a:chExt cx="4608512" cy="26712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7A48AB-D97C-A71C-2024-9D8313CE4514}"/>
                  </a:ext>
                </a:extLst>
              </p:cNvPr>
              <p:cNvSpPr txBox="1"/>
              <p:nvPr/>
            </p:nvSpPr>
            <p:spPr>
              <a:xfrm>
                <a:off x="6588224" y="1844824"/>
                <a:ext cx="100811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DELTA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EA21541-7799-A8D1-AFC7-4635E9AE1AD4}"/>
                  </a:ext>
                </a:extLst>
              </p:cNvPr>
              <p:cNvSpPr txBox="1"/>
              <p:nvPr/>
            </p:nvSpPr>
            <p:spPr>
              <a:xfrm>
                <a:off x="4752020" y="1865728"/>
                <a:ext cx="13681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DIČ LT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3B52083-7C18-7D54-0303-966B581AED4E}"/>
                  </a:ext>
                </a:extLst>
              </p:cNvPr>
              <p:cNvSpPr txBox="1"/>
              <p:nvPr/>
            </p:nvSpPr>
            <p:spPr>
              <a:xfrm>
                <a:off x="7992380" y="1865728"/>
                <a:ext cx="1368152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1600" dirty="0">
                    <a:solidFill>
                      <a:schemeClr val="accent1">
                        <a:lumMod val="75000"/>
                      </a:schemeClr>
                    </a:solidFill>
                  </a:rPr>
                  <a:t>DIČ CZ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EB8CE99-BB1F-C96C-68AD-328BE49AE8C8}"/>
                </a:ext>
              </a:extLst>
            </p:cNvPr>
            <p:cNvCxnSpPr/>
            <p:nvPr/>
          </p:nvCxnSpPr>
          <p:spPr>
            <a:xfrm>
              <a:off x="3419872" y="1052736"/>
              <a:ext cx="0" cy="4536504"/>
            </a:xfrm>
            <a:prstGeom prst="line">
              <a:avLst/>
            </a:prstGeom>
            <a:ln w="22225">
              <a:solidFill>
                <a:schemeClr val="tx2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BFB2F48-AC36-CDED-C38F-F34E66FFD5FA}"/>
                </a:ext>
              </a:extLst>
            </p:cNvPr>
            <p:cNvCxnSpPr/>
            <p:nvPr/>
          </p:nvCxnSpPr>
          <p:spPr>
            <a:xfrm flipH="1">
              <a:off x="1115616" y="3068960"/>
              <a:ext cx="2304256" cy="0"/>
            </a:xfrm>
            <a:prstGeom prst="line">
              <a:avLst/>
            </a:prstGeom>
            <a:ln w="22225">
              <a:solidFill>
                <a:schemeClr val="tx2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C557AE-4E86-C757-D5E4-2C4928B22BB3}"/>
                </a:ext>
              </a:extLst>
            </p:cNvPr>
            <p:cNvSpPr txBox="1"/>
            <p:nvPr/>
          </p:nvSpPr>
          <p:spPr>
            <a:xfrm>
              <a:off x="2555776" y="2708921"/>
              <a:ext cx="86409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chemeClr val="accent1">
                      <a:lumMod val="75000"/>
                    </a:schemeClr>
                  </a:solidFill>
                </a:rPr>
                <a:t>Polsko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8FC818-0D4F-A3B6-C10E-CC5F3A0F228C}"/>
                </a:ext>
              </a:extLst>
            </p:cNvPr>
            <p:cNvSpPr txBox="1"/>
            <p:nvPr/>
          </p:nvSpPr>
          <p:spPr>
            <a:xfrm>
              <a:off x="3635896" y="3068960"/>
              <a:ext cx="5040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chemeClr val="accent1">
                      <a:lumMod val="75000"/>
                    </a:schemeClr>
                  </a:solidFill>
                </a:rPr>
                <a:t>ČR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3C886D2-F732-EE0E-A2AF-9D457F1AF420}"/>
                </a:ext>
              </a:extLst>
            </p:cNvPr>
            <p:cNvSpPr txBox="1"/>
            <p:nvPr/>
          </p:nvSpPr>
          <p:spPr>
            <a:xfrm>
              <a:off x="2555776" y="3284984"/>
              <a:ext cx="57606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chemeClr val="accent1">
                      <a:lumMod val="75000"/>
                    </a:schemeClr>
                  </a:solidFill>
                </a:rPr>
                <a:t>Litva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EEE0925-62DB-AF49-5B53-E6BA5A4CD74D}"/>
                </a:ext>
              </a:extLst>
            </p:cNvPr>
            <p:cNvCxnSpPr/>
            <p:nvPr/>
          </p:nvCxnSpPr>
          <p:spPr>
            <a:xfrm>
              <a:off x="2915816" y="2204864"/>
              <a:ext cx="172819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B22559D-45DA-51AF-BDA1-D22A8CAEE55C}"/>
                </a:ext>
              </a:extLst>
            </p:cNvPr>
            <p:cNvCxnSpPr/>
            <p:nvPr/>
          </p:nvCxnSpPr>
          <p:spPr>
            <a:xfrm flipH="1">
              <a:off x="3059832" y="2780928"/>
              <a:ext cx="1584176" cy="20162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1A9D33-77ED-F891-5C23-B27AAA73715E}"/>
                </a:ext>
              </a:extLst>
            </p:cNvPr>
            <p:cNvSpPr txBox="1"/>
            <p:nvPr/>
          </p:nvSpPr>
          <p:spPr>
            <a:xfrm>
              <a:off x="3635896" y="1844824"/>
              <a:ext cx="792088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chemeClr val="tx2"/>
                  </a:solidFill>
                </a:rPr>
                <a:t>faktura</a:t>
              </a:r>
            </a:p>
            <a:p>
              <a:endParaRPr lang="cs-CZ" sz="1600" dirty="0">
                <a:solidFill>
                  <a:srgbClr val="AA5CAA"/>
                </a:solidFill>
              </a:endParaRPr>
            </a:p>
            <a:p>
              <a:r>
                <a:rPr lang="cs-CZ" sz="1600" dirty="0">
                  <a:solidFill>
                    <a:schemeClr val="tx2"/>
                  </a:solidFill>
                </a:rPr>
                <a:t>100+0%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4E48BF-597B-8026-3136-C2ACB1939596}"/>
                </a:ext>
              </a:extLst>
            </p:cNvPr>
            <p:cNvSpPr txBox="1"/>
            <p:nvPr/>
          </p:nvSpPr>
          <p:spPr>
            <a:xfrm>
              <a:off x="3779912" y="4005064"/>
              <a:ext cx="79208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chemeClr val="tx2"/>
                  </a:solidFill>
                </a:rPr>
                <a:t>faktura </a:t>
              </a:r>
            </a:p>
            <a:p>
              <a:r>
                <a:rPr lang="cs-CZ" sz="1600" dirty="0">
                  <a:solidFill>
                    <a:schemeClr val="tx2"/>
                  </a:solidFill>
                </a:rPr>
                <a:t>200+0%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24D0FC3-0EBB-41BE-41D3-CFDB2B629941}"/>
                </a:ext>
              </a:extLst>
            </p:cNvPr>
            <p:cNvCxnSpPr/>
            <p:nvPr/>
          </p:nvCxnSpPr>
          <p:spPr>
            <a:xfrm>
              <a:off x="1835696" y="2564904"/>
              <a:ext cx="0" cy="10801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8C9E48-4799-275C-814A-48442D3E2566}"/>
                </a:ext>
              </a:extLst>
            </p:cNvPr>
            <p:cNvSpPr txBox="1"/>
            <p:nvPr/>
          </p:nvSpPr>
          <p:spPr>
            <a:xfrm>
              <a:off x="1619672" y="3717032"/>
              <a:ext cx="504056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cs-CZ" sz="1600" dirty="0">
                  <a:solidFill>
                    <a:srgbClr val="FF0000"/>
                  </a:solidFill>
                </a:rPr>
                <a:t>zboží</a:t>
              </a:r>
            </a:p>
            <a:p>
              <a:endParaRPr lang="en-US" sz="16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A56EA56-0EF5-B5C6-54F1-90186C388F69}"/>
              </a:ext>
            </a:extLst>
          </p:cNvPr>
          <p:cNvSpPr/>
          <p:nvPr/>
        </p:nvSpPr>
        <p:spPr>
          <a:xfrm>
            <a:off x="1841447" y="2336480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A58EFB-62F7-CE6F-C190-EB59EAA0CD74}"/>
              </a:ext>
            </a:extLst>
          </p:cNvPr>
          <p:cNvSpPr/>
          <p:nvPr/>
        </p:nvSpPr>
        <p:spPr>
          <a:xfrm>
            <a:off x="5634118" y="2311258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AB2F302-2E25-1473-9F92-F45E8374AFE8}"/>
              </a:ext>
            </a:extLst>
          </p:cNvPr>
          <p:cNvSpPr/>
          <p:nvPr/>
        </p:nvSpPr>
        <p:spPr>
          <a:xfrm>
            <a:off x="4397731" y="5094351"/>
            <a:ext cx="1308395" cy="440678"/>
          </a:xfrm>
          <a:prstGeom prst="rect">
            <a:avLst/>
          </a:prstGeom>
          <a:noFill/>
          <a:ln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Graphic 7" descr="Truck">
            <a:extLst>
              <a:ext uri="{FF2B5EF4-FFF2-40B4-BE49-F238E27FC236}">
                <a16:creationId xmlns:a16="http://schemas.microsoft.com/office/drawing/2014/main" id="{0C386072-3B6F-DD18-662B-F7683411A6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3914" y="1994054"/>
            <a:ext cx="323793" cy="3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2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432E-7630-4E11-8342-CDDA6D313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7" y="2541303"/>
            <a:ext cx="4653337" cy="1775399"/>
          </a:xfrm>
        </p:spPr>
        <p:txBody>
          <a:bodyPr/>
          <a:lstStyle/>
          <a:p>
            <a:r>
              <a:rPr lang="cs-CZ" sz="6600" dirty="0"/>
              <a:t>Dodání zboží do EU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9E442E-3E93-ACD1-637E-6FB48FECABB8}"/>
              </a:ext>
            </a:extLst>
          </p:cNvPr>
          <p:cNvGrpSpPr/>
          <p:nvPr/>
        </p:nvGrpSpPr>
        <p:grpSpPr>
          <a:xfrm>
            <a:off x="1972749" y="3864455"/>
            <a:ext cx="3936500" cy="1808230"/>
            <a:chOff x="6062466" y="3537963"/>
            <a:chExt cx="5248667" cy="24109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E3C28A-8E3F-258E-5069-CB3875142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466" y="3537963"/>
              <a:ext cx="5248667" cy="241097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B921E5-0ED2-C6B4-D9B8-B471BF3A2BFA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9" r="19385"/>
            <a:stretch/>
          </p:blipFill>
          <p:spPr>
            <a:xfrm rot="21540000">
              <a:off x="6324795" y="3849975"/>
              <a:ext cx="959667" cy="1058067"/>
            </a:xfrm>
            <a:prstGeom prst="parallelogram">
              <a:avLst>
                <a:gd name="adj" fmla="val 2012"/>
              </a:avLst>
            </a:prstGeom>
            <a:scene3d>
              <a:camera prst="perspectiveLef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67372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  <a:br>
              <a:rPr lang="cs-CZ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7FE62-9D0B-469A-8053-2D42DAB59B15}"/>
              </a:ext>
            </a:extLst>
          </p:cNvPr>
          <p:cNvSpPr/>
          <p:nvPr/>
        </p:nvSpPr>
        <p:spPr>
          <a:xfrm>
            <a:off x="748800" y="1919864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marL="257175" indent="-257175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Český plátce dodává zboží německému plátci DPH (s přepravou). Zboží je přepraveno z ČR do Polska.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BE7C1-74EA-46BD-B668-0F0178673111}"/>
              </a:ext>
            </a:extLst>
          </p:cNvPr>
          <p:cNvSpPr/>
          <p:nvPr/>
        </p:nvSpPr>
        <p:spPr>
          <a:xfrm>
            <a:off x="748800" y="2503170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marL="257175" indent="-257175">
              <a:spcAft>
                <a:spcPts val="1350"/>
              </a:spcAft>
              <a:buFont typeface="+mj-lt"/>
              <a:buAutoNum type="arabicPeriod" startAt="2"/>
            </a:pPr>
            <a:r>
              <a:rPr lang="cs-CZ" sz="1200" dirty="0">
                <a:solidFill>
                  <a:schemeClr val="tx1"/>
                </a:solidFill>
              </a:rPr>
              <a:t>Český plátce pořizuje zboží od slovenského plátce a prodává toto zboží dále tureckému plátci. Zboží je přepraveno ze Slovenska do Německa, přepravu zajistí SK plátce.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AE947-570E-4079-8A08-13E11B097F30}"/>
              </a:ext>
            </a:extLst>
          </p:cNvPr>
          <p:cNvSpPr/>
          <p:nvPr/>
        </p:nvSpPr>
        <p:spPr>
          <a:xfrm>
            <a:off x="748800" y="3099808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>
              <a:spcAft>
                <a:spcPts val="1350"/>
              </a:spcAft>
            </a:pPr>
            <a:r>
              <a:rPr lang="cs-CZ" sz="1200" dirty="0">
                <a:solidFill>
                  <a:schemeClr val="tx1"/>
                </a:solidFill>
              </a:rPr>
              <a:t>3.   Český plátce (A) dodává zboží jinému českému plátci (B), který toto zboží prodává slovenskému plátci. Zboží je přepraveno českým plátcem (A) na Slovensko.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CC1458-CCF8-48DF-ACC4-2127C5D81B17}"/>
              </a:ext>
            </a:extLst>
          </p:cNvPr>
          <p:cNvSpPr/>
          <p:nvPr/>
        </p:nvSpPr>
        <p:spPr>
          <a:xfrm>
            <a:off x="745200" y="3696446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>
              <a:spcAft>
                <a:spcPts val="1350"/>
              </a:spcAft>
            </a:pPr>
            <a:r>
              <a:rPr lang="cs-CZ" sz="1200" dirty="0">
                <a:solidFill>
                  <a:schemeClr val="tx1"/>
                </a:solidFill>
              </a:rPr>
              <a:t>4.   Český plátce pořizuje zboží od francouzského plátce a dodává toto zboží dánskému zákazníkovi (plátci). Zboží je přepraveno z Francie přímo do Dánska. Dopady, když přepravu zajistí a) FR plátce; b) DK plátce</a:t>
            </a:r>
          </a:p>
        </p:txBody>
      </p:sp>
    </p:spTree>
    <p:extLst>
      <p:ext uri="{BB962C8B-B14F-4D97-AF65-F5344CB8AC3E}">
        <p14:creationId xmlns:p14="http://schemas.microsoft.com/office/powerpoint/2010/main" val="2070661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6B5858-DCC9-4C3F-832A-DAA8A01E07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7395" y="5392902"/>
            <a:ext cx="3939300" cy="16158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FF9AF3-4889-4713-9B62-896D3A2AD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5" y="2541303"/>
            <a:ext cx="4999772" cy="1775399"/>
          </a:xfrm>
        </p:spPr>
        <p:txBody>
          <a:bodyPr/>
          <a:lstStyle/>
          <a:p>
            <a:r>
              <a:rPr lang="cs-CZ" sz="66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85644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8E5B-C04A-42FD-B0F6-3527E411F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31" y="1258679"/>
            <a:ext cx="7653338" cy="400050"/>
          </a:xfrm>
        </p:spPr>
        <p:txBody>
          <a:bodyPr/>
          <a:lstStyle/>
          <a:p>
            <a:r>
              <a:rPr lang="cs-CZ" dirty="0"/>
              <a:t>Kariéra v KPMG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EF7DBE-EC0F-4E5B-B6A4-3D4689B9F33C}"/>
              </a:ext>
            </a:extLst>
          </p:cNvPr>
          <p:cNvGrpSpPr/>
          <p:nvPr/>
        </p:nvGrpSpPr>
        <p:grpSpPr>
          <a:xfrm>
            <a:off x="748799" y="2203415"/>
            <a:ext cx="8059642" cy="2451171"/>
            <a:chOff x="998398" y="2302062"/>
            <a:chExt cx="10746189" cy="326822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51B2B5E-A00A-4436-A5B4-8A587BCDB99D}"/>
                </a:ext>
              </a:extLst>
            </p:cNvPr>
            <p:cNvGrpSpPr/>
            <p:nvPr/>
          </p:nvGrpSpPr>
          <p:grpSpPr>
            <a:xfrm>
              <a:off x="998398" y="2302063"/>
              <a:ext cx="2128028" cy="3264914"/>
              <a:chOff x="998398" y="2302063"/>
              <a:chExt cx="2550430" cy="225163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EEF339-5FDC-49F7-A006-7AA20E2B88A8}"/>
                  </a:ext>
                </a:extLst>
              </p:cNvPr>
              <p:cNvSpPr/>
              <p:nvPr/>
            </p:nvSpPr>
            <p:spPr>
              <a:xfrm>
                <a:off x="998398" y="2302063"/>
                <a:ext cx="2548801" cy="182862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35000" tIns="135000" rIns="135000" bIns="135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450"/>
                  </a:spcAft>
                </a:pPr>
                <a:r>
                  <a:rPr lang="cs-CZ" sz="1050" b="1" dirty="0"/>
                  <a:t>Nové pozice </a:t>
                </a:r>
                <a:r>
                  <a:rPr lang="cs-CZ" sz="1050" dirty="0"/>
                  <a:t>nejen do </a:t>
                </a:r>
                <a:r>
                  <a:rPr lang="cs-CZ" sz="1050"/>
                  <a:t>oddělení Tax </a:t>
                </a:r>
                <a:r>
                  <a:rPr lang="cs-CZ" sz="1050" dirty="0"/>
                  <a:t>Advisory otevíráme v průběhu roku. </a:t>
                </a:r>
              </a:p>
              <a:p>
                <a:pPr>
                  <a:lnSpc>
                    <a:spcPct val="110000"/>
                  </a:lnSpc>
                  <a:spcAft>
                    <a:spcPts val="450"/>
                  </a:spcAft>
                </a:pPr>
                <a:endParaRPr lang="en-GB" sz="7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3E14E8EE-9047-406E-8B35-8ABD8D0D771B}"/>
                  </a:ext>
                </a:extLst>
              </p:cNvPr>
              <p:cNvSpPr/>
              <p:nvPr/>
            </p:nvSpPr>
            <p:spPr>
              <a:xfrm rot="10800000" flipH="1">
                <a:off x="3125813" y="4130682"/>
                <a:ext cx="423015" cy="423015"/>
              </a:xfrm>
              <a:prstGeom prst="triangle">
                <a:avLst>
                  <a:gd name="adj" fmla="val 100000"/>
                </a:avLst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958" tIns="40958" rIns="40958" bIns="40958" rtlCol="0" anchor="ctr"/>
              <a:lstStyle/>
              <a:p>
                <a:pPr algn="l"/>
                <a:endParaRPr lang="en-GB" sz="1125" dirty="0" err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8E14BED-B32B-4116-A6DD-ED3DF505B17A}"/>
                </a:ext>
              </a:extLst>
            </p:cNvPr>
            <p:cNvGrpSpPr/>
            <p:nvPr/>
          </p:nvGrpSpPr>
          <p:grpSpPr>
            <a:xfrm>
              <a:off x="3125067" y="2302062"/>
              <a:ext cx="8619520" cy="3268228"/>
              <a:chOff x="3125067" y="2302062"/>
              <a:chExt cx="8619520" cy="326822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19A5FA1-8EA2-462F-BE32-FBB62202B120}"/>
                  </a:ext>
                </a:extLst>
              </p:cNvPr>
              <p:cNvSpPr/>
              <p:nvPr/>
            </p:nvSpPr>
            <p:spPr>
              <a:xfrm>
                <a:off x="7378058" y="2915442"/>
                <a:ext cx="2126669" cy="2651535"/>
              </a:xfrm>
              <a:prstGeom prst="rect">
                <a:avLst/>
              </a:prstGeom>
              <a:solidFill>
                <a:srgbClr val="ACEA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35000" tIns="135000" rIns="135000" bIns="135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450"/>
                  </a:spcAft>
                </a:pPr>
                <a:r>
                  <a:rPr lang="cs-CZ" sz="1050" dirty="0">
                    <a:solidFill>
                      <a:schemeClr val="bg1">
                        <a:lumMod val="50000"/>
                      </a:schemeClr>
                    </a:solidFill>
                  </a:rPr>
                  <a:t>Vypsané pozice a více informací najdeš na</a:t>
                </a:r>
                <a:r>
                  <a:rPr lang="cs-CZ" sz="1050" dirty="0"/>
                  <a:t>  </a:t>
                </a:r>
              </a:p>
              <a:p>
                <a:pPr>
                  <a:lnSpc>
                    <a:spcPct val="110000"/>
                  </a:lnSpc>
                  <a:spcAft>
                    <a:spcPts val="450"/>
                  </a:spcAft>
                </a:pPr>
                <a:r>
                  <a:rPr lang="cs-CZ" sz="1050" dirty="0">
                    <a:solidFill>
                      <a:schemeClr val="accent1">
                        <a:lumMod val="75000"/>
                      </a:schemeClr>
                    </a:solidFill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www.vyrostli-jsme.cz</a:t>
                </a:r>
                <a:endParaRPr lang="cs-CZ" sz="105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D2788F3-AF17-490A-BEA9-B5845A9F7465}"/>
                  </a:ext>
                </a:extLst>
              </p:cNvPr>
              <p:cNvGrpSpPr/>
              <p:nvPr/>
            </p:nvGrpSpPr>
            <p:grpSpPr>
              <a:xfrm>
                <a:off x="3125067" y="2313112"/>
                <a:ext cx="2126669" cy="3257178"/>
                <a:chOff x="3547199" y="2309683"/>
                <a:chExt cx="2548801" cy="224629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8FEF004-66A8-4023-8680-40F8DE65D4C1}"/>
                    </a:ext>
                  </a:extLst>
                </p:cNvPr>
                <p:cNvSpPr/>
                <p:nvPr/>
              </p:nvSpPr>
              <p:spPr>
                <a:xfrm>
                  <a:off x="3547199" y="2727362"/>
                  <a:ext cx="2548801" cy="182862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35000" tIns="135000" rIns="135000" bIns="135000" rtlCol="0" anchor="t" anchorCtr="0">
                  <a:noAutofit/>
                </a:bodyPr>
                <a:lstStyle/>
                <a:p>
                  <a:pPr>
                    <a:lnSpc>
                      <a:spcPct val="110000"/>
                    </a:lnSpc>
                    <a:spcAft>
                      <a:spcPts val="450"/>
                    </a:spcAft>
                  </a:pPr>
                  <a:r>
                    <a:rPr lang="cs-CZ" sz="1050" dirty="0"/>
                    <a:t>Nabízíme </a:t>
                  </a:r>
                  <a:r>
                    <a:rPr lang="cs-CZ" sz="1050" b="1" dirty="0"/>
                    <a:t>stáže</a:t>
                  </a:r>
                  <a:r>
                    <a:rPr lang="cs-CZ" sz="1050" dirty="0"/>
                    <a:t> pro studenty i </a:t>
                  </a:r>
                  <a:r>
                    <a:rPr lang="cs-CZ" sz="1050" b="1" dirty="0"/>
                    <a:t>plné úvazky </a:t>
                  </a:r>
                  <a:r>
                    <a:rPr lang="cs-CZ" sz="1050" dirty="0"/>
                    <a:t>pro absolventy.</a:t>
                  </a:r>
                  <a:endParaRPr lang="en-GB" sz="1050" dirty="0"/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3FA84FEF-9975-47D9-8596-373CE5B7BFC1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5672985" y="2309683"/>
                  <a:ext cx="423015" cy="423015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2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0958" tIns="40958" rIns="40958" bIns="40958" rtlCol="0" anchor="ctr"/>
                <a:lstStyle/>
                <a:p>
                  <a:pPr algn="l"/>
                  <a:endParaRPr lang="en-GB" sz="1125" dirty="0" err="1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C0ADD72-675A-4638-9E94-5820F8A9CD98}"/>
                  </a:ext>
                </a:extLst>
              </p:cNvPr>
              <p:cNvGrpSpPr/>
              <p:nvPr/>
            </p:nvGrpSpPr>
            <p:grpSpPr>
              <a:xfrm>
                <a:off x="5250029" y="2302063"/>
                <a:ext cx="2128085" cy="3264914"/>
                <a:chOff x="6093956" y="2302063"/>
                <a:chExt cx="2550498" cy="225163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1DF4FBBE-39DE-4B43-BEBA-80C8CBBE8BAE}"/>
                    </a:ext>
                  </a:extLst>
                </p:cNvPr>
                <p:cNvSpPr/>
                <p:nvPr/>
              </p:nvSpPr>
              <p:spPr>
                <a:xfrm>
                  <a:off x="6093956" y="2302063"/>
                  <a:ext cx="2548801" cy="1828619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35000" tIns="135000" rIns="135000" bIns="135000" rtlCol="0" anchor="t" anchorCtr="0">
                  <a:noAutofit/>
                </a:bodyPr>
                <a:lstStyle/>
                <a:p>
                  <a:pPr>
                    <a:lnSpc>
                      <a:spcPct val="110000"/>
                    </a:lnSpc>
                    <a:spcBef>
                      <a:spcPts val="900"/>
                    </a:spcBef>
                    <a:spcAft>
                      <a:spcPts val="450"/>
                    </a:spcAft>
                  </a:pPr>
                  <a:r>
                    <a:rPr lang="cs-CZ" sz="1050" b="1" dirty="0">
                      <a:solidFill>
                        <a:schemeClr val="bg1"/>
                      </a:solidFill>
                      <a:hlinkClick r:id="rId3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Volné pozice v Tax Advisory</a:t>
                  </a:r>
                  <a:endParaRPr lang="cs-CZ" sz="1050" b="1" dirty="0">
                    <a:solidFill>
                      <a:schemeClr val="bg1"/>
                    </a:solidFill>
                  </a:endParaRPr>
                </a:p>
                <a:p>
                  <a:pPr>
                    <a:lnSpc>
                      <a:spcPct val="110000"/>
                    </a:lnSpc>
                    <a:spcBef>
                      <a:spcPts val="900"/>
                    </a:spcBef>
                    <a:spcAft>
                      <a:spcPts val="450"/>
                    </a:spcAft>
                  </a:pPr>
                  <a:r>
                    <a:rPr lang="cs-CZ" sz="1050" b="1" dirty="0">
                      <a:solidFill>
                        <a:schemeClr val="bg1"/>
                      </a:solidFill>
                      <a:hlinkClick r:id="rId4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Volné pozice v Auditu</a:t>
                  </a:r>
                  <a:endParaRPr lang="cs-CZ" sz="1050" b="1" dirty="0">
                    <a:solidFill>
                      <a:schemeClr val="bg1"/>
                    </a:solidFill>
                  </a:endParaRPr>
                </a:p>
                <a:p>
                  <a:pPr>
                    <a:lnSpc>
                      <a:spcPct val="110000"/>
                    </a:lnSpc>
                    <a:spcBef>
                      <a:spcPts val="900"/>
                    </a:spcBef>
                    <a:spcAft>
                      <a:spcPts val="450"/>
                    </a:spcAft>
                  </a:pPr>
                  <a:r>
                    <a:rPr lang="cs-CZ" sz="1050" b="1" dirty="0">
                      <a:solidFill>
                        <a:schemeClr val="bg1"/>
                      </a:solidFill>
                      <a:hlinkClick r:id="rId5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Volné pozice v Risk a Management </a:t>
                  </a:r>
                  <a:r>
                    <a:rPr lang="cs-CZ" sz="1050" b="1" dirty="0" err="1">
                      <a:solidFill>
                        <a:schemeClr val="bg1"/>
                      </a:solidFill>
                      <a:hlinkClick r:id="rId5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Consultingu</a:t>
                  </a:r>
                  <a:endParaRPr lang="cs-CZ" sz="1050" b="1" dirty="0">
                    <a:solidFill>
                      <a:schemeClr val="bg1"/>
                    </a:solidFill>
                  </a:endParaRPr>
                </a:p>
                <a:p>
                  <a:pPr>
                    <a:lnSpc>
                      <a:spcPct val="110000"/>
                    </a:lnSpc>
                    <a:spcAft>
                      <a:spcPts val="450"/>
                    </a:spcAft>
                  </a:pPr>
                  <a:endParaRPr lang="en-GB" sz="75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Isosceles Triangle 40">
                  <a:extLst>
                    <a:ext uri="{FF2B5EF4-FFF2-40B4-BE49-F238E27FC236}">
                      <a16:creationId xmlns:a16="http://schemas.microsoft.com/office/drawing/2014/main" id="{31ECDD3E-8310-4DF3-8695-BC37A55536C8}"/>
                    </a:ext>
                  </a:extLst>
                </p:cNvPr>
                <p:cNvSpPr/>
                <p:nvPr/>
              </p:nvSpPr>
              <p:spPr>
                <a:xfrm rot="10800000" flipH="1">
                  <a:off x="8221439" y="4130682"/>
                  <a:ext cx="423015" cy="423015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accent5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0958" tIns="40958" rIns="40958" bIns="40958" rtlCol="0" anchor="ctr"/>
                <a:lstStyle/>
                <a:p>
                  <a:pPr algn="l"/>
                  <a:endParaRPr lang="en-GB" sz="1125" dirty="0" err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F280099-0262-449F-BD0C-0C8181D250C3}"/>
                  </a:ext>
                </a:extLst>
              </p:cNvPr>
              <p:cNvSpPr/>
              <p:nvPr/>
            </p:nvSpPr>
            <p:spPr>
              <a:xfrm>
                <a:off x="9504380" y="2302062"/>
                <a:ext cx="2240207" cy="2651535"/>
              </a:xfrm>
              <a:prstGeom prst="rect">
                <a:avLst/>
              </a:prstGeom>
              <a:solidFill>
                <a:srgbClr val="FD3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35000" tIns="135000" rIns="135000" bIns="135000" rtlCol="0" anchor="t" anchorCtr="0">
                <a:noAutofit/>
              </a:bodyPr>
              <a:lstStyle/>
              <a:p>
                <a:pPr>
                  <a:lnSpc>
                    <a:spcPct val="110000"/>
                  </a:lnSpc>
                  <a:spcAft>
                    <a:spcPts val="450"/>
                  </a:spcAft>
                </a:pPr>
                <a:r>
                  <a:rPr lang="cs-CZ" sz="1050" dirty="0">
                    <a:solidFill>
                      <a:schemeClr val="bg1"/>
                    </a:solidFill>
                  </a:rPr>
                  <a:t>V případě zájmu odpověz na inzerát nebo nás kontaktuj na </a:t>
                </a:r>
                <a:r>
                  <a:rPr lang="cs-CZ" sz="1050" dirty="0">
                    <a:solidFill>
                      <a:schemeClr val="accent1">
                        <a:lumMod val="75000"/>
                      </a:schemeClr>
                    </a:solidFill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recruitment@kpmg.cz</a:t>
                </a:r>
                <a:endParaRPr lang="cs-CZ" sz="105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70000"/>
                  </a:lnSpc>
                  <a:spcAft>
                    <a:spcPts val="450"/>
                  </a:spcAft>
                </a:pPr>
                <a:endParaRPr lang="en-GB" dirty="0">
                  <a:solidFill>
                    <a:schemeClr val="tx2"/>
                  </a:solidFill>
                  <a:latin typeface="+mj-lt"/>
                </a:endParaRPr>
              </a:p>
            </p:txBody>
          </p:sp>
          <p:sp>
            <p:nvSpPr>
              <p:cNvPr id="45" name="Isosceles Triangle 44">
                <a:extLst>
                  <a:ext uri="{FF2B5EF4-FFF2-40B4-BE49-F238E27FC236}">
                    <a16:creationId xmlns:a16="http://schemas.microsoft.com/office/drawing/2014/main" id="{D4D2FEDF-5574-4CCB-8078-13AD9DC5C681}"/>
                  </a:ext>
                </a:extLst>
              </p:cNvPr>
              <p:cNvSpPr/>
              <p:nvPr/>
            </p:nvSpPr>
            <p:spPr>
              <a:xfrm rot="10800000" flipH="1" flipV="1">
                <a:off x="9150066" y="2302062"/>
                <a:ext cx="352955" cy="613380"/>
              </a:xfrm>
              <a:prstGeom prst="triangle">
                <a:avLst>
                  <a:gd name="adj" fmla="val 100000"/>
                </a:avLst>
              </a:prstGeom>
              <a:solidFill>
                <a:srgbClr val="ACEAFF">
                  <a:alpha val="7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0958" tIns="40958" rIns="40958" bIns="40958" rtlCol="0" anchor="ctr"/>
              <a:lstStyle/>
              <a:p>
                <a:pPr algn="l"/>
                <a:endParaRPr lang="en-GB" sz="1125" dirty="0" err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F62EF529-74CA-433B-B6FA-A9E611F3BFC0}"/>
              </a:ext>
            </a:extLst>
          </p:cNvPr>
          <p:cNvSpPr txBox="1">
            <a:spLocks/>
          </p:cNvSpPr>
          <p:nvPr/>
        </p:nvSpPr>
        <p:spPr>
          <a:xfrm>
            <a:off x="746523" y="1589437"/>
            <a:ext cx="4900324" cy="160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defTabSz="685800">
              <a:spcAft>
                <a:spcPts val="450"/>
              </a:spcAft>
              <a:buClr>
                <a:srgbClr val="00338D"/>
              </a:buClr>
              <a:buNone/>
              <a:defRPr/>
            </a:pPr>
            <a:endParaRPr lang="en-US" sz="1050" b="1" dirty="0">
              <a:solidFill>
                <a:srgbClr val="00338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6795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554E52F-01FD-45EE-86E6-D46CB52A43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1761" y="3593891"/>
            <a:ext cx="4691387" cy="745115"/>
          </a:xfrm>
        </p:spPr>
        <p:txBody>
          <a:bodyPr/>
          <a:lstStyle/>
          <a:p>
            <a:pPr algn="just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EA471-6A52-47BC-8B3C-F5BB3B547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1759" y="3371224"/>
            <a:ext cx="1808804" cy="160646"/>
          </a:xfrm>
        </p:spPr>
        <p:txBody>
          <a:bodyPr/>
          <a:lstStyle/>
          <a:p>
            <a:r>
              <a:rPr lang="cs-CZ" dirty="0"/>
              <a:t>kpmg.cz</a:t>
            </a:r>
            <a:endParaRPr lang="en-GB" dirty="0">
              <a:hlinkClick r:id="" action="ppaction://noaction"/>
            </a:endParaRPr>
          </a:p>
          <a:p>
            <a:endParaRPr lang="en-GB" dirty="0">
              <a:hlinkClick r:id="" action="ppaction://noaction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D499AC8-0157-4311-AD70-41FB218902A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41761" y="4684810"/>
            <a:ext cx="4691387" cy="398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sz="16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7191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8969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74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257300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675"/>
              <a:t>© 2023 KPMG Česká republika, s.r.o., a Czech limited liability company and a member firm of the KPMG global organization of independent member firms affiliated with KPMG International Limited, a private English company limited by guarantee. All rights reserved.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186891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plnění při dodání zboží  - § 7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0A0A401-35CF-4AE3-933E-0844ED389ACB}"/>
              </a:ext>
            </a:extLst>
          </p:cNvPr>
          <p:cNvSpPr txBox="1">
            <a:spLocks/>
          </p:cNvSpPr>
          <p:nvPr/>
        </p:nvSpPr>
        <p:spPr>
          <a:xfrm>
            <a:off x="752400" y="1209600"/>
            <a:ext cx="3341702" cy="459008"/>
          </a:xfrm>
          <a:prstGeom prst="rect">
            <a:avLst/>
          </a:prstGeom>
          <a:solidFill>
            <a:srgbClr val="00338D"/>
          </a:solidFill>
          <a:ln w="28575">
            <a:solidFill>
              <a:schemeClr val="tx2"/>
            </a:solidFill>
          </a:ln>
        </p:spPr>
        <p:txBody>
          <a:bodyPr vert="horz" lIns="63305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8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dirty="0">
                <a:solidFill>
                  <a:schemeClr val="bg1"/>
                </a:solidFill>
                <a:sym typeface="Wingdings" pitchFamily="2" charset="2"/>
              </a:rPr>
              <a:t>BEZ PŘEPRAVY A BEZ ODESLÁNÍ (odst. 1)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481CA67-94D4-49D1-A0D3-076EDABAE7E2}"/>
              </a:ext>
            </a:extLst>
          </p:cNvPr>
          <p:cNvSpPr txBox="1">
            <a:spLocks/>
          </p:cNvSpPr>
          <p:nvPr/>
        </p:nvSpPr>
        <p:spPr>
          <a:xfrm>
            <a:off x="752401" y="1668608"/>
            <a:ext cx="3341703" cy="1850780"/>
          </a:xfrm>
          <a:prstGeom prst="rect">
            <a:avLst/>
          </a:prstGeom>
          <a:solidFill>
            <a:schemeClr val="bg1"/>
          </a:solidFill>
          <a:ln w="12700">
            <a:solidFill>
              <a:srgbClr val="00338D"/>
            </a:solidFill>
          </a:ln>
        </p:spPr>
        <p:txBody>
          <a:bodyPr vert="horz" lIns="63305" tIns="135000" rIns="63305" bIns="31652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8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lvl="1" indent="-214313">
              <a:buFont typeface="Arial" panose="020B0604020202020204" pitchFamily="34" charset="0"/>
              <a:buChar char="—"/>
            </a:pPr>
            <a:r>
              <a:rPr lang="cs-CZ" sz="1400" dirty="0">
                <a:sym typeface="Wingdings" pitchFamily="2" charset="2"/>
              </a:rPr>
              <a:t>Místo, kde se zboží nachází v okamžiku dodání.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1A79E17-FB57-4CF8-BE7E-38825EE3E4CB}"/>
              </a:ext>
            </a:extLst>
          </p:cNvPr>
          <p:cNvSpPr txBox="1">
            <a:spLocks/>
          </p:cNvSpPr>
          <p:nvPr/>
        </p:nvSpPr>
        <p:spPr>
          <a:xfrm>
            <a:off x="4932245" y="1209600"/>
            <a:ext cx="3459357" cy="459008"/>
          </a:xfrm>
          <a:prstGeom prst="rect">
            <a:avLst/>
          </a:prstGeom>
          <a:solidFill>
            <a:srgbClr val="00338D"/>
          </a:solidFill>
          <a:ln w="28575">
            <a:solidFill>
              <a:schemeClr val="tx2"/>
            </a:solidFill>
          </a:ln>
        </p:spPr>
        <p:txBody>
          <a:bodyPr vert="horz" lIns="63305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8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0" dirty="0">
                <a:solidFill>
                  <a:schemeClr val="bg1"/>
                </a:solidFill>
                <a:sym typeface="Wingdings" pitchFamily="2" charset="2"/>
              </a:rPr>
              <a:t>S PŘEPRAVOU NEBO S ODESLÁNÍM (odst. 2)</a:t>
            </a:r>
            <a:endParaRPr lang="en-GB" sz="1200" b="0" dirty="0">
              <a:solidFill>
                <a:schemeClr val="bg1"/>
              </a:solidFill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1740510-0DF9-4EA0-B2DE-D416F1E04871}"/>
              </a:ext>
            </a:extLst>
          </p:cNvPr>
          <p:cNvSpPr txBox="1">
            <a:spLocks/>
          </p:cNvSpPr>
          <p:nvPr/>
        </p:nvSpPr>
        <p:spPr>
          <a:xfrm>
            <a:off x="4932244" y="1677969"/>
            <a:ext cx="3459357" cy="1850780"/>
          </a:xfrm>
          <a:prstGeom prst="rect">
            <a:avLst/>
          </a:prstGeom>
          <a:solidFill>
            <a:schemeClr val="bg1"/>
          </a:solidFill>
          <a:ln w="12700">
            <a:solidFill>
              <a:srgbClr val="00338D"/>
            </a:solidFill>
          </a:ln>
        </p:spPr>
        <p:txBody>
          <a:bodyPr vert="horz" lIns="63305" tIns="135000" rIns="63305" bIns="31652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93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08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lvl="1" indent="-214313">
              <a:buFont typeface="Arial" panose="020B0604020202020204" pitchFamily="34" charset="0"/>
              <a:buChar char="—"/>
            </a:pPr>
            <a:r>
              <a:rPr lang="cs-CZ" sz="1400" dirty="0">
                <a:sym typeface="Wingdings" pitchFamily="2" charset="2"/>
              </a:rPr>
              <a:t>Místo, kde se zboží nachází v době, kdy odeslání nebo přeprava začíná.</a:t>
            </a:r>
          </a:p>
          <a:p>
            <a:pPr marL="214313" lvl="1" indent="-214313">
              <a:buFont typeface="Arial" panose="020B0604020202020204" pitchFamily="34" charset="0"/>
              <a:buChar char="—"/>
            </a:pPr>
            <a:endParaRPr lang="cs-CZ" sz="1400" dirty="0">
              <a:sym typeface="Wingdings" pitchFamily="2" charset="2"/>
            </a:endParaRPr>
          </a:p>
          <a:p>
            <a:pPr marL="214313" lvl="1" indent="-214313">
              <a:buFont typeface="Arial" panose="020B0604020202020204" pitchFamily="34" charset="0"/>
              <a:buChar char="—"/>
            </a:pPr>
            <a:r>
              <a:rPr lang="cs-CZ" sz="1400" dirty="0">
                <a:sym typeface="Wingdings" pitchFamily="2" charset="2"/>
              </a:rPr>
              <a:t>Pokud odeslání nebo přeprava začíná v 3. zemi = členský stát, ve kterém vznikla povinnost přiznat daň při dovozu zboží.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AA87E8-7DC2-4076-8EC8-B83619D66E1F}"/>
              </a:ext>
            </a:extLst>
          </p:cNvPr>
          <p:cNvCxnSpPr>
            <a:cxnSpLocks/>
          </p:cNvCxnSpPr>
          <p:nvPr/>
        </p:nvCxnSpPr>
        <p:spPr>
          <a:xfrm flipH="1">
            <a:off x="3494152" y="1580225"/>
            <a:ext cx="1601633" cy="274617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B28D746C-9304-42AB-916D-2A61B96FFB52}"/>
              </a:ext>
            </a:extLst>
          </p:cNvPr>
          <p:cNvSpPr txBox="1">
            <a:spLocks/>
          </p:cNvSpPr>
          <p:nvPr/>
        </p:nvSpPr>
        <p:spPr>
          <a:xfrm>
            <a:off x="890754" y="3321569"/>
            <a:ext cx="7716218" cy="21357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7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2000" b="0" dirty="0"/>
          </a:p>
          <a:p>
            <a:r>
              <a:rPr lang="cs-CZ" sz="1600" b="0" dirty="0"/>
              <a:t>Dodání zboží je spojeno s odesláním nebo přepravou, pokud je zboží </a:t>
            </a:r>
            <a:r>
              <a:rPr lang="cs-CZ" sz="1600" dirty="0"/>
              <a:t>odesláno nebo přepraveno prodávajícím nebo kupujícím nebo jimi zmocněnou třetí osobou.</a:t>
            </a:r>
          </a:p>
          <a:p>
            <a:r>
              <a:rPr lang="cs-CZ" sz="1600" i="1" dirty="0"/>
              <a:t>QF – nové ustanovení § 7 odst. 3 a 4 – určení přepravy, pokud ji zajišťuje „prostředník“ v rámci řetězové transakce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7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osvobození při dodání zboží do JČS </a:t>
            </a:r>
            <a:br>
              <a:rPr lang="cs-CZ" dirty="0"/>
            </a:br>
            <a:r>
              <a:rPr lang="cs-CZ" dirty="0"/>
              <a:t>(§ 64 ZDPH) </a:t>
            </a:r>
            <a:br>
              <a:rPr lang="cs-CZ" dirty="0"/>
            </a:br>
            <a:br>
              <a:rPr lang="cs-CZ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52400" y="1342767"/>
            <a:ext cx="7639200" cy="4594225"/>
          </a:xfrm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Osvobození na straně dodavatele za následujících podmínek:</a:t>
            </a:r>
          </a:p>
          <a:p>
            <a:pPr marL="570150" lvl="2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600" dirty="0"/>
              <a:t>zboží je odesláno nebo přepraveno mimo území členského státu, avšak uvnitř Společenství, a to: </a:t>
            </a:r>
          </a:p>
          <a:p>
            <a:pPr marL="861750" lvl="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prodávajícím nebo </a:t>
            </a:r>
          </a:p>
          <a:p>
            <a:pPr marL="861750" lvl="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kupujícím nebo</a:t>
            </a:r>
          </a:p>
          <a:p>
            <a:pPr marL="861750" lvl="3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400" dirty="0"/>
              <a:t>na účet jednoho z nich (zmocněnou třetí osobou)</a:t>
            </a:r>
          </a:p>
          <a:p>
            <a:pPr marL="570150" lvl="2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600" dirty="0"/>
              <a:t>dodání zboží je uskutečněno pro osobu registrovanou k dani v jiném členském státě a je pro ni v JČS předmětem daně </a:t>
            </a:r>
          </a:p>
          <a:p>
            <a:pPr marL="570150" lvl="2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600" i="1" dirty="0"/>
              <a:t>plátce uvede dodání zboží do EU v souhrnném hlášení (nové po QF)</a:t>
            </a:r>
          </a:p>
          <a:p>
            <a:pPr marL="570150" lvl="2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600" dirty="0"/>
              <a:t>plátce (dodavatel) je schopen prokázat dodání a přepravu do jiného členského státu  </a:t>
            </a:r>
            <a:r>
              <a:rPr lang="cs-CZ" sz="1600" i="1" dirty="0"/>
              <a:t>(nový odst. 5 po QF pouze odkazuje na </a:t>
            </a:r>
            <a:r>
              <a:rPr lang="pt-BR" sz="1600" i="1" dirty="0"/>
              <a:t>prováděcí nařízení Rady EU 282/2011</a:t>
            </a:r>
            <a:r>
              <a:rPr lang="cs-CZ" sz="1600" i="1" dirty="0"/>
              <a:t>)</a:t>
            </a:r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8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  <a:br>
              <a:rPr lang="cs-CZ" dirty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1D114-8D3A-4FB1-9591-6D5DC5DEC570}"/>
              </a:ext>
            </a:extLst>
          </p:cNvPr>
          <p:cNvSpPr/>
          <p:nvPr/>
        </p:nvSpPr>
        <p:spPr>
          <a:xfrm>
            <a:off x="748800" y="1919864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marL="257175" indent="-257175">
              <a:buFont typeface="+mj-lt"/>
              <a:buAutoNum type="arabicPeriod"/>
            </a:pPr>
            <a:r>
              <a:rPr lang="cs-CZ" sz="1200" dirty="0">
                <a:solidFill>
                  <a:schemeClr val="tx1"/>
                </a:solidFill>
              </a:rPr>
              <a:t>Český plátce dodává zboží z ČR do Německa maďarskému odběrateli registrovanému k maďarské DPH.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B8AEDB-8E1D-424F-AFA3-D473AD445ECB}"/>
              </a:ext>
            </a:extLst>
          </p:cNvPr>
          <p:cNvSpPr/>
          <p:nvPr/>
        </p:nvSpPr>
        <p:spPr>
          <a:xfrm>
            <a:off x="748800" y="2503170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marL="257175" indent="-257175">
              <a:spcAft>
                <a:spcPts val="1350"/>
              </a:spcAft>
              <a:buFont typeface="+mj-lt"/>
              <a:buAutoNum type="arabicPeriod" startAt="2"/>
            </a:pPr>
            <a:r>
              <a:rPr lang="cs-CZ" sz="1200" dirty="0">
                <a:solidFill>
                  <a:schemeClr val="tx1"/>
                </a:solidFill>
              </a:rPr>
              <a:t>Český plátce dodává zboží z ČR do Německa německému odběrateli neregistrovanému k DPH.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C38401-AFA8-4A01-8BC7-5ADC9B09DB97}"/>
              </a:ext>
            </a:extLst>
          </p:cNvPr>
          <p:cNvSpPr/>
          <p:nvPr/>
        </p:nvSpPr>
        <p:spPr>
          <a:xfrm>
            <a:off x="748800" y="3099808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>
              <a:spcAft>
                <a:spcPts val="1350"/>
              </a:spcAft>
            </a:pPr>
            <a:r>
              <a:rPr lang="cs-CZ" sz="1200" dirty="0">
                <a:solidFill>
                  <a:schemeClr val="tx1"/>
                </a:solidFill>
              </a:rPr>
              <a:t>3.   Český plátce dodá zboží z ČR do Japonska a dodání fakturuje irskému odběrateli.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9A18F0-C1CB-404B-A12A-FB5DB0401BC3}"/>
              </a:ext>
            </a:extLst>
          </p:cNvPr>
          <p:cNvSpPr/>
          <p:nvPr/>
        </p:nvSpPr>
        <p:spPr>
          <a:xfrm>
            <a:off x="748800" y="3696446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>
              <a:spcAft>
                <a:spcPts val="1350"/>
              </a:spcAft>
            </a:pPr>
            <a:r>
              <a:rPr lang="cs-CZ" sz="1200" dirty="0">
                <a:solidFill>
                  <a:schemeClr val="tx1"/>
                </a:solidFill>
              </a:rPr>
              <a:t>4.   Český plátce dodává zboží polskému plátci, před opuštěním ČR je zboží upraveno jiným českým plátcem a teprve po úpravě je přepraveno do Polska.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3EA675-7926-41EA-BDFF-9744E79A0802}"/>
              </a:ext>
            </a:extLst>
          </p:cNvPr>
          <p:cNvSpPr/>
          <p:nvPr/>
        </p:nvSpPr>
        <p:spPr>
          <a:xfrm>
            <a:off x="748800" y="4293084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>
              <a:spcAft>
                <a:spcPts val="1350"/>
              </a:spcAft>
            </a:pPr>
            <a:r>
              <a:rPr lang="cs-CZ" sz="1200" dirty="0">
                <a:solidFill>
                  <a:schemeClr val="tx1"/>
                </a:solidFill>
              </a:rPr>
              <a:t>5.   Český plátce dodává zboží španělskému plátci, zboží je v okamžiku dodání umístěno ve Španělsku (</a:t>
            </a:r>
            <a:r>
              <a:rPr lang="cs-CZ" sz="1200" i="1" dirty="0">
                <a:solidFill>
                  <a:schemeClr val="tx1"/>
                </a:solidFill>
              </a:rPr>
              <a:t>tj. bez přepravy z ČR</a:t>
            </a:r>
            <a:r>
              <a:rPr lang="cs-CZ" sz="12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41EA26-FA5C-4D58-920B-50219B579B9D}"/>
              </a:ext>
            </a:extLst>
          </p:cNvPr>
          <p:cNvSpPr/>
          <p:nvPr/>
        </p:nvSpPr>
        <p:spPr>
          <a:xfrm>
            <a:off x="745200" y="4867981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>
              <a:spcAft>
                <a:spcPts val="1350"/>
              </a:spcAft>
            </a:pPr>
            <a:r>
              <a:rPr lang="cs-CZ" sz="1200" dirty="0">
                <a:solidFill>
                  <a:schemeClr val="tx1"/>
                </a:solidFill>
              </a:rPr>
              <a:t>6.   Český plátce dodává formu umístěnou v ČR polskému plátci. Po prodeji forma zůstává v ČR. </a:t>
            </a:r>
          </a:p>
        </p:txBody>
      </p:sp>
    </p:spTree>
    <p:extLst>
      <p:ext uri="{BB962C8B-B14F-4D97-AF65-F5344CB8AC3E}">
        <p14:creationId xmlns:p14="http://schemas.microsoft.com/office/powerpoint/2010/main" val="3000847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432E-7630-4E11-8342-CDDA6D313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397" y="2541303"/>
            <a:ext cx="4653337" cy="1775399"/>
          </a:xfrm>
        </p:spPr>
        <p:txBody>
          <a:bodyPr/>
          <a:lstStyle/>
          <a:p>
            <a:r>
              <a:rPr lang="cs-CZ" sz="6600" dirty="0"/>
              <a:t>Pořízení zboží z EU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E0381D-AAF6-2590-AD62-40A08DBC622A}"/>
              </a:ext>
            </a:extLst>
          </p:cNvPr>
          <p:cNvGrpSpPr/>
          <p:nvPr/>
        </p:nvGrpSpPr>
        <p:grpSpPr bwMode="gray">
          <a:xfrm>
            <a:off x="1983264" y="3951858"/>
            <a:ext cx="3936500" cy="1808230"/>
            <a:chOff x="6062466" y="3537963"/>
            <a:chExt cx="5248667" cy="241097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AAA415-6EFD-FFC3-B97E-9F68F93B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 flipH="1">
              <a:off x="6062466" y="3537963"/>
              <a:ext cx="5248667" cy="241097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E20A5A-CAEA-7B3F-25F1-95F91D7B6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" t="17083" r="1111" b="17639"/>
            <a:stretch/>
          </p:blipFill>
          <p:spPr bwMode="gray">
            <a:xfrm>
              <a:off x="10100437" y="3870561"/>
              <a:ext cx="939188" cy="625239"/>
            </a:xfrm>
            <a:prstGeom prst="parallelogram">
              <a:avLst>
                <a:gd name="adj" fmla="val 0"/>
              </a:avLst>
            </a:prstGeom>
            <a:scene3d>
              <a:camera prst="perspectiveRight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85978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Pořízení/přemístění zboží z EU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2" indent="0" fontAlgn="base">
              <a:buNone/>
              <a:defRPr/>
            </a:pPr>
            <a:r>
              <a:rPr lang="cs-CZ" sz="1600" b="1" dirty="0">
                <a:sym typeface="Wingdings" pitchFamily="2" charset="2"/>
              </a:rPr>
              <a:t>Místo plnění při pořízení zboží § 11</a:t>
            </a:r>
          </a:p>
          <a:p>
            <a:pPr marL="263776" lvl="2" indent="-263776" fontAlgn="base">
              <a:defRPr/>
            </a:pPr>
            <a:r>
              <a:rPr lang="cs-CZ" sz="1600" dirty="0">
                <a:sym typeface="Wingdings" pitchFamily="2" charset="2"/>
              </a:rPr>
              <a:t>Místo, kde se zboží nachází po ukončení odeslání nebo přepravy</a:t>
            </a:r>
          </a:p>
          <a:p>
            <a:pPr marL="0" lvl="2" indent="0" fontAlgn="base">
              <a:buNone/>
              <a:defRPr/>
            </a:pPr>
            <a:r>
              <a:rPr lang="cs-CZ" sz="1600" dirty="0">
                <a:sym typeface="Wingdings" pitchFamily="2" charset="2"/>
              </a:rPr>
              <a:t>x</a:t>
            </a:r>
          </a:p>
          <a:p>
            <a:pPr marL="263776" lvl="2" indent="-263776" fontAlgn="base">
              <a:defRPr/>
            </a:pPr>
            <a:r>
              <a:rPr lang="cs-CZ" sz="1600" dirty="0">
                <a:sym typeface="Wingdings" pitchFamily="2" charset="2"/>
              </a:rPr>
              <a:t>Členský stát, který vydal DIČ, pod nímž pořizovatel zboží pořídil, pokud ukončení odeslání nebo přepravy zboží je v členském státě odlišném (jestliže pořizovatel neprokáže, že u tohoto pořízení, které bylo předmětem daně v členském státě ukončení odeslání nebo přepravy zboží, splnil v tomto členském státě povinnost přiznat daň nebo přiznat plnění)</a:t>
            </a:r>
          </a:p>
          <a:p>
            <a:endParaRPr lang="cs-CZ" sz="1600" dirty="0">
              <a:solidFill>
                <a:schemeClr val="tx1"/>
              </a:solidFill>
            </a:endParaRPr>
          </a:p>
          <a:p>
            <a:pPr marL="0" lvl="2" indent="0" fontAlgn="base">
              <a:buNone/>
              <a:defRPr/>
            </a:pPr>
            <a:r>
              <a:rPr lang="cs-CZ" sz="1600" b="1" dirty="0"/>
              <a:t>Přenesení povinnosti vykázat DPH na pořizovatele</a:t>
            </a:r>
          </a:p>
          <a:p>
            <a:pPr marL="263776" lvl="2" indent="-263776" fontAlgn="base">
              <a:defRPr/>
            </a:pPr>
            <a:r>
              <a:rPr lang="cs-CZ" sz="1600" dirty="0"/>
              <a:t>Současně DPH na výstupu a na vstupu </a:t>
            </a:r>
            <a:r>
              <a:rPr lang="cs-CZ" sz="1600" i="1" dirty="0"/>
              <a:t>(podmínky pro nárok na odpočet)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10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53378-147D-41CB-B6DA-260A403F17FB}"/>
              </a:ext>
            </a:extLst>
          </p:cNvPr>
          <p:cNvSpPr/>
          <p:nvPr/>
        </p:nvSpPr>
        <p:spPr>
          <a:xfrm>
            <a:off x="748800" y="2461077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>
              <a:spcAft>
                <a:spcPts val="1350"/>
              </a:spcAft>
            </a:pPr>
            <a:r>
              <a:rPr lang="cs-CZ" sz="1200" dirty="0">
                <a:solidFill>
                  <a:schemeClr val="tx1"/>
                </a:solidFill>
              </a:rPr>
              <a:t>1.     Český plátce pořídí zboží od tureckého dodavatele, zboží je přepraveno do ČR z Německa.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A29D37-A3F0-475E-985D-3509B1A868D1}"/>
              </a:ext>
            </a:extLst>
          </p:cNvPr>
          <p:cNvSpPr/>
          <p:nvPr/>
        </p:nvSpPr>
        <p:spPr>
          <a:xfrm>
            <a:off x="748800" y="3002291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>
              <a:spcAft>
                <a:spcPts val="1350"/>
              </a:spcAft>
            </a:pPr>
            <a:r>
              <a:rPr lang="cs-CZ" sz="1200" dirty="0">
                <a:solidFill>
                  <a:schemeClr val="tx1"/>
                </a:solidFill>
              </a:rPr>
              <a:t>2.     Český plátce pořídí zboží od německého plátce, zboží je přepraveno z Turecka do ČR.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80E928-EECD-4F9C-82AB-5215E788F8CE}"/>
              </a:ext>
            </a:extLst>
          </p:cNvPr>
          <p:cNvSpPr/>
          <p:nvPr/>
        </p:nvSpPr>
        <p:spPr>
          <a:xfrm>
            <a:off x="748800" y="3555452"/>
            <a:ext cx="7646400" cy="4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>
              <a:spcAft>
                <a:spcPts val="1350"/>
              </a:spcAft>
            </a:pPr>
            <a:r>
              <a:rPr lang="cs-CZ" sz="1200" dirty="0">
                <a:solidFill>
                  <a:schemeClr val="tx1"/>
                </a:solidFill>
              </a:rPr>
              <a:t>3.     Český plátce pořídí zboží od německého plátce, zboží přepraveno z Německa do skladu na Slovensko, přičemž český plátce poskytl pouze české DIČ.</a:t>
            </a:r>
          </a:p>
        </p:txBody>
      </p:sp>
    </p:spTree>
    <p:extLst>
      <p:ext uri="{BB962C8B-B14F-4D97-AF65-F5344CB8AC3E}">
        <p14:creationId xmlns:p14="http://schemas.microsoft.com/office/powerpoint/2010/main" val="5172691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USED" val="KPMGFONT"/>
  <p:tag name="CREATEDBY" val="Global PowerPoint Toolbar"/>
  <p:tag name="TOOLBARVERSION" val="6.0"/>
  <p:tag name="TEMPLATEVERSION" val="11/01/2023 09:33:26"/>
  <p:tag name="KEYWORD" val="SCREEN"/>
  <p:tag name="TYPE" val="Scree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PYRIGHT1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TOP" val="497,1799"/>
  <p:tag name="ADV_LEFT" val="120,9792"/>
  <p:tag name="ADV_HEIGHT" val="14,54063"/>
  <p:tag name="ADV_WIDTH" val="359,5208"/>
  <p:tag name="ADV_COPYRIGHT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OCUMENTCLASSIFICATIO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_COPYRIGHT" val="TRUE"/>
</p:tagLst>
</file>

<file path=ppt/theme/theme1.xml><?xml version="1.0" encoding="utf-8"?>
<a:theme xmlns:a="http://schemas.openxmlformats.org/drawingml/2006/main" name="KPMG Screen (4:3) Feb 2022">
  <a:themeElements>
    <a:clrScheme name="Custom 42">
      <a:dk1>
        <a:srgbClr val="000000"/>
      </a:dk1>
      <a:lt1>
        <a:sysClr val="window" lastClr="FFFFFF"/>
      </a:lt1>
      <a:dk2>
        <a:srgbClr val="00338D"/>
      </a:dk2>
      <a:lt2>
        <a:srgbClr val="E5E5E5"/>
      </a:lt2>
      <a:accent1>
        <a:srgbClr val="1E49E2"/>
      </a:accent1>
      <a:accent2>
        <a:srgbClr val="00338D"/>
      </a:accent2>
      <a:accent3>
        <a:srgbClr val="0C233C"/>
      </a:accent3>
      <a:accent4>
        <a:srgbClr val="00B8F5"/>
      </a:accent4>
      <a:accent5>
        <a:srgbClr val="7213EA"/>
      </a:accent5>
      <a:accent6>
        <a:srgbClr val="FD349C"/>
      </a:accent6>
      <a:hlink>
        <a:srgbClr val="00B8F5"/>
      </a:hlink>
      <a:folHlink>
        <a:srgbClr val="098E7E"/>
      </a:folHlink>
    </a:clrScheme>
    <a:fontScheme name="KPMG New Brand 2022">
      <a:majorFont>
        <a:latin typeface="KPMG Bold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54610" tIns="54610" rIns="54610" bIns="54610" rtlCol="0" anchor="ctr"/>
      <a:lstStyle>
        <a:defPPr algn="l">
          <a:defRPr sz="15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15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Pacific Blue">
      <a:srgbClr val="00B8F5"/>
    </a:custClr>
    <a:custClr name="Cobalt Blue">
      <a:srgbClr val="1E49E2"/>
    </a:custClr>
    <a:custClr name="Blue">
      <a:srgbClr val="76D2FF"/>
    </a:custClr>
    <a:custClr name="Purple">
      <a:srgbClr val="7213EA"/>
    </a:custClr>
    <a:custClr name="Light Purple">
      <a:srgbClr val="B497FF"/>
    </a:custClr>
    <a:custClr name="Dark Green">
      <a:srgbClr val="098E7E"/>
    </a:custClr>
    <a:custClr name="Green">
      <a:srgbClr val="00C0AE"/>
    </a:custClr>
    <a:custClr name="Dark Pink">
      <a:srgbClr val="AB0D82"/>
    </a:custClr>
    <a:custClr name="Pink">
      <a:srgbClr val="FD349C"/>
    </a:custClr>
    <a:custClr name="Light Pink">
      <a:srgbClr val="FFA3DA"/>
    </a:custClr>
    <a:custClr name="Grey 2">
      <a:srgbClr val="666666"/>
    </a:custClr>
    <a:custClr name="Dark Purple">
      <a:srgbClr val="510DBC"/>
    </a:custClr>
  </a:custClrLst>
  <a:extLst>
    <a:ext uri="{05A4C25C-085E-4340-85A3-A5531E510DB2}">
      <thm15:themeFamily xmlns:thm15="http://schemas.microsoft.com/office/thememl/2012/main" name="KPMG Screen Standard Template.potx" id="{036C55F5-A3C9-4D06-881F-1317E30EFCA6}" vid="{2273A3F6-BDC2-487E-BE58-CE7EF73569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4259</Words>
  <Application>Microsoft Office PowerPoint</Application>
  <PresentationFormat>On-screen Show (4:3)</PresentationFormat>
  <Paragraphs>521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KPMG Bold</vt:lpstr>
      <vt:lpstr>Courier New</vt:lpstr>
      <vt:lpstr>Wingdings</vt:lpstr>
      <vt:lpstr>Arial</vt:lpstr>
      <vt:lpstr>Calibri</vt:lpstr>
      <vt:lpstr>KPMG Screen (4:3) Feb 2022</vt:lpstr>
      <vt:lpstr>Řetězové transakce</vt:lpstr>
      <vt:lpstr>Řetězové obchody – znázornění a ZDPH</vt:lpstr>
      <vt:lpstr>Dodání zboží do EU</vt:lpstr>
      <vt:lpstr>Místo plnění při dodání zboží  - § 7</vt:lpstr>
      <vt:lpstr>Podmínky osvobození při dodání zboží do JČS  (§ 64 ZDPH)   </vt:lpstr>
      <vt:lpstr>Příklady </vt:lpstr>
      <vt:lpstr>Pořízení zboží z EU</vt:lpstr>
      <vt:lpstr>Pořízení/přemístění zboží z EU </vt:lpstr>
      <vt:lpstr>Příklady</vt:lpstr>
      <vt:lpstr>Vícestranné obchody</vt:lpstr>
      <vt:lpstr>Řetězové transakce – obecný příklad</vt:lpstr>
      <vt:lpstr>Řetězové transakce – dopravu zajišťuje dodavatel</vt:lpstr>
      <vt:lpstr>Řetězové transakce – dopravu zajišťuje konečný odběratel</vt:lpstr>
      <vt:lpstr>Řetězové transakce – dopravu zajišťuje prostředník</vt:lpstr>
      <vt:lpstr>Řetězové transakce – pravidla u přiřazení přepravy zajištěné prostředníkem (§ 7 odst. 3 a 4)</vt:lpstr>
      <vt:lpstr>Příklady</vt:lpstr>
      <vt:lpstr>Řetězové obchody – jak tedy posuzovat?</vt:lpstr>
      <vt:lpstr>Příklad 1: zboží z PL dodáno českému zákazníkovi do jiné země EU</vt:lpstr>
      <vt:lpstr>Příklad 1 – varianta A) dopravu zajistí TERO</vt:lpstr>
      <vt:lpstr>Příklad 1 – varianta B) dopravu zajistí MERKUR</vt:lpstr>
      <vt:lpstr>Příklad 1 – varianta C) dopravu zajistí DELTA</vt:lpstr>
      <vt:lpstr>Příklad 2 – zboží z CZ dodáno na Slovensko (dopravu zařizuje MERKUR)</vt:lpstr>
      <vt:lpstr>Příklad 3 – zboží z CZ pro SK zákazníka dodáno v ČR</vt:lpstr>
      <vt:lpstr>Triangulace (§ 17 ZDPH)</vt:lpstr>
      <vt:lpstr>Triangulace I</vt:lpstr>
      <vt:lpstr>Triangulace II</vt:lpstr>
      <vt:lpstr>Triangulace III</vt:lpstr>
      <vt:lpstr>Triangulace IV</vt:lpstr>
      <vt:lpstr>Příklad: zboží z PL dodáno českému zákazníkovi do jiné země EU – zjednodušení formou triangulace</vt:lpstr>
      <vt:lpstr>Příklady </vt:lpstr>
      <vt:lpstr>Děkuji za pozornost</vt:lpstr>
      <vt:lpstr>Kariéra v KPMG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 template</dc:title>
  <dc:creator>Akisheva, Yana</dc:creator>
  <cp:lastModifiedBy>Kriskova Dunajska, Erika</cp:lastModifiedBy>
  <cp:revision>51</cp:revision>
  <dcterms:created xsi:type="dcterms:W3CDTF">2022-10-27T08:12:05Z</dcterms:created>
  <dcterms:modified xsi:type="dcterms:W3CDTF">2023-12-01T13:17:11Z</dcterms:modified>
  <cp:category>KPMG Confidential</cp:category>
</cp:coreProperties>
</file>