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handoutMasterIdLst>
    <p:handoutMasterId r:id="rId36"/>
  </p:handoutMasterIdLst>
  <p:sldIdLst>
    <p:sldId id="313" r:id="rId5"/>
    <p:sldId id="315" r:id="rId6"/>
    <p:sldId id="420" r:id="rId7"/>
    <p:sldId id="323" r:id="rId8"/>
    <p:sldId id="302" r:id="rId9"/>
    <p:sldId id="419" r:id="rId10"/>
    <p:sldId id="422" r:id="rId11"/>
    <p:sldId id="434" r:id="rId12"/>
    <p:sldId id="435" r:id="rId13"/>
    <p:sldId id="436" r:id="rId14"/>
    <p:sldId id="441" r:id="rId15"/>
    <p:sldId id="358" r:id="rId16"/>
    <p:sldId id="421" r:id="rId17"/>
    <p:sldId id="424" r:id="rId18"/>
    <p:sldId id="425" r:id="rId19"/>
    <p:sldId id="333" r:id="rId20"/>
    <p:sldId id="426" r:id="rId21"/>
    <p:sldId id="427" r:id="rId22"/>
    <p:sldId id="267" r:id="rId23"/>
    <p:sldId id="428" r:id="rId24"/>
    <p:sldId id="429" r:id="rId25"/>
    <p:sldId id="430" r:id="rId26"/>
    <p:sldId id="431" r:id="rId27"/>
    <p:sldId id="437" r:id="rId28"/>
    <p:sldId id="438" r:id="rId29"/>
    <p:sldId id="439" r:id="rId30"/>
    <p:sldId id="440" r:id="rId31"/>
    <p:sldId id="432" r:id="rId32"/>
    <p:sldId id="433" r:id="rId33"/>
    <p:sldId id="325" r:id="rId34"/>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EB9"/>
    <a:srgbClr val="09B1CC"/>
    <a:srgbClr val="67D0E2"/>
    <a:srgbClr val="53A1C5"/>
    <a:srgbClr val="548EB9"/>
    <a:srgbClr val="548DB9"/>
    <a:srgbClr val="F8FAFE"/>
    <a:srgbClr val="00AFD2"/>
    <a:srgbClr val="00486C"/>
    <a:srgbClr val="004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636"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7DCF6F-D47A-4251-A947-55C6E670AA80}" type="datetimeFigureOut">
              <a:rPr lang="en-US" smtClean="0"/>
              <a:t>11/29/2023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0863C0-3C0C-4227-829A-BB3F7A60FC6A}" type="slidenum">
              <a:rPr lang="en-US" smtClean="0"/>
              <a:t>‹#›</a:t>
            </a:fld>
            <a:endParaRPr lang="en-US"/>
          </a:p>
        </p:txBody>
      </p:sp>
    </p:spTree>
    <p:extLst>
      <p:ext uri="{BB962C8B-B14F-4D97-AF65-F5344CB8AC3E}">
        <p14:creationId xmlns:p14="http://schemas.microsoft.com/office/powerpoint/2010/main" val="3227524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6A4C8-D79E-4F07-A1E7-71E24EC0BB77}"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4E9774-26C6-4288-8776-D66481D44710}" type="slidenum">
              <a:rPr lang="en-US" smtClean="0"/>
              <a:t>‹#›</a:t>
            </a:fld>
            <a:endParaRPr lang="en-US"/>
          </a:p>
        </p:txBody>
      </p:sp>
    </p:spTree>
    <p:extLst>
      <p:ext uri="{BB962C8B-B14F-4D97-AF65-F5344CB8AC3E}">
        <p14:creationId xmlns:p14="http://schemas.microsoft.com/office/powerpoint/2010/main" val="510193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1</a:t>
            </a:fld>
            <a:endParaRPr lang="en-US"/>
          </a:p>
        </p:txBody>
      </p:sp>
    </p:spTree>
    <p:extLst>
      <p:ext uri="{BB962C8B-B14F-4D97-AF65-F5344CB8AC3E}">
        <p14:creationId xmlns:p14="http://schemas.microsoft.com/office/powerpoint/2010/main" val="430697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54E9774-26C6-4288-8776-D66481D44710}" type="slidenum">
              <a:rPr lang="en-US" smtClean="0"/>
              <a:t>15</a:t>
            </a:fld>
            <a:endParaRPr lang="en-US"/>
          </a:p>
        </p:txBody>
      </p:sp>
    </p:spTree>
    <p:extLst>
      <p:ext uri="{BB962C8B-B14F-4D97-AF65-F5344CB8AC3E}">
        <p14:creationId xmlns:p14="http://schemas.microsoft.com/office/powerpoint/2010/main" val="826365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17</a:t>
            </a:fld>
            <a:endParaRPr lang="en-US"/>
          </a:p>
        </p:txBody>
      </p:sp>
    </p:spTree>
    <p:extLst>
      <p:ext uri="{BB962C8B-B14F-4D97-AF65-F5344CB8AC3E}">
        <p14:creationId xmlns:p14="http://schemas.microsoft.com/office/powerpoint/2010/main" val="1058807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3</a:t>
            </a:fld>
            <a:endParaRPr lang="en-US"/>
          </a:p>
        </p:txBody>
      </p:sp>
    </p:spTree>
    <p:extLst>
      <p:ext uri="{BB962C8B-B14F-4D97-AF65-F5344CB8AC3E}">
        <p14:creationId xmlns:p14="http://schemas.microsoft.com/office/powerpoint/2010/main" val="130407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6</a:t>
            </a:fld>
            <a:endParaRPr lang="en-US"/>
          </a:p>
        </p:txBody>
      </p:sp>
    </p:spTree>
    <p:extLst>
      <p:ext uri="{BB962C8B-B14F-4D97-AF65-F5344CB8AC3E}">
        <p14:creationId xmlns:p14="http://schemas.microsoft.com/office/powerpoint/2010/main" val="427855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54E9774-26C6-4288-8776-D66481D44710}" type="slidenum">
              <a:rPr lang="en-US" smtClean="0"/>
              <a:t>8</a:t>
            </a:fld>
            <a:endParaRPr lang="en-US"/>
          </a:p>
        </p:txBody>
      </p:sp>
    </p:spTree>
    <p:extLst>
      <p:ext uri="{BB962C8B-B14F-4D97-AF65-F5344CB8AC3E}">
        <p14:creationId xmlns:p14="http://schemas.microsoft.com/office/powerpoint/2010/main" val="3264282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54E9774-26C6-4288-8776-D66481D44710}" type="slidenum">
              <a:rPr lang="en-US" smtClean="0"/>
              <a:t>9</a:t>
            </a:fld>
            <a:endParaRPr lang="en-US"/>
          </a:p>
        </p:txBody>
      </p:sp>
    </p:spTree>
    <p:extLst>
      <p:ext uri="{BB962C8B-B14F-4D97-AF65-F5344CB8AC3E}">
        <p14:creationId xmlns:p14="http://schemas.microsoft.com/office/powerpoint/2010/main" val="316907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54E9774-26C6-4288-8776-D66481D44710}" type="slidenum">
              <a:rPr lang="en-US" smtClean="0"/>
              <a:t>10</a:t>
            </a:fld>
            <a:endParaRPr lang="en-US"/>
          </a:p>
        </p:txBody>
      </p:sp>
    </p:spTree>
    <p:extLst>
      <p:ext uri="{BB962C8B-B14F-4D97-AF65-F5344CB8AC3E}">
        <p14:creationId xmlns:p14="http://schemas.microsoft.com/office/powerpoint/2010/main" val="164064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54E9774-26C6-4288-8776-D66481D44710}" type="slidenum">
              <a:rPr lang="en-US" smtClean="0"/>
              <a:t>11</a:t>
            </a:fld>
            <a:endParaRPr lang="en-US"/>
          </a:p>
        </p:txBody>
      </p:sp>
    </p:spTree>
    <p:extLst>
      <p:ext uri="{BB962C8B-B14F-4D97-AF65-F5344CB8AC3E}">
        <p14:creationId xmlns:p14="http://schemas.microsoft.com/office/powerpoint/2010/main" val="812566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Note: Please after inserting your picture, “Right Click” on the picture and “Send it to Back” to get the “Gradient” effect.</a:t>
            </a:r>
          </a:p>
        </p:txBody>
      </p:sp>
      <p:sp>
        <p:nvSpPr>
          <p:cNvPr id="4" name="Slide Number Placeholder 3"/>
          <p:cNvSpPr>
            <a:spLocks noGrp="1"/>
          </p:cNvSpPr>
          <p:nvPr>
            <p:ph type="sldNum" sz="quarter" idx="10"/>
          </p:nvPr>
        </p:nvSpPr>
        <p:spPr/>
        <p:txBody>
          <a:bodyPr/>
          <a:lstStyle/>
          <a:p>
            <a:fld id="{B54E9774-26C6-4288-8776-D66481D44710}" type="slidenum">
              <a:rPr lang="en-US" smtClean="0"/>
              <a:t>12</a:t>
            </a:fld>
            <a:endParaRPr lang="en-US"/>
          </a:p>
        </p:txBody>
      </p:sp>
    </p:spTree>
    <p:extLst>
      <p:ext uri="{BB962C8B-B14F-4D97-AF65-F5344CB8AC3E}">
        <p14:creationId xmlns:p14="http://schemas.microsoft.com/office/powerpoint/2010/main" val="3800228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54E9774-26C6-4288-8776-D66481D44710}" type="slidenum">
              <a:rPr lang="en-US" smtClean="0"/>
              <a:t>14</a:t>
            </a:fld>
            <a:endParaRPr lang="en-US"/>
          </a:p>
        </p:txBody>
      </p:sp>
    </p:spTree>
    <p:extLst>
      <p:ext uri="{BB962C8B-B14F-4D97-AF65-F5344CB8AC3E}">
        <p14:creationId xmlns:p14="http://schemas.microsoft.com/office/powerpoint/2010/main" val="160684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12" name="Oval 11"/>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itle 6"/>
          <p:cNvSpPr>
            <a:spLocks noGrp="1"/>
          </p:cNvSpPr>
          <p:nvPr>
            <p:ph type="title"/>
          </p:nvPr>
        </p:nvSpPr>
        <p:spPr>
          <a:xfrm>
            <a:off x="1676400" y="663803"/>
            <a:ext cx="21031200" cy="1163097"/>
          </a:xfrm>
          <a:prstGeom prst="rect">
            <a:avLst/>
          </a:prstGeom>
        </p:spPr>
        <p:txBody>
          <a:bodyPr lIns="0" tIns="0" rIns="0" bIns="0"/>
          <a:lstStyle>
            <a:lvl1pPr algn="l">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0" name="TextBox 9"/>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Text Placeholder 2"/>
          <p:cNvSpPr>
            <a:spLocks noGrp="1"/>
          </p:cNvSpPr>
          <p:nvPr>
            <p:ph type="body" sz="quarter" idx="10"/>
          </p:nvPr>
        </p:nvSpPr>
        <p:spPr>
          <a:xfrm>
            <a:off x="1676400" y="1855512"/>
            <a:ext cx="21031200" cy="444500"/>
          </a:xfrm>
          <a:prstGeom prst="rect">
            <a:avLst/>
          </a:prstGeom>
        </p:spPr>
        <p:txBody>
          <a:bodyPr wrap="square" lIns="0" tIns="0" rIns="0" bIns="0"/>
          <a:lstStyle>
            <a:lvl1pPr marL="0" indent="0" algn="l">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4" name="Straight Connector 3"/>
          <p:cNvCxnSpPr>
            <a:cxnSpLocks/>
            <a:endCxn id="7" idx="3"/>
          </p:cNvCxnSpPr>
          <p:nvPr userDrawn="1"/>
        </p:nvCxnSpPr>
        <p:spPr>
          <a:xfrm flipH="1" flipV="1">
            <a:off x="4700016" y="12821826"/>
            <a:ext cx="16944830" cy="2517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679568" y="12652549"/>
            <a:ext cx="3020448"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J. Cech &amp; A. Sisolak</a:t>
            </a:r>
            <a:endPar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99396493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r Portfolio 01">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1676399" y="3073400"/>
            <a:ext cx="10343283" cy="7306547"/>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13" name="Picture Placeholder 2"/>
          <p:cNvSpPr>
            <a:spLocks noGrp="1"/>
          </p:cNvSpPr>
          <p:nvPr>
            <p:ph type="pic" sz="quarter" idx="14"/>
          </p:nvPr>
        </p:nvSpPr>
        <p:spPr>
          <a:xfrm>
            <a:off x="12353201" y="3073400"/>
            <a:ext cx="10343283" cy="7306547"/>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283025514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Portfolio 02">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1676400" y="3064747"/>
            <a:ext cx="6737489" cy="50165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1" name="Picture Placeholder 2"/>
          <p:cNvSpPr>
            <a:spLocks noGrp="1"/>
          </p:cNvSpPr>
          <p:nvPr>
            <p:ph type="pic" sz="quarter" idx="15"/>
          </p:nvPr>
        </p:nvSpPr>
        <p:spPr>
          <a:xfrm>
            <a:off x="15958995" y="3064747"/>
            <a:ext cx="6737489" cy="50165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2" name="Picture Placeholder 2"/>
          <p:cNvSpPr>
            <a:spLocks noGrp="1"/>
          </p:cNvSpPr>
          <p:nvPr>
            <p:ph type="pic" sz="quarter" idx="16"/>
          </p:nvPr>
        </p:nvSpPr>
        <p:spPr>
          <a:xfrm>
            <a:off x="8823256" y="6949552"/>
            <a:ext cx="6737489" cy="50165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3"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4" name="Text Placeholder 2"/>
          <p:cNvSpPr>
            <a:spLocks noGrp="1"/>
          </p:cNvSpPr>
          <p:nvPr>
            <p:ph type="body" sz="quarter" idx="10"/>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sp>
        <p:nvSpPr>
          <p:cNvPr id="15" name="Oval 14"/>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TextBox 15"/>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7" name="Straight Connector 1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Tree>
    <p:extLst>
      <p:ext uri="{BB962C8B-B14F-4D97-AF65-F5344CB8AC3E}">
        <p14:creationId xmlns:p14="http://schemas.microsoft.com/office/powerpoint/2010/main" val="409648760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Products 03">
    <p:spTree>
      <p:nvGrpSpPr>
        <p:cNvPr id="1" name=""/>
        <p:cNvGrpSpPr/>
        <p:nvPr/>
      </p:nvGrpSpPr>
      <p:grpSpPr>
        <a:xfrm>
          <a:off x="0" y="0"/>
          <a:ext cx="0" cy="0"/>
          <a:chOff x="0" y="0"/>
          <a:chExt cx="0" cy="0"/>
        </a:xfrm>
      </p:grpSpPr>
      <p:sp>
        <p:nvSpPr>
          <p:cNvPr id="27" name="Picture Placeholder 2"/>
          <p:cNvSpPr>
            <a:spLocks noGrp="1"/>
          </p:cNvSpPr>
          <p:nvPr>
            <p:ph type="pic" sz="quarter" idx="13"/>
          </p:nvPr>
        </p:nvSpPr>
        <p:spPr>
          <a:xfrm>
            <a:off x="15914077" y="3064747"/>
            <a:ext cx="6793523" cy="7586506"/>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3" name="Oval 3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35" name="TextBox 3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Placeholder 2"/>
          <p:cNvSpPr>
            <a:spLocks noGrp="1"/>
          </p:cNvSpPr>
          <p:nvPr>
            <p:ph type="body" sz="quarter" idx="16"/>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37" name="Straight Connector 3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40" name="Picture Placeholder 2"/>
          <p:cNvSpPr>
            <a:spLocks noGrp="1"/>
          </p:cNvSpPr>
          <p:nvPr>
            <p:ph type="pic" sz="quarter" idx="17"/>
          </p:nvPr>
        </p:nvSpPr>
        <p:spPr>
          <a:xfrm>
            <a:off x="1676399" y="3064747"/>
            <a:ext cx="6793523" cy="7586506"/>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41" name="Picture Placeholder 2"/>
          <p:cNvSpPr>
            <a:spLocks noGrp="1"/>
          </p:cNvSpPr>
          <p:nvPr>
            <p:ph type="pic" sz="quarter" idx="18"/>
          </p:nvPr>
        </p:nvSpPr>
        <p:spPr>
          <a:xfrm>
            <a:off x="8795238" y="3064747"/>
            <a:ext cx="6793523" cy="7586506"/>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416207950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Products 04">
    <p:spTree>
      <p:nvGrpSpPr>
        <p:cNvPr id="1" name=""/>
        <p:cNvGrpSpPr/>
        <p:nvPr/>
      </p:nvGrpSpPr>
      <p:grpSpPr>
        <a:xfrm>
          <a:off x="0" y="0"/>
          <a:ext cx="0" cy="0"/>
          <a:chOff x="0" y="0"/>
          <a:chExt cx="0" cy="0"/>
        </a:xfrm>
      </p:grpSpPr>
      <p:sp>
        <p:nvSpPr>
          <p:cNvPr id="33" name="Oval 3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35" name="TextBox 3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Placeholder 2"/>
          <p:cNvSpPr>
            <a:spLocks noGrp="1"/>
          </p:cNvSpPr>
          <p:nvPr>
            <p:ph type="body" sz="quarter" idx="16"/>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37" name="Straight Connector 3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40" name="Picture Placeholder 2"/>
          <p:cNvSpPr>
            <a:spLocks noGrp="1"/>
          </p:cNvSpPr>
          <p:nvPr>
            <p:ph type="pic" sz="quarter" idx="17"/>
          </p:nvPr>
        </p:nvSpPr>
        <p:spPr>
          <a:xfrm>
            <a:off x="1676401" y="3064747"/>
            <a:ext cx="5035172" cy="7606602"/>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1" name="Picture Placeholder 2"/>
          <p:cNvSpPr>
            <a:spLocks noGrp="1"/>
          </p:cNvSpPr>
          <p:nvPr>
            <p:ph type="pic" sz="quarter" idx="18"/>
          </p:nvPr>
        </p:nvSpPr>
        <p:spPr>
          <a:xfrm>
            <a:off x="7008410" y="3064747"/>
            <a:ext cx="5035172" cy="7606602"/>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2" name="Picture Placeholder 2"/>
          <p:cNvSpPr>
            <a:spLocks noGrp="1"/>
          </p:cNvSpPr>
          <p:nvPr>
            <p:ph type="pic" sz="quarter" idx="19"/>
          </p:nvPr>
        </p:nvSpPr>
        <p:spPr>
          <a:xfrm>
            <a:off x="12340419" y="3064747"/>
            <a:ext cx="5035172" cy="7606602"/>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3" name="Picture Placeholder 2"/>
          <p:cNvSpPr>
            <a:spLocks noGrp="1"/>
          </p:cNvSpPr>
          <p:nvPr>
            <p:ph type="pic" sz="quarter" idx="20"/>
          </p:nvPr>
        </p:nvSpPr>
        <p:spPr>
          <a:xfrm>
            <a:off x="17672428" y="3064747"/>
            <a:ext cx="5035172" cy="7606602"/>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315916971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r Products in iPhon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0216" y="2870200"/>
            <a:ext cx="6110332" cy="10698294"/>
          </a:xfrm>
          <a:prstGeom prst="rect">
            <a:avLst/>
          </a:prstGeom>
        </p:spPr>
      </p:pic>
      <p:sp>
        <p:nvSpPr>
          <p:cNvPr id="33" name="Oval 3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35" name="TextBox 3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Placeholder 2"/>
          <p:cNvSpPr>
            <a:spLocks noGrp="1"/>
          </p:cNvSpPr>
          <p:nvPr>
            <p:ph type="body" sz="quarter" idx="16"/>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37" name="Straight Connector 3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40" name="Picture Placeholder 2"/>
          <p:cNvSpPr>
            <a:spLocks noGrp="1"/>
          </p:cNvSpPr>
          <p:nvPr>
            <p:ph type="pic" sz="quarter" idx="17"/>
          </p:nvPr>
        </p:nvSpPr>
        <p:spPr>
          <a:xfrm>
            <a:off x="2825750" y="4565650"/>
            <a:ext cx="3848100" cy="66421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5011" y="2870200"/>
            <a:ext cx="6110332" cy="10698294"/>
          </a:xfrm>
          <a:prstGeom prst="rect">
            <a:avLst/>
          </a:prstGeom>
        </p:spPr>
      </p:pic>
      <p:sp>
        <p:nvSpPr>
          <p:cNvPr id="19" name="Picture Placeholder 2"/>
          <p:cNvSpPr>
            <a:spLocks noGrp="1"/>
          </p:cNvSpPr>
          <p:nvPr>
            <p:ph type="pic" sz="quarter" idx="18"/>
          </p:nvPr>
        </p:nvSpPr>
        <p:spPr>
          <a:xfrm>
            <a:off x="8350545" y="4565650"/>
            <a:ext cx="3848100" cy="6642100"/>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5092516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ur Products in MacBoo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872" y="3167971"/>
            <a:ext cx="13178357" cy="8616618"/>
          </a:xfrm>
          <a:prstGeom prst="rect">
            <a:avLst/>
          </a:prstGeom>
        </p:spPr>
      </p:pic>
      <p:sp>
        <p:nvSpPr>
          <p:cNvPr id="33" name="Oval 3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35" name="TextBox 3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Placeholder 2"/>
          <p:cNvSpPr>
            <a:spLocks noGrp="1"/>
          </p:cNvSpPr>
          <p:nvPr>
            <p:ph type="body" sz="quarter" idx="16"/>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37" name="Straight Connector 36"/>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40" name="Picture Placeholder 2"/>
          <p:cNvSpPr>
            <a:spLocks noGrp="1"/>
          </p:cNvSpPr>
          <p:nvPr>
            <p:ph type="pic" sz="quarter" idx="17"/>
          </p:nvPr>
        </p:nvSpPr>
        <p:spPr>
          <a:xfrm>
            <a:off x="2472266" y="4217838"/>
            <a:ext cx="9550401" cy="5926666"/>
          </a:xfrm>
          <a:prstGeom prst="rect">
            <a:avLst/>
          </a:prstGeom>
        </p:spPr>
        <p:txBody>
          <a:bodyPr lIns="0" tIns="0" rIns="0" bIns="0" anchor="ctr" anchorCtr="0"/>
          <a:lstStyle>
            <a:lvl1pPr marL="0" indent="0" algn="ctr">
              <a:buNone/>
              <a:defRPr sz="24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243937755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ictur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84000" cy="13716000"/>
          </a:xfrm>
          <a:prstGeom prst="rect">
            <a:avLst/>
          </a:prstGeom>
        </p:spPr>
        <p:txBody>
          <a:bodyPr lIns="0" tIns="0" rIns="0" bIns="0" anchor="ctr" anchorCtr="0"/>
          <a:lstStyle>
            <a:lvl1pPr marL="0" indent="0" algn="ctr">
              <a:buNone/>
              <a:defRPr sz="40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2749244043"/>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71758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Picture at Right">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12192000" y="0"/>
            <a:ext cx="12192000" cy="13716000"/>
          </a:xfrm>
          <a:prstGeom prst="rect">
            <a:avLst/>
          </a:prstGeom>
        </p:spPr>
        <p:txBody>
          <a:bodyPr lIns="0" tIns="0" rIns="0" bIns="0" anchor="ctr" anchorCtr="0"/>
          <a:lstStyle>
            <a:lvl1pPr marL="0" indent="0" algn="ctr">
              <a:buNone/>
              <a:defRPr sz="40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 name="Oval 2"/>
          <p:cNvSpPr/>
          <p:nvPr userDrawn="1"/>
        </p:nvSpPr>
        <p:spPr>
          <a:xfrm>
            <a:off x="101219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itle 6"/>
          <p:cNvSpPr>
            <a:spLocks noGrp="1"/>
          </p:cNvSpPr>
          <p:nvPr>
            <p:ph type="title"/>
          </p:nvPr>
        </p:nvSpPr>
        <p:spPr>
          <a:xfrm>
            <a:off x="1676400" y="663804"/>
            <a:ext cx="9055100" cy="2300460"/>
          </a:xfrm>
          <a:prstGeom prst="rect">
            <a:avLst/>
          </a:prstGeom>
        </p:spPr>
        <p:txBody>
          <a:bodyPr lIns="0" tIns="0" rIns="0" bIns="0"/>
          <a:lstStyle>
            <a:lvl1pPr algn="l">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5" name="TextBox 4"/>
          <p:cNvSpPr txBox="1"/>
          <p:nvPr userDrawn="1"/>
        </p:nvSpPr>
        <p:spPr>
          <a:xfrm>
            <a:off x="101806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 Placeholder 2"/>
          <p:cNvSpPr>
            <a:spLocks noGrp="1"/>
          </p:cNvSpPr>
          <p:nvPr>
            <p:ph type="body" sz="quarter" idx="11"/>
          </p:nvPr>
        </p:nvSpPr>
        <p:spPr>
          <a:xfrm>
            <a:off x="1676400" y="3286425"/>
            <a:ext cx="9055100" cy="444500"/>
          </a:xfrm>
          <a:prstGeom prst="rect">
            <a:avLst/>
          </a:prstGeom>
        </p:spPr>
        <p:txBody>
          <a:bodyPr wrap="square" lIns="0" tIns="0" rIns="0" bIns="0"/>
          <a:lstStyle>
            <a:lvl1pPr marL="0" indent="0" algn="l">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7" name="Straight Connector 6"/>
          <p:cNvCxnSpPr/>
          <p:nvPr userDrawn="1"/>
        </p:nvCxnSpPr>
        <p:spPr>
          <a:xfrm flipH="1">
            <a:off x="3805767" y="12846998"/>
            <a:ext cx="586297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676400"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Tree>
    <p:extLst>
      <p:ext uri="{BB962C8B-B14F-4D97-AF65-F5344CB8AC3E}">
        <p14:creationId xmlns:p14="http://schemas.microsoft.com/office/powerpoint/2010/main" val="272214121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Picture at Left">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0" y="0"/>
            <a:ext cx="12192000" cy="13716000"/>
          </a:xfrm>
          <a:prstGeom prst="rect">
            <a:avLst/>
          </a:prstGeom>
        </p:spPr>
        <p:txBody>
          <a:bodyPr lIns="0" tIns="0" rIns="0" bIns="0" anchor="ctr" anchorCtr="0"/>
          <a:lstStyle>
            <a:lvl1pPr marL="0" indent="0" algn="ctr">
              <a:buNone/>
              <a:defRPr sz="40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 name="Oval 2"/>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itle 6"/>
          <p:cNvSpPr>
            <a:spLocks noGrp="1"/>
          </p:cNvSpPr>
          <p:nvPr>
            <p:ph type="title"/>
          </p:nvPr>
        </p:nvSpPr>
        <p:spPr>
          <a:xfrm>
            <a:off x="13652500" y="663803"/>
            <a:ext cx="9055100" cy="1163097"/>
          </a:xfrm>
          <a:prstGeom prst="rect">
            <a:avLst/>
          </a:prstGeom>
        </p:spPr>
        <p:txBody>
          <a:bodyPr lIns="0" tIns="0" rIns="0" bIns="0"/>
          <a:lstStyle>
            <a:lvl1pPr algn="l">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5" name="TextBox 4"/>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 Placeholder 2"/>
          <p:cNvSpPr>
            <a:spLocks noGrp="1"/>
          </p:cNvSpPr>
          <p:nvPr>
            <p:ph type="body" sz="quarter" idx="11"/>
          </p:nvPr>
        </p:nvSpPr>
        <p:spPr>
          <a:xfrm>
            <a:off x="13652500" y="1893612"/>
            <a:ext cx="9055100" cy="444500"/>
          </a:xfrm>
          <a:prstGeom prst="rect">
            <a:avLst/>
          </a:prstGeom>
        </p:spPr>
        <p:txBody>
          <a:bodyPr wrap="square" lIns="0" tIns="0" rIns="0" bIns="0"/>
          <a:lstStyle>
            <a:lvl1pPr marL="0" indent="0" algn="l">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7" name="Straight Connector 6"/>
          <p:cNvCxnSpPr>
            <a:cxnSpLocks/>
            <a:endCxn id="8" idx="3"/>
          </p:cNvCxnSpPr>
          <p:nvPr userDrawn="1"/>
        </p:nvCxnSpPr>
        <p:spPr>
          <a:xfrm flipH="1" flipV="1">
            <a:off x="16687800" y="12821826"/>
            <a:ext cx="4957046" cy="2517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3652500" y="12652549"/>
            <a:ext cx="3035300"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Strategic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Management</a:t>
            </a:r>
          </a:p>
        </p:txBody>
      </p:sp>
    </p:spTree>
    <p:extLst>
      <p:ext uri="{BB962C8B-B14F-4D97-AF65-F5344CB8AC3E}">
        <p14:creationId xmlns:p14="http://schemas.microsoft.com/office/powerpoint/2010/main" val="237206394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Team 01">
    <p:spTree>
      <p:nvGrpSpPr>
        <p:cNvPr id="1" name=""/>
        <p:cNvGrpSpPr/>
        <p:nvPr/>
      </p:nvGrpSpPr>
      <p:grpSpPr>
        <a:xfrm>
          <a:off x="0" y="0"/>
          <a:ext cx="0" cy="0"/>
          <a:chOff x="0" y="0"/>
          <a:chExt cx="0" cy="0"/>
        </a:xfrm>
      </p:grpSpPr>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l">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l">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a:cxnSpLocks/>
          </p:cNvCxnSpPr>
          <p:nvPr userDrawn="1"/>
        </p:nvCxnSpPr>
        <p:spPr>
          <a:xfrm flipH="1">
            <a:off x="4754880" y="12846998"/>
            <a:ext cx="1688996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7" y="12652549"/>
            <a:ext cx="3265895"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Strategic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Management</a:t>
            </a:r>
          </a:p>
        </p:txBody>
      </p:sp>
      <p:sp>
        <p:nvSpPr>
          <p:cNvPr id="27" name="Picture Placeholder 2"/>
          <p:cNvSpPr>
            <a:spLocks noGrp="1"/>
          </p:cNvSpPr>
          <p:nvPr>
            <p:ph type="pic" sz="quarter" idx="10"/>
          </p:nvPr>
        </p:nvSpPr>
        <p:spPr>
          <a:xfrm>
            <a:off x="4945463"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8" name="Picture Placeholder 2"/>
          <p:cNvSpPr>
            <a:spLocks noGrp="1"/>
          </p:cNvSpPr>
          <p:nvPr>
            <p:ph type="pic" sz="quarter" idx="14"/>
          </p:nvPr>
        </p:nvSpPr>
        <p:spPr>
          <a:xfrm>
            <a:off x="10234244"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9" name="Picture Placeholder 2"/>
          <p:cNvSpPr>
            <a:spLocks noGrp="1"/>
          </p:cNvSpPr>
          <p:nvPr>
            <p:ph type="pic" sz="quarter" idx="15"/>
          </p:nvPr>
        </p:nvSpPr>
        <p:spPr>
          <a:xfrm>
            <a:off x="15538096"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2214854423"/>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r Team 02">
    <p:spTree>
      <p:nvGrpSpPr>
        <p:cNvPr id="1" name=""/>
        <p:cNvGrpSpPr/>
        <p:nvPr/>
      </p:nvGrpSpPr>
      <p:grpSpPr>
        <a:xfrm>
          <a:off x="0" y="0"/>
          <a:ext cx="0" cy="0"/>
          <a:chOff x="0" y="0"/>
          <a:chExt cx="0" cy="0"/>
        </a:xfrm>
      </p:grpSpPr>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27" name="Picture Placeholder 2"/>
          <p:cNvSpPr>
            <a:spLocks noGrp="1"/>
          </p:cNvSpPr>
          <p:nvPr>
            <p:ph type="pic" sz="quarter" idx="10"/>
          </p:nvPr>
        </p:nvSpPr>
        <p:spPr>
          <a:xfrm>
            <a:off x="1676400" y="3505200"/>
            <a:ext cx="5019241"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8" name="Picture Placeholder 2"/>
          <p:cNvSpPr>
            <a:spLocks noGrp="1"/>
          </p:cNvSpPr>
          <p:nvPr>
            <p:ph type="pic" sz="quarter" idx="14"/>
          </p:nvPr>
        </p:nvSpPr>
        <p:spPr>
          <a:xfrm>
            <a:off x="7006665" y="3505200"/>
            <a:ext cx="5019241"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9" name="Picture Placeholder 2"/>
          <p:cNvSpPr>
            <a:spLocks noGrp="1"/>
          </p:cNvSpPr>
          <p:nvPr>
            <p:ph type="pic" sz="quarter" idx="15"/>
          </p:nvPr>
        </p:nvSpPr>
        <p:spPr>
          <a:xfrm>
            <a:off x="12336930" y="3505200"/>
            <a:ext cx="5019241"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0" name="Picture Placeholder 2"/>
          <p:cNvSpPr>
            <a:spLocks noGrp="1"/>
          </p:cNvSpPr>
          <p:nvPr>
            <p:ph type="pic" sz="quarter" idx="16"/>
          </p:nvPr>
        </p:nvSpPr>
        <p:spPr>
          <a:xfrm>
            <a:off x="17667195" y="3505200"/>
            <a:ext cx="5019241"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294782000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r Team 03">
    <p:spTree>
      <p:nvGrpSpPr>
        <p:cNvPr id="1" name=""/>
        <p:cNvGrpSpPr/>
        <p:nvPr/>
      </p:nvGrpSpPr>
      <p:grpSpPr>
        <a:xfrm>
          <a:off x="0" y="0"/>
          <a:ext cx="0" cy="0"/>
          <a:chOff x="0" y="0"/>
          <a:chExt cx="0" cy="0"/>
        </a:xfrm>
      </p:grpSpPr>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27" name="Picture Placeholder 2"/>
          <p:cNvSpPr>
            <a:spLocks noGrp="1"/>
          </p:cNvSpPr>
          <p:nvPr>
            <p:ph type="pic" sz="quarter" idx="10"/>
          </p:nvPr>
        </p:nvSpPr>
        <p:spPr>
          <a:xfrm>
            <a:off x="1676399"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8" name="Picture Placeholder 2"/>
          <p:cNvSpPr>
            <a:spLocks noGrp="1"/>
          </p:cNvSpPr>
          <p:nvPr>
            <p:ph type="pic" sz="quarter" idx="14"/>
          </p:nvPr>
        </p:nvSpPr>
        <p:spPr>
          <a:xfrm>
            <a:off x="5943598"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29" name="Picture Placeholder 2"/>
          <p:cNvSpPr>
            <a:spLocks noGrp="1"/>
          </p:cNvSpPr>
          <p:nvPr>
            <p:ph type="pic" sz="quarter" idx="15"/>
          </p:nvPr>
        </p:nvSpPr>
        <p:spPr>
          <a:xfrm>
            <a:off x="10210799"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0" name="Picture Placeholder 2"/>
          <p:cNvSpPr>
            <a:spLocks noGrp="1"/>
          </p:cNvSpPr>
          <p:nvPr>
            <p:ph type="pic" sz="quarter" idx="16"/>
          </p:nvPr>
        </p:nvSpPr>
        <p:spPr>
          <a:xfrm>
            <a:off x="14478000"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31" name="Picture Placeholder 2"/>
          <p:cNvSpPr>
            <a:spLocks noGrp="1"/>
          </p:cNvSpPr>
          <p:nvPr>
            <p:ph type="pic" sz="quarter" idx="17"/>
          </p:nvPr>
        </p:nvSpPr>
        <p:spPr>
          <a:xfrm>
            <a:off x="18734085" y="3505200"/>
            <a:ext cx="3962399" cy="5003800"/>
          </a:xfrm>
          <a:prstGeom prst="rect">
            <a:avLst/>
          </a:prstGeom>
        </p:spPr>
        <p:txBody>
          <a:bodyPr lIns="0" tIns="0" rIns="0" bIns="0" anchor="ctr" anchorCtr="0"/>
          <a:lstStyle>
            <a:lvl1pPr marL="0" indent="0" algn="ctr">
              <a:buNone/>
              <a:defRPr sz="2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379136195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Services 01">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1676399" y="3073400"/>
            <a:ext cx="10343283" cy="5648568"/>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
        <p:nvSpPr>
          <p:cNvPr id="13" name="Picture Placeholder 2"/>
          <p:cNvSpPr>
            <a:spLocks noGrp="1"/>
          </p:cNvSpPr>
          <p:nvPr>
            <p:ph type="pic" sz="quarter" idx="14"/>
          </p:nvPr>
        </p:nvSpPr>
        <p:spPr>
          <a:xfrm>
            <a:off x="12353201" y="3073400"/>
            <a:ext cx="10343283" cy="5648568"/>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Tree>
    <p:extLst>
      <p:ext uri="{BB962C8B-B14F-4D97-AF65-F5344CB8AC3E}">
        <p14:creationId xmlns:p14="http://schemas.microsoft.com/office/powerpoint/2010/main" val="369924475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r Services 02">
    <p:spTree>
      <p:nvGrpSpPr>
        <p:cNvPr id="1" name=""/>
        <p:cNvGrpSpPr/>
        <p:nvPr/>
      </p:nvGrpSpPr>
      <p:grpSpPr>
        <a:xfrm>
          <a:off x="0" y="0"/>
          <a:ext cx="0" cy="0"/>
          <a:chOff x="0" y="0"/>
          <a:chExt cx="0" cy="0"/>
        </a:xfrm>
      </p:grpSpPr>
      <p:sp>
        <p:nvSpPr>
          <p:cNvPr id="11" name="Picture Placeholder 2"/>
          <p:cNvSpPr>
            <a:spLocks noGrp="1"/>
          </p:cNvSpPr>
          <p:nvPr>
            <p:ph type="pic" sz="quarter" idx="10"/>
          </p:nvPr>
        </p:nvSpPr>
        <p:spPr>
          <a:xfrm>
            <a:off x="1676400" y="3073400"/>
            <a:ext cx="6781800" cy="6515100"/>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5" name="Picture Placeholder 2"/>
          <p:cNvSpPr>
            <a:spLocks noGrp="1"/>
          </p:cNvSpPr>
          <p:nvPr>
            <p:ph type="pic" sz="quarter" idx="11"/>
          </p:nvPr>
        </p:nvSpPr>
        <p:spPr>
          <a:xfrm>
            <a:off x="15925800" y="3073400"/>
            <a:ext cx="6781800" cy="6515100"/>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6" name="Picture Placeholder 2"/>
          <p:cNvSpPr>
            <a:spLocks noGrp="1"/>
          </p:cNvSpPr>
          <p:nvPr>
            <p:ph type="pic" sz="quarter" idx="12"/>
          </p:nvPr>
        </p:nvSpPr>
        <p:spPr>
          <a:xfrm>
            <a:off x="8801100" y="3073400"/>
            <a:ext cx="6781800" cy="6515100"/>
          </a:xfrm>
          <a:prstGeom prst="rect">
            <a:avLst/>
          </a:prstGeom>
        </p:spPr>
        <p:txBody>
          <a:bodyPr lIns="0" tIns="0" rIns="0" bIns="0" anchor="ctr" anchorCtr="0"/>
          <a:lstStyle>
            <a:lvl1pPr marL="0" indent="0" algn="ctr">
              <a:buNone/>
              <a:defRPr sz="32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a:p>
        </p:txBody>
      </p:sp>
      <p:sp>
        <p:nvSpPr>
          <p:cNvPr id="17" name="Oval 16"/>
          <p:cNvSpPr/>
          <p:nvPr userDrawn="1"/>
        </p:nvSpPr>
        <p:spPr>
          <a:xfrm>
            <a:off x="22098000" y="12507273"/>
            <a:ext cx="679450" cy="6794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itle 6"/>
          <p:cNvSpPr>
            <a:spLocks noGrp="1"/>
          </p:cNvSpPr>
          <p:nvPr>
            <p:ph type="title"/>
          </p:nvPr>
        </p:nvSpPr>
        <p:spPr>
          <a:xfrm>
            <a:off x="1676400" y="663803"/>
            <a:ext cx="21031200" cy="1163097"/>
          </a:xfrm>
          <a:prstGeom prst="rect">
            <a:avLst/>
          </a:prstGeom>
        </p:spPr>
        <p:txBody>
          <a:bodyPr lIns="0" tIns="0" rIns="0" bIns="0"/>
          <a:lstStyle>
            <a:lvl1pPr algn="ctr">
              <a:lnSpc>
                <a:spcPct val="100000"/>
              </a:lnSpc>
              <a:defRPr sz="7400" b="0" cap="none" spc="10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t>Click to edit Master title style</a:t>
            </a:r>
          </a:p>
        </p:txBody>
      </p:sp>
      <p:sp>
        <p:nvSpPr>
          <p:cNvPr id="19" name="TextBox 18"/>
          <p:cNvSpPr txBox="1"/>
          <p:nvPr userDrawn="1"/>
        </p:nvSpPr>
        <p:spPr>
          <a:xfrm>
            <a:off x="22156734" y="12666023"/>
            <a:ext cx="539750" cy="338554"/>
          </a:xfrm>
          <a:prstGeom prst="rect">
            <a:avLst/>
          </a:prstGeom>
          <a:noFill/>
        </p:spPr>
        <p:txBody>
          <a:bodyPr wrap="square" lIns="0" tIns="0" rIns="0" bIns="0" rtlCol="0">
            <a:spAutoFit/>
          </a:bodyPr>
          <a:lstStyle/>
          <a:p>
            <a:pPr algn="ctr"/>
            <a:fld id="{BD8018E6-5008-4D09-8834-2943DEA75A3D}" type="slidenum">
              <a:rPr lang="en-US" sz="2200" b="1"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pPr algn="ctr"/>
              <a:t>‹#›</a:t>
            </a:fld>
            <a:endParaRPr lang="en-US" sz="22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Placeholder 2"/>
          <p:cNvSpPr>
            <a:spLocks noGrp="1"/>
          </p:cNvSpPr>
          <p:nvPr>
            <p:ph type="body" sz="quarter" idx="13"/>
          </p:nvPr>
        </p:nvSpPr>
        <p:spPr>
          <a:xfrm>
            <a:off x="1676400" y="1855512"/>
            <a:ext cx="21031200" cy="444500"/>
          </a:xfrm>
          <a:prstGeom prst="rect">
            <a:avLst/>
          </a:prstGeom>
        </p:spPr>
        <p:txBody>
          <a:bodyPr wrap="square" lIns="0" tIns="0" rIns="0" bIns="0"/>
          <a:lstStyle>
            <a:lvl1pPr marL="0" indent="0" algn="ctr">
              <a:lnSpc>
                <a:spcPct val="100000"/>
              </a:lnSpc>
              <a:buFontTx/>
              <a:buNone/>
              <a:defRPr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914400" indent="0" algn="ctr">
              <a:lnSpc>
                <a:spcPct val="100000"/>
              </a:lnSpc>
              <a:buFontTx/>
              <a:buNone/>
              <a:defRPr sz="2600">
                <a:latin typeface="Roboto" panose="02000000000000000000" pitchFamily="2" charset="0"/>
                <a:ea typeface="Roboto" panose="02000000000000000000" pitchFamily="2" charset="0"/>
              </a:defRPr>
            </a:lvl2pPr>
            <a:lvl3pPr marL="1828800" indent="0" algn="ctr">
              <a:lnSpc>
                <a:spcPct val="100000"/>
              </a:lnSpc>
              <a:buFontTx/>
              <a:buNone/>
              <a:defRPr sz="2600">
                <a:latin typeface="Roboto" panose="02000000000000000000" pitchFamily="2" charset="0"/>
                <a:ea typeface="Roboto" panose="02000000000000000000" pitchFamily="2" charset="0"/>
              </a:defRPr>
            </a:lvl3pPr>
            <a:lvl4pPr marL="2743200" indent="0" algn="ctr">
              <a:lnSpc>
                <a:spcPct val="100000"/>
              </a:lnSpc>
              <a:buFontTx/>
              <a:buNone/>
              <a:defRPr sz="2600">
                <a:latin typeface="Roboto" panose="02000000000000000000" pitchFamily="2" charset="0"/>
                <a:ea typeface="Roboto" panose="02000000000000000000" pitchFamily="2" charset="0"/>
              </a:defRPr>
            </a:lvl4pPr>
            <a:lvl5pPr marL="3657600" indent="0" algn="ctr">
              <a:lnSpc>
                <a:spcPct val="100000"/>
              </a:lnSpc>
              <a:buFontTx/>
              <a:buNone/>
              <a:defRPr sz="2600">
                <a:latin typeface="Roboto" panose="02000000000000000000" pitchFamily="2" charset="0"/>
                <a:ea typeface="Roboto" panose="02000000000000000000" pitchFamily="2" charset="0"/>
              </a:defRPr>
            </a:lvl5pPr>
          </a:lstStyle>
          <a:p>
            <a:pPr lvl="0"/>
            <a:r>
              <a:rPr lang="en-US"/>
              <a:t>Click to edit Master text styles</a:t>
            </a:r>
          </a:p>
        </p:txBody>
      </p:sp>
      <p:cxnSp>
        <p:nvCxnSpPr>
          <p:cNvPr id="21" name="Straight Connector 20"/>
          <p:cNvCxnSpPr/>
          <p:nvPr userDrawn="1"/>
        </p:nvCxnSpPr>
        <p:spPr>
          <a:xfrm flipH="1">
            <a:off x="3905486" y="12846998"/>
            <a:ext cx="177393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1679568" y="12652549"/>
            <a:ext cx="2371732" cy="338554"/>
          </a:xfrm>
          <a:prstGeom prst="rect">
            <a:avLst/>
          </a:prstGeom>
          <a:noFill/>
        </p:spPr>
        <p:txBody>
          <a:bodyPr wrap="square" lIns="0" tIns="0" rIns="0" bIns="0" rtlCol="0">
            <a:spAutoFit/>
          </a:bodyPr>
          <a:lstStyle/>
          <a:p>
            <a:pPr algn="l"/>
            <a:r>
              <a:rPr lang="en-US" sz="2200" b="0" cap="none" spc="0" baseline="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Business </a:t>
            </a:r>
            <a:r>
              <a:rPr lang="en-US" sz="2200" b="0" cap="none"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Plan</a:t>
            </a:r>
          </a:p>
        </p:txBody>
      </p:sp>
    </p:spTree>
    <p:extLst>
      <p:ext uri="{BB962C8B-B14F-4D97-AF65-F5344CB8AC3E}">
        <p14:creationId xmlns:p14="http://schemas.microsoft.com/office/powerpoint/2010/main" val="3478917526"/>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7920">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570719"/>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83" r:id="rId3"/>
    <p:sldLayoutId id="2147483691" r:id="rId4"/>
    <p:sldLayoutId id="2147483700" r:id="rId5"/>
    <p:sldLayoutId id="2147483701" r:id="rId6"/>
    <p:sldLayoutId id="2147483699" r:id="rId7"/>
    <p:sldLayoutId id="2147483693" r:id="rId8"/>
    <p:sldLayoutId id="2147483692" r:id="rId9"/>
    <p:sldLayoutId id="2147483698" r:id="rId10"/>
    <p:sldLayoutId id="2147483696" r:id="rId11"/>
    <p:sldLayoutId id="2147483694" r:id="rId12"/>
    <p:sldLayoutId id="2147483697" r:id="rId13"/>
    <p:sldLayoutId id="2147483702" r:id="rId14"/>
    <p:sldLayoutId id="2147483703" r:id="rId15"/>
    <p:sldLayoutId id="2147483689" r:id="rId16"/>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24384000" cy="13716000"/>
          </a:xfrm>
          <a:prstGeom prst="rect">
            <a:avLst/>
          </a:prstGeom>
          <a:gradFill flip="none" rotWithShape="1">
            <a:gsLst>
              <a:gs pos="0">
                <a:schemeClr val="accent1">
                  <a:alpha val="90000"/>
                </a:schemeClr>
              </a:gs>
              <a:gs pos="33000">
                <a:schemeClr val="accent2">
                  <a:alpha val="90000"/>
                </a:schemeClr>
              </a:gs>
              <a:gs pos="66000">
                <a:schemeClr val="accent4">
                  <a:alpha val="90000"/>
                </a:schemeClr>
              </a:gs>
              <a:gs pos="100000">
                <a:schemeClr val="accent6">
                  <a:alpha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 name="TextBox 2"/>
          <p:cNvSpPr txBox="1"/>
          <p:nvPr/>
        </p:nvSpPr>
        <p:spPr>
          <a:xfrm>
            <a:off x="3738882" y="5508179"/>
            <a:ext cx="15488918" cy="1846659"/>
          </a:xfrm>
          <a:prstGeom prst="rect">
            <a:avLst/>
          </a:prstGeom>
          <a:noFill/>
        </p:spPr>
        <p:txBody>
          <a:bodyPr wrap="square" lIns="0" tIns="0" rIns="0" bIns="0" rtlCol="0">
            <a:spAutoFit/>
          </a:bodyPr>
          <a:lstStyle/>
          <a:p>
            <a:pPr algn="ctr"/>
            <a:r>
              <a:rPr lang="cs-CZ" sz="120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Strategy</a:t>
            </a:r>
            <a:r>
              <a:rPr lang="cs-CZ" sz="12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120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Setting</a:t>
            </a:r>
            <a:endParaRPr lang="en-US" sz="120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 name="Group 3"/>
          <p:cNvGrpSpPr/>
          <p:nvPr/>
        </p:nvGrpSpPr>
        <p:grpSpPr>
          <a:xfrm>
            <a:off x="5448300" y="5124381"/>
            <a:ext cx="12287250" cy="2658179"/>
            <a:chOff x="4713542" y="4227741"/>
            <a:chExt cx="13154132" cy="3046801"/>
          </a:xfrm>
        </p:grpSpPr>
        <p:grpSp>
          <p:nvGrpSpPr>
            <p:cNvPr id="5" name="Group 4"/>
            <p:cNvGrpSpPr/>
            <p:nvPr/>
          </p:nvGrpSpPr>
          <p:grpSpPr>
            <a:xfrm>
              <a:off x="4713542" y="4227741"/>
              <a:ext cx="3338566" cy="1463040"/>
              <a:chOff x="4422140" y="3769678"/>
              <a:chExt cx="3338566" cy="1463040"/>
            </a:xfrm>
          </p:grpSpPr>
          <p:cxnSp>
            <p:nvCxnSpPr>
              <p:cNvPr id="9" name="Straight Connector 8"/>
              <p:cNvCxnSpPr/>
              <p:nvPr/>
            </p:nvCxnSpPr>
            <p:spPr>
              <a:xfrm flipH="1">
                <a:off x="4432301" y="3784600"/>
                <a:ext cx="33284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221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rot="10800000">
              <a:off x="13809325" y="5811502"/>
              <a:ext cx="4058349" cy="1463040"/>
              <a:chOff x="6009640" y="3769678"/>
              <a:chExt cx="4058349" cy="1463040"/>
            </a:xfrm>
          </p:grpSpPr>
          <p:cxnSp>
            <p:nvCxnSpPr>
              <p:cNvPr id="7" name="Straight Connector 6"/>
              <p:cNvCxnSpPr/>
              <p:nvPr/>
            </p:nvCxnSpPr>
            <p:spPr>
              <a:xfrm rot="10800000">
                <a:off x="6019800" y="3784600"/>
                <a:ext cx="404818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4" name="TextBox 13"/>
          <p:cNvSpPr txBox="1"/>
          <p:nvPr/>
        </p:nvSpPr>
        <p:spPr>
          <a:xfrm>
            <a:off x="5445759" y="3821258"/>
            <a:ext cx="11541760" cy="1015663"/>
          </a:xfrm>
          <a:prstGeom prst="rect">
            <a:avLst/>
          </a:prstGeom>
          <a:noFill/>
        </p:spPr>
        <p:txBody>
          <a:bodyPr wrap="square" lIns="0" tIns="0" rIns="0" bIns="0" rtlCol="0">
            <a:spAutoFit/>
          </a:bodyPr>
          <a:lstStyle/>
          <a:p>
            <a:r>
              <a:rPr lang="en-US"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Consultancy project: </a:t>
            </a:r>
          </a:p>
        </p:txBody>
      </p:sp>
      <p:sp>
        <p:nvSpPr>
          <p:cNvPr id="15" name="TextBox 14"/>
          <p:cNvSpPr txBox="1"/>
          <p:nvPr/>
        </p:nvSpPr>
        <p:spPr>
          <a:xfrm>
            <a:off x="10839478" y="8165736"/>
            <a:ext cx="6896072" cy="492443"/>
          </a:xfrm>
          <a:prstGeom prst="rect">
            <a:avLst/>
          </a:prstGeom>
          <a:noFill/>
        </p:spPr>
        <p:txBody>
          <a:bodyPr wrap="square" lIns="0" tIns="0" rIns="0" bIns="0" rtlCol="0">
            <a:spAutoFit/>
          </a:bodyPr>
          <a:lstStyle/>
          <a:p>
            <a:pPr algn="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Jakub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Čech </a:t>
            </a: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Andrej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Šišolák</a:t>
            </a:r>
            <a:endPar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819696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a:t>
            </a:r>
            <a:r>
              <a:rPr lang="cs-CZ" err="1"/>
              <a:t>xamples</a:t>
            </a:r>
            <a:r>
              <a:rPr lang="en-US"/>
              <a:t> </a:t>
            </a:r>
            <a:r>
              <a:rPr lang="en-US">
                <a:solidFill>
                  <a:schemeClr val="accent2"/>
                </a:solidFill>
              </a:rPr>
              <a:t>of the </a:t>
            </a:r>
            <a:r>
              <a:rPr lang="cs-CZ" err="1">
                <a:solidFill>
                  <a:schemeClr val="accent2"/>
                </a:solidFill>
              </a:rPr>
              <a:t>Mission</a:t>
            </a:r>
            <a:endParaRPr lang="en-US">
              <a:solidFill>
                <a:schemeClr val="accent2"/>
              </a:solidFill>
            </a:endParaRPr>
          </a:p>
        </p:txBody>
      </p:sp>
      <p:sp>
        <p:nvSpPr>
          <p:cNvPr id="3" name="Text Placeholder 2"/>
          <p:cNvSpPr>
            <a:spLocks noGrp="1"/>
          </p:cNvSpPr>
          <p:nvPr>
            <p:ph type="body" sz="quarter" idx="10"/>
          </p:nvPr>
        </p:nvSpPr>
        <p:spPr/>
        <p:txBody>
          <a:bodyPr/>
          <a:lstStyle/>
          <a:p>
            <a:r>
              <a:rPr lang="en-US"/>
              <a:t>Consultancy Project| </a:t>
            </a:r>
            <a:r>
              <a:rPr lang="en-US">
                <a:solidFill>
                  <a:schemeClr val="accent2"/>
                </a:solidFill>
              </a:rPr>
              <a:t>Strategy Setting | </a:t>
            </a:r>
            <a:r>
              <a:rPr lang="cs-CZ" err="1">
                <a:solidFill>
                  <a:schemeClr val="accent4"/>
                </a:solidFill>
              </a:rPr>
              <a:t>Mission</a:t>
            </a:r>
            <a:r>
              <a:rPr lang="cs-CZ">
                <a:solidFill>
                  <a:schemeClr val="accent4"/>
                </a:solidFill>
              </a:rPr>
              <a:t> </a:t>
            </a:r>
            <a:r>
              <a:rPr lang="cs-CZ" err="1">
                <a:solidFill>
                  <a:schemeClr val="accent4"/>
                </a:solidFill>
              </a:rPr>
              <a:t>Statement</a:t>
            </a:r>
            <a:endParaRPr lang="en-US">
              <a:solidFill>
                <a:schemeClr val="accent4"/>
              </a:solidFill>
            </a:endParaRPr>
          </a:p>
        </p:txBody>
      </p:sp>
      <p:sp>
        <p:nvSpPr>
          <p:cNvPr id="26" name="TextBox 30">
            <a:extLst>
              <a:ext uri="{FF2B5EF4-FFF2-40B4-BE49-F238E27FC236}">
                <a16:creationId xmlns:a16="http://schemas.microsoft.com/office/drawing/2014/main" id="{6D411640-F5FF-4561-82D1-B372110C3412}"/>
              </a:ext>
            </a:extLst>
          </p:cNvPr>
          <p:cNvSpPr txBox="1"/>
          <p:nvPr/>
        </p:nvSpPr>
        <p:spPr>
          <a:xfrm>
            <a:off x="6447534" y="3732175"/>
            <a:ext cx="15990436" cy="377539"/>
          </a:xfrm>
          <a:prstGeom prst="rect">
            <a:avLst/>
          </a:prstGeom>
          <a:noFill/>
        </p:spPr>
        <p:txBody>
          <a:bodyPr wrap="square" lIns="0" tIns="0" rIns="0" bIns="0" rtlCol="0">
            <a:spAutoFit/>
          </a:bodyPr>
          <a:lstStyle/>
          <a:p>
            <a:pPr>
              <a:lnSpc>
                <a:spcPct val="120000"/>
              </a:lnSpc>
            </a:pP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 also want to deliver on our mission </a:t>
            </a:r>
            <a:r>
              <a:rPr lang="en-US"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 make eating well effortless at any time, for anyone.</a:t>
            </a:r>
          </a:p>
        </p:txBody>
      </p:sp>
      <p:sp>
        <p:nvSpPr>
          <p:cNvPr id="12" name="TextBox 30">
            <a:extLst>
              <a:ext uri="{FF2B5EF4-FFF2-40B4-BE49-F238E27FC236}">
                <a16:creationId xmlns:a16="http://schemas.microsoft.com/office/drawing/2014/main" id="{45029672-F93C-4C7A-A8BC-D5708FF92E70}"/>
              </a:ext>
            </a:extLst>
          </p:cNvPr>
          <p:cNvSpPr txBox="1"/>
          <p:nvPr/>
        </p:nvSpPr>
        <p:spPr>
          <a:xfrm>
            <a:off x="6447534" y="5485522"/>
            <a:ext cx="15990436" cy="1190069"/>
          </a:xfrm>
          <a:prstGeom prst="rect">
            <a:avLst/>
          </a:prstGeom>
          <a:noFill/>
        </p:spPr>
        <p:txBody>
          <a:bodyPr wrap="square" lIns="0" tIns="0" rIns="0" bIns="0" rtlCol="0">
            <a:spAutoFit/>
          </a:bodyPr>
          <a:lstStyle/>
          <a:p>
            <a:pPr>
              <a:lnSpc>
                <a:spcPct val="120000"/>
              </a:lnSpc>
            </a:pP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Our vision </a:t>
            </a:r>
            <a:r>
              <a:rPr lang="en-US"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is to make it possible for everyone to discover the world to enjoy smart, sustainable travel. </a:t>
            </a: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Ease of booking and an ever-growing offering mean that we provide millions of travelers with a comfortable, affordable, eco-friendly travel experience.</a:t>
            </a:r>
          </a:p>
        </p:txBody>
      </p:sp>
      <p:sp>
        <p:nvSpPr>
          <p:cNvPr id="15" name="TextBox 30">
            <a:extLst>
              <a:ext uri="{FF2B5EF4-FFF2-40B4-BE49-F238E27FC236}">
                <a16:creationId xmlns:a16="http://schemas.microsoft.com/office/drawing/2014/main" id="{591C572B-BCBF-4B55-834F-31C44C14BA2A}"/>
              </a:ext>
            </a:extLst>
          </p:cNvPr>
          <p:cNvSpPr txBox="1"/>
          <p:nvPr/>
        </p:nvSpPr>
        <p:spPr>
          <a:xfrm>
            <a:off x="6447534" y="7778489"/>
            <a:ext cx="15990436" cy="783804"/>
          </a:xfrm>
          <a:prstGeom prst="rect">
            <a:avLst/>
          </a:prstGeom>
          <a:noFill/>
        </p:spPr>
        <p:txBody>
          <a:bodyPr wrap="square" lIns="0" tIns="0" rIns="0" bIns="0" rtlCol="0">
            <a:spAutoFit/>
          </a:bodyPr>
          <a:lstStyle/>
          <a:p>
            <a:pPr>
              <a:lnSpc>
                <a:spcPct val="120000"/>
              </a:lnSpc>
            </a:pP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 will provide </a:t>
            </a:r>
            <a:r>
              <a:rPr lang="en-US"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products and services of superior quality which improves and protects the health of the feet of our customers. </a:t>
            </a: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 are the innovator and driving the industry. We are the preferred business partner for our customers.</a:t>
            </a:r>
          </a:p>
        </p:txBody>
      </p:sp>
      <p:sp>
        <p:nvSpPr>
          <p:cNvPr id="17" name="TextBox 30">
            <a:extLst>
              <a:ext uri="{FF2B5EF4-FFF2-40B4-BE49-F238E27FC236}">
                <a16:creationId xmlns:a16="http://schemas.microsoft.com/office/drawing/2014/main" id="{718F2DE7-CDC5-4272-B68B-445DF4176918}"/>
              </a:ext>
            </a:extLst>
          </p:cNvPr>
          <p:cNvSpPr txBox="1"/>
          <p:nvPr/>
        </p:nvSpPr>
        <p:spPr>
          <a:xfrm>
            <a:off x="6447534" y="9760620"/>
            <a:ext cx="15990436" cy="1596334"/>
          </a:xfrm>
          <a:prstGeom prst="rect">
            <a:avLst/>
          </a:prstGeom>
          <a:noFill/>
        </p:spPr>
        <p:txBody>
          <a:bodyPr wrap="square" lIns="0" tIns="0" rIns="0" bIns="0" rtlCol="0">
            <a:spAutoFit/>
          </a:bodyPr>
          <a:lstStyle/>
          <a:p>
            <a:pPr>
              <a:lnSpc>
                <a:spcPct val="120000"/>
              </a:lnSpc>
            </a:pP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 </a:t>
            </a:r>
            <a:r>
              <a:rPr lang="en-US" sz="2200" spc="5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Kiam</a:t>
            </a: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Metal </a:t>
            </a:r>
            <a:r>
              <a:rPr lang="en-US"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 believe in quality and service</a:t>
            </a: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Since establishing in 1990 with only Aluminum utensils, we have grown into the largest kitchenware manufacturing brand in Bangladesh, driven by a commitment to meeting quality and innovation. Our recent additions are Die-Casting and SS Pressure Cookers demonstrate our dedication to quality and progress.</a:t>
            </a:r>
          </a:p>
        </p:txBody>
      </p:sp>
      <p:pic>
        <p:nvPicPr>
          <p:cNvPr id="4" name="Obrázek 3">
            <a:extLst>
              <a:ext uri="{FF2B5EF4-FFF2-40B4-BE49-F238E27FC236}">
                <a16:creationId xmlns:a16="http://schemas.microsoft.com/office/drawing/2014/main" id="{FDE7ACD2-726C-D9E2-082D-B96E94E0C28F}"/>
              </a:ext>
            </a:extLst>
          </p:cNvPr>
          <p:cNvPicPr>
            <a:picLocks noChangeAspect="1"/>
          </p:cNvPicPr>
          <p:nvPr/>
        </p:nvPicPr>
        <p:blipFill>
          <a:blip r:embed="rId3"/>
          <a:stretch>
            <a:fillRect/>
          </a:stretch>
        </p:blipFill>
        <p:spPr>
          <a:xfrm>
            <a:off x="2322635" y="3191240"/>
            <a:ext cx="1695786" cy="1695786"/>
          </a:xfrm>
          <a:prstGeom prst="rect">
            <a:avLst/>
          </a:prstGeom>
        </p:spPr>
      </p:pic>
      <p:pic>
        <p:nvPicPr>
          <p:cNvPr id="7" name="Obrázek 6">
            <a:extLst>
              <a:ext uri="{FF2B5EF4-FFF2-40B4-BE49-F238E27FC236}">
                <a16:creationId xmlns:a16="http://schemas.microsoft.com/office/drawing/2014/main" id="{5A6DD840-65DA-D7AB-26DA-8978442694FB}"/>
              </a:ext>
            </a:extLst>
          </p:cNvPr>
          <p:cNvPicPr>
            <a:picLocks noChangeAspect="1"/>
          </p:cNvPicPr>
          <p:nvPr/>
        </p:nvPicPr>
        <p:blipFill>
          <a:blip r:embed="rId4"/>
          <a:stretch>
            <a:fillRect/>
          </a:stretch>
        </p:blipFill>
        <p:spPr>
          <a:xfrm>
            <a:off x="1412631" y="5805364"/>
            <a:ext cx="3810000" cy="714375"/>
          </a:xfrm>
          <a:prstGeom prst="rect">
            <a:avLst/>
          </a:prstGeom>
        </p:spPr>
      </p:pic>
      <p:pic>
        <p:nvPicPr>
          <p:cNvPr id="8" name="Obrázek 7">
            <a:extLst>
              <a:ext uri="{FF2B5EF4-FFF2-40B4-BE49-F238E27FC236}">
                <a16:creationId xmlns:a16="http://schemas.microsoft.com/office/drawing/2014/main" id="{AD510EDA-6670-3BF3-6612-511A35C0294B}"/>
              </a:ext>
            </a:extLst>
          </p:cNvPr>
          <p:cNvPicPr>
            <a:picLocks noChangeAspect="1"/>
          </p:cNvPicPr>
          <p:nvPr/>
        </p:nvPicPr>
        <p:blipFill>
          <a:blip r:embed="rId5"/>
          <a:stretch>
            <a:fillRect/>
          </a:stretch>
        </p:blipFill>
        <p:spPr>
          <a:xfrm>
            <a:off x="934533" y="7285391"/>
            <a:ext cx="4471989" cy="1769999"/>
          </a:xfrm>
          <a:prstGeom prst="rect">
            <a:avLst/>
          </a:prstGeom>
        </p:spPr>
      </p:pic>
      <p:pic>
        <p:nvPicPr>
          <p:cNvPr id="9" name="Obrázek 8">
            <a:extLst>
              <a:ext uri="{FF2B5EF4-FFF2-40B4-BE49-F238E27FC236}">
                <a16:creationId xmlns:a16="http://schemas.microsoft.com/office/drawing/2014/main" id="{CEA2AB26-4CED-D868-B747-7469C3FFBDEE}"/>
              </a:ext>
            </a:extLst>
          </p:cNvPr>
          <p:cNvPicPr>
            <a:picLocks noChangeAspect="1"/>
          </p:cNvPicPr>
          <p:nvPr/>
        </p:nvPicPr>
        <p:blipFill>
          <a:blip r:embed="rId6"/>
          <a:stretch>
            <a:fillRect/>
          </a:stretch>
        </p:blipFill>
        <p:spPr>
          <a:xfrm>
            <a:off x="2218027" y="9606287"/>
            <a:ext cx="2037450" cy="2037450"/>
          </a:xfrm>
          <a:prstGeom prst="rect">
            <a:avLst/>
          </a:prstGeom>
        </p:spPr>
      </p:pic>
    </p:spTree>
    <p:extLst>
      <p:ext uri="{BB962C8B-B14F-4D97-AF65-F5344CB8AC3E}">
        <p14:creationId xmlns:p14="http://schemas.microsoft.com/office/powerpoint/2010/main" val="1805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a:t>
            </a:r>
            <a:r>
              <a:rPr lang="cs-CZ" err="1"/>
              <a:t>xamples</a:t>
            </a:r>
            <a:r>
              <a:rPr lang="en-US"/>
              <a:t> </a:t>
            </a:r>
            <a:r>
              <a:rPr lang="en-US">
                <a:solidFill>
                  <a:schemeClr val="accent2"/>
                </a:solidFill>
              </a:rPr>
              <a:t>of the </a:t>
            </a:r>
            <a:r>
              <a:rPr lang="cs-CZ" err="1">
                <a:solidFill>
                  <a:schemeClr val="accent2"/>
                </a:solidFill>
              </a:rPr>
              <a:t>Mission</a:t>
            </a:r>
            <a:endParaRPr lang="en-US">
              <a:solidFill>
                <a:schemeClr val="accent2"/>
              </a:solidFill>
            </a:endParaRPr>
          </a:p>
        </p:txBody>
      </p:sp>
      <p:sp>
        <p:nvSpPr>
          <p:cNvPr id="3" name="Text Placeholder 2"/>
          <p:cNvSpPr>
            <a:spLocks noGrp="1"/>
          </p:cNvSpPr>
          <p:nvPr>
            <p:ph type="body" sz="quarter" idx="10"/>
          </p:nvPr>
        </p:nvSpPr>
        <p:spPr/>
        <p:txBody>
          <a:bodyPr/>
          <a:lstStyle/>
          <a:p>
            <a:r>
              <a:rPr lang="en-US"/>
              <a:t>Consultancy Project| </a:t>
            </a:r>
            <a:r>
              <a:rPr lang="en-US">
                <a:solidFill>
                  <a:schemeClr val="accent2"/>
                </a:solidFill>
              </a:rPr>
              <a:t>Strategy Setting | </a:t>
            </a:r>
            <a:r>
              <a:rPr lang="cs-CZ" err="1">
                <a:solidFill>
                  <a:schemeClr val="accent4"/>
                </a:solidFill>
              </a:rPr>
              <a:t>Mission</a:t>
            </a:r>
            <a:r>
              <a:rPr lang="cs-CZ">
                <a:solidFill>
                  <a:schemeClr val="accent4"/>
                </a:solidFill>
              </a:rPr>
              <a:t> </a:t>
            </a:r>
            <a:r>
              <a:rPr lang="cs-CZ" err="1">
                <a:solidFill>
                  <a:schemeClr val="accent4"/>
                </a:solidFill>
              </a:rPr>
              <a:t>Statement</a:t>
            </a:r>
            <a:endParaRPr lang="en-US">
              <a:solidFill>
                <a:schemeClr val="accent4"/>
              </a:solidFill>
            </a:endParaRPr>
          </a:p>
        </p:txBody>
      </p:sp>
      <p:sp>
        <p:nvSpPr>
          <p:cNvPr id="26" name="TextBox 30">
            <a:extLst>
              <a:ext uri="{FF2B5EF4-FFF2-40B4-BE49-F238E27FC236}">
                <a16:creationId xmlns:a16="http://schemas.microsoft.com/office/drawing/2014/main" id="{6D411640-F5FF-4561-82D1-B372110C3412}"/>
              </a:ext>
            </a:extLst>
          </p:cNvPr>
          <p:cNvSpPr txBox="1"/>
          <p:nvPr/>
        </p:nvSpPr>
        <p:spPr>
          <a:xfrm>
            <a:off x="6447534" y="3600354"/>
            <a:ext cx="15990436" cy="1190069"/>
          </a:xfrm>
          <a:prstGeom prst="rect">
            <a:avLst/>
          </a:prstGeom>
          <a:noFill/>
        </p:spPr>
        <p:txBody>
          <a:bodyPr wrap="square" lIns="0" tIns="0" rIns="0" bIns="0" rtlCol="0">
            <a:spAutoFit/>
          </a:bodyPr>
          <a:lstStyle/>
          <a:p>
            <a:pPr>
              <a:lnSpc>
                <a:spcPct val="120000"/>
              </a:lnSpc>
            </a:pPr>
            <a:r>
              <a:rPr lang="en-US"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 deliver value through our products and services and to be the most trusted global network for our customers and suppliers. To be a responsible value-creation partner for all stakeholders. To innovate mobility solutions with a passion to enhance the quality of life.</a:t>
            </a:r>
          </a:p>
        </p:txBody>
      </p:sp>
      <p:sp>
        <p:nvSpPr>
          <p:cNvPr id="12" name="TextBox 30">
            <a:extLst>
              <a:ext uri="{FF2B5EF4-FFF2-40B4-BE49-F238E27FC236}">
                <a16:creationId xmlns:a16="http://schemas.microsoft.com/office/drawing/2014/main" id="{45029672-F93C-4C7A-A8BC-D5708FF92E70}"/>
              </a:ext>
            </a:extLst>
          </p:cNvPr>
          <p:cNvSpPr txBox="1"/>
          <p:nvPr/>
        </p:nvSpPr>
        <p:spPr>
          <a:xfrm>
            <a:off x="6447534" y="6858000"/>
            <a:ext cx="15990436" cy="1190069"/>
          </a:xfrm>
          <a:prstGeom prst="rect">
            <a:avLst/>
          </a:prstGeom>
          <a:noFill/>
        </p:spPr>
        <p:txBody>
          <a:bodyPr wrap="square" lIns="0" tIns="0" rIns="0" bIns="0" rtlCol="0">
            <a:spAutoFit/>
          </a:bodyPr>
          <a:lstStyle/>
          <a:p>
            <a:pPr>
              <a:lnSpc>
                <a:spcPct val="120000"/>
              </a:lnSpc>
            </a:pP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 as one team are driven by inventiveness, continuously expanding our value chain to shape the mobility transformation, making a difference to stakeholders and society in India.</a:t>
            </a:r>
            <a:r>
              <a:rPr lang="cs-CZ"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 sustainable organization that provides industry leading mobility solutions keeping customers at the heart of everything we do.</a:t>
            </a:r>
          </a:p>
        </p:txBody>
      </p:sp>
      <p:pic>
        <p:nvPicPr>
          <p:cNvPr id="5" name="Obrázek 4">
            <a:extLst>
              <a:ext uri="{FF2B5EF4-FFF2-40B4-BE49-F238E27FC236}">
                <a16:creationId xmlns:a16="http://schemas.microsoft.com/office/drawing/2014/main" id="{B8DE5A0A-371C-1570-075F-899633B1E963}"/>
              </a:ext>
            </a:extLst>
          </p:cNvPr>
          <p:cNvPicPr>
            <a:picLocks noChangeAspect="1"/>
          </p:cNvPicPr>
          <p:nvPr/>
        </p:nvPicPr>
        <p:blipFill>
          <a:blip r:embed="rId3"/>
          <a:stretch>
            <a:fillRect/>
          </a:stretch>
        </p:blipFill>
        <p:spPr>
          <a:xfrm>
            <a:off x="1946030" y="3128195"/>
            <a:ext cx="2976037" cy="1901531"/>
          </a:xfrm>
          <a:prstGeom prst="rect">
            <a:avLst/>
          </a:prstGeom>
        </p:spPr>
      </p:pic>
      <p:pic>
        <p:nvPicPr>
          <p:cNvPr id="6" name="Obrázek 5">
            <a:extLst>
              <a:ext uri="{FF2B5EF4-FFF2-40B4-BE49-F238E27FC236}">
                <a16:creationId xmlns:a16="http://schemas.microsoft.com/office/drawing/2014/main" id="{76C1B576-A52E-924D-F756-EA81A3DB8C8F}"/>
              </a:ext>
            </a:extLst>
          </p:cNvPr>
          <p:cNvPicPr>
            <a:picLocks noChangeAspect="1"/>
          </p:cNvPicPr>
          <p:nvPr/>
        </p:nvPicPr>
        <p:blipFill>
          <a:blip r:embed="rId4"/>
          <a:stretch>
            <a:fillRect/>
          </a:stretch>
        </p:blipFill>
        <p:spPr>
          <a:xfrm>
            <a:off x="1714340" y="5603932"/>
            <a:ext cx="3207727" cy="3065161"/>
          </a:xfrm>
          <a:prstGeom prst="rect">
            <a:avLst/>
          </a:prstGeom>
        </p:spPr>
      </p:pic>
      <p:sp>
        <p:nvSpPr>
          <p:cNvPr id="10" name="TextBox 30">
            <a:extLst>
              <a:ext uri="{FF2B5EF4-FFF2-40B4-BE49-F238E27FC236}">
                <a16:creationId xmlns:a16="http://schemas.microsoft.com/office/drawing/2014/main" id="{19E0894C-7E89-EDF2-AA69-967714C2530C}"/>
              </a:ext>
            </a:extLst>
          </p:cNvPr>
          <p:cNvSpPr txBox="1"/>
          <p:nvPr/>
        </p:nvSpPr>
        <p:spPr>
          <a:xfrm>
            <a:off x="6447534" y="9532895"/>
            <a:ext cx="15990436" cy="783804"/>
          </a:xfrm>
          <a:prstGeom prst="rect">
            <a:avLst/>
          </a:prstGeom>
          <a:noFill/>
        </p:spPr>
        <p:txBody>
          <a:bodyPr wrap="square" lIns="0" tIns="0" rIns="0" bIns="0" rtlCol="0">
            <a:spAutoFit/>
          </a:bodyPr>
          <a:lstStyle/>
          <a:p>
            <a:pPr>
              <a:lnSpc>
                <a:spcPct val="120000"/>
              </a:lnSpc>
            </a:pP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Our Mission is </a:t>
            </a:r>
            <a:r>
              <a:rPr lang="en-US"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 produce and provide quality &amp; innovative healthcare relief for people, maintain stringently ethical standard in business operation also ensuring benefit to the shareholders, stakeholders and the society at large.</a:t>
            </a:r>
            <a:endPar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1" name="Obrázek 10">
            <a:extLst>
              <a:ext uri="{FF2B5EF4-FFF2-40B4-BE49-F238E27FC236}">
                <a16:creationId xmlns:a16="http://schemas.microsoft.com/office/drawing/2014/main" id="{DB681FB9-CA27-AEFF-307A-ED99C15113E3}"/>
              </a:ext>
            </a:extLst>
          </p:cNvPr>
          <p:cNvPicPr>
            <a:picLocks noChangeAspect="1"/>
          </p:cNvPicPr>
          <p:nvPr/>
        </p:nvPicPr>
        <p:blipFill>
          <a:blip r:embed="rId5"/>
          <a:stretch>
            <a:fillRect/>
          </a:stretch>
        </p:blipFill>
        <p:spPr>
          <a:xfrm>
            <a:off x="1412631" y="8686275"/>
            <a:ext cx="4100513" cy="2310654"/>
          </a:xfrm>
          <a:prstGeom prst="rect">
            <a:avLst/>
          </a:prstGeom>
        </p:spPr>
      </p:pic>
    </p:spTree>
    <p:extLst>
      <p:ext uri="{BB962C8B-B14F-4D97-AF65-F5344CB8AC3E}">
        <p14:creationId xmlns:p14="http://schemas.microsoft.com/office/powerpoint/2010/main" val="225660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2492" y="0"/>
            <a:ext cx="24371828" cy="13716000"/>
          </a:xfrm>
          <a:prstGeom prst="rect">
            <a:avLst/>
          </a:prstGeom>
          <a:gradFill flip="none" rotWithShape="1">
            <a:gsLst>
              <a:gs pos="0">
                <a:schemeClr val="accent1">
                  <a:alpha val="85000"/>
                </a:schemeClr>
              </a:gs>
              <a:gs pos="33000">
                <a:schemeClr val="accent2">
                  <a:alpha val="85000"/>
                </a:schemeClr>
              </a:gs>
              <a:gs pos="66000">
                <a:schemeClr val="accent4">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39521" y="5896198"/>
            <a:ext cx="22169115" cy="1923604"/>
          </a:xfrm>
          <a:prstGeom prst="rect">
            <a:avLst/>
          </a:prstGeom>
          <a:noFill/>
        </p:spPr>
        <p:txBody>
          <a:bodyPr wrap="square" lIns="0" tIns="0" rIns="0" bIns="0" rtlCol="0">
            <a:spAutoFit/>
          </a:bodyPr>
          <a:lstStyle/>
          <a:p>
            <a:pPr algn="ctr"/>
            <a:r>
              <a:rPr lang="en-US"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Long Term </a:t>
            </a:r>
            <a:r>
              <a:rPr lang="cs-CZ"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Vision</a:t>
            </a:r>
            <a:endParaRPr lang="en-US"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0" name="Group 39"/>
          <p:cNvGrpSpPr/>
          <p:nvPr/>
        </p:nvGrpSpPr>
        <p:grpSpPr>
          <a:xfrm>
            <a:off x="5287619" y="5334599"/>
            <a:ext cx="13855148" cy="3046801"/>
            <a:chOff x="6301042" y="4227741"/>
            <a:chExt cx="11566632" cy="3046801"/>
          </a:xfrm>
        </p:grpSpPr>
        <p:grpSp>
          <p:nvGrpSpPr>
            <p:cNvPr id="36" name="Group 35"/>
            <p:cNvGrpSpPr/>
            <p:nvPr/>
          </p:nvGrpSpPr>
          <p:grpSpPr>
            <a:xfrm>
              <a:off x="6301042" y="4227741"/>
              <a:ext cx="1473200" cy="1463040"/>
              <a:chOff x="6009640" y="3769678"/>
              <a:chExt cx="1473200" cy="1463040"/>
            </a:xfrm>
          </p:grpSpPr>
          <p:cxnSp>
            <p:nvCxnSpPr>
              <p:cNvPr id="32" name="Straight Connector 31"/>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16394474" y="5811502"/>
              <a:ext cx="1473200" cy="1463040"/>
              <a:chOff x="6009640" y="3769678"/>
              <a:chExt cx="1473200" cy="1463040"/>
            </a:xfrm>
          </p:grpSpPr>
          <p:cxnSp>
            <p:nvCxnSpPr>
              <p:cNvPr id="38" name="Straight Connector 37"/>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 name="TextBox 13">
            <a:extLst>
              <a:ext uri="{FF2B5EF4-FFF2-40B4-BE49-F238E27FC236}">
                <a16:creationId xmlns:a16="http://schemas.microsoft.com/office/drawing/2014/main" id="{77ECCC29-A1A6-42F0-B729-AE4CFDCB33DC}"/>
              </a:ext>
            </a:extLst>
          </p:cNvPr>
          <p:cNvSpPr txBox="1"/>
          <p:nvPr/>
        </p:nvSpPr>
        <p:spPr>
          <a:xfrm>
            <a:off x="5307058" y="4045598"/>
            <a:ext cx="11541760" cy="1015663"/>
          </a:xfrm>
          <a:prstGeom prst="rect">
            <a:avLst/>
          </a:prstGeom>
          <a:noFill/>
        </p:spPr>
        <p:txBody>
          <a:bodyPr wrap="square" lIns="0" tIns="0" rIns="0" bIns="0" rtlCol="0">
            <a:spAutoFit/>
          </a:bodyPr>
          <a:lstStyle/>
          <a:p>
            <a:r>
              <a:rPr lang="cs-CZ" sz="66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Strategy</a:t>
            </a:r>
            <a:r>
              <a:rPr lang="cs-CZ"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66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Setting</a:t>
            </a:r>
            <a:endParaRPr lang="en-US"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4">
            <a:extLst>
              <a:ext uri="{FF2B5EF4-FFF2-40B4-BE49-F238E27FC236}">
                <a16:creationId xmlns:a16="http://schemas.microsoft.com/office/drawing/2014/main" id="{FA9E6DD3-A30C-4938-AABE-38532692D221}"/>
              </a:ext>
            </a:extLst>
          </p:cNvPr>
          <p:cNvSpPr txBox="1"/>
          <p:nvPr/>
        </p:nvSpPr>
        <p:spPr>
          <a:xfrm>
            <a:off x="12286397" y="8913153"/>
            <a:ext cx="6896072" cy="492443"/>
          </a:xfrm>
          <a:prstGeom prst="rect">
            <a:avLst/>
          </a:prstGeom>
          <a:noFill/>
        </p:spPr>
        <p:txBody>
          <a:bodyPr wrap="square" lIns="0" tIns="0" rIns="0" bIns="0" rtlCol="0">
            <a:spAutoFit/>
          </a:bodyPr>
          <a:lstStyle/>
          <a:p>
            <a:pPr algn="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Jakub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Čech </a:t>
            </a: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Andrej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Šišolák</a:t>
            </a:r>
            <a:endPar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529032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Definition of </a:t>
            </a:r>
            <a:r>
              <a:rPr lang="en-US">
                <a:solidFill>
                  <a:schemeClr val="accent2"/>
                </a:solidFill>
              </a:rPr>
              <a:t>Vision</a:t>
            </a:r>
          </a:p>
        </p:txBody>
      </p:sp>
      <p:sp>
        <p:nvSpPr>
          <p:cNvPr id="4" name="TextBox 3"/>
          <p:cNvSpPr txBox="1"/>
          <p:nvPr/>
        </p:nvSpPr>
        <p:spPr>
          <a:xfrm>
            <a:off x="1676401" y="4256993"/>
            <a:ext cx="5753483" cy="7595349"/>
          </a:xfrm>
          <a:prstGeom prst="rect">
            <a:avLst/>
          </a:prstGeom>
          <a:noFill/>
        </p:spPr>
        <p:txBody>
          <a:bodyPr wrap="square" lIns="0" tIns="0" rIns="0" bIns="0" rtlCol="0" anchor="t">
            <a:spAutoFit/>
          </a:bodyPr>
          <a:lstStyle/>
          <a:p>
            <a:pPr>
              <a:lnSpc>
                <a:spcPct val="140000"/>
              </a:lnSpc>
              <a:spcAft>
                <a:spcPts val="3600"/>
              </a:spcAft>
              <a:buClr>
                <a:schemeClr val="accent1"/>
              </a:buCl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formulates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why</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exist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main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purpose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our</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t>
            </a:r>
          </a:p>
          <a:p>
            <a:pPr marL="342900" indent="-342900">
              <a:lnSpc>
                <a:spcPct val="140000"/>
              </a:lnSpc>
              <a:buClr>
                <a:srgbClr val="00AFD2"/>
              </a:buClr>
              <a:buFont typeface="Wingdings" panose="05000000000000000000" pitchFamily="2" charset="2"/>
              <a:buChar cha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Same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during</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entire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operation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company</a:t>
            </a: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Specific</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can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be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recognized</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by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its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mission</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Public, part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PR </a:t>
            </a: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Attracts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employees</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a:ea typeface="Open Sans Light"/>
                <a:cs typeface="Open Sans Light"/>
              </a:rPr>
              <a:t>Should</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define</a:t>
            </a:r>
            <a:r>
              <a:rPr lang="cs-CZ" sz="2400">
                <a:solidFill>
                  <a:schemeClr val="tx1">
                    <a:lumMod val="60000"/>
                    <a:lumOff val="40000"/>
                  </a:schemeClr>
                </a:solidFill>
                <a:latin typeface="Open Sans Light"/>
                <a:ea typeface="Open Sans Light"/>
                <a:cs typeface="Open Sans Light"/>
              </a:rPr>
              <a:t> a </a:t>
            </a:r>
            <a:r>
              <a:rPr lang="cs-CZ" sz="2400" err="1">
                <a:solidFill>
                  <a:schemeClr val="tx1">
                    <a:lumMod val="60000"/>
                    <a:lumOff val="40000"/>
                  </a:schemeClr>
                </a:solidFill>
                <a:latin typeface="Open Sans Light"/>
                <a:ea typeface="Open Sans Light"/>
                <a:cs typeface="Open Sans Light"/>
              </a:rPr>
              <a:t>higher</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purpouse</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of</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meaning</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of</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company's</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activities</a:t>
            </a:r>
            <a:endPar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xtBox 6"/>
          <p:cNvSpPr txBox="1"/>
          <p:nvPr/>
        </p:nvSpPr>
        <p:spPr>
          <a:xfrm>
            <a:off x="1679568" y="3365841"/>
            <a:ext cx="5750806" cy="646331"/>
          </a:xfrm>
          <a:prstGeom prst="rect">
            <a:avLst/>
          </a:prstGeom>
          <a:noFill/>
        </p:spPr>
        <p:txBody>
          <a:bodyPr wrap="square" lIns="0" tIns="0" rIns="0" bIns="0" rtlCol="0">
            <a:spAutoFit/>
          </a:bodyPr>
          <a:lstStyle/>
          <a:p>
            <a:r>
              <a:rPr lang="cs-CZ" sz="42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Mission</a:t>
            </a:r>
            <a:endParaRPr lang="en-US" sz="42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9315014" y="4256993"/>
            <a:ext cx="5753483" cy="8020081"/>
          </a:xfrm>
          <a:prstGeom prst="rect">
            <a:avLst/>
          </a:prstGeom>
          <a:noFill/>
        </p:spPr>
        <p:txBody>
          <a:bodyPr wrap="square" lIns="0" tIns="0" rIns="0" bIns="0" rtlCol="0">
            <a:spAutoFit/>
          </a:bodyPr>
          <a:lstStyle/>
          <a:p>
            <a:pPr>
              <a:lnSpc>
                <a:spcPct val="140000"/>
              </a:lnSpc>
              <a:spcAft>
                <a:spcPts val="3600"/>
              </a:spcAft>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explains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goal</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specific</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period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time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want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achieve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near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Where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want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go as a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Time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framed</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new</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vision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created</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when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previous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where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achieved</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Shows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direction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people</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Alligns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people´s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work</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one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direction</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Adjustable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based</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on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new</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circumstances</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Evaluable</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Arial" panose="020B0604020202020204" pitchFamily="34" charset="0"/>
              <a:buChar char="•"/>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TextBox 10"/>
          <p:cNvSpPr txBox="1"/>
          <p:nvPr/>
        </p:nvSpPr>
        <p:spPr>
          <a:xfrm>
            <a:off x="9318181" y="3365841"/>
            <a:ext cx="5750806" cy="646331"/>
          </a:xfrm>
          <a:prstGeom prst="rect">
            <a:avLst/>
          </a:prstGeom>
          <a:noFill/>
        </p:spPr>
        <p:txBody>
          <a:bodyPr wrap="square" lIns="0" tIns="0" rIns="0" bIns="0" rtlCol="0">
            <a:spAutoFit/>
          </a:bodyPr>
          <a:lstStyle/>
          <a:p>
            <a:r>
              <a:rPr lang="cs-CZ"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Vision</a:t>
            </a:r>
            <a:endPar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p:cNvSpPr txBox="1"/>
          <p:nvPr/>
        </p:nvSpPr>
        <p:spPr>
          <a:xfrm>
            <a:off x="16954117" y="4256993"/>
            <a:ext cx="5753483" cy="6099555"/>
          </a:xfrm>
          <a:prstGeom prst="rect">
            <a:avLst/>
          </a:prstGeom>
          <a:noFill/>
        </p:spPr>
        <p:txBody>
          <a:bodyPr wrap="square" lIns="0" tIns="0" rIns="0" bIns="0" rtlCol="0">
            <a:spAutoFit/>
          </a:bodyPr>
          <a:lstStyle/>
          <a:p>
            <a:pPr>
              <a:lnSpc>
                <a:spcPct val="140000"/>
              </a:lnSpc>
              <a:spcAft>
                <a:spcPts val="3600"/>
              </a:spcAft>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Particular</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goals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which</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contribute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vision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achivement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It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includes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organizationa</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and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resources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alocation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Tells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how</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achieve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vision </a:t>
            </a:r>
          </a:p>
          <a:p>
            <a:pPr marL="342900" indent="-342900">
              <a:lnSpc>
                <a:spcPct val="140000"/>
              </a:lnSpc>
              <a:buClr>
                <a:srgbClr val="00AFD2"/>
              </a:buClr>
              <a:buFont typeface="Wingdings" panose="05000000000000000000" pitchFamily="2" charset="2"/>
              <a:buChar cha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Time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framed</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Measurable</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contains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particular</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steps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towards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vision</a:t>
            </a:r>
          </a:p>
          <a:p>
            <a:pPr>
              <a:lnSpc>
                <a:spcPct val="140000"/>
              </a:lnSpc>
              <a:buClr>
                <a:srgbClr val="00AFD2"/>
              </a:buClr>
            </a:pP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2"/>
          <p:cNvSpPr txBox="1"/>
          <p:nvPr/>
        </p:nvSpPr>
        <p:spPr>
          <a:xfrm>
            <a:off x="16957284" y="3365841"/>
            <a:ext cx="5750806" cy="646331"/>
          </a:xfrm>
          <a:prstGeom prst="rect">
            <a:avLst/>
          </a:prstGeom>
          <a:noFill/>
        </p:spPr>
        <p:txBody>
          <a:bodyPr wrap="square" lIns="0" tIns="0" rIns="0" bIns="0" rtlCol="0">
            <a:spAutoFit/>
          </a:bodyPr>
          <a:lstStyle/>
          <a:p>
            <a:r>
              <a:rPr lang="cs-CZ" sz="42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Strategy</a:t>
            </a:r>
            <a:endParaRPr lang="en-US" sz="42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Placeholder 2">
            <a:extLst>
              <a:ext uri="{FF2B5EF4-FFF2-40B4-BE49-F238E27FC236}">
                <a16:creationId xmlns:a16="http://schemas.microsoft.com/office/drawing/2014/main" id="{3D7CBB82-E07E-4F2E-B916-0DB174BA9BDD}"/>
              </a:ext>
            </a:extLst>
          </p:cNvPr>
          <p:cNvSpPr>
            <a:spLocks noGrp="1"/>
          </p:cNvSpPr>
          <p:nvPr>
            <p:ph type="body" sz="quarter" idx="10"/>
          </p:nvPr>
        </p:nvSpPr>
        <p:spPr>
          <a:xfrm>
            <a:off x="1676400" y="1863658"/>
            <a:ext cx="21031200" cy="444500"/>
          </a:xfrm>
        </p:spPr>
        <p:txBody>
          <a:bodyPr/>
          <a:lstStyle/>
          <a:p>
            <a:pPr algn="l"/>
            <a:r>
              <a:rPr lang="cs-CZ" err="1"/>
              <a:t>Consultancy</a:t>
            </a:r>
            <a:r>
              <a:rPr lang="cs-CZ"/>
              <a:t> Project </a:t>
            </a:r>
            <a:r>
              <a:rPr lang="en-US"/>
              <a:t>| </a:t>
            </a:r>
            <a:r>
              <a:rPr lang="en-US">
                <a:solidFill>
                  <a:schemeClr val="accent2"/>
                </a:solidFill>
              </a:rPr>
              <a:t>Strategy Setting </a:t>
            </a:r>
            <a:r>
              <a:rPr lang="en-US">
                <a:solidFill>
                  <a:schemeClr val="accent4"/>
                </a:solidFill>
              </a:rPr>
              <a:t>| Long Term Vision</a:t>
            </a:r>
          </a:p>
        </p:txBody>
      </p:sp>
    </p:spTree>
    <p:extLst>
      <p:ext uri="{BB962C8B-B14F-4D97-AF65-F5344CB8AC3E}">
        <p14:creationId xmlns:p14="http://schemas.microsoft.com/office/powerpoint/2010/main" val="1765288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Jim Collins </a:t>
            </a:r>
            <a:r>
              <a:rPr lang="en-US">
                <a:solidFill>
                  <a:schemeClr val="accent2"/>
                </a:solidFill>
              </a:rPr>
              <a:t>The Hedgehog Concept</a:t>
            </a:r>
          </a:p>
        </p:txBody>
      </p:sp>
      <p:sp>
        <p:nvSpPr>
          <p:cNvPr id="3" name="Text Placeholder 2"/>
          <p:cNvSpPr>
            <a:spLocks noGrp="1"/>
          </p:cNvSpPr>
          <p:nvPr>
            <p:ph type="body" sz="quarter" idx="10"/>
          </p:nvPr>
        </p:nvSpPr>
        <p:spPr/>
        <p:txBody>
          <a:bodyPr/>
          <a:lstStyle/>
          <a:p>
            <a:r>
              <a:rPr lang="en-US"/>
              <a:t>Consultancy Project| </a:t>
            </a:r>
            <a:r>
              <a:rPr lang="en-US">
                <a:solidFill>
                  <a:schemeClr val="accent2"/>
                </a:solidFill>
              </a:rPr>
              <a:t>Strategy Setting | </a:t>
            </a:r>
            <a:r>
              <a:rPr lang="en-US">
                <a:solidFill>
                  <a:schemeClr val="accent4"/>
                </a:solidFill>
              </a:rPr>
              <a:t>Long Term Vision</a:t>
            </a:r>
          </a:p>
        </p:txBody>
      </p:sp>
      <p:sp>
        <p:nvSpPr>
          <p:cNvPr id="24" name="Oval 12">
            <a:extLst>
              <a:ext uri="{FF2B5EF4-FFF2-40B4-BE49-F238E27FC236}">
                <a16:creationId xmlns:a16="http://schemas.microsoft.com/office/drawing/2014/main" id="{DE8AA6B8-D796-4604-85A2-D7958D95FE14}"/>
              </a:ext>
            </a:extLst>
          </p:cNvPr>
          <p:cNvSpPr/>
          <p:nvPr/>
        </p:nvSpPr>
        <p:spPr>
          <a:xfrm>
            <a:off x="13646832" y="4687180"/>
            <a:ext cx="1625600" cy="16256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3">
            <a:extLst>
              <a:ext uri="{FF2B5EF4-FFF2-40B4-BE49-F238E27FC236}">
                <a16:creationId xmlns:a16="http://schemas.microsoft.com/office/drawing/2014/main" id="{C32F9FF2-09DF-41E4-8A8E-2042F53F6679}"/>
              </a:ext>
            </a:extLst>
          </p:cNvPr>
          <p:cNvSpPr/>
          <p:nvPr/>
        </p:nvSpPr>
        <p:spPr>
          <a:xfrm>
            <a:off x="13646832" y="7507486"/>
            <a:ext cx="1625600" cy="162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4">
            <a:extLst>
              <a:ext uri="{FF2B5EF4-FFF2-40B4-BE49-F238E27FC236}">
                <a16:creationId xmlns:a16="http://schemas.microsoft.com/office/drawing/2014/main" id="{DABB6E98-9717-45EF-AAFD-75EEE890E4E7}"/>
              </a:ext>
            </a:extLst>
          </p:cNvPr>
          <p:cNvSpPr/>
          <p:nvPr/>
        </p:nvSpPr>
        <p:spPr>
          <a:xfrm>
            <a:off x="13646832" y="10439378"/>
            <a:ext cx="1625600" cy="1625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15">
            <a:extLst>
              <a:ext uri="{FF2B5EF4-FFF2-40B4-BE49-F238E27FC236}">
                <a16:creationId xmlns:a16="http://schemas.microsoft.com/office/drawing/2014/main" id="{6111FC14-0128-4D05-AB5B-6BED45222F19}"/>
              </a:ext>
            </a:extLst>
          </p:cNvPr>
          <p:cNvSpPr txBox="1"/>
          <p:nvPr/>
        </p:nvSpPr>
        <p:spPr>
          <a:xfrm>
            <a:off x="1840726" y="3002170"/>
            <a:ext cx="21031200" cy="1231106"/>
          </a:xfrm>
          <a:prstGeom prst="rect">
            <a:avLst/>
          </a:prstGeom>
          <a:noFill/>
        </p:spPr>
        <p:txBody>
          <a:bodyPr wrap="square" lIns="0" tIns="0" rIns="0" bIns="0" rtlCol="0">
            <a:spAutoFit/>
          </a:bodyPr>
          <a:lstStyle/>
          <a:p>
            <a:r>
              <a:rPr lang="en-US"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 Hedgehog Concept is not a goal to be best, a strategy to be the best, an intention to be the best, a plant to be best. It is an understanding of what you can be the best at. </a:t>
            </a:r>
          </a:p>
        </p:txBody>
      </p:sp>
      <p:sp>
        <p:nvSpPr>
          <p:cNvPr id="30" name="TextBox 16">
            <a:extLst>
              <a:ext uri="{FF2B5EF4-FFF2-40B4-BE49-F238E27FC236}">
                <a16:creationId xmlns:a16="http://schemas.microsoft.com/office/drawing/2014/main" id="{AE38642F-8891-4A55-B8B9-501D70210568}"/>
              </a:ext>
            </a:extLst>
          </p:cNvPr>
          <p:cNvSpPr txBox="1"/>
          <p:nvPr/>
        </p:nvSpPr>
        <p:spPr>
          <a:xfrm>
            <a:off x="15898852" y="5489399"/>
            <a:ext cx="7342148" cy="1596334"/>
          </a:xfrm>
          <a:prstGeom prst="rect">
            <a:avLst/>
          </a:prstGeom>
          <a:noFill/>
        </p:spPr>
        <p:txBody>
          <a:bodyPr wrap="square" lIns="0" tIns="0" rIns="0" bIns="0" rtlCol="0">
            <a:spAutoFit/>
          </a:bodyPr>
          <a:lstStyle/>
          <a:p>
            <a:pPr>
              <a:lnSpc>
                <a:spcPct val="120000"/>
              </a:lnSpc>
            </a:pPr>
            <a:r>
              <a:rPr lang="en-US" sz="2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Try to identify areas of business for which are you passionate about. Try to find a higher meaning of your activity.  Do not try make people passionate about the vison or strategy.</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TextBox 17">
            <a:extLst>
              <a:ext uri="{FF2B5EF4-FFF2-40B4-BE49-F238E27FC236}">
                <a16:creationId xmlns:a16="http://schemas.microsoft.com/office/drawing/2014/main" id="{F39144F4-4D73-4DE4-AF17-E54EDFD55EB7}"/>
              </a:ext>
            </a:extLst>
          </p:cNvPr>
          <p:cNvSpPr txBox="1"/>
          <p:nvPr/>
        </p:nvSpPr>
        <p:spPr>
          <a:xfrm>
            <a:off x="15898852" y="7507486"/>
            <a:ext cx="6808748"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Be the best in the world?</a:t>
            </a:r>
          </a:p>
        </p:txBody>
      </p:sp>
      <p:sp>
        <p:nvSpPr>
          <p:cNvPr id="32" name="TextBox 18">
            <a:extLst>
              <a:ext uri="{FF2B5EF4-FFF2-40B4-BE49-F238E27FC236}">
                <a16:creationId xmlns:a16="http://schemas.microsoft.com/office/drawing/2014/main" id="{671A9AE3-58F7-44C8-AADF-F5274835ED41}"/>
              </a:ext>
            </a:extLst>
          </p:cNvPr>
          <p:cNvSpPr txBox="1"/>
          <p:nvPr/>
        </p:nvSpPr>
        <p:spPr>
          <a:xfrm>
            <a:off x="15898852" y="8311335"/>
            <a:ext cx="7342148" cy="1190069"/>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And what you can not be the best in the world. Does not have to be your current core competencies. It can be something in which you are not even in yet. </a:t>
            </a:r>
          </a:p>
        </p:txBody>
      </p:sp>
      <p:sp>
        <p:nvSpPr>
          <p:cNvPr id="33" name="TextBox 19">
            <a:extLst>
              <a:ext uri="{FF2B5EF4-FFF2-40B4-BE49-F238E27FC236}">
                <a16:creationId xmlns:a16="http://schemas.microsoft.com/office/drawing/2014/main" id="{643496A6-A440-443A-B940-9E8D6EE95674}"/>
              </a:ext>
            </a:extLst>
          </p:cNvPr>
          <p:cNvSpPr txBox="1"/>
          <p:nvPr/>
        </p:nvSpPr>
        <p:spPr>
          <a:xfrm>
            <a:off x="15898852" y="10439378"/>
            <a:ext cx="6973074"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Drivers of economic engine?</a:t>
            </a:r>
          </a:p>
        </p:txBody>
      </p:sp>
      <p:sp>
        <p:nvSpPr>
          <p:cNvPr id="34" name="TextBox 20">
            <a:extLst>
              <a:ext uri="{FF2B5EF4-FFF2-40B4-BE49-F238E27FC236}">
                <a16:creationId xmlns:a16="http://schemas.microsoft.com/office/drawing/2014/main" id="{66410D48-787D-45E4-AA08-733B7282E5ED}"/>
              </a:ext>
            </a:extLst>
          </p:cNvPr>
          <p:cNvSpPr txBox="1"/>
          <p:nvPr/>
        </p:nvSpPr>
        <p:spPr>
          <a:xfrm>
            <a:off x="15898852" y="11243227"/>
            <a:ext cx="7342148" cy="1190069"/>
          </a:xfrm>
          <a:prstGeom prst="rect">
            <a:avLst/>
          </a:prstGeom>
          <a:noFill/>
        </p:spPr>
        <p:txBody>
          <a:bodyPr wrap="square" lIns="0" tIns="0" rIns="0" bIns="0" rtlCol="0">
            <a:spAutoFit/>
          </a:bodyPr>
          <a:lstStyle/>
          <a:p>
            <a:pPr>
              <a:lnSpc>
                <a:spcPct val="120000"/>
              </a:lnSpc>
            </a:pPr>
            <a:r>
              <a:rPr lang="en-US" sz="2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Define the most important profit denominator. Profit per customer, product, employee, customer visit, shop, sales region etc. </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5" name="Grafický objekt 34" descr="Stadion obrys">
            <a:extLst>
              <a:ext uri="{FF2B5EF4-FFF2-40B4-BE49-F238E27FC236}">
                <a16:creationId xmlns:a16="http://schemas.microsoft.com/office/drawing/2014/main" id="{395F800C-3A4D-43CF-8BB8-4B4908A954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3888453" y="4971134"/>
            <a:ext cx="1099011" cy="1099011"/>
          </a:xfrm>
          <a:prstGeom prst="rect">
            <a:avLst/>
          </a:prstGeom>
        </p:spPr>
      </p:pic>
      <p:pic>
        <p:nvPicPr>
          <p:cNvPr id="36" name="Grafický objekt 35" descr="Trofej obrys">
            <a:extLst>
              <a:ext uri="{FF2B5EF4-FFF2-40B4-BE49-F238E27FC236}">
                <a16:creationId xmlns:a16="http://schemas.microsoft.com/office/drawing/2014/main" id="{556060D0-27B8-456D-ADE8-AB49E06B04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3901222" y="7749165"/>
            <a:ext cx="1122947" cy="1122947"/>
          </a:xfrm>
          <a:prstGeom prst="rect">
            <a:avLst/>
          </a:prstGeom>
        </p:spPr>
      </p:pic>
      <p:pic>
        <p:nvPicPr>
          <p:cNvPr id="37" name="Grafický objekt 36" descr="Ukazatel obrys">
            <a:extLst>
              <a:ext uri="{FF2B5EF4-FFF2-40B4-BE49-F238E27FC236}">
                <a16:creationId xmlns:a16="http://schemas.microsoft.com/office/drawing/2014/main" id="{47CED2C6-69DE-4BED-A0ED-51E693D2FA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3916462" y="10594123"/>
            <a:ext cx="1122947" cy="1122947"/>
          </a:xfrm>
          <a:prstGeom prst="rect">
            <a:avLst/>
          </a:prstGeom>
        </p:spPr>
      </p:pic>
      <p:sp>
        <p:nvSpPr>
          <p:cNvPr id="26" name="Oval 12">
            <a:extLst>
              <a:ext uri="{FF2B5EF4-FFF2-40B4-BE49-F238E27FC236}">
                <a16:creationId xmlns:a16="http://schemas.microsoft.com/office/drawing/2014/main" id="{B47971AC-7CF4-4A8B-95D8-E6D924B0CFD2}"/>
              </a:ext>
            </a:extLst>
          </p:cNvPr>
          <p:cNvSpPr/>
          <p:nvPr/>
        </p:nvSpPr>
        <p:spPr>
          <a:xfrm>
            <a:off x="4664416" y="4673600"/>
            <a:ext cx="4708184" cy="4583849"/>
          </a:xfrm>
          <a:prstGeom prst="ellipse">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3">
            <a:extLst>
              <a:ext uri="{FF2B5EF4-FFF2-40B4-BE49-F238E27FC236}">
                <a16:creationId xmlns:a16="http://schemas.microsoft.com/office/drawing/2014/main" id="{350623A9-C884-4BB1-883F-C9E0DA32D998}"/>
              </a:ext>
            </a:extLst>
          </p:cNvPr>
          <p:cNvSpPr/>
          <p:nvPr/>
        </p:nvSpPr>
        <p:spPr>
          <a:xfrm>
            <a:off x="2932620" y="7606448"/>
            <a:ext cx="4663529" cy="4533049"/>
          </a:xfrm>
          <a:prstGeom prst="ellipse">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14">
            <a:extLst>
              <a:ext uri="{FF2B5EF4-FFF2-40B4-BE49-F238E27FC236}">
                <a16:creationId xmlns:a16="http://schemas.microsoft.com/office/drawing/2014/main" id="{4281C69E-BBFF-4DF9-9BB5-C0019422AB57}"/>
              </a:ext>
            </a:extLst>
          </p:cNvPr>
          <p:cNvSpPr/>
          <p:nvPr/>
        </p:nvSpPr>
        <p:spPr>
          <a:xfrm>
            <a:off x="6418505" y="7606424"/>
            <a:ext cx="4663529" cy="4533049"/>
          </a:xfrm>
          <a:prstGeom prst="ellipse">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12">
            <a:extLst>
              <a:ext uri="{FF2B5EF4-FFF2-40B4-BE49-F238E27FC236}">
                <a16:creationId xmlns:a16="http://schemas.microsoft.com/office/drawing/2014/main" id="{E953CF4C-09F4-4122-AD8E-58984DBC9B0A}"/>
              </a:ext>
            </a:extLst>
          </p:cNvPr>
          <p:cNvSpPr/>
          <p:nvPr/>
        </p:nvSpPr>
        <p:spPr>
          <a:xfrm>
            <a:off x="4689816" y="4673600"/>
            <a:ext cx="4708184" cy="458384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12">
            <a:extLst>
              <a:ext uri="{FF2B5EF4-FFF2-40B4-BE49-F238E27FC236}">
                <a16:creationId xmlns:a16="http://schemas.microsoft.com/office/drawing/2014/main" id="{3679C310-19B4-4D36-88A1-18BD799B1C0F}"/>
              </a:ext>
            </a:extLst>
          </p:cNvPr>
          <p:cNvSpPr/>
          <p:nvPr/>
        </p:nvSpPr>
        <p:spPr>
          <a:xfrm>
            <a:off x="2931816" y="7606424"/>
            <a:ext cx="4663529" cy="453304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15">
            <a:extLst>
              <a:ext uri="{FF2B5EF4-FFF2-40B4-BE49-F238E27FC236}">
                <a16:creationId xmlns:a16="http://schemas.microsoft.com/office/drawing/2014/main" id="{2197965A-D5C3-4301-A218-CE8CF0816723}"/>
              </a:ext>
            </a:extLst>
          </p:cNvPr>
          <p:cNvSpPr txBox="1"/>
          <p:nvPr/>
        </p:nvSpPr>
        <p:spPr>
          <a:xfrm>
            <a:off x="5613400" y="5277919"/>
            <a:ext cx="2971800" cy="1969770"/>
          </a:xfrm>
          <a:prstGeom prst="rect">
            <a:avLst/>
          </a:prstGeom>
          <a:noFill/>
        </p:spPr>
        <p:txBody>
          <a:bodyPr wrap="square" lIns="0" tIns="0" rIns="0" bIns="0" rtlCol="0">
            <a:spAutoFit/>
          </a:bodyPr>
          <a:lstStyle/>
          <a:p>
            <a:pPr algn="ctr"/>
            <a:r>
              <a:rPr lang="en-US" sz="3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 Are You Deeply</a:t>
            </a:r>
          </a:p>
          <a:p>
            <a:pPr algn="ctr"/>
            <a:r>
              <a:rPr lang="en-US" sz="3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Passionate About ? </a:t>
            </a:r>
          </a:p>
        </p:txBody>
      </p:sp>
      <p:sp>
        <p:nvSpPr>
          <p:cNvPr id="44" name="TextBox 15">
            <a:extLst>
              <a:ext uri="{FF2B5EF4-FFF2-40B4-BE49-F238E27FC236}">
                <a16:creationId xmlns:a16="http://schemas.microsoft.com/office/drawing/2014/main" id="{EE7AFE28-D0EA-43E5-854F-BFD93B3FB158}"/>
              </a:ext>
            </a:extLst>
          </p:cNvPr>
          <p:cNvSpPr txBox="1"/>
          <p:nvPr/>
        </p:nvSpPr>
        <p:spPr>
          <a:xfrm>
            <a:off x="3243806" y="9207222"/>
            <a:ext cx="2548279" cy="1969770"/>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What You Can Be The Best In The World At?</a:t>
            </a:r>
          </a:p>
        </p:txBody>
      </p:sp>
      <p:sp>
        <p:nvSpPr>
          <p:cNvPr id="45" name="TextBox 15">
            <a:extLst>
              <a:ext uri="{FF2B5EF4-FFF2-40B4-BE49-F238E27FC236}">
                <a16:creationId xmlns:a16="http://schemas.microsoft.com/office/drawing/2014/main" id="{9DACC8CA-291C-47EC-BBEC-FA119363E976}"/>
              </a:ext>
            </a:extLst>
          </p:cNvPr>
          <p:cNvSpPr txBox="1"/>
          <p:nvPr/>
        </p:nvSpPr>
        <p:spPr>
          <a:xfrm>
            <a:off x="8344433" y="9199316"/>
            <a:ext cx="2548279" cy="1969770"/>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What Drives Your Economic Engine?</a:t>
            </a:r>
          </a:p>
        </p:txBody>
      </p:sp>
      <p:sp>
        <p:nvSpPr>
          <p:cNvPr id="46" name="TextBox 17">
            <a:extLst>
              <a:ext uri="{FF2B5EF4-FFF2-40B4-BE49-F238E27FC236}">
                <a16:creationId xmlns:a16="http://schemas.microsoft.com/office/drawing/2014/main" id="{1C97DCAD-51D1-4068-AD5E-683298E11E53}"/>
              </a:ext>
            </a:extLst>
          </p:cNvPr>
          <p:cNvSpPr txBox="1"/>
          <p:nvPr/>
        </p:nvSpPr>
        <p:spPr>
          <a:xfrm>
            <a:off x="15898852" y="4800273"/>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Passion about?</a:t>
            </a:r>
          </a:p>
        </p:txBody>
      </p:sp>
    </p:spTree>
    <p:extLst>
      <p:ext uri="{BB962C8B-B14F-4D97-AF65-F5344CB8AC3E}">
        <p14:creationId xmlns:p14="http://schemas.microsoft.com/office/powerpoint/2010/main" val="3518961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Elements </a:t>
            </a:r>
            <a:r>
              <a:rPr lang="en-US">
                <a:solidFill>
                  <a:schemeClr val="accent2"/>
                </a:solidFill>
              </a:rPr>
              <a:t>of the Vision</a:t>
            </a:r>
          </a:p>
        </p:txBody>
      </p:sp>
      <p:sp>
        <p:nvSpPr>
          <p:cNvPr id="3" name="Text Placeholder 2"/>
          <p:cNvSpPr>
            <a:spLocks noGrp="1"/>
          </p:cNvSpPr>
          <p:nvPr>
            <p:ph type="body" sz="quarter" idx="10"/>
          </p:nvPr>
        </p:nvSpPr>
        <p:spPr/>
        <p:txBody>
          <a:bodyPr/>
          <a:lstStyle/>
          <a:p>
            <a:r>
              <a:rPr lang="en-US"/>
              <a:t>Consultancy Project| </a:t>
            </a:r>
            <a:r>
              <a:rPr lang="en-US">
                <a:solidFill>
                  <a:schemeClr val="accent2"/>
                </a:solidFill>
              </a:rPr>
              <a:t>Strategy Setting | </a:t>
            </a:r>
            <a:r>
              <a:rPr lang="en-US">
                <a:solidFill>
                  <a:schemeClr val="accent4"/>
                </a:solidFill>
              </a:rPr>
              <a:t>Long Term Vision</a:t>
            </a:r>
          </a:p>
        </p:txBody>
      </p:sp>
      <p:sp>
        <p:nvSpPr>
          <p:cNvPr id="38" name="Freeform 5">
            <a:extLst>
              <a:ext uri="{FF2B5EF4-FFF2-40B4-BE49-F238E27FC236}">
                <a16:creationId xmlns:a16="http://schemas.microsoft.com/office/drawing/2014/main" id="{3C0E5588-1306-4973-A38D-C410F35BF4E2}"/>
              </a:ext>
            </a:extLst>
          </p:cNvPr>
          <p:cNvSpPr>
            <a:spLocks noEditPoints="1"/>
          </p:cNvSpPr>
          <p:nvPr/>
        </p:nvSpPr>
        <p:spPr bwMode="auto">
          <a:xfrm>
            <a:off x="3343986" y="3572557"/>
            <a:ext cx="4006183" cy="4007605"/>
          </a:xfrm>
          <a:custGeom>
            <a:avLst/>
            <a:gdLst>
              <a:gd name="T0" fmla="*/ 1258 w 2517"/>
              <a:gd name="T1" fmla="*/ 0 h 2517"/>
              <a:gd name="T2" fmla="*/ 0 w 2517"/>
              <a:gd name="T3" fmla="*/ 1259 h 2517"/>
              <a:gd name="T4" fmla="*/ 1258 w 2517"/>
              <a:gd name="T5" fmla="*/ 2517 h 2517"/>
              <a:gd name="T6" fmla="*/ 2517 w 2517"/>
              <a:gd name="T7" fmla="*/ 1259 h 2517"/>
              <a:gd name="T8" fmla="*/ 1258 w 2517"/>
              <a:gd name="T9" fmla="*/ 0 h 2517"/>
              <a:gd name="T10" fmla="*/ 1258 w 2517"/>
              <a:gd name="T11" fmla="*/ 2388 h 2517"/>
              <a:gd name="T12" fmla="*/ 129 w 2517"/>
              <a:gd name="T13" fmla="*/ 1259 h 2517"/>
              <a:gd name="T14" fmla="*/ 1258 w 2517"/>
              <a:gd name="T15" fmla="*/ 129 h 2517"/>
              <a:gd name="T16" fmla="*/ 2388 w 2517"/>
              <a:gd name="T17" fmla="*/ 1259 h 2517"/>
              <a:gd name="T18" fmla="*/ 1258 w 2517"/>
              <a:gd name="T19" fmla="*/ 2388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7" h="2517">
                <a:moveTo>
                  <a:pt x="1258" y="0"/>
                </a:moveTo>
                <a:cubicBezTo>
                  <a:pt x="564" y="0"/>
                  <a:pt x="0" y="564"/>
                  <a:pt x="0" y="1259"/>
                </a:cubicBezTo>
                <a:cubicBezTo>
                  <a:pt x="0" y="1953"/>
                  <a:pt x="564" y="2517"/>
                  <a:pt x="1258" y="2517"/>
                </a:cubicBezTo>
                <a:cubicBezTo>
                  <a:pt x="1953" y="2517"/>
                  <a:pt x="2517" y="1953"/>
                  <a:pt x="2517" y="1259"/>
                </a:cubicBezTo>
                <a:cubicBezTo>
                  <a:pt x="2517" y="564"/>
                  <a:pt x="1953" y="0"/>
                  <a:pt x="1258" y="0"/>
                </a:cubicBezTo>
                <a:close/>
                <a:moveTo>
                  <a:pt x="1258" y="2388"/>
                </a:moveTo>
                <a:cubicBezTo>
                  <a:pt x="635" y="2388"/>
                  <a:pt x="129" y="1883"/>
                  <a:pt x="129" y="1259"/>
                </a:cubicBezTo>
                <a:cubicBezTo>
                  <a:pt x="129" y="635"/>
                  <a:pt x="635" y="129"/>
                  <a:pt x="1258" y="129"/>
                </a:cubicBezTo>
                <a:cubicBezTo>
                  <a:pt x="1882" y="129"/>
                  <a:pt x="2388" y="635"/>
                  <a:pt x="2388" y="1259"/>
                </a:cubicBezTo>
                <a:cubicBezTo>
                  <a:pt x="2388" y="1883"/>
                  <a:pt x="1882" y="2388"/>
                  <a:pt x="1258" y="2388"/>
                </a:cubicBezTo>
                <a:close/>
              </a:path>
            </a:pathLst>
          </a:custGeom>
          <a:gradFill>
            <a:gsLst>
              <a:gs pos="0">
                <a:schemeClr val="accent1"/>
              </a:gs>
              <a:gs pos="100000">
                <a:schemeClr val="accent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6">
            <a:extLst>
              <a:ext uri="{FF2B5EF4-FFF2-40B4-BE49-F238E27FC236}">
                <a16:creationId xmlns:a16="http://schemas.microsoft.com/office/drawing/2014/main" id="{6F05A677-3EF1-4DF1-A051-52EB0FFD26DE}"/>
              </a:ext>
            </a:extLst>
          </p:cNvPr>
          <p:cNvSpPr>
            <a:spLocks/>
          </p:cNvSpPr>
          <p:nvPr/>
        </p:nvSpPr>
        <p:spPr bwMode="auto">
          <a:xfrm>
            <a:off x="2958584" y="3572557"/>
            <a:ext cx="2387782" cy="204789"/>
          </a:xfrm>
          <a:custGeom>
            <a:avLst/>
            <a:gdLst>
              <a:gd name="T0" fmla="*/ 0 w 1679"/>
              <a:gd name="T1" fmla="*/ 144 h 144"/>
              <a:gd name="T2" fmla="*/ 1679 w 1679"/>
              <a:gd name="T3" fmla="*/ 144 h 144"/>
              <a:gd name="T4" fmla="*/ 1679 w 1679"/>
              <a:gd name="T5" fmla="*/ 0 h 144"/>
              <a:gd name="T6" fmla="*/ 0 w 1679"/>
              <a:gd name="T7" fmla="*/ 0 h 144"/>
              <a:gd name="T8" fmla="*/ 163 w 1679"/>
              <a:gd name="T9" fmla="*/ 72 h 144"/>
              <a:gd name="T10" fmla="*/ 0 w 1679"/>
              <a:gd name="T11" fmla="*/ 144 h 144"/>
            </a:gdLst>
            <a:ahLst/>
            <a:cxnLst>
              <a:cxn ang="0">
                <a:pos x="T0" y="T1"/>
              </a:cxn>
              <a:cxn ang="0">
                <a:pos x="T2" y="T3"/>
              </a:cxn>
              <a:cxn ang="0">
                <a:pos x="T4" y="T5"/>
              </a:cxn>
              <a:cxn ang="0">
                <a:pos x="T6" y="T7"/>
              </a:cxn>
              <a:cxn ang="0">
                <a:pos x="T8" y="T9"/>
              </a:cxn>
              <a:cxn ang="0">
                <a:pos x="T10" y="T11"/>
              </a:cxn>
            </a:cxnLst>
            <a:rect l="0" t="0" r="r" b="b"/>
            <a:pathLst>
              <a:path w="1679" h="144">
                <a:moveTo>
                  <a:pt x="0" y="144"/>
                </a:moveTo>
                <a:lnTo>
                  <a:pt x="1679" y="144"/>
                </a:lnTo>
                <a:lnTo>
                  <a:pt x="1679" y="0"/>
                </a:lnTo>
                <a:lnTo>
                  <a:pt x="0" y="0"/>
                </a:lnTo>
                <a:lnTo>
                  <a:pt x="163" y="72"/>
                </a:lnTo>
                <a:lnTo>
                  <a:pt x="0" y="14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
            <a:extLst>
              <a:ext uri="{FF2B5EF4-FFF2-40B4-BE49-F238E27FC236}">
                <a16:creationId xmlns:a16="http://schemas.microsoft.com/office/drawing/2014/main" id="{0D6F542B-3FC5-40D5-8AEE-791B8E39B57B}"/>
              </a:ext>
            </a:extLst>
          </p:cNvPr>
          <p:cNvSpPr>
            <a:spLocks noEditPoints="1"/>
          </p:cNvSpPr>
          <p:nvPr/>
        </p:nvSpPr>
        <p:spPr bwMode="auto">
          <a:xfrm>
            <a:off x="5993443" y="5737062"/>
            <a:ext cx="4006183" cy="4006183"/>
          </a:xfrm>
          <a:custGeom>
            <a:avLst/>
            <a:gdLst>
              <a:gd name="T0" fmla="*/ 1258 w 2517"/>
              <a:gd name="T1" fmla="*/ 0 h 2516"/>
              <a:gd name="T2" fmla="*/ 0 w 2517"/>
              <a:gd name="T3" fmla="*/ 1258 h 2516"/>
              <a:gd name="T4" fmla="*/ 1258 w 2517"/>
              <a:gd name="T5" fmla="*/ 2516 h 2516"/>
              <a:gd name="T6" fmla="*/ 2517 w 2517"/>
              <a:gd name="T7" fmla="*/ 1258 h 2516"/>
              <a:gd name="T8" fmla="*/ 1258 w 2517"/>
              <a:gd name="T9" fmla="*/ 0 h 2516"/>
              <a:gd name="T10" fmla="*/ 1258 w 2517"/>
              <a:gd name="T11" fmla="*/ 2388 h 2516"/>
              <a:gd name="T12" fmla="*/ 129 w 2517"/>
              <a:gd name="T13" fmla="*/ 1258 h 2516"/>
              <a:gd name="T14" fmla="*/ 1258 w 2517"/>
              <a:gd name="T15" fmla="*/ 128 h 2516"/>
              <a:gd name="T16" fmla="*/ 2388 w 2517"/>
              <a:gd name="T17" fmla="*/ 1258 h 2516"/>
              <a:gd name="T18" fmla="*/ 1258 w 2517"/>
              <a:gd name="T19" fmla="*/ 2388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7" h="2516">
                <a:moveTo>
                  <a:pt x="1258" y="0"/>
                </a:moveTo>
                <a:cubicBezTo>
                  <a:pt x="563" y="0"/>
                  <a:pt x="0" y="563"/>
                  <a:pt x="0" y="1258"/>
                </a:cubicBezTo>
                <a:cubicBezTo>
                  <a:pt x="0" y="1953"/>
                  <a:pt x="563" y="2516"/>
                  <a:pt x="1258" y="2516"/>
                </a:cubicBezTo>
                <a:cubicBezTo>
                  <a:pt x="1953" y="2516"/>
                  <a:pt x="2517" y="1953"/>
                  <a:pt x="2517" y="1258"/>
                </a:cubicBezTo>
                <a:cubicBezTo>
                  <a:pt x="2517" y="563"/>
                  <a:pt x="1953" y="0"/>
                  <a:pt x="1258" y="0"/>
                </a:cubicBezTo>
                <a:close/>
                <a:moveTo>
                  <a:pt x="1258" y="2388"/>
                </a:moveTo>
                <a:cubicBezTo>
                  <a:pt x="634" y="2388"/>
                  <a:pt x="129" y="1882"/>
                  <a:pt x="129" y="1258"/>
                </a:cubicBezTo>
                <a:cubicBezTo>
                  <a:pt x="129" y="634"/>
                  <a:pt x="634" y="128"/>
                  <a:pt x="1258" y="128"/>
                </a:cubicBezTo>
                <a:cubicBezTo>
                  <a:pt x="1882" y="128"/>
                  <a:pt x="2388" y="634"/>
                  <a:pt x="2388" y="1258"/>
                </a:cubicBezTo>
                <a:cubicBezTo>
                  <a:pt x="2388" y="1882"/>
                  <a:pt x="1882" y="2388"/>
                  <a:pt x="1258" y="2388"/>
                </a:cubicBezTo>
                <a:close/>
              </a:path>
            </a:pathLst>
          </a:custGeom>
          <a:gradFill>
            <a:gsLst>
              <a:gs pos="0">
                <a:schemeClr val="accent2"/>
              </a:gs>
              <a:gs pos="100000">
                <a:schemeClr val="accent3"/>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0">
            <a:extLst>
              <a:ext uri="{FF2B5EF4-FFF2-40B4-BE49-F238E27FC236}">
                <a16:creationId xmlns:a16="http://schemas.microsoft.com/office/drawing/2014/main" id="{7218D028-FFB0-4D85-A687-F13CE54E7A22}"/>
              </a:ext>
            </a:extLst>
          </p:cNvPr>
          <p:cNvSpPr>
            <a:spLocks noEditPoints="1"/>
          </p:cNvSpPr>
          <p:nvPr/>
        </p:nvSpPr>
        <p:spPr bwMode="auto">
          <a:xfrm>
            <a:off x="8641478" y="7901567"/>
            <a:ext cx="4004762" cy="4006183"/>
          </a:xfrm>
          <a:custGeom>
            <a:avLst/>
            <a:gdLst>
              <a:gd name="T0" fmla="*/ 1258 w 2516"/>
              <a:gd name="T1" fmla="*/ 0 h 2516"/>
              <a:gd name="T2" fmla="*/ 0 w 2516"/>
              <a:gd name="T3" fmla="*/ 1258 h 2516"/>
              <a:gd name="T4" fmla="*/ 1258 w 2516"/>
              <a:gd name="T5" fmla="*/ 2516 h 2516"/>
              <a:gd name="T6" fmla="*/ 2516 w 2516"/>
              <a:gd name="T7" fmla="*/ 1258 h 2516"/>
              <a:gd name="T8" fmla="*/ 1258 w 2516"/>
              <a:gd name="T9" fmla="*/ 0 h 2516"/>
              <a:gd name="T10" fmla="*/ 1258 w 2516"/>
              <a:gd name="T11" fmla="*/ 2388 h 2516"/>
              <a:gd name="T12" fmla="*/ 128 w 2516"/>
              <a:gd name="T13" fmla="*/ 1258 h 2516"/>
              <a:gd name="T14" fmla="*/ 1258 w 2516"/>
              <a:gd name="T15" fmla="*/ 128 h 2516"/>
              <a:gd name="T16" fmla="*/ 2388 w 2516"/>
              <a:gd name="T17" fmla="*/ 1258 h 2516"/>
              <a:gd name="T18" fmla="*/ 1258 w 2516"/>
              <a:gd name="T19" fmla="*/ 2388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2516">
                <a:moveTo>
                  <a:pt x="1258" y="0"/>
                </a:moveTo>
                <a:cubicBezTo>
                  <a:pt x="563" y="0"/>
                  <a:pt x="0" y="563"/>
                  <a:pt x="0" y="1258"/>
                </a:cubicBezTo>
                <a:cubicBezTo>
                  <a:pt x="0" y="1953"/>
                  <a:pt x="563" y="2516"/>
                  <a:pt x="1258" y="2516"/>
                </a:cubicBezTo>
                <a:cubicBezTo>
                  <a:pt x="1953" y="2516"/>
                  <a:pt x="2516" y="1953"/>
                  <a:pt x="2516" y="1258"/>
                </a:cubicBezTo>
                <a:cubicBezTo>
                  <a:pt x="2516" y="563"/>
                  <a:pt x="1953" y="0"/>
                  <a:pt x="1258" y="0"/>
                </a:cubicBezTo>
                <a:close/>
                <a:moveTo>
                  <a:pt x="1258" y="2388"/>
                </a:moveTo>
                <a:cubicBezTo>
                  <a:pt x="634" y="2388"/>
                  <a:pt x="128" y="1882"/>
                  <a:pt x="128" y="1258"/>
                </a:cubicBezTo>
                <a:cubicBezTo>
                  <a:pt x="128" y="634"/>
                  <a:pt x="634" y="128"/>
                  <a:pt x="1258" y="128"/>
                </a:cubicBezTo>
                <a:cubicBezTo>
                  <a:pt x="1882" y="128"/>
                  <a:pt x="2388" y="634"/>
                  <a:pt x="2388" y="1258"/>
                </a:cubicBezTo>
                <a:cubicBezTo>
                  <a:pt x="2388" y="1882"/>
                  <a:pt x="1882" y="2388"/>
                  <a:pt x="1258" y="2388"/>
                </a:cubicBezTo>
                <a:close/>
              </a:path>
            </a:pathLst>
          </a:custGeom>
          <a:gradFill>
            <a:gsLst>
              <a:gs pos="0">
                <a:schemeClr val="accent3"/>
              </a:gs>
              <a:gs pos="100000">
                <a:schemeClr val="accent4"/>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36">
            <a:extLst>
              <a:ext uri="{FF2B5EF4-FFF2-40B4-BE49-F238E27FC236}">
                <a16:creationId xmlns:a16="http://schemas.microsoft.com/office/drawing/2014/main" id="{08C1070B-291E-44E8-919C-8D4CC3745095}"/>
              </a:ext>
            </a:extLst>
          </p:cNvPr>
          <p:cNvSpPr>
            <a:spLocks/>
          </p:cNvSpPr>
          <p:nvPr/>
        </p:nvSpPr>
        <p:spPr bwMode="auto">
          <a:xfrm>
            <a:off x="5346367" y="3444564"/>
            <a:ext cx="4185373" cy="460775"/>
          </a:xfrm>
          <a:custGeom>
            <a:avLst/>
            <a:gdLst>
              <a:gd name="connsiteX0" fmla="*/ 3953564 w 4185373"/>
              <a:gd name="connsiteY0" fmla="*/ 0 h 460775"/>
              <a:gd name="connsiteX1" fmla="*/ 4185373 w 4185373"/>
              <a:gd name="connsiteY1" fmla="*/ 230388 h 460775"/>
              <a:gd name="connsiteX2" fmla="*/ 3953564 w 4185373"/>
              <a:gd name="connsiteY2" fmla="*/ 460775 h 460775"/>
              <a:gd name="connsiteX3" fmla="*/ 3953564 w 4185373"/>
              <a:gd name="connsiteY3" fmla="*/ 332782 h 460775"/>
              <a:gd name="connsiteX4" fmla="*/ 0 w 4185373"/>
              <a:gd name="connsiteY4" fmla="*/ 332782 h 460775"/>
              <a:gd name="connsiteX5" fmla="*/ 0 w 4185373"/>
              <a:gd name="connsiteY5" fmla="*/ 127993 h 460775"/>
              <a:gd name="connsiteX6" fmla="*/ 3953564 w 4185373"/>
              <a:gd name="connsiteY6" fmla="*/ 127993 h 46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373" h="460775">
                <a:moveTo>
                  <a:pt x="3953564" y="0"/>
                </a:moveTo>
                <a:lnTo>
                  <a:pt x="4185373" y="230388"/>
                </a:lnTo>
                <a:lnTo>
                  <a:pt x="3953564" y="460775"/>
                </a:lnTo>
                <a:lnTo>
                  <a:pt x="3953564" y="332782"/>
                </a:lnTo>
                <a:lnTo>
                  <a:pt x="0" y="332782"/>
                </a:lnTo>
                <a:lnTo>
                  <a:pt x="0" y="127993"/>
                </a:lnTo>
                <a:lnTo>
                  <a:pt x="3953564" y="12799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0" name="Freeform 35">
            <a:extLst>
              <a:ext uri="{FF2B5EF4-FFF2-40B4-BE49-F238E27FC236}">
                <a16:creationId xmlns:a16="http://schemas.microsoft.com/office/drawing/2014/main" id="{C50BF965-34D9-45B5-A158-7C22BDE92166}"/>
              </a:ext>
            </a:extLst>
          </p:cNvPr>
          <p:cNvSpPr>
            <a:spLocks/>
          </p:cNvSpPr>
          <p:nvPr/>
        </p:nvSpPr>
        <p:spPr bwMode="auto">
          <a:xfrm>
            <a:off x="7991556" y="5609069"/>
            <a:ext cx="4532378" cy="460775"/>
          </a:xfrm>
          <a:custGeom>
            <a:avLst/>
            <a:gdLst>
              <a:gd name="connsiteX0" fmla="*/ 0 w 4532378"/>
              <a:gd name="connsiteY0" fmla="*/ 127993 h 460775"/>
              <a:gd name="connsiteX1" fmla="*/ 4303412 w 4532378"/>
              <a:gd name="connsiteY1" fmla="*/ 127993 h 460775"/>
              <a:gd name="connsiteX2" fmla="*/ 4303412 w 4532378"/>
              <a:gd name="connsiteY2" fmla="*/ 332782 h 460775"/>
              <a:gd name="connsiteX3" fmla="*/ 0 w 4532378"/>
              <a:gd name="connsiteY3" fmla="*/ 332782 h 460775"/>
              <a:gd name="connsiteX4" fmla="*/ 4303413 w 4532378"/>
              <a:gd name="connsiteY4" fmla="*/ 0 h 460775"/>
              <a:gd name="connsiteX5" fmla="*/ 4532378 w 4532378"/>
              <a:gd name="connsiteY5" fmla="*/ 230388 h 460775"/>
              <a:gd name="connsiteX6" fmla="*/ 4303413 w 4532378"/>
              <a:gd name="connsiteY6" fmla="*/ 460775 h 460775"/>
              <a:gd name="connsiteX7" fmla="*/ 4303413 w 4532378"/>
              <a:gd name="connsiteY7" fmla="*/ 230388 h 46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2378" h="460775">
                <a:moveTo>
                  <a:pt x="0" y="127993"/>
                </a:moveTo>
                <a:lnTo>
                  <a:pt x="4303412" y="127993"/>
                </a:lnTo>
                <a:lnTo>
                  <a:pt x="4303412" y="332782"/>
                </a:lnTo>
                <a:lnTo>
                  <a:pt x="0" y="332782"/>
                </a:lnTo>
                <a:close/>
                <a:moveTo>
                  <a:pt x="4303413" y="0"/>
                </a:moveTo>
                <a:lnTo>
                  <a:pt x="4532378" y="230388"/>
                </a:lnTo>
                <a:lnTo>
                  <a:pt x="4303413" y="460775"/>
                </a:lnTo>
                <a:lnTo>
                  <a:pt x="4303413" y="230388"/>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1" name="Freeform 34">
            <a:extLst>
              <a:ext uri="{FF2B5EF4-FFF2-40B4-BE49-F238E27FC236}">
                <a16:creationId xmlns:a16="http://schemas.microsoft.com/office/drawing/2014/main" id="{811FBEB9-80B8-4FC9-A4F7-5AFA89C0CE88}"/>
              </a:ext>
            </a:extLst>
          </p:cNvPr>
          <p:cNvSpPr>
            <a:spLocks/>
          </p:cNvSpPr>
          <p:nvPr/>
        </p:nvSpPr>
        <p:spPr bwMode="auto">
          <a:xfrm>
            <a:off x="10643858" y="7772151"/>
            <a:ext cx="5562012" cy="462198"/>
          </a:xfrm>
          <a:custGeom>
            <a:avLst/>
            <a:gdLst>
              <a:gd name="connsiteX0" fmla="*/ 5331624 w 5562012"/>
              <a:gd name="connsiteY0" fmla="*/ 0 h 462198"/>
              <a:gd name="connsiteX1" fmla="*/ 5562012 w 5562012"/>
              <a:gd name="connsiteY1" fmla="*/ 231810 h 462198"/>
              <a:gd name="connsiteX2" fmla="*/ 5331624 w 5562012"/>
              <a:gd name="connsiteY2" fmla="*/ 462198 h 462198"/>
              <a:gd name="connsiteX3" fmla="*/ 5331624 w 5562012"/>
              <a:gd name="connsiteY3" fmla="*/ 332783 h 462198"/>
              <a:gd name="connsiteX4" fmla="*/ 0 w 5562012"/>
              <a:gd name="connsiteY4" fmla="*/ 332783 h 462198"/>
              <a:gd name="connsiteX5" fmla="*/ 0 w 5562012"/>
              <a:gd name="connsiteY5" fmla="*/ 129416 h 462198"/>
              <a:gd name="connsiteX6" fmla="*/ 5331624 w 5562012"/>
              <a:gd name="connsiteY6" fmla="*/ 129416 h 46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2012" h="462198">
                <a:moveTo>
                  <a:pt x="5331624" y="0"/>
                </a:moveTo>
                <a:lnTo>
                  <a:pt x="5562012" y="231810"/>
                </a:lnTo>
                <a:lnTo>
                  <a:pt x="5331624" y="462198"/>
                </a:lnTo>
                <a:lnTo>
                  <a:pt x="5331624" y="332783"/>
                </a:lnTo>
                <a:lnTo>
                  <a:pt x="0" y="332783"/>
                </a:lnTo>
                <a:lnTo>
                  <a:pt x="0" y="129416"/>
                </a:lnTo>
                <a:lnTo>
                  <a:pt x="5331624" y="129416"/>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2" name="TextBox 29">
            <a:extLst>
              <a:ext uri="{FF2B5EF4-FFF2-40B4-BE49-F238E27FC236}">
                <a16:creationId xmlns:a16="http://schemas.microsoft.com/office/drawing/2014/main" id="{20AEECC1-9F63-4532-AC05-26AB569B2C1C}"/>
              </a:ext>
            </a:extLst>
          </p:cNvPr>
          <p:cNvSpPr txBox="1"/>
          <p:nvPr/>
        </p:nvSpPr>
        <p:spPr>
          <a:xfrm>
            <a:off x="9999626" y="3355164"/>
            <a:ext cx="5070461"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Target</a:t>
            </a:r>
          </a:p>
        </p:txBody>
      </p:sp>
      <p:sp>
        <p:nvSpPr>
          <p:cNvPr id="53" name="TextBox 30">
            <a:extLst>
              <a:ext uri="{FF2B5EF4-FFF2-40B4-BE49-F238E27FC236}">
                <a16:creationId xmlns:a16="http://schemas.microsoft.com/office/drawing/2014/main" id="{9A8AFB1D-0A85-4EF4-9D26-72913B94E257}"/>
              </a:ext>
            </a:extLst>
          </p:cNvPr>
          <p:cNvSpPr txBox="1"/>
          <p:nvPr/>
        </p:nvSpPr>
        <p:spPr>
          <a:xfrm>
            <a:off x="9999626" y="4133613"/>
            <a:ext cx="4829557" cy="783804"/>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Where, who, or what do we want to become in the defined period?</a:t>
            </a:r>
          </a:p>
        </p:txBody>
      </p:sp>
      <p:sp>
        <p:nvSpPr>
          <p:cNvPr id="54" name="TextBox 37">
            <a:extLst>
              <a:ext uri="{FF2B5EF4-FFF2-40B4-BE49-F238E27FC236}">
                <a16:creationId xmlns:a16="http://schemas.microsoft.com/office/drawing/2014/main" id="{BF085485-4C5B-44B4-A820-CFDF4ECBFC1F}"/>
              </a:ext>
            </a:extLst>
          </p:cNvPr>
          <p:cNvSpPr txBox="1"/>
          <p:nvPr/>
        </p:nvSpPr>
        <p:spPr>
          <a:xfrm>
            <a:off x="12980897" y="5482990"/>
            <a:ext cx="5070461"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Content </a:t>
            </a:r>
          </a:p>
        </p:txBody>
      </p:sp>
      <p:sp>
        <p:nvSpPr>
          <p:cNvPr id="55" name="TextBox 38">
            <a:extLst>
              <a:ext uri="{FF2B5EF4-FFF2-40B4-BE49-F238E27FC236}">
                <a16:creationId xmlns:a16="http://schemas.microsoft.com/office/drawing/2014/main" id="{0CCEF681-8C91-4504-9833-EB8FB90EAA64}"/>
              </a:ext>
            </a:extLst>
          </p:cNvPr>
          <p:cNvSpPr txBox="1"/>
          <p:nvPr/>
        </p:nvSpPr>
        <p:spPr>
          <a:xfrm>
            <a:off x="12980897" y="6340951"/>
            <a:ext cx="5070461" cy="1190069"/>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 will our future look like within a couple of years? Describe the future status of the company. </a:t>
            </a:r>
          </a:p>
        </p:txBody>
      </p:sp>
      <p:sp>
        <p:nvSpPr>
          <p:cNvPr id="56" name="TextBox 39">
            <a:extLst>
              <a:ext uri="{FF2B5EF4-FFF2-40B4-BE49-F238E27FC236}">
                <a16:creationId xmlns:a16="http://schemas.microsoft.com/office/drawing/2014/main" id="{6763A4A9-774A-4427-A4AD-CD61E5156092}"/>
              </a:ext>
            </a:extLst>
          </p:cNvPr>
          <p:cNvSpPr txBox="1"/>
          <p:nvPr/>
        </p:nvSpPr>
        <p:spPr>
          <a:xfrm>
            <a:off x="16673756" y="7699938"/>
            <a:ext cx="5070461"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KPI’s</a:t>
            </a:r>
          </a:p>
        </p:txBody>
      </p:sp>
      <p:sp>
        <p:nvSpPr>
          <p:cNvPr id="57" name="TextBox 40">
            <a:extLst>
              <a:ext uri="{FF2B5EF4-FFF2-40B4-BE49-F238E27FC236}">
                <a16:creationId xmlns:a16="http://schemas.microsoft.com/office/drawing/2014/main" id="{67AAD5AC-DB09-48CB-B14A-97CF1FE348AE}"/>
              </a:ext>
            </a:extLst>
          </p:cNvPr>
          <p:cNvSpPr txBox="1"/>
          <p:nvPr/>
        </p:nvSpPr>
        <p:spPr>
          <a:xfrm>
            <a:off x="16673756" y="8478387"/>
            <a:ext cx="5070461" cy="1596334"/>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Set a couple of the most important Key Performance Indicators by which we will evaluate the achievements of the vision's targets.</a:t>
            </a:r>
          </a:p>
        </p:txBody>
      </p:sp>
      <p:sp>
        <p:nvSpPr>
          <p:cNvPr id="60" name="Freeform 41">
            <a:extLst>
              <a:ext uri="{FF2B5EF4-FFF2-40B4-BE49-F238E27FC236}">
                <a16:creationId xmlns:a16="http://schemas.microsoft.com/office/drawing/2014/main" id="{56D7E712-569E-4D0A-BC6B-989EF03E2BA1}"/>
              </a:ext>
            </a:extLst>
          </p:cNvPr>
          <p:cNvSpPr>
            <a:spLocks noEditPoints="1"/>
          </p:cNvSpPr>
          <p:nvPr/>
        </p:nvSpPr>
        <p:spPr bwMode="auto">
          <a:xfrm>
            <a:off x="4654205" y="4682137"/>
            <a:ext cx="1586330" cy="1586330"/>
          </a:xfrm>
          <a:custGeom>
            <a:avLst/>
            <a:gdLst>
              <a:gd name="T0" fmla="*/ 667 w 1470"/>
              <a:gd name="T1" fmla="*/ 357 h 1467"/>
              <a:gd name="T2" fmla="*/ 667 w 1470"/>
              <a:gd name="T3" fmla="*/ 1242 h 1467"/>
              <a:gd name="T4" fmla="*/ 1034 w 1470"/>
              <a:gd name="T5" fmla="*/ 553 h 1467"/>
              <a:gd name="T6" fmla="*/ 1067 w 1470"/>
              <a:gd name="T7" fmla="*/ 531 h 1467"/>
              <a:gd name="T8" fmla="*/ 667 w 1470"/>
              <a:gd name="T9" fmla="*/ 1282 h 1467"/>
              <a:gd name="T10" fmla="*/ 667 w 1470"/>
              <a:gd name="T11" fmla="*/ 318 h 1467"/>
              <a:gd name="T12" fmla="*/ 931 w 1470"/>
              <a:gd name="T13" fmla="*/ 420 h 1467"/>
              <a:gd name="T14" fmla="*/ 667 w 1470"/>
              <a:gd name="T15" fmla="*/ 542 h 1467"/>
              <a:gd name="T16" fmla="*/ 805 w 1470"/>
              <a:gd name="T17" fmla="*/ 559 h 1467"/>
              <a:gd name="T18" fmla="*/ 667 w 1470"/>
              <a:gd name="T19" fmla="*/ 503 h 1467"/>
              <a:gd name="T20" fmla="*/ 667 w 1470"/>
              <a:gd name="T21" fmla="*/ 1097 h 1467"/>
              <a:gd name="T22" fmla="*/ 930 w 1470"/>
              <a:gd name="T23" fmla="*/ 662 h 1467"/>
              <a:gd name="T24" fmla="*/ 895 w 1470"/>
              <a:gd name="T25" fmla="*/ 680 h 1467"/>
              <a:gd name="T26" fmla="*/ 667 w 1470"/>
              <a:gd name="T27" fmla="*/ 1057 h 1467"/>
              <a:gd name="T28" fmla="*/ 667 w 1470"/>
              <a:gd name="T29" fmla="*/ 542 h 1467"/>
              <a:gd name="T30" fmla="*/ 1256 w 1470"/>
              <a:gd name="T31" fmla="*/ 237 h 1467"/>
              <a:gd name="T32" fmla="*/ 1388 w 1470"/>
              <a:gd name="T33" fmla="*/ 307 h 1467"/>
              <a:gd name="T34" fmla="*/ 1202 w 1470"/>
              <a:gd name="T35" fmla="*/ 291 h 1467"/>
              <a:gd name="T36" fmla="*/ 1333 w 1470"/>
              <a:gd name="T37" fmla="*/ 361 h 1467"/>
              <a:gd name="T38" fmla="*/ 736 w 1470"/>
              <a:gd name="T39" fmla="*/ 756 h 1467"/>
              <a:gd name="T40" fmla="*/ 667 w 1470"/>
              <a:gd name="T41" fmla="*/ 882 h 1467"/>
              <a:gd name="T42" fmla="*/ 667 w 1470"/>
              <a:gd name="T43" fmla="*/ 718 h 1467"/>
              <a:gd name="T44" fmla="*/ 1150 w 1470"/>
              <a:gd name="T45" fmla="*/ 295 h 1467"/>
              <a:gd name="T46" fmla="*/ 1135 w 1470"/>
              <a:gd name="T47" fmla="*/ 109 h 1467"/>
              <a:gd name="T48" fmla="*/ 1205 w 1470"/>
              <a:gd name="T49" fmla="*/ 240 h 1467"/>
              <a:gd name="T50" fmla="*/ 1190 w 1470"/>
              <a:gd name="T51" fmla="*/ 54 h 1467"/>
              <a:gd name="T52" fmla="*/ 1260 w 1470"/>
              <a:gd name="T53" fmla="*/ 186 h 1467"/>
              <a:gd name="T54" fmla="*/ 1245 w 1470"/>
              <a:gd name="T55" fmla="*/ 0 h 1467"/>
              <a:gd name="T56" fmla="*/ 1315 w 1470"/>
              <a:gd name="T57" fmla="*/ 131 h 1467"/>
              <a:gd name="T58" fmla="*/ 1311 w 1470"/>
              <a:gd name="T59" fmla="*/ 183 h 1467"/>
              <a:gd name="T60" fmla="*/ 1442 w 1470"/>
              <a:gd name="T61" fmla="*/ 253 h 1467"/>
              <a:gd name="T62" fmla="*/ 707 w 1470"/>
              <a:gd name="T63" fmla="*/ 785 h 1467"/>
              <a:gd name="T64" fmla="*/ 661 w 1470"/>
              <a:gd name="T65" fmla="*/ 824 h 1467"/>
              <a:gd name="T66" fmla="*/ 649 w 1470"/>
              <a:gd name="T67" fmla="*/ 795 h 1467"/>
              <a:gd name="T68" fmla="*/ 667 w 1470"/>
              <a:gd name="T69" fmla="*/ 757 h 1467"/>
              <a:gd name="T70" fmla="*/ 667 w 1470"/>
              <a:gd name="T71" fmla="*/ 842 h 1467"/>
              <a:gd name="T72" fmla="*/ 707 w 1470"/>
              <a:gd name="T73" fmla="*/ 785 h 1467"/>
              <a:gd name="T74" fmla="*/ 1162 w 1470"/>
              <a:gd name="T75" fmla="*/ 415 h 1467"/>
              <a:gd name="T76" fmla="*/ 667 w 1470"/>
              <a:gd name="T77" fmla="*/ 1427 h 1467"/>
              <a:gd name="T78" fmla="*/ 667 w 1470"/>
              <a:gd name="T79" fmla="*/ 173 h 1467"/>
              <a:gd name="T80" fmla="*/ 1066 w 1470"/>
              <a:gd name="T81" fmla="*/ 290 h 1467"/>
              <a:gd name="T82" fmla="*/ 667 w 1470"/>
              <a:gd name="T83" fmla="*/ 133 h 1467"/>
              <a:gd name="T84" fmla="*/ 667 w 1470"/>
              <a:gd name="T85" fmla="*/ 1467 h 1467"/>
              <a:gd name="T86" fmla="*/ 1193 w 1470"/>
              <a:gd name="T87" fmla="*/ 391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0" h="1467">
                <a:moveTo>
                  <a:pt x="904" y="426"/>
                </a:moveTo>
                <a:cubicBezTo>
                  <a:pt x="833" y="381"/>
                  <a:pt x="751" y="357"/>
                  <a:pt x="667" y="357"/>
                </a:cubicBezTo>
                <a:cubicBezTo>
                  <a:pt x="423" y="357"/>
                  <a:pt x="225" y="556"/>
                  <a:pt x="225" y="800"/>
                </a:cubicBezTo>
                <a:cubicBezTo>
                  <a:pt x="225" y="1044"/>
                  <a:pt x="423" y="1242"/>
                  <a:pt x="667" y="1242"/>
                </a:cubicBezTo>
                <a:cubicBezTo>
                  <a:pt x="911" y="1242"/>
                  <a:pt x="1109" y="1044"/>
                  <a:pt x="1109" y="800"/>
                </a:cubicBezTo>
                <a:cubicBezTo>
                  <a:pt x="1109" y="712"/>
                  <a:pt x="1083" y="626"/>
                  <a:pt x="1034" y="553"/>
                </a:cubicBezTo>
                <a:cubicBezTo>
                  <a:pt x="1028" y="544"/>
                  <a:pt x="1031" y="532"/>
                  <a:pt x="1040" y="526"/>
                </a:cubicBezTo>
                <a:cubicBezTo>
                  <a:pt x="1049" y="520"/>
                  <a:pt x="1061" y="522"/>
                  <a:pt x="1067" y="531"/>
                </a:cubicBezTo>
                <a:cubicBezTo>
                  <a:pt x="1121" y="611"/>
                  <a:pt x="1149" y="704"/>
                  <a:pt x="1149" y="800"/>
                </a:cubicBezTo>
                <a:cubicBezTo>
                  <a:pt x="1149" y="1066"/>
                  <a:pt x="933" y="1282"/>
                  <a:pt x="667" y="1282"/>
                </a:cubicBezTo>
                <a:cubicBezTo>
                  <a:pt x="401" y="1282"/>
                  <a:pt x="185" y="1066"/>
                  <a:pt x="185" y="800"/>
                </a:cubicBezTo>
                <a:cubicBezTo>
                  <a:pt x="185" y="534"/>
                  <a:pt x="401" y="318"/>
                  <a:pt x="667" y="318"/>
                </a:cubicBezTo>
                <a:cubicBezTo>
                  <a:pt x="759" y="318"/>
                  <a:pt x="848" y="344"/>
                  <a:pt x="925" y="393"/>
                </a:cubicBezTo>
                <a:cubicBezTo>
                  <a:pt x="935" y="399"/>
                  <a:pt x="937" y="411"/>
                  <a:pt x="931" y="420"/>
                </a:cubicBezTo>
                <a:cubicBezTo>
                  <a:pt x="925" y="429"/>
                  <a:pt x="913" y="432"/>
                  <a:pt x="904" y="426"/>
                </a:cubicBezTo>
                <a:close/>
                <a:moveTo>
                  <a:pt x="667" y="542"/>
                </a:moveTo>
                <a:cubicBezTo>
                  <a:pt x="706" y="542"/>
                  <a:pt x="744" y="551"/>
                  <a:pt x="779" y="568"/>
                </a:cubicBezTo>
                <a:cubicBezTo>
                  <a:pt x="789" y="573"/>
                  <a:pt x="800" y="568"/>
                  <a:pt x="805" y="559"/>
                </a:cubicBezTo>
                <a:cubicBezTo>
                  <a:pt x="810" y="549"/>
                  <a:pt x="806" y="537"/>
                  <a:pt x="796" y="532"/>
                </a:cubicBezTo>
                <a:cubicBezTo>
                  <a:pt x="756" y="513"/>
                  <a:pt x="712" y="503"/>
                  <a:pt x="667" y="503"/>
                </a:cubicBezTo>
                <a:cubicBezTo>
                  <a:pt x="503" y="503"/>
                  <a:pt x="370" y="636"/>
                  <a:pt x="370" y="800"/>
                </a:cubicBezTo>
                <a:cubicBezTo>
                  <a:pt x="370" y="964"/>
                  <a:pt x="503" y="1097"/>
                  <a:pt x="667" y="1097"/>
                </a:cubicBezTo>
                <a:cubicBezTo>
                  <a:pt x="831" y="1097"/>
                  <a:pt x="964" y="964"/>
                  <a:pt x="964" y="800"/>
                </a:cubicBezTo>
                <a:cubicBezTo>
                  <a:pt x="964" y="752"/>
                  <a:pt x="952" y="704"/>
                  <a:pt x="930" y="662"/>
                </a:cubicBezTo>
                <a:cubicBezTo>
                  <a:pt x="925" y="652"/>
                  <a:pt x="913" y="648"/>
                  <a:pt x="903" y="654"/>
                </a:cubicBezTo>
                <a:cubicBezTo>
                  <a:pt x="894" y="659"/>
                  <a:pt x="890" y="671"/>
                  <a:pt x="895" y="680"/>
                </a:cubicBezTo>
                <a:cubicBezTo>
                  <a:pt x="914" y="717"/>
                  <a:pt x="924" y="758"/>
                  <a:pt x="924" y="800"/>
                </a:cubicBezTo>
                <a:cubicBezTo>
                  <a:pt x="924" y="942"/>
                  <a:pt x="809" y="1057"/>
                  <a:pt x="667" y="1057"/>
                </a:cubicBezTo>
                <a:cubicBezTo>
                  <a:pt x="525" y="1057"/>
                  <a:pt x="409" y="942"/>
                  <a:pt x="409" y="800"/>
                </a:cubicBezTo>
                <a:cubicBezTo>
                  <a:pt x="409" y="658"/>
                  <a:pt x="525" y="542"/>
                  <a:pt x="667" y="542"/>
                </a:cubicBezTo>
                <a:close/>
                <a:moveTo>
                  <a:pt x="1283" y="210"/>
                </a:moveTo>
                <a:cubicBezTo>
                  <a:pt x="1256" y="237"/>
                  <a:pt x="1256" y="237"/>
                  <a:pt x="1256" y="237"/>
                </a:cubicBezTo>
                <a:cubicBezTo>
                  <a:pt x="1415" y="280"/>
                  <a:pt x="1415" y="280"/>
                  <a:pt x="1415" y="280"/>
                </a:cubicBezTo>
                <a:cubicBezTo>
                  <a:pt x="1388" y="307"/>
                  <a:pt x="1388" y="307"/>
                  <a:pt x="1388" y="307"/>
                </a:cubicBezTo>
                <a:cubicBezTo>
                  <a:pt x="1229" y="264"/>
                  <a:pt x="1229" y="264"/>
                  <a:pt x="1229" y="264"/>
                </a:cubicBezTo>
                <a:cubicBezTo>
                  <a:pt x="1202" y="291"/>
                  <a:pt x="1202" y="291"/>
                  <a:pt x="1202" y="291"/>
                </a:cubicBezTo>
                <a:cubicBezTo>
                  <a:pt x="1360" y="334"/>
                  <a:pt x="1360" y="334"/>
                  <a:pt x="1360" y="334"/>
                </a:cubicBezTo>
                <a:cubicBezTo>
                  <a:pt x="1333" y="361"/>
                  <a:pt x="1333" y="361"/>
                  <a:pt x="1333" y="361"/>
                </a:cubicBezTo>
                <a:cubicBezTo>
                  <a:pt x="1174" y="319"/>
                  <a:pt x="1174" y="319"/>
                  <a:pt x="1174" y="319"/>
                </a:cubicBezTo>
                <a:cubicBezTo>
                  <a:pt x="736" y="756"/>
                  <a:pt x="736" y="756"/>
                  <a:pt x="736" y="756"/>
                </a:cubicBezTo>
                <a:cubicBezTo>
                  <a:pt x="744" y="769"/>
                  <a:pt x="749" y="784"/>
                  <a:pt x="749" y="800"/>
                </a:cubicBezTo>
                <a:cubicBezTo>
                  <a:pt x="749" y="845"/>
                  <a:pt x="712" y="882"/>
                  <a:pt x="667" y="882"/>
                </a:cubicBezTo>
                <a:cubicBezTo>
                  <a:pt x="622" y="882"/>
                  <a:pt x="585" y="845"/>
                  <a:pt x="585" y="800"/>
                </a:cubicBezTo>
                <a:cubicBezTo>
                  <a:pt x="585" y="755"/>
                  <a:pt x="622" y="718"/>
                  <a:pt x="667" y="718"/>
                </a:cubicBezTo>
                <a:cubicBezTo>
                  <a:pt x="684" y="718"/>
                  <a:pt x="699" y="723"/>
                  <a:pt x="712" y="732"/>
                </a:cubicBezTo>
                <a:cubicBezTo>
                  <a:pt x="1150" y="295"/>
                  <a:pt x="1150" y="295"/>
                  <a:pt x="1150" y="295"/>
                </a:cubicBezTo>
                <a:cubicBezTo>
                  <a:pt x="1108" y="136"/>
                  <a:pt x="1108" y="136"/>
                  <a:pt x="1108" y="136"/>
                </a:cubicBezTo>
                <a:cubicBezTo>
                  <a:pt x="1135" y="109"/>
                  <a:pt x="1135" y="109"/>
                  <a:pt x="1135" y="109"/>
                </a:cubicBezTo>
                <a:cubicBezTo>
                  <a:pt x="1178" y="268"/>
                  <a:pt x="1178" y="268"/>
                  <a:pt x="1178" y="268"/>
                </a:cubicBezTo>
                <a:cubicBezTo>
                  <a:pt x="1205" y="240"/>
                  <a:pt x="1205" y="240"/>
                  <a:pt x="1205" y="240"/>
                </a:cubicBezTo>
                <a:cubicBezTo>
                  <a:pt x="1163" y="81"/>
                  <a:pt x="1163" y="81"/>
                  <a:pt x="1163" y="81"/>
                </a:cubicBezTo>
                <a:cubicBezTo>
                  <a:pt x="1190" y="54"/>
                  <a:pt x="1190" y="54"/>
                  <a:pt x="1190" y="54"/>
                </a:cubicBezTo>
                <a:cubicBezTo>
                  <a:pt x="1232" y="213"/>
                  <a:pt x="1232" y="213"/>
                  <a:pt x="1232" y="213"/>
                </a:cubicBezTo>
                <a:cubicBezTo>
                  <a:pt x="1260" y="186"/>
                  <a:pt x="1260" y="186"/>
                  <a:pt x="1260" y="186"/>
                </a:cubicBezTo>
                <a:cubicBezTo>
                  <a:pt x="1217" y="27"/>
                  <a:pt x="1217" y="27"/>
                  <a:pt x="1217" y="27"/>
                </a:cubicBezTo>
                <a:cubicBezTo>
                  <a:pt x="1245" y="0"/>
                  <a:pt x="1245" y="0"/>
                  <a:pt x="1245" y="0"/>
                </a:cubicBezTo>
                <a:cubicBezTo>
                  <a:pt x="1287" y="159"/>
                  <a:pt x="1287" y="159"/>
                  <a:pt x="1287" y="159"/>
                </a:cubicBezTo>
                <a:cubicBezTo>
                  <a:pt x="1315" y="131"/>
                  <a:pt x="1315" y="131"/>
                  <a:pt x="1315" y="131"/>
                </a:cubicBezTo>
                <a:cubicBezTo>
                  <a:pt x="1339" y="155"/>
                  <a:pt x="1339" y="155"/>
                  <a:pt x="1339" y="155"/>
                </a:cubicBezTo>
                <a:cubicBezTo>
                  <a:pt x="1311" y="183"/>
                  <a:pt x="1311" y="183"/>
                  <a:pt x="1311" y="183"/>
                </a:cubicBezTo>
                <a:cubicBezTo>
                  <a:pt x="1470" y="225"/>
                  <a:pt x="1470" y="225"/>
                  <a:pt x="1470" y="225"/>
                </a:cubicBezTo>
                <a:cubicBezTo>
                  <a:pt x="1442" y="253"/>
                  <a:pt x="1442" y="253"/>
                  <a:pt x="1442" y="253"/>
                </a:cubicBezTo>
                <a:lnTo>
                  <a:pt x="1283" y="210"/>
                </a:lnTo>
                <a:close/>
                <a:moveTo>
                  <a:pt x="707" y="785"/>
                </a:moveTo>
                <a:cubicBezTo>
                  <a:pt x="673" y="819"/>
                  <a:pt x="673" y="819"/>
                  <a:pt x="673" y="819"/>
                </a:cubicBezTo>
                <a:cubicBezTo>
                  <a:pt x="670" y="822"/>
                  <a:pt x="665" y="824"/>
                  <a:pt x="661" y="824"/>
                </a:cubicBezTo>
                <a:cubicBezTo>
                  <a:pt x="657" y="824"/>
                  <a:pt x="652" y="822"/>
                  <a:pt x="649" y="819"/>
                </a:cubicBezTo>
                <a:cubicBezTo>
                  <a:pt x="642" y="812"/>
                  <a:pt x="642" y="802"/>
                  <a:pt x="649" y="795"/>
                </a:cubicBezTo>
                <a:cubicBezTo>
                  <a:pt x="683" y="761"/>
                  <a:pt x="683" y="761"/>
                  <a:pt x="683" y="761"/>
                </a:cubicBezTo>
                <a:cubicBezTo>
                  <a:pt x="678" y="759"/>
                  <a:pt x="673" y="757"/>
                  <a:pt x="667" y="757"/>
                </a:cubicBezTo>
                <a:cubicBezTo>
                  <a:pt x="643" y="757"/>
                  <a:pt x="624" y="776"/>
                  <a:pt x="624" y="800"/>
                </a:cubicBezTo>
                <a:cubicBezTo>
                  <a:pt x="624" y="823"/>
                  <a:pt x="643" y="842"/>
                  <a:pt x="667" y="842"/>
                </a:cubicBezTo>
                <a:cubicBezTo>
                  <a:pt x="690" y="842"/>
                  <a:pt x="709" y="823"/>
                  <a:pt x="709" y="800"/>
                </a:cubicBezTo>
                <a:cubicBezTo>
                  <a:pt x="709" y="795"/>
                  <a:pt x="708" y="790"/>
                  <a:pt x="707" y="785"/>
                </a:cubicBezTo>
                <a:close/>
                <a:moveTo>
                  <a:pt x="1166" y="387"/>
                </a:moveTo>
                <a:cubicBezTo>
                  <a:pt x="1157" y="394"/>
                  <a:pt x="1155" y="406"/>
                  <a:pt x="1162" y="415"/>
                </a:cubicBezTo>
                <a:cubicBezTo>
                  <a:pt x="1248" y="526"/>
                  <a:pt x="1294" y="659"/>
                  <a:pt x="1294" y="800"/>
                </a:cubicBezTo>
                <a:cubicBezTo>
                  <a:pt x="1294" y="1146"/>
                  <a:pt x="1013" y="1427"/>
                  <a:pt x="667" y="1427"/>
                </a:cubicBezTo>
                <a:cubicBezTo>
                  <a:pt x="321" y="1427"/>
                  <a:pt x="40" y="1146"/>
                  <a:pt x="40" y="800"/>
                </a:cubicBezTo>
                <a:cubicBezTo>
                  <a:pt x="40" y="454"/>
                  <a:pt x="321" y="173"/>
                  <a:pt x="667" y="173"/>
                </a:cubicBezTo>
                <a:cubicBezTo>
                  <a:pt x="802" y="173"/>
                  <a:pt x="930" y="215"/>
                  <a:pt x="1038" y="294"/>
                </a:cubicBezTo>
                <a:cubicBezTo>
                  <a:pt x="1047" y="301"/>
                  <a:pt x="1060" y="299"/>
                  <a:pt x="1066" y="290"/>
                </a:cubicBezTo>
                <a:cubicBezTo>
                  <a:pt x="1072" y="281"/>
                  <a:pt x="1071" y="269"/>
                  <a:pt x="1062" y="263"/>
                </a:cubicBezTo>
                <a:cubicBezTo>
                  <a:pt x="947" y="178"/>
                  <a:pt x="810" y="133"/>
                  <a:pt x="667" y="133"/>
                </a:cubicBezTo>
                <a:cubicBezTo>
                  <a:pt x="299" y="133"/>
                  <a:pt x="0" y="432"/>
                  <a:pt x="0" y="800"/>
                </a:cubicBezTo>
                <a:cubicBezTo>
                  <a:pt x="0" y="1167"/>
                  <a:pt x="299" y="1467"/>
                  <a:pt x="667" y="1467"/>
                </a:cubicBezTo>
                <a:cubicBezTo>
                  <a:pt x="1035" y="1467"/>
                  <a:pt x="1334" y="1167"/>
                  <a:pt x="1334" y="800"/>
                </a:cubicBezTo>
                <a:cubicBezTo>
                  <a:pt x="1334" y="650"/>
                  <a:pt x="1285" y="509"/>
                  <a:pt x="1193" y="391"/>
                </a:cubicBezTo>
                <a:cubicBezTo>
                  <a:pt x="1187" y="382"/>
                  <a:pt x="1174" y="381"/>
                  <a:pt x="1166" y="38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Grafický objekt 4" descr="Obrázek obrys">
            <a:extLst>
              <a:ext uri="{FF2B5EF4-FFF2-40B4-BE49-F238E27FC236}">
                <a16:creationId xmlns:a16="http://schemas.microsoft.com/office/drawing/2014/main" id="{225C6F52-5795-4195-9BA1-9BE4E006E4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1915" y="6672395"/>
            <a:ext cx="1903058" cy="1903058"/>
          </a:xfrm>
          <a:prstGeom prst="rect">
            <a:avLst/>
          </a:prstGeom>
        </p:spPr>
      </p:pic>
      <p:pic>
        <p:nvPicPr>
          <p:cNvPr id="61" name="Grafický objekt 60" descr="Deska s klipem, částečně zaškrtnuté obrys">
            <a:extLst>
              <a:ext uri="{FF2B5EF4-FFF2-40B4-BE49-F238E27FC236}">
                <a16:creationId xmlns:a16="http://schemas.microsoft.com/office/drawing/2014/main" id="{E7DFFA03-7820-44ED-BF0B-076051FD2E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732085" y="8890880"/>
            <a:ext cx="1903058" cy="1903058"/>
          </a:xfrm>
          <a:prstGeom prst="rect">
            <a:avLst/>
          </a:prstGeom>
        </p:spPr>
      </p:pic>
    </p:spTree>
    <p:extLst>
      <p:ext uri="{BB962C8B-B14F-4D97-AF65-F5344CB8AC3E}">
        <p14:creationId xmlns:p14="http://schemas.microsoft.com/office/powerpoint/2010/main" val="3526156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Sika CZ </a:t>
            </a:r>
            <a:r>
              <a:rPr lang="en-US">
                <a:solidFill>
                  <a:schemeClr val="accent2"/>
                </a:solidFill>
              </a:rPr>
              <a:t>Vision 2023</a:t>
            </a:r>
          </a:p>
        </p:txBody>
      </p:sp>
      <p:pic>
        <p:nvPicPr>
          <p:cNvPr id="8" name="Obrázek 7">
            <a:extLst>
              <a:ext uri="{FF2B5EF4-FFF2-40B4-BE49-F238E27FC236}">
                <a16:creationId xmlns:a16="http://schemas.microsoft.com/office/drawing/2014/main" id="{105F6E5A-8BC1-4908-9B0E-E1908CE6307E}"/>
              </a:ext>
            </a:extLst>
          </p:cNvPr>
          <p:cNvPicPr>
            <a:picLocks noChangeAspect="1"/>
          </p:cNvPicPr>
          <p:nvPr/>
        </p:nvPicPr>
        <p:blipFill>
          <a:blip r:embed="rId2"/>
          <a:stretch>
            <a:fillRect/>
          </a:stretch>
        </p:blipFill>
        <p:spPr>
          <a:xfrm>
            <a:off x="1676400" y="3066837"/>
            <a:ext cx="16413214" cy="8972556"/>
          </a:xfrm>
          <a:prstGeom prst="rect">
            <a:avLst/>
          </a:prstGeom>
        </p:spPr>
      </p:pic>
      <p:sp>
        <p:nvSpPr>
          <p:cNvPr id="11" name="Text Placeholder 2">
            <a:extLst>
              <a:ext uri="{FF2B5EF4-FFF2-40B4-BE49-F238E27FC236}">
                <a16:creationId xmlns:a16="http://schemas.microsoft.com/office/drawing/2014/main" id="{02236495-7899-457F-A7A3-0A9D43489C9D}"/>
              </a:ext>
            </a:extLst>
          </p:cNvPr>
          <p:cNvSpPr>
            <a:spLocks noGrp="1"/>
          </p:cNvSpPr>
          <p:nvPr>
            <p:ph type="body" sz="quarter" idx="10"/>
          </p:nvPr>
        </p:nvSpPr>
        <p:spPr>
          <a:xfrm>
            <a:off x="1676400" y="1855512"/>
            <a:ext cx="21031200" cy="444500"/>
          </a:xfrm>
        </p:spPr>
        <p:txBody>
          <a:bodyPr/>
          <a:lstStyle/>
          <a:p>
            <a:r>
              <a:rPr lang="en-US"/>
              <a:t>Consultancy Project| </a:t>
            </a:r>
            <a:r>
              <a:rPr lang="en-US">
                <a:solidFill>
                  <a:schemeClr val="accent2"/>
                </a:solidFill>
              </a:rPr>
              <a:t>Strategy Setting | </a:t>
            </a:r>
            <a:r>
              <a:rPr lang="en-US">
                <a:solidFill>
                  <a:schemeClr val="accent4"/>
                </a:solidFill>
              </a:rPr>
              <a:t>Long Term Vision</a:t>
            </a:r>
          </a:p>
        </p:txBody>
      </p:sp>
    </p:spTree>
    <p:extLst>
      <p:ext uri="{BB962C8B-B14F-4D97-AF65-F5344CB8AC3E}">
        <p14:creationId xmlns:p14="http://schemas.microsoft.com/office/powerpoint/2010/main" val="3252167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2492" y="0"/>
            <a:ext cx="24371828" cy="13716000"/>
          </a:xfrm>
          <a:prstGeom prst="rect">
            <a:avLst/>
          </a:prstGeom>
          <a:gradFill flip="none" rotWithShape="1">
            <a:gsLst>
              <a:gs pos="0">
                <a:schemeClr val="accent1">
                  <a:alpha val="85000"/>
                </a:schemeClr>
              </a:gs>
              <a:gs pos="33000">
                <a:schemeClr val="accent2">
                  <a:alpha val="85000"/>
                </a:schemeClr>
              </a:gs>
              <a:gs pos="66000">
                <a:schemeClr val="accent4">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39521" y="5896198"/>
            <a:ext cx="22169115" cy="1923604"/>
          </a:xfrm>
          <a:prstGeom prst="rect">
            <a:avLst/>
          </a:prstGeom>
          <a:noFill/>
        </p:spPr>
        <p:txBody>
          <a:bodyPr wrap="square" lIns="0" tIns="0" rIns="0" bIns="0" rtlCol="0">
            <a:spAutoFit/>
          </a:bodyPr>
          <a:lstStyle/>
          <a:p>
            <a:pPr algn="ctr"/>
            <a:r>
              <a:rPr lang="en-US"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Business Strategy</a:t>
            </a:r>
          </a:p>
        </p:txBody>
      </p:sp>
      <p:grpSp>
        <p:nvGrpSpPr>
          <p:cNvPr id="40" name="Group 39"/>
          <p:cNvGrpSpPr/>
          <p:nvPr/>
        </p:nvGrpSpPr>
        <p:grpSpPr>
          <a:xfrm>
            <a:off x="5307058" y="5334599"/>
            <a:ext cx="13875411" cy="3046801"/>
            <a:chOff x="6301042" y="4227741"/>
            <a:chExt cx="11566632" cy="3046801"/>
          </a:xfrm>
        </p:grpSpPr>
        <p:grpSp>
          <p:nvGrpSpPr>
            <p:cNvPr id="36" name="Group 35"/>
            <p:cNvGrpSpPr/>
            <p:nvPr/>
          </p:nvGrpSpPr>
          <p:grpSpPr>
            <a:xfrm>
              <a:off x="6301042" y="4227741"/>
              <a:ext cx="1473200" cy="1463040"/>
              <a:chOff x="6009640" y="3769678"/>
              <a:chExt cx="1473200" cy="1463040"/>
            </a:xfrm>
          </p:grpSpPr>
          <p:cxnSp>
            <p:nvCxnSpPr>
              <p:cNvPr id="32" name="Straight Connector 31"/>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16394474" y="5811502"/>
              <a:ext cx="1473200" cy="1463040"/>
              <a:chOff x="6009640" y="3769678"/>
              <a:chExt cx="1473200" cy="1463040"/>
            </a:xfrm>
          </p:grpSpPr>
          <p:cxnSp>
            <p:nvCxnSpPr>
              <p:cNvPr id="38" name="Straight Connector 37"/>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 name="TextBox 13">
            <a:extLst>
              <a:ext uri="{FF2B5EF4-FFF2-40B4-BE49-F238E27FC236}">
                <a16:creationId xmlns:a16="http://schemas.microsoft.com/office/drawing/2014/main" id="{77ECCC29-A1A6-42F0-B729-AE4CFDCB33DC}"/>
              </a:ext>
            </a:extLst>
          </p:cNvPr>
          <p:cNvSpPr txBox="1"/>
          <p:nvPr/>
        </p:nvSpPr>
        <p:spPr>
          <a:xfrm>
            <a:off x="5307058" y="4045598"/>
            <a:ext cx="11541760" cy="1015663"/>
          </a:xfrm>
          <a:prstGeom prst="rect">
            <a:avLst/>
          </a:prstGeom>
          <a:noFill/>
        </p:spPr>
        <p:txBody>
          <a:bodyPr wrap="square" lIns="0" tIns="0" rIns="0" bIns="0" rtlCol="0">
            <a:spAutoFit/>
          </a:bodyPr>
          <a:lstStyle/>
          <a:p>
            <a:r>
              <a:rPr lang="cs-CZ" sz="66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Strategy</a:t>
            </a:r>
            <a:r>
              <a:rPr lang="cs-CZ"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66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Setting</a:t>
            </a:r>
            <a:endParaRPr lang="en-US"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4">
            <a:extLst>
              <a:ext uri="{FF2B5EF4-FFF2-40B4-BE49-F238E27FC236}">
                <a16:creationId xmlns:a16="http://schemas.microsoft.com/office/drawing/2014/main" id="{FA9E6DD3-A30C-4938-AABE-38532692D221}"/>
              </a:ext>
            </a:extLst>
          </p:cNvPr>
          <p:cNvSpPr txBox="1"/>
          <p:nvPr/>
        </p:nvSpPr>
        <p:spPr>
          <a:xfrm>
            <a:off x="12286397" y="8913153"/>
            <a:ext cx="6896072" cy="492443"/>
          </a:xfrm>
          <a:prstGeom prst="rect">
            <a:avLst/>
          </a:prstGeom>
          <a:noFill/>
        </p:spPr>
        <p:txBody>
          <a:bodyPr wrap="square" lIns="0" tIns="0" rIns="0" bIns="0" rtlCol="0">
            <a:spAutoFit/>
          </a:bodyPr>
          <a:lstStyle/>
          <a:p>
            <a:pPr algn="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Jakub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Čech </a:t>
            </a: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Andrej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Šišolák</a:t>
            </a:r>
            <a:endPar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847268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Definition of </a:t>
            </a:r>
            <a:r>
              <a:rPr lang="en-US">
                <a:solidFill>
                  <a:schemeClr val="accent2"/>
                </a:solidFill>
              </a:rPr>
              <a:t>Strategy</a:t>
            </a:r>
          </a:p>
        </p:txBody>
      </p:sp>
      <p:sp>
        <p:nvSpPr>
          <p:cNvPr id="4" name="TextBox 3"/>
          <p:cNvSpPr txBox="1"/>
          <p:nvPr/>
        </p:nvSpPr>
        <p:spPr>
          <a:xfrm>
            <a:off x="1676401" y="4256993"/>
            <a:ext cx="5753483" cy="7595349"/>
          </a:xfrm>
          <a:prstGeom prst="rect">
            <a:avLst/>
          </a:prstGeom>
          <a:noFill/>
        </p:spPr>
        <p:txBody>
          <a:bodyPr wrap="square" lIns="0" tIns="0" rIns="0" bIns="0" rtlCol="0" anchor="t">
            <a:spAutoFit/>
          </a:bodyPr>
          <a:lstStyle/>
          <a:p>
            <a:pPr>
              <a:lnSpc>
                <a:spcPct val="140000"/>
              </a:lnSpc>
              <a:spcAft>
                <a:spcPts val="3600"/>
              </a:spcAft>
              <a:buClr>
                <a:schemeClr val="accent1"/>
              </a:buCl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formulates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why</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exist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main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purpose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our</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t>
            </a:r>
          </a:p>
          <a:p>
            <a:pPr marL="342900" indent="-342900">
              <a:lnSpc>
                <a:spcPct val="140000"/>
              </a:lnSpc>
              <a:buClr>
                <a:srgbClr val="00AFD2"/>
              </a:buClr>
              <a:buFont typeface="Wingdings" panose="05000000000000000000" pitchFamily="2" charset="2"/>
              <a:buChar cha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Same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during</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entire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operation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company</a:t>
            </a: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Specific</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can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be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recognized</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by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its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mission</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Public, part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PR </a:t>
            </a: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Attracts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employees</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a:ea typeface="Open Sans Light"/>
                <a:cs typeface="Open Sans Light"/>
              </a:rPr>
              <a:t>Should</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define</a:t>
            </a:r>
            <a:r>
              <a:rPr lang="cs-CZ" sz="2400">
                <a:solidFill>
                  <a:schemeClr val="tx1">
                    <a:lumMod val="60000"/>
                    <a:lumOff val="40000"/>
                  </a:schemeClr>
                </a:solidFill>
                <a:latin typeface="Open Sans Light"/>
                <a:ea typeface="Open Sans Light"/>
                <a:cs typeface="Open Sans Light"/>
              </a:rPr>
              <a:t> a </a:t>
            </a:r>
            <a:r>
              <a:rPr lang="cs-CZ" sz="2400" err="1">
                <a:solidFill>
                  <a:schemeClr val="tx1">
                    <a:lumMod val="60000"/>
                    <a:lumOff val="40000"/>
                  </a:schemeClr>
                </a:solidFill>
                <a:latin typeface="Open Sans Light"/>
                <a:ea typeface="Open Sans Light"/>
                <a:cs typeface="Open Sans Light"/>
              </a:rPr>
              <a:t>higher</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purpouse</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of</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meaning</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of</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company's</a:t>
            </a:r>
            <a:r>
              <a:rPr lang="cs-CZ" sz="2400">
                <a:solidFill>
                  <a:schemeClr val="tx1">
                    <a:lumMod val="60000"/>
                    <a:lumOff val="40000"/>
                  </a:schemeClr>
                </a:solidFill>
                <a:latin typeface="Open Sans Light"/>
                <a:ea typeface="Open Sans Light"/>
                <a:cs typeface="Open Sans Light"/>
              </a:rPr>
              <a:t> </a:t>
            </a:r>
            <a:r>
              <a:rPr lang="cs-CZ" sz="2400" err="1">
                <a:solidFill>
                  <a:schemeClr val="tx1">
                    <a:lumMod val="60000"/>
                    <a:lumOff val="40000"/>
                  </a:schemeClr>
                </a:solidFill>
                <a:latin typeface="Open Sans Light"/>
                <a:ea typeface="Open Sans Light"/>
                <a:cs typeface="Open Sans Light"/>
              </a:rPr>
              <a:t>activities</a:t>
            </a:r>
            <a:endPar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xtBox 6"/>
          <p:cNvSpPr txBox="1"/>
          <p:nvPr/>
        </p:nvSpPr>
        <p:spPr>
          <a:xfrm>
            <a:off x="1679568" y="3365841"/>
            <a:ext cx="5750806" cy="646331"/>
          </a:xfrm>
          <a:prstGeom prst="rect">
            <a:avLst/>
          </a:prstGeom>
          <a:noFill/>
        </p:spPr>
        <p:txBody>
          <a:bodyPr wrap="square" lIns="0" tIns="0" rIns="0" bIns="0" rtlCol="0">
            <a:spAutoFit/>
          </a:bodyPr>
          <a:lstStyle/>
          <a:p>
            <a:r>
              <a:rPr lang="cs-CZ" sz="42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Mission</a:t>
            </a:r>
            <a:endParaRPr lang="en-US" sz="42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9315014" y="4256993"/>
            <a:ext cx="5753483" cy="8020081"/>
          </a:xfrm>
          <a:prstGeom prst="rect">
            <a:avLst/>
          </a:prstGeom>
          <a:noFill/>
        </p:spPr>
        <p:txBody>
          <a:bodyPr wrap="square" lIns="0" tIns="0" rIns="0" bIns="0" rtlCol="0">
            <a:spAutoFit/>
          </a:bodyPr>
          <a:lstStyle/>
          <a:p>
            <a:pPr>
              <a:lnSpc>
                <a:spcPct val="140000"/>
              </a:lnSpc>
              <a:spcAft>
                <a:spcPts val="3600"/>
              </a:spcAft>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explains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goal</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for</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specific</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period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time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want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achieve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near</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Where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want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go as a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Time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framed</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new</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vision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created</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when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previous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where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achieved</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Shows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direction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people</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Alligns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people´s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work</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one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direction</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Adjustable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based</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on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new</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circumstances</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Evaluable</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Arial" panose="020B0604020202020204" pitchFamily="34" charset="0"/>
              <a:buChar char="•"/>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TextBox 10"/>
          <p:cNvSpPr txBox="1"/>
          <p:nvPr/>
        </p:nvSpPr>
        <p:spPr>
          <a:xfrm>
            <a:off x="9318181" y="3365841"/>
            <a:ext cx="5750806" cy="646331"/>
          </a:xfrm>
          <a:prstGeom prst="rect">
            <a:avLst/>
          </a:prstGeom>
          <a:noFill/>
        </p:spPr>
        <p:txBody>
          <a:bodyPr wrap="square" lIns="0" tIns="0" rIns="0" bIns="0" rtlCol="0">
            <a:spAutoFit/>
          </a:bodyPr>
          <a:lstStyle/>
          <a:p>
            <a:r>
              <a:rPr lang="cs-CZ" sz="42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Vision</a:t>
            </a:r>
            <a:endParaRPr lang="en-US" sz="42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p:cNvSpPr txBox="1"/>
          <p:nvPr/>
        </p:nvSpPr>
        <p:spPr>
          <a:xfrm>
            <a:off x="16954117" y="4256993"/>
            <a:ext cx="5753483" cy="6099555"/>
          </a:xfrm>
          <a:prstGeom prst="rect">
            <a:avLst/>
          </a:prstGeom>
          <a:noFill/>
        </p:spPr>
        <p:txBody>
          <a:bodyPr wrap="square" lIns="0" tIns="0" rIns="0" bIns="0" rtlCol="0">
            <a:spAutoFit/>
          </a:bodyPr>
          <a:lstStyle/>
          <a:p>
            <a:pPr>
              <a:lnSpc>
                <a:spcPct val="140000"/>
              </a:lnSpc>
              <a:spcAft>
                <a:spcPts val="3600"/>
              </a:spcAft>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Particular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goals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which</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contribute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vision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achivement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includes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organizational</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and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resources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alocation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Tells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how</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achieve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vision </a:t>
            </a:r>
          </a:p>
          <a:p>
            <a:pPr marL="342900" indent="-342900">
              <a:lnSpc>
                <a:spcPct val="140000"/>
              </a:lnSpc>
              <a:buClr>
                <a:srgbClr val="00AFD2"/>
              </a:buClr>
              <a:buFont typeface="Wingdings" panose="05000000000000000000" pitchFamily="2" charset="2"/>
              <a:buChar cha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Time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framed</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Measurable</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contains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particular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steps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towards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vision</a:t>
            </a:r>
          </a:p>
          <a:p>
            <a:pPr>
              <a:lnSpc>
                <a:spcPct val="140000"/>
              </a:lnSpc>
              <a:buClr>
                <a:srgbClr val="00AFD2"/>
              </a:buClr>
            </a:pP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2"/>
          <p:cNvSpPr txBox="1"/>
          <p:nvPr/>
        </p:nvSpPr>
        <p:spPr>
          <a:xfrm>
            <a:off x="16957284" y="3365841"/>
            <a:ext cx="5750806" cy="646331"/>
          </a:xfrm>
          <a:prstGeom prst="rect">
            <a:avLst/>
          </a:prstGeom>
          <a:noFill/>
        </p:spPr>
        <p:txBody>
          <a:bodyPr wrap="square" lIns="0" tIns="0" rIns="0" bIns="0" rtlCol="0">
            <a:spAutoFit/>
          </a:bodyPr>
          <a:lstStyle/>
          <a:p>
            <a:r>
              <a:rPr lang="cs-CZ" sz="42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Strategy</a:t>
            </a:r>
            <a:endPar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Placeholder 2">
            <a:extLst>
              <a:ext uri="{FF2B5EF4-FFF2-40B4-BE49-F238E27FC236}">
                <a16:creationId xmlns:a16="http://schemas.microsoft.com/office/drawing/2014/main" id="{3D7CBB82-E07E-4F2E-B916-0DB174BA9BDD}"/>
              </a:ext>
            </a:extLst>
          </p:cNvPr>
          <p:cNvSpPr>
            <a:spLocks noGrp="1"/>
          </p:cNvSpPr>
          <p:nvPr>
            <p:ph type="body" sz="quarter" idx="10"/>
          </p:nvPr>
        </p:nvSpPr>
        <p:spPr>
          <a:xfrm>
            <a:off x="1676400" y="1863658"/>
            <a:ext cx="21031200" cy="444500"/>
          </a:xfrm>
        </p:spPr>
        <p:txBody>
          <a:bodyPr/>
          <a:lstStyle/>
          <a:p>
            <a:pPr algn="l"/>
            <a:r>
              <a:rPr lang="cs-CZ" err="1"/>
              <a:t>Consultancy</a:t>
            </a:r>
            <a:r>
              <a:rPr lang="cs-CZ"/>
              <a:t> Project </a:t>
            </a:r>
            <a:r>
              <a:rPr lang="en-US"/>
              <a:t>| </a:t>
            </a:r>
            <a:r>
              <a:rPr lang="en-US">
                <a:solidFill>
                  <a:schemeClr val="accent2"/>
                </a:solidFill>
              </a:rPr>
              <a:t>Strategy Setting </a:t>
            </a:r>
            <a:r>
              <a:rPr lang="en-US">
                <a:solidFill>
                  <a:schemeClr val="accent4"/>
                </a:solidFill>
              </a:rPr>
              <a:t>| Business Strategy</a:t>
            </a:r>
          </a:p>
        </p:txBody>
      </p:sp>
    </p:spTree>
    <p:extLst>
      <p:ext uri="{BB962C8B-B14F-4D97-AF65-F5344CB8AC3E}">
        <p14:creationId xmlns:p14="http://schemas.microsoft.com/office/powerpoint/2010/main" val="1733817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Strategy </a:t>
            </a:r>
            <a:r>
              <a:rPr lang="en-US">
                <a:solidFill>
                  <a:schemeClr val="accent2"/>
                </a:solidFill>
              </a:rPr>
              <a:t>Content</a:t>
            </a:r>
          </a:p>
        </p:txBody>
      </p:sp>
      <p:sp>
        <p:nvSpPr>
          <p:cNvPr id="3" name="Text Placeholder 2"/>
          <p:cNvSpPr>
            <a:spLocks noGrp="1"/>
          </p:cNvSpPr>
          <p:nvPr>
            <p:ph type="body" sz="quarter" idx="10"/>
          </p:nvPr>
        </p:nvSpPr>
        <p:spPr/>
        <p:txBody>
          <a:bodyPr/>
          <a:lstStyle/>
          <a:p>
            <a:pPr algn="l"/>
            <a:r>
              <a:rPr lang="cs-CZ" err="1"/>
              <a:t>Consultancy</a:t>
            </a:r>
            <a:r>
              <a:rPr lang="cs-CZ"/>
              <a:t> </a:t>
            </a:r>
            <a:r>
              <a:rPr lang="cs-CZ" err="1"/>
              <a:t>project</a:t>
            </a:r>
            <a:r>
              <a:rPr lang="cs-CZ"/>
              <a:t> </a:t>
            </a:r>
            <a:r>
              <a:rPr lang="en-US"/>
              <a:t>Introduction | </a:t>
            </a:r>
            <a:r>
              <a:rPr lang="en-US">
                <a:solidFill>
                  <a:schemeClr val="accent2"/>
                </a:solidFill>
              </a:rPr>
              <a:t>Strategy Setting </a:t>
            </a:r>
            <a:r>
              <a:rPr lang="en-US">
                <a:solidFill>
                  <a:schemeClr val="accent4"/>
                </a:solidFill>
              </a:rPr>
              <a:t>| Business Strategy</a:t>
            </a:r>
          </a:p>
        </p:txBody>
      </p:sp>
      <p:sp>
        <p:nvSpPr>
          <p:cNvPr id="87" name="Line 41"/>
          <p:cNvSpPr>
            <a:spLocks noChangeShapeType="1"/>
          </p:cNvSpPr>
          <p:nvPr/>
        </p:nvSpPr>
        <p:spPr bwMode="auto">
          <a:xfrm flipH="1">
            <a:off x="7456878" y="7479656"/>
            <a:ext cx="2953931"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41"/>
          <p:cNvSpPr>
            <a:spLocks noChangeShapeType="1"/>
          </p:cNvSpPr>
          <p:nvPr/>
        </p:nvSpPr>
        <p:spPr bwMode="auto">
          <a:xfrm flipH="1">
            <a:off x="13988913" y="7479656"/>
            <a:ext cx="2938210" cy="0"/>
          </a:xfrm>
          <a:prstGeom prst="line">
            <a:avLst/>
          </a:prstGeom>
          <a:noFill/>
          <a:ln w="1905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Oval 87"/>
          <p:cNvSpPr/>
          <p:nvPr/>
        </p:nvSpPr>
        <p:spPr>
          <a:xfrm>
            <a:off x="16927123" y="6809634"/>
            <a:ext cx="1253358" cy="1253356"/>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203520" y="6809634"/>
            <a:ext cx="1253358" cy="1253356"/>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6332776" y="7066980"/>
            <a:ext cx="994846" cy="738664"/>
          </a:xfrm>
          <a:prstGeom prst="rect">
            <a:avLst/>
          </a:prstGeom>
          <a:noFill/>
        </p:spPr>
        <p:txBody>
          <a:bodyPr wrap="square" lIns="0" tIns="0" rIns="0" bIns="0" rtlCol="0">
            <a:spAutoFit/>
          </a:bodyPr>
          <a:lstStyle/>
          <a:p>
            <a:pPr algn="ctr"/>
            <a:r>
              <a:rPr lang="en-US" sz="4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03</a:t>
            </a:r>
          </a:p>
        </p:txBody>
      </p:sp>
      <p:sp>
        <p:nvSpPr>
          <p:cNvPr id="103" name="TextBox 102"/>
          <p:cNvSpPr txBox="1"/>
          <p:nvPr/>
        </p:nvSpPr>
        <p:spPr>
          <a:xfrm>
            <a:off x="17056379" y="7066980"/>
            <a:ext cx="994846" cy="738664"/>
          </a:xfrm>
          <a:prstGeom prst="rect">
            <a:avLst/>
          </a:prstGeom>
          <a:noFill/>
        </p:spPr>
        <p:txBody>
          <a:bodyPr wrap="square" lIns="0" tIns="0" rIns="0" bIns="0" rtlCol="0">
            <a:spAutoFit/>
          </a:bodyPr>
          <a:lstStyle/>
          <a:p>
            <a:pPr algn="ctr"/>
            <a:r>
              <a:rPr lang="en-US" sz="4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04</a:t>
            </a:r>
          </a:p>
        </p:txBody>
      </p:sp>
      <p:sp>
        <p:nvSpPr>
          <p:cNvPr id="106" name="TextBox 105"/>
          <p:cNvSpPr txBox="1"/>
          <p:nvPr/>
        </p:nvSpPr>
        <p:spPr>
          <a:xfrm>
            <a:off x="3126231" y="3800095"/>
            <a:ext cx="4126331" cy="646331"/>
          </a:xfrm>
          <a:prstGeom prst="rect">
            <a:avLst/>
          </a:prstGeom>
          <a:noFill/>
        </p:spPr>
        <p:txBody>
          <a:bodyPr wrap="square" lIns="0" tIns="0" rIns="0" bIns="0" rtlCol="0">
            <a:spAutoFit/>
          </a:bodyPr>
          <a:lstStyle/>
          <a:p>
            <a:pPr algn="r"/>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Why?</a:t>
            </a:r>
          </a:p>
        </p:txBody>
      </p:sp>
      <p:sp>
        <p:nvSpPr>
          <p:cNvPr id="107" name="TextBox 106"/>
          <p:cNvSpPr txBox="1"/>
          <p:nvPr/>
        </p:nvSpPr>
        <p:spPr>
          <a:xfrm>
            <a:off x="3126231" y="4573781"/>
            <a:ext cx="4126331" cy="1596334"/>
          </a:xfrm>
          <a:prstGeom prst="rect">
            <a:avLst/>
          </a:prstGeom>
          <a:noFill/>
        </p:spPr>
        <p:txBody>
          <a:bodyPr wrap="square" lIns="0" tIns="0" rIns="0" bIns="0" rtlCol="0">
            <a:spAutoFit/>
          </a:bodyPr>
          <a:lstStyle/>
          <a:p>
            <a:pPr algn="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Which parameters confirm that the selected market segment is the best for company</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a:t>
            </a: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future development?</a:t>
            </a:r>
          </a:p>
        </p:txBody>
      </p:sp>
      <p:sp>
        <p:nvSpPr>
          <p:cNvPr id="108" name="TextBox 107"/>
          <p:cNvSpPr txBox="1"/>
          <p:nvPr/>
        </p:nvSpPr>
        <p:spPr>
          <a:xfrm>
            <a:off x="1921301" y="7083558"/>
            <a:ext cx="4126331" cy="646331"/>
          </a:xfrm>
          <a:prstGeom prst="rect">
            <a:avLst/>
          </a:prstGeom>
          <a:noFill/>
        </p:spPr>
        <p:txBody>
          <a:bodyPr wrap="square" lIns="0" tIns="0" rIns="0" bIns="0" rtlCol="0">
            <a:spAutoFit/>
          </a:bodyPr>
          <a:lstStyle/>
          <a:p>
            <a:pPr algn="r"/>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a:t>
            </a:r>
          </a:p>
        </p:txBody>
      </p:sp>
      <p:sp>
        <p:nvSpPr>
          <p:cNvPr id="109" name="TextBox 108"/>
          <p:cNvSpPr txBox="1"/>
          <p:nvPr/>
        </p:nvSpPr>
        <p:spPr>
          <a:xfrm>
            <a:off x="1921301" y="7862007"/>
            <a:ext cx="4126331" cy="1596334"/>
          </a:xfrm>
          <a:prstGeom prst="rect">
            <a:avLst/>
          </a:prstGeom>
          <a:noFill/>
        </p:spPr>
        <p:txBody>
          <a:bodyPr wrap="square" lIns="0" tIns="0" rIns="0" bIns="0" rtlCol="0">
            <a:spAutoFit/>
          </a:bodyPr>
          <a:lstStyle/>
          <a:p>
            <a:pPr algn="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 elements will be the main drivers of the value proposition of the company</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a:t>
            </a: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product and services portfolio?</a:t>
            </a:r>
          </a:p>
        </p:txBody>
      </p:sp>
      <p:sp>
        <p:nvSpPr>
          <p:cNvPr id="70" name="Freeform 36"/>
          <p:cNvSpPr>
            <a:spLocks/>
          </p:cNvSpPr>
          <p:nvPr/>
        </p:nvSpPr>
        <p:spPr bwMode="auto">
          <a:xfrm>
            <a:off x="8725958" y="4152186"/>
            <a:ext cx="1684851" cy="2778044"/>
          </a:xfrm>
          <a:custGeom>
            <a:avLst/>
            <a:gdLst>
              <a:gd name="T0" fmla="*/ 0 w 410"/>
              <a:gd name="T1" fmla="*/ 0 h 676"/>
              <a:gd name="T2" fmla="*/ 129 w 410"/>
              <a:gd name="T3" fmla="*/ 0 h 676"/>
              <a:gd name="T4" fmla="*/ 189 w 410"/>
              <a:gd name="T5" fmla="*/ 60 h 676"/>
              <a:gd name="T6" fmla="*/ 189 w 410"/>
              <a:gd name="T7" fmla="*/ 616 h 676"/>
              <a:gd name="T8" fmla="*/ 249 w 410"/>
              <a:gd name="T9" fmla="*/ 676 h 676"/>
              <a:gd name="T10" fmla="*/ 410 w 410"/>
              <a:gd name="T11" fmla="*/ 676 h 676"/>
            </a:gdLst>
            <a:ahLst/>
            <a:cxnLst>
              <a:cxn ang="0">
                <a:pos x="T0" y="T1"/>
              </a:cxn>
              <a:cxn ang="0">
                <a:pos x="T2" y="T3"/>
              </a:cxn>
              <a:cxn ang="0">
                <a:pos x="T4" y="T5"/>
              </a:cxn>
              <a:cxn ang="0">
                <a:pos x="T6" y="T7"/>
              </a:cxn>
              <a:cxn ang="0">
                <a:pos x="T8" y="T9"/>
              </a:cxn>
              <a:cxn ang="0">
                <a:pos x="T10" y="T11"/>
              </a:cxn>
            </a:cxnLst>
            <a:rect l="0" t="0" r="r" b="b"/>
            <a:pathLst>
              <a:path w="410" h="676">
                <a:moveTo>
                  <a:pt x="0" y="0"/>
                </a:moveTo>
                <a:cubicBezTo>
                  <a:pt x="129" y="0"/>
                  <a:pt x="129" y="0"/>
                  <a:pt x="129" y="0"/>
                </a:cubicBezTo>
                <a:cubicBezTo>
                  <a:pt x="162" y="0"/>
                  <a:pt x="189" y="26"/>
                  <a:pt x="189" y="60"/>
                </a:cubicBezTo>
                <a:cubicBezTo>
                  <a:pt x="189" y="616"/>
                  <a:pt x="189" y="616"/>
                  <a:pt x="189" y="616"/>
                </a:cubicBezTo>
                <a:cubicBezTo>
                  <a:pt x="189" y="649"/>
                  <a:pt x="216" y="676"/>
                  <a:pt x="249" y="676"/>
                </a:cubicBezTo>
                <a:cubicBezTo>
                  <a:pt x="410" y="676"/>
                  <a:pt x="410" y="676"/>
                  <a:pt x="410" y="676"/>
                </a:cubicBez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40"/>
          <p:cNvSpPr>
            <a:spLocks/>
          </p:cNvSpPr>
          <p:nvPr/>
        </p:nvSpPr>
        <p:spPr bwMode="auto">
          <a:xfrm>
            <a:off x="13988914" y="4152186"/>
            <a:ext cx="1684851" cy="2778044"/>
          </a:xfrm>
          <a:custGeom>
            <a:avLst/>
            <a:gdLst>
              <a:gd name="T0" fmla="*/ 410 w 410"/>
              <a:gd name="T1" fmla="*/ 0 h 676"/>
              <a:gd name="T2" fmla="*/ 281 w 410"/>
              <a:gd name="T3" fmla="*/ 0 h 676"/>
              <a:gd name="T4" fmla="*/ 221 w 410"/>
              <a:gd name="T5" fmla="*/ 60 h 676"/>
              <a:gd name="T6" fmla="*/ 221 w 410"/>
              <a:gd name="T7" fmla="*/ 616 h 676"/>
              <a:gd name="T8" fmla="*/ 161 w 410"/>
              <a:gd name="T9" fmla="*/ 676 h 676"/>
              <a:gd name="T10" fmla="*/ 0 w 410"/>
              <a:gd name="T11" fmla="*/ 676 h 676"/>
            </a:gdLst>
            <a:ahLst/>
            <a:cxnLst>
              <a:cxn ang="0">
                <a:pos x="T0" y="T1"/>
              </a:cxn>
              <a:cxn ang="0">
                <a:pos x="T2" y="T3"/>
              </a:cxn>
              <a:cxn ang="0">
                <a:pos x="T4" y="T5"/>
              </a:cxn>
              <a:cxn ang="0">
                <a:pos x="T6" y="T7"/>
              </a:cxn>
              <a:cxn ang="0">
                <a:pos x="T8" y="T9"/>
              </a:cxn>
              <a:cxn ang="0">
                <a:pos x="T10" y="T11"/>
              </a:cxn>
            </a:cxnLst>
            <a:rect l="0" t="0" r="r" b="b"/>
            <a:pathLst>
              <a:path w="410" h="676">
                <a:moveTo>
                  <a:pt x="410" y="0"/>
                </a:moveTo>
                <a:cubicBezTo>
                  <a:pt x="281" y="0"/>
                  <a:pt x="281" y="0"/>
                  <a:pt x="281" y="0"/>
                </a:cubicBezTo>
                <a:cubicBezTo>
                  <a:pt x="248" y="0"/>
                  <a:pt x="221" y="26"/>
                  <a:pt x="221" y="60"/>
                </a:cubicBezTo>
                <a:cubicBezTo>
                  <a:pt x="221" y="616"/>
                  <a:pt x="221" y="616"/>
                  <a:pt x="221" y="616"/>
                </a:cubicBezTo>
                <a:cubicBezTo>
                  <a:pt x="221" y="649"/>
                  <a:pt x="194" y="676"/>
                  <a:pt x="161" y="676"/>
                </a:cubicBezTo>
                <a:cubicBezTo>
                  <a:pt x="0" y="676"/>
                  <a:pt x="0" y="676"/>
                  <a:pt x="0" y="676"/>
                </a:cubicBez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Oval 81"/>
          <p:cNvSpPr/>
          <p:nvPr/>
        </p:nvSpPr>
        <p:spPr>
          <a:xfrm>
            <a:off x="15673765" y="3525508"/>
            <a:ext cx="1253358" cy="1253356"/>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456878" y="3525508"/>
            <a:ext cx="1253358" cy="125335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7570834" y="3803611"/>
            <a:ext cx="994846" cy="738664"/>
          </a:xfrm>
          <a:prstGeom prst="rect">
            <a:avLst/>
          </a:prstGeom>
          <a:noFill/>
        </p:spPr>
        <p:txBody>
          <a:bodyPr wrap="square" lIns="0" tIns="0" rIns="0" bIns="0" rtlCol="0">
            <a:spAutoFit/>
          </a:bodyPr>
          <a:lstStyle/>
          <a:p>
            <a:pPr algn="ctr"/>
            <a:r>
              <a:rPr lang="en-US" sz="4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01</a:t>
            </a:r>
          </a:p>
        </p:txBody>
      </p:sp>
      <p:sp>
        <p:nvSpPr>
          <p:cNvPr id="99" name="TextBox 98"/>
          <p:cNvSpPr txBox="1"/>
          <p:nvPr/>
        </p:nvSpPr>
        <p:spPr>
          <a:xfrm>
            <a:off x="15803021" y="3803611"/>
            <a:ext cx="994846" cy="738664"/>
          </a:xfrm>
          <a:prstGeom prst="rect">
            <a:avLst/>
          </a:prstGeom>
          <a:noFill/>
        </p:spPr>
        <p:txBody>
          <a:bodyPr wrap="square" lIns="0" tIns="0" rIns="0" bIns="0" rtlCol="0">
            <a:spAutoFit/>
          </a:bodyPr>
          <a:lstStyle/>
          <a:p>
            <a:pPr algn="ctr"/>
            <a:r>
              <a:rPr lang="en-US" sz="4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02</a:t>
            </a:r>
          </a:p>
        </p:txBody>
      </p:sp>
      <p:sp>
        <p:nvSpPr>
          <p:cNvPr id="104" name="TextBox 103"/>
          <p:cNvSpPr txBox="1"/>
          <p:nvPr/>
        </p:nvSpPr>
        <p:spPr>
          <a:xfrm>
            <a:off x="17178406" y="3816842"/>
            <a:ext cx="4188489"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Where?</a:t>
            </a:r>
          </a:p>
        </p:txBody>
      </p:sp>
      <p:sp>
        <p:nvSpPr>
          <p:cNvPr id="105" name="TextBox 104"/>
          <p:cNvSpPr txBox="1"/>
          <p:nvPr/>
        </p:nvSpPr>
        <p:spPr>
          <a:xfrm>
            <a:off x="17150698" y="4595291"/>
            <a:ext cx="4188489" cy="1190069"/>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 market segment will be the best for future company development?</a:t>
            </a:r>
          </a:p>
        </p:txBody>
      </p:sp>
      <p:sp>
        <p:nvSpPr>
          <p:cNvPr id="110" name="TextBox 109"/>
          <p:cNvSpPr txBox="1"/>
          <p:nvPr/>
        </p:nvSpPr>
        <p:spPr>
          <a:xfrm>
            <a:off x="18371227" y="7067669"/>
            <a:ext cx="4188489"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How?</a:t>
            </a:r>
          </a:p>
        </p:txBody>
      </p:sp>
      <p:sp>
        <p:nvSpPr>
          <p:cNvPr id="111" name="TextBox 110"/>
          <p:cNvSpPr txBox="1"/>
          <p:nvPr/>
        </p:nvSpPr>
        <p:spPr>
          <a:xfrm>
            <a:off x="18371227" y="7846118"/>
            <a:ext cx="4188489" cy="1190069"/>
          </a:xfrm>
          <a:prstGeom prst="rect">
            <a:avLst/>
          </a:prstGeom>
          <a:noFill/>
        </p:spPr>
        <p:txBody>
          <a:bodyPr wrap="square" lIns="0" tIns="0" rIns="0" bIns="0" rtlCol="0">
            <a:spAutoFit/>
          </a:bodyPr>
          <a:lstStyle/>
          <a:p>
            <a:pPr>
              <a:lnSpc>
                <a:spcPct val="120000"/>
              </a:lnSpc>
            </a:pPr>
            <a:r>
              <a:rPr lang="en-US" sz="2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Which way will be the best to successful approach selected market segment?</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1" name="Freeform 37"/>
          <p:cNvSpPr>
            <a:spLocks/>
          </p:cNvSpPr>
          <p:nvPr/>
        </p:nvSpPr>
        <p:spPr bwMode="auto">
          <a:xfrm>
            <a:off x="8725958" y="7750673"/>
            <a:ext cx="1684851" cy="2778044"/>
          </a:xfrm>
          <a:custGeom>
            <a:avLst/>
            <a:gdLst>
              <a:gd name="T0" fmla="*/ 0 w 410"/>
              <a:gd name="T1" fmla="*/ 676 h 676"/>
              <a:gd name="T2" fmla="*/ 129 w 410"/>
              <a:gd name="T3" fmla="*/ 676 h 676"/>
              <a:gd name="T4" fmla="*/ 189 w 410"/>
              <a:gd name="T5" fmla="*/ 616 h 676"/>
              <a:gd name="T6" fmla="*/ 189 w 410"/>
              <a:gd name="T7" fmla="*/ 60 h 676"/>
              <a:gd name="T8" fmla="*/ 249 w 410"/>
              <a:gd name="T9" fmla="*/ 0 h 676"/>
              <a:gd name="T10" fmla="*/ 410 w 410"/>
              <a:gd name="T11" fmla="*/ 0 h 676"/>
            </a:gdLst>
            <a:ahLst/>
            <a:cxnLst>
              <a:cxn ang="0">
                <a:pos x="T0" y="T1"/>
              </a:cxn>
              <a:cxn ang="0">
                <a:pos x="T2" y="T3"/>
              </a:cxn>
              <a:cxn ang="0">
                <a:pos x="T4" y="T5"/>
              </a:cxn>
              <a:cxn ang="0">
                <a:pos x="T6" y="T7"/>
              </a:cxn>
              <a:cxn ang="0">
                <a:pos x="T8" y="T9"/>
              </a:cxn>
              <a:cxn ang="0">
                <a:pos x="T10" y="T11"/>
              </a:cxn>
            </a:cxnLst>
            <a:rect l="0" t="0" r="r" b="b"/>
            <a:pathLst>
              <a:path w="410" h="676">
                <a:moveTo>
                  <a:pt x="0" y="676"/>
                </a:moveTo>
                <a:cubicBezTo>
                  <a:pt x="129" y="676"/>
                  <a:pt x="129" y="676"/>
                  <a:pt x="129" y="676"/>
                </a:cubicBezTo>
                <a:cubicBezTo>
                  <a:pt x="162" y="676"/>
                  <a:pt x="189" y="650"/>
                  <a:pt x="189" y="616"/>
                </a:cubicBezTo>
                <a:cubicBezTo>
                  <a:pt x="189" y="60"/>
                  <a:pt x="189" y="60"/>
                  <a:pt x="189" y="60"/>
                </a:cubicBezTo>
                <a:cubicBezTo>
                  <a:pt x="189" y="27"/>
                  <a:pt x="216" y="0"/>
                  <a:pt x="249" y="0"/>
                </a:cubicBezTo>
                <a:cubicBezTo>
                  <a:pt x="410" y="0"/>
                  <a:pt x="410" y="0"/>
                  <a:pt x="410" y="0"/>
                </a:cubicBez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39"/>
          <p:cNvSpPr>
            <a:spLocks/>
          </p:cNvSpPr>
          <p:nvPr/>
        </p:nvSpPr>
        <p:spPr bwMode="auto">
          <a:xfrm>
            <a:off x="13988914" y="7750673"/>
            <a:ext cx="1684851" cy="2778044"/>
          </a:xfrm>
          <a:custGeom>
            <a:avLst/>
            <a:gdLst>
              <a:gd name="T0" fmla="*/ 410 w 410"/>
              <a:gd name="T1" fmla="*/ 676 h 676"/>
              <a:gd name="T2" fmla="*/ 281 w 410"/>
              <a:gd name="T3" fmla="*/ 676 h 676"/>
              <a:gd name="T4" fmla="*/ 221 w 410"/>
              <a:gd name="T5" fmla="*/ 616 h 676"/>
              <a:gd name="T6" fmla="*/ 221 w 410"/>
              <a:gd name="T7" fmla="*/ 60 h 676"/>
              <a:gd name="T8" fmla="*/ 161 w 410"/>
              <a:gd name="T9" fmla="*/ 0 h 676"/>
              <a:gd name="T10" fmla="*/ 0 w 410"/>
              <a:gd name="T11" fmla="*/ 0 h 676"/>
            </a:gdLst>
            <a:ahLst/>
            <a:cxnLst>
              <a:cxn ang="0">
                <a:pos x="T0" y="T1"/>
              </a:cxn>
              <a:cxn ang="0">
                <a:pos x="T2" y="T3"/>
              </a:cxn>
              <a:cxn ang="0">
                <a:pos x="T4" y="T5"/>
              </a:cxn>
              <a:cxn ang="0">
                <a:pos x="T6" y="T7"/>
              </a:cxn>
              <a:cxn ang="0">
                <a:pos x="T8" y="T9"/>
              </a:cxn>
              <a:cxn ang="0">
                <a:pos x="T10" y="T11"/>
              </a:cxn>
            </a:cxnLst>
            <a:rect l="0" t="0" r="r" b="b"/>
            <a:pathLst>
              <a:path w="410" h="676">
                <a:moveTo>
                  <a:pt x="410" y="676"/>
                </a:moveTo>
                <a:cubicBezTo>
                  <a:pt x="281" y="676"/>
                  <a:pt x="281" y="676"/>
                  <a:pt x="281" y="676"/>
                </a:cubicBezTo>
                <a:cubicBezTo>
                  <a:pt x="248" y="676"/>
                  <a:pt x="221" y="650"/>
                  <a:pt x="221" y="616"/>
                </a:cubicBezTo>
                <a:cubicBezTo>
                  <a:pt x="221" y="60"/>
                  <a:pt x="221" y="60"/>
                  <a:pt x="221" y="60"/>
                </a:cubicBezTo>
                <a:cubicBezTo>
                  <a:pt x="221" y="27"/>
                  <a:pt x="194" y="0"/>
                  <a:pt x="161" y="0"/>
                </a:cubicBezTo>
                <a:cubicBezTo>
                  <a:pt x="0" y="0"/>
                  <a:pt x="0" y="0"/>
                  <a:pt x="0" y="0"/>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Oval 88"/>
          <p:cNvSpPr/>
          <p:nvPr/>
        </p:nvSpPr>
        <p:spPr>
          <a:xfrm>
            <a:off x="15673765" y="9887570"/>
            <a:ext cx="1253358" cy="1253356"/>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456878" y="9887570"/>
            <a:ext cx="1253358" cy="1253356"/>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570834" y="10159383"/>
            <a:ext cx="994846" cy="738664"/>
          </a:xfrm>
          <a:prstGeom prst="rect">
            <a:avLst/>
          </a:prstGeom>
          <a:noFill/>
        </p:spPr>
        <p:txBody>
          <a:bodyPr wrap="square" lIns="0" tIns="0" rIns="0" bIns="0" rtlCol="0">
            <a:spAutoFit/>
          </a:bodyPr>
          <a:lstStyle/>
          <a:p>
            <a:pPr algn="ctr"/>
            <a:r>
              <a:rPr lang="en-US" sz="4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05</a:t>
            </a:r>
          </a:p>
        </p:txBody>
      </p:sp>
      <p:sp>
        <p:nvSpPr>
          <p:cNvPr id="101" name="TextBox 100"/>
          <p:cNvSpPr txBox="1"/>
          <p:nvPr/>
        </p:nvSpPr>
        <p:spPr>
          <a:xfrm>
            <a:off x="15803021" y="10159383"/>
            <a:ext cx="994846" cy="738664"/>
          </a:xfrm>
          <a:prstGeom prst="rect">
            <a:avLst/>
          </a:prstGeom>
          <a:noFill/>
        </p:spPr>
        <p:txBody>
          <a:bodyPr wrap="square" lIns="0" tIns="0" rIns="0" bIns="0" rtlCol="0">
            <a:spAutoFit/>
          </a:bodyPr>
          <a:lstStyle/>
          <a:p>
            <a:pPr algn="ctr"/>
            <a:r>
              <a:rPr lang="en-US" sz="4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06</a:t>
            </a:r>
          </a:p>
        </p:txBody>
      </p:sp>
      <p:sp>
        <p:nvSpPr>
          <p:cNvPr id="114" name="TextBox 113"/>
          <p:cNvSpPr txBox="1"/>
          <p:nvPr/>
        </p:nvSpPr>
        <p:spPr>
          <a:xfrm>
            <a:off x="3047580" y="10195213"/>
            <a:ext cx="4188489" cy="646331"/>
          </a:xfrm>
          <a:prstGeom prst="rect">
            <a:avLst/>
          </a:prstGeom>
          <a:noFill/>
        </p:spPr>
        <p:txBody>
          <a:bodyPr wrap="square" lIns="0" tIns="0" rIns="0" bIns="0" rtlCol="0">
            <a:spAutoFit/>
          </a:bodyPr>
          <a:lstStyle/>
          <a:p>
            <a:pPr algn="r"/>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Who?</a:t>
            </a:r>
          </a:p>
        </p:txBody>
      </p:sp>
      <p:sp>
        <p:nvSpPr>
          <p:cNvPr id="115" name="TextBox 114"/>
          <p:cNvSpPr txBox="1"/>
          <p:nvPr/>
        </p:nvSpPr>
        <p:spPr>
          <a:xfrm>
            <a:off x="3059310" y="10978618"/>
            <a:ext cx="4188489" cy="1190069"/>
          </a:xfrm>
          <a:prstGeom prst="rect">
            <a:avLst/>
          </a:prstGeom>
          <a:noFill/>
        </p:spPr>
        <p:txBody>
          <a:bodyPr wrap="square" lIns="0" tIns="0" rIns="0" bIns="0" rtlCol="0">
            <a:spAutoFit/>
          </a:bodyPr>
          <a:lstStyle/>
          <a:p>
            <a:pPr algn="r">
              <a:lnSpc>
                <a:spcPct val="120000"/>
              </a:lnSpc>
            </a:pPr>
            <a:r>
              <a:rPr lang="en-US" sz="2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How will the company organize itself for the successful implementation of the strategy? </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6" name="TextBox 115"/>
          <p:cNvSpPr txBox="1"/>
          <p:nvPr/>
        </p:nvSpPr>
        <p:spPr>
          <a:xfrm>
            <a:off x="17150170" y="10215092"/>
            <a:ext cx="4188489"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When?</a:t>
            </a:r>
          </a:p>
        </p:txBody>
      </p:sp>
      <p:sp>
        <p:nvSpPr>
          <p:cNvPr id="117" name="TextBox 116"/>
          <p:cNvSpPr txBox="1"/>
          <p:nvPr/>
        </p:nvSpPr>
        <p:spPr>
          <a:xfrm>
            <a:off x="17150170" y="10979687"/>
            <a:ext cx="4188489" cy="783804"/>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 will be timing of all the strategic activities?</a:t>
            </a:r>
          </a:p>
        </p:txBody>
      </p:sp>
      <p:sp>
        <p:nvSpPr>
          <p:cNvPr id="69" name="Oval 35"/>
          <p:cNvSpPr>
            <a:spLocks noChangeArrowheads="1"/>
          </p:cNvSpPr>
          <p:nvPr/>
        </p:nvSpPr>
        <p:spPr bwMode="auto">
          <a:xfrm>
            <a:off x="10215826" y="5502425"/>
            <a:ext cx="3952350" cy="3954462"/>
          </a:xfrm>
          <a:prstGeom prst="ellipse">
            <a:avLst/>
          </a:prstGeom>
          <a:gradFill>
            <a:gsLst>
              <a:gs pos="0">
                <a:schemeClr val="accent1"/>
              </a:gs>
              <a:gs pos="33000">
                <a:schemeClr val="accent2"/>
              </a:gs>
              <a:gs pos="66000">
                <a:schemeClr val="accent3"/>
              </a:gs>
              <a:gs pos="100000">
                <a:schemeClr val="accent4"/>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45"/>
          <p:cNvSpPr>
            <a:spLocks noEditPoints="1"/>
          </p:cNvSpPr>
          <p:nvPr/>
        </p:nvSpPr>
        <p:spPr bwMode="auto">
          <a:xfrm>
            <a:off x="11503025" y="6209655"/>
            <a:ext cx="1357313" cy="2520950"/>
          </a:xfrm>
          <a:custGeom>
            <a:avLst/>
            <a:gdLst>
              <a:gd name="T0" fmla="*/ 435 w 760"/>
              <a:gd name="T1" fmla="*/ 10 h 1415"/>
              <a:gd name="T2" fmla="*/ 12 w 760"/>
              <a:gd name="T3" fmla="*/ 294 h 1415"/>
              <a:gd name="T4" fmla="*/ 76 w 760"/>
              <a:gd name="T5" fmla="*/ 403 h 1415"/>
              <a:gd name="T6" fmla="*/ 144 w 760"/>
              <a:gd name="T7" fmla="*/ 393 h 1415"/>
              <a:gd name="T8" fmla="*/ 185 w 760"/>
              <a:gd name="T9" fmla="*/ 339 h 1415"/>
              <a:gd name="T10" fmla="*/ 423 w 760"/>
              <a:gd name="T11" fmla="*/ 189 h 1415"/>
              <a:gd name="T12" fmla="*/ 581 w 760"/>
              <a:gd name="T13" fmla="*/ 355 h 1415"/>
              <a:gd name="T14" fmla="*/ 445 w 760"/>
              <a:gd name="T15" fmla="*/ 588 h 1415"/>
              <a:gd name="T16" fmla="*/ 244 w 760"/>
              <a:gd name="T17" fmla="*/ 987 h 1415"/>
              <a:gd name="T18" fmla="*/ 244 w 760"/>
              <a:gd name="T19" fmla="*/ 993 h 1415"/>
              <a:gd name="T20" fmla="*/ 333 w 760"/>
              <a:gd name="T21" fmla="*/ 1079 h 1415"/>
              <a:gd name="T22" fmla="*/ 422 w 760"/>
              <a:gd name="T23" fmla="*/ 987 h 1415"/>
              <a:gd name="T24" fmla="*/ 575 w 760"/>
              <a:gd name="T25" fmla="*/ 711 h 1415"/>
              <a:gd name="T26" fmla="*/ 760 w 760"/>
              <a:gd name="T27" fmla="*/ 355 h 1415"/>
              <a:gd name="T28" fmla="*/ 435 w 760"/>
              <a:gd name="T29" fmla="*/ 10 h 1415"/>
              <a:gd name="T30" fmla="*/ 565 w 760"/>
              <a:gd name="T31" fmla="*/ 702 h 1415"/>
              <a:gd name="T32" fmla="*/ 409 w 760"/>
              <a:gd name="T33" fmla="*/ 987 h 1415"/>
              <a:gd name="T34" fmla="*/ 333 w 760"/>
              <a:gd name="T35" fmla="*/ 1066 h 1415"/>
              <a:gd name="T36" fmla="*/ 257 w 760"/>
              <a:gd name="T37" fmla="*/ 993 h 1415"/>
              <a:gd name="T38" fmla="*/ 257 w 760"/>
              <a:gd name="T39" fmla="*/ 987 h 1415"/>
              <a:gd name="T40" fmla="*/ 454 w 760"/>
              <a:gd name="T41" fmla="*/ 597 h 1415"/>
              <a:gd name="T42" fmla="*/ 595 w 760"/>
              <a:gd name="T43" fmla="*/ 355 h 1415"/>
              <a:gd name="T44" fmla="*/ 424 w 760"/>
              <a:gd name="T45" fmla="*/ 175 h 1415"/>
              <a:gd name="T46" fmla="*/ 404 w 760"/>
              <a:gd name="T47" fmla="*/ 175 h 1415"/>
              <a:gd name="T48" fmla="*/ 172 w 760"/>
              <a:gd name="T49" fmla="*/ 336 h 1415"/>
              <a:gd name="T50" fmla="*/ 137 w 760"/>
              <a:gd name="T51" fmla="*/ 382 h 1415"/>
              <a:gd name="T52" fmla="*/ 80 w 760"/>
              <a:gd name="T53" fmla="*/ 390 h 1415"/>
              <a:gd name="T54" fmla="*/ 25 w 760"/>
              <a:gd name="T55" fmla="*/ 297 h 1415"/>
              <a:gd name="T56" fmla="*/ 434 w 760"/>
              <a:gd name="T57" fmla="*/ 24 h 1415"/>
              <a:gd name="T58" fmla="*/ 747 w 760"/>
              <a:gd name="T59" fmla="*/ 355 h 1415"/>
              <a:gd name="T60" fmla="*/ 565 w 760"/>
              <a:gd name="T61" fmla="*/ 702 h 1415"/>
              <a:gd name="T62" fmla="*/ 339 w 760"/>
              <a:gd name="T63" fmla="*/ 1213 h 1415"/>
              <a:gd name="T64" fmla="*/ 239 w 760"/>
              <a:gd name="T65" fmla="*/ 1314 h 1415"/>
              <a:gd name="T66" fmla="*/ 339 w 760"/>
              <a:gd name="T67" fmla="*/ 1415 h 1415"/>
              <a:gd name="T68" fmla="*/ 440 w 760"/>
              <a:gd name="T69" fmla="*/ 1314 h 1415"/>
              <a:gd name="T70" fmla="*/ 339 w 760"/>
              <a:gd name="T71" fmla="*/ 1213 h 1415"/>
              <a:gd name="T72" fmla="*/ 339 w 760"/>
              <a:gd name="T73" fmla="*/ 1401 h 1415"/>
              <a:gd name="T74" fmla="*/ 252 w 760"/>
              <a:gd name="T75" fmla="*/ 1314 h 1415"/>
              <a:gd name="T76" fmla="*/ 339 w 760"/>
              <a:gd name="T77" fmla="*/ 1226 h 1415"/>
              <a:gd name="T78" fmla="*/ 427 w 760"/>
              <a:gd name="T79" fmla="*/ 1314 h 1415"/>
              <a:gd name="T80" fmla="*/ 339 w 760"/>
              <a:gd name="T81" fmla="*/ 140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0" h="1415">
                <a:moveTo>
                  <a:pt x="435" y="10"/>
                </a:moveTo>
                <a:cubicBezTo>
                  <a:pt x="270" y="0"/>
                  <a:pt x="67" y="84"/>
                  <a:pt x="12" y="294"/>
                </a:cubicBezTo>
                <a:cubicBezTo>
                  <a:pt x="0" y="341"/>
                  <a:pt x="29" y="390"/>
                  <a:pt x="76" y="403"/>
                </a:cubicBezTo>
                <a:cubicBezTo>
                  <a:pt x="99" y="409"/>
                  <a:pt x="123" y="405"/>
                  <a:pt x="144" y="393"/>
                </a:cubicBezTo>
                <a:cubicBezTo>
                  <a:pt x="165" y="381"/>
                  <a:pt x="179" y="362"/>
                  <a:pt x="185" y="339"/>
                </a:cubicBezTo>
                <a:cubicBezTo>
                  <a:pt x="215" y="226"/>
                  <a:pt x="326" y="182"/>
                  <a:pt x="423" y="189"/>
                </a:cubicBezTo>
                <a:cubicBezTo>
                  <a:pt x="510" y="194"/>
                  <a:pt x="581" y="269"/>
                  <a:pt x="581" y="355"/>
                </a:cubicBezTo>
                <a:cubicBezTo>
                  <a:pt x="581" y="440"/>
                  <a:pt x="529" y="499"/>
                  <a:pt x="445" y="588"/>
                </a:cubicBezTo>
                <a:cubicBezTo>
                  <a:pt x="351" y="688"/>
                  <a:pt x="244" y="801"/>
                  <a:pt x="244" y="987"/>
                </a:cubicBezTo>
                <a:cubicBezTo>
                  <a:pt x="244" y="993"/>
                  <a:pt x="244" y="993"/>
                  <a:pt x="244" y="993"/>
                </a:cubicBezTo>
                <a:cubicBezTo>
                  <a:pt x="244" y="1041"/>
                  <a:pt x="283" y="1079"/>
                  <a:pt x="333" y="1079"/>
                </a:cubicBezTo>
                <a:cubicBezTo>
                  <a:pt x="381" y="1079"/>
                  <a:pt x="422" y="1037"/>
                  <a:pt x="422" y="987"/>
                </a:cubicBezTo>
                <a:cubicBezTo>
                  <a:pt x="422" y="872"/>
                  <a:pt x="493" y="797"/>
                  <a:pt x="575" y="711"/>
                </a:cubicBezTo>
                <a:cubicBezTo>
                  <a:pt x="661" y="619"/>
                  <a:pt x="760" y="515"/>
                  <a:pt x="760" y="355"/>
                </a:cubicBezTo>
                <a:cubicBezTo>
                  <a:pt x="760" y="177"/>
                  <a:pt x="614" y="22"/>
                  <a:pt x="435" y="10"/>
                </a:cubicBezTo>
                <a:close/>
                <a:moveTo>
                  <a:pt x="565" y="702"/>
                </a:moveTo>
                <a:cubicBezTo>
                  <a:pt x="481" y="790"/>
                  <a:pt x="409" y="867"/>
                  <a:pt x="409" y="987"/>
                </a:cubicBezTo>
                <a:cubicBezTo>
                  <a:pt x="409" y="1030"/>
                  <a:pt x="374" y="1066"/>
                  <a:pt x="333" y="1066"/>
                </a:cubicBezTo>
                <a:cubicBezTo>
                  <a:pt x="290" y="1066"/>
                  <a:pt x="257" y="1034"/>
                  <a:pt x="257" y="993"/>
                </a:cubicBezTo>
                <a:cubicBezTo>
                  <a:pt x="257" y="987"/>
                  <a:pt x="257" y="987"/>
                  <a:pt x="257" y="987"/>
                </a:cubicBezTo>
                <a:cubicBezTo>
                  <a:pt x="257" y="806"/>
                  <a:pt x="362" y="695"/>
                  <a:pt x="454" y="597"/>
                </a:cubicBezTo>
                <a:cubicBezTo>
                  <a:pt x="541" y="506"/>
                  <a:pt x="595" y="445"/>
                  <a:pt x="595" y="355"/>
                </a:cubicBezTo>
                <a:cubicBezTo>
                  <a:pt x="595" y="262"/>
                  <a:pt x="518" y="182"/>
                  <a:pt x="424" y="175"/>
                </a:cubicBezTo>
                <a:cubicBezTo>
                  <a:pt x="417" y="175"/>
                  <a:pt x="411" y="175"/>
                  <a:pt x="404" y="175"/>
                </a:cubicBezTo>
                <a:cubicBezTo>
                  <a:pt x="307" y="175"/>
                  <a:pt x="202" y="223"/>
                  <a:pt x="172" y="336"/>
                </a:cubicBezTo>
                <a:cubicBezTo>
                  <a:pt x="167" y="355"/>
                  <a:pt x="155" y="372"/>
                  <a:pt x="137" y="382"/>
                </a:cubicBezTo>
                <a:cubicBezTo>
                  <a:pt x="120" y="392"/>
                  <a:pt x="99" y="395"/>
                  <a:pt x="80" y="390"/>
                </a:cubicBezTo>
                <a:cubicBezTo>
                  <a:pt x="39" y="379"/>
                  <a:pt x="15" y="338"/>
                  <a:pt x="25" y="297"/>
                </a:cubicBezTo>
                <a:cubicBezTo>
                  <a:pt x="78" y="94"/>
                  <a:pt x="274" y="13"/>
                  <a:pt x="434" y="24"/>
                </a:cubicBezTo>
                <a:cubicBezTo>
                  <a:pt x="606" y="35"/>
                  <a:pt x="747" y="183"/>
                  <a:pt x="747" y="355"/>
                </a:cubicBezTo>
                <a:cubicBezTo>
                  <a:pt x="747" y="510"/>
                  <a:pt x="650" y="612"/>
                  <a:pt x="565" y="702"/>
                </a:cubicBezTo>
                <a:close/>
                <a:moveTo>
                  <a:pt x="339" y="1213"/>
                </a:moveTo>
                <a:cubicBezTo>
                  <a:pt x="284" y="1213"/>
                  <a:pt x="239" y="1258"/>
                  <a:pt x="239" y="1314"/>
                </a:cubicBezTo>
                <a:cubicBezTo>
                  <a:pt x="239" y="1369"/>
                  <a:pt x="284" y="1415"/>
                  <a:pt x="339" y="1415"/>
                </a:cubicBezTo>
                <a:cubicBezTo>
                  <a:pt x="395" y="1415"/>
                  <a:pt x="440" y="1369"/>
                  <a:pt x="440" y="1314"/>
                </a:cubicBezTo>
                <a:cubicBezTo>
                  <a:pt x="440" y="1258"/>
                  <a:pt x="395" y="1213"/>
                  <a:pt x="339" y="1213"/>
                </a:cubicBezTo>
                <a:close/>
                <a:moveTo>
                  <a:pt x="339" y="1401"/>
                </a:moveTo>
                <a:cubicBezTo>
                  <a:pt x="291" y="1401"/>
                  <a:pt x="252" y="1362"/>
                  <a:pt x="252" y="1314"/>
                </a:cubicBezTo>
                <a:cubicBezTo>
                  <a:pt x="252" y="1266"/>
                  <a:pt x="291" y="1226"/>
                  <a:pt x="339" y="1226"/>
                </a:cubicBezTo>
                <a:cubicBezTo>
                  <a:pt x="388" y="1226"/>
                  <a:pt x="427" y="1266"/>
                  <a:pt x="427" y="1314"/>
                </a:cubicBezTo>
                <a:cubicBezTo>
                  <a:pt x="427" y="1362"/>
                  <a:pt x="388" y="1401"/>
                  <a:pt x="339" y="140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18868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Our </a:t>
            </a:r>
            <a:r>
              <a:rPr lang="en-US">
                <a:solidFill>
                  <a:schemeClr val="accent2"/>
                </a:solidFill>
              </a:rPr>
              <a:t>Agenda</a:t>
            </a:r>
          </a:p>
        </p:txBody>
      </p:sp>
      <p:sp>
        <p:nvSpPr>
          <p:cNvPr id="3" name="Text Placeholder 2"/>
          <p:cNvSpPr>
            <a:spLocks noGrp="1"/>
          </p:cNvSpPr>
          <p:nvPr>
            <p:ph type="body" sz="quarter" idx="10"/>
          </p:nvPr>
        </p:nvSpPr>
        <p:spPr/>
        <p:txBody>
          <a:bodyPr/>
          <a:lstStyle/>
          <a:p>
            <a:pPr algn="l"/>
            <a:r>
              <a:rPr lang="cs-CZ" err="1"/>
              <a:t>Consultancy</a:t>
            </a:r>
            <a:r>
              <a:rPr lang="cs-CZ"/>
              <a:t> Project </a:t>
            </a:r>
            <a:r>
              <a:rPr lang="en-US"/>
              <a:t>| </a:t>
            </a:r>
            <a:r>
              <a:rPr lang="en-US">
                <a:solidFill>
                  <a:schemeClr val="accent2"/>
                </a:solidFill>
              </a:rPr>
              <a:t>Strategy Setting</a:t>
            </a:r>
          </a:p>
        </p:txBody>
      </p:sp>
      <p:sp>
        <p:nvSpPr>
          <p:cNvPr id="22" name="Oval 21"/>
          <p:cNvSpPr/>
          <p:nvPr/>
        </p:nvSpPr>
        <p:spPr>
          <a:xfrm>
            <a:off x="7093195" y="4480359"/>
            <a:ext cx="1199758" cy="1199756"/>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2" idx="2"/>
          </p:cNvCxnSpPr>
          <p:nvPr/>
        </p:nvCxnSpPr>
        <p:spPr>
          <a:xfrm>
            <a:off x="5297007" y="5080237"/>
            <a:ext cx="179618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223174" y="4668361"/>
            <a:ext cx="939800" cy="823752"/>
          </a:xfrm>
          <a:prstGeom prst="rect">
            <a:avLst/>
          </a:prstGeom>
          <a:noFill/>
        </p:spPr>
        <p:txBody>
          <a:bodyPr wrap="square" lIns="0" tIns="0" rIns="0" bIns="0" rtlCol="0">
            <a:spAutoFit/>
          </a:bodyPr>
          <a:lstStyle/>
          <a:p>
            <a:pPr algn="ctr">
              <a:lnSpc>
                <a:spcPct val="120000"/>
              </a:lnSpc>
            </a:pPr>
            <a:r>
              <a:rPr lang="en-US" sz="4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endParaRPr lang="en-US" sz="4800" spc="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TextBox 27"/>
          <p:cNvSpPr txBox="1"/>
          <p:nvPr/>
        </p:nvSpPr>
        <p:spPr>
          <a:xfrm>
            <a:off x="1806557" y="4857163"/>
            <a:ext cx="3240753" cy="446148"/>
          </a:xfrm>
          <a:prstGeom prst="rect">
            <a:avLst/>
          </a:prstGeom>
          <a:noFill/>
        </p:spPr>
        <p:txBody>
          <a:bodyPr wrap="square" lIns="0" tIns="0" rIns="0" bIns="0" rtlCol="0">
            <a:spAutoFit/>
          </a:bodyPr>
          <a:lstStyle/>
          <a:p>
            <a:pPr algn="r">
              <a:lnSpc>
                <a:spcPct val="120000"/>
              </a:lnSpc>
            </a:pPr>
            <a:r>
              <a:rPr lang="en-US" sz="26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10 min</a:t>
            </a:r>
          </a:p>
        </p:txBody>
      </p:sp>
      <p:sp>
        <p:nvSpPr>
          <p:cNvPr id="29" name="TextBox 28"/>
          <p:cNvSpPr txBox="1"/>
          <p:nvPr/>
        </p:nvSpPr>
        <p:spPr>
          <a:xfrm>
            <a:off x="9300801" y="4787850"/>
            <a:ext cx="7719153"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Basic principles</a:t>
            </a:r>
          </a:p>
        </p:txBody>
      </p:sp>
      <p:sp>
        <p:nvSpPr>
          <p:cNvPr id="72" name="Oval 71"/>
          <p:cNvSpPr/>
          <p:nvPr/>
        </p:nvSpPr>
        <p:spPr>
          <a:xfrm>
            <a:off x="7093640" y="5786992"/>
            <a:ext cx="1199758" cy="1199756"/>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endCxn id="72" idx="2"/>
          </p:cNvCxnSpPr>
          <p:nvPr/>
        </p:nvCxnSpPr>
        <p:spPr>
          <a:xfrm>
            <a:off x="5297452" y="6386870"/>
            <a:ext cx="179618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223619" y="5974994"/>
            <a:ext cx="939800" cy="886397"/>
          </a:xfrm>
          <a:prstGeom prst="rect">
            <a:avLst/>
          </a:prstGeom>
          <a:noFill/>
        </p:spPr>
        <p:txBody>
          <a:bodyPr wrap="square" lIns="0" tIns="0" rIns="0" bIns="0" rtlCol="0">
            <a:spAutoFit/>
          </a:bodyPr>
          <a:lstStyle/>
          <a:p>
            <a:pPr algn="ctr">
              <a:lnSpc>
                <a:spcPct val="120000"/>
              </a:lnSpc>
            </a:pPr>
            <a:r>
              <a:rPr lang="en-US" sz="4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endParaRPr lang="en-US" sz="4800" spc="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5" name="TextBox 74"/>
          <p:cNvSpPr txBox="1"/>
          <p:nvPr/>
        </p:nvSpPr>
        <p:spPr>
          <a:xfrm>
            <a:off x="1807002" y="6163796"/>
            <a:ext cx="3240753" cy="446148"/>
          </a:xfrm>
          <a:prstGeom prst="rect">
            <a:avLst/>
          </a:prstGeom>
          <a:noFill/>
        </p:spPr>
        <p:txBody>
          <a:bodyPr wrap="square" lIns="0" tIns="0" rIns="0" bIns="0" rtlCol="0">
            <a:spAutoFit/>
          </a:bodyPr>
          <a:lstStyle/>
          <a:p>
            <a:pPr algn="r">
              <a:lnSpc>
                <a:spcPct val="120000"/>
              </a:lnSpc>
            </a:pPr>
            <a:r>
              <a:rPr lang="cs-CZ" sz="26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a:t>
            </a:r>
            <a:r>
              <a:rPr lang="en-US" sz="26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 min</a:t>
            </a:r>
          </a:p>
        </p:txBody>
      </p:sp>
      <p:sp>
        <p:nvSpPr>
          <p:cNvPr id="76" name="TextBox 75"/>
          <p:cNvSpPr txBox="1"/>
          <p:nvPr/>
        </p:nvSpPr>
        <p:spPr>
          <a:xfrm>
            <a:off x="9301246" y="6094483"/>
            <a:ext cx="7946649"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Mission statement</a:t>
            </a:r>
          </a:p>
        </p:txBody>
      </p:sp>
      <p:sp>
        <p:nvSpPr>
          <p:cNvPr id="78" name="Oval 77"/>
          <p:cNvSpPr/>
          <p:nvPr/>
        </p:nvSpPr>
        <p:spPr>
          <a:xfrm>
            <a:off x="7093195" y="7093474"/>
            <a:ext cx="1199758" cy="1199756"/>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endCxn id="78" idx="2"/>
          </p:cNvCxnSpPr>
          <p:nvPr/>
        </p:nvCxnSpPr>
        <p:spPr>
          <a:xfrm>
            <a:off x="5297007" y="7693352"/>
            <a:ext cx="179618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223174" y="7281476"/>
            <a:ext cx="939800" cy="886397"/>
          </a:xfrm>
          <a:prstGeom prst="rect">
            <a:avLst/>
          </a:prstGeom>
          <a:noFill/>
        </p:spPr>
        <p:txBody>
          <a:bodyPr wrap="square" lIns="0" tIns="0" rIns="0" bIns="0" rtlCol="0">
            <a:spAutoFit/>
          </a:bodyPr>
          <a:lstStyle/>
          <a:p>
            <a:pPr algn="ctr">
              <a:lnSpc>
                <a:spcPct val="120000"/>
              </a:lnSpc>
            </a:pPr>
            <a:r>
              <a:rPr lang="en-US" sz="4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endParaRPr lang="en-US" sz="4800" spc="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1" name="TextBox 80"/>
          <p:cNvSpPr txBox="1"/>
          <p:nvPr/>
        </p:nvSpPr>
        <p:spPr>
          <a:xfrm>
            <a:off x="1806557" y="7470278"/>
            <a:ext cx="3240753" cy="446148"/>
          </a:xfrm>
          <a:prstGeom prst="rect">
            <a:avLst/>
          </a:prstGeom>
          <a:noFill/>
        </p:spPr>
        <p:txBody>
          <a:bodyPr wrap="square" lIns="0" tIns="0" rIns="0" bIns="0" rtlCol="0">
            <a:spAutoFit/>
          </a:bodyPr>
          <a:lstStyle/>
          <a:p>
            <a:pPr algn="r">
              <a:lnSpc>
                <a:spcPct val="120000"/>
              </a:lnSpc>
            </a:pPr>
            <a:r>
              <a:rPr lang="en-US" sz="26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20 min</a:t>
            </a:r>
          </a:p>
        </p:txBody>
      </p:sp>
      <p:sp>
        <p:nvSpPr>
          <p:cNvPr id="82" name="TextBox 81"/>
          <p:cNvSpPr txBox="1"/>
          <p:nvPr/>
        </p:nvSpPr>
        <p:spPr>
          <a:xfrm>
            <a:off x="9300801" y="7400965"/>
            <a:ext cx="5749805"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Long term vision</a:t>
            </a:r>
          </a:p>
        </p:txBody>
      </p:sp>
      <p:sp>
        <p:nvSpPr>
          <p:cNvPr id="84" name="Oval 83"/>
          <p:cNvSpPr/>
          <p:nvPr/>
        </p:nvSpPr>
        <p:spPr>
          <a:xfrm>
            <a:off x="7093640" y="8399954"/>
            <a:ext cx="1199758" cy="1199756"/>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a:endCxn id="84" idx="2"/>
          </p:cNvCxnSpPr>
          <p:nvPr/>
        </p:nvCxnSpPr>
        <p:spPr>
          <a:xfrm>
            <a:off x="5297452" y="8999832"/>
            <a:ext cx="1796188"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223619" y="8587956"/>
            <a:ext cx="939800" cy="886397"/>
          </a:xfrm>
          <a:prstGeom prst="rect">
            <a:avLst/>
          </a:prstGeom>
          <a:noFill/>
        </p:spPr>
        <p:txBody>
          <a:bodyPr wrap="square" lIns="0" tIns="0" rIns="0" bIns="0" rtlCol="0">
            <a:spAutoFit/>
          </a:bodyPr>
          <a:lstStyle/>
          <a:p>
            <a:pPr algn="ctr">
              <a:lnSpc>
                <a:spcPct val="120000"/>
              </a:lnSpc>
            </a:pPr>
            <a:r>
              <a:rPr lang="en-US" sz="4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endParaRPr lang="en-US" sz="4800" spc="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7" name="TextBox 86"/>
          <p:cNvSpPr txBox="1"/>
          <p:nvPr/>
        </p:nvSpPr>
        <p:spPr>
          <a:xfrm>
            <a:off x="1807002" y="8776758"/>
            <a:ext cx="3240753" cy="446148"/>
          </a:xfrm>
          <a:prstGeom prst="rect">
            <a:avLst/>
          </a:prstGeom>
          <a:noFill/>
        </p:spPr>
        <p:txBody>
          <a:bodyPr wrap="square" lIns="0" tIns="0" rIns="0" bIns="0" rtlCol="0">
            <a:spAutoFit/>
          </a:bodyPr>
          <a:lstStyle/>
          <a:p>
            <a:pPr algn="r">
              <a:lnSpc>
                <a:spcPct val="120000"/>
              </a:lnSpc>
            </a:pPr>
            <a:r>
              <a:rPr lang="cs-CZ" sz="26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a:t>
            </a:r>
            <a:r>
              <a:rPr lang="en-US" sz="26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 min</a:t>
            </a:r>
          </a:p>
        </p:txBody>
      </p:sp>
      <p:sp>
        <p:nvSpPr>
          <p:cNvPr id="88" name="TextBox 87"/>
          <p:cNvSpPr txBox="1"/>
          <p:nvPr/>
        </p:nvSpPr>
        <p:spPr>
          <a:xfrm>
            <a:off x="9301246" y="8707445"/>
            <a:ext cx="8443605"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Business strategy</a:t>
            </a:r>
          </a:p>
        </p:txBody>
      </p:sp>
      <p:sp>
        <p:nvSpPr>
          <p:cNvPr id="24" name="Oval 89">
            <a:extLst>
              <a:ext uri="{FF2B5EF4-FFF2-40B4-BE49-F238E27FC236}">
                <a16:creationId xmlns:a16="http://schemas.microsoft.com/office/drawing/2014/main" id="{AA2D8E54-A8D0-45DC-8A1A-EE45AAE5931C}"/>
              </a:ext>
            </a:extLst>
          </p:cNvPr>
          <p:cNvSpPr/>
          <p:nvPr/>
        </p:nvSpPr>
        <p:spPr>
          <a:xfrm>
            <a:off x="7109491" y="9706433"/>
            <a:ext cx="1199758" cy="1199756"/>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90">
            <a:extLst>
              <a:ext uri="{FF2B5EF4-FFF2-40B4-BE49-F238E27FC236}">
                <a16:creationId xmlns:a16="http://schemas.microsoft.com/office/drawing/2014/main" id="{C3C0C8A4-600E-44D7-8679-1E69E7306746}"/>
              </a:ext>
            </a:extLst>
          </p:cNvPr>
          <p:cNvCxnSpPr>
            <a:endCxn id="24" idx="2"/>
          </p:cNvCxnSpPr>
          <p:nvPr/>
        </p:nvCxnSpPr>
        <p:spPr>
          <a:xfrm>
            <a:off x="5313303" y="10306311"/>
            <a:ext cx="1796188"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TextBox 91">
            <a:extLst>
              <a:ext uri="{FF2B5EF4-FFF2-40B4-BE49-F238E27FC236}">
                <a16:creationId xmlns:a16="http://schemas.microsoft.com/office/drawing/2014/main" id="{D21E54EF-4F7F-454A-9FEF-C23EDBDA73DB}"/>
              </a:ext>
            </a:extLst>
          </p:cNvPr>
          <p:cNvSpPr txBox="1"/>
          <p:nvPr/>
        </p:nvSpPr>
        <p:spPr>
          <a:xfrm>
            <a:off x="7239470" y="9894435"/>
            <a:ext cx="939800" cy="886397"/>
          </a:xfrm>
          <a:prstGeom prst="rect">
            <a:avLst/>
          </a:prstGeom>
          <a:noFill/>
        </p:spPr>
        <p:txBody>
          <a:bodyPr wrap="square" lIns="0" tIns="0" rIns="0" bIns="0" rtlCol="0">
            <a:spAutoFit/>
          </a:bodyPr>
          <a:lstStyle/>
          <a:p>
            <a:pPr algn="ctr">
              <a:lnSpc>
                <a:spcPct val="120000"/>
              </a:lnSpc>
            </a:pPr>
            <a:r>
              <a:rPr lang="en-US" sz="4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05</a:t>
            </a:r>
            <a:endParaRPr lang="en-US" sz="4800" spc="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TextBox 92">
            <a:extLst>
              <a:ext uri="{FF2B5EF4-FFF2-40B4-BE49-F238E27FC236}">
                <a16:creationId xmlns:a16="http://schemas.microsoft.com/office/drawing/2014/main" id="{C7D811C1-54E7-4164-A919-F4ED9C5C21E7}"/>
              </a:ext>
            </a:extLst>
          </p:cNvPr>
          <p:cNvSpPr txBox="1"/>
          <p:nvPr/>
        </p:nvSpPr>
        <p:spPr>
          <a:xfrm>
            <a:off x="1822853" y="10083237"/>
            <a:ext cx="3240753" cy="446148"/>
          </a:xfrm>
          <a:prstGeom prst="rect">
            <a:avLst/>
          </a:prstGeom>
          <a:noFill/>
        </p:spPr>
        <p:txBody>
          <a:bodyPr wrap="square" lIns="0" tIns="0" rIns="0" bIns="0" rtlCol="0">
            <a:spAutoFit/>
          </a:bodyPr>
          <a:lstStyle/>
          <a:p>
            <a:pPr algn="r">
              <a:lnSpc>
                <a:spcPct val="120000"/>
              </a:lnSpc>
            </a:pPr>
            <a:r>
              <a:rPr lang="en-US" sz="2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20 min</a:t>
            </a:r>
            <a:endParaRPr lang="en-US" sz="26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TextBox 93">
            <a:extLst>
              <a:ext uri="{FF2B5EF4-FFF2-40B4-BE49-F238E27FC236}">
                <a16:creationId xmlns:a16="http://schemas.microsoft.com/office/drawing/2014/main" id="{6DB6E072-AEC2-400B-8D38-D31CFA235EBD}"/>
              </a:ext>
            </a:extLst>
          </p:cNvPr>
          <p:cNvSpPr txBox="1"/>
          <p:nvPr/>
        </p:nvSpPr>
        <p:spPr>
          <a:xfrm>
            <a:off x="9317097" y="10013924"/>
            <a:ext cx="5749805" cy="584775"/>
          </a:xfrm>
          <a:prstGeom prst="rect">
            <a:avLst/>
          </a:prstGeom>
          <a:noFill/>
        </p:spPr>
        <p:txBody>
          <a:bodyPr wrap="square" lIns="0" tIns="0" rIns="0" bIns="0" rtlCol="0">
            <a:spAutoFit/>
          </a:bodyPr>
          <a:lstStyle/>
          <a:p>
            <a:r>
              <a:rPr lang="en-US" sz="3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Strategy elements</a:t>
            </a:r>
          </a:p>
        </p:txBody>
      </p:sp>
    </p:spTree>
    <p:extLst>
      <p:ext uri="{BB962C8B-B14F-4D97-AF65-F5344CB8AC3E}">
        <p14:creationId xmlns:p14="http://schemas.microsoft.com/office/powerpoint/2010/main" val="1904694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a:t>
            </a:r>
            <a:r>
              <a:rPr lang="en-US">
                <a:solidFill>
                  <a:schemeClr val="accent2"/>
                </a:solidFill>
              </a:rPr>
              <a:t>Where?</a:t>
            </a:r>
          </a:p>
        </p:txBody>
      </p:sp>
      <p:sp>
        <p:nvSpPr>
          <p:cNvPr id="3" name="Text Placeholder 2"/>
          <p:cNvSpPr>
            <a:spLocks noGrp="1"/>
          </p:cNvSpPr>
          <p:nvPr>
            <p:ph type="body" sz="quarter" idx="10"/>
          </p:nvPr>
        </p:nvSpPr>
        <p:spPr/>
        <p:txBody>
          <a:bodyPr/>
          <a:lstStyle/>
          <a:p>
            <a:pPr algn="l"/>
            <a:r>
              <a:rPr lang="cs-CZ" err="1"/>
              <a:t>Consultancy</a:t>
            </a:r>
            <a:r>
              <a:rPr lang="cs-CZ"/>
              <a:t> </a:t>
            </a:r>
            <a:r>
              <a:rPr lang="cs-CZ" err="1"/>
              <a:t>project</a:t>
            </a:r>
            <a:r>
              <a:rPr lang="cs-CZ"/>
              <a:t> </a:t>
            </a:r>
            <a:r>
              <a:rPr lang="en-US"/>
              <a:t>Introduction | </a:t>
            </a:r>
            <a:r>
              <a:rPr lang="en-US">
                <a:solidFill>
                  <a:schemeClr val="accent2"/>
                </a:solidFill>
              </a:rPr>
              <a:t>Strategy Setting </a:t>
            </a:r>
            <a:r>
              <a:rPr lang="en-US">
                <a:solidFill>
                  <a:schemeClr val="accent4"/>
                </a:solidFill>
              </a:rPr>
              <a:t>| Business Strategy</a:t>
            </a:r>
          </a:p>
        </p:txBody>
      </p:sp>
      <p:pic>
        <p:nvPicPr>
          <p:cNvPr id="4" name="Obrázek 3">
            <a:extLst>
              <a:ext uri="{FF2B5EF4-FFF2-40B4-BE49-F238E27FC236}">
                <a16:creationId xmlns:a16="http://schemas.microsoft.com/office/drawing/2014/main" id="{8BE09DFD-7B83-43D2-BE34-A6CA05BB03E2}"/>
              </a:ext>
            </a:extLst>
          </p:cNvPr>
          <p:cNvPicPr>
            <a:picLocks noChangeAspect="1"/>
          </p:cNvPicPr>
          <p:nvPr/>
        </p:nvPicPr>
        <p:blipFill>
          <a:blip r:embed="rId2"/>
          <a:stretch>
            <a:fillRect/>
          </a:stretch>
        </p:blipFill>
        <p:spPr>
          <a:xfrm>
            <a:off x="1710020" y="2819017"/>
            <a:ext cx="21319560" cy="8839966"/>
          </a:xfrm>
          <a:prstGeom prst="rect">
            <a:avLst/>
          </a:prstGeom>
        </p:spPr>
      </p:pic>
    </p:spTree>
    <p:extLst>
      <p:ext uri="{BB962C8B-B14F-4D97-AF65-F5344CB8AC3E}">
        <p14:creationId xmlns:p14="http://schemas.microsoft.com/office/powerpoint/2010/main" val="39636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a:t>
            </a:r>
            <a:r>
              <a:rPr lang="en-US">
                <a:solidFill>
                  <a:schemeClr val="accent2"/>
                </a:solidFill>
              </a:rPr>
              <a:t>Where?</a:t>
            </a:r>
          </a:p>
        </p:txBody>
      </p:sp>
      <p:sp>
        <p:nvSpPr>
          <p:cNvPr id="3" name="Text Placeholder 2"/>
          <p:cNvSpPr>
            <a:spLocks noGrp="1"/>
          </p:cNvSpPr>
          <p:nvPr>
            <p:ph type="body" sz="quarter" idx="10"/>
          </p:nvPr>
        </p:nvSpPr>
        <p:spPr/>
        <p:txBody>
          <a:bodyPr/>
          <a:lstStyle/>
          <a:p>
            <a:pPr algn="l"/>
            <a:r>
              <a:rPr lang="cs-CZ" err="1"/>
              <a:t>Consultancy</a:t>
            </a:r>
            <a:r>
              <a:rPr lang="cs-CZ"/>
              <a:t> </a:t>
            </a:r>
            <a:r>
              <a:rPr lang="cs-CZ" err="1"/>
              <a:t>project</a:t>
            </a:r>
            <a:r>
              <a:rPr lang="cs-CZ"/>
              <a:t> </a:t>
            </a:r>
            <a:r>
              <a:rPr lang="en-US"/>
              <a:t>Introduction | </a:t>
            </a:r>
            <a:r>
              <a:rPr lang="en-US">
                <a:solidFill>
                  <a:schemeClr val="accent2"/>
                </a:solidFill>
              </a:rPr>
              <a:t>Strategy Setting </a:t>
            </a:r>
            <a:r>
              <a:rPr lang="en-US">
                <a:solidFill>
                  <a:schemeClr val="accent4"/>
                </a:solidFill>
              </a:rPr>
              <a:t>| Business Strategy</a:t>
            </a:r>
          </a:p>
        </p:txBody>
      </p:sp>
      <p:graphicFrame>
        <p:nvGraphicFramePr>
          <p:cNvPr id="5" name="Table">
            <a:extLst>
              <a:ext uri="{FF2B5EF4-FFF2-40B4-BE49-F238E27FC236}">
                <a16:creationId xmlns:a16="http://schemas.microsoft.com/office/drawing/2014/main" id="{87DCAD89-426C-41B2-ABAB-BBE19636D330}"/>
              </a:ext>
            </a:extLst>
          </p:cNvPr>
          <p:cNvGraphicFramePr/>
          <p:nvPr>
            <p:extLst>
              <p:ext uri="{D42A27DB-BD31-4B8C-83A1-F6EECF244321}">
                <p14:modId xmlns:p14="http://schemas.microsoft.com/office/powerpoint/2010/main" val="3354351693"/>
              </p:ext>
            </p:extLst>
          </p:nvPr>
        </p:nvGraphicFramePr>
        <p:xfrm>
          <a:off x="3462899" y="4676337"/>
          <a:ext cx="8551301" cy="6959604"/>
        </p:xfrm>
        <a:graphic>
          <a:graphicData uri="http://schemas.openxmlformats.org/drawingml/2006/table">
            <a:tbl>
              <a:tblPr/>
              <a:tblGrid>
                <a:gridCol w="2836301">
                  <a:extLst>
                    <a:ext uri="{9D8B030D-6E8A-4147-A177-3AD203B41FA5}">
                      <a16:colId xmlns:a16="http://schemas.microsoft.com/office/drawing/2014/main" val="20001"/>
                    </a:ext>
                  </a:extLst>
                </a:gridCol>
                <a:gridCol w="2876550">
                  <a:extLst>
                    <a:ext uri="{9D8B030D-6E8A-4147-A177-3AD203B41FA5}">
                      <a16:colId xmlns:a16="http://schemas.microsoft.com/office/drawing/2014/main" val="20002"/>
                    </a:ext>
                  </a:extLst>
                </a:gridCol>
                <a:gridCol w="2838450">
                  <a:extLst>
                    <a:ext uri="{9D8B030D-6E8A-4147-A177-3AD203B41FA5}">
                      <a16:colId xmlns:a16="http://schemas.microsoft.com/office/drawing/2014/main" val="20003"/>
                    </a:ext>
                  </a:extLst>
                </a:gridCol>
              </a:tblGrid>
              <a:tr h="2319868">
                <a:tc>
                  <a:txBody>
                    <a:bodyPr/>
                    <a:lstStyle/>
                    <a:p>
                      <a:pPr algn="ctr" defTabSz="1828342">
                        <a:defRPr sz="1800">
                          <a:solidFill>
                            <a:srgbClr val="000000"/>
                          </a:solidFill>
                        </a:defRPr>
                      </a:pPr>
                      <a:r>
                        <a:rPr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Grow</a:t>
                      </a:r>
                    </a:p>
                  </a:txBody>
                  <a:tcPr marL="45702" marR="45702"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defTabSz="1828342">
                        <a:defRPr sz="1800">
                          <a:solidFill>
                            <a:srgbClr val="000000"/>
                          </a:solidFill>
                        </a:defRPr>
                      </a:pPr>
                      <a:r>
                        <a:rPr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Grow</a:t>
                      </a:r>
                    </a:p>
                  </a:txBody>
                  <a:tcPr marL="45702" marR="45702"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defTabSz="1828342">
                        <a:defRPr sz="1800">
                          <a:solidFill>
                            <a:srgbClr val="000000"/>
                          </a:solidFill>
                        </a:defRPr>
                      </a:pPr>
                      <a:r>
                        <a:rPr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Hold</a:t>
                      </a:r>
                    </a:p>
                  </a:txBody>
                  <a:tcPr marL="45702" marR="45702"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01"/>
                  </a:ext>
                </a:extLst>
              </a:tr>
              <a:tr h="2319868">
                <a:tc>
                  <a:txBody>
                    <a:bodyPr/>
                    <a:lstStyle/>
                    <a:p>
                      <a:pPr algn="ctr" defTabSz="1828342">
                        <a:defRPr sz="1800">
                          <a:solidFill>
                            <a:srgbClr val="000000"/>
                          </a:solidFill>
                        </a:defRPr>
                      </a:pPr>
                      <a:r>
                        <a:rPr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Grow</a:t>
                      </a:r>
                    </a:p>
                  </a:txBody>
                  <a:tcPr marL="45702" marR="45702"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defTabSz="1828342">
                        <a:defRPr sz="1800">
                          <a:solidFill>
                            <a:srgbClr val="000000"/>
                          </a:solidFill>
                        </a:defRPr>
                      </a:pPr>
                      <a:r>
                        <a:rPr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Hold</a:t>
                      </a:r>
                    </a:p>
                  </a:txBody>
                  <a:tcPr marL="45702" marR="45702"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defTabSz="1828342">
                        <a:defRPr sz="1800">
                          <a:solidFill>
                            <a:srgbClr val="000000"/>
                          </a:solidFill>
                        </a:defRPr>
                      </a:pPr>
                      <a:r>
                        <a:rPr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Harvest</a:t>
                      </a:r>
                    </a:p>
                  </a:txBody>
                  <a:tcPr marL="45702" marR="45702"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2319868">
                <a:tc>
                  <a:txBody>
                    <a:bodyPr/>
                    <a:lstStyle/>
                    <a:p>
                      <a:pPr algn="ctr" defTabSz="1828342">
                        <a:defRPr sz="1800">
                          <a:solidFill>
                            <a:srgbClr val="000000"/>
                          </a:solidFill>
                        </a:defRPr>
                      </a:pPr>
                      <a:r>
                        <a:rPr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Hold</a:t>
                      </a:r>
                    </a:p>
                  </a:txBody>
                  <a:tcPr marL="45702" marR="45702"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defTabSz="1828342">
                        <a:defRPr sz="1800">
                          <a:solidFill>
                            <a:srgbClr val="000000"/>
                          </a:solidFill>
                        </a:defRPr>
                      </a:pPr>
                      <a:r>
                        <a:rPr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Harvest</a:t>
                      </a:r>
                    </a:p>
                  </a:txBody>
                  <a:tcPr marL="45702" marR="45702"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defTabSz="1828342">
                        <a:defRPr sz="1800">
                          <a:solidFill>
                            <a:srgbClr val="000000"/>
                          </a:solidFill>
                        </a:defRPr>
                      </a:pPr>
                      <a:r>
                        <a:rPr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Harvest</a:t>
                      </a:r>
                    </a:p>
                  </a:txBody>
                  <a:tcPr marL="45702" marR="45702" marT="45702" marB="457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
        <p:nvSpPr>
          <p:cNvPr id="6" name="Business Unit Strength">
            <a:extLst>
              <a:ext uri="{FF2B5EF4-FFF2-40B4-BE49-F238E27FC236}">
                <a16:creationId xmlns:a16="http://schemas.microsoft.com/office/drawing/2014/main" id="{BD74DE27-BF84-4B01-8285-F472183A0A0C}"/>
              </a:ext>
            </a:extLst>
          </p:cNvPr>
          <p:cNvSpPr/>
          <p:nvPr/>
        </p:nvSpPr>
        <p:spPr>
          <a:xfrm>
            <a:off x="4802869" y="2876790"/>
            <a:ext cx="6172201" cy="6477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defTabSz="914400">
              <a:lnSpc>
                <a:spcPct val="80000"/>
              </a:lnSpc>
              <a:defRPr sz="3600">
                <a:solidFill>
                  <a:srgbClr val="323C40"/>
                </a:solidFill>
                <a:latin typeface="Helvetica"/>
                <a:ea typeface="Helvetica"/>
                <a:cs typeface="Helvetica"/>
                <a:sym typeface="Helvetica"/>
              </a:defRPr>
            </a:lvl1pPr>
          </a:lstStyle>
          <a:p>
            <a:pPr algn="ctr"/>
            <a:r>
              <a:rPr>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Business Unit Strength</a:t>
            </a:r>
          </a:p>
        </p:txBody>
      </p:sp>
      <p:sp>
        <p:nvSpPr>
          <p:cNvPr id="7" name="Market Attractiveness">
            <a:extLst>
              <a:ext uri="{FF2B5EF4-FFF2-40B4-BE49-F238E27FC236}">
                <a16:creationId xmlns:a16="http://schemas.microsoft.com/office/drawing/2014/main" id="{A7957980-F1B5-470B-95BD-5C497884FFBA}"/>
              </a:ext>
            </a:extLst>
          </p:cNvPr>
          <p:cNvSpPr/>
          <p:nvPr/>
        </p:nvSpPr>
        <p:spPr>
          <a:xfrm rot="16199993">
            <a:off x="-1459821" y="7800539"/>
            <a:ext cx="6959601" cy="7112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defTabSz="914400">
              <a:lnSpc>
                <a:spcPct val="80000"/>
              </a:lnSpc>
              <a:defRPr sz="3600">
                <a:solidFill>
                  <a:srgbClr val="323C40"/>
                </a:solidFill>
                <a:latin typeface="Helvetica"/>
                <a:ea typeface="Helvetica"/>
                <a:cs typeface="Helvetica"/>
                <a:sym typeface="Helvetica"/>
              </a:defRPr>
            </a:lvl1pPr>
          </a:lstStyle>
          <a:p>
            <a:pPr algn="ctr"/>
            <a:r>
              <a:rPr>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Market Attractiveness</a:t>
            </a:r>
          </a:p>
        </p:txBody>
      </p:sp>
      <p:sp>
        <p:nvSpPr>
          <p:cNvPr id="8" name="Low">
            <a:extLst>
              <a:ext uri="{FF2B5EF4-FFF2-40B4-BE49-F238E27FC236}">
                <a16:creationId xmlns:a16="http://schemas.microsoft.com/office/drawing/2014/main" id="{B5AD86B8-0A19-4CF6-B2DC-B7089A3B298A}"/>
              </a:ext>
            </a:extLst>
          </p:cNvPr>
          <p:cNvSpPr/>
          <p:nvPr/>
        </p:nvSpPr>
        <p:spPr>
          <a:xfrm rot="16200000">
            <a:off x="1728403" y="5374327"/>
            <a:ext cx="2280088" cy="884105"/>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defTabSz="914400">
              <a:lnSpc>
                <a:spcPct val="80000"/>
              </a:lnSpc>
              <a:defRPr sz="3600">
                <a:solidFill>
                  <a:srgbClr val="323C40"/>
                </a:solidFill>
                <a:latin typeface="Helvetica"/>
                <a:ea typeface="Helvetica"/>
                <a:cs typeface="Helvetica"/>
                <a:sym typeface="Helvetica"/>
              </a:defRPr>
            </a:lvl1pPr>
          </a:lstStyle>
          <a:p>
            <a:pPr algn="ctr"/>
            <a:r>
              <a:rPr lang="en-US" sz="40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High</a:t>
            </a:r>
            <a:endParaRPr sz="40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Low">
            <a:extLst>
              <a:ext uri="{FF2B5EF4-FFF2-40B4-BE49-F238E27FC236}">
                <a16:creationId xmlns:a16="http://schemas.microsoft.com/office/drawing/2014/main" id="{F4075565-1680-41AF-92C0-3F8B9E8D7DAB}"/>
              </a:ext>
            </a:extLst>
          </p:cNvPr>
          <p:cNvSpPr/>
          <p:nvPr/>
        </p:nvSpPr>
        <p:spPr>
          <a:xfrm rot="16200000">
            <a:off x="1729113" y="7716383"/>
            <a:ext cx="2280090" cy="884105"/>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defTabSz="914400">
              <a:lnSpc>
                <a:spcPct val="80000"/>
              </a:lnSpc>
              <a:defRPr sz="3600">
                <a:solidFill>
                  <a:srgbClr val="323C40"/>
                </a:solidFill>
                <a:latin typeface="Helvetica"/>
                <a:ea typeface="Helvetica"/>
                <a:cs typeface="Helvetica"/>
                <a:sym typeface="Helvetica"/>
              </a:defRPr>
            </a:lvl1pPr>
          </a:lstStyle>
          <a:p>
            <a:pPr algn="ctr"/>
            <a:r>
              <a:rPr lang="cs-CZ" sz="40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Medium</a:t>
            </a:r>
            <a:endParaRPr sz="40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Low">
            <a:extLst>
              <a:ext uri="{FF2B5EF4-FFF2-40B4-BE49-F238E27FC236}">
                <a16:creationId xmlns:a16="http://schemas.microsoft.com/office/drawing/2014/main" id="{F15A1E6A-A4F8-4A30-B4BA-5C77E4D2F25F}"/>
              </a:ext>
            </a:extLst>
          </p:cNvPr>
          <p:cNvSpPr/>
          <p:nvPr/>
        </p:nvSpPr>
        <p:spPr>
          <a:xfrm rot="16200000">
            <a:off x="1728401" y="10054024"/>
            <a:ext cx="2280091" cy="884104"/>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defTabSz="914400">
              <a:lnSpc>
                <a:spcPct val="80000"/>
              </a:lnSpc>
              <a:defRPr sz="3600">
                <a:solidFill>
                  <a:srgbClr val="323C40"/>
                </a:solidFill>
                <a:latin typeface="Helvetica"/>
                <a:ea typeface="Helvetica"/>
                <a:cs typeface="Helvetica"/>
                <a:sym typeface="Helvetica"/>
              </a:defRPr>
            </a:lvl1pPr>
          </a:lstStyle>
          <a:p>
            <a:pPr algn="ctr"/>
            <a:r>
              <a:rPr lang="cs-CZ" sz="4000" b="1"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Low</a:t>
            </a:r>
            <a:endParaRPr sz="40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Low">
            <a:extLst>
              <a:ext uri="{FF2B5EF4-FFF2-40B4-BE49-F238E27FC236}">
                <a16:creationId xmlns:a16="http://schemas.microsoft.com/office/drawing/2014/main" id="{80FE8A9F-99E2-438B-B317-0E534786FF11}"/>
              </a:ext>
            </a:extLst>
          </p:cNvPr>
          <p:cNvSpPr/>
          <p:nvPr/>
        </p:nvSpPr>
        <p:spPr>
          <a:xfrm>
            <a:off x="3462899" y="3611718"/>
            <a:ext cx="2776662" cy="884105"/>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defTabSz="914400">
              <a:lnSpc>
                <a:spcPct val="80000"/>
              </a:lnSpc>
              <a:defRPr sz="3600">
                <a:solidFill>
                  <a:srgbClr val="323C40"/>
                </a:solidFill>
                <a:latin typeface="Helvetica"/>
                <a:ea typeface="Helvetica"/>
                <a:cs typeface="Helvetica"/>
                <a:sym typeface="Helvetica"/>
              </a:defRPr>
            </a:lvl1pPr>
          </a:lstStyle>
          <a:p>
            <a:pPr algn="ctr"/>
            <a:r>
              <a:rPr lang="en-US" sz="40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High</a:t>
            </a:r>
            <a:endParaRPr sz="40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Low">
            <a:extLst>
              <a:ext uri="{FF2B5EF4-FFF2-40B4-BE49-F238E27FC236}">
                <a16:creationId xmlns:a16="http://schemas.microsoft.com/office/drawing/2014/main" id="{76E69A82-1AF7-4667-91D5-4F190C039AA6}"/>
              </a:ext>
            </a:extLst>
          </p:cNvPr>
          <p:cNvSpPr/>
          <p:nvPr/>
        </p:nvSpPr>
        <p:spPr>
          <a:xfrm>
            <a:off x="6403975" y="3611717"/>
            <a:ext cx="2705100" cy="884105"/>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defTabSz="914400">
              <a:lnSpc>
                <a:spcPct val="80000"/>
              </a:lnSpc>
              <a:defRPr sz="3600">
                <a:solidFill>
                  <a:srgbClr val="323C40"/>
                </a:solidFill>
                <a:latin typeface="Helvetica"/>
                <a:ea typeface="Helvetica"/>
                <a:cs typeface="Helvetica"/>
                <a:sym typeface="Helvetica"/>
              </a:defRPr>
            </a:lvl1pPr>
          </a:lstStyle>
          <a:p>
            <a:pPr algn="ctr"/>
            <a:r>
              <a:rPr lang="cs-CZ" sz="40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Medium</a:t>
            </a:r>
            <a:endParaRPr sz="40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Low">
            <a:extLst>
              <a:ext uri="{FF2B5EF4-FFF2-40B4-BE49-F238E27FC236}">
                <a16:creationId xmlns:a16="http://schemas.microsoft.com/office/drawing/2014/main" id="{57E18D6A-B8A8-420A-8EE1-10936815F977}"/>
              </a:ext>
            </a:extLst>
          </p:cNvPr>
          <p:cNvSpPr/>
          <p:nvPr/>
        </p:nvSpPr>
        <p:spPr>
          <a:xfrm>
            <a:off x="9242424" y="3611717"/>
            <a:ext cx="2771775" cy="884104"/>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defTabSz="914400">
              <a:lnSpc>
                <a:spcPct val="80000"/>
              </a:lnSpc>
              <a:defRPr sz="3600">
                <a:solidFill>
                  <a:srgbClr val="323C40"/>
                </a:solidFill>
                <a:latin typeface="Helvetica"/>
                <a:ea typeface="Helvetica"/>
                <a:cs typeface="Helvetica"/>
                <a:sym typeface="Helvetica"/>
              </a:defRPr>
            </a:lvl1pPr>
          </a:lstStyle>
          <a:p>
            <a:pPr algn="ctr"/>
            <a:r>
              <a:rPr lang="cs-CZ" sz="4000" b="1"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Low</a:t>
            </a:r>
            <a:endParaRPr sz="40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Oval 12">
            <a:extLst>
              <a:ext uri="{FF2B5EF4-FFF2-40B4-BE49-F238E27FC236}">
                <a16:creationId xmlns:a16="http://schemas.microsoft.com/office/drawing/2014/main" id="{A2FF093B-56A2-46A8-8573-8486DFA2D301}"/>
              </a:ext>
            </a:extLst>
          </p:cNvPr>
          <p:cNvSpPr/>
          <p:nvPr/>
        </p:nvSpPr>
        <p:spPr>
          <a:xfrm>
            <a:off x="13646832" y="4712580"/>
            <a:ext cx="1625600" cy="16256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3">
            <a:extLst>
              <a:ext uri="{FF2B5EF4-FFF2-40B4-BE49-F238E27FC236}">
                <a16:creationId xmlns:a16="http://schemas.microsoft.com/office/drawing/2014/main" id="{EA6833E2-C1E9-4877-8CD1-4A274C35E4F1}"/>
              </a:ext>
            </a:extLst>
          </p:cNvPr>
          <p:cNvSpPr/>
          <p:nvPr/>
        </p:nvSpPr>
        <p:spPr>
          <a:xfrm>
            <a:off x="13646832" y="6974086"/>
            <a:ext cx="1625600" cy="162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4">
            <a:extLst>
              <a:ext uri="{FF2B5EF4-FFF2-40B4-BE49-F238E27FC236}">
                <a16:creationId xmlns:a16="http://schemas.microsoft.com/office/drawing/2014/main" id="{876DA841-ECA0-4A4F-996C-F1B2BBFEC12D}"/>
              </a:ext>
            </a:extLst>
          </p:cNvPr>
          <p:cNvSpPr/>
          <p:nvPr/>
        </p:nvSpPr>
        <p:spPr>
          <a:xfrm>
            <a:off x="13646832" y="9575778"/>
            <a:ext cx="1625600" cy="1625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5">
            <a:extLst>
              <a:ext uri="{FF2B5EF4-FFF2-40B4-BE49-F238E27FC236}">
                <a16:creationId xmlns:a16="http://schemas.microsoft.com/office/drawing/2014/main" id="{10785770-9D17-4134-971D-CD39D8FE5920}"/>
              </a:ext>
            </a:extLst>
          </p:cNvPr>
          <p:cNvSpPr txBox="1"/>
          <p:nvPr/>
        </p:nvSpPr>
        <p:spPr>
          <a:xfrm>
            <a:off x="15898852" y="4710950"/>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Grow</a:t>
            </a:r>
          </a:p>
        </p:txBody>
      </p:sp>
      <p:sp>
        <p:nvSpPr>
          <p:cNvPr id="18" name="TextBox 16">
            <a:extLst>
              <a:ext uri="{FF2B5EF4-FFF2-40B4-BE49-F238E27FC236}">
                <a16:creationId xmlns:a16="http://schemas.microsoft.com/office/drawing/2014/main" id="{06CE2E2D-E9CD-4E34-A487-3AD7E0AE1287}"/>
              </a:ext>
            </a:extLst>
          </p:cNvPr>
          <p:cNvSpPr txBox="1"/>
          <p:nvPr/>
        </p:nvSpPr>
        <p:spPr>
          <a:xfrm>
            <a:off x="15898852" y="5514799"/>
            <a:ext cx="7342148" cy="1190069"/>
          </a:xfrm>
          <a:prstGeom prst="rect">
            <a:avLst/>
          </a:prstGeom>
          <a:noFill/>
        </p:spPr>
        <p:txBody>
          <a:bodyPr wrap="square" lIns="0" tIns="0" rIns="0" bIns="0" rtlCol="0">
            <a:spAutoFit/>
          </a:bodyPr>
          <a:lstStyle/>
          <a:p>
            <a:pPr>
              <a:lnSpc>
                <a:spcPct val="120000"/>
              </a:lnSpc>
            </a:pPr>
            <a:r>
              <a:rPr lang="en-US" sz="2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Segments with the leadership position in the attractive market segments. Needs investments to grow or protect the position.</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TextBox 17">
            <a:extLst>
              <a:ext uri="{FF2B5EF4-FFF2-40B4-BE49-F238E27FC236}">
                <a16:creationId xmlns:a16="http://schemas.microsoft.com/office/drawing/2014/main" id="{53E12C68-B585-4C23-8D71-D07B8AC94DF6}"/>
              </a:ext>
            </a:extLst>
          </p:cNvPr>
          <p:cNvSpPr txBox="1"/>
          <p:nvPr/>
        </p:nvSpPr>
        <p:spPr>
          <a:xfrm>
            <a:off x="15898852" y="6974086"/>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Hold</a:t>
            </a:r>
          </a:p>
        </p:txBody>
      </p:sp>
      <p:sp>
        <p:nvSpPr>
          <p:cNvPr id="20" name="TextBox 18">
            <a:extLst>
              <a:ext uri="{FF2B5EF4-FFF2-40B4-BE49-F238E27FC236}">
                <a16:creationId xmlns:a16="http://schemas.microsoft.com/office/drawing/2014/main" id="{54A02221-62E4-4BE1-9556-2B252DF08D65}"/>
              </a:ext>
            </a:extLst>
          </p:cNvPr>
          <p:cNvSpPr txBox="1"/>
          <p:nvPr/>
        </p:nvSpPr>
        <p:spPr>
          <a:xfrm>
            <a:off x="15898852" y="7777935"/>
            <a:ext cx="7342148" cy="1596334"/>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Selectivity | earnings segments. Invest into the business with the low position in the attractive markets or harvest the business with the strong position in not attractive market.</a:t>
            </a:r>
          </a:p>
        </p:txBody>
      </p:sp>
      <p:sp>
        <p:nvSpPr>
          <p:cNvPr id="21" name="TextBox 19">
            <a:extLst>
              <a:ext uri="{FF2B5EF4-FFF2-40B4-BE49-F238E27FC236}">
                <a16:creationId xmlns:a16="http://schemas.microsoft.com/office/drawing/2014/main" id="{08FC12C2-4ABF-4B01-A419-0E2B29F4A107}"/>
              </a:ext>
            </a:extLst>
          </p:cNvPr>
          <p:cNvSpPr txBox="1"/>
          <p:nvPr/>
        </p:nvSpPr>
        <p:spPr>
          <a:xfrm>
            <a:off x="15898852" y="9575778"/>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Harvest</a:t>
            </a:r>
          </a:p>
        </p:txBody>
      </p:sp>
      <p:sp>
        <p:nvSpPr>
          <p:cNvPr id="22" name="TextBox 20">
            <a:extLst>
              <a:ext uri="{FF2B5EF4-FFF2-40B4-BE49-F238E27FC236}">
                <a16:creationId xmlns:a16="http://schemas.microsoft.com/office/drawing/2014/main" id="{BDA6690F-226A-49F2-8186-58DCAB21160E}"/>
              </a:ext>
            </a:extLst>
          </p:cNvPr>
          <p:cNvSpPr txBox="1"/>
          <p:nvPr/>
        </p:nvSpPr>
        <p:spPr>
          <a:xfrm>
            <a:off x="15898852" y="10379627"/>
            <a:ext cx="7342148" cy="783804"/>
          </a:xfrm>
          <a:prstGeom prst="rect">
            <a:avLst/>
          </a:prstGeom>
          <a:noFill/>
        </p:spPr>
        <p:txBody>
          <a:bodyPr wrap="square" lIns="0" tIns="0" rIns="0" bIns="0" rtlCol="0">
            <a:spAutoFit/>
          </a:bodyPr>
          <a:lstStyle/>
          <a:p>
            <a:pPr>
              <a:lnSpc>
                <a:spcPct val="120000"/>
              </a:lnSpc>
            </a:pPr>
            <a:r>
              <a:rPr lang="en-US" sz="2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Segments with weak position in the unattractive markets. Go for divestments of maximize the profit.</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3" name="Grafický objekt 22" descr="Pruhový graf se vzestupným trendem obrys">
            <a:extLst>
              <a:ext uri="{FF2B5EF4-FFF2-40B4-BE49-F238E27FC236}">
                <a16:creationId xmlns:a16="http://schemas.microsoft.com/office/drawing/2014/main" id="{50722FFE-FC9E-48EF-A4A3-F3CEAF77FD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888453" y="4996534"/>
            <a:ext cx="1099011" cy="1099011"/>
          </a:xfrm>
          <a:prstGeom prst="rect">
            <a:avLst/>
          </a:prstGeom>
        </p:spPr>
      </p:pic>
      <p:pic>
        <p:nvPicPr>
          <p:cNvPr id="24" name="Grafický objekt 23" descr="Rozdvojující se cesta obrys">
            <a:extLst>
              <a:ext uri="{FF2B5EF4-FFF2-40B4-BE49-F238E27FC236}">
                <a16:creationId xmlns:a16="http://schemas.microsoft.com/office/drawing/2014/main" id="{C453149F-5CE6-42E2-B5BB-859FB143B6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901222" y="7215765"/>
            <a:ext cx="1122947" cy="1122947"/>
          </a:xfrm>
          <a:prstGeom prst="rect">
            <a:avLst/>
          </a:prstGeom>
        </p:spPr>
      </p:pic>
      <p:pic>
        <p:nvPicPr>
          <p:cNvPr id="25" name="Grafický objekt 24" descr="Půjčka obrys">
            <a:extLst>
              <a:ext uri="{FF2B5EF4-FFF2-40B4-BE49-F238E27FC236}">
                <a16:creationId xmlns:a16="http://schemas.microsoft.com/office/drawing/2014/main" id="{C531C1C0-7FE3-4600-8219-C118C09445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3901222" y="9837203"/>
            <a:ext cx="1122947" cy="1122947"/>
          </a:xfrm>
          <a:prstGeom prst="rect">
            <a:avLst/>
          </a:prstGeom>
        </p:spPr>
      </p:pic>
      <p:grpSp>
        <p:nvGrpSpPr>
          <p:cNvPr id="26" name="Skupina 25">
            <a:extLst>
              <a:ext uri="{FF2B5EF4-FFF2-40B4-BE49-F238E27FC236}">
                <a16:creationId xmlns:a16="http://schemas.microsoft.com/office/drawing/2014/main" id="{4B2DADBA-1A0E-40DC-9547-A463BD6AB81E}"/>
              </a:ext>
            </a:extLst>
          </p:cNvPr>
          <p:cNvGrpSpPr/>
          <p:nvPr/>
        </p:nvGrpSpPr>
        <p:grpSpPr>
          <a:xfrm>
            <a:off x="5569892" y="5970307"/>
            <a:ext cx="2417658" cy="2490916"/>
            <a:chOff x="13646832" y="3284746"/>
            <a:chExt cx="1625948" cy="1663700"/>
          </a:xfrm>
        </p:grpSpPr>
        <p:sp>
          <p:nvSpPr>
            <p:cNvPr id="27" name="Oval 12">
              <a:extLst>
                <a:ext uri="{FF2B5EF4-FFF2-40B4-BE49-F238E27FC236}">
                  <a16:creationId xmlns:a16="http://schemas.microsoft.com/office/drawing/2014/main" id="{C78340FB-D16B-4525-AEE4-7D7AA299440E}"/>
                </a:ext>
              </a:extLst>
            </p:cNvPr>
            <p:cNvSpPr/>
            <p:nvPr/>
          </p:nvSpPr>
          <p:spPr>
            <a:xfrm>
              <a:off x="13646832" y="3322846"/>
              <a:ext cx="1625600" cy="1625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tial Circle 5">
              <a:extLst>
                <a:ext uri="{FF2B5EF4-FFF2-40B4-BE49-F238E27FC236}">
                  <a16:creationId xmlns:a16="http://schemas.microsoft.com/office/drawing/2014/main" id="{403049DD-D8ED-4FA2-AA41-FCE3E6EE4B40}"/>
                </a:ext>
              </a:extLst>
            </p:cNvPr>
            <p:cNvSpPr/>
            <p:nvPr/>
          </p:nvSpPr>
          <p:spPr>
            <a:xfrm>
              <a:off x="13647180" y="3284746"/>
              <a:ext cx="1625600" cy="1625600"/>
            </a:xfrm>
            <a:prstGeom prst="pie">
              <a:avLst>
                <a:gd name="adj1" fmla="val 2106721"/>
                <a:gd name="adj2" fmla="val 5821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Skupina 28">
            <a:extLst>
              <a:ext uri="{FF2B5EF4-FFF2-40B4-BE49-F238E27FC236}">
                <a16:creationId xmlns:a16="http://schemas.microsoft.com/office/drawing/2014/main" id="{F598AE33-8BE8-497A-B249-A28D5FE2B107}"/>
              </a:ext>
            </a:extLst>
          </p:cNvPr>
          <p:cNvGrpSpPr/>
          <p:nvPr/>
        </p:nvGrpSpPr>
        <p:grpSpPr>
          <a:xfrm>
            <a:off x="3482330" y="4846003"/>
            <a:ext cx="2794677" cy="2809832"/>
            <a:chOff x="13630790" y="5613315"/>
            <a:chExt cx="1641639" cy="1640181"/>
          </a:xfrm>
        </p:grpSpPr>
        <p:sp>
          <p:nvSpPr>
            <p:cNvPr id="30" name="Oval 13">
              <a:extLst>
                <a:ext uri="{FF2B5EF4-FFF2-40B4-BE49-F238E27FC236}">
                  <a16:creationId xmlns:a16="http://schemas.microsoft.com/office/drawing/2014/main" id="{DE883347-A9C6-4DC6-8617-11FC98696CD4}"/>
                </a:ext>
              </a:extLst>
            </p:cNvPr>
            <p:cNvSpPr/>
            <p:nvPr/>
          </p:nvSpPr>
          <p:spPr>
            <a:xfrm>
              <a:off x="13646829" y="5627896"/>
              <a:ext cx="1625600" cy="162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tial Circle 5">
              <a:extLst>
                <a:ext uri="{FF2B5EF4-FFF2-40B4-BE49-F238E27FC236}">
                  <a16:creationId xmlns:a16="http://schemas.microsoft.com/office/drawing/2014/main" id="{EF9CA1CB-EACD-4853-A4A0-37DB39253190}"/>
                </a:ext>
              </a:extLst>
            </p:cNvPr>
            <p:cNvSpPr/>
            <p:nvPr/>
          </p:nvSpPr>
          <p:spPr>
            <a:xfrm>
              <a:off x="13630790" y="5613315"/>
              <a:ext cx="1625600" cy="1625600"/>
            </a:xfrm>
            <a:prstGeom prst="pie">
              <a:avLst>
                <a:gd name="adj1" fmla="val 260141"/>
                <a:gd name="adj2" fmla="val 5821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Skupina 31">
            <a:extLst>
              <a:ext uri="{FF2B5EF4-FFF2-40B4-BE49-F238E27FC236}">
                <a16:creationId xmlns:a16="http://schemas.microsoft.com/office/drawing/2014/main" id="{822B1B90-22B8-4482-9DAB-D826ABAC2F6D}"/>
              </a:ext>
            </a:extLst>
          </p:cNvPr>
          <p:cNvGrpSpPr/>
          <p:nvPr/>
        </p:nvGrpSpPr>
        <p:grpSpPr>
          <a:xfrm>
            <a:off x="6790102" y="8073796"/>
            <a:ext cx="2667641" cy="2849488"/>
            <a:chOff x="13646832" y="7956465"/>
            <a:chExt cx="1625600" cy="1659231"/>
          </a:xfrm>
        </p:grpSpPr>
        <p:sp>
          <p:nvSpPr>
            <p:cNvPr id="33" name="Oval 14">
              <a:extLst>
                <a:ext uri="{FF2B5EF4-FFF2-40B4-BE49-F238E27FC236}">
                  <a16:creationId xmlns:a16="http://schemas.microsoft.com/office/drawing/2014/main" id="{7FC23944-5621-4F74-9374-A581FDE37E37}"/>
                </a:ext>
              </a:extLst>
            </p:cNvPr>
            <p:cNvSpPr/>
            <p:nvPr/>
          </p:nvSpPr>
          <p:spPr>
            <a:xfrm>
              <a:off x="13646832" y="7990096"/>
              <a:ext cx="1625600" cy="1625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5">
              <a:extLst>
                <a:ext uri="{FF2B5EF4-FFF2-40B4-BE49-F238E27FC236}">
                  <a16:creationId xmlns:a16="http://schemas.microsoft.com/office/drawing/2014/main" id="{808D522C-92EE-4EF6-A706-B9A4FF624885}"/>
                </a:ext>
              </a:extLst>
            </p:cNvPr>
            <p:cNvSpPr/>
            <p:nvPr/>
          </p:nvSpPr>
          <p:spPr>
            <a:xfrm>
              <a:off x="13646832" y="7956465"/>
              <a:ext cx="1625600" cy="1625600"/>
            </a:xfrm>
            <a:prstGeom prst="pie">
              <a:avLst>
                <a:gd name="adj1" fmla="val 3628539"/>
                <a:gd name="adj2" fmla="val 5821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Skupina 34">
            <a:extLst>
              <a:ext uri="{FF2B5EF4-FFF2-40B4-BE49-F238E27FC236}">
                <a16:creationId xmlns:a16="http://schemas.microsoft.com/office/drawing/2014/main" id="{631E9B7D-EC5D-4204-A042-B3D1A0B70D3D}"/>
              </a:ext>
            </a:extLst>
          </p:cNvPr>
          <p:cNvGrpSpPr/>
          <p:nvPr/>
        </p:nvGrpSpPr>
        <p:grpSpPr>
          <a:xfrm>
            <a:off x="9465702" y="4758206"/>
            <a:ext cx="2070720" cy="2052789"/>
            <a:chOff x="13646832" y="10268992"/>
            <a:chExt cx="1642583" cy="1673812"/>
          </a:xfrm>
        </p:grpSpPr>
        <p:sp>
          <p:nvSpPr>
            <p:cNvPr id="36" name="Oval 14">
              <a:extLst>
                <a:ext uri="{FF2B5EF4-FFF2-40B4-BE49-F238E27FC236}">
                  <a16:creationId xmlns:a16="http://schemas.microsoft.com/office/drawing/2014/main" id="{3E8C2CC2-B2C6-42F8-848E-5E52780C6388}"/>
                </a:ext>
              </a:extLst>
            </p:cNvPr>
            <p:cNvSpPr/>
            <p:nvPr/>
          </p:nvSpPr>
          <p:spPr>
            <a:xfrm>
              <a:off x="13646832" y="10317204"/>
              <a:ext cx="1625600" cy="1625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artial Circle 5">
              <a:extLst>
                <a:ext uri="{FF2B5EF4-FFF2-40B4-BE49-F238E27FC236}">
                  <a16:creationId xmlns:a16="http://schemas.microsoft.com/office/drawing/2014/main" id="{37AA01E1-271F-459F-99D5-67E18C28001D}"/>
                </a:ext>
              </a:extLst>
            </p:cNvPr>
            <p:cNvSpPr/>
            <p:nvPr/>
          </p:nvSpPr>
          <p:spPr>
            <a:xfrm>
              <a:off x="13663815" y="10268992"/>
              <a:ext cx="1625600" cy="1625600"/>
            </a:xfrm>
            <a:prstGeom prst="pie">
              <a:avLst>
                <a:gd name="adj1" fmla="val 4512084"/>
                <a:gd name="adj2" fmla="val 5821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8" name="TextovéPole 37">
            <a:extLst>
              <a:ext uri="{FF2B5EF4-FFF2-40B4-BE49-F238E27FC236}">
                <a16:creationId xmlns:a16="http://schemas.microsoft.com/office/drawing/2014/main" id="{5F8B2AB2-6701-480B-994E-CA1AF0A3111D}"/>
              </a:ext>
            </a:extLst>
          </p:cNvPr>
          <p:cNvSpPr txBox="1"/>
          <p:nvPr/>
        </p:nvSpPr>
        <p:spPr>
          <a:xfrm>
            <a:off x="3928809" y="5263661"/>
            <a:ext cx="1942602" cy="954107"/>
          </a:xfrm>
          <a:prstGeom prst="rect">
            <a:avLst/>
          </a:prstGeom>
          <a:noFill/>
        </p:spPr>
        <p:txBody>
          <a:bodyPr wrap="square" rtlCol="0">
            <a:spAutoFit/>
          </a:bodyPr>
          <a:lstStyle/>
          <a:p>
            <a:pPr algn="ctr"/>
            <a:r>
              <a:rPr lang="en-US"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Segment 1</a:t>
            </a:r>
          </a:p>
          <a:p>
            <a:pPr algn="ctr"/>
            <a:r>
              <a:rPr lang="en-US"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100m$</a:t>
            </a:r>
            <a:endParaRPr lang="cs-CZ"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TextovéPole 38">
            <a:extLst>
              <a:ext uri="{FF2B5EF4-FFF2-40B4-BE49-F238E27FC236}">
                <a16:creationId xmlns:a16="http://schemas.microsoft.com/office/drawing/2014/main" id="{DD90802E-77AC-4395-BC2D-3C972CC9E89C}"/>
              </a:ext>
            </a:extLst>
          </p:cNvPr>
          <p:cNvSpPr txBox="1"/>
          <p:nvPr/>
        </p:nvSpPr>
        <p:spPr>
          <a:xfrm>
            <a:off x="4960649" y="6646507"/>
            <a:ext cx="995298" cy="461665"/>
          </a:xfrm>
          <a:prstGeom prst="rect">
            <a:avLst/>
          </a:prstGeom>
          <a:noFill/>
        </p:spPr>
        <p:txBody>
          <a:bodyPr wrap="square" rtlCol="0">
            <a:spAutoFit/>
          </a:bodyPr>
          <a:lstStyle/>
          <a:p>
            <a:pPr algn="ctr"/>
            <a:r>
              <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25%</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TextovéPole 39">
            <a:extLst>
              <a:ext uri="{FF2B5EF4-FFF2-40B4-BE49-F238E27FC236}">
                <a16:creationId xmlns:a16="http://schemas.microsoft.com/office/drawing/2014/main" id="{9101A455-FEDB-46F6-8235-50A9E7B64B30}"/>
              </a:ext>
            </a:extLst>
          </p:cNvPr>
          <p:cNvSpPr txBox="1"/>
          <p:nvPr/>
        </p:nvSpPr>
        <p:spPr>
          <a:xfrm>
            <a:off x="5839327" y="6301857"/>
            <a:ext cx="1942602" cy="954107"/>
          </a:xfrm>
          <a:prstGeom prst="rect">
            <a:avLst/>
          </a:prstGeom>
          <a:noFill/>
        </p:spPr>
        <p:txBody>
          <a:bodyPr wrap="square" rtlCol="0">
            <a:spAutoFit/>
          </a:bodyPr>
          <a:lstStyle/>
          <a:p>
            <a:pPr algn="ctr"/>
            <a:r>
              <a:rPr lang="en-US"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Segment 2</a:t>
            </a:r>
          </a:p>
          <a:p>
            <a:pPr algn="ctr"/>
            <a:r>
              <a:rPr lang="en-US"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80m$</a:t>
            </a:r>
            <a:endParaRPr lang="cs-CZ"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TextovéPole 40">
            <a:extLst>
              <a:ext uri="{FF2B5EF4-FFF2-40B4-BE49-F238E27FC236}">
                <a16:creationId xmlns:a16="http://schemas.microsoft.com/office/drawing/2014/main" id="{B3BCAECF-F993-4DDF-9FBD-C656A9221B59}"/>
              </a:ext>
            </a:extLst>
          </p:cNvPr>
          <p:cNvSpPr txBox="1"/>
          <p:nvPr/>
        </p:nvSpPr>
        <p:spPr>
          <a:xfrm>
            <a:off x="6638414" y="7662408"/>
            <a:ext cx="995298" cy="461665"/>
          </a:xfrm>
          <a:prstGeom prst="rect">
            <a:avLst/>
          </a:prstGeom>
          <a:noFill/>
        </p:spPr>
        <p:txBody>
          <a:bodyPr wrap="square" rtlCol="0">
            <a:spAutoFit/>
          </a:bodyPr>
          <a:lstStyle/>
          <a:p>
            <a:pPr algn="ctr"/>
            <a:r>
              <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18%</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TextovéPole 41">
            <a:extLst>
              <a:ext uri="{FF2B5EF4-FFF2-40B4-BE49-F238E27FC236}">
                <a16:creationId xmlns:a16="http://schemas.microsoft.com/office/drawing/2014/main" id="{6FD2C087-B167-4DC0-A32D-2E094E7CAB78}"/>
              </a:ext>
            </a:extLst>
          </p:cNvPr>
          <p:cNvSpPr txBox="1"/>
          <p:nvPr/>
        </p:nvSpPr>
        <p:spPr>
          <a:xfrm>
            <a:off x="9551140" y="5014940"/>
            <a:ext cx="1942602" cy="830997"/>
          </a:xfrm>
          <a:prstGeom prst="rect">
            <a:avLst/>
          </a:prstGeom>
          <a:noFill/>
        </p:spPr>
        <p:txBody>
          <a:bodyPr wrap="square" rtlCol="0">
            <a:spAutoFit/>
          </a:bodyPr>
          <a:lstStyle/>
          <a:p>
            <a:pPr algn="ct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Segment 3</a:t>
            </a:r>
          </a:p>
          <a:p>
            <a:pPr algn="ct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45m$</a:t>
            </a:r>
            <a:endParaRPr lang="cs-CZ"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TextovéPole 42">
            <a:extLst>
              <a:ext uri="{FF2B5EF4-FFF2-40B4-BE49-F238E27FC236}">
                <a16:creationId xmlns:a16="http://schemas.microsoft.com/office/drawing/2014/main" id="{3B4B34C9-F8F9-43A0-BFA3-160AD62F5186}"/>
              </a:ext>
            </a:extLst>
          </p:cNvPr>
          <p:cNvSpPr txBox="1"/>
          <p:nvPr/>
        </p:nvSpPr>
        <p:spPr>
          <a:xfrm>
            <a:off x="10097491" y="6258462"/>
            <a:ext cx="995298" cy="461665"/>
          </a:xfrm>
          <a:prstGeom prst="rect">
            <a:avLst/>
          </a:prstGeom>
          <a:noFill/>
        </p:spPr>
        <p:txBody>
          <a:bodyPr wrap="square" rtlCol="0">
            <a:spAutoFit/>
          </a:bodyPr>
          <a:lstStyle/>
          <a:p>
            <a:pPr algn="ctr"/>
            <a:r>
              <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7%</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4" name="TextovéPole 43">
            <a:extLst>
              <a:ext uri="{FF2B5EF4-FFF2-40B4-BE49-F238E27FC236}">
                <a16:creationId xmlns:a16="http://schemas.microsoft.com/office/drawing/2014/main" id="{FE2883BD-5507-4F63-88E7-C55047BBFA1F}"/>
              </a:ext>
            </a:extLst>
          </p:cNvPr>
          <p:cNvSpPr txBox="1"/>
          <p:nvPr/>
        </p:nvSpPr>
        <p:spPr>
          <a:xfrm>
            <a:off x="7190125" y="8617729"/>
            <a:ext cx="1942602" cy="954107"/>
          </a:xfrm>
          <a:prstGeom prst="rect">
            <a:avLst/>
          </a:prstGeom>
          <a:noFill/>
        </p:spPr>
        <p:txBody>
          <a:bodyPr wrap="square" rtlCol="0">
            <a:spAutoFit/>
          </a:bodyPr>
          <a:lstStyle/>
          <a:p>
            <a:pPr algn="ctr"/>
            <a:r>
              <a:rPr lang="en-US"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Segment 4</a:t>
            </a:r>
          </a:p>
          <a:p>
            <a:pPr algn="ctr"/>
            <a:r>
              <a:rPr lang="en-US"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110m$</a:t>
            </a:r>
            <a:endParaRPr lang="cs-CZ"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TextovéPole 44">
            <a:extLst>
              <a:ext uri="{FF2B5EF4-FFF2-40B4-BE49-F238E27FC236}">
                <a16:creationId xmlns:a16="http://schemas.microsoft.com/office/drawing/2014/main" id="{0753C944-EAD0-42B9-B362-2184C0D3A009}"/>
              </a:ext>
            </a:extLst>
          </p:cNvPr>
          <p:cNvSpPr txBox="1"/>
          <p:nvPr/>
        </p:nvSpPr>
        <p:spPr>
          <a:xfrm>
            <a:off x="7822719" y="10136907"/>
            <a:ext cx="995298" cy="461665"/>
          </a:xfrm>
          <a:prstGeom prst="rect">
            <a:avLst/>
          </a:prstGeom>
          <a:noFill/>
        </p:spPr>
        <p:txBody>
          <a:bodyPr wrap="square" rtlCol="0">
            <a:spAutoFit/>
          </a:bodyPr>
          <a:lstStyle/>
          <a:p>
            <a:pPr algn="ctr"/>
            <a:r>
              <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15%</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035002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7DBA7A45-1645-42E1-A7DE-677511276F9F}"/>
              </a:ext>
            </a:extLst>
          </p:cNvPr>
          <p:cNvSpPr/>
          <p:nvPr/>
        </p:nvSpPr>
        <p:spPr>
          <a:xfrm>
            <a:off x="14878050" y="4705350"/>
            <a:ext cx="7124700" cy="767714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p:txBody>
          <a:bodyPr/>
          <a:lstStyle/>
          <a:p>
            <a:r>
              <a:rPr lang="en-US"/>
              <a:t>What? </a:t>
            </a:r>
            <a:r>
              <a:rPr lang="en-US">
                <a:solidFill>
                  <a:schemeClr val="accent2"/>
                </a:solidFill>
              </a:rPr>
              <a:t>Value Proposition</a:t>
            </a:r>
          </a:p>
        </p:txBody>
      </p:sp>
      <p:sp>
        <p:nvSpPr>
          <p:cNvPr id="3" name="Text Placeholder 2"/>
          <p:cNvSpPr>
            <a:spLocks noGrp="1"/>
          </p:cNvSpPr>
          <p:nvPr>
            <p:ph type="body" sz="quarter" idx="10"/>
          </p:nvPr>
        </p:nvSpPr>
        <p:spPr/>
        <p:txBody>
          <a:bodyPr/>
          <a:lstStyle/>
          <a:p>
            <a:pPr algn="l"/>
            <a:r>
              <a:rPr lang="cs-CZ" err="1"/>
              <a:t>Consultancy</a:t>
            </a:r>
            <a:r>
              <a:rPr lang="cs-CZ"/>
              <a:t> </a:t>
            </a:r>
            <a:r>
              <a:rPr lang="cs-CZ" err="1"/>
              <a:t>project</a:t>
            </a:r>
            <a:r>
              <a:rPr lang="cs-CZ"/>
              <a:t> </a:t>
            </a:r>
            <a:r>
              <a:rPr lang="en-US"/>
              <a:t>Introduction | </a:t>
            </a:r>
            <a:r>
              <a:rPr lang="en-US">
                <a:solidFill>
                  <a:schemeClr val="accent2"/>
                </a:solidFill>
              </a:rPr>
              <a:t>Strategy Setting </a:t>
            </a:r>
            <a:r>
              <a:rPr lang="en-US">
                <a:solidFill>
                  <a:schemeClr val="accent4"/>
                </a:solidFill>
              </a:rPr>
              <a:t>| Business Strategy</a:t>
            </a:r>
          </a:p>
        </p:txBody>
      </p:sp>
      <p:sp>
        <p:nvSpPr>
          <p:cNvPr id="46" name="TextBox 15">
            <a:extLst>
              <a:ext uri="{FF2B5EF4-FFF2-40B4-BE49-F238E27FC236}">
                <a16:creationId xmlns:a16="http://schemas.microsoft.com/office/drawing/2014/main" id="{C9B9623F-3E95-46D8-A75D-9F64DE5E483A}"/>
              </a:ext>
            </a:extLst>
          </p:cNvPr>
          <p:cNvSpPr txBox="1"/>
          <p:nvPr/>
        </p:nvSpPr>
        <p:spPr>
          <a:xfrm>
            <a:off x="1840726" y="3002170"/>
            <a:ext cx="21031200" cy="1231106"/>
          </a:xfrm>
          <a:prstGeom prst="rect">
            <a:avLst/>
          </a:prstGeom>
          <a:noFill/>
        </p:spPr>
        <p:txBody>
          <a:bodyPr wrap="square" lIns="0" tIns="0" rIns="0" bIns="0" rtlCol="0">
            <a:spAutoFit/>
          </a:bodyPr>
          <a:lstStyle/>
          <a:p>
            <a:r>
              <a:rPr lang="en-US"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Value proposition is the value a company promises to deliver to customers should they choose to buy their products.</a:t>
            </a:r>
          </a:p>
        </p:txBody>
      </p:sp>
      <p:sp>
        <p:nvSpPr>
          <p:cNvPr id="47" name="Oval 12">
            <a:extLst>
              <a:ext uri="{FF2B5EF4-FFF2-40B4-BE49-F238E27FC236}">
                <a16:creationId xmlns:a16="http://schemas.microsoft.com/office/drawing/2014/main" id="{450C7BE2-6BDB-4FAD-BF19-560E5F0A02A8}"/>
              </a:ext>
            </a:extLst>
          </p:cNvPr>
          <p:cNvSpPr/>
          <p:nvPr/>
        </p:nvSpPr>
        <p:spPr>
          <a:xfrm>
            <a:off x="1840726" y="4858672"/>
            <a:ext cx="1625600" cy="16256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13">
            <a:extLst>
              <a:ext uri="{FF2B5EF4-FFF2-40B4-BE49-F238E27FC236}">
                <a16:creationId xmlns:a16="http://schemas.microsoft.com/office/drawing/2014/main" id="{79986431-9F17-46C9-A651-83416A339E17}"/>
              </a:ext>
            </a:extLst>
          </p:cNvPr>
          <p:cNvSpPr/>
          <p:nvPr/>
        </p:nvSpPr>
        <p:spPr>
          <a:xfrm>
            <a:off x="1840726" y="7678978"/>
            <a:ext cx="1625600" cy="1625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14">
            <a:extLst>
              <a:ext uri="{FF2B5EF4-FFF2-40B4-BE49-F238E27FC236}">
                <a16:creationId xmlns:a16="http://schemas.microsoft.com/office/drawing/2014/main" id="{BEF18213-5884-489A-9329-9B7B1B94FF18}"/>
              </a:ext>
            </a:extLst>
          </p:cNvPr>
          <p:cNvSpPr/>
          <p:nvPr/>
        </p:nvSpPr>
        <p:spPr>
          <a:xfrm>
            <a:off x="1840726" y="10610870"/>
            <a:ext cx="1625600" cy="1625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16">
            <a:extLst>
              <a:ext uri="{FF2B5EF4-FFF2-40B4-BE49-F238E27FC236}">
                <a16:creationId xmlns:a16="http://schemas.microsoft.com/office/drawing/2014/main" id="{00224B0D-2B64-4E3E-B411-366D5FEF9F85}"/>
              </a:ext>
            </a:extLst>
          </p:cNvPr>
          <p:cNvSpPr txBox="1"/>
          <p:nvPr/>
        </p:nvSpPr>
        <p:spPr>
          <a:xfrm>
            <a:off x="4092746" y="5660891"/>
            <a:ext cx="7342148" cy="1190069"/>
          </a:xfrm>
          <a:prstGeom prst="rect">
            <a:avLst/>
          </a:prstGeom>
          <a:noFill/>
        </p:spPr>
        <p:txBody>
          <a:bodyPr wrap="square" lIns="0" tIns="0" rIns="0" bIns="0" rtlCol="0">
            <a:spAutoFit/>
          </a:bodyPr>
          <a:lstStyle/>
          <a:p>
            <a:pPr>
              <a:lnSpc>
                <a:spcPct val="120000"/>
              </a:lnSpc>
            </a:pP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Value proposition should contain an easy-to-understand reason why a customer should buy product or service from that particular business</a:t>
            </a:r>
            <a:endPar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1" name="TextBox 17">
            <a:extLst>
              <a:ext uri="{FF2B5EF4-FFF2-40B4-BE49-F238E27FC236}">
                <a16:creationId xmlns:a16="http://schemas.microsoft.com/office/drawing/2014/main" id="{0AD894F0-BECB-4ADB-B76F-1610F1AADB60}"/>
              </a:ext>
            </a:extLst>
          </p:cNvPr>
          <p:cNvSpPr txBox="1"/>
          <p:nvPr/>
        </p:nvSpPr>
        <p:spPr>
          <a:xfrm>
            <a:off x="4092746" y="7678978"/>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Benefits</a:t>
            </a:r>
          </a:p>
        </p:txBody>
      </p:sp>
      <p:sp>
        <p:nvSpPr>
          <p:cNvPr id="52" name="TextBox 18">
            <a:extLst>
              <a:ext uri="{FF2B5EF4-FFF2-40B4-BE49-F238E27FC236}">
                <a16:creationId xmlns:a16="http://schemas.microsoft.com/office/drawing/2014/main" id="{CE998860-993C-48AE-B41F-43D8018C6180}"/>
              </a:ext>
            </a:extLst>
          </p:cNvPr>
          <p:cNvSpPr txBox="1"/>
          <p:nvPr/>
        </p:nvSpPr>
        <p:spPr>
          <a:xfrm>
            <a:off x="4092746" y="8482827"/>
            <a:ext cx="7342148" cy="1596334"/>
          </a:xfrm>
          <a:prstGeom prst="rect">
            <a:avLst/>
          </a:prstGeom>
          <a:noFill/>
        </p:spPr>
        <p:txBody>
          <a:bodyPr wrap="square" lIns="0" tIns="0" rIns="0" bIns="0" rtlCol="0">
            <a:spAutoFit/>
          </a:bodyPr>
          <a:lstStyle/>
          <a:p>
            <a:pPr>
              <a:lnSpc>
                <a:spcPct val="120000"/>
              </a:lnSpc>
            </a:pPr>
            <a:r>
              <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Value proposition should clearly explain how products fill a needs, communicate the specifics of its added benefits, and state the reason why it is better than similar products on the market</a:t>
            </a:r>
          </a:p>
        </p:txBody>
      </p:sp>
      <p:sp>
        <p:nvSpPr>
          <p:cNvPr id="53" name="TextBox 19">
            <a:extLst>
              <a:ext uri="{FF2B5EF4-FFF2-40B4-BE49-F238E27FC236}">
                <a16:creationId xmlns:a16="http://schemas.microsoft.com/office/drawing/2014/main" id="{3A2EA169-039C-480D-8082-4D05D60D9E7E}"/>
              </a:ext>
            </a:extLst>
          </p:cNvPr>
          <p:cNvSpPr txBox="1"/>
          <p:nvPr/>
        </p:nvSpPr>
        <p:spPr>
          <a:xfrm>
            <a:off x="4092746" y="10610870"/>
            <a:ext cx="6973074"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Importance</a:t>
            </a:r>
          </a:p>
        </p:txBody>
      </p:sp>
      <p:sp>
        <p:nvSpPr>
          <p:cNvPr id="54" name="TextBox 20">
            <a:extLst>
              <a:ext uri="{FF2B5EF4-FFF2-40B4-BE49-F238E27FC236}">
                <a16:creationId xmlns:a16="http://schemas.microsoft.com/office/drawing/2014/main" id="{6CA93476-FBDC-4E1C-BA26-21247454E9A0}"/>
              </a:ext>
            </a:extLst>
          </p:cNvPr>
          <p:cNvSpPr txBox="1"/>
          <p:nvPr/>
        </p:nvSpPr>
        <p:spPr>
          <a:xfrm>
            <a:off x="4092746" y="11414719"/>
            <a:ext cx="7342148" cy="783804"/>
          </a:xfrm>
          <a:prstGeom prst="rect">
            <a:avLst/>
          </a:prstGeom>
          <a:noFill/>
        </p:spPr>
        <p:txBody>
          <a:bodyPr wrap="square" lIns="0" tIns="0" rIns="0" bIns="0" rtlCol="0">
            <a:spAutoFit/>
          </a:bodyPr>
          <a:lstStyle/>
          <a:p>
            <a:pPr>
              <a:lnSpc>
                <a:spcPct val="120000"/>
              </a:lnSpc>
            </a:pPr>
            <a:r>
              <a:rPr lang="en-US" sz="2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 ideal value proposition is to-the-point and appeals to a customer’s strongest decision-making drivers</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55" name="Grafický objekt 54" descr="Zvonění obrys">
            <a:extLst>
              <a:ext uri="{FF2B5EF4-FFF2-40B4-BE49-F238E27FC236}">
                <a16:creationId xmlns:a16="http://schemas.microsoft.com/office/drawing/2014/main" id="{389FC90D-C4B0-45EE-9ED7-CEA04412E7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101624" y="5059851"/>
            <a:ext cx="1099011" cy="1099011"/>
          </a:xfrm>
          <a:prstGeom prst="rect">
            <a:avLst/>
          </a:prstGeom>
        </p:spPr>
      </p:pic>
      <p:pic>
        <p:nvPicPr>
          <p:cNvPr id="56" name="Grafický objekt 55" descr="Dárek obrys">
            <a:extLst>
              <a:ext uri="{FF2B5EF4-FFF2-40B4-BE49-F238E27FC236}">
                <a16:creationId xmlns:a16="http://schemas.microsoft.com/office/drawing/2014/main" id="{DBA84BD2-6CE9-4F70-B222-6E5871E876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107816" y="7819057"/>
            <a:ext cx="1122947" cy="1122947"/>
          </a:xfrm>
          <a:prstGeom prst="rect">
            <a:avLst/>
          </a:prstGeom>
        </p:spPr>
      </p:pic>
      <p:pic>
        <p:nvPicPr>
          <p:cNvPr id="57" name="Grafický objekt 56" descr="Srdce s pulsem obrys">
            <a:extLst>
              <a:ext uri="{FF2B5EF4-FFF2-40B4-BE49-F238E27FC236}">
                <a16:creationId xmlns:a16="http://schemas.microsoft.com/office/drawing/2014/main" id="{7850C4B5-750B-4C8A-8A5A-CF5B3DC202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097656" y="10905315"/>
            <a:ext cx="1122947" cy="1122947"/>
          </a:xfrm>
          <a:prstGeom prst="rect">
            <a:avLst/>
          </a:prstGeom>
        </p:spPr>
      </p:pic>
      <p:sp>
        <p:nvSpPr>
          <p:cNvPr id="58" name="TextBox 17">
            <a:extLst>
              <a:ext uri="{FF2B5EF4-FFF2-40B4-BE49-F238E27FC236}">
                <a16:creationId xmlns:a16="http://schemas.microsoft.com/office/drawing/2014/main" id="{4D97344B-C15E-463F-ABD1-4B55122AB4B6}"/>
              </a:ext>
            </a:extLst>
          </p:cNvPr>
          <p:cNvSpPr txBox="1"/>
          <p:nvPr/>
        </p:nvSpPr>
        <p:spPr>
          <a:xfrm>
            <a:off x="4092746" y="4971765"/>
            <a:ext cx="5647380" cy="646331"/>
          </a:xfrm>
          <a:prstGeom prst="rect">
            <a:avLst/>
          </a:prstGeom>
          <a:noFill/>
        </p:spPr>
        <p:txBody>
          <a:bodyPr wrap="square" lIns="0" tIns="0" rIns="0" bIns="0" rtlCol="0">
            <a:spAutoFit/>
          </a:bodyPr>
          <a:lstStyle/>
          <a:p>
            <a:r>
              <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Needs</a:t>
            </a:r>
          </a:p>
        </p:txBody>
      </p:sp>
      <p:pic>
        <p:nvPicPr>
          <p:cNvPr id="59" name="Picture 2" descr="C:\Users\nje\Desktop\Logos WMF und EMF\1000_SIK_Logo_ClaimR_NO_ARTWORK_RGB.wmf">
            <a:extLst>
              <a:ext uri="{FF2B5EF4-FFF2-40B4-BE49-F238E27FC236}">
                <a16:creationId xmlns:a16="http://schemas.microsoft.com/office/drawing/2014/main" id="{84CCA5B7-F887-49A1-8D8A-E373475A281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5196296" y="7439977"/>
            <a:ext cx="6444504" cy="213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Freeform 36">
            <a:extLst>
              <a:ext uri="{FF2B5EF4-FFF2-40B4-BE49-F238E27FC236}">
                <a16:creationId xmlns:a16="http://schemas.microsoft.com/office/drawing/2014/main" id="{9A752627-2A1C-4FC2-9960-6268EED81B61}"/>
              </a:ext>
            </a:extLst>
          </p:cNvPr>
          <p:cNvSpPr>
            <a:spLocks/>
          </p:cNvSpPr>
          <p:nvPr/>
        </p:nvSpPr>
        <p:spPr bwMode="auto">
          <a:xfrm>
            <a:off x="12201932" y="5341585"/>
            <a:ext cx="1684851" cy="2778044"/>
          </a:xfrm>
          <a:custGeom>
            <a:avLst/>
            <a:gdLst>
              <a:gd name="T0" fmla="*/ 0 w 410"/>
              <a:gd name="T1" fmla="*/ 0 h 676"/>
              <a:gd name="T2" fmla="*/ 129 w 410"/>
              <a:gd name="T3" fmla="*/ 0 h 676"/>
              <a:gd name="T4" fmla="*/ 189 w 410"/>
              <a:gd name="T5" fmla="*/ 60 h 676"/>
              <a:gd name="T6" fmla="*/ 189 w 410"/>
              <a:gd name="T7" fmla="*/ 616 h 676"/>
              <a:gd name="T8" fmla="*/ 249 w 410"/>
              <a:gd name="T9" fmla="*/ 676 h 676"/>
              <a:gd name="T10" fmla="*/ 410 w 410"/>
              <a:gd name="T11" fmla="*/ 676 h 676"/>
            </a:gdLst>
            <a:ahLst/>
            <a:cxnLst>
              <a:cxn ang="0">
                <a:pos x="T0" y="T1"/>
              </a:cxn>
              <a:cxn ang="0">
                <a:pos x="T2" y="T3"/>
              </a:cxn>
              <a:cxn ang="0">
                <a:pos x="T4" y="T5"/>
              </a:cxn>
              <a:cxn ang="0">
                <a:pos x="T6" y="T7"/>
              </a:cxn>
              <a:cxn ang="0">
                <a:pos x="T8" y="T9"/>
              </a:cxn>
              <a:cxn ang="0">
                <a:pos x="T10" y="T11"/>
              </a:cxn>
            </a:cxnLst>
            <a:rect l="0" t="0" r="r" b="b"/>
            <a:pathLst>
              <a:path w="410" h="676">
                <a:moveTo>
                  <a:pt x="0" y="0"/>
                </a:moveTo>
                <a:cubicBezTo>
                  <a:pt x="129" y="0"/>
                  <a:pt x="129" y="0"/>
                  <a:pt x="129" y="0"/>
                </a:cubicBezTo>
                <a:cubicBezTo>
                  <a:pt x="162" y="0"/>
                  <a:pt x="189" y="26"/>
                  <a:pt x="189" y="60"/>
                </a:cubicBezTo>
                <a:cubicBezTo>
                  <a:pt x="189" y="616"/>
                  <a:pt x="189" y="616"/>
                  <a:pt x="189" y="616"/>
                </a:cubicBezTo>
                <a:cubicBezTo>
                  <a:pt x="189" y="649"/>
                  <a:pt x="216" y="676"/>
                  <a:pt x="249" y="676"/>
                </a:cubicBezTo>
                <a:cubicBezTo>
                  <a:pt x="410" y="676"/>
                  <a:pt x="410" y="676"/>
                  <a:pt x="410" y="676"/>
                </a:cubicBezTo>
              </a:path>
            </a:pathLst>
          </a:cu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37">
            <a:extLst>
              <a:ext uri="{FF2B5EF4-FFF2-40B4-BE49-F238E27FC236}">
                <a16:creationId xmlns:a16="http://schemas.microsoft.com/office/drawing/2014/main" id="{D185024F-06F8-4A83-8953-6FAC45F95A0A}"/>
              </a:ext>
            </a:extLst>
          </p:cNvPr>
          <p:cNvSpPr>
            <a:spLocks/>
          </p:cNvSpPr>
          <p:nvPr/>
        </p:nvSpPr>
        <p:spPr bwMode="auto">
          <a:xfrm>
            <a:off x="12201932" y="8940072"/>
            <a:ext cx="1684851" cy="2778044"/>
          </a:xfrm>
          <a:custGeom>
            <a:avLst/>
            <a:gdLst>
              <a:gd name="T0" fmla="*/ 0 w 410"/>
              <a:gd name="T1" fmla="*/ 676 h 676"/>
              <a:gd name="T2" fmla="*/ 129 w 410"/>
              <a:gd name="T3" fmla="*/ 676 h 676"/>
              <a:gd name="T4" fmla="*/ 189 w 410"/>
              <a:gd name="T5" fmla="*/ 616 h 676"/>
              <a:gd name="T6" fmla="*/ 189 w 410"/>
              <a:gd name="T7" fmla="*/ 60 h 676"/>
              <a:gd name="T8" fmla="*/ 249 w 410"/>
              <a:gd name="T9" fmla="*/ 0 h 676"/>
              <a:gd name="T10" fmla="*/ 410 w 410"/>
              <a:gd name="T11" fmla="*/ 0 h 676"/>
            </a:gdLst>
            <a:ahLst/>
            <a:cxnLst>
              <a:cxn ang="0">
                <a:pos x="T0" y="T1"/>
              </a:cxn>
              <a:cxn ang="0">
                <a:pos x="T2" y="T3"/>
              </a:cxn>
              <a:cxn ang="0">
                <a:pos x="T4" y="T5"/>
              </a:cxn>
              <a:cxn ang="0">
                <a:pos x="T6" y="T7"/>
              </a:cxn>
              <a:cxn ang="0">
                <a:pos x="T8" y="T9"/>
              </a:cxn>
              <a:cxn ang="0">
                <a:pos x="T10" y="T11"/>
              </a:cxn>
            </a:cxnLst>
            <a:rect l="0" t="0" r="r" b="b"/>
            <a:pathLst>
              <a:path w="410" h="676">
                <a:moveTo>
                  <a:pt x="0" y="676"/>
                </a:moveTo>
                <a:cubicBezTo>
                  <a:pt x="129" y="676"/>
                  <a:pt x="129" y="676"/>
                  <a:pt x="129" y="676"/>
                </a:cubicBezTo>
                <a:cubicBezTo>
                  <a:pt x="162" y="676"/>
                  <a:pt x="189" y="650"/>
                  <a:pt x="189" y="616"/>
                </a:cubicBezTo>
                <a:cubicBezTo>
                  <a:pt x="189" y="60"/>
                  <a:pt x="189" y="60"/>
                  <a:pt x="189" y="60"/>
                </a:cubicBezTo>
                <a:cubicBezTo>
                  <a:pt x="189" y="27"/>
                  <a:pt x="216" y="0"/>
                  <a:pt x="249" y="0"/>
                </a:cubicBezTo>
                <a:cubicBezTo>
                  <a:pt x="410" y="0"/>
                  <a:pt x="410" y="0"/>
                  <a:pt x="410" y="0"/>
                </a:cubicBez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41">
            <a:extLst>
              <a:ext uri="{FF2B5EF4-FFF2-40B4-BE49-F238E27FC236}">
                <a16:creationId xmlns:a16="http://schemas.microsoft.com/office/drawing/2014/main" id="{53B39132-7B38-4D8D-8CC7-ADBA0C5FD9DC}"/>
              </a:ext>
            </a:extLst>
          </p:cNvPr>
          <p:cNvSpPr>
            <a:spLocks noChangeShapeType="1"/>
          </p:cNvSpPr>
          <p:nvPr/>
        </p:nvSpPr>
        <p:spPr bwMode="auto">
          <a:xfrm flipH="1">
            <a:off x="12191998" y="8534399"/>
            <a:ext cx="1694784" cy="557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ovnoramenný trojúhelník 62">
            <a:extLst>
              <a:ext uri="{FF2B5EF4-FFF2-40B4-BE49-F238E27FC236}">
                <a16:creationId xmlns:a16="http://schemas.microsoft.com/office/drawing/2014/main" id="{33DDC5E4-68D7-4546-A874-830BE22ED768}"/>
              </a:ext>
            </a:extLst>
          </p:cNvPr>
          <p:cNvSpPr/>
          <p:nvPr/>
        </p:nvSpPr>
        <p:spPr>
          <a:xfrm rot="5400000">
            <a:off x="13430523" y="8348041"/>
            <a:ext cx="1709031" cy="433888"/>
          </a:xfrm>
          <a:prstGeom prst="triangl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64794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a:t>
            </a:r>
            <a:r>
              <a:rPr lang="en-US">
                <a:solidFill>
                  <a:schemeClr val="accent2"/>
                </a:solidFill>
              </a:rPr>
              <a:t>Value Chain (M. Porter)</a:t>
            </a:r>
          </a:p>
        </p:txBody>
      </p:sp>
      <p:sp>
        <p:nvSpPr>
          <p:cNvPr id="3" name="Text Placeholder 2"/>
          <p:cNvSpPr>
            <a:spLocks noGrp="1"/>
          </p:cNvSpPr>
          <p:nvPr>
            <p:ph type="body" sz="quarter" idx="10"/>
          </p:nvPr>
        </p:nvSpPr>
        <p:spPr/>
        <p:txBody>
          <a:bodyPr/>
          <a:lstStyle/>
          <a:p>
            <a:pPr algn="l"/>
            <a:r>
              <a:rPr lang="cs-CZ" err="1"/>
              <a:t>Consultancy</a:t>
            </a:r>
            <a:r>
              <a:rPr lang="cs-CZ"/>
              <a:t> </a:t>
            </a:r>
            <a:r>
              <a:rPr lang="cs-CZ" err="1"/>
              <a:t>project</a:t>
            </a:r>
            <a:r>
              <a:rPr lang="cs-CZ"/>
              <a:t> </a:t>
            </a:r>
            <a:r>
              <a:rPr lang="en-US"/>
              <a:t>Introduction | </a:t>
            </a:r>
            <a:r>
              <a:rPr lang="en-US">
                <a:solidFill>
                  <a:schemeClr val="accent2"/>
                </a:solidFill>
              </a:rPr>
              <a:t>Strategy Setting </a:t>
            </a:r>
            <a:r>
              <a:rPr lang="en-US">
                <a:solidFill>
                  <a:schemeClr val="accent4"/>
                </a:solidFill>
              </a:rPr>
              <a:t>| Business Strategy</a:t>
            </a:r>
          </a:p>
        </p:txBody>
      </p:sp>
      <p:sp>
        <p:nvSpPr>
          <p:cNvPr id="46" name="TextBox 15">
            <a:extLst>
              <a:ext uri="{FF2B5EF4-FFF2-40B4-BE49-F238E27FC236}">
                <a16:creationId xmlns:a16="http://schemas.microsoft.com/office/drawing/2014/main" id="{C9B9623F-3E95-46D8-A75D-9F64DE5E483A}"/>
              </a:ext>
            </a:extLst>
          </p:cNvPr>
          <p:cNvSpPr txBox="1"/>
          <p:nvPr/>
        </p:nvSpPr>
        <p:spPr>
          <a:xfrm>
            <a:off x="1688326" y="2697370"/>
            <a:ext cx="21031200" cy="1231106"/>
          </a:xfrm>
          <a:prstGeom prst="rect">
            <a:avLst/>
          </a:prstGeom>
          <a:noFill/>
        </p:spPr>
        <p:txBody>
          <a:bodyPr wrap="square" lIns="0" tIns="0" rIns="0" bIns="0" rtlCol="0">
            <a:spAutoFit/>
          </a:bodyPr>
          <a:lstStyle/>
          <a:p>
            <a:r>
              <a:rPr lang="en-US" sz="4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 business model that describes the full range of activities needed to create and deliver product or service with promised value proposition.</a:t>
            </a:r>
          </a:p>
        </p:txBody>
      </p:sp>
      <p:sp>
        <p:nvSpPr>
          <p:cNvPr id="23" name="Freeform 5">
            <a:extLst>
              <a:ext uri="{FF2B5EF4-FFF2-40B4-BE49-F238E27FC236}">
                <a16:creationId xmlns:a16="http://schemas.microsoft.com/office/drawing/2014/main" id="{FC93060C-D1C2-4699-987C-146C28D91C52}"/>
              </a:ext>
            </a:extLst>
          </p:cNvPr>
          <p:cNvSpPr>
            <a:spLocks/>
          </p:cNvSpPr>
          <p:nvPr/>
        </p:nvSpPr>
        <p:spPr bwMode="auto">
          <a:xfrm>
            <a:off x="3468688" y="8341022"/>
            <a:ext cx="3443288" cy="3446463"/>
          </a:xfrm>
          <a:custGeom>
            <a:avLst/>
            <a:gdLst>
              <a:gd name="T0" fmla="*/ 2369 w 2506"/>
              <a:gd name="T1" fmla="*/ 1237 h 2506"/>
              <a:gd name="T2" fmla="*/ 2258 w 2506"/>
              <a:gd name="T3" fmla="*/ 1325 h 2506"/>
              <a:gd name="T4" fmla="*/ 2186 w 2506"/>
              <a:gd name="T5" fmla="*/ 1371 h 2506"/>
              <a:gd name="T6" fmla="*/ 2185 w 2506"/>
              <a:gd name="T7" fmla="*/ 1371 h 2506"/>
              <a:gd name="T8" fmla="*/ 2117 w 2506"/>
              <a:gd name="T9" fmla="*/ 1342 h 2506"/>
              <a:gd name="T10" fmla="*/ 2117 w 2506"/>
              <a:gd name="T11" fmla="*/ 389 h 2506"/>
              <a:gd name="T12" fmla="*/ 1164 w 2506"/>
              <a:gd name="T13" fmla="*/ 389 h 2506"/>
              <a:gd name="T14" fmla="*/ 1135 w 2506"/>
              <a:gd name="T15" fmla="*/ 321 h 2506"/>
              <a:gd name="T16" fmla="*/ 1135 w 2506"/>
              <a:gd name="T17" fmla="*/ 321 h 2506"/>
              <a:gd name="T18" fmla="*/ 1181 w 2506"/>
              <a:gd name="T19" fmla="*/ 248 h 2506"/>
              <a:gd name="T20" fmla="*/ 1269 w 2506"/>
              <a:gd name="T21" fmla="*/ 137 h 2506"/>
              <a:gd name="T22" fmla="*/ 1058 w 2506"/>
              <a:gd name="T23" fmla="*/ 0 h 2506"/>
              <a:gd name="T24" fmla="*/ 848 w 2506"/>
              <a:gd name="T25" fmla="*/ 137 h 2506"/>
              <a:gd name="T26" fmla="*/ 935 w 2506"/>
              <a:gd name="T27" fmla="*/ 248 h 2506"/>
              <a:gd name="T28" fmla="*/ 982 w 2506"/>
              <a:gd name="T29" fmla="*/ 321 h 2506"/>
              <a:gd name="T30" fmla="*/ 982 w 2506"/>
              <a:gd name="T31" fmla="*/ 321 h 2506"/>
              <a:gd name="T32" fmla="*/ 953 w 2506"/>
              <a:gd name="T33" fmla="*/ 389 h 2506"/>
              <a:gd name="T34" fmla="*/ 379 w 2506"/>
              <a:gd name="T35" fmla="*/ 389 h 2506"/>
              <a:gd name="T36" fmla="*/ 0 w 2506"/>
              <a:gd name="T37" fmla="*/ 768 h 2506"/>
              <a:gd name="T38" fmla="*/ 0 w 2506"/>
              <a:gd name="T39" fmla="*/ 2127 h 2506"/>
              <a:gd name="T40" fmla="*/ 379 w 2506"/>
              <a:gd name="T41" fmla="*/ 2506 h 2506"/>
              <a:gd name="T42" fmla="*/ 953 w 2506"/>
              <a:gd name="T43" fmla="*/ 2506 h 2506"/>
              <a:gd name="T44" fmla="*/ 982 w 2506"/>
              <a:gd name="T45" fmla="*/ 2438 h 2506"/>
              <a:gd name="T46" fmla="*/ 982 w 2506"/>
              <a:gd name="T47" fmla="*/ 2437 h 2506"/>
              <a:gd name="T48" fmla="*/ 935 w 2506"/>
              <a:gd name="T49" fmla="*/ 2365 h 2506"/>
              <a:gd name="T50" fmla="*/ 848 w 2506"/>
              <a:gd name="T51" fmla="*/ 2254 h 2506"/>
              <a:gd name="T52" fmla="*/ 1058 w 2506"/>
              <a:gd name="T53" fmla="*/ 2117 h 2506"/>
              <a:gd name="T54" fmla="*/ 1269 w 2506"/>
              <a:gd name="T55" fmla="*/ 2254 h 2506"/>
              <a:gd name="T56" fmla="*/ 1181 w 2506"/>
              <a:gd name="T57" fmla="*/ 2365 h 2506"/>
              <a:gd name="T58" fmla="*/ 1135 w 2506"/>
              <a:gd name="T59" fmla="*/ 2437 h 2506"/>
              <a:gd name="T60" fmla="*/ 1135 w 2506"/>
              <a:gd name="T61" fmla="*/ 2438 h 2506"/>
              <a:gd name="T62" fmla="*/ 1164 w 2506"/>
              <a:gd name="T63" fmla="*/ 2506 h 2506"/>
              <a:gd name="T64" fmla="*/ 2117 w 2506"/>
              <a:gd name="T65" fmla="*/ 2506 h 2506"/>
              <a:gd name="T66" fmla="*/ 2117 w 2506"/>
              <a:gd name="T67" fmla="*/ 1554 h 2506"/>
              <a:gd name="T68" fmla="*/ 2185 w 2506"/>
              <a:gd name="T69" fmla="*/ 1525 h 2506"/>
              <a:gd name="T70" fmla="*/ 2186 w 2506"/>
              <a:gd name="T71" fmla="*/ 1525 h 2506"/>
              <a:gd name="T72" fmla="*/ 2258 w 2506"/>
              <a:gd name="T73" fmla="*/ 1571 h 2506"/>
              <a:gd name="T74" fmla="*/ 2369 w 2506"/>
              <a:gd name="T75" fmla="*/ 1658 h 2506"/>
              <a:gd name="T76" fmla="*/ 2506 w 2506"/>
              <a:gd name="T77" fmla="*/ 1448 h 2506"/>
              <a:gd name="T78" fmla="*/ 2369 w 2506"/>
              <a:gd name="T79" fmla="*/ 1237 h 2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2506">
                <a:moveTo>
                  <a:pt x="2369" y="1237"/>
                </a:moveTo>
                <a:cubicBezTo>
                  <a:pt x="2323" y="1237"/>
                  <a:pt x="2283" y="1272"/>
                  <a:pt x="2258" y="1325"/>
                </a:cubicBezTo>
                <a:cubicBezTo>
                  <a:pt x="2246" y="1351"/>
                  <a:pt x="2218" y="1371"/>
                  <a:pt x="2186" y="1371"/>
                </a:cubicBezTo>
                <a:cubicBezTo>
                  <a:pt x="2185" y="1371"/>
                  <a:pt x="2185" y="1371"/>
                  <a:pt x="2185" y="1371"/>
                </a:cubicBezTo>
                <a:cubicBezTo>
                  <a:pt x="2152" y="1371"/>
                  <a:pt x="2125" y="1359"/>
                  <a:pt x="2117" y="1342"/>
                </a:cubicBezTo>
                <a:cubicBezTo>
                  <a:pt x="2117" y="389"/>
                  <a:pt x="2117" y="389"/>
                  <a:pt x="2117" y="389"/>
                </a:cubicBezTo>
                <a:cubicBezTo>
                  <a:pt x="1164" y="389"/>
                  <a:pt x="1164" y="389"/>
                  <a:pt x="1164" y="389"/>
                </a:cubicBezTo>
                <a:cubicBezTo>
                  <a:pt x="1148" y="381"/>
                  <a:pt x="1135" y="354"/>
                  <a:pt x="1135" y="321"/>
                </a:cubicBezTo>
                <a:cubicBezTo>
                  <a:pt x="1135" y="321"/>
                  <a:pt x="1135" y="321"/>
                  <a:pt x="1135" y="321"/>
                </a:cubicBezTo>
                <a:cubicBezTo>
                  <a:pt x="1135" y="288"/>
                  <a:pt x="1155" y="261"/>
                  <a:pt x="1181" y="248"/>
                </a:cubicBezTo>
                <a:cubicBezTo>
                  <a:pt x="1234" y="223"/>
                  <a:pt x="1269" y="183"/>
                  <a:pt x="1269" y="137"/>
                </a:cubicBezTo>
                <a:cubicBezTo>
                  <a:pt x="1269" y="62"/>
                  <a:pt x="1175" y="0"/>
                  <a:pt x="1058" y="0"/>
                </a:cubicBezTo>
                <a:cubicBezTo>
                  <a:pt x="942" y="0"/>
                  <a:pt x="848" y="62"/>
                  <a:pt x="848" y="137"/>
                </a:cubicBezTo>
                <a:cubicBezTo>
                  <a:pt x="848" y="183"/>
                  <a:pt x="882" y="223"/>
                  <a:pt x="935" y="248"/>
                </a:cubicBezTo>
                <a:cubicBezTo>
                  <a:pt x="962" y="261"/>
                  <a:pt x="981" y="288"/>
                  <a:pt x="982" y="321"/>
                </a:cubicBezTo>
                <a:cubicBezTo>
                  <a:pt x="982" y="321"/>
                  <a:pt x="982" y="321"/>
                  <a:pt x="982" y="321"/>
                </a:cubicBezTo>
                <a:cubicBezTo>
                  <a:pt x="982" y="354"/>
                  <a:pt x="969" y="381"/>
                  <a:pt x="953" y="389"/>
                </a:cubicBezTo>
                <a:cubicBezTo>
                  <a:pt x="379" y="389"/>
                  <a:pt x="379" y="389"/>
                  <a:pt x="379" y="389"/>
                </a:cubicBezTo>
                <a:cubicBezTo>
                  <a:pt x="170" y="389"/>
                  <a:pt x="0" y="559"/>
                  <a:pt x="0" y="768"/>
                </a:cubicBezTo>
                <a:cubicBezTo>
                  <a:pt x="0" y="2127"/>
                  <a:pt x="0" y="2127"/>
                  <a:pt x="0" y="2127"/>
                </a:cubicBezTo>
                <a:cubicBezTo>
                  <a:pt x="0" y="2337"/>
                  <a:pt x="170" y="2506"/>
                  <a:pt x="379" y="2506"/>
                </a:cubicBezTo>
                <a:cubicBezTo>
                  <a:pt x="953" y="2506"/>
                  <a:pt x="953" y="2506"/>
                  <a:pt x="953" y="2506"/>
                </a:cubicBezTo>
                <a:cubicBezTo>
                  <a:pt x="969" y="2498"/>
                  <a:pt x="982" y="2471"/>
                  <a:pt x="982" y="2438"/>
                </a:cubicBezTo>
                <a:cubicBezTo>
                  <a:pt x="982" y="2438"/>
                  <a:pt x="982" y="2438"/>
                  <a:pt x="982" y="2437"/>
                </a:cubicBezTo>
                <a:cubicBezTo>
                  <a:pt x="981" y="2405"/>
                  <a:pt x="962" y="2377"/>
                  <a:pt x="935" y="2365"/>
                </a:cubicBezTo>
                <a:cubicBezTo>
                  <a:pt x="882" y="2340"/>
                  <a:pt x="848" y="2300"/>
                  <a:pt x="848" y="2254"/>
                </a:cubicBezTo>
                <a:cubicBezTo>
                  <a:pt x="848" y="2178"/>
                  <a:pt x="942" y="2117"/>
                  <a:pt x="1058" y="2117"/>
                </a:cubicBezTo>
                <a:cubicBezTo>
                  <a:pt x="1175" y="2117"/>
                  <a:pt x="1269" y="2178"/>
                  <a:pt x="1269" y="2254"/>
                </a:cubicBezTo>
                <a:cubicBezTo>
                  <a:pt x="1269" y="2300"/>
                  <a:pt x="1234" y="2340"/>
                  <a:pt x="1181" y="2365"/>
                </a:cubicBezTo>
                <a:cubicBezTo>
                  <a:pt x="1155" y="2377"/>
                  <a:pt x="1135" y="2405"/>
                  <a:pt x="1135" y="2437"/>
                </a:cubicBezTo>
                <a:cubicBezTo>
                  <a:pt x="1135" y="2438"/>
                  <a:pt x="1135" y="2438"/>
                  <a:pt x="1135" y="2438"/>
                </a:cubicBezTo>
                <a:cubicBezTo>
                  <a:pt x="1135" y="2471"/>
                  <a:pt x="1148" y="2498"/>
                  <a:pt x="1164" y="2506"/>
                </a:cubicBezTo>
                <a:cubicBezTo>
                  <a:pt x="2117" y="2506"/>
                  <a:pt x="2117" y="2506"/>
                  <a:pt x="2117" y="2506"/>
                </a:cubicBezTo>
                <a:cubicBezTo>
                  <a:pt x="2117" y="1554"/>
                  <a:pt x="2117" y="1554"/>
                  <a:pt x="2117" y="1554"/>
                </a:cubicBezTo>
                <a:cubicBezTo>
                  <a:pt x="2125" y="1537"/>
                  <a:pt x="2152" y="1525"/>
                  <a:pt x="2185" y="1525"/>
                </a:cubicBezTo>
                <a:cubicBezTo>
                  <a:pt x="2185" y="1525"/>
                  <a:pt x="2185" y="1525"/>
                  <a:pt x="2186" y="1525"/>
                </a:cubicBezTo>
                <a:cubicBezTo>
                  <a:pt x="2218" y="1525"/>
                  <a:pt x="2246" y="1544"/>
                  <a:pt x="2258" y="1571"/>
                </a:cubicBezTo>
                <a:cubicBezTo>
                  <a:pt x="2283" y="1624"/>
                  <a:pt x="2323" y="1658"/>
                  <a:pt x="2369" y="1658"/>
                </a:cubicBezTo>
                <a:cubicBezTo>
                  <a:pt x="2445" y="1658"/>
                  <a:pt x="2506" y="1564"/>
                  <a:pt x="2506" y="1448"/>
                </a:cubicBezTo>
                <a:cubicBezTo>
                  <a:pt x="2506" y="1331"/>
                  <a:pt x="2445" y="1237"/>
                  <a:pt x="2369" y="1237"/>
                </a:cubicBezTo>
                <a:close/>
              </a:path>
            </a:pathLst>
          </a:custGeom>
          <a:solidFill>
            <a:schemeClr val="accent1"/>
          </a:solid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
            <a:extLst>
              <a:ext uri="{FF2B5EF4-FFF2-40B4-BE49-F238E27FC236}">
                <a16:creationId xmlns:a16="http://schemas.microsoft.com/office/drawing/2014/main" id="{05507420-7E5D-4AEB-8264-83F3FB4F6090}"/>
              </a:ext>
            </a:extLst>
          </p:cNvPr>
          <p:cNvSpPr>
            <a:spLocks/>
          </p:cNvSpPr>
          <p:nvPr/>
        </p:nvSpPr>
        <p:spPr bwMode="auto">
          <a:xfrm>
            <a:off x="6376988" y="8876010"/>
            <a:ext cx="3443288" cy="3446463"/>
          </a:xfrm>
          <a:custGeom>
            <a:avLst/>
            <a:gdLst>
              <a:gd name="T0" fmla="*/ 2369 w 2506"/>
              <a:gd name="T1" fmla="*/ 848 h 2506"/>
              <a:gd name="T2" fmla="*/ 2258 w 2506"/>
              <a:gd name="T3" fmla="*/ 936 h 2506"/>
              <a:gd name="T4" fmla="*/ 2185 w 2506"/>
              <a:gd name="T5" fmla="*/ 982 h 2506"/>
              <a:gd name="T6" fmla="*/ 2185 w 2506"/>
              <a:gd name="T7" fmla="*/ 982 h 2506"/>
              <a:gd name="T8" fmla="*/ 2117 w 2506"/>
              <a:gd name="T9" fmla="*/ 953 h 2506"/>
              <a:gd name="T10" fmla="*/ 2117 w 2506"/>
              <a:gd name="T11" fmla="*/ 0 h 2506"/>
              <a:gd name="T12" fmla="*/ 1164 w 2506"/>
              <a:gd name="T13" fmla="*/ 0 h 2506"/>
              <a:gd name="T14" fmla="*/ 1135 w 2506"/>
              <a:gd name="T15" fmla="*/ 68 h 2506"/>
              <a:gd name="T16" fmla="*/ 1135 w 2506"/>
              <a:gd name="T17" fmla="*/ 69 h 2506"/>
              <a:gd name="T18" fmla="*/ 1181 w 2506"/>
              <a:gd name="T19" fmla="*/ 142 h 2506"/>
              <a:gd name="T20" fmla="*/ 1269 w 2506"/>
              <a:gd name="T21" fmla="*/ 253 h 2506"/>
              <a:gd name="T22" fmla="*/ 1058 w 2506"/>
              <a:gd name="T23" fmla="*/ 389 h 2506"/>
              <a:gd name="T24" fmla="*/ 848 w 2506"/>
              <a:gd name="T25" fmla="*/ 253 h 2506"/>
              <a:gd name="T26" fmla="*/ 935 w 2506"/>
              <a:gd name="T27" fmla="*/ 142 h 2506"/>
              <a:gd name="T28" fmla="*/ 981 w 2506"/>
              <a:gd name="T29" fmla="*/ 69 h 2506"/>
              <a:gd name="T30" fmla="*/ 981 w 2506"/>
              <a:gd name="T31" fmla="*/ 68 h 2506"/>
              <a:gd name="T32" fmla="*/ 952 w 2506"/>
              <a:gd name="T33" fmla="*/ 0 h 2506"/>
              <a:gd name="T34" fmla="*/ 0 w 2506"/>
              <a:gd name="T35" fmla="*/ 0 h 2506"/>
              <a:gd name="T36" fmla="*/ 0 w 2506"/>
              <a:gd name="T37" fmla="*/ 953 h 2506"/>
              <a:gd name="T38" fmla="*/ 68 w 2506"/>
              <a:gd name="T39" fmla="*/ 982 h 2506"/>
              <a:gd name="T40" fmla="*/ 69 w 2506"/>
              <a:gd name="T41" fmla="*/ 982 h 2506"/>
              <a:gd name="T42" fmla="*/ 141 w 2506"/>
              <a:gd name="T43" fmla="*/ 936 h 2506"/>
              <a:gd name="T44" fmla="*/ 252 w 2506"/>
              <a:gd name="T45" fmla="*/ 848 h 2506"/>
              <a:gd name="T46" fmla="*/ 389 w 2506"/>
              <a:gd name="T47" fmla="*/ 1059 h 2506"/>
              <a:gd name="T48" fmla="*/ 252 w 2506"/>
              <a:gd name="T49" fmla="*/ 1269 h 2506"/>
              <a:gd name="T50" fmla="*/ 141 w 2506"/>
              <a:gd name="T51" fmla="*/ 1182 h 2506"/>
              <a:gd name="T52" fmla="*/ 69 w 2506"/>
              <a:gd name="T53" fmla="*/ 1136 h 2506"/>
              <a:gd name="T54" fmla="*/ 68 w 2506"/>
              <a:gd name="T55" fmla="*/ 1136 h 2506"/>
              <a:gd name="T56" fmla="*/ 0 w 2506"/>
              <a:gd name="T57" fmla="*/ 1165 h 2506"/>
              <a:gd name="T58" fmla="*/ 0 w 2506"/>
              <a:gd name="T59" fmla="*/ 2117 h 2506"/>
              <a:gd name="T60" fmla="*/ 952 w 2506"/>
              <a:gd name="T61" fmla="*/ 2117 h 2506"/>
              <a:gd name="T62" fmla="*/ 981 w 2506"/>
              <a:gd name="T63" fmla="*/ 2185 h 2506"/>
              <a:gd name="T64" fmla="*/ 981 w 2506"/>
              <a:gd name="T65" fmla="*/ 2186 h 2506"/>
              <a:gd name="T66" fmla="*/ 935 w 2506"/>
              <a:gd name="T67" fmla="*/ 2258 h 2506"/>
              <a:gd name="T68" fmla="*/ 848 w 2506"/>
              <a:gd name="T69" fmla="*/ 2369 h 2506"/>
              <a:gd name="T70" fmla="*/ 1058 w 2506"/>
              <a:gd name="T71" fmla="*/ 2506 h 2506"/>
              <a:gd name="T72" fmla="*/ 1269 w 2506"/>
              <a:gd name="T73" fmla="*/ 2369 h 2506"/>
              <a:gd name="T74" fmla="*/ 1181 w 2506"/>
              <a:gd name="T75" fmla="*/ 2258 h 2506"/>
              <a:gd name="T76" fmla="*/ 1135 w 2506"/>
              <a:gd name="T77" fmla="*/ 2186 h 2506"/>
              <a:gd name="T78" fmla="*/ 1135 w 2506"/>
              <a:gd name="T79" fmla="*/ 2185 h 2506"/>
              <a:gd name="T80" fmla="*/ 1164 w 2506"/>
              <a:gd name="T81" fmla="*/ 2117 h 2506"/>
              <a:gd name="T82" fmla="*/ 2117 w 2506"/>
              <a:gd name="T83" fmla="*/ 2117 h 2506"/>
              <a:gd name="T84" fmla="*/ 2117 w 2506"/>
              <a:gd name="T85" fmla="*/ 1165 h 2506"/>
              <a:gd name="T86" fmla="*/ 2185 w 2506"/>
              <a:gd name="T87" fmla="*/ 1136 h 2506"/>
              <a:gd name="T88" fmla="*/ 2185 w 2506"/>
              <a:gd name="T89" fmla="*/ 1136 h 2506"/>
              <a:gd name="T90" fmla="*/ 2258 w 2506"/>
              <a:gd name="T91" fmla="*/ 1182 h 2506"/>
              <a:gd name="T92" fmla="*/ 2369 w 2506"/>
              <a:gd name="T93" fmla="*/ 1269 h 2506"/>
              <a:gd name="T94" fmla="*/ 2506 w 2506"/>
              <a:gd name="T95" fmla="*/ 1059 h 2506"/>
              <a:gd name="T96" fmla="*/ 2369 w 2506"/>
              <a:gd name="T97" fmla="*/ 848 h 2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6" h="2506">
                <a:moveTo>
                  <a:pt x="2369" y="848"/>
                </a:moveTo>
                <a:cubicBezTo>
                  <a:pt x="2323" y="848"/>
                  <a:pt x="2283" y="883"/>
                  <a:pt x="2258" y="936"/>
                </a:cubicBezTo>
                <a:cubicBezTo>
                  <a:pt x="2245" y="962"/>
                  <a:pt x="2218" y="982"/>
                  <a:pt x="2185" y="982"/>
                </a:cubicBezTo>
                <a:cubicBezTo>
                  <a:pt x="2185" y="982"/>
                  <a:pt x="2185" y="982"/>
                  <a:pt x="2185" y="982"/>
                </a:cubicBezTo>
                <a:cubicBezTo>
                  <a:pt x="2152" y="982"/>
                  <a:pt x="2125" y="970"/>
                  <a:pt x="2117" y="953"/>
                </a:cubicBezTo>
                <a:cubicBezTo>
                  <a:pt x="2117" y="0"/>
                  <a:pt x="2117" y="0"/>
                  <a:pt x="2117" y="0"/>
                </a:cubicBezTo>
                <a:cubicBezTo>
                  <a:pt x="1164" y="0"/>
                  <a:pt x="1164" y="0"/>
                  <a:pt x="1164" y="0"/>
                </a:cubicBezTo>
                <a:cubicBezTo>
                  <a:pt x="1147" y="8"/>
                  <a:pt x="1135" y="36"/>
                  <a:pt x="1135" y="68"/>
                </a:cubicBezTo>
                <a:cubicBezTo>
                  <a:pt x="1135" y="69"/>
                  <a:pt x="1135" y="69"/>
                  <a:pt x="1135" y="69"/>
                </a:cubicBezTo>
                <a:cubicBezTo>
                  <a:pt x="1135" y="101"/>
                  <a:pt x="1154" y="129"/>
                  <a:pt x="1181" y="142"/>
                </a:cubicBezTo>
                <a:cubicBezTo>
                  <a:pt x="1234" y="166"/>
                  <a:pt x="1269" y="207"/>
                  <a:pt x="1269" y="253"/>
                </a:cubicBezTo>
                <a:cubicBezTo>
                  <a:pt x="1269" y="328"/>
                  <a:pt x="1174" y="389"/>
                  <a:pt x="1058" y="389"/>
                </a:cubicBezTo>
                <a:cubicBezTo>
                  <a:pt x="942" y="389"/>
                  <a:pt x="848" y="328"/>
                  <a:pt x="848" y="253"/>
                </a:cubicBezTo>
                <a:cubicBezTo>
                  <a:pt x="848" y="207"/>
                  <a:pt x="882" y="166"/>
                  <a:pt x="935" y="142"/>
                </a:cubicBezTo>
                <a:cubicBezTo>
                  <a:pt x="962" y="129"/>
                  <a:pt x="981" y="101"/>
                  <a:pt x="981" y="69"/>
                </a:cubicBezTo>
                <a:cubicBezTo>
                  <a:pt x="981" y="69"/>
                  <a:pt x="981" y="69"/>
                  <a:pt x="981" y="68"/>
                </a:cubicBezTo>
                <a:cubicBezTo>
                  <a:pt x="981" y="36"/>
                  <a:pt x="969" y="8"/>
                  <a:pt x="952" y="0"/>
                </a:cubicBezTo>
                <a:cubicBezTo>
                  <a:pt x="0" y="0"/>
                  <a:pt x="0" y="0"/>
                  <a:pt x="0" y="0"/>
                </a:cubicBezTo>
                <a:cubicBezTo>
                  <a:pt x="0" y="953"/>
                  <a:pt x="0" y="953"/>
                  <a:pt x="0" y="953"/>
                </a:cubicBezTo>
                <a:cubicBezTo>
                  <a:pt x="8" y="970"/>
                  <a:pt x="35" y="982"/>
                  <a:pt x="68" y="982"/>
                </a:cubicBezTo>
                <a:cubicBezTo>
                  <a:pt x="68" y="982"/>
                  <a:pt x="68" y="982"/>
                  <a:pt x="69" y="982"/>
                </a:cubicBezTo>
                <a:cubicBezTo>
                  <a:pt x="101" y="982"/>
                  <a:pt x="129" y="962"/>
                  <a:pt x="141" y="936"/>
                </a:cubicBezTo>
                <a:cubicBezTo>
                  <a:pt x="166" y="883"/>
                  <a:pt x="206" y="848"/>
                  <a:pt x="252" y="848"/>
                </a:cubicBezTo>
                <a:cubicBezTo>
                  <a:pt x="328" y="848"/>
                  <a:pt x="389" y="942"/>
                  <a:pt x="389" y="1059"/>
                </a:cubicBezTo>
                <a:cubicBezTo>
                  <a:pt x="389" y="1175"/>
                  <a:pt x="328" y="1269"/>
                  <a:pt x="252" y="1269"/>
                </a:cubicBezTo>
                <a:cubicBezTo>
                  <a:pt x="206" y="1269"/>
                  <a:pt x="166" y="1235"/>
                  <a:pt x="141" y="1182"/>
                </a:cubicBezTo>
                <a:cubicBezTo>
                  <a:pt x="129" y="1155"/>
                  <a:pt x="101" y="1136"/>
                  <a:pt x="69" y="1136"/>
                </a:cubicBezTo>
                <a:cubicBezTo>
                  <a:pt x="68" y="1136"/>
                  <a:pt x="68" y="1136"/>
                  <a:pt x="68" y="1136"/>
                </a:cubicBezTo>
                <a:cubicBezTo>
                  <a:pt x="35" y="1136"/>
                  <a:pt x="8" y="1148"/>
                  <a:pt x="0" y="1165"/>
                </a:cubicBezTo>
                <a:cubicBezTo>
                  <a:pt x="0" y="2117"/>
                  <a:pt x="0" y="2117"/>
                  <a:pt x="0" y="2117"/>
                </a:cubicBezTo>
                <a:cubicBezTo>
                  <a:pt x="952" y="2117"/>
                  <a:pt x="952" y="2117"/>
                  <a:pt x="952" y="2117"/>
                </a:cubicBezTo>
                <a:cubicBezTo>
                  <a:pt x="969" y="2125"/>
                  <a:pt x="981" y="2153"/>
                  <a:pt x="981" y="2185"/>
                </a:cubicBezTo>
                <a:cubicBezTo>
                  <a:pt x="981" y="2185"/>
                  <a:pt x="981" y="2186"/>
                  <a:pt x="981" y="2186"/>
                </a:cubicBezTo>
                <a:cubicBezTo>
                  <a:pt x="981" y="2218"/>
                  <a:pt x="962" y="2246"/>
                  <a:pt x="935" y="2258"/>
                </a:cubicBezTo>
                <a:cubicBezTo>
                  <a:pt x="882" y="2283"/>
                  <a:pt x="848" y="2324"/>
                  <a:pt x="848" y="2369"/>
                </a:cubicBezTo>
                <a:cubicBezTo>
                  <a:pt x="848" y="2445"/>
                  <a:pt x="942" y="2506"/>
                  <a:pt x="1058" y="2506"/>
                </a:cubicBezTo>
                <a:cubicBezTo>
                  <a:pt x="1174" y="2506"/>
                  <a:pt x="1269" y="2445"/>
                  <a:pt x="1269" y="2369"/>
                </a:cubicBezTo>
                <a:cubicBezTo>
                  <a:pt x="1269" y="2324"/>
                  <a:pt x="1234" y="2283"/>
                  <a:pt x="1181" y="2258"/>
                </a:cubicBezTo>
                <a:cubicBezTo>
                  <a:pt x="1154" y="2246"/>
                  <a:pt x="1135" y="2218"/>
                  <a:pt x="1135" y="2186"/>
                </a:cubicBezTo>
                <a:cubicBezTo>
                  <a:pt x="1135" y="2186"/>
                  <a:pt x="1135" y="2185"/>
                  <a:pt x="1135" y="2185"/>
                </a:cubicBezTo>
                <a:cubicBezTo>
                  <a:pt x="1135" y="2153"/>
                  <a:pt x="1147" y="2125"/>
                  <a:pt x="1164" y="2117"/>
                </a:cubicBezTo>
                <a:cubicBezTo>
                  <a:pt x="2117" y="2117"/>
                  <a:pt x="2117" y="2117"/>
                  <a:pt x="2117" y="2117"/>
                </a:cubicBezTo>
                <a:cubicBezTo>
                  <a:pt x="2117" y="1165"/>
                  <a:pt x="2117" y="1165"/>
                  <a:pt x="2117" y="1165"/>
                </a:cubicBezTo>
                <a:cubicBezTo>
                  <a:pt x="2125" y="1148"/>
                  <a:pt x="2152" y="1136"/>
                  <a:pt x="2185" y="1136"/>
                </a:cubicBezTo>
                <a:cubicBezTo>
                  <a:pt x="2185" y="1136"/>
                  <a:pt x="2185" y="1136"/>
                  <a:pt x="2185" y="1136"/>
                </a:cubicBezTo>
                <a:cubicBezTo>
                  <a:pt x="2218" y="1136"/>
                  <a:pt x="2245" y="1155"/>
                  <a:pt x="2258" y="1182"/>
                </a:cubicBezTo>
                <a:cubicBezTo>
                  <a:pt x="2283" y="1235"/>
                  <a:pt x="2323" y="1269"/>
                  <a:pt x="2369" y="1269"/>
                </a:cubicBezTo>
                <a:cubicBezTo>
                  <a:pt x="2444" y="1269"/>
                  <a:pt x="2506" y="1175"/>
                  <a:pt x="2506" y="1059"/>
                </a:cubicBezTo>
                <a:cubicBezTo>
                  <a:pt x="2506" y="942"/>
                  <a:pt x="2444" y="848"/>
                  <a:pt x="2369" y="848"/>
                </a:cubicBezTo>
                <a:close/>
              </a:path>
            </a:pathLst>
          </a:custGeom>
          <a:solidFill>
            <a:schemeClr val="accent2"/>
          </a:solid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A3DC40D4-A14C-43BE-B8A0-E6C711F8F246}"/>
              </a:ext>
            </a:extLst>
          </p:cNvPr>
          <p:cNvSpPr>
            <a:spLocks/>
          </p:cNvSpPr>
          <p:nvPr/>
        </p:nvSpPr>
        <p:spPr bwMode="auto">
          <a:xfrm>
            <a:off x="9285288" y="8341022"/>
            <a:ext cx="3441700" cy="3446463"/>
          </a:xfrm>
          <a:custGeom>
            <a:avLst/>
            <a:gdLst>
              <a:gd name="T0" fmla="*/ 2369 w 2505"/>
              <a:gd name="T1" fmla="*/ 1237 h 2506"/>
              <a:gd name="T2" fmla="*/ 2258 w 2505"/>
              <a:gd name="T3" fmla="*/ 1325 h 2506"/>
              <a:gd name="T4" fmla="*/ 2185 w 2505"/>
              <a:gd name="T5" fmla="*/ 1371 h 2506"/>
              <a:gd name="T6" fmla="*/ 2184 w 2505"/>
              <a:gd name="T7" fmla="*/ 1371 h 2506"/>
              <a:gd name="T8" fmla="*/ 2116 w 2505"/>
              <a:gd name="T9" fmla="*/ 1342 h 2506"/>
              <a:gd name="T10" fmla="*/ 2116 w 2505"/>
              <a:gd name="T11" fmla="*/ 389 h 2506"/>
              <a:gd name="T12" fmla="*/ 1164 w 2505"/>
              <a:gd name="T13" fmla="*/ 389 h 2506"/>
              <a:gd name="T14" fmla="*/ 1135 w 2505"/>
              <a:gd name="T15" fmla="*/ 321 h 2506"/>
              <a:gd name="T16" fmla="*/ 1135 w 2505"/>
              <a:gd name="T17" fmla="*/ 321 h 2506"/>
              <a:gd name="T18" fmla="*/ 1181 w 2505"/>
              <a:gd name="T19" fmla="*/ 248 h 2506"/>
              <a:gd name="T20" fmla="*/ 1269 w 2505"/>
              <a:gd name="T21" fmla="*/ 137 h 2506"/>
              <a:gd name="T22" fmla="*/ 1058 w 2505"/>
              <a:gd name="T23" fmla="*/ 0 h 2506"/>
              <a:gd name="T24" fmla="*/ 847 w 2505"/>
              <a:gd name="T25" fmla="*/ 137 h 2506"/>
              <a:gd name="T26" fmla="*/ 935 w 2505"/>
              <a:gd name="T27" fmla="*/ 248 h 2506"/>
              <a:gd name="T28" fmla="*/ 981 w 2505"/>
              <a:gd name="T29" fmla="*/ 321 h 2506"/>
              <a:gd name="T30" fmla="*/ 981 w 2505"/>
              <a:gd name="T31" fmla="*/ 321 h 2506"/>
              <a:gd name="T32" fmla="*/ 952 w 2505"/>
              <a:gd name="T33" fmla="*/ 389 h 2506"/>
              <a:gd name="T34" fmla="*/ 0 w 2505"/>
              <a:gd name="T35" fmla="*/ 389 h 2506"/>
              <a:gd name="T36" fmla="*/ 0 w 2505"/>
              <a:gd name="T37" fmla="*/ 1342 h 2506"/>
              <a:gd name="T38" fmla="*/ 68 w 2505"/>
              <a:gd name="T39" fmla="*/ 1371 h 2506"/>
              <a:gd name="T40" fmla="*/ 68 w 2505"/>
              <a:gd name="T41" fmla="*/ 1371 h 2506"/>
              <a:gd name="T42" fmla="*/ 141 w 2505"/>
              <a:gd name="T43" fmla="*/ 1325 h 2506"/>
              <a:gd name="T44" fmla="*/ 252 w 2505"/>
              <a:gd name="T45" fmla="*/ 1237 h 2506"/>
              <a:gd name="T46" fmla="*/ 389 w 2505"/>
              <a:gd name="T47" fmla="*/ 1448 h 2506"/>
              <a:gd name="T48" fmla="*/ 252 w 2505"/>
              <a:gd name="T49" fmla="*/ 1658 h 2506"/>
              <a:gd name="T50" fmla="*/ 141 w 2505"/>
              <a:gd name="T51" fmla="*/ 1571 h 2506"/>
              <a:gd name="T52" fmla="*/ 68 w 2505"/>
              <a:gd name="T53" fmla="*/ 1525 h 2506"/>
              <a:gd name="T54" fmla="*/ 68 w 2505"/>
              <a:gd name="T55" fmla="*/ 1525 h 2506"/>
              <a:gd name="T56" fmla="*/ 0 w 2505"/>
              <a:gd name="T57" fmla="*/ 1554 h 2506"/>
              <a:gd name="T58" fmla="*/ 0 w 2505"/>
              <a:gd name="T59" fmla="*/ 2506 h 2506"/>
              <a:gd name="T60" fmla="*/ 952 w 2505"/>
              <a:gd name="T61" fmla="*/ 2506 h 2506"/>
              <a:gd name="T62" fmla="*/ 981 w 2505"/>
              <a:gd name="T63" fmla="*/ 2438 h 2506"/>
              <a:gd name="T64" fmla="*/ 981 w 2505"/>
              <a:gd name="T65" fmla="*/ 2437 h 2506"/>
              <a:gd name="T66" fmla="*/ 935 w 2505"/>
              <a:gd name="T67" fmla="*/ 2365 h 2506"/>
              <a:gd name="T68" fmla="*/ 847 w 2505"/>
              <a:gd name="T69" fmla="*/ 2254 h 2506"/>
              <a:gd name="T70" fmla="*/ 1058 w 2505"/>
              <a:gd name="T71" fmla="*/ 2117 h 2506"/>
              <a:gd name="T72" fmla="*/ 1269 w 2505"/>
              <a:gd name="T73" fmla="*/ 2254 h 2506"/>
              <a:gd name="T74" fmla="*/ 1181 w 2505"/>
              <a:gd name="T75" fmla="*/ 2365 h 2506"/>
              <a:gd name="T76" fmla="*/ 1135 w 2505"/>
              <a:gd name="T77" fmla="*/ 2437 h 2506"/>
              <a:gd name="T78" fmla="*/ 1135 w 2505"/>
              <a:gd name="T79" fmla="*/ 2438 h 2506"/>
              <a:gd name="T80" fmla="*/ 1164 w 2505"/>
              <a:gd name="T81" fmla="*/ 2506 h 2506"/>
              <a:gd name="T82" fmla="*/ 2116 w 2505"/>
              <a:gd name="T83" fmla="*/ 2506 h 2506"/>
              <a:gd name="T84" fmla="*/ 2116 w 2505"/>
              <a:gd name="T85" fmla="*/ 1554 h 2506"/>
              <a:gd name="T86" fmla="*/ 2184 w 2505"/>
              <a:gd name="T87" fmla="*/ 1525 h 2506"/>
              <a:gd name="T88" fmla="*/ 2185 w 2505"/>
              <a:gd name="T89" fmla="*/ 1525 h 2506"/>
              <a:gd name="T90" fmla="*/ 2258 w 2505"/>
              <a:gd name="T91" fmla="*/ 1571 h 2506"/>
              <a:gd name="T92" fmla="*/ 2369 w 2505"/>
              <a:gd name="T93" fmla="*/ 1658 h 2506"/>
              <a:gd name="T94" fmla="*/ 2505 w 2505"/>
              <a:gd name="T95" fmla="*/ 1448 h 2506"/>
              <a:gd name="T96" fmla="*/ 2369 w 2505"/>
              <a:gd name="T97" fmla="*/ 1237 h 2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5" h="2506">
                <a:moveTo>
                  <a:pt x="2369" y="1237"/>
                </a:moveTo>
                <a:cubicBezTo>
                  <a:pt x="2323" y="1237"/>
                  <a:pt x="2282" y="1272"/>
                  <a:pt x="2258" y="1325"/>
                </a:cubicBezTo>
                <a:cubicBezTo>
                  <a:pt x="2245" y="1351"/>
                  <a:pt x="2217" y="1371"/>
                  <a:pt x="2185" y="1371"/>
                </a:cubicBezTo>
                <a:cubicBezTo>
                  <a:pt x="2185" y="1371"/>
                  <a:pt x="2185" y="1371"/>
                  <a:pt x="2184" y="1371"/>
                </a:cubicBezTo>
                <a:cubicBezTo>
                  <a:pt x="2152" y="1371"/>
                  <a:pt x="2124" y="1359"/>
                  <a:pt x="2116" y="1342"/>
                </a:cubicBezTo>
                <a:cubicBezTo>
                  <a:pt x="2116" y="389"/>
                  <a:pt x="2116" y="389"/>
                  <a:pt x="2116" y="389"/>
                </a:cubicBezTo>
                <a:cubicBezTo>
                  <a:pt x="1164" y="389"/>
                  <a:pt x="1164" y="389"/>
                  <a:pt x="1164" y="389"/>
                </a:cubicBezTo>
                <a:cubicBezTo>
                  <a:pt x="1147" y="381"/>
                  <a:pt x="1135" y="354"/>
                  <a:pt x="1135" y="321"/>
                </a:cubicBezTo>
                <a:cubicBezTo>
                  <a:pt x="1135" y="321"/>
                  <a:pt x="1135" y="321"/>
                  <a:pt x="1135" y="321"/>
                </a:cubicBezTo>
                <a:cubicBezTo>
                  <a:pt x="1135" y="288"/>
                  <a:pt x="1154" y="261"/>
                  <a:pt x="1181" y="248"/>
                </a:cubicBezTo>
                <a:cubicBezTo>
                  <a:pt x="1234" y="223"/>
                  <a:pt x="1269" y="183"/>
                  <a:pt x="1269" y="137"/>
                </a:cubicBezTo>
                <a:cubicBezTo>
                  <a:pt x="1269" y="62"/>
                  <a:pt x="1174" y="0"/>
                  <a:pt x="1058" y="0"/>
                </a:cubicBezTo>
                <a:cubicBezTo>
                  <a:pt x="942" y="0"/>
                  <a:pt x="847" y="62"/>
                  <a:pt x="847" y="137"/>
                </a:cubicBezTo>
                <a:cubicBezTo>
                  <a:pt x="847" y="183"/>
                  <a:pt x="882" y="223"/>
                  <a:pt x="935" y="248"/>
                </a:cubicBezTo>
                <a:cubicBezTo>
                  <a:pt x="962" y="261"/>
                  <a:pt x="981" y="288"/>
                  <a:pt x="981" y="321"/>
                </a:cubicBezTo>
                <a:cubicBezTo>
                  <a:pt x="981" y="321"/>
                  <a:pt x="981" y="321"/>
                  <a:pt x="981" y="321"/>
                </a:cubicBezTo>
                <a:cubicBezTo>
                  <a:pt x="981" y="354"/>
                  <a:pt x="969" y="381"/>
                  <a:pt x="952" y="389"/>
                </a:cubicBezTo>
                <a:cubicBezTo>
                  <a:pt x="0" y="389"/>
                  <a:pt x="0" y="389"/>
                  <a:pt x="0" y="389"/>
                </a:cubicBezTo>
                <a:cubicBezTo>
                  <a:pt x="0" y="1342"/>
                  <a:pt x="0" y="1342"/>
                  <a:pt x="0" y="1342"/>
                </a:cubicBezTo>
                <a:cubicBezTo>
                  <a:pt x="8" y="1359"/>
                  <a:pt x="35" y="1371"/>
                  <a:pt x="68" y="1371"/>
                </a:cubicBezTo>
                <a:cubicBezTo>
                  <a:pt x="68" y="1371"/>
                  <a:pt x="68" y="1371"/>
                  <a:pt x="68" y="1371"/>
                </a:cubicBezTo>
                <a:cubicBezTo>
                  <a:pt x="101" y="1371"/>
                  <a:pt x="128" y="1351"/>
                  <a:pt x="141" y="1325"/>
                </a:cubicBezTo>
                <a:cubicBezTo>
                  <a:pt x="166" y="1272"/>
                  <a:pt x="206" y="1237"/>
                  <a:pt x="252" y="1237"/>
                </a:cubicBezTo>
                <a:cubicBezTo>
                  <a:pt x="327" y="1237"/>
                  <a:pt x="389" y="1331"/>
                  <a:pt x="389" y="1448"/>
                </a:cubicBezTo>
                <a:cubicBezTo>
                  <a:pt x="389" y="1564"/>
                  <a:pt x="327" y="1658"/>
                  <a:pt x="252" y="1658"/>
                </a:cubicBezTo>
                <a:cubicBezTo>
                  <a:pt x="206" y="1658"/>
                  <a:pt x="166" y="1624"/>
                  <a:pt x="141" y="1571"/>
                </a:cubicBezTo>
                <a:cubicBezTo>
                  <a:pt x="128" y="1544"/>
                  <a:pt x="101" y="1525"/>
                  <a:pt x="68" y="1525"/>
                </a:cubicBezTo>
                <a:cubicBezTo>
                  <a:pt x="68" y="1525"/>
                  <a:pt x="68" y="1525"/>
                  <a:pt x="68" y="1525"/>
                </a:cubicBezTo>
                <a:cubicBezTo>
                  <a:pt x="35" y="1525"/>
                  <a:pt x="8" y="1537"/>
                  <a:pt x="0" y="1554"/>
                </a:cubicBezTo>
                <a:cubicBezTo>
                  <a:pt x="0" y="2506"/>
                  <a:pt x="0" y="2506"/>
                  <a:pt x="0" y="2506"/>
                </a:cubicBezTo>
                <a:cubicBezTo>
                  <a:pt x="952" y="2506"/>
                  <a:pt x="952" y="2506"/>
                  <a:pt x="952" y="2506"/>
                </a:cubicBezTo>
                <a:cubicBezTo>
                  <a:pt x="969" y="2498"/>
                  <a:pt x="981" y="2471"/>
                  <a:pt x="981" y="2438"/>
                </a:cubicBezTo>
                <a:cubicBezTo>
                  <a:pt x="981" y="2438"/>
                  <a:pt x="981" y="2438"/>
                  <a:pt x="981" y="2437"/>
                </a:cubicBezTo>
                <a:cubicBezTo>
                  <a:pt x="981" y="2405"/>
                  <a:pt x="962" y="2377"/>
                  <a:pt x="935" y="2365"/>
                </a:cubicBezTo>
                <a:cubicBezTo>
                  <a:pt x="882" y="2340"/>
                  <a:pt x="847" y="2300"/>
                  <a:pt x="847" y="2254"/>
                </a:cubicBezTo>
                <a:cubicBezTo>
                  <a:pt x="847" y="2178"/>
                  <a:pt x="942" y="2117"/>
                  <a:pt x="1058" y="2117"/>
                </a:cubicBezTo>
                <a:cubicBezTo>
                  <a:pt x="1174" y="2117"/>
                  <a:pt x="1269" y="2178"/>
                  <a:pt x="1269" y="2254"/>
                </a:cubicBezTo>
                <a:cubicBezTo>
                  <a:pt x="1269" y="2300"/>
                  <a:pt x="1234" y="2340"/>
                  <a:pt x="1181" y="2365"/>
                </a:cubicBezTo>
                <a:cubicBezTo>
                  <a:pt x="1154" y="2377"/>
                  <a:pt x="1135" y="2405"/>
                  <a:pt x="1135" y="2437"/>
                </a:cubicBezTo>
                <a:cubicBezTo>
                  <a:pt x="1135" y="2438"/>
                  <a:pt x="1135" y="2438"/>
                  <a:pt x="1135" y="2438"/>
                </a:cubicBezTo>
                <a:cubicBezTo>
                  <a:pt x="1135" y="2471"/>
                  <a:pt x="1147" y="2498"/>
                  <a:pt x="1164" y="2506"/>
                </a:cubicBezTo>
                <a:cubicBezTo>
                  <a:pt x="2116" y="2506"/>
                  <a:pt x="2116" y="2506"/>
                  <a:pt x="2116" y="2506"/>
                </a:cubicBezTo>
                <a:cubicBezTo>
                  <a:pt x="2116" y="1554"/>
                  <a:pt x="2116" y="1554"/>
                  <a:pt x="2116" y="1554"/>
                </a:cubicBezTo>
                <a:cubicBezTo>
                  <a:pt x="2124" y="1537"/>
                  <a:pt x="2152" y="1525"/>
                  <a:pt x="2184" y="1525"/>
                </a:cubicBezTo>
                <a:cubicBezTo>
                  <a:pt x="2185" y="1525"/>
                  <a:pt x="2185" y="1525"/>
                  <a:pt x="2185" y="1525"/>
                </a:cubicBezTo>
                <a:cubicBezTo>
                  <a:pt x="2217" y="1525"/>
                  <a:pt x="2245" y="1544"/>
                  <a:pt x="2258" y="1571"/>
                </a:cubicBezTo>
                <a:cubicBezTo>
                  <a:pt x="2282" y="1624"/>
                  <a:pt x="2323" y="1658"/>
                  <a:pt x="2369" y="1658"/>
                </a:cubicBezTo>
                <a:cubicBezTo>
                  <a:pt x="2444" y="1658"/>
                  <a:pt x="2505" y="1564"/>
                  <a:pt x="2505" y="1448"/>
                </a:cubicBezTo>
                <a:cubicBezTo>
                  <a:pt x="2505" y="1331"/>
                  <a:pt x="2444" y="1237"/>
                  <a:pt x="2369" y="1237"/>
                </a:cubicBezTo>
                <a:close/>
              </a:path>
            </a:pathLst>
          </a:custGeom>
          <a:solidFill>
            <a:schemeClr val="accent3"/>
          </a:solid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F5A4BAF9-9E17-4999-B917-638EDEDC8D2B}"/>
              </a:ext>
            </a:extLst>
          </p:cNvPr>
          <p:cNvSpPr>
            <a:spLocks/>
          </p:cNvSpPr>
          <p:nvPr/>
        </p:nvSpPr>
        <p:spPr bwMode="auto">
          <a:xfrm>
            <a:off x="12192000" y="8876010"/>
            <a:ext cx="3443288" cy="3446463"/>
          </a:xfrm>
          <a:custGeom>
            <a:avLst/>
            <a:gdLst>
              <a:gd name="T0" fmla="*/ 2369 w 2506"/>
              <a:gd name="T1" fmla="*/ 848 h 2506"/>
              <a:gd name="T2" fmla="*/ 2258 w 2506"/>
              <a:gd name="T3" fmla="*/ 936 h 2506"/>
              <a:gd name="T4" fmla="*/ 2186 w 2506"/>
              <a:gd name="T5" fmla="*/ 982 h 2506"/>
              <a:gd name="T6" fmla="*/ 2185 w 2506"/>
              <a:gd name="T7" fmla="*/ 982 h 2506"/>
              <a:gd name="T8" fmla="*/ 2117 w 2506"/>
              <a:gd name="T9" fmla="*/ 953 h 2506"/>
              <a:gd name="T10" fmla="*/ 2117 w 2506"/>
              <a:gd name="T11" fmla="*/ 0 h 2506"/>
              <a:gd name="T12" fmla="*/ 1165 w 2506"/>
              <a:gd name="T13" fmla="*/ 0 h 2506"/>
              <a:gd name="T14" fmla="*/ 1136 w 2506"/>
              <a:gd name="T15" fmla="*/ 68 h 2506"/>
              <a:gd name="T16" fmla="*/ 1136 w 2506"/>
              <a:gd name="T17" fmla="*/ 69 h 2506"/>
              <a:gd name="T18" fmla="*/ 1182 w 2506"/>
              <a:gd name="T19" fmla="*/ 142 h 2506"/>
              <a:gd name="T20" fmla="*/ 1269 w 2506"/>
              <a:gd name="T21" fmla="*/ 253 h 2506"/>
              <a:gd name="T22" fmla="*/ 1059 w 2506"/>
              <a:gd name="T23" fmla="*/ 389 h 2506"/>
              <a:gd name="T24" fmla="*/ 848 w 2506"/>
              <a:gd name="T25" fmla="*/ 253 h 2506"/>
              <a:gd name="T26" fmla="*/ 936 w 2506"/>
              <a:gd name="T27" fmla="*/ 142 h 2506"/>
              <a:gd name="T28" fmla="*/ 982 w 2506"/>
              <a:gd name="T29" fmla="*/ 69 h 2506"/>
              <a:gd name="T30" fmla="*/ 982 w 2506"/>
              <a:gd name="T31" fmla="*/ 68 h 2506"/>
              <a:gd name="T32" fmla="*/ 953 w 2506"/>
              <a:gd name="T33" fmla="*/ 0 h 2506"/>
              <a:gd name="T34" fmla="*/ 0 w 2506"/>
              <a:gd name="T35" fmla="*/ 0 h 2506"/>
              <a:gd name="T36" fmla="*/ 0 w 2506"/>
              <a:gd name="T37" fmla="*/ 953 h 2506"/>
              <a:gd name="T38" fmla="*/ 68 w 2506"/>
              <a:gd name="T39" fmla="*/ 982 h 2506"/>
              <a:gd name="T40" fmla="*/ 69 w 2506"/>
              <a:gd name="T41" fmla="*/ 982 h 2506"/>
              <a:gd name="T42" fmla="*/ 142 w 2506"/>
              <a:gd name="T43" fmla="*/ 936 h 2506"/>
              <a:gd name="T44" fmla="*/ 253 w 2506"/>
              <a:gd name="T45" fmla="*/ 848 h 2506"/>
              <a:gd name="T46" fmla="*/ 389 w 2506"/>
              <a:gd name="T47" fmla="*/ 1059 h 2506"/>
              <a:gd name="T48" fmla="*/ 253 w 2506"/>
              <a:gd name="T49" fmla="*/ 1269 h 2506"/>
              <a:gd name="T50" fmla="*/ 142 w 2506"/>
              <a:gd name="T51" fmla="*/ 1182 h 2506"/>
              <a:gd name="T52" fmla="*/ 69 w 2506"/>
              <a:gd name="T53" fmla="*/ 1136 h 2506"/>
              <a:gd name="T54" fmla="*/ 68 w 2506"/>
              <a:gd name="T55" fmla="*/ 1136 h 2506"/>
              <a:gd name="T56" fmla="*/ 0 w 2506"/>
              <a:gd name="T57" fmla="*/ 1165 h 2506"/>
              <a:gd name="T58" fmla="*/ 0 w 2506"/>
              <a:gd name="T59" fmla="*/ 2117 h 2506"/>
              <a:gd name="T60" fmla="*/ 953 w 2506"/>
              <a:gd name="T61" fmla="*/ 2117 h 2506"/>
              <a:gd name="T62" fmla="*/ 982 w 2506"/>
              <a:gd name="T63" fmla="*/ 2185 h 2506"/>
              <a:gd name="T64" fmla="*/ 982 w 2506"/>
              <a:gd name="T65" fmla="*/ 2186 h 2506"/>
              <a:gd name="T66" fmla="*/ 936 w 2506"/>
              <a:gd name="T67" fmla="*/ 2258 h 2506"/>
              <a:gd name="T68" fmla="*/ 848 w 2506"/>
              <a:gd name="T69" fmla="*/ 2369 h 2506"/>
              <a:gd name="T70" fmla="*/ 1059 w 2506"/>
              <a:gd name="T71" fmla="*/ 2506 h 2506"/>
              <a:gd name="T72" fmla="*/ 1269 w 2506"/>
              <a:gd name="T73" fmla="*/ 2369 h 2506"/>
              <a:gd name="T74" fmla="*/ 1182 w 2506"/>
              <a:gd name="T75" fmla="*/ 2258 h 2506"/>
              <a:gd name="T76" fmla="*/ 1136 w 2506"/>
              <a:gd name="T77" fmla="*/ 2186 h 2506"/>
              <a:gd name="T78" fmla="*/ 1136 w 2506"/>
              <a:gd name="T79" fmla="*/ 2185 h 2506"/>
              <a:gd name="T80" fmla="*/ 1165 w 2506"/>
              <a:gd name="T81" fmla="*/ 2117 h 2506"/>
              <a:gd name="T82" fmla="*/ 2117 w 2506"/>
              <a:gd name="T83" fmla="*/ 2117 h 2506"/>
              <a:gd name="T84" fmla="*/ 2117 w 2506"/>
              <a:gd name="T85" fmla="*/ 1165 h 2506"/>
              <a:gd name="T86" fmla="*/ 2185 w 2506"/>
              <a:gd name="T87" fmla="*/ 1136 h 2506"/>
              <a:gd name="T88" fmla="*/ 2186 w 2506"/>
              <a:gd name="T89" fmla="*/ 1136 h 2506"/>
              <a:gd name="T90" fmla="*/ 2258 w 2506"/>
              <a:gd name="T91" fmla="*/ 1182 h 2506"/>
              <a:gd name="T92" fmla="*/ 2369 w 2506"/>
              <a:gd name="T93" fmla="*/ 1269 h 2506"/>
              <a:gd name="T94" fmla="*/ 2506 w 2506"/>
              <a:gd name="T95" fmla="*/ 1059 h 2506"/>
              <a:gd name="T96" fmla="*/ 2369 w 2506"/>
              <a:gd name="T97" fmla="*/ 848 h 2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6" h="2506">
                <a:moveTo>
                  <a:pt x="2369" y="848"/>
                </a:moveTo>
                <a:cubicBezTo>
                  <a:pt x="2324" y="848"/>
                  <a:pt x="2283" y="883"/>
                  <a:pt x="2258" y="936"/>
                </a:cubicBezTo>
                <a:cubicBezTo>
                  <a:pt x="2246" y="962"/>
                  <a:pt x="2218" y="982"/>
                  <a:pt x="2186" y="982"/>
                </a:cubicBezTo>
                <a:cubicBezTo>
                  <a:pt x="2186" y="982"/>
                  <a:pt x="2185" y="982"/>
                  <a:pt x="2185" y="982"/>
                </a:cubicBezTo>
                <a:cubicBezTo>
                  <a:pt x="2152" y="982"/>
                  <a:pt x="2125" y="970"/>
                  <a:pt x="2117" y="953"/>
                </a:cubicBezTo>
                <a:cubicBezTo>
                  <a:pt x="2117" y="0"/>
                  <a:pt x="2117" y="0"/>
                  <a:pt x="2117" y="0"/>
                </a:cubicBezTo>
                <a:cubicBezTo>
                  <a:pt x="1165" y="0"/>
                  <a:pt x="1165" y="0"/>
                  <a:pt x="1165" y="0"/>
                </a:cubicBezTo>
                <a:cubicBezTo>
                  <a:pt x="1148" y="8"/>
                  <a:pt x="1136" y="36"/>
                  <a:pt x="1136" y="68"/>
                </a:cubicBezTo>
                <a:cubicBezTo>
                  <a:pt x="1136" y="69"/>
                  <a:pt x="1136" y="69"/>
                  <a:pt x="1136" y="69"/>
                </a:cubicBezTo>
                <a:cubicBezTo>
                  <a:pt x="1136" y="101"/>
                  <a:pt x="1155" y="129"/>
                  <a:pt x="1182" y="142"/>
                </a:cubicBezTo>
                <a:cubicBezTo>
                  <a:pt x="1235" y="166"/>
                  <a:pt x="1269" y="207"/>
                  <a:pt x="1269" y="253"/>
                </a:cubicBezTo>
                <a:cubicBezTo>
                  <a:pt x="1269" y="328"/>
                  <a:pt x="1175" y="389"/>
                  <a:pt x="1059" y="389"/>
                </a:cubicBezTo>
                <a:cubicBezTo>
                  <a:pt x="942" y="389"/>
                  <a:pt x="848" y="328"/>
                  <a:pt x="848" y="253"/>
                </a:cubicBezTo>
                <a:cubicBezTo>
                  <a:pt x="848" y="207"/>
                  <a:pt x="883" y="166"/>
                  <a:pt x="936" y="142"/>
                </a:cubicBezTo>
                <a:cubicBezTo>
                  <a:pt x="962" y="129"/>
                  <a:pt x="982" y="101"/>
                  <a:pt x="982" y="69"/>
                </a:cubicBezTo>
                <a:cubicBezTo>
                  <a:pt x="982" y="69"/>
                  <a:pt x="982" y="69"/>
                  <a:pt x="982" y="68"/>
                </a:cubicBezTo>
                <a:cubicBezTo>
                  <a:pt x="982" y="36"/>
                  <a:pt x="970" y="8"/>
                  <a:pt x="953" y="0"/>
                </a:cubicBezTo>
                <a:cubicBezTo>
                  <a:pt x="0" y="0"/>
                  <a:pt x="0" y="0"/>
                  <a:pt x="0" y="0"/>
                </a:cubicBezTo>
                <a:cubicBezTo>
                  <a:pt x="0" y="953"/>
                  <a:pt x="0" y="953"/>
                  <a:pt x="0" y="953"/>
                </a:cubicBezTo>
                <a:cubicBezTo>
                  <a:pt x="8" y="970"/>
                  <a:pt x="36" y="982"/>
                  <a:pt x="68" y="982"/>
                </a:cubicBezTo>
                <a:cubicBezTo>
                  <a:pt x="69" y="982"/>
                  <a:pt x="69" y="982"/>
                  <a:pt x="69" y="982"/>
                </a:cubicBezTo>
                <a:cubicBezTo>
                  <a:pt x="101" y="982"/>
                  <a:pt x="129" y="962"/>
                  <a:pt x="142" y="936"/>
                </a:cubicBezTo>
                <a:cubicBezTo>
                  <a:pt x="166" y="883"/>
                  <a:pt x="207" y="848"/>
                  <a:pt x="253" y="848"/>
                </a:cubicBezTo>
                <a:cubicBezTo>
                  <a:pt x="328" y="848"/>
                  <a:pt x="389" y="942"/>
                  <a:pt x="389" y="1059"/>
                </a:cubicBezTo>
                <a:cubicBezTo>
                  <a:pt x="389" y="1175"/>
                  <a:pt x="328" y="1269"/>
                  <a:pt x="253" y="1269"/>
                </a:cubicBezTo>
                <a:cubicBezTo>
                  <a:pt x="207" y="1269"/>
                  <a:pt x="166" y="1235"/>
                  <a:pt x="142" y="1182"/>
                </a:cubicBezTo>
                <a:cubicBezTo>
                  <a:pt x="129" y="1155"/>
                  <a:pt x="101" y="1136"/>
                  <a:pt x="69" y="1136"/>
                </a:cubicBezTo>
                <a:cubicBezTo>
                  <a:pt x="69" y="1136"/>
                  <a:pt x="69" y="1136"/>
                  <a:pt x="68" y="1136"/>
                </a:cubicBezTo>
                <a:cubicBezTo>
                  <a:pt x="36" y="1136"/>
                  <a:pt x="8" y="1148"/>
                  <a:pt x="0" y="1165"/>
                </a:cubicBezTo>
                <a:cubicBezTo>
                  <a:pt x="0" y="2117"/>
                  <a:pt x="0" y="2117"/>
                  <a:pt x="0" y="2117"/>
                </a:cubicBezTo>
                <a:cubicBezTo>
                  <a:pt x="953" y="2117"/>
                  <a:pt x="953" y="2117"/>
                  <a:pt x="953" y="2117"/>
                </a:cubicBezTo>
                <a:cubicBezTo>
                  <a:pt x="970" y="2125"/>
                  <a:pt x="982" y="2153"/>
                  <a:pt x="982" y="2185"/>
                </a:cubicBezTo>
                <a:cubicBezTo>
                  <a:pt x="982" y="2185"/>
                  <a:pt x="982" y="2186"/>
                  <a:pt x="982" y="2186"/>
                </a:cubicBezTo>
                <a:cubicBezTo>
                  <a:pt x="982" y="2218"/>
                  <a:pt x="962" y="2246"/>
                  <a:pt x="936" y="2258"/>
                </a:cubicBezTo>
                <a:cubicBezTo>
                  <a:pt x="883" y="2283"/>
                  <a:pt x="848" y="2324"/>
                  <a:pt x="848" y="2369"/>
                </a:cubicBezTo>
                <a:cubicBezTo>
                  <a:pt x="848" y="2445"/>
                  <a:pt x="942" y="2506"/>
                  <a:pt x="1059" y="2506"/>
                </a:cubicBezTo>
                <a:cubicBezTo>
                  <a:pt x="1175" y="2506"/>
                  <a:pt x="1269" y="2445"/>
                  <a:pt x="1269" y="2369"/>
                </a:cubicBezTo>
                <a:cubicBezTo>
                  <a:pt x="1269" y="2324"/>
                  <a:pt x="1235" y="2283"/>
                  <a:pt x="1182" y="2258"/>
                </a:cubicBezTo>
                <a:cubicBezTo>
                  <a:pt x="1155" y="2246"/>
                  <a:pt x="1136" y="2218"/>
                  <a:pt x="1136" y="2186"/>
                </a:cubicBezTo>
                <a:cubicBezTo>
                  <a:pt x="1136" y="2186"/>
                  <a:pt x="1136" y="2185"/>
                  <a:pt x="1136" y="2185"/>
                </a:cubicBezTo>
                <a:cubicBezTo>
                  <a:pt x="1136" y="2153"/>
                  <a:pt x="1148" y="2125"/>
                  <a:pt x="1165" y="2117"/>
                </a:cubicBezTo>
                <a:cubicBezTo>
                  <a:pt x="2117" y="2117"/>
                  <a:pt x="2117" y="2117"/>
                  <a:pt x="2117" y="2117"/>
                </a:cubicBezTo>
                <a:cubicBezTo>
                  <a:pt x="2117" y="1165"/>
                  <a:pt x="2117" y="1165"/>
                  <a:pt x="2117" y="1165"/>
                </a:cubicBezTo>
                <a:cubicBezTo>
                  <a:pt x="2125" y="1148"/>
                  <a:pt x="2152" y="1136"/>
                  <a:pt x="2185" y="1136"/>
                </a:cubicBezTo>
                <a:cubicBezTo>
                  <a:pt x="2185" y="1136"/>
                  <a:pt x="2186" y="1136"/>
                  <a:pt x="2186" y="1136"/>
                </a:cubicBezTo>
                <a:cubicBezTo>
                  <a:pt x="2218" y="1136"/>
                  <a:pt x="2246" y="1155"/>
                  <a:pt x="2258" y="1182"/>
                </a:cubicBezTo>
                <a:cubicBezTo>
                  <a:pt x="2283" y="1235"/>
                  <a:pt x="2324" y="1269"/>
                  <a:pt x="2369" y="1269"/>
                </a:cubicBezTo>
                <a:cubicBezTo>
                  <a:pt x="2445" y="1269"/>
                  <a:pt x="2506" y="1175"/>
                  <a:pt x="2506" y="1059"/>
                </a:cubicBezTo>
                <a:cubicBezTo>
                  <a:pt x="2506" y="942"/>
                  <a:pt x="2445" y="848"/>
                  <a:pt x="2369" y="848"/>
                </a:cubicBezTo>
                <a:close/>
              </a:path>
            </a:pathLst>
          </a:custGeom>
          <a:solidFill>
            <a:schemeClr val="accent4"/>
          </a:solid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5A972593-7F0D-4504-8543-940B88D51BD0}"/>
              </a:ext>
            </a:extLst>
          </p:cNvPr>
          <p:cNvSpPr>
            <a:spLocks/>
          </p:cNvSpPr>
          <p:nvPr/>
        </p:nvSpPr>
        <p:spPr bwMode="auto">
          <a:xfrm>
            <a:off x="15100300" y="8341022"/>
            <a:ext cx="3443288" cy="3446463"/>
          </a:xfrm>
          <a:custGeom>
            <a:avLst/>
            <a:gdLst>
              <a:gd name="T0" fmla="*/ 2369 w 2506"/>
              <a:gd name="T1" fmla="*/ 1237 h 2506"/>
              <a:gd name="T2" fmla="*/ 2258 w 2506"/>
              <a:gd name="T3" fmla="*/ 1325 h 2506"/>
              <a:gd name="T4" fmla="*/ 2186 w 2506"/>
              <a:gd name="T5" fmla="*/ 1371 h 2506"/>
              <a:gd name="T6" fmla="*/ 2185 w 2506"/>
              <a:gd name="T7" fmla="*/ 1371 h 2506"/>
              <a:gd name="T8" fmla="*/ 2117 w 2506"/>
              <a:gd name="T9" fmla="*/ 1342 h 2506"/>
              <a:gd name="T10" fmla="*/ 2117 w 2506"/>
              <a:gd name="T11" fmla="*/ 389 h 2506"/>
              <a:gd name="T12" fmla="*/ 1164 w 2506"/>
              <a:gd name="T13" fmla="*/ 389 h 2506"/>
              <a:gd name="T14" fmla="*/ 1135 w 2506"/>
              <a:gd name="T15" fmla="*/ 321 h 2506"/>
              <a:gd name="T16" fmla="*/ 1135 w 2506"/>
              <a:gd name="T17" fmla="*/ 321 h 2506"/>
              <a:gd name="T18" fmla="*/ 1181 w 2506"/>
              <a:gd name="T19" fmla="*/ 248 h 2506"/>
              <a:gd name="T20" fmla="*/ 1269 w 2506"/>
              <a:gd name="T21" fmla="*/ 137 h 2506"/>
              <a:gd name="T22" fmla="*/ 1058 w 2506"/>
              <a:gd name="T23" fmla="*/ 0 h 2506"/>
              <a:gd name="T24" fmla="*/ 848 w 2506"/>
              <a:gd name="T25" fmla="*/ 137 h 2506"/>
              <a:gd name="T26" fmla="*/ 936 w 2506"/>
              <a:gd name="T27" fmla="*/ 248 h 2506"/>
              <a:gd name="T28" fmla="*/ 982 w 2506"/>
              <a:gd name="T29" fmla="*/ 321 h 2506"/>
              <a:gd name="T30" fmla="*/ 982 w 2506"/>
              <a:gd name="T31" fmla="*/ 321 h 2506"/>
              <a:gd name="T32" fmla="*/ 953 w 2506"/>
              <a:gd name="T33" fmla="*/ 389 h 2506"/>
              <a:gd name="T34" fmla="*/ 0 w 2506"/>
              <a:gd name="T35" fmla="*/ 389 h 2506"/>
              <a:gd name="T36" fmla="*/ 0 w 2506"/>
              <a:gd name="T37" fmla="*/ 1342 h 2506"/>
              <a:gd name="T38" fmla="*/ 68 w 2506"/>
              <a:gd name="T39" fmla="*/ 1371 h 2506"/>
              <a:gd name="T40" fmla="*/ 69 w 2506"/>
              <a:gd name="T41" fmla="*/ 1371 h 2506"/>
              <a:gd name="T42" fmla="*/ 141 w 2506"/>
              <a:gd name="T43" fmla="*/ 1325 h 2506"/>
              <a:gd name="T44" fmla="*/ 252 w 2506"/>
              <a:gd name="T45" fmla="*/ 1237 h 2506"/>
              <a:gd name="T46" fmla="*/ 389 w 2506"/>
              <a:gd name="T47" fmla="*/ 1448 h 2506"/>
              <a:gd name="T48" fmla="*/ 252 w 2506"/>
              <a:gd name="T49" fmla="*/ 1658 h 2506"/>
              <a:gd name="T50" fmla="*/ 141 w 2506"/>
              <a:gd name="T51" fmla="*/ 1571 h 2506"/>
              <a:gd name="T52" fmla="*/ 69 w 2506"/>
              <a:gd name="T53" fmla="*/ 1525 h 2506"/>
              <a:gd name="T54" fmla="*/ 68 w 2506"/>
              <a:gd name="T55" fmla="*/ 1525 h 2506"/>
              <a:gd name="T56" fmla="*/ 0 w 2506"/>
              <a:gd name="T57" fmla="*/ 1554 h 2506"/>
              <a:gd name="T58" fmla="*/ 0 w 2506"/>
              <a:gd name="T59" fmla="*/ 2506 h 2506"/>
              <a:gd name="T60" fmla="*/ 953 w 2506"/>
              <a:gd name="T61" fmla="*/ 2506 h 2506"/>
              <a:gd name="T62" fmla="*/ 982 w 2506"/>
              <a:gd name="T63" fmla="*/ 2438 h 2506"/>
              <a:gd name="T64" fmla="*/ 982 w 2506"/>
              <a:gd name="T65" fmla="*/ 2437 h 2506"/>
              <a:gd name="T66" fmla="*/ 936 w 2506"/>
              <a:gd name="T67" fmla="*/ 2365 h 2506"/>
              <a:gd name="T68" fmla="*/ 848 w 2506"/>
              <a:gd name="T69" fmla="*/ 2254 h 2506"/>
              <a:gd name="T70" fmla="*/ 1058 w 2506"/>
              <a:gd name="T71" fmla="*/ 2117 h 2506"/>
              <a:gd name="T72" fmla="*/ 1269 w 2506"/>
              <a:gd name="T73" fmla="*/ 2254 h 2506"/>
              <a:gd name="T74" fmla="*/ 1181 w 2506"/>
              <a:gd name="T75" fmla="*/ 2365 h 2506"/>
              <a:gd name="T76" fmla="*/ 1135 w 2506"/>
              <a:gd name="T77" fmla="*/ 2437 h 2506"/>
              <a:gd name="T78" fmla="*/ 1135 w 2506"/>
              <a:gd name="T79" fmla="*/ 2438 h 2506"/>
              <a:gd name="T80" fmla="*/ 1164 w 2506"/>
              <a:gd name="T81" fmla="*/ 2506 h 2506"/>
              <a:gd name="T82" fmla="*/ 2117 w 2506"/>
              <a:gd name="T83" fmla="*/ 2506 h 2506"/>
              <a:gd name="T84" fmla="*/ 2117 w 2506"/>
              <a:gd name="T85" fmla="*/ 1554 h 2506"/>
              <a:gd name="T86" fmla="*/ 2185 w 2506"/>
              <a:gd name="T87" fmla="*/ 1525 h 2506"/>
              <a:gd name="T88" fmla="*/ 2186 w 2506"/>
              <a:gd name="T89" fmla="*/ 1525 h 2506"/>
              <a:gd name="T90" fmla="*/ 2258 w 2506"/>
              <a:gd name="T91" fmla="*/ 1571 h 2506"/>
              <a:gd name="T92" fmla="*/ 2369 w 2506"/>
              <a:gd name="T93" fmla="*/ 1658 h 2506"/>
              <a:gd name="T94" fmla="*/ 2506 w 2506"/>
              <a:gd name="T95" fmla="*/ 1448 h 2506"/>
              <a:gd name="T96" fmla="*/ 2369 w 2506"/>
              <a:gd name="T97" fmla="*/ 1237 h 2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6" h="2506">
                <a:moveTo>
                  <a:pt x="2369" y="1237"/>
                </a:moveTo>
                <a:cubicBezTo>
                  <a:pt x="2323" y="1237"/>
                  <a:pt x="2283" y="1272"/>
                  <a:pt x="2258" y="1325"/>
                </a:cubicBezTo>
                <a:cubicBezTo>
                  <a:pt x="2246" y="1351"/>
                  <a:pt x="2218" y="1371"/>
                  <a:pt x="2186" y="1371"/>
                </a:cubicBezTo>
                <a:cubicBezTo>
                  <a:pt x="2185" y="1371"/>
                  <a:pt x="2185" y="1371"/>
                  <a:pt x="2185" y="1371"/>
                </a:cubicBezTo>
                <a:cubicBezTo>
                  <a:pt x="2152" y="1371"/>
                  <a:pt x="2125" y="1359"/>
                  <a:pt x="2117" y="1342"/>
                </a:cubicBezTo>
                <a:cubicBezTo>
                  <a:pt x="2117" y="389"/>
                  <a:pt x="2117" y="389"/>
                  <a:pt x="2117" y="389"/>
                </a:cubicBezTo>
                <a:cubicBezTo>
                  <a:pt x="1164" y="389"/>
                  <a:pt x="1164" y="389"/>
                  <a:pt x="1164" y="389"/>
                </a:cubicBezTo>
                <a:cubicBezTo>
                  <a:pt x="1148" y="381"/>
                  <a:pt x="1135" y="354"/>
                  <a:pt x="1135" y="321"/>
                </a:cubicBezTo>
                <a:cubicBezTo>
                  <a:pt x="1135" y="321"/>
                  <a:pt x="1135" y="321"/>
                  <a:pt x="1135" y="321"/>
                </a:cubicBezTo>
                <a:cubicBezTo>
                  <a:pt x="1136" y="288"/>
                  <a:pt x="1155" y="261"/>
                  <a:pt x="1181" y="248"/>
                </a:cubicBezTo>
                <a:cubicBezTo>
                  <a:pt x="1235" y="223"/>
                  <a:pt x="1269" y="183"/>
                  <a:pt x="1269" y="137"/>
                </a:cubicBezTo>
                <a:cubicBezTo>
                  <a:pt x="1269" y="62"/>
                  <a:pt x="1175" y="0"/>
                  <a:pt x="1058" y="0"/>
                </a:cubicBezTo>
                <a:cubicBezTo>
                  <a:pt x="942" y="0"/>
                  <a:pt x="848" y="62"/>
                  <a:pt x="848" y="137"/>
                </a:cubicBezTo>
                <a:cubicBezTo>
                  <a:pt x="848" y="183"/>
                  <a:pt x="882" y="223"/>
                  <a:pt x="936" y="248"/>
                </a:cubicBezTo>
                <a:cubicBezTo>
                  <a:pt x="962" y="261"/>
                  <a:pt x="981" y="288"/>
                  <a:pt x="982" y="321"/>
                </a:cubicBezTo>
                <a:cubicBezTo>
                  <a:pt x="982" y="321"/>
                  <a:pt x="982" y="321"/>
                  <a:pt x="982" y="321"/>
                </a:cubicBezTo>
                <a:cubicBezTo>
                  <a:pt x="982" y="354"/>
                  <a:pt x="969" y="381"/>
                  <a:pt x="953" y="389"/>
                </a:cubicBezTo>
                <a:cubicBezTo>
                  <a:pt x="0" y="389"/>
                  <a:pt x="0" y="389"/>
                  <a:pt x="0" y="389"/>
                </a:cubicBezTo>
                <a:cubicBezTo>
                  <a:pt x="0" y="1342"/>
                  <a:pt x="0" y="1342"/>
                  <a:pt x="0" y="1342"/>
                </a:cubicBezTo>
                <a:cubicBezTo>
                  <a:pt x="8" y="1359"/>
                  <a:pt x="35" y="1371"/>
                  <a:pt x="68" y="1371"/>
                </a:cubicBezTo>
                <a:cubicBezTo>
                  <a:pt x="68" y="1371"/>
                  <a:pt x="69" y="1371"/>
                  <a:pt x="69" y="1371"/>
                </a:cubicBezTo>
                <a:cubicBezTo>
                  <a:pt x="101" y="1371"/>
                  <a:pt x="129" y="1351"/>
                  <a:pt x="141" y="1325"/>
                </a:cubicBezTo>
                <a:cubicBezTo>
                  <a:pt x="166" y="1272"/>
                  <a:pt x="207" y="1237"/>
                  <a:pt x="252" y="1237"/>
                </a:cubicBezTo>
                <a:cubicBezTo>
                  <a:pt x="328" y="1237"/>
                  <a:pt x="389" y="1331"/>
                  <a:pt x="389" y="1448"/>
                </a:cubicBezTo>
                <a:cubicBezTo>
                  <a:pt x="389" y="1564"/>
                  <a:pt x="328" y="1658"/>
                  <a:pt x="252" y="1658"/>
                </a:cubicBezTo>
                <a:cubicBezTo>
                  <a:pt x="207" y="1658"/>
                  <a:pt x="166" y="1624"/>
                  <a:pt x="141" y="1571"/>
                </a:cubicBezTo>
                <a:cubicBezTo>
                  <a:pt x="129" y="1544"/>
                  <a:pt x="101" y="1525"/>
                  <a:pt x="69" y="1525"/>
                </a:cubicBezTo>
                <a:cubicBezTo>
                  <a:pt x="69" y="1525"/>
                  <a:pt x="68" y="1525"/>
                  <a:pt x="68" y="1525"/>
                </a:cubicBezTo>
                <a:cubicBezTo>
                  <a:pt x="35" y="1525"/>
                  <a:pt x="8" y="1537"/>
                  <a:pt x="0" y="1554"/>
                </a:cubicBezTo>
                <a:cubicBezTo>
                  <a:pt x="0" y="2506"/>
                  <a:pt x="0" y="2506"/>
                  <a:pt x="0" y="2506"/>
                </a:cubicBezTo>
                <a:cubicBezTo>
                  <a:pt x="953" y="2506"/>
                  <a:pt x="953" y="2506"/>
                  <a:pt x="953" y="2506"/>
                </a:cubicBezTo>
                <a:cubicBezTo>
                  <a:pt x="969" y="2498"/>
                  <a:pt x="982" y="2471"/>
                  <a:pt x="982" y="2438"/>
                </a:cubicBezTo>
                <a:cubicBezTo>
                  <a:pt x="982" y="2438"/>
                  <a:pt x="982" y="2438"/>
                  <a:pt x="982" y="2437"/>
                </a:cubicBezTo>
                <a:cubicBezTo>
                  <a:pt x="981" y="2405"/>
                  <a:pt x="962" y="2377"/>
                  <a:pt x="936" y="2365"/>
                </a:cubicBezTo>
                <a:cubicBezTo>
                  <a:pt x="882" y="2340"/>
                  <a:pt x="848" y="2300"/>
                  <a:pt x="848" y="2254"/>
                </a:cubicBezTo>
                <a:cubicBezTo>
                  <a:pt x="848" y="2178"/>
                  <a:pt x="942" y="2117"/>
                  <a:pt x="1058" y="2117"/>
                </a:cubicBezTo>
                <a:cubicBezTo>
                  <a:pt x="1175" y="2117"/>
                  <a:pt x="1269" y="2178"/>
                  <a:pt x="1269" y="2254"/>
                </a:cubicBezTo>
                <a:cubicBezTo>
                  <a:pt x="1269" y="2300"/>
                  <a:pt x="1235" y="2340"/>
                  <a:pt x="1181" y="2365"/>
                </a:cubicBezTo>
                <a:cubicBezTo>
                  <a:pt x="1155" y="2377"/>
                  <a:pt x="1136" y="2405"/>
                  <a:pt x="1135" y="2437"/>
                </a:cubicBezTo>
                <a:cubicBezTo>
                  <a:pt x="1135" y="2438"/>
                  <a:pt x="1135" y="2438"/>
                  <a:pt x="1135" y="2438"/>
                </a:cubicBezTo>
                <a:cubicBezTo>
                  <a:pt x="1135" y="2471"/>
                  <a:pt x="1148" y="2498"/>
                  <a:pt x="1164" y="2506"/>
                </a:cubicBezTo>
                <a:cubicBezTo>
                  <a:pt x="2117" y="2506"/>
                  <a:pt x="2117" y="2506"/>
                  <a:pt x="2117" y="2506"/>
                </a:cubicBezTo>
                <a:cubicBezTo>
                  <a:pt x="2117" y="1554"/>
                  <a:pt x="2117" y="1554"/>
                  <a:pt x="2117" y="1554"/>
                </a:cubicBezTo>
                <a:cubicBezTo>
                  <a:pt x="2125" y="1537"/>
                  <a:pt x="2152" y="1525"/>
                  <a:pt x="2185" y="1525"/>
                </a:cubicBezTo>
                <a:cubicBezTo>
                  <a:pt x="2185" y="1525"/>
                  <a:pt x="2185" y="1525"/>
                  <a:pt x="2186" y="1525"/>
                </a:cubicBezTo>
                <a:cubicBezTo>
                  <a:pt x="2218" y="1525"/>
                  <a:pt x="2246" y="1544"/>
                  <a:pt x="2258" y="1571"/>
                </a:cubicBezTo>
                <a:cubicBezTo>
                  <a:pt x="2283" y="1624"/>
                  <a:pt x="2323" y="1658"/>
                  <a:pt x="2369" y="1658"/>
                </a:cubicBezTo>
                <a:cubicBezTo>
                  <a:pt x="2445" y="1658"/>
                  <a:pt x="2506" y="1564"/>
                  <a:pt x="2506" y="1448"/>
                </a:cubicBezTo>
                <a:cubicBezTo>
                  <a:pt x="2506" y="1331"/>
                  <a:pt x="2445" y="1237"/>
                  <a:pt x="2369" y="1237"/>
                </a:cubicBezTo>
                <a:close/>
              </a:path>
            </a:pathLst>
          </a:custGeom>
          <a:solidFill>
            <a:schemeClr val="accent5"/>
          </a:solid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0">
            <a:extLst>
              <a:ext uri="{FF2B5EF4-FFF2-40B4-BE49-F238E27FC236}">
                <a16:creationId xmlns:a16="http://schemas.microsoft.com/office/drawing/2014/main" id="{4C7AB9DA-F4A7-49A5-85DE-AE31435D73DD}"/>
              </a:ext>
            </a:extLst>
          </p:cNvPr>
          <p:cNvSpPr>
            <a:spLocks/>
          </p:cNvSpPr>
          <p:nvPr/>
        </p:nvSpPr>
        <p:spPr bwMode="auto">
          <a:xfrm>
            <a:off x="18008600" y="7987010"/>
            <a:ext cx="3011488" cy="4689475"/>
          </a:xfrm>
          <a:custGeom>
            <a:avLst/>
            <a:gdLst>
              <a:gd name="T0" fmla="*/ 2125 w 2192"/>
              <a:gd name="T1" fmla="*/ 1544 h 3411"/>
              <a:gd name="T2" fmla="*/ 2125 w 2192"/>
              <a:gd name="T3" fmla="*/ 1544 h 3411"/>
              <a:gd name="T4" fmla="*/ 670 w 2192"/>
              <a:gd name="T5" fmla="*/ 90 h 3411"/>
              <a:gd name="T6" fmla="*/ 347 w 2192"/>
              <a:gd name="T7" fmla="*/ 90 h 3411"/>
              <a:gd name="T8" fmla="*/ 347 w 2192"/>
              <a:gd name="T9" fmla="*/ 90 h 3411"/>
              <a:gd name="T10" fmla="*/ 347 w 2192"/>
              <a:gd name="T11" fmla="*/ 413 h 3411"/>
              <a:gd name="T12" fmla="*/ 582 w 2192"/>
              <a:gd name="T13" fmla="*/ 647 h 3411"/>
              <a:gd name="T14" fmla="*/ 0 w 2192"/>
              <a:gd name="T15" fmla="*/ 647 h 3411"/>
              <a:gd name="T16" fmla="*/ 0 w 2192"/>
              <a:gd name="T17" fmla="*/ 1600 h 3411"/>
              <a:gd name="T18" fmla="*/ 68 w 2192"/>
              <a:gd name="T19" fmla="*/ 1629 h 3411"/>
              <a:gd name="T20" fmla="*/ 69 w 2192"/>
              <a:gd name="T21" fmla="*/ 1629 h 3411"/>
              <a:gd name="T22" fmla="*/ 141 w 2192"/>
              <a:gd name="T23" fmla="*/ 1583 h 3411"/>
              <a:gd name="T24" fmla="*/ 252 w 2192"/>
              <a:gd name="T25" fmla="*/ 1495 h 3411"/>
              <a:gd name="T26" fmla="*/ 389 w 2192"/>
              <a:gd name="T27" fmla="*/ 1706 h 3411"/>
              <a:gd name="T28" fmla="*/ 252 w 2192"/>
              <a:gd name="T29" fmla="*/ 1916 h 3411"/>
              <a:gd name="T30" fmla="*/ 141 w 2192"/>
              <a:gd name="T31" fmla="*/ 1829 h 3411"/>
              <a:gd name="T32" fmla="*/ 69 w 2192"/>
              <a:gd name="T33" fmla="*/ 1783 h 3411"/>
              <a:gd name="T34" fmla="*/ 68 w 2192"/>
              <a:gd name="T35" fmla="*/ 1783 h 3411"/>
              <a:gd name="T36" fmla="*/ 0 w 2192"/>
              <a:gd name="T37" fmla="*/ 1812 h 3411"/>
              <a:gd name="T38" fmla="*/ 0 w 2192"/>
              <a:gd name="T39" fmla="*/ 2764 h 3411"/>
              <a:gd name="T40" fmla="*/ 582 w 2192"/>
              <a:gd name="T41" fmla="*/ 2764 h 3411"/>
              <a:gd name="T42" fmla="*/ 347 w 2192"/>
              <a:gd name="T43" fmla="*/ 2999 h 3411"/>
              <a:gd name="T44" fmla="*/ 347 w 2192"/>
              <a:gd name="T45" fmla="*/ 3322 h 3411"/>
              <a:gd name="T46" fmla="*/ 347 w 2192"/>
              <a:gd name="T47" fmla="*/ 3322 h 3411"/>
              <a:gd name="T48" fmla="*/ 670 w 2192"/>
              <a:gd name="T49" fmla="*/ 3322 h 3411"/>
              <a:gd name="T50" fmla="*/ 2125 w 2192"/>
              <a:gd name="T51" fmla="*/ 1868 h 3411"/>
              <a:gd name="T52" fmla="*/ 2125 w 2192"/>
              <a:gd name="T53" fmla="*/ 1867 h 3411"/>
              <a:gd name="T54" fmla="*/ 2125 w 2192"/>
              <a:gd name="T55" fmla="*/ 1867 h 3411"/>
              <a:gd name="T56" fmla="*/ 2192 w 2192"/>
              <a:gd name="T57" fmla="*/ 1706 h 3411"/>
              <a:gd name="T58" fmla="*/ 2125 w 2192"/>
              <a:gd name="T59" fmla="*/ 1544 h 3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92" h="3411">
                <a:moveTo>
                  <a:pt x="2125" y="1544"/>
                </a:moveTo>
                <a:cubicBezTo>
                  <a:pt x="2125" y="1544"/>
                  <a:pt x="2125" y="1544"/>
                  <a:pt x="2125" y="1544"/>
                </a:cubicBezTo>
                <a:cubicBezTo>
                  <a:pt x="670" y="90"/>
                  <a:pt x="670" y="90"/>
                  <a:pt x="670" y="90"/>
                </a:cubicBezTo>
                <a:cubicBezTo>
                  <a:pt x="581" y="0"/>
                  <a:pt x="437" y="0"/>
                  <a:pt x="347" y="90"/>
                </a:cubicBezTo>
                <a:cubicBezTo>
                  <a:pt x="347" y="90"/>
                  <a:pt x="347" y="90"/>
                  <a:pt x="347" y="90"/>
                </a:cubicBezTo>
                <a:cubicBezTo>
                  <a:pt x="258" y="179"/>
                  <a:pt x="258" y="323"/>
                  <a:pt x="347" y="413"/>
                </a:cubicBezTo>
                <a:cubicBezTo>
                  <a:pt x="582" y="647"/>
                  <a:pt x="582" y="647"/>
                  <a:pt x="582" y="647"/>
                </a:cubicBezTo>
                <a:cubicBezTo>
                  <a:pt x="0" y="647"/>
                  <a:pt x="0" y="647"/>
                  <a:pt x="0" y="647"/>
                </a:cubicBezTo>
                <a:cubicBezTo>
                  <a:pt x="0" y="1600"/>
                  <a:pt x="0" y="1600"/>
                  <a:pt x="0" y="1600"/>
                </a:cubicBezTo>
                <a:cubicBezTo>
                  <a:pt x="8" y="1617"/>
                  <a:pt x="35" y="1629"/>
                  <a:pt x="68" y="1629"/>
                </a:cubicBezTo>
                <a:cubicBezTo>
                  <a:pt x="68" y="1629"/>
                  <a:pt x="68" y="1629"/>
                  <a:pt x="69" y="1629"/>
                </a:cubicBezTo>
                <a:cubicBezTo>
                  <a:pt x="101" y="1629"/>
                  <a:pt x="129" y="1609"/>
                  <a:pt x="141" y="1583"/>
                </a:cubicBezTo>
                <a:cubicBezTo>
                  <a:pt x="166" y="1530"/>
                  <a:pt x="206" y="1495"/>
                  <a:pt x="252" y="1495"/>
                </a:cubicBezTo>
                <a:cubicBezTo>
                  <a:pt x="328" y="1495"/>
                  <a:pt x="389" y="1589"/>
                  <a:pt x="389" y="1706"/>
                </a:cubicBezTo>
                <a:cubicBezTo>
                  <a:pt x="389" y="1822"/>
                  <a:pt x="328" y="1916"/>
                  <a:pt x="252" y="1916"/>
                </a:cubicBezTo>
                <a:cubicBezTo>
                  <a:pt x="206" y="1916"/>
                  <a:pt x="166" y="1882"/>
                  <a:pt x="141" y="1829"/>
                </a:cubicBezTo>
                <a:cubicBezTo>
                  <a:pt x="129" y="1802"/>
                  <a:pt x="101" y="1783"/>
                  <a:pt x="69" y="1783"/>
                </a:cubicBezTo>
                <a:cubicBezTo>
                  <a:pt x="68" y="1783"/>
                  <a:pt x="68" y="1783"/>
                  <a:pt x="68" y="1783"/>
                </a:cubicBezTo>
                <a:cubicBezTo>
                  <a:pt x="35" y="1783"/>
                  <a:pt x="8" y="1795"/>
                  <a:pt x="0" y="1812"/>
                </a:cubicBezTo>
                <a:cubicBezTo>
                  <a:pt x="0" y="2764"/>
                  <a:pt x="0" y="2764"/>
                  <a:pt x="0" y="2764"/>
                </a:cubicBezTo>
                <a:cubicBezTo>
                  <a:pt x="582" y="2764"/>
                  <a:pt x="582" y="2764"/>
                  <a:pt x="582" y="2764"/>
                </a:cubicBezTo>
                <a:cubicBezTo>
                  <a:pt x="347" y="2999"/>
                  <a:pt x="347" y="2999"/>
                  <a:pt x="347" y="2999"/>
                </a:cubicBezTo>
                <a:cubicBezTo>
                  <a:pt x="258" y="3088"/>
                  <a:pt x="258" y="3233"/>
                  <a:pt x="347" y="3322"/>
                </a:cubicBezTo>
                <a:cubicBezTo>
                  <a:pt x="347" y="3322"/>
                  <a:pt x="347" y="3322"/>
                  <a:pt x="347" y="3322"/>
                </a:cubicBezTo>
                <a:cubicBezTo>
                  <a:pt x="437" y="3411"/>
                  <a:pt x="581" y="3411"/>
                  <a:pt x="670" y="3322"/>
                </a:cubicBezTo>
                <a:cubicBezTo>
                  <a:pt x="2125" y="1868"/>
                  <a:pt x="2125" y="1868"/>
                  <a:pt x="2125" y="1868"/>
                </a:cubicBezTo>
                <a:cubicBezTo>
                  <a:pt x="2125" y="1868"/>
                  <a:pt x="2125" y="1867"/>
                  <a:pt x="2125" y="1867"/>
                </a:cubicBezTo>
                <a:cubicBezTo>
                  <a:pt x="2125" y="1867"/>
                  <a:pt x="2125" y="1867"/>
                  <a:pt x="2125" y="1867"/>
                </a:cubicBezTo>
                <a:cubicBezTo>
                  <a:pt x="2170" y="1823"/>
                  <a:pt x="2192" y="1764"/>
                  <a:pt x="2192" y="1706"/>
                </a:cubicBezTo>
                <a:cubicBezTo>
                  <a:pt x="2192" y="1647"/>
                  <a:pt x="2170" y="1589"/>
                  <a:pt x="2125" y="1544"/>
                </a:cubicBezTo>
                <a:close/>
              </a:path>
            </a:pathLst>
          </a:custGeom>
          <a:solidFill>
            <a:schemeClr val="accent6"/>
          </a:solidFill>
          <a:ln w="190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TextBox 13">
            <a:extLst>
              <a:ext uri="{FF2B5EF4-FFF2-40B4-BE49-F238E27FC236}">
                <a16:creationId xmlns:a16="http://schemas.microsoft.com/office/drawing/2014/main" id="{7417085B-280A-4269-8E52-2181FEFEC29E}"/>
              </a:ext>
            </a:extLst>
          </p:cNvPr>
          <p:cNvSpPr txBox="1"/>
          <p:nvPr/>
        </p:nvSpPr>
        <p:spPr>
          <a:xfrm>
            <a:off x="3468688" y="10779243"/>
            <a:ext cx="2908300" cy="430887"/>
          </a:xfrm>
          <a:prstGeom prst="rect">
            <a:avLst/>
          </a:prstGeom>
          <a:noFill/>
        </p:spPr>
        <p:txBody>
          <a:bodyPr wrap="square" lIns="0" tIns="0" rIns="0" bIns="0" rtlCol="0">
            <a:spAutoFit/>
          </a:bodyPr>
          <a:lstStyle/>
          <a:p>
            <a:pPr algn="ctr"/>
            <a:r>
              <a:rPr lang="en-US"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Inbound logistic</a:t>
            </a:r>
          </a:p>
        </p:txBody>
      </p:sp>
      <p:pic>
        <p:nvPicPr>
          <p:cNvPr id="6" name="Grafický objekt 5" descr="Sklápěč obrys">
            <a:extLst>
              <a:ext uri="{FF2B5EF4-FFF2-40B4-BE49-F238E27FC236}">
                <a16:creationId xmlns:a16="http://schemas.microsoft.com/office/drawing/2014/main" id="{DEFED3C5-2B8C-4653-A6CB-9E578C13A4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8151" y="9302252"/>
            <a:ext cx="1545134" cy="1545134"/>
          </a:xfrm>
          <a:prstGeom prst="rect">
            <a:avLst/>
          </a:prstGeom>
        </p:spPr>
      </p:pic>
      <p:pic>
        <p:nvPicPr>
          <p:cNvPr id="41" name="Grafický objekt 40" descr="Robotická ruka obrys">
            <a:extLst>
              <a:ext uri="{FF2B5EF4-FFF2-40B4-BE49-F238E27FC236}">
                <a16:creationId xmlns:a16="http://schemas.microsoft.com/office/drawing/2014/main" id="{BAE0F3D3-6D29-4299-99A1-D20FBEBF93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084834" y="9273430"/>
            <a:ext cx="1545134" cy="1545134"/>
          </a:xfrm>
          <a:prstGeom prst="rect">
            <a:avLst/>
          </a:prstGeom>
        </p:spPr>
      </p:pic>
      <p:pic>
        <p:nvPicPr>
          <p:cNvPr id="65" name="Grafický objekt 64" descr="Nákladní vůz obrys">
            <a:extLst>
              <a:ext uri="{FF2B5EF4-FFF2-40B4-BE49-F238E27FC236}">
                <a16:creationId xmlns:a16="http://schemas.microsoft.com/office/drawing/2014/main" id="{36F0669F-4349-4839-8EA4-DC77290CD34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146590" y="9387730"/>
            <a:ext cx="1545134" cy="1545134"/>
          </a:xfrm>
          <a:prstGeom prst="rect">
            <a:avLst/>
          </a:prstGeom>
        </p:spPr>
      </p:pic>
      <p:pic>
        <p:nvPicPr>
          <p:cNvPr id="67" name="Grafický objekt 66" descr="Potřesení rukou obrys">
            <a:extLst>
              <a:ext uri="{FF2B5EF4-FFF2-40B4-BE49-F238E27FC236}">
                <a16:creationId xmlns:a16="http://schemas.microsoft.com/office/drawing/2014/main" id="{970663BD-D0C6-4409-84CD-0A449DCEC5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2940590" y="9406780"/>
            <a:ext cx="1545134" cy="1545134"/>
          </a:xfrm>
          <a:prstGeom prst="rect">
            <a:avLst/>
          </a:prstGeom>
        </p:spPr>
      </p:pic>
      <p:pic>
        <p:nvPicPr>
          <p:cNvPr id="68" name="Grafický objekt 67" descr="Automechanik obrys">
            <a:extLst>
              <a:ext uri="{FF2B5EF4-FFF2-40B4-BE49-F238E27FC236}">
                <a16:creationId xmlns:a16="http://schemas.microsoft.com/office/drawing/2014/main" id="{33CAF509-4CF1-440E-9F09-6B337513CC6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5807793" y="9234109"/>
            <a:ext cx="1545134" cy="1545134"/>
          </a:xfrm>
          <a:prstGeom prst="rect">
            <a:avLst/>
          </a:prstGeom>
        </p:spPr>
      </p:pic>
      <p:sp>
        <p:nvSpPr>
          <p:cNvPr id="71" name="Freeform 17">
            <a:extLst>
              <a:ext uri="{FF2B5EF4-FFF2-40B4-BE49-F238E27FC236}">
                <a16:creationId xmlns:a16="http://schemas.microsoft.com/office/drawing/2014/main" id="{33FF7730-D4E6-4E87-97C0-F83C90036BF9}"/>
              </a:ext>
            </a:extLst>
          </p:cNvPr>
          <p:cNvSpPr>
            <a:spLocks/>
          </p:cNvSpPr>
          <p:nvPr/>
        </p:nvSpPr>
        <p:spPr bwMode="auto">
          <a:xfrm>
            <a:off x="3468688" y="7410227"/>
            <a:ext cx="15074900" cy="900633"/>
          </a:xfrm>
          <a:custGeom>
            <a:avLst/>
            <a:gdLst>
              <a:gd name="T0" fmla="*/ 9011 w 9011"/>
              <a:gd name="T1" fmla="*/ 574 h 1148"/>
              <a:gd name="T2" fmla="*/ 8540 w 9011"/>
              <a:gd name="T3" fmla="*/ 0 h 1148"/>
              <a:gd name="T4" fmla="*/ 8540 w 9011"/>
              <a:gd name="T5" fmla="*/ 155 h 1148"/>
              <a:gd name="T6" fmla="*/ 0 w 9011"/>
              <a:gd name="T7" fmla="*/ 155 h 1148"/>
              <a:gd name="T8" fmla="*/ 0 w 9011"/>
              <a:gd name="T9" fmla="*/ 993 h 1148"/>
              <a:gd name="T10" fmla="*/ 8540 w 9011"/>
              <a:gd name="T11" fmla="*/ 993 h 1148"/>
              <a:gd name="T12" fmla="*/ 8540 w 9011"/>
              <a:gd name="T13" fmla="*/ 1148 h 1148"/>
              <a:gd name="T14" fmla="*/ 9011 w 9011"/>
              <a:gd name="T15" fmla="*/ 574 h 1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11" h="1148">
                <a:moveTo>
                  <a:pt x="9011" y="574"/>
                </a:moveTo>
                <a:lnTo>
                  <a:pt x="8540" y="0"/>
                </a:lnTo>
                <a:lnTo>
                  <a:pt x="8540" y="155"/>
                </a:lnTo>
                <a:lnTo>
                  <a:pt x="0" y="155"/>
                </a:lnTo>
                <a:lnTo>
                  <a:pt x="0" y="993"/>
                </a:lnTo>
                <a:lnTo>
                  <a:pt x="8540" y="993"/>
                </a:lnTo>
                <a:lnTo>
                  <a:pt x="8540" y="1148"/>
                </a:lnTo>
                <a:lnTo>
                  <a:pt x="9011" y="574"/>
                </a:lnTo>
                <a:close/>
              </a:path>
            </a:pathLst>
          </a:custGeom>
          <a:solidFill>
            <a:schemeClr val="accent6"/>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TextBox 16">
            <a:extLst>
              <a:ext uri="{FF2B5EF4-FFF2-40B4-BE49-F238E27FC236}">
                <a16:creationId xmlns:a16="http://schemas.microsoft.com/office/drawing/2014/main" id="{44CD4F18-1924-410C-9E22-E8D8CE8606F3}"/>
              </a:ext>
            </a:extLst>
          </p:cNvPr>
          <p:cNvSpPr txBox="1"/>
          <p:nvPr/>
        </p:nvSpPr>
        <p:spPr>
          <a:xfrm>
            <a:off x="6139524" y="7599256"/>
            <a:ext cx="9233116" cy="492443"/>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Procurement</a:t>
            </a:r>
          </a:p>
        </p:txBody>
      </p:sp>
      <p:sp>
        <p:nvSpPr>
          <p:cNvPr id="74" name="TextBox 16">
            <a:extLst>
              <a:ext uri="{FF2B5EF4-FFF2-40B4-BE49-F238E27FC236}">
                <a16:creationId xmlns:a16="http://schemas.microsoft.com/office/drawing/2014/main" id="{5D82A77B-BF95-45A9-A69B-C472F357A13A}"/>
              </a:ext>
            </a:extLst>
          </p:cNvPr>
          <p:cNvSpPr txBox="1"/>
          <p:nvPr/>
        </p:nvSpPr>
        <p:spPr>
          <a:xfrm>
            <a:off x="6104697" y="6615006"/>
            <a:ext cx="9233116" cy="492443"/>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Technology Development</a:t>
            </a:r>
          </a:p>
        </p:txBody>
      </p:sp>
      <p:sp>
        <p:nvSpPr>
          <p:cNvPr id="75" name="Freeform 17">
            <a:extLst>
              <a:ext uri="{FF2B5EF4-FFF2-40B4-BE49-F238E27FC236}">
                <a16:creationId xmlns:a16="http://schemas.microsoft.com/office/drawing/2014/main" id="{D55553D3-3383-47FE-B341-778AB07082C2}"/>
              </a:ext>
            </a:extLst>
          </p:cNvPr>
          <p:cNvSpPr>
            <a:spLocks/>
          </p:cNvSpPr>
          <p:nvPr/>
        </p:nvSpPr>
        <p:spPr bwMode="auto">
          <a:xfrm>
            <a:off x="3468688" y="6497632"/>
            <a:ext cx="15074900" cy="900633"/>
          </a:xfrm>
          <a:custGeom>
            <a:avLst/>
            <a:gdLst>
              <a:gd name="T0" fmla="*/ 9011 w 9011"/>
              <a:gd name="T1" fmla="*/ 574 h 1148"/>
              <a:gd name="T2" fmla="*/ 8540 w 9011"/>
              <a:gd name="T3" fmla="*/ 0 h 1148"/>
              <a:gd name="T4" fmla="*/ 8540 w 9011"/>
              <a:gd name="T5" fmla="*/ 155 h 1148"/>
              <a:gd name="T6" fmla="*/ 0 w 9011"/>
              <a:gd name="T7" fmla="*/ 155 h 1148"/>
              <a:gd name="T8" fmla="*/ 0 w 9011"/>
              <a:gd name="T9" fmla="*/ 993 h 1148"/>
              <a:gd name="T10" fmla="*/ 8540 w 9011"/>
              <a:gd name="T11" fmla="*/ 993 h 1148"/>
              <a:gd name="T12" fmla="*/ 8540 w 9011"/>
              <a:gd name="T13" fmla="*/ 1148 h 1148"/>
              <a:gd name="T14" fmla="*/ 9011 w 9011"/>
              <a:gd name="T15" fmla="*/ 574 h 1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11" h="1148">
                <a:moveTo>
                  <a:pt x="9011" y="574"/>
                </a:moveTo>
                <a:lnTo>
                  <a:pt x="8540" y="0"/>
                </a:lnTo>
                <a:lnTo>
                  <a:pt x="8540" y="155"/>
                </a:lnTo>
                <a:lnTo>
                  <a:pt x="0" y="155"/>
                </a:lnTo>
                <a:lnTo>
                  <a:pt x="0" y="993"/>
                </a:lnTo>
                <a:lnTo>
                  <a:pt x="8540" y="993"/>
                </a:lnTo>
                <a:lnTo>
                  <a:pt x="8540" y="1148"/>
                </a:lnTo>
                <a:lnTo>
                  <a:pt x="9011" y="574"/>
                </a:lnTo>
                <a:close/>
              </a:path>
            </a:pathLst>
          </a:custGeom>
          <a:solidFill>
            <a:schemeClr val="accent5"/>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TextBox 16">
            <a:extLst>
              <a:ext uri="{FF2B5EF4-FFF2-40B4-BE49-F238E27FC236}">
                <a16:creationId xmlns:a16="http://schemas.microsoft.com/office/drawing/2014/main" id="{F746B268-80AA-4E85-9C8D-A86811EA0652}"/>
              </a:ext>
            </a:extLst>
          </p:cNvPr>
          <p:cNvSpPr txBox="1"/>
          <p:nvPr/>
        </p:nvSpPr>
        <p:spPr>
          <a:xfrm>
            <a:off x="6139524" y="6686661"/>
            <a:ext cx="9233116" cy="492443"/>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Technology Development</a:t>
            </a:r>
          </a:p>
        </p:txBody>
      </p:sp>
      <p:sp>
        <p:nvSpPr>
          <p:cNvPr id="77" name="TextBox 16">
            <a:extLst>
              <a:ext uri="{FF2B5EF4-FFF2-40B4-BE49-F238E27FC236}">
                <a16:creationId xmlns:a16="http://schemas.microsoft.com/office/drawing/2014/main" id="{5D1CC3FD-3C8C-4FED-BB7A-0319CD3450E9}"/>
              </a:ext>
            </a:extLst>
          </p:cNvPr>
          <p:cNvSpPr txBox="1"/>
          <p:nvPr/>
        </p:nvSpPr>
        <p:spPr>
          <a:xfrm>
            <a:off x="6104697" y="5679020"/>
            <a:ext cx="8742591" cy="492443"/>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Technology Development</a:t>
            </a:r>
          </a:p>
        </p:txBody>
      </p:sp>
      <p:sp>
        <p:nvSpPr>
          <p:cNvPr id="78" name="Freeform 17">
            <a:extLst>
              <a:ext uri="{FF2B5EF4-FFF2-40B4-BE49-F238E27FC236}">
                <a16:creationId xmlns:a16="http://schemas.microsoft.com/office/drawing/2014/main" id="{B4E2EB57-8415-4997-BB0C-F7E10E4B5C97}"/>
              </a:ext>
            </a:extLst>
          </p:cNvPr>
          <p:cNvSpPr>
            <a:spLocks/>
          </p:cNvSpPr>
          <p:nvPr/>
        </p:nvSpPr>
        <p:spPr bwMode="auto">
          <a:xfrm>
            <a:off x="3468688" y="5561646"/>
            <a:ext cx="15074900" cy="900633"/>
          </a:xfrm>
          <a:custGeom>
            <a:avLst/>
            <a:gdLst>
              <a:gd name="T0" fmla="*/ 9011 w 9011"/>
              <a:gd name="T1" fmla="*/ 574 h 1148"/>
              <a:gd name="T2" fmla="*/ 8540 w 9011"/>
              <a:gd name="T3" fmla="*/ 0 h 1148"/>
              <a:gd name="T4" fmla="*/ 8540 w 9011"/>
              <a:gd name="T5" fmla="*/ 155 h 1148"/>
              <a:gd name="T6" fmla="*/ 0 w 9011"/>
              <a:gd name="T7" fmla="*/ 155 h 1148"/>
              <a:gd name="T8" fmla="*/ 0 w 9011"/>
              <a:gd name="T9" fmla="*/ 993 h 1148"/>
              <a:gd name="T10" fmla="*/ 8540 w 9011"/>
              <a:gd name="T11" fmla="*/ 993 h 1148"/>
              <a:gd name="T12" fmla="*/ 8540 w 9011"/>
              <a:gd name="T13" fmla="*/ 1148 h 1148"/>
              <a:gd name="T14" fmla="*/ 9011 w 9011"/>
              <a:gd name="T15" fmla="*/ 574 h 1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11" h="1148">
                <a:moveTo>
                  <a:pt x="9011" y="574"/>
                </a:moveTo>
                <a:lnTo>
                  <a:pt x="8540" y="0"/>
                </a:lnTo>
                <a:lnTo>
                  <a:pt x="8540" y="155"/>
                </a:lnTo>
                <a:lnTo>
                  <a:pt x="0" y="155"/>
                </a:lnTo>
                <a:lnTo>
                  <a:pt x="0" y="993"/>
                </a:lnTo>
                <a:lnTo>
                  <a:pt x="8540" y="993"/>
                </a:lnTo>
                <a:lnTo>
                  <a:pt x="8540" y="1148"/>
                </a:lnTo>
                <a:lnTo>
                  <a:pt x="9011" y="574"/>
                </a:lnTo>
                <a:close/>
              </a:path>
            </a:pathLst>
          </a:custGeom>
          <a:solidFill>
            <a:schemeClr val="accent2">
              <a:lumMod val="60000"/>
              <a:lumOff val="40000"/>
            </a:schemeClr>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TextBox 16">
            <a:extLst>
              <a:ext uri="{FF2B5EF4-FFF2-40B4-BE49-F238E27FC236}">
                <a16:creationId xmlns:a16="http://schemas.microsoft.com/office/drawing/2014/main" id="{4671FFD6-C0E7-42E4-B6EF-624B7CFEC975}"/>
              </a:ext>
            </a:extLst>
          </p:cNvPr>
          <p:cNvSpPr txBox="1"/>
          <p:nvPr/>
        </p:nvSpPr>
        <p:spPr>
          <a:xfrm>
            <a:off x="6139524" y="5750675"/>
            <a:ext cx="8742591" cy="492443"/>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Human Resources Management</a:t>
            </a:r>
          </a:p>
        </p:txBody>
      </p:sp>
      <p:sp>
        <p:nvSpPr>
          <p:cNvPr id="80" name="TextBox 16">
            <a:extLst>
              <a:ext uri="{FF2B5EF4-FFF2-40B4-BE49-F238E27FC236}">
                <a16:creationId xmlns:a16="http://schemas.microsoft.com/office/drawing/2014/main" id="{0AFDB0D5-F622-4991-834F-4B74CBCE4196}"/>
              </a:ext>
            </a:extLst>
          </p:cNvPr>
          <p:cNvSpPr txBox="1"/>
          <p:nvPr/>
        </p:nvSpPr>
        <p:spPr>
          <a:xfrm>
            <a:off x="6104698" y="4801755"/>
            <a:ext cx="8276592" cy="492443"/>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Technology Development</a:t>
            </a:r>
          </a:p>
        </p:txBody>
      </p:sp>
      <p:sp>
        <p:nvSpPr>
          <p:cNvPr id="81" name="Freeform 17">
            <a:extLst>
              <a:ext uri="{FF2B5EF4-FFF2-40B4-BE49-F238E27FC236}">
                <a16:creationId xmlns:a16="http://schemas.microsoft.com/office/drawing/2014/main" id="{0CEE22A6-CE2E-473E-8550-F112C584B8E5}"/>
              </a:ext>
            </a:extLst>
          </p:cNvPr>
          <p:cNvSpPr>
            <a:spLocks/>
          </p:cNvSpPr>
          <p:nvPr/>
        </p:nvSpPr>
        <p:spPr bwMode="auto">
          <a:xfrm>
            <a:off x="3468688" y="4684381"/>
            <a:ext cx="15074900" cy="900633"/>
          </a:xfrm>
          <a:custGeom>
            <a:avLst/>
            <a:gdLst>
              <a:gd name="T0" fmla="*/ 9011 w 9011"/>
              <a:gd name="T1" fmla="*/ 574 h 1148"/>
              <a:gd name="T2" fmla="*/ 8540 w 9011"/>
              <a:gd name="T3" fmla="*/ 0 h 1148"/>
              <a:gd name="T4" fmla="*/ 8540 w 9011"/>
              <a:gd name="T5" fmla="*/ 155 h 1148"/>
              <a:gd name="T6" fmla="*/ 0 w 9011"/>
              <a:gd name="T7" fmla="*/ 155 h 1148"/>
              <a:gd name="T8" fmla="*/ 0 w 9011"/>
              <a:gd name="T9" fmla="*/ 993 h 1148"/>
              <a:gd name="T10" fmla="*/ 8540 w 9011"/>
              <a:gd name="T11" fmla="*/ 993 h 1148"/>
              <a:gd name="T12" fmla="*/ 8540 w 9011"/>
              <a:gd name="T13" fmla="*/ 1148 h 1148"/>
              <a:gd name="T14" fmla="*/ 9011 w 9011"/>
              <a:gd name="T15" fmla="*/ 574 h 1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11" h="1148">
                <a:moveTo>
                  <a:pt x="9011" y="574"/>
                </a:moveTo>
                <a:lnTo>
                  <a:pt x="8540" y="0"/>
                </a:lnTo>
                <a:lnTo>
                  <a:pt x="8540" y="155"/>
                </a:lnTo>
                <a:lnTo>
                  <a:pt x="0" y="155"/>
                </a:lnTo>
                <a:lnTo>
                  <a:pt x="0" y="993"/>
                </a:lnTo>
                <a:lnTo>
                  <a:pt x="8540" y="993"/>
                </a:lnTo>
                <a:lnTo>
                  <a:pt x="8540" y="1148"/>
                </a:lnTo>
                <a:lnTo>
                  <a:pt x="9011" y="574"/>
                </a:lnTo>
                <a:close/>
              </a:path>
            </a:pathLst>
          </a:custGeom>
          <a:solidFill>
            <a:schemeClr val="accent5">
              <a:lumMod val="60000"/>
              <a:lumOff val="40000"/>
            </a:schemeClr>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 name="TextBox 16">
            <a:extLst>
              <a:ext uri="{FF2B5EF4-FFF2-40B4-BE49-F238E27FC236}">
                <a16:creationId xmlns:a16="http://schemas.microsoft.com/office/drawing/2014/main" id="{7C768283-E24B-431E-B593-A2D6D6DA38B4}"/>
              </a:ext>
            </a:extLst>
          </p:cNvPr>
          <p:cNvSpPr txBox="1"/>
          <p:nvPr/>
        </p:nvSpPr>
        <p:spPr>
          <a:xfrm>
            <a:off x="6139525" y="4873410"/>
            <a:ext cx="8276592" cy="492443"/>
          </a:xfrm>
          <a:prstGeom prst="rect">
            <a:avLst/>
          </a:prstGeom>
          <a:noFill/>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Firm Infrastructure</a:t>
            </a:r>
          </a:p>
        </p:txBody>
      </p:sp>
      <p:sp>
        <p:nvSpPr>
          <p:cNvPr id="83" name="TextBox 13">
            <a:extLst>
              <a:ext uri="{FF2B5EF4-FFF2-40B4-BE49-F238E27FC236}">
                <a16:creationId xmlns:a16="http://schemas.microsoft.com/office/drawing/2014/main" id="{A659A66C-A0BC-4098-8FFA-9EC8FBB54F1C}"/>
              </a:ext>
            </a:extLst>
          </p:cNvPr>
          <p:cNvSpPr txBox="1"/>
          <p:nvPr/>
        </p:nvSpPr>
        <p:spPr>
          <a:xfrm>
            <a:off x="6402898" y="10818564"/>
            <a:ext cx="2908300" cy="430887"/>
          </a:xfrm>
          <a:prstGeom prst="rect">
            <a:avLst/>
          </a:prstGeom>
          <a:noFill/>
        </p:spPr>
        <p:txBody>
          <a:bodyPr wrap="square" lIns="0" tIns="0" rIns="0" bIns="0" rtlCol="0">
            <a:spAutoFit/>
          </a:bodyPr>
          <a:lstStyle/>
          <a:p>
            <a:pPr algn="ctr"/>
            <a:r>
              <a:rPr lang="en-US"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Operations</a:t>
            </a:r>
          </a:p>
        </p:txBody>
      </p:sp>
      <p:sp>
        <p:nvSpPr>
          <p:cNvPr id="84" name="TextBox 13">
            <a:extLst>
              <a:ext uri="{FF2B5EF4-FFF2-40B4-BE49-F238E27FC236}">
                <a16:creationId xmlns:a16="http://schemas.microsoft.com/office/drawing/2014/main" id="{C9CB07B6-8A56-4A7A-B650-564F6F838AC2}"/>
              </a:ext>
            </a:extLst>
          </p:cNvPr>
          <p:cNvSpPr txBox="1"/>
          <p:nvPr/>
        </p:nvSpPr>
        <p:spPr>
          <a:xfrm>
            <a:off x="9299008" y="10817343"/>
            <a:ext cx="2908300" cy="430887"/>
          </a:xfrm>
          <a:prstGeom prst="rect">
            <a:avLst/>
          </a:prstGeom>
          <a:noFill/>
        </p:spPr>
        <p:txBody>
          <a:bodyPr wrap="square" lIns="0" tIns="0" rIns="0" bIns="0" rtlCol="0">
            <a:spAutoFit/>
          </a:bodyPr>
          <a:lstStyle/>
          <a:p>
            <a:pPr algn="ctr"/>
            <a:r>
              <a:rPr lang="en-US"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Outbound logistic</a:t>
            </a:r>
          </a:p>
        </p:txBody>
      </p:sp>
      <p:sp>
        <p:nvSpPr>
          <p:cNvPr id="85" name="TextBox 13">
            <a:extLst>
              <a:ext uri="{FF2B5EF4-FFF2-40B4-BE49-F238E27FC236}">
                <a16:creationId xmlns:a16="http://schemas.microsoft.com/office/drawing/2014/main" id="{44DDEABF-57EB-4998-BDDE-30EDD928500E}"/>
              </a:ext>
            </a:extLst>
          </p:cNvPr>
          <p:cNvSpPr txBox="1"/>
          <p:nvPr/>
        </p:nvSpPr>
        <p:spPr>
          <a:xfrm>
            <a:off x="12220907" y="10817343"/>
            <a:ext cx="2908300" cy="430887"/>
          </a:xfrm>
          <a:prstGeom prst="rect">
            <a:avLst/>
          </a:prstGeom>
          <a:noFill/>
        </p:spPr>
        <p:txBody>
          <a:bodyPr wrap="square" lIns="0" tIns="0" rIns="0" bIns="0" rtlCol="0">
            <a:spAutoFit/>
          </a:bodyPr>
          <a:lstStyle/>
          <a:p>
            <a:pPr algn="ctr"/>
            <a:r>
              <a:rPr lang="en-US"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Marketing&amp;Sales</a:t>
            </a:r>
            <a:endParaRPr lang="en-US"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6" name="TextBox 13">
            <a:extLst>
              <a:ext uri="{FF2B5EF4-FFF2-40B4-BE49-F238E27FC236}">
                <a16:creationId xmlns:a16="http://schemas.microsoft.com/office/drawing/2014/main" id="{4455453B-8B3F-4122-A0B5-1A0F100DA137}"/>
              </a:ext>
            </a:extLst>
          </p:cNvPr>
          <p:cNvSpPr txBox="1"/>
          <p:nvPr/>
        </p:nvSpPr>
        <p:spPr>
          <a:xfrm>
            <a:off x="15115608" y="10819963"/>
            <a:ext cx="2908300" cy="430887"/>
          </a:xfrm>
          <a:prstGeom prst="rect">
            <a:avLst/>
          </a:prstGeom>
          <a:noFill/>
        </p:spPr>
        <p:txBody>
          <a:bodyPr wrap="square" lIns="0" tIns="0" rIns="0" bIns="0" rtlCol="0">
            <a:spAutoFit/>
          </a:bodyPr>
          <a:lstStyle/>
          <a:p>
            <a:pPr algn="ctr"/>
            <a:r>
              <a:rPr lang="en-US"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87" name="TextBox 17">
            <a:extLst>
              <a:ext uri="{FF2B5EF4-FFF2-40B4-BE49-F238E27FC236}">
                <a16:creationId xmlns:a16="http://schemas.microsoft.com/office/drawing/2014/main" id="{2799859D-A64B-44BA-A728-8B04F4455C36}"/>
              </a:ext>
            </a:extLst>
          </p:cNvPr>
          <p:cNvSpPr txBox="1"/>
          <p:nvPr/>
        </p:nvSpPr>
        <p:spPr>
          <a:xfrm rot="16200000">
            <a:off x="1042492" y="9839305"/>
            <a:ext cx="2911475" cy="984885"/>
          </a:xfrm>
          <a:prstGeom prst="rect">
            <a:avLst/>
          </a:prstGeom>
          <a:solidFill>
            <a:schemeClr val="accent1">
              <a:lumMod val="20000"/>
              <a:lumOff val="80000"/>
            </a:schemeClr>
          </a:solidFill>
          <a:ln>
            <a:solidFill>
              <a:schemeClr val="accent1">
                <a:lumMod val="60000"/>
                <a:lumOff val="40000"/>
              </a:schemeClr>
            </a:solidFill>
          </a:ln>
        </p:spPr>
        <p:txBody>
          <a:bodyPr wrap="square" lIns="0" tIns="0" rIns="0" bIns="0" rtlCol="0">
            <a:spAutoFit/>
          </a:bodyPr>
          <a:lstStyle/>
          <a:p>
            <a:pPr algn="ctr"/>
            <a:r>
              <a:rPr lang="en-US" sz="3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Primary</a:t>
            </a:r>
          </a:p>
          <a:p>
            <a:pPr algn="ctr"/>
            <a:r>
              <a:rPr lang="en-US" sz="3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Activities</a:t>
            </a:r>
          </a:p>
        </p:txBody>
      </p:sp>
      <p:sp>
        <p:nvSpPr>
          <p:cNvPr id="88" name="TextBox 17">
            <a:extLst>
              <a:ext uri="{FF2B5EF4-FFF2-40B4-BE49-F238E27FC236}">
                <a16:creationId xmlns:a16="http://schemas.microsoft.com/office/drawing/2014/main" id="{F550BDC3-5AA6-41C9-A8BE-4CA48C19FDB6}"/>
              </a:ext>
            </a:extLst>
          </p:cNvPr>
          <p:cNvSpPr txBox="1"/>
          <p:nvPr/>
        </p:nvSpPr>
        <p:spPr>
          <a:xfrm rot="16200000">
            <a:off x="779505" y="6023491"/>
            <a:ext cx="3437449" cy="984885"/>
          </a:xfrm>
          <a:prstGeom prst="rect">
            <a:avLst/>
          </a:prstGeom>
          <a:solidFill>
            <a:schemeClr val="accent1">
              <a:lumMod val="20000"/>
              <a:lumOff val="80000"/>
            </a:schemeClr>
          </a:solidFill>
          <a:ln>
            <a:solidFill>
              <a:schemeClr val="accent1">
                <a:lumMod val="20000"/>
                <a:lumOff val="80000"/>
              </a:schemeClr>
            </a:solidFill>
          </a:ln>
        </p:spPr>
        <p:txBody>
          <a:bodyPr wrap="square" lIns="0" tIns="0" rIns="0" bIns="0" rtlCol="0">
            <a:spAutoFit/>
          </a:bodyPr>
          <a:lstStyle/>
          <a:p>
            <a:pPr algn="ctr"/>
            <a:r>
              <a:rPr lang="en-US" sz="3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Supporting</a:t>
            </a:r>
          </a:p>
          <a:p>
            <a:pPr algn="ctr"/>
            <a:r>
              <a:rPr lang="en-US" sz="3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Activities</a:t>
            </a:r>
          </a:p>
        </p:txBody>
      </p:sp>
      <p:sp>
        <p:nvSpPr>
          <p:cNvPr id="90" name="TextBox 17">
            <a:extLst>
              <a:ext uri="{FF2B5EF4-FFF2-40B4-BE49-F238E27FC236}">
                <a16:creationId xmlns:a16="http://schemas.microsoft.com/office/drawing/2014/main" id="{A5251E0C-6808-4BCB-9127-661579BD7FCD}"/>
              </a:ext>
            </a:extLst>
          </p:cNvPr>
          <p:cNvSpPr txBox="1"/>
          <p:nvPr/>
        </p:nvSpPr>
        <p:spPr>
          <a:xfrm rot="16200000">
            <a:off x="18256010" y="8179871"/>
            <a:ext cx="7257769" cy="492443"/>
          </a:xfrm>
          <a:prstGeom prst="rect">
            <a:avLst/>
          </a:prstGeom>
          <a:solidFill>
            <a:schemeClr val="accent6">
              <a:lumMod val="75000"/>
            </a:schemeClr>
          </a:solidFill>
          <a:ln>
            <a:solidFill>
              <a:schemeClr val="accent1">
                <a:lumMod val="60000"/>
                <a:lumOff val="40000"/>
              </a:schemeClr>
            </a:solidFill>
          </a:ln>
        </p:spPr>
        <p:txBody>
          <a:bodyPr wrap="square" lIns="0" tIns="0" rIns="0" bIns="0" rtlCol="0">
            <a:spAutoFit/>
          </a:bodyPr>
          <a:lstStyle/>
          <a:p>
            <a:pPr algn="ct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Margin</a:t>
            </a:r>
          </a:p>
        </p:txBody>
      </p:sp>
    </p:spTree>
    <p:extLst>
      <p:ext uri="{BB962C8B-B14F-4D97-AF65-F5344CB8AC3E}">
        <p14:creationId xmlns:p14="http://schemas.microsoft.com/office/powerpoint/2010/main" val="421676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a:t>
            </a:r>
            <a:r>
              <a:rPr lang="en-US">
                <a:solidFill>
                  <a:schemeClr val="accent2"/>
                </a:solidFill>
              </a:rPr>
              <a:t>Value Chain (M. Porter)</a:t>
            </a:r>
          </a:p>
        </p:txBody>
      </p:sp>
      <p:sp>
        <p:nvSpPr>
          <p:cNvPr id="3" name="Text Placeholder 2"/>
          <p:cNvSpPr>
            <a:spLocks noGrp="1"/>
          </p:cNvSpPr>
          <p:nvPr>
            <p:ph type="body" sz="quarter" idx="10"/>
          </p:nvPr>
        </p:nvSpPr>
        <p:spPr/>
        <p:txBody>
          <a:bodyPr/>
          <a:lstStyle/>
          <a:p>
            <a:pPr algn="l"/>
            <a:r>
              <a:rPr lang="cs-CZ" err="1"/>
              <a:t>Consultancy</a:t>
            </a:r>
            <a:r>
              <a:rPr lang="cs-CZ"/>
              <a:t> </a:t>
            </a:r>
            <a:r>
              <a:rPr lang="cs-CZ" err="1"/>
              <a:t>project</a:t>
            </a:r>
            <a:r>
              <a:rPr lang="cs-CZ"/>
              <a:t> </a:t>
            </a:r>
            <a:r>
              <a:rPr lang="en-US"/>
              <a:t>Introduction | </a:t>
            </a:r>
            <a:r>
              <a:rPr lang="en-US">
                <a:solidFill>
                  <a:schemeClr val="accent2"/>
                </a:solidFill>
              </a:rPr>
              <a:t>Strategy Setting </a:t>
            </a:r>
            <a:r>
              <a:rPr lang="en-US">
                <a:solidFill>
                  <a:schemeClr val="accent4"/>
                </a:solidFill>
              </a:rPr>
              <a:t>| Business Strategy</a:t>
            </a:r>
          </a:p>
        </p:txBody>
      </p:sp>
      <p:pic>
        <p:nvPicPr>
          <p:cNvPr id="35" name="Obrázek 34">
            <a:extLst>
              <a:ext uri="{FF2B5EF4-FFF2-40B4-BE49-F238E27FC236}">
                <a16:creationId xmlns:a16="http://schemas.microsoft.com/office/drawing/2014/main" id="{ABA82811-5052-4097-9E40-42579776D79C}"/>
              </a:ext>
            </a:extLst>
          </p:cNvPr>
          <p:cNvPicPr>
            <a:picLocks noChangeAspect="1"/>
          </p:cNvPicPr>
          <p:nvPr/>
        </p:nvPicPr>
        <p:blipFill>
          <a:blip r:embed="rId2"/>
          <a:stretch>
            <a:fillRect/>
          </a:stretch>
        </p:blipFill>
        <p:spPr>
          <a:xfrm>
            <a:off x="20430092" y="663803"/>
            <a:ext cx="3048000" cy="3048000"/>
          </a:xfrm>
          <a:prstGeom prst="rect">
            <a:avLst/>
          </a:prstGeom>
        </p:spPr>
      </p:pic>
      <p:sp>
        <p:nvSpPr>
          <p:cNvPr id="36" name="TextBox 15">
            <a:extLst>
              <a:ext uri="{FF2B5EF4-FFF2-40B4-BE49-F238E27FC236}">
                <a16:creationId xmlns:a16="http://schemas.microsoft.com/office/drawing/2014/main" id="{36CCA4F7-4640-4C39-92CE-85DBB9A3B532}"/>
              </a:ext>
            </a:extLst>
          </p:cNvPr>
          <p:cNvSpPr txBox="1"/>
          <p:nvPr/>
        </p:nvSpPr>
        <p:spPr>
          <a:xfrm>
            <a:off x="1688326" y="4214597"/>
            <a:ext cx="21031200" cy="2800767"/>
          </a:xfrm>
          <a:prstGeom prst="rect">
            <a:avLst/>
          </a:prstGeom>
          <a:noFill/>
        </p:spPr>
        <p:txBody>
          <a:bodyPr wrap="square" lIns="0" tIns="0" rIns="0" bIns="0" rtlCol="0">
            <a:spAutoFit/>
          </a:bodyPr>
          <a:lstStyle/>
          <a:p>
            <a:r>
              <a:rPr lang="cs-CZ" sz="3200" b="1"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Inbound</a:t>
            </a:r>
            <a:r>
              <a:rPr lang="cs-CZ" sz="3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3200" b="1"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logistics</a:t>
            </a:r>
            <a:endParaRPr lang="cs-CZ" sz="3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 has a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massive supply chain</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and it has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several alternatives to getting raw materials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Its top 200 suppliers include component suppliers and others who accounted for at least 97 percent of its materials, manufacturing, and assembly procurement spending in 2016.</a:t>
            </a: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China and Japan are home to a substantial number of the company’s leading suppliers. 3M and Foxconn are two of its key raw material suppliers. Apple has a lot of negotiating leverage with its suppliers because of its financial heft. It has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set quality requirements for its suppliers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 ensure that its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goods and services meet the highest possible standards.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Apart from that, Apple has used more sophisticated ways to decrease storage needs and expedite the purchase process.</a:t>
            </a:r>
          </a:p>
        </p:txBody>
      </p:sp>
      <p:sp>
        <p:nvSpPr>
          <p:cNvPr id="37" name="TextBox 15">
            <a:extLst>
              <a:ext uri="{FF2B5EF4-FFF2-40B4-BE49-F238E27FC236}">
                <a16:creationId xmlns:a16="http://schemas.microsoft.com/office/drawing/2014/main" id="{3AF9D4D4-1222-41BC-86EA-CA802E03BEA6}"/>
              </a:ext>
            </a:extLst>
          </p:cNvPr>
          <p:cNvSpPr txBox="1"/>
          <p:nvPr/>
        </p:nvSpPr>
        <p:spPr>
          <a:xfrm>
            <a:off x="1688326" y="8094753"/>
            <a:ext cx="21031200" cy="2800767"/>
          </a:xfrm>
          <a:prstGeom prst="rect">
            <a:avLst/>
          </a:prstGeom>
          <a:noFill/>
        </p:spPr>
        <p:txBody>
          <a:bodyPr wrap="square" lIns="0" tIns="0" rIns="0" bIns="0" rtlCol="0">
            <a:spAutoFit/>
          </a:bodyPr>
          <a:lstStyle/>
          <a:p>
            <a:r>
              <a:rPr lang="cs-CZ" sz="3200" b="1"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Operations</a:t>
            </a:r>
            <a:endParaRPr lang="cs-CZ" sz="3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 goods are manufactured in several different countries. However, most of its items are assembled in China, which is why some of them have the Made in China label. Apple is also in negotiations with the Indian government, and production might begin there shortly.</a:t>
            </a:r>
            <a:r>
              <a:rPr lang="cs-CZ"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 significant portion of the assembly is done in China, although a minor part is done in other countries. Because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labor expenses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are lower in Asian countries,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Apple’s production costs are cheaper</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Aside from that, Apple has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decreased the usage of hazardous chemicals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in its product production and assembly. Apple is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increasingly using recyclable materials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By outsourcing its production, on the other hand, the company has been able to control its production costs to an acceptable level.</a:t>
            </a:r>
          </a:p>
        </p:txBody>
      </p:sp>
      <p:sp>
        <p:nvSpPr>
          <p:cNvPr id="38" name="TextBox 15">
            <a:extLst>
              <a:ext uri="{FF2B5EF4-FFF2-40B4-BE49-F238E27FC236}">
                <a16:creationId xmlns:a16="http://schemas.microsoft.com/office/drawing/2014/main" id="{5CDEFD9D-EA68-4F2B-BE8C-78CC11681A81}"/>
              </a:ext>
            </a:extLst>
          </p:cNvPr>
          <p:cNvSpPr txBox="1"/>
          <p:nvPr/>
        </p:nvSpPr>
        <p:spPr>
          <a:xfrm>
            <a:off x="1688326" y="2697370"/>
            <a:ext cx="21031200" cy="615553"/>
          </a:xfrm>
          <a:prstGeom prst="rect">
            <a:avLst/>
          </a:prstGeom>
          <a:noFill/>
        </p:spPr>
        <p:txBody>
          <a:bodyPr wrap="square" lIns="0" tIns="0" rIns="0" bIns="0" rtlCol="0">
            <a:spAutoFit/>
          </a:bodyPr>
          <a:lstStyle/>
          <a:p>
            <a:r>
              <a:rPr lang="cs-CZ" sz="40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Example</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40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Primary</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40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Activities</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91042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a:t>
            </a:r>
            <a:r>
              <a:rPr lang="en-US">
                <a:solidFill>
                  <a:schemeClr val="accent2"/>
                </a:solidFill>
              </a:rPr>
              <a:t>Value Chain (M. Porter)</a:t>
            </a:r>
          </a:p>
        </p:txBody>
      </p:sp>
      <p:sp>
        <p:nvSpPr>
          <p:cNvPr id="3" name="Text Placeholder 2"/>
          <p:cNvSpPr>
            <a:spLocks noGrp="1"/>
          </p:cNvSpPr>
          <p:nvPr>
            <p:ph type="body" sz="quarter" idx="10"/>
          </p:nvPr>
        </p:nvSpPr>
        <p:spPr/>
        <p:txBody>
          <a:bodyPr/>
          <a:lstStyle/>
          <a:p>
            <a:pPr algn="l"/>
            <a:r>
              <a:rPr lang="cs-CZ" err="1"/>
              <a:t>Consultancy</a:t>
            </a:r>
            <a:r>
              <a:rPr lang="cs-CZ"/>
              <a:t> </a:t>
            </a:r>
            <a:r>
              <a:rPr lang="cs-CZ" err="1"/>
              <a:t>project</a:t>
            </a:r>
            <a:r>
              <a:rPr lang="cs-CZ"/>
              <a:t> </a:t>
            </a:r>
            <a:r>
              <a:rPr lang="en-US"/>
              <a:t>Introduction | </a:t>
            </a:r>
            <a:r>
              <a:rPr lang="en-US">
                <a:solidFill>
                  <a:schemeClr val="accent2"/>
                </a:solidFill>
              </a:rPr>
              <a:t>Strategy Setting </a:t>
            </a:r>
            <a:r>
              <a:rPr lang="en-US">
                <a:solidFill>
                  <a:schemeClr val="accent4"/>
                </a:solidFill>
              </a:rPr>
              <a:t>| Business Strategy</a:t>
            </a:r>
          </a:p>
        </p:txBody>
      </p:sp>
      <p:pic>
        <p:nvPicPr>
          <p:cNvPr id="35" name="Obrázek 34">
            <a:extLst>
              <a:ext uri="{FF2B5EF4-FFF2-40B4-BE49-F238E27FC236}">
                <a16:creationId xmlns:a16="http://schemas.microsoft.com/office/drawing/2014/main" id="{ABA82811-5052-4097-9E40-42579776D79C}"/>
              </a:ext>
            </a:extLst>
          </p:cNvPr>
          <p:cNvPicPr>
            <a:picLocks noChangeAspect="1"/>
          </p:cNvPicPr>
          <p:nvPr/>
        </p:nvPicPr>
        <p:blipFill>
          <a:blip r:embed="rId2"/>
          <a:stretch>
            <a:fillRect/>
          </a:stretch>
        </p:blipFill>
        <p:spPr>
          <a:xfrm>
            <a:off x="20430092" y="663803"/>
            <a:ext cx="3048000" cy="3048000"/>
          </a:xfrm>
          <a:prstGeom prst="rect">
            <a:avLst/>
          </a:prstGeom>
        </p:spPr>
      </p:pic>
      <p:sp>
        <p:nvSpPr>
          <p:cNvPr id="36" name="TextBox 15">
            <a:extLst>
              <a:ext uri="{FF2B5EF4-FFF2-40B4-BE49-F238E27FC236}">
                <a16:creationId xmlns:a16="http://schemas.microsoft.com/office/drawing/2014/main" id="{36CCA4F7-4640-4C39-92CE-85DBB9A3B532}"/>
              </a:ext>
            </a:extLst>
          </p:cNvPr>
          <p:cNvSpPr txBox="1"/>
          <p:nvPr/>
        </p:nvSpPr>
        <p:spPr>
          <a:xfrm>
            <a:off x="1688326" y="4214597"/>
            <a:ext cx="21031200" cy="2123658"/>
          </a:xfrm>
          <a:prstGeom prst="rect">
            <a:avLst/>
          </a:prstGeom>
          <a:noFill/>
        </p:spPr>
        <p:txBody>
          <a:bodyPr wrap="square" lIns="0" tIns="0" rIns="0" bIns="0" rtlCol="0">
            <a:spAutoFit/>
          </a:bodyPr>
          <a:lstStyle/>
          <a:p>
            <a:r>
              <a:rPr lang="cs-CZ" sz="3200" b="1"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Outbound</a:t>
            </a:r>
            <a:r>
              <a:rPr lang="cs-CZ" sz="3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3200" b="1"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logistics</a:t>
            </a:r>
            <a:endParaRPr lang="cs-CZ" sz="3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 has a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massive distribution network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that includes both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direct and indirect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channels. Apple has an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extensive channel for distributing its products to clients, ranging from retail shops to internet shopping and its own branded stores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It has improved its distribution route and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increased the number of brand outlets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over time. Apart from these considerations, the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focus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has remained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on green packaging and waste reduction</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37" name="TextBox 15">
            <a:extLst>
              <a:ext uri="{FF2B5EF4-FFF2-40B4-BE49-F238E27FC236}">
                <a16:creationId xmlns:a16="http://schemas.microsoft.com/office/drawing/2014/main" id="{3AF9D4D4-1222-41BC-86EA-CA802E03BEA6}"/>
              </a:ext>
            </a:extLst>
          </p:cNvPr>
          <p:cNvSpPr txBox="1"/>
          <p:nvPr/>
        </p:nvSpPr>
        <p:spPr>
          <a:xfrm>
            <a:off x="1688326" y="6964160"/>
            <a:ext cx="21031200" cy="5632311"/>
          </a:xfrm>
          <a:prstGeom prst="rect">
            <a:avLst/>
          </a:prstGeom>
          <a:noFill/>
        </p:spPr>
        <p:txBody>
          <a:bodyPr wrap="square" lIns="0" tIns="0" rIns="0" bIns="0" rtlCol="0">
            <a:spAutoFit/>
          </a:bodyPr>
          <a:lstStyle/>
          <a:p>
            <a:r>
              <a:rPr lang="cs-CZ" sz="3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Marketing and Sales</a:t>
            </a:r>
          </a:p>
          <a:p>
            <a:endPar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 is a well-known brand whose goods are recognized for their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high quality, innovative design, and technical advancements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Any new Apple product is news, and it is covered not only by the media but also by a variety of other sources, including small and large websites. That does not, however, imply that Apple does not invest in brand marketing. While Apple’s goods are extensively promoted in the media, it also creates distinctive advertisements that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engage its fans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It has a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high level of brand loyalty due to its advertising strategy’s originality and imagination</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Apart from television and internet commercials, the company also uses print advertisements to market and promote its products.</a:t>
            </a:r>
          </a:p>
          <a:p>
            <a:endPar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 sells its products through the following channels:</a:t>
            </a:r>
          </a:p>
          <a:p>
            <a:endPar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Value-added resellers</a:t>
            </a:r>
            <a:r>
              <a:rPr lang="cs-CZ"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Retailers</a:t>
            </a:r>
            <a:r>
              <a:rPr lang="cs-CZ"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Wholesalers</a:t>
            </a:r>
            <a:r>
              <a:rPr lang="cs-CZ"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Third-party cellular network carriers</a:t>
            </a:r>
            <a:r>
              <a:rPr lang="cs-CZ"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Direct salesforce</a:t>
            </a:r>
            <a:r>
              <a:rPr lang="cs-CZ"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 online store</a:t>
            </a:r>
            <a:r>
              <a:rPr lang="cs-CZ"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 retail stores</a:t>
            </a:r>
            <a:r>
              <a:rPr lang="cs-CZ"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p>
          <a:p>
            <a:endPar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 IT behemoth is steadily expanding the proportion of sales made through direct channels instead of indirect ones. Net sales through the company’s direct and indirect distribution channels will account for 34 percent and 66 percent of total net sales in 2020, respectively. Apple has been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focusing more on corporate sales in recent years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and CEO Tim Cook recently indicated that the company would rely heavily on channel partners to boost enterprise sales even more.</a:t>
            </a:r>
          </a:p>
        </p:txBody>
      </p:sp>
      <p:sp>
        <p:nvSpPr>
          <p:cNvPr id="8" name="TextBox 15">
            <a:extLst>
              <a:ext uri="{FF2B5EF4-FFF2-40B4-BE49-F238E27FC236}">
                <a16:creationId xmlns:a16="http://schemas.microsoft.com/office/drawing/2014/main" id="{7BD2AB12-3D24-478C-8633-C786E5A098A1}"/>
              </a:ext>
            </a:extLst>
          </p:cNvPr>
          <p:cNvSpPr txBox="1"/>
          <p:nvPr/>
        </p:nvSpPr>
        <p:spPr>
          <a:xfrm>
            <a:off x="1688326" y="2697370"/>
            <a:ext cx="21031200" cy="615553"/>
          </a:xfrm>
          <a:prstGeom prst="rect">
            <a:avLst/>
          </a:prstGeom>
          <a:noFill/>
        </p:spPr>
        <p:txBody>
          <a:bodyPr wrap="square" lIns="0" tIns="0" rIns="0" bIns="0" rtlCol="0">
            <a:spAutoFit/>
          </a:bodyPr>
          <a:lstStyle/>
          <a:p>
            <a:r>
              <a:rPr lang="cs-CZ" sz="40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Example</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40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Primary</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40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Activities</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476158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a:t>
            </a:r>
            <a:r>
              <a:rPr lang="en-US">
                <a:solidFill>
                  <a:schemeClr val="accent2"/>
                </a:solidFill>
              </a:rPr>
              <a:t>Value Chain (M. Porter)</a:t>
            </a:r>
          </a:p>
        </p:txBody>
      </p:sp>
      <p:sp>
        <p:nvSpPr>
          <p:cNvPr id="3" name="Text Placeholder 2"/>
          <p:cNvSpPr>
            <a:spLocks noGrp="1"/>
          </p:cNvSpPr>
          <p:nvPr>
            <p:ph type="body" sz="quarter" idx="10"/>
          </p:nvPr>
        </p:nvSpPr>
        <p:spPr/>
        <p:txBody>
          <a:bodyPr/>
          <a:lstStyle/>
          <a:p>
            <a:pPr algn="l"/>
            <a:r>
              <a:rPr lang="cs-CZ" dirty="0" err="1"/>
              <a:t>Consultancy</a:t>
            </a:r>
            <a:r>
              <a:rPr lang="cs-CZ" dirty="0"/>
              <a:t> </a:t>
            </a:r>
            <a:r>
              <a:rPr lang="cs-CZ" dirty="0" err="1"/>
              <a:t>project</a:t>
            </a:r>
            <a:r>
              <a:rPr lang="cs-CZ" dirty="0"/>
              <a:t> </a:t>
            </a:r>
            <a:r>
              <a:rPr lang="en-US" dirty="0"/>
              <a:t>Introduction | </a:t>
            </a:r>
            <a:r>
              <a:rPr lang="en-US" dirty="0">
                <a:solidFill>
                  <a:schemeClr val="accent2"/>
                </a:solidFill>
              </a:rPr>
              <a:t>Strategy Setting </a:t>
            </a:r>
            <a:r>
              <a:rPr lang="en-US" dirty="0">
                <a:solidFill>
                  <a:schemeClr val="accent4"/>
                </a:solidFill>
              </a:rPr>
              <a:t>| Business Strategy</a:t>
            </a:r>
          </a:p>
        </p:txBody>
      </p:sp>
      <p:sp>
        <p:nvSpPr>
          <p:cNvPr id="46" name="TextBox 15">
            <a:extLst>
              <a:ext uri="{FF2B5EF4-FFF2-40B4-BE49-F238E27FC236}">
                <a16:creationId xmlns:a16="http://schemas.microsoft.com/office/drawing/2014/main" id="{C9B9623F-3E95-46D8-A75D-9F64DE5E483A}"/>
              </a:ext>
            </a:extLst>
          </p:cNvPr>
          <p:cNvSpPr txBox="1"/>
          <p:nvPr/>
        </p:nvSpPr>
        <p:spPr>
          <a:xfrm>
            <a:off x="1688326" y="2697370"/>
            <a:ext cx="21031200" cy="615553"/>
          </a:xfrm>
          <a:prstGeom prst="rect">
            <a:avLst/>
          </a:prstGeom>
          <a:noFill/>
        </p:spPr>
        <p:txBody>
          <a:bodyPr wrap="square" lIns="0" tIns="0" rIns="0" bIns="0" rtlCol="0">
            <a:spAutoFit/>
          </a:bodyPr>
          <a:lstStyle/>
          <a:p>
            <a:r>
              <a:rPr lang="cs-CZ" sz="40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Example</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40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Primary</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40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Activities</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5" name="Obrázek 34">
            <a:extLst>
              <a:ext uri="{FF2B5EF4-FFF2-40B4-BE49-F238E27FC236}">
                <a16:creationId xmlns:a16="http://schemas.microsoft.com/office/drawing/2014/main" id="{ABA82811-5052-4097-9E40-42579776D79C}"/>
              </a:ext>
            </a:extLst>
          </p:cNvPr>
          <p:cNvPicPr>
            <a:picLocks noChangeAspect="1"/>
          </p:cNvPicPr>
          <p:nvPr/>
        </p:nvPicPr>
        <p:blipFill>
          <a:blip r:embed="rId2"/>
          <a:stretch>
            <a:fillRect/>
          </a:stretch>
        </p:blipFill>
        <p:spPr>
          <a:xfrm>
            <a:off x="20430092" y="663803"/>
            <a:ext cx="3048000" cy="3048000"/>
          </a:xfrm>
          <a:prstGeom prst="rect">
            <a:avLst/>
          </a:prstGeom>
        </p:spPr>
      </p:pic>
      <p:sp>
        <p:nvSpPr>
          <p:cNvPr id="36" name="TextBox 15">
            <a:extLst>
              <a:ext uri="{FF2B5EF4-FFF2-40B4-BE49-F238E27FC236}">
                <a16:creationId xmlns:a16="http://schemas.microsoft.com/office/drawing/2014/main" id="{36CCA4F7-4640-4C39-92CE-85DBB9A3B532}"/>
              </a:ext>
            </a:extLst>
          </p:cNvPr>
          <p:cNvSpPr txBox="1"/>
          <p:nvPr/>
        </p:nvSpPr>
        <p:spPr>
          <a:xfrm>
            <a:off x="1688326" y="4033333"/>
            <a:ext cx="21031200" cy="4955203"/>
          </a:xfrm>
          <a:prstGeom prst="rect">
            <a:avLst/>
          </a:prstGeom>
          <a:noFill/>
        </p:spPr>
        <p:txBody>
          <a:bodyPr wrap="square" lIns="0" tIns="0" rIns="0" bIns="0" rtlCol="0">
            <a:spAutoFit/>
          </a:bodyPr>
          <a:lstStyle/>
          <a:p>
            <a:r>
              <a:rPr lang="cs-CZ" sz="3200" b="1"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Products</a:t>
            </a:r>
            <a:r>
              <a:rPr lang="cs-CZ" sz="3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and </a:t>
            </a:r>
            <a:r>
              <a:rPr lang="cs-CZ" sz="3200" b="1"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Services</a:t>
            </a:r>
            <a:endParaRPr lang="cs-CZ" sz="3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 provides its customers with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complete after-sales assistance</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The majority of Apple goods come with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90 days of free service and a one-year limited warranty</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Aside from that, Apple users may get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support via the online shop</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They may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monitor the status of their order online</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Customers may talk to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professionals online or call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 for assistance. Customers may fix their phones or other Apple goods at an Apple-approved service provider or an Apple shop with a genius bar.</a:t>
            </a: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 provides outstanding customer support at all three phases of the buying process: pre-purchase, purchase, and post-purchase. Apple has experience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centers in key cities worldwide</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where anybody may try out its goods and get persuaded of their excellence. Apple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salespeople are often well-trained, courteous young men and women tech-savvy and eager to show product features and capabilities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With unique iPhone trade-in schemes that allow iPhone customers to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switch to newer models with additional cost</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post-purchase customer care is also outstanding. Only products purchased directly from Apple, either online or at an Apple Retail Store, can be returned to Apple. Within 14 calendar days of purchase, products can be returned.</a:t>
            </a: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Customers can go to Apple Stores if they are unsure about anything or if something goes wrong. Customers have had their broken iPhone screens fixed for free at an Apple Store in the past.</a:t>
            </a:r>
          </a:p>
        </p:txBody>
      </p:sp>
    </p:spTree>
    <p:extLst>
      <p:ext uri="{BB962C8B-B14F-4D97-AF65-F5344CB8AC3E}">
        <p14:creationId xmlns:p14="http://schemas.microsoft.com/office/powerpoint/2010/main" val="1065721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a:t>
            </a:r>
            <a:r>
              <a:rPr lang="en-US">
                <a:solidFill>
                  <a:schemeClr val="accent2"/>
                </a:solidFill>
              </a:rPr>
              <a:t>Value Chain (M. Porter)</a:t>
            </a:r>
          </a:p>
        </p:txBody>
      </p:sp>
      <p:sp>
        <p:nvSpPr>
          <p:cNvPr id="3" name="Text Placeholder 2"/>
          <p:cNvSpPr>
            <a:spLocks noGrp="1"/>
          </p:cNvSpPr>
          <p:nvPr>
            <p:ph type="body" sz="quarter" idx="10"/>
          </p:nvPr>
        </p:nvSpPr>
        <p:spPr/>
        <p:txBody>
          <a:bodyPr/>
          <a:lstStyle/>
          <a:p>
            <a:pPr algn="l"/>
            <a:r>
              <a:rPr lang="cs-CZ" dirty="0" err="1"/>
              <a:t>Consultancy</a:t>
            </a:r>
            <a:r>
              <a:rPr lang="cs-CZ" dirty="0"/>
              <a:t> </a:t>
            </a:r>
            <a:r>
              <a:rPr lang="cs-CZ" dirty="0" err="1"/>
              <a:t>project</a:t>
            </a:r>
            <a:r>
              <a:rPr lang="cs-CZ" dirty="0"/>
              <a:t> </a:t>
            </a:r>
            <a:r>
              <a:rPr lang="en-US" dirty="0"/>
              <a:t>Introduction | </a:t>
            </a:r>
            <a:r>
              <a:rPr lang="en-US" dirty="0">
                <a:solidFill>
                  <a:schemeClr val="accent2"/>
                </a:solidFill>
              </a:rPr>
              <a:t>Strategy Setting </a:t>
            </a:r>
            <a:r>
              <a:rPr lang="en-US" dirty="0">
                <a:solidFill>
                  <a:schemeClr val="accent4"/>
                </a:solidFill>
              </a:rPr>
              <a:t>| Business Strategy</a:t>
            </a:r>
          </a:p>
        </p:txBody>
      </p:sp>
      <p:sp>
        <p:nvSpPr>
          <p:cNvPr id="46" name="TextBox 15">
            <a:extLst>
              <a:ext uri="{FF2B5EF4-FFF2-40B4-BE49-F238E27FC236}">
                <a16:creationId xmlns:a16="http://schemas.microsoft.com/office/drawing/2014/main" id="{C9B9623F-3E95-46D8-A75D-9F64DE5E483A}"/>
              </a:ext>
            </a:extLst>
          </p:cNvPr>
          <p:cNvSpPr txBox="1"/>
          <p:nvPr/>
        </p:nvSpPr>
        <p:spPr>
          <a:xfrm>
            <a:off x="1688326" y="2697370"/>
            <a:ext cx="21031200" cy="615553"/>
          </a:xfrm>
          <a:prstGeom prst="rect">
            <a:avLst/>
          </a:prstGeom>
          <a:noFill/>
        </p:spPr>
        <p:txBody>
          <a:bodyPr wrap="square" lIns="0" tIns="0" rIns="0" bIns="0" rtlCol="0">
            <a:spAutoFit/>
          </a:bodyPr>
          <a:lstStyle/>
          <a:p>
            <a:r>
              <a:rPr lang="cs-CZ" sz="40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Example</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r>
              <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Support </a:t>
            </a:r>
            <a:r>
              <a:rPr lang="cs-CZ" sz="40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Activities</a:t>
            </a:r>
            <a:endParaRPr lang="en-US"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5" name="Obrázek 34">
            <a:extLst>
              <a:ext uri="{FF2B5EF4-FFF2-40B4-BE49-F238E27FC236}">
                <a16:creationId xmlns:a16="http://schemas.microsoft.com/office/drawing/2014/main" id="{ABA82811-5052-4097-9E40-42579776D79C}"/>
              </a:ext>
            </a:extLst>
          </p:cNvPr>
          <p:cNvPicPr>
            <a:picLocks noChangeAspect="1"/>
          </p:cNvPicPr>
          <p:nvPr/>
        </p:nvPicPr>
        <p:blipFill>
          <a:blip r:embed="rId2"/>
          <a:stretch>
            <a:fillRect/>
          </a:stretch>
        </p:blipFill>
        <p:spPr>
          <a:xfrm>
            <a:off x="20430092" y="663803"/>
            <a:ext cx="3048000" cy="3048000"/>
          </a:xfrm>
          <a:prstGeom prst="rect">
            <a:avLst/>
          </a:prstGeom>
        </p:spPr>
      </p:pic>
      <p:sp>
        <p:nvSpPr>
          <p:cNvPr id="36" name="TextBox 15">
            <a:extLst>
              <a:ext uri="{FF2B5EF4-FFF2-40B4-BE49-F238E27FC236}">
                <a16:creationId xmlns:a16="http://schemas.microsoft.com/office/drawing/2014/main" id="{36CCA4F7-4640-4C39-92CE-85DBB9A3B532}"/>
              </a:ext>
            </a:extLst>
          </p:cNvPr>
          <p:cNvSpPr txBox="1"/>
          <p:nvPr/>
        </p:nvSpPr>
        <p:spPr>
          <a:xfrm>
            <a:off x="1688326" y="3860467"/>
            <a:ext cx="21031200" cy="2800767"/>
          </a:xfrm>
          <a:prstGeom prst="rect">
            <a:avLst/>
          </a:prstGeom>
          <a:noFill/>
        </p:spPr>
        <p:txBody>
          <a:bodyPr wrap="square" lIns="0" tIns="0" rIns="0" bIns="0" rtlCol="0">
            <a:spAutoFit/>
          </a:bodyPr>
          <a:lstStyle/>
          <a:p>
            <a:r>
              <a:rPr lang="cs-CZ" sz="3200" b="1"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Technolody</a:t>
            </a:r>
            <a:r>
              <a:rPr lang="cs-CZ" sz="3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and R&amp;D</a:t>
            </a:r>
          </a:p>
          <a:p>
            <a:endPar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Apple invests a lot of money in R&amp;D. Its brand is recognized for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technical innovation as well as high quality and distinctive product designs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The brand must invest heavily in R&amp;D in order to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preserve its competitive advantage</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endParaRPr lang="cs-CZ"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 company spent more than ten billion dollars on research and development in 2016 and 11.6 billion dollars in 2017. Apple has raised its R&amp;D investment by more than 5 billion dollars since 2014. Three significant causes fuel this drive. Its expanded product variety, increasing the scope of Apple’s services, and increased concentration on in-house technological development are among them.</a:t>
            </a:r>
          </a:p>
        </p:txBody>
      </p:sp>
      <p:sp>
        <p:nvSpPr>
          <p:cNvPr id="7" name="TextBox 15">
            <a:extLst>
              <a:ext uri="{FF2B5EF4-FFF2-40B4-BE49-F238E27FC236}">
                <a16:creationId xmlns:a16="http://schemas.microsoft.com/office/drawing/2014/main" id="{5F7C39BD-C89B-4F78-96E0-9DBC269B48D2}"/>
              </a:ext>
            </a:extLst>
          </p:cNvPr>
          <p:cNvSpPr txBox="1"/>
          <p:nvPr/>
        </p:nvSpPr>
        <p:spPr>
          <a:xfrm>
            <a:off x="1688326" y="7096793"/>
            <a:ext cx="21031200" cy="2123658"/>
          </a:xfrm>
          <a:prstGeom prst="rect">
            <a:avLst/>
          </a:prstGeom>
          <a:noFill/>
        </p:spPr>
        <p:txBody>
          <a:bodyPr wrap="square" lIns="0" tIns="0" rIns="0" bIns="0" rtlCol="0">
            <a:spAutoFit/>
          </a:bodyPr>
          <a:lstStyle/>
          <a:p>
            <a:r>
              <a:rPr lang="cs-CZ" sz="3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HR Management</a:t>
            </a:r>
          </a:p>
          <a:p>
            <a:endPar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Human resource management is also an essential element of a company’s value chain. Apple prioritizes both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hiring and remuneration</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Since the days of Apple founder Steve Jobs, this has been the standard. Apple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has always sought the most acceptable candidates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However, during Tim Cook’s tenure, the HRM style has shifted slightly. Apart from inclusion and diversity, the new CEO has implemented many measures to improve Apple’s HR reputation.</a:t>
            </a:r>
          </a:p>
        </p:txBody>
      </p:sp>
      <p:sp>
        <p:nvSpPr>
          <p:cNvPr id="8" name="TextBox 15">
            <a:extLst>
              <a:ext uri="{FF2B5EF4-FFF2-40B4-BE49-F238E27FC236}">
                <a16:creationId xmlns:a16="http://schemas.microsoft.com/office/drawing/2014/main" id="{2E9184D9-4186-4D5B-8122-D676D85A540A}"/>
              </a:ext>
            </a:extLst>
          </p:cNvPr>
          <p:cNvSpPr txBox="1"/>
          <p:nvPr/>
        </p:nvSpPr>
        <p:spPr>
          <a:xfrm>
            <a:off x="1676400" y="9656011"/>
            <a:ext cx="21031200" cy="2123658"/>
          </a:xfrm>
          <a:prstGeom prst="rect">
            <a:avLst/>
          </a:prstGeom>
          <a:noFill/>
        </p:spPr>
        <p:txBody>
          <a:bodyPr wrap="square" lIns="0" tIns="0" rIns="0" bIns="0" rtlCol="0">
            <a:spAutoFit/>
          </a:bodyPr>
          <a:lstStyle/>
          <a:p>
            <a:r>
              <a:rPr lang="cs-CZ" sz="3200" b="1"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Procurement</a:t>
            </a:r>
            <a:endParaRPr lang="cs-CZ" sz="3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cs-CZ"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Apple, procurement is also a significant priority. It has maintained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positive ties with its vendors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Suppliers must provide safe working conditions for employees </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as well as goods and </a:t>
            </a:r>
            <a:r>
              <a:rPr lang="en-US" sz="2200" b="1"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services that meet industry standards</a:t>
            </a:r>
            <a:r>
              <a:rPr lang="en-US"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All of these variables have an impact on supplier relationships. Apple, on the other hand, is a big buyer for most of its suppliers. Thus the two have a mutually beneficial partnership.</a:t>
            </a:r>
          </a:p>
        </p:txBody>
      </p:sp>
    </p:spTree>
    <p:extLst>
      <p:ext uri="{BB962C8B-B14F-4D97-AF65-F5344CB8AC3E}">
        <p14:creationId xmlns:p14="http://schemas.microsoft.com/office/powerpoint/2010/main" val="3119441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Who? </a:t>
            </a:r>
            <a:r>
              <a:rPr lang="en-US">
                <a:solidFill>
                  <a:schemeClr val="accent2"/>
                </a:solidFill>
              </a:rPr>
              <a:t>Organization Set-up</a:t>
            </a:r>
          </a:p>
        </p:txBody>
      </p:sp>
      <p:sp>
        <p:nvSpPr>
          <p:cNvPr id="3" name="Text Placeholder 2"/>
          <p:cNvSpPr>
            <a:spLocks noGrp="1"/>
          </p:cNvSpPr>
          <p:nvPr>
            <p:ph type="body" sz="quarter" idx="10"/>
          </p:nvPr>
        </p:nvSpPr>
        <p:spPr/>
        <p:txBody>
          <a:bodyPr/>
          <a:lstStyle/>
          <a:p>
            <a:pPr algn="l"/>
            <a:r>
              <a:rPr lang="cs-CZ" err="1"/>
              <a:t>Consultancy</a:t>
            </a:r>
            <a:r>
              <a:rPr lang="cs-CZ"/>
              <a:t> </a:t>
            </a:r>
            <a:r>
              <a:rPr lang="cs-CZ" err="1"/>
              <a:t>project</a:t>
            </a:r>
            <a:r>
              <a:rPr lang="cs-CZ"/>
              <a:t> </a:t>
            </a:r>
            <a:r>
              <a:rPr lang="en-US"/>
              <a:t>Introduction | </a:t>
            </a:r>
            <a:r>
              <a:rPr lang="en-US">
                <a:solidFill>
                  <a:schemeClr val="accent2"/>
                </a:solidFill>
              </a:rPr>
              <a:t>Strategy Setting </a:t>
            </a:r>
            <a:r>
              <a:rPr lang="en-US">
                <a:solidFill>
                  <a:schemeClr val="accent4"/>
                </a:solidFill>
              </a:rPr>
              <a:t>| Business Strategy</a:t>
            </a:r>
          </a:p>
        </p:txBody>
      </p:sp>
      <p:sp>
        <p:nvSpPr>
          <p:cNvPr id="23" name="Oval 4">
            <a:extLst>
              <a:ext uri="{FF2B5EF4-FFF2-40B4-BE49-F238E27FC236}">
                <a16:creationId xmlns:a16="http://schemas.microsoft.com/office/drawing/2014/main" id="{4AF522E1-586F-4D01-9CA1-1C4CDB4C0E96}"/>
              </a:ext>
            </a:extLst>
          </p:cNvPr>
          <p:cNvSpPr/>
          <p:nvPr/>
        </p:nvSpPr>
        <p:spPr>
          <a:xfrm>
            <a:off x="3232150" y="5856451"/>
            <a:ext cx="3340100" cy="33401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8">
            <a:extLst>
              <a:ext uri="{FF2B5EF4-FFF2-40B4-BE49-F238E27FC236}">
                <a16:creationId xmlns:a16="http://schemas.microsoft.com/office/drawing/2014/main" id="{29494A60-2582-4936-9964-42449697928C}"/>
              </a:ext>
            </a:extLst>
          </p:cNvPr>
          <p:cNvSpPr/>
          <p:nvPr/>
        </p:nvSpPr>
        <p:spPr>
          <a:xfrm>
            <a:off x="16148050" y="3246892"/>
            <a:ext cx="5003800" cy="931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1C4E89E9-ADD2-474B-82C3-1CB73218E45C}"/>
              </a:ext>
            </a:extLst>
          </p:cNvPr>
          <p:cNvSpPr/>
          <p:nvPr/>
        </p:nvSpPr>
        <p:spPr>
          <a:xfrm>
            <a:off x="16148050" y="4504192"/>
            <a:ext cx="5003800" cy="931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1">
            <a:extLst>
              <a:ext uri="{FF2B5EF4-FFF2-40B4-BE49-F238E27FC236}">
                <a16:creationId xmlns:a16="http://schemas.microsoft.com/office/drawing/2014/main" id="{11C35975-140F-41C3-A93F-6B0A468102EE}"/>
              </a:ext>
            </a:extLst>
          </p:cNvPr>
          <p:cNvSpPr/>
          <p:nvPr/>
        </p:nvSpPr>
        <p:spPr>
          <a:xfrm>
            <a:off x="16148050" y="6407440"/>
            <a:ext cx="5003800" cy="931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2">
            <a:extLst>
              <a:ext uri="{FF2B5EF4-FFF2-40B4-BE49-F238E27FC236}">
                <a16:creationId xmlns:a16="http://schemas.microsoft.com/office/drawing/2014/main" id="{A7A3096C-2786-4E38-A6A3-E5985696478B}"/>
              </a:ext>
            </a:extLst>
          </p:cNvPr>
          <p:cNvSpPr/>
          <p:nvPr/>
        </p:nvSpPr>
        <p:spPr>
          <a:xfrm>
            <a:off x="16148050" y="7689484"/>
            <a:ext cx="5003800" cy="931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4">
            <a:extLst>
              <a:ext uri="{FF2B5EF4-FFF2-40B4-BE49-F238E27FC236}">
                <a16:creationId xmlns:a16="http://schemas.microsoft.com/office/drawing/2014/main" id="{1C533B9F-C1D5-4DF9-913C-C3D80E6EC116}"/>
              </a:ext>
            </a:extLst>
          </p:cNvPr>
          <p:cNvSpPr/>
          <p:nvPr/>
        </p:nvSpPr>
        <p:spPr>
          <a:xfrm>
            <a:off x="16148050" y="9592733"/>
            <a:ext cx="5003800" cy="931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5">
            <a:extLst>
              <a:ext uri="{FF2B5EF4-FFF2-40B4-BE49-F238E27FC236}">
                <a16:creationId xmlns:a16="http://schemas.microsoft.com/office/drawing/2014/main" id="{8FF00796-78FA-44E9-B093-248012BFD4CE}"/>
              </a:ext>
            </a:extLst>
          </p:cNvPr>
          <p:cNvSpPr/>
          <p:nvPr/>
        </p:nvSpPr>
        <p:spPr>
          <a:xfrm>
            <a:off x="16148050" y="10874777"/>
            <a:ext cx="5003800" cy="931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2">
            <a:extLst>
              <a:ext uri="{FF2B5EF4-FFF2-40B4-BE49-F238E27FC236}">
                <a16:creationId xmlns:a16="http://schemas.microsoft.com/office/drawing/2014/main" id="{150D1056-1EFF-4858-A8E7-6BA3AA5CF48C}"/>
              </a:ext>
            </a:extLst>
          </p:cNvPr>
          <p:cNvCxnSpPr/>
          <p:nvPr/>
        </p:nvCxnSpPr>
        <p:spPr>
          <a:xfrm flipH="1">
            <a:off x="5289549" y="4324622"/>
            <a:ext cx="3289301" cy="33174"/>
          </a:xfrm>
          <a:prstGeom prst="line">
            <a:avLst/>
          </a:prstGeom>
          <a:ln w="1905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24">
            <a:extLst>
              <a:ext uri="{FF2B5EF4-FFF2-40B4-BE49-F238E27FC236}">
                <a16:creationId xmlns:a16="http://schemas.microsoft.com/office/drawing/2014/main" id="{521B00F1-0983-4421-9C33-E7B52C764F87}"/>
              </a:ext>
            </a:extLst>
          </p:cNvPr>
          <p:cNvCxnSpPr>
            <a:stCxn id="23" idx="0"/>
            <a:endCxn id="32" idx="2"/>
          </p:cNvCxnSpPr>
          <p:nvPr/>
        </p:nvCxnSpPr>
        <p:spPr>
          <a:xfrm flipH="1" flipV="1">
            <a:off x="4902199" y="4745146"/>
            <a:ext cx="1" cy="1111305"/>
          </a:xfrm>
          <a:prstGeom prst="line">
            <a:avLst/>
          </a:prstGeom>
          <a:ln w="19050">
            <a:headEnd type="triangle" w="lg" len="lg"/>
          </a:ln>
        </p:spPr>
        <p:style>
          <a:lnRef idx="1">
            <a:schemeClr val="accent1"/>
          </a:lnRef>
          <a:fillRef idx="0">
            <a:schemeClr val="accent1"/>
          </a:fillRef>
          <a:effectRef idx="0">
            <a:schemeClr val="accent1"/>
          </a:effectRef>
          <a:fontRef idx="minor">
            <a:schemeClr val="tx1"/>
          </a:fontRef>
        </p:style>
      </p:cxnSp>
      <p:sp>
        <p:nvSpPr>
          <p:cNvPr id="32" name="Arc 25">
            <a:extLst>
              <a:ext uri="{FF2B5EF4-FFF2-40B4-BE49-F238E27FC236}">
                <a16:creationId xmlns:a16="http://schemas.microsoft.com/office/drawing/2014/main" id="{79A67D81-3575-4B78-AF6C-9F468FB93EA3}"/>
              </a:ext>
            </a:extLst>
          </p:cNvPr>
          <p:cNvSpPr/>
          <p:nvPr/>
        </p:nvSpPr>
        <p:spPr>
          <a:xfrm flipH="1">
            <a:off x="4902199" y="4357796"/>
            <a:ext cx="774700" cy="774700"/>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3">
            <a:extLst>
              <a:ext uri="{FF2B5EF4-FFF2-40B4-BE49-F238E27FC236}">
                <a16:creationId xmlns:a16="http://schemas.microsoft.com/office/drawing/2014/main" id="{FB90E07A-F29F-4A58-9FAB-C5D0E6762FDF}"/>
              </a:ext>
            </a:extLst>
          </p:cNvPr>
          <p:cNvSpPr/>
          <p:nvPr/>
        </p:nvSpPr>
        <p:spPr>
          <a:xfrm rot="10800000">
            <a:off x="4902199" y="9920506"/>
            <a:ext cx="774700" cy="774700"/>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 name="Straight Connector 39">
            <a:extLst>
              <a:ext uri="{FF2B5EF4-FFF2-40B4-BE49-F238E27FC236}">
                <a16:creationId xmlns:a16="http://schemas.microsoft.com/office/drawing/2014/main" id="{3C8FD915-15AC-4032-BFF5-1DDAAD72C238}"/>
              </a:ext>
            </a:extLst>
          </p:cNvPr>
          <p:cNvCxnSpPr/>
          <p:nvPr/>
        </p:nvCxnSpPr>
        <p:spPr>
          <a:xfrm flipH="1" flipV="1">
            <a:off x="5289549" y="10695206"/>
            <a:ext cx="3289301" cy="11276"/>
          </a:xfrm>
          <a:prstGeom prst="line">
            <a:avLst/>
          </a:prstGeom>
          <a:ln w="1905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41">
            <a:extLst>
              <a:ext uri="{FF2B5EF4-FFF2-40B4-BE49-F238E27FC236}">
                <a16:creationId xmlns:a16="http://schemas.microsoft.com/office/drawing/2014/main" id="{0918861D-7CC7-4205-AFD5-92D1C43024EE}"/>
              </a:ext>
            </a:extLst>
          </p:cNvPr>
          <p:cNvCxnSpPr>
            <a:stCxn id="23" idx="4"/>
            <a:endCxn id="33" idx="2"/>
          </p:cNvCxnSpPr>
          <p:nvPr/>
        </p:nvCxnSpPr>
        <p:spPr>
          <a:xfrm flipH="1">
            <a:off x="4902199" y="9196551"/>
            <a:ext cx="1" cy="1111305"/>
          </a:xfrm>
          <a:prstGeom prst="line">
            <a:avLst/>
          </a:prstGeom>
          <a:ln w="19050">
            <a:head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Connector 45">
            <a:extLst>
              <a:ext uri="{FF2B5EF4-FFF2-40B4-BE49-F238E27FC236}">
                <a16:creationId xmlns:a16="http://schemas.microsoft.com/office/drawing/2014/main" id="{72ED98BD-1560-4EC5-BAC0-919E67A65ABC}"/>
              </a:ext>
            </a:extLst>
          </p:cNvPr>
          <p:cNvCxnSpPr/>
          <p:nvPr/>
        </p:nvCxnSpPr>
        <p:spPr>
          <a:xfrm flipH="1">
            <a:off x="6572250" y="7526501"/>
            <a:ext cx="2006600" cy="0"/>
          </a:xfrm>
          <a:prstGeom prst="line">
            <a:avLst/>
          </a:prstGeom>
          <a:ln w="19050">
            <a:solidFill>
              <a:schemeClr val="accent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7" name="Rounded Rectangle 46">
            <a:extLst>
              <a:ext uri="{FF2B5EF4-FFF2-40B4-BE49-F238E27FC236}">
                <a16:creationId xmlns:a16="http://schemas.microsoft.com/office/drawing/2014/main" id="{94A3F9EF-EE7F-424A-9B5C-130CD93208B4}"/>
              </a:ext>
            </a:extLst>
          </p:cNvPr>
          <p:cNvSpPr/>
          <p:nvPr/>
        </p:nvSpPr>
        <p:spPr>
          <a:xfrm>
            <a:off x="8731250" y="3713983"/>
            <a:ext cx="4178300" cy="125445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47">
            <a:extLst>
              <a:ext uri="{FF2B5EF4-FFF2-40B4-BE49-F238E27FC236}">
                <a16:creationId xmlns:a16="http://schemas.microsoft.com/office/drawing/2014/main" id="{E08A76CC-7F24-4FBD-9832-95499552C20A}"/>
              </a:ext>
            </a:extLst>
          </p:cNvPr>
          <p:cNvSpPr/>
          <p:nvPr/>
        </p:nvSpPr>
        <p:spPr>
          <a:xfrm>
            <a:off x="8731250" y="6899275"/>
            <a:ext cx="4178300" cy="125445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48">
            <a:extLst>
              <a:ext uri="{FF2B5EF4-FFF2-40B4-BE49-F238E27FC236}">
                <a16:creationId xmlns:a16="http://schemas.microsoft.com/office/drawing/2014/main" id="{E1378BE8-63A5-4EAF-AEC9-71973FC75FE9}"/>
              </a:ext>
            </a:extLst>
          </p:cNvPr>
          <p:cNvSpPr/>
          <p:nvPr/>
        </p:nvSpPr>
        <p:spPr>
          <a:xfrm>
            <a:off x="8731250" y="10072196"/>
            <a:ext cx="4178300" cy="125445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c 60">
            <a:extLst>
              <a:ext uri="{FF2B5EF4-FFF2-40B4-BE49-F238E27FC236}">
                <a16:creationId xmlns:a16="http://schemas.microsoft.com/office/drawing/2014/main" id="{BFB63A1D-5471-4CAA-9F5C-0A4875918B74}"/>
              </a:ext>
            </a:extLst>
          </p:cNvPr>
          <p:cNvSpPr/>
          <p:nvPr/>
        </p:nvSpPr>
        <p:spPr>
          <a:xfrm flipH="1">
            <a:off x="13478934" y="3715469"/>
            <a:ext cx="1252966" cy="1252966"/>
          </a:xfrm>
          <a:prstGeom prst="arc">
            <a:avLst>
              <a:gd name="adj1" fmla="val 16200000"/>
              <a:gd name="adj2" fmla="val 5400479"/>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1" name="Straight Connector 62">
            <a:extLst>
              <a:ext uri="{FF2B5EF4-FFF2-40B4-BE49-F238E27FC236}">
                <a16:creationId xmlns:a16="http://schemas.microsoft.com/office/drawing/2014/main" id="{C4FEFFF8-0F94-484C-85AA-7C01D4C24EE9}"/>
              </a:ext>
            </a:extLst>
          </p:cNvPr>
          <p:cNvCxnSpPr/>
          <p:nvPr/>
        </p:nvCxnSpPr>
        <p:spPr>
          <a:xfrm>
            <a:off x="12909550" y="4341209"/>
            <a:ext cx="569384" cy="0"/>
          </a:xfrm>
          <a:prstGeom prst="line">
            <a:avLst/>
          </a:prstGeom>
          <a:ln w="19050">
            <a:solidFill>
              <a:schemeClr val="accent2"/>
            </a:solidFill>
            <a:headEnd type="triangle" w="lg" len="lg"/>
          </a:ln>
        </p:spPr>
        <p:style>
          <a:lnRef idx="1">
            <a:schemeClr val="accent1"/>
          </a:lnRef>
          <a:fillRef idx="0">
            <a:schemeClr val="accent1"/>
          </a:fillRef>
          <a:effectRef idx="0">
            <a:schemeClr val="accent1"/>
          </a:effectRef>
          <a:fontRef idx="minor">
            <a:schemeClr val="tx1"/>
          </a:fontRef>
        </p:style>
      </p:cxnSp>
      <p:sp>
        <p:nvSpPr>
          <p:cNvPr id="42" name="Arc 69">
            <a:extLst>
              <a:ext uri="{FF2B5EF4-FFF2-40B4-BE49-F238E27FC236}">
                <a16:creationId xmlns:a16="http://schemas.microsoft.com/office/drawing/2014/main" id="{71547F8E-0DD8-4D59-BCA7-E5903F5C0B4D}"/>
              </a:ext>
            </a:extLst>
          </p:cNvPr>
          <p:cNvSpPr/>
          <p:nvPr/>
        </p:nvSpPr>
        <p:spPr>
          <a:xfrm flipH="1">
            <a:off x="13478934" y="6900761"/>
            <a:ext cx="1252966" cy="1252966"/>
          </a:xfrm>
          <a:prstGeom prst="arc">
            <a:avLst>
              <a:gd name="adj1" fmla="val 16200000"/>
              <a:gd name="adj2" fmla="val 5400479"/>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3" name="Straight Connector 70">
            <a:extLst>
              <a:ext uri="{FF2B5EF4-FFF2-40B4-BE49-F238E27FC236}">
                <a16:creationId xmlns:a16="http://schemas.microsoft.com/office/drawing/2014/main" id="{A15AB686-5378-4B07-A1EF-C0CAC68BC4D6}"/>
              </a:ext>
            </a:extLst>
          </p:cNvPr>
          <p:cNvCxnSpPr/>
          <p:nvPr/>
        </p:nvCxnSpPr>
        <p:spPr>
          <a:xfrm>
            <a:off x="12909550" y="7526501"/>
            <a:ext cx="569384" cy="0"/>
          </a:xfrm>
          <a:prstGeom prst="line">
            <a:avLst/>
          </a:prstGeom>
          <a:ln w="19050">
            <a:solidFill>
              <a:schemeClr val="accent3"/>
            </a:solidFill>
            <a:headEnd type="triangle" w="lg" len="lg"/>
          </a:ln>
        </p:spPr>
        <p:style>
          <a:lnRef idx="1">
            <a:schemeClr val="accent1"/>
          </a:lnRef>
          <a:fillRef idx="0">
            <a:schemeClr val="accent1"/>
          </a:fillRef>
          <a:effectRef idx="0">
            <a:schemeClr val="accent1"/>
          </a:effectRef>
          <a:fontRef idx="minor">
            <a:schemeClr val="tx1"/>
          </a:fontRef>
        </p:style>
      </p:cxnSp>
      <p:sp>
        <p:nvSpPr>
          <p:cNvPr id="44" name="Arc 73">
            <a:extLst>
              <a:ext uri="{FF2B5EF4-FFF2-40B4-BE49-F238E27FC236}">
                <a16:creationId xmlns:a16="http://schemas.microsoft.com/office/drawing/2014/main" id="{64E52914-DA0F-4800-AF7D-D1E89E521676}"/>
              </a:ext>
            </a:extLst>
          </p:cNvPr>
          <p:cNvSpPr/>
          <p:nvPr/>
        </p:nvSpPr>
        <p:spPr>
          <a:xfrm flipH="1">
            <a:off x="13478934" y="10072258"/>
            <a:ext cx="1252966" cy="1252966"/>
          </a:xfrm>
          <a:prstGeom prst="arc">
            <a:avLst>
              <a:gd name="adj1" fmla="val 16200000"/>
              <a:gd name="adj2" fmla="val 5400479"/>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5" name="Straight Connector 74">
            <a:extLst>
              <a:ext uri="{FF2B5EF4-FFF2-40B4-BE49-F238E27FC236}">
                <a16:creationId xmlns:a16="http://schemas.microsoft.com/office/drawing/2014/main" id="{A86030D5-10B3-417D-99A3-081228F728FA}"/>
              </a:ext>
            </a:extLst>
          </p:cNvPr>
          <p:cNvCxnSpPr/>
          <p:nvPr/>
        </p:nvCxnSpPr>
        <p:spPr>
          <a:xfrm>
            <a:off x="12909550" y="10697998"/>
            <a:ext cx="569384" cy="0"/>
          </a:xfrm>
          <a:prstGeom prst="line">
            <a:avLst/>
          </a:prstGeom>
          <a:ln w="19050">
            <a:solidFill>
              <a:schemeClr val="accent4"/>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Connector 55">
            <a:extLst>
              <a:ext uri="{FF2B5EF4-FFF2-40B4-BE49-F238E27FC236}">
                <a16:creationId xmlns:a16="http://schemas.microsoft.com/office/drawing/2014/main" id="{F5B11F8E-9A91-46E0-BE4F-FEA06C20D930}"/>
              </a:ext>
            </a:extLst>
          </p:cNvPr>
          <p:cNvCxnSpPr/>
          <p:nvPr/>
        </p:nvCxnSpPr>
        <p:spPr>
          <a:xfrm flipH="1">
            <a:off x="14105417" y="3712559"/>
            <a:ext cx="1775933" cy="2910"/>
          </a:xfrm>
          <a:prstGeom prst="line">
            <a:avLst/>
          </a:prstGeom>
          <a:ln w="19050">
            <a:solidFill>
              <a:schemeClr val="accent2"/>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3">
            <a:extLst>
              <a:ext uri="{FF2B5EF4-FFF2-40B4-BE49-F238E27FC236}">
                <a16:creationId xmlns:a16="http://schemas.microsoft.com/office/drawing/2014/main" id="{D4E5568B-3660-4722-9329-A9D755C7F7A5}"/>
              </a:ext>
            </a:extLst>
          </p:cNvPr>
          <p:cNvCxnSpPr/>
          <p:nvPr/>
        </p:nvCxnSpPr>
        <p:spPr>
          <a:xfrm flipH="1" flipV="1">
            <a:off x="14105497" y="4968435"/>
            <a:ext cx="1775853" cy="1424"/>
          </a:xfrm>
          <a:prstGeom prst="line">
            <a:avLst/>
          </a:prstGeom>
          <a:ln w="19050">
            <a:solidFill>
              <a:schemeClr val="accent2"/>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8">
            <a:extLst>
              <a:ext uri="{FF2B5EF4-FFF2-40B4-BE49-F238E27FC236}">
                <a16:creationId xmlns:a16="http://schemas.microsoft.com/office/drawing/2014/main" id="{4D0517C9-533E-410F-9D71-DFADE0204176}"/>
              </a:ext>
            </a:extLst>
          </p:cNvPr>
          <p:cNvCxnSpPr/>
          <p:nvPr/>
        </p:nvCxnSpPr>
        <p:spPr>
          <a:xfrm flipH="1">
            <a:off x="14105417" y="6897851"/>
            <a:ext cx="1775933" cy="2910"/>
          </a:xfrm>
          <a:prstGeom prst="line">
            <a:avLst/>
          </a:prstGeom>
          <a:ln w="19050">
            <a:solidFill>
              <a:schemeClr val="accent3"/>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71">
            <a:extLst>
              <a:ext uri="{FF2B5EF4-FFF2-40B4-BE49-F238E27FC236}">
                <a16:creationId xmlns:a16="http://schemas.microsoft.com/office/drawing/2014/main" id="{90AE7880-0D48-4FEC-9CEC-2C46BBF099C6}"/>
              </a:ext>
            </a:extLst>
          </p:cNvPr>
          <p:cNvCxnSpPr/>
          <p:nvPr/>
        </p:nvCxnSpPr>
        <p:spPr>
          <a:xfrm flipH="1" flipV="1">
            <a:off x="14105497" y="8153727"/>
            <a:ext cx="1775853" cy="1424"/>
          </a:xfrm>
          <a:prstGeom prst="line">
            <a:avLst/>
          </a:prstGeom>
          <a:ln w="19050">
            <a:solidFill>
              <a:schemeClr val="accent3"/>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72">
            <a:extLst>
              <a:ext uri="{FF2B5EF4-FFF2-40B4-BE49-F238E27FC236}">
                <a16:creationId xmlns:a16="http://schemas.microsoft.com/office/drawing/2014/main" id="{1E7E9D16-F0C3-4A07-AA14-6EF32C42ADF9}"/>
              </a:ext>
            </a:extLst>
          </p:cNvPr>
          <p:cNvCxnSpPr>
            <a:endCxn id="44" idx="0"/>
          </p:cNvCxnSpPr>
          <p:nvPr/>
        </p:nvCxnSpPr>
        <p:spPr>
          <a:xfrm flipH="1">
            <a:off x="14105417" y="10069348"/>
            <a:ext cx="1775934" cy="2910"/>
          </a:xfrm>
          <a:prstGeom prst="line">
            <a:avLst/>
          </a:prstGeom>
          <a:ln w="19050">
            <a:solidFill>
              <a:schemeClr val="accent4"/>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75">
            <a:extLst>
              <a:ext uri="{FF2B5EF4-FFF2-40B4-BE49-F238E27FC236}">
                <a16:creationId xmlns:a16="http://schemas.microsoft.com/office/drawing/2014/main" id="{CFF1E161-F6A0-41F5-A80C-479111760946}"/>
              </a:ext>
            </a:extLst>
          </p:cNvPr>
          <p:cNvCxnSpPr>
            <a:endCxn id="44" idx="2"/>
          </p:cNvCxnSpPr>
          <p:nvPr/>
        </p:nvCxnSpPr>
        <p:spPr>
          <a:xfrm flipH="1" flipV="1">
            <a:off x="14105504" y="11325224"/>
            <a:ext cx="1775847" cy="1424"/>
          </a:xfrm>
          <a:prstGeom prst="line">
            <a:avLst/>
          </a:prstGeom>
          <a:ln w="19050">
            <a:solidFill>
              <a:schemeClr val="accent4"/>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70" name="TextBox 79">
            <a:extLst>
              <a:ext uri="{FF2B5EF4-FFF2-40B4-BE49-F238E27FC236}">
                <a16:creationId xmlns:a16="http://schemas.microsoft.com/office/drawing/2014/main" id="{14560718-1C67-48A9-9EF6-BE8CBA3E7468}"/>
              </a:ext>
            </a:extLst>
          </p:cNvPr>
          <p:cNvSpPr txBox="1"/>
          <p:nvPr/>
        </p:nvSpPr>
        <p:spPr>
          <a:xfrm>
            <a:off x="3404120" y="6873970"/>
            <a:ext cx="3064444" cy="1107996"/>
          </a:xfrm>
          <a:prstGeom prst="rect">
            <a:avLst/>
          </a:prstGeom>
          <a:noFill/>
        </p:spPr>
        <p:txBody>
          <a:bodyPr wrap="square" lIns="0" tIns="0" rIns="0" bIns="0" rtlCol="0">
            <a:spAutoFit/>
          </a:bodyPr>
          <a:lstStyle/>
          <a:p>
            <a:pPr algn="ctr"/>
            <a:r>
              <a:rPr lang="cs-CZ" err="1">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Customers</a:t>
            </a:r>
            <a:r>
              <a:rPr lang="en-US">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 Segment</a:t>
            </a:r>
          </a:p>
        </p:txBody>
      </p:sp>
      <p:sp>
        <p:nvSpPr>
          <p:cNvPr id="71" name="TextBox 80">
            <a:extLst>
              <a:ext uri="{FF2B5EF4-FFF2-40B4-BE49-F238E27FC236}">
                <a16:creationId xmlns:a16="http://schemas.microsoft.com/office/drawing/2014/main" id="{5E052BCA-F478-47BF-9B77-2A2ADEFAB5C2}"/>
              </a:ext>
            </a:extLst>
          </p:cNvPr>
          <p:cNvSpPr txBox="1"/>
          <p:nvPr/>
        </p:nvSpPr>
        <p:spPr>
          <a:xfrm>
            <a:off x="9033522" y="4084452"/>
            <a:ext cx="3522732" cy="430887"/>
          </a:xfrm>
          <a:prstGeom prst="rect">
            <a:avLst/>
          </a:prstGeom>
          <a:noFill/>
        </p:spPr>
        <p:txBody>
          <a:bodyPr wrap="square" lIns="0" tIns="0" rIns="0" bIns="0" rtlCol="0">
            <a:spAutoFit/>
          </a:bodyPr>
          <a:lstStyle/>
          <a:p>
            <a:pPr algn="ctr"/>
            <a:r>
              <a:rPr lang="en-US" sz="28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Sales</a:t>
            </a:r>
          </a:p>
        </p:txBody>
      </p:sp>
      <p:sp>
        <p:nvSpPr>
          <p:cNvPr id="72" name="TextBox 81">
            <a:extLst>
              <a:ext uri="{FF2B5EF4-FFF2-40B4-BE49-F238E27FC236}">
                <a16:creationId xmlns:a16="http://schemas.microsoft.com/office/drawing/2014/main" id="{4A5F9E08-95E8-4F2B-8A4C-A96DC702F55F}"/>
              </a:ext>
            </a:extLst>
          </p:cNvPr>
          <p:cNvSpPr txBox="1"/>
          <p:nvPr/>
        </p:nvSpPr>
        <p:spPr>
          <a:xfrm>
            <a:off x="9033522" y="7336488"/>
            <a:ext cx="3522732" cy="430887"/>
          </a:xfrm>
          <a:prstGeom prst="rect">
            <a:avLst/>
          </a:prstGeom>
          <a:noFill/>
        </p:spPr>
        <p:txBody>
          <a:bodyPr wrap="square" lIns="0" tIns="0" rIns="0" bIns="0" rtlCol="0">
            <a:spAutoFit/>
          </a:bodyPr>
          <a:lstStyle/>
          <a:p>
            <a:pPr algn="ctr"/>
            <a:r>
              <a:rPr lang="en-US" sz="28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Marketing</a:t>
            </a:r>
          </a:p>
        </p:txBody>
      </p:sp>
      <p:sp>
        <p:nvSpPr>
          <p:cNvPr id="73" name="TextBox 82">
            <a:extLst>
              <a:ext uri="{FF2B5EF4-FFF2-40B4-BE49-F238E27FC236}">
                <a16:creationId xmlns:a16="http://schemas.microsoft.com/office/drawing/2014/main" id="{334DE099-71A2-40C4-A8CD-F5FBD69605D4}"/>
              </a:ext>
            </a:extLst>
          </p:cNvPr>
          <p:cNvSpPr txBox="1"/>
          <p:nvPr/>
        </p:nvSpPr>
        <p:spPr>
          <a:xfrm>
            <a:off x="9033522" y="10490404"/>
            <a:ext cx="3522732" cy="430887"/>
          </a:xfrm>
          <a:prstGeom prst="rect">
            <a:avLst/>
          </a:prstGeom>
          <a:noFill/>
        </p:spPr>
        <p:txBody>
          <a:bodyPr wrap="square" lIns="0" tIns="0" rIns="0" bIns="0" rtlCol="0">
            <a:spAutoFit/>
          </a:bodyPr>
          <a:lstStyle/>
          <a:p>
            <a:pPr algn="ctr"/>
            <a:r>
              <a:rPr lang="en-US" sz="28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74" name="TextBox 83">
            <a:extLst>
              <a:ext uri="{FF2B5EF4-FFF2-40B4-BE49-F238E27FC236}">
                <a16:creationId xmlns:a16="http://schemas.microsoft.com/office/drawing/2014/main" id="{112E3A11-8D72-4D48-8C6D-68A65DEC9612}"/>
              </a:ext>
            </a:extLst>
          </p:cNvPr>
          <p:cNvSpPr txBox="1"/>
          <p:nvPr/>
        </p:nvSpPr>
        <p:spPr>
          <a:xfrm>
            <a:off x="16888584" y="3466337"/>
            <a:ext cx="3522732" cy="400110"/>
          </a:xfrm>
          <a:prstGeom prst="rect">
            <a:avLst/>
          </a:prstGeom>
          <a:noFill/>
        </p:spPr>
        <p:txBody>
          <a:bodyPr wrap="square" lIns="0" tIns="0" rIns="0" bIns="0" rtlCol="0">
            <a:spAutoFit/>
          </a:bodyPr>
          <a:lstStyle/>
          <a:p>
            <a:pPr algn="ctr"/>
            <a:r>
              <a:rPr lang="en-US" sz="26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Territorial Sales</a:t>
            </a:r>
          </a:p>
        </p:txBody>
      </p:sp>
      <p:sp>
        <p:nvSpPr>
          <p:cNvPr id="75" name="TextBox 84">
            <a:extLst>
              <a:ext uri="{FF2B5EF4-FFF2-40B4-BE49-F238E27FC236}">
                <a16:creationId xmlns:a16="http://schemas.microsoft.com/office/drawing/2014/main" id="{7DE4A58B-B9A8-4B58-9AA6-11EBB6011398}"/>
              </a:ext>
            </a:extLst>
          </p:cNvPr>
          <p:cNvSpPr txBox="1"/>
          <p:nvPr/>
        </p:nvSpPr>
        <p:spPr>
          <a:xfrm>
            <a:off x="16888584" y="4711485"/>
            <a:ext cx="3522732" cy="400110"/>
          </a:xfrm>
          <a:prstGeom prst="rect">
            <a:avLst/>
          </a:prstGeom>
          <a:noFill/>
        </p:spPr>
        <p:txBody>
          <a:bodyPr wrap="square" lIns="0" tIns="0" rIns="0" bIns="0" rtlCol="0">
            <a:spAutoFit/>
          </a:bodyPr>
          <a:lstStyle/>
          <a:p>
            <a:pPr algn="ctr"/>
            <a:r>
              <a:rPr lang="en-US" sz="26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Specialized Sales</a:t>
            </a:r>
          </a:p>
        </p:txBody>
      </p:sp>
      <p:sp>
        <p:nvSpPr>
          <p:cNvPr id="76" name="TextBox 85">
            <a:extLst>
              <a:ext uri="{FF2B5EF4-FFF2-40B4-BE49-F238E27FC236}">
                <a16:creationId xmlns:a16="http://schemas.microsoft.com/office/drawing/2014/main" id="{E713348C-2579-4F71-85CE-85AA4AE09853}"/>
              </a:ext>
            </a:extLst>
          </p:cNvPr>
          <p:cNvSpPr txBox="1"/>
          <p:nvPr/>
        </p:nvSpPr>
        <p:spPr>
          <a:xfrm>
            <a:off x="16888584" y="6673052"/>
            <a:ext cx="3522732" cy="400110"/>
          </a:xfrm>
          <a:prstGeom prst="rect">
            <a:avLst/>
          </a:prstGeom>
          <a:noFill/>
        </p:spPr>
        <p:txBody>
          <a:bodyPr wrap="square" lIns="0" tIns="0" rIns="0" bIns="0" rtlCol="0">
            <a:spAutoFit/>
          </a:bodyPr>
          <a:lstStyle/>
          <a:p>
            <a:pPr algn="ctr"/>
            <a:r>
              <a:rPr lang="en-US" sz="26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Communication Team</a:t>
            </a:r>
          </a:p>
        </p:txBody>
      </p:sp>
      <p:sp>
        <p:nvSpPr>
          <p:cNvPr id="77" name="TextBox 86">
            <a:extLst>
              <a:ext uri="{FF2B5EF4-FFF2-40B4-BE49-F238E27FC236}">
                <a16:creationId xmlns:a16="http://schemas.microsoft.com/office/drawing/2014/main" id="{F94222B5-B71B-4C12-A0CF-A3E3C30F91F6}"/>
              </a:ext>
            </a:extLst>
          </p:cNvPr>
          <p:cNvSpPr txBox="1"/>
          <p:nvPr/>
        </p:nvSpPr>
        <p:spPr>
          <a:xfrm>
            <a:off x="16888584" y="7953672"/>
            <a:ext cx="3522732" cy="400110"/>
          </a:xfrm>
          <a:prstGeom prst="rect">
            <a:avLst/>
          </a:prstGeom>
          <a:noFill/>
        </p:spPr>
        <p:txBody>
          <a:bodyPr wrap="square" lIns="0" tIns="0" rIns="0" bIns="0" rtlCol="0">
            <a:spAutoFit/>
          </a:bodyPr>
          <a:lstStyle/>
          <a:p>
            <a:pPr algn="ctr"/>
            <a:r>
              <a:rPr lang="en-US" sz="26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Development Team</a:t>
            </a:r>
          </a:p>
        </p:txBody>
      </p:sp>
      <p:sp>
        <p:nvSpPr>
          <p:cNvPr id="78" name="TextBox 87">
            <a:extLst>
              <a:ext uri="{FF2B5EF4-FFF2-40B4-BE49-F238E27FC236}">
                <a16:creationId xmlns:a16="http://schemas.microsoft.com/office/drawing/2014/main" id="{71C484F6-4171-4253-8B25-D86DEE1F8625}"/>
              </a:ext>
            </a:extLst>
          </p:cNvPr>
          <p:cNvSpPr txBox="1"/>
          <p:nvPr/>
        </p:nvSpPr>
        <p:spPr>
          <a:xfrm>
            <a:off x="16888584" y="9858345"/>
            <a:ext cx="3522732" cy="400110"/>
          </a:xfrm>
          <a:prstGeom prst="rect">
            <a:avLst/>
          </a:prstGeom>
          <a:noFill/>
        </p:spPr>
        <p:txBody>
          <a:bodyPr wrap="square" lIns="0" tIns="0" rIns="0" bIns="0" rtlCol="0">
            <a:spAutoFit/>
          </a:bodyPr>
          <a:lstStyle/>
          <a:p>
            <a:pPr algn="ctr"/>
            <a:r>
              <a:rPr lang="en-US" sz="26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Operations </a:t>
            </a:r>
          </a:p>
        </p:txBody>
      </p:sp>
      <p:sp>
        <p:nvSpPr>
          <p:cNvPr id="79" name="TextBox 88">
            <a:extLst>
              <a:ext uri="{FF2B5EF4-FFF2-40B4-BE49-F238E27FC236}">
                <a16:creationId xmlns:a16="http://schemas.microsoft.com/office/drawing/2014/main" id="{5B234345-067E-48CF-B720-A9FB136E1C53}"/>
              </a:ext>
            </a:extLst>
          </p:cNvPr>
          <p:cNvSpPr txBox="1"/>
          <p:nvPr/>
        </p:nvSpPr>
        <p:spPr>
          <a:xfrm>
            <a:off x="16888584" y="11125169"/>
            <a:ext cx="3522732" cy="400110"/>
          </a:xfrm>
          <a:prstGeom prst="rect">
            <a:avLst/>
          </a:prstGeom>
          <a:noFill/>
        </p:spPr>
        <p:txBody>
          <a:bodyPr wrap="square" lIns="0" tIns="0" rIns="0" bIns="0" rtlCol="0">
            <a:spAutoFit/>
          </a:bodyPr>
          <a:lstStyle/>
          <a:p>
            <a:pPr algn="ctr"/>
            <a:r>
              <a:rPr lang="en-US" sz="26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Logistic</a:t>
            </a:r>
          </a:p>
        </p:txBody>
      </p:sp>
    </p:spTree>
    <p:extLst>
      <p:ext uri="{BB962C8B-B14F-4D97-AF65-F5344CB8AC3E}">
        <p14:creationId xmlns:p14="http://schemas.microsoft.com/office/powerpoint/2010/main" val="642504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When? </a:t>
            </a:r>
            <a:r>
              <a:rPr lang="en-US">
                <a:solidFill>
                  <a:schemeClr val="accent2"/>
                </a:solidFill>
              </a:rPr>
              <a:t>Process Goals &amp; Milestones</a:t>
            </a:r>
          </a:p>
        </p:txBody>
      </p:sp>
      <p:sp>
        <p:nvSpPr>
          <p:cNvPr id="3" name="Text Placeholder 2"/>
          <p:cNvSpPr>
            <a:spLocks noGrp="1"/>
          </p:cNvSpPr>
          <p:nvPr>
            <p:ph type="body" sz="quarter" idx="10"/>
          </p:nvPr>
        </p:nvSpPr>
        <p:spPr/>
        <p:txBody>
          <a:bodyPr/>
          <a:lstStyle/>
          <a:p>
            <a:pPr algn="l"/>
            <a:r>
              <a:rPr lang="cs-CZ" err="1"/>
              <a:t>Consultancy</a:t>
            </a:r>
            <a:r>
              <a:rPr lang="cs-CZ"/>
              <a:t> </a:t>
            </a:r>
            <a:r>
              <a:rPr lang="cs-CZ" err="1"/>
              <a:t>project</a:t>
            </a:r>
            <a:r>
              <a:rPr lang="cs-CZ"/>
              <a:t> </a:t>
            </a:r>
            <a:r>
              <a:rPr lang="en-US"/>
              <a:t>Introduction | </a:t>
            </a:r>
            <a:r>
              <a:rPr lang="en-US">
                <a:solidFill>
                  <a:schemeClr val="accent2"/>
                </a:solidFill>
              </a:rPr>
              <a:t>Strategy Setting </a:t>
            </a:r>
            <a:r>
              <a:rPr lang="en-US">
                <a:solidFill>
                  <a:schemeClr val="accent4"/>
                </a:solidFill>
              </a:rPr>
              <a:t>| Business Strategy</a:t>
            </a:r>
          </a:p>
        </p:txBody>
      </p:sp>
      <p:graphicFrame>
        <p:nvGraphicFramePr>
          <p:cNvPr id="46" name="Table 3">
            <a:extLst>
              <a:ext uri="{FF2B5EF4-FFF2-40B4-BE49-F238E27FC236}">
                <a16:creationId xmlns:a16="http://schemas.microsoft.com/office/drawing/2014/main" id="{2D051289-C378-489E-A8A5-097238030F66}"/>
              </a:ext>
            </a:extLst>
          </p:cNvPr>
          <p:cNvGraphicFramePr>
            <a:graphicFrameLocks noGrp="1"/>
          </p:cNvGraphicFramePr>
          <p:nvPr>
            <p:extLst>
              <p:ext uri="{D42A27DB-BD31-4B8C-83A1-F6EECF244321}">
                <p14:modId xmlns:p14="http://schemas.microsoft.com/office/powerpoint/2010/main" val="2751074579"/>
              </p:ext>
            </p:extLst>
          </p:nvPr>
        </p:nvGraphicFramePr>
        <p:xfrm>
          <a:off x="1676384" y="3251019"/>
          <a:ext cx="21031227" cy="7819178"/>
        </p:xfrm>
        <a:graphic>
          <a:graphicData uri="http://schemas.openxmlformats.org/drawingml/2006/table">
            <a:tbl>
              <a:tblPr firstRow="1" bandRow="1">
                <a:tableStyleId>{5C22544A-7EE6-4342-B048-85BDC9FD1C3A}</a:tableStyleId>
              </a:tblPr>
              <a:tblGrid>
                <a:gridCol w="643304">
                  <a:extLst>
                    <a:ext uri="{9D8B030D-6E8A-4147-A177-3AD203B41FA5}">
                      <a16:colId xmlns:a16="http://schemas.microsoft.com/office/drawing/2014/main" val="20000"/>
                    </a:ext>
                  </a:extLst>
                </a:gridCol>
                <a:gridCol w="4262713">
                  <a:extLst>
                    <a:ext uri="{9D8B030D-6E8A-4147-A177-3AD203B41FA5}">
                      <a16:colId xmlns:a16="http://schemas.microsoft.com/office/drawing/2014/main" val="20001"/>
                    </a:ext>
                  </a:extLst>
                </a:gridCol>
                <a:gridCol w="537507">
                  <a:extLst>
                    <a:ext uri="{9D8B030D-6E8A-4147-A177-3AD203B41FA5}">
                      <a16:colId xmlns:a16="http://schemas.microsoft.com/office/drawing/2014/main" val="20002"/>
                    </a:ext>
                  </a:extLst>
                </a:gridCol>
                <a:gridCol w="537507">
                  <a:extLst>
                    <a:ext uri="{9D8B030D-6E8A-4147-A177-3AD203B41FA5}">
                      <a16:colId xmlns:a16="http://schemas.microsoft.com/office/drawing/2014/main" val="20003"/>
                    </a:ext>
                  </a:extLst>
                </a:gridCol>
                <a:gridCol w="537507">
                  <a:extLst>
                    <a:ext uri="{9D8B030D-6E8A-4147-A177-3AD203B41FA5}">
                      <a16:colId xmlns:a16="http://schemas.microsoft.com/office/drawing/2014/main" val="20004"/>
                    </a:ext>
                  </a:extLst>
                </a:gridCol>
                <a:gridCol w="537507">
                  <a:extLst>
                    <a:ext uri="{9D8B030D-6E8A-4147-A177-3AD203B41FA5}">
                      <a16:colId xmlns:a16="http://schemas.microsoft.com/office/drawing/2014/main" val="20005"/>
                    </a:ext>
                  </a:extLst>
                </a:gridCol>
                <a:gridCol w="537507">
                  <a:extLst>
                    <a:ext uri="{9D8B030D-6E8A-4147-A177-3AD203B41FA5}">
                      <a16:colId xmlns:a16="http://schemas.microsoft.com/office/drawing/2014/main" val="20006"/>
                    </a:ext>
                  </a:extLst>
                </a:gridCol>
                <a:gridCol w="537507">
                  <a:extLst>
                    <a:ext uri="{9D8B030D-6E8A-4147-A177-3AD203B41FA5}">
                      <a16:colId xmlns:a16="http://schemas.microsoft.com/office/drawing/2014/main" val="20007"/>
                    </a:ext>
                  </a:extLst>
                </a:gridCol>
                <a:gridCol w="537507">
                  <a:extLst>
                    <a:ext uri="{9D8B030D-6E8A-4147-A177-3AD203B41FA5}">
                      <a16:colId xmlns:a16="http://schemas.microsoft.com/office/drawing/2014/main" val="20008"/>
                    </a:ext>
                  </a:extLst>
                </a:gridCol>
                <a:gridCol w="537507">
                  <a:extLst>
                    <a:ext uri="{9D8B030D-6E8A-4147-A177-3AD203B41FA5}">
                      <a16:colId xmlns:a16="http://schemas.microsoft.com/office/drawing/2014/main" val="20009"/>
                    </a:ext>
                  </a:extLst>
                </a:gridCol>
                <a:gridCol w="537507">
                  <a:extLst>
                    <a:ext uri="{9D8B030D-6E8A-4147-A177-3AD203B41FA5}">
                      <a16:colId xmlns:a16="http://schemas.microsoft.com/office/drawing/2014/main" val="20010"/>
                    </a:ext>
                  </a:extLst>
                </a:gridCol>
                <a:gridCol w="537507">
                  <a:extLst>
                    <a:ext uri="{9D8B030D-6E8A-4147-A177-3AD203B41FA5}">
                      <a16:colId xmlns:a16="http://schemas.microsoft.com/office/drawing/2014/main" val="20011"/>
                    </a:ext>
                  </a:extLst>
                </a:gridCol>
                <a:gridCol w="537507">
                  <a:extLst>
                    <a:ext uri="{9D8B030D-6E8A-4147-A177-3AD203B41FA5}">
                      <a16:colId xmlns:a16="http://schemas.microsoft.com/office/drawing/2014/main" val="20012"/>
                    </a:ext>
                  </a:extLst>
                </a:gridCol>
                <a:gridCol w="537507">
                  <a:extLst>
                    <a:ext uri="{9D8B030D-6E8A-4147-A177-3AD203B41FA5}">
                      <a16:colId xmlns:a16="http://schemas.microsoft.com/office/drawing/2014/main" val="20013"/>
                    </a:ext>
                  </a:extLst>
                </a:gridCol>
                <a:gridCol w="537507">
                  <a:extLst>
                    <a:ext uri="{9D8B030D-6E8A-4147-A177-3AD203B41FA5}">
                      <a16:colId xmlns:a16="http://schemas.microsoft.com/office/drawing/2014/main" val="20014"/>
                    </a:ext>
                  </a:extLst>
                </a:gridCol>
                <a:gridCol w="537507">
                  <a:extLst>
                    <a:ext uri="{9D8B030D-6E8A-4147-A177-3AD203B41FA5}">
                      <a16:colId xmlns:a16="http://schemas.microsoft.com/office/drawing/2014/main" val="20015"/>
                    </a:ext>
                  </a:extLst>
                </a:gridCol>
                <a:gridCol w="537507">
                  <a:extLst>
                    <a:ext uri="{9D8B030D-6E8A-4147-A177-3AD203B41FA5}">
                      <a16:colId xmlns:a16="http://schemas.microsoft.com/office/drawing/2014/main" val="20016"/>
                    </a:ext>
                  </a:extLst>
                </a:gridCol>
                <a:gridCol w="537507">
                  <a:extLst>
                    <a:ext uri="{9D8B030D-6E8A-4147-A177-3AD203B41FA5}">
                      <a16:colId xmlns:a16="http://schemas.microsoft.com/office/drawing/2014/main" val="20017"/>
                    </a:ext>
                  </a:extLst>
                </a:gridCol>
                <a:gridCol w="537507">
                  <a:extLst>
                    <a:ext uri="{9D8B030D-6E8A-4147-A177-3AD203B41FA5}">
                      <a16:colId xmlns:a16="http://schemas.microsoft.com/office/drawing/2014/main" val="20018"/>
                    </a:ext>
                  </a:extLst>
                </a:gridCol>
                <a:gridCol w="537507">
                  <a:extLst>
                    <a:ext uri="{9D8B030D-6E8A-4147-A177-3AD203B41FA5}">
                      <a16:colId xmlns:a16="http://schemas.microsoft.com/office/drawing/2014/main" val="20019"/>
                    </a:ext>
                  </a:extLst>
                </a:gridCol>
                <a:gridCol w="537507">
                  <a:extLst>
                    <a:ext uri="{9D8B030D-6E8A-4147-A177-3AD203B41FA5}">
                      <a16:colId xmlns:a16="http://schemas.microsoft.com/office/drawing/2014/main" val="20020"/>
                    </a:ext>
                  </a:extLst>
                </a:gridCol>
                <a:gridCol w="537507">
                  <a:extLst>
                    <a:ext uri="{9D8B030D-6E8A-4147-A177-3AD203B41FA5}">
                      <a16:colId xmlns:a16="http://schemas.microsoft.com/office/drawing/2014/main" val="20021"/>
                    </a:ext>
                  </a:extLst>
                </a:gridCol>
                <a:gridCol w="537507">
                  <a:extLst>
                    <a:ext uri="{9D8B030D-6E8A-4147-A177-3AD203B41FA5}">
                      <a16:colId xmlns:a16="http://schemas.microsoft.com/office/drawing/2014/main" val="20022"/>
                    </a:ext>
                  </a:extLst>
                </a:gridCol>
                <a:gridCol w="537507">
                  <a:extLst>
                    <a:ext uri="{9D8B030D-6E8A-4147-A177-3AD203B41FA5}">
                      <a16:colId xmlns:a16="http://schemas.microsoft.com/office/drawing/2014/main" val="20023"/>
                    </a:ext>
                  </a:extLst>
                </a:gridCol>
                <a:gridCol w="537507">
                  <a:extLst>
                    <a:ext uri="{9D8B030D-6E8A-4147-A177-3AD203B41FA5}">
                      <a16:colId xmlns:a16="http://schemas.microsoft.com/office/drawing/2014/main" val="20024"/>
                    </a:ext>
                  </a:extLst>
                </a:gridCol>
                <a:gridCol w="537507">
                  <a:extLst>
                    <a:ext uri="{9D8B030D-6E8A-4147-A177-3AD203B41FA5}">
                      <a16:colId xmlns:a16="http://schemas.microsoft.com/office/drawing/2014/main" val="20025"/>
                    </a:ext>
                  </a:extLst>
                </a:gridCol>
                <a:gridCol w="537507">
                  <a:extLst>
                    <a:ext uri="{9D8B030D-6E8A-4147-A177-3AD203B41FA5}">
                      <a16:colId xmlns:a16="http://schemas.microsoft.com/office/drawing/2014/main" val="20026"/>
                    </a:ext>
                  </a:extLst>
                </a:gridCol>
                <a:gridCol w="537507">
                  <a:extLst>
                    <a:ext uri="{9D8B030D-6E8A-4147-A177-3AD203B41FA5}">
                      <a16:colId xmlns:a16="http://schemas.microsoft.com/office/drawing/2014/main" val="20027"/>
                    </a:ext>
                  </a:extLst>
                </a:gridCol>
                <a:gridCol w="537507">
                  <a:extLst>
                    <a:ext uri="{9D8B030D-6E8A-4147-A177-3AD203B41FA5}">
                      <a16:colId xmlns:a16="http://schemas.microsoft.com/office/drawing/2014/main" val="20028"/>
                    </a:ext>
                  </a:extLst>
                </a:gridCol>
                <a:gridCol w="537507">
                  <a:extLst>
                    <a:ext uri="{9D8B030D-6E8A-4147-A177-3AD203B41FA5}">
                      <a16:colId xmlns:a16="http://schemas.microsoft.com/office/drawing/2014/main" val="20029"/>
                    </a:ext>
                  </a:extLst>
                </a:gridCol>
                <a:gridCol w="537507">
                  <a:extLst>
                    <a:ext uri="{9D8B030D-6E8A-4147-A177-3AD203B41FA5}">
                      <a16:colId xmlns:a16="http://schemas.microsoft.com/office/drawing/2014/main" val="20030"/>
                    </a:ext>
                  </a:extLst>
                </a:gridCol>
                <a:gridCol w="537507">
                  <a:extLst>
                    <a:ext uri="{9D8B030D-6E8A-4147-A177-3AD203B41FA5}">
                      <a16:colId xmlns:a16="http://schemas.microsoft.com/office/drawing/2014/main" val="20031"/>
                    </a:ext>
                  </a:extLst>
                </a:gridCol>
              </a:tblGrid>
              <a:tr h="1006764">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28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mpd="sng">
                      <a:noFill/>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gridSpan="30">
                  <a:txBody>
                    <a:bodyPr/>
                    <a:lstStyle/>
                    <a:p>
                      <a:pPr algn="ctr"/>
                      <a:r>
                        <a:rPr lang="en-US" sz="2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Vision &amp; Strategy 2027</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2"/>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2"/>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2"/>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2"/>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2"/>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2"/>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3"/>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3"/>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3"/>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3"/>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3"/>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3"/>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3"/>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4"/>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4"/>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4"/>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4"/>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4"/>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4"/>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4"/>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5"/>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5"/>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5"/>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5"/>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5"/>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5"/>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5"/>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6"/>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chemeClr val="accent6"/>
                    </a:solidFill>
                  </a:tcPr>
                </a:tc>
                <a:extLst>
                  <a:ext uri="{0D108BD9-81ED-4DB2-BD59-A6C34878D82A}">
                    <a16:rowId xmlns:a16="http://schemas.microsoft.com/office/drawing/2014/main" val="10000"/>
                  </a:ext>
                </a:extLst>
              </a:tr>
              <a:tr h="769879">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T w="38100" cmpd="sng">
                      <a:noFill/>
                    </a:lnT>
                    <a:lnB w="12700" cap="flat" cmpd="sng" algn="ctr">
                      <a:solidFill>
                        <a:schemeClr val="tx1">
                          <a:lumMod val="60000"/>
                          <a:lumOff val="40000"/>
                        </a:schemeClr>
                      </a:solidFill>
                      <a:prstDash val="solid"/>
                      <a:round/>
                      <a:headEnd type="none" w="med" len="med"/>
                      <a:tailEnd type="none" w="med" len="med"/>
                    </a:lnB>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R w="9525" cap="flat" cmpd="sng" algn="ctr">
                      <a:solidFill>
                        <a:schemeClr val="tx1">
                          <a:lumMod val="60000"/>
                          <a:lumOff val="40000"/>
                        </a:schemeClr>
                      </a:solidFill>
                      <a:prstDash val="solid"/>
                      <a:round/>
                      <a:headEnd type="none" w="med" len="med"/>
                      <a:tailEnd type="none" w="med" len="med"/>
                    </a:lnR>
                    <a:lnT w="38100" cmpd="sng">
                      <a:noFill/>
                    </a:lnT>
                    <a:lnB w="12700" cap="flat" cmpd="sng" algn="ctr">
                      <a:solidFill>
                        <a:schemeClr val="tx1">
                          <a:lumMod val="60000"/>
                          <a:lumOff val="40000"/>
                        </a:schemeClr>
                      </a:solidFill>
                      <a:prstDash val="solid"/>
                      <a:round/>
                      <a:headEnd type="none" w="med" len="med"/>
                      <a:tailEnd type="none" w="med" len="med"/>
                    </a:lnB>
                    <a:noFill/>
                  </a:tcPr>
                </a:tc>
                <a:tc gridSpan="7">
                  <a:txBody>
                    <a:bodyPr/>
                    <a:lstStyle/>
                    <a:p>
                      <a:pPr algn="ct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2023</a:t>
                      </a:r>
                    </a:p>
                  </a:txBody>
                  <a:tcPr anchor="ctr">
                    <a:lnL w="9525" cap="flat" cmpd="sng" algn="ctr">
                      <a:solidFill>
                        <a:schemeClr val="tx1">
                          <a:lumMod val="60000"/>
                          <a:lumOff val="40000"/>
                        </a:schemeClr>
                      </a:solidFill>
                      <a:prstDash val="solid"/>
                      <a:round/>
                      <a:headEnd type="none" w="med" len="med"/>
                      <a:tailEnd type="none" w="med" len="med"/>
                    </a:lnL>
                    <a:lnT w="38100" cmpd="sng">
                      <a:noFill/>
                    </a:lnT>
                    <a:lnB w="12700" cap="flat" cmpd="sng" algn="ctr">
                      <a:solidFill>
                        <a:schemeClr val="tx1">
                          <a:lumMod val="60000"/>
                          <a:lumOff val="40000"/>
                        </a:schemeClr>
                      </a:solidFill>
                      <a:prstDash val="solid"/>
                      <a:round/>
                      <a:headEnd type="none" w="med" len="med"/>
                      <a:tailEnd type="none" w="med" len="med"/>
                    </a:lnB>
                    <a:solidFill>
                      <a:schemeClr val="accent2"/>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gridSpan="7">
                  <a:txBody>
                    <a:bodyPr/>
                    <a:lstStyle/>
                    <a:p>
                      <a:pPr algn="ct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2024</a:t>
                      </a:r>
                    </a:p>
                  </a:txBody>
                  <a:tcPr anchor="ctr">
                    <a:lnT w="38100" cmpd="sng">
                      <a:noFill/>
                    </a:lnT>
                    <a:lnB w="12700" cap="flat" cmpd="sng" algn="ctr">
                      <a:solidFill>
                        <a:schemeClr val="tx1">
                          <a:lumMod val="60000"/>
                          <a:lumOff val="40000"/>
                        </a:schemeClr>
                      </a:solidFill>
                      <a:prstDash val="solid"/>
                      <a:round/>
                      <a:headEnd type="none" w="med" len="med"/>
                      <a:tailEnd type="none" w="med" len="med"/>
                    </a:lnB>
                    <a:solidFill>
                      <a:schemeClr val="accent3"/>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gridSpan="7">
                  <a:txBody>
                    <a:bodyPr/>
                    <a:lstStyle/>
                    <a:p>
                      <a:pPr algn="ct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2025</a:t>
                      </a:r>
                    </a:p>
                  </a:txBody>
                  <a:tcPr anchor="ctr">
                    <a:lnT w="38100" cmpd="sng">
                      <a:noFill/>
                    </a:lnT>
                    <a:lnB w="12700" cap="flat" cmpd="sng" algn="ctr">
                      <a:solidFill>
                        <a:schemeClr val="tx1">
                          <a:lumMod val="60000"/>
                          <a:lumOff val="40000"/>
                        </a:schemeClr>
                      </a:solidFill>
                      <a:prstDash val="solid"/>
                      <a:round/>
                      <a:headEnd type="none" w="med" len="med"/>
                      <a:tailEnd type="none" w="med" len="med"/>
                    </a:lnB>
                    <a:solidFill>
                      <a:schemeClr val="accent4"/>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gridSpan="7">
                  <a:txBody>
                    <a:bodyPr/>
                    <a:lstStyle/>
                    <a:p>
                      <a:pPr algn="ctr"/>
                      <a:r>
                        <a:rPr lang="en-US" sz="2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2026</a:t>
                      </a:r>
                    </a:p>
                  </a:txBody>
                  <a:tcPr anchor="ctr">
                    <a:lnT w="38100" cmpd="sng">
                      <a:noFill/>
                    </a:lnT>
                    <a:lnB w="12700" cap="flat" cmpd="sng" algn="ctr">
                      <a:solidFill>
                        <a:schemeClr val="tx1">
                          <a:lumMod val="60000"/>
                          <a:lumOff val="40000"/>
                        </a:schemeClr>
                      </a:solidFill>
                      <a:prstDash val="solid"/>
                      <a:round/>
                      <a:headEnd type="none" w="med" len="med"/>
                      <a:tailEnd type="none" w="med" len="med"/>
                    </a:lnB>
                    <a:solidFill>
                      <a:schemeClr val="accent5"/>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tc gridSpan="2">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T w="38100" cmpd="sng">
                      <a:noFill/>
                    </a:lnT>
                    <a:lnB w="12700" cap="flat" cmpd="sng" algn="ctr">
                      <a:solidFill>
                        <a:schemeClr val="tx1">
                          <a:lumMod val="60000"/>
                          <a:lumOff val="40000"/>
                        </a:schemeClr>
                      </a:solidFill>
                      <a:prstDash val="solid"/>
                      <a:round/>
                      <a:headEnd type="none" w="med" len="med"/>
                      <a:tailEnd type="none" w="med" len="med"/>
                    </a:lnB>
                    <a:solidFill>
                      <a:schemeClr val="accent6"/>
                    </a:solidFill>
                  </a:tcPr>
                </a:tc>
                <a:tc hMerge="1">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T w="38100" cmpd="sng">
                      <a:noFill/>
                    </a:lnT>
                    <a:lnB w="12700" cap="flat" cmpd="sng" algn="ctr">
                      <a:solidFill>
                        <a:schemeClr val="tx1">
                          <a:lumMod val="60000"/>
                          <a:lumOff val="4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10001"/>
                  </a:ext>
                </a:extLst>
              </a:tr>
              <a:tr h="653382">
                <a:tc>
                  <a:txBody>
                    <a:bodyPr/>
                    <a:lstStyle/>
                    <a:p>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No.</a:t>
                      </a:r>
                    </a:p>
                  </a:txBody>
                  <a:tcPr anchor="ctr">
                    <a:lnL w="12700" cmpd="sng">
                      <a:noFill/>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Tasks</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3</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4</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5</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6</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7</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8</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9</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10</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11</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12</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13</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14</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15</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16</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17</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18</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19</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20</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21</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22</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23</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24</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25</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26</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27</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28</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29</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30</a:t>
                      </a:r>
                    </a:p>
                  </a:txBody>
                  <a:tcPr anchor="ctr">
                    <a:lnL w="9525" cap="flat" cmpd="sng" algn="ctr">
                      <a:solidFill>
                        <a:schemeClr val="tx1">
                          <a:lumMod val="60000"/>
                          <a:lumOff val="40000"/>
                        </a:schemeClr>
                      </a:solidFill>
                      <a:prstDash val="solid"/>
                      <a:round/>
                      <a:headEnd type="none" w="med" len="med"/>
                      <a:tailEnd type="none" w="med" len="med"/>
                    </a:lnL>
                    <a:lnR w="12700" cmpd="sng">
                      <a:noFill/>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69879">
                <a:tc>
                  <a:txBody>
                    <a:bodyPr/>
                    <a:lstStyle/>
                    <a:p>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01</a:t>
                      </a:r>
                    </a:p>
                  </a:txBody>
                  <a:tcPr anchor="ctr">
                    <a:lnL w="12700" cmpd="sng">
                      <a:noFill/>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New organization set-up</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12700" cmpd="sng">
                      <a:noFill/>
                    </a:lnR>
                    <a:lnT w="12700" cap="flat" cmpd="sng" algn="ctr">
                      <a:solidFill>
                        <a:schemeClr val="tx1">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69879">
                <a:tc>
                  <a:txBody>
                    <a:bodyPr/>
                    <a:lstStyle/>
                    <a:p>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02</a:t>
                      </a:r>
                    </a:p>
                  </a:txBody>
                  <a:tcPr anchor="ctr">
                    <a:lnL w="12700" cmpd="sng">
                      <a:noFill/>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Product development</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69879">
                <a:tc>
                  <a:txBody>
                    <a:bodyPr/>
                    <a:lstStyle/>
                    <a:p>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03</a:t>
                      </a:r>
                    </a:p>
                  </a:txBody>
                  <a:tcPr anchor="ctr">
                    <a:lnL w="12700" cmpd="sng">
                      <a:noFill/>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Marketing campaign</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69879">
                <a:tc>
                  <a:txBody>
                    <a:bodyPr/>
                    <a:lstStyle/>
                    <a:p>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04</a:t>
                      </a:r>
                    </a:p>
                  </a:txBody>
                  <a:tcPr anchor="ctr">
                    <a:lnL w="12700" cmpd="sng">
                      <a:noFill/>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Sales promotion activities</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69879">
                <a:tc>
                  <a:txBody>
                    <a:bodyPr/>
                    <a:lstStyle/>
                    <a:p>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05</a:t>
                      </a:r>
                    </a:p>
                  </a:txBody>
                  <a:tcPr anchor="ctr">
                    <a:lnL w="12700" cmpd="sng">
                      <a:noFill/>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Acquisition</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769879">
                <a:tc>
                  <a:txBody>
                    <a:bodyPr/>
                    <a:lstStyle/>
                    <a:p>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06</a:t>
                      </a:r>
                    </a:p>
                  </a:txBody>
                  <a:tcPr anchor="ctr">
                    <a:lnL w="12700" cmpd="sng">
                      <a:noFill/>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Integration</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769879">
                <a:tc>
                  <a:txBody>
                    <a:bodyPr/>
                    <a:lstStyle/>
                    <a:p>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07</a:t>
                      </a:r>
                    </a:p>
                  </a:txBody>
                  <a:tcPr anchor="ctr">
                    <a:lnL w="12700" cmpd="sng">
                      <a:noFill/>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Check the final</a:t>
                      </a: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9525" cap="flat" cmpd="sng" algn="ctr">
                      <a:solidFill>
                        <a:schemeClr val="tx1">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9525" cap="flat" cmpd="sng" algn="ctr">
                      <a:solidFill>
                        <a:schemeClr val="tx1">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47" name="Rectangle 5">
            <a:extLst>
              <a:ext uri="{FF2B5EF4-FFF2-40B4-BE49-F238E27FC236}">
                <a16:creationId xmlns:a16="http://schemas.microsoft.com/office/drawing/2014/main" id="{82053685-1245-4FDB-804D-CF630B4A1416}"/>
              </a:ext>
            </a:extLst>
          </p:cNvPr>
          <p:cNvSpPr/>
          <p:nvPr/>
        </p:nvSpPr>
        <p:spPr>
          <a:xfrm>
            <a:off x="6589072" y="5884112"/>
            <a:ext cx="3744228" cy="24998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
            <a:extLst>
              <a:ext uri="{FF2B5EF4-FFF2-40B4-BE49-F238E27FC236}">
                <a16:creationId xmlns:a16="http://schemas.microsoft.com/office/drawing/2014/main" id="{BBD04636-6AB1-489B-94AD-59A58382B595}"/>
              </a:ext>
            </a:extLst>
          </p:cNvPr>
          <p:cNvSpPr/>
          <p:nvPr/>
        </p:nvSpPr>
        <p:spPr>
          <a:xfrm>
            <a:off x="6589072" y="5884112"/>
            <a:ext cx="2402528" cy="249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7">
            <a:extLst>
              <a:ext uri="{FF2B5EF4-FFF2-40B4-BE49-F238E27FC236}">
                <a16:creationId xmlns:a16="http://schemas.microsoft.com/office/drawing/2014/main" id="{77E1FE89-3E4A-450D-B490-EAD3F2508615}"/>
              </a:ext>
            </a:extLst>
          </p:cNvPr>
          <p:cNvSpPr/>
          <p:nvPr/>
        </p:nvSpPr>
        <p:spPr>
          <a:xfrm>
            <a:off x="8193505" y="6730779"/>
            <a:ext cx="3765662" cy="24998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8">
            <a:extLst>
              <a:ext uri="{FF2B5EF4-FFF2-40B4-BE49-F238E27FC236}">
                <a16:creationId xmlns:a16="http://schemas.microsoft.com/office/drawing/2014/main" id="{A038F5A1-83EE-40C1-A323-F3590A20C86D}"/>
              </a:ext>
            </a:extLst>
          </p:cNvPr>
          <p:cNvSpPr/>
          <p:nvPr/>
        </p:nvSpPr>
        <p:spPr>
          <a:xfrm>
            <a:off x="8193505" y="6730779"/>
            <a:ext cx="2139795" cy="249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9">
            <a:extLst>
              <a:ext uri="{FF2B5EF4-FFF2-40B4-BE49-F238E27FC236}">
                <a16:creationId xmlns:a16="http://schemas.microsoft.com/office/drawing/2014/main" id="{F91847AD-6A04-428A-8385-2DB0673EC8DC}"/>
              </a:ext>
            </a:extLst>
          </p:cNvPr>
          <p:cNvSpPr/>
          <p:nvPr/>
        </p:nvSpPr>
        <p:spPr>
          <a:xfrm>
            <a:off x="9808544" y="7518179"/>
            <a:ext cx="5380656" cy="24998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10">
            <a:extLst>
              <a:ext uri="{FF2B5EF4-FFF2-40B4-BE49-F238E27FC236}">
                <a16:creationId xmlns:a16="http://schemas.microsoft.com/office/drawing/2014/main" id="{E7BBF32C-04B1-4D17-A4A8-7AA1C7BFE377}"/>
              </a:ext>
            </a:extLst>
          </p:cNvPr>
          <p:cNvSpPr/>
          <p:nvPr/>
        </p:nvSpPr>
        <p:spPr>
          <a:xfrm>
            <a:off x="9808544" y="7518179"/>
            <a:ext cx="4313856" cy="249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11">
            <a:extLst>
              <a:ext uri="{FF2B5EF4-FFF2-40B4-BE49-F238E27FC236}">
                <a16:creationId xmlns:a16="http://schemas.microsoft.com/office/drawing/2014/main" id="{B90175A3-FA7F-4C49-9756-8259A6313613}"/>
              </a:ext>
            </a:extLst>
          </p:cNvPr>
          <p:cNvSpPr/>
          <p:nvPr/>
        </p:nvSpPr>
        <p:spPr>
          <a:xfrm>
            <a:off x="10337532" y="8254558"/>
            <a:ext cx="5918468" cy="24998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12">
            <a:extLst>
              <a:ext uri="{FF2B5EF4-FFF2-40B4-BE49-F238E27FC236}">
                <a16:creationId xmlns:a16="http://schemas.microsoft.com/office/drawing/2014/main" id="{5FC34A3C-A92E-4B4A-B799-D01F3644CB7E}"/>
              </a:ext>
            </a:extLst>
          </p:cNvPr>
          <p:cNvSpPr/>
          <p:nvPr/>
        </p:nvSpPr>
        <p:spPr>
          <a:xfrm>
            <a:off x="10337533" y="8254558"/>
            <a:ext cx="2402528" cy="249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4">
            <a:extLst>
              <a:ext uri="{FF2B5EF4-FFF2-40B4-BE49-F238E27FC236}">
                <a16:creationId xmlns:a16="http://schemas.microsoft.com/office/drawing/2014/main" id="{4703B07C-83E1-4FF4-A2CE-927F9867A931}"/>
              </a:ext>
            </a:extLst>
          </p:cNvPr>
          <p:cNvSpPr/>
          <p:nvPr/>
        </p:nvSpPr>
        <p:spPr>
          <a:xfrm>
            <a:off x="14122400" y="9036191"/>
            <a:ext cx="2666999" cy="24998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16">
            <a:extLst>
              <a:ext uri="{FF2B5EF4-FFF2-40B4-BE49-F238E27FC236}">
                <a16:creationId xmlns:a16="http://schemas.microsoft.com/office/drawing/2014/main" id="{FC3FCFBD-957B-422C-93D4-E7E4ED4F349A}"/>
              </a:ext>
            </a:extLst>
          </p:cNvPr>
          <p:cNvSpPr/>
          <p:nvPr/>
        </p:nvSpPr>
        <p:spPr>
          <a:xfrm>
            <a:off x="15717520" y="9817824"/>
            <a:ext cx="4287520" cy="24998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17">
            <a:extLst>
              <a:ext uri="{FF2B5EF4-FFF2-40B4-BE49-F238E27FC236}">
                <a16:creationId xmlns:a16="http://schemas.microsoft.com/office/drawing/2014/main" id="{2C19C994-5803-4B1B-AE3A-379C1C9DF451}"/>
              </a:ext>
            </a:extLst>
          </p:cNvPr>
          <p:cNvSpPr/>
          <p:nvPr/>
        </p:nvSpPr>
        <p:spPr>
          <a:xfrm>
            <a:off x="20005040" y="10599457"/>
            <a:ext cx="2702560" cy="24998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19">
            <a:extLst>
              <a:ext uri="{FF2B5EF4-FFF2-40B4-BE49-F238E27FC236}">
                <a16:creationId xmlns:a16="http://schemas.microsoft.com/office/drawing/2014/main" id="{25630C4E-E7CD-4B2F-92B6-534C9E8D6217}"/>
              </a:ext>
            </a:extLst>
          </p:cNvPr>
          <p:cNvSpPr/>
          <p:nvPr/>
        </p:nvSpPr>
        <p:spPr>
          <a:xfrm rot="2700000">
            <a:off x="10198758" y="5868555"/>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0">
            <a:extLst>
              <a:ext uri="{FF2B5EF4-FFF2-40B4-BE49-F238E27FC236}">
                <a16:creationId xmlns:a16="http://schemas.microsoft.com/office/drawing/2014/main" id="{84B20583-5160-4639-B5A4-D087C354384C}"/>
              </a:ext>
            </a:extLst>
          </p:cNvPr>
          <p:cNvSpPr/>
          <p:nvPr/>
        </p:nvSpPr>
        <p:spPr>
          <a:xfrm rot="2700000">
            <a:off x="11294132" y="6730048"/>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21">
            <a:extLst>
              <a:ext uri="{FF2B5EF4-FFF2-40B4-BE49-F238E27FC236}">
                <a16:creationId xmlns:a16="http://schemas.microsoft.com/office/drawing/2014/main" id="{066023E5-1B38-4104-ABB4-01E59DE92ACC}"/>
              </a:ext>
            </a:extLst>
          </p:cNvPr>
          <p:cNvSpPr/>
          <p:nvPr/>
        </p:nvSpPr>
        <p:spPr>
          <a:xfrm rot="2700000">
            <a:off x="15054658" y="7477468"/>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22">
            <a:extLst>
              <a:ext uri="{FF2B5EF4-FFF2-40B4-BE49-F238E27FC236}">
                <a16:creationId xmlns:a16="http://schemas.microsoft.com/office/drawing/2014/main" id="{13A61098-22AB-41C4-AA08-73A0632F70B5}"/>
              </a:ext>
            </a:extLst>
          </p:cNvPr>
          <p:cNvSpPr/>
          <p:nvPr/>
        </p:nvSpPr>
        <p:spPr>
          <a:xfrm rot="2700000">
            <a:off x="16121459" y="8255286"/>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23">
            <a:extLst>
              <a:ext uri="{FF2B5EF4-FFF2-40B4-BE49-F238E27FC236}">
                <a16:creationId xmlns:a16="http://schemas.microsoft.com/office/drawing/2014/main" id="{C6859EDA-50BC-42D9-B50E-748A2B4CD057}"/>
              </a:ext>
            </a:extLst>
          </p:cNvPr>
          <p:cNvSpPr/>
          <p:nvPr/>
        </p:nvSpPr>
        <p:spPr>
          <a:xfrm rot="2700000">
            <a:off x="16121458" y="9012553"/>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24">
            <a:extLst>
              <a:ext uri="{FF2B5EF4-FFF2-40B4-BE49-F238E27FC236}">
                <a16:creationId xmlns:a16="http://schemas.microsoft.com/office/drawing/2014/main" id="{DFB860C8-892E-4AB0-8E0E-FE16DA830FF6}"/>
              </a:ext>
            </a:extLst>
          </p:cNvPr>
          <p:cNvSpPr/>
          <p:nvPr/>
        </p:nvSpPr>
        <p:spPr>
          <a:xfrm rot="2700000">
            <a:off x="19887431" y="9801533"/>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25">
            <a:extLst>
              <a:ext uri="{FF2B5EF4-FFF2-40B4-BE49-F238E27FC236}">
                <a16:creationId xmlns:a16="http://schemas.microsoft.com/office/drawing/2014/main" id="{9BB8ED97-1DD0-45D6-8CD8-88F532A3633E}"/>
              </a:ext>
            </a:extLst>
          </p:cNvPr>
          <p:cNvSpPr/>
          <p:nvPr/>
        </p:nvSpPr>
        <p:spPr>
          <a:xfrm rot="2700000">
            <a:off x="22573059" y="10589908"/>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26">
            <a:extLst>
              <a:ext uri="{FF2B5EF4-FFF2-40B4-BE49-F238E27FC236}">
                <a16:creationId xmlns:a16="http://schemas.microsoft.com/office/drawing/2014/main" id="{E229147B-6F0C-4CEF-95A4-AD9E346C76F0}"/>
              </a:ext>
            </a:extLst>
          </p:cNvPr>
          <p:cNvSpPr/>
          <p:nvPr/>
        </p:nvSpPr>
        <p:spPr>
          <a:xfrm>
            <a:off x="15717520" y="9817824"/>
            <a:ext cx="1071879" cy="2499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33">
            <a:extLst>
              <a:ext uri="{FF2B5EF4-FFF2-40B4-BE49-F238E27FC236}">
                <a16:creationId xmlns:a16="http://schemas.microsoft.com/office/drawing/2014/main" id="{39F13F70-DE17-499E-827A-062709B4136D}"/>
              </a:ext>
            </a:extLst>
          </p:cNvPr>
          <p:cNvGrpSpPr/>
          <p:nvPr/>
        </p:nvGrpSpPr>
        <p:grpSpPr>
          <a:xfrm>
            <a:off x="7583657" y="12017814"/>
            <a:ext cx="9216687" cy="406265"/>
            <a:chOff x="7491433" y="11611414"/>
            <a:chExt cx="9216687" cy="406265"/>
          </a:xfrm>
        </p:grpSpPr>
        <p:sp>
          <p:nvSpPr>
            <p:cNvPr id="83" name="Rectangle 27">
              <a:extLst>
                <a:ext uri="{FF2B5EF4-FFF2-40B4-BE49-F238E27FC236}">
                  <a16:creationId xmlns:a16="http://schemas.microsoft.com/office/drawing/2014/main" id="{5437C584-30BD-4FAC-B292-4A4653B2F0AB}"/>
                </a:ext>
              </a:extLst>
            </p:cNvPr>
            <p:cNvSpPr/>
            <p:nvPr/>
          </p:nvSpPr>
          <p:spPr>
            <a:xfrm rot="2700000">
              <a:off x="13848625" y="11701145"/>
              <a:ext cx="226802" cy="226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28">
              <a:extLst>
                <a:ext uri="{FF2B5EF4-FFF2-40B4-BE49-F238E27FC236}">
                  <a16:creationId xmlns:a16="http://schemas.microsoft.com/office/drawing/2014/main" id="{A82F1123-F0E7-4411-9F19-78F6ED61A2DA}"/>
                </a:ext>
              </a:extLst>
            </p:cNvPr>
            <p:cNvSpPr/>
            <p:nvPr/>
          </p:nvSpPr>
          <p:spPr>
            <a:xfrm>
              <a:off x="10644315" y="11701145"/>
              <a:ext cx="226802" cy="226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9">
              <a:extLst>
                <a:ext uri="{FF2B5EF4-FFF2-40B4-BE49-F238E27FC236}">
                  <a16:creationId xmlns:a16="http://schemas.microsoft.com/office/drawing/2014/main" id="{3C8EFF04-AB94-4124-B32E-B336A63E9158}"/>
                </a:ext>
              </a:extLst>
            </p:cNvPr>
            <p:cNvSpPr/>
            <p:nvPr/>
          </p:nvSpPr>
          <p:spPr>
            <a:xfrm>
              <a:off x="7491433" y="11701145"/>
              <a:ext cx="226802" cy="226802"/>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30">
              <a:extLst>
                <a:ext uri="{FF2B5EF4-FFF2-40B4-BE49-F238E27FC236}">
                  <a16:creationId xmlns:a16="http://schemas.microsoft.com/office/drawing/2014/main" id="{6DEA749B-3AC9-476C-8C0B-959EF76ED144}"/>
                </a:ext>
              </a:extLst>
            </p:cNvPr>
            <p:cNvSpPr txBox="1"/>
            <p:nvPr/>
          </p:nvSpPr>
          <p:spPr>
            <a:xfrm>
              <a:off x="7834289" y="11611414"/>
              <a:ext cx="2462871" cy="406265"/>
            </a:xfrm>
            <a:prstGeom prst="rect">
              <a:avLst/>
            </a:prstGeom>
            <a:noFill/>
          </p:spPr>
          <p:txBody>
            <a:bodyPr wrap="square" lIns="0" tIns="0" rIns="0" bIns="0" rtlCol="0">
              <a:spAutoFit/>
            </a:bodyPr>
            <a:lstStyle/>
            <a:p>
              <a:pPr>
                <a:lnSpc>
                  <a:spcPct val="120000"/>
                </a:lnSpc>
              </a:pPr>
              <a:r>
                <a:rPr lang="en-US" sz="2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Task Duration</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7" name="TextBox 31">
              <a:extLst>
                <a:ext uri="{FF2B5EF4-FFF2-40B4-BE49-F238E27FC236}">
                  <a16:creationId xmlns:a16="http://schemas.microsoft.com/office/drawing/2014/main" id="{40D97930-0325-4EDD-A8A7-3306CE894A9F}"/>
                </a:ext>
              </a:extLst>
            </p:cNvPr>
            <p:cNvSpPr txBox="1"/>
            <p:nvPr/>
          </p:nvSpPr>
          <p:spPr>
            <a:xfrm>
              <a:off x="11001269" y="11611414"/>
              <a:ext cx="2462871" cy="406265"/>
            </a:xfrm>
            <a:prstGeom prst="rect">
              <a:avLst/>
            </a:prstGeom>
            <a:noFill/>
          </p:spPr>
          <p:txBody>
            <a:bodyPr wrap="square" lIns="0" tIns="0" rIns="0" bIns="0" rtlCol="0">
              <a:spAutoFit/>
            </a:bodyPr>
            <a:lstStyle/>
            <a:p>
              <a:pPr>
                <a:lnSpc>
                  <a:spcPct val="120000"/>
                </a:lnSpc>
              </a:pPr>
              <a:r>
                <a:rPr lang="en-US" sz="2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Task Completed</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8" name="TextBox 32">
              <a:extLst>
                <a:ext uri="{FF2B5EF4-FFF2-40B4-BE49-F238E27FC236}">
                  <a16:creationId xmlns:a16="http://schemas.microsoft.com/office/drawing/2014/main" id="{821CB4DD-3115-4BA2-9823-5DFC7B36B098}"/>
                </a:ext>
              </a:extLst>
            </p:cNvPr>
            <p:cNvSpPr txBox="1"/>
            <p:nvPr/>
          </p:nvSpPr>
          <p:spPr>
            <a:xfrm>
              <a:off x="14245249" y="11611414"/>
              <a:ext cx="2462871" cy="377539"/>
            </a:xfrm>
            <a:prstGeom prst="rect">
              <a:avLst/>
            </a:prstGeom>
            <a:noFill/>
          </p:spPr>
          <p:txBody>
            <a:bodyPr wrap="square" lIns="0" tIns="0" rIns="0" bIns="0" rtlCol="0">
              <a:spAutoFit/>
            </a:bodyPr>
            <a:lstStyle/>
            <a:p>
              <a:pPr>
                <a:lnSpc>
                  <a:spcPct val="120000"/>
                </a:lnSpc>
              </a:pPr>
              <a:r>
                <a:rPr lang="cs-CZ" sz="22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Process</a:t>
              </a:r>
              <a:r>
                <a:rPr lang="cs-CZ" sz="2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goals</a:t>
              </a:r>
              <a:endPar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89" name="Rectangle 19">
            <a:extLst>
              <a:ext uri="{FF2B5EF4-FFF2-40B4-BE49-F238E27FC236}">
                <a16:creationId xmlns:a16="http://schemas.microsoft.com/office/drawing/2014/main" id="{C786B6B1-038C-45B6-981F-128ED3BEB562}"/>
              </a:ext>
            </a:extLst>
          </p:cNvPr>
          <p:cNvSpPr/>
          <p:nvPr/>
        </p:nvSpPr>
        <p:spPr>
          <a:xfrm rot="2700000">
            <a:off x="7465524" y="5868556"/>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19">
            <a:extLst>
              <a:ext uri="{FF2B5EF4-FFF2-40B4-BE49-F238E27FC236}">
                <a16:creationId xmlns:a16="http://schemas.microsoft.com/office/drawing/2014/main" id="{CF9A7EB5-A710-4CE5-BDFD-2226808E2C52}"/>
              </a:ext>
            </a:extLst>
          </p:cNvPr>
          <p:cNvSpPr/>
          <p:nvPr/>
        </p:nvSpPr>
        <p:spPr>
          <a:xfrm rot="2700000">
            <a:off x="8589583" y="5854551"/>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20">
            <a:extLst>
              <a:ext uri="{FF2B5EF4-FFF2-40B4-BE49-F238E27FC236}">
                <a16:creationId xmlns:a16="http://schemas.microsoft.com/office/drawing/2014/main" id="{45D5D549-6D48-4E71-86DB-7AC0EA35B148}"/>
              </a:ext>
            </a:extLst>
          </p:cNvPr>
          <p:cNvSpPr/>
          <p:nvPr/>
        </p:nvSpPr>
        <p:spPr>
          <a:xfrm rot="2700000">
            <a:off x="9176319" y="6730048"/>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20">
            <a:extLst>
              <a:ext uri="{FF2B5EF4-FFF2-40B4-BE49-F238E27FC236}">
                <a16:creationId xmlns:a16="http://schemas.microsoft.com/office/drawing/2014/main" id="{0F957F43-B4A4-4EC5-8CF9-FABE8FC72C3F}"/>
              </a:ext>
            </a:extLst>
          </p:cNvPr>
          <p:cNvSpPr/>
          <p:nvPr/>
        </p:nvSpPr>
        <p:spPr>
          <a:xfrm rot="2700000">
            <a:off x="10763179" y="7495134"/>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20">
            <a:extLst>
              <a:ext uri="{FF2B5EF4-FFF2-40B4-BE49-F238E27FC236}">
                <a16:creationId xmlns:a16="http://schemas.microsoft.com/office/drawing/2014/main" id="{241A60CD-4E83-42A5-837E-A284BBD615B1}"/>
              </a:ext>
            </a:extLst>
          </p:cNvPr>
          <p:cNvSpPr/>
          <p:nvPr/>
        </p:nvSpPr>
        <p:spPr>
          <a:xfrm rot="2700000">
            <a:off x="11824625" y="7515567"/>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20">
            <a:extLst>
              <a:ext uri="{FF2B5EF4-FFF2-40B4-BE49-F238E27FC236}">
                <a16:creationId xmlns:a16="http://schemas.microsoft.com/office/drawing/2014/main" id="{6D48AE73-ECE2-47FF-984C-976F45017599}"/>
              </a:ext>
            </a:extLst>
          </p:cNvPr>
          <p:cNvSpPr/>
          <p:nvPr/>
        </p:nvSpPr>
        <p:spPr>
          <a:xfrm rot="2700000">
            <a:off x="13351741" y="7519556"/>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20">
            <a:extLst>
              <a:ext uri="{FF2B5EF4-FFF2-40B4-BE49-F238E27FC236}">
                <a16:creationId xmlns:a16="http://schemas.microsoft.com/office/drawing/2014/main" id="{BCF35B48-1524-43F4-B074-7D8B1B454E0B}"/>
              </a:ext>
            </a:extLst>
          </p:cNvPr>
          <p:cNvSpPr/>
          <p:nvPr/>
        </p:nvSpPr>
        <p:spPr>
          <a:xfrm rot="2700000">
            <a:off x="14178130" y="8235241"/>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20">
            <a:extLst>
              <a:ext uri="{FF2B5EF4-FFF2-40B4-BE49-F238E27FC236}">
                <a16:creationId xmlns:a16="http://schemas.microsoft.com/office/drawing/2014/main" id="{17DDDD51-892E-42A0-B8EE-AE6CE91EBCF1}"/>
              </a:ext>
            </a:extLst>
          </p:cNvPr>
          <p:cNvSpPr/>
          <p:nvPr/>
        </p:nvSpPr>
        <p:spPr>
          <a:xfrm rot="2700000">
            <a:off x="11294132" y="8245009"/>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20">
            <a:extLst>
              <a:ext uri="{FF2B5EF4-FFF2-40B4-BE49-F238E27FC236}">
                <a16:creationId xmlns:a16="http://schemas.microsoft.com/office/drawing/2014/main" id="{ADBB8265-BCD3-44A0-9BE0-BD015ED67005}"/>
              </a:ext>
            </a:extLst>
          </p:cNvPr>
          <p:cNvSpPr/>
          <p:nvPr/>
        </p:nvSpPr>
        <p:spPr>
          <a:xfrm rot="2700000">
            <a:off x="12820786" y="8258151"/>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20">
            <a:extLst>
              <a:ext uri="{FF2B5EF4-FFF2-40B4-BE49-F238E27FC236}">
                <a16:creationId xmlns:a16="http://schemas.microsoft.com/office/drawing/2014/main" id="{EB61D0D8-07DB-4FAE-B524-3CF72E0F4914}"/>
              </a:ext>
            </a:extLst>
          </p:cNvPr>
          <p:cNvSpPr/>
          <p:nvPr/>
        </p:nvSpPr>
        <p:spPr>
          <a:xfrm rot="2700000">
            <a:off x="14674117" y="9026642"/>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20">
            <a:extLst>
              <a:ext uri="{FF2B5EF4-FFF2-40B4-BE49-F238E27FC236}">
                <a16:creationId xmlns:a16="http://schemas.microsoft.com/office/drawing/2014/main" id="{7DF947C2-4BAF-4CEE-9639-9C6DF0E4A705}"/>
              </a:ext>
            </a:extLst>
          </p:cNvPr>
          <p:cNvSpPr/>
          <p:nvPr/>
        </p:nvSpPr>
        <p:spPr>
          <a:xfrm rot="2700000">
            <a:off x="16568188" y="9798001"/>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20">
            <a:extLst>
              <a:ext uri="{FF2B5EF4-FFF2-40B4-BE49-F238E27FC236}">
                <a16:creationId xmlns:a16="http://schemas.microsoft.com/office/drawing/2014/main" id="{08263DC4-2D15-48CA-84E9-41300A42E2A4}"/>
              </a:ext>
            </a:extLst>
          </p:cNvPr>
          <p:cNvSpPr/>
          <p:nvPr/>
        </p:nvSpPr>
        <p:spPr>
          <a:xfrm rot="2700000">
            <a:off x="18135597" y="9808277"/>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20">
            <a:extLst>
              <a:ext uri="{FF2B5EF4-FFF2-40B4-BE49-F238E27FC236}">
                <a16:creationId xmlns:a16="http://schemas.microsoft.com/office/drawing/2014/main" id="{42DFBEDC-E570-4B02-ACFE-2CC1C88F71D1}"/>
              </a:ext>
            </a:extLst>
          </p:cNvPr>
          <p:cNvSpPr/>
          <p:nvPr/>
        </p:nvSpPr>
        <p:spPr>
          <a:xfrm rot="2700000">
            <a:off x="20936374" y="10625295"/>
            <a:ext cx="269083" cy="2690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953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2492" y="0"/>
            <a:ext cx="24371828" cy="13716000"/>
          </a:xfrm>
          <a:prstGeom prst="rect">
            <a:avLst/>
          </a:prstGeom>
          <a:gradFill flip="none" rotWithShape="1">
            <a:gsLst>
              <a:gs pos="0">
                <a:schemeClr val="accent1">
                  <a:alpha val="85000"/>
                </a:schemeClr>
              </a:gs>
              <a:gs pos="33000">
                <a:schemeClr val="accent2">
                  <a:alpha val="85000"/>
                </a:schemeClr>
              </a:gs>
              <a:gs pos="66000">
                <a:schemeClr val="accent4">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39521" y="5896198"/>
            <a:ext cx="22169115" cy="1923604"/>
          </a:xfrm>
          <a:prstGeom prst="rect">
            <a:avLst/>
          </a:prstGeom>
          <a:noFill/>
        </p:spPr>
        <p:txBody>
          <a:bodyPr wrap="square" lIns="0" tIns="0" rIns="0" bIns="0" rtlCol="0">
            <a:spAutoFit/>
          </a:bodyPr>
          <a:lstStyle/>
          <a:p>
            <a:pPr algn="ctr"/>
            <a:r>
              <a:rPr lang="en-US"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Basic Principles</a:t>
            </a:r>
          </a:p>
        </p:txBody>
      </p:sp>
      <p:grpSp>
        <p:nvGrpSpPr>
          <p:cNvPr id="40" name="Group 39"/>
          <p:cNvGrpSpPr/>
          <p:nvPr/>
        </p:nvGrpSpPr>
        <p:grpSpPr>
          <a:xfrm>
            <a:off x="5287618" y="5334599"/>
            <a:ext cx="13875026" cy="3046801"/>
            <a:chOff x="6301042" y="4227741"/>
            <a:chExt cx="11566632" cy="3046801"/>
          </a:xfrm>
        </p:grpSpPr>
        <p:grpSp>
          <p:nvGrpSpPr>
            <p:cNvPr id="36" name="Group 35"/>
            <p:cNvGrpSpPr/>
            <p:nvPr/>
          </p:nvGrpSpPr>
          <p:grpSpPr>
            <a:xfrm>
              <a:off x="6301042" y="4227741"/>
              <a:ext cx="1473200" cy="1463040"/>
              <a:chOff x="6009640" y="3769678"/>
              <a:chExt cx="1473200" cy="1463040"/>
            </a:xfrm>
          </p:grpSpPr>
          <p:cxnSp>
            <p:nvCxnSpPr>
              <p:cNvPr id="32" name="Straight Connector 31"/>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16394474" y="5811502"/>
              <a:ext cx="1473200" cy="1463040"/>
              <a:chOff x="6009640" y="3769678"/>
              <a:chExt cx="1473200" cy="1463040"/>
            </a:xfrm>
          </p:grpSpPr>
          <p:cxnSp>
            <p:nvCxnSpPr>
              <p:cNvPr id="38" name="Straight Connector 37"/>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 name="TextBox 13">
            <a:extLst>
              <a:ext uri="{FF2B5EF4-FFF2-40B4-BE49-F238E27FC236}">
                <a16:creationId xmlns:a16="http://schemas.microsoft.com/office/drawing/2014/main" id="{77ECCC29-A1A6-42F0-B729-AE4CFDCB33DC}"/>
              </a:ext>
            </a:extLst>
          </p:cNvPr>
          <p:cNvSpPr txBox="1"/>
          <p:nvPr/>
        </p:nvSpPr>
        <p:spPr>
          <a:xfrm>
            <a:off x="5287178" y="4045598"/>
            <a:ext cx="11541760" cy="1015663"/>
          </a:xfrm>
          <a:prstGeom prst="rect">
            <a:avLst/>
          </a:prstGeom>
          <a:noFill/>
        </p:spPr>
        <p:txBody>
          <a:bodyPr wrap="square" lIns="0" tIns="0" rIns="0" bIns="0" rtlCol="0">
            <a:spAutoFit/>
          </a:bodyPr>
          <a:lstStyle/>
          <a:p>
            <a:r>
              <a:rPr lang="cs-CZ" sz="66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Strategy</a:t>
            </a:r>
            <a:r>
              <a:rPr lang="cs-CZ"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66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Setting</a:t>
            </a:r>
            <a:endParaRPr lang="en-US"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4">
            <a:extLst>
              <a:ext uri="{FF2B5EF4-FFF2-40B4-BE49-F238E27FC236}">
                <a16:creationId xmlns:a16="http://schemas.microsoft.com/office/drawing/2014/main" id="{FA9E6DD3-A30C-4938-AABE-38532692D221}"/>
              </a:ext>
            </a:extLst>
          </p:cNvPr>
          <p:cNvSpPr txBox="1"/>
          <p:nvPr/>
        </p:nvSpPr>
        <p:spPr>
          <a:xfrm>
            <a:off x="12326151" y="8913153"/>
            <a:ext cx="6896072" cy="492443"/>
          </a:xfrm>
          <a:prstGeom prst="rect">
            <a:avLst/>
          </a:prstGeom>
          <a:noFill/>
        </p:spPr>
        <p:txBody>
          <a:bodyPr wrap="square" lIns="0" tIns="0" rIns="0" bIns="0" rtlCol="0">
            <a:spAutoFit/>
          </a:bodyPr>
          <a:lstStyle/>
          <a:p>
            <a:pPr algn="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Jakub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Čech </a:t>
            </a: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Andrej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Šišolák</a:t>
            </a:r>
            <a:endPar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782349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384000" cy="13716000"/>
          </a:xfrm>
          <a:prstGeom prst="rect">
            <a:avLst/>
          </a:prstGeom>
          <a:gradFill flip="none" rotWithShape="1">
            <a:gsLst>
              <a:gs pos="0">
                <a:schemeClr val="accent1"/>
              </a:gs>
              <a:gs pos="33000">
                <a:schemeClr val="accent2"/>
              </a:gs>
              <a:gs pos="66000">
                <a:schemeClr val="accent4"/>
              </a:gs>
              <a:gs pos="100000">
                <a:schemeClr val="accent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93878" y="3172222"/>
            <a:ext cx="11396245" cy="3397853"/>
          </a:xfrm>
          <a:prstGeom prst="rect">
            <a:avLst/>
          </a:prstGeom>
          <a:noFill/>
        </p:spPr>
        <p:txBody>
          <a:bodyPr wrap="square" lIns="0" tIns="0" rIns="0" bIns="0" rtlCol="0">
            <a:spAutoFit/>
          </a:bodyPr>
          <a:lstStyle/>
          <a:p>
            <a:pPr algn="ctr">
              <a:lnSpc>
                <a:spcPct val="120000"/>
              </a:lnSpc>
            </a:pPr>
            <a:r>
              <a:rPr lang="en-US" sz="9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Thank You</a:t>
            </a:r>
          </a:p>
          <a:p>
            <a:pPr algn="ctr">
              <a:lnSpc>
                <a:spcPct val="120000"/>
              </a:lnSpc>
            </a:pPr>
            <a:r>
              <a:rPr lang="en-US" sz="9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For Your Watching</a:t>
            </a:r>
          </a:p>
        </p:txBody>
      </p:sp>
      <p:sp>
        <p:nvSpPr>
          <p:cNvPr id="6" name="TextBox 5"/>
          <p:cNvSpPr txBox="1"/>
          <p:nvPr/>
        </p:nvSpPr>
        <p:spPr>
          <a:xfrm>
            <a:off x="6493878" y="8235348"/>
            <a:ext cx="11396245" cy="652102"/>
          </a:xfrm>
          <a:prstGeom prst="rect">
            <a:avLst/>
          </a:prstGeom>
          <a:noFill/>
        </p:spPr>
        <p:txBody>
          <a:bodyPr wrap="square" lIns="0" tIns="0" rIns="0" bIns="0" rtlCol="0">
            <a:spAutoFit/>
          </a:bodyPr>
          <a:lstStyle/>
          <a:p>
            <a:pPr algn="ctr">
              <a:lnSpc>
                <a:spcPct val="120000"/>
              </a:lnSpc>
            </a:pPr>
            <a:r>
              <a:rPr lang="en-US" sz="3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Jakub &amp; Andrej</a:t>
            </a:r>
          </a:p>
        </p:txBody>
      </p:sp>
      <p:grpSp>
        <p:nvGrpSpPr>
          <p:cNvPr id="15" name="Group 14"/>
          <p:cNvGrpSpPr/>
          <p:nvPr/>
        </p:nvGrpSpPr>
        <p:grpSpPr>
          <a:xfrm>
            <a:off x="6705111" y="3056793"/>
            <a:ext cx="10973779" cy="3965376"/>
            <a:chOff x="6893895" y="4227741"/>
            <a:chExt cx="10973779" cy="3965376"/>
          </a:xfrm>
        </p:grpSpPr>
        <p:grpSp>
          <p:nvGrpSpPr>
            <p:cNvPr id="16" name="Group 15"/>
            <p:cNvGrpSpPr/>
            <p:nvPr/>
          </p:nvGrpSpPr>
          <p:grpSpPr>
            <a:xfrm>
              <a:off x="6893895" y="4227741"/>
              <a:ext cx="1473200" cy="1463040"/>
              <a:chOff x="6602493" y="3769678"/>
              <a:chExt cx="1473200" cy="1463040"/>
            </a:xfrm>
          </p:grpSpPr>
          <p:cxnSp>
            <p:nvCxnSpPr>
              <p:cNvPr id="20" name="Straight Connector 19"/>
              <p:cNvCxnSpPr/>
              <p:nvPr/>
            </p:nvCxnSpPr>
            <p:spPr>
              <a:xfrm flipH="1">
                <a:off x="6612653"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602493"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rot="10800000">
              <a:off x="16394474" y="6730077"/>
              <a:ext cx="1473200" cy="1463040"/>
              <a:chOff x="6009640" y="2851103"/>
              <a:chExt cx="1473200" cy="1463040"/>
            </a:xfrm>
          </p:grpSpPr>
          <p:cxnSp>
            <p:nvCxnSpPr>
              <p:cNvPr id="18" name="Straight Connector 17"/>
              <p:cNvCxnSpPr/>
              <p:nvPr/>
            </p:nvCxnSpPr>
            <p:spPr>
              <a:xfrm flipH="1">
                <a:off x="6019800" y="2866025"/>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09640" y="2851103"/>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24960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47594"/>
            <a:ext cx="21031200" cy="1163097"/>
          </a:xfrm>
        </p:spPr>
        <p:txBody>
          <a:bodyPr/>
          <a:lstStyle/>
          <a:p>
            <a:r>
              <a:rPr lang="cs-CZ" err="1"/>
              <a:t>Three</a:t>
            </a:r>
            <a:r>
              <a:rPr lang="cs-CZ"/>
              <a:t> </a:t>
            </a:r>
            <a:r>
              <a:rPr lang="cs-CZ" err="1">
                <a:solidFill>
                  <a:schemeClr val="accent2"/>
                </a:solidFill>
              </a:rPr>
              <a:t>Pillars</a:t>
            </a:r>
            <a:endParaRPr lang="en-US">
              <a:solidFill>
                <a:schemeClr val="accent2"/>
              </a:solidFill>
            </a:endParaRPr>
          </a:p>
        </p:txBody>
      </p:sp>
      <p:sp>
        <p:nvSpPr>
          <p:cNvPr id="4" name="TextBox 3"/>
          <p:cNvSpPr txBox="1"/>
          <p:nvPr/>
        </p:nvSpPr>
        <p:spPr>
          <a:xfrm>
            <a:off x="1676401" y="4256993"/>
            <a:ext cx="5753483" cy="7595349"/>
          </a:xfrm>
          <a:prstGeom prst="rect">
            <a:avLst/>
          </a:prstGeom>
          <a:noFill/>
        </p:spPr>
        <p:txBody>
          <a:bodyPr wrap="square" lIns="0" tIns="0" rIns="0" bIns="0" rtlCol="0" anchor="t">
            <a:spAutoFit/>
          </a:bodyPr>
          <a:lstStyle/>
          <a:p>
            <a:pPr>
              <a:lnSpc>
                <a:spcPct val="140000"/>
              </a:lnSpc>
              <a:spcAft>
                <a:spcPts val="3600"/>
              </a:spcAft>
              <a:buClr>
                <a:schemeClr val="accent1"/>
              </a:buCl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formulates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why</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exist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main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purpose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our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p>
          <a:p>
            <a:pPr marL="342900" indent="-342900">
              <a:lnSpc>
                <a:spcPct val="140000"/>
              </a:lnSpc>
              <a:buClr>
                <a:srgbClr val="00AFD2"/>
              </a:buClr>
              <a:buFont typeface="Wingdings" panose="05000000000000000000" pitchFamily="2" charset="2"/>
              <a:buChar cha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Same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during</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entire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operation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Specific</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can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recognized</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by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its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mission</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Public, part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PR </a:t>
            </a: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Attracts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employees</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a:ea typeface="Open Sans Light"/>
                <a:cs typeface="Open Sans Light"/>
              </a:rPr>
              <a:t>Should</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define</a:t>
            </a:r>
            <a:r>
              <a:rPr lang="cs-CZ" sz="2400">
                <a:solidFill>
                  <a:schemeClr val="tx2"/>
                </a:solidFill>
                <a:latin typeface="Open Sans Light"/>
                <a:ea typeface="Open Sans Light"/>
                <a:cs typeface="Open Sans Light"/>
              </a:rPr>
              <a:t> a </a:t>
            </a:r>
            <a:r>
              <a:rPr lang="cs-CZ" sz="2400" err="1">
                <a:solidFill>
                  <a:schemeClr val="tx2"/>
                </a:solidFill>
                <a:latin typeface="Open Sans Light"/>
                <a:ea typeface="Open Sans Light"/>
                <a:cs typeface="Open Sans Light"/>
              </a:rPr>
              <a:t>higher</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purpouse</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of</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meaning</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of</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company's</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activities</a:t>
            </a:r>
            <a:endPar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xtBox 6"/>
          <p:cNvSpPr txBox="1"/>
          <p:nvPr/>
        </p:nvSpPr>
        <p:spPr>
          <a:xfrm>
            <a:off x="1679568" y="3365841"/>
            <a:ext cx="5750806" cy="646331"/>
          </a:xfrm>
          <a:prstGeom prst="rect">
            <a:avLst/>
          </a:prstGeom>
          <a:noFill/>
        </p:spPr>
        <p:txBody>
          <a:bodyPr wrap="square" lIns="0" tIns="0" rIns="0" bIns="0" rtlCol="0">
            <a:spAutoFit/>
          </a:bodyPr>
          <a:lstStyle/>
          <a:p>
            <a:r>
              <a:rPr lang="cs-CZ" sz="42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Mission</a:t>
            </a:r>
            <a:endPar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9315014" y="4256993"/>
            <a:ext cx="5753483" cy="8020081"/>
          </a:xfrm>
          <a:prstGeom prst="rect">
            <a:avLst/>
          </a:prstGeom>
          <a:noFill/>
        </p:spPr>
        <p:txBody>
          <a:bodyPr wrap="square" lIns="0" tIns="0" rIns="0" bIns="0" rtlCol="0">
            <a:spAutoFit/>
          </a:bodyPr>
          <a:lstStyle/>
          <a:p>
            <a:pPr>
              <a:lnSpc>
                <a:spcPct val="140000"/>
              </a:lnSpc>
              <a:spcAft>
                <a:spcPts val="3600"/>
              </a:spcAft>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explains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goal</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specific</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period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time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want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achieve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near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Where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want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go as a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Time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framed</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new</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vision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created</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when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previous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where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achieved</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Shows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direction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people</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Alligns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people´s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work</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one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direction</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Adjustable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based</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on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new</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circumstances</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Evaluable</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Arial" panose="020B0604020202020204" pitchFamily="34" charset="0"/>
              <a:buChar char="•"/>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TextBox 10"/>
          <p:cNvSpPr txBox="1"/>
          <p:nvPr/>
        </p:nvSpPr>
        <p:spPr>
          <a:xfrm>
            <a:off x="9318181" y="3365841"/>
            <a:ext cx="5750806" cy="646331"/>
          </a:xfrm>
          <a:prstGeom prst="rect">
            <a:avLst/>
          </a:prstGeom>
          <a:noFill/>
        </p:spPr>
        <p:txBody>
          <a:bodyPr wrap="square" lIns="0" tIns="0" rIns="0" bIns="0" rtlCol="0">
            <a:spAutoFit/>
          </a:bodyPr>
          <a:lstStyle/>
          <a:p>
            <a:r>
              <a:rPr lang="cs-CZ"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Vision</a:t>
            </a:r>
            <a:endPar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p:cNvSpPr txBox="1"/>
          <p:nvPr/>
        </p:nvSpPr>
        <p:spPr>
          <a:xfrm>
            <a:off x="16954117" y="4256993"/>
            <a:ext cx="5753483" cy="6099555"/>
          </a:xfrm>
          <a:prstGeom prst="rect">
            <a:avLst/>
          </a:prstGeom>
          <a:noFill/>
        </p:spPr>
        <p:txBody>
          <a:bodyPr wrap="square" lIns="0" tIns="0" rIns="0" bIns="0" rtlCol="0">
            <a:spAutoFit/>
          </a:bodyPr>
          <a:lstStyle/>
          <a:p>
            <a:pPr>
              <a:lnSpc>
                <a:spcPct val="140000"/>
              </a:lnSpc>
              <a:spcAft>
                <a:spcPts val="3600"/>
              </a:spcAft>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Particular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goals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which</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contribute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vision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achivement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It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includes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organizationa</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and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resources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alocation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Tells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how</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achieve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vision </a:t>
            </a:r>
          </a:p>
          <a:p>
            <a:pPr marL="342900" indent="-342900">
              <a:lnSpc>
                <a:spcPct val="140000"/>
              </a:lnSpc>
              <a:buClr>
                <a:srgbClr val="00AFD2"/>
              </a:buClr>
              <a:buFont typeface="Wingdings" panose="05000000000000000000" pitchFamily="2" charset="2"/>
              <a:buChar cha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Time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framed</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Measurable</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contains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particular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steps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towards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vision</a:t>
            </a:r>
          </a:p>
          <a:p>
            <a:pPr>
              <a:lnSpc>
                <a:spcPct val="140000"/>
              </a:lnSpc>
              <a:buClr>
                <a:srgbClr val="00AFD2"/>
              </a:buClr>
            </a:pP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2"/>
          <p:cNvSpPr txBox="1"/>
          <p:nvPr/>
        </p:nvSpPr>
        <p:spPr>
          <a:xfrm>
            <a:off x="16957284" y="3365841"/>
            <a:ext cx="5750806" cy="646331"/>
          </a:xfrm>
          <a:prstGeom prst="rect">
            <a:avLst/>
          </a:prstGeom>
          <a:noFill/>
        </p:spPr>
        <p:txBody>
          <a:bodyPr wrap="square" lIns="0" tIns="0" rIns="0" bIns="0" rtlCol="0">
            <a:spAutoFit/>
          </a:bodyPr>
          <a:lstStyle/>
          <a:p>
            <a:r>
              <a:rPr lang="cs-CZ" sz="42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Strategy</a:t>
            </a:r>
            <a:endPar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Placeholder 2">
            <a:extLst>
              <a:ext uri="{FF2B5EF4-FFF2-40B4-BE49-F238E27FC236}">
                <a16:creationId xmlns:a16="http://schemas.microsoft.com/office/drawing/2014/main" id="{21635969-92E7-4630-9949-63224F77229D}"/>
              </a:ext>
            </a:extLst>
          </p:cNvPr>
          <p:cNvSpPr>
            <a:spLocks noGrp="1"/>
          </p:cNvSpPr>
          <p:nvPr>
            <p:ph type="body" sz="quarter" idx="10"/>
          </p:nvPr>
        </p:nvSpPr>
        <p:spPr>
          <a:xfrm>
            <a:off x="1676400" y="1676605"/>
            <a:ext cx="21031200" cy="444500"/>
          </a:xfrm>
        </p:spPr>
        <p:txBody>
          <a:bodyPr/>
          <a:lstStyle/>
          <a:p>
            <a:pPr algn="l"/>
            <a:r>
              <a:rPr lang="cs-CZ" err="1"/>
              <a:t>Consultancy</a:t>
            </a:r>
            <a:r>
              <a:rPr lang="cs-CZ"/>
              <a:t> Project </a:t>
            </a:r>
            <a:r>
              <a:rPr lang="en-US"/>
              <a:t>| </a:t>
            </a:r>
            <a:r>
              <a:rPr lang="en-US">
                <a:solidFill>
                  <a:schemeClr val="accent2"/>
                </a:solidFill>
              </a:rPr>
              <a:t>Strategy Setting </a:t>
            </a:r>
            <a:r>
              <a:rPr lang="en-US">
                <a:solidFill>
                  <a:schemeClr val="accent4"/>
                </a:solidFill>
              </a:rPr>
              <a:t>| Basic Principles</a:t>
            </a:r>
          </a:p>
        </p:txBody>
      </p:sp>
    </p:spTree>
    <p:extLst>
      <p:ext uri="{BB962C8B-B14F-4D97-AF65-F5344CB8AC3E}">
        <p14:creationId xmlns:p14="http://schemas.microsoft.com/office/powerpoint/2010/main" val="122816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err="1"/>
              <a:t>Company</a:t>
            </a:r>
            <a:r>
              <a:rPr lang="cs-CZ"/>
              <a:t> </a:t>
            </a:r>
            <a:r>
              <a:rPr lang="cs-CZ" err="1">
                <a:solidFill>
                  <a:schemeClr val="accent2"/>
                </a:solidFill>
              </a:rPr>
              <a:t>Thinking</a:t>
            </a:r>
            <a:endParaRPr lang="en-US">
              <a:solidFill>
                <a:schemeClr val="accent2"/>
              </a:solidFill>
            </a:endParaRPr>
          </a:p>
        </p:txBody>
      </p:sp>
      <p:grpSp>
        <p:nvGrpSpPr>
          <p:cNvPr id="44" name="Group 43"/>
          <p:cNvGrpSpPr/>
          <p:nvPr/>
        </p:nvGrpSpPr>
        <p:grpSpPr>
          <a:xfrm rot="10800000">
            <a:off x="11761665" y="3497867"/>
            <a:ext cx="8140700" cy="8140700"/>
            <a:chOff x="1765300" y="3340100"/>
            <a:chExt cx="8928100" cy="8928100"/>
          </a:xfrm>
        </p:grpSpPr>
        <p:sp>
          <p:nvSpPr>
            <p:cNvPr id="20" name="Oval 19"/>
            <p:cNvSpPr/>
            <p:nvPr/>
          </p:nvSpPr>
          <p:spPr>
            <a:xfrm>
              <a:off x="1765300" y="3340100"/>
              <a:ext cx="8928100" cy="89281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3" name="Oval 22"/>
            <p:cNvSpPr/>
            <p:nvPr/>
          </p:nvSpPr>
          <p:spPr>
            <a:xfrm>
              <a:off x="2676525" y="5162550"/>
              <a:ext cx="7105650" cy="71056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2" name="Oval 21"/>
            <p:cNvSpPr/>
            <p:nvPr/>
          </p:nvSpPr>
          <p:spPr>
            <a:xfrm>
              <a:off x="3575050" y="6959600"/>
              <a:ext cx="5308600" cy="5308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46" name="TextBox 45"/>
          <p:cNvSpPr txBox="1"/>
          <p:nvPr/>
        </p:nvSpPr>
        <p:spPr>
          <a:xfrm>
            <a:off x="13965148" y="5774344"/>
            <a:ext cx="3733732" cy="738664"/>
          </a:xfrm>
          <a:prstGeom prst="rect">
            <a:avLst/>
          </a:prstGeom>
          <a:noFill/>
        </p:spPr>
        <p:txBody>
          <a:bodyPr wrap="square" lIns="0" tIns="0" rIns="0" bIns="0" rtlCol="0">
            <a:spAutoFit/>
          </a:bodyPr>
          <a:lstStyle/>
          <a:p>
            <a:pPr algn="ctr"/>
            <a:r>
              <a:rPr lang="cs-CZ" sz="48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WHY</a:t>
            </a:r>
            <a:endParaRPr lang="en-US" sz="48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TextBox 46"/>
          <p:cNvSpPr txBox="1"/>
          <p:nvPr/>
        </p:nvSpPr>
        <p:spPr>
          <a:xfrm>
            <a:off x="13965149" y="8705486"/>
            <a:ext cx="3733732" cy="738664"/>
          </a:xfrm>
          <a:prstGeom prst="rect">
            <a:avLst/>
          </a:prstGeom>
          <a:noFill/>
        </p:spPr>
        <p:txBody>
          <a:bodyPr wrap="square" lIns="0" tIns="0" rIns="0" bIns="0" rtlCol="0">
            <a:spAutoFit/>
          </a:bodyPr>
          <a:lstStyle/>
          <a:p>
            <a:pPr algn="ctr"/>
            <a:r>
              <a:rPr lang="cs-CZ" sz="48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WHAT</a:t>
            </a:r>
            <a:endParaRPr lang="en-US" sz="48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8" name="TextBox 47"/>
          <p:cNvSpPr txBox="1"/>
          <p:nvPr/>
        </p:nvSpPr>
        <p:spPr>
          <a:xfrm>
            <a:off x="13965149" y="10526947"/>
            <a:ext cx="3733732" cy="738664"/>
          </a:xfrm>
          <a:prstGeom prst="rect">
            <a:avLst/>
          </a:prstGeom>
          <a:noFill/>
        </p:spPr>
        <p:txBody>
          <a:bodyPr wrap="square" lIns="0" tIns="0" rIns="0" bIns="0" rtlCol="0">
            <a:spAutoFit/>
          </a:bodyPr>
          <a:lstStyle/>
          <a:p>
            <a:pPr algn="ctr"/>
            <a:r>
              <a:rPr lang="cs-CZ" sz="48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HOW</a:t>
            </a:r>
            <a:endParaRPr lang="en-US" sz="4800" b="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9" name="Straight Connector 58"/>
          <p:cNvCxnSpPr>
            <a:endCxn id="69" idx="6"/>
          </p:cNvCxnSpPr>
          <p:nvPr/>
        </p:nvCxnSpPr>
        <p:spPr>
          <a:xfrm flipH="1">
            <a:off x="11103753" y="10230412"/>
            <a:ext cx="23185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11138809" y="4676486"/>
            <a:ext cx="299922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p:nvCxnSpPr>
        <p:spPr>
          <a:xfrm>
            <a:off x="11132640" y="7431018"/>
            <a:ext cx="21085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9674329" y="9515700"/>
            <a:ext cx="1429424" cy="1429424"/>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9703216" y="6737356"/>
            <a:ext cx="1429424" cy="142942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9703216" y="3961774"/>
            <a:ext cx="1429424" cy="142942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5298407" y="4182909"/>
            <a:ext cx="3955940" cy="855042"/>
          </a:xfrm>
          <a:prstGeom prst="rect">
            <a:avLst/>
          </a:prstGeom>
          <a:noFill/>
        </p:spPr>
        <p:txBody>
          <a:bodyPr wrap="square" lIns="0" tIns="0" rIns="0" bIns="0" rtlCol="0">
            <a:spAutoFit/>
          </a:bodyPr>
          <a:lstStyle/>
          <a:p>
            <a:pPr algn="r">
              <a:lnSpc>
                <a:spcPct val="120000"/>
              </a:lnSpc>
            </a:pPr>
            <a:r>
              <a:rPr lang="cs-CZ" sz="2400" b="1"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Mission</a:t>
            </a:r>
            <a:endParaRPr lang="cs-CZ" sz="2400" b="1"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gn="r">
              <a:lnSpc>
                <a:spcPct val="120000"/>
              </a:lnSpc>
            </a:pP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Why</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exist</a:t>
            </a:r>
            <a:endPar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 name="TextBox 101"/>
          <p:cNvSpPr txBox="1"/>
          <p:nvPr/>
        </p:nvSpPr>
        <p:spPr>
          <a:xfrm>
            <a:off x="5345725" y="9566684"/>
            <a:ext cx="3955940" cy="855042"/>
          </a:xfrm>
          <a:prstGeom prst="rect">
            <a:avLst/>
          </a:prstGeom>
          <a:noFill/>
        </p:spPr>
        <p:txBody>
          <a:bodyPr wrap="square" lIns="0" tIns="0" rIns="0" bIns="0" rtlCol="0">
            <a:spAutoFit/>
          </a:bodyPr>
          <a:lstStyle/>
          <a:p>
            <a:pPr algn="r">
              <a:lnSpc>
                <a:spcPct val="120000"/>
              </a:lnSpc>
            </a:pPr>
            <a:r>
              <a:rPr lang="cs-CZ" sz="2400" b="1"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Strategy</a:t>
            </a:r>
            <a:endParaRPr lang="cs-CZ" sz="2400" b="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gn="r">
              <a:lnSpc>
                <a:spcPct val="120000"/>
              </a:lnSpc>
            </a:pP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How</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do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it</a:t>
            </a:r>
            <a:endPar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3" name="TextBox 102"/>
          <p:cNvSpPr txBox="1"/>
          <p:nvPr/>
        </p:nvSpPr>
        <p:spPr>
          <a:xfrm>
            <a:off x="5345725" y="6683033"/>
            <a:ext cx="3904216" cy="1298241"/>
          </a:xfrm>
          <a:prstGeom prst="rect">
            <a:avLst/>
          </a:prstGeom>
          <a:noFill/>
        </p:spPr>
        <p:txBody>
          <a:bodyPr wrap="square" lIns="0" tIns="0" rIns="0" bIns="0" rtlCol="0">
            <a:spAutoFit/>
          </a:bodyPr>
          <a:lstStyle/>
          <a:p>
            <a:pPr algn="r">
              <a:lnSpc>
                <a:spcPct val="120000"/>
              </a:lnSpc>
            </a:pPr>
            <a:r>
              <a:rPr lang="cs-CZ" sz="2400" b="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Vision</a:t>
            </a:r>
          </a:p>
          <a:p>
            <a:pPr algn="r">
              <a:lnSpc>
                <a:spcPct val="120000"/>
              </a:lnSpc>
            </a:pP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Where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want</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go,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want</a:t>
            </a:r>
            <a:r>
              <a:rPr lang="cs-CZ"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achieve</a:t>
            </a:r>
            <a:endParaRPr lang="en-US" sz="24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33" name="Straight Connector 45">
            <a:extLst>
              <a:ext uri="{FF2B5EF4-FFF2-40B4-BE49-F238E27FC236}">
                <a16:creationId xmlns:a16="http://schemas.microsoft.com/office/drawing/2014/main" id="{211710FB-FDD8-491A-93B7-04A253421851}"/>
              </a:ext>
            </a:extLst>
          </p:cNvPr>
          <p:cNvCxnSpPr>
            <a:cxnSpLocks/>
          </p:cNvCxnSpPr>
          <p:nvPr/>
        </p:nvCxnSpPr>
        <p:spPr>
          <a:xfrm flipV="1">
            <a:off x="4189429" y="4244425"/>
            <a:ext cx="0" cy="6282522"/>
          </a:xfrm>
          <a:prstGeom prst="line">
            <a:avLst/>
          </a:prstGeom>
          <a:ln w="19050">
            <a:solidFill>
              <a:schemeClr val="accent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24" name="Text Placeholder 2">
            <a:extLst>
              <a:ext uri="{FF2B5EF4-FFF2-40B4-BE49-F238E27FC236}">
                <a16:creationId xmlns:a16="http://schemas.microsoft.com/office/drawing/2014/main" id="{5D627B75-FE1D-4EF5-88D5-E1C38C4B9037}"/>
              </a:ext>
            </a:extLst>
          </p:cNvPr>
          <p:cNvSpPr>
            <a:spLocks noGrp="1"/>
          </p:cNvSpPr>
          <p:nvPr>
            <p:ph type="body" sz="quarter" idx="10"/>
          </p:nvPr>
        </p:nvSpPr>
        <p:spPr>
          <a:xfrm>
            <a:off x="1676400" y="1935022"/>
            <a:ext cx="21031200" cy="444500"/>
          </a:xfrm>
        </p:spPr>
        <p:txBody>
          <a:bodyPr/>
          <a:lstStyle/>
          <a:p>
            <a:pPr algn="l"/>
            <a:r>
              <a:rPr lang="cs-CZ" err="1"/>
              <a:t>Consultancy</a:t>
            </a:r>
            <a:r>
              <a:rPr lang="cs-CZ"/>
              <a:t> Project </a:t>
            </a:r>
            <a:r>
              <a:rPr lang="en-US"/>
              <a:t>| </a:t>
            </a:r>
            <a:r>
              <a:rPr lang="en-US">
                <a:solidFill>
                  <a:schemeClr val="accent2"/>
                </a:solidFill>
              </a:rPr>
              <a:t>Strategy Setting </a:t>
            </a:r>
            <a:r>
              <a:rPr lang="en-US">
                <a:solidFill>
                  <a:schemeClr val="accent4"/>
                </a:solidFill>
              </a:rPr>
              <a:t>| Basic Principles</a:t>
            </a:r>
          </a:p>
        </p:txBody>
      </p:sp>
      <p:pic>
        <p:nvPicPr>
          <p:cNvPr id="5" name="Grafický objekt 4" descr="Vynikající obrys">
            <a:extLst>
              <a:ext uri="{FF2B5EF4-FFF2-40B4-BE49-F238E27FC236}">
                <a16:creationId xmlns:a16="http://schemas.microsoft.com/office/drawing/2014/main" id="{F2D77756-D834-402F-AB1F-738FBB8EB6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74635" y="4217905"/>
            <a:ext cx="914400" cy="914400"/>
          </a:xfrm>
          <a:prstGeom prst="rect">
            <a:avLst/>
          </a:prstGeom>
        </p:spPr>
      </p:pic>
      <p:pic>
        <p:nvPicPr>
          <p:cNvPr id="9" name="Grafický objekt 8" descr="Dobrý nápad obrys">
            <a:extLst>
              <a:ext uri="{FF2B5EF4-FFF2-40B4-BE49-F238E27FC236}">
                <a16:creationId xmlns:a16="http://schemas.microsoft.com/office/drawing/2014/main" id="{78C0E741-23D6-4A77-A1EB-ACB86D2297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16404" y="6996456"/>
            <a:ext cx="914400" cy="914400"/>
          </a:xfrm>
          <a:prstGeom prst="rect">
            <a:avLst/>
          </a:prstGeom>
        </p:spPr>
      </p:pic>
      <p:pic>
        <p:nvPicPr>
          <p:cNvPr id="15" name="Grafický objekt 14" descr="Fúze obrys">
            <a:extLst>
              <a:ext uri="{FF2B5EF4-FFF2-40B4-BE49-F238E27FC236}">
                <a16:creationId xmlns:a16="http://schemas.microsoft.com/office/drawing/2014/main" id="{3ED13C30-E1F8-4C43-809E-A1A256DDD7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12484" y="9773212"/>
            <a:ext cx="914400" cy="914400"/>
          </a:xfrm>
          <a:prstGeom prst="rect">
            <a:avLst/>
          </a:prstGeom>
        </p:spPr>
      </p:pic>
    </p:spTree>
    <p:extLst>
      <p:ext uri="{BB962C8B-B14F-4D97-AF65-F5344CB8AC3E}">
        <p14:creationId xmlns:p14="http://schemas.microsoft.com/office/powerpoint/2010/main" val="1662711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2492" y="0"/>
            <a:ext cx="24371828" cy="13716000"/>
          </a:xfrm>
          <a:prstGeom prst="rect">
            <a:avLst/>
          </a:prstGeom>
          <a:gradFill flip="none" rotWithShape="1">
            <a:gsLst>
              <a:gs pos="0">
                <a:schemeClr val="accent1">
                  <a:alpha val="85000"/>
                </a:schemeClr>
              </a:gs>
              <a:gs pos="33000">
                <a:schemeClr val="accent2">
                  <a:alpha val="85000"/>
                </a:schemeClr>
              </a:gs>
              <a:gs pos="66000">
                <a:schemeClr val="accent4">
                  <a:alpha val="85000"/>
                </a:schemeClr>
              </a:gs>
              <a:gs pos="100000">
                <a:schemeClr val="accent6">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39521" y="5896198"/>
            <a:ext cx="22169115" cy="1923604"/>
          </a:xfrm>
          <a:prstGeom prst="rect">
            <a:avLst/>
          </a:prstGeom>
          <a:noFill/>
        </p:spPr>
        <p:txBody>
          <a:bodyPr wrap="square" lIns="0" tIns="0" rIns="0" bIns="0" rtlCol="0">
            <a:spAutoFit/>
          </a:bodyPr>
          <a:lstStyle/>
          <a:p>
            <a:pPr algn="ctr"/>
            <a:r>
              <a:rPr lang="en-US"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Mis</a:t>
            </a:r>
            <a:r>
              <a:rPr lang="cs-CZ"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t>
            </a:r>
            <a:r>
              <a:rPr lang="en-US" sz="125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ion Statement</a:t>
            </a:r>
          </a:p>
        </p:txBody>
      </p:sp>
      <p:grpSp>
        <p:nvGrpSpPr>
          <p:cNvPr id="40" name="Group 39"/>
          <p:cNvGrpSpPr/>
          <p:nvPr/>
        </p:nvGrpSpPr>
        <p:grpSpPr>
          <a:xfrm>
            <a:off x="4923691" y="5334599"/>
            <a:ext cx="14647985" cy="3046801"/>
            <a:chOff x="6301042" y="4227741"/>
            <a:chExt cx="11566632" cy="3046801"/>
          </a:xfrm>
        </p:grpSpPr>
        <p:grpSp>
          <p:nvGrpSpPr>
            <p:cNvPr id="36" name="Group 35"/>
            <p:cNvGrpSpPr/>
            <p:nvPr/>
          </p:nvGrpSpPr>
          <p:grpSpPr>
            <a:xfrm>
              <a:off x="6301042" y="4227741"/>
              <a:ext cx="1473200" cy="1463040"/>
              <a:chOff x="6009640" y="3769678"/>
              <a:chExt cx="1473200" cy="1463040"/>
            </a:xfrm>
          </p:grpSpPr>
          <p:cxnSp>
            <p:nvCxnSpPr>
              <p:cNvPr id="32" name="Straight Connector 31"/>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rot="10800000">
              <a:off x="16394474" y="5811502"/>
              <a:ext cx="1473200" cy="1463040"/>
              <a:chOff x="6009640" y="3769678"/>
              <a:chExt cx="1473200" cy="1463040"/>
            </a:xfrm>
          </p:grpSpPr>
          <p:cxnSp>
            <p:nvCxnSpPr>
              <p:cNvPr id="38" name="Straight Connector 37"/>
              <p:cNvCxnSpPr/>
              <p:nvPr/>
            </p:nvCxnSpPr>
            <p:spPr>
              <a:xfrm flipH="1">
                <a:off x="6019800" y="3784600"/>
                <a:ext cx="14630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09640" y="3769678"/>
                <a:ext cx="0" cy="1463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 name="TextBox 13">
            <a:extLst>
              <a:ext uri="{FF2B5EF4-FFF2-40B4-BE49-F238E27FC236}">
                <a16:creationId xmlns:a16="http://schemas.microsoft.com/office/drawing/2014/main" id="{77ECCC29-A1A6-42F0-B729-AE4CFDCB33DC}"/>
              </a:ext>
            </a:extLst>
          </p:cNvPr>
          <p:cNvSpPr txBox="1"/>
          <p:nvPr/>
        </p:nvSpPr>
        <p:spPr>
          <a:xfrm>
            <a:off x="5287178" y="4045598"/>
            <a:ext cx="11541760" cy="1015663"/>
          </a:xfrm>
          <a:prstGeom prst="rect">
            <a:avLst/>
          </a:prstGeom>
          <a:noFill/>
        </p:spPr>
        <p:txBody>
          <a:bodyPr wrap="square" lIns="0" tIns="0" rIns="0" bIns="0" rtlCol="0">
            <a:spAutoFit/>
          </a:bodyPr>
          <a:lstStyle/>
          <a:p>
            <a:r>
              <a:rPr lang="cs-CZ" sz="66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Strategy</a:t>
            </a:r>
            <a:r>
              <a:rPr lang="cs-CZ"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66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Setting</a:t>
            </a:r>
            <a:endParaRPr lang="en-US" sz="66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4">
            <a:extLst>
              <a:ext uri="{FF2B5EF4-FFF2-40B4-BE49-F238E27FC236}">
                <a16:creationId xmlns:a16="http://schemas.microsoft.com/office/drawing/2014/main" id="{FA9E6DD3-A30C-4938-AABE-38532692D221}"/>
              </a:ext>
            </a:extLst>
          </p:cNvPr>
          <p:cNvSpPr txBox="1"/>
          <p:nvPr/>
        </p:nvSpPr>
        <p:spPr>
          <a:xfrm>
            <a:off x="12326151" y="8913153"/>
            <a:ext cx="6896072" cy="492443"/>
          </a:xfrm>
          <a:prstGeom prst="rect">
            <a:avLst/>
          </a:prstGeom>
          <a:noFill/>
        </p:spPr>
        <p:txBody>
          <a:bodyPr wrap="square" lIns="0" tIns="0" rIns="0" bIns="0" rtlCol="0">
            <a:spAutoFit/>
          </a:bodyPr>
          <a:lstStyle/>
          <a:p>
            <a:pPr algn="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By Jakub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Čech </a:t>
            </a:r>
            <a:r>
              <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&amp; Andrej </a:t>
            </a:r>
            <a:r>
              <a:rPr lang="cs-CZ"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Šišolák</a:t>
            </a:r>
            <a:endParaRPr lang="en-US"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44077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err="1"/>
              <a:t>Definition</a:t>
            </a:r>
            <a:r>
              <a:rPr lang="cs-CZ"/>
              <a:t> </a:t>
            </a:r>
            <a:r>
              <a:rPr lang="cs-CZ" err="1"/>
              <a:t>of</a:t>
            </a:r>
            <a:r>
              <a:rPr lang="cs-CZ"/>
              <a:t> </a:t>
            </a:r>
            <a:r>
              <a:rPr lang="cs-CZ" err="1">
                <a:solidFill>
                  <a:schemeClr val="accent2"/>
                </a:solidFill>
              </a:rPr>
              <a:t>Mission</a:t>
            </a:r>
            <a:r>
              <a:rPr lang="cs-CZ">
                <a:solidFill>
                  <a:schemeClr val="accent2"/>
                </a:solidFill>
              </a:rPr>
              <a:t> </a:t>
            </a:r>
            <a:r>
              <a:rPr lang="cs-CZ" err="1">
                <a:solidFill>
                  <a:schemeClr val="accent2"/>
                </a:solidFill>
              </a:rPr>
              <a:t>Statement</a:t>
            </a:r>
            <a:endParaRPr lang="en-US">
              <a:solidFill>
                <a:schemeClr val="accent2"/>
              </a:solidFill>
            </a:endParaRPr>
          </a:p>
        </p:txBody>
      </p:sp>
      <p:sp>
        <p:nvSpPr>
          <p:cNvPr id="4" name="TextBox 3"/>
          <p:cNvSpPr txBox="1"/>
          <p:nvPr/>
        </p:nvSpPr>
        <p:spPr>
          <a:xfrm>
            <a:off x="1676401" y="4256993"/>
            <a:ext cx="5753483" cy="7595349"/>
          </a:xfrm>
          <a:prstGeom prst="rect">
            <a:avLst/>
          </a:prstGeom>
          <a:noFill/>
        </p:spPr>
        <p:txBody>
          <a:bodyPr wrap="square" lIns="0" tIns="0" rIns="0" bIns="0" rtlCol="0" anchor="t">
            <a:spAutoFit/>
          </a:bodyPr>
          <a:lstStyle/>
          <a:p>
            <a:pPr>
              <a:lnSpc>
                <a:spcPct val="140000"/>
              </a:lnSpc>
              <a:spcAft>
                <a:spcPts val="3600"/>
              </a:spcAft>
              <a:buClr>
                <a:schemeClr val="accent1"/>
              </a:buCl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formulates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why</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exist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main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purpose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our</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p>
          <a:p>
            <a:pPr marL="342900" indent="-342900">
              <a:lnSpc>
                <a:spcPct val="140000"/>
              </a:lnSpc>
              <a:buClr>
                <a:srgbClr val="00AFD2"/>
              </a:buClr>
              <a:buFont typeface="Wingdings" panose="05000000000000000000" pitchFamily="2" charset="2"/>
              <a:buChar cha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Same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during</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entire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operation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Specific</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can</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recognized</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by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its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mission</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Public, part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PR </a:t>
            </a: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Attracts</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employees</a:t>
            </a:r>
            <a:endPar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2"/>
                </a:solidFill>
                <a:latin typeface="Open Sans Light"/>
                <a:ea typeface="Open Sans Light"/>
                <a:cs typeface="Open Sans Light"/>
              </a:rPr>
              <a:t>Should</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define</a:t>
            </a:r>
            <a:r>
              <a:rPr lang="cs-CZ" sz="2400">
                <a:solidFill>
                  <a:schemeClr val="tx2"/>
                </a:solidFill>
                <a:latin typeface="Open Sans Light"/>
                <a:ea typeface="Open Sans Light"/>
                <a:cs typeface="Open Sans Light"/>
              </a:rPr>
              <a:t> a </a:t>
            </a:r>
            <a:r>
              <a:rPr lang="cs-CZ" sz="2400" err="1">
                <a:solidFill>
                  <a:schemeClr val="tx2"/>
                </a:solidFill>
                <a:latin typeface="Open Sans Light"/>
                <a:ea typeface="Open Sans Light"/>
                <a:cs typeface="Open Sans Light"/>
              </a:rPr>
              <a:t>higher</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purpouse</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of</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meaning</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of</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company's</a:t>
            </a:r>
            <a:r>
              <a:rPr lang="cs-CZ" sz="2400">
                <a:solidFill>
                  <a:schemeClr val="tx2"/>
                </a:solidFill>
                <a:latin typeface="Open Sans Light"/>
                <a:ea typeface="Open Sans Light"/>
                <a:cs typeface="Open Sans Light"/>
              </a:rPr>
              <a:t> </a:t>
            </a:r>
            <a:r>
              <a:rPr lang="cs-CZ" sz="2400" err="1">
                <a:solidFill>
                  <a:schemeClr val="tx2"/>
                </a:solidFill>
                <a:latin typeface="Open Sans Light"/>
                <a:ea typeface="Open Sans Light"/>
                <a:cs typeface="Open Sans Light"/>
              </a:rPr>
              <a:t>activities</a:t>
            </a:r>
            <a:endParaRPr lang="cs-CZ" sz="24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r>
              <a:rPr lang="cs-CZ"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endParaRPr lang="en-US" sz="24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xtBox 6"/>
          <p:cNvSpPr txBox="1"/>
          <p:nvPr/>
        </p:nvSpPr>
        <p:spPr>
          <a:xfrm>
            <a:off x="1679568" y="3365841"/>
            <a:ext cx="5750806" cy="646331"/>
          </a:xfrm>
          <a:prstGeom prst="rect">
            <a:avLst/>
          </a:prstGeom>
          <a:noFill/>
        </p:spPr>
        <p:txBody>
          <a:bodyPr wrap="square" lIns="0" tIns="0" rIns="0" bIns="0" rtlCol="0">
            <a:spAutoFit/>
          </a:bodyPr>
          <a:lstStyle/>
          <a:p>
            <a:r>
              <a:rPr lang="cs-CZ" sz="42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Mission</a:t>
            </a:r>
            <a:endPar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p:cNvSpPr txBox="1"/>
          <p:nvPr/>
        </p:nvSpPr>
        <p:spPr>
          <a:xfrm>
            <a:off x="9315014" y="4256993"/>
            <a:ext cx="5753483" cy="8020081"/>
          </a:xfrm>
          <a:prstGeom prst="rect">
            <a:avLst/>
          </a:prstGeom>
          <a:noFill/>
        </p:spPr>
        <p:txBody>
          <a:bodyPr wrap="square" lIns="0" tIns="0" rIns="0" bIns="0" rtlCol="0">
            <a:spAutoFit/>
          </a:bodyPr>
          <a:lstStyle/>
          <a:p>
            <a:pPr>
              <a:lnSpc>
                <a:spcPct val="140000"/>
              </a:lnSpc>
              <a:spcAft>
                <a:spcPts val="3600"/>
              </a:spcAft>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explains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goal</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for</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specific</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period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time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want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achieve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near</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Where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want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go as a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Time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framed</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new</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vision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created</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when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previous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where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achieved</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Shows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direction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people</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Alligns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people´s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work</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one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direction</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Adjustable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based</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on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new</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circumstances</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Evaluable</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buFont typeface="Arial" panose="020B0604020202020204" pitchFamily="34" charset="0"/>
              <a:buChar char="•"/>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buClr>
                <a:schemeClr val="accent1"/>
              </a:buClr>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TextBox 10"/>
          <p:cNvSpPr txBox="1"/>
          <p:nvPr/>
        </p:nvSpPr>
        <p:spPr>
          <a:xfrm>
            <a:off x="9318181" y="3365841"/>
            <a:ext cx="5750806" cy="646331"/>
          </a:xfrm>
          <a:prstGeom prst="rect">
            <a:avLst/>
          </a:prstGeom>
          <a:noFill/>
        </p:spPr>
        <p:txBody>
          <a:bodyPr wrap="square" lIns="0" tIns="0" rIns="0" bIns="0" rtlCol="0">
            <a:spAutoFit/>
          </a:bodyPr>
          <a:lstStyle/>
          <a:p>
            <a:r>
              <a:rPr lang="cs-CZ" sz="42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Vision</a:t>
            </a:r>
            <a:endParaRPr lang="en-US" sz="42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p:cNvSpPr txBox="1"/>
          <p:nvPr/>
        </p:nvSpPr>
        <p:spPr>
          <a:xfrm>
            <a:off x="16954117" y="4256993"/>
            <a:ext cx="5753483" cy="6099555"/>
          </a:xfrm>
          <a:prstGeom prst="rect">
            <a:avLst/>
          </a:prstGeom>
          <a:noFill/>
        </p:spPr>
        <p:txBody>
          <a:bodyPr wrap="square" lIns="0" tIns="0" rIns="0" bIns="0" rtlCol="0">
            <a:spAutoFit/>
          </a:bodyPr>
          <a:lstStyle/>
          <a:p>
            <a:pPr>
              <a:lnSpc>
                <a:spcPct val="140000"/>
              </a:lnSpc>
              <a:spcAft>
                <a:spcPts val="3600"/>
              </a:spcAft>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Particular</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goals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which</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contribute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vision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achivement</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in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future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It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includes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organizationa</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and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resources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alocation</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Tells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how</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achieve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vision </a:t>
            </a:r>
          </a:p>
          <a:p>
            <a:pPr marL="342900" indent="-342900">
              <a:lnSpc>
                <a:spcPct val="140000"/>
              </a:lnSpc>
              <a:buClr>
                <a:srgbClr val="00AFD2"/>
              </a:buClr>
              <a:buFont typeface="Wingdings" panose="05000000000000000000" pitchFamily="2" charset="2"/>
              <a:buChar cha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Time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framed</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Measurable</a:t>
            </a: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It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contains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particular</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steps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towards</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4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 vision</a:t>
            </a:r>
          </a:p>
          <a:p>
            <a:pPr>
              <a:lnSpc>
                <a:spcPct val="140000"/>
              </a:lnSpc>
              <a:buClr>
                <a:srgbClr val="00AFD2"/>
              </a:buClr>
            </a:pP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nSpc>
                <a:spcPct val="140000"/>
              </a:lnSpc>
              <a:buClr>
                <a:srgbClr val="00AFD2"/>
              </a:buClr>
              <a:buFont typeface="Wingdings" panose="05000000000000000000" pitchFamily="2" charset="2"/>
              <a:buChar char="§"/>
            </a:pPr>
            <a:endParaRPr lang="cs-CZ"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40000"/>
              </a:lnSpc>
              <a:spcAft>
                <a:spcPts val="3600"/>
              </a:spcAft>
            </a:pPr>
            <a:endParaRPr lang="en-US" sz="24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2"/>
          <p:cNvSpPr txBox="1"/>
          <p:nvPr/>
        </p:nvSpPr>
        <p:spPr>
          <a:xfrm>
            <a:off x="16957284" y="3365841"/>
            <a:ext cx="5750806" cy="646331"/>
          </a:xfrm>
          <a:prstGeom prst="rect">
            <a:avLst/>
          </a:prstGeom>
          <a:noFill/>
        </p:spPr>
        <p:txBody>
          <a:bodyPr wrap="square" lIns="0" tIns="0" rIns="0" bIns="0" rtlCol="0">
            <a:spAutoFit/>
          </a:bodyPr>
          <a:lstStyle/>
          <a:p>
            <a:r>
              <a:rPr lang="cs-CZ" sz="4200" err="1">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Strategy</a:t>
            </a:r>
            <a:endParaRPr lang="en-US" sz="4200">
              <a:solidFill>
                <a:schemeClr val="tx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Placeholder 2">
            <a:extLst>
              <a:ext uri="{FF2B5EF4-FFF2-40B4-BE49-F238E27FC236}">
                <a16:creationId xmlns:a16="http://schemas.microsoft.com/office/drawing/2014/main" id="{A0123E61-72BD-4F82-9326-6665750C024C}"/>
              </a:ext>
            </a:extLst>
          </p:cNvPr>
          <p:cNvSpPr>
            <a:spLocks noGrp="1"/>
          </p:cNvSpPr>
          <p:nvPr>
            <p:ph type="body" sz="quarter" idx="10"/>
          </p:nvPr>
        </p:nvSpPr>
        <p:spPr>
          <a:xfrm>
            <a:off x="1676400" y="1863658"/>
            <a:ext cx="21031200" cy="444500"/>
          </a:xfrm>
        </p:spPr>
        <p:txBody>
          <a:bodyPr/>
          <a:lstStyle/>
          <a:p>
            <a:pPr algn="l"/>
            <a:r>
              <a:rPr lang="cs-CZ" err="1"/>
              <a:t>Consultancy</a:t>
            </a:r>
            <a:r>
              <a:rPr lang="cs-CZ"/>
              <a:t> Project </a:t>
            </a:r>
            <a:r>
              <a:rPr lang="en-US"/>
              <a:t>| </a:t>
            </a:r>
            <a:r>
              <a:rPr lang="en-US">
                <a:solidFill>
                  <a:schemeClr val="accent2"/>
                </a:solidFill>
              </a:rPr>
              <a:t>Strategy Setting </a:t>
            </a:r>
            <a:r>
              <a:rPr lang="en-US">
                <a:solidFill>
                  <a:schemeClr val="accent4"/>
                </a:solidFill>
              </a:rPr>
              <a:t>| Mission Statement</a:t>
            </a:r>
          </a:p>
        </p:txBody>
      </p:sp>
    </p:spTree>
    <p:extLst>
      <p:ext uri="{BB962C8B-B14F-4D97-AF65-F5344CB8AC3E}">
        <p14:creationId xmlns:p14="http://schemas.microsoft.com/office/powerpoint/2010/main" val="2779417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Elements </a:t>
            </a:r>
            <a:r>
              <a:rPr lang="en-US">
                <a:solidFill>
                  <a:schemeClr val="accent2"/>
                </a:solidFill>
              </a:rPr>
              <a:t>of the </a:t>
            </a:r>
            <a:r>
              <a:rPr lang="cs-CZ" err="1">
                <a:solidFill>
                  <a:schemeClr val="accent2"/>
                </a:solidFill>
              </a:rPr>
              <a:t>Mission</a:t>
            </a:r>
            <a:endParaRPr lang="en-US">
              <a:solidFill>
                <a:schemeClr val="accent2"/>
              </a:solidFill>
            </a:endParaRPr>
          </a:p>
        </p:txBody>
      </p:sp>
      <p:sp>
        <p:nvSpPr>
          <p:cNvPr id="3" name="Text Placeholder 2"/>
          <p:cNvSpPr>
            <a:spLocks noGrp="1"/>
          </p:cNvSpPr>
          <p:nvPr>
            <p:ph type="body" sz="quarter" idx="10"/>
          </p:nvPr>
        </p:nvSpPr>
        <p:spPr/>
        <p:txBody>
          <a:bodyPr/>
          <a:lstStyle/>
          <a:p>
            <a:r>
              <a:rPr lang="en-US"/>
              <a:t>Consultancy Project| </a:t>
            </a:r>
            <a:r>
              <a:rPr lang="en-US">
                <a:solidFill>
                  <a:schemeClr val="accent2"/>
                </a:solidFill>
              </a:rPr>
              <a:t>Strategy Setting | </a:t>
            </a:r>
            <a:r>
              <a:rPr lang="cs-CZ" err="1">
                <a:solidFill>
                  <a:schemeClr val="accent4"/>
                </a:solidFill>
              </a:rPr>
              <a:t>Mission</a:t>
            </a:r>
            <a:r>
              <a:rPr lang="cs-CZ">
                <a:solidFill>
                  <a:schemeClr val="accent4"/>
                </a:solidFill>
              </a:rPr>
              <a:t> </a:t>
            </a:r>
            <a:r>
              <a:rPr lang="cs-CZ" err="1">
                <a:solidFill>
                  <a:schemeClr val="accent4"/>
                </a:solidFill>
              </a:rPr>
              <a:t>Statement</a:t>
            </a:r>
            <a:endParaRPr lang="en-US">
              <a:solidFill>
                <a:schemeClr val="accent4"/>
              </a:solidFill>
            </a:endParaRPr>
          </a:p>
        </p:txBody>
      </p:sp>
      <p:sp>
        <p:nvSpPr>
          <p:cNvPr id="38" name="Freeform 5">
            <a:extLst>
              <a:ext uri="{FF2B5EF4-FFF2-40B4-BE49-F238E27FC236}">
                <a16:creationId xmlns:a16="http://schemas.microsoft.com/office/drawing/2014/main" id="{3C0E5588-1306-4973-A38D-C410F35BF4E2}"/>
              </a:ext>
            </a:extLst>
          </p:cNvPr>
          <p:cNvSpPr>
            <a:spLocks noEditPoints="1"/>
          </p:cNvSpPr>
          <p:nvPr/>
        </p:nvSpPr>
        <p:spPr bwMode="auto">
          <a:xfrm>
            <a:off x="3343986" y="3572557"/>
            <a:ext cx="4006183" cy="4007605"/>
          </a:xfrm>
          <a:custGeom>
            <a:avLst/>
            <a:gdLst>
              <a:gd name="T0" fmla="*/ 1258 w 2517"/>
              <a:gd name="T1" fmla="*/ 0 h 2517"/>
              <a:gd name="T2" fmla="*/ 0 w 2517"/>
              <a:gd name="T3" fmla="*/ 1259 h 2517"/>
              <a:gd name="T4" fmla="*/ 1258 w 2517"/>
              <a:gd name="T5" fmla="*/ 2517 h 2517"/>
              <a:gd name="T6" fmla="*/ 2517 w 2517"/>
              <a:gd name="T7" fmla="*/ 1259 h 2517"/>
              <a:gd name="T8" fmla="*/ 1258 w 2517"/>
              <a:gd name="T9" fmla="*/ 0 h 2517"/>
              <a:gd name="T10" fmla="*/ 1258 w 2517"/>
              <a:gd name="T11" fmla="*/ 2388 h 2517"/>
              <a:gd name="T12" fmla="*/ 129 w 2517"/>
              <a:gd name="T13" fmla="*/ 1259 h 2517"/>
              <a:gd name="T14" fmla="*/ 1258 w 2517"/>
              <a:gd name="T15" fmla="*/ 129 h 2517"/>
              <a:gd name="T16" fmla="*/ 2388 w 2517"/>
              <a:gd name="T17" fmla="*/ 1259 h 2517"/>
              <a:gd name="T18" fmla="*/ 1258 w 2517"/>
              <a:gd name="T19" fmla="*/ 2388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7" h="2517">
                <a:moveTo>
                  <a:pt x="1258" y="0"/>
                </a:moveTo>
                <a:cubicBezTo>
                  <a:pt x="564" y="0"/>
                  <a:pt x="0" y="564"/>
                  <a:pt x="0" y="1259"/>
                </a:cubicBezTo>
                <a:cubicBezTo>
                  <a:pt x="0" y="1953"/>
                  <a:pt x="564" y="2517"/>
                  <a:pt x="1258" y="2517"/>
                </a:cubicBezTo>
                <a:cubicBezTo>
                  <a:pt x="1953" y="2517"/>
                  <a:pt x="2517" y="1953"/>
                  <a:pt x="2517" y="1259"/>
                </a:cubicBezTo>
                <a:cubicBezTo>
                  <a:pt x="2517" y="564"/>
                  <a:pt x="1953" y="0"/>
                  <a:pt x="1258" y="0"/>
                </a:cubicBezTo>
                <a:close/>
                <a:moveTo>
                  <a:pt x="1258" y="2388"/>
                </a:moveTo>
                <a:cubicBezTo>
                  <a:pt x="635" y="2388"/>
                  <a:pt x="129" y="1883"/>
                  <a:pt x="129" y="1259"/>
                </a:cubicBezTo>
                <a:cubicBezTo>
                  <a:pt x="129" y="635"/>
                  <a:pt x="635" y="129"/>
                  <a:pt x="1258" y="129"/>
                </a:cubicBezTo>
                <a:cubicBezTo>
                  <a:pt x="1882" y="129"/>
                  <a:pt x="2388" y="635"/>
                  <a:pt x="2388" y="1259"/>
                </a:cubicBezTo>
                <a:cubicBezTo>
                  <a:pt x="2388" y="1883"/>
                  <a:pt x="1882" y="2388"/>
                  <a:pt x="1258" y="2388"/>
                </a:cubicBezTo>
                <a:close/>
              </a:path>
            </a:pathLst>
          </a:custGeom>
          <a:gradFill>
            <a:gsLst>
              <a:gs pos="0">
                <a:schemeClr val="accent1"/>
              </a:gs>
              <a:gs pos="100000">
                <a:schemeClr val="accent2"/>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6">
            <a:extLst>
              <a:ext uri="{FF2B5EF4-FFF2-40B4-BE49-F238E27FC236}">
                <a16:creationId xmlns:a16="http://schemas.microsoft.com/office/drawing/2014/main" id="{6F05A677-3EF1-4DF1-A051-52EB0FFD26DE}"/>
              </a:ext>
            </a:extLst>
          </p:cNvPr>
          <p:cNvSpPr>
            <a:spLocks/>
          </p:cNvSpPr>
          <p:nvPr/>
        </p:nvSpPr>
        <p:spPr bwMode="auto">
          <a:xfrm>
            <a:off x="2958584" y="3572557"/>
            <a:ext cx="2387782" cy="204789"/>
          </a:xfrm>
          <a:custGeom>
            <a:avLst/>
            <a:gdLst>
              <a:gd name="T0" fmla="*/ 0 w 1679"/>
              <a:gd name="T1" fmla="*/ 144 h 144"/>
              <a:gd name="T2" fmla="*/ 1679 w 1679"/>
              <a:gd name="T3" fmla="*/ 144 h 144"/>
              <a:gd name="T4" fmla="*/ 1679 w 1679"/>
              <a:gd name="T5" fmla="*/ 0 h 144"/>
              <a:gd name="T6" fmla="*/ 0 w 1679"/>
              <a:gd name="T7" fmla="*/ 0 h 144"/>
              <a:gd name="T8" fmla="*/ 163 w 1679"/>
              <a:gd name="T9" fmla="*/ 72 h 144"/>
              <a:gd name="T10" fmla="*/ 0 w 1679"/>
              <a:gd name="T11" fmla="*/ 144 h 144"/>
            </a:gdLst>
            <a:ahLst/>
            <a:cxnLst>
              <a:cxn ang="0">
                <a:pos x="T0" y="T1"/>
              </a:cxn>
              <a:cxn ang="0">
                <a:pos x="T2" y="T3"/>
              </a:cxn>
              <a:cxn ang="0">
                <a:pos x="T4" y="T5"/>
              </a:cxn>
              <a:cxn ang="0">
                <a:pos x="T6" y="T7"/>
              </a:cxn>
              <a:cxn ang="0">
                <a:pos x="T8" y="T9"/>
              </a:cxn>
              <a:cxn ang="0">
                <a:pos x="T10" y="T11"/>
              </a:cxn>
            </a:cxnLst>
            <a:rect l="0" t="0" r="r" b="b"/>
            <a:pathLst>
              <a:path w="1679" h="144">
                <a:moveTo>
                  <a:pt x="0" y="144"/>
                </a:moveTo>
                <a:lnTo>
                  <a:pt x="1679" y="144"/>
                </a:lnTo>
                <a:lnTo>
                  <a:pt x="1679" y="0"/>
                </a:lnTo>
                <a:lnTo>
                  <a:pt x="0" y="0"/>
                </a:lnTo>
                <a:lnTo>
                  <a:pt x="163" y="72"/>
                </a:lnTo>
                <a:lnTo>
                  <a:pt x="0" y="14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
            <a:extLst>
              <a:ext uri="{FF2B5EF4-FFF2-40B4-BE49-F238E27FC236}">
                <a16:creationId xmlns:a16="http://schemas.microsoft.com/office/drawing/2014/main" id="{0D6F542B-3FC5-40D5-8AEE-791B8E39B57B}"/>
              </a:ext>
            </a:extLst>
          </p:cNvPr>
          <p:cNvSpPr>
            <a:spLocks noEditPoints="1"/>
          </p:cNvSpPr>
          <p:nvPr/>
        </p:nvSpPr>
        <p:spPr bwMode="auto">
          <a:xfrm>
            <a:off x="5993443" y="5737062"/>
            <a:ext cx="4006183" cy="4006183"/>
          </a:xfrm>
          <a:custGeom>
            <a:avLst/>
            <a:gdLst>
              <a:gd name="T0" fmla="*/ 1258 w 2517"/>
              <a:gd name="T1" fmla="*/ 0 h 2516"/>
              <a:gd name="T2" fmla="*/ 0 w 2517"/>
              <a:gd name="T3" fmla="*/ 1258 h 2516"/>
              <a:gd name="T4" fmla="*/ 1258 w 2517"/>
              <a:gd name="T5" fmla="*/ 2516 h 2516"/>
              <a:gd name="T6" fmla="*/ 2517 w 2517"/>
              <a:gd name="T7" fmla="*/ 1258 h 2516"/>
              <a:gd name="T8" fmla="*/ 1258 w 2517"/>
              <a:gd name="T9" fmla="*/ 0 h 2516"/>
              <a:gd name="T10" fmla="*/ 1258 w 2517"/>
              <a:gd name="T11" fmla="*/ 2388 h 2516"/>
              <a:gd name="T12" fmla="*/ 129 w 2517"/>
              <a:gd name="T13" fmla="*/ 1258 h 2516"/>
              <a:gd name="T14" fmla="*/ 1258 w 2517"/>
              <a:gd name="T15" fmla="*/ 128 h 2516"/>
              <a:gd name="T16" fmla="*/ 2388 w 2517"/>
              <a:gd name="T17" fmla="*/ 1258 h 2516"/>
              <a:gd name="T18" fmla="*/ 1258 w 2517"/>
              <a:gd name="T19" fmla="*/ 2388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7" h="2516">
                <a:moveTo>
                  <a:pt x="1258" y="0"/>
                </a:moveTo>
                <a:cubicBezTo>
                  <a:pt x="563" y="0"/>
                  <a:pt x="0" y="563"/>
                  <a:pt x="0" y="1258"/>
                </a:cubicBezTo>
                <a:cubicBezTo>
                  <a:pt x="0" y="1953"/>
                  <a:pt x="563" y="2516"/>
                  <a:pt x="1258" y="2516"/>
                </a:cubicBezTo>
                <a:cubicBezTo>
                  <a:pt x="1953" y="2516"/>
                  <a:pt x="2517" y="1953"/>
                  <a:pt x="2517" y="1258"/>
                </a:cubicBezTo>
                <a:cubicBezTo>
                  <a:pt x="2517" y="563"/>
                  <a:pt x="1953" y="0"/>
                  <a:pt x="1258" y="0"/>
                </a:cubicBezTo>
                <a:close/>
                <a:moveTo>
                  <a:pt x="1258" y="2388"/>
                </a:moveTo>
                <a:cubicBezTo>
                  <a:pt x="634" y="2388"/>
                  <a:pt x="129" y="1882"/>
                  <a:pt x="129" y="1258"/>
                </a:cubicBezTo>
                <a:cubicBezTo>
                  <a:pt x="129" y="634"/>
                  <a:pt x="634" y="128"/>
                  <a:pt x="1258" y="128"/>
                </a:cubicBezTo>
                <a:cubicBezTo>
                  <a:pt x="1882" y="128"/>
                  <a:pt x="2388" y="634"/>
                  <a:pt x="2388" y="1258"/>
                </a:cubicBezTo>
                <a:cubicBezTo>
                  <a:pt x="2388" y="1882"/>
                  <a:pt x="1882" y="2388"/>
                  <a:pt x="1258" y="2388"/>
                </a:cubicBezTo>
                <a:close/>
              </a:path>
            </a:pathLst>
          </a:custGeom>
          <a:gradFill>
            <a:gsLst>
              <a:gs pos="0">
                <a:schemeClr val="accent2"/>
              </a:gs>
              <a:gs pos="100000">
                <a:schemeClr val="accent3"/>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0">
            <a:extLst>
              <a:ext uri="{FF2B5EF4-FFF2-40B4-BE49-F238E27FC236}">
                <a16:creationId xmlns:a16="http://schemas.microsoft.com/office/drawing/2014/main" id="{7218D028-FFB0-4D85-A687-F13CE54E7A22}"/>
              </a:ext>
            </a:extLst>
          </p:cNvPr>
          <p:cNvSpPr>
            <a:spLocks noEditPoints="1"/>
          </p:cNvSpPr>
          <p:nvPr/>
        </p:nvSpPr>
        <p:spPr bwMode="auto">
          <a:xfrm>
            <a:off x="8641478" y="7901567"/>
            <a:ext cx="4004762" cy="4006183"/>
          </a:xfrm>
          <a:custGeom>
            <a:avLst/>
            <a:gdLst>
              <a:gd name="T0" fmla="*/ 1258 w 2516"/>
              <a:gd name="T1" fmla="*/ 0 h 2516"/>
              <a:gd name="T2" fmla="*/ 0 w 2516"/>
              <a:gd name="T3" fmla="*/ 1258 h 2516"/>
              <a:gd name="T4" fmla="*/ 1258 w 2516"/>
              <a:gd name="T5" fmla="*/ 2516 h 2516"/>
              <a:gd name="T6" fmla="*/ 2516 w 2516"/>
              <a:gd name="T7" fmla="*/ 1258 h 2516"/>
              <a:gd name="T8" fmla="*/ 1258 w 2516"/>
              <a:gd name="T9" fmla="*/ 0 h 2516"/>
              <a:gd name="T10" fmla="*/ 1258 w 2516"/>
              <a:gd name="T11" fmla="*/ 2388 h 2516"/>
              <a:gd name="T12" fmla="*/ 128 w 2516"/>
              <a:gd name="T13" fmla="*/ 1258 h 2516"/>
              <a:gd name="T14" fmla="*/ 1258 w 2516"/>
              <a:gd name="T15" fmla="*/ 128 h 2516"/>
              <a:gd name="T16" fmla="*/ 2388 w 2516"/>
              <a:gd name="T17" fmla="*/ 1258 h 2516"/>
              <a:gd name="T18" fmla="*/ 1258 w 2516"/>
              <a:gd name="T19" fmla="*/ 2388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2516">
                <a:moveTo>
                  <a:pt x="1258" y="0"/>
                </a:moveTo>
                <a:cubicBezTo>
                  <a:pt x="563" y="0"/>
                  <a:pt x="0" y="563"/>
                  <a:pt x="0" y="1258"/>
                </a:cubicBezTo>
                <a:cubicBezTo>
                  <a:pt x="0" y="1953"/>
                  <a:pt x="563" y="2516"/>
                  <a:pt x="1258" y="2516"/>
                </a:cubicBezTo>
                <a:cubicBezTo>
                  <a:pt x="1953" y="2516"/>
                  <a:pt x="2516" y="1953"/>
                  <a:pt x="2516" y="1258"/>
                </a:cubicBezTo>
                <a:cubicBezTo>
                  <a:pt x="2516" y="563"/>
                  <a:pt x="1953" y="0"/>
                  <a:pt x="1258" y="0"/>
                </a:cubicBezTo>
                <a:close/>
                <a:moveTo>
                  <a:pt x="1258" y="2388"/>
                </a:moveTo>
                <a:cubicBezTo>
                  <a:pt x="634" y="2388"/>
                  <a:pt x="128" y="1882"/>
                  <a:pt x="128" y="1258"/>
                </a:cubicBezTo>
                <a:cubicBezTo>
                  <a:pt x="128" y="634"/>
                  <a:pt x="634" y="128"/>
                  <a:pt x="1258" y="128"/>
                </a:cubicBezTo>
                <a:cubicBezTo>
                  <a:pt x="1882" y="128"/>
                  <a:pt x="2388" y="634"/>
                  <a:pt x="2388" y="1258"/>
                </a:cubicBezTo>
                <a:cubicBezTo>
                  <a:pt x="2388" y="1882"/>
                  <a:pt x="1882" y="2388"/>
                  <a:pt x="1258" y="2388"/>
                </a:cubicBezTo>
                <a:close/>
              </a:path>
            </a:pathLst>
          </a:custGeom>
          <a:gradFill>
            <a:gsLst>
              <a:gs pos="0">
                <a:schemeClr val="accent3"/>
              </a:gs>
              <a:gs pos="100000">
                <a:schemeClr val="accent4"/>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36">
            <a:extLst>
              <a:ext uri="{FF2B5EF4-FFF2-40B4-BE49-F238E27FC236}">
                <a16:creationId xmlns:a16="http://schemas.microsoft.com/office/drawing/2014/main" id="{08C1070B-291E-44E8-919C-8D4CC3745095}"/>
              </a:ext>
            </a:extLst>
          </p:cNvPr>
          <p:cNvSpPr>
            <a:spLocks/>
          </p:cNvSpPr>
          <p:nvPr/>
        </p:nvSpPr>
        <p:spPr bwMode="auto">
          <a:xfrm>
            <a:off x="5346367" y="3444564"/>
            <a:ext cx="4185373" cy="460775"/>
          </a:xfrm>
          <a:custGeom>
            <a:avLst/>
            <a:gdLst>
              <a:gd name="connsiteX0" fmla="*/ 3953564 w 4185373"/>
              <a:gd name="connsiteY0" fmla="*/ 0 h 460775"/>
              <a:gd name="connsiteX1" fmla="*/ 4185373 w 4185373"/>
              <a:gd name="connsiteY1" fmla="*/ 230388 h 460775"/>
              <a:gd name="connsiteX2" fmla="*/ 3953564 w 4185373"/>
              <a:gd name="connsiteY2" fmla="*/ 460775 h 460775"/>
              <a:gd name="connsiteX3" fmla="*/ 3953564 w 4185373"/>
              <a:gd name="connsiteY3" fmla="*/ 332782 h 460775"/>
              <a:gd name="connsiteX4" fmla="*/ 0 w 4185373"/>
              <a:gd name="connsiteY4" fmla="*/ 332782 h 460775"/>
              <a:gd name="connsiteX5" fmla="*/ 0 w 4185373"/>
              <a:gd name="connsiteY5" fmla="*/ 127993 h 460775"/>
              <a:gd name="connsiteX6" fmla="*/ 3953564 w 4185373"/>
              <a:gd name="connsiteY6" fmla="*/ 127993 h 46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373" h="460775">
                <a:moveTo>
                  <a:pt x="3953564" y="0"/>
                </a:moveTo>
                <a:lnTo>
                  <a:pt x="4185373" y="230388"/>
                </a:lnTo>
                <a:lnTo>
                  <a:pt x="3953564" y="460775"/>
                </a:lnTo>
                <a:lnTo>
                  <a:pt x="3953564" y="332782"/>
                </a:lnTo>
                <a:lnTo>
                  <a:pt x="0" y="332782"/>
                </a:lnTo>
                <a:lnTo>
                  <a:pt x="0" y="127993"/>
                </a:lnTo>
                <a:lnTo>
                  <a:pt x="3953564" y="12799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0" name="Freeform 35">
            <a:extLst>
              <a:ext uri="{FF2B5EF4-FFF2-40B4-BE49-F238E27FC236}">
                <a16:creationId xmlns:a16="http://schemas.microsoft.com/office/drawing/2014/main" id="{C50BF965-34D9-45B5-A158-7C22BDE92166}"/>
              </a:ext>
            </a:extLst>
          </p:cNvPr>
          <p:cNvSpPr>
            <a:spLocks/>
          </p:cNvSpPr>
          <p:nvPr/>
        </p:nvSpPr>
        <p:spPr bwMode="auto">
          <a:xfrm>
            <a:off x="7991556" y="5609069"/>
            <a:ext cx="4532378" cy="460775"/>
          </a:xfrm>
          <a:custGeom>
            <a:avLst/>
            <a:gdLst>
              <a:gd name="connsiteX0" fmla="*/ 0 w 4532378"/>
              <a:gd name="connsiteY0" fmla="*/ 127993 h 460775"/>
              <a:gd name="connsiteX1" fmla="*/ 4303412 w 4532378"/>
              <a:gd name="connsiteY1" fmla="*/ 127993 h 460775"/>
              <a:gd name="connsiteX2" fmla="*/ 4303412 w 4532378"/>
              <a:gd name="connsiteY2" fmla="*/ 332782 h 460775"/>
              <a:gd name="connsiteX3" fmla="*/ 0 w 4532378"/>
              <a:gd name="connsiteY3" fmla="*/ 332782 h 460775"/>
              <a:gd name="connsiteX4" fmla="*/ 4303413 w 4532378"/>
              <a:gd name="connsiteY4" fmla="*/ 0 h 460775"/>
              <a:gd name="connsiteX5" fmla="*/ 4532378 w 4532378"/>
              <a:gd name="connsiteY5" fmla="*/ 230388 h 460775"/>
              <a:gd name="connsiteX6" fmla="*/ 4303413 w 4532378"/>
              <a:gd name="connsiteY6" fmla="*/ 460775 h 460775"/>
              <a:gd name="connsiteX7" fmla="*/ 4303413 w 4532378"/>
              <a:gd name="connsiteY7" fmla="*/ 230388 h 46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2378" h="460775">
                <a:moveTo>
                  <a:pt x="0" y="127993"/>
                </a:moveTo>
                <a:lnTo>
                  <a:pt x="4303412" y="127993"/>
                </a:lnTo>
                <a:lnTo>
                  <a:pt x="4303412" y="332782"/>
                </a:lnTo>
                <a:lnTo>
                  <a:pt x="0" y="332782"/>
                </a:lnTo>
                <a:close/>
                <a:moveTo>
                  <a:pt x="4303413" y="0"/>
                </a:moveTo>
                <a:lnTo>
                  <a:pt x="4532378" y="230388"/>
                </a:lnTo>
                <a:lnTo>
                  <a:pt x="4303413" y="460775"/>
                </a:lnTo>
                <a:lnTo>
                  <a:pt x="4303413" y="230388"/>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1" name="Freeform 34">
            <a:extLst>
              <a:ext uri="{FF2B5EF4-FFF2-40B4-BE49-F238E27FC236}">
                <a16:creationId xmlns:a16="http://schemas.microsoft.com/office/drawing/2014/main" id="{811FBEB9-80B8-4FC9-A4F7-5AFA89C0CE88}"/>
              </a:ext>
            </a:extLst>
          </p:cNvPr>
          <p:cNvSpPr>
            <a:spLocks/>
          </p:cNvSpPr>
          <p:nvPr/>
        </p:nvSpPr>
        <p:spPr bwMode="auto">
          <a:xfrm>
            <a:off x="10643858" y="7772151"/>
            <a:ext cx="5562012" cy="462198"/>
          </a:xfrm>
          <a:custGeom>
            <a:avLst/>
            <a:gdLst>
              <a:gd name="connsiteX0" fmla="*/ 5331624 w 5562012"/>
              <a:gd name="connsiteY0" fmla="*/ 0 h 462198"/>
              <a:gd name="connsiteX1" fmla="*/ 5562012 w 5562012"/>
              <a:gd name="connsiteY1" fmla="*/ 231810 h 462198"/>
              <a:gd name="connsiteX2" fmla="*/ 5331624 w 5562012"/>
              <a:gd name="connsiteY2" fmla="*/ 462198 h 462198"/>
              <a:gd name="connsiteX3" fmla="*/ 5331624 w 5562012"/>
              <a:gd name="connsiteY3" fmla="*/ 332783 h 462198"/>
              <a:gd name="connsiteX4" fmla="*/ 0 w 5562012"/>
              <a:gd name="connsiteY4" fmla="*/ 332783 h 462198"/>
              <a:gd name="connsiteX5" fmla="*/ 0 w 5562012"/>
              <a:gd name="connsiteY5" fmla="*/ 129416 h 462198"/>
              <a:gd name="connsiteX6" fmla="*/ 5331624 w 5562012"/>
              <a:gd name="connsiteY6" fmla="*/ 129416 h 46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2012" h="462198">
                <a:moveTo>
                  <a:pt x="5331624" y="0"/>
                </a:moveTo>
                <a:lnTo>
                  <a:pt x="5562012" y="231810"/>
                </a:lnTo>
                <a:lnTo>
                  <a:pt x="5331624" y="462198"/>
                </a:lnTo>
                <a:lnTo>
                  <a:pt x="5331624" y="332783"/>
                </a:lnTo>
                <a:lnTo>
                  <a:pt x="0" y="332783"/>
                </a:lnTo>
                <a:lnTo>
                  <a:pt x="0" y="129416"/>
                </a:lnTo>
                <a:lnTo>
                  <a:pt x="5331624" y="129416"/>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2" name="TextBox 29">
            <a:extLst>
              <a:ext uri="{FF2B5EF4-FFF2-40B4-BE49-F238E27FC236}">
                <a16:creationId xmlns:a16="http://schemas.microsoft.com/office/drawing/2014/main" id="{20AEECC1-9F63-4532-AC05-26AB569B2C1C}"/>
              </a:ext>
            </a:extLst>
          </p:cNvPr>
          <p:cNvSpPr txBox="1"/>
          <p:nvPr/>
        </p:nvSpPr>
        <p:spPr>
          <a:xfrm>
            <a:off x="9999626" y="3355164"/>
            <a:ext cx="5070461" cy="646331"/>
          </a:xfrm>
          <a:prstGeom prst="rect">
            <a:avLst/>
          </a:prstGeom>
          <a:noFill/>
        </p:spPr>
        <p:txBody>
          <a:bodyPr wrap="square" lIns="0" tIns="0" rIns="0" bIns="0" rtlCol="0">
            <a:spAutoFit/>
          </a:bodyPr>
          <a:lstStyle/>
          <a:p>
            <a:r>
              <a:rPr lang="cs-CZ" sz="42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Purpose</a:t>
            </a:r>
            <a:endPar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3" name="TextBox 30">
            <a:extLst>
              <a:ext uri="{FF2B5EF4-FFF2-40B4-BE49-F238E27FC236}">
                <a16:creationId xmlns:a16="http://schemas.microsoft.com/office/drawing/2014/main" id="{9A8AFB1D-0A85-4EF4-9D26-72913B94E257}"/>
              </a:ext>
            </a:extLst>
          </p:cNvPr>
          <p:cNvSpPr txBox="1"/>
          <p:nvPr/>
        </p:nvSpPr>
        <p:spPr>
          <a:xfrm>
            <a:off x="9999626" y="4133613"/>
            <a:ext cx="4829557" cy="1190069"/>
          </a:xfrm>
          <a:prstGeom prst="rect">
            <a:avLst/>
          </a:prstGeom>
          <a:noFill/>
        </p:spPr>
        <p:txBody>
          <a:bodyPr wrap="square" lIns="0" tIns="0" rIns="0" bIns="0" rtlCol="0">
            <a:spAutoFit/>
          </a:bodyPr>
          <a:lstStyle/>
          <a:p>
            <a:pPr>
              <a:lnSpc>
                <a:spcPct val="120000"/>
              </a:lnSpc>
            </a:pP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does</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your</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products</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or</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services</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or</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aim</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to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provide</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and to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whom</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Why</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you</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exist</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4" name="TextBox 37">
            <a:extLst>
              <a:ext uri="{FF2B5EF4-FFF2-40B4-BE49-F238E27FC236}">
                <a16:creationId xmlns:a16="http://schemas.microsoft.com/office/drawing/2014/main" id="{BF085485-4C5B-44B4-A820-CFDF4ECBFC1F}"/>
              </a:ext>
            </a:extLst>
          </p:cNvPr>
          <p:cNvSpPr txBox="1"/>
          <p:nvPr/>
        </p:nvSpPr>
        <p:spPr>
          <a:xfrm>
            <a:off x="12980897" y="5482990"/>
            <a:ext cx="5070461" cy="646331"/>
          </a:xfrm>
          <a:prstGeom prst="rect">
            <a:avLst/>
          </a:prstGeom>
          <a:noFill/>
        </p:spPr>
        <p:txBody>
          <a:bodyPr wrap="square" lIns="0" tIns="0" rIns="0" bIns="0" rtlCol="0">
            <a:spAutoFit/>
          </a:bodyPr>
          <a:lstStyle/>
          <a:p>
            <a:r>
              <a:rPr lang="cs-CZ"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Brand </a:t>
            </a:r>
            <a:r>
              <a:rPr lang="cs-CZ" sz="42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values</a:t>
            </a:r>
            <a:endPar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5" name="TextBox 38">
            <a:extLst>
              <a:ext uri="{FF2B5EF4-FFF2-40B4-BE49-F238E27FC236}">
                <a16:creationId xmlns:a16="http://schemas.microsoft.com/office/drawing/2014/main" id="{0CCEF681-8C91-4504-9833-EB8FB90EAA64}"/>
              </a:ext>
            </a:extLst>
          </p:cNvPr>
          <p:cNvSpPr txBox="1"/>
          <p:nvPr/>
        </p:nvSpPr>
        <p:spPr>
          <a:xfrm>
            <a:off x="12980897" y="6340951"/>
            <a:ext cx="5070461" cy="1190069"/>
          </a:xfrm>
          <a:prstGeom prst="rect">
            <a:avLst/>
          </a:prstGeom>
          <a:noFill/>
        </p:spPr>
        <p:txBody>
          <a:bodyPr wrap="square" lIns="0" tIns="0" rIns="0" bIns="0" rtlCol="0">
            <a:spAutoFit/>
          </a:bodyPr>
          <a:lstStyle/>
          <a:p>
            <a:pPr>
              <a:lnSpc>
                <a:spcPct val="120000"/>
              </a:lnSpc>
            </a:pP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does</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stand</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for</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Values</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which</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makes</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your</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unique</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6" name="TextBox 39">
            <a:extLst>
              <a:ext uri="{FF2B5EF4-FFF2-40B4-BE49-F238E27FC236}">
                <a16:creationId xmlns:a16="http://schemas.microsoft.com/office/drawing/2014/main" id="{6763A4A9-774A-4427-A4AD-CD61E5156092}"/>
              </a:ext>
            </a:extLst>
          </p:cNvPr>
          <p:cNvSpPr txBox="1"/>
          <p:nvPr/>
        </p:nvSpPr>
        <p:spPr>
          <a:xfrm>
            <a:off x="16673756" y="7699938"/>
            <a:ext cx="5070461" cy="646331"/>
          </a:xfrm>
          <a:prstGeom prst="rect">
            <a:avLst/>
          </a:prstGeom>
          <a:noFill/>
        </p:spPr>
        <p:txBody>
          <a:bodyPr wrap="square" lIns="0" tIns="0" rIns="0" bIns="0" rtlCol="0">
            <a:spAutoFit/>
          </a:bodyPr>
          <a:lstStyle/>
          <a:p>
            <a:r>
              <a:rPr lang="cs-CZ"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Brand </a:t>
            </a:r>
            <a:r>
              <a:rPr lang="cs-CZ" sz="420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goals</a:t>
            </a:r>
            <a:endParaRPr lang="en-US" sz="42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7" name="TextBox 40">
            <a:extLst>
              <a:ext uri="{FF2B5EF4-FFF2-40B4-BE49-F238E27FC236}">
                <a16:creationId xmlns:a16="http://schemas.microsoft.com/office/drawing/2014/main" id="{67AAD5AC-DB09-48CB-B14A-97CF1FE348AE}"/>
              </a:ext>
            </a:extLst>
          </p:cNvPr>
          <p:cNvSpPr txBox="1"/>
          <p:nvPr/>
        </p:nvSpPr>
        <p:spPr>
          <a:xfrm>
            <a:off x="16673756" y="8478387"/>
            <a:ext cx="5070461" cy="1596334"/>
          </a:xfrm>
          <a:prstGeom prst="rect">
            <a:avLst/>
          </a:prstGeom>
          <a:noFill/>
        </p:spPr>
        <p:txBody>
          <a:bodyPr wrap="square" lIns="0" tIns="0" rIns="0" bIns="0" rtlCol="0">
            <a:spAutoFit/>
          </a:bodyPr>
          <a:lstStyle/>
          <a:p>
            <a:pPr>
              <a:lnSpc>
                <a:spcPct val="120000"/>
              </a:lnSpc>
            </a:pP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What</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does</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your</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company</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do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for</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customers</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Why</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should</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they</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buy</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products</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from</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you</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instead</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of</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cs-CZ" sz="2200" spc="5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competition</a:t>
            </a:r>
            <a:r>
              <a:rPr lang="cs-CZ"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 name="Grafický objekt 5" descr="Mozek v hlavě obrys">
            <a:extLst>
              <a:ext uri="{FF2B5EF4-FFF2-40B4-BE49-F238E27FC236}">
                <a16:creationId xmlns:a16="http://schemas.microsoft.com/office/drawing/2014/main" id="{34F1784C-BFEF-4B19-A005-F3B8BFFDB4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07436" y="4745484"/>
            <a:ext cx="1475012" cy="1475012"/>
          </a:xfrm>
          <a:prstGeom prst="rect">
            <a:avLst/>
          </a:prstGeom>
        </p:spPr>
      </p:pic>
      <p:pic>
        <p:nvPicPr>
          <p:cNvPr id="10" name="Grafický objekt 9" descr="Diamant obrys">
            <a:extLst>
              <a:ext uri="{FF2B5EF4-FFF2-40B4-BE49-F238E27FC236}">
                <a16:creationId xmlns:a16="http://schemas.microsoft.com/office/drawing/2014/main" id="{3F995042-F261-4256-885A-4FA013A94B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48516" y="6945236"/>
            <a:ext cx="1486079" cy="1486079"/>
          </a:xfrm>
          <a:prstGeom prst="rect">
            <a:avLst/>
          </a:prstGeom>
        </p:spPr>
      </p:pic>
      <p:pic>
        <p:nvPicPr>
          <p:cNvPr id="12" name="Grafický objekt 11" descr="Oko obrys">
            <a:extLst>
              <a:ext uri="{FF2B5EF4-FFF2-40B4-BE49-F238E27FC236}">
                <a16:creationId xmlns:a16="http://schemas.microsoft.com/office/drawing/2014/main" id="{7ABF0668-9AC8-4804-AE58-61C6E96712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74698" y="9135498"/>
            <a:ext cx="1538319" cy="1538319"/>
          </a:xfrm>
          <a:prstGeom prst="rect">
            <a:avLst/>
          </a:prstGeom>
        </p:spPr>
      </p:pic>
    </p:spTree>
    <p:extLst>
      <p:ext uri="{BB962C8B-B14F-4D97-AF65-F5344CB8AC3E}">
        <p14:creationId xmlns:p14="http://schemas.microsoft.com/office/powerpoint/2010/main" val="411874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a:t>
            </a:r>
            <a:r>
              <a:rPr lang="cs-CZ" err="1"/>
              <a:t>xamples</a:t>
            </a:r>
            <a:r>
              <a:rPr lang="en-US"/>
              <a:t> </a:t>
            </a:r>
            <a:r>
              <a:rPr lang="en-US">
                <a:solidFill>
                  <a:schemeClr val="accent2"/>
                </a:solidFill>
              </a:rPr>
              <a:t>of the </a:t>
            </a:r>
            <a:r>
              <a:rPr lang="cs-CZ" err="1">
                <a:solidFill>
                  <a:schemeClr val="accent2"/>
                </a:solidFill>
              </a:rPr>
              <a:t>Mission</a:t>
            </a:r>
            <a:endParaRPr lang="en-US">
              <a:solidFill>
                <a:schemeClr val="accent2"/>
              </a:solidFill>
            </a:endParaRPr>
          </a:p>
        </p:txBody>
      </p:sp>
      <p:sp>
        <p:nvSpPr>
          <p:cNvPr id="3" name="Text Placeholder 2"/>
          <p:cNvSpPr>
            <a:spLocks noGrp="1"/>
          </p:cNvSpPr>
          <p:nvPr>
            <p:ph type="body" sz="quarter" idx="10"/>
          </p:nvPr>
        </p:nvSpPr>
        <p:spPr/>
        <p:txBody>
          <a:bodyPr/>
          <a:lstStyle/>
          <a:p>
            <a:r>
              <a:rPr lang="en-US"/>
              <a:t>Consultancy Project| </a:t>
            </a:r>
            <a:r>
              <a:rPr lang="en-US">
                <a:solidFill>
                  <a:schemeClr val="accent2"/>
                </a:solidFill>
              </a:rPr>
              <a:t>Strategy Setting | </a:t>
            </a:r>
            <a:r>
              <a:rPr lang="cs-CZ" err="1">
                <a:solidFill>
                  <a:schemeClr val="accent4"/>
                </a:solidFill>
              </a:rPr>
              <a:t>Mission</a:t>
            </a:r>
            <a:r>
              <a:rPr lang="cs-CZ">
                <a:solidFill>
                  <a:schemeClr val="accent4"/>
                </a:solidFill>
              </a:rPr>
              <a:t> </a:t>
            </a:r>
            <a:r>
              <a:rPr lang="cs-CZ" err="1">
                <a:solidFill>
                  <a:schemeClr val="accent4"/>
                </a:solidFill>
              </a:rPr>
              <a:t>Statement</a:t>
            </a:r>
            <a:endParaRPr lang="en-US">
              <a:solidFill>
                <a:schemeClr val="accent4"/>
              </a:solidFill>
            </a:endParaRPr>
          </a:p>
        </p:txBody>
      </p:sp>
      <p:pic>
        <p:nvPicPr>
          <p:cNvPr id="4" name="Obrázek 3">
            <a:extLst>
              <a:ext uri="{FF2B5EF4-FFF2-40B4-BE49-F238E27FC236}">
                <a16:creationId xmlns:a16="http://schemas.microsoft.com/office/drawing/2014/main" id="{0F4608A7-7955-4B4E-8F73-6D937D5B3562}"/>
              </a:ext>
            </a:extLst>
          </p:cNvPr>
          <p:cNvPicPr>
            <a:picLocks noChangeAspect="1"/>
          </p:cNvPicPr>
          <p:nvPr/>
        </p:nvPicPr>
        <p:blipFill>
          <a:blip r:embed="rId3"/>
          <a:stretch>
            <a:fillRect/>
          </a:stretch>
        </p:blipFill>
        <p:spPr>
          <a:xfrm>
            <a:off x="1822938" y="3237003"/>
            <a:ext cx="3686309" cy="2073549"/>
          </a:xfrm>
          <a:prstGeom prst="rect">
            <a:avLst/>
          </a:prstGeom>
        </p:spPr>
      </p:pic>
      <p:sp>
        <p:nvSpPr>
          <p:cNvPr id="21" name="TextBox 30">
            <a:extLst>
              <a:ext uri="{FF2B5EF4-FFF2-40B4-BE49-F238E27FC236}">
                <a16:creationId xmlns:a16="http://schemas.microsoft.com/office/drawing/2014/main" id="{39E84DB3-6CFD-4786-8360-CEB903DADE20}"/>
              </a:ext>
            </a:extLst>
          </p:cNvPr>
          <p:cNvSpPr txBox="1"/>
          <p:nvPr/>
        </p:nvSpPr>
        <p:spPr>
          <a:xfrm>
            <a:off x="6570626" y="3678744"/>
            <a:ext cx="15990436" cy="1190069"/>
          </a:xfrm>
          <a:prstGeom prst="rect">
            <a:avLst/>
          </a:prstGeom>
          <a:noFill/>
        </p:spPr>
        <p:txBody>
          <a:bodyPr wrap="square" lIns="0" tIns="0" rIns="0" bIns="0" rtlCol="0">
            <a:spAutoFit/>
          </a:bodyPr>
          <a:lstStyle/>
          <a:p>
            <a:pPr>
              <a:lnSpc>
                <a:spcPct val="120000"/>
              </a:lnSpc>
            </a:pP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LG Electronics focused on developing new innovations across the globe. We are committed </a:t>
            </a:r>
            <a:r>
              <a:rPr lang="en-US"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 providing electronic products that help customers live better. </a:t>
            </a: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 support this, we wish to continue bringing added value to the lives of a consumers. LG's Mission is to be #1 by creating a better life with our customers.</a:t>
            </a:r>
          </a:p>
        </p:txBody>
      </p:sp>
      <p:pic>
        <p:nvPicPr>
          <p:cNvPr id="7" name="Obrázek 6">
            <a:extLst>
              <a:ext uri="{FF2B5EF4-FFF2-40B4-BE49-F238E27FC236}">
                <a16:creationId xmlns:a16="http://schemas.microsoft.com/office/drawing/2014/main" id="{9F935353-E95B-4DA4-822B-B62288AD37C2}"/>
              </a:ext>
            </a:extLst>
          </p:cNvPr>
          <p:cNvPicPr>
            <a:picLocks noChangeAspect="1"/>
          </p:cNvPicPr>
          <p:nvPr/>
        </p:nvPicPr>
        <p:blipFill>
          <a:blip r:embed="rId4"/>
          <a:stretch>
            <a:fillRect/>
          </a:stretch>
        </p:blipFill>
        <p:spPr>
          <a:xfrm>
            <a:off x="2452754" y="6247543"/>
            <a:ext cx="2426676" cy="2123342"/>
          </a:xfrm>
          <a:prstGeom prst="rect">
            <a:avLst/>
          </a:prstGeom>
        </p:spPr>
      </p:pic>
      <p:sp>
        <p:nvSpPr>
          <p:cNvPr id="24" name="TextBox 30">
            <a:extLst>
              <a:ext uri="{FF2B5EF4-FFF2-40B4-BE49-F238E27FC236}">
                <a16:creationId xmlns:a16="http://schemas.microsoft.com/office/drawing/2014/main" id="{7515D16A-0D59-492D-806F-49E85577D332}"/>
              </a:ext>
            </a:extLst>
          </p:cNvPr>
          <p:cNvSpPr txBox="1"/>
          <p:nvPr/>
        </p:nvSpPr>
        <p:spPr>
          <a:xfrm>
            <a:off x="6570626" y="6475418"/>
            <a:ext cx="15990436" cy="2002600"/>
          </a:xfrm>
          <a:prstGeom prst="rect">
            <a:avLst/>
          </a:prstGeom>
          <a:noFill/>
        </p:spPr>
        <p:txBody>
          <a:bodyPr wrap="square" lIns="0" tIns="0" rIns="0" bIns="0" rtlCol="0">
            <a:spAutoFit/>
          </a:bodyPr>
          <a:lstStyle/>
          <a:p>
            <a:pPr>
              <a:lnSpc>
                <a:spcPct val="120000"/>
              </a:lnSpc>
            </a:pPr>
            <a:r>
              <a:rPr lang="cs-CZ"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a:t>
            </a:r>
            <a:r>
              <a:rPr lang="en-US" sz="2200" b="1"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 make delicious feel-good moments easy for everyone.</a:t>
            </a:r>
            <a:r>
              <a:rPr lang="cs-CZ"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2200" spc="5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This is how we uniquely feed and foster communities. We serve delicious food people feel good about eating, with convenient locations and hours and affordable prices, and by working hard to offer the speed, choice and personalization our customers expect.  At our best, we don’t just serve food, we serve moments of feel-good, all with the lighthearted, unpretentious, welcoming, dependable personality consumers know and love.</a:t>
            </a:r>
          </a:p>
        </p:txBody>
      </p:sp>
      <p:pic>
        <p:nvPicPr>
          <p:cNvPr id="8" name="Obrázek 7">
            <a:extLst>
              <a:ext uri="{FF2B5EF4-FFF2-40B4-BE49-F238E27FC236}">
                <a16:creationId xmlns:a16="http://schemas.microsoft.com/office/drawing/2014/main" id="{9170CB2A-8A38-49EB-A6F3-968B040B511C}"/>
              </a:ext>
            </a:extLst>
          </p:cNvPr>
          <p:cNvPicPr>
            <a:picLocks noChangeAspect="1"/>
          </p:cNvPicPr>
          <p:nvPr/>
        </p:nvPicPr>
        <p:blipFill>
          <a:blip r:embed="rId5"/>
          <a:stretch>
            <a:fillRect/>
          </a:stretch>
        </p:blipFill>
        <p:spPr>
          <a:xfrm>
            <a:off x="2142092" y="8812488"/>
            <a:ext cx="3048000" cy="3048000"/>
          </a:xfrm>
          <a:prstGeom prst="rect">
            <a:avLst/>
          </a:prstGeom>
        </p:spPr>
      </p:pic>
      <p:sp>
        <p:nvSpPr>
          <p:cNvPr id="26" name="TextBox 30">
            <a:extLst>
              <a:ext uri="{FF2B5EF4-FFF2-40B4-BE49-F238E27FC236}">
                <a16:creationId xmlns:a16="http://schemas.microsoft.com/office/drawing/2014/main" id="{6D411640-F5FF-4561-82D1-B372110C3412}"/>
              </a:ext>
            </a:extLst>
          </p:cNvPr>
          <p:cNvSpPr txBox="1"/>
          <p:nvPr/>
        </p:nvSpPr>
        <p:spPr>
          <a:xfrm>
            <a:off x="6570626" y="10336488"/>
            <a:ext cx="15990436" cy="377539"/>
          </a:xfrm>
          <a:prstGeom prst="rect">
            <a:avLst/>
          </a:prstGeom>
          <a:noFill/>
        </p:spPr>
        <p:txBody>
          <a:bodyPr wrap="square" lIns="0" tIns="0" rIns="0" bIns="0" rtlCol="0">
            <a:spAutoFit/>
          </a:bodyPr>
          <a:lstStyle/>
          <a:p>
            <a:pPr>
              <a:lnSpc>
                <a:spcPct val="120000"/>
              </a:lnSpc>
            </a:pPr>
            <a:r>
              <a:rPr lang="cs-CZ" sz="2200" b="1"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a:t>
            </a:r>
            <a:r>
              <a:rPr lang="en-US" sz="2200" b="1"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o bring the best user experience to customers through innovative hardware, software, and services.</a:t>
            </a:r>
            <a:endParaRPr lang="en-US" sz="2200" spc="5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02503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6" grpId="0"/>
    </p:bldLst>
  </p:timing>
</p:sld>
</file>

<file path=ppt/theme/theme1.xml><?xml version="1.0" encoding="utf-8"?>
<a:theme xmlns:a="http://schemas.openxmlformats.org/drawingml/2006/main" name="Office Theme">
  <a:themeElements>
    <a:clrScheme name="03-Business Plan">
      <a:dk1>
        <a:srgbClr val="999999"/>
      </a:dk1>
      <a:lt1>
        <a:sysClr val="window" lastClr="FFFFFF"/>
      </a:lt1>
      <a:dk2>
        <a:srgbClr val="050A19"/>
      </a:dk2>
      <a:lt2>
        <a:srgbClr val="FFFFFF"/>
      </a:lt2>
      <a:accent1>
        <a:srgbClr val="09B1CC"/>
      </a:accent1>
      <a:accent2>
        <a:srgbClr val="32C0D8"/>
      </a:accent2>
      <a:accent3>
        <a:srgbClr val="558EB9"/>
      </a:accent3>
      <a:accent4>
        <a:srgbClr val="397FB0"/>
      </a:accent4>
      <a:accent5>
        <a:srgbClr val="089BB4"/>
      </a:accent5>
      <a:accent6>
        <a:srgbClr val="1D869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0595280537E74883B45D0D781D25FE" ma:contentTypeVersion="3" ma:contentTypeDescription="Create a new document." ma:contentTypeScope="" ma:versionID="0d88d08890e64a215706792a6ca0f504">
  <xsd:schema xmlns:xsd="http://www.w3.org/2001/XMLSchema" xmlns:xs="http://www.w3.org/2001/XMLSchema" xmlns:p="http://schemas.microsoft.com/office/2006/metadata/properties" xmlns:ns2="35f34cf2-f5be-4606-8079-38a6f6ec9a96" targetNamespace="http://schemas.microsoft.com/office/2006/metadata/properties" ma:root="true" ma:fieldsID="c57f2bdf55284cde8c0b31775a63b2de" ns2:_="">
    <xsd:import namespace="35f34cf2-f5be-4606-8079-38a6f6ec9a96"/>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34cf2-f5be-4606-8079-38a6f6ec9a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F63EF3-CBF3-47B0-BA9E-5EB6AABA7961}">
  <ds:schemaRefs>
    <ds:schemaRef ds:uri="http://schemas.microsoft.com/sharepoint/v3/contenttype/forms"/>
  </ds:schemaRefs>
</ds:datastoreItem>
</file>

<file path=customXml/itemProps2.xml><?xml version="1.0" encoding="utf-8"?>
<ds:datastoreItem xmlns:ds="http://schemas.openxmlformats.org/officeDocument/2006/customXml" ds:itemID="{9D061F6D-8FE3-4D52-B52B-44CC76334C84}">
  <ds:schemaRef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terms/"/>
    <ds:schemaRef ds:uri="http://schemas.microsoft.com/office/infopath/2007/PartnerControls"/>
    <ds:schemaRef ds:uri="35f34cf2-f5be-4606-8079-38a6f6ec9a96"/>
  </ds:schemaRefs>
</ds:datastoreItem>
</file>

<file path=customXml/itemProps3.xml><?xml version="1.0" encoding="utf-8"?>
<ds:datastoreItem xmlns:ds="http://schemas.openxmlformats.org/officeDocument/2006/customXml" ds:itemID="{FEC7B82A-C2A2-447E-8656-982015FB82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f34cf2-f5be-4606-8079-38a6f6ec9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TotalTime>
  <Words>3546</Words>
  <Application>Microsoft Office PowerPoint</Application>
  <PresentationFormat>Vlastní</PresentationFormat>
  <Paragraphs>412</Paragraphs>
  <Slides>30</Slides>
  <Notes>11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30</vt:i4>
      </vt:variant>
    </vt:vector>
  </HeadingPairs>
  <TitlesOfParts>
    <vt:vector size="37" baseType="lpstr">
      <vt:lpstr>Arial</vt:lpstr>
      <vt:lpstr>Calibri</vt:lpstr>
      <vt:lpstr>Open Sans</vt:lpstr>
      <vt:lpstr>Open Sans Light</vt:lpstr>
      <vt:lpstr>Roboto</vt:lpstr>
      <vt:lpstr>Wingdings</vt:lpstr>
      <vt:lpstr>Office Theme</vt:lpstr>
      <vt:lpstr>Prezentace aplikace PowerPoint</vt:lpstr>
      <vt:lpstr>Our Agenda</vt:lpstr>
      <vt:lpstr>Prezentace aplikace PowerPoint</vt:lpstr>
      <vt:lpstr>Three Pillars</vt:lpstr>
      <vt:lpstr>Company Thinking</vt:lpstr>
      <vt:lpstr>Prezentace aplikace PowerPoint</vt:lpstr>
      <vt:lpstr>Definition of Mission Statement</vt:lpstr>
      <vt:lpstr>Elements of the Mission</vt:lpstr>
      <vt:lpstr>Examples of the Mission</vt:lpstr>
      <vt:lpstr>Examples of the Mission</vt:lpstr>
      <vt:lpstr>Examples of the Mission</vt:lpstr>
      <vt:lpstr>Prezentace aplikace PowerPoint</vt:lpstr>
      <vt:lpstr>Definition of Vision</vt:lpstr>
      <vt:lpstr>Jim Collins The Hedgehog Concept</vt:lpstr>
      <vt:lpstr>Elements of the Vision</vt:lpstr>
      <vt:lpstr>Sika CZ Vision 2023</vt:lpstr>
      <vt:lpstr>Prezentace aplikace PowerPoint</vt:lpstr>
      <vt:lpstr>Definition of Strategy</vt:lpstr>
      <vt:lpstr>Strategy Content</vt:lpstr>
      <vt:lpstr>Why? Where?</vt:lpstr>
      <vt:lpstr>Why? Where?</vt:lpstr>
      <vt:lpstr>What? Value Proposition</vt:lpstr>
      <vt:lpstr>How? Value Chain (M. Porter)</vt:lpstr>
      <vt:lpstr>How? Value Chain (M. Porter)</vt:lpstr>
      <vt:lpstr>How? Value Chain (M. Porter)</vt:lpstr>
      <vt:lpstr>How? Value Chain (M. Porter)</vt:lpstr>
      <vt:lpstr>How? Value Chain (M. Porter)</vt:lpstr>
      <vt:lpstr>Who? Organization Set-up</vt:lpstr>
      <vt:lpstr>When? Process Goals &amp; Milestones</vt:lpstr>
      <vt:lpstr>Prezentace aplikace PowerPoint</vt:lpstr>
    </vt:vector>
  </TitlesOfParts>
  <Company>JafarDesigns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JafarDesigns</dc:creator>
  <cp:lastModifiedBy>Jakub Cech</cp:lastModifiedBy>
  <cp:revision>10</cp:revision>
  <dcterms:created xsi:type="dcterms:W3CDTF">2016-06-20T18:47:00Z</dcterms:created>
  <dcterms:modified xsi:type="dcterms:W3CDTF">2023-11-29T16:25:47Z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0x010100C20595280537E74883B45D0D781D25FE</vt:lpwstr>
  </property>
</Properties>
</file>