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2" r:id="rId2"/>
    <p:sldMasterId id="2147483651" r:id="rId3"/>
    <p:sldMasterId id="2147483653" r:id="rId4"/>
  </p:sldMasterIdLst>
  <p:notesMasterIdLst>
    <p:notesMasterId r:id="rId40"/>
  </p:notesMasterIdLst>
  <p:handoutMasterIdLst>
    <p:handoutMasterId r:id="rId41"/>
  </p:handoutMasterIdLst>
  <p:sldIdLst>
    <p:sldId id="309" r:id="rId5"/>
    <p:sldId id="304" r:id="rId6"/>
    <p:sldId id="312" r:id="rId7"/>
    <p:sldId id="391" r:id="rId8"/>
    <p:sldId id="393" r:id="rId9"/>
    <p:sldId id="354" r:id="rId10"/>
    <p:sldId id="355" r:id="rId11"/>
    <p:sldId id="356" r:id="rId12"/>
    <p:sldId id="390" r:id="rId13"/>
    <p:sldId id="357" r:id="rId14"/>
    <p:sldId id="353" r:id="rId15"/>
    <p:sldId id="350" r:id="rId16"/>
    <p:sldId id="358" r:id="rId17"/>
    <p:sldId id="359" r:id="rId18"/>
    <p:sldId id="360" r:id="rId19"/>
    <p:sldId id="361" r:id="rId20"/>
    <p:sldId id="363" r:id="rId21"/>
    <p:sldId id="362" r:id="rId22"/>
    <p:sldId id="375" r:id="rId23"/>
    <p:sldId id="376" r:id="rId24"/>
    <p:sldId id="366" r:id="rId25"/>
    <p:sldId id="389" r:id="rId26"/>
    <p:sldId id="367" r:id="rId27"/>
    <p:sldId id="368" r:id="rId28"/>
    <p:sldId id="370" r:id="rId29"/>
    <p:sldId id="371" r:id="rId30"/>
    <p:sldId id="372" r:id="rId31"/>
    <p:sldId id="373" r:id="rId32"/>
    <p:sldId id="374" r:id="rId33"/>
    <p:sldId id="377" r:id="rId34"/>
    <p:sldId id="369" r:id="rId35"/>
    <p:sldId id="378" r:id="rId36"/>
    <p:sldId id="379" r:id="rId37"/>
    <p:sldId id="380" r:id="rId38"/>
    <p:sldId id="392" r:id="rId39"/>
  </p:sldIdLst>
  <p:sldSz cx="9144000" cy="6858000" type="screen4x3"/>
  <p:notesSz cx="6662738" cy="9926638"/>
  <p:defaultTextStyle>
    <a:defPPr>
      <a:defRPr lang="cs-CZ"/>
    </a:defPPr>
    <a:lvl1pPr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04300"/>
    <a:srgbClr val="E5D5BD"/>
    <a:srgbClr val="E7C99D"/>
    <a:srgbClr val="FFF1E1"/>
    <a:srgbClr val="EAEAEA"/>
    <a:srgbClr val="FFEACD"/>
    <a:srgbClr val="7D1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6" autoAdjust="0"/>
    <p:restoredTop sz="94764" autoAdjust="0"/>
  </p:normalViewPr>
  <p:slideViewPr>
    <p:cSldViewPr>
      <p:cViewPr varScale="1">
        <p:scale>
          <a:sx n="108" d="100"/>
          <a:sy n="108" d="100"/>
        </p:scale>
        <p:origin x="-1788" y="-90"/>
      </p:cViewPr>
      <p:guideLst>
        <p:guide orient="horz" pos="709"/>
        <p:guide orient="horz" pos="3884"/>
        <p:guide orient="horz" pos="1117"/>
        <p:guide orient="horz" pos="4058"/>
        <p:guide pos="2880"/>
        <p:guide pos="581"/>
        <p:guide pos="5465"/>
        <p:guide pos="17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1938" y="-90"/>
      </p:cViewPr>
      <p:guideLst>
        <p:guide orient="horz" pos="312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5CE91BC9-4DE6-4C91-A782-8C363785F76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243028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9313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4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2923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noProof="0" smtClean="0"/>
              <a:t>Klepnutím lze upravit styly předlohy textu.</a:t>
            </a:r>
          </a:p>
          <a:p>
            <a:pPr lvl="1"/>
            <a:r>
              <a:rPr lang="cs-CZ" altLang="en-US" noProof="0" smtClean="0"/>
              <a:t>Druhá úroveň</a:t>
            </a:r>
          </a:p>
          <a:p>
            <a:pPr lvl="2"/>
            <a:r>
              <a:rPr lang="cs-CZ" altLang="en-US" noProof="0" smtClean="0"/>
              <a:t>Třetí úroveň</a:t>
            </a:r>
          </a:p>
          <a:p>
            <a:pPr lvl="3"/>
            <a:r>
              <a:rPr lang="cs-CZ" altLang="en-US" noProof="0" smtClean="0"/>
              <a:t>Čtvrtá úroveň</a:t>
            </a:r>
          </a:p>
          <a:p>
            <a:pPr lvl="4"/>
            <a:r>
              <a:rPr lang="cs-CZ" altLang="en-US" noProof="0" smtClean="0"/>
              <a:t>Pátá úroveň</a:t>
            </a:r>
          </a:p>
        </p:txBody>
      </p:sp>
      <p:sp>
        <p:nvSpPr>
          <p:cNvPr id="334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34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10269604-6880-468C-9E62-15FECB20C0E9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378580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08933D2-C1A9-494C-999E-816EEF7BC7CE}" type="slidenum">
              <a:rPr lang="cs-CZ" altLang="en-US" smtClean="0"/>
              <a:pPr algn="r" eaLnBrk="1" hangingPunct="1">
                <a:spcBef>
                  <a:spcPct val="0"/>
                </a:spcBef>
              </a:pPr>
              <a:t>1</a:t>
            </a:fld>
            <a:endParaRPr lang="cs-CZ" alt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269604-6880-468C-9E62-15FECB20C0E9}" type="slidenum">
              <a:rPr lang="cs-CZ" altLang="en-US" smtClean="0"/>
              <a:pPr>
                <a:defRPr/>
              </a:pPr>
              <a:t>10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940589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269604-6880-468C-9E62-15FECB20C0E9}" type="slidenum">
              <a:rPr lang="cs-CZ" altLang="en-US" smtClean="0"/>
              <a:pPr>
                <a:defRPr/>
              </a:pPr>
              <a:t>11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572750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269604-6880-468C-9E62-15FECB20C0E9}" type="slidenum">
              <a:rPr lang="cs-CZ" altLang="en-US" smtClean="0"/>
              <a:pPr>
                <a:defRPr/>
              </a:pPr>
              <a:t>12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361289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269604-6880-468C-9E62-15FECB20C0E9}" type="slidenum">
              <a:rPr lang="cs-CZ" altLang="en-US" smtClean="0"/>
              <a:pPr>
                <a:defRPr/>
              </a:pPr>
              <a:t>13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64476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269604-6880-468C-9E62-15FECB20C0E9}" type="slidenum">
              <a:rPr lang="cs-CZ" altLang="en-US" smtClean="0"/>
              <a:pPr>
                <a:defRPr/>
              </a:pPr>
              <a:t>14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378831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269604-6880-468C-9E62-15FECB20C0E9}" type="slidenum">
              <a:rPr lang="cs-CZ" altLang="en-US" smtClean="0"/>
              <a:pPr>
                <a:defRPr/>
              </a:pPr>
              <a:t>15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0408846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269604-6880-468C-9E62-15FECB20C0E9}" type="slidenum">
              <a:rPr lang="cs-CZ" altLang="en-US" smtClean="0"/>
              <a:pPr>
                <a:defRPr/>
              </a:pPr>
              <a:t>16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5222214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269604-6880-468C-9E62-15FECB20C0E9}" type="slidenum">
              <a:rPr lang="cs-CZ" altLang="en-US" smtClean="0"/>
              <a:pPr>
                <a:defRPr/>
              </a:pPr>
              <a:t>17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086175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269604-6880-468C-9E62-15FECB20C0E9}" type="slidenum">
              <a:rPr lang="cs-CZ" altLang="en-US" smtClean="0"/>
              <a:pPr>
                <a:defRPr/>
              </a:pPr>
              <a:t>18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7214935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269604-6880-468C-9E62-15FECB20C0E9}" type="slidenum">
              <a:rPr lang="cs-CZ" altLang="en-US" smtClean="0"/>
              <a:pPr>
                <a:defRPr/>
              </a:pPr>
              <a:t>19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047680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7481E2E-8600-4DB4-A050-32E49A6D6839}" type="slidenum">
              <a:rPr lang="cs-CZ" altLang="en-US" smtClean="0"/>
              <a:pPr algn="r" eaLnBrk="1" hangingPunct="1">
                <a:spcBef>
                  <a:spcPct val="0"/>
                </a:spcBef>
              </a:pPr>
              <a:t>2</a:t>
            </a:fld>
            <a:endParaRPr lang="cs-CZ" alt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269604-6880-468C-9E62-15FECB20C0E9}" type="slidenum">
              <a:rPr lang="cs-CZ" altLang="en-US" smtClean="0"/>
              <a:pPr>
                <a:defRPr/>
              </a:pPr>
              <a:t>20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4222144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269604-6880-468C-9E62-15FECB20C0E9}" type="slidenum">
              <a:rPr lang="cs-CZ" altLang="en-US" smtClean="0"/>
              <a:pPr>
                <a:defRPr/>
              </a:pPr>
              <a:t>21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6441703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269604-6880-468C-9E62-15FECB20C0E9}" type="slidenum">
              <a:rPr lang="cs-CZ" altLang="en-US" smtClean="0"/>
              <a:pPr>
                <a:defRPr/>
              </a:pPr>
              <a:t>22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2275168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269604-6880-468C-9E62-15FECB20C0E9}" type="slidenum">
              <a:rPr lang="cs-CZ" altLang="en-US" smtClean="0"/>
              <a:pPr>
                <a:defRPr/>
              </a:pPr>
              <a:t>23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7963177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2C2AA9F-77AB-4482-AC4E-79D51DC8F7DB}" type="slidenum">
              <a:rPr lang="cs-CZ" altLang="en-US" smtClean="0"/>
              <a:pPr algn="r" eaLnBrk="1" hangingPunct="1">
                <a:spcBef>
                  <a:spcPct val="0"/>
                </a:spcBef>
              </a:pPr>
              <a:t>24</a:t>
            </a:fld>
            <a:endParaRPr lang="cs-CZ" alt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3288"/>
            <a:ext cx="5329238" cy="4468812"/>
          </a:xfrm>
          <a:noFill/>
        </p:spPr>
        <p:txBody>
          <a:bodyPr/>
          <a:lstStyle/>
          <a:p>
            <a:pPr eaLnBrk="1" hangingPunct="1"/>
            <a:endParaRPr lang="en-AU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269604-6880-468C-9E62-15FECB20C0E9}" type="slidenum">
              <a:rPr lang="cs-CZ" altLang="en-US" smtClean="0"/>
              <a:pPr>
                <a:defRPr/>
              </a:pPr>
              <a:t>25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9386902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269604-6880-468C-9E62-15FECB20C0E9}" type="slidenum">
              <a:rPr lang="cs-CZ" altLang="en-US" smtClean="0"/>
              <a:pPr>
                <a:defRPr/>
              </a:pPr>
              <a:t>26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84017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269604-6880-468C-9E62-15FECB20C0E9}" type="slidenum">
              <a:rPr lang="cs-CZ" altLang="en-US" smtClean="0"/>
              <a:pPr>
                <a:defRPr/>
              </a:pPr>
              <a:t>27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3483356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269604-6880-468C-9E62-15FECB20C0E9}" type="slidenum">
              <a:rPr lang="cs-CZ" altLang="en-US" smtClean="0"/>
              <a:pPr>
                <a:defRPr/>
              </a:pPr>
              <a:t>28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9801894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269604-6880-468C-9E62-15FECB20C0E9}" type="slidenum">
              <a:rPr lang="cs-CZ" altLang="en-US" smtClean="0"/>
              <a:pPr>
                <a:defRPr/>
              </a:pPr>
              <a:t>29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127741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269604-6880-468C-9E62-15FECB20C0E9}" type="slidenum">
              <a:rPr lang="cs-CZ" altLang="en-US" smtClean="0"/>
              <a:pPr>
                <a:defRPr/>
              </a:pPr>
              <a:t>3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3027726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269604-6880-468C-9E62-15FECB20C0E9}" type="slidenum">
              <a:rPr lang="cs-CZ" altLang="en-US" smtClean="0"/>
              <a:pPr>
                <a:defRPr/>
              </a:pPr>
              <a:t>30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9713544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269604-6880-468C-9E62-15FECB20C0E9}" type="slidenum">
              <a:rPr lang="cs-CZ" altLang="en-US" smtClean="0"/>
              <a:pPr>
                <a:defRPr/>
              </a:pPr>
              <a:t>31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026708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269604-6880-468C-9E62-15FECB20C0E9}" type="slidenum">
              <a:rPr lang="cs-CZ" altLang="en-US" smtClean="0"/>
              <a:pPr>
                <a:defRPr/>
              </a:pPr>
              <a:t>32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586420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8867044-7BF3-4031-B60B-FA3D39716A54}" type="slidenum">
              <a:rPr lang="cs-CZ" altLang="en-US" smtClean="0"/>
              <a:pPr algn="r" eaLnBrk="1" hangingPunct="1">
                <a:spcBef>
                  <a:spcPct val="0"/>
                </a:spcBef>
              </a:pPr>
              <a:t>33</a:t>
            </a:fld>
            <a:endParaRPr lang="cs-CZ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F3E2973-DF8A-4A2F-AE18-103CBDD48A5E}" type="slidenum">
              <a:rPr lang="cs-CZ" altLang="en-US" smtClean="0"/>
              <a:pPr algn="r" eaLnBrk="1" hangingPunct="1">
                <a:spcBef>
                  <a:spcPct val="0"/>
                </a:spcBef>
              </a:pPr>
              <a:t>34</a:t>
            </a:fld>
            <a:endParaRPr lang="cs-CZ" alt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269604-6880-468C-9E62-15FECB20C0E9}" type="slidenum">
              <a:rPr lang="cs-CZ" altLang="en-US" smtClean="0"/>
              <a:pPr>
                <a:defRPr/>
              </a:pPr>
              <a:t>35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051017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269604-6880-468C-9E62-15FECB20C0E9}" type="slidenum">
              <a:rPr lang="cs-CZ" altLang="en-US" smtClean="0"/>
              <a:pPr>
                <a:defRPr/>
              </a:pPr>
              <a:t>4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116918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269604-6880-468C-9E62-15FECB20C0E9}" type="slidenum">
              <a:rPr lang="cs-CZ" altLang="en-US" smtClean="0"/>
              <a:pPr>
                <a:defRPr/>
              </a:pPr>
              <a:t>5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337812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269604-6880-468C-9E62-15FECB20C0E9}" type="slidenum">
              <a:rPr lang="cs-CZ" altLang="en-US" smtClean="0"/>
              <a:pPr>
                <a:defRPr/>
              </a:pPr>
              <a:t>6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98215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269604-6880-468C-9E62-15FECB20C0E9}" type="slidenum">
              <a:rPr lang="cs-CZ" altLang="en-US" smtClean="0"/>
              <a:pPr>
                <a:defRPr/>
              </a:pPr>
              <a:t>7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0694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269604-6880-468C-9E62-15FECB20C0E9}" type="slidenum">
              <a:rPr lang="cs-CZ" altLang="en-US" smtClean="0"/>
              <a:pPr>
                <a:defRPr/>
              </a:pPr>
              <a:t>8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92676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269604-6880-468C-9E62-15FECB20C0E9}" type="slidenum">
              <a:rPr lang="cs-CZ" altLang="en-US" smtClean="0"/>
              <a:pPr>
                <a:defRPr/>
              </a:pPr>
              <a:t>9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57097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-6350"/>
            <a:ext cx="9144000" cy="2355850"/>
          </a:xfrm>
          <a:prstGeom prst="rect">
            <a:avLst/>
          </a:prstGeom>
          <a:gradFill rotWithShape="1">
            <a:gsLst>
              <a:gs pos="0">
                <a:srgbClr val="7D1E1E"/>
              </a:gs>
              <a:gs pos="100000">
                <a:srgbClr val="5F1717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5" name="Picture 13" descr="pruh_TIT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0800"/>
            <a:ext cx="1397000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tex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858838"/>
            <a:ext cx="5275263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logoC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533400"/>
            <a:ext cx="1506537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6688" y="2708275"/>
            <a:ext cx="5969000" cy="3457575"/>
          </a:xfrm>
        </p:spPr>
        <p:txBody>
          <a:bodyPr bIns="1080000" anchor="ctr"/>
          <a:lstStyle>
            <a:lvl1pPr>
              <a:defRPr sz="3600"/>
            </a:lvl1pPr>
          </a:lstStyle>
          <a:p>
            <a:pPr lvl="0"/>
            <a:r>
              <a:rPr lang="cs-CZ" altLang="en-US" noProof="0" smtClean="0"/>
              <a:t>Klepnutím lze upravit styl předlohy nadpisů.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6688" y="5373688"/>
            <a:ext cx="5969000" cy="792162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cs-CZ" altLang="en-US" noProof="0" smtClean="0"/>
              <a:t>Klepnutím lze upravit styl předlohy podnadpisů.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706688" y="6442075"/>
            <a:ext cx="4673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Ondřej </a:t>
            </a:r>
            <a:r>
              <a:rPr lang="cs-CZ" altLang="en-US" smtClean="0"/>
              <a:t>Částek, </a:t>
            </a:r>
            <a:r>
              <a:rPr lang="cs-CZ" altLang="en-US" dirty="0"/>
              <a:t>obhajoba disertační práce 11. 6</a:t>
            </a:r>
            <a:r>
              <a:rPr lang="cs-CZ" altLang="en-US"/>
              <a:t>. </a:t>
            </a:r>
            <a:r>
              <a:rPr lang="cs-CZ" altLang="en-US" smtClean="0"/>
              <a:t>2010, </a:t>
            </a:r>
            <a:r>
              <a:rPr lang="cs-CZ" altLang="en-US" dirty="0"/>
              <a:t>ESF MU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812088" y="6442075"/>
            <a:ext cx="874712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A3902-8290-45EF-9218-A7BB527653F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918830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Ondřej </a:t>
            </a:r>
            <a:r>
              <a:rPr lang="cs-CZ" altLang="en-US" smtClean="0"/>
              <a:t>Částek, </a:t>
            </a:r>
            <a:r>
              <a:rPr lang="cs-CZ" altLang="en-US" dirty="0"/>
              <a:t>obhajoba disertační práce 11. 6</a:t>
            </a:r>
            <a:r>
              <a:rPr lang="cs-CZ" altLang="en-US"/>
              <a:t>. </a:t>
            </a:r>
            <a:r>
              <a:rPr lang="cs-CZ" altLang="en-US" smtClean="0"/>
              <a:t>2010, </a:t>
            </a:r>
            <a:r>
              <a:rPr lang="cs-CZ" altLang="en-US" dirty="0"/>
              <a:t>ESF MU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71441-62AD-447D-8D8F-C9F54796CF5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10922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0525" y="1125538"/>
            <a:ext cx="1946275" cy="5005387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98525" y="1125538"/>
            <a:ext cx="5689600" cy="500538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Ondřej </a:t>
            </a:r>
            <a:r>
              <a:rPr lang="cs-CZ" altLang="en-US" smtClean="0"/>
              <a:t>Částek, </a:t>
            </a:r>
            <a:r>
              <a:rPr lang="cs-CZ" altLang="en-US" dirty="0"/>
              <a:t>obhajoba disertační práce 11. 6</a:t>
            </a:r>
            <a:r>
              <a:rPr lang="cs-CZ" altLang="en-US"/>
              <a:t>. </a:t>
            </a:r>
            <a:r>
              <a:rPr lang="cs-CZ" altLang="en-US" smtClean="0"/>
              <a:t>2010, </a:t>
            </a:r>
            <a:r>
              <a:rPr lang="cs-CZ" altLang="en-US" dirty="0"/>
              <a:t>ESF MU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C60FC-44DC-4251-B729-DEF4D3F6A75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191555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 userDrawn="1"/>
        </p:nvSpPr>
        <p:spPr bwMode="auto">
          <a:xfrm>
            <a:off x="0" y="-6350"/>
            <a:ext cx="9144000" cy="2355850"/>
          </a:xfrm>
          <a:prstGeom prst="rect">
            <a:avLst/>
          </a:prstGeom>
          <a:gradFill rotWithShape="1">
            <a:gsLst>
              <a:gs pos="0">
                <a:srgbClr val="7D1E1E"/>
              </a:gs>
              <a:gs pos="100000">
                <a:srgbClr val="5F1717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5" name="Picture 15" descr="pruh_TIT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0800"/>
            <a:ext cx="1397000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 descr="tex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858838"/>
            <a:ext cx="5275263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logoC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533400"/>
            <a:ext cx="1506537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06688" y="2709863"/>
            <a:ext cx="5969000" cy="3455987"/>
          </a:xfrm>
        </p:spPr>
        <p:txBody>
          <a:bodyPr bIns="1080000" anchor="ctr"/>
          <a:lstStyle>
            <a:lvl1pPr>
              <a:defRPr sz="3400"/>
            </a:lvl1pPr>
          </a:lstStyle>
          <a:p>
            <a:pPr lvl="0"/>
            <a:r>
              <a:rPr lang="cs-CZ" altLang="en-US" noProof="0" smtClean="0"/>
              <a:t>Klepnutím lze upravit styl předlohy nadpisů.</a:t>
            </a:r>
          </a:p>
        </p:txBody>
      </p:sp>
      <p:sp>
        <p:nvSpPr>
          <p:cNvPr id="2519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06688" y="5373688"/>
            <a:ext cx="5969000" cy="792162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cs-CZ" altLang="en-US" noProof="0" smtClean="0"/>
              <a:t>Klepnutím lze upravit styl předlohy podnadpisů.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706688" y="6442075"/>
            <a:ext cx="4960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Ondřej </a:t>
            </a:r>
            <a:r>
              <a:rPr lang="cs-CZ" altLang="en-US" smtClean="0"/>
              <a:t>Částek, </a:t>
            </a:r>
            <a:r>
              <a:rPr lang="cs-CZ" altLang="en-US" dirty="0"/>
              <a:t>obhajoba disertační práce 11. 6</a:t>
            </a:r>
            <a:r>
              <a:rPr lang="cs-CZ" altLang="en-US"/>
              <a:t>. </a:t>
            </a:r>
            <a:r>
              <a:rPr lang="cs-CZ" altLang="en-US" smtClean="0"/>
              <a:t>2010, </a:t>
            </a:r>
            <a:r>
              <a:rPr lang="cs-CZ" altLang="en-US" dirty="0"/>
              <a:t>ESF MU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442075"/>
            <a:ext cx="658812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4D832-79DE-4F23-B3D4-047E6F226DB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87893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Ondřej </a:t>
            </a:r>
            <a:r>
              <a:rPr lang="cs-CZ" altLang="en-US" smtClean="0"/>
              <a:t>Částek, </a:t>
            </a:r>
            <a:r>
              <a:rPr lang="cs-CZ" altLang="en-US" dirty="0"/>
              <a:t>obhajoba disertační práce 11. 6</a:t>
            </a:r>
            <a:r>
              <a:rPr lang="cs-CZ" altLang="en-US"/>
              <a:t>. </a:t>
            </a:r>
            <a:r>
              <a:rPr lang="cs-CZ" altLang="en-US" smtClean="0"/>
              <a:t>2010, </a:t>
            </a:r>
            <a:r>
              <a:rPr lang="cs-CZ" altLang="en-US" dirty="0"/>
              <a:t>ESF MU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329A4-0E7A-4B77-AB68-31AE1ABCF621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595358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Ondřej </a:t>
            </a:r>
            <a:r>
              <a:rPr lang="cs-CZ" altLang="en-US" smtClean="0"/>
              <a:t>Částek, </a:t>
            </a:r>
            <a:r>
              <a:rPr lang="cs-CZ" altLang="en-US" dirty="0"/>
              <a:t>obhajoba disertační práce 11. 6</a:t>
            </a:r>
            <a:r>
              <a:rPr lang="cs-CZ" altLang="en-US"/>
              <a:t>. </a:t>
            </a:r>
            <a:r>
              <a:rPr lang="cs-CZ" altLang="en-US" smtClean="0"/>
              <a:t>2010, </a:t>
            </a:r>
            <a:r>
              <a:rPr lang="cs-CZ" altLang="en-US" dirty="0"/>
              <a:t>ESF MU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097A9-2461-431B-9757-F2E5BE1834A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80994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001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625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Ondřej </a:t>
            </a:r>
            <a:r>
              <a:rPr lang="cs-CZ" altLang="en-US" smtClean="0"/>
              <a:t>Částek, </a:t>
            </a:r>
            <a:r>
              <a:rPr lang="cs-CZ" altLang="en-US" dirty="0"/>
              <a:t>obhajoba disertační práce 11. 6</a:t>
            </a:r>
            <a:r>
              <a:rPr lang="cs-CZ" altLang="en-US"/>
              <a:t>. </a:t>
            </a:r>
            <a:r>
              <a:rPr lang="cs-CZ" altLang="en-US" smtClean="0"/>
              <a:t>2010, </a:t>
            </a:r>
            <a:r>
              <a:rPr lang="cs-CZ" altLang="en-US" dirty="0"/>
              <a:t>ESF MU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9159E-8D17-4978-829E-A44DE13F728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2514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Ondřej </a:t>
            </a:r>
            <a:r>
              <a:rPr lang="cs-CZ" altLang="en-US" smtClean="0"/>
              <a:t>Částek, </a:t>
            </a:r>
            <a:r>
              <a:rPr lang="cs-CZ" altLang="en-US" dirty="0"/>
              <a:t>obhajoba disertační práce 11. 6</a:t>
            </a:r>
            <a:r>
              <a:rPr lang="cs-CZ" altLang="en-US"/>
              <a:t>. </a:t>
            </a:r>
            <a:r>
              <a:rPr lang="cs-CZ" altLang="en-US" smtClean="0"/>
              <a:t>2010, </a:t>
            </a:r>
            <a:r>
              <a:rPr lang="cs-CZ" altLang="en-US" dirty="0"/>
              <a:t>ESF MU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2D2D1-4C60-403F-B090-B46F03784B9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965670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Ondřej </a:t>
            </a:r>
            <a:r>
              <a:rPr lang="cs-CZ" altLang="en-US" smtClean="0"/>
              <a:t>Částek, </a:t>
            </a:r>
            <a:r>
              <a:rPr lang="cs-CZ" altLang="en-US" dirty="0"/>
              <a:t>obhajoba disertační práce 11. 6</a:t>
            </a:r>
            <a:r>
              <a:rPr lang="cs-CZ" altLang="en-US"/>
              <a:t>. </a:t>
            </a:r>
            <a:r>
              <a:rPr lang="cs-CZ" altLang="en-US" smtClean="0"/>
              <a:t>2010, </a:t>
            </a:r>
            <a:r>
              <a:rPr lang="cs-CZ" altLang="en-US" dirty="0"/>
              <a:t>ESF MU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16F4E-2778-4E31-8CA8-92858D10147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83067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Ondřej </a:t>
            </a:r>
            <a:r>
              <a:rPr lang="cs-CZ" altLang="en-US" smtClean="0"/>
              <a:t>Částek, </a:t>
            </a:r>
            <a:r>
              <a:rPr lang="cs-CZ" altLang="en-US" dirty="0"/>
              <a:t>obhajoba disertační práce 11. 6</a:t>
            </a:r>
            <a:r>
              <a:rPr lang="cs-CZ" altLang="en-US"/>
              <a:t>. </a:t>
            </a:r>
            <a:r>
              <a:rPr lang="cs-CZ" altLang="en-US" smtClean="0"/>
              <a:t>2010, </a:t>
            </a:r>
            <a:r>
              <a:rPr lang="cs-CZ" altLang="en-US" dirty="0"/>
              <a:t>ESF MU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286D3-41F0-4014-9FDE-A8C01242831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474434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Ondřej </a:t>
            </a:r>
            <a:r>
              <a:rPr lang="cs-CZ" altLang="en-US" smtClean="0"/>
              <a:t>Částek, </a:t>
            </a:r>
            <a:r>
              <a:rPr lang="cs-CZ" altLang="en-US" dirty="0"/>
              <a:t>obhajoba disertační práce 11. 6</a:t>
            </a:r>
            <a:r>
              <a:rPr lang="cs-CZ" altLang="en-US"/>
              <a:t>. </a:t>
            </a:r>
            <a:r>
              <a:rPr lang="cs-CZ" altLang="en-US" smtClean="0"/>
              <a:t>2010, </a:t>
            </a:r>
            <a:r>
              <a:rPr lang="cs-CZ" altLang="en-US" dirty="0"/>
              <a:t>ESF MU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A29D4-565F-418A-BFDA-91F2D8469C9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700968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Ondřej </a:t>
            </a:r>
            <a:r>
              <a:rPr lang="cs-CZ" altLang="en-US" smtClean="0"/>
              <a:t>Částek, </a:t>
            </a:r>
            <a:r>
              <a:rPr lang="cs-CZ" altLang="en-US" dirty="0"/>
              <a:t>obhajoba disertační práce 11. 6</a:t>
            </a:r>
            <a:r>
              <a:rPr lang="cs-CZ" altLang="en-US"/>
              <a:t>. </a:t>
            </a:r>
            <a:r>
              <a:rPr lang="cs-CZ" altLang="en-US" smtClean="0"/>
              <a:t>2010, </a:t>
            </a:r>
            <a:r>
              <a:rPr lang="cs-CZ" altLang="en-US" dirty="0"/>
              <a:t>ESF MU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E4EEB-7E66-47BE-B444-FBCC9CF3A0D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389910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Ondřej </a:t>
            </a:r>
            <a:r>
              <a:rPr lang="cs-CZ" altLang="en-US" smtClean="0"/>
              <a:t>Částek, </a:t>
            </a:r>
            <a:r>
              <a:rPr lang="cs-CZ" altLang="en-US" dirty="0"/>
              <a:t>obhajoba disertační práce 11. 6</a:t>
            </a:r>
            <a:r>
              <a:rPr lang="cs-CZ" altLang="en-US"/>
              <a:t>. </a:t>
            </a:r>
            <a:r>
              <a:rPr lang="cs-CZ" altLang="en-US" smtClean="0"/>
              <a:t>2010, </a:t>
            </a:r>
            <a:r>
              <a:rPr lang="cs-CZ" altLang="en-US" dirty="0"/>
              <a:t>ESF MU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A51A3-D1B2-46B7-B867-D9C10B50CED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124149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Ondřej </a:t>
            </a:r>
            <a:r>
              <a:rPr lang="cs-CZ" altLang="en-US" smtClean="0"/>
              <a:t>Částek, </a:t>
            </a:r>
            <a:r>
              <a:rPr lang="cs-CZ" altLang="en-US" dirty="0"/>
              <a:t>obhajoba disertační práce 11. 6</a:t>
            </a:r>
            <a:r>
              <a:rPr lang="cs-CZ" altLang="en-US"/>
              <a:t>. </a:t>
            </a:r>
            <a:r>
              <a:rPr lang="cs-CZ" altLang="en-US" smtClean="0"/>
              <a:t>2010, </a:t>
            </a:r>
            <a:r>
              <a:rPr lang="cs-CZ" altLang="en-US" dirty="0"/>
              <a:t>ESF MU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8BCC5-F9C2-4890-B3AB-88CC48E038B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435169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0525" y="1125538"/>
            <a:ext cx="1946275" cy="5005387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00113" y="1125538"/>
            <a:ext cx="5688012" cy="500538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Ondřej </a:t>
            </a:r>
            <a:r>
              <a:rPr lang="cs-CZ" altLang="en-US" smtClean="0"/>
              <a:t>Částek, </a:t>
            </a:r>
            <a:r>
              <a:rPr lang="cs-CZ" altLang="en-US" dirty="0"/>
              <a:t>obhajoba disertační práce 11. 6</a:t>
            </a:r>
            <a:r>
              <a:rPr lang="cs-CZ" altLang="en-US"/>
              <a:t>. </a:t>
            </a:r>
            <a:r>
              <a:rPr lang="cs-CZ" altLang="en-US" smtClean="0"/>
              <a:t>2010, </a:t>
            </a:r>
            <a:r>
              <a:rPr lang="cs-CZ" altLang="en-US" dirty="0"/>
              <a:t>ESF MU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46026-65C4-4177-A898-E56E394EBC6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59214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125538"/>
            <a:ext cx="7772400" cy="5032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900113" y="1773238"/>
            <a:ext cx="7772400" cy="4357687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Ondřej </a:t>
            </a:r>
            <a:r>
              <a:rPr lang="cs-CZ" altLang="en-US" smtClean="0"/>
              <a:t>Částek, </a:t>
            </a:r>
            <a:r>
              <a:rPr lang="cs-CZ" altLang="en-US" dirty="0"/>
              <a:t>obhajoba disertační práce 11. 6</a:t>
            </a:r>
            <a:r>
              <a:rPr lang="cs-CZ" altLang="en-US"/>
              <a:t>. </a:t>
            </a:r>
            <a:r>
              <a:rPr lang="cs-CZ" altLang="en-US" smtClean="0"/>
              <a:t>2010, </a:t>
            </a:r>
            <a:r>
              <a:rPr lang="cs-CZ" altLang="en-US" dirty="0"/>
              <a:t>ESF MU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E28A1-B837-4CBD-A3C6-9F63EA732109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0016257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Ondřej </a:t>
            </a:r>
            <a:r>
              <a:rPr lang="cs-CZ" altLang="en-US" smtClean="0"/>
              <a:t>Částek, </a:t>
            </a:r>
            <a:r>
              <a:rPr lang="cs-CZ" altLang="en-US" dirty="0"/>
              <a:t>obhajoba disertační práce 11. 6</a:t>
            </a:r>
            <a:r>
              <a:rPr lang="cs-CZ" altLang="en-US"/>
              <a:t>. </a:t>
            </a:r>
            <a:r>
              <a:rPr lang="cs-CZ" altLang="en-US" smtClean="0"/>
              <a:t>2010, </a:t>
            </a:r>
            <a:r>
              <a:rPr lang="cs-CZ" altLang="en-US" dirty="0"/>
              <a:t>ESF MU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78B24-63B1-48F3-A5BF-5020F768A3D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9487823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Ondřej </a:t>
            </a:r>
            <a:r>
              <a:rPr lang="cs-CZ" altLang="en-US" smtClean="0"/>
              <a:t>Částek, </a:t>
            </a:r>
            <a:r>
              <a:rPr lang="cs-CZ" altLang="en-US" dirty="0"/>
              <a:t>obhajoba disertační práce 11. 6</a:t>
            </a:r>
            <a:r>
              <a:rPr lang="cs-CZ" altLang="en-US"/>
              <a:t>. </a:t>
            </a:r>
            <a:r>
              <a:rPr lang="cs-CZ" altLang="en-US" smtClean="0"/>
              <a:t>2010, </a:t>
            </a:r>
            <a:r>
              <a:rPr lang="cs-CZ" altLang="en-US" dirty="0"/>
              <a:t>ESF MU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D955F-ECF3-4663-AF8C-4B440725AB2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5561960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Ondřej </a:t>
            </a:r>
            <a:r>
              <a:rPr lang="cs-CZ" altLang="en-US" smtClean="0"/>
              <a:t>Částek, </a:t>
            </a:r>
            <a:r>
              <a:rPr lang="cs-CZ" altLang="en-US" dirty="0"/>
              <a:t>obhajoba disertační práce 11. 6</a:t>
            </a:r>
            <a:r>
              <a:rPr lang="cs-CZ" altLang="en-US"/>
              <a:t>. </a:t>
            </a:r>
            <a:r>
              <a:rPr lang="cs-CZ" altLang="en-US" smtClean="0"/>
              <a:t>2010, </a:t>
            </a:r>
            <a:r>
              <a:rPr lang="cs-CZ" altLang="en-US" dirty="0"/>
              <a:t>ESF MU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55628-BEB3-454D-8E52-1FD09762D3F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9239594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Ondřej </a:t>
            </a:r>
            <a:r>
              <a:rPr lang="cs-CZ" altLang="en-US" smtClean="0"/>
              <a:t>Částek, </a:t>
            </a:r>
            <a:r>
              <a:rPr lang="cs-CZ" altLang="en-US" dirty="0"/>
              <a:t>obhajoba disertační práce 11. 6</a:t>
            </a:r>
            <a:r>
              <a:rPr lang="cs-CZ" altLang="en-US"/>
              <a:t>. </a:t>
            </a:r>
            <a:r>
              <a:rPr lang="cs-CZ" altLang="en-US" smtClean="0"/>
              <a:t>2010, </a:t>
            </a:r>
            <a:r>
              <a:rPr lang="cs-CZ" altLang="en-US" dirty="0"/>
              <a:t>ESF MU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F59D5-6B71-44B5-8E0F-B61CE24D130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5426276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706688" y="6858000"/>
            <a:ext cx="3141662" cy="39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00750" y="6858000"/>
            <a:ext cx="3143250" cy="39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Ondřej </a:t>
            </a:r>
            <a:r>
              <a:rPr lang="cs-CZ" altLang="en-US" smtClean="0"/>
              <a:t>Částek, </a:t>
            </a:r>
            <a:r>
              <a:rPr lang="cs-CZ" altLang="en-US" dirty="0"/>
              <a:t>obhajoba disertační práce 11. 6</a:t>
            </a:r>
            <a:r>
              <a:rPr lang="cs-CZ" altLang="en-US"/>
              <a:t>. </a:t>
            </a:r>
            <a:r>
              <a:rPr lang="cs-CZ" altLang="en-US" smtClean="0"/>
              <a:t>2010, </a:t>
            </a:r>
            <a:r>
              <a:rPr lang="cs-CZ" altLang="en-US" dirty="0"/>
              <a:t>ESF MU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144A5-4702-40BC-8840-62BC53A96BF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642822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Ondřej </a:t>
            </a:r>
            <a:r>
              <a:rPr lang="cs-CZ" altLang="en-US" smtClean="0"/>
              <a:t>Částek, </a:t>
            </a:r>
            <a:r>
              <a:rPr lang="cs-CZ" altLang="en-US" dirty="0"/>
              <a:t>obhajoba disertační práce 11. 6</a:t>
            </a:r>
            <a:r>
              <a:rPr lang="cs-CZ" altLang="en-US"/>
              <a:t>. </a:t>
            </a:r>
            <a:r>
              <a:rPr lang="cs-CZ" altLang="en-US" smtClean="0"/>
              <a:t>2010, </a:t>
            </a:r>
            <a:r>
              <a:rPr lang="cs-CZ" altLang="en-US" dirty="0"/>
              <a:t>ESF MU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AC086-98B5-4C1B-A819-8B1A807BAD1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48668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Ondřej </a:t>
            </a:r>
            <a:r>
              <a:rPr lang="cs-CZ" altLang="en-US" smtClean="0"/>
              <a:t>Částek, </a:t>
            </a:r>
            <a:r>
              <a:rPr lang="cs-CZ" altLang="en-US" dirty="0"/>
              <a:t>obhajoba disertační práce 11. 6</a:t>
            </a:r>
            <a:r>
              <a:rPr lang="cs-CZ" altLang="en-US"/>
              <a:t>. </a:t>
            </a:r>
            <a:r>
              <a:rPr lang="cs-CZ" altLang="en-US" smtClean="0"/>
              <a:t>2010, </a:t>
            </a:r>
            <a:r>
              <a:rPr lang="cs-CZ" altLang="en-US" dirty="0"/>
              <a:t>ESF MU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E9D0C-9426-4DDD-B622-F89F9BB89BE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520095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Ondřej </a:t>
            </a:r>
            <a:r>
              <a:rPr lang="cs-CZ" altLang="en-US" smtClean="0"/>
              <a:t>Částek, </a:t>
            </a:r>
            <a:r>
              <a:rPr lang="cs-CZ" altLang="en-US" dirty="0"/>
              <a:t>obhajoba disertační práce 11. 6</a:t>
            </a:r>
            <a:r>
              <a:rPr lang="cs-CZ" altLang="en-US"/>
              <a:t>. </a:t>
            </a:r>
            <a:r>
              <a:rPr lang="cs-CZ" altLang="en-US" smtClean="0"/>
              <a:t>2010, </a:t>
            </a:r>
            <a:r>
              <a:rPr lang="cs-CZ" altLang="en-US" dirty="0"/>
              <a:t>ESF MU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4D5AB-B615-4197-BB79-CE0A6B66CCC1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6178751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Ondřej </a:t>
            </a:r>
            <a:r>
              <a:rPr lang="cs-CZ" altLang="en-US" smtClean="0"/>
              <a:t>Částek, </a:t>
            </a:r>
            <a:r>
              <a:rPr lang="cs-CZ" altLang="en-US" dirty="0"/>
              <a:t>obhajoba disertační práce 11. 6</a:t>
            </a:r>
            <a:r>
              <a:rPr lang="cs-CZ" altLang="en-US"/>
              <a:t>. </a:t>
            </a:r>
            <a:r>
              <a:rPr lang="cs-CZ" altLang="en-US" smtClean="0"/>
              <a:t>2010, </a:t>
            </a:r>
            <a:r>
              <a:rPr lang="cs-CZ" altLang="en-US" dirty="0"/>
              <a:t>ESF MU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1D5D0-B299-46C8-AB2D-3002A7859E6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0561224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Ondřej </a:t>
            </a:r>
            <a:r>
              <a:rPr lang="cs-CZ" altLang="en-US" smtClean="0"/>
              <a:t>Částek, </a:t>
            </a:r>
            <a:r>
              <a:rPr lang="cs-CZ" altLang="en-US" dirty="0"/>
              <a:t>obhajoba disertační práce 11. 6</a:t>
            </a:r>
            <a:r>
              <a:rPr lang="cs-CZ" altLang="en-US"/>
              <a:t>. </a:t>
            </a:r>
            <a:r>
              <a:rPr lang="cs-CZ" altLang="en-US" smtClean="0"/>
              <a:t>2010, </a:t>
            </a:r>
            <a:r>
              <a:rPr lang="cs-CZ" altLang="en-US" dirty="0"/>
              <a:t>ESF MU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71727-9FE7-4144-83E8-1A7B8C35A6FA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596136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Ondřej </a:t>
            </a:r>
            <a:r>
              <a:rPr lang="cs-CZ" altLang="en-US" smtClean="0"/>
              <a:t>Částek, </a:t>
            </a:r>
            <a:r>
              <a:rPr lang="cs-CZ" altLang="en-US" dirty="0"/>
              <a:t>obhajoba disertační práce 11. 6</a:t>
            </a:r>
            <a:r>
              <a:rPr lang="cs-CZ" altLang="en-US"/>
              <a:t>. </a:t>
            </a:r>
            <a:r>
              <a:rPr lang="cs-CZ" altLang="en-US" smtClean="0"/>
              <a:t>2010, </a:t>
            </a:r>
            <a:r>
              <a:rPr lang="cs-CZ" altLang="en-US" dirty="0"/>
              <a:t>ESF MU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637BB-9378-48A9-AFDA-3BB09101606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8107071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Ondřej </a:t>
            </a:r>
            <a:r>
              <a:rPr lang="cs-CZ" altLang="en-US" smtClean="0"/>
              <a:t>Částek, </a:t>
            </a:r>
            <a:r>
              <a:rPr lang="cs-CZ" altLang="en-US" dirty="0"/>
              <a:t>obhajoba disertační práce 11. 6</a:t>
            </a:r>
            <a:r>
              <a:rPr lang="cs-CZ" altLang="en-US"/>
              <a:t>. </a:t>
            </a:r>
            <a:r>
              <a:rPr lang="cs-CZ" altLang="en-US" smtClean="0"/>
              <a:t>2010, </a:t>
            </a:r>
            <a:r>
              <a:rPr lang="cs-CZ" altLang="en-US" dirty="0"/>
              <a:t>ESF MU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42D53-C11C-4FB2-B16E-72CAC6651A8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3275065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535863" y="2708275"/>
            <a:ext cx="1608137" cy="454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706688" y="2708275"/>
            <a:ext cx="4676775" cy="454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Ondřej </a:t>
            </a:r>
            <a:r>
              <a:rPr lang="cs-CZ" altLang="en-US" smtClean="0"/>
              <a:t>Částek, </a:t>
            </a:r>
            <a:r>
              <a:rPr lang="cs-CZ" altLang="en-US" dirty="0"/>
              <a:t>obhajoba disertační práce 11. 6</a:t>
            </a:r>
            <a:r>
              <a:rPr lang="cs-CZ" altLang="en-US"/>
              <a:t>. </a:t>
            </a:r>
            <a:r>
              <a:rPr lang="cs-CZ" altLang="en-US" smtClean="0"/>
              <a:t>2010, </a:t>
            </a:r>
            <a:r>
              <a:rPr lang="cs-CZ" altLang="en-US" dirty="0"/>
              <a:t>ESF MU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B49F6-582D-4164-A24C-956EC330C93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321905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Ondřej </a:t>
            </a:r>
            <a:r>
              <a:rPr lang="cs-CZ" altLang="en-US" smtClean="0"/>
              <a:t>Částek, </a:t>
            </a:r>
            <a:r>
              <a:rPr lang="cs-CZ" altLang="en-US" dirty="0"/>
              <a:t>obhajoba disertační práce 11. 6</a:t>
            </a:r>
            <a:r>
              <a:rPr lang="cs-CZ" altLang="en-US"/>
              <a:t>. </a:t>
            </a:r>
            <a:r>
              <a:rPr lang="cs-CZ" altLang="en-US" smtClean="0"/>
              <a:t>2010, </a:t>
            </a:r>
            <a:r>
              <a:rPr lang="cs-CZ" altLang="en-US" dirty="0"/>
              <a:t>ESF MU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4BFF2-77DD-43E2-990A-260836CE2FC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5344811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Ondřej </a:t>
            </a:r>
            <a:r>
              <a:rPr lang="cs-CZ" altLang="en-US" smtClean="0"/>
              <a:t>Částek, </a:t>
            </a:r>
            <a:r>
              <a:rPr lang="cs-CZ" altLang="en-US" dirty="0"/>
              <a:t>obhajoba disertační práce 11. 6</a:t>
            </a:r>
            <a:r>
              <a:rPr lang="cs-CZ" altLang="en-US"/>
              <a:t>. </a:t>
            </a:r>
            <a:r>
              <a:rPr lang="cs-CZ" altLang="en-US" smtClean="0"/>
              <a:t>2010, </a:t>
            </a:r>
            <a:r>
              <a:rPr lang="cs-CZ" altLang="en-US" dirty="0"/>
              <a:t>ESF MU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2BDFD-2BD5-45E4-8E07-48C5561F37A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5041326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Ondřej </a:t>
            </a:r>
            <a:r>
              <a:rPr lang="cs-CZ" altLang="en-US" smtClean="0"/>
              <a:t>Částek, </a:t>
            </a:r>
            <a:r>
              <a:rPr lang="cs-CZ" altLang="en-US" dirty="0"/>
              <a:t>obhajoba disertační práce 11. 6</a:t>
            </a:r>
            <a:r>
              <a:rPr lang="cs-CZ" altLang="en-US"/>
              <a:t>. </a:t>
            </a:r>
            <a:r>
              <a:rPr lang="cs-CZ" altLang="en-US" smtClean="0"/>
              <a:t>2010, </a:t>
            </a:r>
            <a:r>
              <a:rPr lang="cs-CZ" altLang="en-US" dirty="0"/>
              <a:t>ESF MU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E7911-8B0A-4255-AB84-F1A5E914379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408275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Ondřej </a:t>
            </a:r>
            <a:r>
              <a:rPr lang="cs-CZ" altLang="en-US" smtClean="0"/>
              <a:t>Částek, </a:t>
            </a:r>
            <a:r>
              <a:rPr lang="cs-CZ" altLang="en-US" dirty="0"/>
              <a:t>obhajoba disertační práce 11. 6</a:t>
            </a:r>
            <a:r>
              <a:rPr lang="cs-CZ" altLang="en-US"/>
              <a:t>. </a:t>
            </a:r>
            <a:r>
              <a:rPr lang="cs-CZ" altLang="en-US" smtClean="0"/>
              <a:t>2010, </a:t>
            </a:r>
            <a:r>
              <a:rPr lang="cs-CZ" altLang="en-US" dirty="0"/>
              <a:t>ESF MU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9B920-7C7A-4A60-8A40-EE0040CEEB2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462413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98525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60925" y="1773238"/>
            <a:ext cx="3811588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Ondřej </a:t>
            </a:r>
            <a:r>
              <a:rPr lang="cs-CZ" altLang="en-US" smtClean="0"/>
              <a:t>Částek, </a:t>
            </a:r>
            <a:r>
              <a:rPr lang="cs-CZ" altLang="en-US" dirty="0"/>
              <a:t>obhajoba disertační práce 11. 6</a:t>
            </a:r>
            <a:r>
              <a:rPr lang="cs-CZ" altLang="en-US"/>
              <a:t>. </a:t>
            </a:r>
            <a:r>
              <a:rPr lang="cs-CZ" altLang="en-US" smtClean="0"/>
              <a:t>2010, </a:t>
            </a:r>
            <a:r>
              <a:rPr lang="cs-CZ" altLang="en-US" dirty="0"/>
              <a:t>ESF MU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C04BE-3466-4E0C-8FFD-8FC61B70D5D9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2628227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Ondřej </a:t>
            </a:r>
            <a:r>
              <a:rPr lang="cs-CZ" altLang="en-US" smtClean="0"/>
              <a:t>Částek, </a:t>
            </a:r>
            <a:r>
              <a:rPr lang="cs-CZ" altLang="en-US" dirty="0"/>
              <a:t>obhajoba disertační práce 11. 6</a:t>
            </a:r>
            <a:r>
              <a:rPr lang="cs-CZ" altLang="en-US"/>
              <a:t>. </a:t>
            </a:r>
            <a:r>
              <a:rPr lang="cs-CZ" altLang="en-US" smtClean="0"/>
              <a:t>2010, </a:t>
            </a:r>
            <a:r>
              <a:rPr lang="cs-CZ" altLang="en-US" dirty="0"/>
              <a:t>ESF MU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08F65-B3D8-4D21-B6F6-CD79FF865B7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187843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Ondřej </a:t>
            </a:r>
            <a:r>
              <a:rPr lang="cs-CZ" altLang="en-US" smtClean="0"/>
              <a:t>Částek, </a:t>
            </a:r>
            <a:r>
              <a:rPr lang="cs-CZ" altLang="en-US" dirty="0"/>
              <a:t>obhajoba disertační práce 11. 6</a:t>
            </a:r>
            <a:r>
              <a:rPr lang="cs-CZ" altLang="en-US"/>
              <a:t>. </a:t>
            </a:r>
            <a:r>
              <a:rPr lang="cs-CZ" altLang="en-US" smtClean="0"/>
              <a:t>2010, </a:t>
            </a:r>
            <a:r>
              <a:rPr lang="cs-CZ" altLang="en-US" dirty="0"/>
              <a:t>ESF MU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1F40A-5E2F-4018-8DE0-00BD92BAD1F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0151496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Ondřej </a:t>
            </a:r>
            <a:r>
              <a:rPr lang="cs-CZ" altLang="en-US" smtClean="0"/>
              <a:t>Částek, </a:t>
            </a:r>
            <a:r>
              <a:rPr lang="cs-CZ" altLang="en-US" dirty="0"/>
              <a:t>obhajoba disertační práce 11. 6</a:t>
            </a:r>
            <a:r>
              <a:rPr lang="cs-CZ" altLang="en-US"/>
              <a:t>. </a:t>
            </a:r>
            <a:r>
              <a:rPr lang="cs-CZ" altLang="en-US" smtClean="0"/>
              <a:t>2010, </a:t>
            </a:r>
            <a:r>
              <a:rPr lang="cs-CZ" altLang="en-US" dirty="0"/>
              <a:t>ESF MU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BCF1D-7510-4760-A501-5C9FB903FC6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0400929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Ondřej </a:t>
            </a:r>
            <a:r>
              <a:rPr lang="cs-CZ" altLang="en-US" smtClean="0"/>
              <a:t>Částek, </a:t>
            </a:r>
            <a:r>
              <a:rPr lang="cs-CZ" altLang="en-US" dirty="0"/>
              <a:t>obhajoba disertační práce 11. 6</a:t>
            </a:r>
            <a:r>
              <a:rPr lang="cs-CZ" altLang="en-US"/>
              <a:t>. </a:t>
            </a:r>
            <a:r>
              <a:rPr lang="cs-CZ" altLang="en-US" smtClean="0"/>
              <a:t>2010, </a:t>
            </a:r>
            <a:r>
              <a:rPr lang="cs-CZ" altLang="en-US" dirty="0"/>
              <a:t>ESF MU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EAFF9-1E44-41C8-B24A-AF56DFE01461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5004127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Ondřej </a:t>
            </a:r>
            <a:r>
              <a:rPr lang="cs-CZ" altLang="en-US" smtClean="0"/>
              <a:t>Částek, </a:t>
            </a:r>
            <a:r>
              <a:rPr lang="cs-CZ" altLang="en-US" dirty="0"/>
              <a:t>obhajoba disertační práce 11. 6</a:t>
            </a:r>
            <a:r>
              <a:rPr lang="cs-CZ" altLang="en-US"/>
              <a:t>. </a:t>
            </a:r>
            <a:r>
              <a:rPr lang="cs-CZ" altLang="en-US" smtClean="0"/>
              <a:t>2010, </a:t>
            </a:r>
            <a:r>
              <a:rPr lang="cs-CZ" altLang="en-US" dirty="0"/>
              <a:t>ESF MU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F0E1B-7B5D-477A-8A58-0B0848AA01C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1769497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Ondřej </a:t>
            </a:r>
            <a:r>
              <a:rPr lang="cs-CZ" altLang="en-US" smtClean="0"/>
              <a:t>Částek, </a:t>
            </a:r>
            <a:r>
              <a:rPr lang="cs-CZ" altLang="en-US" dirty="0"/>
              <a:t>obhajoba disertační práce 11. 6</a:t>
            </a:r>
            <a:r>
              <a:rPr lang="cs-CZ" altLang="en-US"/>
              <a:t>. </a:t>
            </a:r>
            <a:r>
              <a:rPr lang="cs-CZ" altLang="en-US" smtClean="0"/>
              <a:t>2010, </a:t>
            </a:r>
            <a:r>
              <a:rPr lang="cs-CZ" altLang="en-US" dirty="0"/>
              <a:t>ESF MU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650D6-CF91-4D66-BBB9-AC4AABB9827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3013256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6565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65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Ondřej </a:t>
            </a:r>
            <a:r>
              <a:rPr lang="cs-CZ" altLang="en-US" smtClean="0"/>
              <a:t>Částek, </a:t>
            </a:r>
            <a:r>
              <a:rPr lang="cs-CZ" altLang="en-US" dirty="0"/>
              <a:t>obhajoba disertační práce 11. 6</a:t>
            </a:r>
            <a:r>
              <a:rPr lang="cs-CZ" altLang="en-US"/>
              <a:t>. </a:t>
            </a:r>
            <a:r>
              <a:rPr lang="cs-CZ" altLang="en-US" smtClean="0"/>
              <a:t>2010, </a:t>
            </a:r>
            <a:r>
              <a:rPr lang="cs-CZ" altLang="en-US" dirty="0"/>
              <a:t>ESF MU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80D64-D4AD-4057-85BB-2DE07F713CC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564717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Ondřej </a:t>
            </a:r>
            <a:r>
              <a:rPr lang="cs-CZ" altLang="en-US" smtClean="0"/>
              <a:t>Částek, </a:t>
            </a:r>
            <a:r>
              <a:rPr lang="cs-CZ" altLang="en-US" dirty="0"/>
              <a:t>obhajoba disertační práce 11. 6</a:t>
            </a:r>
            <a:r>
              <a:rPr lang="cs-CZ" altLang="en-US"/>
              <a:t>. </a:t>
            </a:r>
            <a:r>
              <a:rPr lang="cs-CZ" altLang="en-US" smtClean="0"/>
              <a:t>2010, </a:t>
            </a:r>
            <a:r>
              <a:rPr lang="cs-CZ" altLang="en-US" dirty="0"/>
              <a:t>ESF MU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990D1-219D-4B9C-A3D3-5A13FFBC312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06657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Ondřej </a:t>
            </a:r>
            <a:r>
              <a:rPr lang="cs-CZ" altLang="en-US" smtClean="0"/>
              <a:t>Částek, </a:t>
            </a:r>
            <a:r>
              <a:rPr lang="cs-CZ" altLang="en-US" dirty="0"/>
              <a:t>obhajoba disertační práce 11. 6</a:t>
            </a:r>
            <a:r>
              <a:rPr lang="cs-CZ" altLang="en-US"/>
              <a:t>. </a:t>
            </a:r>
            <a:r>
              <a:rPr lang="cs-CZ" altLang="en-US" smtClean="0"/>
              <a:t>2010, </a:t>
            </a:r>
            <a:r>
              <a:rPr lang="cs-CZ" altLang="en-US" dirty="0"/>
              <a:t>ESF MU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31BAF-1981-4FF8-AC7F-DF31C80D161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91051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Ondřej </a:t>
            </a:r>
            <a:r>
              <a:rPr lang="cs-CZ" altLang="en-US" smtClean="0"/>
              <a:t>Částek, </a:t>
            </a:r>
            <a:r>
              <a:rPr lang="cs-CZ" altLang="en-US" dirty="0"/>
              <a:t>obhajoba disertační práce 11. 6</a:t>
            </a:r>
            <a:r>
              <a:rPr lang="cs-CZ" altLang="en-US"/>
              <a:t>. </a:t>
            </a:r>
            <a:r>
              <a:rPr lang="cs-CZ" altLang="en-US" smtClean="0"/>
              <a:t>2010, </a:t>
            </a:r>
            <a:r>
              <a:rPr lang="cs-CZ" altLang="en-US" dirty="0"/>
              <a:t>ESF MU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DCD74-181D-45DA-B5A1-271B312D02A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76722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Ondřej </a:t>
            </a:r>
            <a:r>
              <a:rPr lang="cs-CZ" altLang="en-US" smtClean="0"/>
              <a:t>Částek, </a:t>
            </a:r>
            <a:r>
              <a:rPr lang="cs-CZ" altLang="en-US" dirty="0"/>
              <a:t>obhajoba disertační práce 11. 6</a:t>
            </a:r>
            <a:r>
              <a:rPr lang="cs-CZ" altLang="en-US"/>
              <a:t>. </a:t>
            </a:r>
            <a:r>
              <a:rPr lang="cs-CZ" altLang="en-US" smtClean="0"/>
              <a:t>2010, </a:t>
            </a:r>
            <a:r>
              <a:rPr lang="cs-CZ" altLang="en-US" dirty="0"/>
              <a:t>ESF MU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79914-EF87-4751-87F8-DB9D9638B92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57738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Ondřej </a:t>
            </a:r>
            <a:r>
              <a:rPr lang="cs-CZ" altLang="en-US" smtClean="0"/>
              <a:t>Částek, </a:t>
            </a:r>
            <a:r>
              <a:rPr lang="cs-CZ" altLang="en-US" dirty="0"/>
              <a:t>obhajoba disertační práce 11. 6</a:t>
            </a:r>
            <a:r>
              <a:rPr lang="cs-CZ" altLang="en-US"/>
              <a:t>. </a:t>
            </a:r>
            <a:r>
              <a:rPr lang="cs-CZ" altLang="en-US" smtClean="0"/>
              <a:t>2010, </a:t>
            </a:r>
            <a:r>
              <a:rPr lang="cs-CZ" altLang="en-US" dirty="0"/>
              <a:t>ESF MU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16C2D-59A4-46EE-9505-E8D92BF1D11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81397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7.emf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8.emf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EAEAEA"/>
            </a:gs>
            <a:gs pos="100000">
              <a:srgbClr val="E0E0E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8"/>
          <p:cNvSpPr>
            <a:spLocks noChangeArrowheads="1"/>
          </p:cNvSpPr>
          <p:nvPr userDrawn="1"/>
        </p:nvSpPr>
        <p:spPr bwMode="auto">
          <a:xfrm>
            <a:off x="0" y="-6350"/>
            <a:ext cx="9144000" cy="812800"/>
          </a:xfrm>
          <a:prstGeom prst="rect">
            <a:avLst/>
          </a:prstGeom>
          <a:gradFill rotWithShape="1">
            <a:gsLst>
              <a:gs pos="0">
                <a:srgbClr val="7D1E1E"/>
              </a:gs>
              <a:gs pos="100000">
                <a:srgbClr val="5F1717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25538"/>
            <a:ext cx="77724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1773238"/>
            <a:ext cx="7773988" cy="435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6688" y="6442075"/>
            <a:ext cx="45291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777777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 altLang="en-US"/>
              <a:t>Ondřej </a:t>
            </a:r>
            <a:r>
              <a:rPr lang="cs-CZ" altLang="en-US" smtClean="0"/>
              <a:t>Částek, </a:t>
            </a:r>
            <a:r>
              <a:rPr lang="cs-CZ" altLang="en-US" dirty="0"/>
              <a:t>obhajoba disertační práce 11. 6</a:t>
            </a:r>
            <a:r>
              <a:rPr lang="cs-CZ" altLang="en-US"/>
              <a:t>. </a:t>
            </a:r>
            <a:r>
              <a:rPr lang="cs-CZ" altLang="en-US" smtClean="0"/>
              <a:t>2010, </a:t>
            </a:r>
            <a:r>
              <a:rPr lang="cs-CZ" altLang="en-US" dirty="0"/>
              <a:t>ESF MU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438900"/>
            <a:ext cx="801687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7D1E1E"/>
                </a:solidFill>
                <a:latin typeface="+mn-lt"/>
              </a:defRPr>
            </a:lvl1pPr>
          </a:lstStyle>
          <a:p>
            <a:pPr>
              <a:defRPr/>
            </a:pPr>
            <a:fld id="{ED8A6E0A-F641-4450-827B-948E1A9BE8C1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pic>
        <p:nvPicPr>
          <p:cNvPr id="1031" name="Picture 17" descr="pruh_norma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4450"/>
            <a:ext cx="1420812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9" descr="pruh_normal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423025"/>
            <a:ext cx="142081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25"/>
          <p:cNvSpPr txBox="1">
            <a:spLocks noChangeArrowheads="1"/>
          </p:cNvSpPr>
          <p:nvPr userDrawn="1"/>
        </p:nvSpPr>
        <p:spPr bwMode="auto">
          <a:xfrm>
            <a:off x="6548438" y="463550"/>
            <a:ext cx="216058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cs-CZ" altLang="en-US" sz="1200" b="1" smtClean="0">
                <a:solidFill>
                  <a:srgbClr val="FFFFFF"/>
                </a:solidFill>
                <a:latin typeface="Trebuchet MS" pitchFamily="34" charset="0"/>
              </a:rPr>
              <a:t>www.econ.muni.cz</a:t>
            </a:r>
          </a:p>
        </p:txBody>
      </p:sp>
      <p:pic>
        <p:nvPicPr>
          <p:cNvPr id="1034" name="Picture 27" descr="text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22250"/>
            <a:ext cx="341471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7D1E1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7D1E1E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7D1E1E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7D1E1E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7D1E1E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7D1E1E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7D1E1E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7D1E1E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7D1E1E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1E1"/>
            </a:gs>
            <a:gs pos="100000">
              <a:srgbClr val="E5D5B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ChangeArrowheads="1"/>
          </p:cNvSpPr>
          <p:nvPr userDrawn="1"/>
        </p:nvSpPr>
        <p:spPr bwMode="auto">
          <a:xfrm>
            <a:off x="0" y="-6350"/>
            <a:ext cx="9144000" cy="812800"/>
          </a:xfrm>
          <a:prstGeom prst="rect">
            <a:avLst/>
          </a:prstGeom>
          <a:gradFill rotWithShape="1">
            <a:gsLst>
              <a:gs pos="0">
                <a:srgbClr val="7D1E1E"/>
              </a:gs>
              <a:gs pos="100000">
                <a:srgbClr val="5F1717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2051" name="Picture 11" descr="text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22250"/>
            <a:ext cx="341471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25538"/>
            <a:ext cx="77724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773238"/>
            <a:ext cx="7772400" cy="435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6688" y="6442075"/>
            <a:ext cx="50879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777777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 altLang="en-US"/>
              <a:t>Ondřej </a:t>
            </a:r>
            <a:r>
              <a:rPr lang="cs-CZ" altLang="en-US" smtClean="0"/>
              <a:t>Částek, </a:t>
            </a:r>
            <a:r>
              <a:rPr lang="cs-CZ" altLang="en-US" dirty="0"/>
              <a:t>obhajoba disertační práce 11. 6</a:t>
            </a:r>
            <a:r>
              <a:rPr lang="cs-CZ" altLang="en-US"/>
              <a:t>. </a:t>
            </a:r>
            <a:r>
              <a:rPr lang="cs-CZ" altLang="en-US" smtClean="0"/>
              <a:t>2010, </a:t>
            </a:r>
            <a:r>
              <a:rPr lang="cs-CZ" altLang="en-US" dirty="0"/>
              <a:t>ESF MU</a:t>
            </a:r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3225" y="6442075"/>
            <a:ext cx="6635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7D1E1E"/>
                </a:solidFill>
                <a:latin typeface="+mn-lt"/>
              </a:defRPr>
            </a:lvl1pPr>
          </a:lstStyle>
          <a:p>
            <a:pPr>
              <a:defRPr/>
            </a:pPr>
            <a:fld id="{720DDDA3-9C47-491E-B27C-E1C4F752FFB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pic>
        <p:nvPicPr>
          <p:cNvPr id="2056" name="Picture 7" descr="pruh_normal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4450"/>
            <a:ext cx="1420812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8" descr="pruh_normal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423025"/>
            <a:ext cx="142081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 Box 10"/>
          <p:cNvSpPr txBox="1">
            <a:spLocks noChangeArrowheads="1"/>
          </p:cNvSpPr>
          <p:nvPr userDrawn="1"/>
        </p:nvSpPr>
        <p:spPr bwMode="auto">
          <a:xfrm>
            <a:off x="6548438" y="463550"/>
            <a:ext cx="216058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cs-CZ" altLang="en-US" sz="1200" b="1" smtClean="0">
                <a:solidFill>
                  <a:srgbClr val="FFFFFF"/>
                </a:solidFill>
                <a:latin typeface="Trebuchet MS" pitchFamily="34" charset="0"/>
              </a:rPr>
              <a:t>www.econ.muni.cz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9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7D1E1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7D1E1E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7D1E1E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7D1E1E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7D1E1E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7D1E1E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7D1E1E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7D1E1E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7D1E1E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ECECE"/>
            </a:gs>
            <a:gs pos="100000">
              <a:srgbClr val="EAEAE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 userDrawn="1"/>
        </p:nvSpPr>
        <p:spPr bwMode="auto">
          <a:xfrm>
            <a:off x="0" y="-6350"/>
            <a:ext cx="9144000" cy="2355850"/>
          </a:xfrm>
          <a:prstGeom prst="rect">
            <a:avLst/>
          </a:prstGeom>
          <a:gradFill rotWithShape="1">
            <a:gsLst>
              <a:gs pos="0">
                <a:srgbClr val="7D1E1E"/>
              </a:gs>
              <a:gs pos="100000">
                <a:srgbClr val="5F1717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6688" y="6438900"/>
            <a:ext cx="4779962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777777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 altLang="en-US"/>
              <a:t>Ondřej </a:t>
            </a:r>
            <a:r>
              <a:rPr lang="cs-CZ" altLang="en-US" smtClean="0"/>
              <a:t>Částek, </a:t>
            </a:r>
            <a:r>
              <a:rPr lang="cs-CZ" altLang="en-US" dirty="0"/>
              <a:t>obhajoba disertační práce 11. 6</a:t>
            </a:r>
            <a:r>
              <a:rPr lang="cs-CZ" altLang="en-US"/>
              <a:t>. </a:t>
            </a:r>
            <a:r>
              <a:rPr lang="cs-CZ" altLang="en-US" smtClean="0"/>
              <a:t>2010, </a:t>
            </a:r>
            <a:r>
              <a:rPr lang="cs-CZ" altLang="en-US" dirty="0"/>
              <a:t>ESF MU</a:t>
            </a:r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69225" y="6438900"/>
            <a:ext cx="9175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7D1E1E"/>
                </a:solidFill>
                <a:latin typeface="+mn-lt"/>
              </a:defRPr>
            </a:lvl1pPr>
          </a:lstStyle>
          <a:p>
            <a:pPr>
              <a:defRPr/>
            </a:pPr>
            <a:fld id="{0CE18B24-5971-4414-B92C-36F084FF51D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pic>
        <p:nvPicPr>
          <p:cNvPr id="3077" name="Picture 14" descr="tex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858838"/>
            <a:ext cx="5275263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706688" y="2708275"/>
            <a:ext cx="596900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080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307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06688" y="6858000"/>
            <a:ext cx="6437312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0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pic>
        <p:nvPicPr>
          <p:cNvPr id="3080" name="Picture 25" descr="pruh_TITL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0800"/>
            <a:ext cx="1397000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6" descr="logoC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533400"/>
            <a:ext cx="1506537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5pPr>
      <a:lvl6pPr marL="4572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6pPr>
      <a:lvl7pPr marL="9144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7pPr>
      <a:lvl8pPr marL="13716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8pPr>
      <a:lvl9pPr marL="18288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800" b="1">
          <a:solidFill>
            <a:srgbClr val="7D1E1E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75000"/>
        <a:buFont typeface="Wingdings" pitchFamily="2" charset="2"/>
        <a:defRPr sz="800">
          <a:solidFill>
            <a:schemeClr val="tx1"/>
          </a:solidFill>
          <a:latin typeface="+mn-lt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defRPr sz="800">
          <a:solidFill>
            <a:schemeClr val="tx1"/>
          </a:solidFill>
          <a:latin typeface="+mn-lt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defRPr sz="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defRPr sz="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defRPr sz="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defRPr sz="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defRPr sz="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defRPr sz="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1E1"/>
            </a:gs>
            <a:gs pos="100000">
              <a:srgbClr val="E5D5B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 userDrawn="1"/>
        </p:nvSpPr>
        <p:spPr bwMode="auto">
          <a:xfrm>
            <a:off x="0" y="-6350"/>
            <a:ext cx="9144000" cy="2355850"/>
          </a:xfrm>
          <a:prstGeom prst="rect">
            <a:avLst/>
          </a:prstGeom>
          <a:gradFill rotWithShape="1">
            <a:gsLst>
              <a:gs pos="0">
                <a:srgbClr val="7D1E1E"/>
              </a:gs>
              <a:gs pos="100000">
                <a:srgbClr val="5F1717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6688" y="6442075"/>
            <a:ext cx="49609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777777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 altLang="en-US"/>
              <a:t>Ondřej </a:t>
            </a:r>
            <a:r>
              <a:rPr lang="cs-CZ" altLang="en-US" smtClean="0"/>
              <a:t>Částek, </a:t>
            </a:r>
            <a:r>
              <a:rPr lang="cs-CZ" altLang="en-US" dirty="0"/>
              <a:t>obhajoba disertační práce 11. 6</a:t>
            </a:r>
            <a:r>
              <a:rPr lang="cs-CZ" altLang="en-US"/>
              <a:t>. </a:t>
            </a:r>
            <a:r>
              <a:rPr lang="cs-CZ" altLang="en-US" smtClean="0"/>
              <a:t>2010, </a:t>
            </a:r>
            <a:r>
              <a:rPr lang="cs-CZ" altLang="en-US" dirty="0"/>
              <a:t>ESF MU</a:t>
            </a:r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442075"/>
            <a:ext cx="5857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7D1E1E"/>
                </a:solidFill>
                <a:latin typeface="+mn-lt"/>
              </a:defRPr>
            </a:lvl1pPr>
          </a:lstStyle>
          <a:p>
            <a:pPr>
              <a:defRPr/>
            </a:pPr>
            <a:fld id="{EBAE6B27-8D6F-4B9A-8119-9876CD97F3B1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pic>
        <p:nvPicPr>
          <p:cNvPr id="4101" name="Picture 6" descr="pruh_TIT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0800"/>
            <a:ext cx="1397000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0" descr="text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858838"/>
            <a:ext cx="5275263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706688" y="2708275"/>
            <a:ext cx="596900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080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pic>
        <p:nvPicPr>
          <p:cNvPr id="4104" name="Picture 12" descr="logoC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533400"/>
            <a:ext cx="1506537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5pPr>
      <a:lvl6pPr marL="4572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6pPr>
      <a:lvl7pPr marL="9144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7pPr>
      <a:lvl8pPr marL="13716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8pPr>
      <a:lvl9pPr marL="18288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3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customer.service@mindtools.com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C3DF4A-757B-4702-BD27-E1276DF14414}" type="slidenum">
              <a:rPr lang="cs-CZ" altLang="en-US"/>
              <a:pPr>
                <a:defRPr/>
              </a:pPr>
              <a:t>1</a:t>
            </a:fld>
            <a:endParaRPr lang="cs-CZ" altLang="en-US"/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title"/>
          </p:nvPr>
        </p:nvSpPr>
        <p:spPr>
          <a:xfrm>
            <a:off x="2706688" y="2708275"/>
            <a:ext cx="5969000" cy="2160588"/>
          </a:xfrm>
        </p:spPr>
        <p:txBody>
          <a:bodyPr/>
          <a:lstStyle/>
          <a:p>
            <a:pPr eaLnBrk="1" hangingPunct="1"/>
            <a:r>
              <a:rPr lang="cs-CZ" altLang="en-US" sz="3200" smtClean="0"/>
              <a:t/>
            </a:r>
            <a:br>
              <a:rPr lang="cs-CZ" altLang="en-US" sz="3200" smtClean="0"/>
            </a:br>
            <a:r>
              <a:rPr lang="cs-CZ" altLang="en-US" smtClean="0"/>
              <a:t>Stakeholder approach and stakeholder analysis</a:t>
            </a:r>
            <a:endParaRPr lang="en-US" altLang="en-US" smtClean="0"/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2627313" y="5516563"/>
            <a:ext cx="56165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en-US" b="1"/>
              <a:t>Ondřej Částek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en-US" b="1"/>
              <a:t>castek@econ.muni.cz</a:t>
            </a:r>
            <a:endParaRPr lang="en-US" alt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8785225" cy="5300662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cs-CZ" altLang="en-US" sz="1800" b="1" dirty="0" smtClean="0"/>
              <a:t>A </a:t>
            </a:r>
            <a:r>
              <a:rPr lang="cs-CZ" altLang="en-US" sz="1800" b="1" dirty="0" err="1" smtClean="0"/>
              <a:t>relationship</a:t>
            </a:r>
            <a:r>
              <a:rPr lang="cs-CZ" altLang="en-US" sz="1800" b="1" dirty="0" smtClean="0"/>
              <a:t> </a:t>
            </a:r>
            <a:r>
              <a:rPr lang="cs-CZ" altLang="en-US" sz="1800" b="1" dirty="0" err="1" smtClean="0"/>
              <a:t>exists</a:t>
            </a:r>
            <a:endParaRPr lang="cs-CZ" altLang="en-US" sz="1800" b="1" dirty="0" smtClean="0"/>
          </a:p>
          <a:p>
            <a:pPr marL="990600" lvl="1" indent="-533400" eaLnBrk="1" hangingPunct="1">
              <a:lnSpc>
                <a:spcPct val="80000"/>
              </a:lnSpc>
            </a:pPr>
            <a:r>
              <a:rPr lang="cs-CZ" altLang="en-US" sz="1600" dirty="0" err="1" smtClean="0"/>
              <a:t>The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firm</a:t>
            </a:r>
            <a:r>
              <a:rPr lang="cs-CZ" altLang="en-US" sz="1600" dirty="0" smtClean="0"/>
              <a:t> and </a:t>
            </a:r>
            <a:r>
              <a:rPr lang="cs-CZ" altLang="en-US" sz="1600" dirty="0" err="1" smtClean="0"/>
              <a:t>stakeholder</a:t>
            </a:r>
            <a:r>
              <a:rPr lang="cs-CZ" altLang="en-US" sz="1600" dirty="0" smtClean="0"/>
              <a:t> are in </a:t>
            </a:r>
            <a:r>
              <a:rPr lang="cs-CZ" altLang="en-US" sz="1600" dirty="0" err="1" smtClean="0"/>
              <a:t>relationship</a:t>
            </a:r>
            <a:r>
              <a:rPr lang="cs-CZ" altLang="en-US" sz="1600" dirty="0" smtClean="0"/>
              <a:t>	[15], [18], [20], [21]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cs-CZ" altLang="en-US" sz="1600" dirty="0" err="1" smtClean="0"/>
              <a:t>The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stakeholder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exercises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voice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with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respect</a:t>
            </a:r>
            <a:r>
              <a:rPr lang="cs-CZ" altLang="en-US" sz="1600" dirty="0" smtClean="0"/>
              <a:t> to </a:t>
            </a:r>
            <a:r>
              <a:rPr lang="cs-CZ" altLang="en-US" sz="1600" dirty="0" err="1" smtClean="0"/>
              <a:t>the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firm</a:t>
            </a:r>
            <a:r>
              <a:rPr lang="cs-CZ" altLang="en-US" sz="1600" dirty="0" smtClean="0"/>
              <a:t>	[23]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en-US" sz="1800" b="1" dirty="0" err="1" smtClean="0"/>
              <a:t>Power</a:t>
            </a:r>
            <a:r>
              <a:rPr lang="cs-CZ" altLang="en-US" sz="1800" b="1" dirty="0" smtClean="0"/>
              <a:t> dependence: </a:t>
            </a:r>
            <a:r>
              <a:rPr lang="cs-CZ" altLang="en-US" sz="1800" b="1" dirty="0" err="1" smtClean="0"/>
              <a:t>stakeholder</a:t>
            </a:r>
            <a:r>
              <a:rPr lang="cs-CZ" altLang="en-US" sz="1800" b="1" dirty="0" smtClean="0"/>
              <a:t> </a:t>
            </a:r>
            <a:r>
              <a:rPr lang="cs-CZ" altLang="en-US" sz="1800" b="1" dirty="0" err="1" smtClean="0"/>
              <a:t>is</a:t>
            </a:r>
            <a:r>
              <a:rPr lang="cs-CZ" altLang="en-US" sz="1800" b="1" dirty="0" smtClean="0"/>
              <a:t> dominant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cs-CZ" altLang="en-US" sz="1600" dirty="0" err="1" smtClean="0"/>
              <a:t>The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firm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is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dependent</a:t>
            </a:r>
            <a:r>
              <a:rPr lang="cs-CZ" altLang="en-US" sz="1600" dirty="0" smtClean="0"/>
              <a:t> on </a:t>
            </a:r>
            <a:r>
              <a:rPr lang="cs-CZ" altLang="en-US" sz="1600" dirty="0" err="1" smtClean="0"/>
              <a:t>the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stakeholder</a:t>
            </a:r>
            <a:r>
              <a:rPr lang="cs-CZ" altLang="en-US" sz="1600" dirty="0" smtClean="0"/>
              <a:t>	[1], [6], [11], [26]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cs-CZ" altLang="en-US" sz="1600" dirty="0" err="1" smtClean="0"/>
              <a:t>The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stakeholder</a:t>
            </a:r>
            <a:r>
              <a:rPr lang="cs-CZ" altLang="en-US" sz="1600" dirty="0" smtClean="0"/>
              <a:t> has </a:t>
            </a:r>
            <a:r>
              <a:rPr lang="cs-CZ" altLang="en-US" sz="1600" dirty="0" err="1" smtClean="0"/>
              <a:t>power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over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the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firm</a:t>
            </a:r>
            <a:r>
              <a:rPr lang="cs-CZ" altLang="en-US" sz="1600" dirty="0" smtClean="0"/>
              <a:t>	[7], [8], [16], [19], [23], [27]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en-US" sz="1800" b="1" dirty="0" err="1" smtClean="0"/>
              <a:t>Power</a:t>
            </a:r>
            <a:r>
              <a:rPr lang="cs-CZ" altLang="en-US" sz="1800" b="1" dirty="0" smtClean="0"/>
              <a:t> </a:t>
            </a:r>
            <a:r>
              <a:rPr lang="cs-CZ" altLang="en-US" sz="1800" b="1" dirty="0" err="1" smtClean="0"/>
              <a:t>depencence</a:t>
            </a:r>
            <a:r>
              <a:rPr lang="cs-CZ" altLang="en-US" sz="1800" b="1" dirty="0" smtClean="0"/>
              <a:t>: </a:t>
            </a:r>
            <a:r>
              <a:rPr lang="cs-CZ" altLang="en-US" sz="1800" b="1" dirty="0" err="1" smtClean="0"/>
              <a:t>Firm</a:t>
            </a:r>
            <a:r>
              <a:rPr lang="cs-CZ" altLang="en-US" sz="1800" b="1" dirty="0" smtClean="0"/>
              <a:t> dominant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cs-CZ" altLang="en-US" sz="1600" dirty="0" err="1" smtClean="0"/>
              <a:t>The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stakeholder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is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dependent</a:t>
            </a:r>
            <a:r>
              <a:rPr lang="cs-CZ" altLang="en-US" sz="1600" dirty="0" smtClean="0"/>
              <a:t> on </a:t>
            </a:r>
            <a:r>
              <a:rPr lang="cs-CZ" altLang="en-US" sz="1600" dirty="0" err="1" smtClean="0"/>
              <a:t>the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firm</a:t>
            </a:r>
            <a:r>
              <a:rPr lang="cs-CZ" altLang="en-US" sz="1600" dirty="0" smtClean="0"/>
              <a:t>	[22]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cs-CZ" altLang="en-US" sz="1600" dirty="0" err="1" smtClean="0"/>
              <a:t>The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firm</a:t>
            </a:r>
            <a:r>
              <a:rPr lang="cs-CZ" altLang="en-US" sz="1600" dirty="0" smtClean="0"/>
              <a:t> has </a:t>
            </a:r>
            <a:r>
              <a:rPr lang="cs-CZ" altLang="en-US" sz="1600" dirty="0" err="1" smtClean="0"/>
              <a:t>power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over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the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stakeholder</a:t>
            </a:r>
            <a:r>
              <a:rPr lang="cs-CZ" altLang="en-US" sz="1600" dirty="0" smtClean="0"/>
              <a:t>	[6], [7], [8], [19], [23], [27]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en-US" sz="1800" b="1" dirty="0" err="1" smtClean="0"/>
              <a:t>Mutual</a:t>
            </a:r>
            <a:r>
              <a:rPr lang="cs-CZ" altLang="en-US" sz="1800" b="1" dirty="0" smtClean="0"/>
              <a:t> </a:t>
            </a:r>
            <a:r>
              <a:rPr lang="cs-CZ" altLang="en-US" sz="1800" b="1" dirty="0" err="1" smtClean="0"/>
              <a:t>power-depencence</a:t>
            </a:r>
            <a:r>
              <a:rPr lang="cs-CZ" altLang="en-US" sz="1800" b="1" dirty="0" smtClean="0"/>
              <a:t> </a:t>
            </a:r>
            <a:r>
              <a:rPr lang="cs-CZ" altLang="en-US" sz="1800" b="1" dirty="0" err="1" smtClean="0"/>
              <a:t>relationship</a:t>
            </a:r>
            <a:endParaRPr lang="cs-CZ" altLang="en-US" sz="1800" b="1" dirty="0" smtClean="0"/>
          </a:p>
          <a:p>
            <a:pPr marL="990600" lvl="1" indent="-533400" eaLnBrk="1" hangingPunct="1">
              <a:lnSpc>
                <a:spcPct val="80000"/>
              </a:lnSpc>
            </a:pPr>
            <a:r>
              <a:rPr lang="cs-CZ" altLang="en-US" sz="1600" dirty="0" err="1" smtClean="0"/>
              <a:t>The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firm</a:t>
            </a:r>
            <a:r>
              <a:rPr lang="cs-CZ" altLang="en-US" sz="1600" dirty="0" smtClean="0"/>
              <a:t> and </a:t>
            </a:r>
            <a:r>
              <a:rPr lang="cs-CZ" altLang="en-US" sz="1600" dirty="0" err="1" smtClean="0"/>
              <a:t>stakeholder</a:t>
            </a:r>
            <a:r>
              <a:rPr lang="cs-CZ" altLang="en-US" sz="1600" dirty="0" smtClean="0"/>
              <a:t> are </a:t>
            </a:r>
            <a:r>
              <a:rPr lang="cs-CZ" altLang="en-US" sz="1600" dirty="0" err="1" smtClean="0"/>
              <a:t>mutually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dependent</a:t>
            </a:r>
            <a:r>
              <a:rPr lang="cs-CZ" altLang="en-US" sz="1600" dirty="0" smtClean="0"/>
              <a:t>	[2], [4]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en-US" sz="1800" b="1" dirty="0" err="1" smtClean="0"/>
              <a:t>Basis</a:t>
            </a:r>
            <a:r>
              <a:rPr lang="cs-CZ" altLang="en-US" sz="1800" b="1" dirty="0" smtClean="0"/>
              <a:t> </a:t>
            </a:r>
            <a:r>
              <a:rPr lang="cs-CZ" altLang="en-US" sz="1800" b="1" dirty="0" err="1" smtClean="0"/>
              <a:t>for</a:t>
            </a:r>
            <a:r>
              <a:rPr lang="cs-CZ" altLang="en-US" sz="1800" b="1" dirty="0" smtClean="0"/>
              <a:t> </a:t>
            </a:r>
            <a:r>
              <a:rPr lang="cs-CZ" altLang="en-US" sz="1800" b="1" dirty="0" err="1" smtClean="0"/>
              <a:t>legitimacy</a:t>
            </a:r>
            <a:r>
              <a:rPr lang="cs-CZ" altLang="en-US" sz="1800" b="1" dirty="0" smtClean="0"/>
              <a:t> </a:t>
            </a:r>
            <a:r>
              <a:rPr lang="cs-CZ" altLang="en-US" sz="1800" b="1" dirty="0" err="1" smtClean="0"/>
              <a:t>of</a:t>
            </a:r>
            <a:r>
              <a:rPr lang="cs-CZ" altLang="en-US" sz="1800" b="1" dirty="0" smtClean="0"/>
              <a:t> </a:t>
            </a:r>
            <a:r>
              <a:rPr lang="cs-CZ" altLang="en-US" sz="1800" b="1" dirty="0" err="1" smtClean="0"/>
              <a:t>relationship</a:t>
            </a:r>
            <a:endParaRPr lang="cs-CZ" altLang="en-US" sz="1800" b="1" dirty="0" smtClean="0"/>
          </a:p>
          <a:p>
            <a:pPr marL="990600" lvl="1" indent="-533400" eaLnBrk="1" hangingPunct="1">
              <a:lnSpc>
                <a:spcPct val="80000"/>
              </a:lnSpc>
            </a:pPr>
            <a:r>
              <a:rPr lang="cs-CZ" altLang="en-US" sz="1600" dirty="0" err="1" smtClean="0"/>
              <a:t>The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firm</a:t>
            </a:r>
            <a:r>
              <a:rPr lang="cs-CZ" altLang="en-US" sz="1600" dirty="0" smtClean="0"/>
              <a:t> and </a:t>
            </a:r>
            <a:r>
              <a:rPr lang="cs-CZ" altLang="en-US" sz="1600" dirty="0" err="1" smtClean="0"/>
              <a:t>stakeholder</a:t>
            </a:r>
            <a:r>
              <a:rPr lang="cs-CZ" altLang="en-US" sz="1600" dirty="0" smtClean="0"/>
              <a:t> are in </a:t>
            </a:r>
            <a:r>
              <a:rPr lang="cs-CZ" altLang="en-US" sz="1600" dirty="0" err="1" smtClean="0"/>
              <a:t>contractual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relationship</a:t>
            </a:r>
            <a:r>
              <a:rPr lang="cs-CZ" altLang="en-US" sz="1600" dirty="0" smtClean="0"/>
              <a:t>	[9], [13], [14], [17]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cs-CZ" altLang="en-US" sz="1600" dirty="0" err="1" smtClean="0"/>
              <a:t>The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stakeholder</a:t>
            </a:r>
            <a:r>
              <a:rPr lang="cs-CZ" altLang="en-US" sz="1600" dirty="0" smtClean="0"/>
              <a:t> has a </a:t>
            </a:r>
            <a:r>
              <a:rPr lang="cs-CZ" altLang="en-US" sz="1600" dirty="0" err="1" smtClean="0"/>
              <a:t>claim</a:t>
            </a:r>
            <a:r>
              <a:rPr lang="cs-CZ" altLang="en-US" sz="1600" dirty="0" smtClean="0"/>
              <a:t> on </a:t>
            </a:r>
            <a:r>
              <a:rPr lang="cs-CZ" altLang="en-US" sz="1600" dirty="0" err="1" smtClean="0"/>
              <a:t>the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firm</a:t>
            </a:r>
            <a:r>
              <a:rPr lang="cs-CZ" altLang="en-US" sz="1600" dirty="0" smtClean="0"/>
              <a:t>	[10], [12], [13], [17], [22], [25]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cs-CZ" altLang="en-US" sz="1600" dirty="0" err="1" smtClean="0"/>
              <a:t>The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stakeholder</a:t>
            </a:r>
            <a:r>
              <a:rPr lang="cs-CZ" altLang="en-US" sz="1600" dirty="0" smtClean="0"/>
              <a:t> has </a:t>
            </a:r>
            <a:r>
              <a:rPr lang="cs-CZ" altLang="en-US" sz="1600" dirty="0" err="1" smtClean="0"/>
              <a:t>something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at</a:t>
            </a:r>
            <a:r>
              <a:rPr lang="cs-CZ" altLang="en-US" sz="1600" dirty="0" smtClean="0"/>
              <a:t> risk		[24]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cs-CZ" altLang="en-US" sz="1600" dirty="0" err="1" smtClean="0"/>
              <a:t>The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stakeholder</a:t>
            </a:r>
            <a:r>
              <a:rPr lang="cs-CZ" altLang="en-US" sz="1600" dirty="0" smtClean="0"/>
              <a:t> has a </a:t>
            </a:r>
            <a:r>
              <a:rPr lang="cs-CZ" altLang="en-US" sz="1600" dirty="0" err="1" smtClean="0"/>
              <a:t>moral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claim</a:t>
            </a:r>
            <a:r>
              <a:rPr lang="cs-CZ" altLang="en-US" sz="1600" dirty="0" smtClean="0"/>
              <a:t> on </a:t>
            </a:r>
            <a:r>
              <a:rPr lang="cs-CZ" altLang="en-US" sz="1600" dirty="0" err="1" smtClean="0"/>
              <a:t>the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firm</a:t>
            </a:r>
            <a:r>
              <a:rPr lang="cs-CZ" altLang="en-US" sz="1600" dirty="0" smtClean="0"/>
              <a:t>	[10], [13], [22], [25], [28]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en-US" sz="1800" b="1" dirty="0" err="1" smtClean="0"/>
              <a:t>Stakeholder</a:t>
            </a:r>
            <a:r>
              <a:rPr lang="cs-CZ" altLang="en-US" sz="1800" b="1" dirty="0" smtClean="0"/>
              <a:t> </a:t>
            </a:r>
            <a:r>
              <a:rPr lang="cs-CZ" altLang="en-US" sz="1800" b="1" dirty="0" err="1" smtClean="0"/>
              <a:t>interests</a:t>
            </a:r>
            <a:r>
              <a:rPr lang="cs-CZ" altLang="en-US" sz="1800" b="1" dirty="0" smtClean="0"/>
              <a:t> – </a:t>
            </a:r>
            <a:r>
              <a:rPr lang="cs-CZ" altLang="en-US" sz="1800" b="1" dirty="0" err="1" smtClean="0"/>
              <a:t>legitimacy</a:t>
            </a:r>
            <a:r>
              <a:rPr lang="cs-CZ" altLang="en-US" sz="1800" b="1" dirty="0" smtClean="0"/>
              <a:t> not </a:t>
            </a:r>
            <a:r>
              <a:rPr lang="cs-CZ" altLang="en-US" sz="1800" b="1" dirty="0" err="1" smtClean="0"/>
              <a:t>implied</a:t>
            </a:r>
            <a:endParaRPr lang="cs-CZ" altLang="en-US" sz="1800" b="1" dirty="0" smtClean="0"/>
          </a:p>
          <a:p>
            <a:pPr marL="990600" lvl="1" indent="-533400" eaLnBrk="1" hangingPunct="1">
              <a:lnSpc>
                <a:spcPct val="80000"/>
              </a:lnSpc>
            </a:pPr>
            <a:r>
              <a:rPr lang="cs-CZ" altLang="en-US" sz="1600" dirty="0" err="1" smtClean="0"/>
              <a:t>The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stakeholder</a:t>
            </a:r>
            <a:r>
              <a:rPr lang="cs-CZ" altLang="en-US" sz="1600" dirty="0" smtClean="0"/>
              <a:t> has </a:t>
            </a:r>
            <a:r>
              <a:rPr lang="cs-CZ" altLang="en-US" sz="1600" dirty="0" err="1" smtClean="0"/>
              <a:t>an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interest</a:t>
            </a:r>
            <a:r>
              <a:rPr lang="cs-CZ" altLang="en-US" sz="1600" dirty="0" smtClean="0"/>
              <a:t> in </a:t>
            </a:r>
            <a:r>
              <a:rPr lang="cs-CZ" altLang="en-US" sz="1600" dirty="0" err="1" smtClean="0"/>
              <a:t>the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firm</a:t>
            </a:r>
            <a:r>
              <a:rPr lang="cs-CZ" altLang="en-US" sz="1600" dirty="0" smtClean="0"/>
              <a:t>	[13], [16], [19], [25]</a:t>
            </a:r>
          </a:p>
        </p:txBody>
      </p:sp>
      <p:sp>
        <p:nvSpPr>
          <p:cNvPr id="21507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908050"/>
            <a:ext cx="9144000" cy="503238"/>
          </a:xfrm>
        </p:spPr>
        <p:txBody>
          <a:bodyPr/>
          <a:lstStyle/>
          <a:p>
            <a:pPr eaLnBrk="1" hangingPunct="1"/>
            <a:r>
              <a:rPr lang="cs-CZ" altLang="en-US" b="1" smtClean="0"/>
              <a:t>Criteria used to narrow the definition of a stakeholder</a:t>
            </a:r>
            <a:endParaRPr lang="en-US" altLang="en-US" b="1" smtClean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692B77-A57A-415A-B3DF-0F51BD03C883}" type="slidenum">
              <a:rPr lang="cs-CZ" altLang="en-US" smtClean="0"/>
              <a:pPr>
                <a:defRPr/>
              </a:pPr>
              <a:t>10</a:t>
            </a:fld>
            <a:endParaRPr lang="cs-CZ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2"/>
          <p:cNvSpPr>
            <a:spLocks noChangeArrowheads="1"/>
          </p:cNvSpPr>
          <p:nvPr/>
        </p:nvSpPr>
        <p:spPr bwMode="auto">
          <a:xfrm>
            <a:off x="3598863" y="2751138"/>
            <a:ext cx="1582737" cy="1584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3598863" y="519113"/>
            <a:ext cx="1582737" cy="1581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5743575" y="1595438"/>
            <a:ext cx="1582738" cy="1581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5743575" y="3932238"/>
            <a:ext cx="1582738" cy="1584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3611563" y="5221288"/>
            <a:ext cx="1582737" cy="1581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1265238" y="3932238"/>
            <a:ext cx="1582737" cy="1584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1265238" y="1595438"/>
            <a:ext cx="1582737" cy="1581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611563" y="1169988"/>
            <a:ext cx="15827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en-US" sz="1600" b="1">
                <a:latin typeface="Arial" charset="0"/>
              </a:rPr>
              <a:t>Owners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5422900" y="2293938"/>
            <a:ext cx="2222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en-US" sz="1600" b="1">
                <a:latin typeface="Arial" charset="0"/>
              </a:rPr>
              <a:t>Employees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3429000" y="3436938"/>
            <a:ext cx="1922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en-US" sz="1600" b="1">
                <a:latin typeface="Arial" charset="0"/>
              </a:rPr>
              <a:t>Management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1265238" y="2293938"/>
            <a:ext cx="15827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en-US" sz="1600" b="1">
                <a:latin typeface="Arial" charset="0"/>
              </a:rPr>
              <a:t>Creditors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1100138" y="4579938"/>
            <a:ext cx="1909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en-US" sz="1600" b="1">
                <a:latin typeface="Arial" charset="0"/>
              </a:rPr>
              <a:t>Suppliers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5588000" y="4579938"/>
            <a:ext cx="190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en-US" sz="1600" b="1">
                <a:latin typeface="Arial" charset="0"/>
              </a:rPr>
              <a:t>Customers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3611563" y="5678488"/>
            <a:ext cx="157003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cs-CZ" altLang="en-US" sz="1600" b="1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latin typeface="Arial" charset="0"/>
              </a:rPr>
              <a:t>State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600" b="1">
              <a:latin typeface="Arial" charset="0"/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>
            <a:off x="4368800" y="2100263"/>
            <a:ext cx="12700" cy="650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 flipH="1">
            <a:off x="5076825" y="2786063"/>
            <a:ext cx="762000" cy="425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>
            <a:off x="4368800" y="4335463"/>
            <a:ext cx="12700" cy="885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>
            <a:off x="2705100" y="2786063"/>
            <a:ext cx="906463" cy="425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flipH="1">
            <a:off x="2809875" y="3970338"/>
            <a:ext cx="923925" cy="600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>
            <a:off x="5076825" y="3970338"/>
            <a:ext cx="76200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8E17940-B713-4F64-874F-24C2B8415206}" type="slidenum">
              <a:rPr lang="cs-CZ" altLang="en-US" smtClean="0"/>
              <a:pPr>
                <a:defRPr/>
              </a:pPr>
              <a:t>11</a:t>
            </a:fld>
            <a:endParaRPr lang="cs-CZ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3"/>
          <p:cNvSpPr>
            <a:spLocks noChangeAspect="1" noChangeArrowheads="1"/>
          </p:cNvSpPr>
          <p:nvPr/>
        </p:nvSpPr>
        <p:spPr bwMode="auto">
          <a:xfrm>
            <a:off x="4103688" y="1576388"/>
            <a:ext cx="911225" cy="911225"/>
          </a:xfrm>
          <a:prstGeom prst="ellipse">
            <a:avLst/>
          </a:prstGeom>
          <a:solidFill>
            <a:schemeClr val="accent1">
              <a:alpha val="5098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6387" name="Oval 2"/>
          <p:cNvSpPr>
            <a:spLocks noChangeAspect="1" noChangeArrowheads="1"/>
          </p:cNvSpPr>
          <p:nvPr/>
        </p:nvSpPr>
        <p:spPr bwMode="auto">
          <a:xfrm>
            <a:off x="4116388" y="2995613"/>
            <a:ext cx="911225" cy="9112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6388" name="Oval 3"/>
          <p:cNvSpPr>
            <a:spLocks noChangeAspect="1" noChangeArrowheads="1"/>
          </p:cNvSpPr>
          <p:nvPr/>
        </p:nvSpPr>
        <p:spPr bwMode="auto">
          <a:xfrm>
            <a:off x="5359400" y="2327275"/>
            <a:ext cx="911225" cy="912813"/>
          </a:xfrm>
          <a:prstGeom prst="ellipse">
            <a:avLst/>
          </a:prstGeom>
          <a:solidFill>
            <a:schemeClr val="accent1">
              <a:alpha val="4901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6389" name="Oval 4"/>
          <p:cNvSpPr>
            <a:spLocks noChangeAspect="1" noChangeArrowheads="1"/>
          </p:cNvSpPr>
          <p:nvPr/>
        </p:nvSpPr>
        <p:spPr bwMode="auto">
          <a:xfrm>
            <a:off x="5359400" y="3675063"/>
            <a:ext cx="911225" cy="912812"/>
          </a:xfrm>
          <a:prstGeom prst="ellipse">
            <a:avLst/>
          </a:prstGeom>
          <a:solidFill>
            <a:schemeClr val="accent1">
              <a:alpha val="4901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6390" name="Oval 5"/>
          <p:cNvSpPr>
            <a:spLocks noChangeAspect="1" noChangeArrowheads="1"/>
          </p:cNvSpPr>
          <p:nvPr/>
        </p:nvSpPr>
        <p:spPr bwMode="auto">
          <a:xfrm>
            <a:off x="4114800" y="4416425"/>
            <a:ext cx="912813" cy="912813"/>
          </a:xfrm>
          <a:prstGeom prst="ellipse">
            <a:avLst/>
          </a:prstGeom>
          <a:solidFill>
            <a:schemeClr val="accent1">
              <a:alpha val="4901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6391" name="Oval 6"/>
          <p:cNvSpPr>
            <a:spLocks noChangeAspect="1" noChangeArrowheads="1"/>
          </p:cNvSpPr>
          <p:nvPr/>
        </p:nvSpPr>
        <p:spPr bwMode="auto">
          <a:xfrm>
            <a:off x="2778125" y="3675063"/>
            <a:ext cx="911225" cy="912812"/>
          </a:xfrm>
          <a:prstGeom prst="ellipse">
            <a:avLst/>
          </a:prstGeom>
          <a:solidFill>
            <a:schemeClr val="accent1">
              <a:alpha val="4901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6392" name="Oval 7"/>
          <p:cNvSpPr>
            <a:spLocks noChangeAspect="1" noChangeArrowheads="1"/>
          </p:cNvSpPr>
          <p:nvPr/>
        </p:nvSpPr>
        <p:spPr bwMode="auto">
          <a:xfrm>
            <a:off x="2778125" y="2327275"/>
            <a:ext cx="911225" cy="912813"/>
          </a:xfrm>
          <a:prstGeom prst="ellipse">
            <a:avLst/>
          </a:prstGeom>
          <a:solidFill>
            <a:schemeClr val="accent1">
              <a:alpha val="4901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6393" name="Text Box 8"/>
          <p:cNvSpPr txBox="1">
            <a:spLocks noChangeAspect="1" noChangeArrowheads="1"/>
          </p:cNvSpPr>
          <p:nvPr/>
        </p:nvSpPr>
        <p:spPr bwMode="auto">
          <a:xfrm>
            <a:off x="4024313" y="1909763"/>
            <a:ext cx="1108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en-US" sz="1000" b="1">
                <a:latin typeface="Arial" charset="0"/>
              </a:rPr>
              <a:t>Owners</a:t>
            </a:r>
          </a:p>
        </p:txBody>
      </p:sp>
      <p:sp>
        <p:nvSpPr>
          <p:cNvPr id="16394" name="Text Box 9"/>
          <p:cNvSpPr txBox="1">
            <a:spLocks noChangeAspect="1" noChangeArrowheads="1"/>
          </p:cNvSpPr>
          <p:nvPr/>
        </p:nvSpPr>
        <p:spPr bwMode="auto">
          <a:xfrm>
            <a:off x="5173663" y="2709863"/>
            <a:ext cx="12811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en-US" sz="1000" b="1">
                <a:latin typeface="Arial" charset="0"/>
              </a:rPr>
              <a:t>Employees</a:t>
            </a:r>
          </a:p>
        </p:txBody>
      </p:sp>
      <p:sp>
        <p:nvSpPr>
          <p:cNvPr id="16395" name="Text Box 10"/>
          <p:cNvSpPr txBox="1">
            <a:spLocks noChangeAspect="1" noChangeArrowheads="1"/>
          </p:cNvSpPr>
          <p:nvPr/>
        </p:nvSpPr>
        <p:spPr bwMode="auto">
          <a:xfrm>
            <a:off x="4024313" y="3340100"/>
            <a:ext cx="1108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en-US" sz="1000" b="1">
                <a:latin typeface="Arial" charset="0"/>
              </a:rPr>
              <a:t>Management</a:t>
            </a:r>
          </a:p>
        </p:txBody>
      </p:sp>
      <p:sp>
        <p:nvSpPr>
          <p:cNvPr id="16396" name="Text Box 11"/>
          <p:cNvSpPr txBox="1">
            <a:spLocks noChangeAspect="1" noChangeArrowheads="1"/>
          </p:cNvSpPr>
          <p:nvPr/>
        </p:nvSpPr>
        <p:spPr bwMode="auto">
          <a:xfrm>
            <a:off x="2778125" y="2709863"/>
            <a:ext cx="9112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en-US" sz="1000" b="1">
                <a:latin typeface="Arial" charset="0"/>
              </a:rPr>
              <a:t>Creditors</a:t>
            </a:r>
          </a:p>
        </p:txBody>
      </p:sp>
      <p:sp>
        <p:nvSpPr>
          <p:cNvPr id="16397" name="Text Box 12"/>
          <p:cNvSpPr txBox="1">
            <a:spLocks noChangeAspect="1" noChangeArrowheads="1"/>
          </p:cNvSpPr>
          <p:nvPr/>
        </p:nvSpPr>
        <p:spPr bwMode="auto">
          <a:xfrm>
            <a:off x="2682875" y="4048125"/>
            <a:ext cx="1101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en-US" sz="1000" b="1">
                <a:latin typeface="Arial" charset="0"/>
              </a:rPr>
              <a:t>Suppliers</a:t>
            </a:r>
          </a:p>
        </p:txBody>
      </p:sp>
      <p:sp>
        <p:nvSpPr>
          <p:cNvPr id="16398" name="Text Box 13"/>
          <p:cNvSpPr txBox="1">
            <a:spLocks noChangeAspect="1" noChangeArrowheads="1"/>
          </p:cNvSpPr>
          <p:nvPr/>
        </p:nvSpPr>
        <p:spPr bwMode="auto">
          <a:xfrm>
            <a:off x="5268913" y="4048125"/>
            <a:ext cx="1098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en-US" sz="1000" b="1">
                <a:latin typeface="Arial" charset="0"/>
              </a:rPr>
              <a:t>Customers</a:t>
            </a:r>
          </a:p>
        </p:txBody>
      </p:sp>
      <p:sp>
        <p:nvSpPr>
          <p:cNvPr id="16399" name="Text Box 14"/>
          <p:cNvSpPr txBox="1">
            <a:spLocks noChangeAspect="1" noChangeArrowheads="1"/>
          </p:cNvSpPr>
          <p:nvPr/>
        </p:nvSpPr>
        <p:spPr bwMode="auto">
          <a:xfrm>
            <a:off x="4129088" y="4781550"/>
            <a:ext cx="9048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000" b="1">
                <a:latin typeface="Arial" charset="0"/>
              </a:rPr>
              <a:t>State</a:t>
            </a:r>
          </a:p>
        </p:txBody>
      </p:sp>
      <p:sp>
        <p:nvSpPr>
          <p:cNvPr id="16400" name="Line 15"/>
          <p:cNvSpPr>
            <a:spLocks noChangeAspect="1" noChangeShapeType="1"/>
          </p:cNvSpPr>
          <p:nvPr/>
        </p:nvSpPr>
        <p:spPr bwMode="auto">
          <a:xfrm>
            <a:off x="4564063" y="2466975"/>
            <a:ext cx="9525" cy="528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Line 16"/>
          <p:cNvSpPr>
            <a:spLocks noChangeAspect="1" noChangeShapeType="1"/>
          </p:cNvSpPr>
          <p:nvPr/>
        </p:nvSpPr>
        <p:spPr bwMode="auto">
          <a:xfrm flipH="1">
            <a:off x="4975225" y="3014663"/>
            <a:ext cx="438150" cy="244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Line 17"/>
          <p:cNvSpPr>
            <a:spLocks noChangeAspect="1" noChangeShapeType="1"/>
          </p:cNvSpPr>
          <p:nvPr/>
        </p:nvSpPr>
        <p:spPr bwMode="auto">
          <a:xfrm>
            <a:off x="4567238" y="3906838"/>
            <a:ext cx="6350" cy="509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" name="Line 18"/>
          <p:cNvSpPr>
            <a:spLocks noChangeAspect="1" noChangeShapeType="1"/>
          </p:cNvSpPr>
          <p:nvPr/>
        </p:nvSpPr>
        <p:spPr bwMode="auto">
          <a:xfrm>
            <a:off x="3608388" y="3014663"/>
            <a:ext cx="592137" cy="244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" name="Line 19"/>
          <p:cNvSpPr>
            <a:spLocks noChangeAspect="1" noChangeShapeType="1"/>
          </p:cNvSpPr>
          <p:nvPr/>
        </p:nvSpPr>
        <p:spPr bwMode="auto">
          <a:xfrm flipH="1">
            <a:off x="3668713" y="3695700"/>
            <a:ext cx="531812" cy="3476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" name="Line 20"/>
          <p:cNvSpPr>
            <a:spLocks noChangeAspect="1" noChangeShapeType="1"/>
          </p:cNvSpPr>
          <p:nvPr/>
        </p:nvSpPr>
        <p:spPr bwMode="auto">
          <a:xfrm>
            <a:off x="4975225" y="3695700"/>
            <a:ext cx="438150" cy="211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6" name="Text Box 21"/>
          <p:cNvSpPr txBox="1">
            <a:spLocks noChangeAspect="1" noChangeArrowheads="1"/>
          </p:cNvSpPr>
          <p:nvPr/>
        </p:nvSpPr>
        <p:spPr bwMode="auto">
          <a:xfrm>
            <a:off x="5413375" y="4837113"/>
            <a:ext cx="468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1600">
              <a:latin typeface="Arial" charset="0"/>
            </a:endParaRPr>
          </a:p>
        </p:txBody>
      </p:sp>
      <p:sp>
        <p:nvSpPr>
          <p:cNvPr id="16407" name="Oval 22"/>
          <p:cNvSpPr>
            <a:spLocks noChangeAspect="1" noChangeArrowheads="1"/>
          </p:cNvSpPr>
          <p:nvPr/>
        </p:nvSpPr>
        <p:spPr bwMode="auto">
          <a:xfrm>
            <a:off x="2414588" y="1304925"/>
            <a:ext cx="4303712" cy="4279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6408" name="Oval 24"/>
          <p:cNvSpPr>
            <a:spLocks noChangeAspect="1" noChangeArrowheads="1"/>
          </p:cNvSpPr>
          <p:nvPr/>
        </p:nvSpPr>
        <p:spPr bwMode="auto">
          <a:xfrm>
            <a:off x="4114800" y="5811838"/>
            <a:ext cx="912813" cy="912812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6409" name="Oval 25"/>
          <p:cNvSpPr>
            <a:spLocks noChangeAspect="1" noChangeArrowheads="1"/>
          </p:cNvSpPr>
          <p:nvPr/>
        </p:nvSpPr>
        <p:spPr bwMode="auto">
          <a:xfrm>
            <a:off x="6634163" y="4379913"/>
            <a:ext cx="912812" cy="912812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6410" name="Oval 26"/>
          <p:cNvSpPr>
            <a:spLocks noChangeAspect="1" noChangeArrowheads="1"/>
          </p:cNvSpPr>
          <p:nvPr/>
        </p:nvSpPr>
        <p:spPr bwMode="auto">
          <a:xfrm>
            <a:off x="6634163" y="1687513"/>
            <a:ext cx="912812" cy="912812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6411" name="Oval 27"/>
          <p:cNvSpPr>
            <a:spLocks noChangeAspect="1" noChangeArrowheads="1"/>
          </p:cNvSpPr>
          <p:nvPr/>
        </p:nvSpPr>
        <p:spPr bwMode="auto">
          <a:xfrm>
            <a:off x="4114800" y="171450"/>
            <a:ext cx="912813" cy="912813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6412" name="Oval 28"/>
          <p:cNvSpPr>
            <a:spLocks noChangeAspect="1" noChangeArrowheads="1"/>
          </p:cNvSpPr>
          <p:nvPr/>
        </p:nvSpPr>
        <p:spPr bwMode="auto">
          <a:xfrm>
            <a:off x="1590675" y="1685925"/>
            <a:ext cx="912813" cy="912813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6413" name="Oval 29"/>
          <p:cNvSpPr>
            <a:spLocks noChangeAspect="1" noChangeArrowheads="1"/>
          </p:cNvSpPr>
          <p:nvPr/>
        </p:nvSpPr>
        <p:spPr bwMode="auto">
          <a:xfrm>
            <a:off x="1590675" y="4379913"/>
            <a:ext cx="912813" cy="912812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6414" name="Line 30"/>
          <p:cNvSpPr>
            <a:spLocks noChangeAspect="1" noChangeShapeType="1"/>
          </p:cNvSpPr>
          <p:nvPr/>
        </p:nvSpPr>
        <p:spPr bwMode="auto">
          <a:xfrm>
            <a:off x="4554538" y="1049338"/>
            <a:ext cx="9525" cy="528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5" name="Line 31"/>
          <p:cNvSpPr>
            <a:spLocks noChangeAspect="1" noChangeShapeType="1"/>
          </p:cNvSpPr>
          <p:nvPr/>
        </p:nvSpPr>
        <p:spPr bwMode="auto">
          <a:xfrm>
            <a:off x="4568825" y="5329238"/>
            <a:ext cx="9525" cy="528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6" name="Line 32"/>
          <p:cNvSpPr>
            <a:spLocks noChangeAspect="1" noChangeShapeType="1"/>
          </p:cNvSpPr>
          <p:nvPr/>
        </p:nvSpPr>
        <p:spPr bwMode="auto">
          <a:xfrm>
            <a:off x="2386013" y="2355850"/>
            <a:ext cx="46355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7" name="Line 33"/>
          <p:cNvSpPr>
            <a:spLocks noChangeAspect="1" noChangeShapeType="1"/>
          </p:cNvSpPr>
          <p:nvPr/>
        </p:nvSpPr>
        <p:spPr bwMode="auto">
          <a:xfrm flipH="1">
            <a:off x="2414588" y="4379913"/>
            <a:ext cx="460375" cy="300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8" name="Line 34"/>
          <p:cNvSpPr>
            <a:spLocks noChangeAspect="1" noChangeShapeType="1"/>
          </p:cNvSpPr>
          <p:nvPr/>
        </p:nvSpPr>
        <p:spPr bwMode="auto">
          <a:xfrm flipH="1">
            <a:off x="6196013" y="2355850"/>
            <a:ext cx="474662" cy="265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9" name="Line 35"/>
          <p:cNvSpPr>
            <a:spLocks noChangeAspect="1" noChangeShapeType="1"/>
          </p:cNvSpPr>
          <p:nvPr/>
        </p:nvSpPr>
        <p:spPr bwMode="auto">
          <a:xfrm>
            <a:off x="6207125" y="4379913"/>
            <a:ext cx="511175" cy="246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0" name="Text Box 36"/>
          <p:cNvSpPr txBox="1">
            <a:spLocks noChangeArrowheads="1"/>
          </p:cNvSpPr>
          <p:nvPr/>
        </p:nvSpPr>
        <p:spPr bwMode="auto">
          <a:xfrm>
            <a:off x="4200525" y="531813"/>
            <a:ext cx="774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en-US" sz="1000" b="1">
                <a:latin typeface="Arial" charset="0"/>
              </a:rPr>
              <a:t>Company</a:t>
            </a:r>
          </a:p>
        </p:txBody>
      </p:sp>
      <p:sp>
        <p:nvSpPr>
          <p:cNvPr id="16421" name="Text Box 37"/>
          <p:cNvSpPr txBox="1">
            <a:spLocks noChangeArrowheads="1"/>
          </p:cNvSpPr>
          <p:nvPr/>
        </p:nvSpPr>
        <p:spPr bwMode="auto">
          <a:xfrm>
            <a:off x="1590675" y="2079625"/>
            <a:ext cx="8239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en-US" sz="1000" b="1">
                <a:latin typeface="Arial" charset="0"/>
              </a:rPr>
              <a:t>Company</a:t>
            </a:r>
          </a:p>
        </p:txBody>
      </p:sp>
      <p:sp>
        <p:nvSpPr>
          <p:cNvPr id="16422" name="Text Box 38"/>
          <p:cNvSpPr txBox="1">
            <a:spLocks noChangeArrowheads="1"/>
          </p:cNvSpPr>
          <p:nvPr/>
        </p:nvSpPr>
        <p:spPr bwMode="auto">
          <a:xfrm>
            <a:off x="6718300" y="2079625"/>
            <a:ext cx="8286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en-US" sz="1000" b="1">
                <a:latin typeface="Arial" charset="0"/>
              </a:rPr>
              <a:t>Company</a:t>
            </a:r>
          </a:p>
        </p:txBody>
      </p:sp>
      <p:sp>
        <p:nvSpPr>
          <p:cNvPr id="16423" name="Text Box 39"/>
          <p:cNvSpPr txBox="1">
            <a:spLocks noChangeArrowheads="1"/>
          </p:cNvSpPr>
          <p:nvPr/>
        </p:nvSpPr>
        <p:spPr bwMode="auto">
          <a:xfrm>
            <a:off x="6718300" y="4781550"/>
            <a:ext cx="8286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en-US" sz="1000" b="1">
                <a:latin typeface="Arial" charset="0"/>
              </a:rPr>
              <a:t>Company</a:t>
            </a:r>
          </a:p>
        </p:txBody>
      </p:sp>
      <p:sp>
        <p:nvSpPr>
          <p:cNvPr id="16424" name="Text Box 40"/>
          <p:cNvSpPr txBox="1">
            <a:spLocks noChangeArrowheads="1"/>
          </p:cNvSpPr>
          <p:nvPr/>
        </p:nvSpPr>
        <p:spPr bwMode="auto">
          <a:xfrm>
            <a:off x="1625600" y="4746625"/>
            <a:ext cx="7953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en-US" sz="1000" b="1">
                <a:latin typeface="Arial" charset="0"/>
              </a:rPr>
              <a:t>Company</a:t>
            </a:r>
          </a:p>
        </p:txBody>
      </p:sp>
      <p:sp>
        <p:nvSpPr>
          <p:cNvPr id="16425" name="Text Box 41"/>
          <p:cNvSpPr txBox="1">
            <a:spLocks noChangeArrowheads="1"/>
          </p:cNvSpPr>
          <p:nvPr/>
        </p:nvSpPr>
        <p:spPr bwMode="auto">
          <a:xfrm>
            <a:off x="4200525" y="6172200"/>
            <a:ext cx="774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en-US" sz="1000" b="1">
                <a:latin typeface="Arial" charset="0"/>
              </a:rPr>
              <a:t>Company</a:t>
            </a:r>
          </a:p>
        </p:txBody>
      </p:sp>
      <p:sp>
        <p:nvSpPr>
          <p:cNvPr id="16426" name="Text Box 42"/>
          <p:cNvSpPr txBox="1">
            <a:spLocks noChangeArrowheads="1"/>
          </p:cNvSpPr>
          <p:nvPr/>
        </p:nvSpPr>
        <p:spPr bwMode="auto">
          <a:xfrm>
            <a:off x="363538" y="290513"/>
            <a:ext cx="3836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2000">
              <a:latin typeface="Arial" charset="0"/>
            </a:endParaRPr>
          </a:p>
        </p:txBody>
      </p:sp>
      <p:sp>
        <p:nvSpPr>
          <p:cNvPr id="16427" name="Text Box 43"/>
          <p:cNvSpPr txBox="1">
            <a:spLocks noChangeArrowheads="1"/>
          </p:cNvSpPr>
          <p:nvPr/>
        </p:nvSpPr>
        <p:spPr bwMode="auto">
          <a:xfrm>
            <a:off x="904875" y="935038"/>
            <a:ext cx="28797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en-US" sz="1600" b="1">
                <a:latin typeface="Arial" charset="0"/>
              </a:rPr>
              <a:t>Competitive</a:t>
            </a:r>
            <a:r>
              <a:rPr lang="cs-CZ" altLang="en-US" sz="3200" b="1">
                <a:solidFill>
                  <a:srgbClr val="990033"/>
                </a:solidFill>
                <a:latin typeface="Comic Sans MS" pitchFamily="66" charset="0"/>
              </a:rPr>
              <a:t> </a:t>
            </a:r>
            <a:r>
              <a:rPr lang="cs-CZ" altLang="en-US" sz="1600" b="1">
                <a:latin typeface="Arial" charset="0"/>
              </a:rPr>
              <a:t>Behaviour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52C060-9BA9-410D-9B11-CB5978216D4A}" type="slidenum">
              <a:rPr lang="cs-CZ" altLang="en-US" smtClean="0"/>
              <a:pPr>
                <a:defRPr/>
              </a:pPr>
              <a:t>12</a:t>
            </a:fld>
            <a:endParaRPr lang="cs-CZ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b="1" smtClean="0"/>
              <a:t>Stakeholder classification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en-US" sz="2400" smtClean="0"/>
          </a:p>
          <a:p>
            <a:pPr eaLnBrk="1" hangingPunct="1"/>
            <a:r>
              <a:rPr lang="cs-CZ" altLang="en-US" sz="2400" smtClean="0"/>
              <a:t>Voluntary vs. involuntary stakeholder</a:t>
            </a:r>
          </a:p>
          <a:p>
            <a:pPr eaLnBrk="1" hangingPunct="1"/>
            <a:endParaRPr lang="cs-CZ" altLang="en-US" sz="2400" smtClean="0"/>
          </a:p>
          <a:p>
            <a:pPr eaLnBrk="1" hangingPunct="1"/>
            <a:r>
              <a:rPr lang="cs-CZ" altLang="en-US" sz="2400" smtClean="0"/>
              <a:t>Actual vs. potential stakeholder</a:t>
            </a:r>
          </a:p>
          <a:p>
            <a:pPr eaLnBrk="1" hangingPunct="1"/>
            <a:endParaRPr lang="cs-CZ" altLang="en-US" sz="2400" smtClean="0"/>
          </a:p>
          <a:p>
            <a:pPr eaLnBrk="1" hangingPunct="1"/>
            <a:r>
              <a:rPr lang="cs-CZ" altLang="en-US" sz="2400" smtClean="0"/>
              <a:t>Classification according to proximity to the firm</a:t>
            </a:r>
          </a:p>
          <a:p>
            <a:pPr eaLnBrk="1" hangingPunct="1"/>
            <a:endParaRPr lang="cs-CZ" altLang="en-US" smtClean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915FE8-B82E-47CD-B0B9-F5D93FFC6F75}" type="slidenum">
              <a:rPr lang="cs-CZ" altLang="en-US" smtClean="0"/>
              <a:pPr>
                <a:defRPr/>
              </a:pPr>
              <a:t>13</a:t>
            </a:fld>
            <a:endParaRPr lang="cs-CZ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813" y="1042988"/>
            <a:ext cx="8123237" cy="503237"/>
          </a:xfrm>
        </p:spPr>
        <p:txBody>
          <a:bodyPr/>
          <a:lstStyle/>
          <a:p>
            <a:pPr eaLnBrk="1" hangingPunct="1"/>
            <a:r>
              <a:rPr lang="cs-CZ" altLang="en-US" b="1" smtClean="0"/>
              <a:t>Classification according to proximity to the firm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0" y="1546225"/>
            <a:ext cx="8893175" cy="5256213"/>
            <a:chOff x="2557" y="876"/>
            <a:chExt cx="8151" cy="4475"/>
          </a:xfrm>
        </p:grpSpPr>
        <p:sp>
          <p:nvSpPr>
            <p:cNvPr id="23558" name="Oval 20"/>
            <p:cNvSpPr>
              <a:spLocks noChangeArrowheads="1"/>
            </p:cNvSpPr>
            <p:nvPr/>
          </p:nvSpPr>
          <p:spPr bwMode="auto">
            <a:xfrm>
              <a:off x="3013" y="990"/>
              <a:ext cx="7182" cy="413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600">
                <a:latin typeface="Comic Sans MS" pitchFamily="66" charset="0"/>
              </a:endParaRPr>
            </a:p>
          </p:txBody>
        </p:sp>
        <p:sp>
          <p:nvSpPr>
            <p:cNvPr id="23559" name="Text Box 5"/>
            <p:cNvSpPr txBox="1">
              <a:spLocks noChangeArrowheads="1"/>
            </p:cNvSpPr>
            <p:nvPr/>
          </p:nvSpPr>
          <p:spPr bwMode="auto">
            <a:xfrm>
              <a:off x="2557" y="876"/>
              <a:ext cx="8151" cy="44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200" dirty="0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200" dirty="0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200" dirty="0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200" dirty="0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200" dirty="0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200" dirty="0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200" dirty="0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200" dirty="0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200" dirty="0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200" dirty="0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200" dirty="0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200" dirty="0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200" dirty="0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200" dirty="0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200" dirty="0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200" dirty="0">
                <a:latin typeface="Times New Roman" pitchFamily="18" charset="0"/>
              </a:endParaRPr>
            </a:p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900" smtClean="0">
                  <a:latin typeface="Times New Roman" pitchFamily="18" charset="0"/>
                </a:rPr>
                <a:t>Post, Preston, </a:t>
              </a:r>
              <a:r>
                <a:rPr lang="cs-CZ" altLang="en-US" sz="900" dirty="0" err="1">
                  <a:latin typeface="Times New Roman" pitchFamily="18" charset="0"/>
                </a:rPr>
                <a:t>Sachs</a:t>
              </a:r>
              <a:r>
                <a:rPr lang="cs-CZ" altLang="en-US" sz="900" dirty="0">
                  <a:latin typeface="Times New Roman" pitchFamily="18" charset="0"/>
                </a:rPr>
                <a:t> (2002)           </a:t>
              </a:r>
              <a:endParaRPr lang="cs-CZ" altLang="en-US" sz="1200" dirty="0">
                <a:latin typeface="Times New Roman" pitchFamily="18" charset="0"/>
              </a:endParaRPr>
            </a:p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200" dirty="0">
                <a:latin typeface="Times New Roman" pitchFamily="18" charset="0"/>
              </a:endParaRPr>
            </a:p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200" dirty="0">
                <a:latin typeface="Times New Roman" pitchFamily="18" charset="0"/>
              </a:endParaRPr>
            </a:p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600" dirty="0">
                <a:latin typeface="Comic Sans MS" pitchFamily="66" charset="0"/>
              </a:endParaRPr>
            </a:p>
          </p:txBody>
        </p:sp>
        <p:sp>
          <p:nvSpPr>
            <p:cNvPr id="23560" name="Text Box 6"/>
            <p:cNvSpPr txBox="1">
              <a:spLocks noChangeArrowheads="1"/>
            </p:cNvSpPr>
            <p:nvPr/>
          </p:nvSpPr>
          <p:spPr bwMode="auto">
            <a:xfrm>
              <a:off x="5692" y="2563"/>
              <a:ext cx="1482" cy="6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ts val="600"/>
                </a:spcBef>
                <a:buClrTx/>
                <a:buFontTx/>
                <a:buNone/>
              </a:pPr>
              <a:r>
                <a:rPr lang="cs-CZ" altLang="en-US" sz="1200" b="1">
                  <a:latin typeface="Arial" charset="0"/>
                </a:rPr>
                <a:t>Corporation</a:t>
              </a:r>
            </a:p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200">
                <a:latin typeface="Times New Roman" pitchFamily="18" charset="0"/>
              </a:endParaRPr>
            </a:p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200">
                <a:latin typeface="Times New Roman" pitchFamily="18" charset="0"/>
              </a:endParaRPr>
            </a:p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600">
                <a:latin typeface="Comic Sans MS" pitchFamily="66" charset="0"/>
              </a:endParaRPr>
            </a:p>
          </p:txBody>
        </p:sp>
        <p:sp>
          <p:nvSpPr>
            <p:cNvPr id="23561" name="Text Box 7"/>
            <p:cNvSpPr txBox="1">
              <a:spLocks noChangeArrowheads="1"/>
            </p:cNvSpPr>
            <p:nvPr/>
          </p:nvSpPr>
          <p:spPr bwMode="auto">
            <a:xfrm>
              <a:off x="5863" y="1902"/>
              <a:ext cx="1140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000">
                  <a:latin typeface="Arial Narrow" pitchFamily="34" charset="0"/>
                </a:rPr>
                <a:t>Investors: Shareowners and lenders</a:t>
              </a:r>
            </a:p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200">
                <a:latin typeface="Times New Roman" pitchFamily="18" charset="0"/>
              </a:endParaRPr>
            </a:p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200">
                <a:latin typeface="Times New Roman" pitchFamily="18" charset="0"/>
              </a:endParaRPr>
            </a:p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200">
                <a:latin typeface="Times New Roman" pitchFamily="18" charset="0"/>
              </a:endParaRPr>
            </a:p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600">
                <a:latin typeface="Comic Sans MS" pitchFamily="66" charset="0"/>
              </a:endParaRPr>
            </a:p>
          </p:txBody>
        </p:sp>
        <p:sp>
          <p:nvSpPr>
            <p:cNvPr id="23562" name="Text Box 8"/>
            <p:cNvSpPr txBox="1">
              <a:spLocks noChangeArrowheads="1"/>
            </p:cNvSpPr>
            <p:nvPr/>
          </p:nvSpPr>
          <p:spPr bwMode="auto">
            <a:xfrm>
              <a:off x="4210" y="1817"/>
              <a:ext cx="1140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000">
                  <a:latin typeface="Arial Narrow" pitchFamily="34" charset="0"/>
                </a:rPr>
                <a:t>Supply chain associates</a:t>
              </a:r>
            </a:p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200">
                <a:latin typeface="Arial Narrow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200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200">
                <a:latin typeface="Times New Roman" pitchFamily="18" charset="0"/>
              </a:endParaRPr>
            </a:p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600">
                <a:latin typeface="Comic Sans MS" pitchFamily="66" charset="0"/>
              </a:endParaRPr>
            </a:p>
          </p:txBody>
        </p:sp>
        <p:sp>
          <p:nvSpPr>
            <p:cNvPr id="23563" name="Text Box 9"/>
            <p:cNvSpPr txBox="1">
              <a:spLocks noChangeArrowheads="1"/>
            </p:cNvSpPr>
            <p:nvPr/>
          </p:nvSpPr>
          <p:spPr bwMode="auto">
            <a:xfrm>
              <a:off x="7174" y="2649"/>
              <a:ext cx="1083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000">
                  <a:latin typeface="Arial Narrow" pitchFamily="34" charset="0"/>
                </a:rPr>
                <a:t>Customers and users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200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200">
                <a:latin typeface="Times New Roman" pitchFamily="18" charset="0"/>
              </a:endParaRPr>
            </a:p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600">
                <a:latin typeface="Comic Sans MS" pitchFamily="66" charset="0"/>
              </a:endParaRPr>
            </a:p>
          </p:txBody>
        </p:sp>
        <p:sp>
          <p:nvSpPr>
            <p:cNvPr id="23564" name="Text Box 10"/>
            <p:cNvSpPr txBox="1">
              <a:spLocks noChangeArrowheads="1"/>
            </p:cNvSpPr>
            <p:nvPr/>
          </p:nvSpPr>
          <p:spPr bwMode="auto">
            <a:xfrm>
              <a:off x="4438" y="2620"/>
              <a:ext cx="1311" cy="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000">
                  <a:latin typeface="Arial Narrow" pitchFamily="34" charset="0"/>
                </a:rPr>
                <a:t>Employees</a:t>
              </a:r>
              <a:endParaRPr lang="cs-CZ" altLang="en-US" sz="1200">
                <a:latin typeface="Arial Narrow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200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200">
                <a:latin typeface="Times New Roman" pitchFamily="18" charset="0"/>
              </a:endParaRPr>
            </a:p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600">
                <a:latin typeface="Comic Sans MS" pitchFamily="66" charset="0"/>
              </a:endParaRPr>
            </a:p>
          </p:txBody>
        </p:sp>
        <p:sp>
          <p:nvSpPr>
            <p:cNvPr id="23565" name="Text Box 11"/>
            <p:cNvSpPr txBox="1">
              <a:spLocks noChangeArrowheads="1"/>
            </p:cNvSpPr>
            <p:nvPr/>
          </p:nvSpPr>
          <p:spPr bwMode="auto">
            <a:xfrm>
              <a:off x="6490" y="990"/>
              <a:ext cx="1425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000">
                  <a:latin typeface="Arial Narrow" pitchFamily="34" charset="0"/>
                </a:rPr>
                <a:t>Regulatory auhorities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000">
                <a:latin typeface="Arial Narrow" pitchFamily="34" charset="0"/>
              </a:endParaRPr>
            </a:p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000">
                <a:latin typeface="Arial Narrow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200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200">
                <a:latin typeface="Times New Roman" pitchFamily="18" charset="0"/>
              </a:endParaRPr>
            </a:p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600">
                <a:latin typeface="Comic Sans MS" pitchFamily="66" charset="0"/>
              </a:endParaRPr>
            </a:p>
          </p:txBody>
        </p:sp>
        <p:sp>
          <p:nvSpPr>
            <p:cNvPr id="23566" name="Text Box 12"/>
            <p:cNvSpPr txBox="1">
              <a:spLocks noChangeArrowheads="1"/>
            </p:cNvSpPr>
            <p:nvPr/>
          </p:nvSpPr>
          <p:spPr bwMode="auto">
            <a:xfrm>
              <a:off x="3868" y="3247"/>
              <a:ext cx="969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000">
                  <a:latin typeface="Arial Narrow" pitchFamily="34" charset="0"/>
                </a:rPr>
                <a:t>Unions</a:t>
              </a:r>
            </a:p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000">
                <a:latin typeface="Arial Narrow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200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200">
                <a:latin typeface="Times New Roman" pitchFamily="18" charset="0"/>
              </a:endParaRPr>
            </a:p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600">
                <a:latin typeface="Comic Sans MS" pitchFamily="66" charset="0"/>
              </a:endParaRPr>
            </a:p>
          </p:txBody>
        </p:sp>
        <p:sp>
          <p:nvSpPr>
            <p:cNvPr id="23567" name="Text Box 13"/>
            <p:cNvSpPr txBox="1">
              <a:spLocks noChangeArrowheads="1"/>
            </p:cNvSpPr>
            <p:nvPr/>
          </p:nvSpPr>
          <p:spPr bwMode="auto">
            <a:xfrm>
              <a:off x="5047" y="990"/>
              <a:ext cx="1653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000">
                  <a:latin typeface="Arial Narrow" pitchFamily="34" charset="0"/>
                </a:rPr>
                <a:t>Political groups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200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200">
                <a:latin typeface="Times New Roman" pitchFamily="18" charset="0"/>
              </a:endParaRPr>
            </a:p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600">
                <a:latin typeface="Comic Sans MS" pitchFamily="66" charset="0"/>
              </a:endParaRPr>
            </a:p>
          </p:txBody>
        </p:sp>
        <p:sp>
          <p:nvSpPr>
            <p:cNvPr id="23568" name="Text Box 14"/>
            <p:cNvSpPr txBox="1">
              <a:spLocks noChangeArrowheads="1"/>
            </p:cNvSpPr>
            <p:nvPr/>
          </p:nvSpPr>
          <p:spPr bwMode="auto">
            <a:xfrm>
              <a:off x="9321" y="2572"/>
              <a:ext cx="1311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000">
                  <a:latin typeface="Arial Narrow" pitchFamily="34" charset="0"/>
                </a:rPr>
                <a:t>Local communities and citizens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200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200">
                <a:latin typeface="Times New Roman" pitchFamily="18" charset="0"/>
              </a:endParaRPr>
            </a:p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600">
                <a:latin typeface="Comic Sans MS" pitchFamily="66" charset="0"/>
              </a:endParaRPr>
            </a:p>
          </p:txBody>
        </p:sp>
        <p:sp>
          <p:nvSpPr>
            <p:cNvPr id="23569" name="Oval 15"/>
            <p:cNvSpPr>
              <a:spLocks noChangeArrowheads="1"/>
            </p:cNvSpPr>
            <p:nvPr/>
          </p:nvSpPr>
          <p:spPr bwMode="auto">
            <a:xfrm>
              <a:off x="4438" y="1817"/>
              <a:ext cx="4104" cy="216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600">
                <a:latin typeface="Comic Sans MS" pitchFamily="66" charset="0"/>
              </a:endParaRPr>
            </a:p>
          </p:txBody>
        </p:sp>
        <p:sp>
          <p:nvSpPr>
            <p:cNvPr id="23570" name="Text Box 16"/>
            <p:cNvSpPr txBox="1">
              <a:spLocks noChangeArrowheads="1"/>
            </p:cNvSpPr>
            <p:nvPr/>
          </p:nvSpPr>
          <p:spPr bwMode="auto">
            <a:xfrm>
              <a:off x="5927" y="3385"/>
              <a:ext cx="1311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200" b="1" i="1">
                  <a:latin typeface="Arial Narrow" pitchFamily="34" charset="0"/>
                </a:rPr>
                <a:t>Resource base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200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200">
                <a:latin typeface="Times New Roman" pitchFamily="18" charset="0"/>
              </a:endParaRPr>
            </a:p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600">
                <a:latin typeface="Comic Sans MS" pitchFamily="66" charset="0"/>
              </a:endParaRPr>
            </a:p>
          </p:txBody>
        </p:sp>
        <p:sp>
          <p:nvSpPr>
            <p:cNvPr id="23571" name="Oval 17"/>
            <p:cNvSpPr>
              <a:spLocks noChangeArrowheads="1"/>
            </p:cNvSpPr>
            <p:nvPr/>
          </p:nvSpPr>
          <p:spPr bwMode="auto">
            <a:xfrm>
              <a:off x="3754" y="1332"/>
              <a:ext cx="5643" cy="327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600">
                <a:latin typeface="Comic Sans MS" pitchFamily="66" charset="0"/>
              </a:endParaRPr>
            </a:p>
          </p:txBody>
        </p:sp>
        <p:sp>
          <p:nvSpPr>
            <p:cNvPr id="23572" name="Text Box 18"/>
            <p:cNvSpPr txBox="1">
              <a:spLocks noChangeArrowheads="1"/>
            </p:cNvSpPr>
            <p:nvPr/>
          </p:nvSpPr>
          <p:spPr bwMode="auto">
            <a:xfrm>
              <a:off x="5449" y="4117"/>
              <a:ext cx="2220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200" b="1" i="1">
                  <a:latin typeface="Arial Narrow" pitchFamily="34" charset="0"/>
                </a:rPr>
                <a:t>Industry structure</a:t>
              </a:r>
              <a:endParaRPr lang="cs-CZ" altLang="en-US" sz="1600">
                <a:latin typeface="Comic Sans MS" pitchFamily="66" charset="0"/>
              </a:endParaRPr>
            </a:p>
          </p:txBody>
        </p:sp>
        <p:sp>
          <p:nvSpPr>
            <p:cNvPr id="23573" name="Text Box 19"/>
            <p:cNvSpPr txBox="1">
              <a:spLocks noChangeArrowheads="1"/>
            </p:cNvSpPr>
            <p:nvPr/>
          </p:nvSpPr>
          <p:spPr bwMode="auto">
            <a:xfrm>
              <a:off x="7431" y="1874"/>
              <a:ext cx="1653" cy="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000">
                  <a:latin typeface="Arial Narrow" pitchFamily="34" charset="0"/>
                </a:rPr>
                <a:t>Joint Venture partners</a:t>
              </a:r>
              <a:endParaRPr lang="cs-CZ" altLang="en-US" sz="1600">
                <a:latin typeface="Comic Sans MS" pitchFamily="66" charset="0"/>
              </a:endParaRPr>
            </a:p>
          </p:txBody>
        </p:sp>
        <p:sp>
          <p:nvSpPr>
            <p:cNvPr id="23574" name="Text Box 21"/>
            <p:cNvSpPr txBox="1">
              <a:spLocks noChangeArrowheads="1"/>
            </p:cNvSpPr>
            <p:nvPr/>
          </p:nvSpPr>
          <p:spPr bwMode="auto">
            <a:xfrm>
              <a:off x="5449" y="4657"/>
              <a:ext cx="2508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200" b="1" i="1">
                  <a:latin typeface="Arial Narrow" pitchFamily="34" charset="0"/>
                </a:rPr>
                <a:t>Social-political environment</a:t>
              </a:r>
              <a:endParaRPr lang="cs-CZ" altLang="en-US" sz="1600">
                <a:latin typeface="Comic Sans MS" pitchFamily="66" charset="0"/>
              </a:endParaRPr>
            </a:p>
          </p:txBody>
        </p:sp>
        <p:sp>
          <p:nvSpPr>
            <p:cNvPr id="23575" name="Text Box 22"/>
            <p:cNvSpPr txBox="1">
              <a:spLocks noChangeArrowheads="1"/>
            </p:cNvSpPr>
            <p:nvPr/>
          </p:nvSpPr>
          <p:spPr bwMode="auto">
            <a:xfrm>
              <a:off x="8257" y="2877"/>
              <a:ext cx="1368" cy="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000">
                  <a:latin typeface="Arial Narrow" pitchFamily="34" charset="0"/>
                </a:rPr>
                <a:t>Strategic alliances</a:t>
              </a:r>
              <a:endParaRPr lang="cs-CZ" altLang="en-US" sz="1600">
                <a:latin typeface="Comic Sans MS" pitchFamily="66" charset="0"/>
              </a:endParaRPr>
            </a:p>
          </p:txBody>
        </p:sp>
        <p:sp>
          <p:nvSpPr>
            <p:cNvPr id="23576" name="Text Box 23"/>
            <p:cNvSpPr txBox="1">
              <a:spLocks noChangeArrowheads="1"/>
            </p:cNvSpPr>
            <p:nvPr/>
          </p:nvSpPr>
          <p:spPr bwMode="auto">
            <a:xfrm>
              <a:off x="2899" y="2940"/>
              <a:ext cx="969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000">
                  <a:latin typeface="Arial Narrow" pitchFamily="34" charset="0"/>
                </a:rPr>
                <a:t>Governments</a:t>
              </a:r>
            </a:p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600">
                <a:latin typeface="Comic Sans MS" pitchFamily="66" charset="0"/>
              </a:endParaRPr>
            </a:p>
          </p:txBody>
        </p:sp>
      </p:grp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75303C-E064-462F-9FFE-45F609C867B7}" type="slidenum">
              <a:rPr lang="cs-CZ" altLang="en-US" smtClean="0"/>
              <a:pPr>
                <a:defRPr/>
              </a:pPr>
              <a:t>14</a:t>
            </a:fld>
            <a:endParaRPr lang="cs-CZ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b="1" smtClean="0"/>
              <a:t>Other used classifications</a:t>
            </a:r>
            <a:endParaRPr lang="en-US" altLang="en-US" b="1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8958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en-US" sz="2400" dirty="0" err="1" smtClean="0"/>
              <a:t>Primary</a:t>
            </a:r>
            <a:r>
              <a:rPr lang="cs-CZ" altLang="en-US" sz="2400" dirty="0" smtClean="0"/>
              <a:t> and </a:t>
            </a:r>
            <a:r>
              <a:rPr lang="cs-CZ" altLang="en-US" sz="2400" dirty="0" err="1" smtClean="0"/>
              <a:t>secondary</a:t>
            </a:r>
            <a:r>
              <a:rPr lang="cs-CZ" altLang="en-US" sz="2400" dirty="0" smtClean="0"/>
              <a:t> </a:t>
            </a:r>
            <a:r>
              <a:rPr lang="cs-CZ" altLang="en-US" sz="2400" dirty="0" err="1" smtClean="0"/>
              <a:t>stakeholders</a:t>
            </a:r>
            <a:r>
              <a:rPr lang="cs-CZ" altLang="en-US" sz="2400" dirty="0" smtClean="0"/>
              <a:t> </a:t>
            </a:r>
            <a:r>
              <a:rPr lang="cs-CZ" altLang="en-US" sz="2400" dirty="0" err="1" smtClean="0"/>
              <a:t>according</a:t>
            </a:r>
            <a:r>
              <a:rPr lang="cs-CZ" altLang="en-US" sz="2400" dirty="0" smtClean="0"/>
              <a:t> to </a:t>
            </a:r>
            <a:r>
              <a:rPr lang="cs-CZ" altLang="en-US" sz="2400" dirty="0" err="1" smtClean="0"/>
              <a:t>Clarkson</a:t>
            </a:r>
            <a:r>
              <a:rPr lang="cs-CZ" altLang="en-US" sz="2400" dirty="0" smtClean="0"/>
              <a:t> </a:t>
            </a:r>
            <a:r>
              <a:rPr lang="cs-CZ" altLang="en-US" sz="2400" dirty="0" smtClean="0">
                <a:hlinkClick r:id="" action="ppaction://noaction"/>
              </a:rPr>
              <a:t>[1]</a:t>
            </a:r>
            <a:endParaRPr lang="cs-CZ" altLang="en-US" sz="2400" dirty="0" smtClean="0"/>
          </a:p>
          <a:p>
            <a:pPr eaLnBrk="1" hangingPunct="1">
              <a:lnSpc>
                <a:spcPct val="80000"/>
              </a:lnSpc>
            </a:pPr>
            <a:endParaRPr lang="cs-CZ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en-US" sz="2400" dirty="0" err="1" smtClean="0"/>
              <a:t>Primary</a:t>
            </a:r>
            <a:r>
              <a:rPr lang="cs-CZ" altLang="en-US" sz="2400" dirty="0" smtClean="0"/>
              <a:t> and </a:t>
            </a:r>
            <a:r>
              <a:rPr lang="cs-CZ" altLang="en-US" sz="2400" dirty="0" err="1" smtClean="0"/>
              <a:t>secondary</a:t>
            </a:r>
            <a:r>
              <a:rPr lang="cs-CZ" altLang="en-US" sz="2400" dirty="0" smtClean="0"/>
              <a:t> </a:t>
            </a:r>
            <a:r>
              <a:rPr lang="cs-CZ" altLang="en-US" sz="2400" dirty="0" err="1" smtClean="0"/>
              <a:t>stakeholders</a:t>
            </a:r>
            <a:r>
              <a:rPr lang="cs-CZ" altLang="en-US" sz="2400" dirty="0" smtClean="0"/>
              <a:t> </a:t>
            </a:r>
            <a:r>
              <a:rPr lang="cs-CZ" altLang="en-US" sz="2400" dirty="0" err="1" smtClean="0"/>
              <a:t>according</a:t>
            </a:r>
            <a:r>
              <a:rPr lang="cs-CZ" altLang="en-US" sz="2400" dirty="0" smtClean="0"/>
              <a:t> to </a:t>
            </a:r>
            <a:r>
              <a:rPr lang="cs-CZ" altLang="en-US" sz="2400" dirty="0" err="1" smtClean="0"/>
              <a:t>Näsi</a:t>
            </a:r>
            <a:r>
              <a:rPr lang="cs-CZ" altLang="en-US" sz="2400" dirty="0" smtClean="0">
                <a:hlinkClick r:id="" action="ppaction://noaction"/>
              </a:rPr>
              <a:t>[2]</a:t>
            </a:r>
            <a:endParaRPr lang="cs-CZ" altLang="en-US" sz="2400" dirty="0" smtClean="0"/>
          </a:p>
          <a:p>
            <a:pPr eaLnBrk="1" hangingPunct="1">
              <a:lnSpc>
                <a:spcPct val="80000"/>
              </a:lnSpc>
            </a:pPr>
            <a:endParaRPr lang="cs-CZ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en-US" sz="2400" dirty="0" err="1" smtClean="0"/>
              <a:t>Environmental</a:t>
            </a:r>
            <a:r>
              <a:rPr lang="cs-CZ" altLang="en-US" sz="2400" dirty="0" smtClean="0"/>
              <a:t> and </a:t>
            </a:r>
            <a:r>
              <a:rPr lang="cs-CZ" altLang="en-US" sz="2400" dirty="0" err="1" smtClean="0"/>
              <a:t>process</a:t>
            </a:r>
            <a:r>
              <a:rPr lang="cs-CZ" altLang="en-US" sz="2400" dirty="0" smtClean="0"/>
              <a:t> </a:t>
            </a:r>
            <a:r>
              <a:rPr lang="cs-CZ" altLang="en-US" sz="2400" dirty="0" err="1" smtClean="0"/>
              <a:t>according</a:t>
            </a:r>
            <a:r>
              <a:rPr lang="cs-CZ" altLang="en-US" sz="2400" dirty="0" smtClean="0"/>
              <a:t> to Atkinson et al. </a:t>
            </a:r>
            <a:r>
              <a:rPr lang="cs-CZ" altLang="en-US" sz="2400" dirty="0" smtClean="0">
                <a:hlinkClick r:id="" action="ppaction://noaction"/>
              </a:rPr>
              <a:t>[3]</a:t>
            </a:r>
            <a:endParaRPr lang="cs-CZ" alt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en-US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en-US" sz="1600" dirty="0" smtClean="0">
                <a:hlinkClick r:id="" action="ppaction://noaction"/>
              </a:rPr>
              <a:t>[1</a:t>
            </a:r>
            <a:r>
              <a:rPr lang="cs-CZ" altLang="en-US" sz="1600" smtClean="0">
                <a:hlinkClick r:id="" action="ppaction://noaction"/>
              </a:rPr>
              <a:t>]</a:t>
            </a:r>
            <a:r>
              <a:rPr lang="cs-CZ" altLang="en-US" sz="1600" smtClean="0"/>
              <a:t> CLARKSON, </a:t>
            </a:r>
            <a:r>
              <a:rPr lang="cs-CZ" altLang="en-US" sz="1600" dirty="0" smtClean="0"/>
              <a:t>M. B. E. A </a:t>
            </a:r>
            <a:r>
              <a:rPr lang="cs-CZ" altLang="en-US" sz="1600" dirty="0" err="1" smtClean="0"/>
              <a:t>Stakeholder</a:t>
            </a:r>
            <a:r>
              <a:rPr lang="cs-CZ" altLang="en-US" sz="1600" dirty="0" smtClean="0"/>
              <a:t> Framework </a:t>
            </a:r>
            <a:r>
              <a:rPr lang="cs-CZ" altLang="en-US" sz="1600" dirty="0" err="1" smtClean="0"/>
              <a:t>for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Analyzing</a:t>
            </a:r>
            <a:r>
              <a:rPr lang="cs-CZ" altLang="en-US" sz="1600" dirty="0" smtClean="0"/>
              <a:t> and </a:t>
            </a:r>
            <a:r>
              <a:rPr lang="cs-CZ" altLang="en-US" sz="1600" dirty="0" err="1" smtClean="0"/>
              <a:t>Evaluating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corporate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Social</a:t>
            </a:r>
            <a:r>
              <a:rPr lang="cs-CZ" altLang="en-US" sz="1600" dirty="0" smtClean="0"/>
              <a:t> Performance. </a:t>
            </a:r>
            <a:r>
              <a:rPr lang="cs-CZ" altLang="en-US" sz="1600" i="1" dirty="0" err="1" smtClean="0"/>
              <a:t>Academy</a:t>
            </a:r>
            <a:r>
              <a:rPr lang="cs-CZ" altLang="en-US" sz="1600" i="1" dirty="0" smtClean="0"/>
              <a:t> </a:t>
            </a:r>
            <a:r>
              <a:rPr lang="cs-CZ" altLang="en-US" sz="1600" i="1" dirty="0" err="1" smtClean="0"/>
              <a:t>of</a:t>
            </a:r>
            <a:r>
              <a:rPr lang="cs-CZ" altLang="en-US" sz="1600" i="1" dirty="0" smtClean="0"/>
              <a:t> </a:t>
            </a:r>
            <a:r>
              <a:rPr lang="cs-CZ" altLang="en-US" sz="1600" i="1" smtClean="0"/>
              <a:t>Management Review</a:t>
            </a:r>
            <a:r>
              <a:rPr lang="cs-CZ" altLang="en-US" sz="1600" smtClean="0"/>
              <a:t>, 1995, </a:t>
            </a:r>
            <a:r>
              <a:rPr lang="cs-CZ" altLang="en-US" sz="1600" dirty="0" smtClean="0"/>
              <a:t>vol</a:t>
            </a:r>
            <a:r>
              <a:rPr lang="cs-CZ" altLang="en-US" sz="1600" smtClean="0"/>
              <a:t>. 20, </a:t>
            </a:r>
            <a:r>
              <a:rPr lang="cs-CZ" altLang="en-US" sz="1600" dirty="0" smtClean="0"/>
              <a:t>no</a:t>
            </a:r>
            <a:r>
              <a:rPr lang="cs-CZ" altLang="en-US" sz="1600" smtClean="0"/>
              <a:t>. 1, </a:t>
            </a:r>
            <a:r>
              <a:rPr lang="cs-CZ" altLang="en-US" sz="1600" dirty="0" smtClean="0"/>
              <a:t>s. 92 - 117. s. 106.</a:t>
            </a:r>
            <a:endParaRPr lang="cs-CZ" altLang="en-US" sz="1600" dirty="0" smtClean="0">
              <a:hlinkClick r:id="" action="ppaction://noaction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en-US" sz="1600" dirty="0" smtClean="0">
                <a:hlinkClick r:id="" action="ppaction://noaction"/>
              </a:rPr>
              <a:t>[2</a:t>
            </a:r>
            <a:r>
              <a:rPr lang="cs-CZ" altLang="en-US" sz="1600" smtClean="0">
                <a:hlinkClick r:id="" action="ppaction://noaction"/>
              </a:rPr>
              <a:t>]</a:t>
            </a:r>
            <a:r>
              <a:rPr lang="cs-CZ" altLang="en-US" sz="1600" smtClean="0"/>
              <a:t> NASI, </a:t>
            </a:r>
            <a:r>
              <a:rPr lang="cs-CZ" altLang="en-US" sz="1600" dirty="0" smtClean="0"/>
              <a:t>J. </a:t>
            </a:r>
            <a:r>
              <a:rPr lang="cs-CZ" altLang="en-US" sz="1600" dirty="0" err="1" smtClean="0"/>
              <a:t>What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Is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Stakeholder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Thinking</a:t>
            </a:r>
            <a:r>
              <a:rPr lang="cs-CZ" altLang="en-US" sz="1600" dirty="0" smtClean="0"/>
              <a:t>? A </a:t>
            </a:r>
            <a:r>
              <a:rPr lang="cs-CZ" altLang="en-US" sz="1600" dirty="0" err="1" smtClean="0"/>
              <a:t>Snapshot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of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the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Social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Theory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of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the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Firm</a:t>
            </a:r>
            <a:r>
              <a:rPr lang="cs-CZ" altLang="en-US" sz="1600" dirty="0" smtClean="0"/>
              <a:t>. In </a:t>
            </a:r>
            <a:r>
              <a:rPr lang="cs-CZ" altLang="en-US" sz="1600" i="1" dirty="0" err="1" smtClean="0"/>
              <a:t>Understanding</a:t>
            </a:r>
            <a:r>
              <a:rPr lang="cs-CZ" altLang="en-US" sz="1600" i="1" dirty="0" smtClean="0"/>
              <a:t> </a:t>
            </a:r>
            <a:r>
              <a:rPr lang="cs-CZ" altLang="en-US" sz="1600" i="1" dirty="0" err="1" smtClean="0"/>
              <a:t>Stakeholder</a:t>
            </a:r>
            <a:r>
              <a:rPr lang="cs-CZ" altLang="en-US" sz="1600" i="1" dirty="0" smtClean="0"/>
              <a:t> </a:t>
            </a:r>
            <a:r>
              <a:rPr lang="cs-CZ" altLang="en-US" sz="1600" i="1" dirty="0" err="1" smtClean="0"/>
              <a:t>Thinking</a:t>
            </a:r>
            <a:r>
              <a:rPr lang="cs-CZ" altLang="en-US" sz="1600" i="1" dirty="0" smtClean="0"/>
              <a:t>.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Helsinki</a:t>
            </a:r>
            <a:r>
              <a:rPr lang="cs-CZ" altLang="en-US" sz="1600" dirty="0" smtClean="0"/>
              <a:t> : 1995. LSR </a:t>
            </a:r>
            <a:r>
              <a:rPr lang="cs-CZ" altLang="en-US" sz="1600" dirty="0" err="1" smtClean="0"/>
              <a:t>Publications</a:t>
            </a:r>
            <a:r>
              <a:rPr lang="cs-CZ" altLang="en-US" sz="1600" dirty="0" smtClean="0"/>
              <a:t>.</a:t>
            </a:r>
            <a:endParaRPr lang="cs-CZ" altLang="en-US" sz="1600" dirty="0" smtClean="0">
              <a:hlinkClick r:id="" action="ppaction://noaction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en-US" sz="1600" dirty="0" smtClean="0">
                <a:hlinkClick r:id="" action="ppaction://noaction"/>
              </a:rPr>
              <a:t>[3</a:t>
            </a:r>
            <a:r>
              <a:rPr lang="cs-CZ" altLang="en-US" sz="1600" smtClean="0">
                <a:hlinkClick r:id="" action="ppaction://noaction"/>
              </a:rPr>
              <a:t>]</a:t>
            </a:r>
            <a:r>
              <a:rPr lang="cs-CZ" altLang="en-US" sz="1600" smtClean="0"/>
              <a:t> ATKINSON, </a:t>
            </a:r>
            <a:r>
              <a:rPr lang="cs-CZ" altLang="en-US" sz="1600" dirty="0" smtClean="0"/>
              <a:t>A. </a:t>
            </a:r>
            <a:r>
              <a:rPr lang="cs-CZ" altLang="en-US" sz="1600" smtClean="0"/>
              <a:t>A., WATERHOUSE, </a:t>
            </a:r>
            <a:r>
              <a:rPr lang="cs-CZ" altLang="en-US" sz="1600" dirty="0" smtClean="0"/>
              <a:t>J. </a:t>
            </a:r>
            <a:r>
              <a:rPr lang="cs-CZ" altLang="en-US" sz="1600" smtClean="0"/>
              <a:t>H., WELLS, </a:t>
            </a:r>
            <a:r>
              <a:rPr lang="cs-CZ" altLang="en-US" sz="1600" dirty="0" smtClean="0"/>
              <a:t>R. B. A </a:t>
            </a:r>
            <a:r>
              <a:rPr lang="cs-CZ" altLang="en-US" sz="1600" dirty="0" err="1" smtClean="0"/>
              <a:t>Stakeholder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Approach</a:t>
            </a:r>
            <a:r>
              <a:rPr lang="cs-CZ" altLang="en-US" sz="1600" dirty="0" smtClean="0"/>
              <a:t> to </a:t>
            </a:r>
            <a:r>
              <a:rPr lang="cs-CZ" altLang="en-US" sz="1600" dirty="0" err="1" smtClean="0"/>
              <a:t>Strategic</a:t>
            </a:r>
            <a:r>
              <a:rPr lang="cs-CZ" altLang="en-US" sz="1600" dirty="0" smtClean="0"/>
              <a:t> Performance </a:t>
            </a:r>
            <a:r>
              <a:rPr lang="cs-CZ" altLang="en-US" sz="1600" dirty="0" err="1" smtClean="0"/>
              <a:t>Measurement</a:t>
            </a:r>
            <a:r>
              <a:rPr lang="cs-CZ" altLang="en-US" sz="1600" dirty="0" smtClean="0"/>
              <a:t>. In </a:t>
            </a:r>
            <a:r>
              <a:rPr lang="cs-CZ" altLang="en-US" sz="1600" i="1" dirty="0" err="1" smtClean="0"/>
              <a:t>Sloan</a:t>
            </a:r>
            <a:r>
              <a:rPr lang="cs-CZ" altLang="en-US" sz="1600" i="1" dirty="0" smtClean="0"/>
              <a:t> Management </a:t>
            </a:r>
            <a:r>
              <a:rPr lang="cs-CZ" altLang="en-US" sz="1600" i="1" dirty="0" err="1" smtClean="0"/>
              <a:t>Review</a:t>
            </a:r>
            <a:r>
              <a:rPr lang="cs-CZ" altLang="en-US" sz="1600" i="1" smtClean="0"/>
              <a:t>. </a:t>
            </a:r>
            <a:r>
              <a:rPr lang="cs-CZ" altLang="en-US" sz="1600" smtClean="0"/>
              <a:t>1997, </a:t>
            </a:r>
            <a:r>
              <a:rPr lang="cs-CZ" altLang="en-US" sz="1600" dirty="0" smtClean="0"/>
              <a:t>3/38. s. 25 – 37.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DF402E-3F6C-4810-8E92-5D49EB01CA92}" type="slidenum">
              <a:rPr lang="cs-CZ" altLang="en-US" smtClean="0"/>
              <a:pPr>
                <a:defRPr/>
              </a:pPr>
              <a:t>15</a:t>
            </a:fld>
            <a:endParaRPr lang="cs-CZ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b="1" smtClean="0"/>
              <a:t>Stakeholder management</a:t>
            </a:r>
            <a:endParaRPr lang="en-US" altLang="en-US" b="1" smtClean="0"/>
          </a:p>
        </p:txBody>
      </p:sp>
      <p:sp>
        <p:nvSpPr>
          <p:cNvPr id="54275" name="Oval 3"/>
          <p:cNvSpPr>
            <a:spLocks noChangeArrowheads="1"/>
          </p:cNvSpPr>
          <p:nvPr/>
        </p:nvSpPr>
        <p:spPr bwMode="auto">
          <a:xfrm>
            <a:off x="2286000" y="1752600"/>
            <a:ext cx="4648200" cy="44196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altLang="en-US">
              <a:latin typeface="Verdana" pitchFamily="34" charset="0"/>
              <a:cs typeface="Arial" charset="0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3581400" y="1981200"/>
            <a:ext cx="205740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 flipH="1">
            <a:off x="3581400" y="1981200"/>
            <a:ext cx="205740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2438400" y="3124200"/>
            <a:ext cx="4343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V="1">
            <a:off x="2438400" y="3124200"/>
            <a:ext cx="43434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817938" y="1933575"/>
            <a:ext cx="15160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Verdana" pitchFamily="34" charset="0"/>
                <a:cs typeface="Arial" charset="0"/>
              </a:rPr>
              <a:t>Identify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Verdana" pitchFamily="34" charset="0"/>
                <a:cs typeface="Arial" charset="0"/>
              </a:rPr>
              <a:t>Stakeholders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5113338" y="2590800"/>
            <a:ext cx="15160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Verdana" pitchFamily="34" charset="0"/>
                <a:cs typeface="Arial" charset="0"/>
              </a:rPr>
              <a:t>Classify/Map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Verdana" pitchFamily="34" charset="0"/>
                <a:cs typeface="Arial" charset="0"/>
              </a:rPr>
              <a:t>Stakeholders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5410200" y="3505200"/>
            <a:ext cx="15890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Verdana" pitchFamily="34" charset="0"/>
                <a:cs typeface="Arial" charset="0"/>
              </a:rPr>
              <a:t>Record Needs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Verdana" pitchFamily="34" charset="0"/>
                <a:cs typeface="Arial" charset="0"/>
              </a:rPr>
              <a:t>Uncover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Verdana" pitchFamily="34" charset="0"/>
                <a:cs typeface="Arial" charset="0"/>
              </a:rPr>
              <a:t>Expectations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5181600" y="4648200"/>
            <a:ext cx="14716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Verdana" pitchFamily="34" charset="0"/>
                <a:cs typeface="Arial" charset="0"/>
              </a:rPr>
              <a:t>Assess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Verdana" pitchFamily="34" charset="0"/>
                <a:cs typeface="Arial" charset="0"/>
              </a:rPr>
              <a:t>Achievability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4025900" y="5362575"/>
            <a:ext cx="12319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Verdana" pitchFamily="34" charset="0"/>
                <a:cs typeface="Arial" charset="0"/>
              </a:rPr>
              <a:t>Negotiate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Verdana" pitchFamily="34" charset="0"/>
                <a:cs typeface="Arial" charset="0"/>
              </a:rPr>
              <a:t>Trade-offs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2514600" y="4676775"/>
            <a:ext cx="16351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Verdana" pitchFamily="34" charset="0"/>
                <a:cs typeface="Arial" charset="0"/>
              </a:rPr>
              <a:t>Agree Goals &amp;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Verdana" pitchFamily="34" charset="0"/>
                <a:cs typeface="Arial" charset="0"/>
              </a:rPr>
              <a:t>Value Criteria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2286000" y="3657600"/>
            <a:ext cx="12985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Verdana" pitchFamily="34" charset="0"/>
                <a:cs typeface="Arial" charset="0"/>
              </a:rPr>
              <a:t>Implement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Verdana" pitchFamily="34" charset="0"/>
                <a:cs typeface="Arial" charset="0"/>
              </a:rPr>
              <a:t>Actions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2787650" y="2438400"/>
            <a:ext cx="10985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Verdana" pitchFamily="34" charset="0"/>
                <a:cs typeface="Arial" charset="0"/>
              </a:rPr>
              <a:t>Review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Verdana" pitchFamily="34" charset="0"/>
                <a:cs typeface="Arial" charset="0"/>
              </a:rPr>
              <a:t>Status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Verdana" pitchFamily="34" charset="0"/>
                <a:cs typeface="Arial" charset="0"/>
              </a:rPr>
              <a:t>&amp; Iterate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6781800" y="21336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Verdana" pitchFamily="34" charset="0"/>
                <a:cs typeface="Arial" charset="0"/>
              </a:rPr>
              <a:t>Analyze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5638800" y="5969977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latin typeface="Verdana" pitchFamily="34" charset="0"/>
                <a:cs typeface="Arial" charset="0"/>
              </a:rPr>
              <a:t>Influence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990600" y="21336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Verdana" pitchFamily="34" charset="0"/>
                <a:cs typeface="Arial" charset="0"/>
              </a:rPr>
              <a:t>Monitor</a:t>
            </a:r>
          </a:p>
        </p:txBody>
      </p:sp>
      <p:sp>
        <p:nvSpPr>
          <p:cNvPr id="25619" name="AutoShape 19"/>
          <p:cNvSpPr>
            <a:spLocks noChangeArrowheads="1"/>
          </p:cNvSpPr>
          <p:nvPr/>
        </p:nvSpPr>
        <p:spPr bwMode="auto">
          <a:xfrm rot="5805363">
            <a:off x="4192587" y="3579813"/>
            <a:ext cx="1597025" cy="838200"/>
          </a:xfrm>
          <a:prstGeom prst="curvedDownArrow">
            <a:avLst>
              <a:gd name="adj1" fmla="val 38106"/>
              <a:gd name="adj2" fmla="val 76212"/>
              <a:gd name="adj3" fmla="val 33333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BDFA8AE-390C-4325-BF13-7E6EF51A8B8A}" type="slidenum">
              <a:rPr lang="cs-CZ" altLang="en-US" smtClean="0"/>
              <a:pPr>
                <a:defRPr/>
              </a:pPr>
              <a:t>16</a:t>
            </a:fld>
            <a:endParaRPr lang="cs-CZ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b="1" smtClean="0"/>
              <a:t>Stakeholder analysis</a:t>
            </a:r>
            <a:endParaRPr lang="en-US" altLang="en-US" b="1" smtClean="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827088" y="1989138"/>
            <a:ext cx="708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906463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31445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722438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130425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8762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304482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50202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95922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100000"/>
              </a:spcBef>
              <a:buClrTx/>
              <a:buFontTx/>
              <a:buNone/>
            </a:pPr>
            <a:r>
              <a:rPr lang="en-US" altLang="ko-KR" sz="2000" dirty="0">
                <a:latin typeface="Verdana" pitchFamily="34" charset="0"/>
                <a:ea typeface="굴림" pitchFamily="34" charset="-127"/>
                <a:cs typeface="Arial" charset="0"/>
              </a:rPr>
              <a:t>A technique used to identify </a:t>
            </a:r>
            <a:r>
              <a:rPr lang="en-US" altLang="ko-KR" sz="2000">
                <a:latin typeface="Verdana" pitchFamily="34" charset="0"/>
                <a:ea typeface="굴림" pitchFamily="34" charset="-127"/>
                <a:cs typeface="Arial" charset="0"/>
              </a:rPr>
              <a:t>key </a:t>
            </a:r>
            <a:r>
              <a:rPr lang="en-US" altLang="ko-KR" sz="2000" smtClean="0">
                <a:latin typeface="Verdana" pitchFamily="34" charset="0"/>
                <a:ea typeface="굴림" pitchFamily="34" charset="-127"/>
                <a:cs typeface="Arial" charset="0"/>
              </a:rPr>
              <a:t>people/subjects, </a:t>
            </a:r>
            <a:r>
              <a:rPr lang="en-US" altLang="ko-KR" sz="2000" dirty="0">
                <a:latin typeface="Verdana" pitchFamily="34" charset="0"/>
                <a:ea typeface="굴림" pitchFamily="34" charset="-127"/>
                <a:cs typeface="Arial" charset="0"/>
              </a:rPr>
              <a:t>which will be subsequently focused by the firm.</a:t>
            </a:r>
            <a:endParaRPr lang="cs-CZ" altLang="ko-KR" sz="2000" dirty="0">
              <a:latin typeface="Verdana" pitchFamily="34" charset="0"/>
              <a:ea typeface="굴림" pitchFamily="34" charset="-127"/>
              <a:cs typeface="Arial" charset="0"/>
            </a:endParaRPr>
          </a:p>
          <a:p>
            <a:pPr eaLnBrk="1" hangingPunct="1">
              <a:spcBef>
                <a:spcPct val="100000"/>
              </a:spcBef>
              <a:buClrTx/>
              <a:buFontTx/>
              <a:buNone/>
            </a:pPr>
            <a:r>
              <a:rPr lang="en-US" altLang="ko-KR" sz="2000" dirty="0">
                <a:latin typeface="Verdana" pitchFamily="34" charset="0"/>
                <a:ea typeface="굴림" pitchFamily="34" charset="-127"/>
                <a:cs typeface="Arial" charset="0"/>
              </a:rPr>
              <a:t>The advantage is the better balance of power and influence </a:t>
            </a:r>
            <a:r>
              <a:rPr lang="en-US" altLang="ko-KR" sz="2000">
                <a:latin typeface="Verdana" pitchFamily="34" charset="0"/>
                <a:ea typeface="굴림" pitchFamily="34" charset="-127"/>
                <a:cs typeface="Arial" charset="0"/>
              </a:rPr>
              <a:t>of </a:t>
            </a:r>
            <a:r>
              <a:rPr lang="en-US" altLang="ko-KR" sz="2000" smtClean="0">
                <a:latin typeface="Verdana" pitchFamily="34" charset="0"/>
                <a:ea typeface="굴림" pitchFamily="34" charset="-127"/>
                <a:cs typeface="Arial" charset="0"/>
              </a:rPr>
              <a:t>stakeholders, </a:t>
            </a:r>
            <a:r>
              <a:rPr lang="en-US" altLang="ko-KR" sz="2000" dirty="0">
                <a:latin typeface="Verdana" pitchFamily="34" charset="0"/>
                <a:ea typeface="굴림" pitchFamily="34" charset="-127"/>
                <a:cs typeface="Arial" charset="0"/>
              </a:rPr>
              <a:t>early risk identification and formulation of a better fit strategy.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18F722-67EE-4B68-BECE-57A244E86F0B}" type="slidenum">
              <a:rPr lang="cs-CZ" altLang="en-US" smtClean="0"/>
              <a:pPr>
                <a:defRPr/>
              </a:pPr>
              <a:t>17</a:t>
            </a:fld>
            <a:endParaRPr lang="cs-CZ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algn="ctr">
              <a:defRPr/>
            </a:pPr>
            <a:fld id="{B8302D66-E65C-4562-A590-D1BFEE3FF1AB}" type="slidenum">
              <a:rPr lang="cs-CZ" altLang="en-US"/>
              <a:pPr algn="ctr">
                <a:defRPr/>
              </a:pPr>
              <a:t>18</a:t>
            </a:fld>
            <a:endParaRPr lang="cs-CZ" alt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b="1" smtClean="0"/>
              <a:t>Stakeholder analysis</a:t>
            </a:r>
            <a:endParaRPr lang="en-US" altLang="en-US" b="1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773238"/>
            <a:ext cx="7920037" cy="4357687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cs-CZ" altLang="en-US" sz="2300" dirty="0" smtClean="0"/>
              <a:t>set </a:t>
            </a:r>
            <a:r>
              <a:rPr lang="cs-CZ" altLang="en-US" sz="2300" dirty="0" err="1" smtClean="0"/>
              <a:t>the</a:t>
            </a:r>
            <a:r>
              <a:rPr lang="cs-CZ" altLang="en-US" sz="2300" dirty="0" smtClean="0"/>
              <a:t> </a:t>
            </a:r>
            <a:r>
              <a:rPr lang="cs-CZ" altLang="en-US" sz="2300" dirty="0" err="1" smtClean="0"/>
              <a:t>goal</a:t>
            </a:r>
            <a:r>
              <a:rPr lang="cs-CZ" altLang="en-US" sz="2300" dirty="0" smtClean="0"/>
              <a:t> </a:t>
            </a:r>
            <a:r>
              <a:rPr lang="cs-CZ" altLang="en-US" sz="2300" dirty="0" err="1" smtClean="0"/>
              <a:t>of</a:t>
            </a:r>
            <a:r>
              <a:rPr lang="cs-CZ" altLang="en-US" sz="2300" dirty="0" smtClean="0"/>
              <a:t> </a:t>
            </a:r>
            <a:r>
              <a:rPr lang="cs-CZ" altLang="en-US" sz="2300" err="1" smtClean="0"/>
              <a:t>the</a:t>
            </a:r>
            <a:r>
              <a:rPr lang="cs-CZ" altLang="en-US" sz="2300" smtClean="0"/>
              <a:t> analysis,</a:t>
            </a:r>
            <a:endParaRPr lang="cs-CZ" altLang="en-US" sz="2300" dirty="0" smtClean="0"/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cs-CZ" altLang="en-US" sz="2300" err="1" smtClean="0"/>
              <a:t>identify</a:t>
            </a:r>
            <a:r>
              <a:rPr lang="cs-CZ" altLang="en-US" sz="2300" smtClean="0"/>
              <a:t> stakeholders,</a:t>
            </a:r>
            <a:endParaRPr lang="cs-CZ" altLang="en-US" sz="2300" dirty="0" smtClean="0"/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cs-CZ" altLang="en-US" sz="2300" dirty="0" err="1" smtClean="0"/>
              <a:t>analyze</a:t>
            </a:r>
            <a:r>
              <a:rPr lang="cs-CZ" altLang="en-US" sz="2300" dirty="0" smtClean="0"/>
              <a:t> </a:t>
            </a:r>
            <a:r>
              <a:rPr lang="cs-CZ" altLang="en-US" sz="2300" dirty="0" err="1" smtClean="0"/>
              <a:t>values</a:t>
            </a:r>
            <a:r>
              <a:rPr lang="cs-CZ" altLang="en-US" sz="2300" dirty="0" smtClean="0"/>
              <a:t> and </a:t>
            </a:r>
            <a:r>
              <a:rPr lang="cs-CZ" altLang="en-US" sz="2300" smtClean="0"/>
              <a:t>segment stakeholders,</a:t>
            </a:r>
            <a:endParaRPr lang="cs-CZ" altLang="en-US" sz="2300" dirty="0" smtClean="0"/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cs-CZ" altLang="en-US" sz="2300" err="1" smtClean="0"/>
              <a:t>analyze</a:t>
            </a:r>
            <a:r>
              <a:rPr lang="cs-CZ" altLang="en-US" sz="2300" smtClean="0"/>
              <a:t> attributes,</a:t>
            </a:r>
            <a:endParaRPr lang="cs-CZ" altLang="en-US" sz="2300" dirty="0" smtClean="0"/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cs-CZ" altLang="en-US" sz="2300" dirty="0" err="1" smtClean="0"/>
              <a:t>analyze</a:t>
            </a:r>
            <a:r>
              <a:rPr lang="cs-CZ" altLang="en-US" sz="2300" dirty="0" smtClean="0"/>
              <a:t> </a:t>
            </a:r>
            <a:r>
              <a:rPr lang="cs-CZ" altLang="en-US" sz="2300" dirty="0" err="1" smtClean="0"/>
              <a:t>possible</a:t>
            </a:r>
            <a:r>
              <a:rPr lang="cs-CZ" altLang="en-US" sz="2300" dirty="0" smtClean="0"/>
              <a:t> </a:t>
            </a:r>
            <a:r>
              <a:rPr lang="cs-CZ" altLang="en-US" sz="2300" dirty="0" err="1" smtClean="0"/>
              <a:t>development</a:t>
            </a:r>
            <a:r>
              <a:rPr lang="cs-CZ" altLang="en-US" sz="2300" dirty="0" smtClean="0"/>
              <a:t> </a:t>
            </a:r>
            <a:r>
              <a:rPr lang="cs-CZ" altLang="en-US" sz="2300" dirty="0" err="1" smtClean="0"/>
              <a:t>of</a:t>
            </a:r>
            <a:r>
              <a:rPr lang="cs-CZ" altLang="en-US" sz="2300" dirty="0" smtClean="0"/>
              <a:t> </a:t>
            </a:r>
            <a:r>
              <a:rPr lang="cs-CZ" altLang="en-US" sz="2300" dirty="0" err="1" smtClean="0"/>
              <a:t>values</a:t>
            </a:r>
            <a:r>
              <a:rPr lang="cs-CZ" altLang="en-US" sz="2300" dirty="0" smtClean="0"/>
              <a:t> </a:t>
            </a:r>
            <a:r>
              <a:rPr lang="cs-CZ" altLang="en-US" sz="2300" smtClean="0"/>
              <a:t>and attributes,</a:t>
            </a:r>
            <a:endParaRPr lang="cs-CZ" altLang="en-US" sz="2300" dirty="0" smtClean="0"/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cs-CZ" altLang="en-US" sz="2300" dirty="0" err="1" smtClean="0"/>
              <a:t>draw</a:t>
            </a:r>
            <a:r>
              <a:rPr lang="cs-CZ" altLang="en-US" sz="2300" dirty="0" smtClean="0"/>
              <a:t> a </a:t>
            </a:r>
            <a:r>
              <a:rPr lang="cs-CZ" altLang="en-US" sz="2300" err="1" smtClean="0"/>
              <a:t>stakeholders</a:t>
            </a:r>
            <a:r>
              <a:rPr lang="cs-CZ" altLang="en-US" sz="2300" smtClean="0"/>
              <a:t> map,</a:t>
            </a:r>
            <a:endParaRPr lang="cs-CZ" altLang="en-US" sz="2300" dirty="0" smtClean="0"/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cs-CZ" altLang="en-US" sz="2300" dirty="0" err="1" smtClean="0"/>
              <a:t>adopt</a:t>
            </a:r>
            <a:r>
              <a:rPr lang="cs-CZ" altLang="en-US" sz="2300" dirty="0" smtClean="0"/>
              <a:t> </a:t>
            </a:r>
            <a:r>
              <a:rPr lang="cs-CZ" altLang="en-US" sz="2300" err="1" smtClean="0"/>
              <a:t>corresponing</a:t>
            </a:r>
            <a:r>
              <a:rPr lang="cs-CZ" altLang="en-US" sz="2300" smtClean="0"/>
              <a:t> measures,</a:t>
            </a:r>
            <a:endParaRPr lang="cs-CZ" altLang="en-US" sz="2300" dirty="0" smtClean="0"/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cs-CZ" altLang="en-US" sz="2300" dirty="0" err="1" smtClean="0"/>
              <a:t>analyze</a:t>
            </a:r>
            <a:r>
              <a:rPr lang="cs-CZ" altLang="en-US" sz="2300" dirty="0" smtClean="0"/>
              <a:t> </a:t>
            </a:r>
            <a:r>
              <a:rPr lang="cs-CZ" altLang="en-US" sz="2300" dirty="0" err="1" smtClean="0"/>
              <a:t>effects</a:t>
            </a:r>
            <a:r>
              <a:rPr lang="cs-CZ" altLang="en-US" sz="2300" dirty="0" smtClean="0"/>
              <a:t> </a:t>
            </a:r>
            <a:r>
              <a:rPr lang="cs-CZ" altLang="en-US" sz="2300" dirty="0" err="1" smtClean="0"/>
              <a:t>of</a:t>
            </a:r>
            <a:r>
              <a:rPr lang="cs-CZ" altLang="en-US" sz="2300" dirty="0" smtClean="0"/>
              <a:t> these </a:t>
            </a:r>
            <a:r>
              <a:rPr lang="cs-CZ" altLang="en-US" sz="2300" dirty="0" err="1" smtClean="0"/>
              <a:t>measures</a:t>
            </a:r>
            <a:r>
              <a:rPr lang="cs-CZ" altLang="en-US" sz="2300" dirty="0" smtClean="0"/>
              <a:t> and </a:t>
            </a:r>
            <a:r>
              <a:rPr lang="cs-CZ" altLang="en-US" sz="2300" dirty="0" err="1" smtClean="0"/>
              <a:t>act</a:t>
            </a:r>
            <a:r>
              <a:rPr lang="cs-CZ" altLang="en-US" sz="2300" dirty="0" smtClean="0"/>
              <a:t> </a:t>
            </a:r>
            <a:r>
              <a:rPr lang="cs-CZ" altLang="en-US" sz="2300" dirty="0" err="1" smtClean="0"/>
              <a:t>accordingly</a:t>
            </a:r>
            <a:r>
              <a:rPr lang="cs-CZ" altLang="en-US" sz="2300" dirty="0" smtClean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52513"/>
            <a:ext cx="8229600" cy="417512"/>
          </a:xfrm>
        </p:spPr>
        <p:txBody>
          <a:bodyPr/>
          <a:lstStyle/>
          <a:p>
            <a:pPr eaLnBrk="1" hangingPunct="1"/>
            <a:r>
              <a:rPr lang="cs-CZ" altLang="en-US" b="1" smtClean="0"/>
              <a:t>Stakeholder segmentation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73238"/>
            <a:ext cx="8280400" cy="4895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en-US" sz="1800" b="1" dirty="0" smtClean="0"/>
              <a:t>1. WHAT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1800" dirty="0" smtClean="0"/>
              <a:t>- </a:t>
            </a:r>
            <a:r>
              <a:rPr lang="cs-CZ" altLang="en-US" sz="1800" dirty="0" err="1" smtClean="0"/>
              <a:t>types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of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benefits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does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the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customer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seek</a:t>
            </a:r>
            <a:r>
              <a:rPr lang="cs-CZ" altLang="en-US" sz="1800" dirty="0" smtClean="0"/>
              <a:t>?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1800" dirty="0" smtClean="0"/>
              <a:t>- </a:t>
            </a:r>
            <a:r>
              <a:rPr lang="cs-CZ" altLang="en-US" sz="1800" dirty="0" err="1" smtClean="0"/>
              <a:t>factors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affect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the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demand</a:t>
            </a:r>
            <a:r>
              <a:rPr lang="cs-CZ" altLang="en-US" sz="1800" dirty="0" smtClean="0"/>
              <a:t>?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1800" dirty="0" smtClean="0"/>
              <a:t>- </a:t>
            </a:r>
            <a:r>
              <a:rPr lang="cs-CZ" altLang="en-US" sz="1800" dirty="0" err="1" smtClean="0"/>
              <a:t>functions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does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the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product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represent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for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the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customer</a:t>
            </a:r>
            <a:r>
              <a:rPr lang="cs-CZ" altLang="en-US" sz="1800" dirty="0" smtClean="0"/>
              <a:t>?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1800" dirty="0" smtClean="0"/>
              <a:t>- </a:t>
            </a:r>
            <a:r>
              <a:rPr lang="cs-CZ" altLang="en-US" sz="1800" dirty="0" err="1" smtClean="0"/>
              <a:t>criteria</a:t>
            </a:r>
            <a:r>
              <a:rPr lang="cs-CZ" altLang="en-US" sz="1800" dirty="0" smtClean="0"/>
              <a:t> are </a:t>
            </a:r>
            <a:r>
              <a:rPr lang="cs-CZ" altLang="en-US" sz="1800" dirty="0" err="1" smtClean="0"/>
              <a:t>important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while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purchasing</a:t>
            </a:r>
            <a:r>
              <a:rPr lang="cs-CZ" altLang="en-US" sz="1800" dirty="0" smtClean="0"/>
              <a:t>?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1800" dirty="0" smtClean="0"/>
              <a:t>- </a:t>
            </a:r>
            <a:r>
              <a:rPr lang="cs-CZ" altLang="en-US" sz="1800" dirty="0" err="1" smtClean="0"/>
              <a:t>is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compared</a:t>
            </a:r>
            <a:r>
              <a:rPr lang="cs-CZ" altLang="en-US" sz="1800" dirty="0" smtClean="0"/>
              <a:t> to </a:t>
            </a:r>
            <a:r>
              <a:rPr lang="cs-CZ" altLang="en-US" sz="1800" dirty="0" err="1" smtClean="0"/>
              <a:t>the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other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products</a:t>
            </a:r>
            <a:r>
              <a:rPr lang="cs-CZ" altLang="en-US" sz="1800" dirty="0" smtClean="0"/>
              <a:t>?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1800" dirty="0" smtClean="0"/>
              <a:t>- </a:t>
            </a:r>
            <a:r>
              <a:rPr lang="cs-CZ" altLang="en-US" sz="1800" dirty="0" err="1" smtClean="0"/>
              <a:t>risks</a:t>
            </a:r>
            <a:r>
              <a:rPr lang="cs-CZ" altLang="en-US" sz="1800" dirty="0" smtClean="0"/>
              <a:t> are </a:t>
            </a:r>
            <a:r>
              <a:rPr lang="cs-CZ" altLang="en-US" sz="1800" dirty="0" err="1" smtClean="0"/>
              <a:t>perceived</a:t>
            </a:r>
            <a:r>
              <a:rPr lang="cs-CZ" altLang="en-US" sz="1800" dirty="0" smtClean="0"/>
              <a:t> by </a:t>
            </a:r>
            <a:r>
              <a:rPr lang="cs-CZ" altLang="en-US" sz="1800" dirty="0" err="1" smtClean="0"/>
              <a:t>the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customer</a:t>
            </a:r>
            <a:r>
              <a:rPr lang="cs-CZ" altLang="en-US" sz="1800" dirty="0" smtClean="0"/>
              <a:t>?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1800" dirty="0" smtClean="0"/>
              <a:t>- </a:t>
            </a:r>
            <a:r>
              <a:rPr lang="cs-CZ" altLang="en-US" sz="1800" dirty="0" err="1" smtClean="0"/>
              <a:t>services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does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the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customer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expect</a:t>
            </a:r>
            <a:r>
              <a:rPr lang="cs-CZ" altLang="en-US" sz="1800" dirty="0" smtClean="0"/>
              <a:t>?</a:t>
            </a:r>
          </a:p>
          <a:p>
            <a:pPr eaLnBrk="1" hangingPunct="1">
              <a:lnSpc>
                <a:spcPct val="80000"/>
              </a:lnSpc>
            </a:pPr>
            <a:endParaRPr lang="cs-CZ" altLang="en-US" sz="1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en-US" sz="1800" b="1" dirty="0" smtClean="0"/>
              <a:t>2. HOW</a:t>
            </a:r>
            <a:endParaRPr lang="cs-CZ" alt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en-US" sz="1800" dirty="0" smtClean="0"/>
              <a:t>- do </a:t>
            </a:r>
            <a:r>
              <a:rPr lang="cs-CZ" altLang="en-US" sz="1800" dirty="0" err="1" smtClean="0"/>
              <a:t>the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customers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shop</a:t>
            </a:r>
            <a:r>
              <a:rPr lang="cs-CZ" altLang="en-US" sz="1800" dirty="0" smtClean="0"/>
              <a:t>?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1800" dirty="0" smtClean="0"/>
              <a:t>- long </a:t>
            </a:r>
            <a:r>
              <a:rPr lang="cs-CZ" altLang="en-US" sz="1800" dirty="0" err="1" smtClean="0"/>
              <a:t>does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the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purchasing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process</a:t>
            </a:r>
            <a:r>
              <a:rPr lang="cs-CZ" altLang="en-US" sz="1800" dirty="0" smtClean="0"/>
              <a:t> také?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1800" dirty="0" smtClean="0"/>
              <a:t>- do </a:t>
            </a:r>
            <a:r>
              <a:rPr lang="cs-CZ" altLang="en-US" sz="1800" dirty="0" err="1" smtClean="0"/>
              <a:t>the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customers</a:t>
            </a:r>
            <a:r>
              <a:rPr lang="cs-CZ" altLang="en-US" sz="1800" dirty="0" smtClean="0"/>
              <a:t> use </a:t>
            </a:r>
            <a:r>
              <a:rPr lang="cs-CZ" altLang="en-US" sz="1800" dirty="0" err="1" smtClean="0"/>
              <a:t>the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product</a:t>
            </a:r>
            <a:r>
              <a:rPr lang="cs-CZ" altLang="en-US" sz="1800" dirty="0" smtClean="0"/>
              <a:t>?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1800" dirty="0" smtClean="0"/>
              <a:t>- </a:t>
            </a:r>
            <a:r>
              <a:rPr lang="cs-CZ" altLang="en-US" sz="1800" dirty="0" err="1" smtClean="0"/>
              <a:t>does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the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product</a:t>
            </a:r>
            <a:r>
              <a:rPr lang="cs-CZ" altLang="en-US" sz="1800" dirty="0" smtClean="0"/>
              <a:t> fit </a:t>
            </a:r>
            <a:r>
              <a:rPr lang="cs-CZ" altLang="en-US" sz="1800" dirty="0" err="1" smtClean="0"/>
              <a:t>the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customers</a:t>
            </a:r>
            <a:r>
              <a:rPr lang="cs-CZ" altLang="en-US" sz="1800" dirty="0" smtClean="0"/>
              <a:t>´ </a:t>
            </a:r>
            <a:r>
              <a:rPr lang="cs-CZ" altLang="en-US" sz="1800" dirty="0" err="1" smtClean="0"/>
              <a:t>life</a:t>
            </a:r>
            <a:r>
              <a:rPr lang="cs-CZ" altLang="en-US" sz="1800" dirty="0" smtClean="0"/>
              <a:t> style?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1800" dirty="0" smtClean="0"/>
              <a:t>- much are </a:t>
            </a:r>
            <a:r>
              <a:rPr lang="cs-CZ" altLang="en-US" sz="1800" dirty="0" err="1" smtClean="0"/>
              <a:t>the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customers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willing</a:t>
            </a:r>
            <a:r>
              <a:rPr lang="cs-CZ" altLang="en-US" sz="1800" dirty="0" smtClean="0"/>
              <a:t> to </a:t>
            </a:r>
            <a:r>
              <a:rPr lang="cs-CZ" altLang="en-US" sz="1800" dirty="0" err="1" smtClean="0"/>
              <a:t>spend</a:t>
            </a:r>
            <a:r>
              <a:rPr lang="cs-CZ" altLang="en-US" sz="1800" dirty="0" smtClean="0"/>
              <a:t>?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1800" dirty="0" smtClean="0"/>
              <a:t>- </a:t>
            </a:r>
            <a:r>
              <a:rPr lang="cs-CZ" altLang="en-US" sz="1800" dirty="0" err="1" smtClean="0"/>
              <a:t>often</a:t>
            </a:r>
            <a:r>
              <a:rPr lang="cs-CZ" altLang="en-US" sz="1800" dirty="0" smtClean="0"/>
              <a:t> do </a:t>
            </a:r>
            <a:r>
              <a:rPr lang="cs-CZ" altLang="en-US" sz="1800" dirty="0" err="1" smtClean="0"/>
              <a:t>they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buy</a:t>
            </a:r>
            <a:r>
              <a:rPr lang="cs-CZ" altLang="en-US" sz="1800" dirty="0" smtClean="0"/>
              <a:t>?</a:t>
            </a:r>
          </a:p>
          <a:p>
            <a:pPr eaLnBrk="1" hangingPunct="1">
              <a:lnSpc>
                <a:spcPct val="80000"/>
              </a:lnSpc>
            </a:pPr>
            <a:endParaRPr lang="cs-CZ" altLang="en-US" sz="1800" dirty="0" smtClean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4971C9-C462-4B6A-BBEC-A80C32FEBA2E}" type="slidenum">
              <a:rPr lang="cs-CZ" altLang="en-US" smtClean="0"/>
              <a:pPr>
                <a:defRPr/>
              </a:pPr>
              <a:t>19</a:t>
            </a:fld>
            <a:endParaRPr lang="cs-CZ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A56EE4-3633-42C7-A66B-930B8A16925C}" type="slidenum">
              <a:rPr lang="cs-CZ" altLang="en-US"/>
              <a:pPr>
                <a:defRPr/>
              </a:pPr>
              <a:t>2</a:t>
            </a:fld>
            <a:endParaRPr lang="cs-CZ" altLang="en-US"/>
          </a:p>
        </p:txBody>
      </p:sp>
      <p:sp>
        <p:nvSpPr>
          <p:cNvPr id="9219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b="1" smtClean="0"/>
              <a:t>Content</a:t>
            </a:r>
            <a:endParaRPr lang="en-US" altLang="en-US" b="1" smtClean="0"/>
          </a:p>
        </p:txBody>
      </p:sp>
      <p:sp>
        <p:nvSpPr>
          <p:cNvPr id="9220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-323850" y="1989138"/>
            <a:ext cx="8996363" cy="4141787"/>
          </a:xfrm>
        </p:spPr>
        <p:txBody>
          <a:bodyPr/>
          <a:lstStyle/>
          <a:p>
            <a:pPr marL="1352550" lvl="2" indent="-438150" eaLnBrk="1" hangingPunct="1">
              <a:buFont typeface="Wingdings" pitchFamily="2" charset="2"/>
              <a:buAutoNum type="arabicPeriod"/>
            </a:pPr>
            <a:r>
              <a:rPr lang="cs-CZ" altLang="en-US" smtClean="0"/>
              <a:t>Shareholder and stakeholder approach</a:t>
            </a:r>
          </a:p>
          <a:p>
            <a:pPr marL="1352550" lvl="2" indent="-438150" eaLnBrk="1" hangingPunct="1">
              <a:buFont typeface="Wingdings" pitchFamily="2" charset="2"/>
              <a:buAutoNum type="arabicPeriod"/>
            </a:pPr>
            <a:r>
              <a:rPr lang="cs-CZ" altLang="en-US" smtClean="0"/>
              <a:t>A move between these approaches</a:t>
            </a:r>
          </a:p>
          <a:p>
            <a:pPr marL="1352550" lvl="2" indent="-438150" eaLnBrk="1" hangingPunct="1">
              <a:buFont typeface="Wingdings" pitchFamily="2" charset="2"/>
              <a:buAutoNum type="arabicPeriod"/>
            </a:pPr>
            <a:r>
              <a:rPr lang="cs-CZ" altLang="en-US" smtClean="0"/>
              <a:t>Who is a stakeholder </a:t>
            </a:r>
          </a:p>
          <a:p>
            <a:pPr marL="1352550" lvl="2" indent="-438150" eaLnBrk="1" hangingPunct="1">
              <a:buFont typeface="Wingdings" pitchFamily="2" charset="2"/>
              <a:buAutoNum type="arabicPeriod"/>
            </a:pPr>
            <a:r>
              <a:rPr lang="cs-CZ" altLang="en-US" smtClean="0"/>
              <a:t>Stakeholder classification </a:t>
            </a:r>
          </a:p>
          <a:p>
            <a:pPr marL="1352550" lvl="2" indent="-438150" eaLnBrk="1" hangingPunct="1">
              <a:buFont typeface="Wingdings" pitchFamily="2" charset="2"/>
              <a:buAutoNum type="arabicPeriod"/>
            </a:pPr>
            <a:r>
              <a:rPr lang="cs-CZ" altLang="en-US" smtClean="0"/>
              <a:t>Stakeholder analysis</a:t>
            </a:r>
          </a:p>
          <a:p>
            <a:pPr marL="1352550" lvl="2" indent="-438150" eaLnBrk="1" hangingPunct="1">
              <a:buFont typeface="Wingdings" pitchFamily="2" charset="2"/>
              <a:buAutoNum type="arabicPeriod"/>
            </a:pPr>
            <a:r>
              <a:rPr lang="cs-CZ" altLang="en-US" smtClean="0"/>
              <a:t>Stakeholder attributes</a:t>
            </a:r>
          </a:p>
          <a:p>
            <a:pPr marL="1352550" lvl="2" indent="-438150" eaLnBrk="1" hangingPunct="1">
              <a:buFont typeface="Wingdings" pitchFamily="2" charset="2"/>
              <a:buAutoNum type="arabicPeriod"/>
            </a:pPr>
            <a:r>
              <a:rPr lang="cs-CZ" altLang="en-US" smtClean="0"/>
              <a:t>Stakeholder mapping</a:t>
            </a:r>
          </a:p>
          <a:p>
            <a:pPr marL="1352550" lvl="2" indent="-438150" eaLnBrk="1" hangingPunct="1">
              <a:buFont typeface="Wingdings" pitchFamily="2" charset="2"/>
              <a:buAutoNum type="arabicPeriod"/>
            </a:pPr>
            <a:r>
              <a:rPr lang="cs-CZ" altLang="en-US" smtClean="0"/>
              <a:t>Stakeholder segmentation</a:t>
            </a:r>
          </a:p>
          <a:p>
            <a:pPr marL="1352550" lvl="2" indent="-438150" eaLnBrk="1" hangingPunct="1">
              <a:buFont typeface="Wingdings" pitchFamily="2" charset="2"/>
              <a:buAutoNum type="arabicPeriod"/>
            </a:pPr>
            <a:r>
              <a:rPr lang="cs-CZ" altLang="en-US" smtClean="0"/>
              <a:t>Results of researches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052513"/>
            <a:ext cx="8229600" cy="417512"/>
          </a:xfrm>
        </p:spPr>
        <p:txBody>
          <a:bodyPr/>
          <a:lstStyle/>
          <a:p>
            <a:pPr eaLnBrk="1" hangingPunct="1"/>
            <a:r>
              <a:rPr lang="cs-CZ" altLang="en-US" b="1" dirty="0" err="1" smtClean="0"/>
              <a:t>Stakeholder</a:t>
            </a:r>
            <a:r>
              <a:rPr lang="cs-CZ" altLang="en-US" b="1" dirty="0" smtClean="0"/>
              <a:t> </a:t>
            </a:r>
            <a:r>
              <a:rPr lang="cs-CZ" altLang="en-US" b="1" dirty="0" err="1" smtClean="0"/>
              <a:t>segmentation</a:t>
            </a:r>
            <a:endParaRPr lang="cs-CZ" altLang="en-US" b="1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557338"/>
            <a:ext cx="8280400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cs-CZ" altLang="en-US" sz="1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en-US" sz="1800" b="1" dirty="0" smtClean="0"/>
              <a:t>3. WHERE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1800" dirty="0" smtClean="0"/>
              <a:t>- </a:t>
            </a:r>
            <a:r>
              <a:rPr lang="cs-CZ" altLang="en-US" sz="1800" dirty="0" err="1" smtClean="0"/>
              <a:t>is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the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decision</a:t>
            </a:r>
            <a:r>
              <a:rPr lang="cs-CZ" altLang="en-US" sz="1800" dirty="0" smtClean="0"/>
              <a:t> to </a:t>
            </a:r>
            <a:r>
              <a:rPr lang="cs-CZ" altLang="en-US" sz="1800" dirty="0" err="1" smtClean="0"/>
              <a:t>buy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or</a:t>
            </a:r>
            <a:r>
              <a:rPr lang="cs-CZ" altLang="en-US" sz="1800" dirty="0" smtClean="0"/>
              <a:t> not to </a:t>
            </a:r>
            <a:r>
              <a:rPr lang="cs-CZ" altLang="en-US" sz="1800" dirty="0" err="1" smtClean="0"/>
              <a:t>buy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taken</a:t>
            </a:r>
            <a:r>
              <a:rPr lang="cs-CZ" altLang="en-US" sz="1800" dirty="0" smtClean="0"/>
              <a:t>?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1800" dirty="0" smtClean="0"/>
              <a:t>- do </a:t>
            </a:r>
            <a:r>
              <a:rPr lang="cs-CZ" altLang="en-US" sz="1800" dirty="0" err="1" smtClean="0"/>
              <a:t>the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customers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seek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information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needed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for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the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purchase</a:t>
            </a:r>
            <a:r>
              <a:rPr lang="cs-CZ" altLang="en-US" sz="1800" dirty="0" smtClean="0"/>
              <a:t>?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1800" dirty="0" smtClean="0"/>
              <a:t>- do </a:t>
            </a:r>
            <a:r>
              <a:rPr lang="cs-CZ" altLang="en-US" sz="1800" dirty="0" err="1" smtClean="0"/>
              <a:t>the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customers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purchase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the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product</a:t>
            </a:r>
            <a:r>
              <a:rPr lang="cs-CZ" altLang="en-US" sz="1800" dirty="0" smtClean="0"/>
              <a:t>?</a:t>
            </a:r>
          </a:p>
          <a:p>
            <a:pPr eaLnBrk="1" hangingPunct="1">
              <a:lnSpc>
                <a:spcPct val="80000"/>
              </a:lnSpc>
            </a:pPr>
            <a:endParaRPr lang="cs-CZ" altLang="en-US" sz="1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en-US" sz="1800" b="1" dirty="0" smtClean="0"/>
              <a:t>4. WHEN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1800" dirty="0" smtClean="0"/>
              <a:t>- </a:t>
            </a:r>
            <a:r>
              <a:rPr lang="cs-CZ" altLang="en-US" sz="1800" dirty="0" err="1" smtClean="0"/>
              <a:t>is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the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first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decision</a:t>
            </a:r>
            <a:r>
              <a:rPr lang="cs-CZ" altLang="en-US" sz="1800" dirty="0" smtClean="0"/>
              <a:t> to </a:t>
            </a:r>
            <a:r>
              <a:rPr lang="cs-CZ" altLang="en-US" sz="1800" dirty="0" err="1" smtClean="0"/>
              <a:t>buy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taken</a:t>
            </a:r>
            <a:r>
              <a:rPr lang="cs-CZ" altLang="en-US" sz="1800" dirty="0" smtClean="0"/>
              <a:t>?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1800" dirty="0" smtClean="0"/>
              <a:t>- </a:t>
            </a:r>
            <a:r>
              <a:rPr lang="cs-CZ" altLang="en-US" sz="1800" dirty="0" err="1" smtClean="0"/>
              <a:t>is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the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decision</a:t>
            </a:r>
            <a:r>
              <a:rPr lang="cs-CZ" altLang="en-US" sz="1800" dirty="0" smtClean="0"/>
              <a:t> to </a:t>
            </a:r>
            <a:r>
              <a:rPr lang="cs-CZ" altLang="en-US" sz="1800" dirty="0" err="1" smtClean="0"/>
              <a:t>buy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again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taken</a:t>
            </a:r>
            <a:r>
              <a:rPr lang="cs-CZ" altLang="en-US" sz="1800" dirty="0" smtClean="0"/>
              <a:t>? </a:t>
            </a:r>
          </a:p>
          <a:p>
            <a:pPr eaLnBrk="1" hangingPunct="1">
              <a:lnSpc>
                <a:spcPct val="80000"/>
              </a:lnSpc>
            </a:pPr>
            <a:endParaRPr lang="cs-CZ" altLang="en-US" sz="1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en-US" sz="1800" b="1" dirty="0" smtClean="0"/>
              <a:t>5. WHY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1800" dirty="0" smtClean="0"/>
              <a:t>- do </a:t>
            </a:r>
            <a:r>
              <a:rPr lang="cs-CZ" altLang="en-US" sz="1800" dirty="0" err="1" smtClean="0"/>
              <a:t>customers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buy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this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product</a:t>
            </a:r>
            <a:r>
              <a:rPr lang="cs-CZ" altLang="en-US" sz="1800" dirty="0" smtClean="0"/>
              <a:t>?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1800" dirty="0" smtClean="0"/>
              <a:t>- do </a:t>
            </a:r>
            <a:r>
              <a:rPr lang="cs-CZ" altLang="en-US" sz="1800" dirty="0" err="1" smtClean="0"/>
              <a:t>the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customers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choose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this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brand</a:t>
            </a:r>
            <a:r>
              <a:rPr lang="cs-CZ" altLang="en-US" sz="1800" dirty="0" smtClean="0"/>
              <a:t>?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en-US" sz="1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en-US" sz="1800" b="1" dirty="0" smtClean="0"/>
              <a:t>6. WHO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1800" dirty="0" smtClean="0"/>
              <a:t>- are </a:t>
            </a:r>
            <a:r>
              <a:rPr lang="cs-CZ" altLang="en-US" sz="1800" dirty="0" err="1" smtClean="0"/>
              <a:t>the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customers</a:t>
            </a:r>
            <a:r>
              <a:rPr lang="cs-CZ" altLang="en-US" sz="1800" dirty="0" smtClean="0"/>
              <a:t> in </a:t>
            </a:r>
            <a:r>
              <a:rPr lang="cs-CZ" altLang="en-US" sz="1800" dirty="0" err="1" smtClean="0"/>
              <a:t>specific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segments</a:t>
            </a:r>
            <a:r>
              <a:rPr lang="cs-CZ" altLang="en-US" sz="1800" dirty="0" smtClean="0"/>
              <a:t>?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1800" dirty="0" smtClean="0"/>
              <a:t>- </a:t>
            </a:r>
            <a:r>
              <a:rPr lang="cs-CZ" altLang="en-US" sz="1800" dirty="0" err="1" smtClean="0"/>
              <a:t>buys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our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products</a:t>
            </a:r>
            <a:r>
              <a:rPr lang="cs-CZ" altLang="en-US" sz="1800" dirty="0" smtClean="0"/>
              <a:t> and </a:t>
            </a:r>
            <a:r>
              <a:rPr lang="cs-CZ" altLang="en-US" sz="1800" dirty="0" err="1" smtClean="0"/>
              <a:t>why</a:t>
            </a:r>
            <a:r>
              <a:rPr lang="cs-CZ" altLang="en-US" sz="1800" dirty="0" smtClean="0"/>
              <a:t>?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1800" dirty="0" smtClean="0"/>
              <a:t>- </a:t>
            </a:r>
            <a:r>
              <a:rPr lang="cs-CZ" altLang="en-US" sz="1800" dirty="0" err="1" smtClean="0"/>
              <a:t>buys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our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competition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products</a:t>
            </a:r>
            <a:r>
              <a:rPr lang="cs-CZ" altLang="en-US" sz="1800" dirty="0" smtClean="0"/>
              <a:t> and </a:t>
            </a:r>
            <a:r>
              <a:rPr lang="cs-CZ" altLang="en-US" sz="1800" dirty="0" err="1" smtClean="0"/>
              <a:t>why</a:t>
            </a:r>
            <a:r>
              <a:rPr lang="cs-CZ" altLang="en-US" sz="1800" dirty="0" smtClean="0"/>
              <a:t>?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801758-B2D9-43B8-AC28-B36FD6924B5D}" type="slidenum">
              <a:rPr lang="cs-CZ" altLang="en-US" smtClean="0"/>
              <a:pPr>
                <a:defRPr/>
              </a:pPr>
              <a:t>20</a:t>
            </a:fld>
            <a:endParaRPr lang="cs-CZ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altLang="en-US" sz="1800" b="1" dirty="0" err="1" smtClean="0"/>
              <a:t>Savage</a:t>
            </a:r>
            <a:r>
              <a:rPr lang="cs-CZ" altLang="en-US" sz="1800" b="1" dirty="0" smtClean="0"/>
              <a:t> et al.</a:t>
            </a:r>
            <a:r>
              <a:rPr lang="cs-CZ" altLang="en-US" sz="1800" b="1" dirty="0" smtClean="0">
                <a:hlinkClick r:id="" action="ppaction://noaction"/>
              </a:rPr>
              <a:t>[1]</a:t>
            </a:r>
            <a:r>
              <a:rPr lang="cs-CZ" altLang="en-US" sz="1800" b="1" dirty="0" smtClean="0"/>
              <a:t> </a:t>
            </a:r>
            <a:r>
              <a:rPr lang="cs-CZ" altLang="en-US" sz="1800" b="1" dirty="0" err="1" smtClean="0"/>
              <a:t>propose</a:t>
            </a:r>
            <a:r>
              <a:rPr lang="cs-CZ" altLang="en-US" sz="1800" b="1" dirty="0" smtClean="0"/>
              <a:t> </a:t>
            </a:r>
            <a:r>
              <a:rPr lang="cs-CZ" altLang="en-US" sz="1800" b="1" dirty="0" err="1" smtClean="0"/>
              <a:t>two</a:t>
            </a:r>
            <a:r>
              <a:rPr lang="cs-CZ" altLang="en-US" sz="1800" b="1" dirty="0" smtClean="0"/>
              <a:t> </a:t>
            </a:r>
            <a:r>
              <a:rPr lang="cs-CZ" altLang="en-US" sz="1800" b="1" dirty="0" err="1" smtClean="0"/>
              <a:t>attributes</a:t>
            </a:r>
            <a:r>
              <a:rPr lang="cs-CZ" altLang="en-US" sz="1800" b="1" dirty="0" smtClean="0"/>
              <a:t>: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en-US" sz="1800" dirty="0" err="1" smtClean="0"/>
              <a:t>Interest</a:t>
            </a:r>
            <a:endParaRPr lang="cs-CZ" altLang="en-US" sz="18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en-US" sz="1800" dirty="0" err="1" smtClean="0"/>
              <a:t>Potential</a:t>
            </a:r>
            <a:r>
              <a:rPr lang="cs-CZ" altLang="en-US" sz="1800" dirty="0" smtClean="0"/>
              <a:t> </a:t>
            </a:r>
            <a:r>
              <a:rPr lang="cs-CZ" altLang="en-US" sz="1800" dirty="0" smtClean="0"/>
              <a:t>to influence </a:t>
            </a:r>
            <a:r>
              <a:rPr lang="cs-CZ" altLang="en-US" sz="1800" dirty="0" err="1" smtClean="0"/>
              <a:t>the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firm</a:t>
            </a:r>
            <a:endParaRPr lang="cs-CZ" altLang="en-US" sz="18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altLang="en-US" sz="1800" b="1" dirty="0" err="1" smtClean="0"/>
              <a:t>Often</a:t>
            </a:r>
            <a:r>
              <a:rPr lang="cs-CZ" altLang="en-US" sz="1800" b="1" dirty="0" smtClean="0"/>
              <a:t> </a:t>
            </a:r>
            <a:r>
              <a:rPr lang="cs-CZ" altLang="en-US" sz="1800" b="1" dirty="0" err="1" smtClean="0"/>
              <a:t>used</a:t>
            </a:r>
            <a:r>
              <a:rPr lang="cs-CZ" altLang="en-US" sz="1800" b="1" dirty="0" smtClean="0"/>
              <a:t> in </a:t>
            </a:r>
            <a:r>
              <a:rPr lang="cs-CZ" altLang="en-US" sz="1800" b="1" dirty="0" err="1" smtClean="0"/>
              <a:t>project</a:t>
            </a:r>
            <a:r>
              <a:rPr lang="cs-CZ" altLang="en-US" sz="1800" b="1" dirty="0" smtClean="0"/>
              <a:t> management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en-US" sz="1800" dirty="0" err="1" smtClean="0"/>
              <a:t>How</a:t>
            </a:r>
            <a:r>
              <a:rPr lang="cs-CZ" altLang="en-US" sz="1800" dirty="0" smtClean="0"/>
              <a:t> much </a:t>
            </a:r>
            <a:r>
              <a:rPr lang="cs-CZ" altLang="en-US" sz="1800" dirty="0" err="1" smtClean="0"/>
              <a:t>is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the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stakeholder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affected</a:t>
            </a:r>
            <a:r>
              <a:rPr lang="cs-CZ" altLang="en-US" sz="1800" dirty="0" smtClean="0"/>
              <a:t> (</a:t>
            </a:r>
            <a:r>
              <a:rPr lang="cs-CZ" altLang="en-US" sz="1800" dirty="0" err="1" smtClean="0"/>
              <a:t>weakly-strongly</a:t>
            </a:r>
            <a:r>
              <a:rPr lang="cs-CZ" altLang="en-US" sz="1800" dirty="0" smtClean="0"/>
              <a:t>)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en-US" sz="1800" dirty="0" err="1" smtClean="0"/>
              <a:t>Assumed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reaction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of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the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stakeholder</a:t>
            </a:r>
            <a:r>
              <a:rPr lang="cs-CZ" altLang="en-US" sz="1800" dirty="0" smtClean="0"/>
              <a:t> (positive, </a:t>
            </a:r>
            <a:r>
              <a:rPr lang="cs-CZ" altLang="en-US" sz="1800" dirty="0" err="1" smtClean="0"/>
              <a:t>neutral</a:t>
            </a:r>
            <a:r>
              <a:rPr lang="cs-CZ" altLang="en-US" sz="1800" dirty="0" smtClean="0"/>
              <a:t>, negative)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altLang="en-US" sz="1800" b="1" dirty="0" err="1" smtClean="0"/>
              <a:t>or</a:t>
            </a:r>
            <a:r>
              <a:rPr lang="cs-CZ" altLang="en-US" sz="1800" b="1" dirty="0" smtClean="0"/>
              <a:t>: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en-US" sz="1800" dirty="0" err="1" smtClean="0"/>
              <a:t>How</a:t>
            </a:r>
            <a:r>
              <a:rPr lang="cs-CZ" altLang="en-US" sz="1800" dirty="0" smtClean="0"/>
              <a:t> much </a:t>
            </a:r>
            <a:r>
              <a:rPr lang="cs-CZ" altLang="en-US" sz="1800" dirty="0" err="1" smtClean="0"/>
              <a:t>is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the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stakeholder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affected</a:t>
            </a:r>
            <a:r>
              <a:rPr lang="cs-CZ" altLang="en-US" sz="1800" dirty="0" smtClean="0"/>
              <a:t> (</a:t>
            </a:r>
            <a:r>
              <a:rPr lang="cs-CZ" altLang="en-US" sz="1800" dirty="0" err="1" smtClean="0"/>
              <a:t>weakly-strongly</a:t>
            </a:r>
            <a:r>
              <a:rPr lang="cs-CZ" altLang="en-US" sz="1800" dirty="0" smtClean="0"/>
              <a:t>)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en-US" sz="1800" dirty="0" err="1" smtClean="0"/>
              <a:t>Power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of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the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stakeholder</a:t>
            </a:r>
            <a:endParaRPr lang="cs-CZ" altLang="en-US" sz="18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cs-CZ" altLang="en-US" sz="1800" b="1" dirty="0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en-US" sz="1800" dirty="0" smtClean="0">
                <a:hlinkClick r:id="rId3" action="ppaction://hlinksldjump"/>
              </a:rPr>
              <a:t>[1]</a:t>
            </a:r>
            <a:r>
              <a:rPr lang="cs-CZ" altLang="en-US" sz="1800" dirty="0" smtClean="0"/>
              <a:t> SAVAGE, G. T., NIX, T. H., WHITEHEAD, C. J., BLAIR, J. D. </a:t>
            </a:r>
            <a:r>
              <a:rPr lang="cs-CZ" altLang="en-US" sz="1800" dirty="0" err="1" smtClean="0"/>
              <a:t>Strategies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for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assessing</a:t>
            </a:r>
            <a:r>
              <a:rPr lang="cs-CZ" altLang="en-US" sz="1800" dirty="0" smtClean="0"/>
              <a:t> and </a:t>
            </a:r>
            <a:r>
              <a:rPr lang="cs-CZ" altLang="en-US" sz="1800" dirty="0" err="1" smtClean="0"/>
              <a:t>managing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organizational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stakeholders</a:t>
            </a:r>
            <a:r>
              <a:rPr lang="cs-CZ" altLang="en-US" sz="1800" dirty="0" smtClean="0"/>
              <a:t>. In </a:t>
            </a:r>
            <a:r>
              <a:rPr lang="cs-CZ" altLang="en-US" sz="1800" i="1" dirty="0" err="1" smtClean="0"/>
              <a:t>Academy</a:t>
            </a:r>
            <a:r>
              <a:rPr lang="cs-CZ" altLang="en-US" sz="1800" i="1" dirty="0" smtClean="0"/>
              <a:t> </a:t>
            </a:r>
            <a:r>
              <a:rPr lang="cs-CZ" altLang="en-US" sz="1800" i="1" dirty="0" err="1" smtClean="0"/>
              <a:t>of</a:t>
            </a:r>
            <a:r>
              <a:rPr lang="cs-CZ" altLang="en-US" sz="1800" i="1" dirty="0" smtClean="0"/>
              <a:t> Management </a:t>
            </a:r>
            <a:r>
              <a:rPr lang="cs-CZ" altLang="en-US" sz="1800" i="1" dirty="0" err="1" smtClean="0"/>
              <a:t>Executive</a:t>
            </a:r>
            <a:r>
              <a:rPr lang="cs-CZ" altLang="en-US" sz="1800" dirty="0" smtClean="0"/>
              <a:t>. 5/1991, s. 61 – 75.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cs-CZ" altLang="en-US" sz="1800" b="1" dirty="0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052513"/>
            <a:ext cx="7772400" cy="503237"/>
          </a:xfrm>
        </p:spPr>
        <p:txBody>
          <a:bodyPr/>
          <a:lstStyle/>
          <a:p>
            <a:pPr eaLnBrk="1" hangingPunct="1"/>
            <a:r>
              <a:rPr lang="cs-CZ" altLang="en-US" b="1" smtClean="0"/>
              <a:t>Stakeholder attributes</a:t>
            </a:r>
            <a:endParaRPr lang="en-US" altLang="en-US" b="1" smtClean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492254-B084-461D-A458-92E71E9D7B2E}" type="slidenum">
              <a:rPr lang="cs-CZ" altLang="en-US" smtClean="0"/>
              <a:pPr>
                <a:defRPr/>
              </a:pPr>
              <a:t>21</a:t>
            </a:fld>
            <a:endParaRPr lang="cs-CZ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altLang="en-US" sz="1800" b="1" dirty="0" smtClean="0"/>
              <a:t>More </a:t>
            </a:r>
            <a:r>
              <a:rPr lang="cs-CZ" altLang="en-US" sz="1800" b="1" dirty="0" err="1" smtClean="0"/>
              <a:t>elaborated</a:t>
            </a:r>
            <a:r>
              <a:rPr lang="cs-CZ" altLang="en-US" sz="1800" b="1" dirty="0" smtClean="0"/>
              <a:t> </a:t>
            </a:r>
            <a:r>
              <a:rPr lang="cs-CZ" altLang="en-US" sz="1800" b="1" dirty="0" err="1" smtClean="0"/>
              <a:t>three-dimensional</a:t>
            </a:r>
            <a:r>
              <a:rPr lang="cs-CZ" altLang="en-US" sz="1800" b="1" dirty="0" smtClean="0"/>
              <a:t> </a:t>
            </a:r>
            <a:r>
              <a:rPr lang="cs-CZ" altLang="en-US" sz="1800" b="1" dirty="0" err="1" smtClean="0"/>
              <a:t>approach</a:t>
            </a:r>
            <a:r>
              <a:rPr lang="cs-CZ" altLang="en-US" sz="1800" b="1" dirty="0" smtClean="0"/>
              <a:t> </a:t>
            </a:r>
            <a:r>
              <a:rPr lang="cs-CZ" altLang="en-US" sz="1800" b="1" dirty="0" err="1" smtClean="0"/>
              <a:t>is</a:t>
            </a:r>
            <a:r>
              <a:rPr lang="cs-CZ" altLang="en-US" sz="1800" b="1" dirty="0" smtClean="0"/>
              <a:t>: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en-US" sz="1800" dirty="0" err="1" smtClean="0"/>
              <a:t>Power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of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the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stakeholder</a:t>
            </a:r>
            <a:endParaRPr lang="cs-CZ" altLang="en-US" sz="18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en-US" sz="1800" dirty="0" err="1" smtClean="0"/>
              <a:t>Interest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of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the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stakeholder</a:t>
            </a:r>
            <a:endParaRPr lang="cs-CZ" altLang="en-US" sz="18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en-US" sz="1800" dirty="0" err="1" smtClean="0"/>
              <a:t>Attitude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of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the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stakeholder</a:t>
            </a:r>
            <a:r>
              <a:rPr lang="cs-CZ" altLang="en-US" sz="1800" dirty="0" smtClean="0"/>
              <a:t> (</a:t>
            </a:r>
            <a:r>
              <a:rPr lang="cs-CZ" altLang="en-US" sz="1800" dirty="0" err="1" smtClean="0"/>
              <a:t>supportive</a:t>
            </a:r>
            <a:r>
              <a:rPr lang="cs-CZ" altLang="en-US" sz="1800" dirty="0" smtClean="0"/>
              <a:t>/</a:t>
            </a:r>
            <a:r>
              <a:rPr lang="cs-CZ" altLang="en-US" sz="1800" dirty="0" err="1" smtClean="0"/>
              <a:t>disruptive</a:t>
            </a:r>
            <a:r>
              <a:rPr lang="cs-CZ" altLang="en-US" sz="1800" dirty="0" smtClean="0"/>
              <a:t>, positive/negative)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cs-CZ" altLang="en-US" sz="18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altLang="en-US" sz="1800" b="1" dirty="0" err="1" smtClean="0"/>
              <a:t>Strategic</a:t>
            </a:r>
            <a:r>
              <a:rPr lang="cs-CZ" altLang="en-US" sz="1800" b="1" dirty="0" smtClean="0"/>
              <a:t> management </a:t>
            </a:r>
            <a:r>
              <a:rPr lang="cs-CZ" altLang="en-US" sz="1800" b="1" dirty="0" err="1" smtClean="0"/>
              <a:t>textbooks</a:t>
            </a:r>
            <a:r>
              <a:rPr lang="cs-CZ" altLang="en-US" sz="1800" b="1" dirty="0" smtClean="0"/>
              <a:t> </a:t>
            </a:r>
            <a:r>
              <a:rPr lang="cs-CZ" altLang="en-US" sz="1800" b="1" dirty="0" err="1" smtClean="0"/>
              <a:t>mention</a:t>
            </a:r>
            <a:r>
              <a:rPr lang="cs-CZ" altLang="en-US" sz="1800" b="1" dirty="0" smtClean="0"/>
              <a:t>: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en-US" sz="1800" dirty="0" err="1" smtClean="0"/>
              <a:t>Power</a:t>
            </a:r>
            <a:endParaRPr lang="cs-CZ" altLang="en-US" sz="18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en-US" sz="1800" dirty="0" err="1" smtClean="0"/>
              <a:t>Attitude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or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interest</a:t>
            </a:r>
            <a:endParaRPr lang="cs-CZ" altLang="en-US" sz="18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cs-CZ" altLang="en-US" sz="18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altLang="en-US" sz="1800" b="1" dirty="0" err="1" smtClean="0"/>
              <a:t>Mitchell</a:t>
            </a:r>
            <a:r>
              <a:rPr lang="cs-CZ" altLang="en-US" sz="1800" b="1" dirty="0" smtClean="0"/>
              <a:t> et al.</a:t>
            </a:r>
            <a:r>
              <a:rPr lang="cs-CZ" altLang="en-US" sz="1800" b="1" dirty="0" smtClean="0">
                <a:hlinkClick r:id="" action="ppaction://noaction"/>
              </a:rPr>
              <a:t>[1]</a:t>
            </a:r>
            <a:r>
              <a:rPr lang="cs-CZ" altLang="en-US" sz="1800" b="1" dirty="0" smtClean="0"/>
              <a:t> </a:t>
            </a:r>
            <a:r>
              <a:rPr lang="cs-CZ" altLang="en-US" sz="1800" b="1" dirty="0" err="1" smtClean="0"/>
              <a:t>propose</a:t>
            </a:r>
            <a:r>
              <a:rPr lang="cs-CZ" altLang="en-US" sz="1800" b="1" dirty="0" smtClean="0"/>
              <a:t> </a:t>
            </a:r>
            <a:r>
              <a:rPr lang="cs-CZ" altLang="en-US" sz="1800" b="1" dirty="0" err="1" smtClean="0"/>
              <a:t>three</a:t>
            </a:r>
            <a:r>
              <a:rPr lang="cs-CZ" altLang="en-US" sz="1800" b="1" dirty="0" smtClean="0"/>
              <a:t> </a:t>
            </a:r>
            <a:r>
              <a:rPr lang="cs-CZ" altLang="en-US" sz="1800" b="1" dirty="0" err="1" smtClean="0"/>
              <a:t>attributes</a:t>
            </a:r>
            <a:r>
              <a:rPr lang="cs-CZ" altLang="en-US" sz="1800" b="1" dirty="0" smtClean="0"/>
              <a:t>: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en-US" sz="1800" dirty="0" err="1" smtClean="0"/>
              <a:t>Power</a:t>
            </a:r>
            <a:endParaRPr lang="cs-CZ" altLang="en-US" sz="18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en-US" sz="1800" dirty="0" err="1" smtClean="0"/>
              <a:t>Legitimacy</a:t>
            </a:r>
            <a:endParaRPr lang="cs-CZ" altLang="en-US" sz="18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en-US" sz="1800" dirty="0" err="1" smtClean="0"/>
              <a:t>Urgency</a:t>
            </a:r>
            <a:endParaRPr lang="cs-CZ" altLang="en-US" sz="18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cs-CZ" altLang="en-US" sz="18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altLang="en-US" sz="1600" dirty="0" smtClean="0">
                <a:hlinkClick r:id="" action="ppaction://noaction"/>
              </a:rPr>
              <a:t>[1]</a:t>
            </a:r>
            <a:r>
              <a:rPr lang="cs-CZ" altLang="en-US" sz="1600" dirty="0" smtClean="0"/>
              <a:t> MITCHELL, R. K., AGLE, B. R., WOOD, D. J. </a:t>
            </a:r>
            <a:r>
              <a:rPr lang="cs-CZ" altLang="en-US" sz="1600" dirty="0" err="1" smtClean="0"/>
              <a:t>Toward</a:t>
            </a:r>
            <a:r>
              <a:rPr lang="cs-CZ" altLang="en-US" sz="1600" dirty="0" smtClean="0"/>
              <a:t> a </a:t>
            </a:r>
            <a:r>
              <a:rPr lang="cs-CZ" altLang="en-US" sz="1600" dirty="0" err="1" smtClean="0"/>
              <a:t>theory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of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stakeholder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identification</a:t>
            </a:r>
            <a:r>
              <a:rPr lang="cs-CZ" altLang="en-US" sz="1600" dirty="0" smtClean="0"/>
              <a:t> and </a:t>
            </a:r>
            <a:r>
              <a:rPr lang="cs-CZ" altLang="en-US" sz="1600" dirty="0" err="1" smtClean="0"/>
              <a:t>salience</a:t>
            </a:r>
            <a:r>
              <a:rPr lang="cs-CZ" altLang="en-US" sz="1600" dirty="0" smtClean="0"/>
              <a:t>: </a:t>
            </a:r>
            <a:r>
              <a:rPr lang="cs-CZ" altLang="en-US" sz="1600" dirty="0" err="1" smtClean="0"/>
              <a:t>Defining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the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principle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of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who</a:t>
            </a:r>
            <a:r>
              <a:rPr lang="cs-CZ" altLang="en-US" sz="1600" dirty="0" smtClean="0"/>
              <a:t> and </a:t>
            </a:r>
            <a:r>
              <a:rPr lang="cs-CZ" altLang="en-US" sz="1600" dirty="0" err="1" smtClean="0"/>
              <a:t>what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really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counts</a:t>
            </a:r>
            <a:r>
              <a:rPr lang="cs-CZ" altLang="en-US" sz="1600" dirty="0" smtClean="0"/>
              <a:t>.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052513"/>
            <a:ext cx="7772400" cy="503237"/>
          </a:xfrm>
        </p:spPr>
        <p:txBody>
          <a:bodyPr/>
          <a:lstStyle/>
          <a:p>
            <a:pPr eaLnBrk="1" hangingPunct="1"/>
            <a:r>
              <a:rPr lang="cs-CZ" altLang="en-US" b="1" smtClean="0"/>
              <a:t>Stakeholder attributes</a:t>
            </a:r>
            <a:endParaRPr lang="en-US" altLang="en-US" b="1" smtClean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6020E1-B811-4A59-83BF-C5506BA6CD56}" type="slidenum">
              <a:rPr lang="cs-CZ" altLang="en-US" smtClean="0"/>
              <a:pPr>
                <a:defRPr/>
              </a:pPr>
              <a:t>22</a:t>
            </a:fld>
            <a:endParaRPr lang="cs-CZ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0"/>
            <a:ext cx="5299075" cy="699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5B4A70-16F1-4202-A76A-D274234407F3}" type="slidenum">
              <a:rPr lang="cs-CZ" altLang="en-US" smtClean="0"/>
              <a:pPr>
                <a:defRPr/>
              </a:pPr>
              <a:t>23</a:t>
            </a:fld>
            <a:endParaRPr lang="cs-CZ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338638" y="4083050"/>
            <a:ext cx="3022600" cy="2209800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341438" y="4083050"/>
            <a:ext cx="3025775" cy="2209800"/>
          </a:xfrm>
          <a:prstGeom prst="rect">
            <a:avLst/>
          </a:prstGeom>
          <a:gradFill rotWithShape="0">
            <a:gsLst>
              <a:gs pos="0">
                <a:srgbClr val="66FF33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800100" y="1203325"/>
            <a:ext cx="7772400" cy="503238"/>
          </a:xfrm>
        </p:spPr>
        <p:txBody>
          <a:bodyPr/>
          <a:lstStyle/>
          <a:p>
            <a:pPr eaLnBrk="1" hangingPunct="1"/>
            <a:r>
              <a:rPr lang="cs-CZ" altLang="en-US" b="1" smtClean="0"/>
              <a:t>Stakeholder mapping: </a:t>
            </a:r>
            <a:r>
              <a:rPr lang="en-GB" altLang="en-US" b="1" smtClean="0"/>
              <a:t>4 Quadrant Analysis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325563" y="2025650"/>
            <a:ext cx="3022600" cy="2057400"/>
          </a:xfrm>
          <a:prstGeom prst="rect">
            <a:avLst/>
          </a:prstGeom>
          <a:gradFill rotWithShape="0">
            <a:gsLst>
              <a:gs pos="0">
                <a:srgbClr val="009900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4348163" y="2025650"/>
            <a:ext cx="0" cy="4267200"/>
          </a:xfrm>
          <a:prstGeom prst="line">
            <a:avLst/>
          </a:prstGeom>
          <a:noFill/>
          <a:ln w="25400">
            <a:solidFill>
              <a:srgbClr val="00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1395413" y="4083050"/>
            <a:ext cx="597852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5942013" y="6369050"/>
            <a:ext cx="1495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FF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AU" altLang="en-US" sz="1600" b="1" i="1">
                <a:latin typeface="Verdana" pitchFamily="34" charset="0"/>
                <a:cs typeface="Arial" charset="0"/>
              </a:rPr>
              <a:t>Disruptive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493838" y="6369050"/>
            <a:ext cx="1428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FF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AU" altLang="en-US" sz="1600" b="1" i="1">
                <a:latin typeface="Verdana" pitchFamily="34" charset="0"/>
                <a:cs typeface="Arial" charset="0"/>
              </a:rPr>
              <a:t>Supportive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3154363" y="3092450"/>
            <a:ext cx="12636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FF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endParaRPr lang="en-AU" altLang="en-US" sz="1200">
              <a:solidFill>
                <a:schemeClr val="bg1"/>
              </a:solidFill>
              <a:latin typeface="Verdana" pitchFamily="34" charset="0"/>
              <a:cs typeface="Arial" charset="0"/>
            </a:endParaRPr>
          </a:p>
          <a:p>
            <a:pPr algn="r">
              <a:spcBef>
                <a:spcPct val="50000"/>
              </a:spcBef>
              <a:buClrTx/>
              <a:buFontTx/>
              <a:buNone/>
            </a:pPr>
            <a:endParaRPr lang="en-AU" altLang="en-US" sz="1200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 flipH="1">
            <a:off x="1325563" y="1873250"/>
            <a:ext cx="15875" cy="441960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4348163" y="3473450"/>
            <a:ext cx="11271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FF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endParaRPr lang="en-AU" altLang="en-US" sz="1200">
              <a:solidFill>
                <a:schemeClr val="bg1"/>
              </a:solidFill>
              <a:latin typeface="Verdana" pitchFamily="34" charset="0"/>
              <a:cs typeface="Arial" charset="0"/>
            </a:endParaRPr>
          </a:p>
          <a:p>
            <a:pPr algn="r">
              <a:spcBef>
                <a:spcPct val="50000"/>
              </a:spcBef>
              <a:buClrTx/>
              <a:buFontTx/>
              <a:buNone/>
            </a:pPr>
            <a:endParaRPr lang="en-AU" altLang="en-US" sz="2000" b="1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1757" name="Oval 13"/>
          <p:cNvSpPr>
            <a:spLocks noChangeArrowheads="1"/>
          </p:cNvSpPr>
          <p:nvPr/>
        </p:nvSpPr>
        <p:spPr bwMode="auto">
          <a:xfrm>
            <a:off x="1890713" y="3651250"/>
            <a:ext cx="1406525" cy="609600"/>
          </a:xfrm>
          <a:prstGeom prst="ellipse">
            <a:avLst/>
          </a:prstGeom>
          <a:gradFill rotWithShape="1">
            <a:gsLst>
              <a:gs pos="0">
                <a:srgbClr val="660033"/>
              </a:gs>
              <a:gs pos="100000">
                <a:srgbClr val="2F0018"/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B2B2B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AU" altLang="en-US" sz="12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Finance</a:t>
            </a:r>
            <a:endParaRPr lang="en-US" altLang="en-US" sz="1200" b="1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4348163" y="2025650"/>
            <a:ext cx="3025775" cy="20574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31759" name="Oval 15"/>
          <p:cNvSpPr>
            <a:spLocks noChangeArrowheads="1"/>
          </p:cNvSpPr>
          <p:nvPr/>
        </p:nvSpPr>
        <p:spPr bwMode="auto">
          <a:xfrm>
            <a:off x="5837238" y="2209800"/>
            <a:ext cx="1546225" cy="533400"/>
          </a:xfrm>
          <a:prstGeom prst="ellipse">
            <a:avLst/>
          </a:prstGeom>
          <a:gradFill rotWithShape="1">
            <a:gsLst>
              <a:gs pos="0">
                <a:srgbClr val="000066"/>
              </a:gs>
              <a:gs pos="100000">
                <a:srgbClr val="00002F"/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B2B2B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5989638" y="2362200"/>
            <a:ext cx="1276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AU" altLang="en-US" sz="12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HR/ Payroll</a:t>
            </a:r>
          </a:p>
        </p:txBody>
      </p:sp>
      <p:sp>
        <p:nvSpPr>
          <p:cNvPr id="31761" name="Oval 17"/>
          <p:cNvSpPr>
            <a:spLocks noChangeArrowheads="1"/>
          </p:cNvSpPr>
          <p:nvPr/>
        </p:nvSpPr>
        <p:spPr bwMode="auto">
          <a:xfrm>
            <a:off x="3646488" y="2635250"/>
            <a:ext cx="1406525" cy="685800"/>
          </a:xfrm>
          <a:prstGeom prst="ellipse">
            <a:avLst/>
          </a:prstGeom>
          <a:gradFill rotWithShape="1">
            <a:gsLst>
              <a:gs pos="0">
                <a:srgbClr val="000066"/>
              </a:gs>
              <a:gs pos="100000">
                <a:srgbClr val="00002F"/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B2B2B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3811588" y="2711450"/>
            <a:ext cx="109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FF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AU" altLang="en-US" sz="12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Group Executive</a:t>
            </a:r>
          </a:p>
        </p:txBody>
      </p:sp>
      <p:sp>
        <p:nvSpPr>
          <p:cNvPr id="31763" name="Oval 19"/>
          <p:cNvSpPr>
            <a:spLocks noChangeArrowheads="1"/>
          </p:cNvSpPr>
          <p:nvPr/>
        </p:nvSpPr>
        <p:spPr bwMode="auto">
          <a:xfrm>
            <a:off x="2732088" y="3397250"/>
            <a:ext cx="3657600" cy="381000"/>
          </a:xfrm>
          <a:prstGeom prst="ellipse">
            <a:avLst/>
          </a:prstGeom>
          <a:gradFill rotWithShape="1">
            <a:gsLst>
              <a:gs pos="0">
                <a:srgbClr val="000066"/>
              </a:gs>
              <a:gs pos="100000">
                <a:srgbClr val="00002F"/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B2B2B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AU" altLang="en-US" sz="12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IT</a:t>
            </a:r>
          </a:p>
        </p:txBody>
      </p:sp>
      <p:sp>
        <p:nvSpPr>
          <p:cNvPr id="31764" name="Oval 20"/>
          <p:cNvSpPr>
            <a:spLocks noChangeArrowheads="1"/>
          </p:cNvSpPr>
          <p:nvPr/>
        </p:nvSpPr>
        <p:spPr bwMode="auto">
          <a:xfrm>
            <a:off x="4348163" y="2025650"/>
            <a:ext cx="1406525" cy="609600"/>
          </a:xfrm>
          <a:prstGeom prst="ellipse">
            <a:avLst/>
          </a:prstGeom>
          <a:gradFill rotWithShape="1">
            <a:gsLst>
              <a:gs pos="0">
                <a:srgbClr val="000066"/>
              </a:gs>
              <a:gs pos="100000">
                <a:srgbClr val="00002F"/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B2B2B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4541838" y="2178050"/>
            <a:ext cx="1123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AU" altLang="en-US" sz="12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Audit</a:t>
            </a:r>
          </a:p>
        </p:txBody>
      </p:sp>
      <p:sp>
        <p:nvSpPr>
          <p:cNvPr id="31766" name="Oval 22"/>
          <p:cNvSpPr>
            <a:spLocks noChangeArrowheads="1"/>
          </p:cNvSpPr>
          <p:nvPr/>
        </p:nvSpPr>
        <p:spPr bwMode="auto">
          <a:xfrm>
            <a:off x="4916488" y="2643188"/>
            <a:ext cx="1511300" cy="762000"/>
          </a:xfrm>
          <a:prstGeom prst="ellipse">
            <a:avLst/>
          </a:prstGeom>
          <a:gradFill rotWithShape="1">
            <a:gsLst>
              <a:gs pos="0">
                <a:srgbClr val="000066"/>
              </a:gs>
              <a:gs pos="100000">
                <a:srgbClr val="00002F"/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19812" dir="3479677" algn="ctr" rotWithShape="0">
                    <a:srgbClr val="B2B2B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5059363" y="2727325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AU" altLang="en-US" sz="12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Line Management</a:t>
            </a:r>
          </a:p>
        </p:txBody>
      </p:sp>
      <p:sp>
        <p:nvSpPr>
          <p:cNvPr id="31768" name="Oval 24"/>
          <p:cNvSpPr>
            <a:spLocks noChangeArrowheads="1"/>
          </p:cNvSpPr>
          <p:nvPr/>
        </p:nvSpPr>
        <p:spPr bwMode="auto">
          <a:xfrm>
            <a:off x="3646488" y="4083050"/>
            <a:ext cx="1406525" cy="609600"/>
          </a:xfrm>
          <a:prstGeom prst="ellipse">
            <a:avLst/>
          </a:prstGeom>
          <a:gradFill rotWithShape="1">
            <a:gsLst>
              <a:gs pos="0">
                <a:srgbClr val="000066"/>
              </a:gs>
              <a:gs pos="100000">
                <a:srgbClr val="00002F"/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B2B2B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3843338" y="4192588"/>
            <a:ext cx="1054100" cy="27463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B2B2B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endParaRPr lang="en-AU" altLang="en-US" sz="1200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3786188" y="4235450"/>
            <a:ext cx="1123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AU" altLang="en-US" sz="12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Staff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7513638" y="1981200"/>
            <a:ext cx="13557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AU" altLang="en-US" sz="2400" b="1">
                <a:latin typeface="Verdana" pitchFamily="34" charset="0"/>
                <a:cs typeface="Arial" charset="0"/>
              </a:rPr>
              <a:t>Zones of focus</a:t>
            </a: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152400" y="5149850"/>
            <a:ext cx="1125538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FF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AU" altLang="en-US" sz="1400" b="1" i="1">
                <a:latin typeface="Verdana" pitchFamily="34" charset="0"/>
                <a:cs typeface="Arial" charset="0"/>
              </a:rPr>
              <a:t>Low</a:t>
            </a:r>
          </a:p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AU" altLang="en-US" sz="1400" b="1" i="1">
                <a:latin typeface="Verdana" pitchFamily="34" charset="0"/>
                <a:cs typeface="Arial" charset="0"/>
              </a:rPr>
              <a:t>Impact</a:t>
            </a:r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152400" y="1706563"/>
            <a:ext cx="1125538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FF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AU" altLang="en-US" sz="1400" b="1" i="1">
                <a:latin typeface="Verdana" pitchFamily="34" charset="0"/>
                <a:cs typeface="Arial" charset="0"/>
              </a:rPr>
              <a:t>High</a:t>
            </a:r>
          </a:p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AU" altLang="en-US" sz="1400" b="1" i="1">
                <a:latin typeface="Verdana" pitchFamily="34" charset="0"/>
                <a:cs typeface="Arial" charset="0"/>
              </a:rPr>
              <a:t>Impact</a:t>
            </a:r>
          </a:p>
        </p:txBody>
      </p:sp>
      <p:sp>
        <p:nvSpPr>
          <p:cNvPr id="31774" name="Oval 30"/>
          <p:cNvSpPr>
            <a:spLocks noChangeArrowheads="1"/>
          </p:cNvSpPr>
          <p:nvPr/>
        </p:nvSpPr>
        <p:spPr bwMode="auto">
          <a:xfrm>
            <a:off x="1493838" y="2590800"/>
            <a:ext cx="1406525" cy="533400"/>
          </a:xfrm>
          <a:prstGeom prst="ellipse">
            <a:avLst/>
          </a:prstGeom>
          <a:gradFill rotWithShape="1">
            <a:gsLst>
              <a:gs pos="0">
                <a:srgbClr val="660033"/>
              </a:gs>
              <a:gs pos="100000">
                <a:srgbClr val="2F0018"/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1570038" y="25908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AU" altLang="en-US" sz="12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Steering Committee</a:t>
            </a:r>
          </a:p>
        </p:txBody>
      </p:sp>
      <p:sp>
        <p:nvSpPr>
          <p:cNvPr id="31776" name="Oval 32"/>
          <p:cNvSpPr>
            <a:spLocks noChangeArrowheads="1"/>
          </p:cNvSpPr>
          <p:nvPr/>
        </p:nvSpPr>
        <p:spPr bwMode="auto">
          <a:xfrm>
            <a:off x="6389688" y="3397250"/>
            <a:ext cx="1336675" cy="685800"/>
          </a:xfrm>
          <a:prstGeom prst="ellipse">
            <a:avLst/>
          </a:prstGeom>
          <a:gradFill rotWithShape="1">
            <a:gsLst>
              <a:gs pos="0">
                <a:srgbClr val="660033"/>
              </a:gs>
              <a:gs pos="100000">
                <a:srgbClr val="2F0018"/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B2B2B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31777" name="Text Box 33"/>
          <p:cNvSpPr txBox="1">
            <a:spLocks noChangeArrowheads="1"/>
          </p:cNvSpPr>
          <p:nvPr/>
        </p:nvSpPr>
        <p:spPr bwMode="auto">
          <a:xfrm>
            <a:off x="6523038" y="3549650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660033"/>
                    </a:gs>
                    <a:gs pos="100000">
                      <a:srgbClr val="2F0018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AU" altLang="en-US" sz="12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Business Mgrs</a:t>
            </a:r>
          </a:p>
        </p:txBody>
      </p:sp>
      <p:sp>
        <p:nvSpPr>
          <p:cNvPr id="31778" name="Oval 34"/>
          <p:cNvSpPr>
            <a:spLocks noChangeArrowheads="1"/>
          </p:cNvSpPr>
          <p:nvPr/>
        </p:nvSpPr>
        <p:spPr bwMode="auto">
          <a:xfrm>
            <a:off x="4160838" y="4997450"/>
            <a:ext cx="1406525" cy="609600"/>
          </a:xfrm>
          <a:prstGeom prst="ellipse">
            <a:avLst/>
          </a:prstGeom>
          <a:gradFill rotWithShape="1">
            <a:gsLst>
              <a:gs pos="0">
                <a:srgbClr val="660033"/>
              </a:gs>
              <a:gs pos="100000">
                <a:srgbClr val="2F0018"/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B2B2B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31779" name="Text Box 35"/>
          <p:cNvSpPr txBox="1">
            <a:spLocks noChangeArrowheads="1"/>
          </p:cNvSpPr>
          <p:nvPr/>
        </p:nvSpPr>
        <p:spPr bwMode="auto">
          <a:xfrm>
            <a:off x="4313238" y="5149850"/>
            <a:ext cx="1123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AU" altLang="en-US" sz="12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Unions</a:t>
            </a:r>
          </a:p>
        </p:txBody>
      </p:sp>
      <p:sp>
        <p:nvSpPr>
          <p:cNvPr id="31780" name="Line 36"/>
          <p:cNvSpPr>
            <a:spLocks noChangeShapeType="1"/>
          </p:cNvSpPr>
          <p:nvPr/>
        </p:nvSpPr>
        <p:spPr bwMode="auto">
          <a:xfrm flipV="1">
            <a:off x="1325563" y="6292850"/>
            <a:ext cx="6721475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21B9AB-430D-4FB8-9700-DB1C2555D71A}" type="slidenum">
              <a:rPr lang="cs-CZ" altLang="en-US" smtClean="0"/>
              <a:pPr>
                <a:defRPr/>
              </a:pPr>
              <a:t>24</a:t>
            </a:fld>
            <a:endParaRPr lang="cs-CZ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62013" y="995363"/>
            <a:ext cx="7772400" cy="503237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Power / Interest Grid Example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4748213" y="3708400"/>
            <a:ext cx="3024187" cy="2209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latin typeface="Verdana" pitchFamily="34" charset="0"/>
                <a:cs typeface="Arial" charset="0"/>
              </a:rPr>
              <a:t>Keep 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latin typeface="Verdana" pitchFamily="34" charset="0"/>
                <a:cs typeface="Arial" charset="0"/>
              </a:rPr>
              <a:t>Informed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752600" y="3708400"/>
            <a:ext cx="3024188" cy="2209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Verdana" pitchFamily="34" charset="0"/>
                <a:cs typeface="Arial" charset="0"/>
              </a:rPr>
              <a:t>Monitor 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 smtClean="0">
                <a:latin typeface="Verdana" pitchFamily="34" charset="0"/>
                <a:cs typeface="Arial" charset="0"/>
              </a:rPr>
              <a:t>(minimum effort)</a:t>
            </a:r>
            <a:endParaRPr lang="en-US" altLang="en-US" sz="1200" dirty="0">
              <a:latin typeface="Verdana" pitchFamily="34" charset="0"/>
              <a:cs typeface="Arial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735138" y="1651000"/>
            <a:ext cx="3024187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latin typeface="Verdana" pitchFamily="34" charset="0"/>
                <a:cs typeface="Arial" charset="0"/>
              </a:rPr>
              <a:t>Keep 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latin typeface="Verdana" pitchFamily="34" charset="0"/>
                <a:cs typeface="Arial" charset="0"/>
              </a:rPr>
              <a:t>Satisfied</a:t>
            </a: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4759325" y="1651000"/>
            <a:ext cx="0" cy="4267200"/>
          </a:xfrm>
          <a:prstGeom prst="line">
            <a:avLst/>
          </a:prstGeom>
          <a:noFill/>
          <a:ln w="25400">
            <a:solidFill>
              <a:srgbClr val="00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1804988" y="3708400"/>
            <a:ext cx="597852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6353175" y="5994400"/>
            <a:ext cx="14954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FF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AU" altLang="en-US" sz="1600" b="1" i="1">
                <a:latin typeface="Verdana" pitchFamily="34" charset="0"/>
                <a:cs typeface="Arial" charset="0"/>
              </a:rPr>
              <a:t>High Interest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1905000" y="5994400"/>
            <a:ext cx="14287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FF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AU" altLang="en-US" sz="1600" b="1" i="1">
                <a:latin typeface="Verdana" pitchFamily="34" charset="0"/>
                <a:cs typeface="Arial" charset="0"/>
              </a:rPr>
              <a:t>Low Interest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3563938" y="2717800"/>
            <a:ext cx="12652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FF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endParaRPr lang="en-AU" altLang="en-US" sz="1200">
              <a:solidFill>
                <a:schemeClr val="bg1"/>
              </a:solidFill>
              <a:latin typeface="Verdana" pitchFamily="34" charset="0"/>
              <a:cs typeface="Arial" charset="0"/>
            </a:endParaRPr>
          </a:p>
          <a:p>
            <a:pPr algn="r">
              <a:spcBef>
                <a:spcPct val="50000"/>
              </a:spcBef>
              <a:buClrTx/>
              <a:buFontTx/>
              <a:buNone/>
            </a:pPr>
            <a:endParaRPr lang="en-AU" altLang="en-US" sz="1200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 flipH="1">
            <a:off x="1735138" y="1498600"/>
            <a:ext cx="17462" cy="441960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4759325" y="3098800"/>
            <a:ext cx="11255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FF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endParaRPr lang="en-AU" altLang="en-US" sz="1200">
              <a:solidFill>
                <a:schemeClr val="bg1"/>
              </a:solidFill>
              <a:latin typeface="Verdana" pitchFamily="34" charset="0"/>
              <a:cs typeface="Arial" charset="0"/>
            </a:endParaRPr>
          </a:p>
          <a:p>
            <a:pPr algn="r">
              <a:spcBef>
                <a:spcPct val="50000"/>
              </a:spcBef>
              <a:buClrTx/>
              <a:buFontTx/>
              <a:buNone/>
            </a:pPr>
            <a:endParaRPr lang="en-AU" altLang="en-US" sz="2000" b="1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4759325" y="1651000"/>
            <a:ext cx="3024188" cy="2057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latin typeface="Verdana" pitchFamily="34" charset="0"/>
                <a:cs typeface="Arial" charset="0"/>
              </a:rPr>
              <a:t>Manage 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latin typeface="Verdana" pitchFamily="34" charset="0"/>
                <a:cs typeface="Arial" charset="0"/>
              </a:rPr>
              <a:t>Closely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2116138" y="1835150"/>
            <a:ext cx="1276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AU" altLang="en-US" sz="12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HR/ Payroll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4254500" y="3817938"/>
            <a:ext cx="1054100" cy="27463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B2B2B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endParaRPr lang="en-AU" altLang="en-US" sz="1200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4197350" y="3860800"/>
            <a:ext cx="1123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AU" altLang="en-US" sz="12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Staff</a:t>
            </a: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609600" y="5308600"/>
            <a:ext cx="1125538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FF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AU" altLang="en-US" sz="1400" b="1" i="1">
                <a:latin typeface="Verdana" pitchFamily="34" charset="0"/>
                <a:cs typeface="Arial" charset="0"/>
              </a:rPr>
              <a:t>Low</a:t>
            </a:r>
          </a:p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AU" altLang="en-US" sz="1400" b="1" i="1">
                <a:latin typeface="Verdana" pitchFamily="34" charset="0"/>
                <a:cs typeface="Arial" charset="0"/>
              </a:rPr>
              <a:t>Power</a:t>
            </a: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609600" y="1865313"/>
            <a:ext cx="1125538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FF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AU" altLang="en-US" sz="1400" b="1" i="1">
                <a:latin typeface="Verdana" pitchFamily="34" charset="0"/>
                <a:cs typeface="Arial" charset="0"/>
              </a:rPr>
              <a:t>High</a:t>
            </a:r>
          </a:p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AU" altLang="en-US" sz="1400" b="1" i="1">
                <a:latin typeface="Verdana" pitchFamily="34" charset="0"/>
                <a:cs typeface="Arial" charset="0"/>
              </a:rPr>
              <a:t>Power</a:t>
            </a:r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 flipV="1">
            <a:off x="1735138" y="5918200"/>
            <a:ext cx="6723062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517525" y="6502400"/>
            <a:ext cx="2381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b="1" i="1" dirty="0">
                <a:latin typeface="Verdana" pitchFamily="34" charset="0"/>
                <a:cs typeface="Arial" charset="0"/>
              </a:rPr>
              <a:t>Reference: </a:t>
            </a:r>
            <a:r>
              <a:rPr lang="en-US" altLang="en-US" sz="1000" b="1" i="1" dirty="0">
                <a:latin typeface="Verdana" pitchFamily="34" charset="0"/>
                <a:cs typeface="Arial" charset="0"/>
                <a:hlinkClick r:id="rId3"/>
              </a:rPr>
              <a:t>Rachel </a:t>
            </a:r>
            <a:r>
              <a:rPr lang="en-US" altLang="en-US" sz="1000" b="1" i="1" dirty="0" err="1" smtClean="0">
                <a:latin typeface="Verdana" pitchFamily="34" charset="0"/>
                <a:cs typeface="Arial" charset="0"/>
                <a:hlinkClick r:id="rId3"/>
              </a:rPr>
              <a:t>Manktelow</a:t>
            </a:r>
            <a:r>
              <a:rPr lang="en-US" altLang="en-US" sz="1000" b="1" i="1" dirty="0" smtClean="0">
                <a:latin typeface="Verdana" pitchFamily="34" charset="0"/>
                <a:cs typeface="Arial" charset="0"/>
              </a:rPr>
              <a:t>, </a:t>
            </a:r>
            <a:endParaRPr lang="en-US" altLang="en-US" sz="1000" b="1" i="1" dirty="0">
              <a:latin typeface="Verdana" pitchFamily="34" charset="0"/>
              <a:cs typeface="Arial" charset="0"/>
            </a:endParaRPr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3886200" y="3908425"/>
            <a:ext cx="2705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en-US" sz="1600" b="1">
                <a:solidFill>
                  <a:srgbClr val="FF9933"/>
                </a:solidFill>
                <a:latin typeface="Verdana" pitchFamily="34" charset="0"/>
                <a:cs typeface="Arial" charset="0"/>
              </a:rPr>
              <a:t> Stephanie Powers</a:t>
            </a:r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6096000" y="1851025"/>
            <a:ext cx="2022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en-US" sz="1600" b="1">
                <a:solidFill>
                  <a:srgbClr val="FF0000"/>
                </a:solidFill>
                <a:latin typeface="Verdana" pitchFamily="34" charset="0"/>
                <a:cs typeface="Arial" charset="0"/>
              </a:rPr>
              <a:t> Lex Salamon</a:t>
            </a:r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3429000" y="5127625"/>
            <a:ext cx="1706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en-US" sz="1600" b="1">
                <a:solidFill>
                  <a:srgbClr val="33CC33"/>
                </a:solidFill>
                <a:latin typeface="Verdana" pitchFamily="34" charset="0"/>
                <a:cs typeface="Arial" charset="0"/>
              </a:rPr>
              <a:t> Bill Brown</a:t>
            </a:r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5181600" y="3146425"/>
            <a:ext cx="218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en-US" sz="1600" b="1">
                <a:solidFill>
                  <a:srgbClr val="33CC33"/>
                </a:solidFill>
                <a:latin typeface="Verdana" pitchFamily="34" charset="0"/>
                <a:cs typeface="Arial" charset="0"/>
              </a:rPr>
              <a:t> Melanie Singh</a:t>
            </a:r>
          </a:p>
        </p:txBody>
      </p:sp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2133600" y="1927225"/>
            <a:ext cx="178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en-US" sz="1600" b="1">
                <a:solidFill>
                  <a:srgbClr val="33CC33"/>
                </a:solidFill>
                <a:latin typeface="Verdana" pitchFamily="34" charset="0"/>
                <a:cs typeface="Arial" charset="0"/>
              </a:rPr>
              <a:t> Robert Lee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048252-F558-4F7E-9FF3-5AAED00266D6}" type="slidenum">
              <a:rPr lang="cs-CZ" altLang="en-US" smtClean="0"/>
              <a:pPr>
                <a:defRPr/>
              </a:pPr>
              <a:t>25</a:t>
            </a:fld>
            <a:endParaRPr lang="cs-CZ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08038" y="981075"/>
            <a:ext cx="7772400" cy="503238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Stakeholder Map</a:t>
            </a: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1573213" y="1633538"/>
            <a:ext cx="6454775" cy="4908550"/>
            <a:chOff x="1056" y="806"/>
            <a:chExt cx="4066" cy="3092"/>
          </a:xfrm>
        </p:grpSpPr>
        <p:sp>
          <p:nvSpPr>
            <p:cNvPr id="33797" name="Freeform 4"/>
            <p:cNvSpPr>
              <a:spLocks/>
            </p:cNvSpPr>
            <p:nvPr/>
          </p:nvSpPr>
          <p:spPr bwMode="auto">
            <a:xfrm>
              <a:off x="1363" y="815"/>
              <a:ext cx="3188" cy="3004"/>
            </a:xfrm>
            <a:custGeom>
              <a:avLst/>
              <a:gdLst>
                <a:gd name="T0" fmla="*/ 0 w 17649"/>
                <a:gd name="T1" fmla="*/ 2 h 16630"/>
                <a:gd name="T2" fmla="*/ 2 w 17649"/>
                <a:gd name="T3" fmla="*/ 0 h 16630"/>
                <a:gd name="T4" fmla="*/ 3 w 17649"/>
                <a:gd name="T5" fmla="*/ 2 h 16630"/>
                <a:gd name="T6" fmla="*/ 3 w 17649"/>
                <a:gd name="T7" fmla="*/ 2 h 16630"/>
                <a:gd name="T8" fmla="*/ 2 w 17649"/>
                <a:gd name="T9" fmla="*/ 3 h 16630"/>
                <a:gd name="T10" fmla="*/ 0 w 17649"/>
                <a:gd name="T11" fmla="*/ 2 h 16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649" h="16630">
                  <a:moveTo>
                    <a:pt x="0" y="8315"/>
                  </a:moveTo>
                  <a:cubicBezTo>
                    <a:pt x="0" y="3723"/>
                    <a:pt x="3951" y="0"/>
                    <a:pt x="8824" y="0"/>
                  </a:cubicBezTo>
                  <a:cubicBezTo>
                    <a:pt x="13698" y="0"/>
                    <a:pt x="17649" y="3723"/>
                    <a:pt x="17649" y="8315"/>
                  </a:cubicBezTo>
                  <a:cubicBezTo>
                    <a:pt x="17649" y="8315"/>
                    <a:pt x="17649" y="8315"/>
                    <a:pt x="17649" y="8315"/>
                  </a:cubicBezTo>
                  <a:cubicBezTo>
                    <a:pt x="17649" y="12907"/>
                    <a:pt x="13698" y="16630"/>
                    <a:pt x="8824" y="16630"/>
                  </a:cubicBezTo>
                  <a:cubicBezTo>
                    <a:pt x="3951" y="16630"/>
                    <a:pt x="0" y="12907"/>
                    <a:pt x="0" y="8315"/>
                  </a:cubicBezTo>
                </a:path>
              </a:pathLst>
            </a:cu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8" name="Freeform 5"/>
            <p:cNvSpPr>
              <a:spLocks/>
            </p:cNvSpPr>
            <p:nvPr/>
          </p:nvSpPr>
          <p:spPr bwMode="auto">
            <a:xfrm>
              <a:off x="1363" y="815"/>
              <a:ext cx="3188" cy="3004"/>
            </a:xfrm>
            <a:custGeom>
              <a:avLst/>
              <a:gdLst>
                <a:gd name="T0" fmla="*/ 0 w 3188"/>
                <a:gd name="T1" fmla="*/ 1502 h 3004"/>
                <a:gd name="T2" fmla="*/ 1594 w 3188"/>
                <a:gd name="T3" fmla="*/ 0 h 3004"/>
                <a:gd name="T4" fmla="*/ 3188 w 3188"/>
                <a:gd name="T5" fmla="*/ 1502 h 3004"/>
                <a:gd name="T6" fmla="*/ 3188 w 3188"/>
                <a:gd name="T7" fmla="*/ 1502 h 3004"/>
                <a:gd name="T8" fmla="*/ 1594 w 3188"/>
                <a:gd name="T9" fmla="*/ 3004 h 3004"/>
                <a:gd name="T10" fmla="*/ 0 w 3188"/>
                <a:gd name="T11" fmla="*/ 1502 h 30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88" h="3004">
                  <a:moveTo>
                    <a:pt x="0" y="1502"/>
                  </a:moveTo>
                  <a:cubicBezTo>
                    <a:pt x="0" y="672"/>
                    <a:pt x="713" y="0"/>
                    <a:pt x="1594" y="0"/>
                  </a:cubicBezTo>
                  <a:cubicBezTo>
                    <a:pt x="2474" y="0"/>
                    <a:pt x="3188" y="672"/>
                    <a:pt x="3188" y="1502"/>
                  </a:cubicBezTo>
                  <a:cubicBezTo>
                    <a:pt x="3188" y="1502"/>
                    <a:pt x="3188" y="1502"/>
                    <a:pt x="3188" y="1502"/>
                  </a:cubicBezTo>
                  <a:cubicBezTo>
                    <a:pt x="3188" y="2332"/>
                    <a:pt x="2474" y="3004"/>
                    <a:pt x="1594" y="3004"/>
                  </a:cubicBezTo>
                  <a:cubicBezTo>
                    <a:pt x="713" y="3004"/>
                    <a:pt x="0" y="2332"/>
                    <a:pt x="0" y="1502"/>
                  </a:cubicBezTo>
                </a:path>
              </a:pathLst>
            </a:cu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9" name="Freeform 6"/>
            <p:cNvSpPr>
              <a:spLocks/>
            </p:cNvSpPr>
            <p:nvPr/>
          </p:nvSpPr>
          <p:spPr bwMode="auto">
            <a:xfrm>
              <a:off x="1730" y="1090"/>
              <a:ext cx="2454" cy="2454"/>
            </a:xfrm>
            <a:custGeom>
              <a:avLst/>
              <a:gdLst>
                <a:gd name="T0" fmla="*/ 0 w 13586"/>
                <a:gd name="T1" fmla="*/ 1 h 13586"/>
                <a:gd name="T2" fmla="*/ 1 w 13586"/>
                <a:gd name="T3" fmla="*/ 0 h 13586"/>
                <a:gd name="T4" fmla="*/ 3 w 13586"/>
                <a:gd name="T5" fmla="*/ 1 h 13586"/>
                <a:gd name="T6" fmla="*/ 3 w 13586"/>
                <a:gd name="T7" fmla="*/ 1 h 13586"/>
                <a:gd name="T8" fmla="*/ 1 w 13586"/>
                <a:gd name="T9" fmla="*/ 3 h 13586"/>
                <a:gd name="T10" fmla="*/ 0 w 13586"/>
                <a:gd name="T11" fmla="*/ 1 h 135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586" h="13586">
                  <a:moveTo>
                    <a:pt x="0" y="6793"/>
                  </a:moveTo>
                  <a:cubicBezTo>
                    <a:pt x="0" y="3041"/>
                    <a:pt x="3042" y="0"/>
                    <a:pt x="6793" y="0"/>
                  </a:cubicBezTo>
                  <a:cubicBezTo>
                    <a:pt x="10545" y="0"/>
                    <a:pt x="13586" y="3041"/>
                    <a:pt x="13586" y="6793"/>
                  </a:cubicBezTo>
                  <a:cubicBezTo>
                    <a:pt x="13586" y="6793"/>
                    <a:pt x="13586" y="6793"/>
                    <a:pt x="13586" y="6793"/>
                  </a:cubicBezTo>
                  <a:cubicBezTo>
                    <a:pt x="13586" y="10545"/>
                    <a:pt x="10545" y="13586"/>
                    <a:pt x="6793" y="13586"/>
                  </a:cubicBezTo>
                  <a:cubicBezTo>
                    <a:pt x="3042" y="13586"/>
                    <a:pt x="0" y="10545"/>
                    <a:pt x="0" y="6793"/>
                  </a:cubicBezTo>
                </a:path>
              </a:pathLst>
            </a:custGeom>
            <a:solidFill>
              <a:srgbClr val="C0C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0" name="Freeform 7"/>
            <p:cNvSpPr>
              <a:spLocks/>
            </p:cNvSpPr>
            <p:nvPr/>
          </p:nvSpPr>
          <p:spPr bwMode="auto">
            <a:xfrm>
              <a:off x="1730" y="1090"/>
              <a:ext cx="2454" cy="2454"/>
            </a:xfrm>
            <a:custGeom>
              <a:avLst/>
              <a:gdLst>
                <a:gd name="T0" fmla="*/ 0 w 2454"/>
                <a:gd name="T1" fmla="*/ 1227 h 2454"/>
                <a:gd name="T2" fmla="*/ 1227 w 2454"/>
                <a:gd name="T3" fmla="*/ 0 h 2454"/>
                <a:gd name="T4" fmla="*/ 2454 w 2454"/>
                <a:gd name="T5" fmla="*/ 1227 h 2454"/>
                <a:gd name="T6" fmla="*/ 2454 w 2454"/>
                <a:gd name="T7" fmla="*/ 1227 h 2454"/>
                <a:gd name="T8" fmla="*/ 1227 w 2454"/>
                <a:gd name="T9" fmla="*/ 2454 h 2454"/>
                <a:gd name="T10" fmla="*/ 0 w 2454"/>
                <a:gd name="T11" fmla="*/ 1227 h 24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54" h="2454">
                  <a:moveTo>
                    <a:pt x="0" y="1227"/>
                  </a:moveTo>
                  <a:cubicBezTo>
                    <a:pt x="0" y="549"/>
                    <a:pt x="549" y="0"/>
                    <a:pt x="1227" y="0"/>
                  </a:cubicBezTo>
                  <a:cubicBezTo>
                    <a:pt x="1904" y="0"/>
                    <a:pt x="2454" y="549"/>
                    <a:pt x="2454" y="1227"/>
                  </a:cubicBezTo>
                  <a:cubicBezTo>
                    <a:pt x="2454" y="1227"/>
                    <a:pt x="2454" y="1227"/>
                    <a:pt x="2454" y="1227"/>
                  </a:cubicBezTo>
                  <a:cubicBezTo>
                    <a:pt x="2454" y="1905"/>
                    <a:pt x="1904" y="2454"/>
                    <a:pt x="1227" y="2454"/>
                  </a:cubicBezTo>
                  <a:cubicBezTo>
                    <a:pt x="549" y="2454"/>
                    <a:pt x="0" y="1905"/>
                    <a:pt x="0" y="1227"/>
                  </a:cubicBezTo>
                </a:path>
              </a:pathLst>
            </a:cu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1" name="Freeform 8"/>
            <p:cNvSpPr>
              <a:spLocks/>
            </p:cNvSpPr>
            <p:nvPr/>
          </p:nvSpPr>
          <p:spPr bwMode="auto">
            <a:xfrm>
              <a:off x="2304" y="1632"/>
              <a:ext cx="1390" cy="1390"/>
            </a:xfrm>
            <a:custGeom>
              <a:avLst/>
              <a:gdLst>
                <a:gd name="T0" fmla="*/ 0 w 7693"/>
                <a:gd name="T1" fmla="*/ 1 h 7692"/>
                <a:gd name="T2" fmla="*/ 1 w 7693"/>
                <a:gd name="T3" fmla="*/ 0 h 7692"/>
                <a:gd name="T4" fmla="*/ 1 w 7693"/>
                <a:gd name="T5" fmla="*/ 1 h 7692"/>
                <a:gd name="T6" fmla="*/ 1 w 7693"/>
                <a:gd name="T7" fmla="*/ 1 h 7692"/>
                <a:gd name="T8" fmla="*/ 1 w 7693"/>
                <a:gd name="T9" fmla="*/ 1 h 7692"/>
                <a:gd name="T10" fmla="*/ 0 w 7693"/>
                <a:gd name="T11" fmla="*/ 1 h 76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693" h="7692">
                  <a:moveTo>
                    <a:pt x="0" y="3846"/>
                  </a:moveTo>
                  <a:cubicBezTo>
                    <a:pt x="0" y="1722"/>
                    <a:pt x="1722" y="0"/>
                    <a:pt x="3846" y="0"/>
                  </a:cubicBezTo>
                  <a:cubicBezTo>
                    <a:pt x="5971" y="0"/>
                    <a:pt x="7693" y="1722"/>
                    <a:pt x="7693" y="3846"/>
                  </a:cubicBezTo>
                  <a:cubicBezTo>
                    <a:pt x="7693" y="3846"/>
                    <a:pt x="7693" y="3846"/>
                    <a:pt x="7693" y="3846"/>
                  </a:cubicBezTo>
                  <a:cubicBezTo>
                    <a:pt x="7693" y="5970"/>
                    <a:pt x="5971" y="7692"/>
                    <a:pt x="3846" y="7692"/>
                  </a:cubicBezTo>
                  <a:cubicBezTo>
                    <a:pt x="1722" y="7692"/>
                    <a:pt x="0" y="5970"/>
                    <a:pt x="0" y="3846"/>
                  </a:cubicBezTo>
                </a:path>
              </a:pathLst>
            </a:cu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2" name="Freeform 9"/>
            <p:cNvSpPr>
              <a:spLocks/>
            </p:cNvSpPr>
            <p:nvPr/>
          </p:nvSpPr>
          <p:spPr bwMode="auto">
            <a:xfrm>
              <a:off x="2304" y="1632"/>
              <a:ext cx="1390" cy="1390"/>
            </a:xfrm>
            <a:custGeom>
              <a:avLst/>
              <a:gdLst>
                <a:gd name="T0" fmla="*/ 0 w 1390"/>
                <a:gd name="T1" fmla="*/ 695 h 1390"/>
                <a:gd name="T2" fmla="*/ 695 w 1390"/>
                <a:gd name="T3" fmla="*/ 0 h 1390"/>
                <a:gd name="T4" fmla="*/ 1390 w 1390"/>
                <a:gd name="T5" fmla="*/ 695 h 1390"/>
                <a:gd name="T6" fmla="*/ 1390 w 1390"/>
                <a:gd name="T7" fmla="*/ 695 h 1390"/>
                <a:gd name="T8" fmla="*/ 695 w 1390"/>
                <a:gd name="T9" fmla="*/ 1390 h 1390"/>
                <a:gd name="T10" fmla="*/ 0 w 1390"/>
                <a:gd name="T11" fmla="*/ 695 h 13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90" h="1390">
                  <a:moveTo>
                    <a:pt x="0" y="695"/>
                  </a:moveTo>
                  <a:cubicBezTo>
                    <a:pt x="0" y="311"/>
                    <a:pt x="311" y="0"/>
                    <a:pt x="695" y="0"/>
                  </a:cubicBezTo>
                  <a:cubicBezTo>
                    <a:pt x="1079" y="0"/>
                    <a:pt x="1390" y="311"/>
                    <a:pt x="1390" y="695"/>
                  </a:cubicBezTo>
                  <a:cubicBezTo>
                    <a:pt x="1390" y="695"/>
                    <a:pt x="1390" y="695"/>
                    <a:pt x="1390" y="695"/>
                  </a:cubicBezTo>
                  <a:cubicBezTo>
                    <a:pt x="1390" y="1079"/>
                    <a:pt x="1079" y="1390"/>
                    <a:pt x="695" y="1390"/>
                  </a:cubicBezTo>
                  <a:cubicBezTo>
                    <a:pt x="311" y="1390"/>
                    <a:pt x="0" y="1079"/>
                    <a:pt x="0" y="695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3" name="Freeform 10"/>
            <p:cNvSpPr>
              <a:spLocks/>
            </p:cNvSpPr>
            <p:nvPr/>
          </p:nvSpPr>
          <p:spPr bwMode="auto">
            <a:xfrm>
              <a:off x="2715" y="2075"/>
              <a:ext cx="484" cy="484"/>
            </a:xfrm>
            <a:custGeom>
              <a:avLst/>
              <a:gdLst>
                <a:gd name="T0" fmla="*/ 0 w 2680"/>
                <a:gd name="T1" fmla="*/ 0 h 2680"/>
                <a:gd name="T2" fmla="*/ 0 w 2680"/>
                <a:gd name="T3" fmla="*/ 0 h 2680"/>
                <a:gd name="T4" fmla="*/ 1 w 2680"/>
                <a:gd name="T5" fmla="*/ 0 h 2680"/>
                <a:gd name="T6" fmla="*/ 1 w 2680"/>
                <a:gd name="T7" fmla="*/ 0 h 2680"/>
                <a:gd name="T8" fmla="*/ 0 w 2680"/>
                <a:gd name="T9" fmla="*/ 1 h 2680"/>
                <a:gd name="T10" fmla="*/ 0 w 2680"/>
                <a:gd name="T11" fmla="*/ 0 h 26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80" h="2680">
                  <a:moveTo>
                    <a:pt x="0" y="1340"/>
                  </a:moveTo>
                  <a:cubicBezTo>
                    <a:pt x="0" y="600"/>
                    <a:pt x="600" y="0"/>
                    <a:pt x="1340" y="0"/>
                  </a:cubicBezTo>
                  <a:cubicBezTo>
                    <a:pt x="2080" y="0"/>
                    <a:pt x="2680" y="600"/>
                    <a:pt x="2680" y="1340"/>
                  </a:cubicBezTo>
                  <a:cubicBezTo>
                    <a:pt x="2680" y="1340"/>
                    <a:pt x="2680" y="1340"/>
                    <a:pt x="2680" y="1340"/>
                  </a:cubicBezTo>
                  <a:cubicBezTo>
                    <a:pt x="2680" y="2080"/>
                    <a:pt x="2080" y="2680"/>
                    <a:pt x="1340" y="2680"/>
                  </a:cubicBezTo>
                  <a:cubicBezTo>
                    <a:pt x="600" y="2680"/>
                    <a:pt x="0" y="2080"/>
                    <a:pt x="0" y="1340"/>
                  </a:cubicBezTo>
                </a:path>
              </a:pathLst>
            </a:custGeom>
            <a:solidFill>
              <a:srgbClr val="C0C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4" name="Freeform 11"/>
            <p:cNvSpPr>
              <a:spLocks/>
            </p:cNvSpPr>
            <p:nvPr/>
          </p:nvSpPr>
          <p:spPr bwMode="auto">
            <a:xfrm>
              <a:off x="2715" y="2075"/>
              <a:ext cx="484" cy="484"/>
            </a:xfrm>
            <a:custGeom>
              <a:avLst/>
              <a:gdLst>
                <a:gd name="T0" fmla="*/ 0 w 484"/>
                <a:gd name="T1" fmla="*/ 242 h 484"/>
                <a:gd name="T2" fmla="*/ 242 w 484"/>
                <a:gd name="T3" fmla="*/ 0 h 484"/>
                <a:gd name="T4" fmla="*/ 484 w 484"/>
                <a:gd name="T5" fmla="*/ 242 h 484"/>
                <a:gd name="T6" fmla="*/ 484 w 484"/>
                <a:gd name="T7" fmla="*/ 242 h 484"/>
                <a:gd name="T8" fmla="*/ 242 w 484"/>
                <a:gd name="T9" fmla="*/ 484 h 484"/>
                <a:gd name="T10" fmla="*/ 0 w 484"/>
                <a:gd name="T11" fmla="*/ 242 h 4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4" h="484">
                  <a:moveTo>
                    <a:pt x="0" y="242"/>
                  </a:moveTo>
                  <a:cubicBezTo>
                    <a:pt x="0" y="108"/>
                    <a:pt x="108" y="0"/>
                    <a:pt x="242" y="0"/>
                  </a:cubicBezTo>
                  <a:cubicBezTo>
                    <a:pt x="375" y="0"/>
                    <a:pt x="484" y="108"/>
                    <a:pt x="484" y="242"/>
                  </a:cubicBezTo>
                  <a:cubicBezTo>
                    <a:pt x="484" y="242"/>
                    <a:pt x="484" y="242"/>
                    <a:pt x="484" y="242"/>
                  </a:cubicBezTo>
                  <a:cubicBezTo>
                    <a:pt x="484" y="376"/>
                    <a:pt x="375" y="484"/>
                    <a:pt x="242" y="484"/>
                  </a:cubicBezTo>
                  <a:cubicBezTo>
                    <a:pt x="108" y="484"/>
                    <a:pt x="0" y="376"/>
                    <a:pt x="0" y="242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5" name="Freeform 12"/>
            <p:cNvSpPr>
              <a:spLocks/>
            </p:cNvSpPr>
            <p:nvPr/>
          </p:nvSpPr>
          <p:spPr bwMode="auto">
            <a:xfrm>
              <a:off x="2883" y="2243"/>
              <a:ext cx="148" cy="148"/>
            </a:xfrm>
            <a:custGeom>
              <a:avLst/>
              <a:gdLst>
                <a:gd name="T0" fmla="*/ 0 w 821"/>
                <a:gd name="T1" fmla="*/ 0 h 822"/>
                <a:gd name="T2" fmla="*/ 0 w 821"/>
                <a:gd name="T3" fmla="*/ 0 h 822"/>
                <a:gd name="T4" fmla="*/ 0 w 821"/>
                <a:gd name="T5" fmla="*/ 0 h 822"/>
                <a:gd name="T6" fmla="*/ 0 w 821"/>
                <a:gd name="T7" fmla="*/ 0 h 822"/>
                <a:gd name="T8" fmla="*/ 0 w 821"/>
                <a:gd name="T9" fmla="*/ 0 h 822"/>
                <a:gd name="T10" fmla="*/ 0 w 821"/>
                <a:gd name="T11" fmla="*/ 0 h 8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1" h="822">
                  <a:moveTo>
                    <a:pt x="0" y="411"/>
                  </a:moveTo>
                  <a:cubicBezTo>
                    <a:pt x="0" y="184"/>
                    <a:pt x="184" y="0"/>
                    <a:pt x="410" y="0"/>
                  </a:cubicBezTo>
                  <a:cubicBezTo>
                    <a:pt x="637" y="0"/>
                    <a:pt x="821" y="184"/>
                    <a:pt x="821" y="411"/>
                  </a:cubicBezTo>
                  <a:cubicBezTo>
                    <a:pt x="821" y="411"/>
                    <a:pt x="821" y="411"/>
                    <a:pt x="821" y="411"/>
                  </a:cubicBezTo>
                  <a:cubicBezTo>
                    <a:pt x="821" y="638"/>
                    <a:pt x="637" y="822"/>
                    <a:pt x="410" y="822"/>
                  </a:cubicBezTo>
                  <a:cubicBezTo>
                    <a:pt x="184" y="822"/>
                    <a:pt x="0" y="638"/>
                    <a:pt x="0" y="411"/>
                  </a:cubicBezTo>
                </a:path>
              </a:pathLst>
            </a:custGeom>
            <a:solidFill>
              <a:srgbClr val="E6E6E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6" name="Freeform 13"/>
            <p:cNvSpPr>
              <a:spLocks/>
            </p:cNvSpPr>
            <p:nvPr/>
          </p:nvSpPr>
          <p:spPr bwMode="auto">
            <a:xfrm>
              <a:off x="2883" y="2243"/>
              <a:ext cx="148" cy="148"/>
            </a:xfrm>
            <a:custGeom>
              <a:avLst/>
              <a:gdLst>
                <a:gd name="T0" fmla="*/ 0 w 148"/>
                <a:gd name="T1" fmla="*/ 74 h 148"/>
                <a:gd name="T2" fmla="*/ 74 w 148"/>
                <a:gd name="T3" fmla="*/ 0 h 148"/>
                <a:gd name="T4" fmla="*/ 148 w 148"/>
                <a:gd name="T5" fmla="*/ 74 h 148"/>
                <a:gd name="T6" fmla="*/ 148 w 148"/>
                <a:gd name="T7" fmla="*/ 74 h 148"/>
                <a:gd name="T8" fmla="*/ 74 w 148"/>
                <a:gd name="T9" fmla="*/ 148 h 148"/>
                <a:gd name="T10" fmla="*/ 0 w 148"/>
                <a:gd name="T11" fmla="*/ 74 h 1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" h="148">
                  <a:moveTo>
                    <a:pt x="0" y="74"/>
                  </a:move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8" y="33"/>
                    <a:pt x="148" y="74"/>
                  </a:cubicBezTo>
                  <a:cubicBezTo>
                    <a:pt x="148" y="74"/>
                    <a:pt x="148" y="74"/>
                    <a:pt x="148" y="74"/>
                  </a:cubicBezTo>
                  <a:cubicBezTo>
                    <a:pt x="148" y="115"/>
                    <a:pt x="115" y="148"/>
                    <a:pt x="74" y="148"/>
                  </a:cubicBezTo>
                  <a:cubicBezTo>
                    <a:pt x="33" y="148"/>
                    <a:pt x="0" y="115"/>
                    <a:pt x="0" y="74"/>
                  </a:cubicBezTo>
                </a:path>
              </a:pathLst>
            </a:cu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7" name="Line 14"/>
            <p:cNvSpPr>
              <a:spLocks noChangeShapeType="1"/>
            </p:cNvSpPr>
            <p:nvPr/>
          </p:nvSpPr>
          <p:spPr bwMode="auto">
            <a:xfrm>
              <a:off x="2957" y="815"/>
              <a:ext cx="1" cy="300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8" name="Line 15"/>
            <p:cNvSpPr>
              <a:spLocks noChangeShapeType="1"/>
            </p:cNvSpPr>
            <p:nvPr/>
          </p:nvSpPr>
          <p:spPr bwMode="auto">
            <a:xfrm>
              <a:off x="1363" y="2317"/>
              <a:ext cx="3188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9" name="Line 16"/>
            <p:cNvSpPr>
              <a:spLocks noChangeShapeType="1"/>
            </p:cNvSpPr>
            <p:nvPr/>
          </p:nvSpPr>
          <p:spPr bwMode="auto">
            <a:xfrm>
              <a:off x="1791" y="1292"/>
              <a:ext cx="2343" cy="2038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0" name="Line 17"/>
            <p:cNvSpPr>
              <a:spLocks noChangeShapeType="1"/>
            </p:cNvSpPr>
            <p:nvPr/>
          </p:nvSpPr>
          <p:spPr bwMode="auto">
            <a:xfrm flipH="1">
              <a:off x="1844" y="1235"/>
              <a:ext cx="2218" cy="215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1" name="Rectangle 18"/>
            <p:cNvSpPr>
              <a:spLocks noChangeArrowheads="1"/>
            </p:cNvSpPr>
            <p:nvPr/>
          </p:nvSpPr>
          <p:spPr bwMode="auto">
            <a:xfrm>
              <a:off x="4560" y="3504"/>
              <a:ext cx="56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  <a:cs typeface="Arial" charset="0"/>
                </a:rPr>
                <a:t>Marketing</a:t>
              </a:r>
              <a:endParaRPr lang="en-US" altLang="en-US" sz="4400">
                <a:latin typeface="Arial" charset="0"/>
                <a:cs typeface="Arial" charset="0"/>
              </a:endParaRPr>
            </a:p>
          </p:txBody>
        </p:sp>
        <p:sp>
          <p:nvSpPr>
            <p:cNvPr id="33812" name="Rectangle 19"/>
            <p:cNvSpPr>
              <a:spLocks noChangeArrowheads="1"/>
            </p:cNvSpPr>
            <p:nvPr/>
          </p:nvSpPr>
          <p:spPr bwMode="auto">
            <a:xfrm>
              <a:off x="1776" y="3744"/>
              <a:ext cx="68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  <a:cs typeface="Arial" charset="0"/>
                </a:rPr>
                <a:t>Engineering</a:t>
              </a:r>
              <a:endParaRPr lang="en-US" altLang="en-US" sz="4400">
                <a:latin typeface="Arial" charset="0"/>
                <a:cs typeface="Arial" charset="0"/>
              </a:endParaRPr>
            </a:p>
          </p:txBody>
        </p:sp>
        <p:sp>
          <p:nvSpPr>
            <p:cNvPr id="33813" name="Rectangle 20"/>
            <p:cNvSpPr>
              <a:spLocks noChangeArrowheads="1"/>
            </p:cNvSpPr>
            <p:nvPr/>
          </p:nvSpPr>
          <p:spPr bwMode="auto">
            <a:xfrm>
              <a:off x="4575" y="1615"/>
              <a:ext cx="45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  <a:cs typeface="Arial" charset="0"/>
                </a:rPr>
                <a:t>Finance</a:t>
              </a:r>
              <a:endParaRPr lang="en-US" altLang="en-US" sz="4400">
                <a:latin typeface="Arial" charset="0"/>
                <a:cs typeface="Arial" charset="0"/>
              </a:endParaRPr>
            </a:p>
          </p:txBody>
        </p:sp>
        <p:sp>
          <p:nvSpPr>
            <p:cNvPr id="33814" name="Freeform 21"/>
            <p:cNvSpPr>
              <a:spLocks noEditPoints="1"/>
            </p:cNvSpPr>
            <p:nvPr/>
          </p:nvSpPr>
          <p:spPr bwMode="auto">
            <a:xfrm>
              <a:off x="3024" y="2547"/>
              <a:ext cx="393" cy="1210"/>
            </a:xfrm>
            <a:custGeom>
              <a:avLst/>
              <a:gdLst>
                <a:gd name="T0" fmla="*/ 0 w 2176"/>
                <a:gd name="T1" fmla="*/ 0 h 6697"/>
                <a:gd name="T2" fmla="*/ 0 w 2176"/>
                <a:gd name="T3" fmla="*/ 0 h 6697"/>
                <a:gd name="T4" fmla="*/ 0 w 2176"/>
                <a:gd name="T5" fmla="*/ 0 h 6697"/>
                <a:gd name="T6" fmla="*/ 0 w 2176"/>
                <a:gd name="T7" fmla="*/ 0 h 6697"/>
                <a:gd name="T8" fmla="*/ 0 w 2176"/>
                <a:gd name="T9" fmla="*/ 0 h 6697"/>
                <a:gd name="T10" fmla="*/ 0 w 2176"/>
                <a:gd name="T11" fmla="*/ 0 h 6697"/>
                <a:gd name="T12" fmla="*/ 0 w 2176"/>
                <a:gd name="T13" fmla="*/ 0 h 6697"/>
                <a:gd name="T14" fmla="*/ 0 w 2176"/>
                <a:gd name="T15" fmla="*/ 0 h 6697"/>
                <a:gd name="T16" fmla="*/ 0 w 2176"/>
                <a:gd name="T17" fmla="*/ 0 h 6697"/>
                <a:gd name="T18" fmla="*/ 0 w 2176"/>
                <a:gd name="T19" fmla="*/ 0 h 6697"/>
                <a:gd name="T20" fmla="*/ 0 w 2176"/>
                <a:gd name="T21" fmla="*/ 0 h 6697"/>
                <a:gd name="T22" fmla="*/ 0 w 2176"/>
                <a:gd name="T23" fmla="*/ 0 h 6697"/>
                <a:gd name="T24" fmla="*/ 0 w 2176"/>
                <a:gd name="T25" fmla="*/ 0 h 6697"/>
                <a:gd name="T26" fmla="*/ 0 w 2176"/>
                <a:gd name="T27" fmla="*/ 0 h 6697"/>
                <a:gd name="T28" fmla="*/ 0 w 2176"/>
                <a:gd name="T29" fmla="*/ 0 h 6697"/>
                <a:gd name="T30" fmla="*/ 0 w 2176"/>
                <a:gd name="T31" fmla="*/ 0 h 6697"/>
                <a:gd name="T32" fmla="*/ 0 w 2176"/>
                <a:gd name="T33" fmla="*/ 0 h 6697"/>
                <a:gd name="T34" fmla="*/ 0 w 2176"/>
                <a:gd name="T35" fmla="*/ 0 h 6697"/>
                <a:gd name="T36" fmla="*/ 0 w 2176"/>
                <a:gd name="T37" fmla="*/ 1 h 6697"/>
                <a:gd name="T38" fmla="*/ 0 w 2176"/>
                <a:gd name="T39" fmla="*/ 1 h 6697"/>
                <a:gd name="T40" fmla="*/ 0 w 2176"/>
                <a:gd name="T41" fmla="*/ 1 h 6697"/>
                <a:gd name="T42" fmla="*/ 0 w 2176"/>
                <a:gd name="T43" fmla="*/ 1 h 6697"/>
                <a:gd name="T44" fmla="*/ 0 w 2176"/>
                <a:gd name="T45" fmla="*/ 1 h 6697"/>
                <a:gd name="T46" fmla="*/ 0 w 2176"/>
                <a:gd name="T47" fmla="*/ 1 h 6697"/>
                <a:gd name="T48" fmla="*/ 0 w 2176"/>
                <a:gd name="T49" fmla="*/ 1 h 6697"/>
                <a:gd name="T50" fmla="*/ 0 w 2176"/>
                <a:gd name="T51" fmla="*/ 1 h 6697"/>
                <a:gd name="T52" fmla="*/ 0 w 2176"/>
                <a:gd name="T53" fmla="*/ 1 h 6697"/>
                <a:gd name="T54" fmla="*/ 0 w 2176"/>
                <a:gd name="T55" fmla="*/ 1 h 6697"/>
                <a:gd name="T56" fmla="*/ 0 w 2176"/>
                <a:gd name="T57" fmla="*/ 1 h 6697"/>
                <a:gd name="T58" fmla="*/ 0 w 2176"/>
                <a:gd name="T59" fmla="*/ 1 h 6697"/>
                <a:gd name="T60" fmla="*/ 0 w 2176"/>
                <a:gd name="T61" fmla="*/ 1 h 6697"/>
                <a:gd name="T62" fmla="*/ 0 w 2176"/>
                <a:gd name="T63" fmla="*/ 1 h 6697"/>
                <a:gd name="T64" fmla="*/ 0 w 2176"/>
                <a:gd name="T65" fmla="*/ 1 h 6697"/>
                <a:gd name="T66" fmla="*/ 0 w 2176"/>
                <a:gd name="T67" fmla="*/ 1 h 6697"/>
                <a:gd name="T68" fmla="*/ 0 w 2176"/>
                <a:gd name="T69" fmla="*/ 1 h 6697"/>
                <a:gd name="T70" fmla="*/ 0 w 2176"/>
                <a:gd name="T71" fmla="*/ 1 h 6697"/>
                <a:gd name="T72" fmla="*/ 0 w 2176"/>
                <a:gd name="T73" fmla="*/ 1 h 6697"/>
                <a:gd name="T74" fmla="*/ 0 w 2176"/>
                <a:gd name="T75" fmla="*/ 1 h 6697"/>
                <a:gd name="T76" fmla="*/ 0 w 2176"/>
                <a:gd name="T77" fmla="*/ 1 h 6697"/>
                <a:gd name="T78" fmla="*/ 0 w 2176"/>
                <a:gd name="T79" fmla="*/ 1 h 6697"/>
                <a:gd name="T80" fmla="*/ 0 w 2176"/>
                <a:gd name="T81" fmla="*/ 1 h 6697"/>
                <a:gd name="T82" fmla="*/ 0 w 2176"/>
                <a:gd name="T83" fmla="*/ 1 h 6697"/>
                <a:gd name="T84" fmla="*/ 0 w 2176"/>
                <a:gd name="T85" fmla="*/ 1 h 6697"/>
                <a:gd name="T86" fmla="*/ 0 w 2176"/>
                <a:gd name="T87" fmla="*/ 1 h 6697"/>
                <a:gd name="T88" fmla="*/ 0 w 2176"/>
                <a:gd name="T89" fmla="*/ 1 h 6697"/>
                <a:gd name="T90" fmla="*/ 0 w 2176"/>
                <a:gd name="T91" fmla="*/ 1 h 6697"/>
                <a:gd name="T92" fmla="*/ 0 w 2176"/>
                <a:gd name="T93" fmla="*/ 1 h 6697"/>
                <a:gd name="T94" fmla="*/ 0 w 2176"/>
                <a:gd name="T95" fmla="*/ 1 h 6697"/>
                <a:gd name="T96" fmla="*/ 0 w 2176"/>
                <a:gd name="T97" fmla="*/ 1 h 6697"/>
                <a:gd name="T98" fmla="*/ 0 w 2176"/>
                <a:gd name="T99" fmla="*/ 1 h 6697"/>
                <a:gd name="T100" fmla="*/ 0 w 2176"/>
                <a:gd name="T101" fmla="*/ 1 h 669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176" h="6697">
                  <a:moveTo>
                    <a:pt x="16" y="7"/>
                  </a:moveTo>
                  <a:lnTo>
                    <a:pt x="51" y="113"/>
                  </a:lnTo>
                  <a:cubicBezTo>
                    <a:pt x="52" y="118"/>
                    <a:pt x="50" y="122"/>
                    <a:pt x="46" y="124"/>
                  </a:cubicBezTo>
                  <a:cubicBezTo>
                    <a:pt x="41" y="125"/>
                    <a:pt x="37" y="123"/>
                    <a:pt x="36" y="118"/>
                  </a:cubicBezTo>
                  <a:lnTo>
                    <a:pt x="1" y="12"/>
                  </a:lnTo>
                  <a:cubicBezTo>
                    <a:pt x="0" y="8"/>
                    <a:pt x="2" y="3"/>
                    <a:pt x="6" y="2"/>
                  </a:cubicBezTo>
                  <a:cubicBezTo>
                    <a:pt x="10" y="0"/>
                    <a:pt x="15" y="3"/>
                    <a:pt x="16" y="7"/>
                  </a:cubicBezTo>
                  <a:close/>
                  <a:moveTo>
                    <a:pt x="75" y="190"/>
                  </a:moveTo>
                  <a:lnTo>
                    <a:pt x="110" y="296"/>
                  </a:lnTo>
                  <a:cubicBezTo>
                    <a:pt x="111" y="300"/>
                    <a:pt x="109" y="305"/>
                    <a:pt x="105" y="306"/>
                  </a:cubicBezTo>
                  <a:cubicBezTo>
                    <a:pt x="100" y="308"/>
                    <a:pt x="96" y="305"/>
                    <a:pt x="95" y="301"/>
                  </a:cubicBezTo>
                  <a:lnTo>
                    <a:pt x="60" y="194"/>
                  </a:lnTo>
                  <a:cubicBezTo>
                    <a:pt x="59" y="190"/>
                    <a:pt x="61" y="186"/>
                    <a:pt x="65" y="184"/>
                  </a:cubicBezTo>
                  <a:cubicBezTo>
                    <a:pt x="70" y="183"/>
                    <a:pt x="74" y="185"/>
                    <a:pt x="75" y="190"/>
                  </a:cubicBezTo>
                  <a:close/>
                  <a:moveTo>
                    <a:pt x="134" y="372"/>
                  </a:moveTo>
                  <a:lnTo>
                    <a:pt x="169" y="479"/>
                  </a:lnTo>
                  <a:cubicBezTo>
                    <a:pt x="170" y="483"/>
                    <a:pt x="168" y="488"/>
                    <a:pt x="164" y="489"/>
                  </a:cubicBezTo>
                  <a:cubicBezTo>
                    <a:pt x="160" y="490"/>
                    <a:pt x="155" y="488"/>
                    <a:pt x="154" y="484"/>
                  </a:cubicBezTo>
                  <a:lnTo>
                    <a:pt x="119" y="377"/>
                  </a:lnTo>
                  <a:cubicBezTo>
                    <a:pt x="118" y="373"/>
                    <a:pt x="120" y="368"/>
                    <a:pt x="124" y="367"/>
                  </a:cubicBezTo>
                  <a:cubicBezTo>
                    <a:pt x="129" y="366"/>
                    <a:pt x="133" y="368"/>
                    <a:pt x="134" y="372"/>
                  </a:cubicBezTo>
                  <a:close/>
                  <a:moveTo>
                    <a:pt x="193" y="555"/>
                  </a:moveTo>
                  <a:lnTo>
                    <a:pt x="228" y="662"/>
                  </a:lnTo>
                  <a:cubicBezTo>
                    <a:pt x="229" y="666"/>
                    <a:pt x="227" y="670"/>
                    <a:pt x="223" y="672"/>
                  </a:cubicBezTo>
                  <a:cubicBezTo>
                    <a:pt x="219" y="673"/>
                    <a:pt x="214" y="671"/>
                    <a:pt x="213" y="666"/>
                  </a:cubicBezTo>
                  <a:lnTo>
                    <a:pt x="178" y="560"/>
                  </a:lnTo>
                  <a:cubicBezTo>
                    <a:pt x="177" y="556"/>
                    <a:pt x="179" y="551"/>
                    <a:pt x="183" y="550"/>
                  </a:cubicBezTo>
                  <a:cubicBezTo>
                    <a:pt x="188" y="548"/>
                    <a:pt x="192" y="551"/>
                    <a:pt x="193" y="555"/>
                  </a:cubicBezTo>
                  <a:close/>
                  <a:moveTo>
                    <a:pt x="253" y="738"/>
                  </a:moveTo>
                  <a:lnTo>
                    <a:pt x="287" y="844"/>
                  </a:lnTo>
                  <a:cubicBezTo>
                    <a:pt x="288" y="848"/>
                    <a:pt x="286" y="853"/>
                    <a:pt x="282" y="854"/>
                  </a:cubicBezTo>
                  <a:cubicBezTo>
                    <a:pt x="278" y="856"/>
                    <a:pt x="273" y="853"/>
                    <a:pt x="272" y="849"/>
                  </a:cubicBezTo>
                  <a:lnTo>
                    <a:pt x="237" y="743"/>
                  </a:lnTo>
                  <a:cubicBezTo>
                    <a:pt x="236" y="738"/>
                    <a:pt x="238" y="734"/>
                    <a:pt x="242" y="733"/>
                  </a:cubicBezTo>
                  <a:cubicBezTo>
                    <a:pt x="247" y="731"/>
                    <a:pt x="251" y="733"/>
                    <a:pt x="253" y="738"/>
                  </a:cubicBezTo>
                  <a:close/>
                  <a:moveTo>
                    <a:pt x="312" y="920"/>
                  </a:moveTo>
                  <a:lnTo>
                    <a:pt x="346" y="1027"/>
                  </a:lnTo>
                  <a:cubicBezTo>
                    <a:pt x="347" y="1031"/>
                    <a:pt x="345" y="1036"/>
                    <a:pt x="341" y="1037"/>
                  </a:cubicBezTo>
                  <a:cubicBezTo>
                    <a:pt x="337" y="1038"/>
                    <a:pt x="332" y="1036"/>
                    <a:pt x="331" y="1032"/>
                  </a:cubicBezTo>
                  <a:lnTo>
                    <a:pt x="296" y="925"/>
                  </a:lnTo>
                  <a:cubicBezTo>
                    <a:pt x="295" y="921"/>
                    <a:pt x="297" y="917"/>
                    <a:pt x="301" y="915"/>
                  </a:cubicBezTo>
                  <a:cubicBezTo>
                    <a:pt x="306" y="914"/>
                    <a:pt x="310" y="916"/>
                    <a:pt x="312" y="920"/>
                  </a:cubicBezTo>
                  <a:close/>
                  <a:moveTo>
                    <a:pt x="371" y="1103"/>
                  </a:moveTo>
                  <a:lnTo>
                    <a:pt x="405" y="1210"/>
                  </a:lnTo>
                  <a:cubicBezTo>
                    <a:pt x="406" y="1214"/>
                    <a:pt x="404" y="1218"/>
                    <a:pt x="400" y="1220"/>
                  </a:cubicBezTo>
                  <a:cubicBezTo>
                    <a:pt x="396" y="1221"/>
                    <a:pt x="391" y="1219"/>
                    <a:pt x="390" y="1215"/>
                  </a:cubicBezTo>
                  <a:lnTo>
                    <a:pt x="355" y="1108"/>
                  </a:lnTo>
                  <a:cubicBezTo>
                    <a:pt x="354" y="1104"/>
                    <a:pt x="356" y="1099"/>
                    <a:pt x="361" y="1098"/>
                  </a:cubicBezTo>
                  <a:cubicBezTo>
                    <a:pt x="365" y="1097"/>
                    <a:pt x="369" y="1099"/>
                    <a:pt x="371" y="1103"/>
                  </a:cubicBezTo>
                  <a:close/>
                  <a:moveTo>
                    <a:pt x="430" y="1286"/>
                  </a:moveTo>
                  <a:lnTo>
                    <a:pt x="464" y="1392"/>
                  </a:lnTo>
                  <a:cubicBezTo>
                    <a:pt x="465" y="1397"/>
                    <a:pt x="463" y="1401"/>
                    <a:pt x="459" y="1402"/>
                  </a:cubicBezTo>
                  <a:cubicBezTo>
                    <a:pt x="455" y="1404"/>
                    <a:pt x="450" y="1401"/>
                    <a:pt x="449" y="1397"/>
                  </a:cubicBezTo>
                  <a:lnTo>
                    <a:pt x="414" y="1291"/>
                  </a:lnTo>
                  <a:cubicBezTo>
                    <a:pt x="413" y="1286"/>
                    <a:pt x="415" y="1282"/>
                    <a:pt x="420" y="1281"/>
                  </a:cubicBezTo>
                  <a:cubicBezTo>
                    <a:pt x="424" y="1279"/>
                    <a:pt x="428" y="1282"/>
                    <a:pt x="430" y="1286"/>
                  </a:cubicBezTo>
                  <a:close/>
                  <a:moveTo>
                    <a:pt x="489" y="1468"/>
                  </a:moveTo>
                  <a:lnTo>
                    <a:pt x="523" y="1575"/>
                  </a:lnTo>
                  <a:cubicBezTo>
                    <a:pt x="524" y="1579"/>
                    <a:pt x="522" y="1584"/>
                    <a:pt x="518" y="1585"/>
                  </a:cubicBezTo>
                  <a:cubicBezTo>
                    <a:pt x="514" y="1586"/>
                    <a:pt x="509" y="1584"/>
                    <a:pt x="508" y="1580"/>
                  </a:cubicBezTo>
                  <a:lnTo>
                    <a:pt x="473" y="1473"/>
                  </a:lnTo>
                  <a:cubicBezTo>
                    <a:pt x="472" y="1469"/>
                    <a:pt x="474" y="1465"/>
                    <a:pt x="479" y="1463"/>
                  </a:cubicBezTo>
                  <a:cubicBezTo>
                    <a:pt x="483" y="1462"/>
                    <a:pt x="487" y="1464"/>
                    <a:pt x="489" y="1468"/>
                  </a:cubicBezTo>
                  <a:close/>
                  <a:moveTo>
                    <a:pt x="548" y="1651"/>
                  </a:moveTo>
                  <a:lnTo>
                    <a:pt x="582" y="1758"/>
                  </a:lnTo>
                  <a:cubicBezTo>
                    <a:pt x="584" y="1762"/>
                    <a:pt x="581" y="1766"/>
                    <a:pt x="577" y="1768"/>
                  </a:cubicBezTo>
                  <a:cubicBezTo>
                    <a:pt x="573" y="1769"/>
                    <a:pt x="568" y="1767"/>
                    <a:pt x="567" y="1763"/>
                  </a:cubicBezTo>
                  <a:lnTo>
                    <a:pt x="532" y="1656"/>
                  </a:lnTo>
                  <a:cubicBezTo>
                    <a:pt x="531" y="1652"/>
                    <a:pt x="533" y="1647"/>
                    <a:pt x="538" y="1646"/>
                  </a:cubicBezTo>
                  <a:cubicBezTo>
                    <a:pt x="542" y="1645"/>
                    <a:pt x="546" y="1647"/>
                    <a:pt x="548" y="1651"/>
                  </a:cubicBezTo>
                  <a:close/>
                  <a:moveTo>
                    <a:pt x="607" y="1834"/>
                  </a:moveTo>
                  <a:lnTo>
                    <a:pt x="641" y="1940"/>
                  </a:lnTo>
                  <a:cubicBezTo>
                    <a:pt x="643" y="1945"/>
                    <a:pt x="640" y="1949"/>
                    <a:pt x="636" y="1950"/>
                  </a:cubicBezTo>
                  <a:cubicBezTo>
                    <a:pt x="632" y="1952"/>
                    <a:pt x="627" y="1950"/>
                    <a:pt x="626" y="1945"/>
                  </a:cubicBezTo>
                  <a:lnTo>
                    <a:pt x="592" y="1839"/>
                  </a:lnTo>
                  <a:cubicBezTo>
                    <a:pt x="590" y="1835"/>
                    <a:pt x="592" y="1830"/>
                    <a:pt x="597" y="1829"/>
                  </a:cubicBezTo>
                  <a:cubicBezTo>
                    <a:pt x="601" y="1827"/>
                    <a:pt x="605" y="1830"/>
                    <a:pt x="607" y="1834"/>
                  </a:cubicBezTo>
                  <a:close/>
                  <a:moveTo>
                    <a:pt x="666" y="2017"/>
                  </a:moveTo>
                  <a:lnTo>
                    <a:pt x="700" y="2123"/>
                  </a:lnTo>
                  <a:cubicBezTo>
                    <a:pt x="702" y="2127"/>
                    <a:pt x="699" y="2132"/>
                    <a:pt x="695" y="2133"/>
                  </a:cubicBezTo>
                  <a:cubicBezTo>
                    <a:pt x="691" y="2135"/>
                    <a:pt x="686" y="2132"/>
                    <a:pt x="685" y="2128"/>
                  </a:cubicBezTo>
                  <a:lnTo>
                    <a:pt x="651" y="2021"/>
                  </a:lnTo>
                  <a:cubicBezTo>
                    <a:pt x="649" y="2017"/>
                    <a:pt x="652" y="2013"/>
                    <a:pt x="656" y="2011"/>
                  </a:cubicBezTo>
                  <a:cubicBezTo>
                    <a:pt x="660" y="2010"/>
                    <a:pt x="664" y="2012"/>
                    <a:pt x="666" y="2017"/>
                  </a:cubicBezTo>
                  <a:close/>
                  <a:moveTo>
                    <a:pt x="725" y="2199"/>
                  </a:moveTo>
                  <a:lnTo>
                    <a:pt x="759" y="2306"/>
                  </a:lnTo>
                  <a:cubicBezTo>
                    <a:pt x="761" y="2310"/>
                    <a:pt x="758" y="2315"/>
                    <a:pt x="754" y="2316"/>
                  </a:cubicBezTo>
                  <a:cubicBezTo>
                    <a:pt x="750" y="2317"/>
                    <a:pt x="745" y="2315"/>
                    <a:pt x="744" y="2311"/>
                  </a:cubicBezTo>
                  <a:lnTo>
                    <a:pt x="710" y="2204"/>
                  </a:lnTo>
                  <a:cubicBezTo>
                    <a:pt x="708" y="2200"/>
                    <a:pt x="711" y="2195"/>
                    <a:pt x="715" y="2194"/>
                  </a:cubicBezTo>
                  <a:cubicBezTo>
                    <a:pt x="719" y="2193"/>
                    <a:pt x="723" y="2195"/>
                    <a:pt x="725" y="2199"/>
                  </a:cubicBezTo>
                  <a:close/>
                  <a:moveTo>
                    <a:pt x="784" y="2382"/>
                  </a:moveTo>
                  <a:lnTo>
                    <a:pt x="818" y="2489"/>
                  </a:lnTo>
                  <a:cubicBezTo>
                    <a:pt x="820" y="2493"/>
                    <a:pt x="817" y="2497"/>
                    <a:pt x="813" y="2499"/>
                  </a:cubicBezTo>
                  <a:cubicBezTo>
                    <a:pt x="809" y="2500"/>
                    <a:pt x="804" y="2498"/>
                    <a:pt x="803" y="2493"/>
                  </a:cubicBezTo>
                  <a:lnTo>
                    <a:pt x="769" y="2387"/>
                  </a:lnTo>
                  <a:cubicBezTo>
                    <a:pt x="767" y="2383"/>
                    <a:pt x="770" y="2378"/>
                    <a:pt x="774" y="2377"/>
                  </a:cubicBezTo>
                  <a:cubicBezTo>
                    <a:pt x="778" y="2375"/>
                    <a:pt x="783" y="2378"/>
                    <a:pt x="784" y="2382"/>
                  </a:cubicBezTo>
                  <a:close/>
                  <a:moveTo>
                    <a:pt x="843" y="2565"/>
                  </a:moveTo>
                  <a:lnTo>
                    <a:pt x="877" y="2671"/>
                  </a:lnTo>
                  <a:cubicBezTo>
                    <a:pt x="879" y="2675"/>
                    <a:pt x="876" y="2680"/>
                    <a:pt x="872" y="2681"/>
                  </a:cubicBezTo>
                  <a:cubicBezTo>
                    <a:pt x="868" y="2683"/>
                    <a:pt x="863" y="2680"/>
                    <a:pt x="862" y="2676"/>
                  </a:cubicBezTo>
                  <a:lnTo>
                    <a:pt x="828" y="2570"/>
                  </a:lnTo>
                  <a:cubicBezTo>
                    <a:pt x="826" y="2565"/>
                    <a:pt x="829" y="2561"/>
                    <a:pt x="833" y="2559"/>
                  </a:cubicBezTo>
                  <a:cubicBezTo>
                    <a:pt x="837" y="2558"/>
                    <a:pt x="842" y="2560"/>
                    <a:pt x="843" y="2565"/>
                  </a:cubicBezTo>
                  <a:close/>
                  <a:moveTo>
                    <a:pt x="902" y="2747"/>
                  </a:moveTo>
                  <a:lnTo>
                    <a:pt x="936" y="2854"/>
                  </a:lnTo>
                  <a:cubicBezTo>
                    <a:pt x="938" y="2858"/>
                    <a:pt x="935" y="2863"/>
                    <a:pt x="931" y="2864"/>
                  </a:cubicBezTo>
                  <a:cubicBezTo>
                    <a:pt x="927" y="2865"/>
                    <a:pt x="923" y="2863"/>
                    <a:pt x="921" y="2859"/>
                  </a:cubicBezTo>
                  <a:lnTo>
                    <a:pt x="887" y="2752"/>
                  </a:lnTo>
                  <a:cubicBezTo>
                    <a:pt x="885" y="2748"/>
                    <a:pt x="888" y="2744"/>
                    <a:pt x="892" y="2742"/>
                  </a:cubicBezTo>
                  <a:cubicBezTo>
                    <a:pt x="896" y="2741"/>
                    <a:pt x="901" y="2743"/>
                    <a:pt x="902" y="2747"/>
                  </a:cubicBezTo>
                  <a:close/>
                  <a:moveTo>
                    <a:pt x="961" y="2930"/>
                  </a:moveTo>
                  <a:lnTo>
                    <a:pt x="995" y="3037"/>
                  </a:lnTo>
                  <a:cubicBezTo>
                    <a:pt x="997" y="3041"/>
                    <a:pt x="994" y="3045"/>
                    <a:pt x="990" y="3047"/>
                  </a:cubicBezTo>
                  <a:cubicBezTo>
                    <a:pt x="986" y="3048"/>
                    <a:pt x="982" y="3046"/>
                    <a:pt x="980" y="3042"/>
                  </a:cubicBezTo>
                  <a:lnTo>
                    <a:pt x="946" y="2935"/>
                  </a:lnTo>
                  <a:cubicBezTo>
                    <a:pt x="944" y="2931"/>
                    <a:pt x="947" y="2926"/>
                    <a:pt x="951" y="2925"/>
                  </a:cubicBezTo>
                  <a:cubicBezTo>
                    <a:pt x="955" y="2924"/>
                    <a:pt x="960" y="2926"/>
                    <a:pt x="961" y="2930"/>
                  </a:cubicBezTo>
                  <a:close/>
                  <a:moveTo>
                    <a:pt x="1020" y="3113"/>
                  </a:moveTo>
                  <a:lnTo>
                    <a:pt x="1054" y="3219"/>
                  </a:lnTo>
                  <a:cubicBezTo>
                    <a:pt x="1056" y="3224"/>
                    <a:pt x="1054" y="3228"/>
                    <a:pt x="1049" y="3229"/>
                  </a:cubicBezTo>
                  <a:cubicBezTo>
                    <a:pt x="1045" y="3231"/>
                    <a:pt x="1041" y="3228"/>
                    <a:pt x="1039" y="3224"/>
                  </a:cubicBezTo>
                  <a:lnTo>
                    <a:pt x="1005" y="3118"/>
                  </a:lnTo>
                  <a:cubicBezTo>
                    <a:pt x="1003" y="3113"/>
                    <a:pt x="1006" y="3109"/>
                    <a:pt x="1010" y="3108"/>
                  </a:cubicBezTo>
                  <a:cubicBezTo>
                    <a:pt x="1014" y="3106"/>
                    <a:pt x="1019" y="3109"/>
                    <a:pt x="1020" y="3113"/>
                  </a:cubicBezTo>
                  <a:close/>
                  <a:moveTo>
                    <a:pt x="1079" y="3295"/>
                  </a:moveTo>
                  <a:lnTo>
                    <a:pt x="1114" y="3402"/>
                  </a:lnTo>
                  <a:cubicBezTo>
                    <a:pt x="1115" y="3406"/>
                    <a:pt x="1113" y="3411"/>
                    <a:pt x="1108" y="3412"/>
                  </a:cubicBezTo>
                  <a:cubicBezTo>
                    <a:pt x="1104" y="3413"/>
                    <a:pt x="1100" y="3411"/>
                    <a:pt x="1098" y="3407"/>
                  </a:cubicBezTo>
                  <a:lnTo>
                    <a:pt x="1064" y="3300"/>
                  </a:lnTo>
                  <a:cubicBezTo>
                    <a:pt x="1062" y="3296"/>
                    <a:pt x="1065" y="3292"/>
                    <a:pt x="1069" y="3290"/>
                  </a:cubicBezTo>
                  <a:cubicBezTo>
                    <a:pt x="1073" y="3289"/>
                    <a:pt x="1078" y="3291"/>
                    <a:pt x="1079" y="3295"/>
                  </a:cubicBezTo>
                  <a:close/>
                  <a:moveTo>
                    <a:pt x="1138" y="3478"/>
                  </a:moveTo>
                  <a:lnTo>
                    <a:pt x="1173" y="3585"/>
                  </a:lnTo>
                  <a:cubicBezTo>
                    <a:pt x="1174" y="3589"/>
                    <a:pt x="1172" y="3593"/>
                    <a:pt x="1167" y="3595"/>
                  </a:cubicBezTo>
                  <a:cubicBezTo>
                    <a:pt x="1163" y="3596"/>
                    <a:pt x="1159" y="3594"/>
                    <a:pt x="1157" y="3590"/>
                  </a:cubicBezTo>
                  <a:lnTo>
                    <a:pt x="1123" y="3483"/>
                  </a:lnTo>
                  <a:cubicBezTo>
                    <a:pt x="1122" y="3479"/>
                    <a:pt x="1124" y="3474"/>
                    <a:pt x="1128" y="3473"/>
                  </a:cubicBezTo>
                  <a:cubicBezTo>
                    <a:pt x="1132" y="3472"/>
                    <a:pt x="1137" y="3474"/>
                    <a:pt x="1138" y="3478"/>
                  </a:cubicBezTo>
                  <a:close/>
                  <a:moveTo>
                    <a:pt x="1197" y="3661"/>
                  </a:moveTo>
                  <a:lnTo>
                    <a:pt x="1232" y="3767"/>
                  </a:lnTo>
                  <a:cubicBezTo>
                    <a:pt x="1233" y="3772"/>
                    <a:pt x="1231" y="3776"/>
                    <a:pt x="1226" y="3777"/>
                  </a:cubicBezTo>
                  <a:cubicBezTo>
                    <a:pt x="1222" y="3779"/>
                    <a:pt x="1218" y="3777"/>
                    <a:pt x="1216" y="3772"/>
                  </a:cubicBezTo>
                  <a:lnTo>
                    <a:pt x="1182" y="3666"/>
                  </a:lnTo>
                  <a:cubicBezTo>
                    <a:pt x="1181" y="3662"/>
                    <a:pt x="1183" y="3657"/>
                    <a:pt x="1187" y="3656"/>
                  </a:cubicBezTo>
                  <a:cubicBezTo>
                    <a:pt x="1191" y="3654"/>
                    <a:pt x="1196" y="3657"/>
                    <a:pt x="1197" y="3661"/>
                  </a:cubicBezTo>
                  <a:close/>
                  <a:moveTo>
                    <a:pt x="1256" y="3844"/>
                  </a:moveTo>
                  <a:lnTo>
                    <a:pt x="1291" y="3950"/>
                  </a:lnTo>
                  <a:cubicBezTo>
                    <a:pt x="1292" y="3954"/>
                    <a:pt x="1290" y="3959"/>
                    <a:pt x="1285" y="3960"/>
                  </a:cubicBezTo>
                  <a:cubicBezTo>
                    <a:pt x="1281" y="3962"/>
                    <a:pt x="1277" y="3959"/>
                    <a:pt x="1275" y="3955"/>
                  </a:cubicBezTo>
                  <a:lnTo>
                    <a:pt x="1241" y="3848"/>
                  </a:lnTo>
                  <a:cubicBezTo>
                    <a:pt x="1240" y="3844"/>
                    <a:pt x="1242" y="3840"/>
                    <a:pt x="1246" y="3838"/>
                  </a:cubicBezTo>
                  <a:cubicBezTo>
                    <a:pt x="1250" y="3837"/>
                    <a:pt x="1255" y="3839"/>
                    <a:pt x="1256" y="3844"/>
                  </a:cubicBezTo>
                  <a:close/>
                  <a:moveTo>
                    <a:pt x="1315" y="4026"/>
                  </a:moveTo>
                  <a:lnTo>
                    <a:pt x="1350" y="4133"/>
                  </a:lnTo>
                  <a:cubicBezTo>
                    <a:pt x="1351" y="4137"/>
                    <a:pt x="1349" y="4141"/>
                    <a:pt x="1345" y="4143"/>
                  </a:cubicBezTo>
                  <a:cubicBezTo>
                    <a:pt x="1340" y="4144"/>
                    <a:pt x="1336" y="4142"/>
                    <a:pt x="1334" y="4138"/>
                  </a:cubicBezTo>
                  <a:lnTo>
                    <a:pt x="1300" y="4031"/>
                  </a:lnTo>
                  <a:cubicBezTo>
                    <a:pt x="1299" y="4027"/>
                    <a:pt x="1301" y="4022"/>
                    <a:pt x="1305" y="4021"/>
                  </a:cubicBezTo>
                  <a:cubicBezTo>
                    <a:pt x="1309" y="4020"/>
                    <a:pt x="1314" y="4022"/>
                    <a:pt x="1315" y="4026"/>
                  </a:cubicBezTo>
                  <a:close/>
                  <a:moveTo>
                    <a:pt x="1374" y="4209"/>
                  </a:moveTo>
                  <a:lnTo>
                    <a:pt x="1409" y="4315"/>
                  </a:lnTo>
                  <a:cubicBezTo>
                    <a:pt x="1410" y="4320"/>
                    <a:pt x="1408" y="4324"/>
                    <a:pt x="1404" y="4326"/>
                  </a:cubicBezTo>
                  <a:cubicBezTo>
                    <a:pt x="1399" y="4327"/>
                    <a:pt x="1395" y="4325"/>
                    <a:pt x="1393" y="4320"/>
                  </a:cubicBezTo>
                  <a:lnTo>
                    <a:pt x="1359" y="4214"/>
                  </a:lnTo>
                  <a:cubicBezTo>
                    <a:pt x="1358" y="4210"/>
                    <a:pt x="1360" y="4205"/>
                    <a:pt x="1364" y="4204"/>
                  </a:cubicBezTo>
                  <a:cubicBezTo>
                    <a:pt x="1368" y="4202"/>
                    <a:pt x="1373" y="4205"/>
                    <a:pt x="1374" y="4209"/>
                  </a:cubicBezTo>
                  <a:close/>
                  <a:moveTo>
                    <a:pt x="1433" y="4392"/>
                  </a:moveTo>
                  <a:lnTo>
                    <a:pt x="1468" y="4498"/>
                  </a:lnTo>
                  <a:cubicBezTo>
                    <a:pt x="1469" y="4502"/>
                    <a:pt x="1467" y="4507"/>
                    <a:pt x="1463" y="4508"/>
                  </a:cubicBezTo>
                  <a:cubicBezTo>
                    <a:pt x="1458" y="4510"/>
                    <a:pt x="1454" y="4507"/>
                    <a:pt x="1453" y="4503"/>
                  </a:cubicBezTo>
                  <a:lnTo>
                    <a:pt x="1418" y="4397"/>
                  </a:lnTo>
                  <a:cubicBezTo>
                    <a:pt x="1417" y="4392"/>
                    <a:pt x="1419" y="4388"/>
                    <a:pt x="1423" y="4386"/>
                  </a:cubicBezTo>
                  <a:cubicBezTo>
                    <a:pt x="1427" y="4385"/>
                    <a:pt x="1432" y="4387"/>
                    <a:pt x="1433" y="4392"/>
                  </a:cubicBezTo>
                  <a:close/>
                  <a:moveTo>
                    <a:pt x="1492" y="4574"/>
                  </a:moveTo>
                  <a:lnTo>
                    <a:pt x="1527" y="4681"/>
                  </a:lnTo>
                  <a:cubicBezTo>
                    <a:pt x="1528" y="4685"/>
                    <a:pt x="1526" y="4690"/>
                    <a:pt x="1522" y="4691"/>
                  </a:cubicBezTo>
                  <a:cubicBezTo>
                    <a:pt x="1517" y="4692"/>
                    <a:pt x="1513" y="4690"/>
                    <a:pt x="1512" y="4686"/>
                  </a:cubicBezTo>
                  <a:lnTo>
                    <a:pt x="1477" y="4579"/>
                  </a:lnTo>
                  <a:cubicBezTo>
                    <a:pt x="1476" y="4575"/>
                    <a:pt x="1478" y="4571"/>
                    <a:pt x="1482" y="4569"/>
                  </a:cubicBezTo>
                  <a:cubicBezTo>
                    <a:pt x="1486" y="4568"/>
                    <a:pt x="1491" y="4570"/>
                    <a:pt x="1492" y="4574"/>
                  </a:cubicBezTo>
                  <a:close/>
                  <a:moveTo>
                    <a:pt x="1551" y="4757"/>
                  </a:moveTo>
                  <a:lnTo>
                    <a:pt x="1586" y="4864"/>
                  </a:lnTo>
                  <a:cubicBezTo>
                    <a:pt x="1587" y="4868"/>
                    <a:pt x="1585" y="4872"/>
                    <a:pt x="1581" y="4874"/>
                  </a:cubicBezTo>
                  <a:cubicBezTo>
                    <a:pt x="1576" y="4875"/>
                    <a:pt x="1572" y="4873"/>
                    <a:pt x="1571" y="4868"/>
                  </a:cubicBezTo>
                  <a:lnTo>
                    <a:pt x="1536" y="4762"/>
                  </a:lnTo>
                  <a:cubicBezTo>
                    <a:pt x="1535" y="4758"/>
                    <a:pt x="1537" y="4753"/>
                    <a:pt x="1541" y="4752"/>
                  </a:cubicBezTo>
                  <a:cubicBezTo>
                    <a:pt x="1546" y="4750"/>
                    <a:pt x="1550" y="4753"/>
                    <a:pt x="1551" y="4757"/>
                  </a:cubicBezTo>
                  <a:close/>
                  <a:moveTo>
                    <a:pt x="1610" y="4940"/>
                  </a:moveTo>
                  <a:lnTo>
                    <a:pt x="1645" y="5046"/>
                  </a:lnTo>
                  <a:cubicBezTo>
                    <a:pt x="1646" y="5050"/>
                    <a:pt x="1644" y="5055"/>
                    <a:pt x="1640" y="5056"/>
                  </a:cubicBezTo>
                  <a:cubicBezTo>
                    <a:pt x="1636" y="5058"/>
                    <a:pt x="1631" y="5055"/>
                    <a:pt x="1630" y="5051"/>
                  </a:cubicBezTo>
                  <a:lnTo>
                    <a:pt x="1595" y="4945"/>
                  </a:lnTo>
                  <a:cubicBezTo>
                    <a:pt x="1594" y="4940"/>
                    <a:pt x="1596" y="4936"/>
                    <a:pt x="1600" y="4935"/>
                  </a:cubicBezTo>
                  <a:cubicBezTo>
                    <a:pt x="1605" y="4933"/>
                    <a:pt x="1609" y="4935"/>
                    <a:pt x="1610" y="4940"/>
                  </a:cubicBezTo>
                  <a:close/>
                  <a:moveTo>
                    <a:pt x="1669" y="5122"/>
                  </a:moveTo>
                  <a:lnTo>
                    <a:pt x="1704" y="5229"/>
                  </a:lnTo>
                  <a:cubicBezTo>
                    <a:pt x="1705" y="5233"/>
                    <a:pt x="1703" y="5238"/>
                    <a:pt x="1699" y="5239"/>
                  </a:cubicBezTo>
                  <a:cubicBezTo>
                    <a:pt x="1695" y="5240"/>
                    <a:pt x="1690" y="5238"/>
                    <a:pt x="1689" y="5234"/>
                  </a:cubicBezTo>
                  <a:lnTo>
                    <a:pt x="1654" y="5127"/>
                  </a:lnTo>
                  <a:cubicBezTo>
                    <a:pt x="1653" y="5123"/>
                    <a:pt x="1655" y="5119"/>
                    <a:pt x="1659" y="5117"/>
                  </a:cubicBezTo>
                  <a:cubicBezTo>
                    <a:pt x="1664" y="5116"/>
                    <a:pt x="1668" y="5118"/>
                    <a:pt x="1669" y="5122"/>
                  </a:cubicBezTo>
                  <a:close/>
                  <a:moveTo>
                    <a:pt x="1728" y="5305"/>
                  </a:moveTo>
                  <a:lnTo>
                    <a:pt x="1763" y="5412"/>
                  </a:lnTo>
                  <a:cubicBezTo>
                    <a:pt x="1764" y="5416"/>
                    <a:pt x="1762" y="5420"/>
                    <a:pt x="1758" y="5422"/>
                  </a:cubicBezTo>
                  <a:cubicBezTo>
                    <a:pt x="1754" y="5423"/>
                    <a:pt x="1749" y="5421"/>
                    <a:pt x="1748" y="5417"/>
                  </a:cubicBezTo>
                  <a:lnTo>
                    <a:pt x="1713" y="5310"/>
                  </a:lnTo>
                  <a:cubicBezTo>
                    <a:pt x="1712" y="5306"/>
                    <a:pt x="1714" y="5301"/>
                    <a:pt x="1718" y="5300"/>
                  </a:cubicBezTo>
                  <a:cubicBezTo>
                    <a:pt x="1723" y="5299"/>
                    <a:pt x="1727" y="5301"/>
                    <a:pt x="1728" y="5305"/>
                  </a:cubicBezTo>
                  <a:close/>
                  <a:moveTo>
                    <a:pt x="1788" y="5488"/>
                  </a:moveTo>
                  <a:lnTo>
                    <a:pt x="1822" y="5594"/>
                  </a:lnTo>
                  <a:cubicBezTo>
                    <a:pt x="1823" y="5599"/>
                    <a:pt x="1821" y="5603"/>
                    <a:pt x="1817" y="5604"/>
                  </a:cubicBezTo>
                  <a:cubicBezTo>
                    <a:pt x="1813" y="5606"/>
                    <a:pt x="1808" y="5603"/>
                    <a:pt x="1807" y="5599"/>
                  </a:cubicBezTo>
                  <a:lnTo>
                    <a:pt x="1772" y="5493"/>
                  </a:lnTo>
                  <a:cubicBezTo>
                    <a:pt x="1771" y="5489"/>
                    <a:pt x="1773" y="5484"/>
                    <a:pt x="1777" y="5483"/>
                  </a:cubicBezTo>
                  <a:cubicBezTo>
                    <a:pt x="1782" y="5481"/>
                    <a:pt x="1786" y="5484"/>
                    <a:pt x="1788" y="5488"/>
                  </a:cubicBezTo>
                  <a:close/>
                  <a:moveTo>
                    <a:pt x="1847" y="5670"/>
                  </a:moveTo>
                  <a:lnTo>
                    <a:pt x="1881" y="5777"/>
                  </a:lnTo>
                  <a:cubicBezTo>
                    <a:pt x="1882" y="5781"/>
                    <a:pt x="1880" y="5786"/>
                    <a:pt x="1876" y="5787"/>
                  </a:cubicBezTo>
                  <a:cubicBezTo>
                    <a:pt x="1872" y="5788"/>
                    <a:pt x="1867" y="5786"/>
                    <a:pt x="1866" y="5782"/>
                  </a:cubicBezTo>
                  <a:lnTo>
                    <a:pt x="1831" y="5675"/>
                  </a:lnTo>
                  <a:cubicBezTo>
                    <a:pt x="1830" y="5671"/>
                    <a:pt x="1832" y="5667"/>
                    <a:pt x="1837" y="5665"/>
                  </a:cubicBezTo>
                  <a:cubicBezTo>
                    <a:pt x="1841" y="5664"/>
                    <a:pt x="1845" y="5666"/>
                    <a:pt x="1847" y="5670"/>
                  </a:cubicBezTo>
                  <a:close/>
                  <a:moveTo>
                    <a:pt x="1906" y="5853"/>
                  </a:moveTo>
                  <a:lnTo>
                    <a:pt x="1940" y="5960"/>
                  </a:lnTo>
                  <a:cubicBezTo>
                    <a:pt x="1941" y="5964"/>
                    <a:pt x="1939" y="5968"/>
                    <a:pt x="1935" y="5970"/>
                  </a:cubicBezTo>
                  <a:cubicBezTo>
                    <a:pt x="1931" y="5971"/>
                    <a:pt x="1926" y="5969"/>
                    <a:pt x="1925" y="5965"/>
                  </a:cubicBezTo>
                  <a:lnTo>
                    <a:pt x="1890" y="5858"/>
                  </a:lnTo>
                  <a:cubicBezTo>
                    <a:pt x="1889" y="5854"/>
                    <a:pt x="1891" y="5849"/>
                    <a:pt x="1896" y="5848"/>
                  </a:cubicBezTo>
                  <a:cubicBezTo>
                    <a:pt x="1900" y="5847"/>
                    <a:pt x="1904" y="5849"/>
                    <a:pt x="1906" y="5853"/>
                  </a:cubicBezTo>
                  <a:close/>
                  <a:moveTo>
                    <a:pt x="1965" y="6036"/>
                  </a:moveTo>
                  <a:lnTo>
                    <a:pt x="1999" y="6142"/>
                  </a:lnTo>
                  <a:cubicBezTo>
                    <a:pt x="2000" y="6147"/>
                    <a:pt x="1998" y="6151"/>
                    <a:pt x="1994" y="6153"/>
                  </a:cubicBezTo>
                  <a:cubicBezTo>
                    <a:pt x="1990" y="6154"/>
                    <a:pt x="1985" y="6152"/>
                    <a:pt x="1984" y="6147"/>
                  </a:cubicBezTo>
                  <a:lnTo>
                    <a:pt x="1949" y="6041"/>
                  </a:lnTo>
                  <a:cubicBezTo>
                    <a:pt x="1948" y="6037"/>
                    <a:pt x="1950" y="6032"/>
                    <a:pt x="1955" y="6031"/>
                  </a:cubicBezTo>
                  <a:cubicBezTo>
                    <a:pt x="1959" y="6029"/>
                    <a:pt x="1963" y="6032"/>
                    <a:pt x="1965" y="6036"/>
                  </a:cubicBezTo>
                  <a:close/>
                  <a:moveTo>
                    <a:pt x="2024" y="6219"/>
                  </a:moveTo>
                  <a:lnTo>
                    <a:pt x="2058" y="6325"/>
                  </a:lnTo>
                  <a:cubicBezTo>
                    <a:pt x="2059" y="6329"/>
                    <a:pt x="2057" y="6334"/>
                    <a:pt x="2053" y="6335"/>
                  </a:cubicBezTo>
                  <a:cubicBezTo>
                    <a:pt x="2049" y="6337"/>
                    <a:pt x="2044" y="6334"/>
                    <a:pt x="2043" y="6330"/>
                  </a:cubicBezTo>
                  <a:lnTo>
                    <a:pt x="2008" y="6224"/>
                  </a:lnTo>
                  <a:cubicBezTo>
                    <a:pt x="2007" y="6219"/>
                    <a:pt x="2009" y="6215"/>
                    <a:pt x="2014" y="6213"/>
                  </a:cubicBezTo>
                  <a:cubicBezTo>
                    <a:pt x="2018" y="6212"/>
                    <a:pt x="2022" y="6214"/>
                    <a:pt x="2024" y="6219"/>
                  </a:cubicBezTo>
                  <a:close/>
                  <a:moveTo>
                    <a:pt x="2083" y="6401"/>
                  </a:moveTo>
                  <a:lnTo>
                    <a:pt x="2117" y="6508"/>
                  </a:lnTo>
                  <a:cubicBezTo>
                    <a:pt x="2119" y="6512"/>
                    <a:pt x="2116" y="6517"/>
                    <a:pt x="2112" y="6518"/>
                  </a:cubicBezTo>
                  <a:cubicBezTo>
                    <a:pt x="2108" y="6519"/>
                    <a:pt x="2103" y="6517"/>
                    <a:pt x="2102" y="6513"/>
                  </a:cubicBezTo>
                  <a:lnTo>
                    <a:pt x="2068" y="6406"/>
                  </a:lnTo>
                  <a:cubicBezTo>
                    <a:pt x="2066" y="6402"/>
                    <a:pt x="2068" y="6397"/>
                    <a:pt x="2073" y="6396"/>
                  </a:cubicBezTo>
                  <a:cubicBezTo>
                    <a:pt x="2077" y="6395"/>
                    <a:pt x="2081" y="6397"/>
                    <a:pt x="2083" y="6401"/>
                  </a:cubicBezTo>
                  <a:close/>
                  <a:moveTo>
                    <a:pt x="2142" y="6584"/>
                  </a:moveTo>
                  <a:lnTo>
                    <a:pt x="2175" y="6686"/>
                  </a:lnTo>
                  <a:cubicBezTo>
                    <a:pt x="2176" y="6690"/>
                    <a:pt x="2174" y="6694"/>
                    <a:pt x="2169" y="6696"/>
                  </a:cubicBezTo>
                  <a:cubicBezTo>
                    <a:pt x="2165" y="6697"/>
                    <a:pt x="2161" y="6695"/>
                    <a:pt x="2159" y="6690"/>
                  </a:cubicBezTo>
                  <a:lnTo>
                    <a:pt x="2127" y="6589"/>
                  </a:lnTo>
                  <a:cubicBezTo>
                    <a:pt x="2125" y="6585"/>
                    <a:pt x="2127" y="6580"/>
                    <a:pt x="2132" y="6579"/>
                  </a:cubicBezTo>
                  <a:cubicBezTo>
                    <a:pt x="2136" y="6577"/>
                    <a:pt x="2140" y="6580"/>
                    <a:pt x="2142" y="6584"/>
                  </a:cubicBez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5" name="Freeform 22"/>
            <p:cNvSpPr>
              <a:spLocks noEditPoints="1"/>
            </p:cNvSpPr>
            <p:nvPr/>
          </p:nvSpPr>
          <p:spPr bwMode="auto">
            <a:xfrm>
              <a:off x="3092" y="2515"/>
              <a:ext cx="756" cy="1050"/>
            </a:xfrm>
            <a:custGeom>
              <a:avLst/>
              <a:gdLst>
                <a:gd name="T0" fmla="*/ 0 w 4184"/>
                <a:gd name="T1" fmla="*/ 0 h 5813"/>
                <a:gd name="T2" fmla="*/ 0 w 4184"/>
                <a:gd name="T3" fmla="*/ 0 h 5813"/>
                <a:gd name="T4" fmla="*/ 0 w 4184"/>
                <a:gd name="T5" fmla="*/ 0 h 5813"/>
                <a:gd name="T6" fmla="*/ 0 w 4184"/>
                <a:gd name="T7" fmla="*/ 0 h 5813"/>
                <a:gd name="T8" fmla="*/ 0 w 4184"/>
                <a:gd name="T9" fmla="*/ 0 h 5813"/>
                <a:gd name="T10" fmla="*/ 0 w 4184"/>
                <a:gd name="T11" fmla="*/ 0 h 5813"/>
                <a:gd name="T12" fmla="*/ 0 w 4184"/>
                <a:gd name="T13" fmla="*/ 0 h 5813"/>
                <a:gd name="T14" fmla="*/ 0 w 4184"/>
                <a:gd name="T15" fmla="*/ 0 h 5813"/>
                <a:gd name="T16" fmla="*/ 0 w 4184"/>
                <a:gd name="T17" fmla="*/ 0 h 5813"/>
                <a:gd name="T18" fmla="*/ 0 w 4184"/>
                <a:gd name="T19" fmla="*/ 0 h 5813"/>
                <a:gd name="T20" fmla="*/ 0 w 4184"/>
                <a:gd name="T21" fmla="*/ 0 h 5813"/>
                <a:gd name="T22" fmla="*/ 0 w 4184"/>
                <a:gd name="T23" fmla="*/ 0 h 5813"/>
                <a:gd name="T24" fmla="*/ 0 w 4184"/>
                <a:gd name="T25" fmla="*/ 0 h 5813"/>
                <a:gd name="T26" fmla="*/ 0 w 4184"/>
                <a:gd name="T27" fmla="*/ 0 h 5813"/>
                <a:gd name="T28" fmla="*/ 0 w 4184"/>
                <a:gd name="T29" fmla="*/ 0 h 5813"/>
                <a:gd name="T30" fmla="*/ 0 w 4184"/>
                <a:gd name="T31" fmla="*/ 0 h 5813"/>
                <a:gd name="T32" fmla="*/ 0 w 4184"/>
                <a:gd name="T33" fmla="*/ 0 h 5813"/>
                <a:gd name="T34" fmla="*/ 0 w 4184"/>
                <a:gd name="T35" fmla="*/ 0 h 5813"/>
                <a:gd name="T36" fmla="*/ 0 w 4184"/>
                <a:gd name="T37" fmla="*/ 0 h 5813"/>
                <a:gd name="T38" fmla="*/ 0 w 4184"/>
                <a:gd name="T39" fmla="*/ 0 h 5813"/>
                <a:gd name="T40" fmla="*/ 0 w 4184"/>
                <a:gd name="T41" fmla="*/ 0 h 5813"/>
                <a:gd name="T42" fmla="*/ 0 w 4184"/>
                <a:gd name="T43" fmla="*/ 1 h 5813"/>
                <a:gd name="T44" fmla="*/ 0 w 4184"/>
                <a:gd name="T45" fmla="*/ 1 h 5813"/>
                <a:gd name="T46" fmla="*/ 0 w 4184"/>
                <a:gd name="T47" fmla="*/ 1 h 5813"/>
                <a:gd name="T48" fmla="*/ 0 w 4184"/>
                <a:gd name="T49" fmla="*/ 1 h 5813"/>
                <a:gd name="T50" fmla="*/ 0 w 4184"/>
                <a:gd name="T51" fmla="*/ 1 h 5813"/>
                <a:gd name="T52" fmla="*/ 0 w 4184"/>
                <a:gd name="T53" fmla="*/ 1 h 5813"/>
                <a:gd name="T54" fmla="*/ 0 w 4184"/>
                <a:gd name="T55" fmla="*/ 1 h 5813"/>
                <a:gd name="T56" fmla="*/ 0 w 4184"/>
                <a:gd name="T57" fmla="*/ 1 h 5813"/>
                <a:gd name="T58" fmla="*/ 1 w 4184"/>
                <a:gd name="T59" fmla="*/ 1 h 5813"/>
                <a:gd name="T60" fmla="*/ 1 w 4184"/>
                <a:gd name="T61" fmla="*/ 1 h 5813"/>
                <a:gd name="T62" fmla="*/ 1 w 4184"/>
                <a:gd name="T63" fmla="*/ 1 h 5813"/>
                <a:gd name="T64" fmla="*/ 1 w 4184"/>
                <a:gd name="T65" fmla="*/ 1 h 5813"/>
                <a:gd name="T66" fmla="*/ 1 w 4184"/>
                <a:gd name="T67" fmla="*/ 1 h 5813"/>
                <a:gd name="T68" fmla="*/ 1 w 4184"/>
                <a:gd name="T69" fmla="*/ 1 h 5813"/>
                <a:gd name="T70" fmla="*/ 1 w 4184"/>
                <a:gd name="T71" fmla="*/ 1 h 5813"/>
                <a:gd name="T72" fmla="*/ 1 w 4184"/>
                <a:gd name="T73" fmla="*/ 1 h 5813"/>
                <a:gd name="T74" fmla="*/ 1 w 4184"/>
                <a:gd name="T75" fmla="*/ 1 h 5813"/>
                <a:gd name="T76" fmla="*/ 1 w 4184"/>
                <a:gd name="T77" fmla="*/ 1 h 5813"/>
                <a:gd name="T78" fmla="*/ 1 w 4184"/>
                <a:gd name="T79" fmla="*/ 1 h 5813"/>
                <a:gd name="T80" fmla="*/ 1 w 4184"/>
                <a:gd name="T81" fmla="*/ 1 h 5813"/>
                <a:gd name="T82" fmla="*/ 1 w 4184"/>
                <a:gd name="T83" fmla="*/ 1 h 5813"/>
                <a:gd name="T84" fmla="*/ 1 w 4184"/>
                <a:gd name="T85" fmla="*/ 1 h 5813"/>
                <a:gd name="T86" fmla="*/ 1 w 4184"/>
                <a:gd name="T87" fmla="*/ 1 h 5813"/>
                <a:gd name="T88" fmla="*/ 1 w 4184"/>
                <a:gd name="T89" fmla="*/ 1 h 5813"/>
                <a:gd name="T90" fmla="*/ 1 w 4184"/>
                <a:gd name="T91" fmla="*/ 1 h 5813"/>
                <a:gd name="T92" fmla="*/ 1 w 4184"/>
                <a:gd name="T93" fmla="*/ 1 h 5813"/>
                <a:gd name="T94" fmla="*/ 1 w 4184"/>
                <a:gd name="T95" fmla="*/ 1 h 5813"/>
                <a:gd name="T96" fmla="*/ 1 w 4184"/>
                <a:gd name="T97" fmla="*/ 1 h 5813"/>
                <a:gd name="T98" fmla="*/ 1 w 4184"/>
                <a:gd name="T99" fmla="*/ 1 h 5813"/>
                <a:gd name="T100" fmla="*/ 1 w 4184"/>
                <a:gd name="T101" fmla="*/ 1 h 5813"/>
                <a:gd name="T102" fmla="*/ 1 w 4184"/>
                <a:gd name="T103" fmla="*/ 1 h 5813"/>
                <a:gd name="T104" fmla="*/ 1 w 4184"/>
                <a:gd name="T105" fmla="*/ 1 h 581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184" h="5813">
                  <a:moveTo>
                    <a:pt x="16" y="4"/>
                  </a:moveTo>
                  <a:lnTo>
                    <a:pt x="81" y="95"/>
                  </a:lnTo>
                  <a:cubicBezTo>
                    <a:pt x="83" y="98"/>
                    <a:pt x="83" y="103"/>
                    <a:pt x="79" y="106"/>
                  </a:cubicBezTo>
                  <a:cubicBezTo>
                    <a:pt x="75" y="109"/>
                    <a:pt x="70" y="108"/>
                    <a:pt x="68" y="104"/>
                  </a:cubicBezTo>
                  <a:lnTo>
                    <a:pt x="3" y="13"/>
                  </a:lnTo>
                  <a:cubicBezTo>
                    <a:pt x="0" y="10"/>
                    <a:pt x="1" y="5"/>
                    <a:pt x="4" y="2"/>
                  </a:cubicBezTo>
                  <a:cubicBezTo>
                    <a:pt x="8" y="0"/>
                    <a:pt x="13" y="0"/>
                    <a:pt x="16" y="4"/>
                  </a:cubicBezTo>
                  <a:close/>
                  <a:moveTo>
                    <a:pt x="128" y="160"/>
                  </a:moveTo>
                  <a:lnTo>
                    <a:pt x="193" y="251"/>
                  </a:lnTo>
                  <a:cubicBezTo>
                    <a:pt x="196" y="254"/>
                    <a:pt x="195" y="259"/>
                    <a:pt x="191" y="262"/>
                  </a:cubicBezTo>
                  <a:cubicBezTo>
                    <a:pt x="188" y="265"/>
                    <a:pt x="183" y="264"/>
                    <a:pt x="180" y="260"/>
                  </a:cubicBezTo>
                  <a:lnTo>
                    <a:pt x="115" y="169"/>
                  </a:lnTo>
                  <a:cubicBezTo>
                    <a:pt x="112" y="166"/>
                    <a:pt x="113" y="161"/>
                    <a:pt x="116" y="158"/>
                  </a:cubicBezTo>
                  <a:cubicBezTo>
                    <a:pt x="120" y="155"/>
                    <a:pt x="125" y="156"/>
                    <a:pt x="128" y="160"/>
                  </a:cubicBezTo>
                  <a:close/>
                  <a:moveTo>
                    <a:pt x="240" y="316"/>
                  </a:moveTo>
                  <a:lnTo>
                    <a:pt x="305" y="407"/>
                  </a:lnTo>
                  <a:cubicBezTo>
                    <a:pt x="308" y="410"/>
                    <a:pt x="307" y="415"/>
                    <a:pt x="303" y="418"/>
                  </a:cubicBezTo>
                  <a:cubicBezTo>
                    <a:pt x="300" y="420"/>
                    <a:pt x="295" y="420"/>
                    <a:pt x="292" y="416"/>
                  </a:cubicBezTo>
                  <a:lnTo>
                    <a:pt x="227" y="325"/>
                  </a:lnTo>
                  <a:cubicBezTo>
                    <a:pt x="224" y="321"/>
                    <a:pt x="225" y="317"/>
                    <a:pt x="228" y="314"/>
                  </a:cubicBezTo>
                  <a:cubicBezTo>
                    <a:pt x="232" y="311"/>
                    <a:pt x="237" y="312"/>
                    <a:pt x="240" y="316"/>
                  </a:cubicBezTo>
                  <a:close/>
                  <a:moveTo>
                    <a:pt x="352" y="472"/>
                  </a:moveTo>
                  <a:lnTo>
                    <a:pt x="417" y="563"/>
                  </a:lnTo>
                  <a:cubicBezTo>
                    <a:pt x="420" y="566"/>
                    <a:pt x="419" y="571"/>
                    <a:pt x="415" y="574"/>
                  </a:cubicBezTo>
                  <a:cubicBezTo>
                    <a:pt x="412" y="576"/>
                    <a:pt x="407" y="576"/>
                    <a:pt x="404" y="572"/>
                  </a:cubicBezTo>
                  <a:lnTo>
                    <a:pt x="339" y="481"/>
                  </a:lnTo>
                  <a:cubicBezTo>
                    <a:pt x="336" y="477"/>
                    <a:pt x="337" y="472"/>
                    <a:pt x="341" y="470"/>
                  </a:cubicBezTo>
                  <a:cubicBezTo>
                    <a:pt x="344" y="467"/>
                    <a:pt x="349" y="468"/>
                    <a:pt x="352" y="472"/>
                  </a:cubicBezTo>
                  <a:close/>
                  <a:moveTo>
                    <a:pt x="464" y="628"/>
                  </a:moveTo>
                  <a:lnTo>
                    <a:pt x="529" y="718"/>
                  </a:lnTo>
                  <a:cubicBezTo>
                    <a:pt x="532" y="722"/>
                    <a:pt x="531" y="727"/>
                    <a:pt x="527" y="730"/>
                  </a:cubicBezTo>
                  <a:cubicBezTo>
                    <a:pt x="524" y="732"/>
                    <a:pt x="519" y="731"/>
                    <a:pt x="516" y="728"/>
                  </a:cubicBezTo>
                  <a:lnTo>
                    <a:pt x="451" y="637"/>
                  </a:lnTo>
                  <a:cubicBezTo>
                    <a:pt x="448" y="633"/>
                    <a:pt x="449" y="628"/>
                    <a:pt x="453" y="626"/>
                  </a:cubicBezTo>
                  <a:cubicBezTo>
                    <a:pt x="456" y="623"/>
                    <a:pt x="461" y="624"/>
                    <a:pt x="464" y="628"/>
                  </a:cubicBezTo>
                  <a:close/>
                  <a:moveTo>
                    <a:pt x="576" y="783"/>
                  </a:moveTo>
                  <a:lnTo>
                    <a:pt x="641" y="874"/>
                  </a:lnTo>
                  <a:cubicBezTo>
                    <a:pt x="644" y="878"/>
                    <a:pt x="643" y="883"/>
                    <a:pt x="639" y="886"/>
                  </a:cubicBezTo>
                  <a:cubicBezTo>
                    <a:pt x="636" y="888"/>
                    <a:pt x="631" y="887"/>
                    <a:pt x="628" y="884"/>
                  </a:cubicBezTo>
                  <a:lnTo>
                    <a:pt x="563" y="793"/>
                  </a:lnTo>
                  <a:cubicBezTo>
                    <a:pt x="560" y="789"/>
                    <a:pt x="561" y="784"/>
                    <a:pt x="565" y="782"/>
                  </a:cubicBezTo>
                  <a:cubicBezTo>
                    <a:pt x="568" y="779"/>
                    <a:pt x="573" y="780"/>
                    <a:pt x="576" y="783"/>
                  </a:cubicBezTo>
                  <a:close/>
                  <a:moveTo>
                    <a:pt x="688" y="939"/>
                  </a:moveTo>
                  <a:lnTo>
                    <a:pt x="753" y="1030"/>
                  </a:lnTo>
                  <a:cubicBezTo>
                    <a:pt x="756" y="1034"/>
                    <a:pt x="755" y="1039"/>
                    <a:pt x="751" y="1041"/>
                  </a:cubicBezTo>
                  <a:cubicBezTo>
                    <a:pt x="748" y="1044"/>
                    <a:pt x="743" y="1043"/>
                    <a:pt x="740" y="1040"/>
                  </a:cubicBezTo>
                  <a:lnTo>
                    <a:pt x="675" y="949"/>
                  </a:lnTo>
                  <a:cubicBezTo>
                    <a:pt x="672" y="945"/>
                    <a:pt x="673" y="940"/>
                    <a:pt x="677" y="938"/>
                  </a:cubicBezTo>
                  <a:cubicBezTo>
                    <a:pt x="680" y="935"/>
                    <a:pt x="685" y="936"/>
                    <a:pt x="688" y="939"/>
                  </a:cubicBezTo>
                  <a:close/>
                  <a:moveTo>
                    <a:pt x="800" y="1095"/>
                  </a:moveTo>
                  <a:lnTo>
                    <a:pt x="865" y="1186"/>
                  </a:lnTo>
                  <a:cubicBezTo>
                    <a:pt x="868" y="1190"/>
                    <a:pt x="867" y="1195"/>
                    <a:pt x="864" y="1197"/>
                  </a:cubicBezTo>
                  <a:cubicBezTo>
                    <a:pt x="860" y="1200"/>
                    <a:pt x="855" y="1199"/>
                    <a:pt x="852" y="1196"/>
                  </a:cubicBezTo>
                  <a:lnTo>
                    <a:pt x="787" y="1105"/>
                  </a:lnTo>
                  <a:cubicBezTo>
                    <a:pt x="784" y="1101"/>
                    <a:pt x="785" y="1096"/>
                    <a:pt x="789" y="1093"/>
                  </a:cubicBezTo>
                  <a:cubicBezTo>
                    <a:pt x="792" y="1091"/>
                    <a:pt x="797" y="1092"/>
                    <a:pt x="800" y="1095"/>
                  </a:cubicBezTo>
                  <a:close/>
                  <a:moveTo>
                    <a:pt x="912" y="1251"/>
                  </a:moveTo>
                  <a:lnTo>
                    <a:pt x="977" y="1342"/>
                  </a:lnTo>
                  <a:cubicBezTo>
                    <a:pt x="980" y="1346"/>
                    <a:pt x="979" y="1351"/>
                    <a:pt x="976" y="1353"/>
                  </a:cubicBezTo>
                  <a:cubicBezTo>
                    <a:pt x="972" y="1356"/>
                    <a:pt x="967" y="1355"/>
                    <a:pt x="964" y="1351"/>
                  </a:cubicBezTo>
                  <a:lnTo>
                    <a:pt x="899" y="1261"/>
                  </a:lnTo>
                  <a:cubicBezTo>
                    <a:pt x="896" y="1257"/>
                    <a:pt x="897" y="1252"/>
                    <a:pt x="901" y="1249"/>
                  </a:cubicBezTo>
                  <a:cubicBezTo>
                    <a:pt x="904" y="1247"/>
                    <a:pt x="909" y="1248"/>
                    <a:pt x="912" y="1251"/>
                  </a:cubicBezTo>
                  <a:close/>
                  <a:moveTo>
                    <a:pt x="1024" y="1407"/>
                  </a:moveTo>
                  <a:lnTo>
                    <a:pt x="1089" y="1498"/>
                  </a:lnTo>
                  <a:cubicBezTo>
                    <a:pt x="1092" y="1502"/>
                    <a:pt x="1091" y="1507"/>
                    <a:pt x="1088" y="1509"/>
                  </a:cubicBezTo>
                  <a:cubicBezTo>
                    <a:pt x="1084" y="1512"/>
                    <a:pt x="1079" y="1511"/>
                    <a:pt x="1076" y="1507"/>
                  </a:cubicBezTo>
                  <a:lnTo>
                    <a:pt x="1011" y="1416"/>
                  </a:lnTo>
                  <a:cubicBezTo>
                    <a:pt x="1009" y="1413"/>
                    <a:pt x="1009" y="1408"/>
                    <a:pt x="1013" y="1405"/>
                  </a:cubicBezTo>
                  <a:cubicBezTo>
                    <a:pt x="1017" y="1403"/>
                    <a:pt x="1022" y="1403"/>
                    <a:pt x="1024" y="1407"/>
                  </a:cubicBezTo>
                  <a:close/>
                  <a:moveTo>
                    <a:pt x="1136" y="1563"/>
                  </a:moveTo>
                  <a:lnTo>
                    <a:pt x="1202" y="1654"/>
                  </a:lnTo>
                  <a:cubicBezTo>
                    <a:pt x="1204" y="1657"/>
                    <a:pt x="1203" y="1662"/>
                    <a:pt x="1200" y="1665"/>
                  </a:cubicBezTo>
                  <a:cubicBezTo>
                    <a:pt x="1196" y="1668"/>
                    <a:pt x="1191" y="1667"/>
                    <a:pt x="1189" y="1663"/>
                  </a:cubicBezTo>
                  <a:lnTo>
                    <a:pt x="1123" y="1572"/>
                  </a:lnTo>
                  <a:cubicBezTo>
                    <a:pt x="1121" y="1569"/>
                    <a:pt x="1121" y="1564"/>
                    <a:pt x="1125" y="1561"/>
                  </a:cubicBezTo>
                  <a:cubicBezTo>
                    <a:pt x="1129" y="1559"/>
                    <a:pt x="1134" y="1559"/>
                    <a:pt x="1136" y="1563"/>
                  </a:cubicBezTo>
                  <a:close/>
                  <a:moveTo>
                    <a:pt x="1248" y="1719"/>
                  </a:moveTo>
                  <a:lnTo>
                    <a:pt x="1314" y="1810"/>
                  </a:lnTo>
                  <a:cubicBezTo>
                    <a:pt x="1316" y="1813"/>
                    <a:pt x="1315" y="1818"/>
                    <a:pt x="1312" y="1821"/>
                  </a:cubicBezTo>
                  <a:cubicBezTo>
                    <a:pt x="1308" y="1824"/>
                    <a:pt x="1303" y="1823"/>
                    <a:pt x="1301" y="1819"/>
                  </a:cubicBezTo>
                  <a:lnTo>
                    <a:pt x="1235" y="1728"/>
                  </a:lnTo>
                  <a:cubicBezTo>
                    <a:pt x="1233" y="1725"/>
                    <a:pt x="1233" y="1720"/>
                    <a:pt x="1237" y="1717"/>
                  </a:cubicBezTo>
                  <a:cubicBezTo>
                    <a:pt x="1241" y="1714"/>
                    <a:pt x="1246" y="1715"/>
                    <a:pt x="1248" y="1719"/>
                  </a:cubicBezTo>
                  <a:close/>
                  <a:moveTo>
                    <a:pt x="1360" y="1875"/>
                  </a:moveTo>
                  <a:lnTo>
                    <a:pt x="1426" y="1966"/>
                  </a:lnTo>
                  <a:cubicBezTo>
                    <a:pt x="1428" y="1969"/>
                    <a:pt x="1427" y="1974"/>
                    <a:pt x="1424" y="1977"/>
                  </a:cubicBezTo>
                  <a:cubicBezTo>
                    <a:pt x="1420" y="1979"/>
                    <a:pt x="1415" y="1979"/>
                    <a:pt x="1413" y="1975"/>
                  </a:cubicBezTo>
                  <a:lnTo>
                    <a:pt x="1347" y="1884"/>
                  </a:lnTo>
                  <a:cubicBezTo>
                    <a:pt x="1345" y="1881"/>
                    <a:pt x="1346" y="1876"/>
                    <a:pt x="1349" y="1873"/>
                  </a:cubicBezTo>
                  <a:cubicBezTo>
                    <a:pt x="1353" y="1870"/>
                    <a:pt x="1358" y="1871"/>
                    <a:pt x="1360" y="1875"/>
                  </a:cubicBezTo>
                  <a:close/>
                  <a:moveTo>
                    <a:pt x="1472" y="2031"/>
                  </a:moveTo>
                  <a:lnTo>
                    <a:pt x="1538" y="2122"/>
                  </a:lnTo>
                  <a:cubicBezTo>
                    <a:pt x="1540" y="2125"/>
                    <a:pt x="1539" y="2130"/>
                    <a:pt x="1536" y="2133"/>
                  </a:cubicBezTo>
                  <a:cubicBezTo>
                    <a:pt x="1532" y="2135"/>
                    <a:pt x="1527" y="2135"/>
                    <a:pt x="1525" y="2131"/>
                  </a:cubicBezTo>
                  <a:lnTo>
                    <a:pt x="1459" y="2040"/>
                  </a:lnTo>
                  <a:cubicBezTo>
                    <a:pt x="1457" y="2036"/>
                    <a:pt x="1458" y="2031"/>
                    <a:pt x="1461" y="2029"/>
                  </a:cubicBezTo>
                  <a:cubicBezTo>
                    <a:pt x="1465" y="2026"/>
                    <a:pt x="1470" y="2027"/>
                    <a:pt x="1472" y="2031"/>
                  </a:cubicBezTo>
                  <a:close/>
                  <a:moveTo>
                    <a:pt x="1584" y="2187"/>
                  </a:moveTo>
                  <a:lnTo>
                    <a:pt x="1650" y="2278"/>
                  </a:lnTo>
                  <a:cubicBezTo>
                    <a:pt x="1652" y="2281"/>
                    <a:pt x="1652" y="2286"/>
                    <a:pt x="1648" y="2289"/>
                  </a:cubicBezTo>
                  <a:cubicBezTo>
                    <a:pt x="1644" y="2291"/>
                    <a:pt x="1639" y="2290"/>
                    <a:pt x="1637" y="2287"/>
                  </a:cubicBezTo>
                  <a:lnTo>
                    <a:pt x="1571" y="2196"/>
                  </a:lnTo>
                  <a:cubicBezTo>
                    <a:pt x="1569" y="2192"/>
                    <a:pt x="1570" y="2187"/>
                    <a:pt x="1573" y="2185"/>
                  </a:cubicBezTo>
                  <a:cubicBezTo>
                    <a:pt x="1577" y="2182"/>
                    <a:pt x="1582" y="2183"/>
                    <a:pt x="1584" y="2187"/>
                  </a:cubicBezTo>
                  <a:close/>
                  <a:moveTo>
                    <a:pt x="1696" y="2342"/>
                  </a:moveTo>
                  <a:lnTo>
                    <a:pt x="1762" y="2433"/>
                  </a:lnTo>
                  <a:cubicBezTo>
                    <a:pt x="1764" y="2437"/>
                    <a:pt x="1764" y="2442"/>
                    <a:pt x="1760" y="2445"/>
                  </a:cubicBezTo>
                  <a:cubicBezTo>
                    <a:pt x="1756" y="2447"/>
                    <a:pt x="1751" y="2446"/>
                    <a:pt x="1749" y="2443"/>
                  </a:cubicBezTo>
                  <a:lnTo>
                    <a:pt x="1683" y="2352"/>
                  </a:lnTo>
                  <a:cubicBezTo>
                    <a:pt x="1681" y="2348"/>
                    <a:pt x="1682" y="2343"/>
                    <a:pt x="1685" y="2341"/>
                  </a:cubicBezTo>
                  <a:cubicBezTo>
                    <a:pt x="1689" y="2338"/>
                    <a:pt x="1694" y="2339"/>
                    <a:pt x="1696" y="2342"/>
                  </a:cubicBezTo>
                  <a:close/>
                  <a:moveTo>
                    <a:pt x="1809" y="2498"/>
                  </a:moveTo>
                  <a:lnTo>
                    <a:pt x="1874" y="2589"/>
                  </a:lnTo>
                  <a:cubicBezTo>
                    <a:pt x="1876" y="2593"/>
                    <a:pt x="1876" y="2598"/>
                    <a:pt x="1872" y="2600"/>
                  </a:cubicBezTo>
                  <a:cubicBezTo>
                    <a:pt x="1868" y="2603"/>
                    <a:pt x="1863" y="2602"/>
                    <a:pt x="1861" y="2599"/>
                  </a:cubicBezTo>
                  <a:lnTo>
                    <a:pt x="1796" y="2508"/>
                  </a:lnTo>
                  <a:cubicBezTo>
                    <a:pt x="1793" y="2504"/>
                    <a:pt x="1794" y="2499"/>
                    <a:pt x="1797" y="2497"/>
                  </a:cubicBezTo>
                  <a:cubicBezTo>
                    <a:pt x="1801" y="2494"/>
                    <a:pt x="1806" y="2495"/>
                    <a:pt x="1809" y="2498"/>
                  </a:cubicBezTo>
                  <a:close/>
                  <a:moveTo>
                    <a:pt x="1921" y="2654"/>
                  </a:moveTo>
                  <a:lnTo>
                    <a:pt x="1986" y="2745"/>
                  </a:lnTo>
                  <a:cubicBezTo>
                    <a:pt x="1989" y="2749"/>
                    <a:pt x="1988" y="2754"/>
                    <a:pt x="1984" y="2756"/>
                  </a:cubicBezTo>
                  <a:cubicBezTo>
                    <a:pt x="1981" y="2759"/>
                    <a:pt x="1976" y="2758"/>
                    <a:pt x="1973" y="2755"/>
                  </a:cubicBezTo>
                  <a:lnTo>
                    <a:pt x="1908" y="2664"/>
                  </a:lnTo>
                  <a:cubicBezTo>
                    <a:pt x="1905" y="2660"/>
                    <a:pt x="1906" y="2655"/>
                    <a:pt x="1909" y="2652"/>
                  </a:cubicBezTo>
                  <a:cubicBezTo>
                    <a:pt x="1913" y="2650"/>
                    <a:pt x="1918" y="2651"/>
                    <a:pt x="1921" y="2654"/>
                  </a:cubicBezTo>
                  <a:close/>
                  <a:moveTo>
                    <a:pt x="2033" y="2810"/>
                  </a:moveTo>
                  <a:lnTo>
                    <a:pt x="2098" y="2901"/>
                  </a:lnTo>
                  <a:cubicBezTo>
                    <a:pt x="2101" y="2905"/>
                    <a:pt x="2100" y="2910"/>
                    <a:pt x="2096" y="2912"/>
                  </a:cubicBezTo>
                  <a:cubicBezTo>
                    <a:pt x="2093" y="2915"/>
                    <a:pt x="2088" y="2914"/>
                    <a:pt x="2085" y="2910"/>
                  </a:cubicBezTo>
                  <a:lnTo>
                    <a:pt x="2020" y="2820"/>
                  </a:lnTo>
                  <a:cubicBezTo>
                    <a:pt x="2017" y="2816"/>
                    <a:pt x="2018" y="2811"/>
                    <a:pt x="2021" y="2808"/>
                  </a:cubicBezTo>
                  <a:cubicBezTo>
                    <a:pt x="2025" y="2806"/>
                    <a:pt x="2030" y="2807"/>
                    <a:pt x="2033" y="2810"/>
                  </a:cubicBezTo>
                  <a:close/>
                  <a:moveTo>
                    <a:pt x="2145" y="2966"/>
                  </a:moveTo>
                  <a:lnTo>
                    <a:pt x="2210" y="3057"/>
                  </a:lnTo>
                  <a:cubicBezTo>
                    <a:pt x="2213" y="3061"/>
                    <a:pt x="2212" y="3066"/>
                    <a:pt x="2208" y="3068"/>
                  </a:cubicBezTo>
                  <a:cubicBezTo>
                    <a:pt x="2205" y="3071"/>
                    <a:pt x="2200" y="3070"/>
                    <a:pt x="2197" y="3066"/>
                  </a:cubicBezTo>
                  <a:lnTo>
                    <a:pt x="2132" y="2975"/>
                  </a:lnTo>
                  <a:cubicBezTo>
                    <a:pt x="2129" y="2972"/>
                    <a:pt x="2130" y="2967"/>
                    <a:pt x="2134" y="2964"/>
                  </a:cubicBezTo>
                  <a:cubicBezTo>
                    <a:pt x="2137" y="2962"/>
                    <a:pt x="2142" y="2963"/>
                    <a:pt x="2145" y="2966"/>
                  </a:cubicBezTo>
                  <a:close/>
                  <a:moveTo>
                    <a:pt x="2257" y="3122"/>
                  </a:moveTo>
                  <a:lnTo>
                    <a:pt x="2322" y="3213"/>
                  </a:lnTo>
                  <a:cubicBezTo>
                    <a:pt x="2325" y="3217"/>
                    <a:pt x="2324" y="3222"/>
                    <a:pt x="2320" y="3224"/>
                  </a:cubicBezTo>
                  <a:cubicBezTo>
                    <a:pt x="2317" y="3227"/>
                    <a:pt x="2312" y="3226"/>
                    <a:pt x="2309" y="3222"/>
                  </a:cubicBezTo>
                  <a:lnTo>
                    <a:pt x="2244" y="3131"/>
                  </a:lnTo>
                  <a:cubicBezTo>
                    <a:pt x="2241" y="3128"/>
                    <a:pt x="2242" y="3123"/>
                    <a:pt x="2246" y="3120"/>
                  </a:cubicBezTo>
                  <a:cubicBezTo>
                    <a:pt x="2249" y="3118"/>
                    <a:pt x="2254" y="3118"/>
                    <a:pt x="2257" y="3122"/>
                  </a:cubicBezTo>
                  <a:close/>
                  <a:moveTo>
                    <a:pt x="2369" y="3278"/>
                  </a:moveTo>
                  <a:lnTo>
                    <a:pt x="2434" y="3369"/>
                  </a:lnTo>
                  <a:cubicBezTo>
                    <a:pt x="2437" y="3372"/>
                    <a:pt x="2436" y="3377"/>
                    <a:pt x="2432" y="3380"/>
                  </a:cubicBezTo>
                  <a:cubicBezTo>
                    <a:pt x="2429" y="3383"/>
                    <a:pt x="2424" y="3382"/>
                    <a:pt x="2421" y="3378"/>
                  </a:cubicBezTo>
                  <a:lnTo>
                    <a:pt x="2356" y="3287"/>
                  </a:lnTo>
                  <a:cubicBezTo>
                    <a:pt x="2353" y="3284"/>
                    <a:pt x="2354" y="3279"/>
                    <a:pt x="2358" y="3276"/>
                  </a:cubicBezTo>
                  <a:cubicBezTo>
                    <a:pt x="2361" y="3273"/>
                    <a:pt x="2366" y="3274"/>
                    <a:pt x="2369" y="3278"/>
                  </a:cubicBezTo>
                  <a:close/>
                  <a:moveTo>
                    <a:pt x="2481" y="3434"/>
                  </a:moveTo>
                  <a:lnTo>
                    <a:pt x="2546" y="3525"/>
                  </a:lnTo>
                  <a:cubicBezTo>
                    <a:pt x="2549" y="3528"/>
                    <a:pt x="2548" y="3533"/>
                    <a:pt x="2544" y="3536"/>
                  </a:cubicBezTo>
                  <a:cubicBezTo>
                    <a:pt x="2541" y="3538"/>
                    <a:pt x="2536" y="3538"/>
                    <a:pt x="2533" y="3534"/>
                  </a:cubicBezTo>
                  <a:lnTo>
                    <a:pt x="2468" y="3443"/>
                  </a:lnTo>
                  <a:cubicBezTo>
                    <a:pt x="2465" y="3440"/>
                    <a:pt x="2466" y="3435"/>
                    <a:pt x="2470" y="3432"/>
                  </a:cubicBezTo>
                  <a:cubicBezTo>
                    <a:pt x="2473" y="3429"/>
                    <a:pt x="2478" y="3430"/>
                    <a:pt x="2481" y="3434"/>
                  </a:cubicBezTo>
                  <a:close/>
                  <a:moveTo>
                    <a:pt x="2593" y="3590"/>
                  </a:moveTo>
                  <a:lnTo>
                    <a:pt x="2658" y="3681"/>
                  </a:lnTo>
                  <a:cubicBezTo>
                    <a:pt x="2661" y="3684"/>
                    <a:pt x="2660" y="3689"/>
                    <a:pt x="2657" y="3692"/>
                  </a:cubicBezTo>
                  <a:cubicBezTo>
                    <a:pt x="2653" y="3694"/>
                    <a:pt x="2648" y="3694"/>
                    <a:pt x="2645" y="3690"/>
                  </a:cubicBezTo>
                  <a:lnTo>
                    <a:pt x="2580" y="3599"/>
                  </a:lnTo>
                  <a:cubicBezTo>
                    <a:pt x="2577" y="3595"/>
                    <a:pt x="2578" y="3590"/>
                    <a:pt x="2582" y="3588"/>
                  </a:cubicBezTo>
                  <a:cubicBezTo>
                    <a:pt x="2585" y="3585"/>
                    <a:pt x="2590" y="3586"/>
                    <a:pt x="2593" y="3590"/>
                  </a:cubicBezTo>
                  <a:close/>
                  <a:moveTo>
                    <a:pt x="2705" y="3746"/>
                  </a:moveTo>
                  <a:lnTo>
                    <a:pt x="2770" y="3837"/>
                  </a:lnTo>
                  <a:cubicBezTo>
                    <a:pt x="2773" y="3840"/>
                    <a:pt x="2772" y="3845"/>
                    <a:pt x="2769" y="3848"/>
                  </a:cubicBezTo>
                  <a:cubicBezTo>
                    <a:pt x="2765" y="3850"/>
                    <a:pt x="2760" y="3849"/>
                    <a:pt x="2757" y="3846"/>
                  </a:cubicBezTo>
                  <a:lnTo>
                    <a:pt x="2692" y="3755"/>
                  </a:lnTo>
                  <a:cubicBezTo>
                    <a:pt x="2689" y="3751"/>
                    <a:pt x="2690" y="3746"/>
                    <a:pt x="2694" y="3744"/>
                  </a:cubicBezTo>
                  <a:cubicBezTo>
                    <a:pt x="2697" y="3741"/>
                    <a:pt x="2702" y="3742"/>
                    <a:pt x="2705" y="3746"/>
                  </a:cubicBezTo>
                  <a:close/>
                  <a:moveTo>
                    <a:pt x="2817" y="3902"/>
                  </a:moveTo>
                  <a:lnTo>
                    <a:pt x="2882" y="3992"/>
                  </a:lnTo>
                  <a:cubicBezTo>
                    <a:pt x="2885" y="3996"/>
                    <a:pt x="2884" y="4001"/>
                    <a:pt x="2881" y="4004"/>
                  </a:cubicBezTo>
                  <a:cubicBezTo>
                    <a:pt x="2877" y="4006"/>
                    <a:pt x="2872" y="4005"/>
                    <a:pt x="2869" y="4002"/>
                  </a:cubicBezTo>
                  <a:lnTo>
                    <a:pt x="2804" y="3911"/>
                  </a:lnTo>
                  <a:cubicBezTo>
                    <a:pt x="2802" y="3907"/>
                    <a:pt x="2802" y="3902"/>
                    <a:pt x="2806" y="3900"/>
                  </a:cubicBezTo>
                  <a:cubicBezTo>
                    <a:pt x="2810" y="3897"/>
                    <a:pt x="2815" y="3898"/>
                    <a:pt x="2817" y="3902"/>
                  </a:cubicBezTo>
                  <a:close/>
                  <a:moveTo>
                    <a:pt x="2929" y="4057"/>
                  </a:moveTo>
                  <a:lnTo>
                    <a:pt x="2995" y="4148"/>
                  </a:lnTo>
                  <a:cubicBezTo>
                    <a:pt x="2997" y="4152"/>
                    <a:pt x="2996" y="4157"/>
                    <a:pt x="2993" y="4160"/>
                  </a:cubicBezTo>
                  <a:cubicBezTo>
                    <a:pt x="2989" y="4162"/>
                    <a:pt x="2984" y="4161"/>
                    <a:pt x="2982" y="4158"/>
                  </a:cubicBezTo>
                  <a:lnTo>
                    <a:pt x="2916" y="4067"/>
                  </a:lnTo>
                  <a:cubicBezTo>
                    <a:pt x="2914" y="4063"/>
                    <a:pt x="2914" y="4058"/>
                    <a:pt x="2918" y="4056"/>
                  </a:cubicBezTo>
                  <a:cubicBezTo>
                    <a:pt x="2922" y="4053"/>
                    <a:pt x="2927" y="4054"/>
                    <a:pt x="2929" y="4057"/>
                  </a:cubicBezTo>
                  <a:close/>
                  <a:moveTo>
                    <a:pt x="3041" y="4213"/>
                  </a:moveTo>
                  <a:lnTo>
                    <a:pt x="3107" y="4304"/>
                  </a:lnTo>
                  <a:cubicBezTo>
                    <a:pt x="3109" y="4308"/>
                    <a:pt x="3108" y="4313"/>
                    <a:pt x="3105" y="4315"/>
                  </a:cubicBezTo>
                  <a:cubicBezTo>
                    <a:pt x="3101" y="4318"/>
                    <a:pt x="3096" y="4317"/>
                    <a:pt x="3094" y="4314"/>
                  </a:cubicBezTo>
                  <a:lnTo>
                    <a:pt x="3028" y="4223"/>
                  </a:lnTo>
                  <a:cubicBezTo>
                    <a:pt x="3026" y="4219"/>
                    <a:pt x="3026" y="4214"/>
                    <a:pt x="3030" y="4211"/>
                  </a:cubicBezTo>
                  <a:cubicBezTo>
                    <a:pt x="3034" y="4209"/>
                    <a:pt x="3039" y="4210"/>
                    <a:pt x="3041" y="4213"/>
                  </a:cubicBezTo>
                  <a:close/>
                  <a:moveTo>
                    <a:pt x="3153" y="4369"/>
                  </a:moveTo>
                  <a:lnTo>
                    <a:pt x="3219" y="4460"/>
                  </a:lnTo>
                  <a:cubicBezTo>
                    <a:pt x="3221" y="4464"/>
                    <a:pt x="3220" y="4469"/>
                    <a:pt x="3217" y="4471"/>
                  </a:cubicBezTo>
                  <a:cubicBezTo>
                    <a:pt x="3213" y="4474"/>
                    <a:pt x="3208" y="4473"/>
                    <a:pt x="3206" y="4470"/>
                  </a:cubicBezTo>
                  <a:lnTo>
                    <a:pt x="3140" y="4379"/>
                  </a:lnTo>
                  <a:cubicBezTo>
                    <a:pt x="3138" y="4375"/>
                    <a:pt x="3139" y="4370"/>
                    <a:pt x="3142" y="4367"/>
                  </a:cubicBezTo>
                  <a:cubicBezTo>
                    <a:pt x="3146" y="4365"/>
                    <a:pt x="3151" y="4366"/>
                    <a:pt x="3153" y="4369"/>
                  </a:cubicBezTo>
                  <a:close/>
                  <a:moveTo>
                    <a:pt x="3265" y="4525"/>
                  </a:moveTo>
                  <a:lnTo>
                    <a:pt x="3331" y="4616"/>
                  </a:lnTo>
                  <a:cubicBezTo>
                    <a:pt x="3333" y="4620"/>
                    <a:pt x="3332" y="4625"/>
                    <a:pt x="3329" y="4627"/>
                  </a:cubicBezTo>
                  <a:cubicBezTo>
                    <a:pt x="3325" y="4630"/>
                    <a:pt x="3320" y="4629"/>
                    <a:pt x="3318" y="4625"/>
                  </a:cubicBezTo>
                  <a:lnTo>
                    <a:pt x="3252" y="4534"/>
                  </a:lnTo>
                  <a:cubicBezTo>
                    <a:pt x="3250" y="4531"/>
                    <a:pt x="3251" y="4526"/>
                    <a:pt x="3254" y="4523"/>
                  </a:cubicBezTo>
                  <a:cubicBezTo>
                    <a:pt x="3258" y="4521"/>
                    <a:pt x="3263" y="4522"/>
                    <a:pt x="3265" y="4525"/>
                  </a:cubicBezTo>
                  <a:close/>
                  <a:moveTo>
                    <a:pt x="3377" y="4681"/>
                  </a:moveTo>
                  <a:lnTo>
                    <a:pt x="3443" y="4772"/>
                  </a:lnTo>
                  <a:cubicBezTo>
                    <a:pt x="3445" y="4776"/>
                    <a:pt x="3445" y="4781"/>
                    <a:pt x="3441" y="4783"/>
                  </a:cubicBezTo>
                  <a:cubicBezTo>
                    <a:pt x="3437" y="4786"/>
                    <a:pt x="3432" y="4785"/>
                    <a:pt x="3430" y="4781"/>
                  </a:cubicBezTo>
                  <a:lnTo>
                    <a:pt x="3364" y="4690"/>
                  </a:lnTo>
                  <a:cubicBezTo>
                    <a:pt x="3362" y="4687"/>
                    <a:pt x="3363" y="4682"/>
                    <a:pt x="3366" y="4679"/>
                  </a:cubicBezTo>
                  <a:cubicBezTo>
                    <a:pt x="3370" y="4677"/>
                    <a:pt x="3375" y="4677"/>
                    <a:pt x="3377" y="4681"/>
                  </a:cubicBezTo>
                  <a:close/>
                  <a:moveTo>
                    <a:pt x="3489" y="4837"/>
                  </a:moveTo>
                  <a:lnTo>
                    <a:pt x="3555" y="4928"/>
                  </a:lnTo>
                  <a:cubicBezTo>
                    <a:pt x="3557" y="4931"/>
                    <a:pt x="3557" y="4936"/>
                    <a:pt x="3553" y="4939"/>
                  </a:cubicBezTo>
                  <a:cubicBezTo>
                    <a:pt x="3549" y="4942"/>
                    <a:pt x="3544" y="4941"/>
                    <a:pt x="3542" y="4937"/>
                  </a:cubicBezTo>
                  <a:lnTo>
                    <a:pt x="3476" y="4846"/>
                  </a:lnTo>
                  <a:cubicBezTo>
                    <a:pt x="3474" y="4843"/>
                    <a:pt x="3475" y="4838"/>
                    <a:pt x="3478" y="4835"/>
                  </a:cubicBezTo>
                  <a:cubicBezTo>
                    <a:pt x="3482" y="4833"/>
                    <a:pt x="3487" y="4833"/>
                    <a:pt x="3489" y="4837"/>
                  </a:cubicBezTo>
                  <a:close/>
                  <a:moveTo>
                    <a:pt x="3602" y="4993"/>
                  </a:moveTo>
                  <a:lnTo>
                    <a:pt x="3667" y="5084"/>
                  </a:lnTo>
                  <a:cubicBezTo>
                    <a:pt x="3669" y="5087"/>
                    <a:pt x="3669" y="5092"/>
                    <a:pt x="3665" y="5095"/>
                  </a:cubicBezTo>
                  <a:cubicBezTo>
                    <a:pt x="3661" y="5098"/>
                    <a:pt x="3656" y="5097"/>
                    <a:pt x="3654" y="5093"/>
                  </a:cubicBezTo>
                  <a:lnTo>
                    <a:pt x="3589" y="5002"/>
                  </a:lnTo>
                  <a:cubicBezTo>
                    <a:pt x="3586" y="4999"/>
                    <a:pt x="3587" y="4994"/>
                    <a:pt x="3590" y="4991"/>
                  </a:cubicBezTo>
                  <a:cubicBezTo>
                    <a:pt x="3594" y="4988"/>
                    <a:pt x="3599" y="4989"/>
                    <a:pt x="3602" y="4993"/>
                  </a:cubicBezTo>
                  <a:close/>
                  <a:moveTo>
                    <a:pt x="3714" y="5149"/>
                  </a:moveTo>
                  <a:lnTo>
                    <a:pt x="3779" y="5240"/>
                  </a:lnTo>
                  <a:cubicBezTo>
                    <a:pt x="3782" y="5243"/>
                    <a:pt x="3781" y="5248"/>
                    <a:pt x="3777" y="5251"/>
                  </a:cubicBezTo>
                  <a:cubicBezTo>
                    <a:pt x="3774" y="5253"/>
                    <a:pt x="3769" y="5253"/>
                    <a:pt x="3766" y="5249"/>
                  </a:cubicBezTo>
                  <a:lnTo>
                    <a:pt x="3701" y="5158"/>
                  </a:lnTo>
                  <a:cubicBezTo>
                    <a:pt x="3698" y="5154"/>
                    <a:pt x="3699" y="5149"/>
                    <a:pt x="3702" y="5147"/>
                  </a:cubicBezTo>
                  <a:cubicBezTo>
                    <a:pt x="3706" y="5144"/>
                    <a:pt x="3711" y="5145"/>
                    <a:pt x="3714" y="5149"/>
                  </a:cubicBezTo>
                  <a:close/>
                  <a:moveTo>
                    <a:pt x="3826" y="5305"/>
                  </a:moveTo>
                  <a:lnTo>
                    <a:pt x="3891" y="5396"/>
                  </a:lnTo>
                  <a:cubicBezTo>
                    <a:pt x="3894" y="5399"/>
                    <a:pt x="3893" y="5404"/>
                    <a:pt x="3889" y="5407"/>
                  </a:cubicBezTo>
                  <a:cubicBezTo>
                    <a:pt x="3886" y="5409"/>
                    <a:pt x="3881" y="5409"/>
                    <a:pt x="3878" y="5405"/>
                  </a:cubicBezTo>
                  <a:lnTo>
                    <a:pt x="3813" y="5314"/>
                  </a:lnTo>
                  <a:cubicBezTo>
                    <a:pt x="3810" y="5310"/>
                    <a:pt x="3811" y="5305"/>
                    <a:pt x="3815" y="5303"/>
                  </a:cubicBezTo>
                  <a:cubicBezTo>
                    <a:pt x="3818" y="5300"/>
                    <a:pt x="3823" y="5301"/>
                    <a:pt x="3826" y="5305"/>
                  </a:cubicBezTo>
                  <a:close/>
                  <a:moveTo>
                    <a:pt x="3938" y="5461"/>
                  </a:moveTo>
                  <a:lnTo>
                    <a:pt x="4003" y="5551"/>
                  </a:lnTo>
                  <a:cubicBezTo>
                    <a:pt x="4006" y="5555"/>
                    <a:pt x="4005" y="5560"/>
                    <a:pt x="4001" y="5563"/>
                  </a:cubicBezTo>
                  <a:cubicBezTo>
                    <a:pt x="3998" y="5565"/>
                    <a:pt x="3993" y="5564"/>
                    <a:pt x="3990" y="5561"/>
                  </a:cubicBezTo>
                  <a:lnTo>
                    <a:pt x="3925" y="5470"/>
                  </a:lnTo>
                  <a:cubicBezTo>
                    <a:pt x="3922" y="5466"/>
                    <a:pt x="3923" y="5461"/>
                    <a:pt x="3927" y="5459"/>
                  </a:cubicBezTo>
                  <a:cubicBezTo>
                    <a:pt x="3930" y="5456"/>
                    <a:pt x="3935" y="5457"/>
                    <a:pt x="3938" y="5461"/>
                  </a:cubicBezTo>
                  <a:close/>
                  <a:moveTo>
                    <a:pt x="4050" y="5616"/>
                  </a:moveTo>
                  <a:lnTo>
                    <a:pt x="4115" y="5707"/>
                  </a:lnTo>
                  <a:cubicBezTo>
                    <a:pt x="4118" y="5711"/>
                    <a:pt x="4117" y="5716"/>
                    <a:pt x="4113" y="5719"/>
                  </a:cubicBezTo>
                  <a:cubicBezTo>
                    <a:pt x="4110" y="5721"/>
                    <a:pt x="4105" y="5720"/>
                    <a:pt x="4102" y="5717"/>
                  </a:cubicBezTo>
                  <a:lnTo>
                    <a:pt x="4037" y="5626"/>
                  </a:lnTo>
                  <a:cubicBezTo>
                    <a:pt x="4034" y="5622"/>
                    <a:pt x="4035" y="5617"/>
                    <a:pt x="4039" y="5615"/>
                  </a:cubicBezTo>
                  <a:cubicBezTo>
                    <a:pt x="4042" y="5612"/>
                    <a:pt x="4047" y="5613"/>
                    <a:pt x="4050" y="5616"/>
                  </a:cubicBezTo>
                  <a:close/>
                  <a:moveTo>
                    <a:pt x="4162" y="5772"/>
                  </a:moveTo>
                  <a:lnTo>
                    <a:pt x="4181" y="5799"/>
                  </a:lnTo>
                  <a:cubicBezTo>
                    <a:pt x="4184" y="5803"/>
                    <a:pt x="4183" y="5808"/>
                    <a:pt x="4179" y="5811"/>
                  </a:cubicBezTo>
                  <a:cubicBezTo>
                    <a:pt x="4176" y="5813"/>
                    <a:pt x="4171" y="5812"/>
                    <a:pt x="4168" y="5809"/>
                  </a:cubicBezTo>
                  <a:lnTo>
                    <a:pt x="4149" y="5782"/>
                  </a:lnTo>
                  <a:cubicBezTo>
                    <a:pt x="4146" y="5778"/>
                    <a:pt x="4147" y="5773"/>
                    <a:pt x="4151" y="5771"/>
                  </a:cubicBezTo>
                  <a:cubicBezTo>
                    <a:pt x="4154" y="5768"/>
                    <a:pt x="4159" y="5769"/>
                    <a:pt x="4162" y="5772"/>
                  </a:cubicBez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6" name="Freeform 23"/>
            <p:cNvSpPr>
              <a:spLocks/>
            </p:cNvSpPr>
            <p:nvPr/>
          </p:nvSpPr>
          <p:spPr bwMode="auto">
            <a:xfrm>
              <a:off x="2971" y="2304"/>
              <a:ext cx="101" cy="106"/>
            </a:xfrm>
            <a:custGeom>
              <a:avLst/>
              <a:gdLst>
                <a:gd name="T0" fmla="*/ 669 w 63"/>
                <a:gd name="T1" fmla="*/ 1572 h 54"/>
                <a:gd name="T2" fmla="*/ 337 w 63"/>
                <a:gd name="T3" fmla="*/ 0 h 54"/>
                <a:gd name="T4" fmla="*/ 0 w 63"/>
                <a:gd name="T5" fmla="*/ 1572 h 54"/>
                <a:gd name="T6" fmla="*/ 669 w 63"/>
                <a:gd name="T7" fmla="*/ 1572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3" h="54">
                  <a:moveTo>
                    <a:pt x="63" y="54"/>
                  </a:moveTo>
                  <a:lnTo>
                    <a:pt x="32" y="0"/>
                  </a:lnTo>
                  <a:lnTo>
                    <a:pt x="0" y="54"/>
                  </a:lnTo>
                  <a:lnTo>
                    <a:pt x="63" y="5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7" name="Freeform 24"/>
            <p:cNvSpPr>
              <a:spLocks/>
            </p:cNvSpPr>
            <p:nvPr/>
          </p:nvSpPr>
          <p:spPr bwMode="auto">
            <a:xfrm>
              <a:off x="2971" y="2304"/>
              <a:ext cx="101" cy="106"/>
            </a:xfrm>
            <a:custGeom>
              <a:avLst/>
              <a:gdLst>
                <a:gd name="T0" fmla="*/ 669 w 63"/>
                <a:gd name="T1" fmla="*/ 1572 h 54"/>
                <a:gd name="T2" fmla="*/ 337 w 63"/>
                <a:gd name="T3" fmla="*/ 0 h 54"/>
                <a:gd name="T4" fmla="*/ 0 w 63"/>
                <a:gd name="T5" fmla="*/ 1572 h 54"/>
                <a:gd name="T6" fmla="*/ 669 w 63"/>
                <a:gd name="T7" fmla="*/ 1572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3" h="54">
                  <a:moveTo>
                    <a:pt x="63" y="54"/>
                  </a:moveTo>
                  <a:lnTo>
                    <a:pt x="32" y="0"/>
                  </a:lnTo>
                  <a:lnTo>
                    <a:pt x="0" y="54"/>
                  </a:lnTo>
                  <a:lnTo>
                    <a:pt x="63" y="54"/>
                  </a:lnTo>
                  <a:close/>
                </a:path>
              </a:pathLst>
            </a:cu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8" name="Rectangle 25"/>
            <p:cNvSpPr>
              <a:spLocks noChangeArrowheads="1"/>
            </p:cNvSpPr>
            <p:nvPr/>
          </p:nvSpPr>
          <p:spPr bwMode="auto">
            <a:xfrm>
              <a:off x="3024" y="2400"/>
              <a:ext cx="39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charset="0"/>
                  <a:cs typeface="Arial" charset="0"/>
                </a:rPr>
                <a:t>Peter Reid </a:t>
              </a:r>
              <a:endParaRPr lang="en-US" alt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33819" name="Freeform 26"/>
            <p:cNvSpPr>
              <a:spLocks/>
            </p:cNvSpPr>
            <p:nvPr/>
          </p:nvSpPr>
          <p:spPr bwMode="auto">
            <a:xfrm>
              <a:off x="3072" y="2661"/>
              <a:ext cx="115" cy="123"/>
            </a:xfrm>
            <a:custGeom>
              <a:avLst/>
              <a:gdLst>
                <a:gd name="T0" fmla="*/ 0 w 463"/>
                <a:gd name="T1" fmla="*/ 1 h 463"/>
                <a:gd name="T2" fmla="*/ 0 w 463"/>
                <a:gd name="T3" fmla="*/ 0 h 463"/>
                <a:gd name="T4" fmla="*/ 0 w 463"/>
                <a:gd name="T5" fmla="*/ 0 h 463"/>
                <a:gd name="T6" fmla="*/ 0 w 463"/>
                <a:gd name="T7" fmla="*/ 0 h 463"/>
                <a:gd name="T8" fmla="*/ 0 w 463"/>
                <a:gd name="T9" fmla="*/ 1 h 463"/>
                <a:gd name="T10" fmla="*/ 0 w 463"/>
                <a:gd name="T11" fmla="*/ 1 h 4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3" h="463">
                  <a:moveTo>
                    <a:pt x="140" y="413"/>
                  </a:moveTo>
                  <a:cubicBezTo>
                    <a:pt x="40" y="363"/>
                    <a:pt x="0" y="241"/>
                    <a:pt x="50" y="141"/>
                  </a:cubicBezTo>
                  <a:cubicBezTo>
                    <a:pt x="100" y="40"/>
                    <a:pt x="222" y="0"/>
                    <a:pt x="322" y="50"/>
                  </a:cubicBezTo>
                  <a:cubicBezTo>
                    <a:pt x="322" y="50"/>
                    <a:pt x="322" y="50"/>
                    <a:pt x="322" y="50"/>
                  </a:cubicBezTo>
                  <a:cubicBezTo>
                    <a:pt x="422" y="100"/>
                    <a:pt x="463" y="222"/>
                    <a:pt x="412" y="322"/>
                  </a:cubicBezTo>
                  <a:cubicBezTo>
                    <a:pt x="362" y="422"/>
                    <a:pt x="241" y="463"/>
                    <a:pt x="140" y="413"/>
                  </a:cubicBezTo>
                </a:path>
              </a:pathLst>
            </a:cu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0" name="Freeform 27"/>
            <p:cNvSpPr>
              <a:spLocks/>
            </p:cNvSpPr>
            <p:nvPr/>
          </p:nvSpPr>
          <p:spPr bwMode="auto">
            <a:xfrm>
              <a:off x="3072" y="2661"/>
              <a:ext cx="115" cy="123"/>
            </a:xfrm>
            <a:custGeom>
              <a:avLst/>
              <a:gdLst>
                <a:gd name="T0" fmla="*/ 120 w 84"/>
                <a:gd name="T1" fmla="*/ 532 h 83"/>
                <a:gd name="T2" fmla="*/ 41 w 84"/>
                <a:gd name="T3" fmla="*/ 181 h 83"/>
                <a:gd name="T4" fmla="*/ 278 w 84"/>
                <a:gd name="T5" fmla="*/ 61 h 83"/>
                <a:gd name="T6" fmla="*/ 278 w 84"/>
                <a:gd name="T7" fmla="*/ 61 h 83"/>
                <a:gd name="T8" fmla="*/ 355 w 84"/>
                <a:gd name="T9" fmla="*/ 413 h 83"/>
                <a:gd name="T10" fmla="*/ 120 w 84"/>
                <a:gd name="T11" fmla="*/ 532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4" h="83">
                  <a:moveTo>
                    <a:pt x="25" y="74"/>
                  </a:moveTo>
                  <a:cubicBezTo>
                    <a:pt x="7" y="65"/>
                    <a:pt x="0" y="43"/>
                    <a:pt x="9" y="25"/>
                  </a:cubicBezTo>
                  <a:cubicBezTo>
                    <a:pt x="18" y="7"/>
                    <a:pt x="40" y="0"/>
                    <a:pt x="58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76" y="18"/>
                    <a:pt x="84" y="40"/>
                    <a:pt x="74" y="58"/>
                  </a:cubicBezTo>
                  <a:cubicBezTo>
                    <a:pt x="65" y="76"/>
                    <a:pt x="44" y="83"/>
                    <a:pt x="25" y="74"/>
                  </a:cubicBezTo>
                </a:path>
              </a:pathLst>
            </a:cu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1" name="Rectangle 28"/>
            <p:cNvSpPr>
              <a:spLocks noChangeArrowheads="1"/>
            </p:cNvSpPr>
            <p:nvPr/>
          </p:nvSpPr>
          <p:spPr bwMode="auto">
            <a:xfrm>
              <a:off x="2687" y="2744"/>
              <a:ext cx="48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charset="0"/>
                  <a:cs typeface="Arial" charset="0"/>
                </a:rPr>
                <a:t>Shaun Peters</a:t>
              </a:r>
              <a:endParaRPr lang="en-US" alt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33822" name="Freeform 29"/>
            <p:cNvSpPr>
              <a:spLocks/>
            </p:cNvSpPr>
            <p:nvPr/>
          </p:nvSpPr>
          <p:spPr bwMode="auto">
            <a:xfrm>
              <a:off x="3120" y="2541"/>
              <a:ext cx="91" cy="99"/>
            </a:xfrm>
            <a:custGeom>
              <a:avLst/>
              <a:gdLst>
                <a:gd name="T0" fmla="*/ 394 w 63"/>
                <a:gd name="T1" fmla="*/ 1037 h 55"/>
                <a:gd name="T2" fmla="*/ 198 w 63"/>
                <a:gd name="T3" fmla="*/ 0 h 55"/>
                <a:gd name="T4" fmla="*/ 0 w 63"/>
                <a:gd name="T5" fmla="*/ 1037 h 55"/>
                <a:gd name="T6" fmla="*/ 394 w 63"/>
                <a:gd name="T7" fmla="*/ 1037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3" h="55">
                  <a:moveTo>
                    <a:pt x="63" y="55"/>
                  </a:moveTo>
                  <a:lnTo>
                    <a:pt x="32" y="0"/>
                  </a:lnTo>
                  <a:lnTo>
                    <a:pt x="0" y="55"/>
                  </a:lnTo>
                  <a:lnTo>
                    <a:pt x="63" y="5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3" name="Rectangle 30"/>
            <p:cNvSpPr>
              <a:spLocks noChangeArrowheads="1"/>
            </p:cNvSpPr>
            <p:nvPr/>
          </p:nvSpPr>
          <p:spPr bwMode="auto">
            <a:xfrm>
              <a:off x="3193" y="2600"/>
              <a:ext cx="40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charset="0"/>
                  <a:cs typeface="Arial" charset="0"/>
                </a:rPr>
                <a:t>Luke Jones</a:t>
              </a:r>
              <a:endParaRPr lang="en-US" alt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33824" name="Rectangle 31"/>
            <p:cNvSpPr>
              <a:spLocks noChangeArrowheads="1"/>
            </p:cNvSpPr>
            <p:nvPr/>
          </p:nvSpPr>
          <p:spPr bwMode="auto">
            <a:xfrm>
              <a:off x="3356" y="2736"/>
              <a:ext cx="58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charset="0"/>
                  <a:cs typeface="Arial" charset="0"/>
                </a:rPr>
                <a:t>Andrew Simons </a:t>
              </a:r>
              <a:endParaRPr lang="en-US" alt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33825" name="Freeform 32"/>
            <p:cNvSpPr>
              <a:spLocks/>
            </p:cNvSpPr>
            <p:nvPr/>
          </p:nvSpPr>
          <p:spPr bwMode="auto">
            <a:xfrm>
              <a:off x="3342" y="2697"/>
              <a:ext cx="69" cy="60"/>
            </a:xfrm>
            <a:custGeom>
              <a:avLst/>
              <a:gdLst>
                <a:gd name="T0" fmla="*/ 69 w 69"/>
                <a:gd name="T1" fmla="*/ 60 h 60"/>
                <a:gd name="T2" fmla="*/ 35 w 69"/>
                <a:gd name="T3" fmla="*/ 0 h 60"/>
                <a:gd name="T4" fmla="*/ 0 w 69"/>
                <a:gd name="T5" fmla="*/ 60 h 60"/>
                <a:gd name="T6" fmla="*/ 69 w 69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9" h="60">
                  <a:moveTo>
                    <a:pt x="69" y="60"/>
                  </a:moveTo>
                  <a:lnTo>
                    <a:pt x="35" y="0"/>
                  </a:lnTo>
                  <a:lnTo>
                    <a:pt x="0" y="60"/>
                  </a:lnTo>
                  <a:lnTo>
                    <a:pt x="69" y="6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6" name="Freeform 33"/>
            <p:cNvSpPr>
              <a:spLocks/>
            </p:cNvSpPr>
            <p:nvPr/>
          </p:nvSpPr>
          <p:spPr bwMode="auto">
            <a:xfrm>
              <a:off x="3342" y="2697"/>
              <a:ext cx="69" cy="60"/>
            </a:xfrm>
            <a:custGeom>
              <a:avLst/>
              <a:gdLst>
                <a:gd name="T0" fmla="*/ 69 w 69"/>
                <a:gd name="T1" fmla="*/ 60 h 60"/>
                <a:gd name="T2" fmla="*/ 35 w 69"/>
                <a:gd name="T3" fmla="*/ 0 h 60"/>
                <a:gd name="T4" fmla="*/ 0 w 69"/>
                <a:gd name="T5" fmla="*/ 60 h 60"/>
                <a:gd name="T6" fmla="*/ 69 w 69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9" h="60">
                  <a:moveTo>
                    <a:pt x="69" y="60"/>
                  </a:moveTo>
                  <a:lnTo>
                    <a:pt x="35" y="0"/>
                  </a:lnTo>
                  <a:lnTo>
                    <a:pt x="0" y="60"/>
                  </a:lnTo>
                  <a:lnTo>
                    <a:pt x="69" y="60"/>
                  </a:lnTo>
                  <a:close/>
                </a:path>
              </a:pathLst>
            </a:cu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7" name="Line 34"/>
            <p:cNvSpPr>
              <a:spLocks noChangeShapeType="1"/>
            </p:cNvSpPr>
            <p:nvPr/>
          </p:nvSpPr>
          <p:spPr bwMode="auto">
            <a:xfrm>
              <a:off x="3377" y="2697"/>
              <a:ext cx="1" cy="60"/>
            </a:xfrm>
            <a:prstGeom prst="line">
              <a:avLst/>
            </a:prstGeom>
            <a:noFill/>
            <a:ln w="127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8" name="Line 35"/>
            <p:cNvSpPr>
              <a:spLocks noChangeShapeType="1"/>
            </p:cNvSpPr>
            <p:nvPr/>
          </p:nvSpPr>
          <p:spPr bwMode="auto">
            <a:xfrm>
              <a:off x="3354" y="2738"/>
              <a:ext cx="46" cy="1"/>
            </a:xfrm>
            <a:prstGeom prst="line">
              <a:avLst/>
            </a:prstGeom>
            <a:noFill/>
            <a:ln w="127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9" name="Freeform 36"/>
            <p:cNvSpPr>
              <a:spLocks/>
            </p:cNvSpPr>
            <p:nvPr/>
          </p:nvSpPr>
          <p:spPr bwMode="auto">
            <a:xfrm>
              <a:off x="3312" y="3208"/>
              <a:ext cx="69" cy="65"/>
            </a:xfrm>
            <a:custGeom>
              <a:avLst/>
              <a:gdLst>
                <a:gd name="T0" fmla="*/ 35 w 69"/>
                <a:gd name="T1" fmla="*/ 0 h 65"/>
                <a:gd name="T2" fmla="*/ 0 w 69"/>
                <a:gd name="T3" fmla="*/ 25 h 65"/>
                <a:gd name="T4" fmla="*/ 14 w 69"/>
                <a:gd name="T5" fmla="*/ 65 h 65"/>
                <a:gd name="T6" fmla="*/ 56 w 69"/>
                <a:gd name="T7" fmla="*/ 65 h 65"/>
                <a:gd name="T8" fmla="*/ 69 w 69"/>
                <a:gd name="T9" fmla="*/ 25 h 65"/>
                <a:gd name="T10" fmla="*/ 35 w 69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" h="65">
                  <a:moveTo>
                    <a:pt x="35" y="0"/>
                  </a:moveTo>
                  <a:lnTo>
                    <a:pt x="0" y="25"/>
                  </a:lnTo>
                  <a:lnTo>
                    <a:pt x="14" y="65"/>
                  </a:lnTo>
                  <a:lnTo>
                    <a:pt x="56" y="65"/>
                  </a:lnTo>
                  <a:lnTo>
                    <a:pt x="69" y="2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0" name="Freeform 37"/>
            <p:cNvSpPr>
              <a:spLocks/>
            </p:cNvSpPr>
            <p:nvPr/>
          </p:nvSpPr>
          <p:spPr bwMode="auto">
            <a:xfrm>
              <a:off x="3312" y="3208"/>
              <a:ext cx="69" cy="65"/>
            </a:xfrm>
            <a:custGeom>
              <a:avLst/>
              <a:gdLst>
                <a:gd name="T0" fmla="*/ 35 w 69"/>
                <a:gd name="T1" fmla="*/ 0 h 65"/>
                <a:gd name="T2" fmla="*/ 0 w 69"/>
                <a:gd name="T3" fmla="*/ 25 h 65"/>
                <a:gd name="T4" fmla="*/ 14 w 69"/>
                <a:gd name="T5" fmla="*/ 65 h 65"/>
                <a:gd name="T6" fmla="*/ 56 w 69"/>
                <a:gd name="T7" fmla="*/ 65 h 65"/>
                <a:gd name="T8" fmla="*/ 69 w 69"/>
                <a:gd name="T9" fmla="*/ 25 h 65"/>
                <a:gd name="T10" fmla="*/ 35 w 69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" h="65">
                  <a:moveTo>
                    <a:pt x="35" y="0"/>
                  </a:moveTo>
                  <a:lnTo>
                    <a:pt x="0" y="25"/>
                  </a:lnTo>
                  <a:lnTo>
                    <a:pt x="14" y="65"/>
                  </a:lnTo>
                  <a:lnTo>
                    <a:pt x="56" y="65"/>
                  </a:lnTo>
                  <a:lnTo>
                    <a:pt x="69" y="25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1" name="Rectangle 38"/>
            <p:cNvSpPr>
              <a:spLocks noChangeArrowheads="1"/>
            </p:cNvSpPr>
            <p:nvPr/>
          </p:nvSpPr>
          <p:spPr bwMode="auto">
            <a:xfrm>
              <a:off x="3360" y="3247"/>
              <a:ext cx="30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charset="0"/>
                  <a:cs typeface="Arial" charset="0"/>
                </a:rPr>
                <a:t>Sue Niel</a:t>
              </a:r>
              <a:endParaRPr lang="en-US" alt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33832" name="Freeform 39"/>
            <p:cNvSpPr>
              <a:spLocks/>
            </p:cNvSpPr>
            <p:nvPr/>
          </p:nvSpPr>
          <p:spPr bwMode="auto">
            <a:xfrm>
              <a:off x="3547" y="2957"/>
              <a:ext cx="76" cy="76"/>
            </a:xfrm>
            <a:custGeom>
              <a:avLst/>
              <a:gdLst>
                <a:gd name="T0" fmla="*/ 0 w 420"/>
                <a:gd name="T1" fmla="*/ 0 h 420"/>
                <a:gd name="T2" fmla="*/ 0 w 420"/>
                <a:gd name="T3" fmla="*/ 0 h 420"/>
                <a:gd name="T4" fmla="*/ 0 w 420"/>
                <a:gd name="T5" fmla="*/ 0 h 420"/>
                <a:gd name="T6" fmla="*/ 0 w 420"/>
                <a:gd name="T7" fmla="*/ 0 h 420"/>
                <a:gd name="T8" fmla="*/ 0 w 420"/>
                <a:gd name="T9" fmla="*/ 0 h 420"/>
                <a:gd name="T10" fmla="*/ 0 w 420"/>
                <a:gd name="T11" fmla="*/ 0 h 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0" h="420">
                  <a:moveTo>
                    <a:pt x="0" y="210"/>
                  </a:moveTo>
                  <a:cubicBezTo>
                    <a:pt x="0" y="94"/>
                    <a:pt x="94" y="0"/>
                    <a:pt x="210" y="0"/>
                  </a:cubicBezTo>
                  <a:cubicBezTo>
                    <a:pt x="326" y="0"/>
                    <a:pt x="420" y="94"/>
                    <a:pt x="420" y="210"/>
                  </a:cubicBezTo>
                  <a:cubicBezTo>
                    <a:pt x="420" y="210"/>
                    <a:pt x="420" y="210"/>
                    <a:pt x="420" y="210"/>
                  </a:cubicBezTo>
                  <a:cubicBezTo>
                    <a:pt x="420" y="326"/>
                    <a:pt x="326" y="420"/>
                    <a:pt x="210" y="420"/>
                  </a:cubicBezTo>
                  <a:cubicBezTo>
                    <a:pt x="94" y="420"/>
                    <a:pt x="0" y="326"/>
                    <a:pt x="0" y="210"/>
                  </a:cubicBezTo>
                </a:path>
              </a:pathLst>
            </a:cu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3" name="Freeform 40"/>
            <p:cNvSpPr>
              <a:spLocks/>
            </p:cNvSpPr>
            <p:nvPr/>
          </p:nvSpPr>
          <p:spPr bwMode="auto">
            <a:xfrm>
              <a:off x="3547" y="2957"/>
              <a:ext cx="76" cy="76"/>
            </a:xfrm>
            <a:custGeom>
              <a:avLst/>
              <a:gdLst>
                <a:gd name="T0" fmla="*/ 0 w 76"/>
                <a:gd name="T1" fmla="*/ 38 h 76"/>
                <a:gd name="T2" fmla="*/ 38 w 76"/>
                <a:gd name="T3" fmla="*/ 0 h 76"/>
                <a:gd name="T4" fmla="*/ 76 w 76"/>
                <a:gd name="T5" fmla="*/ 38 h 76"/>
                <a:gd name="T6" fmla="*/ 76 w 76"/>
                <a:gd name="T7" fmla="*/ 38 h 76"/>
                <a:gd name="T8" fmla="*/ 38 w 76"/>
                <a:gd name="T9" fmla="*/ 76 h 76"/>
                <a:gd name="T10" fmla="*/ 0 w 76"/>
                <a:gd name="T11" fmla="*/ 38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6" h="76">
                  <a:moveTo>
                    <a:pt x="0" y="38"/>
                  </a:moveTo>
                  <a:cubicBezTo>
                    <a:pt x="0" y="17"/>
                    <a:pt x="17" y="0"/>
                    <a:pt x="38" y="0"/>
                  </a:cubicBezTo>
                  <a:cubicBezTo>
                    <a:pt x="59" y="0"/>
                    <a:pt x="76" y="17"/>
                    <a:pt x="76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6" y="59"/>
                    <a:pt x="59" y="76"/>
                    <a:pt x="38" y="76"/>
                  </a:cubicBezTo>
                  <a:cubicBezTo>
                    <a:pt x="17" y="76"/>
                    <a:pt x="0" y="59"/>
                    <a:pt x="0" y="38"/>
                  </a:cubicBezTo>
                </a:path>
              </a:pathLst>
            </a:cu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4" name="Freeform 41"/>
            <p:cNvSpPr>
              <a:spLocks/>
            </p:cNvSpPr>
            <p:nvPr/>
          </p:nvSpPr>
          <p:spPr bwMode="auto">
            <a:xfrm>
              <a:off x="3550" y="2957"/>
              <a:ext cx="69" cy="76"/>
            </a:xfrm>
            <a:custGeom>
              <a:avLst/>
              <a:gdLst>
                <a:gd name="T0" fmla="*/ 23 w 69"/>
                <a:gd name="T1" fmla="*/ 57 h 76"/>
                <a:gd name="T2" fmla="*/ 35 w 69"/>
                <a:gd name="T3" fmla="*/ 76 h 76"/>
                <a:gd name="T4" fmla="*/ 46 w 69"/>
                <a:gd name="T5" fmla="*/ 57 h 76"/>
                <a:gd name="T6" fmla="*/ 69 w 69"/>
                <a:gd name="T7" fmla="*/ 57 h 76"/>
                <a:gd name="T8" fmla="*/ 58 w 69"/>
                <a:gd name="T9" fmla="*/ 38 h 76"/>
                <a:gd name="T10" fmla="*/ 69 w 69"/>
                <a:gd name="T11" fmla="*/ 19 h 76"/>
                <a:gd name="T12" fmla="*/ 46 w 69"/>
                <a:gd name="T13" fmla="*/ 19 h 76"/>
                <a:gd name="T14" fmla="*/ 35 w 69"/>
                <a:gd name="T15" fmla="*/ 0 h 76"/>
                <a:gd name="T16" fmla="*/ 23 w 69"/>
                <a:gd name="T17" fmla="*/ 19 h 76"/>
                <a:gd name="T18" fmla="*/ 0 w 69"/>
                <a:gd name="T19" fmla="*/ 19 h 76"/>
                <a:gd name="T20" fmla="*/ 12 w 69"/>
                <a:gd name="T21" fmla="*/ 38 h 76"/>
                <a:gd name="T22" fmla="*/ 0 w 69"/>
                <a:gd name="T23" fmla="*/ 57 h 76"/>
                <a:gd name="T24" fmla="*/ 23 w 69"/>
                <a:gd name="T25" fmla="*/ 57 h 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9" h="76">
                  <a:moveTo>
                    <a:pt x="23" y="57"/>
                  </a:moveTo>
                  <a:lnTo>
                    <a:pt x="35" y="76"/>
                  </a:lnTo>
                  <a:lnTo>
                    <a:pt x="46" y="57"/>
                  </a:lnTo>
                  <a:lnTo>
                    <a:pt x="69" y="57"/>
                  </a:lnTo>
                  <a:lnTo>
                    <a:pt x="58" y="38"/>
                  </a:lnTo>
                  <a:lnTo>
                    <a:pt x="69" y="19"/>
                  </a:lnTo>
                  <a:lnTo>
                    <a:pt x="46" y="19"/>
                  </a:lnTo>
                  <a:lnTo>
                    <a:pt x="35" y="0"/>
                  </a:lnTo>
                  <a:lnTo>
                    <a:pt x="23" y="19"/>
                  </a:lnTo>
                  <a:lnTo>
                    <a:pt x="0" y="19"/>
                  </a:lnTo>
                  <a:lnTo>
                    <a:pt x="12" y="38"/>
                  </a:lnTo>
                  <a:lnTo>
                    <a:pt x="0" y="57"/>
                  </a:lnTo>
                  <a:lnTo>
                    <a:pt x="23" y="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5" name="Freeform 42"/>
            <p:cNvSpPr>
              <a:spLocks/>
            </p:cNvSpPr>
            <p:nvPr/>
          </p:nvSpPr>
          <p:spPr bwMode="auto">
            <a:xfrm>
              <a:off x="3550" y="2957"/>
              <a:ext cx="69" cy="76"/>
            </a:xfrm>
            <a:custGeom>
              <a:avLst/>
              <a:gdLst>
                <a:gd name="T0" fmla="*/ 23 w 69"/>
                <a:gd name="T1" fmla="*/ 57 h 76"/>
                <a:gd name="T2" fmla="*/ 35 w 69"/>
                <a:gd name="T3" fmla="*/ 76 h 76"/>
                <a:gd name="T4" fmla="*/ 46 w 69"/>
                <a:gd name="T5" fmla="*/ 57 h 76"/>
                <a:gd name="T6" fmla="*/ 69 w 69"/>
                <a:gd name="T7" fmla="*/ 57 h 76"/>
                <a:gd name="T8" fmla="*/ 58 w 69"/>
                <a:gd name="T9" fmla="*/ 38 h 76"/>
                <a:gd name="T10" fmla="*/ 69 w 69"/>
                <a:gd name="T11" fmla="*/ 19 h 76"/>
                <a:gd name="T12" fmla="*/ 46 w 69"/>
                <a:gd name="T13" fmla="*/ 19 h 76"/>
                <a:gd name="T14" fmla="*/ 35 w 69"/>
                <a:gd name="T15" fmla="*/ 0 h 76"/>
                <a:gd name="T16" fmla="*/ 23 w 69"/>
                <a:gd name="T17" fmla="*/ 19 h 76"/>
                <a:gd name="T18" fmla="*/ 0 w 69"/>
                <a:gd name="T19" fmla="*/ 19 h 76"/>
                <a:gd name="T20" fmla="*/ 12 w 69"/>
                <a:gd name="T21" fmla="*/ 38 h 76"/>
                <a:gd name="T22" fmla="*/ 0 w 69"/>
                <a:gd name="T23" fmla="*/ 57 h 76"/>
                <a:gd name="T24" fmla="*/ 23 w 69"/>
                <a:gd name="T25" fmla="*/ 57 h 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9" h="76">
                  <a:moveTo>
                    <a:pt x="23" y="57"/>
                  </a:moveTo>
                  <a:lnTo>
                    <a:pt x="35" y="76"/>
                  </a:lnTo>
                  <a:lnTo>
                    <a:pt x="46" y="57"/>
                  </a:lnTo>
                  <a:lnTo>
                    <a:pt x="69" y="57"/>
                  </a:lnTo>
                  <a:lnTo>
                    <a:pt x="58" y="38"/>
                  </a:lnTo>
                  <a:lnTo>
                    <a:pt x="69" y="19"/>
                  </a:lnTo>
                  <a:lnTo>
                    <a:pt x="46" y="19"/>
                  </a:lnTo>
                  <a:lnTo>
                    <a:pt x="35" y="0"/>
                  </a:lnTo>
                  <a:lnTo>
                    <a:pt x="23" y="19"/>
                  </a:lnTo>
                  <a:lnTo>
                    <a:pt x="0" y="19"/>
                  </a:lnTo>
                  <a:lnTo>
                    <a:pt x="12" y="38"/>
                  </a:lnTo>
                  <a:lnTo>
                    <a:pt x="0" y="57"/>
                  </a:lnTo>
                  <a:lnTo>
                    <a:pt x="23" y="57"/>
                  </a:lnTo>
                  <a:close/>
                </a:path>
              </a:pathLst>
            </a:cu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6" name="Rectangle 43"/>
            <p:cNvSpPr>
              <a:spLocks noChangeArrowheads="1"/>
            </p:cNvSpPr>
            <p:nvPr/>
          </p:nvSpPr>
          <p:spPr bwMode="auto">
            <a:xfrm>
              <a:off x="3598" y="3024"/>
              <a:ext cx="41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charset="0"/>
                  <a:cs typeface="Arial" charset="0"/>
                </a:rPr>
                <a:t>Brian Smith</a:t>
              </a:r>
              <a:endParaRPr lang="en-US" alt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33837" name="Freeform 44"/>
            <p:cNvSpPr>
              <a:spLocks noEditPoints="1"/>
            </p:cNvSpPr>
            <p:nvPr/>
          </p:nvSpPr>
          <p:spPr bwMode="auto">
            <a:xfrm>
              <a:off x="3198" y="2362"/>
              <a:ext cx="1317" cy="254"/>
            </a:xfrm>
            <a:custGeom>
              <a:avLst/>
              <a:gdLst>
                <a:gd name="T0" fmla="*/ 0 w 7294"/>
                <a:gd name="T1" fmla="*/ 0 h 1406"/>
                <a:gd name="T2" fmla="*/ 0 w 7294"/>
                <a:gd name="T3" fmla="*/ 0 h 1406"/>
                <a:gd name="T4" fmla="*/ 0 w 7294"/>
                <a:gd name="T5" fmla="*/ 0 h 1406"/>
                <a:gd name="T6" fmla="*/ 0 w 7294"/>
                <a:gd name="T7" fmla="*/ 0 h 1406"/>
                <a:gd name="T8" fmla="*/ 0 w 7294"/>
                <a:gd name="T9" fmla="*/ 0 h 1406"/>
                <a:gd name="T10" fmla="*/ 0 w 7294"/>
                <a:gd name="T11" fmla="*/ 0 h 1406"/>
                <a:gd name="T12" fmla="*/ 0 w 7294"/>
                <a:gd name="T13" fmla="*/ 0 h 1406"/>
                <a:gd name="T14" fmla="*/ 0 w 7294"/>
                <a:gd name="T15" fmla="*/ 0 h 1406"/>
                <a:gd name="T16" fmla="*/ 0 w 7294"/>
                <a:gd name="T17" fmla="*/ 0 h 1406"/>
                <a:gd name="T18" fmla="*/ 0 w 7294"/>
                <a:gd name="T19" fmla="*/ 0 h 1406"/>
                <a:gd name="T20" fmla="*/ 0 w 7294"/>
                <a:gd name="T21" fmla="*/ 0 h 1406"/>
                <a:gd name="T22" fmla="*/ 0 w 7294"/>
                <a:gd name="T23" fmla="*/ 0 h 1406"/>
                <a:gd name="T24" fmla="*/ 0 w 7294"/>
                <a:gd name="T25" fmla="*/ 0 h 1406"/>
                <a:gd name="T26" fmla="*/ 0 w 7294"/>
                <a:gd name="T27" fmla="*/ 0 h 1406"/>
                <a:gd name="T28" fmla="*/ 0 w 7294"/>
                <a:gd name="T29" fmla="*/ 0 h 1406"/>
                <a:gd name="T30" fmla="*/ 0 w 7294"/>
                <a:gd name="T31" fmla="*/ 0 h 1406"/>
                <a:gd name="T32" fmla="*/ 0 w 7294"/>
                <a:gd name="T33" fmla="*/ 0 h 1406"/>
                <a:gd name="T34" fmla="*/ 0 w 7294"/>
                <a:gd name="T35" fmla="*/ 0 h 1406"/>
                <a:gd name="T36" fmla="*/ 1 w 7294"/>
                <a:gd name="T37" fmla="*/ 0 h 1406"/>
                <a:gd name="T38" fmla="*/ 1 w 7294"/>
                <a:gd name="T39" fmla="*/ 0 h 1406"/>
                <a:gd name="T40" fmla="*/ 1 w 7294"/>
                <a:gd name="T41" fmla="*/ 0 h 1406"/>
                <a:gd name="T42" fmla="*/ 1 w 7294"/>
                <a:gd name="T43" fmla="*/ 0 h 1406"/>
                <a:gd name="T44" fmla="*/ 1 w 7294"/>
                <a:gd name="T45" fmla="*/ 0 h 1406"/>
                <a:gd name="T46" fmla="*/ 1 w 7294"/>
                <a:gd name="T47" fmla="*/ 0 h 1406"/>
                <a:gd name="T48" fmla="*/ 1 w 7294"/>
                <a:gd name="T49" fmla="*/ 0 h 1406"/>
                <a:gd name="T50" fmla="*/ 1 w 7294"/>
                <a:gd name="T51" fmla="*/ 0 h 1406"/>
                <a:gd name="T52" fmla="*/ 1 w 7294"/>
                <a:gd name="T53" fmla="*/ 0 h 1406"/>
                <a:gd name="T54" fmla="*/ 1 w 7294"/>
                <a:gd name="T55" fmla="*/ 0 h 1406"/>
                <a:gd name="T56" fmla="*/ 1 w 7294"/>
                <a:gd name="T57" fmla="*/ 0 h 1406"/>
                <a:gd name="T58" fmla="*/ 1 w 7294"/>
                <a:gd name="T59" fmla="*/ 0 h 1406"/>
                <a:gd name="T60" fmla="*/ 1 w 7294"/>
                <a:gd name="T61" fmla="*/ 0 h 1406"/>
                <a:gd name="T62" fmla="*/ 1 w 7294"/>
                <a:gd name="T63" fmla="*/ 0 h 1406"/>
                <a:gd name="T64" fmla="*/ 1 w 7294"/>
                <a:gd name="T65" fmla="*/ 0 h 1406"/>
                <a:gd name="T66" fmla="*/ 1 w 7294"/>
                <a:gd name="T67" fmla="*/ 0 h 1406"/>
                <a:gd name="T68" fmla="*/ 1 w 7294"/>
                <a:gd name="T69" fmla="*/ 0 h 1406"/>
                <a:gd name="T70" fmla="*/ 1 w 7294"/>
                <a:gd name="T71" fmla="*/ 0 h 1406"/>
                <a:gd name="T72" fmla="*/ 1 w 7294"/>
                <a:gd name="T73" fmla="*/ 0 h 1406"/>
                <a:gd name="T74" fmla="*/ 1 w 7294"/>
                <a:gd name="T75" fmla="*/ 0 h 1406"/>
                <a:gd name="T76" fmla="*/ 1 w 7294"/>
                <a:gd name="T77" fmla="*/ 0 h 1406"/>
                <a:gd name="T78" fmla="*/ 1 w 7294"/>
                <a:gd name="T79" fmla="*/ 0 h 1406"/>
                <a:gd name="T80" fmla="*/ 1 w 7294"/>
                <a:gd name="T81" fmla="*/ 0 h 1406"/>
                <a:gd name="T82" fmla="*/ 1 w 7294"/>
                <a:gd name="T83" fmla="*/ 0 h 1406"/>
                <a:gd name="T84" fmla="*/ 1 w 7294"/>
                <a:gd name="T85" fmla="*/ 0 h 1406"/>
                <a:gd name="T86" fmla="*/ 1 w 7294"/>
                <a:gd name="T87" fmla="*/ 0 h 1406"/>
                <a:gd name="T88" fmla="*/ 1 w 7294"/>
                <a:gd name="T89" fmla="*/ 0 h 1406"/>
                <a:gd name="T90" fmla="*/ 1 w 7294"/>
                <a:gd name="T91" fmla="*/ 0 h 1406"/>
                <a:gd name="T92" fmla="*/ 1 w 7294"/>
                <a:gd name="T93" fmla="*/ 0 h 1406"/>
                <a:gd name="T94" fmla="*/ 1 w 7294"/>
                <a:gd name="T95" fmla="*/ 0 h 1406"/>
                <a:gd name="T96" fmla="*/ 1 w 7294"/>
                <a:gd name="T97" fmla="*/ 0 h 1406"/>
                <a:gd name="T98" fmla="*/ 1 w 7294"/>
                <a:gd name="T99" fmla="*/ 0 h 1406"/>
                <a:gd name="T100" fmla="*/ 1 w 7294"/>
                <a:gd name="T101" fmla="*/ 0 h 1406"/>
                <a:gd name="T102" fmla="*/ 1 w 7294"/>
                <a:gd name="T103" fmla="*/ 0 h 1406"/>
                <a:gd name="T104" fmla="*/ 1 w 7294"/>
                <a:gd name="T105" fmla="*/ 0 h 1406"/>
                <a:gd name="T106" fmla="*/ 1 w 7294"/>
                <a:gd name="T107" fmla="*/ 0 h 14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7294" h="1406">
                  <a:moveTo>
                    <a:pt x="10" y="1"/>
                  </a:moveTo>
                  <a:lnTo>
                    <a:pt x="120" y="22"/>
                  </a:lnTo>
                  <a:cubicBezTo>
                    <a:pt x="124" y="23"/>
                    <a:pt x="127" y="27"/>
                    <a:pt x="126" y="31"/>
                  </a:cubicBezTo>
                  <a:cubicBezTo>
                    <a:pt x="125" y="35"/>
                    <a:pt x="121" y="38"/>
                    <a:pt x="117" y="37"/>
                  </a:cubicBezTo>
                  <a:lnTo>
                    <a:pt x="7" y="16"/>
                  </a:lnTo>
                  <a:cubicBezTo>
                    <a:pt x="3" y="16"/>
                    <a:pt x="0" y="11"/>
                    <a:pt x="1" y="7"/>
                  </a:cubicBezTo>
                  <a:cubicBezTo>
                    <a:pt x="1" y="3"/>
                    <a:pt x="6" y="0"/>
                    <a:pt x="10" y="1"/>
                  </a:cubicBezTo>
                  <a:close/>
                  <a:moveTo>
                    <a:pt x="198" y="37"/>
                  </a:moveTo>
                  <a:lnTo>
                    <a:pt x="308" y="58"/>
                  </a:lnTo>
                  <a:cubicBezTo>
                    <a:pt x="313" y="59"/>
                    <a:pt x="316" y="63"/>
                    <a:pt x="315" y="67"/>
                  </a:cubicBezTo>
                  <a:cubicBezTo>
                    <a:pt x="314" y="71"/>
                    <a:pt x="310" y="74"/>
                    <a:pt x="305" y="73"/>
                  </a:cubicBezTo>
                  <a:lnTo>
                    <a:pt x="195" y="52"/>
                  </a:lnTo>
                  <a:cubicBezTo>
                    <a:pt x="191" y="52"/>
                    <a:pt x="188" y="47"/>
                    <a:pt x="189" y="43"/>
                  </a:cubicBezTo>
                  <a:cubicBezTo>
                    <a:pt x="190" y="39"/>
                    <a:pt x="194" y="36"/>
                    <a:pt x="198" y="37"/>
                  </a:cubicBezTo>
                  <a:close/>
                  <a:moveTo>
                    <a:pt x="387" y="73"/>
                  </a:moveTo>
                  <a:lnTo>
                    <a:pt x="497" y="94"/>
                  </a:lnTo>
                  <a:cubicBezTo>
                    <a:pt x="501" y="95"/>
                    <a:pt x="504" y="99"/>
                    <a:pt x="503" y="103"/>
                  </a:cubicBezTo>
                  <a:cubicBezTo>
                    <a:pt x="503" y="107"/>
                    <a:pt x="498" y="110"/>
                    <a:pt x="494" y="109"/>
                  </a:cubicBezTo>
                  <a:lnTo>
                    <a:pt x="384" y="88"/>
                  </a:lnTo>
                  <a:cubicBezTo>
                    <a:pt x="380" y="88"/>
                    <a:pt x="377" y="83"/>
                    <a:pt x="378" y="79"/>
                  </a:cubicBezTo>
                  <a:cubicBezTo>
                    <a:pt x="379" y="75"/>
                    <a:pt x="383" y="72"/>
                    <a:pt x="387" y="73"/>
                  </a:cubicBezTo>
                  <a:close/>
                  <a:moveTo>
                    <a:pt x="576" y="109"/>
                  </a:moveTo>
                  <a:lnTo>
                    <a:pt x="686" y="130"/>
                  </a:lnTo>
                  <a:cubicBezTo>
                    <a:pt x="690" y="131"/>
                    <a:pt x="693" y="135"/>
                    <a:pt x="692" y="139"/>
                  </a:cubicBezTo>
                  <a:cubicBezTo>
                    <a:pt x="691" y="143"/>
                    <a:pt x="687" y="146"/>
                    <a:pt x="683" y="145"/>
                  </a:cubicBezTo>
                  <a:lnTo>
                    <a:pt x="573" y="124"/>
                  </a:lnTo>
                  <a:cubicBezTo>
                    <a:pt x="568" y="124"/>
                    <a:pt x="565" y="119"/>
                    <a:pt x="566" y="115"/>
                  </a:cubicBezTo>
                  <a:cubicBezTo>
                    <a:pt x="567" y="111"/>
                    <a:pt x="571" y="108"/>
                    <a:pt x="576" y="109"/>
                  </a:cubicBezTo>
                  <a:close/>
                  <a:moveTo>
                    <a:pt x="764" y="145"/>
                  </a:moveTo>
                  <a:lnTo>
                    <a:pt x="874" y="166"/>
                  </a:lnTo>
                  <a:cubicBezTo>
                    <a:pt x="879" y="167"/>
                    <a:pt x="881" y="171"/>
                    <a:pt x="881" y="175"/>
                  </a:cubicBezTo>
                  <a:cubicBezTo>
                    <a:pt x="880" y="179"/>
                    <a:pt x="876" y="182"/>
                    <a:pt x="871" y="181"/>
                  </a:cubicBezTo>
                  <a:lnTo>
                    <a:pt x="761" y="160"/>
                  </a:lnTo>
                  <a:cubicBezTo>
                    <a:pt x="757" y="160"/>
                    <a:pt x="754" y="155"/>
                    <a:pt x="755" y="151"/>
                  </a:cubicBezTo>
                  <a:cubicBezTo>
                    <a:pt x="756" y="147"/>
                    <a:pt x="760" y="144"/>
                    <a:pt x="764" y="145"/>
                  </a:cubicBezTo>
                  <a:close/>
                  <a:moveTo>
                    <a:pt x="953" y="181"/>
                  </a:moveTo>
                  <a:lnTo>
                    <a:pt x="1063" y="202"/>
                  </a:lnTo>
                  <a:cubicBezTo>
                    <a:pt x="1067" y="203"/>
                    <a:pt x="1070" y="207"/>
                    <a:pt x="1069" y="211"/>
                  </a:cubicBezTo>
                  <a:cubicBezTo>
                    <a:pt x="1068" y="215"/>
                    <a:pt x="1064" y="218"/>
                    <a:pt x="1060" y="217"/>
                  </a:cubicBezTo>
                  <a:lnTo>
                    <a:pt x="950" y="196"/>
                  </a:lnTo>
                  <a:cubicBezTo>
                    <a:pt x="946" y="196"/>
                    <a:pt x="943" y="191"/>
                    <a:pt x="943" y="187"/>
                  </a:cubicBezTo>
                  <a:cubicBezTo>
                    <a:pt x="944" y="183"/>
                    <a:pt x="949" y="180"/>
                    <a:pt x="953" y="181"/>
                  </a:cubicBezTo>
                  <a:close/>
                  <a:moveTo>
                    <a:pt x="1141" y="217"/>
                  </a:moveTo>
                  <a:lnTo>
                    <a:pt x="1251" y="238"/>
                  </a:lnTo>
                  <a:cubicBezTo>
                    <a:pt x="1256" y="239"/>
                    <a:pt x="1259" y="243"/>
                    <a:pt x="1258" y="247"/>
                  </a:cubicBezTo>
                  <a:cubicBezTo>
                    <a:pt x="1257" y="251"/>
                    <a:pt x="1253" y="254"/>
                    <a:pt x="1248" y="253"/>
                  </a:cubicBezTo>
                  <a:lnTo>
                    <a:pt x="1138" y="232"/>
                  </a:lnTo>
                  <a:cubicBezTo>
                    <a:pt x="1134" y="232"/>
                    <a:pt x="1131" y="227"/>
                    <a:pt x="1132" y="223"/>
                  </a:cubicBezTo>
                  <a:cubicBezTo>
                    <a:pt x="1133" y="219"/>
                    <a:pt x="1137" y="216"/>
                    <a:pt x="1141" y="217"/>
                  </a:cubicBezTo>
                  <a:close/>
                  <a:moveTo>
                    <a:pt x="1330" y="253"/>
                  </a:moveTo>
                  <a:lnTo>
                    <a:pt x="1440" y="274"/>
                  </a:lnTo>
                  <a:cubicBezTo>
                    <a:pt x="1444" y="275"/>
                    <a:pt x="1447" y="279"/>
                    <a:pt x="1446" y="283"/>
                  </a:cubicBezTo>
                  <a:cubicBezTo>
                    <a:pt x="1446" y="287"/>
                    <a:pt x="1441" y="290"/>
                    <a:pt x="1437" y="289"/>
                  </a:cubicBezTo>
                  <a:lnTo>
                    <a:pt x="1327" y="268"/>
                  </a:lnTo>
                  <a:cubicBezTo>
                    <a:pt x="1323" y="268"/>
                    <a:pt x="1320" y="263"/>
                    <a:pt x="1321" y="259"/>
                  </a:cubicBezTo>
                  <a:cubicBezTo>
                    <a:pt x="1322" y="255"/>
                    <a:pt x="1326" y="252"/>
                    <a:pt x="1330" y="253"/>
                  </a:cubicBezTo>
                  <a:close/>
                  <a:moveTo>
                    <a:pt x="1519" y="289"/>
                  </a:moveTo>
                  <a:lnTo>
                    <a:pt x="1629" y="310"/>
                  </a:lnTo>
                  <a:cubicBezTo>
                    <a:pt x="1633" y="311"/>
                    <a:pt x="1636" y="315"/>
                    <a:pt x="1635" y="319"/>
                  </a:cubicBezTo>
                  <a:cubicBezTo>
                    <a:pt x="1634" y="323"/>
                    <a:pt x="1630" y="326"/>
                    <a:pt x="1626" y="325"/>
                  </a:cubicBezTo>
                  <a:lnTo>
                    <a:pt x="1516" y="304"/>
                  </a:lnTo>
                  <a:cubicBezTo>
                    <a:pt x="1511" y="304"/>
                    <a:pt x="1508" y="299"/>
                    <a:pt x="1509" y="295"/>
                  </a:cubicBezTo>
                  <a:cubicBezTo>
                    <a:pt x="1510" y="291"/>
                    <a:pt x="1514" y="288"/>
                    <a:pt x="1519" y="289"/>
                  </a:cubicBezTo>
                  <a:close/>
                  <a:moveTo>
                    <a:pt x="1707" y="325"/>
                  </a:moveTo>
                  <a:lnTo>
                    <a:pt x="1817" y="346"/>
                  </a:lnTo>
                  <a:cubicBezTo>
                    <a:pt x="1822" y="347"/>
                    <a:pt x="1824" y="351"/>
                    <a:pt x="1824" y="355"/>
                  </a:cubicBezTo>
                  <a:cubicBezTo>
                    <a:pt x="1823" y="359"/>
                    <a:pt x="1819" y="362"/>
                    <a:pt x="1814" y="361"/>
                  </a:cubicBezTo>
                  <a:lnTo>
                    <a:pt x="1704" y="340"/>
                  </a:lnTo>
                  <a:cubicBezTo>
                    <a:pt x="1700" y="340"/>
                    <a:pt x="1697" y="335"/>
                    <a:pt x="1698" y="331"/>
                  </a:cubicBezTo>
                  <a:cubicBezTo>
                    <a:pt x="1699" y="327"/>
                    <a:pt x="1703" y="324"/>
                    <a:pt x="1707" y="325"/>
                  </a:cubicBezTo>
                  <a:close/>
                  <a:moveTo>
                    <a:pt x="1896" y="361"/>
                  </a:moveTo>
                  <a:lnTo>
                    <a:pt x="2006" y="382"/>
                  </a:lnTo>
                  <a:cubicBezTo>
                    <a:pt x="2010" y="383"/>
                    <a:pt x="2013" y="387"/>
                    <a:pt x="2012" y="391"/>
                  </a:cubicBezTo>
                  <a:cubicBezTo>
                    <a:pt x="2011" y="395"/>
                    <a:pt x="2007" y="398"/>
                    <a:pt x="2003" y="397"/>
                  </a:cubicBezTo>
                  <a:lnTo>
                    <a:pt x="1893" y="376"/>
                  </a:lnTo>
                  <a:cubicBezTo>
                    <a:pt x="1888" y="376"/>
                    <a:pt x="1886" y="371"/>
                    <a:pt x="1886" y="367"/>
                  </a:cubicBezTo>
                  <a:cubicBezTo>
                    <a:pt x="1887" y="363"/>
                    <a:pt x="1891" y="360"/>
                    <a:pt x="1896" y="361"/>
                  </a:cubicBezTo>
                  <a:close/>
                  <a:moveTo>
                    <a:pt x="2084" y="397"/>
                  </a:moveTo>
                  <a:lnTo>
                    <a:pt x="2194" y="418"/>
                  </a:lnTo>
                  <a:cubicBezTo>
                    <a:pt x="2199" y="419"/>
                    <a:pt x="2202" y="423"/>
                    <a:pt x="2201" y="427"/>
                  </a:cubicBezTo>
                  <a:cubicBezTo>
                    <a:pt x="2200" y="431"/>
                    <a:pt x="2196" y="434"/>
                    <a:pt x="2191" y="433"/>
                  </a:cubicBezTo>
                  <a:lnTo>
                    <a:pt x="2081" y="412"/>
                  </a:lnTo>
                  <a:cubicBezTo>
                    <a:pt x="2077" y="412"/>
                    <a:pt x="2074" y="407"/>
                    <a:pt x="2075" y="403"/>
                  </a:cubicBezTo>
                  <a:cubicBezTo>
                    <a:pt x="2076" y="399"/>
                    <a:pt x="2080" y="396"/>
                    <a:pt x="2084" y="397"/>
                  </a:cubicBezTo>
                  <a:close/>
                  <a:moveTo>
                    <a:pt x="2273" y="433"/>
                  </a:moveTo>
                  <a:lnTo>
                    <a:pt x="2383" y="454"/>
                  </a:lnTo>
                  <a:cubicBezTo>
                    <a:pt x="2387" y="455"/>
                    <a:pt x="2390" y="459"/>
                    <a:pt x="2389" y="463"/>
                  </a:cubicBezTo>
                  <a:cubicBezTo>
                    <a:pt x="2389" y="467"/>
                    <a:pt x="2384" y="470"/>
                    <a:pt x="2380" y="469"/>
                  </a:cubicBezTo>
                  <a:lnTo>
                    <a:pt x="2270" y="448"/>
                  </a:lnTo>
                  <a:cubicBezTo>
                    <a:pt x="2266" y="448"/>
                    <a:pt x="2263" y="443"/>
                    <a:pt x="2264" y="439"/>
                  </a:cubicBezTo>
                  <a:cubicBezTo>
                    <a:pt x="2264" y="435"/>
                    <a:pt x="2269" y="432"/>
                    <a:pt x="2273" y="433"/>
                  </a:cubicBezTo>
                  <a:close/>
                  <a:moveTo>
                    <a:pt x="2462" y="469"/>
                  </a:moveTo>
                  <a:lnTo>
                    <a:pt x="2572" y="490"/>
                  </a:lnTo>
                  <a:cubicBezTo>
                    <a:pt x="2576" y="491"/>
                    <a:pt x="2579" y="495"/>
                    <a:pt x="2578" y="499"/>
                  </a:cubicBezTo>
                  <a:cubicBezTo>
                    <a:pt x="2577" y="503"/>
                    <a:pt x="2573" y="506"/>
                    <a:pt x="2569" y="505"/>
                  </a:cubicBezTo>
                  <a:lnTo>
                    <a:pt x="2459" y="484"/>
                  </a:lnTo>
                  <a:cubicBezTo>
                    <a:pt x="2454" y="484"/>
                    <a:pt x="2451" y="479"/>
                    <a:pt x="2452" y="475"/>
                  </a:cubicBezTo>
                  <a:cubicBezTo>
                    <a:pt x="2453" y="471"/>
                    <a:pt x="2457" y="468"/>
                    <a:pt x="2462" y="469"/>
                  </a:cubicBezTo>
                  <a:close/>
                  <a:moveTo>
                    <a:pt x="2650" y="505"/>
                  </a:moveTo>
                  <a:lnTo>
                    <a:pt x="2760" y="526"/>
                  </a:lnTo>
                  <a:cubicBezTo>
                    <a:pt x="2765" y="527"/>
                    <a:pt x="2767" y="531"/>
                    <a:pt x="2767" y="535"/>
                  </a:cubicBezTo>
                  <a:cubicBezTo>
                    <a:pt x="2766" y="539"/>
                    <a:pt x="2762" y="542"/>
                    <a:pt x="2757" y="541"/>
                  </a:cubicBezTo>
                  <a:lnTo>
                    <a:pt x="2647" y="520"/>
                  </a:lnTo>
                  <a:cubicBezTo>
                    <a:pt x="2643" y="520"/>
                    <a:pt x="2640" y="515"/>
                    <a:pt x="2641" y="511"/>
                  </a:cubicBezTo>
                  <a:cubicBezTo>
                    <a:pt x="2642" y="507"/>
                    <a:pt x="2646" y="504"/>
                    <a:pt x="2650" y="505"/>
                  </a:cubicBezTo>
                  <a:close/>
                  <a:moveTo>
                    <a:pt x="2839" y="541"/>
                  </a:moveTo>
                  <a:lnTo>
                    <a:pt x="2949" y="562"/>
                  </a:lnTo>
                  <a:cubicBezTo>
                    <a:pt x="2953" y="563"/>
                    <a:pt x="2956" y="567"/>
                    <a:pt x="2955" y="571"/>
                  </a:cubicBezTo>
                  <a:cubicBezTo>
                    <a:pt x="2954" y="575"/>
                    <a:pt x="2950" y="578"/>
                    <a:pt x="2946" y="577"/>
                  </a:cubicBezTo>
                  <a:lnTo>
                    <a:pt x="2836" y="556"/>
                  </a:lnTo>
                  <a:cubicBezTo>
                    <a:pt x="2831" y="556"/>
                    <a:pt x="2829" y="551"/>
                    <a:pt x="2829" y="547"/>
                  </a:cubicBezTo>
                  <a:cubicBezTo>
                    <a:pt x="2830" y="543"/>
                    <a:pt x="2834" y="540"/>
                    <a:pt x="2839" y="541"/>
                  </a:cubicBezTo>
                  <a:close/>
                  <a:moveTo>
                    <a:pt x="3027" y="577"/>
                  </a:moveTo>
                  <a:lnTo>
                    <a:pt x="3137" y="598"/>
                  </a:lnTo>
                  <a:cubicBezTo>
                    <a:pt x="3142" y="599"/>
                    <a:pt x="3145" y="603"/>
                    <a:pt x="3144" y="607"/>
                  </a:cubicBezTo>
                  <a:cubicBezTo>
                    <a:pt x="3143" y="611"/>
                    <a:pt x="3139" y="614"/>
                    <a:pt x="3134" y="613"/>
                  </a:cubicBezTo>
                  <a:lnTo>
                    <a:pt x="3024" y="592"/>
                  </a:lnTo>
                  <a:cubicBezTo>
                    <a:pt x="3020" y="592"/>
                    <a:pt x="3017" y="587"/>
                    <a:pt x="3018" y="583"/>
                  </a:cubicBezTo>
                  <a:cubicBezTo>
                    <a:pt x="3019" y="579"/>
                    <a:pt x="3023" y="576"/>
                    <a:pt x="3027" y="577"/>
                  </a:cubicBezTo>
                  <a:close/>
                  <a:moveTo>
                    <a:pt x="3216" y="613"/>
                  </a:moveTo>
                  <a:lnTo>
                    <a:pt x="3326" y="634"/>
                  </a:lnTo>
                  <a:cubicBezTo>
                    <a:pt x="3330" y="635"/>
                    <a:pt x="3333" y="639"/>
                    <a:pt x="3332" y="643"/>
                  </a:cubicBezTo>
                  <a:cubicBezTo>
                    <a:pt x="3332" y="647"/>
                    <a:pt x="3327" y="650"/>
                    <a:pt x="3323" y="649"/>
                  </a:cubicBezTo>
                  <a:lnTo>
                    <a:pt x="3213" y="628"/>
                  </a:lnTo>
                  <a:cubicBezTo>
                    <a:pt x="3209" y="628"/>
                    <a:pt x="3206" y="623"/>
                    <a:pt x="3207" y="619"/>
                  </a:cubicBezTo>
                  <a:cubicBezTo>
                    <a:pt x="3207" y="615"/>
                    <a:pt x="3212" y="612"/>
                    <a:pt x="3216" y="613"/>
                  </a:cubicBezTo>
                  <a:close/>
                  <a:moveTo>
                    <a:pt x="3405" y="649"/>
                  </a:moveTo>
                  <a:lnTo>
                    <a:pt x="3515" y="670"/>
                  </a:lnTo>
                  <a:cubicBezTo>
                    <a:pt x="3519" y="671"/>
                    <a:pt x="3522" y="675"/>
                    <a:pt x="3521" y="679"/>
                  </a:cubicBezTo>
                  <a:cubicBezTo>
                    <a:pt x="3520" y="683"/>
                    <a:pt x="3516" y="686"/>
                    <a:pt x="3512" y="685"/>
                  </a:cubicBezTo>
                  <a:lnTo>
                    <a:pt x="3402" y="664"/>
                  </a:lnTo>
                  <a:cubicBezTo>
                    <a:pt x="3397" y="664"/>
                    <a:pt x="3394" y="659"/>
                    <a:pt x="3395" y="655"/>
                  </a:cubicBezTo>
                  <a:cubicBezTo>
                    <a:pt x="3396" y="651"/>
                    <a:pt x="3400" y="648"/>
                    <a:pt x="3405" y="649"/>
                  </a:cubicBezTo>
                  <a:close/>
                  <a:moveTo>
                    <a:pt x="3593" y="685"/>
                  </a:moveTo>
                  <a:lnTo>
                    <a:pt x="3703" y="706"/>
                  </a:lnTo>
                  <a:cubicBezTo>
                    <a:pt x="3708" y="707"/>
                    <a:pt x="3710" y="711"/>
                    <a:pt x="3710" y="715"/>
                  </a:cubicBezTo>
                  <a:cubicBezTo>
                    <a:pt x="3709" y="719"/>
                    <a:pt x="3705" y="722"/>
                    <a:pt x="3700" y="721"/>
                  </a:cubicBezTo>
                  <a:lnTo>
                    <a:pt x="3590" y="700"/>
                  </a:lnTo>
                  <a:cubicBezTo>
                    <a:pt x="3586" y="700"/>
                    <a:pt x="3583" y="695"/>
                    <a:pt x="3584" y="691"/>
                  </a:cubicBezTo>
                  <a:cubicBezTo>
                    <a:pt x="3585" y="687"/>
                    <a:pt x="3589" y="684"/>
                    <a:pt x="3593" y="685"/>
                  </a:cubicBezTo>
                  <a:close/>
                  <a:moveTo>
                    <a:pt x="3782" y="721"/>
                  </a:moveTo>
                  <a:lnTo>
                    <a:pt x="3892" y="742"/>
                  </a:lnTo>
                  <a:cubicBezTo>
                    <a:pt x="3896" y="743"/>
                    <a:pt x="3899" y="747"/>
                    <a:pt x="3898" y="751"/>
                  </a:cubicBezTo>
                  <a:cubicBezTo>
                    <a:pt x="3897" y="755"/>
                    <a:pt x="3893" y="758"/>
                    <a:pt x="3889" y="757"/>
                  </a:cubicBezTo>
                  <a:lnTo>
                    <a:pt x="3779" y="736"/>
                  </a:lnTo>
                  <a:cubicBezTo>
                    <a:pt x="3774" y="736"/>
                    <a:pt x="3772" y="731"/>
                    <a:pt x="3772" y="727"/>
                  </a:cubicBezTo>
                  <a:cubicBezTo>
                    <a:pt x="3773" y="723"/>
                    <a:pt x="3777" y="720"/>
                    <a:pt x="3782" y="721"/>
                  </a:cubicBezTo>
                  <a:close/>
                  <a:moveTo>
                    <a:pt x="3970" y="757"/>
                  </a:moveTo>
                  <a:lnTo>
                    <a:pt x="4080" y="778"/>
                  </a:lnTo>
                  <a:cubicBezTo>
                    <a:pt x="4085" y="779"/>
                    <a:pt x="4088" y="783"/>
                    <a:pt x="4087" y="787"/>
                  </a:cubicBezTo>
                  <a:cubicBezTo>
                    <a:pt x="4086" y="791"/>
                    <a:pt x="4082" y="794"/>
                    <a:pt x="4077" y="793"/>
                  </a:cubicBezTo>
                  <a:lnTo>
                    <a:pt x="3967" y="772"/>
                  </a:lnTo>
                  <a:cubicBezTo>
                    <a:pt x="3963" y="772"/>
                    <a:pt x="3960" y="767"/>
                    <a:pt x="3961" y="763"/>
                  </a:cubicBezTo>
                  <a:cubicBezTo>
                    <a:pt x="3962" y="759"/>
                    <a:pt x="3966" y="756"/>
                    <a:pt x="3970" y="757"/>
                  </a:cubicBezTo>
                  <a:close/>
                  <a:moveTo>
                    <a:pt x="4159" y="793"/>
                  </a:moveTo>
                  <a:lnTo>
                    <a:pt x="4269" y="814"/>
                  </a:lnTo>
                  <a:cubicBezTo>
                    <a:pt x="4273" y="815"/>
                    <a:pt x="4276" y="819"/>
                    <a:pt x="4275" y="823"/>
                  </a:cubicBezTo>
                  <a:cubicBezTo>
                    <a:pt x="4274" y="827"/>
                    <a:pt x="4270" y="830"/>
                    <a:pt x="4266" y="829"/>
                  </a:cubicBezTo>
                  <a:lnTo>
                    <a:pt x="4156" y="808"/>
                  </a:lnTo>
                  <a:cubicBezTo>
                    <a:pt x="4152" y="808"/>
                    <a:pt x="4149" y="803"/>
                    <a:pt x="4150" y="799"/>
                  </a:cubicBezTo>
                  <a:cubicBezTo>
                    <a:pt x="4150" y="795"/>
                    <a:pt x="4155" y="792"/>
                    <a:pt x="4159" y="793"/>
                  </a:cubicBezTo>
                  <a:close/>
                  <a:moveTo>
                    <a:pt x="4348" y="829"/>
                  </a:moveTo>
                  <a:lnTo>
                    <a:pt x="4458" y="850"/>
                  </a:lnTo>
                  <a:cubicBezTo>
                    <a:pt x="4462" y="851"/>
                    <a:pt x="4465" y="855"/>
                    <a:pt x="4464" y="859"/>
                  </a:cubicBezTo>
                  <a:cubicBezTo>
                    <a:pt x="4463" y="863"/>
                    <a:pt x="4459" y="866"/>
                    <a:pt x="4455" y="865"/>
                  </a:cubicBezTo>
                  <a:lnTo>
                    <a:pt x="4345" y="844"/>
                  </a:lnTo>
                  <a:cubicBezTo>
                    <a:pt x="4340" y="844"/>
                    <a:pt x="4337" y="839"/>
                    <a:pt x="4338" y="835"/>
                  </a:cubicBezTo>
                  <a:cubicBezTo>
                    <a:pt x="4339" y="831"/>
                    <a:pt x="4343" y="828"/>
                    <a:pt x="4348" y="829"/>
                  </a:cubicBezTo>
                  <a:close/>
                  <a:moveTo>
                    <a:pt x="4536" y="865"/>
                  </a:moveTo>
                  <a:lnTo>
                    <a:pt x="4646" y="886"/>
                  </a:lnTo>
                  <a:cubicBezTo>
                    <a:pt x="4650" y="887"/>
                    <a:pt x="4653" y="891"/>
                    <a:pt x="4653" y="895"/>
                  </a:cubicBezTo>
                  <a:cubicBezTo>
                    <a:pt x="4652" y="899"/>
                    <a:pt x="4647" y="902"/>
                    <a:pt x="4643" y="901"/>
                  </a:cubicBezTo>
                  <a:lnTo>
                    <a:pt x="4533" y="880"/>
                  </a:lnTo>
                  <a:cubicBezTo>
                    <a:pt x="4529" y="880"/>
                    <a:pt x="4526" y="875"/>
                    <a:pt x="4527" y="871"/>
                  </a:cubicBezTo>
                  <a:cubicBezTo>
                    <a:pt x="4528" y="867"/>
                    <a:pt x="4532" y="864"/>
                    <a:pt x="4536" y="865"/>
                  </a:cubicBezTo>
                  <a:close/>
                  <a:moveTo>
                    <a:pt x="4725" y="901"/>
                  </a:moveTo>
                  <a:lnTo>
                    <a:pt x="4835" y="922"/>
                  </a:lnTo>
                  <a:cubicBezTo>
                    <a:pt x="4839" y="923"/>
                    <a:pt x="4842" y="927"/>
                    <a:pt x="4841" y="931"/>
                  </a:cubicBezTo>
                  <a:cubicBezTo>
                    <a:pt x="4840" y="935"/>
                    <a:pt x="4836" y="938"/>
                    <a:pt x="4832" y="937"/>
                  </a:cubicBezTo>
                  <a:lnTo>
                    <a:pt x="4722" y="916"/>
                  </a:lnTo>
                  <a:cubicBezTo>
                    <a:pt x="4717" y="916"/>
                    <a:pt x="4715" y="911"/>
                    <a:pt x="4715" y="907"/>
                  </a:cubicBezTo>
                  <a:cubicBezTo>
                    <a:pt x="4716" y="903"/>
                    <a:pt x="4720" y="900"/>
                    <a:pt x="4725" y="901"/>
                  </a:cubicBezTo>
                  <a:close/>
                  <a:moveTo>
                    <a:pt x="4913" y="937"/>
                  </a:moveTo>
                  <a:lnTo>
                    <a:pt x="5023" y="958"/>
                  </a:lnTo>
                  <a:cubicBezTo>
                    <a:pt x="5028" y="959"/>
                    <a:pt x="5031" y="963"/>
                    <a:pt x="5030" y="967"/>
                  </a:cubicBezTo>
                  <a:cubicBezTo>
                    <a:pt x="5029" y="971"/>
                    <a:pt x="5025" y="974"/>
                    <a:pt x="5020" y="973"/>
                  </a:cubicBezTo>
                  <a:lnTo>
                    <a:pt x="4910" y="952"/>
                  </a:lnTo>
                  <a:cubicBezTo>
                    <a:pt x="4906" y="952"/>
                    <a:pt x="4903" y="947"/>
                    <a:pt x="4904" y="943"/>
                  </a:cubicBezTo>
                  <a:cubicBezTo>
                    <a:pt x="4905" y="939"/>
                    <a:pt x="4909" y="936"/>
                    <a:pt x="4913" y="937"/>
                  </a:cubicBezTo>
                  <a:close/>
                  <a:moveTo>
                    <a:pt x="5102" y="973"/>
                  </a:moveTo>
                  <a:lnTo>
                    <a:pt x="5212" y="994"/>
                  </a:lnTo>
                  <a:cubicBezTo>
                    <a:pt x="5216" y="995"/>
                    <a:pt x="5219" y="999"/>
                    <a:pt x="5218" y="1003"/>
                  </a:cubicBezTo>
                  <a:cubicBezTo>
                    <a:pt x="5217" y="1007"/>
                    <a:pt x="5213" y="1010"/>
                    <a:pt x="5209" y="1009"/>
                  </a:cubicBezTo>
                  <a:lnTo>
                    <a:pt x="5099" y="988"/>
                  </a:lnTo>
                  <a:cubicBezTo>
                    <a:pt x="5095" y="988"/>
                    <a:pt x="5092" y="983"/>
                    <a:pt x="5093" y="979"/>
                  </a:cubicBezTo>
                  <a:cubicBezTo>
                    <a:pt x="5093" y="975"/>
                    <a:pt x="5098" y="972"/>
                    <a:pt x="5102" y="973"/>
                  </a:cubicBezTo>
                  <a:close/>
                  <a:moveTo>
                    <a:pt x="5291" y="1009"/>
                  </a:moveTo>
                  <a:lnTo>
                    <a:pt x="5401" y="1030"/>
                  </a:lnTo>
                  <a:cubicBezTo>
                    <a:pt x="5405" y="1031"/>
                    <a:pt x="5408" y="1035"/>
                    <a:pt x="5407" y="1039"/>
                  </a:cubicBezTo>
                  <a:cubicBezTo>
                    <a:pt x="5406" y="1043"/>
                    <a:pt x="5402" y="1046"/>
                    <a:pt x="5398" y="1045"/>
                  </a:cubicBezTo>
                  <a:lnTo>
                    <a:pt x="5288" y="1024"/>
                  </a:lnTo>
                  <a:cubicBezTo>
                    <a:pt x="5283" y="1024"/>
                    <a:pt x="5280" y="1019"/>
                    <a:pt x="5281" y="1015"/>
                  </a:cubicBezTo>
                  <a:cubicBezTo>
                    <a:pt x="5282" y="1011"/>
                    <a:pt x="5286" y="1008"/>
                    <a:pt x="5291" y="1009"/>
                  </a:cubicBezTo>
                  <a:close/>
                  <a:moveTo>
                    <a:pt x="5479" y="1045"/>
                  </a:moveTo>
                  <a:lnTo>
                    <a:pt x="5589" y="1066"/>
                  </a:lnTo>
                  <a:cubicBezTo>
                    <a:pt x="5593" y="1067"/>
                    <a:pt x="5596" y="1071"/>
                    <a:pt x="5595" y="1075"/>
                  </a:cubicBezTo>
                  <a:cubicBezTo>
                    <a:pt x="5595" y="1079"/>
                    <a:pt x="5590" y="1082"/>
                    <a:pt x="5586" y="1081"/>
                  </a:cubicBezTo>
                  <a:lnTo>
                    <a:pt x="5476" y="1060"/>
                  </a:lnTo>
                  <a:cubicBezTo>
                    <a:pt x="5472" y="1060"/>
                    <a:pt x="5469" y="1055"/>
                    <a:pt x="5470" y="1051"/>
                  </a:cubicBezTo>
                  <a:cubicBezTo>
                    <a:pt x="5471" y="1047"/>
                    <a:pt x="5475" y="1044"/>
                    <a:pt x="5479" y="1045"/>
                  </a:cubicBezTo>
                  <a:close/>
                  <a:moveTo>
                    <a:pt x="5668" y="1081"/>
                  </a:moveTo>
                  <a:lnTo>
                    <a:pt x="5778" y="1102"/>
                  </a:lnTo>
                  <a:cubicBezTo>
                    <a:pt x="5782" y="1103"/>
                    <a:pt x="5785" y="1107"/>
                    <a:pt x="5784" y="1111"/>
                  </a:cubicBezTo>
                  <a:cubicBezTo>
                    <a:pt x="5783" y="1115"/>
                    <a:pt x="5779" y="1118"/>
                    <a:pt x="5775" y="1117"/>
                  </a:cubicBezTo>
                  <a:lnTo>
                    <a:pt x="5665" y="1096"/>
                  </a:lnTo>
                  <a:cubicBezTo>
                    <a:pt x="5660" y="1096"/>
                    <a:pt x="5658" y="1091"/>
                    <a:pt x="5658" y="1087"/>
                  </a:cubicBezTo>
                  <a:cubicBezTo>
                    <a:pt x="5659" y="1083"/>
                    <a:pt x="5663" y="1080"/>
                    <a:pt x="5668" y="1081"/>
                  </a:cubicBezTo>
                  <a:close/>
                  <a:moveTo>
                    <a:pt x="5856" y="1117"/>
                  </a:moveTo>
                  <a:lnTo>
                    <a:pt x="5966" y="1138"/>
                  </a:lnTo>
                  <a:cubicBezTo>
                    <a:pt x="5971" y="1139"/>
                    <a:pt x="5974" y="1143"/>
                    <a:pt x="5973" y="1147"/>
                  </a:cubicBezTo>
                  <a:cubicBezTo>
                    <a:pt x="5972" y="1151"/>
                    <a:pt x="5968" y="1154"/>
                    <a:pt x="5963" y="1153"/>
                  </a:cubicBezTo>
                  <a:lnTo>
                    <a:pt x="5853" y="1132"/>
                  </a:lnTo>
                  <a:cubicBezTo>
                    <a:pt x="5849" y="1132"/>
                    <a:pt x="5846" y="1127"/>
                    <a:pt x="5847" y="1123"/>
                  </a:cubicBezTo>
                  <a:cubicBezTo>
                    <a:pt x="5848" y="1119"/>
                    <a:pt x="5852" y="1116"/>
                    <a:pt x="5856" y="1117"/>
                  </a:cubicBezTo>
                  <a:close/>
                  <a:moveTo>
                    <a:pt x="6045" y="1153"/>
                  </a:moveTo>
                  <a:lnTo>
                    <a:pt x="6155" y="1174"/>
                  </a:lnTo>
                  <a:cubicBezTo>
                    <a:pt x="6159" y="1174"/>
                    <a:pt x="6162" y="1179"/>
                    <a:pt x="6161" y="1183"/>
                  </a:cubicBezTo>
                  <a:cubicBezTo>
                    <a:pt x="6160" y="1187"/>
                    <a:pt x="6156" y="1190"/>
                    <a:pt x="6152" y="1189"/>
                  </a:cubicBezTo>
                  <a:lnTo>
                    <a:pt x="6042" y="1168"/>
                  </a:lnTo>
                  <a:cubicBezTo>
                    <a:pt x="6038" y="1168"/>
                    <a:pt x="6035" y="1163"/>
                    <a:pt x="6036" y="1159"/>
                  </a:cubicBezTo>
                  <a:cubicBezTo>
                    <a:pt x="6036" y="1155"/>
                    <a:pt x="6041" y="1152"/>
                    <a:pt x="6045" y="1153"/>
                  </a:cubicBezTo>
                  <a:close/>
                  <a:moveTo>
                    <a:pt x="6234" y="1189"/>
                  </a:moveTo>
                  <a:lnTo>
                    <a:pt x="6344" y="1210"/>
                  </a:lnTo>
                  <a:cubicBezTo>
                    <a:pt x="6348" y="1210"/>
                    <a:pt x="6351" y="1215"/>
                    <a:pt x="6350" y="1219"/>
                  </a:cubicBezTo>
                  <a:cubicBezTo>
                    <a:pt x="6349" y="1223"/>
                    <a:pt x="6345" y="1226"/>
                    <a:pt x="6341" y="1225"/>
                  </a:cubicBezTo>
                  <a:lnTo>
                    <a:pt x="6231" y="1204"/>
                  </a:lnTo>
                  <a:cubicBezTo>
                    <a:pt x="6226" y="1204"/>
                    <a:pt x="6223" y="1199"/>
                    <a:pt x="6224" y="1195"/>
                  </a:cubicBezTo>
                  <a:cubicBezTo>
                    <a:pt x="6225" y="1191"/>
                    <a:pt x="6229" y="1188"/>
                    <a:pt x="6234" y="1189"/>
                  </a:cubicBezTo>
                  <a:close/>
                  <a:moveTo>
                    <a:pt x="6422" y="1225"/>
                  </a:moveTo>
                  <a:lnTo>
                    <a:pt x="6532" y="1246"/>
                  </a:lnTo>
                  <a:cubicBezTo>
                    <a:pt x="6536" y="1246"/>
                    <a:pt x="6539" y="1251"/>
                    <a:pt x="6538" y="1255"/>
                  </a:cubicBezTo>
                  <a:cubicBezTo>
                    <a:pt x="6538" y="1259"/>
                    <a:pt x="6533" y="1262"/>
                    <a:pt x="6529" y="1261"/>
                  </a:cubicBezTo>
                  <a:lnTo>
                    <a:pt x="6419" y="1240"/>
                  </a:lnTo>
                  <a:cubicBezTo>
                    <a:pt x="6415" y="1240"/>
                    <a:pt x="6412" y="1235"/>
                    <a:pt x="6413" y="1231"/>
                  </a:cubicBezTo>
                  <a:cubicBezTo>
                    <a:pt x="6414" y="1227"/>
                    <a:pt x="6418" y="1224"/>
                    <a:pt x="6422" y="1225"/>
                  </a:cubicBezTo>
                  <a:close/>
                  <a:moveTo>
                    <a:pt x="6611" y="1261"/>
                  </a:moveTo>
                  <a:lnTo>
                    <a:pt x="6721" y="1282"/>
                  </a:lnTo>
                  <a:cubicBezTo>
                    <a:pt x="6725" y="1282"/>
                    <a:pt x="6728" y="1287"/>
                    <a:pt x="6727" y="1291"/>
                  </a:cubicBezTo>
                  <a:cubicBezTo>
                    <a:pt x="6726" y="1295"/>
                    <a:pt x="6722" y="1298"/>
                    <a:pt x="6718" y="1297"/>
                  </a:cubicBezTo>
                  <a:lnTo>
                    <a:pt x="6608" y="1276"/>
                  </a:lnTo>
                  <a:cubicBezTo>
                    <a:pt x="6603" y="1276"/>
                    <a:pt x="6601" y="1271"/>
                    <a:pt x="6601" y="1267"/>
                  </a:cubicBezTo>
                  <a:cubicBezTo>
                    <a:pt x="6602" y="1263"/>
                    <a:pt x="6606" y="1260"/>
                    <a:pt x="6611" y="1261"/>
                  </a:cubicBezTo>
                  <a:close/>
                  <a:moveTo>
                    <a:pt x="6799" y="1297"/>
                  </a:moveTo>
                  <a:lnTo>
                    <a:pt x="6909" y="1318"/>
                  </a:lnTo>
                  <a:cubicBezTo>
                    <a:pt x="6914" y="1318"/>
                    <a:pt x="6916" y="1323"/>
                    <a:pt x="6916" y="1327"/>
                  </a:cubicBezTo>
                  <a:cubicBezTo>
                    <a:pt x="6915" y="1331"/>
                    <a:pt x="6911" y="1334"/>
                    <a:pt x="6906" y="1333"/>
                  </a:cubicBezTo>
                  <a:lnTo>
                    <a:pt x="6796" y="1312"/>
                  </a:lnTo>
                  <a:cubicBezTo>
                    <a:pt x="6792" y="1312"/>
                    <a:pt x="6789" y="1307"/>
                    <a:pt x="6790" y="1303"/>
                  </a:cubicBezTo>
                  <a:cubicBezTo>
                    <a:pt x="6791" y="1299"/>
                    <a:pt x="6795" y="1296"/>
                    <a:pt x="6799" y="1297"/>
                  </a:cubicBezTo>
                  <a:close/>
                  <a:moveTo>
                    <a:pt x="6988" y="1333"/>
                  </a:moveTo>
                  <a:lnTo>
                    <a:pt x="7098" y="1354"/>
                  </a:lnTo>
                  <a:cubicBezTo>
                    <a:pt x="7102" y="1354"/>
                    <a:pt x="7105" y="1359"/>
                    <a:pt x="7104" y="1363"/>
                  </a:cubicBezTo>
                  <a:cubicBezTo>
                    <a:pt x="7103" y="1367"/>
                    <a:pt x="7099" y="1370"/>
                    <a:pt x="7095" y="1369"/>
                  </a:cubicBezTo>
                  <a:lnTo>
                    <a:pt x="6985" y="1348"/>
                  </a:lnTo>
                  <a:cubicBezTo>
                    <a:pt x="6981" y="1348"/>
                    <a:pt x="6978" y="1343"/>
                    <a:pt x="6979" y="1339"/>
                  </a:cubicBezTo>
                  <a:cubicBezTo>
                    <a:pt x="6979" y="1335"/>
                    <a:pt x="6984" y="1332"/>
                    <a:pt x="6988" y="1333"/>
                  </a:cubicBezTo>
                  <a:close/>
                  <a:moveTo>
                    <a:pt x="7176" y="1369"/>
                  </a:moveTo>
                  <a:lnTo>
                    <a:pt x="7287" y="1390"/>
                  </a:lnTo>
                  <a:cubicBezTo>
                    <a:pt x="7291" y="1390"/>
                    <a:pt x="7294" y="1395"/>
                    <a:pt x="7293" y="1399"/>
                  </a:cubicBezTo>
                  <a:cubicBezTo>
                    <a:pt x="7292" y="1403"/>
                    <a:pt x="7288" y="1406"/>
                    <a:pt x="7284" y="1405"/>
                  </a:cubicBezTo>
                  <a:lnTo>
                    <a:pt x="7173" y="1384"/>
                  </a:lnTo>
                  <a:cubicBezTo>
                    <a:pt x="7169" y="1384"/>
                    <a:pt x="7166" y="1379"/>
                    <a:pt x="7167" y="1375"/>
                  </a:cubicBezTo>
                  <a:cubicBezTo>
                    <a:pt x="7168" y="1371"/>
                    <a:pt x="7172" y="1368"/>
                    <a:pt x="7176" y="1369"/>
                  </a:cubicBez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8" name="Freeform 45"/>
            <p:cNvSpPr>
              <a:spLocks noEditPoints="1"/>
            </p:cNvSpPr>
            <p:nvPr/>
          </p:nvSpPr>
          <p:spPr bwMode="auto">
            <a:xfrm>
              <a:off x="3176" y="2428"/>
              <a:ext cx="1199" cy="582"/>
            </a:xfrm>
            <a:custGeom>
              <a:avLst/>
              <a:gdLst>
                <a:gd name="T0" fmla="*/ 0 w 6640"/>
                <a:gd name="T1" fmla="*/ 0 h 3224"/>
                <a:gd name="T2" fmla="*/ 0 w 6640"/>
                <a:gd name="T3" fmla="*/ 0 h 3224"/>
                <a:gd name="T4" fmla="*/ 0 w 6640"/>
                <a:gd name="T5" fmla="*/ 0 h 3224"/>
                <a:gd name="T6" fmla="*/ 0 w 6640"/>
                <a:gd name="T7" fmla="*/ 0 h 3224"/>
                <a:gd name="T8" fmla="*/ 0 w 6640"/>
                <a:gd name="T9" fmla="*/ 0 h 3224"/>
                <a:gd name="T10" fmla="*/ 0 w 6640"/>
                <a:gd name="T11" fmla="*/ 0 h 3224"/>
                <a:gd name="T12" fmla="*/ 0 w 6640"/>
                <a:gd name="T13" fmla="*/ 0 h 3224"/>
                <a:gd name="T14" fmla="*/ 0 w 6640"/>
                <a:gd name="T15" fmla="*/ 0 h 3224"/>
                <a:gd name="T16" fmla="*/ 0 w 6640"/>
                <a:gd name="T17" fmla="*/ 0 h 3224"/>
                <a:gd name="T18" fmla="*/ 0 w 6640"/>
                <a:gd name="T19" fmla="*/ 0 h 3224"/>
                <a:gd name="T20" fmla="*/ 0 w 6640"/>
                <a:gd name="T21" fmla="*/ 0 h 3224"/>
                <a:gd name="T22" fmla="*/ 0 w 6640"/>
                <a:gd name="T23" fmla="*/ 0 h 3224"/>
                <a:gd name="T24" fmla="*/ 0 w 6640"/>
                <a:gd name="T25" fmla="*/ 0 h 3224"/>
                <a:gd name="T26" fmla="*/ 0 w 6640"/>
                <a:gd name="T27" fmla="*/ 0 h 3224"/>
                <a:gd name="T28" fmla="*/ 0 w 6640"/>
                <a:gd name="T29" fmla="*/ 0 h 3224"/>
                <a:gd name="T30" fmla="*/ 0 w 6640"/>
                <a:gd name="T31" fmla="*/ 0 h 3224"/>
                <a:gd name="T32" fmla="*/ 0 w 6640"/>
                <a:gd name="T33" fmla="*/ 0 h 3224"/>
                <a:gd name="T34" fmla="*/ 0 w 6640"/>
                <a:gd name="T35" fmla="*/ 0 h 3224"/>
                <a:gd name="T36" fmla="*/ 1 w 6640"/>
                <a:gd name="T37" fmla="*/ 0 h 3224"/>
                <a:gd name="T38" fmla="*/ 1 w 6640"/>
                <a:gd name="T39" fmla="*/ 0 h 3224"/>
                <a:gd name="T40" fmla="*/ 1 w 6640"/>
                <a:gd name="T41" fmla="*/ 0 h 3224"/>
                <a:gd name="T42" fmla="*/ 1 w 6640"/>
                <a:gd name="T43" fmla="*/ 0 h 3224"/>
                <a:gd name="T44" fmla="*/ 1 w 6640"/>
                <a:gd name="T45" fmla="*/ 0 h 3224"/>
                <a:gd name="T46" fmla="*/ 1 w 6640"/>
                <a:gd name="T47" fmla="*/ 0 h 3224"/>
                <a:gd name="T48" fmla="*/ 1 w 6640"/>
                <a:gd name="T49" fmla="*/ 0 h 3224"/>
                <a:gd name="T50" fmla="*/ 1 w 6640"/>
                <a:gd name="T51" fmla="*/ 0 h 3224"/>
                <a:gd name="T52" fmla="*/ 1 w 6640"/>
                <a:gd name="T53" fmla="*/ 0 h 3224"/>
                <a:gd name="T54" fmla="*/ 1 w 6640"/>
                <a:gd name="T55" fmla="*/ 0 h 3224"/>
                <a:gd name="T56" fmla="*/ 1 w 6640"/>
                <a:gd name="T57" fmla="*/ 0 h 3224"/>
                <a:gd name="T58" fmla="*/ 1 w 6640"/>
                <a:gd name="T59" fmla="*/ 0 h 3224"/>
                <a:gd name="T60" fmla="*/ 1 w 6640"/>
                <a:gd name="T61" fmla="*/ 0 h 3224"/>
                <a:gd name="T62" fmla="*/ 1 w 6640"/>
                <a:gd name="T63" fmla="*/ 0 h 3224"/>
                <a:gd name="T64" fmla="*/ 1 w 6640"/>
                <a:gd name="T65" fmla="*/ 0 h 3224"/>
                <a:gd name="T66" fmla="*/ 1 w 6640"/>
                <a:gd name="T67" fmla="*/ 0 h 3224"/>
                <a:gd name="T68" fmla="*/ 1 w 6640"/>
                <a:gd name="T69" fmla="*/ 0 h 3224"/>
                <a:gd name="T70" fmla="*/ 1 w 6640"/>
                <a:gd name="T71" fmla="*/ 0 h 3224"/>
                <a:gd name="T72" fmla="*/ 1 w 6640"/>
                <a:gd name="T73" fmla="*/ 0 h 3224"/>
                <a:gd name="T74" fmla="*/ 1 w 6640"/>
                <a:gd name="T75" fmla="*/ 0 h 3224"/>
                <a:gd name="T76" fmla="*/ 1 w 6640"/>
                <a:gd name="T77" fmla="*/ 0 h 3224"/>
                <a:gd name="T78" fmla="*/ 1 w 6640"/>
                <a:gd name="T79" fmla="*/ 1 h 3224"/>
                <a:gd name="T80" fmla="*/ 1 w 6640"/>
                <a:gd name="T81" fmla="*/ 1 h 3224"/>
                <a:gd name="T82" fmla="*/ 1 w 6640"/>
                <a:gd name="T83" fmla="*/ 1 h 3224"/>
                <a:gd name="T84" fmla="*/ 1 w 6640"/>
                <a:gd name="T85" fmla="*/ 1 h 3224"/>
                <a:gd name="T86" fmla="*/ 1 w 6640"/>
                <a:gd name="T87" fmla="*/ 1 h 3224"/>
                <a:gd name="T88" fmla="*/ 1 w 6640"/>
                <a:gd name="T89" fmla="*/ 1 h 3224"/>
                <a:gd name="T90" fmla="*/ 1 w 6640"/>
                <a:gd name="T91" fmla="*/ 1 h 3224"/>
                <a:gd name="T92" fmla="*/ 1 w 6640"/>
                <a:gd name="T93" fmla="*/ 1 h 3224"/>
                <a:gd name="T94" fmla="*/ 1 w 6640"/>
                <a:gd name="T95" fmla="*/ 1 h 3224"/>
                <a:gd name="T96" fmla="*/ 1 w 6640"/>
                <a:gd name="T97" fmla="*/ 1 h 3224"/>
                <a:gd name="T98" fmla="*/ 1 w 6640"/>
                <a:gd name="T99" fmla="*/ 1 h 3224"/>
                <a:gd name="T100" fmla="*/ 1 w 6640"/>
                <a:gd name="T101" fmla="*/ 1 h 3224"/>
                <a:gd name="T102" fmla="*/ 1 w 6640"/>
                <a:gd name="T103" fmla="*/ 1 h 3224"/>
                <a:gd name="T104" fmla="*/ 1 w 6640"/>
                <a:gd name="T105" fmla="*/ 1 h 3224"/>
                <a:gd name="T106" fmla="*/ 1 w 6640"/>
                <a:gd name="T107" fmla="*/ 1 h 32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640" h="3224">
                  <a:moveTo>
                    <a:pt x="13" y="2"/>
                  </a:moveTo>
                  <a:lnTo>
                    <a:pt x="114" y="51"/>
                  </a:lnTo>
                  <a:cubicBezTo>
                    <a:pt x="118" y="53"/>
                    <a:pt x="119" y="58"/>
                    <a:pt x="117" y="62"/>
                  </a:cubicBezTo>
                  <a:cubicBezTo>
                    <a:pt x="116" y="66"/>
                    <a:pt x="111" y="67"/>
                    <a:pt x="107" y="65"/>
                  </a:cubicBezTo>
                  <a:lnTo>
                    <a:pt x="6" y="17"/>
                  </a:lnTo>
                  <a:cubicBezTo>
                    <a:pt x="2" y="15"/>
                    <a:pt x="0" y="10"/>
                    <a:pt x="2" y="6"/>
                  </a:cubicBezTo>
                  <a:cubicBezTo>
                    <a:pt x="4" y="2"/>
                    <a:pt x="9" y="0"/>
                    <a:pt x="13" y="2"/>
                  </a:cubicBezTo>
                  <a:close/>
                  <a:moveTo>
                    <a:pt x="186" y="86"/>
                  </a:moveTo>
                  <a:lnTo>
                    <a:pt x="287" y="135"/>
                  </a:lnTo>
                  <a:cubicBezTo>
                    <a:pt x="291" y="137"/>
                    <a:pt x="292" y="141"/>
                    <a:pt x="290" y="145"/>
                  </a:cubicBezTo>
                  <a:cubicBezTo>
                    <a:pt x="288" y="149"/>
                    <a:pt x="284" y="151"/>
                    <a:pt x="280" y="149"/>
                  </a:cubicBezTo>
                  <a:lnTo>
                    <a:pt x="179" y="100"/>
                  </a:lnTo>
                  <a:cubicBezTo>
                    <a:pt x="175" y="98"/>
                    <a:pt x="173" y="94"/>
                    <a:pt x="175" y="90"/>
                  </a:cubicBezTo>
                  <a:cubicBezTo>
                    <a:pt x="177" y="86"/>
                    <a:pt x="182" y="84"/>
                    <a:pt x="186" y="86"/>
                  </a:cubicBezTo>
                  <a:close/>
                  <a:moveTo>
                    <a:pt x="359" y="170"/>
                  </a:moveTo>
                  <a:lnTo>
                    <a:pt x="459" y="218"/>
                  </a:lnTo>
                  <a:cubicBezTo>
                    <a:pt x="463" y="220"/>
                    <a:pt x="465" y="225"/>
                    <a:pt x="463" y="229"/>
                  </a:cubicBezTo>
                  <a:cubicBezTo>
                    <a:pt x="461" y="233"/>
                    <a:pt x="456" y="235"/>
                    <a:pt x="452" y="233"/>
                  </a:cubicBezTo>
                  <a:lnTo>
                    <a:pt x="352" y="184"/>
                  </a:lnTo>
                  <a:cubicBezTo>
                    <a:pt x="348" y="182"/>
                    <a:pt x="346" y="177"/>
                    <a:pt x="348" y="173"/>
                  </a:cubicBezTo>
                  <a:cubicBezTo>
                    <a:pt x="350" y="169"/>
                    <a:pt x="355" y="168"/>
                    <a:pt x="359" y="170"/>
                  </a:cubicBezTo>
                  <a:close/>
                  <a:moveTo>
                    <a:pt x="531" y="253"/>
                  </a:moveTo>
                  <a:lnTo>
                    <a:pt x="632" y="302"/>
                  </a:lnTo>
                  <a:cubicBezTo>
                    <a:pt x="636" y="304"/>
                    <a:pt x="638" y="309"/>
                    <a:pt x="636" y="313"/>
                  </a:cubicBezTo>
                  <a:cubicBezTo>
                    <a:pt x="634" y="317"/>
                    <a:pt x="629" y="318"/>
                    <a:pt x="625" y="316"/>
                  </a:cubicBezTo>
                  <a:lnTo>
                    <a:pt x="524" y="268"/>
                  </a:lnTo>
                  <a:cubicBezTo>
                    <a:pt x="520" y="266"/>
                    <a:pt x="519" y="261"/>
                    <a:pt x="521" y="257"/>
                  </a:cubicBezTo>
                  <a:cubicBezTo>
                    <a:pt x="523" y="253"/>
                    <a:pt x="527" y="251"/>
                    <a:pt x="531" y="253"/>
                  </a:cubicBezTo>
                  <a:close/>
                  <a:moveTo>
                    <a:pt x="704" y="337"/>
                  </a:moveTo>
                  <a:lnTo>
                    <a:pt x="805" y="386"/>
                  </a:lnTo>
                  <a:cubicBezTo>
                    <a:pt x="809" y="388"/>
                    <a:pt x="811" y="392"/>
                    <a:pt x="809" y="396"/>
                  </a:cubicBezTo>
                  <a:cubicBezTo>
                    <a:pt x="807" y="400"/>
                    <a:pt x="802" y="402"/>
                    <a:pt x="798" y="400"/>
                  </a:cubicBezTo>
                  <a:lnTo>
                    <a:pt x="697" y="351"/>
                  </a:lnTo>
                  <a:cubicBezTo>
                    <a:pt x="693" y="349"/>
                    <a:pt x="692" y="345"/>
                    <a:pt x="694" y="341"/>
                  </a:cubicBezTo>
                  <a:cubicBezTo>
                    <a:pt x="695" y="337"/>
                    <a:pt x="700" y="335"/>
                    <a:pt x="704" y="337"/>
                  </a:cubicBezTo>
                  <a:close/>
                  <a:moveTo>
                    <a:pt x="877" y="420"/>
                  </a:moveTo>
                  <a:lnTo>
                    <a:pt x="978" y="469"/>
                  </a:lnTo>
                  <a:cubicBezTo>
                    <a:pt x="982" y="471"/>
                    <a:pt x="983" y="476"/>
                    <a:pt x="982" y="480"/>
                  </a:cubicBezTo>
                  <a:cubicBezTo>
                    <a:pt x="980" y="484"/>
                    <a:pt x="975" y="486"/>
                    <a:pt x="971" y="484"/>
                  </a:cubicBezTo>
                  <a:lnTo>
                    <a:pt x="870" y="435"/>
                  </a:lnTo>
                  <a:cubicBezTo>
                    <a:pt x="866" y="433"/>
                    <a:pt x="864" y="428"/>
                    <a:pt x="866" y="424"/>
                  </a:cubicBezTo>
                  <a:cubicBezTo>
                    <a:pt x="868" y="420"/>
                    <a:pt x="873" y="419"/>
                    <a:pt x="877" y="420"/>
                  </a:cubicBezTo>
                  <a:close/>
                  <a:moveTo>
                    <a:pt x="1050" y="504"/>
                  </a:moveTo>
                  <a:lnTo>
                    <a:pt x="1151" y="553"/>
                  </a:lnTo>
                  <a:cubicBezTo>
                    <a:pt x="1155" y="555"/>
                    <a:pt x="1156" y="560"/>
                    <a:pt x="1154" y="564"/>
                  </a:cubicBezTo>
                  <a:cubicBezTo>
                    <a:pt x="1152" y="568"/>
                    <a:pt x="1148" y="569"/>
                    <a:pt x="1144" y="567"/>
                  </a:cubicBezTo>
                  <a:lnTo>
                    <a:pt x="1043" y="519"/>
                  </a:lnTo>
                  <a:cubicBezTo>
                    <a:pt x="1039" y="517"/>
                    <a:pt x="1037" y="512"/>
                    <a:pt x="1039" y="508"/>
                  </a:cubicBezTo>
                  <a:cubicBezTo>
                    <a:pt x="1041" y="504"/>
                    <a:pt x="1046" y="502"/>
                    <a:pt x="1050" y="504"/>
                  </a:cubicBezTo>
                  <a:close/>
                  <a:moveTo>
                    <a:pt x="1223" y="588"/>
                  </a:moveTo>
                  <a:lnTo>
                    <a:pt x="1323" y="637"/>
                  </a:lnTo>
                  <a:cubicBezTo>
                    <a:pt x="1327" y="639"/>
                    <a:pt x="1329" y="643"/>
                    <a:pt x="1327" y="647"/>
                  </a:cubicBezTo>
                  <a:cubicBezTo>
                    <a:pt x="1325" y="651"/>
                    <a:pt x="1320" y="653"/>
                    <a:pt x="1316" y="651"/>
                  </a:cubicBezTo>
                  <a:lnTo>
                    <a:pt x="1216" y="602"/>
                  </a:lnTo>
                  <a:cubicBezTo>
                    <a:pt x="1212" y="600"/>
                    <a:pt x="1210" y="595"/>
                    <a:pt x="1212" y="592"/>
                  </a:cubicBezTo>
                  <a:cubicBezTo>
                    <a:pt x="1214" y="588"/>
                    <a:pt x="1219" y="586"/>
                    <a:pt x="1223" y="588"/>
                  </a:cubicBezTo>
                  <a:close/>
                  <a:moveTo>
                    <a:pt x="1395" y="671"/>
                  </a:moveTo>
                  <a:lnTo>
                    <a:pt x="1496" y="720"/>
                  </a:lnTo>
                  <a:cubicBezTo>
                    <a:pt x="1500" y="722"/>
                    <a:pt x="1502" y="727"/>
                    <a:pt x="1500" y="731"/>
                  </a:cubicBezTo>
                  <a:cubicBezTo>
                    <a:pt x="1498" y="735"/>
                    <a:pt x="1493" y="737"/>
                    <a:pt x="1489" y="735"/>
                  </a:cubicBezTo>
                  <a:lnTo>
                    <a:pt x="1388" y="686"/>
                  </a:lnTo>
                  <a:cubicBezTo>
                    <a:pt x="1385" y="684"/>
                    <a:pt x="1383" y="679"/>
                    <a:pt x="1385" y="675"/>
                  </a:cubicBezTo>
                  <a:cubicBezTo>
                    <a:pt x="1387" y="671"/>
                    <a:pt x="1391" y="670"/>
                    <a:pt x="1395" y="671"/>
                  </a:cubicBezTo>
                  <a:close/>
                  <a:moveTo>
                    <a:pt x="1568" y="755"/>
                  </a:moveTo>
                  <a:lnTo>
                    <a:pt x="1669" y="804"/>
                  </a:lnTo>
                  <a:cubicBezTo>
                    <a:pt x="1673" y="806"/>
                    <a:pt x="1675" y="811"/>
                    <a:pt x="1673" y="815"/>
                  </a:cubicBezTo>
                  <a:cubicBezTo>
                    <a:pt x="1671" y="819"/>
                    <a:pt x="1666" y="820"/>
                    <a:pt x="1662" y="818"/>
                  </a:cubicBezTo>
                  <a:lnTo>
                    <a:pt x="1561" y="769"/>
                  </a:lnTo>
                  <a:cubicBezTo>
                    <a:pt x="1557" y="768"/>
                    <a:pt x="1556" y="763"/>
                    <a:pt x="1558" y="759"/>
                  </a:cubicBezTo>
                  <a:cubicBezTo>
                    <a:pt x="1560" y="755"/>
                    <a:pt x="1564" y="753"/>
                    <a:pt x="1568" y="755"/>
                  </a:cubicBezTo>
                  <a:close/>
                  <a:moveTo>
                    <a:pt x="1741" y="839"/>
                  </a:moveTo>
                  <a:lnTo>
                    <a:pt x="1842" y="888"/>
                  </a:lnTo>
                  <a:cubicBezTo>
                    <a:pt x="1846" y="889"/>
                    <a:pt x="1848" y="894"/>
                    <a:pt x="1846" y="898"/>
                  </a:cubicBezTo>
                  <a:cubicBezTo>
                    <a:pt x="1844" y="902"/>
                    <a:pt x="1839" y="904"/>
                    <a:pt x="1835" y="902"/>
                  </a:cubicBezTo>
                  <a:lnTo>
                    <a:pt x="1734" y="853"/>
                  </a:lnTo>
                  <a:cubicBezTo>
                    <a:pt x="1730" y="851"/>
                    <a:pt x="1728" y="846"/>
                    <a:pt x="1730" y="842"/>
                  </a:cubicBezTo>
                  <a:cubicBezTo>
                    <a:pt x="1732" y="838"/>
                    <a:pt x="1737" y="837"/>
                    <a:pt x="1741" y="839"/>
                  </a:cubicBezTo>
                  <a:close/>
                  <a:moveTo>
                    <a:pt x="1914" y="922"/>
                  </a:moveTo>
                  <a:lnTo>
                    <a:pt x="2015" y="971"/>
                  </a:lnTo>
                  <a:cubicBezTo>
                    <a:pt x="2019" y="973"/>
                    <a:pt x="2020" y="978"/>
                    <a:pt x="2018" y="982"/>
                  </a:cubicBezTo>
                  <a:cubicBezTo>
                    <a:pt x="2017" y="986"/>
                    <a:pt x="2012" y="988"/>
                    <a:pt x="2008" y="986"/>
                  </a:cubicBezTo>
                  <a:lnTo>
                    <a:pt x="1907" y="937"/>
                  </a:lnTo>
                  <a:cubicBezTo>
                    <a:pt x="1903" y="935"/>
                    <a:pt x="1901" y="930"/>
                    <a:pt x="1903" y="926"/>
                  </a:cubicBezTo>
                  <a:cubicBezTo>
                    <a:pt x="1905" y="922"/>
                    <a:pt x="1910" y="920"/>
                    <a:pt x="1914" y="922"/>
                  </a:cubicBezTo>
                  <a:close/>
                  <a:moveTo>
                    <a:pt x="2087" y="1006"/>
                  </a:moveTo>
                  <a:lnTo>
                    <a:pt x="2188" y="1055"/>
                  </a:lnTo>
                  <a:cubicBezTo>
                    <a:pt x="2192" y="1057"/>
                    <a:pt x="2193" y="1062"/>
                    <a:pt x="2191" y="1066"/>
                  </a:cubicBezTo>
                  <a:cubicBezTo>
                    <a:pt x="2189" y="1069"/>
                    <a:pt x="2185" y="1071"/>
                    <a:pt x="2181" y="1069"/>
                  </a:cubicBezTo>
                  <a:lnTo>
                    <a:pt x="2080" y="1020"/>
                  </a:lnTo>
                  <a:cubicBezTo>
                    <a:pt x="2076" y="1019"/>
                    <a:pt x="2074" y="1014"/>
                    <a:pt x="2076" y="1010"/>
                  </a:cubicBezTo>
                  <a:cubicBezTo>
                    <a:pt x="2078" y="1006"/>
                    <a:pt x="2083" y="1004"/>
                    <a:pt x="2087" y="1006"/>
                  </a:cubicBezTo>
                  <a:close/>
                  <a:moveTo>
                    <a:pt x="2260" y="1090"/>
                  </a:moveTo>
                  <a:lnTo>
                    <a:pt x="2360" y="1138"/>
                  </a:lnTo>
                  <a:cubicBezTo>
                    <a:pt x="2364" y="1140"/>
                    <a:pt x="2366" y="1145"/>
                    <a:pt x="2364" y="1149"/>
                  </a:cubicBezTo>
                  <a:cubicBezTo>
                    <a:pt x="2362" y="1153"/>
                    <a:pt x="2357" y="1155"/>
                    <a:pt x="2353" y="1153"/>
                  </a:cubicBezTo>
                  <a:lnTo>
                    <a:pt x="2253" y="1104"/>
                  </a:lnTo>
                  <a:cubicBezTo>
                    <a:pt x="2249" y="1102"/>
                    <a:pt x="2247" y="1097"/>
                    <a:pt x="2249" y="1093"/>
                  </a:cubicBezTo>
                  <a:cubicBezTo>
                    <a:pt x="2251" y="1089"/>
                    <a:pt x="2256" y="1088"/>
                    <a:pt x="2260" y="1090"/>
                  </a:cubicBezTo>
                  <a:close/>
                  <a:moveTo>
                    <a:pt x="2432" y="1173"/>
                  </a:moveTo>
                  <a:lnTo>
                    <a:pt x="2533" y="1222"/>
                  </a:lnTo>
                  <a:cubicBezTo>
                    <a:pt x="2537" y="1224"/>
                    <a:pt x="2539" y="1229"/>
                    <a:pt x="2537" y="1233"/>
                  </a:cubicBezTo>
                  <a:cubicBezTo>
                    <a:pt x="2535" y="1237"/>
                    <a:pt x="2530" y="1238"/>
                    <a:pt x="2526" y="1237"/>
                  </a:cubicBezTo>
                  <a:lnTo>
                    <a:pt x="2425" y="1188"/>
                  </a:lnTo>
                  <a:cubicBezTo>
                    <a:pt x="2421" y="1186"/>
                    <a:pt x="2420" y="1181"/>
                    <a:pt x="2422" y="1177"/>
                  </a:cubicBezTo>
                  <a:cubicBezTo>
                    <a:pt x="2424" y="1173"/>
                    <a:pt x="2428" y="1171"/>
                    <a:pt x="2432" y="1173"/>
                  </a:cubicBezTo>
                  <a:close/>
                  <a:moveTo>
                    <a:pt x="2605" y="1257"/>
                  </a:moveTo>
                  <a:lnTo>
                    <a:pt x="2706" y="1306"/>
                  </a:lnTo>
                  <a:cubicBezTo>
                    <a:pt x="2710" y="1308"/>
                    <a:pt x="2712" y="1312"/>
                    <a:pt x="2710" y="1316"/>
                  </a:cubicBezTo>
                  <a:cubicBezTo>
                    <a:pt x="2708" y="1320"/>
                    <a:pt x="2703" y="1322"/>
                    <a:pt x="2699" y="1320"/>
                  </a:cubicBezTo>
                  <a:lnTo>
                    <a:pt x="2598" y="1271"/>
                  </a:lnTo>
                  <a:cubicBezTo>
                    <a:pt x="2594" y="1269"/>
                    <a:pt x="2593" y="1265"/>
                    <a:pt x="2595" y="1261"/>
                  </a:cubicBezTo>
                  <a:cubicBezTo>
                    <a:pt x="2596" y="1257"/>
                    <a:pt x="2601" y="1255"/>
                    <a:pt x="2605" y="1257"/>
                  </a:cubicBezTo>
                  <a:close/>
                  <a:moveTo>
                    <a:pt x="2778" y="1341"/>
                  </a:moveTo>
                  <a:lnTo>
                    <a:pt x="2879" y="1389"/>
                  </a:lnTo>
                  <a:cubicBezTo>
                    <a:pt x="2883" y="1391"/>
                    <a:pt x="2884" y="1396"/>
                    <a:pt x="2883" y="1400"/>
                  </a:cubicBezTo>
                  <a:cubicBezTo>
                    <a:pt x="2881" y="1404"/>
                    <a:pt x="2876" y="1406"/>
                    <a:pt x="2872" y="1404"/>
                  </a:cubicBezTo>
                  <a:lnTo>
                    <a:pt x="2771" y="1355"/>
                  </a:lnTo>
                  <a:cubicBezTo>
                    <a:pt x="2767" y="1353"/>
                    <a:pt x="2765" y="1348"/>
                    <a:pt x="2767" y="1344"/>
                  </a:cubicBezTo>
                  <a:cubicBezTo>
                    <a:pt x="2769" y="1340"/>
                    <a:pt x="2774" y="1339"/>
                    <a:pt x="2778" y="1341"/>
                  </a:cubicBezTo>
                  <a:close/>
                  <a:moveTo>
                    <a:pt x="2951" y="1424"/>
                  </a:moveTo>
                  <a:lnTo>
                    <a:pt x="3052" y="1473"/>
                  </a:lnTo>
                  <a:cubicBezTo>
                    <a:pt x="3056" y="1475"/>
                    <a:pt x="3057" y="1480"/>
                    <a:pt x="3055" y="1484"/>
                  </a:cubicBezTo>
                  <a:cubicBezTo>
                    <a:pt x="3053" y="1488"/>
                    <a:pt x="3049" y="1489"/>
                    <a:pt x="3045" y="1487"/>
                  </a:cubicBezTo>
                  <a:lnTo>
                    <a:pt x="2944" y="1439"/>
                  </a:lnTo>
                  <a:cubicBezTo>
                    <a:pt x="2940" y="1437"/>
                    <a:pt x="2938" y="1432"/>
                    <a:pt x="2940" y="1428"/>
                  </a:cubicBezTo>
                  <a:cubicBezTo>
                    <a:pt x="2942" y="1424"/>
                    <a:pt x="2947" y="1422"/>
                    <a:pt x="2951" y="1424"/>
                  </a:cubicBezTo>
                  <a:close/>
                  <a:moveTo>
                    <a:pt x="3124" y="1508"/>
                  </a:moveTo>
                  <a:lnTo>
                    <a:pt x="3224" y="1557"/>
                  </a:lnTo>
                  <a:cubicBezTo>
                    <a:pt x="3228" y="1559"/>
                    <a:pt x="3230" y="1563"/>
                    <a:pt x="3228" y="1567"/>
                  </a:cubicBezTo>
                  <a:cubicBezTo>
                    <a:pt x="3226" y="1571"/>
                    <a:pt x="3221" y="1573"/>
                    <a:pt x="3218" y="1571"/>
                  </a:cubicBezTo>
                  <a:lnTo>
                    <a:pt x="3117" y="1522"/>
                  </a:lnTo>
                  <a:cubicBezTo>
                    <a:pt x="3113" y="1520"/>
                    <a:pt x="3111" y="1516"/>
                    <a:pt x="3113" y="1512"/>
                  </a:cubicBezTo>
                  <a:cubicBezTo>
                    <a:pt x="3115" y="1508"/>
                    <a:pt x="3120" y="1506"/>
                    <a:pt x="3124" y="1508"/>
                  </a:cubicBezTo>
                  <a:close/>
                  <a:moveTo>
                    <a:pt x="3296" y="1592"/>
                  </a:moveTo>
                  <a:lnTo>
                    <a:pt x="3397" y="1640"/>
                  </a:lnTo>
                  <a:cubicBezTo>
                    <a:pt x="3401" y="1642"/>
                    <a:pt x="3403" y="1647"/>
                    <a:pt x="3401" y="1651"/>
                  </a:cubicBezTo>
                  <a:cubicBezTo>
                    <a:pt x="3399" y="1655"/>
                    <a:pt x="3394" y="1657"/>
                    <a:pt x="3390" y="1655"/>
                  </a:cubicBezTo>
                  <a:lnTo>
                    <a:pt x="3290" y="1606"/>
                  </a:lnTo>
                  <a:cubicBezTo>
                    <a:pt x="3286" y="1604"/>
                    <a:pt x="3284" y="1599"/>
                    <a:pt x="3286" y="1595"/>
                  </a:cubicBezTo>
                  <a:cubicBezTo>
                    <a:pt x="3288" y="1591"/>
                    <a:pt x="3293" y="1590"/>
                    <a:pt x="3296" y="1592"/>
                  </a:cubicBezTo>
                  <a:close/>
                  <a:moveTo>
                    <a:pt x="3469" y="1675"/>
                  </a:moveTo>
                  <a:lnTo>
                    <a:pt x="3570" y="1724"/>
                  </a:lnTo>
                  <a:cubicBezTo>
                    <a:pt x="3574" y="1726"/>
                    <a:pt x="3576" y="1731"/>
                    <a:pt x="3574" y="1735"/>
                  </a:cubicBezTo>
                  <a:cubicBezTo>
                    <a:pt x="3572" y="1739"/>
                    <a:pt x="3567" y="1740"/>
                    <a:pt x="3563" y="1738"/>
                  </a:cubicBezTo>
                  <a:lnTo>
                    <a:pt x="3462" y="1690"/>
                  </a:lnTo>
                  <a:cubicBezTo>
                    <a:pt x="3458" y="1688"/>
                    <a:pt x="3457" y="1683"/>
                    <a:pt x="3459" y="1679"/>
                  </a:cubicBezTo>
                  <a:cubicBezTo>
                    <a:pt x="3461" y="1675"/>
                    <a:pt x="3465" y="1673"/>
                    <a:pt x="3469" y="1675"/>
                  </a:cubicBezTo>
                  <a:close/>
                  <a:moveTo>
                    <a:pt x="3642" y="1759"/>
                  </a:moveTo>
                  <a:lnTo>
                    <a:pt x="3743" y="1808"/>
                  </a:lnTo>
                  <a:cubicBezTo>
                    <a:pt x="3747" y="1810"/>
                    <a:pt x="3749" y="1814"/>
                    <a:pt x="3747" y="1818"/>
                  </a:cubicBezTo>
                  <a:cubicBezTo>
                    <a:pt x="3745" y="1822"/>
                    <a:pt x="3740" y="1824"/>
                    <a:pt x="3736" y="1822"/>
                  </a:cubicBezTo>
                  <a:lnTo>
                    <a:pt x="3635" y="1773"/>
                  </a:lnTo>
                  <a:cubicBezTo>
                    <a:pt x="3631" y="1771"/>
                    <a:pt x="3630" y="1767"/>
                    <a:pt x="3631" y="1763"/>
                  </a:cubicBezTo>
                  <a:cubicBezTo>
                    <a:pt x="3633" y="1759"/>
                    <a:pt x="3638" y="1757"/>
                    <a:pt x="3642" y="1759"/>
                  </a:cubicBezTo>
                  <a:close/>
                  <a:moveTo>
                    <a:pt x="3815" y="1843"/>
                  </a:moveTo>
                  <a:lnTo>
                    <a:pt x="3916" y="1891"/>
                  </a:lnTo>
                  <a:cubicBezTo>
                    <a:pt x="3920" y="1893"/>
                    <a:pt x="3921" y="1898"/>
                    <a:pt x="3919" y="1902"/>
                  </a:cubicBezTo>
                  <a:cubicBezTo>
                    <a:pt x="3918" y="1906"/>
                    <a:pt x="3913" y="1908"/>
                    <a:pt x="3909" y="1906"/>
                  </a:cubicBezTo>
                  <a:lnTo>
                    <a:pt x="3808" y="1857"/>
                  </a:lnTo>
                  <a:cubicBezTo>
                    <a:pt x="3804" y="1855"/>
                    <a:pt x="3802" y="1850"/>
                    <a:pt x="3804" y="1846"/>
                  </a:cubicBezTo>
                  <a:cubicBezTo>
                    <a:pt x="3806" y="1842"/>
                    <a:pt x="3811" y="1841"/>
                    <a:pt x="3815" y="1843"/>
                  </a:cubicBezTo>
                  <a:close/>
                  <a:moveTo>
                    <a:pt x="3988" y="1926"/>
                  </a:moveTo>
                  <a:lnTo>
                    <a:pt x="4089" y="1975"/>
                  </a:lnTo>
                  <a:cubicBezTo>
                    <a:pt x="4093" y="1977"/>
                    <a:pt x="4094" y="1982"/>
                    <a:pt x="4092" y="1986"/>
                  </a:cubicBezTo>
                  <a:cubicBezTo>
                    <a:pt x="4090" y="1990"/>
                    <a:pt x="4086" y="1991"/>
                    <a:pt x="4082" y="1989"/>
                  </a:cubicBezTo>
                  <a:lnTo>
                    <a:pt x="3981" y="1941"/>
                  </a:lnTo>
                  <a:cubicBezTo>
                    <a:pt x="3977" y="1939"/>
                    <a:pt x="3975" y="1934"/>
                    <a:pt x="3977" y="1930"/>
                  </a:cubicBezTo>
                  <a:cubicBezTo>
                    <a:pt x="3979" y="1926"/>
                    <a:pt x="3984" y="1924"/>
                    <a:pt x="3988" y="1926"/>
                  </a:cubicBezTo>
                  <a:close/>
                  <a:moveTo>
                    <a:pt x="4161" y="2010"/>
                  </a:moveTo>
                  <a:lnTo>
                    <a:pt x="4261" y="2059"/>
                  </a:lnTo>
                  <a:cubicBezTo>
                    <a:pt x="4265" y="2061"/>
                    <a:pt x="4267" y="2065"/>
                    <a:pt x="4265" y="2069"/>
                  </a:cubicBezTo>
                  <a:cubicBezTo>
                    <a:pt x="4263" y="2073"/>
                    <a:pt x="4258" y="2075"/>
                    <a:pt x="4254" y="2073"/>
                  </a:cubicBezTo>
                  <a:lnTo>
                    <a:pt x="4154" y="2024"/>
                  </a:lnTo>
                  <a:cubicBezTo>
                    <a:pt x="4150" y="2022"/>
                    <a:pt x="4148" y="2018"/>
                    <a:pt x="4150" y="2014"/>
                  </a:cubicBezTo>
                  <a:cubicBezTo>
                    <a:pt x="4152" y="2010"/>
                    <a:pt x="4157" y="2008"/>
                    <a:pt x="4161" y="2010"/>
                  </a:cubicBezTo>
                  <a:close/>
                  <a:moveTo>
                    <a:pt x="4333" y="2093"/>
                  </a:moveTo>
                  <a:lnTo>
                    <a:pt x="4434" y="2142"/>
                  </a:lnTo>
                  <a:cubicBezTo>
                    <a:pt x="4438" y="2144"/>
                    <a:pt x="4440" y="2149"/>
                    <a:pt x="4438" y="2153"/>
                  </a:cubicBezTo>
                  <a:cubicBezTo>
                    <a:pt x="4436" y="2157"/>
                    <a:pt x="4431" y="2159"/>
                    <a:pt x="4427" y="2157"/>
                  </a:cubicBezTo>
                  <a:lnTo>
                    <a:pt x="4326" y="2108"/>
                  </a:lnTo>
                  <a:cubicBezTo>
                    <a:pt x="4322" y="2106"/>
                    <a:pt x="4321" y="2101"/>
                    <a:pt x="4323" y="2097"/>
                  </a:cubicBezTo>
                  <a:cubicBezTo>
                    <a:pt x="4325" y="2093"/>
                    <a:pt x="4329" y="2092"/>
                    <a:pt x="4333" y="2093"/>
                  </a:cubicBezTo>
                  <a:close/>
                  <a:moveTo>
                    <a:pt x="4506" y="2177"/>
                  </a:moveTo>
                  <a:lnTo>
                    <a:pt x="4607" y="2226"/>
                  </a:lnTo>
                  <a:cubicBezTo>
                    <a:pt x="4611" y="2228"/>
                    <a:pt x="4613" y="2233"/>
                    <a:pt x="4611" y="2237"/>
                  </a:cubicBezTo>
                  <a:cubicBezTo>
                    <a:pt x="4609" y="2241"/>
                    <a:pt x="4604" y="2242"/>
                    <a:pt x="4600" y="2240"/>
                  </a:cubicBezTo>
                  <a:lnTo>
                    <a:pt x="4499" y="2192"/>
                  </a:lnTo>
                  <a:cubicBezTo>
                    <a:pt x="4495" y="2190"/>
                    <a:pt x="4494" y="2185"/>
                    <a:pt x="4496" y="2181"/>
                  </a:cubicBezTo>
                  <a:cubicBezTo>
                    <a:pt x="4497" y="2177"/>
                    <a:pt x="4502" y="2175"/>
                    <a:pt x="4506" y="2177"/>
                  </a:cubicBezTo>
                  <a:close/>
                  <a:moveTo>
                    <a:pt x="4679" y="2261"/>
                  </a:moveTo>
                  <a:lnTo>
                    <a:pt x="4780" y="2310"/>
                  </a:lnTo>
                  <a:cubicBezTo>
                    <a:pt x="4784" y="2311"/>
                    <a:pt x="4785" y="2316"/>
                    <a:pt x="4784" y="2320"/>
                  </a:cubicBezTo>
                  <a:cubicBezTo>
                    <a:pt x="4782" y="2324"/>
                    <a:pt x="4777" y="2326"/>
                    <a:pt x="4773" y="2324"/>
                  </a:cubicBezTo>
                  <a:lnTo>
                    <a:pt x="4672" y="2275"/>
                  </a:lnTo>
                  <a:cubicBezTo>
                    <a:pt x="4668" y="2273"/>
                    <a:pt x="4666" y="2268"/>
                    <a:pt x="4668" y="2264"/>
                  </a:cubicBezTo>
                  <a:cubicBezTo>
                    <a:pt x="4670" y="2260"/>
                    <a:pt x="4675" y="2259"/>
                    <a:pt x="4679" y="2261"/>
                  </a:cubicBezTo>
                  <a:close/>
                  <a:moveTo>
                    <a:pt x="4852" y="2344"/>
                  </a:moveTo>
                  <a:lnTo>
                    <a:pt x="4953" y="2393"/>
                  </a:lnTo>
                  <a:cubicBezTo>
                    <a:pt x="4957" y="2395"/>
                    <a:pt x="4958" y="2400"/>
                    <a:pt x="4956" y="2404"/>
                  </a:cubicBezTo>
                  <a:cubicBezTo>
                    <a:pt x="4954" y="2408"/>
                    <a:pt x="4950" y="2410"/>
                    <a:pt x="4946" y="2408"/>
                  </a:cubicBezTo>
                  <a:lnTo>
                    <a:pt x="4845" y="2359"/>
                  </a:lnTo>
                  <a:cubicBezTo>
                    <a:pt x="4841" y="2357"/>
                    <a:pt x="4839" y="2352"/>
                    <a:pt x="4841" y="2348"/>
                  </a:cubicBezTo>
                  <a:cubicBezTo>
                    <a:pt x="4843" y="2344"/>
                    <a:pt x="4848" y="2342"/>
                    <a:pt x="4852" y="2344"/>
                  </a:cubicBezTo>
                  <a:close/>
                  <a:moveTo>
                    <a:pt x="5025" y="2428"/>
                  </a:moveTo>
                  <a:lnTo>
                    <a:pt x="5125" y="2477"/>
                  </a:lnTo>
                  <a:cubicBezTo>
                    <a:pt x="5129" y="2479"/>
                    <a:pt x="5131" y="2484"/>
                    <a:pt x="5129" y="2488"/>
                  </a:cubicBezTo>
                  <a:cubicBezTo>
                    <a:pt x="5127" y="2492"/>
                    <a:pt x="5123" y="2493"/>
                    <a:pt x="5119" y="2491"/>
                  </a:cubicBezTo>
                  <a:lnTo>
                    <a:pt x="5018" y="2442"/>
                  </a:lnTo>
                  <a:cubicBezTo>
                    <a:pt x="5014" y="2441"/>
                    <a:pt x="5012" y="2436"/>
                    <a:pt x="5014" y="2432"/>
                  </a:cubicBezTo>
                  <a:cubicBezTo>
                    <a:pt x="5016" y="2428"/>
                    <a:pt x="5021" y="2426"/>
                    <a:pt x="5025" y="2428"/>
                  </a:cubicBezTo>
                  <a:close/>
                  <a:moveTo>
                    <a:pt x="5198" y="2512"/>
                  </a:moveTo>
                  <a:lnTo>
                    <a:pt x="5298" y="2560"/>
                  </a:lnTo>
                  <a:cubicBezTo>
                    <a:pt x="5302" y="2562"/>
                    <a:pt x="5304" y="2567"/>
                    <a:pt x="5302" y="2571"/>
                  </a:cubicBezTo>
                  <a:cubicBezTo>
                    <a:pt x="5300" y="2575"/>
                    <a:pt x="5295" y="2577"/>
                    <a:pt x="5291" y="2575"/>
                  </a:cubicBezTo>
                  <a:lnTo>
                    <a:pt x="5191" y="2526"/>
                  </a:lnTo>
                  <a:cubicBezTo>
                    <a:pt x="5187" y="2524"/>
                    <a:pt x="5185" y="2519"/>
                    <a:pt x="5187" y="2515"/>
                  </a:cubicBezTo>
                  <a:cubicBezTo>
                    <a:pt x="5189" y="2511"/>
                    <a:pt x="5194" y="2510"/>
                    <a:pt x="5198" y="2512"/>
                  </a:cubicBezTo>
                  <a:close/>
                  <a:moveTo>
                    <a:pt x="5370" y="2595"/>
                  </a:moveTo>
                  <a:lnTo>
                    <a:pt x="5471" y="2644"/>
                  </a:lnTo>
                  <a:cubicBezTo>
                    <a:pt x="5475" y="2646"/>
                    <a:pt x="5477" y="2651"/>
                    <a:pt x="5475" y="2655"/>
                  </a:cubicBezTo>
                  <a:cubicBezTo>
                    <a:pt x="5473" y="2659"/>
                    <a:pt x="5468" y="2660"/>
                    <a:pt x="5464" y="2659"/>
                  </a:cubicBezTo>
                  <a:lnTo>
                    <a:pt x="5363" y="2610"/>
                  </a:lnTo>
                  <a:cubicBezTo>
                    <a:pt x="5359" y="2608"/>
                    <a:pt x="5358" y="2603"/>
                    <a:pt x="5360" y="2599"/>
                  </a:cubicBezTo>
                  <a:cubicBezTo>
                    <a:pt x="5362" y="2595"/>
                    <a:pt x="5366" y="2593"/>
                    <a:pt x="5370" y="2595"/>
                  </a:cubicBezTo>
                  <a:close/>
                  <a:moveTo>
                    <a:pt x="5543" y="2679"/>
                  </a:moveTo>
                  <a:lnTo>
                    <a:pt x="5644" y="2728"/>
                  </a:lnTo>
                  <a:cubicBezTo>
                    <a:pt x="5648" y="2730"/>
                    <a:pt x="5650" y="2735"/>
                    <a:pt x="5648" y="2738"/>
                  </a:cubicBezTo>
                  <a:cubicBezTo>
                    <a:pt x="5646" y="2742"/>
                    <a:pt x="5641" y="2744"/>
                    <a:pt x="5637" y="2742"/>
                  </a:cubicBezTo>
                  <a:lnTo>
                    <a:pt x="5536" y="2693"/>
                  </a:lnTo>
                  <a:cubicBezTo>
                    <a:pt x="5532" y="2691"/>
                    <a:pt x="5531" y="2687"/>
                    <a:pt x="5532" y="2683"/>
                  </a:cubicBezTo>
                  <a:cubicBezTo>
                    <a:pt x="5534" y="2679"/>
                    <a:pt x="5539" y="2677"/>
                    <a:pt x="5543" y="2679"/>
                  </a:cubicBezTo>
                  <a:close/>
                  <a:moveTo>
                    <a:pt x="5716" y="2763"/>
                  </a:moveTo>
                  <a:lnTo>
                    <a:pt x="5817" y="2811"/>
                  </a:lnTo>
                  <a:cubicBezTo>
                    <a:pt x="5821" y="2813"/>
                    <a:pt x="5822" y="2818"/>
                    <a:pt x="5821" y="2822"/>
                  </a:cubicBezTo>
                  <a:cubicBezTo>
                    <a:pt x="5819" y="2826"/>
                    <a:pt x="5814" y="2828"/>
                    <a:pt x="5810" y="2826"/>
                  </a:cubicBezTo>
                  <a:lnTo>
                    <a:pt x="5709" y="2777"/>
                  </a:lnTo>
                  <a:cubicBezTo>
                    <a:pt x="5705" y="2775"/>
                    <a:pt x="5703" y="2770"/>
                    <a:pt x="5705" y="2766"/>
                  </a:cubicBezTo>
                  <a:cubicBezTo>
                    <a:pt x="5707" y="2762"/>
                    <a:pt x="5712" y="2761"/>
                    <a:pt x="5716" y="2763"/>
                  </a:cubicBezTo>
                  <a:close/>
                  <a:moveTo>
                    <a:pt x="5889" y="2846"/>
                  </a:moveTo>
                  <a:lnTo>
                    <a:pt x="5990" y="2895"/>
                  </a:lnTo>
                  <a:cubicBezTo>
                    <a:pt x="5994" y="2897"/>
                    <a:pt x="5995" y="2902"/>
                    <a:pt x="5993" y="2906"/>
                  </a:cubicBezTo>
                  <a:cubicBezTo>
                    <a:pt x="5991" y="2910"/>
                    <a:pt x="5987" y="2911"/>
                    <a:pt x="5983" y="2909"/>
                  </a:cubicBezTo>
                  <a:lnTo>
                    <a:pt x="5882" y="2861"/>
                  </a:lnTo>
                  <a:cubicBezTo>
                    <a:pt x="5878" y="2859"/>
                    <a:pt x="5876" y="2854"/>
                    <a:pt x="5878" y="2850"/>
                  </a:cubicBezTo>
                  <a:cubicBezTo>
                    <a:pt x="5880" y="2846"/>
                    <a:pt x="5885" y="2844"/>
                    <a:pt x="5889" y="2846"/>
                  </a:cubicBezTo>
                  <a:close/>
                  <a:moveTo>
                    <a:pt x="6062" y="2930"/>
                  </a:moveTo>
                  <a:lnTo>
                    <a:pt x="6162" y="2979"/>
                  </a:lnTo>
                  <a:cubicBezTo>
                    <a:pt x="6166" y="2981"/>
                    <a:pt x="6168" y="2985"/>
                    <a:pt x="6166" y="2989"/>
                  </a:cubicBezTo>
                  <a:cubicBezTo>
                    <a:pt x="6164" y="2993"/>
                    <a:pt x="6159" y="2995"/>
                    <a:pt x="6155" y="2993"/>
                  </a:cubicBezTo>
                  <a:lnTo>
                    <a:pt x="6055" y="2944"/>
                  </a:lnTo>
                  <a:cubicBezTo>
                    <a:pt x="6051" y="2942"/>
                    <a:pt x="6049" y="2938"/>
                    <a:pt x="6051" y="2934"/>
                  </a:cubicBezTo>
                  <a:cubicBezTo>
                    <a:pt x="6053" y="2930"/>
                    <a:pt x="6058" y="2928"/>
                    <a:pt x="6062" y="2930"/>
                  </a:cubicBezTo>
                  <a:close/>
                  <a:moveTo>
                    <a:pt x="6234" y="3014"/>
                  </a:moveTo>
                  <a:lnTo>
                    <a:pt x="6335" y="3062"/>
                  </a:lnTo>
                  <a:cubicBezTo>
                    <a:pt x="6339" y="3064"/>
                    <a:pt x="6341" y="3069"/>
                    <a:pt x="6339" y="3073"/>
                  </a:cubicBezTo>
                  <a:cubicBezTo>
                    <a:pt x="6337" y="3077"/>
                    <a:pt x="6332" y="3079"/>
                    <a:pt x="6328" y="3077"/>
                  </a:cubicBezTo>
                  <a:lnTo>
                    <a:pt x="6227" y="3028"/>
                  </a:lnTo>
                  <a:cubicBezTo>
                    <a:pt x="6223" y="3026"/>
                    <a:pt x="6222" y="3021"/>
                    <a:pt x="6224" y="3017"/>
                  </a:cubicBezTo>
                  <a:cubicBezTo>
                    <a:pt x="6226" y="3013"/>
                    <a:pt x="6230" y="3012"/>
                    <a:pt x="6234" y="3014"/>
                  </a:cubicBezTo>
                  <a:close/>
                  <a:moveTo>
                    <a:pt x="6407" y="3097"/>
                  </a:moveTo>
                  <a:lnTo>
                    <a:pt x="6508" y="3146"/>
                  </a:lnTo>
                  <a:cubicBezTo>
                    <a:pt x="6512" y="3148"/>
                    <a:pt x="6514" y="3153"/>
                    <a:pt x="6512" y="3157"/>
                  </a:cubicBezTo>
                  <a:cubicBezTo>
                    <a:pt x="6510" y="3161"/>
                    <a:pt x="6505" y="3162"/>
                    <a:pt x="6501" y="3160"/>
                  </a:cubicBezTo>
                  <a:lnTo>
                    <a:pt x="6400" y="3112"/>
                  </a:lnTo>
                  <a:cubicBezTo>
                    <a:pt x="6396" y="3110"/>
                    <a:pt x="6395" y="3105"/>
                    <a:pt x="6397" y="3101"/>
                  </a:cubicBezTo>
                  <a:cubicBezTo>
                    <a:pt x="6399" y="3097"/>
                    <a:pt x="6403" y="3095"/>
                    <a:pt x="6407" y="3097"/>
                  </a:cubicBezTo>
                  <a:close/>
                  <a:moveTo>
                    <a:pt x="6580" y="3181"/>
                  </a:moveTo>
                  <a:lnTo>
                    <a:pt x="6635" y="3207"/>
                  </a:lnTo>
                  <a:cubicBezTo>
                    <a:pt x="6639" y="3209"/>
                    <a:pt x="6640" y="3214"/>
                    <a:pt x="6638" y="3218"/>
                  </a:cubicBezTo>
                  <a:cubicBezTo>
                    <a:pt x="6636" y="3222"/>
                    <a:pt x="6632" y="3224"/>
                    <a:pt x="6628" y="3222"/>
                  </a:cubicBezTo>
                  <a:lnTo>
                    <a:pt x="6573" y="3195"/>
                  </a:lnTo>
                  <a:cubicBezTo>
                    <a:pt x="6569" y="3193"/>
                    <a:pt x="6567" y="3189"/>
                    <a:pt x="6569" y="3185"/>
                  </a:cubicBezTo>
                  <a:cubicBezTo>
                    <a:pt x="6571" y="3181"/>
                    <a:pt x="6576" y="3179"/>
                    <a:pt x="6580" y="3181"/>
                  </a:cubicBez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9" name="Freeform 46"/>
            <p:cNvSpPr>
              <a:spLocks/>
            </p:cNvSpPr>
            <p:nvPr/>
          </p:nvSpPr>
          <p:spPr bwMode="auto">
            <a:xfrm>
              <a:off x="3815" y="3174"/>
              <a:ext cx="79" cy="79"/>
            </a:xfrm>
            <a:custGeom>
              <a:avLst/>
              <a:gdLst>
                <a:gd name="T0" fmla="*/ 0 w 436"/>
                <a:gd name="T1" fmla="*/ 0 h 436"/>
                <a:gd name="T2" fmla="*/ 0 w 436"/>
                <a:gd name="T3" fmla="*/ 0 h 436"/>
                <a:gd name="T4" fmla="*/ 0 w 436"/>
                <a:gd name="T5" fmla="*/ 0 h 436"/>
                <a:gd name="T6" fmla="*/ 0 w 436"/>
                <a:gd name="T7" fmla="*/ 0 h 436"/>
                <a:gd name="T8" fmla="*/ 0 w 436"/>
                <a:gd name="T9" fmla="*/ 0 h 436"/>
                <a:gd name="T10" fmla="*/ 0 w 436"/>
                <a:gd name="T11" fmla="*/ 0 h 4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6" h="436">
                  <a:moveTo>
                    <a:pt x="369" y="339"/>
                  </a:moveTo>
                  <a:cubicBezTo>
                    <a:pt x="302" y="423"/>
                    <a:pt x="180" y="436"/>
                    <a:pt x="97" y="370"/>
                  </a:cubicBezTo>
                  <a:cubicBezTo>
                    <a:pt x="13" y="303"/>
                    <a:pt x="0" y="181"/>
                    <a:pt x="67" y="97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133" y="14"/>
                    <a:pt x="255" y="0"/>
                    <a:pt x="339" y="67"/>
                  </a:cubicBezTo>
                  <a:cubicBezTo>
                    <a:pt x="422" y="134"/>
                    <a:pt x="436" y="256"/>
                    <a:pt x="369" y="339"/>
                  </a:cubicBezTo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0" name="Freeform 47"/>
            <p:cNvSpPr>
              <a:spLocks/>
            </p:cNvSpPr>
            <p:nvPr/>
          </p:nvSpPr>
          <p:spPr bwMode="auto">
            <a:xfrm>
              <a:off x="3815" y="3174"/>
              <a:ext cx="79" cy="79"/>
            </a:xfrm>
            <a:custGeom>
              <a:avLst/>
              <a:gdLst>
                <a:gd name="T0" fmla="*/ 67 w 79"/>
                <a:gd name="T1" fmla="*/ 61 h 79"/>
                <a:gd name="T2" fmla="*/ 18 w 79"/>
                <a:gd name="T3" fmla="*/ 67 h 79"/>
                <a:gd name="T4" fmla="*/ 12 w 79"/>
                <a:gd name="T5" fmla="*/ 17 h 79"/>
                <a:gd name="T6" fmla="*/ 12 w 79"/>
                <a:gd name="T7" fmla="*/ 17 h 79"/>
                <a:gd name="T8" fmla="*/ 62 w 79"/>
                <a:gd name="T9" fmla="*/ 12 h 79"/>
                <a:gd name="T10" fmla="*/ 67 w 79"/>
                <a:gd name="T11" fmla="*/ 61 h 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9" h="79">
                  <a:moveTo>
                    <a:pt x="67" y="61"/>
                  </a:moveTo>
                  <a:cubicBezTo>
                    <a:pt x="55" y="76"/>
                    <a:pt x="33" y="79"/>
                    <a:pt x="18" y="67"/>
                  </a:cubicBezTo>
                  <a:cubicBezTo>
                    <a:pt x="3" y="55"/>
                    <a:pt x="0" y="33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24" y="2"/>
                    <a:pt x="46" y="0"/>
                    <a:pt x="62" y="12"/>
                  </a:cubicBezTo>
                  <a:cubicBezTo>
                    <a:pt x="77" y="24"/>
                    <a:pt x="79" y="46"/>
                    <a:pt x="67" y="61"/>
                  </a:cubicBezTo>
                </a:path>
              </a:pathLst>
            </a:cu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1" name="Rectangle 48"/>
            <p:cNvSpPr>
              <a:spLocks noChangeArrowheads="1"/>
            </p:cNvSpPr>
            <p:nvPr/>
          </p:nvSpPr>
          <p:spPr bwMode="auto">
            <a:xfrm>
              <a:off x="3744" y="3230"/>
              <a:ext cx="50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charset="0"/>
                  <a:cs typeface="Arial" charset="0"/>
                </a:rPr>
                <a:t>James Russo </a:t>
              </a:r>
              <a:endParaRPr lang="en-US" alt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33842" name="Text Box 49"/>
            <p:cNvSpPr txBox="1">
              <a:spLocks noChangeArrowheads="1"/>
            </p:cNvSpPr>
            <p:nvPr/>
          </p:nvSpPr>
          <p:spPr bwMode="auto">
            <a:xfrm>
              <a:off x="3552" y="3638"/>
              <a:ext cx="27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latin typeface="Arial" charset="0"/>
                  <a:cs typeface="Arial" charset="0"/>
                </a:rPr>
                <a:t>Asia</a:t>
              </a:r>
            </a:p>
          </p:txBody>
        </p:sp>
        <p:sp>
          <p:nvSpPr>
            <p:cNvPr id="33843" name="Text Box 50"/>
            <p:cNvSpPr txBox="1">
              <a:spLocks noChangeArrowheads="1"/>
            </p:cNvSpPr>
            <p:nvPr/>
          </p:nvSpPr>
          <p:spPr bwMode="auto">
            <a:xfrm>
              <a:off x="3888" y="3456"/>
              <a:ext cx="62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latin typeface="Arial" charset="0"/>
                  <a:cs typeface="Arial" charset="0"/>
                </a:rPr>
                <a:t>North America</a:t>
              </a:r>
            </a:p>
          </p:txBody>
        </p:sp>
        <p:sp>
          <p:nvSpPr>
            <p:cNvPr id="33844" name="Text Box 51"/>
            <p:cNvSpPr txBox="1">
              <a:spLocks noChangeArrowheads="1"/>
            </p:cNvSpPr>
            <p:nvPr/>
          </p:nvSpPr>
          <p:spPr bwMode="auto">
            <a:xfrm>
              <a:off x="4210" y="3120"/>
              <a:ext cx="63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latin typeface="Arial" charset="0"/>
                  <a:cs typeface="Arial" charset="0"/>
                </a:rPr>
                <a:t>South America</a:t>
              </a:r>
            </a:p>
          </p:txBody>
        </p:sp>
        <p:sp>
          <p:nvSpPr>
            <p:cNvPr id="33845" name="Text Box 52"/>
            <p:cNvSpPr txBox="1">
              <a:spLocks noChangeArrowheads="1"/>
            </p:cNvSpPr>
            <p:nvPr/>
          </p:nvSpPr>
          <p:spPr bwMode="auto">
            <a:xfrm>
              <a:off x="4416" y="2784"/>
              <a:ext cx="42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latin typeface="Arial" charset="0"/>
                  <a:cs typeface="Arial" charset="0"/>
                </a:rPr>
                <a:t>Australia</a:t>
              </a:r>
            </a:p>
          </p:txBody>
        </p:sp>
        <p:sp>
          <p:nvSpPr>
            <p:cNvPr id="33846" name="Rectangle 53"/>
            <p:cNvSpPr>
              <a:spLocks noChangeArrowheads="1"/>
            </p:cNvSpPr>
            <p:nvPr/>
          </p:nvSpPr>
          <p:spPr bwMode="auto">
            <a:xfrm>
              <a:off x="1920" y="806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  <a:cs typeface="Arial" charset="0"/>
                </a:rPr>
                <a:t>HR</a:t>
              </a:r>
              <a:endParaRPr lang="en-US" altLang="en-US" sz="4400">
                <a:latin typeface="Arial" charset="0"/>
                <a:cs typeface="Arial" charset="0"/>
              </a:endParaRPr>
            </a:p>
          </p:txBody>
        </p:sp>
        <p:sp>
          <p:nvSpPr>
            <p:cNvPr id="33847" name="Rectangle 54"/>
            <p:cNvSpPr>
              <a:spLocks noChangeArrowheads="1"/>
            </p:cNvSpPr>
            <p:nvPr/>
          </p:nvSpPr>
          <p:spPr bwMode="auto">
            <a:xfrm>
              <a:off x="3678" y="806"/>
              <a:ext cx="11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  <a:cs typeface="Arial" charset="0"/>
                </a:rPr>
                <a:t>IT</a:t>
              </a:r>
              <a:endParaRPr lang="en-US" altLang="en-US" sz="4400">
                <a:latin typeface="Arial" charset="0"/>
                <a:cs typeface="Arial" charset="0"/>
              </a:endParaRPr>
            </a:p>
          </p:txBody>
        </p:sp>
        <p:sp>
          <p:nvSpPr>
            <p:cNvPr id="33848" name="Rectangle 55"/>
            <p:cNvSpPr>
              <a:spLocks noChangeArrowheads="1"/>
            </p:cNvSpPr>
            <p:nvPr/>
          </p:nvSpPr>
          <p:spPr bwMode="auto">
            <a:xfrm>
              <a:off x="1152" y="3024"/>
              <a:ext cx="39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  <a:cs typeface="Arial" charset="0"/>
                </a:rPr>
                <a:t>Unions</a:t>
              </a:r>
              <a:endParaRPr lang="en-US" altLang="en-US" sz="4400">
                <a:latin typeface="Arial" charset="0"/>
                <a:cs typeface="Arial" charset="0"/>
              </a:endParaRPr>
            </a:p>
          </p:txBody>
        </p:sp>
        <p:sp>
          <p:nvSpPr>
            <p:cNvPr id="33849" name="Rectangle 56"/>
            <p:cNvSpPr>
              <a:spLocks noChangeArrowheads="1"/>
            </p:cNvSpPr>
            <p:nvPr/>
          </p:nvSpPr>
          <p:spPr bwMode="auto">
            <a:xfrm>
              <a:off x="1056" y="1564"/>
              <a:ext cx="433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latin typeface="Arial" charset="0"/>
                  <a:cs typeface="Arial" charset="0"/>
                </a:rPr>
                <a:t>Federal</a:t>
              </a:r>
            </a:p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latin typeface="Arial" charset="0"/>
                  <a:cs typeface="Arial" charset="0"/>
                </a:rPr>
                <a:t>Govt.</a:t>
              </a:r>
            </a:p>
          </p:txBody>
        </p:sp>
      </p:grp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291574-0203-423C-8D71-AB8DF24CBC6A}" type="slidenum">
              <a:rPr lang="cs-CZ" altLang="en-US" smtClean="0"/>
              <a:pPr>
                <a:defRPr/>
              </a:pPr>
              <a:t>26</a:t>
            </a:fld>
            <a:endParaRPr lang="cs-CZ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Stakeholder Map Legend</a:t>
            </a:r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1162050" y="1925638"/>
            <a:ext cx="7010400" cy="4419600"/>
            <a:chOff x="720" y="672"/>
            <a:chExt cx="4416" cy="2784"/>
          </a:xfrm>
        </p:grpSpPr>
        <p:sp>
          <p:nvSpPr>
            <p:cNvPr id="34821" name="Rectangle 4"/>
            <p:cNvSpPr>
              <a:spLocks noChangeArrowheads="1"/>
            </p:cNvSpPr>
            <p:nvPr/>
          </p:nvSpPr>
          <p:spPr bwMode="auto">
            <a:xfrm>
              <a:off x="720" y="672"/>
              <a:ext cx="4416" cy="27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600">
                <a:latin typeface="Comic Sans MS" pitchFamily="66" charset="0"/>
              </a:endParaRPr>
            </a:p>
          </p:txBody>
        </p:sp>
        <p:sp>
          <p:nvSpPr>
            <p:cNvPr id="34822" name="Freeform 5"/>
            <p:cNvSpPr>
              <a:spLocks/>
            </p:cNvSpPr>
            <p:nvPr/>
          </p:nvSpPr>
          <p:spPr bwMode="auto">
            <a:xfrm>
              <a:off x="2638" y="3032"/>
              <a:ext cx="269" cy="328"/>
            </a:xfrm>
            <a:custGeom>
              <a:avLst/>
              <a:gdLst>
                <a:gd name="T0" fmla="*/ 82 w 275"/>
                <a:gd name="T1" fmla="*/ 246 h 328"/>
                <a:gd name="T2" fmla="*/ 123 w 275"/>
                <a:gd name="T3" fmla="*/ 328 h 328"/>
                <a:gd name="T4" fmla="*/ 163 w 275"/>
                <a:gd name="T5" fmla="*/ 246 h 328"/>
                <a:gd name="T6" fmla="*/ 246 w 275"/>
                <a:gd name="T7" fmla="*/ 246 h 328"/>
                <a:gd name="T8" fmla="*/ 204 w 275"/>
                <a:gd name="T9" fmla="*/ 164 h 328"/>
                <a:gd name="T10" fmla="*/ 246 w 275"/>
                <a:gd name="T11" fmla="*/ 82 h 328"/>
                <a:gd name="T12" fmla="*/ 163 w 275"/>
                <a:gd name="T13" fmla="*/ 82 h 328"/>
                <a:gd name="T14" fmla="*/ 123 w 275"/>
                <a:gd name="T15" fmla="*/ 0 h 328"/>
                <a:gd name="T16" fmla="*/ 82 w 275"/>
                <a:gd name="T17" fmla="*/ 82 h 328"/>
                <a:gd name="T18" fmla="*/ 0 w 275"/>
                <a:gd name="T19" fmla="*/ 82 h 328"/>
                <a:gd name="T20" fmla="*/ 41 w 275"/>
                <a:gd name="T21" fmla="*/ 164 h 328"/>
                <a:gd name="T22" fmla="*/ 0 w 275"/>
                <a:gd name="T23" fmla="*/ 246 h 328"/>
                <a:gd name="T24" fmla="*/ 82 w 275"/>
                <a:gd name="T25" fmla="*/ 246 h 3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5" h="328">
                  <a:moveTo>
                    <a:pt x="92" y="246"/>
                  </a:moveTo>
                  <a:lnTo>
                    <a:pt x="138" y="328"/>
                  </a:lnTo>
                  <a:lnTo>
                    <a:pt x="183" y="246"/>
                  </a:lnTo>
                  <a:lnTo>
                    <a:pt x="275" y="246"/>
                  </a:lnTo>
                  <a:lnTo>
                    <a:pt x="229" y="164"/>
                  </a:lnTo>
                  <a:lnTo>
                    <a:pt x="275" y="82"/>
                  </a:lnTo>
                  <a:lnTo>
                    <a:pt x="183" y="82"/>
                  </a:lnTo>
                  <a:lnTo>
                    <a:pt x="138" y="0"/>
                  </a:lnTo>
                  <a:lnTo>
                    <a:pt x="92" y="82"/>
                  </a:lnTo>
                  <a:lnTo>
                    <a:pt x="0" y="82"/>
                  </a:lnTo>
                  <a:lnTo>
                    <a:pt x="46" y="164"/>
                  </a:lnTo>
                  <a:lnTo>
                    <a:pt x="0" y="246"/>
                  </a:lnTo>
                  <a:lnTo>
                    <a:pt x="92" y="24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3" name="Freeform 6"/>
            <p:cNvSpPr>
              <a:spLocks/>
            </p:cNvSpPr>
            <p:nvPr/>
          </p:nvSpPr>
          <p:spPr bwMode="auto">
            <a:xfrm>
              <a:off x="2627" y="3032"/>
              <a:ext cx="269" cy="328"/>
            </a:xfrm>
            <a:custGeom>
              <a:avLst/>
              <a:gdLst>
                <a:gd name="T0" fmla="*/ 82 w 275"/>
                <a:gd name="T1" fmla="*/ 246 h 328"/>
                <a:gd name="T2" fmla="*/ 123 w 275"/>
                <a:gd name="T3" fmla="*/ 328 h 328"/>
                <a:gd name="T4" fmla="*/ 163 w 275"/>
                <a:gd name="T5" fmla="*/ 246 h 328"/>
                <a:gd name="T6" fmla="*/ 246 w 275"/>
                <a:gd name="T7" fmla="*/ 246 h 328"/>
                <a:gd name="T8" fmla="*/ 204 w 275"/>
                <a:gd name="T9" fmla="*/ 164 h 328"/>
                <a:gd name="T10" fmla="*/ 246 w 275"/>
                <a:gd name="T11" fmla="*/ 82 h 328"/>
                <a:gd name="T12" fmla="*/ 163 w 275"/>
                <a:gd name="T13" fmla="*/ 82 h 328"/>
                <a:gd name="T14" fmla="*/ 123 w 275"/>
                <a:gd name="T15" fmla="*/ 0 h 328"/>
                <a:gd name="T16" fmla="*/ 82 w 275"/>
                <a:gd name="T17" fmla="*/ 82 h 328"/>
                <a:gd name="T18" fmla="*/ 0 w 275"/>
                <a:gd name="T19" fmla="*/ 82 h 328"/>
                <a:gd name="T20" fmla="*/ 41 w 275"/>
                <a:gd name="T21" fmla="*/ 164 h 328"/>
                <a:gd name="T22" fmla="*/ 0 w 275"/>
                <a:gd name="T23" fmla="*/ 246 h 328"/>
                <a:gd name="T24" fmla="*/ 82 w 275"/>
                <a:gd name="T25" fmla="*/ 246 h 3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5" h="328">
                  <a:moveTo>
                    <a:pt x="92" y="246"/>
                  </a:moveTo>
                  <a:lnTo>
                    <a:pt x="138" y="328"/>
                  </a:lnTo>
                  <a:lnTo>
                    <a:pt x="183" y="246"/>
                  </a:lnTo>
                  <a:lnTo>
                    <a:pt x="275" y="246"/>
                  </a:lnTo>
                  <a:lnTo>
                    <a:pt x="229" y="164"/>
                  </a:lnTo>
                  <a:lnTo>
                    <a:pt x="275" y="82"/>
                  </a:lnTo>
                  <a:lnTo>
                    <a:pt x="183" y="82"/>
                  </a:lnTo>
                  <a:lnTo>
                    <a:pt x="138" y="0"/>
                  </a:lnTo>
                  <a:lnTo>
                    <a:pt x="92" y="82"/>
                  </a:lnTo>
                  <a:lnTo>
                    <a:pt x="0" y="82"/>
                  </a:lnTo>
                  <a:lnTo>
                    <a:pt x="46" y="164"/>
                  </a:lnTo>
                  <a:lnTo>
                    <a:pt x="0" y="246"/>
                  </a:lnTo>
                  <a:lnTo>
                    <a:pt x="92" y="246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4" name="Rectangle 7"/>
            <p:cNvSpPr>
              <a:spLocks noChangeArrowheads="1"/>
            </p:cNvSpPr>
            <p:nvPr/>
          </p:nvSpPr>
          <p:spPr bwMode="auto">
            <a:xfrm>
              <a:off x="816" y="720"/>
              <a:ext cx="2064" cy="1392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600">
                <a:latin typeface="Comic Sans MS" pitchFamily="66" charset="0"/>
              </a:endParaRPr>
            </a:p>
          </p:txBody>
        </p:sp>
        <p:sp>
          <p:nvSpPr>
            <p:cNvPr id="34825" name="Rectangle 8"/>
            <p:cNvSpPr>
              <a:spLocks noChangeArrowheads="1"/>
            </p:cNvSpPr>
            <p:nvPr/>
          </p:nvSpPr>
          <p:spPr bwMode="auto">
            <a:xfrm>
              <a:off x="1504" y="856"/>
              <a:ext cx="62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 u="sng">
                  <a:solidFill>
                    <a:srgbClr val="000000"/>
                  </a:solidFill>
                  <a:latin typeface="Arial" charset="0"/>
                  <a:cs typeface="Arial" charset="0"/>
                </a:rPr>
                <a:t>Behaviour</a:t>
              </a:r>
              <a:endParaRPr lang="en-US" altLang="en-US" sz="2400" b="1" u="sng">
                <a:latin typeface="Arial" charset="0"/>
                <a:cs typeface="Arial" charset="0"/>
              </a:endParaRPr>
            </a:p>
          </p:txBody>
        </p:sp>
        <p:sp>
          <p:nvSpPr>
            <p:cNvPr id="34826" name="Rectangle 9"/>
            <p:cNvSpPr>
              <a:spLocks noChangeArrowheads="1"/>
            </p:cNvSpPr>
            <p:nvPr/>
          </p:nvSpPr>
          <p:spPr bwMode="auto">
            <a:xfrm>
              <a:off x="912" y="1152"/>
              <a:ext cx="191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solidFill>
                    <a:srgbClr val="008000"/>
                  </a:solidFill>
                  <a:latin typeface="Tahoma" pitchFamily="34" charset="0"/>
                  <a:cs typeface="Arial" charset="0"/>
                </a:rPr>
                <a:t>Green: Staunch / Trusted Support</a:t>
              </a:r>
              <a:endParaRPr lang="en-US" altLang="en-US" sz="1400">
                <a:latin typeface="Tahoma" pitchFamily="34" charset="0"/>
                <a:cs typeface="Arial" charset="0"/>
              </a:endParaRPr>
            </a:p>
          </p:txBody>
        </p:sp>
        <p:sp>
          <p:nvSpPr>
            <p:cNvPr id="34827" name="Rectangle 10"/>
            <p:cNvSpPr>
              <a:spLocks noChangeArrowheads="1"/>
            </p:cNvSpPr>
            <p:nvPr/>
          </p:nvSpPr>
          <p:spPr bwMode="auto">
            <a:xfrm>
              <a:off x="1056" y="1344"/>
              <a:ext cx="156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solidFill>
                    <a:srgbClr val="0000FF"/>
                  </a:solidFill>
                  <a:latin typeface="Tahoma" pitchFamily="34" charset="0"/>
                  <a:cs typeface="Arial" charset="0"/>
                </a:rPr>
                <a:t>Blue: Fairweathered Friend </a:t>
              </a:r>
              <a:endParaRPr lang="en-US" altLang="en-US" sz="1400">
                <a:latin typeface="Tahoma" pitchFamily="34" charset="0"/>
                <a:cs typeface="Arial" charset="0"/>
              </a:endParaRPr>
            </a:p>
          </p:txBody>
        </p:sp>
        <p:sp>
          <p:nvSpPr>
            <p:cNvPr id="34828" name="Rectangle 11"/>
            <p:cNvSpPr>
              <a:spLocks noChangeArrowheads="1"/>
            </p:cNvSpPr>
            <p:nvPr/>
          </p:nvSpPr>
          <p:spPr bwMode="auto">
            <a:xfrm>
              <a:off x="1344" y="1536"/>
              <a:ext cx="94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Tahoma" pitchFamily="34" charset="0"/>
                  <a:cs typeface="Arial" charset="0"/>
                </a:rPr>
                <a:t>Red: Public Pain </a:t>
              </a:r>
              <a:endParaRPr lang="en-US" altLang="en-US" sz="1400">
                <a:latin typeface="Tahoma" pitchFamily="34" charset="0"/>
                <a:cs typeface="Arial" charset="0"/>
              </a:endParaRPr>
            </a:p>
          </p:txBody>
        </p:sp>
        <p:sp>
          <p:nvSpPr>
            <p:cNvPr id="34829" name="Rectangle 12"/>
            <p:cNvSpPr>
              <a:spLocks noChangeArrowheads="1"/>
            </p:cNvSpPr>
            <p:nvPr/>
          </p:nvSpPr>
          <p:spPr bwMode="auto">
            <a:xfrm>
              <a:off x="1152" y="1728"/>
              <a:ext cx="135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solidFill>
                    <a:srgbClr val="FF6600"/>
                  </a:solidFill>
                  <a:latin typeface="Tahoma" pitchFamily="34" charset="0"/>
                  <a:cs typeface="Arial" charset="0"/>
                </a:rPr>
                <a:t>Orange: Not Yet Tested </a:t>
              </a:r>
              <a:endParaRPr lang="en-US" altLang="en-US" sz="1400">
                <a:latin typeface="Tahoma" pitchFamily="34" charset="0"/>
                <a:cs typeface="Arial" charset="0"/>
              </a:endParaRPr>
            </a:p>
          </p:txBody>
        </p:sp>
        <p:sp>
          <p:nvSpPr>
            <p:cNvPr id="34830" name="Rectangle 13"/>
            <p:cNvSpPr>
              <a:spLocks noChangeArrowheads="1"/>
            </p:cNvSpPr>
            <p:nvPr/>
          </p:nvSpPr>
          <p:spPr bwMode="auto">
            <a:xfrm>
              <a:off x="2941" y="3129"/>
              <a:ext cx="65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Active Sniper</a:t>
              </a:r>
              <a:endParaRPr lang="en-US" altLang="en-US" sz="2000">
                <a:latin typeface="Arial" charset="0"/>
                <a:cs typeface="Arial" charset="0"/>
              </a:endParaRPr>
            </a:p>
          </p:txBody>
        </p:sp>
        <p:sp>
          <p:nvSpPr>
            <p:cNvPr id="34831" name="Rectangle 14"/>
            <p:cNvSpPr>
              <a:spLocks noChangeArrowheads="1"/>
            </p:cNvSpPr>
            <p:nvPr/>
          </p:nvSpPr>
          <p:spPr bwMode="auto">
            <a:xfrm>
              <a:off x="4155" y="3129"/>
              <a:ext cx="78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Potential Sniper</a:t>
              </a:r>
              <a:endParaRPr lang="en-US" altLang="en-US" sz="2000">
                <a:latin typeface="Arial" charset="0"/>
                <a:cs typeface="Arial" charset="0"/>
              </a:endParaRPr>
            </a:p>
          </p:txBody>
        </p:sp>
        <p:sp>
          <p:nvSpPr>
            <p:cNvPr id="34832" name="Freeform 15"/>
            <p:cNvSpPr>
              <a:spLocks/>
            </p:cNvSpPr>
            <p:nvPr/>
          </p:nvSpPr>
          <p:spPr bwMode="auto">
            <a:xfrm>
              <a:off x="3851" y="3055"/>
              <a:ext cx="276" cy="282"/>
            </a:xfrm>
            <a:custGeom>
              <a:avLst/>
              <a:gdLst>
                <a:gd name="T0" fmla="*/ 0 w 282"/>
                <a:gd name="T1" fmla="*/ 156 h 282"/>
                <a:gd name="T2" fmla="*/ 114 w 282"/>
                <a:gd name="T3" fmla="*/ 156 h 282"/>
                <a:gd name="T4" fmla="*/ 114 w 282"/>
                <a:gd name="T5" fmla="*/ 282 h 282"/>
                <a:gd name="T6" fmla="*/ 140 w 282"/>
                <a:gd name="T7" fmla="*/ 282 h 282"/>
                <a:gd name="T8" fmla="*/ 140 w 282"/>
                <a:gd name="T9" fmla="*/ 156 h 282"/>
                <a:gd name="T10" fmla="*/ 253 w 282"/>
                <a:gd name="T11" fmla="*/ 156 h 282"/>
                <a:gd name="T12" fmla="*/ 253 w 282"/>
                <a:gd name="T13" fmla="*/ 126 h 282"/>
                <a:gd name="T14" fmla="*/ 140 w 282"/>
                <a:gd name="T15" fmla="*/ 126 h 282"/>
                <a:gd name="T16" fmla="*/ 140 w 282"/>
                <a:gd name="T17" fmla="*/ 0 h 282"/>
                <a:gd name="T18" fmla="*/ 114 w 282"/>
                <a:gd name="T19" fmla="*/ 0 h 282"/>
                <a:gd name="T20" fmla="*/ 114 w 282"/>
                <a:gd name="T21" fmla="*/ 126 h 282"/>
                <a:gd name="T22" fmla="*/ 0 w 282"/>
                <a:gd name="T23" fmla="*/ 126 h 282"/>
                <a:gd name="T24" fmla="*/ 0 w 282"/>
                <a:gd name="T25" fmla="*/ 156 h 2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2" h="282">
                  <a:moveTo>
                    <a:pt x="0" y="156"/>
                  </a:moveTo>
                  <a:lnTo>
                    <a:pt x="128" y="156"/>
                  </a:lnTo>
                  <a:lnTo>
                    <a:pt x="128" y="282"/>
                  </a:lnTo>
                  <a:lnTo>
                    <a:pt x="155" y="282"/>
                  </a:lnTo>
                  <a:lnTo>
                    <a:pt x="155" y="156"/>
                  </a:lnTo>
                  <a:lnTo>
                    <a:pt x="282" y="156"/>
                  </a:lnTo>
                  <a:lnTo>
                    <a:pt x="282" y="126"/>
                  </a:lnTo>
                  <a:lnTo>
                    <a:pt x="155" y="126"/>
                  </a:lnTo>
                  <a:lnTo>
                    <a:pt x="155" y="0"/>
                  </a:lnTo>
                  <a:lnTo>
                    <a:pt x="128" y="0"/>
                  </a:lnTo>
                  <a:lnTo>
                    <a:pt x="128" y="126"/>
                  </a:lnTo>
                  <a:lnTo>
                    <a:pt x="0" y="126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3" name="Freeform 16"/>
            <p:cNvSpPr>
              <a:spLocks/>
            </p:cNvSpPr>
            <p:nvPr/>
          </p:nvSpPr>
          <p:spPr bwMode="auto">
            <a:xfrm>
              <a:off x="3851" y="3055"/>
              <a:ext cx="276" cy="282"/>
            </a:xfrm>
            <a:custGeom>
              <a:avLst/>
              <a:gdLst>
                <a:gd name="T0" fmla="*/ 0 w 282"/>
                <a:gd name="T1" fmla="*/ 156 h 282"/>
                <a:gd name="T2" fmla="*/ 114 w 282"/>
                <a:gd name="T3" fmla="*/ 156 h 282"/>
                <a:gd name="T4" fmla="*/ 114 w 282"/>
                <a:gd name="T5" fmla="*/ 282 h 282"/>
                <a:gd name="T6" fmla="*/ 140 w 282"/>
                <a:gd name="T7" fmla="*/ 282 h 282"/>
                <a:gd name="T8" fmla="*/ 140 w 282"/>
                <a:gd name="T9" fmla="*/ 156 h 282"/>
                <a:gd name="T10" fmla="*/ 253 w 282"/>
                <a:gd name="T11" fmla="*/ 156 h 282"/>
                <a:gd name="T12" fmla="*/ 253 w 282"/>
                <a:gd name="T13" fmla="*/ 126 h 282"/>
                <a:gd name="T14" fmla="*/ 140 w 282"/>
                <a:gd name="T15" fmla="*/ 126 h 282"/>
                <a:gd name="T16" fmla="*/ 140 w 282"/>
                <a:gd name="T17" fmla="*/ 0 h 282"/>
                <a:gd name="T18" fmla="*/ 114 w 282"/>
                <a:gd name="T19" fmla="*/ 0 h 282"/>
                <a:gd name="T20" fmla="*/ 114 w 282"/>
                <a:gd name="T21" fmla="*/ 126 h 282"/>
                <a:gd name="T22" fmla="*/ 0 w 282"/>
                <a:gd name="T23" fmla="*/ 126 h 282"/>
                <a:gd name="T24" fmla="*/ 0 w 282"/>
                <a:gd name="T25" fmla="*/ 156 h 2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2" h="282">
                  <a:moveTo>
                    <a:pt x="0" y="156"/>
                  </a:moveTo>
                  <a:lnTo>
                    <a:pt x="128" y="156"/>
                  </a:lnTo>
                  <a:lnTo>
                    <a:pt x="128" y="282"/>
                  </a:lnTo>
                  <a:lnTo>
                    <a:pt x="155" y="282"/>
                  </a:lnTo>
                  <a:lnTo>
                    <a:pt x="155" y="156"/>
                  </a:lnTo>
                  <a:lnTo>
                    <a:pt x="282" y="156"/>
                  </a:lnTo>
                  <a:lnTo>
                    <a:pt x="282" y="126"/>
                  </a:lnTo>
                  <a:lnTo>
                    <a:pt x="155" y="126"/>
                  </a:lnTo>
                  <a:lnTo>
                    <a:pt x="155" y="0"/>
                  </a:lnTo>
                  <a:lnTo>
                    <a:pt x="128" y="0"/>
                  </a:lnTo>
                  <a:lnTo>
                    <a:pt x="128" y="126"/>
                  </a:lnTo>
                  <a:lnTo>
                    <a:pt x="0" y="126"/>
                  </a:lnTo>
                  <a:lnTo>
                    <a:pt x="0" y="156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4" name="Rectangle 17"/>
            <p:cNvSpPr>
              <a:spLocks noChangeArrowheads="1"/>
            </p:cNvSpPr>
            <p:nvPr/>
          </p:nvSpPr>
          <p:spPr bwMode="auto">
            <a:xfrm>
              <a:off x="3672" y="852"/>
              <a:ext cx="6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 u="sng">
                  <a:solidFill>
                    <a:srgbClr val="000000"/>
                  </a:solidFill>
                  <a:latin typeface="Arial" charset="0"/>
                  <a:cs typeface="Arial" charset="0"/>
                </a:rPr>
                <a:t>Leadership</a:t>
              </a:r>
              <a:endParaRPr lang="en-US" altLang="en-US" sz="2400" u="sng">
                <a:latin typeface="Arial" charset="0"/>
                <a:cs typeface="Arial" charset="0"/>
              </a:endParaRPr>
            </a:p>
          </p:txBody>
        </p:sp>
        <p:sp>
          <p:nvSpPr>
            <p:cNvPr id="34835" name="Rectangle 18"/>
            <p:cNvSpPr>
              <a:spLocks noChangeArrowheads="1"/>
            </p:cNvSpPr>
            <p:nvPr/>
          </p:nvSpPr>
          <p:spPr bwMode="auto">
            <a:xfrm>
              <a:off x="4032" y="1220"/>
              <a:ext cx="66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Force Leader</a:t>
              </a:r>
              <a:endParaRPr lang="en-US" altLang="en-US" sz="1400">
                <a:latin typeface="Arial" charset="0"/>
                <a:cs typeface="Arial" charset="0"/>
              </a:endParaRPr>
            </a:p>
          </p:txBody>
        </p:sp>
        <p:sp>
          <p:nvSpPr>
            <p:cNvPr id="34836" name="Freeform 19"/>
            <p:cNvSpPr>
              <a:spLocks/>
            </p:cNvSpPr>
            <p:nvPr/>
          </p:nvSpPr>
          <p:spPr bwMode="auto">
            <a:xfrm>
              <a:off x="3566" y="1531"/>
              <a:ext cx="269" cy="284"/>
            </a:xfrm>
            <a:custGeom>
              <a:avLst/>
              <a:gdLst>
                <a:gd name="T0" fmla="*/ 398 w 244"/>
                <a:gd name="T1" fmla="*/ 388 h 263"/>
                <a:gd name="T2" fmla="*/ 200 w 244"/>
                <a:gd name="T3" fmla="*/ 0 h 263"/>
                <a:gd name="T4" fmla="*/ 0 w 244"/>
                <a:gd name="T5" fmla="*/ 388 h 263"/>
                <a:gd name="T6" fmla="*/ 398 w 244"/>
                <a:gd name="T7" fmla="*/ 388 h 2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4" h="263">
                  <a:moveTo>
                    <a:pt x="244" y="263"/>
                  </a:moveTo>
                  <a:lnTo>
                    <a:pt x="122" y="0"/>
                  </a:lnTo>
                  <a:lnTo>
                    <a:pt x="0" y="263"/>
                  </a:lnTo>
                  <a:lnTo>
                    <a:pt x="244" y="263"/>
                  </a:lnTo>
                  <a:close/>
                </a:path>
              </a:pathLst>
            </a:cu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7" name="Rectangle 20"/>
            <p:cNvSpPr>
              <a:spLocks noChangeArrowheads="1"/>
            </p:cNvSpPr>
            <p:nvPr/>
          </p:nvSpPr>
          <p:spPr bwMode="auto">
            <a:xfrm>
              <a:off x="4032" y="1594"/>
              <a:ext cx="76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Opinion Leader</a:t>
              </a:r>
              <a:endParaRPr lang="en-US" altLang="en-US" sz="1400">
                <a:latin typeface="Arial" charset="0"/>
                <a:cs typeface="Arial" charset="0"/>
              </a:endParaRPr>
            </a:p>
          </p:txBody>
        </p:sp>
        <p:sp>
          <p:nvSpPr>
            <p:cNvPr id="34838" name="Freeform 21"/>
            <p:cNvSpPr>
              <a:spLocks/>
            </p:cNvSpPr>
            <p:nvPr/>
          </p:nvSpPr>
          <p:spPr bwMode="auto">
            <a:xfrm>
              <a:off x="3583" y="1998"/>
              <a:ext cx="234" cy="284"/>
            </a:xfrm>
            <a:custGeom>
              <a:avLst/>
              <a:gdLst>
                <a:gd name="T0" fmla="*/ 0 w 212"/>
                <a:gd name="T1" fmla="*/ 193 h 263"/>
                <a:gd name="T2" fmla="*/ 173 w 212"/>
                <a:gd name="T3" fmla="*/ 0 h 263"/>
                <a:gd name="T4" fmla="*/ 348 w 212"/>
                <a:gd name="T5" fmla="*/ 193 h 263"/>
                <a:gd name="T6" fmla="*/ 348 w 212"/>
                <a:gd name="T7" fmla="*/ 193 h 263"/>
                <a:gd name="T8" fmla="*/ 173 w 212"/>
                <a:gd name="T9" fmla="*/ 388 h 263"/>
                <a:gd name="T10" fmla="*/ 0 w 212"/>
                <a:gd name="T11" fmla="*/ 193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2" h="263">
                  <a:moveTo>
                    <a:pt x="0" y="132"/>
                  </a:moveTo>
                  <a:cubicBezTo>
                    <a:pt x="0" y="59"/>
                    <a:pt x="47" y="0"/>
                    <a:pt x="106" y="0"/>
                  </a:cubicBezTo>
                  <a:cubicBezTo>
                    <a:pt x="164" y="0"/>
                    <a:pt x="212" y="59"/>
                    <a:pt x="212" y="132"/>
                  </a:cubicBezTo>
                  <a:cubicBezTo>
                    <a:pt x="212" y="132"/>
                    <a:pt x="212" y="132"/>
                    <a:pt x="212" y="132"/>
                  </a:cubicBezTo>
                  <a:cubicBezTo>
                    <a:pt x="212" y="204"/>
                    <a:pt x="164" y="263"/>
                    <a:pt x="106" y="263"/>
                  </a:cubicBezTo>
                  <a:cubicBezTo>
                    <a:pt x="47" y="263"/>
                    <a:pt x="0" y="204"/>
                    <a:pt x="0" y="132"/>
                  </a:cubicBezTo>
                </a:path>
              </a:pathLst>
            </a:cu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9" name="Rectangle 22"/>
            <p:cNvSpPr>
              <a:spLocks noChangeArrowheads="1"/>
            </p:cNvSpPr>
            <p:nvPr/>
          </p:nvSpPr>
          <p:spPr bwMode="auto">
            <a:xfrm>
              <a:off x="4032" y="2064"/>
              <a:ext cx="70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Future Leader</a:t>
              </a:r>
              <a:endParaRPr lang="en-US" altLang="en-US" sz="1400">
                <a:latin typeface="Arial" charset="0"/>
                <a:cs typeface="Arial" charset="0"/>
              </a:endParaRPr>
            </a:p>
          </p:txBody>
        </p:sp>
        <p:sp>
          <p:nvSpPr>
            <p:cNvPr id="34840" name="Rectangle 23"/>
            <p:cNvSpPr>
              <a:spLocks noChangeArrowheads="1"/>
            </p:cNvSpPr>
            <p:nvPr/>
          </p:nvSpPr>
          <p:spPr bwMode="auto">
            <a:xfrm>
              <a:off x="3593" y="1168"/>
              <a:ext cx="214" cy="260"/>
            </a:xfrm>
            <a:prstGeom prst="rect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600">
                <a:latin typeface="Comic Sans MS" pitchFamily="66" charset="0"/>
              </a:endParaRPr>
            </a:p>
          </p:txBody>
        </p:sp>
        <p:sp>
          <p:nvSpPr>
            <p:cNvPr id="34841" name="Freeform 24"/>
            <p:cNvSpPr>
              <a:spLocks/>
            </p:cNvSpPr>
            <p:nvPr/>
          </p:nvSpPr>
          <p:spPr bwMode="auto">
            <a:xfrm>
              <a:off x="3529" y="2413"/>
              <a:ext cx="342" cy="319"/>
            </a:xfrm>
            <a:custGeom>
              <a:avLst/>
              <a:gdLst>
                <a:gd name="T0" fmla="*/ 255 w 310"/>
                <a:gd name="T1" fmla="*/ 0 h 295"/>
                <a:gd name="T2" fmla="*/ 0 w 310"/>
                <a:gd name="T3" fmla="*/ 168 h 295"/>
                <a:gd name="T4" fmla="*/ 96 w 310"/>
                <a:gd name="T5" fmla="*/ 436 h 295"/>
                <a:gd name="T6" fmla="*/ 408 w 310"/>
                <a:gd name="T7" fmla="*/ 436 h 295"/>
                <a:gd name="T8" fmla="*/ 506 w 310"/>
                <a:gd name="T9" fmla="*/ 168 h 295"/>
                <a:gd name="T10" fmla="*/ 255 w 310"/>
                <a:gd name="T11" fmla="*/ 0 h 2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0" h="295">
                  <a:moveTo>
                    <a:pt x="155" y="0"/>
                  </a:moveTo>
                  <a:lnTo>
                    <a:pt x="0" y="113"/>
                  </a:lnTo>
                  <a:lnTo>
                    <a:pt x="59" y="295"/>
                  </a:lnTo>
                  <a:lnTo>
                    <a:pt x="250" y="295"/>
                  </a:lnTo>
                  <a:lnTo>
                    <a:pt x="310" y="113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2" name="Freeform 25"/>
            <p:cNvSpPr>
              <a:spLocks/>
            </p:cNvSpPr>
            <p:nvPr/>
          </p:nvSpPr>
          <p:spPr bwMode="auto">
            <a:xfrm>
              <a:off x="3529" y="2413"/>
              <a:ext cx="342" cy="319"/>
            </a:xfrm>
            <a:custGeom>
              <a:avLst/>
              <a:gdLst>
                <a:gd name="T0" fmla="*/ 255 w 310"/>
                <a:gd name="T1" fmla="*/ 0 h 295"/>
                <a:gd name="T2" fmla="*/ 0 w 310"/>
                <a:gd name="T3" fmla="*/ 168 h 295"/>
                <a:gd name="T4" fmla="*/ 96 w 310"/>
                <a:gd name="T5" fmla="*/ 436 h 295"/>
                <a:gd name="T6" fmla="*/ 408 w 310"/>
                <a:gd name="T7" fmla="*/ 436 h 295"/>
                <a:gd name="T8" fmla="*/ 506 w 310"/>
                <a:gd name="T9" fmla="*/ 168 h 295"/>
                <a:gd name="T10" fmla="*/ 255 w 310"/>
                <a:gd name="T11" fmla="*/ 0 h 2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0" h="295">
                  <a:moveTo>
                    <a:pt x="155" y="0"/>
                  </a:moveTo>
                  <a:lnTo>
                    <a:pt x="0" y="113"/>
                  </a:lnTo>
                  <a:lnTo>
                    <a:pt x="59" y="295"/>
                  </a:lnTo>
                  <a:lnTo>
                    <a:pt x="250" y="295"/>
                  </a:lnTo>
                  <a:lnTo>
                    <a:pt x="310" y="113"/>
                  </a:lnTo>
                  <a:lnTo>
                    <a:pt x="155" y="0"/>
                  </a:lnTo>
                  <a:close/>
                </a:path>
              </a:pathLst>
            </a:cu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3" name="Rectangle 26"/>
            <p:cNvSpPr>
              <a:spLocks noChangeArrowheads="1"/>
            </p:cNvSpPr>
            <p:nvPr/>
          </p:nvSpPr>
          <p:spPr bwMode="auto">
            <a:xfrm>
              <a:off x="4032" y="2506"/>
              <a:ext cx="40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Shadow</a:t>
              </a:r>
              <a:endParaRPr lang="en-US" altLang="en-US" sz="1400">
                <a:latin typeface="Arial" charset="0"/>
                <a:cs typeface="Arial" charset="0"/>
              </a:endParaRPr>
            </a:p>
          </p:txBody>
        </p:sp>
        <p:sp>
          <p:nvSpPr>
            <p:cNvPr id="34844" name="Rectangle 27"/>
            <p:cNvSpPr>
              <a:spLocks noChangeArrowheads="1"/>
            </p:cNvSpPr>
            <p:nvPr/>
          </p:nvSpPr>
          <p:spPr bwMode="auto">
            <a:xfrm>
              <a:off x="3024" y="720"/>
              <a:ext cx="2052" cy="216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600">
                <a:latin typeface="Comic Sans MS" pitchFamily="66" charset="0"/>
              </a:endParaRPr>
            </a:p>
          </p:txBody>
        </p:sp>
        <p:sp>
          <p:nvSpPr>
            <p:cNvPr id="34845" name="Rectangle 28"/>
            <p:cNvSpPr>
              <a:spLocks noChangeArrowheads="1"/>
            </p:cNvSpPr>
            <p:nvPr/>
          </p:nvSpPr>
          <p:spPr bwMode="auto">
            <a:xfrm>
              <a:off x="816" y="2976"/>
              <a:ext cx="4248" cy="432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600">
                <a:latin typeface="Comic Sans MS" pitchFamily="66" charset="0"/>
              </a:endParaRPr>
            </a:p>
          </p:txBody>
        </p:sp>
        <p:sp>
          <p:nvSpPr>
            <p:cNvPr id="34846" name="Rectangle 29"/>
            <p:cNvSpPr>
              <a:spLocks noChangeArrowheads="1"/>
            </p:cNvSpPr>
            <p:nvPr/>
          </p:nvSpPr>
          <p:spPr bwMode="auto">
            <a:xfrm>
              <a:off x="864" y="3020"/>
              <a:ext cx="160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Stakeholders that need to </a:t>
              </a:r>
              <a:endParaRPr lang="en-US" altLang="en-US" sz="1600">
                <a:latin typeface="Arial" charset="0"/>
                <a:cs typeface="Arial" charset="0"/>
              </a:endParaRPr>
            </a:p>
          </p:txBody>
        </p:sp>
        <p:sp>
          <p:nvSpPr>
            <p:cNvPr id="34847" name="Rectangle 30"/>
            <p:cNvSpPr>
              <a:spLocks noChangeArrowheads="1"/>
            </p:cNvSpPr>
            <p:nvPr/>
          </p:nvSpPr>
          <p:spPr bwMode="auto">
            <a:xfrm>
              <a:off x="912" y="3158"/>
              <a:ext cx="130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be carefully managed</a:t>
              </a:r>
              <a:endParaRPr lang="en-US" altLang="en-US" sz="1600">
                <a:latin typeface="Arial" charset="0"/>
                <a:cs typeface="Arial" charset="0"/>
              </a:endParaRPr>
            </a:p>
          </p:txBody>
        </p:sp>
        <p:sp>
          <p:nvSpPr>
            <p:cNvPr id="34848" name="Text Box 31"/>
            <p:cNvSpPr txBox="1">
              <a:spLocks noChangeArrowheads="1"/>
            </p:cNvSpPr>
            <p:nvPr/>
          </p:nvSpPr>
          <p:spPr bwMode="auto">
            <a:xfrm>
              <a:off x="816" y="2200"/>
              <a:ext cx="2064" cy="6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latin typeface="Arial" charset="0"/>
                  <a:cs typeface="Arial" charset="0"/>
                </a:rPr>
                <a:t>Role based power is inferred by relative position from the center (godlike) to the outside edge (serf)</a:t>
              </a:r>
            </a:p>
          </p:txBody>
        </p:sp>
      </p:grp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696998-BB2D-45B7-9EF1-FD46DC1C439E}" type="slidenum">
              <a:rPr lang="cs-CZ" altLang="en-US" smtClean="0"/>
              <a:pPr>
                <a:defRPr/>
              </a:pPr>
              <a:t>27</a:t>
            </a:fld>
            <a:endParaRPr lang="cs-CZ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949325"/>
            <a:ext cx="8442325" cy="3048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Key Questions In Stakeholder Management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609600" y="228600"/>
            <a:ext cx="4800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endParaRPr lang="en-US" altLang="en-US" sz="1400" b="1">
              <a:latin typeface="Arial" charset="0"/>
            </a:endParaRPr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762000" y="1828800"/>
            <a:ext cx="7620000" cy="4191000"/>
            <a:chOff x="480" y="960"/>
            <a:chExt cx="4800" cy="2832"/>
          </a:xfrm>
        </p:grpSpPr>
        <p:sp>
          <p:nvSpPr>
            <p:cNvPr id="35847" name="Rectangle 5"/>
            <p:cNvSpPr>
              <a:spLocks noChangeArrowheads="1"/>
            </p:cNvSpPr>
            <p:nvPr/>
          </p:nvSpPr>
          <p:spPr bwMode="auto">
            <a:xfrm>
              <a:off x="1824" y="1488"/>
              <a:ext cx="3456" cy="2304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600">
                <a:latin typeface="Comic Sans MS" pitchFamily="66" charset="0"/>
              </a:endParaRPr>
            </a:p>
          </p:txBody>
        </p:sp>
        <p:grpSp>
          <p:nvGrpSpPr>
            <p:cNvPr id="35848" name="Group 6"/>
            <p:cNvGrpSpPr>
              <a:grpSpLocks/>
            </p:cNvGrpSpPr>
            <p:nvPr/>
          </p:nvGrpSpPr>
          <p:grpSpPr bwMode="auto">
            <a:xfrm>
              <a:off x="480" y="960"/>
              <a:ext cx="4715" cy="2736"/>
              <a:chOff x="480" y="960"/>
              <a:chExt cx="4715" cy="2736"/>
            </a:xfrm>
          </p:grpSpPr>
          <p:grpSp>
            <p:nvGrpSpPr>
              <p:cNvPr id="35849" name="Group 7"/>
              <p:cNvGrpSpPr>
                <a:grpSpLocks/>
              </p:cNvGrpSpPr>
              <p:nvPr/>
            </p:nvGrpSpPr>
            <p:grpSpPr bwMode="auto">
              <a:xfrm>
                <a:off x="480" y="960"/>
                <a:ext cx="4715" cy="2736"/>
                <a:chOff x="480" y="960"/>
                <a:chExt cx="4715" cy="2736"/>
              </a:xfrm>
            </p:grpSpPr>
            <p:grpSp>
              <p:nvGrpSpPr>
                <p:cNvPr id="35854" name="Group 8"/>
                <p:cNvGrpSpPr>
                  <a:grpSpLocks/>
                </p:cNvGrpSpPr>
                <p:nvPr/>
              </p:nvGrpSpPr>
              <p:grpSpPr bwMode="auto">
                <a:xfrm>
                  <a:off x="480" y="1392"/>
                  <a:ext cx="4715" cy="2304"/>
                  <a:chOff x="528" y="1152"/>
                  <a:chExt cx="4715" cy="2304"/>
                </a:xfrm>
              </p:grpSpPr>
              <p:grpSp>
                <p:nvGrpSpPr>
                  <p:cNvPr id="35858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776" y="1152"/>
                    <a:ext cx="3467" cy="2304"/>
                    <a:chOff x="1200" y="1152"/>
                    <a:chExt cx="3467" cy="2304"/>
                  </a:xfrm>
                </p:grpSpPr>
                <p:sp>
                  <p:nvSpPr>
                    <p:cNvPr id="35862" name="Text Box 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1739" cy="1152"/>
                    </a:xfrm>
                    <a:prstGeom prst="rect">
                      <a:avLst/>
                    </a:prstGeom>
                    <a:solidFill>
                      <a:srgbClr val="CC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 anchorCtr="1"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buChar char="n"/>
                        <a:defRPr sz="23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50000"/>
                        </a:spcBef>
                        <a:buClrTx/>
                        <a:buFontTx/>
                        <a:buNone/>
                      </a:pPr>
                      <a:r>
                        <a:rPr lang="en-US" altLang="en-US" sz="1600">
                          <a:latin typeface="Times New Roman" pitchFamily="18" charset="0"/>
                        </a:rPr>
                        <a:t>Stakeholder Type 4</a:t>
                      </a:r>
                      <a:br>
                        <a:rPr lang="en-US" altLang="en-US" sz="1600">
                          <a:latin typeface="Times New Roman" pitchFamily="18" charset="0"/>
                        </a:rPr>
                      </a:br>
                      <a:r>
                        <a:rPr lang="en-US" altLang="en-US" sz="1600" i="1">
                          <a:latin typeface="Times New Roman" pitchFamily="18" charset="0"/>
                        </a:rPr>
                        <a:t>Mixed Blessing</a:t>
                      </a:r>
                    </a:p>
                    <a:p>
                      <a:pPr algn="ctr">
                        <a:spcBef>
                          <a:spcPct val="50000"/>
                        </a:spcBef>
                        <a:buClrTx/>
                        <a:buFontTx/>
                        <a:buNone/>
                      </a:pPr>
                      <a:r>
                        <a:rPr lang="en-US" altLang="en-US" sz="1600">
                          <a:latin typeface="Times New Roman" pitchFamily="18" charset="0"/>
                        </a:rPr>
                        <a:t>Strategy:</a:t>
                      </a:r>
                      <a:br>
                        <a:rPr lang="en-US" altLang="en-US" sz="1600">
                          <a:latin typeface="Times New Roman" pitchFamily="18" charset="0"/>
                        </a:rPr>
                      </a:br>
                      <a:r>
                        <a:rPr lang="en-US" altLang="en-US" sz="1600" i="1">
                          <a:latin typeface="Times New Roman" pitchFamily="18" charset="0"/>
                        </a:rPr>
                        <a:t>Collaborate</a:t>
                      </a:r>
                    </a:p>
                  </p:txBody>
                </p:sp>
                <p:sp>
                  <p:nvSpPr>
                    <p:cNvPr id="35863" name="Text Box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00" y="2304"/>
                      <a:ext cx="1739" cy="1152"/>
                    </a:xfrm>
                    <a:prstGeom prst="rect">
                      <a:avLst/>
                    </a:prstGeom>
                    <a:solidFill>
                      <a:srgbClr val="CC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 anchorCtr="1"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buChar char="n"/>
                        <a:defRPr sz="23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50000"/>
                        </a:spcBef>
                        <a:buClrTx/>
                        <a:buFontTx/>
                        <a:buNone/>
                      </a:pPr>
                      <a:r>
                        <a:rPr lang="en-US" altLang="en-US" sz="1600">
                          <a:latin typeface="Times New Roman" pitchFamily="18" charset="0"/>
                        </a:rPr>
                        <a:t>Stakeholder Type 3</a:t>
                      </a:r>
                      <a:br>
                        <a:rPr lang="en-US" altLang="en-US" sz="1600">
                          <a:latin typeface="Times New Roman" pitchFamily="18" charset="0"/>
                        </a:rPr>
                      </a:br>
                      <a:r>
                        <a:rPr lang="en-US" altLang="en-US" sz="1600" i="1">
                          <a:latin typeface="Times New Roman" pitchFamily="18" charset="0"/>
                        </a:rPr>
                        <a:t>Nonsupportive</a:t>
                      </a:r>
                    </a:p>
                    <a:p>
                      <a:pPr algn="ctr">
                        <a:spcBef>
                          <a:spcPct val="50000"/>
                        </a:spcBef>
                        <a:buClrTx/>
                        <a:buFontTx/>
                        <a:buNone/>
                      </a:pPr>
                      <a:r>
                        <a:rPr lang="en-US" altLang="en-US" sz="1600">
                          <a:latin typeface="Times New Roman" pitchFamily="18" charset="0"/>
                        </a:rPr>
                        <a:t>Strategy:</a:t>
                      </a:r>
                      <a:br>
                        <a:rPr lang="en-US" altLang="en-US" sz="1600">
                          <a:latin typeface="Times New Roman" pitchFamily="18" charset="0"/>
                        </a:rPr>
                      </a:br>
                      <a:r>
                        <a:rPr lang="en-US" altLang="en-US" sz="1600" i="1">
                          <a:latin typeface="Times New Roman" pitchFamily="18" charset="0"/>
                        </a:rPr>
                        <a:t>Defend</a:t>
                      </a:r>
                    </a:p>
                  </p:txBody>
                </p:sp>
                <p:sp>
                  <p:nvSpPr>
                    <p:cNvPr id="35864" name="Text 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28" y="1152"/>
                      <a:ext cx="1739" cy="1152"/>
                    </a:xfrm>
                    <a:prstGeom prst="rect">
                      <a:avLst/>
                    </a:prstGeom>
                    <a:solidFill>
                      <a:srgbClr val="CC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 anchorCtr="1"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buChar char="n"/>
                        <a:defRPr sz="23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50000"/>
                        </a:spcBef>
                        <a:buClrTx/>
                        <a:buFontTx/>
                        <a:buNone/>
                      </a:pPr>
                      <a:r>
                        <a:rPr lang="en-US" altLang="en-US" sz="1600">
                          <a:latin typeface="Times New Roman" pitchFamily="18" charset="0"/>
                        </a:rPr>
                        <a:t>Stakeholder Type 1</a:t>
                      </a:r>
                      <a:br>
                        <a:rPr lang="en-US" altLang="en-US" sz="1600">
                          <a:latin typeface="Times New Roman" pitchFamily="18" charset="0"/>
                        </a:rPr>
                      </a:br>
                      <a:r>
                        <a:rPr lang="en-US" altLang="en-US" sz="1600" i="1">
                          <a:latin typeface="Times New Roman" pitchFamily="18" charset="0"/>
                        </a:rPr>
                        <a:t>Supportive</a:t>
                      </a:r>
                    </a:p>
                    <a:p>
                      <a:pPr algn="ctr">
                        <a:spcBef>
                          <a:spcPct val="50000"/>
                        </a:spcBef>
                        <a:buClrTx/>
                        <a:buFontTx/>
                        <a:buNone/>
                      </a:pPr>
                      <a:r>
                        <a:rPr lang="en-US" altLang="en-US" sz="1600">
                          <a:latin typeface="Times New Roman" pitchFamily="18" charset="0"/>
                        </a:rPr>
                        <a:t>Strategy:</a:t>
                      </a:r>
                      <a:br>
                        <a:rPr lang="en-US" altLang="en-US" sz="1600">
                          <a:latin typeface="Times New Roman" pitchFamily="18" charset="0"/>
                        </a:rPr>
                      </a:br>
                      <a:r>
                        <a:rPr lang="en-US" altLang="en-US" sz="1600" i="1">
                          <a:latin typeface="Times New Roman" pitchFamily="18" charset="0"/>
                        </a:rPr>
                        <a:t>Involve</a:t>
                      </a:r>
                    </a:p>
                  </p:txBody>
                </p:sp>
                <p:sp>
                  <p:nvSpPr>
                    <p:cNvPr id="35865" name="Text Box 1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28" y="2304"/>
                      <a:ext cx="1739" cy="1152"/>
                    </a:xfrm>
                    <a:prstGeom prst="rect">
                      <a:avLst/>
                    </a:prstGeom>
                    <a:solidFill>
                      <a:srgbClr val="CC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 anchorCtr="1"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buChar char="n"/>
                        <a:defRPr sz="23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50000"/>
                        </a:spcBef>
                        <a:buClrTx/>
                        <a:buFontTx/>
                        <a:buNone/>
                      </a:pPr>
                      <a:r>
                        <a:rPr lang="en-US" altLang="en-US" sz="1600">
                          <a:latin typeface="Times New Roman" pitchFamily="18" charset="0"/>
                        </a:rPr>
                        <a:t>Stakeholder Type 2</a:t>
                      </a:r>
                      <a:br>
                        <a:rPr lang="en-US" altLang="en-US" sz="1600">
                          <a:latin typeface="Times New Roman" pitchFamily="18" charset="0"/>
                        </a:rPr>
                      </a:br>
                      <a:r>
                        <a:rPr lang="en-US" altLang="en-US" sz="1600" i="1">
                          <a:latin typeface="Times New Roman" pitchFamily="18" charset="0"/>
                        </a:rPr>
                        <a:t>Marginal</a:t>
                      </a:r>
                    </a:p>
                    <a:p>
                      <a:pPr algn="ctr">
                        <a:spcBef>
                          <a:spcPct val="50000"/>
                        </a:spcBef>
                        <a:buClrTx/>
                        <a:buFontTx/>
                        <a:buNone/>
                      </a:pPr>
                      <a:r>
                        <a:rPr lang="en-US" altLang="en-US" sz="1600">
                          <a:latin typeface="Times New Roman" pitchFamily="18" charset="0"/>
                        </a:rPr>
                        <a:t>Strategy:</a:t>
                      </a:r>
                      <a:br>
                        <a:rPr lang="en-US" altLang="en-US" sz="1600">
                          <a:latin typeface="Times New Roman" pitchFamily="18" charset="0"/>
                        </a:rPr>
                      </a:br>
                      <a:r>
                        <a:rPr lang="en-US" altLang="en-US" sz="1600" i="1">
                          <a:latin typeface="Times New Roman" pitchFamily="18" charset="0"/>
                        </a:rPr>
                        <a:t>Monitor</a:t>
                      </a:r>
                    </a:p>
                  </p:txBody>
                </p:sp>
              </p:grpSp>
              <p:sp>
                <p:nvSpPr>
                  <p:cNvPr id="35859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0" y="1536"/>
                    <a:ext cx="105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algn="l" eaLnBrk="0" hangingPunct="0">
                      <a:spcBef>
                        <a:spcPct val="20000"/>
                      </a:spcBef>
                      <a:buClr>
                        <a:srgbClr val="7D1E1E"/>
                      </a:buClr>
                      <a:buFont typeface="Wingdings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Trebuchet MS" pitchFamily="34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lr>
                        <a:srgbClr val="7D1E1E"/>
                      </a:buClr>
                      <a:buFont typeface="Wingdings" pitchFamily="2" charset="2"/>
                      <a:buChar char="n"/>
                      <a:defRPr sz="2600">
                        <a:solidFill>
                          <a:schemeClr val="tx1"/>
                        </a:solidFill>
                        <a:latin typeface="Trebuchet MS" pitchFamily="34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lr>
                        <a:srgbClr val="7D1E1E"/>
                      </a:buClr>
                      <a:buFont typeface="Wingdings" pitchFamily="2" charset="2"/>
                      <a:buChar char="n"/>
                      <a:defRPr sz="2300">
                        <a:solidFill>
                          <a:schemeClr val="tx1"/>
                        </a:solidFill>
                        <a:latin typeface="Trebuchet MS" pitchFamily="34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lr>
                        <a:srgbClr val="7D1E1E"/>
                      </a:buClr>
                      <a:buFont typeface="Wingdings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Trebuchet MS" pitchFamily="34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lr>
                        <a:srgbClr val="7D1E1E"/>
                      </a:buClr>
                      <a:buFont typeface="Wingdings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Trebuchet MS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7D1E1E"/>
                      </a:buClr>
                      <a:buFont typeface="Wingdings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Trebuchet MS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7D1E1E"/>
                      </a:buClr>
                      <a:buFont typeface="Wingdings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Trebuchet MS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7D1E1E"/>
                      </a:buClr>
                      <a:buFont typeface="Wingdings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Trebuchet MS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7D1E1E"/>
                      </a:buClr>
                      <a:buFont typeface="Wingdings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Trebuchet MS" pitchFamily="34" charset="0"/>
                      </a:defRPr>
                    </a:lvl9pPr>
                  </a:lstStyle>
                  <a:p>
                    <a:pPr algn="r">
                      <a:spcBef>
                        <a:spcPct val="50000"/>
                      </a:spcBef>
                      <a:buClrTx/>
                      <a:buFontTx/>
                      <a:buNone/>
                    </a:pPr>
                    <a:r>
                      <a:rPr lang="en-US" altLang="en-US" sz="1600">
                        <a:latin typeface="Times New Roman" pitchFamily="18" charset="0"/>
                      </a:rPr>
                      <a:t>High</a:t>
                    </a:r>
                  </a:p>
                </p:txBody>
              </p:sp>
              <p:sp>
                <p:nvSpPr>
                  <p:cNvPr id="35860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0" y="2736"/>
                    <a:ext cx="105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algn="l" eaLnBrk="0" hangingPunct="0">
                      <a:spcBef>
                        <a:spcPct val="20000"/>
                      </a:spcBef>
                      <a:buClr>
                        <a:srgbClr val="7D1E1E"/>
                      </a:buClr>
                      <a:buFont typeface="Wingdings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Trebuchet MS" pitchFamily="34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lr>
                        <a:srgbClr val="7D1E1E"/>
                      </a:buClr>
                      <a:buFont typeface="Wingdings" pitchFamily="2" charset="2"/>
                      <a:buChar char="n"/>
                      <a:defRPr sz="2600">
                        <a:solidFill>
                          <a:schemeClr val="tx1"/>
                        </a:solidFill>
                        <a:latin typeface="Trebuchet MS" pitchFamily="34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lr>
                        <a:srgbClr val="7D1E1E"/>
                      </a:buClr>
                      <a:buFont typeface="Wingdings" pitchFamily="2" charset="2"/>
                      <a:buChar char="n"/>
                      <a:defRPr sz="2300">
                        <a:solidFill>
                          <a:schemeClr val="tx1"/>
                        </a:solidFill>
                        <a:latin typeface="Trebuchet MS" pitchFamily="34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lr>
                        <a:srgbClr val="7D1E1E"/>
                      </a:buClr>
                      <a:buFont typeface="Wingdings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Trebuchet MS" pitchFamily="34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lr>
                        <a:srgbClr val="7D1E1E"/>
                      </a:buClr>
                      <a:buFont typeface="Wingdings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Trebuchet MS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7D1E1E"/>
                      </a:buClr>
                      <a:buFont typeface="Wingdings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Trebuchet MS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7D1E1E"/>
                      </a:buClr>
                      <a:buFont typeface="Wingdings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Trebuchet MS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7D1E1E"/>
                      </a:buClr>
                      <a:buFont typeface="Wingdings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Trebuchet MS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7D1E1E"/>
                      </a:buClr>
                      <a:buFont typeface="Wingdings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Trebuchet MS" pitchFamily="34" charset="0"/>
                      </a:defRPr>
                    </a:lvl9pPr>
                  </a:lstStyle>
                  <a:p>
                    <a:pPr algn="r">
                      <a:spcBef>
                        <a:spcPct val="50000"/>
                      </a:spcBef>
                      <a:buClrTx/>
                      <a:buFontTx/>
                      <a:buNone/>
                    </a:pPr>
                    <a:r>
                      <a:rPr lang="en-US" altLang="en-US" sz="1600">
                        <a:latin typeface="Times New Roman" pitchFamily="18" charset="0"/>
                      </a:rPr>
                      <a:t>Low</a:t>
                    </a:r>
                  </a:p>
                </p:txBody>
              </p:sp>
              <p:sp>
                <p:nvSpPr>
                  <p:cNvPr id="35861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8" y="1920"/>
                    <a:ext cx="1248" cy="80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l" eaLnBrk="0" hangingPunct="0">
                      <a:spcBef>
                        <a:spcPct val="20000"/>
                      </a:spcBef>
                      <a:buClr>
                        <a:srgbClr val="7D1E1E"/>
                      </a:buClr>
                      <a:buFont typeface="Wingdings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Trebuchet MS" pitchFamily="34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lr>
                        <a:srgbClr val="7D1E1E"/>
                      </a:buClr>
                      <a:buFont typeface="Wingdings" pitchFamily="2" charset="2"/>
                      <a:buChar char="n"/>
                      <a:defRPr sz="2600">
                        <a:solidFill>
                          <a:schemeClr val="tx1"/>
                        </a:solidFill>
                        <a:latin typeface="Trebuchet MS" pitchFamily="34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lr>
                        <a:srgbClr val="7D1E1E"/>
                      </a:buClr>
                      <a:buFont typeface="Wingdings" pitchFamily="2" charset="2"/>
                      <a:buChar char="n"/>
                      <a:defRPr sz="2300">
                        <a:solidFill>
                          <a:schemeClr val="tx1"/>
                        </a:solidFill>
                        <a:latin typeface="Trebuchet MS" pitchFamily="34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lr>
                        <a:srgbClr val="7D1E1E"/>
                      </a:buClr>
                      <a:buFont typeface="Wingdings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Trebuchet MS" pitchFamily="34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lr>
                        <a:srgbClr val="7D1E1E"/>
                      </a:buClr>
                      <a:buFont typeface="Wingdings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Trebuchet MS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7D1E1E"/>
                      </a:buClr>
                      <a:buFont typeface="Wingdings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Trebuchet MS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7D1E1E"/>
                      </a:buClr>
                      <a:buFont typeface="Wingdings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Trebuchet MS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7D1E1E"/>
                      </a:buClr>
                      <a:buFont typeface="Wingdings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Trebuchet MS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7D1E1E"/>
                      </a:buClr>
                      <a:buFont typeface="Wingdings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Trebuchet MS" pitchFamily="34" charset="0"/>
                      </a:defRPr>
                    </a:lvl9pPr>
                  </a:lstStyle>
                  <a:p>
                    <a:pPr algn="r">
                      <a:spcBef>
                        <a:spcPct val="50000"/>
                      </a:spcBef>
                      <a:buClrTx/>
                      <a:buFontTx/>
                      <a:buNone/>
                    </a:pPr>
                    <a:r>
                      <a:rPr lang="en-US" altLang="en-US" sz="1600">
                        <a:latin typeface="Times New Roman" pitchFamily="18" charset="0"/>
                      </a:rPr>
                      <a:t>Stakeholder’s</a:t>
                    </a:r>
                    <a:br>
                      <a:rPr lang="en-US" altLang="en-US" sz="1600">
                        <a:latin typeface="Times New Roman" pitchFamily="18" charset="0"/>
                      </a:rPr>
                    </a:br>
                    <a:r>
                      <a:rPr lang="en-US" altLang="en-US" sz="1600">
                        <a:latin typeface="Times New Roman" pitchFamily="18" charset="0"/>
                      </a:rPr>
                      <a:t>Potential for</a:t>
                    </a:r>
                    <a:br>
                      <a:rPr lang="en-US" altLang="en-US" sz="1600">
                        <a:latin typeface="Times New Roman" pitchFamily="18" charset="0"/>
                      </a:rPr>
                    </a:br>
                    <a:r>
                      <a:rPr lang="en-US" altLang="en-US" sz="1600">
                        <a:latin typeface="Times New Roman" pitchFamily="18" charset="0"/>
                      </a:rPr>
                      <a:t>Cooperation</a:t>
                    </a:r>
                    <a:br>
                      <a:rPr lang="en-US" altLang="en-US" sz="1600">
                        <a:latin typeface="Times New Roman" pitchFamily="18" charset="0"/>
                      </a:rPr>
                    </a:br>
                    <a:r>
                      <a:rPr lang="en-US" altLang="en-US" sz="1600">
                        <a:latin typeface="Times New Roman" pitchFamily="18" charset="0"/>
                      </a:rPr>
                      <a:t>With Organization</a:t>
                    </a:r>
                  </a:p>
                </p:txBody>
              </p:sp>
            </p:grpSp>
            <p:sp>
              <p:nvSpPr>
                <p:cNvPr id="3585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160" y="1152"/>
                  <a:ext cx="768" cy="2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lr>
                      <a:srgbClr val="7D1E1E"/>
                    </a:buClr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rebuchet MS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lr>
                      <a:srgbClr val="7D1E1E"/>
                    </a:buClr>
                    <a:buFont typeface="Wingdings" pitchFamily="2" charset="2"/>
                    <a:buChar char="n"/>
                    <a:defRPr sz="2600">
                      <a:solidFill>
                        <a:schemeClr val="tx1"/>
                      </a:solidFill>
                      <a:latin typeface="Trebuchet MS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rgbClr val="7D1E1E"/>
                    </a:buClr>
                    <a:buFont typeface="Wingdings" pitchFamily="2" charset="2"/>
                    <a:buChar char="n"/>
                    <a:defRPr sz="2300">
                      <a:solidFill>
                        <a:schemeClr val="tx1"/>
                      </a:solidFill>
                      <a:latin typeface="Trebuchet MS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lr>
                      <a:srgbClr val="7D1E1E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rebuchet MS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lr>
                      <a:srgbClr val="7D1E1E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rebuchet MS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7D1E1E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rebuchet MS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7D1E1E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rebuchet MS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7D1E1E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rebuchet MS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7D1E1E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rebuchet MS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r>
                    <a:rPr lang="en-US" altLang="en-US" sz="1600">
                      <a:latin typeface="Times New Roman" pitchFamily="18" charset="0"/>
                    </a:rPr>
                    <a:t>High</a:t>
                  </a:r>
                </a:p>
              </p:txBody>
            </p:sp>
            <p:sp>
              <p:nvSpPr>
                <p:cNvPr id="3585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936" y="1152"/>
                  <a:ext cx="768" cy="2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lr>
                      <a:srgbClr val="7D1E1E"/>
                    </a:buClr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rebuchet MS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lr>
                      <a:srgbClr val="7D1E1E"/>
                    </a:buClr>
                    <a:buFont typeface="Wingdings" pitchFamily="2" charset="2"/>
                    <a:buChar char="n"/>
                    <a:defRPr sz="2600">
                      <a:solidFill>
                        <a:schemeClr val="tx1"/>
                      </a:solidFill>
                      <a:latin typeface="Trebuchet MS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rgbClr val="7D1E1E"/>
                    </a:buClr>
                    <a:buFont typeface="Wingdings" pitchFamily="2" charset="2"/>
                    <a:buChar char="n"/>
                    <a:defRPr sz="2300">
                      <a:solidFill>
                        <a:schemeClr val="tx1"/>
                      </a:solidFill>
                      <a:latin typeface="Trebuchet MS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lr>
                      <a:srgbClr val="7D1E1E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rebuchet MS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lr>
                      <a:srgbClr val="7D1E1E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rebuchet MS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7D1E1E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rebuchet MS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7D1E1E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rebuchet MS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7D1E1E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rebuchet MS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7D1E1E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rebuchet MS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r>
                    <a:rPr lang="en-US" altLang="en-US" sz="1600">
                      <a:latin typeface="Times New Roman" pitchFamily="18" charset="0"/>
                    </a:rPr>
                    <a:t>Low</a:t>
                  </a:r>
                </a:p>
              </p:txBody>
            </p:sp>
            <p:sp>
              <p:nvSpPr>
                <p:cNvPr id="3585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824" y="960"/>
                  <a:ext cx="3072" cy="2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lr>
                      <a:srgbClr val="7D1E1E"/>
                    </a:buClr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rebuchet MS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lr>
                      <a:srgbClr val="7D1E1E"/>
                    </a:buClr>
                    <a:buFont typeface="Wingdings" pitchFamily="2" charset="2"/>
                    <a:buChar char="n"/>
                    <a:defRPr sz="2600">
                      <a:solidFill>
                        <a:schemeClr val="tx1"/>
                      </a:solidFill>
                      <a:latin typeface="Trebuchet MS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rgbClr val="7D1E1E"/>
                    </a:buClr>
                    <a:buFont typeface="Wingdings" pitchFamily="2" charset="2"/>
                    <a:buChar char="n"/>
                    <a:defRPr sz="2300">
                      <a:solidFill>
                        <a:schemeClr val="tx1"/>
                      </a:solidFill>
                      <a:latin typeface="Trebuchet MS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lr>
                      <a:srgbClr val="7D1E1E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rebuchet MS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lr>
                      <a:srgbClr val="7D1E1E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rebuchet MS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7D1E1E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rebuchet MS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7D1E1E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rebuchet MS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7D1E1E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rebuchet MS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7D1E1E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rebuchet MS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r>
                    <a:rPr lang="en-US" altLang="en-US" sz="1600">
                      <a:latin typeface="Times New Roman" pitchFamily="18" charset="0"/>
                    </a:rPr>
                    <a:t>Stakeholder’s Potential for Threat to Organization</a:t>
                  </a:r>
                </a:p>
              </p:txBody>
            </p:sp>
          </p:grpSp>
          <p:sp>
            <p:nvSpPr>
              <p:cNvPr id="35850" name="Oval 20"/>
              <p:cNvSpPr>
                <a:spLocks noChangeArrowheads="1"/>
              </p:cNvSpPr>
              <p:nvPr/>
            </p:nvSpPr>
            <p:spPr bwMode="auto">
              <a:xfrm>
                <a:off x="3072" y="2160"/>
                <a:ext cx="288" cy="28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rgbClr val="7D1E1E"/>
                  </a:buClr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rgbClr val="7D1E1E"/>
                  </a:buClr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rgbClr val="7D1E1E"/>
                  </a:buClr>
                  <a:buFont typeface="Wingdings" pitchFamily="2" charset="2"/>
                  <a:buChar char="n"/>
                  <a:defRPr sz="23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rgbClr val="7D1E1E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rgbClr val="7D1E1E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D1E1E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D1E1E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D1E1E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D1E1E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600">
                  <a:latin typeface="Comic Sans MS" pitchFamily="66" charset="0"/>
                </a:endParaRPr>
              </a:p>
            </p:txBody>
          </p:sp>
          <p:sp>
            <p:nvSpPr>
              <p:cNvPr id="35851" name="Rectangle 21"/>
              <p:cNvSpPr>
                <a:spLocks noChangeArrowheads="1"/>
              </p:cNvSpPr>
              <p:nvPr/>
            </p:nvSpPr>
            <p:spPr bwMode="auto">
              <a:xfrm>
                <a:off x="3120" y="2208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rgbClr val="7D1E1E"/>
                  </a:buClr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rgbClr val="7D1E1E"/>
                  </a:buClr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rgbClr val="7D1E1E"/>
                  </a:buClr>
                  <a:buFont typeface="Wingdings" pitchFamily="2" charset="2"/>
                  <a:buChar char="n"/>
                  <a:defRPr sz="23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rgbClr val="7D1E1E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rgbClr val="7D1E1E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D1E1E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D1E1E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D1E1E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D1E1E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600">
                    <a:latin typeface="Times New Roman" pitchFamily="18" charset="0"/>
                  </a:rPr>
                  <a:t>?</a:t>
                </a:r>
              </a:p>
            </p:txBody>
          </p:sp>
          <p:sp>
            <p:nvSpPr>
              <p:cNvPr id="35852" name="Line 22"/>
              <p:cNvSpPr>
                <a:spLocks noChangeShapeType="1"/>
              </p:cNvSpPr>
              <p:nvPr/>
            </p:nvSpPr>
            <p:spPr bwMode="auto">
              <a:xfrm>
                <a:off x="3216" y="2448"/>
                <a:ext cx="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3" name="Line 23"/>
              <p:cNvSpPr>
                <a:spLocks noChangeShapeType="1"/>
              </p:cNvSpPr>
              <p:nvPr/>
            </p:nvSpPr>
            <p:spPr bwMode="auto">
              <a:xfrm>
                <a:off x="3360" y="2304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5845" name="Text Box 24"/>
          <p:cNvSpPr txBox="1">
            <a:spLocks noChangeArrowheads="1"/>
          </p:cNvSpPr>
          <p:nvPr/>
        </p:nvSpPr>
        <p:spPr bwMode="auto">
          <a:xfrm>
            <a:off x="4327525" y="1274763"/>
            <a:ext cx="2800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Garamond" pitchFamily="18" charset="0"/>
              </a:rPr>
              <a:t>Types of Stakeholders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3301E1-6288-43A1-A1A3-C9EEF6972BB4}" type="slidenum">
              <a:rPr lang="cs-CZ" altLang="en-US" smtClean="0"/>
              <a:pPr>
                <a:defRPr/>
              </a:pPr>
              <a:t>28</a:t>
            </a:fld>
            <a:endParaRPr lang="cs-CZ" altLang="en-US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828675"/>
            <a:ext cx="7947025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B80918-E196-4617-A103-EBFBC35C3DC0}" type="slidenum">
              <a:rPr lang="cs-CZ" altLang="en-US" smtClean="0"/>
              <a:pPr>
                <a:defRPr/>
              </a:pPr>
              <a:t>29</a:t>
            </a:fld>
            <a:endParaRPr lang="cs-CZ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307313-7E91-48F0-B499-6360E85183F3}" type="slidenum">
              <a:rPr lang="cs-CZ" altLang="en-US"/>
              <a:pPr>
                <a:defRPr/>
              </a:pPr>
              <a:t>3</a:t>
            </a:fld>
            <a:endParaRPr lang="cs-CZ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cs-CZ" altLang="en-US" sz="2400" b="1" dirty="0" err="1" smtClean="0">
                <a:latin typeface="Arial" charset="0"/>
              </a:rPr>
              <a:t>Shareholder</a:t>
            </a:r>
            <a:r>
              <a:rPr lang="cs-CZ" altLang="en-US" sz="2400" b="1" dirty="0" smtClean="0">
                <a:latin typeface="Arial" charset="0"/>
              </a:rPr>
              <a:t> </a:t>
            </a:r>
            <a:r>
              <a:rPr lang="cs-CZ" altLang="en-US" sz="2400" b="1" dirty="0" err="1" smtClean="0">
                <a:latin typeface="Arial" charset="0"/>
              </a:rPr>
              <a:t>approach</a:t>
            </a:r>
            <a:endParaRPr lang="cs-CZ" altLang="en-US" sz="2400" b="1" dirty="0" smtClean="0">
              <a:latin typeface="Arial" charset="0"/>
            </a:endParaRPr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cs-CZ" altLang="en-US" sz="2400" b="1" dirty="0" smtClean="0">
                <a:latin typeface="Arial" charset="0"/>
              </a:rPr>
              <a:t>	</a:t>
            </a:r>
            <a:r>
              <a:rPr lang="cs-CZ" altLang="en-US" sz="2400" b="1" i="1" dirty="0" smtClean="0">
                <a:latin typeface="Times New Roman" pitchFamily="18" charset="0"/>
              </a:rPr>
              <a:t>A business </a:t>
            </a:r>
            <a:r>
              <a:rPr lang="cs-CZ" altLang="en-US" sz="2400" b="1" i="1" dirty="0" err="1" smtClean="0">
                <a:latin typeface="Times New Roman" pitchFamily="18" charset="0"/>
              </a:rPr>
              <a:t>is</a:t>
            </a:r>
            <a:r>
              <a:rPr lang="cs-CZ" altLang="en-US" sz="2400" b="1" i="1" dirty="0" smtClean="0">
                <a:latin typeface="Times New Roman" pitchFamily="18" charset="0"/>
              </a:rPr>
              <a:t> </a:t>
            </a:r>
            <a:r>
              <a:rPr lang="cs-CZ" altLang="en-US" sz="2400" b="1" i="1" err="1" smtClean="0">
                <a:latin typeface="Times New Roman" pitchFamily="18" charset="0"/>
              </a:rPr>
              <a:t>an</a:t>
            </a:r>
            <a:r>
              <a:rPr lang="cs-CZ" altLang="en-US" sz="2400" b="1" i="1" smtClean="0">
                <a:latin typeface="Times New Roman" pitchFamily="18" charset="0"/>
              </a:rPr>
              <a:t> organization, </a:t>
            </a:r>
            <a:r>
              <a:rPr lang="cs-CZ" altLang="en-US" sz="2400" b="1" i="1" dirty="0" err="1" smtClean="0">
                <a:latin typeface="Times New Roman" pitchFamily="18" charset="0"/>
              </a:rPr>
              <a:t>which</a:t>
            </a:r>
            <a:r>
              <a:rPr lang="cs-CZ" altLang="en-US" sz="2400" b="1" i="1" dirty="0" smtClean="0">
                <a:latin typeface="Times New Roman" pitchFamily="18" charset="0"/>
              </a:rPr>
              <a:t> </a:t>
            </a:r>
            <a:r>
              <a:rPr lang="cs-CZ" altLang="en-US" sz="2400" b="1" i="1" dirty="0" err="1" smtClean="0">
                <a:latin typeface="Times New Roman" pitchFamily="18" charset="0"/>
              </a:rPr>
              <a:t>is</a:t>
            </a:r>
            <a:r>
              <a:rPr lang="cs-CZ" altLang="en-US" sz="2400" b="1" i="1" dirty="0" smtClean="0">
                <a:latin typeface="Times New Roman" pitchFamily="18" charset="0"/>
              </a:rPr>
              <a:t> </a:t>
            </a:r>
            <a:r>
              <a:rPr lang="cs-CZ" altLang="en-US" sz="2400" b="1" i="1" dirty="0" err="1" smtClean="0">
                <a:latin typeface="Times New Roman" pitchFamily="18" charset="0"/>
              </a:rPr>
              <a:t>supposed</a:t>
            </a:r>
            <a:r>
              <a:rPr lang="cs-CZ" altLang="en-US" sz="2400" b="1" i="1" dirty="0" smtClean="0">
                <a:latin typeface="Times New Roman" pitchFamily="18" charset="0"/>
              </a:rPr>
              <a:t> to </a:t>
            </a:r>
            <a:r>
              <a:rPr lang="cs-CZ" altLang="en-US" sz="2400" b="1" i="1" dirty="0" err="1" smtClean="0">
                <a:latin typeface="Times New Roman" pitchFamily="18" charset="0"/>
              </a:rPr>
              <a:t>create</a:t>
            </a:r>
            <a:r>
              <a:rPr lang="cs-CZ" altLang="en-US" sz="2400" b="1" i="1" dirty="0" smtClean="0">
                <a:latin typeface="Times New Roman" pitchFamily="18" charset="0"/>
              </a:rPr>
              <a:t> </a:t>
            </a:r>
            <a:r>
              <a:rPr lang="cs-CZ" altLang="en-US" sz="2400" b="1" i="1" dirty="0" err="1" smtClean="0">
                <a:latin typeface="Times New Roman" pitchFamily="18" charset="0"/>
              </a:rPr>
              <a:t>value</a:t>
            </a:r>
            <a:r>
              <a:rPr lang="cs-CZ" altLang="en-US" sz="2400" b="1" i="1" dirty="0" smtClean="0">
                <a:latin typeface="Times New Roman" pitchFamily="18" charset="0"/>
              </a:rPr>
              <a:t> </a:t>
            </a:r>
            <a:r>
              <a:rPr lang="cs-CZ" altLang="en-US" sz="2400" b="1" i="1" dirty="0" err="1" smtClean="0">
                <a:latin typeface="Times New Roman" pitchFamily="18" charset="0"/>
              </a:rPr>
              <a:t>for</a:t>
            </a:r>
            <a:r>
              <a:rPr lang="cs-CZ" altLang="en-US" sz="2400" b="1" i="1" dirty="0" smtClean="0">
                <a:latin typeface="Times New Roman" pitchFamily="18" charset="0"/>
              </a:rPr>
              <a:t> </a:t>
            </a:r>
            <a:r>
              <a:rPr lang="cs-CZ" altLang="en-US" sz="2400" b="1" i="1" dirty="0" err="1" smtClean="0">
                <a:latin typeface="Times New Roman" pitchFamily="18" charset="0"/>
              </a:rPr>
              <a:t>owners</a:t>
            </a:r>
            <a:r>
              <a:rPr lang="cs-CZ" altLang="en-US" sz="2400" b="1" i="1" dirty="0" smtClean="0">
                <a:latin typeface="Times New Roman" pitchFamily="18" charset="0"/>
              </a:rPr>
              <a:t>. </a:t>
            </a:r>
            <a:endParaRPr lang="cs-CZ" altLang="en-US" sz="2400" b="1" dirty="0" smtClean="0">
              <a:latin typeface="Times New Roman" pitchFamily="18" charset="0"/>
            </a:endParaRPr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cs-CZ" altLang="en-US" sz="2400" b="1" dirty="0" err="1" smtClean="0">
                <a:latin typeface="Arial" charset="0"/>
              </a:rPr>
              <a:t>Stakeholder</a:t>
            </a:r>
            <a:r>
              <a:rPr lang="cs-CZ" altLang="en-US" sz="2400" b="1" dirty="0" smtClean="0">
                <a:latin typeface="Arial" charset="0"/>
              </a:rPr>
              <a:t> </a:t>
            </a:r>
            <a:r>
              <a:rPr lang="cs-CZ" altLang="en-US" sz="2400" b="1" dirty="0" err="1" smtClean="0">
                <a:latin typeface="Arial" charset="0"/>
              </a:rPr>
              <a:t>approach</a:t>
            </a:r>
            <a:endParaRPr lang="cs-CZ" altLang="en-US" sz="2400" b="1" dirty="0" smtClean="0">
              <a:latin typeface="Arial" charset="0"/>
            </a:endParaRPr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cs-CZ" altLang="en-US" sz="2400" b="1" dirty="0" smtClean="0">
                <a:latin typeface="Arial" charset="0"/>
              </a:rPr>
              <a:t>	</a:t>
            </a:r>
            <a:r>
              <a:rPr lang="cs-CZ" altLang="en-US" sz="2400" b="1" i="1" dirty="0" smtClean="0">
                <a:latin typeface="Times New Roman" pitchFamily="18" charset="0"/>
              </a:rPr>
              <a:t>A business </a:t>
            </a:r>
            <a:r>
              <a:rPr lang="cs-CZ" altLang="en-US" sz="2400" b="1" i="1" dirty="0" err="1" smtClean="0">
                <a:latin typeface="Times New Roman" pitchFamily="18" charset="0"/>
              </a:rPr>
              <a:t>is</a:t>
            </a:r>
            <a:r>
              <a:rPr lang="cs-CZ" altLang="en-US" sz="2400" b="1" i="1" dirty="0" smtClean="0">
                <a:latin typeface="Times New Roman" pitchFamily="18" charset="0"/>
              </a:rPr>
              <a:t> a place </a:t>
            </a:r>
            <a:r>
              <a:rPr lang="cs-CZ" altLang="en-US" sz="2400" b="1" i="1" dirty="0" err="1" smtClean="0">
                <a:latin typeface="Times New Roman" pitchFamily="18" charset="0"/>
              </a:rPr>
              <a:t>where</a:t>
            </a:r>
            <a:r>
              <a:rPr lang="cs-CZ" altLang="en-US" sz="2400" b="1" i="1" dirty="0" smtClean="0">
                <a:latin typeface="Times New Roman" pitchFamily="18" charset="0"/>
              </a:rPr>
              <a:t> </a:t>
            </a:r>
            <a:r>
              <a:rPr lang="cs-CZ" altLang="en-US" sz="2400" b="1" i="1" dirty="0" err="1" smtClean="0">
                <a:latin typeface="Times New Roman" pitchFamily="18" charset="0"/>
              </a:rPr>
              <a:t>interests</a:t>
            </a:r>
            <a:r>
              <a:rPr lang="cs-CZ" altLang="en-US" sz="2400" b="1" i="1" dirty="0" smtClean="0">
                <a:latin typeface="Times New Roman" pitchFamily="18" charset="0"/>
              </a:rPr>
              <a:t> </a:t>
            </a:r>
            <a:r>
              <a:rPr lang="cs-CZ" altLang="en-US" sz="2400" b="1" i="1" dirty="0" err="1" smtClean="0">
                <a:latin typeface="Times New Roman" pitchFamily="18" charset="0"/>
              </a:rPr>
              <a:t>of</a:t>
            </a:r>
            <a:r>
              <a:rPr lang="cs-CZ" altLang="en-US" sz="2400" b="1" i="1" dirty="0" smtClean="0">
                <a:latin typeface="Times New Roman" pitchFamily="18" charset="0"/>
              </a:rPr>
              <a:t> </a:t>
            </a:r>
            <a:r>
              <a:rPr lang="cs-CZ" altLang="en-US" sz="2400" b="1" i="1" dirty="0" err="1" smtClean="0">
                <a:latin typeface="Times New Roman" pitchFamily="18" charset="0"/>
              </a:rPr>
              <a:t>stakeholders</a:t>
            </a:r>
            <a:r>
              <a:rPr lang="cs-CZ" altLang="en-US" sz="2400" b="1" i="1" dirty="0" smtClean="0">
                <a:latin typeface="Times New Roman" pitchFamily="18" charset="0"/>
              </a:rPr>
              <a:t> </a:t>
            </a:r>
            <a:r>
              <a:rPr lang="cs-CZ" altLang="en-US" sz="2400" b="1" i="1" dirty="0" err="1" smtClean="0">
                <a:latin typeface="Times New Roman" pitchFamily="18" charset="0"/>
              </a:rPr>
              <a:t>meet</a:t>
            </a:r>
            <a:r>
              <a:rPr lang="cs-CZ" altLang="en-US" sz="2400" b="1" i="1" dirty="0" smtClean="0">
                <a:latin typeface="Times New Roman" pitchFamily="18" charset="0"/>
              </a:rPr>
              <a:t> – </a:t>
            </a:r>
            <a:r>
              <a:rPr lang="cs-CZ" altLang="en-US" sz="2400" b="1" i="1" dirty="0" err="1" smtClean="0">
                <a:latin typeface="Times New Roman" pitchFamily="18" charset="0"/>
              </a:rPr>
              <a:t>interests</a:t>
            </a:r>
            <a:r>
              <a:rPr lang="cs-CZ" altLang="en-US" sz="2400" b="1" i="1" dirty="0" smtClean="0">
                <a:latin typeface="Times New Roman" pitchFamily="18" charset="0"/>
              </a:rPr>
              <a:t> </a:t>
            </a:r>
            <a:r>
              <a:rPr lang="cs-CZ" altLang="en-US" sz="2400" b="1" i="1" err="1" smtClean="0">
                <a:latin typeface="Times New Roman" pitchFamily="18" charset="0"/>
              </a:rPr>
              <a:t>of</a:t>
            </a:r>
            <a:r>
              <a:rPr lang="cs-CZ" altLang="en-US" sz="2400" b="1" i="1" smtClean="0">
                <a:latin typeface="Times New Roman" pitchFamily="18" charset="0"/>
              </a:rPr>
              <a:t> those, </a:t>
            </a:r>
            <a:r>
              <a:rPr lang="cs-CZ" altLang="en-US" sz="2400" b="1" i="1" dirty="0" err="1" smtClean="0">
                <a:latin typeface="Times New Roman" pitchFamily="18" charset="0"/>
              </a:rPr>
              <a:t>who</a:t>
            </a:r>
            <a:r>
              <a:rPr lang="cs-CZ" altLang="en-US" sz="2400" b="1" i="1" dirty="0" smtClean="0">
                <a:latin typeface="Times New Roman" pitchFamily="18" charset="0"/>
              </a:rPr>
              <a:t> are </a:t>
            </a:r>
            <a:r>
              <a:rPr lang="cs-CZ" altLang="en-US" sz="2400" b="1" i="1" dirty="0" err="1" smtClean="0">
                <a:latin typeface="Times New Roman" pitchFamily="18" charset="0"/>
              </a:rPr>
              <a:t>involved</a:t>
            </a:r>
            <a:r>
              <a:rPr lang="cs-CZ" altLang="en-US" sz="2400" b="1" i="1" dirty="0" smtClean="0">
                <a:latin typeface="Times New Roman" pitchFamily="18" charset="0"/>
              </a:rPr>
              <a:t> in </a:t>
            </a:r>
            <a:r>
              <a:rPr lang="cs-CZ" altLang="en-US" sz="2400" b="1" i="1" dirty="0" err="1" smtClean="0">
                <a:latin typeface="Times New Roman" pitchFamily="18" charset="0"/>
              </a:rPr>
              <a:t>or</a:t>
            </a:r>
            <a:r>
              <a:rPr lang="cs-CZ" altLang="en-US" sz="2400" b="1" i="1" dirty="0" smtClean="0">
                <a:latin typeface="Times New Roman" pitchFamily="18" charset="0"/>
              </a:rPr>
              <a:t> </a:t>
            </a:r>
            <a:r>
              <a:rPr lang="cs-CZ" altLang="en-US" sz="2400" b="1" i="1" dirty="0" err="1" smtClean="0">
                <a:latin typeface="Times New Roman" pitchFamily="18" charset="0"/>
              </a:rPr>
              <a:t>affected</a:t>
            </a:r>
            <a:r>
              <a:rPr lang="cs-CZ" altLang="en-US" sz="2400" b="1" i="1" dirty="0" smtClean="0">
                <a:latin typeface="Times New Roman" pitchFamily="18" charset="0"/>
              </a:rPr>
              <a:t> by </a:t>
            </a:r>
            <a:r>
              <a:rPr lang="cs-CZ" altLang="en-US" sz="2400" b="1" i="1" dirty="0" err="1" smtClean="0">
                <a:latin typeface="Times New Roman" pitchFamily="18" charset="0"/>
              </a:rPr>
              <a:t>the</a:t>
            </a:r>
            <a:r>
              <a:rPr lang="cs-CZ" altLang="en-US" sz="2400" b="1" i="1" dirty="0" smtClean="0">
                <a:latin typeface="Times New Roman" pitchFamily="18" charset="0"/>
              </a:rPr>
              <a:t> business </a:t>
            </a:r>
            <a:r>
              <a:rPr lang="cs-CZ" altLang="en-US" sz="2400" b="1" i="1" dirty="0" err="1" smtClean="0">
                <a:latin typeface="Times New Roman" pitchFamily="18" charset="0"/>
              </a:rPr>
              <a:t>operations</a:t>
            </a:r>
            <a:r>
              <a:rPr lang="cs-CZ" altLang="en-US" sz="2400" b="1" i="1" dirty="0" smtClean="0">
                <a:latin typeface="Times New Roman" pitchFamily="18" charset="0"/>
              </a:rPr>
              <a:t>. </a:t>
            </a:r>
            <a:r>
              <a:rPr lang="cs-CZ" altLang="en-US" sz="2400" b="1" i="1" dirty="0" err="1" smtClean="0">
                <a:latin typeface="Times New Roman" pitchFamily="18" charset="0"/>
              </a:rPr>
              <a:t>The</a:t>
            </a:r>
            <a:r>
              <a:rPr lang="cs-CZ" altLang="en-US" sz="2400" b="1" i="1" dirty="0" smtClean="0">
                <a:latin typeface="Times New Roman" pitchFamily="18" charset="0"/>
              </a:rPr>
              <a:t> business </a:t>
            </a:r>
            <a:r>
              <a:rPr lang="cs-CZ" altLang="en-US" sz="2400" b="1" i="1" dirty="0" err="1" smtClean="0">
                <a:latin typeface="Times New Roman" pitchFamily="18" charset="0"/>
              </a:rPr>
              <a:t>is</a:t>
            </a:r>
            <a:r>
              <a:rPr lang="cs-CZ" altLang="en-US" sz="2400" b="1" i="1" dirty="0" smtClean="0">
                <a:latin typeface="Times New Roman" pitchFamily="18" charset="0"/>
              </a:rPr>
              <a:t> </a:t>
            </a:r>
            <a:r>
              <a:rPr lang="cs-CZ" altLang="en-US" sz="2400" b="1" i="1" dirty="0" err="1" smtClean="0">
                <a:latin typeface="Times New Roman" pitchFamily="18" charset="0"/>
              </a:rPr>
              <a:t>then</a:t>
            </a:r>
            <a:r>
              <a:rPr lang="cs-CZ" altLang="en-US" sz="2400" b="1" i="1" dirty="0" smtClean="0">
                <a:latin typeface="Times New Roman" pitchFamily="18" charset="0"/>
              </a:rPr>
              <a:t> </a:t>
            </a:r>
            <a:r>
              <a:rPr lang="cs-CZ" altLang="en-US" sz="2400" b="1" i="1" dirty="0" err="1" smtClean="0">
                <a:latin typeface="Times New Roman" pitchFamily="18" charset="0"/>
              </a:rPr>
              <a:t>supposed</a:t>
            </a:r>
            <a:r>
              <a:rPr lang="cs-CZ" altLang="en-US" sz="2400" b="1" i="1" dirty="0" smtClean="0">
                <a:latin typeface="Times New Roman" pitchFamily="18" charset="0"/>
              </a:rPr>
              <a:t> to </a:t>
            </a:r>
            <a:r>
              <a:rPr lang="cs-CZ" altLang="en-US" sz="2400" b="1" i="1" dirty="0" err="1" smtClean="0">
                <a:latin typeface="Times New Roman" pitchFamily="18" charset="0"/>
              </a:rPr>
              <a:t>create</a:t>
            </a:r>
            <a:r>
              <a:rPr lang="cs-CZ" altLang="en-US" sz="2400" b="1" i="1" dirty="0" smtClean="0">
                <a:latin typeface="Times New Roman" pitchFamily="18" charset="0"/>
              </a:rPr>
              <a:t> </a:t>
            </a:r>
            <a:r>
              <a:rPr lang="cs-CZ" altLang="en-US" sz="2400" b="1" i="1" dirty="0" err="1" smtClean="0">
                <a:latin typeface="Times New Roman" pitchFamily="18" charset="0"/>
              </a:rPr>
              <a:t>value</a:t>
            </a:r>
            <a:r>
              <a:rPr lang="cs-CZ" altLang="en-US" sz="2400" b="1" i="1" dirty="0" smtClean="0">
                <a:latin typeface="Times New Roman" pitchFamily="18" charset="0"/>
              </a:rPr>
              <a:t> not </a:t>
            </a:r>
            <a:r>
              <a:rPr lang="cs-CZ" altLang="en-US" sz="2400" b="1" i="1" dirty="0" err="1" smtClean="0">
                <a:latin typeface="Times New Roman" pitchFamily="18" charset="0"/>
              </a:rPr>
              <a:t>only</a:t>
            </a:r>
            <a:r>
              <a:rPr lang="cs-CZ" altLang="en-US" sz="2400" b="1" i="1" dirty="0" smtClean="0">
                <a:latin typeface="Times New Roman" pitchFamily="18" charset="0"/>
              </a:rPr>
              <a:t> </a:t>
            </a:r>
            <a:r>
              <a:rPr lang="cs-CZ" altLang="en-US" sz="2400" b="1" i="1" err="1" smtClean="0">
                <a:latin typeface="Times New Roman" pitchFamily="18" charset="0"/>
              </a:rPr>
              <a:t>for</a:t>
            </a:r>
            <a:r>
              <a:rPr lang="cs-CZ" altLang="en-US" sz="2400" b="1" i="1" smtClean="0">
                <a:latin typeface="Times New Roman" pitchFamily="18" charset="0"/>
              </a:rPr>
              <a:t> shareholders, </a:t>
            </a:r>
            <a:r>
              <a:rPr lang="cs-CZ" altLang="en-US" sz="2400" b="1" i="1" dirty="0" smtClean="0">
                <a:latin typeface="Times New Roman" pitchFamily="18" charset="0"/>
              </a:rPr>
              <a:t>but </a:t>
            </a:r>
            <a:r>
              <a:rPr lang="cs-CZ" altLang="en-US" sz="2400" b="1" i="1" dirty="0" err="1" smtClean="0">
                <a:latin typeface="Times New Roman" pitchFamily="18" charset="0"/>
              </a:rPr>
              <a:t>should</a:t>
            </a:r>
            <a:r>
              <a:rPr lang="cs-CZ" altLang="en-US" sz="2400" b="1" i="1" dirty="0" smtClean="0">
                <a:latin typeface="Times New Roman" pitchFamily="18" charset="0"/>
              </a:rPr>
              <a:t> </a:t>
            </a:r>
            <a:r>
              <a:rPr lang="cs-CZ" altLang="en-US" sz="2400" b="1" i="1" dirty="0" err="1" smtClean="0">
                <a:latin typeface="Times New Roman" pitchFamily="18" charset="0"/>
              </a:rPr>
              <a:t>be</a:t>
            </a:r>
            <a:r>
              <a:rPr lang="cs-CZ" altLang="en-US" sz="2400" b="1" i="1" dirty="0" smtClean="0">
                <a:latin typeface="Times New Roman" pitchFamily="18" charset="0"/>
              </a:rPr>
              <a:t> </a:t>
            </a:r>
            <a:r>
              <a:rPr lang="cs-CZ" altLang="en-US" sz="2400" b="1" i="1" dirty="0" err="1" smtClean="0">
                <a:latin typeface="Times New Roman" pitchFamily="18" charset="0"/>
              </a:rPr>
              <a:t>responsible</a:t>
            </a:r>
            <a:r>
              <a:rPr lang="cs-CZ" altLang="en-US" sz="2400" b="1" i="1" dirty="0" smtClean="0">
                <a:latin typeface="Times New Roman" pitchFamily="18" charset="0"/>
              </a:rPr>
              <a:t> </a:t>
            </a:r>
            <a:r>
              <a:rPr lang="cs-CZ" altLang="en-US" sz="2400" b="1" i="1" dirty="0" err="1" smtClean="0">
                <a:latin typeface="Times New Roman" pitchFamily="18" charset="0"/>
              </a:rPr>
              <a:t>for</a:t>
            </a:r>
            <a:r>
              <a:rPr lang="cs-CZ" altLang="en-US" sz="2400" b="1" i="1" dirty="0" smtClean="0">
                <a:latin typeface="Times New Roman" pitchFamily="18" charset="0"/>
              </a:rPr>
              <a:t> </a:t>
            </a:r>
            <a:r>
              <a:rPr lang="cs-CZ" altLang="en-US" sz="2400" b="1" i="1" dirty="0" err="1" smtClean="0">
                <a:latin typeface="Times New Roman" pitchFamily="18" charset="0"/>
              </a:rPr>
              <a:t>all</a:t>
            </a:r>
            <a:r>
              <a:rPr lang="cs-CZ" altLang="en-US" sz="2400" b="1" i="1" dirty="0" smtClean="0">
                <a:latin typeface="Times New Roman" pitchFamily="18" charset="0"/>
              </a:rPr>
              <a:t> </a:t>
            </a:r>
            <a:r>
              <a:rPr lang="cs-CZ" altLang="en-US" sz="2400" b="1" i="1" dirty="0" err="1" smtClean="0">
                <a:latin typeface="Times New Roman" pitchFamily="18" charset="0"/>
              </a:rPr>
              <a:t>stakeholders</a:t>
            </a:r>
            <a:r>
              <a:rPr lang="cs-CZ" altLang="en-US" sz="2400" b="1" i="1" dirty="0" smtClean="0">
                <a:latin typeface="Times New Roman" pitchFamily="18" charset="0"/>
              </a:rPr>
              <a:t>.</a:t>
            </a: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algn="ctr">
              <a:defRPr/>
            </a:pPr>
            <a:fld id="{F221C81F-AE43-4C65-9088-765739E3931E}" type="slidenum">
              <a:rPr lang="cs-CZ" altLang="en-US"/>
              <a:pPr algn="ctr">
                <a:defRPr/>
              </a:pPr>
              <a:t>30</a:t>
            </a:fld>
            <a:endParaRPr lang="cs-CZ" altLang="en-US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b="1" smtClean="0"/>
              <a:t>Stakeholder chart</a:t>
            </a:r>
            <a:endParaRPr lang="en-US" altLang="en-US" b="1" smtClean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104823"/>
              </p:ext>
            </p:extLst>
          </p:nvPr>
        </p:nvGraphicFramePr>
        <p:xfrm>
          <a:off x="683568" y="1628800"/>
          <a:ext cx="7776864" cy="25666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80120"/>
                <a:gridCol w="273184"/>
                <a:gridCol w="302880"/>
                <a:gridCol w="288032"/>
                <a:gridCol w="288032"/>
                <a:gridCol w="288032"/>
                <a:gridCol w="288032"/>
                <a:gridCol w="288032"/>
                <a:gridCol w="288032"/>
                <a:gridCol w="288032"/>
                <a:gridCol w="288032"/>
                <a:gridCol w="360040"/>
                <a:gridCol w="360040"/>
                <a:gridCol w="360040"/>
                <a:gridCol w="360040"/>
                <a:gridCol w="360040"/>
                <a:gridCol w="360040"/>
                <a:gridCol w="360040"/>
                <a:gridCol w="360040"/>
                <a:gridCol w="936104"/>
              </a:tblGrid>
              <a:tr h="2160240">
                <a:tc>
                  <a:txBody>
                    <a:bodyPr/>
                    <a:lstStyle/>
                    <a:p>
                      <a:pPr marL="36195" marR="36195" algn="just"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effectLst/>
                          <a:latin typeface="Times New Roman"/>
                          <a:ea typeface="Times New Roman"/>
                        </a:rPr>
                        <a:t>Stakeholder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Times New Roman"/>
                          <a:ea typeface="Times New Roman"/>
                        </a:rPr>
                        <a:t>Group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spcAft>
                          <a:spcPts val="0"/>
                        </a:spcAft>
                      </a:pPr>
                      <a:r>
                        <a:rPr lang="cs-CZ" sz="1400" b="1" dirty="0" err="1" smtClean="0">
                          <a:effectLst/>
                          <a:latin typeface="Times New Roman"/>
                          <a:ea typeface="Times New Roman"/>
                        </a:rPr>
                        <a:t>Generic</a:t>
                      </a:r>
                      <a:r>
                        <a:rPr lang="cs-CZ" sz="14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cs-CZ" sz="1400" b="1" dirty="0" err="1" smtClean="0">
                          <a:effectLst/>
                          <a:latin typeface="Times New Roman"/>
                          <a:ea typeface="Times New Roman"/>
                        </a:rPr>
                        <a:t>group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spcAft>
                          <a:spcPts val="0"/>
                        </a:spcAft>
                      </a:pPr>
                      <a:r>
                        <a:rPr lang="cs-CZ" sz="1400" b="1" dirty="0" err="1" smtClean="0">
                          <a:effectLst/>
                          <a:latin typeface="Times New Roman"/>
                          <a:ea typeface="Times New Roman"/>
                        </a:rPr>
                        <a:t>Power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400" b="1" dirty="0" smtClean="0"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cs-CZ" sz="1400" b="1" dirty="0" err="1" smtClean="0">
                          <a:effectLst/>
                          <a:latin typeface="Times New Roman"/>
                          <a:ea typeface="Times New Roman"/>
                        </a:rPr>
                        <a:t>development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spcAft>
                          <a:spcPts val="0"/>
                        </a:spcAft>
                      </a:pPr>
                      <a:r>
                        <a:rPr lang="cs-CZ" sz="1400" b="1" dirty="0" err="1" smtClean="0">
                          <a:effectLst/>
                          <a:latin typeface="Times New Roman"/>
                          <a:ea typeface="Times New Roman"/>
                        </a:rPr>
                        <a:t>Legitimacy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cs-CZ" sz="1400" b="1" dirty="0" err="1" smtClean="0">
                          <a:effectLst/>
                          <a:latin typeface="Times New Roman"/>
                          <a:ea typeface="Times New Roman"/>
                        </a:rPr>
                        <a:t>development</a:t>
                      </a:r>
                      <a:endParaRPr lang="en-US" sz="14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spcAft>
                          <a:spcPts val="0"/>
                        </a:spcAft>
                      </a:pPr>
                      <a:r>
                        <a:rPr lang="cs-CZ" sz="1400" b="1" dirty="0" err="1" smtClean="0">
                          <a:effectLst/>
                          <a:latin typeface="Times New Roman"/>
                          <a:ea typeface="Times New Roman"/>
                        </a:rPr>
                        <a:t>Urgency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cs-CZ" sz="1400" b="1" dirty="0" err="1" smtClean="0">
                          <a:effectLst/>
                          <a:latin typeface="Times New Roman"/>
                          <a:ea typeface="Times New Roman"/>
                        </a:rPr>
                        <a:t>development</a:t>
                      </a:r>
                      <a:endParaRPr lang="en-US" sz="14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spcAft>
                          <a:spcPts val="0"/>
                        </a:spcAft>
                      </a:pPr>
                      <a:r>
                        <a:rPr lang="cs-CZ" sz="1400" b="1" dirty="0" err="1" smtClean="0">
                          <a:effectLst/>
                          <a:latin typeface="Times New Roman"/>
                          <a:ea typeface="Times New Roman"/>
                        </a:rPr>
                        <a:t>Stakeholder</a:t>
                      </a:r>
                      <a:r>
                        <a:rPr lang="cs-CZ" sz="14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cs-CZ" sz="1400" b="1" dirty="0" err="1" smtClean="0">
                          <a:effectLst/>
                          <a:latin typeface="Times New Roman"/>
                          <a:ea typeface="Times New Roman"/>
                        </a:rPr>
                        <a:t>size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cs-CZ" sz="1400" b="1" dirty="0" err="1" smtClean="0">
                          <a:effectLst/>
                          <a:latin typeface="Times New Roman"/>
                          <a:ea typeface="Times New Roman"/>
                        </a:rPr>
                        <a:t>development</a:t>
                      </a:r>
                      <a:endParaRPr lang="en-US" sz="14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spcAft>
                          <a:spcPts val="0"/>
                        </a:spcAft>
                      </a:pPr>
                      <a:r>
                        <a:rPr lang="cs-CZ" sz="1400" b="1" dirty="0" err="1" smtClean="0">
                          <a:effectLst/>
                          <a:latin typeface="Times New Roman"/>
                          <a:ea typeface="Times New Roman"/>
                        </a:rPr>
                        <a:t>Impact</a:t>
                      </a:r>
                      <a:r>
                        <a:rPr lang="cs-CZ" sz="1400" b="1" dirty="0" smtClean="0">
                          <a:effectLst/>
                          <a:latin typeface="Times New Roman"/>
                          <a:ea typeface="Times New Roman"/>
                        </a:rPr>
                        <a:t> on </a:t>
                      </a:r>
                      <a:r>
                        <a:rPr lang="cs-CZ" sz="1400" b="1" dirty="0" err="1" smtClean="0">
                          <a:effectLst/>
                          <a:latin typeface="Times New Roman"/>
                          <a:ea typeface="Times New Roman"/>
                        </a:rPr>
                        <a:t>the</a:t>
                      </a:r>
                      <a:r>
                        <a:rPr lang="cs-CZ" sz="14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cs-CZ" sz="1400" b="1" dirty="0" err="1" smtClean="0">
                          <a:effectLst/>
                          <a:latin typeface="Times New Roman"/>
                          <a:ea typeface="Times New Roman"/>
                        </a:rPr>
                        <a:t>stakeholder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cs-CZ" sz="1400" b="1" dirty="0" err="1" smtClean="0">
                          <a:effectLst/>
                          <a:latin typeface="Times New Roman"/>
                          <a:ea typeface="Times New Roman"/>
                        </a:rPr>
                        <a:t>development</a:t>
                      </a:r>
                      <a:endParaRPr lang="en-US" sz="14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spcAft>
                          <a:spcPts val="0"/>
                        </a:spcAft>
                      </a:pPr>
                      <a:r>
                        <a:rPr lang="cs-CZ" sz="1400" b="1" dirty="0" err="1" smtClean="0">
                          <a:effectLst/>
                          <a:latin typeface="Times New Roman"/>
                          <a:ea typeface="Times New Roman"/>
                        </a:rPr>
                        <a:t>Stakeholder</a:t>
                      </a:r>
                      <a:r>
                        <a:rPr lang="cs-CZ" sz="1400" b="1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cs-CZ" sz="1400" b="1" baseline="0" dirty="0" err="1" smtClean="0">
                          <a:effectLst/>
                          <a:latin typeface="Times New Roman"/>
                          <a:ea typeface="Times New Roman"/>
                        </a:rPr>
                        <a:t>attitude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cs-CZ" sz="1400" b="1" dirty="0" err="1" smtClean="0">
                          <a:effectLst/>
                          <a:latin typeface="Times New Roman"/>
                          <a:ea typeface="Times New Roman"/>
                        </a:rPr>
                        <a:t>development</a:t>
                      </a:r>
                      <a:endParaRPr lang="en-US" sz="14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spcAft>
                          <a:spcPts val="0"/>
                        </a:spcAft>
                      </a:pPr>
                      <a:r>
                        <a:rPr lang="cs-CZ" sz="1400" b="1" dirty="0" err="1" smtClean="0">
                          <a:effectLst/>
                          <a:latin typeface="Times New Roman"/>
                          <a:ea typeface="Times New Roman"/>
                        </a:rPr>
                        <a:t>Stakeholder</a:t>
                      </a:r>
                      <a:r>
                        <a:rPr lang="cs-CZ" sz="1400" b="1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cs-CZ" sz="1400" b="1" baseline="0" dirty="0" err="1" smtClean="0">
                          <a:effectLst/>
                          <a:latin typeface="Times New Roman"/>
                          <a:ea typeface="Times New Roman"/>
                        </a:rPr>
                        <a:t>interest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cs-CZ" sz="1400" b="1" dirty="0" err="1" smtClean="0">
                          <a:effectLst/>
                          <a:latin typeface="Times New Roman"/>
                          <a:ea typeface="Times New Roman"/>
                        </a:rPr>
                        <a:t>development</a:t>
                      </a:r>
                      <a:endParaRPr lang="en-US" sz="14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spcAft>
                          <a:spcPts val="0"/>
                        </a:spcAft>
                      </a:pPr>
                      <a:r>
                        <a:rPr lang="cs-CZ" sz="1400" b="1" dirty="0" err="1" smtClean="0">
                          <a:effectLst/>
                          <a:latin typeface="Times New Roman"/>
                          <a:ea typeface="Times New Roman"/>
                        </a:rPr>
                        <a:t>Leadership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cs-CZ" sz="1400" b="1" dirty="0" err="1" smtClean="0">
                          <a:effectLst/>
                          <a:latin typeface="Times New Roman"/>
                          <a:ea typeface="Times New Roman"/>
                        </a:rPr>
                        <a:t>development</a:t>
                      </a:r>
                      <a:endParaRPr lang="en-US" sz="14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1400" b="1" dirty="0" err="1" smtClean="0">
                          <a:effectLst/>
                          <a:latin typeface="Times New Roman"/>
                          <a:ea typeface="Times New Roman"/>
                        </a:rPr>
                        <a:t>Values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marL="36195" marR="36195" algn="just">
                        <a:spcAft>
                          <a:spcPts val="0"/>
                        </a:spcAft>
                      </a:pPr>
                      <a:r>
                        <a:rPr lang="cs-CZ" sz="1100" dirty="0" err="1" smtClean="0">
                          <a:effectLst/>
                          <a:latin typeface="Times New Roman"/>
                          <a:ea typeface="Times New Roman"/>
                        </a:rPr>
                        <a:t>Users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Times New Roman"/>
                          <a:ea typeface="Times New Roman"/>
                        </a:rPr>
                        <a:t>U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/>
                          <a:ea typeface="Times New Roman"/>
                        </a:rPr>
                        <a:t>+2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/>
                          <a:ea typeface="Times New Roman"/>
                        </a:rPr>
                        <a:t>+1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/>
                          <a:ea typeface="Times New Roman"/>
                        </a:rPr>
                        <a:t>0,3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Times New Roman"/>
                          <a:ea typeface="Times New Roman"/>
                        </a:rPr>
                        <a:t>N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Times New Roman"/>
                          <a:ea typeface="Times New Roman"/>
                        </a:rPr>
                        <a:t>List </a:t>
                      </a:r>
                      <a:r>
                        <a:rPr lang="cs-CZ" sz="1100" dirty="0" err="1" smtClean="0">
                          <a:effectLst/>
                          <a:latin typeface="Times New Roman"/>
                          <a:ea typeface="Times New Roman"/>
                        </a:rPr>
                        <a:t>values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marL="36195" marR="36195" algn="just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/>
                          <a:ea typeface="Times New Roman"/>
                        </a:rPr>
                        <a:t>...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755576" y="4509120"/>
            <a:ext cx="4752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400" dirty="0" smtClean="0"/>
              <a:t>Legend:</a:t>
            </a:r>
          </a:p>
          <a:p>
            <a:pPr algn="l"/>
            <a:r>
              <a:rPr lang="cs-CZ" sz="1400" dirty="0" smtClean="0"/>
              <a:t>U – </a:t>
            </a:r>
            <a:r>
              <a:rPr lang="cs-CZ" sz="1400" dirty="0" err="1" smtClean="0"/>
              <a:t>Users</a:t>
            </a:r>
            <a:endParaRPr lang="cs-CZ" sz="1400" dirty="0" smtClean="0"/>
          </a:p>
          <a:p>
            <a:pPr algn="l"/>
            <a:r>
              <a:rPr lang="cs-CZ" sz="1400" dirty="0" smtClean="0"/>
              <a:t>C – </a:t>
            </a:r>
            <a:r>
              <a:rPr lang="cs-CZ" sz="1400" dirty="0" err="1" smtClean="0"/>
              <a:t>Customers</a:t>
            </a:r>
            <a:endParaRPr lang="cs-CZ" sz="1400" dirty="0" smtClean="0"/>
          </a:p>
          <a:p>
            <a:pPr algn="l"/>
            <a:r>
              <a:rPr lang="cs-CZ" sz="1400" dirty="0" smtClean="0"/>
              <a:t>P – Positive (</a:t>
            </a:r>
            <a:r>
              <a:rPr lang="cs-CZ" sz="1400" dirty="0" err="1" smtClean="0"/>
              <a:t>Impact</a:t>
            </a:r>
            <a:r>
              <a:rPr lang="cs-CZ" sz="1400" dirty="0" smtClean="0"/>
              <a:t>, </a:t>
            </a:r>
            <a:r>
              <a:rPr lang="cs-CZ" sz="1400" dirty="0" err="1" smtClean="0"/>
              <a:t>attitude</a:t>
            </a:r>
            <a:r>
              <a:rPr lang="cs-CZ" sz="1400" dirty="0" smtClean="0"/>
              <a:t>, </a:t>
            </a:r>
            <a:r>
              <a:rPr lang="cs-CZ" sz="1400" dirty="0" err="1" smtClean="0"/>
              <a:t>interest</a:t>
            </a:r>
            <a:r>
              <a:rPr lang="cs-CZ" sz="1400" dirty="0" smtClean="0"/>
              <a:t>)</a:t>
            </a:r>
          </a:p>
          <a:p>
            <a:pPr algn="l"/>
            <a:r>
              <a:rPr lang="cs-CZ" sz="1400" dirty="0" smtClean="0"/>
              <a:t>N – Negative </a:t>
            </a:r>
          </a:p>
          <a:p>
            <a:pPr algn="l"/>
            <a:r>
              <a:rPr lang="cs-CZ" sz="1400" dirty="0" smtClean="0"/>
              <a:t>0 – Not </a:t>
            </a:r>
            <a:r>
              <a:rPr lang="cs-CZ" sz="1400" dirty="0" err="1" smtClean="0"/>
              <a:t>present</a:t>
            </a:r>
            <a:r>
              <a:rPr lang="cs-CZ" sz="1400" dirty="0" smtClean="0"/>
              <a:t>, not </a:t>
            </a:r>
            <a:r>
              <a:rPr lang="cs-CZ" sz="1400" dirty="0" err="1" smtClean="0"/>
              <a:t>available</a:t>
            </a:r>
            <a:r>
              <a:rPr lang="cs-CZ" sz="1400" dirty="0" smtClean="0"/>
              <a:t>, not </a:t>
            </a:r>
            <a:r>
              <a:rPr lang="cs-CZ" sz="1400" dirty="0" err="1" smtClean="0"/>
              <a:t>applicable</a:t>
            </a:r>
            <a:endParaRPr lang="en-US" sz="1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Stakeholder Matrix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685800" y="1676400"/>
            <a:ext cx="7543800" cy="381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685800" y="1676400"/>
            <a:ext cx="7543800" cy="1066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2057400" y="16764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3581400" y="16764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5181600" y="16764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6781800" y="16764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685800" y="2035175"/>
            <a:ext cx="1387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latin typeface="Verdana" pitchFamily="34" charset="0"/>
                <a:cs typeface="Arial" charset="0"/>
              </a:rPr>
              <a:t>Stakeholder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1900238" y="1752600"/>
            <a:ext cx="160496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latin typeface="Verdana" pitchFamily="34" charset="0"/>
                <a:cs typeface="Arial" charset="0"/>
              </a:rPr>
              <a:t>What they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latin typeface="Verdana" pitchFamily="34" charset="0"/>
                <a:cs typeface="Arial" charset="0"/>
              </a:rPr>
              <a:t>Gain from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latin typeface="Verdana" pitchFamily="34" charset="0"/>
                <a:cs typeface="Arial" charset="0"/>
              </a:rPr>
              <a:t>the </a:t>
            </a:r>
            <a:r>
              <a:rPr lang="cs-CZ" altLang="en-US" sz="1400" b="1">
                <a:latin typeface="Verdana" pitchFamily="34" charset="0"/>
                <a:cs typeface="Arial" charset="0"/>
              </a:rPr>
              <a:t>company</a:t>
            </a:r>
            <a:endParaRPr lang="en-US" altLang="en-US" sz="1400" b="1">
              <a:latin typeface="Verdana" pitchFamily="34" charset="0"/>
              <a:cs typeface="Arial" charset="0"/>
            </a:endParaRP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3581400" y="1784350"/>
            <a:ext cx="151765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latin typeface="Verdana" pitchFamily="34" charset="0"/>
                <a:cs typeface="Arial" charset="0"/>
              </a:rPr>
              <a:t>How are they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latin typeface="Verdana" pitchFamily="34" charset="0"/>
                <a:cs typeface="Arial" charset="0"/>
              </a:rPr>
              <a:t>impacted by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latin typeface="Verdana" pitchFamily="34" charset="0"/>
                <a:cs typeface="Arial" charset="0"/>
              </a:rPr>
              <a:t>the </a:t>
            </a:r>
            <a:r>
              <a:rPr lang="cs-CZ" altLang="en-US" sz="1400" b="1">
                <a:latin typeface="Verdana" pitchFamily="34" charset="0"/>
                <a:cs typeface="Arial" charset="0"/>
              </a:rPr>
              <a:t>company</a:t>
            </a:r>
            <a:endParaRPr lang="en-US" altLang="en-US" sz="1400" b="1">
              <a:latin typeface="Verdana" pitchFamily="34" charset="0"/>
              <a:cs typeface="Arial" charset="0"/>
            </a:endParaRPr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>
            <a:off x="685800" y="27432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>
            <a:off x="685800" y="28956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685800" y="30480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>
            <a:off x="685800" y="32004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>
            <a:off x="685800" y="33528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>
            <a:off x="685800" y="35052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>
            <a:off x="685800" y="36576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>
            <a:off x="685800" y="38100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0" name="Line 20"/>
          <p:cNvSpPr>
            <a:spLocks noChangeShapeType="1"/>
          </p:cNvSpPr>
          <p:nvPr/>
        </p:nvSpPr>
        <p:spPr bwMode="auto">
          <a:xfrm>
            <a:off x="685800" y="39624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1" name="Line 21"/>
          <p:cNvSpPr>
            <a:spLocks noChangeShapeType="1"/>
          </p:cNvSpPr>
          <p:nvPr/>
        </p:nvSpPr>
        <p:spPr bwMode="auto">
          <a:xfrm>
            <a:off x="685800" y="41148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2" name="Line 22"/>
          <p:cNvSpPr>
            <a:spLocks noChangeShapeType="1"/>
          </p:cNvSpPr>
          <p:nvPr/>
        </p:nvSpPr>
        <p:spPr bwMode="auto">
          <a:xfrm>
            <a:off x="685800" y="42672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3" name="Line 23"/>
          <p:cNvSpPr>
            <a:spLocks noChangeShapeType="1"/>
          </p:cNvSpPr>
          <p:nvPr/>
        </p:nvSpPr>
        <p:spPr bwMode="auto">
          <a:xfrm>
            <a:off x="685800" y="44196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4" name="Line 24"/>
          <p:cNvSpPr>
            <a:spLocks noChangeShapeType="1"/>
          </p:cNvSpPr>
          <p:nvPr/>
        </p:nvSpPr>
        <p:spPr bwMode="auto">
          <a:xfrm>
            <a:off x="685800" y="45720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5" name="Line 25"/>
          <p:cNvSpPr>
            <a:spLocks noChangeShapeType="1"/>
          </p:cNvSpPr>
          <p:nvPr/>
        </p:nvSpPr>
        <p:spPr bwMode="auto">
          <a:xfrm>
            <a:off x="685800" y="47244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6" name="Line 26"/>
          <p:cNvSpPr>
            <a:spLocks noChangeShapeType="1"/>
          </p:cNvSpPr>
          <p:nvPr/>
        </p:nvSpPr>
        <p:spPr bwMode="auto">
          <a:xfrm>
            <a:off x="685800" y="48768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7" name="Line 27"/>
          <p:cNvSpPr>
            <a:spLocks noChangeShapeType="1"/>
          </p:cNvSpPr>
          <p:nvPr/>
        </p:nvSpPr>
        <p:spPr bwMode="auto">
          <a:xfrm>
            <a:off x="685800" y="50292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8" name="Line 28"/>
          <p:cNvSpPr>
            <a:spLocks noChangeShapeType="1"/>
          </p:cNvSpPr>
          <p:nvPr/>
        </p:nvSpPr>
        <p:spPr bwMode="auto">
          <a:xfrm>
            <a:off x="685800" y="51816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9" name="Line 29"/>
          <p:cNvSpPr>
            <a:spLocks noChangeShapeType="1"/>
          </p:cNvSpPr>
          <p:nvPr/>
        </p:nvSpPr>
        <p:spPr bwMode="auto">
          <a:xfrm>
            <a:off x="685800" y="53340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0" name="Line 30"/>
          <p:cNvSpPr>
            <a:spLocks noChangeShapeType="1"/>
          </p:cNvSpPr>
          <p:nvPr/>
        </p:nvSpPr>
        <p:spPr bwMode="auto">
          <a:xfrm>
            <a:off x="685800" y="54864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1" name="Text Box 31"/>
          <p:cNvSpPr txBox="1">
            <a:spLocks noChangeArrowheads="1"/>
          </p:cNvSpPr>
          <p:nvPr/>
        </p:nvSpPr>
        <p:spPr bwMode="auto">
          <a:xfrm>
            <a:off x="5029200" y="1784350"/>
            <a:ext cx="18288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latin typeface="Verdana" pitchFamily="34" charset="0"/>
                <a:cs typeface="Arial" charset="0"/>
              </a:rPr>
              <a:t>What does the </a:t>
            </a:r>
            <a:r>
              <a:rPr lang="cs-CZ" altLang="en-US" sz="1400" b="1">
                <a:latin typeface="Verdana" pitchFamily="34" charset="0"/>
                <a:cs typeface="Arial" charset="0"/>
              </a:rPr>
              <a:t>company</a:t>
            </a:r>
            <a:r>
              <a:rPr lang="en-US" altLang="en-US" sz="1400" b="1">
                <a:latin typeface="Verdana" pitchFamily="34" charset="0"/>
                <a:cs typeface="Arial" charset="0"/>
              </a:rPr>
              <a:t> need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latin typeface="Verdana" pitchFamily="34" charset="0"/>
                <a:cs typeface="Arial" charset="0"/>
              </a:rPr>
              <a:t>from them ?</a:t>
            </a: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6711950" y="1676400"/>
            <a:ext cx="15176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latin typeface="Verdana" pitchFamily="34" charset="0"/>
                <a:cs typeface="Arial" charset="0"/>
              </a:rPr>
              <a:t>What do they know/ think about the </a:t>
            </a:r>
            <a:r>
              <a:rPr lang="cs-CZ" altLang="en-US" sz="1400" b="1">
                <a:latin typeface="Verdana" pitchFamily="34" charset="0"/>
                <a:cs typeface="Arial" charset="0"/>
              </a:rPr>
              <a:t>company</a:t>
            </a:r>
            <a:endParaRPr lang="en-US" altLang="en-US" sz="1400" b="1">
              <a:latin typeface="Verdana" pitchFamily="34" charset="0"/>
              <a:cs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7AC2F0-1E79-46E7-91F8-627213374D25}" type="slidenum">
              <a:rPr lang="cs-CZ" altLang="en-US" smtClean="0"/>
              <a:pPr>
                <a:defRPr/>
              </a:pPr>
              <a:t>31</a:t>
            </a:fld>
            <a:endParaRPr lang="cs-CZ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81075"/>
            <a:ext cx="8291513" cy="568801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cs-CZ" altLang="en-US" sz="2000" b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cs-CZ" altLang="en-US" sz="2000" b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cs-CZ" altLang="en-US" sz="2000" b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cs-CZ" altLang="en-US" sz="2000" b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cs-CZ" altLang="en-US" sz="2000" b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cs-CZ" altLang="en-US" sz="2000" b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cs-CZ" altLang="en-US" sz="2000" b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cs-CZ" altLang="en-US" sz="2000" b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cs-CZ" altLang="en-US" sz="2000" b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cs-CZ" altLang="en-US" sz="2000" b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cs-CZ" altLang="en-US" sz="2000" b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cs-CZ" altLang="en-US" sz="2000" b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cs-CZ" altLang="en-US" sz="2000" b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cs-CZ" altLang="en-US" sz="2000" b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cs-CZ" altLang="en-US" sz="2000" b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cs-CZ" altLang="en-US" sz="2000" b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cs-CZ" altLang="en-US" sz="2000" b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cs-CZ" altLang="en-US" sz="1600" dirty="0" smtClean="0"/>
              <a:t>Source</a:t>
            </a:r>
            <a:r>
              <a:rPr lang="cs-CZ" altLang="en-US" sz="1600" smtClean="0"/>
              <a:t>: ŠIMBEROVÁ, </a:t>
            </a:r>
            <a:r>
              <a:rPr lang="cs-CZ" altLang="en-US" sz="1600" dirty="0" smtClean="0"/>
              <a:t>I. Řízení vztahů se </a:t>
            </a:r>
            <a:r>
              <a:rPr lang="cs-CZ" altLang="en-US" sz="1600" dirty="0" err="1" smtClean="0"/>
              <a:t>stakeholdry</a:t>
            </a:r>
            <a:r>
              <a:rPr lang="cs-CZ" altLang="en-US" sz="1600" dirty="0" smtClean="0"/>
              <a:t> na průmyslových trzích v kontextu současných marketingových koncepcí. In </a:t>
            </a:r>
            <a:r>
              <a:rPr lang="cs-CZ" altLang="en-US" sz="1600" i="1" dirty="0" smtClean="0"/>
              <a:t>Vědecké spisy vysokého učení technického v Brně.</a:t>
            </a:r>
            <a:r>
              <a:rPr lang="cs-CZ" altLang="en-US" sz="1600" dirty="0" smtClean="0"/>
              <a:t> Sv. 251. 38 s. ISSN 1213-418X. s. 17.</a:t>
            </a:r>
          </a:p>
        </p:txBody>
      </p:sp>
      <p:graphicFrame>
        <p:nvGraphicFramePr>
          <p:cNvPr id="36133" name="Group 29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44600761"/>
              </p:ext>
            </p:extLst>
          </p:nvPr>
        </p:nvGraphicFramePr>
        <p:xfrm>
          <a:off x="4572000" y="908720"/>
          <a:ext cx="4038600" cy="4938262"/>
        </p:xfrm>
        <a:graphic>
          <a:graphicData uri="http://schemas.openxmlformats.org/drawingml/2006/table">
            <a:tbl>
              <a:tblPr/>
              <a:tblGrid>
                <a:gridCol w="2257425"/>
                <a:gridCol w="890588"/>
                <a:gridCol w="890587"/>
              </a:tblGrid>
              <a:tr h="43214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Stakeholders</a:t>
                      </a:r>
                      <a:endParaRPr kumimoji="0" lang="cs-CZ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Average</a:t>
                      </a:r>
                      <a:endParaRPr kumimoji="0" lang="cs-CZ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</a:t>
                      </a:r>
                      <a:endParaRPr kumimoji="0" lang="cs-CZ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0">
                <a:tc>
                  <a:txBody>
                    <a:bodyPr/>
                    <a:lstStyle/>
                    <a:p>
                      <a:pPr marL="347345" indent="-347345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Customers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9.7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0">
                <a:tc>
                  <a:txBody>
                    <a:bodyPr/>
                    <a:lstStyle/>
                    <a:p>
                      <a:pPr marL="347345" indent="-347345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Employees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9.1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0">
                <a:tc>
                  <a:txBody>
                    <a:bodyPr/>
                    <a:lstStyle/>
                    <a:p>
                      <a:pPr marL="347345" indent="-347345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Management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8.8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0">
                <a:tc>
                  <a:txBody>
                    <a:bodyPr/>
                    <a:lstStyle/>
                    <a:p>
                      <a:pPr marL="347345" indent="-347345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Owners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8.3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0">
                <a:tc>
                  <a:txBody>
                    <a:bodyPr/>
                    <a:lstStyle/>
                    <a:p>
                      <a:pPr marL="347345" indent="-347345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Suppliers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0">
                <a:tc>
                  <a:txBody>
                    <a:bodyPr/>
                    <a:lstStyle/>
                    <a:p>
                      <a:pPr marL="347345" indent="-347345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Financial institutions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0">
                <a:tc>
                  <a:txBody>
                    <a:bodyPr/>
                    <a:lstStyle/>
                    <a:p>
                      <a:pPr marL="347345" indent="-347345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Competition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0">
                <a:tc>
                  <a:txBody>
                    <a:bodyPr/>
                    <a:lstStyle/>
                    <a:p>
                      <a:pPr marL="347345" indent="-347345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Academic centers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904">
                <a:tc>
                  <a:txBody>
                    <a:bodyPr/>
                    <a:lstStyle/>
                    <a:p>
                      <a:pPr marL="347345" indent="-347345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Municipalities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0">
                <a:tc>
                  <a:txBody>
                    <a:bodyPr/>
                    <a:lstStyle/>
                    <a:p>
                      <a:pPr marL="347345" indent="-347345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State authorities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0">
                <a:tc>
                  <a:txBody>
                    <a:bodyPr/>
                    <a:lstStyle/>
                    <a:p>
                      <a:pPr marL="347345" indent="-347345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Consulting companies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0">
                <a:tc>
                  <a:txBody>
                    <a:bodyPr/>
                    <a:lstStyle/>
                    <a:p>
                      <a:pPr marL="347345" indent="-347345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Citizens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0">
                <a:tc>
                  <a:txBody>
                    <a:bodyPr/>
                    <a:lstStyle/>
                    <a:p>
                      <a:pPr marL="347345" indent="-347345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Chamber of commerce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0">
                <a:tc>
                  <a:txBody>
                    <a:bodyPr/>
                    <a:lstStyle/>
                    <a:p>
                      <a:pPr marL="347345" indent="-347345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Innovation centers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179388" y="1196975"/>
            <a:ext cx="424815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cs-CZ" altLang="en-US" sz="2400" b="1" dirty="0" err="1" smtClean="0">
                <a:solidFill>
                  <a:srgbClr val="7D1E1E"/>
                </a:solidFill>
                <a:latin typeface="+mj-lt"/>
                <a:ea typeface="+mj-ea"/>
                <a:cs typeface="+mj-cs"/>
              </a:rPr>
              <a:t>Significance</a:t>
            </a:r>
            <a:r>
              <a:rPr lang="cs-CZ" altLang="en-US" sz="2400" b="1" dirty="0" smtClean="0">
                <a:solidFill>
                  <a:srgbClr val="7D1E1E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altLang="en-US" sz="2400" b="1" dirty="0" err="1" smtClean="0">
                <a:solidFill>
                  <a:srgbClr val="7D1E1E"/>
                </a:solidFill>
                <a:latin typeface="+mj-lt"/>
                <a:ea typeface="+mj-ea"/>
                <a:cs typeface="+mj-cs"/>
              </a:rPr>
              <a:t>of</a:t>
            </a:r>
            <a:r>
              <a:rPr lang="cs-CZ" altLang="en-US" sz="2400" b="1" dirty="0" smtClean="0">
                <a:solidFill>
                  <a:srgbClr val="7D1E1E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altLang="en-US" sz="2400" b="1" dirty="0" err="1" smtClean="0">
                <a:solidFill>
                  <a:srgbClr val="7D1E1E"/>
                </a:solidFill>
                <a:latin typeface="+mj-lt"/>
                <a:ea typeface="+mj-ea"/>
                <a:cs typeface="+mj-cs"/>
              </a:rPr>
              <a:t>stakeholders</a:t>
            </a:r>
            <a:r>
              <a:rPr lang="cs-CZ" altLang="en-US" sz="2400" b="1" dirty="0" smtClean="0">
                <a:solidFill>
                  <a:srgbClr val="7D1E1E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altLang="en-US" sz="2400" b="1" dirty="0" err="1" smtClean="0">
                <a:solidFill>
                  <a:srgbClr val="7D1E1E"/>
                </a:solidFill>
                <a:latin typeface="+mj-lt"/>
                <a:ea typeface="+mj-ea"/>
                <a:cs typeface="+mj-cs"/>
              </a:rPr>
              <a:t>for</a:t>
            </a:r>
            <a:r>
              <a:rPr lang="cs-CZ" altLang="en-US" sz="2400" b="1" dirty="0" smtClean="0">
                <a:solidFill>
                  <a:srgbClr val="7D1E1E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altLang="en-US" sz="2400" b="1" dirty="0" err="1" smtClean="0">
                <a:solidFill>
                  <a:srgbClr val="7D1E1E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cs-CZ" altLang="en-US" sz="2400" b="1" dirty="0" smtClean="0">
                <a:solidFill>
                  <a:srgbClr val="7D1E1E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altLang="en-US" sz="2400" b="1" dirty="0" err="1" smtClean="0">
                <a:solidFill>
                  <a:srgbClr val="7D1E1E"/>
                </a:solidFill>
                <a:latin typeface="+mj-lt"/>
                <a:ea typeface="+mj-ea"/>
                <a:cs typeface="+mj-cs"/>
              </a:rPr>
              <a:t>firms</a:t>
            </a:r>
            <a:r>
              <a:rPr lang="cs-CZ" altLang="en-US" sz="2400" b="1" dirty="0" smtClean="0">
                <a:solidFill>
                  <a:srgbClr val="7D1E1E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altLang="en-US" sz="2400" b="1" dirty="0" err="1" smtClean="0">
                <a:solidFill>
                  <a:srgbClr val="7D1E1E"/>
                </a:solidFill>
                <a:latin typeface="+mj-lt"/>
                <a:ea typeface="+mj-ea"/>
                <a:cs typeface="+mj-cs"/>
              </a:rPr>
              <a:t>success</a:t>
            </a:r>
            <a:endParaRPr lang="cs-CZ" altLang="en-US" sz="2400" b="1" dirty="0">
              <a:solidFill>
                <a:srgbClr val="7D1E1E"/>
              </a:solidFill>
              <a:latin typeface="+mj-lt"/>
              <a:ea typeface="+mj-ea"/>
              <a:cs typeface="+mj-cs"/>
            </a:endParaRPr>
          </a:p>
          <a:p>
            <a:pPr algn="l">
              <a:defRPr/>
            </a:pPr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83F1A-271A-4D44-A71D-E8FEDE0D112B}" type="slidenum">
              <a:rPr lang="cs-CZ" altLang="en-US" smtClean="0"/>
              <a:pPr>
                <a:defRPr/>
              </a:pPr>
              <a:t>32</a:t>
            </a:fld>
            <a:endParaRPr lang="cs-CZ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b="1" dirty="0" err="1" smtClean="0"/>
              <a:t>Importance</a:t>
            </a:r>
            <a:r>
              <a:rPr lang="cs-CZ" altLang="en-US" b="1" dirty="0" smtClean="0"/>
              <a:t> </a:t>
            </a:r>
            <a:r>
              <a:rPr lang="cs-CZ" altLang="en-US" b="1" dirty="0" err="1" smtClean="0"/>
              <a:t>of</a:t>
            </a:r>
            <a:r>
              <a:rPr lang="cs-CZ" altLang="en-US" b="1" dirty="0" smtClean="0"/>
              <a:t> </a:t>
            </a:r>
            <a:r>
              <a:rPr lang="cs-CZ" altLang="en-US" b="1" dirty="0" err="1" smtClean="0"/>
              <a:t>the</a:t>
            </a:r>
            <a:r>
              <a:rPr lang="cs-CZ" altLang="en-US" b="1" dirty="0" smtClean="0"/>
              <a:t> </a:t>
            </a:r>
            <a:r>
              <a:rPr lang="cs-CZ" altLang="en-US" b="1" dirty="0" err="1" smtClean="0"/>
              <a:t>stakeholder</a:t>
            </a:r>
            <a:r>
              <a:rPr lang="cs-CZ" altLang="en-US" b="1" dirty="0" smtClean="0"/>
              <a:t> </a:t>
            </a:r>
            <a:r>
              <a:rPr lang="cs-CZ" altLang="en-US" b="1" dirty="0" err="1" smtClean="0"/>
              <a:t>groups</a:t>
            </a:r>
            <a:endParaRPr lang="cs-CZ" altLang="en-US" b="1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98650"/>
            <a:ext cx="8229600" cy="4227513"/>
          </a:xfrm>
          <a:noFill/>
        </p:spPr>
        <p:txBody>
          <a:bodyPr/>
          <a:lstStyle/>
          <a:p>
            <a:pPr marL="622300" indent="-622300" eaLnBrk="1" hangingPunct="1">
              <a:buFont typeface="Wingdings" pitchFamily="2" charset="2"/>
              <a:buAutoNum type="arabicPeriod"/>
            </a:pPr>
            <a:r>
              <a:rPr lang="cs-CZ" altLang="en-US" sz="2400" dirty="0" err="1" smtClean="0"/>
              <a:t>Customers</a:t>
            </a:r>
            <a:r>
              <a:rPr lang="cs-CZ" altLang="en-US" sz="2400" dirty="0" smtClean="0"/>
              <a:t> 	(4.65)</a:t>
            </a:r>
          </a:p>
          <a:p>
            <a:pPr marL="622300" indent="-622300" eaLnBrk="1" hangingPunct="1">
              <a:buFont typeface="Wingdings" pitchFamily="2" charset="2"/>
              <a:buAutoNum type="arabicPeriod"/>
            </a:pPr>
            <a:r>
              <a:rPr lang="cs-CZ" altLang="en-US" sz="2400" dirty="0" err="1" smtClean="0"/>
              <a:t>Owners</a:t>
            </a:r>
            <a:r>
              <a:rPr lang="cs-CZ" altLang="en-US" sz="2400" dirty="0" smtClean="0"/>
              <a:t>		(4.47)</a:t>
            </a:r>
          </a:p>
          <a:p>
            <a:pPr marL="622300" indent="-622300" eaLnBrk="1" hangingPunct="1">
              <a:buFont typeface="Wingdings" pitchFamily="2" charset="2"/>
              <a:buAutoNum type="arabicPeriod"/>
            </a:pPr>
            <a:r>
              <a:rPr lang="cs-CZ" altLang="en-US" sz="2400" dirty="0" err="1" smtClean="0"/>
              <a:t>Employees</a:t>
            </a:r>
            <a:r>
              <a:rPr lang="cs-CZ" altLang="en-US" sz="2400" dirty="0" smtClean="0"/>
              <a:t>	(4.03)</a:t>
            </a:r>
          </a:p>
          <a:p>
            <a:pPr marL="622300" indent="-622300" eaLnBrk="1" hangingPunct="1">
              <a:buFont typeface="Wingdings" pitchFamily="2" charset="2"/>
              <a:buAutoNum type="arabicPeriod"/>
            </a:pPr>
            <a:r>
              <a:rPr lang="cs-CZ" altLang="en-US" sz="2400" dirty="0" err="1" smtClean="0"/>
              <a:t>Suppliers</a:t>
            </a:r>
            <a:r>
              <a:rPr lang="cs-CZ" altLang="en-US" sz="2400" dirty="0" smtClean="0"/>
              <a:t>	(3.78)</a:t>
            </a:r>
          </a:p>
          <a:p>
            <a:pPr marL="622300" indent="-622300" eaLnBrk="1" hangingPunct="1">
              <a:buFont typeface="Wingdings" pitchFamily="2" charset="2"/>
              <a:buAutoNum type="arabicPeriod"/>
            </a:pPr>
            <a:r>
              <a:rPr lang="cs-CZ" altLang="en-US" sz="2400" dirty="0" err="1" smtClean="0"/>
              <a:t>Creditors</a:t>
            </a:r>
            <a:r>
              <a:rPr lang="cs-CZ" altLang="en-US" sz="2400" dirty="0" smtClean="0"/>
              <a:t>	(2.75)</a:t>
            </a:r>
          </a:p>
          <a:p>
            <a:pPr marL="622300" indent="-622300" eaLnBrk="1" hangingPunct="1">
              <a:buFont typeface="Wingdings" pitchFamily="2" charset="2"/>
              <a:buAutoNum type="arabicPeriod"/>
            </a:pPr>
            <a:r>
              <a:rPr lang="cs-CZ" altLang="en-US" sz="2400" dirty="0" err="1" smtClean="0"/>
              <a:t>Communities</a:t>
            </a:r>
            <a:r>
              <a:rPr lang="cs-CZ" altLang="en-US" sz="2400" dirty="0"/>
              <a:t>	</a:t>
            </a:r>
            <a:r>
              <a:rPr lang="cs-CZ" altLang="en-US" sz="2400" dirty="0" smtClean="0"/>
              <a:t>(2.61)</a:t>
            </a:r>
          </a:p>
          <a:p>
            <a:pPr marL="622300" indent="-622300" eaLnBrk="1" hangingPunct="1">
              <a:buFont typeface="Wingdings" pitchFamily="2" charset="2"/>
              <a:buAutoNum type="arabicPeriod"/>
            </a:pPr>
            <a:r>
              <a:rPr lang="cs-CZ" altLang="en-US" sz="2400" dirty="0" err="1" smtClean="0"/>
              <a:t>State</a:t>
            </a:r>
            <a:r>
              <a:rPr lang="cs-CZ" altLang="en-US" sz="2400" dirty="0" smtClean="0"/>
              <a:t>		(2.39)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6EDDB0-97CE-4C8E-B26A-1D890C4351BE}" type="slidenum">
              <a:rPr lang="cs-CZ" altLang="en-US" smtClean="0"/>
              <a:pPr>
                <a:defRPr/>
              </a:pPr>
              <a:t>33</a:t>
            </a:fld>
            <a:endParaRPr lang="cs-CZ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b="1" dirty="0" err="1" smtClean="0"/>
              <a:t>Importance</a:t>
            </a:r>
            <a:r>
              <a:rPr lang="cs-CZ" altLang="en-US" b="1" dirty="0" smtClean="0"/>
              <a:t> </a:t>
            </a:r>
            <a:r>
              <a:rPr lang="cs-CZ" altLang="en-US" b="1" dirty="0" err="1" smtClean="0"/>
              <a:t>of</a:t>
            </a:r>
            <a:r>
              <a:rPr lang="cs-CZ" altLang="en-US" b="1" dirty="0" smtClean="0"/>
              <a:t> </a:t>
            </a:r>
            <a:r>
              <a:rPr lang="cs-CZ" altLang="en-US" b="1" dirty="0" err="1" smtClean="0"/>
              <a:t>the</a:t>
            </a:r>
            <a:r>
              <a:rPr lang="cs-CZ" altLang="en-US" b="1" dirty="0" smtClean="0"/>
              <a:t> </a:t>
            </a:r>
            <a:r>
              <a:rPr lang="cs-CZ" altLang="en-US" b="1" dirty="0" err="1" smtClean="0"/>
              <a:t>stakeholder</a:t>
            </a:r>
            <a:r>
              <a:rPr lang="cs-CZ" altLang="en-US" b="1" dirty="0" smtClean="0"/>
              <a:t> </a:t>
            </a:r>
            <a:r>
              <a:rPr lang="cs-CZ" altLang="en-US" b="1" dirty="0" err="1" smtClean="0"/>
              <a:t>groups</a:t>
            </a:r>
            <a:endParaRPr lang="cs-CZ" altLang="en-US" b="1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05038"/>
            <a:ext cx="8497887" cy="3925887"/>
          </a:xfrm>
          <a:noFill/>
        </p:spPr>
        <p:txBody>
          <a:bodyPr/>
          <a:lstStyle/>
          <a:p>
            <a:pPr marL="361950" indent="-361950" eaLnBrk="1" hangingPunct="1"/>
            <a:r>
              <a:rPr lang="cs-CZ" altLang="en-US" sz="2000" dirty="0" err="1" smtClean="0"/>
              <a:t>Lower</a:t>
            </a:r>
            <a:r>
              <a:rPr lang="cs-CZ" altLang="en-US" sz="2000" dirty="0" smtClean="0"/>
              <a:t> response </a:t>
            </a:r>
            <a:r>
              <a:rPr lang="cs-CZ" altLang="en-US" sz="2000" dirty="0" err="1" smtClean="0"/>
              <a:t>rate</a:t>
            </a:r>
            <a:r>
              <a:rPr lang="cs-CZ" altLang="en-US" sz="2000" dirty="0" smtClean="0"/>
              <a:t> </a:t>
            </a:r>
            <a:r>
              <a:rPr lang="cs-CZ" altLang="en-US" sz="2000" dirty="0" err="1" smtClean="0"/>
              <a:t>for</a:t>
            </a:r>
            <a:r>
              <a:rPr lang="cs-CZ" altLang="en-US" sz="2000" dirty="0" smtClean="0"/>
              <a:t> </a:t>
            </a:r>
            <a:r>
              <a:rPr lang="cs-CZ" altLang="en-US" sz="2000" dirty="0" err="1" smtClean="0"/>
              <a:t>the</a:t>
            </a:r>
            <a:r>
              <a:rPr lang="cs-CZ" altLang="en-US" sz="2000" dirty="0" smtClean="0"/>
              <a:t> </a:t>
            </a:r>
            <a:r>
              <a:rPr lang="cs-CZ" altLang="en-US" sz="2000" dirty="0" err="1" smtClean="0"/>
              <a:t>group</a:t>
            </a:r>
            <a:r>
              <a:rPr lang="cs-CZ" altLang="en-US" sz="2000" dirty="0" smtClean="0"/>
              <a:t> </a:t>
            </a:r>
            <a:r>
              <a:rPr lang="cs-CZ" altLang="en-US" sz="2000" dirty="0" err="1" smtClean="0"/>
              <a:t>of</a:t>
            </a:r>
            <a:r>
              <a:rPr lang="cs-CZ" altLang="en-US" sz="2000" dirty="0" smtClean="0"/>
              <a:t> </a:t>
            </a:r>
            <a:r>
              <a:rPr lang="cs-CZ" altLang="en-US" sz="2000" dirty="0" err="1" smtClean="0"/>
              <a:t>creditors</a:t>
            </a:r>
            <a:endParaRPr lang="cs-CZ" altLang="en-US" sz="2000" dirty="0" smtClean="0"/>
          </a:p>
          <a:p>
            <a:pPr marL="361950" indent="-361950" eaLnBrk="1" hangingPunct="1"/>
            <a:r>
              <a:rPr lang="cs-CZ" altLang="en-US" sz="2000" dirty="0" smtClean="0"/>
              <a:t>Negative </a:t>
            </a:r>
            <a:r>
              <a:rPr lang="cs-CZ" altLang="en-US" sz="2000" dirty="0" err="1" smtClean="0"/>
              <a:t>relationship</a:t>
            </a:r>
            <a:r>
              <a:rPr lang="cs-CZ" altLang="en-US" sz="2000" dirty="0" smtClean="0"/>
              <a:t> </a:t>
            </a:r>
            <a:r>
              <a:rPr lang="cs-CZ" altLang="en-US" sz="2000" dirty="0" err="1" smtClean="0"/>
              <a:t>between</a:t>
            </a:r>
            <a:r>
              <a:rPr lang="cs-CZ" altLang="en-US" sz="2000" dirty="0" smtClean="0"/>
              <a:t> </a:t>
            </a:r>
            <a:r>
              <a:rPr lang="cs-CZ" altLang="en-US" sz="2000" dirty="0" err="1" smtClean="0"/>
              <a:t>the</a:t>
            </a:r>
            <a:r>
              <a:rPr lang="cs-CZ" altLang="en-US" sz="2000" dirty="0" smtClean="0"/>
              <a:t> </a:t>
            </a:r>
            <a:r>
              <a:rPr lang="cs-CZ" altLang="en-US" sz="2000" dirty="0" err="1" smtClean="0"/>
              <a:t>firm</a:t>
            </a:r>
            <a:r>
              <a:rPr lang="cs-CZ" altLang="en-US" sz="2000" dirty="0" smtClean="0"/>
              <a:t> </a:t>
            </a:r>
            <a:r>
              <a:rPr lang="cs-CZ" altLang="en-US" sz="2000" dirty="0" err="1" smtClean="0"/>
              <a:t>size</a:t>
            </a:r>
            <a:r>
              <a:rPr lang="cs-CZ" altLang="en-US" sz="2000" dirty="0" smtClean="0"/>
              <a:t> and </a:t>
            </a:r>
            <a:r>
              <a:rPr lang="cs-CZ" altLang="en-US" sz="2000" dirty="0" err="1" smtClean="0"/>
              <a:t>the</a:t>
            </a:r>
            <a:r>
              <a:rPr lang="cs-CZ" altLang="en-US" sz="2000" dirty="0" smtClean="0"/>
              <a:t> </a:t>
            </a:r>
            <a:r>
              <a:rPr lang="cs-CZ" altLang="en-US" sz="2000" dirty="0" err="1" smtClean="0"/>
              <a:t>importance</a:t>
            </a:r>
            <a:r>
              <a:rPr lang="cs-CZ" altLang="en-US" sz="2000" dirty="0" smtClean="0"/>
              <a:t> </a:t>
            </a:r>
            <a:r>
              <a:rPr lang="cs-CZ" altLang="en-US" sz="2000" dirty="0" err="1" smtClean="0"/>
              <a:t>of</a:t>
            </a:r>
            <a:r>
              <a:rPr lang="cs-CZ" altLang="en-US" sz="2000" dirty="0" smtClean="0"/>
              <a:t> </a:t>
            </a:r>
            <a:r>
              <a:rPr lang="cs-CZ" altLang="en-US" sz="2000" dirty="0" err="1" smtClean="0"/>
              <a:t>creditors</a:t>
            </a:r>
            <a:r>
              <a:rPr lang="cs-CZ" altLang="en-US" sz="2000" dirty="0" smtClean="0"/>
              <a:t>, </a:t>
            </a:r>
            <a:r>
              <a:rPr lang="cs-CZ" altLang="en-US" sz="2000" dirty="0" err="1" smtClean="0"/>
              <a:t>employees</a:t>
            </a:r>
            <a:r>
              <a:rPr lang="cs-CZ" altLang="en-US" sz="2000" dirty="0" smtClean="0"/>
              <a:t> and </a:t>
            </a:r>
            <a:r>
              <a:rPr lang="cs-CZ" altLang="en-US" sz="2000" dirty="0" err="1" smtClean="0"/>
              <a:t>state</a:t>
            </a:r>
            <a:endParaRPr lang="cs-CZ" altLang="en-US" sz="2000" dirty="0" smtClean="0"/>
          </a:p>
          <a:p>
            <a:pPr marL="361950" indent="-361950" eaLnBrk="1" hangingPunct="1"/>
            <a:r>
              <a:rPr lang="cs-CZ" altLang="en-US" sz="2000" dirty="0" smtClean="0"/>
              <a:t>Positive </a:t>
            </a:r>
            <a:r>
              <a:rPr lang="cs-CZ" altLang="en-US" sz="2000" dirty="0" err="1" smtClean="0"/>
              <a:t>relationship</a:t>
            </a:r>
            <a:r>
              <a:rPr lang="cs-CZ" altLang="en-US" sz="2000" dirty="0" smtClean="0"/>
              <a:t> </a:t>
            </a:r>
            <a:r>
              <a:rPr lang="cs-CZ" altLang="en-US" sz="2000" dirty="0" err="1" smtClean="0"/>
              <a:t>between</a:t>
            </a:r>
            <a:r>
              <a:rPr lang="cs-CZ" altLang="en-US" sz="2000" dirty="0" smtClean="0"/>
              <a:t> </a:t>
            </a:r>
            <a:r>
              <a:rPr lang="cs-CZ" altLang="en-US" sz="2000" dirty="0" err="1" smtClean="0"/>
              <a:t>the</a:t>
            </a:r>
            <a:r>
              <a:rPr lang="cs-CZ" altLang="en-US" sz="2000" dirty="0" smtClean="0"/>
              <a:t> </a:t>
            </a:r>
            <a:r>
              <a:rPr lang="cs-CZ" altLang="en-US" sz="2000" dirty="0" err="1" smtClean="0"/>
              <a:t>firm</a:t>
            </a:r>
            <a:r>
              <a:rPr lang="cs-CZ" altLang="en-US" sz="2000" dirty="0" smtClean="0"/>
              <a:t> </a:t>
            </a:r>
            <a:r>
              <a:rPr lang="cs-CZ" altLang="en-US" sz="2000" dirty="0" err="1" smtClean="0"/>
              <a:t>size</a:t>
            </a:r>
            <a:r>
              <a:rPr lang="cs-CZ" altLang="en-US" sz="2000" dirty="0" smtClean="0"/>
              <a:t> </a:t>
            </a:r>
            <a:r>
              <a:rPr lang="cs-CZ" altLang="en-US" sz="2000" dirty="0" smtClean="0"/>
              <a:t>and </a:t>
            </a:r>
            <a:r>
              <a:rPr lang="cs-CZ" altLang="en-US" sz="2000" dirty="0" err="1" smtClean="0"/>
              <a:t>the</a:t>
            </a:r>
            <a:r>
              <a:rPr lang="cs-CZ" altLang="en-US" sz="2000" dirty="0" smtClean="0"/>
              <a:t> </a:t>
            </a:r>
            <a:r>
              <a:rPr lang="cs-CZ" altLang="en-US" sz="2000" dirty="0" err="1" smtClean="0"/>
              <a:t>importance</a:t>
            </a:r>
            <a:r>
              <a:rPr lang="cs-CZ" altLang="en-US" sz="2000" dirty="0" smtClean="0"/>
              <a:t> </a:t>
            </a:r>
            <a:r>
              <a:rPr lang="cs-CZ" altLang="en-US" sz="2000" dirty="0" err="1" smtClean="0"/>
              <a:t>of</a:t>
            </a:r>
            <a:r>
              <a:rPr lang="cs-CZ" altLang="en-US" sz="2000" dirty="0" smtClean="0"/>
              <a:t>  </a:t>
            </a:r>
            <a:r>
              <a:rPr lang="cs-CZ" altLang="en-US" sz="2000" dirty="0" err="1" smtClean="0"/>
              <a:t>customers</a:t>
            </a:r>
            <a:r>
              <a:rPr lang="cs-CZ" altLang="en-US" sz="2000" dirty="0" smtClean="0"/>
              <a:t> and </a:t>
            </a:r>
            <a:r>
              <a:rPr lang="cs-CZ" altLang="en-US" sz="2000" dirty="0" err="1" smtClean="0"/>
              <a:t>communities</a:t>
            </a:r>
            <a:endParaRPr lang="cs-CZ" altLang="en-US" sz="2000" dirty="0" smtClean="0"/>
          </a:p>
          <a:p>
            <a:pPr marL="361950" indent="-361950" eaLnBrk="1" hangingPunct="1"/>
            <a:r>
              <a:rPr lang="cs-CZ" altLang="en-US" sz="2000" dirty="0" err="1" smtClean="0"/>
              <a:t>Importance</a:t>
            </a:r>
            <a:r>
              <a:rPr lang="cs-CZ" altLang="en-US" sz="2000" dirty="0" smtClean="0"/>
              <a:t> </a:t>
            </a:r>
            <a:r>
              <a:rPr lang="cs-CZ" altLang="en-US" sz="2000" dirty="0" err="1" smtClean="0"/>
              <a:t>of</a:t>
            </a:r>
            <a:r>
              <a:rPr lang="cs-CZ" altLang="en-US" sz="2000" dirty="0" smtClean="0"/>
              <a:t> </a:t>
            </a:r>
            <a:r>
              <a:rPr lang="cs-CZ" altLang="en-US" sz="2000" dirty="0" err="1" smtClean="0"/>
              <a:t>state</a:t>
            </a:r>
            <a:r>
              <a:rPr lang="cs-CZ" altLang="en-US" sz="2000" dirty="0" smtClean="0"/>
              <a:t> and </a:t>
            </a:r>
            <a:r>
              <a:rPr lang="cs-CZ" altLang="en-US" sz="2000" dirty="0" err="1" smtClean="0"/>
              <a:t>creditors</a:t>
            </a:r>
            <a:r>
              <a:rPr lang="cs-CZ" altLang="en-US" sz="2000" dirty="0" smtClean="0"/>
              <a:t> </a:t>
            </a:r>
            <a:r>
              <a:rPr lang="cs-CZ" altLang="en-US" sz="2000" dirty="0" err="1" smtClean="0"/>
              <a:t>depends</a:t>
            </a:r>
            <a:r>
              <a:rPr lang="cs-CZ" altLang="en-US" sz="2000" dirty="0" smtClean="0"/>
              <a:t> on </a:t>
            </a:r>
            <a:r>
              <a:rPr lang="cs-CZ" altLang="en-US" sz="2000" dirty="0" err="1" smtClean="0"/>
              <a:t>industry</a:t>
            </a:r>
            <a:endParaRPr lang="cs-CZ" altLang="en-US" sz="2400" dirty="0" smtClean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B826BE-DD88-465B-B63B-D021E0AFA134}" type="slidenum">
              <a:rPr lang="cs-CZ" altLang="en-US" smtClean="0"/>
              <a:pPr>
                <a:defRPr/>
              </a:pPr>
              <a:t>34</a:t>
            </a:fld>
            <a:endParaRPr lang="cs-CZ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55776" y="2060848"/>
            <a:ext cx="6116736" cy="4070077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Thank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attention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B329A4-0E7A-4B77-AB68-31AE1ABCF621}" type="slidenum">
              <a:rPr lang="cs-CZ" altLang="en-US" smtClean="0"/>
              <a:pPr>
                <a:defRPr/>
              </a:pPr>
              <a:t>35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33091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A35C14-72C2-4E76-801E-020273CA24EF}" type="slidenum">
              <a:rPr lang="cs-CZ" altLang="en-US" smtClean="0"/>
              <a:pPr>
                <a:defRPr/>
              </a:pPr>
              <a:t>4</a:t>
            </a:fld>
            <a:endParaRPr lang="cs-CZ" altLang="en-US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122288" cy="406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6"/>
          <p:cNvSpPr txBox="1">
            <a:spLocks noChangeArrowheads="1"/>
          </p:cNvSpPr>
          <p:nvPr/>
        </p:nvSpPr>
        <p:spPr>
          <a:xfrm>
            <a:off x="914400" y="1125538"/>
            <a:ext cx="7772400" cy="5032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7D1E1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7D1E1E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7D1E1E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7D1E1E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7D1E1E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7D1E1E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7D1E1E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7D1E1E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7D1E1E"/>
                </a:solidFill>
                <a:latin typeface="Trebuchet MS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en-US" b="1" kern="0" dirty="0" err="1" smtClean="0"/>
              <a:t>The</a:t>
            </a:r>
            <a:r>
              <a:rPr lang="cs-CZ" altLang="en-US" b="1" kern="0" dirty="0" smtClean="0"/>
              <a:t> </a:t>
            </a:r>
            <a:r>
              <a:rPr lang="cs-CZ" altLang="en-US" b="1" kern="0" dirty="0" err="1" smtClean="0"/>
              <a:t>corporation</a:t>
            </a:r>
            <a:r>
              <a:rPr lang="cs-CZ" altLang="en-US" b="1" kern="0" dirty="0" smtClean="0"/>
              <a:t> and </a:t>
            </a:r>
            <a:r>
              <a:rPr lang="cs-CZ" altLang="en-US" b="1" kern="0" dirty="0" err="1" smtClean="0"/>
              <a:t>its</a:t>
            </a:r>
            <a:r>
              <a:rPr lang="cs-CZ" altLang="en-US" b="1" kern="0" dirty="0" smtClean="0"/>
              <a:t> </a:t>
            </a:r>
            <a:r>
              <a:rPr lang="cs-CZ" altLang="en-US" b="1" kern="0" dirty="0" err="1" smtClean="0"/>
              <a:t>stakeholders</a:t>
            </a:r>
            <a:endParaRPr lang="en-US" altLang="en-US" b="1" kern="0" dirty="0" smtClean="0"/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5156200" y="6051550"/>
            <a:ext cx="36718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cs-CZ" altLang="en-US" sz="1800" kern="0" dirty="0" smtClean="0">
                <a:latin typeface="+mj-lt"/>
                <a:ea typeface="+mj-ea"/>
                <a:cs typeface="+mj-cs"/>
              </a:rPr>
              <a:t>Post, </a:t>
            </a:r>
            <a:r>
              <a:rPr lang="cs-CZ" altLang="en-US" sz="1800" kern="0" dirty="0" err="1" smtClean="0">
                <a:latin typeface="+mj-lt"/>
                <a:ea typeface="+mj-ea"/>
                <a:cs typeface="+mj-cs"/>
              </a:rPr>
              <a:t>Preston</a:t>
            </a:r>
            <a:r>
              <a:rPr lang="cs-CZ" altLang="en-US" sz="1800" kern="0" dirty="0" smtClean="0">
                <a:latin typeface="+mj-lt"/>
                <a:ea typeface="+mj-ea"/>
                <a:cs typeface="+mj-cs"/>
              </a:rPr>
              <a:t>, </a:t>
            </a:r>
            <a:r>
              <a:rPr lang="cs-CZ" altLang="en-US" sz="1800" kern="0" dirty="0" err="1" smtClean="0">
                <a:latin typeface="+mj-lt"/>
                <a:ea typeface="+mj-ea"/>
                <a:cs typeface="+mj-cs"/>
              </a:rPr>
              <a:t>Sachs</a:t>
            </a:r>
            <a:r>
              <a:rPr lang="cs-CZ" altLang="en-US" sz="1800" kern="0" dirty="0" smtClean="0">
                <a:latin typeface="+mj-lt"/>
                <a:ea typeface="+mj-ea"/>
                <a:cs typeface="+mj-cs"/>
              </a:rPr>
              <a:t>, 2002</a:t>
            </a:r>
            <a:endParaRPr lang="cs-CZ" altLang="en-US" sz="1100" dirty="0" smtClean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 </a:t>
            </a:r>
            <a:r>
              <a:rPr lang="cs-CZ" b="1" dirty="0" err="1" smtClean="0"/>
              <a:t>move</a:t>
            </a:r>
            <a:r>
              <a:rPr lang="cs-CZ" b="1" dirty="0" smtClean="0"/>
              <a:t> </a:t>
            </a:r>
            <a:r>
              <a:rPr lang="cs-CZ" b="1" dirty="0" err="1" smtClean="0"/>
              <a:t>between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shareholder</a:t>
            </a:r>
            <a:r>
              <a:rPr lang="cs-CZ" b="1" dirty="0" smtClean="0"/>
              <a:t> and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stakeholder</a:t>
            </a:r>
            <a:r>
              <a:rPr lang="cs-CZ" b="1" dirty="0" smtClean="0"/>
              <a:t> </a:t>
            </a:r>
            <a:r>
              <a:rPr lang="cs-CZ" b="1" dirty="0" err="1" smtClean="0"/>
              <a:t>approach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0113" y="2276872"/>
            <a:ext cx="7772400" cy="38540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B329A4-0E7A-4B77-AB68-31AE1ABCF621}" type="slidenum">
              <a:rPr lang="cs-CZ" altLang="en-US" smtClean="0"/>
              <a:pPr>
                <a:defRPr/>
              </a:pPr>
              <a:t>5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72673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9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b="1" smtClean="0"/>
              <a:t>Who is a stakeholder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A9F96C5-30E3-4CE0-ABAD-C922DEAB914D}" type="slidenum">
              <a:rPr lang="cs-CZ" altLang="en-US" smtClean="0"/>
              <a:pPr>
                <a:defRPr/>
              </a:pPr>
              <a:t>6</a:t>
            </a:fld>
            <a:endParaRPr lang="cs-CZ" altLang="en-US"/>
          </a:p>
        </p:txBody>
      </p:sp>
      <p:graphicFrame>
        <p:nvGraphicFramePr>
          <p:cNvPr id="6" name="Zástupný symbol pro tabulku 5"/>
          <p:cNvGraphicFramePr>
            <a:graphicFrameLocks noGrp="1"/>
          </p:cNvGraphicFramePr>
          <p:nvPr>
            <p:ph type="tbl" idx="1"/>
          </p:nvPr>
        </p:nvGraphicFramePr>
        <p:xfrm>
          <a:off x="395288" y="1616075"/>
          <a:ext cx="8569325" cy="5035234"/>
        </p:xfrm>
        <a:graphic>
          <a:graphicData uri="http://schemas.openxmlformats.org/drawingml/2006/table">
            <a:tbl>
              <a:tblPr/>
              <a:tblGrid>
                <a:gridCol w="431800"/>
                <a:gridCol w="1873250"/>
                <a:gridCol w="6264275"/>
              </a:tblGrid>
              <a:tr h="1651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943" marR="31943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Authors, </a:t>
                      </a:r>
                      <a:r>
                        <a:rPr kumimoji="0" lang="cs-CZ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year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943" marR="319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Definitions (Stakeholders are...)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943" marR="319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7207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[</a:t>
                      </a: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1]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943" marR="31943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Stanford Research Institute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1963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943" marR="319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those groups without whose support the organization would cease to exist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943" marR="319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[2]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943" marR="31943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Rhenmnan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1964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943" marR="319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are depending on the firm in order to achieve their personal goals and on whom the firm is depending for its existence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943" marR="319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[3]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943" marR="31943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Thompson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1967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943" marR="319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anything influencing or influenced by the firm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943" marR="319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83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[4]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943" marR="31943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Ahlstedt &amp; Jahnukainen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1971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943" marR="319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driven by their own interests and goals are participants in </a:t>
                      </a: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 firm, 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and thus depending on it and whom for its sake the firm is depending (cited </a:t>
                      </a: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in Näsi, 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1995)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943" marR="319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5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[5]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943" marR="31943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Einshoff &amp; Freeman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1978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943" marR="319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any group where collective behaviour can directly affect the </a:t>
                      </a: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organisation´s future, 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but which is not under the organization´s direct control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943" marR="319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[6]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943" marR="31943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Ackoff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1981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943" marR="319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anyone inside or outside te organization who are directly or primarily affected by the actions of a corporation.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943" marR="319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71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[7]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943" marR="31943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Freeman &amp; Reed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1983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943" marR="319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Wide: can affect the achievement of an organization´s objectives or who is affected by the achievement of an organization´s objective.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Narrow: on which the organization is dependent for its continued survival.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943" marR="319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8AE48E-30A5-43AC-A1E2-451C5244BE06}" type="slidenum">
              <a:rPr lang="cs-CZ" altLang="en-US" smtClean="0"/>
              <a:pPr>
                <a:defRPr/>
              </a:pPr>
              <a:t>7</a:t>
            </a:fld>
            <a:endParaRPr lang="cs-CZ" altLang="en-US"/>
          </a:p>
        </p:txBody>
      </p:sp>
      <p:graphicFrame>
        <p:nvGraphicFramePr>
          <p:cNvPr id="10" name="Zástupný symbol pro tabulku 5"/>
          <p:cNvGraphicFramePr>
            <a:graphicFrameLocks noGrp="1"/>
          </p:cNvGraphicFramePr>
          <p:nvPr>
            <p:ph type="tbl" idx="1"/>
          </p:nvPr>
        </p:nvGraphicFramePr>
        <p:xfrm>
          <a:off x="395288" y="1341438"/>
          <a:ext cx="8569325" cy="4967924"/>
        </p:xfrm>
        <a:graphic>
          <a:graphicData uri="http://schemas.openxmlformats.org/drawingml/2006/table">
            <a:tbl>
              <a:tblPr/>
              <a:tblGrid>
                <a:gridCol w="431800"/>
                <a:gridCol w="1873250"/>
                <a:gridCol w="6264275"/>
              </a:tblGrid>
              <a:tr h="1651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943" marR="31943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Authors, </a:t>
                      </a:r>
                      <a:r>
                        <a:rPr kumimoji="0" lang="cs-CZ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year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943" marR="319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Definitions (Stakeholders are...)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943" marR="319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5905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[8]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Freeman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1984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can affect or is affected by the achievement of the organization´s objectives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[9]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Freeman &amp; Gilbert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1987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can affect or is affected by a business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[10]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Cornel &amp; Shapiro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1987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“claimants” who have “contracts” 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[11]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Evan &amp; Freeman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1988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have a stake in or claim on the firm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benefit from or are </a:t>
                      </a: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harmed by, 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and whose rights are violated or </a:t>
                      </a: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respected  by, 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corporate actions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5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[12]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Bowie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1988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without whose support the organization would cease to exist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[13]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Alkhafaji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1989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groups to whom the corporation is responsible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37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[14]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Caroll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1989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asserts to have one or more of these kinds of stakes – ranging form an interest to a right (legal r moral) to ownership or legal title to the company´s assets or property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7ED0D7-50DF-42E5-BF12-9FF6135EFD5B}" type="slidenum">
              <a:rPr lang="cs-CZ" altLang="en-US" smtClean="0"/>
              <a:pPr>
                <a:defRPr/>
              </a:pPr>
              <a:t>8</a:t>
            </a:fld>
            <a:endParaRPr lang="cs-CZ" altLang="en-US"/>
          </a:p>
        </p:txBody>
      </p:sp>
      <p:graphicFrame>
        <p:nvGraphicFramePr>
          <p:cNvPr id="8" name="Zástupný symbol pro tabulku 5"/>
          <p:cNvGraphicFramePr>
            <a:graphicFrameLocks noGrp="1"/>
          </p:cNvGraphicFramePr>
          <p:nvPr>
            <p:ph type="tbl" idx="1"/>
          </p:nvPr>
        </p:nvGraphicFramePr>
        <p:xfrm>
          <a:off x="395288" y="1341438"/>
          <a:ext cx="8569325" cy="475180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32067"/>
                <a:gridCol w="1872290"/>
                <a:gridCol w="6264968"/>
              </a:tblGrid>
              <a:tr h="274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US" sz="1200" b="1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944" marR="3194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b="1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</a:rPr>
                        <a:t>Authors, </a:t>
                      </a:r>
                      <a:r>
                        <a:rPr lang="cs-CZ" sz="1800" b="1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</a:rPr>
                        <a:t>year</a:t>
                      </a:r>
                      <a:endParaRPr lang="en-US" sz="2000" b="1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944" marR="31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</a:rPr>
                        <a:t>Definitions</a:t>
                      </a:r>
                      <a:r>
                        <a:rPr lang="cs-CZ" sz="18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</a:rPr>
                        <a:t> (</a:t>
                      </a:r>
                      <a:r>
                        <a:rPr lang="cs-CZ" sz="1800" b="1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</a:rPr>
                        <a:t>Stakeholders</a:t>
                      </a:r>
                      <a:r>
                        <a:rPr lang="cs-CZ" sz="18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</a:rPr>
                        <a:t> are...)</a:t>
                      </a:r>
                      <a:endParaRPr lang="en-US" sz="2000" b="1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944" marR="31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5896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Times New Roman"/>
                        </a:rPr>
                        <a:t>[15]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7" marR="3619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Times New Roman"/>
                        </a:rPr>
                        <a:t>Freeman &amp; Evan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Times New Roman"/>
                        </a:rPr>
                        <a:t>1990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7" marR="36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</a:rPr>
                        <a:t>contract holders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7" marR="36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Times New Roman"/>
                        </a:rPr>
                        <a:t>[16]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7" marR="3619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Times New Roman"/>
                        </a:rPr>
                        <a:t>Thompson et al.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Times New Roman"/>
                        </a:rPr>
                        <a:t>1991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7" marR="36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</a:rPr>
                        <a:t>in relationship with an organization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7" marR="36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5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Times New Roman"/>
                        </a:rPr>
                        <a:t>[17]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7" marR="3619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Times New Roman"/>
                        </a:rPr>
                        <a:t>Savage et al.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Times New Roman"/>
                        </a:rPr>
                        <a:t>1991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7" marR="36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</a:rPr>
                        <a:t>have an interest in the actions of an organization and … the ability to influence it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7" marR="36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1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Times New Roman"/>
                        </a:rPr>
                        <a:t>[18]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7" marR="3619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Times New Roman"/>
                        </a:rPr>
                        <a:t>Hill &amp; Jones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Times New Roman"/>
                        </a:rPr>
                        <a:t>1992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7" marR="36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/>
                          <a:ea typeface="Times New Roman"/>
                        </a:rPr>
                        <a:t>constituents who have a legitimate claim on the firm … established through the existence of an exchange relationship 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[</a:t>
                      </a:r>
                      <a:r>
                        <a:rPr lang="en-GB" sz="1600" dirty="0">
                          <a:effectLst/>
                          <a:latin typeface="Calibri"/>
                          <a:ea typeface="Times New Roman"/>
                        </a:rPr>
                        <a:t>who supply] the firm with critical resources (contributions) and in exchange each expects its interests to be satisfied (by inducements)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7" marR="36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Times New Roman"/>
                        </a:rPr>
                        <a:t>[19]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7" marR="3619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Times New Roman"/>
                        </a:rPr>
                        <a:t>Brenner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Times New Roman"/>
                        </a:rPr>
                        <a:t>1993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7" marR="36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/>
                          <a:ea typeface="Times New Roman"/>
                        </a:rPr>
                        <a:t>having </a:t>
                      </a:r>
                      <a:r>
                        <a:rPr lang="en-GB" sz="1600">
                          <a:effectLst/>
                          <a:latin typeface="Calibri"/>
                          <a:ea typeface="Times New Roman"/>
                        </a:rPr>
                        <a:t>some </a:t>
                      </a:r>
                      <a:r>
                        <a:rPr lang="en-GB" sz="1600" smtClean="0">
                          <a:effectLst/>
                          <a:latin typeface="Calibri"/>
                          <a:ea typeface="Times New Roman"/>
                        </a:rPr>
                        <a:t>legitimate, </a:t>
                      </a:r>
                      <a:r>
                        <a:rPr lang="en-GB" sz="1600" dirty="0">
                          <a:effectLst/>
                          <a:latin typeface="Calibri"/>
                          <a:ea typeface="Times New Roman"/>
                        </a:rPr>
                        <a:t>non-trivial relationship with an organization 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[such as] </a:t>
                      </a: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exchange </a:t>
                      </a:r>
                      <a:r>
                        <a:rPr lang="en-US" sz="1600" smtClean="0">
                          <a:effectLst/>
                          <a:latin typeface="Calibri"/>
                          <a:ea typeface="Times New Roman"/>
                        </a:rPr>
                        <a:t>transactions, </a:t>
                      </a: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action </a:t>
                      </a:r>
                      <a:r>
                        <a:rPr lang="en-US" sz="1600" smtClean="0">
                          <a:effectLst/>
                          <a:latin typeface="Calibri"/>
                          <a:ea typeface="Times New Roman"/>
                        </a:rPr>
                        <a:t>impacts, 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and moral responsibilities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7" marR="36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Times New Roman"/>
                        </a:rPr>
                        <a:t>[20]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7" marR="3619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Times New Roman"/>
                        </a:rPr>
                        <a:t>Caroll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Times New Roman"/>
                        </a:rPr>
                        <a:t>1993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7" marR="36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</a:rPr>
                        <a:t>asserts to have one or more of the kinds of stakes in business – may be affected or affect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7" marR="36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3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Times New Roman"/>
                        </a:rPr>
                        <a:t>[21]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7" marR="3619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Times New Roman"/>
                        </a:rPr>
                        <a:t>Freeman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Times New Roman"/>
                        </a:rPr>
                        <a:t>1994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7" marR="36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/>
                          <a:ea typeface="Times New Roman"/>
                        </a:rPr>
                        <a:t>participants in “the human process of joint value creation”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7" marR="36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AF35DC-937D-4630-A824-4ED31EA1B835}" type="slidenum">
              <a:rPr lang="cs-CZ" altLang="en-US" smtClean="0"/>
              <a:pPr>
                <a:defRPr/>
              </a:pPr>
              <a:t>9</a:t>
            </a:fld>
            <a:endParaRPr lang="cs-CZ" altLang="en-US"/>
          </a:p>
        </p:txBody>
      </p:sp>
      <p:graphicFrame>
        <p:nvGraphicFramePr>
          <p:cNvPr id="8" name="Zástupný symbol pro tabulku 5"/>
          <p:cNvGraphicFramePr>
            <a:graphicFrameLocks noGrp="1"/>
          </p:cNvGraphicFramePr>
          <p:nvPr>
            <p:ph type="tbl" idx="1"/>
          </p:nvPr>
        </p:nvGraphicFramePr>
        <p:xfrm>
          <a:off x="395288" y="1341438"/>
          <a:ext cx="8569325" cy="5268914"/>
        </p:xfrm>
        <a:graphic>
          <a:graphicData uri="http://schemas.openxmlformats.org/drawingml/2006/table">
            <a:tbl>
              <a:tblPr/>
              <a:tblGrid>
                <a:gridCol w="431800"/>
                <a:gridCol w="1873250"/>
                <a:gridCol w="6264275"/>
              </a:tblGrid>
              <a:tr h="1651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943" marR="31943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Authors, </a:t>
                      </a:r>
                      <a:r>
                        <a:rPr kumimoji="0" lang="cs-CZ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year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943" marR="319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Definitions (Stakeholders are...)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943" marR="319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5905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[22]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Wicks et al.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1994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interact with and give meaning and definition to the corporation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[23]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Langtry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1994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the firm is significantly responsible for </a:t>
                      </a: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their well-being, 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or </a:t>
                      </a: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ghey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hold a moral or legal claim on the firm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[24]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Starik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1994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can and are making their actual stakes known – are or might be </a:t>
                      </a: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influenced by, 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or are or potentially are </a:t>
                      </a: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influencers of, 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some organization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[25]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Clarkson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1994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bear </a:t>
                      </a:r>
                      <a:r>
                        <a:rPr kumimoji="0" lang="en-GB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som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form of risk as a result of having invested some form </a:t>
                      </a: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of capital, 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human </a:t>
                      </a: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or financial, 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something </a:t>
                      </a: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of value, 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in a firm 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[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or] are placed at risk as a result of a firm´s activities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5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[26]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Clarkson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1995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have, or claim, ownership, rights, 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or interests in a corporation and its activities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[27]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Näsi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1995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interact with the firm and thus make its operation possible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[28]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Brenner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1995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are or which could impact or be impacted by the firm/organization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[29]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Donaldson &amp; Preston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1995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persons or groups with legitimate interests in procedural and/or substantive aspects of corporate activity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EDÁ základní">
  <a:themeElements>
    <a:clrScheme name="ŠEDÁ základní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ŠEDÁ základní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ŠEDÁ základní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EDÁ základní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EDÁ základní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EDÁ základní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EDÁ základní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EDÁ základní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EDÁ základní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EDÁ základní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EDÁ základní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EDÁ základní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EDÁ základní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EDÁ základní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EDÁ základní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ÉŽOVÁ základní">
  <a:themeElements>
    <a:clrScheme name="BÉŽOVÁ základní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BÉŽOVÁ základní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ÉŽOVÁ základní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základní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základní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základní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základní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ŠEDÁ TITL">
  <a:themeElements>
    <a:clrScheme name="ŠEDÁ TITL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ŠEDÁ TITL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ŠEDÁ TITL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EDÁ TITL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EDÁ TITL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EDÁ TITL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EDÁ TITL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EDÁ TITL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EDÁ TITL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EDÁ TITL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EDÁ TITL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EDÁ TITL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EDÁ TITL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EDÁ TITL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EDÁ TITL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ÉŽOVÁ TITL">
  <a:themeElements>
    <a:clrScheme name="BÉŽOVÁ TITL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BÉŽOVÁ TITL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ÉŽOVÁ TITL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4725</TotalTime>
  <Words>2093</Words>
  <Application>Microsoft Office PowerPoint</Application>
  <PresentationFormat>Předvádění na obrazovce (4:3)</PresentationFormat>
  <Paragraphs>680</Paragraphs>
  <Slides>35</Slides>
  <Notes>35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35</vt:i4>
      </vt:variant>
    </vt:vector>
  </HeadingPairs>
  <TitlesOfParts>
    <vt:vector size="39" baseType="lpstr">
      <vt:lpstr>ŠEDÁ základní</vt:lpstr>
      <vt:lpstr>BÉŽOVÁ základní</vt:lpstr>
      <vt:lpstr>ŠEDÁ TITL</vt:lpstr>
      <vt:lpstr>BÉŽOVÁ TITL</vt:lpstr>
      <vt:lpstr> Stakeholder approach and stakeholder analysis</vt:lpstr>
      <vt:lpstr>Content</vt:lpstr>
      <vt:lpstr>Prezentace aplikace PowerPoint</vt:lpstr>
      <vt:lpstr>Prezentace aplikace PowerPoint</vt:lpstr>
      <vt:lpstr>A move between the shareholder and the stakeholder approach</vt:lpstr>
      <vt:lpstr>Who is a stakeholder</vt:lpstr>
      <vt:lpstr>Prezentace aplikace PowerPoint</vt:lpstr>
      <vt:lpstr>Prezentace aplikace PowerPoint</vt:lpstr>
      <vt:lpstr>Prezentace aplikace PowerPoint</vt:lpstr>
      <vt:lpstr>Criteria used to narrow the definition of a stakeholder</vt:lpstr>
      <vt:lpstr>Prezentace aplikace PowerPoint</vt:lpstr>
      <vt:lpstr>Prezentace aplikace PowerPoint</vt:lpstr>
      <vt:lpstr>Stakeholder classification</vt:lpstr>
      <vt:lpstr>Classification according to proximity to the firm</vt:lpstr>
      <vt:lpstr>Other used classifications</vt:lpstr>
      <vt:lpstr>Stakeholder management</vt:lpstr>
      <vt:lpstr>Stakeholder analysis</vt:lpstr>
      <vt:lpstr>Stakeholder analysis</vt:lpstr>
      <vt:lpstr>Stakeholder segmentation</vt:lpstr>
      <vt:lpstr>Stakeholder segmentation</vt:lpstr>
      <vt:lpstr>Stakeholder attributes</vt:lpstr>
      <vt:lpstr>Stakeholder attributes</vt:lpstr>
      <vt:lpstr>Prezentace aplikace PowerPoint</vt:lpstr>
      <vt:lpstr>Stakeholder mapping: 4 Quadrant Analysis</vt:lpstr>
      <vt:lpstr>Power / Interest Grid Example</vt:lpstr>
      <vt:lpstr>Stakeholder Map</vt:lpstr>
      <vt:lpstr>Stakeholder Map Legend</vt:lpstr>
      <vt:lpstr>Key Questions In Stakeholder Management</vt:lpstr>
      <vt:lpstr>Prezentace aplikace PowerPoint</vt:lpstr>
      <vt:lpstr>Stakeholder chart</vt:lpstr>
      <vt:lpstr>Stakeholder Matrix</vt:lpstr>
      <vt:lpstr>Prezentace aplikace PowerPoint</vt:lpstr>
      <vt:lpstr>Importance of the stakeholder groups</vt:lpstr>
      <vt:lpstr>Importance of the stakeholder groups</vt:lpstr>
      <vt:lpstr>Prezentace aplikace PowerPoint</vt:lpstr>
    </vt:vector>
  </TitlesOfParts>
  <Company>ESF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EXACTDESIGN;Pavel Jílek</dc:creator>
  <cp:lastModifiedBy>Ondřej Částek</cp:lastModifiedBy>
  <cp:revision>87</cp:revision>
  <cp:lastPrinted>2015-10-26T14:02:26Z</cp:lastPrinted>
  <dcterms:created xsi:type="dcterms:W3CDTF">2005-05-06T16:40:20Z</dcterms:created>
  <dcterms:modified xsi:type="dcterms:W3CDTF">2015-10-26T16:52:50Z</dcterms:modified>
</cp:coreProperties>
</file>